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3"/>
  </p:sldMasterIdLst>
  <p:notesMasterIdLst>
    <p:notesMasterId r:id="rId8"/>
  </p:notesMasterIdLst>
  <p:handoutMasterIdLst>
    <p:handoutMasterId r:id="rId124"/>
  </p:handoutMasterIdLst>
  <p:sldIdLst>
    <p:sldId id="622" r:id="rId4"/>
    <p:sldId id="852" r:id="rId5"/>
    <p:sldId id="590" r:id="rId6"/>
    <p:sldId id="321" r:id="rId7"/>
    <p:sldId id="624" r:id="rId9"/>
    <p:sldId id="738" r:id="rId10"/>
    <p:sldId id="625" r:id="rId11"/>
    <p:sldId id="626" r:id="rId12"/>
    <p:sldId id="322" r:id="rId13"/>
    <p:sldId id="627" r:id="rId14"/>
    <p:sldId id="628" r:id="rId15"/>
    <p:sldId id="629" r:id="rId16"/>
    <p:sldId id="630" r:id="rId17"/>
    <p:sldId id="631" r:id="rId18"/>
    <p:sldId id="636" r:id="rId19"/>
    <p:sldId id="632" r:id="rId20"/>
    <p:sldId id="633" r:id="rId21"/>
    <p:sldId id="634" r:id="rId22"/>
    <p:sldId id="331" r:id="rId23"/>
    <p:sldId id="593" r:id="rId24"/>
    <p:sldId id="591" r:id="rId25"/>
    <p:sldId id="592" r:id="rId26"/>
    <p:sldId id="739" r:id="rId27"/>
    <p:sldId id="741" r:id="rId28"/>
    <p:sldId id="392" r:id="rId29"/>
    <p:sldId id="471" r:id="rId30"/>
    <p:sldId id="577" r:id="rId31"/>
    <p:sldId id="578" r:id="rId32"/>
    <p:sldId id="395" r:id="rId33"/>
    <p:sldId id="396" r:id="rId34"/>
    <p:sldId id="397" r:id="rId35"/>
    <p:sldId id="594" r:id="rId36"/>
    <p:sldId id="595" r:id="rId37"/>
    <p:sldId id="596" r:id="rId38"/>
    <p:sldId id="597" r:id="rId39"/>
    <p:sldId id="742" r:id="rId40"/>
    <p:sldId id="438" r:id="rId41"/>
    <p:sldId id="580" r:id="rId42"/>
    <p:sldId id="581" r:id="rId43"/>
    <p:sldId id="582" r:id="rId44"/>
    <p:sldId id="583" r:id="rId45"/>
    <p:sldId id="404" r:id="rId46"/>
    <p:sldId id="544" r:id="rId47"/>
    <p:sldId id="443" r:id="rId48"/>
    <p:sldId id="441" r:id="rId49"/>
    <p:sldId id="405" r:id="rId50"/>
    <p:sldId id="406" r:id="rId51"/>
    <p:sldId id="545" r:id="rId52"/>
    <p:sldId id="546" r:id="rId53"/>
    <p:sldId id="408" r:id="rId54"/>
    <p:sldId id="598" r:id="rId55"/>
    <p:sldId id="579" r:id="rId56"/>
    <p:sldId id="599" r:id="rId57"/>
    <p:sldId id="447" r:id="rId58"/>
    <p:sldId id="409" r:id="rId59"/>
    <p:sldId id="410" r:id="rId60"/>
    <p:sldId id="416" r:id="rId61"/>
    <p:sldId id="635" r:id="rId62"/>
    <p:sldId id="522" r:id="rId63"/>
    <p:sldId id="449" r:id="rId64"/>
    <p:sldId id="415" r:id="rId65"/>
    <p:sldId id="547" r:id="rId66"/>
    <p:sldId id="637" r:id="rId67"/>
    <p:sldId id="417" r:id="rId68"/>
    <p:sldId id="452" r:id="rId69"/>
    <p:sldId id="453" r:id="rId70"/>
    <p:sldId id="589" r:id="rId71"/>
    <p:sldId id="587" r:id="rId72"/>
    <p:sldId id="588" r:id="rId73"/>
    <p:sldId id="610" r:id="rId74"/>
    <p:sldId id="638" r:id="rId75"/>
    <p:sldId id="454" r:id="rId76"/>
    <p:sldId id="455" r:id="rId77"/>
    <p:sldId id="639" r:id="rId78"/>
    <p:sldId id="653" r:id="rId79"/>
    <p:sldId id="649" r:id="rId80"/>
    <p:sldId id="648" r:id="rId81"/>
    <p:sldId id="647" r:id="rId82"/>
    <p:sldId id="618" r:id="rId83"/>
    <p:sldId id="619" r:id="rId84"/>
    <p:sldId id="650" r:id="rId85"/>
    <p:sldId id="651" r:id="rId86"/>
    <p:sldId id="558" r:id="rId87"/>
    <p:sldId id="566" r:id="rId88"/>
    <p:sldId id="567" r:id="rId89"/>
    <p:sldId id="458" r:id="rId90"/>
    <p:sldId id="459" r:id="rId91"/>
    <p:sldId id="460" r:id="rId92"/>
    <p:sldId id="461" r:id="rId93"/>
    <p:sldId id="659" r:id="rId94"/>
    <p:sldId id="462" r:id="rId95"/>
    <p:sldId id="616" r:id="rId96"/>
    <p:sldId id="463" r:id="rId97"/>
    <p:sldId id="464" r:id="rId98"/>
    <p:sldId id="465" r:id="rId99"/>
    <p:sldId id="468" r:id="rId100"/>
    <p:sldId id="466" r:id="rId101"/>
    <p:sldId id="469" r:id="rId102"/>
    <p:sldId id="470" r:id="rId103"/>
    <p:sldId id="602" r:id="rId104"/>
    <p:sldId id="559" r:id="rId105"/>
    <p:sldId id="493" r:id="rId106"/>
    <p:sldId id="614" r:id="rId107"/>
    <p:sldId id="530" r:id="rId108"/>
    <p:sldId id="615" r:id="rId109"/>
    <p:sldId id="495" r:id="rId110"/>
    <p:sldId id="608" r:id="rId111"/>
    <p:sldId id="609" r:id="rId112"/>
    <p:sldId id="501" r:id="rId113"/>
    <p:sldId id="502" r:id="rId114"/>
    <p:sldId id="527" r:id="rId115"/>
    <p:sldId id="528" r:id="rId116"/>
    <p:sldId id="529" r:id="rId117"/>
    <p:sldId id="657" r:id="rId118"/>
    <p:sldId id="654" r:id="rId119"/>
    <p:sldId id="655" r:id="rId120"/>
    <p:sldId id="658" r:id="rId121"/>
    <p:sldId id="652" r:id="rId122"/>
    <p:sldId id="656" r:id="rId123"/>
  </p:sldIdLst>
  <p:sldSz cx="9144000" cy="6858000" type="screen4x3"/>
  <p:notesSz cx="6858000" cy="9144000"/>
  <p:defaultTextStyle>
    <a:defPPr>
      <a:defRPr lang="zh-CN"/>
    </a:defPPr>
    <a:lvl1pPr algn="l" rtl="0" fontAlgn="base">
      <a:spcBef>
        <a:spcPct val="0"/>
      </a:spcBef>
      <a:spcAft>
        <a:spcPct val="0"/>
      </a:spcAft>
      <a:defRPr b="1" kern="1200">
        <a:solidFill>
          <a:schemeClr val="tx1"/>
        </a:solidFill>
        <a:latin typeface="Arial" panose="020B0604020202020204" pitchFamily="34" charset="0"/>
        <a:ea typeface="楷体_GB2312" panose="02010609030101010101" pitchFamily="49" charset="-122"/>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楷体_GB2312" panose="02010609030101010101" pitchFamily="49" charset="-122"/>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楷体_GB2312" panose="02010609030101010101" pitchFamily="49" charset="-122"/>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楷体_GB2312" panose="02010609030101010101" pitchFamily="49" charset="-122"/>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楷体_GB2312" panose="02010609030101010101" pitchFamily="49" charset="-122"/>
        <a:cs typeface="+mn-cs"/>
      </a:defRPr>
    </a:lvl5pPr>
    <a:lvl6pPr marL="2286000" algn="l" defTabSz="914400" rtl="0" eaLnBrk="1" latinLnBrk="0" hangingPunct="1">
      <a:defRPr b="1" kern="1200">
        <a:solidFill>
          <a:schemeClr val="tx1"/>
        </a:solidFill>
        <a:latin typeface="Arial" panose="020B0604020202020204" pitchFamily="34" charset="0"/>
        <a:ea typeface="楷体_GB2312" panose="02010609030101010101" pitchFamily="49" charset="-122"/>
        <a:cs typeface="+mn-cs"/>
      </a:defRPr>
    </a:lvl6pPr>
    <a:lvl7pPr marL="2743200" algn="l" defTabSz="914400" rtl="0" eaLnBrk="1" latinLnBrk="0" hangingPunct="1">
      <a:defRPr b="1" kern="1200">
        <a:solidFill>
          <a:schemeClr val="tx1"/>
        </a:solidFill>
        <a:latin typeface="Arial" panose="020B0604020202020204" pitchFamily="34" charset="0"/>
        <a:ea typeface="楷体_GB2312" panose="02010609030101010101" pitchFamily="49" charset="-122"/>
        <a:cs typeface="+mn-cs"/>
      </a:defRPr>
    </a:lvl7pPr>
    <a:lvl8pPr marL="3200400" algn="l" defTabSz="914400" rtl="0" eaLnBrk="1" latinLnBrk="0" hangingPunct="1">
      <a:defRPr b="1" kern="1200">
        <a:solidFill>
          <a:schemeClr val="tx1"/>
        </a:solidFill>
        <a:latin typeface="Arial" panose="020B0604020202020204" pitchFamily="34" charset="0"/>
        <a:ea typeface="楷体_GB2312" panose="02010609030101010101" pitchFamily="49" charset="-122"/>
        <a:cs typeface="+mn-cs"/>
      </a:defRPr>
    </a:lvl8pPr>
    <a:lvl9pPr marL="3657600" algn="l" defTabSz="914400" rtl="0" eaLnBrk="1" latinLnBrk="0" hangingPunct="1">
      <a:defRPr b="1" kern="1200">
        <a:solidFill>
          <a:schemeClr val="tx1"/>
        </a:solidFill>
        <a:latin typeface="Arial" panose="020B0604020202020204" pitchFamily="34" charset="0"/>
        <a:ea typeface="楷体_GB2312" panose="02010609030101010101"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CCFFCC"/>
    <a:srgbClr val="D60093"/>
    <a:srgbClr val="3366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86449" autoAdjust="0"/>
  </p:normalViewPr>
  <p:slideViewPr>
    <p:cSldViewPr>
      <p:cViewPr>
        <p:scale>
          <a:sx n="66" d="100"/>
          <a:sy n="66" d="100"/>
        </p:scale>
        <p:origin x="-2220" y="-642"/>
      </p:cViewPr>
      <p:guideLst>
        <p:guide orient="horz" pos="2160"/>
        <p:guide pos="294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notesMaster" Target="notesMasters/notesMaster1.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7" Type="http://schemas.openxmlformats.org/officeDocument/2006/relationships/tableStyles" Target="tableStyles.xml"/><Relationship Id="rId126" Type="http://schemas.openxmlformats.org/officeDocument/2006/relationships/viewProps" Target="viewProps.xml"/><Relationship Id="rId125" Type="http://schemas.openxmlformats.org/officeDocument/2006/relationships/presProps" Target="presProps.xml"/><Relationship Id="rId124" Type="http://schemas.openxmlformats.org/officeDocument/2006/relationships/handoutMaster" Target="handoutMasters/handoutMaster1.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98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b="0">
                <a:ea typeface="宋体" panose="02010600030101010101" pitchFamily="2" charset="-122"/>
              </a:defRPr>
            </a:lvl1pPr>
          </a:lstStyle>
          <a:p>
            <a:pPr>
              <a:defRPr/>
            </a:pPr>
            <a:endParaRPr lang="zh-CN" altLang="en-US"/>
          </a:p>
        </p:txBody>
      </p:sp>
      <p:sp>
        <p:nvSpPr>
          <p:cNvPr id="54989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b="0">
                <a:ea typeface="宋体" panose="02010600030101010101" pitchFamily="2" charset="-122"/>
              </a:defRPr>
            </a:lvl1pPr>
          </a:lstStyle>
          <a:p>
            <a:pPr>
              <a:defRPr/>
            </a:pPr>
            <a:fld id="{EBF0CB8A-6A51-4468-A06F-286A51526F68}" type="datetimeFigureOut">
              <a:rPr lang="zh-CN" altLang="en-US"/>
            </a:fld>
            <a:endParaRPr lang="en-US" altLang="zh-CN"/>
          </a:p>
        </p:txBody>
      </p:sp>
      <p:sp>
        <p:nvSpPr>
          <p:cNvPr id="54989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b="0">
                <a:ea typeface="宋体" panose="02010600030101010101" pitchFamily="2" charset="-122"/>
              </a:defRPr>
            </a:lvl1pPr>
          </a:lstStyle>
          <a:p>
            <a:pPr>
              <a:defRPr/>
            </a:pPr>
            <a:endParaRPr lang="en-US" altLang="zh-CN"/>
          </a:p>
        </p:txBody>
      </p:sp>
      <p:sp>
        <p:nvSpPr>
          <p:cNvPr id="54989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b="0">
                <a:ea typeface="宋体" panose="02010600030101010101" pitchFamily="2" charset="-122"/>
              </a:defRPr>
            </a:lvl1pPr>
          </a:lstStyle>
          <a:p>
            <a:pPr>
              <a:defRPr/>
            </a:pPr>
            <a:fld id="{2C0988B4-1047-4E64-BCE9-D58F403B6876}"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b="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b="0">
                <a:latin typeface="+mn-lt"/>
                <a:ea typeface="+mn-ea"/>
              </a:defRPr>
            </a:lvl1pPr>
          </a:lstStyle>
          <a:p>
            <a:pPr>
              <a:defRPr/>
            </a:pPr>
            <a:fld id="{4B8E058C-69EF-4BEA-BE2F-7744EB144FB4}"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b="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b="0">
                <a:latin typeface="+mn-lt"/>
                <a:ea typeface="+mn-ea"/>
              </a:defRPr>
            </a:lvl1pPr>
          </a:lstStyle>
          <a:p>
            <a:pPr>
              <a:defRPr/>
            </a:pPr>
            <a:fld id="{1E55A970-4D0B-44E1-8108-EAF7B7F92E10}"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baike.baidu.com/view/179243.htm" TargetMode="External"/><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69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登陆</a:t>
            </a:r>
            <a:r>
              <a:rPr lang="en-US" altLang="zh-CN" smtClean="0"/>
              <a:t>Linux</a:t>
            </a:r>
            <a:r>
              <a:rPr lang="zh-CN" altLang="en-US" smtClean="0"/>
              <a:t>系统时，系统会为登录用户启动一个程序，通过这个程序，可以和</a:t>
            </a:r>
            <a:r>
              <a:rPr lang="en-US" altLang="zh-CN" smtClean="0"/>
              <a:t>Linux</a:t>
            </a:r>
            <a:r>
              <a:rPr lang="zh-CN" altLang="en-US" smtClean="0"/>
              <a:t>进行交互，这个程序就是通常所说的</a:t>
            </a:r>
            <a:r>
              <a:rPr lang="en-US" altLang="zh-CN" smtClean="0"/>
              <a:t>Linux shell</a:t>
            </a:r>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61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：分割的</a:t>
            </a:r>
            <a:r>
              <a:rPr lang="en-US" altLang="zh-CN" smtClean="0"/>
              <a:t>9</a:t>
            </a:r>
            <a:r>
              <a:rPr lang="zh-CN" altLang="en-US" smtClean="0"/>
              <a:t>个字段，</a:t>
            </a:r>
            <a:r>
              <a:rPr lang="en-US" altLang="zh-CN" smtClean="0"/>
              <a:t>1</a:t>
            </a:r>
            <a:r>
              <a:rPr lang="zh-CN" altLang="en-US" smtClean="0"/>
              <a:t>）账号名称；</a:t>
            </a:r>
            <a:r>
              <a:rPr lang="en-US" altLang="zh-CN" smtClean="0"/>
              <a:t>2</a:t>
            </a:r>
            <a:r>
              <a:rPr lang="zh-CN" altLang="en-US" smtClean="0"/>
              <a:t>）密码，这个事真正的密码，经过编码后的密码，很难破解不是不能破解，因此，这个文件的属性默认为</a:t>
            </a:r>
            <a:r>
              <a:rPr lang="zh-CN" altLang="en-US" smtClean="0">
                <a:latin typeface="Arial" panose="020B0604020202020204" pitchFamily="34" charset="0"/>
              </a:rPr>
              <a:t>“</a:t>
            </a:r>
            <a:r>
              <a:rPr lang="en-US" altLang="zh-CN" smtClean="0"/>
              <a:t>-rw-------</a:t>
            </a:r>
            <a:r>
              <a:rPr lang="en-US" altLang="zh-CN" smtClean="0">
                <a:latin typeface="Arial" panose="020B0604020202020204" pitchFamily="34" charset="0"/>
              </a:rPr>
              <a:t>”</a:t>
            </a:r>
            <a:r>
              <a:rPr lang="zh-CN" altLang="en-US" smtClean="0"/>
              <a:t>或者</a:t>
            </a:r>
            <a:r>
              <a:rPr lang="zh-CN" altLang="en-US" smtClean="0">
                <a:latin typeface="Arial" panose="020B0604020202020204" pitchFamily="34" charset="0"/>
              </a:rPr>
              <a:t>”</a:t>
            </a:r>
            <a:r>
              <a:rPr lang="en-US" altLang="zh-CN" smtClean="0"/>
              <a:t>-r---------</a:t>
            </a:r>
            <a:r>
              <a:rPr lang="en-US" altLang="zh-CN" smtClean="0">
                <a:latin typeface="Arial" panose="020B0604020202020204" pitchFamily="34" charset="0"/>
              </a:rPr>
              <a:t>”</a:t>
            </a:r>
            <a:r>
              <a:rPr lang="en-US" altLang="zh-CN" smtClean="0"/>
              <a:t>,</a:t>
            </a:r>
            <a:r>
              <a:rPr lang="zh-CN" altLang="en-US" smtClean="0"/>
              <a:t>只有</a:t>
            </a:r>
            <a:r>
              <a:rPr lang="en-US" altLang="zh-CN" smtClean="0"/>
              <a:t>root</a:t>
            </a:r>
            <a:r>
              <a:rPr lang="zh-CN" altLang="en-US" smtClean="0"/>
              <a:t>才能读写，如果密码栏的对一个字符为*或者！，表示这个账号不会用来登陆，如果用户</a:t>
            </a:r>
            <a:r>
              <a:rPr lang="zh-CN" altLang="en-US" smtClean="0">
                <a:latin typeface="Arial" panose="020B0604020202020204" pitchFamily="34" charset="0"/>
              </a:rPr>
              <a:t>“</a:t>
            </a:r>
            <a:r>
              <a:rPr lang="zh-CN" altLang="en-US" smtClean="0"/>
              <a:t>不乖</a:t>
            </a:r>
            <a:r>
              <a:rPr lang="zh-CN" altLang="en-US" smtClean="0">
                <a:latin typeface="Arial" panose="020B0604020202020204" pitchFamily="34" charset="0"/>
              </a:rPr>
              <a:t>”</a:t>
            </a:r>
            <a:r>
              <a:rPr lang="zh-CN" altLang="en-US" smtClean="0"/>
              <a:t>，可以再密码字段前面加*，直到变乖后再启用</a:t>
            </a:r>
            <a:endParaRPr lang="zh-CN" altLang="en-US" smtClean="0"/>
          </a:p>
          <a:p>
            <a:pPr eaLnBrk="1" hangingPunct="1"/>
            <a:r>
              <a:rPr lang="en-US" altLang="zh-CN" smtClean="0"/>
              <a:t>3</a:t>
            </a:r>
            <a:r>
              <a:rPr lang="zh-CN" altLang="en-US" smtClean="0"/>
              <a:t>）最经更改密码的日期（</a:t>
            </a:r>
            <a:r>
              <a:rPr lang="en-US" altLang="zh-CN" smtClean="0"/>
              <a:t>1970</a:t>
            </a:r>
            <a:r>
              <a:rPr lang="zh-CN" altLang="en-US" smtClean="0"/>
              <a:t>年</a:t>
            </a:r>
            <a:r>
              <a:rPr lang="en-US" altLang="zh-CN" smtClean="0"/>
              <a:t>1</a:t>
            </a:r>
            <a:r>
              <a:rPr lang="zh-CN" altLang="en-US" smtClean="0"/>
              <a:t>月</a:t>
            </a:r>
            <a:r>
              <a:rPr lang="en-US" altLang="zh-CN" smtClean="0"/>
              <a:t>1</a:t>
            </a:r>
            <a:r>
              <a:rPr lang="zh-CN" altLang="en-US" smtClean="0"/>
              <a:t>日当做</a:t>
            </a:r>
            <a:r>
              <a:rPr lang="en-US" altLang="zh-CN" smtClean="0"/>
              <a:t>1</a:t>
            </a:r>
            <a:r>
              <a:rPr lang="zh-CN" altLang="en-US" smtClean="0"/>
              <a:t>）</a:t>
            </a:r>
            <a:r>
              <a:rPr lang="en-US" altLang="zh-CN" smtClean="0"/>
              <a:t>4</a:t>
            </a:r>
            <a:r>
              <a:rPr lang="zh-CN" altLang="en-US" smtClean="0"/>
              <a:t>） 密码不可更改的天数</a:t>
            </a:r>
            <a:endParaRPr lang="zh-CN" altLang="en-US" smtClean="0"/>
          </a:p>
          <a:p>
            <a:pPr eaLnBrk="1" hangingPunct="1"/>
            <a:r>
              <a:rPr lang="en-US" altLang="zh-CN" smtClean="0"/>
              <a:t>5</a:t>
            </a:r>
            <a:r>
              <a:rPr lang="zh-CN" altLang="en-US" smtClean="0"/>
              <a:t>）密码需要重新更改的天数</a:t>
            </a:r>
            <a:r>
              <a:rPr lang="en-US" altLang="zh-CN" smtClean="0"/>
              <a:t>6</a:t>
            </a:r>
            <a:r>
              <a:rPr lang="zh-CN" altLang="en-US" smtClean="0"/>
              <a:t>）密码更改其限期前的警告期限</a:t>
            </a:r>
            <a:r>
              <a:rPr lang="en-US" altLang="zh-CN" smtClean="0"/>
              <a:t>7</a:t>
            </a:r>
            <a:r>
              <a:rPr lang="zh-CN" altLang="en-US" smtClean="0"/>
              <a:t>）账号失效日期</a:t>
            </a:r>
            <a:r>
              <a:rPr lang="en-US" altLang="zh-CN" smtClean="0"/>
              <a:t>8</a:t>
            </a:r>
            <a:r>
              <a:rPr lang="zh-CN" altLang="en-US" smtClean="0"/>
              <a:t>）保留</a:t>
            </a:r>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72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-la</a:t>
            </a:r>
            <a:r>
              <a:rPr lang="zh-CN" altLang="en-US" smtClean="0"/>
              <a:t>参数 表示列出所有文件（包括隐藏文件，就是文件名前第一个字符为</a:t>
            </a:r>
            <a:r>
              <a:rPr lang="en-US" altLang="zh-CN" smtClean="0"/>
              <a:t>.</a:t>
            </a:r>
            <a:r>
              <a:rPr lang="zh-CN" altLang="en-US" smtClean="0"/>
              <a:t>的文件）</a:t>
            </a:r>
            <a:endParaRPr lang="zh-CN" altLang="en-US" smtClean="0"/>
          </a:p>
          <a:p>
            <a:pPr eaLnBrk="1" hangingPunct="1"/>
            <a:r>
              <a:rPr lang="en-US" altLang="zh-CN" smtClean="0"/>
              <a:t>a       :</a:t>
            </a:r>
            <a:r>
              <a:rPr lang="zh-CN" altLang="en-US" smtClean="0"/>
              <a:t>全部的文件都列出（连同隐藏文件）</a:t>
            </a:r>
            <a:endParaRPr lang="zh-CN" altLang="en-US" smtClean="0"/>
          </a:p>
          <a:p>
            <a:pPr eaLnBrk="1" hangingPunct="1"/>
            <a:r>
              <a:rPr lang="zh-CN" altLang="en-US" smtClean="0"/>
              <a:t> </a:t>
            </a:r>
            <a:r>
              <a:rPr lang="en-US" altLang="zh-CN" smtClean="0"/>
              <a:t>d      :</a:t>
            </a:r>
            <a:r>
              <a:rPr lang="zh-CN" altLang="en-US" smtClean="0"/>
              <a:t>只列出目录的信息</a:t>
            </a:r>
            <a:endParaRPr lang="zh-CN" altLang="en-US" smtClean="0"/>
          </a:p>
          <a:p>
            <a:pPr eaLnBrk="1" hangingPunct="1"/>
            <a:r>
              <a:rPr lang="zh-CN" altLang="en-US" smtClean="0"/>
              <a:t> </a:t>
            </a:r>
            <a:r>
              <a:rPr lang="en-US" altLang="zh-CN" smtClean="0"/>
              <a:t>l       :</a:t>
            </a:r>
            <a:r>
              <a:rPr lang="zh-CN" altLang="en-US" smtClean="0"/>
              <a:t>显示详细信息：文件类型与权限、连接数、文件所有者、文件组、文件大小、建立或最近修改时间、文件名。</a:t>
            </a:r>
            <a:endParaRPr lang="zh-CN" altLang="en-US" smtClean="0"/>
          </a:p>
          <a:p>
            <a:pPr eaLnBrk="1" hangingPunct="1"/>
            <a:r>
              <a:rPr lang="zh-CN" altLang="en-US" smtClean="0"/>
              <a:t> </a:t>
            </a:r>
            <a:r>
              <a:rPr lang="en-US" altLang="zh-CN" smtClean="0"/>
              <a:t>S       :</a:t>
            </a:r>
            <a:r>
              <a:rPr lang="zh-CN" altLang="en-US" smtClean="0"/>
              <a:t>以文件的大小排序</a:t>
            </a:r>
            <a:endParaRPr lang="zh-CN" altLang="en-US" smtClean="0"/>
          </a:p>
          <a:p>
            <a:pPr eaLnBrk="1" hangingPunct="1"/>
            <a:r>
              <a:rPr lang="en-US" altLang="zh-CN" smtClean="0"/>
              <a:t>t</a:t>
            </a:r>
            <a:r>
              <a:rPr lang="zh-CN" altLang="en-US" smtClean="0"/>
              <a:t>：按照时间顺序显示</a:t>
            </a:r>
            <a:endParaRPr lang="zh-CN" altLang="en-US" smtClean="0"/>
          </a:p>
          <a:p>
            <a:pPr eaLnBrk="1" hangingPunct="1"/>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82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t>File /us/</a:t>
            </a:r>
            <a:r>
              <a:rPr lang="en-US" altLang="zh-CN" dirty="0" err="1" smtClean="0"/>
              <a:t>src</a:t>
            </a:r>
            <a:r>
              <a:rPr lang="en-US" altLang="zh-CN" dirty="0" smtClean="0"/>
              <a:t>/linux-2.6.35/include/*.h</a:t>
            </a:r>
            <a:endParaRPr lang="en-US" altLang="zh-CN" dirty="0" smtClean="0"/>
          </a:p>
          <a:p>
            <a:pPr eaLnBrk="1" hangingPunct="1"/>
            <a:r>
              <a:rPr lang="en-US" altLang="zh-CN" dirty="0" smtClean="0"/>
              <a:t>File /</a:t>
            </a:r>
            <a:r>
              <a:rPr lang="en-US" altLang="zh-CN" dirty="0" err="1" smtClean="0"/>
              <a:t>dev</a:t>
            </a:r>
            <a:r>
              <a:rPr lang="en-US" altLang="zh-CN" dirty="0" smtClean="0"/>
              <a:t>/</a:t>
            </a:r>
            <a:r>
              <a:rPr lang="en-US" altLang="zh-CN" dirty="0" err="1" smtClean="0"/>
              <a:t>sda</a:t>
            </a:r>
            <a:endParaRPr lang="en-US" altLang="zh-CN"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92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参数</a:t>
            </a:r>
            <a:r>
              <a:rPr lang="en-US" altLang="zh-CN" smtClean="0"/>
              <a:t>:-n </a:t>
            </a:r>
            <a:r>
              <a:rPr lang="zh-CN" altLang="en-US" smtClean="0"/>
              <a:t>由</a:t>
            </a:r>
            <a:r>
              <a:rPr lang="en-US" altLang="zh-CN" smtClean="0"/>
              <a:t>1</a:t>
            </a:r>
            <a:r>
              <a:rPr lang="zh-CN" altLang="en-US" smtClean="0"/>
              <a:t>开始对所有输出的行数编号</a:t>
            </a:r>
            <a:endParaRPr lang="zh-CN" altLang="en-US" smtClean="0"/>
          </a:p>
          <a:p>
            <a:pPr eaLnBrk="1" hangingPunct="1"/>
            <a:r>
              <a:rPr lang="en-US" altLang="zh-CN" smtClean="0"/>
              <a:t>-b:</a:t>
            </a:r>
            <a:r>
              <a:rPr lang="zh-CN" altLang="en-US" smtClean="0"/>
              <a:t>对非空输出行编号</a:t>
            </a:r>
            <a:endParaRPr lang="zh-CN" altLang="en-US" smtClean="0"/>
          </a:p>
          <a:p>
            <a:pPr eaLnBrk="1" hangingPunct="1"/>
            <a:r>
              <a:rPr lang="en-US" altLang="zh-CN" smtClean="0"/>
              <a:t>-s:</a:t>
            </a:r>
            <a:r>
              <a:rPr lang="zh-CN" altLang="en-US" smtClean="0"/>
              <a:t>当遇到有连续两行以上的空白行时，就替换为一行的空白行</a:t>
            </a:r>
            <a:endParaRPr lang="zh-CN" altLang="en-US" smtClean="0"/>
          </a:p>
          <a:p>
            <a:pPr eaLnBrk="1" hangingPunct="1"/>
            <a:r>
              <a:rPr lang="en-US" altLang="zh-CN" smtClean="0"/>
              <a:t>-E:</a:t>
            </a:r>
            <a:r>
              <a:rPr lang="zh-CN" altLang="en-US" smtClean="0"/>
              <a:t>在每行结束除显示</a:t>
            </a:r>
            <a:r>
              <a:rPr lang="en-US" altLang="zh-CN" smtClean="0"/>
              <a:t>$</a:t>
            </a:r>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02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en-US" altLang="zh-CN" b="1" dirty="0" smtClean="0"/>
              <a:t>Linux</a:t>
            </a:r>
            <a:r>
              <a:rPr kumimoji="1" lang="zh-CN" altLang="en-US" b="1" dirty="0" smtClean="0"/>
              <a:t>文件系统使用索引节点来记录文件信息</a:t>
            </a:r>
            <a:endParaRPr kumimoji="1" lang="zh-CN" altLang="en-US" b="1" dirty="0" smtClean="0"/>
          </a:p>
          <a:p>
            <a:pPr eaLnBrk="1" hangingPunct="1"/>
            <a:r>
              <a:rPr kumimoji="1" lang="zh-CN" altLang="en-US" b="1" dirty="0" smtClean="0"/>
              <a:t>索引节点是一个结构，它包含了一个文件的长度、创建及修改时间、权限、所属关系、磁盘中的位置等信息。</a:t>
            </a:r>
            <a:endParaRPr kumimoji="1" lang="zh-CN" altLang="en-US" b="1" dirty="0" smtClean="0"/>
          </a:p>
          <a:p>
            <a:pPr eaLnBrk="1" hangingPunct="1"/>
            <a:r>
              <a:rPr kumimoji="1" lang="zh-CN" altLang="en-US" b="1" dirty="0" smtClean="0"/>
              <a:t>一个文件系统维护了一个索引节点的数组，每个文件或目录都与索引节点数组中的唯一一个元素对应。系统给每个索引节点分配了一个号码，也就是该节点在数组中的索引号，称为索引节点号。</a:t>
            </a:r>
            <a:r>
              <a:rPr kumimoji="1" lang="zh-CN" altLang="en-US" dirty="0" smtClean="0"/>
              <a:t> </a:t>
            </a:r>
            <a:r>
              <a:rPr kumimoji="1" lang="zh-CN" altLang="en-US" b="1" dirty="0" smtClean="0"/>
              <a:t> </a:t>
            </a:r>
            <a:r>
              <a:rPr kumimoji="1" lang="en-US" altLang="zh-CN" b="1" dirty="0" smtClean="0"/>
              <a:t>(</a:t>
            </a:r>
            <a:r>
              <a:rPr kumimoji="1" lang="en-US" altLang="zh-CN" b="1" dirty="0" err="1" smtClean="0"/>
              <a:t>ls</a:t>
            </a:r>
            <a:r>
              <a:rPr kumimoji="1" lang="en-US" altLang="zh-CN" b="1" dirty="0" smtClean="0"/>
              <a:t> </a:t>
            </a:r>
            <a:r>
              <a:rPr kumimoji="1" lang="en-US" altLang="zh-CN" b="1" dirty="0" smtClean="0">
                <a:latin typeface="Arial" panose="020B0604020202020204" pitchFamily="34" charset="0"/>
              </a:rPr>
              <a:t>–</a:t>
            </a:r>
            <a:r>
              <a:rPr kumimoji="1" lang="en-US" altLang="zh-CN" b="1" dirty="0" err="1" smtClean="0"/>
              <a:t>i</a:t>
            </a:r>
            <a:r>
              <a:rPr kumimoji="1" lang="zh-CN" altLang="en-US" b="1" dirty="0" smtClean="0"/>
              <a:t>可以查看文件的</a:t>
            </a:r>
            <a:r>
              <a:rPr kumimoji="1" lang="en-US" altLang="zh-CN" b="1" dirty="0" err="1" smtClean="0"/>
              <a:t>inode</a:t>
            </a:r>
            <a:r>
              <a:rPr kumimoji="1" lang="en-US" altLang="zh-CN" b="1" dirty="0" smtClean="0"/>
              <a:t>)</a:t>
            </a:r>
            <a:endParaRPr kumimoji="1" lang="en-US" altLang="zh-CN" b="1" dirty="0" smtClean="0"/>
          </a:p>
          <a:p>
            <a:pPr eaLnBrk="1" hangingPunct="1"/>
            <a:r>
              <a:rPr lang="en-US" altLang="zh-CN" b="1" dirty="0" err="1" smtClean="0"/>
              <a:t>ln</a:t>
            </a:r>
            <a:r>
              <a:rPr lang="en-US" altLang="zh-CN" b="1" dirty="0" smtClean="0"/>
              <a:t> </a:t>
            </a:r>
            <a:r>
              <a:rPr lang="zh-CN" altLang="en-US" b="1" dirty="0" smtClean="0"/>
              <a:t>源文件 链接名</a:t>
            </a:r>
            <a:endParaRPr lang="zh-CN" altLang="en-US" b="1" dirty="0" smtClean="0"/>
          </a:p>
          <a:p>
            <a:pPr eaLnBrk="1" hangingPunct="1"/>
            <a:r>
              <a:rPr lang="en-US" altLang="zh-CN" b="1" dirty="0" err="1" smtClean="0"/>
              <a:t>ln</a:t>
            </a:r>
            <a:r>
              <a:rPr lang="en-US" altLang="zh-CN" b="1" dirty="0" smtClean="0"/>
              <a:t> -s  </a:t>
            </a:r>
            <a:r>
              <a:rPr lang="zh-CN" altLang="en-US" b="1" dirty="0" smtClean="0"/>
              <a:t>源文件  连接名</a:t>
            </a:r>
            <a:r>
              <a:rPr lang="en-US" altLang="zh-CN" b="1" dirty="0" smtClean="0"/>
              <a:t>|</a:t>
            </a:r>
            <a:r>
              <a:rPr lang="zh-CN" altLang="en-US" b="1" dirty="0" smtClean="0"/>
              <a:t>目录（创建符号连接）</a:t>
            </a:r>
            <a:endParaRPr lang="zh-CN" altLang="en-US" b="1" dirty="0" smtClean="0"/>
          </a:p>
          <a:p>
            <a:pPr eaLnBrk="1" hangingPunct="1"/>
            <a:r>
              <a:rPr kumimoji="1" lang="zh-CN" altLang="en-US" b="1" dirty="0" smtClean="0"/>
              <a:t>对于一个文件来说有唯一的索引节点号与之对应，对于一个索引节点号，却可以有多个文件名与之对应。</a:t>
            </a:r>
            <a:endParaRPr kumimoji="1" lang="zh-CN" altLang="en-US" b="1" dirty="0" smtClean="0"/>
          </a:p>
          <a:p>
            <a:pPr eaLnBrk="1" hangingPunct="1"/>
            <a:r>
              <a:rPr kumimoji="1" lang="zh-CN" altLang="en-US" b="1" dirty="0" smtClean="0"/>
              <a:t>可以用</a:t>
            </a:r>
            <a:r>
              <a:rPr kumimoji="1" lang="en-US" altLang="zh-CN" b="1" dirty="0" err="1" smtClean="0"/>
              <a:t>ln</a:t>
            </a:r>
            <a:r>
              <a:rPr kumimoji="1" lang="zh-CN" altLang="en-US" b="1" dirty="0" smtClean="0"/>
              <a:t>命令对一个已经存在的文件再建立一个新的连接，而不复制文件的内容。连接有软连接和硬连接之分，软连接又叫符号连接。</a:t>
            </a:r>
            <a:endParaRPr kumimoji="1" lang="zh-CN" altLang="en-US" b="1" dirty="0" smtClean="0"/>
          </a:p>
          <a:p>
            <a:pPr eaLnBrk="1" hangingPunct="1"/>
            <a:r>
              <a:rPr kumimoji="1" lang="zh-CN" altLang="en-US" b="1" dirty="0" smtClean="0"/>
              <a:t>硬连接：原文件名和连接文件名都指向相同的物理地址。目录不能有硬连接；硬连接不能跨越文件系统（不能跨越不同的分区）文件在磁盘中只有一个拷贝，节省硬盘空间； </a:t>
            </a:r>
            <a:endParaRPr kumimoji="1" lang="zh-CN" altLang="en-US" b="1" dirty="0" smtClean="0"/>
          </a:p>
          <a:p>
            <a:pPr eaLnBrk="1" hangingPunct="1"/>
            <a:endParaRPr lang="zh-CN" altLang="en-US" b="1" dirty="0" smtClean="0"/>
          </a:p>
          <a:p>
            <a:pPr eaLnBrk="1" hangingPunct="1"/>
            <a:endParaRPr lang="zh-CN" alt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13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建立文件</a:t>
            </a:r>
            <a:r>
              <a:rPr lang="en-US" altLang="zh-CN" smtClean="0"/>
              <a:t>chap3</a:t>
            </a:r>
            <a:r>
              <a:rPr lang="zh-CN" altLang="en-US" smtClean="0"/>
              <a:t>的硬链接，就是为</a:t>
            </a:r>
            <a:r>
              <a:rPr lang="en-US" altLang="zh-CN" smtClean="0"/>
              <a:t>chap3</a:t>
            </a:r>
            <a:r>
              <a:rPr lang="zh-CN" altLang="en-US" smtClean="0"/>
              <a:t>的文件索引节点在当前目录下建立一个新指针</a:t>
            </a:r>
            <a:endParaRPr lang="zh-CN" altLang="en-US" smtClean="0"/>
          </a:p>
          <a:p>
            <a:pPr eaLnBrk="1" hangingPunct="1"/>
            <a:r>
              <a:rPr lang="zh-CN" altLang="en-US" smtClean="0"/>
              <a:t>索引节点</a:t>
            </a:r>
            <a:r>
              <a:rPr lang="en-US" altLang="zh-CN" smtClean="0"/>
              <a:t>inode</a:t>
            </a:r>
            <a:r>
              <a:rPr lang="zh-CN" altLang="en-US" smtClean="0"/>
              <a:t>，包括一个唯一的</a:t>
            </a:r>
            <a:r>
              <a:rPr lang="en-US" altLang="zh-CN" i="1" smtClean="0"/>
              <a:t>inode</a:t>
            </a:r>
            <a:r>
              <a:rPr lang="zh-CN" altLang="en-US" i="1" smtClean="0"/>
              <a:t>号和文件名</a:t>
            </a:r>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23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-c : </a:t>
            </a:r>
            <a:r>
              <a:rPr lang="zh-CN" altLang="en-US" smtClean="0"/>
              <a:t>若该档案权限确实已经更改，才显示其更改动作 </a:t>
            </a:r>
            <a:r>
              <a:rPr lang="en-US" altLang="zh-CN" smtClean="0"/>
              <a:t>-f : </a:t>
            </a:r>
            <a:r>
              <a:rPr lang="zh-CN" altLang="en-US" smtClean="0"/>
              <a:t>若该档案权限无法被更改也不要显示错误讯息</a:t>
            </a:r>
            <a:endParaRPr lang="zh-CN" altLang="en-US" smtClean="0"/>
          </a:p>
          <a:p>
            <a:pPr eaLnBrk="1" hangingPunct="1"/>
            <a:r>
              <a:rPr lang="zh-CN" altLang="en-US" smtClean="0"/>
              <a:t>  </a:t>
            </a:r>
            <a:r>
              <a:rPr lang="en-US" altLang="zh-CN" smtClean="0"/>
              <a:t>-v : </a:t>
            </a:r>
            <a:r>
              <a:rPr lang="zh-CN" altLang="en-US" smtClean="0"/>
              <a:t>显示权限变更的详细资料</a:t>
            </a:r>
            <a:endParaRPr lang="zh-CN" altLang="en-US" smtClean="0"/>
          </a:p>
          <a:p>
            <a:pPr eaLnBrk="1" hangingPunct="1"/>
            <a:r>
              <a:rPr lang="zh-CN" altLang="en-US" smtClean="0"/>
              <a:t>  </a:t>
            </a:r>
            <a:r>
              <a:rPr lang="en-US" altLang="zh-CN" smtClean="0"/>
              <a:t>-R : </a:t>
            </a:r>
            <a:r>
              <a:rPr lang="zh-CN" altLang="en-US" smtClean="0"/>
              <a:t>对目前目录下的所有档案与子目录进行相同的权限变更</a:t>
            </a:r>
            <a:r>
              <a:rPr lang="en-US" altLang="zh-CN" smtClean="0"/>
              <a:t>(</a:t>
            </a:r>
            <a:r>
              <a:rPr lang="zh-CN" altLang="en-US" smtClean="0"/>
              <a:t>即以递回的方式逐个变更</a:t>
            </a:r>
            <a:r>
              <a:rPr lang="en-US" altLang="zh-CN" smtClean="0"/>
              <a:t>) </a:t>
            </a:r>
            <a:endParaRPr lang="en-US" altLang="zh-CN" smtClean="0"/>
          </a:p>
          <a:p>
            <a:pPr eaLnBrk="1" hangingPunct="1"/>
            <a:r>
              <a:rPr lang="zh-CN" altLang="en-US" smtClean="0"/>
              <a:t>试试用</a:t>
            </a:r>
            <a:r>
              <a:rPr lang="en-US" altLang="zh-CN" smtClean="0"/>
              <a:t>root</a:t>
            </a:r>
            <a:r>
              <a:rPr lang="zh-CN" altLang="en-US" smtClean="0"/>
              <a:t>身份建立文件，用普通用户改写</a:t>
            </a:r>
            <a:endParaRPr lang="zh-CN" altLang="en-US" smtClean="0"/>
          </a:p>
          <a:p>
            <a:pPr eaLnBrk="1" hangingPunct="1"/>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转到</a:t>
            </a:r>
            <a:r>
              <a:rPr lang="en-US" altLang="zh-CN" smtClean="0"/>
              <a:t>root</a:t>
            </a:r>
            <a:r>
              <a:rPr lang="zh-CN" altLang="en-US" smtClean="0"/>
              <a:t>用户下</a:t>
            </a:r>
            <a:endParaRPr lang="zh-CN" altLang="en-US" smtClean="0"/>
          </a:p>
          <a:p>
            <a:pPr eaLnBrk="1" hangingPunct="1"/>
            <a:r>
              <a:rPr lang="en-US" altLang="zh-CN" smtClean="0"/>
              <a:t>Chown user file</a:t>
            </a:r>
            <a:endParaRPr lang="en-US" altLang="zh-CN" smtClean="0"/>
          </a:p>
          <a:p>
            <a:pPr eaLnBrk="1" hangingPunct="1"/>
            <a:r>
              <a:rPr lang="en-US" altLang="zh-CN" smtClean="0"/>
              <a:t>Chown .users file</a:t>
            </a:r>
            <a:endParaRPr lang="en-US" altLang="zh-CN" smtClean="0"/>
          </a:p>
          <a:p>
            <a:pPr eaLnBrk="1" hangingPunct="1"/>
            <a:r>
              <a:rPr lang="en-US" altLang="zh-CN" smtClean="0"/>
              <a:t>Chown root.root file</a:t>
            </a:r>
            <a:endParaRPr lang="en-US"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E55A970-4D0B-44E1-8108-EAF7B7F92E1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54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smtClean="0">
                <a:solidFill>
                  <a:schemeClr val="tx2"/>
                </a:solidFill>
                <a:latin typeface="宋体" panose="02010600030101010101" pitchFamily="2" charset="-122"/>
                <a:cs typeface="Times New Roman" panose="02020603050405020304" pitchFamily="18" charset="0"/>
              </a:rPr>
              <a:t>amin n </a:t>
            </a:r>
            <a:r>
              <a:rPr lang="zh-CN" altLang="en-US" smtClean="0">
                <a:solidFill>
                  <a:schemeClr val="tx2"/>
                </a:solidFill>
                <a:latin typeface="宋体" panose="02010600030101010101" pitchFamily="2" charset="-122"/>
              </a:rPr>
              <a:t>查找</a:t>
            </a:r>
            <a:r>
              <a:rPr lang="en-US" altLang="zh-CN" smtClean="0">
                <a:solidFill>
                  <a:schemeClr val="tx2"/>
                </a:solidFill>
                <a:latin typeface="宋体" panose="02010600030101010101" pitchFamily="2" charset="-122"/>
                <a:cs typeface="Times New Roman" panose="02020603050405020304" pitchFamily="18" charset="0"/>
              </a:rPr>
              <a:t>n</a:t>
            </a:r>
            <a:r>
              <a:rPr lang="zh-CN" altLang="en-US" smtClean="0">
                <a:solidFill>
                  <a:schemeClr val="tx2"/>
                </a:solidFill>
                <a:latin typeface="宋体" panose="02010600030101010101" pitchFamily="2" charset="-122"/>
              </a:rPr>
              <a:t>分钟以前被访问过的所有文件</a:t>
            </a:r>
            <a:r>
              <a:rPr lang="en-US" altLang="zh-CN" smtClean="0">
                <a:solidFill>
                  <a:schemeClr val="tx2"/>
                </a:solidFill>
                <a:latin typeface="宋体" panose="02010600030101010101" pitchFamily="2" charset="-122"/>
                <a:cs typeface="Times New Roman" panose="02020603050405020304" pitchFamily="18" charset="0"/>
              </a:rPr>
              <a:t>. </a:t>
            </a:r>
            <a:endParaRPr lang="en-US" altLang="zh-CN" smtClean="0">
              <a:solidFill>
                <a:schemeClr val="tx2"/>
              </a:solidFill>
              <a:latin typeface="宋体" panose="02010600030101010101" pitchFamily="2" charset="-122"/>
              <a:cs typeface="Times New Roman" panose="02020603050405020304" pitchFamily="18" charset="0"/>
            </a:endParaRPr>
          </a:p>
          <a:p>
            <a:pPr algn="just" eaLnBrk="1" hangingPunct="1"/>
            <a:r>
              <a:rPr lang="en-US" altLang="zh-CN" smtClean="0">
                <a:solidFill>
                  <a:schemeClr val="tx2"/>
                </a:solidFill>
                <a:latin typeface="宋体" panose="02010600030101010101" pitchFamily="2" charset="-122"/>
                <a:cs typeface="Times New Roman" panose="02020603050405020304" pitchFamily="18" charset="0"/>
              </a:rPr>
              <a:t>atime n </a:t>
            </a:r>
            <a:r>
              <a:rPr lang="zh-CN" altLang="en-US" smtClean="0">
                <a:solidFill>
                  <a:schemeClr val="tx2"/>
                </a:solidFill>
                <a:latin typeface="宋体" panose="02010600030101010101" pitchFamily="2" charset="-122"/>
              </a:rPr>
              <a:t>查找</a:t>
            </a:r>
            <a:r>
              <a:rPr lang="en-US" altLang="zh-CN" smtClean="0">
                <a:solidFill>
                  <a:schemeClr val="tx2"/>
                </a:solidFill>
                <a:latin typeface="宋体" panose="02010600030101010101" pitchFamily="2" charset="-122"/>
                <a:cs typeface="Times New Roman" panose="02020603050405020304" pitchFamily="18" charset="0"/>
              </a:rPr>
              <a:t>n</a:t>
            </a:r>
            <a:r>
              <a:rPr lang="zh-CN" altLang="en-US" smtClean="0">
                <a:solidFill>
                  <a:schemeClr val="tx2"/>
                </a:solidFill>
                <a:latin typeface="宋体" panose="02010600030101010101" pitchFamily="2" charset="-122"/>
              </a:rPr>
              <a:t>天以前被访问过的所有文件</a:t>
            </a:r>
            <a:endParaRPr lang="zh-CN" altLang="en-US" smtClean="0">
              <a:solidFill>
                <a:schemeClr val="tx2"/>
              </a:solidFill>
              <a:latin typeface="宋体" panose="02010600030101010101" pitchFamily="2" charset="-122"/>
            </a:endParaRPr>
          </a:p>
          <a:p>
            <a:pPr algn="just" eaLnBrk="1" hangingPunct="1"/>
            <a:endParaRPr lang="en-US" altLang="zh-CN" smtClean="0">
              <a:solidFill>
                <a:schemeClr val="tx2"/>
              </a:solidFill>
              <a:latin typeface="Times New Roman" panose="02020603050405020304" pitchFamily="18" charset="0"/>
              <a:cs typeface="Times New Roman" panose="02020603050405020304" pitchFamily="18" charset="0"/>
            </a:endParaRPr>
          </a:p>
          <a:p>
            <a:pPr algn="just" eaLnBrk="1" hangingPunct="1"/>
            <a:r>
              <a:rPr lang="en-US" altLang="zh-CN" smtClean="0">
                <a:solidFill>
                  <a:schemeClr val="tx2"/>
                </a:solidFill>
                <a:latin typeface="宋体" panose="02010600030101010101" pitchFamily="2" charset="-122"/>
                <a:cs typeface="Times New Roman" panose="02020603050405020304" pitchFamily="18" charset="0"/>
              </a:rPr>
              <a:t>mmin n </a:t>
            </a:r>
            <a:r>
              <a:rPr lang="zh-CN" altLang="en-US" smtClean="0">
                <a:solidFill>
                  <a:schemeClr val="tx2"/>
                </a:solidFill>
                <a:latin typeface="宋体" panose="02010600030101010101" pitchFamily="2" charset="-122"/>
              </a:rPr>
              <a:t>查找</a:t>
            </a:r>
            <a:r>
              <a:rPr lang="en-US" altLang="zh-CN" smtClean="0">
                <a:solidFill>
                  <a:schemeClr val="tx2"/>
                </a:solidFill>
                <a:latin typeface="宋体" panose="02010600030101010101" pitchFamily="2" charset="-122"/>
                <a:cs typeface="Times New Roman" panose="02020603050405020304" pitchFamily="18" charset="0"/>
              </a:rPr>
              <a:t>n</a:t>
            </a:r>
            <a:r>
              <a:rPr lang="zh-CN" altLang="en-US" smtClean="0">
                <a:solidFill>
                  <a:schemeClr val="tx2"/>
                </a:solidFill>
                <a:latin typeface="宋体" panose="02010600030101010101" pitchFamily="2" charset="-122"/>
              </a:rPr>
              <a:t>分钟以前文件内容被修改过的所有文件</a:t>
            </a:r>
            <a:r>
              <a:rPr lang="en-US" altLang="zh-CN" smtClean="0">
                <a:solidFill>
                  <a:schemeClr val="tx2"/>
                </a:solidFill>
                <a:latin typeface="宋体" panose="02010600030101010101" pitchFamily="2" charset="-122"/>
                <a:cs typeface="Times New Roman" panose="02020603050405020304" pitchFamily="18" charset="0"/>
              </a:rPr>
              <a:t>. </a:t>
            </a:r>
            <a:endParaRPr lang="en-US" altLang="zh-CN" smtClean="0">
              <a:solidFill>
                <a:schemeClr val="tx2"/>
              </a:solidFill>
              <a:latin typeface="宋体" panose="02010600030101010101" pitchFamily="2" charset="-122"/>
              <a:cs typeface="Times New Roman" panose="02020603050405020304" pitchFamily="18" charset="0"/>
            </a:endParaRPr>
          </a:p>
          <a:p>
            <a:pPr algn="just" eaLnBrk="1" hangingPunct="1"/>
            <a:r>
              <a:rPr lang="en-US" altLang="zh-CN" smtClean="0">
                <a:solidFill>
                  <a:schemeClr val="tx2"/>
                </a:solidFill>
                <a:latin typeface="宋体" panose="02010600030101010101" pitchFamily="2" charset="-122"/>
                <a:cs typeface="Times New Roman" panose="02020603050405020304" pitchFamily="18" charset="0"/>
              </a:rPr>
              <a:t>mtime n </a:t>
            </a:r>
            <a:r>
              <a:rPr lang="zh-CN" altLang="en-US" smtClean="0">
                <a:solidFill>
                  <a:schemeClr val="tx2"/>
                </a:solidFill>
                <a:latin typeface="宋体" panose="02010600030101010101" pitchFamily="2" charset="-122"/>
              </a:rPr>
              <a:t>查找</a:t>
            </a:r>
            <a:r>
              <a:rPr lang="en-US" altLang="zh-CN" smtClean="0">
                <a:solidFill>
                  <a:schemeClr val="tx2"/>
                </a:solidFill>
                <a:latin typeface="宋体" panose="02010600030101010101" pitchFamily="2" charset="-122"/>
                <a:cs typeface="Times New Roman" panose="02020603050405020304" pitchFamily="18" charset="0"/>
              </a:rPr>
              <a:t>n</a:t>
            </a:r>
            <a:r>
              <a:rPr lang="zh-CN" altLang="en-US" smtClean="0">
                <a:solidFill>
                  <a:schemeClr val="tx2"/>
                </a:solidFill>
                <a:latin typeface="宋体" panose="02010600030101010101" pitchFamily="2" charset="-122"/>
              </a:rPr>
              <a:t>天以前文件内容被修改过的所有文件</a:t>
            </a:r>
            <a:r>
              <a:rPr lang="en-US" altLang="zh-CN" smtClean="0">
                <a:solidFill>
                  <a:schemeClr val="tx2"/>
                </a:solidFill>
                <a:latin typeface="宋体" panose="02010600030101010101" pitchFamily="2" charset="-122"/>
                <a:cs typeface="Times New Roman" panose="02020603050405020304" pitchFamily="18" charset="0"/>
              </a:rPr>
              <a:t>. </a:t>
            </a:r>
            <a:endParaRPr lang="en-US" altLang="zh-CN" smtClean="0">
              <a:solidFill>
                <a:schemeClr val="tx2"/>
              </a:solidFill>
              <a:latin typeface="宋体" panose="02010600030101010101" pitchFamily="2" charset="-122"/>
              <a:cs typeface="Times New Roman" panose="02020603050405020304" pitchFamily="18" charset="0"/>
            </a:endParaRPr>
          </a:p>
          <a:p>
            <a:pPr algn="just" eaLnBrk="1" hangingPunct="1"/>
            <a:endParaRPr lang="en-US" altLang="zh-CN" smtClean="0">
              <a:solidFill>
                <a:schemeClr val="tx2"/>
              </a:solidFill>
              <a:latin typeface="宋体" panose="02010600030101010101" pitchFamily="2" charset="-122"/>
              <a:cs typeface="Times New Roman" panose="02020603050405020304" pitchFamily="18" charset="0"/>
            </a:endParaRPr>
          </a:p>
          <a:p>
            <a:pPr algn="just" eaLnBrk="1" hangingPunct="1"/>
            <a:r>
              <a:rPr lang="en-US" altLang="zh-CN" smtClean="0">
                <a:solidFill>
                  <a:schemeClr val="tx2"/>
                </a:solidFill>
                <a:latin typeface="宋体" panose="02010600030101010101" pitchFamily="2" charset="-122"/>
                <a:cs typeface="Times New Roman" panose="02020603050405020304" pitchFamily="18" charset="0"/>
              </a:rPr>
              <a:t>cmin n </a:t>
            </a:r>
            <a:r>
              <a:rPr lang="zh-CN" altLang="en-US" smtClean="0">
                <a:solidFill>
                  <a:schemeClr val="tx2"/>
                </a:solidFill>
                <a:latin typeface="宋体" panose="02010600030101010101" pitchFamily="2" charset="-122"/>
              </a:rPr>
              <a:t>查找</a:t>
            </a:r>
            <a:r>
              <a:rPr lang="en-US" altLang="zh-CN" smtClean="0">
                <a:solidFill>
                  <a:schemeClr val="tx2"/>
                </a:solidFill>
                <a:latin typeface="宋体" panose="02010600030101010101" pitchFamily="2" charset="-122"/>
                <a:cs typeface="Times New Roman" panose="02020603050405020304" pitchFamily="18" charset="0"/>
              </a:rPr>
              <a:t>n</a:t>
            </a:r>
            <a:r>
              <a:rPr lang="zh-CN" altLang="en-US" smtClean="0">
                <a:solidFill>
                  <a:schemeClr val="tx2"/>
                </a:solidFill>
                <a:latin typeface="宋体" panose="02010600030101010101" pitchFamily="2" charset="-122"/>
              </a:rPr>
              <a:t>分钟以前文件状态被修改过的所有文件</a:t>
            </a:r>
            <a:r>
              <a:rPr lang="en-US" altLang="zh-CN" smtClean="0">
                <a:solidFill>
                  <a:schemeClr val="tx2"/>
                </a:solidFill>
                <a:latin typeface="宋体" panose="02010600030101010101" pitchFamily="2" charset="-122"/>
                <a:cs typeface="Times New Roman" panose="02020603050405020304" pitchFamily="18" charset="0"/>
              </a:rPr>
              <a:t>. </a:t>
            </a:r>
            <a:endParaRPr lang="en-US" altLang="zh-CN" smtClean="0">
              <a:solidFill>
                <a:schemeClr val="tx2"/>
              </a:solidFill>
              <a:latin typeface="宋体" panose="02010600030101010101" pitchFamily="2" charset="-122"/>
              <a:cs typeface="Times New Roman" panose="02020603050405020304" pitchFamily="18" charset="0"/>
            </a:endParaRPr>
          </a:p>
          <a:p>
            <a:pPr algn="just" eaLnBrk="1" hangingPunct="1"/>
            <a:r>
              <a:rPr lang="en-US" altLang="zh-CN" smtClean="0">
                <a:solidFill>
                  <a:schemeClr val="tx2"/>
                </a:solidFill>
                <a:latin typeface="宋体" panose="02010600030101010101" pitchFamily="2" charset="-122"/>
                <a:cs typeface="Times New Roman" panose="02020603050405020304" pitchFamily="18" charset="0"/>
              </a:rPr>
              <a:t>ctime n </a:t>
            </a:r>
            <a:r>
              <a:rPr lang="zh-CN" altLang="en-US" smtClean="0">
                <a:solidFill>
                  <a:schemeClr val="tx2"/>
                </a:solidFill>
                <a:latin typeface="宋体" panose="02010600030101010101" pitchFamily="2" charset="-122"/>
              </a:rPr>
              <a:t>查找</a:t>
            </a:r>
            <a:r>
              <a:rPr lang="en-US" altLang="zh-CN" smtClean="0">
                <a:solidFill>
                  <a:schemeClr val="tx2"/>
                </a:solidFill>
                <a:latin typeface="宋体" panose="02010600030101010101" pitchFamily="2" charset="-122"/>
                <a:cs typeface="Times New Roman" panose="02020603050405020304" pitchFamily="18" charset="0"/>
              </a:rPr>
              <a:t>n</a:t>
            </a:r>
            <a:r>
              <a:rPr lang="zh-CN" altLang="en-US" smtClean="0">
                <a:solidFill>
                  <a:schemeClr val="tx2"/>
                </a:solidFill>
                <a:latin typeface="宋体" panose="02010600030101010101" pitchFamily="2" charset="-122"/>
              </a:rPr>
              <a:t>天以前文件状态被修改过的所有文件</a:t>
            </a:r>
            <a:r>
              <a:rPr lang="en-US" altLang="zh-CN" smtClean="0">
                <a:solidFill>
                  <a:schemeClr val="tx2"/>
                </a:solidFill>
                <a:latin typeface="宋体" panose="02010600030101010101" pitchFamily="2" charset="-122"/>
                <a:cs typeface="Times New Roman" panose="02020603050405020304" pitchFamily="18" charset="0"/>
              </a:rPr>
              <a:t>.</a:t>
            </a:r>
            <a:endParaRPr lang="en-US" altLang="zh-CN" smtClean="0">
              <a:solidFill>
                <a:schemeClr val="tx2"/>
              </a:solidFill>
              <a:latin typeface="宋体" panose="02010600030101010101" pitchFamily="2" charset="-122"/>
              <a:cs typeface="Times New Roman" panose="02020603050405020304" pitchFamily="18" charset="0"/>
            </a:endParaRPr>
          </a:p>
          <a:p>
            <a:pPr algn="just" eaLnBrk="1" hangingPunct="1"/>
            <a:r>
              <a:rPr lang="en-US" altLang="zh-CN" sz="1400" smtClean="0">
                <a:solidFill>
                  <a:schemeClr val="tx2"/>
                </a:solidFill>
                <a:latin typeface="宋体" panose="02010600030101010101" pitchFamily="2" charset="-122"/>
              </a:rPr>
              <a:t> </a:t>
            </a:r>
            <a:endParaRPr lang="en-US" altLang="zh-CN" sz="1400" smtClean="0">
              <a:solidFill>
                <a:schemeClr val="tx2"/>
              </a:solidFill>
              <a:latin typeface="宋体" panose="02010600030101010101" pitchFamily="2" charset="-122"/>
            </a:endParaRPr>
          </a:p>
          <a:p>
            <a:pPr algn="just" eaLnBrk="1" hangingPunct="1"/>
            <a:endParaRPr lang="zh-CN" altLang="en-US" smtClean="0">
              <a:solidFill>
                <a:schemeClr val="tx2"/>
              </a:solidFill>
              <a:latin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90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t>Cat /</a:t>
            </a:r>
            <a:r>
              <a:rPr lang="en-US" altLang="zh-CN" dirty="0" err="1" smtClean="0"/>
              <a:t>etc</a:t>
            </a:r>
            <a:r>
              <a:rPr lang="en-US" altLang="zh-CN" dirty="0" smtClean="0"/>
              <a:t>/shells</a:t>
            </a:r>
            <a:endParaRPr lang="en-US" altLang="zh-CN" dirty="0" smtClean="0"/>
          </a:p>
          <a:p>
            <a:pPr eaLnBrk="1" hangingPunct="1"/>
            <a:r>
              <a:rPr lang="en-US" altLang="zh-CN" dirty="0" smtClean="0"/>
              <a:t>Echo $SHELL</a:t>
            </a:r>
            <a:endParaRPr lang="en-US" altLang="zh-CN"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64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n</a:t>
            </a:r>
            <a:r>
              <a:rPr lang="zh-CN" altLang="en-US" smtClean="0"/>
              <a:t>为数字，如果前面没有</a:t>
            </a:r>
            <a:r>
              <a:rPr lang="en-US" altLang="zh-CN" smtClean="0"/>
              <a:t>+</a:t>
            </a:r>
            <a:r>
              <a:rPr lang="zh-CN" altLang="en-US" smtClean="0"/>
              <a:t>或者</a:t>
            </a:r>
            <a:r>
              <a:rPr lang="en-US" altLang="zh-CN" smtClean="0"/>
              <a:t>-</a:t>
            </a:r>
            <a:r>
              <a:rPr lang="zh-CN" altLang="en-US" smtClean="0"/>
              <a:t>号，代表的是查找出</a:t>
            </a:r>
            <a:r>
              <a:rPr lang="en-US" altLang="zh-CN" smtClean="0"/>
              <a:t>n</a:t>
            </a:r>
            <a:r>
              <a:rPr lang="zh-CN" altLang="en-US" smtClean="0"/>
              <a:t>天以前的，但是只是一天之内的范围内发生变化的文件。</a:t>
            </a:r>
            <a:endParaRPr lang="zh-CN" altLang="en-US" smtClean="0"/>
          </a:p>
          <a:p>
            <a:pPr eaLnBrk="1" hangingPunct="1"/>
            <a:r>
              <a:rPr lang="en-US" altLang="zh-CN" smtClean="0"/>
              <a:t> </a:t>
            </a:r>
            <a:r>
              <a:rPr lang="zh-CN" altLang="en-US" smtClean="0"/>
              <a:t>如果</a:t>
            </a:r>
            <a:r>
              <a:rPr lang="en-US" altLang="zh-CN" smtClean="0"/>
              <a:t>n</a:t>
            </a:r>
            <a:r>
              <a:rPr lang="zh-CN" altLang="en-US" smtClean="0"/>
              <a:t>前面有</a:t>
            </a:r>
            <a:r>
              <a:rPr lang="en-US" altLang="zh-CN" smtClean="0"/>
              <a:t>+</a:t>
            </a:r>
            <a:r>
              <a:rPr lang="zh-CN" altLang="en-US" smtClean="0"/>
              <a:t>号，则代表查找距离</a:t>
            </a:r>
            <a:r>
              <a:rPr lang="en-US" altLang="zh-CN" smtClean="0"/>
              <a:t>n</a:t>
            </a:r>
            <a:r>
              <a:rPr lang="zh-CN" altLang="en-US" smtClean="0"/>
              <a:t>天之前的发生变化的文件。如果是减号，则代表查找距离</a:t>
            </a:r>
            <a:r>
              <a:rPr lang="en-US" altLang="zh-CN" smtClean="0"/>
              <a:t>n</a:t>
            </a:r>
            <a:r>
              <a:rPr lang="zh-CN" altLang="en-US" smtClean="0"/>
              <a:t>天之内的所有发生变化的文件。</a:t>
            </a:r>
            <a:endParaRPr lang="zh-CN" altLang="en-US" smtClean="0"/>
          </a:p>
          <a:p>
            <a:pPr eaLnBrk="1" hangingPunct="1"/>
            <a:r>
              <a:rPr lang="en-US" altLang="zh-CN" smtClean="0"/>
              <a:t>-newer file1 ! </a:t>
            </a:r>
            <a:r>
              <a:rPr lang="en-US" altLang="zh-CN" smtClean="0">
                <a:latin typeface="Arial" panose="020B0604020202020204" pitchFamily="34" charset="0"/>
              </a:rPr>
              <a:t>–</a:t>
            </a:r>
            <a:r>
              <a:rPr lang="en-US" altLang="zh-CN" smtClean="0"/>
              <a:t>newer file2</a:t>
            </a:r>
            <a:r>
              <a:rPr lang="zh-CN" altLang="en-US" smtClean="0"/>
              <a:t>中的</a:t>
            </a:r>
            <a:r>
              <a:rPr lang="en-US" altLang="zh-CN" smtClean="0"/>
              <a:t>!</a:t>
            </a:r>
            <a:r>
              <a:rPr lang="zh-CN" altLang="en-US" smtClean="0"/>
              <a:t>是逻辑非运算符。</a:t>
            </a:r>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E55A970-4D0B-44E1-8108-EAF7B7F92E1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74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正则表达式：通过一系列的规则，用一个字符串来匹配多个字符串</a:t>
            </a:r>
            <a:endParaRPr lang="zh-CN" altLang="en-US" smtClean="0"/>
          </a:p>
          <a:p>
            <a:pPr eaLnBrk="1" hangingPunct="1"/>
            <a:r>
              <a:rPr lang="zh-CN" altLang="en-US" smtClean="0"/>
              <a:t>可以自己学习正则表达式进一步学习</a:t>
            </a:r>
            <a:r>
              <a:rPr lang="en-US" altLang="zh-CN" smtClean="0"/>
              <a:t>grep</a:t>
            </a:r>
            <a:r>
              <a:rPr lang="zh-CN" altLang="en-US" smtClean="0"/>
              <a:t>的使用</a:t>
            </a:r>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smtClean="0"/>
              <a:t>Linux</a:t>
            </a:r>
            <a:r>
              <a:rPr lang="zh-CN" altLang="en-US" dirty="0" smtClean="0"/>
              <a:t>中的很多压缩程序只能针对一个文件进行压缩，如果想压缩一个目录而此目录下有较多文件时，就需要借助</a:t>
            </a:r>
            <a:r>
              <a:rPr lang="en-US" altLang="zh-CN" dirty="0" smtClean="0"/>
              <a:t>tar</a:t>
            </a:r>
            <a:r>
              <a:rPr lang="zh-CN" altLang="en-US" dirty="0" smtClean="0"/>
              <a:t>工具先将这个目录文件打成一个包，然后再用压缩命令（如</a:t>
            </a:r>
            <a:r>
              <a:rPr lang="en-US" altLang="zh-CN" dirty="0" err="1" smtClean="0"/>
              <a:t>gzip</a:t>
            </a:r>
            <a:r>
              <a:rPr lang="zh-CN" altLang="en-US" dirty="0" smtClean="0"/>
              <a:t>、</a:t>
            </a:r>
            <a:r>
              <a:rPr lang="en-US" altLang="zh-CN" dirty="0" smtClean="0"/>
              <a:t>bzip2</a:t>
            </a:r>
            <a:r>
              <a:rPr lang="zh-CN" altLang="en-US" dirty="0" smtClean="0"/>
              <a:t>等）进行压缩。</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1E55A970-4D0B-44E1-8108-EAF7B7F92E1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gzip</a:t>
            </a:r>
            <a:r>
              <a:rPr lang="zh-CN" altLang="en-US" dirty="0" smtClean="0"/>
              <a:t>命令的全称为</a:t>
            </a:r>
            <a:r>
              <a:rPr lang="en-US" altLang="zh-CN" dirty="0" smtClean="0"/>
              <a:t>GNU zip</a:t>
            </a:r>
            <a:r>
              <a:rPr lang="zh-CN" altLang="en-US" dirty="0" smtClean="0"/>
              <a:t>，它是用来压缩和解压缩文件名为*</a:t>
            </a:r>
            <a:r>
              <a:rPr lang="en-US" altLang="zh-CN" dirty="0" smtClean="0"/>
              <a:t>.</a:t>
            </a:r>
            <a:r>
              <a:rPr lang="en-US" altLang="zh-CN" dirty="0" err="1" smtClean="0"/>
              <a:t>gz</a:t>
            </a:r>
            <a:r>
              <a:rPr lang="zh-CN" altLang="en-US" dirty="0" smtClean="0"/>
              <a:t>的文件指令，所以看到*</a:t>
            </a:r>
            <a:r>
              <a:rPr lang="en-US" altLang="zh-CN" dirty="0" smtClean="0"/>
              <a:t>.</a:t>
            </a:r>
            <a:r>
              <a:rPr lang="en-US" altLang="zh-CN" dirty="0" err="1" smtClean="0"/>
              <a:t>gz</a:t>
            </a:r>
            <a:r>
              <a:rPr lang="zh-CN" altLang="en-US" dirty="0" smtClean="0"/>
              <a:t>的文件时，就应该知道它是用</a:t>
            </a:r>
            <a:r>
              <a:rPr lang="en-US" altLang="zh-CN" dirty="0" err="1" smtClean="0"/>
              <a:t>gzip</a:t>
            </a:r>
            <a:r>
              <a:rPr lang="zh-CN" altLang="en-US" dirty="0" smtClean="0"/>
              <a:t>命令压缩的。</a:t>
            </a:r>
            <a:endParaRPr lang="zh-CN" altLang="en-US" dirty="0" smtClean="0"/>
          </a:p>
          <a:p>
            <a:r>
              <a:rPr lang="en-US" altLang="zh-CN" dirty="0" smtClean="0"/>
              <a:t>bzip2</a:t>
            </a:r>
            <a:r>
              <a:rPr lang="zh-CN" altLang="en-US" dirty="0" smtClean="0"/>
              <a:t>命令采用新的压缩算法，压缩效率比较高。如果不加任何参数，</a:t>
            </a:r>
            <a:r>
              <a:rPr lang="en-US" altLang="zh-CN" dirty="0" smtClean="0"/>
              <a:t>bzip2</a:t>
            </a:r>
            <a:r>
              <a:rPr lang="zh-CN" altLang="en-US" dirty="0" smtClean="0"/>
              <a:t>压缩完文件后会产生</a:t>
            </a:r>
            <a:r>
              <a:rPr lang="en-US" altLang="zh-CN" dirty="0" smtClean="0"/>
              <a:t>.bz2</a:t>
            </a:r>
            <a:r>
              <a:rPr lang="zh-CN" altLang="en-US" dirty="0" smtClean="0"/>
              <a:t>的压缩文件，但不保留原始的被压缩文件。</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1E55A970-4D0B-44E1-8108-EAF7B7F92E1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95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系统变量 </a:t>
            </a:r>
            <a:r>
              <a:rPr lang="en-US" altLang="zh-CN" smtClean="0"/>
              <a:t>PATH  SHELL  PS1</a:t>
            </a:r>
            <a:endParaRPr lang="en-US"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47500" lnSpcReduction="20000"/>
          </a:bodyPr>
          <a:lstStyle/>
          <a:p>
            <a:pPr>
              <a:defRPr/>
            </a:pPr>
            <a:r>
              <a:rPr lang="zh-CN" altLang="en-US" dirty="0" smtClean="0"/>
              <a:t>守护进程，也就是通常说的</a:t>
            </a:r>
            <a:r>
              <a:rPr lang="en-US" altLang="zh-CN" dirty="0" smtClean="0"/>
              <a:t>Daemon</a:t>
            </a:r>
            <a:r>
              <a:rPr lang="zh-CN" altLang="en-US" dirty="0" smtClean="0"/>
              <a:t>进程，是</a:t>
            </a:r>
            <a:r>
              <a:rPr lang="en-US" altLang="zh-CN" dirty="0" smtClean="0"/>
              <a:t>Linux</a:t>
            </a:r>
            <a:r>
              <a:rPr lang="zh-CN" altLang="en-US" dirty="0" smtClean="0"/>
              <a:t>中的</a:t>
            </a:r>
            <a:r>
              <a:rPr lang="zh-CN" altLang="en-US" dirty="0" smtClean="0">
                <a:hlinkClick r:id="rId3" action="ppaction://hlinkfile"/>
              </a:rPr>
              <a:t>后台</a:t>
            </a:r>
            <a:r>
              <a:rPr lang="zh-CN" altLang="en-US" dirty="0" smtClean="0"/>
              <a:t>服务进程。它是一个生存期较长的进程，通常独立于控制终端并且周期性地执行某种任务或等待处理某些发生的事件。守护进程常常在系统引导装入时启动，在系统关闭时终止。</a:t>
            </a:r>
            <a:r>
              <a:rPr lang="en-US" altLang="zh-CN" dirty="0" smtClean="0"/>
              <a:t>Linux</a:t>
            </a:r>
            <a:r>
              <a:rPr lang="zh-CN" altLang="en-US" dirty="0" smtClean="0"/>
              <a:t>系统有很多守护进程，大多数服务都是通过守护进程实现的，同时，守护进程还能完成许多系统任务，例如，作业规划进程</a:t>
            </a:r>
            <a:r>
              <a:rPr lang="en-US" altLang="zh-CN" dirty="0" err="1" smtClean="0"/>
              <a:t>crond</a:t>
            </a:r>
            <a:r>
              <a:rPr lang="zh-CN" altLang="en-US" dirty="0" smtClean="0"/>
              <a:t>、打印进程</a:t>
            </a:r>
            <a:r>
              <a:rPr lang="en-US" altLang="zh-CN" dirty="0" err="1" smtClean="0"/>
              <a:t>lqd</a:t>
            </a:r>
            <a:r>
              <a:rPr lang="zh-CN" altLang="en-US" dirty="0" smtClean="0"/>
              <a:t>等（这里的结尾字母</a:t>
            </a:r>
            <a:r>
              <a:rPr lang="en-US" altLang="zh-CN" dirty="0" smtClean="0"/>
              <a:t>d</a:t>
            </a:r>
            <a:r>
              <a:rPr lang="zh-CN" altLang="en-US" dirty="0" smtClean="0"/>
              <a:t>就是</a:t>
            </a:r>
            <a:r>
              <a:rPr lang="en-US" altLang="zh-CN" dirty="0" smtClean="0"/>
              <a:t>Daemon</a:t>
            </a:r>
            <a:r>
              <a:rPr lang="zh-CN" altLang="en-US" dirty="0" smtClean="0"/>
              <a:t>的意思）。</a:t>
            </a:r>
            <a:endParaRPr lang="en-US" altLang="zh-CN" dirty="0" smtClean="0"/>
          </a:p>
          <a:p>
            <a:pPr>
              <a:defRPr/>
            </a:pPr>
            <a:endParaRPr lang="en-US" altLang="zh-CN" dirty="0" smtClean="0"/>
          </a:p>
          <a:p>
            <a:pPr>
              <a:defRPr/>
            </a:pPr>
            <a:r>
              <a:rPr lang="zh-CN" altLang="en-US" dirty="0" smtClean="0"/>
              <a:t>守护进程列表：　　</a:t>
            </a:r>
            <a:r>
              <a:rPr lang="en-US" altLang="zh-CN" dirty="0" err="1" smtClean="0"/>
              <a:t>amd</a:t>
            </a:r>
            <a:r>
              <a:rPr lang="zh-CN" altLang="en-US" dirty="0" smtClean="0"/>
              <a:t>：自动安装</a:t>
            </a:r>
            <a:r>
              <a:rPr lang="en-US" altLang="zh-CN" dirty="0" smtClean="0"/>
              <a:t>NFS</a:t>
            </a:r>
            <a:r>
              <a:rPr lang="zh-CN" altLang="en-US" dirty="0" smtClean="0"/>
              <a:t>（网络文件系统）守侯进程 </a:t>
            </a:r>
            <a:endParaRPr lang="zh-CN" altLang="en-US" dirty="0" smtClean="0"/>
          </a:p>
          <a:p>
            <a:pPr>
              <a:defRPr/>
            </a:pPr>
            <a:r>
              <a:rPr lang="zh-CN" altLang="en-US" dirty="0" smtClean="0"/>
              <a:t>　　</a:t>
            </a:r>
            <a:r>
              <a:rPr lang="en-US" altLang="zh-CN" dirty="0" err="1" smtClean="0"/>
              <a:t>apmd</a:t>
            </a:r>
            <a:r>
              <a:rPr lang="en-US" altLang="zh-CN" dirty="0" smtClean="0"/>
              <a:t>:</a:t>
            </a:r>
            <a:r>
              <a:rPr lang="zh-CN" altLang="en-US" dirty="0" smtClean="0"/>
              <a:t>高级电源治理 </a:t>
            </a:r>
            <a:endParaRPr lang="zh-CN" altLang="en-US" dirty="0" smtClean="0"/>
          </a:p>
          <a:p>
            <a:pPr>
              <a:defRPr/>
            </a:pPr>
            <a:r>
              <a:rPr lang="zh-CN" altLang="en-US" dirty="0" smtClean="0"/>
              <a:t>　　</a:t>
            </a:r>
            <a:r>
              <a:rPr lang="en-US" altLang="zh-CN" dirty="0" err="1" smtClean="0"/>
              <a:t>Arpwatch</a:t>
            </a:r>
            <a:r>
              <a:rPr lang="zh-CN" altLang="en-US" dirty="0" smtClean="0"/>
              <a:t>：记录日志并构建一个在</a:t>
            </a:r>
            <a:r>
              <a:rPr lang="en-US" altLang="zh-CN" dirty="0" smtClean="0"/>
              <a:t>LAN</a:t>
            </a:r>
            <a:r>
              <a:rPr lang="zh-CN" altLang="en-US" dirty="0" smtClean="0"/>
              <a:t>接口上看到的以太网地址和</a:t>
            </a:r>
            <a:r>
              <a:rPr lang="en-US" altLang="zh-CN" dirty="0" err="1" smtClean="0"/>
              <a:t>ip</a:t>
            </a:r>
            <a:r>
              <a:rPr lang="zh-CN" altLang="en-US" dirty="0" smtClean="0"/>
              <a:t>地址对数据库 </a:t>
            </a:r>
            <a:endParaRPr lang="zh-CN" altLang="en-US" dirty="0" smtClean="0"/>
          </a:p>
          <a:p>
            <a:pPr>
              <a:defRPr/>
            </a:pPr>
            <a:r>
              <a:rPr lang="zh-CN" altLang="en-US" dirty="0" smtClean="0"/>
              <a:t>　　</a:t>
            </a:r>
            <a:r>
              <a:rPr lang="en-US" altLang="zh-CN" dirty="0" err="1" smtClean="0"/>
              <a:t>Autofs</a:t>
            </a:r>
            <a:r>
              <a:rPr lang="zh-CN" altLang="en-US" dirty="0" smtClean="0"/>
              <a:t>：自动安装治理进程</a:t>
            </a:r>
            <a:r>
              <a:rPr lang="en-US" altLang="zh-CN" dirty="0" err="1" smtClean="0"/>
              <a:t>automount</a:t>
            </a:r>
            <a:r>
              <a:rPr lang="zh-CN" altLang="en-US" dirty="0" smtClean="0"/>
              <a:t>，与</a:t>
            </a:r>
            <a:r>
              <a:rPr lang="en-US" altLang="zh-CN" dirty="0" smtClean="0"/>
              <a:t>NFS</a:t>
            </a:r>
            <a:r>
              <a:rPr lang="zh-CN" altLang="en-US" dirty="0" smtClean="0"/>
              <a:t>相关，依靠于</a:t>
            </a:r>
            <a:r>
              <a:rPr lang="en-US" altLang="zh-CN" dirty="0" smtClean="0"/>
              <a:t>NIS </a:t>
            </a:r>
            <a:endParaRPr lang="en-US" altLang="zh-CN" dirty="0" smtClean="0"/>
          </a:p>
          <a:p>
            <a:pPr>
              <a:defRPr/>
            </a:pPr>
            <a:r>
              <a:rPr lang="zh-CN" altLang="en-US" dirty="0" smtClean="0"/>
              <a:t>　　</a:t>
            </a:r>
            <a:r>
              <a:rPr lang="en-US" altLang="zh-CN" dirty="0" err="1" smtClean="0"/>
              <a:t>Bootparamd</a:t>
            </a:r>
            <a:r>
              <a:rPr lang="zh-CN" altLang="en-US" dirty="0" smtClean="0"/>
              <a:t>：引导参数服务器，为</a:t>
            </a:r>
            <a:r>
              <a:rPr lang="en-US" altLang="zh-CN" dirty="0" smtClean="0"/>
              <a:t>LAN</a:t>
            </a:r>
            <a:r>
              <a:rPr lang="zh-CN" altLang="en-US" dirty="0" smtClean="0"/>
              <a:t>上的无盘工作站提供引导所需的相关信息 </a:t>
            </a:r>
            <a:endParaRPr lang="zh-CN" altLang="en-US" dirty="0" smtClean="0"/>
          </a:p>
          <a:p>
            <a:pPr>
              <a:defRPr/>
            </a:pPr>
            <a:r>
              <a:rPr lang="zh-CN" altLang="en-US" dirty="0" smtClean="0"/>
              <a:t>　　</a:t>
            </a:r>
            <a:r>
              <a:rPr lang="en-US" altLang="zh-CN" dirty="0" err="1" smtClean="0"/>
              <a:t>crond</a:t>
            </a:r>
            <a:r>
              <a:rPr lang="zh-CN" altLang="en-US" dirty="0" smtClean="0"/>
              <a:t>：</a:t>
            </a:r>
            <a:r>
              <a:rPr lang="en-US" altLang="zh-CN" dirty="0" err="1" smtClean="0"/>
              <a:t>linux</a:t>
            </a:r>
            <a:r>
              <a:rPr lang="zh-CN" altLang="en-US" dirty="0" smtClean="0"/>
              <a:t>下的计划任务 </a:t>
            </a:r>
            <a:endParaRPr lang="zh-CN" altLang="en-US" dirty="0" smtClean="0"/>
          </a:p>
          <a:p>
            <a:pPr>
              <a:defRPr/>
            </a:pPr>
            <a:r>
              <a:rPr lang="zh-CN" altLang="en-US" dirty="0" smtClean="0"/>
              <a:t>　　</a:t>
            </a:r>
            <a:r>
              <a:rPr lang="en-US" altLang="zh-CN" dirty="0" err="1" smtClean="0"/>
              <a:t>Dhcpd</a:t>
            </a:r>
            <a:r>
              <a:rPr lang="zh-CN" altLang="en-US" dirty="0" smtClean="0"/>
              <a:t>：启动一个</a:t>
            </a:r>
            <a:r>
              <a:rPr lang="en-US" altLang="zh-CN" dirty="0" smtClean="0"/>
              <a:t>DHCP</a:t>
            </a:r>
            <a:r>
              <a:rPr lang="zh-CN" altLang="en-US" dirty="0" smtClean="0"/>
              <a:t>（动态</a:t>
            </a:r>
            <a:r>
              <a:rPr lang="en-US" altLang="zh-CN" dirty="0" smtClean="0"/>
              <a:t>IP</a:t>
            </a:r>
            <a:r>
              <a:rPr lang="zh-CN" altLang="en-US" dirty="0" smtClean="0"/>
              <a:t>地址分配）服务器 </a:t>
            </a:r>
            <a:endParaRPr lang="zh-CN" altLang="en-US" dirty="0" smtClean="0"/>
          </a:p>
          <a:p>
            <a:pPr>
              <a:defRPr/>
            </a:pPr>
            <a:r>
              <a:rPr lang="zh-CN" altLang="en-US" dirty="0" smtClean="0"/>
              <a:t>　　</a:t>
            </a:r>
            <a:r>
              <a:rPr lang="en-US" altLang="zh-CN" dirty="0" smtClean="0"/>
              <a:t>Gated</a:t>
            </a:r>
            <a:r>
              <a:rPr lang="zh-CN" altLang="en-US" dirty="0" smtClean="0"/>
              <a:t>：网关路由守候进程，使用动态的</a:t>
            </a:r>
            <a:r>
              <a:rPr lang="en-US" altLang="zh-CN" dirty="0" smtClean="0"/>
              <a:t>OSPF</a:t>
            </a:r>
            <a:r>
              <a:rPr lang="zh-CN" altLang="en-US" dirty="0" smtClean="0"/>
              <a:t>路由选择协议 </a:t>
            </a:r>
            <a:endParaRPr lang="zh-CN" altLang="en-US" dirty="0" smtClean="0"/>
          </a:p>
          <a:p>
            <a:pPr>
              <a:defRPr/>
            </a:pPr>
            <a:r>
              <a:rPr lang="zh-CN" altLang="en-US" dirty="0" smtClean="0"/>
              <a:t>　　</a:t>
            </a:r>
            <a:r>
              <a:rPr lang="en-US" altLang="zh-CN" dirty="0" err="1" smtClean="0"/>
              <a:t>Httpd</a:t>
            </a:r>
            <a:r>
              <a:rPr lang="zh-CN" altLang="en-US" dirty="0" smtClean="0"/>
              <a:t>：</a:t>
            </a:r>
            <a:r>
              <a:rPr lang="en-US" altLang="zh-CN" dirty="0" smtClean="0"/>
              <a:t>WEB</a:t>
            </a:r>
            <a:r>
              <a:rPr lang="zh-CN" altLang="en-US" dirty="0" smtClean="0"/>
              <a:t>服务器 </a:t>
            </a:r>
            <a:endParaRPr lang="zh-CN" altLang="en-US" dirty="0" smtClean="0"/>
          </a:p>
          <a:p>
            <a:pPr>
              <a:defRPr/>
            </a:pPr>
            <a:r>
              <a:rPr lang="zh-CN" altLang="en-US" dirty="0" smtClean="0"/>
              <a:t>　　</a:t>
            </a:r>
            <a:r>
              <a:rPr lang="en-US" altLang="zh-CN" dirty="0" err="1" smtClean="0"/>
              <a:t>Inetd</a:t>
            </a:r>
            <a:r>
              <a:rPr lang="zh-CN" altLang="en-US" dirty="0" smtClean="0"/>
              <a:t>：支持多种网络服务的核心守候程序 </a:t>
            </a:r>
            <a:endParaRPr lang="zh-CN" altLang="en-US" dirty="0" smtClean="0"/>
          </a:p>
          <a:p>
            <a:pPr>
              <a:defRPr/>
            </a:pPr>
            <a:r>
              <a:rPr lang="zh-CN" altLang="en-US" dirty="0" smtClean="0"/>
              <a:t>　　</a:t>
            </a:r>
            <a:r>
              <a:rPr lang="en-US" altLang="zh-CN" dirty="0" err="1" smtClean="0"/>
              <a:t>Innd</a:t>
            </a:r>
            <a:r>
              <a:rPr lang="zh-CN" altLang="en-US" dirty="0" smtClean="0"/>
              <a:t>：</a:t>
            </a:r>
            <a:r>
              <a:rPr lang="en-US" altLang="zh-CN" dirty="0" smtClean="0"/>
              <a:t>Usenet</a:t>
            </a:r>
            <a:r>
              <a:rPr lang="zh-CN" altLang="en-US" dirty="0" smtClean="0"/>
              <a:t>新闻服务器 </a:t>
            </a:r>
            <a:endParaRPr lang="zh-CN" altLang="en-US" dirty="0" smtClean="0"/>
          </a:p>
          <a:p>
            <a:pPr>
              <a:defRPr/>
            </a:pPr>
            <a:r>
              <a:rPr lang="zh-CN" altLang="en-US" dirty="0" smtClean="0"/>
              <a:t>　　</a:t>
            </a:r>
            <a:r>
              <a:rPr lang="en-US" altLang="zh-CN" dirty="0" err="1" smtClean="0"/>
              <a:t>Linuxconf</a:t>
            </a:r>
            <a:r>
              <a:rPr lang="zh-CN" altLang="en-US" dirty="0" smtClean="0"/>
              <a:t>：答应使用本地</a:t>
            </a:r>
            <a:r>
              <a:rPr lang="en-US" altLang="zh-CN" dirty="0" smtClean="0"/>
              <a:t>WEB</a:t>
            </a:r>
            <a:r>
              <a:rPr lang="zh-CN" altLang="en-US" dirty="0" smtClean="0"/>
              <a:t>服务器作为用户接口来配置机器 </a:t>
            </a:r>
            <a:endParaRPr lang="zh-CN" altLang="en-US" dirty="0" smtClean="0"/>
          </a:p>
          <a:p>
            <a:pPr>
              <a:defRPr/>
            </a:pPr>
            <a:r>
              <a:rPr lang="zh-CN" altLang="en-US" dirty="0" smtClean="0"/>
              <a:t>　　</a:t>
            </a:r>
            <a:r>
              <a:rPr lang="en-US" altLang="zh-CN" dirty="0" err="1" smtClean="0"/>
              <a:t>Lpd</a:t>
            </a:r>
            <a:r>
              <a:rPr lang="zh-CN" altLang="en-US" dirty="0" smtClean="0"/>
              <a:t>：打印服务器 </a:t>
            </a:r>
            <a:endParaRPr lang="zh-CN" altLang="en-US" dirty="0" smtClean="0"/>
          </a:p>
          <a:p>
            <a:pPr>
              <a:defRPr/>
            </a:pPr>
            <a:r>
              <a:rPr lang="zh-CN" altLang="en-US" dirty="0" smtClean="0"/>
              <a:t>　　</a:t>
            </a:r>
            <a:r>
              <a:rPr lang="en-US" altLang="zh-CN" dirty="0" smtClean="0"/>
              <a:t>Mars-</a:t>
            </a:r>
            <a:r>
              <a:rPr lang="en-US" altLang="zh-CN" dirty="0" err="1" smtClean="0"/>
              <a:t>nwe</a:t>
            </a:r>
            <a:r>
              <a:rPr lang="zh-CN" altLang="en-US" dirty="0" smtClean="0"/>
              <a:t>：</a:t>
            </a:r>
            <a:r>
              <a:rPr lang="en-US" altLang="zh-CN" dirty="0" smtClean="0"/>
              <a:t>mars-</a:t>
            </a:r>
            <a:r>
              <a:rPr lang="en-US" altLang="zh-CN" dirty="0" err="1" smtClean="0"/>
              <a:t>nwe</a:t>
            </a:r>
            <a:r>
              <a:rPr lang="zh-CN" altLang="en-US" dirty="0" smtClean="0"/>
              <a:t>文件和用于</a:t>
            </a:r>
            <a:r>
              <a:rPr lang="en-US" altLang="zh-CN" dirty="0" smtClean="0"/>
              <a:t>Novell</a:t>
            </a:r>
            <a:r>
              <a:rPr lang="zh-CN" altLang="en-US" dirty="0" smtClean="0"/>
              <a:t>的打印服务器 </a:t>
            </a:r>
            <a:endParaRPr lang="zh-CN" altLang="en-US" dirty="0" smtClean="0"/>
          </a:p>
          <a:p>
            <a:pPr>
              <a:defRPr/>
            </a:pPr>
            <a:r>
              <a:rPr lang="zh-CN" altLang="en-US" dirty="0" smtClean="0"/>
              <a:t>　　</a:t>
            </a:r>
            <a:r>
              <a:rPr lang="en-US" altLang="zh-CN" dirty="0" err="1" smtClean="0"/>
              <a:t>Mcserv</a:t>
            </a:r>
            <a:r>
              <a:rPr lang="zh-CN" altLang="en-US" dirty="0" smtClean="0"/>
              <a:t>：</a:t>
            </a:r>
            <a:r>
              <a:rPr lang="en-US" altLang="zh-CN" dirty="0" smtClean="0"/>
              <a:t>Midnight</a:t>
            </a:r>
            <a:r>
              <a:rPr lang="zh-CN" altLang="en-US" dirty="0" smtClean="0"/>
              <a:t>命令文件服务器 </a:t>
            </a:r>
            <a:endParaRPr lang="zh-CN" altLang="en-US" dirty="0" smtClean="0"/>
          </a:p>
          <a:p>
            <a:pPr>
              <a:defRPr/>
            </a:pPr>
            <a:r>
              <a:rPr lang="zh-CN" altLang="en-US" dirty="0" smtClean="0"/>
              <a:t>　　</a:t>
            </a:r>
            <a:r>
              <a:rPr lang="en-US" altLang="zh-CN" dirty="0" smtClean="0"/>
              <a:t>named</a:t>
            </a:r>
            <a:r>
              <a:rPr lang="zh-CN" altLang="en-US" dirty="0" smtClean="0"/>
              <a:t>：</a:t>
            </a:r>
            <a:r>
              <a:rPr lang="en-US" altLang="zh-CN" dirty="0" smtClean="0"/>
              <a:t>DNS</a:t>
            </a:r>
            <a:r>
              <a:rPr lang="zh-CN" altLang="en-US" dirty="0" smtClean="0"/>
              <a:t>服务器 </a:t>
            </a:r>
            <a:endParaRPr lang="zh-CN" altLang="en-US" dirty="0" smtClean="0"/>
          </a:p>
          <a:p>
            <a:pPr>
              <a:defRPr/>
            </a:pPr>
            <a:r>
              <a:rPr lang="zh-CN" altLang="en-US" dirty="0" smtClean="0"/>
              <a:t>　　</a:t>
            </a:r>
            <a:r>
              <a:rPr lang="en-US" altLang="zh-CN" dirty="0" err="1" smtClean="0"/>
              <a:t>netfs</a:t>
            </a:r>
            <a:r>
              <a:rPr lang="zh-CN" altLang="en-US" dirty="0" smtClean="0"/>
              <a:t>：安装</a:t>
            </a:r>
            <a:r>
              <a:rPr lang="en-US" altLang="zh-CN" dirty="0" smtClean="0"/>
              <a:t>NFS</a:t>
            </a:r>
            <a:r>
              <a:rPr lang="zh-CN" altLang="en-US" dirty="0" smtClean="0"/>
              <a:t>、</a:t>
            </a:r>
            <a:r>
              <a:rPr lang="en-US" altLang="zh-CN" dirty="0" smtClean="0"/>
              <a:t>Samba</a:t>
            </a:r>
            <a:r>
              <a:rPr lang="zh-CN" altLang="en-US" dirty="0" smtClean="0"/>
              <a:t>和</a:t>
            </a:r>
            <a:r>
              <a:rPr lang="en-US" altLang="zh-CN" dirty="0" smtClean="0"/>
              <a:t>NetWare</a:t>
            </a:r>
            <a:r>
              <a:rPr lang="zh-CN" altLang="en-US" dirty="0" smtClean="0"/>
              <a:t>网络文件系统 </a:t>
            </a:r>
            <a:endParaRPr lang="zh-CN" altLang="en-US" dirty="0" smtClean="0"/>
          </a:p>
          <a:p>
            <a:pPr>
              <a:defRPr/>
            </a:pPr>
            <a:r>
              <a:rPr lang="zh-CN" altLang="en-US" dirty="0" smtClean="0"/>
              <a:t>　　</a:t>
            </a:r>
            <a:r>
              <a:rPr lang="en-US" altLang="zh-CN" dirty="0" smtClean="0"/>
              <a:t>network</a:t>
            </a:r>
            <a:r>
              <a:rPr lang="zh-CN" altLang="en-US" dirty="0" smtClean="0"/>
              <a:t>：激活已配置网络接口的脚本程序 </a:t>
            </a:r>
            <a:endParaRPr lang="zh-CN" altLang="en-US" dirty="0" smtClean="0"/>
          </a:p>
          <a:p>
            <a:pPr>
              <a:defRPr/>
            </a:pPr>
            <a:r>
              <a:rPr lang="zh-CN" altLang="en-US" dirty="0" smtClean="0"/>
              <a:t>　　</a:t>
            </a:r>
            <a:r>
              <a:rPr lang="en-US" altLang="zh-CN" dirty="0" err="1" smtClean="0"/>
              <a:t>nfs</a:t>
            </a:r>
            <a:r>
              <a:rPr lang="zh-CN" altLang="en-US" dirty="0" smtClean="0"/>
              <a:t>：打开</a:t>
            </a:r>
            <a:r>
              <a:rPr lang="en-US" altLang="zh-CN" dirty="0" smtClean="0"/>
              <a:t>NFS</a:t>
            </a:r>
            <a:r>
              <a:rPr lang="zh-CN" altLang="en-US" dirty="0" smtClean="0"/>
              <a:t>服务 </a:t>
            </a:r>
            <a:endParaRPr lang="zh-CN" altLang="en-US" dirty="0" smtClean="0"/>
          </a:p>
          <a:p>
            <a:pPr>
              <a:defRPr/>
            </a:pPr>
            <a:r>
              <a:rPr lang="zh-CN" altLang="en-US" dirty="0" smtClean="0"/>
              <a:t>　　</a:t>
            </a:r>
            <a:r>
              <a:rPr lang="en-US" altLang="zh-CN" dirty="0" err="1" smtClean="0"/>
              <a:t>nscd</a:t>
            </a:r>
            <a:r>
              <a:rPr lang="zh-CN" altLang="en-US" dirty="0" smtClean="0"/>
              <a:t>：</a:t>
            </a:r>
            <a:r>
              <a:rPr lang="en-US" altLang="zh-CN" dirty="0" err="1" smtClean="0"/>
              <a:t>nscd</a:t>
            </a:r>
            <a:r>
              <a:rPr lang="en-US" altLang="zh-CN" dirty="0" smtClean="0"/>
              <a:t>(Name Switch Cache daemon)</a:t>
            </a:r>
            <a:r>
              <a:rPr lang="zh-CN" altLang="en-US" dirty="0" smtClean="0"/>
              <a:t>服务器，用于</a:t>
            </a:r>
            <a:r>
              <a:rPr lang="en-US" altLang="zh-CN" dirty="0" smtClean="0"/>
              <a:t>NIS</a:t>
            </a:r>
            <a:r>
              <a:rPr lang="zh-CN" altLang="en-US" dirty="0" smtClean="0"/>
              <a:t>的一个支持服务，它高速缓存用户口令和组成成员关系 </a:t>
            </a:r>
            <a:endParaRPr lang="zh-CN" altLang="en-US" dirty="0" smtClean="0"/>
          </a:p>
          <a:p>
            <a:pPr>
              <a:defRPr/>
            </a:pPr>
            <a:r>
              <a:rPr lang="zh-CN" altLang="en-US" dirty="0" smtClean="0"/>
              <a:t>　　</a:t>
            </a:r>
            <a:r>
              <a:rPr lang="en-US" altLang="zh-CN" dirty="0" err="1" smtClean="0"/>
              <a:t>portmap</a:t>
            </a:r>
            <a:r>
              <a:rPr lang="zh-CN" altLang="en-US" dirty="0" smtClean="0"/>
              <a:t>：</a:t>
            </a:r>
            <a:r>
              <a:rPr lang="en-US" altLang="zh-CN" dirty="0" smtClean="0"/>
              <a:t>RPC </a:t>
            </a:r>
            <a:r>
              <a:rPr lang="en-US" altLang="zh-CN" dirty="0" err="1" smtClean="0"/>
              <a:t>portmap</a:t>
            </a:r>
            <a:r>
              <a:rPr lang="zh-CN" altLang="en-US" dirty="0" smtClean="0"/>
              <a:t>治理器，与</a:t>
            </a:r>
            <a:r>
              <a:rPr lang="en-US" altLang="zh-CN" dirty="0" err="1" smtClean="0"/>
              <a:t>inetd</a:t>
            </a:r>
            <a:r>
              <a:rPr lang="zh-CN" altLang="en-US" dirty="0" smtClean="0"/>
              <a:t>类似，它治理基于</a:t>
            </a:r>
            <a:r>
              <a:rPr lang="en-US" altLang="zh-CN" dirty="0" smtClean="0"/>
              <a:t>RPC</a:t>
            </a:r>
            <a:r>
              <a:rPr lang="zh-CN" altLang="en-US" dirty="0" smtClean="0"/>
              <a:t>服务的连接 </a:t>
            </a:r>
            <a:endParaRPr lang="zh-CN" altLang="en-US" dirty="0" smtClean="0"/>
          </a:p>
          <a:p>
            <a:pPr>
              <a:defRPr/>
            </a:pPr>
            <a:r>
              <a:rPr lang="zh-CN" altLang="en-US" dirty="0" smtClean="0"/>
              <a:t>　　</a:t>
            </a:r>
            <a:r>
              <a:rPr lang="en-US" altLang="zh-CN" dirty="0" err="1" smtClean="0"/>
              <a:t>postgresql</a:t>
            </a:r>
            <a:r>
              <a:rPr lang="zh-CN" altLang="en-US" dirty="0" smtClean="0"/>
              <a:t>：一种</a:t>
            </a:r>
            <a:r>
              <a:rPr lang="en-US" altLang="zh-CN" dirty="0" smtClean="0"/>
              <a:t>SQL</a:t>
            </a:r>
            <a:r>
              <a:rPr lang="zh-CN" altLang="en-US" dirty="0" smtClean="0"/>
              <a:t>数据库服务器 </a:t>
            </a:r>
            <a:endParaRPr lang="zh-CN" altLang="en-US" dirty="0" smtClean="0"/>
          </a:p>
          <a:p>
            <a:pPr>
              <a:defRPr/>
            </a:pPr>
            <a:r>
              <a:rPr lang="zh-CN" altLang="en-US" dirty="0" smtClean="0"/>
              <a:t>　　</a:t>
            </a:r>
            <a:r>
              <a:rPr lang="en-US" altLang="zh-CN" dirty="0" smtClean="0"/>
              <a:t>routed</a:t>
            </a:r>
            <a:r>
              <a:rPr lang="zh-CN" altLang="en-US" dirty="0" smtClean="0"/>
              <a:t>：路由守候进程，使用动态</a:t>
            </a:r>
            <a:r>
              <a:rPr lang="en-US" altLang="zh-CN" dirty="0" smtClean="0"/>
              <a:t>RIP</a:t>
            </a:r>
            <a:r>
              <a:rPr lang="zh-CN" altLang="en-US" dirty="0" smtClean="0"/>
              <a:t>路由选择协议 </a:t>
            </a:r>
            <a:endParaRPr lang="zh-CN" altLang="en-US" dirty="0" smtClean="0"/>
          </a:p>
          <a:p>
            <a:pPr>
              <a:defRPr/>
            </a:pPr>
            <a:r>
              <a:rPr lang="zh-CN" altLang="en-US" dirty="0" smtClean="0"/>
              <a:t>　　</a:t>
            </a:r>
            <a:r>
              <a:rPr lang="en-US" altLang="zh-CN" dirty="0" err="1" smtClean="0"/>
              <a:t>rstatd</a:t>
            </a:r>
            <a:r>
              <a:rPr lang="zh-CN" altLang="en-US" dirty="0" smtClean="0"/>
              <a:t>：一个为</a:t>
            </a:r>
            <a:r>
              <a:rPr lang="en-US" altLang="zh-CN" dirty="0" smtClean="0"/>
              <a:t>LAN</a:t>
            </a:r>
            <a:r>
              <a:rPr lang="zh-CN" altLang="en-US" dirty="0" smtClean="0"/>
              <a:t>上的其它机器收集和提供系统信息的守候程序 </a:t>
            </a:r>
            <a:endParaRPr lang="zh-CN" altLang="en-US" dirty="0" smtClean="0"/>
          </a:p>
          <a:p>
            <a:pPr>
              <a:defRPr/>
            </a:pPr>
            <a:r>
              <a:rPr lang="zh-CN" altLang="en-US" dirty="0" smtClean="0"/>
              <a:t>　　</a:t>
            </a:r>
            <a:r>
              <a:rPr lang="en-US" altLang="zh-CN" dirty="0" err="1" smtClean="0"/>
              <a:t>ruserd</a:t>
            </a:r>
            <a:r>
              <a:rPr lang="zh-CN" altLang="en-US" dirty="0" smtClean="0"/>
              <a:t>：远程用户定位服务，这是一个基于</a:t>
            </a:r>
            <a:r>
              <a:rPr lang="en-US" altLang="zh-CN" dirty="0" smtClean="0"/>
              <a:t>RPC</a:t>
            </a:r>
            <a:r>
              <a:rPr lang="zh-CN" altLang="en-US" dirty="0" smtClean="0"/>
              <a:t>的服务，它提供关于当前记录到</a:t>
            </a:r>
            <a:r>
              <a:rPr lang="en-US" altLang="zh-CN" dirty="0" smtClean="0"/>
              <a:t>LAN</a:t>
            </a:r>
            <a:r>
              <a:rPr lang="zh-CN" altLang="en-US" dirty="0" smtClean="0"/>
              <a:t>上一个机器日志中的用户信息 </a:t>
            </a:r>
            <a:endParaRPr lang="zh-CN" altLang="en-US" dirty="0" smtClean="0"/>
          </a:p>
          <a:p>
            <a:pPr>
              <a:defRPr/>
            </a:pPr>
            <a:r>
              <a:rPr lang="zh-CN" altLang="en-US" dirty="0" smtClean="0"/>
              <a:t>　　</a:t>
            </a:r>
            <a:r>
              <a:rPr lang="en-US" altLang="zh-CN" dirty="0" err="1" smtClean="0"/>
              <a:t>rwalld</a:t>
            </a:r>
            <a:r>
              <a:rPr lang="zh-CN" altLang="en-US" dirty="0" smtClean="0"/>
              <a:t>：激活</a:t>
            </a:r>
            <a:r>
              <a:rPr lang="en-US" altLang="zh-CN" dirty="0" err="1" smtClean="0"/>
              <a:t>rpc.rwall</a:t>
            </a:r>
            <a:r>
              <a:rPr lang="zh-CN" altLang="en-US" dirty="0" smtClean="0"/>
              <a:t>服务进程，这是一项基于</a:t>
            </a:r>
            <a:r>
              <a:rPr lang="en-US" altLang="zh-CN" dirty="0" smtClean="0"/>
              <a:t>RPC</a:t>
            </a:r>
            <a:r>
              <a:rPr lang="zh-CN" altLang="en-US" dirty="0" smtClean="0"/>
              <a:t>的服务，答应用户给每个注册到</a:t>
            </a:r>
            <a:r>
              <a:rPr lang="en-US" altLang="zh-CN" dirty="0" smtClean="0"/>
              <a:t>LAN</a:t>
            </a:r>
            <a:r>
              <a:rPr lang="zh-CN" altLang="en-US" dirty="0" smtClean="0"/>
              <a:t>机器上的其他终端写消息 </a:t>
            </a:r>
            <a:endParaRPr lang="zh-CN" altLang="en-US" dirty="0" smtClean="0"/>
          </a:p>
          <a:p>
            <a:pPr>
              <a:defRPr/>
            </a:pPr>
            <a:r>
              <a:rPr lang="zh-CN" altLang="en-US" dirty="0" smtClean="0"/>
              <a:t>　　</a:t>
            </a:r>
            <a:r>
              <a:rPr lang="en-US" altLang="zh-CN" dirty="0" err="1" smtClean="0"/>
              <a:t>rwhod</a:t>
            </a:r>
            <a:r>
              <a:rPr lang="zh-CN" altLang="en-US" dirty="0" smtClean="0"/>
              <a:t>：激活</a:t>
            </a:r>
            <a:r>
              <a:rPr lang="en-US" altLang="zh-CN" dirty="0" err="1" smtClean="0"/>
              <a:t>rwhod</a:t>
            </a:r>
            <a:r>
              <a:rPr lang="zh-CN" altLang="en-US" dirty="0" smtClean="0"/>
              <a:t>服务进程，它支持</a:t>
            </a:r>
            <a:r>
              <a:rPr lang="en-US" altLang="zh-CN" dirty="0" smtClean="0"/>
              <a:t>LAN</a:t>
            </a:r>
            <a:r>
              <a:rPr lang="zh-CN" altLang="en-US" dirty="0" smtClean="0"/>
              <a:t>的</a:t>
            </a:r>
            <a:r>
              <a:rPr lang="en-US" altLang="zh-CN" dirty="0" err="1" smtClean="0"/>
              <a:t>rwho</a:t>
            </a:r>
            <a:r>
              <a:rPr lang="zh-CN" altLang="en-US" dirty="0" smtClean="0"/>
              <a:t>和</a:t>
            </a:r>
            <a:r>
              <a:rPr lang="en-US" altLang="zh-CN" dirty="0" err="1" smtClean="0"/>
              <a:t>ruptime</a:t>
            </a:r>
            <a:r>
              <a:rPr lang="zh-CN" altLang="en-US" dirty="0" smtClean="0"/>
              <a:t>服务 </a:t>
            </a:r>
            <a:endParaRPr lang="zh-CN" altLang="en-US" dirty="0" smtClean="0"/>
          </a:p>
          <a:p>
            <a:pPr>
              <a:defRPr/>
            </a:pPr>
            <a:r>
              <a:rPr lang="zh-CN" altLang="en-US" dirty="0" smtClean="0"/>
              <a:t>　　</a:t>
            </a:r>
            <a:r>
              <a:rPr lang="en-US" altLang="zh-CN" dirty="0" err="1" smtClean="0"/>
              <a:t>sendmail</a:t>
            </a:r>
            <a:r>
              <a:rPr lang="zh-CN" altLang="en-US" dirty="0" smtClean="0"/>
              <a:t>：邮件服务器</a:t>
            </a:r>
            <a:r>
              <a:rPr lang="en-US" altLang="zh-CN" dirty="0" err="1" smtClean="0"/>
              <a:t>sendmail</a:t>
            </a:r>
            <a:r>
              <a:rPr lang="en-US" altLang="zh-CN" dirty="0" smtClean="0"/>
              <a:t> </a:t>
            </a:r>
            <a:endParaRPr lang="en-US" altLang="zh-CN" dirty="0" smtClean="0"/>
          </a:p>
          <a:p>
            <a:pPr>
              <a:defRPr/>
            </a:pPr>
            <a:r>
              <a:rPr lang="zh-CN" altLang="en-US" dirty="0" smtClean="0"/>
              <a:t>　　</a:t>
            </a:r>
            <a:r>
              <a:rPr lang="en-US" altLang="zh-CN" dirty="0" err="1" smtClean="0"/>
              <a:t>smb</a:t>
            </a:r>
            <a:r>
              <a:rPr lang="zh-CN" altLang="en-US" dirty="0" smtClean="0"/>
              <a:t>：</a:t>
            </a:r>
            <a:r>
              <a:rPr lang="en-US" altLang="zh-CN" dirty="0" smtClean="0"/>
              <a:t>Samba</a:t>
            </a:r>
            <a:r>
              <a:rPr lang="zh-CN" altLang="en-US" dirty="0" smtClean="0"/>
              <a:t>文件共享</a:t>
            </a:r>
            <a:r>
              <a:rPr lang="en-US" altLang="zh-CN" dirty="0" smtClean="0"/>
              <a:t>/</a:t>
            </a:r>
            <a:r>
              <a:rPr lang="zh-CN" altLang="en-US" dirty="0" smtClean="0"/>
              <a:t>打印服务 </a:t>
            </a:r>
            <a:endParaRPr lang="zh-CN" altLang="en-US" dirty="0" smtClean="0"/>
          </a:p>
          <a:p>
            <a:pPr>
              <a:defRPr/>
            </a:pPr>
            <a:r>
              <a:rPr lang="zh-CN" altLang="en-US" dirty="0" smtClean="0"/>
              <a:t>　　</a:t>
            </a:r>
            <a:r>
              <a:rPr lang="en-US" altLang="zh-CN" dirty="0" err="1" smtClean="0"/>
              <a:t>snmpd</a:t>
            </a:r>
            <a:r>
              <a:rPr lang="zh-CN" altLang="en-US" dirty="0" smtClean="0"/>
              <a:t>：本地简单网络治理候进程 </a:t>
            </a:r>
            <a:endParaRPr lang="zh-CN" altLang="en-US" dirty="0" smtClean="0"/>
          </a:p>
          <a:p>
            <a:pPr>
              <a:defRPr/>
            </a:pPr>
            <a:r>
              <a:rPr lang="zh-CN" altLang="en-US" dirty="0" smtClean="0"/>
              <a:t>　　</a:t>
            </a:r>
            <a:r>
              <a:rPr lang="en-US" altLang="zh-CN" dirty="0" smtClean="0"/>
              <a:t>squid</a:t>
            </a:r>
            <a:r>
              <a:rPr lang="zh-CN" altLang="en-US" dirty="0" smtClean="0"/>
              <a:t>：激活代理服务器</a:t>
            </a:r>
            <a:r>
              <a:rPr lang="en-US" altLang="zh-CN" dirty="0" smtClean="0"/>
              <a:t>squid </a:t>
            </a:r>
            <a:endParaRPr lang="en-US" altLang="zh-CN" dirty="0" smtClean="0"/>
          </a:p>
          <a:p>
            <a:pPr>
              <a:defRPr/>
            </a:pPr>
            <a:r>
              <a:rPr lang="zh-CN" altLang="en-US" dirty="0" smtClean="0"/>
              <a:t>　　</a:t>
            </a:r>
            <a:r>
              <a:rPr lang="en-US" altLang="zh-CN" dirty="0" smtClean="0"/>
              <a:t>syslog</a:t>
            </a:r>
            <a:r>
              <a:rPr lang="zh-CN" altLang="en-US" dirty="0" smtClean="0"/>
              <a:t>：一个让系统引导时起动</a:t>
            </a:r>
            <a:r>
              <a:rPr lang="en-US" altLang="zh-CN" dirty="0" smtClean="0"/>
              <a:t>syslog</a:t>
            </a:r>
            <a:r>
              <a:rPr lang="zh-CN" altLang="en-US" dirty="0" smtClean="0"/>
              <a:t>和</a:t>
            </a:r>
            <a:r>
              <a:rPr lang="en-US" altLang="zh-CN" dirty="0" err="1" smtClean="0"/>
              <a:t>klogd</a:t>
            </a:r>
            <a:r>
              <a:rPr lang="zh-CN" altLang="en-US" dirty="0" smtClean="0"/>
              <a:t>系统日志守候进程的脚本 </a:t>
            </a:r>
            <a:endParaRPr lang="zh-CN" altLang="en-US" dirty="0" smtClean="0"/>
          </a:p>
          <a:p>
            <a:pPr>
              <a:defRPr/>
            </a:pPr>
            <a:r>
              <a:rPr lang="zh-CN" altLang="en-US" dirty="0" smtClean="0"/>
              <a:t>　　</a:t>
            </a:r>
            <a:r>
              <a:rPr lang="en-US" altLang="zh-CN" dirty="0" err="1" smtClean="0"/>
              <a:t>xfs</a:t>
            </a:r>
            <a:r>
              <a:rPr lang="zh-CN" altLang="en-US" dirty="0" smtClean="0"/>
              <a:t>：</a:t>
            </a:r>
            <a:r>
              <a:rPr lang="en-US" altLang="zh-CN" dirty="0" smtClean="0"/>
              <a:t>X Window</a:t>
            </a:r>
            <a:r>
              <a:rPr lang="zh-CN" altLang="en-US" dirty="0" smtClean="0"/>
              <a:t>字型服务器，为本地和远程</a:t>
            </a:r>
            <a:r>
              <a:rPr lang="en-US" altLang="zh-CN" dirty="0" smtClean="0"/>
              <a:t>X</a:t>
            </a:r>
            <a:r>
              <a:rPr lang="zh-CN" altLang="en-US" dirty="0" smtClean="0"/>
              <a:t>服务器提供字型集 </a:t>
            </a:r>
            <a:endParaRPr lang="zh-CN" altLang="en-US" dirty="0" smtClean="0"/>
          </a:p>
          <a:p>
            <a:pPr>
              <a:defRPr/>
            </a:pPr>
            <a:r>
              <a:rPr lang="zh-CN" altLang="en-US" dirty="0" smtClean="0"/>
              <a:t>　　</a:t>
            </a:r>
            <a:r>
              <a:rPr lang="en-US" altLang="zh-CN" dirty="0" err="1" smtClean="0"/>
              <a:t>xntpd</a:t>
            </a:r>
            <a:r>
              <a:rPr lang="zh-CN" altLang="en-US" dirty="0" smtClean="0"/>
              <a:t>：网络时间服务器 </a:t>
            </a:r>
            <a:endParaRPr lang="zh-CN" altLang="en-US" dirty="0" smtClean="0"/>
          </a:p>
          <a:p>
            <a:pPr>
              <a:defRPr/>
            </a:pPr>
            <a:r>
              <a:rPr lang="zh-CN" altLang="en-US" dirty="0" smtClean="0"/>
              <a:t>　　</a:t>
            </a:r>
            <a:r>
              <a:rPr lang="en-US" altLang="zh-CN" dirty="0" err="1" smtClean="0"/>
              <a:t>ypbind</a:t>
            </a:r>
            <a:r>
              <a:rPr lang="zh-CN" altLang="en-US" dirty="0" smtClean="0"/>
              <a:t>：为</a:t>
            </a:r>
            <a:r>
              <a:rPr lang="en-US" altLang="zh-CN" dirty="0" smtClean="0"/>
              <a:t>NIS</a:t>
            </a:r>
            <a:r>
              <a:rPr lang="zh-CN" altLang="en-US" dirty="0" smtClean="0"/>
              <a:t>（网络信息系统）客户机激活</a:t>
            </a:r>
            <a:r>
              <a:rPr lang="en-US" altLang="zh-CN" dirty="0" err="1" smtClean="0"/>
              <a:t>ypbind</a:t>
            </a:r>
            <a:r>
              <a:rPr lang="zh-CN" altLang="en-US" dirty="0" smtClean="0"/>
              <a:t>服务进程 </a:t>
            </a:r>
            <a:endParaRPr lang="zh-CN" altLang="en-US" dirty="0" smtClean="0"/>
          </a:p>
          <a:p>
            <a:pPr>
              <a:defRPr/>
            </a:pPr>
            <a:r>
              <a:rPr lang="zh-CN" altLang="en-US" dirty="0" smtClean="0"/>
              <a:t>　　</a:t>
            </a:r>
            <a:r>
              <a:rPr lang="en-US" altLang="zh-CN" dirty="0" err="1" smtClean="0"/>
              <a:t>yppasswdd</a:t>
            </a:r>
            <a:r>
              <a:rPr lang="zh-CN" altLang="en-US" dirty="0" smtClean="0"/>
              <a:t>：</a:t>
            </a:r>
            <a:r>
              <a:rPr lang="en-US" altLang="zh-CN" dirty="0" smtClean="0"/>
              <a:t>NIS</a:t>
            </a:r>
            <a:r>
              <a:rPr lang="zh-CN" altLang="en-US" dirty="0" smtClean="0"/>
              <a:t>口令服务器 </a:t>
            </a:r>
            <a:endParaRPr lang="zh-CN" altLang="en-US" dirty="0" smtClean="0"/>
          </a:p>
          <a:p>
            <a:pPr>
              <a:defRPr/>
            </a:pPr>
            <a:r>
              <a:rPr lang="zh-CN" altLang="en-US" dirty="0" smtClean="0"/>
              <a:t>　　</a:t>
            </a:r>
            <a:r>
              <a:rPr lang="en-US" altLang="zh-CN" dirty="0" err="1" smtClean="0"/>
              <a:t>ypserv</a:t>
            </a:r>
            <a:r>
              <a:rPr lang="zh-CN" altLang="en-US" dirty="0" smtClean="0"/>
              <a:t>：</a:t>
            </a:r>
            <a:r>
              <a:rPr lang="en-US" altLang="zh-CN" dirty="0" smtClean="0"/>
              <a:t>NIS</a:t>
            </a:r>
            <a:r>
              <a:rPr lang="zh-CN" altLang="en-US" dirty="0" smtClean="0"/>
              <a:t>主服务器 </a:t>
            </a:r>
            <a:endParaRPr lang="zh-CN" altLang="en-US" dirty="0" smtClean="0"/>
          </a:p>
          <a:p>
            <a:pPr>
              <a:defRPr/>
            </a:pPr>
            <a:r>
              <a:rPr lang="zh-CN" altLang="en-US" dirty="0" smtClean="0"/>
              <a:t>　　</a:t>
            </a:r>
            <a:r>
              <a:rPr lang="en-US" altLang="zh-CN" dirty="0" err="1" smtClean="0"/>
              <a:t>gpm</a:t>
            </a:r>
            <a:r>
              <a:rPr lang="zh-CN" altLang="en-US" dirty="0" smtClean="0"/>
              <a:t>：管鼠标的 </a:t>
            </a:r>
            <a:endParaRPr lang="zh-CN" altLang="en-US" dirty="0" smtClean="0"/>
          </a:p>
          <a:p>
            <a:pPr>
              <a:defRPr/>
            </a:pPr>
            <a:r>
              <a:rPr lang="zh-CN" altLang="en-US" dirty="0" smtClean="0"/>
              <a:t>　　</a:t>
            </a:r>
            <a:r>
              <a:rPr lang="en-US" altLang="zh-CN" dirty="0" err="1" smtClean="0"/>
              <a:t>identd</a:t>
            </a:r>
            <a:r>
              <a:rPr lang="zh-CN" altLang="en-US" dirty="0" smtClean="0"/>
              <a:t>：</a:t>
            </a:r>
            <a:r>
              <a:rPr lang="en-US" altLang="zh-CN" dirty="0" smtClean="0"/>
              <a:t>AUTH</a:t>
            </a:r>
            <a:r>
              <a:rPr lang="zh-CN" altLang="en-US" dirty="0" smtClean="0"/>
              <a:t>服务，在提供用户信息方面与</a:t>
            </a:r>
            <a:r>
              <a:rPr lang="en-US" altLang="zh-CN" dirty="0" smtClean="0"/>
              <a:t>finger</a:t>
            </a:r>
            <a:r>
              <a:rPr lang="zh-CN" altLang="en-US" dirty="0" smtClean="0"/>
              <a:t>类似</a:t>
            </a:r>
            <a:endParaRPr lang="zh-CN" altLang="en-US" dirty="0"/>
          </a:p>
        </p:txBody>
      </p:sp>
      <p:sp>
        <p:nvSpPr>
          <p:cNvPr id="4" name="灯片编号占位符 3"/>
          <p:cNvSpPr>
            <a:spLocks noGrp="1"/>
          </p:cNvSpPr>
          <p:nvPr>
            <p:ph type="sldNum" sz="quarter" idx="5"/>
          </p:nvPr>
        </p:nvSpPr>
        <p:spPr/>
        <p:txBody>
          <a:bodyPr/>
          <a:lstStyle/>
          <a:p>
            <a:pPr>
              <a:defRPr/>
            </a:pPr>
            <a:fld id="{A406A202-8DED-4163-99F4-E1B96E52FF59}"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15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25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Root</a:t>
            </a:r>
            <a:r>
              <a:rPr lang="zh-CN" altLang="en-US" smtClean="0"/>
              <a:t>权限下</a:t>
            </a:r>
            <a:endParaRPr lang="zh-CN" altLang="en-US" smtClean="0"/>
          </a:p>
          <a:p>
            <a:pPr eaLnBrk="1" hangingPunct="1"/>
            <a:r>
              <a:rPr lang="zh-CN" altLang="en-US" smtClean="0"/>
              <a:t>查看 </a:t>
            </a:r>
            <a:r>
              <a:rPr lang="en-US" altLang="zh-CN" smtClean="0"/>
              <a:t>/var/log/messages</a:t>
            </a:r>
            <a:endParaRPr lang="en-US" altLang="zh-CN" smtClean="0"/>
          </a:p>
          <a:p>
            <a:pPr eaLnBrk="1" hangingPunct="1"/>
            <a:r>
              <a:rPr lang="zh-CN" altLang="en-US" smtClean="0"/>
              <a:t>统计一下 </a:t>
            </a:r>
            <a:r>
              <a:rPr lang="en-US" altLang="zh-CN" smtClean="0"/>
              <a:t>wc </a:t>
            </a:r>
            <a:r>
              <a:rPr lang="en-US" altLang="zh-CN" smtClean="0">
                <a:latin typeface="Arial" panose="020B0604020202020204" pitchFamily="34" charset="0"/>
              </a:rPr>
              <a:t>–</a:t>
            </a:r>
            <a:r>
              <a:rPr lang="en-US" altLang="zh-CN" smtClean="0"/>
              <a:t>l messages</a:t>
            </a:r>
            <a:endParaRPr lang="en-US" altLang="zh-CN" smtClean="0"/>
          </a:p>
          <a:p>
            <a:pPr eaLnBrk="1" hangingPunct="1"/>
            <a:r>
              <a:rPr lang="zh-CN" altLang="en-US" smtClean="0"/>
              <a:t>清空 </a:t>
            </a:r>
            <a:r>
              <a:rPr lang="en-US" altLang="zh-CN" smtClean="0"/>
              <a:t>cat /dev/null&gt;/var/log/messages</a:t>
            </a:r>
            <a:endParaRPr lang="en-US" altLang="zh-CN" smtClean="0"/>
          </a:p>
          <a:p>
            <a:pPr eaLnBrk="1" hangingPunct="1"/>
            <a:endParaRPr lang="en-US"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36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&gt;&gt;</a:t>
            </a:r>
            <a:r>
              <a:rPr lang="zh-CN" altLang="en-US" smtClean="0"/>
              <a:t>数据累加，不删除旧数据</a:t>
            </a:r>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E55A970-4D0B-44E1-8108-EAF7B7F92E10}"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dmesg</a:t>
            </a:r>
            <a:r>
              <a:rPr lang="en-US" altLang="zh-CN" dirty="0" smtClean="0"/>
              <a:t> </a:t>
            </a:r>
            <a:r>
              <a:rPr lang="zh-CN" altLang="en-US" dirty="0" smtClean="0"/>
              <a:t>显示系统启动日志</a:t>
            </a:r>
            <a:endParaRPr lang="zh-CN" altLang="en-US" dirty="0"/>
          </a:p>
        </p:txBody>
      </p:sp>
      <p:sp>
        <p:nvSpPr>
          <p:cNvPr id="4" name="灯片编号占位符 3"/>
          <p:cNvSpPr>
            <a:spLocks noGrp="1"/>
          </p:cNvSpPr>
          <p:nvPr>
            <p:ph type="sldNum" sz="quarter" idx="10"/>
          </p:nvPr>
        </p:nvSpPr>
        <p:spPr/>
        <p:txBody>
          <a:bodyPr/>
          <a:lstStyle/>
          <a:p>
            <a:pPr>
              <a:defRPr/>
            </a:pPr>
            <a:fld id="{1E55A970-4D0B-44E1-8108-EAF7B7F92E10}"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87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C:</a:t>
            </a:r>
            <a:r>
              <a:rPr lang="zh-CN" altLang="en-US" smtClean="0"/>
              <a:t>进程最近使用</a:t>
            </a:r>
            <a:r>
              <a:rPr lang="en-US" altLang="zh-CN" smtClean="0"/>
              <a:t>cpu</a:t>
            </a:r>
            <a:r>
              <a:rPr lang="zh-CN" altLang="en-US" smtClean="0"/>
              <a:t>的估算</a:t>
            </a:r>
            <a:endParaRPr lang="zh-CN" altLang="en-US" smtClean="0"/>
          </a:p>
          <a:p>
            <a:pPr eaLnBrk="1" hangingPunct="1"/>
            <a:r>
              <a:rPr lang="en-US" altLang="zh-CN" smtClean="0"/>
              <a:t>STIME</a:t>
            </a:r>
            <a:r>
              <a:rPr lang="zh-CN" altLang="en-US" smtClean="0"/>
              <a:t>：进程开始时间，以</a:t>
            </a:r>
            <a:r>
              <a:rPr lang="zh-CN" altLang="en-US" smtClean="0">
                <a:latin typeface="Arial" panose="020B0604020202020204" pitchFamily="34" charset="0"/>
              </a:rPr>
              <a:t>“</a:t>
            </a:r>
            <a:r>
              <a:rPr lang="zh-CN" altLang="en-US" smtClean="0"/>
              <a:t>小时：分：秒</a:t>
            </a:r>
            <a:r>
              <a:rPr lang="zh-CN" altLang="en-US" smtClean="0">
                <a:latin typeface="Arial" panose="020B0604020202020204" pitchFamily="34" charset="0"/>
              </a:rPr>
              <a:t>”</a:t>
            </a:r>
            <a:r>
              <a:rPr lang="zh-CN" altLang="en-US" smtClean="0"/>
              <a:t>的形式给出</a:t>
            </a:r>
            <a:endParaRPr lang="zh-CN" altLang="en-US" smtClean="0"/>
          </a:p>
          <a:p>
            <a:pPr eaLnBrk="1" hangingPunct="1"/>
            <a:r>
              <a:rPr lang="en-US" altLang="zh-CN" smtClean="0"/>
              <a:t>TTY</a:t>
            </a:r>
            <a:r>
              <a:rPr lang="zh-CN" altLang="en-US" smtClean="0"/>
              <a:t>：该进程建立时所对应的终端，</a:t>
            </a:r>
            <a:r>
              <a:rPr lang="zh-CN" altLang="en-US" smtClean="0">
                <a:latin typeface="Arial" panose="020B0604020202020204" pitchFamily="34" charset="0"/>
              </a:rPr>
              <a:t>“</a:t>
            </a:r>
            <a:r>
              <a:rPr lang="zh-CN" altLang="en-US" smtClean="0"/>
              <a:t>？</a:t>
            </a:r>
            <a:r>
              <a:rPr lang="zh-CN" altLang="en-US" smtClean="0">
                <a:latin typeface="Arial" panose="020B0604020202020204" pitchFamily="34" charset="0"/>
              </a:rPr>
              <a:t>”</a:t>
            </a:r>
            <a:r>
              <a:rPr lang="zh-CN" altLang="en-US" smtClean="0"/>
              <a:t>表示该进程不占用终端</a:t>
            </a:r>
            <a:endParaRPr lang="zh-CN" altLang="en-US" smtClean="0"/>
          </a:p>
          <a:p>
            <a:pPr eaLnBrk="1" hangingPunct="1"/>
            <a:r>
              <a:rPr lang="en-US" altLang="zh-CN" smtClean="0"/>
              <a:t>TIME</a:t>
            </a:r>
            <a:r>
              <a:rPr lang="zh-CN" altLang="en-US" smtClean="0"/>
              <a:t>：报告进程累计使用的ＣＰＵ时间</a:t>
            </a:r>
            <a:endParaRPr lang="zh-CN" altLang="en-US" smtClean="0"/>
          </a:p>
          <a:p>
            <a:pPr eaLnBrk="1" hangingPunct="1"/>
            <a:endParaRPr lang="zh-CN"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97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     </a:t>
            </a:r>
            <a:r>
              <a:rPr lang="en-US" altLang="zh-CN" smtClean="0"/>
              <a:t>&lt;    </a:t>
            </a:r>
            <a:r>
              <a:rPr lang="zh-CN" altLang="en-US" smtClean="0"/>
              <a:t>高优先级</a:t>
            </a:r>
            <a:r>
              <a:rPr lang="en-US" altLang="zh-CN" smtClean="0"/>
              <a:t>(</a:t>
            </a:r>
            <a:r>
              <a:rPr lang="zh-CN" altLang="en-US" smtClean="0"/>
              <a:t>对其它用户不利</a:t>
            </a:r>
            <a:r>
              <a:rPr lang="en-US" altLang="zh-CN" smtClean="0"/>
              <a:t>)</a:t>
            </a:r>
            <a:endParaRPr lang="en-US" altLang="zh-CN" smtClean="0"/>
          </a:p>
          <a:p>
            <a:pPr eaLnBrk="1" hangingPunct="1"/>
            <a:r>
              <a:rPr lang="en-US" altLang="zh-CN" smtClean="0"/>
              <a:t>       N    </a:t>
            </a:r>
            <a:r>
              <a:rPr lang="zh-CN" altLang="en-US" smtClean="0"/>
              <a:t>低优先级 </a:t>
            </a:r>
            <a:r>
              <a:rPr lang="en-US" altLang="zh-CN" smtClean="0"/>
              <a:t>(</a:t>
            </a:r>
            <a:r>
              <a:rPr lang="zh-CN" altLang="en-US" smtClean="0"/>
              <a:t>对其它用户有利</a:t>
            </a:r>
            <a:r>
              <a:rPr lang="en-US" altLang="zh-CN" smtClean="0"/>
              <a:t>)</a:t>
            </a:r>
            <a:endParaRPr lang="en-US" altLang="zh-CN" smtClean="0"/>
          </a:p>
          <a:p>
            <a:pPr eaLnBrk="1" hangingPunct="1"/>
            <a:r>
              <a:rPr lang="en-US" altLang="zh-CN" smtClean="0"/>
              <a:t>       L    </a:t>
            </a:r>
            <a:r>
              <a:rPr lang="zh-CN" altLang="en-US" smtClean="0"/>
              <a:t>页面锁定到内存</a:t>
            </a:r>
            <a:r>
              <a:rPr lang="en-US" altLang="zh-CN" smtClean="0"/>
              <a:t>(</a:t>
            </a:r>
            <a:r>
              <a:rPr lang="zh-CN" altLang="en-US" smtClean="0"/>
              <a:t>实时的且与客户进行</a:t>
            </a:r>
            <a:r>
              <a:rPr lang="en-US" altLang="zh-CN" smtClean="0"/>
              <a:t>IO</a:t>
            </a:r>
            <a:r>
              <a:rPr lang="zh-CN" altLang="en-US" smtClean="0"/>
              <a:t>的</a:t>
            </a:r>
            <a:r>
              <a:rPr lang="en-US" altLang="zh-CN" smtClean="0"/>
              <a:t>)</a:t>
            </a:r>
            <a:endParaRPr lang="en-US" altLang="zh-CN" smtClean="0"/>
          </a:p>
          <a:p>
            <a:pPr eaLnBrk="1" hangingPunct="1"/>
            <a:r>
              <a:rPr lang="en-US" altLang="zh-CN" smtClean="0"/>
              <a:t>       s    session leader</a:t>
            </a:r>
            <a:r>
              <a:rPr lang="zh-CN" altLang="en-US" smtClean="0"/>
              <a:t>进程，一般启动时要设置</a:t>
            </a:r>
            <a:r>
              <a:rPr lang="en-US" altLang="zh-CN" smtClean="0"/>
              <a:t>SID</a:t>
            </a:r>
            <a:r>
              <a:rPr lang="zh-CN" altLang="en-US" smtClean="0"/>
              <a:t>的，这种进程脱离控制终端。一般的</a:t>
            </a:r>
            <a:r>
              <a:rPr lang="en-US" altLang="zh-CN" smtClean="0"/>
              <a:t>deamon</a:t>
            </a:r>
            <a:r>
              <a:rPr lang="zh-CN" altLang="en-US" smtClean="0"/>
              <a:t>都要调用</a:t>
            </a:r>
            <a:r>
              <a:rPr lang="en-US" altLang="zh-CN" smtClean="0"/>
              <a:t>setsid</a:t>
            </a:r>
            <a:r>
              <a:rPr lang="zh-CN" altLang="en-US" smtClean="0"/>
              <a:t>把自己设置为</a:t>
            </a:r>
            <a:r>
              <a:rPr lang="en-US" altLang="zh-CN" smtClean="0"/>
              <a:t>session   leader</a:t>
            </a:r>
            <a:r>
              <a:rPr lang="zh-CN" altLang="en-US" smtClean="0"/>
              <a:t>，与控制终端脱离关系，这样控制终端退出产生的</a:t>
            </a:r>
            <a:r>
              <a:rPr lang="en-US" altLang="zh-CN" smtClean="0"/>
              <a:t>SIGHUP</a:t>
            </a:r>
            <a:r>
              <a:rPr lang="zh-CN" altLang="en-US" smtClean="0"/>
              <a:t>信号就不会发送到这些进程了。这个行为与用</a:t>
            </a:r>
            <a:r>
              <a:rPr lang="en-US" altLang="zh-CN" smtClean="0"/>
              <a:t>nohup</a:t>
            </a:r>
            <a:r>
              <a:rPr lang="zh-CN" altLang="en-US" smtClean="0"/>
              <a:t>执行应用的作用相同。</a:t>
            </a:r>
            <a:endParaRPr lang="zh-CN" altLang="en-US" smtClean="0"/>
          </a:p>
          <a:p>
            <a:pPr eaLnBrk="1" hangingPunct="1"/>
            <a:r>
              <a:rPr lang="zh-CN" altLang="en-US" smtClean="0"/>
              <a:t>       </a:t>
            </a:r>
            <a:r>
              <a:rPr lang="en-US" altLang="zh-CN" smtClean="0"/>
              <a:t>l    </a:t>
            </a:r>
            <a:r>
              <a:rPr lang="zh-CN" altLang="en-US" smtClean="0"/>
              <a:t>多线种进程</a:t>
            </a:r>
            <a:r>
              <a:rPr lang="en-US" altLang="zh-CN" smtClean="0"/>
              <a:t>(</a:t>
            </a:r>
            <a:r>
              <a:rPr lang="zh-CN" altLang="en-US" smtClean="0"/>
              <a:t>如</a:t>
            </a:r>
            <a:r>
              <a:rPr lang="en-US" altLang="zh-CN" smtClean="0"/>
              <a:t>CLONE_THREAD, NPTL )</a:t>
            </a:r>
            <a:endParaRPr lang="en-US" altLang="zh-CN" smtClean="0"/>
          </a:p>
          <a:p>
            <a:pPr eaLnBrk="1" hangingPunct="1"/>
            <a:r>
              <a:rPr lang="en-US" altLang="zh-CN" smtClean="0"/>
              <a:t>       +    </a:t>
            </a:r>
            <a:r>
              <a:rPr lang="zh-CN" altLang="en-US" smtClean="0"/>
              <a:t>前端进程组内的进程</a:t>
            </a:r>
            <a:endParaRPr lang="zh-CN" altLang="en-US" smtClean="0"/>
          </a:p>
          <a:p>
            <a:pPr eaLnBrk="1" hangingPunct="1"/>
            <a:endParaRPr lang="zh-CN"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07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Pstree</a:t>
            </a:r>
            <a:endParaRPr lang="zh-CN"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17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spcBef>
                <a:spcPct val="0"/>
              </a:spcBef>
            </a:pPr>
            <a:r>
              <a:rPr lang="zh-CN" altLang="en-US" sz="800" b="1" smtClean="0"/>
              <a:t>（</a:t>
            </a:r>
            <a:r>
              <a:rPr lang="en-US" altLang="zh-CN" sz="800" b="1" smtClean="0"/>
              <a:t>1</a:t>
            </a:r>
            <a:r>
              <a:rPr lang="zh-CN" altLang="en-US" sz="800" b="1" smtClean="0"/>
              <a:t>）</a:t>
            </a:r>
            <a:r>
              <a:rPr lang="en-US" altLang="zh-CN" sz="800" b="1" smtClean="0"/>
              <a:t>CPU</a:t>
            </a:r>
            <a:r>
              <a:rPr lang="zh-CN" altLang="en-US" sz="800" b="1" smtClean="0"/>
              <a:t>：处理器号（仅当多处理器系统时列出）</a:t>
            </a:r>
            <a:br>
              <a:rPr lang="zh-CN" altLang="en-US" sz="800" b="1" smtClean="0"/>
            </a:br>
            <a:r>
              <a:rPr lang="zh-CN" altLang="en-US" sz="800" b="1" smtClean="0"/>
              <a:t>（</a:t>
            </a:r>
            <a:r>
              <a:rPr lang="en-US" altLang="zh-CN" sz="800" b="1" smtClean="0"/>
              <a:t>2</a:t>
            </a:r>
            <a:r>
              <a:rPr lang="zh-CN" altLang="en-US" sz="800" b="1" smtClean="0"/>
              <a:t>）</a:t>
            </a:r>
            <a:r>
              <a:rPr lang="en-US" altLang="zh-CN" sz="800" b="1" smtClean="0"/>
              <a:t>TTY</a:t>
            </a:r>
            <a:r>
              <a:rPr lang="zh-CN" altLang="en-US" sz="800" b="1" smtClean="0"/>
              <a:t>：终端名</a:t>
            </a:r>
            <a:br>
              <a:rPr lang="zh-CN" altLang="en-US" sz="800" b="1" smtClean="0"/>
            </a:br>
            <a:r>
              <a:rPr lang="zh-CN" altLang="en-US" sz="800" b="1" smtClean="0"/>
              <a:t>（</a:t>
            </a:r>
            <a:r>
              <a:rPr lang="en-US" altLang="zh-CN" sz="800" b="1" smtClean="0"/>
              <a:t>3</a:t>
            </a:r>
            <a:r>
              <a:rPr lang="zh-CN" altLang="en-US" sz="800" b="1" smtClean="0"/>
              <a:t>）</a:t>
            </a:r>
            <a:r>
              <a:rPr lang="en-US" altLang="zh-CN" sz="800" b="1" smtClean="0"/>
              <a:t>PID</a:t>
            </a:r>
            <a:r>
              <a:rPr lang="zh-CN" altLang="en-US" sz="800" b="1" smtClean="0"/>
              <a:t>：进程号</a:t>
            </a:r>
            <a:br>
              <a:rPr lang="zh-CN" altLang="en-US" sz="800" b="1" smtClean="0"/>
            </a:br>
            <a:r>
              <a:rPr lang="zh-CN" altLang="en-US" sz="800" b="1" smtClean="0"/>
              <a:t>（</a:t>
            </a:r>
            <a:r>
              <a:rPr lang="en-US" altLang="zh-CN" sz="800" b="1" smtClean="0"/>
              <a:t>4</a:t>
            </a:r>
            <a:r>
              <a:rPr lang="zh-CN" altLang="en-US" sz="800" b="1" smtClean="0"/>
              <a:t>）</a:t>
            </a:r>
            <a:r>
              <a:rPr lang="en-US" altLang="zh-CN" sz="800" b="1" smtClean="0"/>
              <a:t>USERNAME</a:t>
            </a:r>
            <a:r>
              <a:rPr lang="zh-CN" altLang="en-US" sz="800" b="1" smtClean="0"/>
              <a:t>：用户名</a:t>
            </a:r>
            <a:br>
              <a:rPr lang="zh-CN" altLang="en-US" sz="800" b="1" smtClean="0"/>
            </a:br>
            <a:r>
              <a:rPr lang="zh-CN" altLang="en-US" sz="800" b="1" smtClean="0"/>
              <a:t>（</a:t>
            </a:r>
            <a:r>
              <a:rPr lang="en-US" altLang="zh-CN" sz="800" b="1" smtClean="0"/>
              <a:t>5</a:t>
            </a:r>
            <a:r>
              <a:rPr lang="zh-CN" altLang="en-US" sz="800" b="1" smtClean="0"/>
              <a:t>）</a:t>
            </a:r>
            <a:r>
              <a:rPr lang="en-US" altLang="zh-CN" sz="800" b="1" smtClean="0"/>
              <a:t>PRI:</a:t>
            </a:r>
            <a:r>
              <a:rPr lang="zh-CN" altLang="en-US" sz="800" b="1" smtClean="0"/>
              <a:t>任务的优先级</a:t>
            </a:r>
            <a:br>
              <a:rPr lang="zh-CN" altLang="en-US" sz="800" b="1" smtClean="0"/>
            </a:br>
            <a:r>
              <a:rPr lang="zh-CN" altLang="en-US" sz="800" b="1" smtClean="0"/>
              <a:t>（</a:t>
            </a:r>
            <a:r>
              <a:rPr lang="en-US" altLang="zh-CN" sz="800" b="1" smtClean="0"/>
              <a:t>6</a:t>
            </a:r>
            <a:r>
              <a:rPr lang="zh-CN" altLang="en-US" sz="800" b="1" smtClean="0"/>
              <a:t>）</a:t>
            </a:r>
            <a:r>
              <a:rPr lang="en-US" altLang="zh-CN" sz="800" b="1" smtClean="0"/>
              <a:t>NICE</a:t>
            </a:r>
            <a:r>
              <a:rPr lang="zh-CN" altLang="en-US" sz="800" b="1" smtClean="0"/>
              <a:t>：任务的</a:t>
            </a:r>
            <a:r>
              <a:rPr lang="en-US" altLang="zh-CN" sz="800" b="1" smtClean="0"/>
              <a:t>nice</a:t>
            </a:r>
            <a:r>
              <a:rPr lang="zh-CN" altLang="en-US" sz="800" b="1" smtClean="0"/>
              <a:t>值，一个具有较低值的进程在系统上将具有优先权。可以通过改变</a:t>
            </a:r>
            <a:r>
              <a:rPr lang="en-US" altLang="zh-CN" sz="800" b="1" smtClean="0"/>
              <a:t>nice</a:t>
            </a:r>
            <a:r>
              <a:rPr lang="zh-CN" altLang="en-US" sz="800" b="1" smtClean="0"/>
              <a:t>值提高某些进程速度，但是这实际上是一种交易，因为那些</a:t>
            </a:r>
            <a:r>
              <a:rPr lang="en-US" altLang="zh-CN" sz="800" b="1" smtClean="0"/>
              <a:t>nice</a:t>
            </a:r>
            <a:r>
              <a:rPr lang="zh-CN" altLang="en-US" sz="800" b="1" smtClean="0"/>
              <a:t>值被升高的进程此时将运行得很慢。</a:t>
            </a:r>
            <a:br>
              <a:rPr lang="zh-CN" altLang="en-US" sz="800" b="1" smtClean="0"/>
            </a:br>
            <a:r>
              <a:rPr lang="zh-CN" altLang="en-US" sz="800" b="1" smtClean="0"/>
              <a:t>（</a:t>
            </a:r>
            <a:r>
              <a:rPr lang="en-US" altLang="zh-CN" sz="800" b="1" smtClean="0"/>
              <a:t>7</a:t>
            </a:r>
            <a:r>
              <a:rPr lang="zh-CN" altLang="en-US" sz="800" b="1" smtClean="0"/>
              <a:t>）</a:t>
            </a:r>
            <a:r>
              <a:rPr lang="en-US" altLang="zh-CN" sz="800" b="1" smtClean="0"/>
              <a:t>SIZE</a:t>
            </a:r>
            <a:r>
              <a:rPr lang="zh-CN" altLang="en-US" sz="800" b="1" smtClean="0"/>
              <a:t>：任务的代码加上数据再加上栈空间的大小。</a:t>
            </a:r>
            <a:br>
              <a:rPr lang="zh-CN" altLang="en-US" sz="800" b="1" smtClean="0"/>
            </a:br>
            <a:r>
              <a:rPr lang="zh-CN" altLang="en-US" sz="800" b="1" smtClean="0"/>
              <a:t>（</a:t>
            </a:r>
            <a:r>
              <a:rPr lang="en-US" altLang="zh-CN" sz="800" b="1" smtClean="0"/>
              <a:t>8</a:t>
            </a:r>
            <a:r>
              <a:rPr lang="zh-CN" altLang="en-US" sz="800" b="1" smtClean="0"/>
              <a:t>）</a:t>
            </a:r>
            <a:r>
              <a:rPr lang="en-US" altLang="zh-CN" sz="800" b="1" smtClean="0"/>
              <a:t>RES</a:t>
            </a:r>
            <a:r>
              <a:rPr lang="zh-CN" altLang="en-US" sz="800" b="1" smtClean="0"/>
              <a:t>：任务使用的物理内存的总数量。</a:t>
            </a:r>
            <a:br>
              <a:rPr lang="zh-CN" altLang="en-US" sz="800" b="1" smtClean="0"/>
            </a:br>
            <a:r>
              <a:rPr lang="zh-CN" altLang="en-US" sz="800" b="1" smtClean="0"/>
              <a:t>（</a:t>
            </a:r>
            <a:r>
              <a:rPr lang="en-US" altLang="zh-CN" sz="800" b="1" smtClean="0"/>
              <a:t>9</a:t>
            </a:r>
            <a:r>
              <a:rPr lang="zh-CN" altLang="en-US" sz="800" b="1" smtClean="0"/>
              <a:t>）</a:t>
            </a:r>
            <a:r>
              <a:rPr lang="en-US" altLang="zh-CN" sz="800" b="1" smtClean="0"/>
              <a:t>STATE</a:t>
            </a:r>
            <a:r>
              <a:rPr lang="zh-CN" altLang="en-US" sz="800" b="1" smtClean="0"/>
              <a:t>：任务的状态</a:t>
            </a:r>
            <a:br>
              <a:rPr lang="zh-CN" altLang="en-US" sz="800" b="1" smtClean="0"/>
            </a:br>
            <a:r>
              <a:rPr lang="zh-CN" altLang="en-US" sz="800" b="1" smtClean="0"/>
              <a:t>（</a:t>
            </a:r>
            <a:r>
              <a:rPr lang="en-US" altLang="zh-CN" sz="800" b="1" smtClean="0"/>
              <a:t>10</a:t>
            </a:r>
            <a:r>
              <a:rPr lang="zh-CN" altLang="en-US" sz="800" b="1" smtClean="0"/>
              <a:t>）</a:t>
            </a:r>
            <a:r>
              <a:rPr lang="en-US" altLang="zh-CN" sz="800" b="1" smtClean="0"/>
              <a:t>TIME</a:t>
            </a:r>
            <a:r>
              <a:rPr lang="zh-CN" altLang="en-US" sz="800" b="1" smtClean="0"/>
              <a:t>：自任务开始时使用的总</a:t>
            </a:r>
            <a:r>
              <a:rPr lang="en-US" altLang="zh-CN" sz="800" b="1" smtClean="0"/>
              <a:t>CPU</a:t>
            </a:r>
            <a:r>
              <a:rPr lang="zh-CN" altLang="en-US" sz="800" b="1" smtClean="0"/>
              <a:t>时间</a:t>
            </a:r>
            <a:r>
              <a:rPr lang="en-US" altLang="zh-CN" sz="800" b="1" smtClean="0"/>
              <a:t>,</a:t>
            </a:r>
            <a:r>
              <a:rPr lang="zh-CN" altLang="en-US" sz="800" b="1" smtClean="0"/>
              <a:t>单位为秒，如</a:t>
            </a:r>
            <a:r>
              <a:rPr lang="en-US" altLang="zh-CN" sz="800" b="1" smtClean="0"/>
              <a:t>153:43</a:t>
            </a:r>
            <a:r>
              <a:rPr lang="zh-CN" altLang="en-US" sz="800" b="1" smtClean="0"/>
              <a:t>，对应是</a:t>
            </a:r>
            <a:r>
              <a:rPr lang="en-US" altLang="zh-CN" sz="800" b="1" smtClean="0"/>
              <a:t>153</a:t>
            </a:r>
            <a:r>
              <a:rPr lang="zh-CN" altLang="en-US" sz="800" b="1" smtClean="0"/>
              <a:t>秒</a:t>
            </a:r>
            <a:r>
              <a:rPr lang="en-US" altLang="zh-CN" sz="800" b="1" smtClean="0"/>
              <a:t>43</a:t>
            </a:r>
            <a:r>
              <a:rPr lang="zh-CN" altLang="en-US" sz="800" b="1" smtClean="0"/>
              <a:t>毫秒</a:t>
            </a:r>
            <a:br>
              <a:rPr lang="zh-CN" altLang="en-US" sz="800" b="1" smtClean="0"/>
            </a:br>
            <a:r>
              <a:rPr lang="zh-CN" altLang="en-US" sz="800" b="1" smtClean="0"/>
              <a:t>（</a:t>
            </a:r>
            <a:r>
              <a:rPr lang="en-US" altLang="zh-CN" sz="800" b="1" smtClean="0"/>
              <a:t>11</a:t>
            </a:r>
            <a:r>
              <a:rPr lang="zh-CN" altLang="en-US" sz="800" b="1" smtClean="0"/>
              <a:t>）</a:t>
            </a:r>
            <a:r>
              <a:rPr lang="en-US" altLang="zh-CN" sz="800" b="1" smtClean="0"/>
              <a:t>%WCPU</a:t>
            </a:r>
            <a:r>
              <a:rPr lang="zh-CN" altLang="en-US" sz="800" b="1" smtClean="0"/>
              <a:t>：进程的</a:t>
            </a:r>
            <a:r>
              <a:rPr lang="en-US" altLang="zh-CN" sz="800" b="1" smtClean="0"/>
              <a:t>CPU</a:t>
            </a:r>
            <a:r>
              <a:rPr lang="zh-CN" altLang="en-US" sz="800" b="1" smtClean="0"/>
              <a:t>利用率权重百分比</a:t>
            </a:r>
            <a:br>
              <a:rPr lang="zh-CN" altLang="en-US" sz="800" b="1" smtClean="0"/>
            </a:br>
            <a:r>
              <a:rPr lang="zh-CN" altLang="en-US" sz="800" b="1" smtClean="0"/>
              <a:t>（</a:t>
            </a:r>
            <a:r>
              <a:rPr lang="en-US" altLang="zh-CN" sz="800" b="1" smtClean="0"/>
              <a:t>12</a:t>
            </a:r>
            <a:r>
              <a:rPr lang="zh-CN" altLang="en-US" sz="800" b="1" smtClean="0"/>
              <a:t>）</a:t>
            </a:r>
            <a:r>
              <a:rPr lang="en-US" altLang="zh-CN" sz="800" b="1" smtClean="0"/>
              <a:t>%CPU</a:t>
            </a:r>
            <a:r>
              <a:rPr lang="zh-CN" altLang="en-US" sz="800" b="1" smtClean="0"/>
              <a:t>：进程的原始的</a:t>
            </a:r>
            <a:r>
              <a:rPr lang="en-US" altLang="zh-CN" sz="800" b="1" smtClean="0"/>
              <a:t>CPU</a:t>
            </a:r>
            <a:r>
              <a:rPr lang="zh-CN" altLang="en-US" sz="800" b="1" smtClean="0"/>
              <a:t>利用率百分比，自上一次屏幕刷新以来任务占用</a:t>
            </a:r>
            <a:r>
              <a:rPr lang="en-US" altLang="zh-CN" sz="800" b="1" smtClean="0"/>
              <a:t>CPU </a:t>
            </a:r>
            <a:r>
              <a:rPr lang="zh-CN" altLang="en-US" sz="800" b="1" smtClean="0"/>
              <a:t>时间的份额</a:t>
            </a:r>
            <a:br>
              <a:rPr lang="zh-CN" altLang="en-US" sz="800" b="1" smtClean="0"/>
            </a:br>
            <a:r>
              <a:rPr lang="zh-CN" altLang="en-US" sz="800" b="1" smtClean="0"/>
              <a:t>（</a:t>
            </a:r>
            <a:r>
              <a:rPr lang="en-US" altLang="zh-CN" sz="800" b="1" smtClean="0"/>
              <a:t>13</a:t>
            </a:r>
            <a:r>
              <a:rPr lang="zh-CN" altLang="en-US" sz="800" b="1" smtClean="0"/>
              <a:t>）</a:t>
            </a:r>
            <a:r>
              <a:rPr lang="en-US" altLang="zh-CN" sz="800" b="1" smtClean="0"/>
              <a:t>COMMAND</a:t>
            </a:r>
            <a:r>
              <a:rPr lang="zh-CN" altLang="en-US" sz="800" b="1" smtClean="0"/>
              <a:t>：启动进程的命令名。如果名字太长而不能在一行显示时，它将被截短 </a:t>
            </a:r>
            <a:endParaRPr lang="zh-CN" altLang="en-US" sz="800" b="1" smtClean="0"/>
          </a:p>
          <a:p>
            <a:pPr eaLnBrk="1" hangingPunct="1">
              <a:lnSpc>
                <a:spcPct val="80000"/>
              </a:lnSpc>
            </a:pPr>
            <a:endParaRPr lang="zh-CN" altLang="en-US" sz="800" smtClean="0"/>
          </a:p>
          <a:p>
            <a:pPr eaLnBrk="1" hangingPunct="1">
              <a:lnSpc>
                <a:spcPct val="80000"/>
              </a:lnSpc>
            </a:pPr>
            <a:endParaRPr lang="zh-CN" altLang="en-US" sz="800" smtClean="0"/>
          </a:p>
          <a:p>
            <a:pPr eaLnBrk="1" hangingPunct="1">
              <a:lnSpc>
                <a:spcPct val="140000"/>
              </a:lnSpc>
            </a:pPr>
            <a:r>
              <a:rPr lang="en-US" altLang="zh-CN" sz="800" b="1" smtClean="0"/>
              <a:t>w</a:t>
            </a:r>
            <a:r>
              <a:rPr lang="zh-CN" altLang="en-US" sz="800" b="1" smtClean="0"/>
              <a:t>命令</a:t>
            </a:r>
            <a:endParaRPr lang="zh-CN" altLang="en-US" sz="800" b="1" smtClean="0"/>
          </a:p>
          <a:p>
            <a:pPr eaLnBrk="1" hangingPunct="1">
              <a:lnSpc>
                <a:spcPct val="145000"/>
              </a:lnSpc>
            </a:pPr>
            <a:r>
              <a:rPr lang="zh-CN" altLang="en-US" sz="800" b="1" smtClean="0"/>
              <a:t>也用于显示登录到系统的用户情况，但是与</a:t>
            </a:r>
            <a:r>
              <a:rPr lang="en-US" altLang="zh-CN" sz="800" b="1" smtClean="0"/>
              <a:t>who</a:t>
            </a:r>
            <a:r>
              <a:rPr lang="zh-CN" altLang="en-US" sz="800" b="1" smtClean="0"/>
              <a:t>不同的是，</a:t>
            </a:r>
            <a:r>
              <a:rPr lang="en-US" altLang="zh-CN" sz="800" b="1" smtClean="0"/>
              <a:t>w</a:t>
            </a:r>
            <a:r>
              <a:rPr lang="zh-CN" altLang="en-US" sz="800" b="1" smtClean="0"/>
              <a:t>命令功能更加强大，它不但可以显示有谁登录到系统，还可以显示出这些用户当前正在进行的工作，并且统计数据相对</a:t>
            </a:r>
            <a:r>
              <a:rPr lang="en-US" altLang="zh-CN" sz="800" b="1" smtClean="0"/>
              <a:t>who</a:t>
            </a:r>
            <a:r>
              <a:rPr lang="zh-CN" altLang="en-US" sz="800" b="1" smtClean="0"/>
              <a:t>命令来说更加详细和科学。</a:t>
            </a:r>
            <a:endParaRPr lang="zh-CN" altLang="en-US" sz="800" b="1" smtClean="0"/>
          </a:p>
          <a:p>
            <a:pPr eaLnBrk="1" hangingPunct="1">
              <a:lnSpc>
                <a:spcPct val="140000"/>
              </a:lnSpc>
            </a:pPr>
            <a:endParaRPr lang="zh-CN" altLang="en-US" sz="800" b="1" smtClean="0"/>
          </a:p>
          <a:p>
            <a:pPr eaLnBrk="1" hangingPunct="1">
              <a:lnSpc>
                <a:spcPct val="140000"/>
              </a:lnSpc>
            </a:pPr>
            <a:r>
              <a:rPr lang="zh-CN" altLang="en-US" sz="800" b="1" smtClean="0"/>
              <a:t>显示项目按以下顺序排列：当前时间，系统启动到现在的时间，登录用户的数目，系统在最近</a:t>
            </a:r>
            <a:r>
              <a:rPr lang="en-US" altLang="zh-CN" sz="800" b="1" smtClean="0"/>
              <a:t>1</a:t>
            </a:r>
            <a:r>
              <a:rPr lang="zh-CN" altLang="en-US" sz="800" b="1" smtClean="0"/>
              <a:t>秒、</a:t>
            </a:r>
            <a:r>
              <a:rPr lang="en-US" altLang="zh-CN" sz="800" b="1" smtClean="0"/>
              <a:t>5</a:t>
            </a:r>
            <a:r>
              <a:rPr lang="zh-CN" altLang="en-US" sz="800" b="1" smtClean="0"/>
              <a:t>秒和</a:t>
            </a:r>
            <a:r>
              <a:rPr lang="en-US" altLang="zh-CN" sz="800" b="1" smtClean="0"/>
              <a:t>15</a:t>
            </a:r>
            <a:r>
              <a:rPr lang="zh-CN" altLang="en-US" sz="800" b="1" smtClean="0"/>
              <a:t>秒的平均负载。然后是每个用户的各项数据，项目显示顺序如下：登录帐号、终端名称、远程主机名、登录时间、空闲时间、</a:t>
            </a:r>
            <a:r>
              <a:rPr lang="en-US" altLang="zh-CN" sz="800" b="1" smtClean="0"/>
              <a:t>JCPU</a:t>
            </a:r>
            <a:r>
              <a:rPr lang="zh-CN" altLang="en-US" sz="800" b="1" smtClean="0"/>
              <a:t>、</a:t>
            </a:r>
            <a:r>
              <a:rPr lang="en-US" altLang="zh-CN" sz="800" b="1" smtClean="0"/>
              <a:t>PCPU</a:t>
            </a:r>
            <a:r>
              <a:rPr lang="zh-CN" altLang="en-US" sz="800" b="1" smtClean="0"/>
              <a:t>、当前正在运行进程的命令行 </a:t>
            </a:r>
            <a:endParaRPr lang="zh-CN" altLang="en-US" sz="800" b="1" smtClean="0"/>
          </a:p>
          <a:p>
            <a:pPr lvl="1" eaLnBrk="1" hangingPunct="1">
              <a:lnSpc>
                <a:spcPct val="140000"/>
              </a:lnSpc>
            </a:pPr>
            <a:r>
              <a:rPr lang="en-US" altLang="zh-CN" sz="900" b="1" smtClean="0"/>
              <a:t>Jcpu:</a:t>
            </a:r>
            <a:r>
              <a:rPr lang="zh-CN" altLang="en-US" sz="900" b="1" smtClean="0"/>
              <a:t>从用户登录系统使用一个</a:t>
            </a:r>
            <a:r>
              <a:rPr lang="en-US" altLang="zh-CN" sz="900" b="1" smtClean="0"/>
              <a:t>TTY</a:t>
            </a:r>
            <a:r>
              <a:rPr lang="zh-CN" altLang="en-US" sz="900" b="1" smtClean="0"/>
              <a:t>之后，所执行的所有程序所消耗的</a:t>
            </a:r>
            <a:r>
              <a:rPr lang="en-US" altLang="zh-CN" sz="900" b="1" smtClean="0"/>
              <a:t>CPU</a:t>
            </a:r>
            <a:r>
              <a:rPr lang="zh-CN" altLang="en-US" sz="900" b="1" smtClean="0"/>
              <a:t>时间</a:t>
            </a:r>
            <a:endParaRPr lang="zh-CN" altLang="en-US" sz="900" b="1" smtClean="0"/>
          </a:p>
          <a:p>
            <a:pPr lvl="1" eaLnBrk="1" hangingPunct="1">
              <a:lnSpc>
                <a:spcPct val="140000"/>
              </a:lnSpc>
            </a:pPr>
            <a:r>
              <a:rPr lang="en-US" altLang="zh-CN" sz="900" b="1" smtClean="0"/>
              <a:t>Pcpu</a:t>
            </a:r>
            <a:r>
              <a:rPr lang="zh-CN" altLang="en-US" sz="900" b="1" smtClean="0"/>
              <a:t>：目前执行的程序所使用的时间</a:t>
            </a:r>
            <a:endParaRPr lang="zh-CN" altLang="en-US" sz="900" b="1" smtClean="0"/>
          </a:p>
          <a:p>
            <a:pPr eaLnBrk="1" hangingPunct="1">
              <a:lnSpc>
                <a:spcPct val="80000"/>
              </a:lnSpc>
            </a:pPr>
            <a:endParaRPr lang="zh-CN" altLang="en-US" sz="80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2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Ctrl+ c </a:t>
            </a:r>
            <a:r>
              <a:rPr lang="zh-CN" altLang="en-US" smtClean="0"/>
              <a:t>结束进程</a:t>
            </a:r>
            <a:endParaRPr lang="zh-CN" altLang="en-US" smtClean="0"/>
          </a:p>
          <a:p>
            <a:pPr eaLnBrk="1" hangingPunct="1"/>
            <a:r>
              <a:rPr lang="en-US" altLang="zh-CN" smtClean="0"/>
              <a:t>Ctrl +Z </a:t>
            </a:r>
            <a:r>
              <a:rPr lang="zh-CN" altLang="en-US" smtClean="0"/>
              <a:t>挂起进程</a:t>
            </a:r>
            <a:endParaRPr lang="zh-CN"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38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-l:</a:t>
            </a:r>
            <a:r>
              <a:rPr lang="zh-CN" altLang="en-US" smtClean="0"/>
              <a:t>除了列出作业号之外，同时</a:t>
            </a:r>
            <a:r>
              <a:rPr lang="en-US" altLang="zh-CN" smtClean="0"/>
              <a:t>PID</a:t>
            </a:r>
            <a:endParaRPr lang="en-US" altLang="zh-CN" smtClean="0"/>
          </a:p>
          <a:p>
            <a:pPr eaLnBrk="1" hangingPunct="1"/>
            <a:r>
              <a:rPr lang="en-US" altLang="zh-CN" smtClean="0"/>
              <a:t>-r:</a:t>
            </a:r>
            <a:r>
              <a:rPr lang="zh-CN" altLang="en-US" smtClean="0"/>
              <a:t>仅列出在后台运行的作业</a:t>
            </a:r>
            <a:endParaRPr lang="zh-CN" altLang="en-US" smtClean="0"/>
          </a:p>
          <a:p>
            <a:pPr eaLnBrk="1" hangingPunct="1"/>
            <a:r>
              <a:rPr lang="en-US" altLang="zh-CN" smtClean="0"/>
              <a:t>-s:</a:t>
            </a:r>
            <a:r>
              <a:rPr lang="zh-CN" altLang="en-US" smtClean="0"/>
              <a:t>仅理出正在后台暂停的作业</a:t>
            </a:r>
            <a:endParaRPr lang="zh-CN" altLang="en-US" smtClean="0"/>
          </a:p>
          <a:p>
            <a:pPr eaLnBrk="1" hangingPunct="1"/>
            <a:r>
              <a:rPr lang="en-US" altLang="zh-CN" smtClean="0"/>
              <a:t>ctrl+Z</a:t>
            </a:r>
            <a:r>
              <a:rPr lang="zh-CN" altLang="en-US" smtClean="0"/>
              <a:t>将当前作业放到后台暂停</a:t>
            </a:r>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00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Alias clear=</a:t>
            </a:r>
            <a:r>
              <a:rPr lang="en-US" altLang="zh-CN" smtClean="0">
                <a:latin typeface="Arial" panose="020B0604020202020204" pitchFamily="34" charset="0"/>
              </a:rPr>
              <a:t>‘</a:t>
            </a:r>
            <a:r>
              <a:rPr lang="en-US" altLang="zh-CN" smtClean="0"/>
              <a:t>clear;ls-la</a:t>
            </a:r>
            <a:r>
              <a:rPr lang="en-US" altLang="zh-CN" smtClean="0">
                <a:latin typeface="Arial" panose="020B0604020202020204" pitchFamily="34" charset="0"/>
              </a:rPr>
              <a:t>’</a:t>
            </a:r>
            <a:endParaRPr lang="en-US" altLang="zh-CN" smtClean="0"/>
          </a:p>
          <a:p>
            <a:pPr eaLnBrk="1" hangingPunct="1"/>
            <a:r>
              <a:rPr lang="en-US" altLang="zh-CN" smtClean="0"/>
              <a:t>Alias rm=</a:t>
            </a:r>
            <a:r>
              <a:rPr lang="en-US" altLang="zh-CN" smtClean="0">
                <a:latin typeface="Arial" panose="020B0604020202020204" pitchFamily="34" charset="0"/>
              </a:rPr>
              <a:t>‘</a:t>
            </a:r>
            <a:r>
              <a:rPr lang="en-US" altLang="zh-CN" smtClean="0"/>
              <a:t>rm-iv</a:t>
            </a:r>
            <a:r>
              <a:rPr lang="en-US" altLang="zh-CN" smtClean="0">
                <a:latin typeface="Arial" panose="020B0604020202020204" pitchFamily="34" charset="0"/>
              </a:rPr>
              <a:t>’</a:t>
            </a:r>
            <a:endParaRPr lang="en-US" altLang="zh-CN" smtClean="0"/>
          </a:p>
          <a:p>
            <a:pPr eaLnBrk="1" hangingPunct="1"/>
            <a:r>
              <a:rPr lang="en-US" altLang="zh-CN" smtClean="0"/>
              <a:t>History</a:t>
            </a:r>
            <a:r>
              <a:rPr lang="zh-CN" altLang="en-US" smtClean="0"/>
              <a:t>可以查看历史命令，操作系统中高速缓存的内容组织就是根据这个原则设定的，这样可以大大提高缓存的命中率，提高系统性能</a:t>
            </a:r>
            <a:endParaRPr lang="zh-CN" altLang="en-US" smtClean="0"/>
          </a:p>
          <a:p>
            <a:pPr eaLnBrk="1" hangingPunct="1"/>
            <a:r>
              <a:rPr lang="en-US" altLang="zh-CN" smtClean="0"/>
              <a:t>unalias </a:t>
            </a:r>
            <a:r>
              <a:rPr lang="zh-CN" altLang="en-US" smtClean="0"/>
              <a:t>取消别名</a:t>
            </a:r>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10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Linux</a:t>
            </a:r>
            <a:r>
              <a:rPr lang="zh-CN" altLang="en-US" smtClean="0"/>
              <a:t>的开发人员比较多，每个人都是用自己的目录配置方法，可能会带来很多管理问题，后来开发了文件系统层次标准（</a:t>
            </a:r>
            <a:r>
              <a:rPr lang="en-US" altLang="zh-CN" smtClean="0"/>
              <a:t>FHS</a:t>
            </a:r>
            <a:r>
              <a:rPr lang="zh-CN" altLang="en-US" smtClean="0"/>
              <a:t>），</a:t>
            </a:r>
            <a:r>
              <a:rPr lang="en-US" altLang="zh-CN" smtClean="0"/>
              <a:t>FHS</a:t>
            </a:r>
            <a:r>
              <a:rPr lang="zh-CN" altLang="en-US" smtClean="0"/>
              <a:t>规范了在根目录和各个主目录下应该放什么样的文件</a:t>
            </a:r>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20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/etc/rc /etc/rc.d /etc/rc*.d </a:t>
            </a:r>
            <a:r>
              <a:rPr lang="zh-CN" altLang="en-US" smtClean="0"/>
              <a:t>系统启动时读取自动运行程序与设置启动级别</a:t>
            </a:r>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spcBef>
                <a:spcPct val="10000"/>
              </a:spcBef>
            </a:pPr>
            <a:r>
              <a:rPr lang="zh-CN" altLang="en-US" smtClean="0"/>
              <a:t>根目录、用户目录、工作目录（当前目录）</a:t>
            </a:r>
            <a:endParaRPr lang="zh-CN" altLang="en-US" smtClean="0"/>
          </a:p>
          <a:p>
            <a:pPr lvl="1" eaLnBrk="1" hangingPunct="1">
              <a:spcBef>
                <a:spcPct val="10000"/>
              </a:spcBef>
            </a:pPr>
            <a:r>
              <a:rPr lang="en-US" altLang="zh-CN" smtClean="0"/>
              <a:t>/ </a:t>
            </a:r>
            <a:r>
              <a:rPr lang="zh-CN" altLang="en-US" smtClean="0"/>
              <a:t>最特殊的目录，所有目录的起点</a:t>
            </a:r>
            <a:endParaRPr lang="zh-CN" altLang="en-US" smtClean="0"/>
          </a:p>
          <a:p>
            <a:pPr lvl="1" eaLnBrk="1" hangingPunct="1">
              <a:spcBef>
                <a:spcPct val="10000"/>
              </a:spcBef>
            </a:pPr>
            <a:r>
              <a:rPr lang="en-US" altLang="zh-CN" smtClean="0">
                <a:cs typeface="Tahoma" panose="020B0604030504040204" charset="0"/>
              </a:rPr>
              <a:t>/bin</a:t>
            </a:r>
            <a:r>
              <a:rPr lang="en-US" altLang="zh-CN" smtClean="0">
                <a:latin typeface="Arial" panose="020B0604020202020204" pitchFamily="34" charset="0"/>
                <a:cs typeface="Tahoma" panose="020B0604030504040204" charset="0"/>
              </a:rPr>
              <a:t>  </a:t>
            </a:r>
            <a:r>
              <a:rPr lang="zh-CN" altLang="en-US" smtClean="0">
                <a:cs typeface="Tahoma" panose="020B0604030504040204" charset="0"/>
              </a:rPr>
              <a:t>该目录中存放</a:t>
            </a:r>
            <a:r>
              <a:rPr lang="en-US" altLang="zh-CN" smtClean="0">
                <a:cs typeface="Tahoma" panose="020B0604030504040204" charset="0"/>
              </a:rPr>
              <a:t>Linux</a:t>
            </a:r>
            <a:r>
              <a:rPr lang="zh-CN" altLang="en-US" smtClean="0">
                <a:cs typeface="Tahoma" panose="020B0604030504040204" charset="0"/>
              </a:rPr>
              <a:t>的常用命令；</a:t>
            </a:r>
            <a:r>
              <a:rPr lang="en-US" altLang="zh-CN" smtClean="0">
                <a:cs typeface="Tahoma" panose="020B0604030504040204" charset="0"/>
              </a:rPr>
              <a:t>/sbin </a:t>
            </a:r>
            <a:r>
              <a:rPr lang="zh-CN" altLang="en-US" smtClean="0"/>
              <a:t>超级用户命令</a:t>
            </a:r>
            <a:r>
              <a:rPr lang="zh-CN" altLang="en-US" smtClean="0">
                <a:latin typeface="Arial" panose="020B0604020202020204" pitchFamily="34" charset="0"/>
                <a:cs typeface="Tahoma" panose="020B0604030504040204" charset="0"/>
              </a:rPr>
              <a:t> </a:t>
            </a:r>
            <a:endParaRPr lang="zh-CN" altLang="en-US" smtClean="0"/>
          </a:p>
          <a:p>
            <a:pPr lvl="1" eaLnBrk="1" hangingPunct="1">
              <a:spcBef>
                <a:spcPct val="10000"/>
              </a:spcBef>
            </a:pPr>
            <a:r>
              <a:rPr lang="en-US" altLang="zh-CN" smtClean="0"/>
              <a:t>/boot </a:t>
            </a:r>
            <a:r>
              <a:rPr lang="zh-CN" altLang="en-US" smtClean="0"/>
              <a:t>内核和启动文件所在目录</a:t>
            </a:r>
            <a:endParaRPr lang="zh-CN" altLang="en-US" smtClean="0"/>
          </a:p>
          <a:p>
            <a:pPr lvl="1" eaLnBrk="1" hangingPunct="1">
              <a:spcBef>
                <a:spcPct val="10000"/>
              </a:spcBef>
            </a:pPr>
            <a:r>
              <a:rPr lang="en-US" altLang="zh-CN" smtClean="0"/>
              <a:t>/home </a:t>
            </a:r>
            <a:r>
              <a:rPr lang="zh-CN" altLang="en-US" smtClean="0"/>
              <a:t>除</a:t>
            </a:r>
            <a:r>
              <a:rPr lang="en-US" altLang="zh-CN" smtClean="0"/>
              <a:t>root</a:t>
            </a:r>
            <a:r>
              <a:rPr lang="zh-CN" altLang="en-US" smtClean="0"/>
              <a:t>以外的用户主目录都在这里</a:t>
            </a:r>
            <a:endParaRPr lang="zh-CN" altLang="en-US" smtClean="0"/>
          </a:p>
          <a:p>
            <a:pPr lvl="1" eaLnBrk="1" hangingPunct="1">
              <a:spcBef>
                <a:spcPct val="10000"/>
              </a:spcBef>
            </a:pPr>
            <a:r>
              <a:rPr lang="en-US" altLang="zh-CN" smtClean="0"/>
              <a:t>/etc </a:t>
            </a:r>
            <a:r>
              <a:rPr lang="zh-CN" altLang="en-US" smtClean="0"/>
              <a:t>系统大部分配置文件所在之处</a:t>
            </a:r>
            <a:endParaRPr lang="zh-CN" altLang="en-US" smtClean="0"/>
          </a:p>
          <a:p>
            <a:pPr lvl="1" eaLnBrk="1" hangingPunct="1">
              <a:spcBef>
                <a:spcPct val="10000"/>
              </a:spcBef>
            </a:pPr>
            <a:r>
              <a:rPr lang="en-US" altLang="zh-CN" smtClean="0"/>
              <a:t>/dev </a:t>
            </a:r>
            <a:r>
              <a:rPr lang="zh-CN" altLang="en-US" smtClean="0"/>
              <a:t>所有设备文件保存在这</a:t>
            </a:r>
            <a:endParaRPr lang="zh-CN" altLang="en-US" smtClean="0"/>
          </a:p>
          <a:p>
            <a:pPr lvl="1" eaLnBrk="1" hangingPunct="1">
              <a:spcBef>
                <a:spcPct val="10000"/>
              </a:spcBef>
            </a:pPr>
            <a:r>
              <a:rPr lang="en-US" altLang="zh-CN" smtClean="0"/>
              <a:t>/proc </a:t>
            </a:r>
            <a:r>
              <a:rPr lang="zh-CN" altLang="en-US" smtClean="0"/>
              <a:t>在磁盘上实际不存在，动态的根据命令采集系统进程运行状态等信息形成。</a:t>
            </a:r>
            <a:endParaRPr lang="zh-CN" altLang="en-US" smtClean="0"/>
          </a:p>
          <a:p>
            <a:pPr lvl="1" eaLnBrk="1" hangingPunct="1">
              <a:spcBef>
                <a:spcPct val="10000"/>
              </a:spcBef>
            </a:pPr>
            <a:r>
              <a:rPr lang="en-US" altLang="zh-CN" smtClean="0"/>
              <a:t>/var </a:t>
            </a:r>
            <a:r>
              <a:rPr lang="zh-CN" altLang="en-US" smtClean="0"/>
              <a:t>系统在工作时，预先设置的工作目录，比方说各种服务的日志文件和收发的邮件等</a:t>
            </a:r>
            <a:endParaRPr lang="zh-CN" altLang="en-US" smtClean="0"/>
          </a:p>
          <a:p>
            <a:pPr lvl="1" eaLnBrk="1" hangingPunct="1">
              <a:spcBef>
                <a:spcPct val="10000"/>
              </a:spcBef>
            </a:pPr>
            <a:r>
              <a:rPr lang="en-US" altLang="zh-CN" smtClean="0"/>
              <a:t>/user </a:t>
            </a:r>
            <a:r>
              <a:rPr lang="zh-CN" altLang="en-US" smtClean="0"/>
              <a:t>最庞大和最重要的目录之一，用到的应用程序和文件几乎都在这个目录。（类似</a:t>
            </a:r>
            <a:r>
              <a:rPr lang="en-US" altLang="zh-CN" smtClean="0"/>
              <a:t>windows</a:t>
            </a:r>
            <a:r>
              <a:rPr lang="zh-CN" altLang="en-US" smtClean="0"/>
              <a:t>中的</a:t>
            </a:r>
            <a:r>
              <a:rPr lang="en-US" altLang="zh-CN" smtClean="0"/>
              <a:t>Program feles)</a:t>
            </a:r>
            <a:endParaRPr lang="en-US" altLang="zh-CN" smtClean="0"/>
          </a:p>
          <a:p>
            <a:pPr eaLnBrk="1" hangingPunct="1"/>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41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0000"/>
              </a:lnSpc>
            </a:pPr>
            <a:r>
              <a:rPr lang="en-US" altLang="zh-CN" b="1" smtClean="0">
                <a:solidFill>
                  <a:srgbClr val="000000"/>
                </a:solidFill>
                <a:latin typeface="Tahoma" panose="020B0604030504040204" charset="0"/>
                <a:cs typeface="Tahoma" panose="020B0604030504040204" charset="0"/>
              </a:rPr>
              <a:t>/lost</a:t>
            </a:r>
            <a:r>
              <a:rPr lang="zh-CN" altLang="en-US" b="1" smtClean="0">
                <a:solidFill>
                  <a:srgbClr val="000000"/>
                </a:solidFill>
                <a:latin typeface="Tahoma" panose="020B0604030504040204" charset="0"/>
                <a:cs typeface="Tahoma" panose="020B0604030504040204" charset="0"/>
              </a:rPr>
              <a:t>＋</a:t>
            </a:r>
            <a:r>
              <a:rPr lang="en-US" altLang="zh-CN" b="1" smtClean="0">
                <a:solidFill>
                  <a:srgbClr val="000000"/>
                </a:solidFill>
                <a:latin typeface="Tahoma" panose="020B0604030504040204" charset="0"/>
                <a:cs typeface="Tahoma" panose="020B0604030504040204" charset="0"/>
              </a:rPr>
              <a:t>found</a:t>
            </a:r>
            <a:r>
              <a:rPr lang="en-US" altLang="zh-CN" b="1" smtClean="0">
                <a:solidFill>
                  <a:srgbClr val="000000"/>
                </a:solidFill>
                <a:latin typeface="Arial" panose="020B0604020202020204" pitchFamily="34" charset="0"/>
                <a:cs typeface="Tahoma" panose="020B0604030504040204" charset="0"/>
              </a:rPr>
              <a:t>  </a:t>
            </a:r>
            <a:r>
              <a:rPr lang="zh-CN" altLang="en-US" b="1" smtClean="0">
                <a:solidFill>
                  <a:srgbClr val="000000"/>
                </a:solidFill>
                <a:latin typeface="Tahoma" panose="020B0604030504040204" charset="0"/>
                <a:cs typeface="Tahoma" panose="020B0604030504040204" charset="0"/>
              </a:rPr>
              <a:t>该目录在大多数情况下都是空的。但当突然停电、或者非正常关机后，有些文件就临时存放在这里。</a:t>
            </a:r>
            <a:endParaRPr lang="zh-CN" altLang="en-US" b="1" smtClean="0">
              <a:solidFill>
                <a:srgbClr val="000000"/>
              </a:solidFill>
              <a:latin typeface="Tahoma" panose="020B0604030504040204" charset="0"/>
              <a:cs typeface="Tahoma" panose="020B0604030504040204" charset="0"/>
            </a:endParaRPr>
          </a:p>
          <a:p>
            <a:pPr eaLnBrk="1" hangingPunct="1">
              <a:lnSpc>
                <a:spcPct val="110000"/>
              </a:lnSpc>
            </a:pPr>
            <a:r>
              <a:rPr lang="en-US" altLang="zh-CN" b="1" smtClean="0">
                <a:solidFill>
                  <a:srgbClr val="000000"/>
                </a:solidFill>
                <a:latin typeface="Tahoma" panose="020B0604030504040204" charset="0"/>
                <a:cs typeface="Tahoma" panose="020B0604030504040204" charset="0"/>
              </a:rPr>
              <a:t>/mnt</a:t>
            </a:r>
            <a:r>
              <a:rPr lang="en-US" altLang="zh-CN" b="1" smtClean="0">
                <a:solidFill>
                  <a:srgbClr val="000000"/>
                </a:solidFill>
                <a:latin typeface="Arial" panose="020B0604020202020204" pitchFamily="34" charset="0"/>
                <a:cs typeface="Tahoma" panose="020B0604030504040204" charset="0"/>
              </a:rPr>
              <a:t>  </a:t>
            </a:r>
            <a:r>
              <a:rPr lang="zh-CN" altLang="en-US" b="1" smtClean="0">
                <a:solidFill>
                  <a:srgbClr val="000000"/>
                </a:solidFill>
                <a:latin typeface="Tahoma" panose="020B0604030504040204" charset="0"/>
                <a:cs typeface="Tahoma" panose="020B0604030504040204" charset="0"/>
              </a:rPr>
              <a:t>该目录在一般情况下也是空的，你可以临时将别的文件系统挂在该目录下。</a:t>
            </a:r>
            <a:endParaRPr lang="zh-CN" altLang="en-US" b="1" smtClean="0">
              <a:solidFill>
                <a:srgbClr val="000000"/>
              </a:solidFill>
              <a:latin typeface="Tahoma" panose="020B0604030504040204" charset="0"/>
              <a:cs typeface="Tahoma" panose="020B0604030504040204" charset="0"/>
            </a:endParaRPr>
          </a:p>
          <a:p>
            <a:pPr eaLnBrk="1" hangingPunct="1">
              <a:lnSpc>
                <a:spcPct val="110000"/>
              </a:lnSpc>
            </a:pPr>
            <a:r>
              <a:rPr lang="en-US" altLang="zh-CN" b="1" smtClean="0">
                <a:solidFill>
                  <a:srgbClr val="000000"/>
                </a:solidFill>
                <a:latin typeface="Tahoma" panose="020B0604030504040204" charset="0"/>
                <a:cs typeface="Tahoma" panose="020B0604030504040204" charset="0"/>
              </a:rPr>
              <a:t>/tmp </a:t>
            </a:r>
            <a:r>
              <a:rPr lang="zh-CN" altLang="en-US" b="1" smtClean="0">
                <a:solidFill>
                  <a:srgbClr val="000000"/>
                </a:solidFill>
                <a:latin typeface="Tahoma" panose="020B0604030504040204" charset="0"/>
                <a:cs typeface="Tahoma" panose="020B0604030504040204" charset="0"/>
              </a:rPr>
              <a:t>用来存放不同程序执行时产生的临时文件</a:t>
            </a:r>
            <a:endParaRPr lang="en-US" altLang="zh-CN" b="1" smtClean="0">
              <a:solidFill>
                <a:srgbClr val="000000"/>
              </a:solidFill>
              <a:latin typeface="Tahoma" panose="020B0604030504040204" charset="0"/>
              <a:cs typeface="Tahoma" panose="020B0604030504040204" charset="0"/>
            </a:endParaRPr>
          </a:p>
          <a:p>
            <a:pPr eaLnBrk="1" hangingPunct="1">
              <a:lnSpc>
                <a:spcPct val="110000"/>
              </a:lnSpc>
            </a:pPr>
            <a:r>
              <a:rPr lang="en-US" altLang="zh-CN" b="1" smtClean="0">
                <a:solidFill>
                  <a:srgbClr val="000000"/>
                </a:solidFill>
                <a:latin typeface="Tahoma" panose="020B0604030504040204" charset="0"/>
                <a:cs typeface="Tahoma" panose="020B0604030504040204" charset="0"/>
              </a:rPr>
              <a:t>/usr </a:t>
            </a:r>
            <a:r>
              <a:rPr lang="zh-CN" altLang="en-US" b="1" smtClean="0">
                <a:solidFill>
                  <a:srgbClr val="000000"/>
                </a:solidFill>
                <a:latin typeface="Tahoma" panose="020B0604030504040204" charset="0"/>
                <a:cs typeface="Tahoma" panose="020B0604030504040204" charset="0"/>
              </a:rPr>
              <a:t>用户的很多应用程序和文件都存放在该目录下</a:t>
            </a:r>
            <a:endParaRPr lang="zh-CN" altLang="en-US" b="1" smtClean="0">
              <a:solidFill>
                <a:srgbClr val="000000"/>
              </a:solidFill>
              <a:latin typeface="Tahoma" panose="020B0604030504040204" charset="0"/>
              <a:cs typeface="Tahoma" panose="020B0604030504040204" charset="0"/>
            </a:endParaRPr>
          </a:p>
          <a:p>
            <a:pPr eaLnBrk="1" hangingPunct="1">
              <a:lnSpc>
                <a:spcPct val="110000"/>
              </a:lnSpc>
            </a:pPr>
            <a:r>
              <a:rPr lang="en-US" altLang="zh-CN" b="1" smtClean="0">
                <a:solidFill>
                  <a:srgbClr val="000000"/>
                </a:solidFill>
                <a:latin typeface="Tahoma" panose="020B0604030504040204" charset="0"/>
                <a:cs typeface="Tahoma" panose="020B0604030504040204" charset="0"/>
              </a:rPr>
              <a:t>/usr/src</a:t>
            </a:r>
            <a:r>
              <a:rPr lang="zh-CN" altLang="en-US" b="1" smtClean="0">
                <a:solidFill>
                  <a:srgbClr val="000000"/>
                </a:solidFill>
                <a:latin typeface="Tahoma" panose="020B0604030504040204" charset="0"/>
                <a:cs typeface="Tahoma" panose="020B0604030504040204" charset="0"/>
              </a:rPr>
              <a:t>内核文件所在处</a:t>
            </a:r>
            <a:endParaRPr lang="zh-CN" altLang="en-US" b="1" smtClean="0">
              <a:solidFill>
                <a:srgbClr val="000000"/>
              </a:solidFill>
              <a:latin typeface="Tahoma" panose="020B0604030504040204" charset="0"/>
              <a:cs typeface="Tahoma" panose="020B0604030504040204" charset="0"/>
            </a:endParaRPr>
          </a:p>
          <a:p>
            <a:pPr eaLnBrk="1" hangingPunct="1"/>
            <a:r>
              <a:rPr lang="en-US" altLang="zh-CN" smtClean="0"/>
              <a:t>/sbin</a:t>
            </a:r>
            <a:r>
              <a:rPr lang="zh-CN" altLang="en-US" smtClean="0"/>
              <a:t>目录中包含管理员和</a:t>
            </a:r>
            <a:r>
              <a:rPr lang="en-US" altLang="zh-CN" smtClean="0"/>
              <a:t>root</a:t>
            </a:r>
            <a:r>
              <a:rPr lang="zh-CN" altLang="en-US" smtClean="0"/>
              <a:t>用户所使用的命令文件</a:t>
            </a:r>
            <a:endParaRPr lang="zh-CN" altLang="en-US" smtClean="0"/>
          </a:p>
          <a:p>
            <a:pPr eaLnBrk="1" hangingPunct="1"/>
            <a:r>
              <a:rPr lang="en-US" altLang="zh-CN" smtClean="0"/>
              <a:t>/lib </a:t>
            </a:r>
            <a:r>
              <a:rPr lang="zh-CN" altLang="en-US" smtClean="0"/>
              <a:t>系统用到的库</a:t>
            </a:r>
            <a:endParaRPr lang="zh-CN" altLang="en-US" smtClean="0"/>
          </a:p>
          <a:p>
            <a:pPr eaLnBrk="1" hangingPunct="1"/>
            <a:r>
              <a:rPr lang="en-US" altLang="zh-CN" smtClean="0"/>
              <a:t>/root</a:t>
            </a:r>
            <a:r>
              <a:rPr lang="zh-CN" altLang="en-US" smtClean="0"/>
              <a:t>超级用户的家目录</a:t>
            </a:r>
            <a:endParaRPr lang="zh-CN" altLang="en-US" smtClean="0"/>
          </a:p>
          <a:p>
            <a:pPr eaLnBrk="1" hangingPunct="1"/>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51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t>每一行都代表一个账号，有几行就代表几个账号，特别注意的是，很多账号本来是系统中必须要的，成为系统账号。例如：</a:t>
            </a:r>
            <a:r>
              <a:rPr lang="en-US" altLang="zh-CN" dirty="0" smtClean="0"/>
              <a:t>bin daemon </a:t>
            </a:r>
            <a:r>
              <a:rPr lang="en-US" altLang="zh-CN" dirty="0" err="1" smtClean="0"/>
              <a:t>adm</a:t>
            </a:r>
            <a:r>
              <a:rPr lang="en-US" altLang="zh-CN" dirty="0" smtClean="0"/>
              <a:t> </a:t>
            </a:r>
            <a:r>
              <a:rPr lang="zh-CN" altLang="en-US" dirty="0" smtClean="0"/>
              <a:t>等使系统正常运行所需要的，不要随意删除</a:t>
            </a:r>
            <a:endParaRPr lang="zh-CN" altLang="en-US" dirty="0" smtClean="0"/>
          </a:p>
          <a:p>
            <a:pPr eaLnBrk="1" hangingPunct="1"/>
            <a:r>
              <a:rPr lang="zh-CN" altLang="en-US" dirty="0" smtClean="0"/>
              <a:t>在</a:t>
            </a:r>
            <a:r>
              <a:rPr lang="en-US" altLang="zh-CN" dirty="0" smtClean="0"/>
              <a:t>Linux</a:t>
            </a:r>
            <a:r>
              <a:rPr lang="zh-CN" altLang="en-US" dirty="0" smtClean="0"/>
              <a:t>中增加一个新的用户 </a:t>
            </a:r>
            <a:r>
              <a:rPr lang="en-US" altLang="zh-CN" dirty="0" err="1" smtClean="0"/>
              <a:t>useradd</a:t>
            </a:r>
            <a:r>
              <a:rPr lang="en-US" altLang="zh-CN" dirty="0" smtClean="0"/>
              <a:t> </a:t>
            </a:r>
            <a:r>
              <a:rPr lang="en-US" altLang="zh-CN" dirty="0" smtClean="0">
                <a:latin typeface="Arial" panose="020B0604020202020204" pitchFamily="34" charset="0"/>
              </a:rPr>
              <a:t>–</a:t>
            </a:r>
            <a:r>
              <a:rPr lang="en-US" altLang="zh-CN" dirty="0" smtClean="0"/>
              <a:t>m </a:t>
            </a:r>
            <a:r>
              <a:rPr lang="zh-CN" altLang="en-US" dirty="0" smtClean="0"/>
              <a:t>用户名，后需用</a:t>
            </a:r>
            <a:r>
              <a:rPr lang="en-US" altLang="zh-CN" dirty="0" err="1" smtClean="0"/>
              <a:t>passwd</a:t>
            </a:r>
            <a:r>
              <a:rPr lang="zh-CN" altLang="en-US" dirty="0" smtClean="0"/>
              <a:t>指令来更新密码 或者 </a:t>
            </a:r>
            <a:r>
              <a:rPr lang="en-US" altLang="zh-CN" dirty="0" err="1" smtClean="0"/>
              <a:t>sudo</a:t>
            </a:r>
            <a:r>
              <a:rPr lang="en-US" altLang="zh-CN" dirty="0" smtClean="0"/>
              <a:t> </a:t>
            </a:r>
            <a:r>
              <a:rPr lang="en-US" altLang="zh-CN" dirty="0" err="1" smtClean="0"/>
              <a:t>adduser</a:t>
            </a:r>
            <a:r>
              <a:rPr lang="en-US" altLang="zh-CN" dirty="0" smtClean="0"/>
              <a:t> </a:t>
            </a:r>
            <a:r>
              <a:rPr lang="zh-CN" altLang="en-US" dirty="0" smtClean="0"/>
              <a:t>用户名</a:t>
            </a:r>
            <a:endParaRPr lang="zh-CN" altLang="en-US" dirty="0" smtClean="0"/>
          </a:p>
          <a:p>
            <a:pPr eaLnBrk="1" hangingPunct="1"/>
            <a:r>
              <a:rPr lang="en-US" altLang="zh-CN" dirty="0" err="1" smtClean="0"/>
              <a:t>Userdel</a:t>
            </a:r>
            <a:r>
              <a:rPr lang="zh-CN" altLang="en-US" dirty="0" smtClean="0"/>
              <a:t>删除一个用户</a:t>
            </a:r>
            <a:endParaRPr lang="zh-CN" altLang="en-US" dirty="0" smtClean="0"/>
          </a:p>
          <a:p>
            <a:pPr eaLnBrk="1" hangingPunct="1"/>
            <a:r>
              <a:rPr lang="zh-CN" altLang="en-US" dirty="0" smtClean="0"/>
              <a:t>普通用户的</a:t>
            </a:r>
            <a:r>
              <a:rPr lang="en-US" altLang="zh-CN" dirty="0" smtClean="0"/>
              <a:t>id</a:t>
            </a:r>
            <a:r>
              <a:rPr lang="zh-CN" altLang="en-US" dirty="0" smtClean="0"/>
              <a:t>从</a:t>
            </a:r>
            <a:r>
              <a:rPr lang="en-US" altLang="zh-CN" dirty="0" smtClean="0"/>
              <a:t>1000</a:t>
            </a:r>
            <a:r>
              <a:rPr lang="zh-CN" altLang="en-US" dirty="0" smtClean="0"/>
              <a:t>开始增加，系统用户的</a:t>
            </a:r>
            <a:r>
              <a:rPr lang="en-US" altLang="zh-CN" dirty="0" smtClean="0"/>
              <a:t>id</a:t>
            </a:r>
            <a:r>
              <a:rPr lang="zh-CN" altLang="en-US" dirty="0" smtClean="0"/>
              <a:t>从</a:t>
            </a:r>
            <a:r>
              <a:rPr lang="en-US" altLang="zh-CN" dirty="0" smtClean="0"/>
              <a:t>100</a:t>
            </a:r>
            <a:r>
              <a:rPr lang="zh-CN" altLang="en-US" dirty="0" smtClean="0"/>
              <a:t>开始增加</a:t>
            </a:r>
            <a:endParaRPr lang="zh-CN"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29FBDDCD-6A7F-457D-B75E-E6063B5388E6}"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803B69E-05C3-4D67-AD57-6AF749E97FAA}"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09DF2AF0-9B43-49D7-BB91-CB22A4484089}"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3A2228F-8A7D-4034-9D07-7D5646E269A9}"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6767ADF5-6D3E-472F-87EF-D448E758C8E6}"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97BBE81-5355-4C05-86A6-25EC5BAFB9E3}"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bwMode="grayWhite">
      <p:bgPr>
        <a:solidFill>
          <a:schemeClr val="bg1"/>
        </a:solidFill>
        <a:effectLst/>
      </p:bgPr>
    </p:bg>
    <p:spTree>
      <p:nvGrpSpPr>
        <p:cNvPr id="1" name=""/>
        <p:cNvGrpSpPr/>
        <p:nvPr/>
      </p:nvGrpSpPr>
      <p:grpSpPr>
        <a:xfrm>
          <a:off x="0" y="0"/>
          <a:ext cx="0" cy="0"/>
          <a:chOff x="0" y="0"/>
          <a:chExt cx="0" cy="0"/>
        </a:xfrm>
      </p:grpSpPr>
      <p:sp>
        <p:nvSpPr>
          <p:cNvPr id="3150" name="Rectangle 78"/>
          <p:cNvSpPr>
            <a:spLocks noChangeArrowheads="1"/>
          </p:cNvSpPr>
          <p:nvPr/>
        </p:nvSpPr>
        <p:spPr bwMode="gray">
          <a:xfrm rot="5400000">
            <a:off x="7904162" y="1163638"/>
            <a:ext cx="2098675" cy="381000"/>
          </a:xfrm>
          <a:prstGeom prst="rect">
            <a:avLst/>
          </a:prstGeom>
          <a:gradFill rotWithShape="1">
            <a:gsLst>
              <a:gs pos="0">
                <a:schemeClr val="bg2"/>
              </a:gs>
              <a:gs pos="100000">
                <a:schemeClr val="bg2">
                  <a:gamma/>
                  <a:tint val="54510"/>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smtClean="0">
              <a:solidFill>
                <a:srgbClr val="113F71"/>
              </a:solidFill>
            </a:endParaRPr>
          </a:p>
        </p:txBody>
      </p:sp>
      <p:sp>
        <p:nvSpPr>
          <p:cNvPr id="3074" name="Rectangle 2"/>
          <p:cNvSpPr>
            <a:spLocks noGrp="1" noChangeArrowheads="1"/>
          </p:cNvSpPr>
          <p:nvPr>
            <p:ph type="ctrTitle" hasCustomPrompt="1"/>
          </p:nvPr>
        </p:nvSpPr>
        <p:spPr>
          <a:xfrm>
            <a:off x="1752600" y="2057400"/>
            <a:ext cx="5791200" cy="1698625"/>
          </a:xfrm>
        </p:spPr>
        <p:txBody>
          <a:bodyPr/>
          <a:lstStyle>
            <a:lvl1pPr algn="ctr">
              <a:defRPr sz="3600"/>
            </a:lvl1pPr>
          </a:lstStyle>
          <a:p>
            <a:pPr lvl="0"/>
            <a:r>
              <a:rPr lang="en-US" altLang="zh-CN" noProof="0" smtClean="0"/>
              <a:t>Click to edit Master </a:t>
            </a:r>
            <a:br>
              <a:rPr lang="en-US" altLang="zh-CN" noProof="0" smtClean="0"/>
            </a:br>
            <a:r>
              <a:rPr lang="en-US" altLang="zh-CN" noProof="0" smtClean="0"/>
              <a:t>title style</a:t>
            </a:r>
            <a:endParaRPr lang="en-US" altLang="zh-CN" noProof="0" smtClean="0"/>
          </a:p>
        </p:txBody>
      </p:sp>
      <p:sp>
        <p:nvSpPr>
          <p:cNvPr id="3075" name="Rectangle 3"/>
          <p:cNvSpPr>
            <a:spLocks noGrp="1" noChangeArrowheads="1"/>
          </p:cNvSpPr>
          <p:nvPr>
            <p:ph type="subTitle" idx="1"/>
          </p:nvPr>
        </p:nvSpPr>
        <p:spPr>
          <a:xfrm>
            <a:off x="1752600" y="3990975"/>
            <a:ext cx="5791200" cy="457200"/>
          </a:xfrm>
        </p:spPr>
        <p:txBody>
          <a:bodyPr/>
          <a:lstStyle>
            <a:lvl1pPr marL="0" indent="0" algn="ctr">
              <a:buFont typeface="Wingdings" panose="05000000000000000000" pitchFamily="2" charset="2"/>
              <a:buNone/>
              <a:defRPr sz="1800" b="1"/>
            </a:lvl1pPr>
          </a:lstStyle>
          <a:p>
            <a:pPr lvl="0"/>
            <a:r>
              <a:rPr lang="en-US" altLang="zh-CN" noProof="0" smtClean="0"/>
              <a:t>Click to edit Master subtitle style</a:t>
            </a:r>
            <a:endParaRPr lang="en-US" altLang="zh-CN" noProof="0" smtClean="0"/>
          </a:p>
        </p:txBody>
      </p:sp>
      <p:sp>
        <p:nvSpPr>
          <p:cNvPr id="3137" name="Rectangle 65"/>
          <p:cNvSpPr>
            <a:spLocks noChangeArrowheads="1"/>
          </p:cNvSpPr>
          <p:nvPr/>
        </p:nvSpPr>
        <p:spPr bwMode="gray">
          <a:xfrm>
            <a:off x="457200" y="0"/>
            <a:ext cx="7620000" cy="304800"/>
          </a:xfrm>
          <a:prstGeom prst="rect">
            <a:avLst/>
          </a:prstGeom>
          <a:gradFill rotWithShape="1">
            <a:gsLst>
              <a:gs pos="0">
                <a:schemeClr val="folHlink"/>
              </a:gs>
              <a:gs pos="100000">
                <a:schemeClr val="folHlink">
                  <a:gamma/>
                  <a:tint val="24314"/>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smtClean="0">
              <a:solidFill>
                <a:srgbClr val="113F71"/>
              </a:solidFill>
            </a:endParaRPr>
          </a:p>
        </p:txBody>
      </p:sp>
      <p:sp>
        <p:nvSpPr>
          <p:cNvPr id="3138" name="Rectangle 66"/>
          <p:cNvSpPr>
            <a:spLocks noChangeArrowheads="1"/>
          </p:cNvSpPr>
          <p:nvPr/>
        </p:nvSpPr>
        <p:spPr bwMode="gray">
          <a:xfrm>
            <a:off x="6664325" y="-7938"/>
            <a:ext cx="2098675" cy="312738"/>
          </a:xfrm>
          <a:prstGeom prst="rect">
            <a:avLst/>
          </a:prstGeom>
          <a:gradFill rotWithShape="1">
            <a:gsLst>
              <a:gs pos="0">
                <a:schemeClr val="hlink"/>
              </a:gs>
              <a:gs pos="100000">
                <a:schemeClr val="hlink">
                  <a:gamma/>
                  <a:tint val="33333"/>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smtClean="0">
              <a:solidFill>
                <a:srgbClr val="113F71"/>
              </a:solidFill>
            </a:endParaRPr>
          </a:p>
        </p:txBody>
      </p:sp>
      <p:sp>
        <p:nvSpPr>
          <p:cNvPr id="3140" name="Rectangle 68"/>
          <p:cNvSpPr>
            <a:spLocks noChangeArrowheads="1"/>
          </p:cNvSpPr>
          <p:nvPr/>
        </p:nvSpPr>
        <p:spPr bwMode="gray">
          <a:xfrm rot="10800000">
            <a:off x="2549525" y="6553200"/>
            <a:ext cx="6230938" cy="317500"/>
          </a:xfrm>
          <a:prstGeom prst="rect">
            <a:avLst/>
          </a:prstGeom>
          <a:gradFill rotWithShape="1">
            <a:gsLst>
              <a:gs pos="0">
                <a:schemeClr val="hlink"/>
              </a:gs>
              <a:gs pos="100000">
                <a:schemeClr val="hlink">
                  <a:gamma/>
                  <a:tint val="33333"/>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smtClean="0">
              <a:solidFill>
                <a:srgbClr val="113F71"/>
              </a:solidFill>
            </a:endParaRPr>
          </a:p>
        </p:txBody>
      </p:sp>
      <p:sp>
        <p:nvSpPr>
          <p:cNvPr id="3141" name="Rectangle 69"/>
          <p:cNvSpPr>
            <a:spLocks noChangeArrowheads="1"/>
          </p:cNvSpPr>
          <p:nvPr/>
        </p:nvSpPr>
        <p:spPr bwMode="gray">
          <a:xfrm>
            <a:off x="8763000" y="-7938"/>
            <a:ext cx="381000" cy="314326"/>
          </a:xfrm>
          <a:prstGeom prst="rect">
            <a:avLst/>
          </a:prstGeom>
          <a:gradFill rotWithShape="1">
            <a:gsLst>
              <a:gs pos="0">
                <a:schemeClr val="accent1"/>
              </a:gs>
              <a:gs pos="100000">
                <a:schemeClr val="accent1">
                  <a:gamma/>
                  <a:tint val="24314"/>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smtClean="0">
              <a:solidFill>
                <a:srgbClr val="113F71"/>
              </a:solidFill>
            </a:endParaRPr>
          </a:p>
        </p:txBody>
      </p:sp>
      <p:sp>
        <p:nvSpPr>
          <p:cNvPr id="3142" name="Rectangle 70"/>
          <p:cNvSpPr>
            <a:spLocks noChangeArrowheads="1"/>
          </p:cNvSpPr>
          <p:nvPr/>
        </p:nvSpPr>
        <p:spPr bwMode="gray">
          <a:xfrm>
            <a:off x="457200" y="6554788"/>
            <a:ext cx="2098675" cy="317500"/>
          </a:xfrm>
          <a:prstGeom prst="rect">
            <a:avLst/>
          </a:prstGeom>
          <a:gradFill rotWithShape="1">
            <a:gsLst>
              <a:gs pos="0">
                <a:schemeClr val="bg2">
                  <a:gamma/>
                  <a:tint val="36471"/>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smtClean="0">
              <a:solidFill>
                <a:srgbClr val="113F71"/>
              </a:solidFill>
            </a:endParaRPr>
          </a:p>
        </p:txBody>
      </p:sp>
      <p:sp>
        <p:nvSpPr>
          <p:cNvPr id="3143" name="Rectangle 71"/>
          <p:cNvSpPr>
            <a:spLocks noChangeArrowheads="1"/>
          </p:cNvSpPr>
          <p:nvPr/>
        </p:nvSpPr>
        <p:spPr bwMode="gray">
          <a:xfrm>
            <a:off x="0" y="6553200"/>
            <a:ext cx="457200" cy="319088"/>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smtClean="0">
              <a:solidFill>
                <a:srgbClr val="113F71"/>
              </a:solidFill>
            </a:endParaRPr>
          </a:p>
        </p:txBody>
      </p:sp>
      <p:sp>
        <p:nvSpPr>
          <p:cNvPr id="3144" name="Rectangle 72"/>
          <p:cNvSpPr>
            <a:spLocks noChangeArrowheads="1"/>
          </p:cNvSpPr>
          <p:nvPr/>
        </p:nvSpPr>
        <p:spPr bwMode="gray">
          <a:xfrm>
            <a:off x="0" y="0"/>
            <a:ext cx="457200" cy="3048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smtClean="0">
              <a:solidFill>
                <a:srgbClr val="113F71"/>
              </a:solidFill>
            </a:endParaRPr>
          </a:p>
        </p:txBody>
      </p:sp>
      <p:sp>
        <p:nvSpPr>
          <p:cNvPr id="3145" name="Rectangle 73"/>
          <p:cNvSpPr>
            <a:spLocks noChangeArrowheads="1"/>
          </p:cNvSpPr>
          <p:nvPr/>
        </p:nvSpPr>
        <p:spPr bwMode="gray">
          <a:xfrm rot="5400000">
            <a:off x="-2213769" y="2510631"/>
            <a:ext cx="4876800" cy="465138"/>
          </a:xfrm>
          <a:prstGeom prst="rect">
            <a:avLst/>
          </a:prstGeom>
          <a:gradFill rotWithShape="1">
            <a:gsLst>
              <a:gs pos="0">
                <a:schemeClr val="hlink"/>
              </a:gs>
              <a:gs pos="100000">
                <a:schemeClr val="hlink">
                  <a:gamma/>
                  <a:tint val="33333"/>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smtClean="0">
              <a:solidFill>
                <a:srgbClr val="113F71"/>
              </a:solidFill>
            </a:endParaRPr>
          </a:p>
        </p:txBody>
      </p:sp>
      <p:sp>
        <p:nvSpPr>
          <p:cNvPr id="3146" name="Rectangle 74"/>
          <p:cNvSpPr>
            <a:spLocks noChangeArrowheads="1"/>
          </p:cNvSpPr>
          <p:nvPr/>
        </p:nvSpPr>
        <p:spPr bwMode="gray">
          <a:xfrm rot="5400000">
            <a:off x="-575469" y="5520531"/>
            <a:ext cx="1600200" cy="465138"/>
          </a:xfrm>
          <a:prstGeom prst="rect">
            <a:avLst/>
          </a:prstGeom>
          <a:gradFill rotWithShape="1">
            <a:gsLst>
              <a:gs pos="0">
                <a:schemeClr val="accent2">
                  <a:gamma/>
                  <a:tint val="57647"/>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smtClean="0">
              <a:solidFill>
                <a:srgbClr val="113F71"/>
              </a:solidFill>
            </a:endParaRPr>
          </a:p>
        </p:txBody>
      </p:sp>
      <p:sp>
        <p:nvSpPr>
          <p:cNvPr id="3147" name="Rectangle 75"/>
          <p:cNvSpPr>
            <a:spLocks noChangeArrowheads="1"/>
          </p:cNvSpPr>
          <p:nvPr/>
        </p:nvSpPr>
        <p:spPr bwMode="ltGray">
          <a:xfrm>
            <a:off x="8769350" y="6538913"/>
            <a:ext cx="374650" cy="327025"/>
          </a:xfrm>
          <a:prstGeom prst="rect">
            <a:avLst/>
          </a:prstGeom>
          <a:gradFill rotWithShape="1">
            <a:gsLst>
              <a:gs pos="0">
                <a:schemeClr val="bg1"/>
              </a:gs>
              <a:gs pos="100000">
                <a:schemeClr val="bg1">
                  <a:gamma/>
                  <a:shade val="78824"/>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smtClean="0">
              <a:solidFill>
                <a:srgbClr val="113F71"/>
              </a:solidFill>
            </a:endParaRPr>
          </a:p>
        </p:txBody>
      </p:sp>
      <p:sp>
        <p:nvSpPr>
          <p:cNvPr id="3148" name="Rectangle 76"/>
          <p:cNvSpPr>
            <a:spLocks noChangeArrowheads="1"/>
          </p:cNvSpPr>
          <p:nvPr/>
        </p:nvSpPr>
        <p:spPr bwMode="gray">
          <a:xfrm rot="5400000">
            <a:off x="6557962" y="3967163"/>
            <a:ext cx="4791075" cy="381000"/>
          </a:xfrm>
          <a:prstGeom prst="rect">
            <a:avLst/>
          </a:prstGeom>
          <a:gradFill rotWithShape="1">
            <a:gsLst>
              <a:gs pos="0">
                <a:schemeClr val="accent2">
                  <a:gamma/>
                  <a:tint val="57647"/>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smtClean="0">
              <a:solidFill>
                <a:srgbClr val="113F71"/>
              </a:solidFill>
            </a:endParaRPr>
          </a:p>
        </p:txBody>
      </p:sp>
      <p:sp>
        <p:nvSpPr>
          <p:cNvPr id="3149" name="Rectangle 77"/>
          <p:cNvSpPr>
            <a:spLocks noChangeArrowheads="1"/>
          </p:cNvSpPr>
          <p:nvPr/>
        </p:nvSpPr>
        <p:spPr bwMode="gray">
          <a:xfrm>
            <a:off x="8763000" y="1752600"/>
            <a:ext cx="381000" cy="152400"/>
          </a:xfrm>
          <a:prstGeom prst="rect">
            <a:avLst/>
          </a:prstGeom>
          <a:gradFill rotWithShape="1">
            <a:gsLst>
              <a:gs pos="0">
                <a:schemeClr val="folHlink"/>
              </a:gs>
              <a:gs pos="100000">
                <a:schemeClr val="folHlink">
                  <a:gamma/>
                  <a:tint val="72549"/>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smtClean="0">
              <a:solidFill>
                <a:srgbClr val="113F71"/>
              </a:solidFill>
            </a:endParaRPr>
          </a:p>
        </p:txBody>
      </p:sp>
      <p:sp>
        <p:nvSpPr>
          <p:cNvPr id="3152" name="Line 80"/>
          <p:cNvSpPr>
            <a:spLocks noChangeShapeType="1"/>
          </p:cNvSpPr>
          <p:nvPr/>
        </p:nvSpPr>
        <p:spPr bwMode="auto">
          <a:xfrm>
            <a:off x="0" y="304800"/>
            <a:ext cx="914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smtClean="0">
              <a:solidFill>
                <a:srgbClr val="113F71"/>
              </a:solidFill>
            </a:endParaRPr>
          </a:p>
        </p:txBody>
      </p:sp>
      <p:sp>
        <p:nvSpPr>
          <p:cNvPr id="3153" name="Line 81"/>
          <p:cNvSpPr>
            <a:spLocks noChangeShapeType="1"/>
          </p:cNvSpPr>
          <p:nvPr/>
        </p:nvSpPr>
        <p:spPr bwMode="auto">
          <a:xfrm>
            <a:off x="0" y="6553200"/>
            <a:ext cx="914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smtClean="0">
              <a:solidFill>
                <a:srgbClr val="113F71"/>
              </a:solidFill>
            </a:endParaRPr>
          </a:p>
        </p:txBody>
      </p:sp>
      <p:sp>
        <p:nvSpPr>
          <p:cNvPr id="3154" name="Line 82"/>
          <p:cNvSpPr>
            <a:spLocks noChangeShapeType="1"/>
          </p:cNvSpPr>
          <p:nvPr/>
        </p:nvSpPr>
        <p:spPr bwMode="auto">
          <a:xfrm>
            <a:off x="457200" y="0"/>
            <a:ext cx="0" cy="6858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smtClean="0">
              <a:solidFill>
                <a:srgbClr val="113F71"/>
              </a:solidFill>
            </a:endParaRPr>
          </a:p>
        </p:txBody>
      </p:sp>
      <p:sp>
        <p:nvSpPr>
          <p:cNvPr id="3155" name="Line 83"/>
          <p:cNvSpPr>
            <a:spLocks noChangeShapeType="1"/>
          </p:cNvSpPr>
          <p:nvPr/>
        </p:nvSpPr>
        <p:spPr bwMode="auto">
          <a:xfrm>
            <a:off x="8763000" y="0"/>
            <a:ext cx="0" cy="6858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smtClean="0">
              <a:solidFill>
                <a:srgbClr val="113F71"/>
              </a:solidFill>
            </a:endParaRPr>
          </a:p>
        </p:txBody>
      </p:sp>
      <p:sp>
        <p:nvSpPr>
          <p:cNvPr id="3156" name="Line 84"/>
          <p:cNvSpPr>
            <a:spLocks noChangeShapeType="1"/>
          </p:cNvSpPr>
          <p:nvPr/>
        </p:nvSpPr>
        <p:spPr bwMode="auto">
          <a:xfrm flipH="1">
            <a:off x="0" y="4953000"/>
            <a:ext cx="457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smtClean="0">
              <a:solidFill>
                <a:srgbClr val="113F71"/>
              </a:solidFill>
            </a:endParaRPr>
          </a:p>
        </p:txBody>
      </p:sp>
      <p:sp>
        <p:nvSpPr>
          <p:cNvPr id="3157" name="Line 85"/>
          <p:cNvSpPr>
            <a:spLocks noChangeShapeType="1"/>
          </p:cNvSpPr>
          <p:nvPr/>
        </p:nvSpPr>
        <p:spPr bwMode="auto">
          <a:xfrm>
            <a:off x="8763000" y="1752600"/>
            <a:ext cx="381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smtClean="0">
              <a:solidFill>
                <a:srgbClr val="113F71"/>
              </a:solidFill>
            </a:endParaRPr>
          </a:p>
        </p:txBody>
      </p:sp>
      <p:sp>
        <p:nvSpPr>
          <p:cNvPr id="3158" name="Line 86"/>
          <p:cNvSpPr>
            <a:spLocks noChangeShapeType="1"/>
          </p:cNvSpPr>
          <p:nvPr/>
        </p:nvSpPr>
        <p:spPr bwMode="auto">
          <a:xfrm>
            <a:off x="8763000" y="1905000"/>
            <a:ext cx="381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smtClean="0">
              <a:solidFill>
                <a:srgbClr val="113F71"/>
              </a:solidFill>
            </a:endParaRPr>
          </a:p>
        </p:txBody>
      </p:sp>
      <p:sp>
        <p:nvSpPr>
          <p:cNvPr id="3159" name="Line 87"/>
          <p:cNvSpPr>
            <a:spLocks noChangeShapeType="1"/>
          </p:cNvSpPr>
          <p:nvPr/>
        </p:nvSpPr>
        <p:spPr bwMode="auto">
          <a:xfrm>
            <a:off x="2543175" y="6553200"/>
            <a:ext cx="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smtClean="0">
              <a:solidFill>
                <a:srgbClr val="113F71"/>
              </a:solidFill>
            </a:endParaRPr>
          </a:p>
        </p:txBody>
      </p:sp>
      <p:sp>
        <p:nvSpPr>
          <p:cNvPr id="3160" name="Line 88"/>
          <p:cNvSpPr>
            <a:spLocks noChangeShapeType="1"/>
          </p:cNvSpPr>
          <p:nvPr/>
        </p:nvSpPr>
        <p:spPr bwMode="auto">
          <a:xfrm flipV="1">
            <a:off x="6672263" y="0"/>
            <a:ext cx="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smtClean="0">
              <a:solidFill>
                <a:srgbClr val="113F71"/>
              </a:solidFill>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20000"/>
              </a:lnSpc>
              <a:buFont typeface="微软雅黑" panose="020B0503020204020204" charset="-122"/>
              <a:buChar char="※"/>
              <a:defRPr>
                <a:latin typeface="黑体" panose="02010609060101010101" pitchFamily="49" charset="-122"/>
                <a:ea typeface="黑体" panose="02010609060101010101" pitchFamily="49" charset="-122"/>
              </a:defRPr>
            </a:lvl1pPr>
            <a:lvl2pPr>
              <a:lnSpc>
                <a:spcPct val="120000"/>
              </a:lnSpc>
              <a:defRPr>
                <a:latin typeface="黑体" panose="02010609060101010101" pitchFamily="49" charset="-122"/>
                <a:ea typeface="黑体" panose="02010609060101010101" pitchFamily="49" charset="-122"/>
              </a:defRPr>
            </a:lvl2pPr>
            <a:lvl3pPr>
              <a:lnSpc>
                <a:spcPct val="120000"/>
              </a:lnSpc>
              <a:defRPr>
                <a:latin typeface="黑体" panose="02010609060101010101" pitchFamily="49" charset="-122"/>
                <a:ea typeface="黑体" panose="02010609060101010101" pitchFamily="49" charset="-122"/>
              </a:defRPr>
            </a:lvl3pPr>
            <a:lvl4pPr>
              <a:lnSpc>
                <a:spcPct val="120000"/>
              </a:lnSpc>
              <a:defRPr>
                <a:latin typeface="黑体" panose="02010609060101010101" pitchFamily="49" charset="-122"/>
                <a:ea typeface="黑体" panose="02010609060101010101" pitchFamily="49" charset="-122"/>
              </a:defRPr>
            </a:lvl4pPr>
            <a:lvl5pPr>
              <a:lnSpc>
                <a:spcPct val="120000"/>
              </a:lnSpc>
              <a:defRPr>
                <a:latin typeface="黑体" panose="02010609060101010101" pitchFamily="49" charset="-122"/>
                <a:ea typeface="黑体" panose="02010609060101010101"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页脚占位符 3"/>
          <p:cNvSpPr>
            <a:spLocks noGrp="1"/>
          </p:cNvSpPr>
          <p:nvPr>
            <p:ph type="ftr" sz="quarter" idx="10"/>
          </p:nvPr>
        </p:nvSpPr>
        <p:spPr/>
        <p:txBody>
          <a:bodyPr/>
          <a:lstStyle>
            <a:lvl1pPr>
              <a:defRPr/>
            </a:lvl1pPr>
          </a:lstStyle>
          <a:p>
            <a:r>
              <a:rPr lang="en-US" altLang="zh-CN">
                <a:solidFill>
                  <a:srgbClr val="113F71"/>
                </a:solidFill>
              </a:rPr>
              <a:t>Company  Logo</a:t>
            </a:r>
            <a:endParaRPr lang="en-US" altLang="zh-CN">
              <a:solidFill>
                <a:srgbClr val="113F71"/>
              </a:solidFill>
            </a:endParaRPr>
          </a:p>
        </p:txBody>
      </p:sp>
      <p:sp>
        <p:nvSpPr>
          <p:cNvPr id="5" name="灯片编号占位符 4"/>
          <p:cNvSpPr>
            <a:spLocks noGrp="1"/>
          </p:cNvSpPr>
          <p:nvPr>
            <p:ph type="sldNum" sz="quarter" idx="11"/>
          </p:nvPr>
        </p:nvSpPr>
        <p:spPr/>
        <p:txBody>
          <a:bodyPr/>
          <a:lstStyle>
            <a:lvl1pPr>
              <a:defRPr/>
            </a:lvl1pPr>
          </a:lstStyle>
          <a:p>
            <a:fld id="{9F356E3A-61D7-4D73-B572-B8B72D27FEC9}" type="slidenum">
              <a:rPr lang="en-US" altLang="zh-CN">
                <a:solidFill>
                  <a:srgbClr val="113F71"/>
                </a:solidFill>
              </a:rPr>
            </a:fld>
            <a:endParaRPr lang="en-US" altLang="zh-CN">
              <a:solidFill>
                <a:srgbClr val="113F71"/>
              </a:solidFill>
            </a:endParaRPr>
          </a:p>
        </p:txBody>
      </p:sp>
      <p:sp>
        <p:nvSpPr>
          <p:cNvPr id="6" name="日期占位符 5"/>
          <p:cNvSpPr>
            <a:spLocks noGrp="1"/>
          </p:cNvSpPr>
          <p:nvPr>
            <p:ph type="dt" sz="half" idx="12"/>
          </p:nvPr>
        </p:nvSpPr>
        <p:spPr/>
        <p:txBody>
          <a:bodyPr/>
          <a:lstStyle>
            <a:lvl1pPr>
              <a:defRPr/>
            </a:lvl1pPr>
          </a:lstStyle>
          <a:p>
            <a:r>
              <a:rPr lang="en-US" altLang="zh-CN">
                <a:solidFill>
                  <a:srgbClr val="113F71"/>
                </a:solidFill>
              </a:rPr>
              <a:t>www.themegallery.com</a:t>
            </a:r>
            <a:endParaRPr lang="en-US" altLang="zh-CN">
              <a:solidFill>
                <a:srgbClr val="113F7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页脚占位符 3"/>
          <p:cNvSpPr>
            <a:spLocks noGrp="1"/>
          </p:cNvSpPr>
          <p:nvPr>
            <p:ph type="ftr" sz="quarter" idx="10"/>
          </p:nvPr>
        </p:nvSpPr>
        <p:spPr/>
        <p:txBody>
          <a:bodyPr/>
          <a:lstStyle>
            <a:lvl1pPr>
              <a:defRPr/>
            </a:lvl1pPr>
          </a:lstStyle>
          <a:p>
            <a:r>
              <a:rPr lang="en-US" altLang="zh-CN">
                <a:solidFill>
                  <a:srgbClr val="113F71"/>
                </a:solidFill>
              </a:rPr>
              <a:t>Company  Logo</a:t>
            </a:r>
            <a:endParaRPr lang="en-US" altLang="zh-CN">
              <a:solidFill>
                <a:srgbClr val="113F71"/>
              </a:solidFill>
            </a:endParaRPr>
          </a:p>
        </p:txBody>
      </p:sp>
      <p:sp>
        <p:nvSpPr>
          <p:cNvPr id="5" name="灯片编号占位符 4"/>
          <p:cNvSpPr>
            <a:spLocks noGrp="1"/>
          </p:cNvSpPr>
          <p:nvPr>
            <p:ph type="sldNum" sz="quarter" idx="11"/>
          </p:nvPr>
        </p:nvSpPr>
        <p:spPr/>
        <p:txBody>
          <a:bodyPr/>
          <a:lstStyle>
            <a:lvl1pPr>
              <a:defRPr/>
            </a:lvl1pPr>
          </a:lstStyle>
          <a:p>
            <a:fld id="{046B7DE3-C616-49FE-9C33-CC865D08DF36}" type="slidenum">
              <a:rPr lang="en-US" altLang="zh-CN">
                <a:solidFill>
                  <a:srgbClr val="113F71"/>
                </a:solidFill>
              </a:rPr>
            </a:fld>
            <a:endParaRPr lang="en-US" altLang="zh-CN">
              <a:solidFill>
                <a:srgbClr val="113F71"/>
              </a:solidFill>
            </a:endParaRPr>
          </a:p>
        </p:txBody>
      </p:sp>
      <p:sp>
        <p:nvSpPr>
          <p:cNvPr id="6" name="日期占位符 5"/>
          <p:cNvSpPr>
            <a:spLocks noGrp="1"/>
          </p:cNvSpPr>
          <p:nvPr>
            <p:ph type="dt" sz="half" idx="12"/>
          </p:nvPr>
        </p:nvSpPr>
        <p:spPr/>
        <p:txBody>
          <a:bodyPr/>
          <a:lstStyle>
            <a:lvl1pPr>
              <a:defRPr/>
            </a:lvl1pPr>
          </a:lstStyle>
          <a:p>
            <a:r>
              <a:rPr lang="en-US" altLang="zh-CN">
                <a:solidFill>
                  <a:srgbClr val="113F71"/>
                </a:solidFill>
              </a:rPr>
              <a:t>www.themegallery.com</a:t>
            </a:r>
            <a:endParaRPr lang="en-US" altLang="zh-CN">
              <a:solidFill>
                <a:srgbClr val="113F7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228725"/>
            <a:ext cx="3935413" cy="4921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97413" y="1228725"/>
            <a:ext cx="3935412" cy="4921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r>
              <a:rPr lang="en-US" altLang="zh-CN">
                <a:solidFill>
                  <a:srgbClr val="113F71"/>
                </a:solidFill>
              </a:rPr>
              <a:t>Company  Logo</a:t>
            </a:r>
            <a:endParaRPr lang="en-US" altLang="zh-CN">
              <a:solidFill>
                <a:srgbClr val="113F71"/>
              </a:solidFill>
            </a:endParaRPr>
          </a:p>
        </p:txBody>
      </p:sp>
      <p:sp>
        <p:nvSpPr>
          <p:cNvPr id="6" name="灯片编号占位符 5"/>
          <p:cNvSpPr>
            <a:spLocks noGrp="1"/>
          </p:cNvSpPr>
          <p:nvPr>
            <p:ph type="sldNum" sz="quarter" idx="11"/>
          </p:nvPr>
        </p:nvSpPr>
        <p:spPr/>
        <p:txBody>
          <a:bodyPr/>
          <a:lstStyle>
            <a:lvl1pPr>
              <a:defRPr/>
            </a:lvl1pPr>
          </a:lstStyle>
          <a:p>
            <a:fld id="{4DD2E791-0188-454B-BFE3-6E7659518DEE}" type="slidenum">
              <a:rPr lang="en-US" altLang="zh-CN">
                <a:solidFill>
                  <a:srgbClr val="113F71"/>
                </a:solidFill>
              </a:rPr>
            </a:fld>
            <a:endParaRPr lang="en-US" altLang="zh-CN">
              <a:solidFill>
                <a:srgbClr val="113F71"/>
              </a:solidFill>
            </a:endParaRPr>
          </a:p>
        </p:txBody>
      </p:sp>
      <p:sp>
        <p:nvSpPr>
          <p:cNvPr id="7" name="日期占位符 6"/>
          <p:cNvSpPr>
            <a:spLocks noGrp="1"/>
          </p:cNvSpPr>
          <p:nvPr>
            <p:ph type="dt" sz="half" idx="12"/>
          </p:nvPr>
        </p:nvSpPr>
        <p:spPr/>
        <p:txBody>
          <a:bodyPr/>
          <a:lstStyle>
            <a:lvl1pPr>
              <a:defRPr/>
            </a:lvl1pPr>
          </a:lstStyle>
          <a:p>
            <a:r>
              <a:rPr lang="en-US" altLang="zh-CN">
                <a:solidFill>
                  <a:srgbClr val="113F71"/>
                </a:solidFill>
              </a:rPr>
              <a:t>www.themegallery.com</a:t>
            </a:r>
            <a:endParaRPr lang="en-US" altLang="zh-CN">
              <a:solidFill>
                <a:srgbClr val="113F7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r>
              <a:rPr lang="en-US" altLang="zh-CN">
                <a:solidFill>
                  <a:srgbClr val="113F71"/>
                </a:solidFill>
              </a:rPr>
              <a:t>Company  Logo</a:t>
            </a:r>
            <a:endParaRPr lang="en-US" altLang="zh-CN">
              <a:solidFill>
                <a:srgbClr val="113F71"/>
              </a:solidFill>
            </a:endParaRPr>
          </a:p>
        </p:txBody>
      </p:sp>
      <p:sp>
        <p:nvSpPr>
          <p:cNvPr id="8" name="灯片编号占位符 7"/>
          <p:cNvSpPr>
            <a:spLocks noGrp="1"/>
          </p:cNvSpPr>
          <p:nvPr>
            <p:ph type="sldNum" sz="quarter" idx="11"/>
          </p:nvPr>
        </p:nvSpPr>
        <p:spPr/>
        <p:txBody>
          <a:bodyPr/>
          <a:lstStyle>
            <a:lvl1pPr>
              <a:defRPr/>
            </a:lvl1pPr>
          </a:lstStyle>
          <a:p>
            <a:fld id="{4F27E923-A87D-4B3B-ACAF-E0C6DF19141B}" type="slidenum">
              <a:rPr lang="en-US" altLang="zh-CN">
                <a:solidFill>
                  <a:srgbClr val="113F71"/>
                </a:solidFill>
              </a:rPr>
            </a:fld>
            <a:endParaRPr lang="en-US" altLang="zh-CN">
              <a:solidFill>
                <a:srgbClr val="113F71"/>
              </a:solidFill>
            </a:endParaRPr>
          </a:p>
        </p:txBody>
      </p:sp>
      <p:sp>
        <p:nvSpPr>
          <p:cNvPr id="9" name="日期占位符 8"/>
          <p:cNvSpPr>
            <a:spLocks noGrp="1"/>
          </p:cNvSpPr>
          <p:nvPr>
            <p:ph type="dt" sz="half" idx="12"/>
          </p:nvPr>
        </p:nvSpPr>
        <p:spPr/>
        <p:txBody>
          <a:bodyPr/>
          <a:lstStyle>
            <a:lvl1pPr>
              <a:defRPr/>
            </a:lvl1pPr>
          </a:lstStyle>
          <a:p>
            <a:r>
              <a:rPr lang="en-US" altLang="zh-CN">
                <a:solidFill>
                  <a:srgbClr val="113F71"/>
                </a:solidFill>
              </a:rPr>
              <a:t>www.themegallery.com</a:t>
            </a:r>
            <a:endParaRPr lang="en-US" altLang="zh-CN">
              <a:solidFill>
                <a:srgbClr val="113F7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r>
              <a:rPr lang="en-US" altLang="zh-CN">
                <a:solidFill>
                  <a:srgbClr val="113F71"/>
                </a:solidFill>
              </a:rPr>
              <a:t>Company  Logo</a:t>
            </a:r>
            <a:endParaRPr lang="en-US" altLang="zh-CN">
              <a:solidFill>
                <a:srgbClr val="113F71"/>
              </a:solidFill>
            </a:endParaRPr>
          </a:p>
        </p:txBody>
      </p:sp>
      <p:sp>
        <p:nvSpPr>
          <p:cNvPr id="4" name="灯片编号占位符 3"/>
          <p:cNvSpPr>
            <a:spLocks noGrp="1"/>
          </p:cNvSpPr>
          <p:nvPr>
            <p:ph type="sldNum" sz="quarter" idx="11"/>
          </p:nvPr>
        </p:nvSpPr>
        <p:spPr/>
        <p:txBody>
          <a:bodyPr/>
          <a:lstStyle>
            <a:lvl1pPr>
              <a:defRPr/>
            </a:lvl1pPr>
          </a:lstStyle>
          <a:p>
            <a:fld id="{CC3E8D31-8384-452B-A875-CED11AD4428C}" type="slidenum">
              <a:rPr lang="en-US" altLang="zh-CN">
                <a:solidFill>
                  <a:srgbClr val="113F71"/>
                </a:solidFill>
              </a:rPr>
            </a:fld>
            <a:endParaRPr lang="en-US" altLang="zh-CN">
              <a:solidFill>
                <a:srgbClr val="113F71"/>
              </a:solidFill>
            </a:endParaRPr>
          </a:p>
        </p:txBody>
      </p:sp>
      <p:sp>
        <p:nvSpPr>
          <p:cNvPr id="5" name="日期占位符 4"/>
          <p:cNvSpPr>
            <a:spLocks noGrp="1"/>
          </p:cNvSpPr>
          <p:nvPr>
            <p:ph type="dt" sz="half" idx="12"/>
          </p:nvPr>
        </p:nvSpPr>
        <p:spPr/>
        <p:txBody>
          <a:bodyPr/>
          <a:lstStyle>
            <a:lvl1pPr>
              <a:defRPr/>
            </a:lvl1pPr>
          </a:lstStyle>
          <a:p>
            <a:r>
              <a:rPr lang="en-US" altLang="zh-CN">
                <a:solidFill>
                  <a:srgbClr val="113F71"/>
                </a:solidFill>
              </a:rPr>
              <a:t>www.themegallery.com</a:t>
            </a:r>
            <a:endParaRPr lang="en-US" altLang="zh-CN">
              <a:solidFill>
                <a:srgbClr val="113F7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r>
              <a:rPr lang="en-US" altLang="zh-CN">
                <a:solidFill>
                  <a:srgbClr val="113F71"/>
                </a:solidFill>
              </a:rPr>
              <a:t>Company  Logo</a:t>
            </a:r>
            <a:endParaRPr lang="en-US" altLang="zh-CN">
              <a:solidFill>
                <a:srgbClr val="113F71"/>
              </a:solidFill>
            </a:endParaRPr>
          </a:p>
        </p:txBody>
      </p:sp>
      <p:sp>
        <p:nvSpPr>
          <p:cNvPr id="3" name="灯片编号占位符 2"/>
          <p:cNvSpPr>
            <a:spLocks noGrp="1"/>
          </p:cNvSpPr>
          <p:nvPr>
            <p:ph type="sldNum" sz="quarter" idx="11"/>
          </p:nvPr>
        </p:nvSpPr>
        <p:spPr/>
        <p:txBody>
          <a:bodyPr/>
          <a:lstStyle>
            <a:lvl1pPr>
              <a:defRPr/>
            </a:lvl1pPr>
          </a:lstStyle>
          <a:p>
            <a:fld id="{DF619FC0-F1CB-4230-AB31-A8F3FFBA1D76}" type="slidenum">
              <a:rPr lang="en-US" altLang="zh-CN">
                <a:solidFill>
                  <a:srgbClr val="113F71"/>
                </a:solidFill>
              </a:rPr>
            </a:fld>
            <a:endParaRPr lang="en-US" altLang="zh-CN">
              <a:solidFill>
                <a:srgbClr val="113F71"/>
              </a:solidFill>
            </a:endParaRPr>
          </a:p>
        </p:txBody>
      </p:sp>
      <p:sp>
        <p:nvSpPr>
          <p:cNvPr id="4" name="日期占位符 3"/>
          <p:cNvSpPr>
            <a:spLocks noGrp="1"/>
          </p:cNvSpPr>
          <p:nvPr>
            <p:ph type="dt" sz="half" idx="12"/>
          </p:nvPr>
        </p:nvSpPr>
        <p:spPr/>
        <p:txBody>
          <a:bodyPr/>
          <a:lstStyle>
            <a:lvl1pPr>
              <a:defRPr/>
            </a:lvl1pPr>
          </a:lstStyle>
          <a:p>
            <a:r>
              <a:rPr lang="en-US" altLang="zh-CN">
                <a:solidFill>
                  <a:srgbClr val="113F71"/>
                </a:solidFill>
              </a:rPr>
              <a:t>www.themegallery.com</a:t>
            </a:r>
            <a:endParaRPr lang="en-US" altLang="zh-CN">
              <a:solidFill>
                <a:srgbClr val="113F7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lstStyle>
            <a:lvl1pPr>
              <a:defRPr/>
            </a:lvl1pPr>
          </a:lstStyle>
          <a:p>
            <a:r>
              <a:rPr lang="en-US" altLang="zh-CN">
                <a:solidFill>
                  <a:srgbClr val="113F71"/>
                </a:solidFill>
              </a:rPr>
              <a:t>Company  Logo</a:t>
            </a:r>
            <a:endParaRPr lang="en-US" altLang="zh-CN">
              <a:solidFill>
                <a:srgbClr val="113F71"/>
              </a:solidFill>
            </a:endParaRPr>
          </a:p>
        </p:txBody>
      </p:sp>
      <p:sp>
        <p:nvSpPr>
          <p:cNvPr id="6" name="灯片编号占位符 5"/>
          <p:cNvSpPr>
            <a:spLocks noGrp="1"/>
          </p:cNvSpPr>
          <p:nvPr>
            <p:ph type="sldNum" sz="quarter" idx="11"/>
          </p:nvPr>
        </p:nvSpPr>
        <p:spPr/>
        <p:txBody>
          <a:bodyPr/>
          <a:lstStyle>
            <a:lvl1pPr>
              <a:defRPr/>
            </a:lvl1pPr>
          </a:lstStyle>
          <a:p>
            <a:fld id="{34E6D476-7CF1-4050-8345-E54E40FC43A8}" type="slidenum">
              <a:rPr lang="en-US" altLang="zh-CN">
                <a:solidFill>
                  <a:srgbClr val="113F71"/>
                </a:solidFill>
              </a:rPr>
            </a:fld>
            <a:endParaRPr lang="en-US" altLang="zh-CN">
              <a:solidFill>
                <a:srgbClr val="113F71"/>
              </a:solidFill>
            </a:endParaRPr>
          </a:p>
        </p:txBody>
      </p:sp>
      <p:sp>
        <p:nvSpPr>
          <p:cNvPr id="7" name="日期占位符 6"/>
          <p:cNvSpPr>
            <a:spLocks noGrp="1"/>
          </p:cNvSpPr>
          <p:nvPr>
            <p:ph type="dt" sz="half" idx="12"/>
          </p:nvPr>
        </p:nvSpPr>
        <p:spPr/>
        <p:txBody>
          <a:bodyPr/>
          <a:lstStyle>
            <a:lvl1pPr>
              <a:defRPr/>
            </a:lvl1pPr>
          </a:lstStyle>
          <a:p>
            <a:r>
              <a:rPr lang="en-US" altLang="zh-CN">
                <a:solidFill>
                  <a:srgbClr val="113F71"/>
                </a:solidFill>
              </a:rPr>
              <a:t>www.themegallery.com</a:t>
            </a:r>
            <a:endParaRPr lang="en-US" altLang="zh-CN">
              <a:solidFill>
                <a:srgbClr val="113F7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49CBA2CC-A4B8-40BE-967A-6D7E5324CC51}"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4CC8EC2-C730-456D-B9B1-2E9F4EF8DF34}" type="slidenum">
              <a:rPr lang="zh-CN" altLang="en-US"/>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lstStyle>
            <a:lvl1pPr>
              <a:defRPr/>
            </a:lvl1pPr>
          </a:lstStyle>
          <a:p>
            <a:r>
              <a:rPr lang="en-US" altLang="zh-CN">
                <a:solidFill>
                  <a:srgbClr val="113F71"/>
                </a:solidFill>
              </a:rPr>
              <a:t>Company  Logo</a:t>
            </a:r>
            <a:endParaRPr lang="en-US" altLang="zh-CN">
              <a:solidFill>
                <a:srgbClr val="113F71"/>
              </a:solidFill>
            </a:endParaRPr>
          </a:p>
        </p:txBody>
      </p:sp>
      <p:sp>
        <p:nvSpPr>
          <p:cNvPr id="6" name="灯片编号占位符 5"/>
          <p:cNvSpPr>
            <a:spLocks noGrp="1"/>
          </p:cNvSpPr>
          <p:nvPr>
            <p:ph type="sldNum" sz="quarter" idx="11"/>
          </p:nvPr>
        </p:nvSpPr>
        <p:spPr/>
        <p:txBody>
          <a:bodyPr/>
          <a:lstStyle>
            <a:lvl1pPr>
              <a:defRPr/>
            </a:lvl1pPr>
          </a:lstStyle>
          <a:p>
            <a:fld id="{DB3B8819-AD22-47C8-9241-FD8C1F0319FD}" type="slidenum">
              <a:rPr lang="en-US" altLang="zh-CN">
                <a:solidFill>
                  <a:srgbClr val="113F71"/>
                </a:solidFill>
              </a:rPr>
            </a:fld>
            <a:endParaRPr lang="en-US" altLang="zh-CN">
              <a:solidFill>
                <a:srgbClr val="113F71"/>
              </a:solidFill>
            </a:endParaRPr>
          </a:p>
        </p:txBody>
      </p:sp>
      <p:sp>
        <p:nvSpPr>
          <p:cNvPr id="7" name="日期占位符 6"/>
          <p:cNvSpPr>
            <a:spLocks noGrp="1"/>
          </p:cNvSpPr>
          <p:nvPr>
            <p:ph type="dt" sz="half" idx="12"/>
          </p:nvPr>
        </p:nvSpPr>
        <p:spPr/>
        <p:txBody>
          <a:bodyPr/>
          <a:lstStyle>
            <a:lvl1pPr>
              <a:defRPr/>
            </a:lvl1pPr>
          </a:lstStyle>
          <a:p>
            <a:r>
              <a:rPr lang="en-US" altLang="zh-CN">
                <a:solidFill>
                  <a:srgbClr val="113F71"/>
                </a:solidFill>
              </a:rPr>
              <a:t>www.themegallery.com</a:t>
            </a:r>
            <a:endParaRPr lang="en-US" altLang="zh-CN">
              <a:solidFill>
                <a:srgbClr val="113F71"/>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en-US" altLang="zh-CN">
                <a:solidFill>
                  <a:srgbClr val="113F71"/>
                </a:solidFill>
              </a:rPr>
              <a:t>Company  Logo</a:t>
            </a:r>
            <a:endParaRPr lang="en-US" altLang="zh-CN">
              <a:solidFill>
                <a:srgbClr val="113F71"/>
              </a:solidFill>
            </a:endParaRPr>
          </a:p>
        </p:txBody>
      </p:sp>
      <p:sp>
        <p:nvSpPr>
          <p:cNvPr id="5" name="灯片编号占位符 4"/>
          <p:cNvSpPr>
            <a:spLocks noGrp="1"/>
          </p:cNvSpPr>
          <p:nvPr>
            <p:ph type="sldNum" sz="quarter" idx="11"/>
          </p:nvPr>
        </p:nvSpPr>
        <p:spPr/>
        <p:txBody>
          <a:bodyPr/>
          <a:lstStyle>
            <a:lvl1pPr>
              <a:defRPr/>
            </a:lvl1pPr>
          </a:lstStyle>
          <a:p>
            <a:fld id="{F34066B4-C004-4590-A507-6EE49B112DC9}" type="slidenum">
              <a:rPr lang="en-US" altLang="zh-CN">
                <a:solidFill>
                  <a:srgbClr val="113F71"/>
                </a:solidFill>
              </a:rPr>
            </a:fld>
            <a:endParaRPr lang="en-US" altLang="zh-CN">
              <a:solidFill>
                <a:srgbClr val="113F71"/>
              </a:solidFill>
            </a:endParaRPr>
          </a:p>
        </p:txBody>
      </p:sp>
      <p:sp>
        <p:nvSpPr>
          <p:cNvPr id="6" name="日期占位符 5"/>
          <p:cNvSpPr>
            <a:spLocks noGrp="1"/>
          </p:cNvSpPr>
          <p:nvPr>
            <p:ph type="dt" sz="half" idx="12"/>
          </p:nvPr>
        </p:nvSpPr>
        <p:spPr/>
        <p:txBody>
          <a:bodyPr/>
          <a:lstStyle>
            <a:lvl1pPr>
              <a:defRPr/>
            </a:lvl1pPr>
          </a:lstStyle>
          <a:p>
            <a:r>
              <a:rPr lang="en-US" altLang="zh-CN">
                <a:solidFill>
                  <a:srgbClr val="113F71"/>
                </a:solidFill>
              </a:rPr>
              <a:t>www.themegallery.com</a:t>
            </a:r>
            <a:endParaRPr lang="en-US" altLang="zh-CN">
              <a:solidFill>
                <a:srgbClr val="113F71"/>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7813" y="122238"/>
            <a:ext cx="2005012" cy="6027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22238"/>
            <a:ext cx="5865813" cy="602773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en-US" altLang="zh-CN">
                <a:solidFill>
                  <a:srgbClr val="113F71"/>
                </a:solidFill>
              </a:rPr>
              <a:t>Company  Logo</a:t>
            </a:r>
            <a:endParaRPr lang="en-US" altLang="zh-CN">
              <a:solidFill>
                <a:srgbClr val="113F71"/>
              </a:solidFill>
            </a:endParaRPr>
          </a:p>
        </p:txBody>
      </p:sp>
      <p:sp>
        <p:nvSpPr>
          <p:cNvPr id="5" name="灯片编号占位符 4"/>
          <p:cNvSpPr>
            <a:spLocks noGrp="1"/>
          </p:cNvSpPr>
          <p:nvPr>
            <p:ph type="sldNum" sz="quarter" idx="11"/>
          </p:nvPr>
        </p:nvSpPr>
        <p:spPr/>
        <p:txBody>
          <a:bodyPr/>
          <a:lstStyle>
            <a:lvl1pPr>
              <a:defRPr/>
            </a:lvl1pPr>
          </a:lstStyle>
          <a:p>
            <a:fld id="{2F1B49AE-4E74-473D-842E-B94F1C569D8B}" type="slidenum">
              <a:rPr lang="en-US" altLang="zh-CN">
                <a:solidFill>
                  <a:srgbClr val="113F71"/>
                </a:solidFill>
              </a:rPr>
            </a:fld>
            <a:endParaRPr lang="en-US" altLang="zh-CN">
              <a:solidFill>
                <a:srgbClr val="113F71"/>
              </a:solidFill>
            </a:endParaRPr>
          </a:p>
        </p:txBody>
      </p:sp>
      <p:sp>
        <p:nvSpPr>
          <p:cNvPr id="6" name="日期占位符 5"/>
          <p:cNvSpPr>
            <a:spLocks noGrp="1"/>
          </p:cNvSpPr>
          <p:nvPr>
            <p:ph type="dt" sz="half" idx="12"/>
          </p:nvPr>
        </p:nvSpPr>
        <p:spPr/>
        <p:txBody>
          <a:bodyPr/>
          <a:lstStyle>
            <a:lvl1pPr>
              <a:defRPr/>
            </a:lvl1pPr>
          </a:lstStyle>
          <a:p>
            <a:r>
              <a:rPr lang="en-US" altLang="zh-CN">
                <a:solidFill>
                  <a:srgbClr val="113F71"/>
                </a:solidFill>
              </a:rPr>
              <a:t>www.themegallery.com</a:t>
            </a:r>
            <a:endParaRPr lang="en-US" altLang="zh-CN">
              <a:solidFill>
                <a:srgbClr val="113F71"/>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90600" y="122238"/>
            <a:ext cx="6705600" cy="5635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09600" y="1228725"/>
            <a:ext cx="8023225" cy="4921250"/>
          </a:xfrm>
        </p:spPr>
        <p:txBody>
          <a:bodyPr/>
          <a:lstStyle/>
          <a:p>
            <a:endParaRPr lang="zh-CN" altLang="en-US"/>
          </a:p>
        </p:txBody>
      </p:sp>
      <p:sp>
        <p:nvSpPr>
          <p:cNvPr id="4" name="页脚占位符 3"/>
          <p:cNvSpPr>
            <a:spLocks noGrp="1"/>
          </p:cNvSpPr>
          <p:nvPr>
            <p:ph type="ftr" sz="quarter" idx="10"/>
          </p:nvPr>
        </p:nvSpPr>
        <p:spPr>
          <a:xfrm>
            <a:off x="5791200" y="6248400"/>
            <a:ext cx="2895600" cy="334963"/>
          </a:xfrm>
        </p:spPr>
        <p:txBody>
          <a:bodyPr/>
          <a:lstStyle>
            <a:lvl1pPr>
              <a:defRPr/>
            </a:lvl1pPr>
          </a:lstStyle>
          <a:p>
            <a:r>
              <a:rPr lang="en-US" altLang="zh-CN">
                <a:solidFill>
                  <a:srgbClr val="113F71"/>
                </a:solidFill>
              </a:rPr>
              <a:t>Company  Logo</a:t>
            </a:r>
            <a:endParaRPr lang="en-US" altLang="zh-CN">
              <a:solidFill>
                <a:srgbClr val="113F71"/>
              </a:solidFill>
            </a:endParaRPr>
          </a:p>
        </p:txBody>
      </p:sp>
      <p:sp>
        <p:nvSpPr>
          <p:cNvPr id="5" name="灯片编号占位符 4"/>
          <p:cNvSpPr>
            <a:spLocks noGrp="1"/>
          </p:cNvSpPr>
          <p:nvPr>
            <p:ph type="sldNum" sz="quarter" idx="11"/>
          </p:nvPr>
        </p:nvSpPr>
        <p:spPr>
          <a:xfrm>
            <a:off x="3429000" y="6338888"/>
            <a:ext cx="2133600" cy="244475"/>
          </a:xfrm>
        </p:spPr>
        <p:txBody>
          <a:bodyPr/>
          <a:lstStyle>
            <a:lvl1pPr>
              <a:defRPr/>
            </a:lvl1pPr>
          </a:lstStyle>
          <a:p>
            <a:fld id="{9EEBFDBA-984C-47C0-8B8F-2E5149675A0D}" type="slidenum">
              <a:rPr lang="en-US" altLang="zh-CN">
                <a:solidFill>
                  <a:srgbClr val="113F71"/>
                </a:solidFill>
              </a:rPr>
            </a:fld>
            <a:endParaRPr lang="en-US" altLang="zh-CN">
              <a:solidFill>
                <a:srgbClr val="113F71"/>
              </a:solidFill>
            </a:endParaRPr>
          </a:p>
        </p:txBody>
      </p:sp>
      <p:sp>
        <p:nvSpPr>
          <p:cNvPr id="6" name="日期占位符 5"/>
          <p:cNvSpPr>
            <a:spLocks noGrp="1"/>
          </p:cNvSpPr>
          <p:nvPr>
            <p:ph type="dt" sz="half" idx="12"/>
          </p:nvPr>
        </p:nvSpPr>
        <p:spPr>
          <a:xfrm>
            <a:off x="457200" y="6324600"/>
            <a:ext cx="2133600" cy="244475"/>
          </a:xfrm>
        </p:spPr>
        <p:txBody>
          <a:bodyPr/>
          <a:lstStyle>
            <a:lvl1pPr>
              <a:defRPr/>
            </a:lvl1pPr>
          </a:lstStyle>
          <a:p>
            <a:r>
              <a:rPr lang="en-US" altLang="zh-CN">
                <a:solidFill>
                  <a:srgbClr val="113F71"/>
                </a:solidFill>
              </a:rPr>
              <a:t>www.themegallery.com</a:t>
            </a:r>
            <a:endParaRPr lang="en-US" altLang="zh-CN">
              <a:solidFill>
                <a:srgbClr val="113F71"/>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765175"/>
            <a:ext cx="8229600" cy="720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6725" y="1773238"/>
            <a:ext cx="4038600" cy="43195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7725" y="1773238"/>
            <a:ext cx="4038600" cy="43195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b="1">
                <a:solidFill>
                  <a:schemeClr val="tx1"/>
                </a:solidFill>
              </a:defRPr>
            </a:lvl1pPr>
          </a:lstStyle>
          <a:p>
            <a:pPr>
              <a:defRPr/>
            </a:pPr>
            <a:endParaRPr lang="zh-CN" altLang="en-US">
              <a:solidFill>
                <a:srgbClr val="000000"/>
              </a:solidFill>
            </a:endParaRPr>
          </a:p>
        </p:txBody>
      </p:sp>
      <p:sp>
        <p:nvSpPr>
          <p:cNvPr id="6" name="页脚占位符 5"/>
          <p:cNvSpPr>
            <a:spLocks noGrp="1"/>
          </p:cNvSpPr>
          <p:nvPr>
            <p:ph type="ftr" sz="quarter" idx="11"/>
          </p:nvPr>
        </p:nvSpPr>
        <p:spPr/>
        <p:txBody>
          <a:bodyPr/>
          <a:lstStyle>
            <a:lvl1pPr>
              <a:defRPr b="1">
                <a:solidFill>
                  <a:schemeClr val="tx1"/>
                </a:solidFill>
              </a:defRPr>
            </a:lvl1pPr>
          </a:lstStyle>
          <a:p>
            <a:pPr>
              <a:defRPr/>
            </a:pPr>
            <a:endParaRPr lang="zh-CN" altLang="en-US">
              <a:solidFill>
                <a:srgbClr val="000000"/>
              </a:solidFill>
            </a:endParaRPr>
          </a:p>
        </p:txBody>
      </p:sp>
      <p:sp>
        <p:nvSpPr>
          <p:cNvPr id="7" name="灯片编号占位符 6"/>
          <p:cNvSpPr>
            <a:spLocks noGrp="1"/>
          </p:cNvSpPr>
          <p:nvPr>
            <p:ph type="sldNum" sz="quarter" idx="12"/>
          </p:nvPr>
        </p:nvSpPr>
        <p:spPr/>
        <p:txBody>
          <a:bodyPr/>
          <a:lstStyle>
            <a:lvl1pPr>
              <a:defRPr b="1">
                <a:solidFill>
                  <a:schemeClr val="tx1"/>
                </a:solidFill>
              </a:defRPr>
            </a:lvl1pPr>
          </a:lstStyle>
          <a:p>
            <a:pPr>
              <a:defRPr/>
            </a:pPr>
            <a:fld id="{9A5DC614-7591-407B-B700-73E2E0F9B527}" type="slidenum">
              <a:rPr lang="zh-CN" altLang="en-US">
                <a:solidFill>
                  <a:srgbClr val="000000"/>
                </a:solidFill>
              </a:rPr>
            </a:fld>
            <a:endParaRPr lang="zh-CN" altLang="en-US">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fld id="{AFD53377-5567-41E6-8B8D-950AA9634588}"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E8D0FF1-7B7E-4CA5-918A-86B07A2BC9B0}"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4C58ADC7-9828-43B7-A595-53A112A5AA82}"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490A16AD-2EF2-412B-A422-EBB841FA7F14}"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B079DCAE-A258-46C3-9E5E-7A2BAA14EBC3}" type="datetime1">
              <a:rPr lang="zh-CN" altLang="en-US"/>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F6B8A640-851F-4B44-8081-57603A202830}"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AB8A2C98-C153-46D5-9CA8-8EA2DE6FD3C0}" type="datetime1">
              <a:rPr lang="zh-CN" altLang="en-US"/>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6457ACC5-3B9E-4006-B864-9F6686D76691}"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A65A321E-F7BE-44A4-AEF4-45267D9232EA}" type="datetime1">
              <a:rPr lang="zh-CN" altLang="en-US"/>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DB43BFD4-45EB-4BAC-A38D-27258F3290FB}"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fld id="{4B98B324-DC64-4C30-8500-189FB4C56F1D}"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E3F7C67-7168-4933-B3C7-5B7D4D773524}"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fld id="{65A09718-BDB7-45CB-8D92-A7E293B5B159}"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2DBF4B9-B33B-4FC4-AA56-0658E2F70DF5}"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86404"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b="0">
                <a:ea typeface="+mn-ea"/>
              </a:defRPr>
            </a:lvl1pPr>
          </a:lstStyle>
          <a:p>
            <a:pPr>
              <a:defRPr/>
            </a:pPr>
            <a:fld id="{62EFB88E-7D3A-429A-A706-16177E5D69F1}" type="datetime1">
              <a:rPr lang="zh-CN" altLang="en-US"/>
            </a:fld>
            <a:endParaRPr lang="en-US" altLang="zh-CN"/>
          </a:p>
        </p:txBody>
      </p:sp>
      <p:sp>
        <p:nvSpPr>
          <p:cNvPr id="486405"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b="0">
                <a:ea typeface="+mn-ea"/>
              </a:defRPr>
            </a:lvl1pPr>
          </a:lstStyle>
          <a:p>
            <a:pPr>
              <a:defRPr/>
            </a:pPr>
            <a:endParaRPr lang="en-US" altLang="zh-CN"/>
          </a:p>
        </p:txBody>
      </p:sp>
      <p:sp>
        <p:nvSpPr>
          <p:cNvPr id="486406"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b="0">
                <a:ea typeface="+mn-ea"/>
              </a:defRPr>
            </a:lvl1pPr>
          </a:lstStyle>
          <a:p>
            <a:pPr>
              <a:defRPr/>
            </a:pPr>
            <a:fld id="{E2084194-3031-4E30-B03A-B1124D78A746}"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3" name="Rectangle 69"/>
          <p:cNvSpPr>
            <a:spLocks noChangeArrowheads="1"/>
          </p:cNvSpPr>
          <p:nvPr/>
        </p:nvSpPr>
        <p:spPr bwMode="gray">
          <a:xfrm>
            <a:off x="457200" y="0"/>
            <a:ext cx="8477250" cy="768350"/>
          </a:xfrm>
          <a:prstGeom prst="rect">
            <a:avLst/>
          </a:prstGeom>
          <a:gradFill rotWithShape="1">
            <a:gsLst>
              <a:gs pos="0">
                <a:schemeClr val="bg2">
                  <a:gamma/>
                  <a:tint val="0"/>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smtClean="0">
              <a:solidFill>
                <a:srgbClr val="113F71"/>
              </a:solidFill>
            </a:endParaRPr>
          </a:p>
        </p:txBody>
      </p:sp>
      <p:sp>
        <p:nvSpPr>
          <p:cNvPr id="1027" name="Rectangle 3"/>
          <p:cNvSpPr>
            <a:spLocks noGrp="1" noChangeArrowheads="1"/>
          </p:cNvSpPr>
          <p:nvPr>
            <p:ph type="body" idx="1"/>
          </p:nvPr>
        </p:nvSpPr>
        <p:spPr bwMode="gray">
          <a:xfrm>
            <a:off x="609600" y="1228725"/>
            <a:ext cx="8023225" cy="492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ltLang="zh-CN" smtClean="0"/>
          </a:p>
        </p:txBody>
      </p:sp>
      <p:sp>
        <p:nvSpPr>
          <p:cNvPr id="1029" name="Rectangle 5"/>
          <p:cNvSpPr>
            <a:spLocks noGrp="1" noChangeArrowheads="1"/>
          </p:cNvSpPr>
          <p:nvPr>
            <p:ph type="ftr" sz="quarter" idx="3"/>
          </p:nvPr>
        </p:nvSpPr>
        <p:spPr bwMode="gray">
          <a:xfrm>
            <a:off x="5791200" y="6248400"/>
            <a:ext cx="28956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00">
                <a:latin typeface="+mn-lt"/>
                <a:ea typeface="宋体" panose="02010600030101010101" pitchFamily="2" charset="-122"/>
              </a:defRPr>
            </a:lvl1pPr>
          </a:lstStyle>
          <a:p>
            <a:r>
              <a:rPr lang="en-US" altLang="zh-CN" b="0" smtClean="0">
                <a:solidFill>
                  <a:srgbClr val="113F71"/>
                </a:solidFill>
              </a:rPr>
              <a:t>Company  Logo</a:t>
            </a:r>
            <a:endParaRPr lang="en-US" altLang="zh-CN" b="0" smtClean="0">
              <a:solidFill>
                <a:srgbClr val="113F71"/>
              </a:solidFill>
            </a:endParaRPr>
          </a:p>
        </p:txBody>
      </p:sp>
      <p:sp>
        <p:nvSpPr>
          <p:cNvPr id="1030" name="Rectangle 6"/>
          <p:cNvSpPr>
            <a:spLocks noGrp="1" noChangeArrowheads="1"/>
          </p:cNvSpPr>
          <p:nvPr>
            <p:ph type="sldNum" sz="quarter" idx="4"/>
          </p:nvPr>
        </p:nvSpPr>
        <p:spPr bwMode="gray">
          <a:xfrm>
            <a:off x="3429000" y="6338888"/>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ea typeface="宋体" panose="02010600030101010101" pitchFamily="2" charset="-122"/>
              </a:defRPr>
            </a:lvl1pPr>
          </a:lstStyle>
          <a:p>
            <a:fld id="{F624BFB5-85AE-4301-AA06-B26CD64CF6D9}" type="slidenum">
              <a:rPr lang="en-US" altLang="zh-CN" b="0" smtClean="0">
                <a:solidFill>
                  <a:srgbClr val="113F71"/>
                </a:solidFill>
              </a:rPr>
            </a:fld>
            <a:endParaRPr lang="en-US" altLang="zh-CN" b="0" smtClean="0">
              <a:solidFill>
                <a:srgbClr val="113F71"/>
              </a:solidFill>
            </a:endParaRPr>
          </a:p>
        </p:txBody>
      </p:sp>
      <p:sp>
        <p:nvSpPr>
          <p:cNvPr id="1052" name="Rectangle 28"/>
          <p:cNvSpPr>
            <a:spLocks noChangeArrowheads="1"/>
          </p:cNvSpPr>
          <p:nvPr/>
        </p:nvSpPr>
        <p:spPr bwMode="gray">
          <a:xfrm>
            <a:off x="0" y="0"/>
            <a:ext cx="457200" cy="76835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0" smtClean="0">
              <a:solidFill>
                <a:srgbClr val="113F71"/>
              </a:solidFill>
            </a:endParaRPr>
          </a:p>
        </p:txBody>
      </p:sp>
      <p:sp>
        <p:nvSpPr>
          <p:cNvPr id="1054" name="Rectangle 30"/>
          <p:cNvSpPr>
            <a:spLocks noChangeArrowheads="1"/>
          </p:cNvSpPr>
          <p:nvPr/>
        </p:nvSpPr>
        <p:spPr bwMode="gray">
          <a:xfrm>
            <a:off x="0" y="762000"/>
            <a:ext cx="457200" cy="1524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0" smtClean="0">
              <a:solidFill>
                <a:srgbClr val="113F71"/>
              </a:solidFill>
            </a:endParaRPr>
          </a:p>
        </p:txBody>
      </p:sp>
      <p:sp>
        <p:nvSpPr>
          <p:cNvPr id="1056" name="Rectangle 32"/>
          <p:cNvSpPr>
            <a:spLocks noChangeArrowheads="1"/>
          </p:cNvSpPr>
          <p:nvPr/>
        </p:nvSpPr>
        <p:spPr bwMode="gray">
          <a:xfrm>
            <a:off x="0" y="914400"/>
            <a:ext cx="457200" cy="4191000"/>
          </a:xfrm>
          <a:prstGeom prst="rect">
            <a:avLst/>
          </a:prstGeom>
          <a:gradFill rotWithShape="1">
            <a:gsLst>
              <a:gs pos="0">
                <a:schemeClr val="bg2"/>
              </a:gs>
              <a:gs pos="100000">
                <a:schemeClr val="bg2">
                  <a:gamma/>
                  <a:tint val="42353"/>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0" smtClean="0">
              <a:solidFill>
                <a:srgbClr val="113F71"/>
              </a:solidFill>
            </a:endParaRPr>
          </a:p>
        </p:txBody>
      </p:sp>
      <p:sp>
        <p:nvSpPr>
          <p:cNvPr id="1073" name="Rectangle 49"/>
          <p:cNvSpPr>
            <a:spLocks noChangeArrowheads="1"/>
          </p:cNvSpPr>
          <p:nvPr/>
        </p:nvSpPr>
        <p:spPr bwMode="gray">
          <a:xfrm>
            <a:off x="0" y="5105400"/>
            <a:ext cx="457200" cy="1544638"/>
          </a:xfrm>
          <a:prstGeom prst="rect">
            <a:avLst/>
          </a:prstGeom>
          <a:gradFill rotWithShape="1">
            <a:gsLst>
              <a:gs pos="0">
                <a:schemeClr val="accent2">
                  <a:gamma/>
                  <a:tint val="42353"/>
                  <a:invGamma/>
                </a:schemeClr>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0" smtClean="0">
              <a:solidFill>
                <a:srgbClr val="113F71"/>
              </a:solidFill>
            </a:endParaRPr>
          </a:p>
        </p:txBody>
      </p:sp>
      <p:sp>
        <p:nvSpPr>
          <p:cNvPr id="1079" name="Rectangle 55"/>
          <p:cNvSpPr>
            <a:spLocks noChangeArrowheads="1"/>
          </p:cNvSpPr>
          <p:nvPr/>
        </p:nvSpPr>
        <p:spPr bwMode="gray">
          <a:xfrm>
            <a:off x="0" y="6656388"/>
            <a:ext cx="457200" cy="2095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smtClean="0">
              <a:solidFill>
                <a:srgbClr val="113F71"/>
              </a:solidFill>
            </a:endParaRPr>
          </a:p>
        </p:txBody>
      </p:sp>
      <p:sp>
        <p:nvSpPr>
          <p:cNvPr id="1080" name="Rectangle 56"/>
          <p:cNvSpPr>
            <a:spLocks noChangeArrowheads="1"/>
          </p:cNvSpPr>
          <p:nvPr/>
        </p:nvSpPr>
        <p:spPr bwMode="gray">
          <a:xfrm>
            <a:off x="457200" y="6650038"/>
            <a:ext cx="1304925" cy="215900"/>
          </a:xfrm>
          <a:prstGeom prst="rect">
            <a:avLst/>
          </a:prstGeom>
          <a:gradFill rotWithShape="1">
            <a:gsLst>
              <a:gs pos="0">
                <a:schemeClr val="bg2">
                  <a:gamma/>
                  <a:tint val="0"/>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smtClean="0">
              <a:solidFill>
                <a:srgbClr val="113F71"/>
              </a:solidFill>
            </a:endParaRPr>
          </a:p>
        </p:txBody>
      </p:sp>
      <p:sp>
        <p:nvSpPr>
          <p:cNvPr id="1084" name="Rectangle 60"/>
          <p:cNvSpPr>
            <a:spLocks noChangeArrowheads="1"/>
          </p:cNvSpPr>
          <p:nvPr/>
        </p:nvSpPr>
        <p:spPr bwMode="gray">
          <a:xfrm>
            <a:off x="1752600" y="6650038"/>
            <a:ext cx="7391400" cy="215900"/>
          </a:xfrm>
          <a:prstGeom prst="rect">
            <a:avLst/>
          </a:prstGeom>
          <a:gradFill rotWithShape="1">
            <a:gsLst>
              <a:gs pos="0">
                <a:schemeClr val="folHlink">
                  <a:gamma/>
                  <a:tint val="54510"/>
                  <a:invGamma/>
                </a:schemeClr>
              </a:gs>
              <a:gs pos="100000">
                <a:schemeClr val="folHlink"/>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smtClean="0">
              <a:solidFill>
                <a:srgbClr val="113F71"/>
              </a:solidFill>
            </a:endParaRPr>
          </a:p>
        </p:txBody>
      </p:sp>
      <p:sp>
        <p:nvSpPr>
          <p:cNvPr id="1085" name="Rectangle 61"/>
          <p:cNvSpPr>
            <a:spLocks noChangeArrowheads="1"/>
          </p:cNvSpPr>
          <p:nvPr/>
        </p:nvSpPr>
        <p:spPr bwMode="gray">
          <a:xfrm>
            <a:off x="8777288" y="6656388"/>
            <a:ext cx="366712" cy="209550"/>
          </a:xfrm>
          <a:prstGeom prst="rect">
            <a:avLst/>
          </a:prstGeom>
          <a:gradFill rotWithShape="1">
            <a:gsLst>
              <a:gs pos="0">
                <a:schemeClr val="bg1"/>
              </a:gs>
              <a:gs pos="100000">
                <a:schemeClr val="bg1">
                  <a:gamma/>
                  <a:shade val="84706"/>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smtClean="0">
              <a:solidFill>
                <a:srgbClr val="113F71"/>
              </a:solidFill>
            </a:endParaRPr>
          </a:p>
        </p:txBody>
      </p:sp>
      <p:sp>
        <p:nvSpPr>
          <p:cNvPr id="1087" name="Rectangle 63"/>
          <p:cNvSpPr>
            <a:spLocks noChangeArrowheads="1"/>
          </p:cNvSpPr>
          <p:nvPr/>
        </p:nvSpPr>
        <p:spPr bwMode="gray">
          <a:xfrm>
            <a:off x="8769350" y="6019800"/>
            <a:ext cx="374650" cy="642938"/>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smtClean="0">
              <a:solidFill>
                <a:srgbClr val="113F71"/>
              </a:solidFill>
            </a:endParaRPr>
          </a:p>
        </p:txBody>
      </p:sp>
      <p:sp>
        <p:nvSpPr>
          <p:cNvPr id="1089" name="Rectangle 65"/>
          <p:cNvSpPr>
            <a:spLocks noChangeArrowheads="1"/>
          </p:cNvSpPr>
          <p:nvPr/>
        </p:nvSpPr>
        <p:spPr bwMode="gray">
          <a:xfrm>
            <a:off x="8763000" y="914400"/>
            <a:ext cx="381000" cy="5105400"/>
          </a:xfrm>
          <a:prstGeom prst="rect">
            <a:avLst/>
          </a:prstGeom>
          <a:gradFill rotWithShape="1">
            <a:gsLst>
              <a:gs pos="0">
                <a:schemeClr val="hlink"/>
              </a:gs>
              <a:gs pos="100000">
                <a:schemeClr val="hlink">
                  <a:gamma/>
                  <a:tint val="51373"/>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smtClean="0">
              <a:solidFill>
                <a:srgbClr val="113F71"/>
              </a:solidFill>
            </a:endParaRPr>
          </a:p>
        </p:txBody>
      </p:sp>
      <p:sp>
        <p:nvSpPr>
          <p:cNvPr id="1090" name="Rectangle 66"/>
          <p:cNvSpPr>
            <a:spLocks noChangeArrowheads="1"/>
          </p:cNvSpPr>
          <p:nvPr/>
        </p:nvSpPr>
        <p:spPr bwMode="gray">
          <a:xfrm>
            <a:off x="8763000" y="762000"/>
            <a:ext cx="381000" cy="1524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0" smtClean="0">
              <a:solidFill>
                <a:srgbClr val="113F71"/>
              </a:solidFill>
            </a:endParaRPr>
          </a:p>
        </p:txBody>
      </p:sp>
      <p:sp>
        <p:nvSpPr>
          <p:cNvPr id="1091" name="Rectangle 67"/>
          <p:cNvSpPr>
            <a:spLocks noChangeArrowheads="1"/>
          </p:cNvSpPr>
          <p:nvPr/>
        </p:nvSpPr>
        <p:spPr bwMode="gray">
          <a:xfrm>
            <a:off x="8770938" y="0"/>
            <a:ext cx="373062" cy="762000"/>
          </a:xfrm>
          <a:prstGeom prst="rect">
            <a:avLst/>
          </a:prstGeom>
          <a:gradFill rotWithShape="1">
            <a:gsLst>
              <a:gs pos="0">
                <a:schemeClr val="accent2"/>
              </a:gs>
              <a:gs pos="100000">
                <a:schemeClr val="accent2">
                  <a:gamma/>
                  <a:tint val="0"/>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smtClean="0">
              <a:solidFill>
                <a:srgbClr val="113F71"/>
              </a:solidFill>
            </a:endParaRPr>
          </a:p>
        </p:txBody>
      </p:sp>
      <p:sp>
        <p:nvSpPr>
          <p:cNvPr id="1092" name="Rectangle 68"/>
          <p:cNvSpPr>
            <a:spLocks noChangeArrowheads="1"/>
          </p:cNvSpPr>
          <p:nvPr/>
        </p:nvSpPr>
        <p:spPr bwMode="gray">
          <a:xfrm>
            <a:off x="457200" y="762000"/>
            <a:ext cx="8315325" cy="152400"/>
          </a:xfrm>
          <a:prstGeom prst="rect">
            <a:avLst/>
          </a:prstGeom>
          <a:gradFill rotWithShape="1">
            <a:gsLst>
              <a:gs pos="0">
                <a:schemeClr val="accent1"/>
              </a:gs>
              <a:gs pos="100000">
                <a:schemeClr val="accent1">
                  <a:gamma/>
                  <a:tint val="33333"/>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0" smtClean="0">
              <a:solidFill>
                <a:srgbClr val="113F71"/>
              </a:solidFill>
            </a:endParaRPr>
          </a:p>
        </p:txBody>
      </p:sp>
      <p:sp>
        <p:nvSpPr>
          <p:cNvPr id="1026" name="Rectangle 2"/>
          <p:cNvSpPr>
            <a:spLocks noGrp="1" noChangeArrowheads="1"/>
          </p:cNvSpPr>
          <p:nvPr>
            <p:ph type="title"/>
          </p:nvPr>
        </p:nvSpPr>
        <p:spPr bwMode="gray">
          <a:xfrm>
            <a:off x="990600" y="122238"/>
            <a:ext cx="6705600"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zh-CN" smtClean="0"/>
              <a:t>Click to edit Master title style</a:t>
            </a:r>
            <a:endParaRPr lang="en-US" altLang="zh-CN" smtClean="0"/>
          </a:p>
        </p:txBody>
      </p:sp>
      <p:grpSp>
        <p:nvGrpSpPr>
          <p:cNvPr id="1128" name="Group 104"/>
          <p:cNvGrpSpPr/>
          <p:nvPr/>
        </p:nvGrpSpPr>
        <p:grpSpPr bwMode="auto">
          <a:xfrm>
            <a:off x="8002588" y="69850"/>
            <a:ext cx="657225" cy="636588"/>
            <a:chOff x="5041" y="44"/>
            <a:chExt cx="414" cy="401"/>
          </a:xfrm>
        </p:grpSpPr>
        <p:sp>
          <p:nvSpPr>
            <p:cNvPr id="1129" name="Oval 105"/>
            <p:cNvSpPr>
              <a:spLocks noChangeArrowheads="1"/>
            </p:cNvSpPr>
            <p:nvPr userDrawn="1"/>
          </p:nvSpPr>
          <p:spPr bwMode="gray">
            <a:xfrm rot="149948">
              <a:off x="5161" y="161"/>
              <a:ext cx="175" cy="170"/>
            </a:xfrm>
            <a:prstGeom prst="ellipse">
              <a:avLst/>
            </a:prstGeom>
            <a:gradFill rotWithShape="1">
              <a:gsLst>
                <a:gs pos="0">
                  <a:schemeClr val="bg2">
                    <a:gamma/>
                    <a:tint val="0"/>
                    <a:invGamma/>
                  </a:schemeClr>
                </a:gs>
                <a:gs pos="100000">
                  <a:schemeClr val="bg2"/>
                </a:gs>
              </a:gsLst>
              <a:path path="shape">
                <a:fillToRect l="50000" t="50000" r="50000" b="50000"/>
              </a:path>
            </a:gradFill>
            <a:ln>
              <a:noFill/>
            </a:ln>
            <a:effectLst/>
            <a:extLst>
              <a:ext uri="{91240B29-F687-4F45-9708-019B960494DF}">
                <a14:hiddenLine xmlns:a14="http://schemas.microsoft.com/office/drawing/2010/main" w="0">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0" smtClean="0">
                <a:solidFill>
                  <a:srgbClr val="113F71"/>
                </a:solidFill>
              </a:endParaRPr>
            </a:p>
          </p:txBody>
        </p:sp>
        <p:grpSp>
          <p:nvGrpSpPr>
            <p:cNvPr id="1130" name="Group 106"/>
            <p:cNvGrpSpPr/>
            <p:nvPr userDrawn="1"/>
          </p:nvGrpSpPr>
          <p:grpSpPr bwMode="auto">
            <a:xfrm rot="334874">
              <a:off x="5321" y="313"/>
              <a:ext cx="98" cy="75"/>
              <a:chOff x="3452" y="878"/>
              <a:chExt cx="402" cy="342"/>
            </a:xfrm>
          </p:grpSpPr>
          <p:sp>
            <p:nvSpPr>
              <p:cNvPr id="1131" name="Oval 107"/>
              <p:cNvSpPr>
                <a:spLocks noChangeArrowheads="1"/>
              </p:cNvSpPr>
              <p:nvPr userDrawn="1"/>
            </p:nvSpPr>
            <p:spPr bwMode="gray">
              <a:xfrm>
                <a:off x="3639" y="1026"/>
                <a:ext cx="111" cy="126"/>
              </a:xfrm>
              <a:prstGeom prst="ellipse">
                <a:avLst/>
              </a:prstGeom>
              <a:gradFill rotWithShape="1">
                <a:gsLst>
                  <a:gs pos="0">
                    <a:schemeClr val="bg2">
                      <a:gamma/>
                      <a:tint val="0"/>
                      <a:invGamma/>
                    </a:schemeClr>
                  </a:gs>
                  <a:gs pos="100000">
                    <a:schemeClr val="bg2"/>
                  </a:gs>
                </a:gsLst>
                <a:path path="shape">
                  <a:fillToRect l="50000" t="50000" r="50000" b="50000"/>
                </a:path>
              </a:gradFill>
              <a:ln>
                <a:noFill/>
              </a:ln>
              <a:effectLst/>
              <a:extLst>
                <a:ext uri="{91240B29-F687-4F45-9708-019B960494DF}">
                  <a14:hiddenLine xmlns:a14="http://schemas.microsoft.com/office/drawing/2010/main" w="0">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0" smtClean="0">
                  <a:solidFill>
                    <a:srgbClr val="113F71"/>
                  </a:solidFill>
                </a:endParaRPr>
              </a:p>
            </p:txBody>
          </p:sp>
          <p:sp>
            <p:nvSpPr>
              <p:cNvPr id="1132" name="Oval 108"/>
              <p:cNvSpPr>
                <a:spLocks noChangeArrowheads="1"/>
              </p:cNvSpPr>
              <p:nvPr userDrawn="1"/>
            </p:nvSpPr>
            <p:spPr bwMode="gray">
              <a:xfrm>
                <a:off x="3763" y="1129"/>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a:noFill/>
              </a:ln>
              <a:effectLst/>
              <a:extLst>
                <a:ext uri="{91240B29-F687-4F45-9708-019B960494DF}">
                  <a14:hiddenLine xmlns:a14="http://schemas.microsoft.com/office/drawing/2010/main" w="0">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0" smtClean="0">
                  <a:solidFill>
                    <a:srgbClr val="113F71"/>
                  </a:solidFill>
                </a:endParaRPr>
              </a:p>
            </p:txBody>
          </p:sp>
          <p:sp>
            <p:nvSpPr>
              <p:cNvPr id="1133" name="Oval 109"/>
              <p:cNvSpPr>
                <a:spLocks noChangeArrowheads="1"/>
              </p:cNvSpPr>
              <p:nvPr userDrawn="1"/>
            </p:nvSpPr>
            <p:spPr bwMode="gray">
              <a:xfrm>
                <a:off x="3452" y="878"/>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a:noFill/>
              </a:ln>
              <a:effectLst/>
              <a:extLst>
                <a:ext uri="{91240B29-F687-4F45-9708-019B960494DF}">
                  <a14:hiddenLine xmlns:a14="http://schemas.microsoft.com/office/drawing/2010/main" w="0">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0" smtClean="0">
                  <a:solidFill>
                    <a:srgbClr val="113F71"/>
                  </a:solidFill>
                </a:endParaRPr>
              </a:p>
            </p:txBody>
          </p:sp>
        </p:grpSp>
        <p:grpSp>
          <p:nvGrpSpPr>
            <p:cNvPr id="1134" name="Group 110"/>
            <p:cNvGrpSpPr/>
            <p:nvPr userDrawn="1"/>
          </p:nvGrpSpPr>
          <p:grpSpPr bwMode="auto">
            <a:xfrm rot="-23704554">
              <a:off x="5358" y="218"/>
              <a:ext cx="97" cy="75"/>
              <a:chOff x="3452" y="878"/>
              <a:chExt cx="402" cy="342"/>
            </a:xfrm>
          </p:grpSpPr>
          <p:sp>
            <p:nvSpPr>
              <p:cNvPr id="1135" name="Oval 111"/>
              <p:cNvSpPr>
                <a:spLocks noChangeArrowheads="1"/>
              </p:cNvSpPr>
              <p:nvPr userDrawn="1"/>
            </p:nvSpPr>
            <p:spPr bwMode="gray">
              <a:xfrm>
                <a:off x="3639" y="1026"/>
                <a:ext cx="111" cy="126"/>
              </a:xfrm>
              <a:prstGeom prst="ellipse">
                <a:avLst/>
              </a:prstGeom>
              <a:gradFill rotWithShape="1">
                <a:gsLst>
                  <a:gs pos="0">
                    <a:schemeClr val="bg2">
                      <a:gamma/>
                      <a:tint val="0"/>
                      <a:invGamma/>
                    </a:schemeClr>
                  </a:gs>
                  <a:gs pos="100000">
                    <a:schemeClr val="bg2"/>
                  </a:gs>
                </a:gsLst>
                <a:path path="shape">
                  <a:fillToRect l="50000" t="50000" r="50000" b="50000"/>
                </a:path>
              </a:gradFill>
              <a:ln>
                <a:noFill/>
              </a:ln>
              <a:effectLst/>
              <a:extLst>
                <a:ext uri="{91240B29-F687-4F45-9708-019B960494DF}">
                  <a14:hiddenLine xmlns:a14="http://schemas.microsoft.com/office/drawing/2010/main" w="0">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0" smtClean="0">
                  <a:solidFill>
                    <a:srgbClr val="113F71"/>
                  </a:solidFill>
                </a:endParaRPr>
              </a:p>
            </p:txBody>
          </p:sp>
          <p:sp>
            <p:nvSpPr>
              <p:cNvPr id="1136" name="Oval 112"/>
              <p:cNvSpPr>
                <a:spLocks noChangeArrowheads="1"/>
              </p:cNvSpPr>
              <p:nvPr userDrawn="1"/>
            </p:nvSpPr>
            <p:spPr bwMode="gray">
              <a:xfrm>
                <a:off x="3763" y="1129"/>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a:noFill/>
              </a:ln>
              <a:effectLst/>
              <a:extLst>
                <a:ext uri="{91240B29-F687-4F45-9708-019B960494DF}">
                  <a14:hiddenLine xmlns:a14="http://schemas.microsoft.com/office/drawing/2010/main" w="0">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0" smtClean="0">
                  <a:solidFill>
                    <a:srgbClr val="113F71"/>
                  </a:solidFill>
                </a:endParaRPr>
              </a:p>
            </p:txBody>
          </p:sp>
          <p:sp>
            <p:nvSpPr>
              <p:cNvPr id="1137" name="Oval 113"/>
              <p:cNvSpPr>
                <a:spLocks noChangeArrowheads="1"/>
              </p:cNvSpPr>
              <p:nvPr userDrawn="1"/>
            </p:nvSpPr>
            <p:spPr bwMode="gray">
              <a:xfrm>
                <a:off x="3452" y="878"/>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a:noFill/>
              </a:ln>
              <a:effectLst/>
              <a:extLst>
                <a:ext uri="{91240B29-F687-4F45-9708-019B960494DF}">
                  <a14:hiddenLine xmlns:a14="http://schemas.microsoft.com/office/drawing/2010/main" w="0">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0" smtClean="0">
                  <a:solidFill>
                    <a:srgbClr val="113F71"/>
                  </a:solidFill>
                </a:endParaRPr>
              </a:p>
            </p:txBody>
          </p:sp>
        </p:grpSp>
        <p:grpSp>
          <p:nvGrpSpPr>
            <p:cNvPr id="1138" name="Group 114"/>
            <p:cNvGrpSpPr/>
            <p:nvPr userDrawn="1"/>
          </p:nvGrpSpPr>
          <p:grpSpPr bwMode="auto">
            <a:xfrm rot="-4646600">
              <a:off x="5335" y="107"/>
              <a:ext cx="88" cy="82"/>
              <a:chOff x="3452" y="878"/>
              <a:chExt cx="402" cy="342"/>
            </a:xfrm>
          </p:grpSpPr>
          <p:sp>
            <p:nvSpPr>
              <p:cNvPr id="1139" name="Oval 115"/>
              <p:cNvSpPr>
                <a:spLocks noChangeArrowheads="1"/>
              </p:cNvSpPr>
              <p:nvPr userDrawn="1"/>
            </p:nvSpPr>
            <p:spPr bwMode="gray">
              <a:xfrm>
                <a:off x="3639" y="1026"/>
                <a:ext cx="111" cy="126"/>
              </a:xfrm>
              <a:prstGeom prst="ellipse">
                <a:avLst/>
              </a:prstGeom>
              <a:gradFill rotWithShape="1">
                <a:gsLst>
                  <a:gs pos="0">
                    <a:schemeClr val="bg2">
                      <a:gamma/>
                      <a:tint val="0"/>
                      <a:invGamma/>
                    </a:schemeClr>
                  </a:gs>
                  <a:gs pos="100000">
                    <a:schemeClr val="bg2"/>
                  </a:gs>
                </a:gsLst>
                <a:path path="shape">
                  <a:fillToRect l="50000" t="50000" r="50000" b="50000"/>
                </a:path>
              </a:gradFill>
              <a:ln>
                <a:noFill/>
              </a:ln>
              <a:effectLst/>
              <a:extLst>
                <a:ext uri="{91240B29-F687-4F45-9708-019B960494DF}">
                  <a14:hiddenLine xmlns:a14="http://schemas.microsoft.com/office/drawing/2010/main" w="0">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0" smtClean="0">
                  <a:solidFill>
                    <a:srgbClr val="113F71"/>
                  </a:solidFill>
                </a:endParaRPr>
              </a:p>
            </p:txBody>
          </p:sp>
          <p:sp>
            <p:nvSpPr>
              <p:cNvPr id="1140" name="Oval 116"/>
              <p:cNvSpPr>
                <a:spLocks noChangeArrowheads="1"/>
              </p:cNvSpPr>
              <p:nvPr userDrawn="1"/>
            </p:nvSpPr>
            <p:spPr bwMode="gray">
              <a:xfrm>
                <a:off x="3763" y="1129"/>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a:noFill/>
              </a:ln>
              <a:effectLst/>
              <a:extLst>
                <a:ext uri="{91240B29-F687-4F45-9708-019B960494DF}">
                  <a14:hiddenLine xmlns:a14="http://schemas.microsoft.com/office/drawing/2010/main" w="0">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0" smtClean="0">
                  <a:solidFill>
                    <a:srgbClr val="113F71"/>
                  </a:solidFill>
                </a:endParaRPr>
              </a:p>
            </p:txBody>
          </p:sp>
          <p:sp>
            <p:nvSpPr>
              <p:cNvPr id="1141" name="Oval 117"/>
              <p:cNvSpPr>
                <a:spLocks noChangeArrowheads="1"/>
              </p:cNvSpPr>
              <p:nvPr userDrawn="1"/>
            </p:nvSpPr>
            <p:spPr bwMode="gray">
              <a:xfrm>
                <a:off x="3452" y="878"/>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a:noFill/>
              </a:ln>
              <a:effectLst/>
              <a:extLst>
                <a:ext uri="{91240B29-F687-4F45-9708-019B960494DF}">
                  <a14:hiddenLine xmlns:a14="http://schemas.microsoft.com/office/drawing/2010/main" w="0">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0" smtClean="0">
                  <a:solidFill>
                    <a:srgbClr val="113F71"/>
                  </a:solidFill>
                </a:endParaRPr>
              </a:p>
            </p:txBody>
          </p:sp>
        </p:grpSp>
        <p:grpSp>
          <p:nvGrpSpPr>
            <p:cNvPr id="1142" name="Group 118"/>
            <p:cNvGrpSpPr/>
            <p:nvPr userDrawn="1"/>
          </p:nvGrpSpPr>
          <p:grpSpPr bwMode="auto">
            <a:xfrm rot="2913403">
              <a:off x="5210" y="359"/>
              <a:ext cx="88" cy="83"/>
              <a:chOff x="3452" y="878"/>
              <a:chExt cx="402" cy="342"/>
            </a:xfrm>
          </p:grpSpPr>
          <p:sp>
            <p:nvSpPr>
              <p:cNvPr id="1143" name="Oval 119"/>
              <p:cNvSpPr>
                <a:spLocks noChangeArrowheads="1"/>
              </p:cNvSpPr>
              <p:nvPr userDrawn="1"/>
            </p:nvSpPr>
            <p:spPr bwMode="gray">
              <a:xfrm>
                <a:off x="3639" y="1026"/>
                <a:ext cx="111" cy="126"/>
              </a:xfrm>
              <a:prstGeom prst="ellipse">
                <a:avLst/>
              </a:prstGeom>
              <a:gradFill rotWithShape="1">
                <a:gsLst>
                  <a:gs pos="0">
                    <a:schemeClr val="bg2">
                      <a:gamma/>
                      <a:tint val="0"/>
                      <a:invGamma/>
                    </a:schemeClr>
                  </a:gs>
                  <a:gs pos="100000">
                    <a:schemeClr val="bg2"/>
                  </a:gs>
                </a:gsLst>
                <a:path path="shape">
                  <a:fillToRect l="50000" t="50000" r="50000" b="50000"/>
                </a:path>
              </a:gradFill>
              <a:ln>
                <a:noFill/>
              </a:ln>
              <a:effectLst/>
              <a:extLst>
                <a:ext uri="{91240B29-F687-4F45-9708-019B960494DF}">
                  <a14:hiddenLine xmlns:a14="http://schemas.microsoft.com/office/drawing/2010/main" w="0">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0" smtClean="0">
                  <a:solidFill>
                    <a:srgbClr val="113F71"/>
                  </a:solidFill>
                </a:endParaRPr>
              </a:p>
            </p:txBody>
          </p:sp>
          <p:sp>
            <p:nvSpPr>
              <p:cNvPr id="1144" name="Oval 120"/>
              <p:cNvSpPr>
                <a:spLocks noChangeArrowheads="1"/>
              </p:cNvSpPr>
              <p:nvPr userDrawn="1"/>
            </p:nvSpPr>
            <p:spPr bwMode="gray">
              <a:xfrm>
                <a:off x="3763" y="1129"/>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a:noFill/>
              </a:ln>
              <a:effectLst/>
              <a:extLst>
                <a:ext uri="{91240B29-F687-4F45-9708-019B960494DF}">
                  <a14:hiddenLine xmlns:a14="http://schemas.microsoft.com/office/drawing/2010/main" w="0">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0" smtClean="0">
                  <a:solidFill>
                    <a:srgbClr val="113F71"/>
                  </a:solidFill>
                </a:endParaRPr>
              </a:p>
            </p:txBody>
          </p:sp>
          <p:sp>
            <p:nvSpPr>
              <p:cNvPr id="1145" name="Oval 121"/>
              <p:cNvSpPr>
                <a:spLocks noChangeArrowheads="1"/>
              </p:cNvSpPr>
              <p:nvPr userDrawn="1"/>
            </p:nvSpPr>
            <p:spPr bwMode="gray">
              <a:xfrm>
                <a:off x="3452" y="878"/>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a:noFill/>
              </a:ln>
              <a:effectLst/>
              <a:extLst>
                <a:ext uri="{91240B29-F687-4F45-9708-019B960494DF}">
                  <a14:hiddenLine xmlns:a14="http://schemas.microsoft.com/office/drawing/2010/main" w="0">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0" smtClean="0">
                  <a:solidFill>
                    <a:srgbClr val="113F71"/>
                  </a:solidFill>
                </a:endParaRPr>
              </a:p>
            </p:txBody>
          </p:sp>
        </p:grpSp>
        <p:grpSp>
          <p:nvGrpSpPr>
            <p:cNvPr id="1146" name="Group 122"/>
            <p:cNvGrpSpPr/>
            <p:nvPr userDrawn="1"/>
          </p:nvGrpSpPr>
          <p:grpSpPr bwMode="auto">
            <a:xfrm rot="-29488389">
              <a:off x="5212" y="46"/>
              <a:ext cx="88" cy="83"/>
              <a:chOff x="3452" y="878"/>
              <a:chExt cx="402" cy="342"/>
            </a:xfrm>
          </p:grpSpPr>
          <p:sp>
            <p:nvSpPr>
              <p:cNvPr id="1147" name="Oval 123"/>
              <p:cNvSpPr>
                <a:spLocks noChangeArrowheads="1"/>
              </p:cNvSpPr>
              <p:nvPr userDrawn="1"/>
            </p:nvSpPr>
            <p:spPr bwMode="gray">
              <a:xfrm>
                <a:off x="3639" y="1026"/>
                <a:ext cx="111" cy="126"/>
              </a:xfrm>
              <a:prstGeom prst="ellipse">
                <a:avLst/>
              </a:prstGeom>
              <a:gradFill rotWithShape="1">
                <a:gsLst>
                  <a:gs pos="0">
                    <a:schemeClr val="bg2">
                      <a:gamma/>
                      <a:tint val="0"/>
                      <a:invGamma/>
                    </a:schemeClr>
                  </a:gs>
                  <a:gs pos="100000">
                    <a:schemeClr val="bg2"/>
                  </a:gs>
                </a:gsLst>
                <a:path path="shape">
                  <a:fillToRect l="50000" t="50000" r="50000" b="50000"/>
                </a:path>
              </a:gradFill>
              <a:ln>
                <a:noFill/>
              </a:ln>
              <a:effectLst/>
              <a:extLst>
                <a:ext uri="{91240B29-F687-4F45-9708-019B960494DF}">
                  <a14:hiddenLine xmlns:a14="http://schemas.microsoft.com/office/drawing/2010/main" w="0">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0" smtClean="0">
                  <a:solidFill>
                    <a:srgbClr val="113F71"/>
                  </a:solidFill>
                </a:endParaRPr>
              </a:p>
            </p:txBody>
          </p:sp>
          <p:sp>
            <p:nvSpPr>
              <p:cNvPr id="1148" name="Oval 124"/>
              <p:cNvSpPr>
                <a:spLocks noChangeArrowheads="1"/>
              </p:cNvSpPr>
              <p:nvPr userDrawn="1"/>
            </p:nvSpPr>
            <p:spPr bwMode="gray">
              <a:xfrm>
                <a:off x="3763" y="1129"/>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a:noFill/>
              </a:ln>
              <a:effectLst/>
              <a:extLst>
                <a:ext uri="{91240B29-F687-4F45-9708-019B960494DF}">
                  <a14:hiddenLine xmlns:a14="http://schemas.microsoft.com/office/drawing/2010/main" w="0">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0" smtClean="0">
                  <a:solidFill>
                    <a:srgbClr val="113F71"/>
                  </a:solidFill>
                </a:endParaRPr>
              </a:p>
            </p:txBody>
          </p:sp>
          <p:sp>
            <p:nvSpPr>
              <p:cNvPr id="1149" name="Oval 125"/>
              <p:cNvSpPr>
                <a:spLocks noChangeArrowheads="1"/>
              </p:cNvSpPr>
              <p:nvPr userDrawn="1"/>
            </p:nvSpPr>
            <p:spPr bwMode="gray">
              <a:xfrm>
                <a:off x="3452" y="878"/>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a:noFill/>
              </a:ln>
              <a:effectLst/>
              <a:extLst>
                <a:ext uri="{91240B29-F687-4F45-9708-019B960494DF}">
                  <a14:hiddenLine xmlns:a14="http://schemas.microsoft.com/office/drawing/2010/main" w="0">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0" smtClean="0">
                  <a:solidFill>
                    <a:srgbClr val="113F71"/>
                  </a:solidFill>
                </a:endParaRPr>
              </a:p>
            </p:txBody>
          </p:sp>
        </p:grpSp>
        <p:grpSp>
          <p:nvGrpSpPr>
            <p:cNvPr id="1150" name="Group 126"/>
            <p:cNvGrpSpPr/>
            <p:nvPr userDrawn="1"/>
          </p:nvGrpSpPr>
          <p:grpSpPr bwMode="auto">
            <a:xfrm rot="-10069553">
              <a:off x="5089" y="95"/>
              <a:ext cx="97" cy="76"/>
              <a:chOff x="3452" y="878"/>
              <a:chExt cx="402" cy="342"/>
            </a:xfrm>
          </p:grpSpPr>
          <p:sp>
            <p:nvSpPr>
              <p:cNvPr id="1151" name="Oval 127"/>
              <p:cNvSpPr>
                <a:spLocks noChangeArrowheads="1"/>
              </p:cNvSpPr>
              <p:nvPr userDrawn="1"/>
            </p:nvSpPr>
            <p:spPr bwMode="gray">
              <a:xfrm>
                <a:off x="3639" y="1026"/>
                <a:ext cx="111" cy="126"/>
              </a:xfrm>
              <a:prstGeom prst="ellipse">
                <a:avLst/>
              </a:prstGeom>
              <a:gradFill rotWithShape="1">
                <a:gsLst>
                  <a:gs pos="0">
                    <a:schemeClr val="bg2">
                      <a:gamma/>
                      <a:tint val="0"/>
                      <a:invGamma/>
                    </a:schemeClr>
                  </a:gs>
                  <a:gs pos="100000">
                    <a:schemeClr val="bg2"/>
                  </a:gs>
                </a:gsLst>
                <a:path path="shape">
                  <a:fillToRect l="50000" t="50000" r="50000" b="50000"/>
                </a:path>
              </a:gradFill>
              <a:ln>
                <a:noFill/>
              </a:ln>
              <a:effectLst/>
              <a:extLst>
                <a:ext uri="{91240B29-F687-4F45-9708-019B960494DF}">
                  <a14:hiddenLine xmlns:a14="http://schemas.microsoft.com/office/drawing/2010/main" w="0">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0" smtClean="0">
                  <a:solidFill>
                    <a:srgbClr val="113F71"/>
                  </a:solidFill>
                </a:endParaRPr>
              </a:p>
            </p:txBody>
          </p:sp>
          <p:sp>
            <p:nvSpPr>
              <p:cNvPr id="1152" name="Oval 128"/>
              <p:cNvSpPr>
                <a:spLocks noChangeArrowheads="1"/>
              </p:cNvSpPr>
              <p:nvPr userDrawn="1"/>
            </p:nvSpPr>
            <p:spPr bwMode="gray">
              <a:xfrm>
                <a:off x="3763" y="1129"/>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a:noFill/>
              </a:ln>
              <a:effectLst/>
              <a:extLst>
                <a:ext uri="{91240B29-F687-4F45-9708-019B960494DF}">
                  <a14:hiddenLine xmlns:a14="http://schemas.microsoft.com/office/drawing/2010/main" w="0">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0" smtClean="0">
                  <a:solidFill>
                    <a:srgbClr val="113F71"/>
                  </a:solidFill>
                </a:endParaRPr>
              </a:p>
            </p:txBody>
          </p:sp>
          <p:sp>
            <p:nvSpPr>
              <p:cNvPr id="1153" name="Oval 129"/>
              <p:cNvSpPr>
                <a:spLocks noChangeArrowheads="1"/>
              </p:cNvSpPr>
              <p:nvPr userDrawn="1"/>
            </p:nvSpPr>
            <p:spPr bwMode="gray">
              <a:xfrm>
                <a:off x="3452" y="878"/>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a:noFill/>
              </a:ln>
              <a:effectLst/>
              <a:extLst>
                <a:ext uri="{91240B29-F687-4F45-9708-019B960494DF}">
                  <a14:hiddenLine xmlns:a14="http://schemas.microsoft.com/office/drawing/2010/main" w="0">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0" smtClean="0">
                  <a:solidFill>
                    <a:srgbClr val="113F71"/>
                  </a:solidFill>
                </a:endParaRPr>
              </a:p>
            </p:txBody>
          </p:sp>
        </p:grpSp>
        <p:grpSp>
          <p:nvGrpSpPr>
            <p:cNvPr id="1154" name="Group 130"/>
            <p:cNvGrpSpPr/>
            <p:nvPr userDrawn="1"/>
          </p:nvGrpSpPr>
          <p:grpSpPr bwMode="auto">
            <a:xfrm rot="-34314642">
              <a:off x="5041" y="204"/>
              <a:ext cx="97" cy="75"/>
              <a:chOff x="3452" y="878"/>
              <a:chExt cx="402" cy="342"/>
            </a:xfrm>
          </p:grpSpPr>
          <p:sp>
            <p:nvSpPr>
              <p:cNvPr id="1155" name="Oval 131"/>
              <p:cNvSpPr>
                <a:spLocks noChangeArrowheads="1"/>
              </p:cNvSpPr>
              <p:nvPr userDrawn="1"/>
            </p:nvSpPr>
            <p:spPr bwMode="gray">
              <a:xfrm>
                <a:off x="3639" y="1026"/>
                <a:ext cx="111" cy="126"/>
              </a:xfrm>
              <a:prstGeom prst="ellipse">
                <a:avLst/>
              </a:prstGeom>
              <a:gradFill rotWithShape="1">
                <a:gsLst>
                  <a:gs pos="0">
                    <a:schemeClr val="bg2">
                      <a:gamma/>
                      <a:tint val="0"/>
                      <a:invGamma/>
                    </a:schemeClr>
                  </a:gs>
                  <a:gs pos="100000">
                    <a:schemeClr val="bg2"/>
                  </a:gs>
                </a:gsLst>
                <a:path path="shape">
                  <a:fillToRect l="50000" t="50000" r="50000" b="50000"/>
                </a:path>
              </a:gradFill>
              <a:ln>
                <a:noFill/>
              </a:ln>
              <a:effectLst/>
              <a:extLst>
                <a:ext uri="{91240B29-F687-4F45-9708-019B960494DF}">
                  <a14:hiddenLine xmlns:a14="http://schemas.microsoft.com/office/drawing/2010/main" w="0">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0" smtClean="0">
                  <a:solidFill>
                    <a:srgbClr val="113F71"/>
                  </a:solidFill>
                </a:endParaRPr>
              </a:p>
            </p:txBody>
          </p:sp>
          <p:sp>
            <p:nvSpPr>
              <p:cNvPr id="1156" name="Oval 132"/>
              <p:cNvSpPr>
                <a:spLocks noChangeArrowheads="1"/>
              </p:cNvSpPr>
              <p:nvPr userDrawn="1"/>
            </p:nvSpPr>
            <p:spPr bwMode="gray">
              <a:xfrm>
                <a:off x="3763" y="1129"/>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a:noFill/>
              </a:ln>
              <a:effectLst/>
              <a:extLst>
                <a:ext uri="{91240B29-F687-4F45-9708-019B960494DF}">
                  <a14:hiddenLine xmlns:a14="http://schemas.microsoft.com/office/drawing/2010/main" w="0">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0" smtClean="0">
                  <a:solidFill>
                    <a:srgbClr val="113F71"/>
                  </a:solidFill>
                </a:endParaRPr>
              </a:p>
            </p:txBody>
          </p:sp>
          <p:sp>
            <p:nvSpPr>
              <p:cNvPr id="1157" name="Oval 133"/>
              <p:cNvSpPr>
                <a:spLocks noChangeArrowheads="1"/>
              </p:cNvSpPr>
              <p:nvPr userDrawn="1"/>
            </p:nvSpPr>
            <p:spPr bwMode="gray">
              <a:xfrm>
                <a:off x="3452" y="878"/>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a:noFill/>
              </a:ln>
              <a:effectLst/>
              <a:extLst>
                <a:ext uri="{91240B29-F687-4F45-9708-019B960494DF}">
                  <a14:hiddenLine xmlns:a14="http://schemas.microsoft.com/office/drawing/2010/main" w="0">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0" smtClean="0">
                  <a:solidFill>
                    <a:srgbClr val="113F71"/>
                  </a:solidFill>
                </a:endParaRPr>
              </a:p>
            </p:txBody>
          </p:sp>
        </p:grpSp>
        <p:grpSp>
          <p:nvGrpSpPr>
            <p:cNvPr id="1158" name="Group 134"/>
            <p:cNvGrpSpPr/>
            <p:nvPr userDrawn="1"/>
          </p:nvGrpSpPr>
          <p:grpSpPr bwMode="auto">
            <a:xfrm rot="-15041649">
              <a:off x="5085" y="304"/>
              <a:ext cx="88" cy="82"/>
              <a:chOff x="3452" y="878"/>
              <a:chExt cx="402" cy="342"/>
            </a:xfrm>
          </p:grpSpPr>
          <p:sp>
            <p:nvSpPr>
              <p:cNvPr id="1159" name="Oval 135"/>
              <p:cNvSpPr>
                <a:spLocks noChangeArrowheads="1"/>
              </p:cNvSpPr>
              <p:nvPr userDrawn="1"/>
            </p:nvSpPr>
            <p:spPr bwMode="gray">
              <a:xfrm>
                <a:off x="3639" y="1026"/>
                <a:ext cx="111" cy="126"/>
              </a:xfrm>
              <a:prstGeom prst="ellipse">
                <a:avLst/>
              </a:prstGeom>
              <a:gradFill rotWithShape="1">
                <a:gsLst>
                  <a:gs pos="0">
                    <a:schemeClr val="bg2">
                      <a:gamma/>
                      <a:tint val="0"/>
                      <a:invGamma/>
                    </a:schemeClr>
                  </a:gs>
                  <a:gs pos="100000">
                    <a:schemeClr val="bg2"/>
                  </a:gs>
                </a:gsLst>
                <a:path path="shape">
                  <a:fillToRect l="50000" t="50000" r="50000" b="50000"/>
                </a:path>
              </a:gradFill>
              <a:ln>
                <a:noFill/>
              </a:ln>
              <a:effectLst/>
              <a:extLst>
                <a:ext uri="{91240B29-F687-4F45-9708-019B960494DF}">
                  <a14:hiddenLine xmlns:a14="http://schemas.microsoft.com/office/drawing/2010/main" w="0">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0" smtClean="0">
                  <a:solidFill>
                    <a:srgbClr val="113F71"/>
                  </a:solidFill>
                </a:endParaRPr>
              </a:p>
            </p:txBody>
          </p:sp>
          <p:sp>
            <p:nvSpPr>
              <p:cNvPr id="1160" name="Oval 136"/>
              <p:cNvSpPr>
                <a:spLocks noChangeArrowheads="1"/>
              </p:cNvSpPr>
              <p:nvPr userDrawn="1"/>
            </p:nvSpPr>
            <p:spPr bwMode="gray">
              <a:xfrm>
                <a:off x="3763" y="1129"/>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a:noFill/>
              </a:ln>
              <a:effectLst/>
              <a:extLst>
                <a:ext uri="{91240B29-F687-4F45-9708-019B960494DF}">
                  <a14:hiddenLine xmlns:a14="http://schemas.microsoft.com/office/drawing/2010/main" w="0">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0" smtClean="0">
                  <a:solidFill>
                    <a:srgbClr val="113F71"/>
                  </a:solidFill>
                </a:endParaRPr>
              </a:p>
            </p:txBody>
          </p:sp>
          <p:sp>
            <p:nvSpPr>
              <p:cNvPr id="1161" name="Oval 137"/>
              <p:cNvSpPr>
                <a:spLocks noChangeArrowheads="1"/>
              </p:cNvSpPr>
              <p:nvPr userDrawn="1"/>
            </p:nvSpPr>
            <p:spPr bwMode="gray">
              <a:xfrm>
                <a:off x="3452" y="878"/>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a:noFill/>
              </a:ln>
              <a:effectLst/>
              <a:extLst>
                <a:ext uri="{91240B29-F687-4F45-9708-019B960494DF}">
                  <a14:hiddenLine xmlns:a14="http://schemas.microsoft.com/office/drawing/2010/main" w="0">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0" smtClean="0">
                  <a:solidFill>
                    <a:srgbClr val="113F71"/>
                  </a:solidFill>
                </a:endParaRPr>
              </a:p>
            </p:txBody>
          </p:sp>
        </p:grpSp>
      </p:grpSp>
      <p:sp>
        <p:nvSpPr>
          <p:cNvPr id="1162" name="Rectangle 138"/>
          <p:cNvSpPr>
            <a:spLocks noGrp="1" noChangeArrowheads="1"/>
          </p:cNvSpPr>
          <p:nvPr>
            <p:ph type="dt" sz="half" idx="2"/>
          </p:nvPr>
        </p:nvSpPr>
        <p:spPr bwMode="gray">
          <a:xfrm>
            <a:off x="457200" y="63246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00" b="1">
                <a:latin typeface="+mn-lt"/>
                <a:ea typeface="宋体" panose="02010600030101010101" pitchFamily="2" charset="-122"/>
              </a:defRPr>
            </a:lvl1pPr>
          </a:lstStyle>
          <a:p>
            <a:r>
              <a:rPr lang="en-US" altLang="zh-CN" smtClean="0">
                <a:solidFill>
                  <a:srgbClr val="113F71"/>
                </a:solidFill>
              </a:rPr>
              <a:t>www.themegallery.com</a:t>
            </a:r>
            <a:endParaRPr lang="en-US" altLang="zh-CN" smtClean="0">
              <a:solidFill>
                <a:srgbClr val="113F71"/>
              </a:solidFill>
            </a:endParaRPr>
          </a:p>
        </p:txBody>
      </p:sp>
      <p:sp>
        <p:nvSpPr>
          <p:cNvPr id="1175" name="Line 151"/>
          <p:cNvSpPr>
            <a:spLocks noChangeShapeType="1"/>
          </p:cNvSpPr>
          <p:nvPr/>
        </p:nvSpPr>
        <p:spPr bwMode="auto">
          <a:xfrm>
            <a:off x="0" y="762000"/>
            <a:ext cx="9144000" cy="0"/>
          </a:xfrm>
          <a:prstGeom prst="line">
            <a:avLst/>
          </a:prstGeom>
          <a:noFill/>
          <a:ln w="9525">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smtClean="0">
              <a:solidFill>
                <a:srgbClr val="113F71"/>
              </a:solidFill>
            </a:endParaRPr>
          </a:p>
        </p:txBody>
      </p:sp>
      <p:sp>
        <p:nvSpPr>
          <p:cNvPr id="1176" name="Line 152"/>
          <p:cNvSpPr>
            <a:spLocks noChangeShapeType="1"/>
          </p:cNvSpPr>
          <p:nvPr/>
        </p:nvSpPr>
        <p:spPr bwMode="auto">
          <a:xfrm>
            <a:off x="0" y="914400"/>
            <a:ext cx="914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smtClean="0">
              <a:solidFill>
                <a:srgbClr val="113F71"/>
              </a:solidFill>
            </a:endParaRPr>
          </a:p>
        </p:txBody>
      </p:sp>
      <p:sp>
        <p:nvSpPr>
          <p:cNvPr id="1177" name="Line 153"/>
          <p:cNvSpPr>
            <a:spLocks noChangeShapeType="1"/>
          </p:cNvSpPr>
          <p:nvPr/>
        </p:nvSpPr>
        <p:spPr bwMode="auto">
          <a:xfrm>
            <a:off x="0" y="6648450"/>
            <a:ext cx="914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smtClean="0">
              <a:solidFill>
                <a:srgbClr val="113F71"/>
              </a:solidFill>
            </a:endParaRPr>
          </a:p>
        </p:txBody>
      </p:sp>
      <p:sp>
        <p:nvSpPr>
          <p:cNvPr id="1178" name="Line 154"/>
          <p:cNvSpPr>
            <a:spLocks noChangeShapeType="1"/>
          </p:cNvSpPr>
          <p:nvPr/>
        </p:nvSpPr>
        <p:spPr bwMode="auto">
          <a:xfrm>
            <a:off x="457200" y="0"/>
            <a:ext cx="0" cy="6858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smtClean="0">
              <a:solidFill>
                <a:srgbClr val="113F71"/>
              </a:solidFill>
            </a:endParaRPr>
          </a:p>
        </p:txBody>
      </p:sp>
      <p:sp>
        <p:nvSpPr>
          <p:cNvPr id="1179" name="Line 155"/>
          <p:cNvSpPr>
            <a:spLocks noChangeShapeType="1"/>
          </p:cNvSpPr>
          <p:nvPr/>
        </p:nvSpPr>
        <p:spPr bwMode="auto">
          <a:xfrm>
            <a:off x="8763000" y="0"/>
            <a:ext cx="0" cy="6858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smtClean="0">
              <a:solidFill>
                <a:srgbClr val="113F71"/>
              </a:solidFill>
            </a:endParaRPr>
          </a:p>
        </p:txBody>
      </p:sp>
      <p:sp>
        <p:nvSpPr>
          <p:cNvPr id="1181" name="Line 157"/>
          <p:cNvSpPr>
            <a:spLocks noChangeShapeType="1"/>
          </p:cNvSpPr>
          <p:nvPr/>
        </p:nvSpPr>
        <p:spPr bwMode="auto">
          <a:xfrm flipH="1">
            <a:off x="0" y="5105400"/>
            <a:ext cx="457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smtClean="0">
              <a:solidFill>
                <a:srgbClr val="113F71"/>
              </a:solidFill>
            </a:endParaRPr>
          </a:p>
        </p:txBody>
      </p:sp>
      <p:sp>
        <p:nvSpPr>
          <p:cNvPr id="1182" name="Line 158"/>
          <p:cNvSpPr>
            <a:spLocks noChangeShapeType="1"/>
          </p:cNvSpPr>
          <p:nvPr/>
        </p:nvSpPr>
        <p:spPr bwMode="auto">
          <a:xfrm>
            <a:off x="1752600" y="6648450"/>
            <a:ext cx="0" cy="209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smtClean="0">
              <a:solidFill>
                <a:srgbClr val="113F71"/>
              </a:solidFill>
            </a:endParaRPr>
          </a:p>
        </p:txBody>
      </p:sp>
      <p:sp>
        <p:nvSpPr>
          <p:cNvPr id="1183" name="Line 159"/>
          <p:cNvSpPr>
            <a:spLocks noChangeShapeType="1"/>
          </p:cNvSpPr>
          <p:nvPr/>
        </p:nvSpPr>
        <p:spPr bwMode="auto">
          <a:xfrm>
            <a:off x="8763000" y="6019800"/>
            <a:ext cx="381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smtClean="0">
              <a:solidFill>
                <a:srgbClr val="113F7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p:txStyles>
    <p:titleStyle>
      <a:lvl1pPr algn="l" rtl="0" fontAlgn="base">
        <a:spcBef>
          <a:spcPct val="0"/>
        </a:spcBef>
        <a:spcAft>
          <a:spcPct val="0"/>
        </a:spcAft>
        <a:defRPr sz="2800" b="1" i="1">
          <a:solidFill>
            <a:schemeClr val="tx1"/>
          </a:solidFill>
          <a:latin typeface="+mj-lt"/>
          <a:ea typeface="+mj-ea"/>
          <a:cs typeface="+mj-cs"/>
        </a:defRPr>
      </a:lvl1pPr>
      <a:lvl2pPr algn="l" rtl="0" fontAlgn="base">
        <a:spcBef>
          <a:spcPct val="0"/>
        </a:spcBef>
        <a:spcAft>
          <a:spcPct val="0"/>
        </a:spcAft>
        <a:defRPr sz="2800" b="1" i="1">
          <a:solidFill>
            <a:schemeClr val="tx1"/>
          </a:solidFill>
          <a:latin typeface="Verdana" panose="020B0604030504040204" pitchFamily="34" charset="0"/>
        </a:defRPr>
      </a:lvl2pPr>
      <a:lvl3pPr algn="l" rtl="0" fontAlgn="base">
        <a:spcBef>
          <a:spcPct val="0"/>
        </a:spcBef>
        <a:spcAft>
          <a:spcPct val="0"/>
        </a:spcAft>
        <a:defRPr sz="2800" b="1" i="1">
          <a:solidFill>
            <a:schemeClr val="tx1"/>
          </a:solidFill>
          <a:latin typeface="Verdana" panose="020B0604030504040204" pitchFamily="34" charset="0"/>
        </a:defRPr>
      </a:lvl3pPr>
      <a:lvl4pPr algn="l" rtl="0" fontAlgn="base">
        <a:spcBef>
          <a:spcPct val="0"/>
        </a:spcBef>
        <a:spcAft>
          <a:spcPct val="0"/>
        </a:spcAft>
        <a:defRPr sz="2800" b="1" i="1">
          <a:solidFill>
            <a:schemeClr val="tx1"/>
          </a:solidFill>
          <a:latin typeface="Verdana" panose="020B0604030504040204" pitchFamily="34" charset="0"/>
        </a:defRPr>
      </a:lvl4pPr>
      <a:lvl5pPr algn="l" rtl="0" fontAlgn="base">
        <a:spcBef>
          <a:spcPct val="0"/>
        </a:spcBef>
        <a:spcAft>
          <a:spcPct val="0"/>
        </a:spcAft>
        <a:defRPr sz="2800" b="1" i="1">
          <a:solidFill>
            <a:schemeClr val="tx1"/>
          </a:solidFill>
          <a:latin typeface="Verdana" panose="020B0604030504040204" pitchFamily="34" charset="0"/>
        </a:defRPr>
      </a:lvl5pPr>
      <a:lvl6pPr marL="457200" algn="l" rtl="0" fontAlgn="base">
        <a:spcBef>
          <a:spcPct val="0"/>
        </a:spcBef>
        <a:spcAft>
          <a:spcPct val="0"/>
        </a:spcAft>
        <a:defRPr sz="2800" b="1" i="1">
          <a:solidFill>
            <a:schemeClr val="tx1"/>
          </a:solidFill>
          <a:latin typeface="Verdana" panose="020B0604030504040204" pitchFamily="34" charset="0"/>
        </a:defRPr>
      </a:lvl6pPr>
      <a:lvl7pPr marL="914400" algn="l" rtl="0" fontAlgn="base">
        <a:spcBef>
          <a:spcPct val="0"/>
        </a:spcBef>
        <a:spcAft>
          <a:spcPct val="0"/>
        </a:spcAft>
        <a:defRPr sz="2800" b="1" i="1">
          <a:solidFill>
            <a:schemeClr val="tx1"/>
          </a:solidFill>
          <a:latin typeface="Verdana" panose="020B0604030504040204" pitchFamily="34" charset="0"/>
        </a:defRPr>
      </a:lvl7pPr>
      <a:lvl8pPr marL="1371600" algn="l" rtl="0" fontAlgn="base">
        <a:spcBef>
          <a:spcPct val="0"/>
        </a:spcBef>
        <a:spcAft>
          <a:spcPct val="0"/>
        </a:spcAft>
        <a:defRPr sz="2800" b="1" i="1">
          <a:solidFill>
            <a:schemeClr val="tx1"/>
          </a:solidFill>
          <a:latin typeface="Verdana" panose="020B0604030504040204" pitchFamily="34" charset="0"/>
        </a:defRPr>
      </a:lvl8pPr>
      <a:lvl9pPr marL="1828800" algn="l" rtl="0" fontAlgn="base">
        <a:spcBef>
          <a:spcPct val="0"/>
        </a:spcBef>
        <a:spcAft>
          <a:spcPct val="0"/>
        </a:spcAft>
        <a:defRPr sz="2800" b="1" i="1">
          <a:solidFill>
            <a:schemeClr val="tx1"/>
          </a:solidFill>
          <a:latin typeface="Verdana" panose="020B0604030504040204" pitchFamily="34" charset="0"/>
        </a:defRPr>
      </a:lvl9pPr>
    </p:titleStyle>
    <p:bodyStyle>
      <a:lvl1pPr marL="342900" indent="-342900" algn="l" rtl="0" fontAlgn="base">
        <a:spcBef>
          <a:spcPct val="20000"/>
        </a:spcBef>
        <a:spcAft>
          <a:spcPct val="0"/>
        </a:spcAft>
        <a:buClr>
          <a:schemeClr val="hlink"/>
        </a:buClr>
        <a:buFont typeface="Wingdings" panose="05000000000000000000" pitchFamily="2" charset="2"/>
        <a:buChar char="v"/>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fontAlgn="base">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fontAlgn="base">
        <a:spcBef>
          <a:spcPct val="20000"/>
        </a:spcBef>
        <a:spcAft>
          <a:spcPct val="0"/>
        </a:spcAft>
        <a:buChar char="–"/>
        <a:defRPr sz="2000">
          <a:solidFill>
            <a:schemeClr val="tx1"/>
          </a:solidFill>
          <a:latin typeface="Arial" panose="020B0604020202020204" pitchFamily="34" charset="0"/>
        </a:defRPr>
      </a:lvl4pPr>
      <a:lvl5pPr marL="2057400" indent="-228600" algn="l" rtl="0" fontAlgn="base">
        <a:spcBef>
          <a:spcPct val="20000"/>
        </a:spcBef>
        <a:spcAft>
          <a:spcPct val="0"/>
        </a:spcAft>
        <a:buChar char="»"/>
        <a:defRPr sz="2000">
          <a:solidFill>
            <a:schemeClr val="tx1"/>
          </a:solidFill>
          <a:latin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Arial" panose="020B0604020202020204" pitchFamily="34" charset="0"/>
        </a:defRPr>
      </a:lvl6pPr>
      <a:lvl7pPr marL="2971800" indent="-228600" algn="l" rtl="0" fontAlgn="base">
        <a:spcBef>
          <a:spcPct val="20000"/>
        </a:spcBef>
        <a:spcAft>
          <a:spcPct val="0"/>
        </a:spcAft>
        <a:buChar char="»"/>
        <a:defRPr sz="2000">
          <a:solidFill>
            <a:schemeClr val="tx1"/>
          </a:solidFill>
          <a:latin typeface="Arial" panose="020B0604020202020204" pitchFamily="34" charset="0"/>
        </a:defRPr>
      </a:lvl7pPr>
      <a:lvl8pPr marL="3429000" indent="-228600" algn="l" rtl="0" fontAlgn="base">
        <a:spcBef>
          <a:spcPct val="20000"/>
        </a:spcBef>
        <a:spcAft>
          <a:spcPct val="0"/>
        </a:spcAft>
        <a:buChar char="»"/>
        <a:defRPr sz="2000">
          <a:solidFill>
            <a:schemeClr val="tx1"/>
          </a:solidFill>
          <a:latin typeface="Arial" panose="020B0604020202020204" pitchFamily="34" charset="0"/>
        </a:defRPr>
      </a:lvl8pPr>
      <a:lvl9pPr marL="3886200" indent="-228600" algn="l" rtl="0" fontAlgn="base">
        <a:spcBef>
          <a:spcPct val="20000"/>
        </a:spcBef>
        <a:spcAft>
          <a:spcPct val="0"/>
        </a:spcAft>
        <a:buChar char="»"/>
        <a:defRPr sz="2000">
          <a:solidFill>
            <a:schemeClr val="tx1"/>
          </a:solidFill>
          <a:latin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4.png"/></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6.png"/><Relationship Id="rId1" Type="http://schemas.openxmlformats.org/officeDocument/2006/relationships/image" Target="../media/image35.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8.png"/><Relationship Id="rId1" Type="http://schemas.openxmlformats.org/officeDocument/2006/relationships/image" Target="../media/image37.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3.xml"/><Relationship Id="rId2" Type="http://schemas.openxmlformats.org/officeDocument/2006/relationships/image" Target="../media/image11.pn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3.xml"/><Relationship Id="rId2" Type="http://schemas.openxmlformats.org/officeDocument/2006/relationships/image" Target="../media/image13.png"/><Relationship Id="rId1"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9.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1.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3.png"/><Relationship Id="rId1" Type="http://schemas.openxmlformats.org/officeDocument/2006/relationships/image" Target="../media/image22.png"/></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5.png"/><Relationship Id="rId1" Type="http://schemas.openxmlformats.org/officeDocument/2006/relationships/image" Target="../media/image24.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7.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3.xml"/><Relationship Id="rId2" Type="http://schemas.openxmlformats.org/officeDocument/2006/relationships/image" Target="../media/image29.png"/><Relationship Id="rId1" Type="http://schemas.openxmlformats.org/officeDocument/2006/relationships/image" Target="../media/image28.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0.png"/></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2.png"/></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39552" y="2057400"/>
            <a:ext cx="7704856" cy="1698625"/>
          </a:xfrm>
        </p:spPr>
        <p:txBody>
          <a:bodyPr/>
          <a:lstStyle/>
          <a:p>
            <a:r>
              <a:rPr lang="en-US" altLang="zh-CN" sz="5400" i="0" dirty="0" smtClean="0">
                <a:ea typeface="宋体" panose="02010600030101010101" pitchFamily="2" charset="-122"/>
              </a:rPr>
              <a:t>Linux</a:t>
            </a:r>
            <a:r>
              <a:rPr lang="zh-CN" altLang="en-US" sz="5400" i="0" dirty="0" smtClean="0">
                <a:ea typeface="宋体" panose="02010600030101010101" pitchFamily="2" charset="-122"/>
              </a:rPr>
              <a:t>文件管理</a:t>
            </a:r>
            <a:br>
              <a:rPr lang="en-US" altLang="zh-CN" sz="5400" i="0" dirty="0" smtClean="0">
                <a:ea typeface="宋体" panose="02010600030101010101" pitchFamily="2" charset="-122"/>
              </a:rPr>
            </a:br>
            <a:r>
              <a:rPr lang="zh-CN" altLang="en-US" sz="5400" i="0" dirty="0" smtClean="0">
                <a:ea typeface="宋体" panose="02010600030101010101" pitchFamily="2" charset="-122"/>
              </a:rPr>
              <a:t>与常用命令</a:t>
            </a:r>
            <a:endParaRPr lang="en-US" altLang="zh-CN" sz="5400" i="0" dirty="0">
              <a:ea typeface="宋体" panose="02010600030101010101" pitchFamily="2" charset="-122"/>
            </a:endParaRPr>
          </a:p>
        </p:txBody>
      </p:sp>
      <p:pic>
        <p:nvPicPr>
          <p:cNvPr id="3" name="图片 2" descr="www.tuweimei.comComp_10378365_sQFMuuG7j1RTeeTq1fQknPrhe5yY8m5q.jpg"/>
          <p:cNvPicPr>
            <a:picLocks noGrp="1" noChangeAspect="1"/>
          </p:cNvPicPr>
          <p:nvPr isPhoto="1"/>
        </p:nvPicPr>
        <p:blipFill>
          <a:blip r:embed="rId1">
            <a:extLst>
              <a:ext uri="{28A0092B-C50C-407E-A947-70E740481C1C}">
                <a14:useLocalDpi xmlns:a14="http://schemas.microsoft.com/office/drawing/2010/main" val="0"/>
              </a:ext>
            </a:extLst>
          </a:blip>
          <a:srcRect/>
          <a:stretch>
            <a:fillRect/>
          </a:stretch>
        </p:blipFill>
        <p:spPr bwMode="auto">
          <a:xfrm>
            <a:off x="539749" y="3667125"/>
            <a:ext cx="214312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2" descr="www.tuweimei.comComp_10853507_7eXbfqlJIqGpu9jqjc354r8NU56wPZTN.jpg"/>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6562725" y="3667125"/>
            <a:ext cx="214312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p:cNvSpPr>
          <p:nvPr>
            <p:ph type="title"/>
          </p:nvPr>
        </p:nvSpPr>
        <p:spPr>
          <a:xfrm>
            <a:off x="467544" y="116632"/>
            <a:ext cx="7096125" cy="654050"/>
          </a:xfrm>
        </p:spPr>
        <p:txBody>
          <a:bodyPr/>
          <a:lstStyle/>
          <a:p>
            <a:r>
              <a:rPr lang="en-US" altLang="zh-CN" sz="3600" i="0" dirty="0" smtClean="0">
                <a:solidFill>
                  <a:srgbClr val="FF0000"/>
                </a:solidFill>
                <a:latin typeface="黑体" panose="02010609060101010101" pitchFamily="49" charset="-122"/>
                <a:ea typeface="黑体" panose="02010609060101010101" pitchFamily="49" charset="-122"/>
              </a:rPr>
              <a:t>(3)Shell</a:t>
            </a:r>
            <a:r>
              <a:rPr lang="zh-CN" altLang="en-US" sz="3600" i="0" dirty="0" smtClean="0">
                <a:solidFill>
                  <a:srgbClr val="FF0000"/>
                </a:solidFill>
                <a:latin typeface="黑体" panose="02010609060101010101" pitchFamily="49" charset="-122"/>
                <a:ea typeface="黑体" panose="02010609060101010101" pitchFamily="49" charset="-122"/>
              </a:rPr>
              <a:t>的启动与退出</a:t>
            </a:r>
            <a:endParaRPr lang="zh-CN" altLang="en-US" sz="3600" i="0" dirty="0" smtClean="0">
              <a:solidFill>
                <a:srgbClr val="FF0000"/>
              </a:solidFill>
              <a:latin typeface="黑体" panose="02010609060101010101" pitchFamily="49" charset="-122"/>
              <a:ea typeface="黑体" panose="02010609060101010101" pitchFamily="49" charset="-122"/>
            </a:endParaRPr>
          </a:p>
        </p:txBody>
      </p:sp>
      <p:sp>
        <p:nvSpPr>
          <p:cNvPr id="139267" name="Rectangle 3"/>
          <p:cNvSpPr>
            <a:spLocks noGrp="1"/>
          </p:cNvSpPr>
          <p:nvPr>
            <p:ph idx="1"/>
          </p:nvPr>
        </p:nvSpPr>
        <p:spPr>
          <a:xfrm>
            <a:off x="467544" y="1052736"/>
            <a:ext cx="8208912" cy="5472608"/>
          </a:xfrm>
        </p:spPr>
        <p:txBody>
          <a:bodyPr/>
          <a:lstStyle/>
          <a:p>
            <a:r>
              <a:rPr lang="zh-CN" altLang="en-US" b="1" dirty="0" smtClean="0"/>
              <a:t>系统启动自动根据配置信息启动</a:t>
            </a:r>
            <a:r>
              <a:rPr lang="en-US" altLang="zh-CN" b="1" dirty="0" smtClean="0"/>
              <a:t>shell</a:t>
            </a:r>
            <a:r>
              <a:rPr lang="zh-CN" altLang="en-US" b="1" dirty="0" smtClean="0"/>
              <a:t>，根据用户启动的模式不同，</a:t>
            </a:r>
            <a:r>
              <a:rPr lang="en-US" altLang="zh-CN" b="1" dirty="0" smtClean="0"/>
              <a:t>shell</a:t>
            </a:r>
            <a:r>
              <a:rPr lang="zh-CN" altLang="en-US" b="1" dirty="0" smtClean="0"/>
              <a:t>表现为</a:t>
            </a:r>
            <a:r>
              <a:rPr lang="zh-CN" altLang="en-US" b="1" u="sng" dirty="0" smtClean="0">
                <a:solidFill>
                  <a:schemeClr val="accent1"/>
                </a:solidFill>
              </a:rPr>
              <a:t>全屏控制台终端</a:t>
            </a:r>
            <a:r>
              <a:rPr lang="zh-CN" altLang="en-US" b="1" dirty="0" smtClean="0"/>
              <a:t>、或</a:t>
            </a:r>
            <a:r>
              <a:rPr lang="zh-CN" altLang="en-US" b="1" u="sng" dirty="0" smtClean="0">
                <a:solidFill>
                  <a:schemeClr val="accent1"/>
                </a:solidFill>
              </a:rPr>
              <a:t>桌面终端</a:t>
            </a:r>
            <a:r>
              <a:rPr lang="zh-CN" altLang="en-US" b="1" dirty="0" smtClean="0"/>
              <a:t>的形式。</a:t>
            </a:r>
            <a:endParaRPr lang="en-US" altLang="zh-CN" b="1" dirty="0" smtClean="0"/>
          </a:p>
          <a:p>
            <a:r>
              <a:rPr lang="zh-CN" altLang="en-US" b="1" dirty="0" smtClean="0">
                <a:solidFill>
                  <a:srgbClr val="7030A0"/>
                </a:solidFill>
              </a:rPr>
              <a:t>图形界面进入桌面终端可以借助如下方式</a:t>
            </a:r>
            <a:r>
              <a:rPr lang="zh-CN" altLang="en-US" b="1" dirty="0" smtClean="0"/>
              <a:t>：</a:t>
            </a:r>
            <a:endParaRPr lang="en-US" altLang="zh-CN" b="1" dirty="0" smtClean="0"/>
          </a:p>
          <a:p>
            <a:pPr lvl="1"/>
            <a:r>
              <a:rPr lang="en-US" altLang="zh-CN" b="1" dirty="0" smtClean="0"/>
              <a:t>Dash</a:t>
            </a:r>
            <a:r>
              <a:rPr lang="zh-CN" altLang="en-US" b="1" dirty="0" smtClean="0"/>
              <a:t>主页中输入</a:t>
            </a:r>
            <a:r>
              <a:rPr lang="en-US" altLang="zh-CN" b="1" dirty="0" smtClean="0"/>
              <a:t>gnome-terminal</a:t>
            </a:r>
            <a:endParaRPr lang="en-US" altLang="zh-CN" b="1" dirty="0" smtClean="0"/>
          </a:p>
          <a:p>
            <a:pPr lvl="1"/>
            <a:r>
              <a:rPr lang="en-US" altLang="zh-CN" b="1" dirty="0" smtClean="0"/>
              <a:t>/user/bin</a:t>
            </a:r>
            <a:r>
              <a:rPr lang="zh-CN" altLang="en-US" b="1" dirty="0" smtClean="0"/>
              <a:t>下寻找</a:t>
            </a:r>
            <a:r>
              <a:rPr lang="en-US" altLang="zh-CN" b="1" dirty="0" smtClean="0"/>
              <a:t>gnome-terminal</a:t>
            </a:r>
            <a:r>
              <a:rPr lang="zh-CN" altLang="en-US" b="1" dirty="0" smtClean="0"/>
              <a:t>，创建桌面快捷方式</a:t>
            </a:r>
            <a:endParaRPr lang="zh-CN" altLang="en-US" b="1" dirty="0" smtClean="0"/>
          </a:p>
        </p:txBody>
      </p:sp>
      <p:sp>
        <p:nvSpPr>
          <p:cNvPr id="11266"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1A2D4E3A-875E-46F4-BE81-4E9C553339ED}"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p:cNvSpPr>
          <p:nvPr>
            <p:ph type="title"/>
          </p:nvPr>
        </p:nvSpPr>
        <p:spPr>
          <a:xfrm>
            <a:off x="0" y="260350"/>
            <a:ext cx="7096125" cy="654050"/>
          </a:xfrm>
        </p:spPr>
        <p:txBody>
          <a:bodyPr/>
          <a:lstStyle/>
          <a:p>
            <a:endParaRPr lang="zh-CN" altLang="en-US" sz="3600" smtClean="0">
              <a:latin typeface="黑体" panose="02010609060101010101" pitchFamily="49" charset="-122"/>
              <a:ea typeface="黑体" panose="02010609060101010101" pitchFamily="49" charset="-122"/>
            </a:endParaRPr>
          </a:p>
        </p:txBody>
      </p:sp>
      <p:sp>
        <p:nvSpPr>
          <p:cNvPr id="90116" name="Rectangle 3"/>
          <p:cNvSpPr>
            <a:spLocks noGrp="1"/>
          </p:cNvSpPr>
          <p:nvPr>
            <p:ph idx="1"/>
          </p:nvPr>
        </p:nvSpPr>
        <p:spPr>
          <a:xfrm>
            <a:off x="539552" y="1124744"/>
            <a:ext cx="7751763" cy="5129213"/>
          </a:xfrm>
        </p:spPr>
        <p:txBody>
          <a:bodyPr/>
          <a:lstStyle/>
          <a:p>
            <a:pPr marL="514350" indent="-514350">
              <a:buClr>
                <a:srgbClr val="C00000"/>
              </a:buClr>
              <a:buFont typeface="+mj-ea"/>
              <a:buAutoNum type="circleNumDbPlain" startAt="6"/>
            </a:pPr>
            <a:r>
              <a:rPr lang="en-US" altLang="zh-CN" b="1" dirty="0" smtClean="0"/>
              <a:t>head [-n]</a:t>
            </a:r>
            <a:endParaRPr lang="en-US" altLang="zh-CN" b="1" dirty="0" smtClean="0"/>
          </a:p>
          <a:p>
            <a:pPr>
              <a:buFont typeface="Wingdings" panose="05000000000000000000" pitchFamily="2" charset="2"/>
              <a:buNone/>
            </a:pPr>
            <a:r>
              <a:rPr lang="en-US" altLang="zh-CN" b="1" dirty="0" smtClean="0"/>
              <a:t>  </a:t>
            </a:r>
            <a:r>
              <a:rPr lang="zh-CN" altLang="en-US" b="1" dirty="0" smtClean="0"/>
              <a:t>显示指定文件的前若干行</a:t>
            </a:r>
            <a:endParaRPr lang="zh-CN" altLang="en-US" b="1" dirty="0" smtClean="0"/>
          </a:p>
          <a:p>
            <a:pPr marL="514350" indent="-514350">
              <a:buClr>
                <a:srgbClr val="C00000"/>
              </a:buClr>
              <a:buFont typeface="+mj-ea"/>
              <a:buAutoNum type="circleNumDbPlain" startAt="7"/>
            </a:pPr>
            <a:r>
              <a:rPr lang="en-US" altLang="zh-CN" b="1" dirty="0" smtClean="0"/>
              <a:t>tail [+/-n]</a:t>
            </a:r>
            <a:endParaRPr lang="en-US" altLang="zh-CN" b="1" dirty="0" smtClean="0"/>
          </a:p>
          <a:p>
            <a:pPr>
              <a:buFont typeface="Wingdings" panose="05000000000000000000" pitchFamily="2" charset="2"/>
              <a:buNone/>
            </a:pPr>
            <a:r>
              <a:rPr lang="en-US" altLang="zh-CN" b="1" dirty="0" smtClean="0"/>
              <a:t>  </a:t>
            </a:r>
            <a:r>
              <a:rPr lang="zh-CN" altLang="en-US" b="1" dirty="0" smtClean="0"/>
              <a:t>查看文件末尾数据</a:t>
            </a:r>
            <a:endParaRPr lang="zh-CN" altLang="en-US" b="1" dirty="0" smtClean="0"/>
          </a:p>
          <a:p>
            <a:pPr>
              <a:buFont typeface="Wingdings" panose="05000000000000000000" pitchFamily="2" charset="2"/>
              <a:buNone/>
            </a:pPr>
            <a:r>
              <a:rPr lang="en-US" altLang="zh-CN" b="1" dirty="0" smtClean="0"/>
              <a:t> +n </a:t>
            </a:r>
            <a:r>
              <a:rPr lang="zh-CN" altLang="en-US" b="1" dirty="0" smtClean="0"/>
              <a:t>从第</a:t>
            </a:r>
            <a:r>
              <a:rPr lang="en-US" altLang="zh-CN" b="1" dirty="0" smtClean="0"/>
              <a:t>n</a:t>
            </a:r>
            <a:r>
              <a:rPr lang="zh-CN" altLang="en-US" b="1" dirty="0" smtClean="0"/>
              <a:t>行开始显示</a:t>
            </a:r>
            <a:endParaRPr lang="zh-CN" altLang="en-US" b="1" dirty="0" smtClean="0"/>
          </a:p>
          <a:p>
            <a:pPr>
              <a:buFont typeface="Wingdings" panose="05000000000000000000" pitchFamily="2" charset="2"/>
              <a:buNone/>
            </a:pPr>
            <a:r>
              <a:rPr lang="zh-CN" altLang="en-US" b="1" dirty="0" smtClean="0"/>
              <a:t> </a:t>
            </a:r>
            <a:r>
              <a:rPr lang="en-US" altLang="zh-CN" b="1" dirty="0" smtClean="0"/>
              <a:t>-n </a:t>
            </a:r>
            <a:r>
              <a:rPr lang="zh-CN" altLang="en-US" b="1" dirty="0" smtClean="0"/>
              <a:t>从距文件尾</a:t>
            </a:r>
            <a:r>
              <a:rPr lang="en-US" altLang="zh-CN" b="1" dirty="0" smtClean="0"/>
              <a:t>n</a:t>
            </a:r>
            <a:r>
              <a:rPr lang="zh-CN" altLang="en-US" b="1" dirty="0" smtClean="0"/>
              <a:t>行开始显示</a:t>
            </a:r>
            <a:endParaRPr lang="zh-CN" altLang="en-US" b="1" dirty="0" smtClean="0"/>
          </a:p>
          <a:p>
            <a:pPr>
              <a:buFont typeface="Wingdings" panose="05000000000000000000" pitchFamily="2" charset="2"/>
              <a:buNone/>
            </a:pPr>
            <a:endParaRPr lang="en-US" altLang="zh-CN"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p:cNvSpPr>
            <a:spLocks noGrp="1"/>
          </p:cNvSpPr>
          <p:nvPr>
            <p:ph type="title"/>
          </p:nvPr>
        </p:nvSpPr>
        <p:spPr>
          <a:xfrm>
            <a:off x="467544" y="116632"/>
            <a:ext cx="7096125" cy="654050"/>
          </a:xfrm>
        </p:spPr>
        <p:txBody>
          <a:bodyPr/>
          <a:lstStyle/>
          <a:p>
            <a:r>
              <a:rPr lang="zh-CN" altLang="en-US" sz="3600" i="0" dirty="0" smtClean="0">
                <a:solidFill>
                  <a:srgbClr val="FF0000"/>
                </a:solidFill>
                <a:latin typeface="黑体" panose="02010609060101010101" pitchFamily="49" charset="-122"/>
                <a:ea typeface="黑体" panose="02010609060101010101" pitchFamily="49" charset="-122"/>
              </a:rPr>
              <a:t>（</a:t>
            </a:r>
            <a:r>
              <a:rPr lang="en-US" altLang="zh-CN" sz="3600" i="0" dirty="0" smtClean="0">
                <a:solidFill>
                  <a:srgbClr val="FF0000"/>
                </a:solidFill>
                <a:latin typeface="黑体" panose="02010609060101010101" pitchFamily="49" charset="-122"/>
                <a:ea typeface="黑体" panose="02010609060101010101" pitchFamily="49" charset="-122"/>
              </a:rPr>
              <a:t>4</a:t>
            </a:r>
            <a:r>
              <a:rPr lang="zh-CN" altLang="en-US" sz="3600" i="0" dirty="0" smtClean="0">
                <a:solidFill>
                  <a:srgbClr val="FF0000"/>
                </a:solidFill>
                <a:latin typeface="黑体" panose="02010609060101010101" pitchFamily="49" charset="-122"/>
                <a:ea typeface="黑体" panose="02010609060101010101" pitchFamily="49" charset="-122"/>
              </a:rPr>
              <a:t>）进程操作</a:t>
            </a:r>
            <a:endParaRPr lang="zh-CN" altLang="en-US" sz="3600" i="0" dirty="0" smtClean="0">
              <a:solidFill>
                <a:srgbClr val="FF0000"/>
              </a:solidFill>
              <a:latin typeface="黑体" panose="02010609060101010101" pitchFamily="49" charset="-122"/>
              <a:ea typeface="黑体" panose="02010609060101010101" pitchFamily="49" charset="-122"/>
            </a:endParaRPr>
          </a:p>
        </p:txBody>
      </p:sp>
      <p:sp>
        <p:nvSpPr>
          <p:cNvPr id="97284" name="Rectangle 3"/>
          <p:cNvSpPr>
            <a:spLocks noGrp="1"/>
          </p:cNvSpPr>
          <p:nvPr>
            <p:ph idx="1"/>
          </p:nvPr>
        </p:nvSpPr>
        <p:spPr>
          <a:xfrm>
            <a:off x="179388" y="1268413"/>
            <a:ext cx="8281044" cy="5129212"/>
          </a:xfrm>
        </p:spPr>
        <p:txBody>
          <a:bodyPr/>
          <a:lstStyle/>
          <a:p>
            <a:pPr eaLnBrk="1" hangingPunct="1">
              <a:lnSpc>
                <a:spcPct val="120000"/>
              </a:lnSpc>
              <a:spcBef>
                <a:spcPct val="0"/>
              </a:spcBef>
              <a:buClrTx/>
              <a:buFontTx/>
              <a:buNone/>
            </a:pPr>
            <a:r>
              <a:rPr lang="zh-CN" altLang="en-US" dirty="0" smtClean="0">
                <a:latin typeface="宋体" panose="02010600030101010101" pitchFamily="2" charset="-122"/>
                <a:ea typeface="宋体" panose="02010600030101010101" pitchFamily="2" charset="-122"/>
              </a:rPr>
              <a:t>     </a:t>
            </a:r>
            <a:r>
              <a:rPr lang="zh-CN" altLang="en-US" b="1" dirty="0" smtClean="0"/>
              <a:t>进程是</a:t>
            </a:r>
            <a:r>
              <a:rPr lang="en-US" altLang="ja-JP" b="1" dirty="0" smtClean="0"/>
              <a:t>Linux</a:t>
            </a:r>
            <a:r>
              <a:rPr lang="zh-CN" altLang="en-US" b="1" dirty="0" smtClean="0"/>
              <a:t>用户层的工作单元，也是</a:t>
            </a:r>
            <a:r>
              <a:rPr lang="en-US" altLang="ja-JP" b="1" dirty="0" smtClean="0"/>
              <a:t>Linux</a:t>
            </a:r>
            <a:r>
              <a:rPr lang="zh-CN" altLang="en-US" b="1" dirty="0" smtClean="0"/>
              <a:t>进行系统调度的单元。通过终端控制台的</a:t>
            </a:r>
            <a:r>
              <a:rPr lang="en-US" altLang="ja-JP" b="1" dirty="0" smtClean="0"/>
              <a:t>Linux</a:t>
            </a:r>
            <a:r>
              <a:rPr lang="zh-CN" altLang="en-US" b="1" dirty="0" smtClean="0"/>
              <a:t>命令可以对进程进行一些控制工作。这些控制主要包括进程信息的查看、向进程发送相应的信号控制进程以及进程状态的切换等。</a:t>
            </a:r>
            <a:endParaRPr lang="en-US" altLang="zh-CN" b="1" dirty="0" smtClean="0"/>
          </a:p>
        </p:txBody>
      </p:sp>
      <p:sp>
        <p:nvSpPr>
          <p:cNvPr id="97282"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79E7BF51-D09A-45C5-A63A-0CCBA2108DF3}"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7" name="Rectangle 3"/>
          <p:cNvSpPr>
            <a:spLocks noGrp="1"/>
          </p:cNvSpPr>
          <p:nvPr>
            <p:ph idx="1"/>
          </p:nvPr>
        </p:nvSpPr>
        <p:spPr>
          <a:xfrm>
            <a:off x="467544" y="980728"/>
            <a:ext cx="8172450" cy="5543550"/>
          </a:xfrm>
        </p:spPr>
        <p:txBody>
          <a:bodyPr/>
          <a:lstStyle/>
          <a:p>
            <a:pPr>
              <a:lnSpc>
                <a:spcPct val="95000"/>
              </a:lnSpc>
              <a:spcBef>
                <a:spcPct val="0"/>
              </a:spcBef>
              <a:buFont typeface="Wingdings" panose="05000000000000000000" pitchFamily="2" charset="2"/>
              <a:buNone/>
            </a:pPr>
            <a:r>
              <a:rPr lang="en-US" altLang="zh-CN" b="1" dirty="0" smtClean="0"/>
              <a:t>1</a:t>
            </a:r>
            <a:r>
              <a:rPr lang="zh-CN" altLang="en-US" b="1" dirty="0" smtClean="0"/>
              <a:t>）</a:t>
            </a:r>
            <a:r>
              <a:rPr lang="en-US" altLang="zh-CN" b="1" dirty="0" err="1" smtClean="0"/>
              <a:t>ps</a:t>
            </a:r>
            <a:endParaRPr lang="en-US" altLang="zh-CN" b="1" dirty="0" smtClean="0"/>
          </a:p>
          <a:p>
            <a:pPr>
              <a:lnSpc>
                <a:spcPct val="95000"/>
              </a:lnSpc>
              <a:spcBef>
                <a:spcPct val="0"/>
              </a:spcBef>
              <a:buFont typeface="Wingdings" panose="05000000000000000000" pitchFamily="2" charset="2"/>
              <a:buNone/>
            </a:pPr>
            <a:r>
              <a:rPr lang="zh-CN" altLang="en-US" sz="2400" b="1" dirty="0" smtClean="0"/>
              <a:t>最基本同时也是非常强大的进程查看命令。</a:t>
            </a:r>
            <a:endParaRPr lang="zh-CN" altLang="en-US" sz="2400" b="1" dirty="0" smtClean="0"/>
          </a:p>
          <a:p>
            <a:pPr lvl="1">
              <a:lnSpc>
                <a:spcPct val="95000"/>
              </a:lnSpc>
              <a:spcBef>
                <a:spcPct val="0"/>
              </a:spcBef>
            </a:pPr>
            <a:r>
              <a:rPr lang="zh-CN" altLang="en-US" b="1" dirty="0" smtClean="0"/>
              <a:t>可以确定有哪些进程信息：运行的状态、是否结束、有没有僵死、哪些占用了过多的资源等。</a:t>
            </a:r>
            <a:endParaRPr lang="zh-CN" altLang="en-US" b="1" dirty="0" smtClean="0"/>
          </a:p>
          <a:p>
            <a:pPr lvl="1">
              <a:lnSpc>
                <a:spcPct val="95000"/>
              </a:lnSpc>
              <a:spcBef>
                <a:spcPct val="0"/>
              </a:spcBef>
            </a:pPr>
            <a:r>
              <a:rPr lang="zh-CN" altLang="en-US" b="1" dirty="0" smtClean="0"/>
              <a:t>可以监控后台进程的工作情况</a:t>
            </a:r>
            <a:endParaRPr lang="zh-CN" altLang="en-US" b="1" dirty="0" smtClean="0"/>
          </a:p>
          <a:p>
            <a:pPr>
              <a:lnSpc>
                <a:spcPct val="95000"/>
              </a:lnSpc>
              <a:spcBef>
                <a:spcPct val="0"/>
              </a:spcBef>
            </a:pPr>
            <a:r>
              <a:rPr lang="zh-CN" altLang="en-US" sz="2400" b="1" dirty="0" smtClean="0"/>
              <a:t>不带参数</a:t>
            </a:r>
            <a:r>
              <a:rPr lang="en-US" altLang="zh-CN" sz="2400" b="1" dirty="0" err="1" smtClean="0"/>
              <a:t>ps</a:t>
            </a:r>
            <a:endParaRPr lang="en-US" altLang="zh-CN" sz="2400" b="1" dirty="0" smtClean="0"/>
          </a:p>
          <a:p>
            <a:pPr lvl="1">
              <a:lnSpc>
                <a:spcPct val="95000"/>
              </a:lnSpc>
              <a:spcBef>
                <a:spcPct val="0"/>
              </a:spcBef>
            </a:pPr>
            <a:r>
              <a:rPr lang="zh-CN" altLang="en-US" sz="2000" b="1" dirty="0" smtClean="0"/>
              <a:t>显示当前终端的系统进程</a:t>
            </a:r>
            <a:endParaRPr lang="zh-CN" altLang="en-US" sz="2000" b="1" dirty="0" smtClean="0"/>
          </a:p>
          <a:p>
            <a:pPr>
              <a:lnSpc>
                <a:spcPct val="95000"/>
              </a:lnSpc>
              <a:spcBef>
                <a:spcPct val="0"/>
              </a:spcBef>
            </a:pPr>
            <a:r>
              <a:rPr lang="zh-CN" altLang="en-US" sz="2400" b="1" dirty="0" smtClean="0"/>
              <a:t>带参数：</a:t>
            </a:r>
            <a:endParaRPr lang="zh-CN" altLang="en-US" sz="2400" b="1" dirty="0" smtClean="0"/>
          </a:p>
          <a:p>
            <a:pPr lvl="1">
              <a:lnSpc>
                <a:spcPct val="95000"/>
              </a:lnSpc>
              <a:spcBef>
                <a:spcPct val="0"/>
              </a:spcBef>
            </a:pPr>
            <a:r>
              <a:rPr lang="en-US" altLang="zh-CN" sz="2000" b="1" dirty="0" smtClean="0"/>
              <a:t>-a </a:t>
            </a:r>
            <a:r>
              <a:rPr lang="zh-CN" altLang="en-US" sz="2000" b="1" dirty="0" smtClean="0"/>
              <a:t>显示“所有”“用户的”进程</a:t>
            </a:r>
            <a:endParaRPr lang="zh-CN" altLang="en-US" sz="2000" b="1" dirty="0" smtClean="0"/>
          </a:p>
          <a:p>
            <a:pPr lvl="1">
              <a:lnSpc>
                <a:spcPct val="95000"/>
              </a:lnSpc>
              <a:spcBef>
                <a:spcPct val="0"/>
              </a:spcBef>
            </a:pPr>
            <a:r>
              <a:rPr lang="en-US" altLang="zh-CN" sz="2000" b="1" dirty="0" smtClean="0"/>
              <a:t>-x </a:t>
            </a:r>
            <a:r>
              <a:rPr lang="zh-CN" altLang="en-US" sz="2000" b="1" dirty="0" smtClean="0"/>
              <a:t>显示所有控制台的进程，包括后台进程（包括与终端没关联的进程）。</a:t>
            </a:r>
            <a:endParaRPr lang="zh-CN" altLang="en-US" sz="2000" b="1" dirty="0" smtClean="0"/>
          </a:p>
          <a:p>
            <a:pPr lvl="1">
              <a:lnSpc>
                <a:spcPct val="95000"/>
              </a:lnSpc>
              <a:spcBef>
                <a:spcPct val="0"/>
              </a:spcBef>
            </a:pPr>
            <a:r>
              <a:rPr lang="en-US" altLang="zh-CN" sz="2000" b="1" dirty="0" smtClean="0"/>
              <a:t>-p </a:t>
            </a:r>
            <a:r>
              <a:rPr lang="zh-CN" altLang="en-US" sz="2000" b="1" dirty="0" smtClean="0"/>
              <a:t>根据进程</a:t>
            </a:r>
            <a:r>
              <a:rPr lang="en-US" altLang="zh-CN" sz="2000" b="1" dirty="0" smtClean="0"/>
              <a:t>id</a:t>
            </a:r>
            <a:r>
              <a:rPr lang="zh-CN" altLang="en-US" sz="2000" b="1" dirty="0" smtClean="0"/>
              <a:t>显示对应的信息</a:t>
            </a:r>
            <a:endParaRPr lang="zh-CN" altLang="en-US" sz="2000" b="1" dirty="0" smtClean="0"/>
          </a:p>
          <a:p>
            <a:pPr lvl="1">
              <a:lnSpc>
                <a:spcPct val="95000"/>
              </a:lnSpc>
              <a:spcBef>
                <a:spcPct val="0"/>
              </a:spcBef>
            </a:pPr>
            <a:r>
              <a:rPr lang="en-US" altLang="zh-CN" sz="2000" b="1" dirty="0" smtClean="0"/>
              <a:t>-u </a:t>
            </a:r>
            <a:r>
              <a:rPr lang="zh-CN" altLang="en-US" sz="2000" b="1" dirty="0" smtClean="0"/>
              <a:t>显示进程用户名和起始时间</a:t>
            </a:r>
            <a:endParaRPr lang="zh-CN" altLang="en-US" sz="2000" b="1" dirty="0" smtClean="0"/>
          </a:p>
          <a:p>
            <a:pPr lvl="1">
              <a:lnSpc>
                <a:spcPct val="95000"/>
              </a:lnSpc>
              <a:spcBef>
                <a:spcPct val="0"/>
              </a:spcBef>
            </a:pPr>
            <a:r>
              <a:rPr lang="en-US" altLang="zh-CN" sz="2000" b="1" dirty="0" smtClean="0"/>
              <a:t>-l </a:t>
            </a:r>
            <a:r>
              <a:rPr lang="zh-CN" altLang="en-US" sz="2000" b="1" dirty="0" smtClean="0"/>
              <a:t>显示详细信息长格式。</a:t>
            </a:r>
            <a:endParaRPr lang="zh-CN" altLang="en-US" sz="2000" b="1" dirty="0" smtClean="0"/>
          </a:p>
          <a:p>
            <a:pPr lvl="1">
              <a:lnSpc>
                <a:spcPct val="95000"/>
              </a:lnSpc>
              <a:spcBef>
                <a:spcPct val="0"/>
              </a:spcBef>
            </a:pPr>
            <a:r>
              <a:rPr lang="en-US" altLang="zh-CN" sz="2000" b="1" i="1" dirty="0" smtClean="0"/>
              <a:t>-r </a:t>
            </a:r>
            <a:r>
              <a:rPr lang="zh-CN" altLang="en-US" sz="2000" b="1" i="1" dirty="0" smtClean="0"/>
              <a:t>只显示正在运行的前台进程。</a:t>
            </a:r>
            <a:endParaRPr lang="zh-CN" altLang="en-US" sz="2000" b="1" i="1" dirty="0" smtClean="0"/>
          </a:p>
          <a:p>
            <a:pPr lvl="1">
              <a:lnSpc>
                <a:spcPct val="95000"/>
              </a:lnSpc>
              <a:spcBef>
                <a:spcPct val="0"/>
              </a:spcBef>
            </a:pPr>
            <a:r>
              <a:rPr lang="en-US" altLang="zh-CN" sz="2000" b="1" i="1" dirty="0" smtClean="0"/>
              <a:t>f </a:t>
            </a:r>
            <a:r>
              <a:rPr lang="zh-CN" altLang="en-US" sz="2000" b="1" i="1" dirty="0" smtClean="0"/>
              <a:t>显示进程树</a:t>
            </a:r>
            <a:endParaRPr lang="zh-CN" altLang="en-US" sz="2000" b="1" i="1" dirty="0" smtClean="0"/>
          </a:p>
          <a:p>
            <a:pPr lvl="1">
              <a:lnSpc>
                <a:spcPct val="95000"/>
              </a:lnSpc>
              <a:spcBef>
                <a:spcPct val="0"/>
              </a:spcBef>
            </a:pPr>
            <a:endParaRPr lang="zh-CN" altLang="en-US" sz="2000" i="1" dirty="0" smtClean="0">
              <a:latin typeface="宋体" panose="02010600030101010101" pitchFamily="2" charset="-122"/>
              <a:ea typeface="宋体" panose="02010600030101010101" pitchFamily="2" charset="-122"/>
            </a:endParaRPr>
          </a:p>
          <a:p>
            <a:pPr lvl="1">
              <a:lnSpc>
                <a:spcPct val="95000"/>
              </a:lnSpc>
              <a:spcBef>
                <a:spcPct val="0"/>
              </a:spcBef>
            </a:pPr>
            <a:endParaRPr lang="zh-CN" altLang="en-US" sz="2000" i="1" dirty="0" smtClean="0">
              <a:latin typeface="宋体" panose="02010600030101010101" pitchFamily="2" charset="-122"/>
              <a:ea typeface="宋体" panose="02010600030101010101" pitchFamily="2" charset="-122"/>
            </a:endParaRPr>
          </a:p>
        </p:txBody>
      </p:sp>
      <p:sp>
        <p:nvSpPr>
          <p:cNvPr id="98306"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6AC622E3-ED2B-47D4-8FA3-F636EBB0EEB0}"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478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4787">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4787">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478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4787">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74787">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74787">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7478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3"/>
          <p:cNvSpPr>
            <a:spLocks noGrp="1"/>
          </p:cNvSpPr>
          <p:nvPr>
            <p:ph idx="1"/>
          </p:nvPr>
        </p:nvSpPr>
        <p:spPr>
          <a:xfrm>
            <a:off x="677862" y="926305"/>
            <a:ext cx="7751763" cy="5129213"/>
          </a:xfrm>
        </p:spPr>
        <p:txBody>
          <a:bodyPr/>
          <a:lstStyle/>
          <a:p>
            <a:pPr>
              <a:buFont typeface="Wingdings" panose="05000000000000000000" pitchFamily="2" charset="2"/>
              <a:buNone/>
            </a:pPr>
            <a:r>
              <a:rPr lang="en-US" altLang="zh-CN" dirty="0" err="1" smtClean="0">
                <a:solidFill>
                  <a:srgbClr val="FF0000"/>
                </a:solidFill>
              </a:rPr>
              <a:t>ps</a:t>
            </a:r>
            <a:r>
              <a:rPr lang="en-US" altLang="zh-CN" dirty="0" smtClean="0">
                <a:solidFill>
                  <a:srgbClr val="FF0000"/>
                </a:solidFill>
              </a:rPr>
              <a:t> –</a:t>
            </a:r>
            <a:r>
              <a:rPr lang="en-US" altLang="zh-CN" dirty="0" err="1" smtClean="0">
                <a:solidFill>
                  <a:srgbClr val="FF0000"/>
                </a:solidFill>
              </a:rPr>
              <a:t>ef</a:t>
            </a:r>
            <a:r>
              <a:rPr lang="en-US" altLang="zh-CN" dirty="0" smtClean="0">
                <a:solidFill>
                  <a:srgbClr val="FF0000"/>
                </a:solidFill>
              </a:rPr>
              <a:t> </a:t>
            </a:r>
            <a:r>
              <a:rPr lang="zh-CN" altLang="en-US" dirty="0" smtClean="0">
                <a:solidFill>
                  <a:srgbClr val="FF0000"/>
                </a:solidFill>
              </a:rPr>
              <a:t>显示系统中所有进程的全面信息</a:t>
            </a:r>
            <a:endParaRPr lang="zh-CN" altLang="en-US" dirty="0" smtClean="0">
              <a:solidFill>
                <a:srgbClr val="FF0000"/>
              </a:solidFill>
            </a:endParaRPr>
          </a:p>
        </p:txBody>
      </p:sp>
      <p:sp>
        <p:nvSpPr>
          <p:cNvPr id="99330"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C3F0183A-2735-4CC3-A405-BF948034D33B}"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
        <p:nvSpPr>
          <p:cNvPr id="99333" name="Rectangle 4"/>
          <p:cNvSpPr>
            <a:spLocks noChangeArrowheads="1"/>
          </p:cNvSpPr>
          <p:nvPr/>
        </p:nvSpPr>
        <p:spPr bwMode="auto">
          <a:xfrm>
            <a:off x="683568" y="2349500"/>
            <a:ext cx="777686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Clr>
                <a:schemeClr val="accent1"/>
              </a:buClr>
              <a:buFont typeface="Wingdings" panose="05000000000000000000" pitchFamily="2" charset="2"/>
              <a:buChar char="u"/>
            </a:pPr>
            <a:r>
              <a:rPr lang="en-US" altLang="zh-CN" sz="2400" dirty="0">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进程最近使用</a:t>
            </a:r>
            <a:r>
              <a:rPr lang="en-US" altLang="zh-CN" sz="2400" dirty="0" err="1">
                <a:latin typeface="黑体" panose="02010609060101010101" pitchFamily="49" charset="-122"/>
                <a:ea typeface="黑体" panose="02010609060101010101" pitchFamily="49" charset="-122"/>
              </a:rPr>
              <a:t>cpu</a:t>
            </a:r>
            <a:r>
              <a:rPr lang="zh-CN" altLang="en-US" sz="2400" dirty="0">
                <a:latin typeface="黑体" panose="02010609060101010101" pitchFamily="49" charset="-122"/>
                <a:ea typeface="黑体" panose="02010609060101010101" pitchFamily="49" charset="-122"/>
              </a:rPr>
              <a:t>的估算</a:t>
            </a:r>
            <a:endParaRPr lang="zh-CN" altLang="en-US" sz="2400" dirty="0">
              <a:latin typeface="黑体" panose="02010609060101010101" pitchFamily="49" charset="-122"/>
              <a:ea typeface="黑体" panose="02010609060101010101" pitchFamily="49" charset="-122"/>
            </a:endParaRPr>
          </a:p>
          <a:p>
            <a:pPr>
              <a:buClr>
                <a:schemeClr val="accent1"/>
              </a:buClr>
              <a:buFont typeface="Wingdings" panose="05000000000000000000" pitchFamily="2" charset="2"/>
              <a:buChar char="u"/>
            </a:pPr>
            <a:r>
              <a:rPr lang="en-US" altLang="zh-CN" sz="2400" dirty="0">
                <a:latin typeface="黑体" panose="02010609060101010101" pitchFamily="49" charset="-122"/>
                <a:ea typeface="黑体" panose="02010609060101010101" pitchFamily="49" charset="-122"/>
              </a:rPr>
              <a:t>STIME</a:t>
            </a:r>
            <a:r>
              <a:rPr lang="zh-CN" altLang="en-US" sz="2400" dirty="0">
                <a:latin typeface="黑体" panose="02010609060101010101" pitchFamily="49" charset="-122"/>
                <a:ea typeface="黑体" panose="02010609060101010101" pitchFamily="49" charset="-122"/>
              </a:rPr>
              <a:t>：进程开始时间，以</a:t>
            </a:r>
            <a:r>
              <a:rPr lang="zh-CN" altLang="en-US" sz="2400" dirty="0">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小时：分：秒</a:t>
            </a:r>
            <a:r>
              <a:rPr lang="zh-CN" altLang="en-US" sz="2400" dirty="0">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的形式给出</a:t>
            </a:r>
            <a:endParaRPr lang="zh-CN" altLang="en-US" sz="2400" dirty="0">
              <a:latin typeface="黑体" panose="02010609060101010101" pitchFamily="49" charset="-122"/>
              <a:ea typeface="黑体" panose="02010609060101010101" pitchFamily="49" charset="-122"/>
            </a:endParaRPr>
          </a:p>
          <a:p>
            <a:pPr>
              <a:buClr>
                <a:schemeClr val="accent1"/>
              </a:buClr>
              <a:buFont typeface="Wingdings" panose="05000000000000000000" pitchFamily="2" charset="2"/>
              <a:buChar char="u"/>
            </a:pPr>
            <a:r>
              <a:rPr lang="en-US" altLang="zh-CN" sz="2400" dirty="0">
                <a:latin typeface="黑体" panose="02010609060101010101" pitchFamily="49" charset="-122"/>
                <a:ea typeface="黑体" panose="02010609060101010101" pitchFamily="49" charset="-122"/>
              </a:rPr>
              <a:t>TTY</a:t>
            </a:r>
            <a:r>
              <a:rPr lang="zh-CN" altLang="en-US" sz="2400" dirty="0">
                <a:latin typeface="黑体" panose="02010609060101010101" pitchFamily="49" charset="-122"/>
                <a:ea typeface="黑体" panose="02010609060101010101" pitchFamily="49" charset="-122"/>
              </a:rPr>
              <a:t>：该进程建立时所对应的终端，</a:t>
            </a:r>
            <a:r>
              <a:rPr lang="zh-CN" altLang="en-US" sz="2400" dirty="0">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a:t>
            </a:r>
            <a:r>
              <a:rPr lang="zh-CN" altLang="en-US" sz="2400" dirty="0">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表示该进程不占用终端</a:t>
            </a:r>
            <a:endParaRPr lang="zh-CN" altLang="en-US" sz="2400" dirty="0">
              <a:latin typeface="黑体" panose="02010609060101010101" pitchFamily="49" charset="-122"/>
              <a:ea typeface="黑体" panose="02010609060101010101" pitchFamily="49" charset="-122"/>
            </a:endParaRPr>
          </a:p>
          <a:p>
            <a:pPr>
              <a:buClr>
                <a:schemeClr val="accent1"/>
              </a:buClr>
              <a:buFont typeface="Wingdings" panose="05000000000000000000" pitchFamily="2" charset="2"/>
              <a:buChar char="u"/>
            </a:pPr>
            <a:r>
              <a:rPr lang="en-US" altLang="zh-CN" sz="2400" dirty="0">
                <a:latin typeface="黑体" panose="02010609060101010101" pitchFamily="49" charset="-122"/>
                <a:ea typeface="黑体" panose="02010609060101010101" pitchFamily="49" charset="-122"/>
              </a:rPr>
              <a:t>TIME</a:t>
            </a:r>
            <a:r>
              <a:rPr lang="zh-CN" altLang="en-US" sz="2400" dirty="0">
                <a:latin typeface="黑体" panose="02010609060101010101" pitchFamily="49" charset="-122"/>
                <a:ea typeface="黑体" panose="02010609060101010101" pitchFamily="49" charset="-122"/>
              </a:rPr>
              <a:t>：报告进程累计使用的ＣＰＵ时间</a:t>
            </a:r>
            <a:endParaRPr lang="zh-CN" altLang="en-US" sz="2400" dirty="0">
              <a:latin typeface="黑体" panose="02010609060101010101" pitchFamily="49" charset="-122"/>
              <a:ea typeface="黑体" panose="02010609060101010101" pitchFamily="49" charset="-122"/>
            </a:endParaRPr>
          </a:p>
          <a:p>
            <a:pPr>
              <a:buClr>
                <a:schemeClr val="accent1"/>
              </a:buClr>
              <a:buFont typeface="Wingdings" panose="05000000000000000000" pitchFamily="2" charset="2"/>
              <a:buChar char="u"/>
            </a:pPr>
            <a:r>
              <a:rPr lang="zh-CN" altLang="en-US" sz="2400" dirty="0">
                <a:latin typeface="黑体" panose="02010609060101010101" pitchFamily="49" charset="-122"/>
                <a:ea typeface="黑体" panose="02010609060101010101" pitchFamily="49" charset="-122"/>
              </a:rPr>
              <a:t>ＣＭＤ：进程对应的命令名</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p:cNvSpPr>
          <p:nvPr>
            <p:ph idx="1"/>
          </p:nvPr>
        </p:nvSpPr>
        <p:spPr>
          <a:xfrm>
            <a:off x="574675" y="980728"/>
            <a:ext cx="8101781" cy="5399087"/>
          </a:xfrm>
        </p:spPr>
        <p:txBody>
          <a:bodyPr/>
          <a:lstStyle/>
          <a:p>
            <a:pPr>
              <a:lnSpc>
                <a:spcPct val="80000"/>
              </a:lnSpc>
              <a:buFont typeface="Wingdings" panose="05000000000000000000" pitchFamily="2" charset="2"/>
              <a:buNone/>
            </a:pPr>
            <a:r>
              <a:rPr lang="en-US" altLang="zh-CN" sz="2400" b="1" dirty="0" err="1" smtClean="0">
                <a:solidFill>
                  <a:srgbClr val="FF0000"/>
                </a:solidFill>
                <a:latin typeface="宋体" panose="02010600030101010101" pitchFamily="2" charset="-122"/>
                <a:ea typeface="宋体" panose="02010600030101010101" pitchFamily="2" charset="-122"/>
              </a:rPr>
              <a:t>ps</a:t>
            </a:r>
            <a:r>
              <a:rPr lang="en-US" altLang="zh-CN" sz="2400" b="1" dirty="0" smtClean="0">
                <a:solidFill>
                  <a:srgbClr val="FF0000"/>
                </a:solidFill>
                <a:latin typeface="宋体" panose="02010600030101010101" pitchFamily="2" charset="-122"/>
                <a:ea typeface="宋体" panose="02010600030101010101" pitchFamily="2" charset="-122"/>
              </a:rPr>
              <a:t> -aux</a:t>
            </a:r>
            <a:r>
              <a:rPr lang="zh-CN" altLang="en-US" sz="2400" b="1" dirty="0" smtClean="0">
                <a:latin typeface="宋体" panose="02010600030101010101" pitchFamily="2" charset="-122"/>
                <a:ea typeface="宋体" panose="02010600030101010101" pitchFamily="2" charset="-122"/>
              </a:rPr>
              <a:t>：显示所有终端上所有用户有关进程的所有信息</a:t>
            </a:r>
            <a:endParaRPr lang="zh-CN" altLang="en-US" sz="2400" b="1" dirty="0" smtClean="0">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pPr>
            <a:r>
              <a:rPr lang="zh-CN" altLang="en-US" sz="2400" b="1" dirty="0" smtClean="0">
                <a:latin typeface="宋体" panose="02010600030101010101" pitchFamily="2" charset="-122"/>
                <a:ea typeface="宋体" panose="02010600030101010101" pitchFamily="2" charset="-122"/>
              </a:rPr>
              <a:t>在使用显示进程的详细信息中的主要输出项：</a:t>
            </a:r>
            <a:endParaRPr lang="zh-CN" altLang="en-US" sz="2400" b="1" dirty="0" smtClean="0">
              <a:latin typeface="宋体" panose="02010600030101010101" pitchFamily="2" charset="-122"/>
              <a:ea typeface="宋体" panose="02010600030101010101" pitchFamily="2" charset="-122"/>
            </a:endParaRPr>
          </a:p>
          <a:p>
            <a:pPr>
              <a:lnSpc>
                <a:spcPct val="80000"/>
              </a:lnSpc>
            </a:pPr>
            <a:r>
              <a:rPr lang="en-US" altLang="zh-CN" sz="2400" b="1" dirty="0" smtClean="0">
                <a:solidFill>
                  <a:srgbClr val="FF0000"/>
                </a:solidFill>
                <a:latin typeface="宋体" panose="02010600030101010101" pitchFamily="2" charset="-122"/>
                <a:ea typeface="宋体" panose="02010600030101010101" pitchFamily="2" charset="-122"/>
              </a:rPr>
              <a:t>USER</a:t>
            </a:r>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启动进程的 用户</a:t>
            </a:r>
            <a:endParaRPr lang="zh-CN" altLang="en-US" sz="2400" b="1" dirty="0" smtClean="0">
              <a:latin typeface="宋体" panose="02010600030101010101" pitchFamily="2" charset="-122"/>
              <a:ea typeface="宋体" panose="02010600030101010101" pitchFamily="2" charset="-122"/>
            </a:endParaRPr>
          </a:p>
          <a:p>
            <a:pPr>
              <a:lnSpc>
                <a:spcPct val="80000"/>
              </a:lnSpc>
            </a:pPr>
            <a:r>
              <a:rPr lang="en-US" altLang="zh-CN" sz="2400" b="1" dirty="0" smtClean="0">
                <a:solidFill>
                  <a:srgbClr val="FF0000"/>
                </a:solidFill>
                <a:latin typeface="宋体" panose="02010600030101010101" pitchFamily="2" charset="-122"/>
                <a:ea typeface="宋体" panose="02010600030101010101" pitchFamily="2" charset="-122"/>
              </a:rPr>
              <a:t>%CPU</a:t>
            </a:r>
            <a:r>
              <a:rPr lang="zh-CN" altLang="en-US" sz="2400" b="1" dirty="0" smtClean="0">
                <a:latin typeface="宋体" panose="02010600030101010101" pitchFamily="2" charset="-122"/>
                <a:ea typeface="宋体" panose="02010600030101010101" pitchFamily="2" charset="-122"/>
              </a:rPr>
              <a:t>：运行该进程占</a:t>
            </a:r>
            <a:r>
              <a:rPr lang="en-US" altLang="zh-CN" sz="2400" b="1" dirty="0" err="1" smtClean="0">
                <a:latin typeface="宋体" panose="02010600030101010101" pitchFamily="2" charset="-122"/>
                <a:ea typeface="宋体" panose="02010600030101010101" pitchFamily="2" charset="-122"/>
              </a:rPr>
              <a:t>cpu</a:t>
            </a:r>
            <a:r>
              <a:rPr lang="zh-CN" altLang="en-US" sz="2400" b="1" dirty="0" smtClean="0">
                <a:latin typeface="宋体" panose="02010600030101010101" pitchFamily="2" charset="-122"/>
                <a:ea typeface="宋体" panose="02010600030101010101" pitchFamily="2" charset="-122"/>
              </a:rPr>
              <a:t>的时间与该进程总的运行时间的比例</a:t>
            </a:r>
            <a:endParaRPr lang="zh-CN" altLang="en-US" sz="2400" b="1" dirty="0" smtClean="0">
              <a:latin typeface="宋体" panose="02010600030101010101" pitchFamily="2" charset="-122"/>
              <a:ea typeface="宋体" panose="02010600030101010101" pitchFamily="2" charset="-122"/>
            </a:endParaRPr>
          </a:p>
          <a:p>
            <a:pPr>
              <a:lnSpc>
                <a:spcPct val="80000"/>
              </a:lnSpc>
            </a:pPr>
            <a:r>
              <a:rPr lang="en-US" altLang="zh-CN" sz="2400" b="1" dirty="0" smtClean="0">
                <a:solidFill>
                  <a:srgbClr val="FF0000"/>
                </a:solidFill>
                <a:latin typeface="宋体" panose="02010600030101010101" pitchFamily="2" charset="-122"/>
                <a:ea typeface="宋体" panose="02010600030101010101" pitchFamily="2" charset="-122"/>
              </a:rPr>
              <a:t>%MEM</a:t>
            </a:r>
            <a:r>
              <a:rPr lang="zh-CN" altLang="en-US" sz="2400" b="1" dirty="0" smtClean="0">
                <a:latin typeface="宋体" panose="02010600030101010101" pitchFamily="2" charset="-122"/>
                <a:ea typeface="宋体" panose="02010600030101010101" pitchFamily="2" charset="-122"/>
              </a:rPr>
              <a:t>：该进程占用内存和总内存的比例</a:t>
            </a:r>
            <a:endParaRPr lang="en-US" altLang="zh-CN" sz="2400" b="1" dirty="0" smtClean="0">
              <a:latin typeface="宋体" panose="02010600030101010101" pitchFamily="2" charset="-122"/>
              <a:ea typeface="宋体" panose="02010600030101010101" pitchFamily="2" charset="-122"/>
            </a:endParaRPr>
          </a:p>
          <a:p>
            <a:pPr>
              <a:lnSpc>
                <a:spcPct val="80000"/>
              </a:lnSpc>
            </a:pPr>
            <a:r>
              <a:rPr lang="en-US" altLang="zh-CN" sz="2400" b="1" dirty="0" smtClean="0">
                <a:solidFill>
                  <a:srgbClr val="FF0000"/>
                </a:solidFill>
                <a:latin typeface="宋体" panose="02010600030101010101" pitchFamily="2" charset="-122"/>
                <a:ea typeface="宋体" panose="02010600030101010101" pitchFamily="2" charset="-122"/>
              </a:rPr>
              <a:t>VSZ</a:t>
            </a:r>
            <a:r>
              <a:rPr lang="zh-CN" altLang="en-US" sz="2400" b="1" dirty="0" smtClean="0">
                <a:latin typeface="宋体" panose="02010600030101010101" pitchFamily="2" charset="-122"/>
                <a:ea typeface="宋体" panose="02010600030101010101" pitchFamily="2" charset="-122"/>
              </a:rPr>
              <a:t>：虚拟内存的大小，以</a:t>
            </a:r>
            <a:r>
              <a:rPr lang="en-US" altLang="zh-CN" sz="2400" b="1" dirty="0" smtClean="0">
                <a:latin typeface="宋体" panose="02010600030101010101" pitchFamily="2" charset="-122"/>
                <a:ea typeface="宋体" panose="02010600030101010101" pitchFamily="2" charset="-122"/>
              </a:rPr>
              <a:t>KB</a:t>
            </a:r>
            <a:r>
              <a:rPr lang="zh-CN" altLang="en-US" sz="2400" b="1" dirty="0" smtClean="0">
                <a:latin typeface="宋体" panose="02010600030101010101" pitchFamily="2" charset="-122"/>
                <a:ea typeface="宋体" panose="02010600030101010101" pitchFamily="2" charset="-122"/>
              </a:rPr>
              <a:t>为单位</a:t>
            </a:r>
            <a:endParaRPr lang="zh-CN" altLang="en-US" sz="2400" b="1" dirty="0" smtClean="0">
              <a:latin typeface="宋体" panose="02010600030101010101" pitchFamily="2" charset="-122"/>
              <a:ea typeface="宋体" panose="02010600030101010101" pitchFamily="2" charset="-122"/>
            </a:endParaRPr>
          </a:p>
          <a:p>
            <a:pPr>
              <a:lnSpc>
                <a:spcPct val="80000"/>
              </a:lnSpc>
            </a:pPr>
            <a:r>
              <a:rPr lang="en-US" altLang="zh-CN" sz="2400" b="1" dirty="0" smtClean="0">
                <a:solidFill>
                  <a:srgbClr val="FF0000"/>
                </a:solidFill>
                <a:latin typeface="宋体" panose="02010600030101010101" pitchFamily="2" charset="-122"/>
                <a:ea typeface="宋体" panose="02010600030101010101" pitchFamily="2" charset="-122"/>
              </a:rPr>
              <a:t>RSS</a:t>
            </a:r>
            <a:r>
              <a:rPr lang="zh-CN" altLang="en-US" sz="2400" b="1" dirty="0" smtClean="0">
                <a:latin typeface="宋体" panose="02010600030101010101" pitchFamily="2" charset="-122"/>
                <a:ea typeface="宋体" panose="02010600030101010101" pitchFamily="2" charset="-122"/>
              </a:rPr>
              <a:t>：占用实际内存的大小，以</a:t>
            </a:r>
            <a:r>
              <a:rPr lang="en-US" altLang="zh-CN" sz="2400" b="1" dirty="0" smtClean="0">
                <a:latin typeface="宋体" panose="02010600030101010101" pitchFamily="2" charset="-122"/>
                <a:ea typeface="宋体" panose="02010600030101010101" pitchFamily="2" charset="-122"/>
              </a:rPr>
              <a:t>KB</a:t>
            </a:r>
            <a:r>
              <a:rPr lang="zh-CN" altLang="en-US" sz="2400" b="1" dirty="0" smtClean="0">
                <a:latin typeface="宋体" panose="02010600030101010101" pitchFamily="2" charset="-122"/>
                <a:ea typeface="宋体" panose="02010600030101010101" pitchFamily="2" charset="-122"/>
              </a:rPr>
              <a:t>为单位</a:t>
            </a:r>
            <a:endParaRPr lang="zh-CN" altLang="en-US" sz="2400" b="1" dirty="0" smtClean="0">
              <a:latin typeface="宋体" panose="02010600030101010101" pitchFamily="2" charset="-122"/>
              <a:ea typeface="宋体" panose="02010600030101010101" pitchFamily="2" charset="-122"/>
            </a:endParaRPr>
          </a:p>
          <a:p>
            <a:pPr>
              <a:lnSpc>
                <a:spcPct val="80000"/>
              </a:lnSpc>
            </a:pPr>
            <a:r>
              <a:rPr lang="en-US" altLang="zh-CN" sz="2400" b="1" dirty="0" smtClean="0">
                <a:solidFill>
                  <a:srgbClr val="FF0000"/>
                </a:solidFill>
                <a:latin typeface="宋体" panose="02010600030101010101" pitchFamily="2" charset="-122"/>
                <a:ea typeface="宋体" panose="02010600030101010101" pitchFamily="2" charset="-122"/>
              </a:rPr>
              <a:t>STAT</a:t>
            </a:r>
            <a:r>
              <a:rPr lang="en-US" altLang="zh-CN" sz="2400" b="1" dirty="0" smtClean="0">
                <a:latin typeface="宋体" panose="02010600030101010101" pitchFamily="2" charset="-122"/>
                <a:ea typeface="宋体" panose="02010600030101010101" pitchFamily="2" charset="-122"/>
              </a:rPr>
              <a:t>:</a:t>
            </a:r>
            <a:r>
              <a:rPr lang="zh-CN" altLang="en-US" sz="2400" b="1" dirty="0" smtClean="0">
                <a:latin typeface="宋体" panose="02010600030101010101" pitchFamily="2" charset="-122"/>
                <a:ea typeface="宋体" panose="02010600030101010101" pitchFamily="2" charset="-122"/>
              </a:rPr>
              <a:t>表示进程的运行状态，包括以下几个状态</a:t>
            </a:r>
            <a:endParaRPr lang="zh-CN" altLang="en-US" sz="2400" b="1" dirty="0" smtClean="0">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pPr>
            <a:r>
              <a:rPr lang="zh-CN" altLang="en-US" sz="2400" b="1" dirty="0" smtClean="0">
                <a:latin typeface="宋体" panose="02010600030101010101" pitchFamily="2" charset="-122"/>
                <a:ea typeface="宋体" panose="02010600030101010101" pitchFamily="2" charset="-122"/>
              </a:rPr>
              <a:t> </a:t>
            </a:r>
            <a:r>
              <a:rPr lang="en-US" altLang="zh-CN" sz="2000" b="1" dirty="0" smtClean="0"/>
              <a:t>D</a:t>
            </a:r>
            <a:r>
              <a:rPr lang="en-US" altLang="zh-CN" sz="2000" b="1" dirty="0" smtClean="0">
                <a:latin typeface="宋体" panose="02010600030101010101" pitchFamily="2" charset="-122"/>
              </a:rPr>
              <a:t>   </a:t>
            </a:r>
            <a:r>
              <a:rPr lang="en-US" altLang="zh-CN" sz="2000" b="1" dirty="0" smtClean="0"/>
              <a:t> </a:t>
            </a:r>
            <a:r>
              <a:rPr lang="zh-CN" altLang="en-US" sz="2000" b="1" dirty="0" smtClean="0"/>
              <a:t>不可中断的休眠进程</a:t>
            </a:r>
            <a:r>
              <a:rPr lang="en-US" altLang="zh-CN" sz="2000" b="1" dirty="0" smtClean="0"/>
              <a:t>(</a:t>
            </a:r>
            <a:r>
              <a:rPr lang="zh-CN" altLang="en-US" sz="2000" b="1" dirty="0" smtClean="0"/>
              <a:t>一般为 </a:t>
            </a:r>
            <a:r>
              <a:rPr lang="en-US" altLang="zh-CN" sz="2000" b="1" dirty="0" smtClean="0"/>
              <a:t>IO</a:t>
            </a:r>
            <a:r>
              <a:rPr lang="zh-CN" altLang="en-US" sz="2000" b="1" dirty="0" smtClean="0"/>
              <a:t>相关的</a:t>
            </a:r>
            <a:r>
              <a:rPr lang="en-US" altLang="zh-CN" sz="2000" b="1" dirty="0" smtClean="0"/>
              <a:t>)</a:t>
            </a:r>
            <a:endParaRPr lang="en-US" altLang="zh-CN" sz="2000" b="1" dirty="0" smtClean="0"/>
          </a:p>
          <a:p>
            <a:pPr>
              <a:lnSpc>
                <a:spcPct val="80000"/>
              </a:lnSpc>
              <a:buFont typeface="Wingdings" panose="05000000000000000000" pitchFamily="2" charset="2"/>
              <a:buNone/>
            </a:pPr>
            <a:r>
              <a:rPr lang="en-US" altLang="zh-CN" sz="2000" b="1" dirty="0" smtClean="0"/>
              <a:t> R</a:t>
            </a:r>
            <a:r>
              <a:rPr lang="en-US" altLang="zh-CN" sz="2000" b="1" dirty="0" smtClean="0">
                <a:latin typeface="宋体" panose="02010600030101010101" pitchFamily="2" charset="-122"/>
              </a:rPr>
              <a:t>   </a:t>
            </a:r>
            <a:r>
              <a:rPr lang="en-US" altLang="zh-CN" sz="2000" b="1" dirty="0" smtClean="0"/>
              <a:t> </a:t>
            </a:r>
            <a:r>
              <a:rPr lang="zh-CN" altLang="en-US" sz="2000" b="1" dirty="0" smtClean="0"/>
              <a:t>正在运行的或将运行的</a:t>
            </a:r>
            <a:r>
              <a:rPr lang="en-US" altLang="zh-CN" sz="2000" b="1" dirty="0" smtClean="0"/>
              <a:t>(</a:t>
            </a:r>
            <a:r>
              <a:rPr lang="zh-CN" altLang="en-US" sz="2000" b="1" dirty="0" smtClean="0"/>
              <a:t>在运行队列中</a:t>
            </a:r>
            <a:r>
              <a:rPr lang="en-US" altLang="zh-CN" sz="2000" b="1" dirty="0" smtClean="0"/>
              <a:t>)</a:t>
            </a:r>
            <a:endParaRPr lang="en-US" altLang="zh-CN" sz="2000" b="1" dirty="0" smtClean="0"/>
          </a:p>
          <a:p>
            <a:pPr>
              <a:lnSpc>
                <a:spcPct val="80000"/>
              </a:lnSpc>
              <a:buFont typeface="Wingdings" panose="05000000000000000000" pitchFamily="2" charset="2"/>
              <a:buNone/>
            </a:pPr>
            <a:r>
              <a:rPr lang="en-US" altLang="zh-CN" sz="2000" b="1" dirty="0" smtClean="0"/>
              <a:t> S</a:t>
            </a:r>
            <a:r>
              <a:rPr lang="en-US" altLang="zh-CN" sz="2000" b="1" dirty="0" smtClean="0">
                <a:latin typeface="宋体" panose="02010600030101010101" pitchFamily="2" charset="-122"/>
              </a:rPr>
              <a:t>    </a:t>
            </a:r>
            <a:r>
              <a:rPr lang="zh-CN" altLang="en-US" sz="2000" b="1" dirty="0" smtClean="0"/>
              <a:t>中断的休眠进程 </a:t>
            </a:r>
            <a:r>
              <a:rPr lang="en-US" altLang="zh-CN" sz="2000" b="1" dirty="0" smtClean="0"/>
              <a:t>(</a:t>
            </a:r>
            <a:r>
              <a:rPr lang="zh-CN" altLang="en-US" sz="2000" b="1" dirty="0" smtClean="0"/>
              <a:t>等待一个事件去结束它</a:t>
            </a:r>
            <a:r>
              <a:rPr lang="en-US" altLang="zh-CN" sz="2000" b="1" dirty="0" smtClean="0"/>
              <a:t>)</a:t>
            </a:r>
            <a:endParaRPr lang="en-US" altLang="zh-CN" sz="2000" b="1" dirty="0" smtClean="0"/>
          </a:p>
          <a:p>
            <a:pPr>
              <a:lnSpc>
                <a:spcPct val="80000"/>
              </a:lnSpc>
              <a:buFont typeface="Wingdings" panose="05000000000000000000" pitchFamily="2" charset="2"/>
              <a:buNone/>
            </a:pPr>
            <a:r>
              <a:rPr lang="en-US" altLang="zh-CN" sz="2000" b="1" dirty="0" smtClean="0"/>
              <a:t> T</a:t>
            </a:r>
            <a:r>
              <a:rPr lang="en-US" altLang="zh-CN" sz="2000" b="1" dirty="0" smtClean="0">
                <a:latin typeface="宋体" panose="02010600030101010101" pitchFamily="2" charset="-122"/>
              </a:rPr>
              <a:t>   </a:t>
            </a:r>
            <a:r>
              <a:rPr lang="en-US" altLang="zh-CN" sz="2000" b="1" dirty="0" smtClean="0"/>
              <a:t> </a:t>
            </a:r>
            <a:r>
              <a:rPr lang="zh-CN" altLang="en-US" sz="2000" b="1" dirty="0" smtClean="0"/>
              <a:t>被追踪或停止</a:t>
            </a:r>
            <a:endParaRPr lang="zh-CN" altLang="en-US" sz="2000" b="1" dirty="0" smtClean="0"/>
          </a:p>
          <a:p>
            <a:pPr>
              <a:lnSpc>
                <a:spcPct val="80000"/>
              </a:lnSpc>
              <a:buFont typeface="Wingdings" panose="05000000000000000000" pitchFamily="2" charset="2"/>
              <a:buNone/>
            </a:pPr>
            <a:r>
              <a:rPr lang="en-US" altLang="zh-CN" sz="2000" b="1" dirty="0" smtClean="0"/>
              <a:t> X</a:t>
            </a:r>
            <a:r>
              <a:rPr lang="en-US" altLang="zh-CN" sz="2000" b="1" dirty="0" smtClean="0">
                <a:latin typeface="宋体" panose="02010600030101010101" pitchFamily="2" charset="-122"/>
              </a:rPr>
              <a:t>   </a:t>
            </a:r>
            <a:r>
              <a:rPr lang="en-US" altLang="zh-CN" sz="2000" b="1" dirty="0" smtClean="0"/>
              <a:t> </a:t>
            </a:r>
            <a:r>
              <a:rPr lang="zh-CN" altLang="en-US" sz="2000" b="1" dirty="0" smtClean="0"/>
              <a:t>死掉（被杀死）进程</a:t>
            </a:r>
            <a:r>
              <a:rPr lang="en-US" altLang="zh-CN" sz="2000" b="1" dirty="0" smtClean="0"/>
              <a:t>(</a:t>
            </a:r>
            <a:r>
              <a:rPr lang="zh-CN" altLang="en-US" sz="2000" b="1" dirty="0" smtClean="0"/>
              <a:t>一般不会看到，杀死后就没有了</a:t>
            </a:r>
            <a:r>
              <a:rPr lang="en-US" altLang="zh-CN" sz="2000" b="1" dirty="0" smtClean="0"/>
              <a:t>)</a:t>
            </a:r>
            <a:endParaRPr lang="en-US" altLang="zh-CN" sz="2000" b="1" dirty="0" smtClean="0"/>
          </a:p>
          <a:p>
            <a:pPr>
              <a:lnSpc>
                <a:spcPct val="80000"/>
              </a:lnSpc>
              <a:buFont typeface="Wingdings" panose="05000000000000000000" pitchFamily="2" charset="2"/>
              <a:buNone/>
            </a:pPr>
            <a:r>
              <a:rPr lang="en-US" altLang="zh-CN" sz="2000" b="1" dirty="0" smtClean="0"/>
              <a:t> Z</a:t>
            </a:r>
            <a:r>
              <a:rPr lang="en-US" altLang="zh-CN" sz="2000" b="1" dirty="0" smtClean="0">
                <a:latin typeface="宋体" panose="02010600030101010101" pitchFamily="2" charset="-122"/>
              </a:rPr>
              <a:t>   </a:t>
            </a:r>
            <a:r>
              <a:rPr lang="en-US" altLang="zh-CN" sz="2000" b="1" dirty="0" smtClean="0"/>
              <a:t> </a:t>
            </a:r>
            <a:r>
              <a:rPr lang="zh-CN" altLang="en-US" sz="2000" b="1" dirty="0" smtClean="0"/>
              <a:t>停卡</a:t>
            </a:r>
            <a:r>
              <a:rPr lang="en-US" altLang="zh-CN" sz="2000" b="1" dirty="0" smtClean="0"/>
              <a:t>("</a:t>
            </a:r>
            <a:r>
              <a:rPr lang="zh-CN" altLang="en-US" sz="2000" b="1" dirty="0" smtClean="0"/>
              <a:t>僵死</a:t>
            </a:r>
            <a:r>
              <a:rPr lang="en-US" altLang="zh-CN" sz="2000" b="1" dirty="0" smtClean="0"/>
              <a:t>")</a:t>
            </a:r>
            <a:r>
              <a:rPr lang="zh-CN" altLang="en-US" sz="2000" b="1" dirty="0" smtClean="0"/>
              <a:t>进程</a:t>
            </a:r>
            <a:r>
              <a:rPr lang="en-US" altLang="zh-CN" sz="2000" b="1" dirty="0" smtClean="0"/>
              <a:t>, </a:t>
            </a:r>
            <a:r>
              <a:rPr lang="zh-CN" altLang="en-US" sz="2000" b="1" dirty="0" smtClean="0"/>
              <a:t>已终止，但不能被父进程回收</a:t>
            </a:r>
            <a:r>
              <a:rPr lang="en-US" altLang="zh-CN" sz="2000" b="1" dirty="0" smtClean="0"/>
              <a:t>/</a:t>
            </a:r>
            <a:r>
              <a:rPr lang="zh-CN" altLang="en-US" sz="2000" b="1" dirty="0" smtClean="0"/>
              <a:t>释放资源</a:t>
            </a:r>
            <a:r>
              <a:rPr lang="en-US" altLang="zh-CN" sz="2000" b="1" dirty="0" smtClean="0"/>
              <a:t>.</a:t>
            </a:r>
            <a:r>
              <a:rPr lang="en-US" altLang="zh-CN" sz="2000" dirty="0" smtClean="0">
                <a:latin typeface="黑体" panose="02010609060101010101" pitchFamily="49" charset="-122"/>
                <a:ea typeface="黑体" panose="02010609060101010101" pitchFamily="49" charset="-122"/>
              </a:rPr>
              <a:t> </a:t>
            </a:r>
            <a:endParaRPr lang="zh-CN" altLang="en-US" sz="2000" dirty="0" smtClean="0">
              <a:latin typeface="黑体" panose="02010609060101010101" pitchFamily="49" charset="-122"/>
              <a:ea typeface="黑体" panose="02010609060101010101" pitchFamily="49" charset="-122"/>
            </a:endParaRPr>
          </a:p>
        </p:txBody>
      </p:sp>
      <p:sp>
        <p:nvSpPr>
          <p:cNvPr id="100354"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CB675FDD-FEFA-4888-B518-58A1AA3E2136}"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p:cNvSpPr>
          <p:nvPr>
            <p:ph type="title"/>
          </p:nvPr>
        </p:nvSpPr>
        <p:spPr>
          <a:xfrm>
            <a:off x="0" y="260350"/>
            <a:ext cx="7096125" cy="654050"/>
          </a:xfrm>
        </p:spPr>
        <p:txBody>
          <a:bodyPr/>
          <a:lstStyle/>
          <a:p>
            <a:endParaRPr lang="zh-CN" altLang="en-US" sz="3600" smtClean="0">
              <a:latin typeface="黑体" panose="02010609060101010101" pitchFamily="49" charset="-122"/>
              <a:ea typeface="黑体" panose="02010609060101010101" pitchFamily="49" charset="-122"/>
            </a:endParaRPr>
          </a:p>
        </p:txBody>
      </p:sp>
      <p:sp>
        <p:nvSpPr>
          <p:cNvPr id="101380" name="Rectangle 3"/>
          <p:cNvSpPr>
            <a:spLocks noGrp="1"/>
          </p:cNvSpPr>
          <p:nvPr>
            <p:ph idx="1"/>
          </p:nvPr>
        </p:nvSpPr>
        <p:spPr>
          <a:xfrm>
            <a:off x="755576" y="981075"/>
            <a:ext cx="7993137" cy="5129213"/>
          </a:xfrm>
        </p:spPr>
        <p:txBody>
          <a:bodyPr/>
          <a:lstStyle/>
          <a:p>
            <a:pPr marL="0" indent="0" defTabSz="-635">
              <a:buFont typeface="Wingdings" panose="05000000000000000000" pitchFamily="2" charset="2"/>
              <a:buNone/>
              <a:tabLst>
                <a:tab pos="0" algn="l"/>
              </a:tabLst>
            </a:pPr>
            <a:r>
              <a:rPr lang="en-US" altLang="zh-CN" sz="2400" b="1" dirty="0" smtClean="0">
                <a:latin typeface="黑体" panose="02010609060101010101" pitchFamily="49" charset="-122"/>
                <a:ea typeface="黑体" panose="02010609060101010101" pitchFamily="49" charset="-122"/>
              </a:rPr>
              <a:t>&lt;    </a:t>
            </a:r>
            <a:r>
              <a:rPr lang="zh-CN" altLang="en-US" sz="2400" b="1" dirty="0" smtClean="0">
                <a:latin typeface="黑体" panose="02010609060101010101" pitchFamily="49" charset="-122"/>
                <a:ea typeface="黑体" panose="02010609060101010101" pitchFamily="49" charset="-122"/>
              </a:rPr>
              <a:t>高优先级</a:t>
            </a:r>
            <a:r>
              <a:rPr lang="en-US" altLang="zh-CN" sz="2400" b="1" dirty="0" smtClean="0">
                <a:latin typeface="黑体" panose="02010609060101010101" pitchFamily="49" charset="-122"/>
                <a:ea typeface="黑体" panose="02010609060101010101" pitchFamily="49" charset="-122"/>
              </a:rPr>
              <a:t>(</a:t>
            </a:r>
            <a:r>
              <a:rPr lang="zh-CN" altLang="en-US" sz="2400" b="1" dirty="0" smtClean="0">
                <a:latin typeface="黑体" panose="02010609060101010101" pitchFamily="49" charset="-122"/>
                <a:ea typeface="黑体" panose="02010609060101010101" pitchFamily="49" charset="-122"/>
              </a:rPr>
              <a:t>对其它用户不利</a:t>
            </a:r>
            <a:r>
              <a:rPr lang="en-US" altLang="zh-CN" sz="2400" b="1" dirty="0" smtClean="0">
                <a:latin typeface="黑体" panose="02010609060101010101" pitchFamily="49" charset="-122"/>
                <a:ea typeface="黑体" panose="02010609060101010101" pitchFamily="49" charset="-122"/>
              </a:rPr>
              <a:t>)</a:t>
            </a:r>
            <a:endParaRPr lang="en-US" altLang="zh-CN" sz="2400" b="1" dirty="0" smtClean="0">
              <a:latin typeface="黑体" panose="02010609060101010101" pitchFamily="49" charset="-122"/>
              <a:ea typeface="黑体" panose="02010609060101010101" pitchFamily="49" charset="-122"/>
            </a:endParaRPr>
          </a:p>
          <a:p>
            <a:pPr marL="0" indent="0" defTabSz="-635">
              <a:buFont typeface="Wingdings" panose="05000000000000000000" pitchFamily="2" charset="2"/>
              <a:buNone/>
              <a:tabLst>
                <a:tab pos="0" algn="l"/>
              </a:tabLst>
            </a:pPr>
            <a:r>
              <a:rPr lang="en-US" altLang="zh-CN" sz="2400" b="1" dirty="0" smtClean="0">
                <a:latin typeface="黑体" panose="02010609060101010101" pitchFamily="49" charset="-122"/>
                <a:ea typeface="黑体" panose="02010609060101010101" pitchFamily="49" charset="-122"/>
              </a:rPr>
              <a:t>N    </a:t>
            </a:r>
            <a:r>
              <a:rPr lang="zh-CN" altLang="en-US" sz="2400" b="1" dirty="0" smtClean="0">
                <a:latin typeface="黑体" panose="02010609060101010101" pitchFamily="49" charset="-122"/>
                <a:ea typeface="黑体" panose="02010609060101010101" pitchFamily="49" charset="-122"/>
              </a:rPr>
              <a:t>低优先级 </a:t>
            </a:r>
            <a:r>
              <a:rPr lang="en-US" altLang="zh-CN" sz="2400" b="1" dirty="0" smtClean="0">
                <a:latin typeface="黑体" panose="02010609060101010101" pitchFamily="49" charset="-122"/>
                <a:ea typeface="黑体" panose="02010609060101010101" pitchFamily="49" charset="-122"/>
              </a:rPr>
              <a:t>(</a:t>
            </a:r>
            <a:r>
              <a:rPr lang="zh-CN" altLang="en-US" sz="2400" b="1" dirty="0" smtClean="0">
                <a:latin typeface="黑体" panose="02010609060101010101" pitchFamily="49" charset="-122"/>
                <a:ea typeface="黑体" panose="02010609060101010101" pitchFamily="49" charset="-122"/>
              </a:rPr>
              <a:t>对其它用户有利</a:t>
            </a:r>
            <a:r>
              <a:rPr lang="en-US" altLang="zh-CN" sz="2400" b="1" dirty="0" smtClean="0">
                <a:latin typeface="黑体" panose="02010609060101010101" pitchFamily="49" charset="-122"/>
                <a:ea typeface="黑体" panose="02010609060101010101" pitchFamily="49" charset="-122"/>
              </a:rPr>
              <a:t>)</a:t>
            </a:r>
            <a:endParaRPr lang="en-US" altLang="zh-CN" sz="2400" b="1" dirty="0" smtClean="0">
              <a:latin typeface="黑体" panose="02010609060101010101" pitchFamily="49" charset="-122"/>
              <a:ea typeface="黑体" panose="02010609060101010101" pitchFamily="49" charset="-122"/>
            </a:endParaRPr>
          </a:p>
          <a:p>
            <a:pPr marL="0" indent="0" defTabSz="-635">
              <a:buFont typeface="Wingdings" panose="05000000000000000000" pitchFamily="2" charset="2"/>
              <a:buNone/>
              <a:tabLst>
                <a:tab pos="0" algn="l"/>
              </a:tabLst>
            </a:pPr>
            <a:r>
              <a:rPr lang="en-US" altLang="zh-CN" sz="2400" b="1" dirty="0" smtClean="0">
                <a:latin typeface="黑体" panose="02010609060101010101" pitchFamily="49" charset="-122"/>
                <a:ea typeface="黑体" panose="02010609060101010101" pitchFamily="49" charset="-122"/>
              </a:rPr>
              <a:t>L    </a:t>
            </a:r>
            <a:r>
              <a:rPr lang="zh-CN" altLang="en-US" sz="2400" b="1" dirty="0" smtClean="0">
                <a:latin typeface="黑体" panose="02010609060101010101" pitchFamily="49" charset="-122"/>
                <a:ea typeface="黑体" panose="02010609060101010101" pitchFamily="49" charset="-122"/>
              </a:rPr>
              <a:t>页面锁定到内存</a:t>
            </a:r>
            <a:r>
              <a:rPr lang="en-US" altLang="zh-CN" sz="2400" b="1" dirty="0" smtClean="0">
                <a:latin typeface="黑体" panose="02010609060101010101" pitchFamily="49" charset="-122"/>
                <a:ea typeface="黑体" panose="02010609060101010101" pitchFamily="49" charset="-122"/>
              </a:rPr>
              <a:t>(</a:t>
            </a:r>
            <a:r>
              <a:rPr lang="zh-CN" altLang="en-US" sz="2400" b="1" dirty="0" smtClean="0">
                <a:latin typeface="黑体" panose="02010609060101010101" pitchFamily="49" charset="-122"/>
                <a:ea typeface="黑体" panose="02010609060101010101" pitchFamily="49" charset="-122"/>
              </a:rPr>
              <a:t>实时的且与客户进行</a:t>
            </a:r>
            <a:r>
              <a:rPr lang="en-US" altLang="zh-CN" sz="2400" b="1" dirty="0" smtClean="0">
                <a:latin typeface="黑体" panose="02010609060101010101" pitchFamily="49" charset="-122"/>
                <a:ea typeface="黑体" panose="02010609060101010101" pitchFamily="49" charset="-122"/>
              </a:rPr>
              <a:t>IO</a:t>
            </a:r>
            <a:r>
              <a:rPr lang="zh-CN" altLang="en-US" sz="2400" b="1" dirty="0" smtClean="0">
                <a:latin typeface="黑体" panose="02010609060101010101" pitchFamily="49" charset="-122"/>
                <a:ea typeface="黑体" panose="02010609060101010101" pitchFamily="49" charset="-122"/>
              </a:rPr>
              <a:t>的</a:t>
            </a:r>
            <a:r>
              <a:rPr lang="en-US" altLang="zh-CN" sz="2400" b="1" dirty="0" smtClean="0">
                <a:latin typeface="黑体" panose="02010609060101010101" pitchFamily="49" charset="-122"/>
                <a:ea typeface="黑体" panose="02010609060101010101" pitchFamily="49" charset="-122"/>
              </a:rPr>
              <a:t>)</a:t>
            </a:r>
            <a:endParaRPr lang="en-US" altLang="zh-CN" sz="2400" b="1" dirty="0" smtClean="0">
              <a:latin typeface="黑体" panose="02010609060101010101" pitchFamily="49" charset="-122"/>
              <a:ea typeface="黑体" panose="02010609060101010101" pitchFamily="49" charset="-122"/>
            </a:endParaRPr>
          </a:p>
          <a:p>
            <a:pPr marL="0" indent="0" defTabSz="-635">
              <a:buFont typeface="Wingdings" panose="05000000000000000000" pitchFamily="2" charset="2"/>
              <a:buNone/>
              <a:tabLst>
                <a:tab pos="0" algn="l"/>
              </a:tabLst>
            </a:pPr>
            <a:r>
              <a:rPr lang="en-US" altLang="zh-CN" sz="2400" b="1" dirty="0" smtClean="0">
                <a:latin typeface="黑体" panose="02010609060101010101" pitchFamily="49" charset="-122"/>
                <a:ea typeface="黑体" panose="02010609060101010101" pitchFamily="49" charset="-122"/>
              </a:rPr>
              <a:t>s    session leader</a:t>
            </a:r>
            <a:r>
              <a:rPr lang="zh-CN" altLang="en-US" sz="2400" b="1" dirty="0" smtClean="0">
                <a:latin typeface="黑体" panose="02010609060101010101" pitchFamily="49" charset="-122"/>
                <a:ea typeface="黑体" panose="02010609060101010101" pitchFamily="49" charset="-122"/>
              </a:rPr>
              <a:t>进程，一般启动时要设置</a:t>
            </a:r>
            <a:r>
              <a:rPr lang="en-US" altLang="zh-CN" sz="2400" b="1" dirty="0" smtClean="0">
                <a:latin typeface="黑体" panose="02010609060101010101" pitchFamily="49" charset="-122"/>
                <a:ea typeface="黑体" panose="02010609060101010101" pitchFamily="49" charset="-122"/>
              </a:rPr>
              <a:t>SID</a:t>
            </a:r>
            <a:r>
              <a:rPr lang="zh-CN" altLang="en-US" sz="2400" b="1" dirty="0" smtClean="0">
                <a:latin typeface="黑体" panose="02010609060101010101" pitchFamily="49" charset="-122"/>
                <a:ea typeface="黑体" panose="02010609060101010101" pitchFamily="49" charset="-122"/>
              </a:rPr>
              <a:t>的，这种进程脱离控制终端。一般的</a:t>
            </a:r>
            <a:r>
              <a:rPr lang="en-US" altLang="zh-CN" sz="2400" b="1" dirty="0" err="1" smtClean="0">
                <a:latin typeface="黑体" panose="02010609060101010101" pitchFamily="49" charset="-122"/>
                <a:ea typeface="黑体" panose="02010609060101010101" pitchFamily="49" charset="-122"/>
              </a:rPr>
              <a:t>deamon</a:t>
            </a:r>
            <a:r>
              <a:rPr lang="zh-CN" altLang="en-US" sz="2400" b="1" dirty="0" smtClean="0">
                <a:latin typeface="黑体" panose="02010609060101010101" pitchFamily="49" charset="-122"/>
                <a:ea typeface="黑体" panose="02010609060101010101" pitchFamily="49" charset="-122"/>
              </a:rPr>
              <a:t>都要调用</a:t>
            </a:r>
            <a:r>
              <a:rPr lang="en-US" altLang="zh-CN" sz="2400" b="1" dirty="0" err="1" smtClean="0">
                <a:latin typeface="黑体" panose="02010609060101010101" pitchFamily="49" charset="-122"/>
                <a:ea typeface="黑体" panose="02010609060101010101" pitchFamily="49" charset="-122"/>
              </a:rPr>
              <a:t>setsid</a:t>
            </a:r>
            <a:r>
              <a:rPr lang="zh-CN" altLang="en-US" sz="2400" b="1" dirty="0" smtClean="0">
                <a:latin typeface="黑体" panose="02010609060101010101" pitchFamily="49" charset="-122"/>
                <a:ea typeface="黑体" panose="02010609060101010101" pitchFamily="49" charset="-122"/>
              </a:rPr>
              <a:t>把自己设置为</a:t>
            </a:r>
            <a:r>
              <a:rPr lang="en-US" altLang="zh-CN" sz="2400" b="1" dirty="0" smtClean="0">
                <a:latin typeface="黑体" panose="02010609060101010101" pitchFamily="49" charset="-122"/>
                <a:ea typeface="黑体" panose="02010609060101010101" pitchFamily="49" charset="-122"/>
              </a:rPr>
              <a:t>session   leader</a:t>
            </a:r>
            <a:r>
              <a:rPr lang="zh-CN" altLang="en-US" sz="2400" b="1" dirty="0" smtClean="0">
                <a:latin typeface="黑体" panose="02010609060101010101" pitchFamily="49" charset="-122"/>
                <a:ea typeface="黑体" panose="02010609060101010101" pitchFamily="49" charset="-122"/>
              </a:rPr>
              <a:t>，与控制终端脱离关系，这样控制终端退出产生的</a:t>
            </a:r>
            <a:r>
              <a:rPr lang="en-US" altLang="zh-CN" sz="2400" b="1" dirty="0" smtClean="0">
                <a:latin typeface="黑体" panose="02010609060101010101" pitchFamily="49" charset="-122"/>
                <a:ea typeface="黑体" panose="02010609060101010101" pitchFamily="49" charset="-122"/>
              </a:rPr>
              <a:t>SIGHUP</a:t>
            </a:r>
            <a:r>
              <a:rPr lang="zh-CN" altLang="en-US" sz="2400" b="1" dirty="0" smtClean="0">
                <a:latin typeface="黑体" panose="02010609060101010101" pitchFamily="49" charset="-122"/>
                <a:ea typeface="黑体" panose="02010609060101010101" pitchFamily="49" charset="-122"/>
              </a:rPr>
              <a:t>信号就不会发送到这些进程了。这个行为与用</a:t>
            </a:r>
            <a:r>
              <a:rPr lang="en-US" altLang="zh-CN" sz="2400" b="1" dirty="0" err="1" smtClean="0">
                <a:latin typeface="黑体" panose="02010609060101010101" pitchFamily="49" charset="-122"/>
                <a:ea typeface="黑体" panose="02010609060101010101" pitchFamily="49" charset="-122"/>
              </a:rPr>
              <a:t>nohup</a:t>
            </a:r>
            <a:r>
              <a:rPr lang="zh-CN" altLang="en-US" sz="2400" b="1" dirty="0" smtClean="0">
                <a:latin typeface="黑体" panose="02010609060101010101" pitchFamily="49" charset="-122"/>
                <a:ea typeface="黑体" panose="02010609060101010101" pitchFamily="49" charset="-122"/>
              </a:rPr>
              <a:t>执行应用的作用相同。</a:t>
            </a:r>
            <a:endParaRPr lang="zh-CN" altLang="en-US" sz="2400" b="1" dirty="0" smtClean="0">
              <a:latin typeface="黑体" panose="02010609060101010101" pitchFamily="49" charset="-122"/>
              <a:ea typeface="黑体" panose="02010609060101010101" pitchFamily="49" charset="-122"/>
            </a:endParaRPr>
          </a:p>
          <a:p>
            <a:pPr marL="0" indent="0" defTabSz="-635">
              <a:buFont typeface="Wingdings" panose="05000000000000000000" pitchFamily="2" charset="2"/>
              <a:buNone/>
              <a:tabLst>
                <a:tab pos="0" algn="l"/>
              </a:tabLst>
            </a:pPr>
            <a:r>
              <a:rPr lang="en-US" altLang="zh-CN" sz="2400" b="1" dirty="0" smtClean="0">
                <a:latin typeface="黑体" panose="02010609060101010101" pitchFamily="49" charset="-122"/>
                <a:ea typeface="黑体" panose="02010609060101010101" pitchFamily="49" charset="-122"/>
              </a:rPr>
              <a:t>l    </a:t>
            </a:r>
            <a:r>
              <a:rPr lang="zh-CN" altLang="en-US" sz="2400" b="1" dirty="0" smtClean="0">
                <a:latin typeface="黑体" panose="02010609060101010101" pitchFamily="49" charset="-122"/>
                <a:ea typeface="黑体" panose="02010609060101010101" pitchFamily="49" charset="-122"/>
              </a:rPr>
              <a:t>多线种进程</a:t>
            </a:r>
            <a:r>
              <a:rPr lang="en-US" altLang="zh-CN" sz="2400" b="1" dirty="0" smtClean="0">
                <a:latin typeface="黑体" panose="02010609060101010101" pitchFamily="49" charset="-122"/>
                <a:ea typeface="黑体" panose="02010609060101010101" pitchFamily="49" charset="-122"/>
              </a:rPr>
              <a:t>(</a:t>
            </a:r>
            <a:r>
              <a:rPr lang="zh-CN" altLang="en-US" sz="2400" b="1" dirty="0" smtClean="0">
                <a:latin typeface="黑体" panose="02010609060101010101" pitchFamily="49" charset="-122"/>
                <a:ea typeface="黑体" panose="02010609060101010101" pitchFamily="49" charset="-122"/>
              </a:rPr>
              <a:t>如</a:t>
            </a:r>
            <a:r>
              <a:rPr lang="en-US" altLang="zh-CN" sz="2400" b="1" dirty="0" smtClean="0">
                <a:latin typeface="黑体" panose="02010609060101010101" pitchFamily="49" charset="-122"/>
                <a:ea typeface="黑体" panose="02010609060101010101" pitchFamily="49" charset="-122"/>
              </a:rPr>
              <a:t>CLONE_THREAD, NPTL )</a:t>
            </a:r>
            <a:endParaRPr lang="en-US" altLang="zh-CN" sz="2400" b="1" dirty="0" smtClean="0">
              <a:latin typeface="黑体" panose="02010609060101010101" pitchFamily="49" charset="-122"/>
              <a:ea typeface="黑体" panose="02010609060101010101" pitchFamily="49" charset="-122"/>
            </a:endParaRPr>
          </a:p>
          <a:p>
            <a:pPr marL="0" indent="0" defTabSz="-635">
              <a:buFont typeface="Wingdings" panose="05000000000000000000" pitchFamily="2" charset="2"/>
              <a:buNone/>
              <a:tabLst>
                <a:tab pos="0" algn="l"/>
              </a:tabLst>
            </a:pPr>
            <a:r>
              <a:rPr lang="en-US" altLang="zh-CN" sz="2400" b="1" dirty="0" smtClean="0">
                <a:latin typeface="黑体" panose="02010609060101010101" pitchFamily="49" charset="-122"/>
                <a:ea typeface="黑体" panose="02010609060101010101" pitchFamily="49" charset="-122"/>
              </a:rPr>
              <a:t> +    </a:t>
            </a:r>
            <a:r>
              <a:rPr lang="zh-CN" altLang="en-US" sz="2400" b="1" dirty="0" smtClean="0">
                <a:latin typeface="黑体" panose="02010609060101010101" pitchFamily="49" charset="-122"/>
                <a:ea typeface="黑体" panose="02010609060101010101" pitchFamily="49" charset="-122"/>
              </a:rPr>
              <a:t>前端进程组内的进程</a:t>
            </a:r>
            <a:endParaRPr lang="zh-CN" altLang="en-US" sz="2400" b="1" dirty="0" smtClean="0">
              <a:latin typeface="黑体" panose="02010609060101010101" pitchFamily="49" charset="-122"/>
              <a:ea typeface="黑体" panose="02010609060101010101" pitchFamily="49" charset="-122"/>
            </a:endParaRPr>
          </a:p>
          <a:p>
            <a:pPr marL="0" indent="0" defTabSz="-635">
              <a:lnSpc>
                <a:spcPct val="90000"/>
              </a:lnSpc>
              <a:tabLst>
                <a:tab pos="0" algn="l"/>
              </a:tabLst>
            </a:pPr>
            <a:endParaRPr lang="zh-CN" altLang="en-US" sz="2400" dirty="0" smtClean="0">
              <a:latin typeface="黑体" panose="02010609060101010101" pitchFamily="49" charset="-122"/>
              <a:ea typeface="黑体" panose="02010609060101010101" pitchFamily="49" charset="-122"/>
            </a:endParaRPr>
          </a:p>
          <a:p>
            <a:pPr marL="0" indent="0" defTabSz="-635">
              <a:lnSpc>
                <a:spcPct val="90000"/>
              </a:lnSpc>
              <a:tabLst>
                <a:tab pos="0" algn="l"/>
              </a:tabLst>
            </a:pPr>
            <a:endParaRPr lang="zh-CN" altLang="en-US" dirty="0" smtClean="0">
              <a:latin typeface="宋体" panose="02010600030101010101" pitchFamily="2" charset="-122"/>
              <a:ea typeface="宋体" panose="02010600030101010101" pitchFamily="2" charset="-122"/>
            </a:endParaRPr>
          </a:p>
        </p:txBody>
      </p:sp>
      <p:sp>
        <p:nvSpPr>
          <p:cNvPr id="101378"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D376FED8-6FF5-4305-A523-8572620FC851}"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p:cNvSpPr>
          <p:nvPr>
            <p:ph idx="1"/>
          </p:nvPr>
        </p:nvSpPr>
        <p:spPr>
          <a:xfrm>
            <a:off x="467544" y="764704"/>
            <a:ext cx="8208912" cy="5129213"/>
          </a:xfrm>
        </p:spPr>
        <p:txBody>
          <a:bodyPr/>
          <a:lstStyle/>
          <a:p>
            <a:pPr>
              <a:buFont typeface="Wingdings" panose="05000000000000000000" pitchFamily="2" charset="2"/>
              <a:buNone/>
            </a:pPr>
            <a:r>
              <a:rPr lang="en-US" altLang="zh-CN" b="1" dirty="0" smtClean="0"/>
              <a:t>2)kill</a:t>
            </a:r>
            <a:endParaRPr lang="en-US" altLang="zh-CN" b="1" dirty="0" smtClean="0"/>
          </a:p>
          <a:p>
            <a:pPr>
              <a:buFont typeface="Wingdings" panose="05000000000000000000" pitchFamily="2" charset="2"/>
              <a:buNone/>
            </a:pPr>
            <a:r>
              <a:rPr lang="zh-CN" altLang="en-US" b="1" dirty="0" smtClean="0"/>
              <a:t>结束前台进程：</a:t>
            </a:r>
            <a:r>
              <a:rPr lang="en-US" altLang="zh-CN" b="1" dirty="0" smtClean="0">
                <a:solidFill>
                  <a:srgbClr val="FF0000"/>
                </a:solidFill>
              </a:rPr>
              <a:t>CTRL+C</a:t>
            </a:r>
            <a:endParaRPr lang="en-US" altLang="zh-CN" b="1" dirty="0" smtClean="0">
              <a:solidFill>
                <a:srgbClr val="FF0000"/>
              </a:solidFill>
            </a:endParaRPr>
          </a:p>
          <a:p>
            <a:pPr>
              <a:buFont typeface="Wingdings" panose="05000000000000000000" pitchFamily="2" charset="2"/>
              <a:buNone/>
            </a:pPr>
            <a:r>
              <a:rPr lang="zh-CN" altLang="en-US" b="1" dirty="0" smtClean="0"/>
              <a:t>结束后台进程：</a:t>
            </a:r>
            <a:r>
              <a:rPr lang="en-US" altLang="zh-CN" b="1" dirty="0" smtClean="0">
                <a:solidFill>
                  <a:srgbClr val="FF0000"/>
                </a:solidFill>
              </a:rPr>
              <a:t>kill</a:t>
            </a:r>
            <a:r>
              <a:rPr lang="zh-CN" altLang="en-US" b="1" dirty="0" smtClean="0">
                <a:solidFill>
                  <a:srgbClr val="FF0000"/>
                </a:solidFill>
              </a:rPr>
              <a:t>命令</a:t>
            </a:r>
            <a:endParaRPr lang="zh-CN" altLang="en-US" b="1" dirty="0" smtClean="0">
              <a:solidFill>
                <a:srgbClr val="FF0000"/>
              </a:solidFill>
            </a:endParaRPr>
          </a:p>
          <a:p>
            <a:pPr lvl="1">
              <a:buFont typeface="Wingdings" panose="05000000000000000000" pitchFamily="2" charset="2"/>
              <a:buNone/>
            </a:pPr>
            <a:r>
              <a:rPr lang="zh-CN" altLang="en-US" b="1" dirty="0" smtClean="0"/>
              <a:t>执行</a:t>
            </a:r>
            <a:r>
              <a:rPr lang="en-US" altLang="zh-CN" b="1" dirty="0" smtClean="0"/>
              <a:t>kill</a:t>
            </a:r>
            <a:r>
              <a:rPr lang="zh-CN" altLang="en-US" b="1" dirty="0" smtClean="0"/>
              <a:t>时一定观察好，检查</a:t>
            </a:r>
            <a:r>
              <a:rPr lang="en-US" altLang="zh-CN" b="1" dirty="0" smtClean="0"/>
              <a:t>PID</a:t>
            </a:r>
            <a:r>
              <a:rPr lang="zh-CN" altLang="en-US" b="1" dirty="0" smtClean="0"/>
              <a:t>号，以免误删系统进程</a:t>
            </a:r>
            <a:endParaRPr lang="zh-CN" altLang="en-US" b="1" dirty="0" smtClean="0"/>
          </a:p>
          <a:p>
            <a:pPr lvl="1">
              <a:buFont typeface="Wingdings" panose="05000000000000000000" pitchFamily="2" charset="2"/>
              <a:buNone/>
            </a:pPr>
            <a:r>
              <a:rPr lang="en-US" altLang="zh-CN" b="1" dirty="0" smtClean="0"/>
              <a:t>kill -9 PID</a:t>
            </a:r>
            <a:endParaRPr lang="en-US" altLang="zh-CN" b="1" dirty="0" smtClean="0"/>
          </a:p>
          <a:p>
            <a:pPr lvl="2">
              <a:buFont typeface="Wingdings" panose="05000000000000000000" pitchFamily="2" charset="2"/>
              <a:buNone/>
            </a:pPr>
            <a:r>
              <a:rPr lang="en-US" altLang="zh-CN" sz="2400" b="1" dirty="0" smtClean="0"/>
              <a:t>		</a:t>
            </a:r>
            <a:r>
              <a:rPr lang="zh-CN" altLang="en-US" sz="2400" b="1" dirty="0" smtClean="0"/>
              <a:t>无条件撤销进程</a:t>
            </a:r>
            <a:endParaRPr lang="zh-CN" altLang="en-US" sz="2400" b="1" dirty="0" smtClean="0"/>
          </a:p>
          <a:p>
            <a:pPr lvl="1">
              <a:buFont typeface="Wingdings" panose="05000000000000000000" pitchFamily="2" charset="2"/>
              <a:buNone/>
            </a:pPr>
            <a:r>
              <a:rPr lang="en-US" altLang="zh-CN" b="1" dirty="0" smtClean="0"/>
              <a:t>kill</a:t>
            </a:r>
            <a:r>
              <a:rPr lang="zh-CN" altLang="en-US" b="1" dirty="0" smtClean="0"/>
              <a:t>执行是否成功，需要</a:t>
            </a:r>
            <a:r>
              <a:rPr lang="en-US" altLang="zh-CN" b="1" dirty="0" err="1" smtClean="0"/>
              <a:t>ps</a:t>
            </a:r>
            <a:r>
              <a:rPr lang="zh-CN" altLang="en-US" b="1" dirty="0" smtClean="0"/>
              <a:t>检查被结束进程号是否还存在</a:t>
            </a:r>
            <a:endParaRPr lang="zh-CN" altLang="en-US" b="1" dirty="0" smtClean="0"/>
          </a:p>
          <a:p>
            <a:pPr lvl="1">
              <a:buFont typeface="Wingdings" panose="05000000000000000000" pitchFamily="2" charset="2"/>
              <a:buNone/>
            </a:pPr>
            <a:r>
              <a:rPr lang="zh-CN" altLang="en-US" b="1" i="1" dirty="0" smtClean="0"/>
              <a:t>不带参数：</a:t>
            </a:r>
            <a:r>
              <a:rPr lang="en-US" altLang="zh-CN" b="1" i="1" dirty="0" smtClean="0"/>
              <a:t>kill PID</a:t>
            </a:r>
            <a:r>
              <a:rPr lang="zh-CN" altLang="en-US" b="1" i="1" dirty="0" smtClean="0"/>
              <a:t>	关闭打开文件</a:t>
            </a:r>
            <a:endParaRPr lang="zh-CN" altLang="en-US" b="1" i="1" dirty="0" smtClean="0"/>
          </a:p>
          <a:p>
            <a:pPr lvl="1"/>
            <a:endParaRPr lang="zh-CN" altLang="en-US" b="0" i="1"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p:cNvSpPr>
            <a:spLocks noGrp="1"/>
          </p:cNvSpPr>
          <p:nvPr>
            <p:ph type="title"/>
          </p:nvPr>
        </p:nvSpPr>
        <p:spPr>
          <a:xfrm>
            <a:off x="0" y="260350"/>
            <a:ext cx="7096125" cy="654050"/>
          </a:xfrm>
        </p:spPr>
        <p:txBody>
          <a:bodyPr/>
          <a:lstStyle/>
          <a:p>
            <a:endParaRPr lang="zh-CN" altLang="en-US" sz="3600" smtClean="0">
              <a:latin typeface="黑体" panose="02010609060101010101" pitchFamily="49" charset="-122"/>
              <a:ea typeface="黑体" panose="02010609060101010101" pitchFamily="49" charset="-122"/>
            </a:endParaRPr>
          </a:p>
        </p:txBody>
      </p:sp>
      <p:sp>
        <p:nvSpPr>
          <p:cNvPr id="103428" name="Rectangle 3"/>
          <p:cNvSpPr>
            <a:spLocks noGrp="1"/>
          </p:cNvSpPr>
          <p:nvPr>
            <p:ph idx="1"/>
          </p:nvPr>
        </p:nvSpPr>
        <p:spPr>
          <a:xfrm>
            <a:off x="539552" y="1052736"/>
            <a:ext cx="7751763" cy="5129213"/>
          </a:xfrm>
        </p:spPr>
        <p:txBody>
          <a:bodyPr/>
          <a:lstStyle/>
          <a:p>
            <a:pPr>
              <a:buFont typeface="Wingdings" panose="05000000000000000000" pitchFamily="2" charset="2"/>
              <a:buNone/>
            </a:pPr>
            <a:r>
              <a:rPr lang="zh-CN" altLang="en-US" dirty="0" smtClean="0">
                <a:solidFill>
                  <a:srgbClr val="FF0000"/>
                </a:solidFill>
              </a:rPr>
              <a:t>例：</a:t>
            </a:r>
            <a:r>
              <a:rPr lang="zh-CN" altLang="en-US" dirty="0" smtClean="0"/>
              <a:t>启动一个</a:t>
            </a:r>
            <a:r>
              <a:rPr lang="en-US" altLang="zh-CN" dirty="0" smtClean="0"/>
              <a:t>tty1</a:t>
            </a:r>
            <a:r>
              <a:rPr lang="zh-CN" altLang="en-US" dirty="0" smtClean="0"/>
              <a:t>的终端</a:t>
            </a:r>
            <a:endParaRPr lang="zh-CN" altLang="en-US" dirty="0" smtClean="0"/>
          </a:p>
          <a:p>
            <a:pPr>
              <a:buFont typeface="Wingdings" panose="05000000000000000000" pitchFamily="2" charset="2"/>
              <a:buNone/>
            </a:pPr>
            <a:r>
              <a:rPr lang="zh-CN" altLang="en-US" dirty="0" smtClean="0"/>
              <a:t>    </a:t>
            </a:r>
            <a:r>
              <a:rPr lang="en-US" altLang="zh-CN" dirty="0" err="1" smtClean="0"/>
              <a:t>ps</a:t>
            </a:r>
            <a:r>
              <a:rPr lang="en-US" altLang="zh-CN" dirty="0" smtClean="0"/>
              <a:t> –u </a:t>
            </a:r>
            <a:r>
              <a:rPr lang="zh-CN" altLang="en-US" dirty="0" smtClean="0"/>
              <a:t>查看一下</a:t>
            </a:r>
            <a:endParaRPr lang="zh-CN" altLang="en-US" dirty="0" smtClean="0"/>
          </a:p>
          <a:p>
            <a:pPr>
              <a:buFont typeface="Wingdings" panose="05000000000000000000" pitchFamily="2" charset="2"/>
              <a:buNone/>
            </a:pPr>
            <a:r>
              <a:rPr lang="zh-CN" altLang="en-US" dirty="0" smtClean="0"/>
              <a:t>    结束  </a:t>
            </a:r>
            <a:r>
              <a:rPr lang="en-US" altLang="zh-CN" dirty="0" smtClean="0"/>
              <a:t>kill -9 </a:t>
            </a:r>
            <a:r>
              <a:rPr lang="zh-CN" altLang="en-US" dirty="0" smtClean="0"/>
              <a:t>进程号</a:t>
            </a:r>
            <a:endParaRPr lang="zh-CN" altLang="en-US" dirty="0" smtClean="0"/>
          </a:p>
        </p:txBody>
      </p:sp>
      <p:sp>
        <p:nvSpPr>
          <p:cNvPr id="103426"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AFDEBFAE-243E-4789-8FC7-A4910661EB4E}"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p:cNvSpPr>
            <a:spLocks noGrp="1"/>
          </p:cNvSpPr>
          <p:nvPr>
            <p:ph type="title"/>
          </p:nvPr>
        </p:nvSpPr>
        <p:spPr>
          <a:xfrm>
            <a:off x="0" y="260350"/>
            <a:ext cx="7096125" cy="654050"/>
          </a:xfrm>
        </p:spPr>
        <p:txBody>
          <a:bodyPr/>
          <a:lstStyle/>
          <a:p>
            <a:endParaRPr lang="zh-CN" altLang="en-US" sz="3600" smtClean="0">
              <a:latin typeface="黑体" panose="02010609060101010101" pitchFamily="49" charset="-122"/>
              <a:ea typeface="黑体" panose="02010609060101010101" pitchFamily="49" charset="-122"/>
            </a:endParaRPr>
          </a:p>
        </p:txBody>
      </p:sp>
      <p:sp>
        <p:nvSpPr>
          <p:cNvPr id="104452" name="Rectangle 3"/>
          <p:cNvSpPr>
            <a:spLocks noGrp="1"/>
          </p:cNvSpPr>
          <p:nvPr>
            <p:ph idx="1"/>
          </p:nvPr>
        </p:nvSpPr>
        <p:spPr>
          <a:xfrm>
            <a:off x="539750" y="981075"/>
            <a:ext cx="7212013" cy="5129213"/>
          </a:xfrm>
        </p:spPr>
        <p:txBody>
          <a:bodyPr/>
          <a:lstStyle/>
          <a:p>
            <a:r>
              <a:rPr lang="zh-CN" altLang="en-US" b="1" dirty="0" smtClean="0"/>
              <a:t>结束子进程</a:t>
            </a:r>
            <a:endParaRPr lang="zh-CN" altLang="en-US" b="1" dirty="0" smtClean="0"/>
          </a:p>
          <a:p>
            <a:pPr>
              <a:buFont typeface="Wingdings" panose="05000000000000000000" pitchFamily="2" charset="2"/>
              <a:buNone/>
            </a:pPr>
            <a:r>
              <a:rPr lang="zh-CN" altLang="en-US" b="1" dirty="0" smtClean="0"/>
              <a:t>  很多进程都会产生不同</a:t>
            </a:r>
            <a:r>
              <a:rPr lang="en-US" altLang="zh-CN" b="1" dirty="0" smtClean="0"/>
              <a:t>ID</a:t>
            </a:r>
            <a:r>
              <a:rPr lang="zh-CN" altLang="en-US" b="1" dirty="0" smtClean="0"/>
              <a:t>号的子进程，当用户要终止一个进程时，还需终止其所有的子进程</a:t>
            </a:r>
            <a:endParaRPr lang="zh-CN" altLang="en-US" b="1" dirty="0" smtClean="0"/>
          </a:p>
          <a:p>
            <a:pPr>
              <a:buFont typeface="Wingdings" panose="05000000000000000000" pitchFamily="2" charset="2"/>
              <a:buNone/>
            </a:pPr>
            <a:r>
              <a:rPr lang="zh-CN" altLang="en-US" b="1" dirty="0" smtClean="0"/>
              <a:t>  </a:t>
            </a:r>
            <a:endParaRPr lang="zh-CN" altLang="en-US" b="1" dirty="0" smtClean="0"/>
          </a:p>
          <a:p>
            <a:pPr>
              <a:buFont typeface="Wingdings" panose="05000000000000000000" pitchFamily="2" charset="2"/>
              <a:buNone/>
            </a:pPr>
            <a:r>
              <a:rPr lang="zh-CN" altLang="en-US" dirty="0" smtClean="0">
                <a:latin typeface="宋体" panose="02010600030101010101" pitchFamily="2" charset="-122"/>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  </a:t>
            </a:r>
            <a:endParaRPr lang="en-US" altLang="zh-CN" dirty="0" smtClean="0">
              <a:latin typeface="宋体" panose="02010600030101010101" pitchFamily="2" charset="-122"/>
              <a:ea typeface="宋体" panose="02010600030101010101" pitchFamily="2" charset="-122"/>
            </a:endParaRPr>
          </a:p>
        </p:txBody>
      </p:sp>
      <p:sp>
        <p:nvSpPr>
          <p:cNvPr id="104450"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402307CB-EE72-48F2-85FA-B14BEFF5604F}"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pic>
        <p:nvPicPr>
          <p:cNvPr id="104453"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7360" y="2964498"/>
            <a:ext cx="8208963"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4" name="Text Box 5"/>
          <p:cNvSpPr txBox="1">
            <a:spLocks noChangeArrowheads="1"/>
          </p:cNvSpPr>
          <p:nvPr/>
        </p:nvSpPr>
        <p:spPr bwMode="auto">
          <a:xfrm>
            <a:off x="539750" y="5516563"/>
            <a:ext cx="6192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hangingPunct="1">
              <a:spcBef>
                <a:spcPct val="50000"/>
              </a:spcBef>
            </a:pPr>
            <a:r>
              <a:rPr lang="zh-CN" altLang="en-US" sz="2400"/>
              <a:t>进程号是</a:t>
            </a:r>
            <a:r>
              <a:rPr lang="en-US" altLang="zh-CN" sz="2400"/>
              <a:t>2020</a:t>
            </a:r>
            <a:r>
              <a:rPr lang="zh-CN" altLang="en-US" sz="2400"/>
              <a:t>的进程的父进程是</a:t>
            </a:r>
            <a:r>
              <a:rPr lang="en-US" altLang="zh-CN" sz="2400"/>
              <a:t>2001</a:t>
            </a:r>
            <a:endParaRPr lang="en-US" altLang="zh-CN" sz="240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Grp="1"/>
          </p:cNvSpPr>
          <p:nvPr>
            <p:ph type="title"/>
          </p:nvPr>
        </p:nvSpPr>
        <p:spPr>
          <a:xfrm>
            <a:off x="395536" y="188640"/>
            <a:ext cx="7096125" cy="654050"/>
          </a:xfrm>
          <a:noFill/>
        </p:spPr>
        <p:txBody>
          <a:bodyPr/>
          <a:lstStyle/>
          <a:p>
            <a:r>
              <a:rPr lang="en-US" altLang="zh-CN" sz="3600" i="0" dirty="0" smtClean="0">
                <a:latin typeface="黑体" panose="02010609060101010101" pitchFamily="49" charset="-122"/>
                <a:ea typeface="黑体" panose="02010609060101010101" pitchFamily="49" charset="-122"/>
              </a:rPr>
              <a:t>3)top</a:t>
            </a:r>
            <a:endParaRPr lang="en-US" altLang="zh-CN" sz="3600" i="0" dirty="0" smtClean="0">
              <a:latin typeface="黑体" panose="02010609060101010101" pitchFamily="49" charset="-122"/>
              <a:ea typeface="黑体" panose="02010609060101010101" pitchFamily="49" charset="-122"/>
            </a:endParaRPr>
          </a:p>
        </p:txBody>
      </p:sp>
      <p:sp>
        <p:nvSpPr>
          <p:cNvPr id="105476" name="Rectangle 3"/>
          <p:cNvSpPr>
            <a:spLocks noGrp="1"/>
          </p:cNvSpPr>
          <p:nvPr>
            <p:ph idx="1"/>
          </p:nvPr>
        </p:nvSpPr>
        <p:spPr>
          <a:xfrm>
            <a:off x="251520" y="980728"/>
            <a:ext cx="8244408" cy="5129213"/>
          </a:xfrm>
        </p:spPr>
        <p:txBody>
          <a:bodyPr/>
          <a:lstStyle/>
          <a:p>
            <a:pPr>
              <a:lnSpc>
                <a:spcPct val="125000"/>
              </a:lnSpc>
            </a:pPr>
            <a:r>
              <a:rPr lang="en-US" altLang="zh-CN" sz="2400" b="1" dirty="0" smtClean="0"/>
              <a:t>top</a:t>
            </a:r>
            <a:r>
              <a:rPr lang="zh-CN" altLang="en-US" sz="2400" b="1" dirty="0" smtClean="0"/>
              <a:t>命令和</a:t>
            </a:r>
            <a:r>
              <a:rPr lang="en-US" altLang="zh-CN" sz="2400" b="1" dirty="0" err="1" smtClean="0"/>
              <a:t>ps</a:t>
            </a:r>
            <a:r>
              <a:rPr lang="zh-CN" altLang="en-US" sz="2400" b="1" dirty="0" smtClean="0"/>
              <a:t>命令的基本作用是相同的，显示系统当前的进程及其状态，但是</a:t>
            </a:r>
            <a:r>
              <a:rPr lang="en-US" altLang="zh-CN" sz="2400" b="1" dirty="0" smtClean="0"/>
              <a:t>top</a:t>
            </a:r>
            <a:r>
              <a:rPr lang="zh-CN" altLang="en-US" sz="2400" b="1" dirty="0" smtClean="0"/>
              <a:t>是一个动态显示过程</a:t>
            </a:r>
            <a:endParaRPr lang="zh-CN" altLang="en-US" sz="2400" b="1" dirty="0" smtClean="0"/>
          </a:p>
          <a:p>
            <a:pPr lvl="1">
              <a:lnSpc>
                <a:spcPct val="125000"/>
              </a:lnSpc>
            </a:pPr>
            <a:r>
              <a:rPr lang="zh-CN" altLang="en-US" sz="2400" b="1" dirty="0" smtClean="0"/>
              <a:t>通过用户按键来不断刷新当前状态。如果在前台执行该命令，它将独占前台，直到用户终止该程序为止。</a:t>
            </a:r>
            <a:endParaRPr lang="zh-CN" altLang="en-US" sz="2400" b="1" dirty="0" smtClean="0"/>
          </a:p>
          <a:p>
            <a:pPr lvl="1">
              <a:lnSpc>
                <a:spcPct val="125000"/>
              </a:lnSpc>
            </a:pPr>
            <a:r>
              <a:rPr lang="zh-CN" altLang="en-US" sz="2400" b="1" dirty="0" smtClean="0"/>
              <a:t>提供了实时的对系统处理器的状态监视。它可以显示系统中</a:t>
            </a:r>
            <a:r>
              <a:rPr lang="en-US" altLang="zh-CN" sz="2400" b="1" dirty="0" smtClean="0"/>
              <a:t>CPU</a:t>
            </a:r>
            <a:r>
              <a:rPr lang="zh-CN" altLang="en-US" sz="2400" b="1" dirty="0" smtClean="0"/>
              <a:t>最“敏感”的任务列表。该命令可以按</a:t>
            </a:r>
            <a:r>
              <a:rPr lang="en-US" altLang="zh-CN" sz="2400" b="1" dirty="0" smtClean="0"/>
              <a:t>CPU</a:t>
            </a:r>
            <a:r>
              <a:rPr lang="zh-CN" altLang="en-US" sz="2400" b="1" dirty="0" smtClean="0"/>
              <a:t>使用、内存使用和执行时间对任务进行排序</a:t>
            </a:r>
            <a:endParaRPr lang="zh-CN" altLang="en-US" sz="2400" b="1" dirty="0" smtClean="0"/>
          </a:p>
          <a:p>
            <a:pPr lvl="1">
              <a:lnSpc>
                <a:spcPct val="125000"/>
              </a:lnSpc>
            </a:pPr>
            <a:r>
              <a:rPr lang="zh-CN" altLang="en-US" sz="2400" b="1" dirty="0" smtClean="0"/>
              <a:t>它的很多特性都可以通过交互式命令、或者在个人定制文件中进行设定</a:t>
            </a:r>
            <a:endParaRPr lang="zh-CN" altLang="en-US" sz="2400" dirty="0" smtClean="0">
              <a:latin typeface="宋体" panose="02010600030101010101" pitchFamily="2" charset="-122"/>
              <a:ea typeface="宋体" panose="02010600030101010101" pitchFamily="2" charset="-122"/>
            </a:endParaRPr>
          </a:p>
        </p:txBody>
      </p:sp>
      <p:sp>
        <p:nvSpPr>
          <p:cNvPr id="105474"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81AC1A1A-0F39-4840-A7F6-EC7EE85789CB}"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908720"/>
            <a:ext cx="8229600" cy="3744243"/>
          </a:xfrm>
        </p:spPr>
        <p:txBody>
          <a:bodyPr rtlCol="0">
            <a:normAutofit fontScale="77500" lnSpcReduction="20000"/>
          </a:bodyPr>
          <a:lstStyle/>
          <a:p>
            <a:pPr fontAlgn="auto">
              <a:spcAft>
                <a:spcPts val="0"/>
              </a:spcAft>
              <a:buFont typeface="Arial" panose="020B0604020202020204" pitchFamily="34" charset="0"/>
              <a:buChar char="•"/>
              <a:defRPr/>
            </a:pPr>
            <a:r>
              <a:rPr lang="zh-CN" altLang="zh-CN" b="1" dirty="0" smtClean="0"/>
              <a:t>字符</a:t>
            </a:r>
            <a:r>
              <a:rPr lang="zh-CN" altLang="zh-CN" b="1" dirty="0"/>
              <a:t>界面虚拟终端</a:t>
            </a:r>
            <a:endParaRPr lang="zh-CN" altLang="zh-CN" b="1" dirty="0"/>
          </a:p>
          <a:p>
            <a:pPr fontAlgn="auto">
              <a:spcAft>
                <a:spcPts val="0"/>
              </a:spcAft>
              <a:buFont typeface="Arial" panose="020B0604020202020204" pitchFamily="34" charset="0"/>
              <a:buChar char="•"/>
              <a:defRPr/>
            </a:pPr>
            <a:r>
              <a:rPr lang="zh-CN" altLang="zh-CN" b="1" dirty="0"/>
              <a:t>在默认情况下，</a:t>
            </a:r>
            <a:r>
              <a:rPr lang="en-US" altLang="zh-CN" b="1" dirty="0"/>
              <a:t>Ubuntu</a:t>
            </a:r>
            <a:r>
              <a:rPr lang="zh-CN" altLang="zh-CN" b="1" dirty="0"/>
              <a:t>提供了</a:t>
            </a:r>
            <a:r>
              <a:rPr lang="en-US" altLang="zh-CN" b="1" dirty="0"/>
              <a:t>6</a:t>
            </a:r>
            <a:r>
              <a:rPr lang="zh-CN" altLang="zh-CN" b="1" dirty="0"/>
              <a:t>个纯粹字符界面的终端界面，终端名称依次为</a:t>
            </a:r>
            <a:r>
              <a:rPr lang="en-US" altLang="zh-CN" b="1" dirty="0">
                <a:solidFill>
                  <a:srgbClr val="FF0000"/>
                </a:solidFill>
              </a:rPr>
              <a:t>tty1</a:t>
            </a:r>
            <a:r>
              <a:rPr lang="zh-CN" altLang="zh-CN" b="1" dirty="0">
                <a:solidFill>
                  <a:srgbClr val="FF0000"/>
                </a:solidFill>
              </a:rPr>
              <a:t>～</a:t>
            </a:r>
            <a:r>
              <a:rPr lang="en-US" altLang="zh-CN" b="1" dirty="0">
                <a:solidFill>
                  <a:srgbClr val="FF0000"/>
                </a:solidFill>
              </a:rPr>
              <a:t>tty6</a:t>
            </a:r>
            <a:r>
              <a:rPr lang="zh-CN" altLang="zh-CN" b="1" dirty="0"/>
              <a:t>，其设备文件名依次为</a:t>
            </a:r>
            <a:r>
              <a:rPr lang="en-US" altLang="zh-CN" b="1" dirty="0">
                <a:solidFill>
                  <a:srgbClr val="FF0000"/>
                </a:solidFill>
              </a:rPr>
              <a:t>/</a:t>
            </a:r>
            <a:r>
              <a:rPr lang="en-US" altLang="zh-CN" b="1" dirty="0" err="1">
                <a:solidFill>
                  <a:srgbClr val="FF0000"/>
                </a:solidFill>
              </a:rPr>
              <a:t>dev</a:t>
            </a:r>
            <a:r>
              <a:rPr lang="en-US" altLang="zh-CN" b="1" dirty="0">
                <a:solidFill>
                  <a:srgbClr val="FF0000"/>
                </a:solidFill>
              </a:rPr>
              <a:t>/tty1</a:t>
            </a:r>
            <a:r>
              <a:rPr lang="zh-CN" altLang="zh-CN" b="1" dirty="0">
                <a:solidFill>
                  <a:srgbClr val="FF0000"/>
                </a:solidFill>
              </a:rPr>
              <a:t>～</a:t>
            </a:r>
            <a:r>
              <a:rPr lang="en-US" altLang="zh-CN" b="1" dirty="0">
                <a:solidFill>
                  <a:srgbClr val="FF0000"/>
                </a:solidFill>
              </a:rPr>
              <a:t>/</a:t>
            </a:r>
            <a:r>
              <a:rPr lang="en-US" altLang="zh-CN" b="1" dirty="0" err="1">
                <a:solidFill>
                  <a:srgbClr val="FF0000"/>
                </a:solidFill>
              </a:rPr>
              <a:t>dev</a:t>
            </a:r>
            <a:r>
              <a:rPr lang="en-US" altLang="zh-CN" b="1" dirty="0">
                <a:solidFill>
                  <a:srgbClr val="FF0000"/>
                </a:solidFill>
              </a:rPr>
              <a:t>/tty6</a:t>
            </a:r>
            <a:r>
              <a:rPr lang="zh-CN" altLang="zh-CN" b="1" dirty="0"/>
              <a:t>。</a:t>
            </a:r>
            <a:endParaRPr lang="zh-CN" altLang="zh-CN" b="1" dirty="0"/>
          </a:p>
          <a:p>
            <a:pPr fontAlgn="auto">
              <a:spcAft>
                <a:spcPts val="0"/>
              </a:spcAft>
              <a:buFont typeface="Arial" panose="020B0604020202020204" pitchFamily="34" charset="0"/>
              <a:buChar char="•"/>
              <a:defRPr/>
            </a:pPr>
            <a:r>
              <a:rPr lang="zh-CN" altLang="zh-CN" b="1" dirty="0"/>
              <a:t>在图形用户界面下要切换到字符界面终端，可以按下</a:t>
            </a:r>
            <a:r>
              <a:rPr lang="en-US" altLang="zh-CN" b="1" dirty="0">
                <a:solidFill>
                  <a:srgbClr val="FF0000"/>
                </a:solidFill>
              </a:rPr>
              <a:t>Ctrl+Alt+F1</a:t>
            </a:r>
            <a:r>
              <a:rPr lang="zh-CN" altLang="zh-CN" b="1" dirty="0">
                <a:solidFill>
                  <a:srgbClr val="FF0000"/>
                </a:solidFill>
              </a:rPr>
              <a:t>进入</a:t>
            </a:r>
            <a:r>
              <a:rPr lang="en-US" altLang="zh-CN" b="1" dirty="0">
                <a:solidFill>
                  <a:srgbClr val="FF0000"/>
                </a:solidFill>
              </a:rPr>
              <a:t>tty1</a:t>
            </a:r>
            <a:r>
              <a:rPr lang="zh-CN" altLang="zh-CN" b="1" dirty="0"/>
              <a:t>，或</a:t>
            </a:r>
            <a:r>
              <a:rPr lang="en-US" altLang="zh-CN" b="1" dirty="0">
                <a:solidFill>
                  <a:srgbClr val="FF0000"/>
                </a:solidFill>
              </a:rPr>
              <a:t>Ctrl+Alt+F2</a:t>
            </a:r>
            <a:r>
              <a:rPr lang="zh-CN" altLang="zh-CN" b="1" dirty="0">
                <a:solidFill>
                  <a:srgbClr val="FF0000"/>
                </a:solidFill>
              </a:rPr>
              <a:t>进入到</a:t>
            </a:r>
            <a:r>
              <a:rPr lang="en-US" altLang="zh-CN" b="1" dirty="0">
                <a:solidFill>
                  <a:srgbClr val="FF0000"/>
                </a:solidFill>
              </a:rPr>
              <a:t>tty2</a:t>
            </a:r>
            <a:r>
              <a:rPr lang="zh-CN" altLang="zh-CN" b="1" dirty="0"/>
              <a:t>，依次类推。用户进入字符终端后，可以按下</a:t>
            </a:r>
            <a:r>
              <a:rPr lang="en-US" altLang="zh-CN" b="1" dirty="0"/>
              <a:t>Alt+F1</a:t>
            </a:r>
            <a:r>
              <a:rPr lang="zh-CN" altLang="zh-CN" b="1" dirty="0"/>
              <a:t>至</a:t>
            </a:r>
            <a:r>
              <a:rPr lang="en-US" altLang="zh-CN" b="1" dirty="0"/>
              <a:t>F6</a:t>
            </a:r>
            <a:r>
              <a:rPr lang="zh-CN" altLang="zh-CN" b="1" dirty="0"/>
              <a:t>切换到其他字符终端，或按下</a:t>
            </a:r>
            <a:r>
              <a:rPr lang="en-US" altLang="zh-CN" b="1" dirty="0">
                <a:solidFill>
                  <a:srgbClr val="FF0000"/>
                </a:solidFill>
              </a:rPr>
              <a:t>Alt+F7</a:t>
            </a:r>
            <a:r>
              <a:rPr lang="zh-CN" altLang="zh-CN" b="1" dirty="0">
                <a:solidFill>
                  <a:srgbClr val="FF0000"/>
                </a:solidFill>
              </a:rPr>
              <a:t>（</a:t>
            </a:r>
            <a:r>
              <a:rPr lang="en-US" altLang="zh-CN" b="1" dirty="0">
                <a:solidFill>
                  <a:srgbClr val="FF0000"/>
                </a:solidFill>
              </a:rPr>
              <a:t>Alt+F8</a:t>
            </a:r>
            <a:r>
              <a:rPr lang="zh-CN" altLang="zh-CN" b="1" dirty="0">
                <a:solidFill>
                  <a:srgbClr val="FF0000"/>
                </a:solidFill>
              </a:rPr>
              <a:t>）</a:t>
            </a:r>
            <a:r>
              <a:rPr lang="zh-CN" altLang="zh-CN" b="1" dirty="0"/>
              <a:t>切换回图形化桌面环境。</a:t>
            </a:r>
            <a:endParaRPr lang="zh-CN" altLang="zh-CN" b="1" dirty="0"/>
          </a:p>
          <a:p>
            <a:pPr fontAlgn="auto">
              <a:spcAft>
                <a:spcPts val="0"/>
              </a:spcAft>
              <a:buFont typeface="Arial" panose="020B0604020202020204" pitchFamily="34" charset="0"/>
              <a:buChar char="•"/>
              <a:defRPr/>
            </a:pPr>
            <a:r>
              <a:rPr lang="zh-CN" altLang="zh-CN" b="1" dirty="0" smtClean="0"/>
              <a:t>要</a:t>
            </a:r>
            <a:r>
              <a:rPr lang="zh-CN" altLang="zh-CN" b="1" dirty="0"/>
              <a:t>退出字符界面终端，用户可以键入命令</a:t>
            </a:r>
            <a:r>
              <a:rPr lang="en-US" altLang="zh-CN" b="1" dirty="0" smtClean="0"/>
              <a:t>exit</a:t>
            </a:r>
            <a:r>
              <a:rPr lang="zh-CN" altLang="zh-CN" dirty="0" smtClean="0"/>
              <a:t>。</a:t>
            </a:r>
            <a:endParaRPr lang="zh-CN" altLang="zh-CN" dirty="0"/>
          </a:p>
          <a:p>
            <a:pPr fontAlgn="auto">
              <a:spcAft>
                <a:spcPts val="0"/>
              </a:spcAft>
              <a:buFont typeface="Arial" panose="020B0604020202020204" pitchFamily="34" charset="0"/>
              <a:buChar char="•"/>
              <a:defRPr/>
            </a:pPr>
            <a:endParaRPr lang="zh-CN" alt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5827" y="4376914"/>
            <a:ext cx="8805029"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2"/>
          <p:cNvSpPr>
            <a:spLocks noGrp="1"/>
          </p:cNvSpPr>
          <p:nvPr>
            <p:ph type="title"/>
          </p:nvPr>
        </p:nvSpPr>
        <p:spPr>
          <a:xfrm>
            <a:off x="0" y="260350"/>
            <a:ext cx="7096125" cy="654050"/>
          </a:xfrm>
        </p:spPr>
        <p:txBody>
          <a:bodyPr/>
          <a:lstStyle/>
          <a:p>
            <a:endParaRPr lang="zh-CN" altLang="en-US" sz="3600" smtClean="0">
              <a:latin typeface="黑体" panose="02010609060101010101" pitchFamily="49" charset="-122"/>
              <a:ea typeface="黑体" panose="02010609060101010101" pitchFamily="49" charset="-122"/>
            </a:endParaRPr>
          </a:p>
        </p:txBody>
      </p:sp>
      <p:sp>
        <p:nvSpPr>
          <p:cNvPr id="386051" name="Rectangle 3"/>
          <p:cNvSpPr>
            <a:spLocks noGrp="1"/>
          </p:cNvSpPr>
          <p:nvPr>
            <p:ph idx="1"/>
          </p:nvPr>
        </p:nvSpPr>
        <p:spPr>
          <a:xfrm>
            <a:off x="539552" y="980728"/>
            <a:ext cx="7751763" cy="5129213"/>
          </a:xfrm>
        </p:spPr>
        <p:txBody>
          <a:bodyPr/>
          <a:lstStyle/>
          <a:p>
            <a:r>
              <a:rPr lang="zh-CN" altLang="en-US" b="1" dirty="0" smtClean="0"/>
              <a:t>显示结果排序</a:t>
            </a:r>
            <a:endParaRPr lang="zh-CN" altLang="en-US" b="1" dirty="0" smtClean="0"/>
          </a:p>
          <a:p>
            <a:pPr lvl="1"/>
            <a:r>
              <a:rPr lang="zh-CN" altLang="en-US" b="1" dirty="0" smtClean="0"/>
              <a:t>缺省按照</a:t>
            </a:r>
            <a:r>
              <a:rPr lang="en-US" altLang="zh-CN" b="1" dirty="0" err="1" smtClean="0"/>
              <a:t>cpu</a:t>
            </a:r>
            <a:r>
              <a:rPr lang="zh-CN" altLang="en-US" b="1" dirty="0" smtClean="0"/>
              <a:t>使用情况排序</a:t>
            </a:r>
            <a:endParaRPr lang="zh-CN" altLang="en-US" b="1" dirty="0" smtClean="0"/>
          </a:p>
          <a:p>
            <a:pPr lvl="1"/>
            <a:r>
              <a:rPr lang="en-US" altLang="zh-CN" b="1" dirty="0" smtClean="0"/>
              <a:t>m</a:t>
            </a:r>
            <a:r>
              <a:rPr lang="zh-CN" altLang="en-US" b="1" dirty="0" smtClean="0"/>
              <a:t>键：按照内存排序</a:t>
            </a:r>
            <a:endParaRPr lang="zh-CN" altLang="en-US" b="1" dirty="0" smtClean="0"/>
          </a:p>
          <a:p>
            <a:pPr lvl="1"/>
            <a:r>
              <a:rPr lang="en-US" altLang="zh-CN" b="1" dirty="0" smtClean="0"/>
              <a:t>t</a:t>
            </a:r>
            <a:r>
              <a:rPr lang="zh-CN" altLang="en-US" b="1" dirty="0" smtClean="0"/>
              <a:t>键：运行时间进行排序</a:t>
            </a:r>
            <a:endParaRPr lang="zh-CN" altLang="en-US" b="1" dirty="0" smtClean="0"/>
          </a:p>
          <a:p>
            <a:pPr lvl="1"/>
            <a:r>
              <a:rPr lang="en-US" altLang="zh-CN" b="1" dirty="0" smtClean="0"/>
              <a:t>u</a:t>
            </a:r>
            <a:r>
              <a:rPr lang="zh-CN" altLang="en-US" b="1" dirty="0" smtClean="0"/>
              <a:t>键，键入用户名，查看某一用户的</a:t>
            </a:r>
            <a:r>
              <a:rPr lang="en-US" altLang="zh-CN" b="1" dirty="0" smtClean="0"/>
              <a:t>CPU</a:t>
            </a:r>
            <a:r>
              <a:rPr lang="zh-CN" altLang="en-US" b="1" dirty="0" smtClean="0"/>
              <a:t>使用情况</a:t>
            </a:r>
            <a:endParaRPr lang="zh-CN" altLang="en-US" b="1" dirty="0" smtClean="0"/>
          </a:p>
          <a:p>
            <a:pPr lvl="1"/>
            <a:r>
              <a:rPr lang="en-US" altLang="zh-CN" b="1" dirty="0" smtClean="0"/>
              <a:t>k</a:t>
            </a:r>
            <a:r>
              <a:rPr lang="zh-CN" altLang="en-US" b="1" dirty="0" smtClean="0"/>
              <a:t>键， 输入</a:t>
            </a:r>
            <a:r>
              <a:rPr lang="en-US" altLang="zh-CN" b="1" dirty="0" smtClean="0"/>
              <a:t>PID</a:t>
            </a:r>
            <a:r>
              <a:rPr lang="zh-CN" altLang="en-US" b="1" dirty="0" smtClean="0"/>
              <a:t>，可终止某一进程</a:t>
            </a:r>
            <a:endParaRPr lang="zh-CN" altLang="en-US" b="1" dirty="0" smtClean="0"/>
          </a:p>
          <a:p>
            <a:pPr lvl="1"/>
            <a:r>
              <a:rPr lang="en-US" altLang="zh-CN" b="1" dirty="0" smtClean="0"/>
              <a:t>q</a:t>
            </a:r>
            <a:r>
              <a:rPr lang="zh-CN" altLang="en-US" b="1" dirty="0" smtClean="0"/>
              <a:t>键，退出</a:t>
            </a:r>
            <a:r>
              <a:rPr lang="en-US" altLang="zh-CN" b="1" dirty="0" smtClean="0"/>
              <a:t>top</a:t>
            </a:r>
            <a:endParaRPr lang="en-US" altLang="zh-CN" b="1" dirty="0" smtClean="0"/>
          </a:p>
          <a:p>
            <a:endParaRPr lang="zh-CN" altLang="en-US" dirty="0" smtClean="0">
              <a:latin typeface="宋体" panose="02010600030101010101" pitchFamily="2" charset="-122"/>
              <a:ea typeface="宋体" panose="02010600030101010101" pitchFamily="2" charset="-122"/>
            </a:endParaRPr>
          </a:p>
        </p:txBody>
      </p:sp>
      <p:sp>
        <p:nvSpPr>
          <p:cNvPr id="106498"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98FAC6EF-17CF-4DDD-AA17-4A9702C67AF8}"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605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6051">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860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4"/>
          <p:cNvSpPr>
            <a:spLocks noGrp="1"/>
          </p:cNvSpPr>
          <p:nvPr>
            <p:ph idx="1"/>
          </p:nvPr>
        </p:nvSpPr>
        <p:spPr>
          <a:xfrm>
            <a:off x="467544" y="764704"/>
            <a:ext cx="8064376" cy="5416550"/>
          </a:xfrm>
        </p:spPr>
        <p:txBody>
          <a:bodyPr/>
          <a:lstStyle/>
          <a:p>
            <a:pPr>
              <a:buFont typeface="Wingdings" panose="05000000000000000000" pitchFamily="2" charset="2"/>
              <a:buChar char="o"/>
            </a:pPr>
            <a:r>
              <a:rPr lang="zh-CN" altLang="en-US" sz="2400" dirty="0" smtClean="0">
                <a:solidFill>
                  <a:srgbClr val="FF0000"/>
                </a:solidFill>
                <a:latin typeface="宋体" panose="02010600030101010101" pitchFamily="2" charset="-122"/>
                <a:ea typeface="宋体" panose="02010600030101010101" pitchFamily="2" charset="-122"/>
              </a:rPr>
              <a:t>    </a:t>
            </a:r>
            <a:r>
              <a:rPr lang="zh-CN" altLang="en-US" sz="2400" b="1" dirty="0" smtClean="0">
                <a:solidFill>
                  <a:srgbClr val="FF0000"/>
                </a:solidFill>
              </a:rPr>
              <a:t>进程是具有独立功能的程序的一次运行过程</a:t>
            </a:r>
            <a:r>
              <a:rPr lang="zh-CN" altLang="en-US" sz="2400" b="1" dirty="0" smtClean="0"/>
              <a:t>，也是系统进行资源分配和调度的基本单位。每个进程有唯一的一个进程号。</a:t>
            </a:r>
            <a:endParaRPr lang="zh-CN" altLang="en-US" sz="2400" b="1" dirty="0" smtClean="0"/>
          </a:p>
          <a:p>
            <a:pPr>
              <a:buFont typeface="Wingdings" panose="05000000000000000000" pitchFamily="2" charset="2"/>
              <a:buChar char="o"/>
            </a:pPr>
            <a:r>
              <a:rPr kumimoji="1" lang="zh-CN" altLang="en-US" sz="2400" b="1" dirty="0" smtClean="0"/>
              <a:t>正在执行的一个或多个相关进程可形成一个作业。</a:t>
            </a:r>
            <a:endParaRPr kumimoji="1" lang="zh-CN" altLang="en-US" sz="2400" b="1" dirty="0" smtClean="0"/>
          </a:p>
          <a:p>
            <a:pPr lvl="1">
              <a:buFont typeface="Wingdings" panose="05000000000000000000" pitchFamily="2" charset="2"/>
              <a:buNone/>
            </a:pPr>
            <a:r>
              <a:rPr kumimoji="1" lang="zh-CN" altLang="en-US" b="1" dirty="0" smtClean="0"/>
              <a:t>根据作业运行方式的不同，作业可分为两大类：</a:t>
            </a:r>
            <a:endParaRPr kumimoji="1" lang="zh-CN" altLang="en-US" b="1" dirty="0" smtClean="0"/>
          </a:p>
          <a:p>
            <a:pPr lvl="1"/>
            <a:r>
              <a:rPr kumimoji="1" lang="zh-CN" altLang="en-US" b="1" dirty="0" smtClean="0"/>
              <a:t>前台作业：运行于前台，用户正对其进行交互操作。</a:t>
            </a:r>
            <a:endParaRPr kumimoji="1" lang="zh-CN" altLang="en-US" b="1" dirty="0" smtClean="0"/>
          </a:p>
          <a:p>
            <a:pPr lvl="1"/>
            <a:r>
              <a:rPr kumimoji="1" lang="zh-CN" altLang="en-US" b="1" dirty="0" smtClean="0"/>
              <a:t>后台作业：运行于后台，不接收终端的输入，但向终端输出执行结果。</a:t>
            </a:r>
            <a:endParaRPr kumimoji="1" lang="zh-CN" altLang="en-US" b="1" dirty="0" smtClean="0"/>
          </a:p>
          <a:p>
            <a:pPr>
              <a:buFont typeface="Wingdings" panose="05000000000000000000" pitchFamily="2" charset="2"/>
              <a:buNone/>
            </a:pPr>
            <a:r>
              <a:rPr kumimoji="1" lang="zh-CN" altLang="en-US" b="1" dirty="0" smtClean="0">
                <a:solidFill>
                  <a:schemeClr val="accent1"/>
                </a:solidFill>
              </a:rPr>
              <a:t>注意</a:t>
            </a:r>
            <a:r>
              <a:rPr kumimoji="1" lang="zh-CN" altLang="en-US" b="1" dirty="0" smtClean="0"/>
              <a:t>：作业既可以在前台运行也可以在后台运行，但在同一时刻，每个用户只能有一个前台作业。</a:t>
            </a:r>
            <a:endParaRPr kumimoji="1" lang="zh-CN" altLang="en-US" b="1" dirty="0" smtClean="0"/>
          </a:p>
          <a:p>
            <a:pPr eaLnBrk="1" hangingPunct="1">
              <a:spcBef>
                <a:spcPct val="0"/>
              </a:spcBef>
              <a:buClrTx/>
              <a:buFontTx/>
              <a:buNone/>
            </a:pPr>
            <a:endParaRPr kumimoji="1" lang="zh-CN" altLang="en-US" sz="2400" dirty="0" smtClean="0">
              <a:latin typeface="宋体" panose="02010600030101010101" pitchFamily="2" charset="-122"/>
              <a:ea typeface="宋体" panose="02010600030101010101" pitchFamily="2" charset="-122"/>
            </a:endParaRPr>
          </a:p>
          <a:p>
            <a:pPr>
              <a:buFont typeface="Wingdings" panose="05000000000000000000" pitchFamily="2" charset="2"/>
              <a:buChar char="o"/>
            </a:pPr>
            <a:endParaRPr kumimoji="1" lang="zh-CN" altLang="en-US" sz="2400" dirty="0" smtClean="0">
              <a:latin typeface="宋体" panose="02010600030101010101" pitchFamily="2" charset="-122"/>
              <a:ea typeface="宋体" panose="02010600030101010101" pitchFamily="2" charset="-122"/>
            </a:endParaRPr>
          </a:p>
        </p:txBody>
      </p:sp>
      <p:sp>
        <p:nvSpPr>
          <p:cNvPr id="107522"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234B1265-3F82-4D09-B42C-883CEF89DB60}"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p:cNvSpPr>
          <p:nvPr>
            <p:ph idx="1"/>
          </p:nvPr>
        </p:nvSpPr>
        <p:spPr>
          <a:xfrm>
            <a:off x="467544" y="980728"/>
            <a:ext cx="7967787" cy="5129213"/>
          </a:xfrm>
        </p:spPr>
        <p:txBody>
          <a:bodyPr/>
          <a:lstStyle/>
          <a:p>
            <a:pPr>
              <a:lnSpc>
                <a:spcPct val="90000"/>
              </a:lnSpc>
              <a:buFont typeface="Wingdings" panose="05000000000000000000" pitchFamily="2" charset="2"/>
              <a:buNone/>
            </a:pPr>
            <a:r>
              <a:rPr lang="en-US" altLang="zh-CN" b="1" dirty="0" smtClean="0"/>
              <a:t>4)</a:t>
            </a:r>
            <a:r>
              <a:rPr lang="zh-CN" altLang="en-US" b="1" dirty="0" smtClean="0"/>
              <a:t>进程与作业的启动方式</a:t>
            </a:r>
            <a:endParaRPr lang="zh-CN" altLang="en-US" b="1" dirty="0" smtClean="0"/>
          </a:p>
          <a:p>
            <a:pPr>
              <a:lnSpc>
                <a:spcPct val="90000"/>
              </a:lnSpc>
              <a:buFont typeface="Wingdings" panose="05000000000000000000" pitchFamily="2" charset="2"/>
              <a:buNone/>
            </a:pPr>
            <a:endParaRPr lang="zh-CN" altLang="en-US" sz="2000" b="1" dirty="0" smtClean="0"/>
          </a:p>
          <a:p>
            <a:pPr>
              <a:lnSpc>
                <a:spcPct val="90000"/>
              </a:lnSpc>
              <a:buFont typeface="Wingdings" panose="05000000000000000000" pitchFamily="2" charset="2"/>
              <a:buNone/>
            </a:pPr>
            <a:r>
              <a:rPr lang="zh-CN" altLang="en-US" sz="2400" b="1" dirty="0" smtClean="0"/>
              <a:t>分为手工启动和调度启动两种：</a:t>
            </a:r>
            <a:endParaRPr lang="zh-CN" altLang="en-US" sz="2400" b="1" dirty="0" smtClean="0"/>
          </a:p>
          <a:p>
            <a:pPr lvl="1">
              <a:lnSpc>
                <a:spcPct val="90000"/>
              </a:lnSpc>
            </a:pPr>
            <a:r>
              <a:rPr lang="zh-CN" altLang="en-US" b="1" dirty="0" smtClean="0">
                <a:solidFill>
                  <a:srgbClr val="FF0000"/>
                </a:solidFill>
              </a:rPr>
              <a:t>手工启动</a:t>
            </a:r>
            <a:r>
              <a:rPr lang="zh-CN" altLang="en-US" b="1" dirty="0" smtClean="0"/>
              <a:t>：指由用户输入</a:t>
            </a:r>
            <a:r>
              <a:rPr lang="en-US" altLang="zh-CN" b="1" dirty="0" smtClean="0"/>
              <a:t>Shell</a:t>
            </a:r>
            <a:r>
              <a:rPr lang="zh-CN" altLang="en-US" b="1" dirty="0" smtClean="0"/>
              <a:t>命令后直接启动进程，又可分前台启动和后台启动。</a:t>
            </a:r>
            <a:endParaRPr lang="zh-CN" altLang="en-US" b="1" dirty="0" smtClean="0"/>
          </a:p>
          <a:p>
            <a:pPr lvl="2">
              <a:lnSpc>
                <a:spcPct val="90000"/>
              </a:lnSpc>
            </a:pPr>
            <a:r>
              <a:rPr lang="zh-CN" altLang="en-US" sz="2400" b="1" dirty="0" smtClean="0"/>
              <a:t>前台启动：</a:t>
            </a:r>
            <a:r>
              <a:rPr lang="zh-CN" altLang="en-US" sz="2400" b="1" dirty="0" smtClean="0">
                <a:solidFill>
                  <a:srgbClr val="FF0000"/>
                </a:solidFill>
              </a:rPr>
              <a:t>输入一个</a:t>
            </a:r>
            <a:r>
              <a:rPr lang="en-US" altLang="zh-CN" sz="2400" b="1" dirty="0" smtClean="0">
                <a:solidFill>
                  <a:srgbClr val="FF0000"/>
                </a:solidFill>
              </a:rPr>
              <a:t>Shell</a:t>
            </a:r>
            <a:r>
              <a:rPr lang="zh-CN" altLang="en-US" sz="2400" b="1" dirty="0" smtClean="0">
                <a:solidFill>
                  <a:srgbClr val="FF0000"/>
                </a:solidFill>
              </a:rPr>
              <a:t>命令后按回车键就是启动了前台作业（</a:t>
            </a:r>
            <a:r>
              <a:rPr lang="en-US" altLang="zh-CN" sz="2400" b="1" dirty="0" smtClean="0">
                <a:solidFill>
                  <a:srgbClr val="FF0000"/>
                </a:solidFill>
              </a:rPr>
              <a:t>CTRL+Z</a:t>
            </a:r>
            <a:r>
              <a:rPr lang="zh-CN" altLang="en-US" sz="2400" b="1" dirty="0" smtClean="0">
                <a:solidFill>
                  <a:srgbClr val="FF0000"/>
                </a:solidFill>
              </a:rPr>
              <a:t>挂起前台进程）</a:t>
            </a:r>
            <a:endParaRPr lang="zh-CN" altLang="en-US" sz="2400" b="1" dirty="0" smtClean="0">
              <a:solidFill>
                <a:srgbClr val="FF0000"/>
              </a:solidFill>
            </a:endParaRPr>
          </a:p>
          <a:p>
            <a:pPr lvl="2">
              <a:lnSpc>
                <a:spcPct val="90000"/>
              </a:lnSpc>
            </a:pPr>
            <a:r>
              <a:rPr lang="zh-CN" altLang="en-US" sz="2400" b="1" dirty="0" smtClean="0"/>
              <a:t>后台启动：</a:t>
            </a:r>
            <a:r>
              <a:rPr lang="zh-CN" altLang="en-US" sz="2400" b="1" dirty="0" smtClean="0">
                <a:solidFill>
                  <a:srgbClr val="FF0000"/>
                </a:solidFill>
              </a:rPr>
              <a:t>在输入的</a:t>
            </a:r>
            <a:r>
              <a:rPr lang="en-US" altLang="zh-CN" sz="2400" b="1" dirty="0" smtClean="0">
                <a:solidFill>
                  <a:srgbClr val="FF0000"/>
                </a:solidFill>
              </a:rPr>
              <a:t>Shell</a:t>
            </a:r>
            <a:r>
              <a:rPr lang="zh-CN" altLang="en-US" sz="2400" b="1" dirty="0" smtClean="0">
                <a:solidFill>
                  <a:srgbClr val="FF0000"/>
                </a:solidFill>
              </a:rPr>
              <a:t>命令的末尾加上“</a:t>
            </a:r>
            <a:r>
              <a:rPr lang="en-US" altLang="zh-CN" sz="2400" b="1" dirty="0" smtClean="0">
                <a:solidFill>
                  <a:srgbClr val="FF0000"/>
                </a:solidFill>
              </a:rPr>
              <a:t>&amp;” </a:t>
            </a:r>
            <a:r>
              <a:rPr lang="zh-CN" altLang="en-US" sz="2400" b="1" dirty="0" smtClean="0">
                <a:solidFill>
                  <a:srgbClr val="FF0000"/>
                </a:solidFill>
              </a:rPr>
              <a:t>符号，再按回车键</a:t>
            </a:r>
            <a:endParaRPr lang="zh-CN" altLang="en-US" sz="2400" b="1" dirty="0" smtClean="0">
              <a:solidFill>
                <a:srgbClr val="FF0000"/>
              </a:solidFill>
            </a:endParaRPr>
          </a:p>
          <a:p>
            <a:pPr lvl="1">
              <a:lnSpc>
                <a:spcPct val="90000"/>
              </a:lnSpc>
            </a:pPr>
            <a:r>
              <a:rPr lang="zh-CN" altLang="en-US" b="1" dirty="0" smtClean="0">
                <a:solidFill>
                  <a:srgbClr val="FF0000"/>
                </a:solidFill>
              </a:rPr>
              <a:t>调度启动</a:t>
            </a:r>
            <a:r>
              <a:rPr lang="zh-CN" altLang="en-US" b="1" dirty="0" smtClean="0"/>
              <a:t>：是系统按用户要求的时间或方式执行特定的进程。可通过</a:t>
            </a:r>
            <a:r>
              <a:rPr lang="en-US" altLang="zh-CN" b="1" dirty="0" smtClean="0"/>
              <a:t>at</a:t>
            </a:r>
            <a:r>
              <a:rPr lang="zh-CN" altLang="en-US" b="1" dirty="0" smtClean="0"/>
              <a:t>调度、</a:t>
            </a:r>
            <a:r>
              <a:rPr lang="en-US" altLang="zh-CN" b="1" dirty="0" smtClean="0"/>
              <a:t>batch</a:t>
            </a:r>
            <a:r>
              <a:rPr lang="zh-CN" altLang="en-US" b="1" dirty="0" smtClean="0"/>
              <a:t>调度和</a:t>
            </a:r>
            <a:r>
              <a:rPr lang="en-US" altLang="zh-CN" b="1" dirty="0" err="1" smtClean="0"/>
              <a:t>cron</a:t>
            </a:r>
            <a:r>
              <a:rPr lang="zh-CN" altLang="en-US" b="1" dirty="0" smtClean="0"/>
              <a:t>调度实现。</a:t>
            </a:r>
            <a:endParaRPr lang="zh-CN" altLang="en-US" b="1" dirty="0"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p:cNvSpPr>
          <p:nvPr>
            <p:ph idx="1"/>
          </p:nvPr>
        </p:nvSpPr>
        <p:spPr>
          <a:xfrm>
            <a:off x="467544" y="981075"/>
            <a:ext cx="7849369" cy="5129213"/>
          </a:xfrm>
        </p:spPr>
        <p:txBody>
          <a:bodyPr/>
          <a:lstStyle/>
          <a:p>
            <a:pPr>
              <a:lnSpc>
                <a:spcPct val="90000"/>
              </a:lnSpc>
              <a:buFont typeface="Wingdings" panose="05000000000000000000" pitchFamily="2" charset="2"/>
              <a:buNone/>
            </a:pPr>
            <a:r>
              <a:rPr lang="zh-CN" altLang="en-US" sz="2400" b="1" dirty="0" smtClean="0"/>
              <a:t>作业的前台后台切换</a:t>
            </a:r>
            <a:endParaRPr lang="zh-CN" altLang="en-US" sz="2400" b="1" dirty="0" smtClean="0"/>
          </a:p>
          <a:p>
            <a:pPr>
              <a:lnSpc>
                <a:spcPct val="90000"/>
              </a:lnSpc>
            </a:pPr>
            <a:r>
              <a:rPr lang="en-US" altLang="zh-CN" sz="2400" b="1" dirty="0" err="1" smtClean="0"/>
              <a:t>bg</a:t>
            </a:r>
            <a:r>
              <a:rPr lang="zh-CN" altLang="en-US" sz="2400" b="1" dirty="0" smtClean="0"/>
              <a:t>命令</a:t>
            </a:r>
            <a:endParaRPr lang="zh-CN" altLang="en-US" sz="2400" b="1" dirty="0" smtClean="0"/>
          </a:p>
          <a:p>
            <a:pPr lvl="1">
              <a:lnSpc>
                <a:spcPct val="90000"/>
              </a:lnSpc>
              <a:buFont typeface="Wingdings" panose="05000000000000000000" pitchFamily="2" charset="2"/>
              <a:buNone/>
            </a:pPr>
            <a:r>
              <a:rPr lang="zh-CN" altLang="en-US" sz="2400" b="1" dirty="0" smtClean="0"/>
              <a:t>格式：</a:t>
            </a:r>
            <a:r>
              <a:rPr lang="en-US" altLang="zh-CN" sz="2400" b="1" dirty="0" err="1" smtClean="0">
                <a:solidFill>
                  <a:srgbClr val="FF0000"/>
                </a:solidFill>
              </a:rPr>
              <a:t>bg</a:t>
            </a:r>
            <a:r>
              <a:rPr lang="en-US" altLang="zh-CN" sz="2400" b="1" dirty="0" smtClean="0">
                <a:solidFill>
                  <a:srgbClr val="FF0000"/>
                </a:solidFill>
              </a:rPr>
              <a:t>  【</a:t>
            </a:r>
            <a:r>
              <a:rPr lang="zh-CN" altLang="en-US" sz="2400" b="1" dirty="0" smtClean="0">
                <a:solidFill>
                  <a:srgbClr val="FF0000"/>
                </a:solidFill>
              </a:rPr>
              <a:t>作业号</a:t>
            </a:r>
            <a:r>
              <a:rPr lang="en-US" altLang="zh-CN" sz="2400" b="1" dirty="0" smtClean="0">
                <a:solidFill>
                  <a:srgbClr val="FF0000"/>
                </a:solidFill>
              </a:rPr>
              <a:t>】</a:t>
            </a:r>
            <a:endParaRPr lang="en-US" altLang="zh-CN" sz="2400" b="1" dirty="0" smtClean="0">
              <a:solidFill>
                <a:srgbClr val="FF0000"/>
              </a:solidFill>
            </a:endParaRPr>
          </a:p>
          <a:p>
            <a:pPr lvl="1">
              <a:lnSpc>
                <a:spcPct val="90000"/>
              </a:lnSpc>
              <a:buFont typeface="Wingdings" panose="05000000000000000000" pitchFamily="2" charset="2"/>
              <a:buNone/>
            </a:pPr>
            <a:r>
              <a:rPr lang="zh-CN" altLang="en-US" sz="2400" b="1" dirty="0" smtClean="0"/>
              <a:t>功能：将前台作业切换到后台运行。若没指定作业号，则将当前作业切换到后台。</a:t>
            </a:r>
            <a:endParaRPr lang="zh-CN" altLang="en-US" sz="2400" b="1" dirty="0" smtClean="0"/>
          </a:p>
          <a:p>
            <a:pPr>
              <a:lnSpc>
                <a:spcPct val="90000"/>
              </a:lnSpc>
            </a:pPr>
            <a:r>
              <a:rPr lang="en-US" altLang="zh-CN" sz="2400" b="1" dirty="0" err="1" smtClean="0"/>
              <a:t>fg</a:t>
            </a:r>
            <a:r>
              <a:rPr lang="zh-CN" altLang="en-US" sz="2400" b="1" dirty="0" smtClean="0"/>
              <a:t>命令</a:t>
            </a:r>
            <a:endParaRPr lang="zh-CN" altLang="en-US" sz="2400" b="1" dirty="0" smtClean="0"/>
          </a:p>
          <a:p>
            <a:pPr lvl="1">
              <a:lnSpc>
                <a:spcPct val="90000"/>
              </a:lnSpc>
              <a:buFont typeface="Wingdings" panose="05000000000000000000" pitchFamily="2" charset="2"/>
              <a:buNone/>
            </a:pPr>
            <a:r>
              <a:rPr lang="zh-CN" altLang="en-US" sz="2400" b="1" dirty="0" smtClean="0"/>
              <a:t>格式：</a:t>
            </a:r>
            <a:r>
              <a:rPr lang="en-US" altLang="zh-CN" sz="2400" b="1" dirty="0" err="1" smtClean="0">
                <a:solidFill>
                  <a:srgbClr val="FF0000"/>
                </a:solidFill>
              </a:rPr>
              <a:t>fg</a:t>
            </a:r>
            <a:r>
              <a:rPr lang="en-US" altLang="zh-CN" sz="2400" b="1" dirty="0" smtClean="0">
                <a:solidFill>
                  <a:srgbClr val="FF0000"/>
                </a:solidFill>
              </a:rPr>
              <a:t>  【</a:t>
            </a:r>
            <a:r>
              <a:rPr lang="zh-CN" altLang="en-US" sz="2400" b="1" dirty="0" smtClean="0">
                <a:solidFill>
                  <a:srgbClr val="FF0000"/>
                </a:solidFill>
              </a:rPr>
              <a:t>作业号</a:t>
            </a:r>
            <a:r>
              <a:rPr lang="en-US" altLang="zh-CN" sz="2400" b="1" dirty="0" smtClean="0">
                <a:solidFill>
                  <a:srgbClr val="FF0000"/>
                </a:solidFill>
              </a:rPr>
              <a:t>】</a:t>
            </a:r>
            <a:endParaRPr lang="en-US" altLang="zh-CN" sz="2400" b="1" dirty="0" smtClean="0">
              <a:solidFill>
                <a:srgbClr val="FF0000"/>
              </a:solidFill>
            </a:endParaRPr>
          </a:p>
          <a:p>
            <a:pPr lvl="1">
              <a:lnSpc>
                <a:spcPct val="90000"/>
              </a:lnSpc>
              <a:buFont typeface="Wingdings" panose="05000000000000000000" pitchFamily="2" charset="2"/>
              <a:buNone/>
            </a:pPr>
            <a:r>
              <a:rPr lang="zh-CN" altLang="en-US" sz="2400" b="1" dirty="0" smtClean="0"/>
              <a:t>功能：将后台作业切换到前台运行。若没有指定作业号，则将后台作业序列中的第一个作业切换到前台运行。</a:t>
            </a:r>
            <a:endParaRPr lang="zh-CN" altLang="en-US" sz="2400" b="1" dirty="0" smtClean="0"/>
          </a:p>
          <a:p>
            <a:pPr>
              <a:lnSpc>
                <a:spcPct val="90000"/>
              </a:lnSpc>
            </a:pPr>
            <a:r>
              <a:rPr lang="en-US" altLang="zh-CN" sz="2400" b="1" dirty="0" smtClean="0"/>
              <a:t>jobs</a:t>
            </a:r>
            <a:r>
              <a:rPr lang="zh-CN" altLang="en-US" sz="2400" b="1" dirty="0" smtClean="0"/>
              <a:t>命令</a:t>
            </a:r>
            <a:endParaRPr lang="zh-CN" altLang="en-US" sz="2400" b="1" dirty="0" smtClean="0"/>
          </a:p>
          <a:p>
            <a:pPr>
              <a:lnSpc>
                <a:spcPct val="90000"/>
              </a:lnSpc>
              <a:buFont typeface="Wingdings" panose="05000000000000000000" pitchFamily="2" charset="2"/>
              <a:buNone/>
            </a:pPr>
            <a:r>
              <a:rPr lang="zh-CN" altLang="en-US" sz="2400" b="1" dirty="0" smtClean="0"/>
              <a:t>   格式：</a:t>
            </a:r>
            <a:r>
              <a:rPr lang="en-US" altLang="zh-CN" sz="2400" b="1" dirty="0" smtClean="0"/>
              <a:t>jobs [</a:t>
            </a:r>
            <a:r>
              <a:rPr lang="en-US" altLang="zh-CN" sz="2400" b="1" dirty="0" err="1" smtClean="0"/>
              <a:t>lrs</a:t>
            </a:r>
            <a:r>
              <a:rPr lang="en-US" altLang="zh-CN" sz="2400" b="1" dirty="0" smtClean="0"/>
              <a:t>]</a:t>
            </a:r>
            <a:endParaRPr lang="en-US" altLang="zh-CN" sz="2400" b="1" dirty="0" smtClean="0"/>
          </a:p>
          <a:p>
            <a:pPr>
              <a:lnSpc>
                <a:spcPct val="90000"/>
              </a:lnSpc>
              <a:buFont typeface="Wingdings" panose="05000000000000000000" pitchFamily="2" charset="2"/>
              <a:buNone/>
            </a:pPr>
            <a:r>
              <a:rPr lang="en-US" altLang="zh-CN" sz="2400" b="1" dirty="0" smtClean="0"/>
              <a:t>   </a:t>
            </a:r>
            <a:r>
              <a:rPr lang="zh-CN" altLang="en-US" sz="2400" b="1" dirty="0" smtClean="0"/>
              <a:t>功能：可以显示</a:t>
            </a:r>
            <a:r>
              <a:rPr lang="en-US" altLang="zh-CN" sz="2400" b="1" dirty="0" smtClean="0"/>
              <a:t>shell</a:t>
            </a:r>
            <a:r>
              <a:rPr lang="zh-CN" altLang="en-US" sz="2400" b="1" dirty="0" smtClean="0"/>
              <a:t>的作业清单（包括前台和后台）</a:t>
            </a:r>
            <a:endParaRPr lang="zh-CN" altLang="en-US" sz="2400" b="1" dirty="0" smtClean="0"/>
          </a:p>
        </p:txBody>
      </p:sp>
      <p:sp>
        <p:nvSpPr>
          <p:cNvPr id="109570"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9B445E68-4A19-4F27-9CBE-4D23F34C2443}"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39552" y="908721"/>
            <a:ext cx="8093273" cy="576064"/>
          </a:xfrm>
        </p:spPr>
        <p:txBody>
          <a:bodyPr/>
          <a:lstStyle/>
          <a:p>
            <a:pPr marL="0" indent="0">
              <a:buNone/>
            </a:pPr>
            <a:r>
              <a:rPr lang="zh-CN" altLang="en-US" dirty="0" smtClean="0"/>
              <a:t>举例</a:t>
            </a:r>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560" y="1628774"/>
            <a:ext cx="7920880" cy="1930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789040"/>
            <a:ext cx="7878470"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39552" y="1124744"/>
            <a:ext cx="8023225" cy="4921250"/>
          </a:xfrm>
        </p:spPr>
        <p:txBody>
          <a:bodyPr/>
          <a:lstStyle/>
          <a:p>
            <a:pPr marL="0" indent="0">
              <a:buNone/>
            </a:pPr>
            <a:r>
              <a:rPr lang="zh-CN" altLang="en-US" b="1" dirty="0" smtClean="0"/>
              <a:t>使用</a:t>
            </a:r>
            <a:r>
              <a:rPr lang="en-US" altLang="zh-CN" b="1" dirty="0" smtClean="0">
                <a:solidFill>
                  <a:srgbClr val="FF0000"/>
                </a:solidFill>
              </a:rPr>
              <a:t>at</a:t>
            </a:r>
            <a:r>
              <a:rPr lang="zh-CN" altLang="en-US" b="1" dirty="0" smtClean="0"/>
              <a:t>指定一次性计划任务</a:t>
            </a:r>
            <a:endParaRPr lang="en-US" altLang="zh-CN" b="1" dirty="0" smtClean="0"/>
          </a:p>
          <a:p>
            <a:pPr marL="0" indent="0">
              <a:buNone/>
            </a:pPr>
            <a:r>
              <a:rPr lang="zh-CN" altLang="en-US" b="1" dirty="0" smtClean="0"/>
              <a:t>用法：</a:t>
            </a:r>
            <a:r>
              <a:rPr lang="en-US" altLang="zh-CN" b="1" dirty="0" smtClean="0">
                <a:solidFill>
                  <a:srgbClr val="FF0000"/>
                </a:solidFill>
              </a:rPr>
              <a:t>at </a:t>
            </a:r>
            <a:r>
              <a:rPr lang="zh-CN" altLang="en-US" b="1" dirty="0" smtClean="0">
                <a:solidFill>
                  <a:srgbClr val="FF0000"/>
                </a:solidFill>
              </a:rPr>
              <a:t>时间</a:t>
            </a:r>
            <a:endParaRPr lang="en-US" altLang="zh-CN" b="1" dirty="0" smtClean="0">
              <a:solidFill>
                <a:srgbClr val="FF0000"/>
              </a:solidFill>
            </a:endParaRPr>
          </a:p>
          <a:p>
            <a:pPr marL="0" indent="0">
              <a:buNone/>
            </a:pPr>
            <a:r>
              <a:rPr lang="zh-CN" altLang="en-US" b="1" dirty="0" smtClean="0"/>
              <a:t>描述：在指定的时间执行特定命令</a:t>
            </a:r>
            <a:endParaRPr lang="en-US" altLang="zh-CN" b="1" dirty="0" smtClean="0"/>
          </a:p>
          <a:p>
            <a:pPr marL="0" indent="0">
              <a:buNone/>
            </a:pPr>
            <a:r>
              <a:rPr lang="zh-CN" altLang="en-US" b="1" dirty="0" smtClean="0"/>
              <a:t>选项：</a:t>
            </a:r>
            <a:r>
              <a:rPr lang="en-US" altLang="zh-CN" b="1" dirty="0" smtClean="0"/>
              <a:t>-l </a:t>
            </a:r>
            <a:r>
              <a:rPr lang="zh-CN" altLang="en-US" b="1" dirty="0" smtClean="0"/>
              <a:t>查看用户计划任务</a:t>
            </a:r>
            <a:endParaRPr lang="en-US" altLang="zh-CN" b="1" dirty="0" smtClean="0"/>
          </a:p>
          <a:p>
            <a:pPr marL="0" indent="0">
              <a:buNone/>
            </a:pPr>
            <a:r>
              <a:rPr lang="en-US" altLang="zh-CN" b="1" dirty="0"/>
              <a:t> </a:t>
            </a:r>
            <a:r>
              <a:rPr lang="en-US" altLang="zh-CN" b="1" dirty="0" smtClean="0"/>
              <a:t>     -d </a:t>
            </a:r>
            <a:r>
              <a:rPr lang="zh-CN" altLang="en-US" b="1" dirty="0" smtClean="0"/>
              <a:t>删除用户计划任务</a:t>
            </a:r>
            <a:endParaRPr lang="en-US" altLang="zh-CN" b="1" dirty="0" smtClean="0"/>
          </a:p>
          <a:p>
            <a:pPr marL="0" indent="0">
              <a:buNone/>
            </a:pPr>
            <a:r>
              <a:rPr lang="en-US" altLang="zh-CN" b="1" dirty="0"/>
              <a:t> </a:t>
            </a:r>
            <a:r>
              <a:rPr lang="en-US" altLang="zh-CN" b="1" dirty="0" smtClean="0"/>
              <a:t>     -c </a:t>
            </a:r>
            <a:r>
              <a:rPr lang="zh-CN" altLang="en-US" b="1" dirty="0" smtClean="0"/>
              <a:t>查看</a:t>
            </a:r>
            <a:r>
              <a:rPr lang="en-US" altLang="zh-CN" b="1" dirty="0" smtClean="0"/>
              <a:t>at</a:t>
            </a:r>
            <a:r>
              <a:rPr lang="zh-CN" altLang="en-US" b="1" dirty="0" smtClean="0"/>
              <a:t>计划任务具体内容</a:t>
            </a:r>
            <a:endParaRPr lang="en-US" altLang="zh-CN" b="1" dirty="0" smtClean="0"/>
          </a:p>
          <a:p>
            <a:pPr marL="0" indent="0">
              <a:buNone/>
            </a:pPr>
            <a:r>
              <a:rPr lang="zh-CN" altLang="en-US" b="1" dirty="0" smtClean="0"/>
              <a:t>使用</a:t>
            </a:r>
            <a:r>
              <a:rPr lang="en-US" altLang="zh-CN" b="1" dirty="0" smtClean="0"/>
              <a:t>at</a:t>
            </a:r>
            <a:r>
              <a:rPr lang="zh-CN" altLang="en-US" b="1" dirty="0" smtClean="0"/>
              <a:t>指定一次性计划任务前需要确保</a:t>
            </a:r>
            <a:r>
              <a:rPr lang="en-US" altLang="zh-CN" b="1" dirty="0" err="1" smtClean="0"/>
              <a:t>atd</a:t>
            </a:r>
            <a:r>
              <a:rPr lang="zh-CN" altLang="en-US" b="1" dirty="0" smtClean="0"/>
              <a:t>服务是开启的</a:t>
            </a:r>
            <a:r>
              <a:rPr lang="en-US" altLang="zh-CN" b="1" dirty="0" smtClean="0"/>
              <a:t>service </a:t>
            </a:r>
            <a:r>
              <a:rPr lang="en-US" altLang="zh-CN" b="1" dirty="0" err="1" smtClean="0"/>
              <a:t>atd</a:t>
            </a:r>
            <a:r>
              <a:rPr lang="en-US" altLang="zh-CN" b="1" dirty="0" smtClean="0"/>
              <a:t> start</a:t>
            </a:r>
            <a:endParaRPr lang="zh-CN" altLang="en-US" b="1"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95536" y="980728"/>
            <a:ext cx="8424936" cy="5544616"/>
          </a:xfrm>
        </p:spPr>
        <p:txBody>
          <a:bodyPr/>
          <a:lstStyle/>
          <a:p>
            <a:pPr marL="0" indent="0">
              <a:buNone/>
            </a:pPr>
            <a:r>
              <a:rPr lang="en-US" altLang="zh-CN" dirty="0" smtClean="0"/>
              <a:t># at 21:00  </a:t>
            </a:r>
            <a:r>
              <a:rPr lang="zh-CN" altLang="en-US" dirty="0" smtClean="0"/>
              <a:t>指定在当天</a:t>
            </a:r>
            <a:r>
              <a:rPr lang="en-US" altLang="zh-CN" dirty="0" smtClean="0"/>
              <a:t>21</a:t>
            </a:r>
            <a:r>
              <a:rPr lang="zh-CN" altLang="en-US" dirty="0" smtClean="0"/>
              <a:t>点</a:t>
            </a:r>
            <a:r>
              <a:rPr lang="en-US" altLang="zh-CN" dirty="0" smtClean="0"/>
              <a:t>00</a:t>
            </a:r>
            <a:r>
              <a:rPr lang="zh-CN" altLang="en-US" dirty="0" smtClean="0"/>
              <a:t>分执行的计划任务</a:t>
            </a:r>
            <a:endParaRPr lang="en-US" altLang="zh-CN" dirty="0" smtClean="0"/>
          </a:p>
          <a:p>
            <a:pPr marL="0" indent="0">
              <a:buNone/>
            </a:pPr>
            <a:r>
              <a:rPr lang="en-US" altLang="zh-CN" dirty="0" smtClean="0"/>
              <a:t>at&gt;tar –</a:t>
            </a:r>
            <a:r>
              <a:rPr lang="en-US" altLang="zh-CN" dirty="0" err="1" smtClean="0"/>
              <a:t>cjf</a:t>
            </a:r>
            <a:r>
              <a:rPr lang="en-US" altLang="zh-CN" dirty="0" smtClean="0"/>
              <a:t> log.tar.bz2 /</a:t>
            </a:r>
            <a:r>
              <a:rPr lang="en-US" altLang="zh-CN" dirty="0" err="1" smtClean="0"/>
              <a:t>var</a:t>
            </a:r>
            <a:r>
              <a:rPr lang="en-US" altLang="zh-CN" dirty="0" smtClean="0"/>
              <a:t>/log </a:t>
            </a:r>
            <a:r>
              <a:rPr lang="zh-CN" altLang="en-US" dirty="0" smtClean="0"/>
              <a:t>计划任务内容</a:t>
            </a:r>
            <a:endParaRPr lang="en-US" altLang="zh-CN" dirty="0" smtClean="0"/>
          </a:p>
          <a:p>
            <a:pPr marL="0" indent="0">
              <a:buNone/>
            </a:pPr>
            <a:r>
              <a:rPr lang="en-US" altLang="zh-CN" dirty="0" smtClean="0"/>
              <a:t>at&gt;shutdown –h now</a:t>
            </a:r>
            <a:endParaRPr lang="en-US" altLang="zh-CN" dirty="0" smtClean="0"/>
          </a:p>
          <a:p>
            <a:pPr marL="0" indent="0">
              <a:buNone/>
            </a:pPr>
            <a:r>
              <a:rPr lang="en-US" altLang="zh-CN" dirty="0" smtClean="0"/>
              <a:t>at&gt;&lt;EOT&gt; </a:t>
            </a:r>
            <a:r>
              <a:rPr lang="zh-CN" altLang="en-US" dirty="0" smtClean="0"/>
              <a:t>多条命令输入完毕后按</a:t>
            </a:r>
            <a:r>
              <a:rPr lang="en-US" altLang="zh-CN" dirty="0" err="1" smtClean="0"/>
              <a:t>ctrl+D</a:t>
            </a:r>
            <a:r>
              <a:rPr lang="zh-CN" altLang="en-US" dirty="0" smtClean="0"/>
              <a:t>快捷键结束</a:t>
            </a:r>
            <a:endParaRPr lang="en-US" altLang="zh-CN" dirty="0" smtClean="0"/>
          </a:p>
          <a:p>
            <a:pPr marL="0" indent="0">
              <a:buNone/>
            </a:pPr>
            <a:endParaRPr lang="en-US" altLang="zh-CN" dirty="0"/>
          </a:p>
          <a:p>
            <a:pPr marL="0" indent="0">
              <a:buNone/>
            </a:pPr>
            <a:r>
              <a:rPr lang="en-US" altLang="zh-CN" dirty="0" smtClean="0"/>
              <a:t>#at –l   </a:t>
            </a:r>
            <a:r>
              <a:rPr lang="zh-CN" altLang="en-US" dirty="0" smtClean="0"/>
              <a:t>查看计划任务</a:t>
            </a:r>
            <a:endParaRPr lang="en-US" altLang="zh-CN" dirty="0" smtClean="0"/>
          </a:p>
          <a:p>
            <a:pPr marL="0" indent="0">
              <a:buNone/>
            </a:pPr>
            <a:r>
              <a:rPr lang="en-US" altLang="zh-CN" dirty="0" smtClean="0"/>
              <a:t>#at –c 1 </a:t>
            </a:r>
            <a:r>
              <a:rPr lang="zh-CN" altLang="en-US" dirty="0" smtClean="0"/>
              <a:t>查看编号为</a:t>
            </a:r>
            <a:r>
              <a:rPr lang="en-US" altLang="zh-CN" dirty="0" smtClean="0"/>
              <a:t>1</a:t>
            </a:r>
            <a:r>
              <a:rPr lang="zh-CN" altLang="en-US" dirty="0" smtClean="0"/>
              <a:t>的计划任务的具体内容</a:t>
            </a:r>
            <a:endParaRPr lang="en-US" altLang="zh-CN" dirty="0" smtClean="0"/>
          </a:p>
          <a:p>
            <a:pPr marL="0" indent="0">
              <a:buNone/>
            </a:pPr>
            <a:r>
              <a:rPr lang="en-US" altLang="zh-CN" dirty="0" smtClean="0"/>
              <a:t>#at –d 1 </a:t>
            </a:r>
            <a:r>
              <a:rPr lang="zh-CN" altLang="en-US" dirty="0" smtClean="0"/>
              <a:t>删除编号为</a:t>
            </a:r>
            <a:r>
              <a:rPr lang="en-US" altLang="zh-CN" dirty="0" smtClean="0"/>
              <a:t>1</a:t>
            </a:r>
            <a:r>
              <a:rPr lang="zh-CN" altLang="en-US" dirty="0" smtClean="0"/>
              <a:t>的计划任务</a:t>
            </a:r>
            <a:endParaRPr lang="en-US" altLang="zh-CN" dirty="0" smtClean="0"/>
          </a:p>
          <a:p>
            <a:pPr marL="0" indent="0">
              <a:buNone/>
            </a:pPr>
            <a:endParaRPr lang="en-US" altLang="zh-CN" dirty="0" smtClean="0"/>
          </a:p>
          <a:p>
            <a:pPr marL="0" indent="0">
              <a:buNone/>
            </a:pPr>
            <a:endParaRPr lang="zh-CN" altLang="en-US"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95536" y="980728"/>
            <a:ext cx="8424936" cy="5544616"/>
          </a:xfrm>
        </p:spPr>
        <p:txBody>
          <a:bodyPr/>
          <a:lstStyle/>
          <a:p>
            <a:pPr marL="0" indent="0">
              <a:buNone/>
            </a:pPr>
            <a:r>
              <a:rPr lang="en-US" altLang="zh-CN" dirty="0" smtClean="0"/>
              <a:t># at 21:00  </a:t>
            </a:r>
            <a:r>
              <a:rPr lang="zh-CN" altLang="en-US" dirty="0" smtClean="0"/>
              <a:t>指定在当天</a:t>
            </a:r>
            <a:r>
              <a:rPr lang="en-US" altLang="zh-CN" dirty="0" smtClean="0"/>
              <a:t>21</a:t>
            </a:r>
            <a:r>
              <a:rPr lang="zh-CN" altLang="en-US" dirty="0" smtClean="0"/>
              <a:t>点</a:t>
            </a:r>
            <a:r>
              <a:rPr lang="en-US" altLang="zh-CN" dirty="0" smtClean="0"/>
              <a:t>00</a:t>
            </a:r>
            <a:r>
              <a:rPr lang="zh-CN" altLang="en-US" dirty="0" smtClean="0"/>
              <a:t>分执行的计划任务</a:t>
            </a:r>
            <a:endParaRPr lang="en-US" altLang="zh-CN" dirty="0" smtClean="0"/>
          </a:p>
          <a:p>
            <a:pPr marL="0" indent="0">
              <a:buNone/>
            </a:pPr>
            <a:r>
              <a:rPr lang="en-US" altLang="zh-CN" dirty="0" smtClean="0"/>
              <a:t>at&gt;tar –</a:t>
            </a:r>
            <a:r>
              <a:rPr lang="en-US" altLang="zh-CN" dirty="0" err="1" smtClean="0"/>
              <a:t>cjf</a:t>
            </a:r>
            <a:r>
              <a:rPr lang="en-US" altLang="zh-CN" dirty="0" smtClean="0"/>
              <a:t> log.tar.bz2 /</a:t>
            </a:r>
            <a:r>
              <a:rPr lang="en-US" altLang="zh-CN" dirty="0" err="1" smtClean="0"/>
              <a:t>var</a:t>
            </a:r>
            <a:r>
              <a:rPr lang="en-US" altLang="zh-CN" dirty="0" smtClean="0"/>
              <a:t>/log </a:t>
            </a:r>
            <a:r>
              <a:rPr lang="zh-CN" altLang="en-US" dirty="0" smtClean="0"/>
              <a:t>计划任务内容</a:t>
            </a:r>
            <a:endParaRPr lang="en-US" altLang="zh-CN" dirty="0" smtClean="0"/>
          </a:p>
          <a:p>
            <a:pPr marL="0" indent="0">
              <a:buNone/>
            </a:pPr>
            <a:r>
              <a:rPr lang="en-US" altLang="zh-CN" dirty="0" smtClean="0"/>
              <a:t>at&gt;shutdown –h now</a:t>
            </a:r>
            <a:endParaRPr lang="en-US" altLang="zh-CN" dirty="0" smtClean="0"/>
          </a:p>
          <a:p>
            <a:pPr marL="0" indent="0">
              <a:buNone/>
            </a:pPr>
            <a:r>
              <a:rPr lang="en-US" altLang="zh-CN" dirty="0" smtClean="0"/>
              <a:t>at&gt;&lt;EOT&gt; </a:t>
            </a:r>
            <a:r>
              <a:rPr lang="zh-CN" altLang="en-US" dirty="0" smtClean="0"/>
              <a:t>多条命令输入完毕后按</a:t>
            </a:r>
            <a:r>
              <a:rPr lang="en-US" altLang="zh-CN" dirty="0" err="1" smtClean="0"/>
              <a:t>ctrl+D</a:t>
            </a:r>
            <a:r>
              <a:rPr lang="zh-CN" altLang="en-US" dirty="0" smtClean="0"/>
              <a:t>快捷键结束</a:t>
            </a:r>
            <a:endParaRPr lang="en-US" altLang="zh-CN" dirty="0" smtClean="0"/>
          </a:p>
          <a:p>
            <a:pPr marL="0" indent="0">
              <a:buNone/>
            </a:pPr>
            <a:endParaRPr lang="en-US" altLang="zh-CN" dirty="0"/>
          </a:p>
          <a:p>
            <a:pPr marL="0" indent="0">
              <a:buNone/>
            </a:pPr>
            <a:r>
              <a:rPr lang="en-US" altLang="zh-CN" dirty="0" smtClean="0"/>
              <a:t>#at –l   </a:t>
            </a:r>
            <a:r>
              <a:rPr lang="zh-CN" altLang="en-US" dirty="0" smtClean="0"/>
              <a:t>查看计划任务</a:t>
            </a:r>
            <a:endParaRPr lang="en-US" altLang="zh-CN" dirty="0" smtClean="0"/>
          </a:p>
          <a:p>
            <a:pPr marL="0" indent="0">
              <a:buNone/>
            </a:pPr>
            <a:r>
              <a:rPr lang="en-US" altLang="zh-CN" dirty="0" smtClean="0"/>
              <a:t>#at –c 1 </a:t>
            </a:r>
            <a:r>
              <a:rPr lang="zh-CN" altLang="en-US" dirty="0" smtClean="0"/>
              <a:t>查看编号为</a:t>
            </a:r>
            <a:r>
              <a:rPr lang="en-US" altLang="zh-CN" dirty="0" smtClean="0"/>
              <a:t>1</a:t>
            </a:r>
            <a:r>
              <a:rPr lang="zh-CN" altLang="en-US" dirty="0" smtClean="0"/>
              <a:t>的计划任务的具体内容</a:t>
            </a:r>
            <a:endParaRPr lang="en-US" altLang="zh-CN" dirty="0" smtClean="0"/>
          </a:p>
          <a:p>
            <a:pPr marL="0" indent="0">
              <a:buNone/>
            </a:pPr>
            <a:r>
              <a:rPr lang="en-US" altLang="zh-CN" dirty="0" smtClean="0"/>
              <a:t>#at –d 1 </a:t>
            </a:r>
            <a:r>
              <a:rPr lang="zh-CN" altLang="en-US" dirty="0" smtClean="0"/>
              <a:t>删除编号为</a:t>
            </a:r>
            <a:r>
              <a:rPr lang="en-US" altLang="zh-CN" dirty="0" smtClean="0"/>
              <a:t>1</a:t>
            </a:r>
            <a:r>
              <a:rPr lang="zh-CN" altLang="en-US" dirty="0" smtClean="0"/>
              <a:t>的计划任务</a:t>
            </a:r>
            <a:endParaRPr lang="en-US" altLang="zh-CN" dirty="0" smtClean="0"/>
          </a:p>
          <a:p>
            <a:pPr marL="0" indent="0">
              <a:buNone/>
            </a:pPr>
            <a:endParaRPr lang="en-US" altLang="zh-CN" dirty="0" smtClean="0"/>
          </a:p>
          <a:p>
            <a:pPr marL="0" indent="0">
              <a:buNone/>
            </a:pPr>
            <a:endParaRPr lang="zh-CN" altLang="en-US"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80729"/>
            <a:ext cx="8280920" cy="1440160"/>
          </a:xfrm>
        </p:spPr>
        <p:txBody>
          <a:bodyPr/>
          <a:lstStyle/>
          <a:p>
            <a:pPr marL="0" indent="0">
              <a:buNone/>
            </a:pPr>
            <a:r>
              <a:rPr lang="en-US" altLang="zh-CN" dirty="0" smtClean="0"/>
              <a:t>5)</a:t>
            </a:r>
            <a:r>
              <a:rPr lang="zh-CN" altLang="en-US" dirty="0" smtClean="0"/>
              <a:t>使用</a:t>
            </a:r>
            <a:r>
              <a:rPr lang="en-US" altLang="zh-CN" dirty="0" smtClean="0"/>
              <a:t>free</a:t>
            </a:r>
            <a:r>
              <a:rPr lang="zh-CN" altLang="en-US" dirty="0" smtClean="0"/>
              <a:t>命令查看内存</a:t>
            </a:r>
            <a:endParaRPr lang="en-US" altLang="zh-CN" dirty="0" smtClean="0"/>
          </a:p>
          <a:p>
            <a:pPr marL="0" indent="0">
              <a:buNone/>
            </a:pPr>
            <a:r>
              <a:rPr lang="en-US" altLang="zh-CN" dirty="0" smtClean="0"/>
              <a:t>free</a:t>
            </a:r>
            <a:r>
              <a:rPr lang="zh-CN" altLang="en-US" dirty="0" smtClean="0"/>
              <a:t>命令查看当前操作系统中内存的使用情况</a:t>
            </a:r>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3343" y="2348880"/>
            <a:ext cx="8625121" cy="1249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79" y="4311667"/>
            <a:ext cx="87630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dirty="0" smtClean="0"/>
              <a:t>6</a:t>
            </a:r>
            <a:r>
              <a:rPr lang="zh-CN" altLang="en-US" dirty="0" smtClean="0"/>
              <a:t>）使用</a:t>
            </a:r>
            <a:r>
              <a:rPr lang="en-US" altLang="zh-CN" dirty="0" smtClean="0"/>
              <a:t>uptime</a:t>
            </a:r>
            <a:r>
              <a:rPr lang="zh-CN" altLang="en-US" dirty="0" smtClean="0"/>
              <a:t>命令监控</a:t>
            </a:r>
            <a:r>
              <a:rPr lang="en-US" altLang="zh-CN" dirty="0" err="1" smtClean="0"/>
              <a:t>cpu</a:t>
            </a:r>
            <a:r>
              <a:rPr lang="zh-CN" altLang="en-US" dirty="0" smtClean="0"/>
              <a:t>使用情况</a:t>
            </a:r>
            <a:endParaRPr lang="en-US" altLang="zh-CN" dirty="0" smtClean="0"/>
          </a:p>
          <a:p>
            <a:pPr marL="0" indent="0">
              <a:buNone/>
            </a:pPr>
            <a:r>
              <a:rPr lang="en-US" altLang="zh-CN" dirty="0" smtClean="0"/>
              <a:t>#uptime</a:t>
            </a:r>
            <a:endParaRPr lang="en-US" altLang="zh-CN" dirty="0" smtClean="0"/>
          </a:p>
          <a:p>
            <a:pPr marL="0" indent="0">
              <a:buNone/>
            </a:pPr>
            <a:r>
              <a:rPr lang="zh-CN" altLang="en-US" dirty="0" smtClean="0"/>
              <a:t>打印当前时间，系统已经运行了多久，当前登录用户数以及系统平均负载。</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p:cNvSpPr>
            <a:spLocks noGrp="1"/>
          </p:cNvSpPr>
          <p:nvPr>
            <p:ph idx="1"/>
          </p:nvPr>
        </p:nvSpPr>
        <p:spPr>
          <a:xfrm>
            <a:off x="467544" y="1052736"/>
            <a:ext cx="7751763" cy="5129213"/>
          </a:xfrm>
        </p:spPr>
        <p:txBody>
          <a:bodyPr/>
          <a:lstStyle/>
          <a:p>
            <a:r>
              <a:rPr lang="zh-CN" altLang="en-US" b="1" dirty="0" smtClean="0"/>
              <a:t>退出：在</a:t>
            </a:r>
            <a:r>
              <a:rPr lang="en-US" altLang="zh-CN" b="1" dirty="0" smtClean="0"/>
              <a:t>shell</a:t>
            </a:r>
            <a:r>
              <a:rPr lang="zh-CN" altLang="en-US" b="1" dirty="0" smtClean="0"/>
              <a:t>窗口键入</a:t>
            </a:r>
            <a:r>
              <a:rPr lang="en-US" altLang="zh-CN" b="1" dirty="0" smtClean="0"/>
              <a:t>exit</a:t>
            </a:r>
            <a:r>
              <a:rPr lang="zh-CN" altLang="en-US" b="1" dirty="0" smtClean="0"/>
              <a:t>命令</a:t>
            </a:r>
            <a:endParaRPr lang="zh-CN" altLang="en-US" b="1" dirty="0" smtClean="0"/>
          </a:p>
          <a:p>
            <a:pPr lvl="1"/>
            <a:r>
              <a:rPr lang="zh-CN" altLang="en-US" sz="2800" b="1" dirty="0" smtClean="0"/>
              <a:t>如果是</a:t>
            </a:r>
            <a:r>
              <a:rPr lang="zh-CN" altLang="en-US" sz="2800" b="1" dirty="0" smtClean="0">
                <a:solidFill>
                  <a:srgbClr val="C00000"/>
                </a:solidFill>
              </a:rPr>
              <a:t>控制台终端</a:t>
            </a:r>
            <a:r>
              <a:rPr lang="zh-CN" altLang="en-US" sz="2800" b="1" dirty="0" smtClean="0"/>
              <a:t>下：退出当前</a:t>
            </a:r>
            <a:r>
              <a:rPr lang="en-US" altLang="zh-CN" sz="2800" b="1" dirty="0" smtClean="0"/>
              <a:t>shell</a:t>
            </a:r>
            <a:r>
              <a:rPr lang="zh-CN" altLang="en-US" sz="2800" b="1" dirty="0" smtClean="0"/>
              <a:t>程序后，系统又回到控制台终端的</a:t>
            </a:r>
            <a:r>
              <a:rPr lang="en-US" altLang="zh-CN" sz="2800" b="1" dirty="0" smtClean="0"/>
              <a:t>login</a:t>
            </a:r>
            <a:r>
              <a:rPr lang="zh-CN" altLang="en-US" sz="2800" b="1" dirty="0" smtClean="0"/>
              <a:t>（登录）界面</a:t>
            </a:r>
            <a:endParaRPr lang="zh-CN" altLang="en-US" sz="2800" b="1" dirty="0" smtClean="0"/>
          </a:p>
          <a:p>
            <a:pPr lvl="1"/>
            <a:r>
              <a:rPr lang="zh-CN" altLang="en-US" sz="2800" b="1" dirty="0" smtClean="0"/>
              <a:t>如果是</a:t>
            </a:r>
            <a:r>
              <a:rPr lang="zh-CN" altLang="en-US" sz="2800" b="1" dirty="0" smtClean="0">
                <a:solidFill>
                  <a:srgbClr val="C00000"/>
                </a:solidFill>
              </a:rPr>
              <a:t>图形界面的终端</a:t>
            </a:r>
            <a:r>
              <a:rPr lang="zh-CN" altLang="en-US" sz="2800" b="1" dirty="0" smtClean="0"/>
              <a:t>下：退出后系统自动关闭该终端，回到图形桌面。</a:t>
            </a:r>
            <a:endParaRPr lang="zh-CN" altLang="en-US" sz="2800" b="1" dirty="0" smtClean="0"/>
          </a:p>
        </p:txBody>
      </p:sp>
      <p:sp>
        <p:nvSpPr>
          <p:cNvPr id="11266"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1A2D4E3A-875E-46F4-BE81-4E9C553339ED}"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i="0" dirty="0" smtClean="0">
                <a:solidFill>
                  <a:srgbClr val="FF0000"/>
                </a:solidFill>
                <a:latin typeface="黑体" panose="02010609060101010101" pitchFamily="49" charset="-122"/>
                <a:ea typeface="黑体" panose="02010609060101010101" pitchFamily="49" charset="-122"/>
              </a:rPr>
              <a:t>（</a:t>
            </a:r>
            <a:r>
              <a:rPr lang="en-US" altLang="zh-CN" sz="3200" i="0" dirty="0" smtClean="0">
                <a:solidFill>
                  <a:srgbClr val="FF0000"/>
                </a:solidFill>
                <a:latin typeface="黑体" panose="02010609060101010101" pitchFamily="49" charset="-122"/>
                <a:ea typeface="黑体" panose="02010609060101010101" pitchFamily="49" charset="-122"/>
              </a:rPr>
              <a:t>4</a:t>
            </a:r>
            <a:r>
              <a:rPr lang="zh-CN" altLang="en-US" sz="3200" i="0" dirty="0" smtClean="0">
                <a:solidFill>
                  <a:srgbClr val="FF0000"/>
                </a:solidFill>
                <a:latin typeface="黑体" panose="02010609060101010101" pitchFamily="49" charset="-122"/>
                <a:ea typeface="黑体" panose="02010609060101010101" pitchFamily="49" charset="-122"/>
              </a:rPr>
              <a:t>）</a:t>
            </a:r>
            <a:r>
              <a:rPr lang="en-US" altLang="zh-CN" sz="3200" i="0" dirty="0" smtClean="0">
                <a:solidFill>
                  <a:srgbClr val="FF0000"/>
                </a:solidFill>
                <a:latin typeface="黑体" panose="02010609060101010101" pitchFamily="49" charset="-122"/>
                <a:ea typeface="黑体" panose="02010609060101010101" pitchFamily="49" charset="-122"/>
              </a:rPr>
              <a:t>SHELL </a:t>
            </a:r>
            <a:r>
              <a:rPr lang="zh-CN" altLang="en-US" sz="3200" i="0" dirty="0" smtClean="0">
                <a:solidFill>
                  <a:srgbClr val="FF0000"/>
                </a:solidFill>
                <a:latin typeface="黑体" panose="02010609060101010101" pitchFamily="49" charset="-122"/>
                <a:ea typeface="黑体" panose="02010609060101010101" pitchFamily="49" charset="-122"/>
              </a:rPr>
              <a:t>命令简介</a:t>
            </a:r>
            <a:endParaRPr lang="zh-CN" altLang="en-US" sz="3200" i="0" dirty="0">
              <a:solidFill>
                <a:srgbClr val="FF0000"/>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395536" y="1228724"/>
            <a:ext cx="8352928" cy="5440635"/>
          </a:xfrm>
        </p:spPr>
        <p:txBody>
          <a:bodyPr/>
          <a:lstStyle/>
          <a:p>
            <a:pPr fontAlgn="auto">
              <a:spcAft>
                <a:spcPts val="0"/>
              </a:spcAft>
              <a:buFont typeface="Arial" panose="020B0604020202020204" pitchFamily="34" charset="0"/>
              <a:buChar char="•"/>
              <a:defRPr/>
            </a:pPr>
            <a:r>
              <a:rPr lang="zh-CN" altLang="zh-CN" b="1" dirty="0"/>
              <a:t>登录</a:t>
            </a:r>
            <a:r>
              <a:rPr lang="en-US" altLang="zh-CN" b="1" dirty="0"/>
              <a:t>Linux</a:t>
            </a:r>
            <a:r>
              <a:rPr lang="zh-CN" altLang="zh-CN" b="1" dirty="0"/>
              <a:t>终端后，会出现命令提示符</a:t>
            </a:r>
            <a:endParaRPr lang="en-US" altLang="zh-CN" b="1" dirty="0"/>
          </a:p>
          <a:p>
            <a:pPr fontAlgn="auto">
              <a:spcAft>
                <a:spcPts val="0"/>
              </a:spcAft>
              <a:buFont typeface="Arial" panose="020B0604020202020204" pitchFamily="34" charset="0"/>
              <a:buChar char="•"/>
              <a:defRPr/>
            </a:pPr>
            <a:endParaRPr lang="en-US" altLang="zh-CN" b="1" dirty="0"/>
          </a:p>
          <a:p>
            <a:pPr fontAlgn="auto">
              <a:spcAft>
                <a:spcPts val="0"/>
              </a:spcAft>
              <a:buFont typeface="Arial" panose="020B0604020202020204" pitchFamily="34" charset="0"/>
              <a:buChar char="•"/>
              <a:defRPr/>
            </a:pPr>
            <a:endParaRPr lang="en-US" altLang="zh-CN" b="1" dirty="0" smtClean="0"/>
          </a:p>
          <a:p>
            <a:pPr fontAlgn="auto">
              <a:spcAft>
                <a:spcPts val="0"/>
              </a:spcAft>
              <a:buFont typeface="Arial" panose="020B0604020202020204" pitchFamily="34" charset="0"/>
              <a:buChar char="•"/>
              <a:defRPr/>
            </a:pPr>
            <a:endParaRPr lang="en-US" altLang="zh-CN" b="1" dirty="0"/>
          </a:p>
          <a:p>
            <a:pPr fontAlgn="auto">
              <a:spcAft>
                <a:spcPts val="0"/>
              </a:spcAft>
              <a:buFont typeface="Arial" panose="020B0604020202020204" pitchFamily="34" charset="0"/>
              <a:buChar char="•"/>
              <a:defRPr/>
            </a:pPr>
            <a:endParaRPr lang="en-US" altLang="zh-CN" b="1" dirty="0"/>
          </a:p>
          <a:p>
            <a:pPr fontAlgn="auto">
              <a:spcAft>
                <a:spcPts val="0"/>
              </a:spcAft>
              <a:buFont typeface="Arial" panose="020B0604020202020204" pitchFamily="34" charset="0"/>
              <a:buChar char="•"/>
              <a:defRPr/>
            </a:pPr>
            <a:r>
              <a:rPr lang="zh-CN" altLang="zh-CN" b="1" dirty="0"/>
              <a:t>这个命令提示符表示，当前用户</a:t>
            </a:r>
            <a:r>
              <a:rPr lang="zh-CN" altLang="zh-CN" b="1" dirty="0" smtClean="0"/>
              <a:t>是</a:t>
            </a:r>
            <a:r>
              <a:rPr lang="en-US" altLang="zh-CN" b="1" dirty="0" smtClean="0"/>
              <a:t>user</a:t>
            </a:r>
            <a:r>
              <a:rPr lang="zh-CN" altLang="zh-CN" b="1" dirty="0" smtClean="0"/>
              <a:t>，</a:t>
            </a:r>
            <a:r>
              <a:rPr lang="zh-CN" altLang="zh-CN" b="1" dirty="0"/>
              <a:t>登录主机</a:t>
            </a:r>
            <a:r>
              <a:rPr lang="zh-CN" altLang="zh-CN" b="1" dirty="0" smtClean="0"/>
              <a:t>是</a:t>
            </a:r>
            <a:r>
              <a:rPr lang="en-US" altLang="zh-CN" b="1" dirty="0" smtClean="0"/>
              <a:t>user-</a:t>
            </a:r>
            <a:r>
              <a:rPr lang="en-US" altLang="zh-CN" b="1" dirty="0" err="1" smtClean="0"/>
              <a:t>virtualbox</a:t>
            </a:r>
            <a:r>
              <a:rPr lang="zh-CN" altLang="zh-CN" b="1" dirty="0" smtClean="0"/>
              <a:t>，</a:t>
            </a:r>
            <a:r>
              <a:rPr lang="zh-CN" altLang="zh-CN" b="1" dirty="0"/>
              <a:t>当前目录是</a:t>
            </a:r>
            <a:r>
              <a:rPr lang="en-US" altLang="zh-CN" b="1" dirty="0"/>
              <a:t>/</a:t>
            </a:r>
            <a:r>
              <a:rPr lang="en-US" altLang="zh-CN" b="1" dirty="0" err="1"/>
              <a:t>usr</a:t>
            </a:r>
            <a:r>
              <a:rPr lang="en-US" altLang="zh-CN" b="1" dirty="0"/>
              <a:t>/bin</a:t>
            </a:r>
            <a:r>
              <a:rPr lang="zh-CN" altLang="zh-CN" b="1" dirty="0"/>
              <a:t>，光标闪烁等待用户输入命令。</a:t>
            </a:r>
            <a:endParaRPr lang="zh-CN" altLang="zh-CN" b="1" dirty="0"/>
          </a:p>
          <a:p>
            <a:endParaRPr lang="zh-CN" altLang="en-US"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9552" y="1916832"/>
            <a:ext cx="7893185"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609600" y="1228724"/>
            <a:ext cx="8023225" cy="5296619"/>
          </a:xfrm>
        </p:spPr>
        <p:txBody>
          <a:bodyPr/>
          <a:lstStyle/>
          <a:p>
            <a:pPr fontAlgn="auto">
              <a:spcAft>
                <a:spcPts val="0"/>
              </a:spcAft>
              <a:buFont typeface="Arial" panose="020B0604020202020204" pitchFamily="34" charset="0"/>
              <a:buChar char="•"/>
              <a:defRPr/>
            </a:pPr>
            <a:r>
              <a:rPr lang="zh-CN" altLang="zh-CN" sz="2400" b="1" dirty="0"/>
              <a:t>在命令提示符中：</a:t>
            </a:r>
            <a:endParaRPr lang="zh-CN" altLang="zh-CN" sz="2400" b="1" dirty="0"/>
          </a:p>
          <a:p>
            <a:pPr lvl="1" fontAlgn="auto">
              <a:spcAft>
                <a:spcPts val="0"/>
              </a:spcAft>
              <a:buFont typeface="Arial" panose="020B0604020202020204" pitchFamily="34" charset="0"/>
              <a:buChar char="–"/>
              <a:defRPr/>
            </a:pPr>
            <a:r>
              <a:rPr lang="en-US" altLang="zh-CN" sz="2400" b="1" dirty="0"/>
              <a:t>@</a:t>
            </a:r>
            <a:r>
              <a:rPr lang="zh-CN" altLang="zh-CN" sz="2400" b="1" dirty="0"/>
              <a:t>符号之前，是当前登录的</a:t>
            </a:r>
            <a:r>
              <a:rPr lang="zh-CN" altLang="zh-CN" sz="2400" b="1" dirty="0">
                <a:solidFill>
                  <a:srgbClr val="0000FF"/>
                </a:solidFill>
                <a:latin typeface="隶书" panose="02010509060101010101" charset="-122"/>
                <a:ea typeface="隶书" panose="02010509060101010101" charset="-122"/>
              </a:rPr>
              <a:t>用户名</a:t>
            </a:r>
            <a:r>
              <a:rPr lang="zh-CN" altLang="zh-CN" sz="2400" b="1" dirty="0"/>
              <a:t>。</a:t>
            </a:r>
            <a:endParaRPr lang="zh-CN" altLang="zh-CN" sz="2400" b="1" dirty="0"/>
          </a:p>
          <a:p>
            <a:pPr lvl="1" fontAlgn="auto">
              <a:spcAft>
                <a:spcPts val="0"/>
              </a:spcAft>
              <a:buFont typeface="Arial" panose="020B0604020202020204" pitchFamily="34" charset="0"/>
              <a:buChar char="–"/>
              <a:defRPr/>
            </a:pPr>
            <a:r>
              <a:rPr lang="en-US" altLang="zh-CN" sz="2400" b="1" dirty="0"/>
              <a:t>@</a:t>
            </a:r>
            <a:r>
              <a:rPr lang="zh-CN" altLang="zh-CN" sz="2400" b="1" dirty="0"/>
              <a:t>符号之后到：符号之前，是</a:t>
            </a:r>
            <a:r>
              <a:rPr lang="zh-CN" altLang="zh-CN" sz="2400" b="1" dirty="0">
                <a:solidFill>
                  <a:srgbClr val="0000FF"/>
                </a:solidFill>
                <a:latin typeface="隶书" panose="02010509060101010101" charset="-122"/>
                <a:ea typeface="隶书" panose="02010509060101010101" charset="-122"/>
              </a:rPr>
              <a:t>计算机的主机名</a:t>
            </a:r>
            <a:r>
              <a:rPr lang="zh-CN" altLang="zh-CN" sz="2400" b="1" dirty="0"/>
              <a:t>（</a:t>
            </a:r>
            <a:r>
              <a:rPr lang="en-US" altLang="zh-CN" sz="2400" b="1" dirty="0"/>
              <a:t>hostname</a:t>
            </a:r>
            <a:r>
              <a:rPr lang="zh-CN" altLang="zh-CN" sz="2400" b="1" dirty="0"/>
              <a:t>）。</a:t>
            </a:r>
            <a:endParaRPr lang="zh-CN" altLang="zh-CN" sz="2400" b="1" dirty="0"/>
          </a:p>
          <a:p>
            <a:pPr lvl="1" fontAlgn="auto">
              <a:spcAft>
                <a:spcPts val="0"/>
              </a:spcAft>
              <a:buFont typeface="Arial" panose="020B0604020202020204" pitchFamily="34" charset="0"/>
              <a:buChar char="–"/>
              <a:defRPr/>
            </a:pPr>
            <a:r>
              <a:rPr lang="en-US" altLang="zh-CN" sz="2400" b="1" dirty="0"/>
              <a:t>:</a:t>
            </a:r>
            <a:r>
              <a:rPr lang="zh-CN" altLang="zh-CN" sz="2400" b="1" dirty="0"/>
              <a:t>符号之后到</a:t>
            </a:r>
            <a:r>
              <a:rPr lang="en-US" altLang="zh-CN" sz="2400" b="1" dirty="0"/>
              <a:t>$</a:t>
            </a:r>
            <a:r>
              <a:rPr lang="zh-CN" altLang="zh-CN" sz="2400" b="1" dirty="0"/>
              <a:t>符号之前，是</a:t>
            </a:r>
            <a:r>
              <a:rPr lang="zh-CN" altLang="zh-CN" sz="2400" b="1" dirty="0">
                <a:solidFill>
                  <a:srgbClr val="0000FF"/>
                </a:solidFill>
                <a:latin typeface="隶书" panose="02010509060101010101" charset="-122"/>
                <a:ea typeface="隶书" panose="02010509060101010101" charset="-122"/>
              </a:rPr>
              <a:t>当前目录</a:t>
            </a:r>
            <a:r>
              <a:rPr lang="zh-CN" altLang="zh-CN" sz="2400" b="1" dirty="0"/>
              <a:t>。</a:t>
            </a:r>
            <a:endParaRPr lang="zh-CN" altLang="zh-CN" sz="2400" b="1" dirty="0"/>
          </a:p>
          <a:p>
            <a:pPr lvl="1" fontAlgn="auto">
              <a:spcAft>
                <a:spcPts val="0"/>
              </a:spcAft>
              <a:buFont typeface="Arial" panose="020B0604020202020204" pitchFamily="34" charset="0"/>
              <a:buChar char="–"/>
              <a:defRPr/>
            </a:pPr>
            <a:r>
              <a:rPr lang="en-US" altLang="zh-CN" sz="2400" b="1" dirty="0">
                <a:solidFill>
                  <a:srgbClr val="0000FF"/>
                </a:solidFill>
              </a:rPr>
              <a:t>$</a:t>
            </a:r>
            <a:r>
              <a:rPr lang="zh-CN" altLang="zh-CN" sz="2400" b="1" dirty="0"/>
              <a:t>符号，是</a:t>
            </a:r>
            <a:r>
              <a:rPr lang="zh-CN" altLang="zh-CN" sz="2400" b="1" dirty="0">
                <a:solidFill>
                  <a:srgbClr val="FF00FF"/>
                </a:solidFill>
              </a:rPr>
              <a:t>普通用户</a:t>
            </a:r>
            <a:r>
              <a:rPr lang="zh-CN" altLang="zh-CN" sz="2400" b="1" dirty="0"/>
              <a:t>的命令提示符，提示用户可以在此提示符之后输入</a:t>
            </a:r>
            <a:r>
              <a:rPr lang="en-US" altLang="zh-CN" sz="2400" b="1" dirty="0"/>
              <a:t>Shell</a:t>
            </a:r>
            <a:r>
              <a:rPr lang="zh-CN" altLang="zh-CN" sz="2400" b="1" dirty="0"/>
              <a:t>命令。</a:t>
            </a:r>
            <a:endParaRPr lang="zh-CN" altLang="zh-CN" sz="2400" b="1" dirty="0"/>
          </a:p>
          <a:p>
            <a:pPr fontAlgn="auto">
              <a:spcAft>
                <a:spcPts val="0"/>
              </a:spcAft>
              <a:buFont typeface="Arial" panose="020B0604020202020204" pitchFamily="34" charset="0"/>
              <a:buChar char="•"/>
              <a:defRPr/>
            </a:pPr>
            <a:r>
              <a:rPr lang="en-US" altLang="zh-CN" sz="2400" b="1" dirty="0"/>
              <a:t>Linux</a:t>
            </a:r>
            <a:r>
              <a:rPr lang="zh-CN" altLang="zh-CN" sz="2400" b="1" dirty="0"/>
              <a:t>的最高权限用户</a:t>
            </a:r>
            <a:r>
              <a:rPr lang="en-US" altLang="zh-CN" sz="2400" b="1" dirty="0">
                <a:solidFill>
                  <a:srgbClr val="FF00FF"/>
                </a:solidFill>
              </a:rPr>
              <a:t>root</a:t>
            </a:r>
            <a:r>
              <a:rPr lang="zh-CN" altLang="zh-CN" sz="2400" b="1" dirty="0"/>
              <a:t>的提示符为</a:t>
            </a:r>
            <a:r>
              <a:rPr lang="en-US" altLang="zh-CN" sz="2400" b="1" dirty="0">
                <a:solidFill>
                  <a:srgbClr val="FF00FF"/>
                </a:solidFill>
              </a:rPr>
              <a:t>#</a:t>
            </a:r>
            <a:r>
              <a:rPr lang="zh-CN" altLang="zh-CN" sz="2400" b="1" dirty="0"/>
              <a:t>，不过</a:t>
            </a:r>
            <a:r>
              <a:rPr lang="en-US" altLang="zh-CN" sz="2400" b="1" dirty="0"/>
              <a:t>Ubuntu</a:t>
            </a:r>
            <a:r>
              <a:rPr lang="zh-CN" altLang="zh-CN" sz="2400" b="1" dirty="0"/>
              <a:t>出于安全考虑，在默认情况下不允许</a:t>
            </a:r>
            <a:r>
              <a:rPr lang="en-US" altLang="zh-CN" sz="2400" b="1" dirty="0"/>
              <a:t>root</a:t>
            </a:r>
            <a:r>
              <a:rPr lang="zh-CN" altLang="zh-CN" sz="2400" b="1" dirty="0"/>
              <a:t>直接登录。</a:t>
            </a:r>
            <a:endParaRPr lang="zh-CN" altLang="zh-CN" sz="2400" b="1" dirty="0"/>
          </a:p>
          <a:p>
            <a:pPr fontAlgn="auto">
              <a:spcAft>
                <a:spcPts val="0"/>
              </a:spcAft>
              <a:buFont typeface="Arial" panose="020B0604020202020204" pitchFamily="34" charset="0"/>
              <a:buChar char="•"/>
              <a:defRPr/>
            </a:pPr>
            <a:r>
              <a:rPr lang="zh-CN" altLang="zh-CN" sz="2400" b="1" dirty="0"/>
              <a:t>用户可以修改命令提示符的显示内容和格式</a:t>
            </a:r>
            <a:endParaRPr lang="zh-CN" altLang="en-US" sz="2400" b="1" dirty="0"/>
          </a:p>
          <a:p>
            <a:endParaRPr lang="zh-CN" altLang="en-US"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4787" y="4593357"/>
            <a:ext cx="7893185"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3074"/>
                                        </p:tgtEl>
                                        <p:attrNameLst>
                                          <p:attrName>ppt_x</p:attrName>
                                        </p:attrNameLst>
                                      </p:cBhvr>
                                      <p:tavLst>
                                        <p:tav tm="0">
                                          <p:val>
                                            <p:strVal val="ppt_x"/>
                                          </p:val>
                                        </p:tav>
                                        <p:tav tm="100000">
                                          <p:val>
                                            <p:strVal val="ppt_x"/>
                                          </p:val>
                                        </p:tav>
                                      </p:tavLst>
                                    </p:anim>
                                    <p:anim calcmode="lin" valueType="num">
                                      <p:cBhvr additive="base">
                                        <p:cTn id="7" dur="500"/>
                                        <p:tgtEl>
                                          <p:spTgt spid="3074"/>
                                        </p:tgtEl>
                                        <p:attrNameLst>
                                          <p:attrName>ppt_y</p:attrName>
                                        </p:attrNameLst>
                                      </p:cBhvr>
                                      <p:tavLst>
                                        <p:tav tm="0">
                                          <p:val>
                                            <p:strVal val="ppt_y"/>
                                          </p:val>
                                        </p:tav>
                                        <p:tav tm="100000">
                                          <p:val>
                                            <p:strVal val="1+ppt_h/2"/>
                                          </p:val>
                                        </p:tav>
                                      </p:tavLst>
                                    </p:anim>
                                    <p:set>
                                      <p:cBhvr>
                                        <p:cTn id="8" dur="1" fill="hold">
                                          <p:stCondLst>
                                            <p:cond delay="499"/>
                                          </p:stCondLst>
                                        </p:cTn>
                                        <p:tgtEl>
                                          <p:spTgt spid="30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A99F75F8-AF0F-4AAD-BE8F-C215C64AC698}" type="slidenum">
              <a:rPr lang="zh-CN" altLang="en-US" smtClean="0"/>
            </a:fld>
            <a:endParaRPr lang="zh-CN" altLang="en-US" dirty="0"/>
          </a:p>
        </p:txBody>
      </p:sp>
      <p:sp>
        <p:nvSpPr>
          <p:cNvPr id="5" name="Rectangle 5"/>
          <p:cNvSpPr>
            <a:spLocks noChangeArrowheads="1"/>
          </p:cNvSpPr>
          <p:nvPr/>
        </p:nvSpPr>
        <p:spPr bwMode="auto">
          <a:xfrm>
            <a:off x="179512" y="1340768"/>
            <a:ext cx="8496944"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800100" lvl="1" indent="-342900"/>
            <a:r>
              <a:rPr lang="zh-CN" altLang="en-US" sz="2400" dirty="0">
                <a:latin typeface="黑体" panose="02010609060101010101" pitchFamily="49" charset="-122"/>
                <a:ea typeface="黑体" panose="02010609060101010101" pitchFamily="49" charset="-122"/>
              </a:rPr>
              <a:t>安装</a:t>
            </a:r>
            <a:r>
              <a:rPr lang="en-US" altLang="zh-CN" sz="2400" dirty="0" smtClean="0">
                <a:latin typeface="黑体" panose="02010609060101010101" pitchFamily="49" charset="-122"/>
                <a:ea typeface="黑体" panose="02010609060101010101" pitchFamily="49" charset="-122"/>
              </a:rPr>
              <a:t>Ubuntu</a:t>
            </a:r>
            <a:r>
              <a:rPr lang="zh-CN" altLang="en-US" sz="2400" dirty="0" smtClean="0">
                <a:latin typeface="黑体" panose="02010609060101010101" pitchFamily="49" charset="-122"/>
                <a:ea typeface="黑体" panose="02010609060101010101" pitchFamily="49" charset="-122"/>
              </a:rPr>
              <a:t>的时候，安装程序强制给大家创建了一个</a:t>
            </a:r>
            <a:r>
              <a:rPr lang="zh-CN" altLang="en-US" sz="2400" dirty="0" smtClean="0">
                <a:solidFill>
                  <a:srgbClr val="0000FF"/>
                </a:solidFill>
                <a:latin typeface="华文楷体" panose="02010600040101010101" charset="-122"/>
                <a:ea typeface="华文楷体" panose="02010600040101010101" charset="-122"/>
              </a:rPr>
              <a:t>普通用户</a:t>
            </a:r>
            <a:r>
              <a:rPr lang="zh-CN" altLang="en-US" sz="2400" dirty="0" smtClean="0">
                <a:latin typeface="黑体" panose="02010609060101010101" pitchFamily="49" charset="-122"/>
                <a:ea typeface="黑体" panose="02010609060101010101" pitchFamily="49" charset="-122"/>
              </a:rPr>
              <a:t>，并使用这个普通用户来登陆系统。</a:t>
            </a:r>
            <a:endParaRPr lang="en-US" altLang="zh-CN" sz="2400" dirty="0" smtClean="0">
              <a:latin typeface="黑体" panose="02010609060101010101" pitchFamily="49" charset="-122"/>
              <a:ea typeface="黑体" panose="02010609060101010101" pitchFamily="49" charset="-122"/>
            </a:endParaRPr>
          </a:p>
          <a:p>
            <a:pPr marL="800100" lvl="1" indent="-342900"/>
            <a:r>
              <a:rPr lang="zh-CN" altLang="en-US" sz="2400" dirty="0" smtClean="0">
                <a:solidFill>
                  <a:srgbClr val="FF0000"/>
                </a:solidFill>
                <a:latin typeface="黑体" panose="02010609060101010101" pitchFamily="49" charset="-122"/>
                <a:ea typeface="黑体" panose="02010609060101010101" pitchFamily="49" charset="-122"/>
              </a:rPr>
              <a:t>问题</a:t>
            </a:r>
            <a:r>
              <a:rPr lang="en-US" altLang="zh-CN" sz="2400" dirty="0" smtClean="0">
                <a:solidFill>
                  <a:srgbClr val="FF0000"/>
                </a:solidFill>
                <a:latin typeface="黑体" panose="02010609060101010101" pitchFamily="49" charset="-122"/>
                <a:ea typeface="黑体" panose="02010609060101010101" pitchFamily="49" charset="-122"/>
              </a:rPr>
              <a:t>1</a:t>
            </a:r>
            <a:r>
              <a:rPr lang="zh-CN" altLang="en-US" sz="2400" dirty="0" smtClean="0">
                <a:solidFill>
                  <a:srgbClr val="FF0000"/>
                </a:solidFill>
                <a:latin typeface="黑体" panose="02010609060101010101" pitchFamily="49" charset="-122"/>
                <a:ea typeface="黑体" panose="02010609060101010101" pitchFamily="49" charset="-122"/>
              </a:rPr>
              <a:t>：那我需要管理员</a:t>
            </a:r>
            <a:r>
              <a:rPr lang="en-US" altLang="zh-CN" sz="2400" dirty="0" smtClean="0">
                <a:solidFill>
                  <a:srgbClr val="FF0000"/>
                </a:solidFill>
                <a:latin typeface="黑体" panose="02010609060101010101" pitchFamily="49" charset="-122"/>
                <a:ea typeface="黑体" panose="02010609060101010101" pitchFamily="49" charset="-122"/>
              </a:rPr>
              <a:t>root</a:t>
            </a:r>
            <a:r>
              <a:rPr lang="zh-CN" altLang="en-US" sz="2400" dirty="0" smtClean="0">
                <a:solidFill>
                  <a:srgbClr val="FF0000"/>
                </a:solidFill>
                <a:latin typeface="黑体" panose="02010609060101010101" pitchFamily="49" charset="-122"/>
                <a:ea typeface="黑体" panose="02010609060101010101" pitchFamily="49" charset="-122"/>
              </a:rPr>
              <a:t>身份怎么办？</a:t>
            </a:r>
            <a:endParaRPr lang="en-US" altLang="zh-CN" sz="2400" dirty="0" smtClean="0">
              <a:solidFill>
                <a:srgbClr val="FF0000"/>
              </a:solidFill>
              <a:latin typeface="黑体" panose="02010609060101010101" pitchFamily="49" charset="-122"/>
              <a:ea typeface="黑体" panose="02010609060101010101" pitchFamily="49" charset="-122"/>
            </a:endParaRPr>
          </a:p>
          <a:p>
            <a:pPr marL="800100" lvl="1" indent="-342900"/>
            <a:r>
              <a:rPr lang="zh-CN" altLang="en-US" sz="2400" dirty="0" smtClean="0">
                <a:latin typeface="黑体" panose="02010609060101010101" pitchFamily="49" charset="-122"/>
                <a:ea typeface="黑体" panose="02010609060101010101" pitchFamily="49" charset="-122"/>
              </a:rPr>
              <a:t>引入</a:t>
            </a:r>
            <a:r>
              <a:rPr lang="en-US" altLang="zh-CN" sz="2400" dirty="0" err="1" smtClean="0">
                <a:solidFill>
                  <a:srgbClr val="FF00FF"/>
                </a:solidFill>
                <a:latin typeface="黑体" panose="02010609060101010101" pitchFamily="49" charset="-122"/>
                <a:ea typeface="黑体" panose="02010609060101010101" pitchFamily="49" charset="-122"/>
              </a:rPr>
              <a:t>sudo</a:t>
            </a: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命令</a:t>
            </a:r>
            <a:endParaRPr lang="en-US" altLang="zh-CN" sz="2400" dirty="0" smtClean="0">
              <a:latin typeface="黑体" panose="02010609060101010101" pitchFamily="49" charset="-122"/>
              <a:ea typeface="黑体" panose="02010609060101010101" pitchFamily="49" charset="-122"/>
            </a:endParaRPr>
          </a:p>
          <a:p>
            <a:pPr marL="800100" lvl="1" indent="-342900"/>
            <a:r>
              <a:rPr lang="zh-CN" altLang="en-US" sz="2400" dirty="0" smtClean="0">
                <a:latin typeface="黑体" panose="02010609060101010101" pitchFamily="49" charset="-122"/>
                <a:ea typeface="黑体" panose="02010609060101010101" pitchFamily="49" charset="-122"/>
              </a:rPr>
              <a:t>命令行中需要身份切换，只需在要</a:t>
            </a:r>
            <a:r>
              <a:rPr lang="zh-CN" altLang="en-US" sz="2400" dirty="0" smtClean="0">
                <a:solidFill>
                  <a:srgbClr val="FF00FF"/>
                </a:solidFill>
                <a:latin typeface="黑体" panose="02010609060101010101" pitchFamily="49" charset="-122"/>
                <a:ea typeface="黑体" panose="02010609060101010101" pitchFamily="49" charset="-122"/>
              </a:rPr>
              <a:t>执行命令前</a:t>
            </a:r>
            <a:r>
              <a:rPr lang="zh-CN" altLang="en-US" sz="2400" dirty="0" smtClean="0">
                <a:latin typeface="黑体" panose="02010609060101010101" pitchFamily="49" charset="-122"/>
                <a:ea typeface="黑体" panose="02010609060101010101" pitchFamily="49" charset="-122"/>
              </a:rPr>
              <a:t>加</a:t>
            </a:r>
            <a:r>
              <a:rPr lang="en-US" altLang="zh-CN" sz="2400" dirty="0" err="1" smtClean="0">
                <a:latin typeface="黑体" panose="02010609060101010101" pitchFamily="49" charset="-122"/>
                <a:ea typeface="黑体" panose="02010609060101010101" pitchFamily="49" charset="-122"/>
              </a:rPr>
              <a:t>sudo</a:t>
            </a:r>
            <a:endParaRPr lang="en-US" altLang="zh-CN" sz="2400" dirty="0">
              <a:latin typeface="黑体" panose="02010609060101010101" pitchFamily="49" charset="-122"/>
              <a:ea typeface="黑体" panose="02010609060101010101" pitchFamily="49" charset="-122"/>
            </a:endParaRPr>
          </a:p>
          <a:p>
            <a:pPr marL="800100" lvl="1" indent="-342900"/>
            <a:endParaRPr lang="en-US" altLang="zh-CN" sz="2400" dirty="0" smtClean="0">
              <a:latin typeface="黑体" panose="02010609060101010101" pitchFamily="49" charset="-122"/>
              <a:ea typeface="黑体" panose="02010609060101010101" pitchFamily="49" charset="-122"/>
            </a:endParaRPr>
          </a:p>
          <a:p>
            <a:pPr marL="800100" lvl="1" indent="-342900"/>
            <a:r>
              <a:rPr lang="zh-CN" altLang="en-US" sz="2400" dirty="0" smtClean="0">
                <a:solidFill>
                  <a:srgbClr val="FF0000"/>
                </a:solidFill>
                <a:latin typeface="黑体" panose="02010609060101010101" pitchFamily="49" charset="-122"/>
                <a:ea typeface="黑体" panose="02010609060101010101" pitchFamily="49" charset="-122"/>
              </a:rPr>
              <a:t>问题</a:t>
            </a:r>
            <a:r>
              <a:rPr lang="en-US" altLang="zh-CN" sz="2400" dirty="0" smtClean="0">
                <a:solidFill>
                  <a:srgbClr val="FF0000"/>
                </a:solidFill>
                <a:latin typeface="黑体" panose="02010609060101010101" pitchFamily="49" charset="-122"/>
                <a:ea typeface="黑体" panose="02010609060101010101" pitchFamily="49" charset="-122"/>
              </a:rPr>
              <a:t>2</a:t>
            </a:r>
            <a:r>
              <a:rPr lang="zh-CN" altLang="en-US" sz="2400" dirty="0" smtClean="0">
                <a:solidFill>
                  <a:srgbClr val="FF0000"/>
                </a:solidFill>
                <a:latin typeface="黑体" panose="02010609060101010101" pitchFamily="49" charset="-122"/>
                <a:ea typeface="黑体" panose="02010609060101010101" pitchFamily="49" charset="-122"/>
              </a:rPr>
              <a:t>：怎么切换到</a:t>
            </a:r>
            <a:r>
              <a:rPr lang="en-US" altLang="zh-CN" sz="2400" dirty="0" smtClean="0">
                <a:solidFill>
                  <a:srgbClr val="FF0000"/>
                </a:solidFill>
                <a:latin typeface="黑体" panose="02010609060101010101" pitchFamily="49" charset="-122"/>
                <a:ea typeface="黑体" panose="02010609060101010101" pitchFamily="49" charset="-122"/>
              </a:rPr>
              <a:t>root</a:t>
            </a:r>
            <a:r>
              <a:rPr lang="zh-CN" altLang="en-US" sz="2400" dirty="0" smtClean="0">
                <a:solidFill>
                  <a:srgbClr val="FF0000"/>
                </a:solidFill>
                <a:latin typeface="黑体" panose="02010609060101010101" pitchFamily="49" charset="-122"/>
                <a:ea typeface="黑体" panose="02010609060101010101" pitchFamily="49" charset="-122"/>
              </a:rPr>
              <a:t>用户（即提示符部分显示</a:t>
            </a:r>
            <a:r>
              <a:rPr lang="en-US" altLang="zh-CN" sz="2400" dirty="0" smtClean="0">
                <a:solidFill>
                  <a:srgbClr val="FF0000"/>
                </a:solidFill>
                <a:latin typeface="黑体" panose="02010609060101010101" pitchFamily="49" charset="-122"/>
                <a:ea typeface="黑体" panose="02010609060101010101" pitchFamily="49" charset="-122"/>
              </a:rPr>
              <a:t>#</a:t>
            </a:r>
            <a:r>
              <a:rPr lang="zh-CN" altLang="en-US" sz="2400" dirty="0" smtClean="0">
                <a:solidFill>
                  <a:srgbClr val="FF0000"/>
                </a:solidFill>
                <a:latin typeface="黑体" panose="02010609060101010101" pitchFamily="49" charset="-122"/>
                <a:ea typeface="黑体" panose="02010609060101010101" pitchFamily="49" charset="-122"/>
              </a:rPr>
              <a:t>）</a:t>
            </a:r>
            <a:endParaRPr lang="en-US" altLang="zh-CN" sz="2400" dirty="0" smtClean="0">
              <a:solidFill>
                <a:srgbClr val="FF0000"/>
              </a:solidFill>
              <a:latin typeface="黑体" panose="02010609060101010101" pitchFamily="49" charset="-122"/>
              <a:ea typeface="黑体" panose="02010609060101010101" pitchFamily="49" charset="-122"/>
            </a:endParaRPr>
          </a:p>
          <a:p>
            <a:pPr marL="800100" lvl="1" indent="-342900"/>
            <a:r>
              <a:rPr lang="zh-CN" altLang="en-US" sz="2400" dirty="0" smtClean="0">
                <a:latin typeface="黑体" panose="02010609060101010101" pitchFamily="49" charset="-122"/>
                <a:ea typeface="黑体" panose="02010609060101010101" pitchFamily="49" charset="-122"/>
              </a:rPr>
              <a:t>系统初次安装后可在普通用户登陆后去设置</a:t>
            </a:r>
            <a:r>
              <a:rPr lang="en-US" altLang="zh-CN" sz="2400" dirty="0" smtClean="0">
                <a:latin typeface="黑体" panose="02010609060101010101" pitchFamily="49" charset="-122"/>
                <a:ea typeface="黑体" panose="02010609060101010101" pitchFamily="49" charset="-122"/>
              </a:rPr>
              <a:t>root</a:t>
            </a:r>
            <a:r>
              <a:rPr lang="zh-CN" altLang="en-US" sz="2400" dirty="0" smtClean="0">
                <a:latin typeface="黑体" panose="02010609060101010101" pitchFamily="49" charset="-122"/>
                <a:ea typeface="黑体" panose="02010609060101010101" pitchFamily="49" charset="-122"/>
              </a:rPr>
              <a:t>密码：</a:t>
            </a:r>
            <a:endParaRPr lang="zh-CN" altLang="en-US" sz="2400" dirty="0">
              <a:latin typeface="黑体" panose="02010609060101010101" pitchFamily="49" charset="-122"/>
              <a:ea typeface="黑体" panose="02010609060101010101" pitchFamily="49" charset="-122"/>
            </a:endParaRPr>
          </a:p>
          <a:p>
            <a:pPr marL="800100" lvl="1" indent="-342900">
              <a:buClr>
                <a:schemeClr val="accent1"/>
              </a:buClr>
              <a:buFont typeface="Wingdings" panose="05000000000000000000" pitchFamily="2" charset="2"/>
              <a:buChar char="u"/>
            </a:pPr>
            <a:r>
              <a:rPr lang="zh-CN" altLang="en-US" sz="2400" dirty="0">
                <a:latin typeface="黑体" panose="02010609060101010101" pitchFamily="49" charset="-122"/>
                <a:ea typeface="黑体" panose="02010609060101010101" pitchFamily="49" charset="-122"/>
              </a:rPr>
              <a:t>安装好后用普通用户登陆</a:t>
            </a:r>
            <a:endParaRPr lang="zh-CN" altLang="en-US" sz="2400" dirty="0">
              <a:latin typeface="黑体" panose="02010609060101010101" pitchFamily="49" charset="-122"/>
              <a:ea typeface="黑体" panose="02010609060101010101" pitchFamily="49" charset="-122"/>
            </a:endParaRPr>
          </a:p>
          <a:p>
            <a:pPr marL="800100" lvl="1" indent="-342900">
              <a:buClr>
                <a:schemeClr val="accent1"/>
              </a:buClr>
              <a:buFont typeface="Wingdings" panose="05000000000000000000" pitchFamily="2" charset="2"/>
              <a:buChar char="u"/>
            </a:pPr>
            <a:r>
              <a:rPr lang="en-US" altLang="zh-CN" sz="2400" dirty="0" err="1">
                <a:latin typeface="黑体" panose="02010609060101010101" pitchFamily="49" charset="-122"/>
                <a:ea typeface="黑体" panose="02010609060101010101" pitchFamily="49" charset="-122"/>
              </a:rPr>
              <a:t>sudo</a:t>
            </a:r>
            <a:r>
              <a:rPr lang="en-US" altLang="zh-CN" sz="2400" dirty="0">
                <a:latin typeface="黑体" panose="02010609060101010101" pitchFamily="49" charset="-122"/>
                <a:ea typeface="黑体" panose="02010609060101010101" pitchFamily="49" charset="-122"/>
              </a:rPr>
              <a:t> </a:t>
            </a:r>
            <a:r>
              <a:rPr lang="en-US" altLang="zh-CN" sz="2400" dirty="0" err="1">
                <a:latin typeface="黑体" panose="02010609060101010101" pitchFamily="49" charset="-122"/>
                <a:ea typeface="黑体" panose="02010609060101010101" pitchFamily="49" charset="-122"/>
              </a:rPr>
              <a:t>passwd</a:t>
            </a:r>
            <a:r>
              <a:rPr lang="en-US" altLang="zh-CN" sz="2400" dirty="0">
                <a:latin typeface="黑体" panose="02010609060101010101" pitchFamily="49" charset="-122"/>
                <a:ea typeface="黑体" panose="02010609060101010101" pitchFamily="49" charset="-122"/>
              </a:rPr>
              <a:t> root</a:t>
            </a:r>
            <a:endParaRPr lang="en-US" altLang="zh-CN" sz="2400" dirty="0">
              <a:latin typeface="黑体" panose="02010609060101010101" pitchFamily="49" charset="-122"/>
              <a:ea typeface="黑体" panose="02010609060101010101" pitchFamily="49" charset="-122"/>
            </a:endParaRPr>
          </a:p>
          <a:p>
            <a:pPr marL="800100" lvl="1" indent="-342900">
              <a:buClr>
                <a:schemeClr val="accent1"/>
              </a:buClr>
              <a:buFont typeface="Wingdings" panose="05000000000000000000" pitchFamily="2" charset="2"/>
              <a:buChar char="u"/>
            </a:pPr>
            <a:r>
              <a:rPr lang="zh-CN" altLang="en-US" sz="2400" dirty="0">
                <a:latin typeface="黑体" panose="02010609060101010101" pitchFamily="49" charset="-122"/>
                <a:ea typeface="黑体" panose="02010609060101010101" pitchFamily="49" charset="-122"/>
              </a:rPr>
              <a:t>设置密码</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 calcmode="lin" valueType="num">
                                      <p:cBhvr additive="base">
                                        <p:cTn id="1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 calcmode="lin" valueType="num">
                                      <p:cBhvr additive="base">
                                        <p:cTn id="2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 calcmode="lin" valueType="num">
                                      <p:cBhvr additive="base">
                                        <p:cTn id="2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 calcmode="lin" valueType="num">
                                      <p:cBhvr additive="base">
                                        <p:cTn id="3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 calcmode="lin" valueType="num">
                                      <p:cBhvr additive="base">
                                        <p:cTn id="3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anim calcmode="lin" valueType="num">
                                      <p:cBhvr additive="base">
                                        <p:cTn id="4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p:txBody>
          <a:bodyPr/>
          <a:lstStyle/>
          <a:p>
            <a:r>
              <a:rPr lang="zh-CN" altLang="en-US" b="1" i="0" dirty="0" smtClean="0">
                <a:solidFill>
                  <a:srgbClr val="FF0000"/>
                </a:solidFill>
                <a:latin typeface="黑体" panose="02010609060101010101" pitchFamily="49" charset="-122"/>
                <a:ea typeface="黑体" panose="02010609060101010101" pitchFamily="49" charset="-122"/>
              </a:rPr>
              <a:t>命令格式</a:t>
            </a:r>
            <a:r>
              <a:rPr lang="zh-CN" altLang="zh-CN" b="1" i="0" dirty="0" smtClean="0">
                <a:solidFill>
                  <a:srgbClr val="FF0000"/>
                </a:solidFill>
                <a:latin typeface="黑体" panose="02010609060101010101" pitchFamily="49" charset="-122"/>
                <a:ea typeface="黑体" panose="02010609060101010101" pitchFamily="49" charset="-122"/>
              </a:rPr>
              <a:t> </a:t>
            </a:r>
            <a:endParaRPr lang="zh-CN" altLang="en-US" i="0" dirty="0" smtClean="0">
              <a:solidFill>
                <a:srgbClr val="FF0000"/>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67544" y="1052736"/>
            <a:ext cx="8229600" cy="4997450"/>
          </a:xfrm>
        </p:spPr>
        <p:txBody>
          <a:bodyPr rtlCol="0">
            <a:normAutofit/>
          </a:bodyPr>
          <a:lstStyle/>
          <a:p>
            <a:pPr fontAlgn="auto">
              <a:spcAft>
                <a:spcPts val="0"/>
              </a:spcAft>
              <a:buFont typeface="Arial" panose="020B0604020202020204" pitchFamily="34" charset="0"/>
              <a:buChar char="•"/>
              <a:defRPr/>
            </a:pPr>
            <a:r>
              <a:rPr lang="en-US" altLang="zh-CN" dirty="0" smtClean="0"/>
              <a:t>Linux</a:t>
            </a:r>
            <a:r>
              <a:rPr lang="zh-CN" altLang="zh-CN" dirty="0" smtClean="0"/>
              <a:t>命令基本格式：</a:t>
            </a:r>
            <a:endParaRPr lang="zh-CN" altLang="zh-CN" dirty="0"/>
          </a:p>
          <a:p>
            <a:pPr fontAlgn="auto">
              <a:spcAft>
                <a:spcPts val="0"/>
              </a:spcAft>
              <a:buFont typeface="Arial" panose="020B0604020202020204" pitchFamily="34" charset="0"/>
              <a:buChar char="•"/>
              <a:defRPr/>
            </a:pPr>
            <a:r>
              <a:rPr lang="zh-CN" altLang="zh-CN" dirty="0">
                <a:solidFill>
                  <a:srgbClr val="FF00FF"/>
                </a:solidFill>
              </a:rPr>
              <a:t>命令名</a:t>
            </a:r>
            <a:r>
              <a:rPr lang="en-US" altLang="zh-CN" dirty="0">
                <a:solidFill>
                  <a:srgbClr val="FF00FF"/>
                </a:solidFill>
              </a:rPr>
              <a:t>   [</a:t>
            </a:r>
            <a:r>
              <a:rPr lang="zh-CN" altLang="zh-CN" dirty="0">
                <a:solidFill>
                  <a:srgbClr val="FF00FF"/>
                </a:solidFill>
              </a:rPr>
              <a:t>选项</a:t>
            </a:r>
            <a:r>
              <a:rPr lang="en-US" altLang="zh-CN" dirty="0">
                <a:solidFill>
                  <a:srgbClr val="FF00FF"/>
                </a:solidFill>
              </a:rPr>
              <a:t>]   [</a:t>
            </a:r>
            <a:r>
              <a:rPr lang="zh-CN" altLang="zh-CN" dirty="0">
                <a:solidFill>
                  <a:srgbClr val="FF00FF"/>
                </a:solidFill>
              </a:rPr>
              <a:t>参数</a:t>
            </a:r>
            <a:r>
              <a:rPr lang="en-US" altLang="zh-CN" dirty="0">
                <a:solidFill>
                  <a:srgbClr val="FF00FF"/>
                </a:solidFill>
              </a:rPr>
              <a:t>] </a:t>
            </a:r>
            <a:endParaRPr lang="en-US" altLang="zh-CN" dirty="0">
              <a:solidFill>
                <a:srgbClr val="FF00FF"/>
              </a:solidFill>
            </a:endParaRPr>
          </a:p>
          <a:p>
            <a:pPr lvl="1" fontAlgn="auto">
              <a:spcAft>
                <a:spcPts val="0"/>
              </a:spcAft>
              <a:buFont typeface="Arial" panose="020B0604020202020204" pitchFamily="34" charset="0"/>
              <a:buChar char="–"/>
              <a:defRPr/>
            </a:pPr>
            <a:r>
              <a:rPr lang="zh-CN" altLang="zh-CN" dirty="0" smtClean="0"/>
              <a:t>方括号</a:t>
            </a:r>
            <a:r>
              <a:rPr lang="zh-CN" altLang="zh-CN" dirty="0"/>
              <a:t>“</a:t>
            </a:r>
            <a:r>
              <a:rPr lang="en-US" altLang="zh-CN" dirty="0"/>
              <a:t>[]</a:t>
            </a:r>
            <a:r>
              <a:rPr lang="zh-CN" altLang="zh-CN" dirty="0" smtClean="0"/>
              <a:t>”表示</a:t>
            </a:r>
            <a:r>
              <a:rPr lang="zh-CN" altLang="zh-CN" dirty="0"/>
              <a:t>其中的选项或参数允许</a:t>
            </a:r>
            <a:r>
              <a:rPr lang="zh-CN" altLang="zh-CN" dirty="0" smtClean="0"/>
              <a:t>省略。</a:t>
            </a:r>
            <a:endParaRPr lang="zh-CN" altLang="zh-CN" dirty="0"/>
          </a:p>
          <a:p>
            <a:pPr fontAlgn="auto">
              <a:spcAft>
                <a:spcPts val="0"/>
              </a:spcAft>
              <a:buFont typeface="Arial" panose="020B0604020202020204" pitchFamily="34" charset="0"/>
              <a:buChar char="•"/>
              <a:defRPr/>
            </a:pPr>
            <a:r>
              <a:rPr lang="zh-CN" altLang="zh-CN" dirty="0"/>
              <a:t>例如</a:t>
            </a:r>
            <a:r>
              <a:rPr lang="zh-CN" altLang="zh-CN" dirty="0" smtClean="0"/>
              <a:t>：</a:t>
            </a:r>
            <a:r>
              <a:rPr lang="en-US" altLang="zh-CN" dirty="0" smtClean="0"/>
              <a:t>help </a:t>
            </a:r>
            <a:r>
              <a:rPr lang="en-US" altLang="zh-CN" dirty="0"/>
              <a:t>-d exit </a:t>
            </a:r>
            <a:endParaRPr lang="zh-CN" altLang="zh-CN" dirty="0"/>
          </a:p>
          <a:p>
            <a:pPr lvl="1" fontAlgn="auto">
              <a:spcAft>
                <a:spcPts val="0"/>
              </a:spcAft>
              <a:buFont typeface="Arial" panose="020B0604020202020204" pitchFamily="34" charset="0"/>
              <a:buChar char="–"/>
              <a:defRPr/>
            </a:pPr>
            <a:r>
              <a:rPr lang="zh-CN" altLang="zh-CN" dirty="0"/>
              <a:t>其中</a:t>
            </a:r>
            <a:r>
              <a:rPr lang="en-US" altLang="zh-CN" dirty="0"/>
              <a:t>help</a:t>
            </a:r>
            <a:r>
              <a:rPr lang="zh-CN" altLang="zh-CN" dirty="0"/>
              <a:t>为命令名，</a:t>
            </a:r>
            <a:r>
              <a:rPr lang="en-US" altLang="zh-CN" dirty="0"/>
              <a:t>-d</a:t>
            </a:r>
            <a:r>
              <a:rPr lang="zh-CN" altLang="zh-CN" dirty="0"/>
              <a:t>为选项，</a:t>
            </a:r>
            <a:r>
              <a:rPr lang="en-US" altLang="zh-CN" dirty="0"/>
              <a:t>exit</a:t>
            </a:r>
            <a:r>
              <a:rPr lang="zh-CN" altLang="zh-CN" dirty="0"/>
              <a:t>为参数，命令名、选项、参数之间以空格隔开</a:t>
            </a:r>
            <a:r>
              <a:rPr lang="zh-CN" altLang="zh-CN" dirty="0" smtClean="0"/>
              <a:t>。</a:t>
            </a:r>
            <a:endParaRPr lang="zh-CN" altLang="zh-CN"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3568" y="4712433"/>
            <a:ext cx="8060002"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45624" y="381670"/>
            <a:ext cx="8453313" cy="4921250"/>
          </a:xfrm>
        </p:spPr>
        <p:txBody>
          <a:bodyPr/>
          <a:lstStyle/>
          <a:p>
            <a:pPr lvl="1" fontAlgn="auto">
              <a:spcAft>
                <a:spcPts val="0"/>
              </a:spcAft>
              <a:buFont typeface="Arial" panose="020B0604020202020204" pitchFamily="34" charset="0"/>
              <a:buChar char="–"/>
              <a:defRPr/>
            </a:pPr>
            <a:r>
              <a:rPr lang="zh-CN" altLang="zh-CN" sz="2400" dirty="0">
                <a:solidFill>
                  <a:srgbClr val="FF00FF"/>
                </a:solidFill>
              </a:rPr>
              <a:t>命令名</a:t>
            </a:r>
            <a:r>
              <a:rPr lang="zh-CN" altLang="zh-CN" sz="2400" dirty="0"/>
              <a:t>总是处于一条命令的</a:t>
            </a:r>
            <a:r>
              <a:rPr lang="zh-CN" altLang="zh-CN" sz="2400" dirty="0">
                <a:solidFill>
                  <a:srgbClr val="0000FF"/>
                </a:solidFill>
                <a:latin typeface="隶书" panose="02010509060101010101" charset="-122"/>
                <a:ea typeface="隶书" panose="02010509060101010101" charset="-122"/>
              </a:rPr>
              <a:t>起始位置</a:t>
            </a:r>
            <a:r>
              <a:rPr lang="zh-CN" altLang="zh-CN" sz="2400" dirty="0"/>
              <a:t>，大多数</a:t>
            </a:r>
            <a:r>
              <a:rPr lang="en-US" altLang="zh-CN" sz="2400" dirty="0"/>
              <a:t>Linux</a:t>
            </a:r>
            <a:r>
              <a:rPr lang="zh-CN" altLang="zh-CN" sz="2400" dirty="0"/>
              <a:t>命令是</a:t>
            </a:r>
            <a:r>
              <a:rPr lang="zh-CN" altLang="zh-CN" sz="2400" dirty="0">
                <a:solidFill>
                  <a:srgbClr val="0000FF"/>
                </a:solidFill>
              </a:rPr>
              <a:t>小写格式</a:t>
            </a:r>
            <a:r>
              <a:rPr lang="zh-CN" altLang="zh-CN" sz="2400" dirty="0"/>
              <a:t>。</a:t>
            </a:r>
            <a:endParaRPr lang="zh-CN" altLang="zh-CN" sz="2400" dirty="0"/>
          </a:p>
          <a:p>
            <a:pPr lvl="1" fontAlgn="auto">
              <a:spcAft>
                <a:spcPts val="0"/>
              </a:spcAft>
              <a:buFont typeface="Arial" panose="020B0604020202020204" pitchFamily="34" charset="0"/>
              <a:buChar char="–"/>
              <a:defRPr/>
            </a:pPr>
            <a:r>
              <a:rPr lang="zh-CN" altLang="zh-CN" sz="2400" dirty="0">
                <a:solidFill>
                  <a:srgbClr val="FF00FF"/>
                </a:solidFill>
              </a:rPr>
              <a:t>选项</a:t>
            </a:r>
            <a:r>
              <a:rPr lang="zh-CN" altLang="zh-CN" sz="2400" dirty="0"/>
              <a:t>是该命令支持的</a:t>
            </a:r>
            <a:r>
              <a:rPr lang="zh-CN" altLang="zh-CN" sz="2400" dirty="0">
                <a:solidFill>
                  <a:srgbClr val="0000FF"/>
                </a:solidFill>
                <a:latin typeface="隶书" panose="02010509060101010101" charset="-122"/>
                <a:ea typeface="隶书" panose="02010509060101010101" charset="-122"/>
              </a:rPr>
              <a:t>限制或功能选项</a:t>
            </a:r>
            <a:r>
              <a:rPr lang="zh-CN" altLang="zh-CN" sz="2400" dirty="0"/>
              <a:t>，</a:t>
            </a:r>
            <a:endParaRPr lang="zh-CN" altLang="zh-CN" sz="2400" dirty="0"/>
          </a:p>
          <a:p>
            <a:pPr lvl="2" fontAlgn="auto">
              <a:spcAft>
                <a:spcPts val="0"/>
              </a:spcAft>
              <a:buFont typeface="Arial" panose="020B0604020202020204" pitchFamily="34" charset="0"/>
              <a:buChar char="–"/>
              <a:defRPr/>
            </a:pPr>
            <a:r>
              <a:rPr lang="zh-CN" altLang="zh-CN" sz="2055" dirty="0"/>
              <a:t>例如</a:t>
            </a:r>
            <a:r>
              <a:rPr lang="en-US" altLang="zh-CN" sz="2055" dirty="0"/>
              <a:t>help</a:t>
            </a:r>
            <a:r>
              <a:rPr lang="zh-CN" altLang="zh-CN" sz="2055" dirty="0"/>
              <a:t>命令支持</a:t>
            </a:r>
            <a:r>
              <a:rPr lang="en-US" altLang="zh-CN" sz="2055" dirty="0">
                <a:solidFill>
                  <a:schemeClr val="tx2"/>
                </a:solidFill>
              </a:rPr>
              <a:t>-d</a:t>
            </a:r>
            <a:r>
              <a:rPr lang="zh-CN" altLang="zh-CN" sz="2055" dirty="0">
                <a:solidFill>
                  <a:schemeClr val="tx2"/>
                </a:solidFill>
              </a:rPr>
              <a:t>、</a:t>
            </a:r>
            <a:r>
              <a:rPr lang="en-US" altLang="zh-CN" sz="2055" dirty="0">
                <a:solidFill>
                  <a:schemeClr val="tx2"/>
                </a:solidFill>
              </a:rPr>
              <a:t>-m</a:t>
            </a:r>
            <a:r>
              <a:rPr lang="zh-CN" altLang="zh-CN" sz="2055" dirty="0">
                <a:solidFill>
                  <a:schemeClr val="tx2"/>
                </a:solidFill>
              </a:rPr>
              <a:t>、</a:t>
            </a:r>
            <a:r>
              <a:rPr lang="en-US" altLang="zh-CN" sz="2055" dirty="0">
                <a:solidFill>
                  <a:schemeClr val="tx2"/>
                </a:solidFill>
              </a:rPr>
              <a:t>-s</a:t>
            </a:r>
            <a:r>
              <a:rPr lang="zh-CN" altLang="zh-CN" sz="2055" dirty="0"/>
              <a:t>选项。</a:t>
            </a:r>
            <a:endParaRPr lang="zh-CN" altLang="zh-CN" sz="2055" dirty="0"/>
          </a:p>
          <a:p>
            <a:pPr lvl="2" fontAlgn="auto">
              <a:spcAft>
                <a:spcPts val="0"/>
              </a:spcAft>
              <a:buFont typeface="Arial" panose="020B0604020202020204" pitchFamily="34" charset="0"/>
              <a:buChar char="–"/>
              <a:defRPr/>
            </a:pPr>
            <a:r>
              <a:rPr lang="zh-CN" altLang="zh-CN" sz="2055" dirty="0"/>
              <a:t>选项可以是</a:t>
            </a:r>
            <a:r>
              <a:rPr lang="en-US" altLang="zh-CN" sz="2055" dirty="0">
                <a:solidFill>
                  <a:srgbClr val="00B0F0"/>
                </a:solidFill>
              </a:rPr>
              <a:t>0</a:t>
            </a:r>
            <a:r>
              <a:rPr lang="zh-CN" altLang="zh-CN" sz="2055" dirty="0">
                <a:solidFill>
                  <a:srgbClr val="00B0F0"/>
                </a:solidFill>
              </a:rPr>
              <a:t>个或多个</a:t>
            </a:r>
            <a:r>
              <a:rPr lang="zh-CN" altLang="zh-CN" sz="2055" dirty="0"/>
              <a:t>。</a:t>
            </a:r>
            <a:endParaRPr lang="zh-CN" altLang="zh-CN" sz="2055" dirty="0"/>
          </a:p>
          <a:p>
            <a:pPr lvl="2" fontAlgn="auto">
              <a:spcAft>
                <a:spcPts val="0"/>
              </a:spcAft>
              <a:buFont typeface="Arial" panose="020B0604020202020204" pitchFamily="34" charset="0"/>
              <a:buChar char="–"/>
              <a:defRPr/>
            </a:pPr>
            <a:r>
              <a:rPr lang="zh-CN" altLang="zh-CN" sz="2055" dirty="0"/>
              <a:t>选项通常以“</a:t>
            </a:r>
            <a:r>
              <a:rPr lang="en-US" altLang="zh-CN" sz="2055" dirty="0"/>
              <a:t>-</a:t>
            </a:r>
            <a:r>
              <a:rPr lang="zh-CN" altLang="zh-CN" sz="2055" dirty="0"/>
              <a:t>”开头，</a:t>
            </a:r>
            <a:r>
              <a:rPr lang="zh-CN" altLang="zh-CN" sz="2055" dirty="0">
                <a:solidFill>
                  <a:srgbClr val="0000FF"/>
                </a:solidFill>
              </a:rPr>
              <a:t>如果选项为多个，可以省略掉后面的减号</a:t>
            </a:r>
            <a:r>
              <a:rPr lang="zh-CN" altLang="zh-CN" sz="2055" dirty="0"/>
              <a:t>，例如“</a:t>
            </a:r>
            <a:r>
              <a:rPr lang="en-US" altLang="zh-CN" sz="2055" dirty="0" err="1">
                <a:solidFill>
                  <a:srgbClr val="0000FF"/>
                </a:solidFill>
              </a:rPr>
              <a:t>ls</a:t>
            </a:r>
            <a:r>
              <a:rPr lang="en-US" altLang="zh-CN" sz="2055" dirty="0">
                <a:solidFill>
                  <a:srgbClr val="0000FF"/>
                </a:solidFill>
              </a:rPr>
              <a:t> -a -l</a:t>
            </a:r>
            <a:r>
              <a:rPr lang="zh-CN" altLang="zh-CN" sz="2055" dirty="0">
                <a:solidFill>
                  <a:srgbClr val="0000FF"/>
                </a:solidFill>
              </a:rPr>
              <a:t>”等同于“</a:t>
            </a:r>
            <a:r>
              <a:rPr lang="en-US" altLang="zh-CN" sz="2055" dirty="0" err="1">
                <a:solidFill>
                  <a:srgbClr val="0000FF"/>
                </a:solidFill>
              </a:rPr>
              <a:t>ls</a:t>
            </a:r>
            <a:r>
              <a:rPr lang="en-US" altLang="zh-CN" sz="2055" dirty="0">
                <a:solidFill>
                  <a:srgbClr val="0000FF"/>
                </a:solidFill>
              </a:rPr>
              <a:t> -al</a:t>
            </a:r>
            <a:r>
              <a:rPr lang="zh-CN" altLang="zh-CN" sz="2055" dirty="0">
                <a:solidFill>
                  <a:srgbClr val="0000FF"/>
                </a:solidFill>
              </a:rPr>
              <a:t>”</a:t>
            </a:r>
            <a:r>
              <a:rPr lang="zh-CN" altLang="zh-CN" sz="2055" dirty="0"/>
              <a:t>；有些选项以“</a:t>
            </a:r>
            <a:r>
              <a:rPr lang="en-US" altLang="zh-CN" sz="2055" dirty="0"/>
              <a:t>--</a:t>
            </a:r>
            <a:r>
              <a:rPr lang="zh-CN" altLang="zh-CN" sz="2055" dirty="0"/>
              <a:t>”开头，后面往往跟随一个完整的英文单词。</a:t>
            </a:r>
            <a:endParaRPr lang="zh-CN" altLang="zh-CN" sz="2055" dirty="0"/>
          </a:p>
          <a:p>
            <a:pPr lvl="1" fontAlgn="auto">
              <a:spcAft>
                <a:spcPts val="0"/>
              </a:spcAft>
              <a:buFont typeface="Arial" panose="020B0604020202020204" pitchFamily="34" charset="0"/>
              <a:buChar char="–"/>
              <a:defRPr/>
            </a:pPr>
            <a:r>
              <a:rPr lang="zh-CN" altLang="zh-CN" sz="2400" dirty="0">
                <a:solidFill>
                  <a:srgbClr val="FF00FF"/>
                </a:solidFill>
              </a:rPr>
              <a:t>参数</a:t>
            </a:r>
            <a:r>
              <a:rPr lang="zh-CN" altLang="zh-CN" sz="2400" dirty="0"/>
              <a:t>是执行命令涉及的</a:t>
            </a:r>
            <a:r>
              <a:rPr lang="zh-CN" altLang="zh-CN" sz="2400" dirty="0">
                <a:solidFill>
                  <a:srgbClr val="0000FF"/>
                </a:solidFill>
                <a:latin typeface="隶书" panose="02010509060101010101" charset="-122"/>
                <a:ea typeface="隶书" panose="02010509060101010101" charset="-122"/>
              </a:rPr>
              <a:t>操作对象</a:t>
            </a:r>
            <a:r>
              <a:rPr lang="zh-CN" altLang="zh-CN" sz="2400" dirty="0"/>
              <a:t>，如源文件、目标文件等。命令的参数可能为一个或多个，或者没有参数。</a:t>
            </a:r>
            <a:endParaRPr lang="zh-CN" altLang="zh-CN" sz="2400" dirty="0"/>
          </a:p>
          <a:p>
            <a:pPr lvl="1" fontAlgn="auto">
              <a:spcAft>
                <a:spcPts val="0"/>
              </a:spcAft>
              <a:buFont typeface="Arial" panose="020B0604020202020204" pitchFamily="34" charset="0"/>
              <a:buChar char="–"/>
              <a:defRPr/>
            </a:pPr>
            <a:r>
              <a:rPr lang="zh-CN" altLang="zh-CN" sz="2400" dirty="0"/>
              <a:t>命令、选项、参数之间以</a:t>
            </a:r>
            <a:r>
              <a:rPr lang="zh-CN" altLang="zh-CN" sz="2400" dirty="0">
                <a:solidFill>
                  <a:srgbClr val="0000FF"/>
                </a:solidFill>
                <a:latin typeface="隶书" panose="02010509060101010101" charset="-122"/>
                <a:ea typeface="隶书" panose="02010509060101010101" charset="-122"/>
              </a:rPr>
              <a:t>空格隔开</a:t>
            </a:r>
            <a:r>
              <a:rPr lang="zh-CN" altLang="zh-CN" sz="2400" dirty="0"/>
              <a:t>，命令行必须以</a:t>
            </a:r>
            <a:r>
              <a:rPr lang="en-US" altLang="zh-CN" sz="2400" dirty="0"/>
              <a:t>Enter</a:t>
            </a:r>
            <a:r>
              <a:rPr lang="zh-CN" altLang="zh-CN" sz="2400" dirty="0"/>
              <a:t>键结束。</a:t>
            </a:r>
            <a:endParaRPr lang="zh-CN" altLang="zh-CN" sz="2400" dirty="0"/>
          </a:p>
          <a:p>
            <a:pPr fontAlgn="auto">
              <a:spcAft>
                <a:spcPts val="0"/>
              </a:spcAft>
              <a:buFont typeface="Arial" panose="020B0604020202020204" pitchFamily="34" charset="0"/>
              <a:buChar char="•"/>
              <a:defRPr/>
            </a:pPr>
            <a:r>
              <a:rPr lang="en-US" altLang="zh-CN" sz="2400" dirty="0">
                <a:solidFill>
                  <a:srgbClr val="FF0000"/>
                </a:solidFill>
              </a:rPr>
              <a:t>Linux</a:t>
            </a:r>
            <a:r>
              <a:rPr lang="zh-CN" altLang="zh-CN" sz="2400" dirty="0">
                <a:solidFill>
                  <a:srgbClr val="FF0000"/>
                </a:solidFill>
              </a:rPr>
              <a:t>命令对大小写敏感，无论是参数还是选项，都必须严格按照大小写规定输入</a:t>
            </a:r>
            <a:endParaRPr lang="zh-CN" altLang="zh-CN" sz="2400" dirty="0">
              <a:solidFill>
                <a:srgbClr val="FF0000"/>
              </a:solidFill>
            </a:endParaRPr>
          </a:p>
          <a:p>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checkerboard(across)">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 calcmode="lin" valueType="num">
                                      <p:cBhvr additive="base">
                                        <p:cTn id="3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 calcmode="lin" valueType="num">
                                      <p:cBhvr additive="base">
                                        <p:cTn id="3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p:cNvSpPr>
            <a:spLocks noGrp="1"/>
          </p:cNvSpPr>
          <p:nvPr>
            <p:ph type="body" sz="half" idx="1"/>
          </p:nvPr>
        </p:nvSpPr>
        <p:spPr>
          <a:xfrm>
            <a:off x="539552" y="1052736"/>
            <a:ext cx="3798887" cy="5129212"/>
          </a:xfrm>
        </p:spPr>
        <p:txBody>
          <a:bodyPr/>
          <a:lstStyle/>
          <a:p>
            <a:r>
              <a:rPr lang="zh-CN" altLang="en-US" sz="2400" b="1" dirty="0" smtClean="0"/>
              <a:t>命令 </a:t>
            </a:r>
            <a:r>
              <a:rPr lang="en-US" altLang="zh-CN" sz="2400" b="1" dirty="0" smtClean="0">
                <a:latin typeface="Arial" panose="020B0604020202020204" pitchFamily="34" charset="0"/>
              </a:rPr>
              <a:t>–</a:t>
            </a:r>
            <a:r>
              <a:rPr lang="zh-CN" altLang="en-US" sz="2400" b="1" dirty="0" smtClean="0"/>
              <a:t>参数</a:t>
            </a:r>
            <a:endParaRPr lang="zh-CN" altLang="en-US" sz="2400" b="1" dirty="0" smtClean="0"/>
          </a:p>
          <a:p>
            <a:pPr>
              <a:buFont typeface="Wingdings" panose="05000000000000000000" pitchFamily="2" charset="2"/>
              <a:buNone/>
            </a:pPr>
            <a:r>
              <a:rPr lang="zh-CN" altLang="en-US" sz="2400" b="1" dirty="0" smtClean="0"/>
              <a:t>如：</a:t>
            </a:r>
            <a:r>
              <a:rPr lang="en-US" altLang="zh-CN" sz="2400" b="1" dirty="0" smtClean="0"/>
              <a:t>tar </a:t>
            </a:r>
            <a:r>
              <a:rPr lang="en-US" altLang="zh-CN" sz="2400" b="1" dirty="0" smtClean="0">
                <a:latin typeface="Arial" panose="020B0604020202020204" pitchFamily="34" charset="0"/>
              </a:rPr>
              <a:t>–</a:t>
            </a:r>
            <a:r>
              <a:rPr lang="en-US" altLang="zh-CN" sz="2400" b="1" dirty="0" err="1" smtClean="0"/>
              <a:t>zxvf</a:t>
            </a:r>
            <a:r>
              <a:rPr lang="en-US" altLang="zh-CN" sz="2400" b="1" dirty="0" smtClean="0"/>
              <a:t>  a.gz  a</a:t>
            </a:r>
            <a:endParaRPr lang="en-US" altLang="zh-CN" sz="2400" b="1" dirty="0" smtClean="0"/>
          </a:p>
          <a:p>
            <a:pPr>
              <a:buFont typeface="Wingdings" panose="05000000000000000000" pitchFamily="2" charset="2"/>
              <a:buNone/>
            </a:pPr>
            <a:r>
              <a:rPr lang="zh-CN" altLang="en-US" sz="2400" b="1" dirty="0" smtClean="0"/>
              <a:t>将压缩包</a:t>
            </a:r>
            <a:r>
              <a:rPr lang="en-US" altLang="zh-CN" sz="2400" b="1" dirty="0" smtClean="0"/>
              <a:t>a.gz</a:t>
            </a:r>
            <a:r>
              <a:rPr lang="zh-CN" altLang="en-US" sz="2400" b="1" dirty="0" smtClean="0"/>
              <a:t>解压到目录</a:t>
            </a:r>
            <a:r>
              <a:rPr lang="en-US" altLang="zh-CN" sz="2400" b="1" dirty="0" smtClean="0"/>
              <a:t>a</a:t>
            </a:r>
            <a:endParaRPr lang="en-US" altLang="zh-CN" sz="2400" b="1" dirty="0" smtClean="0"/>
          </a:p>
          <a:p>
            <a:pPr>
              <a:buFont typeface="Wingdings" panose="05000000000000000000" pitchFamily="2" charset="2"/>
              <a:buNone/>
            </a:pPr>
            <a:endParaRPr lang="en-US" altLang="zh-CN" sz="2400" b="1" dirty="0" smtClean="0"/>
          </a:p>
          <a:p>
            <a:r>
              <a:rPr lang="zh-CN" altLang="en-US" sz="2400" b="1" dirty="0" smtClean="0"/>
              <a:t>一般命令都带有很多参数，不容易全记住，可用</a:t>
            </a:r>
            <a:r>
              <a:rPr lang="en-US" altLang="zh-CN" sz="2400" b="1" dirty="0" err="1" smtClean="0"/>
              <a:t>linux</a:t>
            </a:r>
            <a:r>
              <a:rPr lang="zh-CN" altLang="en-US" sz="2400" b="1" dirty="0" smtClean="0"/>
              <a:t>帮助命令查看</a:t>
            </a:r>
            <a:endParaRPr lang="zh-CN" altLang="en-US" sz="2400" b="1" dirty="0" smtClean="0"/>
          </a:p>
          <a:p>
            <a:pPr lvl="1">
              <a:buFont typeface="Wingdings" panose="05000000000000000000" pitchFamily="2" charset="2"/>
              <a:buNone/>
            </a:pPr>
            <a:r>
              <a:rPr lang="en-US" altLang="zh-CN" b="1" dirty="0" smtClean="0"/>
              <a:t>man </a:t>
            </a:r>
            <a:r>
              <a:rPr lang="zh-CN" altLang="en-US" b="1" dirty="0" smtClean="0"/>
              <a:t>命令	</a:t>
            </a:r>
            <a:endParaRPr lang="zh-CN" altLang="en-US" b="1" dirty="0" smtClean="0"/>
          </a:p>
          <a:p>
            <a:pPr lvl="1">
              <a:buFont typeface="Wingdings" panose="05000000000000000000" pitchFamily="2" charset="2"/>
              <a:buNone/>
            </a:pPr>
            <a:r>
              <a:rPr lang="zh-CN" altLang="en-US" b="1" dirty="0" smtClean="0"/>
              <a:t>或</a:t>
            </a:r>
            <a:endParaRPr lang="zh-CN" altLang="en-US" b="1" dirty="0" smtClean="0"/>
          </a:p>
          <a:p>
            <a:pPr lvl="1">
              <a:buFont typeface="Wingdings" panose="05000000000000000000" pitchFamily="2" charset="2"/>
              <a:buNone/>
            </a:pPr>
            <a:r>
              <a:rPr lang="en-US" altLang="zh-CN" b="1" dirty="0" smtClean="0"/>
              <a:t>info </a:t>
            </a:r>
            <a:r>
              <a:rPr lang="zh-CN" altLang="en-US" b="1" dirty="0" smtClean="0"/>
              <a:t>命令（</a:t>
            </a:r>
            <a:r>
              <a:rPr lang="zh-CN" altLang="en-US" sz="2000" b="1" dirty="0" smtClean="0"/>
              <a:t>支持帮助文件的链接跳转</a:t>
            </a:r>
            <a:r>
              <a:rPr lang="zh-CN" altLang="en-US" b="1" dirty="0" smtClean="0"/>
              <a:t>）</a:t>
            </a:r>
            <a:endParaRPr lang="zh-CN" altLang="en-US" b="1" dirty="0" smtClean="0"/>
          </a:p>
        </p:txBody>
      </p:sp>
      <p:pic>
        <p:nvPicPr>
          <p:cNvPr id="16391" name="Picture 6"/>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tretch>
            <a:fillRect/>
          </a:stretch>
        </p:blipFill>
        <p:spPr>
          <a:xfrm>
            <a:off x="4427984" y="3140968"/>
            <a:ext cx="3803256" cy="26352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386"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355269A2-FF77-4DA8-94EC-74F375016126}"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
        <p:nvSpPr>
          <p:cNvPr id="146436" name="Rectangle 4"/>
          <p:cNvSpPr>
            <a:spLocks noChangeArrowheads="1"/>
          </p:cNvSpPr>
          <p:nvPr/>
        </p:nvSpPr>
        <p:spPr bwMode="auto">
          <a:xfrm>
            <a:off x="4427984" y="1006475"/>
            <a:ext cx="4175125" cy="1676400"/>
          </a:xfrm>
          <a:prstGeom prst="rect">
            <a:avLst/>
          </a:prstGeom>
          <a:solidFill>
            <a:schemeClr val="bg2"/>
          </a:solidFill>
          <a:ln>
            <a:noFill/>
          </a:ln>
          <a:effectLst>
            <a:prstShdw prst="shdw18" dist="17961" dir="13500000">
              <a:schemeClr val="bg2">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tIns="0" bIns="0" anchor="ctr"/>
          <a:lstStyle/>
          <a:p>
            <a:pPr>
              <a:defRPr/>
            </a:pPr>
            <a:r>
              <a:rPr lang="en-US" altLang="zh-CN" sz="2400" dirty="0">
                <a:ea typeface="宋体" panose="02010600030101010101" pitchFamily="2" charset="-122"/>
              </a:rPr>
              <a:t>-z </a:t>
            </a:r>
            <a:r>
              <a:rPr lang="zh-CN" altLang="en-US" sz="2400" dirty="0">
                <a:ea typeface="宋体" panose="02010600030101010101" pitchFamily="2" charset="-122"/>
              </a:rPr>
              <a:t>说明是解压</a:t>
            </a:r>
            <a:r>
              <a:rPr lang="en-US" altLang="zh-CN" sz="2400" dirty="0">
                <a:ea typeface="宋体" panose="02010600030101010101" pitchFamily="2" charset="-122"/>
              </a:rPr>
              <a:t>.GZ</a:t>
            </a:r>
            <a:r>
              <a:rPr lang="zh-CN" altLang="en-US" sz="2400" dirty="0">
                <a:ea typeface="宋体" panose="02010600030101010101" pitchFamily="2" charset="-122"/>
              </a:rPr>
              <a:t>文件</a:t>
            </a:r>
            <a:endParaRPr lang="zh-CN" altLang="en-US" sz="2400" dirty="0">
              <a:ea typeface="宋体" panose="02010600030101010101" pitchFamily="2" charset="-122"/>
            </a:endParaRPr>
          </a:p>
          <a:p>
            <a:pPr>
              <a:defRPr/>
            </a:pPr>
            <a:r>
              <a:rPr lang="en-US" altLang="zh-CN" sz="2400" dirty="0">
                <a:ea typeface="宋体" panose="02010600030101010101" pitchFamily="2" charset="-122"/>
              </a:rPr>
              <a:t>-x </a:t>
            </a:r>
            <a:r>
              <a:rPr lang="zh-CN" altLang="en-US" sz="2400" dirty="0">
                <a:ea typeface="宋体" panose="02010600030101010101" pitchFamily="2" charset="-122"/>
              </a:rPr>
              <a:t>说明是解压操作</a:t>
            </a:r>
            <a:endParaRPr lang="zh-CN" altLang="en-US" sz="2400" dirty="0">
              <a:ea typeface="宋体" panose="02010600030101010101" pitchFamily="2" charset="-122"/>
            </a:endParaRPr>
          </a:p>
          <a:p>
            <a:pPr>
              <a:defRPr/>
            </a:pPr>
            <a:r>
              <a:rPr lang="en-US" altLang="zh-CN" sz="2400" dirty="0">
                <a:ea typeface="宋体" panose="02010600030101010101" pitchFamily="2" charset="-122"/>
              </a:rPr>
              <a:t>-v </a:t>
            </a:r>
            <a:r>
              <a:rPr lang="zh-CN" altLang="en-US" sz="2400" dirty="0">
                <a:ea typeface="宋体" panose="02010600030101010101" pitchFamily="2" charset="-122"/>
              </a:rPr>
              <a:t>显示详细信息</a:t>
            </a:r>
            <a:endParaRPr lang="zh-CN" altLang="en-US" sz="2400" dirty="0">
              <a:ea typeface="宋体" panose="02010600030101010101" pitchFamily="2" charset="-122"/>
            </a:endParaRPr>
          </a:p>
          <a:p>
            <a:pPr>
              <a:defRPr/>
            </a:pPr>
            <a:r>
              <a:rPr lang="en-US" altLang="zh-CN" sz="2400" dirty="0">
                <a:ea typeface="宋体" panose="02010600030101010101" pitchFamily="2" charset="-122"/>
              </a:rPr>
              <a:t>-f </a:t>
            </a:r>
            <a:r>
              <a:rPr lang="zh-CN" altLang="en-US" sz="2400" dirty="0">
                <a:ea typeface="宋体" panose="02010600030101010101" pitchFamily="2" charset="-122"/>
              </a:rPr>
              <a:t>必须，表示使用归档文件 </a:t>
            </a:r>
            <a:endParaRPr lang="zh-CN" altLang="en-US" sz="2400" b="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43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643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643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64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p:cNvSpPr>
          <p:nvPr>
            <p:ph type="title"/>
          </p:nvPr>
        </p:nvSpPr>
        <p:spPr>
          <a:xfrm>
            <a:off x="539552" y="188640"/>
            <a:ext cx="7096125" cy="654050"/>
          </a:xfrm>
        </p:spPr>
        <p:txBody>
          <a:bodyPr/>
          <a:lstStyle/>
          <a:p>
            <a:r>
              <a:rPr lang="en-US" altLang="zh-CN" sz="3600" i="0" dirty="0" smtClean="0">
                <a:solidFill>
                  <a:srgbClr val="FF0000"/>
                </a:solidFill>
                <a:latin typeface="黑体" panose="02010609060101010101" pitchFamily="49" charset="-122"/>
                <a:ea typeface="黑体" panose="02010609060101010101" pitchFamily="49" charset="-122"/>
              </a:rPr>
              <a:t>(5)Shell </a:t>
            </a:r>
            <a:r>
              <a:rPr lang="zh-CN" altLang="en-US" sz="3600" i="0" dirty="0" smtClean="0">
                <a:solidFill>
                  <a:srgbClr val="FF0000"/>
                </a:solidFill>
                <a:latin typeface="黑体" panose="02010609060101010101" pitchFamily="49" charset="-122"/>
                <a:ea typeface="黑体" panose="02010609060101010101" pitchFamily="49" charset="-122"/>
              </a:rPr>
              <a:t>实用功能</a:t>
            </a:r>
            <a:endParaRPr lang="zh-CN" altLang="en-US" sz="3600" i="0" dirty="0" smtClean="0">
              <a:solidFill>
                <a:srgbClr val="FF0000"/>
              </a:solidFill>
              <a:latin typeface="黑体" panose="02010609060101010101" pitchFamily="49" charset="-122"/>
              <a:ea typeface="黑体" panose="02010609060101010101" pitchFamily="49" charset="-122"/>
            </a:endParaRPr>
          </a:p>
        </p:txBody>
      </p:sp>
      <p:sp>
        <p:nvSpPr>
          <p:cNvPr id="145411" name="Rectangle 3"/>
          <p:cNvSpPr>
            <a:spLocks noGrp="1"/>
          </p:cNvSpPr>
          <p:nvPr>
            <p:ph idx="1"/>
          </p:nvPr>
        </p:nvSpPr>
        <p:spPr>
          <a:xfrm>
            <a:off x="0" y="981075"/>
            <a:ext cx="8820150" cy="5616575"/>
          </a:xfrm>
        </p:spPr>
        <p:txBody>
          <a:bodyPr/>
          <a:lstStyle/>
          <a:p>
            <a:pPr marL="533400" indent="-533400">
              <a:lnSpc>
                <a:spcPct val="90000"/>
              </a:lnSpc>
              <a:buFont typeface="Wingdings" panose="05000000000000000000" pitchFamily="2" charset="2"/>
              <a:buAutoNum type="circleNumDbPlain"/>
            </a:pPr>
            <a:r>
              <a:rPr lang="en-US" altLang="zh-CN" sz="2400" b="1" dirty="0" smtClean="0"/>
              <a:t>tab</a:t>
            </a:r>
            <a:r>
              <a:rPr lang="zh-CN" altLang="en-US" sz="2400" b="1" dirty="0" smtClean="0"/>
              <a:t>自动补齐命令</a:t>
            </a:r>
            <a:endParaRPr lang="zh-CN" altLang="en-US" sz="2400" b="1" dirty="0" smtClean="0"/>
          </a:p>
          <a:p>
            <a:pPr marL="914400" lvl="1" indent="-457200">
              <a:lnSpc>
                <a:spcPct val="90000"/>
              </a:lnSpc>
              <a:buFont typeface="Wingdings" panose="05000000000000000000" pitchFamily="2" charset="2"/>
              <a:buNone/>
            </a:pPr>
            <a:r>
              <a:rPr lang="zh-CN" altLang="en-US" sz="2400" b="1" dirty="0" smtClean="0"/>
              <a:t>输入命令的几个开始字符，按</a:t>
            </a:r>
            <a:r>
              <a:rPr lang="en-US" altLang="zh-CN" sz="2400" b="1" dirty="0" smtClean="0"/>
              <a:t>TAB</a:t>
            </a:r>
            <a:r>
              <a:rPr lang="zh-CN" altLang="en-US" sz="2400" b="1" dirty="0" smtClean="0"/>
              <a:t>可自动补齐命令</a:t>
            </a:r>
            <a:endParaRPr lang="zh-CN" altLang="en-US" sz="2400" b="1" dirty="0" smtClean="0"/>
          </a:p>
          <a:p>
            <a:pPr marL="533400" indent="-533400">
              <a:lnSpc>
                <a:spcPct val="90000"/>
              </a:lnSpc>
              <a:buFont typeface="Wingdings" panose="05000000000000000000" pitchFamily="2" charset="2"/>
              <a:buAutoNum type="circleNumDbPlain"/>
            </a:pPr>
            <a:r>
              <a:rPr lang="zh-CN" altLang="en-US" sz="2400" b="1" dirty="0" smtClean="0"/>
              <a:t>上、下光标键显示历史已经执行的命令</a:t>
            </a:r>
            <a:endParaRPr lang="zh-CN" altLang="en-US" sz="2400" b="1" dirty="0" smtClean="0"/>
          </a:p>
          <a:p>
            <a:pPr marL="533400" indent="-533400">
              <a:lnSpc>
                <a:spcPct val="90000"/>
              </a:lnSpc>
              <a:buFont typeface="Wingdings" panose="05000000000000000000" pitchFamily="2" charset="2"/>
              <a:buAutoNum type="circleNumDbPlain"/>
            </a:pPr>
            <a:r>
              <a:rPr lang="zh-CN" altLang="en-US" sz="2400" b="1" dirty="0" smtClean="0"/>
              <a:t>设置别名（</a:t>
            </a:r>
            <a:r>
              <a:rPr lang="en-US" altLang="zh-CN" sz="2400" b="1" dirty="0" smtClean="0"/>
              <a:t>alias</a:t>
            </a:r>
            <a:r>
              <a:rPr lang="zh-CN" altLang="en-US" sz="2400" b="1" dirty="0" smtClean="0"/>
              <a:t>）</a:t>
            </a:r>
            <a:endParaRPr lang="zh-CN" altLang="en-US" sz="2400" b="1" dirty="0" smtClean="0"/>
          </a:p>
          <a:p>
            <a:pPr marL="914400" lvl="1" indent="-457200">
              <a:lnSpc>
                <a:spcPct val="90000"/>
              </a:lnSpc>
              <a:buFont typeface="Wingdings" panose="05000000000000000000" pitchFamily="2" charset="2"/>
              <a:buNone/>
            </a:pPr>
            <a:r>
              <a:rPr lang="en-US" altLang="zh-CN" sz="2400" b="1" dirty="0" smtClean="0"/>
              <a:t>alias [</a:t>
            </a:r>
            <a:r>
              <a:rPr lang="zh-CN" altLang="en-US" sz="2400" b="1" dirty="0" smtClean="0"/>
              <a:t>别名</a:t>
            </a:r>
            <a:r>
              <a:rPr lang="en-US" altLang="zh-CN" sz="2400" b="1" dirty="0" smtClean="0"/>
              <a:t>]=[</a:t>
            </a:r>
            <a:r>
              <a:rPr lang="zh-CN" altLang="en-US" sz="2400" b="1" dirty="0" smtClean="0"/>
              <a:t>需要定义别名的命令</a:t>
            </a:r>
            <a:r>
              <a:rPr lang="en-US" altLang="zh-CN" sz="2400" b="1" dirty="0" smtClean="0"/>
              <a:t>]</a:t>
            </a:r>
            <a:endParaRPr lang="en-US" altLang="zh-CN" sz="2400" b="1" dirty="0" smtClean="0"/>
          </a:p>
          <a:p>
            <a:pPr marL="914400" lvl="1" indent="-457200">
              <a:lnSpc>
                <a:spcPct val="90000"/>
              </a:lnSpc>
              <a:buFont typeface="Wingdings" panose="05000000000000000000" pitchFamily="2" charset="2"/>
              <a:buNone/>
            </a:pPr>
            <a:r>
              <a:rPr lang="en-US" altLang="zh-CN" sz="2400" b="1" dirty="0" smtClean="0"/>
              <a:t>alias  </a:t>
            </a:r>
            <a:r>
              <a:rPr lang="en-US" altLang="zh-CN" sz="2400" b="1" dirty="0" err="1" smtClean="0"/>
              <a:t>ll</a:t>
            </a:r>
            <a:r>
              <a:rPr lang="en-US" altLang="zh-CN" sz="2400" b="1" dirty="0" smtClean="0"/>
              <a:t>=‘</a:t>
            </a:r>
            <a:r>
              <a:rPr lang="en-US" altLang="zh-CN" sz="2400" b="1" dirty="0" err="1" smtClean="0"/>
              <a:t>ls</a:t>
            </a:r>
            <a:r>
              <a:rPr lang="en-US" altLang="zh-CN" sz="2400" b="1" dirty="0" smtClean="0"/>
              <a:t> –al’</a:t>
            </a:r>
            <a:endParaRPr lang="en-US" altLang="zh-CN" sz="2400" b="1" dirty="0" smtClean="0"/>
          </a:p>
          <a:p>
            <a:pPr marL="914400" lvl="1" indent="-457200">
              <a:lnSpc>
                <a:spcPct val="90000"/>
              </a:lnSpc>
              <a:buFont typeface="Wingdings" panose="05000000000000000000" pitchFamily="2" charset="2"/>
              <a:buNone/>
            </a:pPr>
            <a:r>
              <a:rPr lang="zh-CN" altLang="en-US" sz="2400" b="1" dirty="0" smtClean="0">
                <a:solidFill>
                  <a:schemeClr val="accent1"/>
                </a:solidFill>
              </a:rPr>
              <a:t>注意不要少了引号</a:t>
            </a:r>
            <a:endParaRPr lang="zh-CN" altLang="en-US" sz="2400" b="1" dirty="0" smtClean="0">
              <a:solidFill>
                <a:schemeClr val="accent1"/>
              </a:solidFill>
            </a:endParaRPr>
          </a:p>
          <a:p>
            <a:pPr marL="914400" lvl="1" indent="-457200">
              <a:lnSpc>
                <a:spcPct val="90000"/>
              </a:lnSpc>
              <a:buFont typeface="Wingdings" panose="05000000000000000000" pitchFamily="2" charset="2"/>
              <a:buNone/>
            </a:pPr>
            <a:r>
              <a:rPr lang="zh-CN" altLang="en-US" sz="2400" b="1" dirty="0" smtClean="0">
                <a:solidFill>
                  <a:schemeClr val="accent1"/>
                </a:solidFill>
              </a:rPr>
              <a:t>注意事项：</a:t>
            </a:r>
            <a:endParaRPr lang="zh-CN" altLang="en-US" sz="2400" b="1" dirty="0" smtClean="0">
              <a:solidFill>
                <a:schemeClr val="accent1"/>
              </a:solidFill>
            </a:endParaRPr>
          </a:p>
          <a:p>
            <a:pPr marL="914400" lvl="1" indent="-457200">
              <a:lnSpc>
                <a:spcPct val="90000"/>
              </a:lnSpc>
            </a:pPr>
            <a:r>
              <a:rPr lang="zh-CN" altLang="en-US" sz="2400" b="1" dirty="0" smtClean="0"/>
              <a:t>等号两端不能空格，字符串最好加引号</a:t>
            </a:r>
            <a:endParaRPr lang="zh-CN" altLang="en-US" sz="2400" b="1" dirty="0" smtClean="0"/>
          </a:p>
          <a:p>
            <a:pPr marL="914400" lvl="1" indent="-457200">
              <a:lnSpc>
                <a:spcPct val="90000"/>
              </a:lnSpc>
            </a:pPr>
            <a:r>
              <a:rPr lang="zh-CN" altLang="en-US" sz="2400" b="1" dirty="0" smtClean="0"/>
              <a:t>浏览别名</a:t>
            </a:r>
            <a:r>
              <a:rPr lang="en-US" altLang="zh-CN" sz="2400" b="1" dirty="0" smtClean="0"/>
              <a:t>:$ alias</a:t>
            </a:r>
            <a:endParaRPr lang="en-US" altLang="zh-CN" sz="2400" b="1" dirty="0" smtClean="0"/>
          </a:p>
          <a:p>
            <a:pPr marL="914400" lvl="1" indent="-457200">
              <a:lnSpc>
                <a:spcPct val="90000"/>
              </a:lnSpc>
            </a:pPr>
            <a:r>
              <a:rPr lang="zh-CN" altLang="en-US" sz="2400" b="1" dirty="0" smtClean="0"/>
              <a:t>取消别名</a:t>
            </a:r>
            <a:r>
              <a:rPr lang="en-US" altLang="zh-CN" sz="2400" b="1" dirty="0" smtClean="0"/>
              <a:t>:$ </a:t>
            </a:r>
            <a:r>
              <a:rPr lang="en-US" altLang="zh-CN" sz="2400" b="1" dirty="0" err="1" smtClean="0"/>
              <a:t>unalias</a:t>
            </a:r>
            <a:r>
              <a:rPr lang="en-US" altLang="zh-CN" sz="2400" b="1" dirty="0" smtClean="0"/>
              <a:t> </a:t>
            </a:r>
            <a:r>
              <a:rPr lang="zh-CN" altLang="en-US" sz="2400" b="1" dirty="0" smtClean="0"/>
              <a:t>命令</a:t>
            </a:r>
            <a:endParaRPr lang="zh-CN" altLang="en-US" sz="2400" b="1" dirty="0" smtClean="0"/>
          </a:p>
          <a:p>
            <a:pPr marL="914400" lvl="1" indent="-457200">
              <a:lnSpc>
                <a:spcPct val="90000"/>
              </a:lnSpc>
            </a:pPr>
            <a:r>
              <a:rPr lang="zh-CN" altLang="en-US" sz="2400" b="1" dirty="0" smtClean="0"/>
              <a:t>写入配置文件：为命令取的别名在该次登录期间始终有效。若要别名在每次登录时都有效，需将</a:t>
            </a:r>
            <a:r>
              <a:rPr lang="en-US" altLang="zh-CN" sz="2400" b="1" dirty="0" smtClean="0"/>
              <a:t>alias</a:t>
            </a:r>
            <a:r>
              <a:rPr lang="zh-CN" altLang="en-US" sz="2400" b="1" dirty="0" smtClean="0"/>
              <a:t>命令写到初始化脚本文件中。</a:t>
            </a:r>
            <a:r>
              <a:rPr lang="en-US" altLang="zh-CN" sz="2400" b="1" dirty="0" smtClean="0"/>
              <a:t>(.</a:t>
            </a:r>
            <a:r>
              <a:rPr lang="en-US" altLang="zh-CN" sz="2400" b="1" dirty="0" err="1" smtClean="0"/>
              <a:t>bashrc</a:t>
            </a:r>
            <a:r>
              <a:rPr lang="en-US" altLang="zh-CN" sz="2400" b="1" dirty="0" smtClean="0"/>
              <a:t>)</a:t>
            </a:r>
            <a:endParaRPr lang="en-US" altLang="zh-CN" sz="2400" b="1" dirty="0" smtClean="0">
              <a:solidFill>
                <a:schemeClr val="accent1"/>
              </a:solidFill>
            </a:endParaRPr>
          </a:p>
          <a:p>
            <a:pPr marL="533400" indent="-533400">
              <a:lnSpc>
                <a:spcPct val="90000"/>
              </a:lnSpc>
              <a:buFont typeface="Wingdings" panose="05000000000000000000" pitchFamily="2" charset="2"/>
              <a:buAutoNum type="circleNumDbPlain"/>
            </a:pPr>
            <a:endParaRPr lang="zh-CN" altLang="en-US" sz="2400" b="1" dirty="0" smtClean="0"/>
          </a:p>
        </p:txBody>
      </p:sp>
      <p:sp>
        <p:nvSpPr>
          <p:cNvPr id="12290"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396104C3-8BED-4CE3-9F6D-C79CEC28CB88}"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1">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5411">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5411">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5411">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5411">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5411">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5411">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5411">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54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en-US" altLang="zh-CN"/>
              <a:t> </a:t>
            </a:r>
            <a:endParaRPr lang="en-US" altLang="zh-CN"/>
          </a:p>
          <a:p>
            <a:pPr marL="0" indent="0" algn="l">
              <a:buNone/>
            </a:pPr>
            <a:r>
              <a:rPr lang="en-US" altLang="zh-CN"/>
              <a:t>          </a:t>
            </a:r>
            <a:r>
              <a:rPr lang="en-US" altLang="zh-CN" sz="3200">
                <a:solidFill>
                  <a:srgbClr val="FF0000"/>
                </a:solidFill>
              </a:rPr>
              <a:t>linuxclass</a:t>
            </a:r>
            <a:r>
              <a:rPr lang="en-US" altLang="zh-CN" sz="3200"/>
              <a:t>@126.com</a:t>
            </a:r>
            <a:endParaRPr lang="en-US" altLang="zh-CN" sz="3200"/>
          </a:p>
          <a:p>
            <a:pPr marL="0" indent="0" algn="l">
              <a:buNone/>
            </a:pPr>
            <a:r>
              <a:rPr lang="en-US" altLang="zh-CN" sz="3200"/>
              <a:t>          pwd: </a:t>
            </a:r>
            <a:r>
              <a:rPr lang="en-US" altLang="zh-CN" sz="3200">
                <a:solidFill>
                  <a:srgbClr val="0000FF"/>
                </a:solidFill>
              </a:rPr>
              <a:t>123abc</a:t>
            </a:r>
            <a:endParaRPr lang="en-US" altLang="zh-CN" sz="3200">
              <a:solidFill>
                <a:srgbClr val="0000FF"/>
              </a:solidFill>
            </a:endParaRPr>
          </a:p>
        </p:txBody>
      </p:sp>
      <p:sp>
        <p:nvSpPr>
          <p:cNvPr id="4" name="页脚占位符 3"/>
          <p:cNvSpPr>
            <a:spLocks noGrp="1"/>
          </p:cNvSpPr>
          <p:nvPr>
            <p:ph type="ftr" sz="quarter" idx="10"/>
          </p:nvPr>
        </p:nvSpPr>
        <p:spPr/>
        <p:txBody>
          <a:bodyPr/>
          <a:p>
            <a:r>
              <a:rPr lang="en-US" altLang="zh-CN">
                <a:solidFill>
                  <a:srgbClr val="113F71"/>
                </a:solidFill>
              </a:rPr>
              <a:t>Company  Logo</a:t>
            </a:r>
            <a:endParaRPr lang="en-US" altLang="zh-CN">
              <a:solidFill>
                <a:srgbClr val="113F71"/>
              </a:solidFill>
            </a:endParaRPr>
          </a:p>
        </p:txBody>
      </p:sp>
      <p:sp>
        <p:nvSpPr>
          <p:cNvPr id="5" name="日期占位符 4"/>
          <p:cNvSpPr>
            <a:spLocks noGrp="1"/>
          </p:cNvSpPr>
          <p:nvPr>
            <p:ph type="dt" sz="half" idx="12"/>
          </p:nvPr>
        </p:nvSpPr>
        <p:spPr/>
        <p:txBody>
          <a:bodyPr/>
          <a:p>
            <a:r>
              <a:rPr lang="en-US" altLang="zh-CN">
                <a:solidFill>
                  <a:srgbClr val="113F71"/>
                </a:solidFill>
              </a:rPr>
              <a:t>www.themegallery.com</a:t>
            </a:r>
            <a:endParaRPr lang="en-US" altLang="zh-CN">
              <a:solidFill>
                <a:srgbClr val="113F7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p:cNvSpPr>
          <p:nvPr>
            <p:ph type="title"/>
          </p:nvPr>
        </p:nvSpPr>
        <p:spPr>
          <a:xfrm>
            <a:off x="0" y="260350"/>
            <a:ext cx="7096125" cy="654050"/>
          </a:xfrm>
        </p:spPr>
        <p:txBody>
          <a:bodyPr/>
          <a:lstStyle/>
          <a:p>
            <a:endParaRPr lang="zh-CN" altLang="en-US" sz="3600" smtClean="0">
              <a:latin typeface="黑体" panose="02010609060101010101" pitchFamily="49" charset="-122"/>
              <a:ea typeface="黑体" panose="02010609060101010101" pitchFamily="49" charset="-122"/>
            </a:endParaRPr>
          </a:p>
        </p:txBody>
      </p:sp>
      <p:sp>
        <p:nvSpPr>
          <p:cNvPr id="13316" name="Rectangle 3"/>
          <p:cNvSpPr>
            <a:spLocks noGrp="1"/>
          </p:cNvSpPr>
          <p:nvPr>
            <p:ph idx="1"/>
          </p:nvPr>
        </p:nvSpPr>
        <p:spPr>
          <a:xfrm>
            <a:off x="683568" y="1052736"/>
            <a:ext cx="7751763" cy="5129213"/>
          </a:xfrm>
        </p:spPr>
        <p:txBody>
          <a:bodyPr/>
          <a:lstStyle/>
          <a:p>
            <a:pPr marL="533400" indent="-533400">
              <a:buFont typeface="Wingdings" panose="05000000000000000000" pitchFamily="2" charset="2"/>
              <a:buAutoNum type="circleNumDbPlain" startAt="4"/>
            </a:pPr>
            <a:r>
              <a:rPr lang="zh-CN" altLang="en-US" b="1" dirty="0" smtClean="0"/>
              <a:t>同行多命令的排列</a:t>
            </a:r>
            <a:endParaRPr lang="zh-CN" altLang="en-US" b="1" dirty="0" smtClean="0"/>
          </a:p>
          <a:p>
            <a:pPr marL="914400" lvl="1" indent="-457200">
              <a:spcBef>
                <a:spcPct val="5000"/>
              </a:spcBef>
            </a:pPr>
            <a:r>
              <a:rPr lang="zh-CN" altLang="en-US" sz="2800" b="1" dirty="0" smtClean="0"/>
              <a:t>分号</a:t>
            </a:r>
            <a:endParaRPr lang="zh-CN" altLang="en-US" sz="2800" b="1" dirty="0" smtClean="0"/>
          </a:p>
          <a:p>
            <a:pPr marL="1447800" lvl="2" indent="-533400">
              <a:spcBef>
                <a:spcPct val="5000"/>
              </a:spcBef>
              <a:buFont typeface="Wingdings" panose="05000000000000000000" pitchFamily="2" charset="2"/>
              <a:buNone/>
            </a:pPr>
            <a:r>
              <a:rPr lang="en-US" altLang="zh-CN" b="1" dirty="0" err="1" smtClean="0"/>
              <a:t>ls</a:t>
            </a:r>
            <a:r>
              <a:rPr lang="en-US" altLang="zh-CN" b="1" dirty="0" smtClean="0"/>
              <a:t> –l ; cd \   </a:t>
            </a:r>
            <a:endParaRPr lang="en-US" altLang="zh-CN" b="1" dirty="0" smtClean="0"/>
          </a:p>
          <a:p>
            <a:pPr marL="533400" indent="-533400">
              <a:spcBef>
                <a:spcPct val="5000"/>
              </a:spcBef>
              <a:buFont typeface="Wingdings" panose="05000000000000000000" pitchFamily="2" charset="2"/>
              <a:buNone/>
            </a:pPr>
            <a:r>
              <a:rPr lang="zh-CN" altLang="en-US" b="1" dirty="0" smtClean="0"/>
              <a:t>	先执行第一个命令，不管是否正确继续执行第二个</a:t>
            </a:r>
            <a:endParaRPr lang="zh-CN" altLang="en-US" b="1" dirty="0" smtClean="0"/>
          </a:p>
          <a:p>
            <a:pPr marL="914400" lvl="1" indent="-457200">
              <a:spcBef>
                <a:spcPct val="5000"/>
              </a:spcBef>
            </a:pPr>
            <a:r>
              <a:rPr lang="en-US" altLang="zh-CN" sz="2800" b="1" dirty="0" smtClean="0"/>
              <a:t>&amp;&amp;</a:t>
            </a:r>
            <a:endParaRPr lang="en-US" altLang="zh-CN" sz="2800" b="1" dirty="0" smtClean="0"/>
          </a:p>
          <a:p>
            <a:pPr marL="1447800" lvl="2" indent="-533400">
              <a:spcBef>
                <a:spcPct val="5000"/>
              </a:spcBef>
              <a:buFont typeface="Wingdings" panose="05000000000000000000" pitchFamily="2" charset="2"/>
              <a:buNone/>
            </a:pPr>
            <a:r>
              <a:rPr lang="en-US" altLang="zh-CN" b="1" dirty="0" err="1" smtClean="0"/>
              <a:t>ls</a:t>
            </a:r>
            <a:r>
              <a:rPr lang="en-US" altLang="zh-CN" b="1" dirty="0" smtClean="0"/>
              <a:t> –l &amp;&amp;  cd \ </a:t>
            </a:r>
            <a:endParaRPr lang="en-US" altLang="zh-CN" b="1" dirty="0" smtClean="0"/>
          </a:p>
          <a:p>
            <a:pPr marL="533400" indent="-533400">
              <a:spcBef>
                <a:spcPct val="5000"/>
              </a:spcBef>
              <a:buFont typeface="Wingdings" panose="05000000000000000000" pitchFamily="2" charset="2"/>
              <a:buNone/>
            </a:pPr>
            <a:r>
              <a:rPr lang="en-US" altLang="zh-CN" b="1" dirty="0" smtClean="0"/>
              <a:t>	</a:t>
            </a:r>
            <a:r>
              <a:rPr lang="zh-CN" altLang="en-US" b="1" dirty="0" smtClean="0"/>
              <a:t>只有当第一个命令执行完毕后，执行第二个命令</a:t>
            </a:r>
            <a:endParaRPr lang="zh-CN" altLang="en-US" b="1" dirty="0" smtClean="0"/>
          </a:p>
        </p:txBody>
      </p:sp>
      <p:sp>
        <p:nvSpPr>
          <p:cNvPr id="13314"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C21EDC3E-2208-4AAE-AE25-4620FE1CBDF4}"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p:cNvSpPr>
          <p:nvPr>
            <p:ph type="title"/>
          </p:nvPr>
        </p:nvSpPr>
        <p:spPr>
          <a:xfrm>
            <a:off x="0" y="260350"/>
            <a:ext cx="7096125" cy="654050"/>
          </a:xfrm>
        </p:spPr>
        <p:txBody>
          <a:bodyPr/>
          <a:lstStyle/>
          <a:p>
            <a:endParaRPr lang="zh-CN" altLang="en-US" sz="3600" smtClean="0">
              <a:latin typeface="黑体" panose="02010609060101010101" pitchFamily="49" charset="-122"/>
              <a:ea typeface="黑体" panose="02010609060101010101" pitchFamily="49" charset="-122"/>
            </a:endParaRPr>
          </a:p>
        </p:txBody>
      </p:sp>
      <p:sp>
        <p:nvSpPr>
          <p:cNvPr id="523267" name="Rectangle 3"/>
          <p:cNvSpPr>
            <a:spLocks noGrp="1"/>
          </p:cNvSpPr>
          <p:nvPr>
            <p:ph idx="1"/>
          </p:nvPr>
        </p:nvSpPr>
        <p:spPr>
          <a:xfrm>
            <a:off x="683568" y="1052736"/>
            <a:ext cx="7751763" cy="5129213"/>
          </a:xfrm>
        </p:spPr>
        <p:txBody>
          <a:bodyPr/>
          <a:lstStyle/>
          <a:p>
            <a:pPr marL="711200" indent="-711200">
              <a:spcBef>
                <a:spcPct val="0"/>
              </a:spcBef>
              <a:buFont typeface="Wingdings" panose="05000000000000000000" pitchFamily="2" charset="2"/>
              <a:buAutoNum type="circleNumDbPlain" startAt="5"/>
            </a:pPr>
            <a:r>
              <a:rPr lang="zh-CN" altLang="en-US" b="1" dirty="0" smtClean="0"/>
              <a:t>输入输出流的重定向</a:t>
            </a:r>
            <a:endParaRPr lang="zh-CN" altLang="en-US" b="1" dirty="0" smtClean="0"/>
          </a:p>
          <a:p>
            <a:pPr marL="711200" indent="-711200">
              <a:spcBef>
                <a:spcPct val="0"/>
              </a:spcBef>
              <a:buFont typeface="Wingdings" panose="05000000000000000000" pitchFamily="2" charset="2"/>
              <a:buNone/>
            </a:pPr>
            <a:r>
              <a:rPr lang="zh-CN" altLang="en-US" b="1" dirty="0" smtClean="0"/>
              <a:t>	</a:t>
            </a:r>
            <a:r>
              <a:rPr lang="zh-CN" altLang="en-US" b="1" dirty="0" smtClean="0">
                <a:latin typeface="宋体" panose="02010600030101010101" pitchFamily="2" charset="-122"/>
                <a:ea typeface="宋体" panose="02010600030101010101" pitchFamily="2" charset="-122"/>
              </a:rPr>
              <a:t>一般，默认的标准输入是键盘</a:t>
            </a:r>
            <a:r>
              <a:rPr lang="en-US" altLang="zh-CN" b="1" dirty="0" err="1" smtClean="0">
                <a:latin typeface="宋体" panose="02010600030101010101" pitchFamily="2" charset="-122"/>
                <a:ea typeface="宋体" panose="02010600030101010101" pitchFamily="2" charset="-122"/>
              </a:rPr>
              <a:t>stdin</a:t>
            </a:r>
            <a:r>
              <a:rPr lang="en-US" altLang="zh-CN" b="1" dirty="0" smtClean="0">
                <a:latin typeface="宋体" panose="02010600030101010101" pitchFamily="2" charset="-122"/>
                <a:ea typeface="宋体" panose="02010600030101010101" pitchFamily="2" charset="-122"/>
              </a:rPr>
              <a:t>,</a:t>
            </a:r>
            <a:r>
              <a:rPr lang="zh-CN" altLang="en-US" b="1" dirty="0" smtClean="0">
                <a:latin typeface="宋体" panose="02010600030101010101" pitchFamily="2" charset="-122"/>
                <a:ea typeface="宋体" panose="02010600030101010101" pitchFamily="2" charset="-122"/>
              </a:rPr>
              <a:t>标准输出是</a:t>
            </a:r>
            <a:r>
              <a:rPr lang="en-US" altLang="zh-CN" b="1" dirty="0" err="1" smtClean="0">
                <a:latin typeface="宋体" panose="02010600030101010101" pitchFamily="2" charset="-122"/>
                <a:ea typeface="宋体" panose="02010600030101010101" pitchFamily="2" charset="-122"/>
              </a:rPr>
              <a:t>stdout</a:t>
            </a:r>
            <a:r>
              <a:rPr lang="en-US" altLang="zh-CN" b="1" dirty="0" smtClean="0">
                <a:latin typeface="宋体" panose="02010600030101010101" pitchFamily="2" charset="-122"/>
                <a:ea typeface="宋体" panose="02010600030101010101" pitchFamily="2" charset="-122"/>
              </a:rPr>
              <a:t>,</a:t>
            </a:r>
            <a:r>
              <a:rPr lang="zh-CN" altLang="en-US" b="1" dirty="0" smtClean="0">
                <a:latin typeface="宋体" panose="02010600030101010101" pitchFamily="2" charset="-122"/>
                <a:ea typeface="宋体" panose="02010600030101010101" pitchFamily="2" charset="-122"/>
              </a:rPr>
              <a:t>标准错误输出</a:t>
            </a:r>
            <a:r>
              <a:rPr lang="en-US" altLang="zh-CN" b="1" dirty="0" err="1" smtClean="0">
                <a:latin typeface="宋体" panose="02010600030101010101" pitchFamily="2" charset="-122"/>
                <a:ea typeface="宋体" panose="02010600030101010101" pitchFamily="2" charset="-122"/>
              </a:rPr>
              <a:t>stderr</a:t>
            </a:r>
            <a:r>
              <a:rPr lang="zh-CN" altLang="en-US" b="1" dirty="0" smtClean="0">
                <a:latin typeface="宋体" panose="02010600030101010101" pitchFamily="2" charset="-122"/>
                <a:ea typeface="宋体" panose="02010600030101010101" pitchFamily="2" charset="-122"/>
              </a:rPr>
              <a:t>默认是显示器（终端）， （分别是 </a:t>
            </a:r>
            <a:r>
              <a:rPr lang="en-US" altLang="zh-CN" b="1" dirty="0" smtClean="0">
                <a:latin typeface="宋体" panose="02010600030101010101" pitchFamily="2" charset="-122"/>
                <a:ea typeface="宋体" panose="02010600030101010101" pitchFamily="2" charset="-122"/>
              </a:rPr>
              <a:t>0</a:t>
            </a:r>
            <a:r>
              <a:rPr lang="zh-CN" altLang="en-US" b="1" dirty="0" smtClean="0">
                <a:latin typeface="宋体" panose="02010600030101010101" pitchFamily="2" charset="-122"/>
                <a:ea typeface="宋体" panose="02010600030101010101" pitchFamily="2" charset="-122"/>
              </a:rPr>
              <a:t>，</a:t>
            </a:r>
            <a:r>
              <a:rPr lang="en-US" altLang="zh-CN" b="1" dirty="0" smtClean="0">
                <a:latin typeface="宋体" panose="02010600030101010101" pitchFamily="2" charset="-122"/>
                <a:ea typeface="宋体" panose="02010600030101010101" pitchFamily="2" charset="-122"/>
              </a:rPr>
              <a:t>1 </a:t>
            </a:r>
            <a:r>
              <a:rPr lang="zh-CN" altLang="en-US" b="1" dirty="0" smtClean="0">
                <a:latin typeface="宋体" panose="02010600030101010101" pitchFamily="2" charset="-122"/>
                <a:ea typeface="宋体" panose="02010600030101010101" pitchFamily="2" charset="-122"/>
              </a:rPr>
              <a:t>和 </a:t>
            </a:r>
            <a:r>
              <a:rPr lang="en-US" altLang="zh-CN" b="1" dirty="0" smtClean="0">
                <a:latin typeface="宋体" panose="02010600030101010101" pitchFamily="2" charset="-122"/>
                <a:ea typeface="宋体" panose="02010600030101010101" pitchFamily="2" charset="-122"/>
              </a:rPr>
              <a:t>2 </a:t>
            </a:r>
            <a:r>
              <a:rPr lang="zh-CN" altLang="en-US" b="1" dirty="0" smtClean="0">
                <a:latin typeface="宋体" panose="02010600030101010101" pitchFamily="2" charset="-122"/>
                <a:ea typeface="宋体" panose="02010600030101010101" pitchFamily="2" charset="-122"/>
              </a:rPr>
              <a:t>）</a:t>
            </a:r>
            <a:endParaRPr lang="zh-CN" altLang="en-US" b="1" dirty="0" smtClean="0">
              <a:latin typeface="宋体" panose="02010600030101010101" pitchFamily="2" charset="-122"/>
              <a:ea typeface="宋体" panose="02010600030101010101" pitchFamily="2" charset="-122"/>
            </a:endParaRPr>
          </a:p>
          <a:p>
            <a:pPr marL="1066800" lvl="1" indent="-609600">
              <a:spcBef>
                <a:spcPct val="0"/>
              </a:spcBef>
              <a:buFont typeface="Wingdings" panose="05000000000000000000" pitchFamily="2" charset="2"/>
              <a:buChar char="n"/>
            </a:pPr>
            <a:r>
              <a:rPr lang="en-US" altLang="zh-CN" sz="2800" b="1" dirty="0" smtClean="0">
                <a:latin typeface="宋体" panose="02010600030101010101" pitchFamily="2" charset="-122"/>
                <a:ea typeface="宋体" panose="02010600030101010101" pitchFamily="2" charset="-122"/>
              </a:rPr>
              <a:t>shell</a:t>
            </a:r>
            <a:r>
              <a:rPr lang="zh-CN" altLang="en-US" sz="2800" b="1" dirty="0" smtClean="0">
                <a:latin typeface="宋体" panose="02010600030101010101" pitchFamily="2" charset="-122"/>
                <a:ea typeface="宋体" panose="02010600030101010101" pitchFamily="2" charset="-122"/>
              </a:rPr>
              <a:t>允许用户的输入输出不是标准设备。这就是输入输出重定向。</a:t>
            </a:r>
            <a:endParaRPr lang="zh-CN" altLang="en-US" sz="2800" b="1" dirty="0" smtClean="0">
              <a:latin typeface="宋体" panose="02010600030101010101" pitchFamily="2" charset="-122"/>
              <a:ea typeface="宋体" panose="02010600030101010101" pitchFamily="2" charset="-122"/>
            </a:endParaRPr>
          </a:p>
          <a:p>
            <a:pPr marL="1066800" lvl="1" indent="-609600">
              <a:spcBef>
                <a:spcPct val="0"/>
              </a:spcBef>
              <a:buFont typeface="Wingdings" panose="05000000000000000000" pitchFamily="2" charset="2"/>
              <a:buChar char="n"/>
            </a:pPr>
            <a:r>
              <a:rPr lang="zh-CN" altLang="en-US" sz="2800" b="1" dirty="0" smtClean="0">
                <a:latin typeface="宋体" panose="02010600030101010101" pitchFamily="2" charset="-122"/>
                <a:ea typeface="宋体" panose="02010600030101010101" pitchFamily="2" charset="-122"/>
              </a:rPr>
              <a:t>有关的字符：</a:t>
            </a:r>
            <a:endParaRPr lang="zh-CN" altLang="en-US" sz="2800" b="1" dirty="0" smtClean="0">
              <a:latin typeface="宋体" panose="02010600030101010101" pitchFamily="2" charset="-122"/>
              <a:ea typeface="宋体" panose="02010600030101010101" pitchFamily="2" charset="-122"/>
            </a:endParaRPr>
          </a:p>
          <a:p>
            <a:pPr marL="1066800" lvl="1" indent="-609600">
              <a:spcBef>
                <a:spcPct val="0"/>
              </a:spcBef>
              <a:buFont typeface="Wingdings" panose="05000000000000000000" pitchFamily="2" charset="2"/>
              <a:buAutoNum type="alphaLcParenR"/>
            </a:pPr>
            <a:r>
              <a:rPr lang="zh-CN" altLang="en-US" sz="2800" b="1" dirty="0" smtClean="0">
                <a:solidFill>
                  <a:srgbClr val="0000FF"/>
                </a:solidFill>
              </a:rPr>
              <a:t>输入重定向</a:t>
            </a:r>
            <a:r>
              <a:rPr lang="zh-CN" altLang="en-US" sz="2800" b="1" dirty="0" smtClean="0"/>
              <a:t>： </a:t>
            </a:r>
            <a:r>
              <a:rPr lang="en-US" altLang="zh-CN" sz="2800" b="1" dirty="0" smtClean="0"/>
              <a:t>&lt;</a:t>
            </a:r>
            <a:endParaRPr lang="en-US" altLang="zh-CN" sz="2800" b="1" dirty="0" smtClean="0"/>
          </a:p>
          <a:p>
            <a:pPr marL="1625600" lvl="2" indent="-711200">
              <a:spcBef>
                <a:spcPct val="0"/>
              </a:spcBef>
              <a:buFont typeface="Wingdings" panose="05000000000000000000" pitchFamily="2" charset="2"/>
              <a:buNone/>
            </a:pPr>
            <a:r>
              <a:rPr lang="zh-CN" altLang="en-US" sz="2400" b="1" dirty="0" smtClean="0"/>
              <a:t>用的地方较少，如</a:t>
            </a:r>
            <a:endParaRPr lang="zh-CN" altLang="en-US" sz="2400" b="1" dirty="0" smtClean="0"/>
          </a:p>
          <a:p>
            <a:pPr marL="1625600" lvl="2" indent="-711200">
              <a:spcBef>
                <a:spcPct val="0"/>
              </a:spcBef>
              <a:buFont typeface="Wingdings" panose="05000000000000000000" pitchFamily="2" charset="2"/>
              <a:buNone/>
            </a:pPr>
            <a:r>
              <a:rPr lang="en-US" altLang="zh-CN" sz="2400" b="1" dirty="0" err="1" smtClean="0"/>
              <a:t>wc</a:t>
            </a:r>
            <a:r>
              <a:rPr lang="en-US" altLang="zh-CN" sz="2400" b="1" dirty="0" smtClean="0"/>
              <a:t> -l -w &lt; my.txt</a:t>
            </a:r>
            <a:r>
              <a:rPr lang="zh-CN" altLang="en-US" sz="2400" b="1" dirty="0" smtClean="0"/>
              <a:t> </a:t>
            </a:r>
            <a:endParaRPr lang="zh-CN" altLang="en-US" sz="2400" b="1" dirty="0" smtClean="0"/>
          </a:p>
          <a:p>
            <a:pPr marL="1625600" lvl="2" indent="-711200">
              <a:spcBef>
                <a:spcPct val="0"/>
              </a:spcBef>
              <a:buFont typeface="Wingdings" panose="05000000000000000000" pitchFamily="2" charset="2"/>
              <a:buNone/>
            </a:pPr>
            <a:r>
              <a:rPr lang="zh-CN" altLang="en-US" sz="2400" b="1" dirty="0" smtClean="0"/>
              <a:t>统计文件 </a:t>
            </a:r>
            <a:r>
              <a:rPr lang="en-US" altLang="zh-CN" sz="2400" b="1" dirty="0" smtClean="0"/>
              <a:t>my.txt</a:t>
            </a:r>
            <a:r>
              <a:rPr lang="zh-CN" altLang="en-US" sz="2400" b="1" dirty="0" smtClean="0"/>
              <a:t> 中的行数和字数</a:t>
            </a:r>
            <a:endParaRPr lang="zh-CN" altLang="en-US" sz="2400" b="1" dirty="0" smtClean="0"/>
          </a:p>
        </p:txBody>
      </p:sp>
      <p:sp>
        <p:nvSpPr>
          <p:cNvPr id="14338"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B95B0DEE-8A7A-4B8D-9926-03B9BD5F7BA2}"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326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326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326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326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326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32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0" y="260350"/>
            <a:ext cx="7096125" cy="654050"/>
          </a:xfrm>
        </p:spPr>
        <p:txBody>
          <a:bodyPr/>
          <a:lstStyle/>
          <a:p>
            <a:endParaRPr lang="zh-CN" altLang="en-US" sz="3600" smtClean="0">
              <a:latin typeface="黑体" panose="02010609060101010101" pitchFamily="49" charset="-122"/>
              <a:ea typeface="黑体" panose="02010609060101010101" pitchFamily="49" charset="-122"/>
            </a:endParaRPr>
          </a:p>
        </p:txBody>
      </p:sp>
      <p:sp>
        <p:nvSpPr>
          <p:cNvPr id="524291" name="Rectangle 3"/>
          <p:cNvSpPr>
            <a:spLocks noGrp="1"/>
          </p:cNvSpPr>
          <p:nvPr>
            <p:ph idx="1"/>
          </p:nvPr>
        </p:nvSpPr>
        <p:spPr>
          <a:xfrm>
            <a:off x="539552" y="1124744"/>
            <a:ext cx="7992888" cy="5129213"/>
          </a:xfrm>
        </p:spPr>
        <p:txBody>
          <a:bodyPr/>
          <a:lstStyle/>
          <a:p>
            <a:pPr marL="533400" indent="-533400">
              <a:spcBef>
                <a:spcPct val="0"/>
              </a:spcBef>
              <a:buFont typeface="Wingdings" panose="05000000000000000000" pitchFamily="2" charset="2"/>
              <a:buAutoNum type="alphaLcParenR" startAt="2"/>
            </a:pPr>
            <a:r>
              <a:rPr lang="zh-CN" altLang="en-US" b="1" dirty="0" smtClean="0">
                <a:solidFill>
                  <a:srgbClr val="0000FF"/>
                </a:solidFill>
              </a:rPr>
              <a:t>输出重定向</a:t>
            </a:r>
            <a:r>
              <a:rPr lang="zh-CN" altLang="en-US" b="1" dirty="0" smtClean="0"/>
              <a:t>：</a:t>
            </a:r>
            <a:r>
              <a:rPr lang="en-US" altLang="zh-CN" b="1" dirty="0" smtClean="0"/>
              <a:t>&gt;</a:t>
            </a:r>
            <a:r>
              <a:rPr lang="zh-CN" altLang="en-US" b="1" dirty="0" smtClean="0"/>
              <a:t>、</a:t>
            </a:r>
            <a:r>
              <a:rPr lang="en-US" altLang="zh-CN" b="1" dirty="0" smtClean="0"/>
              <a:t>&gt;&gt;</a:t>
            </a:r>
            <a:endParaRPr lang="en-US" altLang="zh-CN" b="1" dirty="0" smtClean="0"/>
          </a:p>
          <a:p>
            <a:pPr marL="914400" lvl="1" indent="-457200">
              <a:spcBef>
                <a:spcPct val="0"/>
              </a:spcBef>
              <a:buFont typeface="Wingdings" panose="05000000000000000000" pitchFamily="2" charset="2"/>
              <a:buNone/>
            </a:pPr>
            <a:r>
              <a:rPr lang="en-US" altLang="zh-CN" b="1" dirty="0" err="1" smtClean="0"/>
              <a:t>ls</a:t>
            </a:r>
            <a:r>
              <a:rPr lang="en-US" altLang="zh-CN" b="1" dirty="0" smtClean="0"/>
              <a:t> &gt; my.txt</a:t>
            </a:r>
            <a:endParaRPr lang="en-US" altLang="zh-CN" b="1" dirty="0" smtClean="0"/>
          </a:p>
          <a:p>
            <a:pPr marL="914400" lvl="1" indent="-457200">
              <a:spcBef>
                <a:spcPct val="0"/>
              </a:spcBef>
              <a:buFont typeface="Wingdings" panose="05000000000000000000" pitchFamily="2" charset="2"/>
              <a:buNone/>
            </a:pPr>
            <a:r>
              <a:rPr lang="zh-CN" altLang="en-US" b="1" dirty="0" smtClean="0"/>
              <a:t>浏览当前目录的信息，但是结果不再输出到终端显示，而是存到了</a:t>
            </a:r>
            <a:r>
              <a:rPr lang="en-US" altLang="zh-CN" b="1" dirty="0" smtClean="0"/>
              <a:t>my.txt</a:t>
            </a:r>
            <a:r>
              <a:rPr lang="zh-CN" altLang="en-US" b="1" dirty="0" smtClean="0"/>
              <a:t>文件中。</a:t>
            </a:r>
            <a:endParaRPr lang="zh-CN" altLang="en-US" b="1" dirty="0" smtClean="0"/>
          </a:p>
          <a:p>
            <a:pPr marL="914400" lvl="1" indent="-457200">
              <a:spcBef>
                <a:spcPct val="0"/>
              </a:spcBef>
              <a:buFont typeface="Wingdings" panose="05000000000000000000" pitchFamily="2" charset="2"/>
              <a:buNone/>
            </a:pPr>
            <a:r>
              <a:rPr lang="en-US" altLang="zh-CN" b="1" dirty="0" smtClean="0"/>
              <a:t>&gt;</a:t>
            </a:r>
            <a:r>
              <a:rPr lang="zh-CN" altLang="en-US" b="1" dirty="0" smtClean="0"/>
              <a:t>会覆盖文件原内容；</a:t>
            </a:r>
            <a:r>
              <a:rPr lang="en-US" altLang="zh-CN" b="1" dirty="0" smtClean="0"/>
              <a:t>&gt;&gt;</a:t>
            </a:r>
            <a:r>
              <a:rPr lang="zh-CN" altLang="en-US" b="1" dirty="0" smtClean="0"/>
              <a:t>则是在原内容后追加</a:t>
            </a:r>
            <a:endParaRPr lang="zh-CN" altLang="en-US" b="1" dirty="0" smtClean="0"/>
          </a:p>
          <a:p>
            <a:pPr marL="533400" indent="-533400">
              <a:spcBef>
                <a:spcPct val="0"/>
              </a:spcBef>
              <a:buFont typeface="Wingdings" panose="05000000000000000000" pitchFamily="2" charset="2"/>
              <a:buAutoNum type="alphaLcParenR" startAt="2"/>
            </a:pPr>
            <a:r>
              <a:rPr lang="zh-CN" altLang="en-US" b="1" dirty="0" smtClean="0">
                <a:solidFill>
                  <a:srgbClr val="0000FF"/>
                </a:solidFill>
              </a:rPr>
              <a:t>管道符“</a:t>
            </a:r>
            <a:r>
              <a:rPr lang="en-US" altLang="zh-CN" b="1" dirty="0" smtClean="0">
                <a:solidFill>
                  <a:srgbClr val="0000FF"/>
                </a:solidFill>
              </a:rPr>
              <a:t>|”</a:t>
            </a:r>
            <a:endParaRPr lang="en-US" altLang="zh-CN" b="1" dirty="0" smtClean="0">
              <a:solidFill>
                <a:srgbClr val="0000FF"/>
              </a:solidFill>
            </a:endParaRPr>
          </a:p>
          <a:p>
            <a:pPr marL="533400" indent="-533400">
              <a:spcBef>
                <a:spcPct val="0"/>
              </a:spcBef>
              <a:buFont typeface="Wingdings" panose="05000000000000000000" pitchFamily="2" charset="2"/>
              <a:buNone/>
            </a:pPr>
            <a:r>
              <a:rPr lang="zh-CN" altLang="en-US" b="1" dirty="0" smtClean="0"/>
              <a:t>	前一个的结果作为后一个命令的输入</a:t>
            </a:r>
            <a:endParaRPr lang="zh-CN" altLang="en-US" b="1" dirty="0" smtClean="0"/>
          </a:p>
          <a:p>
            <a:pPr marL="914400" lvl="1" indent="-457200">
              <a:spcBef>
                <a:spcPct val="0"/>
              </a:spcBef>
              <a:buFont typeface="Wingdings" panose="05000000000000000000" pitchFamily="2" charset="2"/>
              <a:buNone/>
            </a:pPr>
            <a:r>
              <a:rPr lang="en-US" altLang="zh-CN" sz="2800" b="1" dirty="0" smtClean="0"/>
              <a:t>	</a:t>
            </a:r>
            <a:r>
              <a:rPr lang="en-US" altLang="zh-CN" sz="2800" b="1" dirty="0" err="1" smtClean="0"/>
              <a:t>ls</a:t>
            </a:r>
            <a:r>
              <a:rPr lang="en-US" altLang="zh-CN" sz="2800" b="1" dirty="0" smtClean="0"/>
              <a:t> | head -5</a:t>
            </a:r>
            <a:endParaRPr lang="en-US" altLang="zh-CN" sz="2800" b="1" dirty="0" smtClean="0"/>
          </a:p>
          <a:p>
            <a:pPr marL="914400" lvl="1" indent="-457200">
              <a:spcBef>
                <a:spcPct val="0"/>
              </a:spcBef>
              <a:buFont typeface="Wingdings" panose="05000000000000000000" pitchFamily="2" charset="2"/>
              <a:buNone/>
            </a:pPr>
            <a:r>
              <a:rPr lang="zh-CN" altLang="en-US" b="1" dirty="0" smtClean="0"/>
              <a:t>浏览当前目录下的文件信息，但只显示前五条</a:t>
            </a:r>
            <a:endParaRPr lang="zh-CN" altLang="en-US" b="1" dirty="0" smtClean="0"/>
          </a:p>
          <a:p>
            <a:pPr marL="533400" indent="-533400">
              <a:spcBef>
                <a:spcPct val="0"/>
              </a:spcBef>
              <a:buFont typeface="Wingdings" panose="05000000000000000000" pitchFamily="2" charset="2"/>
              <a:buAutoNum type="circleNumDbPlain" startAt="5"/>
            </a:pPr>
            <a:endParaRPr lang="en-US" altLang="zh-CN" sz="2400" dirty="0" smtClean="0">
              <a:latin typeface="宋体" panose="02010600030101010101" pitchFamily="2" charset="-122"/>
              <a:ea typeface="宋体" panose="02010600030101010101" pitchFamily="2" charset="-122"/>
            </a:endParaRPr>
          </a:p>
          <a:p>
            <a:pPr marL="533400" indent="-533400"/>
            <a:endParaRPr lang="zh-CN" altLang="en-US" dirty="0" smtClean="0">
              <a:latin typeface="宋体" panose="02010600030101010101" pitchFamily="2" charset="-122"/>
              <a:ea typeface="宋体" panose="02010600030101010101" pitchFamily="2" charset="-122"/>
            </a:endParaRPr>
          </a:p>
        </p:txBody>
      </p:sp>
      <p:sp>
        <p:nvSpPr>
          <p:cNvPr id="15362"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D817A9C9-ACE1-4E6B-9932-BB52E05C10E1}"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429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429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429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429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4291">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42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pitchFamily="18" charset="0"/>
              </a:rPr>
              <a:t>Summary</a:t>
            </a:r>
            <a:endParaRPr lang="en-US" altLang="zh-CN">
              <a:latin typeface="Times New Roman" panose="02020603050405020304" pitchFamily="18" charset="0"/>
            </a:endParaRPr>
          </a:p>
        </p:txBody>
      </p:sp>
      <p:sp>
        <p:nvSpPr>
          <p:cNvPr id="3" name="内容占位符 2"/>
          <p:cNvSpPr>
            <a:spLocks noGrp="1"/>
          </p:cNvSpPr>
          <p:nvPr>
            <p:ph idx="1"/>
          </p:nvPr>
        </p:nvSpPr>
        <p:spPr/>
        <p:txBody>
          <a:bodyPr/>
          <a:p>
            <a:r>
              <a:rPr lang="en-US" altLang="zh-CN"/>
              <a:t>1 Shell</a:t>
            </a:r>
            <a:endParaRPr lang="en-US" altLang="zh-CN"/>
          </a:p>
          <a:p>
            <a:pPr lvl="1"/>
            <a:r>
              <a:rPr lang="en-US" altLang="zh-CN"/>
              <a:t>1.1 </a:t>
            </a:r>
            <a:r>
              <a:rPr lang="zh-CN" altLang="en-US"/>
              <a:t>命令行界面简介</a:t>
            </a:r>
            <a:endParaRPr lang="zh-CN" altLang="en-US"/>
          </a:p>
          <a:p>
            <a:pPr lvl="1"/>
            <a:r>
              <a:rPr lang="en-US" altLang="zh-CN"/>
              <a:t>1.2 Shell</a:t>
            </a:r>
            <a:r>
              <a:rPr lang="zh-CN" altLang="en-US"/>
              <a:t>的种类</a:t>
            </a:r>
            <a:endParaRPr lang="zh-CN" altLang="en-US"/>
          </a:p>
          <a:p>
            <a:pPr lvl="1"/>
            <a:r>
              <a:rPr lang="en-US" altLang="zh-CN"/>
              <a:t>1.3 Shell</a:t>
            </a:r>
            <a:r>
              <a:rPr lang="zh-CN" altLang="en-US"/>
              <a:t>的启动与退出</a:t>
            </a:r>
            <a:endParaRPr lang="zh-CN" altLang="en-US"/>
          </a:p>
          <a:p>
            <a:pPr lvl="1"/>
            <a:r>
              <a:rPr lang="en-US" altLang="zh-CN"/>
              <a:t>1.4 Shell</a:t>
            </a:r>
            <a:r>
              <a:rPr lang="zh-CN" altLang="en-US"/>
              <a:t>命令简介</a:t>
            </a:r>
            <a:endParaRPr lang="zh-CN" altLang="en-US"/>
          </a:p>
          <a:p>
            <a:pPr lvl="1"/>
            <a:r>
              <a:rPr lang="en-US" altLang="zh-CN"/>
              <a:t>1.5 Shell</a:t>
            </a:r>
            <a:r>
              <a:rPr lang="zh-CN" altLang="en-US"/>
              <a:t>实用功能</a:t>
            </a:r>
            <a:endParaRPr lang="zh-CN" altLang="en-US"/>
          </a:p>
        </p:txBody>
      </p:sp>
      <p:sp>
        <p:nvSpPr>
          <p:cNvPr id="4" name="页脚占位符 3"/>
          <p:cNvSpPr>
            <a:spLocks noGrp="1"/>
          </p:cNvSpPr>
          <p:nvPr>
            <p:ph type="ftr" sz="quarter" idx="10"/>
          </p:nvPr>
        </p:nvSpPr>
        <p:spPr/>
        <p:txBody>
          <a:bodyPr/>
          <a:p>
            <a:r>
              <a:rPr lang="en-US" altLang="zh-CN">
                <a:solidFill>
                  <a:srgbClr val="113F71"/>
                </a:solidFill>
              </a:rPr>
              <a:t>Company  Logo</a:t>
            </a:r>
            <a:endParaRPr lang="en-US" altLang="zh-CN">
              <a:solidFill>
                <a:srgbClr val="113F71"/>
              </a:solidFill>
            </a:endParaRPr>
          </a:p>
        </p:txBody>
      </p:sp>
      <p:sp>
        <p:nvSpPr>
          <p:cNvPr id="5" name="日期占位符 4"/>
          <p:cNvSpPr>
            <a:spLocks noGrp="1"/>
          </p:cNvSpPr>
          <p:nvPr>
            <p:ph type="dt" sz="half" idx="12"/>
          </p:nvPr>
        </p:nvSpPr>
        <p:spPr/>
        <p:txBody>
          <a:bodyPr/>
          <a:p>
            <a:r>
              <a:rPr lang="en-US" altLang="zh-CN">
                <a:solidFill>
                  <a:srgbClr val="113F71"/>
                </a:solidFill>
              </a:rPr>
              <a:t>www.themegallery.com</a:t>
            </a:r>
            <a:endParaRPr lang="en-US" altLang="zh-CN">
              <a:solidFill>
                <a:srgbClr val="113F7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pitchFamily="18" charset="0"/>
              </a:rPr>
              <a:t>Outline</a:t>
            </a:r>
            <a:endParaRPr lang="en-US" altLang="zh-CN">
              <a:latin typeface="Times New Roman" panose="02020603050405020304" pitchFamily="18" charset="0"/>
            </a:endParaRPr>
          </a:p>
        </p:txBody>
      </p:sp>
      <p:sp>
        <p:nvSpPr>
          <p:cNvPr id="3" name="内容占位符 2"/>
          <p:cNvSpPr>
            <a:spLocks noGrp="1"/>
          </p:cNvSpPr>
          <p:nvPr>
            <p:ph idx="1"/>
          </p:nvPr>
        </p:nvSpPr>
        <p:spPr/>
        <p:txBody>
          <a:bodyPr/>
          <a:p>
            <a:r>
              <a:rPr lang="en-US" altLang="zh-CN"/>
              <a:t>2  </a:t>
            </a:r>
            <a:r>
              <a:rPr lang="zh-CN" altLang="en-US"/>
              <a:t>文件基础知识</a:t>
            </a:r>
            <a:endParaRPr lang="zh-CN" altLang="en-US"/>
          </a:p>
          <a:p>
            <a:pPr lvl="1"/>
            <a:r>
              <a:rPr lang="en-US" altLang="zh-CN"/>
              <a:t>2.1 </a:t>
            </a:r>
            <a:r>
              <a:rPr lang="zh-CN" altLang="en-US"/>
              <a:t>文件系统结构</a:t>
            </a:r>
            <a:endParaRPr lang="zh-CN" altLang="en-US"/>
          </a:p>
          <a:p>
            <a:pPr lvl="1"/>
            <a:r>
              <a:rPr lang="en-US" altLang="zh-CN"/>
              <a:t>2.2 </a:t>
            </a:r>
            <a:r>
              <a:rPr lang="zh-CN" altLang="en-US"/>
              <a:t>两个重要文件</a:t>
            </a:r>
            <a:endParaRPr lang="zh-CN" altLang="en-US"/>
          </a:p>
          <a:p>
            <a:pPr lvl="1"/>
            <a:r>
              <a:rPr lang="en-US" altLang="zh-CN"/>
              <a:t>2.3 </a:t>
            </a:r>
            <a:r>
              <a:rPr lang="zh-CN" altLang="en-US"/>
              <a:t>文件的属性</a:t>
            </a:r>
            <a:endParaRPr lang="zh-CN" altLang="en-US"/>
          </a:p>
          <a:p>
            <a:pPr lvl="1"/>
            <a:r>
              <a:rPr lang="en-US" altLang="zh-CN"/>
              <a:t>2.4 </a:t>
            </a:r>
            <a:r>
              <a:rPr lang="zh-CN" altLang="en-US"/>
              <a:t>文件的权限</a:t>
            </a:r>
            <a:endParaRPr lang="zh-CN" altLang="en-US"/>
          </a:p>
        </p:txBody>
      </p:sp>
      <p:sp>
        <p:nvSpPr>
          <p:cNvPr id="4" name="页脚占位符 3"/>
          <p:cNvSpPr>
            <a:spLocks noGrp="1"/>
          </p:cNvSpPr>
          <p:nvPr>
            <p:ph type="ftr" sz="quarter" idx="10"/>
          </p:nvPr>
        </p:nvSpPr>
        <p:spPr/>
        <p:txBody>
          <a:bodyPr/>
          <a:p>
            <a:r>
              <a:rPr lang="en-US" altLang="zh-CN">
                <a:solidFill>
                  <a:srgbClr val="113F71"/>
                </a:solidFill>
              </a:rPr>
              <a:t>Company  Logo</a:t>
            </a:r>
            <a:endParaRPr lang="en-US" altLang="zh-CN">
              <a:solidFill>
                <a:srgbClr val="113F71"/>
              </a:solidFill>
            </a:endParaRPr>
          </a:p>
        </p:txBody>
      </p:sp>
      <p:sp>
        <p:nvSpPr>
          <p:cNvPr id="5" name="日期占位符 4"/>
          <p:cNvSpPr>
            <a:spLocks noGrp="1"/>
          </p:cNvSpPr>
          <p:nvPr>
            <p:ph type="dt" sz="half" idx="12"/>
          </p:nvPr>
        </p:nvSpPr>
        <p:spPr/>
        <p:txBody>
          <a:bodyPr/>
          <a:p>
            <a:r>
              <a:rPr lang="en-US" altLang="zh-CN">
                <a:solidFill>
                  <a:srgbClr val="113F71"/>
                </a:solidFill>
              </a:rPr>
              <a:t>www.themegallery.com</a:t>
            </a:r>
            <a:endParaRPr lang="en-US" altLang="zh-CN">
              <a:solidFill>
                <a:srgbClr val="113F7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p:cNvSpPr>
          <p:nvPr>
            <p:ph type="title"/>
          </p:nvPr>
        </p:nvSpPr>
        <p:spPr>
          <a:xfrm>
            <a:off x="467544" y="116632"/>
            <a:ext cx="7096125" cy="654050"/>
          </a:xfrm>
        </p:spPr>
        <p:txBody>
          <a:bodyPr/>
          <a:lstStyle/>
          <a:p>
            <a:r>
              <a:rPr lang="en-US" altLang="zh-CN" sz="3600" i="0" dirty="0" smtClean="0">
                <a:solidFill>
                  <a:srgbClr val="FF0000"/>
                </a:solidFill>
                <a:latin typeface="黑体" panose="02010609060101010101" pitchFamily="49" charset="-122"/>
                <a:ea typeface="黑体" panose="02010609060101010101" pitchFamily="49" charset="-122"/>
              </a:rPr>
              <a:t>2.</a:t>
            </a:r>
            <a:r>
              <a:rPr lang="zh-CN" altLang="en-US" sz="3600" i="0" dirty="0" smtClean="0">
                <a:solidFill>
                  <a:srgbClr val="FF0000"/>
                </a:solidFill>
                <a:latin typeface="黑体" panose="02010609060101010101" pitchFamily="49" charset="-122"/>
                <a:ea typeface="黑体" panose="02010609060101010101" pitchFamily="49" charset="-122"/>
              </a:rPr>
              <a:t>文件基础知识</a:t>
            </a:r>
            <a:endParaRPr lang="zh-CN" altLang="en-US" sz="3600" i="0" dirty="0" smtClean="0">
              <a:solidFill>
                <a:srgbClr val="FF0000"/>
              </a:solidFill>
              <a:latin typeface="黑体" panose="02010609060101010101" pitchFamily="49" charset="-122"/>
              <a:ea typeface="黑体" panose="02010609060101010101" pitchFamily="49" charset="-122"/>
            </a:endParaRPr>
          </a:p>
        </p:txBody>
      </p:sp>
      <p:sp>
        <p:nvSpPr>
          <p:cNvPr id="17412" name="Rectangle 3"/>
          <p:cNvSpPr>
            <a:spLocks noGrp="1"/>
          </p:cNvSpPr>
          <p:nvPr>
            <p:ph idx="1"/>
          </p:nvPr>
        </p:nvSpPr>
        <p:spPr>
          <a:xfrm>
            <a:off x="539552" y="980728"/>
            <a:ext cx="8137525" cy="5129212"/>
          </a:xfrm>
        </p:spPr>
        <p:txBody>
          <a:bodyPr/>
          <a:lstStyle/>
          <a:p>
            <a:pPr>
              <a:buFont typeface="Wingdings" panose="05000000000000000000" pitchFamily="2" charset="2"/>
              <a:buNone/>
            </a:pPr>
            <a:r>
              <a:rPr lang="zh-CN" altLang="en-US" b="1" dirty="0" smtClean="0">
                <a:latin typeface="黑体" panose="02010609060101010101" pitchFamily="49" charset="-122"/>
                <a:ea typeface="黑体" panose="02010609060101010101" pitchFamily="49" charset="-122"/>
              </a:rPr>
              <a:t>（</a:t>
            </a:r>
            <a:r>
              <a:rPr lang="en-US" altLang="zh-CN" b="1" dirty="0" smtClean="0">
                <a:latin typeface="黑体" panose="02010609060101010101" pitchFamily="49" charset="-122"/>
                <a:ea typeface="黑体" panose="02010609060101010101" pitchFamily="49" charset="-122"/>
              </a:rPr>
              <a:t>1</a:t>
            </a:r>
            <a:r>
              <a:rPr lang="zh-CN" altLang="en-US" b="1" dirty="0" smtClean="0">
                <a:latin typeface="黑体" panose="02010609060101010101" pitchFamily="49" charset="-122"/>
                <a:ea typeface="黑体" panose="02010609060101010101" pitchFamily="49" charset="-122"/>
              </a:rPr>
              <a:t>）文件系统结构</a:t>
            </a:r>
            <a:r>
              <a:rPr lang="en-US" altLang="zh-CN" b="1" dirty="0" smtClean="0">
                <a:latin typeface="黑体" panose="02010609060101010101" pitchFamily="49" charset="-122"/>
                <a:ea typeface="黑体" panose="02010609060101010101" pitchFamily="49" charset="-122"/>
              </a:rPr>
              <a:t>-</a:t>
            </a:r>
            <a:r>
              <a:rPr lang="zh-CN" altLang="en-US" b="1" dirty="0" smtClean="0">
                <a:latin typeface="华文行楷" panose="02010800040101010101" charset="-122"/>
                <a:ea typeface="华文行楷" panose="02010800040101010101" charset="-122"/>
              </a:rPr>
              <a:t>树形结构</a:t>
            </a:r>
            <a:endParaRPr lang="zh-CN" altLang="en-US" b="1" dirty="0" smtClean="0">
              <a:latin typeface="华文行楷" panose="02010800040101010101" charset="-122"/>
              <a:ea typeface="华文行楷" panose="02010800040101010101" charset="-122"/>
            </a:endParaRPr>
          </a:p>
          <a:p>
            <a:pPr>
              <a:buFont typeface="Wingdings" panose="05000000000000000000" pitchFamily="2" charset="2"/>
              <a:buNone/>
            </a:pPr>
            <a:endParaRPr lang="zh-CN" altLang="en-US" b="1" dirty="0" smtClean="0">
              <a:latin typeface="黑体" panose="02010609060101010101" pitchFamily="49" charset="-122"/>
              <a:ea typeface="黑体" panose="02010609060101010101" pitchFamily="49" charset="-122"/>
            </a:endParaRPr>
          </a:p>
          <a:p>
            <a:r>
              <a:rPr lang="en-US" altLang="zh-CN" sz="2400" b="1" dirty="0" smtClean="0">
                <a:latin typeface="黑体" panose="02010609060101010101" pitchFamily="49" charset="-122"/>
                <a:ea typeface="黑体" panose="02010609060101010101" pitchFamily="49" charset="-122"/>
              </a:rPr>
              <a:t>Linux</a:t>
            </a:r>
            <a:r>
              <a:rPr lang="zh-CN" altLang="en-US" sz="2400" b="1" dirty="0" smtClean="0">
                <a:latin typeface="黑体" panose="02010609060101010101" pitchFamily="49" charset="-122"/>
                <a:ea typeface="黑体" panose="02010609060101010101" pitchFamily="49" charset="-122"/>
              </a:rPr>
              <a:t>文件系统继承了</a:t>
            </a:r>
            <a:r>
              <a:rPr lang="en-US" altLang="zh-CN" sz="2400" b="1" dirty="0" smtClean="0">
                <a:latin typeface="黑体" panose="02010609060101010101" pitchFamily="49" charset="-122"/>
                <a:ea typeface="黑体" panose="02010609060101010101" pitchFamily="49" charset="-122"/>
              </a:rPr>
              <a:t>UNIX</a:t>
            </a:r>
            <a:r>
              <a:rPr lang="zh-CN" altLang="en-US" sz="2400" b="1" dirty="0" smtClean="0">
                <a:latin typeface="黑体" panose="02010609060101010101" pitchFamily="49" charset="-122"/>
                <a:ea typeface="黑体" panose="02010609060101010101" pitchFamily="49" charset="-122"/>
              </a:rPr>
              <a:t>的特点，它采用了</a:t>
            </a:r>
            <a:r>
              <a:rPr lang="zh-CN" altLang="en-US" sz="2400" b="1" dirty="0" smtClean="0">
                <a:solidFill>
                  <a:srgbClr val="0000FF"/>
                </a:solidFill>
                <a:latin typeface="黑体" panose="02010609060101010101" pitchFamily="49" charset="-122"/>
                <a:ea typeface="黑体" panose="02010609060101010101" pitchFamily="49" charset="-122"/>
              </a:rPr>
              <a:t>树型目录结构</a:t>
            </a:r>
            <a:r>
              <a:rPr lang="zh-CN" altLang="en-US" sz="2400" b="1" dirty="0" smtClean="0">
                <a:latin typeface="黑体" panose="02010609060101010101" pitchFamily="49" charset="-122"/>
                <a:ea typeface="黑体" panose="02010609060101010101" pitchFamily="49" charset="-122"/>
              </a:rPr>
              <a:t>，通过目录将系统中所有的文件</a:t>
            </a:r>
            <a:r>
              <a:rPr lang="zh-CN" altLang="en-US" sz="2400" b="1" dirty="0" smtClean="0">
                <a:solidFill>
                  <a:srgbClr val="0000FF"/>
                </a:solidFill>
                <a:latin typeface="隶书" panose="02010509060101010101" charset="-122"/>
                <a:ea typeface="隶书" panose="02010509060101010101" charset="-122"/>
              </a:rPr>
              <a:t>分级、分层</a:t>
            </a:r>
            <a:r>
              <a:rPr lang="zh-CN" altLang="en-US" sz="2400" b="1" dirty="0" smtClean="0">
                <a:latin typeface="黑体" panose="02010609060101010101" pitchFamily="49" charset="-122"/>
                <a:ea typeface="黑体" panose="02010609060101010101" pitchFamily="49" charset="-122"/>
              </a:rPr>
              <a:t>的组织在一起，以根目录为起点，所有目录都从根目录里派生而来</a:t>
            </a:r>
            <a:endParaRPr lang="zh-CN" altLang="en-US" sz="2400" b="1" dirty="0" smtClean="0">
              <a:latin typeface="黑体" panose="02010609060101010101" pitchFamily="49" charset="-122"/>
              <a:ea typeface="黑体" panose="02010609060101010101" pitchFamily="49" charset="-122"/>
            </a:endParaRPr>
          </a:p>
          <a:p>
            <a:r>
              <a:rPr lang="zh-CN" altLang="en-US" sz="2400" b="1" dirty="0" smtClean="0">
                <a:latin typeface="黑体" panose="02010609060101010101" pitchFamily="49" charset="-122"/>
                <a:ea typeface="黑体" panose="02010609060101010101" pitchFamily="49" charset="-122"/>
              </a:rPr>
              <a:t>把</a:t>
            </a:r>
            <a:r>
              <a:rPr lang="zh-CN" altLang="en-US" sz="2400" b="1" dirty="0" smtClean="0">
                <a:latin typeface="华文楷体" panose="02010600040101010101" charset="-122"/>
                <a:ea typeface="华文楷体" panose="02010600040101010101" charset="-122"/>
              </a:rPr>
              <a:t>设备视为文件</a:t>
            </a:r>
            <a:r>
              <a:rPr lang="zh-CN" altLang="en-US" sz="2400" b="1" dirty="0" smtClean="0">
                <a:latin typeface="黑体" panose="02010609060101010101" pitchFamily="49" charset="-122"/>
                <a:ea typeface="黑体" panose="02010609060101010101" pitchFamily="49" charset="-122"/>
              </a:rPr>
              <a:t>，设备与文件使用统一的接口进行处理</a:t>
            </a:r>
            <a:endParaRPr lang="zh-CN" altLang="en-US" sz="2400" b="1" dirty="0" smtClean="0">
              <a:latin typeface="黑体" panose="02010609060101010101" pitchFamily="49" charset="-122"/>
              <a:ea typeface="黑体" panose="02010609060101010101" pitchFamily="49" charset="-122"/>
            </a:endParaRPr>
          </a:p>
          <a:p>
            <a:r>
              <a:rPr lang="zh-CN" altLang="en-US" sz="2400" b="1" dirty="0" smtClean="0">
                <a:latin typeface="黑体" panose="02010609060101010101" pitchFamily="49" charset="-122"/>
                <a:ea typeface="黑体" panose="02010609060101010101" pitchFamily="49" charset="-122"/>
              </a:rPr>
              <a:t>树型结构的最上层是</a:t>
            </a:r>
            <a:r>
              <a:rPr lang="zh-CN" altLang="en-US" sz="2400" b="1" dirty="0" smtClean="0">
                <a:solidFill>
                  <a:srgbClr val="FF00FF"/>
                </a:solidFill>
                <a:latin typeface="黑体" panose="02010609060101010101" pitchFamily="49" charset="-122"/>
                <a:ea typeface="黑体" panose="02010609060101010101" pitchFamily="49" charset="-122"/>
              </a:rPr>
              <a:t>根目录</a:t>
            </a:r>
            <a:r>
              <a:rPr lang="zh-CN" altLang="en-US" sz="2400" b="1" dirty="0" smtClean="0">
                <a:latin typeface="黑体" panose="02010609060101010101" pitchFamily="49" charset="-122"/>
                <a:ea typeface="黑体" panose="02010609060101010101" pitchFamily="49" charset="-122"/>
              </a:rPr>
              <a:t>，用</a:t>
            </a:r>
            <a:r>
              <a:rPr lang="zh-CN" altLang="en-US" sz="2400" b="1" dirty="0" smtClean="0">
                <a:solidFill>
                  <a:srgbClr val="FF00FF"/>
                </a:solidFill>
                <a:latin typeface="黑体" panose="02010609060101010101" pitchFamily="49" charset="-122"/>
                <a:ea typeface="黑体" panose="02010609060101010101" pitchFamily="49" charset="-122"/>
              </a:rPr>
              <a:t>／</a:t>
            </a:r>
            <a:r>
              <a:rPr lang="zh-CN" altLang="en-US" sz="2400" b="1" dirty="0" smtClean="0">
                <a:latin typeface="黑体" panose="02010609060101010101" pitchFamily="49" charset="-122"/>
                <a:ea typeface="黑体" panose="02010609060101010101" pitchFamily="49" charset="-122"/>
              </a:rPr>
              <a:t>表示 </a:t>
            </a:r>
            <a:endParaRPr lang="zh-CN" altLang="en-US" sz="2400" b="1" dirty="0" smtClean="0">
              <a:latin typeface="黑体" panose="02010609060101010101" pitchFamily="49" charset="-122"/>
              <a:ea typeface="黑体" panose="02010609060101010101" pitchFamily="49" charset="-122"/>
            </a:endParaRPr>
          </a:p>
          <a:p>
            <a:r>
              <a:rPr lang="zh-CN" altLang="en-US" sz="2400" b="1" dirty="0" smtClean="0">
                <a:latin typeface="黑体" panose="02010609060101010101" pitchFamily="49" charset="-122"/>
                <a:ea typeface="黑体" panose="02010609060101010101" pitchFamily="49" charset="-122"/>
              </a:rPr>
              <a:t>系统在运行中可以使用命令或系统调用进入任何一层目录 </a:t>
            </a:r>
            <a:endParaRPr lang="zh-CN" altLang="en-US" sz="2400" b="1" dirty="0" smtClean="0">
              <a:latin typeface="黑体" panose="02010609060101010101" pitchFamily="49" charset="-122"/>
              <a:ea typeface="黑体" panose="02010609060101010101" pitchFamily="49" charset="-122"/>
            </a:endParaRPr>
          </a:p>
        </p:txBody>
      </p:sp>
      <p:sp>
        <p:nvSpPr>
          <p:cNvPr id="17410"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AEE4293E-C381-4A25-AABC-838830D6F004}"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044F860E-2EF8-419A-B7DC-D19225D979B1}"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
        <p:nvSpPr>
          <p:cNvPr id="18435" name="Text Box 3"/>
          <p:cNvSpPr txBox="1">
            <a:spLocks noChangeAspect="1" noChangeArrowheads="1"/>
          </p:cNvSpPr>
          <p:nvPr/>
        </p:nvSpPr>
        <p:spPr bwMode="auto">
          <a:xfrm>
            <a:off x="3194051" y="2614042"/>
            <a:ext cx="2057400" cy="446087"/>
          </a:xfrm>
          <a:prstGeom prst="rect">
            <a:avLst/>
          </a:prstGeom>
          <a:noFill/>
          <a:ln w="9525" algn="ctr">
            <a:solidFill>
              <a:srgbClr val="FF00FF"/>
            </a:solidFill>
            <a:miter lim="800000"/>
          </a:ln>
          <a:effectLst/>
          <a:extLst>
            <a:ext uri="{909E8E84-426E-40DD-AFC4-6F175D3DCCD1}">
              <a14:hiddenFill xmlns:a14="http://schemas.microsoft.com/office/drawing/2010/main">
                <a:solidFill>
                  <a:srgbClr val="CBCBCB"/>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algn="ctr" eaLnBrk="1" hangingPunct="1"/>
            <a:r>
              <a:rPr lang="en-US" altLang="zh-CN" sz="2000">
                <a:latin typeface="Times New Roman" panose="02020603050405020304" pitchFamily="18" charset="0"/>
                <a:ea typeface="宋体" panose="02010600030101010101" pitchFamily="2" charset="-122"/>
              </a:rPr>
              <a:t>/</a:t>
            </a:r>
            <a:endParaRPr lang="en-US" altLang="zh-CN" sz="2000">
              <a:latin typeface="Garamond" panose="02020404030301010803" pitchFamily="18" charset="0"/>
              <a:ea typeface="宋体" panose="02010600030101010101" pitchFamily="2" charset="-122"/>
            </a:endParaRPr>
          </a:p>
        </p:txBody>
      </p:sp>
      <p:sp>
        <p:nvSpPr>
          <p:cNvPr id="18436" name="Line 4"/>
          <p:cNvSpPr>
            <a:spLocks noChangeAspect="1" noChangeShapeType="1"/>
          </p:cNvSpPr>
          <p:nvPr/>
        </p:nvSpPr>
        <p:spPr bwMode="auto">
          <a:xfrm>
            <a:off x="4051301" y="3060129"/>
            <a:ext cx="0" cy="296863"/>
          </a:xfrm>
          <a:prstGeom prst="line">
            <a:avLst/>
          </a:prstGeom>
          <a:noFill/>
          <a:ln w="9525">
            <a:solidFill>
              <a:srgbClr val="FF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37" name="Line 5"/>
          <p:cNvSpPr>
            <a:spLocks noChangeAspect="1" noChangeShapeType="1"/>
          </p:cNvSpPr>
          <p:nvPr/>
        </p:nvSpPr>
        <p:spPr bwMode="auto">
          <a:xfrm>
            <a:off x="450851" y="3356992"/>
            <a:ext cx="8058150" cy="0"/>
          </a:xfrm>
          <a:prstGeom prst="line">
            <a:avLst/>
          </a:prstGeom>
          <a:noFill/>
          <a:ln w="9525">
            <a:solidFill>
              <a:srgbClr val="FF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38" name="Line 6"/>
          <p:cNvSpPr>
            <a:spLocks noChangeAspect="1" noChangeShapeType="1"/>
          </p:cNvSpPr>
          <p:nvPr/>
        </p:nvSpPr>
        <p:spPr bwMode="auto">
          <a:xfrm>
            <a:off x="450851" y="3356992"/>
            <a:ext cx="0" cy="296862"/>
          </a:xfrm>
          <a:prstGeom prst="line">
            <a:avLst/>
          </a:prstGeom>
          <a:noFill/>
          <a:ln w="9525">
            <a:solidFill>
              <a:srgbClr val="FF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39" name="Line 7"/>
          <p:cNvSpPr>
            <a:spLocks noChangeAspect="1" noChangeShapeType="1"/>
          </p:cNvSpPr>
          <p:nvPr/>
        </p:nvSpPr>
        <p:spPr bwMode="auto">
          <a:xfrm>
            <a:off x="1136651" y="3356992"/>
            <a:ext cx="0" cy="296862"/>
          </a:xfrm>
          <a:prstGeom prst="line">
            <a:avLst/>
          </a:prstGeom>
          <a:noFill/>
          <a:ln w="9525">
            <a:solidFill>
              <a:srgbClr val="FF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40" name="Line 8"/>
          <p:cNvSpPr>
            <a:spLocks noChangeAspect="1" noChangeShapeType="1"/>
          </p:cNvSpPr>
          <p:nvPr/>
        </p:nvSpPr>
        <p:spPr bwMode="auto">
          <a:xfrm>
            <a:off x="2679701" y="3356992"/>
            <a:ext cx="0" cy="296862"/>
          </a:xfrm>
          <a:prstGeom prst="line">
            <a:avLst/>
          </a:prstGeom>
          <a:noFill/>
          <a:ln w="9525">
            <a:solidFill>
              <a:srgbClr val="FF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41" name="Line 9"/>
          <p:cNvSpPr>
            <a:spLocks noChangeAspect="1" noChangeShapeType="1"/>
          </p:cNvSpPr>
          <p:nvPr/>
        </p:nvSpPr>
        <p:spPr bwMode="auto">
          <a:xfrm>
            <a:off x="3536951" y="3356992"/>
            <a:ext cx="0" cy="296862"/>
          </a:xfrm>
          <a:prstGeom prst="line">
            <a:avLst/>
          </a:prstGeom>
          <a:noFill/>
          <a:ln w="9525">
            <a:solidFill>
              <a:srgbClr val="FF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42" name="Line 10"/>
          <p:cNvSpPr>
            <a:spLocks noChangeAspect="1" noChangeShapeType="1"/>
          </p:cNvSpPr>
          <p:nvPr/>
        </p:nvSpPr>
        <p:spPr bwMode="auto">
          <a:xfrm>
            <a:off x="4308476" y="3374454"/>
            <a:ext cx="0" cy="296863"/>
          </a:xfrm>
          <a:prstGeom prst="line">
            <a:avLst/>
          </a:prstGeom>
          <a:noFill/>
          <a:ln w="9525">
            <a:solidFill>
              <a:srgbClr val="FF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43" name="Line 11"/>
          <p:cNvSpPr>
            <a:spLocks noChangeAspect="1" noChangeShapeType="1"/>
          </p:cNvSpPr>
          <p:nvPr/>
        </p:nvSpPr>
        <p:spPr bwMode="auto">
          <a:xfrm>
            <a:off x="5665788" y="3360167"/>
            <a:ext cx="0" cy="296862"/>
          </a:xfrm>
          <a:prstGeom prst="line">
            <a:avLst/>
          </a:prstGeom>
          <a:noFill/>
          <a:ln w="9525">
            <a:solidFill>
              <a:srgbClr val="FF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44" name="Line 12"/>
          <p:cNvSpPr>
            <a:spLocks noChangeAspect="1" noChangeShapeType="1"/>
          </p:cNvSpPr>
          <p:nvPr/>
        </p:nvSpPr>
        <p:spPr bwMode="auto">
          <a:xfrm>
            <a:off x="6280151" y="3356992"/>
            <a:ext cx="0" cy="296862"/>
          </a:xfrm>
          <a:prstGeom prst="line">
            <a:avLst/>
          </a:prstGeom>
          <a:noFill/>
          <a:ln w="9525">
            <a:solidFill>
              <a:srgbClr val="FF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45" name="Line 13"/>
          <p:cNvSpPr>
            <a:spLocks noChangeAspect="1" noChangeShapeType="1"/>
          </p:cNvSpPr>
          <p:nvPr/>
        </p:nvSpPr>
        <p:spPr bwMode="auto">
          <a:xfrm>
            <a:off x="7137401" y="3356992"/>
            <a:ext cx="0" cy="296862"/>
          </a:xfrm>
          <a:prstGeom prst="line">
            <a:avLst/>
          </a:prstGeom>
          <a:noFill/>
          <a:ln w="9525">
            <a:solidFill>
              <a:srgbClr val="FF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46" name="Line 14"/>
          <p:cNvSpPr>
            <a:spLocks noChangeAspect="1" noChangeShapeType="1"/>
          </p:cNvSpPr>
          <p:nvPr/>
        </p:nvSpPr>
        <p:spPr bwMode="auto">
          <a:xfrm>
            <a:off x="8509001" y="3356992"/>
            <a:ext cx="0" cy="296862"/>
          </a:xfrm>
          <a:prstGeom prst="line">
            <a:avLst/>
          </a:prstGeom>
          <a:noFill/>
          <a:ln w="9525">
            <a:solidFill>
              <a:srgbClr val="FF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47" name="Text Box 15"/>
          <p:cNvSpPr txBox="1">
            <a:spLocks noChangeAspect="1" noChangeArrowheads="1"/>
          </p:cNvSpPr>
          <p:nvPr/>
        </p:nvSpPr>
        <p:spPr bwMode="auto">
          <a:xfrm>
            <a:off x="111126" y="3657029"/>
            <a:ext cx="682625" cy="446088"/>
          </a:xfrm>
          <a:prstGeom prst="rect">
            <a:avLst/>
          </a:prstGeom>
          <a:noFill/>
          <a:ln w="9525" algn="ctr">
            <a:solidFill>
              <a:srgbClr val="FF00FF"/>
            </a:solidFill>
            <a:miter lim="800000"/>
          </a:ln>
          <a:effectLst/>
          <a:extLst>
            <a:ext uri="{909E8E84-426E-40DD-AFC4-6F175D3DCCD1}">
              <a14:hiddenFill xmlns:a14="http://schemas.microsoft.com/office/drawing/2010/main">
                <a:solidFill>
                  <a:srgbClr val="CBCBCB"/>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algn="ctr" eaLnBrk="1" hangingPunct="1"/>
            <a:r>
              <a:rPr lang="en-US" altLang="zh-CN" sz="2000">
                <a:latin typeface="Times New Roman" panose="02020603050405020304" pitchFamily="18" charset="0"/>
                <a:ea typeface="宋体" panose="02010600030101010101" pitchFamily="2" charset="-122"/>
              </a:rPr>
              <a:t>bin</a:t>
            </a:r>
            <a:endParaRPr lang="en-US" altLang="zh-CN" sz="2000">
              <a:latin typeface="Garamond" panose="02020404030301010803" pitchFamily="18" charset="0"/>
              <a:ea typeface="宋体" panose="02010600030101010101" pitchFamily="2" charset="-122"/>
            </a:endParaRPr>
          </a:p>
        </p:txBody>
      </p:sp>
      <p:sp>
        <p:nvSpPr>
          <p:cNvPr id="18448" name="Text Box 16"/>
          <p:cNvSpPr txBox="1">
            <a:spLocks noChangeAspect="1" noChangeArrowheads="1"/>
          </p:cNvSpPr>
          <p:nvPr/>
        </p:nvSpPr>
        <p:spPr bwMode="auto">
          <a:xfrm>
            <a:off x="965201" y="3653854"/>
            <a:ext cx="514350" cy="446088"/>
          </a:xfrm>
          <a:prstGeom prst="rect">
            <a:avLst/>
          </a:prstGeom>
          <a:noFill/>
          <a:ln w="9525" algn="ctr">
            <a:solidFill>
              <a:srgbClr val="FF00FF"/>
            </a:solidFill>
            <a:miter lim="800000"/>
          </a:ln>
          <a:effectLst/>
          <a:extLst>
            <a:ext uri="{909E8E84-426E-40DD-AFC4-6F175D3DCCD1}">
              <a14:hiddenFill xmlns:a14="http://schemas.microsoft.com/office/drawing/2010/main">
                <a:solidFill>
                  <a:srgbClr val="CBCBCB"/>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algn="ctr" eaLnBrk="1" hangingPunct="1"/>
            <a:r>
              <a:rPr lang="en-US" altLang="zh-CN" sz="2000">
                <a:latin typeface="Times New Roman" panose="02020603050405020304" pitchFamily="18" charset="0"/>
                <a:ea typeface="宋体" panose="02010600030101010101" pitchFamily="2" charset="-122"/>
              </a:rPr>
              <a:t>etc</a:t>
            </a:r>
            <a:endParaRPr lang="en-US" altLang="zh-CN" sz="2000">
              <a:latin typeface="Garamond" panose="02020404030301010803" pitchFamily="18" charset="0"/>
              <a:ea typeface="宋体" panose="02010600030101010101" pitchFamily="2" charset="-122"/>
            </a:endParaRPr>
          </a:p>
        </p:txBody>
      </p:sp>
      <p:sp>
        <p:nvSpPr>
          <p:cNvPr id="18449" name="Text Box 17"/>
          <p:cNvSpPr txBox="1">
            <a:spLocks noChangeAspect="1" noChangeArrowheads="1"/>
          </p:cNvSpPr>
          <p:nvPr/>
        </p:nvSpPr>
        <p:spPr bwMode="auto">
          <a:xfrm>
            <a:off x="2508251" y="3653854"/>
            <a:ext cx="514350" cy="446088"/>
          </a:xfrm>
          <a:prstGeom prst="rect">
            <a:avLst/>
          </a:prstGeom>
          <a:noFill/>
          <a:ln w="9525" algn="ctr">
            <a:solidFill>
              <a:srgbClr val="FF00FF"/>
            </a:solidFill>
            <a:miter lim="800000"/>
          </a:ln>
          <a:effectLst/>
          <a:extLst>
            <a:ext uri="{909E8E84-426E-40DD-AFC4-6F175D3DCCD1}">
              <a14:hiddenFill xmlns:a14="http://schemas.microsoft.com/office/drawing/2010/main">
                <a:solidFill>
                  <a:srgbClr val="CBCBCB"/>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algn="ctr" eaLnBrk="1" hangingPunct="1"/>
            <a:r>
              <a:rPr lang="en-US" altLang="zh-CN" sz="2000">
                <a:latin typeface="Times New Roman" panose="02020603050405020304" pitchFamily="18" charset="0"/>
                <a:ea typeface="宋体" panose="02010600030101010101" pitchFamily="2" charset="-122"/>
              </a:rPr>
              <a:t>dev</a:t>
            </a:r>
            <a:endParaRPr lang="en-US" altLang="zh-CN" sz="2000">
              <a:latin typeface="Garamond" panose="02020404030301010803" pitchFamily="18" charset="0"/>
              <a:ea typeface="宋体" panose="02010600030101010101" pitchFamily="2" charset="-122"/>
            </a:endParaRPr>
          </a:p>
        </p:txBody>
      </p:sp>
      <p:sp>
        <p:nvSpPr>
          <p:cNvPr id="18450" name="Text Box 18"/>
          <p:cNvSpPr txBox="1">
            <a:spLocks noChangeAspect="1" noChangeArrowheads="1"/>
          </p:cNvSpPr>
          <p:nvPr/>
        </p:nvSpPr>
        <p:spPr bwMode="auto">
          <a:xfrm>
            <a:off x="3194051" y="3653854"/>
            <a:ext cx="600075" cy="446088"/>
          </a:xfrm>
          <a:prstGeom prst="rect">
            <a:avLst/>
          </a:prstGeom>
          <a:noFill/>
          <a:ln w="9525" algn="ctr">
            <a:solidFill>
              <a:srgbClr val="FF00FF"/>
            </a:solidFill>
            <a:miter lim="800000"/>
          </a:ln>
          <a:effectLst/>
          <a:extLst>
            <a:ext uri="{909E8E84-426E-40DD-AFC4-6F175D3DCCD1}">
              <a14:hiddenFill xmlns:a14="http://schemas.microsoft.com/office/drawing/2010/main">
                <a:solidFill>
                  <a:srgbClr val="CBCBCB"/>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algn="ctr" eaLnBrk="1" hangingPunct="1"/>
            <a:r>
              <a:rPr lang="en-US" altLang="zh-CN" sz="2000">
                <a:latin typeface="Times New Roman" panose="02020603050405020304" pitchFamily="18" charset="0"/>
                <a:ea typeface="宋体" panose="02010600030101010101" pitchFamily="2" charset="-122"/>
              </a:rPr>
              <a:t>boot</a:t>
            </a:r>
            <a:endParaRPr lang="en-US" altLang="zh-CN" sz="2000">
              <a:latin typeface="Garamond" panose="02020404030301010803" pitchFamily="18" charset="0"/>
              <a:ea typeface="宋体" panose="02010600030101010101" pitchFamily="2" charset="-122"/>
            </a:endParaRPr>
          </a:p>
        </p:txBody>
      </p:sp>
      <p:sp>
        <p:nvSpPr>
          <p:cNvPr id="18451" name="Text Box 19"/>
          <p:cNvSpPr txBox="1">
            <a:spLocks noChangeAspect="1" noChangeArrowheads="1"/>
          </p:cNvSpPr>
          <p:nvPr/>
        </p:nvSpPr>
        <p:spPr bwMode="auto">
          <a:xfrm>
            <a:off x="4051301" y="3653854"/>
            <a:ext cx="514350" cy="446088"/>
          </a:xfrm>
          <a:prstGeom prst="rect">
            <a:avLst/>
          </a:prstGeom>
          <a:noFill/>
          <a:ln w="9525" algn="ctr">
            <a:solidFill>
              <a:srgbClr val="FF00FF"/>
            </a:solidFill>
            <a:miter lim="800000"/>
          </a:ln>
          <a:effectLst/>
          <a:extLst>
            <a:ext uri="{909E8E84-426E-40DD-AFC4-6F175D3DCCD1}">
              <a14:hiddenFill xmlns:a14="http://schemas.microsoft.com/office/drawing/2010/main">
                <a:solidFill>
                  <a:srgbClr val="CBCBCB"/>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algn="ctr" eaLnBrk="1" hangingPunct="1"/>
            <a:r>
              <a:rPr lang="en-US" altLang="zh-CN" sz="2000">
                <a:latin typeface="Times New Roman" panose="02020603050405020304" pitchFamily="18" charset="0"/>
                <a:ea typeface="宋体" panose="02010600030101010101" pitchFamily="2" charset="-122"/>
              </a:rPr>
              <a:t>dev</a:t>
            </a:r>
            <a:endParaRPr lang="en-US" altLang="zh-CN" sz="2000">
              <a:latin typeface="Garamond" panose="02020404030301010803" pitchFamily="18" charset="0"/>
              <a:ea typeface="宋体" panose="02010600030101010101" pitchFamily="2" charset="-122"/>
            </a:endParaRPr>
          </a:p>
        </p:txBody>
      </p:sp>
      <p:sp>
        <p:nvSpPr>
          <p:cNvPr id="18452" name="Line 20"/>
          <p:cNvSpPr>
            <a:spLocks noChangeAspect="1" noChangeShapeType="1"/>
          </p:cNvSpPr>
          <p:nvPr/>
        </p:nvSpPr>
        <p:spPr bwMode="auto">
          <a:xfrm>
            <a:off x="4965701" y="3388742"/>
            <a:ext cx="0" cy="296862"/>
          </a:xfrm>
          <a:prstGeom prst="line">
            <a:avLst/>
          </a:prstGeom>
          <a:noFill/>
          <a:ln w="9525">
            <a:solidFill>
              <a:srgbClr val="FF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53" name="Text Box 21"/>
          <p:cNvSpPr txBox="1">
            <a:spLocks noChangeAspect="1" noChangeArrowheads="1"/>
          </p:cNvSpPr>
          <p:nvPr/>
        </p:nvSpPr>
        <p:spPr bwMode="auto">
          <a:xfrm>
            <a:off x="4737101" y="3653854"/>
            <a:ext cx="514350" cy="446088"/>
          </a:xfrm>
          <a:prstGeom prst="rect">
            <a:avLst/>
          </a:prstGeom>
          <a:noFill/>
          <a:ln w="9525" algn="ctr">
            <a:solidFill>
              <a:srgbClr val="FF00FF"/>
            </a:solidFill>
            <a:miter lim="800000"/>
          </a:ln>
          <a:effectLst/>
          <a:extLst>
            <a:ext uri="{909E8E84-426E-40DD-AFC4-6F175D3DCCD1}">
              <a14:hiddenFill xmlns:a14="http://schemas.microsoft.com/office/drawing/2010/main">
                <a:solidFill>
                  <a:srgbClr val="CBCBCB"/>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algn="ctr" eaLnBrk="1" hangingPunct="1"/>
            <a:r>
              <a:rPr lang="en-US" altLang="zh-CN" sz="1600">
                <a:latin typeface="Times New Roman" panose="02020603050405020304" pitchFamily="18" charset="0"/>
                <a:ea typeface="宋体" panose="02010600030101010101" pitchFamily="2" charset="-122"/>
              </a:rPr>
              <a:t>home</a:t>
            </a:r>
            <a:endParaRPr lang="en-US" altLang="zh-CN" sz="1600">
              <a:latin typeface="Garamond" panose="02020404030301010803" pitchFamily="18" charset="0"/>
              <a:ea typeface="宋体" panose="02010600030101010101" pitchFamily="2" charset="-122"/>
            </a:endParaRPr>
          </a:p>
        </p:txBody>
      </p:sp>
      <p:sp>
        <p:nvSpPr>
          <p:cNvPr id="18454" name="Text Box 22"/>
          <p:cNvSpPr txBox="1">
            <a:spLocks noChangeAspect="1" noChangeArrowheads="1"/>
          </p:cNvSpPr>
          <p:nvPr/>
        </p:nvSpPr>
        <p:spPr bwMode="auto">
          <a:xfrm>
            <a:off x="5422901" y="3653854"/>
            <a:ext cx="514350" cy="446088"/>
          </a:xfrm>
          <a:prstGeom prst="rect">
            <a:avLst/>
          </a:prstGeom>
          <a:noFill/>
          <a:ln w="9525" algn="ctr">
            <a:solidFill>
              <a:srgbClr val="FF00FF"/>
            </a:solidFill>
            <a:miter lim="800000"/>
          </a:ln>
          <a:effectLst/>
          <a:extLst>
            <a:ext uri="{909E8E84-426E-40DD-AFC4-6F175D3DCCD1}">
              <a14:hiddenFill xmlns:a14="http://schemas.microsoft.com/office/drawing/2010/main">
                <a:solidFill>
                  <a:srgbClr val="CBCBCB"/>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algn="ctr" eaLnBrk="1" hangingPunct="1"/>
            <a:r>
              <a:rPr lang="en-US" altLang="zh-CN" sz="2000">
                <a:latin typeface="Times New Roman" panose="02020603050405020304" pitchFamily="18" charset="0"/>
                <a:ea typeface="宋体" panose="02010600030101010101" pitchFamily="2" charset="-122"/>
              </a:rPr>
              <a:t>mnt</a:t>
            </a:r>
            <a:endParaRPr lang="en-US" altLang="zh-CN" sz="2000">
              <a:latin typeface="Garamond" panose="02020404030301010803" pitchFamily="18" charset="0"/>
              <a:ea typeface="宋体" panose="02010600030101010101" pitchFamily="2" charset="-122"/>
            </a:endParaRPr>
          </a:p>
        </p:txBody>
      </p:sp>
      <p:sp>
        <p:nvSpPr>
          <p:cNvPr id="18455" name="Text Box 23"/>
          <p:cNvSpPr txBox="1">
            <a:spLocks noChangeAspect="1" noChangeArrowheads="1"/>
          </p:cNvSpPr>
          <p:nvPr/>
        </p:nvSpPr>
        <p:spPr bwMode="auto">
          <a:xfrm>
            <a:off x="6108701" y="3653854"/>
            <a:ext cx="514350" cy="446088"/>
          </a:xfrm>
          <a:prstGeom prst="rect">
            <a:avLst/>
          </a:prstGeom>
          <a:noFill/>
          <a:ln w="9525" algn="ctr">
            <a:solidFill>
              <a:srgbClr val="FF00FF"/>
            </a:solidFill>
            <a:miter lim="800000"/>
          </a:ln>
          <a:effectLst/>
          <a:extLst>
            <a:ext uri="{909E8E84-426E-40DD-AFC4-6F175D3DCCD1}">
              <a14:hiddenFill xmlns:a14="http://schemas.microsoft.com/office/drawing/2010/main">
                <a:solidFill>
                  <a:srgbClr val="CBCBCB"/>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algn="ctr" eaLnBrk="1" hangingPunct="1"/>
            <a:r>
              <a:rPr lang="en-US" altLang="zh-CN" sz="2000">
                <a:latin typeface="Times New Roman" panose="02020603050405020304" pitchFamily="18" charset="0"/>
                <a:ea typeface="宋体" panose="02010600030101010101" pitchFamily="2" charset="-122"/>
              </a:rPr>
              <a:t>sbin</a:t>
            </a:r>
            <a:endParaRPr lang="en-US" altLang="zh-CN" sz="2000">
              <a:latin typeface="Garamond" panose="02020404030301010803" pitchFamily="18" charset="0"/>
              <a:ea typeface="宋体" panose="02010600030101010101" pitchFamily="2" charset="-122"/>
            </a:endParaRPr>
          </a:p>
        </p:txBody>
      </p:sp>
      <p:sp>
        <p:nvSpPr>
          <p:cNvPr id="18456" name="Text Box 24"/>
          <p:cNvSpPr txBox="1">
            <a:spLocks noChangeAspect="1" noChangeArrowheads="1"/>
          </p:cNvSpPr>
          <p:nvPr/>
        </p:nvSpPr>
        <p:spPr bwMode="auto">
          <a:xfrm>
            <a:off x="6794501" y="3653854"/>
            <a:ext cx="514350" cy="446088"/>
          </a:xfrm>
          <a:prstGeom prst="rect">
            <a:avLst/>
          </a:prstGeom>
          <a:noFill/>
          <a:ln w="9525" algn="ctr">
            <a:solidFill>
              <a:srgbClr val="FF00FF"/>
            </a:solidFill>
            <a:miter lim="800000"/>
          </a:ln>
          <a:effectLst/>
          <a:extLst>
            <a:ext uri="{909E8E84-426E-40DD-AFC4-6F175D3DCCD1}">
              <a14:hiddenFill xmlns:a14="http://schemas.microsoft.com/office/drawing/2010/main">
                <a:solidFill>
                  <a:srgbClr val="CBCBCB"/>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algn="ctr" eaLnBrk="1" hangingPunct="1"/>
            <a:r>
              <a:rPr lang="en-US" altLang="zh-CN" sz="2000">
                <a:latin typeface="Times New Roman" panose="02020603050405020304" pitchFamily="18" charset="0"/>
                <a:ea typeface="宋体" panose="02010600030101010101" pitchFamily="2" charset="-122"/>
              </a:rPr>
              <a:t>tmp</a:t>
            </a:r>
            <a:endParaRPr lang="en-US" altLang="zh-CN" sz="2000">
              <a:latin typeface="Garamond" panose="02020404030301010803" pitchFamily="18" charset="0"/>
              <a:ea typeface="宋体" panose="02010600030101010101" pitchFamily="2" charset="-122"/>
            </a:endParaRPr>
          </a:p>
        </p:txBody>
      </p:sp>
      <p:sp>
        <p:nvSpPr>
          <p:cNvPr id="18457" name="Text Box 25"/>
          <p:cNvSpPr txBox="1">
            <a:spLocks noChangeAspect="1" noChangeArrowheads="1"/>
          </p:cNvSpPr>
          <p:nvPr/>
        </p:nvSpPr>
        <p:spPr bwMode="auto">
          <a:xfrm>
            <a:off x="7480301" y="3653854"/>
            <a:ext cx="514350" cy="446088"/>
          </a:xfrm>
          <a:prstGeom prst="rect">
            <a:avLst/>
          </a:prstGeom>
          <a:noFill/>
          <a:ln w="9525" algn="ctr">
            <a:solidFill>
              <a:srgbClr val="FF00FF"/>
            </a:solidFill>
            <a:miter lim="800000"/>
          </a:ln>
          <a:effectLst/>
          <a:extLst>
            <a:ext uri="{909E8E84-426E-40DD-AFC4-6F175D3DCCD1}">
              <a14:hiddenFill xmlns:a14="http://schemas.microsoft.com/office/drawing/2010/main">
                <a:solidFill>
                  <a:srgbClr val="CBCBCB"/>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algn="ctr" eaLnBrk="1" hangingPunct="1"/>
            <a:r>
              <a:rPr lang="en-US" altLang="zh-CN" sz="2000">
                <a:latin typeface="Times New Roman" panose="02020603050405020304" pitchFamily="18" charset="0"/>
                <a:ea typeface="宋体" panose="02010600030101010101" pitchFamily="2" charset="-122"/>
              </a:rPr>
              <a:t>usr</a:t>
            </a:r>
            <a:endParaRPr lang="en-US" altLang="zh-CN" sz="2000">
              <a:latin typeface="Garamond" panose="02020404030301010803" pitchFamily="18" charset="0"/>
              <a:ea typeface="宋体" panose="02010600030101010101" pitchFamily="2" charset="-122"/>
            </a:endParaRPr>
          </a:p>
        </p:txBody>
      </p:sp>
      <p:sp>
        <p:nvSpPr>
          <p:cNvPr id="18458" name="Text Box 26"/>
          <p:cNvSpPr txBox="1">
            <a:spLocks noChangeAspect="1" noChangeArrowheads="1"/>
          </p:cNvSpPr>
          <p:nvPr/>
        </p:nvSpPr>
        <p:spPr bwMode="auto">
          <a:xfrm>
            <a:off x="8166101" y="3653854"/>
            <a:ext cx="514350" cy="446088"/>
          </a:xfrm>
          <a:prstGeom prst="rect">
            <a:avLst/>
          </a:prstGeom>
          <a:noFill/>
          <a:ln w="9525" algn="ctr">
            <a:solidFill>
              <a:srgbClr val="FF00FF"/>
            </a:solidFill>
            <a:miter lim="800000"/>
          </a:ln>
          <a:effectLst/>
          <a:extLst>
            <a:ext uri="{909E8E84-426E-40DD-AFC4-6F175D3DCCD1}">
              <a14:hiddenFill xmlns:a14="http://schemas.microsoft.com/office/drawing/2010/main">
                <a:solidFill>
                  <a:srgbClr val="CBCBCB"/>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algn="ctr" eaLnBrk="1" hangingPunct="1"/>
            <a:r>
              <a:rPr lang="en-US" altLang="zh-CN" sz="2000">
                <a:latin typeface="Times New Roman" panose="02020603050405020304" pitchFamily="18" charset="0"/>
                <a:ea typeface="宋体" panose="02010600030101010101" pitchFamily="2" charset="-122"/>
              </a:rPr>
              <a:t>var</a:t>
            </a:r>
            <a:endParaRPr lang="en-US" altLang="zh-CN" sz="2000">
              <a:latin typeface="Garamond" panose="02020404030301010803" pitchFamily="18" charset="0"/>
              <a:ea typeface="宋体" panose="02010600030101010101" pitchFamily="2" charset="-122"/>
            </a:endParaRPr>
          </a:p>
        </p:txBody>
      </p:sp>
      <p:sp>
        <p:nvSpPr>
          <p:cNvPr id="18459" name="Line 27"/>
          <p:cNvSpPr>
            <a:spLocks noChangeAspect="1" noChangeShapeType="1"/>
          </p:cNvSpPr>
          <p:nvPr/>
        </p:nvSpPr>
        <p:spPr bwMode="auto">
          <a:xfrm>
            <a:off x="7823201" y="3356992"/>
            <a:ext cx="0" cy="296862"/>
          </a:xfrm>
          <a:prstGeom prst="line">
            <a:avLst/>
          </a:prstGeom>
          <a:noFill/>
          <a:ln w="9525">
            <a:solidFill>
              <a:srgbClr val="FF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60" name="Line 28"/>
          <p:cNvSpPr>
            <a:spLocks noChangeAspect="1" noChangeShapeType="1"/>
          </p:cNvSpPr>
          <p:nvPr/>
        </p:nvSpPr>
        <p:spPr bwMode="auto">
          <a:xfrm>
            <a:off x="1893888" y="3360167"/>
            <a:ext cx="0" cy="296862"/>
          </a:xfrm>
          <a:prstGeom prst="line">
            <a:avLst/>
          </a:prstGeom>
          <a:noFill/>
          <a:ln w="9525">
            <a:solidFill>
              <a:srgbClr val="FF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endParaRPr lang="zh-CN" altLang="en-US"/>
          </a:p>
        </p:txBody>
      </p:sp>
      <p:sp>
        <p:nvSpPr>
          <p:cNvPr id="18461" name="Text Box 29"/>
          <p:cNvSpPr txBox="1">
            <a:spLocks noChangeAspect="1" noChangeArrowheads="1"/>
          </p:cNvSpPr>
          <p:nvPr/>
        </p:nvSpPr>
        <p:spPr bwMode="auto">
          <a:xfrm>
            <a:off x="1651001" y="3653854"/>
            <a:ext cx="514350" cy="446088"/>
          </a:xfrm>
          <a:prstGeom prst="rect">
            <a:avLst/>
          </a:prstGeom>
          <a:noFill/>
          <a:ln w="9525" algn="ctr">
            <a:solidFill>
              <a:srgbClr val="FF00FF"/>
            </a:solidFill>
            <a:miter lim="800000"/>
          </a:ln>
          <a:effectLst/>
          <a:extLst>
            <a:ext uri="{909E8E84-426E-40DD-AFC4-6F175D3DCCD1}">
              <a14:hiddenFill xmlns:a14="http://schemas.microsoft.com/office/drawing/2010/main">
                <a:solidFill>
                  <a:srgbClr val="CBCBCB"/>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algn="ctr" eaLnBrk="1" hangingPunct="1"/>
            <a:r>
              <a:rPr lang="en-US" altLang="zh-CN" sz="2000">
                <a:latin typeface="Times New Roman" panose="02020603050405020304" pitchFamily="18" charset="0"/>
                <a:ea typeface="宋体" panose="02010600030101010101" pitchFamily="2" charset="-122"/>
              </a:rPr>
              <a:t>proc</a:t>
            </a:r>
            <a:endParaRPr lang="en-US" altLang="zh-CN" sz="2000">
              <a:latin typeface="Garamond" panose="02020404030301010803" pitchFamily="18" charset="0"/>
              <a:ea typeface="宋体" panose="02010600030101010101" pitchFamily="2" charset="-122"/>
            </a:endParaRPr>
          </a:p>
        </p:txBody>
      </p:sp>
      <p:sp>
        <p:nvSpPr>
          <p:cNvPr id="18462" name="Text Box 37"/>
          <p:cNvSpPr txBox="1">
            <a:spLocks noChangeAspect="1" noChangeArrowheads="1"/>
          </p:cNvSpPr>
          <p:nvPr/>
        </p:nvSpPr>
        <p:spPr bwMode="auto">
          <a:xfrm>
            <a:off x="2627313" y="4581525"/>
            <a:ext cx="3429000" cy="446088"/>
          </a:xfrm>
          <a:prstGeom prst="rect">
            <a:avLst/>
          </a:prstGeom>
          <a:noFill/>
          <a:ln w="9525" algn="ctr">
            <a:solidFill>
              <a:srgbClr val="FF00FF"/>
            </a:solidFill>
            <a:miter lim="800000"/>
          </a:ln>
          <a:effectLst/>
          <a:extLst>
            <a:ext uri="{909E8E84-426E-40DD-AFC4-6F175D3DCCD1}">
              <a14:hiddenFill xmlns:a14="http://schemas.microsoft.com/office/drawing/2010/main">
                <a:solidFill>
                  <a:srgbClr val="CBCBCB"/>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algn="just" eaLnBrk="1" hangingPunct="1"/>
            <a:r>
              <a:rPr lang="zh-CN" altLang="en-US" sz="2000">
                <a:latin typeface="Times New Roman" panose="02020603050405020304" pitchFamily="18" charset="0"/>
                <a:ea typeface="宋体" panose="02010600030101010101" pitchFamily="2" charset="-122"/>
              </a:rPr>
              <a:t>文件系统的目录结构</a:t>
            </a:r>
            <a:endParaRPr lang="zh-CN" altLang="en-US" sz="2000">
              <a:latin typeface="Garamond" panose="02020404030301010803" pitchFamily="18" charset="0"/>
              <a:ea typeface="宋体" panose="02010600030101010101" pitchFamily="2" charset="-122"/>
            </a:endParaRPr>
          </a:p>
        </p:txBody>
      </p:sp>
      <p:sp>
        <p:nvSpPr>
          <p:cNvPr id="2" name="TextBox 1"/>
          <p:cNvSpPr txBox="1"/>
          <p:nvPr/>
        </p:nvSpPr>
        <p:spPr>
          <a:xfrm>
            <a:off x="571955" y="1268759"/>
            <a:ext cx="7815942" cy="830997"/>
          </a:xfrm>
          <a:prstGeom prst="rect">
            <a:avLst/>
          </a:prstGeom>
          <a:noFill/>
        </p:spPr>
        <p:txBody>
          <a:bodyPr wrap="square" rtlCol="0">
            <a:spAutoFit/>
          </a:bodyPr>
          <a:lstStyle/>
          <a:p>
            <a:r>
              <a:rPr lang="en-US" altLang="zh-CN" sz="2400" dirty="0" smtClean="0"/>
              <a:t>Linux</a:t>
            </a:r>
            <a:r>
              <a:rPr lang="zh-CN" altLang="en-US" sz="2400" dirty="0" smtClean="0"/>
              <a:t>安装以后，根文件下有许许多多的目录，无论哪个版本都有这些目录，各个发行版本也会有些小小的差异。</a:t>
            </a:r>
            <a:endParaRPr lang="zh-CN" altLang="en-US" sz="2400"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a:defRPr/>
            </a:pPr>
            <a:fld id="{909D5859-A0B9-4178-9700-C0731E56F693}" type="slidenum">
              <a:rPr lang="zh-CN" altLang="en-US"/>
            </a:fld>
            <a:endParaRPr lang="en-US" altLang="zh-CN"/>
          </a:p>
        </p:txBody>
      </p:sp>
      <p:sp>
        <p:nvSpPr>
          <p:cNvPr id="19459" name="Rectangle 4"/>
          <p:cNvSpPr>
            <a:spLocks noChangeArrowheads="1"/>
          </p:cNvSpPr>
          <p:nvPr/>
        </p:nvSpPr>
        <p:spPr bwMode="auto">
          <a:xfrm>
            <a:off x="0" y="-115888"/>
            <a:ext cx="8893175" cy="738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US" altLang="zh-CN" sz="2400" b="0" dirty="0">
                <a:latin typeface="黑体" panose="02010609060101010101" pitchFamily="49" charset="-122"/>
                <a:ea typeface="黑体" panose="02010609060101010101" pitchFamily="49" charset="-122"/>
              </a:rPr>
              <a:t>/</a:t>
            </a:r>
            <a:r>
              <a:rPr lang="zh-CN" altLang="en-US" sz="2400" b="0" dirty="0">
                <a:latin typeface="黑体" panose="02010609060101010101" pitchFamily="49" charset="-122"/>
                <a:ea typeface="黑体" panose="02010609060101010101" pitchFamily="49" charset="-122"/>
              </a:rPr>
              <a:t>　 根目录</a:t>
            </a:r>
            <a:r>
              <a:rPr lang="zh-CN" altLang="en-US" sz="2400" b="0" dirty="0" smtClean="0">
                <a:latin typeface="黑体" panose="02010609060101010101" pitchFamily="49" charset="-122"/>
                <a:ea typeface="黑体" panose="02010609060101010101" pitchFamily="49" charset="-122"/>
              </a:rPr>
              <a:t>　</a:t>
            </a:r>
            <a:br>
              <a:rPr lang="zh-CN" altLang="en-US" sz="2400" b="0" dirty="0" smtClean="0">
                <a:latin typeface="黑体" panose="02010609060101010101" pitchFamily="49" charset="-122"/>
                <a:ea typeface="黑体" panose="02010609060101010101" pitchFamily="49" charset="-122"/>
              </a:rPr>
            </a:br>
            <a:r>
              <a:rPr lang="zh-CN" altLang="en-US" sz="2400" b="0" dirty="0" smtClean="0">
                <a:latin typeface="黑体" panose="02010609060101010101" pitchFamily="49" charset="-122"/>
                <a:ea typeface="黑体" panose="02010609060101010101" pitchFamily="49" charset="-122"/>
              </a:rPr>
              <a:t>│</a:t>
            </a:r>
            <a:br>
              <a:rPr lang="zh-CN" altLang="en-US" sz="2400" b="0" dirty="0" smtClean="0">
                <a:latin typeface="黑体" panose="02010609060101010101" pitchFamily="49" charset="-122"/>
                <a:ea typeface="黑体" panose="02010609060101010101" pitchFamily="49" charset="-122"/>
              </a:rPr>
            </a:br>
            <a:r>
              <a:rPr lang="zh-CN" altLang="en-US" sz="2400" b="0" dirty="0" smtClean="0">
                <a:latin typeface="黑体" panose="02010609060101010101" pitchFamily="49" charset="-122"/>
                <a:ea typeface="黑体" panose="02010609060101010101" pitchFamily="49" charset="-122"/>
              </a:rPr>
              <a:t>├</a:t>
            </a:r>
            <a:r>
              <a:rPr lang="en-US" altLang="zh-CN" sz="2400" b="0" dirty="0">
                <a:latin typeface="黑体" panose="02010609060101010101" pitchFamily="49" charset="-122"/>
                <a:ea typeface="黑体" panose="02010609060101010101" pitchFamily="49" charset="-122"/>
              </a:rPr>
              <a:t>/boot </a:t>
            </a:r>
            <a:r>
              <a:rPr lang="zh-CN" altLang="en-US" sz="2400" b="0" dirty="0">
                <a:latin typeface="黑体" panose="02010609060101010101" pitchFamily="49" charset="-122"/>
                <a:ea typeface="黑体" panose="02010609060101010101" pitchFamily="49" charset="-122"/>
              </a:rPr>
              <a:t>启动文件。所有与系统启动有关的文件都保存在这里</a:t>
            </a:r>
            <a:br>
              <a:rPr lang="zh-CN" altLang="en-US" sz="2400" b="0" dirty="0">
                <a:latin typeface="黑体" panose="02010609060101010101" pitchFamily="49" charset="-122"/>
                <a:ea typeface="黑体" panose="02010609060101010101" pitchFamily="49" charset="-122"/>
              </a:rPr>
            </a:br>
            <a:r>
              <a:rPr lang="zh-CN" altLang="en-US" sz="2400" b="0" dirty="0">
                <a:latin typeface="黑体" panose="02010609060101010101" pitchFamily="49" charset="-122"/>
                <a:ea typeface="黑体" panose="02010609060101010101" pitchFamily="49" charset="-122"/>
              </a:rPr>
              <a:t>│ </a:t>
            </a:r>
            <a:r>
              <a:rPr lang="zh-CN" altLang="en-US" sz="2400" b="0" dirty="0" smtClean="0">
                <a:latin typeface="黑体" panose="02010609060101010101" pitchFamily="49" charset="-122"/>
                <a:ea typeface="黑体" panose="02010609060101010101" pitchFamily="49" charset="-122"/>
              </a:rPr>
              <a:t>└</a:t>
            </a:r>
            <a:r>
              <a:rPr lang="en-US" altLang="zh-CN" sz="2400" b="0" dirty="0">
                <a:latin typeface="黑体" panose="02010609060101010101" pitchFamily="49" charset="-122"/>
                <a:ea typeface="黑体" panose="02010609060101010101" pitchFamily="49" charset="-122"/>
              </a:rPr>
              <a:t>/ </a:t>
            </a:r>
            <a:r>
              <a:rPr lang="en-US" altLang="zh-CN" sz="2400" b="0" dirty="0" smtClean="0">
                <a:latin typeface="黑体" panose="02010609060101010101" pitchFamily="49" charset="-122"/>
                <a:ea typeface="黑体" panose="02010609060101010101" pitchFamily="49" charset="-122"/>
              </a:rPr>
              <a:t>grub   </a:t>
            </a:r>
            <a:r>
              <a:rPr lang="en-US" altLang="zh-CN" sz="2400" b="0" dirty="0" err="1" smtClean="0">
                <a:latin typeface="黑体" panose="02010609060101010101" pitchFamily="49" charset="-122"/>
                <a:ea typeface="黑体" panose="02010609060101010101" pitchFamily="49" charset="-122"/>
              </a:rPr>
              <a:t>Grub</a:t>
            </a:r>
            <a:r>
              <a:rPr lang="zh-CN" altLang="en-US" sz="2400" b="0" dirty="0">
                <a:latin typeface="黑体" panose="02010609060101010101" pitchFamily="49" charset="-122"/>
                <a:ea typeface="黑体" panose="02010609060101010101" pitchFamily="49" charset="-122"/>
              </a:rPr>
              <a:t>引导器相关的文件</a:t>
            </a:r>
            <a:br>
              <a:rPr lang="zh-CN" altLang="en-US" sz="2400" b="0" dirty="0" smtClean="0">
                <a:latin typeface="黑体" panose="02010609060101010101" pitchFamily="49" charset="-122"/>
                <a:ea typeface="黑体" panose="02010609060101010101" pitchFamily="49" charset="-122"/>
              </a:rPr>
            </a:br>
            <a:r>
              <a:rPr lang="zh-CN" altLang="en-US" sz="2400" b="0" dirty="0" smtClean="0">
                <a:latin typeface="黑体" panose="02010609060101010101" pitchFamily="49" charset="-122"/>
                <a:ea typeface="黑体" panose="02010609060101010101" pitchFamily="49" charset="-122"/>
              </a:rPr>
              <a:t>│</a:t>
            </a:r>
            <a:br>
              <a:rPr lang="zh-CN" altLang="en-US" sz="2400" b="0" dirty="0" smtClean="0">
                <a:latin typeface="黑体" panose="02010609060101010101" pitchFamily="49" charset="-122"/>
                <a:ea typeface="黑体" panose="02010609060101010101" pitchFamily="49" charset="-122"/>
              </a:rPr>
            </a:br>
            <a:r>
              <a:rPr lang="zh-CN" altLang="en-US" sz="2400" b="0" dirty="0" smtClean="0">
                <a:latin typeface="黑体" panose="02010609060101010101" pitchFamily="49" charset="-122"/>
                <a:ea typeface="黑体" panose="02010609060101010101" pitchFamily="49" charset="-122"/>
              </a:rPr>
              <a:t>├</a:t>
            </a:r>
            <a:r>
              <a:rPr lang="en-US" altLang="zh-CN" sz="2400" b="0" dirty="0">
                <a:latin typeface="黑体" panose="02010609060101010101" pitchFamily="49" charset="-122"/>
                <a:ea typeface="黑体" panose="02010609060101010101" pitchFamily="49" charset="-122"/>
              </a:rPr>
              <a:t>/</a:t>
            </a:r>
            <a:r>
              <a:rPr lang="en-US" altLang="zh-CN" sz="2400" b="0" dirty="0" err="1">
                <a:latin typeface="黑体" panose="02010609060101010101" pitchFamily="49" charset="-122"/>
                <a:ea typeface="黑体" panose="02010609060101010101" pitchFamily="49" charset="-122"/>
              </a:rPr>
              <a:t>dev</a:t>
            </a:r>
            <a:r>
              <a:rPr lang="en-US" altLang="zh-CN" sz="2400" b="0" dirty="0">
                <a:latin typeface="黑体" panose="02010609060101010101" pitchFamily="49" charset="-122"/>
                <a:ea typeface="黑体" panose="02010609060101010101" pitchFamily="49" charset="-122"/>
              </a:rPr>
              <a:t> </a:t>
            </a:r>
            <a:r>
              <a:rPr lang="zh-CN" altLang="en-US" sz="2400" b="0" dirty="0">
                <a:latin typeface="黑体" panose="02010609060101010101" pitchFamily="49" charset="-122"/>
                <a:ea typeface="黑体" panose="02010609060101010101" pitchFamily="49" charset="-122"/>
              </a:rPr>
              <a:t>设备文件</a:t>
            </a:r>
            <a:br>
              <a:rPr lang="zh-CN" altLang="en-US" sz="2400" b="0" dirty="0" smtClean="0">
                <a:latin typeface="黑体" panose="02010609060101010101" pitchFamily="49" charset="-122"/>
                <a:ea typeface="黑体" panose="02010609060101010101" pitchFamily="49" charset="-122"/>
              </a:rPr>
            </a:br>
            <a:r>
              <a:rPr lang="zh-CN" altLang="en-US" sz="2400" b="0" dirty="0" smtClean="0">
                <a:latin typeface="黑体" panose="02010609060101010101" pitchFamily="49" charset="-122"/>
                <a:ea typeface="黑体" panose="02010609060101010101" pitchFamily="49" charset="-122"/>
              </a:rPr>
              <a:t>├</a:t>
            </a:r>
            <a:r>
              <a:rPr lang="en-US" altLang="zh-CN" sz="2400" b="0" dirty="0">
                <a:latin typeface="黑体" panose="02010609060101010101" pitchFamily="49" charset="-122"/>
                <a:ea typeface="黑体" panose="02010609060101010101" pitchFamily="49" charset="-122"/>
              </a:rPr>
              <a:t>/</a:t>
            </a:r>
            <a:r>
              <a:rPr lang="en-US" altLang="zh-CN" sz="2400" b="0" dirty="0" err="1">
                <a:latin typeface="黑体" panose="02010609060101010101" pitchFamily="49" charset="-122"/>
                <a:ea typeface="黑体" panose="02010609060101010101" pitchFamily="49" charset="-122"/>
              </a:rPr>
              <a:t>proc</a:t>
            </a:r>
            <a:r>
              <a:rPr lang="en-US" altLang="zh-CN" sz="2400" b="0" dirty="0">
                <a:latin typeface="黑体" panose="02010609060101010101" pitchFamily="49" charset="-122"/>
                <a:ea typeface="黑体" panose="02010609060101010101" pitchFamily="49" charset="-122"/>
              </a:rPr>
              <a:t> </a:t>
            </a:r>
            <a:r>
              <a:rPr lang="zh-CN" altLang="en-US" sz="2400" b="0" dirty="0">
                <a:latin typeface="黑体" panose="02010609060101010101" pitchFamily="49" charset="-122"/>
                <a:ea typeface="黑体" panose="02010609060101010101" pitchFamily="49" charset="-122"/>
              </a:rPr>
              <a:t>内核与进程镜像</a:t>
            </a:r>
            <a:br>
              <a:rPr lang="zh-CN" altLang="en-US" sz="2400" b="0" dirty="0" smtClean="0">
                <a:latin typeface="黑体" panose="02010609060101010101" pitchFamily="49" charset="-122"/>
                <a:ea typeface="黑体" panose="02010609060101010101" pitchFamily="49" charset="-122"/>
              </a:rPr>
            </a:br>
            <a:r>
              <a:rPr lang="zh-CN" altLang="en-US" sz="2400" b="0" dirty="0" smtClean="0">
                <a:latin typeface="黑体" panose="02010609060101010101" pitchFamily="49" charset="-122"/>
                <a:ea typeface="黑体" panose="02010609060101010101" pitchFamily="49" charset="-122"/>
              </a:rPr>
              <a:t>│</a:t>
            </a:r>
            <a:br>
              <a:rPr lang="zh-CN" altLang="en-US" sz="2400" b="0" dirty="0" smtClean="0">
                <a:latin typeface="黑体" panose="02010609060101010101" pitchFamily="49" charset="-122"/>
                <a:ea typeface="黑体" panose="02010609060101010101" pitchFamily="49" charset="-122"/>
              </a:rPr>
            </a:br>
            <a:r>
              <a:rPr lang="zh-CN" altLang="en-US" sz="2400" b="0" dirty="0" smtClean="0">
                <a:latin typeface="黑体" panose="02010609060101010101" pitchFamily="49" charset="-122"/>
                <a:ea typeface="黑体" panose="02010609060101010101" pitchFamily="49" charset="-122"/>
              </a:rPr>
              <a:t>├</a:t>
            </a:r>
            <a:r>
              <a:rPr lang="en-US" altLang="zh-CN" sz="2400" b="0" dirty="0">
                <a:latin typeface="黑体" panose="02010609060101010101" pitchFamily="49" charset="-122"/>
                <a:ea typeface="黑体" panose="02010609060101010101" pitchFamily="49" charset="-122"/>
              </a:rPr>
              <a:t>/</a:t>
            </a:r>
            <a:r>
              <a:rPr lang="en-US" altLang="zh-CN" sz="2400" b="0" dirty="0" err="1">
                <a:latin typeface="黑体" panose="02010609060101010101" pitchFamily="49" charset="-122"/>
                <a:ea typeface="黑体" panose="02010609060101010101" pitchFamily="49" charset="-122"/>
              </a:rPr>
              <a:t>mnt</a:t>
            </a:r>
            <a:r>
              <a:rPr lang="en-US" altLang="zh-CN" sz="2400" b="0" dirty="0">
                <a:latin typeface="黑体" panose="02010609060101010101" pitchFamily="49" charset="-122"/>
                <a:ea typeface="黑体" panose="02010609060101010101" pitchFamily="49" charset="-122"/>
              </a:rPr>
              <a:t> </a:t>
            </a:r>
            <a:r>
              <a:rPr lang="zh-CN" altLang="en-US" sz="2400" b="0" dirty="0">
                <a:latin typeface="黑体" panose="02010609060101010101" pitchFamily="49" charset="-122"/>
                <a:ea typeface="黑体" panose="02010609060101010101" pitchFamily="49" charset="-122"/>
              </a:rPr>
              <a:t>临时挂载</a:t>
            </a:r>
            <a:br>
              <a:rPr lang="zh-CN" altLang="en-US" sz="2400" b="0" dirty="0" smtClean="0">
                <a:latin typeface="黑体" panose="02010609060101010101" pitchFamily="49" charset="-122"/>
                <a:ea typeface="黑体" panose="02010609060101010101" pitchFamily="49" charset="-122"/>
              </a:rPr>
            </a:br>
            <a:r>
              <a:rPr lang="zh-CN" altLang="en-US" sz="2400" b="0" dirty="0" smtClean="0">
                <a:latin typeface="黑体" panose="02010609060101010101" pitchFamily="49" charset="-122"/>
                <a:ea typeface="黑体" panose="02010609060101010101" pitchFamily="49" charset="-122"/>
              </a:rPr>
              <a:t>├</a:t>
            </a:r>
            <a:r>
              <a:rPr lang="en-US" altLang="zh-CN" sz="2400" b="0" dirty="0">
                <a:latin typeface="黑体" panose="02010609060101010101" pitchFamily="49" charset="-122"/>
                <a:ea typeface="黑体" panose="02010609060101010101" pitchFamily="49" charset="-122"/>
              </a:rPr>
              <a:t>/media </a:t>
            </a:r>
            <a:r>
              <a:rPr lang="zh-CN" altLang="en-US" sz="2400" b="0" dirty="0">
                <a:latin typeface="黑体" panose="02010609060101010101" pitchFamily="49" charset="-122"/>
                <a:ea typeface="黑体" panose="02010609060101010101" pitchFamily="49" charset="-122"/>
              </a:rPr>
              <a:t>挂载媒体设备</a:t>
            </a:r>
            <a:br>
              <a:rPr lang="zh-CN" altLang="en-US" sz="2400" b="0" dirty="0" smtClean="0">
                <a:latin typeface="黑体" panose="02010609060101010101" pitchFamily="49" charset="-122"/>
                <a:ea typeface="黑体" panose="02010609060101010101" pitchFamily="49" charset="-122"/>
              </a:rPr>
            </a:br>
            <a:r>
              <a:rPr lang="zh-CN" altLang="en-US" sz="2400" b="0" dirty="0" smtClean="0">
                <a:latin typeface="黑体" panose="02010609060101010101" pitchFamily="49" charset="-122"/>
                <a:ea typeface="黑体" panose="02010609060101010101" pitchFamily="49" charset="-122"/>
              </a:rPr>
              <a:t>│</a:t>
            </a:r>
            <a:br>
              <a:rPr lang="zh-CN" altLang="en-US" sz="2400" b="0" dirty="0" smtClean="0">
                <a:latin typeface="黑体" panose="02010609060101010101" pitchFamily="49" charset="-122"/>
                <a:ea typeface="黑体" panose="02010609060101010101" pitchFamily="49" charset="-122"/>
              </a:rPr>
            </a:br>
            <a:r>
              <a:rPr lang="zh-CN" altLang="en-US" sz="2400" b="0" dirty="0" smtClean="0">
                <a:latin typeface="黑体" panose="02010609060101010101" pitchFamily="49" charset="-122"/>
                <a:ea typeface="黑体" panose="02010609060101010101" pitchFamily="49" charset="-122"/>
              </a:rPr>
              <a:t>├</a:t>
            </a:r>
            <a:r>
              <a:rPr lang="en-US" altLang="zh-CN" sz="2400" b="0" dirty="0">
                <a:latin typeface="黑体" panose="02010609060101010101" pitchFamily="49" charset="-122"/>
                <a:ea typeface="黑体" panose="02010609060101010101" pitchFamily="49" charset="-122"/>
              </a:rPr>
              <a:t>/root root</a:t>
            </a:r>
            <a:r>
              <a:rPr lang="zh-CN" altLang="en-US" sz="2400" b="0" dirty="0">
                <a:latin typeface="黑体" panose="02010609060101010101" pitchFamily="49" charset="-122"/>
                <a:ea typeface="黑体" panose="02010609060101010101" pitchFamily="49" charset="-122"/>
              </a:rPr>
              <a:t>用户的</a:t>
            </a:r>
            <a:r>
              <a:rPr lang="en-US" altLang="zh-CN" sz="2400" b="0" dirty="0">
                <a:latin typeface="黑体" panose="02010609060101010101" pitchFamily="49" charset="-122"/>
                <a:ea typeface="黑体" panose="02010609060101010101" pitchFamily="49" charset="-122"/>
              </a:rPr>
              <a:t>$HOME</a:t>
            </a:r>
            <a:r>
              <a:rPr lang="zh-CN" altLang="en-US" sz="2400" b="0" dirty="0">
                <a:latin typeface="黑体" panose="02010609060101010101" pitchFamily="49" charset="-122"/>
                <a:ea typeface="黑体" panose="02010609060101010101" pitchFamily="49" charset="-122"/>
              </a:rPr>
              <a:t>目录</a:t>
            </a:r>
            <a:br>
              <a:rPr lang="zh-CN" altLang="en-US" sz="2400" b="0" dirty="0" smtClean="0">
                <a:latin typeface="黑体" panose="02010609060101010101" pitchFamily="49" charset="-122"/>
                <a:ea typeface="黑体" panose="02010609060101010101" pitchFamily="49" charset="-122"/>
              </a:rPr>
            </a:br>
            <a:r>
              <a:rPr lang="zh-CN" altLang="en-US" sz="2400" b="0" dirty="0" smtClean="0">
                <a:latin typeface="黑体" panose="02010609060101010101" pitchFamily="49" charset="-122"/>
                <a:ea typeface="黑体" panose="02010609060101010101" pitchFamily="49" charset="-122"/>
              </a:rPr>
              <a:t>├</a:t>
            </a:r>
            <a:r>
              <a:rPr lang="en-US" altLang="zh-CN" sz="2400" b="0" dirty="0">
                <a:latin typeface="黑体" panose="02010609060101010101" pitchFamily="49" charset="-122"/>
                <a:ea typeface="黑体" panose="02010609060101010101" pitchFamily="49" charset="-122"/>
              </a:rPr>
              <a:t>/home</a:t>
            </a:r>
            <a:br>
              <a:rPr lang="en-US" altLang="zh-CN" sz="2400" b="0" dirty="0">
                <a:latin typeface="黑体" panose="02010609060101010101" pitchFamily="49" charset="-122"/>
                <a:ea typeface="黑体" panose="02010609060101010101" pitchFamily="49" charset="-122"/>
              </a:rPr>
            </a:br>
            <a:r>
              <a:rPr lang="en-US" altLang="zh-CN" sz="2400" b="0" dirty="0">
                <a:latin typeface="黑体" panose="02010609060101010101" pitchFamily="49" charset="-122"/>
                <a:ea typeface="黑体" panose="02010609060101010101" pitchFamily="49" charset="-122"/>
              </a:rPr>
              <a:t>│ ├/user </a:t>
            </a:r>
            <a:r>
              <a:rPr lang="zh-CN" altLang="en-US" sz="2400" b="0" dirty="0">
                <a:latin typeface="黑体" panose="02010609060101010101" pitchFamily="49" charset="-122"/>
                <a:ea typeface="黑体" panose="02010609060101010101" pitchFamily="49" charset="-122"/>
              </a:rPr>
              <a:t>普通用户的</a:t>
            </a:r>
            <a:r>
              <a:rPr lang="en-US" altLang="zh-CN" sz="2400" b="0" dirty="0">
                <a:latin typeface="黑体" panose="02010609060101010101" pitchFamily="49" charset="-122"/>
                <a:ea typeface="黑体" panose="02010609060101010101" pitchFamily="49" charset="-122"/>
              </a:rPr>
              <a:t>$HOME</a:t>
            </a:r>
            <a:r>
              <a:rPr lang="zh-CN" altLang="en-US" sz="2400" b="0" dirty="0">
                <a:latin typeface="黑体" panose="02010609060101010101" pitchFamily="49" charset="-122"/>
                <a:ea typeface="黑体" panose="02010609060101010101" pitchFamily="49" charset="-122"/>
              </a:rPr>
              <a:t>目录</a:t>
            </a:r>
            <a:br>
              <a:rPr lang="zh-CN" altLang="en-US" sz="2400" b="0" dirty="0">
                <a:latin typeface="黑体" panose="02010609060101010101" pitchFamily="49" charset="-122"/>
                <a:ea typeface="黑体" panose="02010609060101010101" pitchFamily="49" charset="-122"/>
              </a:rPr>
            </a:br>
            <a:r>
              <a:rPr lang="zh-CN" altLang="en-US" sz="2400" b="0" dirty="0">
                <a:latin typeface="黑体" panose="02010609060101010101" pitchFamily="49" charset="-122"/>
                <a:ea typeface="黑体" panose="02010609060101010101" pitchFamily="49" charset="-122"/>
              </a:rPr>
              <a:t>│ </a:t>
            </a:r>
            <a:r>
              <a:rPr lang="zh-CN" altLang="en-US" sz="2400" b="0" dirty="0" smtClean="0">
                <a:latin typeface="黑体" panose="02010609060101010101" pitchFamily="49" charset="-122"/>
                <a:ea typeface="黑体" panose="02010609060101010101" pitchFamily="49" charset="-122"/>
              </a:rPr>
              <a:t>└</a:t>
            </a:r>
            <a:r>
              <a:rPr lang="en-US" altLang="zh-CN" sz="2400" b="0" dirty="0">
                <a:latin typeface="黑体" panose="02010609060101010101" pitchFamily="49" charset="-122"/>
                <a:ea typeface="黑体" panose="02010609060101010101" pitchFamily="49" charset="-122"/>
              </a:rPr>
              <a:t>/...</a:t>
            </a:r>
            <a:br>
              <a:rPr lang="en-US" altLang="zh-CN" sz="2400" b="0" dirty="0">
                <a:latin typeface="黑体" panose="02010609060101010101" pitchFamily="49" charset="-122"/>
                <a:ea typeface="黑体" panose="02010609060101010101" pitchFamily="49" charset="-122"/>
              </a:rPr>
            </a:br>
            <a:r>
              <a:rPr lang="en-US" altLang="zh-CN" sz="2400" b="0" dirty="0">
                <a:latin typeface="黑体" panose="02010609060101010101" pitchFamily="49" charset="-122"/>
                <a:ea typeface="黑体" panose="02010609060101010101" pitchFamily="49" charset="-122"/>
              </a:rPr>
              <a:t>│</a:t>
            </a:r>
            <a:br>
              <a:rPr lang="en-US" altLang="zh-CN" sz="2400" b="0" dirty="0">
                <a:latin typeface="黑体" panose="02010609060101010101" pitchFamily="49" charset="-122"/>
                <a:ea typeface="黑体" panose="02010609060101010101" pitchFamily="49" charset="-122"/>
              </a:rPr>
            </a:br>
            <a:r>
              <a:rPr lang="en-US" altLang="zh-CN" sz="2400" b="0" dirty="0">
                <a:latin typeface="黑体" panose="02010609060101010101" pitchFamily="49" charset="-122"/>
                <a:ea typeface="黑体" panose="02010609060101010101" pitchFamily="49" charset="-122"/>
              </a:rPr>
              <a:t>├/bin </a:t>
            </a:r>
            <a:r>
              <a:rPr lang="zh-CN" altLang="en-US" sz="2400" b="0" dirty="0">
                <a:latin typeface="黑体" panose="02010609060101010101" pitchFamily="49" charset="-122"/>
                <a:ea typeface="黑体" panose="02010609060101010101" pitchFamily="49" charset="-122"/>
              </a:rPr>
              <a:t>系统</a:t>
            </a:r>
            <a:r>
              <a:rPr lang="zh-CN" altLang="en-US" sz="2400" b="0" dirty="0" smtClean="0">
                <a:latin typeface="黑体" panose="02010609060101010101" pitchFamily="49" charset="-122"/>
                <a:ea typeface="黑体" panose="02010609060101010101" pitchFamily="49" charset="-122"/>
              </a:rPr>
              <a:t>程序，存放了</a:t>
            </a:r>
            <a:r>
              <a:rPr lang="en-US" altLang="zh-CN" sz="2400" b="0" dirty="0" smtClean="0">
                <a:latin typeface="黑体" panose="02010609060101010101" pitchFamily="49" charset="-122"/>
                <a:ea typeface="黑体" panose="02010609060101010101" pitchFamily="49" charset="-122"/>
              </a:rPr>
              <a:t>Linux</a:t>
            </a:r>
            <a:r>
              <a:rPr lang="zh-CN" altLang="en-US" sz="2400" b="0" dirty="0" smtClean="0">
                <a:latin typeface="黑体" panose="02010609060101010101" pitchFamily="49" charset="-122"/>
                <a:ea typeface="黑体" panose="02010609060101010101" pitchFamily="49" charset="-122"/>
              </a:rPr>
              <a:t>的常用命令</a:t>
            </a:r>
            <a:br>
              <a:rPr lang="zh-CN" altLang="en-US" sz="2400" b="0" dirty="0" smtClean="0">
                <a:latin typeface="黑体" panose="02010609060101010101" pitchFamily="49" charset="-122"/>
                <a:ea typeface="黑体" panose="02010609060101010101" pitchFamily="49" charset="-122"/>
              </a:rPr>
            </a:br>
            <a:r>
              <a:rPr lang="zh-CN" altLang="en-US" sz="2400" b="0" dirty="0" smtClean="0">
                <a:latin typeface="黑体" panose="02010609060101010101" pitchFamily="49" charset="-122"/>
                <a:ea typeface="黑体" panose="02010609060101010101" pitchFamily="49" charset="-122"/>
              </a:rPr>
              <a:t>├</a:t>
            </a:r>
            <a:r>
              <a:rPr lang="en-US" altLang="zh-CN" sz="2400" b="0" dirty="0">
                <a:latin typeface="黑体" panose="02010609060101010101" pitchFamily="49" charset="-122"/>
                <a:ea typeface="黑体" panose="02010609060101010101" pitchFamily="49" charset="-122"/>
              </a:rPr>
              <a:t>/</a:t>
            </a:r>
            <a:r>
              <a:rPr lang="en-US" altLang="zh-CN" sz="2400" b="0" dirty="0" err="1">
                <a:latin typeface="黑体" panose="02010609060101010101" pitchFamily="49" charset="-122"/>
                <a:ea typeface="黑体" panose="02010609060101010101" pitchFamily="49" charset="-122"/>
              </a:rPr>
              <a:t>sbin</a:t>
            </a:r>
            <a:r>
              <a:rPr lang="en-US" altLang="zh-CN" sz="2400" b="0" dirty="0">
                <a:latin typeface="黑体" panose="02010609060101010101" pitchFamily="49" charset="-122"/>
                <a:ea typeface="黑体" panose="02010609060101010101" pitchFamily="49" charset="-122"/>
              </a:rPr>
              <a:t> </a:t>
            </a:r>
            <a:r>
              <a:rPr lang="zh-CN" altLang="en-US" sz="2400" b="0" dirty="0">
                <a:latin typeface="黑体" panose="02010609060101010101" pitchFamily="49" charset="-122"/>
                <a:ea typeface="黑体" panose="02010609060101010101" pitchFamily="49" charset="-122"/>
              </a:rPr>
              <a:t>管理员系统程序</a:t>
            </a:r>
            <a:br>
              <a:rPr lang="zh-CN" altLang="en-US" sz="2400" b="0" dirty="0" smtClean="0">
                <a:latin typeface="黑体" panose="02010609060101010101" pitchFamily="49" charset="-122"/>
                <a:ea typeface="黑体" panose="02010609060101010101" pitchFamily="49" charset="-122"/>
              </a:rPr>
            </a:br>
            <a:r>
              <a:rPr lang="zh-CN" altLang="en-US" sz="2400" b="0" dirty="0" smtClean="0">
                <a:latin typeface="黑体" panose="02010609060101010101" pitchFamily="49" charset="-122"/>
                <a:ea typeface="黑体" panose="02010609060101010101" pitchFamily="49" charset="-122"/>
              </a:rPr>
              <a:t>├</a:t>
            </a:r>
            <a:r>
              <a:rPr lang="en-US" altLang="zh-CN" sz="2400" b="0" dirty="0">
                <a:latin typeface="黑体" panose="02010609060101010101" pitchFamily="49" charset="-122"/>
                <a:ea typeface="黑体" panose="02010609060101010101" pitchFamily="49" charset="-122"/>
              </a:rPr>
              <a:t>/lib </a:t>
            </a:r>
            <a:r>
              <a:rPr lang="zh-CN" altLang="en-US" sz="2400" b="0" dirty="0">
                <a:latin typeface="黑体" panose="02010609060101010101" pitchFamily="49" charset="-122"/>
                <a:ea typeface="黑体" panose="02010609060101010101" pitchFamily="49" charset="-122"/>
              </a:rPr>
              <a:t>系统程序库文件</a:t>
            </a:r>
            <a:br>
              <a:rPr lang="zh-CN" altLang="en-US" b="0" dirty="0"/>
            </a:br>
            <a:endParaRPr lang="zh-CN" altLang="en-US" b="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a:defRPr/>
            </a:pPr>
            <a:fld id="{F9EFB82E-C1A5-4CE7-9325-D06C29649C9E}" type="slidenum">
              <a:rPr lang="zh-CN" altLang="en-US"/>
            </a:fld>
            <a:endParaRPr lang="en-US" altLang="zh-CN"/>
          </a:p>
        </p:txBody>
      </p:sp>
      <p:sp>
        <p:nvSpPr>
          <p:cNvPr id="20483" name="Rectangle 4"/>
          <p:cNvSpPr>
            <a:spLocks noChangeArrowheads="1"/>
          </p:cNvSpPr>
          <p:nvPr/>
        </p:nvSpPr>
        <p:spPr bwMode="auto">
          <a:xfrm>
            <a:off x="0" y="0"/>
            <a:ext cx="9144000" cy="649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000" dirty="0" smtClean="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 </a:t>
            </a:r>
            <a:r>
              <a:rPr lang="en-US" altLang="zh-CN" sz="2000" dirty="0" err="1">
                <a:latin typeface="黑体" panose="02010609060101010101" pitchFamily="49" charset="-122"/>
                <a:ea typeface="黑体" panose="02010609060101010101" pitchFamily="49" charset="-122"/>
              </a:rPr>
              <a:t>etc</a:t>
            </a:r>
            <a:r>
              <a:rPr lang="zh-CN" altLang="en-US" sz="2000" dirty="0" smtClean="0">
                <a:latin typeface="黑体" panose="02010609060101010101" pitchFamily="49" charset="-122"/>
                <a:ea typeface="黑体" panose="02010609060101010101" pitchFamily="49" charset="-122"/>
              </a:rPr>
              <a:t>系统</a:t>
            </a:r>
            <a:r>
              <a:rPr lang="zh-CN" altLang="en-US" sz="2000" dirty="0">
                <a:latin typeface="黑体" panose="02010609060101010101" pitchFamily="49" charset="-122"/>
                <a:ea typeface="黑体" panose="02010609060101010101" pitchFamily="49" charset="-122"/>
              </a:rPr>
              <a:t>程序和大部分应用程序的全局配置文件</a:t>
            </a:r>
            <a:br>
              <a:rPr lang="zh-CN" altLang="en-US" sz="2000" dirty="0">
                <a:latin typeface="黑体" panose="02010609060101010101" pitchFamily="49" charset="-122"/>
                <a:ea typeface="黑体" panose="02010609060101010101" pitchFamily="49" charset="-122"/>
              </a:rPr>
            </a:br>
            <a:r>
              <a:rPr lang="zh-CN" altLang="en-US" sz="2000" dirty="0">
                <a:latin typeface="黑体" panose="02010609060101010101" pitchFamily="49" charset="-122"/>
                <a:ea typeface="黑体" panose="02010609060101010101" pitchFamily="49" charset="-122"/>
              </a:rPr>
              <a:t>│ ├</a:t>
            </a:r>
            <a:r>
              <a:rPr lang="en-US" altLang="zh-CN" sz="2000" dirty="0" err="1">
                <a:latin typeface="黑体" panose="02010609060101010101" pitchFamily="49" charset="-122"/>
                <a:ea typeface="黑体" panose="02010609060101010101" pitchFamily="49" charset="-122"/>
              </a:rPr>
              <a:t>init.d</a:t>
            </a:r>
            <a:r>
              <a:rPr lang="en-US" altLang="zh-CN" sz="2000" dirty="0">
                <a:latin typeface="黑体" panose="02010609060101010101" pitchFamily="49" charset="-122"/>
                <a:ea typeface="黑体" panose="02010609060101010101" pitchFamily="49" charset="-122"/>
              </a:rPr>
              <a:t>/ </a:t>
            </a:r>
            <a:r>
              <a:rPr lang="en-US" altLang="zh-CN" sz="2000" dirty="0" err="1">
                <a:latin typeface="黑体" panose="02010609060101010101" pitchFamily="49" charset="-122"/>
                <a:ea typeface="黑体" panose="02010609060101010101" pitchFamily="49" charset="-122"/>
              </a:rPr>
              <a:t>SystemV</a:t>
            </a:r>
            <a:r>
              <a:rPr lang="zh-CN" altLang="en-US" sz="2000" dirty="0">
                <a:latin typeface="黑体" panose="02010609060101010101" pitchFamily="49" charset="-122"/>
                <a:ea typeface="黑体" panose="02010609060101010101" pitchFamily="49" charset="-122"/>
              </a:rPr>
              <a:t>风格的启动脚本</a:t>
            </a:r>
            <a:br>
              <a:rPr lang="zh-CN" altLang="en-US" sz="2000" dirty="0">
                <a:latin typeface="黑体" panose="02010609060101010101" pitchFamily="49" charset="-122"/>
                <a:ea typeface="黑体" panose="02010609060101010101" pitchFamily="49" charset="-122"/>
              </a:rPr>
            </a:br>
            <a:r>
              <a:rPr lang="zh-CN" altLang="en-US" sz="2000" dirty="0">
                <a:latin typeface="黑体" panose="02010609060101010101" pitchFamily="49" charset="-122"/>
                <a:ea typeface="黑体" panose="02010609060101010101" pitchFamily="49" charset="-122"/>
              </a:rPr>
              <a:t>│ ├</a:t>
            </a:r>
            <a:r>
              <a:rPr lang="en-US" altLang="zh-CN" sz="2000" dirty="0" err="1">
                <a:latin typeface="黑体" panose="02010609060101010101" pitchFamily="49" charset="-122"/>
                <a:ea typeface="黑体" panose="02010609060101010101" pitchFamily="49" charset="-122"/>
              </a:rPr>
              <a:t>rcX.d</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启动脚本的链接，定义运行级别</a:t>
            </a:r>
            <a:br>
              <a:rPr lang="zh-CN" altLang="en-US" sz="2000" dirty="0">
                <a:latin typeface="黑体" panose="02010609060101010101" pitchFamily="49" charset="-122"/>
                <a:ea typeface="黑体" panose="02010609060101010101" pitchFamily="49" charset="-122"/>
              </a:rPr>
            </a:br>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network/ </a:t>
            </a:r>
            <a:r>
              <a:rPr lang="zh-CN" altLang="en-US" sz="2000" dirty="0">
                <a:latin typeface="黑体" panose="02010609060101010101" pitchFamily="49" charset="-122"/>
                <a:ea typeface="黑体" panose="02010609060101010101" pitchFamily="49" charset="-122"/>
              </a:rPr>
              <a:t>网络配置文件</a:t>
            </a:r>
            <a:br>
              <a:rPr lang="zh-CN" altLang="en-US" sz="2000" dirty="0">
                <a:latin typeface="黑体" panose="02010609060101010101" pitchFamily="49" charset="-122"/>
                <a:ea typeface="黑体" panose="02010609060101010101" pitchFamily="49" charset="-122"/>
              </a:rPr>
            </a:br>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X11/ </a:t>
            </a:r>
            <a:r>
              <a:rPr lang="zh-CN" altLang="en-US" sz="2000" dirty="0">
                <a:latin typeface="黑体" panose="02010609060101010101" pitchFamily="49" charset="-122"/>
                <a:ea typeface="黑体" panose="02010609060101010101" pitchFamily="49" charset="-122"/>
              </a:rPr>
              <a:t>图形界面配置文件</a:t>
            </a:r>
            <a:br>
              <a:rPr lang="zh-CN" altLang="en-US" sz="2000" dirty="0" smtClean="0">
                <a:latin typeface="黑体" panose="02010609060101010101" pitchFamily="49" charset="-122"/>
                <a:ea typeface="黑体" panose="02010609060101010101" pitchFamily="49" charset="-122"/>
              </a:rPr>
            </a:br>
            <a:r>
              <a:rPr lang="zh-CN" altLang="en-US" sz="2000" dirty="0" smtClean="0">
                <a:latin typeface="黑体" panose="02010609060101010101" pitchFamily="49" charset="-122"/>
                <a:ea typeface="黑体" panose="02010609060101010101" pitchFamily="49" charset="-122"/>
              </a:rPr>
              <a:t>│</a:t>
            </a:r>
            <a:br>
              <a:rPr lang="zh-CN" altLang="en-US" sz="2000" dirty="0" smtClean="0">
                <a:latin typeface="黑体" panose="02010609060101010101" pitchFamily="49" charset="-122"/>
                <a:ea typeface="黑体" panose="02010609060101010101" pitchFamily="49" charset="-122"/>
              </a:rPr>
            </a:br>
            <a:r>
              <a:rPr lang="zh-CN" altLang="en-US" sz="2000" dirty="0" smtClean="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a:t>
            </a:r>
            <a:r>
              <a:rPr lang="en-US" altLang="zh-CN" sz="2000" dirty="0" err="1" smtClean="0">
                <a:latin typeface="黑体" panose="02010609060101010101" pitchFamily="49" charset="-122"/>
                <a:ea typeface="黑体" panose="02010609060101010101" pitchFamily="49" charset="-122"/>
              </a:rPr>
              <a:t>usr</a:t>
            </a:r>
            <a:r>
              <a:rPr lang="en-US" altLang="zh-CN" sz="2000" dirty="0" smtClean="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系统存放程序的目录，是</a:t>
            </a:r>
            <a:r>
              <a:rPr lang="en-US" altLang="zh-CN" sz="2000" dirty="0" smtClean="0">
                <a:latin typeface="黑体" panose="02010609060101010101" pitchFamily="49" charset="-122"/>
                <a:ea typeface="黑体" panose="02010609060101010101" pitchFamily="49" charset="-122"/>
              </a:rPr>
              <a:t>Linux</a:t>
            </a:r>
            <a:r>
              <a:rPr lang="zh-CN" altLang="en-US" sz="2000" dirty="0" smtClean="0">
                <a:latin typeface="黑体" panose="02010609060101010101" pitchFamily="49" charset="-122"/>
                <a:ea typeface="黑体" panose="02010609060101010101" pitchFamily="49" charset="-122"/>
              </a:rPr>
              <a:t>中占硬盘最大的目录</a:t>
            </a:r>
            <a:br>
              <a:rPr lang="en-US" altLang="zh-CN" sz="2000" dirty="0">
                <a:latin typeface="黑体" panose="02010609060101010101" pitchFamily="49" charset="-122"/>
                <a:ea typeface="黑体" panose="02010609060101010101" pitchFamily="49" charset="-122"/>
              </a:rPr>
            </a:br>
            <a:r>
              <a:rPr lang="en-US" altLang="zh-CN" sz="2000" dirty="0">
                <a:latin typeface="黑体" panose="02010609060101010101" pitchFamily="49" charset="-122"/>
                <a:ea typeface="黑体" panose="02010609060101010101" pitchFamily="49" charset="-122"/>
              </a:rPr>
              <a:t>│ ├bin/ </a:t>
            </a:r>
            <a:r>
              <a:rPr lang="zh-CN" altLang="en-US" sz="2000" dirty="0">
                <a:latin typeface="黑体" panose="02010609060101010101" pitchFamily="49" charset="-122"/>
                <a:ea typeface="黑体" panose="02010609060101010101" pitchFamily="49" charset="-122"/>
              </a:rPr>
              <a:t>应用程序</a:t>
            </a:r>
            <a:br>
              <a:rPr lang="zh-CN" altLang="en-US" sz="2000" dirty="0">
                <a:latin typeface="黑体" panose="02010609060101010101" pitchFamily="49" charset="-122"/>
                <a:ea typeface="黑体" panose="02010609060101010101" pitchFamily="49" charset="-122"/>
              </a:rPr>
            </a:br>
            <a:r>
              <a:rPr lang="zh-CN" altLang="en-US" sz="2000" dirty="0">
                <a:latin typeface="黑体" panose="02010609060101010101" pitchFamily="49" charset="-122"/>
                <a:ea typeface="黑体" panose="02010609060101010101" pitchFamily="49" charset="-122"/>
              </a:rPr>
              <a:t>│ ├</a:t>
            </a:r>
            <a:r>
              <a:rPr lang="en-US" altLang="zh-CN" sz="2000" dirty="0" err="1">
                <a:latin typeface="黑体" panose="02010609060101010101" pitchFamily="49" charset="-122"/>
                <a:ea typeface="黑体" panose="02010609060101010101" pitchFamily="49" charset="-122"/>
              </a:rPr>
              <a:t>sbin</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管理员应用程序</a:t>
            </a:r>
            <a:br>
              <a:rPr lang="zh-CN" altLang="en-US" sz="2000" dirty="0">
                <a:latin typeface="黑体" panose="02010609060101010101" pitchFamily="49" charset="-122"/>
                <a:ea typeface="黑体" panose="02010609060101010101" pitchFamily="49" charset="-122"/>
              </a:rPr>
            </a:br>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lib/ </a:t>
            </a:r>
            <a:r>
              <a:rPr lang="zh-CN" altLang="en-US" sz="2000" dirty="0">
                <a:latin typeface="黑体" panose="02010609060101010101" pitchFamily="49" charset="-122"/>
                <a:ea typeface="黑体" panose="02010609060101010101" pitchFamily="49" charset="-122"/>
              </a:rPr>
              <a:t>应用程序库文件</a:t>
            </a:r>
            <a:br>
              <a:rPr lang="zh-CN" altLang="en-US" sz="2000" dirty="0">
                <a:latin typeface="黑体" panose="02010609060101010101" pitchFamily="49" charset="-122"/>
                <a:ea typeface="黑体" panose="02010609060101010101" pitchFamily="49" charset="-122"/>
              </a:rPr>
            </a:br>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share/ </a:t>
            </a:r>
            <a:r>
              <a:rPr lang="zh-CN" altLang="en-US" sz="2000" dirty="0">
                <a:latin typeface="黑体" panose="02010609060101010101" pitchFamily="49" charset="-122"/>
                <a:ea typeface="黑体" panose="02010609060101010101" pitchFamily="49" charset="-122"/>
              </a:rPr>
              <a:t>应用程序资源文件</a:t>
            </a:r>
            <a:br>
              <a:rPr lang="zh-CN" altLang="en-US" sz="2000" dirty="0">
                <a:latin typeface="黑体" panose="02010609060101010101" pitchFamily="49" charset="-122"/>
                <a:ea typeface="黑体" panose="02010609060101010101" pitchFamily="49" charset="-122"/>
              </a:rPr>
            </a:br>
            <a:r>
              <a:rPr lang="zh-CN" altLang="en-US" sz="2000" dirty="0">
                <a:latin typeface="黑体" panose="02010609060101010101" pitchFamily="49" charset="-122"/>
                <a:ea typeface="黑体" panose="02010609060101010101" pitchFamily="49" charset="-122"/>
              </a:rPr>
              <a:t>│ ├</a:t>
            </a:r>
            <a:r>
              <a:rPr lang="en-US" altLang="zh-CN" sz="2000" dirty="0" err="1">
                <a:latin typeface="黑体" panose="02010609060101010101" pitchFamily="49" charset="-122"/>
                <a:ea typeface="黑体" panose="02010609060101010101" pitchFamily="49" charset="-122"/>
              </a:rPr>
              <a:t>src</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应用程序源代码</a:t>
            </a:r>
            <a:br>
              <a:rPr lang="zh-CN" altLang="en-US" sz="2000" dirty="0">
                <a:latin typeface="黑体" panose="02010609060101010101" pitchFamily="49" charset="-122"/>
                <a:ea typeface="黑体" panose="02010609060101010101" pitchFamily="49" charset="-122"/>
              </a:rPr>
            </a:br>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local/</a:t>
            </a:r>
            <a:br>
              <a:rPr lang="en-US" altLang="zh-CN" sz="2000" dirty="0">
                <a:latin typeface="黑体" panose="02010609060101010101" pitchFamily="49" charset="-122"/>
                <a:ea typeface="黑体" panose="02010609060101010101" pitchFamily="49" charset="-122"/>
              </a:rPr>
            </a:br>
            <a:r>
              <a:rPr lang="en-US" altLang="zh-CN" sz="2000" dirty="0">
                <a:latin typeface="黑体" panose="02010609060101010101" pitchFamily="49" charset="-122"/>
                <a:ea typeface="黑体" panose="02010609060101010101" pitchFamily="49" charset="-122"/>
              </a:rPr>
              <a:t>│ │ ├soft/ </a:t>
            </a:r>
            <a:r>
              <a:rPr lang="zh-CN" altLang="en-US" sz="2000" dirty="0">
                <a:latin typeface="黑体" panose="02010609060101010101" pitchFamily="49" charset="-122"/>
                <a:ea typeface="黑体" panose="02010609060101010101" pitchFamily="49" charset="-122"/>
              </a:rPr>
              <a:t>用户程序</a:t>
            </a:r>
            <a:br>
              <a:rPr lang="zh-CN" altLang="en-US" sz="2000" dirty="0">
                <a:latin typeface="黑体" panose="02010609060101010101" pitchFamily="49" charset="-122"/>
                <a:ea typeface="黑体" panose="02010609060101010101" pitchFamily="49" charset="-122"/>
              </a:rPr>
            </a:br>
            <a:r>
              <a:rPr lang="zh-CN" altLang="en-US" sz="2000" dirty="0">
                <a:latin typeface="黑体" panose="02010609060101010101" pitchFamily="49" charset="-122"/>
                <a:ea typeface="黑体" panose="02010609060101010101" pitchFamily="49" charset="-122"/>
              </a:rPr>
              <a:t>│ │ └</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通常使用单独文件夹</a:t>
            </a:r>
            <a:br>
              <a:rPr lang="zh-CN" altLang="en-US" sz="2000" dirty="0">
                <a:latin typeface="黑体" panose="02010609060101010101" pitchFamily="49" charset="-122"/>
                <a:ea typeface="黑体" panose="02010609060101010101" pitchFamily="49" charset="-122"/>
              </a:rPr>
            </a:br>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X11R6/ </a:t>
            </a:r>
            <a:r>
              <a:rPr lang="zh-CN" altLang="en-US" sz="2000" dirty="0">
                <a:latin typeface="黑体" panose="02010609060101010101" pitchFamily="49" charset="-122"/>
                <a:ea typeface="黑体" panose="02010609060101010101" pitchFamily="49" charset="-122"/>
              </a:rPr>
              <a:t>图形界面系统</a:t>
            </a:r>
            <a:br>
              <a:rPr lang="zh-CN" altLang="en-US" sz="2000" dirty="0" smtClean="0">
                <a:latin typeface="黑体" panose="02010609060101010101" pitchFamily="49" charset="-122"/>
                <a:ea typeface="黑体" panose="02010609060101010101" pitchFamily="49" charset="-122"/>
              </a:rPr>
            </a:br>
            <a:r>
              <a:rPr lang="zh-CN" altLang="en-US" sz="2000" dirty="0" smtClean="0">
                <a:latin typeface="黑体" panose="02010609060101010101" pitchFamily="49" charset="-122"/>
                <a:ea typeface="黑体" panose="02010609060101010101" pitchFamily="49" charset="-122"/>
              </a:rPr>
              <a:t>│</a:t>
            </a:r>
            <a:br>
              <a:rPr lang="zh-CN" altLang="en-US" sz="2000" dirty="0" smtClean="0">
                <a:latin typeface="黑体" panose="02010609060101010101" pitchFamily="49" charset="-122"/>
                <a:ea typeface="黑体" panose="02010609060101010101" pitchFamily="49" charset="-122"/>
              </a:rPr>
            </a:br>
            <a:r>
              <a:rPr lang="zh-CN" altLang="en-US" sz="2000" dirty="0" smtClean="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a:t>
            </a:r>
            <a:r>
              <a:rPr lang="en-US" altLang="zh-CN" sz="2000" dirty="0" err="1">
                <a:latin typeface="黑体" panose="02010609060101010101" pitchFamily="49" charset="-122"/>
                <a:ea typeface="黑体" panose="02010609060101010101" pitchFamily="49" charset="-122"/>
              </a:rPr>
              <a:t>var</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动态</a:t>
            </a:r>
            <a:r>
              <a:rPr lang="zh-CN" altLang="en-US" sz="2000" dirty="0" smtClean="0">
                <a:latin typeface="黑体" panose="02010609060101010101" pitchFamily="49" charset="-122"/>
                <a:ea typeface="黑体" panose="02010609060101010101" pitchFamily="49" charset="-122"/>
              </a:rPr>
              <a:t>数据 </a:t>
            </a:r>
            <a:r>
              <a:rPr lang="en-US" altLang="zh-CN" sz="2000" dirty="0" smtClean="0">
                <a:latin typeface="黑体" panose="02010609060101010101" pitchFamily="49" charset="-122"/>
                <a:ea typeface="黑体" panose="02010609060101010101" pitchFamily="49" charset="-122"/>
              </a:rPr>
              <a:t>/</a:t>
            </a:r>
            <a:r>
              <a:rPr lang="en-US" altLang="zh-CN" sz="2000" dirty="0" err="1" smtClean="0">
                <a:latin typeface="黑体" panose="02010609060101010101" pitchFamily="49" charset="-122"/>
                <a:ea typeface="黑体" panose="02010609060101010101" pitchFamily="49" charset="-122"/>
              </a:rPr>
              <a:t>var</a:t>
            </a:r>
            <a:r>
              <a:rPr lang="en-US" altLang="zh-CN" sz="2000" dirty="0" smtClean="0">
                <a:latin typeface="黑体" panose="02010609060101010101" pitchFamily="49" charset="-122"/>
                <a:ea typeface="黑体" panose="02010609060101010101" pitchFamily="49" charset="-122"/>
              </a:rPr>
              <a:t>/log</a:t>
            </a:r>
            <a:r>
              <a:rPr lang="zh-CN" altLang="en-US" sz="2000" dirty="0" smtClean="0">
                <a:latin typeface="黑体" panose="02010609060101010101" pitchFamily="49" charset="-122"/>
                <a:ea typeface="黑体" panose="02010609060101010101" pitchFamily="49" charset="-122"/>
              </a:rPr>
              <a:t>存放系统日志</a:t>
            </a:r>
            <a:br>
              <a:rPr lang="zh-CN" altLang="en-US" sz="2000" dirty="0" smtClean="0">
                <a:latin typeface="黑体" panose="02010609060101010101" pitchFamily="49" charset="-122"/>
                <a:ea typeface="黑体" panose="02010609060101010101" pitchFamily="49" charset="-122"/>
              </a:rPr>
            </a:br>
            <a:r>
              <a:rPr lang="zh-CN" altLang="en-US" sz="2000" dirty="0" smtClean="0">
                <a:latin typeface="黑体" panose="02010609060101010101" pitchFamily="49" charset="-122"/>
                <a:ea typeface="黑体" panose="02010609060101010101" pitchFamily="49" charset="-122"/>
              </a:rPr>
              <a:t>│</a:t>
            </a:r>
            <a:br>
              <a:rPr lang="zh-CN" altLang="en-US" sz="2000" dirty="0" smtClean="0">
                <a:latin typeface="黑体" panose="02010609060101010101" pitchFamily="49" charset="-122"/>
                <a:ea typeface="黑体" panose="02010609060101010101" pitchFamily="49" charset="-122"/>
              </a:rPr>
            </a:br>
            <a:r>
              <a:rPr lang="zh-CN" altLang="en-US" sz="2000" dirty="0" smtClean="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/temp </a:t>
            </a:r>
            <a:r>
              <a:rPr lang="zh-CN" altLang="en-US" sz="2000" dirty="0">
                <a:latin typeface="黑体" panose="02010609060101010101" pitchFamily="49" charset="-122"/>
                <a:ea typeface="黑体" panose="02010609060101010101" pitchFamily="49" charset="-122"/>
              </a:rPr>
              <a:t>临时文件</a:t>
            </a:r>
            <a:br>
              <a:rPr lang="zh-CN" altLang="en-US" sz="2000" dirty="0" smtClean="0">
                <a:latin typeface="黑体" panose="02010609060101010101" pitchFamily="49" charset="-122"/>
                <a:ea typeface="黑体" panose="02010609060101010101" pitchFamily="49" charset="-122"/>
              </a:rPr>
            </a:br>
            <a:r>
              <a:rPr lang="zh-CN" altLang="en-US" sz="2000" dirty="0" smtClean="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a:t>
            </a:r>
            <a:r>
              <a:rPr lang="en-US" altLang="zh-CN" sz="2000" dirty="0" err="1">
                <a:latin typeface="黑体" panose="02010609060101010101" pitchFamily="49" charset="-122"/>
                <a:ea typeface="黑体" panose="02010609060101010101" pitchFamily="49" charset="-122"/>
              </a:rPr>
              <a:t>lost+found</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磁盘修复文件</a:t>
            </a:r>
            <a:r>
              <a:rPr lang="zh-CN" altLang="en-US" dirty="0"/>
              <a:t> </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p:cNvSpPr>
          <p:nvPr>
            <p:ph type="title"/>
          </p:nvPr>
        </p:nvSpPr>
        <p:spPr>
          <a:xfrm>
            <a:off x="611188" y="23912"/>
            <a:ext cx="7096125" cy="654050"/>
          </a:xfrm>
        </p:spPr>
        <p:txBody>
          <a:bodyPr/>
          <a:lstStyle/>
          <a:p>
            <a:r>
              <a:rPr lang="zh-CN" altLang="en-US" sz="3200" i="0" dirty="0" smtClean="0">
                <a:solidFill>
                  <a:srgbClr val="FF0000"/>
                </a:solidFill>
                <a:latin typeface="黑体" panose="02010609060101010101" pitchFamily="49" charset="-122"/>
                <a:ea typeface="黑体" panose="02010609060101010101" pitchFamily="49" charset="-122"/>
              </a:rPr>
              <a:t>（</a:t>
            </a:r>
            <a:r>
              <a:rPr lang="en-US" altLang="zh-CN" sz="3200" i="0" dirty="0" smtClean="0">
                <a:solidFill>
                  <a:srgbClr val="FF0000"/>
                </a:solidFill>
                <a:latin typeface="黑体" panose="02010609060101010101" pitchFamily="49" charset="-122"/>
                <a:ea typeface="黑体" panose="02010609060101010101" pitchFamily="49" charset="-122"/>
              </a:rPr>
              <a:t>2</a:t>
            </a:r>
            <a:r>
              <a:rPr lang="zh-CN" altLang="en-US" sz="3200" i="0" dirty="0" smtClean="0">
                <a:solidFill>
                  <a:srgbClr val="FF0000"/>
                </a:solidFill>
                <a:latin typeface="黑体" panose="02010609060101010101" pitchFamily="49" charset="-122"/>
                <a:ea typeface="黑体" panose="02010609060101010101" pitchFamily="49" charset="-122"/>
              </a:rPr>
              <a:t>）两个重要文件</a:t>
            </a:r>
            <a:endParaRPr lang="zh-CN" altLang="en-US" sz="3200" i="0" dirty="0" smtClean="0">
              <a:solidFill>
                <a:srgbClr val="FF0000"/>
              </a:solidFill>
              <a:latin typeface="黑体" panose="02010609060101010101" pitchFamily="49" charset="-122"/>
              <a:ea typeface="黑体" panose="02010609060101010101" pitchFamily="49" charset="-122"/>
            </a:endParaRPr>
          </a:p>
        </p:txBody>
      </p:sp>
      <p:sp>
        <p:nvSpPr>
          <p:cNvPr id="21508" name="Rectangle 3"/>
          <p:cNvSpPr>
            <a:spLocks noGrp="1"/>
          </p:cNvSpPr>
          <p:nvPr>
            <p:ph idx="1"/>
          </p:nvPr>
        </p:nvSpPr>
        <p:spPr>
          <a:xfrm>
            <a:off x="575398" y="898053"/>
            <a:ext cx="7751763" cy="5129213"/>
          </a:xfrm>
        </p:spPr>
        <p:txBody>
          <a:bodyPr/>
          <a:lstStyle/>
          <a:p>
            <a:r>
              <a:rPr lang="en-US" altLang="zh-CN" b="1" dirty="0" smtClean="0"/>
              <a:t>/</a:t>
            </a:r>
            <a:r>
              <a:rPr lang="en-US" altLang="zh-CN" b="1" dirty="0" err="1" smtClean="0"/>
              <a:t>etc</a:t>
            </a:r>
            <a:r>
              <a:rPr lang="en-US" altLang="zh-CN" b="1" dirty="0" smtClean="0"/>
              <a:t>/</a:t>
            </a:r>
            <a:r>
              <a:rPr lang="en-US" altLang="zh-CN" b="1" dirty="0" err="1" smtClean="0"/>
              <a:t>passwd</a:t>
            </a:r>
            <a:r>
              <a:rPr lang="en-US" altLang="zh-CN" b="1" dirty="0" smtClean="0"/>
              <a:t>   /</a:t>
            </a:r>
            <a:r>
              <a:rPr lang="en-US" altLang="zh-CN" b="1" dirty="0" err="1" smtClean="0"/>
              <a:t>etc</a:t>
            </a:r>
            <a:r>
              <a:rPr lang="en-US" altLang="zh-CN" b="1" dirty="0" smtClean="0"/>
              <a:t>/shadow</a:t>
            </a:r>
            <a:endParaRPr lang="en-US" altLang="zh-CN" b="1" dirty="0" smtClean="0"/>
          </a:p>
          <a:p>
            <a:pPr lvl="1"/>
            <a:r>
              <a:rPr lang="zh-CN" altLang="en-US" b="1" dirty="0" smtClean="0"/>
              <a:t>账号管理最重要的两个文件</a:t>
            </a:r>
            <a:endParaRPr lang="zh-CN" altLang="en-US" b="1" dirty="0" smtClean="0"/>
          </a:p>
          <a:p>
            <a:pPr>
              <a:buFont typeface="Wingdings" panose="05000000000000000000" pitchFamily="2" charset="2"/>
              <a:buNone/>
            </a:pPr>
            <a:r>
              <a:rPr lang="en-US" altLang="zh-CN" b="1" dirty="0" smtClean="0"/>
              <a:t>1</a:t>
            </a:r>
            <a:r>
              <a:rPr lang="zh-CN" altLang="en-US" b="1" dirty="0" smtClean="0"/>
              <a:t>）</a:t>
            </a:r>
            <a:r>
              <a:rPr lang="en-US" altLang="zh-CN" b="1" dirty="0" smtClean="0"/>
              <a:t>/</a:t>
            </a:r>
            <a:r>
              <a:rPr lang="en-US" altLang="zh-CN" b="1" dirty="0" err="1" smtClean="0"/>
              <a:t>etc</a:t>
            </a:r>
            <a:r>
              <a:rPr lang="en-US" altLang="zh-CN" b="1" dirty="0" smtClean="0"/>
              <a:t>/</a:t>
            </a:r>
            <a:r>
              <a:rPr lang="en-US" altLang="zh-CN" b="1" dirty="0" err="1" smtClean="0"/>
              <a:t>passwd</a:t>
            </a:r>
            <a:endParaRPr lang="en-US" altLang="zh-CN" b="1" dirty="0" smtClean="0"/>
          </a:p>
          <a:p>
            <a:pPr>
              <a:buFont typeface="Wingdings" panose="05000000000000000000" pitchFamily="2" charset="2"/>
              <a:buNone/>
            </a:pPr>
            <a:endParaRPr lang="en-US" altLang="zh-CN" dirty="0" smtClean="0">
              <a:latin typeface="宋体" panose="02010600030101010101" pitchFamily="2" charset="-122"/>
              <a:ea typeface="宋体" panose="02010600030101010101" pitchFamily="2" charset="-122"/>
            </a:endParaRPr>
          </a:p>
        </p:txBody>
      </p:sp>
      <p:sp>
        <p:nvSpPr>
          <p:cNvPr id="21506"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DEA4D151-9DC3-41E2-8F32-78A3DD1F0511}"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pic>
        <p:nvPicPr>
          <p:cNvPr id="21509"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1479" y="2924944"/>
            <a:ext cx="7056437" cy="229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398" y="5373216"/>
            <a:ext cx="7848600"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DA6C7A97-287C-4EC3-A9E5-018C50FD5857}"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grpSp>
        <p:nvGrpSpPr>
          <p:cNvPr id="23" name="Group 41"/>
          <p:cNvGrpSpPr/>
          <p:nvPr/>
        </p:nvGrpSpPr>
        <p:grpSpPr bwMode="auto">
          <a:xfrm>
            <a:off x="1787163" y="1796324"/>
            <a:ext cx="4722330" cy="787861"/>
            <a:chOff x="1440" y="1269"/>
            <a:chExt cx="2609" cy="411"/>
          </a:xfrm>
        </p:grpSpPr>
        <p:grpSp>
          <p:nvGrpSpPr>
            <p:cNvPr id="27" name="Group 42"/>
            <p:cNvGrpSpPr/>
            <p:nvPr/>
          </p:nvGrpSpPr>
          <p:grpSpPr bwMode="auto">
            <a:xfrm>
              <a:off x="1440" y="1296"/>
              <a:ext cx="336" cy="384"/>
              <a:chOff x="982" y="214"/>
              <a:chExt cx="759" cy="872"/>
            </a:xfrm>
          </p:grpSpPr>
          <p:sp>
            <p:nvSpPr>
              <p:cNvPr id="33" name="Freeform 43"/>
              <p:cNvSpPr/>
              <p:nvPr/>
            </p:nvSpPr>
            <p:spPr bwMode="auto">
              <a:xfrm>
                <a:off x="1214" y="214"/>
                <a:ext cx="299" cy="434"/>
              </a:xfrm>
              <a:custGeom>
                <a:avLst/>
                <a:gdLst>
                  <a:gd name="T0" fmla="*/ 174 w 299"/>
                  <a:gd name="T1" fmla="*/ 121 h 434"/>
                  <a:gd name="T2" fmla="*/ 174 w 299"/>
                  <a:gd name="T3" fmla="*/ 23 h 434"/>
                  <a:gd name="T4" fmla="*/ 170 w 299"/>
                  <a:gd name="T5" fmla="*/ 9 h 434"/>
                  <a:gd name="T6" fmla="*/ 165 w 299"/>
                  <a:gd name="T7" fmla="*/ 5 h 434"/>
                  <a:gd name="T8" fmla="*/ 156 w 299"/>
                  <a:gd name="T9" fmla="*/ 0 h 434"/>
                  <a:gd name="T10" fmla="*/ 152 w 299"/>
                  <a:gd name="T11" fmla="*/ 0 h 434"/>
                  <a:gd name="T12" fmla="*/ 143 w 299"/>
                  <a:gd name="T13" fmla="*/ 0 h 434"/>
                  <a:gd name="T14" fmla="*/ 134 w 299"/>
                  <a:gd name="T15" fmla="*/ 5 h 434"/>
                  <a:gd name="T16" fmla="*/ 125 w 299"/>
                  <a:gd name="T17" fmla="*/ 9 h 434"/>
                  <a:gd name="T18" fmla="*/ 125 w 299"/>
                  <a:gd name="T19" fmla="*/ 23 h 434"/>
                  <a:gd name="T20" fmla="*/ 125 w 299"/>
                  <a:gd name="T21" fmla="*/ 126 h 434"/>
                  <a:gd name="T22" fmla="*/ 76 w 299"/>
                  <a:gd name="T23" fmla="*/ 99 h 434"/>
                  <a:gd name="T24" fmla="*/ 67 w 299"/>
                  <a:gd name="T25" fmla="*/ 94 h 434"/>
                  <a:gd name="T26" fmla="*/ 58 w 299"/>
                  <a:gd name="T27" fmla="*/ 94 h 434"/>
                  <a:gd name="T28" fmla="*/ 49 w 299"/>
                  <a:gd name="T29" fmla="*/ 99 h 434"/>
                  <a:gd name="T30" fmla="*/ 45 w 299"/>
                  <a:gd name="T31" fmla="*/ 103 h 434"/>
                  <a:gd name="T32" fmla="*/ 40 w 299"/>
                  <a:gd name="T33" fmla="*/ 112 h 434"/>
                  <a:gd name="T34" fmla="*/ 45 w 299"/>
                  <a:gd name="T35" fmla="*/ 117 h 434"/>
                  <a:gd name="T36" fmla="*/ 45 w 299"/>
                  <a:gd name="T37" fmla="*/ 126 h 434"/>
                  <a:gd name="T38" fmla="*/ 54 w 299"/>
                  <a:gd name="T39" fmla="*/ 134 h 434"/>
                  <a:gd name="T40" fmla="*/ 121 w 299"/>
                  <a:gd name="T41" fmla="*/ 170 h 434"/>
                  <a:gd name="T42" fmla="*/ 121 w 299"/>
                  <a:gd name="T43" fmla="*/ 242 h 434"/>
                  <a:gd name="T44" fmla="*/ 36 w 299"/>
                  <a:gd name="T45" fmla="*/ 188 h 434"/>
                  <a:gd name="T46" fmla="*/ 27 w 299"/>
                  <a:gd name="T47" fmla="*/ 184 h 434"/>
                  <a:gd name="T48" fmla="*/ 18 w 299"/>
                  <a:gd name="T49" fmla="*/ 184 h 434"/>
                  <a:gd name="T50" fmla="*/ 9 w 299"/>
                  <a:gd name="T51" fmla="*/ 188 h 434"/>
                  <a:gd name="T52" fmla="*/ 5 w 299"/>
                  <a:gd name="T53" fmla="*/ 193 h 434"/>
                  <a:gd name="T54" fmla="*/ 0 w 299"/>
                  <a:gd name="T55" fmla="*/ 202 h 434"/>
                  <a:gd name="T56" fmla="*/ 0 w 299"/>
                  <a:gd name="T57" fmla="*/ 210 h 434"/>
                  <a:gd name="T58" fmla="*/ 5 w 299"/>
                  <a:gd name="T59" fmla="*/ 219 h 434"/>
                  <a:gd name="T60" fmla="*/ 14 w 299"/>
                  <a:gd name="T61" fmla="*/ 224 h 434"/>
                  <a:gd name="T62" fmla="*/ 121 w 299"/>
                  <a:gd name="T63" fmla="*/ 291 h 434"/>
                  <a:gd name="T64" fmla="*/ 121 w 299"/>
                  <a:gd name="T65" fmla="*/ 434 h 434"/>
                  <a:gd name="T66" fmla="*/ 174 w 299"/>
                  <a:gd name="T67" fmla="*/ 434 h 434"/>
                  <a:gd name="T68" fmla="*/ 174 w 299"/>
                  <a:gd name="T69" fmla="*/ 291 h 434"/>
                  <a:gd name="T70" fmla="*/ 290 w 299"/>
                  <a:gd name="T71" fmla="*/ 224 h 434"/>
                  <a:gd name="T72" fmla="*/ 295 w 299"/>
                  <a:gd name="T73" fmla="*/ 219 h 434"/>
                  <a:gd name="T74" fmla="*/ 299 w 299"/>
                  <a:gd name="T75" fmla="*/ 210 h 434"/>
                  <a:gd name="T76" fmla="*/ 299 w 299"/>
                  <a:gd name="T77" fmla="*/ 202 h 434"/>
                  <a:gd name="T78" fmla="*/ 299 w 299"/>
                  <a:gd name="T79" fmla="*/ 197 h 434"/>
                  <a:gd name="T80" fmla="*/ 295 w 299"/>
                  <a:gd name="T81" fmla="*/ 188 h 434"/>
                  <a:gd name="T82" fmla="*/ 286 w 299"/>
                  <a:gd name="T83" fmla="*/ 184 h 434"/>
                  <a:gd name="T84" fmla="*/ 277 w 299"/>
                  <a:gd name="T85" fmla="*/ 184 h 434"/>
                  <a:gd name="T86" fmla="*/ 268 w 299"/>
                  <a:gd name="T87" fmla="*/ 188 h 434"/>
                  <a:gd name="T88" fmla="*/ 174 w 299"/>
                  <a:gd name="T89" fmla="*/ 237 h 434"/>
                  <a:gd name="T90" fmla="*/ 174 w 299"/>
                  <a:gd name="T91" fmla="*/ 170 h 434"/>
                  <a:gd name="T92" fmla="*/ 246 w 299"/>
                  <a:gd name="T93" fmla="*/ 134 h 434"/>
                  <a:gd name="T94" fmla="*/ 250 w 299"/>
                  <a:gd name="T95" fmla="*/ 130 h 434"/>
                  <a:gd name="T96" fmla="*/ 255 w 299"/>
                  <a:gd name="T97" fmla="*/ 121 h 434"/>
                  <a:gd name="T98" fmla="*/ 255 w 299"/>
                  <a:gd name="T99" fmla="*/ 112 h 434"/>
                  <a:gd name="T100" fmla="*/ 250 w 299"/>
                  <a:gd name="T101" fmla="*/ 108 h 434"/>
                  <a:gd name="T102" fmla="*/ 246 w 299"/>
                  <a:gd name="T103" fmla="*/ 103 h 434"/>
                  <a:gd name="T104" fmla="*/ 237 w 299"/>
                  <a:gd name="T105" fmla="*/ 99 h 434"/>
                  <a:gd name="T106" fmla="*/ 232 w 299"/>
                  <a:gd name="T107" fmla="*/ 99 h 434"/>
                  <a:gd name="T108" fmla="*/ 223 w 299"/>
                  <a:gd name="T109" fmla="*/ 99 h 434"/>
                  <a:gd name="T110" fmla="*/ 174 w 299"/>
                  <a:gd name="T111" fmla="*/ 121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9" h="434">
                    <a:moveTo>
                      <a:pt x="174" y="121"/>
                    </a:moveTo>
                    <a:lnTo>
                      <a:pt x="174" y="23"/>
                    </a:lnTo>
                    <a:lnTo>
                      <a:pt x="170" y="9"/>
                    </a:lnTo>
                    <a:lnTo>
                      <a:pt x="165" y="5"/>
                    </a:lnTo>
                    <a:lnTo>
                      <a:pt x="156" y="0"/>
                    </a:lnTo>
                    <a:lnTo>
                      <a:pt x="152" y="0"/>
                    </a:lnTo>
                    <a:lnTo>
                      <a:pt x="143" y="0"/>
                    </a:lnTo>
                    <a:lnTo>
                      <a:pt x="134" y="5"/>
                    </a:lnTo>
                    <a:lnTo>
                      <a:pt x="125" y="9"/>
                    </a:lnTo>
                    <a:lnTo>
                      <a:pt x="125" y="23"/>
                    </a:lnTo>
                    <a:lnTo>
                      <a:pt x="125" y="126"/>
                    </a:lnTo>
                    <a:lnTo>
                      <a:pt x="76" y="99"/>
                    </a:lnTo>
                    <a:lnTo>
                      <a:pt x="67" y="94"/>
                    </a:lnTo>
                    <a:lnTo>
                      <a:pt x="58" y="94"/>
                    </a:lnTo>
                    <a:lnTo>
                      <a:pt x="49" y="99"/>
                    </a:lnTo>
                    <a:lnTo>
                      <a:pt x="45" y="103"/>
                    </a:lnTo>
                    <a:lnTo>
                      <a:pt x="40" y="112"/>
                    </a:lnTo>
                    <a:lnTo>
                      <a:pt x="45" y="117"/>
                    </a:lnTo>
                    <a:lnTo>
                      <a:pt x="45" y="126"/>
                    </a:lnTo>
                    <a:lnTo>
                      <a:pt x="54" y="134"/>
                    </a:lnTo>
                    <a:lnTo>
                      <a:pt x="121" y="170"/>
                    </a:lnTo>
                    <a:lnTo>
                      <a:pt x="121" y="242"/>
                    </a:lnTo>
                    <a:lnTo>
                      <a:pt x="36" y="188"/>
                    </a:lnTo>
                    <a:lnTo>
                      <a:pt x="27" y="184"/>
                    </a:lnTo>
                    <a:lnTo>
                      <a:pt x="18" y="184"/>
                    </a:lnTo>
                    <a:lnTo>
                      <a:pt x="9" y="188"/>
                    </a:lnTo>
                    <a:lnTo>
                      <a:pt x="5" y="193"/>
                    </a:lnTo>
                    <a:lnTo>
                      <a:pt x="0" y="202"/>
                    </a:lnTo>
                    <a:lnTo>
                      <a:pt x="0" y="210"/>
                    </a:lnTo>
                    <a:lnTo>
                      <a:pt x="5" y="219"/>
                    </a:lnTo>
                    <a:lnTo>
                      <a:pt x="14" y="224"/>
                    </a:lnTo>
                    <a:lnTo>
                      <a:pt x="121" y="291"/>
                    </a:lnTo>
                    <a:lnTo>
                      <a:pt x="121" y="434"/>
                    </a:lnTo>
                    <a:lnTo>
                      <a:pt x="174" y="434"/>
                    </a:lnTo>
                    <a:lnTo>
                      <a:pt x="174" y="291"/>
                    </a:lnTo>
                    <a:lnTo>
                      <a:pt x="290" y="224"/>
                    </a:lnTo>
                    <a:lnTo>
                      <a:pt x="295" y="219"/>
                    </a:lnTo>
                    <a:lnTo>
                      <a:pt x="299" y="210"/>
                    </a:lnTo>
                    <a:lnTo>
                      <a:pt x="299" y="202"/>
                    </a:lnTo>
                    <a:lnTo>
                      <a:pt x="299" y="197"/>
                    </a:lnTo>
                    <a:lnTo>
                      <a:pt x="295" y="188"/>
                    </a:lnTo>
                    <a:lnTo>
                      <a:pt x="286" y="184"/>
                    </a:lnTo>
                    <a:lnTo>
                      <a:pt x="277" y="184"/>
                    </a:lnTo>
                    <a:lnTo>
                      <a:pt x="268" y="188"/>
                    </a:lnTo>
                    <a:lnTo>
                      <a:pt x="174" y="237"/>
                    </a:lnTo>
                    <a:lnTo>
                      <a:pt x="174" y="170"/>
                    </a:lnTo>
                    <a:lnTo>
                      <a:pt x="246" y="134"/>
                    </a:lnTo>
                    <a:lnTo>
                      <a:pt x="250" y="130"/>
                    </a:lnTo>
                    <a:lnTo>
                      <a:pt x="255" y="121"/>
                    </a:lnTo>
                    <a:lnTo>
                      <a:pt x="255" y="112"/>
                    </a:lnTo>
                    <a:lnTo>
                      <a:pt x="250" y="108"/>
                    </a:lnTo>
                    <a:lnTo>
                      <a:pt x="246" y="103"/>
                    </a:lnTo>
                    <a:lnTo>
                      <a:pt x="237" y="99"/>
                    </a:lnTo>
                    <a:lnTo>
                      <a:pt x="232" y="99"/>
                    </a:lnTo>
                    <a:lnTo>
                      <a:pt x="223" y="99"/>
                    </a:lnTo>
                    <a:lnTo>
                      <a:pt x="174" y="121"/>
                    </a:lnTo>
                    <a:close/>
                  </a:path>
                </a:pathLst>
              </a:custGeom>
              <a:gradFill rotWithShape="1">
                <a:gsLst>
                  <a:gs pos="0">
                    <a:schemeClr val="hlink">
                      <a:gamma/>
                      <a:tint val="42353"/>
                      <a:invGamma/>
                    </a:schemeClr>
                  </a:gs>
                  <a:gs pos="100000">
                    <a:schemeClr val="hlink"/>
                  </a:gs>
                </a:gsLst>
                <a:path path="rect">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3600" b="1" smtClean="0">
                  <a:latin typeface="楷体" panose="02010609060101010101" pitchFamily="49" charset="-122"/>
                  <a:ea typeface="楷体" panose="02010609060101010101" pitchFamily="49" charset="-122"/>
                </a:endParaRPr>
              </a:p>
            </p:txBody>
          </p:sp>
          <p:sp>
            <p:nvSpPr>
              <p:cNvPr id="34" name="Freeform 44"/>
              <p:cNvSpPr/>
              <p:nvPr/>
            </p:nvSpPr>
            <p:spPr bwMode="auto">
              <a:xfrm>
                <a:off x="982" y="398"/>
                <a:ext cx="393" cy="272"/>
              </a:xfrm>
              <a:custGeom>
                <a:avLst/>
                <a:gdLst>
                  <a:gd name="T0" fmla="*/ 121 w 393"/>
                  <a:gd name="T1" fmla="*/ 71 h 272"/>
                  <a:gd name="T2" fmla="*/ 36 w 393"/>
                  <a:gd name="T3" fmla="*/ 22 h 272"/>
                  <a:gd name="T4" fmla="*/ 27 w 393"/>
                  <a:gd name="T5" fmla="*/ 18 h 272"/>
                  <a:gd name="T6" fmla="*/ 18 w 393"/>
                  <a:gd name="T7" fmla="*/ 18 h 272"/>
                  <a:gd name="T8" fmla="*/ 9 w 393"/>
                  <a:gd name="T9" fmla="*/ 22 h 272"/>
                  <a:gd name="T10" fmla="*/ 5 w 393"/>
                  <a:gd name="T11" fmla="*/ 31 h 272"/>
                  <a:gd name="T12" fmla="*/ 0 w 393"/>
                  <a:gd name="T13" fmla="*/ 40 h 272"/>
                  <a:gd name="T14" fmla="*/ 0 w 393"/>
                  <a:gd name="T15" fmla="*/ 49 h 272"/>
                  <a:gd name="T16" fmla="*/ 5 w 393"/>
                  <a:gd name="T17" fmla="*/ 58 h 272"/>
                  <a:gd name="T18" fmla="*/ 9 w 393"/>
                  <a:gd name="T19" fmla="*/ 62 h 272"/>
                  <a:gd name="T20" fmla="*/ 98 w 393"/>
                  <a:gd name="T21" fmla="*/ 116 h 272"/>
                  <a:gd name="T22" fmla="*/ 54 w 393"/>
                  <a:gd name="T23" fmla="*/ 143 h 272"/>
                  <a:gd name="T24" fmla="*/ 45 w 393"/>
                  <a:gd name="T25" fmla="*/ 147 h 272"/>
                  <a:gd name="T26" fmla="*/ 40 w 393"/>
                  <a:gd name="T27" fmla="*/ 156 h 272"/>
                  <a:gd name="T28" fmla="*/ 40 w 393"/>
                  <a:gd name="T29" fmla="*/ 165 h 272"/>
                  <a:gd name="T30" fmla="*/ 40 w 393"/>
                  <a:gd name="T31" fmla="*/ 174 h 272"/>
                  <a:gd name="T32" fmla="*/ 49 w 393"/>
                  <a:gd name="T33" fmla="*/ 178 h 272"/>
                  <a:gd name="T34" fmla="*/ 54 w 393"/>
                  <a:gd name="T35" fmla="*/ 183 h 272"/>
                  <a:gd name="T36" fmla="*/ 63 w 393"/>
                  <a:gd name="T37" fmla="*/ 183 h 272"/>
                  <a:gd name="T38" fmla="*/ 72 w 393"/>
                  <a:gd name="T39" fmla="*/ 183 h 272"/>
                  <a:gd name="T40" fmla="*/ 139 w 393"/>
                  <a:gd name="T41" fmla="*/ 143 h 272"/>
                  <a:gd name="T42" fmla="*/ 197 w 393"/>
                  <a:gd name="T43" fmla="*/ 178 h 272"/>
                  <a:gd name="T44" fmla="*/ 112 w 393"/>
                  <a:gd name="T45" fmla="*/ 223 h 272"/>
                  <a:gd name="T46" fmla="*/ 103 w 393"/>
                  <a:gd name="T47" fmla="*/ 232 h 272"/>
                  <a:gd name="T48" fmla="*/ 98 w 393"/>
                  <a:gd name="T49" fmla="*/ 241 h 272"/>
                  <a:gd name="T50" fmla="*/ 98 w 393"/>
                  <a:gd name="T51" fmla="*/ 246 h 272"/>
                  <a:gd name="T52" fmla="*/ 98 w 393"/>
                  <a:gd name="T53" fmla="*/ 254 h 272"/>
                  <a:gd name="T54" fmla="*/ 103 w 393"/>
                  <a:gd name="T55" fmla="*/ 263 h 272"/>
                  <a:gd name="T56" fmla="*/ 112 w 393"/>
                  <a:gd name="T57" fmla="*/ 268 h 272"/>
                  <a:gd name="T58" fmla="*/ 121 w 393"/>
                  <a:gd name="T59" fmla="*/ 268 h 272"/>
                  <a:gd name="T60" fmla="*/ 130 w 393"/>
                  <a:gd name="T61" fmla="*/ 263 h 272"/>
                  <a:gd name="T62" fmla="*/ 241 w 393"/>
                  <a:gd name="T63" fmla="*/ 201 h 272"/>
                  <a:gd name="T64" fmla="*/ 366 w 393"/>
                  <a:gd name="T65" fmla="*/ 272 h 272"/>
                  <a:gd name="T66" fmla="*/ 393 w 393"/>
                  <a:gd name="T67" fmla="*/ 228 h 272"/>
                  <a:gd name="T68" fmla="*/ 268 w 393"/>
                  <a:gd name="T69" fmla="*/ 156 h 272"/>
                  <a:gd name="T70" fmla="*/ 268 w 393"/>
                  <a:gd name="T71" fmla="*/ 22 h 272"/>
                  <a:gd name="T72" fmla="*/ 268 w 393"/>
                  <a:gd name="T73" fmla="*/ 13 h 272"/>
                  <a:gd name="T74" fmla="*/ 264 w 393"/>
                  <a:gd name="T75" fmla="*/ 9 h 272"/>
                  <a:gd name="T76" fmla="*/ 255 w 393"/>
                  <a:gd name="T77" fmla="*/ 4 h 272"/>
                  <a:gd name="T78" fmla="*/ 250 w 393"/>
                  <a:gd name="T79" fmla="*/ 0 h 272"/>
                  <a:gd name="T80" fmla="*/ 241 w 393"/>
                  <a:gd name="T81" fmla="*/ 0 h 272"/>
                  <a:gd name="T82" fmla="*/ 232 w 393"/>
                  <a:gd name="T83" fmla="*/ 4 h 272"/>
                  <a:gd name="T84" fmla="*/ 228 w 393"/>
                  <a:gd name="T85" fmla="*/ 13 h 272"/>
                  <a:gd name="T86" fmla="*/ 228 w 393"/>
                  <a:gd name="T87" fmla="*/ 22 h 272"/>
                  <a:gd name="T88" fmla="*/ 223 w 393"/>
                  <a:gd name="T89" fmla="*/ 129 h 272"/>
                  <a:gd name="T90" fmla="*/ 165 w 393"/>
                  <a:gd name="T91" fmla="*/ 94 h 272"/>
                  <a:gd name="T92" fmla="*/ 170 w 393"/>
                  <a:gd name="T93" fmla="*/ 18 h 272"/>
                  <a:gd name="T94" fmla="*/ 165 w 393"/>
                  <a:gd name="T95" fmla="*/ 9 h 272"/>
                  <a:gd name="T96" fmla="*/ 161 w 393"/>
                  <a:gd name="T97" fmla="*/ 4 h 272"/>
                  <a:gd name="T98" fmla="*/ 156 w 393"/>
                  <a:gd name="T99" fmla="*/ 0 h 272"/>
                  <a:gd name="T100" fmla="*/ 148 w 393"/>
                  <a:gd name="T101" fmla="*/ 0 h 272"/>
                  <a:gd name="T102" fmla="*/ 139 w 393"/>
                  <a:gd name="T103" fmla="*/ 0 h 272"/>
                  <a:gd name="T104" fmla="*/ 134 w 393"/>
                  <a:gd name="T105" fmla="*/ 4 h 272"/>
                  <a:gd name="T106" fmla="*/ 130 w 393"/>
                  <a:gd name="T107" fmla="*/ 9 h 272"/>
                  <a:gd name="T108" fmla="*/ 125 w 393"/>
                  <a:gd name="T109" fmla="*/ 18 h 272"/>
                  <a:gd name="T110" fmla="*/ 121 w 393"/>
                  <a:gd name="T111" fmla="*/ 71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93" h="272">
                    <a:moveTo>
                      <a:pt x="121" y="71"/>
                    </a:moveTo>
                    <a:lnTo>
                      <a:pt x="36" y="22"/>
                    </a:lnTo>
                    <a:lnTo>
                      <a:pt x="27" y="18"/>
                    </a:lnTo>
                    <a:lnTo>
                      <a:pt x="18" y="18"/>
                    </a:lnTo>
                    <a:lnTo>
                      <a:pt x="9" y="22"/>
                    </a:lnTo>
                    <a:lnTo>
                      <a:pt x="5" y="31"/>
                    </a:lnTo>
                    <a:lnTo>
                      <a:pt x="0" y="40"/>
                    </a:lnTo>
                    <a:lnTo>
                      <a:pt x="0" y="49"/>
                    </a:lnTo>
                    <a:lnTo>
                      <a:pt x="5" y="58"/>
                    </a:lnTo>
                    <a:lnTo>
                      <a:pt x="9" y="62"/>
                    </a:lnTo>
                    <a:lnTo>
                      <a:pt x="98" y="116"/>
                    </a:lnTo>
                    <a:lnTo>
                      <a:pt x="54" y="143"/>
                    </a:lnTo>
                    <a:lnTo>
                      <a:pt x="45" y="147"/>
                    </a:lnTo>
                    <a:lnTo>
                      <a:pt x="40" y="156"/>
                    </a:lnTo>
                    <a:lnTo>
                      <a:pt x="40" y="165"/>
                    </a:lnTo>
                    <a:lnTo>
                      <a:pt x="40" y="174"/>
                    </a:lnTo>
                    <a:lnTo>
                      <a:pt x="49" y="178"/>
                    </a:lnTo>
                    <a:lnTo>
                      <a:pt x="54" y="183"/>
                    </a:lnTo>
                    <a:lnTo>
                      <a:pt x="63" y="183"/>
                    </a:lnTo>
                    <a:lnTo>
                      <a:pt x="72" y="183"/>
                    </a:lnTo>
                    <a:lnTo>
                      <a:pt x="139" y="143"/>
                    </a:lnTo>
                    <a:lnTo>
                      <a:pt x="197" y="178"/>
                    </a:lnTo>
                    <a:lnTo>
                      <a:pt x="112" y="223"/>
                    </a:lnTo>
                    <a:lnTo>
                      <a:pt x="103" y="232"/>
                    </a:lnTo>
                    <a:lnTo>
                      <a:pt x="98" y="241"/>
                    </a:lnTo>
                    <a:lnTo>
                      <a:pt x="98" y="246"/>
                    </a:lnTo>
                    <a:lnTo>
                      <a:pt x="98" y="254"/>
                    </a:lnTo>
                    <a:lnTo>
                      <a:pt x="103" y="263"/>
                    </a:lnTo>
                    <a:lnTo>
                      <a:pt x="112" y="268"/>
                    </a:lnTo>
                    <a:lnTo>
                      <a:pt x="121" y="268"/>
                    </a:lnTo>
                    <a:lnTo>
                      <a:pt x="130" y="263"/>
                    </a:lnTo>
                    <a:lnTo>
                      <a:pt x="241" y="201"/>
                    </a:lnTo>
                    <a:lnTo>
                      <a:pt x="366" y="272"/>
                    </a:lnTo>
                    <a:lnTo>
                      <a:pt x="393" y="228"/>
                    </a:lnTo>
                    <a:lnTo>
                      <a:pt x="268" y="156"/>
                    </a:lnTo>
                    <a:lnTo>
                      <a:pt x="268" y="22"/>
                    </a:lnTo>
                    <a:lnTo>
                      <a:pt x="268" y="13"/>
                    </a:lnTo>
                    <a:lnTo>
                      <a:pt x="264" y="9"/>
                    </a:lnTo>
                    <a:lnTo>
                      <a:pt x="255" y="4"/>
                    </a:lnTo>
                    <a:lnTo>
                      <a:pt x="250" y="0"/>
                    </a:lnTo>
                    <a:lnTo>
                      <a:pt x="241" y="0"/>
                    </a:lnTo>
                    <a:lnTo>
                      <a:pt x="232" y="4"/>
                    </a:lnTo>
                    <a:lnTo>
                      <a:pt x="228" y="13"/>
                    </a:lnTo>
                    <a:lnTo>
                      <a:pt x="228" y="22"/>
                    </a:lnTo>
                    <a:lnTo>
                      <a:pt x="223" y="129"/>
                    </a:lnTo>
                    <a:lnTo>
                      <a:pt x="165" y="94"/>
                    </a:lnTo>
                    <a:lnTo>
                      <a:pt x="170" y="18"/>
                    </a:lnTo>
                    <a:lnTo>
                      <a:pt x="165" y="9"/>
                    </a:lnTo>
                    <a:lnTo>
                      <a:pt x="161" y="4"/>
                    </a:lnTo>
                    <a:lnTo>
                      <a:pt x="156" y="0"/>
                    </a:lnTo>
                    <a:lnTo>
                      <a:pt x="148" y="0"/>
                    </a:lnTo>
                    <a:lnTo>
                      <a:pt x="139" y="0"/>
                    </a:lnTo>
                    <a:lnTo>
                      <a:pt x="134" y="4"/>
                    </a:lnTo>
                    <a:lnTo>
                      <a:pt x="130" y="9"/>
                    </a:lnTo>
                    <a:lnTo>
                      <a:pt x="125" y="18"/>
                    </a:lnTo>
                    <a:lnTo>
                      <a:pt x="121" y="71"/>
                    </a:lnTo>
                    <a:close/>
                  </a:path>
                </a:pathLst>
              </a:custGeom>
              <a:gradFill rotWithShape="1">
                <a:gsLst>
                  <a:gs pos="0">
                    <a:schemeClr val="hlink">
                      <a:gamma/>
                      <a:tint val="42353"/>
                      <a:invGamma/>
                    </a:schemeClr>
                  </a:gs>
                  <a:gs pos="100000">
                    <a:schemeClr val="hlink"/>
                  </a:gs>
                </a:gsLst>
                <a:path path="rect">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3600" b="1" smtClean="0">
                  <a:latin typeface="楷体" panose="02010609060101010101" pitchFamily="49" charset="-122"/>
                  <a:ea typeface="楷体" panose="02010609060101010101" pitchFamily="49" charset="-122"/>
                </a:endParaRPr>
              </a:p>
            </p:txBody>
          </p:sp>
          <p:sp>
            <p:nvSpPr>
              <p:cNvPr id="35" name="Freeform 45"/>
              <p:cNvSpPr/>
              <p:nvPr/>
            </p:nvSpPr>
            <p:spPr bwMode="auto">
              <a:xfrm>
                <a:off x="982" y="626"/>
                <a:ext cx="393" cy="277"/>
              </a:xfrm>
              <a:custGeom>
                <a:avLst/>
                <a:gdLst>
                  <a:gd name="T0" fmla="*/ 98 w 393"/>
                  <a:gd name="T1" fmla="*/ 156 h 277"/>
                  <a:gd name="T2" fmla="*/ 9 w 393"/>
                  <a:gd name="T3" fmla="*/ 205 h 277"/>
                  <a:gd name="T4" fmla="*/ 0 w 393"/>
                  <a:gd name="T5" fmla="*/ 214 h 277"/>
                  <a:gd name="T6" fmla="*/ 0 w 393"/>
                  <a:gd name="T7" fmla="*/ 223 h 277"/>
                  <a:gd name="T8" fmla="*/ 0 w 393"/>
                  <a:gd name="T9" fmla="*/ 228 h 277"/>
                  <a:gd name="T10" fmla="*/ 0 w 393"/>
                  <a:gd name="T11" fmla="*/ 237 h 277"/>
                  <a:gd name="T12" fmla="*/ 9 w 393"/>
                  <a:gd name="T13" fmla="*/ 246 h 277"/>
                  <a:gd name="T14" fmla="*/ 14 w 393"/>
                  <a:gd name="T15" fmla="*/ 250 h 277"/>
                  <a:gd name="T16" fmla="*/ 23 w 393"/>
                  <a:gd name="T17" fmla="*/ 250 h 277"/>
                  <a:gd name="T18" fmla="*/ 36 w 393"/>
                  <a:gd name="T19" fmla="*/ 250 h 277"/>
                  <a:gd name="T20" fmla="*/ 125 w 393"/>
                  <a:gd name="T21" fmla="*/ 196 h 277"/>
                  <a:gd name="T22" fmla="*/ 125 w 393"/>
                  <a:gd name="T23" fmla="*/ 250 h 277"/>
                  <a:gd name="T24" fmla="*/ 125 w 393"/>
                  <a:gd name="T25" fmla="*/ 263 h 277"/>
                  <a:gd name="T26" fmla="*/ 130 w 393"/>
                  <a:gd name="T27" fmla="*/ 268 h 277"/>
                  <a:gd name="T28" fmla="*/ 139 w 393"/>
                  <a:gd name="T29" fmla="*/ 272 h 277"/>
                  <a:gd name="T30" fmla="*/ 143 w 393"/>
                  <a:gd name="T31" fmla="*/ 277 h 277"/>
                  <a:gd name="T32" fmla="*/ 152 w 393"/>
                  <a:gd name="T33" fmla="*/ 277 h 277"/>
                  <a:gd name="T34" fmla="*/ 161 w 393"/>
                  <a:gd name="T35" fmla="*/ 272 h 277"/>
                  <a:gd name="T36" fmla="*/ 165 w 393"/>
                  <a:gd name="T37" fmla="*/ 263 h 277"/>
                  <a:gd name="T38" fmla="*/ 165 w 393"/>
                  <a:gd name="T39" fmla="*/ 254 h 277"/>
                  <a:gd name="T40" fmla="*/ 165 w 393"/>
                  <a:gd name="T41" fmla="*/ 178 h 277"/>
                  <a:gd name="T42" fmla="*/ 223 w 393"/>
                  <a:gd name="T43" fmla="*/ 143 h 277"/>
                  <a:gd name="T44" fmla="*/ 223 w 393"/>
                  <a:gd name="T45" fmla="*/ 241 h 277"/>
                  <a:gd name="T46" fmla="*/ 223 w 393"/>
                  <a:gd name="T47" fmla="*/ 250 h 277"/>
                  <a:gd name="T48" fmla="*/ 228 w 393"/>
                  <a:gd name="T49" fmla="*/ 259 h 277"/>
                  <a:gd name="T50" fmla="*/ 237 w 393"/>
                  <a:gd name="T51" fmla="*/ 263 h 277"/>
                  <a:gd name="T52" fmla="*/ 246 w 393"/>
                  <a:gd name="T53" fmla="*/ 268 h 277"/>
                  <a:gd name="T54" fmla="*/ 255 w 393"/>
                  <a:gd name="T55" fmla="*/ 268 h 277"/>
                  <a:gd name="T56" fmla="*/ 259 w 393"/>
                  <a:gd name="T57" fmla="*/ 263 h 277"/>
                  <a:gd name="T58" fmla="*/ 264 w 393"/>
                  <a:gd name="T59" fmla="*/ 254 h 277"/>
                  <a:gd name="T60" fmla="*/ 268 w 393"/>
                  <a:gd name="T61" fmla="*/ 246 h 277"/>
                  <a:gd name="T62" fmla="*/ 268 w 393"/>
                  <a:gd name="T63" fmla="*/ 116 h 277"/>
                  <a:gd name="T64" fmla="*/ 393 w 393"/>
                  <a:gd name="T65" fmla="*/ 44 h 277"/>
                  <a:gd name="T66" fmla="*/ 366 w 393"/>
                  <a:gd name="T67" fmla="*/ 0 h 277"/>
                  <a:gd name="T68" fmla="*/ 241 w 393"/>
                  <a:gd name="T69" fmla="*/ 71 h 277"/>
                  <a:gd name="T70" fmla="*/ 125 w 393"/>
                  <a:gd name="T71" fmla="*/ 4 h 277"/>
                  <a:gd name="T72" fmla="*/ 121 w 393"/>
                  <a:gd name="T73" fmla="*/ 0 h 277"/>
                  <a:gd name="T74" fmla="*/ 112 w 393"/>
                  <a:gd name="T75" fmla="*/ 0 h 277"/>
                  <a:gd name="T76" fmla="*/ 103 w 393"/>
                  <a:gd name="T77" fmla="*/ 4 h 277"/>
                  <a:gd name="T78" fmla="*/ 98 w 393"/>
                  <a:gd name="T79" fmla="*/ 9 h 277"/>
                  <a:gd name="T80" fmla="*/ 94 w 393"/>
                  <a:gd name="T81" fmla="*/ 18 h 277"/>
                  <a:gd name="T82" fmla="*/ 94 w 393"/>
                  <a:gd name="T83" fmla="*/ 26 h 277"/>
                  <a:gd name="T84" fmla="*/ 98 w 393"/>
                  <a:gd name="T85" fmla="*/ 35 h 277"/>
                  <a:gd name="T86" fmla="*/ 107 w 393"/>
                  <a:gd name="T87" fmla="*/ 40 h 277"/>
                  <a:gd name="T88" fmla="*/ 197 w 393"/>
                  <a:gd name="T89" fmla="*/ 98 h 277"/>
                  <a:gd name="T90" fmla="*/ 139 w 393"/>
                  <a:gd name="T91" fmla="*/ 129 h 277"/>
                  <a:gd name="T92" fmla="*/ 72 w 393"/>
                  <a:gd name="T93" fmla="*/ 89 h 277"/>
                  <a:gd name="T94" fmla="*/ 63 w 393"/>
                  <a:gd name="T95" fmla="*/ 85 h 277"/>
                  <a:gd name="T96" fmla="*/ 58 w 393"/>
                  <a:gd name="T97" fmla="*/ 85 h 277"/>
                  <a:gd name="T98" fmla="*/ 49 w 393"/>
                  <a:gd name="T99" fmla="*/ 89 h 277"/>
                  <a:gd name="T100" fmla="*/ 45 w 393"/>
                  <a:gd name="T101" fmla="*/ 98 h 277"/>
                  <a:gd name="T102" fmla="*/ 45 w 393"/>
                  <a:gd name="T103" fmla="*/ 102 h 277"/>
                  <a:gd name="T104" fmla="*/ 45 w 393"/>
                  <a:gd name="T105" fmla="*/ 111 h 277"/>
                  <a:gd name="T106" fmla="*/ 45 w 393"/>
                  <a:gd name="T107" fmla="*/ 120 h 277"/>
                  <a:gd name="T108" fmla="*/ 54 w 393"/>
                  <a:gd name="T109" fmla="*/ 125 h 277"/>
                  <a:gd name="T110" fmla="*/ 98 w 393"/>
                  <a:gd name="T111" fmla="*/ 15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93" h="277">
                    <a:moveTo>
                      <a:pt x="98" y="156"/>
                    </a:moveTo>
                    <a:lnTo>
                      <a:pt x="9" y="205"/>
                    </a:lnTo>
                    <a:lnTo>
                      <a:pt x="0" y="214"/>
                    </a:lnTo>
                    <a:lnTo>
                      <a:pt x="0" y="223"/>
                    </a:lnTo>
                    <a:lnTo>
                      <a:pt x="0" y="228"/>
                    </a:lnTo>
                    <a:lnTo>
                      <a:pt x="0" y="237"/>
                    </a:lnTo>
                    <a:lnTo>
                      <a:pt x="9" y="246"/>
                    </a:lnTo>
                    <a:lnTo>
                      <a:pt x="14" y="250"/>
                    </a:lnTo>
                    <a:lnTo>
                      <a:pt x="23" y="250"/>
                    </a:lnTo>
                    <a:lnTo>
                      <a:pt x="36" y="250"/>
                    </a:lnTo>
                    <a:lnTo>
                      <a:pt x="125" y="196"/>
                    </a:lnTo>
                    <a:lnTo>
                      <a:pt x="125" y="250"/>
                    </a:lnTo>
                    <a:lnTo>
                      <a:pt x="125" y="263"/>
                    </a:lnTo>
                    <a:lnTo>
                      <a:pt x="130" y="268"/>
                    </a:lnTo>
                    <a:lnTo>
                      <a:pt x="139" y="272"/>
                    </a:lnTo>
                    <a:lnTo>
                      <a:pt x="143" y="277"/>
                    </a:lnTo>
                    <a:lnTo>
                      <a:pt x="152" y="277"/>
                    </a:lnTo>
                    <a:lnTo>
                      <a:pt x="161" y="272"/>
                    </a:lnTo>
                    <a:lnTo>
                      <a:pt x="165" y="263"/>
                    </a:lnTo>
                    <a:lnTo>
                      <a:pt x="165" y="254"/>
                    </a:lnTo>
                    <a:lnTo>
                      <a:pt x="165" y="178"/>
                    </a:lnTo>
                    <a:lnTo>
                      <a:pt x="223" y="143"/>
                    </a:lnTo>
                    <a:lnTo>
                      <a:pt x="223" y="241"/>
                    </a:lnTo>
                    <a:lnTo>
                      <a:pt x="223" y="250"/>
                    </a:lnTo>
                    <a:lnTo>
                      <a:pt x="228" y="259"/>
                    </a:lnTo>
                    <a:lnTo>
                      <a:pt x="237" y="263"/>
                    </a:lnTo>
                    <a:lnTo>
                      <a:pt x="246" y="268"/>
                    </a:lnTo>
                    <a:lnTo>
                      <a:pt x="255" y="268"/>
                    </a:lnTo>
                    <a:lnTo>
                      <a:pt x="259" y="263"/>
                    </a:lnTo>
                    <a:lnTo>
                      <a:pt x="264" y="254"/>
                    </a:lnTo>
                    <a:lnTo>
                      <a:pt x="268" y="246"/>
                    </a:lnTo>
                    <a:lnTo>
                      <a:pt x="268" y="116"/>
                    </a:lnTo>
                    <a:lnTo>
                      <a:pt x="393" y="44"/>
                    </a:lnTo>
                    <a:lnTo>
                      <a:pt x="366" y="0"/>
                    </a:lnTo>
                    <a:lnTo>
                      <a:pt x="241" y="71"/>
                    </a:lnTo>
                    <a:lnTo>
                      <a:pt x="125" y="4"/>
                    </a:lnTo>
                    <a:lnTo>
                      <a:pt x="121" y="0"/>
                    </a:lnTo>
                    <a:lnTo>
                      <a:pt x="112" y="0"/>
                    </a:lnTo>
                    <a:lnTo>
                      <a:pt x="103" y="4"/>
                    </a:lnTo>
                    <a:lnTo>
                      <a:pt x="98" y="9"/>
                    </a:lnTo>
                    <a:lnTo>
                      <a:pt x="94" y="18"/>
                    </a:lnTo>
                    <a:lnTo>
                      <a:pt x="94" y="26"/>
                    </a:lnTo>
                    <a:lnTo>
                      <a:pt x="98" y="35"/>
                    </a:lnTo>
                    <a:lnTo>
                      <a:pt x="107" y="40"/>
                    </a:lnTo>
                    <a:lnTo>
                      <a:pt x="197" y="98"/>
                    </a:lnTo>
                    <a:lnTo>
                      <a:pt x="139" y="129"/>
                    </a:lnTo>
                    <a:lnTo>
                      <a:pt x="72" y="89"/>
                    </a:lnTo>
                    <a:lnTo>
                      <a:pt x="63" y="85"/>
                    </a:lnTo>
                    <a:lnTo>
                      <a:pt x="58" y="85"/>
                    </a:lnTo>
                    <a:lnTo>
                      <a:pt x="49" y="89"/>
                    </a:lnTo>
                    <a:lnTo>
                      <a:pt x="45" y="98"/>
                    </a:lnTo>
                    <a:lnTo>
                      <a:pt x="45" y="102"/>
                    </a:lnTo>
                    <a:lnTo>
                      <a:pt x="45" y="111"/>
                    </a:lnTo>
                    <a:lnTo>
                      <a:pt x="45" y="120"/>
                    </a:lnTo>
                    <a:lnTo>
                      <a:pt x="54" y="125"/>
                    </a:lnTo>
                    <a:lnTo>
                      <a:pt x="98" y="156"/>
                    </a:lnTo>
                    <a:close/>
                  </a:path>
                </a:pathLst>
              </a:custGeom>
              <a:gradFill rotWithShape="1">
                <a:gsLst>
                  <a:gs pos="0">
                    <a:schemeClr val="hlink">
                      <a:gamma/>
                      <a:tint val="42353"/>
                      <a:invGamma/>
                    </a:schemeClr>
                  </a:gs>
                  <a:gs pos="100000">
                    <a:schemeClr val="hlink"/>
                  </a:gs>
                </a:gsLst>
                <a:path path="rect">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3600" b="1" smtClean="0">
                  <a:latin typeface="楷体" panose="02010609060101010101" pitchFamily="49" charset="-122"/>
                  <a:ea typeface="楷体" panose="02010609060101010101" pitchFamily="49" charset="-122"/>
                </a:endParaRPr>
              </a:p>
            </p:txBody>
          </p:sp>
          <p:sp>
            <p:nvSpPr>
              <p:cNvPr id="36" name="Freeform 46"/>
              <p:cNvSpPr/>
              <p:nvPr/>
            </p:nvSpPr>
            <p:spPr bwMode="auto">
              <a:xfrm>
                <a:off x="1210" y="648"/>
                <a:ext cx="299" cy="438"/>
              </a:xfrm>
              <a:custGeom>
                <a:avLst/>
                <a:gdLst>
                  <a:gd name="T0" fmla="*/ 125 w 299"/>
                  <a:gd name="T1" fmla="*/ 313 h 438"/>
                  <a:gd name="T2" fmla="*/ 125 w 299"/>
                  <a:gd name="T3" fmla="*/ 411 h 438"/>
                  <a:gd name="T4" fmla="*/ 129 w 299"/>
                  <a:gd name="T5" fmla="*/ 425 h 438"/>
                  <a:gd name="T6" fmla="*/ 134 w 299"/>
                  <a:gd name="T7" fmla="*/ 429 h 438"/>
                  <a:gd name="T8" fmla="*/ 143 w 299"/>
                  <a:gd name="T9" fmla="*/ 434 h 438"/>
                  <a:gd name="T10" fmla="*/ 147 w 299"/>
                  <a:gd name="T11" fmla="*/ 438 h 438"/>
                  <a:gd name="T12" fmla="*/ 156 w 299"/>
                  <a:gd name="T13" fmla="*/ 434 h 438"/>
                  <a:gd name="T14" fmla="*/ 165 w 299"/>
                  <a:gd name="T15" fmla="*/ 429 h 438"/>
                  <a:gd name="T16" fmla="*/ 174 w 299"/>
                  <a:gd name="T17" fmla="*/ 425 h 438"/>
                  <a:gd name="T18" fmla="*/ 174 w 299"/>
                  <a:gd name="T19" fmla="*/ 411 h 438"/>
                  <a:gd name="T20" fmla="*/ 174 w 299"/>
                  <a:gd name="T21" fmla="*/ 308 h 438"/>
                  <a:gd name="T22" fmla="*/ 223 w 299"/>
                  <a:gd name="T23" fmla="*/ 335 h 438"/>
                  <a:gd name="T24" fmla="*/ 232 w 299"/>
                  <a:gd name="T25" fmla="*/ 340 h 438"/>
                  <a:gd name="T26" fmla="*/ 241 w 299"/>
                  <a:gd name="T27" fmla="*/ 340 h 438"/>
                  <a:gd name="T28" fmla="*/ 250 w 299"/>
                  <a:gd name="T29" fmla="*/ 335 h 438"/>
                  <a:gd name="T30" fmla="*/ 254 w 299"/>
                  <a:gd name="T31" fmla="*/ 331 h 438"/>
                  <a:gd name="T32" fmla="*/ 254 w 299"/>
                  <a:gd name="T33" fmla="*/ 322 h 438"/>
                  <a:gd name="T34" fmla="*/ 254 w 299"/>
                  <a:gd name="T35" fmla="*/ 317 h 438"/>
                  <a:gd name="T36" fmla="*/ 254 w 299"/>
                  <a:gd name="T37" fmla="*/ 308 h 438"/>
                  <a:gd name="T38" fmla="*/ 245 w 299"/>
                  <a:gd name="T39" fmla="*/ 300 h 438"/>
                  <a:gd name="T40" fmla="*/ 178 w 299"/>
                  <a:gd name="T41" fmla="*/ 264 h 438"/>
                  <a:gd name="T42" fmla="*/ 178 w 299"/>
                  <a:gd name="T43" fmla="*/ 192 h 438"/>
                  <a:gd name="T44" fmla="*/ 263 w 299"/>
                  <a:gd name="T45" fmla="*/ 246 h 438"/>
                  <a:gd name="T46" fmla="*/ 272 w 299"/>
                  <a:gd name="T47" fmla="*/ 250 h 438"/>
                  <a:gd name="T48" fmla="*/ 281 w 299"/>
                  <a:gd name="T49" fmla="*/ 250 h 438"/>
                  <a:gd name="T50" fmla="*/ 290 w 299"/>
                  <a:gd name="T51" fmla="*/ 246 h 438"/>
                  <a:gd name="T52" fmla="*/ 294 w 299"/>
                  <a:gd name="T53" fmla="*/ 241 h 438"/>
                  <a:gd name="T54" fmla="*/ 299 w 299"/>
                  <a:gd name="T55" fmla="*/ 232 h 438"/>
                  <a:gd name="T56" fmla="*/ 299 w 299"/>
                  <a:gd name="T57" fmla="*/ 224 h 438"/>
                  <a:gd name="T58" fmla="*/ 294 w 299"/>
                  <a:gd name="T59" fmla="*/ 215 h 438"/>
                  <a:gd name="T60" fmla="*/ 285 w 299"/>
                  <a:gd name="T61" fmla="*/ 210 h 438"/>
                  <a:gd name="T62" fmla="*/ 178 w 299"/>
                  <a:gd name="T63" fmla="*/ 143 h 438"/>
                  <a:gd name="T64" fmla="*/ 178 w 299"/>
                  <a:gd name="T65" fmla="*/ 0 h 438"/>
                  <a:gd name="T66" fmla="*/ 125 w 299"/>
                  <a:gd name="T67" fmla="*/ 0 h 438"/>
                  <a:gd name="T68" fmla="*/ 125 w 299"/>
                  <a:gd name="T69" fmla="*/ 143 h 438"/>
                  <a:gd name="T70" fmla="*/ 9 w 299"/>
                  <a:gd name="T71" fmla="*/ 210 h 438"/>
                  <a:gd name="T72" fmla="*/ 4 w 299"/>
                  <a:gd name="T73" fmla="*/ 215 h 438"/>
                  <a:gd name="T74" fmla="*/ 0 w 299"/>
                  <a:gd name="T75" fmla="*/ 224 h 438"/>
                  <a:gd name="T76" fmla="*/ 0 w 299"/>
                  <a:gd name="T77" fmla="*/ 232 h 438"/>
                  <a:gd name="T78" fmla="*/ 0 w 299"/>
                  <a:gd name="T79" fmla="*/ 237 h 438"/>
                  <a:gd name="T80" fmla="*/ 4 w 299"/>
                  <a:gd name="T81" fmla="*/ 246 h 438"/>
                  <a:gd name="T82" fmla="*/ 13 w 299"/>
                  <a:gd name="T83" fmla="*/ 250 h 438"/>
                  <a:gd name="T84" fmla="*/ 22 w 299"/>
                  <a:gd name="T85" fmla="*/ 250 h 438"/>
                  <a:gd name="T86" fmla="*/ 31 w 299"/>
                  <a:gd name="T87" fmla="*/ 246 h 438"/>
                  <a:gd name="T88" fmla="*/ 125 w 299"/>
                  <a:gd name="T89" fmla="*/ 197 h 438"/>
                  <a:gd name="T90" fmla="*/ 125 w 299"/>
                  <a:gd name="T91" fmla="*/ 264 h 438"/>
                  <a:gd name="T92" fmla="*/ 53 w 299"/>
                  <a:gd name="T93" fmla="*/ 300 h 438"/>
                  <a:gd name="T94" fmla="*/ 49 w 299"/>
                  <a:gd name="T95" fmla="*/ 304 h 438"/>
                  <a:gd name="T96" fmla="*/ 44 w 299"/>
                  <a:gd name="T97" fmla="*/ 313 h 438"/>
                  <a:gd name="T98" fmla="*/ 44 w 299"/>
                  <a:gd name="T99" fmla="*/ 322 h 438"/>
                  <a:gd name="T100" fmla="*/ 49 w 299"/>
                  <a:gd name="T101" fmla="*/ 326 h 438"/>
                  <a:gd name="T102" fmla="*/ 53 w 299"/>
                  <a:gd name="T103" fmla="*/ 331 h 438"/>
                  <a:gd name="T104" fmla="*/ 62 w 299"/>
                  <a:gd name="T105" fmla="*/ 335 h 438"/>
                  <a:gd name="T106" fmla="*/ 67 w 299"/>
                  <a:gd name="T107" fmla="*/ 335 h 438"/>
                  <a:gd name="T108" fmla="*/ 76 w 299"/>
                  <a:gd name="T109" fmla="*/ 335 h 438"/>
                  <a:gd name="T110" fmla="*/ 125 w 299"/>
                  <a:gd name="T111" fmla="*/ 313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9" h="438">
                    <a:moveTo>
                      <a:pt x="125" y="313"/>
                    </a:moveTo>
                    <a:lnTo>
                      <a:pt x="125" y="411"/>
                    </a:lnTo>
                    <a:lnTo>
                      <a:pt x="129" y="425"/>
                    </a:lnTo>
                    <a:lnTo>
                      <a:pt x="134" y="429"/>
                    </a:lnTo>
                    <a:lnTo>
                      <a:pt x="143" y="434"/>
                    </a:lnTo>
                    <a:lnTo>
                      <a:pt x="147" y="438"/>
                    </a:lnTo>
                    <a:lnTo>
                      <a:pt x="156" y="434"/>
                    </a:lnTo>
                    <a:lnTo>
                      <a:pt x="165" y="429"/>
                    </a:lnTo>
                    <a:lnTo>
                      <a:pt x="174" y="425"/>
                    </a:lnTo>
                    <a:lnTo>
                      <a:pt x="174" y="411"/>
                    </a:lnTo>
                    <a:lnTo>
                      <a:pt x="174" y="308"/>
                    </a:lnTo>
                    <a:lnTo>
                      <a:pt x="223" y="335"/>
                    </a:lnTo>
                    <a:lnTo>
                      <a:pt x="232" y="340"/>
                    </a:lnTo>
                    <a:lnTo>
                      <a:pt x="241" y="340"/>
                    </a:lnTo>
                    <a:lnTo>
                      <a:pt x="250" y="335"/>
                    </a:lnTo>
                    <a:lnTo>
                      <a:pt x="254" y="331"/>
                    </a:lnTo>
                    <a:lnTo>
                      <a:pt x="254" y="322"/>
                    </a:lnTo>
                    <a:lnTo>
                      <a:pt x="254" y="317"/>
                    </a:lnTo>
                    <a:lnTo>
                      <a:pt x="254" y="308"/>
                    </a:lnTo>
                    <a:lnTo>
                      <a:pt x="245" y="300"/>
                    </a:lnTo>
                    <a:lnTo>
                      <a:pt x="178" y="264"/>
                    </a:lnTo>
                    <a:lnTo>
                      <a:pt x="178" y="192"/>
                    </a:lnTo>
                    <a:lnTo>
                      <a:pt x="263" y="246"/>
                    </a:lnTo>
                    <a:lnTo>
                      <a:pt x="272" y="250"/>
                    </a:lnTo>
                    <a:lnTo>
                      <a:pt x="281" y="250"/>
                    </a:lnTo>
                    <a:lnTo>
                      <a:pt x="290" y="246"/>
                    </a:lnTo>
                    <a:lnTo>
                      <a:pt x="294" y="241"/>
                    </a:lnTo>
                    <a:lnTo>
                      <a:pt x="299" y="232"/>
                    </a:lnTo>
                    <a:lnTo>
                      <a:pt x="299" y="224"/>
                    </a:lnTo>
                    <a:lnTo>
                      <a:pt x="294" y="215"/>
                    </a:lnTo>
                    <a:lnTo>
                      <a:pt x="285" y="210"/>
                    </a:lnTo>
                    <a:lnTo>
                      <a:pt x="178" y="143"/>
                    </a:lnTo>
                    <a:lnTo>
                      <a:pt x="178" y="0"/>
                    </a:lnTo>
                    <a:lnTo>
                      <a:pt x="125" y="0"/>
                    </a:lnTo>
                    <a:lnTo>
                      <a:pt x="125" y="143"/>
                    </a:lnTo>
                    <a:lnTo>
                      <a:pt x="9" y="210"/>
                    </a:lnTo>
                    <a:lnTo>
                      <a:pt x="4" y="215"/>
                    </a:lnTo>
                    <a:lnTo>
                      <a:pt x="0" y="224"/>
                    </a:lnTo>
                    <a:lnTo>
                      <a:pt x="0" y="232"/>
                    </a:lnTo>
                    <a:lnTo>
                      <a:pt x="0" y="237"/>
                    </a:lnTo>
                    <a:lnTo>
                      <a:pt x="4" y="246"/>
                    </a:lnTo>
                    <a:lnTo>
                      <a:pt x="13" y="250"/>
                    </a:lnTo>
                    <a:lnTo>
                      <a:pt x="22" y="250"/>
                    </a:lnTo>
                    <a:lnTo>
                      <a:pt x="31" y="246"/>
                    </a:lnTo>
                    <a:lnTo>
                      <a:pt x="125" y="197"/>
                    </a:lnTo>
                    <a:lnTo>
                      <a:pt x="125" y="264"/>
                    </a:lnTo>
                    <a:lnTo>
                      <a:pt x="53" y="300"/>
                    </a:lnTo>
                    <a:lnTo>
                      <a:pt x="49" y="304"/>
                    </a:lnTo>
                    <a:lnTo>
                      <a:pt x="44" y="313"/>
                    </a:lnTo>
                    <a:lnTo>
                      <a:pt x="44" y="322"/>
                    </a:lnTo>
                    <a:lnTo>
                      <a:pt x="49" y="326"/>
                    </a:lnTo>
                    <a:lnTo>
                      <a:pt x="53" y="331"/>
                    </a:lnTo>
                    <a:lnTo>
                      <a:pt x="62" y="335"/>
                    </a:lnTo>
                    <a:lnTo>
                      <a:pt x="67" y="335"/>
                    </a:lnTo>
                    <a:lnTo>
                      <a:pt x="76" y="335"/>
                    </a:lnTo>
                    <a:lnTo>
                      <a:pt x="125" y="313"/>
                    </a:lnTo>
                    <a:close/>
                  </a:path>
                </a:pathLst>
              </a:custGeom>
              <a:gradFill rotWithShape="1">
                <a:gsLst>
                  <a:gs pos="0">
                    <a:schemeClr val="hlink">
                      <a:gamma/>
                      <a:tint val="42353"/>
                      <a:invGamma/>
                    </a:schemeClr>
                  </a:gs>
                  <a:gs pos="100000">
                    <a:schemeClr val="hlink"/>
                  </a:gs>
                </a:gsLst>
                <a:path path="rect">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3600" b="1" smtClean="0">
                  <a:latin typeface="楷体" panose="02010609060101010101" pitchFamily="49" charset="-122"/>
                  <a:ea typeface="楷体" panose="02010609060101010101" pitchFamily="49" charset="-122"/>
                </a:endParaRPr>
              </a:p>
            </p:txBody>
          </p:sp>
          <p:sp>
            <p:nvSpPr>
              <p:cNvPr id="37" name="Freeform 47"/>
              <p:cNvSpPr/>
              <p:nvPr/>
            </p:nvSpPr>
            <p:spPr bwMode="auto">
              <a:xfrm>
                <a:off x="1348" y="626"/>
                <a:ext cx="393" cy="272"/>
              </a:xfrm>
              <a:custGeom>
                <a:avLst/>
                <a:gdLst>
                  <a:gd name="T0" fmla="*/ 272 w 393"/>
                  <a:gd name="T1" fmla="*/ 201 h 272"/>
                  <a:gd name="T2" fmla="*/ 357 w 393"/>
                  <a:gd name="T3" fmla="*/ 250 h 272"/>
                  <a:gd name="T4" fmla="*/ 366 w 393"/>
                  <a:gd name="T5" fmla="*/ 254 h 272"/>
                  <a:gd name="T6" fmla="*/ 375 w 393"/>
                  <a:gd name="T7" fmla="*/ 254 h 272"/>
                  <a:gd name="T8" fmla="*/ 384 w 393"/>
                  <a:gd name="T9" fmla="*/ 250 h 272"/>
                  <a:gd name="T10" fmla="*/ 388 w 393"/>
                  <a:gd name="T11" fmla="*/ 241 h 272"/>
                  <a:gd name="T12" fmla="*/ 393 w 393"/>
                  <a:gd name="T13" fmla="*/ 232 h 272"/>
                  <a:gd name="T14" fmla="*/ 393 w 393"/>
                  <a:gd name="T15" fmla="*/ 223 h 272"/>
                  <a:gd name="T16" fmla="*/ 388 w 393"/>
                  <a:gd name="T17" fmla="*/ 214 h 272"/>
                  <a:gd name="T18" fmla="*/ 384 w 393"/>
                  <a:gd name="T19" fmla="*/ 210 h 272"/>
                  <a:gd name="T20" fmla="*/ 295 w 393"/>
                  <a:gd name="T21" fmla="*/ 156 h 272"/>
                  <a:gd name="T22" fmla="*/ 339 w 393"/>
                  <a:gd name="T23" fmla="*/ 129 h 272"/>
                  <a:gd name="T24" fmla="*/ 348 w 393"/>
                  <a:gd name="T25" fmla="*/ 125 h 272"/>
                  <a:gd name="T26" fmla="*/ 353 w 393"/>
                  <a:gd name="T27" fmla="*/ 116 h 272"/>
                  <a:gd name="T28" fmla="*/ 353 w 393"/>
                  <a:gd name="T29" fmla="*/ 107 h 272"/>
                  <a:gd name="T30" fmla="*/ 353 w 393"/>
                  <a:gd name="T31" fmla="*/ 98 h 272"/>
                  <a:gd name="T32" fmla="*/ 344 w 393"/>
                  <a:gd name="T33" fmla="*/ 94 h 272"/>
                  <a:gd name="T34" fmla="*/ 339 w 393"/>
                  <a:gd name="T35" fmla="*/ 89 h 272"/>
                  <a:gd name="T36" fmla="*/ 330 w 393"/>
                  <a:gd name="T37" fmla="*/ 89 h 272"/>
                  <a:gd name="T38" fmla="*/ 321 w 393"/>
                  <a:gd name="T39" fmla="*/ 89 h 272"/>
                  <a:gd name="T40" fmla="*/ 254 w 393"/>
                  <a:gd name="T41" fmla="*/ 129 h 272"/>
                  <a:gd name="T42" fmla="*/ 196 w 393"/>
                  <a:gd name="T43" fmla="*/ 94 h 272"/>
                  <a:gd name="T44" fmla="*/ 281 w 393"/>
                  <a:gd name="T45" fmla="*/ 49 h 272"/>
                  <a:gd name="T46" fmla="*/ 290 w 393"/>
                  <a:gd name="T47" fmla="*/ 40 h 272"/>
                  <a:gd name="T48" fmla="*/ 295 w 393"/>
                  <a:gd name="T49" fmla="*/ 31 h 272"/>
                  <a:gd name="T50" fmla="*/ 295 w 393"/>
                  <a:gd name="T51" fmla="*/ 26 h 272"/>
                  <a:gd name="T52" fmla="*/ 295 w 393"/>
                  <a:gd name="T53" fmla="*/ 18 h 272"/>
                  <a:gd name="T54" fmla="*/ 290 w 393"/>
                  <a:gd name="T55" fmla="*/ 9 h 272"/>
                  <a:gd name="T56" fmla="*/ 281 w 393"/>
                  <a:gd name="T57" fmla="*/ 4 h 272"/>
                  <a:gd name="T58" fmla="*/ 272 w 393"/>
                  <a:gd name="T59" fmla="*/ 4 h 272"/>
                  <a:gd name="T60" fmla="*/ 263 w 393"/>
                  <a:gd name="T61" fmla="*/ 9 h 272"/>
                  <a:gd name="T62" fmla="*/ 152 w 393"/>
                  <a:gd name="T63" fmla="*/ 71 h 272"/>
                  <a:gd name="T64" fmla="*/ 27 w 393"/>
                  <a:gd name="T65" fmla="*/ 0 h 272"/>
                  <a:gd name="T66" fmla="*/ 0 w 393"/>
                  <a:gd name="T67" fmla="*/ 44 h 272"/>
                  <a:gd name="T68" fmla="*/ 125 w 393"/>
                  <a:gd name="T69" fmla="*/ 116 h 272"/>
                  <a:gd name="T70" fmla="*/ 125 w 393"/>
                  <a:gd name="T71" fmla="*/ 250 h 272"/>
                  <a:gd name="T72" fmla="*/ 125 w 393"/>
                  <a:gd name="T73" fmla="*/ 259 h 272"/>
                  <a:gd name="T74" fmla="*/ 129 w 393"/>
                  <a:gd name="T75" fmla="*/ 263 h 272"/>
                  <a:gd name="T76" fmla="*/ 138 w 393"/>
                  <a:gd name="T77" fmla="*/ 268 h 272"/>
                  <a:gd name="T78" fmla="*/ 143 w 393"/>
                  <a:gd name="T79" fmla="*/ 272 h 272"/>
                  <a:gd name="T80" fmla="*/ 152 w 393"/>
                  <a:gd name="T81" fmla="*/ 272 h 272"/>
                  <a:gd name="T82" fmla="*/ 161 w 393"/>
                  <a:gd name="T83" fmla="*/ 268 h 272"/>
                  <a:gd name="T84" fmla="*/ 165 w 393"/>
                  <a:gd name="T85" fmla="*/ 259 h 272"/>
                  <a:gd name="T86" fmla="*/ 165 w 393"/>
                  <a:gd name="T87" fmla="*/ 250 h 272"/>
                  <a:gd name="T88" fmla="*/ 170 w 393"/>
                  <a:gd name="T89" fmla="*/ 143 h 272"/>
                  <a:gd name="T90" fmla="*/ 228 w 393"/>
                  <a:gd name="T91" fmla="*/ 178 h 272"/>
                  <a:gd name="T92" fmla="*/ 223 w 393"/>
                  <a:gd name="T93" fmla="*/ 254 h 272"/>
                  <a:gd name="T94" fmla="*/ 228 w 393"/>
                  <a:gd name="T95" fmla="*/ 263 h 272"/>
                  <a:gd name="T96" fmla="*/ 232 w 393"/>
                  <a:gd name="T97" fmla="*/ 268 h 272"/>
                  <a:gd name="T98" fmla="*/ 237 w 393"/>
                  <a:gd name="T99" fmla="*/ 272 h 272"/>
                  <a:gd name="T100" fmla="*/ 245 w 393"/>
                  <a:gd name="T101" fmla="*/ 272 h 272"/>
                  <a:gd name="T102" fmla="*/ 254 w 393"/>
                  <a:gd name="T103" fmla="*/ 272 h 272"/>
                  <a:gd name="T104" fmla="*/ 259 w 393"/>
                  <a:gd name="T105" fmla="*/ 268 h 272"/>
                  <a:gd name="T106" fmla="*/ 263 w 393"/>
                  <a:gd name="T107" fmla="*/ 263 h 272"/>
                  <a:gd name="T108" fmla="*/ 268 w 393"/>
                  <a:gd name="T109" fmla="*/ 254 h 272"/>
                  <a:gd name="T110" fmla="*/ 272 w 393"/>
                  <a:gd name="T111" fmla="*/ 201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93" h="272">
                    <a:moveTo>
                      <a:pt x="272" y="201"/>
                    </a:moveTo>
                    <a:lnTo>
                      <a:pt x="357" y="250"/>
                    </a:lnTo>
                    <a:lnTo>
                      <a:pt x="366" y="254"/>
                    </a:lnTo>
                    <a:lnTo>
                      <a:pt x="375" y="254"/>
                    </a:lnTo>
                    <a:lnTo>
                      <a:pt x="384" y="250"/>
                    </a:lnTo>
                    <a:lnTo>
                      <a:pt x="388" y="241"/>
                    </a:lnTo>
                    <a:lnTo>
                      <a:pt x="393" y="232"/>
                    </a:lnTo>
                    <a:lnTo>
                      <a:pt x="393" y="223"/>
                    </a:lnTo>
                    <a:lnTo>
                      <a:pt x="388" y="214"/>
                    </a:lnTo>
                    <a:lnTo>
                      <a:pt x="384" y="210"/>
                    </a:lnTo>
                    <a:lnTo>
                      <a:pt x="295" y="156"/>
                    </a:lnTo>
                    <a:lnTo>
                      <a:pt x="339" y="129"/>
                    </a:lnTo>
                    <a:lnTo>
                      <a:pt x="348" y="125"/>
                    </a:lnTo>
                    <a:lnTo>
                      <a:pt x="353" y="116"/>
                    </a:lnTo>
                    <a:lnTo>
                      <a:pt x="353" y="107"/>
                    </a:lnTo>
                    <a:lnTo>
                      <a:pt x="353" y="98"/>
                    </a:lnTo>
                    <a:lnTo>
                      <a:pt x="344" y="94"/>
                    </a:lnTo>
                    <a:lnTo>
                      <a:pt x="339" y="89"/>
                    </a:lnTo>
                    <a:lnTo>
                      <a:pt x="330" y="89"/>
                    </a:lnTo>
                    <a:lnTo>
                      <a:pt x="321" y="89"/>
                    </a:lnTo>
                    <a:lnTo>
                      <a:pt x="254" y="129"/>
                    </a:lnTo>
                    <a:lnTo>
                      <a:pt x="196" y="94"/>
                    </a:lnTo>
                    <a:lnTo>
                      <a:pt x="281" y="49"/>
                    </a:lnTo>
                    <a:lnTo>
                      <a:pt x="290" y="40"/>
                    </a:lnTo>
                    <a:lnTo>
                      <a:pt x="295" y="31"/>
                    </a:lnTo>
                    <a:lnTo>
                      <a:pt x="295" y="26"/>
                    </a:lnTo>
                    <a:lnTo>
                      <a:pt x="295" y="18"/>
                    </a:lnTo>
                    <a:lnTo>
                      <a:pt x="290" y="9"/>
                    </a:lnTo>
                    <a:lnTo>
                      <a:pt x="281" y="4"/>
                    </a:lnTo>
                    <a:lnTo>
                      <a:pt x="272" y="4"/>
                    </a:lnTo>
                    <a:lnTo>
                      <a:pt x="263" y="9"/>
                    </a:lnTo>
                    <a:lnTo>
                      <a:pt x="152" y="71"/>
                    </a:lnTo>
                    <a:lnTo>
                      <a:pt x="27" y="0"/>
                    </a:lnTo>
                    <a:lnTo>
                      <a:pt x="0" y="44"/>
                    </a:lnTo>
                    <a:lnTo>
                      <a:pt x="125" y="116"/>
                    </a:lnTo>
                    <a:lnTo>
                      <a:pt x="125" y="250"/>
                    </a:lnTo>
                    <a:lnTo>
                      <a:pt x="125" y="259"/>
                    </a:lnTo>
                    <a:lnTo>
                      <a:pt x="129" y="263"/>
                    </a:lnTo>
                    <a:lnTo>
                      <a:pt x="138" y="268"/>
                    </a:lnTo>
                    <a:lnTo>
                      <a:pt x="143" y="272"/>
                    </a:lnTo>
                    <a:lnTo>
                      <a:pt x="152" y="272"/>
                    </a:lnTo>
                    <a:lnTo>
                      <a:pt x="161" y="268"/>
                    </a:lnTo>
                    <a:lnTo>
                      <a:pt x="165" y="259"/>
                    </a:lnTo>
                    <a:lnTo>
                      <a:pt x="165" y="250"/>
                    </a:lnTo>
                    <a:lnTo>
                      <a:pt x="170" y="143"/>
                    </a:lnTo>
                    <a:lnTo>
                      <a:pt x="228" y="178"/>
                    </a:lnTo>
                    <a:lnTo>
                      <a:pt x="223" y="254"/>
                    </a:lnTo>
                    <a:lnTo>
                      <a:pt x="228" y="263"/>
                    </a:lnTo>
                    <a:lnTo>
                      <a:pt x="232" y="268"/>
                    </a:lnTo>
                    <a:lnTo>
                      <a:pt x="237" y="272"/>
                    </a:lnTo>
                    <a:lnTo>
                      <a:pt x="245" y="272"/>
                    </a:lnTo>
                    <a:lnTo>
                      <a:pt x="254" y="272"/>
                    </a:lnTo>
                    <a:lnTo>
                      <a:pt x="259" y="268"/>
                    </a:lnTo>
                    <a:lnTo>
                      <a:pt x="263" y="263"/>
                    </a:lnTo>
                    <a:lnTo>
                      <a:pt x="268" y="254"/>
                    </a:lnTo>
                    <a:lnTo>
                      <a:pt x="272" y="201"/>
                    </a:lnTo>
                    <a:close/>
                  </a:path>
                </a:pathLst>
              </a:custGeom>
              <a:gradFill rotWithShape="1">
                <a:gsLst>
                  <a:gs pos="0">
                    <a:schemeClr val="hlink">
                      <a:gamma/>
                      <a:tint val="42353"/>
                      <a:invGamma/>
                    </a:schemeClr>
                  </a:gs>
                  <a:gs pos="100000">
                    <a:schemeClr val="hlink"/>
                  </a:gs>
                </a:gsLst>
                <a:path path="rect">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3600" b="1" smtClean="0">
                  <a:latin typeface="楷体" panose="02010609060101010101" pitchFamily="49" charset="-122"/>
                  <a:ea typeface="楷体" panose="02010609060101010101" pitchFamily="49" charset="-122"/>
                </a:endParaRPr>
              </a:p>
            </p:txBody>
          </p:sp>
          <p:sp>
            <p:nvSpPr>
              <p:cNvPr id="38" name="Freeform 48"/>
              <p:cNvSpPr/>
              <p:nvPr/>
            </p:nvSpPr>
            <p:spPr bwMode="auto">
              <a:xfrm>
                <a:off x="1348" y="393"/>
                <a:ext cx="393" cy="277"/>
              </a:xfrm>
              <a:custGeom>
                <a:avLst/>
                <a:gdLst>
                  <a:gd name="T0" fmla="*/ 295 w 393"/>
                  <a:gd name="T1" fmla="*/ 121 h 277"/>
                  <a:gd name="T2" fmla="*/ 384 w 393"/>
                  <a:gd name="T3" fmla="*/ 72 h 277"/>
                  <a:gd name="T4" fmla="*/ 393 w 393"/>
                  <a:gd name="T5" fmla="*/ 63 h 277"/>
                  <a:gd name="T6" fmla="*/ 393 w 393"/>
                  <a:gd name="T7" fmla="*/ 54 h 277"/>
                  <a:gd name="T8" fmla="*/ 393 w 393"/>
                  <a:gd name="T9" fmla="*/ 49 h 277"/>
                  <a:gd name="T10" fmla="*/ 393 w 393"/>
                  <a:gd name="T11" fmla="*/ 40 h 277"/>
                  <a:gd name="T12" fmla="*/ 384 w 393"/>
                  <a:gd name="T13" fmla="*/ 31 h 277"/>
                  <a:gd name="T14" fmla="*/ 379 w 393"/>
                  <a:gd name="T15" fmla="*/ 27 h 277"/>
                  <a:gd name="T16" fmla="*/ 370 w 393"/>
                  <a:gd name="T17" fmla="*/ 27 h 277"/>
                  <a:gd name="T18" fmla="*/ 357 w 393"/>
                  <a:gd name="T19" fmla="*/ 27 h 277"/>
                  <a:gd name="T20" fmla="*/ 268 w 393"/>
                  <a:gd name="T21" fmla="*/ 81 h 277"/>
                  <a:gd name="T22" fmla="*/ 268 w 393"/>
                  <a:gd name="T23" fmla="*/ 27 h 277"/>
                  <a:gd name="T24" fmla="*/ 268 w 393"/>
                  <a:gd name="T25" fmla="*/ 14 h 277"/>
                  <a:gd name="T26" fmla="*/ 263 w 393"/>
                  <a:gd name="T27" fmla="*/ 9 h 277"/>
                  <a:gd name="T28" fmla="*/ 254 w 393"/>
                  <a:gd name="T29" fmla="*/ 5 h 277"/>
                  <a:gd name="T30" fmla="*/ 250 w 393"/>
                  <a:gd name="T31" fmla="*/ 0 h 277"/>
                  <a:gd name="T32" fmla="*/ 241 w 393"/>
                  <a:gd name="T33" fmla="*/ 5 h 277"/>
                  <a:gd name="T34" fmla="*/ 232 w 393"/>
                  <a:gd name="T35" fmla="*/ 5 h 277"/>
                  <a:gd name="T36" fmla="*/ 228 w 393"/>
                  <a:gd name="T37" fmla="*/ 14 h 277"/>
                  <a:gd name="T38" fmla="*/ 228 w 393"/>
                  <a:gd name="T39" fmla="*/ 23 h 277"/>
                  <a:gd name="T40" fmla="*/ 228 w 393"/>
                  <a:gd name="T41" fmla="*/ 99 h 277"/>
                  <a:gd name="T42" fmla="*/ 170 w 393"/>
                  <a:gd name="T43" fmla="*/ 134 h 277"/>
                  <a:gd name="T44" fmla="*/ 170 w 393"/>
                  <a:gd name="T45" fmla="*/ 36 h 277"/>
                  <a:gd name="T46" fmla="*/ 170 w 393"/>
                  <a:gd name="T47" fmla="*/ 27 h 277"/>
                  <a:gd name="T48" fmla="*/ 165 w 393"/>
                  <a:gd name="T49" fmla="*/ 18 h 277"/>
                  <a:gd name="T50" fmla="*/ 156 w 393"/>
                  <a:gd name="T51" fmla="*/ 14 h 277"/>
                  <a:gd name="T52" fmla="*/ 147 w 393"/>
                  <a:gd name="T53" fmla="*/ 9 h 277"/>
                  <a:gd name="T54" fmla="*/ 138 w 393"/>
                  <a:gd name="T55" fmla="*/ 9 h 277"/>
                  <a:gd name="T56" fmla="*/ 134 w 393"/>
                  <a:gd name="T57" fmla="*/ 14 h 277"/>
                  <a:gd name="T58" fmla="*/ 129 w 393"/>
                  <a:gd name="T59" fmla="*/ 23 h 277"/>
                  <a:gd name="T60" fmla="*/ 125 w 393"/>
                  <a:gd name="T61" fmla="*/ 31 h 277"/>
                  <a:gd name="T62" fmla="*/ 125 w 393"/>
                  <a:gd name="T63" fmla="*/ 161 h 277"/>
                  <a:gd name="T64" fmla="*/ 0 w 393"/>
                  <a:gd name="T65" fmla="*/ 233 h 277"/>
                  <a:gd name="T66" fmla="*/ 27 w 393"/>
                  <a:gd name="T67" fmla="*/ 277 h 277"/>
                  <a:gd name="T68" fmla="*/ 152 w 393"/>
                  <a:gd name="T69" fmla="*/ 206 h 277"/>
                  <a:gd name="T70" fmla="*/ 268 w 393"/>
                  <a:gd name="T71" fmla="*/ 273 h 277"/>
                  <a:gd name="T72" fmla="*/ 272 w 393"/>
                  <a:gd name="T73" fmla="*/ 277 h 277"/>
                  <a:gd name="T74" fmla="*/ 281 w 393"/>
                  <a:gd name="T75" fmla="*/ 277 h 277"/>
                  <a:gd name="T76" fmla="*/ 290 w 393"/>
                  <a:gd name="T77" fmla="*/ 273 h 277"/>
                  <a:gd name="T78" fmla="*/ 295 w 393"/>
                  <a:gd name="T79" fmla="*/ 268 h 277"/>
                  <a:gd name="T80" fmla="*/ 299 w 393"/>
                  <a:gd name="T81" fmla="*/ 259 h 277"/>
                  <a:gd name="T82" fmla="*/ 299 w 393"/>
                  <a:gd name="T83" fmla="*/ 251 h 277"/>
                  <a:gd name="T84" fmla="*/ 295 w 393"/>
                  <a:gd name="T85" fmla="*/ 242 h 277"/>
                  <a:gd name="T86" fmla="*/ 286 w 393"/>
                  <a:gd name="T87" fmla="*/ 237 h 277"/>
                  <a:gd name="T88" fmla="*/ 196 w 393"/>
                  <a:gd name="T89" fmla="*/ 179 h 277"/>
                  <a:gd name="T90" fmla="*/ 254 w 393"/>
                  <a:gd name="T91" fmla="*/ 148 h 277"/>
                  <a:gd name="T92" fmla="*/ 321 w 393"/>
                  <a:gd name="T93" fmla="*/ 188 h 277"/>
                  <a:gd name="T94" fmla="*/ 330 w 393"/>
                  <a:gd name="T95" fmla="*/ 192 h 277"/>
                  <a:gd name="T96" fmla="*/ 335 w 393"/>
                  <a:gd name="T97" fmla="*/ 192 h 277"/>
                  <a:gd name="T98" fmla="*/ 344 w 393"/>
                  <a:gd name="T99" fmla="*/ 188 h 277"/>
                  <a:gd name="T100" fmla="*/ 348 w 393"/>
                  <a:gd name="T101" fmla="*/ 179 h 277"/>
                  <a:gd name="T102" fmla="*/ 348 w 393"/>
                  <a:gd name="T103" fmla="*/ 175 h 277"/>
                  <a:gd name="T104" fmla="*/ 348 w 393"/>
                  <a:gd name="T105" fmla="*/ 166 h 277"/>
                  <a:gd name="T106" fmla="*/ 348 w 393"/>
                  <a:gd name="T107" fmla="*/ 157 h 277"/>
                  <a:gd name="T108" fmla="*/ 339 w 393"/>
                  <a:gd name="T109" fmla="*/ 152 h 277"/>
                  <a:gd name="T110" fmla="*/ 295 w 393"/>
                  <a:gd name="T111" fmla="*/ 121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93" h="277">
                    <a:moveTo>
                      <a:pt x="295" y="121"/>
                    </a:moveTo>
                    <a:lnTo>
                      <a:pt x="384" y="72"/>
                    </a:lnTo>
                    <a:lnTo>
                      <a:pt x="393" y="63"/>
                    </a:lnTo>
                    <a:lnTo>
                      <a:pt x="393" y="54"/>
                    </a:lnTo>
                    <a:lnTo>
                      <a:pt x="393" y="49"/>
                    </a:lnTo>
                    <a:lnTo>
                      <a:pt x="393" y="40"/>
                    </a:lnTo>
                    <a:lnTo>
                      <a:pt x="384" y="31"/>
                    </a:lnTo>
                    <a:lnTo>
                      <a:pt x="379" y="27"/>
                    </a:lnTo>
                    <a:lnTo>
                      <a:pt x="370" y="27"/>
                    </a:lnTo>
                    <a:lnTo>
                      <a:pt x="357" y="27"/>
                    </a:lnTo>
                    <a:lnTo>
                      <a:pt x="268" y="81"/>
                    </a:lnTo>
                    <a:lnTo>
                      <a:pt x="268" y="27"/>
                    </a:lnTo>
                    <a:lnTo>
                      <a:pt x="268" y="14"/>
                    </a:lnTo>
                    <a:lnTo>
                      <a:pt x="263" y="9"/>
                    </a:lnTo>
                    <a:lnTo>
                      <a:pt x="254" y="5"/>
                    </a:lnTo>
                    <a:lnTo>
                      <a:pt x="250" y="0"/>
                    </a:lnTo>
                    <a:lnTo>
                      <a:pt x="241" y="5"/>
                    </a:lnTo>
                    <a:lnTo>
                      <a:pt x="232" y="5"/>
                    </a:lnTo>
                    <a:lnTo>
                      <a:pt x="228" y="14"/>
                    </a:lnTo>
                    <a:lnTo>
                      <a:pt x="228" y="23"/>
                    </a:lnTo>
                    <a:lnTo>
                      <a:pt x="228" y="99"/>
                    </a:lnTo>
                    <a:lnTo>
                      <a:pt x="170" y="134"/>
                    </a:lnTo>
                    <a:lnTo>
                      <a:pt x="170" y="36"/>
                    </a:lnTo>
                    <a:lnTo>
                      <a:pt x="170" y="27"/>
                    </a:lnTo>
                    <a:lnTo>
                      <a:pt x="165" y="18"/>
                    </a:lnTo>
                    <a:lnTo>
                      <a:pt x="156" y="14"/>
                    </a:lnTo>
                    <a:lnTo>
                      <a:pt x="147" y="9"/>
                    </a:lnTo>
                    <a:lnTo>
                      <a:pt x="138" y="9"/>
                    </a:lnTo>
                    <a:lnTo>
                      <a:pt x="134" y="14"/>
                    </a:lnTo>
                    <a:lnTo>
                      <a:pt x="129" y="23"/>
                    </a:lnTo>
                    <a:lnTo>
                      <a:pt x="125" y="31"/>
                    </a:lnTo>
                    <a:lnTo>
                      <a:pt x="125" y="161"/>
                    </a:lnTo>
                    <a:lnTo>
                      <a:pt x="0" y="233"/>
                    </a:lnTo>
                    <a:lnTo>
                      <a:pt x="27" y="277"/>
                    </a:lnTo>
                    <a:lnTo>
                      <a:pt x="152" y="206"/>
                    </a:lnTo>
                    <a:lnTo>
                      <a:pt x="268" y="273"/>
                    </a:lnTo>
                    <a:lnTo>
                      <a:pt x="272" y="277"/>
                    </a:lnTo>
                    <a:lnTo>
                      <a:pt x="281" y="277"/>
                    </a:lnTo>
                    <a:lnTo>
                      <a:pt x="290" y="273"/>
                    </a:lnTo>
                    <a:lnTo>
                      <a:pt x="295" y="268"/>
                    </a:lnTo>
                    <a:lnTo>
                      <a:pt x="299" y="259"/>
                    </a:lnTo>
                    <a:lnTo>
                      <a:pt x="299" y="251"/>
                    </a:lnTo>
                    <a:lnTo>
                      <a:pt x="295" y="242"/>
                    </a:lnTo>
                    <a:lnTo>
                      <a:pt x="286" y="237"/>
                    </a:lnTo>
                    <a:lnTo>
                      <a:pt x="196" y="179"/>
                    </a:lnTo>
                    <a:lnTo>
                      <a:pt x="254" y="148"/>
                    </a:lnTo>
                    <a:lnTo>
                      <a:pt x="321" y="188"/>
                    </a:lnTo>
                    <a:lnTo>
                      <a:pt x="330" y="192"/>
                    </a:lnTo>
                    <a:lnTo>
                      <a:pt x="335" y="192"/>
                    </a:lnTo>
                    <a:lnTo>
                      <a:pt x="344" y="188"/>
                    </a:lnTo>
                    <a:lnTo>
                      <a:pt x="348" y="179"/>
                    </a:lnTo>
                    <a:lnTo>
                      <a:pt x="348" y="175"/>
                    </a:lnTo>
                    <a:lnTo>
                      <a:pt x="348" y="166"/>
                    </a:lnTo>
                    <a:lnTo>
                      <a:pt x="348" y="157"/>
                    </a:lnTo>
                    <a:lnTo>
                      <a:pt x="339" y="152"/>
                    </a:lnTo>
                    <a:lnTo>
                      <a:pt x="295" y="121"/>
                    </a:lnTo>
                    <a:close/>
                  </a:path>
                </a:pathLst>
              </a:custGeom>
              <a:gradFill rotWithShape="1">
                <a:gsLst>
                  <a:gs pos="0">
                    <a:schemeClr val="hlink">
                      <a:gamma/>
                      <a:tint val="42353"/>
                      <a:invGamma/>
                    </a:schemeClr>
                  </a:gs>
                  <a:gs pos="100000">
                    <a:schemeClr val="hlink"/>
                  </a:gs>
                </a:gsLst>
                <a:path path="rect">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3600" b="1" smtClean="0">
                  <a:latin typeface="楷体" panose="02010609060101010101" pitchFamily="49" charset="-122"/>
                  <a:ea typeface="楷体" panose="02010609060101010101" pitchFamily="49" charset="-122"/>
                </a:endParaRPr>
              </a:p>
            </p:txBody>
          </p:sp>
          <p:sp>
            <p:nvSpPr>
              <p:cNvPr id="39" name="Freeform 49"/>
              <p:cNvSpPr/>
              <p:nvPr/>
            </p:nvSpPr>
            <p:spPr bwMode="auto">
              <a:xfrm>
                <a:off x="1232" y="536"/>
                <a:ext cx="263" cy="228"/>
              </a:xfrm>
              <a:custGeom>
                <a:avLst/>
                <a:gdLst>
                  <a:gd name="T0" fmla="*/ 0 w 263"/>
                  <a:gd name="T1" fmla="*/ 116 h 228"/>
                  <a:gd name="T2" fmla="*/ 49 w 263"/>
                  <a:gd name="T3" fmla="*/ 67 h 228"/>
                  <a:gd name="T4" fmla="*/ 67 w 263"/>
                  <a:gd name="T5" fmla="*/ 0 h 228"/>
                  <a:gd name="T6" fmla="*/ 134 w 263"/>
                  <a:gd name="T7" fmla="*/ 23 h 228"/>
                  <a:gd name="T8" fmla="*/ 201 w 263"/>
                  <a:gd name="T9" fmla="*/ 0 h 228"/>
                  <a:gd name="T10" fmla="*/ 214 w 263"/>
                  <a:gd name="T11" fmla="*/ 67 h 228"/>
                  <a:gd name="T12" fmla="*/ 263 w 263"/>
                  <a:gd name="T13" fmla="*/ 116 h 228"/>
                  <a:gd name="T14" fmla="*/ 214 w 263"/>
                  <a:gd name="T15" fmla="*/ 161 h 228"/>
                  <a:gd name="T16" fmla="*/ 201 w 263"/>
                  <a:gd name="T17" fmla="*/ 228 h 228"/>
                  <a:gd name="T18" fmla="*/ 134 w 263"/>
                  <a:gd name="T19" fmla="*/ 210 h 228"/>
                  <a:gd name="T20" fmla="*/ 67 w 263"/>
                  <a:gd name="T21" fmla="*/ 228 h 228"/>
                  <a:gd name="T22" fmla="*/ 49 w 263"/>
                  <a:gd name="T23" fmla="*/ 161 h 228"/>
                  <a:gd name="T24" fmla="*/ 0 w 263"/>
                  <a:gd name="T25" fmla="*/ 11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3" h="228">
                    <a:moveTo>
                      <a:pt x="0" y="116"/>
                    </a:moveTo>
                    <a:lnTo>
                      <a:pt x="49" y="67"/>
                    </a:lnTo>
                    <a:lnTo>
                      <a:pt x="67" y="0"/>
                    </a:lnTo>
                    <a:lnTo>
                      <a:pt x="134" y="23"/>
                    </a:lnTo>
                    <a:lnTo>
                      <a:pt x="201" y="0"/>
                    </a:lnTo>
                    <a:lnTo>
                      <a:pt x="214" y="67"/>
                    </a:lnTo>
                    <a:lnTo>
                      <a:pt x="263" y="116"/>
                    </a:lnTo>
                    <a:lnTo>
                      <a:pt x="214" y="161"/>
                    </a:lnTo>
                    <a:lnTo>
                      <a:pt x="201" y="228"/>
                    </a:lnTo>
                    <a:lnTo>
                      <a:pt x="134" y="210"/>
                    </a:lnTo>
                    <a:lnTo>
                      <a:pt x="67" y="228"/>
                    </a:lnTo>
                    <a:lnTo>
                      <a:pt x="49" y="161"/>
                    </a:lnTo>
                    <a:lnTo>
                      <a:pt x="0" y="116"/>
                    </a:lnTo>
                    <a:close/>
                  </a:path>
                </a:pathLst>
              </a:custGeom>
              <a:gradFill rotWithShape="1">
                <a:gsLst>
                  <a:gs pos="0">
                    <a:schemeClr val="hlink">
                      <a:gamma/>
                      <a:tint val="42353"/>
                      <a:invGamma/>
                    </a:schemeClr>
                  </a:gs>
                  <a:gs pos="100000">
                    <a:schemeClr val="hlink"/>
                  </a:gs>
                </a:gsLst>
                <a:path path="rect">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3600" b="1" smtClean="0">
                  <a:latin typeface="楷体" panose="02010609060101010101" pitchFamily="49" charset="-122"/>
                  <a:ea typeface="楷体" panose="02010609060101010101" pitchFamily="49" charset="-122"/>
                </a:endParaRPr>
              </a:p>
            </p:txBody>
          </p:sp>
        </p:grpSp>
        <p:sp>
          <p:nvSpPr>
            <p:cNvPr id="31" name="Rectangle 50"/>
            <p:cNvSpPr>
              <a:spLocks noChangeArrowheads="1"/>
            </p:cNvSpPr>
            <p:nvPr/>
          </p:nvSpPr>
          <p:spPr bwMode="auto">
            <a:xfrm>
              <a:off x="1892" y="1269"/>
              <a:ext cx="1513" cy="337"/>
            </a:xfrm>
            <a:prstGeom prst="rect">
              <a:avLst/>
            </a:prstGeom>
            <a:noFill/>
            <a:ln>
              <a:noFill/>
            </a:ln>
            <a:effectLst/>
            <a:extLst>
              <a:ext uri="{909E8E84-426E-40DD-AFC4-6F175D3DCCD1}">
                <a14:hiddenFill xmlns:a14="http://schemas.microsoft.com/office/drawing/2010/main">
                  <a:gradFill rotWithShape="1">
                    <a:gsLst>
                      <a:gs pos="0">
                        <a:schemeClr val="hlink">
                          <a:gamma/>
                          <a:tint val="42353"/>
                          <a:invGamma/>
                        </a:schemeClr>
                      </a:gs>
                      <a:gs pos="100000">
                        <a:schemeClr val="hlink"/>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3600" b="1" dirty="0" smtClean="0">
                  <a:latin typeface="楷体" panose="02010609060101010101" pitchFamily="49" charset="-122"/>
                  <a:ea typeface="楷体" panose="02010609060101010101" pitchFamily="49" charset="-122"/>
                </a:rPr>
                <a:t>1 </a:t>
              </a:r>
              <a:r>
                <a:rPr lang="en-US" altLang="zh-CN" sz="3600" dirty="0" smtClean="0">
                  <a:latin typeface="楷体" panose="02010609060101010101" pitchFamily="49" charset="-122"/>
                  <a:ea typeface="楷体" panose="02010609060101010101" pitchFamily="49" charset="-122"/>
                </a:rPr>
                <a:t>Shell</a:t>
              </a:r>
              <a:r>
                <a:rPr lang="zh-CN" altLang="en-US" sz="3600" dirty="0" smtClean="0">
                  <a:latin typeface="楷体" panose="02010609060101010101" pitchFamily="49" charset="-122"/>
                  <a:ea typeface="楷体" panose="02010609060101010101" pitchFamily="49" charset="-122"/>
                </a:rPr>
                <a:t>简介</a:t>
              </a:r>
              <a:endParaRPr lang="en-US" altLang="zh-CN" sz="3600" b="1" dirty="0" smtClean="0">
                <a:latin typeface="楷体" panose="02010609060101010101" pitchFamily="49" charset="-122"/>
                <a:ea typeface="楷体" panose="02010609060101010101" pitchFamily="49" charset="-122"/>
              </a:endParaRPr>
            </a:p>
          </p:txBody>
        </p:sp>
        <p:sp>
          <p:nvSpPr>
            <p:cNvPr id="32" name="Line 51"/>
            <p:cNvSpPr>
              <a:spLocks noChangeShapeType="1"/>
            </p:cNvSpPr>
            <p:nvPr/>
          </p:nvSpPr>
          <p:spPr bwMode="auto">
            <a:xfrm>
              <a:off x="1776" y="1584"/>
              <a:ext cx="2273" cy="0"/>
            </a:xfrm>
            <a:prstGeom prst="line">
              <a:avLst/>
            </a:prstGeom>
            <a:noFill/>
            <a:ln w="9525">
              <a:solidFill>
                <a:srgbClr val="99CC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600" b="1" smtClean="0">
                <a:latin typeface="楷体" panose="02010609060101010101" pitchFamily="49" charset="-122"/>
                <a:ea typeface="楷体" panose="02010609060101010101" pitchFamily="49" charset="-122"/>
              </a:endParaRPr>
            </a:p>
          </p:txBody>
        </p:sp>
      </p:grpSp>
      <p:grpSp>
        <p:nvGrpSpPr>
          <p:cNvPr id="40" name="Group 63"/>
          <p:cNvGrpSpPr/>
          <p:nvPr/>
        </p:nvGrpSpPr>
        <p:grpSpPr bwMode="auto">
          <a:xfrm>
            <a:off x="1787163" y="3197457"/>
            <a:ext cx="4937721" cy="708025"/>
            <a:chOff x="1440" y="1234"/>
            <a:chExt cx="2971" cy="446"/>
          </a:xfrm>
        </p:grpSpPr>
        <p:grpSp>
          <p:nvGrpSpPr>
            <p:cNvPr id="41" name="Group 64"/>
            <p:cNvGrpSpPr/>
            <p:nvPr/>
          </p:nvGrpSpPr>
          <p:grpSpPr bwMode="auto">
            <a:xfrm>
              <a:off x="1440" y="1296"/>
              <a:ext cx="336" cy="384"/>
              <a:chOff x="982" y="214"/>
              <a:chExt cx="759" cy="872"/>
            </a:xfrm>
          </p:grpSpPr>
          <p:sp>
            <p:nvSpPr>
              <p:cNvPr id="47" name="Freeform 65"/>
              <p:cNvSpPr/>
              <p:nvPr/>
            </p:nvSpPr>
            <p:spPr bwMode="auto">
              <a:xfrm>
                <a:off x="1214" y="214"/>
                <a:ext cx="299" cy="434"/>
              </a:xfrm>
              <a:custGeom>
                <a:avLst/>
                <a:gdLst>
                  <a:gd name="T0" fmla="*/ 174 w 299"/>
                  <a:gd name="T1" fmla="*/ 121 h 434"/>
                  <a:gd name="T2" fmla="*/ 174 w 299"/>
                  <a:gd name="T3" fmla="*/ 23 h 434"/>
                  <a:gd name="T4" fmla="*/ 170 w 299"/>
                  <a:gd name="T5" fmla="*/ 9 h 434"/>
                  <a:gd name="T6" fmla="*/ 165 w 299"/>
                  <a:gd name="T7" fmla="*/ 5 h 434"/>
                  <a:gd name="T8" fmla="*/ 156 w 299"/>
                  <a:gd name="T9" fmla="*/ 0 h 434"/>
                  <a:gd name="T10" fmla="*/ 152 w 299"/>
                  <a:gd name="T11" fmla="*/ 0 h 434"/>
                  <a:gd name="T12" fmla="*/ 143 w 299"/>
                  <a:gd name="T13" fmla="*/ 0 h 434"/>
                  <a:gd name="T14" fmla="*/ 134 w 299"/>
                  <a:gd name="T15" fmla="*/ 5 h 434"/>
                  <a:gd name="T16" fmla="*/ 125 w 299"/>
                  <a:gd name="T17" fmla="*/ 9 h 434"/>
                  <a:gd name="T18" fmla="*/ 125 w 299"/>
                  <a:gd name="T19" fmla="*/ 23 h 434"/>
                  <a:gd name="T20" fmla="*/ 125 w 299"/>
                  <a:gd name="T21" fmla="*/ 126 h 434"/>
                  <a:gd name="T22" fmla="*/ 76 w 299"/>
                  <a:gd name="T23" fmla="*/ 99 h 434"/>
                  <a:gd name="T24" fmla="*/ 67 w 299"/>
                  <a:gd name="T25" fmla="*/ 94 h 434"/>
                  <a:gd name="T26" fmla="*/ 58 w 299"/>
                  <a:gd name="T27" fmla="*/ 94 h 434"/>
                  <a:gd name="T28" fmla="*/ 49 w 299"/>
                  <a:gd name="T29" fmla="*/ 99 h 434"/>
                  <a:gd name="T30" fmla="*/ 45 w 299"/>
                  <a:gd name="T31" fmla="*/ 103 h 434"/>
                  <a:gd name="T32" fmla="*/ 40 w 299"/>
                  <a:gd name="T33" fmla="*/ 112 h 434"/>
                  <a:gd name="T34" fmla="*/ 45 w 299"/>
                  <a:gd name="T35" fmla="*/ 117 h 434"/>
                  <a:gd name="T36" fmla="*/ 45 w 299"/>
                  <a:gd name="T37" fmla="*/ 126 h 434"/>
                  <a:gd name="T38" fmla="*/ 54 w 299"/>
                  <a:gd name="T39" fmla="*/ 134 h 434"/>
                  <a:gd name="T40" fmla="*/ 121 w 299"/>
                  <a:gd name="T41" fmla="*/ 170 h 434"/>
                  <a:gd name="T42" fmla="*/ 121 w 299"/>
                  <a:gd name="T43" fmla="*/ 242 h 434"/>
                  <a:gd name="T44" fmla="*/ 36 w 299"/>
                  <a:gd name="T45" fmla="*/ 188 h 434"/>
                  <a:gd name="T46" fmla="*/ 27 w 299"/>
                  <a:gd name="T47" fmla="*/ 184 h 434"/>
                  <a:gd name="T48" fmla="*/ 18 w 299"/>
                  <a:gd name="T49" fmla="*/ 184 h 434"/>
                  <a:gd name="T50" fmla="*/ 9 w 299"/>
                  <a:gd name="T51" fmla="*/ 188 h 434"/>
                  <a:gd name="T52" fmla="*/ 5 w 299"/>
                  <a:gd name="T53" fmla="*/ 193 h 434"/>
                  <a:gd name="T54" fmla="*/ 0 w 299"/>
                  <a:gd name="T55" fmla="*/ 202 h 434"/>
                  <a:gd name="T56" fmla="*/ 0 w 299"/>
                  <a:gd name="T57" fmla="*/ 210 h 434"/>
                  <a:gd name="T58" fmla="*/ 5 w 299"/>
                  <a:gd name="T59" fmla="*/ 219 h 434"/>
                  <a:gd name="T60" fmla="*/ 14 w 299"/>
                  <a:gd name="T61" fmla="*/ 224 h 434"/>
                  <a:gd name="T62" fmla="*/ 121 w 299"/>
                  <a:gd name="T63" fmla="*/ 291 h 434"/>
                  <a:gd name="T64" fmla="*/ 121 w 299"/>
                  <a:gd name="T65" fmla="*/ 434 h 434"/>
                  <a:gd name="T66" fmla="*/ 174 w 299"/>
                  <a:gd name="T67" fmla="*/ 434 h 434"/>
                  <a:gd name="T68" fmla="*/ 174 w 299"/>
                  <a:gd name="T69" fmla="*/ 291 h 434"/>
                  <a:gd name="T70" fmla="*/ 290 w 299"/>
                  <a:gd name="T71" fmla="*/ 224 h 434"/>
                  <a:gd name="T72" fmla="*/ 295 w 299"/>
                  <a:gd name="T73" fmla="*/ 219 h 434"/>
                  <a:gd name="T74" fmla="*/ 299 w 299"/>
                  <a:gd name="T75" fmla="*/ 210 h 434"/>
                  <a:gd name="T76" fmla="*/ 299 w 299"/>
                  <a:gd name="T77" fmla="*/ 202 h 434"/>
                  <a:gd name="T78" fmla="*/ 299 w 299"/>
                  <a:gd name="T79" fmla="*/ 197 h 434"/>
                  <a:gd name="T80" fmla="*/ 295 w 299"/>
                  <a:gd name="T81" fmla="*/ 188 h 434"/>
                  <a:gd name="T82" fmla="*/ 286 w 299"/>
                  <a:gd name="T83" fmla="*/ 184 h 434"/>
                  <a:gd name="T84" fmla="*/ 277 w 299"/>
                  <a:gd name="T85" fmla="*/ 184 h 434"/>
                  <a:gd name="T86" fmla="*/ 268 w 299"/>
                  <a:gd name="T87" fmla="*/ 188 h 434"/>
                  <a:gd name="T88" fmla="*/ 174 w 299"/>
                  <a:gd name="T89" fmla="*/ 237 h 434"/>
                  <a:gd name="T90" fmla="*/ 174 w 299"/>
                  <a:gd name="T91" fmla="*/ 170 h 434"/>
                  <a:gd name="T92" fmla="*/ 246 w 299"/>
                  <a:gd name="T93" fmla="*/ 134 h 434"/>
                  <a:gd name="T94" fmla="*/ 250 w 299"/>
                  <a:gd name="T95" fmla="*/ 130 h 434"/>
                  <a:gd name="T96" fmla="*/ 255 w 299"/>
                  <a:gd name="T97" fmla="*/ 121 h 434"/>
                  <a:gd name="T98" fmla="*/ 255 w 299"/>
                  <a:gd name="T99" fmla="*/ 112 h 434"/>
                  <a:gd name="T100" fmla="*/ 250 w 299"/>
                  <a:gd name="T101" fmla="*/ 108 h 434"/>
                  <a:gd name="T102" fmla="*/ 246 w 299"/>
                  <a:gd name="T103" fmla="*/ 103 h 434"/>
                  <a:gd name="T104" fmla="*/ 237 w 299"/>
                  <a:gd name="T105" fmla="*/ 99 h 434"/>
                  <a:gd name="T106" fmla="*/ 232 w 299"/>
                  <a:gd name="T107" fmla="*/ 99 h 434"/>
                  <a:gd name="T108" fmla="*/ 223 w 299"/>
                  <a:gd name="T109" fmla="*/ 99 h 434"/>
                  <a:gd name="T110" fmla="*/ 174 w 299"/>
                  <a:gd name="T111" fmla="*/ 121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9" h="434">
                    <a:moveTo>
                      <a:pt x="174" y="121"/>
                    </a:moveTo>
                    <a:lnTo>
                      <a:pt x="174" y="23"/>
                    </a:lnTo>
                    <a:lnTo>
                      <a:pt x="170" y="9"/>
                    </a:lnTo>
                    <a:lnTo>
                      <a:pt x="165" y="5"/>
                    </a:lnTo>
                    <a:lnTo>
                      <a:pt x="156" y="0"/>
                    </a:lnTo>
                    <a:lnTo>
                      <a:pt x="152" y="0"/>
                    </a:lnTo>
                    <a:lnTo>
                      <a:pt x="143" y="0"/>
                    </a:lnTo>
                    <a:lnTo>
                      <a:pt x="134" y="5"/>
                    </a:lnTo>
                    <a:lnTo>
                      <a:pt x="125" y="9"/>
                    </a:lnTo>
                    <a:lnTo>
                      <a:pt x="125" y="23"/>
                    </a:lnTo>
                    <a:lnTo>
                      <a:pt x="125" y="126"/>
                    </a:lnTo>
                    <a:lnTo>
                      <a:pt x="76" y="99"/>
                    </a:lnTo>
                    <a:lnTo>
                      <a:pt x="67" y="94"/>
                    </a:lnTo>
                    <a:lnTo>
                      <a:pt x="58" y="94"/>
                    </a:lnTo>
                    <a:lnTo>
                      <a:pt x="49" y="99"/>
                    </a:lnTo>
                    <a:lnTo>
                      <a:pt x="45" y="103"/>
                    </a:lnTo>
                    <a:lnTo>
                      <a:pt x="40" y="112"/>
                    </a:lnTo>
                    <a:lnTo>
                      <a:pt x="45" y="117"/>
                    </a:lnTo>
                    <a:lnTo>
                      <a:pt x="45" y="126"/>
                    </a:lnTo>
                    <a:lnTo>
                      <a:pt x="54" y="134"/>
                    </a:lnTo>
                    <a:lnTo>
                      <a:pt x="121" y="170"/>
                    </a:lnTo>
                    <a:lnTo>
                      <a:pt x="121" y="242"/>
                    </a:lnTo>
                    <a:lnTo>
                      <a:pt x="36" y="188"/>
                    </a:lnTo>
                    <a:lnTo>
                      <a:pt x="27" y="184"/>
                    </a:lnTo>
                    <a:lnTo>
                      <a:pt x="18" y="184"/>
                    </a:lnTo>
                    <a:lnTo>
                      <a:pt x="9" y="188"/>
                    </a:lnTo>
                    <a:lnTo>
                      <a:pt x="5" y="193"/>
                    </a:lnTo>
                    <a:lnTo>
                      <a:pt x="0" y="202"/>
                    </a:lnTo>
                    <a:lnTo>
                      <a:pt x="0" y="210"/>
                    </a:lnTo>
                    <a:lnTo>
                      <a:pt x="5" y="219"/>
                    </a:lnTo>
                    <a:lnTo>
                      <a:pt x="14" y="224"/>
                    </a:lnTo>
                    <a:lnTo>
                      <a:pt x="121" y="291"/>
                    </a:lnTo>
                    <a:lnTo>
                      <a:pt x="121" y="434"/>
                    </a:lnTo>
                    <a:lnTo>
                      <a:pt x="174" y="434"/>
                    </a:lnTo>
                    <a:lnTo>
                      <a:pt x="174" y="291"/>
                    </a:lnTo>
                    <a:lnTo>
                      <a:pt x="290" y="224"/>
                    </a:lnTo>
                    <a:lnTo>
                      <a:pt x="295" y="219"/>
                    </a:lnTo>
                    <a:lnTo>
                      <a:pt x="299" y="210"/>
                    </a:lnTo>
                    <a:lnTo>
                      <a:pt x="299" y="202"/>
                    </a:lnTo>
                    <a:lnTo>
                      <a:pt x="299" y="197"/>
                    </a:lnTo>
                    <a:lnTo>
                      <a:pt x="295" y="188"/>
                    </a:lnTo>
                    <a:lnTo>
                      <a:pt x="286" y="184"/>
                    </a:lnTo>
                    <a:lnTo>
                      <a:pt x="277" y="184"/>
                    </a:lnTo>
                    <a:lnTo>
                      <a:pt x="268" y="188"/>
                    </a:lnTo>
                    <a:lnTo>
                      <a:pt x="174" y="237"/>
                    </a:lnTo>
                    <a:lnTo>
                      <a:pt x="174" y="170"/>
                    </a:lnTo>
                    <a:lnTo>
                      <a:pt x="246" y="134"/>
                    </a:lnTo>
                    <a:lnTo>
                      <a:pt x="250" y="130"/>
                    </a:lnTo>
                    <a:lnTo>
                      <a:pt x="255" y="121"/>
                    </a:lnTo>
                    <a:lnTo>
                      <a:pt x="255" y="112"/>
                    </a:lnTo>
                    <a:lnTo>
                      <a:pt x="250" y="108"/>
                    </a:lnTo>
                    <a:lnTo>
                      <a:pt x="246" y="103"/>
                    </a:lnTo>
                    <a:lnTo>
                      <a:pt x="237" y="99"/>
                    </a:lnTo>
                    <a:lnTo>
                      <a:pt x="232" y="99"/>
                    </a:lnTo>
                    <a:lnTo>
                      <a:pt x="223" y="99"/>
                    </a:lnTo>
                    <a:lnTo>
                      <a:pt x="174" y="121"/>
                    </a:lnTo>
                    <a:close/>
                  </a:path>
                </a:pathLst>
              </a:custGeom>
              <a:gradFill rotWithShape="1">
                <a:gsLst>
                  <a:gs pos="0">
                    <a:schemeClr val="folHlink">
                      <a:gamma/>
                      <a:tint val="21176"/>
                      <a:invGamma/>
                    </a:schemeClr>
                  </a:gs>
                  <a:gs pos="100000">
                    <a:schemeClr val="folHlink"/>
                  </a:gs>
                </a:gsLst>
                <a:path path="rect">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3600" b="1" smtClean="0">
                  <a:latin typeface="楷体" panose="02010609060101010101" pitchFamily="49" charset="-122"/>
                  <a:ea typeface="楷体" panose="02010609060101010101" pitchFamily="49" charset="-122"/>
                </a:endParaRPr>
              </a:p>
            </p:txBody>
          </p:sp>
          <p:sp>
            <p:nvSpPr>
              <p:cNvPr id="48" name="Freeform 66"/>
              <p:cNvSpPr/>
              <p:nvPr/>
            </p:nvSpPr>
            <p:spPr bwMode="auto">
              <a:xfrm>
                <a:off x="982" y="398"/>
                <a:ext cx="393" cy="272"/>
              </a:xfrm>
              <a:custGeom>
                <a:avLst/>
                <a:gdLst>
                  <a:gd name="T0" fmla="*/ 121 w 393"/>
                  <a:gd name="T1" fmla="*/ 71 h 272"/>
                  <a:gd name="T2" fmla="*/ 36 w 393"/>
                  <a:gd name="T3" fmla="*/ 22 h 272"/>
                  <a:gd name="T4" fmla="*/ 27 w 393"/>
                  <a:gd name="T5" fmla="*/ 18 h 272"/>
                  <a:gd name="T6" fmla="*/ 18 w 393"/>
                  <a:gd name="T7" fmla="*/ 18 h 272"/>
                  <a:gd name="T8" fmla="*/ 9 w 393"/>
                  <a:gd name="T9" fmla="*/ 22 h 272"/>
                  <a:gd name="T10" fmla="*/ 5 w 393"/>
                  <a:gd name="T11" fmla="*/ 31 h 272"/>
                  <a:gd name="T12" fmla="*/ 0 w 393"/>
                  <a:gd name="T13" fmla="*/ 40 h 272"/>
                  <a:gd name="T14" fmla="*/ 0 w 393"/>
                  <a:gd name="T15" fmla="*/ 49 h 272"/>
                  <a:gd name="T16" fmla="*/ 5 w 393"/>
                  <a:gd name="T17" fmla="*/ 58 h 272"/>
                  <a:gd name="T18" fmla="*/ 9 w 393"/>
                  <a:gd name="T19" fmla="*/ 62 h 272"/>
                  <a:gd name="T20" fmla="*/ 98 w 393"/>
                  <a:gd name="T21" fmla="*/ 116 h 272"/>
                  <a:gd name="T22" fmla="*/ 54 w 393"/>
                  <a:gd name="T23" fmla="*/ 143 h 272"/>
                  <a:gd name="T24" fmla="*/ 45 w 393"/>
                  <a:gd name="T25" fmla="*/ 147 h 272"/>
                  <a:gd name="T26" fmla="*/ 40 w 393"/>
                  <a:gd name="T27" fmla="*/ 156 h 272"/>
                  <a:gd name="T28" fmla="*/ 40 w 393"/>
                  <a:gd name="T29" fmla="*/ 165 h 272"/>
                  <a:gd name="T30" fmla="*/ 40 w 393"/>
                  <a:gd name="T31" fmla="*/ 174 h 272"/>
                  <a:gd name="T32" fmla="*/ 49 w 393"/>
                  <a:gd name="T33" fmla="*/ 178 h 272"/>
                  <a:gd name="T34" fmla="*/ 54 w 393"/>
                  <a:gd name="T35" fmla="*/ 183 h 272"/>
                  <a:gd name="T36" fmla="*/ 63 w 393"/>
                  <a:gd name="T37" fmla="*/ 183 h 272"/>
                  <a:gd name="T38" fmla="*/ 72 w 393"/>
                  <a:gd name="T39" fmla="*/ 183 h 272"/>
                  <a:gd name="T40" fmla="*/ 139 w 393"/>
                  <a:gd name="T41" fmla="*/ 143 h 272"/>
                  <a:gd name="T42" fmla="*/ 197 w 393"/>
                  <a:gd name="T43" fmla="*/ 178 h 272"/>
                  <a:gd name="T44" fmla="*/ 112 w 393"/>
                  <a:gd name="T45" fmla="*/ 223 h 272"/>
                  <a:gd name="T46" fmla="*/ 103 w 393"/>
                  <a:gd name="T47" fmla="*/ 232 h 272"/>
                  <a:gd name="T48" fmla="*/ 98 w 393"/>
                  <a:gd name="T49" fmla="*/ 241 h 272"/>
                  <a:gd name="T50" fmla="*/ 98 w 393"/>
                  <a:gd name="T51" fmla="*/ 246 h 272"/>
                  <a:gd name="T52" fmla="*/ 98 w 393"/>
                  <a:gd name="T53" fmla="*/ 254 h 272"/>
                  <a:gd name="T54" fmla="*/ 103 w 393"/>
                  <a:gd name="T55" fmla="*/ 263 h 272"/>
                  <a:gd name="T56" fmla="*/ 112 w 393"/>
                  <a:gd name="T57" fmla="*/ 268 h 272"/>
                  <a:gd name="T58" fmla="*/ 121 w 393"/>
                  <a:gd name="T59" fmla="*/ 268 h 272"/>
                  <a:gd name="T60" fmla="*/ 130 w 393"/>
                  <a:gd name="T61" fmla="*/ 263 h 272"/>
                  <a:gd name="T62" fmla="*/ 241 w 393"/>
                  <a:gd name="T63" fmla="*/ 201 h 272"/>
                  <a:gd name="T64" fmla="*/ 366 w 393"/>
                  <a:gd name="T65" fmla="*/ 272 h 272"/>
                  <a:gd name="T66" fmla="*/ 393 w 393"/>
                  <a:gd name="T67" fmla="*/ 228 h 272"/>
                  <a:gd name="T68" fmla="*/ 268 w 393"/>
                  <a:gd name="T69" fmla="*/ 156 h 272"/>
                  <a:gd name="T70" fmla="*/ 268 w 393"/>
                  <a:gd name="T71" fmla="*/ 22 h 272"/>
                  <a:gd name="T72" fmla="*/ 268 w 393"/>
                  <a:gd name="T73" fmla="*/ 13 h 272"/>
                  <a:gd name="T74" fmla="*/ 264 w 393"/>
                  <a:gd name="T75" fmla="*/ 9 h 272"/>
                  <a:gd name="T76" fmla="*/ 255 w 393"/>
                  <a:gd name="T77" fmla="*/ 4 h 272"/>
                  <a:gd name="T78" fmla="*/ 250 w 393"/>
                  <a:gd name="T79" fmla="*/ 0 h 272"/>
                  <a:gd name="T80" fmla="*/ 241 w 393"/>
                  <a:gd name="T81" fmla="*/ 0 h 272"/>
                  <a:gd name="T82" fmla="*/ 232 w 393"/>
                  <a:gd name="T83" fmla="*/ 4 h 272"/>
                  <a:gd name="T84" fmla="*/ 228 w 393"/>
                  <a:gd name="T85" fmla="*/ 13 h 272"/>
                  <a:gd name="T86" fmla="*/ 228 w 393"/>
                  <a:gd name="T87" fmla="*/ 22 h 272"/>
                  <a:gd name="T88" fmla="*/ 223 w 393"/>
                  <a:gd name="T89" fmla="*/ 129 h 272"/>
                  <a:gd name="T90" fmla="*/ 165 w 393"/>
                  <a:gd name="T91" fmla="*/ 94 h 272"/>
                  <a:gd name="T92" fmla="*/ 170 w 393"/>
                  <a:gd name="T93" fmla="*/ 18 h 272"/>
                  <a:gd name="T94" fmla="*/ 165 w 393"/>
                  <a:gd name="T95" fmla="*/ 9 h 272"/>
                  <a:gd name="T96" fmla="*/ 161 w 393"/>
                  <a:gd name="T97" fmla="*/ 4 h 272"/>
                  <a:gd name="T98" fmla="*/ 156 w 393"/>
                  <a:gd name="T99" fmla="*/ 0 h 272"/>
                  <a:gd name="T100" fmla="*/ 148 w 393"/>
                  <a:gd name="T101" fmla="*/ 0 h 272"/>
                  <a:gd name="T102" fmla="*/ 139 w 393"/>
                  <a:gd name="T103" fmla="*/ 0 h 272"/>
                  <a:gd name="T104" fmla="*/ 134 w 393"/>
                  <a:gd name="T105" fmla="*/ 4 h 272"/>
                  <a:gd name="T106" fmla="*/ 130 w 393"/>
                  <a:gd name="T107" fmla="*/ 9 h 272"/>
                  <a:gd name="T108" fmla="*/ 125 w 393"/>
                  <a:gd name="T109" fmla="*/ 18 h 272"/>
                  <a:gd name="T110" fmla="*/ 121 w 393"/>
                  <a:gd name="T111" fmla="*/ 71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93" h="272">
                    <a:moveTo>
                      <a:pt x="121" y="71"/>
                    </a:moveTo>
                    <a:lnTo>
                      <a:pt x="36" y="22"/>
                    </a:lnTo>
                    <a:lnTo>
                      <a:pt x="27" y="18"/>
                    </a:lnTo>
                    <a:lnTo>
                      <a:pt x="18" y="18"/>
                    </a:lnTo>
                    <a:lnTo>
                      <a:pt x="9" y="22"/>
                    </a:lnTo>
                    <a:lnTo>
                      <a:pt x="5" y="31"/>
                    </a:lnTo>
                    <a:lnTo>
                      <a:pt x="0" y="40"/>
                    </a:lnTo>
                    <a:lnTo>
                      <a:pt x="0" y="49"/>
                    </a:lnTo>
                    <a:lnTo>
                      <a:pt x="5" y="58"/>
                    </a:lnTo>
                    <a:lnTo>
                      <a:pt x="9" y="62"/>
                    </a:lnTo>
                    <a:lnTo>
                      <a:pt x="98" y="116"/>
                    </a:lnTo>
                    <a:lnTo>
                      <a:pt x="54" y="143"/>
                    </a:lnTo>
                    <a:lnTo>
                      <a:pt x="45" y="147"/>
                    </a:lnTo>
                    <a:lnTo>
                      <a:pt x="40" y="156"/>
                    </a:lnTo>
                    <a:lnTo>
                      <a:pt x="40" y="165"/>
                    </a:lnTo>
                    <a:lnTo>
                      <a:pt x="40" y="174"/>
                    </a:lnTo>
                    <a:lnTo>
                      <a:pt x="49" y="178"/>
                    </a:lnTo>
                    <a:lnTo>
                      <a:pt x="54" y="183"/>
                    </a:lnTo>
                    <a:lnTo>
                      <a:pt x="63" y="183"/>
                    </a:lnTo>
                    <a:lnTo>
                      <a:pt x="72" y="183"/>
                    </a:lnTo>
                    <a:lnTo>
                      <a:pt x="139" y="143"/>
                    </a:lnTo>
                    <a:lnTo>
                      <a:pt x="197" y="178"/>
                    </a:lnTo>
                    <a:lnTo>
                      <a:pt x="112" y="223"/>
                    </a:lnTo>
                    <a:lnTo>
                      <a:pt x="103" y="232"/>
                    </a:lnTo>
                    <a:lnTo>
                      <a:pt x="98" y="241"/>
                    </a:lnTo>
                    <a:lnTo>
                      <a:pt x="98" y="246"/>
                    </a:lnTo>
                    <a:lnTo>
                      <a:pt x="98" y="254"/>
                    </a:lnTo>
                    <a:lnTo>
                      <a:pt x="103" y="263"/>
                    </a:lnTo>
                    <a:lnTo>
                      <a:pt x="112" y="268"/>
                    </a:lnTo>
                    <a:lnTo>
                      <a:pt x="121" y="268"/>
                    </a:lnTo>
                    <a:lnTo>
                      <a:pt x="130" y="263"/>
                    </a:lnTo>
                    <a:lnTo>
                      <a:pt x="241" y="201"/>
                    </a:lnTo>
                    <a:lnTo>
                      <a:pt x="366" y="272"/>
                    </a:lnTo>
                    <a:lnTo>
                      <a:pt x="393" y="228"/>
                    </a:lnTo>
                    <a:lnTo>
                      <a:pt x="268" y="156"/>
                    </a:lnTo>
                    <a:lnTo>
                      <a:pt x="268" y="22"/>
                    </a:lnTo>
                    <a:lnTo>
                      <a:pt x="268" y="13"/>
                    </a:lnTo>
                    <a:lnTo>
                      <a:pt x="264" y="9"/>
                    </a:lnTo>
                    <a:lnTo>
                      <a:pt x="255" y="4"/>
                    </a:lnTo>
                    <a:lnTo>
                      <a:pt x="250" y="0"/>
                    </a:lnTo>
                    <a:lnTo>
                      <a:pt x="241" y="0"/>
                    </a:lnTo>
                    <a:lnTo>
                      <a:pt x="232" y="4"/>
                    </a:lnTo>
                    <a:lnTo>
                      <a:pt x="228" y="13"/>
                    </a:lnTo>
                    <a:lnTo>
                      <a:pt x="228" y="22"/>
                    </a:lnTo>
                    <a:lnTo>
                      <a:pt x="223" y="129"/>
                    </a:lnTo>
                    <a:lnTo>
                      <a:pt x="165" y="94"/>
                    </a:lnTo>
                    <a:lnTo>
                      <a:pt x="170" y="18"/>
                    </a:lnTo>
                    <a:lnTo>
                      <a:pt x="165" y="9"/>
                    </a:lnTo>
                    <a:lnTo>
                      <a:pt x="161" y="4"/>
                    </a:lnTo>
                    <a:lnTo>
                      <a:pt x="156" y="0"/>
                    </a:lnTo>
                    <a:lnTo>
                      <a:pt x="148" y="0"/>
                    </a:lnTo>
                    <a:lnTo>
                      <a:pt x="139" y="0"/>
                    </a:lnTo>
                    <a:lnTo>
                      <a:pt x="134" y="4"/>
                    </a:lnTo>
                    <a:lnTo>
                      <a:pt x="130" y="9"/>
                    </a:lnTo>
                    <a:lnTo>
                      <a:pt x="125" y="18"/>
                    </a:lnTo>
                    <a:lnTo>
                      <a:pt x="121" y="71"/>
                    </a:lnTo>
                    <a:close/>
                  </a:path>
                </a:pathLst>
              </a:custGeom>
              <a:gradFill rotWithShape="1">
                <a:gsLst>
                  <a:gs pos="0">
                    <a:schemeClr val="folHlink">
                      <a:gamma/>
                      <a:tint val="21176"/>
                      <a:invGamma/>
                    </a:schemeClr>
                  </a:gs>
                  <a:gs pos="100000">
                    <a:schemeClr val="folHlink"/>
                  </a:gs>
                </a:gsLst>
                <a:path path="rect">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3600" b="1" smtClean="0">
                  <a:latin typeface="楷体" panose="02010609060101010101" pitchFamily="49" charset="-122"/>
                  <a:ea typeface="楷体" panose="02010609060101010101" pitchFamily="49" charset="-122"/>
                </a:endParaRPr>
              </a:p>
            </p:txBody>
          </p:sp>
          <p:sp>
            <p:nvSpPr>
              <p:cNvPr id="49" name="Freeform 67"/>
              <p:cNvSpPr/>
              <p:nvPr/>
            </p:nvSpPr>
            <p:spPr bwMode="auto">
              <a:xfrm>
                <a:off x="982" y="626"/>
                <a:ext cx="393" cy="277"/>
              </a:xfrm>
              <a:custGeom>
                <a:avLst/>
                <a:gdLst>
                  <a:gd name="T0" fmla="*/ 98 w 393"/>
                  <a:gd name="T1" fmla="*/ 156 h 277"/>
                  <a:gd name="T2" fmla="*/ 9 w 393"/>
                  <a:gd name="T3" fmla="*/ 205 h 277"/>
                  <a:gd name="T4" fmla="*/ 0 w 393"/>
                  <a:gd name="T5" fmla="*/ 214 h 277"/>
                  <a:gd name="T6" fmla="*/ 0 w 393"/>
                  <a:gd name="T7" fmla="*/ 223 h 277"/>
                  <a:gd name="T8" fmla="*/ 0 w 393"/>
                  <a:gd name="T9" fmla="*/ 228 h 277"/>
                  <a:gd name="T10" fmla="*/ 0 w 393"/>
                  <a:gd name="T11" fmla="*/ 237 h 277"/>
                  <a:gd name="T12" fmla="*/ 9 w 393"/>
                  <a:gd name="T13" fmla="*/ 246 h 277"/>
                  <a:gd name="T14" fmla="*/ 14 w 393"/>
                  <a:gd name="T15" fmla="*/ 250 h 277"/>
                  <a:gd name="T16" fmla="*/ 23 w 393"/>
                  <a:gd name="T17" fmla="*/ 250 h 277"/>
                  <a:gd name="T18" fmla="*/ 36 w 393"/>
                  <a:gd name="T19" fmla="*/ 250 h 277"/>
                  <a:gd name="T20" fmla="*/ 125 w 393"/>
                  <a:gd name="T21" fmla="*/ 196 h 277"/>
                  <a:gd name="T22" fmla="*/ 125 w 393"/>
                  <a:gd name="T23" fmla="*/ 250 h 277"/>
                  <a:gd name="T24" fmla="*/ 125 w 393"/>
                  <a:gd name="T25" fmla="*/ 263 h 277"/>
                  <a:gd name="T26" fmla="*/ 130 w 393"/>
                  <a:gd name="T27" fmla="*/ 268 h 277"/>
                  <a:gd name="T28" fmla="*/ 139 w 393"/>
                  <a:gd name="T29" fmla="*/ 272 h 277"/>
                  <a:gd name="T30" fmla="*/ 143 w 393"/>
                  <a:gd name="T31" fmla="*/ 277 h 277"/>
                  <a:gd name="T32" fmla="*/ 152 w 393"/>
                  <a:gd name="T33" fmla="*/ 277 h 277"/>
                  <a:gd name="T34" fmla="*/ 161 w 393"/>
                  <a:gd name="T35" fmla="*/ 272 h 277"/>
                  <a:gd name="T36" fmla="*/ 165 w 393"/>
                  <a:gd name="T37" fmla="*/ 263 h 277"/>
                  <a:gd name="T38" fmla="*/ 165 w 393"/>
                  <a:gd name="T39" fmla="*/ 254 h 277"/>
                  <a:gd name="T40" fmla="*/ 165 w 393"/>
                  <a:gd name="T41" fmla="*/ 178 h 277"/>
                  <a:gd name="T42" fmla="*/ 223 w 393"/>
                  <a:gd name="T43" fmla="*/ 143 h 277"/>
                  <a:gd name="T44" fmla="*/ 223 w 393"/>
                  <a:gd name="T45" fmla="*/ 241 h 277"/>
                  <a:gd name="T46" fmla="*/ 223 w 393"/>
                  <a:gd name="T47" fmla="*/ 250 h 277"/>
                  <a:gd name="T48" fmla="*/ 228 w 393"/>
                  <a:gd name="T49" fmla="*/ 259 h 277"/>
                  <a:gd name="T50" fmla="*/ 237 w 393"/>
                  <a:gd name="T51" fmla="*/ 263 h 277"/>
                  <a:gd name="T52" fmla="*/ 246 w 393"/>
                  <a:gd name="T53" fmla="*/ 268 h 277"/>
                  <a:gd name="T54" fmla="*/ 255 w 393"/>
                  <a:gd name="T55" fmla="*/ 268 h 277"/>
                  <a:gd name="T56" fmla="*/ 259 w 393"/>
                  <a:gd name="T57" fmla="*/ 263 h 277"/>
                  <a:gd name="T58" fmla="*/ 264 w 393"/>
                  <a:gd name="T59" fmla="*/ 254 h 277"/>
                  <a:gd name="T60" fmla="*/ 268 w 393"/>
                  <a:gd name="T61" fmla="*/ 246 h 277"/>
                  <a:gd name="T62" fmla="*/ 268 w 393"/>
                  <a:gd name="T63" fmla="*/ 116 h 277"/>
                  <a:gd name="T64" fmla="*/ 393 w 393"/>
                  <a:gd name="T65" fmla="*/ 44 h 277"/>
                  <a:gd name="T66" fmla="*/ 366 w 393"/>
                  <a:gd name="T67" fmla="*/ 0 h 277"/>
                  <a:gd name="T68" fmla="*/ 241 w 393"/>
                  <a:gd name="T69" fmla="*/ 71 h 277"/>
                  <a:gd name="T70" fmla="*/ 125 w 393"/>
                  <a:gd name="T71" fmla="*/ 4 h 277"/>
                  <a:gd name="T72" fmla="*/ 121 w 393"/>
                  <a:gd name="T73" fmla="*/ 0 h 277"/>
                  <a:gd name="T74" fmla="*/ 112 w 393"/>
                  <a:gd name="T75" fmla="*/ 0 h 277"/>
                  <a:gd name="T76" fmla="*/ 103 w 393"/>
                  <a:gd name="T77" fmla="*/ 4 h 277"/>
                  <a:gd name="T78" fmla="*/ 98 w 393"/>
                  <a:gd name="T79" fmla="*/ 9 h 277"/>
                  <a:gd name="T80" fmla="*/ 94 w 393"/>
                  <a:gd name="T81" fmla="*/ 18 h 277"/>
                  <a:gd name="T82" fmla="*/ 94 w 393"/>
                  <a:gd name="T83" fmla="*/ 26 h 277"/>
                  <a:gd name="T84" fmla="*/ 98 w 393"/>
                  <a:gd name="T85" fmla="*/ 35 h 277"/>
                  <a:gd name="T86" fmla="*/ 107 w 393"/>
                  <a:gd name="T87" fmla="*/ 40 h 277"/>
                  <a:gd name="T88" fmla="*/ 197 w 393"/>
                  <a:gd name="T89" fmla="*/ 98 h 277"/>
                  <a:gd name="T90" fmla="*/ 139 w 393"/>
                  <a:gd name="T91" fmla="*/ 129 h 277"/>
                  <a:gd name="T92" fmla="*/ 72 w 393"/>
                  <a:gd name="T93" fmla="*/ 89 h 277"/>
                  <a:gd name="T94" fmla="*/ 63 w 393"/>
                  <a:gd name="T95" fmla="*/ 85 h 277"/>
                  <a:gd name="T96" fmla="*/ 58 w 393"/>
                  <a:gd name="T97" fmla="*/ 85 h 277"/>
                  <a:gd name="T98" fmla="*/ 49 w 393"/>
                  <a:gd name="T99" fmla="*/ 89 h 277"/>
                  <a:gd name="T100" fmla="*/ 45 w 393"/>
                  <a:gd name="T101" fmla="*/ 98 h 277"/>
                  <a:gd name="T102" fmla="*/ 45 w 393"/>
                  <a:gd name="T103" fmla="*/ 102 h 277"/>
                  <a:gd name="T104" fmla="*/ 45 w 393"/>
                  <a:gd name="T105" fmla="*/ 111 h 277"/>
                  <a:gd name="T106" fmla="*/ 45 w 393"/>
                  <a:gd name="T107" fmla="*/ 120 h 277"/>
                  <a:gd name="T108" fmla="*/ 54 w 393"/>
                  <a:gd name="T109" fmla="*/ 125 h 277"/>
                  <a:gd name="T110" fmla="*/ 98 w 393"/>
                  <a:gd name="T111" fmla="*/ 15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93" h="277">
                    <a:moveTo>
                      <a:pt x="98" y="156"/>
                    </a:moveTo>
                    <a:lnTo>
                      <a:pt x="9" y="205"/>
                    </a:lnTo>
                    <a:lnTo>
                      <a:pt x="0" y="214"/>
                    </a:lnTo>
                    <a:lnTo>
                      <a:pt x="0" y="223"/>
                    </a:lnTo>
                    <a:lnTo>
                      <a:pt x="0" y="228"/>
                    </a:lnTo>
                    <a:lnTo>
                      <a:pt x="0" y="237"/>
                    </a:lnTo>
                    <a:lnTo>
                      <a:pt x="9" y="246"/>
                    </a:lnTo>
                    <a:lnTo>
                      <a:pt x="14" y="250"/>
                    </a:lnTo>
                    <a:lnTo>
                      <a:pt x="23" y="250"/>
                    </a:lnTo>
                    <a:lnTo>
                      <a:pt x="36" y="250"/>
                    </a:lnTo>
                    <a:lnTo>
                      <a:pt x="125" y="196"/>
                    </a:lnTo>
                    <a:lnTo>
                      <a:pt x="125" y="250"/>
                    </a:lnTo>
                    <a:lnTo>
                      <a:pt x="125" y="263"/>
                    </a:lnTo>
                    <a:lnTo>
                      <a:pt x="130" y="268"/>
                    </a:lnTo>
                    <a:lnTo>
                      <a:pt x="139" y="272"/>
                    </a:lnTo>
                    <a:lnTo>
                      <a:pt x="143" y="277"/>
                    </a:lnTo>
                    <a:lnTo>
                      <a:pt x="152" y="277"/>
                    </a:lnTo>
                    <a:lnTo>
                      <a:pt x="161" y="272"/>
                    </a:lnTo>
                    <a:lnTo>
                      <a:pt x="165" y="263"/>
                    </a:lnTo>
                    <a:lnTo>
                      <a:pt x="165" y="254"/>
                    </a:lnTo>
                    <a:lnTo>
                      <a:pt x="165" y="178"/>
                    </a:lnTo>
                    <a:lnTo>
                      <a:pt x="223" y="143"/>
                    </a:lnTo>
                    <a:lnTo>
                      <a:pt x="223" y="241"/>
                    </a:lnTo>
                    <a:lnTo>
                      <a:pt x="223" y="250"/>
                    </a:lnTo>
                    <a:lnTo>
                      <a:pt x="228" y="259"/>
                    </a:lnTo>
                    <a:lnTo>
                      <a:pt x="237" y="263"/>
                    </a:lnTo>
                    <a:lnTo>
                      <a:pt x="246" y="268"/>
                    </a:lnTo>
                    <a:lnTo>
                      <a:pt x="255" y="268"/>
                    </a:lnTo>
                    <a:lnTo>
                      <a:pt x="259" y="263"/>
                    </a:lnTo>
                    <a:lnTo>
                      <a:pt x="264" y="254"/>
                    </a:lnTo>
                    <a:lnTo>
                      <a:pt x="268" y="246"/>
                    </a:lnTo>
                    <a:lnTo>
                      <a:pt x="268" y="116"/>
                    </a:lnTo>
                    <a:lnTo>
                      <a:pt x="393" y="44"/>
                    </a:lnTo>
                    <a:lnTo>
                      <a:pt x="366" y="0"/>
                    </a:lnTo>
                    <a:lnTo>
                      <a:pt x="241" y="71"/>
                    </a:lnTo>
                    <a:lnTo>
                      <a:pt x="125" y="4"/>
                    </a:lnTo>
                    <a:lnTo>
                      <a:pt x="121" y="0"/>
                    </a:lnTo>
                    <a:lnTo>
                      <a:pt x="112" y="0"/>
                    </a:lnTo>
                    <a:lnTo>
                      <a:pt x="103" y="4"/>
                    </a:lnTo>
                    <a:lnTo>
                      <a:pt x="98" y="9"/>
                    </a:lnTo>
                    <a:lnTo>
                      <a:pt x="94" y="18"/>
                    </a:lnTo>
                    <a:lnTo>
                      <a:pt x="94" y="26"/>
                    </a:lnTo>
                    <a:lnTo>
                      <a:pt x="98" y="35"/>
                    </a:lnTo>
                    <a:lnTo>
                      <a:pt x="107" y="40"/>
                    </a:lnTo>
                    <a:lnTo>
                      <a:pt x="197" y="98"/>
                    </a:lnTo>
                    <a:lnTo>
                      <a:pt x="139" y="129"/>
                    </a:lnTo>
                    <a:lnTo>
                      <a:pt x="72" y="89"/>
                    </a:lnTo>
                    <a:lnTo>
                      <a:pt x="63" y="85"/>
                    </a:lnTo>
                    <a:lnTo>
                      <a:pt x="58" y="85"/>
                    </a:lnTo>
                    <a:lnTo>
                      <a:pt x="49" y="89"/>
                    </a:lnTo>
                    <a:lnTo>
                      <a:pt x="45" y="98"/>
                    </a:lnTo>
                    <a:lnTo>
                      <a:pt x="45" y="102"/>
                    </a:lnTo>
                    <a:lnTo>
                      <a:pt x="45" y="111"/>
                    </a:lnTo>
                    <a:lnTo>
                      <a:pt x="45" y="120"/>
                    </a:lnTo>
                    <a:lnTo>
                      <a:pt x="54" y="125"/>
                    </a:lnTo>
                    <a:lnTo>
                      <a:pt x="98" y="156"/>
                    </a:lnTo>
                    <a:close/>
                  </a:path>
                </a:pathLst>
              </a:custGeom>
              <a:gradFill rotWithShape="1">
                <a:gsLst>
                  <a:gs pos="0">
                    <a:schemeClr val="folHlink">
                      <a:gamma/>
                      <a:tint val="21176"/>
                      <a:invGamma/>
                    </a:schemeClr>
                  </a:gs>
                  <a:gs pos="100000">
                    <a:schemeClr val="folHlink"/>
                  </a:gs>
                </a:gsLst>
                <a:path path="rect">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3600" b="1" smtClean="0">
                  <a:latin typeface="楷体" panose="02010609060101010101" pitchFamily="49" charset="-122"/>
                  <a:ea typeface="楷体" panose="02010609060101010101" pitchFamily="49" charset="-122"/>
                </a:endParaRPr>
              </a:p>
            </p:txBody>
          </p:sp>
          <p:sp>
            <p:nvSpPr>
              <p:cNvPr id="50" name="Freeform 68"/>
              <p:cNvSpPr/>
              <p:nvPr/>
            </p:nvSpPr>
            <p:spPr bwMode="auto">
              <a:xfrm>
                <a:off x="1210" y="648"/>
                <a:ext cx="299" cy="438"/>
              </a:xfrm>
              <a:custGeom>
                <a:avLst/>
                <a:gdLst>
                  <a:gd name="T0" fmla="*/ 125 w 299"/>
                  <a:gd name="T1" fmla="*/ 313 h 438"/>
                  <a:gd name="T2" fmla="*/ 125 w 299"/>
                  <a:gd name="T3" fmla="*/ 411 h 438"/>
                  <a:gd name="T4" fmla="*/ 129 w 299"/>
                  <a:gd name="T5" fmla="*/ 425 h 438"/>
                  <a:gd name="T6" fmla="*/ 134 w 299"/>
                  <a:gd name="T7" fmla="*/ 429 h 438"/>
                  <a:gd name="T8" fmla="*/ 143 w 299"/>
                  <a:gd name="T9" fmla="*/ 434 h 438"/>
                  <a:gd name="T10" fmla="*/ 147 w 299"/>
                  <a:gd name="T11" fmla="*/ 438 h 438"/>
                  <a:gd name="T12" fmla="*/ 156 w 299"/>
                  <a:gd name="T13" fmla="*/ 434 h 438"/>
                  <a:gd name="T14" fmla="*/ 165 w 299"/>
                  <a:gd name="T15" fmla="*/ 429 h 438"/>
                  <a:gd name="T16" fmla="*/ 174 w 299"/>
                  <a:gd name="T17" fmla="*/ 425 h 438"/>
                  <a:gd name="T18" fmla="*/ 174 w 299"/>
                  <a:gd name="T19" fmla="*/ 411 h 438"/>
                  <a:gd name="T20" fmla="*/ 174 w 299"/>
                  <a:gd name="T21" fmla="*/ 308 h 438"/>
                  <a:gd name="T22" fmla="*/ 223 w 299"/>
                  <a:gd name="T23" fmla="*/ 335 h 438"/>
                  <a:gd name="T24" fmla="*/ 232 w 299"/>
                  <a:gd name="T25" fmla="*/ 340 h 438"/>
                  <a:gd name="T26" fmla="*/ 241 w 299"/>
                  <a:gd name="T27" fmla="*/ 340 h 438"/>
                  <a:gd name="T28" fmla="*/ 250 w 299"/>
                  <a:gd name="T29" fmla="*/ 335 h 438"/>
                  <a:gd name="T30" fmla="*/ 254 w 299"/>
                  <a:gd name="T31" fmla="*/ 331 h 438"/>
                  <a:gd name="T32" fmla="*/ 254 w 299"/>
                  <a:gd name="T33" fmla="*/ 322 h 438"/>
                  <a:gd name="T34" fmla="*/ 254 w 299"/>
                  <a:gd name="T35" fmla="*/ 317 h 438"/>
                  <a:gd name="T36" fmla="*/ 254 w 299"/>
                  <a:gd name="T37" fmla="*/ 308 h 438"/>
                  <a:gd name="T38" fmla="*/ 245 w 299"/>
                  <a:gd name="T39" fmla="*/ 300 h 438"/>
                  <a:gd name="T40" fmla="*/ 178 w 299"/>
                  <a:gd name="T41" fmla="*/ 264 h 438"/>
                  <a:gd name="T42" fmla="*/ 178 w 299"/>
                  <a:gd name="T43" fmla="*/ 192 h 438"/>
                  <a:gd name="T44" fmla="*/ 263 w 299"/>
                  <a:gd name="T45" fmla="*/ 246 h 438"/>
                  <a:gd name="T46" fmla="*/ 272 w 299"/>
                  <a:gd name="T47" fmla="*/ 250 h 438"/>
                  <a:gd name="T48" fmla="*/ 281 w 299"/>
                  <a:gd name="T49" fmla="*/ 250 h 438"/>
                  <a:gd name="T50" fmla="*/ 290 w 299"/>
                  <a:gd name="T51" fmla="*/ 246 h 438"/>
                  <a:gd name="T52" fmla="*/ 294 w 299"/>
                  <a:gd name="T53" fmla="*/ 241 h 438"/>
                  <a:gd name="T54" fmla="*/ 299 w 299"/>
                  <a:gd name="T55" fmla="*/ 232 h 438"/>
                  <a:gd name="T56" fmla="*/ 299 w 299"/>
                  <a:gd name="T57" fmla="*/ 224 h 438"/>
                  <a:gd name="T58" fmla="*/ 294 w 299"/>
                  <a:gd name="T59" fmla="*/ 215 h 438"/>
                  <a:gd name="T60" fmla="*/ 285 w 299"/>
                  <a:gd name="T61" fmla="*/ 210 h 438"/>
                  <a:gd name="T62" fmla="*/ 178 w 299"/>
                  <a:gd name="T63" fmla="*/ 143 h 438"/>
                  <a:gd name="T64" fmla="*/ 178 w 299"/>
                  <a:gd name="T65" fmla="*/ 0 h 438"/>
                  <a:gd name="T66" fmla="*/ 125 w 299"/>
                  <a:gd name="T67" fmla="*/ 0 h 438"/>
                  <a:gd name="T68" fmla="*/ 125 w 299"/>
                  <a:gd name="T69" fmla="*/ 143 h 438"/>
                  <a:gd name="T70" fmla="*/ 9 w 299"/>
                  <a:gd name="T71" fmla="*/ 210 h 438"/>
                  <a:gd name="T72" fmla="*/ 4 w 299"/>
                  <a:gd name="T73" fmla="*/ 215 h 438"/>
                  <a:gd name="T74" fmla="*/ 0 w 299"/>
                  <a:gd name="T75" fmla="*/ 224 h 438"/>
                  <a:gd name="T76" fmla="*/ 0 w 299"/>
                  <a:gd name="T77" fmla="*/ 232 h 438"/>
                  <a:gd name="T78" fmla="*/ 0 w 299"/>
                  <a:gd name="T79" fmla="*/ 237 h 438"/>
                  <a:gd name="T80" fmla="*/ 4 w 299"/>
                  <a:gd name="T81" fmla="*/ 246 h 438"/>
                  <a:gd name="T82" fmla="*/ 13 w 299"/>
                  <a:gd name="T83" fmla="*/ 250 h 438"/>
                  <a:gd name="T84" fmla="*/ 22 w 299"/>
                  <a:gd name="T85" fmla="*/ 250 h 438"/>
                  <a:gd name="T86" fmla="*/ 31 w 299"/>
                  <a:gd name="T87" fmla="*/ 246 h 438"/>
                  <a:gd name="T88" fmla="*/ 125 w 299"/>
                  <a:gd name="T89" fmla="*/ 197 h 438"/>
                  <a:gd name="T90" fmla="*/ 125 w 299"/>
                  <a:gd name="T91" fmla="*/ 264 h 438"/>
                  <a:gd name="T92" fmla="*/ 53 w 299"/>
                  <a:gd name="T93" fmla="*/ 300 h 438"/>
                  <a:gd name="T94" fmla="*/ 49 w 299"/>
                  <a:gd name="T95" fmla="*/ 304 h 438"/>
                  <a:gd name="T96" fmla="*/ 44 w 299"/>
                  <a:gd name="T97" fmla="*/ 313 h 438"/>
                  <a:gd name="T98" fmla="*/ 44 w 299"/>
                  <a:gd name="T99" fmla="*/ 322 h 438"/>
                  <a:gd name="T100" fmla="*/ 49 w 299"/>
                  <a:gd name="T101" fmla="*/ 326 h 438"/>
                  <a:gd name="T102" fmla="*/ 53 w 299"/>
                  <a:gd name="T103" fmla="*/ 331 h 438"/>
                  <a:gd name="T104" fmla="*/ 62 w 299"/>
                  <a:gd name="T105" fmla="*/ 335 h 438"/>
                  <a:gd name="T106" fmla="*/ 67 w 299"/>
                  <a:gd name="T107" fmla="*/ 335 h 438"/>
                  <a:gd name="T108" fmla="*/ 76 w 299"/>
                  <a:gd name="T109" fmla="*/ 335 h 438"/>
                  <a:gd name="T110" fmla="*/ 125 w 299"/>
                  <a:gd name="T111" fmla="*/ 313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9" h="438">
                    <a:moveTo>
                      <a:pt x="125" y="313"/>
                    </a:moveTo>
                    <a:lnTo>
                      <a:pt x="125" y="411"/>
                    </a:lnTo>
                    <a:lnTo>
                      <a:pt x="129" y="425"/>
                    </a:lnTo>
                    <a:lnTo>
                      <a:pt x="134" y="429"/>
                    </a:lnTo>
                    <a:lnTo>
                      <a:pt x="143" y="434"/>
                    </a:lnTo>
                    <a:lnTo>
                      <a:pt x="147" y="438"/>
                    </a:lnTo>
                    <a:lnTo>
                      <a:pt x="156" y="434"/>
                    </a:lnTo>
                    <a:lnTo>
                      <a:pt x="165" y="429"/>
                    </a:lnTo>
                    <a:lnTo>
                      <a:pt x="174" y="425"/>
                    </a:lnTo>
                    <a:lnTo>
                      <a:pt x="174" y="411"/>
                    </a:lnTo>
                    <a:lnTo>
                      <a:pt x="174" y="308"/>
                    </a:lnTo>
                    <a:lnTo>
                      <a:pt x="223" y="335"/>
                    </a:lnTo>
                    <a:lnTo>
                      <a:pt x="232" y="340"/>
                    </a:lnTo>
                    <a:lnTo>
                      <a:pt x="241" y="340"/>
                    </a:lnTo>
                    <a:lnTo>
                      <a:pt x="250" y="335"/>
                    </a:lnTo>
                    <a:lnTo>
                      <a:pt x="254" y="331"/>
                    </a:lnTo>
                    <a:lnTo>
                      <a:pt x="254" y="322"/>
                    </a:lnTo>
                    <a:lnTo>
                      <a:pt x="254" y="317"/>
                    </a:lnTo>
                    <a:lnTo>
                      <a:pt x="254" y="308"/>
                    </a:lnTo>
                    <a:lnTo>
                      <a:pt x="245" y="300"/>
                    </a:lnTo>
                    <a:lnTo>
                      <a:pt x="178" y="264"/>
                    </a:lnTo>
                    <a:lnTo>
                      <a:pt x="178" y="192"/>
                    </a:lnTo>
                    <a:lnTo>
                      <a:pt x="263" y="246"/>
                    </a:lnTo>
                    <a:lnTo>
                      <a:pt x="272" y="250"/>
                    </a:lnTo>
                    <a:lnTo>
                      <a:pt x="281" y="250"/>
                    </a:lnTo>
                    <a:lnTo>
                      <a:pt x="290" y="246"/>
                    </a:lnTo>
                    <a:lnTo>
                      <a:pt x="294" y="241"/>
                    </a:lnTo>
                    <a:lnTo>
                      <a:pt x="299" y="232"/>
                    </a:lnTo>
                    <a:lnTo>
                      <a:pt x="299" y="224"/>
                    </a:lnTo>
                    <a:lnTo>
                      <a:pt x="294" y="215"/>
                    </a:lnTo>
                    <a:lnTo>
                      <a:pt x="285" y="210"/>
                    </a:lnTo>
                    <a:lnTo>
                      <a:pt x="178" y="143"/>
                    </a:lnTo>
                    <a:lnTo>
                      <a:pt x="178" y="0"/>
                    </a:lnTo>
                    <a:lnTo>
                      <a:pt x="125" y="0"/>
                    </a:lnTo>
                    <a:lnTo>
                      <a:pt x="125" y="143"/>
                    </a:lnTo>
                    <a:lnTo>
                      <a:pt x="9" y="210"/>
                    </a:lnTo>
                    <a:lnTo>
                      <a:pt x="4" y="215"/>
                    </a:lnTo>
                    <a:lnTo>
                      <a:pt x="0" y="224"/>
                    </a:lnTo>
                    <a:lnTo>
                      <a:pt x="0" y="232"/>
                    </a:lnTo>
                    <a:lnTo>
                      <a:pt x="0" y="237"/>
                    </a:lnTo>
                    <a:lnTo>
                      <a:pt x="4" y="246"/>
                    </a:lnTo>
                    <a:lnTo>
                      <a:pt x="13" y="250"/>
                    </a:lnTo>
                    <a:lnTo>
                      <a:pt x="22" y="250"/>
                    </a:lnTo>
                    <a:lnTo>
                      <a:pt x="31" y="246"/>
                    </a:lnTo>
                    <a:lnTo>
                      <a:pt x="125" y="197"/>
                    </a:lnTo>
                    <a:lnTo>
                      <a:pt x="125" y="264"/>
                    </a:lnTo>
                    <a:lnTo>
                      <a:pt x="53" y="300"/>
                    </a:lnTo>
                    <a:lnTo>
                      <a:pt x="49" y="304"/>
                    </a:lnTo>
                    <a:lnTo>
                      <a:pt x="44" y="313"/>
                    </a:lnTo>
                    <a:lnTo>
                      <a:pt x="44" y="322"/>
                    </a:lnTo>
                    <a:lnTo>
                      <a:pt x="49" y="326"/>
                    </a:lnTo>
                    <a:lnTo>
                      <a:pt x="53" y="331"/>
                    </a:lnTo>
                    <a:lnTo>
                      <a:pt x="62" y="335"/>
                    </a:lnTo>
                    <a:lnTo>
                      <a:pt x="67" y="335"/>
                    </a:lnTo>
                    <a:lnTo>
                      <a:pt x="76" y="335"/>
                    </a:lnTo>
                    <a:lnTo>
                      <a:pt x="125" y="313"/>
                    </a:lnTo>
                    <a:close/>
                  </a:path>
                </a:pathLst>
              </a:custGeom>
              <a:gradFill rotWithShape="1">
                <a:gsLst>
                  <a:gs pos="0">
                    <a:schemeClr val="folHlink">
                      <a:gamma/>
                      <a:tint val="21176"/>
                      <a:invGamma/>
                    </a:schemeClr>
                  </a:gs>
                  <a:gs pos="100000">
                    <a:schemeClr val="folHlink"/>
                  </a:gs>
                </a:gsLst>
                <a:path path="rect">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3600" b="1" smtClean="0">
                  <a:latin typeface="楷体" panose="02010609060101010101" pitchFamily="49" charset="-122"/>
                  <a:ea typeface="楷体" panose="02010609060101010101" pitchFamily="49" charset="-122"/>
                </a:endParaRPr>
              </a:p>
            </p:txBody>
          </p:sp>
          <p:sp>
            <p:nvSpPr>
              <p:cNvPr id="51" name="Freeform 69"/>
              <p:cNvSpPr/>
              <p:nvPr/>
            </p:nvSpPr>
            <p:spPr bwMode="auto">
              <a:xfrm>
                <a:off x="1348" y="626"/>
                <a:ext cx="393" cy="272"/>
              </a:xfrm>
              <a:custGeom>
                <a:avLst/>
                <a:gdLst>
                  <a:gd name="T0" fmla="*/ 272 w 393"/>
                  <a:gd name="T1" fmla="*/ 201 h 272"/>
                  <a:gd name="T2" fmla="*/ 357 w 393"/>
                  <a:gd name="T3" fmla="*/ 250 h 272"/>
                  <a:gd name="T4" fmla="*/ 366 w 393"/>
                  <a:gd name="T5" fmla="*/ 254 h 272"/>
                  <a:gd name="T6" fmla="*/ 375 w 393"/>
                  <a:gd name="T7" fmla="*/ 254 h 272"/>
                  <a:gd name="T8" fmla="*/ 384 w 393"/>
                  <a:gd name="T9" fmla="*/ 250 h 272"/>
                  <a:gd name="T10" fmla="*/ 388 w 393"/>
                  <a:gd name="T11" fmla="*/ 241 h 272"/>
                  <a:gd name="T12" fmla="*/ 393 w 393"/>
                  <a:gd name="T13" fmla="*/ 232 h 272"/>
                  <a:gd name="T14" fmla="*/ 393 w 393"/>
                  <a:gd name="T15" fmla="*/ 223 h 272"/>
                  <a:gd name="T16" fmla="*/ 388 w 393"/>
                  <a:gd name="T17" fmla="*/ 214 h 272"/>
                  <a:gd name="T18" fmla="*/ 384 w 393"/>
                  <a:gd name="T19" fmla="*/ 210 h 272"/>
                  <a:gd name="T20" fmla="*/ 295 w 393"/>
                  <a:gd name="T21" fmla="*/ 156 h 272"/>
                  <a:gd name="T22" fmla="*/ 339 w 393"/>
                  <a:gd name="T23" fmla="*/ 129 h 272"/>
                  <a:gd name="T24" fmla="*/ 348 w 393"/>
                  <a:gd name="T25" fmla="*/ 125 h 272"/>
                  <a:gd name="T26" fmla="*/ 353 w 393"/>
                  <a:gd name="T27" fmla="*/ 116 h 272"/>
                  <a:gd name="T28" fmla="*/ 353 w 393"/>
                  <a:gd name="T29" fmla="*/ 107 h 272"/>
                  <a:gd name="T30" fmla="*/ 353 w 393"/>
                  <a:gd name="T31" fmla="*/ 98 h 272"/>
                  <a:gd name="T32" fmla="*/ 344 w 393"/>
                  <a:gd name="T33" fmla="*/ 94 h 272"/>
                  <a:gd name="T34" fmla="*/ 339 w 393"/>
                  <a:gd name="T35" fmla="*/ 89 h 272"/>
                  <a:gd name="T36" fmla="*/ 330 w 393"/>
                  <a:gd name="T37" fmla="*/ 89 h 272"/>
                  <a:gd name="T38" fmla="*/ 321 w 393"/>
                  <a:gd name="T39" fmla="*/ 89 h 272"/>
                  <a:gd name="T40" fmla="*/ 254 w 393"/>
                  <a:gd name="T41" fmla="*/ 129 h 272"/>
                  <a:gd name="T42" fmla="*/ 196 w 393"/>
                  <a:gd name="T43" fmla="*/ 94 h 272"/>
                  <a:gd name="T44" fmla="*/ 281 w 393"/>
                  <a:gd name="T45" fmla="*/ 49 h 272"/>
                  <a:gd name="T46" fmla="*/ 290 w 393"/>
                  <a:gd name="T47" fmla="*/ 40 h 272"/>
                  <a:gd name="T48" fmla="*/ 295 w 393"/>
                  <a:gd name="T49" fmla="*/ 31 h 272"/>
                  <a:gd name="T50" fmla="*/ 295 w 393"/>
                  <a:gd name="T51" fmla="*/ 26 h 272"/>
                  <a:gd name="T52" fmla="*/ 295 w 393"/>
                  <a:gd name="T53" fmla="*/ 18 h 272"/>
                  <a:gd name="T54" fmla="*/ 290 w 393"/>
                  <a:gd name="T55" fmla="*/ 9 h 272"/>
                  <a:gd name="T56" fmla="*/ 281 w 393"/>
                  <a:gd name="T57" fmla="*/ 4 h 272"/>
                  <a:gd name="T58" fmla="*/ 272 w 393"/>
                  <a:gd name="T59" fmla="*/ 4 h 272"/>
                  <a:gd name="T60" fmla="*/ 263 w 393"/>
                  <a:gd name="T61" fmla="*/ 9 h 272"/>
                  <a:gd name="T62" fmla="*/ 152 w 393"/>
                  <a:gd name="T63" fmla="*/ 71 h 272"/>
                  <a:gd name="T64" fmla="*/ 27 w 393"/>
                  <a:gd name="T65" fmla="*/ 0 h 272"/>
                  <a:gd name="T66" fmla="*/ 0 w 393"/>
                  <a:gd name="T67" fmla="*/ 44 h 272"/>
                  <a:gd name="T68" fmla="*/ 125 w 393"/>
                  <a:gd name="T69" fmla="*/ 116 h 272"/>
                  <a:gd name="T70" fmla="*/ 125 w 393"/>
                  <a:gd name="T71" fmla="*/ 250 h 272"/>
                  <a:gd name="T72" fmla="*/ 125 w 393"/>
                  <a:gd name="T73" fmla="*/ 259 h 272"/>
                  <a:gd name="T74" fmla="*/ 129 w 393"/>
                  <a:gd name="T75" fmla="*/ 263 h 272"/>
                  <a:gd name="T76" fmla="*/ 138 w 393"/>
                  <a:gd name="T77" fmla="*/ 268 h 272"/>
                  <a:gd name="T78" fmla="*/ 143 w 393"/>
                  <a:gd name="T79" fmla="*/ 272 h 272"/>
                  <a:gd name="T80" fmla="*/ 152 w 393"/>
                  <a:gd name="T81" fmla="*/ 272 h 272"/>
                  <a:gd name="T82" fmla="*/ 161 w 393"/>
                  <a:gd name="T83" fmla="*/ 268 h 272"/>
                  <a:gd name="T84" fmla="*/ 165 w 393"/>
                  <a:gd name="T85" fmla="*/ 259 h 272"/>
                  <a:gd name="T86" fmla="*/ 165 w 393"/>
                  <a:gd name="T87" fmla="*/ 250 h 272"/>
                  <a:gd name="T88" fmla="*/ 170 w 393"/>
                  <a:gd name="T89" fmla="*/ 143 h 272"/>
                  <a:gd name="T90" fmla="*/ 228 w 393"/>
                  <a:gd name="T91" fmla="*/ 178 h 272"/>
                  <a:gd name="T92" fmla="*/ 223 w 393"/>
                  <a:gd name="T93" fmla="*/ 254 h 272"/>
                  <a:gd name="T94" fmla="*/ 228 w 393"/>
                  <a:gd name="T95" fmla="*/ 263 h 272"/>
                  <a:gd name="T96" fmla="*/ 232 w 393"/>
                  <a:gd name="T97" fmla="*/ 268 h 272"/>
                  <a:gd name="T98" fmla="*/ 237 w 393"/>
                  <a:gd name="T99" fmla="*/ 272 h 272"/>
                  <a:gd name="T100" fmla="*/ 245 w 393"/>
                  <a:gd name="T101" fmla="*/ 272 h 272"/>
                  <a:gd name="T102" fmla="*/ 254 w 393"/>
                  <a:gd name="T103" fmla="*/ 272 h 272"/>
                  <a:gd name="T104" fmla="*/ 259 w 393"/>
                  <a:gd name="T105" fmla="*/ 268 h 272"/>
                  <a:gd name="T106" fmla="*/ 263 w 393"/>
                  <a:gd name="T107" fmla="*/ 263 h 272"/>
                  <a:gd name="T108" fmla="*/ 268 w 393"/>
                  <a:gd name="T109" fmla="*/ 254 h 272"/>
                  <a:gd name="T110" fmla="*/ 272 w 393"/>
                  <a:gd name="T111" fmla="*/ 201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93" h="272">
                    <a:moveTo>
                      <a:pt x="272" y="201"/>
                    </a:moveTo>
                    <a:lnTo>
                      <a:pt x="357" y="250"/>
                    </a:lnTo>
                    <a:lnTo>
                      <a:pt x="366" y="254"/>
                    </a:lnTo>
                    <a:lnTo>
                      <a:pt x="375" y="254"/>
                    </a:lnTo>
                    <a:lnTo>
                      <a:pt x="384" y="250"/>
                    </a:lnTo>
                    <a:lnTo>
                      <a:pt x="388" y="241"/>
                    </a:lnTo>
                    <a:lnTo>
                      <a:pt x="393" y="232"/>
                    </a:lnTo>
                    <a:lnTo>
                      <a:pt x="393" y="223"/>
                    </a:lnTo>
                    <a:lnTo>
                      <a:pt x="388" y="214"/>
                    </a:lnTo>
                    <a:lnTo>
                      <a:pt x="384" y="210"/>
                    </a:lnTo>
                    <a:lnTo>
                      <a:pt x="295" y="156"/>
                    </a:lnTo>
                    <a:lnTo>
                      <a:pt x="339" y="129"/>
                    </a:lnTo>
                    <a:lnTo>
                      <a:pt x="348" y="125"/>
                    </a:lnTo>
                    <a:lnTo>
                      <a:pt x="353" y="116"/>
                    </a:lnTo>
                    <a:lnTo>
                      <a:pt x="353" y="107"/>
                    </a:lnTo>
                    <a:lnTo>
                      <a:pt x="353" y="98"/>
                    </a:lnTo>
                    <a:lnTo>
                      <a:pt x="344" y="94"/>
                    </a:lnTo>
                    <a:lnTo>
                      <a:pt x="339" y="89"/>
                    </a:lnTo>
                    <a:lnTo>
                      <a:pt x="330" y="89"/>
                    </a:lnTo>
                    <a:lnTo>
                      <a:pt x="321" y="89"/>
                    </a:lnTo>
                    <a:lnTo>
                      <a:pt x="254" y="129"/>
                    </a:lnTo>
                    <a:lnTo>
                      <a:pt x="196" y="94"/>
                    </a:lnTo>
                    <a:lnTo>
                      <a:pt x="281" y="49"/>
                    </a:lnTo>
                    <a:lnTo>
                      <a:pt x="290" y="40"/>
                    </a:lnTo>
                    <a:lnTo>
                      <a:pt x="295" y="31"/>
                    </a:lnTo>
                    <a:lnTo>
                      <a:pt x="295" y="26"/>
                    </a:lnTo>
                    <a:lnTo>
                      <a:pt x="295" y="18"/>
                    </a:lnTo>
                    <a:lnTo>
                      <a:pt x="290" y="9"/>
                    </a:lnTo>
                    <a:lnTo>
                      <a:pt x="281" y="4"/>
                    </a:lnTo>
                    <a:lnTo>
                      <a:pt x="272" y="4"/>
                    </a:lnTo>
                    <a:lnTo>
                      <a:pt x="263" y="9"/>
                    </a:lnTo>
                    <a:lnTo>
                      <a:pt x="152" y="71"/>
                    </a:lnTo>
                    <a:lnTo>
                      <a:pt x="27" y="0"/>
                    </a:lnTo>
                    <a:lnTo>
                      <a:pt x="0" y="44"/>
                    </a:lnTo>
                    <a:lnTo>
                      <a:pt x="125" y="116"/>
                    </a:lnTo>
                    <a:lnTo>
                      <a:pt x="125" y="250"/>
                    </a:lnTo>
                    <a:lnTo>
                      <a:pt x="125" y="259"/>
                    </a:lnTo>
                    <a:lnTo>
                      <a:pt x="129" y="263"/>
                    </a:lnTo>
                    <a:lnTo>
                      <a:pt x="138" y="268"/>
                    </a:lnTo>
                    <a:lnTo>
                      <a:pt x="143" y="272"/>
                    </a:lnTo>
                    <a:lnTo>
                      <a:pt x="152" y="272"/>
                    </a:lnTo>
                    <a:lnTo>
                      <a:pt x="161" y="268"/>
                    </a:lnTo>
                    <a:lnTo>
                      <a:pt x="165" y="259"/>
                    </a:lnTo>
                    <a:lnTo>
                      <a:pt x="165" y="250"/>
                    </a:lnTo>
                    <a:lnTo>
                      <a:pt x="170" y="143"/>
                    </a:lnTo>
                    <a:lnTo>
                      <a:pt x="228" y="178"/>
                    </a:lnTo>
                    <a:lnTo>
                      <a:pt x="223" y="254"/>
                    </a:lnTo>
                    <a:lnTo>
                      <a:pt x="228" y="263"/>
                    </a:lnTo>
                    <a:lnTo>
                      <a:pt x="232" y="268"/>
                    </a:lnTo>
                    <a:lnTo>
                      <a:pt x="237" y="272"/>
                    </a:lnTo>
                    <a:lnTo>
                      <a:pt x="245" y="272"/>
                    </a:lnTo>
                    <a:lnTo>
                      <a:pt x="254" y="272"/>
                    </a:lnTo>
                    <a:lnTo>
                      <a:pt x="259" y="268"/>
                    </a:lnTo>
                    <a:lnTo>
                      <a:pt x="263" y="263"/>
                    </a:lnTo>
                    <a:lnTo>
                      <a:pt x="268" y="254"/>
                    </a:lnTo>
                    <a:lnTo>
                      <a:pt x="272" y="201"/>
                    </a:lnTo>
                    <a:close/>
                  </a:path>
                </a:pathLst>
              </a:custGeom>
              <a:gradFill rotWithShape="1">
                <a:gsLst>
                  <a:gs pos="0">
                    <a:schemeClr val="folHlink">
                      <a:gamma/>
                      <a:tint val="21176"/>
                      <a:invGamma/>
                    </a:schemeClr>
                  </a:gs>
                  <a:gs pos="100000">
                    <a:schemeClr val="folHlink"/>
                  </a:gs>
                </a:gsLst>
                <a:path path="rect">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3600" b="1" smtClean="0">
                  <a:latin typeface="楷体" panose="02010609060101010101" pitchFamily="49" charset="-122"/>
                  <a:ea typeface="楷体" panose="02010609060101010101" pitchFamily="49" charset="-122"/>
                </a:endParaRPr>
              </a:p>
            </p:txBody>
          </p:sp>
          <p:sp>
            <p:nvSpPr>
              <p:cNvPr id="52" name="Freeform 70"/>
              <p:cNvSpPr/>
              <p:nvPr/>
            </p:nvSpPr>
            <p:spPr bwMode="auto">
              <a:xfrm>
                <a:off x="1348" y="393"/>
                <a:ext cx="393" cy="277"/>
              </a:xfrm>
              <a:custGeom>
                <a:avLst/>
                <a:gdLst>
                  <a:gd name="T0" fmla="*/ 295 w 393"/>
                  <a:gd name="T1" fmla="*/ 121 h 277"/>
                  <a:gd name="T2" fmla="*/ 384 w 393"/>
                  <a:gd name="T3" fmla="*/ 72 h 277"/>
                  <a:gd name="T4" fmla="*/ 393 w 393"/>
                  <a:gd name="T5" fmla="*/ 63 h 277"/>
                  <a:gd name="T6" fmla="*/ 393 w 393"/>
                  <a:gd name="T7" fmla="*/ 54 h 277"/>
                  <a:gd name="T8" fmla="*/ 393 w 393"/>
                  <a:gd name="T9" fmla="*/ 49 h 277"/>
                  <a:gd name="T10" fmla="*/ 393 w 393"/>
                  <a:gd name="T11" fmla="*/ 40 h 277"/>
                  <a:gd name="T12" fmla="*/ 384 w 393"/>
                  <a:gd name="T13" fmla="*/ 31 h 277"/>
                  <a:gd name="T14" fmla="*/ 379 w 393"/>
                  <a:gd name="T15" fmla="*/ 27 h 277"/>
                  <a:gd name="T16" fmla="*/ 370 w 393"/>
                  <a:gd name="T17" fmla="*/ 27 h 277"/>
                  <a:gd name="T18" fmla="*/ 357 w 393"/>
                  <a:gd name="T19" fmla="*/ 27 h 277"/>
                  <a:gd name="T20" fmla="*/ 268 w 393"/>
                  <a:gd name="T21" fmla="*/ 81 h 277"/>
                  <a:gd name="T22" fmla="*/ 268 w 393"/>
                  <a:gd name="T23" fmla="*/ 27 h 277"/>
                  <a:gd name="T24" fmla="*/ 268 w 393"/>
                  <a:gd name="T25" fmla="*/ 14 h 277"/>
                  <a:gd name="T26" fmla="*/ 263 w 393"/>
                  <a:gd name="T27" fmla="*/ 9 h 277"/>
                  <a:gd name="T28" fmla="*/ 254 w 393"/>
                  <a:gd name="T29" fmla="*/ 5 h 277"/>
                  <a:gd name="T30" fmla="*/ 250 w 393"/>
                  <a:gd name="T31" fmla="*/ 0 h 277"/>
                  <a:gd name="T32" fmla="*/ 241 w 393"/>
                  <a:gd name="T33" fmla="*/ 5 h 277"/>
                  <a:gd name="T34" fmla="*/ 232 w 393"/>
                  <a:gd name="T35" fmla="*/ 5 h 277"/>
                  <a:gd name="T36" fmla="*/ 228 w 393"/>
                  <a:gd name="T37" fmla="*/ 14 h 277"/>
                  <a:gd name="T38" fmla="*/ 228 w 393"/>
                  <a:gd name="T39" fmla="*/ 23 h 277"/>
                  <a:gd name="T40" fmla="*/ 228 w 393"/>
                  <a:gd name="T41" fmla="*/ 99 h 277"/>
                  <a:gd name="T42" fmla="*/ 170 w 393"/>
                  <a:gd name="T43" fmla="*/ 134 h 277"/>
                  <a:gd name="T44" fmla="*/ 170 w 393"/>
                  <a:gd name="T45" fmla="*/ 36 h 277"/>
                  <a:gd name="T46" fmla="*/ 170 w 393"/>
                  <a:gd name="T47" fmla="*/ 27 h 277"/>
                  <a:gd name="T48" fmla="*/ 165 w 393"/>
                  <a:gd name="T49" fmla="*/ 18 h 277"/>
                  <a:gd name="T50" fmla="*/ 156 w 393"/>
                  <a:gd name="T51" fmla="*/ 14 h 277"/>
                  <a:gd name="T52" fmla="*/ 147 w 393"/>
                  <a:gd name="T53" fmla="*/ 9 h 277"/>
                  <a:gd name="T54" fmla="*/ 138 w 393"/>
                  <a:gd name="T55" fmla="*/ 9 h 277"/>
                  <a:gd name="T56" fmla="*/ 134 w 393"/>
                  <a:gd name="T57" fmla="*/ 14 h 277"/>
                  <a:gd name="T58" fmla="*/ 129 w 393"/>
                  <a:gd name="T59" fmla="*/ 23 h 277"/>
                  <a:gd name="T60" fmla="*/ 125 w 393"/>
                  <a:gd name="T61" fmla="*/ 31 h 277"/>
                  <a:gd name="T62" fmla="*/ 125 w 393"/>
                  <a:gd name="T63" fmla="*/ 161 h 277"/>
                  <a:gd name="T64" fmla="*/ 0 w 393"/>
                  <a:gd name="T65" fmla="*/ 233 h 277"/>
                  <a:gd name="T66" fmla="*/ 27 w 393"/>
                  <a:gd name="T67" fmla="*/ 277 h 277"/>
                  <a:gd name="T68" fmla="*/ 152 w 393"/>
                  <a:gd name="T69" fmla="*/ 206 h 277"/>
                  <a:gd name="T70" fmla="*/ 268 w 393"/>
                  <a:gd name="T71" fmla="*/ 273 h 277"/>
                  <a:gd name="T72" fmla="*/ 272 w 393"/>
                  <a:gd name="T73" fmla="*/ 277 h 277"/>
                  <a:gd name="T74" fmla="*/ 281 w 393"/>
                  <a:gd name="T75" fmla="*/ 277 h 277"/>
                  <a:gd name="T76" fmla="*/ 290 w 393"/>
                  <a:gd name="T77" fmla="*/ 273 h 277"/>
                  <a:gd name="T78" fmla="*/ 295 w 393"/>
                  <a:gd name="T79" fmla="*/ 268 h 277"/>
                  <a:gd name="T80" fmla="*/ 299 w 393"/>
                  <a:gd name="T81" fmla="*/ 259 h 277"/>
                  <a:gd name="T82" fmla="*/ 299 w 393"/>
                  <a:gd name="T83" fmla="*/ 251 h 277"/>
                  <a:gd name="T84" fmla="*/ 295 w 393"/>
                  <a:gd name="T85" fmla="*/ 242 h 277"/>
                  <a:gd name="T86" fmla="*/ 286 w 393"/>
                  <a:gd name="T87" fmla="*/ 237 h 277"/>
                  <a:gd name="T88" fmla="*/ 196 w 393"/>
                  <a:gd name="T89" fmla="*/ 179 h 277"/>
                  <a:gd name="T90" fmla="*/ 254 w 393"/>
                  <a:gd name="T91" fmla="*/ 148 h 277"/>
                  <a:gd name="T92" fmla="*/ 321 w 393"/>
                  <a:gd name="T93" fmla="*/ 188 h 277"/>
                  <a:gd name="T94" fmla="*/ 330 w 393"/>
                  <a:gd name="T95" fmla="*/ 192 h 277"/>
                  <a:gd name="T96" fmla="*/ 335 w 393"/>
                  <a:gd name="T97" fmla="*/ 192 h 277"/>
                  <a:gd name="T98" fmla="*/ 344 w 393"/>
                  <a:gd name="T99" fmla="*/ 188 h 277"/>
                  <a:gd name="T100" fmla="*/ 348 w 393"/>
                  <a:gd name="T101" fmla="*/ 179 h 277"/>
                  <a:gd name="T102" fmla="*/ 348 w 393"/>
                  <a:gd name="T103" fmla="*/ 175 h 277"/>
                  <a:gd name="T104" fmla="*/ 348 w 393"/>
                  <a:gd name="T105" fmla="*/ 166 h 277"/>
                  <a:gd name="T106" fmla="*/ 348 w 393"/>
                  <a:gd name="T107" fmla="*/ 157 h 277"/>
                  <a:gd name="T108" fmla="*/ 339 w 393"/>
                  <a:gd name="T109" fmla="*/ 152 h 277"/>
                  <a:gd name="T110" fmla="*/ 295 w 393"/>
                  <a:gd name="T111" fmla="*/ 121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93" h="277">
                    <a:moveTo>
                      <a:pt x="295" y="121"/>
                    </a:moveTo>
                    <a:lnTo>
                      <a:pt x="384" y="72"/>
                    </a:lnTo>
                    <a:lnTo>
                      <a:pt x="393" y="63"/>
                    </a:lnTo>
                    <a:lnTo>
                      <a:pt x="393" y="54"/>
                    </a:lnTo>
                    <a:lnTo>
                      <a:pt x="393" y="49"/>
                    </a:lnTo>
                    <a:lnTo>
                      <a:pt x="393" y="40"/>
                    </a:lnTo>
                    <a:lnTo>
                      <a:pt x="384" y="31"/>
                    </a:lnTo>
                    <a:lnTo>
                      <a:pt x="379" y="27"/>
                    </a:lnTo>
                    <a:lnTo>
                      <a:pt x="370" y="27"/>
                    </a:lnTo>
                    <a:lnTo>
                      <a:pt x="357" y="27"/>
                    </a:lnTo>
                    <a:lnTo>
                      <a:pt x="268" y="81"/>
                    </a:lnTo>
                    <a:lnTo>
                      <a:pt x="268" y="27"/>
                    </a:lnTo>
                    <a:lnTo>
                      <a:pt x="268" y="14"/>
                    </a:lnTo>
                    <a:lnTo>
                      <a:pt x="263" y="9"/>
                    </a:lnTo>
                    <a:lnTo>
                      <a:pt x="254" y="5"/>
                    </a:lnTo>
                    <a:lnTo>
                      <a:pt x="250" y="0"/>
                    </a:lnTo>
                    <a:lnTo>
                      <a:pt x="241" y="5"/>
                    </a:lnTo>
                    <a:lnTo>
                      <a:pt x="232" y="5"/>
                    </a:lnTo>
                    <a:lnTo>
                      <a:pt x="228" y="14"/>
                    </a:lnTo>
                    <a:lnTo>
                      <a:pt x="228" y="23"/>
                    </a:lnTo>
                    <a:lnTo>
                      <a:pt x="228" y="99"/>
                    </a:lnTo>
                    <a:lnTo>
                      <a:pt x="170" y="134"/>
                    </a:lnTo>
                    <a:lnTo>
                      <a:pt x="170" y="36"/>
                    </a:lnTo>
                    <a:lnTo>
                      <a:pt x="170" y="27"/>
                    </a:lnTo>
                    <a:lnTo>
                      <a:pt x="165" y="18"/>
                    </a:lnTo>
                    <a:lnTo>
                      <a:pt x="156" y="14"/>
                    </a:lnTo>
                    <a:lnTo>
                      <a:pt x="147" y="9"/>
                    </a:lnTo>
                    <a:lnTo>
                      <a:pt x="138" y="9"/>
                    </a:lnTo>
                    <a:lnTo>
                      <a:pt x="134" y="14"/>
                    </a:lnTo>
                    <a:lnTo>
                      <a:pt x="129" y="23"/>
                    </a:lnTo>
                    <a:lnTo>
                      <a:pt x="125" y="31"/>
                    </a:lnTo>
                    <a:lnTo>
                      <a:pt x="125" y="161"/>
                    </a:lnTo>
                    <a:lnTo>
                      <a:pt x="0" y="233"/>
                    </a:lnTo>
                    <a:lnTo>
                      <a:pt x="27" y="277"/>
                    </a:lnTo>
                    <a:lnTo>
                      <a:pt x="152" y="206"/>
                    </a:lnTo>
                    <a:lnTo>
                      <a:pt x="268" y="273"/>
                    </a:lnTo>
                    <a:lnTo>
                      <a:pt x="272" y="277"/>
                    </a:lnTo>
                    <a:lnTo>
                      <a:pt x="281" y="277"/>
                    </a:lnTo>
                    <a:lnTo>
                      <a:pt x="290" y="273"/>
                    </a:lnTo>
                    <a:lnTo>
                      <a:pt x="295" y="268"/>
                    </a:lnTo>
                    <a:lnTo>
                      <a:pt x="299" y="259"/>
                    </a:lnTo>
                    <a:lnTo>
                      <a:pt x="299" y="251"/>
                    </a:lnTo>
                    <a:lnTo>
                      <a:pt x="295" y="242"/>
                    </a:lnTo>
                    <a:lnTo>
                      <a:pt x="286" y="237"/>
                    </a:lnTo>
                    <a:lnTo>
                      <a:pt x="196" y="179"/>
                    </a:lnTo>
                    <a:lnTo>
                      <a:pt x="254" y="148"/>
                    </a:lnTo>
                    <a:lnTo>
                      <a:pt x="321" y="188"/>
                    </a:lnTo>
                    <a:lnTo>
                      <a:pt x="330" y="192"/>
                    </a:lnTo>
                    <a:lnTo>
                      <a:pt x="335" y="192"/>
                    </a:lnTo>
                    <a:lnTo>
                      <a:pt x="344" y="188"/>
                    </a:lnTo>
                    <a:lnTo>
                      <a:pt x="348" y="179"/>
                    </a:lnTo>
                    <a:lnTo>
                      <a:pt x="348" y="175"/>
                    </a:lnTo>
                    <a:lnTo>
                      <a:pt x="348" y="166"/>
                    </a:lnTo>
                    <a:lnTo>
                      <a:pt x="348" y="157"/>
                    </a:lnTo>
                    <a:lnTo>
                      <a:pt x="339" y="152"/>
                    </a:lnTo>
                    <a:lnTo>
                      <a:pt x="295" y="121"/>
                    </a:lnTo>
                    <a:close/>
                  </a:path>
                </a:pathLst>
              </a:custGeom>
              <a:gradFill rotWithShape="1">
                <a:gsLst>
                  <a:gs pos="0">
                    <a:schemeClr val="folHlink">
                      <a:gamma/>
                      <a:tint val="21176"/>
                      <a:invGamma/>
                    </a:schemeClr>
                  </a:gs>
                  <a:gs pos="100000">
                    <a:schemeClr val="folHlink"/>
                  </a:gs>
                </a:gsLst>
                <a:path path="rect">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3600" b="1" smtClean="0">
                  <a:latin typeface="楷体" panose="02010609060101010101" pitchFamily="49" charset="-122"/>
                  <a:ea typeface="楷体" panose="02010609060101010101" pitchFamily="49" charset="-122"/>
                </a:endParaRPr>
              </a:p>
            </p:txBody>
          </p:sp>
          <p:sp>
            <p:nvSpPr>
              <p:cNvPr id="53" name="Freeform 71"/>
              <p:cNvSpPr/>
              <p:nvPr/>
            </p:nvSpPr>
            <p:spPr bwMode="auto">
              <a:xfrm>
                <a:off x="1232" y="536"/>
                <a:ext cx="263" cy="228"/>
              </a:xfrm>
              <a:custGeom>
                <a:avLst/>
                <a:gdLst>
                  <a:gd name="T0" fmla="*/ 0 w 263"/>
                  <a:gd name="T1" fmla="*/ 116 h 228"/>
                  <a:gd name="T2" fmla="*/ 49 w 263"/>
                  <a:gd name="T3" fmla="*/ 67 h 228"/>
                  <a:gd name="T4" fmla="*/ 67 w 263"/>
                  <a:gd name="T5" fmla="*/ 0 h 228"/>
                  <a:gd name="T6" fmla="*/ 134 w 263"/>
                  <a:gd name="T7" fmla="*/ 23 h 228"/>
                  <a:gd name="T8" fmla="*/ 201 w 263"/>
                  <a:gd name="T9" fmla="*/ 0 h 228"/>
                  <a:gd name="T10" fmla="*/ 214 w 263"/>
                  <a:gd name="T11" fmla="*/ 67 h 228"/>
                  <a:gd name="T12" fmla="*/ 263 w 263"/>
                  <a:gd name="T13" fmla="*/ 116 h 228"/>
                  <a:gd name="T14" fmla="*/ 214 w 263"/>
                  <a:gd name="T15" fmla="*/ 161 h 228"/>
                  <a:gd name="T16" fmla="*/ 201 w 263"/>
                  <a:gd name="T17" fmla="*/ 228 h 228"/>
                  <a:gd name="T18" fmla="*/ 134 w 263"/>
                  <a:gd name="T19" fmla="*/ 210 h 228"/>
                  <a:gd name="T20" fmla="*/ 67 w 263"/>
                  <a:gd name="T21" fmla="*/ 228 h 228"/>
                  <a:gd name="T22" fmla="*/ 49 w 263"/>
                  <a:gd name="T23" fmla="*/ 161 h 228"/>
                  <a:gd name="T24" fmla="*/ 0 w 263"/>
                  <a:gd name="T25" fmla="*/ 11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3" h="228">
                    <a:moveTo>
                      <a:pt x="0" y="116"/>
                    </a:moveTo>
                    <a:lnTo>
                      <a:pt x="49" y="67"/>
                    </a:lnTo>
                    <a:lnTo>
                      <a:pt x="67" y="0"/>
                    </a:lnTo>
                    <a:lnTo>
                      <a:pt x="134" y="23"/>
                    </a:lnTo>
                    <a:lnTo>
                      <a:pt x="201" y="0"/>
                    </a:lnTo>
                    <a:lnTo>
                      <a:pt x="214" y="67"/>
                    </a:lnTo>
                    <a:lnTo>
                      <a:pt x="263" y="116"/>
                    </a:lnTo>
                    <a:lnTo>
                      <a:pt x="214" y="161"/>
                    </a:lnTo>
                    <a:lnTo>
                      <a:pt x="201" y="228"/>
                    </a:lnTo>
                    <a:lnTo>
                      <a:pt x="134" y="210"/>
                    </a:lnTo>
                    <a:lnTo>
                      <a:pt x="67" y="228"/>
                    </a:lnTo>
                    <a:lnTo>
                      <a:pt x="49" y="161"/>
                    </a:lnTo>
                    <a:lnTo>
                      <a:pt x="0" y="116"/>
                    </a:lnTo>
                    <a:close/>
                  </a:path>
                </a:pathLst>
              </a:custGeom>
              <a:gradFill rotWithShape="1">
                <a:gsLst>
                  <a:gs pos="0">
                    <a:schemeClr val="folHlink">
                      <a:gamma/>
                      <a:tint val="21176"/>
                      <a:invGamma/>
                    </a:schemeClr>
                  </a:gs>
                  <a:gs pos="100000">
                    <a:schemeClr val="folHlink"/>
                  </a:gs>
                </a:gsLst>
                <a:path path="rect">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3600" b="1" smtClean="0">
                  <a:latin typeface="楷体" panose="02010609060101010101" pitchFamily="49" charset="-122"/>
                  <a:ea typeface="楷体" panose="02010609060101010101" pitchFamily="49" charset="-122"/>
                </a:endParaRPr>
              </a:p>
            </p:txBody>
          </p:sp>
        </p:grpSp>
        <p:sp>
          <p:nvSpPr>
            <p:cNvPr id="42" name="Rectangle 72"/>
            <p:cNvSpPr>
              <a:spLocks noChangeArrowheads="1"/>
            </p:cNvSpPr>
            <p:nvPr/>
          </p:nvSpPr>
          <p:spPr bwMode="auto">
            <a:xfrm>
              <a:off x="1932" y="1234"/>
              <a:ext cx="2063" cy="407"/>
            </a:xfrm>
            <a:prstGeom prst="rect">
              <a:avLst/>
            </a:prstGeom>
            <a:noFill/>
            <a:ln>
              <a:noFill/>
            </a:ln>
            <a:effectLst/>
            <a:extLst>
              <a:ext uri="{909E8E84-426E-40DD-AFC4-6F175D3DCCD1}">
                <a14:hiddenFill xmlns:a14="http://schemas.microsoft.com/office/drawing/2010/main">
                  <a:gradFill rotWithShape="1">
                    <a:gsLst>
                      <a:gs pos="0">
                        <a:schemeClr val="folHlink">
                          <a:gamma/>
                          <a:tint val="21176"/>
                          <a:invGamma/>
                        </a:schemeClr>
                      </a:gs>
                      <a:gs pos="100000">
                        <a:schemeClr val="folHlink"/>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3600" b="1" dirty="0" smtClean="0">
                  <a:latin typeface="楷体" panose="02010609060101010101" pitchFamily="49" charset="-122"/>
                  <a:ea typeface="楷体" panose="02010609060101010101" pitchFamily="49" charset="-122"/>
                </a:rPr>
                <a:t>2 </a:t>
              </a:r>
              <a:r>
                <a:rPr lang="zh-CN" altLang="en-US" sz="3600" b="1" dirty="0" smtClean="0">
                  <a:latin typeface="楷体" panose="02010609060101010101" pitchFamily="49" charset="-122"/>
                  <a:ea typeface="楷体" panose="02010609060101010101" pitchFamily="49" charset="-122"/>
                </a:rPr>
                <a:t>文件基础知识</a:t>
              </a:r>
              <a:endParaRPr lang="en-US" altLang="zh-CN" sz="3600" b="1" dirty="0" smtClean="0">
                <a:latin typeface="楷体" panose="02010609060101010101" pitchFamily="49" charset="-122"/>
                <a:ea typeface="楷体" panose="02010609060101010101" pitchFamily="49" charset="-122"/>
              </a:endParaRPr>
            </a:p>
          </p:txBody>
        </p:sp>
        <p:sp>
          <p:nvSpPr>
            <p:cNvPr id="43" name="Line 73"/>
            <p:cNvSpPr>
              <a:spLocks noChangeShapeType="1"/>
            </p:cNvSpPr>
            <p:nvPr/>
          </p:nvSpPr>
          <p:spPr bwMode="auto">
            <a:xfrm flipV="1">
              <a:off x="1776" y="1584"/>
              <a:ext cx="2635" cy="0"/>
            </a:xfrm>
            <a:prstGeom prst="line">
              <a:avLst/>
            </a:prstGeom>
            <a:noFill/>
            <a:ln w="9525">
              <a:solidFill>
                <a:schemeClr val="fo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600" b="1" smtClean="0">
                <a:latin typeface="楷体" panose="02010609060101010101" pitchFamily="49" charset="-122"/>
                <a:ea typeface="楷体" panose="02010609060101010101" pitchFamily="49" charset="-122"/>
              </a:endParaRPr>
            </a:p>
          </p:txBody>
        </p:sp>
      </p:grpSp>
      <p:grpSp>
        <p:nvGrpSpPr>
          <p:cNvPr id="54" name="Group 41"/>
          <p:cNvGrpSpPr/>
          <p:nvPr/>
        </p:nvGrpSpPr>
        <p:grpSpPr bwMode="auto">
          <a:xfrm>
            <a:off x="1795626" y="4501003"/>
            <a:ext cx="5368507" cy="736104"/>
            <a:chOff x="1440" y="1296"/>
            <a:chExt cx="2966" cy="384"/>
          </a:xfrm>
        </p:grpSpPr>
        <p:grpSp>
          <p:nvGrpSpPr>
            <p:cNvPr id="55" name="Group 42"/>
            <p:cNvGrpSpPr/>
            <p:nvPr/>
          </p:nvGrpSpPr>
          <p:grpSpPr bwMode="auto">
            <a:xfrm>
              <a:off x="1440" y="1296"/>
              <a:ext cx="336" cy="384"/>
              <a:chOff x="982" y="214"/>
              <a:chExt cx="759" cy="872"/>
            </a:xfrm>
          </p:grpSpPr>
          <p:sp>
            <p:nvSpPr>
              <p:cNvPr id="61" name="Freeform 43"/>
              <p:cNvSpPr/>
              <p:nvPr/>
            </p:nvSpPr>
            <p:spPr bwMode="auto">
              <a:xfrm>
                <a:off x="1214" y="214"/>
                <a:ext cx="299" cy="434"/>
              </a:xfrm>
              <a:custGeom>
                <a:avLst/>
                <a:gdLst>
                  <a:gd name="T0" fmla="*/ 174 w 299"/>
                  <a:gd name="T1" fmla="*/ 121 h 434"/>
                  <a:gd name="T2" fmla="*/ 174 w 299"/>
                  <a:gd name="T3" fmla="*/ 23 h 434"/>
                  <a:gd name="T4" fmla="*/ 170 w 299"/>
                  <a:gd name="T5" fmla="*/ 9 h 434"/>
                  <a:gd name="T6" fmla="*/ 165 w 299"/>
                  <a:gd name="T7" fmla="*/ 5 h 434"/>
                  <a:gd name="T8" fmla="*/ 156 w 299"/>
                  <a:gd name="T9" fmla="*/ 0 h 434"/>
                  <a:gd name="T10" fmla="*/ 152 w 299"/>
                  <a:gd name="T11" fmla="*/ 0 h 434"/>
                  <a:gd name="T12" fmla="*/ 143 w 299"/>
                  <a:gd name="T13" fmla="*/ 0 h 434"/>
                  <a:gd name="T14" fmla="*/ 134 w 299"/>
                  <a:gd name="T15" fmla="*/ 5 h 434"/>
                  <a:gd name="T16" fmla="*/ 125 w 299"/>
                  <a:gd name="T17" fmla="*/ 9 h 434"/>
                  <a:gd name="T18" fmla="*/ 125 w 299"/>
                  <a:gd name="T19" fmla="*/ 23 h 434"/>
                  <a:gd name="T20" fmla="*/ 125 w 299"/>
                  <a:gd name="T21" fmla="*/ 126 h 434"/>
                  <a:gd name="T22" fmla="*/ 76 w 299"/>
                  <a:gd name="T23" fmla="*/ 99 h 434"/>
                  <a:gd name="T24" fmla="*/ 67 w 299"/>
                  <a:gd name="T25" fmla="*/ 94 h 434"/>
                  <a:gd name="T26" fmla="*/ 58 w 299"/>
                  <a:gd name="T27" fmla="*/ 94 h 434"/>
                  <a:gd name="T28" fmla="*/ 49 w 299"/>
                  <a:gd name="T29" fmla="*/ 99 h 434"/>
                  <a:gd name="T30" fmla="*/ 45 w 299"/>
                  <a:gd name="T31" fmla="*/ 103 h 434"/>
                  <a:gd name="T32" fmla="*/ 40 w 299"/>
                  <a:gd name="T33" fmla="*/ 112 h 434"/>
                  <a:gd name="T34" fmla="*/ 45 w 299"/>
                  <a:gd name="T35" fmla="*/ 117 h 434"/>
                  <a:gd name="T36" fmla="*/ 45 w 299"/>
                  <a:gd name="T37" fmla="*/ 126 h 434"/>
                  <a:gd name="T38" fmla="*/ 54 w 299"/>
                  <a:gd name="T39" fmla="*/ 134 h 434"/>
                  <a:gd name="T40" fmla="*/ 121 w 299"/>
                  <a:gd name="T41" fmla="*/ 170 h 434"/>
                  <a:gd name="T42" fmla="*/ 121 w 299"/>
                  <a:gd name="T43" fmla="*/ 242 h 434"/>
                  <a:gd name="T44" fmla="*/ 36 w 299"/>
                  <a:gd name="T45" fmla="*/ 188 h 434"/>
                  <a:gd name="T46" fmla="*/ 27 w 299"/>
                  <a:gd name="T47" fmla="*/ 184 h 434"/>
                  <a:gd name="T48" fmla="*/ 18 w 299"/>
                  <a:gd name="T49" fmla="*/ 184 h 434"/>
                  <a:gd name="T50" fmla="*/ 9 w 299"/>
                  <a:gd name="T51" fmla="*/ 188 h 434"/>
                  <a:gd name="T52" fmla="*/ 5 w 299"/>
                  <a:gd name="T53" fmla="*/ 193 h 434"/>
                  <a:gd name="T54" fmla="*/ 0 w 299"/>
                  <a:gd name="T55" fmla="*/ 202 h 434"/>
                  <a:gd name="T56" fmla="*/ 0 w 299"/>
                  <a:gd name="T57" fmla="*/ 210 h 434"/>
                  <a:gd name="T58" fmla="*/ 5 w 299"/>
                  <a:gd name="T59" fmla="*/ 219 h 434"/>
                  <a:gd name="T60" fmla="*/ 14 w 299"/>
                  <a:gd name="T61" fmla="*/ 224 h 434"/>
                  <a:gd name="T62" fmla="*/ 121 w 299"/>
                  <a:gd name="T63" fmla="*/ 291 h 434"/>
                  <a:gd name="T64" fmla="*/ 121 w 299"/>
                  <a:gd name="T65" fmla="*/ 434 h 434"/>
                  <a:gd name="T66" fmla="*/ 174 w 299"/>
                  <a:gd name="T67" fmla="*/ 434 h 434"/>
                  <a:gd name="T68" fmla="*/ 174 w 299"/>
                  <a:gd name="T69" fmla="*/ 291 h 434"/>
                  <a:gd name="T70" fmla="*/ 290 w 299"/>
                  <a:gd name="T71" fmla="*/ 224 h 434"/>
                  <a:gd name="T72" fmla="*/ 295 w 299"/>
                  <a:gd name="T73" fmla="*/ 219 h 434"/>
                  <a:gd name="T74" fmla="*/ 299 w 299"/>
                  <a:gd name="T75" fmla="*/ 210 h 434"/>
                  <a:gd name="T76" fmla="*/ 299 w 299"/>
                  <a:gd name="T77" fmla="*/ 202 h 434"/>
                  <a:gd name="T78" fmla="*/ 299 w 299"/>
                  <a:gd name="T79" fmla="*/ 197 h 434"/>
                  <a:gd name="T80" fmla="*/ 295 w 299"/>
                  <a:gd name="T81" fmla="*/ 188 h 434"/>
                  <a:gd name="T82" fmla="*/ 286 w 299"/>
                  <a:gd name="T83" fmla="*/ 184 h 434"/>
                  <a:gd name="T84" fmla="*/ 277 w 299"/>
                  <a:gd name="T85" fmla="*/ 184 h 434"/>
                  <a:gd name="T86" fmla="*/ 268 w 299"/>
                  <a:gd name="T87" fmla="*/ 188 h 434"/>
                  <a:gd name="T88" fmla="*/ 174 w 299"/>
                  <a:gd name="T89" fmla="*/ 237 h 434"/>
                  <a:gd name="T90" fmla="*/ 174 w 299"/>
                  <a:gd name="T91" fmla="*/ 170 h 434"/>
                  <a:gd name="T92" fmla="*/ 246 w 299"/>
                  <a:gd name="T93" fmla="*/ 134 h 434"/>
                  <a:gd name="T94" fmla="*/ 250 w 299"/>
                  <a:gd name="T95" fmla="*/ 130 h 434"/>
                  <a:gd name="T96" fmla="*/ 255 w 299"/>
                  <a:gd name="T97" fmla="*/ 121 h 434"/>
                  <a:gd name="T98" fmla="*/ 255 w 299"/>
                  <a:gd name="T99" fmla="*/ 112 h 434"/>
                  <a:gd name="T100" fmla="*/ 250 w 299"/>
                  <a:gd name="T101" fmla="*/ 108 h 434"/>
                  <a:gd name="T102" fmla="*/ 246 w 299"/>
                  <a:gd name="T103" fmla="*/ 103 h 434"/>
                  <a:gd name="T104" fmla="*/ 237 w 299"/>
                  <a:gd name="T105" fmla="*/ 99 h 434"/>
                  <a:gd name="T106" fmla="*/ 232 w 299"/>
                  <a:gd name="T107" fmla="*/ 99 h 434"/>
                  <a:gd name="T108" fmla="*/ 223 w 299"/>
                  <a:gd name="T109" fmla="*/ 99 h 434"/>
                  <a:gd name="T110" fmla="*/ 174 w 299"/>
                  <a:gd name="T111" fmla="*/ 121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9" h="434">
                    <a:moveTo>
                      <a:pt x="174" y="121"/>
                    </a:moveTo>
                    <a:lnTo>
                      <a:pt x="174" y="23"/>
                    </a:lnTo>
                    <a:lnTo>
                      <a:pt x="170" y="9"/>
                    </a:lnTo>
                    <a:lnTo>
                      <a:pt x="165" y="5"/>
                    </a:lnTo>
                    <a:lnTo>
                      <a:pt x="156" y="0"/>
                    </a:lnTo>
                    <a:lnTo>
                      <a:pt x="152" y="0"/>
                    </a:lnTo>
                    <a:lnTo>
                      <a:pt x="143" y="0"/>
                    </a:lnTo>
                    <a:lnTo>
                      <a:pt x="134" y="5"/>
                    </a:lnTo>
                    <a:lnTo>
                      <a:pt x="125" y="9"/>
                    </a:lnTo>
                    <a:lnTo>
                      <a:pt x="125" y="23"/>
                    </a:lnTo>
                    <a:lnTo>
                      <a:pt x="125" y="126"/>
                    </a:lnTo>
                    <a:lnTo>
                      <a:pt x="76" y="99"/>
                    </a:lnTo>
                    <a:lnTo>
                      <a:pt x="67" y="94"/>
                    </a:lnTo>
                    <a:lnTo>
                      <a:pt x="58" y="94"/>
                    </a:lnTo>
                    <a:lnTo>
                      <a:pt x="49" y="99"/>
                    </a:lnTo>
                    <a:lnTo>
                      <a:pt x="45" y="103"/>
                    </a:lnTo>
                    <a:lnTo>
                      <a:pt x="40" y="112"/>
                    </a:lnTo>
                    <a:lnTo>
                      <a:pt x="45" y="117"/>
                    </a:lnTo>
                    <a:lnTo>
                      <a:pt x="45" y="126"/>
                    </a:lnTo>
                    <a:lnTo>
                      <a:pt x="54" y="134"/>
                    </a:lnTo>
                    <a:lnTo>
                      <a:pt x="121" y="170"/>
                    </a:lnTo>
                    <a:lnTo>
                      <a:pt x="121" y="242"/>
                    </a:lnTo>
                    <a:lnTo>
                      <a:pt x="36" y="188"/>
                    </a:lnTo>
                    <a:lnTo>
                      <a:pt x="27" y="184"/>
                    </a:lnTo>
                    <a:lnTo>
                      <a:pt x="18" y="184"/>
                    </a:lnTo>
                    <a:lnTo>
                      <a:pt x="9" y="188"/>
                    </a:lnTo>
                    <a:lnTo>
                      <a:pt x="5" y="193"/>
                    </a:lnTo>
                    <a:lnTo>
                      <a:pt x="0" y="202"/>
                    </a:lnTo>
                    <a:lnTo>
                      <a:pt x="0" y="210"/>
                    </a:lnTo>
                    <a:lnTo>
                      <a:pt x="5" y="219"/>
                    </a:lnTo>
                    <a:lnTo>
                      <a:pt x="14" y="224"/>
                    </a:lnTo>
                    <a:lnTo>
                      <a:pt x="121" y="291"/>
                    </a:lnTo>
                    <a:lnTo>
                      <a:pt x="121" y="434"/>
                    </a:lnTo>
                    <a:lnTo>
                      <a:pt x="174" y="434"/>
                    </a:lnTo>
                    <a:lnTo>
                      <a:pt x="174" y="291"/>
                    </a:lnTo>
                    <a:lnTo>
                      <a:pt x="290" y="224"/>
                    </a:lnTo>
                    <a:lnTo>
                      <a:pt x="295" y="219"/>
                    </a:lnTo>
                    <a:lnTo>
                      <a:pt x="299" y="210"/>
                    </a:lnTo>
                    <a:lnTo>
                      <a:pt x="299" y="202"/>
                    </a:lnTo>
                    <a:lnTo>
                      <a:pt x="299" y="197"/>
                    </a:lnTo>
                    <a:lnTo>
                      <a:pt x="295" y="188"/>
                    </a:lnTo>
                    <a:lnTo>
                      <a:pt x="286" y="184"/>
                    </a:lnTo>
                    <a:lnTo>
                      <a:pt x="277" y="184"/>
                    </a:lnTo>
                    <a:lnTo>
                      <a:pt x="268" y="188"/>
                    </a:lnTo>
                    <a:lnTo>
                      <a:pt x="174" y="237"/>
                    </a:lnTo>
                    <a:lnTo>
                      <a:pt x="174" y="170"/>
                    </a:lnTo>
                    <a:lnTo>
                      <a:pt x="246" y="134"/>
                    </a:lnTo>
                    <a:lnTo>
                      <a:pt x="250" y="130"/>
                    </a:lnTo>
                    <a:lnTo>
                      <a:pt x="255" y="121"/>
                    </a:lnTo>
                    <a:lnTo>
                      <a:pt x="255" y="112"/>
                    </a:lnTo>
                    <a:lnTo>
                      <a:pt x="250" y="108"/>
                    </a:lnTo>
                    <a:lnTo>
                      <a:pt x="246" y="103"/>
                    </a:lnTo>
                    <a:lnTo>
                      <a:pt x="237" y="99"/>
                    </a:lnTo>
                    <a:lnTo>
                      <a:pt x="232" y="99"/>
                    </a:lnTo>
                    <a:lnTo>
                      <a:pt x="223" y="99"/>
                    </a:lnTo>
                    <a:lnTo>
                      <a:pt x="174" y="121"/>
                    </a:lnTo>
                    <a:close/>
                  </a:path>
                </a:pathLst>
              </a:custGeom>
              <a:gradFill rotWithShape="1">
                <a:gsLst>
                  <a:gs pos="0">
                    <a:schemeClr val="hlink">
                      <a:gamma/>
                      <a:tint val="42353"/>
                      <a:invGamma/>
                    </a:schemeClr>
                  </a:gs>
                  <a:gs pos="100000">
                    <a:schemeClr val="hlink"/>
                  </a:gs>
                </a:gsLst>
                <a:path path="rect">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3600" b="1" smtClean="0">
                  <a:latin typeface="楷体" panose="02010609060101010101" pitchFamily="49" charset="-122"/>
                  <a:ea typeface="楷体" panose="02010609060101010101" pitchFamily="49" charset="-122"/>
                </a:endParaRPr>
              </a:p>
            </p:txBody>
          </p:sp>
          <p:sp>
            <p:nvSpPr>
              <p:cNvPr id="62" name="Freeform 44"/>
              <p:cNvSpPr/>
              <p:nvPr/>
            </p:nvSpPr>
            <p:spPr bwMode="auto">
              <a:xfrm>
                <a:off x="982" y="398"/>
                <a:ext cx="393" cy="272"/>
              </a:xfrm>
              <a:custGeom>
                <a:avLst/>
                <a:gdLst>
                  <a:gd name="T0" fmla="*/ 121 w 393"/>
                  <a:gd name="T1" fmla="*/ 71 h 272"/>
                  <a:gd name="T2" fmla="*/ 36 w 393"/>
                  <a:gd name="T3" fmla="*/ 22 h 272"/>
                  <a:gd name="T4" fmla="*/ 27 w 393"/>
                  <a:gd name="T5" fmla="*/ 18 h 272"/>
                  <a:gd name="T6" fmla="*/ 18 w 393"/>
                  <a:gd name="T7" fmla="*/ 18 h 272"/>
                  <a:gd name="T8" fmla="*/ 9 w 393"/>
                  <a:gd name="T9" fmla="*/ 22 h 272"/>
                  <a:gd name="T10" fmla="*/ 5 w 393"/>
                  <a:gd name="T11" fmla="*/ 31 h 272"/>
                  <a:gd name="T12" fmla="*/ 0 w 393"/>
                  <a:gd name="T13" fmla="*/ 40 h 272"/>
                  <a:gd name="T14" fmla="*/ 0 w 393"/>
                  <a:gd name="T15" fmla="*/ 49 h 272"/>
                  <a:gd name="T16" fmla="*/ 5 w 393"/>
                  <a:gd name="T17" fmla="*/ 58 h 272"/>
                  <a:gd name="T18" fmla="*/ 9 w 393"/>
                  <a:gd name="T19" fmla="*/ 62 h 272"/>
                  <a:gd name="T20" fmla="*/ 98 w 393"/>
                  <a:gd name="T21" fmla="*/ 116 h 272"/>
                  <a:gd name="T22" fmla="*/ 54 w 393"/>
                  <a:gd name="T23" fmla="*/ 143 h 272"/>
                  <a:gd name="T24" fmla="*/ 45 w 393"/>
                  <a:gd name="T25" fmla="*/ 147 h 272"/>
                  <a:gd name="T26" fmla="*/ 40 w 393"/>
                  <a:gd name="T27" fmla="*/ 156 h 272"/>
                  <a:gd name="T28" fmla="*/ 40 w 393"/>
                  <a:gd name="T29" fmla="*/ 165 h 272"/>
                  <a:gd name="T30" fmla="*/ 40 w 393"/>
                  <a:gd name="T31" fmla="*/ 174 h 272"/>
                  <a:gd name="T32" fmla="*/ 49 w 393"/>
                  <a:gd name="T33" fmla="*/ 178 h 272"/>
                  <a:gd name="T34" fmla="*/ 54 w 393"/>
                  <a:gd name="T35" fmla="*/ 183 h 272"/>
                  <a:gd name="T36" fmla="*/ 63 w 393"/>
                  <a:gd name="T37" fmla="*/ 183 h 272"/>
                  <a:gd name="T38" fmla="*/ 72 w 393"/>
                  <a:gd name="T39" fmla="*/ 183 h 272"/>
                  <a:gd name="T40" fmla="*/ 139 w 393"/>
                  <a:gd name="T41" fmla="*/ 143 h 272"/>
                  <a:gd name="T42" fmla="*/ 197 w 393"/>
                  <a:gd name="T43" fmla="*/ 178 h 272"/>
                  <a:gd name="T44" fmla="*/ 112 w 393"/>
                  <a:gd name="T45" fmla="*/ 223 h 272"/>
                  <a:gd name="T46" fmla="*/ 103 w 393"/>
                  <a:gd name="T47" fmla="*/ 232 h 272"/>
                  <a:gd name="T48" fmla="*/ 98 w 393"/>
                  <a:gd name="T49" fmla="*/ 241 h 272"/>
                  <a:gd name="T50" fmla="*/ 98 w 393"/>
                  <a:gd name="T51" fmla="*/ 246 h 272"/>
                  <a:gd name="T52" fmla="*/ 98 w 393"/>
                  <a:gd name="T53" fmla="*/ 254 h 272"/>
                  <a:gd name="T54" fmla="*/ 103 w 393"/>
                  <a:gd name="T55" fmla="*/ 263 h 272"/>
                  <a:gd name="T56" fmla="*/ 112 w 393"/>
                  <a:gd name="T57" fmla="*/ 268 h 272"/>
                  <a:gd name="T58" fmla="*/ 121 w 393"/>
                  <a:gd name="T59" fmla="*/ 268 h 272"/>
                  <a:gd name="T60" fmla="*/ 130 w 393"/>
                  <a:gd name="T61" fmla="*/ 263 h 272"/>
                  <a:gd name="T62" fmla="*/ 241 w 393"/>
                  <a:gd name="T63" fmla="*/ 201 h 272"/>
                  <a:gd name="T64" fmla="*/ 366 w 393"/>
                  <a:gd name="T65" fmla="*/ 272 h 272"/>
                  <a:gd name="T66" fmla="*/ 393 w 393"/>
                  <a:gd name="T67" fmla="*/ 228 h 272"/>
                  <a:gd name="T68" fmla="*/ 268 w 393"/>
                  <a:gd name="T69" fmla="*/ 156 h 272"/>
                  <a:gd name="T70" fmla="*/ 268 w 393"/>
                  <a:gd name="T71" fmla="*/ 22 h 272"/>
                  <a:gd name="T72" fmla="*/ 268 w 393"/>
                  <a:gd name="T73" fmla="*/ 13 h 272"/>
                  <a:gd name="T74" fmla="*/ 264 w 393"/>
                  <a:gd name="T75" fmla="*/ 9 h 272"/>
                  <a:gd name="T76" fmla="*/ 255 w 393"/>
                  <a:gd name="T77" fmla="*/ 4 h 272"/>
                  <a:gd name="T78" fmla="*/ 250 w 393"/>
                  <a:gd name="T79" fmla="*/ 0 h 272"/>
                  <a:gd name="T80" fmla="*/ 241 w 393"/>
                  <a:gd name="T81" fmla="*/ 0 h 272"/>
                  <a:gd name="T82" fmla="*/ 232 w 393"/>
                  <a:gd name="T83" fmla="*/ 4 h 272"/>
                  <a:gd name="T84" fmla="*/ 228 w 393"/>
                  <a:gd name="T85" fmla="*/ 13 h 272"/>
                  <a:gd name="T86" fmla="*/ 228 w 393"/>
                  <a:gd name="T87" fmla="*/ 22 h 272"/>
                  <a:gd name="T88" fmla="*/ 223 w 393"/>
                  <a:gd name="T89" fmla="*/ 129 h 272"/>
                  <a:gd name="T90" fmla="*/ 165 w 393"/>
                  <a:gd name="T91" fmla="*/ 94 h 272"/>
                  <a:gd name="T92" fmla="*/ 170 w 393"/>
                  <a:gd name="T93" fmla="*/ 18 h 272"/>
                  <a:gd name="T94" fmla="*/ 165 w 393"/>
                  <a:gd name="T95" fmla="*/ 9 h 272"/>
                  <a:gd name="T96" fmla="*/ 161 w 393"/>
                  <a:gd name="T97" fmla="*/ 4 h 272"/>
                  <a:gd name="T98" fmla="*/ 156 w 393"/>
                  <a:gd name="T99" fmla="*/ 0 h 272"/>
                  <a:gd name="T100" fmla="*/ 148 w 393"/>
                  <a:gd name="T101" fmla="*/ 0 h 272"/>
                  <a:gd name="T102" fmla="*/ 139 w 393"/>
                  <a:gd name="T103" fmla="*/ 0 h 272"/>
                  <a:gd name="T104" fmla="*/ 134 w 393"/>
                  <a:gd name="T105" fmla="*/ 4 h 272"/>
                  <a:gd name="T106" fmla="*/ 130 w 393"/>
                  <a:gd name="T107" fmla="*/ 9 h 272"/>
                  <a:gd name="T108" fmla="*/ 125 w 393"/>
                  <a:gd name="T109" fmla="*/ 18 h 272"/>
                  <a:gd name="T110" fmla="*/ 121 w 393"/>
                  <a:gd name="T111" fmla="*/ 71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93" h="272">
                    <a:moveTo>
                      <a:pt x="121" y="71"/>
                    </a:moveTo>
                    <a:lnTo>
                      <a:pt x="36" y="22"/>
                    </a:lnTo>
                    <a:lnTo>
                      <a:pt x="27" y="18"/>
                    </a:lnTo>
                    <a:lnTo>
                      <a:pt x="18" y="18"/>
                    </a:lnTo>
                    <a:lnTo>
                      <a:pt x="9" y="22"/>
                    </a:lnTo>
                    <a:lnTo>
                      <a:pt x="5" y="31"/>
                    </a:lnTo>
                    <a:lnTo>
                      <a:pt x="0" y="40"/>
                    </a:lnTo>
                    <a:lnTo>
                      <a:pt x="0" y="49"/>
                    </a:lnTo>
                    <a:lnTo>
                      <a:pt x="5" y="58"/>
                    </a:lnTo>
                    <a:lnTo>
                      <a:pt x="9" y="62"/>
                    </a:lnTo>
                    <a:lnTo>
                      <a:pt x="98" y="116"/>
                    </a:lnTo>
                    <a:lnTo>
                      <a:pt x="54" y="143"/>
                    </a:lnTo>
                    <a:lnTo>
                      <a:pt x="45" y="147"/>
                    </a:lnTo>
                    <a:lnTo>
                      <a:pt x="40" y="156"/>
                    </a:lnTo>
                    <a:lnTo>
                      <a:pt x="40" y="165"/>
                    </a:lnTo>
                    <a:lnTo>
                      <a:pt x="40" y="174"/>
                    </a:lnTo>
                    <a:lnTo>
                      <a:pt x="49" y="178"/>
                    </a:lnTo>
                    <a:lnTo>
                      <a:pt x="54" y="183"/>
                    </a:lnTo>
                    <a:lnTo>
                      <a:pt x="63" y="183"/>
                    </a:lnTo>
                    <a:lnTo>
                      <a:pt x="72" y="183"/>
                    </a:lnTo>
                    <a:lnTo>
                      <a:pt x="139" y="143"/>
                    </a:lnTo>
                    <a:lnTo>
                      <a:pt x="197" y="178"/>
                    </a:lnTo>
                    <a:lnTo>
                      <a:pt x="112" y="223"/>
                    </a:lnTo>
                    <a:lnTo>
                      <a:pt x="103" y="232"/>
                    </a:lnTo>
                    <a:lnTo>
                      <a:pt x="98" y="241"/>
                    </a:lnTo>
                    <a:lnTo>
                      <a:pt x="98" y="246"/>
                    </a:lnTo>
                    <a:lnTo>
                      <a:pt x="98" y="254"/>
                    </a:lnTo>
                    <a:lnTo>
                      <a:pt x="103" y="263"/>
                    </a:lnTo>
                    <a:lnTo>
                      <a:pt x="112" y="268"/>
                    </a:lnTo>
                    <a:lnTo>
                      <a:pt x="121" y="268"/>
                    </a:lnTo>
                    <a:lnTo>
                      <a:pt x="130" y="263"/>
                    </a:lnTo>
                    <a:lnTo>
                      <a:pt x="241" y="201"/>
                    </a:lnTo>
                    <a:lnTo>
                      <a:pt x="366" y="272"/>
                    </a:lnTo>
                    <a:lnTo>
                      <a:pt x="393" y="228"/>
                    </a:lnTo>
                    <a:lnTo>
                      <a:pt x="268" y="156"/>
                    </a:lnTo>
                    <a:lnTo>
                      <a:pt x="268" y="22"/>
                    </a:lnTo>
                    <a:lnTo>
                      <a:pt x="268" y="13"/>
                    </a:lnTo>
                    <a:lnTo>
                      <a:pt x="264" y="9"/>
                    </a:lnTo>
                    <a:lnTo>
                      <a:pt x="255" y="4"/>
                    </a:lnTo>
                    <a:lnTo>
                      <a:pt x="250" y="0"/>
                    </a:lnTo>
                    <a:lnTo>
                      <a:pt x="241" y="0"/>
                    </a:lnTo>
                    <a:lnTo>
                      <a:pt x="232" y="4"/>
                    </a:lnTo>
                    <a:lnTo>
                      <a:pt x="228" y="13"/>
                    </a:lnTo>
                    <a:lnTo>
                      <a:pt x="228" y="22"/>
                    </a:lnTo>
                    <a:lnTo>
                      <a:pt x="223" y="129"/>
                    </a:lnTo>
                    <a:lnTo>
                      <a:pt x="165" y="94"/>
                    </a:lnTo>
                    <a:lnTo>
                      <a:pt x="170" y="18"/>
                    </a:lnTo>
                    <a:lnTo>
                      <a:pt x="165" y="9"/>
                    </a:lnTo>
                    <a:lnTo>
                      <a:pt x="161" y="4"/>
                    </a:lnTo>
                    <a:lnTo>
                      <a:pt x="156" y="0"/>
                    </a:lnTo>
                    <a:lnTo>
                      <a:pt x="148" y="0"/>
                    </a:lnTo>
                    <a:lnTo>
                      <a:pt x="139" y="0"/>
                    </a:lnTo>
                    <a:lnTo>
                      <a:pt x="134" y="4"/>
                    </a:lnTo>
                    <a:lnTo>
                      <a:pt x="130" y="9"/>
                    </a:lnTo>
                    <a:lnTo>
                      <a:pt x="125" y="18"/>
                    </a:lnTo>
                    <a:lnTo>
                      <a:pt x="121" y="71"/>
                    </a:lnTo>
                    <a:close/>
                  </a:path>
                </a:pathLst>
              </a:custGeom>
              <a:gradFill rotWithShape="1">
                <a:gsLst>
                  <a:gs pos="0">
                    <a:schemeClr val="hlink">
                      <a:gamma/>
                      <a:tint val="42353"/>
                      <a:invGamma/>
                    </a:schemeClr>
                  </a:gs>
                  <a:gs pos="100000">
                    <a:schemeClr val="hlink"/>
                  </a:gs>
                </a:gsLst>
                <a:path path="rect">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3600" b="1" smtClean="0">
                  <a:latin typeface="楷体" panose="02010609060101010101" pitchFamily="49" charset="-122"/>
                  <a:ea typeface="楷体" panose="02010609060101010101" pitchFamily="49" charset="-122"/>
                </a:endParaRPr>
              </a:p>
            </p:txBody>
          </p:sp>
          <p:sp>
            <p:nvSpPr>
              <p:cNvPr id="63" name="Freeform 45"/>
              <p:cNvSpPr/>
              <p:nvPr/>
            </p:nvSpPr>
            <p:spPr bwMode="auto">
              <a:xfrm>
                <a:off x="982" y="626"/>
                <a:ext cx="393" cy="277"/>
              </a:xfrm>
              <a:custGeom>
                <a:avLst/>
                <a:gdLst>
                  <a:gd name="T0" fmla="*/ 98 w 393"/>
                  <a:gd name="T1" fmla="*/ 156 h 277"/>
                  <a:gd name="T2" fmla="*/ 9 w 393"/>
                  <a:gd name="T3" fmla="*/ 205 h 277"/>
                  <a:gd name="T4" fmla="*/ 0 w 393"/>
                  <a:gd name="T5" fmla="*/ 214 h 277"/>
                  <a:gd name="T6" fmla="*/ 0 w 393"/>
                  <a:gd name="T7" fmla="*/ 223 h 277"/>
                  <a:gd name="T8" fmla="*/ 0 w 393"/>
                  <a:gd name="T9" fmla="*/ 228 h 277"/>
                  <a:gd name="T10" fmla="*/ 0 w 393"/>
                  <a:gd name="T11" fmla="*/ 237 h 277"/>
                  <a:gd name="T12" fmla="*/ 9 w 393"/>
                  <a:gd name="T13" fmla="*/ 246 h 277"/>
                  <a:gd name="T14" fmla="*/ 14 w 393"/>
                  <a:gd name="T15" fmla="*/ 250 h 277"/>
                  <a:gd name="T16" fmla="*/ 23 w 393"/>
                  <a:gd name="T17" fmla="*/ 250 h 277"/>
                  <a:gd name="T18" fmla="*/ 36 w 393"/>
                  <a:gd name="T19" fmla="*/ 250 h 277"/>
                  <a:gd name="T20" fmla="*/ 125 w 393"/>
                  <a:gd name="T21" fmla="*/ 196 h 277"/>
                  <a:gd name="T22" fmla="*/ 125 w 393"/>
                  <a:gd name="T23" fmla="*/ 250 h 277"/>
                  <a:gd name="T24" fmla="*/ 125 w 393"/>
                  <a:gd name="T25" fmla="*/ 263 h 277"/>
                  <a:gd name="T26" fmla="*/ 130 w 393"/>
                  <a:gd name="T27" fmla="*/ 268 h 277"/>
                  <a:gd name="T28" fmla="*/ 139 w 393"/>
                  <a:gd name="T29" fmla="*/ 272 h 277"/>
                  <a:gd name="T30" fmla="*/ 143 w 393"/>
                  <a:gd name="T31" fmla="*/ 277 h 277"/>
                  <a:gd name="T32" fmla="*/ 152 w 393"/>
                  <a:gd name="T33" fmla="*/ 277 h 277"/>
                  <a:gd name="T34" fmla="*/ 161 w 393"/>
                  <a:gd name="T35" fmla="*/ 272 h 277"/>
                  <a:gd name="T36" fmla="*/ 165 w 393"/>
                  <a:gd name="T37" fmla="*/ 263 h 277"/>
                  <a:gd name="T38" fmla="*/ 165 w 393"/>
                  <a:gd name="T39" fmla="*/ 254 h 277"/>
                  <a:gd name="T40" fmla="*/ 165 w 393"/>
                  <a:gd name="T41" fmla="*/ 178 h 277"/>
                  <a:gd name="T42" fmla="*/ 223 w 393"/>
                  <a:gd name="T43" fmla="*/ 143 h 277"/>
                  <a:gd name="T44" fmla="*/ 223 w 393"/>
                  <a:gd name="T45" fmla="*/ 241 h 277"/>
                  <a:gd name="T46" fmla="*/ 223 w 393"/>
                  <a:gd name="T47" fmla="*/ 250 h 277"/>
                  <a:gd name="T48" fmla="*/ 228 w 393"/>
                  <a:gd name="T49" fmla="*/ 259 h 277"/>
                  <a:gd name="T50" fmla="*/ 237 w 393"/>
                  <a:gd name="T51" fmla="*/ 263 h 277"/>
                  <a:gd name="T52" fmla="*/ 246 w 393"/>
                  <a:gd name="T53" fmla="*/ 268 h 277"/>
                  <a:gd name="T54" fmla="*/ 255 w 393"/>
                  <a:gd name="T55" fmla="*/ 268 h 277"/>
                  <a:gd name="T56" fmla="*/ 259 w 393"/>
                  <a:gd name="T57" fmla="*/ 263 h 277"/>
                  <a:gd name="T58" fmla="*/ 264 w 393"/>
                  <a:gd name="T59" fmla="*/ 254 h 277"/>
                  <a:gd name="T60" fmla="*/ 268 w 393"/>
                  <a:gd name="T61" fmla="*/ 246 h 277"/>
                  <a:gd name="T62" fmla="*/ 268 w 393"/>
                  <a:gd name="T63" fmla="*/ 116 h 277"/>
                  <a:gd name="T64" fmla="*/ 393 w 393"/>
                  <a:gd name="T65" fmla="*/ 44 h 277"/>
                  <a:gd name="T66" fmla="*/ 366 w 393"/>
                  <a:gd name="T67" fmla="*/ 0 h 277"/>
                  <a:gd name="T68" fmla="*/ 241 w 393"/>
                  <a:gd name="T69" fmla="*/ 71 h 277"/>
                  <a:gd name="T70" fmla="*/ 125 w 393"/>
                  <a:gd name="T71" fmla="*/ 4 h 277"/>
                  <a:gd name="T72" fmla="*/ 121 w 393"/>
                  <a:gd name="T73" fmla="*/ 0 h 277"/>
                  <a:gd name="T74" fmla="*/ 112 w 393"/>
                  <a:gd name="T75" fmla="*/ 0 h 277"/>
                  <a:gd name="T76" fmla="*/ 103 w 393"/>
                  <a:gd name="T77" fmla="*/ 4 h 277"/>
                  <a:gd name="T78" fmla="*/ 98 w 393"/>
                  <a:gd name="T79" fmla="*/ 9 h 277"/>
                  <a:gd name="T80" fmla="*/ 94 w 393"/>
                  <a:gd name="T81" fmla="*/ 18 h 277"/>
                  <a:gd name="T82" fmla="*/ 94 w 393"/>
                  <a:gd name="T83" fmla="*/ 26 h 277"/>
                  <a:gd name="T84" fmla="*/ 98 w 393"/>
                  <a:gd name="T85" fmla="*/ 35 h 277"/>
                  <a:gd name="T86" fmla="*/ 107 w 393"/>
                  <a:gd name="T87" fmla="*/ 40 h 277"/>
                  <a:gd name="T88" fmla="*/ 197 w 393"/>
                  <a:gd name="T89" fmla="*/ 98 h 277"/>
                  <a:gd name="T90" fmla="*/ 139 w 393"/>
                  <a:gd name="T91" fmla="*/ 129 h 277"/>
                  <a:gd name="T92" fmla="*/ 72 w 393"/>
                  <a:gd name="T93" fmla="*/ 89 h 277"/>
                  <a:gd name="T94" fmla="*/ 63 w 393"/>
                  <a:gd name="T95" fmla="*/ 85 h 277"/>
                  <a:gd name="T96" fmla="*/ 58 w 393"/>
                  <a:gd name="T97" fmla="*/ 85 h 277"/>
                  <a:gd name="T98" fmla="*/ 49 w 393"/>
                  <a:gd name="T99" fmla="*/ 89 h 277"/>
                  <a:gd name="T100" fmla="*/ 45 w 393"/>
                  <a:gd name="T101" fmla="*/ 98 h 277"/>
                  <a:gd name="T102" fmla="*/ 45 w 393"/>
                  <a:gd name="T103" fmla="*/ 102 h 277"/>
                  <a:gd name="T104" fmla="*/ 45 w 393"/>
                  <a:gd name="T105" fmla="*/ 111 h 277"/>
                  <a:gd name="T106" fmla="*/ 45 w 393"/>
                  <a:gd name="T107" fmla="*/ 120 h 277"/>
                  <a:gd name="T108" fmla="*/ 54 w 393"/>
                  <a:gd name="T109" fmla="*/ 125 h 277"/>
                  <a:gd name="T110" fmla="*/ 98 w 393"/>
                  <a:gd name="T111" fmla="*/ 15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93" h="277">
                    <a:moveTo>
                      <a:pt x="98" y="156"/>
                    </a:moveTo>
                    <a:lnTo>
                      <a:pt x="9" y="205"/>
                    </a:lnTo>
                    <a:lnTo>
                      <a:pt x="0" y="214"/>
                    </a:lnTo>
                    <a:lnTo>
                      <a:pt x="0" y="223"/>
                    </a:lnTo>
                    <a:lnTo>
                      <a:pt x="0" y="228"/>
                    </a:lnTo>
                    <a:lnTo>
                      <a:pt x="0" y="237"/>
                    </a:lnTo>
                    <a:lnTo>
                      <a:pt x="9" y="246"/>
                    </a:lnTo>
                    <a:lnTo>
                      <a:pt x="14" y="250"/>
                    </a:lnTo>
                    <a:lnTo>
                      <a:pt x="23" y="250"/>
                    </a:lnTo>
                    <a:lnTo>
                      <a:pt x="36" y="250"/>
                    </a:lnTo>
                    <a:lnTo>
                      <a:pt x="125" y="196"/>
                    </a:lnTo>
                    <a:lnTo>
                      <a:pt x="125" y="250"/>
                    </a:lnTo>
                    <a:lnTo>
                      <a:pt x="125" y="263"/>
                    </a:lnTo>
                    <a:lnTo>
                      <a:pt x="130" y="268"/>
                    </a:lnTo>
                    <a:lnTo>
                      <a:pt x="139" y="272"/>
                    </a:lnTo>
                    <a:lnTo>
                      <a:pt x="143" y="277"/>
                    </a:lnTo>
                    <a:lnTo>
                      <a:pt x="152" y="277"/>
                    </a:lnTo>
                    <a:lnTo>
                      <a:pt x="161" y="272"/>
                    </a:lnTo>
                    <a:lnTo>
                      <a:pt x="165" y="263"/>
                    </a:lnTo>
                    <a:lnTo>
                      <a:pt x="165" y="254"/>
                    </a:lnTo>
                    <a:lnTo>
                      <a:pt x="165" y="178"/>
                    </a:lnTo>
                    <a:lnTo>
                      <a:pt x="223" y="143"/>
                    </a:lnTo>
                    <a:lnTo>
                      <a:pt x="223" y="241"/>
                    </a:lnTo>
                    <a:lnTo>
                      <a:pt x="223" y="250"/>
                    </a:lnTo>
                    <a:lnTo>
                      <a:pt x="228" y="259"/>
                    </a:lnTo>
                    <a:lnTo>
                      <a:pt x="237" y="263"/>
                    </a:lnTo>
                    <a:lnTo>
                      <a:pt x="246" y="268"/>
                    </a:lnTo>
                    <a:lnTo>
                      <a:pt x="255" y="268"/>
                    </a:lnTo>
                    <a:lnTo>
                      <a:pt x="259" y="263"/>
                    </a:lnTo>
                    <a:lnTo>
                      <a:pt x="264" y="254"/>
                    </a:lnTo>
                    <a:lnTo>
                      <a:pt x="268" y="246"/>
                    </a:lnTo>
                    <a:lnTo>
                      <a:pt x="268" y="116"/>
                    </a:lnTo>
                    <a:lnTo>
                      <a:pt x="393" y="44"/>
                    </a:lnTo>
                    <a:lnTo>
                      <a:pt x="366" y="0"/>
                    </a:lnTo>
                    <a:lnTo>
                      <a:pt x="241" y="71"/>
                    </a:lnTo>
                    <a:lnTo>
                      <a:pt x="125" y="4"/>
                    </a:lnTo>
                    <a:lnTo>
                      <a:pt x="121" y="0"/>
                    </a:lnTo>
                    <a:lnTo>
                      <a:pt x="112" y="0"/>
                    </a:lnTo>
                    <a:lnTo>
                      <a:pt x="103" y="4"/>
                    </a:lnTo>
                    <a:lnTo>
                      <a:pt x="98" y="9"/>
                    </a:lnTo>
                    <a:lnTo>
                      <a:pt x="94" y="18"/>
                    </a:lnTo>
                    <a:lnTo>
                      <a:pt x="94" y="26"/>
                    </a:lnTo>
                    <a:lnTo>
                      <a:pt x="98" y="35"/>
                    </a:lnTo>
                    <a:lnTo>
                      <a:pt x="107" y="40"/>
                    </a:lnTo>
                    <a:lnTo>
                      <a:pt x="197" y="98"/>
                    </a:lnTo>
                    <a:lnTo>
                      <a:pt x="139" y="129"/>
                    </a:lnTo>
                    <a:lnTo>
                      <a:pt x="72" y="89"/>
                    </a:lnTo>
                    <a:lnTo>
                      <a:pt x="63" y="85"/>
                    </a:lnTo>
                    <a:lnTo>
                      <a:pt x="58" y="85"/>
                    </a:lnTo>
                    <a:lnTo>
                      <a:pt x="49" y="89"/>
                    </a:lnTo>
                    <a:lnTo>
                      <a:pt x="45" y="98"/>
                    </a:lnTo>
                    <a:lnTo>
                      <a:pt x="45" y="102"/>
                    </a:lnTo>
                    <a:lnTo>
                      <a:pt x="45" y="111"/>
                    </a:lnTo>
                    <a:lnTo>
                      <a:pt x="45" y="120"/>
                    </a:lnTo>
                    <a:lnTo>
                      <a:pt x="54" y="125"/>
                    </a:lnTo>
                    <a:lnTo>
                      <a:pt x="98" y="156"/>
                    </a:lnTo>
                    <a:close/>
                  </a:path>
                </a:pathLst>
              </a:custGeom>
              <a:gradFill rotWithShape="1">
                <a:gsLst>
                  <a:gs pos="0">
                    <a:schemeClr val="hlink">
                      <a:gamma/>
                      <a:tint val="42353"/>
                      <a:invGamma/>
                    </a:schemeClr>
                  </a:gs>
                  <a:gs pos="100000">
                    <a:schemeClr val="hlink"/>
                  </a:gs>
                </a:gsLst>
                <a:path path="rect">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3600" b="1" smtClean="0">
                  <a:latin typeface="楷体" panose="02010609060101010101" pitchFamily="49" charset="-122"/>
                  <a:ea typeface="楷体" panose="02010609060101010101" pitchFamily="49" charset="-122"/>
                </a:endParaRPr>
              </a:p>
            </p:txBody>
          </p:sp>
          <p:sp>
            <p:nvSpPr>
              <p:cNvPr id="64" name="Freeform 46"/>
              <p:cNvSpPr/>
              <p:nvPr/>
            </p:nvSpPr>
            <p:spPr bwMode="auto">
              <a:xfrm>
                <a:off x="1210" y="648"/>
                <a:ext cx="299" cy="438"/>
              </a:xfrm>
              <a:custGeom>
                <a:avLst/>
                <a:gdLst>
                  <a:gd name="T0" fmla="*/ 125 w 299"/>
                  <a:gd name="T1" fmla="*/ 313 h 438"/>
                  <a:gd name="T2" fmla="*/ 125 w 299"/>
                  <a:gd name="T3" fmla="*/ 411 h 438"/>
                  <a:gd name="T4" fmla="*/ 129 w 299"/>
                  <a:gd name="T5" fmla="*/ 425 h 438"/>
                  <a:gd name="T6" fmla="*/ 134 w 299"/>
                  <a:gd name="T7" fmla="*/ 429 h 438"/>
                  <a:gd name="T8" fmla="*/ 143 w 299"/>
                  <a:gd name="T9" fmla="*/ 434 h 438"/>
                  <a:gd name="T10" fmla="*/ 147 w 299"/>
                  <a:gd name="T11" fmla="*/ 438 h 438"/>
                  <a:gd name="T12" fmla="*/ 156 w 299"/>
                  <a:gd name="T13" fmla="*/ 434 h 438"/>
                  <a:gd name="T14" fmla="*/ 165 w 299"/>
                  <a:gd name="T15" fmla="*/ 429 h 438"/>
                  <a:gd name="T16" fmla="*/ 174 w 299"/>
                  <a:gd name="T17" fmla="*/ 425 h 438"/>
                  <a:gd name="T18" fmla="*/ 174 w 299"/>
                  <a:gd name="T19" fmla="*/ 411 h 438"/>
                  <a:gd name="T20" fmla="*/ 174 w 299"/>
                  <a:gd name="T21" fmla="*/ 308 h 438"/>
                  <a:gd name="T22" fmla="*/ 223 w 299"/>
                  <a:gd name="T23" fmla="*/ 335 h 438"/>
                  <a:gd name="T24" fmla="*/ 232 w 299"/>
                  <a:gd name="T25" fmla="*/ 340 h 438"/>
                  <a:gd name="T26" fmla="*/ 241 w 299"/>
                  <a:gd name="T27" fmla="*/ 340 h 438"/>
                  <a:gd name="T28" fmla="*/ 250 w 299"/>
                  <a:gd name="T29" fmla="*/ 335 h 438"/>
                  <a:gd name="T30" fmla="*/ 254 w 299"/>
                  <a:gd name="T31" fmla="*/ 331 h 438"/>
                  <a:gd name="T32" fmla="*/ 254 w 299"/>
                  <a:gd name="T33" fmla="*/ 322 h 438"/>
                  <a:gd name="T34" fmla="*/ 254 w 299"/>
                  <a:gd name="T35" fmla="*/ 317 h 438"/>
                  <a:gd name="T36" fmla="*/ 254 w 299"/>
                  <a:gd name="T37" fmla="*/ 308 h 438"/>
                  <a:gd name="T38" fmla="*/ 245 w 299"/>
                  <a:gd name="T39" fmla="*/ 300 h 438"/>
                  <a:gd name="T40" fmla="*/ 178 w 299"/>
                  <a:gd name="T41" fmla="*/ 264 h 438"/>
                  <a:gd name="T42" fmla="*/ 178 w 299"/>
                  <a:gd name="T43" fmla="*/ 192 h 438"/>
                  <a:gd name="T44" fmla="*/ 263 w 299"/>
                  <a:gd name="T45" fmla="*/ 246 h 438"/>
                  <a:gd name="T46" fmla="*/ 272 w 299"/>
                  <a:gd name="T47" fmla="*/ 250 h 438"/>
                  <a:gd name="T48" fmla="*/ 281 w 299"/>
                  <a:gd name="T49" fmla="*/ 250 h 438"/>
                  <a:gd name="T50" fmla="*/ 290 w 299"/>
                  <a:gd name="T51" fmla="*/ 246 h 438"/>
                  <a:gd name="T52" fmla="*/ 294 w 299"/>
                  <a:gd name="T53" fmla="*/ 241 h 438"/>
                  <a:gd name="T54" fmla="*/ 299 w 299"/>
                  <a:gd name="T55" fmla="*/ 232 h 438"/>
                  <a:gd name="T56" fmla="*/ 299 w 299"/>
                  <a:gd name="T57" fmla="*/ 224 h 438"/>
                  <a:gd name="T58" fmla="*/ 294 w 299"/>
                  <a:gd name="T59" fmla="*/ 215 h 438"/>
                  <a:gd name="T60" fmla="*/ 285 w 299"/>
                  <a:gd name="T61" fmla="*/ 210 h 438"/>
                  <a:gd name="T62" fmla="*/ 178 w 299"/>
                  <a:gd name="T63" fmla="*/ 143 h 438"/>
                  <a:gd name="T64" fmla="*/ 178 w 299"/>
                  <a:gd name="T65" fmla="*/ 0 h 438"/>
                  <a:gd name="T66" fmla="*/ 125 w 299"/>
                  <a:gd name="T67" fmla="*/ 0 h 438"/>
                  <a:gd name="T68" fmla="*/ 125 w 299"/>
                  <a:gd name="T69" fmla="*/ 143 h 438"/>
                  <a:gd name="T70" fmla="*/ 9 w 299"/>
                  <a:gd name="T71" fmla="*/ 210 h 438"/>
                  <a:gd name="T72" fmla="*/ 4 w 299"/>
                  <a:gd name="T73" fmla="*/ 215 h 438"/>
                  <a:gd name="T74" fmla="*/ 0 w 299"/>
                  <a:gd name="T75" fmla="*/ 224 h 438"/>
                  <a:gd name="T76" fmla="*/ 0 w 299"/>
                  <a:gd name="T77" fmla="*/ 232 h 438"/>
                  <a:gd name="T78" fmla="*/ 0 w 299"/>
                  <a:gd name="T79" fmla="*/ 237 h 438"/>
                  <a:gd name="T80" fmla="*/ 4 w 299"/>
                  <a:gd name="T81" fmla="*/ 246 h 438"/>
                  <a:gd name="T82" fmla="*/ 13 w 299"/>
                  <a:gd name="T83" fmla="*/ 250 h 438"/>
                  <a:gd name="T84" fmla="*/ 22 w 299"/>
                  <a:gd name="T85" fmla="*/ 250 h 438"/>
                  <a:gd name="T86" fmla="*/ 31 w 299"/>
                  <a:gd name="T87" fmla="*/ 246 h 438"/>
                  <a:gd name="T88" fmla="*/ 125 w 299"/>
                  <a:gd name="T89" fmla="*/ 197 h 438"/>
                  <a:gd name="T90" fmla="*/ 125 w 299"/>
                  <a:gd name="T91" fmla="*/ 264 h 438"/>
                  <a:gd name="T92" fmla="*/ 53 w 299"/>
                  <a:gd name="T93" fmla="*/ 300 h 438"/>
                  <a:gd name="T94" fmla="*/ 49 w 299"/>
                  <a:gd name="T95" fmla="*/ 304 h 438"/>
                  <a:gd name="T96" fmla="*/ 44 w 299"/>
                  <a:gd name="T97" fmla="*/ 313 h 438"/>
                  <a:gd name="T98" fmla="*/ 44 w 299"/>
                  <a:gd name="T99" fmla="*/ 322 h 438"/>
                  <a:gd name="T100" fmla="*/ 49 w 299"/>
                  <a:gd name="T101" fmla="*/ 326 h 438"/>
                  <a:gd name="T102" fmla="*/ 53 w 299"/>
                  <a:gd name="T103" fmla="*/ 331 h 438"/>
                  <a:gd name="T104" fmla="*/ 62 w 299"/>
                  <a:gd name="T105" fmla="*/ 335 h 438"/>
                  <a:gd name="T106" fmla="*/ 67 w 299"/>
                  <a:gd name="T107" fmla="*/ 335 h 438"/>
                  <a:gd name="T108" fmla="*/ 76 w 299"/>
                  <a:gd name="T109" fmla="*/ 335 h 438"/>
                  <a:gd name="T110" fmla="*/ 125 w 299"/>
                  <a:gd name="T111" fmla="*/ 313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9" h="438">
                    <a:moveTo>
                      <a:pt x="125" y="313"/>
                    </a:moveTo>
                    <a:lnTo>
                      <a:pt x="125" y="411"/>
                    </a:lnTo>
                    <a:lnTo>
                      <a:pt x="129" y="425"/>
                    </a:lnTo>
                    <a:lnTo>
                      <a:pt x="134" y="429"/>
                    </a:lnTo>
                    <a:lnTo>
                      <a:pt x="143" y="434"/>
                    </a:lnTo>
                    <a:lnTo>
                      <a:pt x="147" y="438"/>
                    </a:lnTo>
                    <a:lnTo>
                      <a:pt x="156" y="434"/>
                    </a:lnTo>
                    <a:lnTo>
                      <a:pt x="165" y="429"/>
                    </a:lnTo>
                    <a:lnTo>
                      <a:pt x="174" y="425"/>
                    </a:lnTo>
                    <a:lnTo>
                      <a:pt x="174" y="411"/>
                    </a:lnTo>
                    <a:lnTo>
                      <a:pt x="174" y="308"/>
                    </a:lnTo>
                    <a:lnTo>
                      <a:pt x="223" y="335"/>
                    </a:lnTo>
                    <a:lnTo>
                      <a:pt x="232" y="340"/>
                    </a:lnTo>
                    <a:lnTo>
                      <a:pt x="241" y="340"/>
                    </a:lnTo>
                    <a:lnTo>
                      <a:pt x="250" y="335"/>
                    </a:lnTo>
                    <a:lnTo>
                      <a:pt x="254" y="331"/>
                    </a:lnTo>
                    <a:lnTo>
                      <a:pt x="254" y="322"/>
                    </a:lnTo>
                    <a:lnTo>
                      <a:pt x="254" y="317"/>
                    </a:lnTo>
                    <a:lnTo>
                      <a:pt x="254" y="308"/>
                    </a:lnTo>
                    <a:lnTo>
                      <a:pt x="245" y="300"/>
                    </a:lnTo>
                    <a:lnTo>
                      <a:pt x="178" y="264"/>
                    </a:lnTo>
                    <a:lnTo>
                      <a:pt x="178" y="192"/>
                    </a:lnTo>
                    <a:lnTo>
                      <a:pt x="263" y="246"/>
                    </a:lnTo>
                    <a:lnTo>
                      <a:pt x="272" y="250"/>
                    </a:lnTo>
                    <a:lnTo>
                      <a:pt x="281" y="250"/>
                    </a:lnTo>
                    <a:lnTo>
                      <a:pt x="290" y="246"/>
                    </a:lnTo>
                    <a:lnTo>
                      <a:pt x="294" y="241"/>
                    </a:lnTo>
                    <a:lnTo>
                      <a:pt x="299" y="232"/>
                    </a:lnTo>
                    <a:lnTo>
                      <a:pt x="299" y="224"/>
                    </a:lnTo>
                    <a:lnTo>
                      <a:pt x="294" y="215"/>
                    </a:lnTo>
                    <a:lnTo>
                      <a:pt x="285" y="210"/>
                    </a:lnTo>
                    <a:lnTo>
                      <a:pt x="178" y="143"/>
                    </a:lnTo>
                    <a:lnTo>
                      <a:pt x="178" y="0"/>
                    </a:lnTo>
                    <a:lnTo>
                      <a:pt x="125" y="0"/>
                    </a:lnTo>
                    <a:lnTo>
                      <a:pt x="125" y="143"/>
                    </a:lnTo>
                    <a:lnTo>
                      <a:pt x="9" y="210"/>
                    </a:lnTo>
                    <a:lnTo>
                      <a:pt x="4" y="215"/>
                    </a:lnTo>
                    <a:lnTo>
                      <a:pt x="0" y="224"/>
                    </a:lnTo>
                    <a:lnTo>
                      <a:pt x="0" y="232"/>
                    </a:lnTo>
                    <a:lnTo>
                      <a:pt x="0" y="237"/>
                    </a:lnTo>
                    <a:lnTo>
                      <a:pt x="4" y="246"/>
                    </a:lnTo>
                    <a:lnTo>
                      <a:pt x="13" y="250"/>
                    </a:lnTo>
                    <a:lnTo>
                      <a:pt x="22" y="250"/>
                    </a:lnTo>
                    <a:lnTo>
                      <a:pt x="31" y="246"/>
                    </a:lnTo>
                    <a:lnTo>
                      <a:pt x="125" y="197"/>
                    </a:lnTo>
                    <a:lnTo>
                      <a:pt x="125" y="264"/>
                    </a:lnTo>
                    <a:lnTo>
                      <a:pt x="53" y="300"/>
                    </a:lnTo>
                    <a:lnTo>
                      <a:pt x="49" y="304"/>
                    </a:lnTo>
                    <a:lnTo>
                      <a:pt x="44" y="313"/>
                    </a:lnTo>
                    <a:lnTo>
                      <a:pt x="44" y="322"/>
                    </a:lnTo>
                    <a:lnTo>
                      <a:pt x="49" y="326"/>
                    </a:lnTo>
                    <a:lnTo>
                      <a:pt x="53" y="331"/>
                    </a:lnTo>
                    <a:lnTo>
                      <a:pt x="62" y="335"/>
                    </a:lnTo>
                    <a:lnTo>
                      <a:pt x="67" y="335"/>
                    </a:lnTo>
                    <a:lnTo>
                      <a:pt x="76" y="335"/>
                    </a:lnTo>
                    <a:lnTo>
                      <a:pt x="125" y="313"/>
                    </a:lnTo>
                    <a:close/>
                  </a:path>
                </a:pathLst>
              </a:custGeom>
              <a:gradFill rotWithShape="1">
                <a:gsLst>
                  <a:gs pos="0">
                    <a:schemeClr val="hlink">
                      <a:gamma/>
                      <a:tint val="42353"/>
                      <a:invGamma/>
                    </a:schemeClr>
                  </a:gs>
                  <a:gs pos="100000">
                    <a:schemeClr val="hlink"/>
                  </a:gs>
                </a:gsLst>
                <a:path path="rect">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3600" b="1" smtClean="0">
                  <a:latin typeface="楷体" panose="02010609060101010101" pitchFamily="49" charset="-122"/>
                  <a:ea typeface="楷体" panose="02010609060101010101" pitchFamily="49" charset="-122"/>
                </a:endParaRPr>
              </a:p>
            </p:txBody>
          </p:sp>
          <p:sp>
            <p:nvSpPr>
              <p:cNvPr id="65" name="Freeform 47"/>
              <p:cNvSpPr/>
              <p:nvPr/>
            </p:nvSpPr>
            <p:spPr bwMode="auto">
              <a:xfrm>
                <a:off x="1348" y="626"/>
                <a:ext cx="393" cy="272"/>
              </a:xfrm>
              <a:custGeom>
                <a:avLst/>
                <a:gdLst>
                  <a:gd name="T0" fmla="*/ 272 w 393"/>
                  <a:gd name="T1" fmla="*/ 201 h 272"/>
                  <a:gd name="T2" fmla="*/ 357 w 393"/>
                  <a:gd name="T3" fmla="*/ 250 h 272"/>
                  <a:gd name="T4" fmla="*/ 366 w 393"/>
                  <a:gd name="T5" fmla="*/ 254 h 272"/>
                  <a:gd name="T6" fmla="*/ 375 w 393"/>
                  <a:gd name="T7" fmla="*/ 254 h 272"/>
                  <a:gd name="T8" fmla="*/ 384 w 393"/>
                  <a:gd name="T9" fmla="*/ 250 h 272"/>
                  <a:gd name="T10" fmla="*/ 388 w 393"/>
                  <a:gd name="T11" fmla="*/ 241 h 272"/>
                  <a:gd name="T12" fmla="*/ 393 w 393"/>
                  <a:gd name="T13" fmla="*/ 232 h 272"/>
                  <a:gd name="T14" fmla="*/ 393 w 393"/>
                  <a:gd name="T15" fmla="*/ 223 h 272"/>
                  <a:gd name="T16" fmla="*/ 388 w 393"/>
                  <a:gd name="T17" fmla="*/ 214 h 272"/>
                  <a:gd name="T18" fmla="*/ 384 w 393"/>
                  <a:gd name="T19" fmla="*/ 210 h 272"/>
                  <a:gd name="T20" fmla="*/ 295 w 393"/>
                  <a:gd name="T21" fmla="*/ 156 h 272"/>
                  <a:gd name="T22" fmla="*/ 339 w 393"/>
                  <a:gd name="T23" fmla="*/ 129 h 272"/>
                  <a:gd name="T24" fmla="*/ 348 w 393"/>
                  <a:gd name="T25" fmla="*/ 125 h 272"/>
                  <a:gd name="T26" fmla="*/ 353 w 393"/>
                  <a:gd name="T27" fmla="*/ 116 h 272"/>
                  <a:gd name="T28" fmla="*/ 353 w 393"/>
                  <a:gd name="T29" fmla="*/ 107 h 272"/>
                  <a:gd name="T30" fmla="*/ 353 w 393"/>
                  <a:gd name="T31" fmla="*/ 98 h 272"/>
                  <a:gd name="T32" fmla="*/ 344 w 393"/>
                  <a:gd name="T33" fmla="*/ 94 h 272"/>
                  <a:gd name="T34" fmla="*/ 339 w 393"/>
                  <a:gd name="T35" fmla="*/ 89 h 272"/>
                  <a:gd name="T36" fmla="*/ 330 w 393"/>
                  <a:gd name="T37" fmla="*/ 89 h 272"/>
                  <a:gd name="T38" fmla="*/ 321 w 393"/>
                  <a:gd name="T39" fmla="*/ 89 h 272"/>
                  <a:gd name="T40" fmla="*/ 254 w 393"/>
                  <a:gd name="T41" fmla="*/ 129 h 272"/>
                  <a:gd name="T42" fmla="*/ 196 w 393"/>
                  <a:gd name="T43" fmla="*/ 94 h 272"/>
                  <a:gd name="T44" fmla="*/ 281 w 393"/>
                  <a:gd name="T45" fmla="*/ 49 h 272"/>
                  <a:gd name="T46" fmla="*/ 290 w 393"/>
                  <a:gd name="T47" fmla="*/ 40 h 272"/>
                  <a:gd name="T48" fmla="*/ 295 w 393"/>
                  <a:gd name="T49" fmla="*/ 31 h 272"/>
                  <a:gd name="T50" fmla="*/ 295 w 393"/>
                  <a:gd name="T51" fmla="*/ 26 h 272"/>
                  <a:gd name="T52" fmla="*/ 295 w 393"/>
                  <a:gd name="T53" fmla="*/ 18 h 272"/>
                  <a:gd name="T54" fmla="*/ 290 w 393"/>
                  <a:gd name="T55" fmla="*/ 9 h 272"/>
                  <a:gd name="T56" fmla="*/ 281 w 393"/>
                  <a:gd name="T57" fmla="*/ 4 h 272"/>
                  <a:gd name="T58" fmla="*/ 272 w 393"/>
                  <a:gd name="T59" fmla="*/ 4 h 272"/>
                  <a:gd name="T60" fmla="*/ 263 w 393"/>
                  <a:gd name="T61" fmla="*/ 9 h 272"/>
                  <a:gd name="T62" fmla="*/ 152 w 393"/>
                  <a:gd name="T63" fmla="*/ 71 h 272"/>
                  <a:gd name="T64" fmla="*/ 27 w 393"/>
                  <a:gd name="T65" fmla="*/ 0 h 272"/>
                  <a:gd name="T66" fmla="*/ 0 w 393"/>
                  <a:gd name="T67" fmla="*/ 44 h 272"/>
                  <a:gd name="T68" fmla="*/ 125 w 393"/>
                  <a:gd name="T69" fmla="*/ 116 h 272"/>
                  <a:gd name="T70" fmla="*/ 125 w 393"/>
                  <a:gd name="T71" fmla="*/ 250 h 272"/>
                  <a:gd name="T72" fmla="*/ 125 w 393"/>
                  <a:gd name="T73" fmla="*/ 259 h 272"/>
                  <a:gd name="T74" fmla="*/ 129 w 393"/>
                  <a:gd name="T75" fmla="*/ 263 h 272"/>
                  <a:gd name="T76" fmla="*/ 138 w 393"/>
                  <a:gd name="T77" fmla="*/ 268 h 272"/>
                  <a:gd name="T78" fmla="*/ 143 w 393"/>
                  <a:gd name="T79" fmla="*/ 272 h 272"/>
                  <a:gd name="T80" fmla="*/ 152 w 393"/>
                  <a:gd name="T81" fmla="*/ 272 h 272"/>
                  <a:gd name="T82" fmla="*/ 161 w 393"/>
                  <a:gd name="T83" fmla="*/ 268 h 272"/>
                  <a:gd name="T84" fmla="*/ 165 w 393"/>
                  <a:gd name="T85" fmla="*/ 259 h 272"/>
                  <a:gd name="T86" fmla="*/ 165 w 393"/>
                  <a:gd name="T87" fmla="*/ 250 h 272"/>
                  <a:gd name="T88" fmla="*/ 170 w 393"/>
                  <a:gd name="T89" fmla="*/ 143 h 272"/>
                  <a:gd name="T90" fmla="*/ 228 w 393"/>
                  <a:gd name="T91" fmla="*/ 178 h 272"/>
                  <a:gd name="T92" fmla="*/ 223 w 393"/>
                  <a:gd name="T93" fmla="*/ 254 h 272"/>
                  <a:gd name="T94" fmla="*/ 228 w 393"/>
                  <a:gd name="T95" fmla="*/ 263 h 272"/>
                  <a:gd name="T96" fmla="*/ 232 w 393"/>
                  <a:gd name="T97" fmla="*/ 268 h 272"/>
                  <a:gd name="T98" fmla="*/ 237 w 393"/>
                  <a:gd name="T99" fmla="*/ 272 h 272"/>
                  <a:gd name="T100" fmla="*/ 245 w 393"/>
                  <a:gd name="T101" fmla="*/ 272 h 272"/>
                  <a:gd name="T102" fmla="*/ 254 w 393"/>
                  <a:gd name="T103" fmla="*/ 272 h 272"/>
                  <a:gd name="T104" fmla="*/ 259 w 393"/>
                  <a:gd name="T105" fmla="*/ 268 h 272"/>
                  <a:gd name="T106" fmla="*/ 263 w 393"/>
                  <a:gd name="T107" fmla="*/ 263 h 272"/>
                  <a:gd name="T108" fmla="*/ 268 w 393"/>
                  <a:gd name="T109" fmla="*/ 254 h 272"/>
                  <a:gd name="T110" fmla="*/ 272 w 393"/>
                  <a:gd name="T111" fmla="*/ 201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93" h="272">
                    <a:moveTo>
                      <a:pt x="272" y="201"/>
                    </a:moveTo>
                    <a:lnTo>
                      <a:pt x="357" y="250"/>
                    </a:lnTo>
                    <a:lnTo>
                      <a:pt x="366" y="254"/>
                    </a:lnTo>
                    <a:lnTo>
                      <a:pt x="375" y="254"/>
                    </a:lnTo>
                    <a:lnTo>
                      <a:pt x="384" y="250"/>
                    </a:lnTo>
                    <a:lnTo>
                      <a:pt x="388" y="241"/>
                    </a:lnTo>
                    <a:lnTo>
                      <a:pt x="393" y="232"/>
                    </a:lnTo>
                    <a:lnTo>
                      <a:pt x="393" y="223"/>
                    </a:lnTo>
                    <a:lnTo>
                      <a:pt x="388" y="214"/>
                    </a:lnTo>
                    <a:lnTo>
                      <a:pt x="384" y="210"/>
                    </a:lnTo>
                    <a:lnTo>
                      <a:pt x="295" y="156"/>
                    </a:lnTo>
                    <a:lnTo>
                      <a:pt x="339" y="129"/>
                    </a:lnTo>
                    <a:lnTo>
                      <a:pt x="348" y="125"/>
                    </a:lnTo>
                    <a:lnTo>
                      <a:pt x="353" y="116"/>
                    </a:lnTo>
                    <a:lnTo>
                      <a:pt x="353" y="107"/>
                    </a:lnTo>
                    <a:lnTo>
                      <a:pt x="353" y="98"/>
                    </a:lnTo>
                    <a:lnTo>
                      <a:pt x="344" y="94"/>
                    </a:lnTo>
                    <a:lnTo>
                      <a:pt x="339" y="89"/>
                    </a:lnTo>
                    <a:lnTo>
                      <a:pt x="330" y="89"/>
                    </a:lnTo>
                    <a:lnTo>
                      <a:pt x="321" y="89"/>
                    </a:lnTo>
                    <a:lnTo>
                      <a:pt x="254" y="129"/>
                    </a:lnTo>
                    <a:lnTo>
                      <a:pt x="196" y="94"/>
                    </a:lnTo>
                    <a:lnTo>
                      <a:pt x="281" y="49"/>
                    </a:lnTo>
                    <a:lnTo>
                      <a:pt x="290" y="40"/>
                    </a:lnTo>
                    <a:lnTo>
                      <a:pt x="295" y="31"/>
                    </a:lnTo>
                    <a:lnTo>
                      <a:pt x="295" y="26"/>
                    </a:lnTo>
                    <a:lnTo>
                      <a:pt x="295" y="18"/>
                    </a:lnTo>
                    <a:lnTo>
                      <a:pt x="290" y="9"/>
                    </a:lnTo>
                    <a:lnTo>
                      <a:pt x="281" y="4"/>
                    </a:lnTo>
                    <a:lnTo>
                      <a:pt x="272" y="4"/>
                    </a:lnTo>
                    <a:lnTo>
                      <a:pt x="263" y="9"/>
                    </a:lnTo>
                    <a:lnTo>
                      <a:pt x="152" y="71"/>
                    </a:lnTo>
                    <a:lnTo>
                      <a:pt x="27" y="0"/>
                    </a:lnTo>
                    <a:lnTo>
                      <a:pt x="0" y="44"/>
                    </a:lnTo>
                    <a:lnTo>
                      <a:pt x="125" y="116"/>
                    </a:lnTo>
                    <a:lnTo>
                      <a:pt x="125" y="250"/>
                    </a:lnTo>
                    <a:lnTo>
                      <a:pt x="125" y="259"/>
                    </a:lnTo>
                    <a:lnTo>
                      <a:pt x="129" y="263"/>
                    </a:lnTo>
                    <a:lnTo>
                      <a:pt x="138" y="268"/>
                    </a:lnTo>
                    <a:lnTo>
                      <a:pt x="143" y="272"/>
                    </a:lnTo>
                    <a:lnTo>
                      <a:pt x="152" y="272"/>
                    </a:lnTo>
                    <a:lnTo>
                      <a:pt x="161" y="268"/>
                    </a:lnTo>
                    <a:lnTo>
                      <a:pt x="165" y="259"/>
                    </a:lnTo>
                    <a:lnTo>
                      <a:pt x="165" y="250"/>
                    </a:lnTo>
                    <a:lnTo>
                      <a:pt x="170" y="143"/>
                    </a:lnTo>
                    <a:lnTo>
                      <a:pt x="228" y="178"/>
                    </a:lnTo>
                    <a:lnTo>
                      <a:pt x="223" y="254"/>
                    </a:lnTo>
                    <a:lnTo>
                      <a:pt x="228" y="263"/>
                    </a:lnTo>
                    <a:lnTo>
                      <a:pt x="232" y="268"/>
                    </a:lnTo>
                    <a:lnTo>
                      <a:pt x="237" y="272"/>
                    </a:lnTo>
                    <a:lnTo>
                      <a:pt x="245" y="272"/>
                    </a:lnTo>
                    <a:lnTo>
                      <a:pt x="254" y="272"/>
                    </a:lnTo>
                    <a:lnTo>
                      <a:pt x="259" y="268"/>
                    </a:lnTo>
                    <a:lnTo>
                      <a:pt x="263" y="263"/>
                    </a:lnTo>
                    <a:lnTo>
                      <a:pt x="268" y="254"/>
                    </a:lnTo>
                    <a:lnTo>
                      <a:pt x="272" y="201"/>
                    </a:lnTo>
                    <a:close/>
                  </a:path>
                </a:pathLst>
              </a:custGeom>
              <a:gradFill rotWithShape="1">
                <a:gsLst>
                  <a:gs pos="0">
                    <a:schemeClr val="hlink">
                      <a:gamma/>
                      <a:tint val="42353"/>
                      <a:invGamma/>
                    </a:schemeClr>
                  </a:gs>
                  <a:gs pos="100000">
                    <a:schemeClr val="hlink"/>
                  </a:gs>
                </a:gsLst>
                <a:path path="rect">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3600" b="1" smtClean="0">
                  <a:latin typeface="楷体" panose="02010609060101010101" pitchFamily="49" charset="-122"/>
                  <a:ea typeface="楷体" panose="02010609060101010101" pitchFamily="49" charset="-122"/>
                </a:endParaRPr>
              </a:p>
            </p:txBody>
          </p:sp>
          <p:sp>
            <p:nvSpPr>
              <p:cNvPr id="66" name="Freeform 48"/>
              <p:cNvSpPr/>
              <p:nvPr/>
            </p:nvSpPr>
            <p:spPr bwMode="auto">
              <a:xfrm>
                <a:off x="1348" y="393"/>
                <a:ext cx="393" cy="277"/>
              </a:xfrm>
              <a:custGeom>
                <a:avLst/>
                <a:gdLst>
                  <a:gd name="T0" fmla="*/ 295 w 393"/>
                  <a:gd name="T1" fmla="*/ 121 h 277"/>
                  <a:gd name="T2" fmla="*/ 384 w 393"/>
                  <a:gd name="T3" fmla="*/ 72 h 277"/>
                  <a:gd name="T4" fmla="*/ 393 w 393"/>
                  <a:gd name="T5" fmla="*/ 63 h 277"/>
                  <a:gd name="T6" fmla="*/ 393 w 393"/>
                  <a:gd name="T7" fmla="*/ 54 h 277"/>
                  <a:gd name="T8" fmla="*/ 393 w 393"/>
                  <a:gd name="T9" fmla="*/ 49 h 277"/>
                  <a:gd name="T10" fmla="*/ 393 w 393"/>
                  <a:gd name="T11" fmla="*/ 40 h 277"/>
                  <a:gd name="T12" fmla="*/ 384 w 393"/>
                  <a:gd name="T13" fmla="*/ 31 h 277"/>
                  <a:gd name="T14" fmla="*/ 379 w 393"/>
                  <a:gd name="T15" fmla="*/ 27 h 277"/>
                  <a:gd name="T16" fmla="*/ 370 w 393"/>
                  <a:gd name="T17" fmla="*/ 27 h 277"/>
                  <a:gd name="T18" fmla="*/ 357 w 393"/>
                  <a:gd name="T19" fmla="*/ 27 h 277"/>
                  <a:gd name="T20" fmla="*/ 268 w 393"/>
                  <a:gd name="T21" fmla="*/ 81 h 277"/>
                  <a:gd name="T22" fmla="*/ 268 w 393"/>
                  <a:gd name="T23" fmla="*/ 27 h 277"/>
                  <a:gd name="T24" fmla="*/ 268 w 393"/>
                  <a:gd name="T25" fmla="*/ 14 h 277"/>
                  <a:gd name="T26" fmla="*/ 263 w 393"/>
                  <a:gd name="T27" fmla="*/ 9 h 277"/>
                  <a:gd name="T28" fmla="*/ 254 w 393"/>
                  <a:gd name="T29" fmla="*/ 5 h 277"/>
                  <a:gd name="T30" fmla="*/ 250 w 393"/>
                  <a:gd name="T31" fmla="*/ 0 h 277"/>
                  <a:gd name="T32" fmla="*/ 241 w 393"/>
                  <a:gd name="T33" fmla="*/ 5 h 277"/>
                  <a:gd name="T34" fmla="*/ 232 w 393"/>
                  <a:gd name="T35" fmla="*/ 5 h 277"/>
                  <a:gd name="T36" fmla="*/ 228 w 393"/>
                  <a:gd name="T37" fmla="*/ 14 h 277"/>
                  <a:gd name="T38" fmla="*/ 228 w 393"/>
                  <a:gd name="T39" fmla="*/ 23 h 277"/>
                  <a:gd name="T40" fmla="*/ 228 w 393"/>
                  <a:gd name="T41" fmla="*/ 99 h 277"/>
                  <a:gd name="T42" fmla="*/ 170 w 393"/>
                  <a:gd name="T43" fmla="*/ 134 h 277"/>
                  <a:gd name="T44" fmla="*/ 170 w 393"/>
                  <a:gd name="T45" fmla="*/ 36 h 277"/>
                  <a:gd name="T46" fmla="*/ 170 w 393"/>
                  <a:gd name="T47" fmla="*/ 27 h 277"/>
                  <a:gd name="T48" fmla="*/ 165 w 393"/>
                  <a:gd name="T49" fmla="*/ 18 h 277"/>
                  <a:gd name="T50" fmla="*/ 156 w 393"/>
                  <a:gd name="T51" fmla="*/ 14 h 277"/>
                  <a:gd name="T52" fmla="*/ 147 w 393"/>
                  <a:gd name="T53" fmla="*/ 9 h 277"/>
                  <a:gd name="T54" fmla="*/ 138 w 393"/>
                  <a:gd name="T55" fmla="*/ 9 h 277"/>
                  <a:gd name="T56" fmla="*/ 134 w 393"/>
                  <a:gd name="T57" fmla="*/ 14 h 277"/>
                  <a:gd name="T58" fmla="*/ 129 w 393"/>
                  <a:gd name="T59" fmla="*/ 23 h 277"/>
                  <a:gd name="T60" fmla="*/ 125 w 393"/>
                  <a:gd name="T61" fmla="*/ 31 h 277"/>
                  <a:gd name="T62" fmla="*/ 125 w 393"/>
                  <a:gd name="T63" fmla="*/ 161 h 277"/>
                  <a:gd name="T64" fmla="*/ 0 w 393"/>
                  <a:gd name="T65" fmla="*/ 233 h 277"/>
                  <a:gd name="T66" fmla="*/ 27 w 393"/>
                  <a:gd name="T67" fmla="*/ 277 h 277"/>
                  <a:gd name="T68" fmla="*/ 152 w 393"/>
                  <a:gd name="T69" fmla="*/ 206 h 277"/>
                  <a:gd name="T70" fmla="*/ 268 w 393"/>
                  <a:gd name="T71" fmla="*/ 273 h 277"/>
                  <a:gd name="T72" fmla="*/ 272 w 393"/>
                  <a:gd name="T73" fmla="*/ 277 h 277"/>
                  <a:gd name="T74" fmla="*/ 281 w 393"/>
                  <a:gd name="T75" fmla="*/ 277 h 277"/>
                  <a:gd name="T76" fmla="*/ 290 w 393"/>
                  <a:gd name="T77" fmla="*/ 273 h 277"/>
                  <a:gd name="T78" fmla="*/ 295 w 393"/>
                  <a:gd name="T79" fmla="*/ 268 h 277"/>
                  <a:gd name="T80" fmla="*/ 299 w 393"/>
                  <a:gd name="T81" fmla="*/ 259 h 277"/>
                  <a:gd name="T82" fmla="*/ 299 w 393"/>
                  <a:gd name="T83" fmla="*/ 251 h 277"/>
                  <a:gd name="T84" fmla="*/ 295 w 393"/>
                  <a:gd name="T85" fmla="*/ 242 h 277"/>
                  <a:gd name="T86" fmla="*/ 286 w 393"/>
                  <a:gd name="T87" fmla="*/ 237 h 277"/>
                  <a:gd name="T88" fmla="*/ 196 w 393"/>
                  <a:gd name="T89" fmla="*/ 179 h 277"/>
                  <a:gd name="T90" fmla="*/ 254 w 393"/>
                  <a:gd name="T91" fmla="*/ 148 h 277"/>
                  <a:gd name="T92" fmla="*/ 321 w 393"/>
                  <a:gd name="T93" fmla="*/ 188 h 277"/>
                  <a:gd name="T94" fmla="*/ 330 w 393"/>
                  <a:gd name="T95" fmla="*/ 192 h 277"/>
                  <a:gd name="T96" fmla="*/ 335 w 393"/>
                  <a:gd name="T97" fmla="*/ 192 h 277"/>
                  <a:gd name="T98" fmla="*/ 344 w 393"/>
                  <a:gd name="T99" fmla="*/ 188 h 277"/>
                  <a:gd name="T100" fmla="*/ 348 w 393"/>
                  <a:gd name="T101" fmla="*/ 179 h 277"/>
                  <a:gd name="T102" fmla="*/ 348 w 393"/>
                  <a:gd name="T103" fmla="*/ 175 h 277"/>
                  <a:gd name="T104" fmla="*/ 348 w 393"/>
                  <a:gd name="T105" fmla="*/ 166 h 277"/>
                  <a:gd name="T106" fmla="*/ 348 w 393"/>
                  <a:gd name="T107" fmla="*/ 157 h 277"/>
                  <a:gd name="T108" fmla="*/ 339 w 393"/>
                  <a:gd name="T109" fmla="*/ 152 h 277"/>
                  <a:gd name="T110" fmla="*/ 295 w 393"/>
                  <a:gd name="T111" fmla="*/ 121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93" h="277">
                    <a:moveTo>
                      <a:pt x="295" y="121"/>
                    </a:moveTo>
                    <a:lnTo>
                      <a:pt x="384" y="72"/>
                    </a:lnTo>
                    <a:lnTo>
                      <a:pt x="393" y="63"/>
                    </a:lnTo>
                    <a:lnTo>
                      <a:pt x="393" y="54"/>
                    </a:lnTo>
                    <a:lnTo>
                      <a:pt x="393" y="49"/>
                    </a:lnTo>
                    <a:lnTo>
                      <a:pt x="393" y="40"/>
                    </a:lnTo>
                    <a:lnTo>
                      <a:pt x="384" y="31"/>
                    </a:lnTo>
                    <a:lnTo>
                      <a:pt x="379" y="27"/>
                    </a:lnTo>
                    <a:lnTo>
                      <a:pt x="370" y="27"/>
                    </a:lnTo>
                    <a:lnTo>
                      <a:pt x="357" y="27"/>
                    </a:lnTo>
                    <a:lnTo>
                      <a:pt x="268" y="81"/>
                    </a:lnTo>
                    <a:lnTo>
                      <a:pt x="268" y="27"/>
                    </a:lnTo>
                    <a:lnTo>
                      <a:pt x="268" y="14"/>
                    </a:lnTo>
                    <a:lnTo>
                      <a:pt x="263" y="9"/>
                    </a:lnTo>
                    <a:lnTo>
                      <a:pt x="254" y="5"/>
                    </a:lnTo>
                    <a:lnTo>
                      <a:pt x="250" y="0"/>
                    </a:lnTo>
                    <a:lnTo>
                      <a:pt x="241" y="5"/>
                    </a:lnTo>
                    <a:lnTo>
                      <a:pt x="232" y="5"/>
                    </a:lnTo>
                    <a:lnTo>
                      <a:pt x="228" y="14"/>
                    </a:lnTo>
                    <a:lnTo>
                      <a:pt x="228" y="23"/>
                    </a:lnTo>
                    <a:lnTo>
                      <a:pt x="228" y="99"/>
                    </a:lnTo>
                    <a:lnTo>
                      <a:pt x="170" y="134"/>
                    </a:lnTo>
                    <a:lnTo>
                      <a:pt x="170" y="36"/>
                    </a:lnTo>
                    <a:lnTo>
                      <a:pt x="170" y="27"/>
                    </a:lnTo>
                    <a:lnTo>
                      <a:pt x="165" y="18"/>
                    </a:lnTo>
                    <a:lnTo>
                      <a:pt x="156" y="14"/>
                    </a:lnTo>
                    <a:lnTo>
                      <a:pt x="147" y="9"/>
                    </a:lnTo>
                    <a:lnTo>
                      <a:pt x="138" y="9"/>
                    </a:lnTo>
                    <a:lnTo>
                      <a:pt x="134" y="14"/>
                    </a:lnTo>
                    <a:lnTo>
                      <a:pt x="129" y="23"/>
                    </a:lnTo>
                    <a:lnTo>
                      <a:pt x="125" y="31"/>
                    </a:lnTo>
                    <a:lnTo>
                      <a:pt x="125" y="161"/>
                    </a:lnTo>
                    <a:lnTo>
                      <a:pt x="0" y="233"/>
                    </a:lnTo>
                    <a:lnTo>
                      <a:pt x="27" y="277"/>
                    </a:lnTo>
                    <a:lnTo>
                      <a:pt x="152" y="206"/>
                    </a:lnTo>
                    <a:lnTo>
                      <a:pt x="268" y="273"/>
                    </a:lnTo>
                    <a:lnTo>
                      <a:pt x="272" y="277"/>
                    </a:lnTo>
                    <a:lnTo>
                      <a:pt x="281" y="277"/>
                    </a:lnTo>
                    <a:lnTo>
                      <a:pt x="290" y="273"/>
                    </a:lnTo>
                    <a:lnTo>
                      <a:pt x="295" y="268"/>
                    </a:lnTo>
                    <a:lnTo>
                      <a:pt x="299" y="259"/>
                    </a:lnTo>
                    <a:lnTo>
                      <a:pt x="299" y="251"/>
                    </a:lnTo>
                    <a:lnTo>
                      <a:pt x="295" y="242"/>
                    </a:lnTo>
                    <a:lnTo>
                      <a:pt x="286" y="237"/>
                    </a:lnTo>
                    <a:lnTo>
                      <a:pt x="196" y="179"/>
                    </a:lnTo>
                    <a:lnTo>
                      <a:pt x="254" y="148"/>
                    </a:lnTo>
                    <a:lnTo>
                      <a:pt x="321" y="188"/>
                    </a:lnTo>
                    <a:lnTo>
                      <a:pt x="330" y="192"/>
                    </a:lnTo>
                    <a:lnTo>
                      <a:pt x="335" y="192"/>
                    </a:lnTo>
                    <a:lnTo>
                      <a:pt x="344" y="188"/>
                    </a:lnTo>
                    <a:lnTo>
                      <a:pt x="348" y="179"/>
                    </a:lnTo>
                    <a:lnTo>
                      <a:pt x="348" y="175"/>
                    </a:lnTo>
                    <a:lnTo>
                      <a:pt x="348" y="166"/>
                    </a:lnTo>
                    <a:lnTo>
                      <a:pt x="348" y="157"/>
                    </a:lnTo>
                    <a:lnTo>
                      <a:pt x="339" y="152"/>
                    </a:lnTo>
                    <a:lnTo>
                      <a:pt x="295" y="121"/>
                    </a:lnTo>
                    <a:close/>
                  </a:path>
                </a:pathLst>
              </a:custGeom>
              <a:gradFill rotWithShape="1">
                <a:gsLst>
                  <a:gs pos="0">
                    <a:schemeClr val="hlink">
                      <a:gamma/>
                      <a:tint val="42353"/>
                      <a:invGamma/>
                    </a:schemeClr>
                  </a:gs>
                  <a:gs pos="100000">
                    <a:schemeClr val="hlink"/>
                  </a:gs>
                </a:gsLst>
                <a:path path="rect">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3600" b="1" smtClean="0">
                  <a:latin typeface="楷体" panose="02010609060101010101" pitchFamily="49" charset="-122"/>
                  <a:ea typeface="楷体" panose="02010609060101010101" pitchFamily="49" charset="-122"/>
                </a:endParaRPr>
              </a:p>
            </p:txBody>
          </p:sp>
          <p:sp>
            <p:nvSpPr>
              <p:cNvPr id="67" name="Freeform 49"/>
              <p:cNvSpPr/>
              <p:nvPr/>
            </p:nvSpPr>
            <p:spPr bwMode="auto">
              <a:xfrm>
                <a:off x="1232" y="536"/>
                <a:ext cx="263" cy="228"/>
              </a:xfrm>
              <a:custGeom>
                <a:avLst/>
                <a:gdLst>
                  <a:gd name="T0" fmla="*/ 0 w 263"/>
                  <a:gd name="T1" fmla="*/ 116 h 228"/>
                  <a:gd name="T2" fmla="*/ 49 w 263"/>
                  <a:gd name="T3" fmla="*/ 67 h 228"/>
                  <a:gd name="T4" fmla="*/ 67 w 263"/>
                  <a:gd name="T5" fmla="*/ 0 h 228"/>
                  <a:gd name="T6" fmla="*/ 134 w 263"/>
                  <a:gd name="T7" fmla="*/ 23 h 228"/>
                  <a:gd name="T8" fmla="*/ 201 w 263"/>
                  <a:gd name="T9" fmla="*/ 0 h 228"/>
                  <a:gd name="T10" fmla="*/ 214 w 263"/>
                  <a:gd name="T11" fmla="*/ 67 h 228"/>
                  <a:gd name="T12" fmla="*/ 263 w 263"/>
                  <a:gd name="T13" fmla="*/ 116 h 228"/>
                  <a:gd name="T14" fmla="*/ 214 w 263"/>
                  <a:gd name="T15" fmla="*/ 161 h 228"/>
                  <a:gd name="T16" fmla="*/ 201 w 263"/>
                  <a:gd name="T17" fmla="*/ 228 h 228"/>
                  <a:gd name="T18" fmla="*/ 134 w 263"/>
                  <a:gd name="T19" fmla="*/ 210 h 228"/>
                  <a:gd name="T20" fmla="*/ 67 w 263"/>
                  <a:gd name="T21" fmla="*/ 228 h 228"/>
                  <a:gd name="T22" fmla="*/ 49 w 263"/>
                  <a:gd name="T23" fmla="*/ 161 h 228"/>
                  <a:gd name="T24" fmla="*/ 0 w 263"/>
                  <a:gd name="T25" fmla="*/ 11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3" h="228">
                    <a:moveTo>
                      <a:pt x="0" y="116"/>
                    </a:moveTo>
                    <a:lnTo>
                      <a:pt x="49" y="67"/>
                    </a:lnTo>
                    <a:lnTo>
                      <a:pt x="67" y="0"/>
                    </a:lnTo>
                    <a:lnTo>
                      <a:pt x="134" y="23"/>
                    </a:lnTo>
                    <a:lnTo>
                      <a:pt x="201" y="0"/>
                    </a:lnTo>
                    <a:lnTo>
                      <a:pt x="214" y="67"/>
                    </a:lnTo>
                    <a:lnTo>
                      <a:pt x="263" y="116"/>
                    </a:lnTo>
                    <a:lnTo>
                      <a:pt x="214" y="161"/>
                    </a:lnTo>
                    <a:lnTo>
                      <a:pt x="201" y="228"/>
                    </a:lnTo>
                    <a:lnTo>
                      <a:pt x="134" y="210"/>
                    </a:lnTo>
                    <a:lnTo>
                      <a:pt x="67" y="228"/>
                    </a:lnTo>
                    <a:lnTo>
                      <a:pt x="49" y="161"/>
                    </a:lnTo>
                    <a:lnTo>
                      <a:pt x="0" y="116"/>
                    </a:lnTo>
                    <a:close/>
                  </a:path>
                </a:pathLst>
              </a:custGeom>
              <a:gradFill rotWithShape="1">
                <a:gsLst>
                  <a:gs pos="0">
                    <a:schemeClr val="hlink">
                      <a:gamma/>
                      <a:tint val="42353"/>
                      <a:invGamma/>
                    </a:schemeClr>
                  </a:gs>
                  <a:gs pos="100000">
                    <a:schemeClr val="hlink"/>
                  </a:gs>
                </a:gsLst>
                <a:path path="rect">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3600" b="1" smtClean="0">
                  <a:latin typeface="楷体" panose="02010609060101010101" pitchFamily="49" charset="-122"/>
                  <a:ea typeface="楷体" panose="02010609060101010101" pitchFamily="49" charset="-122"/>
                </a:endParaRPr>
              </a:p>
            </p:txBody>
          </p:sp>
        </p:grpSp>
        <p:sp>
          <p:nvSpPr>
            <p:cNvPr id="56" name="Rectangle 50"/>
            <p:cNvSpPr>
              <a:spLocks noChangeArrowheads="1"/>
            </p:cNvSpPr>
            <p:nvPr/>
          </p:nvSpPr>
          <p:spPr bwMode="auto">
            <a:xfrm>
              <a:off x="1869" y="1296"/>
              <a:ext cx="2537" cy="337"/>
            </a:xfrm>
            <a:prstGeom prst="rect">
              <a:avLst/>
            </a:prstGeom>
            <a:noFill/>
            <a:ln>
              <a:noFill/>
            </a:ln>
            <a:effectLst/>
            <a:extLst>
              <a:ext uri="{909E8E84-426E-40DD-AFC4-6F175D3DCCD1}">
                <a14:hiddenFill xmlns:a14="http://schemas.microsoft.com/office/drawing/2010/main">
                  <a:gradFill rotWithShape="1">
                    <a:gsLst>
                      <a:gs pos="0">
                        <a:schemeClr val="hlink">
                          <a:gamma/>
                          <a:tint val="42353"/>
                          <a:invGamma/>
                        </a:schemeClr>
                      </a:gs>
                      <a:gs pos="100000">
                        <a:schemeClr val="hlink"/>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zh-CN" sz="3600" b="1" dirty="0" smtClean="0">
                  <a:latin typeface="楷体" panose="02010609060101010101" pitchFamily="49" charset="-122"/>
                  <a:ea typeface="楷体" panose="02010609060101010101" pitchFamily="49" charset="-122"/>
                </a:rPr>
                <a:t>3 Linux</a:t>
              </a:r>
              <a:r>
                <a:rPr lang="zh-CN" altLang="en-US" sz="3600" b="1" dirty="0" smtClean="0">
                  <a:latin typeface="楷体" panose="02010609060101010101" pitchFamily="49" charset="-122"/>
                  <a:ea typeface="楷体" panose="02010609060101010101" pitchFamily="49" charset="-122"/>
                </a:rPr>
                <a:t>命令分类详解</a:t>
              </a:r>
              <a:endParaRPr lang="en-US" altLang="zh-CN" sz="3600" b="1" dirty="0" smtClean="0">
                <a:latin typeface="楷体" panose="02010609060101010101" pitchFamily="49" charset="-122"/>
                <a:ea typeface="楷体" panose="02010609060101010101" pitchFamily="49" charset="-122"/>
              </a:endParaRPr>
            </a:p>
          </p:txBody>
        </p:sp>
        <p:sp>
          <p:nvSpPr>
            <p:cNvPr id="57" name="Line 51"/>
            <p:cNvSpPr>
              <a:spLocks noChangeShapeType="1"/>
            </p:cNvSpPr>
            <p:nvPr/>
          </p:nvSpPr>
          <p:spPr bwMode="auto">
            <a:xfrm>
              <a:off x="1776" y="1584"/>
              <a:ext cx="2273" cy="0"/>
            </a:xfrm>
            <a:prstGeom prst="line">
              <a:avLst/>
            </a:prstGeom>
            <a:noFill/>
            <a:ln w="9525">
              <a:solidFill>
                <a:srgbClr val="99CC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600" b="1" smtClean="0">
                <a:latin typeface="楷体" panose="02010609060101010101" pitchFamily="49" charset="-122"/>
                <a:ea typeface="楷体" panose="02010609060101010101" pitchFamily="49" charset="-122"/>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p:cNvSpPr>
          <p:nvPr>
            <p:ph type="title"/>
          </p:nvPr>
        </p:nvSpPr>
        <p:spPr>
          <a:xfrm>
            <a:off x="0" y="260350"/>
            <a:ext cx="7096125" cy="654050"/>
          </a:xfrm>
        </p:spPr>
        <p:txBody>
          <a:bodyPr/>
          <a:lstStyle/>
          <a:p>
            <a:endParaRPr lang="zh-CN" altLang="en-US" sz="3600" smtClean="0">
              <a:latin typeface="黑体" panose="02010609060101010101" pitchFamily="49" charset="-122"/>
              <a:ea typeface="黑体" panose="02010609060101010101" pitchFamily="49" charset="-122"/>
            </a:endParaRPr>
          </a:p>
        </p:txBody>
      </p:sp>
      <p:sp>
        <p:nvSpPr>
          <p:cNvPr id="22532" name="Rectangle 3"/>
          <p:cNvSpPr>
            <a:spLocks noGrp="1"/>
          </p:cNvSpPr>
          <p:nvPr>
            <p:ph idx="1"/>
          </p:nvPr>
        </p:nvSpPr>
        <p:spPr>
          <a:xfrm>
            <a:off x="467544" y="908720"/>
            <a:ext cx="7751763" cy="5129213"/>
          </a:xfrm>
        </p:spPr>
        <p:txBody>
          <a:bodyPr/>
          <a:lstStyle/>
          <a:p>
            <a:r>
              <a:rPr lang="zh-CN" altLang="en-US" b="1" dirty="0" smtClean="0"/>
              <a:t>共分为</a:t>
            </a:r>
            <a:r>
              <a:rPr lang="en-US" altLang="zh-CN" b="1" dirty="0" smtClean="0"/>
              <a:t>7</a:t>
            </a:r>
            <a:r>
              <a:rPr lang="zh-CN" altLang="en-US" b="1" dirty="0" smtClean="0"/>
              <a:t>部分：</a:t>
            </a:r>
            <a:endParaRPr lang="zh-CN" altLang="en-US" b="1" dirty="0" smtClean="0"/>
          </a:p>
          <a:p>
            <a:pPr lvl="1"/>
            <a:r>
              <a:rPr lang="zh-CN" altLang="en-US" b="1" dirty="0" smtClean="0"/>
              <a:t>账号名称</a:t>
            </a:r>
            <a:endParaRPr lang="zh-CN" altLang="en-US" b="1" dirty="0" smtClean="0"/>
          </a:p>
          <a:p>
            <a:pPr lvl="1"/>
            <a:r>
              <a:rPr lang="zh-CN" altLang="en-US" b="1" dirty="0" smtClean="0"/>
              <a:t>密码 密码移到</a:t>
            </a:r>
            <a:r>
              <a:rPr lang="en-US" altLang="zh-CN" b="1" dirty="0" smtClean="0"/>
              <a:t>shadow</a:t>
            </a:r>
            <a:r>
              <a:rPr lang="zh-CN" altLang="en-US" b="1" dirty="0" smtClean="0"/>
              <a:t>这个加密后的文件中了</a:t>
            </a:r>
            <a:endParaRPr lang="zh-CN" altLang="en-US" b="1" dirty="0" smtClean="0"/>
          </a:p>
          <a:p>
            <a:pPr lvl="1"/>
            <a:r>
              <a:rPr lang="en-US" altLang="zh-CN" b="1" dirty="0" smtClean="0"/>
              <a:t>UID </a:t>
            </a:r>
            <a:r>
              <a:rPr lang="zh-CN" altLang="en-US" b="1" dirty="0" smtClean="0"/>
              <a:t>用户识别码 </a:t>
            </a:r>
            <a:r>
              <a:rPr lang="en-US" altLang="zh-CN" b="1" dirty="0" smtClean="0"/>
              <a:t>0-65535</a:t>
            </a:r>
            <a:endParaRPr lang="en-US" altLang="zh-CN" b="1" dirty="0" smtClean="0"/>
          </a:p>
          <a:p>
            <a:pPr lvl="1"/>
            <a:r>
              <a:rPr lang="en-US" altLang="zh-CN" b="1" dirty="0" smtClean="0"/>
              <a:t>GID </a:t>
            </a:r>
            <a:r>
              <a:rPr lang="zh-CN" altLang="en-US" b="1" dirty="0" smtClean="0"/>
              <a:t>表示用户所属的组</a:t>
            </a:r>
            <a:endParaRPr lang="zh-CN" altLang="en-US" b="1" dirty="0" smtClean="0"/>
          </a:p>
          <a:p>
            <a:pPr lvl="1"/>
            <a:r>
              <a:rPr lang="zh-CN" altLang="en-US" b="1" dirty="0" smtClean="0"/>
              <a:t>用户信息说明栏 用途较小，主要解释账号的意义</a:t>
            </a:r>
            <a:endParaRPr lang="zh-CN" altLang="en-US" b="1" dirty="0" smtClean="0"/>
          </a:p>
          <a:p>
            <a:pPr lvl="1"/>
            <a:r>
              <a:rPr lang="zh-CN" altLang="en-US" b="1" dirty="0" smtClean="0"/>
              <a:t>用户主目录（用户主目录的</a:t>
            </a:r>
            <a:r>
              <a:rPr lang="zh-CN" altLang="en-US" b="1" dirty="0" smtClean="0">
                <a:solidFill>
                  <a:schemeClr val="accent1"/>
                </a:solidFill>
              </a:rPr>
              <a:t>绝对路径</a:t>
            </a:r>
            <a:r>
              <a:rPr lang="zh-CN" altLang="en-US" b="1" dirty="0" smtClean="0"/>
              <a:t>）</a:t>
            </a:r>
            <a:endParaRPr lang="zh-CN" altLang="en-US" b="1" dirty="0" smtClean="0"/>
          </a:p>
          <a:p>
            <a:pPr lvl="1"/>
            <a:r>
              <a:rPr lang="en-US" altLang="zh-CN" b="1" dirty="0" smtClean="0"/>
              <a:t>Login shell</a:t>
            </a:r>
            <a:endParaRPr lang="en-US" altLang="zh-CN" b="1" dirty="0" smtClean="0"/>
          </a:p>
        </p:txBody>
      </p:sp>
      <p:sp>
        <p:nvSpPr>
          <p:cNvPr id="22530"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49384675-E227-403D-8556-ECB38280BC51}"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p:cNvSpPr>
          <p:nvPr>
            <p:ph type="title"/>
          </p:nvPr>
        </p:nvSpPr>
        <p:spPr>
          <a:xfrm>
            <a:off x="0" y="260350"/>
            <a:ext cx="7096125" cy="654050"/>
          </a:xfrm>
        </p:spPr>
        <p:txBody>
          <a:bodyPr/>
          <a:lstStyle/>
          <a:p>
            <a:endParaRPr lang="zh-CN" altLang="en-US" sz="3600" smtClean="0">
              <a:latin typeface="黑体" panose="02010609060101010101" pitchFamily="49" charset="-122"/>
              <a:ea typeface="黑体" panose="02010609060101010101" pitchFamily="49" charset="-122"/>
            </a:endParaRPr>
          </a:p>
        </p:txBody>
      </p:sp>
      <p:sp>
        <p:nvSpPr>
          <p:cNvPr id="23556" name="Rectangle 3"/>
          <p:cNvSpPr>
            <a:spLocks noGrp="1"/>
          </p:cNvSpPr>
          <p:nvPr>
            <p:ph idx="1"/>
          </p:nvPr>
        </p:nvSpPr>
        <p:spPr>
          <a:xfrm>
            <a:off x="448522" y="980728"/>
            <a:ext cx="8676456" cy="5129213"/>
          </a:xfrm>
        </p:spPr>
        <p:txBody>
          <a:bodyPr/>
          <a:lstStyle/>
          <a:p>
            <a:r>
              <a:rPr lang="en-US" altLang="zh-CN" b="1" dirty="0" smtClean="0"/>
              <a:t>2) /</a:t>
            </a:r>
            <a:r>
              <a:rPr lang="en-US" altLang="zh-CN" b="1" dirty="0" err="1" smtClean="0"/>
              <a:t>etc</a:t>
            </a:r>
            <a:r>
              <a:rPr lang="en-US" altLang="zh-CN" b="1" dirty="0" smtClean="0"/>
              <a:t>/shadow</a:t>
            </a:r>
            <a:endParaRPr lang="en-US" altLang="zh-CN" b="1" dirty="0" smtClean="0"/>
          </a:p>
          <a:p>
            <a:pPr lvl="1">
              <a:buFont typeface="Wingdings" panose="05000000000000000000" pitchFamily="2" charset="2"/>
              <a:buNone/>
            </a:pPr>
            <a:r>
              <a:rPr lang="zh-CN" altLang="en-US" b="1" dirty="0" smtClean="0"/>
              <a:t>每个程序都要通过ＵＩＤ和</a:t>
            </a:r>
            <a:r>
              <a:rPr lang="en-US" altLang="zh-CN" b="1" dirty="0" smtClean="0"/>
              <a:t>GID</a:t>
            </a:r>
            <a:r>
              <a:rPr lang="zh-CN" altLang="en-US" b="1" dirty="0" smtClean="0"/>
              <a:t>判断权限，所以</a:t>
            </a:r>
            <a:r>
              <a:rPr lang="en-US" altLang="zh-CN" b="1" dirty="0" smtClean="0"/>
              <a:t>/</a:t>
            </a:r>
            <a:r>
              <a:rPr lang="en-US" altLang="zh-CN" b="1" dirty="0" err="1" smtClean="0"/>
              <a:t>etc</a:t>
            </a:r>
            <a:r>
              <a:rPr lang="en-US" altLang="zh-CN" b="1" dirty="0" smtClean="0"/>
              <a:t>/</a:t>
            </a:r>
            <a:r>
              <a:rPr lang="en-US" altLang="zh-CN" b="1" dirty="0" err="1" smtClean="0"/>
              <a:t>passwd</a:t>
            </a:r>
            <a:r>
              <a:rPr lang="zh-CN" altLang="en-US" b="1" dirty="0" smtClean="0"/>
              <a:t>的权限必须设置为</a:t>
            </a:r>
            <a:r>
              <a:rPr lang="en-US" altLang="zh-CN" b="1" dirty="0" smtClean="0"/>
              <a:t>-</a:t>
            </a:r>
            <a:r>
              <a:rPr lang="en-US" altLang="zh-CN" b="1" dirty="0" err="1" smtClean="0"/>
              <a:t>rw</a:t>
            </a:r>
            <a:r>
              <a:rPr lang="en-US" altLang="zh-CN" b="1" dirty="0" smtClean="0"/>
              <a:t>-r—r—</a:t>
            </a:r>
            <a:endParaRPr lang="en-US" altLang="zh-CN" b="1" dirty="0" smtClean="0"/>
          </a:p>
          <a:p>
            <a:pPr lvl="1">
              <a:buFont typeface="Wingdings" panose="05000000000000000000" pitchFamily="2" charset="2"/>
              <a:buNone/>
            </a:pPr>
            <a:r>
              <a:rPr lang="zh-CN" altLang="en-US" b="1" dirty="0" smtClean="0"/>
              <a:t>密码转移到</a:t>
            </a:r>
            <a:r>
              <a:rPr lang="en-US" altLang="zh-CN" b="1" dirty="0" smtClean="0"/>
              <a:t>shadow</a:t>
            </a:r>
            <a:r>
              <a:rPr lang="zh-CN" altLang="en-US" b="1" dirty="0" smtClean="0"/>
              <a:t>文件中，</a:t>
            </a:r>
            <a:r>
              <a:rPr lang="en-US" altLang="zh-CN" b="1" dirty="0" err="1" smtClean="0"/>
              <a:t>passwd</a:t>
            </a:r>
            <a:r>
              <a:rPr lang="zh-CN" altLang="en-US" b="1" dirty="0" smtClean="0"/>
              <a:t>文件中用</a:t>
            </a:r>
            <a:r>
              <a:rPr lang="en-US" altLang="zh-CN" b="1" dirty="0" smtClean="0"/>
              <a:t>x</a:t>
            </a:r>
            <a:r>
              <a:rPr lang="zh-CN" altLang="en-US" b="1" dirty="0" smtClean="0"/>
              <a:t>代替</a:t>
            </a:r>
            <a:endParaRPr lang="zh-CN" altLang="en-US" b="1" dirty="0" smtClean="0"/>
          </a:p>
          <a:p>
            <a:pPr lvl="1">
              <a:buFont typeface="Wingdings" panose="05000000000000000000" pitchFamily="2" charset="2"/>
              <a:buNone/>
            </a:pPr>
            <a:endParaRPr lang="zh-CN" altLang="en-US" dirty="0" smtClean="0">
              <a:latin typeface="宋体" panose="02010600030101010101" pitchFamily="2" charset="-122"/>
              <a:ea typeface="宋体" panose="02010600030101010101" pitchFamily="2" charset="-122"/>
            </a:endParaRPr>
          </a:p>
        </p:txBody>
      </p:sp>
      <p:sp>
        <p:nvSpPr>
          <p:cNvPr id="23554"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6008FDC3-B5E1-427C-A83C-6A93C6F21D5F}"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0413" y="3933056"/>
            <a:ext cx="8068637" cy="864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797152"/>
            <a:ext cx="7901557" cy="946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4C20CDD5-DFBD-4D23-82AF-A89A723CDF48}"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pic>
        <p:nvPicPr>
          <p:cNvPr id="24580"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5106" y="1007963"/>
            <a:ext cx="8424863" cy="5284788"/>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26340" name="Text Box 4"/>
          <p:cNvSpPr txBox="1">
            <a:spLocks noChangeArrowheads="1"/>
          </p:cNvSpPr>
          <p:nvPr/>
        </p:nvSpPr>
        <p:spPr bwMode="auto">
          <a:xfrm>
            <a:off x="215602" y="2205038"/>
            <a:ext cx="1403350" cy="3968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hangingPunct="1">
              <a:spcBef>
                <a:spcPct val="50000"/>
              </a:spcBef>
            </a:pPr>
            <a:r>
              <a:rPr lang="zh-CN" altLang="en-US" sz="2000">
                <a:solidFill>
                  <a:srgbClr val="FF0000"/>
                </a:solidFill>
              </a:rPr>
              <a:t>文件属性</a:t>
            </a:r>
            <a:endParaRPr lang="zh-CN" altLang="en-US" sz="2000">
              <a:solidFill>
                <a:srgbClr val="FF0000"/>
              </a:solidFill>
            </a:endParaRPr>
          </a:p>
        </p:txBody>
      </p:sp>
      <p:sp>
        <p:nvSpPr>
          <p:cNvPr id="526341" name="Line 5"/>
          <p:cNvSpPr>
            <a:spLocks noChangeShapeType="1"/>
          </p:cNvSpPr>
          <p:nvPr/>
        </p:nvSpPr>
        <p:spPr bwMode="auto">
          <a:xfrm flipV="1">
            <a:off x="826790" y="1700213"/>
            <a:ext cx="0" cy="504825"/>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526342" name="Line 6"/>
          <p:cNvSpPr>
            <a:spLocks noChangeShapeType="1"/>
          </p:cNvSpPr>
          <p:nvPr/>
        </p:nvSpPr>
        <p:spPr bwMode="auto">
          <a:xfrm>
            <a:off x="215602" y="1700213"/>
            <a:ext cx="1403350" cy="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526343" name="Line 7"/>
          <p:cNvSpPr>
            <a:spLocks noChangeShapeType="1"/>
          </p:cNvSpPr>
          <p:nvPr/>
        </p:nvSpPr>
        <p:spPr bwMode="auto">
          <a:xfrm>
            <a:off x="1907877" y="1700213"/>
            <a:ext cx="287338" cy="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526344" name="Line 8"/>
          <p:cNvSpPr>
            <a:spLocks noChangeShapeType="1"/>
          </p:cNvSpPr>
          <p:nvPr/>
        </p:nvSpPr>
        <p:spPr bwMode="auto">
          <a:xfrm flipV="1">
            <a:off x="2050752" y="1773238"/>
            <a:ext cx="0" cy="433387"/>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526345" name="Text Box 9"/>
          <p:cNvSpPr txBox="1">
            <a:spLocks noChangeArrowheads="1"/>
          </p:cNvSpPr>
          <p:nvPr/>
        </p:nvSpPr>
        <p:spPr bwMode="auto">
          <a:xfrm>
            <a:off x="1618952" y="2205038"/>
            <a:ext cx="792163" cy="3968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hangingPunct="1">
              <a:spcBef>
                <a:spcPct val="50000"/>
              </a:spcBef>
            </a:pPr>
            <a:r>
              <a:rPr lang="zh-CN" altLang="en-US" sz="2000">
                <a:solidFill>
                  <a:srgbClr val="FF0000"/>
                </a:solidFill>
              </a:rPr>
              <a:t>连接</a:t>
            </a:r>
            <a:endParaRPr lang="zh-CN" altLang="en-US" sz="2000">
              <a:solidFill>
                <a:srgbClr val="FF0000"/>
              </a:solidFill>
            </a:endParaRPr>
          </a:p>
        </p:txBody>
      </p:sp>
      <p:sp>
        <p:nvSpPr>
          <p:cNvPr id="526346" name="Line 10"/>
          <p:cNvSpPr>
            <a:spLocks noChangeShapeType="1"/>
          </p:cNvSpPr>
          <p:nvPr/>
        </p:nvSpPr>
        <p:spPr bwMode="auto">
          <a:xfrm>
            <a:off x="2339677" y="1700213"/>
            <a:ext cx="576263" cy="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526347" name="Line 11"/>
          <p:cNvSpPr>
            <a:spLocks noChangeShapeType="1"/>
          </p:cNvSpPr>
          <p:nvPr/>
        </p:nvSpPr>
        <p:spPr bwMode="auto">
          <a:xfrm flipV="1">
            <a:off x="2555577" y="1700213"/>
            <a:ext cx="0" cy="433387"/>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526348" name="Text Box 12"/>
          <p:cNvSpPr txBox="1">
            <a:spLocks noChangeArrowheads="1"/>
          </p:cNvSpPr>
          <p:nvPr/>
        </p:nvSpPr>
        <p:spPr bwMode="auto">
          <a:xfrm>
            <a:off x="2123777" y="2205038"/>
            <a:ext cx="1081088" cy="3968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hangingPunct="1">
              <a:spcBef>
                <a:spcPct val="50000"/>
              </a:spcBef>
            </a:pPr>
            <a:r>
              <a:rPr lang="zh-CN" altLang="en-US" sz="2000">
                <a:solidFill>
                  <a:srgbClr val="FF0000"/>
                </a:solidFill>
              </a:rPr>
              <a:t>拥有者</a:t>
            </a:r>
            <a:endParaRPr lang="zh-CN" altLang="en-US" sz="2000">
              <a:solidFill>
                <a:srgbClr val="FF0000"/>
              </a:solidFill>
            </a:endParaRPr>
          </a:p>
        </p:txBody>
      </p:sp>
      <p:sp>
        <p:nvSpPr>
          <p:cNvPr id="526349" name="Line 13"/>
          <p:cNvSpPr>
            <a:spLocks noChangeShapeType="1"/>
          </p:cNvSpPr>
          <p:nvPr/>
        </p:nvSpPr>
        <p:spPr bwMode="auto">
          <a:xfrm>
            <a:off x="3058815" y="1700213"/>
            <a:ext cx="504825" cy="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526350" name="Line 14"/>
          <p:cNvSpPr>
            <a:spLocks noChangeShapeType="1"/>
          </p:cNvSpPr>
          <p:nvPr/>
        </p:nvSpPr>
        <p:spPr bwMode="auto">
          <a:xfrm flipV="1">
            <a:off x="3274715" y="1700213"/>
            <a:ext cx="0" cy="504825"/>
          </a:xfrm>
          <a:prstGeom prst="line">
            <a:avLst/>
          </a:prstGeom>
          <a:noFill/>
          <a:ln w="571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526351" name="Text Box 15"/>
          <p:cNvSpPr txBox="1">
            <a:spLocks noChangeArrowheads="1"/>
          </p:cNvSpPr>
          <p:nvPr/>
        </p:nvSpPr>
        <p:spPr bwMode="auto">
          <a:xfrm>
            <a:off x="2842915" y="2205038"/>
            <a:ext cx="1008062" cy="3968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hangingPunct="1">
              <a:spcBef>
                <a:spcPct val="50000"/>
              </a:spcBef>
            </a:pPr>
            <a:r>
              <a:rPr lang="zh-CN" altLang="en-US" sz="2000">
                <a:solidFill>
                  <a:srgbClr val="FF0000"/>
                </a:solidFill>
              </a:rPr>
              <a:t>用户组</a:t>
            </a:r>
            <a:endParaRPr lang="zh-CN" altLang="en-US" sz="2000">
              <a:solidFill>
                <a:srgbClr val="FF0000"/>
              </a:solidFill>
            </a:endParaRPr>
          </a:p>
        </p:txBody>
      </p:sp>
      <p:sp>
        <p:nvSpPr>
          <p:cNvPr id="526352" name="Line 16"/>
          <p:cNvSpPr>
            <a:spLocks noChangeShapeType="1"/>
          </p:cNvSpPr>
          <p:nvPr/>
        </p:nvSpPr>
        <p:spPr bwMode="auto">
          <a:xfrm>
            <a:off x="3850977" y="1700213"/>
            <a:ext cx="576263" cy="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526353" name="Line 17"/>
          <p:cNvSpPr>
            <a:spLocks noChangeShapeType="1"/>
          </p:cNvSpPr>
          <p:nvPr/>
        </p:nvSpPr>
        <p:spPr bwMode="auto">
          <a:xfrm flipV="1">
            <a:off x="4139902" y="1700213"/>
            <a:ext cx="0" cy="433387"/>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526354" name="Text Box 18"/>
          <p:cNvSpPr txBox="1">
            <a:spLocks noChangeArrowheads="1"/>
          </p:cNvSpPr>
          <p:nvPr/>
        </p:nvSpPr>
        <p:spPr bwMode="auto">
          <a:xfrm>
            <a:off x="3779540" y="2205038"/>
            <a:ext cx="720725" cy="7016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hangingPunct="1">
              <a:spcBef>
                <a:spcPct val="50000"/>
              </a:spcBef>
            </a:pPr>
            <a:r>
              <a:rPr lang="zh-CN" altLang="en-US" sz="2000">
                <a:solidFill>
                  <a:srgbClr val="FF0000"/>
                </a:solidFill>
              </a:rPr>
              <a:t>文件大小</a:t>
            </a:r>
            <a:endParaRPr lang="zh-CN" altLang="en-US" sz="2000">
              <a:solidFill>
                <a:srgbClr val="FF0000"/>
              </a:solidFill>
            </a:endParaRPr>
          </a:p>
        </p:txBody>
      </p:sp>
      <p:sp>
        <p:nvSpPr>
          <p:cNvPr id="526355" name="Line 19"/>
          <p:cNvSpPr>
            <a:spLocks noChangeShapeType="1"/>
          </p:cNvSpPr>
          <p:nvPr/>
        </p:nvSpPr>
        <p:spPr bwMode="auto">
          <a:xfrm>
            <a:off x="4643140" y="1700213"/>
            <a:ext cx="1584325"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526356" name="Line 20"/>
          <p:cNvSpPr>
            <a:spLocks noChangeShapeType="1"/>
          </p:cNvSpPr>
          <p:nvPr/>
        </p:nvSpPr>
        <p:spPr bwMode="auto">
          <a:xfrm flipV="1">
            <a:off x="5292427" y="1700213"/>
            <a:ext cx="0" cy="576262"/>
          </a:xfrm>
          <a:prstGeom prst="line">
            <a:avLst/>
          </a:prstGeom>
          <a:noFill/>
          <a:ln w="571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526357" name="Text Box 21"/>
          <p:cNvSpPr txBox="1">
            <a:spLocks noChangeArrowheads="1"/>
          </p:cNvSpPr>
          <p:nvPr/>
        </p:nvSpPr>
        <p:spPr bwMode="auto">
          <a:xfrm>
            <a:off x="4859040" y="2276475"/>
            <a:ext cx="1223962" cy="3968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hangingPunct="1">
              <a:spcBef>
                <a:spcPct val="50000"/>
              </a:spcBef>
            </a:pPr>
            <a:r>
              <a:rPr lang="zh-CN" altLang="en-US" sz="2000">
                <a:solidFill>
                  <a:srgbClr val="FF0000"/>
                </a:solidFill>
              </a:rPr>
              <a:t>修改日期</a:t>
            </a:r>
            <a:endParaRPr lang="zh-CN" altLang="en-US" sz="2000">
              <a:solidFill>
                <a:srgbClr val="FF0000"/>
              </a:solidFill>
            </a:endParaRPr>
          </a:p>
        </p:txBody>
      </p:sp>
      <p:sp>
        <p:nvSpPr>
          <p:cNvPr id="526358" name="Line 22"/>
          <p:cNvSpPr>
            <a:spLocks noChangeShapeType="1"/>
          </p:cNvSpPr>
          <p:nvPr/>
        </p:nvSpPr>
        <p:spPr bwMode="auto">
          <a:xfrm>
            <a:off x="6443365" y="2133600"/>
            <a:ext cx="1223962" cy="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526359" name="Line 23"/>
          <p:cNvSpPr>
            <a:spLocks noChangeShapeType="1"/>
          </p:cNvSpPr>
          <p:nvPr/>
        </p:nvSpPr>
        <p:spPr bwMode="auto">
          <a:xfrm flipV="1">
            <a:off x="7019627" y="2133600"/>
            <a:ext cx="0" cy="503238"/>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526360" name="Text Box 24"/>
          <p:cNvSpPr txBox="1">
            <a:spLocks noChangeArrowheads="1"/>
          </p:cNvSpPr>
          <p:nvPr/>
        </p:nvSpPr>
        <p:spPr bwMode="auto">
          <a:xfrm>
            <a:off x="6443365" y="2636838"/>
            <a:ext cx="1296987"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hangingPunct="1">
              <a:spcBef>
                <a:spcPct val="50000"/>
              </a:spcBef>
            </a:pPr>
            <a:r>
              <a:rPr lang="zh-CN" altLang="en-US" sz="2400">
                <a:solidFill>
                  <a:srgbClr val="FF0000"/>
                </a:solidFill>
              </a:rPr>
              <a:t>文件名</a:t>
            </a:r>
            <a:endParaRPr lang="zh-CN" altLang="en-US" sz="2400">
              <a:solidFill>
                <a:srgbClr val="FF0000"/>
              </a:solidFill>
            </a:endParaRPr>
          </a:p>
        </p:txBody>
      </p:sp>
      <p:sp>
        <p:nvSpPr>
          <p:cNvPr id="2" name="TextBox 1"/>
          <p:cNvSpPr txBox="1"/>
          <p:nvPr/>
        </p:nvSpPr>
        <p:spPr>
          <a:xfrm>
            <a:off x="611560" y="116632"/>
            <a:ext cx="4859461" cy="584775"/>
          </a:xfrm>
          <a:prstGeom prst="rect">
            <a:avLst/>
          </a:prstGeom>
          <a:noFill/>
        </p:spPr>
        <p:txBody>
          <a:bodyPr wrap="square" rtlCol="0">
            <a:spAutoFit/>
          </a:bodyPr>
          <a:lstStyle/>
          <a:p>
            <a:r>
              <a:rPr lang="zh-CN" altLang="en-US" sz="3200" dirty="0" smtClean="0">
                <a:solidFill>
                  <a:srgbClr val="FF0000"/>
                </a:solidFill>
                <a:latin typeface="黑体" panose="02010609060101010101" pitchFamily="49" charset="-122"/>
                <a:ea typeface="黑体" panose="02010609060101010101" pitchFamily="49" charset="-122"/>
              </a:rPr>
              <a:t>（</a:t>
            </a:r>
            <a:r>
              <a:rPr lang="en-US" altLang="zh-CN" sz="3200" dirty="0" smtClean="0">
                <a:solidFill>
                  <a:srgbClr val="FF0000"/>
                </a:solidFill>
                <a:latin typeface="黑体" panose="02010609060101010101" pitchFamily="49" charset="-122"/>
                <a:ea typeface="黑体" panose="02010609060101010101" pitchFamily="49" charset="-122"/>
              </a:rPr>
              <a:t>3</a:t>
            </a:r>
            <a:r>
              <a:rPr lang="zh-CN" altLang="en-US" sz="3200" dirty="0" smtClean="0">
                <a:solidFill>
                  <a:srgbClr val="FF0000"/>
                </a:solidFill>
                <a:latin typeface="黑体" panose="02010609060101010101" pitchFamily="49" charset="-122"/>
                <a:ea typeface="黑体" panose="02010609060101010101" pitchFamily="49" charset="-122"/>
              </a:rPr>
              <a:t>）文件属性</a:t>
            </a:r>
            <a:endParaRPr lang="zh-CN" altLang="en-US" sz="3200" dirty="0">
              <a:solidFill>
                <a:srgbClr val="FF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6342"/>
                                        </p:tgtEl>
                                        <p:attrNameLst>
                                          <p:attrName>style.visibility</p:attrName>
                                        </p:attrNameLst>
                                      </p:cBhvr>
                                      <p:to>
                                        <p:strVal val="visible"/>
                                      </p:to>
                                    </p:set>
                                    <p:anim calcmode="lin" valueType="num">
                                      <p:cBhvr additive="base">
                                        <p:cTn id="7" dur="500" fill="hold"/>
                                        <p:tgtEl>
                                          <p:spTgt spid="526342"/>
                                        </p:tgtEl>
                                        <p:attrNameLst>
                                          <p:attrName>ppt_x</p:attrName>
                                        </p:attrNameLst>
                                      </p:cBhvr>
                                      <p:tavLst>
                                        <p:tav tm="0">
                                          <p:val>
                                            <p:strVal val="#ppt_x"/>
                                          </p:val>
                                        </p:tav>
                                        <p:tav tm="100000">
                                          <p:val>
                                            <p:strVal val="#ppt_x"/>
                                          </p:val>
                                        </p:tav>
                                      </p:tavLst>
                                    </p:anim>
                                    <p:anim calcmode="lin" valueType="num">
                                      <p:cBhvr additive="base">
                                        <p:cTn id="8" dur="500" fill="hold"/>
                                        <p:tgtEl>
                                          <p:spTgt spid="5263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6341"/>
                                        </p:tgtEl>
                                        <p:attrNameLst>
                                          <p:attrName>style.visibility</p:attrName>
                                        </p:attrNameLst>
                                      </p:cBhvr>
                                      <p:to>
                                        <p:strVal val="visible"/>
                                      </p:to>
                                    </p:set>
                                    <p:anim calcmode="lin" valueType="num">
                                      <p:cBhvr additive="base">
                                        <p:cTn id="13" dur="500" fill="hold"/>
                                        <p:tgtEl>
                                          <p:spTgt spid="526341"/>
                                        </p:tgtEl>
                                        <p:attrNameLst>
                                          <p:attrName>ppt_x</p:attrName>
                                        </p:attrNameLst>
                                      </p:cBhvr>
                                      <p:tavLst>
                                        <p:tav tm="0">
                                          <p:val>
                                            <p:strVal val="#ppt_x"/>
                                          </p:val>
                                        </p:tav>
                                        <p:tav tm="100000">
                                          <p:val>
                                            <p:strVal val="#ppt_x"/>
                                          </p:val>
                                        </p:tav>
                                      </p:tavLst>
                                    </p:anim>
                                    <p:anim calcmode="lin" valueType="num">
                                      <p:cBhvr additive="base">
                                        <p:cTn id="14" dur="500" fill="hold"/>
                                        <p:tgtEl>
                                          <p:spTgt spid="52634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26340"/>
                                        </p:tgtEl>
                                        <p:attrNameLst>
                                          <p:attrName>style.visibility</p:attrName>
                                        </p:attrNameLst>
                                      </p:cBhvr>
                                      <p:to>
                                        <p:strVal val="visible"/>
                                      </p:to>
                                    </p:set>
                                    <p:anim calcmode="lin" valueType="num">
                                      <p:cBhvr additive="base">
                                        <p:cTn id="19" dur="500" fill="hold"/>
                                        <p:tgtEl>
                                          <p:spTgt spid="526340"/>
                                        </p:tgtEl>
                                        <p:attrNameLst>
                                          <p:attrName>ppt_x</p:attrName>
                                        </p:attrNameLst>
                                      </p:cBhvr>
                                      <p:tavLst>
                                        <p:tav tm="0">
                                          <p:val>
                                            <p:strVal val="#ppt_x"/>
                                          </p:val>
                                        </p:tav>
                                        <p:tav tm="100000">
                                          <p:val>
                                            <p:strVal val="#ppt_x"/>
                                          </p:val>
                                        </p:tav>
                                      </p:tavLst>
                                    </p:anim>
                                    <p:anim calcmode="lin" valueType="num">
                                      <p:cBhvr additive="base">
                                        <p:cTn id="20" dur="500" fill="hold"/>
                                        <p:tgtEl>
                                          <p:spTgt spid="52634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26343"/>
                                        </p:tgtEl>
                                        <p:attrNameLst>
                                          <p:attrName>style.visibility</p:attrName>
                                        </p:attrNameLst>
                                      </p:cBhvr>
                                      <p:to>
                                        <p:strVal val="visible"/>
                                      </p:to>
                                    </p:set>
                                    <p:anim calcmode="lin" valueType="num">
                                      <p:cBhvr additive="base">
                                        <p:cTn id="25" dur="500" fill="hold"/>
                                        <p:tgtEl>
                                          <p:spTgt spid="526343"/>
                                        </p:tgtEl>
                                        <p:attrNameLst>
                                          <p:attrName>ppt_x</p:attrName>
                                        </p:attrNameLst>
                                      </p:cBhvr>
                                      <p:tavLst>
                                        <p:tav tm="0">
                                          <p:val>
                                            <p:strVal val="#ppt_x"/>
                                          </p:val>
                                        </p:tav>
                                        <p:tav tm="100000">
                                          <p:val>
                                            <p:strVal val="#ppt_x"/>
                                          </p:val>
                                        </p:tav>
                                      </p:tavLst>
                                    </p:anim>
                                    <p:anim calcmode="lin" valueType="num">
                                      <p:cBhvr additive="base">
                                        <p:cTn id="26" dur="500" fill="hold"/>
                                        <p:tgtEl>
                                          <p:spTgt spid="52634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26344"/>
                                        </p:tgtEl>
                                        <p:attrNameLst>
                                          <p:attrName>style.visibility</p:attrName>
                                        </p:attrNameLst>
                                      </p:cBhvr>
                                      <p:to>
                                        <p:strVal val="visible"/>
                                      </p:to>
                                    </p:set>
                                    <p:anim calcmode="lin" valueType="num">
                                      <p:cBhvr additive="base">
                                        <p:cTn id="31" dur="500" fill="hold"/>
                                        <p:tgtEl>
                                          <p:spTgt spid="526344"/>
                                        </p:tgtEl>
                                        <p:attrNameLst>
                                          <p:attrName>ppt_x</p:attrName>
                                        </p:attrNameLst>
                                      </p:cBhvr>
                                      <p:tavLst>
                                        <p:tav tm="0">
                                          <p:val>
                                            <p:strVal val="#ppt_x"/>
                                          </p:val>
                                        </p:tav>
                                        <p:tav tm="100000">
                                          <p:val>
                                            <p:strVal val="#ppt_x"/>
                                          </p:val>
                                        </p:tav>
                                      </p:tavLst>
                                    </p:anim>
                                    <p:anim calcmode="lin" valueType="num">
                                      <p:cBhvr additive="base">
                                        <p:cTn id="32" dur="500" fill="hold"/>
                                        <p:tgtEl>
                                          <p:spTgt spid="5263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26345"/>
                                        </p:tgtEl>
                                        <p:attrNameLst>
                                          <p:attrName>style.visibility</p:attrName>
                                        </p:attrNameLst>
                                      </p:cBhvr>
                                      <p:to>
                                        <p:strVal val="visible"/>
                                      </p:to>
                                    </p:set>
                                    <p:anim calcmode="lin" valueType="num">
                                      <p:cBhvr additive="base">
                                        <p:cTn id="37" dur="500" fill="hold"/>
                                        <p:tgtEl>
                                          <p:spTgt spid="526345"/>
                                        </p:tgtEl>
                                        <p:attrNameLst>
                                          <p:attrName>ppt_x</p:attrName>
                                        </p:attrNameLst>
                                      </p:cBhvr>
                                      <p:tavLst>
                                        <p:tav tm="0">
                                          <p:val>
                                            <p:strVal val="#ppt_x"/>
                                          </p:val>
                                        </p:tav>
                                        <p:tav tm="100000">
                                          <p:val>
                                            <p:strVal val="#ppt_x"/>
                                          </p:val>
                                        </p:tav>
                                      </p:tavLst>
                                    </p:anim>
                                    <p:anim calcmode="lin" valueType="num">
                                      <p:cBhvr additive="base">
                                        <p:cTn id="38" dur="500" fill="hold"/>
                                        <p:tgtEl>
                                          <p:spTgt spid="52634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26346"/>
                                        </p:tgtEl>
                                        <p:attrNameLst>
                                          <p:attrName>style.visibility</p:attrName>
                                        </p:attrNameLst>
                                      </p:cBhvr>
                                      <p:to>
                                        <p:strVal val="visible"/>
                                      </p:to>
                                    </p:set>
                                    <p:anim calcmode="lin" valueType="num">
                                      <p:cBhvr additive="base">
                                        <p:cTn id="43" dur="500" fill="hold"/>
                                        <p:tgtEl>
                                          <p:spTgt spid="526346"/>
                                        </p:tgtEl>
                                        <p:attrNameLst>
                                          <p:attrName>ppt_x</p:attrName>
                                        </p:attrNameLst>
                                      </p:cBhvr>
                                      <p:tavLst>
                                        <p:tav tm="0">
                                          <p:val>
                                            <p:strVal val="#ppt_x"/>
                                          </p:val>
                                        </p:tav>
                                        <p:tav tm="100000">
                                          <p:val>
                                            <p:strVal val="#ppt_x"/>
                                          </p:val>
                                        </p:tav>
                                      </p:tavLst>
                                    </p:anim>
                                    <p:anim calcmode="lin" valueType="num">
                                      <p:cBhvr additive="base">
                                        <p:cTn id="44" dur="500" fill="hold"/>
                                        <p:tgtEl>
                                          <p:spTgt spid="52634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26347"/>
                                        </p:tgtEl>
                                        <p:attrNameLst>
                                          <p:attrName>style.visibility</p:attrName>
                                        </p:attrNameLst>
                                      </p:cBhvr>
                                      <p:to>
                                        <p:strVal val="visible"/>
                                      </p:to>
                                    </p:set>
                                    <p:anim calcmode="lin" valueType="num">
                                      <p:cBhvr additive="base">
                                        <p:cTn id="49" dur="500" fill="hold"/>
                                        <p:tgtEl>
                                          <p:spTgt spid="526347"/>
                                        </p:tgtEl>
                                        <p:attrNameLst>
                                          <p:attrName>ppt_x</p:attrName>
                                        </p:attrNameLst>
                                      </p:cBhvr>
                                      <p:tavLst>
                                        <p:tav tm="0">
                                          <p:val>
                                            <p:strVal val="#ppt_x"/>
                                          </p:val>
                                        </p:tav>
                                        <p:tav tm="100000">
                                          <p:val>
                                            <p:strVal val="#ppt_x"/>
                                          </p:val>
                                        </p:tav>
                                      </p:tavLst>
                                    </p:anim>
                                    <p:anim calcmode="lin" valueType="num">
                                      <p:cBhvr additive="base">
                                        <p:cTn id="50" dur="500" fill="hold"/>
                                        <p:tgtEl>
                                          <p:spTgt spid="52634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26348"/>
                                        </p:tgtEl>
                                        <p:attrNameLst>
                                          <p:attrName>style.visibility</p:attrName>
                                        </p:attrNameLst>
                                      </p:cBhvr>
                                      <p:to>
                                        <p:strVal val="visible"/>
                                      </p:to>
                                    </p:set>
                                    <p:anim calcmode="lin" valueType="num">
                                      <p:cBhvr additive="base">
                                        <p:cTn id="55" dur="500" fill="hold"/>
                                        <p:tgtEl>
                                          <p:spTgt spid="526348"/>
                                        </p:tgtEl>
                                        <p:attrNameLst>
                                          <p:attrName>ppt_x</p:attrName>
                                        </p:attrNameLst>
                                      </p:cBhvr>
                                      <p:tavLst>
                                        <p:tav tm="0">
                                          <p:val>
                                            <p:strVal val="#ppt_x"/>
                                          </p:val>
                                        </p:tav>
                                        <p:tav tm="100000">
                                          <p:val>
                                            <p:strVal val="#ppt_x"/>
                                          </p:val>
                                        </p:tav>
                                      </p:tavLst>
                                    </p:anim>
                                    <p:anim calcmode="lin" valueType="num">
                                      <p:cBhvr additive="base">
                                        <p:cTn id="56" dur="500" fill="hold"/>
                                        <p:tgtEl>
                                          <p:spTgt spid="52634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26349"/>
                                        </p:tgtEl>
                                        <p:attrNameLst>
                                          <p:attrName>style.visibility</p:attrName>
                                        </p:attrNameLst>
                                      </p:cBhvr>
                                      <p:to>
                                        <p:strVal val="visible"/>
                                      </p:to>
                                    </p:set>
                                    <p:anim calcmode="lin" valueType="num">
                                      <p:cBhvr additive="base">
                                        <p:cTn id="61" dur="500" fill="hold"/>
                                        <p:tgtEl>
                                          <p:spTgt spid="526349"/>
                                        </p:tgtEl>
                                        <p:attrNameLst>
                                          <p:attrName>ppt_x</p:attrName>
                                        </p:attrNameLst>
                                      </p:cBhvr>
                                      <p:tavLst>
                                        <p:tav tm="0">
                                          <p:val>
                                            <p:strVal val="#ppt_x"/>
                                          </p:val>
                                        </p:tav>
                                        <p:tav tm="100000">
                                          <p:val>
                                            <p:strVal val="#ppt_x"/>
                                          </p:val>
                                        </p:tav>
                                      </p:tavLst>
                                    </p:anim>
                                    <p:anim calcmode="lin" valueType="num">
                                      <p:cBhvr additive="base">
                                        <p:cTn id="62" dur="500" fill="hold"/>
                                        <p:tgtEl>
                                          <p:spTgt spid="52634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26350"/>
                                        </p:tgtEl>
                                        <p:attrNameLst>
                                          <p:attrName>style.visibility</p:attrName>
                                        </p:attrNameLst>
                                      </p:cBhvr>
                                      <p:to>
                                        <p:strVal val="visible"/>
                                      </p:to>
                                    </p:set>
                                    <p:anim calcmode="lin" valueType="num">
                                      <p:cBhvr additive="base">
                                        <p:cTn id="67" dur="500" fill="hold"/>
                                        <p:tgtEl>
                                          <p:spTgt spid="526350"/>
                                        </p:tgtEl>
                                        <p:attrNameLst>
                                          <p:attrName>ppt_x</p:attrName>
                                        </p:attrNameLst>
                                      </p:cBhvr>
                                      <p:tavLst>
                                        <p:tav tm="0">
                                          <p:val>
                                            <p:strVal val="#ppt_x"/>
                                          </p:val>
                                        </p:tav>
                                        <p:tav tm="100000">
                                          <p:val>
                                            <p:strVal val="#ppt_x"/>
                                          </p:val>
                                        </p:tav>
                                      </p:tavLst>
                                    </p:anim>
                                    <p:anim calcmode="lin" valueType="num">
                                      <p:cBhvr additive="base">
                                        <p:cTn id="68" dur="500" fill="hold"/>
                                        <p:tgtEl>
                                          <p:spTgt spid="52635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26351"/>
                                        </p:tgtEl>
                                        <p:attrNameLst>
                                          <p:attrName>style.visibility</p:attrName>
                                        </p:attrNameLst>
                                      </p:cBhvr>
                                      <p:to>
                                        <p:strVal val="visible"/>
                                      </p:to>
                                    </p:set>
                                    <p:anim calcmode="lin" valueType="num">
                                      <p:cBhvr additive="base">
                                        <p:cTn id="73" dur="500" fill="hold"/>
                                        <p:tgtEl>
                                          <p:spTgt spid="526351"/>
                                        </p:tgtEl>
                                        <p:attrNameLst>
                                          <p:attrName>ppt_x</p:attrName>
                                        </p:attrNameLst>
                                      </p:cBhvr>
                                      <p:tavLst>
                                        <p:tav tm="0">
                                          <p:val>
                                            <p:strVal val="#ppt_x"/>
                                          </p:val>
                                        </p:tav>
                                        <p:tav tm="100000">
                                          <p:val>
                                            <p:strVal val="#ppt_x"/>
                                          </p:val>
                                        </p:tav>
                                      </p:tavLst>
                                    </p:anim>
                                    <p:anim calcmode="lin" valueType="num">
                                      <p:cBhvr additive="base">
                                        <p:cTn id="74" dur="500" fill="hold"/>
                                        <p:tgtEl>
                                          <p:spTgt spid="52635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26352"/>
                                        </p:tgtEl>
                                        <p:attrNameLst>
                                          <p:attrName>style.visibility</p:attrName>
                                        </p:attrNameLst>
                                      </p:cBhvr>
                                      <p:to>
                                        <p:strVal val="visible"/>
                                      </p:to>
                                    </p:set>
                                    <p:anim calcmode="lin" valueType="num">
                                      <p:cBhvr additive="base">
                                        <p:cTn id="79" dur="500" fill="hold"/>
                                        <p:tgtEl>
                                          <p:spTgt spid="526352"/>
                                        </p:tgtEl>
                                        <p:attrNameLst>
                                          <p:attrName>ppt_x</p:attrName>
                                        </p:attrNameLst>
                                      </p:cBhvr>
                                      <p:tavLst>
                                        <p:tav tm="0">
                                          <p:val>
                                            <p:strVal val="#ppt_x"/>
                                          </p:val>
                                        </p:tav>
                                        <p:tav tm="100000">
                                          <p:val>
                                            <p:strVal val="#ppt_x"/>
                                          </p:val>
                                        </p:tav>
                                      </p:tavLst>
                                    </p:anim>
                                    <p:anim calcmode="lin" valueType="num">
                                      <p:cBhvr additive="base">
                                        <p:cTn id="80" dur="500" fill="hold"/>
                                        <p:tgtEl>
                                          <p:spTgt spid="526352"/>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26353"/>
                                        </p:tgtEl>
                                        <p:attrNameLst>
                                          <p:attrName>style.visibility</p:attrName>
                                        </p:attrNameLst>
                                      </p:cBhvr>
                                      <p:to>
                                        <p:strVal val="visible"/>
                                      </p:to>
                                    </p:set>
                                    <p:anim calcmode="lin" valueType="num">
                                      <p:cBhvr additive="base">
                                        <p:cTn id="85" dur="500" fill="hold"/>
                                        <p:tgtEl>
                                          <p:spTgt spid="526353"/>
                                        </p:tgtEl>
                                        <p:attrNameLst>
                                          <p:attrName>ppt_x</p:attrName>
                                        </p:attrNameLst>
                                      </p:cBhvr>
                                      <p:tavLst>
                                        <p:tav tm="0">
                                          <p:val>
                                            <p:strVal val="#ppt_x"/>
                                          </p:val>
                                        </p:tav>
                                        <p:tav tm="100000">
                                          <p:val>
                                            <p:strVal val="#ppt_x"/>
                                          </p:val>
                                        </p:tav>
                                      </p:tavLst>
                                    </p:anim>
                                    <p:anim calcmode="lin" valueType="num">
                                      <p:cBhvr additive="base">
                                        <p:cTn id="86" dur="500" fill="hold"/>
                                        <p:tgtEl>
                                          <p:spTgt spid="526353"/>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26354"/>
                                        </p:tgtEl>
                                        <p:attrNameLst>
                                          <p:attrName>style.visibility</p:attrName>
                                        </p:attrNameLst>
                                      </p:cBhvr>
                                      <p:to>
                                        <p:strVal val="visible"/>
                                      </p:to>
                                    </p:set>
                                    <p:anim calcmode="lin" valueType="num">
                                      <p:cBhvr additive="base">
                                        <p:cTn id="91" dur="500" fill="hold"/>
                                        <p:tgtEl>
                                          <p:spTgt spid="526354"/>
                                        </p:tgtEl>
                                        <p:attrNameLst>
                                          <p:attrName>ppt_x</p:attrName>
                                        </p:attrNameLst>
                                      </p:cBhvr>
                                      <p:tavLst>
                                        <p:tav tm="0">
                                          <p:val>
                                            <p:strVal val="#ppt_x"/>
                                          </p:val>
                                        </p:tav>
                                        <p:tav tm="100000">
                                          <p:val>
                                            <p:strVal val="#ppt_x"/>
                                          </p:val>
                                        </p:tav>
                                      </p:tavLst>
                                    </p:anim>
                                    <p:anim calcmode="lin" valueType="num">
                                      <p:cBhvr additive="base">
                                        <p:cTn id="92" dur="500" fill="hold"/>
                                        <p:tgtEl>
                                          <p:spTgt spid="52635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526355"/>
                                        </p:tgtEl>
                                        <p:attrNameLst>
                                          <p:attrName>style.visibility</p:attrName>
                                        </p:attrNameLst>
                                      </p:cBhvr>
                                      <p:to>
                                        <p:strVal val="visible"/>
                                      </p:to>
                                    </p:set>
                                    <p:anim calcmode="lin" valueType="num">
                                      <p:cBhvr additive="base">
                                        <p:cTn id="97" dur="500" fill="hold"/>
                                        <p:tgtEl>
                                          <p:spTgt spid="526355"/>
                                        </p:tgtEl>
                                        <p:attrNameLst>
                                          <p:attrName>ppt_x</p:attrName>
                                        </p:attrNameLst>
                                      </p:cBhvr>
                                      <p:tavLst>
                                        <p:tav tm="0">
                                          <p:val>
                                            <p:strVal val="#ppt_x"/>
                                          </p:val>
                                        </p:tav>
                                        <p:tav tm="100000">
                                          <p:val>
                                            <p:strVal val="#ppt_x"/>
                                          </p:val>
                                        </p:tav>
                                      </p:tavLst>
                                    </p:anim>
                                    <p:anim calcmode="lin" valueType="num">
                                      <p:cBhvr additive="base">
                                        <p:cTn id="98" dur="500" fill="hold"/>
                                        <p:tgtEl>
                                          <p:spTgt spid="526355"/>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526356"/>
                                        </p:tgtEl>
                                        <p:attrNameLst>
                                          <p:attrName>style.visibility</p:attrName>
                                        </p:attrNameLst>
                                      </p:cBhvr>
                                      <p:to>
                                        <p:strVal val="visible"/>
                                      </p:to>
                                    </p:set>
                                    <p:anim calcmode="lin" valueType="num">
                                      <p:cBhvr additive="base">
                                        <p:cTn id="103" dur="500" fill="hold"/>
                                        <p:tgtEl>
                                          <p:spTgt spid="526356"/>
                                        </p:tgtEl>
                                        <p:attrNameLst>
                                          <p:attrName>ppt_x</p:attrName>
                                        </p:attrNameLst>
                                      </p:cBhvr>
                                      <p:tavLst>
                                        <p:tav tm="0">
                                          <p:val>
                                            <p:strVal val="#ppt_x"/>
                                          </p:val>
                                        </p:tav>
                                        <p:tav tm="100000">
                                          <p:val>
                                            <p:strVal val="#ppt_x"/>
                                          </p:val>
                                        </p:tav>
                                      </p:tavLst>
                                    </p:anim>
                                    <p:anim calcmode="lin" valueType="num">
                                      <p:cBhvr additive="base">
                                        <p:cTn id="104" dur="500" fill="hold"/>
                                        <p:tgtEl>
                                          <p:spTgt spid="526356"/>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526357"/>
                                        </p:tgtEl>
                                        <p:attrNameLst>
                                          <p:attrName>style.visibility</p:attrName>
                                        </p:attrNameLst>
                                      </p:cBhvr>
                                      <p:to>
                                        <p:strVal val="visible"/>
                                      </p:to>
                                    </p:set>
                                    <p:anim calcmode="lin" valueType="num">
                                      <p:cBhvr additive="base">
                                        <p:cTn id="109" dur="500" fill="hold"/>
                                        <p:tgtEl>
                                          <p:spTgt spid="526357"/>
                                        </p:tgtEl>
                                        <p:attrNameLst>
                                          <p:attrName>ppt_x</p:attrName>
                                        </p:attrNameLst>
                                      </p:cBhvr>
                                      <p:tavLst>
                                        <p:tav tm="0">
                                          <p:val>
                                            <p:strVal val="#ppt_x"/>
                                          </p:val>
                                        </p:tav>
                                        <p:tav tm="100000">
                                          <p:val>
                                            <p:strVal val="#ppt_x"/>
                                          </p:val>
                                        </p:tav>
                                      </p:tavLst>
                                    </p:anim>
                                    <p:anim calcmode="lin" valueType="num">
                                      <p:cBhvr additive="base">
                                        <p:cTn id="110" dur="500" fill="hold"/>
                                        <p:tgtEl>
                                          <p:spTgt spid="526357"/>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526358"/>
                                        </p:tgtEl>
                                        <p:attrNameLst>
                                          <p:attrName>style.visibility</p:attrName>
                                        </p:attrNameLst>
                                      </p:cBhvr>
                                      <p:to>
                                        <p:strVal val="visible"/>
                                      </p:to>
                                    </p:set>
                                    <p:anim calcmode="lin" valueType="num">
                                      <p:cBhvr additive="base">
                                        <p:cTn id="115" dur="500" fill="hold"/>
                                        <p:tgtEl>
                                          <p:spTgt spid="526358"/>
                                        </p:tgtEl>
                                        <p:attrNameLst>
                                          <p:attrName>ppt_x</p:attrName>
                                        </p:attrNameLst>
                                      </p:cBhvr>
                                      <p:tavLst>
                                        <p:tav tm="0">
                                          <p:val>
                                            <p:strVal val="#ppt_x"/>
                                          </p:val>
                                        </p:tav>
                                        <p:tav tm="100000">
                                          <p:val>
                                            <p:strVal val="#ppt_x"/>
                                          </p:val>
                                        </p:tav>
                                      </p:tavLst>
                                    </p:anim>
                                    <p:anim calcmode="lin" valueType="num">
                                      <p:cBhvr additive="base">
                                        <p:cTn id="116" dur="500" fill="hold"/>
                                        <p:tgtEl>
                                          <p:spTgt spid="526358"/>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526359"/>
                                        </p:tgtEl>
                                        <p:attrNameLst>
                                          <p:attrName>style.visibility</p:attrName>
                                        </p:attrNameLst>
                                      </p:cBhvr>
                                      <p:to>
                                        <p:strVal val="visible"/>
                                      </p:to>
                                    </p:set>
                                    <p:anim calcmode="lin" valueType="num">
                                      <p:cBhvr additive="base">
                                        <p:cTn id="121" dur="500" fill="hold"/>
                                        <p:tgtEl>
                                          <p:spTgt spid="526359"/>
                                        </p:tgtEl>
                                        <p:attrNameLst>
                                          <p:attrName>ppt_x</p:attrName>
                                        </p:attrNameLst>
                                      </p:cBhvr>
                                      <p:tavLst>
                                        <p:tav tm="0">
                                          <p:val>
                                            <p:strVal val="#ppt_x"/>
                                          </p:val>
                                        </p:tav>
                                        <p:tav tm="100000">
                                          <p:val>
                                            <p:strVal val="#ppt_x"/>
                                          </p:val>
                                        </p:tav>
                                      </p:tavLst>
                                    </p:anim>
                                    <p:anim calcmode="lin" valueType="num">
                                      <p:cBhvr additive="base">
                                        <p:cTn id="122" dur="500" fill="hold"/>
                                        <p:tgtEl>
                                          <p:spTgt spid="526359"/>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526360"/>
                                        </p:tgtEl>
                                        <p:attrNameLst>
                                          <p:attrName>style.visibility</p:attrName>
                                        </p:attrNameLst>
                                      </p:cBhvr>
                                      <p:to>
                                        <p:strVal val="visible"/>
                                      </p:to>
                                    </p:set>
                                    <p:anim calcmode="lin" valueType="num">
                                      <p:cBhvr additive="base">
                                        <p:cTn id="127" dur="500" fill="hold"/>
                                        <p:tgtEl>
                                          <p:spTgt spid="526360"/>
                                        </p:tgtEl>
                                        <p:attrNameLst>
                                          <p:attrName>ppt_x</p:attrName>
                                        </p:attrNameLst>
                                      </p:cBhvr>
                                      <p:tavLst>
                                        <p:tav tm="0">
                                          <p:val>
                                            <p:strVal val="#ppt_x"/>
                                          </p:val>
                                        </p:tav>
                                        <p:tav tm="100000">
                                          <p:val>
                                            <p:strVal val="#ppt_x"/>
                                          </p:val>
                                        </p:tav>
                                      </p:tavLst>
                                    </p:anim>
                                    <p:anim calcmode="lin" valueType="num">
                                      <p:cBhvr additive="base">
                                        <p:cTn id="128" dur="500" fill="hold"/>
                                        <p:tgtEl>
                                          <p:spTgt spid="5263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40" grpId="0" animBg="1"/>
      <p:bldP spid="526341" grpId="0" animBg="1"/>
      <p:bldP spid="526342" grpId="0" animBg="1"/>
      <p:bldP spid="526343" grpId="0" animBg="1"/>
      <p:bldP spid="526344" grpId="0" animBg="1"/>
      <p:bldP spid="526345" grpId="0" animBg="1"/>
      <p:bldP spid="526346" grpId="0" animBg="1"/>
      <p:bldP spid="526347" grpId="0" animBg="1"/>
      <p:bldP spid="526348" grpId="0" animBg="1"/>
      <p:bldP spid="526349" grpId="0" animBg="1"/>
      <p:bldP spid="526350" grpId="0" animBg="1"/>
      <p:bldP spid="526351" grpId="0" animBg="1"/>
      <p:bldP spid="526352" grpId="0" animBg="1"/>
      <p:bldP spid="526353" grpId="0" animBg="1"/>
      <p:bldP spid="526354" grpId="0" animBg="1"/>
      <p:bldP spid="526355" grpId="0" animBg="1"/>
      <p:bldP spid="526356" grpId="0" animBg="1"/>
      <p:bldP spid="526357" grpId="0" animBg="1"/>
      <p:bldP spid="526358" grpId="0" animBg="1"/>
      <p:bldP spid="526359" grpId="0" animBg="1"/>
      <p:bldP spid="52636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p:cNvSpPr>
          <p:nvPr>
            <p:ph type="title"/>
          </p:nvPr>
        </p:nvSpPr>
        <p:spPr>
          <a:xfrm>
            <a:off x="0" y="260350"/>
            <a:ext cx="7096125" cy="654050"/>
          </a:xfrm>
        </p:spPr>
        <p:txBody>
          <a:bodyPr/>
          <a:lstStyle/>
          <a:p>
            <a:endParaRPr lang="zh-CN" altLang="en-US" sz="3600" smtClean="0">
              <a:latin typeface="黑体" panose="02010609060101010101" pitchFamily="49" charset="-122"/>
              <a:ea typeface="黑体" panose="02010609060101010101" pitchFamily="49" charset="-122"/>
            </a:endParaRPr>
          </a:p>
        </p:txBody>
      </p:sp>
      <p:sp>
        <p:nvSpPr>
          <p:cNvPr id="25604" name="Rectangle 3"/>
          <p:cNvSpPr>
            <a:spLocks noGrp="1"/>
          </p:cNvSpPr>
          <p:nvPr>
            <p:ph idx="1"/>
          </p:nvPr>
        </p:nvSpPr>
        <p:spPr>
          <a:xfrm>
            <a:off x="551656" y="841149"/>
            <a:ext cx="7751763" cy="715643"/>
          </a:xfrm>
        </p:spPr>
        <p:txBody>
          <a:bodyPr/>
          <a:lstStyle/>
          <a:p>
            <a:r>
              <a:rPr lang="zh-CN" altLang="en-US" b="1" dirty="0" smtClean="0">
                <a:latin typeface="宋体" panose="02010600030101010101" pitchFamily="2" charset="-122"/>
                <a:ea typeface="宋体" panose="02010600030101010101" pitchFamily="2" charset="-122"/>
              </a:rPr>
              <a:t>文件属性（共</a:t>
            </a:r>
            <a:r>
              <a:rPr lang="en-US" altLang="zh-CN" b="1" dirty="0" smtClean="0">
                <a:latin typeface="宋体" panose="02010600030101010101" pitchFamily="2" charset="-122"/>
                <a:ea typeface="宋体" panose="02010600030101010101" pitchFamily="2" charset="-122"/>
              </a:rPr>
              <a:t>10</a:t>
            </a:r>
            <a:r>
              <a:rPr lang="zh-CN" altLang="en-US" b="1" dirty="0" smtClean="0">
                <a:latin typeface="宋体" panose="02010600030101010101" pitchFamily="2" charset="-122"/>
                <a:ea typeface="宋体" panose="02010600030101010101" pitchFamily="2" charset="-122"/>
              </a:rPr>
              <a:t>个属性）</a:t>
            </a:r>
            <a:endParaRPr lang="zh-CN" altLang="en-US" b="1" dirty="0" smtClean="0">
              <a:latin typeface="宋体" panose="02010600030101010101" pitchFamily="2" charset="-122"/>
              <a:ea typeface="宋体" panose="02010600030101010101" pitchFamily="2" charset="-122"/>
            </a:endParaRPr>
          </a:p>
        </p:txBody>
      </p:sp>
      <p:sp>
        <p:nvSpPr>
          <p:cNvPr id="25602"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DF3DB2D1-28DC-4625-BCEA-33CC2D29FDCC}"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
        <p:nvSpPr>
          <p:cNvPr id="25605" name="Text Box 4"/>
          <p:cNvSpPr txBox="1">
            <a:spLocks noChangeArrowheads="1"/>
          </p:cNvSpPr>
          <p:nvPr/>
        </p:nvSpPr>
        <p:spPr bwMode="auto">
          <a:xfrm>
            <a:off x="1124330" y="1539875"/>
            <a:ext cx="59769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hangingPunct="1">
              <a:spcBef>
                <a:spcPct val="50000"/>
              </a:spcBef>
            </a:pPr>
            <a:r>
              <a:rPr lang="en-US" altLang="zh-CN" sz="4000"/>
              <a:t>- r w x r w x - - -</a:t>
            </a:r>
            <a:endParaRPr lang="en-US" altLang="zh-CN" sz="4000"/>
          </a:p>
        </p:txBody>
      </p:sp>
      <p:sp>
        <p:nvSpPr>
          <p:cNvPr id="528389" name="Line 5"/>
          <p:cNvSpPr>
            <a:spLocks noChangeShapeType="1"/>
          </p:cNvSpPr>
          <p:nvPr/>
        </p:nvSpPr>
        <p:spPr bwMode="auto">
          <a:xfrm flipH="1">
            <a:off x="907091" y="1971675"/>
            <a:ext cx="360362" cy="576263"/>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528390" name="Text Box 6"/>
          <p:cNvSpPr txBox="1">
            <a:spLocks noChangeArrowheads="1"/>
          </p:cNvSpPr>
          <p:nvPr/>
        </p:nvSpPr>
        <p:spPr bwMode="auto">
          <a:xfrm>
            <a:off x="403853" y="2547938"/>
            <a:ext cx="1008063" cy="9461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hangingPunct="1">
              <a:spcBef>
                <a:spcPct val="50000"/>
              </a:spcBef>
            </a:pPr>
            <a:r>
              <a:rPr lang="zh-CN" altLang="en-US" sz="2800">
                <a:solidFill>
                  <a:srgbClr val="FF0000"/>
                </a:solidFill>
              </a:rPr>
              <a:t>文件类型</a:t>
            </a:r>
            <a:endParaRPr lang="zh-CN" altLang="en-US" sz="2800">
              <a:solidFill>
                <a:srgbClr val="FF0000"/>
              </a:solidFill>
            </a:endParaRPr>
          </a:p>
        </p:txBody>
      </p:sp>
      <p:sp>
        <p:nvSpPr>
          <p:cNvPr id="528391" name="Line 7"/>
          <p:cNvSpPr>
            <a:spLocks noChangeShapeType="1"/>
          </p:cNvSpPr>
          <p:nvPr/>
        </p:nvSpPr>
        <p:spPr bwMode="auto">
          <a:xfrm>
            <a:off x="1627816" y="2114550"/>
            <a:ext cx="1079500"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528392" name="Line 8"/>
          <p:cNvSpPr>
            <a:spLocks noChangeShapeType="1"/>
          </p:cNvSpPr>
          <p:nvPr/>
        </p:nvSpPr>
        <p:spPr bwMode="auto">
          <a:xfrm flipV="1">
            <a:off x="2131053" y="2114550"/>
            <a:ext cx="0" cy="720725"/>
          </a:xfrm>
          <a:prstGeom prst="line">
            <a:avLst/>
          </a:prstGeom>
          <a:noFill/>
          <a:ln w="571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528393" name="Text Box 9"/>
          <p:cNvSpPr txBox="1">
            <a:spLocks noChangeArrowheads="1"/>
          </p:cNvSpPr>
          <p:nvPr/>
        </p:nvSpPr>
        <p:spPr bwMode="auto">
          <a:xfrm>
            <a:off x="1411916" y="2906713"/>
            <a:ext cx="1368425" cy="137318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hangingPunct="1">
              <a:spcBef>
                <a:spcPct val="50000"/>
              </a:spcBef>
            </a:pPr>
            <a:r>
              <a:rPr lang="zh-CN" altLang="en-US" sz="2800">
                <a:solidFill>
                  <a:srgbClr val="FF0000"/>
                </a:solidFill>
              </a:rPr>
              <a:t>文件拥有者的属性</a:t>
            </a:r>
            <a:endParaRPr lang="zh-CN" altLang="en-US" sz="2800">
              <a:solidFill>
                <a:srgbClr val="FF0000"/>
              </a:solidFill>
            </a:endParaRPr>
          </a:p>
        </p:txBody>
      </p:sp>
      <p:sp>
        <p:nvSpPr>
          <p:cNvPr id="528394" name="Line 10"/>
          <p:cNvSpPr>
            <a:spLocks noChangeShapeType="1"/>
          </p:cNvSpPr>
          <p:nvPr/>
        </p:nvSpPr>
        <p:spPr bwMode="auto">
          <a:xfrm>
            <a:off x="2923216" y="2114550"/>
            <a:ext cx="1081087"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528395" name="Line 11"/>
          <p:cNvSpPr>
            <a:spLocks noChangeShapeType="1"/>
          </p:cNvSpPr>
          <p:nvPr/>
        </p:nvSpPr>
        <p:spPr bwMode="auto">
          <a:xfrm flipV="1">
            <a:off x="3499478" y="2114550"/>
            <a:ext cx="0" cy="720725"/>
          </a:xfrm>
          <a:prstGeom prst="line">
            <a:avLst/>
          </a:prstGeom>
          <a:noFill/>
          <a:ln w="571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528396" name="Text Box 12"/>
          <p:cNvSpPr txBox="1">
            <a:spLocks noChangeArrowheads="1"/>
          </p:cNvSpPr>
          <p:nvPr/>
        </p:nvSpPr>
        <p:spPr bwMode="auto">
          <a:xfrm>
            <a:off x="2851778" y="2906713"/>
            <a:ext cx="1295400" cy="18002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hangingPunct="1">
              <a:spcBef>
                <a:spcPct val="50000"/>
              </a:spcBef>
            </a:pPr>
            <a:r>
              <a:rPr lang="zh-CN" altLang="en-US" sz="2800">
                <a:solidFill>
                  <a:srgbClr val="FF0000"/>
                </a:solidFill>
              </a:rPr>
              <a:t>文件所属用户组的属性</a:t>
            </a:r>
            <a:endParaRPr lang="zh-CN" altLang="en-US" sz="2800">
              <a:solidFill>
                <a:srgbClr val="FF0000"/>
              </a:solidFill>
            </a:endParaRPr>
          </a:p>
        </p:txBody>
      </p:sp>
      <p:sp>
        <p:nvSpPr>
          <p:cNvPr id="528397" name="Line 13"/>
          <p:cNvSpPr>
            <a:spLocks noChangeShapeType="1"/>
          </p:cNvSpPr>
          <p:nvPr/>
        </p:nvSpPr>
        <p:spPr bwMode="auto">
          <a:xfrm>
            <a:off x="4220203" y="2114550"/>
            <a:ext cx="863600"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528398" name="Line 14"/>
          <p:cNvSpPr>
            <a:spLocks noChangeShapeType="1"/>
          </p:cNvSpPr>
          <p:nvPr/>
        </p:nvSpPr>
        <p:spPr bwMode="auto">
          <a:xfrm flipV="1">
            <a:off x="4796466" y="2114550"/>
            <a:ext cx="0" cy="720725"/>
          </a:xfrm>
          <a:prstGeom prst="line">
            <a:avLst/>
          </a:prstGeom>
          <a:noFill/>
          <a:ln w="571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528399" name="Text Box 15"/>
          <p:cNvSpPr txBox="1">
            <a:spLocks noChangeArrowheads="1"/>
          </p:cNvSpPr>
          <p:nvPr/>
        </p:nvSpPr>
        <p:spPr bwMode="auto">
          <a:xfrm>
            <a:off x="4220203" y="2835275"/>
            <a:ext cx="1295400" cy="18002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hangingPunct="1">
              <a:spcBef>
                <a:spcPct val="50000"/>
              </a:spcBef>
            </a:pPr>
            <a:r>
              <a:rPr lang="zh-CN" altLang="en-US" sz="2800" dirty="0">
                <a:solidFill>
                  <a:srgbClr val="FF0000"/>
                </a:solidFill>
              </a:rPr>
              <a:t>其他人对此文件的属性</a:t>
            </a:r>
            <a:endParaRPr lang="zh-CN" altLang="en-US" sz="2800" dirty="0">
              <a:solidFill>
                <a:srgbClr val="FF0000"/>
              </a:solidFill>
            </a:endParaRPr>
          </a:p>
        </p:txBody>
      </p:sp>
      <p:sp>
        <p:nvSpPr>
          <p:cNvPr id="25617" name="Text Box 16"/>
          <p:cNvSpPr txBox="1">
            <a:spLocks noChangeArrowheads="1"/>
          </p:cNvSpPr>
          <p:nvPr/>
        </p:nvSpPr>
        <p:spPr bwMode="auto">
          <a:xfrm>
            <a:off x="395288" y="5516563"/>
            <a:ext cx="4032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hangingPunct="1">
              <a:spcBef>
                <a:spcPct val="50000"/>
              </a:spcBef>
            </a:pPr>
            <a:endParaRPr lang="zh-CN" altLang="en-US"/>
          </a:p>
        </p:txBody>
      </p:sp>
      <p:sp>
        <p:nvSpPr>
          <p:cNvPr id="528401" name="Text Box 17"/>
          <p:cNvSpPr txBox="1">
            <a:spLocks noChangeArrowheads="1"/>
          </p:cNvSpPr>
          <p:nvPr/>
        </p:nvSpPr>
        <p:spPr bwMode="auto">
          <a:xfrm>
            <a:off x="656740" y="4860925"/>
            <a:ext cx="583247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hangingPunct="1">
              <a:spcBef>
                <a:spcPct val="50000"/>
              </a:spcBef>
            </a:pPr>
            <a:r>
              <a:rPr lang="en-US" altLang="zh-CN" sz="2400" dirty="0">
                <a:latin typeface="黑体" panose="02010609060101010101" pitchFamily="49" charset="-122"/>
                <a:ea typeface="黑体" panose="02010609060101010101" pitchFamily="49" charset="-122"/>
              </a:rPr>
              <a:t>d </a:t>
            </a:r>
            <a:r>
              <a:rPr lang="zh-CN" altLang="en-US" sz="2400" dirty="0">
                <a:latin typeface="黑体" panose="02010609060101010101" pitchFamily="49" charset="-122"/>
                <a:ea typeface="黑体" panose="02010609060101010101" pitchFamily="49" charset="-122"/>
              </a:rPr>
              <a:t>目录  </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文件      </a:t>
            </a:r>
            <a:r>
              <a:rPr lang="en-US" altLang="zh-CN" sz="2400" dirty="0">
                <a:latin typeface="黑体" panose="02010609060101010101" pitchFamily="49" charset="-122"/>
                <a:ea typeface="黑体" panose="02010609060101010101" pitchFamily="49" charset="-122"/>
              </a:rPr>
              <a:t>l  </a:t>
            </a:r>
            <a:r>
              <a:rPr lang="zh-CN" altLang="en-US" sz="2400" dirty="0">
                <a:latin typeface="黑体" panose="02010609060101010101" pitchFamily="49" charset="-122"/>
                <a:ea typeface="黑体" panose="02010609060101010101" pitchFamily="49" charset="-122"/>
              </a:rPr>
              <a:t>链接文件 </a:t>
            </a:r>
            <a:endParaRPr lang="zh-CN" altLang="en-US" sz="2400" dirty="0">
              <a:latin typeface="黑体" panose="02010609060101010101" pitchFamily="49" charset="-122"/>
              <a:ea typeface="黑体" panose="02010609060101010101" pitchFamily="49" charset="-122"/>
            </a:endParaRPr>
          </a:p>
          <a:p>
            <a:pPr eaLnBrk="1" hangingPunct="1">
              <a:spcBef>
                <a:spcPct val="50000"/>
              </a:spcBef>
            </a:pPr>
            <a:r>
              <a:rPr lang="en-US" altLang="zh-CN" sz="2400" dirty="0">
                <a:latin typeface="黑体" panose="02010609060101010101" pitchFamily="49" charset="-122"/>
                <a:ea typeface="黑体" panose="02010609060101010101" pitchFamily="49" charset="-122"/>
              </a:rPr>
              <a:t>b </a:t>
            </a:r>
            <a:r>
              <a:rPr lang="zh-CN" altLang="en-US" sz="2400" dirty="0">
                <a:latin typeface="黑体" panose="02010609060101010101" pitchFamily="49" charset="-122"/>
                <a:ea typeface="黑体" panose="02010609060101010101" pitchFamily="49" charset="-122"/>
              </a:rPr>
              <a:t>表示为设备中可供存储的接口设备  </a:t>
            </a:r>
            <a:endParaRPr lang="zh-CN" altLang="en-US" sz="2400" dirty="0">
              <a:latin typeface="黑体" panose="02010609060101010101" pitchFamily="49" charset="-122"/>
              <a:ea typeface="黑体" panose="02010609060101010101" pitchFamily="49" charset="-122"/>
            </a:endParaRPr>
          </a:p>
          <a:p>
            <a:pPr eaLnBrk="1" hangingPunct="1">
              <a:spcBef>
                <a:spcPct val="50000"/>
              </a:spcBef>
            </a:pPr>
            <a:r>
              <a:rPr lang="en-US" altLang="zh-CN" sz="2400" dirty="0">
                <a:latin typeface="黑体" panose="02010609060101010101" pitchFamily="49" charset="-122"/>
                <a:ea typeface="黑体" panose="02010609060101010101" pitchFamily="49" charset="-122"/>
              </a:rPr>
              <a:t>c </a:t>
            </a:r>
            <a:r>
              <a:rPr lang="zh-CN" altLang="en-US" sz="2400" dirty="0">
                <a:latin typeface="黑体" panose="02010609060101010101" pitchFamily="49" charset="-122"/>
                <a:ea typeface="黑体" panose="02010609060101010101" pitchFamily="49" charset="-122"/>
              </a:rPr>
              <a:t>表示为设备文件中的串行端口设备</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8389"/>
                                        </p:tgtEl>
                                        <p:attrNameLst>
                                          <p:attrName>style.visibility</p:attrName>
                                        </p:attrNameLst>
                                      </p:cBhvr>
                                      <p:to>
                                        <p:strVal val="visible"/>
                                      </p:to>
                                    </p:set>
                                    <p:anim calcmode="lin" valueType="num">
                                      <p:cBhvr additive="base">
                                        <p:cTn id="7" dur="500" fill="hold"/>
                                        <p:tgtEl>
                                          <p:spTgt spid="528389"/>
                                        </p:tgtEl>
                                        <p:attrNameLst>
                                          <p:attrName>ppt_x</p:attrName>
                                        </p:attrNameLst>
                                      </p:cBhvr>
                                      <p:tavLst>
                                        <p:tav tm="0">
                                          <p:val>
                                            <p:strVal val="#ppt_x"/>
                                          </p:val>
                                        </p:tav>
                                        <p:tav tm="100000">
                                          <p:val>
                                            <p:strVal val="#ppt_x"/>
                                          </p:val>
                                        </p:tav>
                                      </p:tavLst>
                                    </p:anim>
                                    <p:anim calcmode="lin" valueType="num">
                                      <p:cBhvr additive="base">
                                        <p:cTn id="8" dur="500" fill="hold"/>
                                        <p:tgtEl>
                                          <p:spTgt spid="52838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8390"/>
                                        </p:tgtEl>
                                        <p:attrNameLst>
                                          <p:attrName>style.visibility</p:attrName>
                                        </p:attrNameLst>
                                      </p:cBhvr>
                                      <p:to>
                                        <p:strVal val="visible"/>
                                      </p:to>
                                    </p:set>
                                    <p:anim calcmode="lin" valueType="num">
                                      <p:cBhvr additive="base">
                                        <p:cTn id="13" dur="500" fill="hold"/>
                                        <p:tgtEl>
                                          <p:spTgt spid="528390"/>
                                        </p:tgtEl>
                                        <p:attrNameLst>
                                          <p:attrName>ppt_x</p:attrName>
                                        </p:attrNameLst>
                                      </p:cBhvr>
                                      <p:tavLst>
                                        <p:tav tm="0">
                                          <p:val>
                                            <p:strVal val="#ppt_x"/>
                                          </p:val>
                                        </p:tav>
                                        <p:tav tm="100000">
                                          <p:val>
                                            <p:strVal val="#ppt_x"/>
                                          </p:val>
                                        </p:tav>
                                      </p:tavLst>
                                    </p:anim>
                                    <p:anim calcmode="lin" valueType="num">
                                      <p:cBhvr additive="base">
                                        <p:cTn id="14" dur="500" fill="hold"/>
                                        <p:tgtEl>
                                          <p:spTgt spid="52839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28401"/>
                                        </p:tgtEl>
                                        <p:attrNameLst>
                                          <p:attrName>style.visibility</p:attrName>
                                        </p:attrNameLst>
                                      </p:cBhvr>
                                      <p:to>
                                        <p:strVal val="visible"/>
                                      </p:to>
                                    </p:set>
                                    <p:anim calcmode="lin" valueType="num">
                                      <p:cBhvr additive="base">
                                        <p:cTn id="19" dur="500" fill="hold"/>
                                        <p:tgtEl>
                                          <p:spTgt spid="528401"/>
                                        </p:tgtEl>
                                        <p:attrNameLst>
                                          <p:attrName>ppt_x</p:attrName>
                                        </p:attrNameLst>
                                      </p:cBhvr>
                                      <p:tavLst>
                                        <p:tav tm="0">
                                          <p:val>
                                            <p:strVal val="#ppt_x"/>
                                          </p:val>
                                        </p:tav>
                                        <p:tav tm="100000">
                                          <p:val>
                                            <p:strVal val="#ppt_x"/>
                                          </p:val>
                                        </p:tav>
                                      </p:tavLst>
                                    </p:anim>
                                    <p:anim calcmode="lin" valueType="num">
                                      <p:cBhvr additive="base">
                                        <p:cTn id="20" dur="500" fill="hold"/>
                                        <p:tgtEl>
                                          <p:spTgt spid="52840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28391"/>
                                        </p:tgtEl>
                                        <p:attrNameLst>
                                          <p:attrName>style.visibility</p:attrName>
                                        </p:attrNameLst>
                                      </p:cBhvr>
                                      <p:to>
                                        <p:strVal val="visible"/>
                                      </p:to>
                                    </p:set>
                                    <p:anim calcmode="lin" valueType="num">
                                      <p:cBhvr additive="base">
                                        <p:cTn id="25" dur="500" fill="hold"/>
                                        <p:tgtEl>
                                          <p:spTgt spid="528391"/>
                                        </p:tgtEl>
                                        <p:attrNameLst>
                                          <p:attrName>ppt_x</p:attrName>
                                        </p:attrNameLst>
                                      </p:cBhvr>
                                      <p:tavLst>
                                        <p:tav tm="0">
                                          <p:val>
                                            <p:strVal val="#ppt_x"/>
                                          </p:val>
                                        </p:tav>
                                        <p:tav tm="100000">
                                          <p:val>
                                            <p:strVal val="#ppt_x"/>
                                          </p:val>
                                        </p:tav>
                                      </p:tavLst>
                                    </p:anim>
                                    <p:anim calcmode="lin" valueType="num">
                                      <p:cBhvr additive="base">
                                        <p:cTn id="26" dur="500" fill="hold"/>
                                        <p:tgtEl>
                                          <p:spTgt spid="52839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28392"/>
                                        </p:tgtEl>
                                        <p:attrNameLst>
                                          <p:attrName>style.visibility</p:attrName>
                                        </p:attrNameLst>
                                      </p:cBhvr>
                                      <p:to>
                                        <p:strVal val="visible"/>
                                      </p:to>
                                    </p:set>
                                    <p:anim calcmode="lin" valueType="num">
                                      <p:cBhvr additive="base">
                                        <p:cTn id="31" dur="500" fill="hold"/>
                                        <p:tgtEl>
                                          <p:spTgt spid="528392"/>
                                        </p:tgtEl>
                                        <p:attrNameLst>
                                          <p:attrName>ppt_x</p:attrName>
                                        </p:attrNameLst>
                                      </p:cBhvr>
                                      <p:tavLst>
                                        <p:tav tm="0">
                                          <p:val>
                                            <p:strVal val="#ppt_x"/>
                                          </p:val>
                                        </p:tav>
                                        <p:tav tm="100000">
                                          <p:val>
                                            <p:strVal val="#ppt_x"/>
                                          </p:val>
                                        </p:tav>
                                      </p:tavLst>
                                    </p:anim>
                                    <p:anim calcmode="lin" valueType="num">
                                      <p:cBhvr additive="base">
                                        <p:cTn id="32" dur="500" fill="hold"/>
                                        <p:tgtEl>
                                          <p:spTgt spid="52839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28393"/>
                                        </p:tgtEl>
                                        <p:attrNameLst>
                                          <p:attrName>style.visibility</p:attrName>
                                        </p:attrNameLst>
                                      </p:cBhvr>
                                      <p:to>
                                        <p:strVal val="visible"/>
                                      </p:to>
                                    </p:set>
                                    <p:anim calcmode="lin" valueType="num">
                                      <p:cBhvr additive="base">
                                        <p:cTn id="37" dur="500" fill="hold"/>
                                        <p:tgtEl>
                                          <p:spTgt spid="528393"/>
                                        </p:tgtEl>
                                        <p:attrNameLst>
                                          <p:attrName>ppt_x</p:attrName>
                                        </p:attrNameLst>
                                      </p:cBhvr>
                                      <p:tavLst>
                                        <p:tav tm="0">
                                          <p:val>
                                            <p:strVal val="#ppt_x"/>
                                          </p:val>
                                        </p:tav>
                                        <p:tav tm="100000">
                                          <p:val>
                                            <p:strVal val="#ppt_x"/>
                                          </p:val>
                                        </p:tav>
                                      </p:tavLst>
                                    </p:anim>
                                    <p:anim calcmode="lin" valueType="num">
                                      <p:cBhvr additive="base">
                                        <p:cTn id="38" dur="500" fill="hold"/>
                                        <p:tgtEl>
                                          <p:spTgt spid="52839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28394"/>
                                        </p:tgtEl>
                                        <p:attrNameLst>
                                          <p:attrName>style.visibility</p:attrName>
                                        </p:attrNameLst>
                                      </p:cBhvr>
                                      <p:to>
                                        <p:strVal val="visible"/>
                                      </p:to>
                                    </p:set>
                                    <p:anim calcmode="lin" valueType="num">
                                      <p:cBhvr additive="base">
                                        <p:cTn id="43" dur="500" fill="hold"/>
                                        <p:tgtEl>
                                          <p:spTgt spid="528394"/>
                                        </p:tgtEl>
                                        <p:attrNameLst>
                                          <p:attrName>ppt_x</p:attrName>
                                        </p:attrNameLst>
                                      </p:cBhvr>
                                      <p:tavLst>
                                        <p:tav tm="0">
                                          <p:val>
                                            <p:strVal val="#ppt_x"/>
                                          </p:val>
                                        </p:tav>
                                        <p:tav tm="100000">
                                          <p:val>
                                            <p:strVal val="#ppt_x"/>
                                          </p:val>
                                        </p:tav>
                                      </p:tavLst>
                                    </p:anim>
                                    <p:anim calcmode="lin" valueType="num">
                                      <p:cBhvr additive="base">
                                        <p:cTn id="44" dur="500" fill="hold"/>
                                        <p:tgtEl>
                                          <p:spTgt spid="52839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28395"/>
                                        </p:tgtEl>
                                        <p:attrNameLst>
                                          <p:attrName>style.visibility</p:attrName>
                                        </p:attrNameLst>
                                      </p:cBhvr>
                                      <p:to>
                                        <p:strVal val="visible"/>
                                      </p:to>
                                    </p:set>
                                    <p:anim calcmode="lin" valueType="num">
                                      <p:cBhvr additive="base">
                                        <p:cTn id="49" dur="500" fill="hold"/>
                                        <p:tgtEl>
                                          <p:spTgt spid="528395"/>
                                        </p:tgtEl>
                                        <p:attrNameLst>
                                          <p:attrName>ppt_x</p:attrName>
                                        </p:attrNameLst>
                                      </p:cBhvr>
                                      <p:tavLst>
                                        <p:tav tm="0">
                                          <p:val>
                                            <p:strVal val="#ppt_x"/>
                                          </p:val>
                                        </p:tav>
                                        <p:tav tm="100000">
                                          <p:val>
                                            <p:strVal val="#ppt_x"/>
                                          </p:val>
                                        </p:tav>
                                      </p:tavLst>
                                    </p:anim>
                                    <p:anim calcmode="lin" valueType="num">
                                      <p:cBhvr additive="base">
                                        <p:cTn id="50" dur="500" fill="hold"/>
                                        <p:tgtEl>
                                          <p:spTgt spid="52839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28396"/>
                                        </p:tgtEl>
                                        <p:attrNameLst>
                                          <p:attrName>style.visibility</p:attrName>
                                        </p:attrNameLst>
                                      </p:cBhvr>
                                      <p:to>
                                        <p:strVal val="visible"/>
                                      </p:to>
                                    </p:set>
                                    <p:anim calcmode="lin" valueType="num">
                                      <p:cBhvr additive="base">
                                        <p:cTn id="55" dur="500" fill="hold"/>
                                        <p:tgtEl>
                                          <p:spTgt spid="528396"/>
                                        </p:tgtEl>
                                        <p:attrNameLst>
                                          <p:attrName>ppt_x</p:attrName>
                                        </p:attrNameLst>
                                      </p:cBhvr>
                                      <p:tavLst>
                                        <p:tav tm="0">
                                          <p:val>
                                            <p:strVal val="#ppt_x"/>
                                          </p:val>
                                        </p:tav>
                                        <p:tav tm="100000">
                                          <p:val>
                                            <p:strVal val="#ppt_x"/>
                                          </p:val>
                                        </p:tav>
                                      </p:tavLst>
                                    </p:anim>
                                    <p:anim calcmode="lin" valueType="num">
                                      <p:cBhvr additive="base">
                                        <p:cTn id="56" dur="500" fill="hold"/>
                                        <p:tgtEl>
                                          <p:spTgt spid="52839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28397"/>
                                        </p:tgtEl>
                                        <p:attrNameLst>
                                          <p:attrName>style.visibility</p:attrName>
                                        </p:attrNameLst>
                                      </p:cBhvr>
                                      <p:to>
                                        <p:strVal val="visible"/>
                                      </p:to>
                                    </p:set>
                                    <p:anim calcmode="lin" valueType="num">
                                      <p:cBhvr additive="base">
                                        <p:cTn id="61" dur="500" fill="hold"/>
                                        <p:tgtEl>
                                          <p:spTgt spid="528397"/>
                                        </p:tgtEl>
                                        <p:attrNameLst>
                                          <p:attrName>ppt_x</p:attrName>
                                        </p:attrNameLst>
                                      </p:cBhvr>
                                      <p:tavLst>
                                        <p:tav tm="0">
                                          <p:val>
                                            <p:strVal val="#ppt_x"/>
                                          </p:val>
                                        </p:tav>
                                        <p:tav tm="100000">
                                          <p:val>
                                            <p:strVal val="#ppt_x"/>
                                          </p:val>
                                        </p:tav>
                                      </p:tavLst>
                                    </p:anim>
                                    <p:anim calcmode="lin" valueType="num">
                                      <p:cBhvr additive="base">
                                        <p:cTn id="62" dur="500" fill="hold"/>
                                        <p:tgtEl>
                                          <p:spTgt spid="528397"/>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28398"/>
                                        </p:tgtEl>
                                        <p:attrNameLst>
                                          <p:attrName>style.visibility</p:attrName>
                                        </p:attrNameLst>
                                      </p:cBhvr>
                                      <p:to>
                                        <p:strVal val="visible"/>
                                      </p:to>
                                    </p:set>
                                    <p:anim calcmode="lin" valueType="num">
                                      <p:cBhvr additive="base">
                                        <p:cTn id="67" dur="500" fill="hold"/>
                                        <p:tgtEl>
                                          <p:spTgt spid="528398"/>
                                        </p:tgtEl>
                                        <p:attrNameLst>
                                          <p:attrName>ppt_x</p:attrName>
                                        </p:attrNameLst>
                                      </p:cBhvr>
                                      <p:tavLst>
                                        <p:tav tm="0">
                                          <p:val>
                                            <p:strVal val="#ppt_x"/>
                                          </p:val>
                                        </p:tav>
                                        <p:tav tm="100000">
                                          <p:val>
                                            <p:strVal val="#ppt_x"/>
                                          </p:val>
                                        </p:tav>
                                      </p:tavLst>
                                    </p:anim>
                                    <p:anim calcmode="lin" valueType="num">
                                      <p:cBhvr additive="base">
                                        <p:cTn id="68" dur="500" fill="hold"/>
                                        <p:tgtEl>
                                          <p:spTgt spid="52839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28399"/>
                                        </p:tgtEl>
                                        <p:attrNameLst>
                                          <p:attrName>style.visibility</p:attrName>
                                        </p:attrNameLst>
                                      </p:cBhvr>
                                      <p:to>
                                        <p:strVal val="visible"/>
                                      </p:to>
                                    </p:set>
                                    <p:anim calcmode="lin" valueType="num">
                                      <p:cBhvr additive="base">
                                        <p:cTn id="73" dur="500" fill="hold"/>
                                        <p:tgtEl>
                                          <p:spTgt spid="528399"/>
                                        </p:tgtEl>
                                        <p:attrNameLst>
                                          <p:attrName>ppt_x</p:attrName>
                                        </p:attrNameLst>
                                      </p:cBhvr>
                                      <p:tavLst>
                                        <p:tav tm="0">
                                          <p:val>
                                            <p:strVal val="#ppt_x"/>
                                          </p:val>
                                        </p:tav>
                                        <p:tav tm="100000">
                                          <p:val>
                                            <p:strVal val="#ppt_x"/>
                                          </p:val>
                                        </p:tav>
                                      </p:tavLst>
                                    </p:anim>
                                    <p:anim calcmode="lin" valueType="num">
                                      <p:cBhvr additive="base">
                                        <p:cTn id="74" dur="500" fill="hold"/>
                                        <p:tgtEl>
                                          <p:spTgt spid="5283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9" grpId="0" animBg="1"/>
      <p:bldP spid="528390" grpId="0" animBg="1"/>
      <p:bldP spid="528391" grpId="0" animBg="1"/>
      <p:bldP spid="528392" grpId="0" animBg="1"/>
      <p:bldP spid="528393" grpId="0" animBg="1"/>
      <p:bldP spid="528394" grpId="0" animBg="1"/>
      <p:bldP spid="528395" grpId="0" animBg="1"/>
      <p:bldP spid="528396" grpId="0" animBg="1"/>
      <p:bldP spid="528397" grpId="0" animBg="1"/>
      <p:bldP spid="528398" grpId="0" animBg="1"/>
      <p:bldP spid="528399" grpId="0" animBg="1"/>
      <p:bldP spid="52840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p:cNvSpPr>
          <p:nvPr>
            <p:ph type="title"/>
          </p:nvPr>
        </p:nvSpPr>
        <p:spPr>
          <a:xfrm>
            <a:off x="0" y="260350"/>
            <a:ext cx="7096125" cy="654050"/>
          </a:xfrm>
        </p:spPr>
        <p:txBody>
          <a:bodyPr/>
          <a:lstStyle/>
          <a:p>
            <a:endParaRPr lang="zh-CN" altLang="en-US" sz="3600" smtClean="0">
              <a:latin typeface="黑体" panose="02010609060101010101" pitchFamily="49" charset="-122"/>
              <a:ea typeface="黑体" panose="02010609060101010101" pitchFamily="49" charset="-122"/>
            </a:endParaRPr>
          </a:p>
        </p:txBody>
      </p:sp>
      <p:sp>
        <p:nvSpPr>
          <p:cNvPr id="26628" name="Rectangle 3"/>
          <p:cNvSpPr>
            <a:spLocks noGrp="1"/>
          </p:cNvSpPr>
          <p:nvPr>
            <p:ph idx="1"/>
          </p:nvPr>
        </p:nvSpPr>
        <p:spPr>
          <a:xfrm>
            <a:off x="179388" y="1196975"/>
            <a:ext cx="7751762" cy="5129213"/>
          </a:xfrm>
        </p:spPr>
        <p:txBody>
          <a:bodyPr/>
          <a:lstStyle/>
          <a:p>
            <a:r>
              <a:rPr lang="zh-CN" altLang="en-US" b="1" dirty="0" smtClean="0">
                <a:latin typeface="宋体" panose="02010600030101010101" pitchFamily="2" charset="-122"/>
                <a:ea typeface="宋体" panose="02010600030101010101" pitchFamily="2" charset="-122"/>
              </a:rPr>
              <a:t>文件拥有者 用户组  其他人</a:t>
            </a:r>
            <a:endParaRPr lang="zh-CN" altLang="en-US" b="1" dirty="0" smtClean="0">
              <a:latin typeface="宋体" panose="02010600030101010101" pitchFamily="2" charset="-122"/>
              <a:ea typeface="宋体" panose="02010600030101010101" pitchFamily="2" charset="-122"/>
            </a:endParaRPr>
          </a:p>
          <a:p>
            <a:pPr>
              <a:buFont typeface="Wingdings" panose="05000000000000000000" pitchFamily="2" charset="2"/>
              <a:buNone/>
            </a:pPr>
            <a:endParaRPr lang="zh-CN" altLang="en-US" dirty="0" smtClean="0">
              <a:latin typeface="宋体" panose="02010600030101010101" pitchFamily="2" charset="-122"/>
              <a:ea typeface="宋体" panose="02010600030101010101" pitchFamily="2" charset="-122"/>
            </a:endParaRPr>
          </a:p>
        </p:txBody>
      </p:sp>
      <p:sp>
        <p:nvSpPr>
          <p:cNvPr id="26626"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C4A2B9AA-55E5-4CDE-B1F0-4487A5826DA1}"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pic>
        <p:nvPicPr>
          <p:cNvPr id="26629"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1844675"/>
            <a:ext cx="7777163" cy="467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p:cNvSpPr>
          <p:nvPr>
            <p:ph type="title"/>
          </p:nvPr>
        </p:nvSpPr>
        <p:spPr>
          <a:xfrm>
            <a:off x="539552" y="116632"/>
            <a:ext cx="7096125" cy="654050"/>
          </a:xfrm>
        </p:spPr>
        <p:txBody>
          <a:bodyPr/>
          <a:lstStyle/>
          <a:p>
            <a:r>
              <a:rPr lang="zh-CN" altLang="en-US" sz="3600" i="0" dirty="0" smtClean="0">
                <a:solidFill>
                  <a:srgbClr val="FF0000"/>
                </a:solidFill>
                <a:latin typeface="黑体" panose="02010609060101010101" pitchFamily="49" charset="-122"/>
                <a:ea typeface="黑体" panose="02010609060101010101" pitchFamily="49" charset="-122"/>
              </a:rPr>
              <a:t>（</a:t>
            </a:r>
            <a:r>
              <a:rPr lang="en-US" altLang="zh-CN" sz="3200" i="0" dirty="0" smtClean="0">
                <a:solidFill>
                  <a:srgbClr val="FF0000"/>
                </a:solidFill>
                <a:latin typeface="黑体" panose="02010609060101010101" pitchFamily="49" charset="-122"/>
                <a:ea typeface="黑体" panose="02010609060101010101" pitchFamily="49" charset="-122"/>
              </a:rPr>
              <a:t>4</a:t>
            </a:r>
            <a:r>
              <a:rPr lang="zh-CN" altLang="en-US" sz="3200" i="0" dirty="0" smtClean="0">
                <a:solidFill>
                  <a:srgbClr val="FF0000"/>
                </a:solidFill>
                <a:latin typeface="黑体" panose="02010609060101010101" pitchFamily="49" charset="-122"/>
                <a:ea typeface="黑体" panose="02010609060101010101" pitchFamily="49" charset="-122"/>
              </a:rPr>
              <a:t>）文件权限</a:t>
            </a:r>
            <a:endParaRPr lang="zh-CN" altLang="en-US" sz="3200" i="0" dirty="0" smtClean="0">
              <a:solidFill>
                <a:srgbClr val="FF0000"/>
              </a:solidFill>
              <a:latin typeface="黑体" panose="02010609060101010101" pitchFamily="49" charset="-122"/>
              <a:ea typeface="黑体" panose="02010609060101010101" pitchFamily="49" charset="-122"/>
            </a:endParaRPr>
          </a:p>
        </p:txBody>
      </p:sp>
      <p:sp>
        <p:nvSpPr>
          <p:cNvPr id="530435" name="Rectangle 3"/>
          <p:cNvSpPr>
            <a:spLocks noGrp="1"/>
          </p:cNvSpPr>
          <p:nvPr>
            <p:ph idx="1"/>
          </p:nvPr>
        </p:nvSpPr>
        <p:spPr>
          <a:xfrm>
            <a:off x="611560" y="1124744"/>
            <a:ext cx="7751763" cy="5129212"/>
          </a:xfrm>
        </p:spPr>
        <p:txBody>
          <a:bodyPr/>
          <a:lstStyle/>
          <a:p>
            <a:r>
              <a:rPr lang="zh-CN" altLang="en-US" b="1" dirty="0" smtClean="0"/>
              <a:t>文件权限</a:t>
            </a:r>
            <a:endParaRPr lang="zh-CN" altLang="en-US" b="1" dirty="0" smtClean="0"/>
          </a:p>
          <a:p>
            <a:pPr>
              <a:buFont typeface="Wingdings" panose="05000000000000000000" pitchFamily="2" charset="2"/>
              <a:buNone/>
            </a:pPr>
            <a:r>
              <a:rPr lang="zh-CN" altLang="en-US" b="1" dirty="0" smtClean="0"/>
              <a:t>举例</a:t>
            </a:r>
            <a:r>
              <a:rPr lang="en-US" altLang="zh-CN" b="1" dirty="0" smtClean="0"/>
              <a:t>1</a:t>
            </a:r>
            <a:r>
              <a:rPr lang="zh-CN" altLang="en-US" b="1" dirty="0" smtClean="0"/>
              <a:t>：</a:t>
            </a:r>
            <a:r>
              <a:rPr lang="en-US" altLang="zh-CN" b="1" dirty="0" smtClean="0"/>
              <a:t>[-][r w x][r - x][r - -]</a:t>
            </a:r>
            <a:endParaRPr lang="en-US" altLang="zh-CN" b="1" dirty="0" smtClean="0"/>
          </a:p>
          <a:p>
            <a:pPr>
              <a:buFont typeface="Wingdings" panose="05000000000000000000" pitchFamily="2" charset="2"/>
              <a:buNone/>
            </a:pPr>
            <a:r>
              <a:rPr lang="zh-CN" altLang="en-US" b="1" dirty="0" smtClean="0"/>
              <a:t>举例</a:t>
            </a:r>
            <a:r>
              <a:rPr lang="en-US" altLang="zh-CN" b="1" dirty="0" smtClean="0"/>
              <a:t>2</a:t>
            </a:r>
            <a:r>
              <a:rPr lang="zh-CN" altLang="en-US" b="1" dirty="0" smtClean="0"/>
              <a:t>：</a:t>
            </a:r>
            <a:r>
              <a:rPr lang="en-US" altLang="zh-CN" b="1" dirty="0" smtClean="0"/>
              <a:t>[d][r w x][r - -][r - -]</a:t>
            </a:r>
            <a:endParaRPr lang="en-US" altLang="zh-CN" b="1" dirty="0" smtClean="0"/>
          </a:p>
          <a:p>
            <a:pPr>
              <a:buFont typeface="Wingdings" panose="05000000000000000000" pitchFamily="2" charset="2"/>
              <a:buNone/>
            </a:pPr>
            <a:r>
              <a:rPr lang="zh-CN" altLang="en-US" b="1" dirty="0" smtClean="0"/>
              <a:t>问题：非</a:t>
            </a:r>
            <a:r>
              <a:rPr lang="en-US" altLang="zh-CN" b="1" dirty="0" smtClean="0"/>
              <a:t>root</a:t>
            </a:r>
            <a:r>
              <a:rPr lang="zh-CN" altLang="en-US" b="1" dirty="0" smtClean="0"/>
              <a:t>的其他人是否可以进入该目录？</a:t>
            </a:r>
            <a:endParaRPr lang="zh-CN" altLang="en-US" b="1" dirty="0" smtClean="0"/>
          </a:p>
          <a:p>
            <a:pPr>
              <a:buFont typeface="Wingdings" panose="05000000000000000000" pitchFamily="2" charset="2"/>
              <a:buNone/>
            </a:pPr>
            <a:r>
              <a:rPr lang="zh-CN" altLang="en-US" b="1" dirty="0" smtClean="0">
                <a:solidFill>
                  <a:srgbClr val="0000FF"/>
                </a:solidFill>
              </a:rPr>
              <a:t>注意</a:t>
            </a:r>
            <a:r>
              <a:rPr lang="zh-CN" altLang="en-US" b="1" dirty="0" smtClean="0"/>
              <a:t>：在Linux中，文件</a:t>
            </a:r>
            <a:r>
              <a:rPr lang="zh-CN" altLang="en-US" b="1" dirty="0" smtClean="0">
                <a:latin typeface="华文楷体" panose="02010600040101010101" charset="-122"/>
                <a:ea typeface="华文楷体" panose="02010600040101010101" charset="-122"/>
              </a:rPr>
              <a:t>是否能执行</a:t>
            </a:r>
            <a:r>
              <a:rPr lang="zh-CN" altLang="en-US" b="1" dirty="0" smtClean="0"/>
              <a:t>，通过是否具有</a:t>
            </a:r>
            <a:r>
              <a:rPr lang="zh-CN" altLang="en-US" b="1" dirty="0" smtClean="0">
                <a:solidFill>
                  <a:srgbClr val="0000FF"/>
                </a:solidFill>
              </a:rPr>
              <a:t>x</a:t>
            </a:r>
            <a:r>
              <a:rPr lang="zh-CN" altLang="en-US" b="1" dirty="0" smtClean="0">
                <a:solidFill>
                  <a:srgbClr val="0000FF"/>
                </a:solidFill>
                <a:latin typeface="隶书" panose="02010509060101010101" charset="-122"/>
                <a:ea typeface="隶书" panose="02010509060101010101" charset="-122"/>
              </a:rPr>
              <a:t>属性</a:t>
            </a:r>
            <a:r>
              <a:rPr lang="zh-CN" altLang="en-US" b="1" dirty="0" smtClean="0"/>
              <a:t>来决定，与文件名没有关系；x与目录的关系相当重要，如果在该目录下</a:t>
            </a:r>
            <a:r>
              <a:rPr lang="zh-CN" altLang="en-US" b="1" dirty="0" smtClean="0">
                <a:latin typeface="华文楷体" panose="02010600040101010101" charset="-122"/>
                <a:ea typeface="华文楷体" panose="02010600040101010101" charset="-122"/>
              </a:rPr>
              <a:t>不能执行</a:t>
            </a:r>
            <a:r>
              <a:rPr lang="zh-CN" altLang="en-US" b="1" dirty="0" smtClean="0"/>
              <a:t>命令，</a:t>
            </a:r>
            <a:r>
              <a:rPr lang="zh-CN" altLang="en-US" b="1" dirty="0" smtClean="0">
                <a:latin typeface="华文楷体" panose="02010600040101010101" charset="-122"/>
                <a:ea typeface="华文楷体" panose="02010600040101010101" charset="-122"/>
              </a:rPr>
              <a:t>也就无法进入</a:t>
            </a:r>
            <a:endParaRPr lang="zh-CN" altLang="en-US" b="1" dirty="0" smtClean="0">
              <a:latin typeface="华文楷体" panose="02010600040101010101" charset="-122"/>
              <a:ea typeface="华文楷体" panose="02010600040101010101" charset="-122"/>
            </a:endParaRPr>
          </a:p>
        </p:txBody>
      </p:sp>
      <p:sp>
        <p:nvSpPr>
          <p:cNvPr id="27650"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6CF06937-9282-481F-BDDF-D61AF8A91E25}"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30435">
                                            <p:txEl>
                                              <p:pRg st="2" end="2"/>
                                            </p:txEl>
                                          </p:spTgt>
                                        </p:tgtEl>
                                        <p:attrNameLst>
                                          <p:attrName>style.visibility</p:attrName>
                                        </p:attrNameLst>
                                      </p:cBhvr>
                                      <p:to>
                                        <p:strVal val="visible"/>
                                      </p:to>
                                    </p:set>
                                    <p:animEffect transition="in" filter="box(in)">
                                      <p:cBhvr>
                                        <p:cTn id="7" dur="500"/>
                                        <p:tgtEl>
                                          <p:spTgt spid="530435">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30435">
                                            <p:txEl>
                                              <p:pRg st="3" end="3"/>
                                            </p:txEl>
                                          </p:spTgt>
                                        </p:tgtEl>
                                        <p:attrNameLst>
                                          <p:attrName>style.visibility</p:attrName>
                                        </p:attrNameLst>
                                      </p:cBhvr>
                                      <p:to>
                                        <p:strVal val="visible"/>
                                      </p:to>
                                    </p:set>
                                    <p:animEffect transition="in" filter="box(in)">
                                      <p:cBhvr>
                                        <p:cTn id="10" dur="500"/>
                                        <p:tgtEl>
                                          <p:spTgt spid="53043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530435">
                                            <p:txEl>
                                              <p:pRg st="4" end="4"/>
                                            </p:txEl>
                                          </p:spTgt>
                                        </p:tgtEl>
                                        <p:attrNameLst>
                                          <p:attrName>style.visibility</p:attrName>
                                        </p:attrNameLst>
                                      </p:cBhvr>
                                      <p:to>
                                        <p:strVal val="visible"/>
                                      </p:to>
                                    </p:set>
                                    <p:animEffect transition="in" filter="checkerboard(across)">
                                      <p:cBhvr>
                                        <p:cTn id="15" dur="500"/>
                                        <p:tgtEl>
                                          <p:spTgt spid="5304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pitchFamily="18" charset="0"/>
              </a:rPr>
              <a:t>Summary</a:t>
            </a:r>
            <a:endParaRPr lang="en-US" altLang="zh-CN">
              <a:latin typeface="Times New Roman" panose="02020603050405020304" pitchFamily="18" charset="0"/>
            </a:endParaRPr>
          </a:p>
        </p:txBody>
      </p:sp>
      <p:sp>
        <p:nvSpPr>
          <p:cNvPr id="3" name="内容占位符 2"/>
          <p:cNvSpPr>
            <a:spLocks noGrp="1"/>
          </p:cNvSpPr>
          <p:nvPr>
            <p:ph idx="1"/>
          </p:nvPr>
        </p:nvSpPr>
        <p:spPr/>
        <p:txBody>
          <a:bodyPr/>
          <a:p>
            <a:r>
              <a:rPr lang="en-US" altLang="zh-CN"/>
              <a:t>2  </a:t>
            </a:r>
            <a:r>
              <a:rPr lang="zh-CN" altLang="en-US"/>
              <a:t>文件基础知识</a:t>
            </a:r>
            <a:endParaRPr lang="zh-CN" altLang="en-US"/>
          </a:p>
          <a:p>
            <a:pPr lvl="1"/>
            <a:r>
              <a:rPr lang="en-US" altLang="zh-CN"/>
              <a:t>2.1 </a:t>
            </a:r>
            <a:r>
              <a:rPr lang="zh-CN" altLang="en-US"/>
              <a:t>文件系统结构</a:t>
            </a:r>
            <a:endParaRPr lang="zh-CN" altLang="en-US"/>
          </a:p>
          <a:p>
            <a:pPr lvl="1"/>
            <a:r>
              <a:rPr lang="en-US" altLang="zh-CN"/>
              <a:t>2.2 </a:t>
            </a:r>
            <a:r>
              <a:rPr lang="zh-CN" altLang="en-US"/>
              <a:t>两个重要文件</a:t>
            </a:r>
            <a:endParaRPr lang="zh-CN" altLang="en-US"/>
          </a:p>
          <a:p>
            <a:pPr lvl="1"/>
            <a:r>
              <a:rPr lang="en-US" altLang="zh-CN"/>
              <a:t>2.3 </a:t>
            </a:r>
            <a:r>
              <a:rPr lang="zh-CN" altLang="en-US"/>
              <a:t>文件的属性</a:t>
            </a:r>
            <a:endParaRPr lang="zh-CN" altLang="en-US"/>
          </a:p>
          <a:p>
            <a:pPr lvl="1"/>
            <a:r>
              <a:rPr lang="en-US" altLang="zh-CN"/>
              <a:t>2.4 </a:t>
            </a:r>
            <a:r>
              <a:rPr lang="zh-CN" altLang="en-US"/>
              <a:t>文件的权限</a:t>
            </a:r>
            <a:endParaRPr lang="zh-CN" altLang="en-US"/>
          </a:p>
        </p:txBody>
      </p:sp>
      <p:sp>
        <p:nvSpPr>
          <p:cNvPr id="4" name="页脚占位符 3"/>
          <p:cNvSpPr>
            <a:spLocks noGrp="1"/>
          </p:cNvSpPr>
          <p:nvPr>
            <p:ph type="ftr" sz="quarter" idx="10"/>
          </p:nvPr>
        </p:nvSpPr>
        <p:spPr/>
        <p:txBody>
          <a:bodyPr/>
          <a:p>
            <a:r>
              <a:rPr lang="en-US" altLang="zh-CN">
                <a:solidFill>
                  <a:srgbClr val="113F71"/>
                </a:solidFill>
              </a:rPr>
              <a:t>Company  Logo</a:t>
            </a:r>
            <a:endParaRPr lang="en-US" altLang="zh-CN">
              <a:solidFill>
                <a:srgbClr val="113F71"/>
              </a:solidFill>
            </a:endParaRPr>
          </a:p>
        </p:txBody>
      </p:sp>
      <p:sp>
        <p:nvSpPr>
          <p:cNvPr id="5" name="日期占位符 4"/>
          <p:cNvSpPr>
            <a:spLocks noGrp="1"/>
          </p:cNvSpPr>
          <p:nvPr>
            <p:ph type="dt" sz="half" idx="12"/>
          </p:nvPr>
        </p:nvSpPr>
        <p:spPr/>
        <p:txBody>
          <a:bodyPr/>
          <a:p>
            <a:r>
              <a:rPr lang="en-US" altLang="zh-CN">
                <a:solidFill>
                  <a:srgbClr val="113F71"/>
                </a:solidFill>
              </a:rPr>
              <a:t>www.themegallery.com</a:t>
            </a:r>
            <a:endParaRPr lang="en-US" altLang="zh-CN">
              <a:solidFill>
                <a:srgbClr val="113F7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p:cNvSpPr>
          <p:nvPr>
            <p:ph type="title"/>
          </p:nvPr>
        </p:nvSpPr>
        <p:spPr>
          <a:xfrm>
            <a:off x="539552" y="116632"/>
            <a:ext cx="7096125" cy="654050"/>
          </a:xfrm>
        </p:spPr>
        <p:txBody>
          <a:bodyPr/>
          <a:lstStyle/>
          <a:p>
            <a:r>
              <a:rPr lang="en-US" altLang="zh-CN" sz="3600" i="0" dirty="0" smtClean="0">
                <a:solidFill>
                  <a:srgbClr val="FF0000"/>
                </a:solidFill>
                <a:latin typeface="黑体" panose="02010609060101010101" pitchFamily="49" charset="-122"/>
                <a:ea typeface="黑体" panose="02010609060101010101" pitchFamily="49" charset="-122"/>
              </a:rPr>
              <a:t>3.Linux</a:t>
            </a:r>
            <a:r>
              <a:rPr lang="zh-CN" altLang="en-US" sz="3600" i="0" dirty="0" smtClean="0">
                <a:solidFill>
                  <a:srgbClr val="FF0000"/>
                </a:solidFill>
                <a:latin typeface="黑体" panose="02010609060101010101" pitchFamily="49" charset="-122"/>
                <a:ea typeface="黑体" panose="02010609060101010101" pitchFamily="49" charset="-122"/>
              </a:rPr>
              <a:t>命令分类详解</a:t>
            </a:r>
            <a:endParaRPr lang="zh-CN" altLang="en-US" sz="3600" i="0" dirty="0" smtClean="0">
              <a:solidFill>
                <a:srgbClr val="FF0000"/>
              </a:solidFill>
              <a:latin typeface="黑体" panose="02010609060101010101" pitchFamily="49" charset="-122"/>
              <a:ea typeface="黑体" panose="02010609060101010101" pitchFamily="49" charset="-122"/>
            </a:endParaRPr>
          </a:p>
        </p:txBody>
      </p:sp>
      <p:sp>
        <p:nvSpPr>
          <p:cNvPr id="28676" name="Rectangle 3"/>
          <p:cNvSpPr>
            <a:spLocks noGrp="1"/>
          </p:cNvSpPr>
          <p:nvPr>
            <p:ph idx="1"/>
          </p:nvPr>
        </p:nvSpPr>
        <p:spPr>
          <a:xfrm>
            <a:off x="539552" y="1268760"/>
            <a:ext cx="7751762" cy="3888432"/>
          </a:xfrm>
        </p:spPr>
        <p:txBody>
          <a:bodyPr/>
          <a:lstStyle/>
          <a:p>
            <a:r>
              <a:rPr lang="zh-CN" altLang="en-US" sz="3600" b="1" dirty="0" smtClean="0"/>
              <a:t>目录操作命令</a:t>
            </a:r>
            <a:endParaRPr lang="zh-CN" altLang="en-US" sz="3600" b="1" dirty="0" smtClean="0"/>
          </a:p>
          <a:p>
            <a:r>
              <a:rPr lang="zh-CN" altLang="en-US" sz="3600" b="1" dirty="0" smtClean="0"/>
              <a:t>文件操作命令</a:t>
            </a:r>
            <a:endParaRPr lang="zh-CN" altLang="en-US" sz="3600" b="1" dirty="0" smtClean="0"/>
          </a:p>
          <a:p>
            <a:r>
              <a:rPr lang="zh-CN" altLang="en-US" sz="3600" b="1" dirty="0" smtClean="0"/>
              <a:t>用户与系统操作</a:t>
            </a:r>
            <a:endParaRPr lang="zh-CN" altLang="en-US" sz="3600" b="1" dirty="0" smtClean="0"/>
          </a:p>
          <a:p>
            <a:r>
              <a:rPr lang="zh-CN" altLang="en-US" sz="3600" b="1" dirty="0" smtClean="0"/>
              <a:t>进程操作</a:t>
            </a:r>
            <a:endParaRPr lang="zh-CN" altLang="en-US" sz="3600" b="1" dirty="0" smtClean="0"/>
          </a:p>
        </p:txBody>
      </p:sp>
      <p:sp>
        <p:nvSpPr>
          <p:cNvPr id="28674"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39D23B0C-17E2-495C-97F8-1D6640601AD3}"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3A72749C-0C88-4219-A3D6-10EF95589BFC}"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
        <p:nvSpPr>
          <p:cNvPr id="29700" name="Rectangle 3"/>
          <p:cNvSpPr>
            <a:spLocks noChangeArrowheads="1"/>
          </p:cNvSpPr>
          <p:nvPr/>
        </p:nvSpPr>
        <p:spPr bwMode="auto">
          <a:xfrm>
            <a:off x="580840" y="1268760"/>
            <a:ext cx="816762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zh-CN" sz="2800" dirty="0">
                <a:latin typeface="黑体" panose="02010609060101010101" pitchFamily="49" charset="-122"/>
                <a:ea typeface="黑体" panose="02010609060101010101" pitchFamily="49" charset="-122"/>
              </a:rPr>
              <a:t>1</a:t>
            </a:r>
            <a:r>
              <a:rPr lang="zh-CN" altLang="en-US" sz="2800" dirty="0">
                <a:latin typeface="黑体" panose="02010609060101010101" pitchFamily="49" charset="-122"/>
                <a:ea typeface="黑体" panose="02010609060101010101" pitchFamily="49" charset="-122"/>
              </a:rPr>
              <a:t>）</a:t>
            </a:r>
            <a:r>
              <a:rPr lang="en-US" altLang="zh-CN" sz="2800" dirty="0" err="1">
                <a:latin typeface="黑体" panose="02010609060101010101" pitchFamily="49" charset="-122"/>
                <a:ea typeface="黑体" panose="02010609060101010101" pitchFamily="49" charset="-122"/>
              </a:rPr>
              <a:t>pwd</a:t>
            </a:r>
            <a:r>
              <a:rPr lang="zh-CN" altLang="en-US" sz="2800" dirty="0">
                <a:latin typeface="黑体" panose="02010609060101010101" pitchFamily="49" charset="-122"/>
                <a:ea typeface="黑体" panose="02010609060101010101" pitchFamily="49" charset="-122"/>
              </a:rPr>
              <a:t>命令</a:t>
            </a:r>
            <a:endParaRPr lang="zh-CN" altLang="en-US" sz="2800" dirty="0">
              <a:latin typeface="黑体" panose="02010609060101010101" pitchFamily="49" charset="-122"/>
              <a:ea typeface="黑体" panose="02010609060101010101" pitchFamily="49" charset="-122"/>
            </a:endParaRPr>
          </a:p>
          <a:p>
            <a:pPr>
              <a:lnSpc>
                <a:spcPct val="150000"/>
              </a:lnSpc>
            </a:pPr>
            <a:r>
              <a:rPr lang="zh-CN" altLang="en-US" sz="2800" dirty="0">
                <a:latin typeface="黑体" panose="02010609060101010101" pitchFamily="49" charset="-122"/>
                <a:ea typeface="黑体" panose="02010609060101010101" pitchFamily="49" charset="-122"/>
              </a:rPr>
              <a:t>功能：显示当前工作目录的绝对路径</a:t>
            </a:r>
            <a:endParaRPr lang="zh-CN" altLang="en-US" sz="2800" dirty="0">
              <a:latin typeface="黑体" panose="02010609060101010101" pitchFamily="49" charset="-122"/>
              <a:ea typeface="黑体" panose="02010609060101010101" pitchFamily="49" charset="-122"/>
            </a:endParaRPr>
          </a:p>
          <a:p>
            <a:pPr>
              <a:lnSpc>
                <a:spcPct val="150000"/>
              </a:lnSpc>
            </a:pPr>
            <a:r>
              <a:rPr lang="zh-CN" altLang="en-US" sz="2800" dirty="0">
                <a:solidFill>
                  <a:srgbClr val="FF0000"/>
                </a:solidFill>
                <a:latin typeface="黑体" panose="02010609060101010101" pitchFamily="49" charset="-122"/>
                <a:ea typeface="黑体" panose="02010609060101010101" pitchFamily="49" charset="-122"/>
              </a:rPr>
              <a:t>绝对路径</a:t>
            </a:r>
            <a:r>
              <a:rPr lang="zh-CN" altLang="en-US" sz="2800" dirty="0">
                <a:latin typeface="黑体" panose="02010609060101010101" pitchFamily="49" charset="-122"/>
                <a:ea typeface="黑体" panose="02010609060101010101" pitchFamily="49" charset="-122"/>
              </a:rPr>
              <a:t>：指从根目录（</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）开始到当前目录（文件）的路径。</a:t>
            </a:r>
            <a:endParaRPr lang="zh-CN" altLang="en-US" sz="2800" dirty="0">
              <a:latin typeface="黑体" panose="02010609060101010101" pitchFamily="49" charset="-122"/>
              <a:ea typeface="黑体" panose="02010609060101010101" pitchFamily="49" charset="-122"/>
            </a:endParaRPr>
          </a:p>
          <a:p>
            <a:pPr>
              <a:lnSpc>
                <a:spcPct val="150000"/>
              </a:lnSpc>
            </a:pPr>
            <a:r>
              <a:rPr lang="zh-CN" altLang="en-US" sz="2800" dirty="0">
                <a:solidFill>
                  <a:srgbClr val="FF0000"/>
                </a:solidFill>
                <a:latin typeface="黑体" panose="02010609060101010101" pitchFamily="49" charset="-122"/>
                <a:ea typeface="黑体" panose="02010609060101010101" pitchFamily="49" charset="-122"/>
              </a:rPr>
              <a:t>相对路径</a:t>
            </a:r>
            <a:r>
              <a:rPr lang="zh-CN" altLang="en-US" sz="2800" dirty="0">
                <a:latin typeface="黑体" panose="02010609060101010101" pitchFamily="49" charset="-122"/>
                <a:ea typeface="黑体" panose="02010609060101010101" pitchFamily="49" charset="-122"/>
              </a:rPr>
              <a:t>：指从当前目录到其下子目录（文件）的路径。</a:t>
            </a:r>
            <a:endParaRPr lang="zh-CN" altLang="en-US" sz="2800" dirty="0">
              <a:latin typeface="黑体" panose="02010609060101010101" pitchFamily="49" charset="-122"/>
              <a:ea typeface="黑体" panose="02010609060101010101" pitchFamily="49" charset="-122"/>
            </a:endParaRPr>
          </a:p>
        </p:txBody>
      </p:sp>
      <p:sp>
        <p:nvSpPr>
          <p:cNvPr id="29701" name="Rectangle 4"/>
          <p:cNvSpPr>
            <a:spLocks noChangeArrowheads="1"/>
          </p:cNvSpPr>
          <p:nvPr/>
        </p:nvSpPr>
        <p:spPr bwMode="auto">
          <a:xfrm>
            <a:off x="580841" y="148260"/>
            <a:ext cx="496855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20000"/>
              </a:spcBef>
              <a:buClr>
                <a:schemeClr val="accent2"/>
              </a:buClr>
              <a:buFont typeface="Wingdings" panose="05000000000000000000" pitchFamily="2" charset="2"/>
              <a:buNone/>
            </a:pPr>
            <a:r>
              <a:rPr lang="zh-CN" altLang="en-US" sz="3200" dirty="0" smtClean="0">
                <a:solidFill>
                  <a:srgbClr val="FF0000"/>
                </a:solidFill>
                <a:latin typeface="黑体" panose="02010609060101010101" pitchFamily="49" charset="-122"/>
                <a:ea typeface="黑体" panose="02010609060101010101" pitchFamily="49" charset="-122"/>
              </a:rPr>
              <a:t>（</a:t>
            </a:r>
            <a:r>
              <a:rPr lang="en-US" altLang="zh-CN" sz="3200" dirty="0" smtClean="0">
                <a:solidFill>
                  <a:srgbClr val="FF0000"/>
                </a:solidFill>
                <a:latin typeface="黑体" panose="02010609060101010101" pitchFamily="49" charset="-122"/>
                <a:ea typeface="黑体" panose="02010609060101010101" pitchFamily="49" charset="-122"/>
              </a:rPr>
              <a:t>1</a:t>
            </a:r>
            <a:r>
              <a:rPr lang="zh-CN" altLang="en-US" sz="3200" dirty="0" smtClean="0">
                <a:solidFill>
                  <a:srgbClr val="FF0000"/>
                </a:solidFill>
                <a:latin typeface="黑体" panose="02010609060101010101" pitchFamily="49" charset="-122"/>
                <a:ea typeface="黑体" panose="02010609060101010101" pitchFamily="49" charset="-122"/>
              </a:rPr>
              <a:t>）目录</a:t>
            </a:r>
            <a:r>
              <a:rPr lang="zh-CN" altLang="en-US" sz="3200" dirty="0">
                <a:solidFill>
                  <a:srgbClr val="FF0000"/>
                </a:solidFill>
                <a:latin typeface="黑体" panose="02010609060101010101" pitchFamily="49" charset="-122"/>
                <a:ea typeface="黑体" panose="02010609060101010101" pitchFamily="49" charset="-122"/>
              </a:rPr>
              <a:t>的操作命令</a:t>
            </a:r>
            <a:endParaRPr lang="zh-CN" altLang="en-US" sz="3200" dirty="0">
              <a:solidFill>
                <a:srgbClr val="FF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p:cNvSpPr>
          <p:nvPr>
            <p:ph idx="1"/>
          </p:nvPr>
        </p:nvSpPr>
        <p:spPr>
          <a:xfrm>
            <a:off x="467544" y="836712"/>
            <a:ext cx="8991600" cy="5534025"/>
          </a:xfrm>
        </p:spPr>
        <p:txBody>
          <a:bodyPr/>
          <a:lstStyle/>
          <a:p>
            <a:pPr>
              <a:lnSpc>
                <a:spcPct val="90000"/>
              </a:lnSpc>
              <a:buFont typeface="Wingdings" panose="05000000000000000000" pitchFamily="2" charset="2"/>
              <a:buNone/>
            </a:pPr>
            <a:r>
              <a:rPr lang="en-US" altLang="zh-CN" sz="2400" b="1" dirty="0" smtClean="0"/>
              <a:t>2</a:t>
            </a:r>
            <a:r>
              <a:rPr lang="zh-CN" altLang="en-US" sz="2400" b="1" dirty="0" smtClean="0"/>
              <a:t>）</a:t>
            </a:r>
            <a:r>
              <a:rPr lang="en-US" altLang="zh-CN" sz="2400" b="1" dirty="0" smtClean="0"/>
              <a:t>cd</a:t>
            </a:r>
            <a:r>
              <a:rPr lang="zh-CN" altLang="en-US" sz="2400" b="1" dirty="0" smtClean="0"/>
              <a:t>命令</a:t>
            </a:r>
            <a:endParaRPr lang="zh-CN" altLang="en-US" sz="2400" b="1" dirty="0" smtClean="0"/>
          </a:p>
          <a:p>
            <a:pPr>
              <a:lnSpc>
                <a:spcPct val="90000"/>
              </a:lnSpc>
              <a:buFont typeface="Wingdings" panose="05000000000000000000" pitchFamily="2" charset="2"/>
              <a:buNone/>
            </a:pPr>
            <a:r>
              <a:rPr lang="zh-CN" altLang="en-US" sz="2400" b="1" dirty="0" smtClean="0"/>
              <a:t>格式：</a:t>
            </a:r>
            <a:r>
              <a:rPr lang="en-US" altLang="zh-CN" sz="2400" b="1" dirty="0" smtClean="0">
                <a:solidFill>
                  <a:srgbClr val="FF0000"/>
                </a:solidFill>
              </a:rPr>
              <a:t>cd  [</a:t>
            </a:r>
            <a:r>
              <a:rPr lang="zh-CN" altLang="en-US" sz="2400" b="1" dirty="0" smtClean="0">
                <a:solidFill>
                  <a:srgbClr val="FF0000"/>
                </a:solidFill>
              </a:rPr>
              <a:t>目录</a:t>
            </a:r>
            <a:r>
              <a:rPr lang="en-US" altLang="zh-CN" sz="2400" b="1" dirty="0" smtClean="0">
                <a:solidFill>
                  <a:srgbClr val="FF0000"/>
                </a:solidFill>
              </a:rPr>
              <a:t>]</a:t>
            </a:r>
            <a:endParaRPr lang="en-US" altLang="zh-CN" sz="2400" b="1" dirty="0" smtClean="0">
              <a:solidFill>
                <a:srgbClr val="FF0000"/>
              </a:solidFill>
            </a:endParaRPr>
          </a:p>
          <a:p>
            <a:pPr>
              <a:lnSpc>
                <a:spcPct val="90000"/>
              </a:lnSpc>
              <a:buFont typeface="Wingdings" panose="05000000000000000000" pitchFamily="2" charset="2"/>
              <a:buNone/>
            </a:pPr>
            <a:r>
              <a:rPr lang="zh-CN" altLang="en-US" sz="2400" b="1" dirty="0" smtClean="0"/>
              <a:t>功能：切换到指定目录</a:t>
            </a:r>
            <a:endParaRPr lang="zh-CN" altLang="en-US" sz="2400" b="1" dirty="0" smtClean="0"/>
          </a:p>
          <a:p>
            <a:pPr>
              <a:lnSpc>
                <a:spcPct val="90000"/>
              </a:lnSpc>
              <a:buFont typeface="Wingdings" panose="05000000000000000000" pitchFamily="2" charset="2"/>
              <a:buNone/>
            </a:pPr>
            <a:r>
              <a:rPr lang="zh-CN" altLang="en-US" sz="2400" b="1" dirty="0" smtClean="0"/>
              <a:t>几个特殊符号：</a:t>
            </a:r>
            <a:endParaRPr lang="zh-CN" altLang="en-US" sz="2400" b="1" dirty="0" smtClean="0"/>
          </a:p>
          <a:p>
            <a:pPr>
              <a:lnSpc>
                <a:spcPct val="90000"/>
              </a:lnSpc>
            </a:pPr>
            <a:r>
              <a:rPr lang="en-US" altLang="zh-CN" sz="2400" b="1" dirty="0" smtClean="0"/>
              <a:t>.     </a:t>
            </a:r>
            <a:r>
              <a:rPr lang="zh-CN" altLang="en-US" sz="2400" b="1" dirty="0" smtClean="0"/>
              <a:t>代表当前所在目录</a:t>
            </a:r>
            <a:endParaRPr lang="zh-CN" altLang="en-US" sz="2400" b="1" dirty="0" smtClean="0"/>
          </a:p>
          <a:p>
            <a:pPr>
              <a:lnSpc>
                <a:spcPct val="90000"/>
              </a:lnSpc>
            </a:pPr>
            <a:r>
              <a:rPr lang="en-US" altLang="zh-CN" sz="2400" b="1" dirty="0" smtClean="0"/>
              <a:t>..    </a:t>
            </a:r>
            <a:r>
              <a:rPr lang="zh-CN" altLang="en-US" sz="2400" b="1" dirty="0" smtClean="0"/>
              <a:t>代表当前目录位置的上一层目录</a:t>
            </a:r>
            <a:endParaRPr lang="zh-CN" altLang="en-US" sz="2400" b="1" dirty="0" smtClean="0"/>
          </a:p>
          <a:p>
            <a:pPr>
              <a:lnSpc>
                <a:spcPct val="90000"/>
              </a:lnSpc>
            </a:pPr>
            <a:r>
              <a:rPr lang="en-US" altLang="zh-CN" sz="2400" b="1" dirty="0" smtClean="0"/>
              <a:t>~     </a:t>
            </a:r>
            <a:r>
              <a:rPr lang="zh-CN" altLang="en-US" sz="2400" b="1" dirty="0" smtClean="0"/>
              <a:t>代表家目录（</a:t>
            </a:r>
            <a:r>
              <a:rPr lang="en-US" altLang="zh-CN" sz="2400" b="1" dirty="0" smtClean="0"/>
              <a:t>home directory),</a:t>
            </a:r>
            <a:r>
              <a:rPr lang="zh-CN" altLang="en-US" sz="2400" b="1" dirty="0" smtClean="0"/>
              <a:t>即</a:t>
            </a:r>
            <a:r>
              <a:rPr lang="en-US" altLang="zh-CN" sz="2400" b="1" dirty="0" smtClean="0"/>
              <a:t>login</a:t>
            </a:r>
            <a:r>
              <a:rPr lang="zh-CN" altLang="en-US" sz="2400" b="1" dirty="0" smtClean="0"/>
              <a:t>时所在的目录</a:t>
            </a:r>
            <a:endParaRPr lang="zh-CN" altLang="en-US" sz="2400" b="1" dirty="0" smtClean="0"/>
          </a:p>
          <a:p>
            <a:pPr>
              <a:lnSpc>
                <a:spcPct val="90000"/>
              </a:lnSpc>
            </a:pPr>
            <a:r>
              <a:rPr lang="en-US" altLang="zh-CN" sz="2400" b="1" dirty="0" smtClean="0"/>
              <a:t>~ user </a:t>
            </a:r>
            <a:r>
              <a:rPr lang="zh-CN" altLang="en-US" sz="2400" b="1" dirty="0" smtClean="0"/>
              <a:t>代表到 </a:t>
            </a:r>
            <a:r>
              <a:rPr lang="en-US" altLang="zh-CN" sz="2400" b="1" dirty="0" smtClean="0"/>
              <a:t>user </a:t>
            </a:r>
            <a:r>
              <a:rPr lang="zh-CN" altLang="en-US" sz="2400" b="1" dirty="0" smtClean="0"/>
              <a:t>用户的根目录</a:t>
            </a:r>
            <a:endParaRPr lang="zh-CN" altLang="en-US" sz="2400" b="1" dirty="0" smtClean="0"/>
          </a:p>
          <a:p>
            <a:pPr>
              <a:lnSpc>
                <a:spcPct val="90000"/>
              </a:lnSpc>
              <a:buFont typeface="Wingdings" panose="05000000000000000000" pitchFamily="2" charset="2"/>
              <a:buNone/>
            </a:pPr>
            <a:r>
              <a:rPr lang="zh-CN" altLang="en-US" sz="2000" b="1" dirty="0" smtClean="0"/>
              <a:t>例：</a:t>
            </a:r>
            <a:endParaRPr lang="zh-CN" altLang="en-US" sz="2000" b="1" dirty="0" smtClean="0"/>
          </a:p>
          <a:p>
            <a:pPr>
              <a:lnSpc>
                <a:spcPct val="90000"/>
              </a:lnSpc>
            </a:pPr>
            <a:r>
              <a:rPr lang="en-US" altLang="zh-CN" sz="2000" b="1" dirty="0" smtClean="0"/>
              <a:t>[root @test root]# cd ..</a:t>
            </a:r>
            <a:r>
              <a:rPr lang="zh-CN" altLang="en-US" sz="2000" b="1" dirty="0" smtClean="0"/>
              <a:t>　　　　　　　</a:t>
            </a:r>
            <a:r>
              <a:rPr lang="en-US" altLang="zh-CN" sz="2000" b="1" dirty="0" smtClean="0"/>
              <a:t>&lt;==</a:t>
            </a:r>
            <a:r>
              <a:rPr lang="zh-CN" altLang="en-US" sz="2000" b="1" dirty="0" smtClean="0"/>
              <a:t>回到上一层目录</a:t>
            </a:r>
            <a:endParaRPr lang="zh-CN" altLang="en-US" sz="2000" b="1" dirty="0" smtClean="0"/>
          </a:p>
          <a:p>
            <a:pPr>
              <a:lnSpc>
                <a:spcPct val="90000"/>
              </a:lnSpc>
            </a:pPr>
            <a:r>
              <a:rPr lang="en-US" altLang="zh-CN" sz="2000" b="1" dirty="0" smtClean="0"/>
              <a:t>[root @test root]# cd ../home</a:t>
            </a:r>
            <a:r>
              <a:rPr lang="zh-CN" altLang="en-US" sz="2000" b="1" dirty="0" smtClean="0"/>
              <a:t>　　　　 </a:t>
            </a:r>
            <a:r>
              <a:rPr lang="en-US" altLang="zh-CN" sz="2000" b="1" dirty="0" smtClean="0"/>
              <a:t>&lt;==</a:t>
            </a:r>
            <a:r>
              <a:rPr lang="zh-CN" altLang="en-US" sz="2000" b="1" dirty="0" smtClean="0"/>
              <a:t>相对路径的写法</a:t>
            </a:r>
            <a:endParaRPr lang="zh-CN" altLang="en-US" sz="2000" b="1" dirty="0" smtClean="0"/>
          </a:p>
          <a:p>
            <a:pPr>
              <a:lnSpc>
                <a:spcPct val="90000"/>
              </a:lnSpc>
            </a:pPr>
            <a:r>
              <a:rPr lang="en-US" altLang="zh-CN" sz="2000" b="1" dirty="0" smtClean="0"/>
              <a:t>[root @test root]# cd /</a:t>
            </a:r>
            <a:r>
              <a:rPr lang="en-US" altLang="zh-CN" sz="2000" b="1" dirty="0" err="1" smtClean="0"/>
              <a:t>var</a:t>
            </a:r>
            <a:r>
              <a:rPr lang="en-US" altLang="zh-CN" sz="2000" b="1" dirty="0" smtClean="0"/>
              <a:t>/www/html</a:t>
            </a:r>
            <a:r>
              <a:rPr lang="zh-CN" altLang="en-US" sz="2000" b="1" dirty="0" smtClean="0"/>
              <a:t>　 </a:t>
            </a:r>
            <a:r>
              <a:rPr lang="en-US" altLang="zh-CN" sz="2000" b="1" dirty="0" smtClean="0"/>
              <a:t>&lt;==</a:t>
            </a:r>
            <a:r>
              <a:rPr lang="zh-CN" altLang="en-US" sz="2000" b="1" dirty="0" smtClean="0"/>
              <a:t>绝对路径的写法</a:t>
            </a:r>
            <a:endParaRPr lang="zh-CN" altLang="en-US" sz="2000" b="1" dirty="0" smtClean="0"/>
          </a:p>
          <a:p>
            <a:pPr>
              <a:lnSpc>
                <a:spcPct val="90000"/>
              </a:lnSpc>
            </a:pPr>
            <a:r>
              <a:rPr lang="en-US" altLang="zh-CN" sz="2000" b="1" dirty="0" smtClean="0"/>
              <a:t>[root @test </a:t>
            </a:r>
            <a:r>
              <a:rPr lang="en-US" altLang="zh-CN" sz="2000" b="1" dirty="0" err="1" smtClean="0"/>
              <a:t>etc</a:t>
            </a:r>
            <a:r>
              <a:rPr lang="en-US" altLang="zh-CN" sz="2000" b="1" dirty="0" smtClean="0"/>
              <a:t>]# cd</a:t>
            </a:r>
            <a:r>
              <a:rPr lang="zh-CN" altLang="en-US" sz="2000" b="1" dirty="0" smtClean="0"/>
              <a:t>　　　　　　　　　</a:t>
            </a:r>
            <a:r>
              <a:rPr lang="en-US" altLang="zh-CN" sz="2000" b="1" dirty="0" smtClean="0"/>
              <a:t>&lt;==</a:t>
            </a:r>
            <a:r>
              <a:rPr lang="zh-CN" altLang="en-US" sz="2000" b="1" dirty="0" smtClean="0"/>
              <a:t>回到使用者的家目录</a:t>
            </a:r>
            <a:endParaRPr lang="zh-CN" altLang="en-US" sz="2000" b="1" dirty="0" smtClean="0"/>
          </a:p>
          <a:p>
            <a:pPr>
              <a:lnSpc>
                <a:spcPct val="90000"/>
              </a:lnSpc>
            </a:pPr>
            <a:r>
              <a:rPr lang="en-US" altLang="zh-CN" sz="2000" b="1" dirty="0" smtClean="0"/>
              <a:t>[root @test </a:t>
            </a:r>
            <a:r>
              <a:rPr lang="en-US" altLang="zh-CN" sz="2000" b="1" dirty="0" err="1" smtClean="0"/>
              <a:t>etc</a:t>
            </a:r>
            <a:r>
              <a:rPr lang="en-US" altLang="zh-CN" sz="2000" b="1" dirty="0" smtClean="0"/>
              <a:t>]# cd ~ </a:t>
            </a:r>
            <a:r>
              <a:rPr lang="zh-CN" altLang="en-US" sz="2000" b="1" dirty="0" smtClean="0"/>
              <a:t>　　　　　　　 </a:t>
            </a:r>
            <a:r>
              <a:rPr lang="en-US" altLang="zh-CN" sz="2000" b="1" dirty="0" smtClean="0"/>
              <a:t>&lt;==</a:t>
            </a:r>
            <a:r>
              <a:rPr lang="zh-CN" altLang="en-US" sz="2000" b="1" dirty="0" smtClean="0"/>
              <a:t>回到使用者的家目录！</a:t>
            </a:r>
            <a:endParaRPr lang="zh-CN" altLang="en-US" sz="2000" b="1" dirty="0" smtClean="0"/>
          </a:p>
          <a:p>
            <a:pPr>
              <a:lnSpc>
                <a:spcPct val="90000"/>
              </a:lnSpc>
              <a:buFont typeface="Wingdings" panose="05000000000000000000" pitchFamily="2" charset="2"/>
              <a:buNone/>
            </a:pPr>
            <a:endParaRPr lang="zh-CN" altLang="en-US" sz="2000" dirty="0" smtClean="0">
              <a:latin typeface="宋体" panose="02010600030101010101" pitchFamily="2" charset="-122"/>
              <a:ea typeface="宋体" panose="02010600030101010101" pitchFamily="2" charset="-122"/>
            </a:endParaRPr>
          </a:p>
        </p:txBody>
      </p:sp>
      <p:sp>
        <p:nvSpPr>
          <p:cNvPr id="30722"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2BD609E3-38FA-42AD-820F-3D242AE89EE4}"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p:cNvSpPr>
          <p:nvPr>
            <p:ph type="title"/>
          </p:nvPr>
        </p:nvSpPr>
        <p:spPr>
          <a:xfrm>
            <a:off x="611560" y="116632"/>
            <a:ext cx="7096125" cy="654050"/>
          </a:xfrm>
        </p:spPr>
        <p:txBody>
          <a:bodyPr/>
          <a:lstStyle/>
          <a:p>
            <a:pPr algn="l"/>
            <a:r>
              <a:rPr lang="en-US" altLang="zh-CN" sz="3600" i="0" dirty="0" smtClean="0">
                <a:latin typeface="黑体" panose="02010609060101010101" pitchFamily="49" charset="-122"/>
                <a:ea typeface="宋体" panose="02010600030101010101" pitchFamily="2" charset="-122"/>
              </a:rPr>
              <a:t>1.shell</a:t>
            </a:r>
            <a:endParaRPr lang="zh-CN" altLang="en-US" sz="3600" i="0" dirty="0" smtClean="0">
              <a:latin typeface="黑体" panose="02010609060101010101" pitchFamily="49" charset="-122"/>
              <a:ea typeface="宋体" panose="02010600030101010101" pitchFamily="2" charset="-122"/>
            </a:endParaRPr>
          </a:p>
        </p:txBody>
      </p:sp>
      <p:sp>
        <p:nvSpPr>
          <p:cNvPr id="134147" name="Rectangle 3"/>
          <p:cNvSpPr>
            <a:spLocks noGrp="1"/>
          </p:cNvSpPr>
          <p:nvPr>
            <p:ph idx="1"/>
          </p:nvPr>
        </p:nvSpPr>
        <p:spPr>
          <a:xfrm>
            <a:off x="611560" y="981075"/>
            <a:ext cx="8137153" cy="5876925"/>
          </a:xfrm>
        </p:spPr>
        <p:txBody>
          <a:bodyPr/>
          <a:lstStyle/>
          <a:p>
            <a:pPr>
              <a:lnSpc>
                <a:spcPct val="80000"/>
              </a:lnSpc>
            </a:pPr>
            <a:endParaRPr lang="en-US" altLang="zh-CN" sz="2400" dirty="0" smtClean="0">
              <a:latin typeface="宋体" panose="02010600030101010101" pitchFamily="2" charset="-122"/>
              <a:ea typeface="宋体" panose="02010600030101010101" pitchFamily="2" charset="-122"/>
            </a:endParaRPr>
          </a:p>
          <a:p>
            <a:pPr marL="0" indent="0">
              <a:lnSpc>
                <a:spcPct val="80000"/>
              </a:lnSpc>
              <a:buNone/>
            </a:pPr>
            <a:r>
              <a:rPr lang="en-US" altLang="zh-CN" sz="2400" b="1" dirty="0" smtClean="0">
                <a:latin typeface="黑体" panose="02010609060101010101" pitchFamily="49" charset="-122"/>
                <a:ea typeface="黑体" panose="02010609060101010101" pitchFamily="49" charset="-122"/>
              </a:rPr>
              <a:t>Shell</a:t>
            </a:r>
            <a:r>
              <a:rPr lang="zh-CN" altLang="en-US" sz="2400" b="1" dirty="0" smtClean="0">
                <a:latin typeface="黑体" panose="02010609060101010101" pitchFamily="49" charset="-122"/>
                <a:ea typeface="黑体" panose="02010609060101010101" pitchFamily="49" charset="-122"/>
              </a:rPr>
              <a:t>：字面意思“壳”；引申一下就是人机界面。是</a:t>
            </a:r>
            <a:r>
              <a:rPr lang="en-US" altLang="zh-CN" sz="2400" b="1" dirty="0">
                <a:latin typeface="黑体" panose="02010609060101010101" pitchFamily="49" charset="-122"/>
                <a:ea typeface="黑体" panose="02010609060101010101" pitchFamily="49" charset="-122"/>
              </a:rPr>
              <a:t>L</a:t>
            </a:r>
            <a:r>
              <a:rPr lang="en-US" altLang="zh-CN" sz="2400" b="1" dirty="0" smtClean="0">
                <a:latin typeface="黑体" panose="02010609060101010101" pitchFamily="49" charset="-122"/>
                <a:ea typeface="黑体" panose="02010609060101010101" pitchFamily="49" charset="-122"/>
              </a:rPr>
              <a:t>inux</a:t>
            </a:r>
            <a:r>
              <a:rPr lang="zh-CN" altLang="en-US" sz="2400" b="1" dirty="0" smtClean="0">
                <a:latin typeface="黑体" panose="02010609060101010101" pitchFamily="49" charset="-122"/>
                <a:ea typeface="黑体" panose="02010609060101010101" pitchFamily="49" charset="-122"/>
              </a:rPr>
              <a:t>里用户使用</a:t>
            </a:r>
            <a:r>
              <a:rPr lang="en-US" altLang="zh-CN" sz="2400" b="1" dirty="0" smtClean="0">
                <a:latin typeface="黑体" panose="02010609060101010101" pitchFamily="49" charset="-122"/>
                <a:ea typeface="黑体" panose="02010609060101010101" pitchFamily="49" charset="-122"/>
              </a:rPr>
              <a:t>Linux</a:t>
            </a:r>
            <a:r>
              <a:rPr lang="zh-CN" altLang="en-US" sz="2400" b="1" dirty="0" smtClean="0">
                <a:latin typeface="黑体" panose="02010609060101010101" pitchFamily="49" charset="-122"/>
                <a:ea typeface="黑体" panose="02010609060101010101" pitchFamily="49" charset="-122"/>
              </a:rPr>
              <a:t>的桥梁（</a:t>
            </a:r>
            <a:r>
              <a:rPr lang="zh-CN" altLang="en-US" sz="2400" b="1" dirty="0" smtClean="0">
                <a:solidFill>
                  <a:srgbClr val="0000FF"/>
                </a:solidFill>
                <a:latin typeface="黑体" panose="02010609060101010101" pitchFamily="49" charset="-122"/>
                <a:ea typeface="黑体" panose="02010609060101010101" pitchFamily="49" charset="-122"/>
              </a:rPr>
              <a:t>命令接口</a:t>
            </a:r>
            <a:r>
              <a:rPr lang="zh-CN" altLang="en-US" sz="2400" b="1" dirty="0" smtClean="0">
                <a:latin typeface="黑体" panose="02010609060101010101" pitchFamily="49" charset="-122"/>
                <a:ea typeface="黑体" panose="02010609060101010101" pitchFamily="49" charset="-122"/>
              </a:rPr>
              <a:t>）。</a:t>
            </a:r>
            <a:endParaRPr lang="en-US" altLang="zh-CN" sz="2400" b="1" dirty="0" smtClean="0">
              <a:latin typeface="黑体" panose="02010609060101010101" pitchFamily="49" charset="-122"/>
              <a:ea typeface="黑体" panose="02010609060101010101" pitchFamily="49" charset="-122"/>
            </a:endParaRPr>
          </a:p>
          <a:p>
            <a:pPr marL="0" indent="0">
              <a:lnSpc>
                <a:spcPct val="80000"/>
              </a:lnSpc>
              <a:buNone/>
            </a:pPr>
            <a:endParaRPr lang="zh-CN" altLang="en-US" sz="2400" dirty="0" smtClean="0">
              <a:latin typeface="宋体" panose="02010600030101010101" pitchFamily="2" charset="-122"/>
              <a:ea typeface="宋体" panose="02010600030101010101" pitchFamily="2" charset="-122"/>
            </a:endParaRPr>
          </a:p>
          <a:p>
            <a:pPr marL="0" indent="0">
              <a:lnSpc>
                <a:spcPct val="80000"/>
              </a:lnSpc>
              <a:buNone/>
            </a:pPr>
            <a:r>
              <a:rPr lang="en-US" altLang="zh-CN" sz="2400" b="1" dirty="0" smtClean="0">
                <a:solidFill>
                  <a:srgbClr val="FF0000"/>
                </a:solidFill>
                <a:latin typeface="黑体" panose="02010609060101010101" pitchFamily="49" charset="-122"/>
                <a:ea typeface="黑体" panose="02010609060101010101" pitchFamily="49" charset="-122"/>
              </a:rPr>
              <a:t>C</a:t>
            </a:r>
            <a:r>
              <a:rPr lang="zh-CN" altLang="en-US" sz="2400" b="1" dirty="0" smtClean="0">
                <a:solidFill>
                  <a:srgbClr val="FF0000"/>
                </a:solidFill>
                <a:latin typeface="黑体" panose="02010609060101010101" pitchFamily="49" charset="-122"/>
                <a:ea typeface="黑体" panose="02010609060101010101" pitchFamily="49" charset="-122"/>
              </a:rPr>
              <a:t>语言编写的一个</a:t>
            </a:r>
            <a:r>
              <a:rPr lang="zh-CN" altLang="en-US" sz="2400" b="1" dirty="0" smtClean="0">
                <a:solidFill>
                  <a:srgbClr val="0000FF"/>
                </a:solidFill>
                <a:latin typeface="黑体" panose="02010609060101010101" pitchFamily="49" charset="-122"/>
                <a:ea typeface="黑体" panose="02010609060101010101" pitchFamily="49" charset="-122"/>
              </a:rPr>
              <a:t>命令解释程序</a:t>
            </a:r>
            <a:r>
              <a:rPr lang="zh-CN" altLang="en-US" sz="2400" b="1" dirty="0" smtClean="0">
                <a:solidFill>
                  <a:srgbClr val="FF0000"/>
                </a:solidFill>
                <a:latin typeface="黑体" panose="02010609060101010101" pitchFamily="49" charset="-122"/>
                <a:ea typeface="黑体" panose="02010609060101010101" pitchFamily="49" charset="-122"/>
              </a:rPr>
              <a:t>，解释执行用户命令或脚本程序 </a:t>
            </a:r>
            <a:endParaRPr lang="en-US" altLang="zh-CN" sz="2400" b="1" dirty="0" smtClean="0">
              <a:solidFill>
                <a:srgbClr val="FF0000"/>
              </a:solidFill>
              <a:latin typeface="黑体" panose="02010609060101010101" pitchFamily="49" charset="-122"/>
              <a:ea typeface="黑体" panose="02010609060101010101" pitchFamily="49" charset="-122"/>
            </a:endParaRPr>
          </a:p>
          <a:p>
            <a:pPr marL="0" indent="0">
              <a:lnSpc>
                <a:spcPct val="80000"/>
              </a:lnSpc>
              <a:buNone/>
            </a:pPr>
            <a:endParaRPr lang="zh-CN" altLang="en-US" sz="2400" dirty="0" smtClean="0">
              <a:latin typeface="宋体" panose="02010600030101010101" pitchFamily="2" charset="-122"/>
              <a:ea typeface="宋体" panose="02010600030101010101" pitchFamily="2" charset="-122"/>
            </a:endParaRPr>
          </a:p>
          <a:p>
            <a:pPr marL="0" indent="0">
              <a:lnSpc>
                <a:spcPct val="120000"/>
              </a:lnSpc>
              <a:buNone/>
            </a:pPr>
            <a:r>
              <a:rPr lang="zh-CN" altLang="en-US" sz="2400" b="1" dirty="0" smtClean="0">
                <a:latin typeface="黑体" panose="02010609060101010101" pitchFamily="49" charset="-122"/>
                <a:ea typeface="黑体" panose="02010609060101010101" pitchFamily="49" charset="-122"/>
              </a:rPr>
              <a:t>特点：既是一种命令语言，又是一种程序设计语言。</a:t>
            </a:r>
            <a:endParaRPr lang="zh-CN" altLang="en-US" sz="2400" b="1" dirty="0" smtClean="0">
              <a:latin typeface="黑体" panose="02010609060101010101" pitchFamily="49" charset="-122"/>
              <a:ea typeface="黑体" panose="02010609060101010101" pitchFamily="49" charset="-122"/>
            </a:endParaRPr>
          </a:p>
          <a:p>
            <a:pPr lvl="1">
              <a:lnSpc>
                <a:spcPct val="120000"/>
              </a:lnSpc>
            </a:pPr>
            <a:r>
              <a:rPr lang="zh-CN" altLang="en-US" sz="2400" b="1" dirty="0" smtClean="0">
                <a:latin typeface="黑体" panose="02010609060101010101" pitchFamily="49" charset="-122"/>
                <a:ea typeface="黑体" panose="02010609060101010101" pitchFamily="49" charset="-122"/>
              </a:rPr>
              <a:t>作为命令语言：它</a:t>
            </a:r>
            <a:r>
              <a:rPr lang="zh-CN" altLang="en-US" sz="2400" b="1" dirty="0" smtClean="0">
                <a:solidFill>
                  <a:srgbClr val="0000FF"/>
                </a:solidFill>
                <a:latin typeface="黑体" panose="02010609060101010101" pitchFamily="49" charset="-122"/>
                <a:ea typeface="黑体" panose="02010609060101010101" pitchFamily="49" charset="-122"/>
              </a:rPr>
              <a:t>交互式地解释</a:t>
            </a:r>
            <a:r>
              <a:rPr lang="zh-CN" altLang="en-US" sz="2400" b="1" dirty="0" smtClean="0">
                <a:latin typeface="黑体" panose="02010609060101010101" pitchFamily="49" charset="-122"/>
                <a:ea typeface="黑体" panose="02010609060101010101" pitchFamily="49" charset="-122"/>
              </a:rPr>
              <a:t>和执行用户输入的命令；</a:t>
            </a:r>
            <a:endParaRPr lang="zh-CN" altLang="en-US" sz="2400" b="1" dirty="0" smtClean="0">
              <a:latin typeface="黑体" panose="02010609060101010101" pitchFamily="49" charset="-122"/>
              <a:ea typeface="黑体" panose="02010609060101010101" pitchFamily="49" charset="-122"/>
            </a:endParaRPr>
          </a:p>
          <a:p>
            <a:pPr lvl="1">
              <a:lnSpc>
                <a:spcPct val="120000"/>
              </a:lnSpc>
            </a:pPr>
            <a:r>
              <a:rPr lang="zh-CN" altLang="en-US" sz="2400" b="1" dirty="0" smtClean="0">
                <a:latin typeface="黑体" panose="02010609060101010101" pitchFamily="49" charset="-122"/>
                <a:ea typeface="黑体" panose="02010609060101010101" pitchFamily="49" charset="-122"/>
              </a:rPr>
              <a:t>作为程序设计语言：有自己的语法，定义了各种</a:t>
            </a:r>
            <a:r>
              <a:rPr lang="zh-CN" altLang="en-US" sz="2400" b="1" dirty="0" smtClean="0">
                <a:solidFill>
                  <a:srgbClr val="0000FF"/>
                </a:solidFill>
                <a:latin typeface="黑体" panose="02010609060101010101" pitchFamily="49" charset="-122"/>
                <a:ea typeface="黑体" panose="02010609060101010101" pitchFamily="49" charset="-122"/>
              </a:rPr>
              <a:t>变量和参数</a:t>
            </a:r>
            <a:r>
              <a:rPr lang="zh-CN" altLang="en-US" sz="2400" b="1" dirty="0" smtClean="0">
                <a:latin typeface="黑体" panose="02010609060101010101" pitchFamily="49" charset="-122"/>
                <a:ea typeface="黑体" panose="02010609060101010101" pitchFamily="49" charset="-122"/>
              </a:rPr>
              <a:t>，并提供了许多在高级语言中才具有的</a:t>
            </a:r>
            <a:r>
              <a:rPr lang="zh-CN" altLang="en-US" sz="2400" b="1" dirty="0" smtClean="0">
                <a:solidFill>
                  <a:srgbClr val="0000FF"/>
                </a:solidFill>
                <a:latin typeface="黑体" panose="02010609060101010101" pitchFamily="49" charset="-122"/>
                <a:ea typeface="黑体" panose="02010609060101010101" pitchFamily="49" charset="-122"/>
              </a:rPr>
              <a:t>循环、分支</a:t>
            </a:r>
            <a:r>
              <a:rPr lang="zh-CN" altLang="en-US" sz="2400" b="1" dirty="0" smtClean="0">
                <a:latin typeface="黑体" panose="02010609060101010101" pitchFamily="49" charset="-122"/>
                <a:ea typeface="黑体" panose="02010609060101010101" pitchFamily="49" charset="-122"/>
              </a:rPr>
              <a:t>等控制结构。可</a:t>
            </a:r>
            <a:r>
              <a:rPr lang="zh-CN" altLang="en-US" sz="2400" b="1" dirty="0" smtClean="0">
                <a:solidFill>
                  <a:srgbClr val="FF00FF"/>
                </a:solidFill>
                <a:latin typeface="黑体" panose="02010609060101010101" pitchFamily="49" charset="-122"/>
                <a:ea typeface="黑体" panose="02010609060101010101" pitchFamily="49" charset="-122"/>
              </a:rPr>
              <a:t>非交互的</a:t>
            </a:r>
            <a:r>
              <a:rPr lang="zh-CN" altLang="en-US" sz="2400" b="1" dirty="0" smtClean="0">
                <a:latin typeface="黑体" panose="02010609060101010101" pitchFamily="49" charset="-122"/>
                <a:ea typeface="黑体" panose="02010609060101010101" pitchFamily="49" charset="-122"/>
              </a:rPr>
              <a:t>执行用户的</a:t>
            </a:r>
            <a:r>
              <a:rPr lang="en-US" altLang="zh-CN" sz="2400" b="1" dirty="0" smtClean="0">
                <a:latin typeface="黑体" panose="02010609060101010101" pitchFamily="49" charset="-122"/>
                <a:ea typeface="黑体" panose="02010609060101010101" pitchFamily="49" charset="-122"/>
              </a:rPr>
              <a:t>shell</a:t>
            </a:r>
            <a:r>
              <a:rPr lang="zh-CN" altLang="en-US" sz="2400" b="1" dirty="0" smtClean="0">
                <a:latin typeface="黑体" panose="02010609060101010101" pitchFamily="49" charset="-122"/>
                <a:ea typeface="黑体" panose="02010609060101010101" pitchFamily="49" charset="-122"/>
              </a:rPr>
              <a:t>程序。</a:t>
            </a:r>
            <a:endParaRPr lang="zh-CN" altLang="en-US" sz="2400" b="1" dirty="0" smtClean="0">
              <a:latin typeface="黑体" panose="02010609060101010101" pitchFamily="49" charset="-122"/>
              <a:ea typeface="黑体" panose="02010609060101010101" pitchFamily="49" charset="-122"/>
            </a:endParaRPr>
          </a:p>
        </p:txBody>
      </p:sp>
      <p:sp>
        <p:nvSpPr>
          <p:cNvPr id="8194"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80719AC9-DC6B-4EFF-A996-614659C6FE19}"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pic>
        <p:nvPicPr>
          <p:cNvPr id="74755" name="Picture 3"/>
          <p:cNvPicPr>
            <a:picLocks noChangeAspect="1"/>
          </p:cNvPicPr>
          <p:nvPr/>
        </p:nvPicPr>
        <p:blipFill>
          <a:blip r:embed="rId1"/>
          <a:stretch>
            <a:fillRect/>
          </a:stretch>
        </p:blipFill>
        <p:spPr>
          <a:xfrm>
            <a:off x="2561273" y="2779713"/>
            <a:ext cx="3868737" cy="38036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74755"/>
                                        </p:tgtEl>
                                        <p:attrNameLst>
                                          <p:attrName>ppt_x</p:attrName>
                                        </p:attrNameLst>
                                      </p:cBhvr>
                                      <p:tavLst>
                                        <p:tav tm="0">
                                          <p:val>
                                            <p:strVal val="ppt_x"/>
                                          </p:val>
                                        </p:tav>
                                        <p:tav tm="100000">
                                          <p:val>
                                            <p:strVal val="ppt_x"/>
                                          </p:val>
                                        </p:tav>
                                      </p:tavLst>
                                    </p:anim>
                                    <p:anim calcmode="lin" valueType="num">
                                      <p:cBhvr additive="base">
                                        <p:cTn id="7" dur="500"/>
                                        <p:tgtEl>
                                          <p:spTgt spid="74755"/>
                                        </p:tgtEl>
                                        <p:attrNameLst>
                                          <p:attrName>ppt_y</p:attrName>
                                        </p:attrNameLst>
                                      </p:cBhvr>
                                      <p:tavLst>
                                        <p:tav tm="0">
                                          <p:val>
                                            <p:strVal val="ppt_y"/>
                                          </p:val>
                                        </p:tav>
                                        <p:tav tm="100000">
                                          <p:val>
                                            <p:strVal val="1+ppt_h/2"/>
                                          </p:val>
                                        </p:tav>
                                      </p:tavLst>
                                    </p:anim>
                                    <p:set>
                                      <p:cBhvr>
                                        <p:cTn id="8" dur="1" fill="hold">
                                          <p:stCondLst>
                                            <p:cond delay="499"/>
                                          </p:stCondLst>
                                        </p:cTn>
                                        <p:tgtEl>
                                          <p:spTgt spid="7475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414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414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41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p:cNvSpPr>
          <p:nvPr>
            <p:ph type="title"/>
          </p:nvPr>
        </p:nvSpPr>
        <p:spPr>
          <a:xfrm>
            <a:off x="0" y="260350"/>
            <a:ext cx="7096125" cy="654050"/>
          </a:xfrm>
        </p:spPr>
        <p:txBody>
          <a:bodyPr/>
          <a:lstStyle/>
          <a:p>
            <a:endParaRPr lang="zh-CN" altLang="en-US" sz="3600" smtClean="0">
              <a:latin typeface="黑体" panose="02010609060101010101" pitchFamily="49" charset="-122"/>
              <a:ea typeface="黑体" panose="02010609060101010101" pitchFamily="49" charset="-122"/>
            </a:endParaRPr>
          </a:p>
        </p:txBody>
      </p:sp>
      <p:sp>
        <p:nvSpPr>
          <p:cNvPr id="31748" name="Rectangle 3"/>
          <p:cNvSpPr>
            <a:spLocks noGrp="1"/>
          </p:cNvSpPr>
          <p:nvPr>
            <p:ph idx="1"/>
          </p:nvPr>
        </p:nvSpPr>
        <p:spPr>
          <a:xfrm>
            <a:off x="489818" y="836712"/>
            <a:ext cx="8186638" cy="5418138"/>
          </a:xfrm>
        </p:spPr>
        <p:txBody>
          <a:bodyPr/>
          <a:lstStyle/>
          <a:p>
            <a:r>
              <a:rPr lang="en-US" altLang="zh-CN" sz="2400" b="1" dirty="0" smtClean="0"/>
              <a:t>3</a:t>
            </a:r>
            <a:r>
              <a:rPr lang="zh-CN" altLang="en-US" sz="2400" b="1" dirty="0" smtClean="0"/>
              <a:t>）</a:t>
            </a:r>
            <a:r>
              <a:rPr lang="en-US" altLang="zh-CN" sz="2400" b="1" dirty="0" smtClean="0"/>
              <a:t>mkdir</a:t>
            </a:r>
            <a:endParaRPr lang="en-US" altLang="zh-CN" sz="2400" b="1" dirty="0" smtClean="0"/>
          </a:p>
          <a:p>
            <a:pPr>
              <a:buFont typeface="Wingdings" panose="05000000000000000000" pitchFamily="2" charset="2"/>
              <a:buNone/>
            </a:pPr>
            <a:r>
              <a:rPr lang="zh-CN" altLang="en-US" sz="2400" b="1" dirty="0" smtClean="0"/>
              <a:t>  格式：</a:t>
            </a:r>
            <a:r>
              <a:rPr lang="en-US" altLang="zh-CN" sz="2400" b="1" dirty="0" smtClean="0"/>
              <a:t>mkdir [-</a:t>
            </a:r>
            <a:r>
              <a:rPr lang="en-US" altLang="zh-CN" sz="2400" b="1" dirty="0" err="1" smtClean="0"/>
              <a:t>mp</a:t>
            </a:r>
            <a:r>
              <a:rPr lang="en-US" altLang="zh-CN" sz="2400" b="1" dirty="0" smtClean="0"/>
              <a:t>] </a:t>
            </a:r>
            <a:r>
              <a:rPr lang="zh-CN" altLang="en-US" sz="2400" b="1" dirty="0" smtClean="0"/>
              <a:t>目录名</a:t>
            </a:r>
            <a:endParaRPr lang="zh-CN" altLang="en-US" sz="2400" b="1" dirty="0" smtClean="0"/>
          </a:p>
          <a:p>
            <a:pPr>
              <a:buFont typeface="Wingdings" panose="05000000000000000000" pitchFamily="2" charset="2"/>
              <a:buNone/>
            </a:pPr>
            <a:r>
              <a:rPr lang="zh-CN" altLang="en-US" sz="2400" b="1" dirty="0" smtClean="0"/>
              <a:t>  参数： </a:t>
            </a:r>
            <a:r>
              <a:rPr lang="en-US" altLang="zh-CN" sz="2400" b="1" dirty="0" smtClean="0"/>
              <a:t>-m:</a:t>
            </a:r>
            <a:r>
              <a:rPr lang="zh-CN" altLang="en-US" sz="2400" b="1" dirty="0" smtClean="0"/>
              <a:t>设置文件的权限。直接设置，不要管默认权限</a:t>
            </a:r>
            <a:endParaRPr lang="zh-CN" altLang="en-US" sz="2400" b="1" dirty="0" smtClean="0"/>
          </a:p>
          <a:p>
            <a:pPr>
              <a:buFont typeface="Wingdings" panose="05000000000000000000" pitchFamily="2" charset="2"/>
              <a:buNone/>
            </a:pPr>
            <a:r>
              <a:rPr lang="en-US" altLang="zh-CN" sz="2400" b="1" dirty="0" smtClean="0"/>
              <a:t>        -p:</a:t>
            </a:r>
            <a:r>
              <a:rPr lang="zh-CN" altLang="en-US" sz="2400" b="1" dirty="0" smtClean="0"/>
              <a:t>帮助直接建立所需要的目录递归</a:t>
            </a:r>
            <a:endParaRPr lang="zh-CN" altLang="en-US" sz="2400" b="1" dirty="0" smtClean="0"/>
          </a:p>
          <a:p>
            <a:pPr>
              <a:buFont typeface="Wingdings" panose="05000000000000000000" pitchFamily="2" charset="2"/>
              <a:buNone/>
            </a:pPr>
            <a:r>
              <a:rPr lang="zh-CN" altLang="en-US" sz="2400" b="1" dirty="0" smtClean="0"/>
              <a:t>  功能：建立新目录</a:t>
            </a:r>
            <a:endParaRPr lang="en-US" altLang="zh-CN" sz="2400" b="1" dirty="0" smtClean="0"/>
          </a:p>
          <a:p>
            <a:endParaRPr lang="en-US" altLang="zh-CN" sz="2000" dirty="0" smtClean="0">
              <a:latin typeface="宋体" panose="02010600030101010101" pitchFamily="2" charset="-122"/>
              <a:ea typeface="宋体" panose="02010600030101010101" pitchFamily="2" charset="-122"/>
            </a:endParaRPr>
          </a:p>
        </p:txBody>
      </p:sp>
      <p:sp>
        <p:nvSpPr>
          <p:cNvPr id="31746"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38F4B147-8AE9-4468-8DAA-186A45C31E31}"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3306" y="914435"/>
            <a:ext cx="8324199" cy="5301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p:cNvSpPr>
          <p:nvPr>
            <p:ph type="title"/>
          </p:nvPr>
        </p:nvSpPr>
        <p:spPr>
          <a:xfrm>
            <a:off x="0" y="260350"/>
            <a:ext cx="7096125" cy="654050"/>
          </a:xfrm>
        </p:spPr>
        <p:txBody>
          <a:bodyPr/>
          <a:lstStyle/>
          <a:p>
            <a:endParaRPr lang="zh-CN" altLang="en-US" sz="3600" smtClean="0">
              <a:latin typeface="黑体" panose="02010609060101010101" pitchFamily="49" charset="-122"/>
              <a:ea typeface="黑体" panose="02010609060101010101" pitchFamily="49" charset="-122"/>
            </a:endParaRPr>
          </a:p>
        </p:txBody>
      </p:sp>
      <p:sp>
        <p:nvSpPr>
          <p:cNvPr id="32772" name="Rectangle 3"/>
          <p:cNvSpPr>
            <a:spLocks noGrp="1"/>
          </p:cNvSpPr>
          <p:nvPr>
            <p:ph idx="1"/>
          </p:nvPr>
        </p:nvSpPr>
        <p:spPr>
          <a:xfrm>
            <a:off x="467543" y="908050"/>
            <a:ext cx="8352929" cy="5418138"/>
          </a:xfrm>
        </p:spPr>
        <p:txBody>
          <a:bodyPr/>
          <a:lstStyle/>
          <a:p>
            <a:r>
              <a:rPr lang="en-US" altLang="zh-CN" b="1" dirty="0" smtClean="0"/>
              <a:t>4</a:t>
            </a:r>
            <a:r>
              <a:rPr lang="zh-CN" altLang="en-US" b="1" dirty="0" smtClean="0"/>
              <a:t>）</a:t>
            </a:r>
            <a:r>
              <a:rPr lang="en-US" altLang="zh-CN" b="1" dirty="0" err="1" smtClean="0"/>
              <a:t>rmdir</a:t>
            </a:r>
            <a:endParaRPr lang="en-US" altLang="zh-CN" b="1" dirty="0" smtClean="0"/>
          </a:p>
          <a:p>
            <a:pPr>
              <a:buFont typeface="Wingdings" panose="05000000000000000000" pitchFamily="2" charset="2"/>
              <a:buNone/>
            </a:pPr>
            <a:r>
              <a:rPr lang="zh-CN" altLang="en-US" b="1" dirty="0" smtClean="0"/>
              <a:t>  格式：</a:t>
            </a:r>
            <a:r>
              <a:rPr lang="en-US" altLang="zh-CN" b="1" dirty="0" err="1" smtClean="0"/>
              <a:t>rmdir</a:t>
            </a:r>
            <a:r>
              <a:rPr lang="en-US" altLang="zh-CN" b="1" dirty="0" smtClean="0"/>
              <a:t> [-p] </a:t>
            </a:r>
            <a:r>
              <a:rPr lang="zh-CN" altLang="en-US" b="1" dirty="0" smtClean="0"/>
              <a:t>目录名</a:t>
            </a:r>
            <a:endParaRPr lang="zh-CN" altLang="en-US" b="1" dirty="0" smtClean="0"/>
          </a:p>
          <a:p>
            <a:pPr>
              <a:buFont typeface="Wingdings" panose="05000000000000000000" pitchFamily="2" charset="2"/>
              <a:buNone/>
            </a:pPr>
            <a:r>
              <a:rPr lang="zh-CN" altLang="en-US" b="1" dirty="0" smtClean="0"/>
              <a:t>  参数： </a:t>
            </a:r>
            <a:r>
              <a:rPr lang="en-US" altLang="zh-CN" b="1" dirty="0" smtClean="0"/>
              <a:t>-p:</a:t>
            </a:r>
            <a:r>
              <a:rPr lang="zh-CN" altLang="en-US" b="1" dirty="0" smtClean="0"/>
              <a:t>与上层空目录也一起删除</a:t>
            </a:r>
            <a:endParaRPr lang="zh-CN" altLang="en-US" b="1" dirty="0" smtClean="0"/>
          </a:p>
          <a:p>
            <a:pPr>
              <a:buFont typeface="Wingdings" panose="05000000000000000000" pitchFamily="2" charset="2"/>
              <a:buNone/>
            </a:pPr>
            <a:r>
              <a:rPr lang="zh-CN" altLang="en-US" b="1" dirty="0" smtClean="0"/>
              <a:t>  功能：删除空目录</a:t>
            </a:r>
            <a:endParaRPr lang="en-US" altLang="zh-CN" b="1" dirty="0" smtClean="0"/>
          </a:p>
          <a:p>
            <a:pPr marL="0" indent="0">
              <a:buNone/>
            </a:pPr>
            <a:r>
              <a:rPr lang="zh-CN" altLang="en-US" b="1" dirty="0" smtClean="0"/>
              <a:t>示例：删除</a:t>
            </a:r>
            <a:r>
              <a:rPr lang="zh-CN" altLang="en-US" b="1" dirty="0"/>
              <a:t>空</a:t>
            </a:r>
            <a:r>
              <a:rPr lang="zh-CN" altLang="en-US" b="1" dirty="0" smtClean="0"/>
              <a:t>文件夹</a:t>
            </a:r>
            <a:r>
              <a:rPr lang="en-US" altLang="zh-CN" b="1" dirty="0" smtClean="0"/>
              <a:t>test1</a:t>
            </a:r>
            <a:r>
              <a:rPr lang="zh-CN" altLang="en-US" b="1" dirty="0" smtClean="0"/>
              <a:t>，以及文件夹</a:t>
            </a:r>
            <a:r>
              <a:rPr lang="en-US" altLang="zh-CN" b="1" dirty="0" smtClean="0"/>
              <a:t>test2</a:t>
            </a:r>
            <a:endParaRPr lang="en-US" altLang="zh-CN" b="1" dirty="0" smtClean="0"/>
          </a:p>
        </p:txBody>
      </p:sp>
      <p:sp>
        <p:nvSpPr>
          <p:cNvPr id="32770"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810AC02B-F7CE-4505-87C7-8234C8B1E985}"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4005064"/>
            <a:ext cx="8734648" cy="14932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直接连接符 2"/>
          <p:cNvCxnSpPr/>
          <p:nvPr/>
        </p:nvCxnSpPr>
        <p:spPr>
          <a:xfrm>
            <a:off x="3707904" y="5229200"/>
            <a:ext cx="410445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563888" y="5498303"/>
            <a:ext cx="410445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809709" y="5790455"/>
            <a:ext cx="4464496" cy="461665"/>
          </a:xfrm>
          <a:prstGeom prst="rect">
            <a:avLst/>
          </a:prstGeom>
          <a:noFill/>
        </p:spPr>
        <p:txBody>
          <a:bodyPr wrap="square" rtlCol="0">
            <a:spAutoFit/>
          </a:bodyPr>
          <a:lstStyle/>
          <a:p>
            <a:r>
              <a:rPr lang="zh-CN" altLang="en-US" sz="2400" dirty="0" smtClean="0">
                <a:solidFill>
                  <a:srgbClr val="FF0000"/>
                </a:solidFill>
                <a:latin typeface="黑体" panose="02010609060101010101" pitchFamily="49" charset="-122"/>
                <a:ea typeface="黑体" panose="02010609060101010101" pitchFamily="49" charset="-122"/>
              </a:rPr>
              <a:t>思考有何不同？</a:t>
            </a:r>
            <a:endParaRPr lang="zh-CN" altLang="en-US" sz="2400" dirty="0">
              <a:solidFill>
                <a:srgbClr val="FF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828" name="Rectangle 36"/>
          <p:cNvSpPr>
            <a:spLocks noGrp="1"/>
          </p:cNvSpPr>
          <p:nvPr>
            <p:ph type="title"/>
          </p:nvPr>
        </p:nvSpPr>
        <p:spPr>
          <a:xfrm>
            <a:off x="467544" y="116632"/>
            <a:ext cx="8229600" cy="720725"/>
          </a:xfrm>
          <a:noFill/>
        </p:spPr>
        <p:txBody>
          <a:bodyPr/>
          <a:lstStyle/>
          <a:p>
            <a:r>
              <a:rPr lang="zh-CN" altLang="en-US" i="0" dirty="0" smtClean="0">
                <a:solidFill>
                  <a:srgbClr val="FF0000"/>
                </a:solidFill>
                <a:latin typeface="黑体" panose="02010609060101010101" pitchFamily="49" charset="-122"/>
                <a:ea typeface="黑体" panose="02010609060101010101" pitchFamily="49" charset="-122"/>
              </a:rPr>
              <a:t>（</a:t>
            </a:r>
            <a:r>
              <a:rPr lang="en-US" altLang="zh-CN" i="0" dirty="0" smtClean="0">
                <a:solidFill>
                  <a:srgbClr val="FF0000"/>
                </a:solidFill>
                <a:latin typeface="黑体" panose="02010609060101010101" pitchFamily="49" charset="-122"/>
                <a:ea typeface="黑体" panose="02010609060101010101" pitchFamily="49" charset="-122"/>
              </a:rPr>
              <a:t>2</a:t>
            </a:r>
            <a:r>
              <a:rPr lang="zh-CN" altLang="en-US" i="0" dirty="0" smtClean="0">
                <a:solidFill>
                  <a:srgbClr val="FF0000"/>
                </a:solidFill>
                <a:latin typeface="黑体" panose="02010609060101010101" pitchFamily="49" charset="-122"/>
                <a:ea typeface="黑体" panose="02010609060101010101" pitchFamily="49" charset="-122"/>
              </a:rPr>
              <a:t>）对文件的操作命令</a:t>
            </a:r>
            <a:endParaRPr lang="zh-CN" altLang="en-US" i="0" dirty="0" smtClean="0">
              <a:solidFill>
                <a:srgbClr val="FF0000"/>
              </a:solidFill>
              <a:latin typeface="黑体" panose="02010609060101010101" pitchFamily="49" charset="-122"/>
              <a:ea typeface="黑体" panose="02010609060101010101" pitchFamily="49" charset="-122"/>
            </a:endParaRPr>
          </a:p>
        </p:txBody>
      </p:sp>
      <p:sp>
        <p:nvSpPr>
          <p:cNvPr id="33795" name="Rectangle 2"/>
          <p:cNvSpPr>
            <a:spLocks noGrp="1"/>
          </p:cNvSpPr>
          <p:nvPr>
            <p:ph type="body" sz="half" idx="1"/>
          </p:nvPr>
        </p:nvSpPr>
        <p:spPr>
          <a:xfrm>
            <a:off x="467544" y="980728"/>
            <a:ext cx="7956550" cy="1152525"/>
          </a:xfrm>
        </p:spPr>
        <p:txBody>
          <a:bodyPr/>
          <a:lstStyle/>
          <a:p>
            <a:pPr>
              <a:lnSpc>
                <a:spcPct val="110000"/>
              </a:lnSpc>
            </a:pPr>
            <a:r>
              <a:rPr lang="en-US" altLang="zh-CN" sz="2400" b="1" dirty="0" smtClean="0">
                <a:latin typeface="黑体" panose="02010609060101010101" pitchFamily="49" charset="-122"/>
                <a:ea typeface="黑体" panose="02010609060101010101" pitchFamily="49" charset="-122"/>
                <a:cs typeface="Arial" panose="020B0604020202020204" pitchFamily="34" charset="0"/>
              </a:rPr>
              <a:t>1) </a:t>
            </a:r>
            <a:r>
              <a:rPr lang="en-US" altLang="zh-CN" sz="2400" b="1" dirty="0" err="1" smtClean="0">
                <a:latin typeface="黑体" panose="02010609060101010101" pitchFamily="49" charset="-122"/>
                <a:ea typeface="黑体" panose="02010609060101010101" pitchFamily="49" charset="-122"/>
                <a:cs typeface="Arial" panose="020B0604020202020204" pitchFamily="34" charset="0"/>
              </a:rPr>
              <a:t>ls</a:t>
            </a:r>
            <a:r>
              <a:rPr lang="en-US" altLang="zh-CN" sz="2400" b="1" dirty="0" smtClean="0">
                <a:latin typeface="黑体" panose="02010609060101010101" pitchFamily="49" charset="-122"/>
                <a:ea typeface="黑体" panose="02010609060101010101" pitchFamily="49" charset="-122"/>
                <a:cs typeface="Arial" panose="020B0604020202020204" pitchFamily="34" charset="0"/>
              </a:rPr>
              <a:t> </a:t>
            </a:r>
            <a:r>
              <a:rPr lang="zh-CN" altLang="en-US" sz="2400" b="1" dirty="0" smtClean="0">
                <a:latin typeface="黑体" panose="02010609060101010101" pitchFamily="49" charset="-122"/>
                <a:ea typeface="黑体" panose="02010609060101010101" pitchFamily="49" charset="-122"/>
                <a:cs typeface="Arial" panose="020B0604020202020204" pitchFamily="34" charset="0"/>
              </a:rPr>
              <a:t>命令</a:t>
            </a:r>
            <a:endParaRPr lang="zh-CN" altLang="en-US" sz="2400" b="1" dirty="0" smtClean="0">
              <a:latin typeface="黑体" panose="02010609060101010101" pitchFamily="49" charset="-122"/>
              <a:ea typeface="黑体" panose="02010609060101010101" pitchFamily="49" charset="-122"/>
              <a:cs typeface="Arial" panose="020B0604020202020204" pitchFamily="34" charset="0"/>
            </a:endParaRPr>
          </a:p>
          <a:p>
            <a:pPr>
              <a:lnSpc>
                <a:spcPct val="110000"/>
              </a:lnSpc>
              <a:buFont typeface="Wingdings" panose="05000000000000000000" pitchFamily="2" charset="2"/>
              <a:buNone/>
            </a:pPr>
            <a:r>
              <a:rPr lang="en-US" altLang="zh-CN" sz="2400" b="1" dirty="0" smtClean="0">
                <a:latin typeface="黑体" panose="02010609060101010101" pitchFamily="49" charset="-122"/>
                <a:ea typeface="黑体" panose="02010609060101010101" pitchFamily="49" charset="-122"/>
                <a:cs typeface="Arial" panose="020B0604020202020204" pitchFamily="34" charset="0"/>
              </a:rPr>
              <a:t>       </a:t>
            </a:r>
            <a:r>
              <a:rPr lang="zh-CN" altLang="en-US" sz="2400" b="1" dirty="0" smtClean="0">
                <a:latin typeface="黑体" panose="02010609060101010101" pitchFamily="49" charset="-122"/>
                <a:ea typeface="黑体" panose="02010609060101010101" pitchFamily="49" charset="-122"/>
                <a:cs typeface="Arial" panose="020B0604020202020204" pitchFamily="34" charset="0"/>
              </a:rPr>
              <a:t>用于列出一个目录下的所有文件。可以使用许多不同的开关参数更改列表的表示形式：</a:t>
            </a:r>
            <a:endParaRPr lang="zh-CN" altLang="en-US" sz="2400" b="1" dirty="0" smtClean="0">
              <a:latin typeface="黑体" panose="02010609060101010101" pitchFamily="49" charset="-122"/>
              <a:ea typeface="黑体" panose="02010609060101010101" pitchFamily="49" charset="-122"/>
              <a:cs typeface="Arial" panose="020B0604020202020204" pitchFamily="34" charset="0"/>
            </a:endParaRPr>
          </a:p>
        </p:txBody>
      </p:sp>
      <p:graphicFrame>
        <p:nvGraphicFramePr>
          <p:cNvPr id="247811" name="Group 3"/>
          <p:cNvGraphicFramePr>
            <a:graphicFrameLocks noGrp="1"/>
          </p:cNvGraphicFramePr>
          <p:nvPr>
            <p:ph sz="half" idx="2"/>
          </p:nvPr>
        </p:nvGraphicFramePr>
        <p:xfrm>
          <a:off x="467544" y="2442878"/>
          <a:ext cx="8424863" cy="4413251"/>
        </p:xfrm>
        <a:graphic>
          <a:graphicData uri="http://schemas.openxmlformats.org/drawingml/2006/table">
            <a:tbl>
              <a:tblPr/>
              <a:tblGrid>
                <a:gridCol w="1079500"/>
                <a:gridCol w="7345363"/>
              </a:tblGrid>
              <a:tr h="576263">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dirty="0" err="1" smtClean="0">
                          <a:ln>
                            <a:noFill/>
                          </a:ln>
                          <a:solidFill>
                            <a:srgbClr val="FF0000"/>
                          </a:solidFill>
                          <a:effectLst/>
                          <a:latin typeface="宋体" panose="02010600030101010101" pitchFamily="2" charset="-122"/>
                          <a:ea typeface="宋体" panose="02010600030101010101" pitchFamily="2" charset="-122"/>
                        </a:rPr>
                        <a:t>ls</a:t>
                      </a:r>
                      <a:r>
                        <a:rPr kumimoji="0" lang="en-US" altLang="zh-CN" sz="2000" b="1"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rPr>
                        <a:t>-l</a:t>
                      </a:r>
                      <a:endParaRPr kumimoji="0" lang="en-US" altLang="zh-CN" sz="2000" b="1"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以长格式列出文件，包括文件大小，日期，属性等</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ls -t</a:t>
                      </a:r>
                      <a:endPar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按照文件建立或修改的时间排序</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ls -S</a:t>
                      </a:r>
                      <a:endPar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按照文件大小排序</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ls –h</a:t>
                      </a:r>
                      <a:endPar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易读格式，以</a:t>
                      </a: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k,G,M</a:t>
                      </a: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显示文件大小</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ls –r</a:t>
                      </a:r>
                      <a:endPar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与排序选项结合使用，以逆序的方式显示结果</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dirty="0" err="1" smtClean="0">
                          <a:ln>
                            <a:noFill/>
                          </a:ln>
                          <a:solidFill>
                            <a:srgbClr val="FF0000"/>
                          </a:solidFill>
                          <a:effectLst/>
                          <a:latin typeface="宋体" panose="02010600030101010101" pitchFamily="2" charset="-122"/>
                          <a:ea typeface="宋体" panose="02010600030101010101" pitchFamily="2" charset="-122"/>
                        </a:rPr>
                        <a:t>ls</a:t>
                      </a:r>
                      <a:r>
                        <a:rPr kumimoji="0" lang="en-US" altLang="zh-CN" sz="2000" b="1"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rPr>
                        <a:t> –a</a:t>
                      </a:r>
                      <a:endParaRPr kumimoji="0" lang="en-US" altLang="zh-CN" sz="2000" b="1"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显示目录中的所有文件，包括隐藏文件。</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2000" b="1"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rPr>
                        <a:t> </a:t>
                      </a:r>
                      <a:r>
                        <a:rPr kumimoji="0" lang="en-US" altLang="zh-CN" sz="2000" b="1" i="0" u="none" strike="noStrike" cap="none" normalizeH="0" baseline="0" dirty="0" err="1" smtClean="0">
                          <a:ln>
                            <a:noFill/>
                          </a:ln>
                          <a:solidFill>
                            <a:srgbClr val="FF0000"/>
                          </a:solidFill>
                          <a:effectLst/>
                          <a:latin typeface="宋体" panose="02010600030101010101" pitchFamily="2" charset="-122"/>
                          <a:ea typeface="宋体" panose="02010600030101010101" pitchFamily="2" charset="-122"/>
                        </a:rPr>
                        <a:t>ls</a:t>
                      </a:r>
                      <a:r>
                        <a:rPr kumimoji="0" lang="en-US" altLang="zh-CN" sz="2000" b="1"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rPr>
                        <a:t> -A</a:t>
                      </a:r>
                      <a:endParaRPr kumimoji="0" lang="en-US" altLang="zh-CN" sz="2000" b="1"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显示所有文件，但不显示 </a:t>
                      </a: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和</a:t>
                      </a: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endPar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dirty="0" err="1" smtClean="0">
                          <a:ln>
                            <a:noFill/>
                          </a:ln>
                          <a:solidFill>
                            <a:srgbClr val="FF0000"/>
                          </a:solidFill>
                          <a:effectLst/>
                          <a:latin typeface="宋体" panose="02010600030101010101" pitchFamily="2" charset="-122"/>
                          <a:ea typeface="宋体" panose="02010600030101010101" pitchFamily="2" charset="-122"/>
                        </a:rPr>
                        <a:t>ls</a:t>
                      </a:r>
                      <a:r>
                        <a:rPr kumimoji="0" lang="en-US" altLang="zh-CN" sz="2000" b="1"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rPr>
                        <a:t> -d</a:t>
                      </a:r>
                      <a:endParaRPr kumimoji="0" lang="en-US" altLang="zh-CN" sz="2000" b="1"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列出目录</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ls -F</a:t>
                      </a:r>
                      <a:endPar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加上标志，*表示可执行，</a:t>
                      </a: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表示目录，</a:t>
                      </a: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表示连结文件 </a:t>
                      </a:r>
                      <a:endPar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794"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57522C93-2468-456E-AA6F-7919C7094387}"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7811"/>
                                        </p:tgtEl>
                                        <p:attrNameLst>
                                          <p:attrName>style.visibility</p:attrName>
                                        </p:attrNameLst>
                                      </p:cBhvr>
                                      <p:to>
                                        <p:strVal val="visible"/>
                                      </p:to>
                                    </p:set>
                                    <p:animEffect transition="in" filter="blinds(horizontal)">
                                      <p:cBhvr>
                                        <p:cTn id="7" dur="500"/>
                                        <p:tgtEl>
                                          <p:spTgt spid="247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C066DFFF-C66D-4304-BC86-71BEDD8AE1DF}"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
        <p:nvSpPr>
          <p:cNvPr id="34820" name="Content Placeholder 2"/>
          <p:cNvSpPr>
            <a:spLocks noGrp="1"/>
          </p:cNvSpPr>
          <p:nvPr>
            <p:ph idx="4294967295"/>
          </p:nvPr>
        </p:nvSpPr>
        <p:spPr>
          <a:xfrm>
            <a:off x="395536" y="764704"/>
            <a:ext cx="8229600" cy="4525963"/>
          </a:xfrm>
        </p:spPr>
        <p:txBody>
          <a:bodyPr/>
          <a:lstStyle/>
          <a:p>
            <a:pPr marL="469900" indent="-469900">
              <a:buFont typeface="Wingdings" panose="05000000000000000000" pitchFamily="2" charset="2"/>
              <a:buNone/>
            </a:pPr>
            <a:r>
              <a:rPr lang="en-US" altLang="zh-CN" b="1" dirty="0" smtClean="0">
                <a:latin typeface="黑体" panose="02010609060101010101" pitchFamily="49" charset="-122"/>
                <a:ea typeface="黑体" panose="02010609060101010101" pitchFamily="49" charset="-122"/>
              </a:rPr>
              <a:t>2</a:t>
            </a:r>
            <a:r>
              <a:rPr lang="zh-CN" altLang="en-US" b="1" dirty="0" smtClean="0">
                <a:latin typeface="黑体" panose="02010609060101010101" pitchFamily="49" charset="-122"/>
                <a:ea typeface="黑体" panose="02010609060101010101" pitchFamily="49" charset="-122"/>
              </a:rPr>
              <a:t>）</a:t>
            </a:r>
            <a:r>
              <a:rPr lang="en-US" altLang="zh-CN" b="1" dirty="0" smtClean="0">
                <a:latin typeface="黑体" panose="02010609060101010101" pitchFamily="49" charset="-122"/>
                <a:ea typeface="黑体" panose="02010609060101010101" pitchFamily="49" charset="-122"/>
              </a:rPr>
              <a:t>file</a:t>
            </a:r>
            <a:endParaRPr lang="zh-CN" altLang="en-US" b="1" dirty="0" smtClean="0">
              <a:latin typeface="黑体" panose="02010609060101010101" pitchFamily="49" charset="-122"/>
              <a:ea typeface="黑体" panose="02010609060101010101" pitchFamily="49" charset="-122"/>
            </a:endParaRPr>
          </a:p>
          <a:p>
            <a:pPr marL="908050" lvl="1" indent="-436880"/>
            <a:r>
              <a:rPr lang="zh-CN" altLang="en-US" b="1" dirty="0" smtClean="0">
                <a:latin typeface="黑体" panose="02010609060101010101" pitchFamily="49" charset="-122"/>
                <a:ea typeface="黑体" panose="02010609060101010101" pitchFamily="49" charset="-122"/>
              </a:rPr>
              <a:t>语法：</a:t>
            </a:r>
            <a:r>
              <a:rPr lang="en-US" altLang="ja-JP" b="1" dirty="0" smtClean="0">
                <a:latin typeface="黑体" panose="02010609060101010101" pitchFamily="49" charset="-122"/>
                <a:ea typeface="黑体" panose="02010609060101010101" pitchFamily="49" charset="-122"/>
              </a:rPr>
              <a:t>file [</a:t>
            </a:r>
            <a:r>
              <a:rPr lang="zh-CN" altLang="en-US" b="1" dirty="0" smtClean="0">
                <a:latin typeface="黑体" panose="02010609060101010101" pitchFamily="49" charset="-122"/>
                <a:ea typeface="黑体" panose="02010609060101010101" pitchFamily="49" charset="-122"/>
              </a:rPr>
              <a:t>选项</a:t>
            </a:r>
            <a:r>
              <a:rPr lang="en-US" altLang="ja-JP" b="1" dirty="0" smtClean="0">
                <a:latin typeface="黑体" panose="02010609060101010101" pitchFamily="49" charset="-122"/>
                <a:ea typeface="黑体" panose="02010609060101010101" pitchFamily="49" charset="-122"/>
              </a:rPr>
              <a:t>] </a:t>
            </a:r>
            <a:r>
              <a:rPr lang="en-US" altLang="zh-CN" b="1" dirty="0" smtClean="0">
                <a:latin typeface="黑体" panose="02010609060101010101" pitchFamily="49" charset="-122"/>
                <a:ea typeface="黑体" panose="02010609060101010101" pitchFamily="49" charset="-122"/>
              </a:rPr>
              <a:t>…</a:t>
            </a:r>
            <a:r>
              <a:rPr lang="en-US" altLang="ja-JP" b="1" dirty="0" smtClean="0">
                <a:latin typeface="黑体" panose="02010609060101010101" pitchFamily="49" charset="-122"/>
                <a:ea typeface="黑体" panose="02010609060101010101" pitchFamily="49" charset="-122"/>
              </a:rPr>
              <a:t> [-f] </a:t>
            </a:r>
            <a:r>
              <a:rPr lang="zh-CN" altLang="en-US" b="1" dirty="0" smtClean="0">
                <a:latin typeface="黑体" panose="02010609060101010101" pitchFamily="49" charset="-122"/>
                <a:ea typeface="黑体" panose="02010609060101010101" pitchFamily="49" charset="-122"/>
              </a:rPr>
              <a:t>文件 </a:t>
            </a:r>
            <a:r>
              <a:rPr lang="en-US" altLang="zh-CN" b="1" dirty="0" smtClean="0">
                <a:latin typeface="黑体" panose="02010609060101010101" pitchFamily="49" charset="-122"/>
                <a:ea typeface="黑体" panose="02010609060101010101" pitchFamily="49" charset="-122"/>
              </a:rPr>
              <a:t>…</a:t>
            </a:r>
            <a:endParaRPr lang="en-US" altLang="zh-CN" b="1" dirty="0" smtClean="0">
              <a:latin typeface="黑体" panose="02010609060101010101" pitchFamily="49" charset="-122"/>
              <a:ea typeface="黑体" panose="02010609060101010101" pitchFamily="49" charset="-122"/>
            </a:endParaRPr>
          </a:p>
          <a:p>
            <a:pPr marL="908050" lvl="1" indent="-436880"/>
            <a:r>
              <a:rPr lang="zh-CN" altLang="en-US" b="1" dirty="0" smtClean="0">
                <a:latin typeface="黑体" panose="02010609060101010101" pitchFamily="49" charset="-122"/>
                <a:ea typeface="黑体" panose="02010609060101010101" pitchFamily="49" charset="-122"/>
              </a:rPr>
              <a:t>说明：显示指定文件的类型与编码格式。</a:t>
            </a:r>
            <a:endParaRPr lang="zh-CN" altLang="en-US" b="1" dirty="0" smtClean="0">
              <a:latin typeface="黑体" panose="02010609060101010101" pitchFamily="49" charset="-122"/>
              <a:ea typeface="黑体" panose="02010609060101010101" pitchFamily="49" charset="-122"/>
            </a:endParaRPr>
          </a:p>
          <a:p>
            <a:pPr marL="908050" lvl="1" indent="-436880"/>
            <a:r>
              <a:rPr lang="zh-CN" altLang="en-US" b="1" dirty="0" smtClean="0">
                <a:latin typeface="黑体" panose="02010609060101010101" pitchFamily="49" charset="-122"/>
                <a:ea typeface="黑体" panose="02010609060101010101" pitchFamily="49" charset="-122"/>
              </a:rPr>
              <a:t>参数说明：</a:t>
            </a:r>
            <a:endParaRPr lang="zh-CN" altLang="en-US" b="1" dirty="0" smtClean="0">
              <a:latin typeface="黑体" panose="02010609060101010101" pitchFamily="49" charset="-122"/>
              <a:ea typeface="黑体" panose="02010609060101010101" pitchFamily="49" charset="-122"/>
            </a:endParaRPr>
          </a:p>
          <a:p>
            <a:pPr marL="1304925" lvl="2" indent="-395605"/>
            <a:r>
              <a:rPr lang="en-US" altLang="zh-CN" b="1" dirty="0" smtClean="0">
                <a:latin typeface="黑体" panose="02010609060101010101" pitchFamily="49" charset="-122"/>
                <a:ea typeface="黑体" panose="02010609060101010101" pitchFamily="49" charset="-122"/>
              </a:rPr>
              <a:t>-b	</a:t>
            </a:r>
            <a:r>
              <a:rPr lang="zh-CN" altLang="en-US" b="1" dirty="0" smtClean="0">
                <a:latin typeface="黑体" panose="02010609060101010101" pitchFamily="49" charset="-122"/>
                <a:ea typeface="黑体" panose="02010609060101010101" pitchFamily="49" charset="-122"/>
              </a:rPr>
              <a:t>以简明方式显示信息</a:t>
            </a:r>
            <a:endParaRPr lang="zh-CN" altLang="en-US" b="1" dirty="0" smtClean="0">
              <a:latin typeface="黑体" panose="02010609060101010101" pitchFamily="49" charset="-122"/>
              <a:ea typeface="黑体" panose="02010609060101010101" pitchFamily="49" charset="-122"/>
            </a:endParaRPr>
          </a:p>
          <a:p>
            <a:pPr marL="1304925" lvl="2" indent="-395605"/>
            <a:r>
              <a:rPr lang="en-US" altLang="zh-CN" b="1" dirty="0" smtClean="0">
                <a:latin typeface="黑体" panose="02010609060101010101" pitchFamily="49" charset="-122"/>
                <a:ea typeface="黑体" panose="02010609060101010101" pitchFamily="49" charset="-122"/>
              </a:rPr>
              <a:t>-f	</a:t>
            </a:r>
            <a:r>
              <a:rPr lang="zh-CN" altLang="en-US" b="1" dirty="0" smtClean="0">
                <a:latin typeface="黑体" panose="02010609060101010101" pitchFamily="49" charset="-122"/>
                <a:ea typeface="黑体" panose="02010609060101010101" pitchFamily="49" charset="-122"/>
              </a:rPr>
              <a:t>指定该选项后面的字符串为文件列表</a:t>
            </a:r>
            <a:endParaRPr lang="zh-CN" altLang="en-US" b="1" dirty="0" smtClean="0">
              <a:latin typeface="黑体" panose="02010609060101010101" pitchFamily="49" charset="-122"/>
              <a:ea typeface="黑体" panose="02010609060101010101" pitchFamily="49" charset="-122"/>
            </a:endParaRPr>
          </a:p>
          <a:p>
            <a:pPr marL="1304925" lvl="2" indent="-395605"/>
            <a:r>
              <a:rPr lang="en-US" altLang="zh-CN" b="1" dirty="0" smtClean="0">
                <a:latin typeface="黑体" panose="02010609060101010101" pitchFamily="49" charset="-122"/>
                <a:ea typeface="黑体" panose="02010609060101010101" pitchFamily="49" charset="-122"/>
              </a:rPr>
              <a:t>-z	</a:t>
            </a:r>
            <a:r>
              <a:rPr lang="zh-CN" altLang="en-US" b="1" dirty="0" smtClean="0">
                <a:latin typeface="黑体" panose="02010609060101010101" pitchFamily="49" charset="-122"/>
                <a:ea typeface="黑体" panose="02010609060101010101" pitchFamily="49" charset="-122"/>
              </a:rPr>
              <a:t>查看压缩文件内部的文件信息</a:t>
            </a:r>
            <a:endParaRPr lang="zh-CN" altLang="en-US" b="1" dirty="0" smtClean="0">
              <a:latin typeface="黑体" panose="02010609060101010101" pitchFamily="49" charset="-122"/>
              <a:ea typeface="黑体" panose="02010609060101010101" pitchFamily="49" charset="-122"/>
            </a:endParaRPr>
          </a:p>
          <a:p>
            <a:pPr marL="1304925" lvl="2" indent="-395605"/>
            <a:r>
              <a:rPr lang="en-US" altLang="zh-CN" b="1" dirty="0" smtClean="0">
                <a:latin typeface="黑体" panose="02010609060101010101" pitchFamily="49" charset="-122"/>
                <a:ea typeface="黑体" panose="02010609060101010101" pitchFamily="49" charset="-122"/>
              </a:rPr>
              <a:t>-d	</a:t>
            </a:r>
            <a:r>
              <a:rPr lang="zh-CN" altLang="en-US" b="1" dirty="0" smtClean="0">
                <a:latin typeface="黑体" panose="02010609060101010101" pitchFamily="49" charset="-122"/>
                <a:ea typeface="黑体" panose="02010609060101010101" pitchFamily="49" charset="-122"/>
              </a:rPr>
              <a:t>显示调试信息</a:t>
            </a:r>
            <a:endParaRPr lang="zh-CN" altLang="en-US" b="1" dirty="0" smtClean="0">
              <a:latin typeface="黑体" panose="02010609060101010101" pitchFamily="49" charset="-122"/>
              <a:ea typeface="黑体" panose="02010609060101010101" pitchFamily="49" charset="-122"/>
            </a:endParaRPr>
          </a:p>
          <a:p>
            <a:pPr marL="1304925" lvl="2" indent="-395605"/>
            <a:r>
              <a:rPr lang="en-US" altLang="zh-CN" b="1" dirty="0" smtClean="0">
                <a:latin typeface="黑体" panose="02010609060101010101" pitchFamily="49" charset="-122"/>
                <a:ea typeface="黑体" panose="02010609060101010101" pitchFamily="49" charset="-122"/>
              </a:rPr>
              <a:t>-s	</a:t>
            </a:r>
            <a:r>
              <a:rPr lang="zh-CN" altLang="en-US" b="1" dirty="0" smtClean="0">
                <a:latin typeface="黑体" panose="02010609060101010101" pitchFamily="49" charset="-122"/>
                <a:ea typeface="黑体" panose="02010609060101010101" pitchFamily="49" charset="-122"/>
              </a:rPr>
              <a:t>按照普通文件处理特殊文件（如字符设备文件）</a:t>
            </a:r>
            <a:r>
              <a:rPr lang="zh-CN" altLang="ja-JP" b="1" dirty="0" smtClean="0">
                <a:latin typeface="黑体" panose="02010609060101010101" pitchFamily="49" charset="-122"/>
                <a:ea typeface="黑体" panose="02010609060101010101" pitchFamily="49" charset="-122"/>
              </a:rPr>
              <a:t> </a:t>
            </a:r>
            <a:endParaRPr lang="en-US" b="1" dirty="0" smtClean="0">
              <a:latin typeface="黑体" panose="02010609060101010101" pitchFamily="49" charset="-122"/>
              <a:ea typeface="黑体" panose="02010609060101010101" pitchFamily="49" charset="-122"/>
            </a:endParaRPr>
          </a:p>
        </p:txBody>
      </p:sp>
      <p:sp>
        <p:nvSpPr>
          <p:cNvPr id="2" name="TextBox 1"/>
          <p:cNvSpPr txBox="1"/>
          <p:nvPr/>
        </p:nvSpPr>
        <p:spPr>
          <a:xfrm>
            <a:off x="816315" y="5275454"/>
            <a:ext cx="6912768" cy="830997"/>
          </a:xfrm>
          <a:prstGeom prst="rect">
            <a:avLst/>
          </a:prstGeom>
          <a:noFill/>
        </p:spPr>
        <p:txBody>
          <a:bodyPr wrap="square" rtlCol="0">
            <a:spAutoFit/>
          </a:bodyPr>
          <a:lstStyle/>
          <a:p>
            <a:r>
              <a:rPr lang="zh-CN" altLang="en-US" sz="2400" dirty="0" smtClean="0">
                <a:solidFill>
                  <a:srgbClr val="FF0000"/>
                </a:solidFill>
                <a:latin typeface="黑体" panose="02010609060101010101" pitchFamily="49" charset="-122"/>
                <a:ea typeface="黑体" panose="02010609060101010101" pitchFamily="49" charset="-122"/>
              </a:rPr>
              <a:t>示例： </a:t>
            </a:r>
            <a:r>
              <a:rPr lang="en-US" altLang="zh-CN" sz="2400" dirty="0" smtClean="0">
                <a:solidFill>
                  <a:srgbClr val="FF0000"/>
                </a:solidFill>
                <a:latin typeface="黑体" panose="02010609060101010101" pitchFamily="49" charset="-122"/>
                <a:ea typeface="黑体" panose="02010609060101010101" pitchFamily="49" charset="-122"/>
              </a:rPr>
              <a:t>file /</a:t>
            </a:r>
            <a:r>
              <a:rPr lang="en-US" altLang="zh-CN" sz="2400" dirty="0" err="1" smtClean="0">
                <a:solidFill>
                  <a:srgbClr val="FF0000"/>
                </a:solidFill>
                <a:latin typeface="黑体" panose="02010609060101010101" pitchFamily="49" charset="-122"/>
                <a:ea typeface="黑体" panose="02010609060101010101" pitchFamily="49" charset="-122"/>
              </a:rPr>
              <a:t>dev</a:t>
            </a:r>
            <a:r>
              <a:rPr lang="en-US" altLang="zh-CN" sz="2400" dirty="0" smtClean="0">
                <a:solidFill>
                  <a:srgbClr val="FF0000"/>
                </a:solidFill>
                <a:latin typeface="黑体" panose="02010609060101010101" pitchFamily="49" charset="-122"/>
                <a:ea typeface="黑体" panose="02010609060101010101" pitchFamily="49" charset="-122"/>
              </a:rPr>
              <a:t>/</a:t>
            </a:r>
            <a:r>
              <a:rPr lang="en-US" altLang="zh-CN" sz="2400" dirty="0" err="1" smtClean="0">
                <a:solidFill>
                  <a:srgbClr val="FF0000"/>
                </a:solidFill>
                <a:latin typeface="黑体" panose="02010609060101010101" pitchFamily="49" charset="-122"/>
                <a:ea typeface="黑体" panose="02010609060101010101" pitchFamily="49" charset="-122"/>
              </a:rPr>
              <a:t>sda</a:t>
            </a:r>
            <a:endParaRPr lang="en-US" altLang="zh-CN" sz="2400" dirty="0" smtClean="0">
              <a:solidFill>
                <a:srgbClr val="FF0000"/>
              </a:solidFill>
              <a:latin typeface="黑体" panose="02010609060101010101" pitchFamily="49" charset="-122"/>
              <a:ea typeface="黑体" panose="02010609060101010101" pitchFamily="49" charset="-122"/>
            </a:endParaRPr>
          </a:p>
          <a:p>
            <a:r>
              <a:rPr lang="zh-CN" altLang="en-US" sz="2400" dirty="0" smtClean="0">
                <a:solidFill>
                  <a:srgbClr val="FF0000"/>
                </a:solidFill>
                <a:latin typeface="黑体" panose="02010609060101010101" pitchFamily="49" charset="-122"/>
                <a:ea typeface="黑体" panose="02010609060101010101" pitchFamily="49" charset="-122"/>
              </a:rPr>
              <a:t>或者查看</a:t>
            </a:r>
            <a:r>
              <a:rPr lang="en-US" altLang="zh-CN" sz="2400" dirty="0" smtClean="0">
                <a:solidFill>
                  <a:srgbClr val="FF0000"/>
                </a:solidFill>
                <a:latin typeface="黑体" panose="02010609060101010101" pitchFamily="49" charset="-122"/>
                <a:ea typeface="黑体" panose="02010609060101010101" pitchFamily="49" charset="-122"/>
              </a:rPr>
              <a:t>/</a:t>
            </a:r>
            <a:r>
              <a:rPr lang="en-US" altLang="zh-CN" sz="2400" dirty="0" err="1" smtClean="0">
                <a:solidFill>
                  <a:srgbClr val="FF0000"/>
                </a:solidFill>
                <a:latin typeface="黑体" panose="02010609060101010101" pitchFamily="49" charset="-122"/>
                <a:ea typeface="黑体" panose="02010609060101010101" pitchFamily="49" charset="-122"/>
              </a:rPr>
              <a:t>usr</a:t>
            </a:r>
            <a:r>
              <a:rPr lang="en-US" altLang="zh-CN" sz="2400" dirty="0" smtClean="0">
                <a:solidFill>
                  <a:srgbClr val="FF0000"/>
                </a:solidFill>
                <a:latin typeface="黑体" panose="02010609060101010101" pitchFamily="49" charset="-122"/>
                <a:ea typeface="黑体" panose="02010609060101010101" pitchFamily="49" charset="-122"/>
              </a:rPr>
              <a:t>/</a:t>
            </a:r>
            <a:r>
              <a:rPr lang="en-US" altLang="zh-CN" sz="2400" dirty="0" err="1" smtClean="0">
                <a:solidFill>
                  <a:srgbClr val="FF0000"/>
                </a:solidFill>
                <a:latin typeface="黑体" panose="02010609060101010101" pitchFamily="49" charset="-122"/>
                <a:ea typeface="黑体" panose="02010609060101010101" pitchFamily="49" charset="-122"/>
              </a:rPr>
              <a:t>src</a:t>
            </a:r>
            <a:r>
              <a:rPr lang="zh-CN" altLang="en-US" sz="2400" dirty="0" smtClean="0">
                <a:solidFill>
                  <a:srgbClr val="FF0000"/>
                </a:solidFill>
                <a:latin typeface="黑体" panose="02010609060101010101" pitchFamily="49" charset="-122"/>
                <a:ea typeface="黑体" panose="02010609060101010101" pitchFamily="49" charset="-122"/>
              </a:rPr>
              <a:t>下的源码程序的文件类型</a:t>
            </a:r>
            <a:endParaRPr lang="zh-CN" altLang="en-US" sz="2400" dirty="0">
              <a:solidFill>
                <a:srgbClr val="FF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p:cNvSpPr>
          <p:nvPr>
            <p:ph idx="1"/>
          </p:nvPr>
        </p:nvSpPr>
        <p:spPr>
          <a:xfrm>
            <a:off x="467544" y="1052736"/>
            <a:ext cx="8496944" cy="4941887"/>
          </a:xfrm>
        </p:spPr>
        <p:txBody>
          <a:bodyPr/>
          <a:lstStyle/>
          <a:p>
            <a:pPr>
              <a:lnSpc>
                <a:spcPct val="90000"/>
              </a:lnSpc>
              <a:buFont typeface="Wingdings" panose="05000000000000000000" pitchFamily="2" charset="2"/>
              <a:buNone/>
            </a:pPr>
            <a:r>
              <a:rPr lang="en-US" altLang="zh-CN" b="1" dirty="0" smtClean="0">
                <a:latin typeface="宋体" panose="02010600030101010101" pitchFamily="2" charset="-122"/>
                <a:ea typeface="宋体" panose="02010600030101010101" pitchFamily="2" charset="-122"/>
              </a:rPr>
              <a:t>3</a:t>
            </a:r>
            <a:r>
              <a:rPr lang="zh-CN" altLang="en-US" b="1" dirty="0" smtClean="0">
                <a:latin typeface="宋体" panose="02010600030101010101" pitchFamily="2" charset="-122"/>
                <a:ea typeface="宋体" panose="02010600030101010101" pitchFamily="2" charset="-122"/>
              </a:rPr>
              <a:t>）</a:t>
            </a:r>
            <a:r>
              <a:rPr lang="en-US" altLang="zh-CN" b="1" dirty="0" smtClean="0">
                <a:latin typeface="宋体" panose="02010600030101010101" pitchFamily="2" charset="-122"/>
                <a:ea typeface="宋体" panose="02010600030101010101" pitchFamily="2" charset="-122"/>
              </a:rPr>
              <a:t>cat</a:t>
            </a:r>
            <a:r>
              <a:rPr lang="zh-CN" altLang="en-US" b="1" dirty="0" smtClean="0">
                <a:latin typeface="宋体" panose="02010600030101010101" pitchFamily="2" charset="-122"/>
                <a:ea typeface="宋体" panose="02010600030101010101" pitchFamily="2" charset="-122"/>
              </a:rPr>
              <a:t>命令（显示文件）</a:t>
            </a:r>
            <a:endParaRPr lang="zh-CN" altLang="en-US" b="1" dirty="0" smtClean="0">
              <a:latin typeface="宋体" panose="02010600030101010101" pitchFamily="2" charset="-122"/>
              <a:ea typeface="宋体" panose="02010600030101010101" pitchFamily="2" charset="-122"/>
            </a:endParaRPr>
          </a:p>
          <a:p>
            <a:pPr>
              <a:lnSpc>
                <a:spcPct val="90000"/>
              </a:lnSpc>
              <a:buFont typeface="Wingdings" panose="05000000000000000000" pitchFamily="2" charset="2"/>
              <a:buNone/>
            </a:pPr>
            <a:r>
              <a:rPr lang="zh-CN" altLang="en-US" sz="2400" b="1" dirty="0" smtClean="0"/>
              <a:t>功能：显示文本内容，或把几个文件连接附加到另一个文件中</a:t>
            </a:r>
            <a:endParaRPr lang="zh-CN" altLang="en-US" sz="2400" b="1" dirty="0" smtClean="0"/>
          </a:p>
          <a:p>
            <a:pPr>
              <a:lnSpc>
                <a:spcPct val="90000"/>
              </a:lnSpc>
              <a:buFont typeface="Wingdings" panose="05000000000000000000" pitchFamily="2" charset="2"/>
              <a:buNone/>
            </a:pPr>
            <a:r>
              <a:rPr lang="zh-CN" altLang="en-US" sz="2400" b="1" dirty="0" smtClean="0"/>
              <a:t>格式：</a:t>
            </a:r>
            <a:r>
              <a:rPr lang="en-US" altLang="zh-CN" sz="2400" b="1" dirty="0" smtClean="0"/>
              <a:t>cat  [</a:t>
            </a:r>
            <a:r>
              <a:rPr lang="zh-CN" altLang="en-US" sz="2400" b="1" dirty="0" smtClean="0"/>
              <a:t>选项</a:t>
            </a:r>
            <a:r>
              <a:rPr lang="en-US" altLang="zh-CN" sz="2400" b="1" dirty="0" smtClean="0"/>
              <a:t>] </a:t>
            </a:r>
            <a:r>
              <a:rPr lang="zh-CN" altLang="en-US" sz="2400" b="1" dirty="0" smtClean="0"/>
              <a:t>文件名</a:t>
            </a:r>
            <a:r>
              <a:rPr lang="en-US" altLang="zh-CN" sz="2400" b="1" dirty="0" smtClean="0"/>
              <a:t>1  [</a:t>
            </a:r>
            <a:r>
              <a:rPr lang="zh-CN" altLang="en-US" sz="2400" b="1" dirty="0" smtClean="0"/>
              <a:t>文件名</a:t>
            </a:r>
            <a:r>
              <a:rPr lang="en-US" altLang="zh-CN" sz="2400" b="1" dirty="0" smtClean="0"/>
              <a:t>2]</a:t>
            </a:r>
            <a:endParaRPr lang="en-US" altLang="zh-CN" sz="2400" b="1" dirty="0" smtClean="0"/>
          </a:p>
          <a:p>
            <a:pPr>
              <a:lnSpc>
                <a:spcPct val="90000"/>
              </a:lnSpc>
              <a:buFont typeface="Wingdings" panose="05000000000000000000" pitchFamily="2" charset="2"/>
              <a:buNone/>
            </a:pPr>
            <a:r>
              <a:rPr lang="zh-CN" altLang="en-US" sz="2400" b="1" dirty="0" smtClean="0"/>
              <a:t>说明：该命令有两项功能，其一是用来显示文件的内容。 </a:t>
            </a:r>
            <a:endParaRPr lang="zh-CN" altLang="en-US" sz="2400" b="1" dirty="0" smtClean="0"/>
          </a:p>
          <a:p>
            <a:pPr>
              <a:lnSpc>
                <a:spcPct val="90000"/>
              </a:lnSpc>
              <a:buFont typeface="Wingdings" panose="05000000000000000000" pitchFamily="2" charset="2"/>
              <a:buNone/>
            </a:pPr>
            <a:r>
              <a:rPr lang="zh-CN" altLang="en-US" sz="2400" b="1" dirty="0" smtClean="0"/>
              <a:t>举例：</a:t>
            </a:r>
            <a:endParaRPr lang="zh-CN" altLang="en-US" sz="2400" b="1" dirty="0" smtClean="0"/>
          </a:p>
          <a:p>
            <a:pPr>
              <a:lnSpc>
                <a:spcPct val="90000"/>
              </a:lnSpc>
              <a:buFont typeface="Wingdings" panose="05000000000000000000" pitchFamily="2" charset="2"/>
              <a:buNone/>
            </a:pPr>
            <a:r>
              <a:rPr lang="zh-CN" altLang="en-US" sz="2400" b="1" dirty="0" smtClean="0"/>
              <a:t>用</a:t>
            </a:r>
            <a:r>
              <a:rPr lang="en-US" altLang="zh-CN" sz="2400" b="1" dirty="0" smtClean="0"/>
              <a:t>cat</a:t>
            </a:r>
            <a:r>
              <a:rPr lang="zh-CN" altLang="en-US" sz="2400" b="1" dirty="0" smtClean="0"/>
              <a:t>命令显示</a:t>
            </a:r>
            <a:r>
              <a:rPr lang="en-US" altLang="zh-CN" sz="2400" b="1" dirty="0" smtClean="0"/>
              <a:t>hello.txt</a:t>
            </a:r>
            <a:r>
              <a:rPr lang="zh-CN" altLang="en-US" sz="2400" b="1" dirty="0" smtClean="0"/>
              <a:t>文件内容。</a:t>
            </a:r>
            <a:endParaRPr lang="en-US" altLang="zh-CN" sz="2400" b="1" dirty="0" smtClean="0"/>
          </a:p>
          <a:p>
            <a:pPr>
              <a:lnSpc>
                <a:spcPct val="90000"/>
              </a:lnSpc>
              <a:buFont typeface="Wingdings" panose="05000000000000000000" pitchFamily="2" charset="2"/>
              <a:buNone/>
            </a:pPr>
            <a:endParaRPr lang="en-US" altLang="zh-CN" sz="2400" b="1" dirty="0"/>
          </a:p>
          <a:p>
            <a:pPr>
              <a:lnSpc>
                <a:spcPct val="90000"/>
              </a:lnSpc>
              <a:buFont typeface="Wingdings" panose="05000000000000000000" pitchFamily="2" charset="2"/>
              <a:buNone/>
            </a:pPr>
            <a:endParaRPr lang="en-US" altLang="zh-CN" sz="2400" b="1" dirty="0" smtClean="0"/>
          </a:p>
          <a:p>
            <a:pPr>
              <a:lnSpc>
                <a:spcPct val="90000"/>
              </a:lnSpc>
              <a:buFont typeface="Wingdings" panose="05000000000000000000" pitchFamily="2" charset="2"/>
              <a:buNone/>
            </a:pPr>
            <a:endParaRPr lang="en-US" altLang="zh-CN" sz="2400" b="1" dirty="0"/>
          </a:p>
          <a:p>
            <a:pPr>
              <a:lnSpc>
                <a:spcPct val="90000"/>
              </a:lnSpc>
              <a:buFont typeface="Wingdings" panose="05000000000000000000" pitchFamily="2" charset="2"/>
              <a:buNone/>
            </a:pPr>
            <a:endParaRPr lang="en-US" altLang="zh-CN" sz="2400" b="1" dirty="0" smtClean="0"/>
          </a:p>
          <a:p>
            <a:pPr>
              <a:lnSpc>
                <a:spcPct val="90000"/>
              </a:lnSpc>
              <a:buFont typeface="Wingdings" panose="05000000000000000000" pitchFamily="2" charset="2"/>
              <a:buNone/>
            </a:pPr>
            <a:r>
              <a:rPr lang="zh-CN" altLang="en-US" sz="2400" b="1" dirty="0" smtClean="0"/>
              <a:t>用</a:t>
            </a:r>
            <a:r>
              <a:rPr lang="en-US" altLang="zh-CN" sz="2400" b="1" dirty="0" smtClean="0"/>
              <a:t>cat</a:t>
            </a:r>
            <a:r>
              <a:rPr lang="zh-CN" altLang="en-US" sz="2400" b="1" dirty="0" smtClean="0"/>
              <a:t>命令查看</a:t>
            </a:r>
            <a:r>
              <a:rPr lang="en-US" altLang="zh-CN" sz="2400" b="1" dirty="0" smtClean="0"/>
              <a:t>/</a:t>
            </a:r>
            <a:r>
              <a:rPr lang="en-US" altLang="zh-CN" sz="2400" b="1" dirty="0" err="1" smtClean="0"/>
              <a:t>etc</a:t>
            </a:r>
            <a:r>
              <a:rPr lang="zh-CN" altLang="en-US" sz="2400" b="1" dirty="0" smtClean="0"/>
              <a:t>下的</a:t>
            </a:r>
            <a:r>
              <a:rPr lang="en-US" altLang="zh-CN" sz="2400" b="1" dirty="0" err="1" smtClean="0"/>
              <a:t>pssswd</a:t>
            </a:r>
            <a:r>
              <a:rPr lang="zh-CN" altLang="en-US" sz="2400" b="1" dirty="0" smtClean="0"/>
              <a:t>文件</a:t>
            </a:r>
            <a:endParaRPr lang="zh-CN" altLang="en-US" sz="2400" b="1" dirty="0" smtClean="0"/>
          </a:p>
        </p:txBody>
      </p:sp>
      <p:sp>
        <p:nvSpPr>
          <p:cNvPr id="35842"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E7429C75-6ADC-4C15-B741-B60ADC006AC5}"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560" y="3573016"/>
            <a:ext cx="6318702"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p:cNvSpPr>
          <p:nvPr>
            <p:ph idx="1"/>
          </p:nvPr>
        </p:nvSpPr>
        <p:spPr>
          <a:xfrm>
            <a:off x="457200" y="1052736"/>
            <a:ext cx="8219256" cy="4968875"/>
          </a:xfrm>
        </p:spPr>
        <p:txBody>
          <a:bodyPr/>
          <a:lstStyle/>
          <a:p>
            <a:pPr>
              <a:lnSpc>
                <a:spcPct val="90000"/>
              </a:lnSpc>
              <a:buFont typeface="Wingdings" panose="05000000000000000000" pitchFamily="2" charset="2"/>
              <a:buNone/>
            </a:pPr>
            <a:r>
              <a:rPr lang="en-US" altLang="zh-CN" sz="2400" b="1" dirty="0" smtClean="0"/>
              <a:t>4) more</a:t>
            </a:r>
            <a:r>
              <a:rPr lang="zh-CN" altLang="en-US" sz="2400" b="1" dirty="0" smtClean="0"/>
              <a:t>命令</a:t>
            </a:r>
            <a:endParaRPr lang="zh-CN" altLang="en-US" sz="2400" b="1" dirty="0" smtClean="0"/>
          </a:p>
          <a:p>
            <a:pPr>
              <a:lnSpc>
                <a:spcPct val="90000"/>
              </a:lnSpc>
              <a:buFont typeface="Wingdings" panose="05000000000000000000" pitchFamily="2" charset="2"/>
              <a:buNone/>
            </a:pPr>
            <a:r>
              <a:rPr lang="zh-CN" altLang="en-US" sz="2400" b="1" dirty="0" smtClean="0"/>
              <a:t>功能：显示文件内容，每次显示一屏</a:t>
            </a:r>
            <a:endParaRPr lang="zh-CN" altLang="en-US" sz="2400" b="1" dirty="0" smtClean="0"/>
          </a:p>
          <a:p>
            <a:pPr>
              <a:lnSpc>
                <a:spcPct val="90000"/>
              </a:lnSpc>
              <a:buFont typeface="Wingdings" panose="05000000000000000000" pitchFamily="2" charset="2"/>
              <a:buNone/>
            </a:pPr>
            <a:r>
              <a:rPr lang="zh-CN" altLang="en-US" sz="2400" b="1" dirty="0" smtClean="0"/>
              <a:t>格式：</a:t>
            </a:r>
            <a:r>
              <a:rPr lang="en-US" altLang="zh-CN" sz="2400" b="1" dirty="0" smtClean="0">
                <a:solidFill>
                  <a:srgbClr val="FF0000"/>
                </a:solidFill>
              </a:rPr>
              <a:t>more  [</a:t>
            </a:r>
            <a:r>
              <a:rPr lang="zh-CN" altLang="en-US" sz="2400" b="1" dirty="0" smtClean="0">
                <a:solidFill>
                  <a:srgbClr val="FF0000"/>
                </a:solidFill>
              </a:rPr>
              <a:t>选项</a:t>
            </a:r>
            <a:r>
              <a:rPr lang="en-US" altLang="zh-CN" sz="2400" b="1" dirty="0" smtClean="0">
                <a:solidFill>
                  <a:srgbClr val="FF0000"/>
                </a:solidFill>
              </a:rPr>
              <a:t>]  </a:t>
            </a:r>
            <a:r>
              <a:rPr lang="zh-CN" altLang="en-US" sz="2400" b="1" dirty="0" smtClean="0">
                <a:solidFill>
                  <a:srgbClr val="FF0000"/>
                </a:solidFill>
              </a:rPr>
              <a:t>文件</a:t>
            </a:r>
            <a:endParaRPr lang="zh-CN" altLang="en-US" sz="2400" b="1" dirty="0" smtClean="0">
              <a:solidFill>
                <a:srgbClr val="FF0000"/>
              </a:solidFill>
            </a:endParaRPr>
          </a:p>
          <a:p>
            <a:pPr>
              <a:lnSpc>
                <a:spcPct val="90000"/>
              </a:lnSpc>
              <a:buFont typeface="Wingdings" panose="05000000000000000000" pitchFamily="2" charset="2"/>
              <a:buNone/>
            </a:pPr>
            <a:r>
              <a:rPr lang="zh-CN" altLang="en-US" sz="2400" b="1" dirty="0" smtClean="0"/>
              <a:t>参数选项：</a:t>
            </a:r>
            <a:endParaRPr lang="zh-CN" altLang="en-US" sz="2400" b="1" dirty="0" smtClean="0"/>
          </a:p>
          <a:p>
            <a:pPr>
              <a:lnSpc>
                <a:spcPct val="90000"/>
              </a:lnSpc>
              <a:buFont typeface="Wingdings" panose="05000000000000000000" pitchFamily="2" charset="2"/>
              <a:buNone/>
            </a:pPr>
            <a:r>
              <a:rPr lang="zh-CN" altLang="en-US" sz="2400" b="1" dirty="0" smtClean="0"/>
              <a:t>   </a:t>
            </a:r>
            <a:r>
              <a:rPr lang="en-US" altLang="zh-CN" sz="2400" b="1" dirty="0" smtClean="0"/>
              <a:t>-d</a:t>
            </a:r>
            <a:r>
              <a:rPr lang="zh-CN" altLang="en-US" sz="2400" b="1" dirty="0" smtClean="0"/>
              <a:t>：在下方出现提示字样</a:t>
            </a:r>
            <a:endParaRPr lang="zh-CN" altLang="en-US" sz="2400" b="1" dirty="0" smtClean="0"/>
          </a:p>
          <a:p>
            <a:pPr>
              <a:lnSpc>
                <a:spcPct val="90000"/>
              </a:lnSpc>
              <a:buFont typeface="Wingdings" panose="05000000000000000000" pitchFamily="2" charset="2"/>
              <a:buNone/>
            </a:pPr>
            <a:r>
              <a:rPr lang="zh-CN" altLang="en-US" sz="2400" b="1" dirty="0" smtClean="0"/>
              <a:t>   </a:t>
            </a:r>
            <a:r>
              <a:rPr lang="en-US" altLang="zh-CN" sz="2400" b="1" dirty="0" smtClean="0"/>
              <a:t>-f</a:t>
            </a:r>
            <a:r>
              <a:rPr lang="zh-CN" altLang="en-US" sz="2400" b="1" dirty="0" smtClean="0"/>
              <a:t>：计算行数时以实际行数为准，而不计算自动换过行的行</a:t>
            </a:r>
            <a:endParaRPr lang="zh-CN" altLang="en-US" sz="2400" b="1" dirty="0" smtClean="0"/>
          </a:p>
          <a:p>
            <a:pPr>
              <a:lnSpc>
                <a:spcPct val="90000"/>
              </a:lnSpc>
              <a:buFont typeface="Wingdings" panose="05000000000000000000" pitchFamily="2" charset="2"/>
              <a:buNone/>
            </a:pPr>
            <a:r>
              <a:rPr lang="zh-CN" altLang="en-US" sz="2400" b="1" dirty="0" smtClean="0"/>
              <a:t>   </a:t>
            </a:r>
            <a:r>
              <a:rPr lang="en-US" altLang="zh-CN" sz="2400" b="1" dirty="0" smtClean="0"/>
              <a:t>-p</a:t>
            </a:r>
            <a:r>
              <a:rPr lang="zh-CN" altLang="en-US" sz="2400" b="1" dirty="0" smtClean="0"/>
              <a:t>：不以卷动的方式显示每一页，而是先清屏再显示内容</a:t>
            </a:r>
            <a:endParaRPr lang="zh-CN" altLang="en-US" sz="2400" b="1" dirty="0" smtClean="0"/>
          </a:p>
          <a:p>
            <a:pPr>
              <a:lnSpc>
                <a:spcPct val="90000"/>
              </a:lnSpc>
              <a:buFont typeface="Wingdings" panose="05000000000000000000" pitchFamily="2" charset="2"/>
              <a:buNone/>
            </a:pPr>
            <a:r>
              <a:rPr lang="zh-CN" altLang="en-US" sz="2400" b="1" dirty="0" smtClean="0"/>
              <a:t>   </a:t>
            </a:r>
            <a:r>
              <a:rPr lang="en-US" altLang="zh-CN" sz="2400" b="1" dirty="0" smtClean="0"/>
              <a:t>-c</a:t>
            </a:r>
            <a:r>
              <a:rPr lang="zh-CN" altLang="en-US" sz="2400" b="1" dirty="0" smtClean="0"/>
              <a:t>：与</a:t>
            </a:r>
            <a:r>
              <a:rPr lang="en-US" altLang="zh-CN" sz="2400" b="1" dirty="0" smtClean="0"/>
              <a:t>-p</a:t>
            </a:r>
            <a:r>
              <a:rPr lang="zh-CN" altLang="en-US" sz="2400" b="1" dirty="0" smtClean="0"/>
              <a:t>相似，但是先显示内容再清除其他。</a:t>
            </a:r>
            <a:endParaRPr lang="zh-CN" altLang="en-US" sz="2400" b="1" dirty="0" smtClean="0"/>
          </a:p>
          <a:p>
            <a:pPr>
              <a:lnSpc>
                <a:spcPct val="90000"/>
              </a:lnSpc>
              <a:buFont typeface="Wingdings" panose="05000000000000000000" pitchFamily="2" charset="2"/>
              <a:buNone/>
            </a:pPr>
            <a:r>
              <a:rPr lang="zh-CN" altLang="en-US" sz="2400" b="1" dirty="0" smtClean="0"/>
              <a:t>   </a:t>
            </a:r>
            <a:r>
              <a:rPr lang="en-US" altLang="zh-CN" sz="2400" b="1" dirty="0" smtClean="0"/>
              <a:t>-s</a:t>
            </a:r>
            <a:r>
              <a:rPr lang="zh-CN" altLang="en-US" sz="2400" b="1" dirty="0" smtClean="0"/>
              <a:t>：用一行空白行代替连续多行空白行</a:t>
            </a:r>
            <a:endParaRPr lang="zh-CN" altLang="en-US" sz="2400" b="1" dirty="0" smtClean="0"/>
          </a:p>
          <a:p>
            <a:pPr>
              <a:lnSpc>
                <a:spcPct val="90000"/>
              </a:lnSpc>
              <a:buFont typeface="Wingdings" panose="05000000000000000000" pitchFamily="2" charset="2"/>
              <a:buNone/>
            </a:pPr>
            <a:r>
              <a:rPr lang="zh-CN" altLang="en-US" sz="2400" b="1" dirty="0" smtClean="0"/>
              <a:t>   </a:t>
            </a:r>
            <a:r>
              <a:rPr lang="en-US" altLang="zh-CN" sz="2400" b="1" dirty="0" smtClean="0"/>
              <a:t>+</a:t>
            </a:r>
            <a:r>
              <a:rPr lang="en-US" altLang="zh-CN" sz="2400" b="1" dirty="0" err="1" smtClean="0"/>
              <a:t>num</a:t>
            </a:r>
            <a:r>
              <a:rPr lang="zh-CN" altLang="en-US" sz="2400" b="1" dirty="0" smtClean="0"/>
              <a:t>：从第</a:t>
            </a:r>
            <a:r>
              <a:rPr lang="en-US" altLang="zh-CN" sz="2400" b="1" dirty="0" err="1" smtClean="0"/>
              <a:t>num</a:t>
            </a:r>
            <a:r>
              <a:rPr lang="zh-CN" altLang="en-US" sz="2400" b="1" dirty="0" smtClean="0"/>
              <a:t>行开始显示。</a:t>
            </a:r>
            <a:endParaRPr lang="zh-CN" altLang="en-US" sz="2400" b="1" dirty="0" smtClean="0"/>
          </a:p>
          <a:p>
            <a:pPr>
              <a:lnSpc>
                <a:spcPct val="90000"/>
              </a:lnSpc>
              <a:buFont typeface="Wingdings" panose="05000000000000000000" pitchFamily="2" charset="2"/>
              <a:buNone/>
            </a:pPr>
            <a:r>
              <a:rPr lang="zh-CN" altLang="en-US" sz="2400" b="1" dirty="0" smtClean="0"/>
              <a:t>注意：</a:t>
            </a:r>
            <a:r>
              <a:rPr lang="en-US" altLang="zh-CN" sz="2400" b="1" dirty="0" smtClean="0"/>
              <a:t>more</a:t>
            </a:r>
            <a:r>
              <a:rPr lang="zh-CN" altLang="en-US" sz="2400" b="1" dirty="0" smtClean="0"/>
              <a:t>命令中按“</a:t>
            </a:r>
            <a:r>
              <a:rPr lang="en-US" altLang="zh-CN" sz="2400" b="1" dirty="0" smtClean="0"/>
              <a:t>ENTER”</a:t>
            </a:r>
            <a:r>
              <a:rPr lang="zh-CN" altLang="en-US" sz="2400" b="1" dirty="0" smtClean="0"/>
              <a:t>是向后移动一行，按“</a:t>
            </a:r>
            <a:r>
              <a:rPr lang="en-US" altLang="zh-CN" sz="2400" b="1" dirty="0" smtClean="0"/>
              <a:t>SPACE”</a:t>
            </a:r>
            <a:r>
              <a:rPr lang="zh-CN" altLang="en-US" sz="2400" b="1" dirty="0" smtClean="0"/>
              <a:t>是向后移动一页，按“</a:t>
            </a:r>
            <a:r>
              <a:rPr lang="en-US" altLang="zh-CN" sz="2400" b="1" dirty="0" smtClean="0"/>
              <a:t>q”</a:t>
            </a:r>
            <a:r>
              <a:rPr lang="zh-CN" altLang="en-US" sz="2400" b="1" dirty="0" smtClean="0"/>
              <a:t>退出。</a:t>
            </a:r>
            <a:endParaRPr lang="zh-CN" altLang="en-US" sz="2400" b="1" dirty="0" smtClean="0"/>
          </a:p>
          <a:p>
            <a:pPr>
              <a:lnSpc>
                <a:spcPct val="90000"/>
              </a:lnSpc>
            </a:pPr>
            <a:endParaRPr lang="zh-CN" altLang="en-US" sz="2400" dirty="0" smtClean="0"/>
          </a:p>
        </p:txBody>
      </p:sp>
      <p:sp>
        <p:nvSpPr>
          <p:cNvPr id="36866"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88D7016A-93C0-4270-AB16-AD62DBBEA1D8}"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p:cNvSpPr>
          <p:nvPr>
            <p:ph idx="1"/>
          </p:nvPr>
        </p:nvSpPr>
        <p:spPr>
          <a:xfrm>
            <a:off x="539552" y="1052513"/>
            <a:ext cx="8353623" cy="5503862"/>
          </a:xfrm>
        </p:spPr>
        <p:txBody>
          <a:bodyPr/>
          <a:lstStyle/>
          <a:p>
            <a:pPr>
              <a:lnSpc>
                <a:spcPct val="90000"/>
              </a:lnSpc>
              <a:buFont typeface="Wingdings" panose="05000000000000000000" pitchFamily="2" charset="2"/>
              <a:buNone/>
            </a:pPr>
            <a:r>
              <a:rPr lang="en-US" altLang="zh-CN" sz="2400" b="1" dirty="0" smtClean="0">
                <a:ea typeface="黑体" panose="02010609060101010101" pitchFamily="49" charset="-122"/>
              </a:rPr>
              <a:t>5</a:t>
            </a:r>
            <a:r>
              <a:rPr lang="zh-CN" altLang="en-US" sz="2400" b="1" dirty="0" smtClean="0">
                <a:ea typeface="黑体" panose="02010609060101010101" pitchFamily="49" charset="-122"/>
              </a:rPr>
              <a:t>）</a:t>
            </a:r>
            <a:r>
              <a:rPr lang="en-US" altLang="zh-CN" sz="2400" b="1" dirty="0" err="1" smtClean="0">
                <a:ea typeface="黑体" panose="02010609060101010101" pitchFamily="49" charset="-122"/>
              </a:rPr>
              <a:t>cp</a:t>
            </a:r>
            <a:r>
              <a:rPr lang="zh-CN" altLang="en-US" sz="2400" b="1" dirty="0" smtClean="0">
                <a:ea typeface="黑体" panose="02010609060101010101" pitchFamily="49" charset="-122"/>
              </a:rPr>
              <a:t>命令</a:t>
            </a:r>
            <a:endParaRPr lang="zh-CN" altLang="en-US" sz="2400" b="1" dirty="0" smtClean="0">
              <a:ea typeface="黑体" panose="02010609060101010101" pitchFamily="49" charset="-122"/>
            </a:endParaRPr>
          </a:p>
          <a:p>
            <a:pPr>
              <a:lnSpc>
                <a:spcPct val="90000"/>
              </a:lnSpc>
              <a:buFont typeface="Wingdings" panose="05000000000000000000" pitchFamily="2" charset="2"/>
              <a:buNone/>
            </a:pPr>
            <a:r>
              <a:rPr lang="zh-CN" altLang="en-US" sz="2400" b="1" dirty="0" smtClean="0">
                <a:ea typeface="黑体" panose="02010609060101010101" pitchFamily="49" charset="-122"/>
              </a:rPr>
              <a:t>功能</a:t>
            </a:r>
            <a:r>
              <a:rPr lang="en-US" altLang="zh-CN" sz="2400" b="1" dirty="0" smtClean="0">
                <a:ea typeface="黑体" panose="02010609060101010101" pitchFamily="49" charset="-122"/>
              </a:rPr>
              <a:t>:</a:t>
            </a:r>
            <a:r>
              <a:rPr lang="zh-CN" altLang="en-US" sz="2400" b="1" dirty="0" smtClean="0">
                <a:ea typeface="黑体" panose="02010609060101010101" pitchFamily="49" charset="-122"/>
              </a:rPr>
              <a:t>将指定的一个文件或多个文件拷贝到指定的目录中。</a:t>
            </a:r>
            <a:endParaRPr lang="zh-CN" altLang="en-US" sz="2400" b="1" dirty="0" smtClean="0">
              <a:ea typeface="黑体" panose="02010609060101010101" pitchFamily="49" charset="-122"/>
            </a:endParaRPr>
          </a:p>
          <a:p>
            <a:pPr>
              <a:lnSpc>
                <a:spcPct val="90000"/>
              </a:lnSpc>
              <a:buFont typeface="Wingdings" panose="05000000000000000000" pitchFamily="2" charset="2"/>
              <a:buNone/>
            </a:pPr>
            <a:r>
              <a:rPr lang="zh-CN" altLang="en-US" sz="2400" b="1" dirty="0" smtClean="0">
                <a:ea typeface="黑体" panose="02010609060101010101" pitchFamily="49" charset="-122"/>
              </a:rPr>
              <a:t>格式：</a:t>
            </a:r>
            <a:r>
              <a:rPr lang="en-US" altLang="zh-CN" sz="2400" b="1" dirty="0" err="1" smtClean="0">
                <a:solidFill>
                  <a:srgbClr val="FF0000"/>
                </a:solidFill>
                <a:ea typeface="黑体" panose="02010609060101010101" pitchFamily="49" charset="-122"/>
              </a:rPr>
              <a:t>cp</a:t>
            </a:r>
            <a:r>
              <a:rPr lang="en-US" altLang="zh-CN" sz="2400" b="1" dirty="0" smtClean="0">
                <a:solidFill>
                  <a:srgbClr val="FF0000"/>
                </a:solidFill>
                <a:ea typeface="黑体" panose="02010609060101010101" pitchFamily="49" charset="-122"/>
              </a:rPr>
              <a:t>  [</a:t>
            </a:r>
            <a:r>
              <a:rPr lang="zh-CN" altLang="en-US" sz="2400" b="1" dirty="0" smtClean="0">
                <a:solidFill>
                  <a:srgbClr val="FF0000"/>
                </a:solidFill>
                <a:ea typeface="黑体" panose="02010609060101010101" pitchFamily="49" charset="-122"/>
              </a:rPr>
              <a:t>选项</a:t>
            </a:r>
            <a:r>
              <a:rPr lang="en-US" altLang="zh-CN" sz="2400" b="1" dirty="0" smtClean="0">
                <a:solidFill>
                  <a:srgbClr val="FF0000"/>
                </a:solidFill>
                <a:ea typeface="黑体" panose="02010609060101010101" pitchFamily="49" charset="-122"/>
              </a:rPr>
              <a:t>]  </a:t>
            </a:r>
            <a:r>
              <a:rPr lang="zh-CN" altLang="en-US" sz="2400" b="1" dirty="0" smtClean="0">
                <a:solidFill>
                  <a:srgbClr val="FF0000"/>
                </a:solidFill>
                <a:ea typeface="黑体" panose="02010609060101010101" pitchFamily="49" charset="-122"/>
              </a:rPr>
              <a:t>源文件  目标文件</a:t>
            </a:r>
            <a:endParaRPr lang="zh-CN" altLang="en-US" sz="2400" b="1" dirty="0" smtClean="0">
              <a:solidFill>
                <a:srgbClr val="FF0000"/>
              </a:solidFill>
              <a:ea typeface="黑体" panose="02010609060101010101" pitchFamily="49" charset="-122"/>
            </a:endParaRPr>
          </a:p>
          <a:p>
            <a:pPr>
              <a:lnSpc>
                <a:spcPct val="90000"/>
              </a:lnSpc>
              <a:buFont typeface="Wingdings" panose="05000000000000000000" pitchFamily="2" charset="2"/>
              <a:buNone/>
            </a:pPr>
            <a:r>
              <a:rPr lang="zh-CN" altLang="en-US" sz="2400" b="1" dirty="0" smtClean="0">
                <a:ea typeface="黑体" panose="02010609060101010101" pitchFamily="49" charset="-122"/>
              </a:rPr>
              <a:t>参数选项：</a:t>
            </a:r>
            <a:endParaRPr lang="zh-CN" altLang="en-US" sz="2400" b="1" dirty="0" smtClean="0">
              <a:ea typeface="黑体" panose="02010609060101010101" pitchFamily="49" charset="-122"/>
            </a:endParaRPr>
          </a:p>
          <a:p>
            <a:pPr>
              <a:lnSpc>
                <a:spcPct val="90000"/>
              </a:lnSpc>
              <a:buFont typeface="Wingdings" panose="05000000000000000000" pitchFamily="2" charset="2"/>
              <a:buNone/>
            </a:pPr>
            <a:r>
              <a:rPr lang="zh-CN" altLang="en-US" sz="2400" b="1" dirty="0" smtClean="0">
                <a:ea typeface="黑体" panose="02010609060101010101" pitchFamily="49" charset="-122"/>
              </a:rPr>
              <a:t>    </a:t>
            </a:r>
            <a:r>
              <a:rPr lang="en-US" altLang="zh-CN" sz="2400" b="1" dirty="0" smtClean="0">
                <a:ea typeface="黑体" panose="02010609060101010101" pitchFamily="49" charset="-122"/>
              </a:rPr>
              <a:t>-a</a:t>
            </a:r>
            <a:r>
              <a:rPr lang="zh-CN" altLang="en-US" sz="2400" b="1" dirty="0" smtClean="0">
                <a:ea typeface="黑体" panose="02010609060101010101" pitchFamily="49" charset="-122"/>
              </a:rPr>
              <a:t>：保留链接、文件属性，递归拷贝所有子目录</a:t>
            </a:r>
            <a:endParaRPr lang="zh-CN" altLang="en-US" sz="2400" b="1" dirty="0" smtClean="0">
              <a:ea typeface="黑体" panose="02010609060101010101" pitchFamily="49" charset="-122"/>
            </a:endParaRPr>
          </a:p>
          <a:p>
            <a:pPr>
              <a:lnSpc>
                <a:spcPct val="90000"/>
              </a:lnSpc>
              <a:buFont typeface="Wingdings" panose="05000000000000000000" pitchFamily="2" charset="2"/>
              <a:buNone/>
            </a:pPr>
            <a:r>
              <a:rPr lang="zh-CN" altLang="en-US" sz="2400" b="1" dirty="0" smtClean="0">
                <a:ea typeface="黑体" panose="02010609060101010101" pitchFamily="49" charset="-122"/>
              </a:rPr>
              <a:t>    </a:t>
            </a:r>
            <a:r>
              <a:rPr lang="en-US" altLang="zh-CN" sz="2400" b="1" dirty="0" smtClean="0">
                <a:ea typeface="黑体" panose="02010609060101010101" pitchFamily="49" charset="-122"/>
              </a:rPr>
              <a:t>-r</a:t>
            </a:r>
            <a:r>
              <a:rPr lang="zh-CN" altLang="en-US" sz="2400" b="1" dirty="0" smtClean="0">
                <a:ea typeface="黑体" panose="02010609060101010101" pitchFamily="49" charset="-122"/>
              </a:rPr>
              <a:t>：若源文件中含有目录名，则将目录下之档案依序拷贝至目的地</a:t>
            </a:r>
            <a:endParaRPr lang="zh-CN" altLang="en-US" sz="2400" b="1" dirty="0" smtClean="0">
              <a:ea typeface="黑体" panose="02010609060101010101" pitchFamily="49" charset="-122"/>
            </a:endParaRPr>
          </a:p>
          <a:p>
            <a:pPr>
              <a:lnSpc>
                <a:spcPct val="90000"/>
              </a:lnSpc>
              <a:buFont typeface="Wingdings" panose="05000000000000000000" pitchFamily="2" charset="2"/>
              <a:buNone/>
            </a:pPr>
            <a:r>
              <a:rPr lang="zh-CN" altLang="en-US" sz="2400" b="1" dirty="0" smtClean="0">
                <a:ea typeface="黑体" panose="02010609060101010101" pitchFamily="49" charset="-122"/>
              </a:rPr>
              <a:t>    </a:t>
            </a:r>
            <a:r>
              <a:rPr lang="en-US" altLang="zh-CN" sz="2400" b="1" dirty="0" smtClean="0">
                <a:ea typeface="黑体" panose="02010609060101010101" pitchFamily="49" charset="-122"/>
              </a:rPr>
              <a:t>-f</a:t>
            </a:r>
            <a:r>
              <a:rPr lang="zh-CN" altLang="en-US" sz="2400" b="1" dirty="0" smtClean="0">
                <a:ea typeface="黑体" panose="02010609060101010101" pitchFamily="49" charset="-122"/>
              </a:rPr>
              <a:t>：拷贝时自动替换已存在的目标文件，不提示用户</a:t>
            </a:r>
            <a:endParaRPr lang="zh-CN" altLang="en-US" sz="2400" b="1" dirty="0" smtClean="0">
              <a:ea typeface="黑体" panose="02010609060101010101" pitchFamily="49" charset="-122"/>
            </a:endParaRPr>
          </a:p>
          <a:p>
            <a:pPr>
              <a:lnSpc>
                <a:spcPct val="90000"/>
              </a:lnSpc>
              <a:buFont typeface="Wingdings" panose="05000000000000000000" pitchFamily="2" charset="2"/>
              <a:buNone/>
            </a:pPr>
            <a:r>
              <a:rPr lang="zh-CN" altLang="en-US" sz="2400" b="1" dirty="0" smtClean="0">
                <a:ea typeface="黑体" panose="02010609060101010101" pitchFamily="49" charset="-122"/>
              </a:rPr>
              <a:t>    </a:t>
            </a:r>
            <a:r>
              <a:rPr lang="en-US" altLang="zh-CN" sz="2400" b="1" dirty="0" smtClean="0">
                <a:ea typeface="黑体" panose="02010609060101010101" pitchFamily="49" charset="-122"/>
              </a:rPr>
              <a:t>-</a:t>
            </a:r>
            <a:r>
              <a:rPr lang="en-US" altLang="zh-CN" sz="2400" b="1" dirty="0" err="1" smtClean="0">
                <a:ea typeface="黑体" panose="02010609060101010101" pitchFamily="49" charset="-122"/>
              </a:rPr>
              <a:t>i</a:t>
            </a:r>
            <a:r>
              <a:rPr lang="en-US" altLang="zh-CN" sz="2400" b="1" dirty="0" smtClean="0">
                <a:ea typeface="黑体" panose="02010609060101010101" pitchFamily="49" charset="-122"/>
              </a:rPr>
              <a:t>:</a:t>
            </a:r>
            <a:r>
              <a:rPr lang="zh-CN" altLang="en-US" sz="2400" b="1" dirty="0" smtClean="0">
                <a:ea typeface="黑体" panose="02010609060101010101" pitchFamily="49" charset="-122"/>
              </a:rPr>
              <a:t>若目标文件已经存在，在覆盖时会先询问是否真的操作</a:t>
            </a:r>
            <a:endParaRPr lang="zh-CN" altLang="en-US" sz="2400" b="1" dirty="0" smtClean="0">
              <a:ea typeface="黑体" panose="02010609060101010101" pitchFamily="49" charset="-122"/>
            </a:endParaRPr>
          </a:p>
          <a:p>
            <a:pPr>
              <a:lnSpc>
                <a:spcPct val="90000"/>
              </a:lnSpc>
              <a:buFont typeface="Wingdings" panose="05000000000000000000" pitchFamily="2" charset="2"/>
              <a:buNone/>
            </a:pPr>
            <a:r>
              <a:rPr lang="en-US" altLang="zh-CN" sz="2400" b="1" dirty="0" smtClean="0">
                <a:ea typeface="黑体" panose="02010609060101010101" pitchFamily="49" charset="-122"/>
              </a:rPr>
              <a:t>    -l:</a:t>
            </a:r>
            <a:r>
              <a:rPr lang="zh-CN" altLang="en-US" sz="2400" b="1" dirty="0" smtClean="0">
                <a:ea typeface="黑体" panose="02010609060101010101" pitchFamily="49" charset="-122"/>
              </a:rPr>
              <a:t>建立硬链接（</a:t>
            </a:r>
            <a:r>
              <a:rPr lang="en-US" altLang="zh-CN" sz="2400" b="1" dirty="0" smtClean="0">
                <a:ea typeface="黑体" panose="02010609060101010101" pitchFamily="49" charset="-122"/>
              </a:rPr>
              <a:t>hard link)</a:t>
            </a:r>
            <a:r>
              <a:rPr lang="zh-CN" altLang="en-US" sz="2400" b="1" dirty="0" smtClean="0">
                <a:ea typeface="黑体" panose="02010609060101010101" pitchFamily="49" charset="-122"/>
              </a:rPr>
              <a:t>的连接文件，而非复制文件本身</a:t>
            </a:r>
            <a:endParaRPr lang="zh-CN" altLang="en-US" sz="2400" b="1" dirty="0" smtClean="0">
              <a:ea typeface="黑体" panose="02010609060101010101" pitchFamily="49" charset="-122"/>
            </a:endParaRPr>
          </a:p>
          <a:p>
            <a:pPr>
              <a:lnSpc>
                <a:spcPct val="90000"/>
              </a:lnSpc>
              <a:buFont typeface="Wingdings" panose="05000000000000000000" pitchFamily="2" charset="2"/>
              <a:buNone/>
            </a:pPr>
            <a:r>
              <a:rPr lang="en-US" altLang="zh-CN" sz="2400" b="1" dirty="0" smtClean="0">
                <a:ea typeface="黑体" panose="02010609060101010101" pitchFamily="49" charset="-122"/>
              </a:rPr>
              <a:t>     -s:</a:t>
            </a:r>
            <a:r>
              <a:rPr lang="zh-CN" altLang="en-US" sz="2400" b="1" dirty="0" smtClean="0">
                <a:ea typeface="黑体" panose="02010609060101010101" pitchFamily="49" charset="-122"/>
              </a:rPr>
              <a:t>复制成符号连接文件，即</a:t>
            </a:r>
            <a:r>
              <a:rPr lang="zh-CN" altLang="en-US" sz="2400" b="1" dirty="0" smtClean="0">
                <a:latin typeface="宋体" panose="02010600030101010101" pitchFamily="2" charset="-122"/>
                <a:ea typeface="黑体" panose="02010609060101010101" pitchFamily="49" charset="-122"/>
              </a:rPr>
              <a:t>“</a:t>
            </a:r>
            <a:r>
              <a:rPr lang="zh-CN" altLang="en-US" sz="2400" b="1" dirty="0" smtClean="0">
                <a:ea typeface="黑体" panose="02010609060101010101" pitchFamily="49" charset="-122"/>
              </a:rPr>
              <a:t>快捷方式</a:t>
            </a:r>
            <a:r>
              <a:rPr lang="zh-CN" altLang="en-US" sz="2400" b="1" dirty="0" smtClean="0">
                <a:latin typeface="宋体" panose="02010600030101010101" pitchFamily="2" charset="-122"/>
                <a:ea typeface="黑体" panose="02010609060101010101" pitchFamily="49" charset="-122"/>
              </a:rPr>
              <a:t>”</a:t>
            </a:r>
            <a:r>
              <a:rPr lang="zh-CN" altLang="en-US" sz="2400" b="1" dirty="0" smtClean="0">
                <a:ea typeface="黑体" panose="02010609060101010101" pitchFamily="49" charset="-122"/>
              </a:rPr>
              <a:t>文件</a:t>
            </a:r>
            <a:endParaRPr lang="zh-CN" altLang="en-US" sz="2400" b="1" dirty="0" smtClean="0">
              <a:ea typeface="黑体" panose="02010609060101010101" pitchFamily="49" charset="-122"/>
            </a:endParaRPr>
          </a:p>
          <a:p>
            <a:pPr>
              <a:lnSpc>
                <a:spcPct val="90000"/>
              </a:lnSpc>
              <a:buFont typeface="Wingdings" panose="05000000000000000000" pitchFamily="2" charset="2"/>
              <a:buNone/>
            </a:pPr>
            <a:r>
              <a:rPr lang="zh-CN" altLang="en-US" sz="2400" b="1" dirty="0" smtClean="0">
                <a:solidFill>
                  <a:srgbClr val="FF0000"/>
                </a:solidFill>
                <a:ea typeface="黑体" panose="02010609060101010101" pitchFamily="49" charset="-122"/>
              </a:rPr>
              <a:t>注：如果源文件是普通文件，则可不加选项即可，如是目录，则要加</a:t>
            </a:r>
            <a:r>
              <a:rPr lang="zh-CN" altLang="en-US" sz="2400" b="1" dirty="0" smtClean="0">
                <a:solidFill>
                  <a:srgbClr val="FF0000"/>
                </a:solidFill>
                <a:latin typeface="宋体" panose="02010600030101010101" pitchFamily="2" charset="-122"/>
                <a:ea typeface="黑体" panose="02010609060101010101" pitchFamily="49" charset="-122"/>
              </a:rPr>
              <a:t>“</a:t>
            </a:r>
            <a:r>
              <a:rPr lang="en-US" altLang="zh-CN" sz="2400" b="1" dirty="0" smtClean="0">
                <a:solidFill>
                  <a:srgbClr val="FF0000"/>
                </a:solidFill>
                <a:ea typeface="黑体" panose="02010609060101010101" pitchFamily="49" charset="-122"/>
              </a:rPr>
              <a:t>-r</a:t>
            </a:r>
            <a:r>
              <a:rPr lang="en-US" altLang="zh-CN" sz="2400" b="1" dirty="0" smtClean="0">
                <a:solidFill>
                  <a:srgbClr val="FF0000"/>
                </a:solidFill>
                <a:latin typeface="宋体" panose="02010600030101010101" pitchFamily="2" charset="-122"/>
                <a:ea typeface="黑体" panose="02010609060101010101" pitchFamily="49" charset="-122"/>
              </a:rPr>
              <a:t>”</a:t>
            </a:r>
            <a:endParaRPr lang="en-US" altLang="zh-CN" sz="2400" b="1" dirty="0" smtClean="0">
              <a:solidFill>
                <a:srgbClr val="FF0000"/>
              </a:solidFill>
              <a:ea typeface="黑体" panose="02010609060101010101" pitchFamily="49" charset="-122"/>
            </a:endParaRPr>
          </a:p>
        </p:txBody>
      </p:sp>
      <p:sp>
        <p:nvSpPr>
          <p:cNvPr id="37890"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713A9900-852B-47A3-B402-E4709B7450D6}"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p:cNvSpPr>
          <p:nvPr>
            <p:ph type="title"/>
          </p:nvPr>
        </p:nvSpPr>
        <p:spPr>
          <a:xfrm>
            <a:off x="0" y="260350"/>
            <a:ext cx="7096125" cy="654050"/>
          </a:xfrm>
        </p:spPr>
        <p:txBody>
          <a:bodyPr/>
          <a:lstStyle/>
          <a:p>
            <a:endParaRPr lang="zh-CN" altLang="en-US" sz="3600" smtClean="0">
              <a:latin typeface="黑体" panose="02010609060101010101" pitchFamily="49" charset="-122"/>
              <a:ea typeface="黑体" panose="02010609060101010101" pitchFamily="49" charset="-122"/>
            </a:endParaRPr>
          </a:p>
        </p:txBody>
      </p:sp>
      <p:sp>
        <p:nvSpPr>
          <p:cNvPr id="38914"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06666395-A874-428D-B980-0159D6B8ED45}"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
        <p:nvSpPr>
          <p:cNvPr id="38916" name="Text Box 6"/>
          <p:cNvSpPr txBox="1">
            <a:spLocks noChangeArrowheads="1"/>
          </p:cNvSpPr>
          <p:nvPr/>
        </p:nvSpPr>
        <p:spPr bwMode="auto">
          <a:xfrm>
            <a:off x="179388" y="4005263"/>
            <a:ext cx="87487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hangingPunct="1">
              <a:spcBef>
                <a:spcPct val="50000"/>
              </a:spcBef>
            </a:pPr>
            <a:endParaRPr lang="zh-CN" altLang="en-US"/>
          </a:p>
        </p:txBody>
      </p:sp>
      <p:sp>
        <p:nvSpPr>
          <p:cNvPr id="38917" name="Rectangle 13"/>
          <p:cNvSpPr>
            <a:spLocks noChangeArrowheads="1"/>
          </p:cNvSpPr>
          <p:nvPr/>
        </p:nvSpPr>
        <p:spPr bwMode="auto">
          <a:xfrm>
            <a:off x="467544" y="1196975"/>
            <a:ext cx="806489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a:latin typeface="黑体" panose="02010609060101010101" pitchFamily="49" charset="-122"/>
                <a:ea typeface="黑体" panose="02010609060101010101" pitchFamily="49" charset="-122"/>
              </a:rPr>
              <a:t>例</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a:t>
            </a:r>
            <a:r>
              <a:rPr lang="en-US" altLang="zh-CN" sz="2400" dirty="0" err="1">
                <a:latin typeface="黑体" panose="02010609060101010101" pitchFamily="49" charset="-122"/>
                <a:ea typeface="黑体" panose="02010609060101010101" pitchFamily="49" charset="-122"/>
              </a:rPr>
              <a:t>etc</a:t>
            </a:r>
            <a:r>
              <a:rPr lang="en-US" altLang="zh-CN" sz="2400" dirty="0">
                <a:latin typeface="黑体" panose="02010609060101010101" pitchFamily="49" charset="-122"/>
                <a:ea typeface="黑体" panose="02010609060101010101" pitchFamily="49" charset="-122"/>
              </a:rPr>
              <a:t>/</a:t>
            </a:r>
            <a:r>
              <a:rPr lang="en-US" altLang="zh-CN" sz="2400" dirty="0" err="1">
                <a:latin typeface="黑体" panose="02010609060101010101" pitchFamily="49" charset="-122"/>
                <a:ea typeface="黑体" panose="02010609060101010101" pitchFamily="49" charset="-122"/>
              </a:rPr>
              <a:t>passwd</a:t>
            </a:r>
            <a:r>
              <a:rPr lang="zh-CN" altLang="en-US" sz="2400" dirty="0">
                <a:latin typeface="黑体" panose="02010609060101010101" pitchFamily="49" charset="-122"/>
                <a:ea typeface="黑体" panose="02010609060101010101" pitchFamily="49" charset="-122"/>
              </a:rPr>
              <a:t>文件复制</a:t>
            </a:r>
            <a:r>
              <a:rPr lang="zh-CN" altLang="en-US" sz="2400" dirty="0" smtClean="0">
                <a:latin typeface="黑体" panose="02010609060101010101" pitchFamily="49" charset="-122"/>
                <a:ea typeface="黑体" panose="02010609060101010101" pitchFamily="49" charset="-122"/>
              </a:rPr>
              <a:t>到当前家目录的</a:t>
            </a:r>
            <a:r>
              <a:rPr lang="en-US" altLang="zh-CN" sz="2400" dirty="0" smtClean="0">
                <a:latin typeface="黑体" panose="02010609060101010101" pitchFamily="49" charset="-122"/>
                <a:ea typeface="黑体" panose="02010609060101010101" pitchFamily="49" charset="-122"/>
              </a:rPr>
              <a:t>test</a:t>
            </a:r>
            <a:r>
              <a:rPr lang="zh-CN" altLang="en-US" sz="2400" dirty="0" smtClean="0">
                <a:latin typeface="黑体" panose="02010609060101010101" pitchFamily="49" charset="-122"/>
                <a:ea typeface="黑体" panose="02010609060101010101" pitchFamily="49" charset="-122"/>
              </a:rPr>
              <a:t>文件夹中</a:t>
            </a:r>
            <a:r>
              <a:rPr lang="zh-CN" altLang="en-US" sz="2400" dirty="0">
                <a:latin typeface="黑体" panose="02010609060101010101" pitchFamily="49" charset="-122"/>
                <a:ea typeface="黑体" panose="02010609060101010101" pitchFamily="49" charset="-122"/>
              </a:rPr>
              <a:t>，可以执行如下操作：</a:t>
            </a:r>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 </a:t>
            </a:r>
            <a:r>
              <a:rPr lang="en-US" altLang="zh-CN" sz="2400" dirty="0" err="1">
                <a:solidFill>
                  <a:srgbClr val="FF0000"/>
                </a:solidFill>
                <a:latin typeface="黑体" panose="02010609060101010101" pitchFamily="49" charset="-122"/>
                <a:ea typeface="黑体" panose="02010609060101010101" pitchFamily="49" charset="-122"/>
              </a:rPr>
              <a:t>cp</a:t>
            </a:r>
            <a:r>
              <a:rPr lang="en-US" altLang="zh-CN" sz="2400" dirty="0">
                <a:solidFill>
                  <a:srgbClr val="FF0000"/>
                </a:solidFill>
                <a:latin typeface="黑体" panose="02010609060101010101" pitchFamily="49" charset="-122"/>
                <a:ea typeface="黑体" panose="02010609060101010101" pitchFamily="49" charset="-122"/>
              </a:rPr>
              <a:t> /</a:t>
            </a:r>
            <a:r>
              <a:rPr lang="en-US" altLang="zh-CN" sz="2400" dirty="0" err="1">
                <a:solidFill>
                  <a:srgbClr val="FF0000"/>
                </a:solidFill>
                <a:latin typeface="黑体" panose="02010609060101010101" pitchFamily="49" charset="-122"/>
                <a:ea typeface="黑体" panose="02010609060101010101" pitchFamily="49" charset="-122"/>
              </a:rPr>
              <a:t>etc</a:t>
            </a:r>
            <a:r>
              <a:rPr lang="en-US" altLang="zh-CN" sz="2400" dirty="0">
                <a:solidFill>
                  <a:srgbClr val="FF0000"/>
                </a:solidFill>
                <a:latin typeface="黑体" panose="02010609060101010101" pitchFamily="49" charset="-122"/>
                <a:ea typeface="黑体" panose="02010609060101010101" pitchFamily="49" charset="-122"/>
              </a:rPr>
              <a:t>/</a:t>
            </a:r>
            <a:r>
              <a:rPr lang="en-US" altLang="zh-CN" sz="2400" dirty="0" err="1">
                <a:solidFill>
                  <a:srgbClr val="FF0000"/>
                </a:solidFill>
                <a:latin typeface="黑体" panose="02010609060101010101" pitchFamily="49" charset="-122"/>
                <a:ea typeface="黑体" panose="02010609060101010101" pitchFamily="49" charset="-122"/>
              </a:rPr>
              <a:t>passwd</a:t>
            </a:r>
            <a:r>
              <a:rPr lang="en-US" altLang="zh-CN" sz="2400" dirty="0">
                <a:solidFill>
                  <a:srgbClr val="FF0000"/>
                </a:solidFill>
                <a:latin typeface="黑体" panose="02010609060101010101" pitchFamily="49" charset="-122"/>
                <a:ea typeface="黑体" panose="02010609060101010101" pitchFamily="49" charset="-122"/>
              </a:rPr>
              <a:t>  /</a:t>
            </a:r>
            <a:r>
              <a:rPr lang="en-US" altLang="zh-CN" sz="2400" dirty="0" smtClean="0">
                <a:solidFill>
                  <a:srgbClr val="FF0000"/>
                </a:solidFill>
                <a:latin typeface="黑体" panose="02010609060101010101" pitchFamily="49" charset="-122"/>
                <a:ea typeface="黑体" panose="02010609060101010101" pitchFamily="49" charset="-122"/>
              </a:rPr>
              <a:t>home/user/test</a:t>
            </a:r>
            <a:endParaRPr lang="en-US" altLang="zh-CN" sz="2400" dirty="0">
              <a:solidFill>
                <a:srgbClr val="FF0000"/>
              </a:solidFill>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这时</a:t>
            </a:r>
            <a:r>
              <a:rPr lang="zh-CN" altLang="en-US" sz="2400" dirty="0" smtClean="0">
                <a:latin typeface="黑体" panose="02010609060101010101" pitchFamily="49" charset="-122"/>
                <a:ea typeface="黑体" panose="02010609060101010101" pitchFamily="49" charset="-122"/>
              </a:rPr>
              <a:t>在</a:t>
            </a:r>
            <a:r>
              <a:rPr lang="zh-CN" altLang="en-US" sz="2400" dirty="0">
                <a:latin typeface="黑体" panose="02010609060101010101" pitchFamily="49" charset="-122"/>
                <a:ea typeface="黑体" panose="02010609060101010101" pitchFamily="49" charset="-122"/>
              </a:rPr>
              <a:t>家</a:t>
            </a:r>
            <a:r>
              <a:rPr lang="zh-CN" altLang="en-US" sz="2400" dirty="0" smtClean="0">
                <a:latin typeface="黑体" panose="02010609060101010101" pitchFamily="49" charset="-122"/>
                <a:ea typeface="黑体" panose="02010609060101010101" pitchFamily="49" charset="-122"/>
              </a:rPr>
              <a:t>目录的</a:t>
            </a:r>
            <a:r>
              <a:rPr lang="en-US" altLang="zh-CN" sz="2400" dirty="0" smtClean="0">
                <a:latin typeface="黑体" panose="02010609060101010101" pitchFamily="49" charset="-122"/>
                <a:ea typeface="黑体" panose="02010609060101010101" pitchFamily="49" charset="-122"/>
              </a:rPr>
              <a:t>test</a:t>
            </a:r>
            <a:r>
              <a:rPr lang="zh-CN" altLang="en-US" sz="2400" dirty="0" smtClean="0">
                <a:latin typeface="黑体" panose="02010609060101010101" pitchFamily="49" charset="-122"/>
                <a:ea typeface="黑体" panose="02010609060101010101" pitchFamily="49" charset="-122"/>
              </a:rPr>
              <a:t>中</a:t>
            </a:r>
            <a:r>
              <a:rPr lang="zh-CN" altLang="en-US" sz="2400" dirty="0">
                <a:latin typeface="黑体" panose="02010609060101010101" pitchFamily="49" charset="-122"/>
                <a:ea typeface="黑体" panose="02010609060101010101" pitchFamily="49" charset="-122"/>
              </a:rPr>
              <a:t>即有一个文件</a:t>
            </a:r>
            <a:r>
              <a:rPr lang="en-US" altLang="zh-CN" sz="2400" dirty="0" err="1">
                <a:latin typeface="黑体" panose="02010609060101010101" pitchFamily="49" charset="-122"/>
                <a:ea typeface="黑体" panose="02010609060101010101" pitchFamily="49" charset="-122"/>
              </a:rPr>
              <a:t>passwd</a:t>
            </a:r>
            <a:endParaRPr lang="en-US" altLang="zh-CN"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例</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生成一个</a:t>
            </a:r>
            <a:r>
              <a:rPr lang="en-US" altLang="zh-CN" sz="2400" dirty="0" err="1">
                <a:latin typeface="黑体" panose="02010609060101010101" pitchFamily="49" charset="-122"/>
                <a:ea typeface="黑体" panose="02010609060101010101" pitchFamily="49" charset="-122"/>
              </a:rPr>
              <a:t>passwd_new</a:t>
            </a:r>
            <a:r>
              <a:rPr lang="zh-CN" altLang="en-US" sz="2400" dirty="0">
                <a:latin typeface="黑体" panose="02010609060101010101" pitchFamily="49" charset="-122"/>
                <a:ea typeface="黑体" panose="02010609060101010101" pitchFamily="49" charset="-122"/>
              </a:rPr>
              <a:t>文件，要求内容与</a:t>
            </a:r>
            <a:r>
              <a:rPr lang="en-US" altLang="zh-CN" sz="2400" dirty="0" err="1">
                <a:latin typeface="黑体" panose="02010609060101010101" pitchFamily="49" charset="-122"/>
                <a:ea typeface="黑体" panose="02010609060101010101" pitchFamily="49" charset="-122"/>
              </a:rPr>
              <a:t>passwd</a:t>
            </a:r>
            <a:r>
              <a:rPr lang="zh-CN" altLang="en-US" sz="2400" dirty="0">
                <a:latin typeface="黑体" panose="02010609060101010101" pitchFamily="49" charset="-122"/>
                <a:ea typeface="黑体" panose="02010609060101010101" pitchFamily="49" charset="-122"/>
              </a:rPr>
              <a:t>文件内容相同，则可以执行命令：</a:t>
            </a:r>
            <a:endParaRPr lang="zh-CN" altLang="en-US" sz="2400" dirty="0">
              <a:latin typeface="黑体" panose="02010609060101010101" pitchFamily="49" charset="-122"/>
              <a:ea typeface="黑体" panose="02010609060101010101" pitchFamily="49" charset="-122"/>
            </a:endParaRPr>
          </a:p>
          <a:p>
            <a:r>
              <a:rPr lang="en-US" altLang="zh-CN" sz="2400" dirty="0" err="1">
                <a:solidFill>
                  <a:srgbClr val="FF0000"/>
                </a:solidFill>
                <a:latin typeface="黑体" panose="02010609060101010101" pitchFamily="49" charset="-122"/>
                <a:ea typeface="黑体" panose="02010609060101010101" pitchFamily="49" charset="-122"/>
              </a:rPr>
              <a:t>cp</a:t>
            </a:r>
            <a:r>
              <a:rPr lang="en-US" altLang="zh-CN" sz="2400" dirty="0">
                <a:solidFill>
                  <a:srgbClr val="FF0000"/>
                </a:solidFill>
                <a:latin typeface="黑体" panose="02010609060101010101" pitchFamily="49" charset="-122"/>
                <a:ea typeface="黑体" panose="02010609060101010101" pitchFamily="49" charset="-122"/>
              </a:rPr>
              <a:t> </a:t>
            </a:r>
            <a:r>
              <a:rPr lang="en-US" altLang="zh-CN" sz="2400" dirty="0" err="1">
                <a:solidFill>
                  <a:srgbClr val="FF0000"/>
                </a:solidFill>
                <a:latin typeface="黑体" panose="02010609060101010101" pitchFamily="49" charset="-122"/>
                <a:ea typeface="黑体" panose="02010609060101010101" pitchFamily="49" charset="-122"/>
              </a:rPr>
              <a:t>passwd</a:t>
            </a:r>
            <a:r>
              <a:rPr lang="en-US" altLang="zh-CN" sz="2400" dirty="0">
                <a:solidFill>
                  <a:srgbClr val="FF0000"/>
                </a:solidFill>
                <a:latin typeface="黑体" panose="02010609060101010101" pitchFamily="49" charset="-122"/>
                <a:ea typeface="黑体" panose="02010609060101010101" pitchFamily="49" charset="-122"/>
              </a:rPr>
              <a:t> </a:t>
            </a:r>
            <a:r>
              <a:rPr lang="en-US" altLang="zh-CN" sz="2400" dirty="0" err="1">
                <a:solidFill>
                  <a:srgbClr val="FF0000"/>
                </a:solidFill>
                <a:latin typeface="黑体" panose="02010609060101010101" pitchFamily="49" charset="-122"/>
                <a:ea typeface="黑体" panose="02010609060101010101" pitchFamily="49" charset="-122"/>
              </a:rPr>
              <a:t>passwd_new</a:t>
            </a:r>
            <a:endParaRPr lang="en-US" altLang="zh-CN" sz="2400" dirty="0">
              <a:solidFill>
                <a:srgbClr val="FF0000"/>
              </a:solidFill>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例</a:t>
            </a:r>
            <a:r>
              <a:rPr lang="en-US" altLang="zh-CN" sz="2400" dirty="0">
                <a:latin typeface="黑体" panose="02010609060101010101" pitchFamily="49" charset="-122"/>
                <a:ea typeface="黑体" panose="02010609060101010101" pitchFamily="49" charset="-122"/>
              </a:rPr>
              <a:t>3 </a:t>
            </a:r>
            <a:r>
              <a:rPr lang="zh-CN" altLang="en-US" sz="2400" dirty="0">
                <a:latin typeface="黑体" panose="02010609060101010101" pitchFamily="49" charset="-122"/>
                <a:ea typeface="黑体" panose="02010609060101010101" pitchFamily="49" charset="-122"/>
              </a:rPr>
              <a:t>将 </a:t>
            </a:r>
            <a:r>
              <a:rPr lang="en-US" altLang="zh-CN" sz="2400" dirty="0">
                <a:latin typeface="黑体" panose="02010609060101010101" pitchFamily="49" charset="-122"/>
                <a:ea typeface="黑体" panose="02010609060101010101" pitchFamily="49" charset="-122"/>
              </a:rPr>
              <a:t>/</a:t>
            </a:r>
            <a:r>
              <a:rPr lang="en-US" altLang="zh-CN" sz="2400" dirty="0" err="1">
                <a:latin typeface="黑体" panose="02010609060101010101" pitchFamily="49" charset="-122"/>
                <a:ea typeface="黑体" panose="02010609060101010101" pitchFamily="49" charset="-122"/>
              </a:rPr>
              <a:t>etc</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目录下的所有内容复制到</a:t>
            </a:r>
            <a:r>
              <a:rPr lang="en-US" altLang="zh-CN" sz="2400" dirty="0">
                <a:latin typeface="黑体" panose="02010609060101010101" pitchFamily="49" charset="-122"/>
                <a:ea typeface="黑体" panose="02010609060101010101" pitchFamily="49" charset="-122"/>
              </a:rPr>
              <a:t>/</a:t>
            </a:r>
            <a:r>
              <a:rPr lang="en-US" altLang="zh-CN" sz="2400" dirty="0" err="1">
                <a:latin typeface="黑体" panose="02010609060101010101" pitchFamily="49" charset="-122"/>
                <a:ea typeface="黑体" panose="02010609060101010101" pitchFamily="49" charset="-122"/>
              </a:rPr>
              <a:t>tmp</a:t>
            </a:r>
            <a:endParaRPr lang="en-US" altLang="zh-CN" sz="2400" dirty="0">
              <a:latin typeface="黑体" panose="02010609060101010101" pitchFamily="49" charset="-122"/>
              <a:ea typeface="黑体" panose="02010609060101010101" pitchFamily="49" charset="-122"/>
            </a:endParaRPr>
          </a:p>
          <a:p>
            <a:r>
              <a:rPr lang="en-US" altLang="zh-CN" sz="2400" dirty="0" err="1">
                <a:solidFill>
                  <a:srgbClr val="FF0000"/>
                </a:solidFill>
                <a:latin typeface="黑体" panose="02010609060101010101" pitchFamily="49" charset="-122"/>
                <a:ea typeface="黑体" panose="02010609060101010101" pitchFamily="49" charset="-122"/>
              </a:rPr>
              <a:t>cp</a:t>
            </a:r>
            <a:r>
              <a:rPr lang="en-US" altLang="zh-CN" sz="2400" dirty="0">
                <a:solidFill>
                  <a:srgbClr val="FF0000"/>
                </a:solidFill>
                <a:latin typeface="黑体" panose="02010609060101010101" pitchFamily="49" charset="-122"/>
                <a:ea typeface="黑体" panose="02010609060101010101" pitchFamily="49" charset="-122"/>
              </a:rPr>
              <a:t>   /</a:t>
            </a:r>
            <a:r>
              <a:rPr lang="en-US" altLang="zh-CN" sz="2400" dirty="0" err="1">
                <a:solidFill>
                  <a:srgbClr val="FF0000"/>
                </a:solidFill>
                <a:latin typeface="黑体" panose="02010609060101010101" pitchFamily="49" charset="-122"/>
                <a:ea typeface="黑体" panose="02010609060101010101" pitchFamily="49" charset="-122"/>
              </a:rPr>
              <a:t>etc</a:t>
            </a:r>
            <a:r>
              <a:rPr lang="en-US" altLang="zh-CN" sz="2400" dirty="0">
                <a:solidFill>
                  <a:srgbClr val="FF0000"/>
                </a:solidFill>
                <a:latin typeface="黑体" panose="02010609060101010101" pitchFamily="49" charset="-122"/>
                <a:ea typeface="黑体" panose="02010609060101010101" pitchFamily="49" charset="-122"/>
              </a:rPr>
              <a:t>/   /</a:t>
            </a:r>
            <a:r>
              <a:rPr lang="en-US" altLang="zh-CN" sz="2400" dirty="0" err="1">
                <a:solidFill>
                  <a:srgbClr val="FF0000"/>
                </a:solidFill>
                <a:latin typeface="黑体" panose="02010609060101010101" pitchFamily="49" charset="-122"/>
                <a:ea typeface="黑体" panose="02010609060101010101" pitchFamily="49" charset="-122"/>
              </a:rPr>
              <a:t>tmp</a:t>
            </a:r>
            <a:endParaRPr lang="en-US" altLang="zh-CN" sz="2400" dirty="0">
              <a:solidFill>
                <a:srgbClr val="FF0000"/>
              </a:solidFill>
              <a:latin typeface="黑体" panose="02010609060101010101" pitchFamily="49" charset="-122"/>
              <a:ea typeface="黑体" panose="02010609060101010101" pitchFamily="49" charset="-122"/>
            </a:endParaRPr>
          </a:p>
          <a:p>
            <a:r>
              <a:rPr lang="en-US" altLang="zh-CN" sz="2400" dirty="0" err="1">
                <a:solidFill>
                  <a:srgbClr val="FF0000"/>
                </a:solidFill>
                <a:latin typeface="黑体" panose="02010609060101010101" pitchFamily="49" charset="-122"/>
                <a:ea typeface="黑体" panose="02010609060101010101" pitchFamily="49" charset="-122"/>
              </a:rPr>
              <a:t>cp</a:t>
            </a:r>
            <a:r>
              <a:rPr lang="en-US" altLang="zh-CN" sz="2400" dirty="0">
                <a:solidFill>
                  <a:srgbClr val="FF0000"/>
                </a:solidFill>
                <a:latin typeface="黑体" panose="02010609060101010101" pitchFamily="49" charset="-122"/>
                <a:ea typeface="黑体" panose="02010609060101010101" pitchFamily="49" charset="-122"/>
              </a:rPr>
              <a:t> </a:t>
            </a:r>
            <a:r>
              <a:rPr lang="en-US" altLang="zh-CN" sz="2400" dirty="0">
                <a:solidFill>
                  <a:srgbClr val="FF0000"/>
                </a:solidFill>
                <a:ea typeface="黑体" panose="02010609060101010101" pitchFamily="49" charset="-122"/>
              </a:rPr>
              <a:t>–</a:t>
            </a:r>
            <a:r>
              <a:rPr lang="en-US" altLang="zh-CN" sz="2400" dirty="0">
                <a:solidFill>
                  <a:srgbClr val="FF0000"/>
                </a:solidFill>
                <a:latin typeface="黑体" panose="02010609060101010101" pitchFamily="49" charset="-122"/>
                <a:ea typeface="黑体" panose="02010609060101010101" pitchFamily="49" charset="-122"/>
              </a:rPr>
              <a:t>r /</a:t>
            </a:r>
            <a:r>
              <a:rPr lang="en-US" altLang="zh-CN" sz="2400" dirty="0" err="1">
                <a:solidFill>
                  <a:srgbClr val="FF0000"/>
                </a:solidFill>
                <a:latin typeface="黑体" panose="02010609060101010101" pitchFamily="49" charset="-122"/>
                <a:ea typeface="黑体" panose="02010609060101010101" pitchFamily="49" charset="-122"/>
              </a:rPr>
              <a:t>etc</a:t>
            </a:r>
            <a:r>
              <a:rPr lang="en-US" altLang="zh-CN" sz="2400" dirty="0">
                <a:solidFill>
                  <a:srgbClr val="FF0000"/>
                </a:solidFill>
                <a:latin typeface="黑体" panose="02010609060101010101" pitchFamily="49" charset="-122"/>
                <a:ea typeface="黑体" panose="02010609060101010101" pitchFamily="49" charset="-122"/>
              </a:rPr>
              <a:t>/ /</a:t>
            </a:r>
            <a:r>
              <a:rPr lang="en-US" altLang="zh-CN" sz="2400" dirty="0" err="1">
                <a:solidFill>
                  <a:srgbClr val="FF0000"/>
                </a:solidFill>
                <a:latin typeface="黑体" panose="02010609060101010101" pitchFamily="49" charset="-122"/>
                <a:ea typeface="黑体" panose="02010609060101010101" pitchFamily="49" charset="-122"/>
              </a:rPr>
              <a:t>tmp</a:t>
            </a:r>
            <a:endParaRPr lang="en-US" altLang="zh-CN" sz="2400" dirty="0">
              <a:solidFill>
                <a:srgbClr val="FF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p:cNvSpPr>
          <p:nvPr>
            <p:ph type="title"/>
          </p:nvPr>
        </p:nvSpPr>
        <p:spPr>
          <a:xfrm>
            <a:off x="0" y="260350"/>
            <a:ext cx="7096125" cy="654050"/>
          </a:xfrm>
        </p:spPr>
        <p:txBody>
          <a:bodyPr/>
          <a:lstStyle/>
          <a:p>
            <a:endParaRPr lang="zh-CN" altLang="en-US" sz="3600" smtClean="0">
              <a:latin typeface="黑体" panose="02010609060101010101" pitchFamily="49" charset="-122"/>
              <a:ea typeface="黑体" panose="02010609060101010101" pitchFamily="49" charset="-122"/>
            </a:endParaRPr>
          </a:p>
        </p:txBody>
      </p:sp>
      <p:sp>
        <p:nvSpPr>
          <p:cNvPr id="39940" name="Rectangle 3"/>
          <p:cNvSpPr>
            <a:spLocks noGrp="1"/>
          </p:cNvSpPr>
          <p:nvPr>
            <p:ph idx="1"/>
          </p:nvPr>
        </p:nvSpPr>
        <p:spPr>
          <a:xfrm>
            <a:off x="467544" y="981075"/>
            <a:ext cx="8496944" cy="5129213"/>
          </a:xfrm>
        </p:spPr>
        <p:txBody>
          <a:bodyPr/>
          <a:lstStyle/>
          <a:p>
            <a:pPr>
              <a:buFont typeface="Wingdings" panose="05000000000000000000" pitchFamily="2" charset="2"/>
              <a:buNone/>
            </a:pPr>
            <a:r>
              <a:rPr lang="en-US" altLang="zh-CN" b="1" dirty="0" smtClean="0">
                <a:latin typeface="黑体" panose="02010609060101010101" pitchFamily="49" charset="-122"/>
                <a:ea typeface="黑体" panose="02010609060101010101" pitchFamily="49" charset="-122"/>
              </a:rPr>
              <a:t>6</a:t>
            </a:r>
            <a:r>
              <a:rPr lang="zh-CN" altLang="en-US" b="1" dirty="0" smtClean="0">
                <a:latin typeface="黑体" panose="02010609060101010101" pitchFamily="49" charset="-122"/>
                <a:ea typeface="黑体" panose="02010609060101010101" pitchFamily="49" charset="-122"/>
              </a:rPr>
              <a:t>）</a:t>
            </a:r>
            <a:r>
              <a:rPr lang="en-US" altLang="zh-CN" b="1" dirty="0" smtClean="0">
                <a:latin typeface="黑体" panose="02010609060101010101" pitchFamily="49" charset="-122"/>
                <a:ea typeface="黑体" panose="02010609060101010101" pitchFamily="49" charset="-122"/>
              </a:rPr>
              <a:t>mv</a:t>
            </a:r>
            <a:r>
              <a:rPr lang="zh-CN" altLang="en-US" b="1" dirty="0" smtClean="0">
                <a:latin typeface="黑体" panose="02010609060101010101" pitchFamily="49" charset="-122"/>
                <a:ea typeface="黑体" panose="02010609060101010101" pitchFamily="49" charset="-122"/>
              </a:rPr>
              <a:t>命令</a:t>
            </a:r>
            <a:endParaRPr lang="zh-CN" altLang="en-US" b="1" dirty="0" smtClean="0">
              <a:latin typeface="黑体" panose="02010609060101010101" pitchFamily="49" charset="-122"/>
              <a:ea typeface="黑体" panose="02010609060101010101" pitchFamily="49" charset="-122"/>
            </a:endParaRPr>
          </a:p>
          <a:p>
            <a:pPr>
              <a:buFont typeface="Wingdings" panose="05000000000000000000" pitchFamily="2" charset="2"/>
              <a:buNone/>
            </a:pPr>
            <a:r>
              <a:rPr lang="zh-CN" altLang="en-US" b="1" dirty="0" smtClean="0">
                <a:latin typeface="黑体" panose="02010609060101010101" pitchFamily="49" charset="-122"/>
                <a:ea typeface="黑体" panose="02010609060101010101" pitchFamily="49" charset="-122"/>
              </a:rPr>
              <a:t>功能：移动文件或目录</a:t>
            </a:r>
            <a:endParaRPr lang="zh-CN" altLang="en-US" b="1" dirty="0" smtClean="0">
              <a:latin typeface="黑体" panose="02010609060101010101" pitchFamily="49" charset="-122"/>
              <a:ea typeface="黑体" panose="02010609060101010101" pitchFamily="49" charset="-122"/>
            </a:endParaRPr>
          </a:p>
          <a:p>
            <a:pPr>
              <a:buFont typeface="Wingdings" panose="05000000000000000000" pitchFamily="2" charset="2"/>
              <a:buNone/>
            </a:pPr>
            <a:r>
              <a:rPr lang="zh-CN" altLang="en-US" b="1" dirty="0" smtClean="0">
                <a:latin typeface="黑体" panose="02010609060101010101" pitchFamily="49" charset="-122"/>
                <a:ea typeface="黑体" panose="02010609060101010101" pitchFamily="49" charset="-122"/>
              </a:rPr>
              <a:t>格式：</a:t>
            </a:r>
            <a:r>
              <a:rPr lang="en-US" altLang="zh-CN" b="1" dirty="0" smtClean="0">
                <a:solidFill>
                  <a:srgbClr val="FF0000"/>
                </a:solidFill>
                <a:latin typeface="黑体" panose="02010609060101010101" pitchFamily="49" charset="-122"/>
                <a:ea typeface="黑体" panose="02010609060101010101" pitchFamily="49" charset="-122"/>
              </a:rPr>
              <a:t>mv  [</a:t>
            </a:r>
            <a:r>
              <a:rPr lang="zh-CN" altLang="en-US" b="1" dirty="0" smtClean="0">
                <a:solidFill>
                  <a:srgbClr val="FF0000"/>
                </a:solidFill>
                <a:latin typeface="黑体" panose="02010609060101010101" pitchFamily="49" charset="-122"/>
                <a:ea typeface="黑体" panose="02010609060101010101" pitchFamily="49" charset="-122"/>
              </a:rPr>
              <a:t>选项</a:t>
            </a:r>
            <a:r>
              <a:rPr lang="en-US" altLang="zh-CN" b="1" dirty="0" smtClean="0">
                <a:solidFill>
                  <a:srgbClr val="FF0000"/>
                </a:solidFill>
                <a:latin typeface="黑体" panose="02010609060101010101" pitchFamily="49" charset="-122"/>
                <a:ea typeface="黑体" panose="02010609060101010101" pitchFamily="49" charset="-122"/>
              </a:rPr>
              <a:t>]  </a:t>
            </a:r>
            <a:r>
              <a:rPr lang="zh-CN" altLang="en-US" b="1" dirty="0" smtClean="0">
                <a:solidFill>
                  <a:srgbClr val="FF0000"/>
                </a:solidFill>
                <a:latin typeface="黑体" panose="02010609060101010101" pitchFamily="49" charset="-122"/>
                <a:ea typeface="黑体" panose="02010609060101010101" pitchFamily="49" charset="-122"/>
              </a:rPr>
              <a:t>源文件或目录  目标文件或目录</a:t>
            </a:r>
            <a:endParaRPr lang="zh-CN" altLang="en-US" b="1" dirty="0" smtClean="0">
              <a:solidFill>
                <a:srgbClr val="FF0000"/>
              </a:solidFill>
              <a:latin typeface="黑体" panose="02010609060101010101" pitchFamily="49" charset="-122"/>
              <a:ea typeface="黑体" panose="02010609060101010101" pitchFamily="49" charset="-122"/>
            </a:endParaRPr>
          </a:p>
          <a:p>
            <a:pPr>
              <a:buFont typeface="Wingdings" panose="05000000000000000000" pitchFamily="2" charset="2"/>
              <a:buNone/>
            </a:pPr>
            <a:r>
              <a:rPr lang="zh-CN" altLang="en-US" b="1" dirty="0" smtClean="0">
                <a:latin typeface="黑体" panose="02010609060101010101" pitchFamily="49" charset="-122"/>
                <a:ea typeface="黑体" panose="02010609060101010101" pitchFamily="49" charset="-122"/>
              </a:rPr>
              <a:t>说明：可以移动，也可重命名，如目标文件已存在则内容被覆盖</a:t>
            </a:r>
            <a:endParaRPr lang="zh-CN" altLang="en-US" b="1" dirty="0" smtClean="0">
              <a:latin typeface="黑体" panose="02010609060101010101" pitchFamily="49" charset="-122"/>
              <a:ea typeface="黑体" panose="02010609060101010101" pitchFamily="49" charset="-122"/>
            </a:endParaRPr>
          </a:p>
          <a:p>
            <a:pPr>
              <a:buFont typeface="Wingdings" panose="05000000000000000000" pitchFamily="2" charset="2"/>
              <a:buNone/>
            </a:pPr>
            <a:r>
              <a:rPr lang="zh-CN" altLang="en-US" b="1" dirty="0" smtClean="0">
                <a:latin typeface="黑体" panose="02010609060101010101" pitchFamily="49" charset="-122"/>
                <a:ea typeface="黑体" panose="02010609060101010101" pitchFamily="49" charset="-122"/>
              </a:rPr>
              <a:t>参数选项：</a:t>
            </a:r>
            <a:endParaRPr lang="zh-CN" altLang="en-US" b="1" dirty="0" smtClean="0">
              <a:latin typeface="黑体" panose="02010609060101010101" pitchFamily="49" charset="-122"/>
              <a:ea typeface="黑体" panose="02010609060101010101" pitchFamily="49" charset="-122"/>
            </a:endParaRPr>
          </a:p>
          <a:p>
            <a:pPr>
              <a:buFont typeface="Wingdings" panose="05000000000000000000" pitchFamily="2" charset="2"/>
              <a:buNone/>
            </a:pPr>
            <a:r>
              <a:rPr lang="zh-CN" altLang="en-US" b="1" dirty="0" smtClean="0">
                <a:latin typeface="黑体" panose="02010609060101010101" pitchFamily="49" charset="-122"/>
                <a:ea typeface="黑体" panose="02010609060101010101" pitchFamily="49" charset="-122"/>
              </a:rPr>
              <a:t>   </a:t>
            </a:r>
            <a:r>
              <a:rPr lang="en-US" altLang="zh-CN" b="1" dirty="0" smtClean="0">
                <a:latin typeface="黑体" panose="02010609060101010101" pitchFamily="49" charset="-122"/>
                <a:ea typeface="黑体" panose="02010609060101010101" pitchFamily="49" charset="-122"/>
              </a:rPr>
              <a:t>-</a:t>
            </a:r>
            <a:r>
              <a:rPr lang="en-US" altLang="zh-CN" b="1" dirty="0" err="1" smtClean="0">
                <a:latin typeface="黑体" panose="02010609060101010101" pitchFamily="49" charset="-122"/>
                <a:ea typeface="黑体" panose="02010609060101010101" pitchFamily="49" charset="-122"/>
              </a:rPr>
              <a:t>i</a:t>
            </a:r>
            <a:r>
              <a:rPr lang="zh-CN" altLang="en-US" b="1" dirty="0" smtClean="0">
                <a:latin typeface="黑体" panose="02010609060101010101" pitchFamily="49" charset="-122"/>
                <a:ea typeface="黑体" panose="02010609060101010101" pitchFamily="49" charset="-122"/>
              </a:rPr>
              <a:t>：如果目标文件或目录存在时，提示是否覆盖</a:t>
            </a:r>
            <a:endParaRPr lang="zh-CN" altLang="en-US" b="1" dirty="0" smtClean="0">
              <a:latin typeface="黑体" panose="02010609060101010101" pitchFamily="49" charset="-122"/>
              <a:ea typeface="黑体" panose="02010609060101010101" pitchFamily="49" charset="-122"/>
            </a:endParaRPr>
          </a:p>
          <a:p>
            <a:pPr>
              <a:buFont typeface="Wingdings" panose="05000000000000000000" pitchFamily="2" charset="2"/>
              <a:buNone/>
            </a:pPr>
            <a:r>
              <a:rPr lang="zh-CN" altLang="en-US" b="1" dirty="0" smtClean="0">
                <a:latin typeface="黑体" panose="02010609060101010101" pitchFamily="49" charset="-122"/>
                <a:ea typeface="黑体" panose="02010609060101010101" pitchFamily="49" charset="-122"/>
              </a:rPr>
              <a:t>    </a:t>
            </a:r>
            <a:r>
              <a:rPr lang="en-US" altLang="zh-CN" b="1" dirty="0" smtClean="0">
                <a:latin typeface="黑体" panose="02010609060101010101" pitchFamily="49" charset="-122"/>
                <a:ea typeface="黑体" panose="02010609060101010101" pitchFamily="49" charset="-122"/>
              </a:rPr>
              <a:t>-f</a:t>
            </a:r>
            <a:r>
              <a:rPr lang="zh-CN" altLang="en-US" b="1" dirty="0" smtClean="0">
                <a:latin typeface="黑体" panose="02010609060101010101" pitchFamily="49" charset="-122"/>
                <a:ea typeface="黑体" panose="02010609060101010101" pitchFamily="49" charset="-122"/>
              </a:rPr>
              <a:t>：不论目标文件或目录是否存在，均不提示</a:t>
            </a:r>
            <a:endParaRPr lang="zh-CN" altLang="en-US" b="1" dirty="0" smtClean="0">
              <a:latin typeface="黑体" panose="02010609060101010101" pitchFamily="49" charset="-122"/>
              <a:ea typeface="黑体" panose="02010609060101010101" pitchFamily="49" charset="-122"/>
            </a:endParaRPr>
          </a:p>
          <a:p>
            <a:endParaRPr lang="zh-CN" altLang="en-US" dirty="0" smtClean="0">
              <a:latin typeface="黑体" panose="02010609060101010101" pitchFamily="49" charset="-122"/>
              <a:ea typeface="黑体" panose="02010609060101010101" pitchFamily="49" charset="-122"/>
            </a:endParaRPr>
          </a:p>
        </p:txBody>
      </p:sp>
      <p:sp>
        <p:nvSpPr>
          <p:cNvPr id="39938"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F3C5CC37-2FF4-4897-BD7D-61E088E001A8}"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p:cNvSpPr>
          <p:nvPr>
            <p:ph type="title"/>
          </p:nvPr>
        </p:nvSpPr>
        <p:spPr>
          <a:xfrm>
            <a:off x="0" y="260350"/>
            <a:ext cx="7096125" cy="654050"/>
          </a:xfrm>
        </p:spPr>
        <p:txBody>
          <a:bodyPr/>
          <a:lstStyle/>
          <a:p>
            <a:endParaRPr lang="zh-CN" altLang="en-US" sz="3600" smtClean="0">
              <a:latin typeface="黑体" panose="02010609060101010101" pitchFamily="49" charset="-122"/>
              <a:ea typeface="黑体" panose="02010609060101010101" pitchFamily="49" charset="-122"/>
            </a:endParaRPr>
          </a:p>
        </p:txBody>
      </p:sp>
      <p:sp>
        <p:nvSpPr>
          <p:cNvPr id="447491" name="Rectangle 3"/>
          <p:cNvSpPr>
            <a:spLocks noGrp="1"/>
          </p:cNvSpPr>
          <p:nvPr>
            <p:ph idx="1"/>
          </p:nvPr>
        </p:nvSpPr>
        <p:spPr>
          <a:xfrm>
            <a:off x="467544" y="908720"/>
            <a:ext cx="8208912" cy="5543550"/>
          </a:xfrm>
        </p:spPr>
        <p:txBody>
          <a:bodyPr/>
          <a:lstStyle/>
          <a:p>
            <a:pPr>
              <a:buFont typeface="Wingdings" panose="05000000000000000000" pitchFamily="2" charset="2"/>
              <a:buNone/>
            </a:pPr>
            <a:r>
              <a:rPr lang="zh-CN" altLang="en-US" sz="2400" b="1" dirty="0" smtClean="0">
                <a:latin typeface="黑体" panose="02010609060101010101" pitchFamily="49" charset="-122"/>
                <a:ea typeface="黑体" panose="02010609060101010101" pitchFamily="49" charset="-122"/>
              </a:rPr>
              <a:t>如果是移动文件，则执行方式为：</a:t>
            </a:r>
            <a:endParaRPr lang="zh-CN" altLang="en-US" sz="2400" b="1" dirty="0" smtClean="0">
              <a:latin typeface="黑体" panose="02010609060101010101" pitchFamily="49" charset="-122"/>
              <a:ea typeface="黑体" panose="02010609060101010101" pitchFamily="49" charset="-122"/>
            </a:endParaRPr>
          </a:p>
          <a:p>
            <a:pPr>
              <a:buFont typeface="Wingdings" panose="05000000000000000000" pitchFamily="2" charset="2"/>
              <a:buNone/>
            </a:pPr>
            <a:r>
              <a:rPr lang="en-US" altLang="zh-CN" sz="2400" b="1" dirty="0" smtClean="0">
                <a:solidFill>
                  <a:schemeClr val="accent1"/>
                </a:solidFill>
                <a:latin typeface="黑体" panose="02010609060101010101" pitchFamily="49" charset="-122"/>
                <a:ea typeface="黑体" panose="02010609060101010101" pitchFamily="49" charset="-122"/>
              </a:rPr>
              <a:t>    </a:t>
            </a:r>
            <a:r>
              <a:rPr lang="en-US" altLang="zh-CN" sz="2400" b="1" dirty="0" smtClean="0">
                <a:solidFill>
                  <a:srgbClr val="FF0000"/>
                </a:solidFill>
                <a:latin typeface="黑体" panose="02010609060101010101" pitchFamily="49" charset="-122"/>
                <a:ea typeface="黑体" panose="02010609060101010101" pitchFamily="49" charset="-122"/>
              </a:rPr>
              <a:t>mv   </a:t>
            </a:r>
            <a:r>
              <a:rPr lang="zh-CN" altLang="en-US" sz="2400" b="1" dirty="0" smtClean="0">
                <a:solidFill>
                  <a:srgbClr val="FF0000"/>
                </a:solidFill>
                <a:latin typeface="黑体" panose="02010609060101010101" pitchFamily="49" charset="-122"/>
                <a:ea typeface="黑体" panose="02010609060101010101" pitchFamily="49" charset="-122"/>
              </a:rPr>
              <a:t>要移动的文件 目标路径</a:t>
            </a:r>
            <a:endParaRPr lang="zh-CN" altLang="en-US" sz="2400" b="1" dirty="0" smtClean="0">
              <a:solidFill>
                <a:srgbClr val="FF0000"/>
              </a:solidFill>
              <a:latin typeface="黑体" panose="02010609060101010101" pitchFamily="49" charset="-122"/>
              <a:ea typeface="黑体" panose="02010609060101010101" pitchFamily="49" charset="-122"/>
            </a:endParaRPr>
          </a:p>
          <a:p>
            <a:pPr>
              <a:buFont typeface="Wingdings" panose="05000000000000000000" pitchFamily="2" charset="2"/>
              <a:buNone/>
            </a:pPr>
            <a:r>
              <a:rPr lang="zh-CN" altLang="en-US" sz="2400" b="1" dirty="0" smtClean="0">
                <a:latin typeface="黑体" panose="02010609060101010101" pitchFamily="49" charset="-122"/>
                <a:ea typeface="黑体" panose="02010609060101010101" pitchFamily="49" charset="-122"/>
              </a:rPr>
              <a:t>如果是给文件改名，则执行方式为：</a:t>
            </a:r>
            <a:endParaRPr lang="zh-CN" altLang="en-US" sz="2400" b="1" dirty="0" smtClean="0">
              <a:latin typeface="黑体" panose="02010609060101010101" pitchFamily="49" charset="-122"/>
              <a:ea typeface="黑体" panose="02010609060101010101" pitchFamily="49" charset="-122"/>
            </a:endParaRPr>
          </a:p>
          <a:p>
            <a:pPr>
              <a:buFont typeface="Wingdings" panose="05000000000000000000" pitchFamily="2" charset="2"/>
              <a:buNone/>
            </a:pPr>
            <a:r>
              <a:rPr lang="en-US" altLang="zh-CN" sz="2400" b="1" dirty="0" smtClean="0">
                <a:solidFill>
                  <a:srgbClr val="FF0000"/>
                </a:solidFill>
                <a:latin typeface="黑体" panose="02010609060101010101" pitchFamily="49" charset="-122"/>
                <a:ea typeface="黑体" panose="02010609060101010101" pitchFamily="49" charset="-122"/>
              </a:rPr>
              <a:t>    mv   </a:t>
            </a:r>
            <a:r>
              <a:rPr lang="zh-CN" altLang="en-US" sz="2400" b="1" dirty="0" smtClean="0">
                <a:solidFill>
                  <a:srgbClr val="FF0000"/>
                </a:solidFill>
                <a:latin typeface="黑体" panose="02010609060101010101" pitchFamily="49" charset="-122"/>
                <a:ea typeface="黑体" panose="02010609060101010101" pitchFamily="49" charset="-122"/>
              </a:rPr>
              <a:t>原文件名 新文件名</a:t>
            </a:r>
            <a:endParaRPr lang="zh-CN" altLang="en-US" sz="2400" b="1" dirty="0" smtClean="0">
              <a:solidFill>
                <a:srgbClr val="FF0000"/>
              </a:solidFill>
              <a:latin typeface="黑体" panose="02010609060101010101" pitchFamily="49" charset="-122"/>
              <a:ea typeface="黑体" panose="02010609060101010101" pitchFamily="49" charset="-122"/>
            </a:endParaRPr>
          </a:p>
          <a:p>
            <a:pPr>
              <a:buFont typeface="Wingdings" panose="05000000000000000000" pitchFamily="2" charset="2"/>
              <a:buNone/>
            </a:pPr>
            <a:r>
              <a:rPr lang="zh-CN" altLang="en-US" sz="2400" b="1" dirty="0" smtClean="0">
                <a:latin typeface="黑体" panose="02010609060101010101" pitchFamily="49" charset="-122"/>
                <a:ea typeface="黑体" panose="02010609060101010101" pitchFamily="49" charset="-122"/>
              </a:rPr>
              <a:t>例</a:t>
            </a:r>
            <a:r>
              <a:rPr lang="en-US" altLang="zh-CN" sz="2400" b="1" dirty="0" smtClean="0">
                <a:latin typeface="黑体" panose="02010609060101010101" pitchFamily="49" charset="-122"/>
                <a:ea typeface="黑体" panose="02010609060101010101" pitchFamily="49" charset="-122"/>
              </a:rPr>
              <a:t>:</a:t>
            </a:r>
            <a:r>
              <a:rPr lang="zh-CN" altLang="en-US" sz="2400" b="1" dirty="0" smtClean="0">
                <a:latin typeface="黑体" panose="02010609060101010101" pitchFamily="49" charset="-122"/>
                <a:ea typeface="黑体" panose="02010609060101010101" pitchFamily="49" charset="-122"/>
              </a:rPr>
              <a:t>现在我们在当前家目录下有一个文件为</a:t>
            </a:r>
            <a:r>
              <a:rPr lang="en-US" altLang="zh-CN" sz="2400" b="1" dirty="0" smtClean="0">
                <a:latin typeface="黑体" panose="02010609060101010101" pitchFamily="49" charset="-122"/>
                <a:ea typeface="黑体" panose="02010609060101010101" pitchFamily="49" charset="-122"/>
              </a:rPr>
              <a:t>test</a:t>
            </a:r>
            <a:r>
              <a:rPr lang="zh-CN" altLang="en-US" sz="2400" b="1" dirty="0" smtClean="0">
                <a:latin typeface="黑体" panose="02010609060101010101" pitchFamily="49" charset="-122"/>
                <a:ea typeface="黑体" panose="02010609060101010101" pitchFamily="49" charset="-122"/>
              </a:rPr>
              <a:t>，要将其移动到</a:t>
            </a:r>
            <a:r>
              <a:rPr lang="en-US" altLang="zh-CN" sz="2400" b="1" dirty="0" smtClean="0">
                <a:latin typeface="黑体" panose="02010609060101010101" pitchFamily="49" charset="-122"/>
                <a:ea typeface="黑体" panose="02010609060101010101" pitchFamily="49" charset="-122"/>
              </a:rPr>
              <a:t>/home</a:t>
            </a:r>
            <a:r>
              <a:rPr lang="zh-CN" altLang="en-US" sz="2400" b="1" dirty="0" smtClean="0">
                <a:latin typeface="黑体" panose="02010609060101010101" pitchFamily="49" charset="-122"/>
                <a:ea typeface="黑体" panose="02010609060101010101" pitchFamily="49" charset="-122"/>
              </a:rPr>
              <a:t>目录中，可以执行如下操作：</a:t>
            </a:r>
            <a:endParaRPr lang="zh-CN" altLang="en-US" sz="2400" b="1" dirty="0" smtClean="0">
              <a:latin typeface="黑体" panose="02010609060101010101" pitchFamily="49" charset="-122"/>
              <a:ea typeface="黑体" panose="02010609060101010101" pitchFamily="49" charset="-122"/>
            </a:endParaRPr>
          </a:p>
          <a:p>
            <a:pPr>
              <a:buFont typeface="Wingdings" panose="05000000000000000000" pitchFamily="2" charset="2"/>
              <a:buNone/>
            </a:pPr>
            <a:r>
              <a:rPr lang="en-US" altLang="zh-CN" sz="2400" b="1" dirty="0" smtClean="0">
                <a:solidFill>
                  <a:schemeClr val="accent1"/>
                </a:solidFill>
                <a:latin typeface="黑体" panose="02010609060101010101" pitchFamily="49" charset="-122"/>
                <a:ea typeface="黑体" panose="02010609060101010101" pitchFamily="49" charset="-122"/>
              </a:rPr>
              <a:t>    </a:t>
            </a:r>
            <a:r>
              <a:rPr lang="en-US" altLang="zh-CN" sz="2400" b="1" dirty="0" smtClean="0">
                <a:solidFill>
                  <a:srgbClr val="FF0000"/>
                </a:solidFill>
                <a:latin typeface="黑体" panose="02010609060101010101" pitchFamily="49" charset="-122"/>
                <a:ea typeface="黑体" panose="02010609060101010101" pitchFamily="49" charset="-122"/>
              </a:rPr>
              <a:t>mv ~/test /home</a:t>
            </a:r>
            <a:endParaRPr lang="en-US" altLang="zh-CN" sz="2400" b="1" dirty="0" smtClean="0">
              <a:solidFill>
                <a:srgbClr val="FF0000"/>
              </a:solidFill>
              <a:latin typeface="黑体" panose="02010609060101010101" pitchFamily="49" charset="-122"/>
              <a:ea typeface="黑体" panose="02010609060101010101" pitchFamily="49" charset="-122"/>
            </a:endParaRPr>
          </a:p>
          <a:p>
            <a:pPr>
              <a:buFont typeface="Wingdings" panose="05000000000000000000" pitchFamily="2" charset="2"/>
              <a:buNone/>
            </a:pPr>
            <a:r>
              <a:rPr lang="zh-CN" altLang="en-US" sz="2400" b="1" dirty="0" smtClean="0">
                <a:latin typeface="黑体" panose="02010609060101010101" pitchFamily="49" charset="-122"/>
                <a:ea typeface="黑体" panose="02010609060101010101" pitchFamily="49" charset="-122"/>
              </a:rPr>
              <a:t>例：现需要将其改名为</a:t>
            </a:r>
            <a:r>
              <a:rPr lang="en-US" altLang="zh-CN" sz="2400" b="1" dirty="0" err="1" smtClean="0">
                <a:latin typeface="黑体" panose="02010609060101010101" pitchFamily="49" charset="-122"/>
                <a:ea typeface="黑体" panose="02010609060101010101" pitchFamily="49" charset="-122"/>
              </a:rPr>
              <a:t>test_new</a:t>
            </a:r>
            <a:r>
              <a:rPr lang="zh-CN" altLang="en-US" sz="2400" b="1" dirty="0" smtClean="0">
                <a:latin typeface="黑体" panose="02010609060101010101" pitchFamily="49" charset="-122"/>
                <a:ea typeface="黑体" panose="02010609060101010101" pitchFamily="49" charset="-122"/>
              </a:rPr>
              <a:t>，则可以执行如下操作：</a:t>
            </a:r>
            <a:endParaRPr lang="zh-CN" altLang="en-US" sz="2400" b="1" dirty="0" smtClean="0">
              <a:latin typeface="黑体" panose="02010609060101010101" pitchFamily="49" charset="-122"/>
              <a:ea typeface="黑体" panose="02010609060101010101" pitchFamily="49" charset="-122"/>
            </a:endParaRPr>
          </a:p>
          <a:p>
            <a:pPr>
              <a:buFont typeface="Wingdings" panose="05000000000000000000" pitchFamily="2" charset="2"/>
              <a:buNone/>
            </a:pPr>
            <a:r>
              <a:rPr lang="en-US" altLang="zh-CN" sz="2400" b="1" dirty="0" smtClean="0">
                <a:solidFill>
                  <a:srgbClr val="FF0000"/>
                </a:solidFill>
                <a:latin typeface="黑体" panose="02010609060101010101" pitchFamily="49" charset="-122"/>
                <a:ea typeface="黑体" panose="02010609060101010101" pitchFamily="49" charset="-122"/>
              </a:rPr>
              <a:t>   mv ~/test  /home/</a:t>
            </a:r>
            <a:r>
              <a:rPr lang="en-US" altLang="zh-CN" sz="2400" b="1" dirty="0" err="1" smtClean="0">
                <a:solidFill>
                  <a:srgbClr val="FF0000"/>
                </a:solidFill>
                <a:latin typeface="黑体" panose="02010609060101010101" pitchFamily="49" charset="-122"/>
                <a:ea typeface="黑体" panose="02010609060101010101" pitchFamily="49" charset="-122"/>
              </a:rPr>
              <a:t>test_new</a:t>
            </a:r>
            <a:endParaRPr lang="en-US" altLang="zh-CN" sz="2400" b="1" dirty="0" smtClean="0">
              <a:solidFill>
                <a:srgbClr val="FF0000"/>
              </a:solidFill>
              <a:latin typeface="黑体" panose="02010609060101010101" pitchFamily="49" charset="-122"/>
              <a:ea typeface="黑体" panose="02010609060101010101" pitchFamily="49" charset="-122"/>
            </a:endParaRPr>
          </a:p>
        </p:txBody>
      </p:sp>
      <p:sp>
        <p:nvSpPr>
          <p:cNvPr id="40962"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E0861D57-56C3-4405-8122-583A81F7C987}"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7491">
                                            <p:txEl>
                                              <p:pRg st="0" end="0"/>
                                            </p:txEl>
                                          </p:spTgt>
                                        </p:tgtEl>
                                        <p:attrNameLst>
                                          <p:attrName>style.visibility</p:attrName>
                                        </p:attrNameLst>
                                      </p:cBhvr>
                                      <p:to>
                                        <p:strVal val="visible"/>
                                      </p:to>
                                    </p:set>
                                    <p:animEffect transition="in" filter="blinds(horizontal)">
                                      <p:cBhvr>
                                        <p:cTn id="7" dur="500"/>
                                        <p:tgtEl>
                                          <p:spTgt spid="4474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7491">
                                            <p:txEl>
                                              <p:pRg st="1" end="1"/>
                                            </p:txEl>
                                          </p:spTgt>
                                        </p:tgtEl>
                                        <p:attrNameLst>
                                          <p:attrName>style.visibility</p:attrName>
                                        </p:attrNameLst>
                                      </p:cBhvr>
                                      <p:to>
                                        <p:strVal val="visible"/>
                                      </p:to>
                                    </p:set>
                                    <p:animEffect transition="in" filter="blinds(horizontal)">
                                      <p:cBhvr>
                                        <p:cTn id="12" dur="500"/>
                                        <p:tgtEl>
                                          <p:spTgt spid="4474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47491">
                                            <p:txEl>
                                              <p:pRg st="2" end="2"/>
                                            </p:txEl>
                                          </p:spTgt>
                                        </p:tgtEl>
                                        <p:attrNameLst>
                                          <p:attrName>style.visibility</p:attrName>
                                        </p:attrNameLst>
                                      </p:cBhvr>
                                      <p:to>
                                        <p:strVal val="visible"/>
                                      </p:to>
                                    </p:set>
                                    <p:animEffect transition="in" filter="blinds(horizontal)">
                                      <p:cBhvr>
                                        <p:cTn id="17" dur="500"/>
                                        <p:tgtEl>
                                          <p:spTgt spid="4474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47491">
                                            <p:txEl>
                                              <p:pRg st="3" end="3"/>
                                            </p:txEl>
                                          </p:spTgt>
                                        </p:tgtEl>
                                        <p:attrNameLst>
                                          <p:attrName>style.visibility</p:attrName>
                                        </p:attrNameLst>
                                      </p:cBhvr>
                                      <p:to>
                                        <p:strVal val="visible"/>
                                      </p:to>
                                    </p:set>
                                    <p:animEffect transition="in" filter="blinds(horizontal)">
                                      <p:cBhvr>
                                        <p:cTn id="22" dur="500"/>
                                        <p:tgtEl>
                                          <p:spTgt spid="4474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47491">
                                            <p:txEl>
                                              <p:pRg st="4" end="4"/>
                                            </p:txEl>
                                          </p:spTgt>
                                        </p:tgtEl>
                                        <p:attrNameLst>
                                          <p:attrName>style.visibility</p:attrName>
                                        </p:attrNameLst>
                                      </p:cBhvr>
                                      <p:to>
                                        <p:strVal val="visible"/>
                                      </p:to>
                                    </p:set>
                                    <p:animEffect transition="in" filter="blinds(horizontal)">
                                      <p:cBhvr>
                                        <p:cTn id="27" dur="500"/>
                                        <p:tgtEl>
                                          <p:spTgt spid="4474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47491">
                                            <p:txEl>
                                              <p:pRg st="5" end="5"/>
                                            </p:txEl>
                                          </p:spTgt>
                                        </p:tgtEl>
                                        <p:attrNameLst>
                                          <p:attrName>style.visibility</p:attrName>
                                        </p:attrNameLst>
                                      </p:cBhvr>
                                      <p:to>
                                        <p:strVal val="visible"/>
                                      </p:to>
                                    </p:set>
                                    <p:animEffect transition="in" filter="blinds(horizontal)">
                                      <p:cBhvr>
                                        <p:cTn id="32" dur="500"/>
                                        <p:tgtEl>
                                          <p:spTgt spid="4474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47491">
                                            <p:txEl>
                                              <p:pRg st="6" end="6"/>
                                            </p:txEl>
                                          </p:spTgt>
                                        </p:tgtEl>
                                        <p:attrNameLst>
                                          <p:attrName>style.visibility</p:attrName>
                                        </p:attrNameLst>
                                      </p:cBhvr>
                                      <p:to>
                                        <p:strVal val="visible"/>
                                      </p:to>
                                    </p:set>
                                    <p:animEffect transition="in" filter="blinds(horizontal)">
                                      <p:cBhvr>
                                        <p:cTn id="37" dur="500"/>
                                        <p:tgtEl>
                                          <p:spTgt spid="44749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47491">
                                            <p:txEl>
                                              <p:pRg st="7" end="7"/>
                                            </p:txEl>
                                          </p:spTgt>
                                        </p:tgtEl>
                                        <p:attrNameLst>
                                          <p:attrName>style.visibility</p:attrName>
                                        </p:attrNameLst>
                                      </p:cBhvr>
                                      <p:to>
                                        <p:strVal val="visible"/>
                                      </p:to>
                                    </p:set>
                                    <p:animEffect transition="in" filter="blinds(horizontal)">
                                      <p:cBhvr>
                                        <p:cTn id="42" dur="500"/>
                                        <p:tgtEl>
                                          <p:spTgt spid="4474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dirty="0" smtClean="0"/>
              <a:t>     </a:t>
            </a:r>
            <a:r>
              <a:rPr lang="en-US" altLang="zh-CN" b="1" dirty="0" smtClean="0"/>
              <a:t>Linux</a:t>
            </a:r>
            <a:r>
              <a:rPr lang="zh-CN" altLang="zh-CN" b="1" dirty="0"/>
              <a:t>的命令行界面源自</a:t>
            </a:r>
            <a:r>
              <a:rPr lang="en-US" altLang="zh-CN" b="1" dirty="0"/>
              <a:t>Unix Shell</a:t>
            </a:r>
            <a:r>
              <a:rPr lang="zh-CN" altLang="zh-CN" b="1" dirty="0"/>
              <a:t>命令行。命令行操作方式始终秉承</a:t>
            </a:r>
            <a:r>
              <a:rPr lang="en-US" altLang="zh-CN" b="1" dirty="0"/>
              <a:t>Unix</a:t>
            </a:r>
            <a:r>
              <a:rPr lang="zh-CN" altLang="zh-CN" b="1" dirty="0"/>
              <a:t>高效一致的特点，虽然也在不断地发展进步，但是操作方式始终如一</a:t>
            </a:r>
            <a:r>
              <a:rPr lang="zh-CN" altLang="zh-CN" b="1" dirty="0" smtClean="0"/>
              <a:t>。</a:t>
            </a:r>
            <a:endParaRPr lang="en-US" altLang="zh-CN" b="1" dirty="0" smtClean="0"/>
          </a:p>
          <a:p>
            <a:pPr marL="0" indent="0">
              <a:buNone/>
            </a:pPr>
            <a:r>
              <a:rPr lang="en-US" altLang="zh-CN" b="1" dirty="0" smtClean="0"/>
              <a:t>     </a:t>
            </a:r>
            <a:r>
              <a:rPr lang="zh-CN" altLang="zh-CN" b="1" dirty="0" smtClean="0">
                <a:solidFill>
                  <a:srgbClr val="FF0000"/>
                </a:solidFill>
              </a:rPr>
              <a:t>命令行</a:t>
            </a:r>
            <a:r>
              <a:rPr lang="zh-CN" altLang="zh-CN" b="1" dirty="0">
                <a:solidFill>
                  <a:srgbClr val="FF0000"/>
                </a:solidFill>
              </a:rPr>
              <a:t>界面</a:t>
            </a:r>
            <a:r>
              <a:rPr lang="zh-CN" altLang="zh-CN" b="1" dirty="0"/>
              <a:t>（</a:t>
            </a:r>
            <a:r>
              <a:rPr lang="en-US" altLang="zh-CN" b="1" dirty="0"/>
              <a:t>Command Line Interface</a:t>
            </a:r>
            <a:r>
              <a:rPr lang="zh-CN" altLang="zh-CN" b="1" dirty="0"/>
              <a:t>）简称为</a:t>
            </a:r>
            <a:r>
              <a:rPr lang="en-US" altLang="zh-CN" b="1" dirty="0"/>
              <a:t>CLI</a:t>
            </a:r>
            <a:r>
              <a:rPr lang="zh-CN" altLang="zh-CN" b="1" dirty="0"/>
              <a:t>或</a:t>
            </a:r>
            <a:r>
              <a:rPr lang="en-US" altLang="zh-CN" b="1" dirty="0"/>
              <a:t>CUI</a:t>
            </a:r>
            <a:r>
              <a:rPr lang="zh-CN" altLang="zh-CN" b="1" dirty="0"/>
              <a:t>。在</a:t>
            </a:r>
            <a:r>
              <a:rPr lang="en-US" altLang="zh-CN" b="1" dirty="0"/>
              <a:t>CLI</a:t>
            </a:r>
            <a:r>
              <a:rPr lang="zh-CN" altLang="zh-CN" b="1" dirty="0"/>
              <a:t>中，用户在终端使用键盘输入命令，命令被传递到计算机进行执行。命令行界面往往不支持鼠标或其他指点设备。</a:t>
            </a:r>
            <a:endParaRPr lang="zh-CN" altLang="zh-CN" b="1" dirty="0"/>
          </a:p>
          <a:p>
            <a:pPr marL="0" indent="0">
              <a:buNone/>
            </a:pPr>
            <a:endParaRPr lang="zh-CN" altLang="zh-CN" dirty="0"/>
          </a:p>
          <a:p>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p:cNvSpPr>
          <p:nvPr>
            <p:ph type="title"/>
          </p:nvPr>
        </p:nvSpPr>
        <p:spPr>
          <a:xfrm>
            <a:off x="611560" y="188640"/>
            <a:ext cx="7096125" cy="654050"/>
          </a:xfrm>
        </p:spPr>
        <p:txBody>
          <a:bodyPr/>
          <a:lstStyle/>
          <a:p>
            <a:r>
              <a:rPr lang="zh-CN" altLang="en-US" sz="3600" i="0" dirty="0" smtClean="0">
                <a:latin typeface="黑体" panose="02010609060101010101" pitchFamily="49" charset="-122"/>
                <a:ea typeface="黑体" panose="02010609060101010101" pitchFamily="49" charset="-122"/>
              </a:rPr>
              <a:t>链接的两种类型</a:t>
            </a:r>
            <a:endParaRPr lang="zh-CN" altLang="en-US" sz="3600" i="0" dirty="0" smtClean="0">
              <a:latin typeface="黑体" panose="02010609060101010101" pitchFamily="49" charset="-122"/>
              <a:ea typeface="黑体" panose="02010609060101010101" pitchFamily="49" charset="-122"/>
            </a:endParaRPr>
          </a:p>
        </p:txBody>
      </p:sp>
      <p:sp>
        <p:nvSpPr>
          <p:cNvPr id="41988" name="Rectangle 3"/>
          <p:cNvSpPr>
            <a:spLocks noGrp="1"/>
          </p:cNvSpPr>
          <p:nvPr>
            <p:ph idx="1"/>
          </p:nvPr>
        </p:nvSpPr>
        <p:spPr>
          <a:xfrm>
            <a:off x="395536" y="908720"/>
            <a:ext cx="7751763" cy="5129213"/>
          </a:xfrm>
          <a:extLst>
            <a:ext uri="{91240B29-F687-4F45-9708-019B960494DF}">
              <a14:hiddenLine xmlns:a14="http://schemas.microsoft.com/office/drawing/2010/main" w="9525">
                <a:solidFill>
                  <a:srgbClr val="FF3300"/>
                </a:solidFill>
                <a:miter lim="800000"/>
                <a:headEnd/>
                <a:tailEnd/>
              </a14:hiddenLine>
            </a:ext>
          </a:extLst>
        </p:spPr>
        <p:txBody>
          <a:bodyPr/>
          <a:lstStyle/>
          <a:p>
            <a:pPr>
              <a:lnSpc>
                <a:spcPct val="130000"/>
              </a:lnSpc>
            </a:pPr>
            <a:r>
              <a:rPr lang="zh-CN" altLang="en-US" sz="2400" b="1" dirty="0" smtClean="0">
                <a:solidFill>
                  <a:srgbClr val="FF3300"/>
                </a:solidFill>
              </a:rPr>
              <a:t>硬链接（</a:t>
            </a:r>
            <a:r>
              <a:rPr lang="en-US" altLang="zh-CN" sz="2400" b="1" dirty="0" smtClean="0">
                <a:solidFill>
                  <a:srgbClr val="FF3300"/>
                </a:solidFill>
              </a:rPr>
              <a:t>Hard Link</a:t>
            </a:r>
            <a:r>
              <a:rPr lang="zh-CN" altLang="en-US" sz="2400" b="1" dirty="0" smtClean="0">
                <a:solidFill>
                  <a:srgbClr val="FF3300"/>
                </a:solidFill>
              </a:rPr>
              <a:t>）</a:t>
            </a:r>
            <a:r>
              <a:rPr lang="zh-CN" altLang="en-US" sz="2400" b="1" dirty="0" smtClean="0"/>
              <a:t>建立硬链接时，链接文件和被链接文件必须位于</a:t>
            </a:r>
            <a:r>
              <a:rPr lang="zh-CN" altLang="en-US" sz="2400" b="1" dirty="0" smtClean="0">
                <a:solidFill>
                  <a:srgbClr val="0000FF"/>
                </a:solidFill>
                <a:latin typeface="华文楷体" panose="02010600040101010101" charset="-122"/>
                <a:ea typeface="华文楷体" panose="02010600040101010101" charset="-122"/>
              </a:rPr>
              <a:t>同一个</a:t>
            </a:r>
            <a:r>
              <a:rPr lang="zh-CN" altLang="en-US" sz="2400" b="1" dirty="0" smtClean="0"/>
              <a:t>文件系统中，并且不能建立指向</a:t>
            </a:r>
            <a:r>
              <a:rPr lang="zh-CN" altLang="en-US" sz="2400" b="1" dirty="0" smtClean="0">
                <a:solidFill>
                  <a:srgbClr val="0000FF"/>
                </a:solidFill>
              </a:rPr>
              <a:t>目录</a:t>
            </a:r>
            <a:r>
              <a:rPr lang="zh-CN" altLang="en-US" sz="2400" b="1" dirty="0" smtClean="0"/>
              <a:t>的硬链接。默认情况下，</a:t>
            </a:r>
            <a:r>
              <a:rPr lang="en-US" altLang="zh-CN" sz="2400" b="1" dirty="0" err="1" smtClean="0"/>
              <a:t>ln</a:t>
            </a:r>
            <a:r>
              <a:rPr lang="zh-CN" altLang="en-US" sz="2400" b="1" dirty="0" smtClean="0"/>
              <a:t>产生硬链接。原文件名和链接文件名都指向相同的物理地址</a:t>
            </a:r>
            <a:endParaRPr lang="zh-CN" altLang="en-US" sz="2400" b="1" dirty="0" smtClean="0"/>
          </a:p>
          <a:p>
            <a:pPr>
              <a:lnSpc>
                <a:spcPct val="130000"/>
              </a:lnSpc>
            </a:pPr>
            <a:r>
              <a:rPr lang="zh-CN" altLang="en-US" sz="2400" b="1" dirty="0" smtClean="0">
                <a:solidFill>
                  <a:srgbClr val="FF3300"/>
                </a:solidFill>
              </a:rPr>
              <a:t>符号链接（</a:t>
            </a:r>
            <a:r>
              <a:rPr lang="en-US" altLang="zh-CN" sz="2400" b="1" dirty="0" smtClean="0">
                <a:solidFill>
                  <a:srgbClr val="FF3300"/>
                </a:solidFill>
              </a:rPr>
              <a:t>Symbolic Link</a:t>
            </a:r>
            <a:r>
              <a:rPr lang="zh-CN" altLang="en-US" sz="2400" b="1" dirty="0" smtClean="0">
                <a:solidFill>
                  <a:srgbClr val="FF3300"/>
                </a:solidFill>
              </a:rPr>
              <a:t>）</a:t>
            </a:r>
            <a:r>
              <a:rPr lang="zh-CN" altLang="en-US" sz="2400" b="1" dirty="0" smtClean="0"/>
              <a:t>。而对符号链接，则不存在这个问题。符号连接等价于建立了快捷方式。符号链接可以用来建立在</a:t>
            </a:r>
            <a:r>
              <a:rPr lang="zh-CN" altLang="en-US" sz="2400" b="1" dirty="0" smtClean="0">
                <a:solidFill>
                  <a:srgbClr val="0000FF"/>
                </a:solidFill>
                <a:latin typeface="华文楷体" panose="02010600040101010101" charset="-122"/>
                <a:ea typeface="华文楷体" panose="02010600040101010101" charset="-122"/>
              </a:rPr>
              <a:t>不同的</a:t>
            </a:r>
            <a:r>
              <a:rPr lang="zh-CN" altLang="en-US" sz="2400" b="1" dirty="0" smtClean="0"/>
              <a:t>文件系统之上，并且可以对目录建立符号连接。</a:t>
            </a:r>
            <a:r>
              <a:rPr lang="en-US" altLang="zh-CN" sz="2400" b="1" dirty="0" err="1" smtClean="0"/>
              <a:t>ln</a:t>
            </a:r>
            <a:r>
              <a:rPr lang="zh-CN" altLang="en-US" sz="2400" b="1" dirty="0" smtClean="0"/>
              <a:t>命令加参数 </a:t>
            </a:r>
            <a:r>
              <a:rPr lang="en-US" altLang="zh-CN" sz="2400" b="1" dirty="0" smtClean="0"/>
              <a:t>–s</a:t>
            </a:r>
            <a:r>
              <a:rPr lang="zh-CN" altLang="en-US" sz="2400" b="1" dirty="0" smtClean="0"/>
              <a:t>产生符号链接</a:t>
            </a:r>
            <a:endParaRPr lang="zh-CN" altLang="en-US" sz="2400" b="1" dirty="0" smtClean="0"/>
          </a:p>
        </p:txBody>
      </p:sp>
      <p:sp>
        <p:nvSpPr>
          <p:cNvPr id="41986"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6093CB46-170B-484B-B2B3-626634595574}"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3"/>
          <p:cNvSpPr>
            <a:spLocks noGrp="1"/>
          </p:cNvSpPr>
          <p:nvPr>
            <p:ph type="title"/>
          </p:nvPr>
        </p:nvSpPr>
        <p:spPr>
          <a:xfrm>
            <a:off x="520700" y="188640"/>
            <a:ext cx="7096125" cy="654050"/>
          </a:xfrm>
        </p:spPr>
        <p:txBody>
          <a:bodyPr/>
          <a:lstStyle/>
          <a:p>
            <a:r>
              <a:rPr lang="en-US" altLang="zh-CN" sz="3600" i="0" dirty="0" err="1" smtClean="0">
                <a:latin typeface="黑体" panose="02010609060101010101" pitchFamily="49" charset="-122"/>
                <a:ea typeface="黑体" panose="02010609060101010101" pitchFamily="49" charset="-122"/>
              </a:rPr>
              <a:t>ln</a:t>
            </a:r>
            <a:r>
              <a:rPr lang="zh-CN" altLang="en-US" sz="3600" i="0" dirty="0" smtClean="0">
                <a:latin typeface="黑体" panose="02010609060101010101" pitchFamily="49" charset="-122"/>
                <a:ea typeface="黑体" panose="02010609060101010101" pitchFamily="49" charset="-122"/>
              </a:rPr>
              <a:t>原理</a:t>
            </a:r>
            <a:endParaRPr lang="zh-CN" altLang="en-US" sz="3600" i="0" dirty="0" smtClean="0">
              <a:latin typeface="黑体" panose="02010609060101010101" pitchFamily="49" charset="-122"/>
              <a:ea typeface="黑体" panose="02010609060101010101" pitchFamily="49" charset="-122"/>
            </a:endParaRPr>
          </a:p>
        </p:txBody>
      </p:sp>
      <p:sp>
        <p:nvSpPr>
          <p:cNvPr id="531460" name="Rectangle 4"/>
          <p:cNvSpPr>
            <a:spLocks noGrp="1"/>
          </p:cNvSpPr>
          <p:nvPr>
            <p:ph idx="1"/>
          </p:nvPr>
        </p:nvSpPr>
        <p:spPr>
          <a:xfrm>
            <a:off x="395536" y="1025525"/>
            <a:ext cx="7956550" cy="2447925"/>
          </a:xfrm>
        </p:spPr>
        <p:txBody>
          <a:bodyPr/>
          <a:lstStyle/>
          <a:p>
            <a:pPr>
              <a:lnSpc>
                <a:spcPct val="90000"/>
              </a:lnSpc>
              <a:spcBef>
                <a:spcPct val="0"/>
              </a:spcBef>
            </a:pPr>
            <a:r>
              <a:rPr lang="zh-CN" altLang="en-US" sz="2000" b="1" dirty="0" smtClean="0"/>
              <a:t>文件放在外存，文件信息形成</a:t>
            </a:r>
            <a:r>
              <a:rPr lang="en-US" altLang="zh-CN" sz="2000" b="1" dirty="0" smtClean="0"/>
              <a:t>FCB</a:t>
            </a:r>
            <a:r>
              <a:rPr lang="zh-CN" altLang="en-US" sz="2000" b="1" dirty="0" smtClean="0"/>
              <a:t>，</a:t>
            </a:r>
            <a:r>
              <a:rPr lang="en-US" altLang="zh-CN" sz="2000" b="1" dirty="0" smtClean="0"/>
              <a:t>FCB</a:t>
            </a:r>
            <a:r>
              <a:rPr lang="zh-CN" altLang="en-US" sz="2000" b="1" dirty="0" smtClean="0"/>
              <a:t>的集合构成目录</a:t>
            </a:r>
            <a:endParaRPr lang="zh-CN" altLang="en-US" sz="2000" b="1" dirty="0" smtClean="0"/>
          </a:p>
          <a:p>
            <a:pPr>
              <a:lnSpc>
                <a:spcPct val="90000"/>
              </a:lnSpc>
              <a:spcBef>
                <a:spcPct val="0"/>
              </a:spcBef>
            </a:pPr>
            <a:r>
              <a:rPr lang="zh-CN" altLang="en-US" sz="2000" b="1" dirty="0" smtClean="0"/>
              <a:t>访问一个文件时需要把目录调入内存，然后按名检索目录，</a:t>
            </a:r>
            <a:endParaRPr lang="zh-CN" altLang="en-US" sz="2000" b="1" dirty="0" smtClean="0"/>
          </a:p>
          <a:p>
            <a:pPr lvl="1">
              <a:lnSpc>
                <a:spcPct val="90000"/>
              </a:lnSpc>
              <a:spcBef>
                <a:spcPct val="0"/>
              </a:spcBef>
            </a:pPr>
            <a:r>
              <a:rPr lang="zh-CN" altLang="en-US" sz="2000" b="1" dirty="0" smtClean="0"/>
              <a:t>目录占用内存空间问题产生</a:t>
            </a:r>
            <a:endParaRPr lang="zh-CN" altLang="en-US" sz="2000" b="1" dirty="0" smtClean="0"/>
          </a:p>
          <a:p>
            <a:pPr lvl="1">
              <a:lnSpc>
                <a:spcPct val="90000"/>
              </a:lnSpc>
              <a:spcBef>
                <a:spcPct val="0"/>
              </a:spcBef>
            </a:pPr>
            <a:r>
              <a:rPr lang="zh-CN" altLang="en-US" sz="2000" b="1" dirty="0" smtClean="0"/>
              <a:t>按名检索时，名字不符的话其他信息并不需要读取，所以</a:t>
            </a:r>
            <a:r>
              <a:rPr lang="en-US" altLang="zh-CN" sz="2000" b="1" dirty="0" smtClean="0"/>
              <a:t>FCB</a:t>
            </a:r>
            <a:r>
              <a:rPr lang="zh-CN" altLang="en-US" sz="2000" b="1" dirty="0" smtClean="0"/>
              <a:t>中许多信息不需要全调入内存。</a:t>
            </a:r>
            <a:endParaRPr lang="en-US" altLang="zh-CN" sz="2000" b="1" dirty="0" smtClean="0"/>
          </a:p>
          <a:p>
            <a:pPr lvl="1">
              <a:lnSpc>
                <a:spcPct val="90000"/>
              </a:lnSpc>
              <a:spcBef>
                <a:spcPct val="0"/>
              </a:spcBef>
            </a:pPr>
            <a:r>
              <a:rPr lang="zh-CN" altLang="en-US" sz="2000" b="1" dirty="0" smtClean="0"/>
              <a:t>减小</a:t>
            </a:r>
            <a:r>
              <a:rPr lang="en-US" altLang="zh-CN" sz="2000" b="1" dirty="0" smtClean="0"/>
              <a:t>FCB</a:t>
            </a:r>
            <a:r>
              <a:rPr lang="zh-CN" altLang="en-US" sz="2000" b="1" dirty="0" smtClean="0"/>
              <a:t>：将文件的详细信息放入索引结点，</a:t>
            </a:r>
            <a:r>
              <a:rPr lang="en-US" altLang="zh-CN" sz="2000" b="1" dirty="0" smtClean="0"/>
              <a:t>FCB</a:t>
            </a:r>
            <a:r>
              <a:rPr lang="zh-CN" altLang="en-US" sz="2000" b="1" dirty="0" smtClean="0"/>
              <a:t>中记录文件名和</a:t>
            </a:r>
            <a:r>
              <a:rPr lang="en-US" altLang="zh-CN" sz="2000" b="1" dirty="0" err="1" smtClean="0"/>
              <a:t>inode</a:t>
            </a:r>
            <a:r>
              <a:rPr lang="zh-CN" altLang="en-US" sz="2000" b="1" dirty="0" smtClean="0"/>
              <a:t>地址。目录小了，调入内存占空就少，检索也快了。</a:t>
            </a:r>
            <a:endParaRPr lang="zh-CN" altLang="en-US" sz="2000" b="1" dirty="0" smtClean="0"/>
          </a:p>
        </p:txBody>
      </p:sp>
      <p:sp>
        <p:nvSpPr>
          <p:cNvPr id="43010"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9F3CE7F0-598F-46CF-A24F-8CCBC161C19F}"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
        <p:nvSpPr>
          <p:cNvPr id="43011" name="Rectangle 2"/>
          <p:cNvSpPr>
            <a:spLocks noChangeArrowheads="1"/>
          </p:cNvSpPr>
          <p:nvPr/>
        </p:nvSpPr>
        <p:spPr bwMode="auto">
          <a:xfrm>
            <a:off x="3852863" y="3214688"/>
            <a:ext cx="2808287" cy="3024187"/>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a:p>
            <a:pPr algn="ctr"/>
            <a:endParaRPr lang="zh-CN" altLang="en-US"/>
          </a:p>
          <a:p>
            <a:pPr algn="ctr"/>
            <a:endParaRPr lang="zh-CN" altLang="en-US"/>
          </a:p>
          <a:p>
            <a:pPr algn="ctr"/>
            <a:endParaRPr lang="zh-CN" altLang="en-US"/>
          </a:p>
          <a:p>
            <a:pPr algn="ctr"/>
            <a:endParaRPr lang="zh-CN" altLang="en-US"/>
          </a:p>
          <a:p>
            <a:pPr algn="ctr"/>
            <a:endParaRPr lang="zh-CN" altLang="en-US"/>
          </a:p>
          <a:p>
            <a:pPr algn="ctr"/>
            <a:endParaRPr lang="zh-CN" altLang="en-US"/>
          </a:p>
          <a:p>
            <a:pPr algn="ctr"/>
            <a:endParaRPr lang="zh-CN" altLang="en-US"/>
          </a:p>
          <a:p>
            <a:pPr algn="ctr"/>
            <a:endParaRPr lang="zh-CN" altLang="en-US"/>
          </a:p>
          <a:p>
            <a:pPr algn="ctr"/>
            <a:r>
              <a:rPr lang="zh-CN" altLang="en-US"/>
              <a:t>硬盘</a:t>
            </a:r>
            <a:endParaRPr lang="zh-CN" altLang="en-US"/>
          </a:p>
        </p:txBody>
      </p:sp>
      <p:sp>
        <p:nvSpPr>
          <p:cNvPr id="43014" name="Rectangle 5"/>
          <p:cNvSpPr>
            <a:spLocks noChangeArrowheads="1"/>
          </p:cNvSpPr>
          <p:nvPr/>
        </p:nvSpPr>
        <p:spPr bwMode="auto">
          <a:xfrm>
            <a:off x="4068763" y="4799013"/>
            <a:ext cx="881062" cy="431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file1</a:t>
            </a:r>
            <a:endParaRPr lang="en-US" altLang="zh-CN"/>
          </a:p>
        </p:txBody>
      </p:sp>
      <p:sp>
        <p:nvSpPr>
          <p:cNvPr id="43015" name="Rectangle 6"/>
          <p:cNvSpPr>
            <a:spLocks noChangeArrowheads="1"/>
          </p:cNvSpPr>
          <p:nvPr/>
        </p:nvSpPr>
        <p:spPr bwMode="auto">
          <a:xfrm>
            <a:off x="1908175" y="3141663"/>
            <a:ext cx="1008063" cy="2736850"/>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a:p>
            <a:pPr algn="ctr"/>
            <a:endParaRPr lang="zh-CN" altLang="en-US"/>
          </a:p>
          <a:p>
            <a:pPr algn="ctr"/>
            <a:endParaRPr lang="zh-CN" altLang="en-US"/>
          </a:p>
          <a:p>
            <a:pPr algn="ctr"/>
            <a:endParaRPr lang="zh-CN" altLang="en-US"/>
          </a:p>
          <a:p>
            <a:pPr algn="ctr"/>
            <a:endParaRPr lang="zh-CN" altLang="en-US"/>
          </a:p>
          <a:p>
            <a:pPr algn="ctr"/>
            <a:endParaRPr lang="zh-CN" altLang="en-US"/>
          </a:p>
          <a:p>
            <a:pPr algn="ctr"/>
            <a:endParaRPr lang="zh-CN" altLang="en-US"/>
          </a:p>
          <a:p>
            <a:pPr algn="ctr"/>
            <a:endParaRPr lang="zh-CN" altLang="en-US"/>
          </a:p>
          <a:p>
            <a:pPr algn="ctr"/>
            <a:r>
              <a:rPr lang="zh-CN" altLang="en-US"/>
              <a:t>内存</a:t>
            </a:r>
            <a:endParaRPr lang="zh-CN" altLang="en-US"/>
          </a:p>
        </p:txBody>
      </p:sp>
      <p:sp>
        <p:nvSpPr>
          <p:cNvPr id="43016" name="Rectangle 7"/>
          <p:cNvSpPr>
            <a:spLocks noChangeArrowheads="1"/>
          </p:cNvSpPr>
          <p:nvPr/>
        </p:nvSpPr>
        <p:spPr bwMode="auto">
          <a:xfrm>
            <a:off x="3852863" y="3214688"/>
            <a:ext cx="1800225" cy="1366837"/>
          </a:xfrm>
          <a:prstGeom prst="rect">
            <a:avLst/>
          </a:prstGeom>
          <a:solidFill>
            <a:srgbClr val="008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ctr">
              <a:lnSpc>
                <a:spcPct val="90000"/>
              </a:lnSpc>
            </a:pPr>
            <a:r>
              <a:rPr lang="en-US" altLang="zh-CN">
                <a:solidFill>
                  <a:schemeClr val="bg1"/>
                </a:solidFill>
              </a:rPr>
              <a:t>FCB</a:t>
            </a:r>
            <a:endParaRPr lang="en-US" altLang="zh-CN">
              <a:solidFill>
                <a:schemeClr val="bg1"/>
              </a:solidFill>
            </a:endParaRPr>
          </a:p>
          <a:p>
            <a:pPr algn="ctr">
              <a:lnSpc>
                <a:spcPct val="90000"/>
              </a:lnSpc>
            </a:pPr>
            <a:r>
              <a:rPr lang="en-US" altLang="zh-CN">
                <a:solidFill>
                  <a:schemeClr val="bg1"/>
                </a:solidFill>
              </a:rPr>
              <a:t>name </a:t>
            </a:r>
            <a:r>
              <a:rPr lang="en-US" altLang="zh-CN"/>
              <a:t>|</a:t>
            </a:r>
            <a:r>
              <a:rPr lang="en-US" altLang="zh-CN">
                <a:solidFill>
                  <a:schemeClr val="bg1"/>
                </a:solidFill>
              </a:rPr>
              <a:t> inode</a:t>
            </a:r>
            <a:endParaRPr lang="en-US" altLang="zh-CN">
              <a:solidFill>
                <a:schemeClr val="bg1"/>
              </a:solidFill>
            </a:endParaRPr>
          </a:p>
          <a:p>
            <a:pPr algn="ctr">
              <a:lnSpc>
                <a:spcPct val="90000"/>
              </a:lnSpc>
            </a:pPr>
            <a:endParaRPr lang="en-US" altLang="zh-CN">
              <a:solidFill>
                <a:schemeClr val="bg1"/>
              </a:solidFill>
            </a:endParaRPr>
          </a:p>
          <a:p>
            <a:pPr algn="ctr"/>
            <a:endParaRPr lang="zh-CN" altLang="en-US">
              <a:solidFill>
                <a:schemeClr val="bg1"/>
              </a:solidFill>
            </a:endParaRPr>
          </a:p>
          <a:p>
            <a:pPr algn="ctr"/>
            <a:r>
              <a:rPr lang="zh-CN" altLang="en-US">
                <a:solidFill>
                  <a:schemeClr val="bg1"/>
                </a:solidFill>
              </a:rPr>
              <a:t>文件系统目录</a:t>
            </a:r>
            <a:endParaRPr lang="zh-CN" altLang="en-US">
              <a:solidFill>
                <a:schemeClr val="bg1"/>
              </a:solidFill>
            </a:endParaRPr>
          </a:p>
        </p:txBody>
      </p:sp>
      <p:sp>
        <p:nvSpPr>
          <p:cNvPr id="43017" name="Rectangle 8"/>
          <p:cNvSpPr>
            <a:spLocks noChangeArrowheads="1"/>
          </p:cNvSpPr>
          <p:nvPr/>
        </p:nvSpPr>
        <p:spPr bwMode="auto">
          <a:xfrm>
            <a:off x="5435600" y="4941888"/>
            <a:ext cx="809625" cy="503237"/>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file</a:t>
            </a:r>
            <a:endParaRPr lang="en-US" altLang="zh-CN"/>
          </a:p>
        </p:txBody>
      </p:sp>
      <p:sp>
        <p:nvSpPr>
          <p:cNvPr id="43018" name="Rectangle 9"/>
          <p:cNvSpPr>
            <a:spLocks noChangeArrowheads="1"/>
          </p:cNvSpPr>
          <p:nvPr/>
        </p:nvSpPr>
        <p:spPr bwMode="auto">
          <a:xfrm>
            <a:off x="4211638" y="5373688"/>
            <a:ext cx="809625" cy="503237"/>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file3</a:t>
            </a:r>
            <a:endParaRPr lang="en-US" altLang="zh-CN"/>
          </a:p>
        </p:txBody>
      </p:sp>
      <p:sp>
        <p:nvSpPr>
          <p:cNvPr id="43019" name="Rectangle 10"/>
          <p:cNvSpPr>
            <a:spLocks noChangeArrowheads="1"/>
          </p:cNvSpPr>
          <p:nvPr/>
        </p:nvSpPr>
        <p:spPr bwMode="auto">
          <a:xfrm>
            <a:off x="5724525" y="5591175"/>
            <a:ext cx="809625" cy="503238"/>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file2</a:t>
            </a:r>
            <a:endParaRPr lang="en-US" altLang="zh-CN"/>
          </a:p>
        </p:txBody>
      </p:sp>
      <p:sp>
        <p:nvSpPr>
          <p:cNvPr id="531467" name="Rectangle 11"/>
          <p:cNvSpPr>
            <a:spLocks noChangeArrowheads="1"/>
          </p:cNvSpPr>
          <p:nvPr/>
        </p:nvSpPr>
        <p:spPr bwMode="auto">
          <a:xfrm>
            <a:off x="3852863" y="3228975"/>
            <a:ext cx="2374900" cy="1366838"/>
          </a:xfrm>
          <a:prstGeom prst="rect">
            <a:avLst/>
          </a:prstGeom>
          <a:solidFill>
            <a:srgbClr val="3366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ctr">
              <a:lnSpc>
                <a:spcPct val="90000"/>
              </a:lnSpc>
            </a:pPr>
            <a:r>
              <a:rPr lang="en-US" altLang="zh-CN">
                <a:solidFill>
                  <a:schemeClr val="bg1"/>
                </a:solidFill>
              </a:rPr>
              <a:t>FCB</a:t>
            </a:r>
            <a:endParaRPr lang="en-US" altLang="zh-CN">
              <a:solidFill>
                <a:schemeClr val="bg1"/>
              </a:solidFill>
            </a:endParaRPr>
          </a:p>
          <a:p>
            <a:pPr algn="ctr">
              <a:lnSpc>
                <a:spcPct val="90000"/>
              </a:lnSpc>
            </a:pPr>
            <a:r>
              <a:rPr lang="en-US" altLang="zh-CN">
                <a:solidFill>
                  <a:schemeClr val="bg1"/>
                </a:solidFill>
              </a:rPr>
              <a:t>name | </a:t>
            </a:r>
            <a:r>
              <a:rPr lang="zh-CN" altLang="en-US">
                <a:solidFill>
                  <a:srgbClr val="FFFF00"/>
                </a:solidFill>
              </a:rPr>
              <a:t>文件信息</a:t>
            </a:r>
            <a:endParaRPr lang="zh-CN" altLang="en-US">
              <a:solidFill>
                <a:srgbClr val="FFFF00"/>
              </a:solidFill>
            </a:endParaRPr>
          </a:p>
          <a:p>
            <a:pPr algn="ctr">
              <a:lnSpc>
                <a:spcPct val="90000"/>
              </a:lnSpc>
            </a:pPr>
            <a:endParaRPr lang="en-US" altLang="zh-CN">
              <a:solidFill>
                <a:schemeClr val="bg1"/>
              </a:solidFill>
            </a:endParaRPr>
          </a:p>
          <a:p>
            <a:pPr algn="ctr"/>
            <a:endParaRPr lang="zh-CN" altLang="en-US">
              <a:solidFill>
                <a:schemeClr val="bg1"/>
              </a:solidFill>
            </a:endParaRPr>
          </a:p>
          <a:p>
            <a:pPr algn="ctr"/>
            <a:r>
              <a:rPr lang="zh-CN" altLang="en-US">
                <a:solidFill>
                  <a:schemeClr val="bg1"/>
                </a:solidFill>
              </a:rPr>
              <a:t>文件系统目录</a:t>
            </a:r>
            <a:endParaRPr lang="zh-CN" altLang="en-US">
              <a:solidFill>
                <a:schemeClr val="bg1"/>
              </a:solidFill>
            </a:endParaRPr>
          </a:p>
        </p:txBody>
      </p:sp>
      <p:sp>
        <p:nvSpPr>
          <p:cNvPr id="531468" name="Rectangle 12"/>
          <p:cNvSpPr>
            <a:spLocks noChangeArrowheads="1"/>
          </p:cNvSpPr>
          <p:nvPr/>
        </p:nvSpPr>
        <p:spPr bwMode="auto">
          <a:xfrm>
            <a:off x="1908175" y="3500438"/>
            <a:ext cx="1008063" cy="793750"/>
          </a:xfrm>
          <a:prstGeom prst="rect">
            <a:avLst/>
          </a:prstGeom>
          <a:solidFill>
            <a:srgbClr val="008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chemeClr val="bg1"/>
                </a:solidFill>
              </a:rPr>
              <a:t>硬盘</a:t>
            </a:r>
            <a:endParaRPr lang="zh-CN" altLang="en-US">
              <a:solidFill>
                <a:schemeClr val="bg1"/>
              </a:solidFill>
            </a:endParaRPr>
          </a:p>
          <a:p>
            <a:pPr algn="ctr"/>
            <a:r>
              <a:rPr lang="zh-CN" altLang="en-US">
                <a:solidFill>
                  <a:schemeClr val="bg1"/>
                </a:solidFill>
              </a:rPr>
              <a:t>文件系统</a:t>
            </a:r>
            <a:endParaRPr lang="zh-CN" altLang="en-US">
              <a:solidFill>
                <a:schemeClr val="bg1"/>
              </a:solidFill>
            </a:endParaRPr>
          </a:p>
          <a:p>
            <a:pPr algn="ctr"/>
            <a:r>
              <a:rPr lang="zh-CN" altLang="en-US">
                <a:solidFill>
                  <a:schemeClr val="bg1"/>
                </a:solidFill>
              </a:rPr>
              <a:t>目录</a:t>
            </a:r>
            <a:endParaRPr lang="zh-CN" altLang="en-US">
              <a:solidFill>
                <a:schemeClr val="bg1"/>
              </a:solidFill>
            </a:endParaRPr>
          </a:p>
        </p:txBody>
      </p:sp>
      <p:sp>
        <p:nvSpPr>
          <p:cNvPr id="531469" name="Freeform 13"/>
          <p:cNvSpPr/>
          <p:nvPr/>
        </p:nvSpPr>
        <p:spPr bwMode="auto">
          <a:xfrm>
            <a:off x="1692275" y="3646488"/>
            <a:ext cx="153988" cy="431800"/>
          </a:xfrm>
          <a:custGeom>
            <a:avLst/>
            <a:gdLst>
              <a:gd name="T0" fmla="*/ 2147483647 w 97"/>
              <a:gd name="T1" fmla="*/ 0 h 272"/>
              <a:gd name="T2" fmla="*/ 0 w 97"/>
              <a:gd name="T3" fmla="*/ 2147483647 h 272"/>
              <a:gd name="T4" fmla="*/ 2147483647 w 97"/>
              <a:gd name="T5" fmla="*/ 2147483647 h 272"/>
              <a:gd name="T6" fmla="*/ 0 w 97"/>
              <a:gd name="T7" fmla="*/ 2147483647 h 272"/>
              <a:gd name="T8" fmla="*/ 2147483647 w 97"/>
              <a:gd name="T9" fmla="*/ 2147483647 h 272"/>
              <a:gd name="T10" fmla="*/ 2147483647 w 97"/>
              <a:gd name="T11" fmla="*/ 2147483647 h 272"/>
              <a:gd name="T12" fmla="*/ 2147483647 w 97"/>
              <a:gd name="T13" fmla="*/ 2147483647 h 2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272">
                <a:moveTo>
                  <a:pt x="90" y="0"/>
                </a:moveTo>
                <a:cubicBezTo>
                  <a:pt x="45" y="15"/>
                  <a:pt x="0" y="30"/>
                  <a:pt x="0" y="45"/>
                </a:cubicBezTo>
                <a:cubicBezTo>
                  <a:pt x="0" y="60"/>
                  <a:pt x="90" y="76"/>
                  <a:pt x="90" y="91"/>
                </a:cubicBezTo>
                <a:cubicBezTo>
                  <a:pt x="90" y="106"/>
                  <a:pt x="0" y="121"/>
                  <a:pt x="0" y="136"/>
                </a:cubicBezTo>
                <a:cubicBezTo>
                  <a:pt x="0" y="151"/>
                  <a:pt x="83" y="166"/>
                  <a:pt x="90" y="181"/>
                </a:cubicBezTo>
                <a:cubicBezTo>
                  <a:pt x="97" y="196"/>
                  <a:pt x="45" y="212"/>
                  <a:pt x="45" y="227"/>
                </a:cubicBezTo>
                <a:cubicBezTo>
                  <a:pt x="45" y="242"/>
                  <a:pt x="67" y="257"/>
                  <a:pt x="90" y="272"/>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3023" name="Group 14"/>
          <p:cNvGrpSpPr/>
          <p:nvPr/>
        </p:nvGrpSpPr>
        <p:grpSpPr bwMode="auto">
          <a:xfrm>
            <a:off x="3852863" y="3502025"/>
            <a:ext cx="2374900" cy="720725"/>
            <a:chOff x="3833" y="2296"/>
            <a:chExt cx="1496" cy="454"/>
          </a:xfrm>
        </p:grpSpPr>
        <p:sp>
          <p:nvSpPr>
            <p:cNvPr id="43033" name="Line 15"/>
            <p:cNvSpPr>
              <a:spLocks noChangeShapeType="1"/>
            </p:cNvSpPr>
            <p:nvPr/>
          </p:nvSpPr>
          <p:spPr bwMode="auto">
            <a:xfrm>
              <a:off x="3833" y="2296"/>
              <a:ext cx="1496"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34" name="Line 16"/>
            <p:cNvSpPr>
              <a:spLocks noChangeShapeType="1"/>
            </p:cNvSpPr>
            <p:nvPr/>
          </p:nvSpPr>
          <p:spPr bwMode="auto">
            <a:xfrm>
              <a:off x="3833" y="2432"/>
              <a:ext cx="1496"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35" name="Line 17"/>
            <p:cNvSpPr>
              <a:spLocks noChangeShapeType="1"/>
            </p:cNvSpPr>
            <p:nvPr/>
          </p:nvSpPr>
          <p:spPr bwMode="auto">
            <a:xfrm>
              <a:off x="3833" y="2614"/>
              <a:ext cx="1496"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36" name="Line 18"/>
            <p:cNvSpPr>
              <a:spLocks noChangeShapeType="1"/>
            </p:cNvSpPr>
            <p:nvPr/>
          </p:nvSpPr>
          <p:spPr bwMode="auto">
            <a:xfrm>
              <a:off x="3833" y="2750"/>
              <a:ext cx="1496"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31475" name="Freeform 19"/>
          <p:cNvSpPr/>
          <p:nvPr/>
        </p:nvSpPr>
        <p:spPr bwMode="auto">
          <a:xfrm>
            <a:off x="2700338" y="4149725"/>
            <a:ext cx="3024187" cy="1668463"/>
          </a:xfrm>
          <a:custGeom>
            <a:avLst/>
            <a:gdLst>
              <a:gd name="T0" fmla="*/ 0 w 1905"/>
              <a:gd name="T1" fmla="*/ 0 h 1051"/>
              <a:gd name="T2" fmla="*/ 2147483647 w 1905"/>
              <a:gd name="T3" fmla="*/ 2147483647 h 1051"/>
              <a:gd name="T4" fmla="*/ 2147483647 w 1905"/>
              <a:gd name="T5" fmla="*/ 2147483647 h 1051"/>
              <a:gd name="T6" fmla="*/ 2147483647 w 1905"/>
              <a:gd name="T7" fmla="*/ 2147483647 h 10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05" h="1051">
                <a:moveTo>
                  <a:pt x="0" y="0"/>
                </a:moveTo>
                <a:cubicBezTo>
                  <a:pt x="38" y="147"/>
                  <a:pt x="76" y="295"/>
                  <a:pt x="227" y="454"/>
                </a:cubicBezTo>
                <a:cubicBezTo>
                  <a:pt x="378" y="613"/>
                  <a:pt x="627" y="855"/>
                  <a:pt x="907" y="953"/>
                </a:cubicBezTo>
                <a:cubicBezTo>
                  <a:pt x="1187" y="1051"/>
                  <a:pt x="1546" y="1047"/>
                  <a:pt x="1905" y="1044"/>
                </a:cubicBezTo>
              </a:path>
            </a:pathLst>
          </a:custGeom>
          <a:noFill/>
          <a:ln w="57150"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1476" name="Line 20"/>
          <p:cNvSpPr>
            <a:spLocks noChangeShapeType="1"/>
          </p:cNvSpPr>
          <p:nvPr/>
        </p:nvSpPr>
        <p:spPr bwMode="auto">
          <a:xfrm>
            <a:off x="1908175" y="4149725"/>
            <a:ext cx="1008063" cy="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1477" name="Oval 21"/>
          <p:cNvSpPr>
            <a:spLocks noChangeArrowheads="1"/>
          </p:cNvSpPr>
          <p:nvPr/>
        </p:nvSpPr>
        <p:spPr bwMode="auto">
          <a:xfrm>
            <a:off x="6372225" y="4365625"/>
            <a:ext cx="287338" cy="287338"/>
          </a:xfrm>
          <a:prstGeom prst="ellipse">
            <a:avLst/>
          </a:prstGeom>
          <a:solidFill>
            <a:srgbClr val="CCFF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478" name="Freeform 22"/>
          <p:cNvSpPr/>
          <p:nvPr/>
        </p:nvSpPr>
        <p:spPr bwMode="auto">
          <a:xfrm>
            <a:off x="5435600" y="3573463"/>
            <a:ext cx="1368425" cy="792162"/>
          </a:xfrm>
          <a:custGeom>
            <a:avLst/>
            <a:gdLst>
              <a:gd name="T0" fmla="*/ 0 w 332"/>
              <a:gd name="T1" fmla="*/ 2147483647 h 522"/>
              <a:gd name="T2" fmla="*/ 2147483647 w 332"/>
              <a:gd name="T3" fmla="*/ 2147483647 h 522"/>
              <a:gd name="T4" fmla="*/ 2147483647 w 332"/>
              <a:gd name="T5" fmla="*/ 2147483647 h 522"/>
              <a:gd name="T6" fmla="*/ 2147483647 w 332"/>
              <a:gd name="T7" fmla="*/ 2147483647 h 5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2" h="522">
                <a:moveTo>
                  <a:pt x="0" y="23"/>
                </a:moveTo>
                <a:cubicBezTo>
                  <a:pt x="64" y="11"/>
                  <a:pt x="128" y="0"/>
                  <a:pt x="181" y="23"/>
                </a:cubicBezTo>
                <a:cubicBezTo>
                  <a:pt x="234" y="46"/>
                  <a:pt x="302" y="76"/>
                  <a:pt x="317" y="159"/>
                </a:cubicBezTo>
                <a:cubicBezTo>
                  <a:pt x="332" y="242"/>
                  <a:pt x="302" y="382"/>
                  <a:pt x="272" y="522"/>
                </a:cubicBezTo>
              </a:path>
            </a:pathLst>
          </a:custGeom>
          <a:noFill/>
          <a:ln w="28575" cmpd="sng">
            <a:solidFill>
              <a:srgbClr val="D60093"/>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1479" name="Freeform 23"/>
          <p:cNvSpPr/>
          <p:nvPr/>
        </p:nvSpPr>
        <p:spPr bwMode="auto">
          <a:xfrm>
            <a:off x="6227763" y="4508500"/>
            <a:ext cx="371475" cy="576263"/>
          </a:xfrm>
          <a:custGeom>
            <a:avLst/>
            <a:gdLst>
              <a:gd name="T0" fmla="*/ 2147483647 w 234"/>
              <a:gd name="T1" fmla="*/ 0 h 363"/>
              <a:gd name="T2" fmla="*/ 2147483647 w 234"/>
              <a:gd name="T3" fmla="*/ 2147483647 h 363"/>
              <a:gd name="T4" fmla="*/ 2147483647 w 234"/>
              <a:gd name="T5" fmla="*/ 2147483647 h 363"/>
              <a:gd name="T6" fmla="*/ 0 w 234"/>
              <a:gd name="T7" fmla="*/ 2147483647 h 3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4" h="363">
                <a:moveTo>
                  <a:pt x="227" y="0"/>
                </a:moveTo>
                <a:cubicBezTo>
                  <a:pt x="230" y="45"/>
                  <a:pt x="234" y="91"/>
                  <a:pt x="227" y="136"/>
                </a:cubicBezTo>
                <a:cubicBezTo>
                  <a:pt x="220" y="181"/>
                  <a:pt x="220" y="235"/>
                  <a:pt x="182" y="273"/>
                </a:cubicBezTo>
                <a:cubicBezTo>
                  <a:pt x="144" y="311"/>
                  <a:pt x="72" y="337"/>
                  <a:pt x="0" y="363"/>
                </a:cubicBezTo>
              </a:path>
            </a:pathLst>
          </a:custGeom>
          <a:noFill/>
          <a:ln w="38100" cmpd="sng">
            <a:solidFill>
              <a:srgbClr val="D60093"/>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1480" name="Rectangle 24"/>
          <p:cNvSpPr>
            <a:spLocks noChangeArrowheads="1"/>
          </p:cNvSpPr>
          <p:nvPr/>
        </p:nvSpPr>
        <p:spPr bwMode="auto">
          <a:xfrm>
            <a:off x="1908175" y="3473450"/>
            <a:ext cx="1008063" cy="863600"/>
          </a:xfrm>
          <a:prstGeom prst="rect">
            <a:avLst/>
          </a:prstGeom>
          <a:noFill/>
          <a:ln w="76200">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481" name="AutoShape 25"/>
          <p:cNvSpPr>
            <a:spLocks noChangeArrowheads="1"/>
          </p:cNvSpPr>
          <p:nvPr/>
        </p:nvSpPr>
        <p:spPr bwMode="auto">
          <a:xfrm>
            <a:off x="7164388" y="4437063"/>
            <a:ext cx="1441450" cy="792162"/>
          </a:xfrm>
          <a:prstGeom prst="wedgeRoundRectCallout">
            <a:avLst>
              <a:gd name="adj1" fmla="val -88986"/>
              <a:gd name="adj2" fmla="val -37778"/>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Inode</a:t>
            </a:r>
            <a:endParaRPr lang="en-US" altLang="zh-CN" sz="2000"/>
          </a:p>
          <a:p>
            <a:pPr algn="ctr"/>
            <a:r>
              <a:rPr lang="zh-CN" altLang="en-US" sz="2000"/>
              <a:t>索引结点</a:t>
            </a:r>
            <a:endParaRPr lang="zh-CN" altLang="en-US" sz="2000"/>
          </a:p>
        </p:txBody>
      </p:sp>
      <p:sp>
        <p:nvSpPr>
          <p:cNvPr id="531482" name="AutoShape 26"/>
          <p:cNvSpPr>
            <a:spLocks noChangeArrowheads="1"/>
          </p:cNvSpPr>
          <p:nvPr/>
        </p:nvSpPr>
        <p:spPr bwMode="auto">
          <a:xfrm flipH="1">
            <a:off x="2987675" y="3644900"/>
            <a:ext cx="792163" cy="431800"/>
          </a:xfrm>
          <a:custGeom>
            <a:avLst/>
            <a:gdLst>
              <a:gd name="T0" fmla="*/ 799092849 w 21600"/>
              <a:gd name="T1" fmla="*/ 0 h 21600"/>
              <a:gd name="T2" fmla="*/ 0 w 21600"/>
              <a:gd name="T3" fmla="*/ 86280057 h 21600"/>
              <a:gd name="T4" fmla="*/ 799092849 w 21600"/>
              <a:gd name="T5" fmla="*/ 172560114 h 21600"/>
              <a:gd name="T6" fmla="*/ 1065457585 w 21600"/>
              <a:gd name="T7" fmla="*/ 8628005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8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483" name="Freeform 27"/>
          <p:cNvSpPr/>
          <p:nvPr/>
        </p:nvSpPr>
        <p:spPr bwMode="auto">
          <a:xfrm>
            <a:off x="5867400" y="3644900"/>
            <a:ext cx="481013" cy="1439863"/>
          </a:xfrm>
          <a:custGeom>
            <a:avLst/>
            <a:gdLst>
              <a:gd name="T0" fmla="*/ 0 w 303"/>
              <a:gd name="T1" fmla="*/ 0 h 907"/>
              <a:gd name="T2" fmla="*/ 2147483647 w 303"/>
              <a:gd name="T3" fmla="*/ 2147483647 h 907"/>
              <a:gd name="T4" fmla="*/ 2147483647 w 303"/>
              <a:gd name="T5" fmla="*/ 2147483647 h 907"/>
              <a:gd name="T6" fmla="*/ 0 60000 65536"/>
              <a:gd name="T7" fmla="*/ 0 60000 65536"/>
              <a:gd name="T8" fmla="*/ 0 60000 65536"/>
            </a:gdLst>
            <a:ahLst/>
            <a:cxnLst>
              <a:cxn ang="T6">
                <a:pos x="T0" y="T1"/>
              </a:cxn>
              <a:cxn ang="T7">
                <a:pos x="T2" y="T3"/>
              </a:cxn>
              <a:cxn ang="T8">
                <a:pos x="T4" y="T5"/>
              </a:cxn>
            </a:cxnLst>
            <a:rect l="0" t="0" r="r" b="b"/>
            <a:pathLst>
              <a:path w="303" h="907">
                <a:moveTo>
                  <a:pt x="0" y="0"/>
                </a:moveTo>
                <a:cubicBezTo>
                  <a:pt x="121" y="106"/>
                  <a:pt x="243" y="212"/>
                  <a:pt x="273" y="363"/>
                </a:cubicBezTo>
                <a:cubicBezTo>
                  <a:pt x="303" y="514"/>
                  <a:pt x="242" y="710"/>
                  <a:pt x="182" y="907"/>
                </a:cubicBezTo>
              </a:path>
            </a:pathLst>
          </a:custGeom>
          <a:noFill/>
          <a:ln w="38100" cap="flat" cmpd="sng">
            <a:solidFill>
              <a:schemeClr val="tx1"/>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1460">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31468"/>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53148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31469"/>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500"/>
                                  </p:stCondLst>
                                  <p:childTnLst>
                                    <p:set>
                                      <p:cBhvr>
                                        <p:cTn id="18" dur="1" fill="hold">
                                          <p:stCondLst>
                                            <p:cond delay="0"/>
                                          </p:stCondLst>
                                        </p:cTn>
                                        <p:tgtEl>
                                          <p:spTgt spid="531476"/>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grpId="0" nodeType="afterEffect">
                                  <p:stCondLst>
                                    <p:cond delay="500"/>
                                  </p:stCondLst>
                                  <p:childTnLst>
                                    <p:set>
                                      <p:cBhvr>
                                        <p:cTn id="21" dur="1" fill="hold">
                                          <p:stCondLst>
                                            <p:cond delay="0"/>
                                          </p:stCondLst>
                                        </p:cTn>
                                        <p:tgtEl>
                                          <p:spTgt spid="53147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31460">
                                            <p:txEl>
                                              <p:pRg st="2" end="2"/>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53148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31460">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0" nodeType="clickEffect">
                                  <p:stCondLst>
                                    <p:cond delay="0"/>
                                  </p:stCondLst>
                                  <p:childTnLst>
                                    <p:set>
                                      <p:cBhvr>
                                        <p:cTn id="35" dur="1" fill="hold">
                                          <p:stCondLst>
                                            <p:cond delay="0"/>
                                          </p:stCondLst>
                                        </p:cTn>
                                        <p:tgtEl>
                                          <p:spTgt spid="531467"/>
                                        </p:tgtEl>
                                        <p:attrNameLst>
                                          <p:attrName>style.visibility</p:attrName>
                                        </p:attrNameLst>
                                      </p:cBhvr>
                                      <p:to>
                                        <p:strVal val="hidden"/>
                                      </p:to>
                                    </p:set>
                                  </p:childTnLst>
                                </p:cTn>
                              </p:par>
                              <p:par>
                                <p:cTn id="36" presetID="1" presetClass="entr" presetSubtype="0" fill="hold" nodeType="withEffect">
                                  <p:stCondLst>
                                    <p:cond delay="0"/>
                                  </p:stCondLst>
                                  <p:childTnLst>
                                    <p:set>
                                      <p:cBhvr>
                                        <p:cTn id="37" dur="1" fill="hold">
                                          <p:stCondLst>
                                            <p:cond delay="0"/>
                                          </p:stCondLst>
                                        </p:cTn>
                                        <p:tgtEl>
                                          <p:spTgt spid="531460">
                                            <p:txEl>
                                              <p:pRg st="4" end="4"/>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31477"/>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0" nodeType="afterEffect">
                                  <p:stCondLst>
                                    <p:cond delay="500"/>
                                  </p:stCondLst>
                                  <p:childTnLst>
                                    <p:set>
                                      <p:cBhvr>
                                        <p:cTn id="44" dur="1" fill="hold">
                                          <p:stCondLst>
                                            <p:cond delay="0"/>
                                          </p:stCondLst>
                                        </p:cTn>
                                        <p:tgtEl>
                                          <p:spTgt spid="531478"/>
                                        </p:tgtEl>
                                        <p:attrNameLst>
                                          <p:attrName>style.visibility</p:attrName>
                                        </p:attrNameLst>
                                      </p:cBhvr>
                                      <p:to>
                                        <p:strVal val="visible"/>
                                      </p:to>
                                    </p:set>
                                  </p:childTnLst>
                                </p:cTn>
                              </p:par>
                            </p:childTnLst>
                          </p:cTn>
                        </p:par>
                        <p:par>
                          <p:cTn id="45" fill="hold">
                            <p:stCondLst>
                              <p:cond delay="500"/>
                            </p:stCondLst>
                            <p:childTnLst>
                              <p:par>
                                <p:cTn id="46" presetID="1" presetClass="entr" presetSubtype="0" fill="hold" grpId="0" nodeType="afterEffect">
                                  <p:stCondLst>
                                    <p:cond delay="500"/>
                                  </p:stCondLst>
                                  <p:childTnLst>
                                    <p:set>
                                      <p:cBhvr>
                                        <p:cTn id="47" dur="1" fill="hold">
                                          <p:stCondLst>
                                            <p:cond delay="0"/>
                                          </p:stCondLst>
                                        </p:cTn>
                                        <p:tgtEl>
                                          <p:spTgt spid="53147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53148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531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67" grpId="0" animBg="1"/>
      <p:bldP spid="531468" grpId="0" animBg="1"/>
      <p:bldP spid="531469" grpId="0" animBg="1"/>
      <p:bldP spid="531475" grpId="0" animBg="1"/>
      <p:bldP spid="531476" grpId="0" animBg="1"/>
      <p:bldP spid="531477" grpId="0" animBg="1"/>
      <p:bldP spid="531478" grpId="0" animBg="1"/>
      <p:bldP spid="531479" grpId="0" animBg="1"/>
      <p:bldP spid="531480" grpId="0" animBg="1"/>
      <p:bldP spid="531481" grpId="0" animBg="1"/>
      <p:bldP spid="531482" grpId="0" animBg="1"/>
      <p:bldP spid="53148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p:cNvSpPr>
          <p:nvPr>
            <p:ph idx="1"/>
          </p:nvPr>
        </p:nvSpPr>
        <p:spPr>
          <a:xfrm>
            <a:off x="467544" y="1196752"/>
            <a:ext cx="8676456" cy="5445125"/>
          </a:xfrm>
        </p:spPr>
        <p:txBody>
          <a:bodyPr/>
          <a:lstStyle/>
          <a:p>
            <a:pPr>
              <a:buFont typeface="Wingdings" panose="05000000000000000000" pitchFamily="2" charset="2"/>
              <a:buNone/>
            </a:pPr>
            <a:r>
              <a:rPr lang="en-US" altLang="zh-CN" b="1" dirty="0" smtClean="0"/>
              <a:t>7)</a:t>
            </a:r>
            <a:r>
              <a:rPr lang="zh-CN" altLang="en-US" b="1" dirty="0" smtClean="0"/>
              <a:t>链接命令</a:t>
            </a:r>
            <a:r>
              <a:rPr lang="en-US" altLang="zh-CN" b="1" dirty="0" err="1" smtClean="0"/>
              <a:t>ln</a:t>
            </a:r>
            <a:endParaRPr lang="en-US" altLang="zh-CN" b="1" dirty="0" smtClean="0"/>
          </a:p>
          <a:p>
            <a:pPr>
              <a:buFont typeface="Wingdings" panose="05000000000000000000" pitchFamily="2" charset="2"/>
              <a:buNone/>
            </a:pPr>
            <a:r>
              <a:rPr lang="zh-CN" altLang="en-US" b="1" dirty="0" smtClean="0"/>
              <a:t>  链接文件命令是</a:t>
            </a:r>
            <a:r>
              <a:rPr lang="en-US" altLang="zh-CN" b="1" dirty="0" err="1" smtClean="0"/>
              <a:t>ln</a:t>
            </a:r>
            <a:r>
              <a:rPr lang="zh-CN" altLang="en-US" b="1" dirty="0" smtClean="0"/>
              <a:t>命令，该命令在文件之间创建链接。这种操作实际上是给系统中已有的某个文件指定另外一个可用于访问的名称。 </a:t>
            </a:r>
            <a:endParaRPr lang="zh-CN" altLang="en-US" b="1" dirty="0" smtClean="0"/>
          </a:p>
          <a:p>
            <a:pPr>
              <a:buFont typeface="Wingdings" panose="05000000000000000000" pitchFamily="2" charset="2"/>
              <a:buNone/>
            </a:pPr>
            <a:r>
              <a:rPr lang="zh-CN" altLang="en-US" b="1" dirty="0" smtClean="0"/>
              <a:t>一般格式：</a:t>
            </a:r>
            <a:r>
              <a:rPr lang="en-US" altLang="zh-CN" b="1" dirty="0" err="1" smtClean="0">
                <a:solidFill>
                  <a:srgbClr val="FF0000"/>
                </a:solidFill>
              </a:rPr>
              <a:t>ln</a:t>
            </a:r>
            <a:r>
              <a:rPr lang="en-US" altLang="zh-CN" b="1" dirty="0" smtClean="0">
                <a:solidFill>
                  <a:srgbClr val="FF0000"/>
                </a:solidFill>
              </a:rPr>
              <a:t> [</a:t>
            </a:r>
            <a:r>
              <a:rPr lang="zh-CN" altLang="en-US" b="1" dirty="0" smtClean="0">
                <a:solidFill>
                  <a:srgbClr val="FF0000"/>
                </a:solidFill>
              </a:rPr>
              <a:t>选项</a:t>
            </a:r>
            <a:r>
              <a:rPr lang="en-US" altLang="zh-CN" b="1" dirty="0" smtClean="0">
                <a:solidFill>
                  <a:srgbClr val="FF0000"/>
                </a:solidFill>
              </a:rPr>
              <a:t>]  </a:t>
            </a:r>
            <a:r>
              <a:rPr lang="zh-CN" altLang="en-US" b="1" dirty="0" smtClean="0">
                <a:solidFill>
                  <a:srgbClr val="FF0000"/>
                </a:solidFill>
              </a:rPr>
              <a:t>源文件 </a:t>
            </a:r>
            <a:r>
              <a:rPr lang="en-US" altLang="zh-CN" b="1" dirty="0" smtClean="0">
                <a:solidFill>
                  <a:srgbClr val="FF0000"/>
                </a:solidFill>
              </a:rPr>
              <a:t>[</a:t>
            </a:r>
            <a:r>
              <a:rPr lang="zh-CN" altLang="en-US" b="1" dirty="0" smtClean="0">
                <a:solidFill>
                  <a:srgbClr val="FF0000"/>
                </a:solidFill>
              </a:rPr>
              <a:t>目标</a:t>
            </a:r>
            <a:r>
              <a:rPr lang="en-US" altLang="zh-CN" b="1" dirty="0" smtClean="0">
                <a:solidFill>
                  <a:srgbClr val="FF0000"/>
                </a:solidFill>
              </a:rPr>
              <a:t>]</a:t>
            </a:r>
            <a:endParaRPr lang="en-US" altLang="zh-CN" b="1" dirty="0" smtClean="0">
              <a:solidFill>
                <a:srgbClr val="FF0000"/>
              </a:solidFill>
            </a:endParaRPr>
          </a:p>
          <a:p>
            <a:pPr>
              <a:buFont typeface="Wingdings" panose="05000000000000000000" pitchFamily="2" charset="2"/>
              <a:buNone/>
            </a:pPr>
            <a:r>
              <a:rPr lang="zh-CN" altLang="en-US" b="1" dirty="0" smtClean="0"/>
              <a:t>说明：链接的对象可以是</a:t>
            </a:r>
            <a:r>
              <a:rPr lang="zh-CN" altLang="en-US" b="1" dirty="0" smtClean="0">
                <a:solidFill>
                  <a:srgbClr val="0000FF"/>
                </a:solidFill>
                <a:latin typeface="华文楷体" panose="02010600040101010101" charset="-122"/>
                <a:ea typeface="华文楷体" panose="02010600040101010101" charset="-122"/>
              </a:rPr>
              <a:t>文件</a:t>
            </a:r>
            <a:r>
              <a:rPr lang="zh-CN" altLang="en-US" b="1" dirty="0" smtClean="0"/>
              <a:t>，也可以是</a:t>
            </a:r>
            <a:r>
              <a:rPr lang="zh-CN" altLang="en-US" b="1" dirty="0" smtClean="0">
                <a:solidFill>
                  <a:srgbClr val="0000FF"/>
                </a:solidFill>
                <a:latin typeface="华文楷体" panose="02010600040101010101" charset="-122"/>
                <a:ea typeface="华文楷体" panose="02010600040101010101" charset="-122"/>
              </a:rPr>
              <a:t>目录</a:t>
            </a:r>
            <a:r>
              <a:rPr lang="zh-CN" altLang="en-US" b="1" dirty="0" smtClean="0"/>
              <a:t>。</a:t>
            </a:r>
            <a:endParaRPr lang="zh-CN" altLang="en-US" b="1" dirty="0" smtClean="0"/>
          </a:p>
          <a:p>
            <a:pPr>
              <a:buFont typeface="Wingdings" panose="05000000000000000000" pitchFamily="2" charset="2"/>
              <a:buNone/>
            </a:pPr>
            <a:r>
              <a:rPr lang="zh-CN" altLang="en-US" b="1" dirty="0" smtClean="0"/>
              <a:t>不加参数默认创建的是一个硬链接 </a:t>
            </a:r>
            <a:endParaRPr lang="zh-CN" altLang="en-US" b="1" dirty="0" smtClean="0"/>
          </a:p>
          <a:p>
            <a:pPr>
              <a:buFont typeface="Wingdings" panose="05000000000000000000" pitchFamily="2" charset="2"/>
              <a:buNone/>
            </a:pPr>
            <a:r>
              <a:rPr lang="en-US" altLang="zh-CN" b="1" dirty="0" smtClean="0">
                <a:solidFill>
                  <a:srgbClr val="FF0000"/>
                </a:solidFill>
              </a:rPr>
              <a:t>-s  </a:t>
            </a:r>
            <a:r>
              <a:rPr lang="zh-CN" altLang="en-US" b="1" dirty="0" smtClean="0">
                <a:solidFill>
                  <a:srgbClr val="FF0000"/>
                </a:solidFill>
              </a:rPr>
              <a:t>创建一个软链接（符号链接）</a:t>
            </a:r>
            <a:endParaRPr lang="zh-CN" altLang="en-US" b="1" dirty="0" smtClean="0">
              <a:solidFill>
                <a:srgbClr val="FF0000"/>
              </a:solidFill>
            </a:endParaRPr>
          </a:p>
        </p:txBody>
      </p:sp>
      <p:sp>
        <p:nvSpPr>
          <p:cNvPr id="44034"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5E1049A6-126A-40A8-B777-885297BA0D4E}"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p:cNvSpPr>
          <p:nvPr>
            <p:ph type="title"/>
          </p:nvPr>
        </p:nvSpPr>
        <p:spPr>
          <a:xfrm>
            <a:off x="0" y="260350"/>
            <a:ext cx="7096125" cy="654050"/>
          </a:xfrm>
        </p:spPr>
        <p:txBody>
          <a:bodyPr/>
          <a:lstStyle/>
          <a:p>
            <a:endParaRPr lang="zh-CN" altLang="en-US" sz="3600" smtClean="0">
              <a:latin typeface="黑体" panose="02010609060101010101" pitchFamily="49" charset="-122"/>
              <a:ea typeface="黑体" panose="02010609060101010101" pitchFamily="49" charset="-122"/>
            </a:endParaRPr>
          </a:p>
        </p:txBody>
      </p:sp>
      <p:sp>
        <p:nvSpPr>
          <p:cNvPr id="45060" name="Rectangle 3"/>
          <p:cNvSpPr>
            <a:spLocks noGrp="1"/>
          </p:cNvSpPr>
          <p:nvPr>
            <p:ph idx="1"/>
          </p:nvPr>
        </p:nvSpPr>
        <p:spPr>
          <a:xfrm>
            <a:off x="575468" y="981075"/>
            <a:ext cx="3779838" cy="4752975"/>
          </a:xfrm>
        </p:spPr>
        <p:txBody>
          <a:bodyPr/>
          <a:lstStyle/>
          <a:p>
            <a:pPr marL="0" indent="0">
              <a:lnSpc>
                <a:spcPct val="80000"/>
              </a:lnSpc>
              <a:buNone/>
            </a:pPr>
            <a:r>
              <a:rPr lang="en-US" altLang="zh-CN" sz="2400" dirty="0" smtClean="0"/>
              <a:t>file1</a:t>
            </a:r>
            <a:endParaRPr lang="en-US" altLang="zh-CN" sz="2400" dirty="0" smtClean="0"/>
          </a:p>
          <a:p>
            <a:pPr marL="0" indent="0">
              <a:lnSpc>
                <a:spcPct val="80000"/>
              </a:lnSpc>
              <a:buNone/>
            </a:pPr>
            <a:r>
              <a:rPr lang="en-US" altLang="zh-CN" sz="2400" dirty="0" err="1" smtClean="0"/>
              <a:t>ln</a:t>
            </a:r>
            <a:r>
              <a:rPr lang="en-US" altLang="zh-CN" sz="2400" dirty="0" smtClean="0"/>
              <a:t> file1 file2</a:t>
            </a:r>
            <a:endParaRPr lang="en-US" altLang="zh-CN" sz="2400" dirty="0" smtClean="0"/>
          </a:p>
          <a:p>
            <a:pPr marL="0" indent="0">
              <a:lnSpc>
                <a:spcPct val="80000"/>
              </a:lnSpc>
              <a:buNone/>
            </a:pPr>
            <a:r>
              <a:rPr lang="en-US" altLang="zh-CN" sz="2400" dirty="0" err="1" smtClean="0"/>
              <a:t>ln</a:t>
            </a:r>
            <a:r>
              <a:rPr lang="en-US" altLang="zh-CN" sz="2400" dirty="0" smtClean="0"/>
              <a:t> –s file1 file3</a:t>
            </a:r>
            <a:endParaRPr lang="en-US" altLang="zh-CN" sz="2400" dirty="0" smtClean="0"/>
          </a:p>
          <a:p>
            <a:pPr marL="0" indent="0">
              <a:lnSpc>
                <a:spcPct val="80000"/>
              </a:lnSpc>
              <a:buNone/>
            </a:pPr>
            <a:endParaRPr lang="en-US" altLang="zh-CN" sz="2400" dirty="0" smtClean="0"/>
          </a:p>
        </p:txBody>
      </p:sp>
      <p:sp>
        <p:nvSpPr>
          <p:cNvPr id="45058"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EA5BC408-C8A4-41E1-AB79-0F2A56BAC589}"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
        <p:nvSpPr>
          <p:cNvPr id="45061" name="Rectangle 4"/>
          <p:cNvSpPr>
            <a:spLocks noChangeArrowheads="1"/>
          </p:cNvSpPr>
          <p:nvPr/>
        </p:nvSpPr>
        <p:spPr bwMode="auto">
          <a:xfrm>
            <a:off x="3635375" y="1052513"/>
            <a:ext cx="4681538" cy="439261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a:p>
            <a:pPr algn="ctr"/>
            <a:endParaRPr lang="zh-CN" altLang="en-US"/>
          </a:p>
          <a:p>
            <a:pPr algn="ctr"/>
            <a:endParaRPr lang="zh-CN" altLang="en-US"/>
          </a:p>
          <a:p>
            <a:pPr algn="ctr"/>
            <a:endParaRPr lang="zh-CN" altLang="en-US"/>
          </a:p>
          <a:p>
            <a:pPr algn="ctr"/>
            <a:endParaRPr lang="zh-CN" altLang="en-US"/>
          </a:p>
          <a:p>
            <a:pPr algn="ctr"/>
            <a:endParaRPr lang="zh-CN" altLang="en-US"/>
          </a:p>
          <a:p>
            <a:pPr algn="ctr"/>
            <a:endParaRPr lang="zh-CN" altLang="en-US"/>
          </a:p>
          <a:p>
            <a:pPr algn="ctr"/>
            <a:endParaRPr lang="zh-CN" altLang="en-US"/>
          </a:p>
          <a:p>
            <a:pPr algn="ctr"/>
            <a:endParaRPr lang="zh-CN" altLang="en-US"/>
          </a:p>
          <a:p>
            <a:pPr algn="ctr"/>
            <a:endParaRPr lang="zh-CN" altLang="en-US"/>
          </a:p>
          <a:p>
            <a:pPr algn="ctr"/>
            <a:endParaRPr lang="zh-CN" altLang="en-US"/>
          </a:p>
          <a:p>
            <a:pPr algn="ctr"/>
            <a:endParaRPr lang="zh-CN" altLang="en-US"/>
          </a:p>
          <a:p>
            <a:pPr algn="ctr"/>
            <a:endParaRPr lang="zh-CN" altLang="en-US"/>
          </a:p>
          <a:p>
            <a:pPr algn="ctr"/>
            <a:endParaRPr lang="zh-CN" altLang="en-US"/>
          </a:p>
          <a:p>
            <a:pPr algn="ctr"/>
            <a:r>
              <a:rPr lang="zh-CN" altLang="en-US"/>
              <a:t>硬盘</a:t>
            </a:r>
            <a:endParaRPr lang="zh-CN" altLang="en-US"/>
          </a:p>
        </p:txBody>
      </p:sp>
      <p:sp>
        <p:nvSpPr>
          <p:cNvPr id="45062" name="Rectangle 5"/>
          <p:cNvSpPr>
            <a:spLocks noChangeArrowheads="1"/>
          </p:cNvSpPr>
          <p:nvPr/>
        </p:nvSpPr>
        <p:spPr bwMode="auto">
          <a:xfrm>
            <a:off x="5435600" y="3357563"/>
            <a:ext cx="1558925" cy="62706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file1</a:t>
            </a:r>
            <a:endParaRPr lang="en-US" altLang="zh-CN"/>
          </a:p>
        </p:txBody>
      </p:sp>
      <p:sp>
        <p:nvSpPr>
          <p:cNvPr id="45063" name="Rectangle 6"/>
          <p:cNvSpPr>
            <a:spLocks noChangeArrowheads="1"/>
          </p:cNvSpPr>
          <p:nvPr/>
        </p:nvSpPr>
        <p:spPr bwMode="auto">
          <a:xfrm>
            <a:off x="3635375" y="1052513"/>
            <a:ext cx="3184525" cy="1985962"/>
          </a:xfrm>
          <a:prstGeom prst="rect">
            <a:avLst/>
          </a:prstGeom>
          <a:solidFill>
            <a:srgbClr val="008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ctr">
              <a:lnSpc>
                <a:spcPct val="90000"/>
              </a:lnSpc>
            </a:pPr>
            <a:r>
              <a:rPr lang="en-US" altLang="zh-CN">
                <a:solidFill>
                  <a:schemeClr val="bg1"/>
                </a:solidFill>
              </a:rPr>
              <a:t>FCB</a:t>
            </a:r>
            <a:endParaRPr lang="en-US" altLang="zh-CN">
              <a:solidFill>
                <a:schemeClr val="bg1"/>
              </a:solidFill>
            </a:endParaRPr>
          </a:p>
          <a:p>
            <a:pPr algn="ctr">
              <a:lnSpc>
                <a:spcPct val="90000"/>
              </a:lnSpc>
            </a:pPr>
            <a:r>
              <a:rPr lang="en-US" altLang="zh-CN" sz="2000">
                <a:solidFill>
                  <a:schemeClr val="bg1"/>
                </a:solidFill>
              </a:rPr>
              <a:t>file1 | inode1</a:t>
            </a:r>
            <a:endParaRPr lang="en-US" altLang="zh-CN" sz="2000">
              <a:solidFill>
                <a:schemeClr val="bg1"/>
              </a:solidFill>
            </a:endParaRPr>
          </a:p>
          <a:p>
            <a:pPr algn="ctr">
              <a:lnSpc>
                <a:spcPct val="90000"/>
              </a:lnSpc>
            </a:pPr>
            <a:r>
              <a:rPr lang="en-US" altLang="zh-CN" sz="2000">
                <a:solidFill>
                  <a:schemeClr val="bg1"/>
                </a:solidFill>
              </a:rPr>
              <a:t>file2 | inode1</a:t>
            </a:r>
            <a:endParaRPr lang="en-US" altLang="zh-CN" sz="2000">
              <a:solidFill>
                <a:schemeClr val="bg1"/>
              </a:solidFill>
            </a:endParaRPr>
          </a:p>
          <a:p>
            <a:pPr algn="ctr">
              <a:lnSpc>
                <a:spcPct val="90000"/>
              </a:lnSpc>
            </a:pPr>
            <a:r>
              <a:rPr lang="en-US" altLang="zh-CN" sz="2000">
                <a:solidFill>
                  <a:schemeClr val="bg1"/>
                </a:solidFill>
              </a:rPr>
              <a:t>file3 | inode3</a:t>
            </a:r>
            <a:endParaRPr lang="en-US" altLang="zh-CN" sz="2000">
              <a:solidFill>
                <a:schemeClr val="bg1"/>
              </a:solidFill>
            </a:endParaRPr>
          </a:p>
          <a:p>
            <a:pPr algn="ctr">
              <a:lnSpc>
                <a:spcPct val="90000"/>
              </a:lnSpc>
            </a:pPr>
            <a:r>
              <a:rPr lang="en-US" altLang="zh-CN" sz="2000">
                <a:solidFill>
                  <a:schemeClr val="bg1"/>
                </a:solidFill>
              </a:rPr>
              <a:t>file | inode</a:t>
            </a:r>
            <a:endParaRPr lang="en-US" altLang="zh-CN" sz="2000">
              <a:solidFill>
                <a:schemeClr val="bg1"/>
              </a:solidFill>
            </a:endParaRPr>
          </a:p>
          <a:p>
            <a:pPr algn="ctr"/>
            <a:endParaRPr lang="zh-CN" altLang="en-US" sz="2000">
              <a:solidFill>
                <a:schemeClr val="bg1"/>
              </a:solidFill>
            </a:endParaRPr>
          </a:p>
          <a:p>
            <a:pPr algn="ctr"/>
            <a:r>
              <a:rPr lang="zh-CN" altLang="en-US">
                <a:solidFill>
                  <a:schemeClr val="bg1"/>
                </a:solidFill>
              </a:rPr>
              <a:t>文件系统目录</a:t>
            </a:r>
            <a:endParaRPr lang="zh-CN" altLang="en-US">
              <a:solidFill>
                <a:schemeClr val="bg1"/>
              </a:solidFill>
            </a:endParaRPr>
          </a:p>
        </p:txBody>
      </p:sp>
      <p:sp>
        <p:nvSpPr>
          <p:cNvPr id="45064" name="Line 7"/>
          <p:cNvSpPr>
            <a:spLocks noChangeShapeType="1"/>
          </p:cNvSpPr>
          <p:nvPr/>
        </p:nvSpPr>
        <p:spPr bwMode="auto">
          <a:xfrm>
            <a:off x="3635375" y="1339850"/>
            <a:ext cx="3168650"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65" name="Line 8"/>
          <p:cNvSpPr>
            <a:spLocks noChangeShapeType="1"/>
          </p:cNvSpPr>
          <p:nvPr/>
        </p:nvSpPr>
        <p:spPr bwMode="auto">
          <a:xfrm>
            <a:off x="3635375" y="1595438"/>
            <a:ext cx="3168650"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66" name="Line 9"/>
          <p:cNvSpPr>
            <a:spLocks noChangeShapeType="1"/>
          </p:cNvSpPr>
          <p:nvPr/>
        </p:nvSpPr>
        <p:spPr bwMode="auto">
          <a:xfrm>
            <a:off x="3635375" y="1873250"/>
            <a:ext cx="3168650"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67" name="Line 10"/>
          <p:cNvSpPr>
            <a:spLocks noChangeShapeType="1"/>
          </p:cNvSpPr>
          <p:nvPr/>
        </p:nvSpPr>
        <p:spPr bwMode="auto">
          <a:xfrm>
            <a:off x="3635375" y="2132013"/>
            <a:ext cx="3168650"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491" name="Oval 11"/>
          <p:cNvSpPr>
            <a:spLocks noChangeArrowheads="1"/>
          </p:cNvSpPr>
          <p:nvPr/>
        </p:nvSpPr>
        <p:spPr bwMode="auto">
          <a:xfrm>
            <a:off x="7235825" y="1555750"/>
            <a:ext cx="508000" cy="417513"/>
          </a:xfrm>
          <a:prstGeom prst="ellipse">
            <a:avLst/>
          </a:prstGeom>
          <a:solidFill>
            <a:srgbClr val="CCFF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9" name="Line 12"/>
          <p:cNvSpPr>
            <a:spLocks noChangeShapeType="1"/>
          </p:cNvSpPr>
          <p:nvPr/>
        </p:nvSpPr>
        <p:spPr bwMode="auto">
          <a:xfrm>
            <a:off x="3635375" y="2405063"/>
            <a:ext cx="3168650"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70" name="Line 13"/>
          <p:cNvSpPr>
            <a:spLocks noChangeShapeType="1"/>
          </p:cNvSpPr>
          <p:nvPr/>
        </p:nvSpPr>
        <p:spPr bwMode="auto">
          <a:xfrm>
            <a:off x="6013450" y="1412875"/>
            <a:ext cx="1511300" cy="217488"/>
          </a:xfrm>
          <a:prstGeom prst="line">
            <a:avLst/>
          </a:prstGeom>
          <a:noFill/>
          <a:ln w="38100">
            <a:solidFill>
              <a:srgbClr val="D60093"/>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71" name="Line 14"/>
          <p:cNvSpPr>
            <a:spLocks noChangeShapeType="1"/>
          </p:cNvSpPr>
          <p:nvPr/>
        </p:nvSpPr>
        <p:spPr bwMode="auto">
          <a:xfrm>
            <a:off x="6013450" y="1700213"/>
            <a:ext cx="1511300" cy="0"/>
          </a:xfrm>
          <a:prstGeom prst="line">
            <a:avLst/>
          </a:prstGeom>
          <a:noFill/>
          <a:ln w="38100">
            <a:solidFill>
              <a:srgbClr val="D60093"/>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495" name="Oval 15"/>
          <p:cNvSpPr>
            <a:spLocks noChangeArrowheads="1"/>
          </p:cNvSpPr>
          <p:nvPr/>
        </p:nvSpPr>
        <p:spPr bwMode="auto">
          <a:xfrm>
            <a:off x="7380288" y="2781300"/>
            <a:ext cx="863600" cy="576263"/>
          </a:xfrm>
          <a:prstGeom prst="ellipse">
            <a:avLst/>
          </a:prstGeom>
          <a:solidFill>
            <a:srgbClr val="CCFF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*/*/file1</a:t>
            </a:r>
            <a:endParaRPr lang="en-US" altLang="zh-CN"/>
          </a:p>
        </p:txBody>
      </p:sp>
      <p:sp>
        <p:nvSpPr>
          <p:cNvPr id="45073" name="Line 16"/>
          <p:cNvSpPr>
            <a:spLocks noChangeShapeType="1"/>
          </p:cNvSpPr>
          <p:nvPr/>
        </p:nvSpPr>
        <p:spPr bwMode="auto">
          <a:xfrm>
            <a:off x="6011863" y="1987550"/>
            <a:ext cx="1657350" cy="865188"/>
          </a:xfrm>
          <a:prstGeom prst="line">
            <a:avLst/>
          </a:prstGeom>
          <a:noFill/>
          <a:ln w="381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74" name="Freeform 17"/>
          <p:cNvSpPr/>
          <p:nvPr/>
        </p:nvSpPr>
        <p:spPr bwMode="auto">
          <a:xfrm>
            <a:off x="6804025" y="1916113"/>
            <a:ext cx="647700" cy="1584325"/>
          </a:xfrm>
          <a:custGeom>
            <a:avLst/>
            <a:gdLst>
              <a:gd name="T0" fmla="*/ 2147483647 w 703"/>
              <a:gd name="T1" fmla="*/ 0 h 1225"/>
              <a:gd name="T2" fmla="*/ 2147483647 w 703"/>
              <a:gd name="T3" fmla="*/ 2147483647 h 1225"/>
              <a:gd name="T4" fmla="*/ 0 w 703"/>
              <a:gd name="T5" fmla="*/ 2147483647 h 1225"/>
              <a:gd name="T6" fmla="*/ 0 60000 65536"/>
              <a:gd name="T7" fmla="*/ 0 60000 65536"/>
              <a:gd name="T8" fmla="*/ 0 60000 65536"/>
            </a:gdLst>
            <a:ahLst/>
            <a:cxnLst>
              <a:cxn ang="T6">
                <a:pos x="T0" y="T1"/>
              </a:cxn>
              <a:cxn ang="T7">
                <a:pos x="T2" y="T3"/>
              </a:cxn>
              <a:cxn ang="T8">
                <a:pos x="T4" y="T5"/>
              </a:cxn>
            </a:cxnLst>
            <a:rect l="0" t="0" r="r" b="b"/>
            <a:pathLst>
              <a:path w="703" h="1225">
                <a:moveTo>
                  <a:pt x="680" y="0"/>
                </a:moveTo>
                <a:cubicBezTo>
                  <a:pt x="691" y="261"/>
                  <a:pt x="703" y="522"/>
                  <a:pt x="590" y="726"/>
                </a:cubicBezTo>
                <a:cubicBezTo>
                  <a:pt x="477" y="930"/>
                  <a:pt x="238" y="1077"/>
                  <a:pt x="0" y="1225"/>
                </a:cubicBez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498" name="Rectangle 18"/>
          <p:cNvSpPr>
            <a:spLocks noChangeArrowheads="1"/>
          </p:cNvSpPr>
          <p:nvPr/>
        </p:nvSpPr>
        <p:spPr bwMode="auto">
          <a:xfrm>
            <a:off x="395288" y="3357563"/>
            <a:ext cx="4968875" cy="3017520"/>
          </a:xfrm>
          <a:prstGeom prst="rect">
            <a:avLst/>
          </a:prstGeom>
          <a:solidFill>
            <a:srgbClr val="CCFFCC"/>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363855">
              <a:buFontTx/>
              <a:buChar char="•"/>
            </a:pPr>
            <a:r>
              <a:rPr lang="zh-CN" altLang="en-US" sz="2400">
                <a:latin typeface="宋体" panose="02010600030101010101" pitchFamily="2" charset="-122"/>
                <a:ea typeface="宋体" panose="02010600030101010101" pitchFamily="2" charset="-122"/>
              </a:rPr>
              <a:t>不管是哪个文件改变都会使它的相关链接文件改变</a:t>
            </a:r>
            <a:endParaRPr lang="zh-CN" altLang="en-US" sz="2400">
              <a:latin typeface="宋体" panose="02010600030101010101" pitchFamily="2" charset="-122"/>
              <a:ea typeface="宋体" panose="02010600030101010101" pitchFamily="2" charset="-122"/>
            </a:endParaRPr>
          </a:p>
          <a:p>
            <a:pPr indent="363855">
              <a:buFontTx/>
              <a:buChar char="•"/>
            </a:pPr>
            <a:r>
              <a:rPr lang="zh-CN" altLang="en-US" sz="2400">
                <a:latin typeface="宋体" panose="02010600030101010101" pitchFamily="2" charset="-122"/>
                <a:ea typeface="宋体" panose="02010600030101010101" pitchFamily="2" charset="-122"/>
              </a:rPr>
              <a:t>硬链接文件对儿，删除哪个都不影响对方，指定链接计数减少而已，减为</a:t>
            </a:r>
            <a:r>
              <a:rPr lang="en-US" altLang="zh-CN" sz="2400">
                <a:latin typeface="宋体" panose="02010600030101010101" pitchFamily="2" charset="-122"/>
                <a:ea typeface="宋体" panose="02010600030101010101" pitchFamily="2" charset="-122"/>
              </a:rPr>
              <a:t>0</a:t>
            </a:r>
            <a:r>
              <a:rPr lang="zh-CN" altLang="en-US" sz="2400">
                <a:latin typeface="宋体" panose="02010600030101010101" pitchFamily="2" charset="-122"/>
                <a:ea typeface="宋体" panose="02010600030101010101" pitchFamily="2" charset="-122"/>
              </a:rPr>
              <a:t>时文件才从硬盘消失。</a:t>
            </a:r>
            <a:endParaRPr lang="zh-CN" altLang="en-US" sz="2400">
              <a:latin typeface="宋体" panose="02010600030101010101" pitchFamily="2" charset="-122"/>
              <a:ea typeface="宋体" panose="02010600030101010101" pitchFamily="2" charset="-122"/>
            </a:endParaRPr>
          </a:p>
          <a:p>
            <a:pPr indent="363855">
              <a:buFontTx/>
              <a:buChar char="•"/>
            </a:pPr>
            <a:r>
              <a:rPr lang="zh-CN" altLang="en-US" sz="2400">
                <a:latin typeface="宋体" panose="02010600030101010101" pitchFamily="2" charset="-122"/>
                <a:ea typeface="宋体" panose="02010600030101010101" pitchFamily="2" charset="-122"/>
              </a:rPr>
              <a:t>符号链接原文件被</a:t>
            </a:r>
            <a:r>
              <a:rPr lang="zh-CN" altLang="en-US" sz="2400">
                <a:latin typeface="宋体" panose="02010600030101010101" pitchFamily="2" charset="-122"/>
                <a:ea typeface="宋体" panose="02010600030101010101" pitchFamily="2" charset="-122"/>
                <a:sym typeface="+mn-ea"/>
              </a:rPr>
              <a:t>删</a:t>
            </a:r>
            <a:r>
              <a:rPr lang="zh-CN" altLang="en-US" sz="2400">
                <a:latin typeface="宋体" panose="02010600030101010101" pitchFamily="2" charset="-122"/>
                <a:ea typeface="宋体" panose="02010600030101010101" pitchFamily="2" charset="-122"/>
              </a:rPr>
              <a:t>除，链接文件将失效。如果重新给一个同路径同名文件，链接文件又会恢复。</a:t>
            </a:r>
            <a:endParaRPr lang="en-US" altLang="zh-CN" sz="2400">
              <a:latin typeface="宋体" panose="02010600030101010101" pitchFamily="2" charset="-122"/>
              <a:ea typeface="宋体" panose="02010600030101010101" pitchFamily="2" charset="-122"/>
            </a:endParaRPr>
          </a:p>
        </p:txBody>
      </p:sp>
      <p:grpSp>
        <p:nvGrpSpPr>
          <p:cNvPr id="532500" name="Group 20"/>
          <p:cNvGrpSpPr/>
          <p:nvPr/>
        </p:nvGrpSpPr>
        <p:grpSpPr bwMode="auto">
          <a:xfrm>
            <a:off x="575310" y="914083"/>
            <a:ext cx="8208963" cy="5256212"/>
            <a:chOff x="158" y="799"/>
            <a:chExt cx="5171" cy="3311"/>
          </a:xfrm>
        </p:grpSpPr>
        <p:pic>
          <p:nvPicPr>
            <p:cNvPr id="45078" name="Picture 2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8" y="799"/>
              <a:ext cx="5171" cy="3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79" name="Line 22"/>
            <p:cNvSpPr>
              <a:spLocks noChangeShapeType="1"/>
            </p:cNvSpPr>
            <p:nvPr/>
          </p:nvSpPr>
          <p:spPr bwMode="auto">
            <a:xfrm flipV="1">
              <a:off x="521" y="3657"/>
              <a:ext cx="454" cy="453"/>
            </a:xfrm>
            <a:prstGeom prst="line">
              <a:avLst/>
            </a:prstGeom>
            <a:noFill/>
            <a:ln w="76200">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32503" name="Line 23"/>
          <p:cNvSpPr>
            <a:spLocks noChangeShapeType="1"/>
          </p:cNvSpPr>
          <p:nvPr/>
        </p:nvSpPr>
        <p:spPr bwMode="auto">
          <a:xfrm flipH="1" flipV="1">
            <a:off x="1692275" y="6165850"/>
            <a:ext cx="576263" cy="692150"/>
          </a:xfrm>
          <a:prstGeom prst="line">
            <a:avLst/>
          </a:prstGeom>
          <a:noFill/>
          <a:ln w="57150">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3249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3249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32498">
                                            <p:bg/>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32498">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32498">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32498">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32500"/>
                                        </p:tgtEl>
                                        <p:attrNameLst>
                                          <p:attrName>style.visibility</p:attrName>
                                        </p:attrNameLst>
                                      </p:cBhvr>
                                      <p:to>
                                        <p:strVal val="visible"/>
                                      </p:to>
                                    </p:set>
                                    <p:anim calcmode="lin" valueType="num">
                                      <p:cBhvr additive="base">
                                        <p:cTn id="28" dur="500" fill="hold"/>
                                        <p:tgtEl>
                                          <p:spTgt spid="532500"/>
                                        </p:tgtEl>
                                        <p:attrNameLst>
                                          <p:attrName>ppt_x</p:attrName>
                                        </p:attrNameLst>
                                      </p:cBhvr>
                                      <p:tavLst>
                                        <p:tav tm="0">
                                          <p:val>
                                            <p:strVal val="#ppt_x"/>
                                          </p:val>
                                        </p:tav>
                                        <p:tav tm="100000">
                                          <p:val>
                                            <p:strVal val="#ppt_x"/>
                                          </p:val>
                                        </p:tav>
                                      </p:tavLst>
                                    </p:anim>
                                    <p:anim calcmode="lin" valueType="num">
                                      <p:cBhvr additive="base">
                                        <p:cTn id="29" dur="500" fill="hold"/>
                                        <p:tgtEl>
                                          <p:spTgt spid="53250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532503"/>
                                        </p:tgtEl>
                                        <p:attrNameLst>
                                          <p:attrName>style.visibility</p:attrName>
                                        </p:attrNameLst>
                                      </p:cBhvr>
                                      <p:to>
                                        <p:strVal val="visible"/>
                                      </p:to>
                                    </p:set>
                                    <p:anim calcmode="lin" valueType="num">
                                      <p:cBhvr additive="base">
                                        <p:cTn id="34" dur="500" fill="hold"/>
                                        <p:tgtEl>
                                          <p:spTgt spid="532503"/>
                                        </p:tgtEl>
                                        <p:attrNameLst>
                                          <p:attrName>ppt_x</p:attrName>
                                        </p:attrNameLst>
                                      </p:cBhvr>
                                      <p:tavLst>
                                        <p:tav tm="0">
                                          <p:val>
                                            <p:strVal val="#ppt_x"/>
                                          </p:val>
                                        </p:tav>
                                        <p:tav tm="100000">
                                          <p:val>
                                            <p:strVal val="#ppt_x"/>
                                          </p:val>
                                        </p:tav>
                                      </p:tavLst>
                                    </p:anim>
                                    <p:anim calcmode="lin" valueType="num">
                                      <p:cBhvr additive="base">
                                        <p:cTn id="35" dur="500" fill="hold"/>
                                        <p:tgtEl>
                                          <p:spTgt spid="5325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91" grpId="0" animBg="1"/>
      <p:bldP spid="532495" grpId="0" animBg="1"/>
      <p:bldP spid="532498" grpId="0" animBg="1" build="p"/>
      <p:bldP spid="53250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p:cNvSpPr>
          <p:nvPr>
            <p:ph type="title"/>
          </p:nvPr>
        </p:nvSpPr>
        <p:spPr>
          <a:xfrm>
            <a:off x="0" y="260350"/>
            <a:ext cx="7096125" cy="654050"/>
          </a:xfrm>
        </p:spPr>
        <p:txBody>
          <a:bodyPr/>
          <a:lstStyle/>
          <a:p>
            <a:endParaRPr lang="zh-CN" altLang="en-US" sz="3600" smtClean="0">
              <a:latin typeface="黑体" panose="02010609060101010101" pitchFamily="49" charset="-122"/>
              <a:ea typeface="黑体" panose="02010609060101010101" pitchFamily="49" charset="-122"/>
            </a:endParaRPr>
          </a:p>
        </p:txBody>
      </p:sp>
      <p:sp>
        <p:nvSpPr>
          <p:cNvPr id="46084" name="Rectangle 3"/>
          <p:cNvSpPr>
            <a:spLocks noGrp="1"/>
          </p:cNvSpPr>
          <p:nvPr>
            <p:ph idx="1"/>
          </p:nvPr>
        </p:nvSpPr>
        <p:spPr>
          <a:xfrm>
            <a:off x="539750" y="1067593"/>
            <a:ext cx="7751763" cy="5129213"/>
          </a:xfrm>
        </p:spPr>
        <p:txBody>
          <a:bodyPr/>
          <a:lstStyle/>
          <a:p>
            <a:pPr>
              <a:buFont typeface="Wingdings" panose="05000000000000000000" pitchFamily="2" charset="2"/>
              <a:buNone/>
            </a:pPr>
            <a:r>
              <a:rPr lang="zh-CN" altLang="en-US" dirty="0" smtClean="0">
                <a:latin typeface="宋体" panose="02010600030101010101" pitchFamily="2" charset="-122"/>
                <a:ea typeface="宋体" panose="02010600030101010101" pitchFamily="2" charset="-122"/>
              </a:rPr>
              <a:t>硬链接</a:t>
            </a:r>
            <a:endParaRPr lang="zh-CN" altLang="en-US" dirty="0" smtClean="0">
              <a:latin typeface="宋体" panose="02010600030101010101" pitchFamily="2" charset="-122"/>
              <a:ea typeface="宋体" panose="02010600030101010101" pitchFamily="2" charset="-122"/>
            </a:endParaRPr>
          </a:p>
        </p:txBody>
      </p:sp>
      <p:sp>
        <p:nvSpPr>
          <p:cNvPr id="46082"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17A2C3F0-9B69-4ADA-A68B-81C46529430D}"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
        <p:nvSpPr>
          <p:cNvPr id="46085" name="Text Box 4"/>
          <p:cNvSpPr txBox="1">
            <a:spLocks noChangeArrowheads="1"/>
          </p:cNvSpPr>
          <p:nvPr/>
        </p:nvSpPr>
        <p:spPr bwMode="auto">
          <a:xfrm>
            <a:off x="539750" y="1557338"/>
            <a:ext cx="6192838" cy="5286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hangingPunct="1">
              <a:spcBef>
                <a:spcPct val="50000"/>
              </a:spcBef>
            </a:pPr>
            <a:r>
              <a:rPr lang="en-US" altLang="zh-CN" sz="2800"/>
              <a:t>Chap1  chap2  chap3   chap3.hard</a:t>
            </a:r>
            <a:endParaRPr lang="en-US" altLang="zh-CN" sz="2800"/>
          </a:p>
        </p:txBody>
      </p:sp>
      <p:sp>
        <p:nvSpPr>
          <p:cNvPr id="46086" name="Line 7"/>
          <p:cNvSpPr>
            <a:spLocks noChangeShapeType="1"/>
          </p:cNvSpPr>
          <p:nvPr/>
        </p:nvSpPr>
        <p:spPr bwMode="auto">
          <a:xfrm>
            <a:off x="1763713" y="1557338"/>
            <a:ext cx="0" cy="5032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87" name="Line 8"/>
          <p:cNvSpPr>
            <a:spLocks noChangeShapeType="1"/>
          </p:cNvSpPr>
          <p:nvPr/>
        </p:nvSpPr>
        <p:spPr bwMode="auto">
          <a:xfrm>
            <a:off x="3059113" y="1557338"/>
            <a:ext cx="0" cy="5032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88" name="Line 9"/>
          <p:cNvSpPr>
            <a:spLocks noChangeShapeType="1"/>
          </p:cNvSpPr>
          <p:nvPr/>
        </p:nvSpPr>
        <p:spPr bwMode="auto">
          <a:xfrm>
            <a:off x="4356100" y="1557338"/>
            <a:ext cx="0" cy="5032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6089" name="Group 12"/>
          <p:cNvGrpSpPr/>
          <p:nvPr/>
        </p:nvGrpSpPr>
        <p:grpSpPr bwMode="auto">
          <a:xfrm>
            <a:off x="684213" y="2117725"/>
            <a:ext cx="717550" cy="1498600"/>
            <a:chOff x="431" y="1307"/>
            <a:chExt cx="452" cy="944"/>
          </a:xfrm>
        </p:grpSpPr>
        <p:sp>
          <p:nvSpPr>
            <p:cNvPr id="46098" name="Line 10"/>
            <p:cNvSpPr>
              <a:spLocks noChangeShapeType="1"/>
            </p:cNvSpPr>
            <p:nvPr/>
          </p:nvSpPr>
          <p:spPr bwMode="auto">
            <a:xfrm>
              <a:off x="657" y="1307"/>
              <a:ext cx="0" cy="499"/>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99" name="Oval 11"/>
            <p:cNvSpPr>
              <a:spLocks noChangeArrowheads="1"/>
            </p:cNvSpPr>
            <p:nvPr/>
          </p:nvSpPr>
          <p:spPr bwMode="auto">
            <a:xfrm>
              <a:off x="431" y="1797"/>
              <a:ext cx="452" cy="454"/>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6090" name="Group 13"/>
          <p:cNvGrpSpPr/>
          <p:nvPr/>
        </p:nvGrpSpPr>
        <p:grpSpPr bwMode="auto">
          <a:xfrm>
            <a:off x="1979613" y="2105025"/>
            <a:ext cx="717550" cy="1498600"/>
            <a:chOff x="431" y="1307"/>
            <a:chExt cx="452" cy="944"/>
          </a:xfrm>
        </p:grpSpPr>
        <p:sp>
          <p:nvSpPr>
            <p:cNvPr id="46096" name="Line 14"/>
            <p:cNvSpPr>
              <a:spLocks noChangeShapeType="1"/>
            </p:cNvSpPr>
            <p:nvPr/>
          </p:nvSpPr>
          <p:spPr bwMode="auto">
            <a:xfrm>
              <a:off x="657" y="1307"/>
              <a:ext cx="0" cy="499"/>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97" name="Oval 15"/>
            <p:cNvSpPr>
              <a:spLocks noChangeArrowheads="1"/>
            </p:cNvSpPr>
            <p:nvPr/>
          </p:nvSpPr>
          <p:spPr bwMode="auto">
            <a:xfrm>
              <a:off x="431" y="1797"/>
              <a:ext cx="452" cy="454"/>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6091" name="Line 17"/>
          <p:cNvSpPr>
            <a:spLocks noChangeShapeType="1"/>
          </p:cNvSpPr>
          <p:nvPr/>
        </p:nvSpPr>
        <p:spPr bwMode="auto">
          <a:xfrm>
            <a:off x="3706813" y="2133600"/>
            <a:ext cx="0" cy="7921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92" name="Oval 18"/>
          <p:cNvSpPr>
            <a:spLocks noChangeArrowheads="1"/>
          </p:cNvSpPr>
          <p:nvPr/>
        </p:nvSpPr>
        <p:spPr bwMode="auto">
          <a:xfrm>
            <a:off x="3348038" y="2911475"/>
            <a:ext cx="717550" cy="720725"/>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3" name="Line 19"/>
          <p:cNvSpPr>
            <a:spLocks noChangeShapeType="1"/>
          </p:cNvSpPr>
          <p:nvPr/>
        </p:nvSpPr>
        <p:spPr bwMode="auto">
          <a:xfrm flipH="1">
            <a:off x="4067175" y="2060575"/>
            <a:ext cx="1512888" cy="115252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46094" name="Picture 2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4213" y="5084763"/>
            <a:ext cx="73437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5" name="Rectangle 21"/>
          <p:cNvSpPr>
            <a:spLocks noChangeArrowheads="1"/>
          </p:cNvSpPr>
          <p:nvPr/>
        </p:nvSpPr>
        <p:spPr bwMode="auto">
          <a:xfrm>
            <a:off x="323850" y="3998913"/>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t>不能建立指向目录的硬链接</a:t>
            </a:r>
            <a:endParaRPr lang="zh-CN" altLang="en-US" sz="240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p:cNvSpPr>
            <a:spLocks noGrp="1"/>
          </p:cNvSpPr>
          <p:nvPr>
            <p:ph idx="1"/>
          </p:nvPr>
        </p:nvSpPr>
        <p:spPr>
          <a:xfrm>
            <a:off x="755576" y="980728"/>
            <a:ext cx="7751763" cy="5129213"/>
          </a:xfrm>
        </p:spPr>
        <p:txBody>
          <a:bodyPr/>
          <a:lstStyle/>
          <a:p>
            <a:pPr>
              <a:buFont typeface="Wingdings" panose="05000000000000000000" pitchFamily="2" charset="2"/>
              <a:buNone/>
            </a:pPr>
            <a:r>
              <a:rPr lang="zh-CN" altLang="en-US" b="1" dirty="0" smtClean="0"/>
              <a:t>功能：删除文件或目录</a:t>
            </a:r>
            <a:endParaRPr lang="zh-CN" altLang="en-US" b="1" dirty="0" smtClean="0"/>
          </a:p>
          <a:p>
            <a:pPr>
              <a:buFont typeface="Wingdings" panose="05000000000000000000" pitchFamily="2" charset="2"/>
              <a:buNone/>
            </a:pPr>
            <a:r>
              <a:rPr lang="zh-CN" altLang="en-US" b="1" dirty="0" smtClean="0"/>
              <a:t>格式：</a:t>
            </a:r>
            <a:r>
              <a:rPr lang="en-US" altLang="zh-CN" b="1" dirty="0" err="1" smtClean="0">
                <a:solidFill>
                  <a:srgbClr val="FF0000"/>
                </a:solidFill>
              </a:rPr>
              <a:t>rm</a:t>
            </a:r>
            <a:r>
              <a:rPr lang="en-US" altLang="zh-CN" b="1" dirty="0" smtClean="0">
                <a:solidFill>
                  <a:srgbClr val="FF0000"/>
                </a:solidFill>
              </a:rPr>
              <a:t>  [</a:t>
            </a:r>
            <a:r>
              <a:rPr lang="zh-CN" altLang="en-US" b="1" dirty="0" smtClean="0">
                <a:solidFill>
                  <a:srgbClr val="FF0000"/>
                </a:solidFill>
              </a:rPr>
              <a:t>选项</a:t>
            </a:r>
            <a:r>
              <a:rPr lang="en-US" altLang="zh-CN" b="1" dirty="0" smtClean="0">
                <a:solidFill>
                  <a:srgbClr val="FF0000"/>
                </a:solidFill>
              </a:rPr>
              <a:t>]  </a:t>
            </a:r>
            <a:r>
              <a:rPr lang="zh-CN" altLang="en-US" b="1" dirty="0" smtClean="0">
                <a:solidFill>
                  <a:srgbClr val="FF0000"/>
                </a:solidFill>
              </a:rPr>
              <a:t>文件名或目录名</a:t>
            </a:r>
            <a:endParaRPr lang="zh-CN" altLang="en-US" b="1" dirty="0" smtClean="0">
              <a:solidFill>
                <a:srgbClr val="FF0000"/>
              </a:solidFill>
            </a:endParaRPr>
          </a:p>
          <a:p>
            <a:pPr>
              <a:buFont typeface="Wingdings" panose="05000000000000000000" pitchFamily="2" charset="2"/>
              <a:buNone/>
            </a:pPr>
            <a:r>
              <a:rPr lang="zh-CN" altLang="en-US" b="1" dirty="0" smtClean="0"/>
              <a:t>说明：删除文件或目录，包括目录下的文件和各级子目录，删除链接文件时原文件不变。</a:t>
            </a:r>
            <a:endParaRPr lang="zh-CN" altLang="en-US" b="1" dirty="0" smtClean="0"/>
          </a:p>
          <a:p>
            <a:pPr>
              <a:buFont typeface="Wingdings" panose="05000000000000000000" pitchFamily="2" charset="2"/>
              <a:buNone/>
            </a:pPr>
            <a:r>
              <a:rPr lang="zh-CN" altLang="en-US" b="1" dirty="0" smtClean="0"/>
              <a:t>参数选项：</a:t>
            </a:r>
            <a:endParaRPr lang="zh-CN" altLang="en-US" b="1" dirty="0" smtClean="0"/>
          </a:p>
          <a:p>
            <a:pPr>
              <a:buFont typeface="Wingdings" panose="05000000000000000000" pitchFamily="2" charset="2"/>
              <a:buNone/>
            </a:pPr>
            <a:r>
              <a:rPr lang="zh-CN" altLang="en-US" b="1" dirty="0" smtClean="0"/>
              <a:t>    </a:t>
            </a:r>
            <a:r>
              <a:rPr lang="en-US" altLang="zh-CN" b="1" dirty="0" smtClean="0"/>
              <a:t>-f</a:t>
            </a:r>
            <a:r>
              <a:rPr lang="zh-CN" altLang="en-US" b="1" dirty="0" smtClean="0"/>
              <a:t>：删除文件或目录时不提示用户</a:t>
            </a:r>
            <a:endParaRPr lang="zh-CN" altLang="en-US" b="1" dirty="0" smtClean="0"/>
          </a:p>
          <a:p>
            <a:pPr>
              <a:buFont typeface="Wingdings" panose="05000000000000000000" pitchFamily="2" charset="2"/>
              <a:buNone/>
            </a:pPr>
            <a:r>
              <a:rPr lang="zh-CN" altLang="en-US" b="1" dirty="0" smtClean="0"/>
              <a:t>    </a:t>
            </a:r>
            <a:r>
              <a:rPr lang="en-US" altLang="zh-CN" b="1" dirty="0" smtClean="0"/>
              <a:t>-</a:t>
            </a:r>
            <a:r>
              <a:rPr lang="en-US" altLang="zh-CN" b="1" dirty="0" err="1" smtClean="0"/>
              <a:t>i</a:t>
            </a:r>
            <a:r>
              <a:rPr lang="zh-CN" altLang="en-US" b="1" dirty="0" smtClean="0"/>
              <a:t>：删除文件或目录时提示用户</a:t>
            </a:r>
            <a:endParaRPr lang="zh-CN" altLang="en-US" b="1" dirty="0" smtClean="0"/>
          </a:p>
          <a:p>
            <a:pPr>
              <a:buFont typeface="Wingdings" panose="05000000000000000000" pitchFamily="2" charset="2"/>
              <a:buNone/>
            </a:pPr>
            <a:r>
              <a:rPr lang="zh-CN" altLang="en-US" b="1" dirty="0" smtClean="0"/>
              <a:t>    </a:t>
            </a:r>
            <a:r>
              <a:rPr lang="en-US" altLang="zh-CN" b="1" dirty="0" smtClean="0"/>
              <a:t>-r</a:t>
            </a:r>
            <a:r>
              <a:rPr lang="zh-CN" altLang="en-US" b="1" dirty="0" smtClean="0"/>
              <a:t>：递归删除目录，即包含目录下的文件和各级子目录</a:t>
            </a:r>
            <a:endParaRPr lang="zh-CN" altLang="en-US" b="1" dirty="0" smtClean="0"/>
          </a:p>
          <a:p>
            <a:endParaRPr lang="zh-CN" altLang="en-US" dirty="0" smtClean="0">
              <a:latin typeface="宋体" panose="02010600030101010101" pitchFamily="2" charset="-122"/>
              <a:ea typeface="宋体" panose="02010600030101010101" pitchFamily="2" charset="-122"/>
            </a:endParaRPr>
          </a:p>
        </p:txBody>
      </p:sp>
      <p:sp>
        <p:nvSpPr>
          <p:cNvPr id="47106"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F410EB4B-6C7B-4CA5-84E5-5E0FFFE5C4D9}"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
        <p:nvSpPr>
          <p:cNvPr id="2" name="矩形 1"/>
          <p:cNvSpPr/>
          <p:nvPr/>
        </p:nvSpPr>
        <p:spPr>
          <a:xfrm>
            <a:off x="1256400" y="174727"/>
            <a:ext cx="1630575" cy="609398"/>
          </a:xfrm>
          <a:prstGeom prst="rect">
            <a:avLst/>
          </a:prstGeom>
        </p:spPr>
        <p:txBody>
          <a:bodyPr wrap="none">
            <a:spAutoFit/>
          </a:bodyPr>
          <a:lstStyle/>
          <a:p>
            <a:pPr marL="342900" lvl="0" indent="-342900">
              <a:lnSpc>
                <a:spcPct val="120000"/>
              </a:lnSpc>
              <a:spcBef>
                <a:spcPct val="20000"/>
              </a:spcBef>
              <a:buClr>
                <a:srgbClr val="5AABCC"/>
              </a:buClr>
            </a:pPr>
            <a:r>
              <a:rPr lang="en-US" altLang="zh-CN" sz="2800" kern="0" dirty="0">
                <a:solidFill>
                  <a:srgbClr val="113F71"/>
                </a:solidFill>
                <a:latin typeface="黑体" panose="02010609060101010101" pitchFamily="49" charset="-122"/>
                <a:ea typeface="黑体" panose="02010609060101010101" pitchFamily="49" charset="-122"/>
              </a:rPr>
              <a:t>8)</a:t>
            </a:r>
            <a:r>
              <a:rPr lang="en-US" altLang="zh-CN" sz="2800" kern="0" dirty="0" err="1">
                <a:solidFill>
                  <a:srgbClr val="113F71"/>
                </a:solidFill>
                <a:latin typeface="黑体" panose="02010609060101010101" pitchFamily="49" charset="-122"/>
                <a:ea typeface="黑体" panose="02010609060101010101" pitchFamily="49" charset="-122"/>
              </a:rPr>
              <a:t>rm</a:t>
            </a:r>
            <a:r>
              <a:rPr lang="zh-CN" altLang="en-US" sz="2800" kern="0" dirty="0">
                <a:solidFill>
                  <a:srgbClr val="113F71"/>
                </a:solidFill>
                <a:latin typeface="黑体" panose="02010609060101010101" pitchFamily="49" charset="-122"/>
                <a:ea typeface="黑体" panose="02010609060101010101" pitchFamily="49" charset="-122"/>
              </a:rPr>
              <a:t>命令</a:t>
            </a:r>
            <a:endParaRPr lang="zh-CN" altLang="en-US" sz="2800" kern="0" dirty="0">
              <a:solidFill>
                <a:srgbClr val="113F7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p:cNvSpPr>
          <p:nvPr>
            <p:ph type="title"/>
          </p:nvPr>
        </p:nvSpPr>
        <p:spPr>
          <a:xfrm>
            <a:off x="0" y="260350"/>
            <a:ext cx="7096125" cy="654050"/>
          </a:xfrm>
        </p:spPr>
        <p:txBody>
          <a:bodyPr/>
          <a:lstStyle/>
          <a:p>
            <a:endParaRPr lang="zh-CN" altLang="en-US" sz="3600" smtClean="0">
              <a:latin typeface="黑体" panose="02010609060101010101" pitchFamily="49" charset="-122"/>
              <a:ea typeface="黑体" panose="02010609060101010101" pitchFamily="49" charset="-122"/>
            </a:endParaRPr>
          </a:p>
        </p:txBody>
      </p:sp>
      <p:sp>
        <p:nvSpPr>
          <p:cNvPr id="48132" name="Rectangle 7"/>
          <p:cNvSpPr>
            <a:spLocks noChangeArrowheads="1"/>
          </p:cNvSpPr>
          <p:nvPr/>
        </p:nvSpPr>
        <p:spPr bwMode="auto">
          <a:xfrm>
            <a:off x="467544" y="1196975"/>
            <a:ext cx="8460432"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dirty="0">
                <a:latin typeface="黑体" panose="02010609060101010101" pitchFamily="49" charset="-122"/>
                <a:ea typeface="黑体" panose="02010609060101010101" pitchFamily="49" charset="-122"/>
              </a:rPr>
              <a:t>例：</a:t>
            </a:r>
            <a:r>
              <a:rPr lang="zh-CN" altLang="en-US" sz="2000" dirty="0" smtClean="0">
                <a:latin typeface="黑体" panose="02010609060101010101" pitchFamily="49" charset="-122"/>
                <a:ea typeface="黑体" panose="02010609060101010101" pitchFamily="49" charset="-122"/>
              </a:rPr>
              <a:t>在当前家目录</a:t>
            </a:r>
            <a:r>
              <a:rPr lang="zh-CN" altLang="en-US" sz="2000" dirty="0">
                <a:latin typeface="黑体" panose="02010609060101010101" pitchFamily="49" charset="-122"/>
                <a:ea typeface="黑体" panose="02010609060101010101" pitchFamily="49" charset="-122"/>
              </a:rPr>
              <a:t>下分别建立一个文件</a:t>
            </a:r>
            <a:r>
              <a:rPr lang="en-US" altLang="zh-CN" sz="2000" dirty="0">
                <a:latin typeface="黑体" panose="02010609060101010101" pitchFamily="49" charset="-122"/>
                <a:ea typeface="黑体" panose="02010609060101010101" pitchFamily="49" charset="-122"/>
              </a:rPr>
              <a:t>file</a:t>
            </a:r>
            <a:r>
              <a:rPr lang="zh-CN" altLang="en-US" sz="2000" dirty="0">
                <a:latin typeface="黑体" panose="02010609060101010101" pitchFamily="49" charset="-122"/>
                <a:ea typeface="黑体" panose="02010609060101010101" pitchFamily="49" charset="-122"/>
              </a:rPr>
              <a:t>和一个目录</a:t>
            </a:r>
            <a:r>
              <a:rPr lang="en-US" altLang="zh-CN" sz="2000" dirty="0">
                <a:latin typeface="黑体" panose="02010609060101010101" pitchFamily="49" charset="-122"/>
                <a:ea typeface="黑体" panose="02010609060101010101" pitchFamily="49" charset="-122"/>
              </a:rPr>
              <a:t>directory</a:t>
            </a:r>
            <a:r>
              <a:rPr lang="zh-CN" altLang="en-US" sz="2000" dirty="0">
                <a:latin typeface="黑体" panose="02010609060101010101" pitchFamily="49" charset="-122"/>
                <a:ea typeface="黑体" panose="02010609060101010101" pitchFamily="49" charset="-122"/>
              </a:rPr>
              <a:t>，并且在目录</a:t>
            </a:r>
            <a:r>
              <a:rPr lang="en-US" altLang="zh-CN" sz="2000" dirty="0">
                <a:latin typeface="黑体" panose="02010609060101010101" pitchFamily="49" charset="-122"/>
                <a:ea typeface="黑体" panose="02010609060101010101" pitchFamily="49" charset="-122"/>
              </a:rPr>
              <a:t>directory</a:t>
            </a:r>
            <a:r>
              <a:rPr lang="zh-CN" altLang="en-US" sz="2000" dirty="0">
                <a:latin typeface="黑体" panose="02010609060101010101" pitchFamily="49" charset="-122"/>
                <a:ea typeface="黑体" panose="02010609060101010101" pitchFamily="49" charset="-122"/>
              </a:rPr>
              <a:t>下建立</a:t>
            </a:r>
            <a:r>
              <a:rPr lang="en-US" altLang="zh-CN" sz="2000" dirty="0">
                <a:latin typeface="黑体" panose="02010609060101010101" pitchFamily="49" charset="-122"/>
                <a:ea typeface="黑体" panose="02010609060101010101" pitchFamily="49" charset="-122"/>
              </a:rPr>
              <a:t>file1</a:t>
            </a:r>
            <a:r>
              <a:rPr lang="zh-CN" altLang="en-US" sz="2000" dirty="0">
                <a:latin typeface="黑体" panose="02010609060101010101" pitchFamily="49" charset="-122"/>
                <a:ea typeface="黑体" panose="02010609060101010101" pitchFamily="49" charset="-122"/>
              </a:rPr>
              <a:t>文件，操作如下：</a:t>
            </a:r>
            <a:endParaRPr lang="zh-CN" altLang="en-US" sz="2000" dirty="0">
              <a:latin typeface="黑体" panose="02010609060101010101" pitchFamily="49" charset="-122"/>
              <a:ea typeface="黑体" panose="02010609060101010101" pitchFamily="49" charset="-122"/>
            </a:endParaRPr>
          </a:p>
          <a:p>
            <a:r>
              <a:rPr lang="en-US" altLang="zh-CN" sz="2400" dirty="0">
                <a:solidFill>
                  <a:schemeClr val="accent1"/>
                </a:solidFill>
                <a:latin typeface="黑体" panose="02010609060101010101" pitchFamily="49" charset="-122"/>
                <a:ea typeface="黑体" panose="02010609060101010101" pitchFamily="49" charset="-122"/>
              </a:rPr>
              <a:t>touch ~</a:t>
            </a:r>
            <a:r>
              <a:rPr lang="en-US" altLang="zh-CN" sz="2400" dirty="0" smtClean="0">
                <a:solidFill>
                  <a:schemeClr val="accent1"/>
                </a:solidFill>
                <a:latin typeface="黑体" panose="02010609060101010101" pitchFamily="49" charset="-122"/>
                <a:ea typeface="黑体" panose="02010609060101010101" pitchFamily="49" charset="-122"/>
              </a:rPr>
              <a:t>/file</a:t>
            </a:r>
            <a:endParaRPr lang="en-US" altLang="zh-CN" sz="2400" dirty="0">
              <a:solidFill>
                <a:schemeClr val="accent1"/>
              </a:solidFill>
              <a:latin typeface="黑体" panose="02010609060101010101" pitchFamily="49" charset="-122"/>
              <a:ea typeface="黑体" panose="02010609060101010101" pitchFamily="49" charset="-122"/>
            </a:endParaRPr>
          </a:p>
          <a:p>
            <a:r>
              <a:rPr lang="en-US" altLang="zh-CN" sz="2400" dirty="0">
                <a:solidFill>
                  <a:schemeClr val="accent1"/>
                </a:solidFill>
                <a:latin typeface="黑体" panose="02010609060101010101" pitchFamily="49" charset="-122"/>
                <a:ea typeface="黑体" panose="02010609060101010101" pitchFamily="49" charset="-122"/>
              </a:rPr>
              <a:t>mkdir ~</a:t>
            </a:r>
            <a:r>
              <a:rPr lang="en-US" altLang="zh-CN" sz="2400" dirty="0" smtClean="0">
                <a:solidFill>
                  <a:schemeClr val="accent1"/>
                </a:solidFill>
                <a:latin typeface="黑体" panose="02010609060101010101" pitchFamily="49" charset="-122"/>
                <a:ea typeface="黑体" panose="02010609060101010101" pitchFamily="49" charset="-122"/>
              </a:rPr>
              <a:t>/directory</a:t>
            </a:r>
            <a:endParaRPr lang="en-US" altLang="zh-CN" sz="2400" dirty="0">
              <a:solidFill>
                <a:schemeClr val="accent1"/>
              </a:solidFill>
              <a:latin typeface="黑体" panose="02010609060101010101" pitchFamily="49" charset="-122"/>
              <a:ea typeface="黑体" panose="02010609060101010101" pitchFamily="49" charset="-122"/>
            </a:endParaRPr>
          </a:p>
          <a:p>
            <a:r>
              <a:rPr lang="en-US" altLang="zh-CN" sz="2400" dirty="0">
                <a:solidFill>
                  <a:schemeClr val="accent1"/>
                </a:solidFill>
                <a:latin typeface="黑体" panose="02010609060101010101" pitchFamily="49" charset="-122"/>
                <a:ea typeface="黑体" panose="02010609060101010101" pitchFamily="49" charset="-122"/>
              </a:rPr>
              <a:t>touch </a:t>
            </a:r>
            <a:r>
              <a:rPr lang="en-US" altLang="zh-CN" sz="2400" dirty="0" smtClean="0">
                <a:solidFill>
                  <a:schemeClr val="accent1"/>
                </a:solidFill>
                <a:latin typeface="黑体" panose="02010609060101010101" pitchFamily="49" charset="-122"/>
                <a:ea typeface="黑体" panose="02010609060101010101" pitchFamily="49" charset="-122"/>
              </a:rPr>
              <a:t>~/directory/file1</a:t>
            </a:r>
            <a:endParaRPr lang="en-US" altLang="zh-CN" sz="2400" dirty="0">
              <a:solidFill>
                <a:schemeClr val="accent1"/>
              </a:solidFill>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例：现在分别将</a:t>
            </a:r>
            <a:r>
              <a:rPr lang="en-US" altLang="zh-CN" sz="2000" dirty="0">
                <a:latin typeface="黑体" panose="02010609060101010101" pitchFamily="49" charset="-122"/>
                <a:ea typeface="黑体" panose="02010609060101010101" pitchFamily="49" charset="-122"/>
              </a:rPr>
              <a:t>file</a:t>
            </a:r>
            <a:r>
              <a:rPr lang="zh-CN" altLang="en-US" sz="2000" dirty="0">
                <a:latin typeface="黑体" panose="02010609060101010101" pitchFamily="49" charset="-122"/>
                <a:ea typeface="黑体" panose="02010609060101010101" pitchFamily="49" charset="-122"/>
              </a:rPr>
              <a:t>文件和</a:t>
            </a:r>
            <a:r>
              <a:rPr lang="en-US" altLang="zh-CN" sz="2000" dirty="0">
                <a:latin typeface="黑体" panose="02010609060101010101" pitchFamily="49" charset="-122"/>
                <a:ea typeface="黑体" panose="02010609060101010101" pitchFamily="49" charset="-122"/>
              </a:rPr>
              <a:t>directory</a:t>
            </a:r>
            <a:r>
              <a:rPr lang="zh-CN" altLang="en-US" sz="2000" dirty="0">
                <a:latin typeface="黑体" panose="02010609060101010101" pitchFamily="49" charset="-122"/>
                <a:ea typeface="黑体" panose="02010609060101010101" pitchFamily="49" charset="-122"/>
              </a:rPr>
              <a:t>目录删除</a:t>
            </a:r>
            <a:endParaRPr lang="zh-CN" altLang="en-US" sz="2000" dirty="0">
              <a:latin typeface="黑体" panose="02010609060101010101" pitchFamily="49" charset="-122"/>
              <a:ea typeface="黑体" panose="02010609060101010101" pitchFamily="49" charset="-122"/>
            </a:endParaRPr>
          </a:p>
          <a:p>
            <a:r>
              <a:rPr lang="en-US" altLang="zh-CN" sz="2400" dirty="0" err="1">
                <a:solidFill>
                  <a:schemeClr val="accent1"/>
                </a:solidFill>
                <a:latin typeface="黑体" panose="02010609060101010101" pitchFamily="49" charset="-122"/>
                <a:ea typeface="黑体" panose="02010609060101010101" pitchFamily="49" charset="-122"/>
              </a:rPr>
              <a:t>rm</a:t>
            </a:r>
            <a:r>
              <a:rPr lang="en-US" altLang="zh-CN" sz="2400" dirty="0">
                <a:solidFill>
                  <a:schemeClr val="accent1"/>
                </a:solidFill>
                <a:latin typeface="黑体" panose="02010609060101010101" pitchFamily="49" charset="-122"/>
                <a:ea typeface="黑体" panose="02010609060101010101" pitchFamily="49" charset="-122"/>
              </a:rPr>
              <a:t> </a:t>
            </a:r>
            <a:r>
              <a:rPr lang="en-US" altLang="zh-CN" sz="2400" dirty="0" smtClean="0">
                <a:solidFill>
                  <a:schemeClr val="accent1"/>
                </a:solidFill>
                <a:latin typeface="黑体" panose="02010609060101010101" pitchFamily="49" charset="-122"/>
                <a:ea typeface="黑体" panose="02010609060101010101" pitchFamily="49" charset="-122"/>
              </a:rPr>
              <a:t> ~/</a:t>
            </a:r>
            <a:r>
              <a:rPr lang="en-US" altLang="zh-CN" sz="2400" dirty="0">
                <a:solidFill>
                  <a:schemeClr val="accent1"/>
                </a:solidFill>
                <a:latin typeface="黑体" panose="02010609060101010101" pitchFamily="49" charset="-122"/>
                <a:ea typeface="黑体" panose="02010609060101010101" pitchFamily="49" charset="-122"/>
              </a:rPr>
              <a:t>file</a:t>
            </a:r>
            <a:endParaRPr lang="en-US" altLang="zh-CN" sz="2400" dirty="0">
              <a:solidFill>
                <a:schemeClr val="accent1"/>
              </a:solidFill>
              <a:latin typeface="黑体" panose="02010609060101010101" pitchFamily="49" charset="-122"/>
              <a:ea typeface="黑体" panose="02010609060101010101" pitchFamily="49" charset="-122"/>
            </a:endParaRPr>
          </a:p>
          <a:p>
            <a:r>
              <a:rPr lang="en-US" altLang="zh-CN" sz="2400" dirty="0" err="1">
                <a:solidFill>
                  <a:schemeClr val="accent1"/>
                </a:solidFill>
                <a:latin typeface="黑体" panose="02010609060101010101" pitchFamily="49" charset="-122"/>
                <a:ea typeface="黑体" panose="02010609060101010101" pitchFamily="49" charset="-122"/>
              </a:rPr>
              <a:t>rm</a:t>
            </a:r>
            <a:r>
              <a:rPr lang="en-US" altLang="zh-CN" sz="2400" dirty="0">
                <a:solidFill>
                  <a:schemeClr val="accent1"/>
                </a:solidFill>
                <a:latin typeface="黑体" panose="02010609060101010101" pitchFamily="49" charset="-122"/>
                <a:ea typeface="黑体" panose="02010609060101010101" pitchFamily="49" charset="-122"/>
              </a:rPr>
              <a:t> </a:t>
            </a:r>
            <a:r>
              <a:rPr lang="en-US" altLang="zh-CN" sz="2400" dirty="0" smtClean="0">
                <a:solidFill>
                  <a:schemeClr val="accent1"/>
                </a:solidFill>
                <a:latin typeface="黑体" panose="02010609060101010101" pitchFamily="49" charset="-122"/>
                <a:ea typeface="黑体" panose="02010609060101010101" pitchFamily="49" charset="-122"/>
              </a:rPr>
              <a:t> ~/</a:t>
            </a:r>
            <a:r>
              <a:rPr lang="en-US" altLang="zh-CN" sz="2400" dirty="0">
                <a:solidFill>
                  <a:schemeClr val="accent1"/>
                </a:solidFill>
                <a:latin typeface="黑体" panose="02010609060101010101" pitchFamily="49" charset="-122"/>
                <a:ea typeface="黑体" panose="02010609060101010101" pitchFamily="49" charset="-122"/>
              </a:rPr>
              <a:t>directory</a:t>
            </a:r>
            <a:endParaRPr lang="en-US" altLang="zh-CN" sz="2400" dirty="0">
              <a:solidFill>
                <a:schemeClr val="accent1"/>
              </a:solidFill>
              <a:latin typeface="黑体" panose="02010609060101010101" pitchFamily="49" charset="-122"/>
              <a:ea typeface="黑体" panose="02010609060101010101" pitchFamily="49" charset="-122"/>
            </a:endParaRPr>
          </a:p>
          <a:p>
            <a:r>
              <a:rPr lang="zh-CN" altLang="en-US" sz="2000" dirty="0">
                <a:solidFill>
                  <a:srgbClr val="FF0000"/>
                </a:solidFill>
                <a:latin typeface="黑体" panose="02010609060101010101" pitchFamily="49" charset="-122"/>
                <a:ea typeface="黑体" panose="02010609060101010101" pitchFamily="49" charset="-122"/>
              </a:rPr>
              <a:t>注意，当使用</a:t>
            </a:r>
            <a:r>
              <a:rPr lang="en-US" altLang="zh-CN" sz="2000" dirty="0" err="1">
                <a:solidFill>
                  <a:srgbClr val="FF0000"/>
                </a:solidFill>
                <a:latin typeface="黑体" panose="02010609060101010101" pitchFamily="49" charset="-122"/>
                <a:ea typeface="黑体" panose="02010609060101010101" pitchFamily="49" charset="-122"/>
              </a:rPr>
              <a:t>rm</a:t>
            </a:r>
            <a:r>
              <a:rPr lang="zh-CN" altLang="en-US" sz="2000" dirty="0">
                <a:solidFill>
                  <a:srgbClr val="FF0000"/>
                </a:solidFill>
                <a:latin typeface="黑体" panose="02010609060101010101" pitchFamily="49" charset="-122"/>
                <a:ea typeface="黑体" panose="02010609060101010101" pitchFamily="49" charset="-122"/>
              </a:rPr>
              <a:t>命令删除目录时，应该加上</a:t>
            </a:r>
            <a:r>
              <a:rPr lang="en-US" altLang="zh-CN" sz="2000" dirty="0">
                <a:solidFill>
                  <a:srgbClr val="FF0000"/>
                </a:solidFill>
                <a:latin typeface="黑体" panose="02010609060101010101" pitchFamily="49" charset="-122"/>
                <a:ea typeface="黑体" panose="02010609060101010101" pitchFamily="49" charset="-122"/>
              </a:rPr>
              <a:t>-r</a:t>
            </a:r>
            <a:r>
              <a:rPr lang="zh-CN" altLang="en-US" sz="2000" dirty="0">
                <a:solidFill>
                  <a:srgbClr val="FF0000"/>
                </a:solidFill>
                <a:latin typeface="黑体" panose="02010609060101010101" pitchFamily="49" charset="-122"/>
                <a:ea typeface="黑体" panose="02010609060101010101" pitchFamily="49" charset="-122"/>
              </a:rPr>
              <a:t>选项，否则系统会显示不能删除目录的信息。</a:t>
            </a:r>
            <a:endParaRPr lang="zh-CN" altLang="en-US" sz="2000" dirty="0">
              <a:solidFill>
                <a:srgbClr val="FF0000"/>
              </a:solidFill>
              <a:latin typeface="黑体" panose="02010609060101010101" pitchFamily="49" charset="-122"/>
              <a:ea typeface="黑体" panose="02010609060101010101" pitchFamily="49" charset="-122"/>
            </a:endParaRPr>
          </a:p>
          <a:p>
            <a:r>
              <a:rPr lang="en-US" altLang="zh-CN" sz="2400" dirty="0" err="1">
                <a:solidFill>
                  <a:schemeClr val="accent1"/>
                </a:solidFill>
              </a:rPr>
              <a:t>rm</a:t>
            </a:r>
            <a:r>
              <a:rPr lang="en-US" altLang="zh-CN" sz="2400" dirty="0">
                <a:solidFill>
                  <a:schemeClr val="accent1"/>
                </a:solidFill>
              </a:rPr>
              <a:t> -r </a:t>
            </a:r>
            <a:r>
              <a:rPr lang="en-US" altLang="zh-CN" sz="2400" dirty="0" smtClean="0">
                <a:solidFill>
                  <a:schemeClr val="accent1"/>
                </a:solidFill>
              </a:rPr>
              <a:t> ~/</a:t>
            </a:r>
            <a:r>
              <a:rPr lang="en-US" altLang="zh-CN" sz="2400" dirty="0">
                <a:solidFill>
                  <a:schemeClr val="accent1"/>
                </a:solidFill>
              </a:rPr>
              <a:t>directory</a:t>
            </a:r>
            <a:endParaRPr lang="en-US" altLang="zh-CN" sz="2400" dirty="0">
              <a:solidFill>
                <a:schemeClr val="accent1"/>
              </a:solidFill>
            </a:endParaRPr>
          </a:p>
          <a:p>
            <a:endParaRPr lang="zh-CN" altLang="en-US" sz="24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如果我们要在每一次执行此命令前都要进行确认操作是否进行，</a:t>
            </a:r>
            <a:endParaRPr lang="zh-CN" altLang="en-US"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则可以加上</a:t>
            </a:r>
            <a:r>
              <a:rPr lang="en-US" altLang="zh-CN" sz="2000" dirty="0">
                <a:latin typeface="黑体" panose="02010609060101010101" pitchFamily="49" charset="-122"/>
                <a:ea typeface="黑体" panose="02010609060101010101" pitchFamily="49" charset="-122"/>
              </a:rPr>
              <a:t>-</a:t>
            </a:r>
            <a:r>
              <a:rPr lang="en-US" altLang="zh-CN" sz="2000" dirty="0" err="1">
                <a:latin typeface="黑体" panose="02010609060101010101" pitchFamily="49" charset="-122"/>
                <a:ea typeface="黑体" panose="02010609060101010101" pitchFamily="49" charset="-122"/>
              </a:rPr>
              <a:t>i</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选项：</a:t>
            </a:r>
            <a:endParaRPr lang="zh-CN" altLang="en-US" sz="2000" dirty="0">
              <a:latin typeface="黑体" panose="02010609060101010101" pitchFamily="49" charset="-122"/>
              <a:ea typeface="黑体" panose="02010609060101010101" pitchFamily="49" charset="-122"/>
            </a:endParaRPr>
          </a:p>
          <a:p>
            <a:r>
              <a:rPr lang="en-US" altLang="zh-CN" sz="2400" dirty="0" err="1">
                <a:solidFill>
                  <a:schemeClr val="accent1"/>
                </a:solidFill>
                <a:latin typeface="黑体" panose="02010609060101010101" pitchFamily="49" charset="-122"/>
                <a:ea typeface="黑体" panose="02010609060101010101" pitchFamily="49" charset="-122"/>
              </a:rPr>
              <a:t>rm</a:t>
            </a:r>
            <a:r>
              <a:rPr lang="en-US" altLang="zh-CN" sz="2400" dirty="0">
                <a:solidFill>
                  <a:schemeClr val="accent1"/>
                </a:solidFill>
                <a:latin typeface="黑体" panose="02010609060101010101" pitchFamily="49" charset="-122"/>
                <a:ea typeface="黑体" panose="02010609060101010101" pitchFamily="49" charset="-122"/>
              </a:rPr>
              <a:t> -</a:t>
            </a:r>
            <a:r>
              <a:rPr lang="en-US" altLang="zh-CN" sz="2400" dirty="0" err="1">
                <a:solidFill>
                  <a:schemeClr val="accent1"/>
                </a:solidFill>
                <a:latin typeface="黑体" panose="02010609060101010101" pitchFamily="49" charset="-122"/>
                <a:ea typeface="黑体" panose="02010609060101010101" pitchFamily="49" charset="-122"/>
              </a:rPr>
              <a:t>i</a:t>
            </a:r>
            <a:r>
              <a:rPr lang="en-US" altLang="zh-CN" sz="2400" dirty="0">
                <a:solidFill>
                  <a:schemeClr val="accent1"/>
                </a:solidFill>
                <a:latin typeface="黑体" panose="02010609060101010101" pitchFamily="49" charset="-122"/>
                <a:ea typeface="黑体" panose="02010609060101010101" pitchFamily="49" charset="-122"/>
              </a:rPr>
              <a:t> </a:t>
            </a:r>
            <a:r>
              <a:rPr lang="en-US" altLang="zh-CN" sz="2400" dirty="0" smtClean="0">
                <a:solidFill>
                  <a:schemeClr val="accent1"/>
                </a:solidFill>
                <a:latin typeface="黑体" panose="02010609060101010101" pitchFamily="49" charset="-122"/>
                <a:ea typeface="黑体" panose="02010609060101010101" pitchFamily="49" charset="-122"/>
              </a:rPr>
              <a:t>  ~/</a:t>
            </a:r>
            <a:r>
              <a:rPr lang="en-US" altLang="zh-CN" sz="2400" dirty="0">
                <a:solidFill>
                  <a:schemeClr val="accent1"/>
                </a:solidFill>
                <a:latin typeface="黑体" panose="02010609060101010101" pitchFamily="49" charset="-122"/>
                <a:ea typeface="黑体" panose="02010609060101010101" pitchFamily="49" charset="-122"/>
              </a:rPr>
              <a:t>file</a:t>
            </a:r>
            <a:r>
              <a:rPr lang="en-US" altLang="zh-CN" sz="2400" dirty="0">
                <a:solidFill>
                  <a:schemeClr val="accent1"/>
                </a:solidFill>
              </a:rPr>
              <a:t> </a:t>
            </a:r>
            <a:endParaRPr lang="zh-CN" altLang="en-US" sz="2400"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3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13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13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13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13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13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813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813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8132">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8132">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13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p:cNvSpPr>
          <p:nvPr>
            <p:ph type="title"/>
          </p:nvPr>
        </p:nvSpPr>
        <p:spPr>
          <a:xfrm>
            <a:off x="611560" y="0"/>
            <a:ext cx="3995936" cy="654050"/>
          </a:xfrm>
          <a:extLst>
            <a:ext uri="{909E8E84-426E-40DD-AFC4-6F175D3DCCD1}">
              <a14:hiddenFill xmlns:a14="http://schemas.microsoft.com/office/drawing/2010/main">
                <a:solidFill>
                  <a:schemeClr val="hlink"/>
                </a:solidFill>
              </a14:hiddenFill>
            </a:ext>
          </a:extLst>
        </p:spPr>
        <p:txBody>
          <a:bodyPr/>
          <a:lstStyle/>
          <a:p>
            <a:r>
              <a:rPr lang="en-US" altLang="zh-CN" sz="2800" i="0" dirty="0" smtClean="0">
                <a:latin typeface="黑体" panose="02010609060101010101" pitchFamily="49" charset="-122"/>
                <a:ea typeface="黑体" panose="02010609060101010101" pitchFamily="49" charset="-122"/>
              </a:rPr>
              <a:t>9)</a:t>
            </a:r>
            <a:r>
              <a:rPr lang="en-US" altLang="zh-CN" sz="2800" i="0" dirty="0" err="1" smtClean="0">
                <a:latin typeface="黑体" panose="02010609060101010101" pitchFamily="49" charset="-122"/>
                <a:ea typeface="黑体" panose="02010609060101010101" pitchFamily="49" charset="-122"/>
              </a:rPr>
              <a:t>chmod</a:t>
            </a:r>
            <a:r>
              <a:rPr lang="zh-CN" altLang="en-US" sz="2800" dirty="0" smtClean="0">
                <a:latin typeface="黑体" panose="02010609060101010101" pitchFamily="49" charset="-122"/>
                <a:ea typeface="黑体" panose="02010609060101010101" pitchFamily="49" charset="-122"/>
              </a:rPr>
              <a:t>　</a:t>
            </a:r>
            <a:endParaRPr lang="zh-CN" altLang="en-US" sz="2800" dirty="0" smtClean="0">
              <a:latin typeface="黑体" panose="02010609060101010101" pitchFamily="49" charset="-122"/>
              <a:ea typeface="黑体" panose="02010609060101010101" pitchFamily="49" charset="-122"/>
            </a:endParaRPr>
          </a:p>
        </p:txBody>
      </p:sp>
      <p:sp>
        <p:nvSpPr>
          <p:cNvPr id="261123" name="Rectangle 3"/>
          <p:cNvSpPr>
            <a:spLocks noGrp="1"/>
          </p:cNvSpPr>
          <p:nvPr>
            <p:ph idx="1"/>
          </p:nvPr>
        </p:nvSpPr>
        <p:spPr>
          <a:xfrm>
            <a:off x="539552" y="980728"/>
            <a:ext cx="8208912" cy="5688013"/>
          </a:xfrm>
        </p:spPr>
        <p:txBody>
          <a:bodyPr/>
          <a:lstStyle/>
          <a:p>
            <a:pPr>
              <a:buFont typeface="Wingdings" panose="05000000000000000000" pitchFamily="2" charset="2"/>
              <a:buNone/>
            </a:pPr>
            <a:r>
              <a:rPr lang="en-US" altLang="zh-CN" sz="2400" b="1" dirty="0" err="1" smtClean="0">
                <a:solidFill>
                  <a:srgbClr val="FF0000"/>
                </a:solidFill>
              </a:rPr>
              <a:t>chmod</a:t>
            </a:r>
            <a:r>
              <a:rPr lang="en-US" altLang="zh-CN" sz="2400" b="1" dirty="0" smtClean="0">
                <a:solidFill>
                  <a:srgbClr val="FF0000"/>
                </a:solidFill>
              </a:rPr>
              <a:t>  [</a:t>
            </a:r>
            <a:r>
              <a:rPr lang="en-US" altLang="zh-CN" sz="2400" b="1" dirty="0" err="1" smtClean="0">
                <a:solidFill>
                  <a:srgbClr val="FF0000"/>
                </a:solidFill>
              </a:rPr>
              <a:t>选项</a:t>
            </a:r>
            <a:r>
              <a:rPr lang="en-US" altLang="zh-CN" sz="2400" b="1" dirty="0" smtClean="0">
                <a:solidFill>
                  <a:srgbClr val="FF0000"/>
                </a:solidFill>
              </a:rPr>
              <a:t>]  </a:t>
            </a:r>
            <a:r>
              <a:rPr lang="en-US" altLang="zh-CN" sz="2400" b="1" dirty="0" err="1" smtClean="0">
                <a:solidFill>
                  <a:srgbClr val="FF0000"/>
                </a:solidFill>
              </a:rPr>
              <a:t>权限</a:t>
            </a:r>
            <a:r>
              <a:rPr lang="en-US" altLang="zh-CN" sz="2400" b="1" dirty="0" smtClean="0">
                <a:solidFill>
                  <a:srgbClr val="FF0000"/>
                </a:solidFill>
              </a:rPr>
              <a:t>  </a:t>
            </a:r>
            <a:r>
              <a:rPr lang="en-US" altLang="zh-CN" sz="2400" b="1" dirty="0" err="1" smtClean="0">
                <a:solidFill>
                  <a:srgbClr val="FF0000"/>
                </a:solidFill>
              </a:rPr>
              <a:t>文件名</a:t>
            </a:r>
            <a:r>
              <a:rPr lang="en-US" altLang="zh-CN" sz="2400" b="1" dirty="0" smtClean="0">
                <a:solidFill>
                  <a:srgbClr val="FF0000"/>
                </a:solidFill>
              </a:rPr>
              <a:t> (</a:t>
            </a:r>
            <a:r>
              <a:rPr lang="en-US" altLang="zh-CN" sz="2400" b="1" dirty="0" err="1" smtClean="0">
                <a:solidFill>
                  <a:srgbClr val="FF0000"/>
                </a:solidFill>
              </a:rPr>
              <a:t>目录名</a:t>
            </a:r>
            <a:r>
              <a:rPr lang="en-US" altLang="zh-CN" sz="2400" b="1" dirty="0" smtClean="0">
                <a:solidFill>
                  <a:srgbClr val="FF0000"/>
                </a:solidFill>
              </a:rPr>
              <a:t>) </a:t>
            </a:r>
            <a:endParaRPr lang="en-US" altLang="zh-CN" sz="2400" b="1" dirty="0" smtClean="0">
              <a:solidFill>
                <a:srgbClr val="FF0000"/>
              </a:solidFill>
            </a:endParaRPr>
          </a:p>
          <a:p>
            <a:pPr>
              <a:buFont typeface="Wingdings" panose="05000000000000000000" pitchFamily="2" charset="2"/>
              <a:buNone/>
            </a:pPr>
            <a:r>
              <a:rPr lang="en-US" altLang="zh-CN" sz="2400" b="1" dirty="0" err="1" smtClean="0"/>
              <a:t>使用chmod命令设定权限的方法有两种</a:t>
            </a:r>
            <a:r>
              <a:rPr lang="en-US" altLang="zh-CN" sz="2400" b="1" dirty="0" smtClean="0"/>
              <a:t>：</a:t>
            </a:r>
            <a:endParaRPr lang="en-US" altLang="zh-CN" sz="2400" b="1" dirty="0" smtClean="0"/>
          </a:p>
          <a:p>
            <a:pPr>
              <a:buFont typeface="Wingdings" panose="05000000000000000000" pitchFamily="2" charset="2"/>
              <a:buChar char="u"/>
            </a:pPr>
            <a:r>
              <a:rPr lang="en-US" altLang="zh-CN" sz="2400" b="1" dirty="0" smtClean="0"/>
              <a:t> </a:t>
            </a:r>
            <a:r>
              <a:rPr lang="en-US" altLang="zh-CN" sz="2400" b="1" dirty="0" err="1" smtClean="0"/>
              <a:t>使用数字和字符的方式</a:t>
            </a:r>
            <a:endParaRPr lang="en-US" altLang="zh-CN" sz="2400" b="1" dirty="0" smtClean="0"/>
          </a:p>
          <a:p>
            <a:pPr>
              <a:buFont typeface="Wingdings" panose="05000000000000000000" pitchFamily="2" charset="2"/>
              <a:buNone/>
            </a:pPr>
            <a:r>
              <a:rPr lang="zh-CN" altLang="en-US" sz="2400" b="1" dirty="0" smtClean="0"/>
              <a:t>字符设定法</a:t>
            </a:r>
            <a:endParaRPr lang="zh-CN" altLang="en-US" sz="2400" b="1" dirty="0" smtClean="0"/>
          </a:p>
          <a:p>
            <a:pPr lvl="1">
              <a:buFont typeface="Wingdings" panose="05000000000000000000" pitchFamily="2" charset="2"/>
              <a:buNone/>
            </a:pPr>
            <a:r>
              <a:rPr lang="en-US" altLang="zh-CN" sz="2400" b="1" dirty="0" smtClean="0"/>
              <a:t>$</a:t>
            </a:r>
            <a:r>
              <a:rPr lang="en-US" altLang="zh-CN" sz="2400" b="1" dirty="0" err="1" smtClean="0"/>
              <a:t>chmod</a:t>
            </a:r>
            <a:r>
              <a:rPr lang="en-US" altLang="zh-CN" sz="2400" b="1" dirty="0" smtClean="0"/>
              <a:t> </a:t>
            </a:r>
            <a:r>
              <a:rPr lang="en-US" altLang="zh-CN" sz="2400" b="1" dirty="0" err="1" smtClean="0"/>
              <a:t>o+w</a:t>
            </a:r>
            <a:r>
              <a:rPr lang="en-US" altLang="zh-CN" sz="2400" b="1" dirty="0" smtClean="0"/>
              <a:t> my.txt</a:t>
            </a:r>
            <a:endParaRPr lang="en-US" altLang="zh-CN" sz="2400" b="1" dirty="0" smtClean="0"/>
          </a:p>
          <a:p>
            <a:pPr lvl="1">
              <a:buFont typeface="Wingdings" panose="05000000000000000000" pitchFamily="2" charset="2"/>
              <a:buNone/>
            </a:pPr>
            <a:r>
              <a:rPr lang="en-US" altLang="zh-CN" sz="2400" b="1" dirty="0" smtClean="0"/>
              <a:t>$</a:t>
            </a:r>
            <a:r>
              <a:rPr lang="en-US" altLang="zh-CN" sz="2400" b="1" dirty="0" err="1" smtClean="0"/>
              <a:t>chmod</a:t>
            </a:r>
            <a:r>
              <a:rPr lang="en-US" altLang="zh-CN" sz="2400" b="1" dirty="0" smtClean="0"/>
              <a:t> </a:t>
            </a:r>
            <a:r>
              <a:rPr lang="en-US" altLang="zh-CN" sz="2400" b="1" dirty="0" err="1" smtClean="0"/>
              <a:t>ug+w,o-w</a:t>
            </a:r>
            <a:r>
              <a:rPr lang="zh-CN" altLang="en-US" sz="2400" b="1" dirty="0" smtClean="0"/>
              <a:t> </a:t>
            </a:r>
            <a:r>
              <a:rPr lang="en-US" altLang="zh-CN" sz="2400" b="1" dirty="0" smtClean="0"/>
              <a:t>my.txt</a:t>
            </a:r>
            <a:endParaRPr lang="en-US" altLang="zh-CN" sz="2400" b="1" dirty="0" smtClean="0"/>
          </a:p>
          <a:p>
            <a:pPr lvl="1">
              <a:buFont typeface="Wingdings" panose="05000000000000000000" pitchFamily="2" charset="2"/>
              <a:buNone/>
            </a:pPr>
            <a:r>
              <a:rPr lang="en-US" altLang="zh-CN" sz="2400" b="1" dirty="0" smtClean="0"/>
              <a:t>$</a:t>
            </a:r>
            <a:r>
              <a:rPr lang="en-US" altLang="zh-CN" sz="2400" b="1" dirty="0" err="1" smtClean="0"/>
              <a:t>chmod</a:t>
            </a:r>
            <a:r>
              <a:rPr lang="en-US" altLang="zh-CN" sz="2400" b="1" dirty="0" smtClean="0"/>
              <a:t> +w my.txt</a:t>
            </a:r>
            <a:endParaRPr lang="en-US" altLang="zh-CN" sz="2400" b="1" dirty="0" smtClean="0"/>
          </a:p>
          <a:p>
            <a:pPr lvl="1">
              <a:buFont typeface="Wingdings" panose="05000000000000000000" pitchFamily="2" charset="2"/>
              <a:buNone/>
            </a:pPr>
            <a:r>
              <a:rPr lang="en-US" altLang="zh-CN" sz="2400" b="1" dirty="0" smtClean="0"/>
              <a:t>$</a:t>
            </a:r>
            <a:r>
              <a:rPr lang="en-US" altLang="zh-CN" sz="2400" b="1" dirty="0" err="1" smtClean="0"/>
              <a:t>chmod</a:t>
            </a:r>
            <a:r>
              <a:rPr lang="en-US" altLang="zh-CN" sz="2400" b="1" dirty="0" smtClean="0"/>
              <a:t> –R +w </a:t>
            </a:r>
            <a:r>
              <a:rPr lang="en-US" altLang="zh-CN" sz="2400" b="1" dirty="0" err="1" smtClean="0"/>
              <a:t>myfoder</a:t>
            </a:r>
            <a:r>
              <a:rPr lang="zh-CN" altLang="en-US" sz="2400" b="1" dirty="0" smtClean="0"/>
              <a:t>（</a:t>
            </a:r>
            <a:r>
              <a:rPr lang="en-US" altLang="zh-CN" sz="2400" b="1" dirty="0" smtClean="0"/>
              <a:t>-R</a:t>
            </a:r>
            <a:r>
              <a:rPr lang="zh-CN" altLang="en-US" sz="2400" b="1" dirty="0" smtClean="0"/>
              <a:t>子目录递归处理）</a:t>
            </a:r>
            <a:endParaRPr lang="zh-CN" altLang="en-US" sz="2400" b="1" dirty="0" smtClean="0"/>
          </a:p>
          <a:p>
            <a:pPr lvl="1"/>
            <a:r>
              <a:rPr lang="en-US" altLang="zh-CN" sz="2400" b="1" dirty="0" smtClean="0"/>
              <a:t>u:</a:t>
            </a:r>
            <a:r>
              <a:rPr lang="zh-CN" altLang="en-US" sz="2400" b="1" dirty="0" smtClean="0"/>
              <a:t>所有者；</a:t>
            </a:r>
            <a:r>
              <a:rPr lang="en-US" altLang="zh-CN" sz="2400" b="1" dirty="0" smtClean="0"/>
              <a:t>g:</a:t>
            </a:r>
            <a:r>
              <a:rPr lang="zh-CN" altLang="en-US" sz="2400" b="1" dirty="0" smtClean="0"/>
              <a:t>同组用户；</a:t>
            </a:r>
            <a:r>
              <a:rPr lang="en-US" altLang="zh-CN" sz="2400" b="1" dirty="0" smtClean="0"/>
              <a:t>o:</a:t>
            </a:r>
            <a:r>
              <a:rPr lang="zh-CN" altLang="en-US" sz="2400" b="1" dirty="0" smtClean="0"/>
              <a:t>其他用户；</a:t>
            </a:r>
            <a:r>
              <a:rPr lang="en-US" altLang="zh-CN" sz="2400" b="1" dirty="0" smtClean="0"/>
              <a:t>a</a:t>
            </a:r>
            <a:r>
              <a:rPr lang="zh-CN" altLang="en-US" sz="2400" b="1" dirty="0" smtClean="0"/>
              <a:t>：所有用户（默认）</a:t>
            </a:r>
            <a:endParaRPr lang="zh-CN" altLang="en-US" sz="2400" b="1" dirty="0" smtClean="0"/>
          </a:p>
          <a:p>
            <a:pPr lvl="1"/>
            <a:r>
              <a:rPr lang="en-US" altLang="zh-CN" sz="2400" b="1" dirty="0" smtClean="0"/>
              <a:t>r</a:t>
            </a:r>
            <a:r>
              <a:rPr lang="zh-CN" altLang="en-US" sz="2400" b="1" dirty="0" smtClean="0"/>
              <a:t>；</a:t>
            </a:r>
            <a:r>
              <a:rPr lang="en-US" altLang="zh-CN" sz="2400" b="1" dirty="0" smtClean="0"/>
              <a:t>w</a:t>
            </a:r>
            <a:r>
              <a:rPr lang="zh-CN" altLang="en-US" sz="2400" b="1" dirty="0" smtClean="0"/>
              <a:t>；</a:t>
            </a:r>
            <a:r>
              <a:rPr lang="en-US" altLang="zh-CN" sz="2400" b="1" dirty="0" smtClean="0"/>
              <a:t>x</a:t>
            </a:r>
            <a:r>
              <a:rPr lang="zh-CN" altLang="en-US" sz="2400" b="1" dirty="0" smtClean="0"/>
              <a:t>；</a:t>
            </a:r>
            <a:r>
              <a:rPr lang="zh-CN" altLang="en-US" sz="2400" b="1" i="1" dirty="0" smtClean="0"/>
              <a:t>（其他属性</a:t>
            </a:r>
            <a:r>
              <a:rPr lang="en-US" altLang="zh-CN" sz="2400" b="1" i="1" dirty="0" smtClean="0"/>
              <a:t>s</a:t>
            </a:r>
            <a:r>
              <a:rPr lang="zh-CN" altLang="en-US" sz="2400" b="1" i="1" dirty="0" smtClean="0"/>
              <a:t>， </a:t>
            </a:r>
            <a:r>
              <a:rPr lang="en-US" altLang="zh-CN" sz="2400" b="1" i="1" dirty="0" smtClean="0"/>
              <a:t>t</a:t>
            </a:r>
            <a:r>
              <a:rPr lang="zh-CN" altLang="en-US" sz="2400" b="1" i="1" dirty="0" smtClean="0"/>
              <a:t>， </a:t>
            </a:r>
            <a:r>
              <a:rPr lang="en-US" altLang="zh-CN" sz="2400" b="1" i="1" dirty="0" smtClean="0"/>
              <a:t>u</a:t>
            </a:r>
            <a:r>
              <a:rPr lang="zh-CN" altLang="en-US" sz="2400" b="1" i="1" dirty="0" smtClean="0"/>
              <a:t>， </a:t>
            </a:r>
            <a:r>
              <a:rPr lang="en-US" altLang="zh-CN" sz="2400" b="1" i="1" dirty="0" smtClean="0"/>
              <a:t>g</a:t>
            </a:r>
            <a:r>
              <a:rPr lang="zh-CN" altLang="en-US" sz="2400" b="1" i="1" dirty="0" smtClean="0"/>
              <a:t>， </a:t>
            </a:r>
            <a:r>
              <a:rPr lang="en-US" altLang="zh-CN" sz="2400" b="1" i="1" dirty="0" smtClean="0"/>
              <a:t>o</a:t>
            </a:r>
            <a:r>
              <a:rPr lang="zh-CN" altLang="en-US" sz="2400" b="1" i="1" dirty="0" smtClean="0"/>
              <a:t>）</a:t>
            </a:r>
            <a:endParaRPr lang="zh-CN" altLang="en-US" sz="2400" b="1" i="1" dirty="0" smtClean="0"/>
          </a:p>
        </p:txBody>
      </p:sp>
      <p:sp>
        <p:nvSpPr>
          <p:cNvPr id="49154"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93F16B40-927C-4829-8641-69F7FC0CD517}"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112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112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112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11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b="1" dirty="0" smtClean="0"/>
              <a:t>数字</a:t>
            </a:r>
            <a:r>
              <a:rPr lang="zh-CN" altLang="en-US" b="1" dirty="0"/>
              <a:t>设定法</a:t>
            </a:r>
            <a:endParaRPr lang="zh-CN" altLang="en-US" b="1" dirty="0"/>
          </a:p>
          <a:p>
            <a:r>
              <a:rPr lang="zh-CN" altLang="en-US" b="1" dirty="0"/>
              <a:t>用八进制数对应顺序</a:t>
            </a:r>
            <a:r>
              <a:rPr lang="en-US" altLang="zh-CN" b="1" dirty="0" err="1"/>
              <a:t>rwx</a:t>
            </a:r>
            <a:endParaRPr lang="en-US" altLang="zh-CN" b="1" dirty="0"/>
          </a:p>
          <a:p>
            <a:r>
              <a:rPr lang="zh-CN" altLang="en-US" b="1" dirty="0"/>
              <a:t>如</a:t>
            </a:r>
            <a:r>
              <a:rPr lang="en-US" altLang="zh-CN" b="1" dirty="0"/>
              <a:t>777</a:t>
            </a:r>
            <a:r>
              <a:rPr lang="zh-CN" altLang="en-US" b="1" dirty="0"/>
              <a:t>：</a:t>
            </a:r>
            <a:r>
              <a:rPr lang="en-US" altLang="zh-CN" b="1" dirty="0"/>
              <a:t>111 111 111 </a:t>
            </a:r>
            <a:r>
              <a:rPr lang="zh-CN" altLang="en-US" b="1" dirty="0"/>
              <a:t>即</a:t>
            </a:r>
            <a:r>
              <a:rPr lang="en-US" altLang="zh-CN" b="1" dirty="0" err="1"/>
              <a:t>rwxrwxrwx</a:t>
            </a:r>
            <a:endParaRPr lang="en-US" altLang="zh-CN" b="1" dirty="0"/>
          </a:p>
          <a:p>
            <a:r>
              <a:rPr lang="en-US" altLang="zh-CN" b="1" dirty="0"/>
              <a:t>664</a:t>
            </a:r>
            <a:r>
              <a:rPr lang="zh-CN" altLang="en-US" b="1" dirty="0"/>
              <a:t>：</a:t>
            </a:r>
            <a:r>
              <a:rPr lang="en-US" altLang="zh-CN" b="1" dirty="0"/>
              <a:t>110 110 100  </a:t>
            </a:r>
            <a:r>
              <a:rPr lang="zh-CN" altLang="en-US" b="1" dirty="0"/>
              <a:t>即</a:t>
            </a:r>
            <a:r>
              <a:rPr lang="en-US" altLang="zh-CN" b="1" dirty="0" err="1"/>
              <a:t>rw</a:t>
            </a:r>
            <a:r>
              <a:rPr lang="en-US" altLang="zh-CN" b="1" dirty="0"/>
              <a:t>-</a:t>
            </a:r>
            <a:r>
              <a:rPr lang="en-US" altLang="zh-CN" b="1" dirty="0" err="1"/>
              <a:t>rw</a:t>
            </a:r>
            <a:r>
              <a:rPr lang="en-US" altLang="zh-CN" b="1" dirty="0"/>
              <a:t>-r—</a:t>
            </a:r>
            <a:endParaRPr lang="en-US" altLang="zh-CN" b="1" dirty="0"/>
          </a:p>
          <a:p>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p:cNvSpPr>
          <p:nvPr>
            <p:ph type="title"/>
          </p:nvPr>
        </p:nvSpPr>
        <p:spPr>
          <a:xfrm>
            <a:off x="0" y="260350"/>
            <a:ext cx="7096125" cy="654050"/>
          </a:xfrm>
        </p:spPr>
        <p:txBody>
          <a:bodyPr/>
          <a:lstStyle/>
          <a:p>
            <a:endParaRPr lang="zh-CN" altLang="en-US" sz="3600" smtClean="0">
              <a:latin typeface="黑体" panose="02010609060101010101" pitchFamily="49" charset="-122"/>
              <a:ea typeface="黑体" panose="02010609060101010101" pitchFamily="49" charset="-122"/>
            </a:endParaRPr>
          </a:p>
        </p:txBody>
      </p:sp>
      <p:sp>
        <p:nvSpPr>
          <p:cNvPr id="50180" name="Rectangle 3"/>
          <p:cNvSpPr>
            <a:spLocks noGrp="1"/>
          </p:cNvSpPr>
          <p:nvPr>
            <p:ph idx="1"/>
          </p:nvPr>
        </p:nvSpPr>
        <p:spPr>
          <a:xfrm>
            <a:off x="611561" y="981075"/>
            <a:ext cx="8136904" cy="5129213"/>
          </a:xfrm>
        </p:spPr>
        <p:txBody>
          <a:bodyPr/>
          <a:lstStyle/>
          <a:p>
            <a:pPr marL="0" indent="0">
              <a:buNone/>
            </a:pPr>
            <a:r>
              <a:rPr lang="zh-CN" altLang="en-US" b="1" dirty="0" smtClean="0">
                <a:solidFill>
                  <a:srgbClr val="FF0000"/>
                </a:solidFill>
              </a:rPr>
              <a:t>回顾：</a:t>
            </a:r>
            <a:endParaRPr lang="zh-CN" altLang="en-US" b="1" dirty="0" smtClean="0">
              <a:solidFill>
                <a:srgbClr val="FF0000"/>
              </a:solidFill>
            </a:endParaRPr>
          </a:p>
          <a:p>
            <a:pPr lvl="1"/>
            <a:r>
              <a:rPr lang="zh-CN" altLang="en-US" b="1" dirty="0" smtClean="0"/>
              <a:t>（</a:t>
            </a:r>
            <a:r>
              <a:rPr lang="en-US" altLang="zh-CN" b="1" dirty="0" smtClean="0"/>
              <a:t>1</a:t>
            </a:r>
            <a:r>
              <a:rPr lang="zh-CN" altLang="en-US" b="1" dirty="0" smtClean="0"/>
              <a:t>）</a:t>
            </a:r>
            <a:r>
              <a:rPr lang="en-US" altLang="zh-CN" b="1" dirty="0" smtClean="0"/>
              <a:t>r</a:t>
            </a:r>
            <a:r>
              <a:rPr lang="zh-CN" altLang="en-US" b="1" dirty="0" smtClean="0"/>
              <a:t>（读取）：对文件而言，该用户具有新增、修改文件内容的权限，对目录来说，该用户具有浏览目录的权限</a:t>
            </a:r>
            <a:endParaRPr lang="zh-CN" altLang="en-US" b="1" dirty="0" smtClean="0"/>
          </a:p>
          <a:p>
            <a:pPr lvl="1"/>
            <a:r>
              <a:rPr lang="zh-CN" altLang="en-US" b="1" dirty="0" smtClean="0"/>
              <a:t>（</a:t>
            </a:r>
            <a:r>
              <a:rPr lang="en-US" altLang="zh-CN" b="1" dirty="0" smtClean="0"/>
              <a:t>2</a:t>
            </a:r>
            <a:r>
              <a:rPr lang="zh-CN" altLang="en-US" b="1" dirty="0" smtClean="0"/>
              <a:t>）</a:t>
            </a:r>
            <a:r>
              <a:rPr lang="en-US" altLang="zh-CN" b="1" dirty="0" smtClean="0"/>
              <a:t>w(</a:t>
            </a:r>
            <a:r>
              <a:rPr lang="zh-CN" altLang="en-US" b="1" dirty="0" smtClean="0"/>
              <a:t>写入）：对文件而言，该用户具有新增、修改文件内容的权限；对目录来说，该用户具有删除、移动目录内文件的权限</a:t>
            </a:r>
            <a:endParaRPr lang="zh-CN" altLang="en-US" b="1" dirty="0" smtClean="0"/>
          </a:p>
          <a:p>
            <a:pPr lvl="1"/>
            <a:r>
              <a:rPr lang="zh-CN" altLang="en-US" b="1" dirty="0" smtClean="0"/>
              <a:t>（</a:t>
            </a:r>
            <a:r>
              <a:rPr lang="en-US" altLang="zh-CN" b="1" dirty="0" smtClean="0"/>
              <a:t>3</a:t>
            </a:r>
            <a:r>
              <a:rPr lang="zh-CN" altLang="en-US" b="1" dirty="0" smtClean="0"/>
              <a:t>）</a:t>
            </a:r>
            <a:r>
              <a:rPr lang="en-US" altLang="zh-CN" b="1" dirty="0" smtClean="0"/>
              <a:t>x(</a:t>
            </a:r>
            <a:r>
              <a:rPr lang="zh-CN" altLang="en-US" b="1" dirty="0" smtClean="0"/>
              <a:t>执行）：对文件而言，该用户具有执行文件的权限；对目录来说，该用户具有进入目录的权限</a:t>
            </a:r>
            <a:endParaRPr lang="zh-CN" altLang="en-US" b="1" dirty="0" smtClean="0"/>
          </a:p>
        </p:txBody>
      </p:sp>
      <p:sp>
        <p:nvSpPr>
          <p:cNvPr id="50178"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F8692EB4-31B9-4137-845E-3F1C83D535A3}"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pitchFamily="18" charset="0"/>
              </a:rPr>
              <a:t>Outline</a:t>
            </a:r>
            <a:endParaRPr lang="en-US" altLang="zh-CN">
              <a:latin typeface="Times New Roman" panose="02020603050405020304" pitchFamily="18" charset="0"/>
            </a:endParaRPr>
          </a:p>
        </p:txBody>
      </p:sp>
      <p:sp>
        <p:nvSpPr>
          <p:cNvPr id="3" name="内容占位符 2"/>
          <p:cNvSpPr>
            <a:spLocks noGrp="1"/>
          </p:cNvSpPr>
          <p:nvPr>
            <p:ph idx="1"/>
          </p:nvPr>
        </p:nvSpPr>
        <p:spPr/>
        <p:txBody>
          <a:bodyPr/>
          <a:p>
            <a:r>
              <a:rPr lang="en-US" altLang="zh-CN"/>
              <a:t>1 Shell</a:t>
            </a:r>
            <a:endParaRPr lang="en-US" altLang="zh-CN"/>
          </a:p>
          <a:p>
            <a:pPr lvl="1"/>
            <a:r>
              <a:rPr lang="en-US" altLang="zh-CN"/>
              <a:t>1.1 </a:t>
            </a:r>
            <a:r>
              <a:rPr lang="zh-CN" altLang="en-US"/>
              <a:t>命令行界面简介</a:t>
            </a:r>
            <a:endParaRPr lang="zh-CN" altLang="en-US"/>
          </a:p>
          <a:p>
            <a:pPr lvl="1"/>
            <a:r>
              <a:rPr lang="en-US" altLang="zh-CN"/>
              <a:t>1.2 Shell</a:t>
            </a:r>
            <a:r>
              <a:rPr lang="zh-CN" altLang="en-US"/>
              <a:t>的种类</a:t>
            </a:r>
            <a:endParaRPr lang="zh-CN" altLang="en-US"/>
          </a:p>
          <a:p>
            <a:pPr lvl="1"/>
            <a:r>
              <a:rPr lang="en-US" altLang="zh-CN"/>
              <a:t>1.3 Shell</a:t>
            </a:r>
            <a:r>
              <a:rPr lang="zh-CN" altLang="en-US"/>
              <a:t>的启动与退出</a:t>
            </a:r>
            <a:endParaRPr lang="zh-CN" altLang="en-US"/>
          </a:p>
          <a:p>
            <a:pPr lvl="1"/>
            <a:r>
              <a:rPr lang="en-US" altLang="zh-CN"/>
              <a:t>1.4 Shell</a:t>
            </a:r>
            <a:r>
              <a:rPr lang="zh-CN" altLang="en-US"/>
              <a:t>命令简介</a:t>
            </a:r>
            <a:endParaRPr lang="zh-CN" altLang="en-US"/>
          </a:p>
          <a:p>
            <a:pPr lvl="1"/>
            <a:r>
              <a:rPr lang="en-US" altLang="zh-CN"/>
              <a:t>1.5 Shell</a:t>
            </a:r>
            <a:r>
              <a:rPr lang="zh-CN" altLang="en-US"/>
              <a:t>实用功能</a:t>
            </a:r>
            <a:endParaRPr lang="zh-CN" altLang="en-US"/>
          </a:p>
        </p:txBody>
      </p:sp>
      <p:sp>
        <p:nvSpPr>
          <p:cNvPr id="4" name="页脚占位符 3"/>
          <p:cNvSpPr>
            <a:spLocks noGrp="1"/>
          </p:cNvSpPr>
          <p:nvPr>
            <p:ph type="ftr" sz="quarter" idx="10"/>
          </p:nvPr>
        </p:nvSpPr>
        <p:spPr/>
        <p:txBody>
          <a:bodyPr/>
          <a:p>
            <a:r>
              <a:rPr lang="en-US" altLang="zh-CN">
                <a:solidFill>
                  <a:srgbClr val="113F71"/>
                </a:solidFill>
              </a:rPr>
              <a:t>Company  Logo</a:t>
            </a:r>
            <a:endParaRPr lang="en-US" altLang="zh-CN">
              <a:solidFill>
                <a:srgbClr val="113F71"/>
              </a:solidFill>
            </a:endParaRPr>
          </a:p>
        </p:txBody>
      </p:sp>
      <p:sp>
        <p:nvSpPr>
          <p:cNvPr id="5" name="日期占位符 4"/>
          <p:cNvSpPr>
            <a:spLocks noGrp="1"/>
          </p:cNvSpPr>
          <p:nvPr>
            <p:ph type="dt" sz="half" idx="12"/>
          </p:nvPr>
        </p:nvSpPr>
        <p:spPr/>
        <p:txBody>
          <a:bodyPr/>
          <a:p>
            <a:r>
              <a:rPr lang="en-US" altLang="zh-CN">
                <a:solidFill>
                  <a:srgbClr val="113F71"/>
                </a:solidFill>
              </a:rPr>
              <a:t>www.themegallery.com</a:t>
            </a:r>
            <a:endParaRPr lang="en-US" altLang="zh-CN">
              <a:solidFill>
                <a:srgbClr val="113F7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3"/>
          <p:cNvSpPr>
            <a:spLocks noGrp="1"/>
          </p:cNvSpPr>
          <p:nvPr>
            <p:ph type="body" sz="half" idx="1"/>
          </p:nvPr>
        </p:nvSpPr>
        <p:spPr>
          <a:xfrm>
            <a:off x="683568" y="980728"/>
            <a:ext cx="7596188" cy="5129213"/>
          </a:xfrm>
        </p:spPr>
        <p:txBody>
          <a:bodyPr/>
          <a:lstStyle/>
          <a:p>
            <a:r>
              <a:rPr lang="zh-CN" altLang="en-US" b="1" dirty="0" smtClean="0">
                <a:latin typeface="黑体" panose="02010609060101010101" pitchFamily="49" charset="-122"/>
                <a:ea typeface="黑体" panose="02010609060101010101" pitchFamily="49" charset="-122"/>
              </a:rPr>
              <a:t>例</a:t>
            </a:r>
            <a:r>
              <a:rPr lang="en-US" altLang="zh-CN" b="1" dirty="0" smtClean="0">
                <a:latin typeface="黑体" panose="02010609060101010101" pitchFamily="49" charset="-122"/>
                <a:ea typeface="黑体" panose="02010609060101010101" pitchFamily="49" charset="-122"/>
              </a:rPr>
              <a:t>:</a:t>
            </a:r>
            <a:endParaRPr lang="en-US" altLang="zh-CN" b="1" dirty="0" smtClean="0">
              <a:latin typeface="黑体" panose="02010609060101010101" pitchFamily="49" charset="-122"/>
              <a:ea typeface="黑体" panose="02010609060101010101" pitchFamily="49" charset="-122"/>
            </a:endParaRPr>
          </a:p>
          <a:p>
            <a:pPr>
              <a:buFont typeface="Wingdings" panose="05000000000000000000" pitchFamily="2" charset="2"/>
              <a:buNone/>
            </a:pPr>
            <a:r>
              <a:rPr lang="en-US" altLang="zh-CN" b="1" dirty="0" err="1" smtClean="0">
                <a:latin typeface="黑体" panose="02010609060101010101" pitchFamily="49" charset="-122"/>
                <a:ea typeface="黑体" panose="02010609060101010101" pitchFamily="49" charset="-122"/>
              </a:rPr>
              <a:t>chmod</a:t>
            </a:r>
            <a:r>
              <a:rPr lang="en-US" altLang="zh-CN" b="1" dirty="0" smtClean="0">
                <a:latin typeface="黑体" panose="02010609060101010101" pitchFamily="49" charset="-122"/>
                <a:ea typeface="黑体" panose="02010609060101010101" pitchFamily="49" charset="-122"/>
              </a:rPr>
              <a:t> 700 *</a:t>
            </a:r>
            <a:endParaRPr lang="en-US" altLang="zh-CN" b="1" dirty="0" smtClean="0">
              <a:latin typeface="黑体" panose="02010609060101010101" pitchFamily="49" charset="-122"/>
              <a:ea typeface="黑体" panose="02010609060101010101" pitchFamily="49" charset="-122"/>
            </a:endParaRPr>
          </a:p>
          <a:p>
            <a:pPr>
              <a:buFont typeface="Wingdings" panose="05000000000000000000" pitchFamily="2" charset="2"/>
              <a:buNone/>
            </a:pPr>
            <a:r>
              <a:rPr lang="en-US" altLang="zh-CN" b="1" dirty="0" err="1" smtClean="0">
                <a:latin typeface="黑体" panose="02010609060101010101" pitchFamily="49" charset="-122"/>
                <a:ea typeface="黑体" panose="02010609060101010101" pitchFamily="49" charset="-122"/>
              </a:rPr>
              <a:t>chmod</a:t>
            </a:r>
            <a:r>
              <a:rPr lang="en-US" altLang="zh-CN" b="1" dirty="0" smtClean="0">
                <a:latin typeface="黑体" panose="02010609060101010101" pitchFamily="49" charset="-122"/>
                <a:ea typeface="黑体" panose="02010609060101010101" pitchFamily="49" charset="-122"/>
              </a:rPr>
              <a:t> 740 </a:t>
            </a:r>
            <a:r>
              <a:rPr lang="en-US" altLang="zh-CN" b="1" dirty="0" err="1" smtClean="0">
                <a:latin typeface="黑体" panose="02010609060101010101" pitchFamily="49" charset="-122"/>
                <a:ea typeface="黑体" panose="02010609060101010101" pitchFamily="49" charset="-122"/>
              </a:rPr>
              <a:t>coureses</a:t>
            </a:r>
            <a:endParaRPr lang="en-US" altLang="zh-CN" b="1" dirty="0" smtClean="0">
              <a:latin typeface="黑体" panose="02010609060101010101" pitchFamily="49" charset="-122"/>
              <a:ea typeface="黑体" panose="02010609060101010101" pitchFamily="49" charset="-122"/>
            </a:endParaRPr>
          </a:p>
          <a:p>
            <a:pPr>
              <a:buFont typeface="Wingdings" panose="05000000000000000000" pitchFamily="2" charset="2"/>
              <a:buNone/>
            </a:pPr>
            <a:r>
              <a:rPr lang="en-US" altLang="zh-CN" b="1" dirty="0" err="1" smtClean="0">
                <a:latin typeface="黑体" panose="02010609060101010101" pitchFamily="49" charset="-122"/>
                <a:ea typeface="黑体" panose="02010609060101010101" pitchFamily="49" charset="-122"/>
              </a:rPr>
              <a:t>chmod</a:t>
            </a:r>
            <a:r>
              <a:rPr lang="en-US" altLang="zh-CN" b="1" dirty="0" smtClean="0">
                <a:latin typeface="黑体" panose="02010609060101010101" pitchFamily="49" charset="-122"/>
                <a:ea typeface="黑体" panose="02010609060101010101" pitchFamily="49" charset="-122"/>
              </a:rPr>
              <a:t> 751 ~/courses</a:t>
            </a:r>
            <a:endParaRPr lang="en-US" altLang="zh-CN" b="1" dirty="0" smtClean="0">
              <a:latin typeface="黑体" panose="02010609060101010101" pitchFamily="49" charset="-122"/>
              <a:ea typeface="黑体" panose="02010609060101010101" pitchFamily="49" charset="-122"/>
            </a:endParaRPr>
          </a:p>
          <a:p>
            <a:pPr>
              <a:buFont typeface="Wingdings" panose="05000000000000000000" pitchFamily="2" charset="2"/>
              <a:buNone/>
            </a:pPr>
            <a:r>
              <a:rPr lang="en-US" altLang="zh-CN" b="1" dirty="0" err="1" smtClean="0">
                <a:latin typeface="黑体" panose="02010609060101010101" pitchFamily="49" charset="-122"/>
                <a:ea typeface="黑体" panose="02010609060101010101" pitchFamily="49" charset="-122"/>
              </a:rPr>
              <a:t>chmod</a:t>
            </a:r>
            <a:r>
              <a:rPr lang="en-US" altLang="zh-CN" b="1" dirty="0" smtClean="0">
                <a:latin typeface="黑体" panose="02010609060101010101" pitchFamily="49" charset="-122"/>
                <a:ea typeface="黑体" panose="02010609060101010101" pitchFamily="49" charset="-122"/>
              </a:rPr>
              <a:t> 700 ~</a:t>
            </a:r>
            <a:endParaRPr lang="en-US" altLang="zh-CN" b="1" dirty="0" smtClean="0">
              <a:latin typeface="黑体" panose="02010609060101010101" pitchFamily="49" charset="-122"/>
              <a:ea typeface="黑体" panose="02010609060101010101" pitchFamily="49" charset="-122"/>
            </a:endParaRPr>
          </a:p>
        </p:txBody>
      </p:sp>
      <p:sp>
        <p:nvSpPr>
          <p:cNvPr id="51202"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B561D8B1-1AD4-4BC2-B09F-36C35E717097}"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p:cNvSpPr>
          <p:nvPr>
            <p:ph type="title"/>
          </p:nvPr>
        </p:nvSpPr>
        <p:spPr>
          <a:xfrm>
            <a:off x="0" y="260350"/>
            <a:ext cx="7096125" cy="654050"/>
          </a:xfrm>
        </p:spPr>
        <p:txBody>
          <a:bodyPr/>
          <a:lstStyle/>
          <a:p>
            <a:endParaRPr lang="zh-CN" altLang="en-US" sz="3600" smtClean="0">
              <a:latin typeface="黑体" panose="02010609060101010101" pitchFamily="49" charset="-122"/>
              <a:ea typeface="黑体" panose="02010609060101010101" pitchFamily="49" charset="-122"/>
            </a:endParaRPr>
          </a:p>
        </p:txBody>
      </p:sp>
      <p:sp>
        <p:nvSpPr>
          <p:cNvPr id="52228" name="Rectangle 3"/>
          <p:cNvSpPr>
            <a:spLocks noGrp="1"/>
          </p:cNvSpPr>
          <p:nvPr>
            <p:ph idx="1"/>
          </p:nvPr>
        </p:nvSpPr>
        <p:spPr>
          <a:xfrm>
            <a:off x="611560" y="1296193"/>
            <a:ext cx="7751763" cy="1412727"/>
          </a:xfrm>
        </p:spPr>
        <p:txBody>
          <a:bodyPr/>
          <a:lstStyle/>
          <a:p>
            <a:r>
              <a:rPr lang="zh-CN" altLang="en-US" b="1" dirty="0" smtClean="0"/>
              <a:t>更改文件拥有者（属主、属组） </a:t>
            </a:r>
            <a:r>
              <a:rPr lang="en-US" altLang="zh-CN" b="1" dirty="0" err="1" smtClean="0"/>
              <a:t>chown</a:t>
            </a:r>
            <a:endParaRPr lang="en-US" altLang="zh-CN" b="1" dirty="0" smtClean="0"/>
          </a:p>
          <a:p>
            <a:pPr>
              <a:buFont typeface="Wingdings" panose="05000000000000000000" pitchFamily="2" charset="2"/>
              <a:buNone/>
            </a:pPr>
            <a:r>
              <a:rPr lang="en-US" altLang="zh-CN" b="1" dirty="0" err="1" smtClean="0">
                <a:solidFill>
                  <a:srgbClr val="FF0000"/>
                </a:solidFill>
              </a:rPr>
              <a:t>chown</a:t>
            </a:r>
            <a:r>
              <a:rPr lang="en-US" altLang="zh-CN" b="1" dirty="0" smtClean="0">
                <a:solidFill>
                  <a:srgbClr val="FF0000"/>
                </a:solidFill>
              </a:rPr>
              <a:t>  [</a:t>
            </a:r>
            <a:r>
              <a:rPr lang="zh-CN" altLang="en-US" b="1" dirty="0" smtClean="0">
                <a:solidFill>
                  <a:srgbClr val="FF0000"/>
                </a:solidFill>
              </a:rPr>
              <a:t>选项</a:t>
            </a:r>
            <a:r>
              <a:rPr lang="en-US" altLang="zh-CN" b="1" dirty="0" smtClean="0">
                <a:solidFill>
                  <a:srgbClr val="FF0000"/>
                </a:solidFill>
              </a:rPr>
              <a:t>]  </a:t>
            </a:r>
            <a:r>
              <a:rPr lang="zh-CN" altLang="en-US" b="1" dirty="0" smtClean="0">
                <a:solidFill>
                  <a:srgbClr val="FF0000"/>
                </a:solidFill>
              </a:rPr>
              <a:t>属主</a:t>
            </a:r>
            <a:r>
              <a:rPr lang="en-US" altLang="zh-CN" b="1" dirty="0" smtClean="0">
                <a:solidFill>
                  <a:srgbClr val="FF0000"/>
                </a:solidFill>
              </a:rPr>
              <a:t>[.</a:t>
            </a:r>
            <a:r>
              <a:rPr lang="zh-CN" altLang="en-US" b="1" dirty="0" smtClean="0">
                <a:solidFill>
                  <a:srgbClr val="FF0000"/>
                </a:solidFill>
              </a:rPr>
              <a:t>属组</a:t>
            </a:r>
            <a:r>
              <a:rPr lang="en-US" altLang="zh-CN" b="1" dirty="0" smtClean="0">
                <a:solidFill>
                  <a:srgbClr val="FF0000"/>
                </a:solidFill>
              </a:rPr>
              <a:t>]   </a:t>
            </a:r>
            <a:r>
              <a:rPr lang="zh-CN" altLang="en-US" b="1" dirty="0" smtClean="0">
                <a:solidFill>
                  <a:srgbClr val="FF0000"/>
                </a:solidFill>
              </a:rPr>
              <a:t>文件名</a:t>
            </a:r>
            <a:endParaRPr lang="zh-CN" altLang="en-US" b="1" dirty="0" smtClean="0">
              <a:solidFill>
                <a:srgbClr val="FF0000"/>
              </a:solidFill>
            </a:endParaRPr>
          </a:p>
        </p:txBody>
      </p:sp>
      <p:sp>
        <p:nvSpPr>
          <p:cNvPr id="52226"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3E557B88-55C2-418E-A0E7-731FA1FDB723}"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
        <p:nvSpPr>
          <p:cNvPr id="260100" name="Rectangle 4"/>
          <p:cNvSpPr>
            <a:spLocks noChangeArrowheads="1"/>
          </p:cNvSpPr>
          <p:nvPr/>
        </p:nvSpPr>
        <p:spPr bwMode="auto">
          <a:xfrm>
            <a:off x="539552" y="2852936"/>
            <a:ext cx="734377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defRPr/>
            </a:pPr>
            <a:r>
              <a:rPr lang="zh-CN" altLang="en-US" sz="2400" dirty="0">
                <a:effectLst>
                  <a:outerShdw blurRad="38100" dist="38100" dir="2700000" algn="tl">
                    <a:srgbClr val="C0C0C0"/>
                  </a:outerShdw>
                </a:effectLst>
                <a:latin typeface="黑体" panose="02010609060101010101" pitchFamily="49" charset="-122"/>
                <a:ea typeface="黑体" panose="02010609060101010101" pitchFamily="49" charset="-122"/>
              </a:rPr>
              <a:t>相关参数： </a:t>
            </a:r>
            <a:endParaRPr lang="zh-CN" altLang="en-US" sz="2400" dirty="0">
              <a:effectLst>
                <a:outerShdw blurRad="38100" dist="38100" dir="2700000" algn="tl">
                  <a:srgbClr val="C0C0C0"/>
                </a:outerShdw>
              </a:effectLst>
              <a:latin typeface="黑体" panose="02010609060101010101" pitchFamily="49" charset="-122"/>
              <a:ea typeface="黑体" panose="02010609060101010101" pitchFamily="49" charset="-122"/>
            </a:endParaRPr>
          </a:p>
          <a:p>
            <a:pPr marL="342900" indent="-342900">
              <a:defRPr/>
            </a:pPr>
            <a:r>
              <a:rPr lang="zh-CN" altLang="en-US" sz="2400" dirty="0">
                <a:effectLst>
                  <a:outerShdw blurRad="38100" dist="38100" dir="2700000" algn="tl">
                    <a:srgbClr val="C0C0C0"/>
                  </a:outerShdw>
                </a:effectLst>
                <a:latin typeface="黑体" panose="02010609060101010101" pitchFamily="49" charset="-122"/>
                <a:ea typeface="黑体" panose="02010609060101010101" pitchFamily="49" charset="-122"/>
              </a:rPr>
              <a:t>	</a:t>
            </a:r>
            <a:r>
              <a:rPr lang="en-US" altLang="zh-CN" sz="2400" dirty="0">
                <a:effectLst>
                  <a:outerShdw blurRad="38100" dist="38100" dir="2700000" algn="tl">
                    <a:srgbClr val="C0C0C0"/>
                  </a:outerShdw>
                </a:effectLst>
                <a:latin typeface="黑体" panose="02010609060101010101" pitchFamily="49" charset="-122"/>
                <a:ea typeface="黑体" panose="02010609060101010101" pitchFamily="49" charset="-122"/>
              </a:rPr>
              <a:t>-R 	</a:t>
            </a:r>
            <a:r>
              <a:rPr lang="zh-CN" altLang="en-US" sz="2400" dirty="0">
                <a:effectLst>
                  <a:outerShdw blurRad="38100" dist="38100" dir="2700000" algn="tl">
                    <a:srgbClr val="C0C0C0"/>
                  </a:outerShdw>
                </a:effectLst>
                <a:latin typeface="黑体" panose="02010609060101010101" pitchFamily="49" charset="-122"/>
                <a:ea typeface="黑体" panose="02010609060101010101" pitchFamily="49" charset="-122"/>
              </a:rPr>
              <a:t>递归式地改变指定目录及其下的所有子目录和文件的拥有者。 </a:t>
            </a:r>
            <a:endParaRPr lang="zh-CN" altLang="en-US" sz="2400" dirty="0">
              <a:effectLst>
                <a:outerShdw blurRad="38100" dist="38100" dir="2700000" algn="tl">
                  <a:srgbClr val="C0C0C0"/>
                </a:outerShdw>
              </a:effectLst>
              <a:latin typeface="黑体" panose="02010609060101010101" pitchFamily="49" charset="-122"/>
              <a:ea typeface="黑体" panose="02010609060101010101" pitchFamily="49" charset="-122"/>
            </a:endParaRPr>
          </a:p>
          <a:p>
            <a:pPr marL="342900" indent="-342900">
              <a:defRPr/>
            </a:pPr>
            <a:r>
              <a:rPr lang="zh-CN" altLang="en-US" sz="2400" dirty="0">
                <a:effectLst>
                  <a:outerShdw blurRad="38100" dist="38100" dir="2700000" algn="tl">
                    <a:srgbClr val="C0C0C0"/>
                  </a:outerShdw>
                </a:effectLst>
                <a:latin typeface="黑体" panose="02010609060101010101" pitchFamily="49" charset="-122"/>
                <a:ea typeface="黑体" panose="02010609060101010101" pitchFamily="49" charset="-122"/>
              </a:rPr>
              <a:t>	</a:t>
            </a:r>
            <a:r>
              <a:rPr lang="en-US" altLang="zh-CN" sz="2400" dirty="0">
                <a:effectLst>
                  <a:outerShdw blurRad="38100" dist="38100" dir="2700000" algn="tl">
                    <a:srgbClr val="C0C0C0"/>
                  </a:outerShdw>
                </a:effectLst>
                <a:latin typeface="黑体" panose="02010609060101010101" pitchFamily="49" charset="-122"/>
                <a:ea typeface="黑体" panose="02010609060101010101" pitchFamily="49" charset="-122"/>
              </a:rPr>
              <a:t>-v 	</a:t>
            </a:r>
            <a:r>
              <a:rPr lang="zh-CN" altLang="en-US" sz="2400" dirty="0">
                <a:effectLst>
                  <a:outerShdw blurRad="38100" dist="38100" dir="2700000" algn="tl">
                    <a:srgbClr val="C0C0C0"/>
                  </a:outerShdw>
                </a:effectLst>
                <a:latin typeface="黑体" panose="02010609060101010101" pitchFamily="49" charset="-122"/>
                <a:ea typeface="黑体" panose="02010609060101010101" pitchFamily="49" charset="-122"/>
              </a:rPr>
              <a:t>显示</a:t>
            </a:r>
            <a:r>
              <a:rPr lang="en-US" altLang="zh-CN" sz="2400" dirty="0" err="1">
                <a:effectLst>
                  <a:outerShdw blurRad="38100" dist="38100" dir="2700000" algn="tl">
                    <a:srgbClr val="C0C0C0"/>
                  </a:outerShdw>
                </a:effectLst>
                <a:latin typeface="黑体" panose="02010609060101010101" pitchFamily="49" charset="-122"/>
                <a:ea typeface="黑体" panose="02010609060101010101" pitchFamily="49" charset="-122"/>
              </a:rPr>
              <a:t>chown</a:t>
            </a:r>
            <a:r>
              <a:rPr lang="zh-CN" altLang="en-US" sz="2400" dirty="0">
                <a:effectLst>
                  <a:outerShdw blurRad="38100" dist="38100" dir="2700000" algn="tl">
                    <a:srgbClr val="C0C0C0"/>
                  </a:outerShdw>
                </a:effectLst>
                <a:latin typeface="黑体" panose="02010609060101010101" pitchFamily="49" charset="-122"/>
                <a:ea typeface="黑体" panose="02010609060101010101" pitchFamily="49" charset="-122"/>
              </a:rPr>
              <a:t>命令所做的工作。 </a:t>
            </a:r>
            <a:br>
              <a:rPr lang="zh-CN" altLang="en-US" sz="2400" dirty="0">
                <a:effectLst>
                  <a:outerShdw blurRad="38100" dist="38100" dir="2700000" algn="tl">
                    <a:srgbClr val="C0C0C0"/>
                  </a:outerShdw>
                </a:effectLst>
                <a:latin typeface="黑体" panose="02010609060101010101" pitchFamily="49" charset="-122"/>
                <a:ea typeface="黑体" panose="02010609060101010101" pitchFamily="49" charset="-122"/>
              </a:rPr>
            </a:br>
            <a:endParaRPr lang="zh-CN" altLang="en-US" sz="2400" dirty="0">
              <a:latin typeface="黑体" panose="02010609060101010101" pitchFamily="49" charset="-122"/>
              <a:ea typeface="黑体" panose="02010609060101010101" pitchFamily="49" charset="-122"/>
            </a:endParaRPr>
          </a:p>
        </p:txBody>
      </p:sp>
      <p:sp>
        <p:nvSpPr>
          <p:cNvPr id="52230" name="Rectangle 5"/>
          <p:cNvSpPr>
            <a:spLocks noChangeArrowheads="1"/>
          </p:cNvSpPr>
          <p:nvPr/>
        </p:nvSpPr>
        <p:spPr bwMode="auto">
          <a:xfrm>
            <a:off x="349498" y="5013176"/>
            <a:ext cx="85693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latin typeface="黑体" panose="02010609060101010101" pitchFamily="49" charset="-122"/>
                <a:ea typeface="黑体" panose="02010609060101010101" pitchFamily="49" charset="-122"/>
              </a:rPr>
              <a:t>例：现在我们使用</a:t>
            </a:r>
            <a:r>
              <a:rPr lang="en-US" altLang="zh-CN" sz="2400" dirty="0">
                <a:latin typeface="黑体" panose="02010609060101010101" pitchFamily="49" charset="-122"/>
                <a:ea typeface="黑体" panose="02010609060101010101" pitchFamily="49" charset="-122"/>
              </a:rPr>
              <a:t>root</a:t>
            </a:r>
            <a:r>
              <a:rPr lang="zh-CN" altLang="en-US" sz="2400" dirty="0">
                <a:latin typeface="黑体" panose="02010609060101010101" pitchFamily="49" charset="-122"/>
                <a:ea typeface="黑体" panose="02010609060101010101" pitchFamily="49" charset="-122"/>
              </a:rPr>
              <a:t>用户创建一个文件，然后执行下列操作</a:t>
            </a:r>
            <a:endParaRPr lang="zh-CN" altLang="en-US"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）将其文件属主改为</a:t>
            </a:r>
            <a:r>
              <a:rPr lang="en-US" altLang="zh-CN" sz="2400" dirty="0" err="1">
                <a:latin typeface="黑体" panose="02010609060101010101" pitchFamily="49" charset="-122"/>
                <a:ea typeface="黑体" panose="02010609060101010101" pitchFamily="49" charset="-122"/>
              </a:rPr>
              <a:t>ubuntu</a:t>
            </a:r>
            <a:r>
              <a:rPr lang="zh-CN" altLang="en-US" sz="2400" dirty="0">
                <a:latin typeface="黑体" panose="02010609060101010101" pitchFamily="49" charset="-122"/>
                <a:ea typeface="黑体" panose="02010609060101010101" pitchFamily="49" charset="-122"/>
              </a:rPr>
              <a:t>用户</a:t>
            </a:r>
            <a:endParaRPr lang="zh-CN" altLang="en-US"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）将其属组改为</a:t>
            </a:r>
            <a:r>
              <a:rPr lang="en-US" altLang="zh-CN" sz="2400" dirty="0">
                <a:latin typeface="黑体" panose="02010609060101010101" pitchFamily="49" charset="-122"/>
                <a:ea typeface="黑体" panose="02010609060101010101" pitchFamily="49" charset="-122"/>
              </a:rPr>
              <a:t>users</a:t>
            </a:r>
            <a:r>
              <a:rPr lang="zh-CN" altLang="en-US" sz="2400" dirty="0">
                <a:latin typeface="黑体" panose="02010609060101010101" pitchFamily="49" charset="-122"/>
                <a:ea typeface="黑体" panose="02010609060101010101" pitchFamily="49" charset="-122"/>
              </a:rPr>
              <a:t>组</a:t>
            </a:r>
            <a:endParaRPr lang="zh-CN" altLang="en-US"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）将属主和属组同时改为</a:t>
            </a:r>
            <a:r>
              <a:rPr lang="en-US" altLang="zh-CN" sz="2400" dirty="0">
                <a:latin typeface="黑体" panose="02010609060101010101" pitchFamily="49" charset="-122"/>
                <a:ea typeface="黑体" panose="02010609060101010101" pitchFamily="49" charset="-122"/>
              </a:rPr>
              <a:t>root</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p:cNvSpPr>
          <p:nvPr>
            <p:ph type="title"/>
          </p:nvPr>
        </p:nvSpPr>
        <p:spPr>
          <a:xfrm>
            <a:off x="539552" y="188640"/>
            <a:ext cx="7096125" cy="654050"/>
          </a:xfrm>
        </p:spPr>
        <p:txBody>
          <a:bodyPr/>
          <a:lstStyle/>
          <a:p>
            <a:r>
              <a:rPr lang="en-US" altLang="zh-CN" i="0" dirty="0">
                <a:latin typeface="黑体" panose="02010609060101010101" pitchFamily="49" charset="-122"/>
                <a:ea typeface="黑体" panose="02010609060101010101" pitchFamily="49" charset="-122"/>
              </a:rPr>
              <a:t>10)touch</a:t>
            </a:r>
            <a:br>
              <a:rPr lang="en-US" altLang="zh-CN" i="0" dirty="0">
                <a:latin typeface="黑体" panose="02010609060101010101" pitchFamily="49" charset="-122"/>
                <a:ea typeface="黑体" panose="02010609060101010101" pitchFamily="49" charset="-122"/>
              </a:rPr>
            </a:br>
            <a:endParaRPr lang="zh-CN" altLang="en-US" i="0" dirty="0" smtClean="0">
              <a:latin typeface="黑体" panose="02010609060101010101" pitchFamily="49" charset="-122"/>
              <a:ea typeface="黑体" panose="02010609060101010101" pitchFamily="49" charset="-122"/>
            </a:endParaRPr>
          </a:p>
        </p:txBody>
      </p:sp>
      <p:sp>
        <p:nvSpPr>
          <p:cNvPr id="53250"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4160865C-065E-4758-A15E-7EAEF200DBD0}"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
        <p:nvSpPr>
          <p:cNvPr id="53253" name="Rectangle 4"/>
          <p:cNvSpPr>
            <a:spLocks noChangeArrowheads="1"/>
          </p:cNvSpPr>
          <p:nvPr/>
        </p:nvSpPr>
        <p:spPr bwMode="auto">
          <a:xfrm>
            <a:off x="681743" y="1340768"/>
            <a:ext cx="7129462"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zh-CN" altLang="en-US" sz="2400" dirty="0">
                <a:latin typeface="黑体" panose="02010609060101010101" pitchFamily="49" charset="-122"/>
                <a:ea typeface="黑体" panose="02010609060101010101" pitchFamily="49" charset="-122"/>
              </a:rPr>
              <a:t>功能：修改文件时间与创建新文件</a:t>
            </a:r>
            <a:endParaRPr lang="en-US" altLang="zh-CN" sz="2400" dirty="0">
              <a:latin typeface="黑体" panose="02010609060101010101" pitchFamily="49" charset="-122"/>
              <a:ea typeface="黑体" panose="02010609060101010101" pitchFamily="49" charset="-122"/>
            </a:endParaRPr>
          </a:p>
          <a:p>
            <a:pPr>
              <a:lnSpc>
                <a:spcPct val="150000"/>
              </a:lnSpc>
            </a:pPr>
            <a:r>
              <a:rPr lang="zh-CN" altLang="en-US" sz="2400" dirty="0">
                <a:latin typeface="黑体" panose="02010609060101010101" pitchFamily="49" charset="-122"/>
                <a:ea typeface="黑体" panose="02010609060101010101" pitchFamily="49" charset="-122"/>
              </a:rPr>
              <a:t>格式：</a:t>
            </a:r>
            <a:r>
              <a:rPr lang="en-US" altLang="zh-CN" sz="2400" dirty="0">
                <a:solidFill>
                  <a:srgbClr val="FF0000"/>
                </a:solidFill>
                <a:latin typeface="黑体" panose="02010609060101010101" pitchFamily="49" charset="-122"/>
                <a:ea typeface="黑体" panose="02010609060101010101" pitchFamily="49" charset="-122"/>
              </a:rPr>
              <a:t>touch [-</a:t>
            </a:r>
            <a:r>
              <a:rPr lang="en-US" altLang="zh-CN" sz="2400" dirty="0" err="1">
                <a:solidFill>
                  <a:srgbClr val="FF0000"/>
                </a:solidFill>
                <a:latin typeface="黑体" panose="02010609060101010101" pitchFamily="49" charset="-122"/>
                <a:ea typeface="黑体" panose="02010609060101010101" pitchFamily="49" charset="-122"/>
              </a:rPr>
              <a:t>acdmt</a:t>
            </a:r>
            <a:r>
              <a:rPr lang="en-US" altLang="zh-CN" sz="2400" dirty="0">
                <a:solidFill>
                  <a:srgbClr val="FF0000"/>
                </a:solidFill>
                <a:latin typeface="黑体" panose="02010609060101010101" pitchFamily="49" charset="-122"/>
                <a:ea typeface="黑体" panose="02010609060101010101" pitchFamily="49" charset="-122"/>
              </a:rPr>
              <a:t>] </a:t>
            </a:r>
            <a:r>
              <a:rPr lang="zh-CN" altLang="en-US" sz="2400" dirty="0">
                <a:solidFill>
                  <a:srgbClr val="FF0000"/>
                </a:solidFill>
                <a:latin typeface="黑体" panose="02010609060101010101" pitchFamily="49" charset="-122"/>
                <a:ea typeface="黑体" panose="02010609060101010101" pitchFamily="49" charset="-122"/>
              </a:rPr>
              <a:t>文件</a:t>
            </a:r>
            <a:endParaRPr lang="zh-CN" altLang="en-US" sz="2400" dirty="0">
              <a:solidFill>
                <a:srgbClr val="FF0000"/>
              </a:solidFill>
              <a:latin typeface="黑体" panose="02010609060101010101" pitchFamily="49" charset="-122"/>
              <a:ea typeface="黑体" panose="02010609060101010101" pitchFamily="49" charset="-122"/>
            </a:endParaRPr>
          </a:p>
          <a:p>
            <a:pPr>
              <a:lnSpc>
                <a:spcPct val="150000"/>
              </a:lnSpc>
            </a:pPr>
            <a:r>
              <a:rPr lang="zh-CN" altLang="en-US" sz="2400" dirty="0">
                <a:latin typeface="黑体" panose="02010609060101010101" pitchFamily="49" charset="-122"/>
                <a:ea typeface="黑体" panose="02010609060101010101" pitchFamily="49" charset="-122"/>
              </a:rPr>
              <a:t>参数选项：</a:t>
            </a:r>
            <a:endParaRPr lang="zh-CN" altLang="en-US" sz="2400" dirty="0">
              <a:latin typeface="黑体" panose="02010609060101010101" pitchFamily="49" charset="-122"/>
              <a:ea typeface="黑体" panose="02010609060101010101" pitchFamily="49" charset="-122"/>
            </a:endParaRPr>
          </a:p>
          <a:p>
            <a:pPr>
              <a:lnSpc>
                <a:spcPct val="150000"/>
              </a:lnSpc>
            </a:pPr>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仅修改文件的访问时间（</a:t>
            </a:r>
            <a:r>
              <a:rPr lang="en-US" altLang="zh-CN" sz="2400" dirty="0" err="1">
                <a:latin typeface="黑体" panose="02010609060101010101" pitchFamily="49" charset="-122"/>
                <a:ea typeface="黑体" panose="02010609060101010101" pitchFamily="49" charset="-122"/>
              </a:rPr>
              <a:t>atime</a:t>
            </a:r>
            <a:r>
              <a:rPr lang="zh-CN" altLang="en-US"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p>
            <a:pPr>
              <a:lnSpc>
                <a:spcPct val="150000"/>
              </a:lnSpc>
            </a:pPr>
            <a:r>
              <a:rPr lang="en-US" altLang="zh-CN" sz="2400" dirty="0">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仅修改时间，而不建立文件</a:t>
            </a:r>
            <a:endParaRPr lang="zh-CN" altLang="en-US" sz="2400" dirty="0">
              <a:latin typeface="黑体" panose="02010609060101010101" pitchFamily="49" charset="-122"/>
              <a:ea typeface="黑体" panose="02010609060101010101" pitchFamily="49" charset="-122"/>
            </a:endParaRPr>
          </a:p>
          <a:p>
            <a:pPr>
              <a:lnSpc>
                <a:spcPct val="150000"/>
              </a:lnSpc>
            </a:pPr>
            <a:r>
              <a:rPr lang="en-US" altLang="zh-CN" sz="2400" dirty="0" smtClean="0">
                <a:latin typeface="黑体" panose="02010609060101010101" pitchFamily="49" charset="-122"/>
                <a:ea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后面可以接日期，也可以使用 </a:t>
            </a:r>
            <a:r>
              <a:rPr lang="en-US" altLang="zh-CN" sz="2400" dirty="0">
                <a:latin typeface="黑体" panose="02010609060101010101" pitchFamily="49" charset="-122"/>
                <a:ea typeface="黑体" panose="02010609060101010101" pitchFamily="49" charset="-122"/>
              </a:rPr>
              <a:t>–date=“</a:t>
            </a:r>
            <a:r>
              <a:rPr lang="zh-CN" altLang="en-US" sz="2400" dirty="0">
                <a:latin typeface="黑体" panose="02010609060101010101" pitchFamily="49" charset="-122"/>
                <a:ea typeface="黑体" panose="02010609060101010101" pitchFamily="49" charset="-122"/>
              </a:rPr>
              <a:t>日期或时间”</a:t>
            </a:r>
            <a:endParaRPr lang="zh-CN" altLang="en-US" sz="2400" dirty="0">
              <a:latin typeface="黑体" panose="02010609060101010101" pitchFamily="49" charset="-122"/>
              <a:ea typeface="黑体" panose="02010609060101010101" pitchFamily="49" charset="-122"/>
            </a:endParaRPr>
          </a:p>
          <a:p>
            <a:pPr>
              <a:lnSpc>
                <a:spcPct val="150000"/>
              </a:lnSpc>
            </a:pPr>
            <a:r>
              <a:rPr lang="en-US" altLang="zh-CN" sz="2400" dirty="0">
                <a:latin typeface="黑体" panose="02010609060101010101" pitchFamily="49" charset="-122"/>
                <a:ea typeface="黑体" panose="02010609060101010101" pitchFamily="49" charset="-122"/>
              </a:rPr>
              <a:t>-m</a:t>
            </a:r>
            <a:r>
              <a:rPr lang="zh-CN" altLang="en-US" sz="2400" dirty="0">
                <a:latin typeface="黑体" panose="02010609060101010101" pitchFamily="49" charset="-122"/>
                <a:ea typeface="黑体" panose="02010609060101010101" pitchFamily="49" charset="-122"/>
              </a:rPr>
              <a:t>：仅修改文件的修改时间（</a:t>
            </a:r>
            <a:r>
              <a:rPr lang="en-US" altLang="zh-CN" sz="2400" dirty="0" err="1">
                <a:latin typeface="黑体" panose="02010609060101010101" pitchFamily="49" charset="-122"/>
                <a:ea typeface="黑体" panose="02010609060101010101" pitchFamily="49" charset="-122"/>
              </a:rPr>
              <a:t>mtime</a:t>
            </a:r>
            <a:r>
              <a:rPr lang="zh-CN" altLang="en-US"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p>
            <a:pPr>
              <a:lnSpc>
                <a:spcPct val="150000"/>
              </a:lnSpc>
            </a:pPr>
            <a:r>
              <a:rPr lang="en-US" altLang="zh-CN" sz="2400" dirty="0">
                <a:latin typeface="黑体" panose="02010609060101010101" pitchFamily="49" charset="-122"/>
                <a:ea typeface="黑体" panose="02010609060101010101" pitchFamily="49" charset="-122"/>
              </a:rPr>
              <a:t>-t:</a:t>
            </a:r>
            <a:r>
              <a:rPr lang="zh-CN" altLang="en-US" sz="2400" dirty="0">
                <a:latin typeface="黑体" panose="02010609060101010101" pitchFamily="49" charset="-122"/>
                <a:ea typeface="黑体" panose="02010609060101010101" pitchFamily="49" charset="-122"/>
              </a:rPr>
              <a:t>后面可以接时间，格式为</a:t>
            </a:r>
            <a:r>
              <a:rPr lang="en-US" altLang="zh-CN" sz="2400" dirty="0">
                <a:latin typeface="黑体" panose="02010609060101010101" pitchFamily="49" charset="-122"/>
                <a:ea typeface="黑体" panose="02010609060101010101" pitchFamily="49" charset="-122"/>
              </a:rPr>
              <a:t>【</a:t>
            </a:r>
            <a:r>
              <a:rPr lang="en-US" altLang="zh-CN" sz="2400" dirty="0" err="1">
                <a:latin typeface="黑体" panose="02010609060101010101" pitchFamily="49" charset="-122"/>
                <a:ea typeface="黑体" panose="02010609060101010101" pitchFamily="49" charset="-122"/>
              </a:rPr>
              <a:t>YYMMDDhhmm</a:t>
            </a:r>
            <a:r>
              <a:rPr lang="en-US" altLang="zh-CN"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b="1" dirty="0" smtClean="0">
                <a:solidFill>
                  <a:srgbClr val="FF0000"/>
                </a:solidFill>
              </a:rPr>
              <a:t>示例：</a:t>
            </a:r>
            <a:endParaRPr lang="en-US" altLang="zh-CN" b="1" dirty="0" smtClean="0">
              <a:solidFill>
                <a:srgbClr val="FF0000"/>
              </a:solidFill>
            </a:endParaRPr>
          </a:p>
          <a:p>
            <a:pPr marL="0" indent="0">
              <a:buNone/>
            </a:pPr>
            <a:r>
              <a:rPr lang="en-US" altLang="zh-CN" b="1" dirty="0" smtClean="0">
                <a:solidFill>
                  <a:srgbClr val="FF0000"/>
                </a:solidFill>
              </a:rPr>
              <a:t>touch </a:t>
            </a:r>
            <a:r>
              <a:rPr lang="en-US" altLang="zh-CN" b="1" dirty="0" err="1" smtClean="0">
                <a:solidFill>
                  <a:srgbClr val="FF0000"/>
                </a:solidFill>
              </a:rPr>
              <a:t>a.tmp</a:t>
            </a:r>
            <a:endParaRPr lang="en-US" altLang="zh-CN" b="1" dirty="0">
              <a:solidFill>
                <a:srgbClr val="FF0000"/>
              </a:solidFill>
            </a:endParaRPr>
          </a:p>
          <a:p>
            <a:pPr marL="0" indent="0">
              <a:buNone/>
            </a:pPr>
            <a:r>
              <a:rPr lang="en-US" altLang="zh-CN" b="1" dirty="0" smtClean="0">
                <a:solidFill>
                  <a:srgbClr val="FF0000"/>
                </a:solidFill>
              </a:rPr>
              <a:t>touch  -t 201403010000 </a:t>
            </a:r>
            <a:r>
              <a:rPr lang="en-US" altLang="zh-CN" b="1" dirty="0" err="1" smtClean="0">
                <a:solidFill>
                  <a:srgbClr val="FF0000"/>
                </a:solidFill>
              </a:rPr>
              <a:t>a.tmp</a:t>
            </a:r>
            <a:endParaRPr lang="en-US" altLang="zh-CN" b="1" dirty="0" smtClean="0">
              <a:solidFill>
                <a:srgbClr val="FF0000"/>
              </a:solidFill>
            </a:endParaRPr>
          </a:p>
          <a:p>
            <a:pPr marL="0" indent="0">
              <a:buNone/>
            </a:pPr>
            <a:r>
              <a:rPr lang="en-US" altLang="zh-CN" b="1" dirty="0" smtClean="0">
                <a:solidFill>
                  <a:srgbClr val="FF0000"/>
                </a:solidFill>
              </a:rPr>
              <a:t>touch –d  “01/01/2014” </a:t>
            </a:r>
            <a:r>
              <a:rPr lang="en-US" altLang="zh-CN" b="1" dirty="0" err="1" smtClean="0">
                <a:solidFill>
                  <a:srgbClr val="FF0000"/>
                </a:solidFill>
              </a:rPr>
              <a:t>a.tmp</a:t>
            </a:r>
            <a:endParaRPr lang="en-US" altLang="zh-CN" b="1" dirty="0" smtClean="0">
              <a:solidFill>
                <a:srgbClr val="FF0000"/>
              </a:solidFill>
            </a:endParaRPr>
          </a:p>
          <a:p>
            <a:pPr marL="0" indent="0">
              <a:buNone/>
            </a:pPr>
            <a:r>
              <a:rPr lang="zh-CN" altLang="en-US" b="1" dirty="0" smtClean="0">
                <a:solidFill>
                  <a:srgbClr val="FF0000"/>
                </a:solidFill>
              </a:rPr>
              <a:t>访问</a:t>
            </a:r>
            <a:r>
              <a:rPr lang="en-US" altLang="zh-CN" b="1" dirty="0" err="1" smtClean="0">
                <a:solidFill>
                  <a:srgbClr val="FF0000"/>
                </a:solidFill>
              </a:rPr>
              <a:t>a.tmp</a:t>
            </a:r>
            <a:r>
              <a:rPr lang="zh-CN" altLang="en-US" b="1" dirty="0" smtClean="0">
                <a:solidFill>
                  <a:srgbClr val="FF0000"/>
                </a:solidFill>
              </a:rPr>
              <a:t>文件查看访问时间</a:t>
            </a:r>
            <a:endParaRPr lang="en-US" altLang="zh-CN" b="1" dirty="0" smtClean="0">
              <a:solidFill>
                <a:srgbClr val="FF0000"/>
              </a:solidFill>
            </a:endParaRPr>
          </a:p>
          <a:p>
            <a:pPr marL="0" indent="0">
              <a:buNone/>
            </a:pPr>
            <a:r>
              <a:rPr lang="en-US" altLang="zh-CN" b="1" dirty="0" smtClean="0">
                <a:solidFill>
                  <a:srgbClr val="FF0000"/>
                </a:solidFill>
              </a:rPr>
              <a:t>touch  -m  “03/01/2014” </a:t>
            </a:r>
            <a:r>
              <a:rPr lang="en-US" altLang="zh-CN" b="1" dirty="0" err="1" smtClean="0">
                <a:solidFill>
                  <a:srgbClr val="FF0000"/>
                </a:solidFill>
              </a:rPr>
              <a:t>a.tmp</a:t>
            </a:r>
            <a:endParaRPr lang="en-US" altLang="zh-CN" b="1" dirty="0" smtClean="0">
              <a:solidFill>
                <a:srgbClr val="FF0000"/>
              </a:solidFill>
            </a:endParaRPr>
          </a:p>
          <a:p>
            <a:pPr marL="0" indent="0">
              <a:buNone/>
            </a:pPr>
            <a:endParaRPr lang="zh-CN" altLang="en-US" b="1" dirty="0">
              <a:solidFill>
                <a:srgbClr val="FF0000"/>
              </a:solidFill>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504" y="2492896"/>
            <a:ext cx="8803112" cy="4083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p:cNvSpPr>
          <p:nvPr>
            <p:ph idx="1"/>
          </p:nvPr>
        </p:nvSpPr>
        <p:spPr>
          <a:xfrm>
            <a:off x="611560" y="980728"/>
            <a:ext cx="7956376" cy="5616575"/>
          </a:xfrm>
        </p:spPr>
        <p:txBody>
          <a:bodyPr/>
          <a:lstStyle/>
          <a:p>
            <a:pPr>
              <a:buFont typeface="Wingdings" panose="05000000000000000000" pitchFamily="2" charset="2"/>
              <a:buNone/>
            </a:pPr>
            <a:r>
              <a:rPr lang="en-US" altLang="zh-CN" sz="2400" b="1" dirty="0" smtClean="0">
                <a:latin typeface="黑体" panose="02010609060101010101" pitchFamily="49" charset="-122"/>
                <a:ea typeface="黑体" panose="02010609060101010101" pitchFamily="49" charset="-122"/>
              </a:rPr>
              <a:t>find</a:t>
            </a:r>
            <a:r>
              <a:rPr lang="zh-CN" altLang="en-US" sz="2400" b="1" dirty="0" smtClean="0">
                <a:latin typeface="黑体" panose="02010609060101010101" pitchFamily="49" charset="-122"/>
                <a:ea typeface="黑体" panose="02010609060101010101" pitchFamily="49" charset="-122"/>
              </a:rPr>
              <a:t>命令能够按多种方式指定查询条件，然后进行查询出指定的</a:t>
            </a:r>
            <a:endParaRPr lang="zh-CN" altLang="en-US" sz="2400" b="1" dirty="0" smtClean="0">
              <a:latin typeface="黑体" panose="02010609060101010101" pitchFamily="49" charset="-122"/>
              <a:ea typeface="黑体" panose="02010609060101010101" pitchFamily="49" charset="-122"/>
            </a:endParaRPr>
          </a:p>
          <a:p>
            <a:pPr>
              <a:buFont typeface="Wingdings" panose="05000000000000000000" pitchFamily="2" charset="2"/>
              <a:buNone/>
            </a:pPr>
            <a:r>
              <a:rPr lang="zh-CN" altLang="en-US" sz="2400" b="1" dirty="0" smtClean="0">
                <a:latin typeface="黑体" panose="02010609060101010101" pitchFamily="49" charset="-122"/>
                <a:ea typeface="黑体" panose="02010609060101010101" pitchFamily="49" charset="-122"/>
              </a:rPr>
              <a:t>格式：</a:t>
            </a:r>
            <a:endParaRPr lang="zh-CN" altLang="en-US" sz="2400" b="1" dirty="0" smtClean="0">
              <a:latin typeface="黑体" panose="02010609060101010101" pitchFamily="49" charset="-122"/>
              <a:ea typeface="黑体" panose="02010609060101010101" pitchFamily="49" charset="-122"/>
            </a:endParaRPr>
          </a:p>
          <a:p>
            <a:pPr>
              <a:buFont typeface="Wingdings" panose="05000000000000000000" pitchFamily="2" charset="2"/>
              <a:buNone/>
            </a:pPr>
            <a:r>
              <a:rPr lang="en-US" altLang="zh-CN" sz="2400" b="1" dirty="0" smtClean="0">
                <a:solidFill>
                  <a:srgbClr val="FF0000"/>
                </a:solidFill>
                <a:latin typeface="黑体" panose="02010609060101010101" pitchFamily="49" charset="-122"/>
                <a:ea typeface="黑体" panose="02010609060101010101" pitchFamily="49" charset="-122"/>
              </a:rPr>
              <a:t>find </a:t>
            </a:r>
            <a:r>
              <a:rPr lang="zh-CN" altLang="en-US" sz="2400" b="1" dirty="0" smtClean="0">
                <a:solidFill>
                  <a:srgbClr val="FF0000"/>
                </a:solidFill>
                <a:latin typeface="黑体" panose="02010609060101010101" pitchFamily="49" charset="-122"/>
                <a:ea typeface="黑体" panose="02010609060101010101" pitchFamily="49" charset="-122"/>
              </a:rPr>
              <a:t>查找的路径 ［选项］ ［对查询到结果执行的命令］</a:t>
            </a:r>
            <a:endParaRPr lang="zh-CN" altLang="en-US" sz="2400" b="1" dirty="0" smtClean="0">
              <a:solidFill>
                <a:srgbClr val="FF0000"/>
              </a:solidFill>
              <a:latin typeface="黑体" panose="02010609060101010101" pitchFamily="49" charset="-122"/>
              <a:ea typeface="黑体" panose="02010609060101010101" pitchFamily="49" charset="-122"/>
            </a:endParaRPr>
          </a:p>
          <a:p>
            <a:r>
              <a:rPr lang="en-US" altLang="zh-CN" sz="2400" b="1" dirty="0" smtClean="0">
                <a:latin typeface="黑体" panose="02010609060101010101" pitchFamily="49" charset="-122"/>
                <a:ea typeface="黑体" panose="02010609060101010101" pitchFamily="49" charset="-122"/>
              </a:rPr>
              <a:t>-print </a:t>
            </a:r>
            <a:r>
              <a:rPr lang="zh-CN" altLang="en-US" sz="2400" b="1" dirty="0" smtClean="0">
                <a:latin typeface="黑体" panose="02010609060101010101" pitchFamily="49" charset="-122"/>
                <a:ea typeface="黑体" panose="02010609060101010101" pitchFamily="49" charset="-122"/>
              </a:rPr>
              <a:t>默认选项，显示要查找的目录及子目录下的文件</a:t>
            </a:r>
            <a:endParaRPr lang="zh-CN" altLang="en-US" sz="2400" b="1" dirty="0" smtClean="0">
              <a:latin typeface="黑体" panose="02010609060101010101" pitchFamily="49" charset="-122"/>
              <a:ea typeface="黑体" panose="02010609060101010101" pitchFamily="49" charset="-122"/>
            </a:endParaRPr>
          </a:p>
          <a:p>
            <a:r>
              <a:rPr lang="zh-CN" altLang="en-US" sz="2400" b="1" dirty="0" smtClean="0">
                <a:latin typeface="黑体" panose="02010609060101010101" pitchFamily="49" charset="-122"/>
                <a:ea typeface="黑体" panose="02010609060101010101" pitchFamily="49" charset="-122"/>
              </a:rPr>
              <a:t>查找路径省略为当前路径</a:t>
            </a:r>
            <a:endParaRPr lang="zh-CN" altLang="en-US" sz="2400" b="1" dirty="0" smtClean="0">
              <a:latin typeface="黑体" panose="02010609060101010101" pitchFamily="49" charset="-122"/>
              <a:ea typeface="黑体" panose="02010609060101010101" pitchFamily="49" charset="-122"/>
            </a:endParaRPr>
          </a:p>
        </p:txBody>
      </p:sp>
      <p:sp>
        <p:nvSpPr>
          <p:cNvPr id="55298"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D1A0F380-B8B5-4C88-98D9-7BA152F61E2E}"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
        <p:nvSpPr>
          <p:cNvPr id="2" name="矩形 1"/>
          <p:cNvSpPr/>
          <p:nvPr/>
        </p:nvSpPr>
        <p:spPr>
          <a:xfrm>
            <a:off x="611560" y="188640"/>
            <a:ext cx="3163441" cy="609398"/>
          </a:xfrm>
          <a:prstGeom prst="rect">
            <a:avLst/>
          </a:prstGeom>
        </p:spPr>
        <p:txBody>
          <a:bodyPr wrap="square">
            <a:spAutoFit/>
          </a:bodyPr>
          <a:lstStyle/>
          <a:p>
            <a:pPr marL="342900" lvl="0" indent="-342900">
              <a:lnSpc>
                <a:spcPct val="120000"/>
              </a:lnSpc>
              <a:spcBef>
                <a:spcPct val="20000"/>
              </a:spcBef>
              <a:buClr>
                <a:srgbClr val="5AABCC"/>
              </a:buClr>
            </a:pPr>
            <a:r>
              <a:rPr lang="en-US" altLang="zh-CN" sz="2800" b="0" kern="0" dirty="0">
                <a:solidFill>
                  <a:srgbClr val="113F71"/>
                </a:solidFill>
                <a:latin typeface="黑体" panose="02010609060101010101" pitchFamily="49" charset="-122"/>
                <a:ea typeface="黑体" panose="02010609060101010101" pitchFamily="49" charset="-122"/>
              </a:rPr>
              <a:t>11) find</a:t>
            </a:r>
            <a:r>
              <a:rPr lang="zh-CN" altLang="en-US" sz="2800" b="0" kern="0" dirty="0">
                <a:solidFill>
                  <a:srgbClr val="113F71"/>
                </a:solidFill>
                <a:latin typeface="黑体" panose="02010609060101010101" pitchFamily="49" charset="-122"/>
                <a:ea typeface="黑体" panose="02010609060101010101" pitchFamily="49" charset="-122"/>
              </a:rPr>
              <a:t>命令</a:t>
            </a:r>
            <a:endParaRPr lang="zh-CN" altLang="en-US" sz="2800" b="0" kern="0" dirty="0">
              <a:solidFill>
                <a:srgbClr val="113F7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p:cNvSpPr>
          <p:nvPr>
            <p:ph type="title"/>
          </p:nvPr>
        </p:nvSpPr>
        <p:spPr>
          <a:xfrm>
            <a:off x="0" y="260350"/>
            <a:ext cx="7096125" cy="654050"/>
          </a:xfrm>
        </p:spPr>
        <p:txBody>
          <a:bodyPr/>
          <a:lstStyle/>
          <a:p>
            <a:endParaRPr lang="zh-CN" altLang="en-US" sz="3600" smtClean="0">
              <a:latin typeface="黑体" panose="02010609060101010101" pitchFamily="49" charset="-122"/>
              <a:ea typeface="黑体" panose="02010609060101010101" pitchFamily="49" charset="-122"/>
            </a:endParaRPr>
          </a:p>
        </p:txBody>
      </p:sp>
      <p:sp>
        <p:nvSpPr>
          <p:cNvPr id="56324" name="Rectangle 3"/>
          <p:cNvSpPr>
            <a:spLocks noGrp="1"/>
          </p:cNvSpPr>
          <p:nvPr>
            <p:ph idx="1"/>
          </p:nvPr>
        </p:nvSpPr>
        <p:spPr>
          <a:xfrm>
            <a:off x="539553" y="980728"/>
            <a:ext cx="8136904" cy="5129213"/>
          </a:xfrm>
        </p:spPr>
        <p:txBody>
          <a:bodyPr/>
          <a:lstStyle/>
          <a:p>
            <a:pPr>
              <a:buFont typeface="Wingdings" panose="05000000000000000000" pitchFamily="2" charset="2"/>
              <a:buNone/>
            </a:pPr>
            <a:r>
              <a:rPr lang="zh-CN" altLang="en-US" dirty="0" smtClean="0">
                <a:solidFill>
                  <a:srgbClr val="FF0000"/>
                </a:solidFill>
                <a:latin typeface="黑体" panose="02010609060101010101" pitchFamily="49" charset="-122"/>
                <a:ea typeface="黑体" panose="02010609060101010101" pitchFamily="49" charset="-122"/>
              </a:rPr>
              <a:t>根据文件的权限或者大小名字类型进行查找</a:t>
            </a:r>
            <a:endParaRPr lang="zh-CN" altLang="en-US" dirty="0" smtClean="0">
              <a:solidFill>
                <a:srgbClr val="FF0000"/>
              </a:solidFill>
              <a:latin typeface="黑体" panose="02010609060101010101" pitchFamily="49" charset="-122"/>
              <a:ea typeface="黑体" panose="02010609060101010101" pitchFamily="49" charset="-122"/>
            </a:endParaRPr>
          </a:p>
          <a:p>
            <a:pPr>
              <a:buFont typeface="Wingdings" panose="05000000000000000000" pitchFamily="2" charset="2"/>
              <a:buNone/>
            </a:pPr>
            <a:r>
              <a:rPr lang="en-US" altLang="zh-CN" sz="2400" b="1" dirty="0" smtClean="0">
                <a:latin typeface="黑体" panose="02010609060101010101" pitchFamily="49" charset="-122"/>
                <a:ea typeface="黑体" panose="02010609060101010101" pitchFamily="49" charset="-122"/>
              </a:rPr>
              <a:t>   Linux</a:t>
            </a:r>
            <a:r>
              <a:rPr lang="zh-CN" altLang="en-US" sz="2400" b="1" dirty="0" smtClean="0">
                <a:latin typeface="黑体" panose="02010609060101010101" pitchFamily="49" charset="-122"/>
                <a:ea typeface="黑体" panose="02010609060101010101" pitchFamily="49" charset="-122"/>
              </a:rPr>
              <a:t>里的文件是否能够执行与它的扩展名无关，主要是看它  是否设置了可执行权限。</a:t>
            </a:r>
            <a:endParaRPr lang="zh-CN" altLang="en-US" sz="2400" b="1" dirty="0" smtClean="0">
              <a:latin typeface="黑体" panose="02010609060101010101" pitchFamily="49" charset="-122"/>
              <a:ea typeface="黑体" panose="02010609060101010101" pitchFamily="49" charset="-122"/>
            </a:endParaRPr>
          </a:p>
          <a:p>
            <a:pPr>
              <a:buFont typeface="Wingdings" panose="05000000000000000000" pitchFamily="2" charset="2"/>
              <a:buNone/>
            </a:pPr>
            <a:r>
              <a:rPr lang="zh-CN" altLang="en-US" sz="2400" b="1" dirty="0" smtClean="0">
                <a:latin typeface="黑体" panose="02010609060101010101" pitchFamily="49" charset="-122"/>
                <a:ea typeface="黑体" panose="02010609060101010101" pitchFamily="49" charset="-122"/>
              </a:rPr>
              <a:t>  所以根据文件权限我们也可以设定查找条件：</a:t>
            </a:r>
            <a:endParaRPr lang="zh-CN" altLang="en-US" sz="2400" b="1" dirty="0" smtClean="0">
              <a:latin typeface="黑体" panose="02010609060101010101" pitchFamily="49" charset="-122"/>
              <a:ea typeface="黑体" panose="02010609060101010101" pitchFamily="49" charset="-122"/>
            </a:endParaRPr>
          </a:p>
          <a:p>
            <a:pPr>
              <a:buFont typeface="Wingdings" panose="05000000000000000000" pitchFamily="2" charset="2"/>
              <a:buChar char="u"/>
            </a:pPr>
            <a:r>
              <a:rPr lang="en-US" altLang="zh-CN" sz="2400" b="1" dirty="0" smtClean="0">
                <a:latin typeface="黑体" panose="02010609060101010101" pitchFamily="49" charset="-122"/>
                <a:ea typeface="黑体" panose="02010609060101010101" pitchFamily="49" charset="-122"/>
              </a:rPr>
              <a:t>  -name</a:t>
            </a:r>
            <a:r>
              <a:rPr lang="zh-CN" altLang="en-US" sz="2400" b="1" dirty="0" smtClean="0">
                <a:latin typeface="黑体" panose="02010609060101010101" pitchFamily="49" charset="-122"/>
                <a:ea typeface="黑体" panose="02010609060101010101" pitchFamily="49" charset="-122"/>
              </a:rPr>
              <a:t>文件名：按找文件名进行查找。</a:t>
            </a:r>
            <a:endParaRPr lang="zh-CN" altLang="en-US" sz="2400" b="1" dirty="0" smtClean="0">
              <a:latin typeface="黑体" panose="02010609060101010101" pitchFamily="49" charset="-122"/>
              <a:ea typeface="黑体" panose="02010609060101010101" pitchFamily="49" charset="-122"/>
            </a:endParaRPr>
          </a:p>
          <a:p>
            <a:pPr>
              <a:buFont typeface="Wingdings" panose="05000000000000000000" pitchFamily="2" charset="2"/>
              <a:buChar char="u"/>
            </a:pPr>
            <a:r>
              <a:rPr lang="en-US" altLang="zh-CN" sz="2400" b="1" dirty="0" smtClean="0">
                <a:latin typeface="黑体" panose="02010609060101010101" pitchFamily="49" charset="-122"/>
                <a:ea typeface="黑体" panose="02010609060101010101" pitchFamily="49" charset="-122"/>
              </a:rPr>
              <a:t>  -type</a:t>
            </a:r>
            <a:r>
              <a:rPr lang="zh-CN" altLang="en-US" sz="2400" b="1" dirty="0" smtClean="0">
                <a:latin typeface="黑体" panose="02010609060101010101" pitchFamily="49" charset="-122"/>
                <a:ea typeface="黑体" panose="02010609060101010101" pitchFamily="49" charset="-122"/>
              </a:rPr>
              <a:t>文件类型：按文件类型进行查找。</a:t>
            </a:r>
            <a:endParaRPr lang="en-US" altLang="zh-CN" sz="2400" b="1" dirty="0" smtClean="0">
              <a:latin typeface="黑体" panose="02010609060101010101" pitchFamily="49" charset="-122"/>
              <a:ea typeface="黑体" panose="02010609060101010101" pitchFamily="49" charset="-122"/>
            </a:endParaRPr>
          </a:p>
          <a:p>
            <a:pPr marL="0" indent="0">
              <a:buNone/>
            </a:pPr>
            <a:r>
              <a:rPr lang="zh-CN" altLang="en-US" sz="2400" b="1" dirty="0" smtClean="0"/>
              <a:t>文件（</a:t>
            </a:r>
            <a:r>
              <a:rPr lang="en-US" altLang="zh-CN" sz="2400" b="1" dirty="0" smtClean="0"/>
              <a:t>f) </a:t>
            </a:r>
            <a:r>
              <a:rPr lang="zh-CN" altLang="en-US" sz="2400" b="1" dirty="0" smtClean="0"/>
              <a:t>目录（</a:t>
            </a:r>
            <a:r>
              <a:rPr lang="en-US" altLang="zh-CN" sz="2400" b="1" dirty="0" smtClean="0"/>
              <a:t>d</a:t>
            </a:r>
            <a:r>
              <a:rPr lang="zh-CN" altLang="en-US" sz="2400" b="1" dirty="0" smtClean="0"/>
              <a:t>）设备（</a:t>
            </a:r>
            <a:r>
              <a:rPr lang="en-US" altLang="zh-CN" sz="2400" b="1" dirty="0" err="1" smtClean="0"/>
              <a:t>b,c</a:t>
            </a:r>
            <a:r>
              <a:rPr lang="zh-CN" altLang="en-US" sz="2400" b="1" dirty="0" smtClean="0"/>
              <a:t>） 链接（</a:t>
            </a:r>
            <a:r>
              <a:rPr lang="en-US" altLang="zh-CN" sz="2400" b="1" dirty="0" smtClean="0"/>
              <a:t>l</a:t>
            </a:r>
            <a:r>
              <a:rPr lang="zh-CN" altLang="en-US" sz="2400" b="1" dirty="0" smtClean="0"/>
              <a:t>）等</a:t>
            </a:r>
            <a:endParaRPr lang="zh-CN" altLang="en-US" sz="2400" b="1" dirty="0" smtClean="0">
              <a:latin typeface="黑体" panose="02010609060101010101" pitchFamily="49" charset="-122"/>
              <a:ea typeface="黑体" panose="02010609060101010101" pitchFamily="49" charset="-122"/>
            </a:endParaRPr>
          </a:p>
          <a:p>
            <a:pPr>
              <a:buFont typeface="Wingdings" panose="05000000000000000000" pitchFamily="2" charset="2"/>
              <a:buChar char="u"/>
            </a:pPr>
            <a:r>
              <a:rPr lang="en-US" altLang="zh-CN" sz="2400" b="1" dirty="0" smtClean="0">
                <a:latin typeface="黑体" panose="02010609060101010101" pitchFamily="49" charset="-122"/>
                <a:ea typeface="黑体" panose="02010609060101010101" pitchFamily="49" charset="-122"/>
              </a:rPr>
              <a:t>  -size[+| -]  n</a:t>
            </a:r>
            <a:r>
              <a:rPr lang="zh-CN" altLang="en-US" sz="2400" b="1" dirty="0" smtClean="0">
                <a:latin typeface="黑体" panose="02010609060101010101" pitchFamily="49" charset="-122"/>
                <a:ea typeface="黑体" panose="02010609060101010101" pitchFamily="49" charset="-122"/>
              </a:rPr>
              <a:t>（</a:t>
            </a:r>
            <a:r>
              <a:rPr lang="en-US" altLang="zh-CN" sz="2400" b="1" dirty="0" smtClean="0">
                <a:latin typeface="黑体" panose="02010609060101010101" pitchFamily="49" charset="-122"/>
                <a:ea typeface="黑体" panose="02010609060101010101" pitchFamily="49" charset="-122"/>
              </a:rPr>
              <a:t>c</a:t>
            </a:r>
            <a:r>
              <a:rPr lang="zh-CN" altLang="en-US" sz="2400" b="1" dirty="0" smtClean="0">
                <a:latin typeface="黑体" panose="02010609060101010101" pitchFamily="49" charset="-122"/>
                <a:ea typeface="黑体" panose="02010609060101010101" pitchFamily="49" charset="-122"/>
              </a:rPr>
              <a:t>）：按照文件尺寸进行查找，</a:t>
            </a:r>
            <a:r>
              <a:rPr lang="en-US" altLang="zh-CN" sz="2400" b="1" dirty="0" smtClean="0">
                <a:latin typeface="黑体" panose="02010609060101010101" pitchFamily="49" charset="-122"/>
                <a:ea typeface="黑体" panose="02010609060101010101" pitchFamily="49" charset="-122"/>
              </a:rPr>
              <a:t>n</a:t>
            </a:r>
            <a:r>
              <a:rPr lang="zh-CN" altLang="en-US" sz="2400" b="1" dirty="0" smtClean="0">
                <a:latin typeface="黑体" panose="02010609060101010101" pitchFamily="49" charset="-122"/>
                <a:ea typeface="黑体" panose="02010609060101010101" pitchFamily="49" charset="-122"/>
              </a:rPr>
              <a:t>块或</a:t>
            </a:r>
            <a:r>
              <a:rPr lang="en-US" altLang="zh-CN" sz="2400" b="1" dirty="0" smtClean="0">
                <a:latin typeface="黑体" panose="02010609060101010101" pitchFamily="49" charset="-122"/>
                <a:ea typeface="黑体" panose="02010609060101010101" pitchFamily="49" charset="-122"/>
              </a:rPr>
              <a:t>n</a:t>
            </a:r>
            <a:r>
              <a:rPr lang="zh-CN" altLang="en-US" sz="2400" b="1" dirty="0" smtClean="0">
                <a:latin typeface="黑体" panose="02010609060101010101" pitchFamily="49" charset="-122"/>
                <a:ea typeface="黑体" panose="02010609060101010101" pitchFamily="49" charset="-122"/>
              </a:rPr>
              <a:t>字节。</a:t>
            </a:r>
            <a:endParaRPr lang="zh-CN" altLang="en-US" sz="2400" b="1" dirty="0" smtClean="0">
              <a:latin typeface="黑体" panose="02010609060101010101" pitchFamily="49" charset="-122"/>
              <a:ea typeface="黑体" panose="02010609060101010101" pitchFamily="49" charset="-122"/>
            </a:endParaRPr>
          </a:p>
          <a:p>
            <a:pPr>
              <a:buFont typeface="Wingdings" panose="05000000000000000000" pitchFamily="2" charset="2"/>
              <a:buChar char="u"/>
            </a:pPr>
            <a:r>
              <a:rPr lang="en-US" altLang="zh-CN" sz="2400" b="1" dirty="0" smtClean="0">
                <a:latin typeface="黑体" panose="02010609060101010101" pitchFamily="49" charset="-122"/>
                <a:ea typeface="黑体" panose="02010609060101010101" pitchFamily="49" charset="-122"/>
              </a:rPr>
              <a:t>  -perm[+| -]</a:t>
            </a:r>
            <a:r>
              <a:rPr lang="zh-CN" altLang="en-US" sz="2400" b="1" dirty="0" smtClean="0">
                <a:latin typeface="黑体" panose="02010609060101010101" pitchFamily="49" charset="-122"/>
                <a:ea typeface="黑体" panose="02010609060101010101" pitchFamily="49" charset="-122"/>
              </a:rPr>
              <a:t>文件权限：按照文件权限进行查找。</a:t>
            </a:r>
            <a:endParaRPr lang="en-US" altLang="zh-CN" sz="2400" b="1" dirty="0" smtClean="0">
              <a:solidFill>
                <a:schemeClr val="accent1"/>
              </a:solidFill>
              <a:latin typeface="黑体" panose="02010609060101010101" pitchFamily="49" charset="-122"/>
              <a:ea typeface="黑体" panose="02010609060101010101" pitchFamily="49" charset="-122"/>
            </a:endParaRPr>
          </a:p>
          <a:p>
            <a:pPr>
              <a:buFont typeface="Wingdings" panose="05000000000000000000" pitchFamily="2" charset="2"/>
              <a:buNone/>
            </a:pPr>
            <a:endParaRPr lang="zh-CN" altLang="en-US" sz="2400" dirty="0" smtClean="0">
              <a:latin typeface="黑体" panose="02010609060101010101" pitchFamily="49" charset="-122"/>
              <a:ea typeface="黑体" panose="02010609060101010101" pitchFamily="49" charset="-122"/>
            </a:endParaRPr>
          </a:p>
        </p:txBody>
      </p:sp>
      <p:sp>
        <p:nvSpPr>
          <p:cNvPr id="56325" name="Rectangle 4"/>
          <p:cNvSpPr>
            <a:spLocks noChangeArrowheads="1"/>
          </p:cNvSpPr>
          <p:nvPr/>
        </p:nvSpPr>
        <p:spPr bwMode="auto">
          <a:xfrm>
            <a:off x="755576" y="6005714"/>
            <a:ext cx="70564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dirty="0" err="1">
                <a:solidFill>
                  <a:srgbClr val="FF0000"/>
                </a:solidFill>
                <a:latin typeface="黑体" panose="02010609060101010101" pitchFamily="49" charset="-122"/>
                <a:ea typeface="黑体" panose="02010609060101010101" pitchFamily="49" charset="-122"/>
              </a:rPr>
              <a:t>sudo</a:t>
            </a:r>
            <a:r>
              <a:rPr lang="en-US" altLang="zh-CN" sz="2400" dirty="0">
                <a:solidFill>
                  <a:srgbClr val="FF0000"/>
                </a:solidFill>
                <a:latin typeface="黑体" panose="02010609060101010101" pitchFamily="49" charset="-122"/>
                <a:ea typeface="黑体" panose="02010609060101010101" pitchFamily="49" charset="-122"/>
              </a:rPr>
              <a:t>   find </a:t>
            </a:r>
            <a:r>
              <a:rPr lang="en-US" altLang="zh-CN" sz="2400" dirty="0" smtClean="0">
                <a:solidFill>
                  <a:srgbClr val="FF0000"/>
                </a:solidFill>
                <a:latin typeface="黑体" panose="02010609060101010101" pitchFamily="49" charset="-122"/>
                <a:ea typeface="黑体" panose="02010609060101010101" pitchFamily="49" charset="-122"/>
              </a:rPr>
              <a:t> /</a:t>
            </a:r>
            <a:r>
              <a:rPr lang="en-US" altLang="zh-CN" sz="2400" dirty="0" err="1">
                <a:solidFill>
                  <a:srgbClr val="FF0000"/>
                </a:solidFill>
                <a:latin typeface="黑体" panose="02010609060101010101" pitchFamily="49" charset="-122"/>
                <a:ea typeface="黑体" panose="02010609060101010101" pitchFamily="49" charset="-122"/>
              </a:rPr>
              <a:t>etc</a:t>
            </a:r>
            <a:r>
              <a:rPr lang="en-US" altLang="zh-CN" sz="2400" dirty="0">
                <a:solidFill>
                  <a:srgbClr val="FF0000"/>
                </a:solidFill>
                <a:latin typeface="黑体" panose="02010609060101010101" pitchFamily="49" charset="-122"/>
                <a:ea typeface="黑体" panose="02010609060101010101" pitchFamily="49" charset="-122"/>
              </a:rPr>
              <a:t> </a:t>
            </a:r>
            <a:r>
              <a:rPr lang="en-US" altLang="zh-CN" sz="2400" dirty="0" smtClean="0">
                <a:solidFill>
                  <a:srgbClr val="FF0000"/>
                </a:solidFill>
                <a:latin typeface="黑体" panose="02010609060101010101" pitchFamily="49" charset="-122"/>
                <a:ea typeface="黑体" panose="02010609060101010101" pitchFamily="49" charset="-122"/>
              </a:rPr>
              <a:t> </a:t>
            </a:r>
            <a:r>
              <a:rPr lang="en-US" altLang="zh-CN" sz="2400" dirty="0" smtClean="0">
                <a:solidFill>
                  <a:srgbClr val="FF0000"/>
                </a:solidFill>
                <a:ea typeface="黑体" panose="02010609060101010101" pitchFamily="49" charset="-122"/>
              </a:rPr>
              <a:t>–</a:t>
            </a:r>
            <a:r>
              <a:rPr lang="en-US" altLang="zh-CN" sz="2400" dirty="0">
                <a:solidFill>
                  <a:srgbClr val="FF0000"/>
                </a:solidFill>
                <a:latin typeface="黑体" panose="02010609060101010101" pitchFamily="49" charset="-122"/>
                <a:ea typeface="黑体" panose="02010609060101010101" pitchFamily="49" charset="-122"/>
              </a:rPr>
              <a:t>size </a:t>
            </a:r>
            <a:r>
              <a:rPr lang="en-US" altLang="zh-CN" sz="2400" dirty="0" smtClean="0">
                <a:solidFill>
                  <a:srgbClr val="FF0000"/>
                </a:solidFill>
                <a:latin typeface="黑体" panose="02010609060101010101" pitchFamily="49" charset="-122"/>
                <a:ea typeface="黑体" panose="02010609060101010101" pitchFamily="49" charset="-122"/>
              </a:rPr>
              <a:t> -</a:t>
            </a:r>
            <a:r>
              <a:rPr lang="en-US" altLang="zh-CN" sz="2400" dirty="0">
                <a:solidFill>
                  <a:srgbClr val="FF0000"/>
                </a:solidFill>
                <a:latin typeface="黑体" panose="02010609060101010101" pitchFamily="49" charset="-122"/>
                <a:ea typeface="黑体" panose="02010609060101010101" pitchFamily="49" charset="-122"/>
              </a:rPr>
              <a:t>2500c </a:t>
            </a:r>
            <a:r>
              <a:rPr lang="en-US" altLang="zh-CN" sz="2400" dirty="0" smtClean="0">
                <a:solidFill>
                  <a:srgbClr val="FF0000"/>
                </a:solidFill>
                <a:latin typeface="黑体" panose="02010609060101010101" pitchFamily="49" charset="-122"/>
                <a:ea typeface="黑体" panose="02010609060101010101" pitchFamily="49" charset="-122"/>
              </a:rPr>
              <a:t> </a:t>
            </a:r>
            <a:r>
              <a:rPr lang="en-US" altLang="zh-CN" sz="2400" dirty="0" smtClean="0">
                <a:solidFill>
                  <a:srgbClr val="FF0000"/>
                </a:solidFill>
                <a:ea typeface="黑体" panose="02010609060101010101" pitchFamily="49" charset="-122"/>
              </a:rPr>
              <a:t>–</a:t>
            </a:r>
            <a:r>
              <a:rPr lang="en-US" altLang="zh-CN" sz="2400" dirty="0">
                <a:solidFill>
                  <a:srgbClr val="FF0000"/>
                </a:solidFill>
                <a:latin typeface="黑体" panose="02010609060101010101" pitchFamily="49" charset="-122"/>
                <a:ea typeface="黑体" panose="02010609060101010101" pitchFamily="49" charset="-122"/>
              </a:rPr>
              <a:t>print</a:t>
            </a:r>
            <a:endParaRPr lang="en-US" altLang="zh-CN" sz="2400" dirty="0">
              <a:solidFill>
                <a:srgbClr val="FF0000"/>
              </a:solidFill>
              <a:latin typeface="黑体" panose="02010609060101010101" pitchFamily="49" charset="-122"/>
              <a:ea typeface="黑体" panose="02010609060101010101" pitchFamily="49" charset="-122"/>
            </a:endParaRPr>
          </a:p>
          <a:p>
            <a:r>
              <a:rPr lang="en-US" altLang="zh-CN" sz="2400" dirty="0">
                <a:solidFill>
                  <a:srgbClr val="FF0000"/>
                </a:solidFill>
                <a:latin typeface="黑体" panose="02010609060101010101" pitchFamily="49" charset="-122"/>
                <a:ea typeface="黑体" panose="02010609060101010101" pitchFamily="49" charset="-122"/>
              </a:rPr>
              <a:t>find .  -perm 755</a:t>
            </a:r>
            <a:endParaRPr lang="en-US" altLang="zh-CN" sz="2400" dirty="0">
              <a:solidFill>
                <a:srgbClr val="FF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p:cNvSpPr>
          <p:nvPr>
            <p:ph type="title"/>
          </p:nvPr>
        </p:nvSpPr>
        <p:spPr>
          <a:xfrm>
            <a:off x="0" y="260350"/>
            <a:ext cx="7096125" cy="654050"/>
          </a:xfrm>
        </p:spPr>
        <p:txBody>
          <a:bodyPr/>
          <a:lstStyle/>
          <a:p>
            <a:endParaRPr lang="zh-CN" altLang="en-US" sz="3600" smtClean="0">
              <a:latin typeface="黑体" panose="02010609060101010101" pitchFamily="49" charset="-122"/>
              <a:ea typeface="黑体" panose="02010609060101010101" pitchFamily="49" charset="-122"/>
            </a:endParaRPr>
          </a:p>
        </p:txBody>
      </p:sp>
      <p:sp>
        <p:nvSpPr>
          <p:cNvPr id="57348" name="Rectangle 3"/>
          <p:cNvSpPr>
            <a:spLocks noGrp="1"/>
          </p:cNvSpPr>
          <p:nvPr>
            <p:ph idx="1"/>
          </p:nvPr>
        </p:nvSpPr>
        <p:spPr>
          <a:xfrm>
            <a:off x="467544" y="908720"/>
            <a:ext cx="7751763" cy="5129213"/>
          </a:xfrm>
        </p:spPr>
        <p:txBody>
          <a:bodyPr/>
          <a:lstStyle/>
          <a:p>
            <a:pPr>
              <a:buFont typeface="Wingdings" panose="05000000000000000000" pitchFamily="2" charset="2"/>
              <a:buNone/>
            </a:pPr>
            <a:r>
              <a:rPr lang="zh-CN" altLang="en-US" dirty="0" smtClean="0">
                <a:solidFill>
                  <a:srgbClr val="FF0000"/>
                </a:solidFill>
                <a:latin typeface="黑体" panose="02010609060101010101" pitchFamily="49" charset="-122"/>
                <a:ea typeface="黑体" panose="02010609060101010101" pitchFamily="49" charset="-122"/>
              </a:rPr>
              <a:t>根据文件时间状态进行查找</a:t>
            </a:r>
            <a:endParaRPr lang="zh-CN" altLang="en-US" dirty="0" smtClean="0">
              <a:solidFill>
                <a:srgbClr val="FF0000"/>
              </a:solidFill>
              <a:latin typeface="黑体" panose="02010609060101010101" pitchFamily="49" charset="-122"/>
              <a:ea typeface="黑体" panose="02010609060101010101" pitchFamily="49" charset="-122"/>
            </a:endParaRPr>
          </a:p>
        </p:txBody>
      </p:sp>
      <p:sp>
        <p:nvSpPr>
          <p:cNvPr id="57346"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2B9C726F-774A-4E38-8136-FAA3DFC3B478}"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
        <p:nvSpPr>
          <p:cNvPr id="57349" name="Rectangle 4"/>
          <p:cNvSpPr>
            <a:spLocks noChangeArrowheads="1"/>
          </p:cNvSpPr>
          <p:nvPr/>
        </p:nvSpPr>
        <p:spPr bwMode="auto">
          <a:xfrm>
            <a:off x="467544" y="1593009"/>
            <a:ext cx="8208912" cy="3749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a:latin typeface="黑体" panose="02010609060101010101" pitchFamily="49" charset="-122"/>
                <a:ea typeface="黑体" panose="02010609060101010101" pitchFamily="49" charset="-122"/>
              </a:rPr>
              <a:t>根据文件时间状态进行查找主要有以下几项：</a:t>
            </a:r>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t>
            </a:r>
            <a:r>
              <a:rPr lang="en-US" altLang="zh-CN" sz="2400" dirty="0" err="1">
                <a:latin typeface="黑体" panose="02010609060101010101" pitchFamily="49" charset="-122"/>
                <a:ea typeface="黑体" panose="02010609060101010101" pitchFamily="49" charset="-122"/>
              </a:rPr>
              <a:t>atime</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 | -</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：此选项代表查找出</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天以前被读取过的文件。</a:t>
            </a:r>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t>
            </a:r>
            <a:r>
              <a:rPr lang="en-US" altLang="zh-CN" sz="2400" dirty="0" err="1">
                <a:latin typeface="黑体" panose="02010609060101010101" pitchFamily="49" charset="-122"/>
                <a:ea typeface="黑体" panose="02010609060101010101" pitchFamily="49" charset="-122"/>
              </a:rPr>
              <a:t>mtime</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 | -</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：此选项代表查找出</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天以前文件内容发生改变的文件。</a:t>
            </a:r>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t>
            </a:r>
            <a:r>
              <a:rPr lang="en-US" altLang="zh-CN" sz="2400" dirty="0" err="1">
                <a:latin typeface="黑体" panose="02010609060101010101" pitchFamily="49" charset="-122"/>
                <a:ea typeface="黑体" panose="02010609060101010101" pitchFamily="49" charset="-122"/>
              </a:rPr>
              <a:t>ctime</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 | -</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：此选项代表查找出</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天以前的文件的属性发生改变的文件。</a:t>
            </a:r>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-newer file</a:t>
            </a:r>
            <a:r>
              <a:rPr lang="zh-CN" altLang="en-US" sz="2400" dirty="0">
                <a:latin typeface="黑体" panose="02010609060101010101" pitchFamily="49" charset="-122"/>
                <a:ea typeface="黑体" panose="02010609060101010101" pitchFamily="49" charset="-122"/>
              </a:rPr>
              <a:t>：此选项代表查找出所有比</a:t>
            </a:r>
            <a:r>
              <a:rPr lang="en-US" altLang="zh-CN" sz="2400" dirty="0">
                <a:latin typeface="黑体" panose="02010609060101010101" pitchFamily="49" charset="-122"/>
                <a:ea typeface="黑体" panose="02010609060101010101" pitchFamily="49" charset="-122"/>
              </a:rPr>
              <a:t>file</a:t>
            </a:r>
            <a:r>
              <a:rPr lang="zh-CN" altLang="en-US" sz="2400" dirty="0">
                <a:latin typeface="黑体" panose="02010609060101010101" pitchFamily="49" charset="-122"/>
                <a:ea typeface="黑体" panose="02010609060101010101" pitchFamily="49" charset="-122"/>
              </a:rPr>
              <a:t>新的文件。</a:t>
            </a:r>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-newer file1 ! </a:t>
            </a:r>
            <a:r>
              <a:rPr lang="en-US" altLang="zh-CN" sz="2400" dirty="0">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newer file2</a:t>
            </a:r>
            <a:r>
              <a:rPr lang="zh-CN" altLang="en-US" sz="2400" dirty="0">
                <a:latin typeface="黑体" panose="02010609060101010101" pitchFamily="49" charset="-122"/>
                <a:ea typeface="黑体" panose="02010609060101010101" pitchFamily="49" charset="-122"/>
              </a:rPr>
              <a:t>：此选项代表查找比</a:t>
            </a:r>
            <a:r>
              <a:rPr lang="en-US" altLang="zh-CN" sz="2400" dirty="0">
                <a:latin typeface="黑体" panose="02010609060101010101" pitchFamily="49" charset="-122"/>
                <a:ea typeface="黑体" panose="02010609060101010101" pitchFamily="49" charset="-122"/>
              </a:rPr>
              <a:t>file1</a:t>
            </a:r>
            <a:r>
              <a:rPr lang="zh-CN" altLang="en-US" sz="2400" dirty="0">
                <a:latin typeface="黑体" panose="02010609060101010101" pitchFamily="49" charset="-122"/>
                <a:ea typeface="黑体" panose="02010609060101010101" pitchFamily="49" charset="-122"/>
              </a:rPr>
              <a:t>文件时间新但是没有</a:t>
            </a:r>
            <a:r>
              <a:rPr lang="en-US" altLang="zh-CN" sz="2400" dirty="0">
                <a:latin typeface="黑体" panose="02010609060101010101" pitchFamily="49" charset="-122"/>
                <a:ea typeface="黑体" panose="02010609060101010101" pitchFamily="49" charset="-122"/>
              </a:rPr>
              <a:t>file2</a:t>
            </a:r>
            <a:r>
              <a:rPr lang="zh-CN" altLang="en-US" sz="2400" dirty="0">
                <a:latin typeface="黑体" panose="02010609060101010101" pitchFamily="49" charset="-122"/>
                <a:ea typeface="黑体" panose="02010609060101010101" pitchFamily="49" charset="-122"/>
              </a:rPr>
              <a:t>时间新的文件。</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p:cNvSpPr>
          <p:nvPr>
            <p:ph type="title"/>
          </p:nvPr>
        </p:nvSpPr>
        <p:spPr>
          <a:xfrm>
            <a:off x="0" y="260350"/>
            <a:ext cx="7096125" cy="654050"/>
          </a:xfrm>
        </p:spPr>
        <p:txBody>
          <a:bodyPr/>
          <a:lstStyle/>
          <a:p>
            <a:endParaRPr lang="zh-CN" altLang="en-US" sz="3600" smtClean="0">
              <a:latin typeface="黑体" panose="02010609060101010101" pitchFamily="49" charset="-122"/>
              <a:ea typeface="黑体" panose="02010609060101010101" pitchFamily="49" charset="-122"/>
            </a:endParaRPr>
          </a:p>
        </p:txBody>
      </p:sp>
      <p:sp>
        <p:nvSpPr>
          <p:cNvPr id="58372" name="Rectangle 3"/>
          <p:cNvSpPr>
            <a:spLocks noGrp="1"/>
          </p:cNvSpPr>
          <p:nvPr>
            <p:ph idx="1"/>
          </p:nvPr>
        </p:nvSpPr>
        <p:spPr>
          <a:xfrm>
            <a:off x="508270" y="1124744"/>
            <a:ext cx="8312202" cy="5129213"/>
          </a:xfrm>
        </p:spPr>
        <p:txBody>
          <a:bodyPr/>
          <a:lstStyle/>
          <a:p>
            <a:pPr>
              <a:buFont typeface="Wingdings" panose="05000000000000000000" pitchFamily="2" charset="2"/>
              <a:buNone/>
            </a:pPr>
            <a:r>
              <a:rPr lang="zh-CN" altLang="en-US" dirty="0" smtClean="0">
                <a:solidFill>
                  <a:srgbClr val="FF0000"/>
                </a:solidFill>
                <a:latin typeface="黑体" panose="02010609060101010101" pitchFamily="49" charset="-122"/>
                <a:ea typeface="黑体" panose="02010609060101010101" pitchFamily="49" charset="-122"/>
              </a:rPr>
              <a:t>根据用户或者组进行查找</a:t>
            </a:r>
            <a:endParaRPr lang="zh-CN" altLang="en-US" dirty="0" smtClean="0">
              <a:solidFill>
                <a:srgbClr val="FF0000"/>
              </a:solidFill>
              <a:latin typeface="黑体" panose="02010609060101010101" pitchFamily="49" charset="-122"/>
              <a:ea typeface="黑体" panose="02010609060101010101" pitchFamily="49" charset="-122"/>
            </a:endParaRPr>
          </a:p>
          <a:p>
            <a:pPr>
              <a:buFont typeface="Wingdings" panose="05000000000000000000" pitchFamily="2" charset="2"/>
              <a:buNone/>
            </a:pPr>
            <a:r>
              <a:rPr lang="zh-CN" altLang="en-US" sz="2400" b="1" dirty="0" smtClean="0">
                <a:latin typeface="黑体" panose="02010609060101010101" pitchFamily="49" charset="-122"/>
                <a:ea typeface="黑体" panose="02010609060101010101" pitchFamily="49" charset="-122"/>
              </a:rPr>
              <a:t>系统记录一个用户实际上记录的是他的</a:t>
            </a:r>
            <a:r>
              <a:rPr lang="en-US" altLang="zh-CN" sz="2400" b="1" dirty="0" smtClean="0">
                <a:latin typeface="黑体" panose="02010609060101010101" pitchFamily="49" charset="-122"/>
                <a:ea typeface="黑体" panose="02010609060101010101" pitchFamily="49" charset="-122"/>
              </a:rPr>
              <a:t>UID</a:t>
            </a:r>
            <a:r>
              <a:rPr lang="zh-CN" altLang="en-US" sz="2400" b="1" dirty="0" smtClean="0">
                <a:latin typeface="黑体" panose="02010609060101010101" pitchFamily="49" charset="-122"/>
                <a:ea typeface="黑体" panose="02010609060101010101" pitchFamily="49" charset="-122"/>
              </a:rPr>
              <a:t>号，而记录组则是记录它的</a:t>
            </a:r>
            <a:r>
              <a:rPr lang="en-US" altLang="zh-CN" sz="2400" b="1" dirty="0" smtClean="0">
                <a:latin typeface="黑体" panose="02010609060101010101" pitchFamily="49" charset="-122"/>
                <a:ea typeface="黑体" panose="02010609060101010101" pitchFamily="49" charset="-122"/>
              </a:rPr>
              <a:t>GID</a:t>
            </a:r>
            <a:r>
              <a:rPr lang="zh-CN" altLang="en-US" sz="2400" b="1" dirty="0" smtClean="0">
                <a:latin typeface="黑体" panose="02010609060101010101" pitchFamily="49" charset="-122"/>
                <a:ea typeface="黑体" panose="02010609060101010101" pitchFamily="49" charset="-122"/>
              </a:rPr>
              <a:t>号，所以根据用户或者组进行查找的选项为：</a:t>
            </a:r>
            <a:endParaRPr lang="zh-CN" altLang="en-US" sz="2400" b="1" dirty="0" smtClean="0">
              <a:latin typeface="黑体" panose="02010609060101010101" pitchFamily="49" charset="-122"/>
              <a:ea typeface="黑体" panose="02010609060101010101" pitchFamily="49" charset="-122"/>
            </a:endParaRPr>
          </a:p>
          <a:p>
            <a:pPr>
              <a:buFont typeface="Wingdings" panose="05000000000000000000" pitchFamily="2" charset="2"/>
              <a:buChar char="u"/>
            </a:pPr>
            <a:r>
              <a:rPr lang="en-US" altLang="zh-CN" sz="2400" b="1" dirty="0" smtClean="0">
                <a:latin typeface="黑体" panose="02010609060101010101" pitchFamily="49" charset="-122"/>
                <a:ea typeface="黑体" panose="02010609060101010101" pitchFamily="49" charset="-122"/>
              </a:rPr>
              <a:t>-user </a:t>
            </a:r>
            <a:r>
              <a:rPr lang="zh-CN" altLang="en-US" sz="2400" b="1" dirty="0" smtClean="0">
                <a:latin typeface="黑体" panose="02010609060101010101" pitchFamily="49" charset="-122"/>
                <a:ea typeface="黑体" panose="02010609060101010101" pitchFamily="49" charset="-122"/>
              </a:rPr>
              <a:t>用户名：根据文件的</a:t>
            </a:r>
            <a:r>
              <a:rPr lang="zh-CN" altLang="en-US" sz="2400" b="1" dirty="0" smtClean="0">
                <a:solidFill>
                  <a:srgbClr val="0000FF"/>
                </a:solidFill>
                <a:latin typeface="黑体" panose="02010609060101010101" pitchFamily="49" charset="-122"/>
                <a:ea typeface="黑体" panose="02010609060101010101" pitchFamily="49" charset="-122"/>
              </a:rPr>
              <a:t>属主名</a:t>
            </a:r>
            <a:r>
              <a:rPr lang="zh-CN" altLang="en-US" sz="2400" b="1" dirty="0" smtClean="0">
                <a:latin typeface="黑体" panose="02010609060101010101" pitchFamily="49" charset="-122"/>
                <a:ea typeface="黑体" panose="02010609060101010101" pitchFamily="49" charset="-122"/>
              </a:rPr>
              <a:t>查找文件。</a:t>
            </a:r>
            <a:endParaRPr lang="zh-CN" altLang="en-US" sz="2400" b="1" dirty="0" smtClean="0">
              <a:latin typeface="黑体" panose="02010609060101010101" pitchFamily="49" charset="-122"/>
              <a:ea typeface="黑体" panose="02010609060101010101" pitchFamily="49" charset="-122"/>
            </a:endParaRPr>
          </a:p>
          <a:p>
            <a:pPr>
              <a:buFont typeface="Wingdings" panose="05000000000000000000" pitchFamily="2" charset="2"/>
              <a:buChar char="u"/>
            </a:pPr>
            <a:r>
              <a:rPr lang="en-US" altLang="zh-CN" sz="2400" b="1" dirty="0" smtClean="0">
                <a:latin typeface="黑体" panose="02010609060101010101" pitchFamily="49" charset="-122"/>
                <a:ea typeface="黑体" panose="02010609060101010101" pitchFamily="49" charset="-122"/>
              </a:rPr>
              <a:t>-group </a:t>
            </a:r>
            <a:r>
              <a:rPr lang="zh-CN" altLang="en-US" sz="2400" b="1" dirty="0" smtClean="0">
                <a:latin typeface="黑体" panose="02010609060101010101" pitchFamily="49" charset="-122"/>
                <a:ea typeface="黑体" panose="02010609060101010101" pitchFamily="49" charset="-122"/>
              </a:rPr>
              <a:t>组名：根据文件的</a:t>
            </a:r>
            <a:r>
              <a:rPr lang="zh-CN" altLang="en-US" sz="2400" b="1" dirty="0" smtClean="0">
                <a:solidFill>
                  <a:srgbClr val="0000FF"/>
                </a:solidFill>
                <a:latin typeface="黑体" panose="02010609060101010101" pitchFamily="49" charset="-122"/>
                <a:ea typeface="黑体" panose="02010609060101010101" pitchFamily="49" charset="-122"/>
              </a:rPr>
              <a:t>属组名</a:t>
            </a:r>
            <a:r>
              <a:rPr lang="zh-CN" altLang="en-US" sz="2400" b="1" dirty="0" smtClean="0">
                <a:latin typeface="黑体" panose="02010609060101010101" pitchFamily="49" charset="-122"/>
                <a:ea typeface="黑体" panose="02010609060101010101" pitchFamily="49" charset="-122"/>
              </a:rPr>
              <a:t>查找文件。</a:t>
            </a:r>
            <a:endParaRPr lang="zh-CN" altLang="en-US" sz="2400" b="1" dirty="0" smtClean="0">
              <a:latin typeface="黑体" panose="02010609060101010101" pitchFamily="49" charset="-122"/>
              <a:ea typeface="黑体" panose="02010609060101010101" pitchFamily="49" charset="-122"/>
            </a:endParaRPr>
          </a:p>
          <a:p>
            <a:pPr>
              <a:buFont typeface="Wingdings" panose="05000000000000000000" pitchFamily="2" charset="2"/>
              <a:buChar char="u"/>
            </a:pPr>
            <a:r>
              <a:rPr lang="en-US" altLang="zh-CN" sz="2400" b="1" dirty="0" smtClean="0">
                <a:latin typeface="黑体" panose="02010609060101010101" pitchFamily="49" charset="-122"/>
                <a:ea typeface="黑体" panose="02010609060101010101" pitchFamily="49" charset="-122"/>
              </a:rPr>
              <a:t>-</a:t>
            </a:r>
            <a:r>
              <a:rPr lang="en-US" altLang="zh-CN" sz="2400" b="1" dirty="0" err="1" smtClean="0">
                <a:latin typeface="黑体" panose="02010609060101010101" pitchFamily="49" charset="-122"/>
                <a:ea typeface="黑体" panose="02010609060101010101" pitchFamily="49" charset="-122"/>
              </a:rPr>
              <a:t>uid</a:t>
            </a:r>
            <a:r>
              <a:rPr lang="en-US" altLang="zh-CN" sz="2400" b="1" dirty="0" smtClean="0">
                <a:latin typeface="黑体" panose="02010609060101010101" pitchFamily="49" charset="-122"/>
                <a:ea typeface="黑体" panose="02010609060101010101" pitchFamily="49" charset="-122"/>
              </a:rPr>
              <a:t> n</a:t>
            </a:r>
            <a:r>
              <a:rPr lang="zh-CN" altLang="en-US" sz="2400" b="1" dirty="0" smtClean="0">
                <a:latin typeface="黑体" panose="02010609060101010101" pitchFamily="49" charset="-122"/>
                <a:ea typeface="黑体" panose="02010609060101010101" pitchFamily="49" charset="-122"/>
              </a:rPr>
              <a:t>：根据文件属主的</a:t>
            </a:r>
            <a:r>
              <a:rPr lang="en-US" altLang="zh-CN" sz="2400" b="1" dirty="0" smtClean="0">
                <a:latin typeface="黑体" panose="02010609060101010101" pitchFamily="49" charset="-122"/>
                <a:ea typeface="黑体" panose="02010609060101010101" pitchFamily="49" charset="-122"/>
              </a:rPr>
              <a:t>UID</a:t>
            </a:r>
            <a:r>
              <a:rPr lang="zh-CN" altLang="en-US" sz="2400" b="1" dirty="0" smtClean="0">
                <a:latin typeface="黑体" panose="02010609060101010101" pitchFamily="49" charset="-122"/>
                <a:ea typeface="黑体" panose="02010609060101010101" pitchFamily="49" charset="-122"/>
              </a:rPr>
              <a:t>进行查找文件。</a:t>
            </a:r>
            <a:endParaRPr lang="zh-CN" altLang="en-US" sz="2400" b="1" dirty="0" smtClean="0">
              <a:latin typeface="黑体" panose="02010609060101010101" pitchFamily="49" charset="-122"/>
              <a:ea typeface="黑体" panose="02010609060101010101" pitchFamily="49" charset="-122"/>
            </a:endParaRPr>
          </a:p>
          <a:p>
            <a:pPr>
              <a:buFont typeface="Wingdings" panose="05000000000000000000" pitchFamily="2" charset="2"/>
              <a:buChar char="u"/>
            </a:pPr>
            <a:r>
              <a:rPr lang="en-US" altLang="zh-CN" sz="2400" b="1" dirty="0" smtClean="0">
                <a:latin typeface="黑体" panose="02010609060101010101" pitchFamily="49" charset="-122"/>
                <a:ea typeface="黑体" panose="02010609060101010101" pitchFamily="49" charset="-122"/>
              </a:rPr>
              <a:t>-</a:t>
            </a:r>
            <a:r>
              <a:rPr lang="en-US" altLang="zh-CN" sz="2400" b="1" dirty="0" err="1" smtClean="0">
                <a:latin typeface="黑体" panose="02010609060101010101" pitchFamily="49" charset="-122"/>
                <a:ea typeface="黑体" panose="02010609060101010101" pitchFamily="49" charset="-122"/>
              </a:rPr>
              <a:t>gid</a:t>
            </a:r>
            <a:r>
              <a:rPr lang="en-US" altLang="zh-CN" sz="2400" b="1" dirty="0" smtClean="0">
                <a:latin typeface="黑体" panose="02010609060101010101" pitchFamily="49" charset="-122"/>
                <a:ea typeface="黑体" panose="02010609060101010101" pitchFamily="49" charset="-122"/>
              </a:rPr>
              <a:t> n</a:t>
            </a:r>
            <a:r>
              <a:rPr lang="zh-CN" altLang="en-US" sz="2400" b="1" dirty="0" smtClean="0">
                <a:latin typeface="黑体" panose="02010609060101010101" pitchFamily="49" charset="-122"/>
                <a:ea typeface="黑体" panose="02010609060101010101" pitchFamily="49" charset="-122"/>
              </a:rPr>
              <a:t>：根据文件属组的</a:t>
            </a:r>
            <a:r>
              <a:rPr lang="en-US" altLang="zh-CN" sz="2400" b="1" dirty="0" smtClean="0">
                <a:latin typeface="黑体" panose="02010609060101010101" pitchFamily="49" charset="-122"/>
                <a:ea typeface="黑体" panose="02010609060101010101" pitchFamily="49" charset="-122"/>
              </a:rPr>
              <a:t>GID</a:t>
            </a:r>
            <a:r>
              <a:rPr lang="zh-CN" altLang="en-US" sz="2400" b="1" dirty="0" smtClean="0">
                <a:latin typeface="黑体" panose="02010609060101010101" pitchFamily="49" charset="-122"/>
                <a:ea typeface="黑体" panose="02010609060101010101" pitchFamily="49" charset="-122"/>
              </a:rPr>
              <a:t>进行查找文件。</a:t>
            </a:r>
            <a:endParaRPr lang="en-US" altLang="zh-CN" sz="2400" b="1" dirty="0" smtClean="0">
              <a:latin typeface="黑体" panose="02010609060101010101" pitchFamily="49" charset="-122"/>
              <a:ea typeface="黑体" panose="02010609060101010101" pitchFamily="49" charset="-122"/>
            </a:endParaRPr>
          </a:p>
        </p:txBody>
      </p:sp>
      <p:sp>
        <p:nvSpPr>
          <p:cNvPr id="58370"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6F1FE878-CD6F-4F27-A7FB-A18584FB634F}"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p:cNvSpPr>
          <p:nvPr>
            <p:ph type="title"/>
          </p:nvPr>
        </p:nvSpPr>
        <p:spPr>
          <a:xfrm>
            <a:off x="0" y="260350"/>
            <a:ext cx="7096125" cy="654050"/>
          </a:xfrm>
        </p:spPr>
        <p:txBody>
          <a:bodyPr/>
          <a:lstStyle/>
          <a:p>
            <a:endParaRPr lang="zh-CN" altLang="en-US" sz="3600" smtClean="0">
              <a:latin typeface="黑体" panose="02010609060101010101" pitchFamily="49" charset="-122"/>
              <a:ea typeface="黑体" panose="02010609060101010101" pitchFamily="49" charset="-122"/>
            </a:endParaRPr>
          </a:p>
        </p:txBody>
      </p:sp>
      <p:sp>
        <p:nvSpPr>
          <p:cNvPr id="59396" name="Rectangle 3"/>
          <p:cNvSpPr>
            <a:spLocks noGrp="1"/>
          </p:cNvSpPr>
          <p:nvPr>
            <p:ph idx="1"/>
          </p:nvPr>
        </p:nvSpPr>
        <p:spPr>
          <a:xfrm>
            <a:off x="467544" y="981075"/>
            <a:ext cx="8280920" cy="5472113"/>
          </a:xfrm>
        </p:spPr>
        <p:txBody>
          <a:bodyPr/>
          <a:lstStyle/>
          <a:p>
            <a:pPr>
              <a:buFont typeface="Wingdings" panose="05000000000000000000" pitchFamily="2" charset="2"/>
              <a:buNone/>
            </a:pPr>
            <a:r>
              <a:rPr lang="zh-CN" altLang="en-US" dirty="0" smtClean="0">
                <a:solidFill>
                  <a:srgbClr val="FF0000"/>
                </a:solidFill>
                <a:latin typeface="黑体" panose="02010609060101010101" pitchFamily="49" charset="-122"/>
                <a:ea typeface="黑体" panose="02010609060101010101" pitchFamily="49" charset="-122"/>
              </a:rPr>
              <a:t>多个查找选项的应用</a:t>
            </a:r>
            <a:endParaRPr lang="zh-CN" altLang="en-US" dirty="0" smtClean="0">
              <a:solidFill>
                <a:srgbClr val="FF0000"/>
              </a:solidFill>
              <a:latin typeface="黑体" panose="02010609060101010101" pitchFamily="49" charset="-122"/>
              <a:ea typeface="黑体" panose="02010609060101010101" pitchFamily="49" charset="-122"/>
            </a:endParaRPr>
          </a:p>
          <a:p>
            <a:pPr>
              <a:buFont typeface="Wingdings" panose="05000000000000000000" pitchFamily="2" charset="2"/>
              <a:buNone/>
            </a:pPr>
            <a:r>
              <a:rPr lang="zh-CN" altLang="en-US" sz="2400" b="1" dirty="0" smtClean="0">
                <a:latin typeface="黑体" panose="02010609060101010101" pitchFamily="49" charset="-122"/>
                <a:ea typeface="黑体" panose="02010609060101010101" pitchFamily="49" charset="-122"/>
              </a:rPr>
              <a:t>有时候需要查找同时符合两个条件，这时需要</a:t>
            </a:r>
            <a:r>
              <a:rPr lang="en-US" altLang="zh-CN" sz="2400" b="1" dirty="0" smtClean="0">
                <a:latin typeface="黑体" panose="02010609060101010101" pitchFamily="49" charset="-122"/>
                <a:ea typeface="黑体" panose="02010609060101010101" pitchFamily="49" charset="-122"/>
              </a:rPr>
              <a:t>-a</a:t>
            </a:r>
            <a:r>
              <a:rPr lang="zh-CN" altLang="en-US" sz="2400" b="1" dirty="0" smtClean="0">
                <a:latin typeface="黑体" panose="02010609060101010101" pitchFamily="49" charset="-122"/>
                <a:ea typeface="黑体" panose="02010609060101010101" pitchFamily="49" charset="-122"/>
              </a:rPr>
              <a:t>或者</a:t>
            </a:r>
            <a:r>
              <a:rPr lang="en-US" altLang="zh-CN" sz="2400" b="1" dirty="0" smtClean="0">
                <a:latin typeface="黑体" panose="02010609060101010101" pitchFamily="49" charset="-122"/>
                <a:ea typeface="黑体" panose="02010609060101010101" pitchFamily="49" charset="-122"/>
              </a:rPr>
              <a:t>-o</a:t>
            </a:r>
            <a:r>
              <a:rPr lang="zh-CN" altLang="en-US" sz="2400" b="1" dirty="0" smtClean="0">
                <a:latin typeface="黑体" panose="02010609060101010101" pitchFamily="49" charset="-122"/>
                <a:ea typeface="黑体" panose="02010609060101010101" pitchFamily="49" charset="-122"/>
              </a:rPr>
              <a:t>选项</a:t>
            </a:r>
            <a:endParaRPr lang="zh-CN" altLang="en-US" sz="2400" b="1" dirty="0" smtClean="0">
              <a:latin typeface="黑体" panose="02010609060101010101" pitchFamily="49" charset="-122"/>
              <a:ea typeface="黑体" panose="02010609060101010101" pitchFamily="49" charset="-122"/>
            </a:endParaRPr>
          </a:p>
          <a:p>
            <a:pPr>
              <a:buFont typeface="Wingdings" panose="05000000000000000000" pitchFamily="2" charset="2"/>
              <a:buNone/>
            </a:pPr>
            <a:r>
              <a:rPr lang="en-US" altLang="zh-CN" sz="2400" b="1" dirty="0" smtClean="0">
                <a:latin typeface="黑体" panose="02010609060101010101" pitchFamily="49" charset="-122"/>
                <a:ea typeface="黑体" panose="02010609060101010101" pitchFamily="49" charset="-122"/>
              </a:rPr>
              <a:t>-o</a:t>
            </a:r>
            <a:r>
              <a:rPr lang="zh-CN" altLang="en-US" sz="2400" b="1" dirty="0" smtClean="0">
                <a:latin typeface="黑体" panose="02010609060101010101" pitchFamily="49" charset="-122"/>
                <a:ea typeface="黑体" panose="02010609060101010101" pitchFamily="49" charset="-122"/>
              </a:rPr>
              <a:t>：逻辑或，两个条件只要满足一个即可</a:t>
            </a:r>
            <a:endParaRPr lang="zh-CN" altLang="en-US" sz="2400" b="1" dirty="0" smtClean="0">
              <a:latin typeface="黑体" panose="02010609060101010101" pitchFamily="49" charset="-122"/>
              <a:ea typeface="黑体" panose="02010609060101010101" pitchFamily="49" charset="-122"/>
            </a:endParaRPr>
          </a:p>
          <a:p>
            <a:pPr>
              <a:buFont typeface="Wingdings" panose="05000000000000000000" pitchFamily="2" charset="2"/>
              <a:buNone/>
            </a:pPr>
            <a:r>
              <a:rPr lang="en-US" altLang="zh-CN" sz="2400" b="1" dirty="0" smtClean="0">
                <a:latin typeface="黑体" panose="02010609060101010101" pitchFamily="49" charset="-122"/>
                <a:ea typeface="黑体" panose="02010609060101010101" pitchFamily="49" charset="-122"/>
              </a:rPr>
              <a:t>-a</a:t>
            </a:r>
            <a:r>
              <a:rPr lang="zh-CN" altLang="en-US" sz="2400" b="1" dirty="0" smtClean="0">
                <a:latin typeface="黑体" panose="02010609060101010101" pitchFamily="49" charset="-122"/>
                <a:ea typeface="黑体" panose="02010609060101010101" pitchFamily="49" charset="-122"/>
              </a:rPr>
              <a:t>：逻辑与，两个条件必须同时满足</a:t>
            </a:r>
            <a:endParaRPr lang="zh-CN" altLang="en-US" sz="2400" b="1" dirty="0" smtClean="0">
              <a:latin typeface="黑体" panose="02010609060101010101" pitchFamily="49" charset="-122"/>
              <a:ea typeface="黑体" panose="02010609060101010101" pitchFamily="49" charset="-122"/>
            </a:endParaRPr>
          </a:p>
          <a:p>
            <a:pPr>
              <a:buFont typeface="Wingdings" panose="05000000000000000000" pitchFamily="2" charset="2"/>
              <a:buNone/>
            </a:pPr>
            <a:r>
              <a:rPr lang="en-US" altLang="zh-CN" sz="2400" b="1" dirty="0" err="1" smtClean="0">
                <a:latin typeface="黑体" panose="02010609060101010101" pitchFamily="49" charset="-122"/>
                <a:ea typeface="黑体" panose="02010609060101010101" pitchFamily="49" charset="-122"/>
              </a:rPr>
              <a:t>sudo</a:t>
            </a:r>
            <a:r>
              <a:rPr lang="en-US" altLang="zh-CN" sz="2400" b="1" dirty="0" smtClean="0">
                <a:latin typeface="黑体" panose="02010609060101010101" pitchFamily="49" charset="-122"/>
                <a:ea typeface="黑体" panose="02010609060101010101" pitchFamily="49" charset="-122"/>
              </a:rPr>
              <a:t> find  /</a:t>
            </a:r>
            <a:r>
              <a:rPr lang="en-US" altLang="zh-CN" sz="2400" b="1" dirty="0" err="1" smtClean="0">
                <a:latin typeface="黑体" panose="02010609060101010101" pitchFamily="49" charset="-122"/>
                <a:ea typeface="黑体" panose="02010609060101010101" pitchFamily="49" charset="-122"/>
              </a:rPr>
              <a:t>etc</a:t>
            </a:r>
            <a:r>
              <a:rPr lang="en-US" altLang="zh-CN" sz="2400" b="1" dirty="0" smtClean="0">
                <a:latin typeface="黑体" panose="02010609060101010101" pitchFamily="49" charset="-122"/>
                <a:ea typeface="黑体" panose="02010609060101010101" pitchFamily="49" charset="-122"/>
              </a:rPr>
              <a:t> -size +2048 -a -size -20480   </a:t>
            </a:r>
            <a:endParaRPr lang="en-US" altLang="zh-CN" sz="2400" b="1" dirty="0" smtClean="0">
              <a:latin typeface="黑体" panose="02010609060101010101" pitchFamily="49" charset="-122"/>
              <a:ea typeface="黑体" panose="02010609060101010101" pitchFamily="49" charset="-122"/>
            </a:endParaRPr>
          </a:p>
          <a:p>
            <a:pPr>
              <a:buFont typeface="Wingdings" panose="05000000000000000000" pitchFamily="2" charset="2"/>
              <a:buNone/>
            </a:pPr>
            <a:r>
              <a:rPr lang="zh-CN" altLang="en-US" sz="2400" b="1" dirty="0" smtClean="0">
                <a:latin typeface="黑体" panose="02010609060101010101" pitchFamily="49" charset="-122"/>
                <a:ea typeface="黑体" panose="02010609060101010101" pitchFamily="49" charset="-122"/>
              </a:rPr>
              <a:t>在</a:t>
            </a:r>
            <a:r>
              <a:rPr lang="en-US" altLang="zh-CN" sz="2400" b="1" dirty="0" smtClean="0">
                <a:latin typeface="黑体" panose="02010609060101010101" pitchFamily="49" charset="-122"/>
                <a:ea typeface="黑体" panose="02010609060101010101" pitchFamily="49" charset="-122"/>
              </a:rPr>
              <a:t>/</a:t>
            </a:r>
            <a:r>
              <a:rPr lang="en-US" altLang="zh-CN" sz="2400" b="1" dirty="0" err="1" smtClean="0">
                <a:latin typeface="黑体" panose="02010609060101010101" pitchFamily="49" charset="-122"/>
                <a:ea typeface="黑体" panose="02010609060101010101" pitchFamily="49" charset="-122"/>
              </a:rPr>
              <a:t>etc</a:t>
            </a:r>
            <a:r>
              <a:rPr lang="zh-CN" altLang="en-US" sz="2400" b="1" dirty="0" smtClean="0">
                <a:latin typeface="黑体" panose="02010609060101010101" pitchFamily="49" charset="-122"/>
                <a:ea typeface="黑体" panose="02010609060101010101" pitchFamily="49" charset="-122"/>
              </a:rPr>
              <a:t>目录下查找大于</a:t>
            </a:r>
            <a:r>
              <a:rPr lang="en-US" altLang="zh-CN" sz="2400" b="1" dirty="0" smtClean="0">
                <a:latin typeface="黑体" panose="02010609060101010101" pitchFamily="49" charset="-122"/>
                <a:ea typeface="黑体" panose="02010609060101010101" pitchFamily="49" charset="-122"/>
              </a:rPr>
              <a:t>1MB</a:t>
            </a:r>
            <a:r>
              <a:rPr lang="zh-CN" altLang="en-US" sz="2400" b="1" dirty="0" smtClean="0">
                <a:latin typeface="黑体" panose="02010609060101010101" pitchFamily="49" charset="-122"/>
                <a:ea typeface="黑体" panose="02010609060101010101" pitchFamily="49" charset="-122"/>
              </a:rPr>
              <a:t>小于</a:t>
            </a:r>
            <a:r>
              <a:rPr lang="en-US" altLang="zh-CN" sz="2400" b="1" dirty="0" smtClean="0">
                <a:latin typeface="黑体" panose="02010609060101010101" pitchFamily="49" charset="-122"/>
                <a:ea typeface="黑体" panose="02010609060101010101" pitchFamily="49" charset="-122"/>
              </a:rPr>
              <a:t>10MB</a:t>
            </a:r>
            <a:r>
              <a:rPr lang="zh-CN" altLang="en-US" sz="2400" b="1" dirty="0" smtClean="0">
                <a:latin typeface="黑体" panose="02010609060101010101" pitchFamily="49" charset="-122"/>
                <a:ea typeface="黑体" panose="02010609060101010101" pitchFamily="49" charset="-122"/>
              </a:rPr>
              <a:t>的文件。</a:t>
            </a:r>
            <a:endParaRPr lang="en-US" altLang="zh-CN" sz="2400" b="1" dirty="0" smtClean="0">
              <a:latin typeface="黑体" panose="02010609060101010101" pitchFamily="49" charset="-122"/>
              <a:ea typeface="黑体" panose="02010609060101010101" pitchFamily="49" charset="-122"/>
            </a:endParaRPr>
          </a:p>
          <a:p>
            <a:pPr>
              <a:buFont typeface="Wingdings" panose="05000000000000000000" pitchFamily="2" charset="2"/>
              <a:buNone/>
            </a:pPr>
            <a:r>
              <a:rPr lang="en-US" altLang="zh-CN" sz="2400" b="1" dirty="0" err="1" smtClean="0"/>
              <a:t>sudo</a:t>
            </a:r>
            <a:r>
              <a:rPr lang="en-US" altLang="zh-CN" sz="2400" b="1" dirty="0" smtClean="0"/>
              <a:t> find /</a:t>
            </a:r>
            <a:r>
              <a:rPr lang="en-US" altLang="zh-CN" sz="2400" b="1" dirty="0" err="1" smtClean="0"/>
              <a:t>etc</a:t>
            </a:r>
            <a:r>
              <a:rPr lang="en-US" altLang="zh-CN" sz="2400" b="1" dirty="0" smtClean="0"/>
              <a:t> –size +1M –a –size -10M</a:t>
            </a:r>
            <a:endParaRPr lang="zh-CN" altLang="en-US" sz="2400" b="1" dirty="0" smtClean="0">
              <a:latin typeface="黑体" panose="02010609060101010101" pitchFamily="49" charset="-122"/>
              <a:ea typeface="黑体" panose="02010609060101010101" pitchFamily="49" charset="-122"/>
            </a:endParaRPr>
          </a:p>
          <a:p>
            <a:pPr>
              <a:buFont typeface="Wingdings" panose="05000000000000000000" pitchFamily="2" charset="2"/>
              <a:buNone/>
            </a:pPr>
            <a:r>
              <a:rPr lang="en-US" altLang="zh-CN" sz="2400" b="1" dirty="0" err="1" smtClean="0">
                <a:latin typeface="黑体" panose="02010609060101010101" pitchFamily="49" charset="-122"/>
                <a:ea typeface="黑体" panose="02010609060101010101" pitchFamily="49" charset="-122"/>
              </a:rPr>
              <a:t>sudo</a:t>
            </a:r>
            <a:r>
              <a:rPr lang="en-US" altLang="zh-CN" sz="2400" b="1" dirty="0" smtClean="0">
                <a:latin typeface="黑体" panose="02010609060101010101" pitchFamily="49" charset="-122"/>
                <a:ea typeface="黑体" panose="02010609060101010101" pitchFamily="49" charset="-122"/>
              </a:rPr>
              <a:t> find  /</a:t>
            </a:r>
            <a:r>
              <a:rPr lang="en-US" altLang="zh-CN" sz="2400" b="1" dirty="0" err="1" smtClean="0">
                <a:latin typeface="黑体" panose="02010609060101010101" pitchFamily="49" charset="-122"/>
                <a:ea typeface="黑体" panose="02010609060101010101" pitchFamily="49" charset="-122"/>
              </a:rPr>
              <a:t>etc</a:t>
            </a:r>
            <a:r>
              <a:rPr lang="en-US" altLang="zh-CN" sz="2400" b="1" dirty="0" smtClean="0">
                <a:latin typeface="黑体" panose="02010609060101010101" pitchFamily="49" charset="-122"/>
                <a:ea typeface="黑体" panose="02010609060101010101" pitchFamily="49" charset="-122"/>
              </a:rPr>
              <a:t> -name </a:t>
            </a:r>
            <a:r>
              <a:rPr lang="en-US" altLang="zh-CN" sz="2400" b="1" dirty="0" err="1" smtClean="0">
                <a:latin typeface="黑体" panose="02010609060101010101" pitchFamily="49" charset="-122"/>
                <a:ea typeface="黑体" panose="02010609060101010101" pitchFamily="49" charset="-122"/>
              </a:rPr>
              <a:t>init</a:t>
            </a:r>
            <a:r>
              <a:rPr lang="en-US" altLang="zh-CN" sz="2400" b="1" dirty="0" smtClean="0">
                <a:latin typeface="黑体" panose="02010609060101010101" pitchFamily="49" charset="-122"/>
                <a:ea typeface="黑体" panose="02010609060101010101" pitchFamily="49" charset="-122"/>
              </a:rPr>
              <a:t> -o -name grub</a:t>
            </a:r>
            <a:endParaRPr lang="en-US" altLang="zh-CN" sz="2400" b="1" dirty="0" smtClean="0">
              <a:latin typeface="黑体" panose="02010609060101010101" pitchFamily="49" charset="-122"/>
              <a:ea typeface="黑体" panose="02010609060101010101" pitchFamily="49" charset="-122"/>
            </a:endParaRPr>
          </a:p>
          <a:p>
            <a:pPr>
              <a:buFont typeface="Wingdings" panose="05000000000000000000" pitchFamily="2" charset="2"/>
              <a:buNone/>
            </a:pPr>
            <a:r>
              <a:rPr lang="zh-CN" altLang="en-US" sz="2400" b="1" dirty="0" smtClean="0">
                <a:latin typeface="黑体" panose="02010609060101010101" pitchFamily="49" charset="-122"/>
                <a:ea typeface="黑体" panose="02010609060101010101" pitchFamily="49" charset="-122"/>
              </a:rPr>
              <a:t>查找</a:t>
            </a:r>
            <a:r>
              <a:rPr lang="en-US" altLang="zh-CN" sz="2400" b="1" dirty="0" smtClean="0">
                <a:latin typeface="黑体" panose="02010609060101010101" pitchFamily="49" charset="-122"/>
                <a:ea typeface="黑体" panose="02010609060101010101" pitchFamily="49" charset="-122"/>
              </a:rPr>
              <a:t>/</a:t>
            </a:r>
            <a:r>
              <a:rPr lang="en-US" altLang="zh-CN" sz="2400" b="1" dirty="0" err="1" smtClean="0">
                <a:latin typeface="黑体" panose="02010609060101010101" pitchFamily="49" charset="-122"/>
                <a:ea typeface="黑体" panose="02010609060101010101" pitchFamily="49" charset="-122"/>
              </a:rPr>
              <a:t>etc</a:t>
            </a:r>
            <a:r>
              <a:rPr lang="zh-CN" altLang="en-US" sz="2400" b="1" dirty="0" smtClean="0">
                <a:latin typeface="黑体" panose="02010609060101010101" pitchFamily="49" charset="-122"/>
                <a:ea typeface="黑体" panose="02010609060101010101" pitchFamily="49" charset="-122"/>
              </a:rPr>
              <a:t>目录下文件名为</a:t>
            </a:r>
            <a:r>
              <a:rPr lang="en-US" altLang="zh-CN" sz="2400" b="1" dirty="0" err="1" smtClean="0">
                <a:latin typeface="黑体" panose="02010609060101010101" pitchFamily="49" charset="-122"/>
                <a:ea typeface="黑体" panose="02010609060101010101" pitchFamily="49" charset="-122"/>
              </a:rPr>
              <a:t>init</a:t>
            </a:r>
            <a:r>
              <a:rPr lang="zh-CN" altLang="en-US" sz="2400" b="1" dirty="0" smtClean="0">
                <a:latin typeface="黑体" panose="02010609060101010101" pitchFamily="49" charset="-122"/>
                <a:ea typeface="黑体" panose="02010609060101010101" pitchFamily="49" charset="-122"/>
              </a:rPr>
              <a:t>或文件名为</a:t>
            </a:r>
            <a:r>
              <a:rPr lang="en-US" altLang="zh-CN" sz="2400" b="1" dirty="0" smtClean="0">
                <a:latin typeface="黑体" panose="02010609060101010101" pitchFamily="49" charset="-122"/>
                <a:ea typeface="黑体" panose="02010609060101010101" pitchFamily="49" charset="-122"/>
              </a:rPr>
              <a:t>grub</a:t>
            </a:r>
            <a:r>
              <a:rPr lang="zh-CN" altLang="en-US" sz="2400" b="1" dirty="0" smtClean="0">
                <a:latin typeface="黑体" panose="02010609060101010101" pitchFamily="49" charset="-122"/>
                <a:ea typeface="黑体" panose="02010609060101010101" pitchFamily="49" charset="-122"/>
              </a:rPr>
              <a:t>的文件。</a:t>
            </a:r>
            <a:endParaRPr lang="en-US" altLang="zh-CN" sz="2400" b="1" dirty="0" smtClean="0">
              <a:latin typeface="黑体" panose="02010609060101010101" pitchFamily="49" charset="-122"/>
              <a:ea typeface="黑体" panose="02010609060101010101" pitchFamily="49" charset="-122"/>
            </a:endParaRPr>
          </a:p>
        </p:txBody>
      </p:sp>
      <p:sp>
        <p:nvSpPr>
          <p:cNvPr id="59394"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21DC12EF-5F1E-45FD-A725-F0C72D358CB3}"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p:cNvSpPr>
          <p:nvPr>
            <p:ph type="title"/>
          </p:nvPr>
        </p:nvSpPr>
        <p:spPr>
          <a:xfrm>
            <a:off x="0" y="260350"/>
            <a:ext cx="7096125" cy="654050"/>
          </a:xfrm>
        </p:spPr>
        <p:txBody>
          <a:bodyPr/>
          <a:lstStyle/>
          <a:p>
            <a:endParaRPr lang="zh-CN" altLang="en-US" sz="3600" smtClean="0">
              <a:latin typeface="黑体" panose="02010609060101010101" pitchFamily="49" charset="-122"/>
              <a:ea typeface="黑体" panose="02010609060101010101" pitchFamily="49" charset="-122"/>
            </a:endParaRPr>
          </a:p>
        </p:txBody>
      </p:sp>
      <p:sp>
        <p:nvSpPr>
          <p:cNvPr id="60420" name="Rectangle 3"/>
          <p:cNvSpPr>
            <a:spLocks noGrp="1"/>
          </p:cNvSpPr>
          <p:nvPr>
            <p:ph idx="1"/>
          </p:nvPr>
        </p:nvSpPr>
        <p:spPr>
          <a:xfrm>
            <a:off x="467544" y="836712"/>
            <a:ext cx="8352928" cy="5688013"/>
          </a:xfrm>
        </p:spPr>
        <p:txBody>
          <a:bodyPr/>
          <a:lstStyle/>
          <a:p>
            <a:pPr>
              <a:buFont typeface="Wingdings" panose="05000000000000000000" pitchFamily="2" charset="2"/>
              <a:buNone/>
            </a:pPr>
            <a:r>
              <a:rPr lang="zh-CN" altLang="en-US" dirty="0" smtClean="0">
                <a:solidFill>
                  <a:srgbClr val="FF0000"/>
                </a:solidFill>
                <a:latin typeface="黑体" panose="02010609060101010101" pitchFamily="49" charset="-122"/>
                <a:ea typeface="黑体" panose="02010609060101010101" pitchFamily="49" charset="-122"/>
              </a:rPr>
              <a:t>对查找到结果的处理</a:t>
            </a:r>
            <a:endParaRPr lang="zh-CN" altLang="en-US" dirty="0" smtClean="0">
              <a:solidFill>
                <a:srgbClr val="FF0000"/>
              </a:solidFill>
              <a:latin typeface="黑体" panose="02010609060101010101" pitchFamily="49" charset="-122"/>
              <a:ea typeface="黑体" panose="02010609060101010101" pitchFamily="49" charset="-122"/>
            </a:endParaRPr>
          </a:p>
          <a:p>
            <a:pPr>
              <a:buFont typeface="Wingdings" panose="05000000000000000000" pitchFamily="2" charset="2"/>
              <a:buNone/>
            </a:pPr>
            <a:r>
              <a:rPr lang="zh-CN" altLang="en-US" sz="2400" b="1" dirty="0" smtClean="0">
                <a:latin typeface="宋体" panose="02010600030101010101" pitchFamily="2" charset="-122"/>
                <a:ea typeface="宋体" panose="02010600030101010101" pitchFamily="2" charset="-122"/>
              </a:rPr>
              <a:t>对查找到的结果需要对其进行进一步的操作</a:t>
            </a:r>
            <a:endParaRPr lang="zh-CN" altLang="en-US" sz="2400" b="1" dirty="0" smtClean="0">
              <a:latin typeface="宋体" panose="02010600030101010101" pitchFamily="2" charset="-122"/>
              <a:ea typeface="宋体" panose="02010600030101010101" pitchFamily="2" charset="-122"/>
            </a:endParaRPr>
          </a:p>
          <a:p>
            <a:pPr>
              <a:buFont typeface="Wingdings" panose="05000000000000000000" pitchFamily="2" charset="2"/>
              <a:buNone/>
            </a:pPr>
            <a:r>
              <a:rPr lang="en-US" altLang="zh-CN" sz="2400" b="1" dirty="0" smtClean="0">
                <a:solidFill>
                  <a:srgbClr val="FF0000"/>
                </a:solidFill>
                <a:latin typeface="宋体" panose="02010600030101010101" pitchFamily="2" charset="-122"/>
                <a:ea typeface="宋体" panose="02010600030101010101" pitchFamily="2" charset="-122"/>
              </a:rPr>
              <a:t>    -exec</a:t>
            </a:r>
            <a:r>
              <a:rPr lang="zh-CN" altLang="en-US" sz="2400" b="1" dirty="0" smtClean="0">
                <a:solidFill>
                  <a:srgbClr val="FF0000"/>
                </a:solidFill>
                <a:latin typeface="宋体" panose="02010600030101010101" pitchFamily="2" charset="-122"/>
                <a:ea typeface="宋体" panose="02010600030101010101" pitchFamily="2" charset="-122"/>
              </a:rPr>
              <a:t>或者</a:t>
            </a:r>
            <a:r>
              <a:rPr lang="en-US" altLang="zh-CN" sz="2400" b="1" dirty="0" smtClean="0">
                <a:solidFill>
                  <a:srgbClr val="FF0000"/>
                </a:solidFill>
                <a:latin typeface="宋体" panose="02010600030101010101" pitchFamily="2" charset="-122"/>
                <a:ea typeface="宋体" panose="02010600030101010101" pitchFamily="2" charset="-122"/>
              </a:rPr>
              <a:t>-ok</a:t>
            </a:r>
            <a:r>
              <a:rPr lang="zh-CN" altLang="en-US" sz="2400" b="1" dirty="0" smtClean="0">
                <a:solidFill>
                  <a:srgbClr val="FF0000"/>
                </a:solidFill>
                <a:latin typeface="宋体" panose="02010600030101010101" pitchFamily="2" charset="-122"/>
                <a:ea typeface="宋体" panose="02010600030101010101" pitchFamily="2" charset="-122"/>
              </a:rPr>
              <a:t>选项</a:t>
            </a:r>
            <a:endParaRPr lang="zh-CN" altLang="en-US" sz="2400" b="1" dirty="0" smtClean="0">
              <a:solidFill>
                <a:srgbClr val="FF0000"/>
              </a:solidFill>
              <a:latin typeface="宋体" panose="02010600030101010101" pitchFamily="2" charset="-122"/>
              <a:ea typeface="宋体" panose="02010600030101010101" pitchFamily="2" charset="-122"/>
            </a:endParaRPr>
          </a:p>
          <a:p>
            <a:pPr>
              <a:buFont typeface="Wingdings" panose="05000000000000000000" pitchFamily="2" charset="2"/>
              <a:buNone/>
            </a:pPr>
            <a:r>
              <a:rPr lang="zh-CN" altLang="en-US" sz="2400" b="1" dirty="0" smtClean="0">
                <a:solidFill>
                  <a:srgbClr val="FF0000"/>
                </a:solidFill>
                <a:latin typeface="宋体" panose="02010600030101010101" pitchFamily="2" charset="-122"/>
                <a:ea typeface="宋体" panose="02010600030101010101" pitchFamily="2" charset="-122"/>
              </a:rPr>
              <a:t>    使用</a:t>
            </a:r>
            <a:r>
              <a:rPr lang="en-US" altLang="zh-CN" sz="2400" b="1" dirty="0" smtClean="0">
                <a:solidFill>
                  <a:srgbClr val="FF0000"/>
                </a:solidFill>
                <a:latin typeface="宋体" panose="02010600030101010101" pitchFamily="2" charset="-122"/>
                <a:ea typeface="宋体" panose="02010600030101010101" pitchFamily="2" charset="-122"/>
              </a:rPr>
              <a:t>-print</a:t>
            </a:r>
            <a:r>
              <a:rPr lang="zh-CN" altLang="en-US" sz="2400" b="1" dirty="0" smtClean="0">
                <a:solidFill>
                  <a:srgbClr val="FF0000"/>
                </a:solidFill>
                <a:latin typeface="宋体" panose="02010600030101010101" pitchFamily="2" charset="-122"/>
                <a:ea typeface="宋体" panose="02010600030101010101" pitchFamily="2" charset="-122"/>
              </a:rPr>
              <a:t>选项</a:t>
            </a:r>
            <a:endParaRPr lang="zh-CN" altLang="en-US" sz="2400" b="1" dirty="0" smtClean="0">
              <a:solidFill>
                <a:srgbClr val="FF0000"/>
              </a:solidFill>
              <a:latin typeface="宋体" panose="02010600030101010101" pitchFamily="2" charset="-122"/>
              <a:ea typeface="宋体" panose="02010600030101010101" pitchFamily="2" charset="-122"/>
            </a:endParaRPr>
          </a:p>
          <a:p>
            <a:pPr>
              <a:buFont typeface="Wingdings" panose="05000000000000000000" pitchFamily="2" charset="2"/>
              <a:buNone/>
            </a:pPr>
            <a:r>
              <a:rPr lang="zh-CN" altLang="en-US" sz="2400" b="1" dirty="0" smtClean="0">
                <a:latin typeface="宋体" panose="02010600030101010101" pitchFamily="2" charset="-122"/>
                <a:ea typeface="宋体" panose="02010600030101010101" pitchFamily="2" charset="-122"/>
              </a:rPr>
              <a:t>其使用的格式为：</a:t>
            </a:r>
            <a:endParaRPr lang="zh-CN" altLang="en-US" sz="2400" b="1" dirty="0" smtClean="0">
              <a:latin typeface="宋体" panose="02010600030101010101" pitchFamily="2" charset="-122"/>
              <a:ea typeface="宋体" panose="02010600030101010101" pitchFamily="2" charset="-122"/>
            </a:endParaRPr>
          </a:p>
          <a:p>
            <a:pPr>
              <a:buFont typeface="Wingdings" panose="05000000000000000000" pitchFamily="2" charset="2"/>
              <a:buNone/>
            </a:pPr>
            <a:r>
              <a:rPr lang="en-US" altLang="zh-CN" sz="2400" b="1" dirty="0" smtClean="0">
                <a:solidFill>
                  <a:srgbClr val="FF0000"/>
                </a:solidFill>
                <a:latin typeface="宋体" panose="02010600030101010101" pitchFamily="2" charset="-122"/>
                <a:ea typeface="宋体" panose="02010600030101010101" pitchFamily="2" charset="-122"/>
              </a:rPr>
              <a:t>find </a:t>
            </a:r>
            <a:r>
              <a:rPr lang="zh-CN" altLang="en-US" sz="2400" b="1" dirty="0" smtClean="0">
                <a:solidFill>
                  <a:srgbClr val="FF0000"/>
                </a:solidFill>
                <a:latin typeface="宋体" panose="02010600030101010101" pitchFamily="2" charset="-122"/>
                <a:ea typeface="宋体" panose="02010600030101010101" pitchFamily="2" charset="-122"/>
              </a:rPr>
              <a:t>查找的路径 ［选项］ ［对结果处理的命令］ </a:t>
            </a:r>
            <a:endParaRPr lang="zh-CN" altLang="en-US" sz="2400" b="1" dirty="0" smtClean="0">
              <a:solidFill>
                <a:srgbClr val="FF0000"/>
              </a:solidFill>
              <a:latin typeface="宋体" panose="02010600030101010101" pitchFamily="2" charset="-122"/>
              <a:ea typeface="宋体" panose="02010600030101010101" pitchFamily="2" charset="-122"/>
            </a:endParaRPr>
          </a:p>
          <a:p>
            <a:pPr>
              <a:buFont typeface="Wingdings" panose="05000000000000000000" pitchFamily="2" charset="2"/>
              <a:buNone/>
            </a:pPr>
            <a:r>
              <a:rPr lang="zh-CN" altLang="en-US" sz="2400" b="1" dirty="0" smtClean="0">
                <a:latin typeface="宋体" panose="02010600030101010101" pitchFamily="2" charset="-122"/>
                <a:ea typeface="宋体" panose="02010600030101010101" pitchFamily="2" charset="-122"/>
              </a:rPr>
              <a:t>  前三部分就是在前面介绍的设定不同的条件，而对结果进行处理的格式为：</a:t>
            </a:r>
            <a:endParaRPr lang="zh-CN" altLang="en-US" sz="2400" b="1" dirty="0" smtClean="0">
              <a:latin typeface="宋体" panose="02010600030101010101" pitchFamily="2" charset="-122"/>
              <a:ea typeface="宋体" panose="02010600030101010101" pitchFamily="2" charset="-122"/>
            </a:endParaRPr>
          </a:p>
          <a:p>
            <a:pPr>
              <a:buFont typeface="Wingdings" panose="05000000000000000000" pitchFamily="2" charset="2"/>
              <a:buNone/>
            </a:pPr>
            <a:r>
              <a:rPr lang="en-US" altLang="zh-CN" sz="2400" b="1" dirty="0" smtClean="0">
                <a:solidFill>
                  <a:srgbClr val="FF0000"/>
                </a:solidFill>
                <a:latin typeface="宋体" panose="02010600030101010101" pitchFamily="2" charset="-122"/>
                <a:ea typeface="宋体" panose="02010600030101010101" pitchFamily="2" charset="-122"/>
              </a:rPr>
              <a:t>   -exec  shell</a:t>
            </a:r>
            <a:r>
              <a:rPr lang="zh-CN" altLang="en-US" sz="2400" b="1" dirty="0" smtClean="0">
                <a:solidFill>
                  <a:srgbClr val="FF0000"/>
                </a:solidFill>
                <a:latin typeface="宋体" panose="02010600030101010101" pitchFamily="2" charset="-122"/>
                <a:ea typeface="宋体" panose="02010600030101010101" pitchFamily="2" charset="-122"/>
              </a:rPr>
              <a:t>命令  </a:t>
            </a:r>
            <a:r>
              <a:rPr lang="en-US" altLang="zh-CN" sz="2400" b="1" dirty="0" smtClean="0">
                <a:solidFill>
                  <a:srgbClr val="FF0000"/>
                </a:solidFill>
                <a:latin typeface="宋体" panose="02010600030101010101" pitchFamily="2" charset="-122"/>
                <a:ea typeface="宋体" panose="02010600030101010101" pitchFamily="2" charset="-122"/>
              </a:rPr>
              <a:t>{}  \; </a:t>
            </a:r>
            <a:endParaRPr lang="en-US" altLang="zh-CN" sz="2400" b="1" dirty="0" smtClean="0">
              <a:solidFill>
                <a:srgbClr val="FF0000"/>
              </a:solidFill>
              <a:latin typeface="宋体" panose="02010600030101010101" pitchFamily="2" charset="-122"/>
              <a:ea typeface="宋体" panose="02010600030101010101" pitchFamily="2" charset="-122"/>
            </a:endParaRPr>
          </a:p>
          <a:p>
            <a:pPr>
              <a:buFont typeface="Wingdings" panose="05000000000000000000" pitchFamily="2" charset="2"/>
              <a:buNone/>
            </a:pPr>
            <a:r>
              <a:rPr lang="zh-CN" altLang="en-US" sz="2400" b="1" dirty="0" smtClean="0">
                <a:latin typeface="宋体" panose="02010600030101010101" pitchFamily="2" charset="-122"/>
                <a:ea typeface="宋体" panose="02010600030101010101" pitchFamily="2" charset="-122"/>
              </a:rPr>
              <a:t>例：</a:t>
            </a:r>
            <a:r>
              <a:rPr lang="en-US" altLang="zh-CN" sz="2400" b="1" dirty="0" smtClean="0">
                <a:solidFill>
                  <a:srgbClr val="FF0000"/>
                </a:solidFill>
                <a:latin typeface="宋体" panose="02010600030101010101" pitchFamily="2" charset="-122"/>
                <a:ea typeface="宋体" panose="02010600030101010101" pitchFamily="2" charset="-122"/>
              </a:rPr>
              <a:t>find –name “hello” –</a:t>
            </a:r>
            <a:r>
              <a:rPr lang="en-US" altLang="zh-CN" sz="2400" b="1" dirty="0" err="1" smtClean="0">
                <a:solidFill>
                  <a:srgbClr val="FF0000"/>
                </a:solidFill>
                <a:latin typeface="宋体" panose="02010600030101010101" pitchFamily="2" charset="-122"/>
                <a:ea typeface="宋体" panose="02010600030101010101" pitchFamily="2" charset="-122"/>
              </a:rPr>
              <a:t>atime</a:t>
            </a:r>
            <a:r>
              <a:rPr lang="en-US" altLang="zh-CN" sz="2400" b="1" dirty="0" smtClean="0">
                <a:solidFill>
                  <a:srgbClr val="FF0000"/>
                </a:solidFill>
                <a:latin typeface="宋体" panose="02010600030101010101" pitchFamily="2" charset="-122"/>
                <a:ea typeface="宋体" panose="02010600030101010101" pitchFamily="2" charset="-122"/>
              </a:rPr>
              <a:t> +5 –ok </a:t>
            </a:r>
            <a:r>
              <a:rPr lang="en-US" altLang="zh-CN" sz="2400" b="1" dirty="0" err="1" smtClean="0">
                <a:solidFill>
                  <a:srgbClr val="FF0000"/>
                </a:solidFill>
                <a:latin typeface="宋体" panose="02010600030101010101" pitchFamily="2" charset="-122"/>
                <a:ea typeface="宋体" panose="02010600030101010101" pitchFamily="2" charset="-122"/>
              </a:rPr>
              <a:t>rm</a:t>
            </a:r>
            <a:r>
              <a:rPr lang="en-US" altLang="zh-CN" sz="2400" b="1" dirty="0" smtClean="0">
                <a:solidFill>
                  <a:srgbClr val="FF0000"/>
                </a:solidFill>
                <a:latin typeface="宋体" panose="02010600030101010101" pitchFamily="2" charset="-122"/>
                <a:ea typeface="宋体" panose="02010600030101010101" pitchFamily="2" charset="-122"/>
              </a:rPr>
              <a:t> –f {} \;</a:t>
            </a:r>
            <a:endParaRPr lang="en-US" altLang="zh-CN" sz="2400" b="1" dirty="0" smtClean="0">
              <a:solidFill>
                <a:srgbClr val="FF0000"/>
              </a:solidFill>
              <a:latin typeface="宋体" panose="02010600030101010101" pitchFamily="2" charset="-122"/>
              <a:ea typeface="宋体" panose="02010600030101010101" pitchFamily="2" charset="-122"/>
            </a:endParaRPr>
          </a:p>
        </p:txBody>
      </p:sp>
      <p:sp>
        <p:nvSpPr>
          <p:cNvPr id="60418"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870F4C31-CC0D-4439-A905-BCE2B0629F42}"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p:txBody>
          <a:bodyPr/>
          <a:lstStyle/>
          <a:p>
            <a:r>
              <a:rPr lang="en-US" altLang="zh-CN" sz="3200" b="1" i="0" dirty="0" smtClean="0">
                <a:solidFill>
                  <a:srgbClr val="FF0000"/>
                </a:solidFill>
              </a:rPr>
              <a:t>(1)</a:t>
            </a:r>
            <a:r>
              <a:rPr lang="zh-CN" altLang="en-US" sz="3200" b="1" i="0" dirty="0" smtClean="0">
                <a:solidFill>
                  <a:srgbClr val="FF0000"/>
                </a:solidFill>
              </a:rPr>
              <a:t>命令行界面</a:t>
            </a:r>
            <a:r>
              <a:rPr lang="zh-CN" altLang="zh-CN" sz="3200" b="1" i="0" dirty="0" smtClean="0">
                <a:solidFill>
                  <a:srgbClr val="FF0000"/>
                </a:solidFill>
              </a:rPr>
              <a:t> </a:t>
            </a:r>
            <a:r>
              <a:rPr lang="zh-CN" altLang="en-US" sz="3200" i="0" dirty="0">
                <a:solidFill>
                  <a:srgbClr val="FF0000"/>
                </a:solidFill>
              </a:rPr>
              <a:t>简介</a:t>
            </a:r>
            <a:endParaRPr lang="zh-CN" altLang="en-US" sz="3200" i="0" dirty="0" smtClean="0">
              <a:solidFill>
                <a:srgbClr val="FF0000"/>
              </a:solidFill>
            </a:endParaRPr>
          </a:p>
        </p:txBody>
      </p:sp>
      <p:sp>
        <p:nvSpPr>
          <p:cNvPr id="3" name="内容占位符 2"/>
          <p:cNvSpPr>
            <a:spLocks noGrp="1"/>
          </p:cNvSpPr>
          <p:nvPr>
            <p:ph idx="1"/>
          </p:nvPr>
        </p:nvSpPr>
        <p:spPr/>
        <p:txBody>
          <a:bodyPr rtlCol="0">
            <a:normAutofit fontScale="85000" lnSpcReduction="10000"/>
          </a:bodyPr>
          <a:lstStyle/>
          <a:p>
            <a:pPr fontAlgn="auto">
              <a:spcAft>
                <a:spcPts val="0"/>
              </a:spcAft>
              <a:defRPr/>
            </a:pPr>
            <a:r>
              <a:rPr lang="zh-CN" altLang="zh-CN" b="1" dirty="0" smtClean="0"/>
              <a:t>典型</a:t>
            </a:r>
            <a:r>
              <a:rPr lang="zh-CN" altLang="zh-CN" b="1" dirty="0"/>
              <a:t>的命令行界面包括</a:t>
            </a:r>
            <a:r>
              <a:rPr lang="en-US" altLang="zh-CN" b="1" dirty="0"/>
              <a:t>Linux</a:t>
            </a:r>
            <a:r>
              <a:rPr lang="zh-CN" altLang="zh-CN" b="1" dirty="0"/>
              <a:t>操作系统下的</a:t>
            </a:r>
            <a:r>
              <a:rPr lang="zh-CN" altLang="zh-CN" b="1" dirty="0">
                <a:solidFill>
                  <a:srgbClr val="FF00FF"/>
                </a:solidFill>
                <a:latin typeface="隶书" panose="02010509060101010101" charset="-122"/>
                <a:ea typeface="隶书" panose="02010509060101010101" charset="-122"/>
              </a:rPr>
              <a:t>虚拟终端界面</a:t>
            </a:r>
            <a:r>
              <a:rPr lang="zh-CN" altLang="zh-CN" b="1" dirty="0"/>
              <a:t>（</a:t>
            </a:r>
            <a:r>
              <a:rPr lang="en-US" altLang="zh-CN" b="1" dirty="0">
                <a:solidFill>
                  <a:srgbClr val="FF00FF"/>
                </a:solidFill>
              </a:rPr>
              <a:t>Bash</a:t>
            </a:r>
            <a:r>
              <a:rPr lang="zh-CN" altLang="zh-CN" b="1" dirty="0"/>
              <a:t>），</a:t>
            </a:r>
            <a:r>
              <a:rPr lang="en-US" altLang="zh-CN" b="1" dirty="0"/>
              <a:t>Windows</a:t>
            </a:r>
            <a:r>
              <a:rPr lang="zh-CN" altLang="zh-CN" b="1" dirty="0"/>
              <a:t>下的</a:t>
            </a:r>
            <a:r>
              <a:rPr lang="en-US" altLang="zh-CN" b="1" dirty="0">
                <a:solidFill>
                  <a:srgbClr val="FF00FF"/>
                </a:solidFill>
              </a:rPr>
              <a:t>cmd.exe</a:t>
            </a:r>
            <a:r>
              <a:rPr lang="zh-CN" altLang="zh-CN" b="1" dirty="0"/>
              <a:t>和</a:t>
            </a:r>
            <a:r>
              <a:rPr lang="en-US" altLang="zh-CN" b="1" dirty="0"/>
              <a:t>PowerShell</a:t>
            </a:r>
            <a:r>
              <a:rPr lang="zh-CN" altLang="zh-CN" b="1" dirty="0"/>
              <a:t>，</a:t>
            </a:r>
            <a:r>
              <a:rPr lang="en-US" altLang="zh-CN" b="1" dirty="0"/>
              <a:t>Mac OS X</a:t>
            </a:r>
            <a:r>
              <a:rPr lang="zh-CN" altLang="zh-CN" b="1" dirty="0"/>
              <a:t>下的终端（</a:t>
            </a:r>
            <a:r>
              <a:rPr lang="en-US" altLang="zh-CN" b="1" dirty="0"/>
              <a:t>Terminal</a:t>
            </a:r>
            <a:r>
              <a:rPr lang="zh-CN" altLang="zh-CN" b="1" dirty="0"/>
              <a:t>）。</a:t>
            </a:r>
            <a:endParaRPr lang="zh-CN" altLang="zh-CN" b="1" dirty="0"/>
          </a:p>
          <a:p>
            <a:pPr fontAlgn="auto">
              <a:spcAft>
                <a:spcPts val="0"/>
              </a:spcAft>
              <a:defRPr/>
            </a:pPr>
            <a:r>
              <a:rPr lang="zh-CN" altLang="zh-CN" b="1" dirty="0" smtClean="0"/>
              <a:t>① </a:t>
            </a:r>
            <a:r>
              <a:rPr lang="zh-CN" altLang="zh-CN" b="1" dirty="0"/>
              <a:t>系统控制台（</a:t>
            </a:r>
            <a:r>
              <a:rPr lang="en-US" altLang="zh-CN" b="1" dirty="0"/>
              <a:t>System console</a:t>
            </a:r>
            <a:r>
              <a:rPr lang="zh-CN" altLang="zh-CN" b="1" dirty="0"/>
              <a:t>）</a:t>
            </a:r>
            <a:r>
              <a:rPr lang="en-US" altLang="zh-CN" b="1" dirty="0"/>
              <a:t>  </a:t>
            </a:r>
            <a:r>
              <a:rPr lang="zh-CN" altLang="zh-CN" b="1" dirty="0"/>
              <a:t>操作计算机的物理设备。</a:t>
            </a:r>
            <a:endParaRPr lang="zh-CN" altLang="zh-CN" b="1" dirty="0"/>
          </a:p>
          <a:p>
            <a:pPr fontAlgn="auto">
              <a:spcAft>
                <a:spcPts val="0"/>
              </a:spcAft>
              <a:defRPr/>
            </a:pPr>
            <a:r>
              <a:rPr lang="zh-CN" altLang="zh-CN" b="1" dirty="0"/>
              <a:t>② 虚拟控制台（</a:t>
            </a:r>
            <a:r>
              <a:rPr lang="en-US" altLang="zh-CN" b="1" dirty="0"/>
              <a:t>Virtual Console</a:t>
            </a:r>
            <a:r>
              <a:rPr lang="zh-CN" altLang="zh-CN" b="1" dirty="0"/>
              <a:t>）</a:t>
            </a:r>
            <a:r>
              <a:rPr lang="en-US" altLang="zh-CN" b="1" dirty="0"/>
              <a:t>  </a:t>
            </a:r>
            <a:r>
              <a:rPr lang="zh-CN" altLang="zh-CN" b="1" dirty="0"/>
              <a:t>一台设备上存在多个控制台时使用的用户界面。</a:t>
            </a:r>
            <a:endParaRPr lang="zh-CN" altLang="zh-CN" b="1" dirty="0"/>
          </a:p>
          <a:p>
            <a:pPr fontAlgn="auto">
              <a:spcAft>
                <a:spcPts val="0"/>
              </a:spcAft>
              <a:defRPr/>
            </a:pPr>
            <a:r>
              <a:rPr lang="zh-CN" altLang="zh-CN" b="1" dirty="0"/>
              <a:t>③ 控制台程序（</a:t>
            </a:r>
            <a:r>
              <a:rPr lang="en-US" altLang="zh-CN" b="1" dirty="0"/>
              <a:t>Console applications</a:t>
            </a:r>
            <a:r>
              <a:rPr lang="zh-CN" altLang="zh-CN" b="1" dirty="0"/>
              <a:t>）</a:t>
            </a:r>
            <a:r>
              <a:rPr lang="en-US" altLang="zh-CN" b="1" dirty="0"/>
              <a:t>  </a:t>
            </a:r>
            <a:r>
              <a:rPr lang="zh-CN" altLang="zh-CN" b="1" dirty="0"/>
              <a:t>为字符计算机界面而设计的应用程序（例如</a:t>
            </a:r>
            <a:r>
              <a:rPr lang="en-US" altLang="zh-CN" b="1" dirty="0"/>
              <a:t>Vi</a:t>
            </a:r>
            <a:r>
              <a:rPr lang="zh-CN" altLang="zh-CN" b="1" dirty="0"/>
              <a:t>编辑器）。</a:t>
            </a:r>
            <a:endParaRPr lang="zh-CN" altLang="zh-CN" b="1" dirty="0"/>
          </a:p>
          <a:p>
            <a:pPr fontAlgn="auto">
              <a:spcAft>
                <a:spcPts val="0"/>
              </a:spcAft>
              <a:defRPr/>
            </a:pPr>
            <a:r>
              <a:rPr lang="zh-CN" altLang="zh-CN" b="1" dirty="0"/>
              <a:t>④ 终端仿真器（</a:t>
            </a:r>
            <a:r>
              <a:rPr lang="en-US" altLang="zh-CN" b="1" dirty="0"/>
              <a:t>Terminal emulator</a:t>
            </a:r>
            <a:r>
              <a:rPr lang="zh-CN" altLang="zh-CN" b="1" dirty="0"/>
              <a:t>）</a:t>
            </a:r>
            <a:r>
              <a:rPr lang="en-US" altLang="zh-CN" b="1" dirty="0"/>
              <a:t>  </a:t>
            </a:r>
            <a:r>
              <a:rPr lang="zh-CN" altLang="zh-CN" b="1" dirty="0"/>
              <a:t>用于代替计算机物理控制台或终端的程序，经常被称作“虚拟终端”</a:t>
            </a:r>
            <a:r>
              <a:rPr lang="zh-CN" altLang="zh-CN"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heckerboard(across)">
                                      <p:cBhvr>
                                        <p:cTn id="13" dur="500"/>
                                        <p:tgtEl>
                                          <p:spTgt spid="3">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heckerboard(across)">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p:cNvSpPr>
          <p:nvPr>
            <p:ph type="title"/>
          </p:nvPr>
        </p:nvSpPr>
        <p:spPr>
          <a:xfrm>
            <a:off x="0" y="260350"/>
            <a:ext cx="7096125" cy="654050"/>
          </a:xfrm>
        </p:spPr>
        <p:txBody>
          <a:bodyPr/>
          <a:lstStyle/>
          <a:p>
            <a:endParaRPr lang="zh-CN" altLang="en-US" sz="3600" smtClean="0">
              <a:latin typeface="黑体" panose="02010609060101010101" pitchFamily="49" charset="-122"/>
              <a:ea typeface="黑体" panose="02010609060101010101" pitchFamily="49" charset="-122"/>
            </a:endParaRPr>
          </a:p>
        </p:txBody>
      </p:sp>
      <p:sp>
        <p:nvSpPr>
          <p:cNvPr id="551939" name="Rectangle 3"/>
          <p:cNvSpPr>
            <a:spLocks noGrp="1"/>
          </p:cNvSpPr>
          <p:nvPr>
            <p:ph idx="1"/>
          </p:nvPr>
        </p:nvSpPr>
        <p:spPr>
          <a:xfrm>
            <a:off x="467544" y="981075"/>
            <a:ext cx="8280920" cy="5129213"/>
          </a:xfrm>
        </p:spPr>
        <p:txBody>
          <a:bodyPr/>
          <a:lstStyle/>
          <a:p>
            <a:pPr>
              <a:buFont typeface="Wingdings" panose="05000000000000000000" pitchFamily="2" charset="2"/>
              <a:buNone/>
            </a:pPr>
            <a:r>
              <a:rPr lang="en-US" altLang="zh-CN" sz="2400" b="1" dirty="0" smtClean="0">
                <a:solidFill>
                  <a:srgbClr val="FF0000"/>
                </a:solidFill>
              </a:rPr>
              <a:t>find </a:t>
            </a:r>
            <a:r>
              <a:rPr lang="zh-CN" altLang="en-US" sz="2400" b="1" dirty="0" smtClean="0">
                <a:solidFill>
                  <a:srgbClr val="FF0000"/>
                </a:solidFill>
              </a:rPr>
              <a:t>示例</a:t>
            </a:r>
            <a:endParaRPr lang="zh-CN" altLang="en-US" sz="2400" b="1" dirty="0" smtClean="0">
              <a:solidFill>
                <a:srgbClr val="FF0000"/>
              </a:solidFill>
            </a:endParaRPr>
          </a:p>
          <a:p>
            <a:pPr>
              <a:buFont typeface="Wingdings" panose="05000000000000000000" pitchFamily="2" charset="2"/>
              <a:buNone/>
            </a:pPr>
            <a:r>
              <a:rPr lang="en-US" altLang="zh-CN" sz="2400" b="1" dirty="0" smtClean="0"/>
              <a:t>1.</a:t>
            </a:r>
            <a:r>
              <a:rPr lang="zh-CN" altLang="en-US" sz="2400" b="1" dirty="0" smtClean="0"/>
              <a:t>查找当前家目录下的所有文件</a:t>
            </a:r>
            <a:endParaRPr lang="zh-CN" altLang="en-US" sz="2400" b="1" dirty="0" smtClean="0"/>
          </a:p>
          <a:p>
            <a:pPr>
              <a:buFont typeface="Wingdings" panose="05000000000000000000" pitchFamily="2" charset="2"/>
              <a:buNone/>
            </a:pPr>
            <a:r>
              <a:rPr lang="zh-CN" altLang="en-US" sz="2400" b="1" dirty="0" smtClean="0"/>
              <a:t>  </a:t>
            </a:r>
            <a:r>
              <a:rPr lang="en-US" altLang="zh-CN" sz="2400" b="1" dirty="0" smtClean="0"/>
              <a:t>find ~ -print</a:t>
            </a:r>
            <a:endParaRPr lang="en-US" altLang="zh-CN" sz="2400" b="1" dirty="0" smtClean="0"/>
          </a:p>
          <a:p>
            <a:pPr>
              <a:buFont typeface="Wingdings" panose="05000000000000000000" pitchFamily="2" charset="2"/>
              <a:buNone/>
            </a:pPr>
            <a:r>
              <a:rPr lang="en-US" altLang="zh-CN" sz="2400" b="1" dirty="0" smtClean="0"/>
              <a:t>2.</a:t>
            </a:r>
            <a:r>
              <a:rPr lang="zh-CN" altLang="en-US" sz="2400" b="1" dirty="0" smtClean="0"/>
              <a:t>当前目录中文件属主具有读写权限，并且文件所属组及其他用户具有读权限的文件</a:t>
            </a:r>
            <a:endParaRPr lang="zh-CN" altLang="en-US" sz="2400" b="1" dirty="0" smtClean="0"/>
          </a:p>
          <a:p>
            <a:pPr>
              <a:buFont typeface="Wingdings" panose="05000000000000000000" pitchFamily="2" charset="2"/>
              <a:buNone/>
            </a:pPr>
            <a:r>
              <a:rPr lang="zh-CN" altLang="en-US" sz="2400" b="1" dirty="0" smtClean="0"/>
              <a:t>  </a:t>
            </a:r>
            <a:r>
              <a:rPr lang="en-US" altLang="zh-CN" sz="2400" b="1" dirty="0" smtClean="0"/>
              <a:t>find . –type f –perm 644 –exec </a:t>
            </a:r>
            <a:r>
              <a:rPr lang="en-US" altLang="zh-CN" sz="2400" b="1" dirty="0" err="1" smtClean="0"/>
              <a:t>ls</a:t>
            </a:r>
            <a:r>
              <a:rPr lang="en-US" altLang="zh-CN" sz="2400" b="1" dirty="0" smtClean="0"/>
              <a:t> –l {} \;</a:t>
            </a:r>
            <a:endParaRPr lang="zh-CN" altLang="en-US" sz="2400" b="1" dirty="0" smtClean="0"/>
          </a:p>
          <a:p>
            <a:pPr>
              <a:buFont typeface="Wingdings" panose="05000000000000000000" pitchFamily="2" charset="2"/>
              <a:buNone/>
            </a:pPr>
            <a:r>
              <a:rPr lang="en-US" altLang="zh-CN" sz="2400" b="1" dirty="0" smtClean="0"/>
              <a:t>3.</a:t>
            </a:r>
            <a:r>
              <a:rPr lang="zh-CN" altLang="en-US" sz="2400" b="1" dirty="0" smtClean="0"/>
              <a:t>查看文件长度为</a:t>
            </a:r>
            <a:r>
              <a:rPr lang="en-US" altLang="zh-CN" sz="2400" b="1" dirty="0" smtClean="0"/>
              <a:t>0</a:t>
            </a:r>
            <a:r>
              <a:rPr lang="zh-CN" altLang="en-US" sz="2400" b="1" dirty="0" smtClean="0"/>
              <a:t>的普通文件，并列出完整路径</a:t>
            </a:r>
            <a:endParaRPr lang="zh-CN" altLang="en-US" sz="2400" b="1" dirty="0" smtClean="0"/>
          </a:p>
          <a:p>
            <a:pPr>
              <a:buFont typeface="Wingdings" panose="05000000000000000000" pitchFamily="2" charset="2"/>
              <a:buNone/>
            </a:pPr>
            <a:r>
              <a:rPr lang="zh-CN" altLang="en-US" sz="2400" b="1" dirty="0" smtClean="0"/>
              <a:t>  </a:t>
            </a:r>
            <a:r>
              <a:rPr lang="en-US" altLang="zh-CN" sz="2400" b="1" dirty="0" smtClean="0"/>
              <a:t>find / -type f –size 0 –exec </a:t>
            </a:r>
            <a:r>
              <a:rPr lang="en-US" altLang="zh-CN" sz="2400" b="1" dirty="0" err="1" smtClean="0"/>
              <a:t>ls</a:t>
            </a:r>
            <a:r>
              <a:rPr lang="en-US" altLang="zh-CN" sz="2400" b="1" dirty="0" smtClean="0"/>
              <a:t> –l {} \;</a:t>
            </a:r>
            <a:endParaRPr lang="en-US" altLang="zh-CN" sz="2400" b="1" dirty="0" smtClean="0"/>
          </a:p>
          <a:p>
            <a:pPr>
              <a:buFont typeface="Wingdings" panose="05000000000000000000" pitchFamily="2" charset="2"/>
              <a:buNone/>
            </a:pPr>
            <a:r>
              <a:rPr lang="en-US" altLang="zh-CN" sz="2400" b="1" dirty="0" smtClean="0"/>
              <a:t>4.</a:t>
            </a:r>
            <a:r>
              <a:rPr lang="zh-CN" altLang="en-US" sz="2400" b="1" dirty="0" smtClean="0"/>
              <a:t>查找</a:t>
            </a:r>
            <a:r>
              <a:rPr lang="en-US" altLang="zh-CN" sz="2400" b="1" dirty="0" smtClean="0"/>
              <a:t>/</a:t>
            </a:r>
            <a:r>
              <a:rPr lang="en-US" altLang="zh-CN" sz="2400" b="1" dirty="0" err="1" smtClean="0"/>
              <a:t>var</a:t>
            </a:r>
            <a:r>
              <a:rPr lang="en-US" altLang="zh-CN" sz="2400" b="1" dirty="0" smtClean="0"/>
              <a:t>/logs </a:t>
            </a:r>
            <a:r>
              <a:rPr lang="zh-CN" altLang="en-US" sz="2400" b="1" dirty="0" smtClean="0"/>
              <a:t>目录中更改时间在</a:t>
            </a:r>
            <a:r>
              <a:rPr lang="en-US" altLang="zh-CN" sz="2400" b="1" dirty="0" smtClean="0"/>
              <a:t>7</a:t>
            </a:r>
            <a:r>
              <a:rPr lang="zh-CN" altLang="en-US" sz="2400" b="1" dirty="0" smtClean="0"/>
              <a:t>天以前的普通文件，并删除</a:t>
            </a:r>
            <a:endParaRPr lang="zh-CN" altLang="en-US" sz="2400" b="1" dirty="0" smtClean="0"/>
          </a:p>
          <a:p>
            <a:pPr>
              <a:buFont typeface="Wingdings" panose="05000000000000000000" pitchFamily="2" charset="2"/>
              <a:buNone/>
            </a:pPr>
            <a:r>
              <a:rPr lang="zh-CN" altLang="en-US" sz="2400" b="1" dirty="0" smtClean="0"/>
              <a:t> </a:t>
            </a:r>
            <a:r>
              <a:rPr lang="en-US" altLang="zh-CN" sz="2400" b="1" dirty="0" smtClean="0"/>
              <a:t>find /</a:t>
            </a:r>
            <a:r>
              <a:rPr lang="en-US" altLang="zh-CN" sz="2400" b="1" dirty="0" err="1" smtClean="0"/>
              <a:t>var</a:t>
            </a:r>
            <a:r>
              <a:rPr lang="en-US" altLang="zh-CN" sz="2400" b="1" dirty="0" smtClean="0"/>
              <a:t>/logs –type f –</a:t>
            </a:r>
            <a:r>
              <a:rPr lang="en-US" altLang="zh-CN" sz="2400" b="1" dirty="0" err="1" smtClean="0"/>
              <a:t>mtime</a:t>
            </a:r>
            <a:r>
              <a:rPr lang="en-US" altLang="zh-CN" sz="2400" b="1" dirty="0" smtClean="0"/>
              <a:t> +7 –exec </a:t>
            </a:r>
            <a:r>
              <a:rPr lang="en-US" altLang="zh-CN" sz="2400" b="1" dirty="0" err="1" smtClean="0"/>
              <a:t>rm</a:t>
            </a:r>
            <a:r>
              <a:rPr lang="en-US" altLang="zh-CN" sz="2400" b="1" dirty="0" smtClean="0"/>
              <a:t> {} \;</a:t>
            </a:r>
            <a:endParaRPr lang="en-US" altLang="zh-CN" sz="2400" b="1" dirty="0" smtClean="0"/>
          </a:p>
        </p:txBody>
      </p:sp>
      <p:sp>
        <p:nvSpPr>
          <p:cNvPr id="61442"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981A24C7-46C1-46E4-BF5D-5F6ABA000CED}"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51939">
                                            <p:txEl>
                                              <p:pRg st="1" end="1"/>
                                            </p:txEl>
                                          </p:spTgt>
                                        </p:tgtEl>
                                        <p:attrNameLst>
                                          <p:attrName>style.visibility</p:attrName>
                                        </p:attrNameLst>
                                      </p:cBhvr>
                                      <p:to>
                                        <p:strVal val="visible"/>
                                      </p:to>
                                    </p:set>
                                    <p:animEffect transition="in" filter="box(in)">
                                      <p:cBhvr>
                                        <p:cTn id="7" dur="500"/>
                                        <p:tgtEl>
                                          <p:spTgt spid="5519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51939">
                                            <p:txEl>
                                              <p:pRg st="2" end="2"/>
                                            </p:txEl>
                                          </p:spTgt>
                                        </p:tgtEl>
                                        <p:attrNameLst>
                                          <p:attrName>style.visibility</p:attrName>
                                        </p:attrNameLst>
                                      </p:cBhvr>
                                      <p:to>
                                        <p:strVal val="visible"/>
                                      </p:to>
                                    </p:set>
                                    <p:animEffect transition="in" filter="box(in)">
                                      <p:cBhvr>
                                        <p:cTn id="12" dur="500"/>
                                        <p:tgtEl>
                                          <p:spTgt spid="5519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51939">
                                            <p:txEl>
                                              <p:pRg st="3" end="3"/>
                                            </p:txEl>
                                          </p:spTgt>
                                        </p:tgtEl>
                                        <p:attrNameLst>
                                          <p:attrName>style.visibility</p:attrName>
                                        </p:attrNameLst>
                                      </p:cBhvr>
                                      <p:to>
                                        <p:strVal val="visible"/>
                                      </p:to>
                                    </p:set>
                                    <p:animEffect transition="in" filter="box(in)">
                                      <p:cBhvr>
                                        <p:cTn id="17" dur="500"/>
                                        <p:tgtEl>
                                          <p:spTgt spid="55193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51939">
                                            <p:txEl>
                                              <p:pRg st="4" end="4"/>
                                            </p:txEl>
                                          </p:spTgt>
                                        </p:tgtEl>
                                        <p:attrNameLst>
                                          <p:attrName>style.visibility</p:attrName>
                                        </p:attrNameLst>
                                      </p:cBhvr>
                                      <p:to>
                                        <p:strVal val="visible"/>
                                      </p:to>
                                    </p:set>
                                    <p:animEffect transition="in" filter="box(in)">
                                      <p:cBhvr>
                                        <p:cTn id="22" dur="500"/>
                                        <p:tgtEl>
                                          <p:spTgt spid="55193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551939">
                                            <p:txEl>
                                              <p:pRg st="5" end="5"/>
                                            </p:txEl>
                                          </p:spTgt>
                                        </p:tgtEl>
                                        <p:attrNameLst>
                                          <p:attrName>style.visibility</p:attrName>
                                        </p:attrNameLst>
                                      </p:cBhvr>
                                      <p:to>
                                        <p:strVal val="visible"/>
                                      </p:to>
                                    </p:set>
                                    <p:animEffect transition="in" filter="diamond(in)">
                                      <p:cBhvr>
                                        <p:cTn id="27" dur="2000"/>
                                        <p:tgtEl>
                                          <p:spTgt spid="55193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551939">
                                            <p:txEl>
                                              <p:pRg st="6" end="6"/>
                                            </p:txEl>
                                          </p:spTgt>
                                        </p:tgtEl>
                                        <p:attrNameLst>
                                          <p:attrName>style.visibility</p:attrName>
                                        </p:attrNameLst>
                                      </p:cBhvr>
                                      <p:to>
                                        <p:strVal val="visible"/>
                                      </p:to>
                                    </p:set>
                                    <p:animEffect transition="in" filter="box(in)">
                                      <p:cBhvr>
                                        <p:cTn id="32" dur="500"/>
                                        <p:tgtEl>
                                          <p:spTgt spid="55193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551939">
                                            <p:txEl>
                                              <p:pRg st="7" end="7"/>
                                            </p:txEl>
                                          </p:spTgt>
                                        </p:tgtEl>
                                        <p:attrNameLst>
                                          <p:attrName>style.visibility</p:attrName>
                                        </p:attrNameLst>
                                      </p:cBhvr>
                                      <p:to>
                                        <p:strVal val="visible"/>
                                      </p:to>
                                    </p:set>
                                    <p:animEffect transition="in" filter="box(in)">
                                      <p:cBhvr>
                                        <p:cTn id="37" dur="500"/>
                                        <p:tgtEl>
                                          <p:spTgt spid="55193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551939">
                                            <p:txEl>
                                              <p:pRg st="8" end="8"/>
                                            </p:txEl>
                                          </p:spTgt>
                                        </p:tgtEl>
                                        <p:attrNameLst>
                                          <p:attrName>style.visibility</p:attrName>
                                        </p:attrNameLst>
                                      </p:cBhvr>
                                      <p:to>
                                        <p:strVal val="visible"/>
                                      </p:to>
                                    </p:set>
                                    <p:animEffect transition="in" filter="box(in)">
                                      <p:cBhvr>
                                        <p:cTn id="42" dur="500"/>
                                        <p:tgtEl>
                                          <p:spTgt spid="5519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b="1" dirty="0" smtClean="0">
                <a:solidFill>
                  <a:srgbClr val="FF0000"/>
                </a:solidFill>
              </a:rPr>
              <a:t>思考：</a:t>
            </a:r>
            <a:r>
              <a:rPr lang="zh-CN" altLang="en-US" b="1" dirty="0" smtClean="0"/>
              <a:t>查找当前</a:t>
            </a:r>
            <a:r>
              <a:rPr lang="zh-CN" altLang="en-US" b="1" dirty="0"/>
              <a:t>家</a:t>
            </a:r>
            <a:r>
              <a:rPr lang="zh-CN" altLang="en-US" b="1" dirty="0" smtClean="0"/>
              <a:t>目录下两个月以来一直没有被访问过的文件，并将这些文件存入</a:t>
            </a:r>
            <a:r>
              <a:rPr lang="en-US" altLang="zh-CN" b="1" dirty="0" smtClean="0"/>
              <a:t>/</a:t>
            </a:r>
            <a:r>
              <a:rPr lang="en-US" altLang="zh-CN" b="1" dirty="0" err="1" smtClean="0"/>
              <a:t>tmp</a:t>
            </a:r>
            <a:r>
              <a:rPr lang="en-US" altLang="zh-CN" b="1" dirty="0" smtClean="0"/>
              <a:t>/</a:t>
            </a:r>
            <a:r>
              <a:rPr lang="en-US" altLang="zh-CN" b="1" dirty="0" err="1" smtClean="0"/>
              <a:t>filelist</a:t>
            </a:r>
            <a:r>
              <a:rPr lang="zh-CN" altLang="en-US" b="1" dirty="0" smtClean="0"/>
              <a:t>文件中。</a:t>
            </a:r>
            <a:endParaRPr lang="en-US" altLang="zh-CN" b="1" dirty="0" smtClean="0"/>
          </a:p>
          <a:p>
            <a:pPr marL="0" indent="0">
              <a:buNone/>
            </a:pPr>
            <a:r>
              <a:rPr lang="en-US" altLang="zh-CN" b="1" dirty="0" smtClean="0"/>
              <a:t>cd /home/user</a:t>
            </a:r>
            <a:endParaRPr lang="en-US" altLang="zh-CN" b="1" dirty="0" smtClean="0"/>
          </a:p>
          <a:p>
            <a:pPr marL="0" indent="0">
              <a:buNone/>
            </a:pPr>
            <a:r>
              <a:rPr lang="en-US" altLang="zh-CN" b="1" dirty="0" smtClean="0"/>
              <a:t>find . –type f –</a:t>
            </a:r>
            <a:r>
              <a:rPr lang="en-US" altLang="zh-CN" b="1" dirty="0" err="1" smtClean="0"/>
              <a:t>atime</a:t>
            </a:r>
            <a:r>
              <a:rPr lang="en-US" altLang="zh-CN" b="1" dirty="0" smtClean="0"/>
              <a:t> +60 &gt;/</a:t>
            </a:r>
            <a:r>
              <a:rPr lang="en-US" altLang="zh-CN" b="1" dirty="0" err="1" smtClean="0"/>
              <a:t>tmp</a:t>
            </a:r>
            <a:r>
              <a:rPr lang="en-US" altLang="zh-CN" b="1" dirty="0" smtClean="0"/>
              <a:t>/</a:t>
            </a:r>
            <a:r>
              <a:rPr lang="en-US" altLang="zh-CN" b="1" dirty="0" err="1" smtClean="0"/>
              <a:t>filelist</a:t>
            </a:r>
            <a:endParaRPr lang="en-US" altLang="zh-CN" b="1" dirty="0" smtClean="0"/>
          </a:p>
          <a:p>
            <a:pPr marL="0" indent="0">
              <a:buNone/>
            </a:pP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p:cNvSpPr>
          <p:nvPr>
            <p:ph idx="1"/>
          </p:nvPr>
        </p:nvSpPr>
        <p:spPr>
          <a:xfrm>
            <a:off x="467544" y="981075"/>
            <a:ext cx="8352606" cy="5472113"/>
          </a:xfrm>
        </p:spPr>
        <p:txBody>
          <a:bodyPr/>
          <a:lstStyle/>
          <a:p>
            <a:pPr>
              <a:lnSpc>
                <a:spcPct val="90000"/>
              </a:lnSpc>
              <a:buFont typeface="Wingdings" panose="05000000000000000000" pitchFamily="2" charset="2"/>
              <a:buNone/>
            </a:pPr>
            <a:r>
              <a:rPr lang="zh-CN" altLang="en-US" sz="2000" b="1" dirty="0" smtClean="0"/>
              <a:t>其使用的语法如下：</a:t>
            </a:r>
            <a:endParaRPr lang="zh-CN" altLang="en-US" sz="2000" b="1" dirty="0" smtClean="0"/>
          </a:p>
          <a:p>
            <a:pPr>
              <a:lnSpc>
                <a:spcPct val="90000"/>
              </a:lnSpc>
              <a:buFont typeface="Wingdings" panose="05000000000000000000" pitchFamily="2" charset="2"/>
              <a:buNone/>
            </a:pPr>
            <a:r>
              <a:rPr lang="zh-CN" altLang="en-US" sz="2000" b="1" dirty="0" smtClean="0"/>
              <a:t>	</a:t>
            </a:r>
            <a:r>
              <a:rPr lang="en-US" altLang="zh-CN" sz="2400" b="1" dirty="0" err="1" smtClean="0">
                <a:solidFill>
                  <a:srgbClr val="FF0000"/>
                </a:solidFill>
              </a:rPr>
              <a:t>grep</a:t>
            </a:r>
            <a:r>
              <a:rPr lang="en-US" altLang="zh-CN" sz="2400" b="1" dirty="0" smtClean="0">
                <a:solidFill>
                  <a:srgbClr val="FF0000"/>
                </a:solidFill>
              </a:rPr>
              <a:t> [</a:t>
            </a:r>
            <a:r>
              <a:rPr lang="zh-CN" altLang="en-US" sz="2400" b="1" dirty="0" smtClean="0">
                <a:solidFill>
                  <a:srgbClr val="FF0000"/>
                </a:solidFill>
              </a:rPr>
              <a:t>选项</a:t>
            </a:r>
            <a:r>
              <a:rPr lang="en-US" altLang="zh-CN" sz="2400" b="1" dirty="0" smtClean="0">
                <a:solidFill>
                  <a:srgbClr val="FF0000"/>
                </a:solidFill>
              </a:rPr>
              <a:t>] </a:t>
            </a:r>
            <a:r>
              <a:rPr lang="zh-CN" altLang="en-US" sz="2400" b="1" dirty="0" smtClean="0">
                <a:solidFill>
                  <a:srgbClr val="FF0000"/>
                </a:solidFill>
              </a:rPr>
              <a:t>匹配字符串 文件列表</a:t>
            </a:r>
            <a:endParaRPr lang="zh-CN" altLang="en-US" sz="2400" b="1" dirty="0" smtClean="0">
              <a:solidFill>
                <a:srgbClr val="FF0000"/>
              </a:solidFill>
            </a:endParaRPr>
          </a:p>
          <a:p>
            <a:pPr>
              <a:lnSpc>
                <a:spcPct val="90000"/>
              </a:lnSpc>
              <a:buFont typeface="Wingdings" panose="05000000000000000000" pitchFamily="2" charset="2"/>
              <a:buNone/>
            </a:pPr>
            <a:r>
              <a:rPr lang="zh-CN" altLang="en-US" sz="2000" b="1" dirty="0" smtClean="0"/>
              <a:t>命令中的参数说明如下： </a:t>
            </a:r>
            <a:endParaRPr lang="zh-CN" altLang="en-US" sz="2000" b="1" dirty="0" smtClean="0"/>
          </a:p>
          <a:p>
            <a:pPr>
              <a:lnSpc>
                <a:spcPct val="90000"/>
              </a:lnSpc>
              <a:buFont typeface="Wingdings" panose="05000000000000000000" pitchFamily="2" charset="2"/>
              <a:buNone/>
            </a:pPr>
            <a:r>
              <a:rPr lang="zh-CN" altLang="en-US" sz="2000" b="1" dirty="0" smtClean="0">
                <a:solidFill>
                  <a:srgbClr val="000000"/>
                </a:solidFill>
                <a:cs typeface="Times New Roman" panose="02020603050405020304" pitchFamily="18" charset="0"/>
              </a:rPr>
              <a:t> </a:t>
            </a:r>
            <a:r>
              <a:rPr lang="zh-CN" altLang="en-US" sz="2000" b="1" dirty="0" smtClean="0"/>
              <a:t>选项如下所示</a:t>
            </a:r>
            <a:endParaRPr lang="zh-CN" altLang="en-US" sz="2000" b="1" dirty="0" smtClean="0">
              <a:cs typeface="Times New Roman" panose="02020603050405020304" pitchFamily="18" charset="0"/>
            </a:endParaRPr>
          </a:p>
          <a:p>
            <a:pPr algn="just">
              <a:lnSpc>
                <a:spcPct val="90000"/>
              </a:lnSpc>
              <a:buFont typeface="Wingdings" panose="05000000000000000000" pitchFamily="2" charset="2"/>
              <a:buNone/>
            </a:pPr>
            <a:r>
              <a:rPr lang="en-US" altLang="zh-CN" sz="2000" b="1" dirty="0" smtClean="0">
                <a:cs typeface="Times New Roman" panose="02020603050405020304" pitchFamily="18" charset="0"/>
              </a:rPr>
              <a:t>       </a:t>
            </a:r>
            <a:r>
              <a:rPr lang="zh-CN" altLang="en-US" sz="2000" b="1" dirty="0" smtClean="0"/>
              <a:t>文件列表：</a:t>
            </a:r>
            <a:endParaRPr lang="zh-CN" altLang="en-US" sz="2000" b="1" dirty="0" smtClean="0">
              <a:cs typeface="Times New Roman" panose="02020603050405020304" pitchFamily="18" charset="0"/>
            </a:endParaRPr>
          </a:p>
          <a:p>
            <a:pPr algn="just">
              <a:lnSpc>
                <a:spcPct val="90000"/>
              </a:lnSpc>
              <a:buFont typeface="Wingdings" panose="05000000000000000000" pitchFamily="2" charset="2"/>
              <a:buNone/>
            </a:pPr>
            <a:r>
              <a:rPr lang="zh-CN" altLang="en-US" sz="2000" b="1" dirty="0" smtClean="0">
                <a:cs typeface="Times New Roman" panose="02020603050405020304" pitchFamily="18" charset="0"/>
              </a:rPr>
              <a:t>           </a:t>
            </a:r>
            <a:r>
              <a:rPr lang="zh-CN" altLang="en-US" sz="2000" b="1" dirty="0" smtClean="0"/>
              <a:t>匹配字符串：希望在文件中查到的串。</a:t>
            </a:r>
            <a:endParaRPr lang="zh-CN" altLang="en-US" sz="2000" b="1" dirty="0" smtClean="0"/>
          </a:p>
          <a:p>
            <a:pPr algn="just">
              <a:lnSpc>
                <a:spcPct val="90000"/>
              </a:lnSpc>
              <a:buFont typeface="Wingdings" panose="05000000000000000000" pitchFamily="2" charset="2"/>
              <a:buNone/>
            </a:pPr>
            <a:r>
              <a:rPr lang="zh-CN" altLang="en-US" sz="2000" b="1" dirty="0" smtClean="0">
                <a:cs typeface="Times New Roman" panose="02020603050405020304" pitchFamily="18" charset="0"/>
              </a:rPr>
              <a:t> 	   参数列表：	</a:t>
            </a:r>
            <a:r>
              <a:rPr lang="zh-CN" altLang="en-US" sz="2000" b="1" dirty="0" smtClean="0">
                <a:solidFill>
                  <a:schemeClr val="tx2"/>
                </a:solidFill>
              </a:rPr>
              <a:t>		</a:t>
            </a:r>
            <a:endParaRPr lang="zh-CN" altLang="en-US" sz="2000" b="1" dirty="0" smtClean="0">
              <a:solidFill>
                <a:schemeClr val="tx2"/>
              </a:solidFill>
            </a:endParaRPr>
          </a:p>
          <a:p>
            <a:pPr algn="just">
              <a:lnSpc>
                <a:spcPct val="90000"/>
              </a:lnSpc>
              <a:buFont typeface="Wingdings" panose="05000000000000000000" pitchFamily="2" charset="2"/>
              <a:buNone/>
            </a:pPr>
            <a:r>
              <a:rPr lang="zh-CN" altLang="en-US" sz="2000" b="1" dirty="0" smtClean="0">
                <a:solidFill>
                  <a:schemeClr val="tx2"/>
                </a:solidFill>
              </a:rPr>
              <a:t>		</a:t>
            </a:r>
            <a:r>
              <a:rPr lang="zh-CN" altLang="en-US" sz="2000" b="1" dirty="0" smtClean="0">
                <a:solidFill>
                  <a:schemeClr val="accent1"/>
                </a:solidFill>
              </a:rPr>
              <a:t>选项 	       说明 </a:t>
            </a:r>
            <a:endParaRPr lang="zh-CN" altLang="en-US" sz="2000" b="1" dirty="0" smtClean="0">
              <a:solidFill>
                <a:schemeClr val="accent1"/>
              </a:solidFill>
            </a:endParaRPr>
          </a:p>
          <a:p>
            <a:pPr algn="just">
              <a:lnSpc>
                <a:spcPct val="90000"/>
              </a:lnSpc>
              <a:buFont typeface="Wingdings" panose="05000000000000000000" pitchFamily="2" charset="2"/>
              <a:buNone/>
            </a:pPr>
            <a:r>
              <a:rPr lang="zh-CN" altLang="en-US" sz="2000" b="1" dirty="0" smtClean="0">
                <a:solidFill>
                  <a:schemeClr val="accent1"/>
                </a:solidFill>
              </a:rPr>
              <a:t>		</a:t>
            </a:r>
            <a:r>
              <a:rPr lang="en-US" altLang="zh-CN" sz="2000" b="1" dirty="0" smtClean="0">
                <a:solidFill>
                  <a:srgbClr val="FF0000"/>
                </a:solidFill>
              </a:rPr>
              <a:t>-v 	       </a:t>
            </a:r>
            <a:r>
              <a:rPr lang="zh-CN" altLang="en-US" sz="2000" b="1" dirty="0" smtClean="0">
                <a:solidFill>
                  <a:srgbClr val="FF0000"/>
                </a:solidFill>
              </a:rPr>
              <a:t>反向选择，即显示出没有搜索字符串内容的一行。 </a:t>
            </a:r>
            <a:endParaRPr lang="zh-CN" altLang="en-US" sz="2000" b="1" dirty="0" smtClean="0">
              <a:solidFill>
                <a:srgbClr val="FF0000"/>
              </a:solidFill>
            </a:endParaRPr>
          </a:p>
          <a:p>
            <a:pPr algn="just">
              <a:lnSpc>
                <a:spcPct val="90000"/>
              </a:lnSpc>
              <a:buFont typeface="Wingdings" panose="05000000000000000000" pitchFamily="2" charset="2"/>
              <a:buNone/>
            </a:pPr>
            <a:r>
              <a:rPr lang="zh-CN" altLang="en-US" sz="2000" b="1" dirty="0" smtClean="0">
                <a:solidFill>
                  <a:srgbClr val="FF0000"/>
                </a:solidFill>
              </a:rPr>
              <a:t>		</a:t>
            </a:r>
            <a:r>
              <a:rPr lang="en-US" altLang="zh-CN" sz="2000" b="1" dirty="0" smtClean="0">
                <a:solidFill>
                  <a:srgbClr val="FF0000"/>
                </a:solidFill>
              </a:rPr>
              <a:t>-c 	       </a:t>
            </a:r>
            <a:r>
              <a:rPr lang="zh-CN" altLang="en-US" sz="2000" b="1" dirty="0" smtClean="0">
                <a:solidFill>
                  <a:srgbClr val="FF0000"/>
                </a:solidFill>
              </a:rPr>
              <a:t>对匹配的行计数。 </a:t>
            </a:r>
            <a:endParaRPr lang="zh-CN" altLang="en-US" sz="2000" b="1" dirty="0" smtClean="0">
              <a:solidFill>
                <a:srgbClr val="FF0000"/>
              </a:solidFill>
            </a:endParaRPr>
          </a:p>
          <a:p>
            <a:pPr algn="just">
              <a:lnSpc>
                <a:spcPct val="90000"/>
              </a:lnSpc>
              <a:buFont typeface="Wingdings" panose="05000000000000000000" pitchFamily="2" charset="2"/>
              <a:buNone/>
            </a:pPr>
            <a:r>
              <a:rPr lang="zh-CN" altLang="en-US" sz="2000" b="1" dirty="0" smtClean="0">
                <a:solidFill>
                  <a:schemeClr val="accent1"/>
                </a:solidFill>
              </a:rPr>
              <a:t>		</a:t>
            </a:r>
            <a:r>
              <a:rPr lang="en-US" altLang="zh-CN" sz="2000" b="1" dirty="0" smtClean="0"/>
              <a:t>-l 	       </a:t>
            </a:r>
            <a:r>
              <a:rPr lang="zh-CN" altLang="en-US" sz="2000" b="1" dirty="0" smtClean="0"/>
              <a:t>只显示包含匹配的文件的文件名。 </a:t>
            </a:r>
            <a:endParaRPr lang="zh-CN" altLang="en-US" sz="2000" b="1" dirty="0" smtClean="0"/>
          </a:p>
          <a:p>
            <a:pPr algn="just">
              <a:lnSpc>
                <a:spcPct val="90000"/>
              </a:lnSpc>
              <a:buFont typeface="Wingdings" panose="05000000000000000000" pitchFamily="2" charset="2"/>
              <a:buNone/>
            </a:pPr>
            <a:r>
              <a:rPr lang="zh-CN" altLang="en-US" sz="2000" b="1" dirty="0" smtClean="0"/>
              <a:t>		</a:t>
            </a:r>
            <a:r>
              <a:rPr lang="en-US" altLang="zh-CN" sz="2000" b="1" dirty="0" smtClean="0"/>
              <a:t>-h 	       </a:t>
            </a:r>
            <a:r>
              <a:rPr lang="zh-CN" altLang="en-US" sz="2000" b="1" dirty="0" smtClean="0"/>
              <a:t>抑制包含匹配文件的文件名的显示</a:t>
            </a:r>
            <a:endParaRPr lang="zh-CN" altLang="en-US" sz="2000" b="1" dirty="0" smtClean="0"/>
          </a:p>
          <a:p>
            <a:pPr algn="just">
              <a:lnSpc>
                <a:spcPct val="90000"/>
              </a:lnSpc>
              <a:buFont typeface="Wingdings" panose="05000000000000000000" pitchFamily="2" charset="2"/>
              <a:buNone/>
            </a:pPr>
            <a:r>
              <a:rPr lang="zh-CN" altLang="en-US" sz="2000" b="1" dirty="0" smtClean="0">
                <a:solidFill>
                  <a:schemeClr val="accent1"/>
                </a:solidFill>
              </a:rPr>
              <a:t>		</a:t>
            </a:r>
            <a:r>
              <a:rPr lang="en-US" altLang="zh-CN" sz="2000" b="1" dirty="0" smtClean="0">
                <a:solidFill>
                  <a:srgbClr val="FF0000"/>
                </a:solidFill>
              </a:rPr>
              <a:t>-n 	             </a:t>
            </a:r>
            <a:r>
              <a:rPr lang="zh-CN" altLang="en-US" sz="2000" b="1" dirty="0" smtClean="0">
                <a:solidFill>
                  <a:srgbClr val="FF0000"/>
                </a:solidFill>
              </a:rPr>
              <a:t>每个匹配行只按照相对的行号显示。 </a:t>
            </a:r>
            <a:endParaRPr lang="zh-CN" altLang="en-US" sz="2000" b="1" dirty="0" smtClean="0">
              <a:solidFill>
                <a:srgbClr val="FF0000"/>
              </a:solidFill>
            </a:endParaRPr>
          </a:p>
          <a:p>
            <a:pPr algn="just">
              <a:lnSpc>
                <a:spcPct val="90000"/>
              </a:lnSpc>
              <a:buFont typeface="Wingdings" panose="05000000000000000000" pitchFamily="2" charset="2"/>
              <a:buNone/>
            </a:pPr>
            <a:r>
              <a:rPr lang="zh-CN" altLang="en-US" sz="2000" b="1" dirty="0" smtClean="0">
                <a:solidFill>
                  <a:srgbClr val="FF0000"/>
                </a:solidFill>
              </a:rPr>
              <a:t>		</a:t>
            </a:r>
            <a:r>
              <a:rPr lang="en-US" altLang="zh-CN" sz="2000" b="1" dirty="0" smtClean="0">
                <a:solidFill>
                  <a:srgbClr val="FF0000"/>
                </a:solidFill>
              </a:rPr>
              <a:t>-</a:t>
            </a:r>
            <a:r>
              <a:rPr lang="en-US" altLang="zh-CN" sz="2000" b="1" dirty="0" err="1" smtClean="0">
                <a:solidFill>
                  <a:srgbClr val="FF0000"/>
                </a:solidFill>
              </a:rPr>
              <a:t>i</a:t>
            </a:r>
            <a:r>
              <a:rPr lang="en-US" altLang="zh-CN" sz="2000" b="1" dirty="0" smtClean="0">
                <a:solidFill>
                  <a:srgbClr val="FF0000"/>
                </a:solidFill>
              </a:rPr>
              <a:t> 	             </a:t>
            </a:r>
            <a:r>
              <a:rPr lang="zh-CN" altLang="en-US" sz="2000" b="1" dirty="0" smtClean="0">
                <a:solidFill>
                  <a:srgbClr val="FF0000"/>
                </a:solidFill>
              </a:rPr>
              <a:t>产生不区分大小写的匹配，缺省状态是区分大小写。 </a:t>
            </a:r>
            <a:endParaRPr lang="zh-CN" altLang="en-US" sz="2000" b="1" dirty="0" smtClean="0">
              <a:solidFill>
                <a:srgbClr val="FF0000"/>
              </a:solidFill>
            </a:endParaRPr>
          </a:p>
          <a:p>
            <a:pPr algn="just">
              <a:lnSpc>
                <a:spcPct val="90000"/>
              </a:lnSpc>
              <a:buFont typeface="Wingdings" panose="05000000000000000000" pitchFamily="2" charset="2"/>
              <a:buNone/>
            </a:pPr>
            <a:r>
              <a:rPr lang="zh-CN" altLang="en-US" sz="2000" b="1" dirty="0" smtClean="0">
                <a:solidFill>
                  <a:schemeClr val="accent1"/>
                </a:solidFill>
                <a:cs typeface="Times New Roman" panose="02020603050405020304" pitchFamily="18" charset="0"/>
              </a:rPr>
              <a:t> </a:t>
            </a:r>
            <a:endParaRPr lang="zh-CN" altLang="en-US" sz="2000" b="1" dirty="0" smtClean="0">
              <a:cs typeface="Times New Roman" panose="02020603050405020304" pitchFamily="18" charset="0"/>
            </a:endParaRPr>
          </a:p>
        </p:txBody>
      </p:sp>
      <p:sp>
        <p:nvSpPr>
          <p:cNvPr id="62466"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456E0511-9980-4DE4-A44C-3BCC634D2CA7}"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
        <p:nvSpPr>
          <p:cNvPr id="2" name="矩形 1"/>
          <p:cNvSpPr/>
          <p:nvPr/>
        </p:nvSpPr>
        <p:spPr>
          <a:xfrm>
            <a:off x="611560" y="172943"/>
            <a:ext cx="4864521" cy="480131"/>
          </a:xfrm>
          <a:prstGeom prst="rect">
            <a:avLst/>
          </a:prstGeom>
        </p:spPr>
        <p:txBody>
          <a:bodyPr wrap="square">
            <a:spAutoFit/>
          </a:bodyPr>
          <a:lstStyle/>
          <a:p>
            <a:pPr marL="342900" lvl="0" indent="-342900">
              <a:lnSpc>
                <a:spcPct val="90000"/>
              </a:lnSpc>
              <a:spcBef>
                <a:spcPct val="20000"/>
              </a:spcBef>
              <a:buClr>
                <a:srgbClr val="5AABCC"/>
              </a:buClr>
            </a:pPr>
            <a:r>
              <a:rPr lang="en-US" altLang="zh-CN" sz="2800" kern="0" dirty="0">
                <a:solidFill>
                  <a:srgbClr val="113F71"/>
                </a:solidFill>
                <a:latin typeface="黑体" panose="02010609060101010101" pitchFamily="49" charset="-122"/>
                <a:ea typeface="黑体" panose="02010609060101010101" pitchFamily="49" charset="-122"/>
              </a:rPr>
              <a:t>12</a:t>
            </a:r>
            <a:r>
              <a:rPr lang="zh-CN" altLang="en-US" sz="2800" kern="0" dirty="0">
                <a:solidFill>
                  <a:srgbClr val="113F71"/>
                </a:solidFill>
                <a:latin typeface="黑体" panose="02010609060101010101" pitchFamily="49" charset="-122"/>
                <a:ea typeface="黑体" panose="02010609060101010101" pitchFamily="49" charset="-122"/>
              </a:rPr>
              <a:t>）查找文件内容命令 </a:t>
            </a:r>
            <a:r>
              <a:rPr lang="en-US" altLang="zh-CN" sz="2800" kern="0" dirty="0" err="1">
                <a:solidFill>
                  <a:srgbClr val="113F71"/>
                </a:solidFill>
                <a:latin typeface="黑体" panose="02010609060101010101" pitchFamily="49" charset="-122"/>
                <a:ea typeface="黑体" panose="02010609060101010101" pitchFamily="49" charset="-122"/>
              </a:rPr>
              <a:t>grep</a:t>
            </a:r>
            <a:endParaRPr lang="en-US" altLang="zh-CN" sz="2800" kern="0" dirty="0">
              <a:solidFill>
                <a:srgbClr val="113F7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p:cNvSpPr>
          <p:nvPr>
            <p:ph type="title"/>
          </p:nvPr>
        </p:nvSpPr>
        <p:spPr>
          <a:xfrm>
            <a:off x="0" y="260350"/>
            <a:ext cx="7096125" cy="654050"/>
          </a:xfrm>
        </p:spPr>
        <p:txBody>
          <a:bodyPr/>
          <a:lstStyle/>
          <a:p>
            <a:endParaRPr lang="zh-CN" altLang="en-US" sz="3600" smtClean="0">
              <a:latin typeface="黑体" panose="02010609060101010101" pitchFamily="49" charset="-122"/>
              <a:ea typeface="黑体" panose="02010609060101010101" pitchFamily="49" charset="-122"/>
            </a:endParaRPr>
          </a:p>
        </p:txBody>
      </p:sp>
      <p:sp>
        <p:nvSpPr>
          <p:cNvPr id="63492" name="Rectangle 3"/>
          <p:cNvSpPr>
            <a:spLocks noGrp="1"/>
          </p:cNvSpPr>
          <p:nvPr>
            <p:ph idx="1"/>
          </p:nvPr>
        </p:nvSpPr>
        <p:spPr>
          <a:xfrm>
            <a:off x="0" y="981075"/>
            <a:ext cx="7751763" cy="5129213"/>
          </a:xfrm>
        </p:spPr>
        <p:txBody>
          <a:bodyPr/>
          <a:lstStyle/>
          <a:p>
            <a:endParaRPr lang="zh-CN" altLang="en-US" smtClean="0">
              <a:latin typeface="宋体" panose="02010600030101010101" pitchFamily="2" charset="-122"/>
              <a:ea typeface="宋体" panose="02010600030101010101" pitchFamily="2" charset="-122"/>
            </a:endParaRPr>
          </a:p>
        </p:txBody>
      </p:sp>
      <p:sp>
        <p:nvSpPr>
          <p:cNvPr id="63490"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48CD3144-4B9A-4AFA-8CE5-D801DDC41777}"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pic>
        <p:nvPicPr>
          <p:cNvPr id="63493"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5716" y="4005263"/>
            <a:ext cx="7489825"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716" y="1557337"/>
            <a:ext cx="7129463"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77363" y="927547"/>
            <a:ext cx="8023225" cy="1912243"/>
          </a:xfrm>
        </p:spPr>
        <p:txBody>
          <a:bodyPr/>
          <a:lstStyle/>
          <a:p>
            <a:pPr marL="0" indent="0">
              <a:buNone/>
            </a:pPr>
            <a:r>
              <a:rPr lang="zh-CN" altLang="en-US" dirty="0" smtClean="0">
                <a:solidFill>
                  <a:srgbClr val="FF0000"/>
                </a:solidFill>
              </a:rPr>
              <a:t>示例</a:t>
            </a:r>
            <a:r>
              <a:rPr lang="zh-CN" altLang="en-US" dirty="0" smtClean="0"/>
              <a:t>：使用</a:t>
            </a:r>
            <a:r>
              <a:rPr lang="en-US" altLang="zh-CN" dirty="0" err="1" smtClean="0"/>
              <a:t>grep</a:t>
            </a:r>
            <a:r>
              <a:rPr lang="zh-CN" altLang="en-US" dirty="0" smtClean="0"/>
              <a:t>可以过滤其他命令的输出数据，也可用于在文件中进行检索</a:t>
            </a:r>
            <a:endParaRPr lang="en-US" altLang="zh-CN" dirty="0" smtClean="0"/>
          </a:p>
          <a:p>
            <a:pPr marL="0" indent="0">
              <a:buNone/>
            </a:pPr>
            <a:r>
              <a:rPr lang="en-US" altLang="zh-CN" dirty="0" smtClean="0"/>
              <a:t>1</a:t>
            </a:r>
            <a:r>
              <a:rPr lang="zh-CN" altLang="en-US" dirty="0" smtClean="0"/>
              <a:t>）查找</a:t>
            </a:r>
            <a:r>
              <a:rPr lang="en-US" altLang="zh-CN" dirty="0" smtClean="0"/>
              <a:t>3</a:t>
            </a:r>
            <a:r>
              <a:rPr lang="zh-CN" altLang="en-US" dirty="0" smtClean="0"/>
              <a:t>月份开发的程序</a:t>
            </a:r>
            <a:endParaRPr lang="zh-CN" alt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520" y="2564904"/>
            <a:ext cx="8388424" cy="13816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797152"/>
            <a:ext cx="8424681" cy="19327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429811" y="4077072"/>
            <a:ext cx="4517583" cy="523220"/>
          </a:xfrm>
          <a:prstGeom prst="rect">
            <a:avLst/>
          </a:prstGeom>
        </p:spPr>
        <p:txBody>
          <a:bodyPr wrap="none">
            <a:spAutoFit/>
          </a:bodyPr>
          <a:lstStyle/>
          <a:p>
            <a:pPr marL="0" indent="0">
              <a:buNone/>
            </a:pPr>
            <a:r>
              <a:rPr lang="en-US" altLang="zh-CN" sz="2800" dirty="0" smtClean="0">
                <a:latin typeface="黑体" panose="02010609060101010101" pitchFamily="49" charset="-122"/>
                <a:ea typeface="黑体" panose="02010609060101010101" pitchFamily="49" charset="-122"/>
              </a:rPr>
              <a:t>2</a:t>
            </a:r>
            <a:r>
              <a:rPr lang="zh-CN" altLang="en-US" sz="2800" dirty="0" smtClean="0">
                <a:latin typeface="黑体" panose="02010609060101010101" pitchFamily="49" charset="-122"/>
                <a:ea typeface="黑体" panose="02010609060101010101" pitchFamily="49" charset="-122"/>
              </a:rPr>
              <a:t>）体会 </a:t>
            </a:r>
            <a:r>
              <a:rPr lang="en-US" altLang="zh-CN" sz="2800"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和 </a:t>
            </a:r>
            <a:r>
              <a:rPr lang="en-US" altLang="zh-CN" sz="2800" dirty="0" smtClean="0">
                <a:latin typeface="黑体" panose="02010609060101010101" pitchFamily="49" charset="-122"/>
                <a:ea typeface="黑体" panose="02010609060101010101" pitchFamily="49" charset="-122"/>
              </a:rPr>
              <a:t>$</a:t>
            </a:r>
            <a:r>
              <a:rPr lang="zh-CN" altLang="en-US" sz="2800" dirty="0" smtClean="0">
                <a:latin typeface="黑体" panose="02010609060101010101" pitchFamily="49" charset="-122"/>
                <a:ea typeface="黑体" panose="02010609060101010101" pitchFamily="49" charset="-122"/>
              </a:rPr>
              <a:t>符号的意义</a:t>
            </a:r>
            <a:endParaRPr lang="zh-CN" altLang="en-US" sz="28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44" y="1196752"/>
            <a:ext cx="8534400" cy="3168352"/>
          </a:xfrm>
        </p:spPr>
        <p:txBody>
          <a:bodyPr/>
          <a:lstStyle/>
          <a:p>
            <a:pPr marL="0" indent="0">
              <a:buNone/>
            </a:pPr>
            <a:r>
              <a:rPr lang="zh-CN" altLang="en-US" dirty="0" smtClean="0"/>
              <a:t>按路径进行查找的命令</a:t>
            </a:r>
            <a:r>
              <a:rPr lang="en-US" altLang="zh-CN" dirty="0" smtClean="0"/>
              <a:t>—</a:t>
            </a:r>
            <a:r>
              <a:rPr lang="en-US" altLang="zh-CN" dirty="0" smtClean="0">
                <a:solidFill>
                  <a:srgbClr val="FF0000"/>
                </a:solidFill>
              </a:rPr>
              <a:t>which</a:t>
            </a:r>
            <a:endParaRPr lang="en-US" altLang="zh-CN" dirty="0" smtClean="0">
              <a:solidFill>
                <a:srgbClr val="FF0000"/>
              </a:solidFill>
            </a:endParaRPr>
          </a:p>
          <a:p>
            <a:pPr marL="0" indent="0">
              <a:buNone/>
            </a:pPr>
            <a:r>
              <a:rPr lang="zh-CN" altLang="en-US" dirty="0"/>
              <a:t>能够</a:t>
            </a:r>
            <a:r>
              <a:rPr lang="zh-CN" altLang="en-US" dirty="0" smtClean="0"/>
              <a:t>按照</a:t>
            </a:r>
            <a:r>
              <a:rPr lang="en-US" altLang="zh-CN" dirty="0" smtClean="0"/>
              <a:t>PATH</a:t>
            </a:r>
            <a:r>
              <a:rPr lang="zh-CN" altLang="en-US" dirty="0" smtClean="0"/>
              <a:t>变量规定的路径进行查找</a:t>
            </a:r>
            <a:endParaRPr lang="en-US" altLang="zh-CN" dirty="0" smtClean="0"/>
          </a:p>
          <a:p>
            <a:pPr marL="0" indent="0">
              <a:buNone/>
            </a:pPr>
            <a:r>
              <a:rPr lang="zh-CN" altLang="en-US" dirty="0"/>
              <a:t>示例</a:t>
            </a:r>
            <a:r>
              <a:rPr lang="zh-CN" altLang="en-US" dirty="0" smtClean="0"/>
              <a:t>：</a:t>
            </a:r>
            <a:r>
              <a:rPr lang="en-US" altLang="zh-CN" dirty="0" smtClean="0"/>
              <a:t>$ which </a:t>
            </a:r>
            <a:r>
              <a:rPr lang="en-US" altLang="zh-CN" dirty="0" err="1" smtClean="0"/>
              <a:t>which</a:t>
            </a:r>
            <a:endParaRPr lang="en-US" altLang="zh-CN" dirty="0" smtClean="0"/>
          </a:p>
          <a:p>
            <a:pPr marL="0" indent="0">
              <a:buNone/>
            </a:pPr>
            <a:r>
              <a:rPr lang="zh-CN" altLang="en-US" dirty="0"/>
              <a:t>按</a:t>
            </a:r>
            <a:r>
              <a:rPr lang="zh-CN" altLang="en-US" dirty="0" smtClean="0"/>
              <a:t>资料库查找的命令</a:t>
            </a:r>
            <a:r>
              <a:rPr lang="en-US" altLang="zh-CN" dirty="0" smtClean="0"/>
              <a:t>—</a:t>
            </a:r>
            <a:r>
              <a:rPr lang="en-US" altLang="zh-CN" dirty="0" err="1" smtClean="0">
                <a:solidFill>
                  <a:srgbClr val="FF0000"/>
                </a:solidFill>
              </a:rPr>
              <a:t>whereis</a:t>
            </a:r>
            <a:endParaRPr lang="en-US" altLang="zh-CN" dirty="0" smtClean="0">
              <a:solidFill>
                <a:srgbClr val="FF0000"/>
              </a:solidFill>
            </a:endParaRPr>
          </a:p>
          <a:p>
            <a:pPr marL="0" indent="0">
              <a:buNone/>
            </a:pPr>
            <a:r>
              <a:rPr lang="zh-CN" altLang="en-US" dirty="0" smtClean="0"/>
              <a:t>不但能查询出命令，还能查询出资料库里记载的文件</a:t>
            </a:r>
            <a:endParaRPr lang="en-US" altLang="zh-CN" dirty="0" smtClean="0"/>
          </a:p>
          <a:p>
            <a:pPr marL="0" indent="0">
              <a:buNone/>
            </a:pPr>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9553" y="4293096"/>
            <a:ext cx="8064896" cy="1637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8688" y="2786063"/>
            <a:ext cx="7500937"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5300" name="TextBox 2"/>
          <p:cNvSpPr txBox="1">
            <a:spLocks noChangeArrowheads="1"/>
          </p:cNvSpPr>
          <p:nvPr/>
        </p:nvSpPr>
        <p:spPr bwMode="auto">
          <a:xfrm>
            <a:off x="488929" y="878905"/>
            <a:ext cx="8143875" cy="54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46405">
              <a:defRPr>
                <a:solidFill>
                  <a:schemeClr val="tx1"/>
                </a:solidFill>
                <a:latin typeface="Century Schoolbook" panose="02040604050505020304" pitchFamily="18" charset="0"/>
                <a:ea typeface="宋体" panose="02010600030101010101" pitchFamily="2" charset="-122"/>
              </a:defRPr>
            </a:lvl1pPr>
            <a:lvl2pPr marL="742950" indent="-285750">
              <a:defRPr>
                <a:solidFill>
                  <a:schemeClr val="tx1"/>
                </a:solidFill>
                <a:latin typeface="Century Schoolbook" panose="02040604050505020304" pitchFamily="18" charset="0"/>
                <a:ea typeface="宋体" panose="02010600030101010101" pitchFamily="2" charset="-122"/>
              </a:defRPr>
            </a:lvl2pPr>
            <a:lvl3pPr marL="1143000" indent="-228600">
              <a:defRPr>
                <a:solidFill>
                  <a:schemeClr val="tx1"/>
                </a:solidFill>
                <a:latin typeface="Century Schoolbook" panose="02040604050505020304" pitchFamily="18" charset="0"/>
                <a:ea typeface="宋体" panose="02010600030101010101" pitchFamily="2" charset="-122"/>
              </a:defRPr>
            </a:lvl3pPr>
            <a:lvl4pPr marL="1600200" indent="-228600">
              <a:defRPr>
                <a:solidFill>
                  <a:schemeClr val="tx1"/>
                </a:solidFill>
                <a:latin typeface="Century Schoolbook" panose="02040604050505020304" pitchFamily="18" charset="0"/>
                <a:ea typeface="宋体" panose="02010600030101010101" pitchFamily="2" charset="-122"/>
              </a:defRPr>
            </a:lvl4pPr>
            <a:lvl5pPr marL="2057400" indent="-228600">
              <a:defRPr>
                <a:solidFill>
                  <a:schemeClr val="tx1"/>
                </a:solidFill>
                <a:latin typeface="Century Schoolbook" panose="020406040505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Century Schoolbook" panose="020406040505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Century Schoolbook" panose="020406040505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Century Schoolbook" panose="020406040505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Century Schoolbook" panose="02040604050505020304" pitchFamily="18" charset="0"/>
                <a:ea typeface="宋体" panose="02010600030101010101" pitchFamily="2" charset="-122"/>
              </a:defRPr>
            </a:lvl9pPr>
          </a:lstStyle>
          <a:p>
            <a:pPr>
              <a:lnSpc>
                <a:spcPct val="150000"/>
              </a:lnSpc>
            </a:pPr>
            <a:r>
              <a:rPr lang="en-US" altLang="zh-CN" sz="2400" dirty="0">
                <a:latin typeface="黑体" panose="02010609060101010101" pitchFamily="49" charset="-122"/>
                <a:ea typeface="黑体" panose="02010609060101010101" pitchFamily="49" charset="-122"/>
              </a:rPr>
              <a:t>diff</a:t>
            </a:r>
            <a:r>
              <a:rPr lang="zh-CN" altLang="en-US" sz="2400" dirty="0">
                <a:latin typeface="黑体" panose="02010609060101010101" pitchFamily="49" charset="-122"/>
                <a:ea typeface="黑体" panose="02010609060101010101" pitchFamily="49" charset="-122"/>
              </a:rPr>
              <a:t>命令用于比较两个文件，输出比较结果（相同和不同处）。比较目录时，将目录包含的文件名作为目录的内容进行比较。</a:t>
            </a:r>
            <a:endParaRPr lang="zh-CN" altLang="en-US" sz="2400" dirty="0">
              <a:latin typeface="黑体" panose="02010609060101010101" pitchFamily="49" charset="-122"/>
              <a:ea typeface="黑体" panose="02010609060101010101" pitchFamily="49" charset="-122"/>
            </a:endParaRPr>
          </a:p>
          <a:p>
            <a:pPr>
              <a:lnSpc>
                <a:spcPct val="150000"/>
              </a:lnSpc>
            </a:pPr>
            <a:r>
              <a:rPr lang="zh-CN" altLang="en-US" sz="2400" b="1" dirty="0">
                <a:latin typeface="黑体" panose="02010609060101010101" pitchFamily="49" charset="-122"/>
                <a:ea typeface="黑体" panose="02010609060101010101" pitchFamily="49" charset="-122"/>
              </a:rPr>
              <a:t>格式：</a:t>
            </a:r>
            <a:endParaRPr lang="zh-CN" altLang="en-US" sz="2400" dirty="0">
              <a:latin typeface="黑体" panose="02010609060101010101" pitchFamily="49" charset="-122"/>
              <a:ea typeface="黑体" panose="02010609060101010101" pitchFamily="49" charset="-122"/>
            </a:endParaRPr>
          </a:p>
          <a:p>
            <a:pPr>
              <a:lnSpc>
                <a:spcPct val="150000"/>
              </a:lnSpc>
            </a:pPr>
            <a:r>
              <a:rPr lang="fr-FR" altLang="zh-CN" sz="2400" dirty="0">
                <a:solidFill>
                  <a:srgbClr val="FF0000"/>
                </a:solidFill>
                <a:latin typeface="黑体" panose="02010609060101010101" pitchFamily="49" charset="-122"/>
                <a:ea typeface="黑体" panose="02010609060101010101" pitchFamily="49" charset="-122"/>
              </a:rPr>
              <a:t>diff  [</a:t>
            </a:r>
            <a:r>
              <a:rPr lang="zh-CN" altLang="en-US" sz="2400" dirty="0">
                <a:solidFill>
                  <a:srgbClr val="FF0000"/>
                </a:solidFill>
                <a:latin typeface="黑体" panose="02010609060101010101" pitchFamily="49" charset="-122"/>
                <a:ea typeface="黑体" panose="02010609060101010101" pitchFamily="49" charset="-122"/>
              </a:rPr>
              <a:t>选项参数</a:t>
            </a:r>
            <a:r>
              <a:rPr lang="fr-FR" altLang="zh-CN" sz="2400" dirty="0">
                <a:solidFill>
                  <a:srgbClr val="FF0000"/>
                </a:solidFill>
                <a:latin typeface="黑体" panose="02010609060101010101" pitchFamily="49" charset="-122"/>
                <a:ea typeface="黑体" panose="02010609060101010101" pitchFamily="49" charset="-122"/>
              </a:rPr>
              <a:t>]  </a:t>
            </a:r>
            <a:r>
              <a:rPr lang="zh-CN" altLang="en-US" sz="2400" dirty="0">
                <a:solidFill>
                  <a:srgbClr val="FF0000"/>
                </a:solidFill>
                <a:latin typeface="黑体" panose="02010609060101010101" pitchFamily="49" charset="-122"/>
                <a:ea typeface="黑体" panose="02010609060101010101" pitchFamily="49" charset="-122"/>
              </a:rPr>
              <a:t>文件</a:t>
            </a:r>
            <a:r>
              <a:rPr lang="fr-FR" altLang="zh-CN" sz="2400" dirty="0">
                <a:solidFill>
                  <a:srgbClr val="FF0000"/>
                </a:solidFill>
                <a:latin typeface="黑体" panose="02010609060101010101" pitchFamily="49" charset="-122"/>
                <a:ea typeface="黑体" panose="02010609060101010101" pitchFamily="49" charset="-122"/>
              </a:rPr>
              <a:t>1  </a:t>
            </a:r>
            <a:r>
              <a:rPr lang="zh-CN" altLang="en-US" sz="2400" dirty="0">
                <a:solidFill>
                  <a:srgbClr val="FF0000"/>
                </a:solidFill>
                <a:latin typeface="黑体" panose="02010609060101010101" pitchFamily="49" charset="-122"/>
                <a:ea typeface="黑体" panose="02010609060101010101" pitchFamily="49" charset="-122"/>
              </a:rPr>
              <a:t>文件</a:t>
            </a:r>
            <a:r>
              <a:rPr lang="fr-FR" altLang="zh-CN" sz="2400" dirty="0">
                <a:solidFill>
                  <a:srgbClr val="FF0000"/>
                </a:solidFill>
                <a:latin typeface="黑体" panose="02010609060101010101" pitchFamily="49" charset="-122"/>
                <a:ea typeface="黑体" panose="02010609060101010101" pitchFamily="49" charset="-122"/>
              </a:rPr>
              <a:t>2</a:t>
            </a:r>
            <a:endParaRPr lang="zh-CN" altLang="en-US" sz="2400" dirty="0">
              <a:solidFill>
                <a:srgbClr val="FF0000"/>
              </a:solidFill>
              <a:latin typeface="黑体" panose="02010609060101010101" pitchFamily="49" charset="-122"/>
              <a:ea typeface="黑体" panose="02010609060101010101" pitchFamily="49" charset="-122"/>
            </a:endParaRPr>
          </a:p>
          <a:p>
            <a:pPr>
              <a:lnSpc>
                <a:spcPct val="150000"/>
              </a:lnSpc>
            </a:pPr>
            <a:r>
              <a:rPr lang="zh-CN" altLang="en-US" sz="2400" b="1" dirty="0">
                <a:latin typeface="黑体" panose="02010609060101010101" pitchFamily="49" charset="-122"/>
                <a:ea typeface="黑体" panose="02010609060101010101" pitchFamily="49" charset="-122"/>
              </a:rPr>
              <a:t>选项参数</a:t>
            </a:r>
            <a:r>
              <a:rPr lang="zh-CN" altLang="en-US" sz="2400" b="1" dirty="0" smtClean="0">
                <a:latin typeface="黑体" panose="02010609060101010101" pitchFamily="49" charset="-122"/>
                <a:ea typeface="黑体" panose="02010609060101010101" pitchFamily="49" charset="-122"/>
              </a:rPr>
              <a:t>：</a:t>
            </a:r>
            <a:endParaRPr lang="en-US" altLang="zh-CN" sz="2400" b="1" dirty="0" smtClean="0">
              <a:latin typeface="黑体" panose="02010609060101010101" pitchFamily="49" charset="-122"/>
              <a:ea typeface="黑体" panose="02010609060101010101" pitchFamily="49" charset="-122"/>
            </a:endParaRPr>
          </a:p>
          <a:p>
            <a:pPr>
              <a:lnSpc>
                <a:spcPct val="150000"/>
              </a:lnSpc>
            </a:pPr>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：将所有文件当作文本文件来处理</a:t>
            </a:r>
            <a:r>
              <a:rPr lang="zh-CN" altLang="en-US" sz="2400" dirty="0" smtClean="0">
                <a:latin typeface="黑体" panose="02010609060101010101" pitchFamily="49" charset="-122"/>
                <a:ea typeface="黑体" panose="02010609060101010101" pitchFamily="49" charset="-122"/>
              </a:rPr>
              <a:t>。</a:t>
            </a:r>
            <a:br>
              <a:rPr lang="zh-CN" altLang="en-US" sz="2400" dirty="0">
                <a:latin typeface="黑体" panose="02010609060101010101" pitchFamily="49" charset="-122"/>
                <a:ea typeface="黑体" panose="02010609060101010101" pitchFamily="49" charset="-122"/>
              </a:rPr>
            </a:br>
            <a:r>
              <a:rPr lang="zh-CN" altLang="en-US" sz="2400" dirty="0" smtClean="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-b</a:t>
            </a:r>
            <a:r>
              <a:rPr lang="zh-CN" altLang="en-US" sz="2400" dirty="0" smtClean="0">
                <a:latin typeface="黑体" panose="02010609060101010101" pitchFamily="49" charset="-122"/>
                <a:ea typeface="黑体" panose="02010609060101010101" pitchFamily="49" charset="-122"/>
              </a:rPr>
              <a:t>：忽略</a:t>
            </a:r>
            <a:r>
              <a:rPr lang="zh-CN" altLang="en-US" sz="2400" dirty="0">
                <a:latin typeface="黑体" panose="02010609060101010101" pitchFamily="49" charset="-122"/>
                <a:ea typeface="黑体" panose="02010609060101010101" pitchFamily="49" charset="-122"/>
              </a:rPr>
              <a:t>空格造成的不同。</a:t>
            </a:r>
            <a:br>
              <a:rPr lang="zh-CN" altLang="en-US" sz="2400" dirty="0">
                <a:latin typeface="黑体" panose="02010609060101010101" pitchFamily="49" charset="-122"/>
                <a:ea typeface="黑体" panose="02010609060101010101" pitchFamily="49" charset="-122"/>
              </a:rPr>
            </a:br>
            <a:r>
              <a:rPr lang="zh-CN" altLang="en-US" sz="2400" dirty="0" smtClean="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a:t>
            </a:r>
            <a:r>
              <a:rPr lang="en-US" altLang="zh-CN" sz="2400" dirty="0" err="1" smtClean="0">
                <a:latin typeface="黑体" panose="02010609060101010101" pitchFamily="49" charset="-122"/>
                <a:ea typeface="黑体" panose="02010609060101010101" pitchFamily="49" charset="-122"/>
              </a:rPr>
              <a:t>i</a:t>
            </a:r>
            <a:r>
              <a:rPr lang="en-US" altLang="zh-CN" sz="2400" dirty="0" smtClean="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：忽略大小写的变化。</a:t>
            </a:r>
            <a:endParaRPr lang="zh-CN" altLang="en-US" sz="2400" dirty="0">
              <a:latin typeface="黑体" panose="02010609060101010101" pitchFamily="49" charset="-122"/>
              <a:ea typeface="黑体" panose="02010609060101010101" pitchFamily="49" charset="-122"/>
            </a:endParaRPr>
          </a:p>
          <a:p>
            <a:pPr>
              <a:lnSpc>
                <a:spcPct val="150000"/>
              </a:lnSpc>
            </a:pPr>
            <a:endParaRPr lang="zh-CN" altLang="en-US" dirty="0"/>
          </a:p>
        </p:txBody>
      </p:sp>
      <p:sp>
        <p:nvSpPr>
          <p:cNvPr id="6" name="标题 1"/>
          <p:cNvSpPr>
            <a:spLocks noGrp="1"/>
          </p:cNvSpPr>
          <p:nvPr>
            <p:ph type="title"/>
          </p:nvPr>
        </p:nvSpPr>
        <p:spPr>
          <a:xfrm>
            <a:off x="500063" y="122238"/>
            <a:ext cx="7929562" cy="563562"/>
          </a:xfrm>
        </p:spPr>
        <p:txBody>
          <a:bodyPr rtlCol="0">
            <a:noAutofit/>
          </a:bodyPr>
          <a:lstStyle/>
          <a:p>
            <a:pPr fontAlgn="auto">
              <a:spcAft>
                <a:spcPts val="0"/>
              </a:spcAft>
              <a:defRPr/>
            </a:pPr>
            <a:r>
              <a:rPr lang="en-US" i="0" dirty="0" smtClean="0">
                <a:latin typeface="黑体" panose="02010609060101010101" pitchFamily="49" charset="-122"/>
                <a:ea typeface="黑体" panose="02010609060101010101" pitchFamily="49" charset="-122"/>
              </a:rPr>
              <a:t>13</a:t>
            </a:r>
            <a:r>
              <a:rPr lang="zh-CN" altLang="en-US" i="0" dirty="0" smtClean="0">
                <a:latin typeface="黑体" panose="02010609060101010101" pitchFamily="49" charset="-122"/>
                <a:ea typeface="黑体" panose="02010609060101010101" pitchFamily="49" charset="-122"/>
              </a:rPr>
              <a:t>）比较两个文件并列出不同之处的命令</a:t>
            </a:r>
            <a:r>
              <a:rPr lang="en-US" i="0" dirty="0" smtClean="0">
                <a:solidFill>
                  <a:srgbClr val="C00000"/>
                </a:solidFill>
                <a:latin typeface="黑体" panose="02010609060101010101" pitchFamily="49" charset="-122"/>
                <a:ea typeface="黑体" panose="02010609060101010101" pitchFamily="49" charset="-122"/>
              </a:rPr>
              <a:t>diff</a:t>
            </a:r>
            <a:endParaRPr lang="zh-CN" altLang="en-US" i="0" dirty="0">
              <a:solidFill>
                <a:srgbClr val="C0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TextBox 2"/>
          <p:cNvSpPr txBox="1">
            <a:spLocks noChangeArrowheads="1"/>
          </p:cNvSpPr>
          <p:nvPr/>
        </p:nvSpPr>
        <p:spPr bwMode="auto">
          <a:xfrm>
            <a:off x="395536" y="980728"/>
            <a:ext cx="8072438" cy="597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46405">
              <a:defRPr>
                <a:solidFill>
                  <a:schemeClr val="tx1"/>
                </a:solidFill>
                <a:latin typeface="Century Schoolbook" panose="02040604050505020304" pitchFamily="18" charset="0"/>
                <a:ea typeface="宋体" panose="02010600030101010101" pitchFamily="2" charset="-122"/>
              </a:defRPr>
            </a:lvl1pPr>
            <a:lvl2pPr marL="742950" indent="-285750">
              <a:defRPr>
                <a:solidFill>
                  <a:schemeClr val="tx1"/>
                </a:solidFill>
                <a:latin typeface="Century Schoolbook" panose="02040604050505020304" pitchFamily="18" charset="0"/>
                <a:ea typeface="宋体" panose="02010600030101010101" pitchFamily="2" charset="-122"/>
              </a:defRPr>
            </a:lvl2pPr>
            <a:lvl3pPr marL="1143000" indent="-228600">
              <a:defRPr>
                <a:solidFill>
                  <a:schemeClr val="tx1"/>
                </a:solidFill>
                <a:latin typeface="Century Schoolbook" panose="02040604050505020304" pitchFamily="18" charset="0"/>
                <a:ea typeface="宋体" panose="02010600030101010101" pitchFamily="2" charset="-122"/>
              </a:defRPr>
            </a:lvl3pPr>
            <a:lvl4pPr marL="1600200" indent="-228600">
              <a:defRPr>
                <a:solidFill>
                  <a:schemeClr val="tx1"/>
                </a:solidFill>
                <a:latin typeface="Century Schoolbook" panose="02040604050505020304" pitchFamily="18" charset="0"/>
                <a:ea typeface="宋体" panose="02010600030101010101" pitchFamily="2" charset="-122"/>
              </a:defRPr>
            </a:lvl4pPr>
            <a:lvl5pPr marL="2057400" indent="-228600">
              <a:defRPr>
                <a:solidFill>
                  <a:schemeClr val="tx1"/>
                </a:solidFill>
                <a:latin typeface="Century Schoolbook" panose="020406040505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Century Schoolbook" panose="020406040505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Century Schoolbook" panose="020406040505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Century Schoolbook" panose="020406040505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Century Schoolbook" panose="02040604050505020304" pitchFamily="18" charset="0"/>
                <a:ea typeface="宋体" panose="02010600030101010101" pitchFamily="2" charset="-122"/>
              </a:defRPr>
            </a:lvl9pPr>
          </a:lstStyle>
          <a:p>
            <a:r>
              <a:rPr lang="zh-CN" altLang="en-US" sz="2800" dirty="0">
                <a:latin typeface="黑体" panose="02010609060101010101" pitchFamily="49" charset="-122"/>
                <a:ea typeface="黑体" panose="02010609060101010101" pitchFamily="49" charset="-122"/>
              </a:rPr>
              <a:t>下面有两个文件</a:t>
            </a:r>
            <a:r>
              <a:rPr lang="en-US" altLang="zh-CN" sz="2800" dirty="0" smtClean="0">
                <a:latin typeface="黑体" panose="02010609060101010101" pitchFamily="49" charset="-122"/>
                <a:ea typeface="黑体" panose="02010609060101010101" pitchFamily="49" charset="-122"/>
              </a:rPr>
              <a:t>file1.c</a:t>
            </a:r>
            <a:r>
              <a:rPr lang="zh-CN" altLang="en-US" sz="2800" dirty="0">
                <a:latin typeface="黑体" panose="02010609060101010101" pitchFamily="49" charset="-122"/>
                <a:ea typeface="黑体" panose="02010609060101010101" pitchFamily="49" charset="-122"/>
              </a:rPr>
              <a:t>和</a:t>
            </a:r>
            <a:r>
              <a:rPr lang="en-US" altLang="zh-CN" sz="2800" dirty="0">
                <a:latin typeface="黑体" panose="02010609060101010101" pitchFamily="49" charset="-122"/>
                <a:ea typeface="黑体" panose="02010609060101010101" pitchFamily="49" charset="-122"/>
              </a:rPr>
              <a:t>file2.c</a:t>
            </a:r>
            <a:r>
              <a:rPr lang="zh-CN" altLang="en-US" sz="2800" dirty="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file1.c</a:t>
            </a:r>
            <a:r>
              <a:rPr lang="zh-CN" altLang="en-US" sz="2400" dirty="0">
                <a:latin typeface="黑体" panose="02010609060101010101" pitchFamily="49" charset="-122"/>
                <a:ea typeface="黑体" panose="02010609060101010101" pitchFamily="49" charset="-122"/>
              </a:rPr>
              <a:t>文件的内容如下：</a:t>
            </a:r>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file1.c</a:t>
            </a:r>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#include &lt;</a:t>
            </a:r>
            <a:r>
              <a:rPr lang="en-US" altLang="zh-CN" sz="2400" dirty="0" err="1">
                <a:latin typeface="黑体" panose="02010609060101010101" pitchFamily="49" charset="-122"/>
                <a:ea typeface="黑体" panose="02010609060101010101" pitchFamily="49" charset="-122"/>
              </a:rPr>
              <a:t>stdio.h</a:t>
            </a:r>
            <a:r>
              <a:rPr lang="en-US" altLang="zh-CN" sz="2400" dirty="0">
                <a:latin typeface="黑体" panose="02010609060101010101" pitchFamily="49" charset="-122"/>
                <a:ea typeface="黑体" panose="02010609060101010101" pitchFamily="49" charset="-122"/>
              </a:rPr>
              <a:t>&gt;</a:t>
            </a:r>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void main()</a:t>
            </a:r>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	</a:t>
            </a:r>
            <a:r>
              <a:rPr lang="en-US" altLang="zh-CN" sz="2400" dirty="0" err="1">
                <a:latin typeface="黑体" panose="02010609060101010101" pitchFamily="49" charset="-122"/>
                <a:ea typeface="黑体" panose="02010609060101010101" pitchFamily="49" charset="-122"/>
              </a:rPr>
              <a:t>printf</a:t>
            </a:r>
            <a:r>
              <a:rPr lang="en-US" altLang="zh-CN" sz="2400" dirty="0">
                <a:latin typeface="黑体" panose="02010609060101010101" pitchFamily="49" charset="-122"/>
                <a:ea typeface="黑体" panose="02010609060101010101" pitchFamily="49" charset="-122"/>
              </a:rPr>
              <a:t>("</a:t>
            </a:r>
            <a:r>
              <a:rPr lang="en-US" altLang="zh-CN" sz="2400" dirty="0" err="1">
                <a:latin typeface="黑体" panose="02010609060101010101" pitchFamily="49" charset="-122"/>
                <a:ea typeface="黑体" panose="02010609060101010101" pitchFamily="49" charset="-122"/>
              </a:rPr>
              <a:t>hello!Linux</a:t>
            </a:r>
            <a:r>
              <a:rPr lang="en-US" altLang="zh-CN" sz="2400" dirty="0">
                <a:latin typeface="黑体" panose="02010609060101010101" pitchFamily="49" charset="-122"/>
                <a:ea typeface="黑体" panose="02010609060101010101" pitchFamily="49" charset="-122"/>
              </a:rPr>
              <a:t> is powerful!\n");</a:t>
            </a:r>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file2.c</a:t>
            </a:r>
            <a:r>
              <a:rPr lang="zh-CN" altLang="en-US" sz="2400" dirty="0">
                <a:latin typeface="黑体" panose="02010609060101010101" pitchFamily="49" charset="-122"/>
                <a:ea typeface="黑体" panose="02010609060101010101" pitchFamily="49" charset="-122"/>
              </a:rPr>
              <a:t>文件的内容如下：</a:t>
            </a:r>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 file2.c</a:t>
            </a:r>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#include &lt;</a:t>
            </a:r>
            <a:r>
              <a:rPr lang="en-US" altLang="zh-CN" sz="2400" dirty="0" err="1">
                <a:latin typeface="黑体" panose="02010609060101010101" pitchFamily="49" charset="-122"/>
                <a:ea typeface="黑体" panose="02010609060101010101" pitchFamily="49" charset="-122"/>
              </a:rPr>
              <a:t>stdio.h</a:t>
            </a:r>
            <a:r>
              <a:rPr lang="en-US" altLang="zh-CN" sz="2400" dirty="0">
                <a:latin typeface="黑体" panose="02010609060101010101" pitchFamily="49" charset="-122"/>
                <a:ea typeface="黑体" panose="02010609060101010101" pitchFamily="49" charset="-122"/>
              </a:rPr>
              <a:t>&gt;</a:t>
            </a:r>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void main()</a:t>
            </a:r>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	</a:t>
            </a:r>
            <a:r>
              <a:rPr lang="en-US" altLang="zh-CN" sz="2400" dirty="0" err="1">
                <a:latin typeface="黑体" panose="02010609060101010101" pitchFamily="49" charset="-122"/>
                <a:ea typeface="黑体" panose="02010609060101010101" pitchFamily="49" charset="-122"/>
              </a:rPr>
              <a:t>printf</a:t>
            </a:r>
            <a:r>
              <a:rPr lang="en-US" altLang="zh-CN" sz="2400" dirty="0">
                <a:latin typeface="黑体" panose="02010609060101010101" pitchFamily="49" charset="-122"/>
                <a:ea typeface="黑体" panose="02010609060101010101" pitchFamily="49" charset="-122"/>
              </a:rPr>
              <a:t>("</a:t>
            </a:r>
            <a:r>
              <a:rPr lang="en-US" altLang="zh-CN" sz="2400" dirty="0" err="1">
                <a:latin typeface="黑体" panose="02010609060101010101" pitchFamily="49" charset="-122"/>
                <a:ea typeface="黑体" panose="02010609060101010101" pitchFamily="49" charset="-122"/>
              </a:rPr>
              <a:t>hello!Linux</a:t>
            </a:r>
            <a:r>
              <a:rPr lang="en-US" altLang="zh-CN" sz="2400" dirty="0">
                <a:latin typeface="黑体" panose="02010609060101010101" pitchFamily="49" charset="-122"/>
                <a:ea typeface="黑体" panose="02010609060101010101" pitchFamily="49" charset="-122"/>
              </a:rPr>
              <a:t> is useful!\n");</a:t>
            </a:r>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p>
            <a:endParaRPr lang="zh-CN" alt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TextBox 2"/>
          <p:cNvSpPr txBox="1">
            <a:spLocks noChangeArrowheads="1"/>
          </p:cNvSpPr>
          <p:nvPr/>
        </p:nvSpPr>
        <p:spPr bwMode="auto">
          <a:xfrm>
            <a:off x="571500" y="1087438"/>
            <a:ext cx="8072438"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46405">
              <a:defRPr>
                <a:solidFill>
                  <a:schemeClr val="tx1"/>
                </a:solidFill>
                <a:latin typeface="Century Schoolbook" panose="02040604050505020304" pitchFamily="18" charset="0"/>
                <a:ea typeface="宋体" panose="02010600030101010101" pitchFamily="2" charset="-122"/>
              </a:defRPr>
            </a:lvl1pPr>
            <a:lvl2pPr marL="742950" indent="-285750">
              <a:defRPr>
                <a:solidFill>
                  <a:schemeClr val="tx1"/>
                </a:solidFill>
                <a:latin typeface="Century Schoolbook" panose="02040604050505020304" pitchFamily="18" charset="0"/>
                <a:ea typeface="宋体" panose="02010600030101010101" pitchFamily="2" charset="-122"/>
              </a:defRPr>
            </a:lvl2pPr>
            <a:lvl3pPr marL="1143000" indent="-228600">
              <a:defRPr>
                <a:solidFill>
                  <a:schemeClr val="tx1"/>
                </a:solidFill>
                <a:latin typeface="Century Schoolbook" panose="02040604050505020304" pitchFamily="18" charset="0"/>
                <a:ea typeface="宋体" panose="02010600030101010101" pitchFamily="2" charset="-122"/>
              </a:defRPr>
            </a:lvl3pPr>
            <a:lvl4pPr marL="1600200" indent="-228600">
              <a:defRPr>
                <a:solidFill>
                  <a:schemeClr val="tx1"/>
                </a:solidFill>
                <a:latin typeface="Century Schoolbook" panose="02040604050505020304" pitchFamily="18" charset="0"/>
                <a:ea typeface="宋体" panose="02010600030101010101" pitchFamily="2" charset="-122"/>
              </a:defRPr>
            </a:lvl4pPr>
            <a:lvl5pPr marL="2057400" indent="-228600">
              <a:defRPr>
                <a:solidFill>
                  <a:schemeClr val="tx1"/>
                </a:solidFill>
                <a:latin typeface="Century Schoolbook" panose="020406040505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Century Schoolbook" panose="020406040505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Century Schoolbook" panose="020406040505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Century Schoolbook" panose="020406040505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Century Schoolbook" panose="02040604050505020304" pitchFamily="18" charset="0"/>
                <a:ea typeface="宋体" panose="02010600030101010101" pitchFamily="2" charset="-122"/>
              </a:defRPr>
            </a:lvl9pPr>
          </a:lstStyle>
          <a:p>
            <a:r>
              <a:rPr lang="en-US" altLang="zh-CN" sz="2400" dirty="0" smtClean="0">
                <a:solidFill>
                  <a:srgbClr val="FF0000"/>
                </a:solidFill>
                <a:latin typeface="黑体" panose="02010609060101010101" pitchFamily="49" charset="-122"/>
                <a:ea typeface="黑体" panose="02010609060101010101" pitchFamily="49" charset="-122"/>
              </a:rPr>
              <a:t>【</a:t>
            </a:r>
            <a:r>
              <a:rPr lang="zh-CN" altLang="en-US" sz="2400" dirty="0" smtClean="0">
                <a:solidFill>
                  <a:srgbClr val="FF0000"/>
                </a:solidFill>
                <a:latin typeface="黑体" panose="02010609060101010101" pitchFamily="49" charset="-122"/>
                <a:ea typeface="黑体" panose="02010609060101010101" pitchFamily="49" charset="-122"/>
              </a:rPr>
              <a:t>例</a:t>
            </a:r>
            <a:r>
              <a:rPr lang="en-US" altLang="zh-CN" sz="2400" dirty="0" smtClean="0">
                <a:solidFill>
                  <a:srgbClr val="FF0000"/>
                </a:solidFill>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使用</a:t>
            </a:r>
            <a:r>
              <a:rPr lang="en-US" altLang="zh-CN" sz="2400" dirty="0">
                <a:latin typeface="黑体" panose="02010609060101010101" pitchFamily="49" charset="-122"/>
                <a:ea typeface="黑体" panose="02010609060101010101" pitchFamily="49" charset="-122"/>
              </a:rPr>
              <a:t>diff</a:t>
            </a:r>
            <a:r>
              <a:rPr lang="zh-CN" altLang="en-US" sz="2400" dirty="0">
                <a:latin typeface="黑体" panose="02010609060101010101" pitchFamily="49" charset="-122"/>
                <a:ea typeface="黑体" panose="02010609060101010101" pitchFamily="49" charset="-122"/>
              </a:rPr>
              <a:t>命令比较文件</a:t>
            </a:r>
            <a:r>
              <a:rPr lang="en-US" altLang="zh-CN" sz="2400" dirty="0" smtClean="0">
                <a:latin typeface="黑体" panose="02010609060101010101" pitchFamily="49" charset="-122"/>
                <a:ea typeface="黑体" panose="02010609060101010101" pitchFamily="49" charset="-122"/>
              </a:rPr>
              <a:t>file1.c</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file2.c</a:t>
            </a:r>
            <a:r>
              <a:rPr lang="zh-CN" altLang="en-US"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p>
            <a:endParaRPr lang="en-US" altLang="zh-CN" sz="3200" dirty="0" smtClean="0"/>
          </a:p>
          <a:p>
            <a:r>
              <a:rPr lang="en-US" altLang="zh-CN" sz="3200" dirty="0" smtClean="0"/>
              <a:t>$ </a:t>
            </a:r>
            <a:r>
              <a:rPr lang="en-US" altLang="zh-CN" sz="3200" dirty="0"/>
              <a:t>diff </a:t>
            </a:r>
            <a:r>
              <a:rPr lang="en-US" altLang="zh-CN" sz="3200" dirty="0" smtClean="0"/>
              <a:t>  file1.c  file2.c</a:t>
            </a:r>
            <a:endParaRPr lang="zh-CN" altLang="en-US" sz="3200" dirty="0"/>
          </a:p>
          <a:p>
            <a:endParaRPr lang="zh-CN" altLang="en-US" dirty="0"/>
          </a:p>
        </p:txBody>
      </p:sp>
      <p:sp>
        <p:nvSpPr>
          <p:cNvPr id="3" name="标题 2"/>
          <p:cNvSpPr>
            <a:spLocks noGrp="1"/>
          </p:cNvSpPr>
          <p:nvPr>
            <p:ph type="title"/>
          </p:nvPr>
        </p:nvSpPr>
        <p:spPr/>
        <p:txBody>
          <a:bodyPr/>
          <a:lstStyle/>
          <a:p>
            <a:endParaRPr lang="zh-CN" altLang="en-US"/>
          </a:p>
        </p:txBody>
      </p:sp>
      <p:pic>
        <p:nvPicPr>
          <p:cNvPr id="5121"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1782" y="3068960"/>
            <a:ext cx="7931874"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6705600" cy="563562"/>
          </a:xfrm>
        </p:spPr>
        <p:txBody>
          <a:bodyPr/>
          <a:lstStyle/>
          <a:p>
            <a:r>
              <a:rPr lang="en-US" altLang="zh-CN" i="0" dirty="0" smtClean="0">
                <a:latin typeface="黑体" panose="02010609060101010101" pitchFamily="49" charset="-122"/>
                <a:ea typeface="黑体" panose="02010609060101010101" pitchFamily="49" charset="-122"/>
              </a:rPr>
              <a:t>14</a:t>
            </a:r>
            <a:r>
              <a:rPr lang="zh-CN" altLang="en-US" i="0" dirty="0" smtClean="0">
                <a:latin typeface="黑体" panose="02010609060101010101" pitchFamily="49" charset="-122"/>
                <a:ea typeface="黑体" panose="02010609060101010101" pitchFamily="49" charset="-122"/>
              </a:rPr>
              <a:t>）</a:t>
            </a:r>
            <a:r>
              <a:rPr lang="zh-CN" altLang="en-US" i="0" dirty="0">
                <a:latin typeface="黑体" panose="02010609060101010101" pitchFamily="49" charset="-122"/>
                <a:ea typeface="黑体" panose="02010609060101010101" pitchFamily="49" charset="-122"/>
              </a:rPr>
              <a:t>文件压缩与</a:t>
            </a:r>
            <a:r>
              <a:rPr lang="zh-CN" altLang="en-US" i="0" dirty="0" smtClean="0">
                <a:latin typeface="黑体" panose="02010609060101010101" pitchFamily="49" charset="-122"/>
                <a:ea typeface="黑体" panose="02010609060101010101" pitchFamily="49" charset="-122"/>
              </a:rPr>
              <a:t>打包</a:t>
            </a:r>
            <a:r>
              <a:rPr lang="en-US" altLang="zh-CN" i="0" dirty="0"/>
              <a:t>tar</a:t>
            </a:r>
            <a:br>
              <a:rPr lang="en-US" altLang="zh-CN" i="0" dirty="0">
                <a:latin typeface="黑体" panose="02010609060101010101" pitchFamily="49" charset="-122"/>
                <a:ea typeface="黑体" panose="02010609060101010101" pitchFamily="49" charset="-122"/>
              </a:rPr>
            </a:br>
            <a:endParaRPr lang="zh-CN" altLang="en-US" i="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67544" y="980728"/>
            <a:ext cx="8280920" cy="4697427"/>
          </a:xfrm>
        </p:spPr>
        <p:txBody>
          <a:bodyPr/>
          <a:lstStyle/>
          <a:p>
            <a:pPr marL="0" indent="0">
              <a:buNone/>
            </a:pPr>
            <a:br>
              <a:rPr lang="en-US" altLang="zh-CN" sz="2400" dirty="0"/>
            </a:br>
            <a:r>
              <a:rPr lang="zh-CN" altLang="en-US" sz="2400" b="1" dirty="0">
                <a:solidFill>
                  <a:srgbClr val="FF0000"/>
                </a:solidFill>
              </a:rPr>
              <a:t>格式： </a:t>
            </a:r>
            <a:r>
              <a:rPr lang="en-US" altLang="zh-CN" sz="2400" b="1" dirty="0">
                <a:solidFill>
                  <a:srgbClr val="FF0000"/>
                </a:solidFill>
              </a:rPr>
              <a:t>tar [</a:t>
            </a:r>
            <a:r>
              <a:rPr lang="zh-CN" altLang="en-US" sz="2400" b="1" dirty="0">
                <a:solidFill>
                  <a:srgbClr val="FF0000"/>
                </a:solidFill>
              </a:rPr>
              <a:t>选项</a:t>
            </a:r>
            <a:r>
              <a:rPr lang="en-US" altLang="zh-CN" sz="2400" b="1" dirty="0">
                <a:solidFill>
                  <a:srgbClr val="FF0000"/>
                </a:solidFill>
              </a:rPr>
              <a:t>] [</a:t>
            </a:r>
            <a:r>
              <a:rPr lang="zh-CN" altLang="en-US" sz="2400" b="1" dirty="0">
                <a:solidFill>
                  <a:srgbClr val="FF0000"/>
                </a:solidFill>
              </a:rPr>
              <a:t>文件目录列表</a:t>
            </a:r>
            <a:r>
              <a:rPr lang="en-US" altLang="zh-CN" sz="2400" b="1" dirty="0">
                <a:solidFill>
                  <a:srgbClr val="FF0000"/>
                </a:solidFill>
              </a:rPr>
              <a:t>]</a:t>
            </a:r>
            <a:br>
              <a:rPr lang="en-US" altLang="zh-CN" sz="2400" b="1" dirty="0">
                <a:solidFill>
                  <a:srgbClr val="FF0000"/>
                </a:solidFill>
              </a:rPr>
            </a:br>
            <a:r>
              <a:rPr lang="zh-CN" altLang="en-US" sz="2400" b="1" dirty="0"/>
              <a:t>功能： 对文件目录进行打包备份</a:t>
            </a:r>
            <a:br>
              <a:rPr lang="zh-CN" altLang="en-US" sz="2400" b="1" dirty="0"/>
            </a:br>
            <a:r>
              <a:rPr lang="zh-CN" altLang="en-US" sz="2400" b="1" dirty="0"/>
              <a:t>选项：</a:t>
            </a:r>
            <a:br>
              <a:rPr lang="zh-CN" altLang="en-US" sz="2400" b="1" dirty="0"/>
            </a:br>
            <a:r>
              <a:rPr lang="en-US" altLang="zh-CN" sz="2400" b="1" dirty="0"/>
              <a:t>-c </a:t>
            </a:r>
            <a:r>
              <a:rPr lang="zh-CN" altLang="en-US" sz="2400" b="1" dirty="0"/>
              <a:t>建立新的归档文件</a:t>
            </a:r>
            <a:br>
              <a:rPr lang="zh-CN" altLang="en-US" sz="2400" b="1" dirty="0"/>
            </a:br>
            <a:r>
              <a:rPr lang="en-US" altLang="zh-CN" sz="2400" b="1" dirty="0"/>
              <a:t>-r </a:t>
            </a:r>
            <a:r>
              <a:rPr lang="zh-CN" altLang="en-US" sz="2400" b="1" dirty="0"/>
              <a:t>向归档文件末尾追加文件</a:t>
            </a:r>
            <a:br>
              <a:rPr lang="zh-CN" altLang="en-US" sz="2400" b="1" dirty="0"/>
            </a:br>
            <a:r>
              <a:rPr lang="en-US" altLang="zh-CN" sz="2400" b="1" dirty="0"/>
              <a:t>-x </a:t>
            </a:r>
            <a:r>
              <a:rPr lang="zh-CN" altLang="en-US" sz="2400" b="1" dirty="0"/>
              <a:t>从归档文件中解出文件</a:t>
            </a:r>
            <a:br>
              <a:rPr lang="zh-CN" altLang="en-US" sz="2400" b="1" dirty="0"/>
            </a:br>
            <a:r>
              <a:rPr lang="en-US" altLang="zh-CN" sz="2400" b="1" dirty="0" smtClean="0"/>
              <a:t>-</a:t>
            </a:r>
            <a:r>
              <a:rPr lang="en-US" altLang="zh-CN" sz="2400" b="1" dirty="0"/>
              <a:t>v </a:t>
            </a:r>
            <a:r>
              <a:rPr lang="zh-CN" altLang="en-US" sz="2400" b="1" dirty="0"/>
              <a:t>处理过程中输出相关信息</a:t>
            </a:r>
            <a:br>
              <a:rPr lang="zh-CN" altLang="en-US" sz="2400" b="1" dirty="0"/>
            </a:br>
            <a:r>
              <a:rPr lang="en-US" altLang="zh-CN" sz="2400" b="1" dirty="0"/>
              <a:t>-f </a:t>
            </a:r>
            <a:r>
              <a:rPr lang="zh-CN" altLang="en-US" sz="2400" b="1" dirty="0"/>
              <a:t>对普通文件操作</a:t>
            </a:r>
            <a:br>
              <a:rPr lang="zh-CN" altLang="en-US" sz="2400" b="1" dirty="0"/>
            </a:br>
            <a:r>
              <a:rPr lang="en-US" altLang="zh-CN" sz="2400" b="1" dirty="0"/>
              <a:t>-z </a:t>
            </a:r>
            <a:r>
              <a:rPr lang="zh-CN" altLang="en-US" sz="2400" b="1" dirty="0"/>
              <a:t>调用</a:t>
            </a:r>
            <a:r>
              <a:rPr lang="en-US" altLang="zh-CN" sz="2400" b="1" dirty="0"/>
              <a:t>gzip</a:t>
            </a:r>
            <a:r>
              <a:rPr lang="zh-CN" altLang="en-US" sz="2400" b="1" dirty="0"/>
              <a:t>来压缩归档文件，与</a:t>
            </a:r>
            <a:r>
              <a:rPr lang="en-US" altLang="zh-CN" sz="2400" b="1" dirty="0"/>
              <a:t>-x</a:t>
            </a:r>
            <a:r>
              <a:rPr lang="zh-CN" altLang="en-US" sz="2400" b="1" dirty="0"/>
              <a:t>联用时调用</a:t>
            </a:r>
            <a:r>
              <a:rPr lang="en-US" altLang="zh-CN" sz="2400" b="1" dirty="0"/>
              <a:t>gzip</a:t>
            </a:r>
            <a:r>
              <a:rPr lang="zh-CN" altLang="en-US" sz="2400" b="1" dirty="0"/>
              <a:t>完成解压缩</a:t>
            </a:r>
            <a:br>
              <a:rPr lang="zh-CN" altLang="en-US" sz="2400" dirty="0"/>
            </a:br>
            <a:endParaRPr lang="zh-CN" altLang="en-US" dirty="0"/>
          </a:p>
        </p:txBody>
      </p:sp>
      <p:sp>
        <p:nvSpPr>
          <p:cNvPr id="4" name="灯片编号占位符 3"/>
          <p:cNvSpPr>
            <a:spLocks noGrp="1"/>
          </p:cNvSpPr>
          <p:nvPr>
            <p:ph type="sldNum" sz="quarter" idx="11"/>
          </p:nvPr>
        </p:nvSpPr>
        <p:spPr/>
        <p:txBody>
          <a:bodyPr/>
          <a:lstStyle/>
          <a:p>
            <a:pPr>
              <a:defRPr/>
            </a:pPr>
            <a:fld id="{8F8FC919-F5F1-4A54-9283-629F8E6CE937}"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half" idx="1"/>
          </p:nvPr>
        </p:nvSpPr>
        <p:spPr>
          <a:xfrm>
            <a:off x="609600" y="1228725"/>
            <a:ext cx="7778824" cy="2704331"/>
          </a:xfrm>
        </p:spPr>
        <p:txBody>
          <a:bodyPr rtlCol="0">
            <a:normAutofit lnSpcReduction="10000"/>
          </a:bodyPr>
          <a:lstStyle/>
          <a:p>
            <a:pPr fontAlgn="auto">
              <a:spcAft>
                <a:spcPts val="0"/>
              </a:spcAft>
              <a:buFont typeface="Arial" panose="020B0604020202020204" pitchFamily="34" charset="0"/>
              <a:buChar char="•"/>
              <a:defRPr/>
            </a:pPr>
            <a:r>
              <a:rPr lang="zh-CN" altLang="zh-CN" sz="2400" dirty="0" smtClean="0">
                <a:latin typeface="黑体" panose="02010609060101010101" pitchFamily="49" charset="-122"/>
                <a:ea typeface="黑体" panose="02010609060101010101" pitchFamily="49" charset="-122"/>
              </a:rPr>
              <a:t>命令行</a:t>
            </a:r>
            <a:r>
              <a:rPr lang="zh-CN" altLang="zh-CN" sz="2400" dirty="0">
                <a:latin typeface="黑体" panose="02010609060101010101" pitchFamily="49" charset="-122"/>
                <a:ea typeface="黑体" panose="02010609060101010101" pitchFamily="49" charset="-122"/>
              </a:rPr>
              <a:t>界面的</a:t>
            </a:r>
            <a:r>
              <a:rPr lang="zh-CN" altLang="zh-CN" sz="2400" dirty="0">
                <a:solidFill>
                  <a:srgbClr val="FF00FF"/>
                </a:solidFill>
                <a:latin typeface="黑体" panose="02010609060101010101" pitchFamily="49" charset="-122"/>
                <a:ea typeface="黑体" panose="02010609060101010101" pitchFamily="49" charset="-122"/>
              </a:rPr>
              <a:t>优点</a:t>
            </a:r>
            <a:r>
              <a:rPr lang="zh-CN" altLang="zh-CN" sz="2400" dirty="0">
                <a:latin typeface="黑体" panose="02010609060101010101" pitchFamily="49" charset="-122"/>
                <a:ea typeface="黑体" panose="02010609060101010101" pitchFamily="49" charset="-122"/>
              </a:rPr>
              <a:t>包括</a:t>
            </a:r>
            <a:r>
              <a:rPr lang="zh-CN" altLang="zh-CN" sz="2400" dirty="0">
                <a:solidFill>
                  <a:srgbClr val="0000FF"/>
                </a:solidFill>
                <a:latin typeface="楷体_GB2312" panose="02010609030101010101" pitchFamily="49" charset="-122"/>
                <a:ea typeface="楷体_GB2312" panose="02010609030101010101" pitchFamily="49" charset="-122"/>
              </a:rPr>
              <a:t>系统资源占用较少</a:t>
            </a:r>
            <a:r>
              <a:rPr lang="zh-CN" altLang="zh-CN" sz="2400" dirty="0">
                <a:latin typeface="黑体" panose="02010609060101010101" pitchFamily="49" charset="-122"/>
                <a:ea typeface="黑体" panose="02010609060101010101" pitchFamily="49" charset="-122"/>
              </a:rPr>
              <a:t>，</a:t>
            </a:r>
            <a:r>
              <a:rPr lang="zh-CN" altLang="zh-CN" sz="2400" dirty="0">
                <a:solidFill>
                  <a:srgbClr val="0000FF"/>
                </a:solidFill>
                <a:latin typeface="楷体_GB2312" panose="02010609030101010101" pitchFamily="49" charset="-122"/>
                <a:ea typeface="楷体_GB2312" panose="02010609030101010101" pitchFamily="49" charset="-122"/>
              </a:rPr>
              <a:t>工作效率更高</a:t>
            </a:r>
            <a:r>
              <a:rPr lang="zh-CN" altLang="zh-CN" sz="2400" dirty="0">
                <a:latin typeface="黑体" panose="02010609060101010101" pitchFamily="49" charset="-122"/>
                <a:ea typeface="黑体" panose="02010609060101010101" pitchFamily="49" charset="-122"/>
              </a:rPr>
              <a:t>，</a:t>
            </a:r>
            <a:r>
              <a:rPr lang="zh-CN" altLang="zh-CN" sz="2400" dirty="0">
                <a:solidFill>
                  <a:srgbClr val="0000FF"/>
                </a:solidFill>
                <a:latin typeface="楷体_GB2312" panose="02010609030101010101" pitchFamily="49" charset="-122"/>
                <a:ea typeface="楷体_GB2312" panose="02010609030101010101" pitchFamily="49" charset="-122"/>
              </a:rPr>
              <a:t>能够承担图形用户界面无法完成的系统配置工作。</a:t>
            </a:r>
            <a:endParaRPr lang="zh-CN" altLang="zh-CN" sz="2400" dirty="0">
              <a:solidFill>
                <a:srgbClr val="0000FF"/>
              </a:solidFill>
              <a:latin typeface="楷体_GB2312" panose="02010609030101010101" pitchFamily="49" charset="-122"/>
              <a:ea typeface="楷体_GB2312" panose="02010609030101010101" pitchFamily="49" charset="-122"/>
            </a:endParaRPr>
          </a:p>
          <a:p>
            <a:pPr fontAlgn="auto">
              <a:spcAft>
                <a:spcPts val="0"/>
              </a:spcAft>
              <a:buFont typeface="Arial" panose="020B0604020202020204" pitchFamily="34" charset="0"/>
              <a:buChar char="•"/>
              <a:defRPr/>
            </a:pPr>
            <a:r>
              <a:rPr lang="zh-CN" altLang="zh-CN" sz="2400" dirty="0" smtClean="0">
                <a:latin typeface="黑体" panose="02010609060101010101" pitchFamily="49" charset="-122"/>
                <a:ea typeface="黑体" panose="02010609060101010101" pitchFamily="49" charset="-122"/>
              </a:rPr>
              <a:t>熟练</a:t>
            </a:r>
            <a:r>
              <a:rPr lang="zh-CN" altLang="zh-CN" sz="2400" dirty="0">
                <a:latin typeface="黑体" panose="02010609060101010101" pitchFamily="49" charset="-122"/>
                <a:ea typeface="黑体" panose="02010609060101010101" pitchFamily="49" charset="-122"/>
              </a:rPr>
              <a:t>用户执行命令完成工作的效率往往更高。</a:t>
            </a:r>
            <a:endParaRPr lang="zh-CN" altLang="zh-CN" sz="2400" dirty="0">
              <a:latin typeface="黑体" panose="02010609060101010101" pitchFamily="49" charset="-122"/>
              <a:ea typeface="黑体" panose="02010609060101010101" pitchFamily="49" charset="-122"/>
            </a:endParaRPr>
          </a:p>
          <a:p>
            <a:pPr fontAlgn="auto">
              <a:spcAft>
                <a:spcPts val="0"/>
              </a:spcAft>
              <a:buFont typeface="Arial" panose="020B0604020202020204" pitchFamily="34" charset="0"/>
              <a:buChar char="•"/>
              <a:defRPr/>
            </a:pPr>
            <a:r>
              <a:rPr lang="zh-CN" altLang="zh-CN" sz="2400" dirty="0" smtClean="0">
                <a:latin typeface="黑体" panose="02010609060101010101" pitchFamily="49" charset="-122"/>
                <a:ea typeface="黑体" panose="02010609060101010101" pitchFamily="49" charset="-122"/>
              </a:rPr>
              <a:t>在</a:t>
            </a:r>
            <a:r>
              <a:rPr lang="en-US" altLang="zh-CN" sz="2400" dirty="0">
                <a:latin typeface="黑体" panose="02010609060101010101" pitchFamily="49" charset="-122"/>
                <a:ea typeface="黑体" panose="02010609060101010101" pitchFamily="49" charset="-122"/>
              </a:rPr>
              <a:t>Linux</a:t>
            </a:r>
            <a:r>
              <a:rPr lang="zh-CN" altLang="zh-CN" sz="2400" dirty="0">
                <a:latin typeface="黑体" panose="02010609060101010101" pitchFamily="49" charset="-122"/>
                <a:ea typeface="黑体" panose="02010609060101010101" pitchFamily="49" charset="-122"/>
              </a:rPr>
              <a:t>中，即使系统安装配置了图形化用户界面，要管理系统，调整配置</a:t>
            </a:r>
            <a:r>
              <a:rPr lang="en-US" altLang="zh-CN" sz="2400" dirty="0">
                <a:latin typeface="黑体" panose="02010609060101010101" pitchFamily="49" charset="-122"/>
                <a:ea typeface="黑体" panose="02010609060101010101" pitchFamily="49" charset="-122"/>
              </a:rPr>
              <a:t>GUI</a:t>
            </a:r>
            <a:r>
              <a:rPr lang="zh-CN" altLang="zh-CN" sz="2400" dirty="0">
                <a:latin typeface="黑体" panose="02010609060101010101" pitchFamily="49" charset="-122"/>
                <a:ea typeface="黑体" panose="02010609060101010101" pitchFamily="49" charset="-122"/>
              </a:rPr>
              <a:t>桌面环境，有时候也必须使用命令行界面</a:t>
            </a:r>
            <a:r>
              <a:rPr lang="zh-CN" altLang="zh-CN" sz="2400" dirty="0" smtClean="0">
                <a:latin typeface="黑体" panose="02010609060101010101" pitchFamily="49" charset="-122"/>
                <a:ea typeface="黑体" panose="02010609060101010101" pitchFamily="49" charset="-122"/>
              </a:rPr>
              <a:t>。</a:t>
            </a:r>
            <a:endParaRPr lang="zh-CN" altLang="zh-CN" sz="2400" dirty="0">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p:txBody>
          <a:bodyPr/>
          <a:lstStyle/>
          <a:p>
            <a:endParaRPr lang="zh-CN" altLang="en-US"/>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4981" y="1228496"/>
            <a:ext cx="6768752" cy="5055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95536" y="936270"/>
            <a:ext cx="8424936" cy="4697427"/>
          </a:xfrm>
        </p:spPr>
        <p:txBody>
          <a:bodyPr/>
          <a:lstStyle/>
          <a:p>
            <a:pPr marL="0" indent="0">
              <a:buNone/>
            </a:pPr>
            <a:r>
              <a:rPr lang="zh-CN" altLang="en-US" sz="2400" b="1" dirty="0" smtClean="0">
                <a:solidFill>
                  <a:srgbClr val="FF0000"/>
                </a:solidFill>
                <a:latin typeface="黑体" panose="02010609060101010101" pitchFamily="49" charset="-122"/>
                <a:ea typeface="黑体" panose="02010609060101010101" pitchFamily="49" charset="-122"/>
              </a:rPr>
              <a:t>例</a:t>
            </a:r>
            <a:r>
              <a:rPr lang="zh-CN" altLang="en-US" sz="2400" b="1" dirty="0">
                <a:solidFill>
                  <a:srgbClr val="FF0000"/>
                </a:solidFill>
              </a:rPr>
              <a:t>：</a:t>
            </a:r>
            <a:r>
              <a:rPr lang="zh-CN" altLang="en-US" sz="2400" b="1" dirty="0"/>
              <a:t>将当前用户目录</a:t>
            </a:r>
            <a:r>
              <a:rPr lang="en-US" altLang="zh-CN" sz="2400" b="1" dirty="0"/>
              <a:t>/home/user</a:t>
            </a:r>
            <a:r>
              <a:rPr lang="zh-CN" altLang="en-US" sz="2400" b="1" dirty="0"/>
              <a:t>下的目录文件</a:t>
            </a:r>
            <a:r>
              <a:rPr lang="en-US" altLang="zh-CN" sz="2400" b="1" dirty="0" err="1"/>
              <a:t>myfile</a:t>
            </a:r>
            <a:r>
              <a:rPr lang="zh-CN" altLang="en-US" sz="2400" b="1" dirty="0"/>
              <a:t>包括的所有文件打包，文件名为</a:t>
            </a:r>
            <a:r>
              <a:rPr lang="en-US" altLang="zh-CN" sz="2400" b="1" dirty="0"/>
              <a:t>myfile.tar</a:t>
            </a:r>
            <a:r>
              <a:rPr lang="zh-CN" altLang="en-US" sz="2400" b="1" dirty="0"/>
              <a:t>文件，并且用选项参数“</a:t>
            </a:r>
            <a:r>
              <a:rPr lang="en-US" altLang="zh-CN" sz="2400" b="1" dirty="0"/>
              <a:t>-v”</a:t>
            </a:r>
            <a:r>
              <a:rPr lang="zh-CN" altLang="en-US" sz="2400" b="1" dirty="0"/>
              <a:t>显示所有的</a:t>
            </a:r>
            <a:r>
              <a:rPr lang="en-US" altLang="zh-CN" sz="2400" b="1" dirty="0"/>
              <a:t>tar</a:t>
            </a:r>
            <a:r>
              <a:rPr lang="zh-CN" altLang="en-US" sz="2400" b="1" dirty="0"/>
              <a:t>处理文件时的信息</a:t>
            </a:r>
            <a:r>
              <a:rPr lang="zh-CN" altLang="en-US" sz="2400" b="1" dirty="0" smtClean="0"/>
              <a:t>。</a:t>
            </a:r>
            <a:endParaRPr lang="en-US" altLang="zh-CN" sz="2400" b="1" dirty="0" smtClean="0"/>
          </a:p>
          <a:p>
            <a:pPr marL="0" indent="0">
              <a:buNone/>
            </a:pPr>
            <a:r>
              <a:rPr lang="zh-CN" altLang="en-US" sz="2400" b="1" dirty="0" smtClean="0"/>
              <a:t> </a:t>
            </a:r>
            <a:r>
              <a:rPr lang="en-US" altLang="zh-CN" sz="2400" b="1" dirty="0" smtClean="0">
                <a:latin typeface="黑体" panose="02010609060101010101" pitchFamily="49" charset="-122"/>
                <a:ea typeface="黑体" panose="02010609060101010101" pitchFamily="49" charset="-122"/>
              </a:rPr>
              <a:t>[</a:t>
            </a:r>
            <a:r>
              <a:rPr lang="en-US" altLang="zh-CN" sz="2400" b="1" dirty="0" err="1" smtClean="0">
                <a:latin typeface="黑体" panose="02010609060101010101" pitchFamily="49" charset="-122"/>
                <a:ea typeface="黑体" panose="02010609060101010101" pitchFamily="49" charset="-122"/>
              </a:rPr>
              <a:t>user@linux</a:t>
            </a:r>
            <a:r>
              <a:rPr lang="en-US" altLang="zh-CN" sz="2400" b="1" dirty="0" smtClean="0">
                <a:latin typeface="黑体" panose="02010609060101010101" pitchFamily="49" charset="-122"/>
                <a:ea typeface="黑体" panose="02010609060101010101" pitchFamily="49" charset="-122"/>
              </a:rPr>
              <a:t> ~]</a:t>
            </a:r>
            <a:r>
              <a:rPr lang="en-US" altLang="zh-CN" sz="2400" b="1" dirty="0" smtClean="0"/>
              <a:t>$</a:t>
            </a:r>
            <a:r>
              <a:rPr lang="en-US" altLang="zh-CN" sz="2400" b="1" dirty="0" smtClean="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tar -</a:t>
            </a:r>
            <a:r>
              <a:rPr lang="en-US" altLang="zh-CN" sz="2400" b="1" dirty="0" err="1">
                <a:latin typeface="黑体" panose="02010609060101010101" pitchFamily="49" charset="-122"/>
                <a:ea typeface="黑体" panose="02010609060101010101" pitchFamily="49" charset="-122"/>
              </a:rPr>
              <a:t>cvf</a:t>
            </a:r>
            <a:r>
              <a:rPr lang="en-US" altLang="zh-CN" sz="2400" b="1" dirty="0">
                <a:latin typeface="黑体" panose="02010609060101010101" pitchFamily="49" charset="-122"/>
                <a:ea typeface="黑体" panose="02010609060101010101" pitchFamily="49" charset="-122"/>
              </a:rPr>
              <a:t> </a:t>
            </a:r>
            <a:r>
              <a:rPr lang="en-US" altLang="zh-CN" sz="2400" b="1" dirty="0" smtClean="0">
                <a:latin typeface="黑体" panose="02010609060101010101" pitchFamily="49" charset="-122"/>
                <a:ea typeface="黑体" panose="02010609060101010101" pitchFamily="49" charset="-122"/>
              </a:rPr>
              <a:t>myfile.tar  </a:t>
            </a:r>
            <a:r>
              <a:rPr lang="en-US" altLang="zh-CN" sz="2400" b="1" dirty="0" err="1" smtClean="0">
                <a:latin typeface="黑体" panose="02010609060101010101" pitchFamily="49" charset="-122"/>
                <a:ea typeface="黑体" panose="02010609060101010101" pitchFamily="49" charset="-122"/>
              </a:rPr>
              <a:t>myfile</a:t>
            </a:r>
            <a:r>
              <a:rPr lang="en-US" altLang="zh-CN" sz="2400" b="1" dirty="0" smtClean="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　　　</a:t>
            </a:r>
            <a:endParaRPr lang="en-US" altLang="zh-CN" sz="2400" b="1" dirty="0" smtClean="0">
              <a:latin typeface="黑体" panose="02010609060101010101" pitchFamily="49" charset="-122"/>
              <a:ea typeface="黑体" panose="02010609060101010101" pitchFamily="49" charset="-122"/>
            </a:endParaRPr>
          </a:p>
          <a:p>
            <a:pPr marL="0" indent="0">
              <a:lnSpc>
                <a:spcPct val="120000"/>
              </a:lnSpc>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en-US" altLang="zh-CN" sz="2400" b="1" dirty="0" smtClean="0">
                <a:latin typeface="黑体" panose="02010609060101010101" pitchFamily="49" charset="-122"/>
                <a:ea typeface="黑体" panose="02010609060101010101" pitchFamily="49" charset="-122"/>
              </a:rPr>
              <a:t># </a:t>
            </a:r>
            <a:r>
              <a:rPr lang="zh-CN" altLang="en-US" sz="2400" b="1" dirty="0" smtClean="0">
                <a:latin typeface="黑体" panose="02010609060101010101" pitchFamily="49" charset="-122"/>
                <a:ea typeface="黑体" panose="02010609060101010101" pitchFamily="49" charset="-122"/>
              </a:rPr>
              <a:t>仅</a:t>
            </a:r>
            <a:r>
              <a:rPr lang="zh-CN" altLang="en-US" sz="2400" b="1" dirty="0">
                <a:latin typeface="黑体" panose="02010609060101010101" pitchFamily="49" charset="-122"/>
                <a:ea typeface="黑体" panose="02010609060101010101" pitchFamily="49" charset="-122"/>
              </a:rPr>
              <a:t>打包，不压缩！</a:t>
            </a:r>
            <a:endParaRPr lang="zh-CN" altLang="en-US" sz="2400" b="1" dirty="0">
              <a:latin typeface="黑体" panose="02010609060101010101" pitchFamily="49" charset="-122"/>
              <a:ea typeface="黑体" panose="02010609060101010101" pitchFamily="49" charset="-122"/>
            </a:endParaRPr>
          </a:p>
          <a:p>
            <a:pPr marL="0" indent="0">
              <a:buNone/>
            </a:pPr>
            <a:r>
              <a:rPr lang="zh-CN" altLang="en-US" sz="2400" b="1" dirty="0" smtClean="0">
                <a:solidFill>
                  <a:srgbClr val="FF0000"/>
                </a:solidFill>
              </a:rPr>
              <a:t>例</a:t>
            </a:r>
            <a:r>
              <a:rPr lang="zh-CN" altLang="en-US" sz="2400" b="1" dirty="0">
                <a:solidFill>
                  <a:srgbClr val="FF0000"/>
                </a:solidFill>
              </a:rPr>
              <a:t>：</a:t>
            </a:r>
            <a:r>
              <a:rPr lang="zh-CN" altLang="en-US" sz="2400" b="1" dirty="0" smtClean="0"/>
              <a:t>查看</a:t>
            </a:r>
            <a:r>
              <a:rPr lang="en-US" altLang="zh-CN" sz="2400" b="1" dirty="0"/>
              <a:t>myfile.tar</a:t>
            </a:r>
            <a:r>
              <a:rPr lang="zh-CN" altLang="en-US" sz="2400" b="1" dirty="0"/>
              <a:t>的内容</a:t>
            </a:r>
            <a:r>
              <a:rPr lang="zh-CN" altLang="en-US" sz="2400" b="1" dirty="0" smtClean="0"/>
              <a:t>。</a:t>
            </a:r>
            <a:endParaRPr lang="en-US" altLang="zh-CN" sz="2400" b="1" dirty="0" smtClean="0"/>
          </a:p>
          <a:p>
            <a:pPr marL="0" indent="0">
              <a:buNone/>
            </a:pPr>
            <a:r>
              <a:rPr lang="en-US" altLang="zh-CN" sz="2400" b="1" dirty="0"/>
              <a:t>[</a:t>
            </a:r>
            <a:r>
              <a:rPr lang="en-US" altLang="zh-CN" sz="2400" b="1" dirty="0" err="1"/>
              <a:t>user@linux</a:t>
            </a:r>
            <a:r>
              <a:rPr lang="en-US" altLang="zh-CN" sz="2400" b="1" dirty="0"/>
              <a:t> ~]$ tar </a:t>
            </a:r>
            <a:r>
              <a:rPr lang="en-US" altLang="zh-CN" sz="2400" b="1" dirty="0" err="1"/>
              <a:t>t</a:t>
            </a:r>
            <a:r>
              <a:rPr lang="en-US" altLang="zh-CN" sz="2400" b="1" dirty="0" err="1" smtClean="0"/>
              <a:t>vf</a:t>
            </a:r>
            <a:r>
              <a:rPr lang="en-US" altLang="zh-CN" sz="2400" b="1" dirty="0" smtClean="0"/>
              <a:t> </a:t>
            </a:r>
            <a:r>
              <a:rPr lang="en-US" altLang="zh-CN" sz="2400" b="1" dirty="0"/>
              <a:t>myfile.tar </a:t>
            </a:r>
            <a:r>
              <a:rPr lang="zh-CN" altLang="en-US" sz="2400" b="1" dirty="0"/>
              <a:t>　</a:t>
            </a:r>
            <a:endParaRPr lang="en-US" altLang="zh-CN" sz="2400" b="1" dirty="0" smtClean="0"/>
          </a:p>
          <a:p>
            <a:pPr marL="0" indent="0">
              <a:buNone/>
            </a:pPr>
            <a:r>
              <a:rPr lang="zh-CN" altLang="en-US" sz="2400" b="1" dirty="0">
                <a:solidFill>
                  <a:srgbClr val="FF0000"/>
                </a:solidFill>
              </a:rPr>
              <a:t>例：</a:t>
            </a:r>
            <a:r>
              <a:rPr lang="zh-CN" altLang="en-US" sz="2400" b="1" dirty="0" smtClean="0"/>
              <a:t>将</a:t>
            </a:r>
            <a:r>
              <a:rPr lang="en-US" altLang="zh-CN" sz="2400" b="1" dirty="0"/>
              <a:t>tar</a:t>
            </a:r>
            <a:r>
              <a:rPr lang="zh-CN" altLang="en-US" sz="2400" b="1" dirty="0"/>
              <a:t>文件</a:t>
            </a:r>
            <a:r>
              <a:rPr lang="en-US" altLang="zh-CN" sz="2400" b="1" dirty="0"/>
              <a:t>myfile.tar</a:t>
            </a:r>
            <a:r>
              <a:rPr lang="zh-CN" altLang="en-US" sz="2400" b="1" dirty="0"/>
              <a:t>解包出来</a:t>
            </a:r>
            <a:r>
              <a:rPr lang="zh-CN" altLang="en-US" sz="2400" b="1" dirty="0" smtClean="0"/>
              <a:t>。</a:t>
            </a:r>
            <a:endParaRPr lang="en-US" altLang="zh-CN" sz="2400" b="1" dirty="0" smtClean="0"/>
          </a:p>
          <a:p>
            <a:pPr marL="0" indent="0">
              <a:buNone/>
            </a:pPr>
            <a:r>
              <a:rPr lang="en-US" altLang="zh-CN" sz="2400" b="1" dirty="0"/>
              <a:t>[</a:t>
            </a:r>
            <a:r>
              <a:rPr lang="en-US" altLang="zh-CN" sz="2400" b="1" dirty="0" err="1"/>
              <a:t>user@linux</a:t>
            </a:r>
            <a:r>
              <a:rPr lang="en-US" altLang="zh-CN" sz="2400" b="1" dirty="0"/>
              <a:t> ~]</a:t>
            </a:r>
            <a:r>
              <a:rPr lang="en-US" altLang="zh-CN" sz="2400" b="1" dirty="0" smtClean="0"/>
              <a:t>:~$ </a:t>
            </a:r>
            <a:r>
              <a:rPr lang="en-US" altLang="zh-CN" sz="2400" b="1" dirty="0"/>
              <a:t>tar </a:t>
            </a:r>
            <a:r>
              <a:rPr lang="en-US" altLang="zh-CN" sz="2400" b="1" dirty="0" err="1"/>
              <a:t>xvf</a:t>
            </a:r>
            <a:r>
              <a:rPr lang="en-US" altLang="zh-CN" sz="2400" b="1" dirty="0"/>
              <a:t> myfile.tar </a:t>
            </a:r>
            <a:endParaRPr lang="zh-CN" altLang="en-US" sz="2400" b="1" dirty="0"/>
          </a:p>
          <a:p>
            <a:pPr marL="0" indent="0">
              <a:buNone/>
            </a:pPr>
            <a:endParaRPr lang="zh-CN" altLang="en-US" sz="2400" dirty="0"/>
          </a:p>
          <a:p>
            <a:pPr marL="0" indent="0">
              <a:buNone/>
            </a:pPr>
            <a:endParaRPr lang="zh-CN" altLang="en-US" sz="2400" b="1" dirty="0"/>
          </a:p>
        </p:txBody>
      </p:sp>
      <p:sp>
        <p:nvSpPr>
          <p:cNvPr id="4" name="灯片编号占位符 3"/>
          <p:cNvSpPr>
            <a:spLocks noGrp="1"/>
          </p:cNvSpPr>
          <p:nvPr>
            <p:ph type="sldNum" sz="quarter" idx="11"/>
          </p:nvPr>
        </p:nvSpPr>
        <p:spPr/>
        <p:txBody>
          <a:bodyPr/>
          <a:lstStyle/>
          <a:p>
            <a:pPr>
              <a:defRPr/>
            </a:pPr>
            <a:fld id="{8F8FC919-F5F1-4A54-9283-629F8E6CE937}"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39552" y="1268760"/>
            <a:ext cx="8136904" cy="4921250"/>
          </a:xfrm>
        </p:spPr>
        <p:txBody>
          <a:bodyPr/>
          <a:lstStyle/>
          <a:p>
            <a:pPr marL="0" indent="0">
              <a:buNone/>
            </a:pPr>
            <a:r>
              <a:rPr lang="zh-CN" altLang="en-US" sz="2400" b="1" dirty="0">
                <a:solidFill>
                  <a:srgbClr val="FF0000"/>
                </a:solidFill>
              </a:rPr>
              <a:t>例：</a:t>
            </a:r>
            <a:r>
              <a:rPr lang="zh-CN" altLang="en-US" sz="2400" b="1" dirty="0" smtClean="0"/>
              <a:t>将</a:t>
            </a:r>
            <a:r>
              <a:rPr lang="zh-CN" altLang="en-US" sz="2400" b="1" dirty="0"/>
              <a:t>当前目录</a:t>
            </a:r>
            <a:r>
              <a:rPr lang="fr-FR" altLang="zh-CN" sz="2400" b="1" dirty="0"/>
              <a:t>/home/user</a:t>
            </a:r>
            <a:r>
              <a:rPr lang="zh-CN" altLang="en-US" sz="2400" b="1" dirty="0"/>
              <a:t>下的</a:t>
            </a:r>
            <a:r>
              <a:rPr lang="fr-FR" altLang="zh-CN" sz="2400" b="1" dirty="0"/>
              <a:t>file.c</a:t>
            </a:r>
            <a:r>
              <a:rPr lang="zh-CN" altLang="en-US" sz="2400" b="1" dirty="0"/>
              <a:t>文件添加到文件</a:t>
            </a:r>
            <a:r>
              <a:rPr lang="fr-FR" altLang="zh-CN" sz="2400" b="1" dirty="0"/>
              <a:t>myfile.tar</a:t>
            </a:r>
            <a:r>
              <a:rPr lang="zh-CN" altLang="en-US" sz="2400" b="1" dirty="0"/>
              <a:t>中。并且通过查看</a:t>
            </a:r>
            <a:r>
              <a:rPr lang="fr-FR" altLang="zh-CN" sz="2400" b="1" dirty="0"/>
              <a:t>myfile.tar</a:t>
            </a:r>
            <a:r>
              <a:rPr lang="zh-CN" altLang="en-US" sz="2400" b="1" dirty="0"/>
              <a:t>文件中的文件内容，来验证</a:t>
            </a:r>
            <a:r>
              <a:rPr lang="fr-FR" altLang="zh-CN" sz="2400" b="1" dirty="0"/>
              <a:t>file.c</a:t>
            </a:r>
            <a:r>
              <a:rPr lang="zh-CN" altLang="en-US" sz="2400" b="1" dirty="0"/>
              <a:t>文件是否被成功添加到</a:t>
            </a:r>
            <a:r>
              <a:rPr lang="fr-FR" altLang="zh-CN" sz="2400" b="1" dirty="0"/>
              <a:t>myfile.tar</a:t>
            </a:r>
            <a:r>
              <a:rPr lang="zh-CN" altLang="en-US" sz="2400" b="1" dirty="0"/>
              <a:t>打包文件中。</a:t>
            </a:r>
            <a:endParaRPr lang="zh-CN" altLang="en-US" sz="2400" b="1" dirty="0"/>
          </a:p>
          <a:p>
            <a:pPr marL="0" indent="0">
              <a:buNone/>
            </a:pPr>
            <a:r>
              <a:rPr lang="en-US" altLang="zh-CN" sz="2400" b="1" dirty="0" smtClean="0"/>
              <a:t>$ </a:t>
            </a:r>
            <a:r>
              <a:rPr lang="en-US" altLang="zh-CN" sz="2400" b="1" dirty="0"/>
              <a:t>tar </a:t>
            </a:r>
            <a:r>
              <a:rPr lang="en-US" altLang="zh-CN" sz="2400" b="1" dirty="0" err="1"/>
              <a:t>rvf</a:t>
            </a:r>
            <a:r>
              <a:rPr lang="en-US" altLang="zh-CN" sz="2400" b="1" dirty="0"/>
              <a:t> myfile.tar  </a:t>
            </a:r>
            <a:r>
              <a:rPr lang="en-US" altLang="zh-CN" sz="2400" b="1" dirty="0" err="1"/>
              <a:t>file.c</a:t>
            </a:r>
            <a:r>
              <a:rPr lang="en-US" altLang="zh-CN" sz="2400" b="1" dirty="0"/>
              <a:t> </a:t>
            </a:r>
            <a:endParaRPr lang="en-US" altLang="zh-CN" sz="2400" b="1" dirty="0" smtClean="0"/>
          </a:p>
          <a:p>
            <a:pPr marL="0" indent="0">
              <a:buNone/>
            </a:pPr>
            <a:r>
              <a:rPr lang="zh-CN" altLang="en-US" sz="2400" b="1" dirty="0">
                <a:solidFill>
                  <a:srgbClr val="FF0000"/>
                </a:solidFill>
              </a:rPr>
              <a:t>例：</a:t>
            </a:r>
            <a:r>
              <a:rPr lang="zh-CN" altLang="en-US" sz="2400" b="1" dirty="0" smtClean="0"/>
              <a:t>将</a:t>
            </a:r>
            <a:r>
              <a:rPr lang="zh-CN" altLang="en-US" sz="2400" b="1" dirty="0"/>
              <a:t>当前用户目录</a:t>
            </a:r>
            <a:r>
              <a:rPr lang="fr-FR" altLang="zh-CN" sz="2400" b="1" dirty="0"/>
              <a:t>/home/user</a:t>
            </a:r>
            <a:r>
              <a:rPr lang="zh-CN" altLang="en-US" sz="2400" b="1" dirty="0"/>
              <a:t>下的目录文件</a:t>
            </a:r>
            <a:r>
              <a:rPr lang="fr-FR" altLang="zh-CN" sz="2400" b="1" dirty="0"/>
              <a:t>myfile</a:t>
            </a:r>
            <a:r>
              <a:rPr lang="zh-CN" altLang="en-US" sz="2400" b="1" dirty="0"/>
              <a:t>包括的所有文件用</a:t>
            </a:r>
            <a:r>
              <a:rPr lang="fr-FR" altLang="zh-CN" sz="2400" b="1" dirty="0"/>
              <a:t>tar</a:t>
            </a:r>
            <a:r>
              <a:rPr lang="zh-CN" altLang="en-US" sz="2400" b="1" dirty="0"/>
              <a:t>命令打包，然后用</a:t>
            </a:r>
            <a:r>
              <a:rPr lang="fr-FR" altLang="zh-CN" sz="2400" b="1" dirty="0"/>
              <a:t>gzip</a:t>
            </a:r>
            <a:r>
              <a:rPr lang="zh-CN" altLang="en-US" sz="2400" b="1" dirty="0"/>
              <a:t>命令压缩，打包压缩后的文件名为</a:t>
            </a:r>
            <a:r>
              <a:rPr lang="fr-FR" altLang="zh-CN" sz="2400" b="1" dirty="0"/>
              <a:t>myfile.tar.gz</a:t>
            </a:r>
            <a:r>
              <a:rPr lang="zh-CN" altLang="en-US" sz="2400" b="1" dirty="0"/>
              <a:t>。</a:t>
            </a:r>
            <a:endParaRPr lang="zh-CN" altLang="en-US" sz="2400" b="1" dirty="0"/>
          </a:p>
          <a:p>
            <a:pPr marL="0" indent="0">
              <a:buNone/>
            </a:pPr>
            <a:r>
              <a:rPr lang="en-US" altLang="zh-CN" sz="2400" b="1" dirty="0" smtClean="0"/>
              <a:t>$ </a:t>
            </a:r>
            <a:r>
              <a:rPr lang="en-US" altLang="zh-CN" sz="2400" b="1" dirty="0"/>
              <a:t>tar -</a:t>
            </a:r>
            <a:r>
              <a:rPr lang="en-US" altLang="zh-CN" sz="2400" b="1" dirty="0" err="1"/>
              <a:t>zcvf</a:t>
            </a:r>
            <a:r>
              <a:rPr lang="en-US" altLang="zh-CN" sz="2400" b="1" dirty="0"/>
              <a:t> myfile.tar.gz </a:t>
            </a:r>
            <a:r>
              <a:rPr lang="en-US" altLang="zh-CN" sz="2400" b="1" dirty="0" err="1"/>
              <a:t>myfile</a:t>
            </a:r>
            <a:r>
              <a:rPr lang="en-US" altLang="zh-CN" sz="2400" b="1" dirty="0"/>
              <a:t>/</a:t>
            </a:r>
            <a:endParaRPr lang="zh-CN" altLang="en-US" sz="2400" b="1" dirty="0"/>
          </a:p>
          <a:p>
            <a:pPr marL="0" indent="0">
              <a:buNone/>
            </a:pPr>
            <a:r>
              <a:rPr lang="zh-CN" altLang="en-US" sz="2400" b="1" dirty="0"/>
              <a:t>查看</a:t>
            </a:r>
            <a:r>
              <a:rPr lang="fr-FR" altLang="zh-CN" sz="2400" b="1" dirty="0"/>
              <a:t>myfile.tar.gz</a:t>
            </a:r>
            <a:r>
              <a:rPr lang="zh-CN" altLang="en-US" sz="2400" b="1" dirty="0"/>
              <a:t>压缩文件的内容。</a:t>
            </a:r>
            <a:endParaRPr lang="zh-CN" altLang="en-US" sz="2400" b="1" dirty="0"/>
          </a:p>
          <a:p>
            <a:pPr marL="0" indent="0">
              <a:buNone/>
            </a:pPr>
            <a:r>
              <a:rPr lang="zh-CN" altLang="en-US" sz="2400" b="1" dirty="0">
                <a:solidFill>
                  <a:srgbClr val="FF0000"/>
                </a:solidFill>
              </a:rPr>
              <a:t>例： </a:t>
            </a:r>
            <a:r>
              <a:rPr lang="fr-FR" altLang="zh-CN" sz="2400" b="1" dirty="0" smtClean="0"/>
              <a:t>$ </a:t>
            </a:r>
            <a:r>
              <a:rPr lang="fr-FR" altLang="zh-CN" sz="2400" b="1" dirty="0"/>
              <a:t>tar -ztvf myfile.tar.gz </a:t>
            </a:r>
            <a:endParaRPr lang="zh-CN" altLang="en-US" sz="2400" b="1" dirty="0"/>
          </a:p>
          <a:p>
            <a:pPr marL="0" indent="0">
              <a:buNone/>
            </a:pPr>
            <a:endParaRPr lang="zh-CN" altLang="en-US" sz="2400" b="1" dirty="0"/>
          </a:p>
          <a:p>
            <a:pPr marL="0" indent="0">
              <a:buNone/>
            </a:pPr>
            <a:endParaRPr lang="zh-CN" alt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39552" y="1052736"/>
            <a:ext cx="8093273" cy="5472607"/>
          </a:xfrm>
        </p:spPr>
        <p:txBody>
          <a:bodyPr/>
          <a:lstStyle/>
          <a:p>
            <a:pPr marL="0" indent="0">
              <a:buNone/>
            </a:pPr>
            <a:r>
              <a:rPr lang="zh-CN" altLang="en-US" sz="2400" b="1" dirty="0">
                <a:solidFill>
                  <a:srgbClr val="FF0000"/>
                </a:solidFill>
              </a:rPr>
              <a:t>例：</a:t>
            </a:r>
            <a:r>
              <a:rPr lang="zh-CN" altLang="en-US" sz="2400" b="1" dirty="0" smtClean="0"/>
              <a:t>将</a:t>
            </a:r>
            <a:r>
              <a:rPr lang="zh-CN" altLang="en-US" sz="2400" b="1" dirty="0"/>
              <a:t>文件打包然后用</a:t>
            </a:r>
            <a:r>
              <a:rPr lang="en-US" altLang="zh-CN" sz="2400" b="1" dirty="0"/>
              <a:t>bzip2</a:t>
            </a:r>
            <a:r>
              <a:rPr lang="zh-CN" altLang="en-US" sz="2400" b="1" dirty="0"/>
              <a:t>命令压缩。将当前用户目录</a:t>
            </a:r>
            <a:r>
              <a:rPr lang="fr-FR" altLang="zh-CN" sz="2400" b="1" dirty="0"/>
              <a:t>/home/user</a:t>
            </a:r>
            <a:r>
              <a:rPr lang="zh-CN" altLang="en-US" sz="2400" b="1" dirty="0"/>
              <a:t>下的目录文件</a:t>
            </a:r>
            <a:r>
              <a:rPr lang="fr-FR" altLang="zh-CN" sz="2400" b="1" dirty="0"/>
              <a:t>myfile</a:t>
            </a:r>
            <a:r>
              <a:rPr lang="zh-CN" altLang="en-US" sz="2400" b="1" dirty="0"/>
              <a:t>包括的所有文件用</a:t>
            </a:r>
            <a:r>
              <a:rPr lang="fr-FR" altLang="zh-CN" sz="2400" b="1" dirty="0"/>
              <a:t>tar</a:t>
            </a:r>
            <a:r>
              <a:rPr lang="zh-CN" altLang="en-US" sz="2400" b="1" dirty="0"/>
              <a:t>命令打包，并且用</a:t>
            </a:r>
            <a:r>
              <a:rPr lang="fr-FR" altLang="zh-CN" sz="2400" b="1" dirty="0"/>
              <a:t>bzip2</a:t>
            </a:r>
            <a:r>
              <a:rPr lang="zh-CN" altLang="en-US" sz="2400" b="1" dirty="0"/>
              <a:t>命令压缩，打包压缩后的文件名为</a:t>
            </a:r>
            <a:r>
              <a:rPr lang="fr-FR" altLang="zh-CN" sz="2400" b="1" dirty="0"/>
              <a:t>myfile.tar.bz2</a:t>
            </a:r>
            <a:r>
              <a:rPr lang="zh-CN" altLang="en-US" sz="2400" b="1" dirty="0"/>
              <a:t>。</a:t>
            </a:r>
            <a:endParaRPr lang="zh-CN" altLang="en-US" sz="2400" b="1" dirty="0"/>
          </a:p>
          <a:p>
            <a:pPr marL="0" indent="0">
              <a:buNone/>
            </a:pPr>
            <a:r>
              <a:rPr lang="fr-FR" altLang="zh-CN" sz="2400" b="1" dirty="0" smtClean="0"/>
              <a:t>tar </a:t>
            </a:r>
            <a:r>
              <a:rPr lang="fr-FR" altLang="zh-CN" sz="2400" b="1" dirty="0"/>
              <a:t>-jcvf myfile.tar.bz2 myfile</a:t>
            </a:r>
            <a:r>
              <a:rPr lang="fr-FR" altLang="zh-CN" sz="2400" b="1" dirty="0" smtClean="0"/>
              <a:t>/</a:t>
            </a:r>
            <a:endParaRPr lang="fr-FR" altLang="zh-CN" sz="2400" b="1" dirty="0" smtClean="0"/>
          </a:p>
          <a:p>
            <a:pPr marL="0" indent="0">
              <a:buNone/>
            </a:pPr>
            <a:r>
              <a:rPr lang="zh-CN" altLang="en-US" sz="2400" b="1" dirty="0">
                <a:solidFill>
                  <a:srgbClr val="FF0000"/>
                </a:solidFill>
              </a:rPr>
              <a:t>例：</a:t>
            </a:r>
            <a:r>
              <a:rPr lang="zh-CN" altLang="en-US" sz="2400" b="1" dirty="0" smtClean="0"/>
              <a:t>用</a:t>
            </a:r>
            <a:r>
              <a:rPr lang="en-US" altLang="zh-CN" sz="2400" b="1" dirty="0"/>
              <a:t>tar</a:t>
            </a:r>
            <a:r>
              <a:rPr lang="zh-CN" altLang="en-US" sz="2400" b="1" dirty="0"/>
              <a:t>命令解压经过</a:t>
            </a:r>
            <a:r>
              <a:rPr lang="en-US" altLang="zh-CN" sz="2400" b="1" dirty="0"/>
              <a:t>bzip2</a:t>
            </a:r>
            <a:r>
              <a:rPr lang="zh-CN" altLang="en-US" sz="2400" b="1" dirty="0"/>
              <a:t>压缩的</a:t>
            </a:r>
            <a:r>
              <a:rPr lang="en-US" altLang="zh-CN" sz="2400" b="1" dirty="0"/>
              <a:t>tar</a:t>
            </a:r>
            <a:r>
              <a:rPr lang="zh-CN" altLang="en-US" sz="2400" b="1" dirty="0"/>
              <a:t>文件。由于使用</a:t>
            </a:r>
            <a:r>
              <a:rPr lang="en-US" altLang="zh-CN" sz="2400" b="1" dirty="0"/>
              <a:t>bzip2</a:t>
            </a:r>
            <a:r>
              <a:rPr lang="zh-CN" altLang="en-US" sz="2400" b="1" dirty="0"/>
              <a:t>压缩，所以要加上</a:t>
            </a:r>
            <a:r>
              <a:rPr lang="en-US" altLang="zh-CN" sz="2400" b="1" dirty="0"/>
              <a:t>j</a:t>
            </a:r>
            <a:r>
              <a:rPr lang="zh-CN" altLang="en-US" sz="2400" b="1" dirty="0"/>
              <a:t>这个参数。将压缩文件</a:t>
            </a:r>
            <a:r>
              <a:rPr lang="fr-FR" altLang="zh-CN" sz="2400" b="1" dirty="0"/>
              <a:t>myfile.tar.bz2</a:t>
            </a:r>
            <a:r>
              <a:rPr lang="zh-CN" altLang="en-US" sz="2400" b="1" dirty="0"/>
              <a:t>解压到当前目录下。</a:t>
            </a:r>
            <a:endParaRPr lang="zh-CN" altLang="en-US" sz="2400" b="1" dirty="0"/>
          </a:p>
          <a:p>
            <a:pPr marL="0" indent="0">
              <a:buNone/>
            </a:pPr>
            <a:r>
              <a:rPr lang="fr-FR" altLang="zh-CN" sz="2400" b="1" dirty="0" smtClean="0"/>
              <a:t>tar </a:t>
            </a:r>
            <a:r>
              <a:rPr lang="fr-FR" altLang="zh-CN" sz="2400" b="1" dirty="0"/>
              <a:t>-jxvf myfile.tar.bz2  </a:t>
            </a:r>
            <a:endParaRPr lang="zh-CN" altLang="en-US" sz="2400" b="1" dirty="0"/>
          </a:p>
          <a:p>
            <a:pPr marL="0" indent="0">
              <a:buNone/>
            </a:pPr>
            <a:endParaRPr lang="zh-CN" altLang="en-US" sz="2400" b="1"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E6C1DC4A-3B97-4A1B-A918-21512197D04C}"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
        <p:nvSpPr>
          <p:cNvPr id="73731" name="Title 1"/>
          <p:cNvSpPr>
            <a:spLocks noGrp="1"/>
          </p:cNvSpPr>
          <p:nvPr>
            <p:ph type="title" idx="4294967295"/>
          </p:nvPr>
        </p:nvSpPr>
        <p:spPr>
          <a:xfrm>
            <a:off x="323528" y="0"/>
            <a:ext cx="8229600" cy="755576"/>
          </a:xfrm>
        </p:spPr>
        <p:txBody>
          <a:bodyPr anchor="b"/>
          <a:lstStyle/>
          <a:p>
            <a:r>
              <a:rPr lang="zh-CN" altLang="en-US" i="0" dirty="0" smtClean="0">
                <a:solidFill>
                  <a:srgbClr val="FF0000"/>
                </a:solidFill>
                <a:latin typeface="黑体" panose="02010609060101010101" pitchFamily="49" charset="-122"/>
                <a:ea typeface="黑体" panose="02010609060101010101" pitchFamily="49" charset="-122"/>
              </a:rPr>
              <a:t>（</a:t>
            </a:r>
            <a:r>
              <a:rPr lang="en-US" altLang="zh-CN" i="0" dirty="0" smtClean="0">
                <a:solidFill>
                  <a:srgbClr val="FF0000"/>
                </a:solidFill>
                <a:latin typeface="黑体" panose="02010609060101010101" pitchFamily="49" charset="-122"/>
                <a:ea typeface="黑体" panose="02010609060101010101" pitchFamily="49" charset="-122"/>
              </a:rPr>
              <a:t>3</a:t>
            </a:r>
            <a:r>
              <a:rPr lang="zh-CN" altLang="en-US" i="0" dirty="0" smtClean="0">
                <a:solidFill>
                  <a:srgbClr val="FF0000"/>
                </a:solidFill>
                <a:latin typeface="黑体" panose="02010609060101010101" pitchFamily="49" charset="-122"/>
                <a:ea typeface="黑体" panose="02010609060101010101" pitchFamily="49" charset="-122"/>
              </a:rPr>
              <a:t>）变量、流、管道操作</a:t>
            </a:r>
            <a:r>
              <a:rPr lang="zh-CN" altLang="ja-JP" i="0" dirty="0" smtClean="0">
                <a:solidFill>
                  <a:srgbClr val="FF0000"/>
                </a:solidFill>
                <a:latin typeface="黑体" panose="02010609060101010101" pitchFamily="49" charset="-122"/>
                <a:ea typeface="黑体" panose="02010609060101010101" pitchFamily="49" charset="-122"/>
              </a:rPr>
              <a:t> </a:t>
            </a:r>
            <a:endParaRPr lang="en-US" i="0" dirty="0" smtClean="0">
              <a:solidFill>
                <a:srgbClr val="FF0000"/>
              </a:solidFill>
              <a:latin typeface="黑体" panose="02010609060101010101" pitchFamily="49" charset="-122"/>
              <a:ea typeface="黑体" panose="02010609060101010101" pitchFamily="49" charset="-122"/>
            </a:endParaRPr>
          </a:p>
        </p:txBody>
      </p:sp>
      <p:sp>
        <p:nvSpPr>
          <p:cNvPr id="73732" name="Content Placeholder 2"/>
          <p:cNvSpPr>
            <a:spLocks noGrp="1"/>
          </p:cNvSpPr>
          <p:nvPr>
            <p:ph idx="4294967295"/>
          </p:nvPr>
        </p:nvSpPr>
        <p:spPr>
          <a:xfrm>
            <a:off x="467544" y="1556792"/>
            <a:ext cx="8208912" cy="4525963"/>
          </a:xfrm>
        </p:spPr>
        <p:txBody>
          <a:bodyPr/>
          <a:lstStyle/>
          <a:p>
            <a:pPr marL="0" indent="0">
              <a:buNone/>
            </a:pPr>
            <a:r>
              <a:rPr lang="zh-CN" altLang="en-US" dirty="0" smtClean="0">
                <a:solidFill>
                  <a:srgbClr val="FF0000"/>
                </a:solidFill>
                <a:latin typeface="黑体" panose="02010609060101010101" pitchFamily="49" charset="-122"/>
                <a:ea typeface="黑体" panose="02010609060101010101" pitchFamily="49" charset="-122"/>
              </a:rPr>
              <a:t>变量</a:t>
            </a:r>
            <a:r>
              <a:rPr lang="zh-CN" altLang="en-US" dirty="0" smtClean="0">
                <a:latin typeface="黑体" panose="02010609060101010101" pitchFamily="49" charset="-122"/>
                <a:ea typeface="黑体" panose="02010609060101010101" pitchFamily="49" charset="-122"/>
              </a:rPr>
              <a:t>，是一种临时记录字符串的方式，它仅仅在一次会话中有效，可以通过变量记录一些特殊含义的字符串。</a:t>
            </a:r>
            <a:r>
              <a:rPr lang="zh-CN" altLang="ja-JP" dirty="0" smtClean="0">
                <a:latin typeface="黑体" panose="02010609060101010101" pitchFamily="49" charset="-122"/>
                <a:ea typeface="黑体" panose="02010609060101010101" pitchFamily="49" charset="-122"/>
              </a:rPr>
              <a:t> </a:t>
            </a:r>
            <a:endParaRPr lang="zh-CN" altLang="en-US" dirty="0" smtClean="0">
              <a:latin typeface="黑体" panose="02010609060101010101" pitchFamily="49" charset="-122"/>
              <a:ea typeface="黑体" panose="02010609060101010101" pitchFamily="49" charset="-122"/>
            </a:endParaRPr>
          </a:p>
          <a:p>
            <a:pPr marL="0" indent="0">
              <a:buNone/>
            </a:pPr>
            <a:endParaRPr lang="en-US" altLang="zh-CN" dirty="0" smtClean="0">
              <a:latin typeface="黑体" panose="02010609060101010101" pitchFamily="49" charset="-122"/>
              <a:ea typeface="黑体" panose="02010609060101010101" pitchFamily="49" charset="-122"/>
            </a:endParaRPr>
          </a:p>
          <a:p>
            <a:pPr marL="0" indent="0">
              <a:buNone/>
            </a:pPr>
            <a:r>
              <a:rPr lang="zh-CN" altLang="en-US" dirty="0" smtClean="0">
                <a:solidFill>
                  <a:srgbClr val="FF0000"/>
                </a:solidFill>
                <a:latin typeface="黑体" panose="02010609060101010101" pitchFamily="49" charset="-122"/>
                <a:ea typeface="黑体" panose="02010609060101010101" pitchFamily="49" charset="-122"/>
              </a:rPr>
              <a:t>流</a:t>
            </a:r>
            <a:r>
              <a:rPr lang="zh-CN" altLang="en-US" dirty="0" smtClean="0">
                <a:latin typeface="黑体" panose="02010609060101010101" pitchFamily="49" charset="-122"/>
                <a:ea typeface="黑体" panose="02010609060101010101" pitchFamily="49" charset="-122"/>
              </a:rPr>
              <a:t>，是文件打开的一种形式，是文件在内存中的组织形式的一种抽象。</a:t>
            </a:r>
            <a:r>
              <a:rPr lang="zh-CN" altLang="ja-JP" dirty="0" smtClean="0">
                <a:latin typeface="黑体" panose="02010609060101010101" pitchFamily="49" charset="-122"/>
                <a:ea typeface="黑体" panose="02010609060101010101" pitchFamily="49" charset="-122"/>
              </a:rPr>
              <a:t> </a:t>
            </a:r>
            <a:endParaRPr lang="zh-CN" altLang="en-US" dirty="0" smtClean="0">
              <a:latin typeface="黑体" panose="02010609060101010101" pitchFamily="49" charset="-122"/>
              <a:ea typeface="黑体" panose="02010609060101010101" pitchFamily="49" charset="-122"/>
            </a:endParaRPr>
          </a:p>
          <a:p>
            <a:pPr marL="0" indent="0">
              <a:buNone/>
            </a:pPr>
            <a:endParaRPr lang="en-US" altLang="zh-CN" dirty="0" smtClean="0">
              <a:latin typeface="黑体" panose="02010609060101010101" pitchFamily="49" charset="-122"/>
              <a:ea typeface="黑体" panose="02010609060101010101" pitchFamily="49" charset="-122"/>
            </a:endParaRPr>
          </a:p>
          <a:p>
            <a:pPr marL="0" indent="0">
              <a:buNone/>
            </a:pPr>
            <a:r>
              <a:rPr lang="zh-CN" altLang="en-US" dirty="0" smtClean="0">
                <a:solidFill>
                  <a:srgbClr val="FF0000"/>
                </a:solidFill>
                <a:latin typeface="黑体" panose="02010609060101010101" pitchFamily="49" charset="-122"/>
                <a:ea typeface="黑体" panose="02010609060101010101" pitchFamily="49" charset="-122"/>
              </a:rPr>
              <a:t>管道</a:t>
            </a:r>
            <a:r>
              <a:rPr lang="zh-CN" altLang="en-US" dirty="0" smtClean="0">
                <a:latin typeface="黑体" panose="02010609060101010101" pitchFamily="49" charset="-122"/>
                <a:ea typeface="黑体" panose="02010609060101010101" pitchFamily="49" charset="-122"/>
              </a:rPr>
              <a:t>，是一种进程间通信的方式，用来在命令之间传递信息。</a:t>
            </a:r>
            <a:r>
              <a:rPr lang="zh-CN" altLang="ja-JP" dirty="0" smtClean="0"/>
              <a:t> </a:t>
            </a:r>
            <a:endParaRPr lang="en-US"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CC7C1F0C-9DDE-4439-AA8A-A12C1DA2C985}"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
        <p:nvSpPr>
          <p:cNvPr id="74755" name="Title 1"/>
          <p:cNvSpPr>
            <a:spLocks noGrp="1"/>
          </p:cNvSpPr>
          <p:nvPr>
            <p:ph type="title" idx="4294967295"/>
          </p:nvPr>
        </p:nvSpPr>
        <p:spPr>
          <a:xfrm>
            <a:off x="539552" y="404664"/>
            <a:ext cx="8229600" cy="1143000"/>
          </a:xfrm>
        </p:spPr>
        <p:txBody>
          <a:bodyPr anchor="b"/>
          <a:lstStyle/>
          <a:p>
            <a:r>
              <a:rPr lang="en-US" altLang="zh-CN" i="0" dirty="0" smtClean="0">
                <a:latin typeface="黑体" panose="02010609060101010101" pitchFamily="49" charset="-122"/>
                <a:ea typeface="黑体" panose="02010609060101010101" pitchFamily="49" charset="-122"/>
              </a:rPr>
              <a:t>1)</a:t>
            </a:r>
            <a:r>
              <a:rPr lang="zh-CN" altLang="en-US" i="0" dirty="0" smtClean="0">
                <a:latin typeface="黑体" panose="02010609060101010101" pitchFamily="49" charset="-122"/>
                <a:ea typeface="黑体" panose="02010609060101010101" pitchFamily="49" charset="-122"/>
              </a:rPr>
              <a:t>变量赋值</a:t>
            </a:r>
            <a:r>
              <a:rPr lang="zh-CN" altLang="ja-JP" i="0" dirty="0" smtClean="0">
                <a:latin typeface="黑体" panose="02010609060101010101" pitchFamily="49" charset="-122"/>
                <a:ea typeface="黑体" panose="02010609060101010101" pitchFamily="49" charset="-122"/>
              </a:rPr>
              <a:t> </a:t>
            </a:r>
            <a:endParaRPr lang="en-US" i="0" dirty="0" smtClean="0">
              <a:latin typeface="黑体" panose="02010609060101010101" pitchFamily="49" charset="-122"/>
              <a:ea typeface="黑体" panose="02010609060101010101" pitchFamily="49" charset="-122"/>
            </a:endParaRPr>
          </a:p>
        </p:txBody>
      </p:sp>
      <p:sp>
        <p:nvSpPr>
          <p:cNvPr id="74756" name="Content Placeholder 2"/>
          <p:cNvSpPr>
            <a:spLocks noGrp="1"/>
          </p:cNvSpPr>
          <p:nvPr>
            <p:ph idx="4294967295"/>
          </p:nvPr>
        </p:nvSpPr>
        <p:spPr>
          <a:xfrm>
            <a:off x="683568" y="1600200"/>
            <a:ext cx="7546032" cy="4525963"/>
          </a:xfrm>
        </p:spPr>
        <p:txBody>
          <a:bodyPr/>
          <a:lstStyle/>
          <a:p>
            <a:pPr marL="469900" indent="-469900"/>
            <a:r>
              <a:rPr lang="zh-CN" altLang="en-US" b="1" dirty="0" smtClean="0"/>
              <a:t>定义局部变量  </a:t>
            </a:r>
            <a:r>
              <a:rPr lang="en-US" altLang="zh-CN" b="1" dirty="0" smtClean="0"/>
              <a:t>name=“value”</a:t>
            </a:r>
            <a:endParaRPr lang="en-US" altLang="zh-CN" b="1" dirty="0" smtClean="0"/>
          </a:p>
          <a:p>
            <a:pPr marL="469900" indent="-469900"/>
            <a:r>
              <a:rPr lang="zh-CN" altLang="en-US" b="1" dirty="0"/>
              <a:t>使用</a:t>
            </a:r>
            <a:r>
              <a:rPr lang="en-US" altLang="zh-CN" b="1" dirty="0" smtClean="0"/>
              <a:t>export</a:t>
            </a:r>
            <a:r>
              <a:rPr lang="zh-CN" altLang="en-US" b="1" dirty="0" smtClean="0"/>
              <a:t>导出变量</a:t>
            </a:r>
            <a:endParaRPr lang="zh-CN" altLang="en-US" b="1" dirty="0" smtClean="0"/>
          </a:p>
          <a:p>
            <a:pPr marL="908050" lvl="1" indent="-436880"/>
            <a:r>
              <a:rPr lang="zh-CN" altLang="en-US" b="1" dirty="0" smtClean="0"/>
              <a:t>语法：</a:t>
            </a:r>
            <a:r>
              <a:rPr lang="en-US" altLang="ja-JP" b="1" dirty="0" smtClean="0"/>
              <a:t>export name=[value] </a:t>
            </a:r>
            <a:r>
              <a:rPr lang="en-US" altLang="zh-CN" b="1" dirty="0" smtClean="0"/>
              <a:t>…</a:t>
            </a:r>
            <a:endParaRPr lang="en-US" altLang="zh-CN" b="1" dirty="0" smtClean="0"/>
          </a:p>
          <a:p>
            <a:pPr marL="908050" lvl="1" indent="-436880"/>
            <a:r>
              <a:rPr lang="zh-CN" altLang="en-US" b="1" dirty="0" smtClean="0"/>
              <a:t>说明：对变量名为</a:t>
            </a:r>
            <a:r>
              <a:rPr lang="en-US" altLang="ja-JP" b="1" dirty="0" smtClean="0"/>
              <a:t>name</a:t>
            </a:r>
            <a:r>
              <a:rPr lang="zh-CN" altLang="en-US" b="1" dirty="0" smtClean="0"/>
              <a:t>的变量赋以</a:t>
            </a:r>
            <a:r>
              <a:rPr lang="en-US" altLang="ja-JP" b="1" dirty="0" smtClean="0"/>
              <a:t>value</a:t>
            </a:r>
            <a:r>
              <a:rPr lang="zh-CN" altLang="en-US" b="1" dirty="0" smtClean="0"/>
              <a:t>的值，默认为空字符串。注意：“</a:t>
            </a:r>
            <a:r>
              <a:rPr lang="en-US" altLang="ja-JP" b="1" dirty="0" smtClean="0"/>
              <a:t>=</a:t>
            </a:r>
            <a:r>
              <a:rPr lang="zh-CN" altLang="en-US" b="1" dirty="0" smtClean="0"/>
              <a:t>”的两边没有不要使用空格。如果需要变量的值中包含空格，可以使用双引号“</a:t>
            </a:r>
            <a:r>
              <a:rPr lang="en-US" altLang="ja-JP" b="1" dirty="0" smtClean="0"/>
              <a:t>"</a:t>
            </a:r>
            <a:r>
              <a:rPr lang="zh-CN" altLang="en-US" b="1" dirty="0" smtClean="0"/>
              <a:t>”将值括起。</a:t>
            </a:r>
            <a:endParaRPr lang="en-US" altLang="zh-CN" b="1" dirty="0"/>
          </a:p>
          <a:p>
            <a:pPr marL="908050" lvl="1" indent="-436880"/>
            <a:r>
              <a:rPr lang="zh-CN" altLang="en-US" b="1" dirty="0" smtClean="0"/>
              <a:t>使用</a:t>
            </a:r>
            <a:r>
              <a:rPr lang="en-US" altLang="zh-CN" b="1" dirty="0" smtClean="0"/>
              <a:t>unset  name </a:t>
            </a:r>
            <a:r>
              <a:rPr lang="zh-CN" altLang="en-US" b="1" dirty="0" smtClean="0"/>
              <a:t>可以取消变量</a:t>
            </a:r>
            <a:r>
              <a:rPr lang="zh-CN" altLang="ja-JP" b="1" dirty="0" smtClean="0"/>
              <a:t> </a:t>
            </a:r>
            <a:endParaRPr lang="en-US" b="1" dirty="0"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A2F8149A-767A-4E34-A052-C2B355ECA9FB}"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
        <p:nvSpPr>
          <p:cNvPr id="75779" name="Title 1"/>
          <p:cNvSpPr>
            <a:spLocks noGrp="1"/>
          </p:cNvSpPr>
          <p:nvPr>
            <p:ph type="title" idx="4294967295"/>
          </p:nvPr>
        </p:nvSpPr>
        <p:spPr>
          <a:xfrm>
            <a:off x="467544" y="260648"/>
            <a:ext cx="8229600" cy="1143000"/>
          </a:xfrm>
        </p:spPr>
        <p:txBody>
          <a:bodyPr anchor="b"/>
          <a:lstStyle/>
          <a:p>
            <a:r>
              <a:rPr lang="zh-CN" altLang="en-US" i="0" dirty="0" smtClean="0">
                <a:latin typeface="黑体" panose="02010609060101010101" pitchFamily="49" charset="-122"/>
                <a:ea typeface="黑体" panose="02010609060101010101" pitchFamily="49" charset="-122"/>
              </a:rPr>
              <a:t>变量的使用</a:t>
            </a:r>
            <a:r>
              <a:rPr lang="zh-CN" altLang="ja-JP" i="0" dirty="0" smtClean="0">
                <a:latin typeface="黑体" panose="02010609060101010101" pitchFamily="49" charset="-122"/>
                <a:ea typeface="黑体" panose="02010609060101010101" pitchFamily="49" charset="-122"/>
              </a:rPr>
              <a:t> </a:t>
            </a:r>
            <a:endParaRPr lang="en-US" i="0" dirty="0" smtClean="0">
              <a:latin typeface="黑体" panose="02010609060101010101" pitchFamily="49" charset="-122"/>
              <a:ea typeface="黑体" panose="02010609060101010101" pitchFamily="49" charset="-122"/>
            </a:endParaRPr>
          </a:p>
        </p:txBody>
      </p:sp>
      <p:sp>
        <p:nvSpPr>
          <p:cNvPr id="75780" name="Content Placeholder 2"/>
          <p:cNvSpPr>
            <a:spLocks noGrp="1"/>
          </p:cNvSpPr>
          <p:nvPr>
            <p:ph idx="4294967295"/>
          </p:nvPr>
        </p:nvSpPr>
        <p:spPr>
          <a:xfrm>
            <a:off x="467544" y="1600200"/>
            <a:ext cx="7762056" cy="4525963"/>
          </a:xfrm>
        </p:spPr>
        <p:txBody>
          <a:bodyPr/>
          <a:lstStyle/>
          <a:p>
            <a:pPr marL="469900" indent="-469900"/>
            <a:r>
              <a:rPr lang="en-US" altLang="zh-CN" b="1" dirty="0" smtClean="0">
                <a:latin typeface="黑体" panose="02010609060101010101" pitchFamily="49" charset="-122"/>
                <a:ea typeface="黑体" panose="02010609060101010101" pitchFamily="49" charset="-122"/>
              </a:rPr>
              <a:t>$(name)</a:t>
            </a:r>
            <a:endParaRPr lang="zh-CN" altLang="en-US" b="1" dirty="0" smtClean="0">
              <a:latin typeface="黑体" panose="02010609060101010101" pitchFamily="49" charset="-122"/>
              <a:ea typeface="黑体" panose="02010609060101010101" pitchFamily="49" charset="-122"/>
            </a:endParaRPr>
          </a:p>
          <a:p>
            <a:pPr marL="469900" indent="-469900"/>
            <a:r>
              <a:rPr lang="zh-CN" altLang="en-US" b="1" dirty="0" smtClean="0">
                <a:latin typeface="黑体" panose="02010609060101010101" pitchFamily="49" charset="-122"/>
                <a:ea typeface="黑体" panose="02010609060101010101" pitchFamily="49" charset="-122"/>
              </a:rPr>
              <a:t>这个字符串与</a:t>
            </a:r>
            <a:r>
              <a:rPr lang="en-US" altLang="ja-JP" b="1" dirty="0" smtClean="0">
                <a:latin typeface="黑体" panose="02010609060101010101" pitchFamily="49" charset="-122"/>
                <a:ea typeface="黑体" panose="02010609060101010101" pitchFamily="49" charset="-122"/>
              </a:rPr>
              <a:t>name</a:t>
            </a:r>
            <a:r>
              <a:rPr lang="zh-CN" altLang="en-US" b="1" dirty="0" smtClean="0">
                <a:latin typeface="黑体" panose="02010609060101010101" pitchFamily="49" charset="-122"/>
                <a:ea typeface="黑体" panose="02010609060101010101" pitchFamily="49" charset="-122"/>
              </a:rPr>
              <a:t>本身所对应的字符串时完全等效的。举个例子，假设变量</a:t>
            </a:r>
            <a:r>
              <a:rPr lang="en-US" altLang="ja-JP" b="1" dirty="0" err="1" smtClean="0">
                <a:latin typeface="黑体" panose="02010609060101010101" pitchFamily="49" charset="-122"/>
                <a:ea typeface="黑体" panose="02010609060101010101" pitchFamily="49" charset="-122"/>
              </a:rPr>
              <a:t>var</a:t>
            </a:r>
            <a:r>
              <a:rPr lang="zh-CN" altLang="en-US" b="1" dirty="0" smtClean="0">
                <a:latin typeface="黑体" panose="02010609060101010101" pitchFamily="49" charset="-122"/>
                <a:ea typeface="黑体" panose="02010609060101010101" pitchFamily="49" charset="-122"/>
              </a:rPr>
              <a:t>的值等于字符串“</a:t>
            </a:r>
            <a:r>
              <a:rPr lang="en-US" altLang="ja-JP" b="1" dirty="0" err="1" smtClean="0">
                <a:latin typeface="黑体" panose="02010609060101010101" pitchFamily="49" charset="-122"/>
                <a:ea typeface="黑体" panose="02010609060101010101" pitchFamily="49" charset="-122"/>
              </a:rPr>
              <a:t>mypro.c</a:t>
            </a:r>
            <a:r>
              <a:rPr lang="zh-CN" altLang="en-US" b="1" dirty="0" smtClean="0">
                <a:latin typeface="黑体" panose="02010609060101010101" pitchFamily="49" charset="-122"/>
                <a:ea typeface="黑体" panose="02010609060101010101" pitchFamily="49" charset="-122"/>
              </a:rPr>
              <a:t>”。那么下面两个命令是完全等同的：</a:t>
            </a:r>
            <a:endParaRPr lang="zh-CN" altLang="en-US" b="1" dirty="0" smtClean="0">
              <a:latin typeface="黑体" panose="02010609060101010101" pitchFamily="49" charset="-122"/>
              <a:ea typeface="黑体" panose="02010609060101010101" pitchFamily="49" charset="-122"/>
            </a:endParaRPr>
          </a:p>
          <a:p>
            <a:pPr marL="469900" indent="-469900"/>
            <a:r>
              <a:rPr lang="en-US" altLang="zh-CN" b="1" dirty="0" err="1" smtClean="0">
                <a:latin typeface="黑体" panose="02010609060101010101" pitchFamily="49" charset="-122"/>
                <a:ea typeface="黑体" panose="02010609060101010101" pitchFamily="49" charset="-122"/>
              </a:rPr>
              <a:t>rm</a:t>
            </a:r>
            <a:r>
              <a:rPr lang="en-US" altLang="zh-CN" b="1" dirty="0" smtClean="0">
                <a:latin typeface="黑体" panose="02010609060101010101" pitchFamily="49" charset="-122"/>
                <a:ea typeface="黑体" panose="02010609060101010101" pitchFamily="49" charset="-122"/>
              </a:rPr>
              <a:t> $(</a:t>
            </a:r>
            <a:r>
              <a:rPr lang="en-US" altLang="zh-CN" b="1" dirty="0" err="1" smtClean="0">
                <a:latin typeface="黑体" panose="02010609060101010101" pitchFamily="49" charset="-122"/>
                <a:ea typeface="黑体" panose="02010609060101010101" pitchFamily="49" charset="-122"/>
              </a:rPr>
              <a:t>var</a:t>
            </a:r>
            <a:r>
              <a:rPr lang="en-US" altLang="zh-CN" b="1" dirty="0" smtClean="0">
                <a:latin typeface="黑体" panose="02010609060101010101" pitchFamily="49" charset="-122"/>
                <a:ea typeface="黑体" panose="02010609060101010101" pitchFamily="49" charset="-122"/>
              </a:rPr>
              <a:t>)</a:t>
            </a:r>
            <a:endParaRPr lang="zh-CN" altLang="en-US" b="1" dirty="0" smtClean="0">
              <a:latin typeface="黑体" panose="02010609060101010101" pitchFamily="49" charset="-122"/>
              <a:ea typeface="黑体" panose="02010609060101010101" pitchFamily="49" charset="-122"/>
            </a:endParaRPr>
          </a:p>
          <a:p>
            <a:pPr marL="469900" indent="-469900"/>
            <a:r>
              <a:rPr lang="en-US" altLang="zh-CN" b="1" dirty="0" err="1" smtClean="0">
                <a:latin typeface="黑体" panose="02010609060101010101" pitchFamily="49" charset="-122"/>
                <a:ea typeface="黑体" panose="02010609060101010101" pitchFamily="49" charset="-122"/>
              </a:rPr>
              <a:t>rm</a:t>
            </a:r>
            <a:r>
              <a:rPr lang="en-US" altLang="zh-CN" b="1" dirty="0" smtClean="0">
                <a:latin typeface="黑体" panose="02010609060101010101" pitchFamily="49" charset="-122"/>
                <a:ea typeface="黑体" panose="02010609060101010101" pitchFamily="49" charset="-122"/>
              </a:rPr>
              <a:t> </a:t>
            </a:r>
            <a:r>
              <a:rPr lang="en-US" altLang="zh-CN" b="1" dirty="0" err="1" smtClean="0">
                <a:latin typeface="黑体" panose="02010609060101010101" pitchFamily="49" charset="-122"/>
                <a:ea typeface="黑体" panose="02010609060101010101" pitchFamily="49" charset="-122"/>
              </a:rPr>
              <a:t>mypro.c</a:t>
            </a:r>
            <a:endParaRPr lang="zh-CN" altLang="en-US" b="1" dirty="0" smtClean="0">
              <a:latin typeface="黑体" panose="02010609060101010101" pitchFamily="49" charset="-122"/>
              <a:ea typeface="黑体" panose="02010609060101010101" pitchFamily="49" charset="-122"/>
            </a:endParaRPr>
          </a:p>
          <a:p>
            <a:pPr marL="469900" indent="-469900"/>
            <a:endParaRPr lang="en-US" altLang="zh-CN" dirty="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5"/>
          <p:cNvSpPr>
            <a:spLocks noGrp="1"/>
          </p:cNvSpPr>
          <p:nvPr>
            <p:ph type="title"/>
          </p:nvPr>
        </p:nvSpPr>
        <p:spPr>
          <a:xfrm>
            <a:off x="523988" y="94570"/>
            <a:ext cx="7096125" cy="654050"/>
          </a:xfrm>
          <a:noFill/>
        </p:spPr>
        <p:txBody>
          <a:bodyPr/>
          <a:lstStyle/>
          <a:p>
            <a:r>
              <a:rPr lang="en-US" altLang="zh-CN" sz="3200" i="0" dirty="0" smtClean="0">
                <a:latin typeface="黑体" panose="02010609060101010101" pitchFamily="49" charset="-122"/>
                <a:ea typeface="黑体" panose="02010609060101010101" pitchFamily="49" charset="-122"/>
              </a:rPr>
              <a:t>2)</a:t>
            </a:r>
            <a:r>
              <a:rPr lang="zh-CN" altLang="en-US" sz="3200" i="0" dirty="0" smtClean="0">
                <a:latin typeface="黑体" panose="02010609060101010101" pitchFamily="49" charset="-122"/>
                <a:ea typeface="黑体" panose="02010609060101010101" pitchFamily="49" charset="-122"/>
              </a:rPr>
              <a:t>重定向和管道</a:t>
            </a:r>
            <a:endParaRPr lang="zh-CN" altLang="en-US" sz="3200" i="0" dirty="0" smtClean="0">
              <a:latin typeface="黑体" panose="02010609060101010101" pitchFamily="49" charset="-122"/>
              <a:ea typeface="黑体" panose="02010609060101010101" pitchFamily="49" charset="-122"/>
            </a:endParaRPr>
          </a:p>
        </p:txBody>
      </p:sp>
      <p:sp>
        <p:nvSpPr>
          <p:cNvPr id="76802"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4FE83405-B7ED-40E3-B70A-9192CA7C67B4}"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
        <p:nvSpPr>
          <p:cNvPr id="76804" name="Rectangle 7"/>
          <p:cNvSpPr>
            <a:spLocks noChangeArrowheads="1"/>
          </p:cNvSpPr>
          <p:nvPr/>
        </p:nvSpPr>
        <p:spPr bwMode="auto">
          <a:xfrm>
            <a:off x="395288" y="1052513"/>
            <a:ext cx="3240087" cy="8636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t>键盘、鼠标，及</a:t>
            </a:r>
            <a:endParaRPr lang="zh-CN" altLang="en-US" sz="2400"/>
          </a:p>
          <a:p>
            <a:pPr algn="ctr"/>
            <a:r>
              <a:rPr lang="zh-CN" altLang="en-US" sz="2400"/>
              <a:t>任何输入设备</a:t>
            </a:r>
            <a:endParaRPr lang="zh-CN" altLang="en-US" sz="2400"/>
          </a:p>
        </p:txBody>
      </p:sp>
      <p:sp>
        <p:nvSpPr>
          <p:cNvPr id="76805" name="AutoShape 9"/>
          <p:cNvSpPr>
            <a:spLocks noChangeArrowheads="1"/>
          </p:cNvSpPr>
          <p:nvPr/>
        </p:nvSpPr>
        <p:spPr bwMode="auto">
          <a:xfrm>
            <a:off x="971550" y="1916113"/>
            <a:ext cx="2016125" cy="1296987"/>
          </a:xfrm>
          <a:prstGeom prst="downArrow">
            <a:avLst>
              <a:gd name="adj1" fmla="val 50000"/>
              <a:gd name="adj2" fmla="val 25000"/>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76806" name="Text Box 10"/>
          <p:cNvSpPr txBox="1">
            <a:spLocks noChangeArrowheads="1"/>
          </p:cNvSpPr>
          <p:nvPr/>
        </p:nvSpPr>
        <p:spPr bwMode="auto">
          <a:xfrm>
            <a:off x="1763713" y="1916113"/>
            <a:ext cx="458787"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hangingPunct="1">
              <a:spcBef>
                <a:spcPct val="50000"/>
              </a:spcBef>
            </a:pPr>
            <a:r>
              <a:rPr lang="en-US" altLang="zh-CN"/>
              <a:t>1</a:t>
            </a:r>
            <a:r>
              <a:rPr lang="zh-CN" altLang="en-US"/>
              <a:t>标准输入</a:t>
            </a:r>
            <a:endParaRPr lang="zh-CN" altLang="en-US"/>
          </a:p>
        </p:txBody>
      </p:sp>
      <p:sp>
        <p:nvSpPr>
          <p:cNvPr id="76807" name="Rectangle 11"/>
          <p:cNvSpPr>
            <a:spLocks noChangeArrowheads="1"/>
          </p:cNvSpPr>
          <p:nvPr/>
        </p:nvSpPr>
        <p:spPr bwMode="auto">
          <a:xfrm>
            <a:off x="539750" y="3213100"/>
            <a:ext cx="2952750" cy="8636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t>进程</a:t>
            </a:r>
            <a:endParaRPr lang="zh-CN" altLang="en-US" sz="2400"/>
          </a:p>
        </p:txBody>
      </p:sp>
      <p:sp>
        <p:nvSpPr>
          <p:cNvPr id="76808" name="AutoShape 12"/>
          <p:cNvSpPr>
            <a:spLocks noChangeArrowheads="1"/>
          </p:cNvSpPr>
          <p:nvPr/>
        </p:nvSpPr>
        <p:spPr bwMode="auto">
          <a:xfrm>
            <a:off x="684213" y="4076700"/>
            <a:ext cx="1150937" cy="1657350"/>
          </a:xfrm>
          <a:prstGeom prst="downArrow">
            <a:avLst>
              <a:gd name="adj1" fmla="val 50000"/>
              <a:gd name="adj2" fmla="val 36000"/>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en-US" altLang="zh-CN"/>
              <a:t>3</a:t>
            </a:r>
            <a:r>
              <a:rPr lang="zh-CN" altLang="en-US"/>
              <a:t>标准错误输出</a:t>
            </a:r>
            <a:endParaRPr lang="zh-CN" altLang="en-US"/>
          </a:p>
        </p:txBody>
      </p:sp>
      <p:sp>
        <p:nvSpPr>
          <p:cNvPr id="76809" name="AutoShape 13"/>
          <p:cNvSpPr>
            <a:spLocks noChangeArrowheads="1"/>
          </p:cNvSpPr>
          <p:nvPr/>
        </p:nvSpPr>
        <p:spPr bwMode="auto">
          <a:xfrm>
            <a:off x="2195513" y="4076700"/>
            <a:ext cx="1150937" cy="1657350"/>
          </a:xfrm>
          <a:prstGeom prst="downArrow">
            <a:avLst>
              <a:gd name="adj1" fmla="val 50000"/>
              <a:gd name="adj2" fmla="val 36000"/>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en-US" altLang="zh-CN"/>
              <a:t>2</a:t>
            </a:r>
            <a:r>
              <a:rPr lang="zh-CN" altLang="en-US"/>
              <a:t>标准输出</a:t>
            </a:r>
            <a:endParaRPr lang="zh-CN" altLang="en-US"/>
          </a:p>
        </p:txBody>
      </p:sp>
      <p:sp>
        <p:nvSpPr>
          <p:cNvPr id="76810" name="Rectangle 14"/>
          <p:cNvSpPr>
            <a:spLocks noChangeArrowheads="1"/>
          </p:cNvSpPr>
          <p:nvPr/>
        </p:nvSpPr>
        <p:spPr bwMode="auto">
          <a:xfrm>
            <a:off x="684213" y="5734050"/>
            <a:ext cx="2665412" cy="8636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屏幕或窗口</a:t>
            </a:r>
            <a:endParaRPr lang="zh-CN" altLang="en-US"/>
          </a:p>
        </p:txBody>
      </p:sp>
      <p:sp>
        <p:nvSpPr>
          <p:cNvPr id="76811" name="Text Box 15"/>
          <p:cNvSpPr txBox="1">
            <a:spLocks noChangeArrowheads="1"/>
          </p:cNvSpPr>
          <p:nvPr/>
        </p:nvSpPr>
        <p:spPr bwMode="auto">
          <a:xfrm>
            <a:off x="4284663" y="1844675"/>
            <a:ext cx="4103687"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hangingPunct="1">
              <a:spcBef>
                <a:spcPct val="50000"/>
              </a:spcBef>
            </a:pPr>
            <a:r>
              <a:rPr lang="en-US" altLang="zh-CN" sz="2400"/>
              <a:t>Linux</a:t>
            </a:r>
            <a:r>
              <a:rPr lang="zh-CN" altLang="en-US" sz="2400"/>
              <a:t>进程（除了守护进程）至少拥有三个文件描述符：</a:t>
            </a:r>
            <a:r>
              <a:rPr lang="zh-CN" altLang="en-US" sz="2400">
                <a:solidFill>
                  <a:schemeClr val="accent1"/>
                </a:solidFill>
              </a:rPr>
              <a:t>标准输入（</a:t>
            </a:r>
            <a:r>
              <a:rPr lang="en-US" altLang="zh-CN" sz="2400">
                <a:solidFill>
                  <a:schemeClr val="accent1"/>
                </a:solidFill>
              </a:rPr>
              <a:t>stdin)</a:t>
            </a:r>
            <a:r>
              <a:rPr lang="zh-CN" altLang="en-US" sz="2400"/>
              <a:t>、</a:t>
            </a:r>
            <a:r>
              <a:rPr lang="zh-CN" altLang="en-US" sz="2400">
                <a:solidFill>
                  <a:schemeClr val="accent1"/>
                </a:solidFill>
              </a:rPr>
              <a:t>标准输出（</a:t>
            </a:r>
            <a:r>
              <a:rPr lang="en-US" altLang="zh-CN" sz="2400">
                <a:solidFill>
                  <a:schemeClr val="accent1"/>
                </a:solidFill>
              </a:rPr>
              <a:t>stdout</a:t>
            </a:r>
            <a:r>
              <a:rPr lang="zh-CN" altLang="en-US" sz="2400">
                <a:solidFill>
                  <a:schemeClr val="accent1"/>
                </a:solidFill>
              </a:rPr>
              <a:t>）</a:t>
            </a:r>
            <a:r>
              <a:rPr lang="zh-CN" altLang="en-US" sz="2400"/>
              <a:t>、和</a:t>
            </a:r>
            <a:r>
              <a:rPr lang="zh-CN" altLang="en-US" sz="2400">
                <a:solidFill>
                  <a:schemeClr val="accent1"/>
                </a:solidFill>
              </a:rPr>
              <a:t>标准错误输出（</a:t>
            </a:r>
            <a:r>
              <a:rPr lang="en-US" altLang="zh-CN" sz="2400">
                <a:solidFill>
                  <a:schemeClr val="accent1"/>
                </a:solidFill>
              </a:rPr>
              <a:t>stderr)</a:t>
            </a:r>
            <a:endParaRPr lang="en-US" altLang="zh-CN" sz="2400">
              <a:solidFill>
                <a:schemeClr val="accent1"/>
              </a:solidFill>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C1E9E6CE-9E83-46B2-89FE-65C64388DB82}"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
        <p:nvSpPr>
          <p:cNvPr id="77827" name="Text Box 2"/>
          <p:cNvSpPr txBox="1">
            <a:spLocks noChangeArrowheads="1"/>
          </p:cNvSpPr>
          <p:nvPr/>
        </p:nvSpPr>
        <p:spPr bwMode="auto">
          <a:xfrm>
            <a:off x="179388" y="1052513"/>
            <a:ext cx="8001000" cy="429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algn="just" eaLnBrk="1" hangingPunct="1">
              <a:spcBef>
                <a:spcPct val="50000"/>
              </a:spcBef>
            </a:pPr>
            <a:r>
              <a:rPr kumimoji="1" lang="zh-CN" altLang="en-US" sz="2400">
                <a:latin typeface="宋体" panose="02010600030101010101" pitchFamily="2" charset="-122"/>
                <a:ea typeface="宋体" panose="02010600030101010101" pitchFamily="2" charset="-122"/>
              </a:rPr>
              <a:t>       在</a:t>
            </a:r>
            <a:r>
              <a:rPr kumimoji="1" lang="en-US" altLang="zh-CN" sz="2400">
                <a:latin typeface="宋体" panose="02010600030101010101" pitchFamily="2" charset="-122"/>
                <a:ea typeface="宋体" panose="02010600030101010101" pitchFamily="2" charset="-122"/>
                <a:cs typeface="Times New Roman" panose="02020603050405020304" pitchFamily="18" charset="0"/>
              </a:rPr>
              <a:t>Linux</a:t>
            </a:r>
            <a:r>
              <a:rPr kumimoji="1" lang="zh-CN" altLang="en-US" sz="2400">
                <a:latin typeface="宋体" panose="02010600030101010101" pitchFamily="2" charset="-122"/>
                <a:ea typeface="宋体" panose="02010600030101010101" pitchFamily="2" charset="-122"/>
              </a:rPr>
              <a:t>系统中，执行一个</a:t>
            </a:r>
            <a:r>
              <a:rPr kumimoji="1" lang="en-US" altLang="zh-CN" sz="2400">
                <a:latin typeface="宋体" panose="02010600030101010101" pitchFamily="2" charset="-122"/>
                <a:ea typeface="宋体" panose="02010600030101010101" pitchFamily="2" charset="-122"/>
              </a:rPr>
              <a:t>shell</a:t>
            </a:r>
            <a:r>
              <a:rPr kumimoji="1" lang="zh-CN" altLang="en-US" sz="2400">
                <a:latin typeface="宋体" panose="02010600030101010101" pitchFamily="2" charset="-122"/>
                <a:ea typeface="宋体" panose="02010600030101010101" pitchFamily="2" charset="-122"/>
              </a:rPr>
              <a:t>命令行时通常会自动打开三个标准文件</a:t>
            </a:r>
            <a:endParaRPr kumimoji="1" lang="zh-CN" altLang="en-US" sz="2400">
              <a:latin typeface="宋体" panose="02010600030101010101" pitchFamily="2" charset="-122"/>
              <a:ea typeface="宋体" panose="02010600030101010101" pitchFamily="2" charset="-122"/>
            </a:endParaRPr>
          </a:p>
          <a:p>
            <a:pPr algn="just" eaLnBrk="1" hangingPunct="1">
              <a:spcBef>
                <a:spcPct val="50000"/>
              </a:spcBef>
            </a:pPr>
            <a:r>
              <a:rPr kumimoji="1" lang="zh-CN" altLang="en-US" sz="2400">
                <a:latin typeface="宋体" panose="02010600030101010101" pitchFamily="2" charset="-122"/>
                <a:ea typeface="宋体" panose="02010600030101010101" pitchFamily="2" charset="-122"/>
              </a:rPr>
              <a:t>    标准输入文件（</a:t>
            </a:r>
            <a:r>
              <a:rPr kumimoji="1" lang="en-US" altLang="zh-CN" sz="2400">
                <a:latin typeface="宋体" panose="02010600030101010101" pitchFamily="2" charset="-122"/>
                <a:ea typeface="宋体" panose="02010600030101010101" pitchFamily="2" charset="-122"/>
              </a:rPr>
              <a:t>stdin</a:t>
            </a:r>
            <a:r>
              <a:rPr kumimoji="1" lang="zh-CN" altLang="en-US" sz="2400">
                <a:latin typeface="宋体" panose="02010600030101010101" pitchFamily="2" charset="-122"/>
                <a:ea typeface="宋体" panose="02010600030101010101" pitchFamily="2" charset="-122"/>
              </a:rPr>
              <a:t>）       对应终端的键盘</a:t>
            </a:r>
            <a:endParaRPr kumimoji="1" lang="zh-CN" altLang="en-US" sz="2400">
              <a:latin typeface="宋体" panose="02010600030101010101" pitchFamily="2" charset="-122"/>
              <a:ea typeface="宋体" panose="02010600030101010101" pitchFamily="2" charset="-122"/>
            </a:endParaRPr>
          </a:p>
          <a:p>
            <a:pPr algn="just" eaLnBrk="1" hangingPunct="1">
              <a:spcBef>
                <a:spcPct val="50000"/>
              </a:spcBef>
            </a:pPr>
            <a:r>
              <a:rPr kumimoji="1" lang="zh-CN" altLang="en-US" sz="2400">
                <a:latin typeface="宋体" panose="02010600030101010101" pitchFamily="2" charset="-122"/>
                <a:ea typeface="宋体" panose="02010600030101010101" pitchFamily="2" charset="-122"/>
              </a:rPr>
              <a:t>    标准输出文件（</a:t>
            </a:r>
            <a:r>
              <a:rPr kumimoji="1" lang="en-US" altLang="zh-CN" sz="2400">
                <a:latin typeface="宋体" panose="02010600030101010101" pitchFamily="2" charset="-122"/>
                <a:ea typeface="宋体" panose="02010600030101010101" pitchFamily="2" charset="-122"/>
              </a:rPr>
              <a:t>stdout</a:t>
            </a:r>
            <a:r>
              <a:rPr kumimoji="1" lang="zh-CN" altLang="en-US" sz="2400">
                <a:latin typeface="宋体" panose="02010600030101010101" pitchFamily="2" charset="-122"/>
                <a:ea typeface="宋体" panose="02010600030101010101" pitchFamily="2" charset="-122"/>
              </a:rPr>
              <a:t>）</a:t>
            </a:r>
            <a:endParaRPr kumimoji="1" lang="zh-CN" altLang="en-US" sz="2400">
              <a:latin typeface="宋体" panose="02010600030101010101" pitchFamily="2" charset="-122"/>
              <a:ea typeface="宋体" panose="02010600030101010101" pitchFamily="2" charset="-122"/>
            </a:endParaRPr>
          </a:p>
          <a:p>
            <a:pPr algn="just" eaLnBrk="1" hangingPunct="1">
              <a:spcBef>
                <a:spcPct val="50000"/>
              </a:spcBef>
            </a:pPr>
            <a:r>
              <a:rPr kumimoji="1" lang="zh-CN" altLang="en-US" sz="2400">
                <a:latin typeface="宋体" panose="02010600030101010101" pitchFamily="2" charset="-122"/>
                <a:ea typeface="宋体" panose="02010600030101010101" pitchFamily="2" charset="-122"/>
              </a:rPr>
              <a:t>    标准错误输出文件（</a:t>
            </a:r>
            <a:r>
              <a:rPr kumimoji="1" lang="en-US" altLang="zh-CN" sz="2400">
                <a:latin typeface="宋体" panose="02010600030101010101" pitchFamily="2" charset="-122"/>
                <a:ea typeface="宋体" panose="02010600030101010101" pitchFamily="2" charset="-122"/>
              </a:rPr>
              <a:t>stderr</a:t>
            </a:r>
            <a:r>
              <a:rPr kumimoji="1" lang="zh-CN" altLang="en-US" sz="2400">
                <a:latin typeface="宋体" panose="02010600030101010101" pitchFamily="2" charset="-122"/>
                <a:ea typeface="宋体" panose="02010600030101010101" pitchFamily="2" charset="-122"/>
              </a:rPr>
              <a:t>）</a:t>
            </a:r>
            <a:endParaRPr kumimoji="1" lang="zh-CN" altLang="en-US" sz="2400">
              <a:latin typeface="宋体" panose="02010600030101010101" pitchFamily="2" charset="-122"/>
              <a:ea typeface="宋体" panose="02010600030101010101" pitchFamily="2" charset="-122"/>
            </a:endParaRPr>
          </a:p>
          <a:p>
            <a:pPr algn="just" eaLnBrk="1" hangingPunct="1">
              <a:spcBef>
                <a:spcPct val="50000"/>
              </a:spcBef>
            </a:pPr>
            <a:r>
              <a:rPr kumimoji="1" lang="zh-CN" altLang="en-US" sz="2400">
                <a:latin typeface="宋体" panose="02010600030101010101" pitchFamily="2" charset="-122"/>
                <a:ea typeface="宋体" panose="02010600030101010101" pitchFamily="2" charset="-122"/>
              </a:rPr>
              <a:t>   进程将从标准输入文件中得到输入数据，将正常输出数据输出到标准输出文件，而将错误信息送到标准错误文件中。 </a:t>
            </a:r>
            <a:endParaRPr kumimoji="1" lang="zh-CN" altLang="en-US" sz="2400">
              <a:latin typeface="宋体" panose="02010600030101010101" pitchFamily="2" charset="-122"/>
              <a:ea typeface="宋体" panose="02010600030101010101" pitchFamily="2" charset="-122"/>
            </a:endParaRPr>
          </a:p>
          <a:p>
            <a:pPr algn="just" eaLnBrk="1" hangingPunct="1">
              <a:spcBef>
                <a:spcPct val="50000"/>
              </a:spcBef>
            </a:pPr>
            <a:endParaRPr kumimoji="1" lang="zh-CN" altLang="en-US" sz="2400" b="0">
              <a:solidFill>
                <a:schemeClr val="accent1"/>
              </a:solidFill>
              <a:latin typeface="Arial Narrow" panose="020B0606020202030204" pitchFamily="34" charset="0"/>
              <a:ea typeface="宋体" panose="02010600030101010101" pitchFamily="2" charset="-122"/>
            </a:endParaRPr>
          </a:p>
        </p:txBody>
      </p:sp>
      <p:sp>
        <p:nvSpPr>
          <p:cNvPr id="77828" name="AutoShape 3"/>
          <p:cNvSpPr/>
          <p:nvPr/>
        </p:nvSpPr>
        <p:spPr bwMode="auto">
          <a:xfrm>
            <a:off x="4859338" y="2565400"/>
            <a:ext cx="360362" cy="863600"/>
          </a:xfrm>
          <a:prstGeom prst="rightBrace">
            <a:avLst>
              <a:gd name="adj1" fmla="val 19971"/>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29" name="Text Box 4"/>
          <p:cNvSpPr txBox="1">
            <a:spLocks noChangeArrowheads="1"/>
          </p:cNvSpPr>
          <p:nvPr/>
        </p:nvSpPr>
        <p:spPr bwMode="auto">
          <a:xfrm>
            <a:off x="5435600" y="2781300"/>
            <a:ext cx="2376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hangingPunct="1">
              <a:spcBef>
                <a:spcPct val="50000"/>
              </a:spcBef>
            </a:pPr>
            <a:r>
              <a:rPr kumimoji="1" lang="zh-CN" altLang="en-US" sz="2400"/>
              <a:t>对应终端的屏幕</a:t>
            </a:r>
            <a:endParaRPr kumimoji="1" lang="zh-CN" altLang="en-US" sz="240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p:cNvSpPr>
          <p:nvPr>
            <p:ph idx="1"/>
          </p:nvPr>
        </p:nvSpPr>
        <p:spPr>
          <a:xfrm>
            <a:off x="323850" y="1125538"/>
            <a:ext cx="8459788" cy="3959225"/>
          </a:xfrm>
        </p:spPr>
        <p:txBody>
          <a:bodyPr/>
          <a:lstStyle/>
          <a:p>
            <a:pPr>
              <a:buFont typeface="Wingdings" panose="05000000000000000000" pitchFamily="2" charset="2"/>
              <a:buChar char="l"/>
            </a:pPr>
            <a:r>
              <a:rPr kumimoji="1" lang="zh-CN" altLang="en-US" b="1" dirty="0" smtClean="0"/>
              <a:t>输入重定向 （不常用）</a:t>
            </a:r>
            <a:endParaRPr kumimoji="1" lang="zh-CN" altLang="en-US" b="1" dirty="0" smtClean="0"/>
          </a:p>
          <a:p>
            <a:pPr marL="533400" indent="-533400">
              <a:buFont typeface="Wingdings" panose="05000000000000000000" pitchFamily="2" charset="2"/>
              <a:buNone/>
            </a:pPr>
            <a:r>
              <a:rPr kumimoji="1" lang="zh-CN" altLang="en-US" b="1" dirty="0" smtClean="0"/>
              <a:t>      </a:t>
            </a:r>
            <a:r>
              <a:rPr kumimoji="1" lang="zh-CN" altLang="en-US" sz="2400" b="1" dirty="0" smtClean="0"/>
              <a:t>输入重定向是指把命令（或可执行程序）的标准输入重定向到指定的文件中。输入重定向主要用于改变一个命令的输入源，特别是改变那些需要大量输入的输入源。</a:t>
            </a:r>
            <a:endParaRPr kumimoji="1" lang="zh-CN" altLang="en-US" sz="2400" b="1" dirty="0" smtClean="0"/>
          </a:p>
          <a:p>
            <a:pPr>
              <a:buFont typeface="Wingdings" panose="05000000000000000000" pitchFamily="2" charset="2"/>
              <a:buChar char="l"/>
            </a:pPr>
            <a:r>
              <a:rPr kumimoji="1" lang="zh-CN" altLang="en-US" b="1" dirty="0" smtClean="0"/>
              <a:t>输出重定向 </a:t>
            </a:r>
            <a:endParaRPr kumimoji="1" lang="zh-CN" altLang="en-US" b="1" dirty="0" smtClean="0"/>
          </a:p>
          <a:p>
            <a:pPr marL="533400" indent="-533400">
              <a:buFont typeface="Wingdings" panose="05000000000000000000" pitchFamily="2" charset="2"/>
              <a:buNone/>
            </a:pPr>
            <a:r>
              <a:rPr kumimoji="1" lang="zh-CN" altLang="en-US" b="1" dirty="0" smtClean="0"/>
              <a:t>	   </a:t>
            </a:r>
            <a:r>
              <a:rPr kumimoji="1" lang="zh-CN" altLang="en-US" sz="2400" b="1" dirty="0" smtClean="0"/>
              <a:t>输出重定向是指把命令（或可执行程序）的标准输出或标准错误输出重新定向到指定文件中。这样，该命令的输出就不显示在屏幕上，而是写入到指定文件中。</a:t>
            </a:r>
            <a:endParaRPr kumimoji="1" lang="zh-CN" altLang="en-US" sz="2400" b="1" dirty="0" smtClean="0"/>
          </a:p>
        </p:txBody>
      </p:sp>
      <p:sp>
        <p:nvSpPr>
          <p:cNvPr id="78850"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8C2FC0DC-0C27-4159-951B-066F26CA2390}"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
        <p:nvSpPr>
          <p:cNvPr id="78852" name="Rectangle 4"/>
          <p:cNvSpPr>
            <a:spLocks noChangeArrowheads="1"/>
          </p:cNvSpPr>
          <p:nvPr/>
        </p:nvSpPr>
        <p:spPr bwMode="auto">
          <a:xfrm>
            <a:off x="323850" y="3860800"/>
            <a:ext cx="4572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endParaRPr kumimoji="1" lang="zh-CN" altLang="en-US">
              <a:solidFill>
                <a:srgbClr val="000000"/>
              </a:solidFill>
            </a:endParaRPr>
          </a:p>
          <a:p>
            <a:pPr marL="342900" indent="-342900">
              <a:spcBef>
                <a:spcPct val="50000"/>
              </a:spcBef>
            </a:pPr>
            <a:endParaRPr kumimoji="1" lang="zh-CN" altLang="en-US" sz="2400">
              <a:latin typeface="Arial Narrow" panose="020B0606020202030204" pitchFamily="34" charset="0"/>
            </a:endParaRPr>
          </a:p>
        </p:txBody>
      </p:sp>
      <p:sp>
        <p:nvSpPr>
          <p:cNvPr id="78854" name="AutoShape 6"/>
          <p:cNvSpPr>
            <a:spLocks noChangeArrowheads="1"/>
          </p:cNvSpPr>
          <p:nvPr/>
        </p:nvSpPr>
        <p:spPr bwMode="auto">
          <a:xfrm>
            <a:off x="323850" y="5157788"/>
            <a:ext cx="1511300" cy="792162"/>
          </a:xfrm>
          <a:prstGeom prst="rightArrow">
            <a:avLst>
              <a:gd name="adj1" fmla="val 50000"/>
              <a:gd name="adj2" fmla="val 47695"/>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stdin</a:t>
            </a:r>
            <a:endParaRPr lang="en-US" altLang="zh-CN"/>
          </a:p>
        </p:txBody>
      </p:sp>
      <p:sp>
        <p:nvSpPr>
          <p:cNvPr id="78855" name="Rectangle 7"/>
          <p:cNvSpPr>
            <a:spLocks noChangeArrowheads="1"/>
          </p:cNvSpPr>
          <p:nvPr/>
        </p:nvSpPr>
        <p:spPr bwMode="auto">
          <a:xfrm>
            <a:off x="1835150" y="5229225"/>
            <a:ext cx="1873250" cy="10795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t>进程</a:t>
            </a:r>
            <a:endParaRPr lang="zh-CN" altLang="en-US" sz="2400"/>
          </a:p>
        </p:txBody>
      </p:sp>
      <p:sp>
        <p:nvSpPr>
          <p:cNvPr id="78856" name="AutoShape 8"/>
          <p:cNvSpPr>
            <a:spLocks noChangeArrowheads="1"/>
          </p:cNvSpPr>
          <p:nvPr/>
        </p:nvSpPr>
        <p:spPr bwMode="auto">
          <a:xfrm>
            <a:off x="3708400" y="5157788"/>
            <a:ext cx="2087563" cy="504825"/>
          </a:xfrm>
          <a:prstGeom prst="rightArrow">
            <a:avLst>
              <a:gd name="adj1" fmla="val 50000"/>
              <a:gd name="adj2" fmla="val 103381"/>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stdout</a:t>
            </a:r>
            <a:endParaRPr lang="en-US" altLang="zh-CN"/>
          </a:p>
        </p:txBody>
      </p:sp>
      <p:sp>
        <p:nvSpPr>
          <p:cNvPr id="78857" name="AutoShape 9"/>
          <p:cNvSpPr>
            <a:spLocks noChangeArrowheads="1"/>
          </p:cNvSpPr>
          <p:nvPr/>
        </p:nvSpPr>
        <p:spPr bwMode="auto">
          <a:xfrm>
            <a:off x="3708400" y="5734050"/>
            <a:ext cx="2087563" cy="504825"/>
          </a:xfrm>
          <a:prstGeom prst="rightArrow">
            <a:avLst>
              <a:gd name="adj1" fmla="val 50000"/>
              <a:gd name="adj2" fmla="val 103381"/>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stderr</a:t>
            </a:r>
            <a:endParaRPr lang="en-US" altLang="zh-CN"/>
          </a:p>
        </p:txBody>
      </p:sp>
      <p:sp>
        <p:nvSpPr>
          <p:cNvPr id="78858" name="Oval 10"/>
          <p:cNvSpPr>
            <a:spLocks noChangeArrowheads="1"/>
          </p:cNvSpPr>
          <p:nvPr/>
        </p:nvSpPr>
        <p:spPr bwMode="auto">
          <a:xfrm>
            <a:off x="5867400" y="5084763"/>
            <a:ext cx="1944688" cy="6477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a:t>文件</a:t>
            </a:r>
            <a:endParaRPr lang="zh-CN" altLang="en-US" sz="280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p:cNvSpPr>
          <p:nvPr>
            <p:ph idx="1"/>
          </p:nvPr>
        </p:nvSpPr>
        <p:spPr>
          <a:xfrm>
            <a:off x="611560" y="1196752"/>
            <a:ext cx="7751763" cy="5129213"/>
          </a:xfrm>
        </p:spPr>
        <p:txBody>
          <a:bodyPr/>
          <a:lstStyle/>
          <a:p>
            <a:pPr>
              <a:buFont typeface="Wingdings" panose="05000000000000000000" pitchFamily="2" charset="2"/>
              <a:buNone/>
            </a:pPr>
            <a:r>
              <a:rPr lang="zh-CN" altLang="en-US" sz="2400" b="1" dirty="0" smtClean="0"/>
              <a:t>几个常用的命令重定向符号：</a:t>
            </a:r>
            <a:endParaRPr lang="zh-CN" altLang="en-US" sz="2400" b="1" dirty="0" smtClean="0"/>
          </a:p>
          <a:p>
            <a:r>
              <a:rPr lang="en-US" altLang="zh-CN" sz="2400" b="1" dirty="0" smtClean="0">
                <a:solidFill>
                  <a:srgbClr val="FF0000"/>
                </a:solidFill>
              </a:rPr>
              <a:t>&gt;</a:t>
            </a:r>
            <a:r>
              <a:rPr lang="en-US" altLang="zh-CN" sz="2400" b="1" dirty="0" smtClean="0"/>
              <a:t>:</a:t>
            </a:r>
            <a:r>
              <a:rPr lang="zh-CN" altLang="en-US" sz="2400" b="1" dirty="0" smtClean="0"/>
              <a:t>将原本由屏幕输出的正确数据输出到</a:t>
            </a:r>
            <a:r>
              <a:rPr lang="en-US" altLang="zh-CN" sz="2400" b="1" dirty="0" smtClean="0"/>
              <a:t>&gt;</a:t>
            </a:r>
            <a:r>
              <a:rPr lang="zh-CN" altLang="en-US" sz="2400" b="1" dirty="0" smtClean="0"/>
              <a:t>右边的文件名或设备中</a:t>
            </a:r>
            <a:endParaRPr lang="zh-CN" altLang="en-US" sz="2400" b="1" dirty="0" smtClean="0"/>
          </a:p>
          <a:p>
            <a:r>
              <a:rPr lang="en-US" altLang="zh-CN" sz="2400" b="1" dirty="0" smtClean="0">
                <a:solidFill>
                  <a:srgbClr val="FF0000"/>
                </a:solidFill>
              </a:rPr>
              <a:t>&lt;</a:t>
            </a:r>
            <a:r>
              <a:rPr lang="zh-CN" altLang="en-US" sz="2400" b="1" dirty="0" smtClean="0"/>
              <a:t>：由</a:t>
            </a:r>
            <a:r>
              <a:rPr lang="en-US" altLang="zh-CN" sz="2400" b="1" dirty="0" smtClean="0"/>
              <a:t>&lt;</a:t>
            </a:r>
            <a:r>
              <a:rPr lang="zh-CN" altLang="en-US" sz="2400" b="1" dirty="0" smtClean="0"/>
              <a:t>的右边读入参数文件</a:t>
            </a:r>
            <a:endParaRPr lang="zh-CN" altLang="en-US" sz="2400" b="1" dirty="0" smtClean="0"/>
          </a:p>
          <a:p>
            <a:r>
              <a:rPr lang="en-US" altLang="zh-CN" sz="2400" b="1" dirty="0" smtClean="0">
                <a:solidFill>
                  <a:srgbClr val="FF0000"/>
                </a:solidFill>
              </a:rPr>
              <a:t>&gt;&gt;</a:t>
            </a:r>
            <a:r>
              <a:rPr lang="zh-CN" altLang="en-US" sz="2400" b="1" dirty="0" smtClean="0"/>
              <a:t>：将原本由屏幕输出的正确数据以累加方式添加到文件的最后面</a:t>
            </a:r>
            <a:endParaRPr lang="zh-CN" altLang="en-US" sz="2400" b="1" dirty="0" smtClean="0"/>
          </a:p>
          <a:p>
            <a:r>
              <a:rPr lang="en-US" altLang="zh-CN" sz="2400" b="1" dirty="0" smtClean="0">
                <a:solidFill>
                  <a:srgbClr val="FF0000"/>
                </a:solidFill>
              </a:rPr>
              <a:t>2&gt;</a:t>
            </a:r>
            <a:r>
              <a:rPr lang="zh-CN" altLang="en-US" sz="2400" b="1" dirty="0" smtClean="0"/>
              <a:t>将原本应该由屏幕输出的错误数据输出到右边指定的文件中</a:t>
            </a:r>
            <a:endParaRPr lang="zh-CN" altLang="en-US" sz="2400" b="1" dirty="0" smtClean="0"/>
          </a:p>
          <a:p>
            <a:r>
              <a:rPr lang="en-US" altLang="zh-CN" sz="2400" b="1" dirty="0" smtClean="0">
                <a:solidFill>
                  <a:srgbClr val="FF0000"/>
                </a:solidFill>
              </a:rPr>
              <a:t>&amp;&gt; </a:t>
            </a:r>
            <a:r>
              <a:rPr lang="zh-CN" altLang="en-US" sz="2400" b="1" dirty="0" smtClean="0"/>
              <a:t>同时实现输出和错误重定向</a:t>
            </a:r>
            <a:endParaRPr lang="zh-CN" altLang="en-US" sz="2400" b="1" dirty="0" smtClean="0"/>
          </a:p>
          <a:p>
            <a:r>
              <a:rPr lang="en-US" altLang="zh-CN" sz="2400" b="1" dirty="0" smtClean="0">
                <a:solidFill>
                  <a:srgbClr val="FF0000"/>
                </a:solidFill>
              </a:rPr>
              <a:t>/</a:t>
            </a:r>
            <a:r>
              <a:rPr lang="en-US" altLang="zh-CN" sz="2400" b="1" dirty="0" err="1" smtClean="0">
                <a:solidFill>
                  <a:srgbClr val="FF0000"/>
                </a:solidFill>
              </a:rPr>
              <a:t>dev</a:t>
            </a:r>
            <a:r>
              <a:rPr lang="en-US" altLang="zh-CN" sz="2400" b="1" dirty="0" smtClean="0">
                <a:solidFill>
                  <a:srgbClr val="FF0000"/>
                </a:solidFill>
              </a:rPr>
              <a:t>/null</a:t>
            </a:r>
            <a:r>
              <a:rPr lang="zh-CN" altLang="en-US" sz="2400" b="1" dirty="0" smtClean="0"/>
              <a:t>：可以视为垃圾设备</a:t>
            </a:r>
            <a:endParaRPr lang="zh-CN" altLang="en-US" sz="2400" b="1" dirty="0" smtClean="0"/>
          </a:p>
        </p:txBody>
      </p:sp>
      <p:sp>
        <p:nvSpPr>
          <p:cNvPr id="79874"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0B391A9E-457E-4EDE-A97F-DC419B4592A9}"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p:cNvSpPr>
          <p:nvPr>
            <p:ph type="title"/>
          </p:nvPr>
        </p:nvSpPr>
        <p:spPr>
          <a:xfrm>
            <a:off x="539552" y="116632"/>
            <a:ext cx="6556573" cy="654050"/>
          </a:xfrm>
        </p:spPr>
        <p:txBody>
          <a:bodyPr/>
          <a:lstStyle/>
          <a:p>
            <a:pPr>
              <a:buClr>
                <a:schemeClr val="accent2"/>
              </a:buClr>
              <a:buFont typeface="Wingdings" panose="05000000000000000000" pitchFamily="2" charset="2"/>
              <a:buNone/>
            </a:pPr>
            <a:r>
              <a:rPr lang="zh-CN" altLang="en-US" sz="3600" i="0" dirty="0" smtClean="0">
                <a:solidFill>
                  <a:srgbClr val="FF0000"/>
                </a:solidFill>
                <a:latin typeface="黑体" panose="02010609060101010101" pitchFamily="49" charset="-122"/>
                <a:ea typeface="黑体" panose="02010609060101010101" pitchFamily="49" charset="-122"/>
              </a:rPr>
              <a:t>（</a:t>
            </a:r>
            <a:r>
              <a:rPr lang="en-US" altLang="zh-CN" sz="3600" i="0" dirty="0" smtClean="0">
                <a:solidFill>
                  <a:srgbClr val="FF0000"/>
                </a:solidFill>
                <a:latin typeface="黑体" panose="02010609060101010101" pitchFamily="49" charset="-122"/>
                <a:ea typeface="黑体" panose="02010609060101010101" pitchFamily="49" charset="-122"/>
              </a:rPr>
              <a:t>2</a:t>
            </a:r>
            <a:r>
              <a:rPr lang="zh-CN" altLang="en-US" sz="3600" i="0" dirty="0" smtClean="0">
                <a:solidFill>
                  <a:srgbClr val="FF0000"/>
                </a:solidFill>
                <a:latin typeface="黑体" panose="02010609060101010101" pitchFamily="49" charset="-122"/>
                <a:ea typeface="黑体" panose="02010609060101010101" pitchFamily="49" charset="-122"/>
              </a:rPr>
              <a:t>）</a:t>
            </a:r>
            <a:r>
              <a:rPr lang="en-US" altLang="zh-CN" sz="3600" i="0" dirty="0" smtClean="0">
                <a:solidFill>
                  <a:srgbClr val="FF0000"/>
                </a:solidFill>
                <a:latin typeface="黑体" panose="02010609060101010101" pitchFamily="49" charset="-122"/>
                <a:ea typeface="黑体" panose="02010609060101010101" pitchFamily="49" charset="-122"/>
              </a:rPr>
              <a:t>shell</a:t>
            </a:r>
            <a:r>
              <a:rPr lang="zh-CN" altLang="en-US" sz="3600" i="0" dirty="0" smtClean="0">
                <a:solidFill>
                  <a:srgbClr val="FF0000"/>
                </a:solidFill>
                <a:latin typeface="黑体" panose="02010609060101010101" pitchFamily="49" charset="-122"/>
                <a:ea typeface="黑体" panose="02010609060101010101" pitchFamily="49" charset="-122"/>
              </a:rPr>
              <a:t>的种类</a:t>
            </a:r>
            <a:endParaRPr lang="zh-CN" altLang="en-US" sz="3600" i="0" dirty="0" smtClean="0">
              <a:solidFill>
                <a:srgbClr val="FF0000"/>
              </a:solidFill>
              <a:latin typeface="黑体" panose="02010609060101010101" pitchFamily="49" charset="-122"/>
              <a:ea typeface="黑体" panose="02010609060101010101" pitchFamily="49" charset="-122"/>
            </a:endParaRPr>
          </a:p>
        </p:txBody>
      </p:sp>
      <p:sp>
        <p:nvSpPr>
          <p:cNvPr id="135171" name="Rectangle 3"/>
          <p:cNvSpPr>
            <a:spLocks noGrp="1"/>
          </p:cNvSpPr>
          <p:nvPr>
            <p:ph idx="1"/>
          </p:nvPr>
        </p:nvSpPr>
        <p:spPr>
          <a:xfrm>
            <a:off x="395536" y="1124744"/>
            <a:ext cx="8316913" cy="5129212"/>
          </a:xfrm>
        </p:spPr>
        <p:txBody>
          <a:bodyPr/>
          <a:lstStyle/>
          <a:p>
            <a:pPr>
              <a:lnSpc>
                <a:spcPct val="80000"/>
              </a:lnSpc>
            </a:pPr>
            <a:endParaRPr lang="zh-CN" altLang="en-US" b="1" dirty="0" smtClean="0"/>
          </a:p>
          <a:p>
            <a:pPr>
              <a:lnSpc>
                <a:spcPct val="80000"/>
              </a:lnSpc>
            </a:pPr>
            <a:r>
              <a:rPr lang="zh-CN" altLang="en-US" b="1" dirty="0" smtClean="0"/>
              <a:t>很长一段时间，只有两类</a:t>
            </a:r>
            <a:r>
              <a:rPr lang="en-US" altLang="zh-CN" b="1" dirty="0" smtClean="0"/>
              <a:t>shell</a:t>
            </a:r>
            <a:r>
              <a:rPr lang="zh-CN" altLang="en-US" b="1" dirty="0" smtClean="0"/>
              <a:t>供人们选择：</a:t>
            </a:r>
            <a:endParaRPr lang="zh-CN" altLang="en-US" b="1" dirty="0" smtClean="0"/>
          </a:p>
          <a:p>
            <a:pPr lvl="1">
              <a:lnSpc>
                <a:spcPct val="80000"/>
              </a:lnSpc>
            </a:pPr>
            <a:r>
              <a:rPr lang="en-US" altLang="zh-CN" b="1" dirty="0" smtClean="0">
                <a:solidFill>
                  <a:srgbClr val="C00000"/>
                </a:solidFill>
              </a:rPr>
              <a:t>C shell</a:t>
            </a:r>
            <a:r>
              <a:rPr lang="zh-CN" altLang="en-US" b="1" dirty="0" smtClean="0"/>
              <a:t>用来交互；</a:t>
            </a:r>
            <a:r>
              <a:rPr lang="en-US" altLang="zh-CN" b="1" dirty="0" smtClean="0">
                <a:solidFill>
                  <a:srgbClr val="C00000"/>
                </a:solidFill>
              </a:rPr>
              <a:t>Bourne shell</a:t>
            </a:r>
            <a:r>
              <a:rPr lang="zh-CN" altLang="en-US" b="1" dirty="0" smtClean="0"/>
              <a:t>用来编程</a:t>
            </a:r>
            <a:endParaRPr lang="zh-CN" altLang="en-US" b="1" dirty="0" smtClean="0"/>
          </a:p>
          <a:p>
            <a:pPr>
              <a:lnSpc>
                <a:spcPct val="80000"/>
              </a:lnSpc>
            </a:pPr>
            <a:r>
              <a:rPr lang="en-US" altLang="zh-CN" b="1" dirty="0" err="1" smtClean="0">
                <a:solidFill>
                  <a:srgbClr val="C00000"/>
                </a:solidFill>
              </a:rPr>
              <a:t>Korn</a:t>
            </a:r>
            <a:r>
              <a:rPr lang="en-US" altLang="zh-CN" b="1" dirty="0" smtClean="0">
                <a:solidFill>
                  <a:srgbClr val="C00000"/>
                </a:solidFill>
              </a:rPr>
              <a:t> shell</a:t>
            </a:r>
            <a:r>
              <a:rPr lang="zh-CN" altLang="en-US" b="1" dirty="0" smtClean="0"/>
              <a:t>：结合了</a:t>
            </a:r>
            <a:r>
              <a:rPr lang="en-US" altLang="zh-CN" b="1" dirty="0" smtClean="0"/>
              <a:t>C shell</a:t>
            </a:r>
            <a:r>
              <a:rPr lang="zh-CN" altLang="en-US" b="1" dirty="0" smtClean="0"/>
              <a:t>的交互式特性，融入</a:t>
            </a:r>
            <a:r>
              <a:rPr lang="en-US" altLang="zh-CN" b="1" dirty="0" smtClean="0"/>
              <a:t>Bourne shell</a:t>
            </a:r>
            <a:r>
              <a:rPr lang="zh-CN" altLang="en-US" b="1" dirty="0" smtClean="0"/>
              <a:t>的语法，并增添了很多新功能，使其广受欢迎。</a:t>
            </a:r>
            <a:endParaRPr lang="zh-CN" altLang="en-US" b="1" dirty="0" smtClean="0"/>
          </a:p>
          <a:p>
            <a:pPr>
              <a:lnSpc>
                <a:spcPct val="80000"/>
              </a:lnSpc>
            </a:pPr>
            <a:r>
              <a:rPr lang="en-US" altLang="zh-CN" b="1" dirty="0" smtClean="0">
                <a:solidFill>
                  <a:srgbClr val="C00000"/>
                </a:solidFill>
              </a:rPr>
              <a:t>Bourne</a:t>
            </a:r>
            <a:r>
              <a:rPr lang="zh-CN" altLang="en-US" b="1" dirty="0" smtClean="0">
                <a:solidFill>
                  <a:srgbClr val="C00000"/>
                </a:solidFill>
              </a:rPr>
              <a:t>（</a:t>
            </a:r>
            <a:r>
              <a:rPr lang="en-US" altLang="zh-CN" b="1" dirty="0" smtClean="0">
                <a:solidFill>
                  <a:srgbClr val="C00000"/>
                </a:solidFill>
              </a:rPr>
              <a:t>[</a:t>
            </a:r>
            <a:r>
              <a:rPr lang="en-US" altLang="zh-CN" b="1" dirty="0" err="1" smtClean="0">
                <a:solidFill>
                  <a:srgbClr val="C00000"/>
                </a:solidFill>
              </a:rPr>
              <a:t>buən</a:t>
            </a:r>
            <a:r>
              <a:rPr lang="en-US" altLang="zh-CN" b="1" dirty="0" smtClean="0">
                <a:solidFill>
                  <a:srgbClr val="C00000"/>
                </a:solidFill>
              </a:rPr>
              <a:t>]</a:t>
            </a:r>
            <a:r>
              <a:rPr lang="zh-CN" altLang="en-US" b="1" dirty="0" smtClean="0">
                <a:solidFill>
                  <a:srgbClr val="C00000"/>
                </a:solidFill>
              </a:rPr>
              <a:t>） </a:t>
            </a:r>
            <a:r>
              <a:rPr lang="en-US" altLang="zh-CN" b="1" dirty="0" smtClean="0">
                <a:solidFill>
                  <a:srgbClr val="C00000"/>
                </a:solidFill>
              </a:rPr>
              <a:t>Again Shell (bash)</a:t>
            </a:r>
            <a:r>
              <a:rPr lang="zh-CN" altLang="en-US" b="1" dirty="0" smtClean="0"/>
              <a:t>：</a:t>
            </a:r>
            <a:r>
              <a:rPr lang="en-US" altLang="zh-CN" b="1" dirty="0" smtClean="0"/>
              <a:t>GNU</a:t>
            </a:r>
            <a:r>
              <a:rPr lang="zh-CN" altLang="en-US" b="1" dirty="0" smtClean="0"/>
              <a:t>计划的一部分，用来替代</a:t>
            </a:r>
            <a:r>
              <a:rPr lang="en-US" altLang="zh-CN" b="1" dirty="0" smtClean="0"/>
              <a:t>Bourne shell</a:t>
            </a:r>
            <a:r>
              <a:rPr lang="zh-CN" altLang="en-US" b="1" dirty="0" smtClean="0"/>
              <a:t>。用于基于</a:t>
            </a:r>
            <a:r>
              <a:rPr lang="en-US" altLang="zh-CN" b="1" dirty="0" smtClean="0"/>
              <a:t>GNU</a:t>
            </a:r>
            <a:r>
              <a:rPr lang="zh-CN" altLang="en-US" b="1" dirty="0" smtClean="0"/>
              <a:t>的系统</a:t>
            </a:r>
            <a:r>
              <a:rPr lang="en-US" altLang="zh-CN" b="1" dirty="0" smtClean="0"/>
              <a:t>.</a:t>
            </a:r>
            <a:endParaRPr lang="en-US" altLang="zh-CN" b="1" dirty="0" smtClean="0"/>
          </a:p>
          <a:p>
            <a:pPr lvl="1">
              <a:lnSpc>
                <a:spcPct val="80000"/>
              </a:lnSpc>
            </a:pPr>
            <a:r>
              <a:rPr lang="zh-CN" altLang="en-US" b="1" dirty="0" smtClean="0"/>
              <a:t>大多数的</a:t>
            </a:r>
            <a:r>
              <a:rPr lang="en-US" altLang="zh-CN" b="1" dirty="0" smtClean="0"/>
              <a:t>Linux(Red Hat, </a:t>
            </a:r>
            <a:r>
              <a:rPr lang="en-US" altLang="zh-CN" b="1" dirty="0" err="1" smtClean="0"/>
              <a:t>Slackware</a:t>
            </a:r>
            <a:r>
              <a:rPr lang="en-US" altLang="zh-CN" b="1" dirty="0" smtClean="0"/>
              <a:t>, Caldera)</a:t>
            </a:r>
            <a:r>
              <a:rPr lang="zh-CN" altLang="en-US" b="1" dirty="0" smtClean="0"/>
              <a:t>都以</a:t>
            </a:r>
            <a:r>
              <a:rPr lang="en-US" altLang="zh-CN" b="1" dirty="0" smtClean="0"/>
              <a:t>bash</a:t>
            </a:r>
            <a:r>
              <a:rPr lang="zh-CN" altLang="en-US" b="1" dirty="0" smtClean="0"/>
              <a:t>作为缺省的</a:t>
            </a:r>
            <a:r>
              <a:rPr lang="en-US" altLang="zh-CN" b="1" dirty="0" smtClean="0"/>
              <a:t>shell</a:t>
            </a:r>
            <a:r>
              <a:rPr lang="zh-CN" altLang="en-US" b="1" dirty="0" smtClean="0"/>
              <a:t>，</a:t>
            </a:r>
            <a:endParaRPr lang="zh-CN" altLang="en-US" b="1" dirty="0" smtClean="0"/>
          </a:p>
          <a:p>
            <a:pPr lvl="1">
              <a:lnSpc>
                <a:spcPct val="80000"/>
              </a:lnSpc>
            </a:pPr>
            <a:r>
              <a:rPr lang="en-US" altLang="zh-CN" b="1" dirty="0" smtClean="0"/>
              <a:t>/bin/bash </a:t>
            </a:r>
            <a:endParaRPr lang="en-US" altLang="zh-CN" b="1" dirty="0" smtClean="0"/>
          </a:p>
        </p:txBody>
      </p:sp>
      <p:sp>
        <p:nvSpPr>
          <p:cNvPr id="10242"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813A026C-0400-457A-8549-62A1CAB03181}"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952" y="4005740"/>
            <a:ext cx="8208912" cy="2496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17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517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517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5171">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44" y="764704"/>
            <a:ext cx="8165281" cy="5976664"/>
          </a:xfrm>
        </p:spPr>
        <p:txBody>
          <a:bodyPr/>
          <a:lstStyle/>
          <a:p>
            <a:pPr marL="0" indent="0">
              <a:buNone/>
            </a:pPr>
            <a:r>
              <a:rPr lang="en-US" altLang="zh-CN" b="1" dirty="0">
                <a:solidFill>
                  <a:srgbClr val="FF0000"/>
                </a:solidFill>
              </a:rPr>
              <a:t>command &lt; filename &gt; filename2 command</a:t>
            </a:r>
            <a:r>
              <a:rPr lang="zh-CN" altLang="en-US" b="1" dirty="0"/>
              <a:t>命令以</a:t>
            </a:r>
            <a:r>
              <a:rPr lang="en-US" altLang="zh-CN" b="1" dirty="0"/>
              <a:t>filename</a:t>
            </a:r>
            <a:r>
              <a:rPr lang="zh-CN" altLang="en-US" b="1" dirty="0"/>
              <a:t>文件作为标准输入</a:t>
            </a:r>
            <a:r>
              <a:rPr lang="en-US" altLang="zh-CN" b="1" dirty="0" smtClean="0"/>
              <a:t>,</a:t>
            </a:r>
            <a:r>
              <a:rPr lang="zh-CN" altLang="en-US" b="1" dirty="0" smtClean="0"/>
              <a:t>以</a:t>
            </a:r>
            <a:r>
              <a:rPr lang="en-US" altLang="zh-CN" b="1" dirty="0"/>
              <a:t>filename2</a:t>
            </a:r>
            <a:r>
              <a:rPr lang="zh-CN" altLang="en-US" b="1" dirty="0"/>
              <a:t>文件作为标准输出</a:t>
            </a:r>
            <a:br>
              <a:rPr lang="zh-CN" altLang="en-US" b="1" dirty="0"/>
            </a:br>
            <a:r>
              <a:rPr lang="en-US" altLang="zh-CN" b="1" dirty="0" smtClean="0">
                <a:solidFill>
                  <a:srgbClr val="FF0000"/>
                </a:solidFill>
              </a:rPr>
              <a:t>command </a:t>
            </a:r>
            <a:r>
              <a:rPr lang="en-US" altLang="zh-CN" b="1" dirty="0">
                <a:solidFill>
                  <a:srgbClr val="FF0000"/>
                </a:solidFill>
              </a:rPr>
              <a:t>&lt; filename   command</a:t>
            </a:r>
            <a:r>
              <a:rPr lang="zh-CN" altLang="en-US" b="1" dirty="0"/>
              <a:t>命令以</a:t>
            </a:r>
            <a:r>
              <a:rPr lang="en-US" altLang="zh-CN" b="1" dirty="0"/>
              <a:t>filename</a:t>
            </a:r>
            <a:r>
              <a:rPr lang="zh-CN" altLang="en-US" b="1" dirty="0"/>
              <a:t>文件作为标准输入</a:t>
            </a:r>
            <a:br>
              <a:rPr lang="zh-CN" altLang="en-US" b="1" dirty="0"/>
            </a:br>
            <a:r>
              <a:rPr lang="zh-CN" altLang="en-US" b="1" dirty="0">
                <a:solidFill>
                  <a:srgbClr val="FF0000"/>
                </a:solidFill>
              </a:rPr>
              <a:t> </a:t>
            </a:r>
            <a:r>
              <a:rPr lang="en-US" altLang="zh-CN" b="1" dirty="0">
                <a:solidFill>
                  <a:srgbClr val="FF0000"/>
                </a:solidFill>
              </a:rPr>
              <a:t>command &lt;&lt; delimiter </a:t>
            </a:r>
            <a:r>
              <a:rPr lang="en-US" altLang="zh-CN" b="1" dirty="0"/>
              <a:t>  </a:t>
            </a:r>
            <a:r>
              <a:rPr lang="zh-CN" altLang="en-US" b="1" dirty="0"/>
              <a:t>从标准输出中读入，直至遇到</a:t>
            </a:r>
            <a:r>
              <a:rPr lang="en-US" altLang="zh-CN" b="1" dirty="0"/>
              <a:t>delimiter</a:t>
            </a:r>
            <a:r>
              <a:rPr lang="zh-CN" altLang="en-US" b="1" dirty="0"/>
              <a:t>分界</a:t>
            </a:r>
            <a:r>
              <a:rPr lang="zh-CN" altLang="en-US" b="1" dirty="0" smtClean="0"/>
              <a:t>符</a:t>
            </a:r>
            <a:endParaRPr lang="en-US" altLang="zh-CN" b="1" dirty="0" smtClean="0"/>
          </a:p>
          <a:p>
            <a:pPr marL="0" indent="0">
              <a:buNone/>
            </a:pPr>
            <a:r>
              <a:rPr lang="zh-CN" altLang="en-US" b="1" dirty="0" smtClean="0"/>
              <a:t>举例：</a:t>
            </a:r>
            <a:r>
              <a:rPr lang="en-US" altLang="zh-CN" b="1" dirty="0" smtClean="0"/>
              <a:t>cat &gt;file.txt&lt;&lt;EOF</a:t>
            </a:r>
            <a:endParaRPr lang="en-US" altLang="zh-CN" b="1" dirty="0" smtClean="0"/>
          </a:p>
          <a:p>
            <a:pPr marL="0" indent="0">
              <a:buNone/>
            </a:pPr>
            <a:r>
              <a:rPr lang="en-US" altLang="zh-CN" b="1" dirty="0"/>
              <a:t> </a:t>
            </a:r>
            <a:r>
              <a:rPr lang="en-US" altLang="zh-CN" b="1" dirty="0" smtClean="0"/>
              <a:t>     hello</a:t>
            </a:r>
            <a:endParaRPr lang="en-US" altLang="zh-CN" b="1" dirty="0" smtClean="0"/>
          </a:p>
          <a:p>
            <a:pPr marL="0" indent="0">
              <a:buNone/>
            </a:pPr>
            <a:r>
              <a:rPr lang="en-US" altLang="zh-CN" b="1" dirty="0"/>
              <a:t> </a:t>
            </a:r>
            <a:r>
              <a:rPr lang="en-US" altLang="zh-CN" b="1" dirty="0" smtClean="0"/>
              <a:t>     EOF</a:t>
            </a:r>
            <a:endParaRPr lang="en-US" altLang="zh-CN" b="1" dirty="0" smtClean="0"/>
          </a:p>
          <a:p>
            <a:pPr marL="0" indent="0">
              <a:buNone/>
            </a:pPr>
            <a:r>
              <a:rPr lang="en-US" altLang="zh-CN" b="1" dirty="0"/>
              <a:t> </a:t>
            </a:r>
            <a:r>
              <a:rPr lang="en-US" altLang="zh-CN" b="1" dirty="0" smtClean="0"/>
              <a:t>     cat &lt;file.txt &gt;file_new.txt</a:t>
            </a:r>
            <a:endParaRPr lang="zh-CN" altLang="en-US" b="1"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p:cNvSpPr>
          <p:nvPr>
            <p:ph idx="1"/>
          </p:nvPr>
        </p:nvSpPr>
        <p:spPr>
          <a:xfrm>
            <a:off x="0" y="981075"/>
            <a:ext cx="7751763" cy="5129213"/>
          </a:xfrm>
        </p:spPr>
        <p:txBody>
          <a:bodyPr/>
          <a:lstStyle/>
          <a:p>
            <a:pPr marL="0" indent="0">
              <a:buNone/>
            </a:pPr>
            <a:r>
              <a:rPr lang="zh-CN" altLang="en-US" b="1" dirty="0" smtClean="0"/>
              <a:t>   输出重定向</a:t>
            </a:r>
            <a:endParaRPr lang="zh-CN" altLang="en-US" b="1" dirty="0" smtClean="0"/>
          </a:p>
        </p:txBody>
      </p:sp>
      <p:sp>
        <p:nvSpPr>
          <p:cNvPr id="80898"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CF5B11B1-C049-492F-86AE-D8B35DB2B23B}"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
        <p:nvSpPr>
          <p:cNvPr id="80901" name="Text Box 5"/>
          <p:cNvSpPr txBox="1">
            <a:spLocks noChangeArrowheads="1"/>
          </p:cNvSpPr>
          <p:nvPr/>
        </p:nvSpPr>
        <p:spPr bwMode="auto">
          <a:xfrm>
            <a:off x="467544" y="3043919"/>
            <a:ext cx="446449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hangingPunct="1">
              <a:spcBef>
                <a:spcPct val="50000"/>
              </a:spcBef>
            </a:pPr>
            <a:r>
              <a:rPr lang="zh-CN" altLang="en-US" sz="2800" dirty="0">
                <a:latin typeface="黑体" panose="02010609060101010101" pitchFamily="49" charset="-122"/>
                <a:ea typeface="黑体" panose="02010609060101010101" pitchFamily="49" charset="-122"/>
              </a:rPr>
              <a:t>将数据输出到不同的地方</a:t>
            </a:r>
            <a:endParaRPr lang="zh-CN" altLang="en-US" sz="2800" dirty="0">
              <a:latin typeface="黑体" panose="02010609060101010101" pitchFamily="49" charset="-122"/>
              <a:ea typeface="黑体" panose="02010609060101010101" pitchFamily="49" charset="-122"/>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560" y="1628799"/>
            <a:ext cx="7127710" cy="107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0" y="4025585"/>
            <a:ext cx="9062665" cy="499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p:cNvSpPr>
          <p:nvPr>
            <p:ph type="title"/>
          </p:nvPr>
        </p:nvSpPr>
        <p:spPr>
          <a:xfrm>
            <a:off x="0" y="260350"/>
            <a:ext cx="7096125" cy="654050"/>
          </a:xfrm>
        </p:spPr>
        <p:txBody>
          <a:bodyPr/>
          <a:lstStyle/>
          <a:p>
            <a:endParaRPr lang="zh-CN" altLang="en-US" sz="3600" smtClean="0">
              <a:latin typeface="黑体" panose="02010609060101010101" pitchFamily="49" charset="-122"/>
              <a:ea typeface="黑体" panose="02010609060101010101" pitchFamily="49" charset="-122"/>
            </a:endParaRPr>
          </a:p>
        </p:txBody>
      </p:sp>
      <p:sp>
        <p:nvSpPr>
          <p:cNvPr id="81924" name="Rectangle 3"/>
          <p:cNvSpPr>
            <a:spLocks noGrp="1"/>
          </p:cNvSpPr>
          <p:nvPr>
            <p:ph idx="1"/>
          </p:nvPr>
        </p:nvSpPr>
        <p:spPr>
          <a:xfrm>
            <a:off x="539552" y="980728"/>
            <a:ext cx="7751763" cy="5129213"/>
          </a:xfrm>
        </p:spPr>
        <p:txBody>
          <a:bodyPr/>
          <a:lstStyle/>
          <a:p>
            <a:r>
              <a:rPr lang="en-US" altLang="zh-CN" b="1" dirty="0" smtClean="0"/>
              <a:t>Root</a:t>
            </a:r>
            <a:r>
              <a:rPr lang="zh-CN" altLang="en-US" b="1" dirty="0" smtClean="0"/>
              <a:t>权限下</a:t>
            </a:r>
            <a:endParaRPr lang="zh-CN" altLang="en-US" b="1" dirty="0" smtClean="0"/>
          </a:p>
          <a:p>
            <a:pPr>
              <a:buFont typeface="Wingdings" panose="05000000000000000000" pitchFamily="2" charset="2"/>
              <a:buNone/>
            </a:pPr>
            <a:r>
              <a:rPr lang="zh-CN" altLang="en-US" b="1" dirty="0" smtClean="0"/>
              <a:t>  </a:t>
            </a:r>
            <a:r>
              <a:rPr lang="en-US" altLang="zh-CN" b="1" dirty="0" smtClean="0"/>
              <a:t>cd /</a:t>
            </a:r>
            <a:r>
              <a:rPr lang="en-US" altLang="zh-CN" b="1" dirty="0" err="1" smtClean="0"/>
              <a:t>var</a:t>
            </a:r>
            <a:r>
              <a:rPr lang="en-US" altLang="zh-CN" b="1" dirty="0" smtClean="0"/>
              <a:t>/log</a:t>
            </a:r>
            <a:endParaRPr lang="en-US" altLang="zh-CN" b="1" dirty="0" smtClean="0"/>
          </a:p>
          <a:p>
            <a:pPr>
              <a:buFont typeface="Wingdings" panose="05000000000000000000" pitchFamily="2" charset="2"/>
              <a:buNone/>
            </a:pPr>
            <a:r>
              <a:rPr lang="en-US" altLang="zh-CN" b="1" dirty="0" smtClean="0"/>
              <a:t>  cat </a:t>
            </a:r>
            <a:r>
              <a:rPr lang="en-US" altLang="zh-CN" b="1" dirty="0" err="1" smtClean="0"/>
              <a:t>dmesg</a:t>
            </a:r>
            <a:endParaRPr lang="en-US" altLang="zh-CN" b="1" dirty="0" smtClean="0"/>
          </a:p>
          <a:p>
            <a:pPr>
              <a:buFont typeface="Wingdings" panose="05000000000000000000" pitchFamily="2" charset="2"/>
              <a:buNone/>
            </a:pPr>
            <a:r>
              <a:rPr lang="en-US" altLang="zh-CN" b="1" dirty="0" smtClean="0"/>
              <a:t>  </a:t>
            </a:r>
            <a:r>
              <a:rPr lang="en-US" altLang="zh-CN" b="1" dirty="0" err="1" smtClean="0"/>
              <a:t>wc</a:t>
            </a:r>
            <a:r>
              <a:rPr lang="en-US" altLang="zh-CN" b="1" dirty="0" smtClean="0"/>
              <a:t> –l </a:t>
            </a:r>
            <a:r>
              <a:rPr lang="en-US" altLang="zh-CN" b="1" dirty="0" err="1" smtClean="0"/>
              <a:t>dmesg</a:t>
            </a:r>
            <a:endParaRPr lang="en-US" altLang="zh-CN" b="1" dirty="0" smtClean="0"/>
          </a:p>
          <a:p>
            <a:pPr>
              <a:buFont typeface="Wingdings" panose="05000000000000000000" pitchFamily="2" charset="2"/>
              <a:buNone/>
            </a:pPr>
            <a:r>
              <a:rPr lang="en-US" altLang="zh-CN" b="1" dirty="0" smtClean="0"/>
              <a:t>  cat /</a:t>
            </a:r>
            <a:r>
              <a:rPr lang="en-US" altLang="zh-CN" b="1" dirty="0" err="1" smtClean="0"/>
              <a:t>dev</a:t>
            </a:r>
            <a:r>
              <a:rPr lang="en-US" altLang="zh-CN" b="1" dirty="0" smtClean="0"/>
              <a:t>/null&gt;/</a:t>
            </a:r>
            <a:r>
              <a:rPr lang="en-US" altLang="zh-CN" b="1" dirty="0" err="1" smtClean="0"/>
              <a:t>var</a:t>
            </a:r>
            <a:r>
              <a:rPr lang="en-US" altLang="zh-CN" b="1" dirty="0" smtClean="0"/>
              <a:t>/log/</a:t>
            </a:r>
            <a:r>
              <a:rPr lang="en-US" altLang="zh-CN" b="1" dirty="0" err="1" smtClean="0"/>
              <a:t>dmesg</a:t>
            </a:r>
            <a:endParaRPr lang="en-US" altLang="zh-CN" b="1" dirty="0" smtClean="0"/>
          </a:p>
          <a:p>
            <a:r>
              <a:rPr lang="en-US" altLang="zh-CN" b="1" dirty="0" smtClean="0"/>
              <a:t>Cat </a:t>
            </a:r>
            <a:r>
              <a:rPr lang="zh-CN" altLang="en-US" b="1" dirty="0" smtClean="0"/>
              <a:t>连接</a:t>
            </a:r>
            <a:endParaRPr lang="zh-CN" altLang="en-US" b="1" dirty="0" smtClean="0"/>
          </a:p>
          <a:p>
            <a:pPr>
              <a:buFont typeface="Wingdings" panose="05000000000000000000" pitchFamily="2" charset="2"/>
              <a:buNone/>
            </a:pPr>
            <a:r>
              <a:rPr lang="zh-CN" altLang="en-US" b="1" dirty="0" smtClean="0"/>
              <a:t>  </a:t>
            </a:r>
            <a:r>
              <a:rPr lang="en-US" altLang="zh-CN" b="1" dirty="0" smtClean="0"/>
              <a:t>cat –n textfile1&gt;textfile2</a:t>
            </a:r>
            <a:endParaRPr lang="en-US" altLang="zh-CN" b="1" dirty="0" smtClean="0"/>
          </a:p>
          <a:p>
            <a:pPr>
              <a:buFont typeface="Wingdings" panose="05000000000000000000" pitchFamily="2" charset="2"/>
              <a:buNone/>
            </a:pPr>
            <a:r>
              <a:rPr lang="en-US" altLang="zh-CN" b="1" dirty="0" smtClean="0"/>
              <a:t>  cat textfile1 textfile2 &gt;textfile3</a:t>
            </a:r>
            <a:endParaRPr lang="en-US" altLang="zh-CN" b="1" dirty="0" smtClean="0"/>
          </a:p>
        </p:txBody>
      </p:sp>
      <p:sp>
        <p:nvSpPr>
          <p:cNvPr id="81922"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7F1E545C-74C0-465B-A10C-7CC4C3D436D7}"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4A796A85-DCC0-4689-ACC5-EE8A5EB52717}"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
        <p:nvSpPr>
          <p:cNvPr id="82947" name="Text Box 2"/>
          <p:cNvSpPr txBox="1">
            <a:spLocks noChangeArrowheads="1"/>
          </p:cNvSpPr>
          <p:nvPr/>
        </p:nvSpPr>
        <p:spPr bwMode="auto">
          <a:xfrm>
            <a:off x="575964" y="764704"/>
            <a:ext cx="8010724"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marL="0" indent="0" eaLnBrk="1" hangingPunct="1">
              <a:spcBef>
                <a:spcPct val="50000"/>
              </a:spcBef>
            </a:pPr>
            <a:r>
              <a:rPr kumimoji="1" lang="en-US" altLang="zh-CN" sz="3200" dirty="0" smtClean="0">
                <a:latin typeface="黑体" panose="02010609060101010101" pitchFamily="49" charset="-122"/>
                <a:ea typeface="黑体" panose="02010609060101010101" pitchFamily="49" charset="-122"/>
              </a:rPr>
              <a:t>3)</a:t>
            </a:r>
            <a:r>
              <a:rPr kumimoji="1" lang="zh-CN" altLang="en-US" sz="3200" dirty="0" smtClean="0">
                <a:latin typeface="黑体" panose="02010609060101010101" pitchFamily="49" charset="-122"/>
                <a:ea typeface="黑体" panose="02010609060101010101" pitchFamily="49" charset="-122"/>
              </a:rPr>
              <a:t>管 </a:t>
            </a:r>
            <a:r>
              <a:rPr kumimoji="1" lang="zh-CN" altLang="en-US" sz="3200" dirty="0">
                <a:latin typeface="黑体" panose="02010609060101010101" pitchFamily="49" charset="-122"/>
                <a:ea typeface="黑体" panose="02010609060101010101" pitchFamily="49" charset="-122"/>
              </a:rPr>
              <a:t>道 </a:t>
            </a:r>
            <a:endParaRPr kumimoji="1" lang="zh-CN" altLang="en-US" sz="3200" dirty="0">
              <a:latin typeface="黑体" panose="02010609060101010101" pitchFamily="49" charset="-122"/>
              <a:ea typeface="黑体" panose="02010609060101010101" pitchFamily="49" charset="-122"/>
            </a:endParaRPr>
          </a:p>
          <a:p>
            <a:pPr marL="0" indent="0" eaLnBrk="1" hangingPunct="1">
              <a:spcBef>
                <a:spcPct val="50000"/>
              </a:spcBef>
            </a:pPr>
            <a:r>
              <a:rPr kumimoji="1" lang="zh-CN" altLang="en-US" sz="2800" dirty="0" smtClean="0">
                <a:latin typeface="黑体" panose="02010609060101010101" pitchFamily="49" charset="-122"/>
                <a:ea typeface="黑体" panose="02010609060101010101" pitchFamily="49" charset="-122"/>
              </a:rPr>
              <a:t>      将一</a:t>
            </a:r>
            <a:r>
              <a:rPr kumimoji="1" lang="zh-CN" altLang="en-US" sz="2800" dirty="0">
                <a:latin typeface="黑体" panose="02010609060101010101" pitchFamily="49" charset="-122"/>
                <a:ea typeface="黑体" panose="02010609060101010101" pitchFamily="49" charset="-122"/>
              </a:rPr>
              <a:t>个程序或命令的输出作为另一个程序或命令的输入，有两种方法，一种是通过一个临时文件将两个命令或程序结合在一起</a:t>
            </a:r>
            <a:r>
              <a:rPr kumimoji="1" lang="en-US" altLang="zh-CN" sz="2800" dirty="0">
                <a:latin typeface="黑体" panose="02010609060101010101" pitchFamily="49" charset="-122"/>
                <a:ea typeface="黑体" panose="02010609060101010101" pitchFamily="49" charset="-122"/>
              </a:rPr>
              <a:t>;</a:t>
            </a:r>
            <a:r>
              <a:rPr kumimoji="1" lang="zh-CN" altLang="en-US" sz="2800" dirty="0">
                <a:latin typeface="黑体" panose="02010609060101010101" pitchFamily="49" charset="-122"/>
                <a:ea typeface="黑体" panose="02010609060101010101" pitchFamily="49" charset="-122"/>
              </a:rPr>
              <a:t>另一种是</a:t>
            </a:r>
            <a:r>
              <a:rPr kumimoji="1" lang="en-US" altLang="zh-CN" sz="2800" dirty="0">
                <a:latin typeface="黑体" panose="02010609060101010101" pitchFamily="49" charset="-122"/>
                <a:ea typeface="黑体" panose="02010609060101010101" pitchFamily="49" charset="-122"/>
              </a:rPr>
              <a:t>Linux</a:t>
            </a:r>
            <a:r>
              <a:rPr kumimoji="1" lang="zh-CN" altLang="en-US" sz="2800" dirty="0">
                <a:latin typeface="黑体" panose="02010609060101010101" pitchFamily="49" charset="-122"/>
                <a:ea typeface="黑体" panose="02010609060101010101" pitchFamily="49" charset="-122"/>
              </a:rPr>
              <a:t>所提供的管道功能。这种方法比前一种方法更好。 	</a:t>
            </a:r>
            <a:endParaRPr kumimoji="1" lang="zh-CN" altLang="en-US" sz="2800" dirty="0">
              <a:latin typeface="黑体" panose="02010609060101010101" pitchFamily="49" charset="-122"/>
              <a:ea typeface="黑体" panose="02010609060101010101" pitchFamily="49" charset="-122"/>
            </a:endParaRPr>
          </a:p>
          <a:p>
            <a:pPr marL="0" indent="0" algn="just" eaLnBrk="1" hangingPunct="1">
              <a:spcBef>
                <a:spcPct val="50000"/>
              </a:spcBef>
            </a:pPr>
            <a:r>
              <a:rPr kumimoji="1" lang="zh-CN" altLang="en-US" sz="2800" dirty="0">
                <a:latin typeface="黑体" panose="02010609060101010101" pitchFamily="49" charset="-122"/>
                <a:ea typeface="黑体" panose="02010609060101010101" pitchFamily="49" charset="-122"/>
              </a:rPr>
              <a:t>	</a:t>
            </a:r>
            <a:r>
              <a:rPr kumimoji="1" lang="zh-CN" altLang="en-US" sz="2800" dirty="0" smtClean="0">
                <a:latin typeface="黑体" panose="02010609060101010101" pitchFamily="49" charset="-122"/>
                <a:ea typeface="黑体" panose="02010609060101010101" pitchFamily="49" charset="-122"/>
              </a:rPr>
              <a:t>管道</a:t>
            </a:r>
            <a:r>
              <a:rPr kumimoji="1" lang="zh-CN" altLang="en-US" sz="2800" dirty="0">
                <a:latin typeface="黑体" panose="02010609060101010101" pitchFamily="49" charset="-122"/>
                <a:ea typeface="黑体" panose="02010609060101010101" pitchFamily="49" charset="-122"/>
              </a:rPr>
              <a:t>可以</a:t>
            </a:r>
            <a:r>
              <a:rPr kumimoji="1" lang="zh-CN" altLang="en-US" sz="2800" dirty="0">
                <a:solidFill>
                  <a:srgbClr val="0000FF"/>
                </a:solidFill>
                <a:latin typeface="华文行楷" panose="02010800040101010101" charset="-122"/>
                <a:ea typeface="华文行楷" panose="02010800040101010101" charset="-122"/>
              </a:rPr>
              <a:t>把一系列命令连接起来</a:t>
            </a:r>
            <a:r>
              <a:rPr kumimoji="1" lang="zh-CN" altLang="en-US" sz="2800" dirty="0">
                <a:latin typeface="黑体" panose="02010609060101010101" pitchFamily="49" charset="-122"/>
                <a:ea typeface="黑体" panose="02010609060101010101" pitchFamily="49" charset="-122"/>
              </a:rPr>
              <a:t>，这意味着</a:t>
            </a:r>
            <a:r>
              <a:rPr kumimoji="1" lang="zh-CN" altLang="en-US" sz="2800" dirty="0">
                <a:latin typeface="华文楷体" panose="02010600040101010101" charset="-122"/>
                <a:ea typeface="华文楷体" panose="02010600040101010101" charset="-122"/>
              </a:rPr>
              <a:t>第一个命令的输出</a:t>
            </a:r>
            <a:r>
              <a:rPr kumimoji="1" lang="zh-CN" altLang="en-US" sz="2800" dirty="0">
                <a:latin typeface="黑体" panose="02010609060101010101" pitchFamily="49" charset="-122"/>
                <a:ea typeface="黑体" panose="02010609060101010101" pitchFamily="49" charset="-122"/>
              </a:rPr>
              <a:t>会作为</a:t>
            </a:r>
            <a:r>
              <a:rPr kumimoji="1" lang="zh-CN" altLang="en-US" sz="2800" dirty="0">
                <a:latin typeface="华文楷体" panose="02010600040101010101" charset="-122"/>
                <a:ea typeface="华文楷体" panose="02010600040101010101" charset="-122"/>
              </a:rPr>
              <a:t>第二个命令的输入</a:t>
            </a:r>
            <a:r>
              <a:rPr kumimoji="1" lang="zh-CN" altLang="en-US" sz="2800" dirty="0">
                <a:latin typeface="黑体" panose="02010609060101010101" pitchFamily="49" charset="-122"/>
                <a:ea typeface="黑体" panose="02010609060101010101" pitchFamily="49" charset="-122"/>
              </a:rPr>
              <a:t>通过管道传给第二个命令，第二个命令的输出又会作为第三个命令的输入，以此类推。显示在屏幕上的是管道行中最后一个命令的输出（如果命令行中未使用输出重定向）。</a:t>
            </a:r>
            <a:r>
              <a:rPr kumimoji="1" lang="zh-CN" altLang="en-US" sz="2800" dirty="0">
                <a:latin typeface="黑体" panose="02010609060101010101" pitchFamily="49" charset="-122"/>
                <a:ea typeface="黑体" panose="02010609060101010101" pitchFamily="49" charset="-122"/>
                <a:cs typeface="Times New Roman" panose="02020603050405020304" pitchFamily="18" charset="0"/>
              </a:rPr>
              <a:t> </a:t>
            </a:r>
            <a:endParaRPr kumimoji="1" lang="zh-CN" altLang="en-US" sz="2800" dirty="0">
              <a:latin typeface="黑体" panose="02010609060101010101" pitchFamily="49" charset="-122"/>
              <a:ea typeface="黑体" panose="02010609060101010101" pitchFamily="49" charset="-122"/>
              <a:cs typeface="Times New Roman" panose="02020603050405020304" pitchFamily="18" charset="0"/>
            </a:endParaRPr>
          </a:p>
          <a:p>
            <a:pPr eaLnBrk="1" hangingPunct="1">
              <a:spcBef>
                <a:spcPct val="50000"/>
              </a:spcBef>
            </a:pPr>
            <a:endParaRPr kumimoji="1" lang="zh-CN" altLang="en-US" sz="2400" dirty="0">
              <a:latin typeface="Arial Narrow" panose="020B0606020202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p:cNvSpPr>
          <p:nvPr>
            <p:ph idx="1"/>
          </p:nvPr>
        </p:nvSpPr>
        <p:spPr>
          <a:xfrm>
            <a:off x="0" y="981075"/>
            <a:ext cx="8591550" cy="5327650"/>
          </a:xfrm>
        </p:spPr>
        <p:txBody>
          <a:bodyPr/>
          <a:lstStyle/>
          <a:p>
            <a:pPr>
              <a:buFont typeface="Wingdings" panose="05000000000000000000" pitchFamily="2" charset="2"/>
              <a:buNone/>
            </a:pPr>
            <a:endParaRPr lang="zh-CN" altLang="en-US" dirty="0" smtClean="0">
              <a:latin typeface="宋体" panose="02010600030101010101" pitchFamily="2" charset="-122"/>
              <a:ea typeface="宋体" panose="02010600030101010101" pitchFamily="2" charset="-122"/>
            </a:endParaRPr>
          </a:p>
          <a:p>
            <a:pPr>
              <a:buFont typeface="Wingdings" panose="05000000000000000000" pitchFamily="2" charset="2"/>
              <a:buNone/>
            </a:pPr>
            <a:r>
              <a:rPr lang="zh-CN" altLang="en-US" b="1" dirty="0" smtClean="0">
                <a:solidFill>
                  <a:srgbClr val="FF0000"/>
                </a:solidFill>
              </a:rPr>
              <a:t>    管道命令：由若干个指令组成，每个指令用“</a:t>
            </a:r>
            <a:r>
              <a:rPr lang="en-US" altLang="zh-CN" b="1" dirty="0" smtClean="0">
                <a:solidFill>
                  <a:srgbClr val="FF0000"/>
                </a:solidFill>
              </a:rPr>
              <a:t>|”</a:t>
            </a:r>
            <a:r>
              <a:rPr lang="zh-CN" altLang="en-US" b="1" dirty="0" smtClean="0">
                <a:solidFill>
                  <a:srgbClr val="FF0000"/>
                </a:solidFill>
              </a:rPr>
              <a:t>隔开，仅在前一个指令正确才会执行后面的指令。</a:t>
            </a:r>
            <a:endParaRPr lang="zh-CN" altLang="en-US" b="1" dirty="0" smtClean="0">
              <a:solidFill>
                <a:srgbClr val="FF0000"/>
              </a:solidFill>
            </a:endParaRPr>
          </a:p>
        </p:txBody>
      </p:sp>
      <p:sp>
        <p:nvSpPr>
          <p:cNvPr id="83970"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2D2820DA-C357-4F79-92E1-5C29E5A04665}"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grpSp>
        <p:nvGrpSpPr>
          <p:cNvPr id="83972" name="Group 12"/>
          <p:cNvGrpSpPr/>
          <p:nvPr/>
        </p:nvGrpSpPr>
        <p:grpSpPr bwMode="auto">
          <a:xfrm>
            <a:off x="539750" y="2781300"/>
            <a:ext cx="6767513" cy="863600"/>
            <a:chOff x="340" y="1752"/>
            <a:chExt cx="4263" cy="544"/>
          </a:xfrm>
        </p:grpSpPr>
        <p:sp>
          <p:nvSpPr>
            <p:cNvPr id="83975" name="Oval 5"/>
            <p:cNvSpPr>
              <a:spLocks noChangeArrowheads="1"/>
            </p:cNvSpPr>
            <p:nvPr/>
          </p:nvSpPr>
          <p:spPr bwMode="auto">
            <a:xfrm>
              <a:off x="340" y="1797"/>
              <a:ext cx="680" cy="499"/>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命令</a:t>
              </a:r>
              <a:r>
                <a:rPr lang="en-US" altLang="zh-CN"/>
                <a:t>1</a:t>
              </a:r>
              <a:endParaRPr lang="en-US" altLang="zh-CN"/>
            </a:p>
          </p:txBody>
        </p:sp>
        <p:sp>
          <p:nvSpPr>
            <p:cNvPr id="83976" name="Rectangle 6"/>
            <p:cNvSpPr>
              <a:spLocks noChangeArrowheads="1"/>
            </p:cNvSpPr>
            <p:nvPr/>
          </p:nvSpPr>
          <p:spPr bwMode="auto">
            <a:xfrm>
              <a:off x="1565" y="1797"/>
              <a:ext cx="680" cy="499"/>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管道</a:t>
              </a:r>
              <a:endParaRPr lang="zh-CN" altLang="en-US"/>
            </a:p>
          </p:txBody>
        </p:sp>
        <p:sp>
          <p:nvSpPr>
            <p:cNvPr id="83977" name="Oval 7"/>
            <p:cNvSpPr>
              <a:spLocks noChangeArrowheads="1"/>
            </p:cNvSpPr>
            <p:nvPr/>
          </p:nvSpPr>
          <p:spPr bwMode="auto">
            <a:xfrm>
              <a:off x="2835" y="1752"/>
              <a:ext cx="680" cy="499"/>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命令</a:t>
              </a:r>
              <a:r>
                <a:rPr lang="en-US" altLang="zh-CN"/>
                <a:t>2</a:t>
              </a:r>
              <a:endParaRPr lang="en-US" altLang="zh-CN"/>
            </a:p>
          </p:txBody>
        </p:sp>
        <p:sp>
          <p:nvSpPr>
            <p:cNvPr id="83978" name="Rectangle 8"/>
            <p:cNvSpPr>
              <a:spLocks noChangeArrowheads="1"/>
            </p:cNvSpPr>
            <p:nvPr/>
          </p:nvSpPr>
          <p:spPr bwMode="auto">
            <a:xfrm>
              <a:off x="3923" y="1752"/>
              <a:ext cx="680" cy="499"/>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管道</a:t>
              </a:r>
              <a:endParaRPr lang="zh-CN" altLang="en-US"/>
            </a:p>
          </p:txBody>
        </p:sp>
        <p:sp>
          <p:nvSpPr>
            <p:cNvPr id="83979" name="Line 9"/>
            <p:cNvSpPr>
              <a:spLocks noChangeShapeType="1"/>
            </p:cNvSpPr>
            <p:nvPr/>
          </p:nvSpPr>
          <p:spPr bwMode="auto">
            <a:xfrm>
              <a:off x="1020" y="2024"/>
              <a:ext cx="54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80" name="Line 10"/>
            <p:cNvSpPr>
              <a:spLocks noChangeShapeType="1"/>
            </p:cNvSpPr>
            <p:nvPr/>
          </p:nvSpPr>
          <p:spPr bwMode="auto">
            <a:xfrm>
              <a:off x="2245" y="2024"/>
              <a:ext cx="59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81" name="Line 11"/>
            <p:cNvSpPr>
              <a:spLocks noChangeShapeType="1"/>
            </p:cNvSpPr>
            <p:nvPr/>
          </p:nvSpPr>
          <p:spPr bwMode="auto">
            <a:xfrm>
              <a:off x="3515" y="1979"/>
              <a:ext cx="40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3973" name="Text Box 13"/>
          <p:cNvSpPr txBox="1">
            <a:spLocks noChangeArrowheads="1"/>
          </p:cNvSpPr>
          <p:nvPr/>
        </p:nvSpPr>
        <p:spPr bwMode="auto">
          <a:xfrm>
            <a:off x="611188" y="4005263"/>
            <a:ext cx="7345362"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hangingPunct="1">
              <a:spcBef>
                <a:spcPct val="50000"/>
              </a:spcBef>
            </a:pPr>
            <a:r>
              <a:rPr lang="zh-CN" altLang="en-US" sz="2400"/>
              <a:t>语法：</a:t>
            </a:r>
            <a:r>
              <a:rPr lang="en-US" altLang="zh-CN" sz="2400"/>
              <a:t>command1|command2|command3|command4</a:t>
            </a:r>
            <a:endParaRPr lang="en-US" altLang="zh-CN" sz="2400"/>
          </a:p>
          <a:p>
            <a:pPr eaLnBrk="1" hangingPunct="1">
              <a:spcBef>
                <a:spcPct val="50000"/>
              </a:spcBef>
            </a:pPr>
            <a:endParaRPr lang="en-US" altLang="zh-CN" sz="2400"/>
          </a:p>
          <a:p>
            <a:pPr eaLnBrk="1" hangingPunct="1">
              <a:spcBef>
                <a:spcPct val="50000"/>
              </a:spcBef>
            </a:pPr>
            <a:r>
              <a:rPr lang="zh-CN" altLang="en-US" sz="2400"/>
              <a:t>举例：</a:t>
            </a:r>
            <a:r>
              <a:rPr lang="en-US" altLang="zh-CN" sz="2400"/>
              <a:t>ls   -la |more</a:t>
            </a:r>
            <a:endParaRPr lang="en-US" altLang="zh-CN" sz="240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p:cNvSpPr>
          <p:nvPr>
            <p:ph idx="1"/>
          </p:nvPr>
        </p:nvSpPr>
        <p:spPr>
          <a:xfrm>
            <a:off x="435066" y="908720"/>
            <a:ext cx="8313398" cy="3384376"/>
          </a:xfrm>
        </p:spPr>
        <p:txBody>
          <a:bodyPr/>
          <a:lstStyle/>
          <a:p>
            <a:pPr marL="457200" indent="-457200">
              <a:lnSpc>
                <a:spcPct val="80000"/>
              </a:lnSpc>
              <a:buClr>
                <a:srgbClr val="C00000"/>
              </a:buClr>
              <a:buFont typeface="+mj-ea"/>
              <a:buAutoNum type="circleNumDbPlain"/>
            </a:pPr>
            <a:r>
              <a:rPr lang="en-US" altLang="zh-CN" sz="2400" b="1" dirty="0" smtClean="0"/>
              <a:t>cut</a:t>
            </a:r>
            <a:endParaRPr lang="en-US" altLang="zh-CN" sz="2400" b="1" dirty="0" smtClean="0"/>
          </a:p>
          <a:p>
            <a:pPr>
              <a:lnSpc>
                <a:spcPct val="80000"/>
              </a:lnSpc>
              <a:buFont typeface="Wingdings" panose="05000000000000000000" pitchFamily="2" charset="2"/>
              <a:buNone/>
            </a:pPr>
            <a:r>
              <a:rPr lang="zh-CN" altLang="en-US" sz="2400" b="1" dirty="0" smtClean="0"/>
              <a:t>功能：将同一行的数据（以指定字符）进行分解。（一般用于分析日志文件）</a:t>
            </a:r>
            <a:endParaRPr lang="zh-CN" altLang="en-US" sz="2400" b="1" dirty="0" smtClean="0"/>
          </a:p>
          <a:p>
            <a:pPr>
              <a:lnSpc>
                <a:spcPct val="80000"/>
              </a:lnSpc>
              <a:buFont typeface="Wingdings" panose="05000000000000000000" pitchFamily="2" charset="2"/>
              <a:buNone/>
            </a:pPr>
            <a:r>
              <a:rPr lang="zh-CN" altLang="en-US" sz="2400" b="1" dirty="0" smtClean="0"/>
              <a:t>语法：</a:t>
            </a:r>
            <a:r>
              <a:rPr lang="en-US" altLang="zh-CN" sz="2400" b="1" dirty="0" smtClean="0">
                <a:solidFill>
                  <a:srgbClr val="FF0000"/>
                </a:solidFill>
              </a:rPr>
              <a:t>cut –d  “</a:t>
            </a:r>
            <a:r>
              <a:rPr lang="zh-CN" altLang="en-US" sz="2400" b="1" dirty="0" smtClean="0">
                <a:solidFill>
                  <a:srgbClr val="FF0000"/>
                </a:solidFill>
              </a:rPr>
              <a:t>分割字符”  </a:t>
            </a:r>
            <a:r>
              <a:rPr lang="en-US" altLang="zh-CN" sz="2400" b="1" dirty="0" smtClean="0">
                <a:solidFill>
                  <a:srgbClr val="FF0000"/>
                </a:solidFill>
              </a:rPr>
              <a:t>[-</a:t>
            </a:r>
            <a:r>
              <a:rPr lang="en-US" altLang="zh-CN" sz="2400" b="1" dirty="0" err="1" smtClean="0">
                <a:solidFill>
                  <a:srgbClr val="FF0000"/>
                </a:solidFill>
              </a:rPr>
              <a:t>cf</a:t>
            </a:r>
            <a:r>
              <a:rPr lang="en-US" altLang="zh-CN" sz="2400" b="1" dirty="0" smtClean="0">
                <a:solidFill>
                  <a:srgbClr val="FF0000"/>
                </a:solidFill>
              </a:rPr>
              <a:t>] fields</a:t>
            </a:r>
            <a:endParaRPr lang="en-US" altLang="zh-CN" sz="2400" b="1" dirty="0" smtClean="0">
              <a:solidFill>
                <a:srgbClr val="FF0000"/>
              </a:solidFill>
            </a:endParaRPr>
          </a:p>
          <a:p>
            <a:pPr>
              <a:lnSpc>
                <a:spcPct val="80000"/>
              </a:lnSpc>
              <a:buFont typeface="Wingdings" panose="05000000000000000000" pitchFamily="2" charset="2"/>
              <a:buNone/>
            </a:pPr>
            <a:r>
              <a:rPr lang="zh-CN" altLang="en-US" sz="2400" b="1" dirty="0" smtClean="0"/>
              <a:t>参数说明：</a:t>
            </a:r>
            <a:endParaRPr lang="zh-CN" altLang="en-US" sz="2400" b="1" dirty="0" smtClean="0"/>
          </a:p>
          <a:p>
            <a:pPr>
              <a:lnSpc>
                <a:spcPct val="80000"/>
              </a:lnSpc>
              <a:buFont typeface="Wingdings" panose="05000000000000000000" pitchFamily="2" charset="2"/>
              <a:buNone/>
            </a:pPr>
            <a:r>
              <a:rPr lang="zh-CN" altLang="en-US" sz="2400" b="1" dirty="0" smtClean="0"/>
              <a:t>－</a:t>
            </a:r>
            <a:r>
              <a:rPr lang="en-US" altLang="zh-CN" sz="2400" b="1" dirty="0" smtClean="0"/>
              <a:t>d</a:t>
            </a:r>
            <a:r>
              <a:rPr lang="zh-CN" altLang="en-US" sz="2400" b="1" dirty="0" smtClean="0"/>
              <a:t>：后面接的是分隔字符，默认是空格符</a:t>
            </a:r>
            <a:endParaRPr lang="zh-CN" altLang="en-US" sz="2400" b="1" dirty="0" smtClean="0"/>
          </a:p>
          <a:p>
            <a:pPr>
              <a:lnSpc>
                <a:spcPct val="80000"/>
              </a:lnSpc>
              <a:buFont typeface="Wingdings" panose="05000000000000000000" pitchFamily="2" charset="2"/>
              <a:buNone/>
            </a:pPr>
            <a:r>
              <a:rPr lang="zh-CN" altLang="en-US" sz="2400" b="1" dirty="0" smtClean="0"/>
              <a:t>－</a:t>
            </a:r>
            <a:r>
              <a:rPr lang="en-US" altLang="zh-CN" sz="2400" b="1" dirty="0" smtClean="0"/>
              <a:t>c</a:t>
            </a:r>
            <a:r>
              <a:rPr lang="zh-CN" altLang="en-US" sz="2400" b="1" dirty="0" smtClean="0"/>
              <a:t>：后面接的是第几个字符</a:t>
            </a:r>
            <a:endParaRPr lang="zh-CN" altLang="en-US" sz="2400" b="1" dirty="0" smtClean="0"/>
          </a:p>
          <a:p>
            <a:pPr>
              <a:lnSpc>
                <a:spcPct val="80000"/>
              </a:lnSpc>
              <a:buFont typeface="Wingdings" panose="05000000000000000000" pitchFamily="2" charset="2"/>
              <a:buNone/>
            </a:pPr>
            <a:r>
              <a:rPr lang="zh-CN" altLang="en-US" sz="2400" b="1" dirty="0" smtClean="0"/>
              <a:t>－</a:t>
            </a:r>
            <a:r>
              <a:rPr lang="en-US" altLang="zh-CN" sz="2400" b="1" dirty="0" smtClean="0"/>
              <a:t>f</a:t>
            </a:r>
            <a:r>
              <a:rPr lang="zh-CN" altLang="en-US" sz="2400" b="1" dirty="0" smtClean="0"/>
              <a:t>：后面接的是第几个区块</a:t>
            </a:r>
            <a:endParaRPr lang="zh-CN" altLang="en-US" sz="2400" b="1" dirty="0" smtClean="0"/>
          </a:p>
          <a:p>
            <a:pPr>
              <a:lnSpc>
                <a:spcPct val="80000"/>
              </a:lnSpc>
              <a:buFont typeface="Wingdings" panose="05000000000000000000" pitchFamily="2" charset="2"/>
              <a:buNone/>
            </a:pPr>
            <a:r>
              <a:rPr lang="zh-CN" altLang="en-US" sz="2400" b="1" dirty="0" smtClean="0"/>
              <a:t>举例：将</a:t>
            </a:r>
            <a:r>
              <a:rPr lang="en-US" altLang="zh-CN" sz="2400" b="1" dirty="0" smtClean="0"/>
              <a:t>PATH</a:t>
            </a:r>
            <a:r>
              <a:rPr lang="zh-CN" altLang="en-US" sz="2400" b="1" dirty="0" smtClean="0"/>
              <a:t>变量取出，要找到第三个路径</a:t>
            </a:r>
            <a:endParaRPr lang="zh-CN" altLang="en-US" sz="2400" b="1" dirty="0" smtClean="0"/>
          </a:p>
          <a:p>
            <a:pPr>
              <a:lnSpc>
                <a:spcPct val="80000"/>
              </a:lnSpc>
            </a:pPr>
            <a:endParaRPr lang="zh-CN" altLang="en-US" sz="2400" dirty="0" smtClean="0">
              <a:latin typeface="宋体" panose="02010600030101010101" pitchFamily="2" charset="-122"/>
              <a:ea typeface="宋体" panose="02010600030101010101" pitchFamily="2" charset="-122"/>
            </a:endParaRPr>
          </a:p>
        </p:txBody>
      </p:sp>
      <p:sp>
        <p:nvSpPr>
          <p:cNvPr id="84996" name="Text Box 5"/>
          <p:cNvSpPr txBox="1">
            <a:spLocks noChangeArrowheads="1"/>
          </p:cNvSpPr>
          <p:nvPr/>
        </p:nvSpPr>
        <p:spPr bwMode="auto">
          <a:xfrm>
            <a:off x="395288" y="188640"/>
            <a:ext cx="43207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hangingPunct="1">
              <a:spcBef>
                <a:spcPct val="50000"/>
              </a:spcBef>
            </a:pPr>
            <a:r>
              <a:rPr lang="en-US" altLang="zh-CN" sz="2800" dirty="0" smtClean="0"/>
              <a:t>4)</a:t>
            </a:r>
            <a:r>
              <a:rPr lang="zh-CN" altLang="en-US" sz="2800" dirty="0" smtClean="0"/>
              <a:t>常用</a:t>
            </a:r>
            <a:r>
              <a:rPr lang="zh-CN" altLang="en-US" sz="2800" dirty="0"/>
              <a:t>到管道的命令</a:t>
            </a:r>
            <a:endParaRPr lang="zh-CN" altLang="en-US" sz="2800"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1963" y="4286250"/>
            <a:ext cx="822007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p:cNvSpPr>
          <p:nvPr>
            <p:ph idx="1"/>
          </p:nvPr>
        </p:nvSpPr>
        <p:spPr>
          <a:xfrm>
            <a:off x="467544" y="1052513"/>
            <a:ext cx="8280920" cy="5805487"/>
          </a:xfrm>
        </p:spPr>
        <p:txBody>
          <a:bodyPr/>
          <a:lstStyle/>
          <a:p>
            <a:pPr marL="457200" indent="-457200">
              <a:buClr>
                <a:srgbClr val="C00000"/>
              </a:buClr>
              <a:buFont typeface="+mj-ea"/>
              <a:buAutoNum type="circleNumDbPlain" startAt="2"/>
            </a:pPr>
            <a:r>
              <a:rPr lang="en-US" altLang="zh-CN" sz="2400" b="1" dirty="0" smtClean="0"/>
              <a:t>echo</a:t>
            </a:r>
            <a:r>
              <a:rPr lang="zh-CN" altLang="en-US" sz="2400" b="1" dirty="0" smtClean="0"/>
              <a:t>命令</a:t>
            </a:r>
            <a:endParaRPr lang="zh-CN" altLang="en-US" sz="2400" b="1" dirty="0" smtClean="0"/>
          </a:p>
          <a:p>
            <a:pPr marL="0" indent="0">
              <a:buNone/>
            </a:pPr>
            <a:r>
              <a:rPr lang="zh-CN" altLang="en-US" sz="2400" b="1" dirty="0" smtClean="0">
                <a:solidFill>
                  <a:srgbClr val="FF0000"/>
                </a:solidFill>
              </a:rPr>
              <a:t>一般格式：</a:t>
            </a:r>
            <a:endParaRPr lang="zh-CN" altLang="en-US" sz="2400" b="1" dirty="0" smtClean="0">
              <a:solidFill>
                <a:srgbClr val="FF0000"/>
              </a:solidFill>
            </a:endParaRPr>
          </a:p>
          <a:p>
            <a:pPr marL="0" indent="0">
              <a:buNone/>
            </a:pPr>
            <a:r>
              <a:rPr lang="en-US" altLang="zh-CN" sz="2400" b="1" dirty="0" smtClean="0"/>
              <a:t>echo  [</a:t>
            </a:r>
            <a:r>
              <a:rPr lang="zh-CN" altLang="en-US" sz="2400" b="1" dirty="0" smtClean="0"/>
              <a:t>选项</a:t>
            </a:r>
            <a:r>
              <a:rPr lang="en-US" altLang="zh-CN" sz="2400" b="1" dirty="0" smtClean="0"/>
              <a:t>]  </a:t>
            </a:r>
            <a:r>
              <a:rPr lang="zh-CN" altLang="en-US" sz="2400" b="1" dirty="0" smtClean="0"/>
              <a:t>字符串</a:t>
            </a:r>
            <a:endParaRPr lang="zh-CN" altLang="en-US" sz="2400" b="1" dirty="0" smtClean="0"/>
          </a:p>
          <a:p>
            <a:pPr marL="0" indent="0">
              <a:buNone/>
            </a:pPr>
            <a:r>
              <a:rPr lang="zh-CN" altLang="en-US" sz="2400" b="1" dirty="0" smtClean="0">
                <a:solidFill>
                  <a:srgbClr val="FF0000"/>
                </a:solidFill>
              </a:rPr>
              <a:t>说明：</a:t>
            </a:r>
            <a:endParaRPr lang="en-US" altLang="zh-CN" sz="2400" b="1" dirty="0" smtClean="0">
              <a:solidFill>
                <a:srgbClr val="FF0000"/>
              </a:solidFill>
            </a:endParaRPr>
          </a:p>
          <a:p>
            <a:pPr marL="0" indent="0">
              <a:buNone/>
            </a:pPr>
            <a:r>
              <a:rPr lang="zh-CN" altLang="en-US" sz="2400" b="1" dirty="0" smtClean="0"/>
              <a:t>该命令的功能是在屏幕上显示命令行中所给出的字符串。该命令往往用于</a:t>
            </a:r>
            <a:r>
              <a:rPr lang="en-US" altLang="zh-CN" sz="2400" b="1" dirty="0" smtClean="0"/>
              <a:t>shell</a:t>
            </a:r>
            <a:r>
              <a:rPr lang="zh-CN" altLang="en-US" sz="2400" b="1" dirty="0" smtClean="0"/>
              <a:t>脚本中，作为一种输出提示信息的手段。</a:t>
            </a:r>
            <a:endParaRPr lang="zh-CN" altLang="en-US" sz="2400" b="1" dirty="0" smtClean="0"/>
          </a:p>
          <a:p>
            <a:pPr marL="0" indent="0">
              <a:buNone/>
            </a:pPr>
            <a:r>
              <a:rPr lang="zh-CN" altLang="en-US" sz="2400" b="1" dirty="0" smtClean="0">
                <a:solidFill>
                  <a:srgbClr val="FF0000"/>
                </a:solidFill>
              </a:rPr>
              <a:t>举例： </a:t>
            </a:r>
            <a:r>
              <a:rPr lang="zh-CN" altLang="en-US" sz="2400" b="1" dirty="0" smtClean="0"/>
              <a:t>显示字符串“</a:t>
            </a:r>
            <a:r>
              <a:rPr lang="en-US" altLang="zh-CN" sz="2400" b="1" dirty="0" smtClean="0"/>
              <a:t>This is a example for echo command.”</a:t>
            </a:r>
            <a:endParaRPr lang="en-US" altLang="zh-CN" sz="2400" b="1" dirty="0" smtClean="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7986" y="5157192"/>
            <a:ext cx="8260478" cy="701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p:cNvSpPr>
          <p:nvPr>
            <p:ph idx="1"/>
          </p:nvPr>
        </p:nvSpPr>
        <p:spPr>
          <a:xfrm>
            <a:off x="539552" y="1295400"/>
            <a:ext cx="8136904" cy="4114800"/>
          </a:xfrm>
        </p:spPr>
        <p:txBody>
          <a:bodyPr/>
          <a:lstStyle/>
          <a:p>
            <a:pPr marL="457200" indent="-457200">
              <a:lnSpc>
                <a:spcPct val="80000"/>
              </a:lnSpc>
              <a:buClr>
                <a:srgbClr val="C00000"/>
              </a:buClr>
              <a:buFont typeface="+mj-ea"/>
              <a:buAutoNum type="circleNumDbPlain" startAt="3"/>
            </a:pPr>
            <a:r>
              <a:rPr lang="en-US" altLang="zh-CN" sz="2400" b="1" dirty="0" smtClean="0"/>
              <a:t> sort</a:t>
            </a:r>
            <a:endParaRPr lang="en-US" altLang="zh-CN" sz="2400" b="1" dirty="0" smtClean="0"/>
          </a:p>
          <a:p>
            <a:pPr>
              <a:lnSpc>
                <a:spcPct val="80000"/>
              </a:lnSpc>
              <a:buFont typeface="Wingdings" panose="05000000000000000000" pitchFamily="2" charset="2"/>
              <a:buNone/>
            </a:pPr>
            <a:r>
              <a:rPr lang="zh-CN" altLang="en-US" sz="2400" b="1" dirty="0" smtClean="0"/>
              <a:t>功能：对文件内容进行排序</a:t>
            </a:r>
            <a:endParaRPr lang="zh-CN" altLang="en-US" sz="2400" b="1" dirty="0" smtClean="0"/>
          </a:p>
          <a:p>
            <a:pPr>
              <a:lnSpc>
                <a:spcPct val="80000"/>
              </a:lnSpc>
              <a:buFont typeface="Wingdings" panose="05000000000000000000" pitchFamily="2" charset="2"/>
              <a:buNone/>
            </a:pPr>
            <a:r>
              <a:rPr lang="zh-CN" altLang="en-US" sz="2400" b="1" dirty="0" smtClean="0"/>
              <a:t>语法：</a:t>
            </a:r>
            <a:r>
              <a:rPr lang="en-US" altLang="zh-CN" sz="2400" b="1" dirty="0" smtClean="0">
                <a:solidFill>
                  <a:srgbClr val="FF0000"/>
                </a:solidFill>
              </a:rPr>
              <a:t>sort  [-t </a:t>
            </a:r>
            <a:r>
              <a:rPr lang="zh-CN" altLang="en-US" sz="2400" b="1" dirty="0" smtClean="0">
                <a:solidFill>
                  <a:srgbClr val="FF0000"/>
                </a:solidFill>
              </a:rPr>
              <a:t>分隔符</a:t>
            </a:r>
            <a:r>
              <a:rPr lang="en-US" altLang="zh-CN" sz="2400" b="1" dirty="0" smtClean="0">
                <a:solidFill>
                  <a:srgbClr val="FF0000"/>
                </a:solidFill>
              </a:rPr>
              <a:t>] [(+</a:t>
            </a:r>
            <a:r>
              <a:rPr lang="zh-CN" altLang="en-US" sz="2400" b="1" dirty="0" smtClean="0">
                <a:solidFill>
                  <a:srgbClr val="FF0000"/>
                </a:solidFill>
              </a:rPr>
              <a:t>起始</a:t>
            </a:r>
            <a:r>
              <a:rPr lang="en-US" altLang="zh-CN" sz="2400" b="1" dirty="0" smtClean="0">
                <a:solidFill>
                  <a:srgbClr val="FF0000"/>
                </a:solidFill>
              </a:rPr>
              <a:t>)(-</a:t>
            </a:r>
            <a:r>
              <a:rPr lang="zh-CN" altLang="en-US" sz="2400" b="1" dirty="0" smtClean="0">
                <a:solidFill>
                  <a:srgbClr val="FF0000"/>
                </a:solidFill>
              </a:rPr>
              <a:t>结束</a:t>
            </a:r>
            <a:r>
              <a:rPr lang="en-US" altLang="zh-CN" sz="2400" b="1" dirty="0" smtClean="0">
                <a:solidFill>
                  <a:srgbClr val="FF0000"/>
                </a:solidFill>
              </a:rPr>
              <a:t>)] [-</a:t>
            </a:r>
            <a:r>
              <a:rPr lang="en-US" altLang="zh-CN" sz="2400" b="1" dirty="0" err="1" smtClean="0">
                <a:solidFill>
                  <a:srgbClr val="FF0000"/>
                </a:solidFill>
              </a:rPr>
              <a:t>nru</a:t>
            </a:r>
            <a:r>
              <a:rPr lang="en-US" altLang="zh-CN" sz="2400" b="1" dirty="0" smtClean="0">
                <a:solidFill>
                  <a:srgbClr val="FF0000"/>
                </a:solidFill>
              </a:rPr>
              <a:t>]</a:t>
            </a:r>
            <a:endParaRPr lang="en-US" altLang="zh-CN" sz="2400" b="1" dirty="0" smtClean="0">
              <a:solidFill>
                <a:srgbClr val="FF0000"/>
              </a:solidFill>
            </a:endParaRPr>
          </a:p>
          <a:p>
            <a:pPr>
              <a:lnSpc>
                <a:spcPct val="80000"/>
              </a:lnSpc>
              <a:buFont typeface="Wingdings" panose="05000000000000000000" pitchFamily="2" charset="2"/>
              <a:buNone/>
            </a:pPr>
            <a:r>
              <a:rPr lang="zh-CN" altLang="en-US" sz="2400" b="1" dirty="0" smtClean="0"/>
              <a:t>参数说明：</a:t>
            </a:r>
            <a:endParaRPr lang="zh-CN" altLang="en-US" sz="2400" b="1" dirty="0" smtClean="0"/>
          </a:p>
          <a:p>
            <a:pPr>
              <a:lnSpc>
                <a:spcPct val="80000"/>
              </a:lnSpc>
              <a:buFont typeface="Wingdings" panose="05000000000000000000" pitchFamily="2" charset="2"/>
              <a:buNone/>
            </a:pPr>
            <a:r>
              <a:rPr lang="zh-CN" altLang="en-US" sz="2400" b="1" dirty="0" smtClean="0"/>
              <a:t>－</a:t>
            </a:r>
            <a:r>
              <a:rPr lang="en-US" altLang="zh-CN" sz="2400" b="1" dirty="0" smtClean="0"/>
              <a:t>t </a:t>
            </a:r>
            <a:r>
              <a:rPr lang="zh-CN" altLang="en-US" sz="2400" b="1" dirty="0" smtClean="0"/>
              <a:t>分隔符：使用分隔符隔开不同区块，默认是</a:t>
            </a:r>
            <a:r>
              <a:rPr lang="en-US" altLang="zh-CN" sz="2400" b="1" dirty="0" smtClean="0"/>
              <a:t>tab</a:t>
            </a:r>
            <a:endParaRPr lang="en-US" altLang="zh-CN" sz="2400" b="1" dirty="0" smtClean="0"/>
          </a:p>
          <a:p>
            <a:pPr>
              <a:lnSpc>
                <a:spcPct val="80000"/>
              </a:lnSpc>
              <a:buFont typeface="Wingdings" panose="05000000000000000000" pitchFamily="2" charset="2"/>
              <a:buNone/>
            </a:pPr>
            <a:r>
              <a:rPr lang="zh-CN" altLang="en-US" sz="2400" b="1" dirty="0" smtClean="0"/>
              <a:t>＋</a:t>
            </a:r>
            <a:r>
              <a:rPr lang="en-US" altLang="zh-CN" sz="2400" b="1" dirty="0" smtClean="0"/>
              <a:t>start  -end</a:t>
            </a:r>
            <a:r>
              <a:rPr lang="zh-CN" altLang="en-US" sz="2400" b="1" dirty="0" smtClean="0"/>
              <a:t>：由第</a:t>
            </a:r>
            <a:r>
              <a:rPr lang="en-US" altLang="zh-CN" sz="2400" b="1" dirty="0" smtClean="0"/>
              <a:t>start</a:t>
            </a:r>
            <a:r>
              <a:rPr lang="zh-CN" altLang="en-US" sz="2400" b="1" dirty="0" smtClean="0"/>
              <a:t>区块排序到</a:t>
            </a:r>
            <a:r>
              <a:rPr lang="en-US" altLang="zh-CN" sz="2400" b="1" dirty="0" smtClean="0"/>
              <a:t>end</a:t>
            </a:r>
            <a:r>
              <a:rPr lang="zh-CN" altLang="en-US" sz="2400" b="1" dirty="0" smtClean="0"/>
              <a:t>区块</a:t>
            </a:r>
            <a:endParaRPr lang="zh-CN" altLang="en-US" sz="2400" b="1" dirty="0" smtClean="0"/>
          </a:p>
          <a:p>
            <a:pPr>
              <a:lnSpc>
                <a:spcPct val="80000"/>
              </a:lnSpc>
              <a:buFont typeface="Wingdings" panose="05000000000000000000" pitchFamily="2" charset="2"/>
              <a:buNone/>
            </a:pPr>
            <a:r>
              <a:rPr lang="zh-CN" altLang="en-US" sz="2400" b="1" dirty="0" smtClean="0"/>
              <a:t>－</a:t>
            </a:r>
            <a:r>
              <a:rPr lang="en-US" altLang="zh-CN" sz="2400" b="1" dirty="0" smtClean="0"/>
              <a:t>n</a:t>
            </a:r>
            <a:r>
              <a:rPr lang="zh-CN" altLang="en-US" sz="2400" b="1" dirty="0" smtClean="0"/>
              <a:t>：使用纯数字排序（默认是以字母方式排序）</a:t>
            </a:r>
            <a:endParaRPr lang="zh-CN" altLang="en-US" sz="2400" b="1" dirty="0" smtClean="0"/>
          </a:p>
          <a:p>
            <a:pPr>
              <a:lnSpc>
                <a:spcPct val="80000"/>
              </a:lnSpc>
              <a:buFont typeface="Wingdings" panose="05000000000000000000" pitchFamily="2" charset="2"/>
              <a:buNone/>
            </a:pPr>
            <a:r>
              <a:rPr lang="zh-CN" altLang="en-US" sz="2400" b="1" dirty="0" smtClean="0"/>
              <a:t>－</a:t>
            </a:r>
            <a:r>
              <a:rPr lang="en-US" altLang="zh-CN" sz="2400" b="1" dirty="0" smtClean="0"/>
              <a:t>r</a:t>
            </a:r>
            <a:r>
              <a:rPr lang="zh-CN" altLang="en-US" sz="2400" b="1" dirty="0" smtClean="0"/>
              <a:t>：反向排序</a:t>
            </a:r>
            <a:endParaRPr lang="zh-CN" altLang="en-US" sz="2400" b="1" dirty="0" smtClean="0"/>
          </a:p>
          <a:p>
            <a:pPr>
              <a:lnSpc>
                <a:spcPct val="80000"/>
              </a:lnSpc>
              <a:buFont typeface="Wingdings" panose="05000000000000000000" pitchFamily="2" charset="2"/>
              <a:buNone/>
            </a:pPr>
            <a:r>
              <a:rPr lang="zh-CN" altLang="en-US" sz="2400" b="1" dirty="0" smtClean="0"/>
              <a:t>－</a:t>
            </a:r>
            <a:r>
              <a:rPr lang="en-US" altLang="zh-CN" sz="2400" b="1" dirty="0" smtClean="0"/>
              <a:t>u</a:t>
            </a:r>
            <a:r>
              <a:rPr lang="zh-CN" altLang="en-US" sz="2400" b="1" dirty="0" smtClean="0"/>
              <a:t>：相同出现的一行，只列出一次</a:t>
            </a:r>
            <a:endParaRPr lang="zh-CN" altLang="en-US" sz="2400" b="1" dirty="0" smtClean="0"/>
          </a:p>
          <a:p>
            <a:pPr>
              <a:lnSpc>
                <a:spcPct val="80000"/>
              </a:lnSpc>
              <a:buFont typeface="Wingdings" panose="05000000000000000000" pitchFamily="2" charset="2"/>
              <a:buNone/>
            </a:pPr>
            <a:r>
              <a:rPr lang="en-US" altLang="zh-CN" sz="2400" b="1" dirty="0" smtClean="0"/>
              <a:t>-k:</a:t>
            </a:r>
            <a:r>
              <a:rPr lang="zh-CN" altLang="en-US" sz="2400" b="1" dirty="0" smtClean="0"/>
              <a:t>按那个字段来进行排序</a:t>
            </a:r>
            <a:endParaRPr lang="zh-CN" altLang="en-US" sz="2400" b="1" dirty="0" smtClean="0"/>
          </a:p>
          <a:p>
            <a:pPr marL="457200" indent="-457200">
              <a:lnSpc>
                <a:spcPct val="80000"/>
              </a:lnSpc>
              <a:buClr>
                <a:srgbClr val="C00000"/>
              </a:buClr>
              <a:buFont typeface="+mj-ea"/>
              <a:buAutoNum type="circleNumDbPlain" startAt="4"/>
            </a:pPr>
            <a:r>
              <a:rPr lang="en-US" altLang="zh-CN" sz="2400" b="1" dirty="0" err="1" smtClean="0"/>
              <a:t>uniq</a:t>
            </a:r>
            <a:endParaRPr lang="en-US" altLang="zh-CN" sz="2400" b="1" dirty="0" smtClean="0"/>
          </a:p>
          <a:p>
            <a:pPr>
              <a:lnSpc>
                <a:spcPct val="80000"/>
              </a:lnSpc>
              <a:buFont typeface="Wingdings" panose="05000000000000000000" pitchFamily="2" charset="2"/>
              <a:buNone/>
            </a:pPr>
            <a:r>
              <a:rPr lang="zh-CN" altLang="en-US" sz="2400" b="1" dirty="0" smtClean="0"/>
              <a:t>功能：删除相邻重复的行从而只显示一个</a:t>
            </a:r>
            <a:endParaRPr lang="zh-CN" altLang="en-US" sz="2400" b="1" dirty="0" smtClean="0"/>
          </a:p>
          <a:p>
            <a:pPr>
              <a:lnSpc>
                <a:spcPct val="80000"/>
              </a:lnSpc>
              <a:buFont typeface="Wingdings" panose="05000000000000000000" pitchFamily="2" charset="2"/>
              <a:buNone/>
            </a:pPr>
            <a:r>
              <a:rPr lang="zh-CN" altLang="en-US" sz="2400" b="1" dirty="0" smtClean="0"/>
              <a:t>语法：</a:t>
            </a:r>
            <a:r>
              <a:rPr lang="en-US" altLang="zh-CN" sz="2400" b="1" dirty="0" err="1" smtClean="0">
                <a:solidFill>
                  <a:srgbClr val="FF0000"/>
                </a:solidFill>
              </a:rPr>
              <a:t>uniq</a:t>
            </a:r>
            <a:r>
              <a:rPr lang="zh-CN" altLang="en-US" sz="2400" b="1" dirty="0" smtClean="0">
                <a:solidFill>
                  <a:srgbClr val="FF0000"/>
                </a:solidFill>
              </a:rPr>
              <a:t>（一般与</a:t>
            </a:r>
            <a:r>
              <a:rPr lang="en-US" altLang="zh-CN" sz="2400" b="1" dirty="0" smtClean="0">
                <a:solidFill>
                  <a:srgbClr val="FF0000"/>
                </a:solidFill>
              </a:rPr>
              <a:t>sort</a:t>
            </a:r>
            <a:r>
              <a:rPr lang="zh-CN" altLang="en-US" sz="2400" b="1" dirty="0" smtClean="0">
                <a:solidFill>
                  <a:srgbClr val="FF0000"/>
                </a:solidFill>
              </a:rPr>
              <a:t>配合使用）</a:t>
            </a:r>
            <a:endParaRPr lang="zh-CN" altLang="en-US" sz="2400" b="1" dirty="0" smtClean="0">
              <a:solidFill>
                <a:srgbClr val="FF0000"/>
              </a:solidFill>
            </a:endParaRPr>
          </a:p>
        </p:txBody>
      </p:sp>
      <p:sp>
        <p:nvSpPr>
          <p:cNvPr id="87042"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b="1">
                <a:solidFill>
                  <a:schemeClr val="tx1"/>
                </a:solidFill>
                <a:latin typeface="Arial" panose="020B0604020202020204" pitchFamily="34" charset="0"/>
                <a:ea typeface="楷体_GB2312" panose="02010609030101010101" pitchFamily="49" charset="-122"/>
              </a:defRPr>
            </a:lvl1pPr>
            <a:lvl2pPr marL="742950" indent="-285750" eaLnBrk="0" hangingPunct="0">
              <a:defRPr b="1">
                <a:solidFill>
                  <a:schemeClr val="tx1"/>
                </a:solidFill>
                <a:latin typeface="Arial" panose="020B0604020202020204" pitchFamily="34" charset="0"/>
                <a:ea typeface="楷体_GB2312" panose="02010609030101010101" pitchFamily="49" charset="-122"/>
              </a:defRPr>
            </a:lvl2pPr>
            <a:lvl3pPr marL="1143000" indent="-228600" eaLnBrk="0" hangingPunct="0">
              <a:defRPr b="1">
                <a:solidFill>
                  <a:schemeClr val="tx1"/>
                </a:solidFill>
                <a:latin typeface="Arial" panose="020B0604020202020204" pitchFamily="34" charset="0"/>
                <a:ea typeface="楷体_GB2312" panose="02010609030101010101" pitchFamily="49" charset="-122"/>
              </a:defRPr>
            </a:lvl3pPr>
            <a:lvl4pPr marL="1600200" indent="-228600" eaLnBrk="0" hangingPunct="0">
              <a:defRPr b="1">
                <a:solidFill>
                  <a:schemeClr val="tx1"/>
                </a:solidFill>
                <a:latin typeface="Arial" panose="020B0604020202020204" pitchFamily="34" charset="0"/>
                <a:ea typeface="楷体_GB2312" panose="02010609030101010101" pitchFamily="49" charset="-122"/>
              </a:defRPr>
            </a:lvl4pPr>
            <a:lvl5pPr marL="2057400" indent="-228600" eaLnBrk="0" hangingPunct="0">
              <a:defRPr b="1">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anose="02010609030101010101" pitchFamily="49" charset="-122"/>
              </a:defRPr>
            </a:lvl9pPr>
          </a:lstStyle>
          <a:p>
            <a:pPr eaLnBrk="1" fontAlgn="base" hangingPunct="1">
              <a:spcBef>
                <a:spcPct val="0"/>
              </a:spcBef>
              <a:spcAft>
                <a:spcPct val="0"/>
              </a:spcAft>
            </a:pPr>
            <a:fld id="{6F608A64-50BA-49C0-A360-E29E5B27A536}" type="slidenum">
              <a:rPr lang="zh-CN" altLang="en-US" b="0" smtClean="0">
                <a:latin typeface="华文细黑" panose="02010600040101010101" pitchFamily="2" charset="-122"/>
                <a:ea typeface="华文细黑" panose="02010600040101010101" pitchFamily="2" charset="-122"/>
              </a:rPr>
            </a:fld>
            <a:endParaRPr lang="zh-CN" altLang="en-US" b="0" smtClean="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p:cNvSpPr>
          <p:nvPr>
            <p:ph idx="1"/>
          </p:nvPr>
        </p:nvSpPr>
        <p:spPr>
          <a:xfrm>
            <a:off x="395288" y="981075"/>
            <a:ext cx="8425184" cy="1476279"/>
          </a:xfrm>
        </p:spPr>
        <p:txBody>
          <a:bodyPr/>
          <a:lstStyle/>
          <a:p>
            <a:pPr>
              <a:buFont typeface="Wingdings" panose="05000000000000000000" pitchFamily="2" charset="2"/>
              <a:buNone/>
            </a:pPr>
            <a:r>
              <a:rPr lang="zh-CN" altLang="en-US" sz="3200" b="1" dirty="0" smtClean="0"/>
              <a:t>举例：</a:t>
            </a:r>
            <a:endParaRPr lang="zh-CN" altLang="en-US" sz="3200" b="1" dirty="0" smtClean="0"/>
          </a:p>
          <a:p>
            <a:pPr>
              <a:buFont typeface="Wingdings" panose="05000000000000000000" pitchFamily="2" charset="2"/>
              <a:buNone/>
            </a:pPr>
            <a:r>
              <a:rPr lang="zh-CN" altLang="en-US" sz="3200" b="1" dirty="0" smtClean="0"/>
              <a:t>个人账号都记录在</a:t>
            </a:r>
            <a:r>
              <a:rPr lang="en-US" altLang="zh-CN" sz="3200" b="1" dirty="0" smtClean="0"/>
              <a:t>/</a:t>
            </a:r>
            <a:r>
              <a:rPr lang="en-US" altLang="zh-CN" sz="3200" b="1" dirty="0" err="1" smtClean="0"/>
              <a:t>etc</a:t>
            </a:r>
            <a:r>
              <a:rPr lang="en-US" altLang="zh-CN" sz="3200" b="1" dirty="0" smtClean="0"/>
              <a:t>/</a:t>
            </a:r>
            <a:r>
              <a:rPr lang="en-US" altLang="zh-CN" sz="3200" b="1" dirty="0" err="1" smtClean="0"/>
              <a:t>passwd</a:t>
            </a:r>
            <a:r>
              <a:rPr lang="zh-CN" altLang="en-US" sz="3200" b="1" dirty="0" smtClean="0"/>
              <a:t>下，请将账号进行排序</a:t>
            </a:r>
            <a:endParaRPr lang="zh-CN" altLang="en-US" sz="3200" b="1" dirty="0" smtClean="0"/>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271" y="2996952"/>
            <a:ext cx="9105900"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p:cNvSpPr>
          <p:nvPr>
            <p:ph idx="1"/>
          </p:nvPr>
        </p:nvSpPr>
        <p:spPr>
          <a:xfrm>
            <a:off x="467544" y="836712"/>
            <a:ext cx="8208912" cy="4608165"/>
          </a:xfrm>
        </p:spPr>
        <p:txBody>
          <a:bodyPr/>
          <a:lstStyle/>
          <a:p>
            <a:pPr marL="514350" indent="-514350">
              <a:buClr>
                <a:srgbClr val="C00000"/>
              </a:buClr>
              <a:buFont typeface="+mj-ea"/>
              <a:buAutoNum type="circleNumDbPlain" startAt="5"/>
            </a:pPr>
            <a:r>
              <a:rPr lang="en-US" altLang="zh-CN" b="1" dirty="0" err="1" smtClean="0"/>
              <a:t>wc</a:t>
            </a:r>
            <a:endParaRPr lang="en-US" altLang="zh-CN" b="1" dirty="0" smtClean="0"/>
          </a:p>
          <a:p>
            <a:pPr>
              <a:buFont typeface="Wingdings" panose="05000000000000000000" pitchFamily="2" charset="2"/>
              <a:buNone/>
            </a:pPr>
            <a:r>
              <a:rPr lang="zh-CN" altLang="en-US" sz="2400" b="1" dirty="0" smtClean="0"/>
              <a:t>功能：显示文件的大小，可以显示行数、单词数和字符数</a:t>
            </a:r>
            <a:endParaRPr lang="en-US" altLang="zh-CN" sz="2400" b="1" dirty="0" smtClean="0"/>
          </a:p>
          <a:p>
            <a:pPr>
              <a:buFont typeface="Wingdings" panose="05000000000000000000" pitchFamily="2" charset="2"/>
              <a:buNone/>
            </a:pPr>
            <a:r>
              <a:rPr lang="zh-CN" altLang="en-US" sz="2400" b="1" dirty="0" smtClean="0"/>
              <a:t>语法：</a:t>
            </a:r>
            <a:r>
              <a:rPr lang="en-US" altLang="zh-CN" sz="2400" b="1" dirty="0" err="1" smtClean="0">
                <a:solidFill>
                  <a:srgbClr val="FF0000"/>
                </a:solidFill>
              </a:rPr>
              <a:t>wc</a:t>
            </a:r>
            <a:r>
              <a:rPr lang="en-US" altLang="zh-CN" sz="2400" b="1" dirty="0" smtClean="0">
                <a:solidFill>
                  <a:srgbClr val="FF0000"/>
                </a:solidFill>
              </a:rPr>
              <a:t> [-</a:t>
            </a:r>
            <a:r>
              <a:rPr lang="en-US" altLang="zh-CN" sz="2400" b="1" dirty="0" err="1" smtClean="0">
                <a:solidFill>
                  <a:srgbClr val="FF0000"/>
                </a:solidFill>
              </a:rPr>
              <a:t>lwm</a:t>
            </a:r>
            <a:r>
              <a:rPr lang="en-US" altLang="zh-CN" sz="2400" b="1" dirty="0" smtClean="0">
                <a:solidFill>
                  <a:srgbClr val="FF0000"/>
                </a:solidFill>
              </a:rPr>
              <a:t>] </a:t>
            </a:r>
            <a:endParaRPr lang="en-US" altLang="zh-CN" sz="2400" b="1" dirty="0" smtClean="0">
              <a:solidFill>
                <a:srgbClr val="FF0000"/>
              </a:solidFill>
            </a:endParaRPr>
          </a:p>
          <a:p>
            <a:pPr>
              <a:buFont typeface="Wingdings" panose="05000000000000000000" pitchFamily="2" charset="2"/>
              <a:buNone/>
            </a:pPr>
            <a:r>
              <a:rPr lang="zh-CN" altLang="en-US" sz="2400" b="1" dirty="0" smtClean="0"/>
              <a:t>参数说明：</a:t>
            </a:r>
            <a:endParaRPr lang="zh-CN" altLang="en-US" sz="2400" b="1" dirty="0" smtClean="0"/>
          </a:p>
          <a:p>
            <a:pPr>
              <a:buFont typeface="Wingdings" panose="05000000000000000000" pitchFamily="2" charset="2"/>
              <a:buNone/>
            </a:pPr>
            <a:r>
              <a:rPr lang="zh-CN" altLang="en-US" sz="2400" b="1" dirty="0" smtClean="0"/>
              <a:t> </a:t>
            </a:r>
            <a:r>
              <a:rPr lang="en-US" altLang="zh-CN" sz="2400" b="1" dirty="0" smtClean="0"/>
              <a:t>-l:</a:t>
            </a:r>
            <a:r>
              <a:rPr lang="zh-CN" altLang="en-US" sz="2400" b="1" dirty="0" smtClean="0"/>
              <a:t>紧显示多少行</a:t>
            </a:r>
            <a:endParaRPr lang="zh-CN" altLang="en-US" sz="2400" b="1" dirty="0" smtClean="0"/>
          </a:p>
          <a:p>
            <a:pPr>
              <a:buFont typeface="Wingdings" panose="05000000000000000000" pitchFamily="2" charset="2"/>
              <a:buNone/>
            </a:pPr>
            <a:r>
              <a:rPr lang="zh-CN" altLang="en-US" sz="2400" b="1" dirty="0" smtClean="0"/>
              <a:t> </a:t>
            </a:r>
            <a:r>
              <a:rPr lang="en-US" altLang="zh-CN" sz="2400" b="1" dirty="0" smtClean="0"/>
              <a:t>-w:</a:t>
            </a:r>
            <a:r>
              <a:rPr lang="zh-CN" altLang="en-US" sz="2400" b="1" dirty="0" smtClean="0"/>
              <a:t>紧显示多少字（英文单词）</a:t>
            </a:r>
            <a:endParaRPr lang="zh-CN" altLang="en-US" sz="2400" b="1" dirty="0" smtClean="0"/>
          </a:p>
          <a:p>
            <a:pPr>
              <a:buFont typeface="Wingdings" panose="05000000000000000000" pitchFamily="2" charset="2"/>
              <a:buNone/>
            </a:pPr>
            <a:r>
              <a:rPr lang="en-US" altLang="zh-CN" sz="2400" b="1" dirty="0" smtClean="0"/>
              <a:t> -m:</a:t>
            </a:r>
            <a:r>
              <a:rPr lang="zh-CN" altLang="en-US" sz="2400" b="1" dirty="0" smtClean="0"/>
              <a:t>多少字符</a:t>
            </a:r>
            <a:endParaRPr lang="zh-CN" altLang="en-US" sz="2400" b="1" dirty="0" smtClean="0"/>
          </a:p>
          <a:p>
            <a:pPr>
              <a:buFont typeface="Wingdings" panose="05000000000000000000" pitchFamily="2" charset="2"/>
              <a:buNone/>
            </a:pPr>
            <a:r>
              <a:rPr lang="zh-CN" altLang="en-US" sz="2400" b="1" dirty="0" smtClean="0"/>
              <a:t>举例：</a:t>
            </a:r>
            <a:r>
              <a:rPr lang="en-US" altLang="zh-CN" sz="2400" b="1" dirty="0" smtClean="0"/>
              <a:t>/</a:t>
            </a:r>
            <a:r>
              <a:rPr lang="en-US" altLang="zh-CN" sz="2400" b="1" dirty="0" err="1" smtClean="0"/>
              <a:t>etc</a:t>
            </a:r>
            <a:r>
              <a:rPr lang="en-US" altLang="zh-CN" sz="2400" b="1" dirty="0" smtClean="0"/>
              <a:t>/</a:t>
            </a:r>
            <a:r>
              <a:rPr lang="en-US" altLang="zh-CN" sz="2400" b="1" dirty="0" err="1" smtClean="0"/>
              <a:t>host.config</a:t>
            </a:r>
            <a:r>
              <a:rPr lang="zh-CN" altLang="en-US" sz="2400" b="1" dirty="0" smtClean="0"/>
              <a:t>里到底有多少相关字、行、字符数</a:t>
            </a:r>
            <a:endParaRPr lang="zh-CN" altLang="en-US" sz="2400" b="1" dirty="0" smtClean="0"/>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3568" y="5085184"/>
            <a:ext cx="7853518"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ample">
  <a:themeElements>
    <a:clrScheme name="sample 2">
      <a:dk1>
        <a:srgbClr val="113F71"/>
      </a:dk1>
      <a:lt1>
        <a:srgbClr val="FFFFFF"/>
      </a:lt1>
      <a:dk2>
        <a:srgbClr val="000000"/>
      </a:dk2>
      <a:lt2>
        <a:srgbClr val="C1D1D3"/>
      </a:lt2>
      <a:accent1>
        <a:srgbClr val="2D7ACF"/>
      </a:accent1>
      <a:accent2>
        <a:srgbClr val="99CC00"/>
      </a:accent2>
      <a:accent3>
        <a:srgbClr val="FFFFFF"/>
      </a:accent3>
      <a:accent4>
        <a:srgbClr val="0D345F"/>
      </a:accent4>
      <a:accent5>
        <a:srgbClr val="ADBEE4"/>
      </a:accent5>
      <a:accent6>
        <a:srgbClr val="8AB900"/>
      </a:accent6>
      <a:hlink>
        <a:srgbClr val="5AABCC"/>
      </a:hlink>
      <a:folHlink>
        <a:srgbClr val="BD9E61"/>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F52C0"/>
        </a:dk1>
        <a:lt1>
          <a:srgbClr val="FFFFFF"/>
        </a:lt1>
        <a:dk2>
          <a:srgbClr val="000000"/>
        </a:dk2>
        <a:lt2>
          <a:srgbClr val="D6E1E2"/>
        </a:lt2>
        <a:accent1>
          <a:srgbClr val="E38B55"/>
        </a:accent1>
        <a:accent2>
          <a:srgbClr val="CB81D5"/>
        </a:accent2>
        <a:accent3>
          <a:srgbClr val="FFFFFF"/>
        </a:accent3>
        <a:accent4>
          <a:srgbClr val="1945A4"/>
        </a:accent4>
        <a:accent5>
          <a:srgbClr val="EFC4B4"/>
        </a:accent5>
        <a:accent6>
          <a:srgbClr val="B874C1"/>
        </a:accent6>
        <a:hlink>
          <a:srgbClr val="705FC3"/>
        </a:hlink>
        <a:folHlink>
          <a:srgbClr val="83A6A7"/>
        </a:folHlink>
      </a:clrScheme>
      <a:clrMap bg1="lt1" tx1="dk1" bg2="lt2" tx2="dk2" accent1="accent1" accent2="accent2" accent3="accent3" accent4="accent4" accent5="accent5" accent6="accent6" hlink="hlink" folHlink="folHlink"/>
    </a:extraClrScheme>
    <a:extraClrScheme>
      <a:clrScheme name="sample 2">
        <a:dk1>
          <a:srgbClr val="113F71"/>
        </a:dk1>
        <a:lt1>
          <a:srgbClr val="FFFFFF"/>
        </a:lt1>
        <a:dk2>
          <a:srgbClr val="000000"/>
        </a:dk2>
        <a:lt2>
          <a:srgbClr val="C1D1D3"/>
        </a:lt2>
        <a:accent1>
          <a:srgbClr val="2D7ACF"/>
        </a:accent1>
        <a:accent2>
          <a:srgbClr val="99CC00"/>
        </a:accent2>
        <a:accent3>
          <a:srgbClr val="FFFFFF"/>
        </a:accent3>
        <a:accent4>
          <a:srgbClr val="0D345F"/>
        </a:accent4>
        <a:accent5>
          <a:srgbClr val="ADBEE4"/>
        </a:accent5>
        <a:accent6>
          <a:srgbClr val="8AB900"/>
        </a:accent6>
        <a:hlink>
          <a:srgbClr val="5AABCC"/>
        </a:hlink>
        <a:folHlink>
          <a:srgbClr val="BD9E61"/>
        </a:folHlink>
      </a:clrScheme>
      <a:clrMap bg1="lt1" tx1="dk1" bg2="lt2" tx2="dk2" accent1="accent1" accent2="accent2" accent3="accent3" accent4="accent4" accent5="accent5" accent6="accent6" hlink="hlink" folHlink="folHlink"/>
    </a:extraClrScheme>
    <a:extraClrScheme>
      <a:clrScheme name="sample 3">
        <a:dk1>
          <a:srgbClr val="1F2163"/>
        </a:dk1>
        <a:lt1>
          <a:srgbClr val="FFFFFF"/>
        </a:lt1>
        <a:dk2>
          <a:srgbClr val="000000"/>
        </a:dk2>
        <a:lt2>
          <a:srgbClr val="CCD8DA"/>
        </a:lt2>
        <a:accent1>
          <a:srgbClr val="4067CA"/>
        </a:accent1>
        <a:accent2>
          <a:srgbClr val="00B4B0"/>
        </a:accent2>
        <a:accent3>
          <a:srgbClr val="FFFFFF"/>
        </a:accent3>
        <a:accent4>
          <a:srgbClr val="191B53"/>
        </a:accent4>
        <a:accent5>
          <a:srgbClr val="AFB8E1"/>
        </a:accent5>
        <a:accent6>
          <a:srgbClr val="00A39F"/>
        </a:accent6>
        <a:hlink>
          <a:srgbClr val="6DB1DF"/>
        </a:hlink>
        <a:folHlink>
          <a:srgbClr val="9292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18469</Words>
  <Application>WPS 演示</Application>
  <PresentationFormat>全屏显示(4:3)</PresentationFormat>
  <Paragraphs>1334</Paragraphs>
  <Slides>119</Slides>
  <Notes>36</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119</vt:i4>
      </vt:variant>
    </vt:vector>
  </HeadingPairs>
  <TitlesOfParts>
    <vt:vector size="140" baseType="lpstr">
      <vt:lpstr>Arial</vt:lpstr>
      <vt:lpstr>宋体</vt:lpstr>
      <vt:lpstr>Wingdings</vt:lpstr>
      <vt:lpstr>楷体_GB2312</vt:lpstr>
      <vt:lpstr>Verdana</vt:lpstr>
      <vt:lpstr>黑体</vt:lpstr>
      <vt:lpstr>华文细黑</vt:lpstr>
      <vt:lpstr>楷体</vt:lpstr>
      <vt:lpstr>Times New Roman</vt:lpstr>
      <vt:lpstr>Tahoma</vt:lpstr>
      <vt:lpstr>微软雅黑</vt:lpstr>
      <vt:lpstr>Calibri</vt:lpstr>
      <vt:lpstr>华文楷体</vt:lpstr>
      <vt:lpstr>华文行楷</vt:lpstr>
      <vt:lpstr>隶书</vt:lpstr>
      <vt:lpstr>Garamond</vt:lpstr>
      <vt:lpstr>Century Schoolbook</vt:lpstr>
      <vt:lpstr>Arial Narrow</vt:lpstr>
      <vt:lpstr>Wingdings 2</vt:lpstr>
      <vt:lpstr>默认设计模板</vt:lpstr>
      <vt:lpstr>sample</vt:lpstr>
      <vt:lpstr>Linux文件管理 与常用命令</vt:lpstr>
      <vt:lpstr>PowerPoint 演示文稿</vt:lpstr>
      <vt:lpstr>PowerPoint 演示文稿</vt:lpstr>
      <vt:lpstr>1.shell</vt:lpstr>
      <vt:lpstr>PowerPoint 演示文稿</vt:lpstr>
      <vt:lpstr>Outline</vt:lpstr>
      <vt:lpstr>(1)命令行界面 简介</vt:lpstr>
      <vt:lpstr>PowerPoint 演示文稿</vt:lpstr>
      <vt:lpstr>（2）shell的种类</vt:lpstr>
      <vt:lpstr>(3)Shell的启动与退出</vt:lpstr>
      <vt:lpstr>PowerPoint 演示文稿</vt:lpstr>
      <vt:lpstr>PowerPoint 演示文稿</vt:lpstr>
      <vt:lpstr>（4）SHELL 命令简介</vt:lpstr>
      <vt:lpstr>PowerPoint 演示文稿</vt:lpstr>
      <vt:lpstr>PowerPoint 演示文稿</vt:lpstr>
      <vt:lpstr>命令格式 </vt:lpstr>
      <vt:lpstr>PowerPoint 演示文稿</vt:lpstr>
      <vt:lpstr>PowerPoint 演示文稿</vt:lpstr>
      <vt:lpstr>(5)Shell 实用功能</vt:lpstr>
      <vt:lpstr>PowerPoint 演示文稿</vt:lpstr>
      <vt:lpstr>PowerPoint 演示文稿</vt:lpstr>
      <vt:lpstr>PowerPoint 演示文稿</vt:lpstr>
      <vt:lpstr>Summary</vt:lpstr>
      <vt:lpstr>Outline</vt:lpstr>
      <vt:lpstr>2.文件基础知识</vt:lpstr>
      <vt:lpstr>PowerPoint 演示文稿</vt:lpstr>
      <vt:lpstr>PowerPoint 演示文稿</vt:lpstr>
      <vt:lpstr>PowerPoint 演示文稿</vt:lpstr>
      <vt:lpstr>（2）两个重要文件</vt:lpstr>
      <vt:lpstr>PowerPoint 演示文稿</vt:lpstr>
      <vt:lpstr>PowerPoint 演示文稿</vt:lpstr>
      <vt:lpstr>PowerPoint 演示文稿</vt:lpstr>
      <vt:lpstr>PowerPoint 演示文稿</vt:lpstr>
      <vt:lpstr>PowerPoint 演示文稿</vt:lpstr>
      <vt:lpstr>（4）文件权限</vt:lpstr>
      <vt:lpstr>Summary</vt:lpstr>
      <vt:lpstr>3.Linux命令分类详解</vt:lpstr>
      <vt:lpstr>PowerPoint 演示文稿</vt:lpstr>
      <vt:lpstr>PowerPoint 演示文稿</vt:lpstr>
      <vt:lpstr>PowerPoint 演示文稿</vt:lpstr>
      <vt:lpstr>PowerPoint 演示文稿</vt:lpstr>
      <vt:lpstr>（2）对文件的操作命令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链接的两种类型</vt:lpstr>
      <vt:lpstr>ln原理</vt:lpstr>
      <vt:lpstr>PowerPoint 演示文稿</vt:lpstr>
      <vt:lpstr>PowerPoint 演示文稿</vt:lpstr>
      <vt:lpstr>PowerPoint 演示文稿</vt:lpstr>
      <vt:lpstr>PowerPoint 演示文稿</vt:lpstr>
      <vt:lpstr>PowerPoint 演示文稿</vt:lpstr>
      <vt:lpstr>9)chmod　</vt:lpstr>
      <vt:lpstr>PowerPoint 演示文稿</vt:lpstr>
      <vt:lpstr>PowerPoint 演示文稿</vt:lpstr>
      <vt:lpstr>PowerPoint 演示文稿</vt:lpstr>
      <vt:lpstr>PowerPoint 演示文稿</vt:lpstr>
      <vt:lpstr>10)touch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13）比较两个文件并列出不同之处的命令diff</vt:lpstr>
      <vt:lpstr>PowerPoint 演示文稿</vt:lpstr>
      <vt:lpstr>PowerPoint 演示文稿</vt:lpstr>
      <vt:lpstr>14）文件压缩与打包tar </vt:lpstr>
      <vt:lpstr>PowerPoint 演示文稿</vt:lpstr>
      <vt:lpstr>PowerPoint 演示文稿</vt:lpstr>
      <vt:lpstr>PowerPoint 演示文稿</vt:lpstr>
      <vt:lpstr>（3）变量、流、管道操作 </vt:lpstr>
      <vt:lpstr>1)变量赋值 </vt:lpstr>
      <vt:lpstr>变量的使用 </vt:lpstr>
      <vt:lpstr>2)重定向和管道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（4）进程操作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3)top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linux入门</dc:title>
  <dc:creator>yuqun</dc:creator>
  <cp:keywords>问号</cp:keywords>
  <dc:subject>linux入门</dc:subject>
  <cp:lastModifiedBy>Administrator</cp:lastModifiedBy>
  <cp:revision>429</cp:revision>
  <dcterms:created xsi:type="dcterms:W3CDTF">2016-09-21T21:58:00Z</dcterms:created>
  <dcterms:modified xsi:type="dcterms:W3CDTF">2017-03-07T12:52:52Z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