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405" r:id="rId4"/>
    <p:sldId id="324" r:id="rId5"/>
    <p:sldId id="325" r:id="rId6"/>
    <p:sldId id="406" r:id="rId8"/>
    <p:sldId id="326" r:id="rId9"/>
    <p:sldId id="333" r:id="rId10"/>
    <p:sldId id="327" r:id="rId11"/>
    <p:sldId id="407" r:id="rId12"/>
    <p:sldId id="328" r:id="rId13"/>
    <p:sldId id="329" r:id="rId14"/>
    <p:sldId id="400" r:id="rId15"/>
    <p:sldId id="399" r:id="rId16"/>
    <p:sldId id="330" r:id="rId17"/>
    <p:sldId id="401" r:id="rId18"/>
    <p:sldId id="331" r:id="rId19"/>
    <p:sldId id="402" r:id="rId20"/>
    <p:sldId id="403" r:id="rId21"/>
    <p:sldId id="332" r:id="rId22"/>
    <p:sldId id="334" r:id="rId23"/>
    <p:sldId id="408" r:id="rId24"/>
    <p:sldId id="409" r:id="rId25"/>
    <p:sldId id="410" r:id="rId26"/>
    <p:sldId id="524" r:id="rId27"/>
    <p:sldId id="525" r:id="rId28"/>
    <p:sldId id="473" r:id="rId29"/>
    <p:sldId id="411" r:id="rId30"/>
    <p:sldId id="412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74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75" r:id="rId55"/>
    <p:sldId id="437" r:id="rId56"/>
    <p:sldId id="439" r:id="rId57"/>
    <p:sldId id="440" r:id="rId58"/>
    <p:sldId id="441" r:id="rId59"/>
    <p:sldId id="476" r:id="rId60"/>
    <p:sldId id="508" r:id="rId61"/>
    <p:sldId id="477" r:id="rId62"/>
    <p:sldId id="478" r:id="rId63"/>
    <p:sldId id="479" r:id="rId64"/>
    <p:sldId id="514" r:id="rId65"/>
    <p:sldId id="442" r:id="rId66"/>
    <p:sldId id="443" r:id="rId67"/>
    <p:sldId id="480" r:id="rId68"/>
    <p:sldId id="481" r:id="rId69"/>
    <p:sldId id="482" r:id="rId70"/>
    <p:sldId id="444" r:id="rId71"/>
    <p:sldId id="483" r:id="rId72"/>
    <p:sldId id="484" r:id="rId73"/>
    <p:sldId id="485" r:id="rId74"/>
    <p:sldId id="502" r:id="rId75"/>
    <p:sldId id="486" r:id="rId76"/>
    <p:sldId id="448" r:id="rId77"/>
    <p:sldId id="496" r:id="rId78"/>
    <p:sldId id="501" r:id="rId79"/>
    <p:sldId id="450" r:id="rId80"/>
    <p:sldId id="451" r:id="rId81"/>
    <p:sldId id="487" r:id="rId82"/>
    <p:sldId id="489" r:id="rId83"/>
    <p:sldId id="526" r:id="rId84"/>
    <p:sldId id="523" r:id="rId85"/>
    <p:sldId id="452" r:id="rId86"/>
    <p:sldId id="527" r:id="rId87"/>
    <p:sldId id="453" r:id="rId88"/>
    <p:sldId id="454" r:id="rId89"/>
    <p:sldId id="455" r:id="rId90"/>
    <p:sldId id="491" r:id="rId91"/>
    <p:sldId id="490" r:id="rId92"/>
    <p:sldId id="509" r:id="rId93"/>
    <p:sldId id="492" r:id="rId94"/>
    <p:sldId id="457" r:id="rId95"/>
    <p:sldId id="507" r:id="rId96"/>
    <p:sldId id="510" r:id="rId97"/>
    <p:sldId id="511" r:id="rId98"/>
    <p:sldId id="512" r:id="rId99"/>
    <p:sldId id="458" r:id="rId100"/>
    <p:sldId id="459" r:id="rId101"/>
    <p:sldId id="493" r:id="rId102"/>
    <p:sldId id="464" r:id="rId103"/>
    <p:sldId id="465" r:id="rId104"/>
    <p:sldId id="466" r:id="rId105"/>
    <p:sldId id="513" r:id="rId106"/>
    <p:sldId id="494" r:id="rId107"/>
    <p:sldId id="495" r:id="rId108"/>
    <p:sldId id="515" r:id="rId109"/>
    <p:sldId id="516" r:id="rId110"/>
    <p:sldId id="517" r:id="rId111"/>
    <p:sldId id="518" r:id="rId112"/>
    <p:sldId id="519" r:id="rId113"/>
    <p:sldId id="520" r:id="rId114"/>
    <p:sldId id="521" r:id="rId115"/>
    <p:sldId id="522" r:id="rId116"/>
    <p:sldId id="497" r:id="rId117"/>
    <p:sldId id="498" r:id="rId118"/>
    <p:sldId id="499" r:id="rId119"/>
    <p:sldId id="471" r:id="rId120"/>
    <p:sldId id="472" r:id="rId121"/>
    <p:sldId id="503" r:id="rId122"/>
    <p:sldId id="504" r:id="rId123"/>
    <p:sldId id="505" r:id="rId124"/>
    <p:sldId id="506" r:id="rId12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CC00FF"/>
    <a:srgbClr val="CCFFCC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32"/>
    <p:restoredTop sz="77939"/>
  </p:normalViewPr>
  <p:slideViewPr>
    <p:cSldViewPr showGuides="1">
      <p:cViewPr>
        <p:scale>
          <a:sx n="66" d="100"/>
          <a:sy n="66" d="100"/>
        </p:scale>
        <p:origin x="-214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8" Type="http://schemas.openxmlformats.org/officeDocument/2006/relationships/tableStyles" Target="tableStyles.xml"/><Relationship Id="rId127" Type="http://schemas.openxmlformats.org/officeDocument/2006/relationships/viewProps" Target="viewProps.xml"/><Relationship Id="rId126" Type="http://schemas.openxmlformats.org/officeDocument/2006/relationships/presProps" Target="presProps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b="0" strike="noStrike" noProof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sz="800" dirty="0"/>
              <a:t>编辑器</a:t>
            </a:r>
            <a:r>
              <a:rPr lang="en-US" altLang="zh-CN" sz="800" dirty="0"/>
              <a:t>vi</a:t>
            </a:r>
            <a:r>
              <a:rPr lang="zh-CN" altLang="en-US" sz="800" dirty="0"/>
              <a:t>可以编辑各种无格式的文本文件，尤其便于编辑原程序。它可以实现输入、查找、替换、删除和块操作等许多基本的文本操作功能，而且用户可以根据自己的需要对其进行定制，以符合自己的习惯。在</a:t>
            </a:r>
            <a:r>
              <a:rPr lang="en-US" altLang="zh-CN" sz="800" dirty="0"/>
              <a:t>vim</a:t>
            </a:r>
            <a:r>
              <a:rPr lang="zh-CN" altLang="en-US" sz="800" dirty="0"/>
              <a:t>中，还有一些增强的功能，如撤消多行输入、参数高亮显示、命令行编辑和支持图形方式</a:t>
            </a:r>
            <a:r>
              <a:rPr lang="en-US" altLang="zh-CN" sz="800" dirty="0"/>
              <a:t>vi</a:t>
            </a:r>
            <a:r>
              <a:rPr lang="zh-CN" altLang="en-US" sz="800" dirty="0"/>
              <a:t>（</a:t>
            </a:r>
            <a:r>
              <a:rPr lang="en-US" altLang="zh-CN" sz="800" dirty="0"/>
              <a:t>gvim</a:t>
            </a:r>
            <a:r>
              <a:rPr lang="zh-CN" altLang="en-US" sz="800" dirty="0"/>
              <a:t>）的多窗口、多缓冲功能等。</a:t>
            </a:r>
            <a:br>
              <a:rPr lang="zh-CN" altLang="en-US" sz="800" dirty="0"/>
            </a:br>
            <a:r>
              <a:rPr lang="zh-CN" altLang="en-US" sz="800" dirty="0"/>
              <a:t>	由于</a:t>
            </a:r>
            <a:r>
              <a:rPr lang="en-US" altLang="zh-CN" sz="800" dirty="0"/>
              <a:t>vi</a:t>
            </a:r>
            <a:r>
              <a:rPr lang="zh-CN" altLang="en-US" sz="800" dirty="0"/>
              <a:t>是交互式的文本编辑器，它没有菜单，只有命令，而且命令非常多，所以很多初学者使用不习惯，但是在掌握了它的使用诀窍后很快会喜爱上它。</a:t>
            </a:r>
            <a:endParaRPr lang="zh-CN" altLang="en-US" sz="800" dirty="0"/>
          </a:p>
          <a:p>
            <a:pPr lvl="0" eaLnBrk="1" hangingPunct="1"/>
            <a:r>
              <a:rPr lang="en-US" altLang="zh-CN" sz="800" dirty="0"/>
              <a:t>vi</a:t>
            </a:r>
            <a:r>
              <a:rPr lang="zh-CN" altLang="en-US" sz="800" dirty="0"/>
              <a:t>的更全面用法读者有需要可以查阅</a:t>
            </a:r>
            <a:r>
              <a:rPr lang="en-US" altLang="zh-CN" sz="800" dirty="0"/>
              <a:t>vi</a:t>
            </a:r>
            <a:r>
              <a:rPr lang="zh-CN" altLang="en-US" sz="800" dirty="0"/>
              <a:t>帮助手册或者其他的参考书籍。另外，由于</a:t>
            </a:r>
            <a:r>
              <a:rPr lang="en-US" altLang="zh-CN" sz="800" dirty="0"/>
              <a:t>vi</a:t>
            </a:r>
            <a:r>
              <a:rPr lang="zh-CN" altLang="en-US" sz="800" dirty="0"/>
              <a:t>的版本不同，其命令格式、功能和用法会有一些差别，</a:t>
            </a:r>
            <a:endParaRPr lang="zh-CN" altLang="en-US" sz="800" dirty="0"/>
          </a:p>
          <a:p>
            <a:pPr lvl="0" eaLnBrk="1" hangingPunct="1"/>
            <a:endParaRPr lang="zh-CN" altLang="en-US" sz="800" dirty="0"/>
          </a:p>
          <a:p>
            <a:pPr lvl="0" eaLnBrk="1" hangingPunct="1"/>
            <a:r>
              <a:rPr lang="zh-CN" altLang="en-US" sz="800" dirty="0"/>
              <a:t>在</a:t>
            </a:r>
            <a:r>
              <a:rPr lang="en-US" altLang="zh-CN" sz="800" dirty="0"/>
              <a:t>vi</a:t>
            </a:r>
            <a:r>
              <a:rPr lang="zh-CN" altLang="en-US" sz="800" dirty="0"/>
              <a:t>中对文本文件所做的修改将被存放到内存缓冲区中，只要用户不输入存盘命令，那么随时都可以放弃这些修改。一般情况下，文件在存盘时</a:t>
            </a:r>
            <a:r>
              <a:rPr lang="en-US" altLang="zh-CN" sz="800" dirty="0"/>
              <a:t>vi</a:t>
            </a:r>
            <a:r>
              <a:rPr lang="zh-CN" altLang="en-US" sz="800" dirty="0"/>
              <a:t>不会自动保存备份文件；但是在打开文件时</a:t>
            </a:r>
            <a:r>
              <a:rPr lang="en-US" altLang="zh-CN" sz="800" dirty="0"/>
              <a:t>Linux</a:t>
            </a:r>
            <a:r>
              <a:rPr lang="zh-CN" altLang="en-US" sz="800" dirty="0"/>
              <a:t>系统会在磁盘相关目录下自动创建扩展名为</a:t>
            </a:r>
            <a:r>
              <a:rPr lang="en-US" altLang="zh-CN" sz="800" dirty="0"/>
              <a:t>.swp</a:t>
            </a:r>
            <a:r>
              <a:rPr lang="zh-CN" altLang="en-US" sz="800" dirty="0"/>
              <a:t>的文件，这个文件也称为交换文件，如果由于某些原因，如编辑崩溃、系统断电或非法关机等操作时，该文件就作为备份文件使用，用户在下次启动系统时会在自己的主目录下收到相关邮件，由用户决定是否通过命令来恢复该文件。</a:t>
            </a:r>
            <a:endParaRPr lang="zh-CN" altLang="en-US" sz="800" dirty="0"/>
          </a:p>
          <a:p>
            <a:pPr lvl="0" eaLnBrk="1" hangingPunct="1"/>
            <a:endParaRPr lang="zh-CN" altLang="en-US" sz="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49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说明：</a:t>
            </a:r>
            <a:br>
              <a:rPr lang="zh-CN" altLang="en-US" dirty="0"/>
            </a:br>
            <a:r>
              <a:rPr lang="zh-CN" altLang="en-US" dirty="0"/>
              <a:t>	（</a:t>
            </a:r>
            <a:r>
              <a:rPr lang="en-US" altLang="zh-CN" dirty="0"/>
              <a:t>1</a:t>
            </a:r>
            <a:r>
              <a:rPr lang="zh-CN" altLang="en-US" dirty="0"/>
              <a:t>）如果没有从命令行输入用户名，则测试</a:t>
            </a:r>
            <a:r>
              <a:rPr lang="en-US" altLang="zh-CN" dirty="0"/>
              <a:t>$# -ne 1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真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，显示用法提示信息。</a:t>
            </a:r>
            <a:br>
              <a:rPr lang="zh-CN" altLang="en-US" dirty="0"/>
            </a:br>
            <a:r>
              <a:rPr lang="zh-CN" altLang="en-US" dirty="0"/>
              <a:t>	（</a:t>
            </a:r>
            <a:r>
              <a:rPr lang="en-US" altLang="zh-CN" dirty="0"/>
              <a:t>2</a:t>
            </a:r>
            <a:r>
              <a:rPr lang="zh-CN" altLang="en-US" dirty="0"/>
              <a:t>）程序中</a:t>
            </a:r>
            <a:r>
              <a:rPr lang="en-US" altLang="zh-CN" dirty="0"/>
              <a:t>until</a:t>
            </a:r>
            <a:r>
              <a:rPr lang="zh-CN" altLang="en-US" dirty="0"/>
              <a:t>语句的</a:t>
            </a:r>
            <a:r>
              <a:rPr lang="en-US" altLang="zh-CN" dirty="0"/>
              <a:t>expression</a:t>
            </a:r>
            <a:r>
              <a:rPr lang="zh-CN" altLang="en-US" dirty="0"/>
              <a:t>（循环条件）是</a:t>
            </a:r>
            <a:r>
              <a:rPr lang="en-US" altLang="zh-CN" dirty="0"/>
              <a:t>who|grep </a:t>
            </a:r>
            <a:r>
              <a:rPr lang="en-US" altLang="zh-CN" dirty="0">
                <a:latin typeface="宋体" panose="02010600030101010101" pitchFamily="2" charset="-122"/>
              </a:rPr>
              <a:t>“</a:t>
            </a:r>
            <a:r>
              <a:rPr lang="en-US" altLang="zh-CN" dirty="0"/>
              <a:t>$user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命令执行的返回码，如果没有找到指定的用户名，返回码为非</a:t>
            </a:r>
            <a:r>
              <a:rPr lang="en-US" altLang="zh-CN" dirty="0"/>
              <a:t>0</a:t>
            </a:r>
            <a:r>
              <a:rPr lang="zh-CN" altLang="en-US" dirty="0"/>
              <a:t>（为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假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），则用</a:t>
            </a:r>
            <a:r>
              <a:rPr lang="en-US" altLang="zh-CN" dirty="0"/>
              <a:t>sleep</a:t>
            </a:r>
            <a:r>
              <a:rPr lang="zh-CN" altLang="en-US" dirty="0"/>
              <a:t>命令暂停执行程序</a:t>
            </a:r>
            <a:r>
              <a:rPr lang="en-US" altLang="zh-CN" dirty="0"/>
              <a:t>5</a:t>
            </a:r>
            <a:r>
              <a:rPr lang="zh-CN" altLang="en-US" dirty="0"/>
              <a:t>分钟；找到后返回码为</a:t>
            </a:r>
            <a:r>
              <a:rPr lang="en-US" altLang="zh-CN" dirty="0"/>
              <a:t>0</a:t>
            </a:r>
            <a:r>
              <a:rPr lang="zh-CN" altLang="en-US" dirty="0"/>
              <a:t>（为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真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），则终止循环并显示该用户已经登录的信息。</a:t>
            </a:r>
            <a:br>
              <a:rPr lang="zh-CN" altLang="en-US" dirty="0"/>
            </a:br>
            <a:r>
              <a:rPr lang="zh-CN" altLang="en-US" dirty="0"/>
              <a:t>	（</a:t>
            </a:r>
            <a:r>
              <a:rPr lang="en-US" altLang="zh-CN" dirty="0"/>
              <a:t>3</a:t>
            </a:r>
            <a:r>
              <a:rPr lang="zh-CN" altLang="en-US" dirty="0"/>
              <a:t>）采用重定向到</a:t>
            </a:r>
            <a:r>
              <a:rPr lang="en-US" altLang="zh-CN" dirty="0"/>
              <a:t>/dev/null</a:t>
            </a:r>
            <a:r>
              <a:rPr lang="zh-CN" altLang="en-US" dirty="0"/>
              <a:t>空文件的目的是不显示查找到的用户其他信息。</a:t>
            </a:r>
            <a:endParaRPr lang="zh-CN" altLang="en-US" dirty="0"/>
          </a:p>
        </p:txBody>
      </p:sp>
      <p:sp>
        <p:nvSpPr>
          <p:cNvPr id="1249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b="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6978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dirty="0"/>
              <a:t>Cut </a:t>
            </a:r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en-US" altLang="zh-CN" dirty="0"/>
              <a:t>c 30-32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Date|cut </a:t>
            </a:r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en-US" altLang="zh-CN" dirty="0"/>
              <a:t>d </a:t>
            </a:r>
            <a:r>
              <a:rPr lang="en-US" altLang="zh-CN" dirty="0">
                <a:latin typeface="Arial" panose="020B0604020202020204" pitchFamily="34" charset="0"/>
              </a:rPr>
              <a:t>‘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‘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en-US" altLang="zh-CN" dirty="0"/>
              <a:t>f 5|cut </a:t>
            </a:r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en-US" altLang="zh-CN" dirty="0"/>
              <a:t>d </a:t>
            </a:r>
            <a:r>
              <a:rPr lang="en-US" altLang="zh-CN" dirty="0">
                <a:latin typeface="Arial" panose="020B0604020202020204" pitchFamily="34" charset="0"/>
              </a:rPr>
              <a:t>‘</a:t>
            </a:r>
            <a:r>
              <a:rPr lang="en-US" altLang="zh-CN" dirty="0"/>
              <a:t>: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en-US" altLang="zh-CN" dirty="0"/>
              <a:t>f 1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Hour=`date </a:t>
            </a:r>
            <a:r>
              <a:rPr lang="en-US" altLang="zh-CN" dirty="0">
                <a:latin typeface="Arial" panose="020B0604020202020204" pitchFamily="34" charset="0"/>
              </a:rPr>
              <a:t>‘</a:t>
            </a:r>
            <a:r>
              <a:rPr lang="en-US" altLang="zh-CN" dirty="0"/>
              <a:t>+%H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`</a:t>
            </a:r>
            <a:endParaRPr lang="en-US" altLang="zh-CN" dirty="0"/>
          </a:p>
          <a:p>
            <a:pPr lvl="0" eaLnBrk="1" hangingPunct="1"/>
            <a:r>
              <a:rPr lang="zh-CN" altLang="en-US" dirty="0">
                <a:latin typeface="宋体" panose="02010600030101010101" pitchFamily="2" charset="-122"/>
              </a:rPr>
              <a:t>说明：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第一个有效语句是将命令执行的结果赋给</a:t>
            </a:r>
            <a:r>
              <a:rPr lang="en-US" altLang="zh-CN" dirty="0">
                <a:latin typeface="宋体" panose="02010600030101010101" pitchFamily="2" charset="-122"/>
              </a:rPr>
              <a:t>hour</a:t>
            </a:r>
            <a:r>
              <a:rPr lang="zh-CN" altLang="en-US" dirty="0">
                <a:latin typeface="宋体" panose="02010600030101010101" pitchFamily="2" charset="-122"/>
              </a:rPr>
              <a:t>变量，所以用反向单引号。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用</a:t>
            </a:r>
            <a:r>
              <a:rPr lang="en-US" altLang="zh-CN" dirty="0">
                <a:latin typeface="宋体" panose="02010600030101010101" pitchFamily="2" charset="-122"/>
              </a:rPr>
              <a:t>cut</a:t>
            </a:r>
            <a:r>
              <a:rPr lang="zh-CN" altLang="en-US" dirty="0">
                <a:latin typeface="宋体" panose="02010600030101010101" pitchFamily="2" charset="-122"/>
              </a:rPr>
              <a:t>命令从</a:t>
            </a:r>
            <a:r>
              <a:rPr lang="en-US" altLang="zh-CN" dirty="0">
                <a:latin typeface="宋体" panose="02010600030101010101" pitchFamily="2" charset="-122"/>
              </a:rPr>
              <a:t>date</a:t>
            </a:r>
            <a:r>
              <a:rPr lang="zh-CN" altLang="en-US" dirty="0">
                <a:latin typeface="宋体" panose="02010600030101010101" pitchFamily="2" charset="-122"/>
              </a:rPr>
              <a:t>命令的输出中切割出“小时”信息；这里</a:t>
            </a:r>
            <a:r>
              <a:rPr lang="en-US" altLang="zh-CN" dirty="0">
                <a:latin typeface="宋体" panose="02010600030101010101" pitchFamily="2" charset="-122"/>
              </a:rPr>
              <a:t>-c 30-32</a:t>
            </a:r>
            <a:r>
              <a:rPr lang="zh-CN" altLang="en-US" dirty="0">
                <a:latin typeface="宋体" panose="02010600030101010101" pitchFamily="2" charset="-122"/>
              </a:rPr>
              <a:t>选项表示只切割</a:t>
            </a:r>
            <a:r>
              <a:rPr lang="en-US" altLang="zh-CN" dirty="0">
                <a:latin typeface="宋体" panose="02010600030101010101" pitchFamily="2" charset="-122"/>
              </a:rPr>
              <a:t>30</a:t>
            </a:r>
            <a:r>
              <a:rPr lang="zh-CN" altLang="en-US" dirty="0">
                <a:latin typeface="宋体" panose="02010600030101010101" pitchFamily="2" charset="-122"/>
              </a:rPr>
              <a:t>到</a:t>
            </a:r>
            <a:r>
              <a:rPr lang="en-US" altLang="zh-CN" dirty="0">
                <a:latin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</a:rPr>
              <a:t>列。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这个程序使用了</a:t>
            </a:r>
            <a:r>
              <a:rPr lang="en-US" altLang="zh-CN" dirty="0">
                <a:latin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</a:rPr>
              <a:t>连用格式，也可以使用</a:t>
            </a:r>
            <a:r>
              <a:rPr lang="en-US" altLang="zh-CN" dirty="0">
                <a:latin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</a:rPr>
              <a:t>完整格式的嵌套形式。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 b="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950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9507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dirty="0"/>
              <a:t>autoindent </a:t>
            </a:r>
            <a:r>
              <a:rPr lang="zh-CN" altLang="en-US" dirty="0"/>
              <a:t>就是自动缩进的意思，当你在输入状态用回车键插入一个新行，或在 </a:t>
            </a:r>
            <a:r>
              <a:rPr lang="en-US" altLang="zh-CN" dirty="0"/>
              <a:t>normal </a:t>
            </a:r>
            <a:r>
              <a:rPr lang="zh-CN" altLang="en-US" dirty="0"/>
              <a:t>状态用 </a:t>
            </a:r>
            <a:r>
              <a:rPr lang="en-US" altLang="zh-CN" dirty="0"/>
              <a:t>o </a:t>
            </a:r>
            <a:r>
              <a:rPr lang="zh-CN" altLang="en-US" dirty="0"/>
              <a:t>或 </a:t>
            </a:r>
            <a:r>
              <a:rPr lang="en-US" altLang="zh-CN" dirty="0"/>
              <a:t>O</a:t>
            </a:r>
            <a:br>
              <a:rPr lang="zh-CN" altLang="en-US" dirty="0"/>
            </a:br>
            <a:r>
              <a:rPr lang="zh-CN" altLang="en-US" dirty="0"/>
              <a:t>插入一个新行时，</a:t>
            </a:r>
            <a:r>
              <a:rPr lang="en-US" altLang="zh-CN" dirty="0"/>
              <a:t>autoindent</a:t>
            </a:r>
            <a:br>
              <a:rPr lang="zh-CN" altLang="en-US" dirty="0"/>
            </a:br>
            <a:r>
              <a:rPr lang="zh-CN" altLang="en-US" dirty="0"/>
              <a:t>会自动地将当前行的缩进拷贝到新行，也就是</a:t>
            </a:r>
            <a:r>
              <a:rPr lang="en-US" altLang="zh-CN" dirty="0"/>
              <a:t>"</a:t>
            </a:r>
            <a:r>
              <a:rPr lang="zh-CN" altLang="en-US" dirty="0"/>
              <a:t>自动对齐”，当然了，如果你在新行没有输入所有字符，那么这个缩进将自动删除。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cindent </a:t>
            </a:r>
            <a:r>
              <a:rPr lang="zh-CN" altLang="en-US" dirty="0"/>
              <a:t>就不同了，他会按照 </a:t>
            </a:r>
            <a:r>
              <a:rPr lang="en-US" altLang="zh-CN" dirty="0"/>
              <a:t>C </a:t>
            </a:r>
            <a:r>
              <a:rPr lang="zh-CN" altLang="en-US" dirty="0"/>
              <a:t>语言的语法，自动地调整缩进的长度，比如，当你输入了半条语句然后回车时，缩进会自动增加一个 </a:t>
            </a:r>
            <a:r>
              <a:rPr lang="en-US" altLang="zh-CN" dirty="0"/>
              <a:t>TABSTOP </a:t>
            </a:r>
            <a:r>
              <a:rPr lang="zh-CN" altLang="en-US" dirty="0"/>
              <a:t>值，当你键入了一个右花括号时，会自动减少一个 </a:t>
            </a:r>
            <a:r>
              <a:rPr lang="en-US" altLang="zh-CN" dirty="0"/>
              <a:t>TABSTOP </a:t>
            </a:r>
            <a:r>
              <a:rPr lang="zh-CN" altLang="en-US" dirty="0"/>
              <a:t>值。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b="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5538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sz="1000" dirty="0"/>
              <a:t>\d</a:t>
            </a:r>
            <a:r>
              <a:rPr lang="en-US" altLang="zh-CN" sz="1000" dirty="0">
                <a:latin typeface="Arial" panose="020B0604020202020204" pitchFamily="34" charset="0"/>
              </a:rPr>
              <a:t>  </a:t>
            </a:r>
            <a:r>
              <a:rPr lang="en-US" altLang="zh-CN" sz="1000" dirty="0"/>
              <a:t> </a:t>
            </a:r>
            <a:r>
              <a:rPr lang="zh-CN" altLang="en-US" sz="1000" dirty="0"/>
              <a:t>：代表日期，格式为</a:t>
            </a:r>
            <a:r>
              <a:rPr lang="en-US" altLang="zh-CN" sz="1000" dirty="0"/>
              <a:t>weekday month date</a:t>
            </a:r>
            <a:r>
              <a:rPr lang="zh-CN" altLang="en-US" sz="1000" dirty="0"/>
              <a:t>，例如：</a:t>
            </a:r>
            <a:r>
              <a:rPr lang="en-US" altLang="zh-CN" sz="1000" dirty="0"/>
              <a:t>"Mon Aug 1"</a:t>
            </a:r>
            <a:br>
              <a:rPr lang="en-US" altLang="zh-CN" sz="1000" dirty="0"/>
            </a:br>
            <a:br>
              <a:rPr lang="en-US" altLang="zh-CN" sz="1000" dirty="0"/>
            </a:br>
            <a:r>
              <a:rPr lang="en-US" altLang="zh-CN" sz="1000" dirty="0"/>
              <a:t>\H </a:t>
            </a:r>
            <a:r>
              <a:rPr lang="zh-CN" altLang="en-US" sz="1000" dirty="0"/>
              <a:t>：完整的主机名称。例如：我的机器名称为：</a:t>
            </a:r>
            <a:r>
              <a:rPr lang="en-US" altLang="zh-CN" sz="1000" dirty="0"/>
              <a:t>fc4.linux</a:t>
            </a:r>
            <a:r>
              <a:rPr lang="zh-CN" altLang="en-US" sz="1000" dirty="0"/>
              <a:t>，则这个名称就是</a:t>
            </a:r>
            <a:r>
              <a:rPr lang="en-US" altLang="zh-CN" sz="1000" dirty="0"/>
              <a:t>fc4.linux</a:t>
            </a:r>
            <a:endParaRPr lang="en-US" altLang="zh-CN" sz="1000" dirty="0"/>
          </a:p>
          <a:p>
            <a:pPr lvl="0" eaLnBrk="1" hangingPunct="1"/>
            <a:br>
              <a:rPr lang="en-US" altLang="zh-CN" sz="1000" dirty="0"/>
            </a:br>
            <a:r>
              <a:rPr lang="en-US" altLang="zh-CN" sz="1000" dirty="0"/>
              <a:t>\h </a:t>
            </a:r>
            <a:r>
              <a:rPr lang="zh-CN" altLang="en-US" sz="1000" dirty="0"/>
              <a:t>：仅取主机的第一个名字，如上例，则为</a:t>
            </a:r>
            <a:r>
              <a:rPr lang="en-US" altLang="zh-CN" sz="1000" dirty="0"/>
              <a:t>fc4</a:t>
            </a:r>
            <a:r>
              <a:rPr lang="zh-CN" altLang="en-US" sz="1000" dirty="0"/>
              <a:t>，</a:t>
            </a:r>
            <a:r>
              <a:rPr lang="en-US" altLang="zh-CN" sz="1000" dirty="0"/>
              <a:t>.linux</a:t>
            </a:r>
            <a:r>
              <a:rPr lang="zh-CN" altLang="en-US" sz="1000" dirty="0"/>
              <a:t>则被省略</a:t>
            </a:r>
            <a:br>
              <a:rPr lang="zh-CN" altLang="en-US" sz="1000" dirty="0"/>
            </a:br>
            <a:br>
              <a:rPr lang="zh-CN" altLang="en-US" sz="1000" dirty="0"/>
            </a:br>
            <a:r>
              <a:rPr lang="en-US" altLang="zh-CN" sz="1000" dirty="0"/>
              <a:t>\t </a:t>
            </a:r>
            <a:r>
              <a:rPr lang="zh-CN" altLang="en-US" sz="1000" dirty="0"/>
              <a:t>：显示时间为</a:t>
            </a:r>
            <a:r>
              <a:rPr lang="en-US" altLang="zh-CN" sz="1000" dirty="0"/>
              <a:t>24</a:t>
            </a:r>
            <a:r>
              <a:rPr lang="zh-CN" altLang="en-US" sz="1000" dirty="0"/>
              <a:t>小时格式，如：</a:t>
            </a:r>
            <a:r>
              <a:rPr lang="en-US" altLang="zh-CN" sz="1000" dirty="0"/>
              <a:t>HH</a:t>
            </a:r>
            <a:r>
              <a:rPr lang="zh-CN" altLang="en-US" sz="1000" dirty="0"/>
              <a:t>：</a:t>
            </a:r>
            <a:r>
              <a:rPr lang="en-US" altLang="zh-CN" sz="1000" dirty="0"/>
              <a:t>MM</a:t>
            </a:r>
            <a:r>
              <a:rPr lang="zh-CN" altLang="en-US" sz="1000" dirty="0"/>
              <a:t>：</a:t>
            </a:r>
            <a:r>
              <a:rPr lang="en-US" altLang="zh-CN" sz="1000" dirty="0"/>
              <a:t>SS</a:t>
            </a:r>
            <a:br>
              <a:rPr lang="en-US" altLang="zh-CN" sz="1000" dirty="0"/>
            </a:br>
            <a:endParaRPr lang="en-US" altLang="zh-CN" sz="1000" dirty="0"/>
          </a:p>
          <a:p>
            <a:pPr lvl="0" eaLnBrk="1" hangingPunct="1"/>
            <a:br>
              <a:rPr lang="en-US" altLang="zh-CN" sz="1000" dirty="0"/>
            </a:br>
            <a:r>
              <a:rPr lang="en-US" altLang="zh-CN" sz="1000" dirty="0"/>
              <a:t>\u </a:t>
            </a:r>
            <a:r>
              <a:rPr lang="zh-CN" altLang="en-US" sz="1000" dirty="0"/>
              <a:t>：当前用户的账号名称</a:t>
            </a:r>
            <a:br>
              <a:rPr lang="zh-CN" altLang="en-US" sz="1000" dirty="0"/>
            </a:br>
            <a:br>
              <a:rPr lang="zh-CN" altLang="en-US" sz="1000" dirty="0"/>
            </a:br>
            <a:r>
              <a:rPr lang="en-US" altLang="zh-CN" sz="1000" dirty="0"/>
              <a:t>\v </a:t>
            </a:r>
            <a:r>
              <a:rPr lang="zh-CN" altLang="en-US" sz="1000" dirty="0"/>
              <a:t>：</a:t>
            </a:r>
            <a:r>
              <a:rPr lang="en-US" altLang="zh-CN" sz="1000" dirty="0"/>
              <a:t>BASH</a:t>
            </a:r>
            <a:r>
              <a:rPr lang="zh-CN" altLang="en-US" sz="1000" dirty="0"/>
              <a:t>的版本信息</a:t>
            </a:r>
            <a:br>
              <a:rPr lang="zh-CN" altLang="en-US" sz="1000" dirty="0"/>
            </a:br>
            <a:br>
              <a:rPr lang="zh-CN" altLang="en-US" sz="1000" dirty="0"/>
            </a:br>
            <a:r>
              <a:rPr lang="en-US" altLang="zh-CN" sz="1000" dirty="0"/>
              <a:t>\w </a:t>
            </a:r>
            <a:r>
              <a:rPr lang="zh-CN" altLang="en-US" sz="1000" dirty="0"/>
              <a:t>：完整的工作目录名称。家目录会以 </a:t>
            </a:r>
            <a:r>
              <a:rPr lang="en-US" altLang="zh-CN" sz="1000" dirty="0"/>
              <a:t>~</a:t>
            </a:r>
            <a:r>
              <a:rPr lang="zh-CN" altLang="en-US" sz="1000" dirty="0"/>
              <a:t>代替</a:t>
            </a:r>
            <a:br>
              <a:rPr lang="zh-CN" altLang="en-US" sz="1000" dirty="0"/>
            </a:br>
            <a:br>
              <a:rPr lang="zh-CN" altLang="en-US" sz="1000" dirty="0"/>
            </a:br>
            <a:r>
              <a:rPr lang="en-US" altLang="zh-CN" sz="1000" dirty="0"/>
              <a:t>\W </a:t>
            </a:r>
            <a:r>
              <a:rPr lang="zh-CN" altLang="en-US" sz="1000" dirty="0"/>
              <a:t>：利用</a:t>
            </a:r>
            <a:r>
              <a:rPr lang="en-US" altLang="zh-CN" sz="1000" dirty="0"/>
              <a:t>basename</a:t>
            </a:r>
            <a:r>
              <a:rPr lang="zh-CN" altLang="en-US" sz="1000" dirty="0"/>
              <a:t>取得工作目录名称，所以只会列出最后一个目录</a:t>
            </a:r>
            <a:br>
              <a:rPr lang="zh-CN" altLang="en-US" sz="1000" dirty="0"/>
            </a:br>
            <a:br>
              <a:rPr lang="zh-CN" altLang="en-US" sz="1000" dirty="0"/>
            </a:br>
            <a:r>
              <a:rPr lang="en-US" altLang="zh-CN" sz="1000" dirty="0"/>
              <a:t>\# </a:t>
            </a:r>
            <a:r>
              <a:rPr lang="zh-CN" altLang="en-US" sz="1000" dirty="0"/>
              <a:t>：下达的第几个命令</a:t>
            </a:r>
            <a:br>
              <a:rPr lang="zh-CN" altLang="en-US" sz="1000" dirty="0"/>
            </a:br>
            <a:br>
              <a:rPr lang="zh-CN" altLang="en-US" sz="1000" dirty="0"/>
            </a:br>
            <a:r>
              <a:rPr lang="en-US" altLang="zh-CN" sz="1000" dirty="0"/>
              <a:t>\$ </a:t>
            </a:r>
            <a:r>
              <a:rPr lang="zh-CN" altLang="en-US" sz="1000" dirty="0"/>
              <a:t>：提示字符，如果是</a:t>
            </a:r>
            <a:r>
              <a:rPr lang="en-US" altLang="zh-CN" sz="1000" dirty="0"/>
              <a:t>root</a:t>
            </a:r>
            <a:r>
              <a:rPr lang="zh-CN" altLang="en-US" sz="1000" dirty="0"/>
              <a:t>时，提示符为：</a:t>
            </a:r>
            <a:r>
              <a:rPr lang="en-US" altLang="zh-CN" sz="1000" dirty="0"/>
              <a:t>#</a:t>
            </a:r>
            <a:r>
              <a:rPr lang="en-US" altLang="zh-CN" sz="1000" dirty="0">
                <a:latin typeface="Arial" panose="020B0604020202020204" pitchFamily="34" charset="0"/>
              </a:rPr>
              <a:t>  </a:t>
            </a:r>
            <a:r>
              <a:rPr lang="en-US" altLang="zh-CN" sz="1000" dirty="0"/>
              <a:t> </a:t>
            </a:r>
            <a:r>
              <a:rPr lang="zh-CN" altLang="en-US" sz="1000" dirty="0"/>
              <a:t>，普通用户则为：</a:t>
            </a:r>
            <a:r>
              <a:rPr lang="en-US" altLang="zh-CN" sz="1000" dirty="0"/>
              <a:t>$</a:t>
            </a:r>
            <a:br>
              <a:rPr lang="en-US" altLang="zh-CN" sz="1000" dirty="0"/>
            </a:br>
            <a:r>
              <a:rPr lang="en-US" altLang="zh-CN" sz="1000" dirty="0"/>
              <a:t>\T </a:t>
            </a:r>
            <a:r>
              <a:rPr lang="zh-CN" altLang="en-US" sz="1000" dirty="0"/>
              <a:t>：显示时间为</a:t>
            </a:r>
            <a:r>
              <a:rPr lang="en-US" altLang="zh-CN" sz="1000" dirty="0"/>
              <a:t>12</a:t>
            </a:r>
            <a:r>
              <a:rPr lang="zh-CN" altLang="en-US" sz="1000" dirty="0"/>
              <a:t>小时格式</a:t>
            </a:r>
            <a:br>
              <a:rPr lang="zh-CN" altLang="en-US" sz="1000" dirty="0"/>
            </a:br>
            <a:br>
              <a:rPr lang="zh-CN" altLang="en-US" sz="1000" dirty="0"/>
            </a:br>
            <a:r>
              <a:rPr lang="en-US" altLang="zh-CN" sz="1000" dirty="0"/>
              <a:t>\A </a:t>
            </a:r>
            <a:r>
              <a:rPr lang="zh-CN" altLang="en-US" sz="1000" dirty="0"/>
              <a:t>：显示时间为</a:t>
            </a:r>
            <a:r>
              <a:rPr lang="en-US" altLang="zh-CN" sz="1000" dirty="0"/>
              <a:t>24</a:t>
            </a:r>
            <a:r>
              <a:rPr lang="zh-CN" altLang="en-US" sz="1000" dirty="0"/>
              <a:t>小时格式：</a:t>
            </a:r>
            <a:r>
              <a:rPr lang="en-US" altLang="zh-CN" sz="1000" dirty="0"/>
              <a:t>HH</a:t>
            </a:r>
            <a:r>
              <a:rPr lang="zh-CN" altLang="en-US" sz="1000" dirty="0"/>
              <a:t>：</a:t>
            </a:r>
            <a:r>
              <a:rPr lang="en-US" altLang="zh-CN" sz="1000" dirty="0"/>
              <a:t>MM </a:t>
            </a:r>
            <a:endParaRPr lang="zh-CN" altLang="en-US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9634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lnSpc>
                <a:spcPct val="90000"/>
              </a:lnSpc>
            </a:pPr>
            <a:r>
              <a:rPr lang="en-US" altLang="zh-CN" sz="1000" dirty="0"/>
              <a:t>fedora</a:t>
            </a:r>
            <a:r>
              <a:rPr lang="zh-CN" altLang="en-US" sz="1000" dirty="0"/>
              <a:t>下的配置文件： </a:t>
            </a:r>
            <a:r>
              <a:rPr lang="en-US" altLang="zh-CN" sz="1000" dirty="0"/>
              <a:t>/etc/profile</a:t>
            </a:r>
            <a:r>
              <a:rPr lang="zh-CN" altLang="en-US" sz="1000" dirty="0"/>
              <a:t>、</a:t>
            </a:r>
            <a:r>
              <a:rPr lang="en-US" altLang="zh-CN" sz="1000" dirty="0"/>
              <a:t>~/.bash_profile</a:t>
            </a:r>
            <a:r>
              <a:rPr lang="zh-CN" altLang="en-US" sz="1000" dirty="0"/>
              <a:t>、</a:t>
            </a:r>
            <a:r>
              <a:rPr lang="en-US" altLang="zh-CN" sz="1000" dirty="0"/>
              <a:t>~/.bashrc</a:t>
            </a:r>
            <a:r>
              <a:rPr lang="zh-CN" altLang="en-US" sz="1000" dirty="0"/>
              <a:t>、</a:t>
            </a:r>
            <a:r>
              <a:rPr lang="en-US" altLang="zh-CN" sz="1000" dirty="0"/>
              <a:t>/etc/bashrc</a:t>
            </a:r>
            <a:r>
              <a:rPr lang="zh-CN" altLang="en-US" sz="1000" dirty="0"/>
              <a:t>。</a:t>
            </a:r>
            <a:endParaRPr lang="zh-CN" altLang="en-US" sz="1000" dirty="0"/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en-US" altLang="zh-CN" sz="1000" dirty="0"/>
              <a:t>/etc/environment</a:t>
            </a:r>
            <a:r>
              <a:rPr lang="zh-CN" altLang="en-US" sz="1000" dirty="0"/>
              <a:t>是设置整个系统的环境，而</a:t>
            </a:r>
            <a:r>
              <a:rPr lang="en-US" altLang="zh-CN" sz="1000" dirty="0"/>
              <a:t>/etc/profile</a:t>
            </a:r>
            <a:r>
              <a:rPr lang="zh-CN" altLang="en-US" sz="1000" dirty="0"/>
              <a:t>是设置所有用户的环境，前者与登录用户无关，后者与登录用户有关。如果同一个变量在用户环境</a:t>
            </a:r>
            <a:r>
              <a:rPr lang="en-US" altLang="zh-CN" sz="1000" dirty="0"/>
              <a:t>(/etc/profile)</a:t>
            </a:r>
            <a:r>
              <a:rPr lang="zh-CN" altLang="en-US" sz="1000" dirty="0"/>
              <a:t>和系统环境</a:t>
            </a:r>
            <a:r>
              <a:rPr lang="en-US" altLang="zh-CN" sz="1000" dirty="0"/>
              <a:t>(/etc/environment)</a:t>
            </a:r>
            <a:r>
              <a:rPr lang="zh-CN" altLang="en-US" sz="1000" dirty="0"/>
              <a:t>有不同的值应该以用户环境为准。</a:t>
            </a:r>
            <a:endParaRPr lang="en-US" altLang="zh-CN" sz="1000" dirty="0">
              <a:solidFill>
                <a:schemeClr val="accent2"/>
              </a:solidFill>
            </a:endParaRPr>
          </a:p>
          <a:p>
            <a:pPr lvl="0" eaLnBrk="1" hangingPunct="1">
              <a:lnSpc>
                <a:spcPct val="90000"/>
              </a:lnSpc>
            </a:pPr>
            <a:endParaRPr lang="zh-CN" altLang="en-US" sz="1000" dirty="0"/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en-US" altLang="zh-CN" sz="1000" dirty="0"/>
              <a:t>/etc/profile:</a:t>
            </a:r>
            <a:r>
              <a:rPr lang="zh-CN" altLang="en-US" sz="1000" dirty="0"/>
              <a:t>此文件为系统的每个用户设置环境信息</a:t>
            </a:r>
            <a:r>
              <a:rPr lang="en-US" altLang="zh-CN" sz="1000" dirty="0"/>
              <a:t>,</a:t>
            </a:r>
            <a:r>
              <a:rPr lang="zh-CN" altLang="en-US" sz="1000" dirty="0"/>
              <a:t>当用户第一次登录时</a:t>
            </a:r>
            <a:r>
              <a:rPr lang="en-US" altLang="zh-CN" sz="1000" dirty="0"/>
              <a:t>,</a:t>
            </a:r>
            <a:r>
              <a:rPr lang="zh-CN" altLang="en-US" sz="1000" dirty="0"/>
              <a:t>该文件被执行并从</a:t>
            </a:r>
            <a:r>
              <a:rPr lang="en-US" altLang="zh-CN" sz="1000" dirty="0"/>
              <a:t>/etc/profile.d</a:t>
            </a:r>
            <a:r>
              <a:rPr lang="zh-CN" altLang="en-US" sz="1000" dirty="0"/>
              <a:t>目录的配置文件中搜集</a:t>
            </a:r>
            <a:r>
              <a:rPr lang="en-US" altLang="zh-CN" sz="1000" dirty="0"/>
              <a:t>shell</a:t>
            </a:r>
            <a:r>
              <a:rPr lang="zh-CN" altLang="en-US" sz="1000" dirty="0"/>
              <a:t>的设置</a:t>
            </a:r>
            <a:r>
              <a:rPr lang="en-US" altLang="zh-CN" sz="1000" dirty="0"/>
              <a:t>.</a:t>
            </a:r>
            <a:endParaRPr lang="en-US" altLang="zh-CN" sz="1000" dirty="0"/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br>
              <a:rPr lang="en-US" altLang="zh-CN" sz="1000" dirty="0"/>
            </a:br>
            <a:r>
              <a:rPr lang="en-US" altLang="zh-CN" sz="1000" dirty="0"/>
              <a:t>~/.bash_profile:</a:t>
            </a:r>
            <a:r>
              <a:rPr lang="zh-CN" altLang="en-US" sz="1000" dirty="0"/>
              <a:t>每个用户都可使用该文件输入专用于自己使用的</a:t>
            </a:r>
            <a:r>
              <a:rPr lang="en-US" altLang="zh-CN" sz="1000" dirty="0"/>
              <a:t>shell</a:t>
            </a:r>
            <a:r>
              <a:rPr lang="zh-CN" altLang="en-US" sz="1000" dirty="0"/>
              <a:t>信息</a:t>
            </a:r>
            <a:r>
              <a:rPr lang="en-US" altLang="zh-CN" sz="1000" dirty="0"/>
              <a:t>,</a:t>
            </a:r>
            <a:r>
              <a:rPr lang="zh-CN" altLang="en-US" sz="1000" dirty="0"/>
              <a:t>当用户登录时</a:t>
            </a:r>
            <a:r>
              <a:rPr lang="en-US" altLang="zh-CN" sz="1000" dirty="0"/>
              <a:t>,</a:t>
            </a:r>
            <a:r>
              <a:rPr lang="zh-CN" altLang="en-US" sz="1000" dirty="0"/>
              <a:t>该文件仅仅执行一次</a:t>
            </a:r>
            <a:r>
              <a:rPr lang="en-US" altLang="zh-CN" sz="1000" dirty="0"/>
              <a:t>!</a:t>
            </a:r>
            <a:r>
              <a:rPr lang="zh-CN" altLang="en-US" sz="1000" dirty="0"/>
              <a:t>默认情况下</a:t>
            </a:r>
            <a:r>
              <a:rPr lang="en-US" altLang="zh-CN" sz="1000" dirty="0"/>
              <a:t>,</a:t>
            </a:r>
            <a:r>
              <a:rPr lang="zh-CN" altLang="en-US" sz="1000" dirty="0"/>
              <a:t>他设置一些环境变量</a:t>
            </a:r>
            <a:r>
              <a:rPr lang="en-US" altLang="zh-CN" sz="1000" dirty="0"/>
              <a:t>,</a:t>
            </a:r>
            <a:r>
              <a:rPr lang="zh-CN" altLang="en-US" sz="1000" dirty="0"/>
              <a:t>执行用户的</a:t>
            </a:r>
            <a:r>
              <a:rPr lang="en-US" altLang="zh-CN" sz="1000" dirty="0"/>
              <a:t>.bashrc</a:t>
            </a:r>
            <a:r>
              <a:rPr lang="zh-CN" altLang="en-US" sz="1000" dirty="0"/>
              <a:t>文件</a:t>
            </a:r>
            <a:r>
              <a:rPr lang="en-US" altLang="zh-CN" sz="1000" dirty="0"/>
              <a:t>.</a:t>
            </a:r>
            <a:endParaRPr lang="en-US" altLang="zh-CN" sz="1000" dirty="0"/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br>
              <a:rPr lang="en-US" altLang="zh-CN" sz="1000" dirty="0"/>
            </a:br>
            <a:r>
              <a:rPr lang="en-US" altLang="zh-CN" sz="1000" dirty="0"/>
              <a:t>~/.bashrc:</a:t>
            </a:r>
            <a:r>
              <a:rPr lang="zh-CN" altLang="en-US" sz="1000" dirty="0"/>
              <a:t>该文件包含专用于你的</a:t>
            </a:r>
            <a:r>
              <a:rPr lang="en-US" altLang="zh-CN" sz="1000" dirty="0"/>
              <a:t>bash shell</a:t>
            </a:r>
            <a:r>
              <a:rPr lang="zh-CN" altLang="en-US" sz="1000" dirty="0"/>
              <a:t>的</a:t>
            </a:r>
            <a:r>
              <a:rPr lang="en-US" altLang="zh-CN" sz="1000" dirty="0"/>
              <a:t>bash</a:t>
            </a:r>
            <a:r>
              <a:rPr lang="zh-CN" altLang="en-US" sz="1000" dirty="0"/>
              <a:t>信息</a:t>
            </a:r>
            <a:r>
              <a:rPr lang="en-US" altLang="zh-CN" sz="1000" dirty="0"/>
              <a:t>,</a:t>
            </a:r>
            <a:r>
              <a:rPr lang="zh-CN" altLang="en-US" sz="1000" dirty="0"/>
              <a:t>当登录时以及每次打开新的</a:t>
            </a:r>
            <a:r>
              <a:rPr lang="en-US" altLang="zh-CN" sz="1000" dirty="0"/>
              <a:t>shell</a:t>
            </a:r>
            <a:r>
              <a:rPr lang="zh-CN" altLang="en-US" sz="1000" dirty="0"/>
              <a:t>时</a:t>
            </a:r>
            <a:r>
              <a:rPr lang="en-US" altLang="zh-CN" sz="1000" dirty="0"/>
              <a:t>,</a:t>
            </a:r>
            <a:r>
              <a:rPr lang="zh-CN" altLang="en-US" sz="1000" dirty="0"/>
              <a:t>该该文件被读取</a:t>
            </a:r>
            <a:r>
              <a:rPr lang="en-US" altLang="zh-CN" sz="1000" dirty="0"/>
              <a:t>.</a:t>
            </a:r>
            <a:endParaRPr lang="en-US" altLang="zh-CN" sz="1000" dirty="0"/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br>
              <a:rPr lang="en-US" altLang="zh-CN" sz="1000" dirty="0"/>
            </a:br>
            <a:r>
              <a:rPr lang="en-US" altLang="zh-CN" sz="1000" dirty="0"/>
              <a:t>/etc/bashrc:</a:t>
            </a:r>
            <a:r>
              <a:rPr lang="zh-CN" altLang="en-US" sz="1000" dirty="0"/>
              <a:t>为每一个运行</a:t>
            </a:r>
            <a:r>
              <a:rPr lang="en-US" altLang="zh-CN" sz="1000" dirty="0"/>
              <a:t>bash shell</a:t>
            </a:r>
            <a:r>
              <a:rPr lang="zh-CN" altLang="en-US" sz="1000" dirty="0"/>
              <a:t>的用户执行此文件</a:t>
            </a:r>
            <a:r>
              <a:rPr lang="en-US" altLang="zh-CN" sz="1000" dirty="0"/>
              <a:t>.</a:t>
            </a:r>
            <a:r>
              <a:rPr lang="zh-CN" altLang="en-US" sz="1000" dirty="0"/>
              <a:t>当</a:t>
            </a:r>
            <a:r>
              <a:rPr lang="en-US" altLang="zh-CN" sz="1000" dirty="0"/>
              <a:t>bash shell</a:t>
            </a:r>
            <a:r>
              <a:rPr lang="zh-CN" altLang="en-US" sz="1000" dirty="0"/>
              <a:t>被打开时</a:t>
            </a:r>
            <a:r>
              <a:rPr lang="en-US" altLang="zh-CN" sz="1000" dirty="0"/>
              <a:t>,</a:t>
            </a:r>
            <a:r>
              <a:rPr lang="zh-CN" altLang="en-US" sz="1000" dirty="0"/>
              <a:t>该文件被读取</a:t>
            </a:r>
            <a:r>
              <a:rPr lang="en-US" altLang="zh-CN" sz="1000" dirty="0"/>
              <a:t>.</a:t>
            </a:r>
            <a:endParaRPr lang="en-US" altLang="zh-CN" sz="1000" dirty="0"/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en-US" altLang="zh-CN" sz="1000" dirty="0"/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en-US" altLang="zh-CN" sz="1000" dirty="0"/>
              <a:t>~/.bash_logout:</a:t>
            </a:r>
            <a:r>
              <a:rPr lang="zh-CN" altLang="en-US" sz="1000" dirty="0"/>
              <a:t>当每次退出系统</a:t>
            </a:r>
            <a:r>
              <a:rPr lang="en-US" altLang="zh-CN" sz="1000" dirty="0"/>
              <a:t>(</a:t>
            </a:r>
            <a:r>
              <a:rPr lang="zh-CN" altLang="en-US" sz="1000" dirty="0"/>
              <a:t>退出</a:t>
            </a:r>
            <a:r>
              <a:rPr lang="en-US" altLang="zh-CN" sz="1000" dirty="0"/>
              <a:t>bash shell)</a:t>
            </a:r>
            <a:r>
              <a:rPr lang="zh-CN" altLang="en-US" sz="1000" dirty="0"/>
              <a:t>时</a:t>
            </a:r>
            <a:r>
              <a:rPr lang="en-US" altLang="zh-CN" sz="1000" dirty="0"/>
              <a:t>,</a:t>
            </a:r>
            <a:r>
              <a:rPr lang="zh-CN" altLang="en-US" sz="1000" dirty="0"/>
              <a:t>执行该文件</a:t>
            </a:r>
            <a:r>
              <a:rPr lang="en-US" altLang="zh-CN" sz="1000" dirty="0"/>
              <a:t>.</a:t>
            </a:r>
            <a:endParaRPr lang="en-US" altLang="zh-CN" sz="1000" dirty="0">
              <a:solidFill>
                <a:schemeClr val="accent2"/>
              </a:solidFill>
            </a:endParaRPr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zh-CN" altLang="en-US" sz="1000" dirty="0">
                <a:solidFill>
                  <a:schemeClr val="accent2"/>
                </a:solidFill>
              </a:rPr>
              <a:t>总之</a:t>
            </a:r>
            <a:endParaRPr lang="zh-CN" altLang="en-US" sz="1000" dirty="0">
              <a:solidFill>
                <a:schemeClr val="accent2"/>
              </a:solidFill>
            </a:endParaRPr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en-US" altLang="zh-CN" sz="1000" dirty="0">
                <a:solidFill>
                  <a:schemeClr val="accent2"/>
                </a:solidFill>
              </a:rPr>
              <a:t>/etc/profile</a:t>
            </a:r>
            <a:r>
              <a:rPr lang="zh-CN" altLang="en-US" sz="1000" dirty="0">
                <a:solidFill>
                  <a:schemeClr val="accent2"/>
                </a:solidFill>
              </a:rPr>
              <a:t>：</a:t>
            </a:r>
            <a:r>
              <a:rPr lang="zh-CN" altLang="en-US" sz="1000" dirty="0"/>
              <a:t>全局的系统环境变量的配置情况说明，只要登陆系统的用户都会执行里面的</a:t>
            </a:r>
            <a:r>
              <a:rPr lang="en-US" altLang="zh-CN" sz="1000" dirty="0"/>
              <a:t>ENV</a:t>
            </a:r>
            <a:r>
              <a:rPr lang="zh-CN" altLang="en-US" sz="1000" dirty="0"/>
              <a:t>环境变量设置 </a:t>
            </a:r>
            <a:endParaRPr lang="zh-CN" altLang="en-US" sz="1000" dirty="0"/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en-US" altLang="zh-CN" sz="1000" dirty="0">
                <a:solidFill>
                  <a:schemeClr val="accent2"/>
                </a:solidFill>
              </a:rPr>
              <a:t>~/ .bash_profile</a:t>
            </a:r>
            <a:r>
              <a:rPr lang="zh-CN" altLang="en-US" sz="1000" dirty="0">
                <a:solidFill>
                  <a:schemeClr val="accent2"/>
                </a:solidFill>
              </a:rPr>
              <a:t>：</a:t>
            </a:r>
            <a:r>
              <a:rPr lang="zh-CN" altLang="en-US" sz="9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（采用</a:t>
            </a:r>
            <a:r>
              <a:rPr lang="en-US" altLang="zh-CN" sz="9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bash</a:t>
            </a:r>
            <a:r>
              <a:rPr lang="zh-CN" altLang="en-US" sz="9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的用户）</a:t>
            </a:r>
            <a:r>
              <a:rPr lang="zh-CN" altLang="en-US" sz="1000" dirty="0"/>
              <a:t>该文件说明了用户个人的环境变量配置情况。</a:t>
            </a:r>
            <a:endParaRPr lang="zh-CN" altLang="en-US" sz="1000" dirty="0"/>
          </a:p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zh-CN" altLang="en-US" sz="1000" dirty="0"/>
              <a:t>想让刚刚改变的</a:t>
            </a:r>
            <a:r>
              <a:rPr lang="en-US" altLang="zh-CN" sz="1000" dirty="0"/>
              <a:t>.profile</a:t>
            </a:r>
            <a:r>
              <a:rPr lang="zh-CN" altLang="en-US" sz="1000" dirty="0"/>
              <a:t>或</a:t>
            </a:r>
            <a:r>
              <a:rPr lang="en-US" altLang="zh-CN" sz="1000" dirty="0"/>
              <a:t>.kshrc</a:t>
            </a:r>
            <a:r>
              <a:rPr lang="zh-CN" altLang="en-US" sz="1000" dirty="0"/>
              <a:t>里面的设置马上生效使用，可以使用以下的命令：</a:t>
            </a:r>
            <a:br>
              <a:rPr lang="zh-CN" altLang="en-US" sz="1000" dirty="0"/>
            </a:br>
            <a:r>
              <a:rPr lang="en-US" altLang="zh-CN" sz="1000" dirty="0"/>
              <a:t>,/etc/profile</a:t>
            </a:r>
            <a:r>
              <a:rPr lang="zh-CN" altLang="en-US" sz="1000" dirty="0"/>
              <a:t>中设定的变量</a:t>
            </a:r>
            <a:r>
              <a:rPr lang="en-US" altLang="zh-CN" sz="1000" dirty="0"/>
              <a:t>(</a:t>
            </a:r>
            <a:r>
              <a:rPr lang="zh-CN" altLang="en-US" sz="1000" dirty="0"/>
              <a:t>全局</a:t>
            </a:r>
            <a:r>
              <a:rPr lang="en-US" altLang="zh-CN" sz="1000" dirty="0"/>
              <a:t>)</a:t>
            </a:r>
            <a:r>
              <a:rPr lang="zh-CN" altLang="en-US" sz="1000" dirty="0"/>
              <a:t>的可以作用于任何用户</a:t>
            </a:r>
            <a:r>
              <a:rPr lang="en-US" altLang="zh-CN" sz="1000" dirty="0"/>
              <a:t>,</a:t>
            </a:r>
            <a:r>
              <a:rPr lang="zh-CN" altLang="en-US" sz="1000" dirty="0"/>
              <a:t>而</a:t>
            </a:r>
            <a:r>
              <a:rPr lang="en-US" altLang="zh-CN" sz="1000" dirty="0"/>
              <a:t>~/.bashrc</a:t>
            </a:r>
            <a:r>
              <a:rPr lang="zh-CN" altLang="en-US" sz="1000" dirty="0"/>
              <a:t>等中设定的变量</a:t>
            </a:r>
            <a:r>
              <a:rPr lang="en-US" altLang="zh-CN" sz="1000" dirty="0"/>
              <a:t>(</a:t>
            </a:r>
            <a:r>
              <a:rPr lang="zh-CN" altLang="en-US" sz="1000" dirty="0"/>
              <a:t>局部</a:t>
            </a:r>
            <a:r>
              <a:rPr lang="en-US" altLang="zh-CN" sz="1000" dirty="0"/>
              <a:t>)</a:t>
            </a:r>
            <a:r>
              <a:rPr lang="zh-CN" altLang="en-US" sz="1000" dirty="0"/>
              <a:t>只能继承</a:t>
            </a:r>
            <a:r>
              <a:rPr lang="en-US" altLang="zh-CN" sz="1000" dirty="0"/>
              <a:t>/etc/profile</a:t>
            </a:r>
            <a:r>
              <a:rPr lang="zh-CN" altLang="en-US" sz="1000" dirty="0"/>
              <a:t>中的变量</a:t>
            </a:r>
            <a:r>
              <a:rPr lang="en-US" altLang="zh-CN" sz="1000" dirty="0"/>
              <a:t>,</a:t>
            </a:r>
            <a:r>
              <a:rPr lang="zh-CN" altLang="en-US" sz="1000" dirty="0"/>
              <a:t>他们是</a:t>
            </a:r>
            <a:r>
              <a:rPr lang="en-US" altLang="zh-CN" sz="1000" dirty="0"/>
              <a:t>"</a:t>
            </a:r>
            <a:r>
              <a:rPr lang="zh-CN" altLang="en-US" sz="1000" dirty="0"/>
              <a:t>父子</a:t>
            </a:r>
            <a:r>
              <a:rPr lang="en-US" altLang="zh-CN" sz="1000" dirty="0"/>
              <a:t>"</a:t>
            </a:r>
            <a:r>
              <a:rPr lang="zh-CN" altLang="en-US" sz="1000" dirty="0"/>
              <a:t>关系</a:t>
            </a:r>
            <a:r>
              <a:rPr lang="en-US" altLang="zh-CN" sz="1000" dirty="0"/>
              <a:t>.</a:t>
            </a:r>
            <a:br>
              <a:rPr lang="en-US" altLang="zh-CN" sz="1000" dirty="0"/>
            </a:br>
            <a:endParaRPr lang="zh-CN" altLang="en-US" sz="1000" dirty="0"/>
          </a:p>
          <a:p>
            <a:pPr lvl="0" eaLnBrk="1" hangingPunct="1">
              <a:lnSpc>
                <a:spcPct val="90000"/>
              </a:lnSpc>
              <a:buChar char="•"/>
            </a:pPr>
            <a:endParaRPr lang="zh-CN" altLang="en-US" sz="1000" dirty="0"/>
          </a:p>
          <a:p>
            <a:pPr lvl="0" eaLnBrk="1" hangingPunct="1">
              <a:lnSpc>
                <a:spcPct val="90000"/>
              </a:lnSpc>
              <a:buChar char="•"/>
            </a:pPr>
            <a:endParaRPr lang="zh-CN" altLang="en-US" sz="1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29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lvl="1" indent="0"/>
            <a:r>
              <a:rPr lang="en-US" altLang="zh-CN" dirty="0">
                <a:latin typeface="宋体" panose="02010600030101010101" pitchFamily="2" charset="-122"/>
              </a:rPr>
              <a:t>[[ expression ]]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0"/>
            <a:r>
              <a:rPr lang="en-US" altLang="zh-CN" dirty="0"/>
              <a:t>[ $a=“hello” –a –n $a ]</a:t>
            </a:r>
            <a:endParaRPr lang="en-US" altLang="zh-CN" dirty="0"/>
          </a:p>
          <a:p>
            <a:pPr lvl="0"/>
            <a:r>
              <a:rPr lang="en-US" altLang="zh-CN" dirty="0"/>
              <a:t>echo $?	</a:t>
            </a:r>
            <a:r>
              <a:rPr lang="zh-CN" altLang="en-US" dirty="0"/>
              <a:t>显示上一步结果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b="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49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[ $a=“hello” –a –n $a ]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echo $?	</a:t>
            </a:r>
            <a:r>
              <a:rPr lang="zh-CN" altLang="en-US" dirty="0">
                <a:latin typeface="Arial" panose="020B0604020202020204" pitchFamily="34" charset="0"/>
              </a:rPr>
              <a:t>显示上一步结果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b="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0114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dirty="0"/>
              <a:t>[[ ]]</a:t>
            </a:r>
            <a:r>
              <a:rPr lang="zh-CN" altLang="en-US" dirty="0"/>
              <a:t>可以使用 </a:t>
            </a:r>
            <a:r>
              <a:rPr lang="en-US" altLang="zh-CN" dirty="0"/>
              <a:t>&amp;&amp; || &gt; &lt;</a:t>
            </a:r>
            <a:r>
              <a:rPr lang="zh-CN" altLang="en-US" dirty="0"/>
              <a:t>等运算符，先计算括号内的表达式在测试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6498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dirty="0"/>
              <a:t>$(())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6738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执行 </a:t>
            </a:r>
            <a:r>
              <a:rPr lang="en-US" altLang="zh-CN" dirty="0"/>
              <a:t>chmod u+x sum.sh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./sum.sh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78"/>
          <p:cNvSpPr>
            <a:spLocks noChangeArrowheads="1"/>
          </p:cNvSpPr>
          <p:nvPr/>
        </p:nvSpPr>
        <p:spPr bwMode="gray">
          <a:xfrm rot="5400000">
            <a:off x="7904163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gray">
          <a:xfrm>
            <a:off x="6664325" y="-7937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4" name="Rectangle 69"/>
          <p:cNvSpPr>
            <a:spLocks noChangeArrowheads="1"/>
          </p:cNvSpPr>
          <p:nvPr/>
        </p:nvSpPr>
        <p:spPr bwMode="gray">
          <a:xfrm>
            <a:off x="8763000" y="-7937"/>
            <a:ext cx="381000" cy="3143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5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6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7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70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71" name="Rectangle 76"/>
          <p:cNvSpPr>
            <a:spLocks noChangeArrowheads="1"/>
          </p:cNvSpPr>
          <p:nvPr/>
        </p:nvSpPr>
        <p:spPr bwMode="gray">
          <a:xfrm rot="5400000">
            <a:off x="6557963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72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2063" name="Line 80"/>
          <p:cNvSpPr/>
          <p:nvPr/>
        </p:nvSpPr>
        <p:spPr>
          <a:xfrm>
            <a:off x="0" y="3048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4" name="Line 81"/>
          <p:cNvSpPr/>
          <p:nvPr/>
        </p:nvSpPr>
        <p:spPr>
          <a:xfrm>
            <a:off x="0" y="65532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5" name="Line 82"/>
          <p:cNvSpPr/>
          <p:nvPr/>
        </p:nvSpPr>
        <p:spPr>
          <a:xfrm>
            <a:off x="4572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6" name="Line 83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7" name="Line 84"/>
          <p:cNvSpPr/>
          <p:nvPr/>
        </p:nvSpPr>
        <p:spPr>
          <a:xfrm flipH="1">
            <a:off x="0" y="49530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8" name="Line 85"/>
          <p:cNvSpPr/>
          <p:nvPr/>
        </p:nvSpPr>
        <p:spPr>
          <a:xfrm>
            <a:off x="8763000" y="17526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9" name="Line 86"/>
          <p:cNvSpPr/>
          <p:nvPr/>
        </p:nvSpPr>
        <p:spPr>
          <a:xfrm>
            <a:off x="8763000" y="19050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0" name="Line 87"/>
          <p:cNvSpPr/>
          <p:nvPr/>
        </p:nvSpPr>
        <p:spPr>
          <a:xfrm>
            <a:off x="2543175" y="6553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1" name="Line 88"/>
          <p:cNvSpPr/>
          <p:nvPr/>
        </p:nvSpPr>
        <p:spPr>
          <a:xfrm flipV="1">
            <a:off x="6672263" y="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pPr lvl="0" fontAlgn="base"/>
            <a:r>
              <a:rPr lang="en-US" altLang="zh-CN" strike="noStrike" noProof="0" smtClean="0"/>
              <a:t>Click to edit Master </a:t>
            </a:r>
            <a:br>
              <a:rPr lang="en-US" altLang="zh-CN" noProof="0" smtClean="0"/>
            </a:br>
            <a:r>
              <a:rPr lang="en-US" altLang="zh-CN" strike="noStrike" noProof="0" smtClean="0"/>
              <a:t>title style</a:t>
            </a:r>
            <a:endParaRPr lang="en-US" altLang="zh-CN" strike="noStrike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/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  <a:endParaRPr lang="en-US" altLang="zh-CN" strike="noStrik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0" name="页脚占位符 3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5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0" name="页脚占位符 3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5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页脚占位符 3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5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i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8023225" cy="4921250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0" name="页脚占位符 3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5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0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0" name="页脚占位符 6"/>
          <p:cNvSpPr>
            <a:spLocks noGrp="1"/>
          </p:cNvSpPr>
          <p:nvPr>
            <p:ph type="ftr" sz="quarter" idx="1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7"/>
          <p:cNvSpPr>
            <a:spLocks noGrp="1"/>
          </p:cNvSpPr>
          <p:nvPr>
            <p:ph type="sldNum" sz="quarter" idx="1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8"/>
          <p:cNvSpPr>
            <a:spLocks noGrp="1"/>
          </p:cNvSpPr>
          <p:nvPr>
            <p:ph type="dt" sz="half" idx="1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6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页脚占位符 1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0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0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Company  Logo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solidFill>
                  <a:srgbClr val="113F7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</a:fld>
            <a:endParaRPr lang="en-US" altLang="zh-CN" strike="noStrike" noProof="1" dirty="0">
              <a:solidFill>
                <a:srgbClr val="113F71"/>
              </a:solidFill>
            </a:endParaRPr>
          </a:p>
        </p:txBody>
      </p:sp>
      <p:sp>
        <p:nvSpPr>
          <p:cNvPr id="62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13F7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www.themegallery.com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29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32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3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36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38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3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041" name="Rectangle 2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grpSp>
        <p:nvGrpSpPr>
          <p:cNvPr id="1042" name="Group 104"/>
          <p:cNvGrpSpPr/>
          <p:nvPr/>
        </p:nvGrpSpPr>
        <p:grpSpPr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pSp>
          <p:nvGrpSpPr>
            <p:cNvPr id="1044" name="Group 106"/>
            <p:cNvGrpSpPr/>
            <p:nvPr userDrawn="1"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/>
            </p:nvSpPr>
            <p:spPr bwMode="gray">
              <a:xfrm>
                <a:off x="3407" y="835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grpSp>
          <p:nvGrpSpPr>
            <p:cNvPr id="1048" name="Group 110"/>
            <p:cNvGrpSpPr/>
            <p:nvPr userDrawn="1"/>
          </p:nvGrpSpPr>
          <p:grpSpPr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/>
            </p:nvSpPr>
            <p:spPr bwMode="gray">
              <a:xfrm>
                <a:off x="3626" y="977"/>
                <a:ext cx="112" cy="13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/>
            </p:nvSpPr>
            <p:spPr bwMode="gray">
              <a:xfrm>
                <a:off x="3449" y="853"/>
                <a:ext cx="174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grpSp>
          <p:nvGrpSpPr>
            <p:cNvPr id="1052" name="Group 114"/>
            <p:cNvGrpSpPr/>
            <p:nvPr userDrawn="1"/>
          </p:nvGrpSpPr>
          <p:grpSpPr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/>
            </p:nvSpPr>
            <p:spPr bwMode="gray">
              <a:xfrm>
                <a:off x="3664" y="98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grpSp>
          <p:nvGrpSpPr>
            <p:cNvPr id="2" name="Group 118"/>
            <p:cNvGrpSpPr/>
            <p:nvPr userDrawn="1"/>
          </p:nvGrpSpPr>
          <p:grpSpPr>
            <a:xfrm rot="2913403">
              <a:off x="5205" y="355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/>
            </p:nvSpPr>
            <p:spPr bwMode="gray">
              <a:xfrm>
                <a:off x="3591" y="1064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/>
            </p:nvSpPr>
            <p:spPr bwMode="gray">
              <a:xfrm>
                <a:off x="3409" y="915"/>
                <a:ext cx="187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grpSp>
          <p:nvGrpSpPr>
            <p:cNvPr id="1060" name="Group 122"/>
            <p:cNvGrpSpPr/>
            <p:nvPr userDrawn="1"/>
          </p:nvGrpSpPr>
          <p:grpSpPr>
            <a:xfrm rot="-7888389">
              <a:off x="5207" y="42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/>
            </p:nvSpPr>
            <p:spPr bwMode="gray">
              <a:xfrm>
                <a:off x="3524" y="841"/>
                <a:ext cx="187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grpSp>
          <p:nvGrpSpPr>
            <p:cNvPr id="1064" name="Group 126"/>
            <p:cNvGrpSpPr/>
            <p:nvPr userDrawn="1"/>
          </p:nvGrpSpPr>
          <p:grpSpPr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/>
            </p:nvSpPr>
            <p:spPr bwMode="gray">
              <a:xfrm>
                <a:off x="3724" y="1175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grpSp>
          <p:nvGrpSpPr>
            <p:cNvPr id="1068" name="Group 130"/>
            <p:cNvGrpSpPr/>
            <p:nvPr userDrawn="1"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/>
            </p:nvSpPr>
            <p:spPr bwMode="gray">
              <a:xfrm>
                <a:off x="3742" y="1124"/>
                <a:ext cx="87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grpSp>
          <p:nvGrpSpPr>
            <p:cNvPr id="1072" name="Group 134"/>
            <p:cNvGrpSpPr/>
            <p:nvPr userDrawn="1"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/>
            </p:nvSpPr>
            <p:spPr bwMode="gray">
              <a:xfrm>
                <a:off x="3619" y="1103"/>
                <a:ext cx="114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/>
            </p:nvSpPr>
            <p:spPr bwMode="gray">
              <a:xfrm>
                <a:off x="3444" y="94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13F7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</p:grpSp>
      <p:sp>
        <p:nvSpPr>
          <p:cNvPr id="1076" name="Line 151"/>
          <p:cNvSpPr/>
          <p:nvPr/>
        </p:nvSpPr>
        <p:spPr>
          <a:xfrm>
            <a:off x="0" y="762000"/>
            <a:ext cx="914400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7" name="Line 152"/>
          <p:cNvSpPr/>
          <p:nvPr/>
        </p:nvSpPr>
        <p:spPr>
          <a:xfrm>
            <a:off x="0" y="9144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8" name="Line 153"/>
          <p:cNvSpPr/>
          <p:nvPr/>
        </p:nvSpPr>
        <p:spPr>
          <a:xfrm>
            <a:off x="0" y="664845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9" name="Line 154"/>
          <p:cNvSpPr/>
          <p:nvPr/>
        </p:nvSpPr>
        <p:spPr>
          <a:xfrm>
            <a:off x="4572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Line 155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1" name="Line 157"/>
          <p:cNvSpPr/>
          <p:nvPr/>
        </p:nvSpPr>
        <p:spPr>
          <a:xfrm flipH="1">
            <a:off x="0" y="51054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2" name="Line 158"/>
          <p:cNvSpPr/>
          <p:nvPr/>
        </p:nvSpPr>
        <p:spPr>
          <a:xfrm>
            <a:off x="1752600" y="6648450"/>
            <a:ext cx="0" cy="209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3" name="Line 159"/>
          <p:cNvSpPr/>
          <p:nvPr/>
        </p:nvSpPr>
        <p:spPr>
          <a:xfrm>
            <a:off x="8763000" y="6019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9"/>
          <p:cNvSpPr/>
          <p:nvPr/>
        </p:nvSpPr>
        <p:spPr>
          <a:xfrm>
            <a:off x="0" y="2349500"/>
            <a:ext cx="5651500" cy="1223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>
              <a:buClrTx/>
              <a:buFont typeface="Wingdings" panose="05000000000000000000" pitchFamily="2" charset="2"/>
              <a:buNone/>
            </a:pP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Rectangle 11"/>
          <p:cNvSpPr>
            <a:spLocks noGrp="1"/>
          </p:cNvSpPr>
          <p:nvPr>
            <p:ph type="ctrTitle" hasCustomPrompt="1"/>
          </p:nvPr>
        </p:nvSpPr>
        <p:spPr>
          <a:xfrm>
            <a:off x="900113" y="2057400"/>
            <a:ext cx="7272337" cy="1698625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sz="4800" i="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sz="4800" i="0" dirty="0"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VI</a:t>
            </a:r>
            <a:r>
              <a:rPr lang="zh-CN" altLang="en-US" sz="4800" i="0" dirty="0"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编辑器及</a:t>
            </a:r>
            <a:r>
              <a:rPr lang="en-US" altLang="zh-CN" sz="4800" i="0" dirty="0"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shell</a:t>
            </a:r>
            <a:r>
              <a:rPr lang="zh-CN" altLang="en-US" sz="4800" i="0" dirty="0"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编程</a:t>
            </a:r>
            <a:endParaRPr lang="zh-CN" altLang="en-US" sz="4800" i="0" dirty="0"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  <p:pic>
        <p:nvPicPr>
          <p:cNvPr id="14339" name="图片 3" descr="www.tuweimei.comComp_10378365_sQFMuuG7j1RTeeTq1fQknPrhe5yY8m5q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573463"/>
            <a:ext cx="2143125" cy="285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图片 2" descr="www.tuweimei.comComp_10853507_7eXbfqlJIqGpu9jqjc354r8NU56wPZT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3667125"/>
            <a:ext cx="2143125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3"/>
          <p:cNvSpPr>
            <a:spLocks noGrp="1"/>
          </p:cNvSpPr>
          <p:nvPr>
            <p:ph idx="1"/>
          </p:nvPr>
        </p:nvSpPr>
        <p:spPr>
          <a:xfrm>
            <a:off x="468313" y="981075"/>
            <a:ext cx="7751762" cy="5046663"/>
          </a:xfrm>
          <a:ln/>
        </p:spPr>
        <p:txBody>
          <a:bodyPr wrap="square" lIns="91440" tIns="45720" rIns="91440" bIns="45720" anchor="t"/>
          <a:p>
            <a:pPr marL="495300" indent="-4953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保存退出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（命令行模式下）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lvl="1" indent="-457200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:q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在文件未作修改的情况下退出。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/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:q!	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强制退出，不保存对文件所做的修改。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/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:wq	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保存文件修改并退出。或“：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x”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/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:w	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保存文件。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:w file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将正文内容保存到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:nw file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保存第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行到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:m,nw file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保存第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行至第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行到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:r file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读取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的内容输出到正文光标所在位置。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:recover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恢复文件。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5300" indent="-495300"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命令模式下也可退出：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ZZ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ZQ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（保存或不保存退出）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78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5954" name="Rectangle 3"/>
          <p:cNvSpPr>
            <a:spLocks noGrp="1"/>
          </p:cNvSpPr>
          <p:nvPr>
            <p:ph idx="1"/>
          </p:nvPr>
        </p:nvSpPr>
        <p:spPr>
          <a:xfrm>
            <a:off x="539750" y="981075"/>
            <a:ext cx="7704138" cy="5129213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#! /bin/bash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hour=`date|cut –c 30-32`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if test $hour –ge 0 –a  $hour –le 11; then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echo “Good morning!”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elif test $hour –ge 12 –a $hour –le 17; then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echo “Good afternoon!”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else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echo “Good evening!”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fi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5955" name="Rectangle 4"/>
          <p:cNvSpPr>
            <a:spLocks noGrp="1"/>
          </p:cNvSpPr>
          <p:nvPr>
            <p:ph type="title"/>
          </p:nvPr>
        </p:nvSpPr>
        <p:spPr>
          <a:xfrm>
            <a:off x="468313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②根据系统当前的时间向用户输出问候信息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8002" name="Rectangle 3"/>
          <p:cNvSpPr>
            <a:spLocks noGrp="1"/>
          </p:cNvSpPr>
          <p:nvPr>
            <p:ph idx="1"/>
          </p:nvPr>
        </p:nvSpPr>
        <p:spPr>
          <a:xfrm>
            <a:off x="827088" y="1052513"/>
            <a:ext cx="7632700" cy="5129212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#! /bin/bash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test $# -ne 1 then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"Incorrect number of arguments“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else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	user=$1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	if who | grep –q $user ; then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	echo $1 "user is logged on."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		exit 0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	else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	echo $1 "user is not logged on."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		exit 1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	fi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8003" name="Rectangle 4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③判断用户是否已经在系统中登录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9026" name="Rectangle 3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29027" name="Rectangle 4"/>
          <p:cNvSpPr>
            <a:spLocks noGrp="1"/>
          </p:cNvSpPr>
          <p:nvPr>
            <p:ph idx="1"/>
          </p:nvPr>
        </p:nvSpPr>
        <p:spPr>
          <a:xfrm>
            <a:off x="468313" y="981075"/>
            <a:ext cx="8351837" cy="5129213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说明：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）由于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who | grep $user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不是表达式而是命令组合，所以不需要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test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语句测试；如果命令组合执行成功，即找到指定的用户名则返回码为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；否则为非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）在这个程序中使用了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grep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字符串搜索命令和</a:t>
            </a:r>
            <a:r>
              <a:rPr lang="zh-CN" altLang="en-US" sz="24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|</a:t>
            </a:r>
            <a:r>
              <a:rPr lang="en-US" altLang="zh-CN" sz="24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管道命令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grep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</a:t>
            </a:r>
            <a:r>
              <a:rPr lang="en-US" altLang="zh-CN" sz="24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选项来禁止显示搜索到的信息。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）还使用了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exit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命令，以终止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程序的执行。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exit 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表示程序终止后返回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值，而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exit 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表示程序终止后返回非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的值。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marL="514350" indent="-514350">
              <a:buAutoNum type="circleNumDbPlain" startAt="4"/>
            </a:pPr>
            <a:r>
              <a:rPr lang="zh-CN" altLang="en-US" i="0" dirty="0">
                <a:ea typeface="宋体" panose="02010600030101010101" pitchFamily="2" charset="-122"/>
              </a:rPr>
              <a:t>检查密码，如果用户三次输入密码均错误，则退出脚本</a:t>
            </a:r>
            <a:endParaRPr lang="zh-CN" altLang="en-US" i="0" dirty="0">
              <a:ea typeface="宋体" panose="02010600030101010101" pitchFamily="2" charset="-122"/>
            </a:endParaRPr>
          </a:p>
        </p:txBody>
      </p:sp>
      <p:sp>
        <p:nvSpPr>
          <p:cNvPr id="130050" name="内容占位符 2"/>
          <p:cNvSpPr>
            <a:spLocks noGrp="1"/>
          </p:cNvSpPr>
          <p:nvPr>
            <p:ph sz="half"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#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！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/bin/bash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#check user password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num=3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PASSWD=123456 #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初始密码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sum=0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while true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do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read –p “please input your password:”pass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sum=$((sum+1))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1" name="内容占位符 3"/>
          <p:cNvSpPr>
            <a:spLocks noGrp="1"/>
          </p:cNvSpPr>
          <p:nvPr>
            <p:ph sz="half" idx="2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if [ $pass == $PASSWD ] ; then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      echo “you are right,ok”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      exit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elif [ $sum –lt 3 ]; then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   continue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else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exit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fi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done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函数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107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函数名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 )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命令列表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return 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函数的调用方式为：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函数名  参数列表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实例分析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209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#!/bin/bash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testfile( )     #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函数定义</a:t>
            </a:r>
            <a:endParaRPr lang="zh-CN" altLang="en-US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[ -d $1 ]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then 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echo "$1 is a directory!"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else 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echo "$1 is not a directory!"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return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testfile $1    #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函数调用</a:t>
            </a:r>
            <a:endParaRPr lang="zh-CN" altLang="en-US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31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实例练习：编写一个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程序，呈现一个菜单，有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0-5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个命令选项，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为挂载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为卸载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为显示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盘的信息，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把硬盘中的文件拷贝到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盘中的文件拷贝到硬盘中，选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为退出。  程序分析：把此程序分成题目中要求的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大功能模块，另外加一个菜单显示及选择的主模板。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4146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670925" cy="4921250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加载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盘函数 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mountusb()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 clear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/mnt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下创建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usb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mkdir /mnt/usb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查看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盘设备名称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/sbin/fdisk –l |grep /dev/sd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“Please Enter the device name”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read PARAMETER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mount /dev/$PARAMETER /mnt/usb }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5170" name="内容占位符 2"/>
          <p:cNvSpPr>
            <a:spLocks noGrp="1"/>
          </p:cNvSpPr>
          <p:nvPr>
            <p:ph idx="1"/>
          </p:nvPr>
        </p:nvSpPr>
        <p:spPr>
          <a:xfrm>
            <a:off x="539750" y="1052513"/>
            <a:ext cx="8310563" cy="5472112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卸载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盘函数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umountusb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   clear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ls -la /mnt/usb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盘信息函数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display()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{   clear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umount /mnt/usb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6194" name="内容占位符 2"/>
          <p:cNvSpPr>
            <a:spLocks noGrp="1"/>
          </p:cNvSpPr>
          <p:nvPr>
            <p:ph idx="1"/>
          </p:nvPr>
        </p:nvSpPr>
        <p:spPr>
          <a:xfrm>
            <a:off x="468313" y="908050"/>
            <a:ext cx="8382000" cy="5616575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拷贝硬盘文件到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盘函数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cpdisktousb()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  clear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 “Please Enter the filename to be Copide (under Current directory)”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read FILE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echo “Copying,please wait!...”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cp $FILE /mnt/usb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}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文本编辑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22563" name="Rectangle 3"/>
          <p:cNvSpPr>
            <a:spLocks noGrp="1"/>
          </p:cNvSpPr>
          <p:nvPr>
            <p:ph idx="1"/>
          </p:nvPr>
        </p:nvSpPr>
        <p:spPr>
          <a:xfrm>
            <a:off x="468313" y="908050"/>
            <a:ext cx="8367712" cy="5181600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显示行号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底行命令模式下输入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set nu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可设置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显示行号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命令模式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编辑模式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的命令有：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	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切换到插入模式，在光标左侧输入正文。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	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切换到插入模式，在光标右侧输入正文。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	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切换到插入模式，在光标所在行的下一行增添新行。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切换到插入模式，在光标所在行的上一行增添新行。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切换到插入模式，在光标所在行的开头输入正文。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切换到插入模式，在光标所在行的末尾输入正文。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切换到改写模式，用输入的正文替换光标指向的字符。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4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9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11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143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168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193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7218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382000" cy="4921250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拷贝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盘函数到硬盘文件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cpusbtodisk()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{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clear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echo“Please Enter the filename to be Copide in USB”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 read FILE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 echo “Copying ,Please wait!...”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 cp  /mnt/usb/$FILE  .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点（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）表示当前路径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8242" name="内容占位符 2"/>
          <p:cNvSpPr>
            <a:spLocks noGrp="1"/>
          </p:cNvSpPr>
          <p:nvPr>
            <p:ph idx="1"/>
          </p:nvPr>
        </p:nvSpPr>
        <p:spPr>
          <a:xfrm>
            <a:off x="539750" y="1268413"/>
            <a:ext cx="8310563" cy="4921250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quit()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   clear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 echo “************************”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echo  “***thank you to use,Good bye! ****”   exit 0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}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9266" name="内容占位符 2"/>
          <p:cNvSpPr>
            <a:spLocks noGrp="1"/>
          </p:cNvSpPr>
          <p:nvPr>
            <p:ph idx="1"/>
          </p:nvPr>
        </p:nvSpPr>
        <p:spPr>
          <a:xfrm>
            <a:off x="539750" y="908050"/>
            <a:ext cx="8310563" cy="5761038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clear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while true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“***LINUX USB MANAGE PROGRAM***”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 “1-MOUNT USB  ”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 “2-UNMOUNT USB 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 “3-DISPLAY USB INFORMATION”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 “4-COPY FILE IN DISK TO USB ”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 “5-COPY FILE IN USB TO DISK”                      echo  “0-EXIT ”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 “Please Enter a Choice(0-5)”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read CHOICE  case $CHOICE in  1) mountusb 2) unmountusb 3) display 4) cpdisktousb 5) cpusbtodisk 0) quit *)  echo “Invalid Choice!Corrent Choice is (0-5)”     sleep 4     clear;;  esac done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内容占位符 2"/>
          <p:cNvSpPr>
            <a:spLocks noGrp="1"/>
          </p:cNvSpPr>
          <p:nvPr>
            <p:ph idx="1"/>
          </p:nvPr>
        </p:nvSpPr>
        <p:spPr>
          <a:xfrm>
            <a:off x="250825" y="0"/>
            <a:ext cx="8312150" cy="6858000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read CHOICE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case $CHOICE in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1) mountusb ;;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2) unmountusb ;;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3) display ;;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4) cpdisktousb ;;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5) cpusbtodisk ;;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0) quit ;;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*)  echo “Invalid Choice!Corrent Choice is (0-5)”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sleep 4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clear;;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esac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done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+mj-cs"/>
              </a:rPr>
              <a:t>返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+mj-cs"/>
              </a:rPr>
              <a:t>回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+mj-cs"/>
              </a:rPr>
              <a:t>值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1314" name="Rectangle 3"/>
          <p:cNvSpPr>
            <a:spLocks noGrp="1"/>
          </p:cNvSpPr>
          <p:nvPr>
            <p:ph idx="1"/>
          </p:nvPr>
        </p:nvSpPr>
        <p:spPr>
          <a:xfrm>
            <a:off x="827088" y="1484313"/>
            <a:ext cx="7859712" cy="5113337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$?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   #!/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bin/bash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# grep </a:t>
            </a:r>
            <a:r>
              <a:rPr lang="zh-TW" altLang="en-US" sz="24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使用者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foobar</a:t>
            </a:r>
            <a:r>
              <a:rPr lang="en-US" altLang="zh-TW" sz="24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，</a:t>
            </a:r>
            <a:r>
              <a:rPr lang="zh-TW" altLang="en-US" sz="24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并用导引所有输出到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/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dev/null</a:t>
            </a:r>
            <a:r>
              <a:rPr lang="en-US" altLang="zh-TW" sz="24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：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grep 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“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foobar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”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&gt; /dev/null 2&gt;&amp;1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# </a:t>
            </a:r>
            <a:r>
              <a:rPr lang="zh-TW" altLang="en-US" sz="24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抓取返回值，并且做些动作：</a:t>
            </a:r>
            <a:endParaRPr lang="zh-TW" altLang="en-US" sz="2400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if [ 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“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$?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”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-eq 0 ]; then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	echo 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“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Match found.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”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	exit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else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	echo 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“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No match found.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”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	fi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用户程序返回值的例子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2338" name="Rectangle 3"/>
          <p:cNvSpPr>
            <a:spLocks noGrp="1"/>
          </p:cNvSpPr>
          <p:nvPr>
            <p:ph idx="1"/>
          </p:nvPr>
        </p:nvSpPr>
        <p:spPr>
          <a:xfrm>
            <a:off x="827088" y="1557338"/>
            <a:ext cx="7859712" cy="4310062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#!/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bin/bash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If  [  -f  </a:t>
            </a:r>
            <a:r>
              <a:rPr lang="en-US" altLang="zh-TW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“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/etc/passwd</a:t>
            </a:r>
            <a:r>
              <a:rPr lang="en-US" altLang="zh-TW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”  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]; then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echo </a:t>
            </a:r>
            <a:r>
              <a:rPr lang="en-US" altLang="zh-TW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“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Password file exists.</a:t>
            </a:r>
            <a:r>
              <a:rPr lang="en-US" altLang="zh-TW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”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exit 0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else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echo </a:t>
            </a:r>
            <a:r>
              <a:rPr lang="en-US" altLang="zh-TW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“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No such file.</a:t>
            </a:r>
            <a:r>
              <a:rPr lang="en-US" altLang="zh-TW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”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	exit 1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fi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函数返回值的例子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3362" name="Rectangle 3"/>
          <p:cNvSpPr>
            <a:spLocks noGrp="1"/>
          </p:cNvSpPr>
          <p:nvPr>
            <p:ph idx="1"/>
          </p:nvPr>
        </p:nvSpPr>
        <p:spPr>
          <a:xfrm>
            <a:off x="565150" y="1495425"/>
            <a:ext cx="3930650" cy="3886200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check_passwd()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lang="zh-TW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检查是否</a:t>
            </a: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passwd</a:t>
            </a:r>
            <a:r>
              <a:rPr lang="zh-TW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文件存在：</a:t>
            </a:r>
            <a:endParaRPr lang="zh-TW" altLang="en-US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[ -f “/etc/passwd” ]; then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“Password file exists.”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lang="zh-TW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有找到，传回一个0值：</a:t>
            </a:r>
            <a:endParaRPr lang="zh-TW" altLang="en-US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return 0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else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lang="zh-TW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找不到，传回一个1值：</a:t>
            </a:r>
            <a:endParaRPr lang="zh-TW" altLang="en-US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“No such file.”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return 1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363" name="Rectangle 4"/>
          <p:cNvSpPr/>
          <p:nvPr/>
        </p:nvSpPr>
        <p:spPr>
          <a:xfrm>
            <a:off x="4495800" y="1524000"/>
            <a:ext cx="41148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TW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从函数</a:t>
            </a: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check_passwd</a:t>
            </a:r>
            <a:r>
              <a:rPr lang="zh-TW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取得返回值：</a:t>
            </a:r>
            <a:endParaRPr lang="zh-TW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foo=check_passwd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TW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检查数值：</a:t>
            </a:r>
            <a:endParaRPr lang="zh-TW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if [ “$foo” -eq 0 ]; then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echo “File exists.”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exit 0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echo “No such file.”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黑体" panose="02010609060101010101" pitchFamily="49" charset="-122"/>
                <a:ea typeface="黑体" panose="02010609060101010101" pitchFamily="49" charset="-122"/>
              </a:rPr>
              <a:t>exit 1</a:t>
            </a:r>
            <a:endParaRPr lang="en-US" altLang="zh-TW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fi 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4386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脚本练习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4387" name="Rectangle 3"/>
          <p:cNvSpPr>
            <a:spLocks noGrp="1"/>
          </p:cNvSpPr>
          <p:nvPr>
            <p:ph idx="1"/>
          </p:nvPr>
        </p:nvSpPr>
        <p:spPr>
          <a:xfrm>
            <a:off x="0" y="981075"/>
            <a:ext cx="8532813" cy="5129213"/>
          </a:xfrm>
          <a:ln/>
        </p:spPr>
        <p:txBody>
          <a:bodyPr wrap="square" lIns="91440" tIns="45720" rIns="91440" bIns="45720" anchor="t"/>
          <a:p>
            <a:pPr marL="457200" indent="-45720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编写一个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程序，它输出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之和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文件备份。备份用户指定的文件，将文件备份到目录名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_backup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中（若目录不存在则自动建立），备份文件的文件名格式为文件名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_bak_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年月日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_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时分秒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编写一个弹出式菜单的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程序并实现其简单的菜单功能：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************************************************</a:t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                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MENU               *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            1.copy              2.rename       *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            3.remove	    4.find            *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                             5.exit            *                  ************************************************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即用户按下数字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，则提示用户输入源和目的文件名后执行复制；输入数字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，则提示用户输入要更名的文件或目录名后执行更名操作；输入数字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分别执行删除和查找操作；输入数字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，则退出该菜单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程序的执行。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38200" lvl="1" indent="-381000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5410" name="Rectangle 3"/>
          <p:cNvSpPr>
            <a:spLocks noGrp="1"/>
          </p:cNvSpPr>
          <p:nvPr>
            <p:ph idx="1"/>
          </p:nvPr>
        </p:nvSpPr>
        <p:spPr>
          <a:xfrm>
            <a:off x="539750" y="1052513"/>
            <a:ext cx="7751763" cy="5129212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编写一个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shell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脚本程序，它能根据输入的命令行参数采取不同的动作：如果是目录，则列出该目录中的文件；如果是可执行的文件，则用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shell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执行之；如果是可读的文件，则分屏显示其内容。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写一个脚本文件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checkuser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，该脚本运行时带用户名作为参数，在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/etc/passwd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文件中查找用户，如有，则输出“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&lt;user&gt; in the /etc/passwd”;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否则输出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” no such user on our system”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6433" name="Group 63"/>
          <p:cNvGrpSpPr/>
          <p:nvPr/>
        </p:nvGrpSpPr>
        <p:grpSpPr>
          <a:xfrm>
            <a:off x="2916238" y="981075"/>
            <a:ext cx="2654300" cy="1169988"/>
            <a:chOff x="2290" y="1117"/>
            <a:chExt cx="1672" cy="737"/>
          </a:xfrm>
        </p:grpSpPr>
        <p:sp>
          <p:nvSpPr>
            <p:cNvPr id="146434" name="Freeform 26"/>
            <p:cNvSpPr/>
            <p:nvPr/>
          </p:nvSpPr>
          <p:spPr>
            <a:xfrm flipH="1">
              <a:off x="2290" y="1117"/>
              <a:ext cx="272" cy="651"/>
            </a:xfrm>
            <a:custGeom>
              <a:avLst/>
              <a:gdLst/>
              <a:ahLst/>
              <a:cxnLst>
                <a:cxn ang="0">
                  <a:pos x="721" y="391"/>
                </a:cxn>
                <a:cxn ang="0">
                  <a:pos x="515" y="190"/>
                </a:cxn>
                <a:cxn ang="0">
                  <a:pos x="849" y="1"/>
                </a:cxn>
                <a:cxn ang="0">
                  <a:pos x="1196" y="200"/>
                </a:cxn>
                <a:cxn ang="0">
                  <a:pos x="942" y="391"/>
                </a:cxn>
                <a:cxn ang="0">
                  <a:pos x="934" y="476"/>
                </a:cxn>
                <a:cxn ang="0">
                  <a:pos x="1453" y="557"/>
                </a:cxn>
                <a:cxn ang="0">
                  <a:pos x="1540" y="783"/>
                </a:cxn>
                <a:cxn ang="0">
                  <a:pos x="1523" y="1234"/>
                </a:cxn>
                <a:cxn ang="0">
                  <a:pos x="1453" y="1403"/>
                </a:cxn>
                <a:cxn ang="0">
                  <a:pos x="1365" y="1182"/>
                </a:cxn>
                <a:cxn ang="0">
                  <a:pos x="1305" y="776"/>
                </a:cxn>
                <a:cxn ang="0">
                  <a:pos x="1184" y="1234"/>
                </a:cxn>
                <a:cxn ang="0">
                  <a:pos x="1001" y="2189"/>
                </a:cxn>
                <a:cxn ang="0">
                  <a:pos x="544" y="2168"/>
                </a:cxn>
                <a:cxn ang="0">
                  <a:pos x="349" y="1248"/>
                </a:cxn>
                <a:cxn ang="0">
                  <a:pos x="232" y="799"/>
                </a:cxn>
                <a:cxn ang="0">
                  <a:pos x="170" y="1193"/>
                </a:cxn>
                <a:cxn ang="0">
                  <a:pos x="87" y="1403"/>
                </a:cxn>
                <a:cxn ang="0">
                  <a:pos x="1" y="1173"/>
                </a:cxn>
                <a:cxn ang="0">
                  <a:pos x="50" y="709"/>
                </a:cxn>
                <a:cxn ang="0">
                  <a:pos x="160" y="534"/>
                </a:cxn>
                <a:cxn ang="0">
                  <a:pos x="713" y="476"/>
                </a:cxn>
                <a:cxn ang="0">
                  <a:pos x="721" y="391"/>
                </a:cxn>
              </a:cxnLst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A77B3B"/>
                </a:gs>
                <a:gs pos="100000">
                  <a:srgbClr val="FAB858"/>
                </a:gs>
              </a:gsLst>
              <a:lin ang="18900000" scaled="1"/>
              <a:tileRect/>
            </a:gradFill>
            <a:ln w="9525"/>
            <a:scene3d>
              <a:camera prst="legacyPerspectiveTopLeft">
                <a:rot lat="0" lon="20100000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</p:spPr>
          <p:txBody>
            <a:bodyPr/>
            <a:p>
              <a:endParaRPr lang="zh-CN" altLang="en-US"/>
            </a:p>
          </p:txBody>
        </p:sp>
        <p:grpSp>
          <p:nvGrpSpPr>
            <p:cNvPr id="146435" name="Group 28"/>
            <p:cNvGrpSpPr/>
            <p:nvPr/>
          </p:nvGrpSpPr>
          <p:grpSpPr>
            <a:xfrm>
              <a:off x="2562" y="1299"/>
              <a:ext cx="1400" cy="555"/>
              <a:chOff x="1920" y="1122"/>
              <a:chExt cx="1889" cy="1009"/>
            </a:xfrm>
          </p:grpSpPr>
          <p:grpSp>
            <p:nvGrpSpPr>
              <p:cNvPr id="146436" name="Group 29"/>
              <p:cNvGrpSpPr/>
              <p:nvPr/>
            </p:nvGrpSpPr>
            <p:grpSpPr>
              <a:xfrm>
                <a:off x="1920" y="1122"/>
                <a:ext cx="1889" cy="1009"/>
                <a:chOff x="1997" y="1314"/>
                <a:chExt cx="1889" cy="1009"/>
              </a:xfrm>
            </p:grpSpPr>
            <p:grpSp>
              <p:nvGrpSpPr>
                <p:cNvPr id="146437" name="Group 30"/>
                <p:cNvGrpSpPr/>
                <p:nvPr/>
              </p:nvGrpSpPr>
              <p:grpSpPr>
                <a:xfrm>
                  <a:off x="1997" y="1404"/>
                  <a:ext cx="1889" cy="919"/>
                  <a:chOff x="1973" y="1027"/>
                  <a:chExt cx="1926" cy="937"/>
                </a:xfrm>
              </p:grpSpPr>
              <p:sp>
                <p:nvSpPr>
                  <p:cNvPr id="4127" name="Oval 31"/>
                  <p:cNvSpPr>
                    <a:spLocks noChangeArrowheads="1"/>
                  </p:cNvSpPr>
                  <p:nvPr/>
                </p:nvSpPr>
                <p:spPr bwMode="gray">
                  <a:xfrm>
                    <a:off x="1994" y="1059"/>
                    <a:ext cx="1905" cy="90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48627"/>
                          <a:invGamma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_GB2312" panose="0201060903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4128" name="Oval 32"/>
                  <p:cNvSpPr>
                    <a:spLocks noChangeArrowheads="1"/>
                  </p:cNvSpPr>
                  <p:nvPr/>
                </p:nvSpPr>
                <p:spPr bwMode="gray">
                  <a:xfrm>
                    <a:off x="1973" y="1033"/>
                    <a:ext cx="1905" cy="9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tint val="44314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楷体_GB2312" panose="0201060903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4129" name="Oval 33"/>
                <p:cNvSpPr>
                  <a:spLocks noChangeArrowheads="1"/>
                </p:cNvSpPr>
                <p:nvPr/>
              </p:nvSpPr>
              <p:spPr bwMode="gray">
                <a:xfrm>
                  <a:off x="2086" y="1314"/>
                  <a:ext cx="1691" cy="84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9030101010101" pitchFamily="49" charset="-122"/>
                    <a:cs typeface="+mn-cs"/>
                  </a:endParaRPr>
                </a:p>
              </p:txBody>
            </p:sp>
            <p:sp>
              <p:nvSpPr>
                <p:cNvPr id="4130" name="Oval 34"/>
                <p:cNvSpPr>
                  <a:spLocks noChangeArrowheads="1"/>
                </p:cNvSpPr>
                <p:nvPr/>
              </p:nvSpPr>
              <p:spPr bwMode="gray">
                <a:xfrm>
                  <a:off x="2108" y="1319"/>
                  <a:ext cx="1650" cy="82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34902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9030101010101" pitchFamily="49" charset="-122"/>
                    <a:cs typeface="+mn-cs"/>
                  </a:endParaRPr>
                </a:p>
              </p:txBody>
            </p:sp>
            <p:sp>
              <p:nvSpPr>
                <p:cNvPr id="4131" name="Oval 35"/>
                <p:cNvSpPr>
                  <a:spLocks noChangeArrowheads="1"/>
                </p:cNvSpPr>
                <p:nvPr/>
              </p:nvSpPr>
              <p:spPr bwMode="gray">
                <a:xfrm>
                  <a:off x="2125" y="1327"/>
                  <a:ext cx="1569" cy="77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79216"/>
                        <a:invGamma/>
                      </a:schemeClr>
                    </a:gs>
                    <a:gs pos="100000">
                      <a:schemeClr val="accent1">
                        <a:alpha val="48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9030101010101" pitchFamily="49" charset="-122"/>
                    <a:cs typeface="+mn-cs"/>
                  </a:endParaRPr>
                </a:p>
              </p:txBody>
            </p:sp>
            <p:sp>
              <p:nvSpPr>
                <p:cNvPr id="4132" name="Oval 36"/>
                <p:cNvSpPr>
                  <a:spLocks noChangeArrowheads="1"/>
                </p:cNvSpPr>
                <p:nvPr/>
              </p:nvSpPr>
              <p:spPr bwMode="gray">
                <a:xfrm>
                  <a:off x="2207" y="1345"/>
                  <a:ext cx="1383" cy="62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>
                        <a:alpha val="38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903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46444" name="Text Box 37"/>
              <p:cNvSpPr txBox="1"/>
              <p:nvPr/>
            </p:nvSpPr>
            <p:spPr>
              <a:xfrm>
                <a:off x="2757" y="1318"/>
                <a:ext cx="156" cy="3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indent="0" eaLnBrk="0" hangingPunct="0">
                  <a:buClrTx/>
                  <a:buFont typeface="Wingdings" panose="05000000000000000000" pitchFamily="2" charset="2"/>
                  <a:buNone/>
                </a:pPr>
                <a:endParaRPr lang="zh-CN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146445" name="Text Box 41"/>
            <p:cNvSpPr txBox="1"/>
            <p:nvPr/>
          </p:nvSpPr>
          <p:spPr>
            <a:xfrm>
              <a:off x="2879" y="1299"/>
              <a:ext cx="77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Arial" panose="020B0604020202020204" pitchFamily="34" charset="0"/>
                  <a:ea typeface="楷体_GB2312" panose="02010609030101010101" pitchFamily="49" charset="-122"/>
                </a:rPr>
                <a:t>统计生产数据</a:t>
              </a:r>
              <a:endParaRPr lang="zh-CN" altLang="en-US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4160" name="Group 64"/>
          <p:cNvGrpSpPr/>
          <p:nvPr/>
        </p:nvGrpSpPr>
        <p:grpSpPr>
          <a:xfrm>
            <a:off x="1042988" y="1844675"/>
            <a:ext cx="2797175" cy="1728788"/>
            <a:chOff x="1369" y="1842"/>
            <a:chExt cx="1762" cy="1089"/>
          </a:xfrm>
        </p:grpSpPr>
        <p:sp>
          <p:nvSpPr>
            <p:cNvPr id="4134" name="Freeform 38"/>
            <p:cNvSpPr/>
            <p:nvPr/>
          </p:nvSpPr>
          <p:spPr bwMode="gray">
            <a:xfrm>
              <a:off x="2426" y="1843"/>
              <a:ext cx="705" cy="589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4149" name="AutoShape 53"/>
            <p:cNvSpPr>
              <a:spLocks noChangeArrowheads="1"/>
            </p:cNvSpPr>
            <p:nvPr/>
          </p:nvSpPr>
          <p:spPr bwMode="auto">
            <a:xfrm>
              <a:off x="1369" y="1842"/>
              <a:ext cx="1043" cy="10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alpha val="73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37000"/>
                  </a:schemeClr>
                </a:gs>
              </a:gsLst>
              <a:lin ang="5400000" scaled="1"/>
            </a:gradFill>
            <a:ln w="38100">
              <a:solidFill>
                <a:schemeClr val="bg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46449" name="Text Box 44"/>
            <p:cNvSpPr txBox="1"/>
            <p:nvPr/>
          </p:nvSpPr>
          <p:spPr>
            <a:xfrm>
              <a:off x="1388" y="1948"/>
              <a:ext cx="1098" cy="8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eaLnBrk="0" hangingPunct="0">
                <a:buClrTx/>
                <a:buFont typeface="Wingdings" panose="05000000000000000000" pitchFamily="2" charset="2"/>
                <a:buNone/>
              </a:pP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每天上午和下午下班前必须对数据进行双硬盘备份，且要求保存最近</a:t>
              </a: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3</a:t>
              </a: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次备份。</a:t>
              </a:r>
              <a:r>
                <a:rPr lang="zh-CN" altLang="en-US" dirty="0">
                  <a:latin typeface="Arial" panose="020B0604020202020204" pitchFamily="34" charset="0"/>
                  <a:ea typeface="楷体_GB2312" panose="02010609030101010101" pitchFamily="49" charset="-122"/>
                </a:rPr>
                <a:t> </a:t>
              </a: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 </a:t>
              </a:r>
              <a:endParaRPr lang="zh-CN" altLang="en-US" sz="1600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4162" name="Group 66"/>
          <p:cNvGrpSpPr/>
          <p:nvPr/>
        </p:nvGrpSpPr>
        <p:grpSpPr>
          <a:xfrm>
            <a:off x="5364163" y="1773238"/>
            <a:ext cx="2881312" cy="1727200"/>
            <a:chOff x="3424" y="1798"/>
            <a:chExt cx="1815" cy="1088"/>
          </a:xfrm>
        </p:grpSpPr>
        <p:sp>
          <p:nvSpPr>
            <p:cNvPr id="4135" name="Freeform 39"/>
            <p:cNvSpPr/>
            <p:nvPr/>
          </p:nvSpPr>
          <p:spPr bwMode="gray">
            <a:xfrm flipH="1">
              <a:off x="3424" y="1843"/>
              <a:ext cx="726" cy="498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46452" name="AutoShape 54"/>
            <p:cNvSpPr/>
            <p:nvPr/>
          </p:nvSpPr>
          <p:spPr>
            <a:xfrm>
              <a:off x="4196" y="1798"/>
              <a:ext cx="1043" cy="10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7A37">
                    <a:alpha val="84000"/>
                  </a:srgbClr>
                </a:gs>
                <a:gs pos="100000">
                  <a:srgbClr val="763819">
                    <a:alpha val="21999"/>
                  </a:srgbClr>
                </a:gs>
              </a:gsLst>
              <a:lin ang="5400000" scaled="1"/>
              <a:tileRect/>
            </a:gra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>
                <a:buClrTx/>
                <a:buFont typeface="Wingdings" panose="05000000000000000000" pitchFamily="2" charset="2"/>
                <a:buNone/>
              </a:pPr>
              <a:endParaRPr lang="zh-CN" altLang="zh-CN" dirty="0">
                <a:latin typeface="Verdana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6453" name="Text Box 52"/>
            <p:cNvSpPr txBox="1"/>
            <p:nvPr/>
          </p:nvSpPr>
          <p:spPr>
            <a:xfrm>
              <a:off x="4242" y="2131"/>
              <a:ext cx="997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  </a:t>
              </a: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改手工为</a:t>
              </a: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Shell</a:t>
              </a: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程序进行备份。</a:t>
              </a:r>
              <a:endParaRPr lang="zh-CN" altLang="en-US" sz="1600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4161" name="Group 65"/>
          <p:cNvGrpSpPr/>
          <p:nvPr/>
        </p:nvGrpSpPr>
        <p:grpSpPr>
          <a:xfrm>
            <a:off x="1619250" y="2276475"/>
            <a:ext cx="6913563" cy="3271838"/>
            <a:chOff x="1881" y="1933"/>
            <a:chExt cx="3339" cy="1882"/>
          </a:xfrm>
        </p:grpSpPr>
        <p:sp>
          <p:nvSpPr>
            <p:cNvPr id="146455" name="AutoShape 58"/>
            <p:cNvSpPr/>
            <p:nvPr/>
          </p:nvSpPr>
          <p:spPr>
            <a:xfrm>
              <a:off x="1881" y="3164"/>
              <a:ext cx="1498" cy="63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8F1FD"/>
                </a:gs>
                <a:gs pos="100000">
                  <a:srgbClr val="737075">
                    <a:alpha val="37999"/>
                  </a:srgbClr>
                </a:gs>
              </a:gsLst>
              <a:lin ang="5400000" scaled="1"/>
              <a:tileRect/>
            </a:gra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>
                <a:buClrTx/>
                <a:buFont typeface="Wingdings" panose="05000000000000000000" pitchFamily="2" charset="2"/>
                <a:buNone/>
              </a:pPr>
              <a:endParaRPr lang="zh-CN" altLang="zh-CN" dirty="0">
                <a:latin typeface="Verdana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6456" name="AutoShape 55"/>
            <p:cNvSpPr/>
            <p:nvPr/>
          </p:nvSpPr>
          <p:spPr>
            <a:xfrm>
              <a:off x="2572" y="2575"/>
              <a:ext cx="1497" cy="4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9F7C7"/>
                </a:gs>
                <a:gs pos="100000">
                  <a:srgbClr val="73725C">
                    <a:alpha val="42998"/>
                  </a:srgbClr>
                </a:gs>
              </a:gsLst>
              <a:lin ang="5400000" scaled="1"/>
              <a:tileRect/>
            </a:gra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>
                <a:buClrTx/>
                <a:buFont typeface="Wingdings" panose="05000000000000000000" pitchFamily="2" charset="2"/>
                <a:buNone/>
              </a:pPr>
              <a:endParaRPr lang="zh-CN" altLang="zh-CN" dirty="0">
                <a:latin typeface="Verdana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6457" name="Text Box 56"/>
            <p:cNvSpPr txBox="1"/>
            <p:nvPr/>
          </p:nvSpPr>
          <p:spPr>
            <a:xfrm>
              <a:off x="2617" y="2620"/>
              <a:ext cx="1452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待备份数据为：</a:t>
              </a: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/home/hbzy/workdata/</a:t>
              </a:r>
              <a:endParaRPr lang="en-US" altLang="zh-CN" sz="1600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6458" name="Text Box 57"/>
            <p:cNvSpPr txBox="1"/>
            <p:nvPr/>
          </p:nvSpPr>
          <p:spPr>
            <a:xfrm>
              <a:off x="1926" y="3171"/>
              <a:ext cx="1453" cy="6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lvl="0" indent="0">
                <a:spcBef>
                  <a:spcPct val="2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 </a:t>
              </a: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最近三次备份文件命名为：</a:t>
              </a:r>
              <a:endParaRPr lang="zh-CN" altLang="en-US" sz="1600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  <a:p>
              <a:pPr lvl="0" indent="0">
                <a:spcBef>
                  <a:spcPct val="2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worknewdata.tar</a:t>
              </a: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、</a:t>
              </a: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work2nddata.tar</a:t>
              </a: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、</a:t>
              </a: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work3rddata.tar </a:t>
              </a:r>
              <a:endParaRPr lang="en-US" altLang="zh-CN" sz="1600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6459" name="AutoShape 59"/>
            <p:cNvSpPr/>
            <p:nvPr/>
          </p:nvSpPr>
          <p:spPr>
            <a:xfrm>
              <a:off x="3514" y="3158"/>
              <a:ext cx="1589" cy="64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8F1FD"/>
                </a:gs>
                <a:gs pos="100000">
                  <a:srgbClr val="737075">
                    <a:alpha val="40999"/>
                  </a:srgbClr>
                </a:gs>
              </a:gsLst>
              <a:lin ang="5400000" scaled="1"/>
              <a:tileRect/>
            </a:gra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rIns="0" anchor="ctr"/>
            <a:p>
              <a:pPr lvl="0" indent="0" eaLnBrk="0" hangingPunct="0">
                <a:buClrTx/>
                <a:buFont typeface="Wingdings" panose="05000000000000000000" pitchFamily="2" charset="2"/>
                <a:buNone/>
              </a:pPr>
              <a:endParaRPr lang="zh-CN" altLang="zh-CN" dirty="0">
                <a:latin typeface="Verdana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6460" name="Text Box 60"/>
            <p:cNvSpPr txBox="1"/>
            <p:nvPr/>
          </p:nvSpPr>
          <p:spPr>
            <a:xfrm>
              <a:off x="3541" y="3209"/>
              <a:ext cx="1679" cy="5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>
                <a:spcBef>
                  <a:spcPct val="2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备份文件存放在两个硬盘的位置：</a:t>
              </a:r>
              <a:endParaRPr lang="zh-CN" altLang="en-US" sz="1600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  <a:p>
              <a:pPr lvl="0" indent="0">
                <a:spcBef>
                  <a:spcPct val="20000"/>
                </a:spcBef>
                <a:buClr>
                  <a:srgbClr val="FF7A37"/>
                </a:buClr>
                <a:buFont typeface="Wingdings" panose="05000000000000000000" pitchFamily="2" charset="2"/>
                <a:buChar char="u"/>
              </a:pP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/home/hbzy/disk1backup/</a:t>
              </a:r>
              <a:endParaRPr lang="en-US" altLang="zh-CN" sz="1600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  <a:p>
              <a:pPr lvl="0" indent="0">
                <a:spcBef>
                  <a:spcPct val="20000"/>
                </a:spcBef>
                <a:buClr>
                  <a:srgbClr val="FF7A37"/>
                </a:buClr>
                <a:buFont typeface="Wingdings" panose="05000000000000000000" pitchFamily="2" charset="2"/>
                <a:buChar char="u"/>
              </a:pPr>
              <a:r>
                <a:rPr lang="en-US" altLang="zh-CN" sz="1600" dirty="0">
                  <a:latin typeface="Arial" panose="020B0604020202020204" pitchFamily="34" charset="0"/>
                  <a:ea typeface="楷体_GB2312" panose="02010609030101010101" pitchFamily="49" charset="-122"/>
                </a:rPr>
                <a:t>/dev/disk2backup/</a:t>
              </a:r>
              <a:r>
                <a:rPr lang="en-US" altLang="zh-CN" dirty="0">
                  <a:latin typeface="Arial" panose="020B0604020202020204" pitchFamily="34" charset="0"/>
                  <a:ea typeface="楷体_GB2312" panose="02010609030101010101" pitchFamily="49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6461" name="AutoShape 62"/>
            <p:cNvSpPr/>
            <p:nvPr/>
          </p:nvSpPr>
          <p:spPr>
            <a:xfrm>
              <a:off x="3198" y="1933"/>
              <a:ext cx="226" cy="590"/>
            </a:xfrm>
            <a:prstGeom prst="downArrow">
              <a:avLst>
                <a:gd name="adj1" fmla="val 50000"/>
                <a:gd name="adj2" fmla="val 65217"/>
              </a:avLst>
            </a:prstGeom>
            <a:solidFill>
              <a:schemeClr val="folHlink"/>
            </a:solidFill>
            <a:ln w="25400" cap="flat" cmpd="sng">
              <a:solidFill>
                <a:srgbClr val="F8F8F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>
                <a:buClrTx/>
                <a:buFont typeface="Wingdings" panose="05000000000000000000" pitchFamily="2" charset="2"/>
                <a:buNone/>
              </a:pPr>
              <a:endParaRPr lang="zh-CN" altLang="en-US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4163" name="AutoShape 67"/>
          <p:cNvSpPr/>
          <p:nvPr/>
        </p:nvSpPr>
        <p:spPr>
          <a:xfrm>
            <a:off x="755650" y="1341438"/>
            <a:ext cx="576263" cy="649287"/>
          </a:xfrm>
          <a:prstGeom prst="actionButtonBlank">
            <a:avLst/>
          </a:prstGeom>
          <a:solidFill>
            <a:schemeClr val="folHlink"/>
          </a:solidFill>
          <a:ln w="25400">
            <a:noFill/>
          </a:ln>
        </p:spPr>
        <p:txBody>
          <a:bodyPr wrap="none" anchor="ctr"/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1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164" name="AutoShape 68"/>
          <p:cNvSpPr/>
          <p:nvPr/>
        </p:nvSpPr>
        <p:spPr>
          <a:xfrm>
            <a:off x="6300788" y="1412875"/>
            <a:ext cx="576262" cy="649288"/>
          </a:xfrm>
          <a:prstGeom prst="actionButtonBlank">
            <a:avLst/>
          </a:prstGeom>
          <a:solidFill>
            <a:schemeClr val="folHlink"/>
          </a:solidFill>
          <a:ln w="25400">
            <a:noFill/>
          </a:ln>
        </p:spPr>
        <p:txBody>
          <a:bodyPr wrap="none" anchor="ctr"/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2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72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0" normalizeH="0" baseline="0" noProof="0">
                <a:ln>
                  <a:noFill/>
                </a:ln>
                <a:solidFill>
                  <a:srgbClr val="0707E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任务情景</a:t>
            </a:r>
            <a:endParaRPr kumimoji="0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0707E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46465" name="Text Box 70"/>
          <p:cNvSpPr txBox="1"/>
          <p:nvPr/>
        </p:nvSpPr>
        <p:spPr>
          <a:xfrm>
            <a:off x="469900" y="6237288"/>
            <a:ext cx="6119813" cy="366712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涉及命令：</a:t>
            </a: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ls,cd,mkdir,mount,cp,mv,rm,tar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3" grpId="0" animBg="1"/>
      <p:bldP spid="41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其他模式下的命令操作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768350" y="858838"/>
            <a:ext cx="7751763" cy="5129212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命令的相关符号说明：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若无特殊说明，</a:t>
            </a:r>
            <a:r>
              <a:rPr lang="en-US" altLang="ja-JP" sz="2400" i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ja-JP" sz="2400" i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ja-JP" sz="2400" i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一个字符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ja-JP" sz="2400" i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表示一个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ja-JP" sz="2400" i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如：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nd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表示删除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行。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中存在一些</a:t>
            </a:r>
            <a:r>
              <a:rPr lang="zh-CN" altLang="en-US" sz="2400" dirty="0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特殊字符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表示行号，“</a:t>
            </a:r>
            <a:r>
              <a:rPr lang="en-US" altLang="zh-CN" sz="2400" dirty="0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”表示当前光标所在行，</a:t>
            </a:r>
            <a:r>
              <a:rPr lang="en-US" altLang="ja-JP" sz="2400" dirty="0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2400" dirty="0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末尾行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581" name="Text Box 4"/>
          <p:cNvSpPr txBox="1"/>
          <p:nvPr/>
        </p:nvSpPr>
        <p:spPr>
          <a:xfrm>
            <a:off x="1043940" y="4587558"/>
            <a:ext cx="7200900" cy="1838325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anose="02010609030101010101" pitchFamily="49" charset="-122"/>
              </a:rPr>
              <a:t>准备练习文件：</a:t>
            </a:r>
            <a:endParaRPr lang="zh-CN" altLang="en-US" sz="28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 algn="l"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cat –n /etc/passwd &gt;vitest</a:t>
            </a:r>
            <a:endParaRPr lang="en-US" altLang="zh-CN" sz="2800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anose="02010609030101010101" pitchFamily="49" charset="-122"/>
              </a:rPr>
              <a:t>利用重定向，新建一个有行号信息的文本内容的文件。</a:t>
            </a:r>
            <a:endParaRPr lang="zh-CN" altLang="en-US" sz="28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ldLvl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-22225"/>
            <a:ext cx="8229600" cy="922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707E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任务描述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707E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47458" name="Rectangle 3"/>
          <p:cNvSpPr>
            <a:spLocks noGrp="1"/>
          </p:cNvSpPr>
          <p:nvPr>
            <p:ph idx="1"/>
          </p:nvPr>
        </p:nvSpPr>
        <p:spPr>
          <a:xfrm>
            <a:off x="250825" y="1196975"/>
            <a:ext cx="8713788" cy="4670425"/>
          </a:xfrm>
          <a:ln/>
        </p:spPr>
        <p:txBody>
          <a:bodyPr wrap="square" lIns="91440" tIns="45720" rIns="91440" bIns="45720" anchor="t"/>
          <a:p>
            <a:pPr marL="533400" indent="-533400">
              <a:spcBef>
                <a:spcPct val="0"/>
              </a:spcBef>
              <a:buClr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任务准备：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lvl="1" indent="-457200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一台装有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操作系统的计算机。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源数据：在主硬盘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/home/hbzy/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下建立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workdata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存放用户工作数据文件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备份位置：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95400" lvl="2" indent="-381000"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主硬盘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/home/hbzy/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下建立备份目录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disk1backup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95400" lvl="2" indent="-381000"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另一块硬盘挂载为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/dev/disk2backup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备份操作要求：每天将源数据备份到两个位置，保留最近三次的备份文件，命名要求为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worknewdata.tar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work2nddata.tar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work3rddata.tar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>
              <a:spcBef>
                <a:spcPct val="0"/>
              </a:spcBef>
              <a:buClr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任务要求：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indent="-533400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用命令方式实现整个流程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indent="-533400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将备份操作写成脚本方式实现。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Rectangle 2"/>
          <p:cNvSpPr/>
          <p:nvPr/>
        </p:nvSpPr>
        <p:spPr>
          <a:xfrm>
            <a:off x="468313" y="273050"/>
            <a:ext cx="5400675" cy="487363"/>
          </a:xfrm>
          <a:prstGeom prst="rect">
            <a:avLst/>
          </a:prstGeom>
          <a:noFill/>
          <a:ln w="9525">
            <a:noFill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p>
            <a:pPr marL="342900" lvl="0" indent="-342900">
              <a:spcBef>
                <a:spcPct val="2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707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solidFill>
                  <a:srgbClr val="0707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命令方式下的操作</a:t>
            </a:r>
            <a:endParaRPr lang="zh-CN" altLang="en-US" sz="3200" dirty="0">
              <a:solidFill>
                <a:srgbClr val="0707E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812" name="Text Box 44"/>
          <p:cNvSpPr txBox="1"/>
          <p:nvPr/>
        </p:nvSpPr>
        <p:spPr>
          <a:xfrm>
            <a:off x="465138" y="1125538"/>
            <a:ext cx="8280400" cy="4892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）完成准备工作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•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）查看执行任务前相关目录的状态。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cd /home/hbzy/disk1backup/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ls –l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cd /dev/disk2backup/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ls –l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solidFill>
                  <a:srgbClr val="FF7A3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开始任务备份</a:t>
            </a:r>
            <a:endParaRPr lang="zh-CN" altLang="en-US" sz="2400" dirty="0">
              <a:solidFill>
                <a:srgbClr val="FF7A3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删除主硬盘最旧的备份，重命名另外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个备份，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新备份源文件到备份位置。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删除第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块硬盘上的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个备份文件，拷贝主硬盘备份文件。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输出备份成功的提示信息。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Rectangle 54"/>
          <p:cNvSpPr/>
          <p:nvPr/>
        </p:nvSpPr>
        <p:spPr>
          <a:xfrm>
            <a:off x="485775" y="912813"/>
            <a:ext cx="8108950" cy="579437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p>
            <a:pPr marL="342900" lvl="0" indent="-342900">
              <a:spcBef>
                <a:spcPct val="2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707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200" dirty="0">
                <a:solidFill>
                  <a:srgbClr val="0707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</a:t>
            </a:r>
            <a:r>
              <a:rPr lang="en-US" altLang="zh-CN" sz="3200" dirty="0">
                <a:solidFill>
                  <a:srgbClr val="0707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3200" dirty="0">
                <a:solidFill>
                  <a:srgbClr val="0707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3200" dirty="0">
                <a:solidFill>
                  <a:srgbClr val="0707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bakeupdate.sh</a:t>
            </a:r>
            <a:r>
              <a:rPr lang="zh-CN" altLang="en-US" sz="3200" dirty="0">
                <a:solidFill>
                  <a:srgbClr val="0707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实现备份流程</a:t>
            </a:r>
            <a:endParaRPr lang="zh-CN" altLang="en-US" sz="3200" dirty="0">
              <a:solidFill>
                <a:srgbClr val="0707E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530" name="Rectangle 55"/>
          <p:cNvSpPr/>
          <p:nvPr/>
        </p:nvSpPr>
        <p:spPr>
          <a:xfrm>
            <a:off x="490538" y="2852738"/>
            <a:ext cx="7486650" cy="1600200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运行脚本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查看任务完成后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/home/hbzy/disk1backup/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/dev/disk2backup/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目录下文件状况。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【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光标移动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】——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命令模式下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684213" y="1196975"/>
            <a:ext cx="7751762" cy="5129213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光标上移一行。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光标下移移行。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光标左移一个字符。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光标右移一个字符。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0/$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光标移动到行首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尾。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w/b	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行内移动到下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前一个词的开头。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行内移动到单词的结尾。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^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移动到所在行的一个非空字符。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光标移到屏幕顶行。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光标移到屏幕中间。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光标移到屏幕底行。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：移动到第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行行首。（或用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5976938" y="1700213"/>
            <a:ext cx="879475" cy="925512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 Black" pitchFamily="34" charset="0"/>
                <a:ea typeface="楷体_GB2312" panose="02010609030101010101" pitchFamily="49" charset="-122"/>
              </a:rPr>
              <a:t>    k</a:t>
            </a:r>
            <a:endParaRPr lang="en-US" altLang="zh-CN" dirty="0">
              <a:latin typeface="Arial Black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 Black" pitchFamily="34" charset="0"/>
                <a:ea typeface="楷体_GB2312" panose="02010609030101010101" pitchFamily="49" charset="-122"/>
              </a:rPr>
              <a:t>h     l </a:t>
            </a:r>
            <a:endParaRPr lang="en-US" altLang="zh-CN" dirty="0">
              <a:latin typeface="Arial Black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 Black" pitchFamily="34" charset="0"/>
                <a:ea typeface="楷体_GB2312" panose="02010609030101010101" pitchFamily="49" charset="-122"/>
              </a:rPr>
              <a:t>    j</a:t>
            </a:r>
            <a:endParaRPr lang="en-US" altLang="zh-CN" dirty="0">
              <a:latin typeface="Arial Black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i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en-US" altLang="zh-CN" i="0" dirty="0">
                <a:latin typeface="黑体" panose="02010609060101010101" pitchFamily="49" charset="-122"/>
                <a:ea typeface="黑体" panose="02010609060101010101" pitchFamily="49" charset="-122"/>
              </a:rPr>
              <a:t>】——</a:t>
            </a:r>
            <a:r>
              <a:rPr lang="zh-CN" altLang="en-US" i="0" dirty="0">
                <a:latin typeface="黑体" panose="02010609060101010101" pitchFamily="49" charset="-122"/>
                <a:ea typeface="黑体" panose="02010609060101010101" pitchFamily="49" charset="-122"/>
              </a:rPr>
              <a:t>命令模式下</a:t>
            </a:r>
            <a:endParaRPr lang="zh-CN" altLang="en-US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4" name="Rectangle 3"/>
          <p:cNvSpPr>
            <a:spLocks noGrp="1"/>
          </p:cNvSpPr>
          <p:nvPr>
            <p:ph sz="half" idx="1"/>
          </p:nvPr>
        </p:nvSpPr>
        <p:spPr>
          <a:xfrm>
            <a:off x="468313" y="1077913"/>
            <a:ext cx="3810000" cy="2305050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删除光标所在字符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dw/db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删除光标后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前一单词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删除光标所在的行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删除光标所在字节，并进入输入模式</a:t>
            </a:r>
            <a:br>
              <a:rPr lang="zh-CN" altLang="en-US" sz="1600" dirty="0">
                <a:latin typeface="+mn-lt"/>
                <a:ea typeface="宋体" panose="02010600030101010101" pitchFamily="2" charset="-122"/>
                <a:cs typeface="+mn-cs"/>
              </a:rPr>
            </a:br>
            <a:endParaRPr lang="zh-CN" altLang="en-US" sz="16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3588" name="Rectangle 4"/>
          <p:cNvSpPr>
            <a:spLocks noGrp="1"/>
          </p:cNvSpPr>
          <p:nvPr>
            <p:ph sz="half" idx="2"/>
          </p:nvPr>
        </p:nvSpPr>
        <p:spPr>
          <a:xfrm>
            <a:off x="4622800" y="935038"/>
            <a:ext cx="4535488" cy="3168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表示数字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#x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删除几个字符，如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3x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dw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删除几个单词，如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3dw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表示删除三个单词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删除多个行，如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3dd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表示删除光标行及光标的下两行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d$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删除光标到行尾的内容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76" name="Rectangle 5"/>
          <p:cNvSpPr/>
          <p:nvPr/>
        </p:nvSpPr>
        <p:spPr>
          <a:xfrm>
            <a:off x="468313" y="4868863"/>
            <a:ext cx="4105275" cy="1676400"/>
          </a:xfrm>
          <a:prstGeom prst="rect">
            <a:avLst/>
          </a:prstGeom>
          <a:noFill/>
          <a:ln w="7938">
            <a:noFill/>
          </a:ln>
        </p:spPr>
        <p:txBody>
          <a:bodyPr anchor="t">
            <a:spAutoFit/>
          </a:bodyPr>
          <a:p>
            <a:pPr lvl="0" indent="0" latinLnBrk="1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光标键：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 indent="0" latinLnBrk="1"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左：删除光标前面的字符；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 indent="0" latinLnBrk="1"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右：删除光标所在的字符；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 indent="0" latinLnBrk="1"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上：将当前行与上一行删除；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 indent="0" latinLnBrk="1"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下：当前行与下一行删除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3590" name="Rectangle 6"/>
          <p:cNvSpPr/>
          <p:nvPr/>
        </p:nvSpPr>
        <p:spPr>
          <a:xfrm>
            <a:off x="4700588" y="5300663"/>
            <a:ext cx="3529012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nd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上下光标键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删除当前行之上、下的几行文本（包括当前行）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8678" name="AutoShape 8"/>
          <p:cNvSpPr/>
          <p:nvPr/>
        </p:nvSpPr>
        <p:spPr>
          <a:xfrm>
            <a:off x="4117975" y="2230438"/>
            <a:ext cx="576263" cy="574675"/>
          </a:xfrm>
          <a:custGeom>
            <a:avLst/>
            <a:gdLst/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charRg st="2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charRg st="4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charRg st="74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build="p"/>
      <p:bldP spid="3235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468313" y="115888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【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撤销与重做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】——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命令模式下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539750" y="2205038"/>
            <a:ext cx="7751763" cy="1943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	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撤销前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一条命令产生的结果。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	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最后一条命令的操作。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539750" y="22225"/>
            <a:ext cx="7885113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文本复制、粘贴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】——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命令模式下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24611" name="Rectangle 3"/>
          <p:cNvSpPr>
            <a:spLocks noGrp="1"/>
          </p:cNvSpPr>
          <p:nvPr>
            <p:ph idx="1"/>
          </p:nvPr>
        </p:nvSpPr>
        <p:spPr>
          <a:xfrm>
            <a:off x="684213" y="1268413"/>
            <a:ext cx="7751762" cy="5129212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复制命令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yy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复制整行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yw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复制光标所在的单词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nyw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复制包括光标所在的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个单词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nyy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复制包括当前行在内的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粘贴命令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	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当前光标后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行下粘贴。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charRg st="7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charRg st="1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charRg st="2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charRg st="4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611188" y="115888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多个文件间操作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】——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底行模式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468313" y="1052513"/>
            <a:ext cx="7751762" cy="5129212"/>
          </a:xfrm>
          <a:ln/>
        </p:spPr>
        <p:txBody>
          <a:bodyPr wrap="square" lIns="91440" tIns="45720" rIns="91440" bIns="45720" anchor="t"/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）多文件间复制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 file1 file2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同时打开两个文件。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默认在第一个文件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file1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的界面下。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5yy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，复制从当前光标行开始向下五行。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next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切换到下一个打开文件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file2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（也可用：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切换）。移动光标到合适位置，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，复制。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prev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切换到上一个打开文件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file1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827088" y="1125538"/>
            <a:ext cx="7751762" cy="5129212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）文件间读写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 file_name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可导入文件内容添加到当前文件的光标所在行后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1,5 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 &gt;&gt;file_name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将当前文件第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行的内容保存到文件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file_name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.,$-2 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 &gt;&gt;file_name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倒数第三行的内容写入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file_name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文件中。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&gt;&gt;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重定向符号，以免指定文件存在时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File exists”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的报错。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468313" y="115888"/>
            <a:ext cx="7885112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查找替换字符串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】——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底行模式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539750" y="1052513"/>
            <a:ext cx="8388350" cy="5129212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:/string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向后搜索指定的字符串，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按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键继续找下一个。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:?string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向前搜索指定的字符串，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按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键继续找下一个。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:s/str1/str2/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用字符串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替换当前行中首次出现的字符串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:s/str1/str2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/gc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用字符串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替换当前行中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出现的字符串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，并依次提示是否替换。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:%s/str1/str2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/g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把文档中所有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替换成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str2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:m,n s/str1/str2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/g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替换第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行到第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出现的字符串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:.,$-2 s/str1/str2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/g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替换当前行到倒数第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出现的字符串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:s#str1/#str2/#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替换当前行第一个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str1/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str2/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Group 41"/>
          <p:cNvGrpSpPr/>
          <p:nvPr/>
        </p:nvGrpSpPr>
        <p:grpSpPr>
          <a:xfrm>
            <a:off x="1979613" y="2211388"/>
            <a:ext cx="5329237" cy="1200150"/>
            <a:chOff x="1440" y="1296"/>
            <a:chExt cx="2609" cy="626"/>
          </a:xfrm>
        </p:grpSpPr>
        <p:grpSp>
          <p:nvGrpSpPr>
            <p:cNvPr id="15362" name="Group 42"/>
            <p:cNvGrpSpPr/>
            <p:nvPr/>
          </p:nvGrpSpPr>
          <p:grpSpPr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87083" name="Freeform 43"/>
              <p:cNvSpPr/>
              <p:nvPr/>
            </p:nvSpPr>
            <p:spPr bwMode="auto">
              <a:xfrm>
                <a:off x="1214" y="214"/>
                <a:ext cx="298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084" name="Freeform 44"/>
              <p:cNvSpPr/>
              <p:nvPr/>
            </p:nvSpPr>
            <p:spPr bwMode="auto">
              <a:xfrm>
                <a:off x="982" y="398"/>
                <a:ext cx="393" cy="273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085" name="Freeform 45"/>
              <p:cNvSpPr/>
              <p:nvPr/>
            </p:nvSpPr>
            <p:spPr bwMode="auto">
              <a:xfrm>
                <a:off x="982" y="626"/>
                <a:ext cx="393" cy="278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086" name="Freeform 46"/>
              <p:cNvSpPr/>
              <p:nvPr/>
            </p:nvSpPr>
            <p:spPr bwMode="auto">
              <a:xfrm>
                <a:off x="1210" y="648"/>
                <a:ext cx="297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087" name="Freeform 47"/>
              <p:cNvSpPr/>
              <p:nvPr/>
            </p:nvSpPr>
            <p:spPr bwMode="auto">
              <a:xfrm>
                <a:off x="1347" y="626"/>
                <a:ext cx="390" cy="273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088" name="Freeform 48"/>
              <p:cNvSpPr/>
              <p:nvPr/>
            </p:nvSpPr>
            <p:spPr bwMode="auto">
              <a:xfrm>
                <a:off x="1347" y="393"/>
                <a:ext cx="390" cy="278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089" name="Freeform 49"/>
              <p:cNvSpPr/>
              <p:nvPr/>
            </p:nvSpPr>
            <p:spPr bwMode="auto">
              <a:xfrm>
                <a:off x="1231" y="536"/>
                <a:ext cx="262" cy="229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5370" name="Rectangle 50"/>
            <p:cNvSpPr/>
            <p:nvPr/>
          </p:nvSpPr>
          <p:spPr>
            <a:xfrm>
              <a:off x="1878" y="1296"/>
              <a:ext cx="2000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0" hangingPunct="0">
                <a:buClrTx/>
                <a:buFont typeface="Wingdings" panose="05000000000000000000" pitchFamily="2" charset="2"/>
                <a:buNone/>
              </a:pPr>
              <a:r>
                <a:rPr lang="en-US" altLang="zh-CN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1 vi</a:t>
              </a:r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编辑器的使用</a:t>
              </a:r>
              <a:endPara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71" name="Line 51"/>
            <p:cNvSpPr/>
            <p:nvPr/>
          </p:nvSpPr>
          <p:spPr>
            <a:xfrm>
              <a:off x="1776" y="1584"/>
              <a:ext cx="2273" cy="0"/>
            </a:xfrm>
            <a:prstGeom prst="line">
              <a:avLst/>
            </a:prstGeom>
            <a:ln w="9525" cap="flat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372" name="Group 63"/>
          <p:cNvGrpSpPr/>
          <p:nvPr/>
        </p:nvGrpSpPr>
        <p:grpSpPr>
          <a:xfrm>
            <a:off x="1979613" y="3595688"/>
            <a:ext cx="5572125" cy="673100"/>
            <a:chOff x="1440" y="1256"/>
            <a:chExt cx="2971" cy="424"/>
          </a:xfrm>
        </p:grpSpPr>
        <p:grpSp>
          <p:nvGrpSpPr>
            <p:cNvPr id="15373" name="Group 64"/>
            <p:cNvGrpSpPr/>
            <p:nvPr/>
          </p:nvGrpSpPr>
          <p:grpSpPr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87105" name="Freeform 65"/>
              <p:cNvSpPr/>
              <p:nvPr/>
            </p:nvSpPr>
            <p:spPr bwMode="auto">
              <a:xfrm>
                <a:off x="1213" y="214"/>
                <a:ext cx="300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106" name="Freeform 66"/>
              <p:cNvSpPr/>
              <p:nvPr/>
            </p:nvSpPr>
            <p:spPr bwMode="auto">
              <a:xfrm>
                <a:off x="982" y="398"/>
                <a:ext cx="394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107" name="Freeform 67"/>
              <p:cNvSpPr/>
              <p:nvPr/>
            </p:nvSpPr>
            <p:spPr bwMode="auto">
              <a:xfrm>
                <a:off x="982" y="625"/>
                <a:ext cx="394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108" name="Freeform 68"/>
              <p:cNvSpPr/>
              <p:nvPr/>
            </p:nvSpPr>
            <p:spPr bwMode="auto">
              <a:xfrm>
                <a:off x="1210" y="648"/>
                <a:ext cx="300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109" name="Freeform 69"/>
              <p:cNvSpPr/>
              <p:nvPr/>
            </p:nvSpPr>
            <p:spPr bwMode="auto">
              <a:xfrm>
                <a:off x="1347" y="625"/>
                <a:ext cx="394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110" name="Freeform 70"/>
              <p:cNvSpPr/>
              <p:nvPr/>
            </p:nvSpPr>
            <p:spPr bwMode="auto">
              <a:xfrm>
                <a:off x="1347" y="393"/>
                <a:ext cx="394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7111" name="Freeform 71"/>
              <p:cNvSpPr/>
              <p:nvPr/>
            </p:nvSpPr>
            <p:spPr bwMode="auto">
              <a:xfrm>
                <a:off x="1232" y="536"/>
                <a:ext cx="262" cy="227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5381" name="Rectangle 72"/>
            <p:cNvSpPr/>
            <p:nvPr/>
          </p:nvSpPr>
          <p:spPr>
            <a:xfrm>
              <a:off x="1917" y="1256"/>
              <a:ext cx="2178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eaLnBrk="0" hangingPunct="0">
                <a:buClrTx/>
                <a:buFont typeface="Wingdings" panose="05000000000000000000" pitchFamily="2" charset="2"/>
                <a:buNone/>
              </a:pPr>
              <a:r>
                <a:rPr lang="en-US" altLang="zh-CN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2 shell</a:t>
              </a:r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编程</a:t>
              </a:r>
              <a:endPara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82" name="Line 73"/>
            <p:cNvSpPr/>
            <p:nvPr/>
          </p:nvSpPr>
          <p:spPr>
            <a:xfrm flipV="1">
              <a:off x="1776" y="1584"/>
              <a:ext cx="2635" cy="0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8351838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执行其他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命令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】——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底行模式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27683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7751762" cy="5129212"/>
          </a:xfrm>
          <a:ln/>
        </p:spPr>
        <p:txBody>
          <a:bodyPr wrap="square" lIns="91440" tIns="45720" rIns="91440" bIns="45720" anchor="t"/>
          <a:p>
            <a:pPr marL="495300" indent="-4953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用户在编辑文本文件过程中，可以在不退出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的情况下执行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shell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命令，如：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95300" indent="-4953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：！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ls –l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95300" indent="-4953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!mount /dev/sda1 /mnt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95300" indent="-4953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charRg st="4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sz="3600" i="0" dirty="0">
                <a:latin typeface="黑体" panose="02010609060101010101" pitchFamily="49" charset="-122"/>
                <a:ea typeface="黑体" panose="02010609060101010101" pitchFamily="49" charset="-122"/>
              </a:rPr>
              <a:t>1.5vimtutor</a:t>
            </a:r>
            <a:r>
              <a:rPr lang="zh-CN" altLang="en-US" sz="3600" i="0" dirty="0">
                <a:latin typeface="黑体" panose="02010609060101010101" pitchFamily="49" charset="-122"/>
                <a:ea typeface="黑体" panose="02010609060101010101" pitchFamily="49" charset="-122"/>
              </a:rPr>
              <a:t>学习教程</a:t>
            </a:r>
            <a:endParaRPr lang="zh-CN" altLang="en-US" sz="36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7634288" cy="4921250"/>
          </a:xfrm>
          <a:ln/>
        </p:spPr>
        <p:txBody>
          <a:bodyPr wrap="square" lIns="91440" tIns="45720" rIns="91440" bIns="45720" anchor="t"/>
          <a:p>
            <a:pPr eaLnBrk="1" hangingPunct="1">
              <a:buFont typeface="Arial" panose="020B0604020202020204" pitchFamily="34" charset="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在命令行中输入“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vimtutor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”，在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Vim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启动后会自动打开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Vimtutor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教程的副本，用户可以跟随教学章节学习。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Font typeface="Arial" panose="020B0604020202020204" pitchFamily="34" charset="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完成教程内容约需要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分钟左右的时间，教程共分为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讲，从如何移动光标开始，讲解并引领用户实际练习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Vim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进入和退出，文本编辑的删除、插入，命令和对象，撤销操作，替换命令，更改命令，定位搜索，执行外部命令，提取和合并文件以及在线帮助的使用等相关知识。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419" name="图片 81061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6013" y="1125538"/>
            <a:ext cx="6911975" cy="5529262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229600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vi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697413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也可以通过配置文件进行默认设置。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全局的配置文件位于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/etc/vim/vimrc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个人用户可以拥有自己独立的配置文件。配置文件为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~/.vimrc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，可以创建该文件并进行编辑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200025" y="274638"/>
            <a:ext cx="8229600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7890" name="矩形 4"/>
          <p:cNvSpPr/>
          <p:nvPr/>
        </p:nvSpPr>
        <p:spPr>
          <a:xfrm>
            <a:off x="539750" y="1130300"/>
            <a:ext cx="8135938" cy="535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vi .vimrc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输入以下配置：</a:t>
            </a:r>
            <a:endParaRPr lang="zh-CN" altLang="en-US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 “ 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不使用</a:t>
            </a: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vi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默认键盘布局  </a:t>
            </a: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如果不配置，在编辑模式下按方向键会输入字符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set nocompatible     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显示行号</a:t>
            </a:r>
            <a:endParaRPr lang="zh-CN" altLang="en-US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set nu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syntax on   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“语法自动高亮</a:t>
            </a: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        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自动缩进</a:t>
            </a: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          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set autoindent 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智能缩进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set smartindent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括号匹配模式</a:t>
            </a:r>
            <a:endParaRPr lang="zh-CN" altLang="en-US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  set showmatch          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显示光标位置</a:t>
            </a:r>
            <a:endParaRPr lang="zh-CN" altLang="en-US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set ruler               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快速查找单词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 set incsearch          </a:t>
            </a:r>
            <a:endParaRPr lang="en-US" altLang="zh-CN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set tabstop=4           “   tab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键为</a:t>
            </a: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个空格</a:t>
            </a:r>
            <a:endParaRPr lang="zh-CN" altLang="en-US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楷体_GB2312" panose="02010609030101010101" pitchFamily="49" charset="-122"/>
              </a:rPr>
              <a:t>set cindent                “  C</a:t>
            </a:r>
            <a:r>
              <a:rPr lang="zh-CN" altLang="en-US" dirty="0">
                <a:latin typeface="Arial" panose="020B0604020202020204" pitchFamily="34" charset="0"/>
                <a:ea typeface="楷体_GB2312" panose="02010609030101010101" pitchFamily="49" charset="-122"/>
              </a:rPr>
              <a:t>语言格式对齐</a:t>
            </a:r>
            <a:endParaRPr lang="zh-CN" altLang="en-US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案例练习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755650" y="1196975"/>
            <a:ext cx="7751763" cy="5129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请在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~/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tmp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这个目录下建立一个名为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vitest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的目录；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进入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vitest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这个目录当中；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passwd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拷贝到本目录底下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使用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开启本目录下的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passwd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这个文件；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中设定一下行号；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移动到第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行，向右移动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个字符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移动到第一行，并且向下搜寻一下“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backups”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这个字符串，请问他在第几行？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接着下来，我要将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行之间的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bin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改为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BIN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，并且一个一个挑选是否需要修改，如何下达指令？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修改完之后，突然反悔了，要全部复原，有哪些方法？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我要复制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行这十行的内容，并且贴到最后一行之后；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删除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行之间的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12.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将这个文件另存成一个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passwdback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的文件；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13.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到第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行，并且删除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15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个字符；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14.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储存后离开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idx="1"/>
          </p:nvPr>
        </p:nvSpPr>
        <p:spPr>
          <a:xfrm>
            <a:off x="508000" y="1341438"/>
            <a:ext cx="8610600" cy="4619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mkdir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-r  ~/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tmp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vitest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  cd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tmp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vitest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passwd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.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  vi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passwd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  :set nu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先按下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再按下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20→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先执行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gg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后，直接输入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/backups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直接执行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:10,20s/bin/BIN/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即可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9. (1)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简单的方法可以一直按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u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恢复到原始状态，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(2)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使用不储存离开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:q!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之后，再重新读取一次该文件；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10.  :10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然后再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10yy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之后按下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G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到最后一行，再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粘贴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11. :10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之后，再给他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10dd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即可删除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行了；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12. :w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passwdback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13. :20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之后，再给他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15x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即可删除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15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个字符；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14. :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!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2.Shell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Shell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的概念是源自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Unix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的命令解释器。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不仅可解释用户输入的命令，同时，可解释执行基于命令的脚本语言。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使用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脚本能提高用户操作和管理员进行系统管理的效率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7751763" cy="5129213"/>
          </a:xfrm>
          <a:ln/>
        </p:spPr>
        <p:txBody>
          <a:bodyPr wrap="square" lIns="91440" tIns="45720" rIns="91440" bIns="45720" anchor="t"/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shell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脚本编程的一般步骤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编辑器编写脚本程序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做解释程序，非交互地执行脚本，两种执行方式：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命令执行脚本文件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给脚本文件添加执行权限，用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命令执行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algn="ctr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HELLO WORLD!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827088" y="1412875"/>
            <a:ext cx="7751763" cy="5129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 hello.sh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进入插入模式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echo “hello world!”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wq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保存退出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hello.sh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（指定运行的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，也可用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bash hello.sh)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或者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chmod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755 hello.sh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chmod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u+x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hello.sh)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./hello.sh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8135938" cy="2592387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的基本元素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/bin/bash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必须的，指出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的类型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注释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）变量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）控制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5058" name="Rectangle 4"/>
          <p:cNvSpPr>
            <a:spLocks noGrp="1"/>
          </p:cNvSpPr>
          <p:nvPr>
            <p:ph type="title"/>
          </p:nvPr>
        </p:nvSpPr>
        <p:spPr>
          <a:xfrm>
            <a:off x="468313" y="115888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2.1Shell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概述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5059" name="Rectangle 5"/>
          <p:cNvSpPr/>
          <p:nvPr/>
        </p:nvSpPr>
        <p:spPr>
          <a:xfrm>
            <a:off x="684213" y="3971925"/>
            <a:ext cx="7523162" cy="2678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脚本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vi   clearup.sh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/bin/bash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 this is clear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cat /dev/null&gt;/var/log/dmesg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/dev/null Linux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中的无限大的垃圾回收站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echo "Logs cleaned up."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4"/>
          <p:cNvSpPr>
            <a:spLocks noGrp="1"/>
          </p:cNvSpPr>
          <p:nvPr>
            <p:ph type="title"/>
          </p:nvPr>
        </p:nvSpPr>
        <p:spPr>
          <a:xfrm>
            <a:off x="468313" y="115888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1.Vi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编辑器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611188" y="981075"/>
            <a:ext cx="7777162" cy="5129213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	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系统配置文件、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脚本文件等都是文本文件，编辑它们都要使用文本编辑器。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系统中有多种文本编辑器，其中既有字符界面如的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EMACAS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等，也有图形界面的如“附件”菜单下的“文本编辑器（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gedit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）”等，用户可以根据自己的喜好选择使用。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81058"/>
          <p:cNvPicPr>
            <a:picLocks noChangeAspect="1"/>
          </p:cNvPicPr>
          <p:nvPr/>
        </p:nvPicPr>
        <p:blipFill>
          <a:blip r:embed="rId1"/>
          <a:srcRect l="-398" t="-374" r="810" b="-172"/>
          <a:stretch>
            <a:fillRect/>
          </a:stretch>
        </p:blipFill>
        <p:spPr>
          <a:xfrm>
            <a:off x="1073150" y="125413"/>
            <a:ext cx="6529388" cy="527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11188" y="5399088"/>
            <a:ext cx="7777162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源自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操作系统中的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Vim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的名字取义为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 Improved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（即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改进）。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684213" y="1052513"/>
            <a:ext cx="7751762" cy="5129212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一般步骤：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）编辑文件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）保存文件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）将文件赋予可执行的权限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）运行及排错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63" name="Rectangle 3"/>
          <p:cNvSpPr>
            <a:spLocks noGrp="1"/>
          </p:cNvSpPr>
          <p:nvPr>
            <p:ph idx="1"/>
          </p:nvPr>
        </p:nvSpPr>
        <p:spPr>
          <a:xfrm>
            <a:off x="395288" y="1052513"/>
            <a:ext cx="8027987" cy="5129212"/>
          </a:xfrm>
          <a:ln/>
        </p:spPr>
        <p:txBody>
          <a:bodyPr wrap="square" lIns="91440" tIns="45720" rIns="91440" bIns="45720" anchor="t"/>
          <a:p>
            <a:pPr marL="457200" indent="-457200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注意：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38200" lvl="1" indent="-381000" eaLnBrk="1" hangingPunct="1">
              <a:lnSpc>
                <a:spcPct val="90000"/>
              </a:lnSpc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一般以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.sh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为文件后缀，没有也能执行。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0" lvl="1" indent="-381000" eaLnBrk="1" hangingPunct="1">
              <a:lnSpc>
                <a:spcPct val="90000"/>
              </a:lnSpc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常见的两种执行方式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2" indent="-45720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./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	在当前目录下写明路径执行，</a:t>
            </a: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要求文件必须有执行权限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33600" lvl="4" indent="-304800"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chmod 755 run.sh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33600" lvl="4" indent="-304800"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./run.sh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2" indent="-45720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2" indent="-457200"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sh run.sh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0" lvl="1" indent="-381000" eaLnBrk="1" hangingPunct="1">
              <a:lnSpc>
                <a:spcPct val="90000"/>
              </a:lnSpc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文件开头指定一个或多个解释脚本程序的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，如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#!/bin/bash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2" indent="-457200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如果指定，注意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/bin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不要漏了“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，否则用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方式执行会找不到路径。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2" indent="-457200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不指定的话一般默认以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/bin/sh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脚本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3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6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9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1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5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86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697413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小练习：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编写一个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mkf,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此程序的功能是：显示家目录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/home/user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下的文件信息，然后建立一个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的文件夹，在此文件夹下建立一个文件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aa,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修改此文件的权限为可执行。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813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9154" name="Rectangle 4"/>
          <p:cNvSpPr/>
          <p:nvPr/>
        </p:nvSpPr>
        <p:spPr>
          <a:xfrm>
            <a:off x="539750" y="1154113"/>
            <a:ext cx="3384550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anose="02010609030101010101" pitchFamily="49" charset="-122"/>
              </a:rPr>
              <a:t>3.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Shell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的一般结构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  </a:t>
            </a:r>
            <a:r>
              <a:rPr lang="en-US" altLang="zh-CN" sz="2400" dirty="0">
                <a:solidFill>
                  <a:srgbClr val="D60093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shell </a:t>
            </a:r>
            <a:r>
              <a:rPr lang="zh-CN" altLang="en-US" sz="2400" dirty="0">
                <a:solidFill>
                  <a:srgbClr val="D60093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类型</a:t>
            </a:r>
            <a:endParaRPr lang="zh-CN" altLang="en-US" sz="2400" dirty="0">
              <a:solidFill>
                <a:srgbClr val="D60093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D60093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函数</a:t>
            </a:r>
            <a:endParaRPr lang="zh-CN" altLang="en-US" sz="2400" dirty="0">
              <a:solidFill>
                <a:srgbClr val="D60093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D60093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主过程</a:t>
            </a:r>
            <a:endParaRPr lang="zh-CN" altLang="en-US" sz="2400" dirty="0">
              <a:solidFill>
                <a:srgbClr val="D60093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9155" name="矩形 1"/>
          <p:cNvSpPr/>
          <p:nvPr/>
        </p:nvSpPr>
        <p:spPr>
          <a:xfrm>
            <a:off x="3708400" y="855663"/>
            <a:ext cx="4572000" cy="6002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一般模板  </a:t>
            </a: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abc.sh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#!/bin/bash                           shell</a:t>
            </a: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类型</a:t>
            </a:r>
            <a:endParaRPr lang="zh-CN" altLang="en-US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#a simple shell script example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#a function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sayhello()                </a:t>
            </a: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函数</a:t>
            </a:r>
            <a:endParaRPr lang="zh-CN" altLang="en-US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echo "Enter Your name:"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read name          </a:t>
            </a: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读取来自键盘输入的变量</a:t>
            </a:r>
            <a:endParaRPr lang="zh-CN" altLang="en-US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echo "Hello $name"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echo "programme starts here..."  </a:t>
            </a: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主过程</a:t>
            </a:r>
            <a:endParaRPr lang="zh-CN" altLang="en-US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sayhello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echo "programme ends."</a:t>
            </a:r>
            <a:endParaRPr lang="zh-CN" altLang="en-US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pic>
        <p:nvPicPr>
          <p:cNvPr id="389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857625"/>
            <a:ext cx="8132763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8818" name="Rectangle 2"/>
          <p:cNvSpPr>
            <a:spLocks noGrp="1"/>
          </p:cNvSpPr>
          <p:nvPr>
            <p:ph idx="1"/>
          </p:nvPr>
        </p:nvSpPr>
        <p:spPr>
          <a:xfrm>
            <a:off x="468313" y="981075"/>
            <a:ext cx="7751762" cy="5129213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注释符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	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除了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#!/bin/bash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里的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特殊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美元符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变量符。与反斜杠转义符相反，使其后的普通字符作为变量名，如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表示变量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的值。变量字符长度超过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个时，用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{}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括起来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单引号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被引起的字符全部做普通字符，即全部原样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echo ‘my $SHELL’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title"/>
          </p:nvPr>
        </p:nvSpPr>
        <p:spPr>
          <a:xfrm>
            <a:off x="468313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2.2 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中的特殊符号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3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9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11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9843" name="Rectangle 3"/>
          <p:cNvSpPr>
            <a:spLocks noGrp="1"/>
          </p:cNvSpPr>
          <p:nvPr>
            <p:ph idx="1"/>
          </p:nvPr>
        </p:nvSpPr>
        <p:spPr>
          <a:xfrm>
            <a:off x="600075" y="936625"/>
            <a:ext cx="7751763" cy="5129213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双引号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引号内的内容，除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、转义符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、倒引号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`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这三个保留特殊功能，其他字符均做普通字符。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倒引号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键旁边的那个键）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引号内的字符串当做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命令行解释执行，得到的结果取代整个倒引号括起来的部分。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44" name="Text Box 4"/>
          <p:cNvSpPr txBox="1"/>
          <p:nvPr/>
        </p:nvSpPr>
        <p:spPr>
          <a:xfrm>
            <a:off x="2051050" y="5229225"/>
            <a:ext cx="6300788" cy="83185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`pwd`			</a:t>
            </a: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即</a:t>
            </a: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pwd</a:t>
            </a: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命令的执行结果</a:t>
            </a:r>
            <a:endParaRPr lang="zh-CN" altLang="en-US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$LOGNAME		</a:t>
            </a: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系统变量</a:t>
            </a:r>
            <a:endParaRPr lang="zh-CN" altLang="en-US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pic>
        <p:nvPicPr>
          <p:cNvPr id="4608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3860800"/>
            <a:ext cx="8893175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4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6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863600" y="63754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练习一下：区别下面几句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20867" name="Rectangle 3"/>
          <p:cNvSpPr>
            <a:spLocks noGrp="1"/>
          </p:cNvSpPr>
          <p:nvPr>
            <p:ph idx="1"/>
          </p:nvPr>
        </p:nvSpPr>
        <p:spPr>
          <a:xfrm>
            <a:off x="406400" y="1031875"/>
            <a:ext cx="7751763" cy="5129213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echo ‘my home is $HOME’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echo “my home is $HOME”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echo `my home is $HOME`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echo “my home is `pwd`”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echo ‘my home is `pwd`’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2087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535113"/>
            <a:ext cx="8064500" cy="4449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0869" name="Rectangle 5"/>
          <p:cNvSpPr/>
          <p:nvPr/>
        </p:nvSpPr>
        <p:spPr>
          <a:xfrm>
            <a:off x="3106738" y="5135563"/>
            <a:ext cx="5526087" cy="1076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3200" dirty="0">
                <a:latin typeface="Arial" panose="020B0604020202020204" pitchFamily="34" charset="0"/>
                <a:ea typeface="楷体_GB2312" panose="02010609030101010101" pitchFamily="49" charset="-122"/>
              </a:rPr>
              <a:t> `	</a:t>
            </a:r>
            <a:r>
              <a:rPr lang="zh-CN" altLang="en-US" sz="3200" dirty="0">
                <a:latin typeface="Arial" panose="020B0604020202020204" pitchFamily="34" charset="0"/>
                <a:ea typeface="楷体_GB2312" panose="02010609030101010101" pitchFamily="49" charset="-122"/>
              </a:rPr>
              <a:t>用于括起来</a:t>
            </a:r>
            <a:r>
              <a:rPr lang="en-US" altLang="zh-CN" sz="3200" dirty="0">
                <a:latin typeface="Arial" panose="020B0604020202020204" pitchFamily="34" charset="0"/>
                <a:ea typeface="楷体_GB2312" panose="02010609030101010101" pitchFamily="49" charset="-122"/>
              </a:rPr>
              <a:t>shell</a:t>
            </a:r>
            <a:r>
              <a:rPr lang="zh-CN" altLang="en-US" sz="3200" dirty="0">
                <a:latin typeface="Arial" panose="020B0604020202020204" pitchFamily="34" charset="0"/>
                <a:ea typeface="楷体_GB2312" panose="02010609030101010101" pitchFamily="49" charset="-122"/>
              </a:rPr>
              <a:t>命令</a:t>
            </a:r>
            <a:endParaRPr lang="zh-CN" altLang="en-US" sz="32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3200" dirty="0">
                <a:latin typeface="Arial" panose="020B0604020202020204" pitchFamily="34" charset="0"/>
                <a:ea typeface="楷体_GB2312" panose="02010609030101010101" pitchFamily="49" charset="-122"/>
              </a:rPr>
              <a:t> ‘	</a:t>
            </a:r>
            <a:r>
              <a:rPr lang="zh-CN" altLang="en-US" sz="3200" dirty="0">
                <a:latin typeface="Arial" panose="020B0604020202020204" pitchFamily="34" charset="0"/>
                <a:ea typeface="楷体_GB2312" panose="02010609030101010101" pitchFamily="49" charset="-122"/>
              </a:rPr>
              <a:t>用于原样显示</a:t>
            </a:r>
            <a:endParaRPr lang="en-US" altLang="zh-CN" sz="32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8208963" cy="5400675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反斜线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反斜线是转义字符，它能把特殊字符变成普通字符。在某个字符前面利用反斜杠（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\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）能够阻止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把后面的字符解释为特殊字符。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echo  “Filename  is  N0\$\*”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Filename  is  N0$*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注意：在单引号括起来的字符串中，反斜线也成为普通字符，而失去转义字符功能。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2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实例分析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50243" name="Rectangle 3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688013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显示字符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'*' 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echo '*'                    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不进行变量替换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text='* means all files'    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echo '$text'                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反斜杠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'\'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为转义符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echo "\$dlist"          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$dlist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不加双引号与加双引号的比较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x=*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echo $x               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echo "$x"               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显示当前目录下的所有文件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仅显示变量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的值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'*'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4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7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12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14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11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157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171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177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202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229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24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611188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变量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484188" y="1862138"/>
            <a:ext cx="8388350" cy="4103687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本地变量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局部变量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只在创建它们的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中使用，可以在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程序内任意使用和修改它们。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环境变量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可以在创建它们的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及其派生出来的任意子程序中使用。有些变量是用户创建的，其他的则是专用的（比如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PATH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HOME)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。是系统环境的一部分，不必去定义它们，可以在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程序中使用它们 。还能在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中加以修改。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Tx/>
              <a:buSzPct val="85000"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内部变量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由系统提供的。与环境变量不同，用户不能修改它们。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矩形 1"/>
          <p:cNvSpPr/>
          <p:nvPr/>
        </p:nvSpPr>
        <p:spPr>
          <a:xfrm>
            <a:off x="539750" y="908050"/>
            <a:ext cx="8135938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shell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变量可以保存路径名、文件名或者一个数字等。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539750" y="8366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为什么选择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VI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？</a:t>
            </a:r>
            <a:endParaRPr lang="en-US" altLang="zh-CN" dirty="0"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539750" y="1557338"/>
            <a:ext cx="7751763" cy="5129212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就使用的方便性而言，有比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vi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更好的编辑器，还有图形化的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gedit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，为什么还要用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vi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？</a:t>
            </a:r>
            <a:endParaRPr lang="zh-CN" altLang="en-US" dirty="0"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  <a:p>
            <a:pPr lvl="1" eaLnBrk="1" hangingPunct="1"/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历史久远，功能强大，在有些情况下</a:t>
            </a:r>
            <a:r>
              <a:rPr lang="zh-CN" altLang="en-US" sz="24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系统中能够找到的编辑器只有</a:t>
            </a:r>
            <a:r>
              <a:rPr lang="en-US" altLang="zh-CN" sz="24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vi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没有图形支持的情况下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，如终端远程连接到服务器或者嵌入式设备，修改或者编制代码或者查看文件</a:t>
            </a:r>
            <a:r>
              <a:rPr lang="zh-CN" altLang="en-US" sz="24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就需要</a:t>
            </a:r>
            <a:r>
              <a:rPr lang="en-US" altLang="zh-CN" sz="24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vim,vi</a:t>
            </a:r>
            <a:r>
              <a:rPr lang="zh-CN" altLang="en-US" sz="24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等工具了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 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用户一旦熟悉后，使用非常方便；系统管理员使用正则表达式可以</a:t>
            </a:r>
            <a:r>
              <a:rPr lang="zh-CN" altLang="en-US" sz="24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极大地提高工作效率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，而学习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vi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也是掌握正则表达式的有效途径。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57200" y="6324600"/>
            <a:ext cx="2133600" cy="244475"/>
          </a:xfrm>
          <a:noFill/>
          <a:ln>
            <a:noFill/>
          </a:ln>
        </p:spPr>
        <p:txBody>
          <a:bodyPr anchor="t"/>
          <a:p>
            <a:pPr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632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908050"/>
            <a:ext cx="7993063" cy="5194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3" name="Text Box 5"/>
          <p:cNvSpPr txBox="1"/>
          <p:nvPr/>
        </p:nvSpPr>
        <p:spPr>
          <a:xfrm>
            <a:off x="539750" y="260350"/>
            <a:ext cx="41767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本地变量和环境变量的对比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6534" name="Text Box 6"/>
          <p:cNvSpPr txBox="1"/>
          <p:nvPr/>
        </p:nvSpPr>
        <p:spPr>
          <a:xfrm>
            <a:off x="4211638" y="2708275"/>
            <a:ext cx="4392612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注意：本地变量进入子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后就无效了，环境变量不同全局有效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444500" y="1052513"/>
            <a:ext cx="7751763" cy="5129212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、本地变量（局部变量、用户变量）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Rectangle 4"/>
          <p:cNvSpPr/>
          <p:nvPr/>
        </p:nvSpPr>
        <p:spPr>
          <a:xfrm>
            <a:off x="539750" y="1700213"/>
            <a:ext cx="8280400" cy="43703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本地变量 在用户现在的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生命期的脚本中使用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变量名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）等号两边不可以有空格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）取值包含空格，必须用双引号括起来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变量可以用大小写字母，区分大小写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539750" y="981075"/>
            <a:ext cx="8135938" cy="5129213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变量的声明和使用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）变量是弱类型的（不用声明类型）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）变量声明及赋值格式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变量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值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（等号两边不能有空格）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）变量的引用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变量名   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${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变量名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变量名为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个字符时建议使用方式一，多余一个字符时建议使用方式二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举例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$a        ${abc}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539750" y="1208088"/>
            <a:ext cx="8243888" cy="5129212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显示变量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命令可以显示单个变量取值，变量名前加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396" name="Text Box 4"/>
          <p:cNvSpPr txBox="1"/>
          <p:nvPr/>
        </p:nvSpPr>
        <p:spPr>
          <a:xfrm>
            <a:off x="827088" y="2708275"/>
            <a:ext cx="6192837" cy="21288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echo $Name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echo $name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echo $nameare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echo ${name} are</a:t>
            </a:r>
            <a:endParaRPr lang="en-US" altLang="zh-CN" sz="24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59397" name="AutoShape 5"/>
          <p:cNvSpPr/>
          <p:nvPr/>
        </p:nvSpPr>
        <p:spPr>
          <a:xfrm>
            <a:off x="1908175" y="5373688"/>
            <a:ext cx="4103688" cy="647700"/>
          </a:xfrm>
          <a:prstGeom prst="wedgeRectCallout">
            <a:avLst>
              <a:gd name="adj1" fmla="val -31894"/>
              <a:gd name="adj2" fmla="val -134315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 algn="ctr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输出引用变量时加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{}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比较好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395288" y="981075"/>
            <a:ext cx="8316912" cy="5400675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清除变量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unset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举例：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${name}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unset name </a:t>
            </a: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注意：</a:t>
            </a: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name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前没有</a:t>
            </a: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$)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显示本地所有变量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set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042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3500438"/>
            <a:ext cx="7885112" cy="332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611188" y="981075"/>
            <a:ext cx="7751762" cy="5129213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设置只读变量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Rectangle 4"/>
          <p:cNvSpPr/>
          <p:nvPr/>
        </p:nvSpPr>
        <p:spPr>
          <a:xfrm>
            <a:off x="558800" y="1700213"/>
            <a:ext cx="7632700" cy="181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设置变量时，不想再改变其值，可以将之设为只读变量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变量名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readonly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4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3716338"/>
            <a:ext cx="8569325" cy="2876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539750" y="879475"/>
            <a:ext cx="7751763" cy="5129213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、环境变量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Rectangle 4"/>
          <p:cNvSpPr/>
          <p:nvPr/>
        </p:nvSpPr>
        <p:spPr>
          <a:xfrm>
            <a:off x="539750" y="1341438"/>
            <a:ext cx="8174038" cy="4918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环境变量用于所有用户进程（通常称为子进程）。登陆进程称为父进程，通过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pstree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可以查看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环境变量可以用于所有子程序，这包括编辑器、脚本和应用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举例：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vi a.sh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#!/bin/bash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#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检测环境变量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echo "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家目录是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$HOME"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环境变量可以在命令行中设置，但用户注销时这些值将丢失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环境变量均为大写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必须用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export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命令导出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3491" name="Text Box 4"/>
          <p:cNvSpPr>
            <a:spLocks noGrp="1"/>
          </p:cNvSpPr>
          <p:nvPr>
            <p:ph idx="1"/>
          </p:nvPr>
        </p:nvSpPr>
        <p:spPr>
          <a:xfrm>
            <a:off x="611188" y="1052513"/>
            <a:ext cx="7751762" cy="5129212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设置环境变量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variable-name=value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export variable-name(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环境变量名大写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显示环境变量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可以看到所有的环境变量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echo $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环境变量名 （显示一个变量）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清除环境变量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unset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环境变量名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57200" y="6324600"/>
            <a:ext cx="2133600" cy="244475"/>
          </a:xfrm>
          <a:noFill/>
          <a:ln>
            <a:noFill/>
          </a:ln>
        </p:spPr>
        <p:txBody>
          <a:bodyPr anchor="t"/>
          <a:p>
            <a:pPr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514" name="Rectangle 4"/>
          <p:cNvSpPr/>
          <p:nvPr/>
        </p:nvSpPr>
        <p:spPr>
          <a:xfrm>
            <a:off x="395288" y="908050"/>
            <a:ext cx="8569325" cy="557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HOME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 代表使用者的家目录。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cd ~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到使用者的家目录 或者利用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cd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就可以直接回到使用者家目录了。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PS1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的主提示符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 目前这个环境使用的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SHELL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是哪个程序？ 如果是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bash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的话，预设是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/bin/bash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PWD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：用户当前工作目录的路径。它指出用户目前在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文件系统中处在什么位置。它是由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自动设置的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HISTSIZE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 这个与</a:t>
            </a:r>
            <a:r>
              <a:rPr lang="zh-CN" altLang="en-US" sz="2400" dirty="0">
                <a:latin typeface="宋体" panose="02010600030101010101" pitchFamily="2" charset="-122"/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历史命令</a:t>
            </a:r>
            <a:r>
              <a:rPr lang="zh-CN" altLang="en-US" sz="2400" dirty="0">
                <a:latin typeface="宋体" panose="02010600030101010101" pitchFamily="2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有关，曾经下达过的指令可以被系统记录下来，而记录的</a:t>
            </a:r>
            <a:r>
              <a:rPr lang="en-US" altLang="zh-CN" sz="2400" dirty="0">
                <a:latin typeface="宋体" panose="02010600030101010101" pitchFamily="2" charset="-122"/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数目</a:t>
            </a:r>
            <a:r>
              <a:rPr lang="zh-CN" altLang="en-US" sz="2400" dirty="0">
                <a:latin typeface="宋体" panose="02010600030101010101" pitchFamily="2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则是由这个值来设定的。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PATH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 就是执行文件搜寻的路径，目录与目录中间以冒号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(:)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分隔， 由于文件的搜寻是依序由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PATH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的变量内的目录来查询，所以，目录的顺序也是重要的喔。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LANG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 语系文件，很多数据都会用到它，当出现编码错误的时候往往需要设置它，中文编码是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zh_CN.UTF8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Box 1"/>
          <p:cNvSpPr txBox="1"/>
          <p:nvPr/>
        </p:nvSpPr>
        <p:spPr>
          <a:xfrm>
            <a:off x="611188" y="260350"/>
            <a:ext cx="388937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常见环境变量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611188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修改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PATH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环境变量的例子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611188" y="1052513"/>
            <a:ext cx="7751762" cy="5400675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修改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PATH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环境变量，使脚本不用加路径，直接输入文件名字即可执行。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）命令行修改环境变量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以下在用户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user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主目录下操作：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075055" lvl="1" indent="-625475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mkdir shdir &amp;&amp; cd shdir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75055" lvl="1" indent="-625475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vi hello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75055" lvl="1" indent="-625475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chmod 755 hello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75055" lvl="1" indent="-625475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cd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75055" lvl="1" indent="-625475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export PATH=$PATH:$HOME/shdir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75055" lvl="1" indent="-625475" eaLnBrk="1" hangingPunct="1">
              <a:buClr>
                <a:schemeClr val="accent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在任何目录下，输入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即可执行该文件。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本方式下环境变量如果修改错了，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exit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退出后重新登陆即可恢复系统默认的值。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6705600" cy="563562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1.1vi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的安装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539750" y="1268413"/>
            <a:ext cx="8023225" cy="4921250"/>
          </a:xfrm>
          <a:ln/>
        </p:spPr>
        <p:txBody>
          <a:bodyPr wrap="square" lIns="91440" tIns="45720" rIns="91440" bIns="45720" anchor="t"/>
          <a:p>
            <a:pPr eaLnBrk="1" hangingPunct="1">
              <a:buFont typeface="Arial" panose="020B0604020202020204" pitchFamily="34" charset="0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Ubuntu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发行版中默认包含了简易的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Vim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程序，用户只需在命令行中输入“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”即可进入。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Font typeface="Arial" panose="020B0604020202020204" pitchFamily="34" charset="0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此外，在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Ubuntu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软件仓库中提供了一些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Vim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软件包，如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vim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vim-gnome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Font typeface="Arial" panose="020B0604020202020204" pitchFamily="34" charset="0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要安装完整的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vim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软件包，用户可以在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Ubuntu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软件中心搜索安装，或者执行命令“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sudo apt-get install vim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进行安装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810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858" y="1055370"/>
            <a:ext cx="7416800" cy="5932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539750" y="1052513"/>
            <a:ext cx="7751763" cy="5129212"/>
          </a:xfrm>
          <a:ln/>
        </p:spPr>
        <p:txBody>
          <a:bodyPr wrap="square" lIns="91440" tIns="45720" rIns="91440" bIns="45720" anchor="t"/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配置文件中修改环境变量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注意，修改环境变量前最好先备份一下旧的：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export tem=$PATH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$tem &gt;&gt;pathbake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需要知道环境变量与哪些配置文件有关：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不同发行版会有不同，但命名还是有通性的：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find / -name “*profile”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find / -name “*bashrc”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3"/>
          <p:cNvSpPr>
            <a:spLocks noGrp="1"/>
          </p:cNvSpPr>
          <p:nvPr>
            <p:ph idx="1"/>
          </p:nvPr>
        </p:nvSpPr>
        <p:spPr>
          <a:xfrm>
            <a:off x="417513" y="981075"/>
            <a:ext cx="8027987" cy="5129213"/>
          </a:xfrm>
          <a:ln/>
        </p:spPr>
        <p:txBody>
          <a:bodyPr wrap="square" lIns="91440" tIns="45720" rIns="91440" bIns="45720" anchor="t"/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ubuntu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下用户登录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Linux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涉及的几个重要配置文件有：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/etc/bash.bashrc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为每一个运行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bash 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的用户执行此文件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每当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bash 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被打开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该文件被读取。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/etc/profile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为所有用户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设置环境信息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系统第一次登录时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该文件被执行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/.profile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用户使用该文件设置专用于自己使用的信息，用户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登录时该文件仅执行一次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默认情况下该文件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设置一些环境变量，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执行用户的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.bashrc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/.bashrc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专用于用户的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bash shell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bash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用户登录时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以及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每次打开新的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该该文件被读取。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9540" name="Rectangle 4"/>
          <p:cNvSpPr/>
          <p:nvPr/>
        </p:nvSpPr>
        <p:spPr>
          <a:xfrm>
            <a:off x="611188" y="4941888"/>
            <a:ext cx="7848600" cy="15621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indent="0" eaLnBrk="0" hangingPunct="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一般仅修改普通用户环境变量配置文件，避免修改系统的环境定义文件，如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 eaLnBrk="0" hangingPunct="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命令别名可修改</a:t>
            </a:r>
            <a:r>
              <a:rPr lang="en-US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 /.bashrc</a:t>
            </a:r>
            <a:r>
              <a:rPr lang="zh-CN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 eaLnBrk="0" hangingPunct="0"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环境变量可修改</a:t>
            </a:r>
            <a:r>
              <a:rPr lang="en-US" altLang="en-US" sz="2400" dirty="0">
                <a:latin typeface="Arial" panose="020B0604020202020204" pitchFamily="34" charset="0"/>
                <a:ea typeface="楷体_GB2312" panose="02010609030101010101" pitchFamily="49" charset="-122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_GB2312" panose="02010609030101010101" pitchFamily="49" charset="-122"/>
              </a:rPr>
              <a:t>/.profile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：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495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0" grpId="0" animBg="1"/>
      <p:bldP spid="44954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2"/>
          <p:cNvSpPr/>
          <p:nvPr/>
        </p:nvSpPr>
        <p:spPr>
          <a:xfrm>
            <a:off x="381000" y="3657600"/>
            <a:ext cx="8382000" cy="27432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70658" name="Rectangle 4"/>
          <p:cNvSpPr>
            <a:spLocks noGrp="1"/>
          </p:cNvSpPr>
          <p:nvPr>
            <p:ph idx="1"/>
          </p:nvPr>
        </p:nvSpPr>
        <p:spPr>
          <a:xfrm>
            <a:off x="539750" y="1557338"/>
            <a:ext cx="7391400" cy="1439862"/>
          </a:xfrm>
          <a:ln/>
        </p:spPr>
        <p:txBody>
          <a:bodyPr wrap="square" lIns="91440" tIns="45720" rIns="91440" bIns="45720" anchor="t"/>
          <a:p>
            <a:pPr lvl="1" eaLnBrk="1" hangingPunct="1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用户定制的系统环境变量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~/.bashrc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~/.bash_profile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59" name="Rectangle 17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用户定制的系统环境变量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0660" name="Rectangle 18"/>
          <p:cNvSpPr/>
          <p:nvPr/>
        </p:nvSpPr>
        <p:spPr>
          <a:xfrm>
            <a:off x="1025525" y="4543425"/>
            <a:ext cx="1878013" cy="15525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用户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1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~/.bash_profile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~/.bashrc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70661" name="Rectangle 19"/>
          <p:cNvSpPr/>
          <p:nvPr/>
        </p:nvSpPr>
        <p:spPr>
          <a:xfrm>
            <a:off x="3657600" y="4543425"/>
            <a:ext cx="1878013" cy="15525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用户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2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~/.bash_profile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~/.bashrc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70662" name="Rectangle 20"/>
          <p:cNvSpPr/>
          <p:nvPr/>
        </p:nvSpPr>
        <p:spPr>
          <a:xfrm>
            <a:off x="6283325" y="4543425"/>
            <a:ext cx="1878013" cy="15525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用户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3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~/.bash_profile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~/.bashrc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70663" name="Text Box 21"/>
          <p:cNvSpPr txBox="1"/>
          <p:nvPr/>
        </p:nvSpPr>
        <p:spPr>
          <a:xfrm>
            <a:off x="2271713" y="3886200"/>
            <a:ext cx="3154362" cy="336550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t">
            <a:spAutoFit/>
          </a:bodyPr>
          <a:p>
            <a:pPr marL="342900" lvl="0" indent="-34290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/etc/profile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、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/etc/profile.d/*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7751762" cy="5129212"/>
          </a:xfrm>
          <a:ln/>
        </p:spPr>
        <p:txBody>
          <a:bodyPr wrap="square" lIns="91440" tIns="45720" rIns="91440" bIns="45720" anchor="t"/>
          <a:p>
            <a:pPr marL="533400" indent="-533400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配置文件中修改环境变量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以下在用户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user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主目录下操作：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 .profile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在文件末尾添加一行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export PATH=$PATH:$HOME/shdir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esc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返回命令模式，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:wq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保存退出。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source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命令使配置文件立即有效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source .profile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（或者注销）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现在，在任何目录下即可执行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shdir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目录下的所有可执行文件了。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>
          <a:xfrm>
            <a:off x="539750" y="981075"/>
            <a:ext cx="8302625" cy="5616575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内部变量是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Linux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所提供的一种特殊类型的变量，这类变量在程序中用来作出判断。在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程序内这类变量的值是不能修改的。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部分内部变量是：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$# 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传送给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程序的位置参数的数量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$?——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最后命令的完成码或者在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程序内部执行的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程序（返回值）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$0——shell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程序的名称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$*——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调用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程序时所传送的全部参数的单字符串，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1”“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2”…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形式保存的参数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231775"/>
            <a:ext cx="27749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ABCC"/>
              </a:buClr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13F7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、内部变量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13F7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323850" y="1412875"/>
            <a:ext cx="7751763" cy="5129213"/>
          </a:xfrm>
          <a:ln/>
        </p:spPr>
        <p:txBody>
          <a:bodyPr wrap="square" lIns="91440" tIns="45720" rIns="91440" bIns="45720" anchor="t"/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$@	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1”“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2”…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形式保存的参数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$n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个参数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$$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本程序的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$!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上一个命令的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539750" y="115888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使用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shell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预定义变量的脚本举例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6861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195388"/>
            <a:ext cx="8897938" cy="1419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3532188"/>
            <a:ext cx="9177337" cy="1258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473075" y="188913"/>
            <a:ext cx="6705600" cy="563562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输入和输出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441325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read  [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选项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变量名列表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功能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从键盘上读取变量的值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 [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选项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功能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显示字符串或变量的值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81075"/>
            <a:ext cx="8023225" cy="5032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read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命令选项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2420938"/>
          <a:ext cx="7272338" cy="286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169"/>
                <a:gridCol w="3636169"/>
              </a:tblGrid>
              <a:tr h="370881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选项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含义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-a</a:t>
                      </a:r>
                      <a:r>
                        <a:rPr lang="en-US" altLang="zh-CN" sz="1800" b="1" baseline="0" dirty="0" smtClean="0"/>
                        <a:t> ANAME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将输入读入</a:t>
                      </a:r>
                      <a:r>
                        <a:rPr lang="en-US" altLang="zh-CN" sz="1800" b="1" dirty="0" smtClean="0"/>
                        <a:t>ANAME</a:t>
                      </a:r>
                      <a:r>
                        <a:rPr lang="zh-CN" altLang="en-US" sz="1800" b="1" dirty="0" smtClean="0"/>
                        <a:t>的数组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</a:tr>
              <a:tr h="640151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-n</a:t>
                      </a:r>
                      <a:r>
                        <a:rPr lang="en-US" altLang="zh-CN" sz="1800" b="1" baseline="0" dirty="0" smtClean="0"/>
                        <a:t> NCHARS</a:t>
                      </a:r>
                      <a:endParaRPr lang="en-US" altLang="zh-CN" sz="1800" b="1" baseline="0" dirty="0" smtClean="0"/>
                    </a:p>
                    <a:p>
                      <a:endParaRPr lang="zh-CN" altLang="en-US" sz="1800" b="1" dirty="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读入</a:t>
                      </a:r>
                      <a:r>
                        <a:rPr lang="en-US" altLang="zh-CN" sz="1800" b="1" dirty="0" smtClean="0"/>
                        <a:t>N</a:t>
                      </a:r>
                      <a:r>
                        <a:rPr lang="zh-CN" altLang="en-US" sz="1800" b="1" dirty="0" smtClean="0"/>
                        <a:t>个字符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-p PROMPT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显示一个提示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-r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取消转移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-s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安静模式，输入的字符将不会提示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</a:tr>
              <a:tr h="370881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-t TIMEOUT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超过指定时间，</a:t>
                      </a:r>
                      <a:r>
                        <a:rPr lang="en-US" altLang="zh-CN" sz="1800" b="1" dirty="0" smtClean="0"/>
                        <a:t>read</a:t>
                      </a:r>
                      <a:r>
                        <a:rPr lang="zh-CN" altLang="en-US" sz="1800" b="1" dirty="0" smtClean="0"/>
                        <a:t>自动停止</a:t>
                      </a:r>
                      <a:endParaRPr lang="zh-CN" altLang="en-US" sz="1800" b="1" dirty="0"/>
                    </a:p>
                  </a:txBody>
                  <a:tcPr marL="91434" marR="91434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xfrm>
            <a:off x="468313" y="981075"/>
            <a:ext cx="6705600" cy="563563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sz="36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echo</a:t>
            </a:r>
            <a:r>
              <a:rPr lang="zh-CN" altLang="en-US" sz="36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命令选项</a:t>
            </a:r>
            <a:endParaRPr lang="zh-CN" altLang="en-US" sz="3600" i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56445" name="Group 61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229600" cy="2057400"/>
        </p:xfrm>
        <a:graphic>
          <a:graphicData uri="http://schemas.openxmlformats.org/drawingml/2006/table">
            <a:tbl>
              <a:tblPr/>
              <a:tblGrid>
                <a:gridCol w="1841500"/>
                <a:gridCol w="6388100"/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选项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不在最后自动换行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启用反斜线控制字符的转换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不处理转义字符。此为缺省选项；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395288" y="115888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1.2 VI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的三种工作模式</a:t>
            </a:r>
            <a:endParaRPr lang="zh-CN" altLang="en-US" sz="33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19491" name="Rectangle 3"/>
          <p:cNvSpPr>
            <a:spLocks noGrp="1"/>
          </p:cNvSpPr>
          <p:nvPr>
            <p:ph idx="1"/>
          </p:nvPr>
        </p:nvSpPr>
        <p:spPr>
          <a:xfrm>
            <a:off x="323850" y="1125538"/>
            <a:ext cx="8280400" cy="511175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85000"/>
              </a:lnSpc>
              <a:spcBef>
                <a:spcPct val="1000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命令模式</a:t>
            </a:r>
            <a:endParaRPr lang="zh-CN" altLang="en-US" sz="2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启动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默认进入命令模式。此时界面不能编辑，只能接受命令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键入的命令是看不到的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可进行文件的保存，退出，文本的删除、复制、搜索等操作。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1000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输入模式（编辑模式）</a:t>
            </a:r>
            <a:endParaRPr lang="zh-CN" altLang="en-US" sz="2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命令模式下用编辑类命令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i(sert),a(ppend)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o,s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等均可进入该模式。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esc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返回命令模式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1000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底行命令模式</a:t>
            </a:r>
            <a:endParaRPr lang="zh-CN" altLang="en-US" sz="2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实际上也是命令模式的一种，在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命令模式下输入冒号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进入一个命令行，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可显示地输入命令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（所以有些书认为是两种工作模式）。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4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7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8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12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138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14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468313" y="908050"/>
            <a:ext cx="6705600" cy="563563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sz="3600" b="0" i="0" dirty="0">
                <a:solidFill>
                  <a:srgbClr val="0000CC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3600" b="0" i="0" dirty="0">
                <a:solidFill>
                  <a:srgbClr val="0000CC"/>
                </a:solidFill>
                <a:ea typeface="宋体" panose="02010600030101010101" pitchFamily="2" charset="-122"/>
              </a:rPr>
              <a:t>命令的转义符</a:t>
            </a:r>
            <a:endParaRPr lang="zh-CN" altLang="en-US" sz="3600" b="0" i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8560" name="Group 12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93838"/>
                <a:gridCol w="6735762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转义符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从系统喇叭发送出声音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向左刪除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取消行末的换行符号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换页字符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换行字符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回车键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表格跳位鍵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\\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反斜线本身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实例分析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999538" cy="4921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从键盘读取一个字符，不回显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read -s -n1 -p "Yes (Y) or not (N)?"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answer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输入变量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var1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var2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read var1 var2  	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 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列显示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 echo -e "a\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\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tc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\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nd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\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\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     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	b	c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	e	f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                  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花括号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{}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的使用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通过括号扩展可以生成需要的字串，括号中可以包含连续的序列或使用逗号分隔的多个项目，连续的序列包括一个起点和一个终点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#echo {a,b,c}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a b c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#echo user{1,5,8}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user1 user5 user8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#echo {0..10}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0 1 2 3 4 5 6 7 8 9 10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#mkdir {dir1,dir2,dir3}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#ls –ld dir{1,2,3}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3"/>
          <p:cNvSpPr>
            <a:spLocks noGrp="1"/>
          </p:cNvSpPr>
          <p:nvPr>
            <p:ph idx="1"/>
          </p:nvPr>
        </p:nvSpPr>
        <p:spPr>
          <a:xfrm>
            <a:off x="539750" y="908050"/>
            <a:ext cx="7751763" cy="2952750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使用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test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lvl="1" indent="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语法：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使用括号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 ]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lvl="1" indent="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语法：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条件表达式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条件表达式的值为真返回零，为假时返回非零值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1922" name="Rectangle 4"/>
          <p:cNvSpPr>
            <a:spLocks noGrp="1"/>
          </p:cNvSpPr>
          <p:nvPr>
            <p:ph type="title"/>
          </p:nvPr>
        </p:nvSpPr>
        <p:spPr>
          <a:xfrm>
            <a:off x="539750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条件测试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1923" name="矩形 1"/>
          <p:cNvSpPr/>
          <p:nvPr/>
        </p:nvSpPr>
        <p:spPr>
          <a:xfrm>
            <a:off x="539750" y="3860800"/>
            <a:ext cx="7993063" cy="2678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algn="l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方括号的内侧两边各需一个空格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algn="l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如果测试条件为真，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命令会返回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，否则返回一个非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的数值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test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语句与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if/then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语句一起，构成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编程的控制转移结构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>
          <a:xfrm>
            <a:off x="468313" y="908050"/>
            <a:ext cx="7751762" cy="5129213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例：在删除文件的时候，为了避免出错，可以先测试文件是否存在，如果文件确实存在，然后再执行文件删除操作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475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36838"/>
            <a:ext cx="9144000" cy="298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638"/>
            <a:ext cx="8983663" cy="298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条件语句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语法一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 [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	  then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else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fi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当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的测试值为真时，执行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，否则，执行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。命令序列中的命令可以是一个或者多个。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条件语句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语法二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[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]; then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当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的测试值为真时，执行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",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否则，执行条件语句后面的命令。条件表达式与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之间的分号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";"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起命令分隔符的作用。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条件语句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81075"/>
            <a:ext cx="8310563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语法形式三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test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	  then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elif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[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2]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then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else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fi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这是包含二层嵌套的条件语句，当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为真时，执行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1",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否则，在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为真的情况下，执行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，否则，执行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3","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属于第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个条件语句的一部分。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Group 232"/>
          <p:cNvGraphicFramePr/>
          <p:nvPr/>
        </p:nvGraphicFramePr>
        <p:xfrm>
          <a:off x="457200" y="1600200"/>
          <a:ext cx="8229600" cy="3962400"/>
        </p:xfrm>
        <a:graphic>
          <a:graphicData uri="http://schemas.openxmlformats.org/drawingml/2006/table">
            <a:tbl>
              <a:tblPr/>
              <a:tblGrid>
                <a:gridCol w="2016125"/>
                <a:gridCol w="6213475"/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-d filename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若文件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为目录文件，则返回真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-f filename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若文件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为普通文件，则返回真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-r filename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若文件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可读，则返回真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-s filename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若文件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的长度大于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，则返回真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-u filename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若文件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SUID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位被设置，则返回真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-w filename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若文件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可写，则返回真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-x filename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若文件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可执行，则返回真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1"/>
          <p:cNvSpPr txBox="1">
            <a:spLocks noChangeArrowheads="1"/>
          </p:cNvSpPr>
          <p:nvPr/>
        </p:nvSpPr>
        <p:spPr bwMode="auto">
          <a:xfrm>
            <a:off x="457200" y="52388"/>
            <a:ext cx="82296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）文件状态操作符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382000" cy="4921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eg1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检测输入的文件名是否存在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#!/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bin/bash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eg3-1.sh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"Enter a file name:"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read file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[ -f $file ]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then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echo "File $file exists."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6"/>
          <p:cNvSpPr>
            <a:spLocks noGrp="1"/>
          </p:cNvSpPr>
          <p:nvPr>
            <p:ph type="title"/>
          </p:nvPr>
        </p:nvSpPr>
        <p:spPr>
          <a:xfrm>
            <a:off x="450850" y="981075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三种模式间的转换关系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1506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1507" name="Group 3"/>
          <p:cNvGrpSpPr>
            <a:grpSpLocks noChangeAspect="1"/>
          </p:cNvGrpSpPr>
          <p:nvPr/>
        </p:nvGrpSpPr>
        <p:grpSpPr>
          <a:xfrm>
            <a:off x="314325" y="2135188"/>
            <a:ext cx="8424863" cy="2135187"/>
            <a:chOff x="2527" y="12609"/>
            <a:chExt cx="7200" cy="1184"/>
          </a:xfrm>
        </p:grpSpPr>
        <p:sp>
          <p:nvSpPr>
            <p:cNvPr id="21508" name="AutoShape 4"/>
            <p:cNvSpPr>
              <a:spLocks noChangeAspect="1"/>
            </p:cNvSpPr>
            <p:nvPr/>
          </p:nvSpPr>
          <p:spPr>
            <a:xfrm>
              <a:off x="2527" y="12609"/>
              <a:ext cx="7200" cy="11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>
                <a:buClrTx/>
                <a:buFont typeface="Wingdings" panose="05000000000000000000" pitchFamily="2" charset="2"/>
                <a:buNone/>
              </a:pPr>
              <a:endParaRPr lang="zh-CN" altLang="en-US" dirty="0"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21509" name="Text Box 5"/>
            <p:cNvSpPr txBox="1"/>
            <p:nvPr/>
          </p:nvSpPr>
          <p:spPr>
            <a:xfrm>
              <a:off x="2827" y="12873"/>
              <a:ext cx="1350" cy="39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indent="0" algn="ctr">
                <a:buClrTx/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文本输入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indent="0" algn="ctr">
                <a:buClrTx/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模式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Text Box 6"/>
            <p:cNvSpPr txBox="1"/>
            <p:nvPr/>
          </p:nvSpPr>
          <p:spPr>
            <a:xfrm>
              <a:off x="5827" y="12873"/>
              <a:ext cx="1050" cy="395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indent="0" algn="just">
                <a:buClrTx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命令模式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indent="0" algn="just">
                <a:buClrTx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（默认）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Text Box 7"/>
            <p:cNvSpPr txBox="1"/>
            <p:nvPr/>
          </p:nvSpPr>
          <p:spPr>
            <a:xfrm>
              <a:off x="8377" y="12873"/>
              <a:ext cx="1200" cy="39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indent="0" algn="ctr">
                <a:buClrTx/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底行命令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indent="0" algn="ctr">
                <a:buClrTx/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模式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Line 8"/>
            <p:cNvSpPr/>
            <p:nvPr/>
          </p:nvSpPr>
          <p:spPr>
            <a:xfrm>
              <a:off x="4177" y="13004"/>
              <a:ext cx="165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3" name="Line 9"/>
            <p:cNvSpPr/>
            <p:nvPr/>
          </p:nvSpPr>
          <p:spPr>
            <a:xfrm flipH="1">
              <a:off x="4177" y="13136"/>
              <a:ext cx="165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4" name="Line 10"/>
            <p:cNvSpPr/>
            <p:nvPr/>
          </p:nvSpPr>
          <p:spPr>
            <a:xfrm>
              <a:off x="6877" y="13004"/>
              <a:ext cx="150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5" name="Line 11"/>
            <p:cNvSpPr/>
            <p:nvPr/>
          </p:nvSpPr>
          <p:spPr>
            <a:xfrm flipH="1">
              <a:off x="6877" y="13136"/>
              <a:ext cx="15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6" name="Text Box 12"/>
            <p:cNvSpPr txBox="1"/>
            <p:nvPr/>
          </p:nvSpPr>
          <p:spPr>
            <a:xfrm>
              <a:off x="4477" y="12609"/>
              <a:ext cx="1200" cy="3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just">
                <a:buClrTx/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按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ESC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键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Text Box 13"/>
            <p:cNvSpPr txBox="1"/>
            <p:nvPr/>
          </p:nvSpPr>
          <p:spPr>
            <a:xfrm>
              <a:off x="4327" y="13136"/>
              <a:ext cx="1350" cy="6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just">
                <a:buClrTx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按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A,I,S,C,O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等可做不同插入操作，同时转换模式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Text Box 14"/>
            <p:cNvSpPr txBox="1"/>
            <p:nvPr/>
          </p:nvSpPr>
          <p:spPr>
            <a:xfrm>
              <a:off x="7027" y="12609"/>
              <a:ext cx="1200" cy="3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just">
                <a:buClrTx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按“</a:t>
              </a:r>
              <a:r>
                <a:rPr lang="zh-CN" altLang="en-US" dirty="0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”键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Text Box 15"/>
            <p:cNvSpPr txBox="1"/>
            <p:nvPr/>
          </p:nvSpPr>
          <p:spPr>
            <a:xfrm>
              <a:off x="6877" y="13136"/>
              <a:ext cx="1500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just">
                <a:buClrTx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命令执行后</a:t>
              </a:r>
              <a:r>
                <a:rPr lang="zh-CN" altLang="en-US" dirty="0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自动返回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（除退出命令）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20" name="矩形 1"/>
          <p:cNvSpPr/>
          <p:nvPr/>
        </p:nvSpPr>
        <p:spPr>
          <a:xfrm>
            <a:off x="760413" y="4652963"/>
            <a:ext cx="7804150" cy="979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120000"/>
              </a:lnSpc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三种模式可自由切换，一般切换命令就是操作的英文单词的首字母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9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sz="32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）数字操作符</a:t>
            </a:r>
            <a:endParaRPr lang="zh-CN" altLang="en-US" sz="3200" i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64679" name="Group 103"/>
          <p:cNvGraphicFramePr>
            <a:graphicFrameLocks noGrp="1"/>
          </p:cNvGraphicFramePr>
          <p:nvPr>
            <p:ph idx="1"/>
          </p:nvPr>
        </p:nvGraphicFramePr>
        <p:xfrm>
          <a:off x="442913" y="1323975"/>
          <a:ext cx="8229600" cy="3619500"/>
        </p:xfrm>
        <a:graphic>
          <a:graphicData uri="http://schemas.openxmlformats.org/drawingml/2006/table">
            <a:tbl>
              <a:tblPr/>
              <a:tblGrid>
                <a:gridCol w="1465018"/>
                <a:gridCol w="6764582"/>
              </a:tblGrid>
              <a:tr h="4572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 –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eq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n2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判断数字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是否相等，若相等，返回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，否则，返回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 –ne n2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判断数字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是否不等，若不等，返回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，否则，返回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 –lt n2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判断数字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是否小于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，若是，返回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，否则，返回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 –gt n2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判断数字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是否大于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，若是，返回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，否则，返回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 –le n2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判断数字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是否小于或等于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，若是，返回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，否则，返回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 –ge n2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判断数字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是否大于或等于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，若是，返回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，否则，返回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78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sz="32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）字符串操作符</a:t>
            </a:r>
            <a:endParaRPr lang="zh-CN" altLang="en-US" sz="3200" i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62615" name="Group 87"/>
          <p:cNvGraphicFramePr>
            <a:graphicFrameLocks noGrp="1"/>
          </p:cNvGraphicFramePr>
          <p:nvPr>
            <p:ph idx="1"/>
          </p:nvPr>
        </p:nvGraphicFramePr>
        <p:xfrm>
          <a:off x="485775" y="1677988"/>
          <a:ext cx="8229600" cy="3489325"/>
        </p:xfrm>
        <a:graphic>
          <a:graphicData uri="http://schemas.openxmlformats.org/drawingml/2006/table">
            <a:tbl>
              <a:tblPr/>
              <a:tblGrid>
                <a:gridCol w="2016125"/>
                <a:gridCol w="6213475"/>
              </a:tblGrid>
              <a:tr h="4593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若字符串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非空，则返回真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-n string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若字符串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长度大于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，则返回真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-z string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若字符串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，则为返回真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string1 = string2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若字符串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相等，则返回真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string1 != string2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若字符串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不等，则返回真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20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5588"/>
            <a:ext cx="8964613" cy="6334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sz="32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）逻辑操作符</a:t>
            </a:r>
            <a:endParaRPr lang="zh-CN" altLang="en-US" sz="3200" i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66683" name="Group 59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2936875"/>
        </p:xfrm>
        <a:graphic>
          <a:graphicData uri="http://schemas.openxmlformats.org/drawingml/2006/table">
            <a:tbl>
              <a:tblPr/>
              <a:tblGrid>
                <a:gridCol w="1668463"/>
                <a:gridCol w="6561137"/>
              </a:tblGrid>
              <a:tr h="4594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e1 –a e2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逻辑表达式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同时为真时，返回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，否则，返回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e1 –o e2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逻辑表达式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有一个为真时，返回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，否则，返回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! e1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若逻辑表达式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不为真时，返回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否则，返回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6258" name="Text Box 5"/>
          <p:cNvSpPr txBox="1"/>
          <p:nvPr/>
        </p:nvSpPr>
        <p:spPr>
          <a:xfrm>
            <a:off x="3924300" y="1125538"/>
            <a:ext cx="446405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96259" name="Text Box 6"/>
          <p:cNvSpPr txBox="1"/>
          <p:nvPr/>
        </p:nvSpPr>
        <p:spPr>
          <a:xfrm>
            <a:off x="468313" y="919163"/>
            <a:ext cx="7488237" cy="877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eg2:</a:t>
            </a: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检测从命令行输入的文件是否存在</a:t>
            </a:r>
            <a:endParaRPr lang="zh-CN" altLang="en-US" sz="24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96260" name="Picture 7"/>
          <p:cNvPicPr>
            <a:picLocks noChangeAspect="1"/>
          </p:cNvPicPr>
          <p:nvPr/>
        </p:nvPicPr>
        <p:blipFill>
          <a:blip r:embed="rId1"/>
          <a:srcRect b="25330"/>
          <a:stretch>
            <a:fillRect/>
          </a:stretch>
        </p:blipFill>
        <p:spPr>
          <a:xfrm>
            <a:off x="684213" y="1557338"/>
            <a:ext cx="8072437" cy="3957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3"/>
          <p:cNvSpPr>
            <a:spLocks noGrp="1"/>
          </p:cNvSpPr>
          <p:nvPr>
            <p:ph idx="1"/>
          </p:nvPr>
        </p:nvSpPr>
        <p:spPr>
          <a:xfrm>
            <a:off x="323850" y="908050"/>
            <a:ext cx="8712200" cy="5111750"/>
          </a:xfrm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&amp;&amp;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||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例子：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zh-TW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#!/</a:t>
            </a:r>
            <a:r>
              <a:rPr lang="en-US" altLang="zh-TW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bin/bash</a:t>
            </a:r>
            <a:endParaRPr lang="en-US" altLang="zh-TW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x=5</a:t>
            </a:r>
            <a:endParaRPr lang="en-US" altLang="zh-TW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y=10</a:t>
            </a:r>
            <a:endParaRPr lang="en-US" altLang="zh-TW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if [ “$x” -eq 5 ] &amp;&amp; [ “$y” -eq 10 ]</a:t>
            </a:r>
            <a:endParaRPr lang="en-US" altLang="zh-TW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then</a:t>
            </a:r>
            <a:endParaRPr lang="en-US" altLang="zh-TW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echo “Both conditions are true.”</a:t>
            </a:r>
            <a:endParaRPr lang="en-US" altLang="zh-TW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else</a:t>
            </a:r>
            <a:endParaRPr lang="en-US" altLang="zh-TW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echo “The conditions are not true.”</a:t>
            </a:r>
            <a:endParaRPr lang="en-US" altLang="zh-TW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fi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023225" cy="4921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扩展的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test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[[…]]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fname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=/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tmp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somefile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flag=true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[[ -e $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fname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&amp;&amp; “$flag” = “yes” ]]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then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rm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–f $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fname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“file $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fname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has removed”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8307" name="TextBox 3"/>
          <p:cNvSpPr txBox="1"/>
          <p:nvPr/>
        </p:nvSpPr>
        <p:spPr>
          <a:xfrm>
            <a:off x="684213" y="5876925"/>
            <a:ext cx="78486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[[…]]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测试结构中允许使用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&amp;&amp; ||   &lt;  &gt;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等运算符，如果在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  ]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中会出现错误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2.6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控制流程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611188" y="1125538"/>
            <a:ext cx="7740650" cy="5129212"/>
          </a:xfrm>
          <a:ln/>
        </p:spPr>
        <p:txBody>
          <a:bodyPr wrap="square" lIns="91440" tIns="45720" rIns="91440" bIns="45720" anchor="t"/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分支语句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:if-then-else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循环语句：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for while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until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57200" y="6324600"/>
            <a:ext cx="2133600" cy="244475"/>
          </a:xfrm>
          <a:noFill/>
          <a:ln>
            <a:noFill/>
          </a:ln>
        </p:spPr>
        <p:txBody>
          <a:bodyPr anchor="t"/>
          <a:p>
            <a:pPr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0354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i="0" dirty="0">
                <a:latin typeface="黑体" panose="02010609060101010101" pitchFamily="49" charset="-122"/>
                <a:ea typeface="黑体" panose="02010609060101010101" pitchFamily="49" charset="-122"/>
              </a:rPr>
              <a:t>分支结构</a:t>
            </a:r>
            <a:endParaRPr lang="zh-CN" altLang="en-US" sz="32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500562" cy="5129213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分支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 $# -eq 0 ]</a:t>
            </a:r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then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echo “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输入了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个参数”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elif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 $# -gt 1 ]</a:t>
            </a:r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then echo “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输入了多个参数”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else echo “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输入了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个参数”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endParaRPr lang="en-US" altLang="zh-CN" sz="20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6357" name="Rectangle 5"/>
          <p:cNvSpPr>
            <a:spLocks noGrp="1"/>
          </p:cNvSpPr>
          <p:nvPr>
            <p:ph sz="half" idx="2"/>
          </p:nvPr>
        </p:nvSpPr>
        <p:spPr>
          <a:xfrm>
            <a:off x="4356100" y="908050"/>
            <a:ext cx="4176713" cy="5129213"/>
          </a:xfrm>
          <a:ln/>
        </p:spPr>
        <p:txBody>
          <a:bodyPr wrap="square" lIns="91440" tIns="45720" rIns="91440" bIns="45720" anchor="t"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case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case “$#”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</a:t>
            </a:r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0) echo “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输入了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个参数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	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;;</a:t>
            </a:r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1) echo “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输入了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个参数”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;;</a:t>
            </a:r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*) echo “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输入了多个参数”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;;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esac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每个分支条件后必须以两个分号结尾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charRg st="1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charRg st="4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charRg st="8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charRg st="9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981075"/>
            <a:ext cx="8023225" cy="5065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eg3.sh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#!/bin/bash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script3-3.sh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 "Enter the first integer:"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read first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 "Enter the second integer:"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read second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 [ "$first" -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"$second" ]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then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echo "$first is greater than $second"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elif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[ "$first" -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"$second" ]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then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echo "$first is less than $second"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else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echo "$first is equal to $second"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 VI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的启动与保存退出</a:t>
            </a:r>
            <a:endParaRPr lang="zh-CN" altLang="en-US" sz="33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20515" name="Rectangle 3"/>
          <p:cNvSpPr>
            <a:spLocks noGrp="1"/>
          </p:cNvSpPr>
          <p:nvPr>
            <p:ph idx="1"/>
          </p:nvPr>
        </p:nvSpPr>
        <p:spPr>
          <a:xfrm>
            <a:off x="395288" y="981075"/>
            <a:ext cx="8027987" cy="5616575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执行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命令即可如：	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 my.txt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如果文件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显示文件内容并等待用户的命令。如果指定的文件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不存在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将告知用户这是未命名的文件，并进入一个空白的界面。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启动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默认处于命令模式。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0517" name="AutoShape 5"/>
          <p:cNvSpPr/>
          <p:nvPr/>
        </p:nvSpPr>
        <p:spPr>
          <a:xfrm>
            <a:off x="4968875" y="2522538"/>
            <a:ext cx="4211638" cy="3816350"/>
          </a:xfrm>
          <a:prstGeom prst="wedgeRoundRectCallout">
            <a:avLst>
              <a:gd name="adj1" fmla="val -53907"/>
              <a:gd name="adj2" fmla="val -66644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下后缀名没有什么强制要求。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对可执行文件</a:t>
            </a:r>
            <a:r>
              <a:rPr lang="zh-CN" altLang="en-US" sz="24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，系统一般从文件的属性来区分。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对源代码文件</a:t>
            </a:r>
            <a:r>
              <a:rPr lang="zh-CN" altLang="en-US" sz="24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，一般要给出合适的后缀，</a:t>
            </a:r>
            <a:r>
              <a:rPr lang="en-US" altLang="zh-CN" sz="24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gcc</a:t>
            </a:r>
            <a:r>
              <a:rPr lang="zh-CN" altLang="en-US" sz="24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通过后缀来区别输入文件的类别。</a:t>
            </a:r>
            <a:r>
              <a:rPr lang="zh-CN" altLang="en-US" sz="28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rgbClr val="D600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2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9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 bldLvl="0" animBg="1"/>
      <p:bldP spid="320517" grpId="1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836613"/>
            <a:ext cx="8023225" cy="5353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eg4.sh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#!/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bin/bash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script3-4.sh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hour = `date +%H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`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hour=$(date +%H)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case $hour in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0[1-9] | 1[01] ) 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echo "Good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morning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!!"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;;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1[2-7] )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echo "Good afternoon !!"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;;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* )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echo "Good evening !! "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;;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esac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34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扩展思考：根据时间备份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/var/log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日志目录，仅备份周三、周五的数据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539750" y="1052513"/>
            <a:ext cx="8023225" cy="4921250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练习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：判断当前用户是否为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root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管理员，如果是，则执行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tar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/etc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目录执行备份。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练习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：编写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firefox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火狐浏览器启动脚本，支持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start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restart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功能。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468313" y="-34925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计算命令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7284" name="Rectangle 3"/>
          <p:cNvSpPr>
            <a:spLocks noGrp="1"/>
          </p:cNvSpPr>
          <p:nvPr>
            <p:ph idx="1"/>
          </p:nvPr>
        </p:nvSpPr>
        <p:spPr>
          <a:xfrm>
            <a:off x="0" y="752475"/>
            <a:ext cx="8820150" cy="3384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$((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x+y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))  $((x-y))  $((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x%y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$((x/y))  $((x++)) $((x- -))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728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2636838"/>
            <a:ext cx="8172450" cy="3024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2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7522" name="内容占位符 2"/>
          <p:cNvSpPr>
            <a:spLocks noGrp="1"/>
          </p:cNvSpPr>
          <p:nvPr>
            <p:ph idx="1"/>
          </p:nvPr>
        </p:nvSpPr>
        <p:spPr>
          <a:xfrm>
            <a:off x="395288" y="692150"/>
            <a:ext cx="8023225" cy="5426075"/>
          </a:xfrm>
          <a:ln/>
        </p:spPr>
        <p:txBody>
          <a:bodyPr wrap="square" lIns="91440" tIns="45720" rIns="91440" bIns="45720" anchor="t"/>
          <a:p>
            <a:pPr lvl="1" eaLnBrk="1" hangingPunct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expr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命令：用于计算表达式的值，然后把计算结果送到标准输出；运算符前后需有空格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752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363" y="2781300"/>
            <a:ext cx="8486775" cy="3579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循环结构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8546" name="内容占位符 1"/>
          <p:cNvSpPr>
            <a:spLocks noGrp="1"/>
          </p:cNvSpPr>
          <p:nvPr>
            <p:ph sz="half" idx="1"/>
          </p:nvPr>
        </p:nvSpPr>
        <p:spPr>
          <a:xfrm>
            <a:off x="611188" y="908050"/>
            <a:ext cx="4032250" cy="5761038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语法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1</a:t>
            </a:r>
            <a:endParaRPr lang="zh-CN" altLang="en-US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for 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变量名 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in  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参数列表</a:t>
            </a:r>
            <a:endParaRPr lang="zh-CN" altLang="en-US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do</a:t>
            </a:r>
            <a:endParaRPr lang="en-US" altLang="zh-CN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命令列表</a:t>
            </a:r>
            <a:endParaRPr lang="zh-CN" altLang="en-US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done</a:t>
            </a:r>
            <a:endParaRPr lang="en-US" altLang="zh-CN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语义</a:t>
            </a:r>
            <a:endParaRPr lang="zh-CN" altLang="en-US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      将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参数列表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中的元素依次赋给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变量名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，在每次赋值后执行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命令列表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参数列表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表示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变量名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的取值范围</a:t>
            </a:r>
            <a:r>
              <a:rPr lang="zh-CN" altLang="en-US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内容占位符 2"/>
          <p:cNvSpPr>
            <a:spLocks noGrp="1"/>
          </p:cNvSpPr>
          <p:nvPr>
            <p:ph sz="half" idx="2"/>
          </p:nvPr>
        </p:nvSpPr>
        <p:spPr>
          <a:xfrm>
            <a:off x="4697413" y="908050"/>
            <a:ext cx="3935412" cy="5689600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语法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2</a:t>
            </a:r>
            <a:endParaRPr lang="en-US" altLang="zh-CN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for ((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初始化变量值；结束循环条件；运算））</a:t>
            </a:r>
            <a:endParaRPr lang="en-US" altLang="zh-CN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do</a:t>
            </a:r>
            <a:endParaRPr lang="en-US" altLang="zh-CN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命令序列</a:t>
            </a:r>
            <a:endParaRPr lang="en-US" altLang="zh-CN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done</a:t>
            </a:r>
            <a:endParaRPr lang="zh-CN" altLang="en-US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灯片编号占位符 5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t"/>
          <a:p>
            <a:pPr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914400"/>
          </a:xfrm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Rectangle 3"/>
          <p:cNvSpPr txBox="1"/>
          <p:nvPr/>
        </p:nvSpPr>
        <p:spPr bwMode="gray">
          <a:xfrm>
            <a:off x="539750" y="863600"/>
            <a:ext cx="7751763" cy="51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的倍数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for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in `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seq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1  9`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do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echo `expr $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\* 10`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done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或写	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in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{1..9}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$((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*10))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done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5292725" y="2492375"/>
            <a:ext cx="3398838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Arial" panose="020B0604020202020204" pitchFamily="34" charset="0"/>
                <a:ea typeface="楷体_GB2312" panose="02010609030101010101" pitchFamily="49" charset="-122"/>
              </a:rPr>
              <a:t>乘号前加转义符，</a:t>
            </a:r>
            <a:endParaRPr lang="zh-CN" altLang="en-US" sz="28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lvl="0" indent="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anose="02010609030101010101" pitchFamily="49" charset="-122"/>
              </a:rPr>
              <a:t>与数字间要有空格。</a:t>
            </a:r>
            <a:endParaRPr lang="zh-CN" altLang="en-US" sz="28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矩形 2"/>
          <p:cNvSpPr/>
          <p:nvPr/>
        </p:nvSpPr>
        <p:spPr>
          <a:xfrm>
            <a:off x="827088" y="1125538"/>
            <a:ext cx="7848600" cy="5133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eg5: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zh-TW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#!/</a:t>
            </a: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bin/bash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	for ((i=1;i&lt;=100;i++))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do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sum=$((sum+i))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done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echo $sum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eg6: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zh-TW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#!/</a:t>
            </a: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bin/bash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	for x in paper pencil pen; do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	echo “The value of variable x is: $x”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	sleep 1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	done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475" y="6259513"/>
            <a:ext cx="4392613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考虑用参数传递如何实现？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1618" name="矩形 3"/>
          <p:cNvSpPr/>
          <p:nvPr/>
        </p:nvSpPr>
        <p:spPr>
          <a:xfrm>
            <a:off x="468313" y="981075"/>
            <a:ext cx="806450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Eg7: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编写一个名为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chname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的程序，将当前目录下所有的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文件更名为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.doc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619" name="矩形 4"/>
          <p:cNvSpPr/>
          <p:nvPr/>
        </p:nvSpPr>
        <p:spPr>
          <a:xfrm>
            <a:off x="577850" y="1811338"/>
            <a:ext cx="7954963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#!/bin/bash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for file in  *.txt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do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	leftname=`basename $file .txt`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	mv $file $leftname.doc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done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0" name="矩形 5"/>
          <p:cNvSpPr/>
          <p:nvPr/>
        </p:nvSpPr>
        <p:spPr>
          <a:xfrm>
            <a:off x="577850" y="4089400"/>
            <a:ext cx="7954963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说明：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系统中不支持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mv *.txt *.doc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这样的更名命令形式，如果需要将文件成批地更名最好编写一个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脚本文件。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语句的参数列表中使用了“*”通配符。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）在程序中用到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basename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命令，该命令从随后的文件名剥去指定的后缀。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(4)dirname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获取文件的目录名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3"/>
          <p:cNvSpPr>
            <a:spLocks noGrp="1"/>
          </p:cNvSpPr>
          <p:nvPr>
            <p:ph idx="1"/>
          </p:nvPr>
        </p:nvSpPr>
        <p:spPr>
          <a:xfrm>
            <a:off x="523875" y="908050"/>
            <a:ext cx="8008938" cy="914400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eg8: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要求：给当前目录里的所有文件加后缀名“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.html”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611188" y="1412875"/>
            <a:ext cx="7543800" cy="3108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zh-TW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#!/</a:t>
            </a: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bin/bash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for file in *; do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	echo “Adding .html extension to $file...”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	mv $file $file.html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	sleep 1</a:t>
            </a:r>
            <a:endParaRPr lang="en-US" altLang="zh-TW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0">
              <a:buClrTx/>
              <a:buFont typeface="Wingdings" panose="05000000000000000000" pitchFamily="2" charset="2"/>
              <a:buNone/>
            </a:pPr>
            <a:r>
              <a:rPr lang="en-US" altLang="zh-TW" sz="2800" dirty="0">
                <a:latin typeface="黑体" panose="02010609060101010101" pitchFamily="49" charset="-122"/>
                <a:ea typeface="黑体" panose="02010609060101010101" pitchFamily="49" charset="-122"/>
              </a:rPr>
              <a:t>done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023225" cy="492125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常用的启动参数（更多参数参考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vi --help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-b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以二进制模式显示。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-d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打开多个文件，并显示文件之间的不同之处。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-m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被修改后的文件不允许被写入硬盘。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-M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禁止对文件进行修改。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sv-SE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-R	</a:t>
            </a:r>
            <a:r>
              <a:rPr lang="zh-CN" altLang="sv-SE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以只读方式打开文件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-e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ex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（一种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系统中常见的文本编辑器）的操作方式运行</a:t>
            </a:r>
            <a:r>
              <a:rPr lang="en-US" altLang="ja-JP" sz="2400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 –R /etc/passwd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以只读方式打开文件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passwd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练习：把某个目录下的文件扩展名改为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bat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，再压缩打包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#!/bin/bash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 file in `ls $1`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do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  new_file=“${file}.bat”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  mv ./$1/$file ./$1/$new_file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  tar -cvf ./$1.tar ./$1  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done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6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2"/>
          <p:cNvSpPr>
            <a:spLocks noGrp="1"/>
          </p:cNvSpPr>
          <p:nvPr>
            <p:ph type="title"/>
          </p:nvPr>
        </p:nvSpPr>
        <p:spPr>
          <a:xfrm>
            <a:off x="539750" y="981075"/>
            <a:ext cx="6705600" cy="563563"/>
          </a:xfrm>
          <a:ln/>
        </p:spPr>
        <p:txBody>
          <a:bodyPr wrap="square" lIns="91440" tIns="45720" rIns="91440" bIns="45720" anchor="ctr"/>
          <a:p>
            <a:pPr/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while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语句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8023225" cy="4921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while [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do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	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命令列表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done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循环执行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命令列表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中的命令，直至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条件表达式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的值为假。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标题 2"/>
          <p:cNvSpPr>
            <a:spLocks noGrp="1"/>
          </p:cNvSpPr>
          <p:nvPr>
            <p:ph type="title"/>
          </p:nvPr>
        </p:nvSpPr>
        <p:spPr>
          <a:xfrm>
            <a:off x="971550" y="188913"/>
            <a:ext cx="6705600" cy="563562"/>
          </a:xfrm>
          <a:ln/>
        </p:spPr>
        <p:txBody>
          <a:bodyPr wrap="square" lIns="91440" tIns="45720" rIns="91440" bIns="45720" anchor="ctr"/>
          <a:p>
            <a:r>
              <a:rPr lang="en-US" altLang="zh-CN" i="0" dirty="0">
                <a:latin typeface="黑体" panose="02010609060101010101" pitchFamily="49" charset="-122"/>
                <a:ea typeface="黑体" panose="02010609060101010101" pitchFamily="49" charset="-122"/>
              </a:rPr>
              <a:t>eg9 while</a:t>
            </a:r>
            <a:r>
              <a:rPr lang="zh-CN" altLang="en-US" i="0" dirty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r>
              <a:rPr lang="en-US" altLang="zh-CN" i="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i="0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i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i="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i="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i="0" dirty="0">
                <a:latin typeface="黑体" panose="02010609060101010101" pitchFamily="49" charset="-122"/>
                <a:ea typeface="黑体" panose="02010609060101010101" pitchFamily="49" charset="-122"/>
              </a:rPr>
              <a:t>的和</a:t>
            </a:r>
            <a:br>
              <a:rPr lang="zh-CN" altLang="en-US" i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14" name="内容占位符 3"/>
          <p:cNvSpPr>
            <a:spLocks noGrp="1"/>
          </p:cNvSpPr>
          <p:nvPr>
            <p:ph sz="half" idx="1"/>
          </p:nvPr>
        </p:nvSpPr>
        <p:spPr>
          <a:xfrm>
            <a:off x="395288" y="1228725"/>
            <a:ext cx="4149725" cy="4921250"/>
          </a:xfrm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i=1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sum=0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while [ $i -le 100 ] 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sum=`expr $sum + $i`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i=`expr $i + 1`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done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echo The sum is $sum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/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Grp="1"/>
          </p:cNvSpPr>
          <p:nvPr>
            <p:ph sz="half" idx="2"/>
          </p:nvPr>
        </p:nvSpPr>
        <p:spPr>
          <a:xfrm>
            <a:off x="4500563" y="1341438"/>
            <a:ext cx="3935412" cy="4921250"/>
          </a:xfrm>
          <a:ln/>
        </p:spPr>
        <p:txBody>
          <a:bodyPr wrap="square" lIns="91440" tIns="45720" rIns="91440" bIns="45720" anchor="t"/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i=1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sum=0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while [  $i –le 100  ]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do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sum=$((sum+i))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i=$((i+1))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done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echo $sum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7762" name="内容占位符 2"/>
          <p:cNvSpPr>
            <a:spLocks noGrp="1"/>
          </p:cNvSpPr>
          <p:nvPr>
            <p:ph sz="half"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+mn-cs"/>
              </a:rPr>
              <a:t>i=1</a:t>
            </a:r>
            <a:endParaRPr lang="en-US" altLang="zh-CN" b="1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+mn-cs"/>
              </a:rPr>
              <a:t>sum=0</a:t>
            </a:r>
            <a:endParaRPr lang="en-US" altLang="zh-CN" b="1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+mn-cs"/>
              </a:rPr>
              <a:t>while [ $i –le 100 ]</a:t>
            </a:r>
            <a:endParaRPr lang="en-US" altLang="zh-CN" b="1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+mn-cs"/>
              </a:rPr>
              <a:t> do</a:t>
            </a:r>
            <a:endParaRPr lang="en-US" altLang="zh-CN" b="1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+mn-cs"/>
              </a:rPr>
              <a:t> sum=$[$sum+$i]</a:t>
            </a:r>
            <a:endParaRPr lang="en-US" altLang="zh-CN" b="1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+mn-cs"/>
              </a:rPr>
              <a:t> i=$[$i+1]</a:t>
            </a:r>
            <a:endParaRPr lang="en-US" altLang="zh-CN" b="1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+mn-cs"/>
              </a:rPr>
              <a:t>done</a:t>
            </a:r>
            <a:endParaRPr lang="en-US" altLang="zh-CN" b="1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+mn-cs"/>
              </a:rPr>
              <a:t>echo $sum</a:t>
            </a:r>
            <a:endParaRPr lang="zh-CN" altLang="en-US" b="1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3" name="内容占位符 3"/>
          <p:cNvSpPr>
            <a:spLocks noGrp="1"/>
          </p:cNvSpPr>
          <p:nvPr>
            <p:ph sz="half" idx="2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i=0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sum=0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while [ $i –lt 100 ]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do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let i+=1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 let sum+=$i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done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echo $sum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4" name="页脚占位符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t"/>
          <a:p>
            <a:pPr indent="0">
              <a:buClrTx/>
              <a:buFont typeface="Wingdings" panose="05000000000000000000" pitchFamily="2" charset="2"/>
              <a:buChar char="•"/>
            </a:pPr>
            <a:r>
              <a:rPr lang="en-US" altLang="zh-CN" dirty="0">
                <a:solidFill>
                  <a:srgbClr val="113F71"/>
                </a:solidFill>
                <a:latin typeface="Arial" panose="020B0604020202020204" pitchFamily="34" charset="0"/>
              </a:rPr>
              <a:t>Company  Logo</a:t>
            </a:r>
            <a:endParaRPr lang="en-US" altLang="zh-CN" dirty="0">
              <a:solidFill>
                <a:srgbClr val="113F71"/>
              </a:solidFill>
              <a:latin typeface="Arial" panose="020B0604020202020204" pitchFamily="34" charset="0"/>
            </a:endParaRPr>
          </a:p>
        </p:txBody>
      </p:sp>
      <p:sp>
        <p:nvSpPr>
          <p:cNvPr id="117765" name="日期占位符 5"/>
          <p:cNvSpPr>
            <a:spLocks noGrp="1"/>
          </p:cNvSpPr>
          <p:nvPr>
            <p:ph type="dt" sz="half" idx="12"/>
          </p:nvPr>
        </p:nvSpPr>
        <p:spPr>
          <a:noFill/>
          <a:ln>
            <a:noFill/>
          </a:ln>
        </p:spPr>
        <p:txBody>
          <a:bodyPr anchor="t"/>
          <a:p>
            <a:pPr indent="0">
              <a:buClrTx/>
              <a:buFont typeface="Wingdings" panose="05000000000000000000" pitchFamily="2" charset="2"/>
              <a:buChar char="•"/>
            </a:pPr>
            <a:r>
              <a:rPr lang="en-US" altLang="zh-CN" dirty="0">
                <a:solidFill>
                  <a:srgbClr val="113F71"/>
                </a:solidFill>
                <a:latin typeface="Arial" panose="020B0604020202020204" pitchFamily="34" charset="0"/>
              </a:rPr>
              <a:t>www.themegallery.com</a:t>
            </a:r>
            <a:endParaRPr lang="en-US" altLang="zh-CN" dirty="0">
              <a:solidFill>
                <a:srgbClr val="113F7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例：批量添加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个用户，用户名称为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userN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的数字。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/bin/bash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 add twenty users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num=1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while [ $num –le 20 ]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useradd user${num}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num=$((num+1))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done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6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1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3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98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Until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Until [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命令序列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Done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直到条件满足时循环结束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 批量删除用户，用户名称为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userN,N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1-20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之间的数字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/bin/bash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#delete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num=20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until [ $num –eq 0 ]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userdel user${num}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num=$((num-1))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done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1858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7096125" cy="65405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命令结果重定向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72739" name="Rectangle 3"/>
          <p:cNvSpPr>
            <a:spLocks noGrp="1"/>
          </p:cNvSpPr>
          <p:nvPr>
            <p:ph idx="1"/>
          </p:nvPr>
        </p:nvSpPr>
        <p:spPr>
          <a:xfrm>
            <a:off x="468313" y="1052513"/>
            <a:ext cx="8388350" cy="5129212"/>
          </a:xfrm>
          <a:ln/>
        </p:spPr>
        <p:txBody>
          <a:bodyPr wrap="square" lIns="91440" tIns="45720" rIns="91440" bIns="45720" anchor="t"/>
          <a:p>
            <a:pPr lvl="1" eaLnBrk="1" hangingPunct="1"/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		stdout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		stderr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标准错误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输出重定向到文件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file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，终端上只能看到标准错误：</a:t>
            </a:r>
            <a:b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</a:t>
            </a:r>
            <a:r>
              <a:rPr lang="en-US" altLang="zh-CN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&gt;file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错误重定向到文件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file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，终端上只能看到标准输出：</a:t>
            </a:r>
            <a:b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</a:t>
            </a:r>
            <a:r>
              <a:rPr lang="en-US" altLang="zh-CN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2&gt;file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标准输出和标准错误都重定向到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file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，终端上看不到任何信息：</a:t>
            </a:r>
            <a:b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</a:t>
            </a:r>
            <a:r>
              <a:rPr lang="en-US" altLang="zh-CN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&gt;file 2&gt;&amp;1 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（等于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&amp;&gt;file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endParaRPr lang="zh-CN" altLang="en-US" sz="26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6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0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4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882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7164387" cy="91440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屏蔽命令任何输出的：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&gt;/dev/null  2&gt;&amp;1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22883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8353425" cy="5040313"/>
          </a:xfrm>
          <a:ln/>
        </p:spPr>
        <p:txBody>
          <a:bodyPr wrap="square" lIns="91440" tIns="45720" rIns="91440" bIns="45720" anchor="t"/>
          <a:p>
            <a:pPr marL="457200" indent="-45720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 /etc/my.conf  &gt;/dev/null  2&gt;&amp;1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22605" lvl="1" indent="101600"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/dev/null	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空设备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此句命令的结果是：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22605" lvl="1" indent="101600" eaLnBrk="1" hangingPunct="1"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命令没有目标文件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应该输出错误。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2605" lvl="1" indent="101600" eaLnBrk="1" hangingPunct="1"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2&gt;&amp;1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表示错误重定向指向标准输出。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2605" lvl="1" indent="101600" eaLnBrk="1" hangingPunct="1">
              <a:buClr>
                <a:schemeClr val="accent1"/>
              </a:buClr>
              <a:buFont typeface="Wingdings" panose="05000000000000000000" pitchFamily="2" charset="2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&gt;/dev/null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又使标准输出重定向到空，就是不要输出信息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2605" lvl="1" indent="101600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即：一个错误的命令执行，什么功能都不实现，且没有任何信息或错误提示输出。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ClrTx/>
            </a:pPr>
            <a:fld id="{9A0DB2DC-4C9A-4742-B13C-FB6460FD3503}" type="slidenum"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906" name="Rectangle 3"/>
          <p:cNvSpPr>
            <a:spLocks noGrp="1"/>
          </p:cNvSpPr>
          <p:nvPr>
            <p:ph idx="1"/>
          </p:nvPr>
        </p:nvSpPr>
        <p:spPr>
          <a:xfrm>
            <a:off x="323850" y="1773238"/>
            <a:ext cx="8532813" cy="489585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#! /bin/bash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if test $# -ne 1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then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echo “Usage: chuser username”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else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user=”$1”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until who |grep “$user”&gt;/dev/null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do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	sleep 300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done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echo “$user has logged on!”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	fi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3907" name="Rectangle 4"/>
          <p:cNvSpPr>
            <a:spLocks noGrp="1"/>
          </p:cNvSpPr>
          <p:nvPr>
            <p:ph type="title"/>
          </p:nvPr>
        </p:nvSpPr>
        <p:spPr>
          <a:xfrm>
            <a:off x="539750" y="476250"/>
            <a:ext cx="7812088" cy="360363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eg10: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23908" name="矩形 1"/>
          <p:cNvSpPr/>
          <p:nvPr/>
        </p:nvSpPr>
        <p:spPr>
          <a:xfrm>
            <a:off x="539750" y="1125538"/>
            <a:ext cx="703580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514350" lvl="0" indent="-514350">
              <a:buClrTx/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  <a:ea typeface="楷体_GB2312" panose="02010609030101010101" pitchFamily="49" charset="-122"/>
              </a:rPr>
              <a:t>每隔</a:t>
            </a:r>
            <a:r>
              <a:rPr lang="en-US" altLang="zh-CN" sz="2800" dirty="0">
                <a:latin typeface="Arial" panose="020B0604020202020204" pitchFamily="34" charset="0"/>
                <a:ea typeface="楷体_GB2312" panose="02010609030101010101" pitchFamily="49" charset="-122"/>
              </a:rPr>
              <a:t>5</a:t>
            </a:r>
            <a:r>
              <a:rPr lang="zh-CN" altLang="en-US" sz="2800" dirty="0">
                <a:latin typeface="Arial" panose="020B0604020202020204" pitchFamily="34" charset="0"/>
                <a:ea typeface="楷体_GB2312" panose="02010609030101010101" pitchFamily="49" charset="-122"/>
              </a:rPr>
              <a:t>分钟检查指定的用户是否登录系统</a:t>
            </a:r>
            <a:endParaRPr lang="zh-CN" altLang="en-US" sz="28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20314</Words>
  <Application>WPS 演示</Application>
  <PresentationFormat>全屏显示(4:3)</PresentationFormat>
  <Paragraphs>1562</Paragraphs>
  <Slides>122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40" baseType="lpstr">
      <vt:lpstr>Arial</vt:lpstr>
      <vt:lpstr>宋体</vt:lpstr>
      <vt:lpstr>Wingdings</vt:lpstr>
      <vt:lpstr>楷体_GB2312</vt:lpstr>
      <vt:lpstr>Verdana</vt:lpstr>
      <vt:lpstr>Calibri</vt:lpstr>
      <vt:lpstr>方正姚体</vt:lpstr>
      <vt:lpstr>黑体</vt:lpstr>
      <vt:lpstr>华文细黑</vt:lpstr>
      <vt:lpstr>Times New Roman</vt:lpstr>
      <vt:lpstr>Arial Black</vt:lpstr>
      <vt:lpstr>PMingLiU</vt:lpstr>
      <vt:lpstr>华文新魏</vt:lpstr>
      <vt:lpstr>微软雅黑</vt:lpstr>
      <vt:lpstr>新宋体</vt:lpstr>
      <vt:lpstr>Tiger</vt:lpstr>
      <vt:lpstr>Wingdings 2</vt:lpstr>
      <vt:lpstr>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linux入门</dc:title>
  <dc:creator>wxlran</dc:creator>
  <cp:keywords>问号</cp:keywords>
  <dc:subject>linux入门</dc:subject>
  <cp:lastModifiedBy>Administrator</cp:lastModifiedBy>
  <cp:revision>556</cp:revision>
  <dcterms:created xsi:type="dcterms:W3CDTF">2016-11-16T02:59:43Z</dcterms:created>
  <dcterms:modified xsi:type="dcterms:W3CDTF">2017-05-09T12:16:50Z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