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5" r:id="rId8"/>
    <p:sldId id="267" r:id="rId9"/>
    <p:sldId id="262" r:id="rId10"/>
    <p:sldId id="263" r:id="rId11"/>
    <p:sldId id="264" r:id="rId12"/>
    <p:sldId id="266" r:id="rId13"/>
    <p:sldId id="301" r:id="rId14"/>
    <p:sldId id="268" r:id="rId15"/>
    <p:sldId id="269" r:id="rId16"/>
    <p:sldId id="270" r:id="rId17"/>
    <p:sldId id="272" r:id="rId18"/>
    <p:sldId id="271" r:id="rId19"/>
    <p:sldId id="273" r:id="rId20"/>
    <p:sldId id="302" r:id="rId21"/>
    <p:sldId id="274" r:id="rId22"/>
    <p:sldId id="303" r:id="rId23"/>
    <p:sldId id="275" r:id="rId24"/>
    <p:sldId id="276" r:id="rId25"/>
    <p:sldId id="277" r:id="rId26"/>
    <p:sldId id="278" r:id="rId27"/>
    <p:sldId id="280" r:id="rId28"/>
    <p:sldId id="279" r:id="rId29"/>
    <p:sldId id="281" r:id="rId30"/>
    <p:sldId id="283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66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/>
          <a:lstStyle/>
          <a:p>
            <a:pPr defTabSz="914400"/>
            <a:r>
              <a:rPr lang="en-US" altLang="en-US" sz="3200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Review of Linux Operating System</a:t>
            </a: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89713" cy="1752600"/>
          </a:xfrm>
          <a:ln/>
        </p:spPr>
        <p:txBody>
          <a:bodyPr anchor="t"/>
          <a:lstStyle/>
          <a:p>
            <a:pPr defTabSz="914400"/>
            <a:r>
              <a:rPr lang="en-US" altLang="en-US" sz="2400" kern="1200" baseline="0">
                <a:latin typeface="+mn-lt"/>
                <a:ea typeface="+mn-ea"/>
                <a:cs typeface="+mn-cs"/>
              </a:rPr>
              <a:t>Bo Sun</a:t>
            </a:r>
          </a:p>
          <a:p>
            <a:pPr defTabSz="914400"/>
            <a:r>
              <a:rPr lang="en-US" altLang="en-US" kern="1200" baseline="0">
                <a:latin typeface="Times New Roman" panose="02020603050405020304" charset="0"/>
                <a:ea typeface="+mn-ea"/>
                <a:cs typeface="+mn-cs"/>
              </a:rPr>
              <a:t>Ph.D, Pattern Analysis and Machine Intelligence (PAMI) Group</a:t>
            </a:r>
          </a:p>
          <a:p>
            <a:pPr defTabSz="914400"/>
            <a:endParaRPr lang="en-US" altLang="en-US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457200" y="636588"/>
            <a:ext cx="8229600" cy="5489575"/>
          </a:xfrm>
          <a:ln/>
        </p:spPr>
        <p:txBody>
          <a:bodyPr anchor="t"/>
          <a:lstStyle/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2.5  cp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  复制文件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1,  cp /etc/passwd  /home/user/test； 将目录/etc/下的passwd文件复制到目录/home/user/下的test文件中；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2,  cp  -r  /etc/  /tmp；将目录/etc/下的所有文件复制到目录/tmp下</a:t>
            </a: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2.6  mv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 移动文件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1,  mv  ~/test  /home 将当前家目录下的test文件移动到/home目录中；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 2， mv  ./test  ./test_new 将文件test改名为test_new</a:t>
            </a: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2.7  ln  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在文件之间建立链接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ln file1 file2;     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为文件file1指定另一个可用于访问的名称：file2; 建立好这个链接后， 使用cat file2命令便可查看file1中的内容，即相当于执行了命令“cat file1”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457200" y="455930"/>
            <a:ext cx="8229600" cy="5670550"/>
          </a:xfrm>
          <a:ln/>
        </p:spPr>
        <p:txBody>
          <a:bodyPr anchor="t"/>
          <a:lstStyle/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2.8  chmod 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   设置文件的权限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1,“</a:t>
            </a:r>
            <a:r>
              <a:rPr lang="zh-CN" altLang="en-US" sz="2000" b="1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字符设定法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”  chmod ug+w,  o-w  my.txt；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对文件my.txt，为文件的属主（user,即u）和同组用户（group,即g）增加‘写’的权限，为其他用户（other,即o）去掉对文件my.txt的‘写’权限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2 “</a:t>
            </a:r>
            <a:r>
              <a:rPr lang="zh-CN" altLang="en-US" sz="2000" b="1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数字设定法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”  chmod 744 my.txt; 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即对文件my.txt来说，属主、同组的用户、其他用户的权限分别是rwx《读写执行’》、r《读》、 r《读》</a:t>
            </a: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2.9 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</a:t>
            </a:r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chown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  改变文件/目录的拥有者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1. chown lenovo my.txt; 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 将文件my.txt的拥有者/所有者改成lenovo</a:t>
            </a:r>
          </a:p>
          <a:p>
            <a:pPr lvl="1"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2.10   find  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查找文件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1. sudo find /etc –size  +1M  –a  –size  -10M； 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在目录下查找大于1M并且&lt;对应命令中的‘-a’&gt;小于10M的文件，并输出这些文件的信息</a:t>
            </a:r>
          </a:p>
          <a:p>
            <a:pPr lvl="1"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57200" y="473710"/>
            <a:ext cx="8229600" cy="5683250"/>
          </a:xfrm>
          <a:ln/>
        </p:spPr>
        <p:txBody>
          <a:bodyPr anchor="t"/>
          <a:lstStyle/>
          <a:p>
            <a:pPr marL="457200" lvl="2" defTabSz="914400"/>
            <a:r>
              <a:rPr lang="zh-CN" altLang="en-US" sz="2000">
                <a:sym typeface="+mn-ea"/>
              </a:rPr>
              <a:t>2. find . –type f –atime +60&gt;/tmp/filelist；</a:t>
            </a:r>
          </a:p>
          <a:p>
            <a:pPr marL="914400" lvl="3" defTabSz="914400"/>
            <a:r>
              <a:rPr lang="zh-CN" altLang="en-US" sz="2000">
                <a:sym typeface="+mn-ea"/>
              </a:rPr>
              <a:t> </a:t>
            </a:r>
            <a:r>
              <a:rPr lang="zh-CN" altLang="en-US">
                <a:sym typeface="+mn-ea"/>
              </a:rPr>
              <a:t>在当前目录下&lt;对应命令中的‘.’&gt; 查找访问时间在60天之前的文件，即查找60天以来没有被访问过的文件 ；</a:t>
            </a:r>
            <a:r>
              <a:rPr lang="zh-CN" altLang="en-US" sz="2000">
                <a:sym typeface="+mn-ea"/>
              </a:rPr>
              <a:t>    </a:t>
            </a:r>
          </a:p>
          <a:p>
            <a:pPr marL="457200" lvl="2" defTabSz="914400"/>
            <a:r>
              <a:rPr lang="zh-CN" altLang="en-US" sz="2220">
                <a:sym typeface="+mn-ea"/>
              </a:rPr>
              <a:t>3  find . –type f  -perm 644 –exec ls –l {} \; </a:t>
            </a:r>
          </a:p>
          <a:p>
            <a:pPr marL="914400" lvl="3" defTabSz="914400"/>
            <a:r>
              <a:rPr lang="zh-CN" altLang="en-US">
                <a:sym typeface="+mn-ea"/>
              </a:rPr>
              <a:t> 在当前目录中查找文件所有者（即属主）具有读写&lt;对应命令中的6&gt;权限、文件所属组和其他用户具有读&lt;对应命令中的4&gt;权限的文件，并将这些文件列出来&lt;对应命令中的ls -l&gt;） </a:t>
            </a:r>
          </a:p>
          <a:p>
            <a:pPr marL="914400" lvl="3"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2.11  grep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   在文件中查找内容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1,  grep John  students； 在文件中查找具有‘John’的元组《即具有‘John’的那些行》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2,  grep  -n  ‘^root’  /etc/passwd；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 在目录/etc/下的文件passwd中查找以root开头&lt;对应命令中的’^root’&gt;的那些元组，并显示它们在文件中的行号&lt;对应命令中的 ‘-n’&gt;</a:t>
            </a: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6080"/>
            <a:ext cx="8229600" cy="5819140"/>
          </a:xfrm>
        </p:spPr>
        <p:txBody>
          <a:bodyPr/>
          <a:lstStyle/>
          <a:p>
            <a:pPr defTabSz="914400"/>
            <a:r>
              <a:rPr lang="zh-CN" altLang="en-US" sz="2400">
                <a:solidFill>
                  <a:srgbClr val="0000FF"/>
                </a:solidFill>
                <a:sym typeface="+mn-ea"/>
              </a:rPr>
              <a:t>2.12  which</a:t>
            </a:r>
            <a:r>
              <a:rPr lang="zh-CN" altLang="en-US" sz="2400">
                <a:sym typeface="+mn-ea"/>
              </a:rPr>
              <a:t>   按路径进行查找</a:t>
            </a:r>
            <a:endParaRPr lang="zh-CN" altLang="en-US" sz="2400" kern="1200" baseline="0">
              <a:latin typeface="+mn-lt"/>
              <a:ea typeface="+mn-ea"/>
              <a:cs typeface="+mn-cs"/>
            </a:endParaRPr>
          </a:p>
          <a:p>
            <a:pPr lvl="1" defTabSz="914400"/>
            <a:r>
              <a:rPr lang="zh-CN" altLang="en-US" sz="2400">
                <a:sym typeface="+mn-ea"/>
              </a:rPr>
              <a:t>1  which  fdisk;  该命令的输入为： /sbin/fdisk； 即查找带有‘fdisk’的那些路径） </a:t>
            </a:r>
            <a:endParaRPr lang="zh-CN" altLang="en-US" sz="2400" kern="1200" baseline="0">
              <a:latin typeface="+mn-lt"/>
              <a:ea typeface="+mn-ea"/>
              <a:cs typeface="+mn-cs"/>
            </a:endParaRPr>
          </a:p>
          <a:p>
            <a:pPr lvl="1" defTabSz="914400"/>
            <a:r>
              <a:rPr lang="zh-CN" altLang="en-US" sz="2400">
                <a:sym typeface="+mn-ea"/>
              </a:rPr>
              <a:t> 2 又如：命令 which passwd的输出为：/usr/bin/passwd</a:t>
            </a:r>
            <a:endParaRPr lang="zh-CN" altLang="en-US" sz="2400" kern="1200" baseline="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>
              <a:sym typeface="+mn-ea"/>
            </a:endParaRPr>
          </a:p>
          <a:p>
            <a:pPr defTabSz="914400"/>
            <a:r>
              <a:rPr lang="zh-CN" altLang="en-US">
                <a:solidFill>
                  <a:srgbClr val="0000FF"/>
                </a:solidFill>
                <a:sym typeface="+mn-ea"/>
              </a:rPr>
              <a:t>2.13  diff </a:t>
            </a:r>
            <a:r>
              <a:rPr lang="zh-CN" altLang="en-US">
                <a:sym typeface="+mn-ea"/>
              </a:rPr>
              <a:t>    比较两个文件中的内容是否相同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lvl="1" defTabSz="914400"/>
            <a:r>
              <a:rPr lang="zh-CN" altLang="en-US">
                <a:sym typeface="+mn-ea"/>
              </a:rPr>
              <a:t>e.g.，diff  file1 file2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>
                <a:solidFill>
                  <a:srgbClr val="0000FF"/>
                </a:solidFill>
                <a:sym typeface="+mn-ea"/>
              </a:rPr>
              <a:t>2.14   tar  </a:t>
            </a:r>
            <a:r>
              <a:rPr lang="zh-CN" altLang="en-US">
                <a:sym typeface="+mn-ea"/>
              </a:rPr>
              <a:t>    将文件内容进行打包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lvl="1" defTabSz="914400"/>
            <a:r>
              <a:rPr lang="zh-CN" altLang="en-US">
                <a:sym typeface="+mn-ea"/>
              </a:rPr>
              <a:t>1. tar  -cvf  myfile.tar  myfile/;  将目录myfile中的文件打包到myfile.tar中;  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lvl="1" defTabSz="914400"/>
            <a:r>
              <a:rPr lang="zh-CN" altLang="en-US">
                <a:sym typeface="+mn-ea"/>
              </a:rPr>
              <a:t>2.  tar –tvf  myfile.tar  查看myfile.tar中的内容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lvl="1" defTabSz="914400"/>
            <a:r>
              <a:rPr lang="zh-CN" altLang="en-US">
                <a:sym typeface="+mn-ea"/>
              </a:rPr>
              <a:t>3.  tar –xvf  myfile.tar 将文件从myfile.tar中解包出来）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pPr defTabSz="914400"/>
            <a:r>
              <a:rPr lang="en-US" altLang="zh-CN" kern="1200" baseline="0"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1 目录操作命令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2 文件操作命令</a:t>
            </a:r>
            <a:r>
              <a:rPr lang="zh-CN" altLang="en-US" sz="2800" kern="1200" baseline="0">
                <a:solidFill>
                  <a:srgbClr val="FF00FF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	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 baseline="0">
                <a:solidFill>
                  <a:srgbClr val="FF00FF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3 管道	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4  进程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5  用户和组管理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6 vi编辑器及shell编程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927735"/>
            <a:ext cx="8229600" cy="5198745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command1 | command2 | command 3</a:t>
            </a:r>
          </a:p>
          <a:p>
            <a:pPr defTabSz="914400"/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lvl="1"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例子： find /etc –name *.conf&gt;list1 2&gt;list2  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     </a:t>
            </a:r>
          </a:p>
          <a:p>
            <a:pPr defTabSz="914400"/>
            <a:r>
              <a:rPr lang="zh-CN" altLang="en-US" sz="28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常用的管道命令</a:t>
            </a:r>
          </a:p>
          <a:p>
            <a:pPr lvl="1" defTabSz="914400"/>
            <a:r>
              <a:rPr lang="en-US" altLang="zh-CN" sz="2400" kern="1200" baseline="0">
                <a:latin typeface="+mn-lt"/>
                <a:ea typeface="+mn-ea"/>
                <a:cs typeface="+mn-cs"/>
              </a:rPr>
              <a:t>3.1 cut</a:t>
            </a:r>
          </a:p>
          <a:p>
            <a:pPr lvl="1" defTabSz="914400"/>
            <a:r>
              <a:rPr lang="en-US" altLang="zh-CN" sz="2400" kern="1200" baseline="0">
                <a:latin typeface="+mn-lt"/>
                <a:ea typeface="+mn-ea"/>
                <a:cs typeface="+mn-cs"/>
              </a:rPr>
              <a:t>3.2 echo</a:t>
            </a:r>
          </a:p>
          <a:p>
            <a:pPr lvl="1" defTabSz="914400"/>
            <a:r>
              <a:rPr lang="en-US" altLang="zh-CN" sz="2400" kern="1200" baseline="0">
                <a:latin typeface="+mn-lt"/>
                <a:ea typeface="+mn-ea"/>
                <a:cs typeface="+mn-cs"/>
              </a:rPr>
              <a:t>3.3 sort</a:t>
            </a:r>
          </a:p>
          <a:p>
            <a:pPr lvl="1" defTabSz="914400"/>
            <a:r>
              <a:rPr lang="en-US" altLang="zh-CN" sz="2400" kern="1200" baseline="0">
                <a:latin typeface="+mn-lt"/>
                <a:ea typeface="+mn-ea"/>
                <a:cs typeface="+mn-cs"/>
              </a:rPr>
              <a:t>3.4 wc</a:t>
            </a:r>
          </a:p>
          <a:p>
            <a:pPr lvl="1" defTabSz="914400"/>
            <a:r>
              <a:rPr lang="en-US" altLang="zh-CN" sz="2400" kern="1200" baseline="0">
                <a:latin typeface="+mn-lt"/>
                <a:ea typeface="+mn-ea"/>
                <a:cs typeface="+mn-cs"/>
              </a:rPr>
              <a:t>3.5 head/tail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543560"/>
            <a:ext cx="8229600" cy="5582920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3.1   cut</a:t>
            </a:r>
          </a:p>
          <a:p>
            <a:pPr lvl="1"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e.g.   echo $PATH | cut –d ‘:’ –f 3 输出结果是： /usr/local/bin</a:t>
            </a:r>
          </a:p>
          <a:p>
            <a:pPr defTabSz="914400"/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3.2  echo</a:t>
            </a:r>
          </a:p>
          <a:p>
            <a:pPr lvl="1" defTabSz="914400"/>
            <a:r>
              <a:rPr lang="zh-CN" altLang="en-US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e.g.,  echo “this is a example for echo”</a:t>
            </a:r>
          </a:p>
          <a:p>
            <a:pPr defTabSz="914400"/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3.3  sort </a:t>
            </a:r>
          </a:p>
          <a:p>
            <a:pPr lvl="1"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e.g.,   cat /etc/passwd | sort | head -5</a:t>
            </a:r>
          </a:p>
          <a:p>
            <a:pPr lvl="1" defTabSz="914400"/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3.4  wc  [-lwm] </a:t>
            </a:r>
            <a:r>
              <a:rPr lang="zh-CN" altLang="en-US" kern="1200" baseline="0">
                <a:latin typeface="+mn-lt"/>
                <a:ea typeface="+mn-ea"/>
                <a:cs typeface="+mn-cs"/>
              </a:rPr>
              <a:t> </a:t>
            </a:r>
          </a:p>
          <a:p>
            <a:pPr lvl="1"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统计行、单词、字符数</a:t>
            </a:r>
          </a:p>
          <a:p>
            <a:pPr defTabSz="914400"/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3.5  head/tail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pPr defTabSz="914400"/>
            <a:r>
              <a:rPr lang="en-US" altLang="zh-CN" kern="1200" baseline="0"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1 目录操作命令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2 文件操作命令</a:t>
            </a:r>
            <a:r>
              <a:rPr lang="zh-CN" altLang="en-US" sz="2800" kern="1200" baseline="0">
                <a:solidFill>
                  <a:srgbClr val="FF00FF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	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3 管道	</a:t>
            </a:r>
          </a:p>
          <a:p>
            <a:pPr defTabSz="914400"/>
            <a:r>
              <a:rPr lang="zh-CN" altLang="en-US" sz="2800" kern="1200" baseline="0">
                <a:solidFill>
                  <a:srgbClr val="FF00FF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4  进程	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5  用户和组管理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6 vi编辑器及shell编程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823595"/>
            <a:ext cx="8229600" cy="5302885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4.1  ps</a:t>
            </a:r>
            <a:r>
              <a:rPr lang="zh-CN" altLang="en-US" kern="1200" baseline="0">
                <a:latin typeface="+mn-lt"/>
                <a:ea typeface="+mn-ea"/>
                <a:cs typeface="+mn-cs"/>
              </a:rPr>
              <a:t>  查看当前终端的系统进程</a:t>
            </a:r>
          </a:p>
          <a:p>
            <a:pPr lvl="1"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e.g.  1.  ps -ef</a:t>
            </a:r>
          </a:p>
          <a:p>
            <a:pPr defTabSz="914400"/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4.2  kill</a:t>
            </a:r>
          </a:p>
          <a:p>
            <a:pPr lvl="1"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e.g.,  kill -9  进程号</a:t>
            </a:r>
          </a:p>
          <a:p>
            <a:pPr lvl="1" defTabSz="914400"/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4.3  top  </a:t>
            </a:r>
          </a:p>
          <a:p>
            <a:pPr lvl="1" defTabSz="914400"/>
            <a:r>
              <a:rPr lang="en-US" altLang="zh-CN" kern="1200" baseline="0">
                <a:latin typeface="+mn-lt"/>
                <a:ea typeface="+mn-ea"/>
                <a:cs typeface="+mn-cs"/>
              </a:rPr>
              <a:t>top</a:t>
            </a:r>
            <a:r>
              <a:rPr lang="zh-CN" altLang="en-US" kern="1200" baseline="0">
                <a:latin typeface="+mn-lt"/>
                <a:ea typeface="+mn-ea"/>
                <a:cs typeface="+mn-cs"/>
              </a:rPr>
              <a:t>和ps的作用基本相同，只是top</a:t>
            </a:r>
            <a:r>
              <a:rPr lang="zh-CN" altLang="en-US" kern="1200" baseline="0">
                <a:latin typeface="隶书" panose="02010509060101010101" charset="-122"/>
                <a:ea typeface="隶书" panose="02010509060101010101" charset="-122"/>
                <a:cs typeface="+mn-cs"/>
              </a:rPr>
              <a:t>动态的</a:t>
            </a:r>
            <a:r>
              <a:rPr lang="zh-CN" altLang="en-US" kern="1200" baseline="0">
                <a:latin typeface="+mn-lt"/>
                <a:ea typeface="+mn-ea"/>
                <a:cs typeface="+mn-cs"/>
              </a:rPr>
              <a:t>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pPr defTabSz="914400"/>
            <a:r>
              <a:rPr lang="en-US" altLang="zh-CN" kern="1200" baseline="0"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1 目录操作命令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2 文件操作命令</a:t>
            </a:r>
            <a:r>
              <a:rPr lang="zh-CN" altLang="en-US" sz="2800" kern="1200" baseline="0">
                <a:solidFill>
                  <a:srgbClr val="FF00FF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	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3 管道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4  进程	</a:t>
            </a:r>
          </a:p>
          <a:p>
            <a:pPr defTabSz="914400"/>
            <a:r>
              <a:rPr lang="zh-CN" altLang="en-US" sz="2800" kern="1200" baseline="0">
                <a:solidFill>
                  <a:srgbClr val="FF00FF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5  用户和组管理	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6 vi编辑器及shell编程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pPr defTabSz="914400"/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457200" y="869950"/>
            <a:ext cx="8229600" cy="4525963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[1] Linux系统概述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[2] Linux文件管理及常用命令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[3] 用户和组管理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[6] vi编辑器及shell编程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[4] 软件包管理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[5] 文件系统与磁盘管理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[8] 进程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[9] 进程通信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2360"/>
            <a:ext cx="8229600" cy="5024120"/>
          </a:xfrm>
        </p:spPr>
        <p:txBody>
          <a:bodyPr/>
          <a:lstStyle/>
          <a:p>
            <a:r>
              <a:rPr lang="en-US" altLang="zh-CN">
                <a:solidFill>
                  <a:srgbClr val="7030A0"/>
                </a:solidFill>
              </a:rPr>
              <a:t>5.1  useradd</a:t>
            </a:r>
          </a:p>
          <a:p>
            <a:r>
              <a:rPr lang="en-US" altLang="zh-CN">
                <a:solidFill>
                  <a:srgbClr val="7030A0"/>
                </a:solidFill>
              </a:rPr>
              <a:t>5.2  userdel</a:t>
            </a:r>
          </a:p>
          <a:p>
            <a:r>
              <a:rPr lang="en-US" altLang="zh-CN">
                <a:solidFill>
                  <a:srgbClr val="7030A0"/>
                </a:solidFill>
              </a:rPr>
              <a:t>5.3  usermod</a:t>
            </a:r>
          </a:p>
          <a:p>
            <a:r>
              <a:rPr lang="en-US" altLang="zh-CN"/>
              <a:t>5.4 passwd</a:t>
            </a:r>
          </a:p>
          <a:p>
            <a:r>
              <a:rPr lang="en-US" altLang="zh-CN"/>
              <a:t>5.5 su</a:t>
            </a:r>
          </a:p>
          <a:p>
            <a:r>
              <a:rPr lang="en-US" altLang="zh-CN"/>
              <a:t>5.6 sudo</a:t>
            </a:r>
          </a:p>
          <a:p>
            <a:r>
              <a:rPr lang="en-US" altLang="zh-CN" u="sng"/>
              <a:t>5.7 groupadd</a:t>
            </a:r>
          </a:p>
          <a:p>
            <a:r>
              <a:rPr lang="en-US" altLang="zh-CN" u="sng"/>
              <a:t>5.8 groupdel</a:t>
            </a:r>
          </a:p>
          <a:p>
            <a:r>
              <a:rPr lang="en-US" altLang="zh-CN" u="sng"/>
              <a:t>5.9 groupmod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285115"/>
            <a:ext cx="8229600" cy="5841365"/>
          </a:xfrm>
          <a:ln/>
        </p:spPr>
        <p:txBody>
          <a:bodyPr anchor="t"/>
          <a:lstStyle/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5.1  useradd  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   添加用户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1,  useradd  –c  zhangsan zhang;  passwd zhang  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添加一个用户账户为“zhang”的新用户，设置其用户名称为“zhangsan”【‘-c’：设置账号描述信息】，并使用passwd设置其密码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cat /etc/passwd | grep zhang; </a:t>
            </a:r>
          </a:p>
          <a:p>
            <a:pPr lvl="3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通过查看/etc/passwd文件来</a:t>
            </a:r>
            <a:r>
              <a:rPr lang="zh-CN" altLang="en-US" sz="1800" b="1" kern="1200" baseline="0">
                <a:latin typeface="+mn-lt"/>
                <a:ea typeface="+mn-ea"/>
                <a:cs typeface="+mn-cs"/>
              </a:rPr>
              <a:t>验证是否已经添加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zhang用户，输出结果： zhang:x:1001:1001:zhangsan:/home/zhang:/bin/bash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2,  useradd  –m  zhang1;  cat  /etc/passwd | grep zhang1 【其中‘-m’用于自动建立用户的主目录】，输出结果：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 zhang1:x:1002:1002: :/home/zhang1:/bin/bash</a:t>
            </a:r>
          </a:p>
          <a:p>
            <a:pPr lvl="1"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3,  useradd –d /home/uszhang zhang2;  cat /etc/passwd | grep zhang2 【其中‘-d’用于设置用户的宿主目录】，输出结果：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zhang2:x:1003:1003: :/home/uszhang:/bin/bash</a:t>
            </a:r>
          </a:p>
          <a:p>
            <a:pPr lvl="1"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4 useradd –s /bin/bash zhang3 【‘-s’用于设置用户的登录shell】</a:t>
            </a:r>
          </a:p>
          <a:p>
            <a:pPr lvl="1"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lvl="1"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81965"/>
            <a:ext cx="8229600" cy="5644515"/>
          </a:xfrm>
        </p:spPr>
        <p:txBody>
          <a:bodyPr/>
          <a:lstStyle/>
          <a:p>
            <a:pPr marL="0" lvl="1"/>
            <a:r>
              <a:rPr lang="zh-CN" altLang="en-US" sz="2400">
                <a:sym typeface="+mn-ea"/>
              </a:rPr>
              <a:t>5 useradd –g </a:t>
            </a:r>
            <a:r>
              <a:rPr lang="zh-CN" altLang="en-US">
                <a:sym typeface="+mn-ea"/>
              </a:rPr>
              <a:t>zhang1 </a:t>
            </a:r>
            <a:r>
              <a:rPr lang="zh-CN" altLang="en-US" sz="2400">
                <a:sym typeface="+mn-ea"/>
              </a:rPr>
              <a:t>zhang4   </a:t>
            </a:r>
          </a:p>
          <a:p>
            <a:pPr marL="457200" lvl="2"/>
            <a:r>
              <a:rPr lang="zh-CN" altLang="en-US" sz="2400">
                <a:sym typeface="+mn-ea"/>
              </a:rPr>
              <a:t>创建用户zhang4，并将它设置为用户组zhang1的成员【‘-g’用户设置用户所属的基本组】）</a:t>
            </a:r>
          </a:p>
          <a:p>
            <a:pPr marL="457200" lvl="2"/>
            <a:endParaRPr lang="zh-CN" altLang="en-US" sz="2400">
              <a:sym typeface="+mn-ea"/>
            </a:endParaRPr>
          </a:p>
          <a:p>
            <a:pPr defTabSz="914400"/>
            <a:r>
              <a:rPr lang="zh-CN" altLang="en-US">
                <a:solidFill>
                  <a:srgbClr val="0000FF"/>
                </a:solidFill>
                <a:sym typeface="+mn-ea"/>
              </a:rPr>
              <a:t>5.2  userdel </a:t>
            </a:r>
            <a:r>
              <a:rPr lang="zh-CN" altLang="en-US">
                <a:sym typeface="+mn-ea"/>
              </a:rPr>
              <a:t> 删除用户 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lvl="1" defTabSz="914400"/>
            <a:r>
              <a:rPr lang="zh-CN" altLang="en-US">
                <a:sym typeface="+mn-ea"/>
              </a:rPr>
              <a:t>1,   userdel zhang </a:t>
            </a:r>
          </a:p>
          <a:p>
            <a:pPr lvl="1" defTabSz="914400"/>
            <a:r>
              <a:rPr lang="zh-CN" altLang="en-US">
                <a:sym typeface="+mn-ea"/>
              </a:rPr>
              <a:t>删除用户zhang； cat /etc/passwd | grep zhang 查看是否删除成功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lvl="1" defTabSz="914400"/>
            <a:r>
              <a:rPr lang="zh-CN" altLang="en-US">
                <a:sym typeface="+mn-ea"/>
              </a:rPr>
              <a:t>2,  userdel –r zhang1; </a:t>
            </a:r>
          </a:p>
          <a:p>
            <a:pPr lvl="1" defTabSz="914400"/>
            <a:r>
              <a:rPr lang="zh-CN" altLang="en-US">
                <a:sym typeface="+mn-ea"/>
              </a:rPr>
              <a:t>删除用户zhang1，并删除其主目录/home/zhang1. 【‘-r’：将用户目录下的文件全部删除】）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marL="457200" lvl="2"/>
            <a:endParaRPr lang="zh-CN" altLang="en-US" sz="2400" kern="1200" baseline="0"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470535"/>
            <a:ext cx="8229600" cy="5652770"/>
          </a:xfrm>
          <a:ln/>
        </p:spPr>
        <p:txBody>
          <a:bodyPr anchor="t"/>
          <a:lstStyle/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5.3  usermod 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 修改用户信息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  useradd  –c  张四 –g  workgroup  -m  zhang: 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添加新用户zhang，设置其用户名称为‘张四’，所属组群为workgroup，并自动生成主目录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usermod  –c 张三 zhang; cat /etc/passwd | grep zhang 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将用户zhang原来的名称‘张四’修改为‘张三’，并查看是否修改成功，输出结果为：zhang:x:1002:1005:张三:/home/zhang:/bin/bash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2	 usermod –d /home/zhangsan zhang  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修改用户zhang的主目录为/home/zhangsan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3	usermod –g newgroup zhang 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将用户zhang所属的组修改为newgroup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4	usermod –l zhangsan zhang 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将用户zhang的账户名称修改为zhangsan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5	 usermod –u 1003 zhangsan 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将用户zhangsan的uid从原来的1002修改为1003)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636588"/>
            <a:ext cx="8229600" cy="5489575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5.4  passwd </a:t>
            </a:r>
            <a:r>
              <a:rPr lang="zh-CN" altLang="en-US" kern="1200" baseline="0" dirty="0">
                <a:latin typeface="+mn-lt"/>
                <a:ea typeface="+mn-ea"/>
                <a:cs typeface="+mn-cs"/>
              </a:rPr>
              <a:t>   设置用户账户密码</a:t>
            </a:r>
          </a:p>
          <a:p>
            <a:pPr lvl="1" defTabSz="914400"/>
            <a:r>
              <a:rPr lang="zh-CN" altLang="en-US" kern="1200" baseline="0" dirty="0">
                <a:latin typeface="+mn-lt"/>
                <a:ea typeface="+mn-ea"/>
                <a:cs typeface="+mn-cs"/>
              </a:rPr>
              <a:t>passwd zhangsan  修改用户zhangsan的密码</a:t>
            </a:r>
          </a:p>
          <a:p>
            <a:pPr defTabSz="914400"/>
            <a:endParaRPr lang="zh-CN" altLang="en-US" kern="1200" baseline="0" dirty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5.5  su</a:t>
            </a:r>
            <a:r>
              <a:rPr lang="zh-CN" altLang="en-US" kern="1200" baseline="0" dirty="0">
                <a:latin typeface="+mn-lt"/>
                <a:ea typeface="+mn-ea"/>
                <a:cs typeface="+mn-cs"/>
              </a:rPr>
              <a:t>  (‘substitute users’的简写)  切换用户命令</a:t>
            </a:r>
          </a:p>
          <a:p>
            <a:pPr lvl="1" defTabSz="914400"/>
            <a:r>
              <a:rPr lang="zh-CN" altLang="en-US" kern="1200" baseline="0" dirty="0">
                <a:latin typeface="+mn-lt"/>
                <a:ea typeface="+mn-ea"/>
                <a:cs typeface="+mn-cs"/>
              </a:rPr>
              <a:t>su 可以让用户暂时变更登录的身份</a:t>
            </a:r>
          </a:p>
          <a:p>
            <a:pPr lvl="1" defTabSz="914400"/>
            <a:r>
              <a:rPr lang="zh-CN" altLang="en-US" kern="1200" baseline="0" dirty="0">
                <a:latin typeface="+mn-lt"/>
                <a:ea typeface="+mn-ea"/>
                <a:cs typeface="+mn-cs"/>
              </a:rPr>
              <a:t>1. su -  切换到root用户的登录环境；输入‘su -’后提示输入登录密码</a:t>
            </a:r>
          </a:p>
          <a:p>
            <a:pPr lvl="1" defTabSz="914400"/>
            <a:r>
              <a:rPr lang="zh-CN" altLang="en-US" kern="1200" baseline="0" dirty="0">
                <a:latin typeface="+mn-lt"/>
                <a:ea typeface="+mn-ea"/>
                <a:cs typeface="+mn-cs"/>
              </a:rPr>
              <a:t>2.  su user2 从当前用户‘user’切换到用户‘user2’</a:t>
            </a:r>
          </a:p>
          <a:p>
            <a:pPr defTabSz="914400"/>
            <a:endParaRPr lang="zh-CN" altLang="en-US" kern="1200" baseline="0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5.6  sudo </a:t>
            </a:r>
            <a:r>
              <a:rPr lang="zh-CN" altLang="en-US" kern="1200" baseline="0" dirty="0">
                <a:latin typeface="+mn-lt"/>
                <a:ea typeface="+mn-ea"/>
                <a:cs typeface="+mn-cs"/>
              </a:rPr>
              <a:t>  以管理员身份执行 </a:t>
            </a:r>
          </a:p>
          <a:p>
            <a:pPr lvl="1" defTabSz="914400"/>
            <a:r>
              <a:rPr lang="zh-CN" altLang="en-US" kern="1200" baseline="0" dirty="0">
                <a:latin typeface="+mn-lt"/>
                <a:ea typeface="+mn-ea"/>
                <a:cs typeface="+mn-cs"/>
              </a:rPr>
              <a:t>sudo也是以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管理员身份</a:t>
            </a:r>
            <a:r>
              <a:rPr lang="zh-CN" altLang="en-US" kern="1200" baseline="0" dirty="0">
                <a:latin typeface="+mn-lt"/>
                <a:ea typeface="+mn-ea"/>
                <a:cs typeface="+mn-cs"/>
              </a:rPr>
              <a:t>执行的命令，当多个管理员参与同一个服务器的管理时，使用该命令可以根据每个管理员的技术特长和管理范围，来下放权限，并且不需要普通用户知道root密码。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57200" y="422275"/>
            <a:ext cx="8229600" cy="5703888"/>
          </a:xfrm>
          <a:ln/>
        </p:spPr>
        <p:txBody>
          <a:bodyPr anchor="t"/>
          <a:lstStyle/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5.7   groupadd 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 添加用户组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1,  groupadd newgroup;  cat /etc/group | grep newgroup 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创建名为‘newgroup’的用户组，并查看是否创建成功； 输出结果：newgroup:x:1003: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2,  groupadd –g 1006 mygroup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 创建组名为‘mygroup’的用户组，并设置其id为1006）</a:t>
            </a:r>
          </a:p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5.8  groupdel 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删除用户组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  groupdel  mygroup;  cat /etc/group | grep mygroup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删除用户组mygroup，并查看</a:t>
            </a:r>
            <a:r>
              <a:rPr lang="zh-CN" altLang="en-US" sz="2000" b="1" kern="1200" baseline="0">
                <a:latin typeface="+mn-lt"/>
                <a:ea typeface="+mn-ea"/>
                <a:cs typeface="+mn-cs"/>
              </a:rPr>
              <a:t>是否将该用户组成功删除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）</a:t>
            </a:r>
          </a:p>
          <a:p>
            <a:pPr defTabSz="914400"/>
            <a:endParaRPr lang="zh-CN" altLang="en-US" sz="2000" kern="1200" baseline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5.9  groupmod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  更改用户组的属性  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  groupmod  -g  1002 newgroup  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将用户组newgroup的GID更改为1002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2  groupmod  -n workgroup newgroup; cat /etc/group | grep workgroup 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将用户组newgroup的用户组名称更改为workgroup ，并查看是否修改成功，输出结果为：workgroup:x:1002:)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457200" y="360680"/>
            <a:ext cx="8229600" cy="5765800"/>
          </a:xfrm>
          <a:ln/>
        </p:spPr>
        <p:txBody>
          <a:bodyPr anchor="t"/>
          <a:lstStyle/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5.10  who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 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查询有哪些用户登录到了当前系统中</a:t>
            </a:r>
          </a:p>
          <a:p>
            <a:pPr lvl="1"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5.11  groups 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查看用户的用户组群成员身份信息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e.g.   groups  zhang  显示用户zhang的用户组群成员身份信息）</a:t>
            </a:r>
          </a:p>
          <a:p>
            <a:pPr lvl="1"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5.12  gpasswd 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设置用户组的密码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1.  gpasswd  workgroup  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设置用户组workgroup的密码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2.  gpasswd  -A zhangsan  workgroup</a:t>
            </a:r>
          </a:p>
          <a:p>
            <a:pPr lvl="2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将zhangsan账户设置为用户组workgroup的管理员）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pPr defTabSz="914400"/>
            <a:r>
              <a:rPr lang="en-US" altLang="zh-CN" kern="1200" baseline="0"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1 目录操作命令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2 文件操作命令</a:t>
            </a:r>
            <a:r>
              <a:rPr lang="zh-CN" altLang="en-US" sz="2800" kern="1200" baseline="0">
                <a:solidFill>
                  <a:srgbClr val="FF00FF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	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3 管道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4  进程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5  用户和组管理</a:t>
            </a:r>
            <a:r>
              <a:rPr lang="zh-CN" altLang="en-US" sz="2800" kern="1200" baseline="0">
                <a:solidFill>
                  <a:srgbClr val="FF00FF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	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 baseline="0">
                <a:solidFill>
                  <a:srgbClr val="FF00FF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6 vi编辑器及shell编程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447675"/>
            <a:ext cx="8229600" cy="5670550"/>
          </a:xfrm>
          <a:ln/>
        </p:spPr>
        <p:txBody>
          <a:bodyPr anchor="t"/>
          <a:lstStyle/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6.1  vi 文件名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   显示文件内容、编辑文件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e.g.  1, vi my.txt  </a:t>
            </a:r>
          </a:p>
          <a:p>
            <a:pPr lvl="2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在当前目录下，若文件my.txt存在则显示它的内容并等待用户的编辑命令，若my.txt不存在则创建该文件并显示一个空白的文件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相应的命令： 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（1）‘i’：切换到插入文本模式，在光标左侧输入正文；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（2）‘a’：切换到插入文本模式，在光标右侧输入正文；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（3）‘o’：切换到插入文本模式，在光标所在行的下一行添加新行；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（4）按‘esc’从插入模式(i/a/o)进入vi命令模式 ）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（5） x：删除光标所在字   dw：删除光标后一个单词；dd：删除光标所在行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（6）yy：复制整行  yw：复制光标所在的单词  nyy：复制包括当前行在内的n行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（7）: s/str1/str2/  用字符串str2替换当前行中首次出现的字符串str1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: s/str1/str2/gc  用字符串str2替换当前行中所有出现的字符串str1，并依次提示是否替换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: s/str1/str2/g 将文档中的所有str1替换成str2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: m,n s/str1/str2/g 将文档中第m到n行中的所有str1替换成str2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207645"/>
            <a:ext cx="8229600" cy="5918835"/>
          </a:xfrm>
          <a:ln/>
        </p:spPr>
        <p:txBody>
          <a:bodyPr anchor="t"/>
          <a:lstStyle/>
          <a:p>
            <a:pPr defTabSz="914400"/>
            <a:r>
              <a:rPr lang="zh-CN" altLang="en-US" sz="18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6.2  shell脚本文件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（1）	使用vi编辑文件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（2）	保存文件   【:wq!】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（3）	将文件赋予可执行的权限  【chomod 755 文件名】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（4）	运行文件 【方式一： sh filename.sh  方式二： ./filename.sh】</a:t>
            </a:r>
          </a:p>
          <a:p>
            <a:pPr lvl="1" defTabSz="914400"/>
            <a:endParaRPr lang="zh-CN" altLang="en-US" sz="15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18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6.3	 一个shell脚本文件的例子: 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文件名：abc.sh，其内容如下：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#!/bin/bash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# a simple shell script example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sayhello()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{</a:t>
            </a:r>
          </a:p>
          <a:p>
            <a:pPr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	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echo “enter your name:”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 read name      (读取来自键盘的输入变量信息)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 echo “Hello $name”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}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echo “programme starts here”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sayhello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echo “programme ends.”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76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76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76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76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pPr defTabSz="914400"/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457200" y="869950"/>
            <a:ext cx="8229600" cy="4525963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[1] Linux系统概述</a:t>
            </a:r>
          </a:p>
          <a:p>
            <a:pPr defTabSz="914400"/>
            <a:r>
              <a:rPr lang="zh-CN" altLang="en-US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[2] Linux文件管理及常用命令</a:t>
            </a:r>
          </a:p>
          <a:p>
            <a:pPr defTabSz="914400"/>
            <a:r>
              <a:rPr lang="zh-CN" altLang="en-US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[3] 用户和组管理</a:t>
            </a:r>
          </a:p>
          <a:p>
            <a:pPr defTabSz="914400"/>
            <a:r>
              <a:rPr lang="zh-CN" altLang="en-US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[6] vi编辑器及shell编程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[4] 软件包管理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[5] 文件系统与磁盘管理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[8] 进程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[9] 进程通信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57200" y="463550"/>
            <a:ext cx="8229600" cy="5662613"/>
          </a:xfrm>
          <a:ln/>
        </p:spPr>
        <p:txBody>
          <a:bodyPr anchor="t"/>
          <a:lstStyle/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6.4  shell 中的特殊符号</a:t>
            </a:r>
          </a:p>
          <a:p>
            <a:pPr lvl="1" defTabSz="914400"/>
            <a:r>
              <a:rPr lang="zh-CN" altLang="en-US" sz="1665" kern="1200" baseline="0">
                <a:latin typeface="+mn-lt"/>
                <a:ea typeface="+mn-ea"/>
                <a:cs typeface="+mn-cs"/>
              </a:rPr>
              <a:t>（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1）</a:t>
            </a:r>
            <a:r>
              <a:rPr lang="zh-CN" altLang="en-US" sz="1800" b="1" kern="1200" baseline="0">
                <a:latin typeface="+mn-lt"/>
                <a:ea typeface="+mn-ea"/>
                <a:cs typeface="+mn-cs"/>
              </a:rPr>
              <a:t> #  注释符 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  【除了 #!/bin/bash中的‘#’以外，其他的‘#’都是起注释作用的】</a:t>
            </a: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（2） </a:t>
            </a:r>
            <a:r>
              <a:rPr lang="zh-CN" altLang="en-US" sz="1800" b="1" kern="1200" baseline="0">
                <a:latin typeface="+mn-lt"/>
                <a:ea typeface="+mn-ea"/>
                <a:cs typeface="+mn-cs"/>
              </a:rPr>
              <a:t>$  美元符</a:t>
            </a:r>
          </a:p>
          <a:p>
            <a:pPr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     作用：使其后的普通字符成为变量名</a:t>
            </a:r>
          </a:p>
          <a:p>
            <a:pPr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     例子：$a 表示变量a的值；$后的字符长度超过1个时，最好用{}括起来，如${value}</a:t>
            </a:r>
          </a:p>
          <a:p>
            <a:pPr lvl="1" defTabSz="914400"/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（3） </a:t>
            </a:r>
            <a:r>
              <a:rPr lang="zh-CN" altLang="en-US" sz="1800" b="1" kern="1200" baseline="0">
                <a:latin typeface="+mn-lt"/>
                <a:ea typeface="+mn-ea"/>
                <a:cs typeface="+mn-cs"/>
              </a:rPr>
              <a:t>‘’  单引号</a:t>
            </a:r>
          </a:p>
          <a:p>
            <a:pPr lvl="2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作用：单引号括起来的字符 全部被看成普通字符；</a:t>
            </a:r>
          </a:p>
          <a:p>
            <a:pPr lvl="2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 例子： echo ‘my $shell’ ， 其输出为： my $shell</a:t>
            </a:r>
          </a:p>
          <a:p>
            <a:pPr defTabSz="914400"/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lvl="1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（4） </a:t>
            </a:r>
            <a:r>
              <a:rPr lang="zh-CN" altLang="en-US" sz="1800" b="1" kern="1200" baseline="0">
                <a:latin typeface="+mn-lt"/>
                <a:ea typeface="+mn-ea"/>
                <a:cs typeface="+mn-cs"/>
              </a:rPr>
              <a:t>“” 双引号</a:t>
            </a:r>
          </a:p>
          <a:p>
            <a:pPr lvl="2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作用：双引号内的内容，除了$ 、\（转义符）、`（倒引号）保留特殊功能外，其它字符均作为普通字符输出</a:t>
            </a:r>
          </a:p>
          <a:p>
            <a:pPr lvl="2"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例子：  echo “my home is $HOME”  命令的输出结果为：my home is /home/user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pPr defTabSz="914400"/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defTabSz="914400"/>
            <a:r>
              <a:rPr lang="zh-CN" altLang="en-US" kern="1200" baseline="0" dirty="0">
                <a:latin typeface="+mn-lt"/>
                <a:ea typeface="+mn-ea"/>
                <a:cs typeface="+mn-cs"/>
              </a:rPr>
              <a:t>（5）	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``  倒引号</a:t>
            </a:r>
            <a:r>
              <a:rPr lang="zh-CN" altLang="en-US" kern="1200" baseline="0" dirty="0">
                <a:latin typeface="+mn-lt"/>
                <a:ea typeface="+mn-ea"/>
                <a:cs typeface="+mn-cs"/>
              </a:rPr>
              <a:t> （数字1键旁边的那个键）</a:t>
            </a:r>
          </a:p>
          <a:p>
            <a:pPr lvl="1" defTabSz="914400"/>
            <a:r>
              <a:rPr lang="zh-CN" altLang="en-US" kern="1200" baseline="0" dirty="0">
                <a:latin typeface="+mn-lt"/>
                <a:ea typeface="+mn-ea"/>
                <a:cs typeface="+mn-cs"/>
              </a:rPr>
              <a:t>作用：倒引号内的字符串均被当做shell命令行来解释执行</a:t>
            </a:r>
          </a:p>
          <a:p>
            <a:pPr lvl="1" defTabSz="914400"/>
            <a:r>
              <a:rPr lang="zh-CN" altLang="en-US" kern="1200" baseline="0" dirty="0">
                <a:latin typeface="+mn-lt"/>
                <a:ea typeface="+mn-ea"/>
                <a:cs typeface="+mn-cs"/>
              </a:rPr>
              <a:t>例子： echo “my home is `pwd`”   输出结果为： my home is /home/user</a:t>
            </a:r>
          </a:p>
          <a:p>
            <a:pPr defTabSz="914400"/>
            <a:endParaRPr lang="zh-CN" altLang="en-US" kern="1200" baseline="0" dirty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 dirty="0">
                <a:latin typeface="+mn-lt"/>
                <a:ea typeface="+mn-ea"/>
                <a:cs typeface="+mn-cs"/>
              </a:rPr>
              <a:t>（6）	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\  反斜线 </a:t>
            </a:r>
          </a:p>
          <a:p>
            <a:pPr lvl="1" defTabSz="914400"/>
            <a:r>
              <a:rPr lang="zh-CN" altLang="en-US" kern="1200" baseline="0" dirty="0">
                <a:latin typeface="+mn-lt"/>
                <a:ea typeface="+mn-ea"/>
                <a:cs typeface="+mn-cs"/>
              </a:rPr>
              <a:t>作用：将特殊字符变成普通字符</a:t>
            </a:r>
          </a:p>
          <a:p>
            <a:pPr lvl="1" defTabSz="914400"/>
            <a:r>
              <a:rPr lang="zh-CN" altLang="en-US" kern="1200" baseline="0" dirty="0">
                <a:latin typeface="+mn-lt"/>
                <a:ea typeface="+mn-ea"/>
                <a:cs typeface="+mn-cs"/>
              </a:rPr>
              <a:t>例子： echo “Filename is No\$\*”  输出结果： Filename is No$*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57200" y="500380"/>
            <a:ext cx="8229600" cy="5626100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6.5  变量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（1）	</a:t>
            </a:r>
            <a:r>
              <a:rPr lang="zh-CN" altLang="en-US" b="1" kern="1200" baseline="0">
                <a:latin typeface="+mn-lt"/>
                <a:ea typeface="+mn-ea"/>
                <a:cs typeface="+mn-cs"/>
              </a:rPr>
              <a:t>本地变量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  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说明：局部变量，只在创建它们的shell中使用，可在shell程序中任意使用和修改它们；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a.	变量的定义：变量=值        （例子，name=welcome）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b.	变量的引用： $变量        （例子，${name}）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c.	变量的清除：unset 变量名   （例子，unset name）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d.	set：  显示本地所有的变量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e.	readonly: 设置只读变量 （例子， free=work; echo $free 此时输出work 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readonly free; free=www 由于将free设置成只读的变量，所以再将www赋给变量free的值时，会提示free是只读变量，不能对其值进行修改）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457200" y="522288"/>
            <a:ext cx="8229600" cy="5603875"/>
          </a:xfrm>
          <a:ln/>
        </p:spPr>
        <p:txBody>
          <a:bodyPr anchor="t"/>
          <a:lstStyle/>
          <a:p>
            <a:pPr defTabSz="914400"/>
            <a:r>
              <a:rPr lang="zh-CN" altLang="en-US" b="1" kern="1200" baseline="0">
                <a:latin typeface="+mn-lt"/>
                <a:ea typeface="+mn-ea"/>
                <a:cs typeface="+mn-cs"/>
              </a:rPr>
              <a:t>（2）	环境变量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  说明：系统环境的一部分，不必去定义它们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常用的环境变量：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a.	HOME (使用者的家目录)  b. SHELL （目前环境所使用的SHELL）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c.	PWD  （用户当前工作目录的路径） d. HISTSIZE PATH （下达过指令的数目）</a:t>
            </a: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修改PATH环境变量，使脚本不用加路径，直接输入文件名即可运行，例子：a) mkdir shdir &amp;&amp; cd shdir  b) vi hello  c) chmod 755 hello  d) cd 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e)  export PATH=$PATH:$HOME/shdir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由于将hello文件所在的目录添加到了环境变量PATH中，所以再任何目录下（即除目录shdir外的其它目录）输入sh hello即可执行该文件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57200" y="329565"/>
            <a:ext cx="8229600" cy="5796915"/>
          </a:xfrm>
          <a:ln/>
        </p:spPr>
        <p:txBody>
          <a:bodyPr anchor="t"/>
          <a:lstStyle/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（3）</a:t>
            </a:r>
            <a:r>
              <a:rPr lang="zh-CN" altLang="en-US" b="1" kern="1200" baseline="0">
                <a:latin typeface="+mn-lt"/>
                <a:ea typeface="+mn-ea"/>
                <a:cs typeface="+mn-cs"/>
              </a:rPr>
              <a:t>	内部变量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说明：linux提供的一种特殊类型的变量，这类变量在程序中用来做出判断，在shell程序内这类变量的值是不能修改的。例子：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shell程序名: exam.sh  其内容如下：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#!/bin/bash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echo “当前程序的名字是：$0”;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echo “共输入了$#个参数，全部参数是：$@，第一个参数是：$1”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echo “当前进程的pid是：$$”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echo “执行完毕，返回$?”</a:t>
            </a: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输入： ./exam.sh hello world ok 回车后，输入结果为：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当前程序的名字是：./exam.sh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共输入了3个参数，全部参数是：hello world ok，第一个参数是：hello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当前进程的pid是：2425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执行完毕，返回0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5611813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6.6   read, echo   输入输出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1)	  read –s –n1 –p “Yes (Y) or not (N)?” answer  （用于从键盘读取一个字符，不回显； ‘-n1’表示一个字符，‘-s’表示输入的字符不会提示，即不回显）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2)	 read var1 var2  （输入变量var1和var2）</a:t>
            </a: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3)	 echo –e “a\tb\tc\nd\te\tf”  （2行3列显示 ‘-e’：启用反斜线控制字符的转换 ‘\t’表格跳位键  ‘\n’换行符），输出结果为：</a:t>
            </a: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a  b  c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d  e  f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6.7  {} 花括号的使用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1） echo {a,b,c}  输出： a b c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2)   echo user{1,5,8}  输出： user1,user5,user8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3)  echo {0..10}  输出：0 1 2 3 4 5 6 7 8 9 10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4） mkdir {dir1,dir2,dir3};  ls –ld dir{1,2,3}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488950"/>
            <a:ext cx="8229600" cy="5637213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6.8  分支语句 if-then-else 和case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1）	使用test命令 （test 条件表达式）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2）	使用括号 （[ 条件表达式 ]）</a:t>
            </a:r>
          </a:p>
          <a:p>
            <a:pPr defTabSz="914400"/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例子： 删除文件的时候，为了避免出粗，可以先测试文件是否存在，如果确实存在，再执行删除操作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a)	 fname=file1  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b)	 if test –e $fname  或（if [ -e $fname ]）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c)	 then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d)	   rm –f  $fname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e)	  Echo “file $fname has been removed!”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f)	 Fi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57200" y="415925"/>
            <a:ext cx="8229600" cy="5710238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例子2  检查从命令行输入的文件是否存在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  check.sh   该程序的内容如下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a)	#!/bin/bash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b)	if [ $# -ne 1 ]            【$# 表示输入参数的数目】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c)	then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d)	  echo “usage - $0 file-name”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e)	  exit 1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f)	  fi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g)	if [ -f $1 ]                  【$1 表示输入的第一个参数的值】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h)	then       echo “$1 file exists”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i)	  else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j)	      echo “sorry, $1 file does not exist”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k)	fi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415290"/>
            <a:ext cx="8229600" cy="6182995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例子3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eg.sh 程序  比较输入的两个整数是否相等，其具体内容如下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#!/bin/bash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echo “enter the first integer:”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read firstnum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echo “enter the second integer:”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read secondnum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if [ “$firstnum” –gt “$secondnum” ]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then  echo “$firstnum is greater than $secondnum”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elif [“$firstnum” –lt “$secondnum” ]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then  echo “$firstnum is less than $secondnum”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else  echo “$firstnum equals to $secondnum”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fi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pPr defTabSz="914400"/>
            <a:r>
              <a:rPr lang="en-US" altLang="zh-CN" kern="1200" baseline="0"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1 目录操作命令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2 文件操作命令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3 管道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4  进程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5  用户和组管理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6 vi编辑器及shell编程	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例子4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eg2.sh  该程序根据当前系统中的时间（主要是根据小时）来给出一个问候（上午/下午/晚上好）；其具体内容如下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#!/bin/bash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hour=`date +%H`   (注意`是倒引号) 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case $hour in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0[1-9] | 1[01] )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        echo “good morning!” ;;   (注意：每个条件分支后必须有两个分号结尾)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1[2-7] )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        echo “good afternoon!” ;;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* )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        echo “good evening!” ;;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esac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457200" y="249555"/>
            <a:ext cx="8229600" cy="5876925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6.9 循环结构 （for、 while、until）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例子1 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输出100内10的倍数：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for i in {1..9}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do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 echo `expr $i \* 10`  或者 $((i*10))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done</a:t>
            </a: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例子2   求从1加到100的和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sum=0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for ((i=1;i&lt;=100;i++))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do 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  sum=$((sum+i))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done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echo $sum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457200" y="481013"/>
            <a:ext cx="8229600" cy="5645150"/>
          </a:xfrm>
          <a:ln/>
        </p:spPr>
        <p:txBody>
          <a:bodyPr anchor="t"/>
          <a:lstStyle/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例子3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for x in paper pencil pen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do 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  echo “the value of variable x is: $x”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  sleep 1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done</a:t>
            </a: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例子4  （编写一个名为chname的程序，将当前目录下所有的.txt文件更名为.doc文件）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#!/bin/bash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for file in *.txt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do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leftname=`basename $file .txt`  【basename：从后面的文件名中（即$file）剥去指定的后缀（即.txt）；例如 basename file1.txt .txt的执行结果是：file1】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mv $flie $leftname.doc</a:t>
            </a:r>
          </a:p>
          <a:p>
            <a:pPr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done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pPr defTabSz="914400"/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703263"/>
            <a:ext cx="8229600" cy="5422900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例子 5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i=1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sum=0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while [ $i –le 100 ]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do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  sum= `expr $sum+$i`  【或者sum=$((sum+i))】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  i=`expr $i+1`         【或者i=$((i+1))】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done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echo “the result is $sum”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382588"/>
            <a:ext cx="8229600" cy="5743575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 dirty="0">
                <a:latin typeface="+mn-lt"/>
                <a:ea typeface="+mn-ea"/>
                <a:cs typeface="+mn-cs"/>
              </a:rPr>
              <a:t>例子6</a:t>
            </a: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批量增加20个用户，用户名称为userN，N的范围是1到20</a:t>
            </a: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#!/bin/bash</a:t>
            </a: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num=1</a:t>
            </a: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while [ $num –le 20 ]</a:t>
            </a: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do</a:t>
            </a: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  useradd user${num}</a:t>
            </a: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  num=$((num+1))</a:t>
            </a: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done</a:t>
            </a:r>
          </a:p>
          <a:p>
            <a:pPr defTabSz="914400"/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例子7  将上面创建的20个用户批量删除</a:t>
            </a: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num=20</a:t>
            </a: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until [ $num –eq 0 ]</a:t>
            </a:r>
          </a:p>
          <a:p>
            <a:pPr defTabSz="914400"/>
            <a:r>
              <a:rPr lang="zh-CN" altLang="en-US" sz="1800" kern="1200" baseline="0">
                <a:latin typeface="+mn-lt"/>
                <a:ea typeface="+mn-ea"/>
                <a:cs typeface="+mn-cs"/>
              </a:rPr>
              <a:t>do</a:t>
            </a: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  userdel user${num}</a:t>
            </a: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  num=$((num-1))</a:t>
            </a:r>
          </a:p>
          <a:p>
            <a:pPr defTabSz="914400"/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done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pPr defTabSz="914400"/>
            <a:r>
              <a:rPr lang="en-US" altLang="zh-CN" kern="1200" baseline="0"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defTabSz="914400"/>
            <a:r>
              <a:rPr lang="zh-CN" altLang="en-US" sz="2800" kern="1200" baseline="0">
                <a:solidFill>
                  <a:srgbClr val="FF00FF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1 目录操作命令</a:t>
            </a:r>
            <a:r>
              <a:rPr lang="zh-CN" altLang="en-US" sz="2800" kern="1200" baseline="0">
                <a:latin typeface="+mn-lt"/>
                <a:ea typeface="+mn-ea"/>
                <a:cs typeface="+mn-cs"/>
              </a:rPr>
              <a:t>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2 文件操作命令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3 管道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4  进程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5  用户和组管理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6 vi编辑器及shell编程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pPr defTabSz="914400"/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2963"/>
            <a:ext cx="8229600" cy="4525962"/>
          </a:xfrm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1.1	 查看当前工作目录: </a:t>
            </a:r>
          </a:p>
          <a:p>
            <a:pPr lvl="1"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pwd;</a:t>
            </a:r>
          </a:p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1.2	 改变目录: </a:t>
            </a:r>
          </a:p>
          <a:p>
            <a:pPr lvl="1"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 cd   (e.g., 回到家目录：cd ~ ；回到上一层目录：cd ..)</a:t>
            </a:r>
          </a:p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1.3 创建目录</a:t>
            </a:r>
          </a:p>
          <a:p>
            <a:pPr lvl="1"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mkdir [-mp] 目录名 </a:t>
            </a:r>
          </a:p>
          <a:p>
            <a:pPr lvl="1"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e.g., </a:t>
            </a:r>
            <a:r>
              <a:rPr lang="en-US" altLang="zh-CN" kern="1200" baseline="0">
                <a:latin typeface="+mn-lt"/>
                <a:ea typeface="+mn-ea"/>
                <a:cs typeface="+mn-cs"/>
              </a:rPr>
              <a:t>(1) </a:t>
            </a:r>
            <a:r>
              <a:rPr lang="zh-CN" altLang="en-US" kern="1200" baseline="0">
                <a:latin typeface="+mn-lt"/>
                <a:ea typeface="+mn-ea"/>
                <a:cs typeface="+mn-cs"/>
              </a:rPr>
              <a:t>mkdir –p test1/test2/test3;  </a:t>
            </a:r>
          </a:p>
          <a:p>
            <a:pPr lvl="1"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 </a:t>
            </a:r>
            <a:r>
              <a:rPr lang="en-US" altLang="zh-CN" kern="1200" baseline="0">
                <a:latin typeface="+mn-lt"/>
                <a:ea typeface="+mn-ea"/>
                <a:cs typeface="+mn-cs"/>
              </a:rPr>
              <a:t>(2) </a:t>
            </a:r>
            <a:r>
              <a:rPr lang="zh-CN" altLang="en-US" kern="1200" baseline="0">
                <a:latin typeface="+mn-lt"/>
                <a:ea typeface="+mn-ea"/>
                <a:cs typeface="+mn-cs"/>
              </a:rPr>
              <a:t>mkdir –m 711 test</a:t>
            </a:r>
          </a:p>
          <a:p>
            <a:pPr defTabSz="914400"/>
            <a:r>
              <a:rPr lang="zh-CN" altLang="en-US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1.4 删除目录</a:t>
            </a:r>
          </a:p>
          <a:p>
            <a:pPr lvl="1"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rmdir [-p] 目录名   (e.g.,  rmdir –p test1/test2/test3; 注：-p的作用是将上层的空目录一起删除；</a:t>
            </a:r>
            <a:r>
              <a:rPr lang="en-US" altLang="zh-CN" kern="1200" baseline="0">
                <a:latin typeface="+mn-lt"/>
                <a:ea typeface="+mn-ea"/>
                <a:cs typeface="+mn-cs"/>
              </a:rPr>
              <a:t>)</a:t>
            </a:r>
          </a:p>
          <a:p>
            <a:pPr lvl="1"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另一种方式： rm –r test1</a:t>
            </a:r>
          </a:p>
          <a:p>
            <a:pPr defTabSz="914400"/>
            <a:endParaRPr lang="zh-CN" altLang="en-US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pPr defTabSz="914400"/>
            <a:r>
              <a:rPr lang="en-US" altLang="zh-CN" kern="1200" baseline="0"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1 目录操作命令	</a:t>
            </a:r>
          </a:p>
          <a:p>
            <a:pPr defTabSz="914400"/>
            <a:r>
              <a:rPr lang="zh-CN" altLang="en-US" sz="2800" kern="1200" baseline="0">
                <a:solidFill>
                  <a:srgbClr val="FF00FF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2 文件操作命令	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3 管道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4  进程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5  用户和组管理	</a:t>
            </a:r>
          </a:p>
          <a:p>
            <a:pPr defTabSz="914400"/>
            <a:r>
              <a:rPr lang="zh-CN" altLang="en-US" kern="1200" baseline="0">
                <a:latin typeface="+mn-lt"/>
                <a:ea typeface="+mn-ea"/>
                <a:cs typeface="+mn-cs"/>
              </a:rPr>
              <a:t>6 vi编辑器及shell编程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内容占位符 2"/>
          <p:cNvSpPr>
            <a:spLocks noGrp="1"/>
          </p:cNvSpPr>
          <p:nvPr>
            <p:ph idx="1"/>
          </p:nvPr>
        </p:nvSpPr>
        <p:spPr>
          <a:xfrm>
            <a:off x="457200" y="463550"/>
            <a:ext cx="8229600" cy="5662613"/>
          </a:xfrm>
          <a:ln/>
        </p:spPr>
        <p:txBody>
          <a:bodyPr anchor="t"/>
          <a:lstStyle/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2.1  ls</a:t>
            </a:r>
          </a:p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2.2  touch</a:t>
            </a:r>
          </a:p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2.3 rm</a:t>
            </a:r>
          </a:p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2.4 cat</a:t>
            </a:r>
          </a:p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2.5 cp</a:t>
            </a:r>
          </a:p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2.6 mv</a:t>
            </a:r>
          </a:p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2.7 ln</a:t>
            </a:r>
          </a:p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2.8 chmod</a:t>
            </a:r>
          </a:p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2.9 chown</a:t>
            </a:r>
          </a:p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2.10 find</a:t>
            </a:r>
          </a:p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2.11 grep</a:t>
            </a:r>
          </a:p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2.12 which</a:t>
            </a:r>
          </a:p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2.13 diff</a:t>
            </a:r>
          </a:p>
          <a:p>
            <a:pPr defTabSz="914400"/>
            <a:r>
              <a:rPr lang="en-US" altLang="zh-CN" sz="2000" kern="1200" baseline="0">
                <a:latin typeface="+mn-lt"/>
                <a:ea typeface="+mn-ea"/>
                <a:cs typeface="+mn-cs"/>
              </a:rPr>
              <a:t>2.14 tar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334645"/>
            <a:ext cx="8229600" cy="5791835"/>
          </a:xfrm>
          <a:ln/>
        </p:spPr>
        <p:txBody>
          <a:bodyPr anchor="t"/>
          <a:lstStyle/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2.1  ls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查看当前目录下的文件  (e.g., ls –l;   -l表示以长格式列出当前目录的所有文件)</a:t>
            </a: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2.2  touch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 创建文件/修改文件的修改时间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1, touch a.tmp 创建文件a.tmp；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2, touch –m “03/01/2014” a.tmp；将文件的访问时间修改为2014.03.01 </a:t>
            </a: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2.3  rm   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删除文件/目录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1, rm  ~/file;  删除当前目录下的文件file；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2, rm –r ~/directory 删除当前目录下的子目录directory, 其中“-r”的作用是递归删除，即删除目录directory下的所有文件及各级子目录</a:t>
            </a:r>
          </a:p>
          <a:p>
            <a:pPr defTabSz="914400"/>
            <a:endParaRPr lang="zh-CN" altLang="en-US" sz="2000" kern="1200" baseline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000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2.4  cat</a:t>
            </a:r>
            <a:r>
              <a:rPr lang="zh-CN" altLang="en-US" sz="2000" kern="1200" baseline="0">
                <a:latin typeface="+mn-lt"/>
                <a:ea typeface="+mn-ea"/>
                <a:cs typeface="+mn-cs"/>
              </a:rPr>
              <a:t>  查看文件内容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1, cat hello.txt 查看文件hello.txt的内容；</a:t>
            </a:r>
          </a:p>
          <a:p>
            <a:pPr lvl="1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2, cat file1 file2 &gt;&gt; file3 将file1、file2文件的内容连接起来并存到文件file3中</a:t>
            </a: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0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3141</Words>
  <Application>Microsoft Office PowerPoint</Application>
  <PresentationFormat>全屏显示(4:3)</PresentationFormat>
  <Paragraphs>463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华文新魏</vt:lpstr>
      <vt:lpstr>隶书</vt:lpstr>
      <vt:lpstr>宋体</vt:lpstr>
      <vt:lpstr>Arial</vt:lpstr>
      <vt:lpstr>Times New Roman</vt:lpstr>
      <vt:lpstr>默认设计模板</vt:lpstr>
      <vt:lpstr>Review of Linux Operating System</vt:lpstr>
      <vt:lpstr>PowerPoint 演示文稿</vt:lpstr>
      <vt:lpstr>PowerPoint 演示文稿</vt:lpstr>
      <vt:lpstr>Outline</vt:lpstr>
      <vt:lpstr>Outline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Outline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Linux Operating System</dc:title>
  <dc:creator>Administrator</dc:creator>
  <cp:lastModifiedBy>KID Conan</cp:lastModifiedBy>
  <cp:revision>17</cp:revision>
  <dcterms:created xsi:type="dcterms:W3CDTF">2017-05-30T11:41:09Z</dcterms:created>
  <dcterms:modified xsi:type="dcterms:W3CDTF">2017-06-05T05:32:08Z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