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46"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330" y="-9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t>‹#›</a:t>
            </a:fld>
            <a:endParaRPr lang="zh-CN" altLang="en-US"/>
          </a:p>
        </p:txBody>
      </p:sp>
      <p:sp>
        <p:nvSpPr>
          <p:cNvPr id="7" name="矩形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1"/>
            <a:ext cx="2011680" cy="4388644"/>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05980"/>
            <a:ext cx="5562600" cy="43886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914400" y="1085850"/>
            <a:ext cx="7772400" cy="3429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none"/>
        </p:style>
        <p:txBody>
          <a:bodyPr vert="horz"/>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714376"/>
            <a:ext cx="7772400" cy="1021556"/>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a:xfrm>
            <a:off x="800100" y="4629150"/>
            <a:ext cx="4000500" cy="342900"/>
          </a:xfrm>
        </p:spPr>
        <p:txBody>
          <a:bodyPr/>
          <a:lstStyle/>
          <a:p>
            <a:endParaRPr lang="zh-CN" altLang="en-US"/>
          </a:p>
        </p:txBody>
      </p:sp>
      <p:sp>
        <p:nvSpPr>
          <p:cNvPr id="7" name="矩形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4656582"/>
            <a:ext cx="457200" cy="342900"/>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914400" y="1085850"/>
            <a:ext cx="3749040" cy="3429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085850"/>
            <a:ext cx="3749040" cy="3429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04788"/>
            <a:ext cx="7772400" cy="85725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half" idx="2"/>
          </p:nvPr>
        </p:nvSpPr>
        <p:spPr>
          <a:xfrm>
            <a:off x="914400" y="1685925"/>
            <a:ext cx="3733800" cy="291465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1685925"/>
            <a:ext cx="3733800" cy="291465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04788"/>
            <a:ext cx="7772400" cy="85725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1"/>
          </p:nvPr>
        </p:nvSpPr>
        <p:spPr>
          <a:xfrm>
            <a:off x="2971800" y="1200150"/>
            <a:ext cx="5715000" cy="337185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a:xfrm>
            <a:off x="914400" y="4629150"/>
            <a:ext cx="3886200" cy="342900"/>
          </a:xfrm>
        </p:spPr>
        <p:txBody>
          <a:bodyPr/>
          <a:lstStyle/>
          <a:p>
            <a:endParaRPr lang="zh-CN" altLang="en-US"/>
          </a:p>
        </p:txBody>
      </p:sp>
      <p:sp>
        <p:nvSpPr>
          <p:cNvPr id="7" name="灯片编号占位符 6"/>
          <p:cNvSpPr>
            <a:spLocks noGrp="1"/>
          </p:cNvSpPr>
          <p:nvPr>
            <p:ph type="sldNum" sz="quarter" idx="12"/>
          </p:nvPr>
        </p:nvSpPr>
        <p:spPr>
          <a:xfrm>
            <a:off x="146304" y="4656582"/>
            <a:ext cx="457200" cy="342900"/>
          </a:xfrm>
        </p:spPr>
        <p:txBody>
          <a:bodyPr/>
          <a:lstStyle/>
          <a:p>
            <a:fld id="{0C913308-F349-4B6D-A68A-DD1791B4A57B}" type="slidenum">
              <a:rPr lang="zh-CN" altLang="en-US" smtClean="0"/>
              <a:t>‹#›</a:t>
            </a:fld>
            <a:endParaRPr lang="zh-CN" altLang="en-US"/>
          </a:p>
        </p:txBody>
      </p:sp>
      <p:sp>
        <p:nvSpPr>
          <p:cNvPr id="11" name="矩形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52316"/>
            <a:ext cx="9013372" cy="5020056"/>
          </a:xfrm>
          <a:prstGeom prst="roundRect">
            <a:avLst>
              <a:gd name="adj" fmla="val 4929"/>
            </a:avLst>
          </a:prstGeom>
          <a:ln w="6350" cap="sq" cmpd="sng" algn="ctr">
            <a:solidFill>
              <a:srgbClr val="FF0000"/>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05979"/>
            <a:ext cx="7772400" cy="85725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t>2016/12/2</a:t>
            </a:fld>
            <a:endParaRPr lang="zh-CN" altLang="en-US"/>
          </a:p>
        </p:txBody>
      </p:sp>
      <p:sp>
        <p:nvSpPr>
          <p:cNvPr id="3" name="页脚占位符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zh-CN" altLang="en-US" dirty="0"/>
          </a:p>
        </p:txBody>
      </p:sp>
      <p:sp>
        <p:nvSpPr>
          <p:cNvPr id="23" name="灯片编号占位符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t>‹#›</a:t>
            </a:fld>
            <a:endParaRPr lang="zh-CN" altLang="en-US"/>
          </a:p>
        </p:txBody>
      </p:sp>
      <p:pic>
        <p:nvPicPr>
          <p:cNvPr id="10" name="Picture 17" descr="xiaohui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7504" y="52316"/>
            <a:ext cx="548927" cy="56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rgbClr val="0000FF"/>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内容总结</a:t>
            </a:r>
            <a:endParaRPr lang="zh-CN" altLang="en-US" dirty="0"/>
          </a:p>
        </p:txBody>
      </p:sp>
      <p:sp>
        <p:nvSpPr>
          <p:cNvPr id="2" name="标题 1"/>
          <p:cNvSpPr>
            <a:spLocks noGrp="1"/>
          </p:cNvSpPr>
          <p:nvPr>
            <p:ph type="ctrTitle"/>
          </p:nvPr>
        </p:nvSpPr>
        <p:spPr/>
        <p:txBody>
          <a:bodyPr/>
          <a:lstStyle/>
          <a:p>
            <a:r>
              <a:rPr lang="zh-CN" altLang="en-US" dirty="0"/>
              <a:t>计算机图形学</a:t>
            </a:r>
          </a:p>
        </p:txBody>
      </p:sp>
    </p:spTree>
    <p:extLst>
      <p:ext uri="{BB962C8B-B14F-4D97-AF65-F5344CB8AC3E}">
        <p14:creationId xmlns:p14="http://schemas.microsoft.com/office/powerpoint/2010/main" val="243689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并行图形计算</a:t>
            </a:r>
          </a:p>
          <a:p>
            <a:r>
              <a:rPr lang="zh-CN" altLang="en-US" dirty="0"/>
              <a:t>地理信息系统</a:t>
            </a:r>
          </a:p>
          <a:p>
            <a:r>
              <a:rPr lang="zh-CN" altLang="en-US" dirty="0"/>
              <a:t>虚拟现实</a:t>
            </a:r>
          </a:p>
          <a:p>
            <a:r>
              <a:rPr lang="zh-CN" altLang="en-US" dirty="0"/>
              <a:t>科学计算可视化</a:t>
            </a:r>
          </a:p>
          <a:p>
            <a:endParaRPr lang="zh-CN" altLang="en-US" dirty="0"/>
          </a:p>
        </p:txBody>
      </p:sp>
    </p:spTree>
    <p:extLst>
      <p:ext uri="{BB962C8B-B14F-4D97-AF65-F5344CB8AC3E}">
        <p14:creationId xmlns:p14="http://schemas.microsoft.com/office/powerpoint/2010/main" val="315955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第二章  计算机图形系统</a:t>
            </a:r>
          </a:p>
        </p:txBody>
      </p:sp>
      <p:sp>
        <p:nvSpPr>
          <p:cNvPr id="3" name="内容占位符 2"/>
          <p:cNvSpPr>
            <a:spLocks noGrp="1"/>
          </p:cNvSpPr>
          <p:nvPr>
            <p:ph sz="quarter" idx="1"/>
          </p:nvPr>
        </p:nvSpPr>
        <p:spPr/>
        <p:txBody>
          <a:bodyPr/>
          <a:lstStyle/>
          <a:p>
            <a:r>
              <a:rPr lang="en-US" altLang="zh-CN" dirty="0"/>
              <a:t>2.1  </a:t>
            </a:r>
            <a:r>
              <a:rPr lang="zh-CN" altLang="en-US" dirty="0"/>
              <a:t>图形系统</a:t>
            </a:r>
          </a:p>
          <a:p>
            <a:r>
              <a:rPr lang="en-US" altLang="zh-CN" dirty="0"/>
              <a:t>2.2  </a:t>
            </a:r>
            <a:r>
              <a:rPr lang="zh-CN" altLang="en-US" dirty="0"/>
              <a:t>图形显示设备</a:t>
            </a:r>
          </a:p>
          <a:p>
            <a:r>
              <a:rPr lang="en-US" altLang="zh-CN" dirty="0"/>
              <a:t>2.3  </a:t>
            </a:r>
            <a:r>
              <a:rPr lang="zh-CN" altLang="en-US" dirty="0"/>
              <a:t>图形输入设备</a:t>
            </a:r>
          </a:p>
          <a:p>
            <a:r>
              <a:rPr lang="en-US" altLang="zh-CN" dirty="0"/>
              <a:t>2.4  </a:t>
            </a:r>
            <a:r>
              <a:rPr lang="zh-CN" altLang="en-US" dirty="0"/>
              <a:t>图形绘制设备</a:t>
            </a:r>
          </a:p>
          <a:p>
            <a:r>
              <a:rPr lang="en-US" altLang="zh-CN" dirty="0"/>
              <a:t>2.5  </a:t>
            </a:r>
            <a:r>
              <a:rPr lang="zh-CN" altLang="en-US" dirty="0"/>
              <a:t>图形系统标准</a:t>
            </a:r>
          </a:p>
          <a:p>
            <a:r>
              <a:rPr lang="en-US" altLang="zh-CN" dirty="0"/>
              <a:t>2.6  OpenGL</a:t>
            </a:r>
            <a:r>
              <a:rPr lang="zh-CN" altLang="en-US" dirty="0"/>
              <a:t>图形软件包</a:t>
            </a:r>
          </a:p>
          <a:p>
            <a:endParaRPr lang="zh-CN" altLang="en-US" dirty="0"/>
          </a:p>
        </p:txBody>
      </p:sp>
    </p:spTree>
    <p:extLst>
      <p:ext uri="{BB962C8B-B14F-4D97-AF65-F5344CB8AC3E}">
        <p14:creationId xmlns:p14="http://schemas.microsoft.com/office/powerpoint/2010/main" val="423205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图形系统</a:t>
            </a:r>
          </a:p>
        </p:txBody>
      </p:sp>
      <p:sp>
        <p:nvSpPr>
          <p:cNvPr id="3" name="内容占位符 2"/>
          <p:cNvSpPr>
            <a:spLocks noGrp="1"/>
          </p:cNvSpPr>
          <p:nvPr>
            <p:ph sz="quarter" idx="1"/>
          </p:nvPr>
        </p:nvSpPr>
        <p:spPr/>
        <p:txBody>
          <a:bodyPr/>
          <a:lstStyle/>
          <a:p>
            <a:r>
              <a:rPr lang="en-US" altLang="zh-CN" dirty="0"/>
              <a:t>2.1.1</a:t>
            </a:r>
            <a:r>
              <a:rPr lang="zh-CN" altLang="en-US" dirty="0"/>
              <a:t>计算机图形系统的组成与结构</a:t>
            </a:r>
          </a:p>
          <a:p>
            <a:r>
              <a:rPr lang="en-US" altLang="zh-CN" dirty="0"/>
              <a:t>2.1.2</a:t>
            </a:r>
            <a:r>
              <a:rPr lang="zh-CN" altLang="en-US" dirty="0"/>
              <a:t>计算机图形系统的功能</a:t>
            </a:r>
          </a:p>
          <a:p>
            <a:r>
              <a:rPr lang="en-US" altLang="zh-CN" dirty="0"/>
              <a:t>2.1.3</a:t>
            </a:r>
            <a:r>
              <a:rPr lang="zh-CN" altLang="en-US" dirty="0"/>
              <a:t>图形系统的分分类</a:t>
            </a:r>
          </a:p>
          <a:p>
            <a:endParaRPr lang="zh-CN" altLang="en-US" dirty="0"/>
          </a:p>
        </p:txBody>
      </p:sp>
    </p:spTree>
    <p:extLst>
      <p:ext uri="{BB962C8B-B14F-4D97-AF65-F5344CB8AC3E}">
        <p14:creationId xmlns:p14="http://schemas.microsoft.com/office/powerpoint/2010/main" val="133207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组成</a:t>
            </a:r>
            <a:r>
              <a:rPr lang="en-US" altLang="zh-CN" dirty="0" smtClean="0"/>
              <a:t>-</a:t>
            </a:r>
            <a:r>
              <a:rPr lang="zh-CN" altLang="en-US" dirty="0" smtClean="0"/>
              <a:t>硬件、软件</a:t>
            </a:r>
            <a:endParaRPr lang="zh-CN" alt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90862" y="1297556"/>
            <a:ext cx="7419475" cy="300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97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图形系统的结构</a:t>
            </a:r>
            <a:endParaRPr lang="zh-CN" alt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29126" y="1085850"/>
            <a:ext cx="614294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855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图形系统的功能</a:t>
            </a:r>
          </a:p>
        </p:txBody>
      </p:sp>
      <p:sp>
        <p:nvSpPr>
          <p:cNvPr id="3" name="内容占位符 2"/>
          <p:cNvSpPr>
            <a:spLocks noGrp="1"/>
          </p:cNvSpPr>
          <p:nvPr>
            <p:ph sz="quarter" idx="1"/>
          </p:nvPr>
        </p:nvSpPr>
        <p:spPr/>
        <p:txBody>
          <a:bodyPr/>
          <a:lstStyle/>
          <a:p>
            <a:r>
              <a:rPr lang="en-US" altLang="zh-CN" dirty="0"/>
              <a:t>1</a:t>
            </a:r>
            <a:r>
              <a:rPr lang="zh-CN" altLang="en-US" dirty="0"/>
              <a:t>．计算功能</a:t>
            </a:r>
          </a:p>
          <a:p>
            <a:r>
              <a:rPr lang="en-US" altLang="zh-CN" dirty="0"/>
              <a:t>2</a:t>
            </a:r>
            <a:r>
              <a:rPr lang="zh-CN" altLang="en-US" dirty="0"/>
              <a:t>．存储功能</a:t>
            </a:r>
          </a:p>
          <a:p>
            <a:r>
              <a:rPr lang="en-US" altLang="zh-CN" dirty="0"/>
              <a:t>3</a:t>
            </a:r>
            <a:r>
              <a:rPr lang="zh-CN" altLang="en-US" dirty="0"/>
              <a:t>．对话功能</a:t>
            </a:r>
          </a:p>
          <a:p>
            <a:r>
              <a:rPr lang="en-US" altLang="zh-CN" dirty="0"/>
              <a:t>4</a:t>
            </a:r>
            <a:r>
              <a:rPr lang="zh-CN" altLang="en-US" dirty="0"/>
              <a:t>．输入功能</a:t>
            </a:r>
          </a:p>
          <a:p>
            <a:r>
              <a:rPr lang="en-US" altLang="zh-CN" dirty="0"/>
              <a:t>5</a:t>
            </a:r>
            <a:r>
              <a:rPr lang="zh-CN" altLang="en-US" dirty="0"/>
              <a:t>．输出功能</a:t>
            </a:r>
          </a:p>
          <a:p>
            <a:endParaRPr lang="zh-CN" altLang="en-US" dirty="0"/>
          </a:p>
        </p:txBody>
      </p:sp>
    </p:spTree>
    <p:extLst>
      <p:ext uri="{BB962C8B-B14F-4D97-AF65-F5344CB8AC3E}">
        <p14:creationId xmlns:p14="http://schemas.microsoft.com/office/powerpoint/2010/main" val="322520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图形系统的分类</a:t>
            </a:r>
          </a:p>
        </p:txBody>
      </p:sp>
      <p:sp>
        <p:nvSpPr>
          <p:cNvPr id="3" name="内容占位符 2"/>
          <p:cNvSpPr>
            <a:spLocks noGrp="1"/>
          </p:cNvSpPr>
          <p:nvPr>
            <p:ph sz="quarter" idx="1"/>
          </p:nvPr>
        </p:nvSpPr>
        <p:spPr/>
        <p:txBody>
          <a:bodyPr/>
          <a:lstStyle/>
          <a:p>
            <a:r>
              <a:rPr lang="en-US" altLang="zh-CN" dirty="0"/>
              <a:t>1</a:t>
            </a:r>
            <a:r>
              <a:rPr lang="zh-CN" altLang="en-US" dirty="0"/>
              <a:t>．以大型机为基础的图形系统</a:t>
            </a:r>
          </a:p>
          <a:p>
            <a:r>
              <a:rPr lang="en-US" altLang="zh-CN" dirty="0"/>
              <a:t>2</a:t>
            </a:r>
            <a:r>
              <a:rPr lang="zh-CN" altLang="en-US" dirty="0"/>
              <a:t>．以中型或小型机为基础的图形系统</a:t>
            </a:r>
          </a:p>
          <a:p>
            <a:r>
              <a:rPr lang="en-US" altLang="zh-CN" dirty="0"/>
              <a:t>3</a:t>
            </a:r>
            <a:r>
              <a:rPr lang="zh-CN" altLang="en-US" dirty="0"/>
              <a:t>．以工作站为基础的图形系统</a:t>
            </a:r>
          </a:p>
          <a:p>
            <a:r>
              <a:rPr lang="en-US" altLang="zh-CN" dirty="0"/>
              <a:t>4</a:t>
            </a:r>
            <a:r>
              <a:rPr lang="zh-CN" altLang="en-US" dirty="0"/>
              <a:t>．以微机为基础的图形系统</a:t>
            </a:r>
          </a:p>
          <a:p>
            <a:endParaRPr lang="zh-CN" altLang="en-US" dirty="0"/>
          </a:p>
        </p:txBody>
      </p:sp>
    </p:spTree>
    <p:extLst>
      <p:ext uri="{BB962C8B-B14F-4D97-AF65-F5344CB8AC3E}">
        <p14:creationId xmlns:p14="http://schemas.microsoft.com/office/powerpoint/2010/main" val="410983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图形显示设备</a:t>
            </a:r>
          </a:p>
        </p:txBody>
      </p:sp>
      <p:sp>
        <p:nvSpPr>
          <p:cNvPr id="3" name="内容占位符 2"/>
          <p:cNvSpPr>
            <a:spLocks noGrp="1"/>
          </p:cNvSpPr>
          <p:nvPr>
            <p:ph sz="quarter" idx="1"/>
          </p:nvPr>
        </p:nvSpPr>
        <p:spPr/>
        <p:txBody>
          <a:bodyPr/>
          <a:lstStyle/>
          <a:p>
            <a:r>
              <a:rPr lang="en-US" altLang="zh-CN" dirty="0"/>
              <a:t>2.2.1 </a:t>
            </a:r>
            <a:r>
              <a:rPr lang="zh-CN" altLang="en-US" dirty="0"/>
              <a:t>阴极射线管显示器</a:t>
            </a:r>
          </a:p>
          <a:p>
            <a:r>
              <a:rPr lang="en-US" altLang="zh-CN" dirty="0"/>
              <a:t>2.2.2  </a:t>
            </a:r>
            <a:r>
              <a:rPr lang="zh-CN" altLang="en-US" dirty="0"/>
              <a:t>平板显示器</a:t>
            </a:r>
          </a:p>
          <a:p>
            <a:pPr>
              <a:buFont typeface="Wingdings" pitchFamily="2" charset="2"/>
              <a:buChar char="ü"/>
            </a:pPr>
            <a:r>
              <a:rPr lang="zh-CN" altLang="en-US" dirty="0"/>
              <a:t>液晶显示器（</a:t>
            </a:r>
            <a:r>
              <a:rPr lang="en-US" altLang="zh-CN" dirty="0"/>
              <a:t>LCD</a:t>
            </a:r>
            <a:r>
              <a:rPr lang="zh-CN" altLang="en-US" dirty="0"/>
              <a:t>）</a:t>
            </a:r>
          </a:p>
          <a:p>
            <a:pPr>
              <a:buFont typeface="Wingdings" pitchFamily="2" charset="2"/>
              <a:buChar char="ü"/>
            </a:pPr>
            <a:r>
              <a:rPr lang="zh-CN" altLang="en-US" dirty="0"/>
              <a:t>发光二极管显示器</a:t>
            </a:r>
          </a:p>
          <a:p>
            <a:pPr>
              <a:buFont typeface="Wingdings" pitchFamily="2" charset="2"/>
              <a:buChar char="ü"/>
            </a:pPr>
            <a:r>
              <a:rPr lang="zh-CN" altLang="en-US" dirty="0"/>
              <a:t>等离子显示器</a:t>
            </a:r>
          </a:p>
          <a:p>
            <a:endParaRPr lang="zh-CN" altLang="en-US" dirty="0"/>
          </a:p>
        </p:txBody>
      </p:sp>
    </p:spTree>
    <p:extLst>
      <p:ext uri="{BB962C8B-B14F-4D97-AF65-F5344CB8AC3E}">
        <p14:creationId xmlns:p14="http://schemas.microsoft.com/office/powerpoint/2010/main" val="221192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图形输入设备</a:t>
            </a:r>
          </a:p>
        </p:txBody>
      </p:sp>
      <p:sp>
        <p:nvSpPr>
          <p:cNvPr id="3" name="内容占位符 2"/>
          <p:cNvSpPr>
            <a:spLocks noGrp="1"/>
          </p:cNvSpPr>
          <p:nvPr>
            <p:ph sz="quarter" idx="1"/>
          </p:nvPr>
        </p:nvSpPr>
        <p:spPr/>
        <p:txBody>
          <a:bodyPr>
            <a:normAutofit fontScale="92500" lnSpcReduction="10000"/>
          </a:bodyPr>
          <a:lstStyle/>
          <a:p>
            <a:r>
              <a:rPr lang="zh-CN" altLang="en-US" dirty="0"/>
              <a:t>键盘和鼠标</a:t>
            </a:r>
          </a:p>
          <a:p>
            <a:r>
              <a:rPr lang="zh-CN" altLang="en-US" dirty="0"/>
              <a:t>光笔</a:t>
            </a:r>
          </a:p>
          <a:p>
            <a:r>
              <a:rPr lang="zh-CN" altLang="en-US" dirty="0"/>
              <a:t>触摸板</a:t>
            </a:r>
          </a:p>
          <a:p>
            <a:r>
              <a:rPr lang="zh-CN" altLang="en-US" dirty="0"/>
              <a:t>跟踪球和空间球</a:t>
            </a:r>
          </a:p>
          <a:p>
            <a:r>
              <a:rPr lang="zh-CN" altLang="en-US" dirty="0"/>
              <a:t>操纵杆</a:t>
            </a:r>
          </a:p>
          <a:p>
            <a:r>
              <a:rPr lang="zh-CN" altLang="en-US" dirty="0"/>
              <a:t>数据手套</a:t>
            </a:r>
          </a:p>
          <a:p>
            <a:r>
              <a:rPr lang="zh-CN" altLang="en-US" dirty="0"/>
              <a:t>数字化仪</a:t>
            </a:r>
          </a:p>
          <a:p>
            <a:r>
              <a:rPr lang="zh-CN" altLang="en-US" dirty="0"/>
              <a:t>扫描仪</a:t>
            </a:r>
          </a:p>
          <a:p>
            <a:endParaRPr lang="zh-CN" altLang="en-US" dirty="0"/>
          </a:p>
        </p:txBody>
      </p:sp>
    </p:spTree>
    <p:extLst>
      <p:ext uri="{BB962C8B-B14F-4D97-AF65-F5344CB8AC3E}">
        <p14:creationId xmlns:p14="http://schemas.microsoft.com/office/powerpoint/2010/main" val="110875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图形绘制设备</a:t>
            </a:r>
          </a:p>
        </p:txBody>
      </p:sp>
      <p:sp>
        <p:nvSpPr>
          <p:cNvPr id="3" name="内容占位符 2"/>
          <p:cNvSpPr>
            <a:spLocks noGrp="1"/>
          </p:cNvSpPr>
          <p:nvPr>
            <p:ph sz="quarter" idx="1"/>
          </p:nvPr>
        </p:nvSpPr>
        <p:spPr/>
        <p:txBody>
          <a:bodyPr/>
          <a:lstStyle/>
          <a:p>
            <a:r>
              <a:rPr lang="zh-CN" altLang="en-US" dirty="0"/>
              <a:t>打印机</a:t>
            </a:r>
          </a:p>
          <a:p>
            <a:r>
              <a:rPr lang="zh-CN" altLang="en-US" dirty="0"/>
              <a:t>绘图仪</a:t>
            </a:r>
          </a:p>
          <a:p>
            <a:endParaRPr lang="zh-CN" altLang="en-US" dirty="0"/>
          </a:p>
        </p:txBody>
      </p:sp>
    </p:spTree>
    <p:extLst>
      <p:ext uri="{BB962C8B-B14F-4D97-AF65-F5344CB8AC3E}">
        <p14:creationId xmlns:p14="http://schemas.microsoft.com/office/powerpoint/2010/main" val="41054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sz="quarter" idx="1"/>
          </p:nvPr>
        </p:nvSpPr>
        <p:spPr/>
        <p:txBody>
          <a:bodyPr>
            <a:normAutofit fontScale="77500" lnSpcReduction="20000"/>
          </a:bodyPr>
          <a:lstStyle/>
          <a:p>
            <a:r>
              <a:rPr lang="en-US" altLang="zh-CN" dirty="0" smtClean="0"/>
              <a:t>1</a:t>
            </a:r>
            <a:r>
              <a:rPr lang="zh-CN" altLang="en-US" dirty="0" smtClean="0"/>
              <a:t>绪论</a:t>
            </a:r>
            <a:endParaRPr lang="en-US" altLang="zh-CN" dirty="0" smtClean="0"/>
          </a:p>
          <a:p>
            <a:r>
              <a:rPr lang="en-US" altLang="zh-CN" dirty="0" smtClean="0"/>
              <a:t>2</a:t>
            </a:r>
            <a:r>
              <a:rPr lang="zh-CN" altLang="en-US" dirty="0" smtClean="0"/>
              <a:t>计算机图形系统及图形硬件</a:t>
            </a:r>
            <a:endParaRPr lang="en-US" altLang="zh-CN" dirty="0" smtClean="0"/>
          </a:p>
          <a:p>
            <a:r>
              <a:rPr lang="en-US" altLang="zh-CN" dirty="0" smtClean="0"/>
              <a:t>3</a:t>
            </a:r>
            <a:r>
              <a:rPr lang="zh-CN" altLang="en-US" dirty="0" smtClean="0"/>
              <a:t>用户接口与交互系统</a:t>
            </a:r>
            <a:endParaRPr lang="en-US" altLang="zh-CN" dirty="0" smtClean="0"/>
          </a:p>
          <a:p>
            <a:r>
              <a:rPr lang="en-US" altLang="zh-CN" dirty="0" smtClean="0"/>
              <a:t>4</a:t>
            </a:r>
            <a:r>
              <a:rPr lang="zh-CN" altLang="en-US" dirty="0" smtClean="0"/>
              <a:t>图形</a:t>
            </a:r>
            <a:r>
              <a:rPr lang="zh-CN" altLang="en-US" dirty="0"/>
              <a:t>的</a:t>
            </a:r>
            <a:r>
              <a:rPr lang="zh-CN" altLang="en-US" dirty="0" smtClean="0"/>
              <a:t>表示与数据结构</a:t>
            </a:r>
            <a:endParaRPr lang="en-US" altLang="zh-CN" dirty="0" smtClean="0"/>
          </a:p>
          <a:p>
            <a:r>
              <a:rPr lang="en-US" altLang="zh-CN" dirty="0" smtClean="0"/>
              <a:t>5</a:t>
            </a:r>
            <a:r>
              <a:rPr lang="zh-CN" altLang="en-US" dirty="0" smtClean="0"/>
              <a:t>基本</a:t>
            </a:r>
            <a:r>
              <a:rPr lang="zh-CN" altLang="en-US" dirty="0"/>
              <a:t>图形生成</a:t>
            </a:r>
            <a:r>
              <a:rPr lang="zh-CN" altLang="en-US" dirty="0" smtClean="0"/>
              <a:t>算法</a:t>
            </a:r>
            <a:endParaRPr lang="en-US" altLang="zh-CN" dirty="0" smtClean="0"/>
          </a:p>
          <a:p>
            <a:r>
              <a:rPr lang="en-US" altLang="zh-CN" dirty="0" smtClean="0"/>
              <a:t>6</a:t>
            </a:r>
            <a:r>
              <a:rPr lang="zh-CN" altLang="en-US" dirty="0" smtClean="0"/>
              <a:t>二维图形变换</a:t>
            </a:r>
            <a:endParaRPr lang="en-US" altLang="zh-CN" dirty="0" smtClean="0"/>
          </a:p>
          <a:p>
            <a:r>
              <a:rPr lang="en-US" altLang="zh-CN" dirty="0" smtClean="0"/>
              <a:t>7</a:t>
            </a:r>
            <a:r>
              <a:rPr lang="zh-CN" altLang="en-US" dirty="0" smtClean="0"/>
              <a:t>二</a:t>
            </a:r>
            <a:r>
              <a:rPr lang="zh-CN" altLang="en-US" dirty="0"/>
              <a:t>维图形</a:t>
            </a:r>
            <a:r>
              <a:rPr lang="zh-CN" altLang="en-US" dirty="0" smtClean="0"/>
              <a:t>裁剪</a:t>
            </a:r>
            <a:endParaRPr lang="en-US" altLang="zh-CN" dirty="0" smtClean="0"/>
          </a:p>
          <a:p>
            <a:r>
              <a:rPr lang="en-US" altLang="zh-CN" dirty="0" smtClean="0"/>
              <a:t>8</a:t>
            </a:r>
            <a:r>
              <a:rPr lang="zh-CN" altLang="en-US" dirty="0" smtClean="0"/>
              <a:t>三维</a:t>
            </a:r>
            <a:r>
              <a:rPr lang="zh-CN" altLang="en-US" dirty="0"/>
              <a:t>图形</a:t>
            </a:r>
            <a:r>
              <a:rPr lang="zh-CN" altLang="en-US" dirty="0" smtClean="0"/>
              <a:t>变换</a:t>
            </a:r>
            <a:endParaRPr lang="en-US" altLang="zh-CN" dirty="0" smtClean="0"/>
          </a:p>
          <a:p>
            <a:r>
              <a:rPr lang="en-US" altLang="zh-CN" dirty="0" smtClean="0"/>
              <a:t>9</a:t>
            </a:r>
            <a:r>
              <a:rPr lang="zh-CN" altLang="en-US" dirty="0" smtClean="0"/>
              <a:t>曲线曲面</a:t>
            </a:r>
            <a:endParaRPr lang="en-US" altLang="zh-CN" dirty="0" smtClean="0"/>
          </a:p>
          <a:p>
            <a:r>
              <a:rPr lang="en-US" altLang="zh-CN" dirty="0" smtClean="0"/>
              <a:t>10</a:t>
            </a:r>
            <a:r>
              <a:rPr lang="zh-CN" altLang="en-US" dirty="0" smtClean="0"/>
              <a:t>真实感图形</a:t>
            </a:r>
            <a:endParaRPr lang="zh-CN" altLang="en-US" dirty="0"/>
          </a:p>
        </p:txBody>
      </p:sp>
    </p:spTree>
    <p:extLst>
      <p:ext uri="{BB962C8B-B14F-4D97-AF65-F5344CB8AC3E}">
        <p14:creationId xmlns:p14="http://schemas.microsoft.com/office/powerpoint/2010/main" val="3247710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图形绘制设备</a:t>
            </a:r>
            <a:r>
              <a:rPr lang="en-US" altLang="zh-CN" dirty="0"/>
              <a:t>-</a:t>
            </a:r>
            <a:r>
              <a:rPr lang="zh-CN" altLang="en-US" dirty="0"/>
              <a:t>打印机</a:t>
            </a:r>
          </a:p>
        </p:txBody>
      </p:sp>
      <p:sp>
        <p:nvSpPr>
          <p:cNvPr id="3" name="内容占位符 2"/>
          <p:cNvSpPr>
            <a:spLocks noGrp="1"/>
          </p:cNvSpPr>
          <p:nvPr>
            <p:ph sz="quarter" idx="1"/>
          </p:nvPr>
        </p:nvSpPr>
        <p:spPr/>
        <p:txBody>
          <a:bodyPr/>
          <a:lstStyle/>
          <a:p>
            <a:r>
              <a:rPr lang="zh-CN" altLang="en-US" dirty="0"/>
              <a:t>针式打印机</a:t>
            </a:r>
          </a:p>
          <a:p>
            <a:r>
              <a:rPr lang="zh-CN" altLang="en-US" dirty="0"/>
              <a:t>喷墨打印机</a:t>
            </a:r>
          </a:p>
          <a:p>
            <a:r>
              <a:rPr lang="zh-CN" altLang="en-US" dirty="0"/>
              <a:t>激光打印机</a:t>
            </a:r>
          </a:p>
          <a:p>
            <a:endParaRPr lang="zh-CN" altLang="en-US" dirty="0"/>
          </a:p>
        </p:txBody>
      </p:sp>
    </p:spTree>
    <p:extLst>
      <p:ext uri="{BB962C8B-B14F-4D97-AF65-F5344CB8AC3E}">
        <p14:creationId xmlns:p14="http://schemas.microsoft.com/office/powerpoint/2010/main" val="89811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图形系统标准</a:t>
            </a:r>
          </a:p>
        </p:txBody>
      </p:sp>
      <p:sp>
        <p:nvSpPr>
          <p:cNvPr id="3" name="内容占位符 2"/>
          <p:cNvSpPr>
            <a:spLocks noGrp="1"/>
          </p:cNvSpPr>
          <p:nvPr>
            <p:ph sz="quarter" idx="1"/>
          </p:nvPr>
        </p:nvSpPr>
        <p:spPr/>
        <p:txBody>
          <a:bodyPr>
            <a:normAutofit fontScale="85000" lnSpcReduction="10000"/>
          </a:bodyPr>
          <a:lstStyle/>
          <a:p>
            <a:r>
              <a:rPr lang="zh-CN" altLang="en-US" dirty="0"/>
              <a:t>面向图形设备的接口标准：</a:t>
            </a:r>
          </a:p>
          <a:p>
            <a:pPr>
              <a:buFont typeface="Wingdings" pitchFamily="2" charset="2"/>
              <a:buChar char="ü"/>
            </a:pPr>
            <a:r>
              <a:rPr lang="zh-CN" altLang="en-US" dirty="0"/>
              <a:t>计算机图形元文件</a:t>
            </a:r>
            <a:r>
              <a:rPr lang="en-US" altLang="zh-CN" dirty="0"/>
              <a:t>(CGM)</a:t>
            </a:r>
            <a:r>
              <a:rPr lang="zh-CN" altLang="en-US" dirty="0"/>
              <a:t>，</a:t>
            </a:r>
            <a:r>
              <a:rPr lang="en-US" altLang="zh-CN" dirty="0"/>
              <a:t>(</a:t>
            </a:r>
            <a:r>
              <a:rPr lang="en-US" altLang="zh-CN" dirty="0" err="1"/>
              <a:t>CRT,Mouse</a:t>
            </a:r>
            <a:r>
              <a:rPr lang="en-US" altLang="zh-CN" dirty="0"/>
              <a:t>,…)</a:t>
            </a:r>
          </a:p>
          <a:p>
            <a:pPr>
              <a:buFont typeface="Wingdings" pitchFamily="2" charset="2"/>
              <a:buChar char="ü"/>
            </a:pPr>
            <a:r>
              <a:rPr lang="zh-CN" altLang="en-US" dirty="0"/>
              <a:t>计算机图形接口</a:t>
            </a:r>
            <a:r>
              <a:rPr lang="en-US" altLang="zh-CN" dirty="0"/>
              <a:t>(CGI).</a:t>
            </a:r>
            <a:r>
              <a:rPr lang="zh-CN" altLang="en-US" dirty="0"/>
              <a:t>设备驱动程序。</a:t>
            </a:r>
          </a:p>
          <a:p>
            <a:r>
              <a:rPr lang="zh-CN" altLang="en-US" dirty="0"/>
              <a:t>面向应用软件的标准：</a:t>
            </a:r>
          </a:p>
          <a:p>
            <a:pPr>
              <a:buFont typeface="Wingdings" pitchFamily="2" charset="2"/>
              <a:buChar char="ü"/>
            </a:pPr>
            <a:r>
              <a:rPr lang="zh-CN" altLang="en-US" dirty="0"/>
              <a:t>程序员层次交互式图形系统（</a:t>
            </a:r>
            <a:r>
              <a:rPr lang="en-US" altLang="zh-CN" dirty="0"/>
              <a:t>PHIGS</a:t>
            </a:r>
            <a:r>
              <a:rPr lang="zh-CN" altLang="en-US" dirty="0"/>
              <a:t>）</a:t>
            </a:r>
            <a:r>
              <a:rPr lang="en-US" altLang="zh-CN" dirty="0"/>
              <a:t>,GL (</a:t>
            </a:r>
            <a:r>
              <a:rPr lang="zh-CN" altLang="en-US" dirty="0"/>
              <a:t>图形程序包</a:t>
            </a:r>
            <a:r>
              <a:rPr lang="en-US" altLang="zh-CN" dirty="0"/>
              <a:t>)</a:t>
            </a:r>
          </a:p>
          <a:p>
            <a:pPr>
              <a:buFont typeface="Wingdings" pitchFamily="2" charset="2"/>
              <a:buChar char="ü"/>
            </a:pPr>
            <a:r>
              <a:rPr lang="zh-CN" altLang="en-US" dirty="0"/>
              <a:t>（三维）图形核心系统（</a:t>
            </a:r>
            <a:r>
              <a:rPr lang="en-US" altLang="zh-CN" dirty="0"/>
              <a:t>3D-)GKS</a:t>
            </a:r>
          </a:p>
          <a:p>
            <a:r>
              <a:rPr lang="zh-CN" altLang="en-US" dirty="0"/>
              <a:t>面向图形应用系统中工程和产品数据模型及其文件格式：</a:t>
            </a:r>
          </a:p>
          <a:p>
            <a:pPr>
              <a:buFont typeface="Wingdings" pitchFamily="2" charset="2"/>
              <a:buChar char="ü"/>
            </a:pPr>
            <a:r>
              <a:rPr lang="zh-CN" altLang="en-US" dirty="0"/>
              <a:t>基本图形转换规范（</a:t>
            </a:r>
            <a:r>
              <a:rPr lang="en-US" altLang="zh-CN" dirty="0"/>
              <a:t>IGES</a:t>
            </a:r>
            <a:r>
              <a:rPr lang="zh-CN" altLang="en-US" dirty="0"/>
              <a:t>）</a:t>
            </a:r>
          </a:p>
          <a:p>
            <a:pPr>
              <a:buFont typeface="Wingdings" pitchFamily="2" charset="2"/>
              <a:buChar char="ü"/>
            </a:pPr>
            <a:r>
              <a:rPr lang="zh-CN" altLang="en-US" dirty="0"/>
              <a:t>产品数据转换规范（</a:t>
            </a:r>
            <a:r>
              <a:rPr lang="en-US" altLang="zh-CN" dirty="0"/>
              <a:t>STEP</a:t>
            </a:r>
            <a:r>
              <a:rPr lang="zh-CN" altLang="en-US" dirty="0"/>
              <a:t>）</a:t>
            </a:r>
          </a:p>
          <a:p>
            <a:endParaRPr lang="zh-CN" altLang="en-US" dirty="0"/>
          </a:p>
        </p:txBody>
      </p:sp>
    </p:spTree>
    <p:extLst>
      <p:ext uri="{BB962C8B-B14F-4D97-AF65-F5344CB8AC3E}">
        <p14:creationId xmlns:p14="http://schemas.microsoft.com/office/powerpoint/2010/main" val="78970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20000"/>
          </a:bodyPr>
          <a:lstStyle/>
          <a:p>
            <a:r>
              <a:rPr lang="zh-CN" altLang="en-US" dirty="0"/>
              <a:t>通用的、与设备无关的图形标准</a:t>
            </a:r>
          </a:p>
          <a:p>
            <a:pPr>
              <a:buFont typeface="Wingdings" pitchFamily="2" charset="2"/>
              <a:buChar char="ü"/>
            </a:pPr>
            <a:r>
              <a:rPr lang="en-US" altLang="zh-CN" dirty="0"/>
              <a:t>GKS (Graphics Kernel System) (</a:t>
            </a:r>
            <a:r>
              <a:rPr lang="zh-CN" altLang="en-US" dirty="0"/>
              <a:t>第一个官方标准，</a:t>
            </a:r>
            <a:r>
              <a:rPr lang="en-US" altLang="zh-CN" dirty="0"/>
              <a:t>1977)</a:t>
            </a:r>
          </a:p>
          <a:p>
            <a:pPr>
              <a:buFont typeface="Wingdings" pitchFamily="2" charset="2"/>
              <a:buChar char="ü"/>
            </a:pPr>
            <a:r>
              <a:rPr lang="en-US" altLang="zh-CN" dirty="0"/>
              <a:t>PHIGS(Programmer’s </a:t>
            </a:r>
            <a:r>
              <a:rPr lang="en-US" altLang="zh-CN" dirty="0" err="1"/>
              <a:t>Herarchical</a:t>
            </a:r>
            <a:r>
              <a:rPr lang="en-US" altLang="zh-CN" dirty="0"/>
              <a:t> </a:t>
            </a:r>
            <a:r>
              <a:rPr lang="en-US" altLang="zh-CN" dirty="0" err="1"/>
              <a:t>Iuteractive</a:t>
            </a:r>
            <a:r>
              <a:rPr lang="en-US" altLang="zh-CN" dirty="0"/>
              <a:t> Graphics system)</a:t>
            </a:r>
          </a:p>
          <a:p>
            <a:r>
              <a:rPr lang="zh-CN" altLang="en-US" dirty="0"/>
              <a:t>一些非官方图形软件，广泛应用于工业界，成为事实上的标准</a:t>
            </a:r>
          </a:p>
          <a:p>
            <a:pPr>
              <a:buFont typeface="Wingdings" pitchFamily="2" charset="2"/>
              <a:buChar char="ü"/>
            </a:pPr>
            <a:r>
              <a:rPr lang="en-US" altLang="zh-CN" dirty="0"/>
              <a:t>DirectX  (MS)</a:t>
            </a:r>
          </a:p>
          <a:p>
            <a:pPr>
              <a:buFont typeface="Wingdings" pitchFamily="2" charset="2"/>
              <a:buChar char="ü"/>
            </a:pPr>
            <a:r>
              <a:rPr lang="en-US" altLang="zh-CN" dirty="0" err="1"/>
              <a:t>Xlib</a:t>
            </a:r>
            <a:r>
              <a:rPr lang="en-US" altLang="zh-CN" dirty="0"/>
              <a:t> (X-Window</a:t>
            </a:r>
            <a:r>
              <a:rPr lang="zh-CN" altLang="en-US" dirty="0"/>
              <a:t>系统</a:t>
            </a:r>
            <a:r>
              <a:rPr lang="en-US" altLang="zh-CN" dirty="0"/>
              <a:t>)</a:t>
            </a:r>
          </a:p>
          <a:p>
            <a:pPr>
              <a:buFont typeface="Wingdings" pitchFamily="2" charset="2"/>
              <a:buChar char="ü"/>
            </a:pPr>
            <a:r>
              <a:rPr lang="en-US" altLang="zh-CN" dirty="0"/>
              <a:t>OpenGL (SGI)</a:t>
            </a:r>
          </a:p>
          <a:p>
            <a:pPr>
              <a:buFont typeface="Wingdings" pitchFamily="2" charset="2"/>
              <a:buChar char="ü"/>
            </a:pPr>
            <a:r>
              <a:rPr lang="en-US" altLang="zh-CN" dirty="0"/>
              <a:t>Adobe</a:t>
            </a:r>
            <a:r>
              <a:rPr lang="zh-CN" altLang="en-US" dirty="0"/>
              <a:t>公司</a:t>
            </a:r>
            <a:r>
              <a:rPr lang="en-US" altLang="zh-CN" dirty="0"/>
              <a:t>Postscript</a:t>
            </a:r>
          </a:p>
          <a:p>
            <a:endParaRPr lang="zh-CN" altLang="en-US" dirty="0"/>
          </a:p>
        </p:txBody>
      </p:sp>
    </p:spTree>
    <p:extLst>
      <p:ext uri="{BB962C8B-B14F-4D97-AF65-F5344CB8AC3E}">
        <p14:creationId xmlns:p14="http://schemas.microsoft.com/office/powerpoint/2010/main" val="71792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第</a:t>
            </a:r>
            <a:r>
              <a:rPr lang="en-US" altLang="zh-CN" dirty="0"/>
              <a:t>3</a:t>
            </a:r>
            <a:r>
              <a:rPr lang="zh-CN" altLang="en-US" dirty="0"/>
              <a:t>章  人机交互与图形用户界面技术</a:t>
            </a:r>
          </a:p>
        </p:txBody>
      </p:sp>
      <p:sp>
        <p:nvSpPr>
          <p:cNvPr id="3" name="内容占位符 2"/>
          <p:cNvSpPr>
            <a:spLocks noGrp="1"/>
          </p:cNvSpPr>
          <p:nvPr>
            <p:ph sz="quarter" idx="1"/>
          </p:nvPr>
        </p:nvSpPr>
        <p:spPr/>
        <p:txBody>
          <a:bodyPr>
            <a:normAutofit fontScale="92500" lnSpcReduction="10000"/>
          </a:bodyPr>
          <a:lstStyle/>
          <a:p>
            <a:r>
              <a:rPr lang="en-US" altLang="zh-CN" dirty="0"/>
              <a:t>3.1 </a:t>
            </a:r>
            <a:r>
              <a:rPr lang="zh-CN" altLang="en-US" dirty="0"/>
              <a:t>人机交互的内容</a:t>
            </a:r>
          </a:p>
          <a:p>
            <a:r>
              <a:rPr lang="en-US" altLang="zh-CN" dirty="0"/>
              <a:t>3.2 </a:t>
            </a:r>
            <a:r>
              <a:rPr lang="zh-CN" altLang="en-US" dirty="0"/>
              <a:t>人机交互的基本任务</a:t>
            </a:r>
          </a:p>
          <a:p>
            <a:r>
              <a:rPr lang="en-US" altLang="zh-CN" dirty="0"/>
              <a:t>3.3 </a:t>
            </a:r>
            <a:r>
              <a:rPr lang="zh-CN" altLang="en-US" dirty="0"/>
              <a:t>交互设备</a:t>
            </a:r>
          </a:p>
          <a:p>
            <a:r>
              <a:rPr lang="en-US" altLang="zh-CN" dirty="0"/>
              <a:t>3.5 </a:t>
            </a:r>
            <a:r>
              <a:rPr lang="zh-CN" altLang="en-US" dirty="0"/>
              <a:t>交互技术</a:t>
            </a:r>
          </a:p>
          <a:p>
            <a:r>
              <a:rPr lang="en-US" altLang="zh-CN" dirty="0"/>
              <a:t>3.6 </a:t>
            </a:r>
            <a:r>
              <a:rPr lang="zh-CN" altLang="en-US" dirty="0"/>
              <a:t>输入控制（模式）</a:t>
            </a:r>
          </a:p>
          <a:p>
            <a:r>
              <a:rPr lang="en-US" altLang="zh-CN" dirty="0"/>
              <a:t>3.7 </a:t>
            </a:r>
            <a:r>
              <a:rPr lang="zh-CN" altLang="en-US" dirty="0"/>
              <a:t>用户接口设计</a:t>
            </a:r>
          </a:p>
          <a:p>
            <a:r>
              <a:rPr lang="en-US" altLang="zh-CN" dirty="0"/>
              <a:t>3.8 </a:t>
            </a:r>
            <a:r>
              <a:rPr lang="zh-CN" altLang="en-US" dirty="0"/>
              <a:t>人机交互新技术</a:t>
            </a:r>
          </a:p>
          <a:p>
            <a:r>
              <a:rPr lang="en-US" altLang="zh-CN" dirty="0"/>
              <a:t>3.9 </a:t>
            </a:r>
            <a:r>
              <a:rPr lang="zh-CN" altLang="en-US" dirty="0"/>
              <a:t>人机交互的发展趋势</a:t>
            </a:r>
          </a:p>
          <a:p>
            <a:endParaRPr lang="zh-CN" altLang="en-US" dirty="0"/>
          </a:p>
        </p:txBody>
      </p:sp>
    </p:spTree>
    <p:extLst>
      <p:ext uri="{BB962C8B-B14F-4D97-AF65-F5344CB8AC3E}">
        <p14:creationId xmlns:p14="http://schemas.microsoft.com/office/powerpoint/2010/main" val="285047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章  图形表示与数据结构</a:t>
            </a:r>
          </a:p>
        </p:txBody>
      </p:sp>
      <p:sp>
        <p:nvSpPr>
          <p:cNvPr id="3" name="内容占位符 2"/>
          <p:cNvSpPr>
            <a:spLocks noGrp="1"/>
          </p:cNvSpPr>
          <p:nvPr>
            <p:ph sz="quarter" idx="1"/>
          </p:nvPr>
        </p:nvSpPr>
        <p:spPr/>
        <p:txBody>
          <a:bodyPr/>
          <a:lstStyle/>
          <a:p>
            <a:r>
              <a:rPr lang="en-US" altLang="zh-CN" dirty="0"/>
              <a:t>4.1</a:t>
            </a:r>
            <a:r>
              <a:rPr lang="zh-CN" altLang="en-US" dirty="0"/>
              <a:t>基本概念</a:t>
            </a:r>
          </a:p>
          <a:p>
            <a:r>
              <a:rPr lang="en-US" altLang="zh-CN" dirty="0"/>
              <a:t>4.2</a:t>
            </a:r>
            <a:r>
              <a:rPr lang="zh-CN" altLang="en-US" dirty="0"/>
              <a:t>三维形体的表示</a:t>
            </a:r>
          </a:p>
          <a:p>
            <a:r>
              <a:rPr lang="en-US" altLang="zh-CN" dirty="0"/>
              <a:t>4.3</a:t>
            </a:r>
            <a:r>
              <a:rPr lang="zh-CN" altLang="en-US" dirty="0"/>
              <a:t>非规则对象的表示</a:t>
            </a:r>
          </a:p>
          <a:p>
            <a:r>
              <a:rPr lang="en-US" altLang="zh-CN" dirty="0"/>
              <a:t>4.4</a:t>
            </a:r>
            <a:r>
              <a:rPr lang="zh-CN" altLang="en-US" dirty="0"/>
              <a:t>层次建模</a:t>
            </a:r>
          </a:p>
          <a:p>
            <a:endParaRPr lang="zh-CN" altLang="en-US" dirty="0"/>
          </a:p>
        </p:txBody>
      </p:sp>
    </p:spTree>
    <p:extLst>
      <p:ext uri="{BB962C8B-B14F-4D97-AF65-F5344CB8AC3E}">
        <p14:creationId xmlns:p14="http://schemas.microsoft.com/office/powerpoint/2010/main" val="2902692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dirty="0"/>
              <a:t>基本概念</a:t>
            </a:r>
          </a:p>
        </p:txBody>
      </p:sp>
      <p:sp>
        <p:nvSpPr>
          <p:cNvPr id="3" name="内容占位符 2"/>
          <p:cNvSpPr>
            <a:spLocks noGrp="1"/>
          </p:cNvSpPr>
          <p:nvPr>
            <p:ph sz="quarter" idx="1"/>
          </p:nvPr>
        </p:nvSpPr>
        <p:spPr/>
        <p:txBody>
          <a:bodyPr/>
          <a:lstStyle/>
          <a:p>
            <a:r>
              <a:rPr lang="en-US" altLang="zh-CN" dirty="0"/>
              <a:t>4.1.1  </a:t>
            </a:r>
            <a:r>
              <a:rPr lang="zh-CN" altLang="en-US" dirty="0"/>
              <a:t>基本图形元素</a:t>
            </a:r>
          </a:p>
          <a:p>
            <a:r>
              <a:rPr lang="en-US" altLang="zh-CN" dirty="0"/>
              <a:t>4.1.2  </a:t>
            </a:r>
            <a:r>
              <a:rPr lang="zh-CN" altLang="en-US" dirty="0"/>
              <a:t>几何信息与拓扑信息</a:t>
            </a:r>
          </a:p>
          <a:p>
            <a:r>
              <a:rPr lang="en-US" altLang="zh-CN" dirty="0"/>
              <a:t>4.1.3  </a:t>
            </a:r>
            <a:r>
              <a:rPr lang="zh-CN" altLang="en-US" dirty="0"/>
              <a:t>坐标系</a:t>
            </a:r>
          </a:p>
          <a:p>
            <a:r>
              <a:rPr lang="en-US" altLang="zh-CN" dirty="0"/>
              <a:t>4.1.4 </a:t>
            </a:r>
            <a:r>
              <a:rPr lang="zh-CN" altLang="en-US" dirty="0"/>
              <a:t>实体的定义</a:t>
            </a:r>
          </a:p>
          <a:p>
            <a:r>
              <a:rPr lang="en-US" altLang="zh-CN" dirty="0"/>
              <a:t>4.1.5  </a:t>
            </a:r>
            <a:r>
              <a:rPr lang="zh-CN" altLang="en-US" dirty="0"/>
              <a:t>正则集合运算</a:t>
            </a:r>
          </a:p>
          <a:p>
            <a:r>
              <a:rPr lang="en-US" altLang="zh-CN" dirty="0"/>
              <a:t>4.1.6  </a:t>
            </a:r>
            <a:r>
              <a:rPr lang="zh-CN" altLang="en-US" dirty="0"/>
              <a:t>平面多面体与欧拉公式</a:t>
            </a:r>
          </a:p>
          <a:p>
            <a:endParaRPr lang="zh-CN" altLang="en-US" dirty="0"/>
          </a:p>
        </p:txBody>
      </p:sp>
    </p:spTree>
    <p:extLst>
      <p:ext uri="{BB962C8B-B14F-4D97-AF65-F5344CB8AC3E}">
        <p14:creationId xmlns:p14="http://schemas.microsoft.com/office/powerpoint/2010/main" val="3465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4.1.1  </a:t>
            </a:r>
            <a:r>
              <a:rPr lang="zh-CN" altLang="en-US" dirty="0"/>
              <a:t>基本图形元素</a:t>
            </a:r>
          </a:p>
        </p:txBody>
      </p:sp>
      <p:sp>
        <p:nvSpPr>
          <p:cNvPr id="3" name="内容占位符 2"/>
          <p:cNvSpPr>
            <a:spLocks noGrp="1"/>
          </p:cNvSpPr>
          <p:nvPr>
            <p:ph sz="quarter" idx="1"/>
          </p:nvPr>
        </p:nvSpPr>
        <p:spPr/>
        <p:txBody>
          <a:bodyPr/>
          <a:lstStyle/>
          <a:p>
            <a:r>
              <a:rPr lang="zh-CN" altLang="en-US" dirty="0"/>
              <a:t>图素是指可以用一定的几何参数和属性参数描述的最基本的图形输出元素（点、线、面、环、体等）</a:t>
            </a:r>
          </a:p>
          <a:p>
            <a:r>
              <a:rPr lang="zh-CN" altLang="en-US" dirty="0"/>
              <a:t>基本图形元素</a:t>
            </a:r>
            <a:r>
              <a:rPr lang="en-US" altLang="zh-CN" dirty="0"/>
              <a:t>(</a:t>
            </a:r>
            <a:r>
              <a:rPr lang="zh-CN" altLang="en-US" dirty="0"/>
              <a:t>几何元素</a:t>
            </a:r>
            <a:r>
              <a:rPr lang="en-US" altLang="zh-CN" dirty="0"/>
              <a:t>)</a:t>
            </a:r>
            <a:r>
              <a:rPr lang="zh-CN" altLang="en-US" dirty="0"/>
              <a:t>：图素或图元（二维）、体素（三维）</a:t>
            </a:r>
          </a:p>
          <a:p>
            <a:endParaRPr lang="zh-CN" altLang="en-US" dirty="0"/>
          </a:p>
        </p:txBody>
      </p:sp>
    </p:spTree>
    <p:extLst>
      <p:ext uri="{BB962C8B-B14F-4D97-AF65-F5344CB8AC3E}">
        <p14:creationId xmlns:p14="http://schemas.microsoft.com/office/powerpoint/2010/main" val="3926412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4.1.2  </a:t>
            </a:r>
            <a:r>
              <a:rPr lang="zh-CN" altLang="en-US" dirty="0"/>
              <a:t>几何信息与拓扑信息</a:t>
            </a:r>
          </a:p>
        </p:txBody>
      </p:sp>
      <p:sp>
        <p:nvSpPr>
          <p:cNvPr id="3" name="内容占位符 2"/>
          <p:cNvSpPr>
            <a:spLocks noGrp="1"/>
          </p:cNvSpPr>
          <p:nvPr>
            <p:ph sz="quarter" idx="1"/>
          </p:nvPr>
        </p:nvSpPr>
        <p:spPr/>
        <p:txBody>
          <a:bodyPr/>
          <a:lstStyle/>
          <a:p>
            <a:r>
              <a:rPr lang="zh-CN" altLang="en-US" dirty="0"/>
              <a:t>图形对象的描述：</a:t>
            </a:r>
          </a:p>
          <a:p>
            <a:pPr>
              <a:buFont typeface="Wingdings" pitchFamily="2" charset="2"/>
              <a:buChar char="ü"/>
            </a:pPr>
            <a:r>
              <a:rPr lang="zh-CN" altLang="en-US" dirty="0"/>
              <a:t>图形信息：图形对象及构成它的点、线、面的位置、相互间关系和几何尺寸等</a:t>
            </a:r>
          </a:p>
          <a:p>
            <a:pPr>
              <a:buFont typeface="Wingdings" pitchFamily="2" charset="2"/>
              <a:buChar char="ü"/>
            </a:pPr>
            <a:r>
              <a:rPr lang="zh-CN" altLang="en-US" dirty="0"/>
              <a:t>非图形信息：表示图形对象的线型、颜色、亮度以及供模拟、分析用的质量、比重、体积等数据</a:t>
            </a:r>
          </a:p>
          <a:p>
            <a:endParaRPr lang="zh-CN" altLang="en-US" dirty="0"/>
          </a:p>
        </p:txBody>
      </p:sp>
    </p:spTree>
    <p:extLst>
      <p:ext uri="{BB962C8B-B14F-4D97-AF65-F5344CB8AC3E}">
        <p14:creationId xmlns:p14="http://schemas.microsoft.com/office/powerpoint/2010/main" val="1181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4.1.3  </a:t>
            </a:r>
            <a:r>
              <a:rPr lang="zh-CN" altLang="en-US" dirty="0"/>
              <a:t>坐标系</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1303" y="1200011"/>
            <a:ext cx="6858594" cy="3200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949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4.1.4  </a:t>
            </a:r>
            <a:r>
              <a:rPr lang="zh-CN" altLang="en-US" dirty="0"/>
              <a:t>实体的定义</a:t>
            </a:r>
          </a:p>
        </p:txBody>
      </p:sp>
      <p:sp>
        <p:nvSpPr>
          <p:cNvPr id="3" name="内容占位符 2"/>
          <p:cNvSpPr>
            <a:spLocks noGrp="1"/>
          </p:cNvSpPr>
          <p:nvPr>
            <p:ph sz="quarter" idx="1"/>
          </p:nvPr>
        </p:nvSpPr>
        <p:spPr/>
        <p:txBody>
          <a:bodyPr/>
          <a:lstStyle/>
          <a:p>
            <a:r>
              <a:rPr lang="zh-CN" altLang="en-US" dirty="0"/>
              <a:t>内点</a:t>
            </a:r>
          </a:p>
          <a:p>
            <a:r>
              <a:rPr lang="zh-CN" altLang="en-US" dirty="0"/>
              <a:t>正则集：内点构成的点集的闭包</a:t>
            </a:r>
          </a:p>
          <a:p>
            <a:r>
              <a:rPr lang="zh-CN" altLang="en-US" dirty="0"/>
              <a:t>正则形体：三维空间中的正则集（三维有效物体）</a:t>
            </a:r>
          </a:p>
          <a:p>
            <a:r>
              <a:rPr lang="zh-CN" altLang="en-US" dirty="0"/>
              <a:t>实体：表面具有二维流形的正则形体</a:t>
            </a:r>
          </a:p>
          <a:p>
            <a:endParaRPr lang="zh-CN" altLang="en-US" dirty="0"/>
          </a:p>
        </p:txBody>
      </p:sp>
    </p:spTree>
    <p:extLst>
      <p:ext uri="{BB962C8B-B14F-4D97-AF65-F5344CB8AC3E}">
        <p14:creationId xmlns:p14="http://schemas.microsoft.com/office/powerpoint/2010/main" val="304997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a:t>
            </a:r>
            <a:r>
              <a:rPr lang="zh-CN" altLang="en-US" dirty="0" smtClean="0"/>
              <a:t>绪论</a:t>
            </a:r>
            <a:endParaRPr lang="zh-CN" altLang="en-US" dirty="0"/>
          </a:p>
        </p:txBody>
      </p:sp>
      <p:sp>
        <p:nvSpPr>
          <p:cNvPr id="3" name="内容占位符 2"/>
          <p:cNvSpPr>
            <a:spLocks noGrp="1"/>
          </p:cNvSpPr>
          <p:nvPr>
            <p:ph sz="quarter" idx="1"/>
          </p:nvPr>
        </p:nvSpPr>
        <p:spPr/>
        <p:txBody>
          <a:bodyPr/>
          <a:lstStyle/>
          <a:p>
            <a:r>
              <a:rPr lang="en-US" altLang="zh-CN" dirty="0"/>
              <a:t>1.1  </a:t>
            </a:r>
            <a:r>
              <a:rPr lang="zh-CN" altLang="en-US" dirty="0"/>
              <a:t>计算机图形学的基本概念</a:t>
            </a:r>
          </a:p>
          <a:p>
            <a:r>
              <a:rPr lang="en-US" altLang="zh-CN" dirty="0"/>
              <a:t>1.2  </a:t>
            </a:r>
            <a:r>
              <a:rPr lang="zh-CN" altLang="en-US" dirty="0"/>
              <a:t>发展历史</a:t>
            </a:r>
          </a:p>
          <a:p>
            <a:r>
              <a:rPr lang="en-US" altLang="zh-CN" dirty="0"/>
              <a:t>1.3 </a:t>
            </a:r>
            <a:r>
              <a:rPr lang="zh-CN" altLang="en-US" dirty="0"/>
              <a:t>计算机图形学的研究内容</a:t>
            </a:r>
          </a:p>
          <a:p>
            <a:r>
              <a:rPr lang="en-US" altLang="zh-CN" dirty="0"/>
              <a:t>1.4  </a:t>
            </a:r>
            <a:r>
              <a:rPr lang="zh-CN" altLang="en-US" dirty="0"/>
              <a:t>计算机图形学的应用</a:t>
            </a:r>
          </a:p>
          <a:p>
            <a:r>
              <a:rPr lang="en-US" altLang="zh-CN" dirty="0"/>
              <a:t>1.5 </a:t>
            </a:r>
            <a:r>
              <a:rPr lang="zh-CN" altLang="en-US" dirty="0"/>
              <a:t>计算机图形学的研究动态（前沿研究领域）</a:t>
            </a:r>
          </a:p>
          <a:p>
            <a:endParaRPr lang="zh-CN" altLang="en-US" dirty="0"/>
          </a:p>
        </p:txBody>
      </p:sp>
    </p:spTree>
    <p:extLst>
      <p:ext uri="{BB962C8B-B14F-4D97-AF65-F5344CB8AC3E}">
        <p14:creationId xmlns:p14="http://schemas.microsoft.com/office/powerpoint/2010/main" val="3217599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4.1.5  </a:t>
            </a:r>
            <a:r>
              <a:rPr lang="zh-CN" altLang="en-US" dirty="0"/>
              <a:t>正则集合</a:t>
            </a:r>
            <a:r>
              <a:rPr lang="zh-CN" altLang="en-US" dirty="0" smtClean="0"/>
              <a:t>运算</a:t>
            </a:r>
            <a:endParaRPr lang="en-US" altLang="zh-CN" dirty="0" smtClean="0"/>
          </a:p>
          <a:p>
            <a:r>
              <a:rPr lang="en-US" altLang="zh-CN" dirty="0"/>
              <a:t>4.1.6  </a:t>
            </a:r>
            <a:r>
              <a:rPr lang="zh-CN" altLang="en-US" dirty="0"/>
              <a:t>平面多面体与欧拉</a:t>
            </a:r>
            <a:r>
              <a:rPr lang="zh-CN" altLang="en-US" dirty="0" smtClean="0"/>
              <a:t>公式</a:t>
            </a:r>
            <a:endParaRPr lang="en-US" altLang="zh-CN" dirty="0" smtClean="0"/>
          </a:p>
          <a:p>
            <a:pPr>
              <a:buFont typeface="Wingdings" pitchFamily="2" charset="2"/>
              <a:buChar char="ü"/>
            </a:pPr>
            <a:r>
              <a:rPr lang="zh-CN" altLang="en-US" dirty="0"/>
              <a:t>欧拉公式证明简单多面体的顶点数</a:t>
            </a:r>
            <a:r>
              <a:rPr lang="en-US" altLang="zh-CN" dirty="0"/>
              <a:t>V</a:t>
            </a:r>
            <a:r>
              <a:rPr lang="zh-CN" altLang="en-US" dirty="0"/>
              <a:t>、边数</a:t>
            </a:r>
            <a:r>
              <a:rPr lang="en-US" altLang="zh-CN" dirty="0"/>
              <a:t>E</a:t>
            </a:r>
            <a:r>
              <a:rPr lang="zh-CN" altLang="en-US" dirty="0"/>
              <a:t>和面数</a:t>
            </a:r>
            <a:r>
              <a:rPr lang="en-US" altLang="zh-CN" dirty="0"/>
              <a:t>F</a:t>
            </a:r>
            <a:r>
              <a:rPr lang="zh-CN" altLang="en-US" dirty="0"/>
              <a:t>满足如下关系：</a:t>
            </a:r>
            <a:r>
              <a:rPr lang="en-US" altLang="zh-CN" dirty="0"/>
              <a:t>V-E+F=2</a:t>
            </a:r>
            <a:r>
              <a:rPr lang="zh-CN" altLang="en-US" dirty="0"/>
              <a:t>。</a:t>
            </a:r>
          </a:p>
          <a:p>
            <a:endParaRPr lang="en-US" altLang="zh-CN" dirty="0" smtClean="0"/>
          </a:p>
          <a:p>
            <a:endParaRPr lang="zh-CN" altLang="en-US" dirty="0"/>
          </a:p>
        </p:txBody>
      </p:sp>
    </p:spTree>
    <p:extLst>
      <p:ext uri="{BB962C8B-B14F-4D97-AF65-F5344CB8AC3E}">
        <p14:creationId xmlns:p14="http://schemas.microsoft.com/office/powerpoint/2010/main" val="2014706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  </a:t>
            </a:r>
            <a:r>
              <a:rPr lang="zh-CN" altLang="en-US" dirty="0"/>
              <a:t>三维形体的</a:t>
            </a:r>
            <a:r>
              <a:rPr lang="zh-CN" altLang="en-US" dirty="0" smtClean="0"/>
              <a:t>表示</a:t>
            </a:r>
            <a:endParaRPr lang="zh-CN" altLang="en-US" dirty="0"/>
          </a:p>
        </p:txBody>
      </p:sp>
      <p:sp>
        <p:nvSpPr>
          <p:cNvPr id="3" name="内容占位符 2"/>
          <p:cNvSpPr>
            <a:spLocks noGrp="1"/>
          </p:cNvSpPr>
          <p:nvPr>
            <p:ph sz="quarter" idx="1"/>
          </p:nvPr>
        </p:nvSpPr>
        <p:spPr/>
        <p:txBody>
          <a:bodyPr/>
          <a:lstStyle/>
          <a:p>
            <a:r>
              <a:rPr lang="zh-CN" altLang="en-US" dirty="0" smtClean="0"/>
              <a:t>线框模型</a:t>
            </a:r>
            <a:endParaRPr lang="en-US" altLang="zh-CN" dirty="0" smtClean="0"/>
          </a:p>
          <a:p>
            <a:r>
              <a:rPr lang="zh-CN" altLang="en-US" dirty="0"/>
              <a:t>实体模型（实体造型技术</a:t>
            </a:r>
            <a:r>
              <a:rPr lang="zh-CN" altLang="en-US" dirty="0" smtClean="0"/>
              <a:t>）</a:t>
            </a:r>
            <a:endParaRPr lang="en-US" altLang="zh-CN" dirty="0" smtClean="0"/>
          </a:p>
          <a:p>
            <a:pPr>
              <a:buFont typeface="Wingdings" pitchFamily="2" charset="2"/>
              <a:buChar char="ü"/>
            </a:pPr>
            <a:r>
              <a:rPr lang="zh-CN" altLang="en-US" dirty="0"/>
              <a:t>边界表示（</a:t>
            </a:r>
            <a:r>
              <a:rPr lang="en-US" altLang="zh-CN" dirty="0"/>
              <a:t>Boundary representation, B-reps</a:t>
            </a:r>
            <a:r>
              <a:rPr lang="zh-CN" altLang="en-US" dirty="0"/>
              <a:t>）</a:t>
            </a:r>
          </a:p>
          <a:p>
            <a:pPr>
              <a:buFont typeface="Wingdings" pitchFamily="2" charset="2"/>
              <a:buChar char="ü"/>
            </a:pPr>
            <a:r>
              <a:rPr lang="zh-CN" altLang="en-US" dirty="0"/>
              <a:t>构造实体几何表示（多体素并交叉运算得到）</a:t>
            </a:r>
          </a:p>
          <a:p>
            <a:pPr>
              <a:buFont typeface="Wingdings" pitchFamily="2" charset="2"/>
              <a:buChar char="ü"/>
            </a:pPr>
            <a:r>
              <a:rPr lang="zh-CN" altLang="en-US" dirty="0"/>
              <a:t>空间分割（</a:t>
            </a:r>
            <a:r>
              <a:rPr lang="en-US" altLang="zh-CN" dirty="0"/>
              <a:t>Space-partitioning</a:t>
            </a:r>
            <a:r>
              <a:rPr lang="zh-CN" altLang="en-US" dirty="0"/>
              <a:t>）表示</a:t>
            </a:r>
          </a:p>
          <a:p>
            <a:endParaRPr lang="zh-CN" altLang="en-US" dirty="0"/>
          </a:p>
        </p:txBody>
      </p:sp>
    </p:spTree>
    <p:extLst>
      <p:ext uri="{BB962C8B-B14F-4D97-AF65-F5344CB8AC3E}">
        <p14:creationId xmlns:p14="http://schemas.microsoft.com/office/powerpoint/2010/main" val="1240888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非规则对象的表示</a:t>
            </a:r>
          </a:p>
        </p:txBody>
      </p:sp>
      <p:sp>
        <p:nvSpPr>
          <p:cNvPr id="3" name="内容占位符 2"/>
          <p:cNvSpPr>
            <a:spLocks noGrp="1"/>
          </p:cNvSpPr>
          <p:nvPr>
            <p:ph sz="quarter" idx="1"/>
          </p:nvPr>
        </p:nvSpPr>
        <p:spPr/>
        <p:txBody>
          <a:bodyPr/>
          <a:lstStyle/>
          <a:p>
            <a:r>
              <a:rPr lang="zh-CN" altLang="en-US" dirty="0"/>
              <a:t>分形几何</a:t>
            </a:r>
            <a:r>
              <a:rPr lang="en-US" altLang="zh-CN" dirty="0"/>
              <a:t>-</a:t>
            </a:r>
            <a:r>
              <a:rPr lang="zh-CN" altLang="en-US" dirty="0"/>
              <a:t>基于分数维理论的随机模型、基于文法的模型</a:t>
            </a:r>
          </a:p>
          <a:p>
            <a:r>
              <a:rPr lang="zh-CN" altLang="en-US" dirty="0"/>
              <a:t>粒子系统模型</a:t>
            </a:r>
          </a:p>
          <a:p>
            <a:r>
              <a:rPr lang="zh-CN" altLang="en-US" dirty="0"/>
              <a:t>基于物理的建模</a:t>
            </a:r>
          </a:p>
          <a:p>
            <a:r>
              <a:rPr lang="zh-CN" altLang="en-US" dirty="0"/>
              <a:t>数据场的可视化</a:t>
            </a:r>
          </a:p>
          <a:p>
            <a:endParaRPr lang="zh-CN" altLang="en-US" dirty="0"/>
          </a:p>
        </p:txBody>
      </p:sp>
    </p:spTree>
    <p:extLst>
      <p:ext uri="{BB962C8B-B14F-4D97-AF65-F5344CB8AC3E}">
        <p14:creationId xmlns:p14="http://schemas.microsoft.com/office/powerpoint/2010/main" val="3895072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层次模型</a:t>
            </a:r>
          </a:p>
        </p:txBody>
      </p:sp>
      <p:sp>
        <p:nvSpPr>
          <p:cNvPr id="3" name="内容占位符 2"/>
          <p:cNvSpPr>
            <a:spLocks noGrp="1"/>
          </p:cNvSpPr>
          <p:nvPr>
            <p:ph sz="quarter" idx="1"/>
          </p:nvPr>
        </p:nvSpPr>
        <p:spPr/>
        <p:txBody>
          <a:bodyPr/>
          <a:lstStyle/>
          <a:p>
            <a:endParaRPr lang="zh-CN" altLang="en-US"/>
          </a:p>
        </p:txBody>
      </p:sp>
    </p:spTree>
    <p:extLst>
      <p:ext uri="{BB962C8B-B14F-4D97-AF65-F5344CB8AC3E}">
        <p14:creationId xmlns:p14="http://schemas.microsoft.com/office/powerpoint/2010/main" val="89838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章 基本图形生成技术</a:t>
            </a:r>
          </a:p>
        </p:txBody>
      </p:sp>
      <p:sp>
        <p:nvSpPr>
          <p:cNvPr id="3" name="内容占位符 2"/>
          <p:cNvSpPr>
            <a:spLocks noGrp="1"/>
          </p:cNvSpPr>
          <p:nvPr>
            <p:ph sz="quarter" idx="1"/>
          </p:nvPr>
        </p:nvSpPr>
        <p:spPr/>
        <p:txBody>
          <a:bodyPr/>
          <a:lstStyle/>
          <a:p>
            <a:r>
              <a:rPr lang="en-US" altLang="zh-CN" dirty="0"/>
              <a:t>5.1</a:t>
            </a:r>
            <a:r>
              <a:rPr lang="zh-CN" altLang="en-US" dirty="0"/>
              <a:t>直线段的扫描转换算法</a:t>
            </a:r>
          </a:p>
          <a:p>
            <a:r>
              <a:rPr lang="en-US" altLang="zh-CN" dirty="0"/>
              <a:t>5.2</a:t>
            </a:r>
            <a:r>
              <a:rPr lang="zh-CN" altLang="en-US" dirty="0"/>
              <a:t>圆的扫描转换算法</a:t>
            </a:r>
          </a:p>
          <a:p>
            <a:r>
              <a:rPr lang="en-US" altLang="zh-CN" dirty="0"/>
              <a:t>5.3</a:t>
            </a:r>
            <a:r>
              <a:rPr lang="zh-CN" altLang="en-US" dirty="0"/>
              <a:t>椭圆的扫描转换算法</a:t>
            </a:r>
          </a:p>
          <a:p>
            <a:r>
              <a:rPr lang="en-US" altLang="zh-CN" dirty="0"/>
              <a:t>5.4</a:t>
            </a:r>
            <a:r>
              <a:rPr lang="zh-CN" altLang="en-US" dirty="0"/>
              <a:t>多边形的扫描转换与区域填充</a:t>
            </a:r>
          </a:p>
          <a:p>
            <a:r>
              <a:rPr lang="en-US" altLang="zh-CN" dirty="0"/>
              <a:t>5.5</a:t>
            </a:r>
            <a:r>
              <a:rPr lang="zh-CN" altLang="en-US" dirty="0"/>
              <a:t>字符处理</a:t>
            </a:r>
          </a:p>
        </p:txBody>
      </p:sp>
    </p:spTree>
    <p:extLst>
      <p:ext uri="{BB962C8B-B14F-4D97-AF65-F5344CB8AC3E}">
        <p14:creationId xmlns:p14="http://schemas.microsoft.com/office/powerpoint/2010/main" val="219361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5.1</a:t>
            </a:r>
            <a:r>
              <a:rPr lang="zh-CN" altLang="en-US" dirty="0"/>
              <a:t>直线段的扫描转换</a:t>
            </a:r>
            <a:r>
              <a:rPr lang="zh-CN" altLang="en-US" dirty="0" smtClean="0"/>
              <a:t>算法</a:t>
            </a:r>
            <a:endParaRPr lang="zh-CN" altLang="en-US" dirty="0"/>
          </a:p>
        </p:txBody>
      </p:sp>
      <p:sp>
        <p:nvSpPr>
          <p:cNvPr id="3" name="内容占位符 2"/>
          <p:cNvSpPr>
            <a:spLocks noGrp="1"/>
          </p:cNvSpPr>
          <p:nvPr>
            <p:ph sz="quarter" idx="1"/>
          </p:nvPr>
        </p:nvSpPr>
        <p:spPr/>
        <p:txBody>
          <a:bodyPr/>
          <a:lstStyle/>
          <a:p>
            <a:r>
              <a:rPr lang="en-US" altLang="zh-CN" dirty="0"/>
              <a:t>DDA</a:t>
            </a:r>
            <a:r>
              <a:rPr lang="zh-CN" altLang="en-US" dirty="0"/>
              <a:t>算法</a:t>
            </a:r>
          </a:p>
          <a:p>
            <a:r>
              <a:rPr lang="zh-CN" altLang="en-US" dirty="0"/>
              <a:t>中点画线法</a:t>
            </a:r>
          </a:p>
          <a:p>
            <a:r>
              <a:rPr lang="en-US" altLang="zh-CN" dirty="0" err="1"/>
              <a:t>Bresenham</a:t>
            </a:r>
            <a:r>
              <a:rPr lang="zh-CN" altLang="en-US" dirty="0"/>
              <a:t>画线算法</a:t>
            </a:r>
          </a:p>
          <a:p>
            <a:endParaRPr lang="zh-CN" altLang="en-US" dirty="0"/>
          </a:p>
        </p:txBody>
      </p:sp>
    </p:spTree>
    <p:extLst>
      <p:ext uri="{BB962C8B-B14F-4D97-AF65-F5344CB8AC3E}">
        <p14:creationId xmlns:p14="http://schemas.microsoft.com/office/powerpoint/2010/main" val="1356878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DDA</a:t>
            </a:r>
            <a:r>
              <a:rPr lang="zh-CN" altLang="en-US" dirty="0" smtClean="0"/>
              <a:t>算法</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en-US" altLang="zh-CN" dirty="0" smtClean="0"/>
              <a:t>yi+1= kxi+1+b== </a:t>
            </a:r>
            <a:r>
              <a:rPr lang="en-US" altLang="zh-CN" dirty="0" err="1" smtClean="0"/>
              <a:t>yi+k</a:t>
            </a:r>
            <a:r>
              <a:rPr lang="en-US" altLang="zh-CN" dirty="0" err="1" smtClean="0">
                <a:solidFill>
                  <a:schemeClr val="tx1"/>
                </a:solidFill>
              </a:rPr>
              <a:t>∆</a:t>
            </a:r>
            <a:r>
              <a:rPr lang="en-US" altLang="zh-CN" dirty="0" err="1" smtClean="0"/>
              <a:t>x</a:t>
            </a:r>
            <a:endParaRPr lang="en-US" altLang="zh-CN" dirty="0" smtClean="0"/>
          </a:p>
          <a:p>
            <a:r>
              <a:rPr lang="zh-CN" altLang="en-US" dirty="0" smtClean="0"/>
              <a:t>当</a:t>
            </a:r>
            <a:r>
              <a:rPr lang="en-US" altLang="zh-CN" dirty="0" smtClean="0">
                <a:solidFill>
                  <a:schemeClr val="tx1"/>
                </a:solidFill>
              </a:rPr>
              <a:t>∆ </a:t>
            </a:r>
            <a:r>
              <a:rPr lang="en-US" altLang="zh-CN" dirty="0" smtClean="0"/>
              <a:t>x =1;	yi+1 = </a:t>
            </a:r>
            <a:r>
              <a:rPr lang="en-US" altLang="zh-CN" dirty="0" err="1" smtClean="0"/>
              <a:t>yi+k</a:t>
            </a:r>
            <a:endParaRPr lang="en-US" altLang="zh-CN" dirty="0" smtClean="0"/>
          </a:p>
          <a:p>
            <a:r>
              <a:rPr lang="zh-CN" altLang="en-US" dirty="0" smtClean="0">
                <a:sym typeface="Symbol" pitchFamily="18" charset="2"/>
              </a:rPr>
              <a:t></a:t>
            </a:r>
            <a:r>
              <a:rPr lang="en-US" altLang="zh-CN" dirty="0" smtClean="0"/>
              <a:t>k</a:t>
            </a:r>
            <a:r>
              <a:rPr lang="en-US" altLang="zh-CN" dirty="0" smtClean="0">
                <a:sym typeface="Symbol" pitchFamily="18" charset="2"/>
              </a:rPr>
              <a:t></a:t>
            </a:r>
            <a:r>
              <a:rPr lang="en-US" altLang="zh-CN" dirty="0" smtClean="0"/>
              <a:t> </a:t>
            </a:r>
            <a:r>
              <a:rPr lang="en-US" altLang="zh-CN" dirty="0" smtClean="0">
                <a:latin typeface="宋体" pitchFamily="2" charset="-122"/>
              </a:rPr>
              <a:t>≤</a:t>
            </a:r>
            <a:r>
              <a:rPr lang="en-US" altLang="zh-CN" dirty="0" smtClean="0"/>
              <a:t>1</a:t>
            </a:r>
          </a:p>
          <a:p>
            <a:r>
              <a:rPr lang="zh-CN" altLang="en-US" dirty="0"/>
              <a:t>当 </a:t>
            </a:r>
            <a:r>
              <a:rPr lang="zh-CN" altLang="en-US" dirty="0">
                <a:sym typeface="Symbol" pitchFamily="18" charset="2"/>
              </a:rPr>
              <a:t></a:t>
            </a:r>
            <a:r>
              <a:rPr lang="en-US" altLang="zh-CN" dirty="0"/>
              <a:t>k</a:t>
            </a:r>
            <a:r>
              <a:rPr lang="en-US" altLang="zh-CN" dirty="0">
                <a:sym typeface="Symbol" pitchFamily="18" charset="2"/>
              </a:rPr>
              <a:t></a:t>
            </a:r>
            <a:r>
              <a:rPr lang="en-US" altLang="zh-CN" dirty="0"/>
              <a:t> </a:t>
            </a:r>
            <a:r>
              <a:rPr lang="en-US" altLang="zh-CN" dirty="0">
                <a:sym typeface="Symbol" pitchFamily="18" charset="2"/>
              </a:rPr>
              <a:t></a:t>
            </a:r>
            <a:r>
              <a:rPr lang="en-US" altLang="zh-CN" dirty="0"/>
              <a:t>1</a:t>
            </a:r>
            <a:r>
              <a:rPr lang="zh-CN" altLang="en-US" dirty="0"/>
              <a:t>时，必须把</a:t>
            </a:r>
            <a:r>
              <a:rPr lang="en-US" altLang="zh-CN" dirty="0"/>
              <a:t>x</a:t>
            </a:r>
            <a:r>
              <a:rPr lang="zh-CN" altLang="en-US" dirty="0"/>
              <a:t>，</a:t>
            </a:r>
            <a:r>
              <a:rPr lang="en-US" altLang="zh-CN" dirty="0"/>
              <a:t>y</a:t>
            </a:r>
            <a:r>
              <a:rPr lang="zh-CN" altLang="en-US" dirty="0"/>
              <a:t>地位互换</a:t>
            </a:r>
          </a:p>
          <a:p>
            <a:r>
              <a:rPr lang="en-US" altLang="zh-CN" dirty="0" smtClean="0"/>
              <a:t> </a:t>
            </a:r>
          </a:p>
          <a:p>
            <a:endParaRPr lang="zh-CN" altLang="en-US" dirty="0"/>
          </a:p>
        </p:txBody>
      </p:sp>
    </p:spTree>
    <p:extLst>
      <p:ext uri="{BB962C8B-B14F-4D97-AF65-F5344CB8AC3E}">
        <p14:creationId xmlns:p14="http://schemas.microsoft.com/office/powerpoint/2010/main" val="3396996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中点画线</a:t>
            </a:r>
            <a:r>
              <a:rPr lang="zh-CN" altLang="en-US" dirty="0" smtClean="0"/>
              <a:t>法</a:t>
            </a:r>
            <a:endParaRPr lang="zh-CN" altLang="en-US" dirty="0"/>
          </a:p>
        </p:txBody>
      </p:sp>
      <p:sp>
        <p:nvSpPr>
          <p:cNvPr id="3" name="内容占位符 2"/>
          <p:cNvSpPr>
            <a:spLocks noGrp="1"/>
          </p:cNvSpPr>
          <p:nvPr>
            <p:ph sz="quarter" idx="1"/>
          </p:nvPr>
        </p:nvSpPr>
        <p:spPr/>
        <p:txBody>
          <a:bodyPr/>
          <a:lstStyle/>
          <a:p>
            <a:r>
              <a:rPr lang="zh-CN" altLang="en-US" dirty="0"/>
              <a:t>当</a:t>
            </a:r>
            <a:r>
              <a:rPr lang="en-US" altLang="zh-CN" dirty="0"/>
              <a:t>M</a:t>
            </a:r>
            <a:r>
              <a:rPr lang="zh-CN" altLang="en-US" dirty="0"/>
              <a:t>在</a:t>
            </a:r>
            <a:r>
              <a:rPr lang="en-US" altLang="zh-CN" dirty="0"/>
              <a:t>Q</a:t>
            </a:r>
            <a:r>
              <a:rPr lang="zh-CN" altLang="en-US" dirty="0"/>
              <a:t>的下方</a:t>
            </a:r>
            <a:r>
              <a:rPr lang="en-US" altLang="zh-CN" dirty="0"/>
              <a:t>-&gt; P2</a:t>
            </a:r>
            <a:r>
              <a:rPr lang="zh-CN" altLang="en-US" dirty="0"/>
              <a:t>离直线更近更近</a:t>
            </a:r>
            <a:r>
              <a:rPr lang="en-US" altLang="zh-CN" dirty="0"/>
              <a:t>-&gt;</a:t>
            </a:r>
            <a:r>
              <a:rPr lang="zh-CN" altLang="en-US" dirty="0"/>
              <a:t>取</a:t>
            </a:r>
            <a:r>
              <a:rPr lang="en-US" altLang="zh-CN" dirty="0"/>
              <a:t>P2 </a:t>
            </a:r>
            <a:r>
              <a:rPr lang="zh-CN" altLang="en-US" dirty="0"/>
              <a:t>。</a:t>
            </a:r>
          </a:p>
          <a:p>
            <a:r>
              <a:rPr lang="en-US" altLang="zh-CN" dirty="0"/>
              <a:t>M</a:t>
            </a:r>
            <a:r>
              <a:rPr lang="zh-CN" altLang="en-US" dirty="0"/>
              <a:t>在</a:t>
            </a:r>
            <a:r>
              <a:rPr lang="en-US" altLang="zh-CN" dirty="0"/>
              <a:t>Q</a:t>
            </a:r>
            <a:r>
              <a:rPr lang="zh-CN" altLang="en-US" dirty="0"/>
              <a:t>的上方</a:t>
            </a:r>
            <a:r>
              <a:rPr lang="en-US" altLang="zh-CN" dirty="0"/>
              <a:t>-&gt; P1</a:t>
            </a:r>
            <a:r>
              <a:rPr lang="zh-CN" altLang="en-US" dirty="0"/>
              <a:t>离直线更近更近</a:t>
            </a:r>
            <a:r>
              <a:rPr lang="en-US" altLang="zh-CN" dirty="0"/>
              <a:t>-&gt;</a:t>
            </a:r>
            <a:r>
              <a:rPr lang="zh-CN" altLang="en-US" dirty="0"/>
              <a:t>取</a:t>
            </a:r>
            <a:r>
              <a:rPr lang="en-US" altLang="zh-CN" dirty="0"/>
              <a:t>P1</a:t>
            </a:r>
          </a:p>
          <a:p>
            <a:r>
              <a:rPr lang="en-US" altLang="zh-CN" dirty="0"/>
              <a:t>M</a:t>
            </a:r>
            <a:r>
              <a:rPr lang="zh-CN" altLang="en-US" dirty="0"/>
              <a:t>与</a:t>
            </a:r>
            <a:r>
              <a:rPr lang="en-US" altLang="zh-CN" dirty="0"/>
              <a:t>Q</a:t>
            </a:r>
            <a:r>
              <a:rPr lang="zh-CN" altLang="en-US" dirty="0"/>
              <a:t>重合， </a:t>
            </a:r>
            <a:r>
              <a:rPr lang="en-US" altLang="zh-CN" dirty="0"/>
              <a:t>P1</a:t>
            </a:r>
            <a:r>
              <a:rPr lang="zh-CN" altLang="en-US" dirty="0"/>
              <a:t>、</a:t>
            </a:r>
            <a:r>
              <a:rPr lang="en-US" altLang="zh-CN" dirty="0"/>
              <a:t>P2</a:t>
            </a:r>
            <a:r>
              <a:rPr lang="zh-CN" altLang="en-US" dirty="0"/>
              <a:t>任取一点。</a:t>
            </a:r>
          </a:p>
          <a:p>
            <a:endParaRPr lang="zh-CN" altLang="en-US" dirty="0"/>
          </a:p>
        </p:txBody>
      </p:sp>
      <p:grpSp>
        <p:nvGrpSpPr>
          <p:cNvPr id="4" name="组合 12"/>
          <p:cNvGrpSpPr>
            <a:grpSpLocks/>
          </p:cNvGrpSpPr>
          <p:nvPr/>
        </p:nvGrpSpPr>
        <p:grpSpPr bwMode="auto">
          <a:xfrm>
            <a:off x="5220072" y="2515994"/>
            <a:ext cx="3312368" cy="2004472"/>
            <a:chOff x="5319869" y="2552144"/>
            <a:chExt cx="3886200" cy="2492375"/>
          </a:xfrm>
        </p:grpSpPr>
        <p:graphicFrame>
          <p:nvGraphicFramePr>
            <p:cNvPr id="5" name="Object 4"/>
            <p:cNvGraphicFramePr>
              <a:graphicFrameLocks noChangeAspect="1"/>
            </p:cNvGraphicFramePr>
            <p:nvPr>
              <p:extLst>
                <p:ext uri="{D42A27DB-BD31-4B8C-83A1-F6EECF244321}">
                  <p14:modId xmlns:p14="http://schemas.microsoft.com/office/powerpoint/2010/main" val="2860816297"/>
                </p:ext>
              </p:extLst>
            </p:nvPr>
          </p:nvGraphicFramePr>
          <p:xfrm>
            <a:off x="5319869" y="2552144"/>
            <a:ext cx="3886200" cy="2492375"/>
          </p:xfrm>
          <a:graphic>
            <a:graphicData uri="http://schemas.openxmlformats.org/presentationml/2006/ole">
              <mc:AlternateContent xmlns:mc="http://schemas.openxmlformats.org/markup-compatibility/2006">
                <mc:Choice xmlns:v="urn:schemas-microsoft-com:vml" Requires="v">
                  <p:oleObj spid="_x0000_s4106" name="VISIO" r:id="rId3" imgW="1885950" imgH="1209585" progId="Visio.Drawing.5">
                    <p:embed/>
                  </p:oleObj>
                </mc:Choice>
                <mc:Fallback>
                  <p:oleObj name="VISIO" r:id="rId3" imgW="1885950" imgH="1209585"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869" y="2552144"/>
                          <a:ext cx="3886200" cy="24923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10"/>
            <p:cNvSpPr txBox="1">
              <a:spLocks noChangeArrowheads="1"/>
            </p:cNvSpPr>
            <p:nvPr/>
          </p:nvSpPr>
          <p:spPr bwMode="auto">
            <a:xfrm>
              <a:off x="6248400" y="34290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M</a:t>
              </a:r>
              <a:endParaRPr lang="zh-CN" altLang="en-US"/>
            </a:p>
          </p:txBody>
        </p:sp>
      </p:grpSp>
    </p:spTree>
    <p:extLst>
      <p:ext uri="{BB962C8B-B14F-4D97-AF65-F5344CB8AC3E}">
        <p14:creationId xmlns:p14="http://schemas.microsoft.com/office/powerpoint/2010/main" val="3300112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buNone/>
            </a:pPr>
            <a:r>
              <a:rPr lang="zh-CN" altLang="en-US" dirty="0" smtClean="0"/>
              <a:t>构造判别式：</a:t>
            </a:r>
            <a:r>
              <a:rPr lang="en-US" altLang="zh-CN" dirty="0"/>
              <a:t>d=F(M)=F(xp+1,yp+0.5)                       </a:t>
            </a:r>
            <a:r>
              <a:rPr lang="en-US" altLang="zh-CN" dirty="0" smtClean="0"/>
              <a:t>    =</a:t>
            </a:r>
            <a:r>
              <a:rPr lang="en-US" altLang="zh-CN" dirty="0"/>
              <a:t>a(xp+1)+b(yp+0.5)+</a:t>
            </a:r>
            <a:r>
              <a:rPr lang="en-US" altLang="zh-CN" dirty="0" smtClean="0"/>
              <a:t>c </a:t>
            </a:r>
          </a:p>
          <a:p>
            <a:r>
              <a:rPr lang="en-US" altLang="zh-CN" dirty="0" smtClean="0"/>
              <a:t>d</a:t>
            </a:r>
            <a:r>
              <a:rPr lang="en-US" altLang="zh-CN" dirty="0">
                <a:sym typeface="Symbol" pitchFamily="18" charset="2"/>
              </a:rPr>
              <a:t></a:t>
            </a:r>
            <a:r>
              <a:rPr lang="en-US" altLang="zh-CN" dirty="0" smtClean="0"/>
              <a:t>0</a:t>
            </a:r>
            <a:r>
              <a:rPr lang="zh-CN" altLang="en-US" dirty="0" smtClean="0"/>
              <a:t>，</a:t>
            </a:r>
            <a:r>
              <a:rPr lang="en-US" altLang="zh-CN" dirty="0" smtClean="0"/>
              <a:t>d</a:t>
            </a:r>
            <a:r>
              <a:rPr lang="en-US" altLang="zh-CN" baseline="-25000" dirty="0" smtClean="0">
                <a:latin typeface="宋体" pitchFamily="2" charset="-122"/>
              </a:rPr>
              <a:t>1</a:t>
            </a:r>
            <a:r>
              <a:rPr lang="en-US" altLang="zh-CN" dirty="0"/>
              <a:t>=</a:t>
            </a:r>
            <a:r>
              <a:rPr lang="en-US" altLang="zh-CN" dirty="0" err="1"/>
              <a:t>d+a</a:t>
            </a:r>
            <a:r>
              <a:rPr lang="zh-CN" altLang="en-US" dirty="0" smtClean="0"/>
              <a:t>；取下边点。</a:t>
            </a:r>
            <a:endParaRPr lang="en-US" altLang="zh-CN" dirty="0" smtClean="0"/>
          </a:p>
          <a:p>
            <a:r>
              <a:rPr lang="en-US" altLang="zh-CN" dirty="0" smtClean="0"/>
              <a:t>d&lt;0</a:t>
            </a:r>
            <a:r>
              <a:rPr lang="zh-CN" altLang="en-US" dirty="0" smtClean="0"/>
              <a:t>，</a:t>
            </a:r>
            <a:r>
              <a:rPr lang="en-US" altLang="zh-CN" dirty="0"/>
              <a:t> </a:t>
            </a:r>
            <a:r>
              <a:rPr lang="en-US" altLang="zh-CN" dirty="0" smtClean="0"/>
              <a:t>d</a:t>
            </a:r>
            <a:r>
              <a:rPr lang="en-US" altLang="zh-CN" baseline="-25000" dirty="0" smtClean="0">
                <a:latin typeface="宋体" pitchFamily="2" charset="-122"/>
              </a:rPr>
              <a:t>2</a:t>
            </a:r>
            <a:r>
              <a:rPr lang="en-US" altLang="zh-CN" dirty="0"/>
              <a:t> </a:t>
            </a:r>
            <a:r>
              <a:rPr lang="en-US" altLang="zh-CN" dirty="0" smtClean="0"/>
              <a:t>=</a:t>
            </a:r>
            <a:r>
              <a:rPr lang="en-US" altLang="zh-CN" dirty="0" err="1" smtClean="0"/>
              <a:t>d+a+b</a:t>
            </a:r>
            <a:r>
              <a:rPr lang="en-US" altLang="zh-CN" dirty="0" smtClean="0"/>
              <a:t> </a:t>
            </a:r>
            <a:r>
              <a:rPr lang="zh-CN" altLang="en-US" dirty="0" smtClean="0"/>
              <a:t>，取上边点。</a:t>
            </a:r>
            <a:endParaRPr lang="en-US" altLang="zh-CN" dirty="0" smtClean="0"/>
          </a:p>
          <a:p>
            <a:r>
              <a:rPr lang="en-US" altLang="zh-CN" dirty="0"/>
              <a:t>d</a:t>
            </a:r>
            <a:r>
              <a:rPr lang="en-US" altLang="zh-CN" baseline="-25000" dirty="0">
                <a:latin typeface="宋体" pitchFamily="2" charset="-122"/>
              </a:rPr>
              <a:t>0</a:t>
            </a:r>
            <a:r>
              <a:rPr lang="en-US" altLang="zh-CN" dirty="0" smtClean="0"/>
              <a:t>=</a:t>
            </a:r>
            <a:r>
              <a:rPr lang="en-US" altLang="zh-CN" dirty="0"/>
              <a:t> a+0.5b </a:t>
            </a:r>
            <a:endParaRPr lang="zh-CN" altLang="en-US" dirty="0"/>
          </a:p>
          <a:p>
            <a:endParaRPr lang="zh-CN" altLang="en-US" dirty="0"/>
          </a:p>
        </p:txBody>
      </p:sp>
    </p:spTree>
    <p:extLst>
      <p:ext uri="{BB962C8B-B14F-4D97-AF65-F5344CB8AC3E}">
        <p14:creationId xmlns:p14="http://schemas.microsoft.com/office/powerpoint/2010/main" val="3342105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Bresenham</a:t>
            </a:r>
            <a:r>
              <a:rPr lang="zh-CN" altLang="en-US" dirty="0"/>
              <a:t>画线算法</a:t>
            </a:r>
          </a:p>
        </p:txBody>
      </p:sp>
      <p:sp>
        <p:nvSpPr>
          <p:cNvPr id="3" name="内容占位符 2"/>
          <p:cNvSpPr>
            <a:spLocks noGrp="1"/>
          </p:cNvSpPr>
          <p:nvPr>
            <p:ph sz="quarter" idx="1"/>
          </p:nvPr>
        </p:nvSpPr>
        <p:spPr/>
        <p:txBody>
          <a:bodyPr/>
          <a:lstStyle/>
          <a:p>
            <a:pPr>
              <a:buNone/>
            </a:pPr>
            <a:r>
              <a:rPr lang="zh-CN" altLang="en-US" dirty="0"/>
              <a:t>误差项的计算</a:t>
            </a:r>
          </a:p>
          <a:p>
            <a:pPr>
              <a:buNone/>
            </a:pPr>
            <a:r>
              <a:rPr lang="en-US" altLang="zh-CN" dirty="0"/>
              <a:t>d</a:t>
            </a:r>
            <a:r>
              <a:rPr lang="zh-CN" altLang="en-US" baseline="-25000" dirty="0"/>
              <a:t>初</a:t>
            </a:r>
            <a:r>
              <a:rPr lang="en-US" altLang="zh-CN" dirty="0"/>
              <a:t>=0</a:t>
            </a:r>
            <a:r>
              <a:rPr lang="zh-CN" altLang="en-US" dirty="0"/>
              <a:t>，</a:t>
            </a:r>
          </a:p>
          <a:p>
            <a:pPr>
              <a:buNone/>
            </a:pPr>
            <a:r>
              <a:rPr lang="zh-CN" altLang="en-US" dirty="0"/>
              <a:t>每走一步：</a:t>
            </a:r>
            <a:r>
              <a:rPr lang="en-US" altLang="zh-CN" dirty="0"/>
              <a:t>d=</a:t>
            </a:r>
            <a:r>
              <a:rPr lang="en-US" altLang="zh-CN" dirty="0" err="1"/>
              <a:t>d+k</a:t>
            </a:r>
            <a:r>
              <a:rPr lang="en-US" altLang="zh-CN" dirty="0"/>
              <a:t> </a:t>
            </a:r>
          </a:p>
          <a:p>
            <a:pPr>
              <a:buNone/>
            </a:pPr>
            <a:r>
              <a:rPr lang="zh-CN" altLang="en-US" dirty="0"/>
              <a:t>一旦</a:t>
            </a:r>
            <a:r>
              <a:rPr lang="en-US" altLang="zh-CN" dirty="0"/>
              <a:t>y</a:t>
            </a:r>
            <a:r>
              <a:rPr lang="zh-CN" altLang="en-US" dirty="0"/>
              <a:t>方向上走了一步，</a:t>
            </a:r>
            <a:r>
              <a:rPr lang="en-US" altLang="zh-CN" dirty="0"/>
              <a:t>d=d-1</a:t>
            </a:r>
          </a:p>
        </p:txBody>
      </p:sp>
      <p:graphicFrame>
        <p:nvGraphicFramePr>
          <p:cNvPr id="5" name="对象 4"/>
          <p:cNvGraphicFramePr>
            <a:graphicFrameLocks noChangeAspect="1"/>
          </p:cNvGraphicFramePr>
          <p:nvPr>
            <p:extLst>
              <p:ext uri="{D42A27DB-BD31-4B8C-83A1-F6EECF244321}">
                <p14:modId xmlns:p14="http://schemas.microsoft.com/office/powerpoint/2010/main" val="4203930765"/>
              </p:ext>
            </p:extLst>
          </p:nvPr>
        </p:nvGraphicFramePr>
        <p:xfrm>
          <a:off x="5004048" y="1275606"/>
          <a:ext cx="3276600" cy="1416050"/>
        </p:xfrm>
        <a:graphic>
          <a:graphicData uri="http://schemas.openxmlformats.org/presentationml/2006/ole">
            <mc:AlternateContent xmlns:mc="http://schemas.openxmlformats.org/markup-compatibility/2006">
              <mc:Choice xmlns:v="urn:schemas-microsoft-com:vml" Requires="v">
                <p:oleObj spid="_x0000_s5132" r:id="rId3" imgW="1587500" imgH="685800" progId="Equation.3">
                  <p:embed/>
                </p:oleObj>
              </mc:Choice>
              <mc:Fallback>
                <p:oleObj r:id="rId3" imgW="1587500"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275606"/>
                        <a:ext cx="3276600" cy="1416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186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计算机图形学的基本概念</a:t>
            </a:r>
          </a:p>
        </p:txBody>
      </p:sp>
      <p:sp>
        <p:nvSpPr>
          <p:cNvPr id="3" name="内容占位符 2"/>
          <p:cNvSpPr>
            <a:spLocks noGrp="1"/>
          </p:cNvSpPr>
          <p:nvPr>
            <p:ph sz="quarter" idx="1"/>
          </p:nvPr>
        </p:nvSpPr>
        <p:spPr/>
        <p:txBody>
          <a:bodyPr/>
          <a:lstStyle/>
          <a:p>
            <a:r>
              <a:rPr lang="zh-CN" altLang="en-US" dirty="0"/>
              <a:t>计算机图形学的研究对象</a:t>
            </a:r>
          </a:p>
          <a:p>
            <a:r>
              <a:rPr lang="zh-CN" altLang="en-US" dirty="0"/>
              <a:t>构成图形的</a:t>
            </a:r>
            <a:r>
              <a:rPr lang="zh-CN" altLang="en-US" dirty="0" smtClean="0"/>
              <a:t>要素</a:t>
            </a:r>
            <a:r>
              <a:rPr lang="en-US" altLang="zh-CN" dirty="0" smtClean="0"/>
              <a:t>-</a:t>
            </a:r>
            <a:r>
              <a:rPr lang="zh-CN" altLang="en-US" dirty="0" smtClean="0"/>
              <a:t>几何要素、非几何要素</a:t>
            </a:r>
            <a:endParaRPr lang="zh-CN" altLang="en-US" dirty="0"/>
          </a:p>
          <a:p>
            <a:r>
              <a:rPr lang="zh-CN" altLang="en-US" dirty="0"/>
              <a:t>计算机中表示图形的</a:t>
            </a:r>
            <a:r>
              <a:rPr lang="zh-CN" altLang="en-US" dirty="0" smtClean="0"/>
              <a:t>方法</a:t>
            </a:r>
            <a:r>
              <a:rPr lang="en-US" altLang="zh-CN" dirty="0" smtClean="0"/>
              <a:t>-</a:t>
            </a:r>
            <a:r>
              <a:rPr lang="zh-CN" altLang="en-US" dirty="0" smtClean="0"/>
              <a:t>点阵法、参数法</a:t>
            </a:r>
            <a:endParaRPr lang="zh-CN" altLang="en-US" dirty="0"/>
          </a:p>
          <a:p>
            <a:r>
              <a:rPr lang="zh-CN" altLang="en-US" dirty="0"/>
              <a:t>计算机图形学与传统</a:t>
            </a:r>
            <a:r>
              <a:rPr lang="zh-CN" altLang="en-US" dirty="0" smtClean="0"/>
              <a:t>理论</a:t>
            </a:r>
            <a:r>
              <a:rPr lang="en-US" altLang="zh-CN" dirty="0" smtClean="0"/>
              <a:t>-</a:t>
            </a:r>
            <a:r>
              <a:rPr lang="zh-CN" altLang="en-US" dirty="0" smtClean="0"/>
              <a:t>计算机图形学、图像处理、模式识别、计算几何的关系</a:t>
            </a:r>
            <a:endParaRPr lang="zh-CN" altLang="en-US" dirty="0"/>
          </a:p>
          <a:p>
            <a:endParaRPr lang="zh-CN" altLang="en-US" dirty="0"/>
          </a:p>
        </p:txBody>
      </p:sp>
    </p:spTree>
    <p:extLst>
      <p:ext uri="{BB962C8B-B14F-4D97-AF65-F5344CB8AC3E}">
        <p14:creationId xmlns:p14="http://schemas.microsoft.com/office/powerpoint/2010/main" val="1272281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圆的扫描转换算法</a:t>
            </a:r>
          </a:p>
        </p:txBody>
      </p:sp>
      <p:sp>
        <p:nvSpPr>
          <p:cNvPr id="3" name="内容占位符 2"/>
          <p:cNvSpPr>
            <a:spLocks noGrp="1"/>
          </p:cNvSpPr>
          <p:nvPr>
            <p:ph sz="quarter" idx="1"/>
          </p:nvPr>
        </p:nvSpPr>
        <p:spPr/>
        <p:txBody>
          <a:bodyPr/>
          <a:lstStyle/>
          <a:p>
            <a:r>
              <a:rPr lang="zh-CN" altLang="en-US" dirty="0"/>
              <a:t>角度</a:t>
            </a:r>
            <a:r>
              <a:rPr lang="en-US" altLang="zh-CN" dirty="0"/>
              <a:t>DDA</a:t>
            </a:r>
            <a:r>
              <a:rPr lang="zh-CN" altLang="en-US" dirty="0"/>
              <a:t>法</a:t>
            </a:r>
          </a:p>
          <a:p>
            <a:r>
              <a:rPr lang="zh-CN" altLang="en-US" dirty="0"/>
              <a:t>逐点插补法</a:t>
            </a:r>
          </a:p>
          <a:p>
            <a:r>
              <a:rPr lang="zh-CN" altLang="en-US" dirty="0"/>
              <a:t>中点画圆法</a:t>
            </a:r>
          </a:p>
          <a:p>
            <a:r>
              <a:rPr lang="en-US" altLang="zh-CN" dirty="0" err="1"/>
              <a:t>Bresenham</a:t>
            </a:r>
            <a:r>
              <a:rPr lang="zh-CN" altLang="en-US" dirty="0"/>
              <a:t>画圆算法</a:t>
            </a:r>
          </a:p>
          <a:p>
            <a:r>
              <a:rPr lang="zh-CN" altLang="en-US" dirty="0"/>
              <a:t>生成圆弧的正负法</a:t>
            </a:r>
          </a:p>
          <a:p>
            <a:r>
              <a:rPr lang="zh-CN" altLang="en-US" dirty="0"/>
              <a:t>圆的内接正多边形逼近法</a:t>
            </a:r>
          </a:p>
          <a:p>
            <a:endParaRPr lang="zh-CN" altLang="en-US" dirty="0"/>
          </a:p>
        </p:txBody>
      </p:sp>
    </p:spTree>
    <p:extLst>
      <p:ext uri="{BB962C8B-B14F-4D97-AF65-F5344CB8AC3E}">
        <p14:creationId xmlns:p14="http://schemas.microsoft.com/office/powerpoint/2010/main" val="4011317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中点画圆法</a:t>
            </a:r>
          </a:p>
        </p:txBody>
      </p:sp>
      <p:sp>
        <p:nvSpPr>
          <p:cNvPr id="3" name="内容占位符 2"/>
          <p:cNvSpPr>
            <a:spLocks noGrp="1"/>
          </p:cNvSpPr>
          <p:nvPr>
            <p:ph sz="quarter" idx="1"/>
          </p:nvPr>
        </p:nvSpPr>
        <p:spPr/>
        <p:txBody>
          <a:bodyPr/>
          <a:lstStyle/>
          <a:p>
            <a:r>
              <a:rPr lang="zh-CN" altLang="en-US" dirty="0" smtClean="0"/>
              <a:t>判别式：</a:t>
            </a:r>
            <a:r>
              <a:rPr lang="pt-BR" altLang="zh-CN" dirty="0" smtClean="0"/>
              <a:t>d </a:t>
            </a:r>
            <a:r>
              <a:rPr lang="pt-BR" altLang="zh-CN" dirty="0"/>
              <a:t>= F(M) = F(xp + 1, yp - 0.5)</a:t>
            </a:r>
          </a:p>
          <a:p>
            <a:pPr marL="0" indent="0">
              <a:buNone/>
            </a:pPr>
            <a:r>
              <a:rPr lang="pt-BR" altLang="zh-CN" dirty="0"/>
              <a:t>     =(xp + 1)2 + (yp - 0.5) 2 - </a:t>
            </a:r>
            <a:r>
              <a:rPr lang="pt-BR" altLang="zh-CN" dirty="0" smtClean="0"/>
              <a:t>R2</a:t>
            </a:r>
          </a:p>
          <a:p>
            <a:pPr marL="0" indent="0">
              <a:buNone/>
            </a:pPr>
            <a:r>
              <a:rPr lang="en-US" altLang="zh-CN" dirty="0" smtClean="0"/>
              <a:t>d&lt;0</a:t>
            </a:r>
            <a:r>
              <a:rPr lang="zh-CN" altLang="en-US" dirty="0" smtClean="0"/>
              <a:t>，</a:t>
            </a:r>
            <a:r>
              <a:rPr lang="en-US" altLang="zh-CN" dirty="0" smtClean="0"/>
              <a:t>d1= </a:t>
            </a:r>
            <a:r>
              <a:rPr lang="en-US" altLang="zh-CN" dirty="0"/>
              <a:t>d + 2x</a:t>
            </a:r>
            <a:r>
              <a:rPr lang="en-US" altLang="zh-CN" sz="2000" baseline="-16000" dirty="0"/>
              <a:t>p</a:t>
            </a:r>
            <a:r>
              <a:rPr lang="en-US" altLang="zh-CN" dirty="0"/>
              <a:t> +</a:t>
            </a:r>
            <a:r>
              <a:rPr lang="en-US" altLang="zh-CN" dirty="0" smtClean="0"/>
              <a:t>3,</a:t>
            </a:r>
            <a:r>
              <a:rPr lang="zh-CN" altLang="en-US" dirty="0" smtClean="0"/>
              <a:t>取上边点</a:t>
            </a:r>
            <a:endParaRPr lang="en-US" altLang="zh-CN" dirty="0" smtClean="0"/>
          </a:p>
          <a:p>
            <a:pPr marL="0" indent="0">
              <a:buNone/>
            </a:pPr>
            <a:r>
              <a:rPr lang="en-US" altLang="zh-CN" dirty="0"/>
              <a:t>d&gt;=</a:t>
            </a:r>
            <a:r>
              <a:rPr lang="en-US" altLang="zh-CN" dirty="0" smtClean="0"/>
              <a:t>0</a:t>
            </a:r>
            <a:r>
              <a:rPr lang="zh-CN" altLang="en-US" dirty="0"/>
              <a:t>，</a:t>
            </a:r>
            <a:r>
              <a:rPr lang="en-US" altLang="zh-CN" dirty="0" smtClean="0"/>
              <a:t>d2 =</a:t>
            </a:r>
            <a:r>
              <a:rPr lang="en-US" altLang="zh-CN" dirty="0"/>
              <a:t> d </a:t>
            </a:r>
            <a:r>
              <a:rPr lang="en-US" altLang="zh-CN" dirty="0" smtClean="0"/>
              <a:t>+</a:t>
            </a:r>
            <a:r>
              <a:rPr lang="en-US" altLang="zh-CN" dirty="0"/>
              <a:t> 2 (</a:t>
            </a:r>
            <a:r>
              <a:rPr lang="en-US" altLang="zh-CN" dirty="0" err="1"/>
              <a:t>x</a:t>
            </a:r>
            <a:r>
              <a:rPr lang="en-US" altLang="zh-CN" baseline="-16000" dirty="0" err="1"/>
              <a:t>p</a:t>
            </a:r>
            <a:r>
              <a:rPr lang="en-US" altLang="zh-CN" dirty="0"/>
              <a:t> - </a:t>
            </a:r>
            <a:r>
              <a:rPr lang="en-US" altLang="zh-CN" dirty="0" err="1"/>
              <a:t>y</a:t>
            </a:r>
            <a:r>
              <a:rPr lang="en-US" altLang="zh-CN" baseline="-16000" dirty="0" err="1"/>
              <a:t>p</a:t>
            </a:r>
            <a:r>
              <a:rPr lang="en-US" altLang="zh-CN" dirty="0"/>
              <a:t>) +</a:t>
            </a:r>
            <a:r>
              <a:rPr lang="en-US" altLang="zh-CN" dirty="0" smtClean="0"/>
              <a:t>5</a:t>
            </a:r>
            <a:r>
              <a:rPr lang="zh-CN" altLang="en-US" dirty="0" smtClean="0"/>
              <a:t>，取下边</a:t>
            </a:r>
            <a:r>
              <a:rPr lang="zh-CN" altLang="en-US" dirty="0"/>
              <a:t>点</a:t>
            </a:r>
            <a:endParaRPr lang="en-US" altLang="zh-CN" dirty="0"/>
          </a:p>
          <a:p>
            <a:pPr marL="0" indent="0">
              <a:buNone/>
            </a:pPr>
            <a:r>
              <a:rPr lang="en-US" altLang="zh-CN" dirty="0" smtClean="0"/>
              <a:t> </a:t>
            </a:r>
            <a:endParaRPr lang="en-US" altLang="zh-CN" dirty="0"/>
          </a:p>
          <a:p>
            <a:pPr marL="0" indent="0">
              <a:buNone/>
            </a:pPr>
            <a:r>
              <a:rPr lang="pt-BR" altLang="zh-CN" dirty="0" smtClean="0"/>
              <a:t> </a:t>
            </a:r>
            <a:endParaRPr lang="zh-CN" altLang="en-US" dirty="0"/>
          </a:p>
        </p:txBody>
      </p:sp>
      <p:grpSp>
        <p:nvGrpSpPr>
          <p:cNvPr id="4" name="Group 4"/>
          <p:cNvGrpSpPr>
            <a:grpSpLocks/>
          </p:cNvGrpSpPr>
          <p:nvPr/>
        </p:nvGrpSpPr>
        <p:grpSpPr bwMode="auto">
          <a:xfrm>
            <a:off x="6810984" y="1324042"/>
            <a:ext cx="1480197" cy="1367287"/>
            <a:chOff x="96" y="2378"/>
            <a:chExt cx="2592" cy="1846"/>
          </a:xfrm>
        </p:grpSpPr>
        <p:sp>
          <p:nvSpPr>
            <p:cNvPr id="5" name="Line 5"/>
            <p:cNvSpPr>
              <a:spLocks noChangeShapeType="1"/>
            </p:cNvSpPr>
            <p:nvPr/>
          </p:nvSpPr>
          <p:spPr bwMode="auto">
            <a:xfrm>
              <a:off x="96" y="27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6"/>
            <p:cNvSpPr>
              <a:spLocks noChangeShapeType="1"/>
            </p:cNvSpPr>
            <p:nvPr/>
          </p:nvSpPr>
          <p:spPr bwMode="auto">
            <a:xfrm>
              <a:off x="96" y="331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a:off x="144" y="388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p:cNvSpPr>
              <a:spLocks noChangeShapeType="1"/>
            </p:cNvSpPr>
            <p:nvPr/>
          </p:nvSpPr>
          <p:spPr bwMode="auto">
            <a:xfrm>
              <a:off x="480" y="2592"/>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1152" y="2592"/>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1872" y="2544"/>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Arc 11"/>
            <p:cNvSpPr>
              <a:spLocks/>
            </p:cNvSpPr>
            <p:nvPr/>
          </p:nvSpPr>
          <p:spPr bwMode="auto">
            <a:xfrm>
              <a:off x="384" y="2832"/>
              <a:ext cx="1920" cy="864"/>
            </a:xfrm>
            <a:custGeom>
              <a:avLst/>
              <a:gdLst>
                <a:gd name="T0" fmla="*/ 0 w 21600"/>
                <a:gd name="T1" fmla="*/ 0 h 21600"/>
                <a:gd name="T2" fmla="*/ 15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Line 12"/>
            <p:cNvSpPr>
              <a:spLocks noChangeShapeType="1"/>
            </p:cNvSpPr>
            <p:nvPr/>
          </p:nvSpPr>
          <p:spPr bwMode="auto">
            <a:xfrm flipH="1" flipV="1">
              <a:off x="1104" y="307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flipH="1" flipV="1">
              <a:off x="1824" y="307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14"/>
            <p:cNvSpPr>
              <a:spLocks noChangeArrowheads="1"/>
            </p:cNvSpPr>
            <p:nvPr/>
          </p:nvSpPr>
          <p:spPr bwMode="auto">
            <a:xfrm>
              <a:off x="1104" y="2736"/>
              <a:ext cx="96" cy="96"/>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5" name="Rectangle 15"/>
            <p:cNvSpPr>
              <a:spLocks noChangeArrowheads="1"/>
            </p:cNvSpPr>
            <p:nvPr/>
          </p:nvSpPr>
          <p:spPr bwMode="auto">
            <a:xfrm>
              <a:off x="1824" y="2736"/>
              <a:ext cx="96" cy="96"/>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 name="Rectangle 16"/>
            <p:cNvSpPr>
              <a:spLocks noChangeArrowheads="1"/>
            </p:cNvSpPr>
            <p:nvPr/>
          </p:nvSpPr>
          <p:spPr bwMode="auto">
            <a:xfrm>
              <a:off x="1824" y="3264"/>
              <a:ext cx="96" cy="96"/>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7" name="Rectangle 17"/>
            <p:cNvSpPr>
              <a:spLocks noChangeArrowheads="1"/>
            </p:cNvSpPr>
            <p:nvPr/>
          </p:nvSpPr>
          <p:spPr bwMode="auto">
            <a:xfrm>
              <a:off x="1104" y="3264"/>
              <a:ext cx="96" cy="96"/>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8" name="Rectangle 18"/>
            <p:cNvSpPr>
              <a:spLocks noChangeArrowheads="1"/>
            </p:cNvSpPr>
            <p:nvPr/>
          </p:nvSpPr>
          <p:spPr bwMode="auto">
            <a:xfrm>
              <a:off x="432" y="2736"/>
              <a:ext cx="9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 name="Text Box 19"/>
            <p:cNvSpPr txBox="1">
              <a:spLocks noChangeArrowheads="1"/>
            </p:cNvSpPr>
            <p:nvPr/>
          </p:nvSpPr>
          <p:spPr bwMode="auto">
            <a:xfrm>
              <a:off x="1142" y="2906"/>
              <a:ext cx="416" cy="3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a:latin typeface="Times New Roman" pitchFamily="18" charset="0"/>
                </a:rPr>
                <a:t>M</a:t>
              </a:r>
            </a:p>
          </p:txBody>
        </p:sp>
        <p:sp>
          <p:nvSpPr>
            <p:cNvPr id="20" name="Text Box 20"/>
            <p:cNvSpPr txBox="1">
              <a:spLocks noChangeArrowheads="1"/>
            </p:cNvSpPr>
            <p:nvPr/>
          </p:nvSpPr>
          <p:spPr bwMode="auto">
            <a:xfrm>
              <a:off x="1190" y="2378"/>
              <a:ext cx="462" cy="3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a:latin typeface="Times New Roman" pitchFamily="18" charset="0"/>
                </a:rPr>
                <a:t>P1</a:t>
              </a:r>
            </a:p>
          </p:txBody>
        </p:sp>
        <p:sp>
          <p:nvSpPr>
            <p:cNvPr id="21" name="Text Box 21"/>
            <p:cNvSpPr txBox="1">
              <a:spLocks noChangeArrowheads="1"/>
            </p:cNvSpPr>
            <p:nvPr/>
          </p:nvSpPr>
          <p:spPr bwMode="auto">
            <a:xfrm>
              <a:off x="1152" y="3264"/>
              <a:ext cx="462" cy="36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dirty="0">
                  <a:latin typeface="Times New Roman" pitchFamily="18" charset="0"/>
                </a:rPr>
                <a:t>P2</a:t>
              </a:r>
            </a:p>
          </p:txBody>
        </p:sp>
      </p:grpSp>
    </p:spTree>
    <p:extLst>
      <p:ext uri="{BB962C8B-B14F-4D97-AF65-F5344CB8AC3E}">
        <p14:creationId xmlns:p14="http://schemas.microsoft.com/office/powerpoint/2010/main" val="1579358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椭圆的扫描转换</a:t>
            </a:r>
          </a:p>
        </p:txBody>
      </p:sp>
      <p:sp>
        <p:nvSpPr>
          <p:cNvPr id="3" name="内容占位符 2"/>
          <p:cNvSpPr>
            <a:spLocks noGrp="1"/>
          </p:cNvSpPr>
          <p:nvPr>
            <p:ph sz="quarter" idx="1"/>
          </p:nvPr>
        </p:nvSpPr>
        <p:spPr/>
        <p:txBody>
          <a:bodyPr/>
          <a:lstStyle/>
          <a:p>
            <a:endParaRPr lang="zh-CN" altLang="en-US"/>
          </a:p>
        </p:txBody>
      </p:sp>
      <p:grpSp>
        <p:nvGrpSpPr>
          <p:cNvPr id="4" name="Group 29"/>
          <p:cNvGrpSpPr>
            <a:grpSpLocks/>
          </p:cNvGrpSpPr>
          <p:nvPr/>
        </p:nvGrpSpPr>
        <p:grpSpPr bwMode="auto">
          <a:xfrm>
            <a:off x="1447800" y="1750739"/>
            <a:ext cx="3930650" cy="2189163"/>
            <a:chOff x="912" y="1280"/>
            <a:chExt cx="3844" cy="2282"/>
          </a:xfrm>
        </p:grpSpPr>
        <p:sp>
          <p:nvSpPr>
            <p:cNvPr id="5" name="Line 9"/>
            <p:cNvSpPr>
              <a:spLocks noChangeShapeType="1"/>
            </p:cNvSpPr>
            <p:nvPr/>
          </p:nvSpPr>
          <p:spPr bwMode="auto">
            <a:xfrm flipV="1">
              <a:off x="2655" y="1436"/>
              <a:ext cx="0" cy="184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Freeform 10"/>
            <p:cNvSpPr>
              <a:spLocks/>
            </p:cNvSpPr>
            <p:nvPr/>
          </p:nvSpPr>
          <p:spPr bwMode="auto">
            <a:xfrm>
              <a:off x="2598" y="1280"/>
              <a:ext cx="114" cy="171"/>
            </a:xfrm>
            <a:custGeom>
              <a:avLst/>
              <a:gdLst>
                <a:gd name="T0" fmla="*/ 0 w 114"/>
                <a:gd name="T1" fmla="*/ 171 h 171"/>
                <a:gd name="T2" fmla="*/ 57 w 114"/>
                <a:gd name="T3" fmla="*/ 0 h 171"/>
                <a:gd name="T4" fmla="*/ 114 w 114"/>
                <a:gd name="T5" fmla="*/ 171 h 171"/>
                <a:gd name="T6" fmla="*/ 0 w 114"/>
                <a:gd name="T7" fmla="*/ 171 h 171"/>
                <a:gd name="T8" fmla="*/ 0 60000 65536"/>
                <a:gd name="T9" fmla="*/ 0 60000 65536"/>
                <a:gd name="T10" fmla="*/ 0 60000 65536"/>
                <a:gd name="T11" fmla="*/ 0 60000 65536"/>
                <a:gd name="T12" fmla="*/ 0 w 114"/>
                <a:gd name="T13" fmla="*/ 0 h 171"/>
                <a:gd name="T14" fmla="*/ 114 w 114"/>
                <a:gd name="T15" fmla="*/ 171 h 171"/>
              </a:gdLst>
              <a:ahLst/>
              <a:cxnLst>
                <a:cxn ang="T8">
                  <a:pos x="T0" y="T1"/>
                </a:cxn>
                <a:cxn ang="T9">
                  <a:pos x="T2" y="T3"/>
                </a:cxn>
                <a:cxn ang="T10">
                  <a:pos x="T4" y="T5"/>
                </a:cxn>
                <a:cxn ang="T11">
                  <a:pos x="T6" y="T7"/>
                </a:cxn>
              </a:cxnLst>
              <a:rect l="T12" t="T13" r="T14" b="T15"/>
              <a:pathLst>
                <a:path w="114" h="171">
                  <a:moveTo>
                    <a:pt x="0" y="171"/>
                  </a:moveTo>
                  <a:lnTo>
                    <a:pt x="57" y="0"/>
                  </a:lnTo>
                  <a:lnTo>
                    <a:pt x="114" y="171"/>
                  </a:lnTo>
                  <a:lnTo>
                    <a:pt x="0"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Line 11"/>
            <p:cNvSpPr>
              <a:spLocks noChangeShapeType="1"/>
            </p:cNvSpPr>
            <p:nvPr/>
          </p:nvSpPr>
          <p:spPr bwMode="auto">
            <a:xfrm>
              <a:off x="1157" y="2279"/>
              <a:ext cx="2837" cy="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Freeform 12"/>
            <p:cNvSpPr>
              <a:spLocks/>
            </p:cNvSpPr>
            <p:nvPr/>
          </p:nvSpPr>
          <p:spPr bwMode="auto">
            <a:xfrm>
              <a:off x="3981" y="2222"/>
              <a:ext cx="171" cy="114"/>
            </a:xfrm>
            <a:custGeom>
              <a:avLst/>
              <a:gdLst>
                <a:gd name="T0" fmla="*/ 0 w 171"/>
                <a:gd name="T1" fmla="*/ 0 h 114"/>
                <a:gd name="T2" fmla="*/ 171 w 171"/>
                <a:gd name="T3" fmla="*/ 57 h 114"/>
                <a:gd name="T4" fmla="*/ 0 w 171"/>
                <a:gd name="T5" fmla="*/ 114 h 114"/>
                <a:gd name="T6" fmla="*/ 0 w 171"/>
                <a:gd name="T7" fmla="*/ 0 h 114"/>
                <a:gd name="T8" fmla="*/ 0 60000 65536"/>
                <a:gd name="T9" fmla="*/ 0 60000 65536"/>
                <a:gd name="T10" fmla="*/ 0 60000 65536"/>
                <a:gd name="T11" fmla="*/ 0 60000 65536"/>
                <a:gd name="T12" fmla="*/ 0 w 171"/>
                <a:gd name="T13" fmla="*/ 0 h 114"/>
                <a:gd name="T14" fmla="*/ 171 w 171"/>
                <a:gd name="T15" fmla="*/ 114 h 114"/>
              </a:gdLst>
              <a:ahLst/>
              <a:cxnLst>
                <a:cxn ang="T8">
                  <a:pos x="T0" y="T1"/>
                </a:cxn>
                <a:cxn ang="T9">
                  <a:pos x="T2" y="T3"/>
                </a:cxn>
                <a:cxn ang="T10">
                  <a:pos x="T4" y="T5"/>
                </a:cxn>
                <a:cxn ang="T11">
                  <a:pos x="T6" y="T7"/>
                </a:cxn>
              </a:cxnLst>
              <a:rect l="T12" t="T13" r="T14" b="T15"/>
              <a:pathLst>
                <a:path w="171" h="114">
                  <a:moveTo>
                    <a:pt x="0" y="0"/>
                  </a:moveTo>
                  <a:lnTo>
                    <a:pt x="171" y="57"/>
                  </a:lnTo>
                  <a:lnTo>
                    <a:pt x="0" y="1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3"/>
            <p:cNvSpPr>
              <a:spLocks/>
            </p:cNvSpPr>
            <p:nvPr/>
          </p:nvSpPr>
          <p:spPr bwMode="auto">
            <a:xfrm>
              <a:off x="1658" y="1781"/>
              <a:ext cx="1994" cy="996"/>
            </a:xfrm>
            <a:custGeom>
              <a:avLst/>
              <a:gdLst>
                <a:gd name="T0" fmla="*/ 2 w 1994"/>
                <a:gd name="T1" fmla="*/ 451 h 996"/>
                <a:gd name="T2" fmla="*/ 36 w 1994"/>
                <a:gd name="T3" fmla="*/ 365 h 996"/>
                <a:gd name="T4" fmla="*/ 97 w 1994"/>
                <a:gd name="T5" fmla="*/ 280 h 996"/>
                <a:gd name="T6" fmla="*/ 190 w 1994"/>
                <a:gd name="T7" fmla="*/ 204 h 996"/>
                <a:gd name="T8" fmla="*/ 308 w 1994"/>
                <a:gd name="T9" fmla="*/ 137 h 996"/>
                <a:gd name="T10" fmla="*/ 448 w 1994"/>
                <a:gd name="T11" fmla="*/ 80 h 996"/>
                <a:gd name="T12" fmla="*/ 604 w 1994"/>
                <a:gd name="T13" fmla="*/ 38 h 996"/>
                <a:gd name="T14" fmla="*/ 775 w 1994"/>
                <a:gd name="T15" fmla="*/ 10 h 996"/>
                <a:gd name="T16" fmla="*/ 952 w 1994"/>
                <a:gd name="T17" fmla="*/ 0 h 996"/>
                <a:gd name="T18" fmla="*/ 1130 w 1994"/>
                <a:gd name="T19" fmla="*/ 4 h 996"/>
                <a:gd name="T20" fmla="*/ 1305 w 1994"/>
                <a:gd name="T21" fmla="*/ 23 h 996"/>
                <a:gd name="T22" fmla="*/ 1470 w 1994"/>
                <a:gd name="T23" fmla="*/ 59 h 996"/>
                <a:gd name="T24" fmla="*/ 1620 w 1994"/>
                <a:gd name="T25" fmla="*/ 107 h 996"/>
                <a:gd name="T26" fmla="*/ 1749 w 1994"/>
                <a:gd name="T27" fmla="*/ 169 h 996"/>
                <a:gd name="T28" fmla="*/ 1854 w 1994"/>
                <a:gd name="T29" fmla="*/ 240 h 996"/>
                <a:gd name="T30" fmla="*/ 1930 w 1994"/>
                <a:gd name="T31" fmla="*/ 323 h 996"/>
                <a:gd name="T32" fmla="*/ 1979 w 1994"/>
                <a:gd name="T33" fmla="*/ 407 h 996"/>
                <a:gd name="T34" fmla="*/ 1994 w 1994"/>
                <a:gd name="T35" fmla="*/ 498 h 996"/>
                <a:gd name="T36" fmla="*/ 1979 w 1994"/>
                <a:gd name="T37" fmla="*/ 587 h 996"/>
                <a:gd name="T38" fmla="*/ 1930 w 1994"/>
                <a:gd name="T39" fmla="*/ 673 h 996"/>
                <a:gd name="T40" fmla="*/ 1854 w 1994"/>
                <a:gd name="T41" fmla="*/ 753 h 996"/>
                <a:gd name="T42" fmla="*/ 1749 w 1994"/>
                <a:gd name="T43" fmla="*/ 825 h 996"/>
                <a:gd name="T44" fmla="*/ 1620 w 1994"/>
                <a:gd name="T45" fmla="*/ 886 h 996"/>
                <a:gd name="T46" fmla="*/ 1470 w 1994"/>
                <a:gd name="T47" fmla="*/ 937 h 996"/>
                <a:gd name="T48" fmla="*/ 1305 w 1994"/>
                <a:gd name="T49" fmla="*/ 971 h 996"/>
                <a:gd name="T50" fmla="*/ 1130 w 1994"/>
                <a:gd name="T51" fmla="*/ 992 h 996"/>
                <a:gd name="T52" fmla="*/ 952 w 1994"/>
                <a:gd name="T53" fmla="*/ 996 h 996"/>
                <a:gd name="T54" fmla="*/ 775 w 1994"/>
                <a:gd name="T55" fmla="*/ 984 h 996"/>
                <a:gd name="T56" fmla="*/ 604 w 1994"/>
                <a:gd name="T57" fmla="*/ 956 h 996"/>
                <a:gd name="T58" fmla="*/ 448 w 1994"/>
                <a:gd name="T59" fmla="*/ 914 h 996"/>
                <a:gd name="T60" fmla="*/ 308 w 1994"/>
                <a:gd name="T61" fmla="*/ 857 h 996"/>
                <a:gd name="T62" fmla="*/ 190 w 1994"/>
                <a:gd name="T63" fmla="*/ 789 h 996"/>
                <a:gd name="T64" fmla="*/ 97 w 1994"/>
                <a:gd name="T65" fmla="*/ 713 h 996"/>
                <a:gd name="T66" fmla="*/ 36 w 1994"/>
                <a:gd name="T67" fmla="*/ 629 h 996"/>
                <a:gd name="T68" fmla="*/ 2 w 1994"/>
                <a:gd name="T69" fmla="*/ 542 h 9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94"/>
                <a:gd name="T106" fmla="*/ 0 h 996"/>
                <a:gd name="T107" fmla="*/ 1994 w 1994"/>
                <a:gd name="T108" fmla="*/ 996 h 99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94" h="996">
                  <a:moveTo>
                    <a:pt x="0" y="498"/>
                  </a:moveTo>
                  <a:lnTo>
                    <a:pt x="2" y="451"/>
                  </a:lnTo>
                  <a:lnTo>
                    <a:pt x="15" y="407"/>
                  </a:lnTo>
                  <a:lnTo>
                    <a:pt x="36" y="365"/>
                  </a:lnTo>
                  <a:lnTo>
                    <a:pt x="63" y="323"/>
                  </a:lnTo>
                  <a:lnTo>
                    <a:pt x="97" y="280"/>
                  </a:lnTo>
                  <a:lnTo>
                    <a:pt x="139" y="240"/>
                  </a:lnTo>
                  <a:lnTo>
                    <a:pt x="190" y="204"/>
                  </a:lnTo>
                  <a:lnTo>
                    <a:pt x="245" y="169"/>
                  </a:lnTo>
                  <a:lnTo>
                    <a:pt x="308" y="137"/>
                  </a:lnTo>
                  <a:lnTo>
                    <a:pt x="374" y="107"/>
                  </a:lnTo>
                  <a:lnTo>
                    <a:pt x="448" y="80"/>
                  </a:lnTo>
                  <a:lnTo>
                    <a:pt x="524" y="59"/>
                  </a:lnTo>
                  <a:lnTo>
                    <a:pt x="604" y="38"/>
                  </a:lnTo>
                  <a:lnTo>
                    <a:pt x="688" y="23"/>
                  </a:lnTo>
                  <a:lnTo>
                    <a:pt x="775" y="10"/>
                  </a:lnTo>
                  <a:lnTo>
                    <a:pt x="864" y="4"/>
                  </a:lnTo>
                  <a:lnTo>
                    <a:pt x="952" y="0"/>
                  </a:lnTo>
                  <a:lnTo>
                    <a:pt x="1041" y="0"/>
                  </a:lnTo>
                  <a:lnTo>
                    <a:pt x="1130" y="4"/>
                  </a:lnTo>
                  <a:lnTo>
                    <a:pt x="1219" y="10"/>
                  </a:lnTo>
                  <a:lnTo>
                    <a:pt x="1305" y="23"/>
                  </a:lnTo>
                  <a:lnTo>
                    <a:pt x="1390" y="38"/>
                  </a:lnTo>
                  <a:lnTo>
                    <a:pt x="1470" y="59"/>
                  </a:lnTo>
                  <a:lnTo>
                    <a:pt x="1546" y="80"/>
                  </a:lnTo>
                  <a:lnTo>
                    <a:pt x="1620" y="107"/>
                  </a:lnTo>
                  <a:lnTo>
                    <a:pt x="1685" y="137"/>
                  </a:lnTo>
                  <a:lnTo>
                    <a:pt x="1749" y="169"/>
                  </a:lnTo>
                  <a:lnTo>
                    <a:pt x="1804" y="204"/>
                  </a:lnTo>
                  <a:lnTo>
                    <a:pt x="1854" y="240"/>
                  </a:lnTo>
                  <a:lnTo>
                    <a:pt x="1897" y="280"/>
                  </a:lnTo>
                  <a:lnTo>
                    <a:pt x="1930" y="323"/>
                  </a:lnTo>
                  <a:lnTo>
                    <a:pt x="1958" y="365"/>
                  </a:lnTo>
                  <a:lnTo>
                    <a:pt x="1979" y="407"/>
                  </a:lnTo>
                  <a:lnTo>
                    <a:pt x="1992" y="451"/>
                  </a:lnTo>
                  <a:lnTo>
                    <a:pt x="1994" y="498"/>
                  </a:lnTo>
                  <a:lnTo>
                    <a:pt x="1992" y="542"/>
                  </a:lnTo>
                  <a:lnTo>
                    <a:pt x="1979" y="587"/>
                  </a:lnTo>
                  <a:lnTo>
                    <a:pt x="1958" y="629"/>
                  </a:lnTo>
                  <a:lnTo>
                    <a:pt x="1930" y="673"/>
                  </a:lnTo>
                  <a:lnTo>
                    <a:pt x="1897" y="713"/>
                  </a:lnTo>
                  <a:lnTo>
                    <a:pt x="1854" y="753"/>
                  </a:lnTo>
                  <a:lnTo>
                    <a:pt x="1804" y="789"/>
                  </a:lnTo>
                  <a:lnTo>
                    <a:pt x="1749" y="825"/>
                  </a:lnTo>
                  <a:lnTo>
                    <a:pt x="1685" y="857"/>
                  </a:lnTo>
                  <a:lnTo>
                    <a:pt x="1620" y="886"/>
                  </a:lnTo>
                  <a:lnTo>
                    <a:pt x="1546" y="914"/>
                  </a:lnTo>
                  <a:lnTo>
                    <a:pt x="1470" y="937"/>
                  </a:lnTo>
                  <a:lnTo>
                    <a:pt x="1390" y="956"/>
                  </a:lnTo>
                  <a:lnTo>
                    <a:pt x="1305" y="971"/>
                  </a:lnTo>
                  <a:lnTo>
                    <a:pt x="1219" y="984"/>
                  </a:lnTo>
                  <a:lnTo>
                    <a:pt x="1130" y="992"/>
                  </a:lnTo>
                  <a:lnTo>
                    <a:pt x="1041" y="996"/>
                  </a:lnTo>
                  <a:lnTo>
                    <a:pt x="952" y="996"/>
                  </a:lnTo>
                  <a:lnTo>
                    <a:pt x="864" y="992"/>
                  </a:lnTo>
                  <a:lnTo>
                    <a:pt x="775" y="984"/>
                  </a:lnTo>
                  <a:lnTo>
                    <a:pt x="688" y="971"/>
                  </a:lnTo>
                  <a:lnTo>
                    <a:pt x="604" y="956"/>
                  </a:lnTo>
                  <a:lnTo>
                    <a:pt x="524" y="937"/>
                  </a:lnTo>
                  <a:lnTo>
                    <a:pt x="448" y="914"/>
                  </a:lnTo>
                  <a:lnTo>
                    <a:pt x="374" y="886"/>
                  </a:lnTo>
                  <a:lnTo>
                    <a:pt x="308" y="857"/>
                  </a:lnTo>
                  <a:lnTo>
                    <a:pt x="245" y="825"/>
                  </a:lnTo>
                  <a:lnTo>
                    <a:pt x="190" y="789"/>
                  </a:lnTo>
                  <a:lnTo>
                    <a:pt x="139" y="753"/>
                  </a:lnTo>
                  <a:lnTo>
                    <a:pt x="97" y="713"/>
                  </a:lnTo>
                  <a:lnTo>
                    <a:pt x="63" y="673"/>
                  </a:lnTo>
                  <a:lnTo>
                    <a:pt x="36" y="629"/>
                  </a:lnTo>
                  <a:lnTo>
                    <a:pt x="15" y="587"/>
                  </a:lnTo>
                  <a:lnTo>
                    <a:pt x="2" y="542"/>
                  </a:lnTo>
                  <a:lnTo>
                    <a:pt x="0" y="498"/>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Line 14"/>
            <p:cNvSpPr>
              <a:spLocks noChangeShapeType="1"/>
            </p:cNvSpPr>
            <p:nvPr/>
          </p:nvSpPr>
          <p:spPr bwMode="auto">
            <a:xfrm>
              <a:off x="2655" y="2279"/>
              <a:ext cx="997" cy="0"/>
            </a:xfrm>
            <a:prstGeom prst="line">
              <a:avLst/>
            </a:prstGeom>
            <a:noFill/>
            <a:ln w="87313">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5"/>
            <p:cNvSpPr>
              <a:spLocks noChangeShapeType="1"/>
            </p:cNvSpPr>
            <p:nvPr/>
          </p:nvSpPr>
          <p:spPr bwMode="auto">
            <a:xfrm flipV="1">
              <a:off x="2655" y="1779"/>
              <a:ext cx="0" cy="500"/>
            </a:xfrm>
            <a:prstGeom prst="line">
              <a:avLst/>
            </a:prstGeom>
            <a:noFill/>
            <a:ln w="603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16"/>
            <p:cNvSpPr>
              <a:spLocks noChangeArrowheads="1"/>
            </p:cNvSpPr>
            <p:nvPr/>
          </p:nvSpPr>
          <p:spPr bwMode="auto">
            <a:xfrm>
              <a:off x="2727" y="191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b</a:t>
              </a:r>
              <a:endParaRPr lang="en-US" altLang="zh-CN"/>
            </a:p>
          </p:txBody>
        </p:sp>
        <p:sp>
          <p:nvSpPr>
            <p:cNvPr id="13" name="Rectangle 17"/>
            <p:cNvSpPr>
              <a:spLocks noChangeArrowheads="1"/>
            </p:cNvSpPr>
            <p:nvPr/>
          </p:nvSpPr>
          <p:spPr bwMode="auto">
            <a:xfrm>
              <a:off x="3100" y="228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a</a:t>
              </a:r>
              <a:endParaRPr lang="en-US" altLang="zh-CN"/>
            </a:p>
          </p:txBody>
        </p:sp>
        <p:sp>
          <p:nvSpPr>
            <p:cNvPr id="14" name="Rectangle 18"/>
            <p:cNvSpPr>
              <a:spLocks noChangeArrowheads="1"/>
            </p:cNvSpPr>
            <p:nvPr/>
          </p:nvSpPr>
          <p:spPr bwMode="auto">
            <a:xfrm>
              <a:off x="3973" y="228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x</a:t>
              </a:r>
              <a:endParaRPr lang="en-US" altLang="zh-CN"/>
            </a:p>
          </p:txBody>
        </p:sp>
        <p:sp>
          <p:nvSpPr>
            <p:cNvPr id="15" name="Rectangle 19"/>
            <p:cNvSpPr>
              <a:spLocks noChangeArrowheads="1"/>
            </p:cNvSpPr>
            <p:nvPr/>
          </p:nvSpPr>
          <p:spPr bwMode="auto">
            <a:xfrm>
              <a:off x="2727" y="12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y</a:t>
              </a:r>
              <a:endParaRPr lang="en-US" altLang="zh-CN"/>
            </a:p>
          </p:txBody>
        </p:sp>
        <p:sp>
          <p:nvSpPr>
            <p:cNvPr id="16" name="Rectangle 20"/>
            <p:cNvSpPr>
              <a:spLocks noChangeArrowheads="1"/>
            </p:cNvSpPr>
            <p:nvPr/>
          </p:nvSpPr>
          <p:spPr bwMode="auto">
            <a:xfrm>
              <a:off x="912" y="3264"/>
              <a:ext cx="384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100" dirty="0">
                  <a:solidFill>
                    <a:srgbClr val="000000"/>
                  </a:solidFill>
                  <a:latin typeface="宋体" pitchFamily="2" charset="-122"/>
                </a:rPr>
                <a:t> </a:t>
              </a:r>
              <a:r>
                <a:rPr lang="zh-CN" altLang="en-US" sz="3100" dirty="0">
                  <a:solidFill>
                    <a:srgbClr val="000000"/>
                  </a:solidFill>
                  <a:latin typeface="宋体" pitchFamily="2" charset="-122"/>
                </a:rPr>
                <a:t>长半轴为</a:t>
              </a:r>
              <a:r>
                <a:rPr lang="en-US" altLang="zh-CN" sz="3100" dirty="0">
                  <a:solidFill>
                    <a:srgbClr val="000000"/>
                  </a:solidFill>
                  <a:latin typeface="宋体" pitchFamily="2" charset="-122"/>
                </a:rPr>
                <a:t>a</a:t>
              </a:r>
              <a:r>
                <a:rPr lang="zh-CN" altLang="en-US" sz="3100" dirty="0">
                  <a:solidFill>
                    <a:srgbClr val="000000"/>
                  </a:solidFill>
                  <a:latin typeface="宋体" pitchFamily="2" charset="-122"/>
                </a:rPr>
                <a:t>，短半轴为</a:t>
              </a:r>
              <a:r>
                <a:rPr lang="en-US" altLang="zh-CN" sz="3100" dirty="0">
                  <a:solidFill>
                    <a:srgbClr val="000000"/>
                  </a:solidFill>
                  <a:latin typeface="宋体" pitchFamily="2" charset="-122"/>
                </a:rPr>
                <a:t>b</a:t>
              </a:r>
              <a:r>
                <a:rPr lang="zh-CN" altLang="en-US" sz="3100" dirty="0">
                  <a:solidFill>
                    <a:srgbClr val="000000"/>
                  </a:solidFill>
                  <a:latin typeface="宋体" pitchFamily="2" charset="-122"/>
                </a:rPr>
                <a:t>的标准椭圆</a:t>
              </a:r>
              <a:endParaRPr lang="zh-CN" altLang="en-US" dirty="0"/>
            </a:p>
          </p:txBody>
        </p:sp>
        <p:sp>
          <p:nvSpPr>
            <p:cNvPr id="17" name="Freeform 21"/>
            <p:cNvSpPr>
              <a:spLocks/>
            </p:cNvSpPr>
            <p:nvPr/>
          </p:nvSpPr>
          <p:spPr bwMode="auto">
            <a:xfrm>
              <a:off x="3217" y="1842"/>
              <a:ext cx="124" cy="124"/>
            </a:xfrm>
            <a:custGeom>
              <a:avLst/>
              <a:gdLst>
                <a:gd name="T0" fmla="*/ 0 w 124"/>
                <a:gd name="T1" fmla="*/ 61 h 124"/>
                <a:gd name="T2" fmla="*/ 4 w 124"/>
                <a:gd name="T3" fmla="*/ 40 h 124"/>
                <a:gd name="T4" fmla="*/ 14 w 124"/>
                <a:gd name="T5" fmla="*/ 21 h 124"/>
                <a:gd name="T6" fmla="*/ 31 w 124"/>
                <a:gd name="T7" fmla="*/ 8 h 124"/>
                <a:gd name="T8" fmla="*/ 50 w 124"/>
                <a:gd name="T9" fmla="*/ 0 h 124"/>
                <a:gd name="T10" fmla="*/ 71 w 124"/>
                <a:gd name="T11" fmla="*/ 0 h 124"/>
                <a:gd name="T12" fmla="*/ 93 w 124"/>
                <a:gd name="T13" fmla="*/ 8 h 124"/>
                <a:gd name="T14" fmla="*/ 109 w 124"/>
                <a:gd name="T15" fmla="*/ 21 h 124"/>
                <a:gd name="T16" fmla="*/ 120 w 124"/>
                <a:gd name="T17" fmla="*/ 40 h 124"/>
                <a:gd name="T18" fmla="*/ 124 w 124"/>
                <a:gd name="T19" fmla="*/ 61 h 124"/>
                <a:gd name="T20" fmla="*/ 120 w 124"/>
                <a:gd name="T21" fmla="*/ 84 h 124"/>
                <a:gd name="T22" fmla="*/ 109 w 124"/>
                <a:gd name="T23" fmla="*/ 101 h 124"/>
                <a:gd name="T24" fmla="*/ 93 w 124"/>
                <a:gd name="T25" fmla="*/ 116 h 124"/>
                <a:gd name="T26" fmla="*/ 71 w 124"/>
                <a:gd name="T27" fmla="*/ 124 h 124"/>
                <a:gd name="T28" fmla="*/ 50 w 124"/>
                <a:gd name="T29" fmla="*/ 124 h 124"/>
                <a:gd name="T30" fmla="*/ 31 w 124"/>
                <a:gd name="T31" fmla="*/ 116 h 124"/>
                <a:gd name="T32" fmla="*/ 14 w 124"/>
                <a:gd name="T33" fmla="*/ 101 h 124"/>
                <a:gd name="T34" fmla="*/ 4 w 124"/>
                <a:gd name="T35" fmla="*/ 84 h 124"/>
                <a:gd name="T36" fmla="*/ 0 w 124"/>
                <a:gd name="T37" fmla="*/ 61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24"/>
                <a:gd name="T59" fmla="*/ 124 w 124"/>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24">
                  <a:moveTo>
                    <a:pt x="0" y="61"/>
                  </a:moveTo>
                  <a:lnTo>
                    <a:pt x="4" y="40"/>
                  </a:lnTo>
                  <a:lnTo>
                    <a:pt x="14" y="21"/>
                  </a:lnTo>
                  <a:lnTo>
                    <a:pt x="31" y="8"/>
                  </a:lnTo>
                  <a:lnTo>
                    <a:pt x="50" y="0"/>
                  </a:lnTo>
                  <a:lnTo>
                    <a:pt x="71" y="0"/>
                  </a:lnTo>
                  <a:lnTo>
                    <a:pt x="93" y="8"/>
                  </a:lnTo>
                  <a:lnTo>
                    <a:pt x="109" y="21"/>
                  </a:lnTo>
                  <a:lnTo>
                    <a:pt x="120" y="40"/>
                  </a:lnTo>
                  <a:lnTo>
                    <a:pt x="124" y="61"/>
                  </a:lnTo>
                  <a:lnTo>
                    <a:pt x="120" y="84"/>
                  </a:lnTo>
                  <a:lnTo>
                    <a:pt x="109" y="101"/>
                  </a:lnTo>
                  <a:lnTo>
                    <a:pt x="93" y="116"/>
                  </a:lnTo>
                  <a:lnTo>
                    <a:pt x="71" y="124"/>
                  </a:lnTo>
                  <a:lnTo>
                    <a:pt x="50" y="124"/>
                  </a:lnTo>
                  <a:lnTo>
                    <a:pt x="31" y="116"/>
                  </a:lnTo>
                  <a:lnTo>
                    <a:pt x="14" y="101"/>
                  </a:lnTo>
                  <a:lnTo>
                    <a:pt x="4" y="84"/>
                  </a:lnTo>
                  <a:lnTo>
                    <a:pt x="0" y="61"/>
                  </a:lnTo>
                  <a:close/>
                </a:path>
              </a:pathLst>
            </a:custGeom>
            <a:solidFill>
              <a:srgbClr val="000000"/>
            </a:solidFill>
            <a:ln w="20638">
              <a:solidFill>
                <a:srgbClr val="FF0000"/>
              </a:solidFill>
              <a:round/>
              <a:headEnd/>
              <a:tailEnd/>
            </a:ln>
          </p:spPr>
          <p:txBody>
            <a:bodyPr/>
            <a:lstStyle/>
            <a:p>
              <a:endParaRPr lang="zh-CN" altLang="en-US"/>
            </a:p>
          </p:txBody>
        </p:sp>
        <p:sp>
          <p:nvSpPr>
            <p:cNvPr id="18" name="Freeform 22"/>
            <p:cNvSpPr>
              <a:spLocks/>
            </p:cNvSpPr>
            <p:nvPr/>
          </p:nvSpPr>
          <p:spPr bwMode="auto">
            <a:xfrm>
              <a:off x="1968" y="1842"/>
              <a:ext cx="125" cy="124"/>
            </a:xfrm>
            <a:custGeom>
              <a:avLst/>
              <a:gdLst>
                <a:gd name="T0" fmla="*/ 0 w 125"/>
                <a:gd name="T1" fmla="*/ 61 h 124"/>
                <a:gd name="T2" fmla="*/ 4 w 125"/>
                <a:gd name="T3" fmla="*/ 40 h 124"/>
                <a:gd name="T4" fmla="*/ 15 w 125"/>
                <a:gd name="T5" fmla="*/ 21 h 124"/>
                <a:gd name="T6" fmla="*/ 32 w 125"/>
                <a:gd name="T7" fmla="*/ 8 h 124"/>
                <a:gd name="T8" fmla="*/ 53 w 125"/>
                <a:gd name="T9" fmla="*/ 0 h 124"/>
                <a:gd name="T10" fmla="*/ 74 w 125"/>
                <a:gd name="T11" fmla="*/ 0 h 124"/>
                <a:gd name="T12" fmla="*/ 93 w 125"/>
                <a:gd name="T13" fmla="*/ 8 h 124"/>
                <a:gd name="T14" fmla="*/ 110 w 125"/>
                <a:gd name="T15" fmla="*/ 21 h 124"/>
                <a:gd name="T16" fmla="*/ 121 w 125"/>
                <a:gd name="T17" fmla="*/ 40 h 124"/>
                <a:gd name="T18" fmla="*/ 125 w 125"/>
                <a:gd name="T19" fmla="*/ 61 h 124"/>
                <a:gd name="T20" fmla="*/ 121 w 125"/>
                <a:gd name="T21" fmla="*/ 84 h 124"/>
                <a:gd name="T22" fmla="*/ 110 w 125"/>
                <a:gd name="T23" fmla="*/ 101 h 124"/>
                <a:gd name="T24" fmla="*/ 93 w 125"/>
                <a:gd name="T25" fmla="*/ 116 h 124"/>
                <a:gd name="T26" fmla="*/ 74 w 125"/>
                <a:gd name="T27" fmla="*/ 124 h 124"/>
                <a:gd name="T28" fmla="*/ 53 w 125"/>
                <a:gd name="T29" fmla="*/ 124 h 124"/>
                <a:gd name="T30" fmla="*/ 32 w 125"/>
                <a:gd name="T31" fmla="*/ 116 h 124"/>
                <a:gd name="T32" fmla="*/ 15 w 125"/>
                <a:gd name="T33" fmla="*/ 101 h 124"/>
                <a:gd name="T34" fmla="*/ 4 w 125"/>
                <a:gd name="T35" fmla="*/ 84 h 124"/>
                <a:gd name="T36" fmla="*/ 0 w 125"/>
                <a:gd name="T37" fmla="*/ 61 h 1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24"/>
                <a:gd name="T59" fmla="*/ 125 w 125"/>
                <a:gd name="T60" fmla="*/ 124 h 12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24">
                  <a:moveTo>
                    <a:pt x="0" y="61"/>
                  </a:moveTo>
                  <a:lnTo>
                    <a:pt x="4" y="40"/>
                  </a:lnTo>
                  <a:lnTo>
                    <a:pt x="15" y="21"/>
                  </a:lnTo>
                  <a:lnTo>
                    <a:pt x="32" y="8"/>
                  </a:lnTo>
                  <a:lnTo>
                    <a:pt x="53" y="0"/>
                  </a:lnTo>
                  <a:lnTo>
                    <a:pt x="74" y="0"/>
                  </a:lnTo>
                  <a:lnTo>
                    <a:pt x="93" y="8"/>
                  </a:lnTo>
                  <a:lnTo>
                    <a:pt x="110" y="21"/>
                  </a:lnTo>
                  <a:lnTo>
                    <a:pt x="121" y="40"/>
                  </a:lnTo>
                  <a:lnTo>
                    <a:pt x="125" y="61"/>
                  </a:lnTo>
                  <a:lnTo>
                    <a:pt x="121" y="84"/>
                  </a:lnTo>
                  <a:lnTo>
                    <a:pt x="110" y="101"/>
                  </a:lnTo>
                  <a:lnTo>
                    <a:pt x="93" y="116"/>
                  </a:lnTo>
                  <a:lnTo>
                    <a:pt x="74" y="124"/>
                  </a:lnTo>
                  <a:lnTo>
                    <a:pt x="53" y="124"/>
                  </a:lnTo>
                  <a:lnTo>
                    <a:pt x="32" y="116"/>
                  </a:lnTo>
                  <a:lnTo>
                    <a:pt x="15" y="101"/>
                  </a:lnTo>
                  <a:lnTo>
                    <a:pt x="4" y="84"/>
                  </a:lnTo>
                  <a:lnTo>
                    <a:pt x="0" y="61"/>
                  </a:lnTo>
                  <a:close/>
                </a:path>
              </a:pathLst>
            </a:custGeom>
            <a:solidFill>
              <a:srgbClr val="000000"/>
            </a:solidFill>
            <a:ln w="20638">
              <a:solidFill>
                <a:srgbClr val="FF0000"/>
              </a:solidFill>
              <a:round/>
              <a:headEnd/>
              <a:tailEnd/>
            </a:ln>
          </p:spPr>
          <p:txBody>
            <a:bodyPr/>
            <a:lstStyle/>
            <a:p>
              <a:endParaRPr lang="zh-CN" altLang="en-US"/>
            </a:p>
          </p:txBody>
        </p:sp>
        <p:sp>
          <p:nvSpPr>
            <p:cNvPr id="19" name="Freeform 23"/>
            <p:cNvSpPr>
              <a:spLocks/>
            </p:cNvSpPr>
            <p:nvPr/>
          </p:nvSpPr>
          <p:spPr bwMode="auto">
            <a:xfrm>
              <a:off x="1968" y="2591"/>
              <a:ext cx="125" cy="123"/>
            </a:xfrm>
            <a:custGeom>
              <a:avLst/>
              <a:gdLst>
                <a:gd name="T0" fmla="*/ 0 w 125"/>
                <a:gd name="T1" fmla="*/ 62 h 123"/>
                <a:gd name="T2" fmla="*/ 4 w 125"/>
                <a:gd name="T3" fmla="*/ 41 h 123"/>
                <a:gd name="T4" fmla="*/ 15 w 125"/>
                <a:gd name="T5" fmla="*/ 22 h 123"/>
                <a:gd name="T6" fmla="*/ 32 w 125"/>
                <a:gd name="T7" fmla="*/ 7 h 123"/>
                <a:gd name="T8" fmla="*/ 53 w 125"/>
                <a:gd name="T9" fmla="*/ 0 h 123"/>
                <a:gd name="T10" fmla="*/ 74 w 125"/>
                <a:gd name="T11" fmla="*/ 0 h 123"/>
                <a:gd name="T12" fmla="*/ 93 w 125"/>
                <a:gd name="T13" fmla="*/ 7 h 123"/>
                <a:gd name="T14" fmla="*/ 110 w 125"/>
                <a:gd name="T15" fmla="*/ 22 h 123"/>
                <a:gd name="T16" fmla="*/ 121 w 125"/>
                <a:gd name="T17" fmla="*/ 41 h 123"/>
                <a:gd name="T18" fmla="*/ 125 w 125"/>
                <a:gd name="T19" fmla="*/ 62 h 123"/>
                <a:gd name="T20" fmla="*/ 121 w 125"/>
                <a:gd name="T21" fmla="*/ 83 h 123"/>
                <a:gd name="T22" fmla="*/ 110 w 125"/>
                <a:gd name="T23" fmla="*/ 102 h 123"/>
                <a:gd name="T24" fmla="*/ 93 w 125"/>
                <a:gd name="T25" fmla="*/ 114 h 123"/>
                <a:gd name="T26" fmla="*/ 74 w 125"/>
                <a:gd name="T27" fmla="*/ 123 h 123"/>
                <a:gd name="T28" fmla="*/ 53 w 125"/>
                <a:gd name="T29" fmla="*/ 123 h 123"/>
                <a:gd name="T30" fmla="*/ 32 w 125"/>
                <a:gd name="T31" fmla="*/ 114 h 123"/>
                <a:gd name="T32" fmla="*/ 15 w 125"/>
                <a:gd name="T33" fmla="*/ 102 h 123"/>
                <a:gd name="T34" fmla="*/ 4 w 125"/>
                <a:gd name="T35" fmla="*/ 83 h 123"/>
                <a:gd name="T36" fmla="*/ 0 w 125"/>
                <a:gd name="T37" fmla="*/ 62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23"/>
                <a:gd name="T59" fmla="*/ 125 w 125"/>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23">
                  <a:moveTo>
                    <a:pt x="0" y="62"/>
                  </a:moveTo>
                  <a:lnTo>
                    <a:pt x="4" y="41"/>
                  </a:lnTo>
                  <a:lnTo>
                    <a:pt x="15" y="22"/>
                  </a:lnTo>
                  <a:lnTo>
                    <a:pt x="32" y="7"/>
                  </a:lnTo>
                  <a:lnTo>
                    <a:pt x="53" y="0"/>
                  </a:lnTo>
                  <a:lnTo>
                    <a:pt x="74" y="0"/>
                  </a:lnTo>
                  <a:lnTo>
                    <a:pt x="93" y="7"/>
                  </a:lnTo>
                  <a:lnTo>
                    <a:pt x="110" y="22"/>
                  </a:lnTo>
                  <a:lnTo>
                    <a:pt x="121" y="41"/>
                  </a:lnTo>
                  <a:lnTo>
                    <a:pt x="125" y="62"/>
                  </a:lnTo>
                  <a:lnTo>
                    <a:pt x="121" y="83"/>
                  </a:lnTo>
                  <a:lnTo>
                    <a:pt x="110" y="102"/>
                  </a:lnTo>
                  <a:lnTo>
                    <a:pt x="93" y="114"/>
                  </a:lnTo>
                  <a:lnTo>
                    <a:pt x="74" y="123"/>
                  </a:lnTo>
                  <a:lnTo>
                    <a:pt x="53" y="123"/>
                  </a:lnTo>
                  <a:lnTo>
                    <a:pt x="32" y="114"/>
                  </a:lnTo>
                  <a:lnTo>
                    <a:pt x="15" y="102"/>
                  </a:lnTo>
                  <a:lnTo>
                    <a:pt x="4" y="83"/>
                  </a:lnTo>
                  <a:lnTo>
                    <a:pt x="0" y="62"/>
                  </a:lnTo>
                  <a:close/>
                </a:path>
              </a:pathLst>
            </a:custGeom>
            <a:solidFill>
              <a:srgbClr val="000000"/>
            </a:solidFill>
            <a:ln w="20638">
              <a:solidFill>
                <a:srgbClr val="FF0000"/>
              </a:solidFill>
              <a:round/>
              <a:headEnd/>
              <a:tailEnd/>
            </a:ln>
          </p:spPr>
          <p:txBody>
            <a:bodyPr/>
            <a:lstStyle/>
            <a:p>
              <a:endParaRPr lang="zh-CN" altLang="en-US"/>
            </a:p>
          </p:txBody>
        </p:sp>
        <p:sp>
          <p:nvSpPr>
            <p:cNvPr id="20" name="Freeform 24"/>
            <p:cNvSpPr>
              <a:spLocks/>
            </p:cNvSpPr>
            <p:nvPr/>
          </p:nvSpPr>
          <p:spPr bwMode="auto">
            <a:xfrm>
              <a:off x="3217" y="2591"/>
              <a:ext cx="124" cy="123"/>
            </a:xfrm>
            <a:custGeom>
              <a:avLst/>
              <a:gdLst>
                <a:gd name="T0" fmla="*/ 0 w 124"/>
                <a:gd name="T1" fmla="*/ 62 h 123"/>
                <a:gd name="T2" fmla="*/ 4 w 124"/>
                <a:gd name="T3" fmla="*/ 41 h 123"/>
                <a:gd name="T4" fmla="*/ 14 w 124"/>
                <a:gd name="T5" fmla="*/ 22 h 123"/>
                <a:gd name="T6" fmla="*/ 31 w 124"/>
                <a:gd name="T7" fmla="*/ 7 h 123"/>
                <a:gd name="T8" fmla="*/ 50 w 124"/>
                <a:gd name="T9" fmla="*/ 0 h 123"/>
                <a:gd name="T10" fmla="*/ 71 w 124"/>
                <a:gd name="T11" fmla="*/ 0 h 123"/>
                <a:gd name="T12" fmla="*/ 93 w 124"/>
                <a:gd name="T13" fmla="*/ 7 h 123"/>
                <a:gd name="T14" fmla="*/ 109 w 124"/>
                <a:gd name="T15" fmla="*/ 22 h 123"/>
                <a:gd name="T16" fmla="*/ 120 w 124"/>
                <a:gd name="T17" fmla="*/ 41 h 123"/>
                <a:gd name="T18" fmla="*/ 124 w 124"/>
                <a:gd name="T19" fmla="*/ 62 h 123"/>
                <a:gd name="T20" fmla="*/ 120 w 124"/>
                <a:gd name="T21" fmla="*/ 83 h 123"/>
                <a:gd name="T22" fmla="*/ 109 w 124"/>
                <a:gd name="T23" fmla="*/ 102 h 123"/>
                <a:gd name="T24" fmla="*/ 93 w 124"/>
                <a:gd name="T25" fmla="*/ 114 h 123"/>
                <a:gd name="T26" fmla="*/ 71 w 124"/>
                <a:gd name="T27" fmla="*/ 123 h 123"/>
                <a:gd name="T28" fmla="*/ 50 w 124"/>
                <a:gd name="T29" fmla="*/ 123 h 123"/>
                <a:gd name="T30" fmla="*/ 31 w 124"/>
                <a:gd name="T31" fmla="*/ 114 h 123"/>
                <a:gd name="T32" fmla="*/ 14 w 124"/>
                <a:gd name="T33" fmla="*/ 102 h 123"/>
                <a:gd name="T34" fmla="*/ 4 w 124"/>
                <a:gd name="T35" fmla="*/ 83 h 123"/>
                <a:gd name="T36" fmla="*/ 0 w 124"/>
                <a:gd name="T37" fmla="*/ 62 h 1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4"/>
                <a:gd name="T58" fmla="*/ 0 h 123"/>
                <a:gd name="T59" fmla="*/ 124 w 124"/>
                <a:gd name="T60" fmla="*/ 123 h 12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4" h="123">
                  <a:moveTo>
                    <a:pt x="0" y="62"/>
                  </a:moveTo>
                  <a:lnTo>
                    <a:pt x="4" y="41"/>
                  </a:lnTo>
                  <a:lnTo>
                    <a:pt x="14" y="22"/>
                  </a:lnTo>
                  <a:lnTo>
                    <a:pt x="31" y="7"/>
                  </a:lnTo>
                  <a:lnTo>
                    <a:pt x="50" y="0"/>
                  </a:lnTo>
                  <a:lnTo>
                    <a:pt x="71" y="0"/>
                  </a:lnTo>
                  <a:lnTo>
                    <a:pt x="93" y="7"/>
                  </a:lnTo>
                  <a:lnTo>
                    <a:pt x="109" y="22"/>
                  </a:lnTo>
                  <a:lnTo>
                    <a:pt x="120" y="41"/>
                  </a:lnTo>
                  <a:lnTo>
                    <a:pt x="124" y="62"/>
                  </a:lnTo>
                  <a:lnTo>
                    <a:pt x="120" y="83"/>
                  </a:lnTo>
                  <a:lnTo>
                    <a:pt x="109" y="102"/>
                  </a:lnTo>
                  <a:lnTo>
                    <a:pt x="93" y="114"/>
                  </a:lnTo>
                  <a:lnTo>
                    <a:pt x="71" y="123"/>
                  </a:lnTo>
                  <a:lnTo>
                    <a:pt x="50" y="123"/>
                  </a:lnTo>
                  <a:lnTo>
                    <a:pt x="31" y="114"/>
                  </a:lnTo>
                  <a:lnTo>
                    <a:pt x="14" y="102"/>
                  </a:lnTo>
                  <a:lnTo>
                    <a:pt x="4" y="83"/>
                  </a:lnTo>
                  <a:lnTo>
                    <a:pt x="0" y="62"/>
                  </a:lnTo>
                  <a:close/>
                </a:path>
              </a:pathLst>
            </a:custGeom>
            <a:solidFill>
              <a:srgbClr val="000000"/>
            </a:solidFill>
            <a:ln w="20638">
              <a:solidFill>
                <a:srgbClr val="FF0000"/>
              </a:solidFill>
              <a:round/>
              <a:headEnd/>
              <a:tailEnd/>
            </a:ln>
          </p:spPr>
          <p:txBody>
            <a:bodyPr/>
            <a:lstStyle/>
            <a:p>
              <a:endParaRPr lang="zh-CN" altLang="en-US"/>
            </a:p>
          </p:txBody>
        </p:sp>
        <p:sp>
          <p:nvSpPr>
            <p:cNvPr id="21" name="Rectangle 25"/>
            <p:cNvSpPr>
              <a:spLocks noChangeArrowheads="1"/>
            </p:cNvSpPr>
            <p:nvPr/>
          </p:nvSpPr>
          <p:spPr bwMode="auto">
            <a:xfrm>
              <a:off x="3388" y="1660"/>
              <a:ext cx="5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(x,y)</a:t>
              </a:r>
              <a:endParaRPr lang="en-US" altLang="zh-CN"/>
            </a:p>
          </p:txBody>
        </p:sp>
        <p:sp>
          <p:nvSpPr>
            <p:cNvPr id="22" name="Rectangle 26"/>
            <p:cNvSpPr>
              <a:spLocks noChangeArrowheads="1"/>
            </p:cNvSpPr>
            <p:nvPr/>
          </p:nvSpPr>
          <p:spPr bwMode="auto">
            <a:xfrm>
              <a:off x="3335" y="265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(x,-y)</a:t>
              </a:r>
              <a:endParaRPr lang="en-US" altLang="zh-CN"/>
            </a:p>
          </p:txBody>
        </p:sp>
        <p:sp>
          <p:nvSpPr>
            <p:cNvPr id="23" name="Rectangle 27"/>
            <p:cNvSpPr>
              <a:spLocks noChangeArrowheads="1"/>
            </p:cNvSpPr>
            <p:nvPr/>
          </p:nvSpPr>
          <p:spPr bwMode="auto">
            <a:xfrm>
              <a:off x="1286" y="2659"/>
              <a:ext cx="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dirty="0">
                  <a:solidFill>
                    <a:srgbClr val="000000"/>
                  </a:solidFill>
                  <a:latin typeface="宋体" pitchFamily="2" charset="-122"/>
                </a:rPr>
                <a:t>(-x,-y)</a:t>
              </a:r>
              <a:endParaRPr lang="en-US" altLang="zh-CN" dirty="0"/>
            </a:p>
          </p:txBody>
        </p:sp>
        <p:sp>
          <p:nvSpPr>
            <p:cNvPr id="24" name="Rectangle 28"/>
            <p:cNvSpPr>
              <a:spLocks noChangeArrowheads="1"/>
            </p:cNvSpPr>
            <p:nvPr/>
          </p:nvSpPr>
          <p:spPr bwMode="auto">
            <a:xfrm>
              <a:off x="1214" y="178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00000"/>
                  </a:solidFill>
                  <a:latin typeface="宋体" pitchFamily="2" charset="-122"/>
                </a:rPr>
                <a:t>(-x,y)</a:t>
              </a:r>
              <a:endParaRPr lang="en-US" altLang="zh-CN"/>
            </a:p>
          </p:txBody>
        </p:sp>
      </p:grpSp>
    </p:spTree>
    <p:extLst>
      <p:ext uri="{BB962C8B-B14F-4D97-AF65-F5344CB8AC3E}">
        <p14:creationId xmlns:p14="http://schemas.microsoft.com/office/powerpoint/2010/main" val="2058055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椭圆的扫描转换</a:t>
            </a:r>
          </a:p>
        </p:txBody>
      </p:sp>
      <p:sp>
        <p:nvSpPr>
          <p:cNvPr id="3" name="内容占位符 2"/>
          <p:cNvSpPr>
            <a:spLocks noGrp="1"/>
          </p:cNvSpPr>
          <p:nvPr>
            <p:ph sz="quarter" idx="1"/>
          </p:nvPr>
        </p:nvSpPr>
        <p:spPr/>
        <p:txBody>
          <a:bodyPr/>
          <a:lstStyle/>
          <a:p>
            <a:r>
              <a:rPr lang="zh-CN" altLang="en-US" dirty="0" smtClean="0"/>
              <a:t>上部分：</a:t>
            </a:r>
            <a:endParaRPr lang="en-US" altLang="zh-CN" dirty="0" smtClean="0"/>
          </a:p>
          <a:p>
            <a:r>
              <a:rPr lang="en-US" altLang="zh-CN" dirty="0"/>
              <a:t>d1=F(Xp+1,Yp-0.5)= b</a:t>
            </a:r>
            <a:r>
              <a:rPr lang="en-US" altLang="zh-CN" baseline="30000" dirty="0"/>
              <a:t>2(</a:t>
            </a:r>
            <a:r>
              <a:rPr lang="en-US" altLang="zh-CN" dirty="0"/>
              <a:t>Xp+1)</a:t>
            </a:r>
            <a:r>
              <a:rPr lang="en-US" altLang="zh-CN" baseline="30000" dirty="0"/>
              <a:t>2</a:t>
            </a:r>
            <a:r>
              <a:rPr lang="en-US" altLang="zh-CN" dirty="0"/>
              <a:t>+a</a:t>
            </a:r>
            <a:r>
              <a:rPr lang="en-US" altLang="zh-CN" baseline="30000" dirty="0"/>
              <a:t>2(</a:t>
            </a:r>
            <a:r>
              <a:rPr lang="en-US" altLang="zh-CN" dirty="0"/>
              <a:t>Yp-0.5)</a:t>
            </a:r>
            <a:r>
              <a:rPr lang="en-US" altLang="zh-CN" baseline="30000" dirty="0"/>
              <a:t>2</a:t>
            </a:r>
            <a:r>
              <a:rPr lang="en-US" altLang="zh-CN" dirty="0"/>
              <a:t>-a</a:t>
            </a:r>
            <a:r>
              <a:rPr lang="en-US" altLang="zh-CN" baseline="30000" dirty="0"/>
              <a:t>2</a:t>
            </a:r>
            <a:r>
              <a:rPr lang="en-US" altLang="zh-CN" dirty="0"/>
              <a:t>b</a:t>
            </a:r>
            <a:r>
              <a:rPr lang="en-US" altLang="zh-CN" baseline="30000" dirty="0"/>
              <a:t>2</a:t>
            </a:r>
          </a:p>
          <a:p>
            <a:r>
              <a:rPr lang="en-US" altLang="zh-CN" dirty="0"/>
              <a:t>d1</a:t>
            </a:r>
            <a:r>
              <a:rPr lang="zh-CN" altLang="en-US" dirty="0"/>
              <a:t>＜</a:t>
            </a:r>
            <a:r>
              <a:rPr lang="en-US" altLang="zh-CN" dirty="0"/>
              <a:t>0</a:t>
            </a:r>
            <a:r>
              <a:rPr lang="zh-CN" altLang="en-US" dirty="0"/>
              <a:t>，中点在椭圆内，取正右方</a:t>
            </a:r>
            <a:r>
              <a:rPr lang="zh-CN" altLang="en-US" dirty="0" smtClean="0"/>
              <a:t>象素</a:t>
            </a:r>
            <a:endParaRPr lang="en-US" altLang="zh-CN" dirty="0" smtClean="0"/>
          </a:p>
          <a:p>
            <a:r>
              <a:rPr lang="en-US" altLang="zh-CN" dirty="0" smtClean="0"/>
              <a:t>d1=d+b</a:t>
            </a:r>
            <a:r>
              <a:rPr lang="en-US" altLang="zh-CN" baseline="30000" dirty="0" smtClean="0"/>
              <a:t>2</a:t>
            </a:r>
            <a:r>
              <a:rPr lang="en-US" altLang="zh-CN" dirty="0" smtClean="0"/>
              <a:t>(2Xp+3)</a:t>
            </a:r>
          </a:p>
          <a:p>
            <a:r>
              <a:rPr lang="en-US" altLang="zh-CN" dirty="0"/>
              <a:t>d1≥0</a:t>
            </a:r>
            <a:r>
              <a:rPr lang="zh-CN" altLang="en-US" dirty="0"/>
              <a:t>，中点在椭圆外，取右下方</a:t>
            </a:r>
            <a:r>
              <a:rPr lang="zh-CN" altLang="en-US" dirty="0" smtClean="0"/>
              <a:t>象素</a:t>
            </a:r>
            <a:endParaRPr lang="en-US" altLang="zh-CN" dirty="0" smtClean="0"/>
          </a:p>
          <a:p>
            <a:r>
              <a:rPr lang="en-US" altLang="zh-CN" dirty="0" smtClean="0"/>
              <a:t>d1=d+</a:t>
            </a:r>
            <a:r>
              <a:rPr lang="en-US" altLang="zh-CN" dirty="0"/>
              <a:t>b</a:t>
            </a:r>
            <a:r>
              <a:rPr lang="en-US" altLang="zh-CN" baseline="30000" dirty="0"/>
              <a:t>2</a:t>
            </a:r>
            <a:r>
              <a:rPr lang="en-US" altLang="zh-CN" dirty="0"/>
              <a:t>(2Xp+3)+a</a:t>
            </a:r>
            <a:r>
              <a:rPr lang="en-US" altLang="zh-CN" baseline="30000" dirty="0"/>
              <a:t>2</a:t>
            </a:r>
            <a:r>
              <a:rPr lang="en-US" altLang="zh-CN" dirty="0"/>
              <a:t>(-2Yp+2</a:t>
            </a:r>
            <a:r>
              <a:rPr lang="en-US" altLang="zh-CN" dirty="0" smtClean="0"/>
              <a:t>)</a:t>
            </a:r>
          </a:p>
          <a:p>
            <a:r>
              <a:rPr lang="en-US" altLang="zh-CN" sz="2800" dirty="0" smtClean="0"/>
              <a:t>d10=F(1,b-0.5</a:t>
            </a:r>
            <a:r>
              <a:rPr lang="en-US" altLang="zh-CN" sz="2800" dirty="0"/>
              <a:t>)=b*</a:t>
            </a:r>
            <a:r>
              <a:rPr lang="en-US" altLang="zh-CN" sz="2800" dirty="0" err="1"/>
              <a:t>b+a</a:t>
            </a:r>
            <a:r>
              <a:rPr lang="en-US" altLang="zh-CN" sz="2800" dirty="0"/>
              <a:t>*a(-b+0.25)</a:t>
            </a:r>
          </a:p>
          <a:p>
            <a:endParaRPr lang="en-US" altLang="zh-CN" dirty="0"/>
          </a:p>
          <a:p>
            <a:endParaRPr lang="en-US" altLang="zh-CN" dirty="0"/>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627377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椭圆的扫描转换</a:t>
            </a:r>
          </a:p>
        </p:txBody>
      </p:sp>
      <p:sp>
        <p:nvSpPr>
          <p:cNvPr id="3" name="内容占位符 2"/>
          <p:cNvSpPr>
            <a:spLocks noGrp="1"/>
          </p:cNvSpPr>
          <p:nvPr>
            <p:ph sz="quarter" idx="1"/>
          </p:nvPr>
        </p:nvSpPr>
        <p:spPr/>
        <p:txBody>
          <a:bodyPr>
            <a:normAutofit lnSpcReduction="10000"/>
          </a:bodyPr>
          <a:lstStyle/>
          <a:p>
            <a:r>
              <a:rPr lang="zh-CN" altLang="en-US" dirty="0" smtClean="0"/>
              <a:t>下部分</a:t>
            </a:r>
            <a:r>
              <a:rPr lang="zh-CN" altLang="en-US" dirty="0"/>
              <a:t>：</a:t>
            </a:r>
            <a:endParaRPr lang="en-US" altLang="zh-CN" dirty="0"/>
          </a:p>
          <a:p>
            <a:pPr marL="0" indent="0">
              <a:lnSpc>
                <a:spcPct val="90000"/>
              </a:lnSpc>
              <a:buNone/>
            </a:pPr>
            <a:r>
              <a:rPr lang="en-US" altLang="zh-CN" sz="2800" dirty="0"/>
              <a:t>d2 = F(Xp+0.5,Yp-1) = b</a:t>
            </a:r>
            <a:r>
              <a:rPr lang="en-US" altLang="zh-CN" sz="2800" baseline="30000" dirty="0"/>
              <a:t>2(</a:t>
            </a:r>
            <a:r>
              <a:rPr lang="en-US" altLang="zh-CN" sz="2800" dirty="0"/>
              <a:t>Xp+0.5)</a:t>
            </a:r>
            <a:r>
              <a:rPr lang="en-US" altLang="zh-CN" sz="2800" baseline="30000" dirty="0"/>
              <a:t>2</a:t>
            </a:r>
            <a:r>
              <a:rPr lang="en-US" altLang="zh-CN" sz="2800" dirty="0"/>
              <a:t>+a</a:t>
            </a:r>
            <a:r>
              <a:rPr lang="en-US" altLang="zh-CN" sz="2800" baseline="30000" dirty="0"/>
              <a:t>2(</a:t>
            </a:r>
            <a:r>
              <a:rPr lang="en-US" altLang="zh-CN" sz="2800" dirty="0"/>
              <a:t>Yp-1)</a:t>
            </a:r>
            <a:r>
              <a:rPr lang="en-US" altLang="zh-CN" sz="2800" baseline="30000" dirty="0"/>
              <a:t>2</a:t>
            </a:r>
            <a:r>
              <a:rPr lang="en-US" altLang="zh-CN" sz="2800" dirty="0"/>
              <a:t>-a</a:t>
            </a:r>
            <a:r>
              <a:rPr lang="en-US" altLang="zh-CN" sz="2800" baseline="30000" dirty="0"/>
              <a:t>2</a:t>
            </a:r>
            <a:r>
              <a:rPr lang="en-US" altLang="zh-CN" sz="2800" dirty="0"/>
              <a:t>b</a:t>
            </a:r>
            <a:r>
              <a:rPr lang="en-US" altLang="zh-CN" sz="2800" baseline="30000" dirty="0"/>
              <a:t>2</a:t>
            </a:r>
            <a:r>
              <a:rPr lang="en-US" altLang="zh-CN" sz="2800" dirty="0"/>
              <a:t> </a:t>
            </a:r>
          </a:p>
          <a:p>
            <a:r>
              <a:rPr lang="en-US" altLang="zh-CN" dirty="0" smtClean="0"/>
              <a:t>d2</a:t>
            </a:r>
            <a:r>
              <a:rPr lang="zh-CN" altLang="en-US" dirty="0" smtClean="0"/>
              <a:t>＜</a:t>
            </a:r>
            <a:r>
              <a:rPr lang="en-US" altLang="zh-CN" dirty="0"/>
              <a:t>0</a:t>
            </a:r>
            <a:r>
              <a:rPr lang="zh-CN" altLang="en-US" dirty="0" smtClean="0"/>
              <a:t>，取</a:t>
            </a:r>
            <a:r>
              <a:rPr lang="zh-CN" altLang="en-US" dirty="0"/>
              <a:t>正</a:t>
            </a:r>
            <a:r>
              <a:rPr lang="zh-CN" altLang="en-US" dirty="0" smtClean="0"/>
              <a:t>右下方</a:t>
            </a:r>
            <a:r>
              <a:rPr lang="zh-CN" altLang="en-US" dirty="0"/>
              <a:t>象素</a:t>
            </a:r>
            <a:endParaRPr lang="en-US" altLang="zh-CN" dirty="0"/>
          </a:p>
          <a:p>
            <a:r>
              <a:rPr lang="en-US" altLang="zh-CN" dirty="0" smtClean="0"/>
              <a:t>d2=</a:t>
            </a:r>
            <a:r>
              <a:rPr lang="en-US" altLang="zh-CN" sz="2800" dirty="0"/>
              <a:t> </a:t>
            </a:r>
            <a:r>
              <a:rPr lang="en-US" altLang="zh-CN" sz="2800" dirty="0" smtClean="0"/>
              <a:t>d </a:t>
            </a:r>
            <a:r>
              <a:rPr lang="en-US" altLang="zh-CN" sz="2800" dirty="0"/>
              <a:t>+ b</a:t>
            </a:r>
            <a:r>
              <a:rPr lang="en-US" altLang="zh-CN" sz="2800" baseline="30000" dirty="0"/>
              <a:t>2</a:t>
            </a:r>
            <a:r>
              <a:rPr lang="en-US" altLang="zh-CN" sz="2800" dirty="0"/>
              <a:t>(2Xp+2)+a</a:t>
            </a:r>
            <a:r>
              <a:rPr lang="en-US" altLang="zh-CN" sz="2800" baseline="30000" dirty="0"/>
              <a:t>2</a:t>
            </a:r>
            <a:r>
              <a:rPr lang="en-US" altLang="zh-CN" sz="2800" dirty="0"/>
              <a:t>(-2Yp+3)</a:t>
            </a:r>
            <a:endParaRPr lang="en-US" altLang="zh-CN" dirty="0"/>
          </a:p>
          <a:p>
            <a:r>
              <a:rPr lang="en-US" altLang="zh-CN" dirty="0" smtClean="0"/>
              <a:t>d2≥</a:t>
            </a:r>
            <a:r>
              <a:rPr lang="en-US" altLang="zh-CN" dirty="0"/>
              <a:t>0</a:t>
            </a:r>
            <a:r>
              <a:rPr lang="zh-CN" altLang="en-US" dirty="0" smtClean="0"/>
              <a:t>，</a:t>
            </a:r>
            <a:r>
              <a:rPr lang="zh-CN" altLang="en-US" sz="2800" dirty="0" smtClean="0"/>
              <a:t>取</a:t>
            </a:r>
            <a:r>
              <a:rPr lang="zh-CN" altLang="en-US" sz="2800" dirty="0"/>
              <a:t>正下方</a:t>
            </a:r>
            <a:r>
              <a:rPr lang="zh-CN" altLang="en-US" sz="2800" dirty="0" smtClean="0"/>
              <a:t>像素</a:t>
            </a:r>
            <a:endParaRPr lang="en-US" altLang="zh-CN" sz="2800" dirty="0" smtClean="0"/>
          </a:p>
          <a:p>
            <a:r>
              <a:rPr lang="en-US" altLang="zh-CN" dirty="0" smtClean="0"/>
              <a:t>d2=d+</a:t>
            </a:r>
            <a:r>
              <a:rPr lang="en-US" altLang="zh-CN" sz="2800" dirty="0"/>
              <a:t> </a:t>
            </a:r>
            <a:r>
              <a:rPr lang="en-US" altLang="zh-CN" sz="2800" dirty="0" smtClean="0"/>
              <a:t>a</a:t>
            </a:r>
            <a:r>
              <a:rPr lang="en-US" altLang="zh-CN" sz="2800" baseline="30000" dirty="0" smtClean="0"/>
              <a:t>2</a:t>
            </a:r>
            <a:r>
              <a:rPr lang="en-US" altLang="zh-CN" sz="2800" dirty="0"/>
              <a:t>(-2Yp+3) </a:t>
            </a:r>
            <a:endParaRPr lang="en-US" altLang="zh-CN" sz="2800" dirty="0" smtClean="0"/>
          </a:p>
          <a:p>
            <a:r>
              <a:rPr lang="en-US" altLang="zh-CN" sz="2800" dirty="0" smtClean="0"/>
              <a:t>d20=F(</a:t>
            </a:r>
            <a:r>
              <a:rPr lang="en-US" altLang="zh-CN" sz="2800" dirty="0"/>
              <a:t>x+0.5,y-1</a:t>
            </a:r>
            <a:r>
              <a:rPr lang="en-US" altLang="zh-CN" sz="2800" dirty="0" smtClean="0"/>
              <a:t>)=</a:t>
            </a:r>
            <a:r>
              <a:rPr lang="en-US" altLang="zh-CN" sz="2800" dirty="0"/>
              <a:t>b</a:t>
            </a:r>
            <a:r>
              <a:rPr lang="en-US" altLang="zh-CN" sz="2800" baseline="30000" dirty="0"/>
              <a:t>2(</a:t>
            </a:r>
            <a:r>
              <a:rPr lang="en-US" altLang="zh-CN" sz="2800" dirty="0"/>
              <a:t>X+0.5)</a:t>
            </a:r>
            <a:r>
              <a:rPr lang="en-US" altLang="zh-CN" sz="2800" baseline="30000" dirty="0"/>
              <a:t>2</a:t>
            </a:r>
            <a:r>
              <a:rPr lang="en-US" altLang="zh-CN" sz="2800" dirty="0"/>
              <a:t>+a</a:t>
            </a:r>
            <a:r>
              <a:rPr lang="en-US" altLang="zh-CN" sz="2800" baseline="30000" dirty="0"/>
              <a:t>2(</a:t>
            </a:r>
            <a:r>
              <a:rPr lang="en-US" altLang="zh-CN" sz="2800" dirty="0"/>
              <a:t>Y-1)</a:t>
            </a:r>
            <a:r>
              <a:rPr lang="en-US" altLang="zh-CN" sz="2800" baseline="30000" dirty="0"/>
              <a:t>2</a:t>
            </a:r>
            <a:r>
              <a:rPr lang="en-US" altLang="zh-CN" sz="2800" dirty="0"/>
              <a:t>-a</a:t>
            </a:r>
            <a:r>
              <a:rPr lang="en-US" altLang="zh-CN" sz="2800" baseline="30000" dirty="0"/>
              <a:t>2</a:t>
            </a:r>
            <a:r>
              <a:rPr lang="en-US" altLang="zh-CN" sz="2800" dirty="0"/>
              <a:t>b</a:t>
            </a:r>
            <a:r>
              <a:rPr lang="en-US" altLang="zh-CN" sz="2800" baseline="30000" dirty="0"/>
              <a:t>2</a:t>
            </a:r>
            <a:r>
              <a:rPr lang="en-US" altLang="zh-CN" sz="2800" dirty="0"/>
              <a:t> </a:t>
            </a:r>
            <a:endParaRPr lang="en-US" altLang="zh-CN" dirty="0"/>
          </a:p>
          <a:p>
            <a:endParaRPr lang="zh-CN" altLang="en-US" dirty="0"/>
          </a:p>
        </p:txBody>
      </p:sp>
    </p:spTree>
    <p:extLst>
      <p:ext uri="{BB962C8B-B14F-4D97-AF65-F5344CB8AC3E}">
        <p14:creationId xmlns:p14="http://schemas.microsoft.com/office/powerpoint/2010/main" val="28459265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多边形的扫描转换与区域填充</a:t>
            </a:r>
          </a:p>
        </p:txBody>
      </p:sp>
      <p:sp>
        <p:nvSpPr>
          <p:cNvPr id="3" name="内容占位符 2"/>
          <p:cNvSpPr>
            <a:spLocks noGrp="1"/>
          </p:cNvSpPr>
          <p:nvPr>
            <p:ph sz="quarter" idx="1"/>
          </p:nvPr>
        </p:nvSpPr>
        <p:spPr/>
        <p:txBody>
          <a:bodyPr/>
          <a:lstStyle/>
          <a:p>
            <a:r>
              <a:rPr lang="zh-CN" altLang="en-US" dirty="0"/>
              <a:t>方法：</a:t>
            </a:r>
          </a:p>
          <a:p>
            <a:pPr>
              <a:buFont typeface="Wingdings" pitchFamily="2" charset="2"/>
              <a:buChar char="ü"/>
            </a:pPr>
            <a:r>
              <a:rPr lang="zh-CN" altLang="en-US" dirty="0"/>
              <a:t>扫描线法：</a:t>
            </a:r>
            <a:r>
              <a:rPr lang="en-US" altLang="zh-CN" dirty="0"/>
              <a:t>x-</a:t>
            </a:r>
            <a:r>
              <a:rPr lang="zh-CN" altLang="en-US" dirty="0"/>
              <a:t>扫描线法</a:t>
            </a:r>
            <a:r>
              <a:rPr lang="en-US" altLang="zh-CN" dirty="0"/>
              <a:t>-〉</a:t>
            </a:r>
            <a:r>
              <a:rPr lang="zh-CN" altLang="en-US" dirty="0"/>
              <a:t>有序边表法，边填充</a:t>
            </a:r>
            <a:r>
              <a:rPr lang="zh-CN" altLang="en-US" dirty="0" smtClean="0"/>
              <a:t>算法，边界标志法</a:t>
            </a:r>
            <a:endParaRPr lang="zh-CN" altLang="en-US" dirty="0"/>
          </a:p>
          <a:p>
            <a:pPr>
              <a:buFont typeface="Wingdings" pitchFamily="2" charset="2"/>
              <a:buChar char="ü"/>
            </a:pPr>
            <a:r>
              <a:rPr lang="zh-CN" altLang="en-US" dirty="0"/>
              <a:t>种子填充算法（区域填充）</a:t>
            </a:r>
          </a:p>
          <a:p>
            <a:endParaRPr lang="zh-CN" altLang="en-US" dirty="0"/>
          </a:p>
        </p:txBody>
      </p:sp>
    </p:spTree>
    <p:extLst>
      <p:ext uri="{BB962C8B-B14F-4D97-AF65-F5344CB8AC3E}">
        <p14:creationId xmlns:p14="http://schemas.microsoft.com/office/powerpoint/2010/main" val="3057015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扫描线法</a:t>
            </a:r>
            <a:endParaRPr lang="zh-CN" altLang="en-US" dirty="0"/>
          </a:p>
        </p:txBody>
      </p:sp>
      <p:sp>
        <p:nvSpPr>
          <p:cNvPr id="3" name="内容占位符 2"/>
          <p:cNvSpPr>
            <a:spLocks noGrp="1"/>
          </p:cNvSpPr>
          <p:nvPr>
            <p:ph sz="quarter" idx="1"/>
          </p:nvPr>
        </p:nvSpPr>
        <p:spPr/>
        <p:txBody>
          <a:bodyPr/>
          <a:lstStyle/>
          <a:p>
            <a:r>
              <a:rPr lang="zh-CN" altLang="en-US" dirty="0" smtClean="0"/>
              <a:t>逐边处理，结合几个表</a:t>
            </a:r>
            <a:r>
              <a:rPr lang="en-US" altLang="zh-CN" dirty="0" smtClean="0"/>
              <a:t>-</a:t>
            </a:r>
            <a:r>
              <a:rPr lang="zh-CN" altLang="en-US" dirty="0" smtClean="0"/>
              <a:t>活性边表，新边表</a:t>
            </a:r>
            <a:endParaRPr lang="zh-CN" altLang="en-US" dirty="0"/>
          </a:p>
        </p:txBody>
      </p:sp>
    </p:spTree>
    <p:extLst>
      <p:ext uri="{BB962C8B-B14F-4D97-AF65-F5344CB8AC3E}">
        <p14:creationId xmlns:p14="http://schemas.microsoft.com/office/powerpoint/2010/main" val="1710054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边填充算法</a:t>
            </a:r>
            <a:r>
              <a:rPr lang="en-US" altLang="zh-CN" dirty="0" smtClean="0"/>
              <a:t>-</a:t>
            </a:r>
            <a:r>
              <a:rPr lang="zh-CN" altLang="en-US" dirty="0" smtClean="0"/>
              <a:t>栅栏法</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9582"/>
            <a:ext cx="5040560" cy="339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9803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种子填充法</a:t>
            </a:r>
            <a:endParaRPr lang="zh-CN" altLang="en-US" dirty="0"/>
          </a:p>
        </p:txBody>
      </p:sp>
      <p:sp>
        <p:nvSpPr>
          <p:cNvPr id="3" name="内容占位符 2"/>
          <p:cNvSpPr>
            <a:spLocks noGrp="1"/>
          </p:cNvSpPr>
          <p:nvPr>
            <p:ph sz="quarter" idx="1"/>
          </p:nvPr>
        </p:nvSpPr>
        <p:spPr/>
        <p:txBody>
          <a:bodyPr/>
          <a:lstStyle/>
          <a:p>
            <a:r>
              <a:rPr lang="zh-CN" altLang="en-US" dirty="0" smtClean="0"/>
              <a:t>四邻域</a:t>
            </a:r>
            <a:endParaRPr lang="en-US" altLang="zh-CN" dirty="0" smtClean="0"/>
          </a:p>
          <a:p>
            <a:r>
              <a:rPr lang="zh-CN" altLang="en-US" dirty="0" smtClean="0"/>
              <a:t>八邻域</a:t>
            </a:r>
            <a:endParaRPr lang="en-US" altLang="zh-CN" dirty="0" smtClean="0"/>
          </a:p>
          <a:p>
            <a:pPr marL="0" indent="0">
              <a:buNone/>
            </a:pPr>
            <a:r>
              <a:rPr lang="en-US" altLang="zh-CN" dirty="0"/>
              <a:t>(1)</a:t>
            </a:r>
            <a:r>
              <a:rPr lang="zh-CN" altLang="en-US" dirty="0"/>
              <a:t>栈顶象素出栈；</a:t>
            </a:r>
          </a:p>
          <a:p>
            <a:pPr marL="0" indent="0">
              <a:buNone/>
            </a:pPr>
            <a:r>
              <a:rPr lang="en-US" altLang="zh-CN" dirty="0"/>
              <a:t>(2)</a:t>
            </a:r>
            <a:r>
              <a:rPr lang="zh-CN" altLang="en-US" dirty="0"/>
              <a:t>将出栈象素置成填充色；</a:t>
            </a:r>
          </a:p>
          <a:p>
            <a:pPr marL="0" indent="0">
              <a:buNone/>
            </a:pPr>
            <a:r>
              <a:rPr lang="en-US" altLang="zh-CN" dirty="0"/>
              <a:t>(3)</a:t>
            </a:r>
            <a:r>
              <a:rPr lang="zh-CN" altLang="en-US" dirty="0"/>
              <a:t>按一定顺序检查出栈象素的</a:t>
            </a:r>
            <a:r>
              <a:rPr lang="en-US" altLang="zh-CN" dirty="0"/>
              <a:t>4-</a:t>
            </a:r>
            <a:r>
              <a:rPr lang="zh-CN" altLang="en-US" dirty="0"/>
              <a:t>邻接点，若其中某个象素点不是边界色且未置成多边形色，则把该象素入栈</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1732645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种子填充</a:t>
            </a:r>
            <a:r>
              <a:rPr lang="zh-CN" altLang="en-US" dirty="0" smtClean="0"/>
              <a:t>法</a:t>
            </a:r>
            <a:r>
              <a:rPr lang="en-US" altLang="zh-CN" dirty="0" smtClean="0"/>
              <a:t>-</a:t>
            </a:r>
            <a:r>
              <a:rPr lang="zh-CN" altLang="en-US" dirty="0" smtClean="0"/>
              <a:t>八邻域</a:t>
            </a:r>
            <a:endParaRPr lang="zh-CN" altLang="en-US" dirty="0"/>
          </a:p>
        </p:txBody>
      </p:sp>
      <p:sp>
        <p:nvSpPr>
          <p:cNvPr id="3" name="内容占位符 2"/>
          <p:cNvSpPr>
            <a:spLocks noGrp="1"/>
          </p:cNvSpPr>
          <p:nvPr>
            <p:ph sz="quarter" idx="1"/>
          </p:nvPr>
        </p:nvSpPr>
        <p:spPr/>
        <p:txBody>
          <a:bodyPr/>
          <a:lstStyle/>
          <a:p>
            <a:pPr marL="0" indent="0">
              <a:buNone/>
            </a:pPr>
            <a:r>
              <a:rPr lang="zh-CN" altLang="en-US" dirty="0"/>
              <a:t>种子象素入栈；当栈非空时重复执行如下三步操作：</a:t>
            </a:r>
          </a:p>
          <a:p>
            <a:pPr marL="0" indent="0">
              <a:buNone/>
            </a:pPr>
            <a:r>
              <a:rPr lang="en-US" altLang="zh-CN" dirty="0"/>
              <a:t>(1)</a:t>
            </a:r>
            <a:r>
              <a:rPr lang="zh-CN" altLang="en-US" dirty="0"/>
              <a:t>栈顶象素出栈；</a:t>
            </a:r>
          </a:p>
          <a:p>
            <a:pPr marL="0" indent="0">
              <a:buNone/>
            </a:pPr>
            <a:r>
              <a:rPr lang="en-US" altLang="zh-CN" dirty="0"/>
              <a:t>(2)</a:t>
            </a:r>
            <a:r>
              <a:rPr lang="zh-CN" altLang="en-US" dirty="0"/>
              <a:t>将出栈象素置成填充色；</a:t>
            </a:r>
          </a:p>
          <a:p>
            <a:pPr marL="0" indent="0">
              <a:buNone/>
            </a:pPr>
            <a:r>
              <a:rPr lang="en-US" altLang="zh-CN" dirty="0"/>
              <a:t>(3)</a:t>
            </a:r>
            <a:r>
              <a:rPr lang="zh-CN" altLang="en-US" dirty="0"/>
              <a:t>按一定顺序检查出栈象素的</a:t>
            </a:r>
            <a:r>
              <a:rPr lang="en-US" altLang="zh-CN" dirty="0"/>
              <a:t>8-</a:t>
            </a:r>
            <a:r>
              <a:rPr lang="zh-CN" altLang="en-US" dirty="0"/>
              <a:t>邻接点，若其中某个象素点不是边界色且未置成多边形色，则把该象素入栈。</a:t>
            </a:r>
          </a:p>
          <a:p>
            <a:endParaRPr lang="zh-CN" altLang="en-US" dirty="0"/>
          </a:p>
        </p:txBody>
      </p:sp>
    </p:spTree>
    <p:extLst>
      <p:ext uri="{BB962C8B-B14F-4D97-AF65-F5344CB8AC3E}">
        <p14:creationId xmlns:p14="http://schemas.microsoft.com/office/powerpoint/2010/main" val="27631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 </a:t>
            </a:r>
            <a:r>
              <a:rPr lang="zh-CN" altLang="en-US" dirty="0"/>
              <a:t>计算机图形学的</a:t>
            </a:r>
            <a:r>
              <a:rPr lang="zh-CN" altLang="en-US" dirty="0" smtClean="0"/>
              <a:t>发展</a:t>
            </a:r>
            <a:endParaRPr lang="zh-CN" altLang="en-US" dirty="0"/>
          </a:p>
        </p:txBody>
      </p:sp>
      <p:sp>
        <p:nvSpPr>
          <p:cNvPr id="3" name="内容占位符 2"/>
          <p:cNvSpPr>
            <a:spLocks noGrp="1"/>
          </p:cNvSpPr>
          <p:nvPr>
            <p:ph sz="quarter" idx="1"/>
          </p:nvPr>
        </p:nvSpPr>
        <p:spPr/>
        <p:txBody>
          <a:bodyPr/>
          <a:lstStyle/>
          <a:p>
            <a:r>
              <a:rPr lang="zh-CN" altLang="en-US" dirty="0"/>
              <a:t>计算机图形学的确立</a:t>
            </a:r>
          </a:p>
          <a:p>
            <a:r>
              <a:rPr lang="zh-CN" altLang="en-US" dirty="0"/>
              <a:t>图形硬件的发展</a:t>
            </a:r>
          </a:p>
          <a:p>
            <a:r>
              <a:rPr lang="zh-CN" altLang="en-US" dirty="0"/>
              <a:t>图形软件的发展及软件标准的形成</a:t>
            </a:r>
          </a:p>
          <a:p>
            <a:endParaRPr lang="zh-CN" altLang="en-US" dirty="0"/>
          </a:p>
        </p:txBody>
      </p:sp>
    </p:spTree>
    <p:extLst>
      <p:ext uri="{BB962C8B-B14F-4D97-AF65-F5344CB8AC3E}">
        <p14:creationId xmlns:p14="http://schemas.microsoft.com/office/powerpoint/2010/main" val="1756959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种子填充算法</a:t>
            </a:r>
            <a:endParaRPr lang="zh-CN" altLang="en-US" dirty="0"/>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55776" y="1131590"/>
            <a:ext cx="410847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5062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扫描线种子填充</a:t>
            </a:r>
            <a:r>
              <a:rPr lang="zh-CN" altLang="en-US" dirty="0" smtClean="0"/>
              <a:t>算法</a:t>
            </a:r>
            <a:endParaRPr lang="zh-CN" altLang="en-US" dirty="0"/>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27784" y="1275606"/>
            <a:ext cx="3429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962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字符处理</a:t>
            </a:r>
          </a:p>
        </p:txBody>
      </p:sp>
      <p:sp>
        <p:nvSpPr>
          <p:cNvPr id="3" name="内容占位符 2"/>
          <p:cNvSpPr>
            <a:spLocks noGrp="1"/>
          </p:cNvSpPr>
          <p:nvPr>
            <p:ph sz="quarter" idx="1"/>
          </p:nvPr>
        </p:nvSpPr>
        <p:spPr/>
        <p:txBody>
          <a:bodyPr/>
          <a:lstStyle/>
          <a:p>
            <a:r>
              <a:rPr lang="zh-CN" altLang="en-US" dirty="0"/>
              <a:t>字符的表达和生成型</a:t>
            </a:r>
            <a:r>
              <a:rPr lang="zh-CN" altLang="en-US" dirty="0" smtClean="0"/>
              <a:t>式</a:t>
            </a:r>
            <a:endParaRPr lang="en-US" altLang="zh-CN" dirty="0" smtClean="0"/>
          </a:p>
          <a:p>
            <a:pPr marL="0" indent="0">
              <a:buNone/>
            </a:pPr>
            <a:r>
              <a:rPr lang="zh-CN" altLang="en-US" dirty="0"/>
              <a:t>点阵式</a:t>
            </a:r>
          </a:p>
          <a:p>
            <a:pPr marL="0" indent="0">
              <a:buNone/>
            </a:pPr>
            <a:r>
              <a:rPr lang="zh-CN" altLang="en-US" dirty="0"/>
              <a:t>矢量式</a:t>
            </a:r>
          </a:p>
          <a:p>
            <a:pPr marL="0" indent="0">
              <a:buNone/>
            </a:pPr>
            <a:r>
              <a:rPr lang="zh-CN" altLang="en-US" dirty="0"/>
              <a:t>编码式</a:t>
            </a:r>
          </a:p>
          <a:p>
            <a:pPr marL="0" indent="0">
              <a:buNone/>
            </a:pPr>
            <a:r>
              <a:rPr lang="zh-CN" altLang="en-US" dirty="0"/>
              <a:t>轮廓技术</a:t>
            </a:r>
          </a:p>
          <a:p>
            <a:endParaRPr lang="zh-CN" altLang="en-US" dirty="0"/>
          </a:p>
        </p:txBody>
      </p:sp>
    </p:spTree>
    <p:extLst>
      <p:ext uri="{BB962C8B-B14F-4D97-AF65-F5344CB8AC3E}">
        <p14:creationId xmlns:p14="http://schemas.microsoft.com/office/powerpoint/2010/main" val="513719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属性处理（线形线宽处理）</a:t>
            </a:r>
          </a:p>
        </p:txBody>
      </p:sp>
      <p:sp>
        <p:nvSpPr>
          <p:cNvPr id="3" name="内容占位符 2"/>
          <p:cNvSpPr>
            <a:spLocks noGrp="1"/>
          </p:cNvSpPr>
          <p:nvPr>
            <p:ph sz="quarter" idx="1"/>
          </p:nvPr>
        </p:nvSpPr>
        <p:spPr/>
        <p:txBody>
          <a:bodyPr/>
          <a:lstStyle/>
          <a:p>
            <a:r>
              <a:rPr lang="en-US" altLang="zh-CN" dirty="0"/>
              <a:t>5.6.1  </a:t>
            </a:r>
            <a:r>
              <a:rPr lang="zh-CN" altLang="en-US" dirty="0"/>
              <a:t>线型和线宽</a:t>
            </a:r>
          </a:p>
          <a:p>
            <a:r>
              <a:rPr lang="zh-CN" altLang="en-US" dirty="0" smtClean="0"/>
              <a:t>线宽处理（直线、曲线）</a:t>
            </a:r>
            <a:endParaRPr lang="en-US" altLang="zh-CN" dirty="0" smtClean="0"/>
          </a:p>
          <a:p>
            <a:pPr marL="0" indent="0">
              <a:buNone/>
            </a:pPr>
            <a:r>
              <a:rPr lang="zh-CN" altLang="en-US" dirty="0"/>
              <a:t>刷子法：线刷子；方形刷子</a:t>
            </a:r>
          </a:p>
          <a:p>
            <a:pPr marL="0" indent="0">
              <a:buNone/>
            </a:pPr>
            <a:r>
              <a:rPr lang="zh-CN" altLang="en-US" dirty="0"/>
              <a:t>区域填充法</a:t>
            </a:r>
          </a:p>
          <a:p>
            <a:endParaRPr lang="zh-CN" altLang="en-US" dirty="0"/>
          </a:p>
        </p:txBody>
      </p:sp>
    </p:spTree>
    <p:extLst>
      <p:ext uri="{BB962C8B-B14F-4D97-AF65-F5344CB8AC3E}">
        <p14:creationId xmlns:p14="http://schemas.microsoft.com/office/powerpoint/2010/main" val="2565523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5.7  </a:t>
            </a:r>
            <a:r>
              <a:rPr lang="zh-CN" altLang="en-US" dirty="0"/>
              <a:t>反走样</a:t>
            </a:r>
          </a:p>
        </p:txBody>
      </p:sp>
      <p:sp>
        <p:nvSpPr>
          <p:cNvPr id="3" name="内容占位符 2"/>
          <p:cNvSpPr>
            <a:spLocks noGrp="1"/>
          </p:cNvSpPr>
          <p:nvPr>
            <p:ph sz="quarter" idx="1"/>
          </p:nvPr>
        </p:nvSpPr>
        <p:spPr/>
        <p:txBody>
          <a:bodyPr/>
          <a:lstStyle/>
          <a:p>
            <a:r>
              <a:rPr lang="zh-CN" altLang="en-US" dirty="0" smtClean="0"/>
              <a:t>方法：</a:t>
            </a:r>
            <a:endParaRPr lang="en-US" altLang="zh-CN" dirty="0" smtClean="0"/>
          </a:p>
          <a:p>
            <a:pPr marL="0" indent="0">
              <a:buNone/>
            </a:pPr>
            <a:r>
              <a:rPr lang="zh-CN" altLang="en-US" dirty="0"/>
              <a:t>提高分辨率</a:t>
            </a:r>
            <a:r>
              <a:rPr lang="en-US" altLang="zh-CN" dirty="0"/>
              <a:t>:</a:t>
            </a:r>
            <a:r>
              <a:rPr lang="zh-CN" altLang="en-US" dirty="0"/>
              <a:t>提高分辨率、简单取样、加权取样（过取样（</a:t>
            </a:r>
            <a:r>
              <a:rPr lang="en-US" altLang="zh-CN" dirty="0" err="1"/>
              <a:t>supersampling</a:t>
            </a:r>
            <a:r>
              <a:rPr lang="zh-CN" altLang="en-US" dirty="0"/>
              <a:t>），或后滤波）</a:t>
            </a:r>
          </a:p>
          <a:p>
            <a:pPr marL="0" indent="0">
              <a:buNone/>
            </a:pPr>
            <a:r>
              <a:rPr lang="zh-CN" altLang="en-US" dirty="0"/>
              <a:t>区域取样（</a:t>
            </a:r>
            <a:r>
              <a:rPr lang="en-US" altLang="zh-CN" dirty="0"/>
              <a:t>area sampling</a:t>
            </a:r>
            <a:r>
              <a:rPr lang="zh-CN" altLang="en-US" dirty="0"/>
              <a:t>），或前滤波</a:t>
            </a:r>
          </a:p>
          <a:p>
            <a:pPr marL="0" indent="0">
              <a:buNone/>
            </a:pPr>
            <a:endParaRPr lang="zh-CN" altLang="en-US" dirty="0"/>
          </a:p>
        </p:txBody>
      </p:sp>
    </p:spTree>
    <p:extLst>
      <p:ext uri="{BB962C8B-B14F-4D97-AF65-F5344CB8AC3E}">
        <p14:creationId xmlns:p14="http://schemas.microsoft.com/office/powerpoint/2010/main" val="3841546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a:t>
            </a:r>
            <a:r>
              <a:rPr lang="zh-CN" altLang="en-US" dirty="0"/>
              <a:t>图形的几何变换 </a:t>
            </a:r>
          </a:p>
        </p:txBody>
      </p:sp>
      <p:sp>
        <p:nvSpPr>
          <p:cNvPr id="3" name="内容占位符 2"/>
          <p:cNvSpPr>
            <a:spLocks noGrp="1"/>
          </p:cNvSpPr>
          <p:nvPr>
            <p:ph sz="quarter" idx="1"/>
          </p:nvPr>
        </p:nvSpPr>
        <p:spPr/>
        <p:txBody>
          <a:bodyPr/>
          <a:lstStyle/>
          <a:p>
            <a:r>
              <a:rPr lang="en-US" altLang="zh-CN" dirty="0"/>
              <a:t>6.1 </a:t>
            </a:r>
            <a:r>
              <a:rPr lang="zh-CN" altLang="en-US" dirty="0"/>
              <a:t>图形的几何变换的数学基础</a:t>
            </a:r>
          </a:p>
          <a:p>
            <a:r>
              <a:rPr lang="en-US" altLang="zh-CN" dirty="0"/>
              <a:t>6.2 </a:t>
            </a:r>
            <a:r>
              <a:rPr lang="zh-CN" altLang="en-US" dirty="0"/>
              <a:t>二维图形的几何变换</a:t>
            </a:r>
          </a:p>
          <a:p>
            <a:r>
              <a:rPr lang="en-US" altLang="zh-CN" dirty="0"/>
              <a:t>6.3 </a:t>
            </a:r>
            <a:r>
              <a:rPr lang="zh-CN" altLang="en-US" dirty="0"/>
              <a:t>三维图形的几何变换</a:t>
            </a:r>
          </a:p>
          <a:p>
            <a:endParaRPr lang="zh-CN" altLang="en-US" dirty="0"/>
          </a:p>
        </p:txBody>
      </p:sp>
    </p:spTree>
    <p:extLst>
      <p:ext uri="{BB962C8B-B14F-4D97-AF65-F5344CB8AC3E}">
        <p14:creationId xmlns:p14="http://schemas.microsoft.com/office/powerpoint/2010/main" val="165089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6.2 </a:t>
            </a:r>
            <a:r>
              <a:rPr lang="zh-CN" altLang="en-US" dirty="0"/>
              <a:t>二维图形的</a:t>
            </a:r>
            <a:r>
              <a:rPr lang="zh-CN" altLang="en-US" dirty="0" smtClean="0"/>
              <a:t>几何变换</a:t>
            </a:r>
            <a:endParaRPr lang="zh-CN" altLang="en-US" dirty="0"/>
          </a:p>
        </p:txBody>
      </p:sp>
      <p:sp>
        <p:nvSpPr>
          <p:cNvPr id="3" name="内容占位符 2"/>
          <p:cNvSpPr>
            <a:spLocks noGrp="1"/>
          </p:cNvSpPr>
          <p:nvPr>
            <p:ph sz="quarter" idx="1"/>
          </p:nvPr>
        </p:nvSpPr>
        <p:spPr/>
        <p:txBody>
          <a:bodyPr/>
          <a:lstStyle/>
          <a:p>
            <a:r>
              <a:rPr lang="en-US" altLang="zh-CN" dirty="0"/>
              <a:t>1</a:t>
            </a:r>
            <a:r>
              <a:rPr lang="zh-CN" altLang="en-US" dirty="0"/>
              <a:t>、平移变换</a:t>
            </a:r>
          </a:p>
          <a:p>
            <a:r>
              <a:rPr lang="en-US" altLang="zh-CN" dirty="0"/>
              <a:t>2</a:t>
            </a:r>
            <a:r>
              <a:rPr lang="zh-CN" altLang="en-US" dirty="0"/>
              <a:t>、比例变换</a:t>
            </a:r>
          </a:p>
          <a:p>
            <a:r>
              <a:rPr lang="en-US" altLang="zh-CN" dirty="0"/>
              <a:t>3</a:t>
            </a:r>
            <a:r>
              <a:rPr lang="zh-CN" altLang="en-US" dirty="0"/>
              <a:t>、对称变换</a:t>
            </a:r>
          </a:p>
          <a:p>
            <a:r>
              <a:rPr lang="en-US" altLang="zh-CN" dirty="0"/>
              <a:t>4</a:t>
            </a:r>
            <a:r>
              <a:rPr lang="zh-CN" altLang="en-US" dirty="0"/>
              <a:t>、错切变换</a:t>
            </a:r>
          </a:p>
          <a:p>
            <a:r>
              <a:rPr lang="en-US" altLang="zh-CN" dirty="0"/>
              <a:t>5</a:t>
            </a:r>
            <a:r>
              <a:rPr lang="zh-CN" altLang="en-US" dirty="0"/>
              <a:t>、旋转变换</a:t>
            </a:r>
          </a:p>
          <a:p>
            <a:r>
              <a:rPr lang="en-US" altLang="zh-CN" dirty="0"/>
              <a:t>6</a:t>
            </a:r>
            <a:r>
              <a:rPr lang="zh-CN" altLang="en-US" dirty="0"/>
              <a:t>、复合</a:t>
            </a:r>
            <a:r>
              <a:rPr lang="zh-CN" altLang="en-US" dirty="0" smtClean="0"/>
              <a:t>变换</a:t>
            </a:r>
            <a:endParaRPr lang="zh-CN" altLang="en-US" dirty="0"/>
          </a:p>
        </p:txBody>
      </p:sp>
    </p:spTree>
    <p:extLst>
      <p:ext uri="{BB962C8B-B14F-4D97-AF65-F5344CB8AC3E}">
        <p14:creationId xmlns:p14="http://schemas.microsoft.com/office/powerpoint/2010/main" val="2495695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二维图形的几何变换</a:t>
            </a:r>
          </a:p>
        </p:txBody>
      </p:sp>
      <p:graphicFrame>
        <p:nvGraphicFramePr>
          <p:cNvPr id="4" name="内容占位符 3"/>
          <p:cNvGraphicFramePr>
            <a:graphicFrameLocks noGrp="1" noChangeAspect="1"/>
          </p:cNvGraphicFramePr>
          <p:nvPr>
            <p:ph sz="quarter" idx="1"/>
            <p:extLst>
              <p:ext uri="{D42A27DB-BD31-4B8C-83A1-F6EECF244321}">
                <p14:modId xmlns:p14="http://schemas.microsoft.com/office/powerpoint/2010/main" val="150652875"/>
              </p:ext>
            </p:extLst>
          </p:nvPr>
        </p:nvGraphicFramePr>
        <p:xfrm>
          <a:off x="971599" y="1347614"/>
          <a:ext cx="3605471" cy="3240360"/>
        </p:xfrm>
        <a:graphic>
          <a:graphicData uri="http://schemas.openxmlformats.org/presentationml/2006/ole">
            <mc:AlternateContent xmlns:mc="http://schemas.openxmlformats.org/markup-compatibility/2006">
              <mc:Choice xmlns:v="urn:schemas-microsoft-com:vml" Requires="v">
                <p:oleObj spid="_x0000_s8202" name="Equation" r:id="rId3" imgW="3009900" imgH="2705100" progId="Equation.3">
                  <p:embed/>
                </p:oleObj>
              </mc:Choice>
              <mc:Fallback>
                <p:oleObj name="Equation" r:id="rId3" imgW="3009900" imgH="2705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347614"/>
                        <a:ext cx="3605471" cy="3240360"/>
                      </a:xfrm>
                      <a:prstGeom prst="rect">
                        <a:avLst/>
                      </a:prstGeom>
                      <a:solidFill>
                        <a:schemeClr val="bg1"/>
                      </a:solidFill>
                      <a:ln>
                        <a:noFill/>
                      </a:ln>
                      <a:effectLst/>
                    </p:spPr>
                  </p:pic>
                </p:oleObj>
              </mc:Fallback>
            </mc:AlternateContent>
          </a:graphicData>
        </a:graphic>
      </p:graphicFrame>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1851670"/>
            <a:ext cx="264989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787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、二维基本变换</a:t>
            </a:r>
            <a:r>
              <a:rPr lang="en-US" altLang="zh-CN" dirty="0"/>
              <a:t>-</a:t>
            </a:r>
            <a:r>
              <a:rPr lang="zh-CN" altLang="en-US" dirty="0"/>
              <a:t>对称变换 </a:t>
            </a:r>
          </a:p>
        </p:txBody>
      </p:sp>
      <p:sp>
        <p:nvSpPr>
          <p:cNvPr id="3" name="内容占位符 2"/>
          <p:cNvSpPr>
            <a:spLocks noGrp="1"/>
          </p:cNvSpPr>
          <p:nvPr>
            <p:ph sz="quarter" idx="1"/>
          </p:nvPr>
        </p:nvSpPr>
        <p:spPr/>
        <p:txBody>
          <a:bodyPr/>
          <a:lstStyle/>
          <a:p>
            <a:r>
              <a:rPr lang="zh-CN" altLang="en-US" dirty="0" smtClean="0"/>
              <a:t>关于</a:t>
            </a:r>
            <a:r>
              <a:rPr lang="en-US" altLang="zh-CN" dirty="0" smtClean="0"/>
              <a:t>x</a:t>
            </a:r>
            <a:r>
              <a:rPr lang="zh-CN" altLang="en-US" dirty="0" smtClean="0"/>
              <a:t>轴对称</a:t>
            </a:r>
            <a:endParaRPr lang="en-US" altLang="zh-CN" dirty="0" smtClean="0"/>
          </a:p>
          <a:p>
            <a:endParaRPr lang="en-US" altLang="zh-CN" dirty="0"/>
          </a:p>
          <a:p>
            <a:endParaRPr lang="en-US" altLang="zh-CN" dirty="0" smtClean="0"/>
          </a:p>
          <a:p>
            <a:r>
              <a:rPr lang="zh-CN" altLang="en-US" dirty="0" smtClean="0"/>
              <a:t>关于</a:t>
            </a:r>
            <a:r>
              <a:rPr lang="en-US" altLang="zh-CN" dirty="0" smtClean="0"/>
              <a:t>y</a:t>
            </a:r>
            <a:r>
              <a:rPr lang="zh-CN" altLang="en-US" dirty="0" smtClean="0"/>
              <a:t>轴对称</a:t>
            </a:r>
            <a:endParaRPr lang="en-US" altLang="zh-CN" dirty="0" smtClean="0"/>
          </a:p>
          <a:p>
            <a:endParaRPr lang="en-US" altLang="zh-CN" dirty="0"/>
          </a:p>
          <a:p>
            <a:endParaRPr lang="en-US" altLang="zh-CN" dirty="0" smtClean="0"/>
          </a:p>
          <a:p>
            <a:r>
              <a:rPr lang="zh-CN" altLang="en-US" sz="2800" dirty="0" smtClean="0"/>
              <a:t>关于</a:t>
            </a:r>
            <a:r>
              <a:rPr lang="zh-CN" altLang="en-US" sz="2800" dirty="0"/>
              <a:t>原点</a:t>
            </a:r>
            <a:r>
              <a:rPr lang="zh-CN" altLang="en-US" sz="2800" dirty="0" smtClean="0"/>
              <a:t>对称</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33173265"/>
              </p:ext>
            </p:extLst>
          </p:nvPr>
        </p:nvGraphicFramePr>
        <p:xfrm>
          <a:off x="4139952" y="1059582"/>
          <a:ext cx="1143000" cy="1112838"/>
        </p:xfrm>
        <a:graphic>
          <a:graphicData uri="http://schemas.openxmlformats.org/presentationml/2006/ole">
            <mc:AlternateContent xmlns:mc="http://schemas.openxmlformats.org/markup-compatibility/2006">
              <mc:Choice xmlns:v="urn:schemas-microsoft-com:vml" Requires="v">
                <p:oleObj spid="_x0000_s9236" name="公式" r:id="rId3" imgW="736600" imgH="711200" progId="Equation.3">
                  <p:embed/>
                </p:oleObj>
              </mc:Choice>
              <mc:Fallback>
                <p:oleObj name="公式" r:id="rId3" imgW="7366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059582"/>
                        <a:ext cx="11430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31450378"/>
              </p:ext>
            </p:extLst>
          </p:nvPr>
        </p:nvGraphicFramePr>
        <p:xfrm>
          <a:off x="4211960" y="2283718"/>
          <a:ext cx="1066800" cy="1039813"/>
        </p:xfrm>
        <a:graphic>
          <a:graphicData uri="http://schemas.openxmlformats.org/presentationml/2006/ole">
            <mc:AlternateContent xmlns:mc="http://schemas.openxmlformats.org/markup-compatibility/2006">
              <mc:Choice xmlns:v="urn:schemas-microsoft-com:vml" Requires="v">
                <p:oleObj spid="_x0000_s9237" name="公式" r:id="rId5" imgW="736600" imgH="711200" progId="Equation.3">
                  <p:embed/>
                </p:oleObj>
              </mc:Choice>
              <mc:Fallback>
                <p:oleObj name="公式" r:id="rId5" imgW="736600" imgH="711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2283718"/>
                        <a:ext cx="10668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19374805"/>
              </p:ext>
            </p:extLst>
          </p:nvPr>
        </p:nvGraphicFramePr>
        <p:xfrm>
          <a:off x="4211960" y="3435846"/>
          <a:ext cx="1143000" cy="1112838"/>
        </p:xfrm>
        <a:graphic>
          <a:graphicData uri="http://schemas.openxmlformats.org/presentationml/2006/ole">
            <mc:AlternateContent xmlns:mc="http://schemas.openxmlformats.org/markup-compatibility/2006">
              <mc:Choice xmlns:v="urn:schemas-microsoft-com:vml" Requires="v">
                <p:oleObj spid="_x0000_s9238" name="公式" r:id="rId7" imgW="736600" imgH="711200" progId="Equation.3">
                  <p:embed/>
                </p:oleObj>
              </mc:Choice>
              <mc:Fallback>
                <p:oleObj name="公式" r:id="rId7" imgW="736600" imgH="71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960" y="3435846"/>
                        <a:ext cx="114300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4857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、二维基本变换</a:t>
            </a:r>
            <a:r>
              <a:rPr lang="en-US" altLang="zh-CN" dirty="0"/>
              <a:t>-</a:t>
            </a:r>
            <a:r>
              <a:rPr lang="zh-CN" altLang="en-US" dirty="0"/>
              <a:t>对称变换 </a:t>
            </a:r>
          </a:p>
        </p:txBody>
      </p:sp>
      <p:sp>
        <p:nvSpPr>
          <p:cNvPr id="3" name="内容占位符 2"/>
          <p:cNvSpPr>
            <a:spLocks noGrp="1"/>
          </p:cNvSpPr>
          <p:nvPr>
            <p:ph sz="quarter" idx="1"/>
          </p:nvPr>
        </p:nvSpPr>
        <p:spPr/>
        <p:txBody>
          <a:bodyPr/>
          <a:lstStyle/>
          <a:p>
            <a:r>
              <a:rPr lang="zh-CN" altLang="en-US" dirty="0"/>
              <a:t>关于</a:t>
            </a:r>
            <a:r>
              <a:rPr lang="en-US" altLang="zh-CN" dirty="0"/>
              <a:t>y=x</a:t>
            </a:r>
            <a:r>
              <a:rPr lang="zh-CN" altLang="en-US" dirty="0" smtClean="0"/>
              <a:t>轴对称</a:t>
            </a:r>
            <a:endParaRPr lang="en-US" altLang="zh-CN" dirty="0" smtClean="0"/>
          </a:p>
          <a:p>
            <a:endParaRPr lang="en-US" altLang="zh-CN" dirty="0"/>
          </a:p>
          <a:p>
            <a:endParaRPr lang="en-US" altLang="zh-CN" dirty="0" smtClean="0"/>
          </a:p>
          <a:p>
            <a:endParaRPr lang="en-US" altLang="zh-CN" dirty="0"/>
          </a:p>
          <a:p>
            <a:r>
              <a:rPr lang="zh-CN" altLang="en-US" dirty="0"/>
              <a:t>关于</a:t>
            </a:r>
            <a:r>
              <a:rPr lang="en-US" altLang="zh-CN" dirty="0"/>
              <a:t>y=-x</a:t>
            </a:r>
            <a:r>
              <a:rPr lang="zh-CN" altLang="en-US" dirty="0"/>
              <a:t>轴对称</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49481328"/>
              </p:ext>
            </p:extLst>
          </p:nvPr>
        </p:nvGraphicFramePr>
        <p:xfrm>
          <a:off x="4211960" y="1131590"/>
          <a:ext cx="1192213" cy="1295400"/>
        </p:xfrm>
        <a:graphic>
          <a:graphicData uri="http://schemas.openxmlformats.org/presentationml/2006/ole">
            <mc:AlternateContent xmlns:mc="http://schemas.openxmlformats.org/markup-compatibility/2006">
              <mc:Choice xmlns:v="urn:schemas-microsoft-com:vml" Requires="v">
                <p:oleObj spid="_x0000_s10252" name="公式" r:id="rId3" imgW="660113" imgH="710891" progId="Equation.3">
                  <p:embed/>
                </p:oleObj>
              </mc:Choice>
              <mc:Fallback>
                <p:oleObj name="公式" r:id="rId3" imgW="660113" imgH="7108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31590"/>
                        <a:ext cx="11922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049038564"/>
              </p:ext>
            </p:extLst>
          </p:nvPr>
        </p:nvGraphicFramePr>
        <p:xfrm>
          <a:off x="4211960" y="2643758"/>
          <a:ext cx="1219200" cy="1187450"/>
        </p:xfrm>
        <a:graphic>
          <a:graphicData uri="http://schemas.openxmlformats.org/presentationml/2006/ole">
            <mc:AlternateContent xmlns:mc="http://schemas.openxmlformats.org/markup-compatibility/2006">
              <mc:Choice xmlns:v="urn:schemas-microsoft-com:vml" Requires="v">
                <p:oleObj spid="_x0000_s10253" name="公式" r:id="rId5" imgW="736600" imgH="711200" progId="Equation.3">
                  <p:embed/>
                </p:oleObj>
              </mc:Choice>
              <mc:Fallback>
                <p:oleObj name="公式" r:id="rId5" imgW="736600" imgH="71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2643758"/>
                        <a:ext cx="1219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4042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a:t>计算机图形学的研究内容</a:t>
            </a:r>
          </a:p>
        </p:txBody>
      </p:sp>
      <p:sp>
        <p:nvSpPr>
          <p:cNvPr id="3" name="内容占位符 2"/>
          <p:cNvSpPr>
            <a:spLocks noGrp="1"/>
          </p:cNvSpPr>
          <p:nvPr>
            <p:ph sz="quarter" idx="1"/>
          </p:nvPr>
        </p:nvSpPr>
        <p:spPr/>
        <p:txBody>
          <a:bodyPr/>
          <a:lstStyle/>
          <a:p>
            <a:r>
              <a:rPr lang="zh-CN" altLang="en-US" dirty="0"/>
              <a:t>如何在计算机中表示图形、以及利用计算机进行图形的计算、处理和显示的相关原理与算法，构成了计算机图形学的主要研究内容</a:t>
            </a:r>
          </a:p>
          <a:p>
            <a:endParaRPr lang="zh-CN" altLang="en-US" dirty="0"/>
          </a:p>
        </p:txBody>
      </p:sp>
    </p:spTree>
    <p:extLst>
      <p:ext uri="{BB962C8B-B14F-4D97-AF65-F5344CB8AC3E}">
        <p14:creationId xmlns:p14="http://schemas.microsoft.com/office/powerpoint/2010/main" val="2109707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、二维基本变换</a:t>
            </a:r>
            <a:r>
              <a:rPr lang="en-US" altLang="zh-CN" dirty="0"/>
              <a:t>-</a:t>
            </a:r>
            <a:r>
              <a:rPr lang="zh-CN" altLang="en-US" dirty="0"/>
              <a:t>旋转变换</a:t>
            </a:r>
          </a:p>
        </p:txBody>
      </p:sp>
      <p:sp>
        <p:nvSpPr>
          <p:cNvPr id="3" name="内容占位符 2"/>
          <p:cNvSpPr>
            <a:spLocks noGrp="1"/>
          </p:cNvSpPr>
          <p:nvPr>
            <p:ph sz="quarter" idx="1"/>
          </p:nvPr>
        </p:nvSpPr>
        <p:spPr/>
        <p:txBody>
          <a:bodyPr/>
          <a:lstStyle/>
          <a:p>
            <a:r>
              <a:rPr lang="en-US" altLang="zh-CN" dirty="0"/>
              <a:t>θ</a:t>
            </a:r>
            <a:r>
              <a:rPr lang="zh-CN" altLang="en-US" dirty="0"/>
              <a:t>是逆时针旋转角度</a:t>
            </a:r>
          </a:p>
        </p:txBody>
      </p:sp>
      <p:graphicFrame>
        <p:nvGraphicFramePr>
          <p:cNvPr id="4" name="对象 3"/>
          <p:cNvGraphicFramePr>
            <a:graphicFrameLocks noChangeAspect="1"/>
          </p:cNvGraphicFramePr>
          <p:nvPr>
            <p:extLst>
              <p:ext uri="{D42A27DB-BD31-4B8C-83A1-F6EECF244321}">
                <p14:modId xmlns:p14="http://schemas.microsoft.com/office/powerpoint/2010/main" val="3170682933"/>
              </p:ext>
            </p:extLst>
          </p:nvPr>
        </p:nvGraphicFramePr>
        <p:xfrm>
          <a:off x="971600" y="2283718"/>
          <a:ext cx="7616846" cy="1224136"/>
        </p:xfrm>
        <a:graphic>
          <a:graphicData uri="http://schemas.openxmlformats.org/presentationml/2006/ole">
            <mc:AlternateContent xmlns:mc="http://schemas.openxmlformats.org/markup-compatibility/2006">
              <mc:Choice xmlns:v="urn:schemas-microsoft-com:vml" Requires="v">
                <p:oleObj spid="_x0000_s11271" r:id="rId3" imgW="5245100" imgH="711200" progId="Equation.3">
                  <p:embed/>
                </p:oleObj>
              </mc:Choice>
              <mc:Fallback>
                <p:oleObj r:id="rId3" imgW="5245100" imgH="71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83718"/>
                        <a:ext cx="7616846" cy="1224136"/>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195738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、复合变换 </a:t>
            </a:r>
          </a:p>
        </p:txBody>
      </p:sp>
      <p:sp>
        <p:nvSpPr>
          <p:cNvPr id="3" name="内容占位符 2"/>
          <p:cNvSpPr>
            <a:spLocks noGrp="1"/>
          </p:cNvSpPr>
          <p:nvPr>
            <p:ph sz="quarter" idx="1"/>
          </p:nvPr>
        </p:nvSpPr>
        <p:spPr/>
        <p:txBody>
          <a:bodyPr/>
          <a:lstStyle/>
          <a:p>
            <a:r>
              <a:rPr lang="zh-CN" altLang="en-US" dirty="0" smtClean="0"/>
              <a:t>关于任意</a:t>
            </a:r>
            <a:r>
              <a:rPr lang="zh-CN" altLang="en-US" dirty="0"/>
              <a:t>反射轴的反射变换</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35646"/>
            <a:ext cx="2971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183383"/>
            <a:ext cx="4042391"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073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a:t>
            </a:r>
            <a:r>
              <a:rPr lang="zh-CN" altLang="en-US"/>
              <a:t>三维几何变换</a:t>
            </a:r>
          </a:p>
        </p:txBody>
      </p:sp>
      <p:sp>
        <p:nvSpPr>
          <p:cNvPr id="3" name="内容占位符 2"/>
          <p:cNvSpPr>
            <a:spLocks noGrp="1"/>
          </p:cNvSpPr>
          <p:nvPr>
            <p:ph sz="quarter" idx="1"/>
          </p:nvPr>
        </p:nvSpPr>
        <p:spPr>
          <a:xfrm>
            <a:off x="899592" y="1059582"/>
            <a:ext cx="7772400" cy="3429000"/>
          </a:xfrm>
        </p:spPr>
        <p:txBody>
          <a:bodyPr/>
          <a:lstStyle/>
          <a:p>
            <a:r>
              <a:rPr lang="zh-CN" altLang="en-US" dirty="0" smtClean="0"/>
              <a:t>变换矩阵</a:t>
            </a:r>
            <a:endParaRPr lang="en-US" altLang="zh-CN" dirty="0" smtClean="0"/>
          </a:p>
          <a:p>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347614"/>
            <a:ext cx="44196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873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平移变换</a:t>
            </a:r>
          </a:p>
          <a:p>
            <a:r>
              <a:rPr lang="zh-CN" altLang="en-US" dirty="0"/>
              <a:t>比例变换（局部、整体）</a:t>
            </a:r>
          </a:p>
          <a:p>
            <a:r>
              <a:rPr lang="zh-CN" altLang="en-US" dirty="0"/>
              <a:t>旋转变换（绕</a:t>
            </a:r>
            <a:r>
              <a:rPr lang="en-US" altLang="zh-CN" dirty="0" err="1"/>
              <a:t>z,y,z</a:t>
            </a:r>
            <a:r>
              <a:rPr lang="zh-CN" altLang="en-US" dirty="0"/>
              <a:t>轴变换）</a:t>
            </a:r>
          </a:p>
          <a:p>
            <a:r>
              <a:rPr lang="zh-CN" altLang="en-US" dirty="0"/>
              <a:t>对称变换（关于三个面，三个轴）</a:t>
            </a:r>
          </a:p>
          <a:p>
            <a:r>
              <a:rPr lang="zh-CN" altLang="en-US" dirty="0"/>
              <a:t>错切变换（沿着</a:t>
            </a:r>
            <a:r>
              <a:rPr lang="en-US" altLang="zh-CN" dirty="0" err="1"/>
              <a:t>x,y,z</a:t>
            </a:r>
            <a:r>
              <a:rPr lang="zh-CN" altLang="en-US" dirty="0"/>
              <a:t>三个方向错切）</a:t>
            </a:r>
          </a:p>
          <a:p>
            <a:endParaRPr lang="zh-CN" altLang="en-US" dirty="0"/>
          </a:p>
        </p:txBody>
      </p:sp>
    </p:spTree>
    <p:extLst>
      <p:ext uri="{BB962C8B-B14F-4D97-AF65-F5344CB8AC3E}">
        <p14:creationId xmlns:p14="http://schemas.microsoft.com/office/powerpoint/2010/main" val="2198667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、三维变换矩阵</a:t>
            </a:r>
            <a:r>
              <a:rPr lang="en-US" altLang="zh-CN" dirty="0"/>
              <a:t>-</a:t>
            </a:r>
            <a:r>
              <a:rPr lang="zh-CN" altLang="en-US" dirty="0"/>
              <a:t>对称变换</a:t>
            </a:r>
          </a:p>
        </p:txBody>
      </p:sp>
      <p:sp>
        <p:nvSpPr>
          <p:cNvPr id="3" name="内容占位符 2"/>
          <p:cNvSpPr>
            <a:spLocks noGrp="1"/>
          </p:cNvSpPr>
          <p:nvPr>
            <p:ph sz="quarter" idx="1"/>
          </p:nvPr>
        </p:nvSpPr>
        <p:spPr/>
        <p:txBody>
          <a:bodyPr/>
          <a:lstStyle/>
          <a:p>
            <a:r>
              <a:rPr lang="zh-CN" altLang="en-US" dirty="0"/>
              <a:t>对称于</a:t>
            </a:r>
            <a:r>
              <a:rPr lang="en-US" altLang="zh-CN" dirty="0"/>
              <a:t>XOY</a:t>
            </a:r>
            <a:r>
              <a:rPr lang="zh-CN" altLang="en-US" dirty="0" smtClean="0"/>
              <a:t>平面</a:t>
            </a:r>
            <a:endParaRPr lang="en-US" altLang="zh-CN" dirty="0" smtClean="0"/>
          </a:p>
          <a:p>
            <a:endParaRPr lang="en-US" altLang="zh-CN" dirty="0" smtClean="0"/>
          </a:p>
          <a:p>
            <a:r>
              <a:rPr lang="zh-CN" altLang="en-US" dirty="0"/>
              <a:t>对称于</a:t>
            </a:r>
            <a:r>
              <a:rPr lang="en-US" altLang="zh-CN" dirty="0"/>
              <a:t>YOZ</a:t>
            </a:r>
            <a:r>
              <a:rPr lang="zh-CN" altLang="en-US" dirty="0"/>
              <a:t>平面</a:t>
            </a:r>
          </a:p>
          <a:p>
            <a:endParaRPr lang="en-US" altLang="zh-CN" dirty="0" smtClean="0"/>
          </a:p>
          <a:p>
            <a:r>
              <a:rPr lang="zh-CN" altLang="en-US" dirty="0"/>
              <a:t>对称于</a:t>
            </a:r>
            <a:r>
              <a:rPr lang="en-US" altLang="zh-CN" dirty="0" smtClean="0"/>
              <a:t>XOZ</a:t>
            </a:r>
            <a:r>
              <a:rPr lang="zh-CN" altLang="en-US" dirty="0" smtClean="0"/>
              <a:t>平面</a:t>
            </a:r>
            <a:endParaRPr lang="zh-CN" altLang="en-US"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435828725"/>
              </p:ext>
            </p:extLst>
          </p:nvPr>
        </p:nvGraphicFramePr>
        <p:xfrm>
          <a:off x="4499992" y="915566"/>
          <a:ext cx="1828800" cy="1295400"/>
        </p:xfrm>
        <a:graphic>
          <a:graphicData uri="http://schemas.openxmlformats.org/presentationml/2006/ole">
            <mc:AlternateContent xmlns:mc="http://schemas.openxmlformats.org/markup-compatibility/2006">
              <mc:Choice xmlns:v="urn:schemas-microsoft-com:vml" Requires="v">
                <p:oleObj spid="_x0000_s13323" name="公式" r:id="rId3" imgW="1193800" imgH="1193800" progId="Equation.3">
                  <p:embed/>
                </p:oleObj>
              </mc:Choice>
              <mc:Fallback>
                <p:oleObj name="公式" r:id="rId3" imgW="1193800" imgH="1193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915566"/>
                        <a:ext cx="1828800" cy="1295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50821905"/>
              </p:ext>
            </p:extLst>
          </p:nvPr>
        </p:nvGraphicFramePr>
        <p:xfrm>
          <a:off x="4427984" y="2283718"/>
          <a:ext cx="2062163" cy="1295400"/>
        </p:xfrm>
        <a:graphic>
          <a:graphicData uri="http://schemas.openxmlformats.org/presentationml/2006/ole">
            <mc:AlternateContent xmlns:mc="http://schemas.openxmlformats.org/markup-compatibility/2006">
              <mc:Choice xmlns:v="urn:schemas-microsoft-com:vml" Requires="v">
                <p:oleObj spid="_x0000_s13324" name="公式" r:id="rId5" imgW="1346200" imgH="1193800" progId="Equation.3">
                  <p:embed/>
                </p:oleObj>
              </mc:Choice>
              <mc:Fallback>
                <p:oleObj name="公式" r:id="rId5" imgW="1346200" imgH="1193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2283718"/>
                        <a:ext cx="2062163" cy="1295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43393880"/>
              </p:ext>
            </p:extLst>
          </p:nvPr>
        </p:nvGraphicFramePr>
        <p:xfrm>
          <a:off x="4499992" y="3651870"/>
          <a:ext cx="1828800" cy="1295400"/>
        </p:xfrm>
        <a:graphic>
          <a:graphicData uri="http://schemas.openxmlformats.org/presentationml/2006/ole">
            <mc:AlternateContent xmlns:mc="http://schemas.openxmlformats.org/markup-compatibility/2006">
              <mc:Choice xmlns:v="urn:schemas-microsoft-com:vml" Requires="v">
                <p:oleObj spid="_x0000_s13325" name="公式" r:id="rId7" imgW="1193800" imgH="1193800" progId="Equation.3">
                  <p:embed/>
                </p:oleObj>
              </mc:Choice>
              <mc:Fallback>
                <p:oleObj name="公式" r:id="rId7" imgW="1193800" imgH="119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3651870"/>
                        <a:ext cx="1828800" cy="12954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61201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关于</a:t>
            </a:r>
            <a:r>
              <a:rPr lang="en-US" altLang="zh-CN" dirty="0"/>
              <a:t>x</a:t>
            </a:r>
            <a:r>
              <a:rPr lang="zh-CN" altLang="en-US" dirty="0" smtClean="0"/>
              <a:t>轴对称</a:t>
            </a:r>
            <a:endParaRPr lang="zh-CN" altLang="en-US" dirty="0"/>
          </a:p>
        </p:txBody>
      </p:sp>
      <p:pic>
        <p:nvPicPr>
          <p:cNvPr id="1433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491630"/>
            <a:ext cx="3885715" cy="25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7726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y</a:t>
            </a:r>
            <a:r>
              <a:rPr lang="zh-CN" altLang="en-US" dirty="0"/>
              <a:t>轴对称</a:t>
            </a:r>
          </a:p>
        </p:txBody>
      </p:sp>
      <p:pic>
        <p:nvPicPr>
          <p:cNvPr id="1536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347614"/>
            <a:ext cx="3961905" cy="2571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94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a:t>
            </a:r>
            <a:r>
              <a:rPr lang="en-US" altLang="zh-CN" dirty="0"/>
              <a:t>z</a:t>
            </a:r>
            <a:r>
              <a:rPr lang="zh-CN" altLang="en-US" dirty="0"/>
              <a:t>轴对称</a:t>
            </a:r>
          </a:p>
        </p:txBody>
      </p:sp>
      <p:pic>
        <p:nvPicPr>
          <p:cNvPr id="1638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203598"/>
            <a:ext cx="4419048" cy="289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8372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en-US" dirty="0"/>
              <a:t>、三维变换矩阵</a:t>
            </a:r>
            <a:r>
              <a:rPr lang="en-US" altLang="zh-CN" dirty="0"/>
              <a:t>-</a:t>
            </a:r>
            <a:r>
              <a:rPr lang="zh-CN" altLang="en-US" dirty="0"/>
              <a:t>旋转变换</a:t>
            </a:r>
          </a:p>
        </p:txBody>
      </p:sp>
      <p:sp>
        <p:nvSpPr>
          <p:cNvPr id="3" name="内容占位符 2"/>
          <p:cNvSpPr>
            <a:spLocks noGrp="1"/>
          </p:cNvSpPr>
          <p:nvPr>
            <p:ph sz="quarter" idx="1"/>
          </p:nvPr>
        </p:nvSpPr>
        <p:spPr/>
        <p:txBody>
          <a:bodyPr/>
          <a:lstStyle/>
          <a:p>
            <a:r>
              <a:rPr lang="zh-CN" altLang="en-US" dirty="0"/>
              <a:t>绕</a:t>
            </a:r>
            <a:r>
              <a:rPr lang="en-US" altLang="zh-CN" dirty="0"/>
              <a:t>X</a:t>
            </a:r>
            <a:r>
              <a:rPr lang="zh-CN" altLang="en-US" dirty="0"/>
              <a:t>轴变换</a:t>
            </a:r>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95686"/>
            <a:ext cx="55626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285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a:t>
            </a:r>
            <a:r>
              <a:rPr lang="en-US" altLang="zh-CN" dirty="0"/>
              <a:t>Y</a:t>
            </a:r>
            <a:r>
              <a:rPr lang="zh-CN" altLang="en-US" dirty="0"/>
              <a:t>轴旋转</a:t>
            </a:r>
          </a:p>
        </p:txBody>
      </p:sp>
      <p:pic>
        <p:nvPicPr>
          <p:cNvPr id="1843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35646"/>
            <a:ext cx="6857143" cy="190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78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计算机图形学的应用</a:t>
            </a:r>
          </a:p>
        </p:txBody>
      </p:sp>
      <p:sp>
        <p:nvSpPr>
          <p:cNvPr id="3" name="内容占位符 2"/>
          <p:cNvSpPr>
            <a:spLocks noGrp="1"/>
          </p:cNvSpPr>
          <p:nvPr>
            <p:ph sz="quarter" idx="1"/>
          </p:nvPr>
        </p:nvSpPr>
        <p:spPr/>
        <p:txBody>
          <a:bodyPr/>
          <a:lstStyle/>
          <a:p>
            <a:r>
              <a:rPr lang="zh-CN" altLang="en-US" dirty="0"/>
              <a:t>图形用户界面</a:t>
            </a:r>
          </a:p>
          <a:p>
            <a:r>
              <a:rPr lang="zh-CN" altLang="en-US" dirty="0"/>
              <a:t>计算机辅助设计与制造</a:t>
            </a:r>
          </a:p>
          <a:p>
            <a:r>
              <a:rPr lang="zh-CN" altLang="en-US" dirty="0"/>
              <a:t>事务和商务数据的图形显示</a:t>
            </a:r>
          </a:p>
          <a:p>
            <a:r>
              <a:rPr lang="zh-CN" altLang="en-US" dirty="0"/>
              <a:t>地形地貌和自然资源的图形显示</a:t>
            </a:r>
          </a:p>
          <a:p>
            <a:r>
              <a:rPr lang="zh-CN" altLang="en-US" dirty="0"/>
              <a:t>过程控制及系统环境模拟</a:t>
            </a:r>
          </a:p>
          <a:p>
            <a:endParaRPr lang="zh-CN" altLang="en-US" dirty="0"/>
          </a:p>
        </p:txBody>
      </p:sp>
    </p:spTree>
    <p:extLst>
      <p:ext uri="{BB962C8B-B14F-4D97-AF65-F5344CB8AC3E}">
        <p14:creationId xmlns:p14="http://schemas.microsoft.com/office/powerpoint/2010/main" val="4337713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a:t>
            </a:r>
            <a:r>
              <a:rPr lang="en-US" altLang="zh-CN" dirty="0"/>
              <a:t>Z</a:t>
            </a:r>
            <a:r>
              <a:rPr lang="zh-CN" altLang="en-US" dirty="0"/>
              <a:t>轴旋转</a:t>
            </a:r>
          </a:p>
        </p:txBody>
      </p:sp>
      <p:pic>
        <p:nvPicPr>
          <p:cNvPr id="1945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1560" y="1707654"/>
            <a:ext cx="7619048" cy="2076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395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a:t>
            </a:r>
            <a:r>
              <a:rPr lang="zh-CN" altLang="en-US" dirty="0"/>
              <a:t>、复合变换</a:t>
            </a:r>
            <a:r>
              <a:rPr lang="en-US" altLang="zh-CN" dirty="0"/>
              <a:t>-</a:t>
            </a:r>
            <a:r>
              <a:rPr lang="zh-CN" altLang="en-US" dirty="0"/>
              <a:t>绕任意轴的旋转变换</a:t>
            </a:r>
          </a:p>
        </p:txBody>
      </p:sp>
      <p:pic>
        <p:nvPicPr>
          <p:cNvPr id="2048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75655" y="1707654"/>
            <a:ext cx="429330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097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a:t>
            </a:r>
            <a:r>
              <a:rPr lang="zh-CN" altLang="en-US" dirty="0"/>
              <a:t>图形观察技术</a:t>
            </a:r>
          </a:p>
        </p:txBody>
      </p:sp>
      <p:sp>
        <p:nvSpPr>
          <p:cNvPr id="3" name="内容占位符 2"/>
          <p:cNvSpPr>
            <a:spLocks noGrp="1"/>
          </p:cNvSpPr>
          <p:nvPr>
            <p:ph sz="quarter" idx="1"/>
          </p:nvPr>
        </p:nvSpPr>
        <p:spPr/>
        <p:txBody>
          <a:bodyPr/>
          <a:lstStyle/>
          <a:p>
            <a:r>
              <a:rPr lang="en-US" altLang="zh-CN" dirty="0"/>
              <a:t>7.1 </a:t>
            </a:r>
            <a:r>
              <a:rPr lang="zh-CN" altLang="en-US" dirty="0"/>
              <a:t>坐标系统及其变换</a:t>
            </a:r>
          </a:p>
          <a:p>
            <a:r>
              <a:rPr lang="en-US" altLang="zh-CN" dirty="0"/>
              <a:t>7.2 </a:t>
            </a:r>
            <a:r>
              <a:rPr lang="zh-CN" altLang="en-US" dirty="0"/>
              <a:t>二维观察</a:t>
            </a:r>
          </a:p>
          <a:p>
            <a:r>
              <a:rPr lang="en-US" altLang="zh-CN" dirty="0"/>
              <a:t>7.3 </a:t>
            </a:r>
            <a:r>
              <a:rPr lang="zh-CN" altLang="en-US" dirty="0"/>
              <a:t>二维图形裁剪</a:t>
            </a:r>
          </a:p>
          <a:p>
            <a:r>
              <a:rPr lang="en-US" altLang="zh-CN" dirty="0"/>
              <a:t>7.4 </a:t>
            </a:r>
            <a:r>
              <a:rPr lang="zh-CN" altLang="en-US" dirty="0"/>
              <a:t>投影变换</a:t>
            </a:r>
          </a:p>
          <a:p>
            <a:r>
              <a:rPr lang="en-US" altLang="zh-CN" dirty="0"/>
              <a:t>7.5 </a:t>
            </a:r>
            <a:r>
              <a:rPr lang="zh-CN" altLang="en-US" dirty="0"/>
              <a:t>三维观察</a:t>
            </a:r>
          </a:p>
          <a:p>
            <a:r>
              <a:rPr lang="en-US" altLang="zh-CN" dirty="0"/>
              <a:t>7.6 </a:t>
            </a:r>
            <a:r>
              <a:rPr lang="zh-CN" altLang="en-US" dirty="0"/>
              <a:t>三维图形裁剪</a:t>
            </a:r>
          </a:p>
          <a:p>
            <a:endParaRPr lang="zh-CN" altLang="en-US" dirty="0"/>
          </a:p>
        </p:txBody>
      </p:sp>
    </p:spTree>
    <p:extLst>
      <p:ext uri="{BB962C8B-B14F-4D97-AF65-F5344CB8AC3E}">
        <p14:creationId xmlns:p14="http://schemas.microsoft.com/office/powerpoint/2010/main" val="724374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二维观察</a:t>
            </a:r>
          </a:p>
        </p:txBody>
      </p:sp>
      <p:sp>
        <p:nvSpPr>
          <p:cNvPr id="3" name="内容占位符 2"/>
          <p:cNvSpPr>
            <a:spLocks noGrp="1"/>
          </p:cNvSpPr>
          <p:nvPr>
            <p:ph sz="quarter" idx="1"/>
          </p:nvPr>
        </p:nvSpPr>
        <p:spPr/>
        <p:txBody>
          <a:bodyPr/>
          <a:lstStyle/>
          <a:p>
            <a:r>
              <a:rPr lang="en-US" altLang="zh-CN" dirty="0"/>
              <a:t>7.2.1 </a:t>
            </a:r>
            <a:r>
              <a:rPr lang="zh-CN" altLang="en-US" dirty="0"/>
              <a:t>窗口区与视图区</a:t>
            </a:r>
          </a:p>
          <a:p>
            <a:r>
              <a:rPr lang="en-US" altLang="zh-CN" dirty="0"/>
              <a:t>7.2.2 </a:t>
            </a:r>
            <a:r>
              <a:rPr lang="zh-CN" altLang="en-US" dirty="0"/>
              <a:t>用户坐标系到观察坐标系的变换</a:t>
            </a:r>
          </a:p>
          <a:p>
            <a:r>
              <a:rPr lang="en-US" altLang="zh-CN" dirty="0"/>
              <a:t>7.2.3 </a:t>
            </a:r>
            <a:r>
              <a:rPr lang="zh-CN" altLang="en-US" dirty="0"/>
              <a:t>窗口到视图的变换</a:t>
            </a:r>
          </a:p>
          <a:p>
            <a:r>
              <a:rPr lang="en-US" altLang="zh-CN" dirty="0"/>
              <a:t>7.2.4 </a:t>
            </a:r>
            <a:r>
              <a:rPr lang="zh-CN" altLang="en-US" dirty="0"/>
              <a:t>规格化坐标系到设备坐标系的变换</a:t>
            </a:r>
          </a:p>
          <a:p>
            <a:endParaRPr lang="zh-CN" altLang="en-US" dirty="0"/>
          </a:p>
        </p:txBody>
      </p:sp>
    </p:spTree>
    <p:extLst>
      <p:ext uri="{BB962C8B-B14F-4D97-AF65-F5344CB8AC3E}">
        <p14:creationId xmlns:p14="http://schemas.microsoft.com/office/powerpoint/2010/main" val="2910283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维观察流程</a:t>
            </a:r>
            <a:endParaRPr lang="zh-CN" altLang="en-US" dirty="0"/>
          </a:p>
        </p:txBody>
      </p:sp>
      <p:pic>
        <p:nvPicPr>
          <p:cNvPr id="276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1491630"/>
            <a:ext cx="7772400" cy="237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015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二维裁剪</a:t>
            </a:r>
          </a:p>
        </p:txBody>
      </p:sp>
      <p:sp>
        <p:nvSpPr>
          <p:cNvPr id="3" name="内容占位符 2"/>
          <p:cNvSpPr>
            <a:spLocks noGrp="1"/>
          </p:cNvSpPr>
          <p:nvPr>
            <p:ph sz="quarter" idx="1"/>
          </p:nvPr>
        </p:nvSpPr>
        <p:spPr/>
        <p:txBody>
          <a:bodyPr/>
          <a:lstStyle/>
          <a:p>
            <a:r>
              <a:rPr lang="en-US" altLang="zh-CN" dirty="0"/>
              <a:t>7.3.1 </a:t>
            </a:r>
            <a:r>
              <a:rPr lang="zh-CN" altLang="en-US" dirty="0"/>
              <a:t>直线段的裁剪</a:t>
            </a:r>
          </a:p>
          <a:p>
            <a:r>
              <a:rPr lang="en-US" altLang="zh-CN" dirty="0"/>
              <a:t>7.3.2 </a:t>
            </a:r>
            <a:r>
              <a:rPr lang="zh-CN" altLang="en-US" dirty="0"/>
              <a:t>多边形的裁剪</a:t>
            </a:r>
          </a:p>
          <a:p>
            <a:r>
              <a:rPr lang="en-US" altLang="zh-CN" dirty="0"/>
              <a:t>7.3.3 </a:t>
            </a:r>
            <a:r>
              <a:rPr lang="zh-CN" altLang="en-US" dirty="0"/>
              <a:t>字符的裁剪</a:t>
            </a:r>
          </a:p>
          <a:p>
            <a:endParaRPr lang="zh-CN" altLang="en-US" dirty="0"/>
          </a:p>
        </p:txBody>
      </p:sp>
    </p:spTree>
    <p:extLst>
      <p:ext uri="{BB962C8B-B14F-4D97-AF65-F5344CB8AC3E}">
        <p14:creationId xmlns:p14="http://schemas.microsoft.com/office/powerpoint/2010/main" val="1694723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直线段裁剪</a:t>
            </a:r>
          </a:p>
        </p:txBody>
      </p:sp>
      <p:sp>
        <p:nvSpPr>
          <p:cNvPr id="3" name="内容占位符 2"/>
          <p:cNvSpPr>
            <a:spLocks noGrp="1"/>
          </p:cNvSpPr>
          <p:nvPr>
            <p:ph sz="quarter" idx="1"/>
          </p:nvPr>
        </p:nvSpPr>
        <p:spPr/>
        <p:txBody>
          <a:bodyPr/>
          <a:lstStyle/>
          <a:p>
            <a:r>
              <a:rPr lang="zh-CN" altLang="en-US" dirty="0"/>
              <a:t>直接求交算法</a:t>
            </a:r>
          </a:p>
          <a:p>
            <a:r>
              <a:rPr lang="en-US" altLang="zh-CN" dirty="0"/>
              <a:t>Cohen-Sutherland</a:t>
            </a:r>
            <a:r>
              <a:rPr lang="zh-CN" altLang="en-US" dirty="0"/>
              <a:t>算法</a:t>
            </a:r>
          </a:p>
          <a:p>
            <a:r>
              <a:rPr lang="en-US" altLang="zh-CN" dirty="0"/>
              <a:t>Cyrus-beck</a:t>
            </a:r>
            <a:r>
              <a:rPr lang="zh-CN" altLang="en-US" dirty="0"/>
              <a:t>算法</a:t>
            </a:r>
          </a:p>
          <a:p>
            <a:r>
              <a:rPr lang="zh-CN" altLang="en-US" dirty="0"/>
              <a:t>中点算法</a:t>
            </a:r>
          </a:p>
          <a:p>
            <a:r>
              <a:rPr lang="zh-CN" altLang="en-US" dirty="0"/>
              <a:t>梁友栋－</a:t>
            </a:r>
            <a:r>
              <a:rPr lang="en-US" altLang="zh-CN" dirty="0" err="1"/>
              <a:t>barskey</a:t>
            </a:r>
            <a:r>
              <a:rPr lang="zh-CN" altLang="en-US" dirty="0"/>
              <a:t>算法</a:t>
            </a:r>
          </a:p>
          <a:p>
            <a:endParaRPr lang="zh-CN" altLang="en-US" dirty="0"/>
          </a:p>
        </p:txBody>
      </p:sp>
    </p:spTree>
    <p:extLst>
      <p:ext uri="{BB962C8B-B14F-4D97-AF65-F5344CB8AC3E}">
        <p14:creationId xmlns:p14="http://schemas.microsoft.com/office/powerpoint/2010/main" val="4174325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Cohen-Sutherland</a:t>
            </a:r>
            <a:r>
              <a:rPr lang="zh-CN" altLang="en-US" dirty="0"/>
              <a:t>裁剪</a:t>
            </a:r>
          </a:p>
        </p:txBody>
      </p:sp>
      <p:sp>
        <p:nvSpPr>
          <p:cNvPr id="3" name="内容占位符 2"/>
          <p:cNvSpPr>
            <a:spLocks noGrp="1"/>
          </p:cNvSpPr>
          <p:nvPr>
            <p:ph sz="quarter" idx="1"/>
          </p:nvPr>
        </p:nvSpPr>
        <p:spPr/>
        <p:txBody>
          <a:bodyPr/>
          <a:lstStyle/>
          <a:p>
            <a:r>
              <a:rPr lang="zh-CN" altLang="en-US" dirty="0"/>
              <a:t>对于每条线段</a:t>
            </a:r>
            <a:r>
              <a:rPr lang="en-US" altLang="zh-CN" dirty="0"/>
              <a:t>P1P2</a:t>
            </a:r>
            <a:r>
              <a:rPr lang="zh-CN" altLang="en-US" dirty="0"/>
              <a:t>分为三种情况处理</a:t>
            </a:r>
            <a:r>
              <a:rPr lang="en-US" altLang="zh-CN" dirty="0"/>
              <a:t>:</a:t>
            </a:r>
          </a:p>
          <a:p>
            <a:pPr marL="0" indent="0">
              <a:buNone/>
            </a:pPr>
            <a:r>
              <a:rPr lang="zh-CN" altLang="en-US" dirty="0"/>
              <a:t>（</a:t>
            </a:r>
            <a:r>
              <a:rPr lang="en-US" altLang="zh-CN" dirty="0"/>
              <a:t>1</a:t>
            </a:r>
            <a:r>
              <a:rPr lang="zh-CN" altLang="en-US" dirty="0"/>
              <a:t>）若</a:t>
            </a:r>
            <a:r>
              <a:rPr lang="en-US" altLang="zh-CN" dirty="0"/>
              <a:t>P1P2</a:t>
            </a:r>
            <a:r>
              <a:rPr lang="zh-CN" altLang="en-US" dirty="0"/>
              <a:t>完全在窗口内，则显示该线段</a:t>
            </a:r>
            <a:r>
              <a:rPr lang="en-US" altLang="zh-CN" dirty="0"/>
              <a:t>P1P2</a:t>
            </a:r>
            <a:r>
              <a:rPr lang="zh-CN" altLang="en-US" dirty="0"/>
              <a:t>。</a:t>
            </a:r>
          </a:p>
          <a:p>
            <a:pPr marL="0" indent="0">
              <a:buNone/>
            </a:pPr>
            <a:r>
              <a:rPr lang="zh-CN" altLang="en-US" dirty="0"/>
              <a:t>（</a:t>
            </a:r>
            <a:r>
              <a:rPr lang="en-US" altLang="zh-CN" dirty="0"/>
              <a:t>2</a:t>
            </a:r>
            <a:r>
              <a:rPr lang="zh-CN" altLang="en-US" dirty="0"/>
              <a:t>）若</a:t>
            </a:r>
            <a:r>
              <a:rPr lang="en-US" altLang="zh-CN" dirty="0"/>
              <a:t>P1P2</a:t>
            </a:r>
            <a:r>
              <a:rPr lang="zh-CN" altLang="en-US" dirty="0"/>
              <a:t>明显在窗口外，则丢弃该线段。</a:t>
            </a:r>
          </a:p>
          <a:p>
            <a:pPr marL="0" indent="0">
              <a:buNone/>
            </a:pPr>
            <a:r>
              <a:rPr lang="zh-CN" altLang="en-US" dirty="0"/>
              <a:t>（</a:t>
            </a:r>
            <a:r>
              <a:rPr lang="en-US" altLang="zh-CN" dirty="0"/>
              <a:t>3</a:t>
            </a:r>
            <a:r>
              <a:rPr lang="zh-CN" altLang="en-US" dirty="0"/>
              <a:t>）若线段不满足（</a:t>
            </a:r>
            <a:r>
              <a:rPr lang="en-US" altLang="zh-CN" dirty="0"/>
              <a:t>1</a:t>
            </a:r>
            <a:r>
              <a:rPr lang="zh-CN" altLang="en-US" dirty="0"/>
              <a:t>）或（</a:t>
            </a:r>
            <a:r>
              <a:rPr lang="en-US" altLang="zh-CN" dirty="0"/>
              <a:t>2</a:t>
            </a:r>
            <a:r>
              <a:rPr lang="zh-CN" altLang="en-US" dirty="0"/>
              <a:t>）的条件，则在交点处把线段分为两段。其中一段完全在窗口外，可弃之。然后对另一段重复上述处理。</a:t>
            </a:r>
          </a:p>
          <a:p>
            <a:endParaRPr lang="zh-CN" altLang="en-US" dirty="0"/>
          </a:p>
        </p:txBody>
      </p:sp>
    </p:spTree>
    <p:extLst>
      <p:ext uri="{BB962C8B-B14F-4D97-AF65-F5344CB8AC3E}">
        <p14:creationId xmlns:p14="http://schemas.microsoft.com/office/powerpoint/2010/main" val="32738961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a:t>
            </a:r>
          </a:p>
        </p:txBody>
      </p:sp>
      <p:pic>
        <p:nvPicPr>
          <p:cNvPr id="2150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1209315"/>
            <a:ext cx="7772400" cy="318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532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a:t>
            </a:r>
            <a:endParaRPr lang="zh-CN" altLang="en-US" dirty="0"/>
          </a:p>
        </p:txBody>
      </p:sp>
      <p:sp>
        <p:nvSpPr>
          <p:cNvPr id="3" name="内容占位符 2"/>
          <p:cNvSpPr>
            <a:spLocks noGrp="1"/>
          </p:cNvSpPr>
          <p:nvPr>
            <p:ph sz="quarter" idx="1"/>
          </p:nvPr>
        </p:nvSpPr>
        <p:spPr/>
        <p:txBody>
          <a:bodyPr/>
          <a:lstStyle/>
          <a:p>
            <a:r>
              <a:rPr lang="zh-CN" altLang="en-US" dirty="0"/>
              <a:t>设直线</a:t>
            </a:r>
            <a:r>
              <a:rPr lang="en-US" altLang="zh-CN" dirty="0"/>
              <a:t>p1</a:t>
            </a:r>
            <a:r>
              <a:rPr lang="zh-CN" altLang="en-US" dirty="0"/>
              <a:t>，</a:t>
            </a:r>
            <a:r>
              <a:rPr lang="en-US" altLang="zh-CN" dirty="0"/>
              <a:t>p2</a:t>
            </a:r>
            <a:r>
              <a:rPr lang="zh-CN" altLang="en-US" dirty="0"/>
              <a:t>两端点代码分别为</a:t>
            </a:r>
            <a:r>
              <a:rPr lang="en-US" altLang="zh-CN" dirty="0"/>
              <a:t>code1</a:t>
            </a:r>
            <a:r>
              <a:rPr lang="zh-CN" altLang="en-US" dirty="0"/>
              <a:t>，</a:t>
            </a:r>
            <a:r>
              <a:rPr lang="en-US" altLang="zh-CN" dirty="0"/>
              <a:t>code2</a:t>
            </a:r>
            <a:r>
              <a:rPr lang="zh-CN" altLang="en-US" dirty="0"/>
              <a:t>。</a:t>
            </a:r>
          </a:p>
          <a:p>
            <a:pPr marL="0" indent="0">
              <a:buNone/>
            </a:pPr>
            <a:r>
              <a:rPr lang="zh-CN" altLang="en-US" dirty="0"/>
              <a:t>则：</a:t>
            </a:r>
          </a:p>
          <a:p>
            <a:pPr marL="0" indent="0">
              <a:buNone/>
            </a:pPr>
            <a:r>
              <a:rPr lang="zh-CN" altLang="en-US" dirty="0"/>
              <a:t>（</a:t>
            </a:r>
            <a:r>
              <a:rPr lang="en-US" altLang="zh-CN" dirty="0"/>
              <a:t>1</a:t>
            </a:r>
            <a:r>
              <a:rPr lang="zh-CN" altLang="en-US" dirty="0"/>
              <a:t>）若</a:t>
            </a:r>
            <a:r>
              <a:rPr lang="en-US" altLang="zh-CN" dirty="0"/>
              <a:t>code1∪ code2=0</a:t>
            </a:r>
            <a:r>
              <a:rPr lang="zh-CN" altLang="en-US" dirty="0"/>
              <a:t>，则直线在窗口内，全部显示（保留）</a:t>
            </a:r>
          </a:p>
          <a:p>
            <a:pPr marL="0" indent="0">
              <a:buNone/>
            </a:pPr>
            <a:r>
              <a:rPr lang="zh-CN" altLang="en-US" dirty="0"/>
              <a:t>（</a:t>
            </a:r>
            <a:r>
              <a:rPr lang="en-US" altLang="zh-CN" dirty="0"/>
              <a:t>2</a:t>
            </a:r>
            <a:r>
              <a:rPr lang="zh-CN" altLang="en-US" dirty="0"/>
              <a:t>）若</a:t>
            </a:r>
            <a:r>
              <a:rPr lang="en-US" altLang="zh-CN" dirty="0"/>
              <a:t>code1 ∩ code2≠0</a:t>
            </a:r>
            <a:r>
              <a:rPr lang="zh-CN" altLang="en-US" dirty="0"/>
              <a:t>，说明两端点均在窗口外，应全部舍弃。</a:t>
            </a:r>
          </a:p>
          <a:p>
            <a:endParaRPr lang="zh-CN" altLang="en-US" dirty="0"/>
          </a:p>
        </p:txBody>
      </p:sp>
    </p:spTree>
    <p:extLst>
      <p:ext uri="{BB962C8B-B14F-4D97-AF65-F5344CB8AC3E}">
        <p14:creationId xmlns:p14="http://schemas.microsoft.com/office/powerpoint/2010/main" val="307851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电子出版及办公自动化</a:t>
            </a:r>
          </a:p>
          <a:p>
            <a:r>
              <a:rPr lang="zh-CN" altLang="en-US" dirty="0"/>
              <a:t>计算机动画及广告</a:t>
            </a:r>
          </a:p>
          <a:p>
            <a:r>
              <a:rPr lang="zh-CN" altLang="en-US" dirty="0"/>
              <a:t>计算机艺术</a:t>
            </a:r>
          </a:p>
          <a:p>
            <a:r>
              <a:rPr lang="zh-CN" altLang="en-US" dirty="0"/>
              <a:t>科学计算的可视化</a:t>
            </a:r>
          </a:p>
          <a:p>
            <a:r>
              <a:rPr lang="zh-CN" altLang="en-US" dirty="0"/>
              <a:t>工业模拟</a:t>
            </a:r>
          </a:p>
          <a:p>
            <a:r>
              <a:rPr lang="zh-CN" altLang="en-US" dirty="0"/>
              <a:t>计算机辅助教学</a:t>
            </a:r>
          </a:p>
          <a:p>
            <a:endParaRPr lang="zh-CN" altLang="en-US" dirty="0"/>
          </a:p>
        </p:txBody>
      </p:sp>
    </p:spTree>
    <p:extLst>
      <p:ext uri="{BB962C8B-B14F-4D97-AF65-F5344CB8AC3E}">
        <p14:creationId xmlns:p14="http://schemas.microsoft.com/office/powerpoint/2010/main" val="10910249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3</a:t>
            </a:r>
            <a:r>
              <a:rPr lang="zh-CN" altLang="en-US" dirty="0"/>
              <a:t>）若上述两种情况均不成立，则计算直线段与窗口边界的交点，在交点处把线段分为两段。其中一段完全在窗口外，可弃之。然后对另一段重复上述处理。</a:t>
            </a:r>
          </a:p>
        </p:txBody>
      </p:sp>
    </p:spTree>
    <p:extLst>
      <p:ext uri="{BB962C8B-B14F-4D97-AF65-F5344CB8AC3E}">
        <p14:creationId xmlns:p14="http://schemas.microsoft.com/office/powerpoint/2010/main" val="16968912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中点分割裁剪算法</a:t>
            </a:r>
          </a:p>
        </p:txBody>
      </p:sp>
      <p:sp>
        <p:nvSpPr>
          <p:cNvPr id="3" name="内容占位符 2"/>
          <p:cNvSpPr>
            <a:spLocks noGrp="1"/>
          </p:cNvSpPr>
          <p:nvPr>
            <p:ph sz="quarter" idx="1"/>
          </p:nvPr>
        </p:nvSpPr>
        <p:spPr/>
        <p:txBody>
          <a:bodyPr/>
          <a:lstStyle/>
          <a:p>
            <a:r>
              <a:rPr lang="en-US" altLang="zh-CN" dirty="0"/>
              <a:t>(</a:t>
            </a:r>
            <a:r>
              <a:rPr lang="en-US" altLang="zh-CN" dirty="0" smtClean="0"/>
              <a:t>1)</a:t>
            </a:r>
            <a:r>
              <a:rPr lang="zh-CN" altLang="en-US" dirty="0" smtClean="0"/>
              <a:t>输入</a:t>
            </a:r>
            <a:r>
              <a:rPr lang="zh-CN" altLang="en-US" dirty="0"/>
              <a:t>直线段的两端点坐标。</a:t>
            </a:r>
            <a:r>
              <a:rPr lang="en-US" altLang="zh-CN" dirty="0"/>
              <a:t>P1(x1,y1),p2(x2,y2),</a:t>
            </a:r>
            <a:r>
              <a:rPr lang="zh-CN" altLang="en-US" dirty="0"/>
              <a:t>以及窗口的四条边   界坐标</a:t>
            </a:r>
            <a:r>
              <a:rPr lang="en-US" altLang="zh-CN" dirty="0"/>
              <a:t>:</a:t>
            </a:r>
            <a:r>
              <a:rPr lang="en-US" altLang="zh-CN" dirty="0" err="1"/>
              <a:t>wyt,wyb,wxl,wxr</a:t>
            </a:r>
            <a:r>
              <a:rPr lang="zh-CN" altLang="en-US" dirty="0"/>
              <a:t>。</a:t>
            </a:r>
          </a:p>
          <a:p>
            <a:r>
              <a:rPr lang="en-US" altLang="zh-CN" dirty="0"/>
              <a:t>(2)</a:t>
            </a:r>
            <a:r>
              <a:rPr lang="zh-CN" altLang="en-US" dirty="0"/>
              <a:t>对</a:t>
            </a:r>
            <a:r>
              <a:rPr lang="en-US" altLang="zh-CN" dirty="0"/>
              <a:t>p1,p2</a:t>
            </a:r>
            <a:r>
              <a:rPr lang="zh-CN" altLang="en-US" dirty="0"/>
              <a:t>进行编码。</a:t>
            </a:r>
            <a:r>
              <a:rPr lang="en-US" altLang="zh-CN" dirty="0"/>
              <a:t>P1,p2</a:t>
            </a:r>
            <a:r>
              <a:rPr lang="zh-CN" altLang="en-US" dirty="0"/>
              <a:t>编码分别为</a:t>
            </a:r>
            <a:r>
              <a:rPr lang="en-US" altLang="zh-CN" dirty="0"/>
              <a:t>code1,code2</a:t>
            </a:r>
          </a:p>
          <a:p>
            <a:r>
              <a:rPr lang="en-US" altLang="zh-CN" dirty="0"/>
              <a:t>(3)</a:t>
            </a:r>
            <a:r>
              <a:rPr lang="zh-CN" altLang="en-US" dirty="0"/>
              <a:t>若</a:t>
            </a:r>
            <a:r>
              <a:rPr lang="en-US" altLang="zh-CN" dirty="0"/>
              <a:t>code1∪code2=0</a:t>
            </a:r>
            <a:r>
              <a:rPr lang="zh-CN" altLang="en-US" dirty="0"/>
              <a:t>，则对直线段应该取之，保留当前直线段的端点坐标，转（</a:t>
            </a:r>
            <a:r>
              <a:rPr lang="en-US" altLang="zh-CN" dirty="0"/>
              <a:t>5</a:t>
            </a:r>
            <a:r>
              <a:rPr lang="zh-CN" altLang="en-US" dirty="0"/>
              <a:t>）；否则若</a:t>
            </a:r>
            <a:r>
              <a:rPr lang="en-US" altLang="zh-CN" dirty="0"/>
              <a:t>code1&amp;code2≠0</a:t>
            </a:r>
            <a:r>
              <a:rPr lang="zh-CN" altLang="en-US" dirty="0"/>
              <a:t>，对直线段可弃之，转（</a:t>
            </a:r>
            <a:r>
              <a:rPr lang="en-US" altLang="zh-CN" dirty="0"/>
              <a:t>5</a:t>
            </a:r>
            <a:r>
              <a:rPr lang="zh-CN" altLang="en-US" dirty="0"/>
              <a:t>）。当上述两条件不满足时，进行步骤（</a:t>
            </a:r>
            <a:r>
              <a:rPr lang="en-US" altLang="zh-CN" dirty="0"/>
              <a:t>4</a:t>
            </a:r>
            <a:r>
              <a:rPr lang="zh-CN" altLang="en-US" dirty="0"/>
              <a:t>）。</a:t>
            </a:r>
          </a:p>
          <a:p>
            <a:endParaRPr lang="zh-CN" altLang="en-US" dirty="0"/>
          </a:p>
        </p:txBody>
      </p:sp>
    </p:spTree>
    <p:extLst>
      <p:ext uri="{BB962C8B-B14F-4D97-AF65-F5344CB8AC3E}">
        <p14:creationId xmlns:p14="http://schemas.microsoft.com/office/powerpoint/2010/main" val="38209436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marL="0" indent="0">
              <a:buNone/>
            </a:pPr>
            <a:r>
              <a:rPr lang="zh-CN" altLang="en-US" dirty="0"/>
              <a:t>（</a:t>
            </a:r>
            <a:r>
              <a:rPr lang="en-US" altLang="zh-CN" dirty="0"/>
              <a:t>4</a:t>
            </a:r>
            <a:r>
              <a:rPr lang="zh-CN" altLang="en-US" dirty="0"/>
              <a:t>）求出直线段的中点</a:t>
            </a:r>
            <a:r>
              <a:rPr lang="en-US" altLang="zh-CN" dirty="0"/>
              <a:t>M</a:t>
            </a:r>
            <a:r>
              <a:rPr lang="zh-CN" altLang="en-US" dirty="0"/>
              <a:t>（</a:t>
            </a:r>
            <a:r>
              <a:rPr lang="en-US" altLang="zh-CN" dirty="0"/>
              <a:t>x=round((x1+x2)/2</a:t>
            </a:r>
            <a:r>
              <a:rPr lang="zh-CN" altLang="en-US" dirty="0"/>
              <a:t>） </a:t>
            </a:r>
            <a:r>
              <a:rPr lang="en-US" altLang="zh-CN" dirty="0"/>
              <a:t>y=round((y1+y2)/2,</a:t>
            </a:r>
            <a:r>
              <a:rPr lang="zh-CN" altLang="en-US" dirty="0"/>
              <a:t>）将</a:t>
            </a:r>
            <a:r>
              <a:rPr lang="en-US" altLang="zh-CN" dirty="0"/>
              <a:t>P1M,P2M</a:t>
            </a:r>
            <a:r>
              <a:rPr lang="zh-CN" altLang="en-US" dirty="0"/>
              <a:t>入栈。</a:t>
            </a:r>
          </a:p>
          <a:p>
            <a:pPr marL="0" indent="0">
              <a:buNone/>
            </a:pPr>
            <a:r>
              <a:rPr lang="zh-CN" altLang="en-US" dirty="0"/>
              <a:t>（</a:t>
            </a:r>
            <a:r>
              <a:rPr lang="en-US" altLang="zh-CN" dirty="0"/>
              <a:t>5</a:t>
            </a:r>
            <a:r>
              <a:rPr lang="zh-CN" altLang="en-US" dirty="0"/>
              <a:t>）当栈不空时，从栈中弹出一条直线段，取为</a:t>
            </a:r>
            <a:r>
              <a:rPr lang="en-US" altLang="zh-CN" dirty="0"/>
              <a:t>p1,p2,</a:t>
            </a:r>
            <a:r>
              <a:rPr lang="zh-CN" altLang="en-US" dirty="0"/>
              <a:t>转（</a:t>
            </a:r>
            <a:r>
              <a:rPr lang="en-US" altLang="zh-CN" dirty="0"/>
              <a:t>2</a:t>
            </a:r>
            <a:r>
              <a:rPr lang="zh-CN" altLang="en-US" dirty="0"/>
              <a:t>）进行处理，否则继续</a:t>
            </a:r>
            <a:r>
              <a:rPr lang="en-US" altLang="zh-CN" dirty="0"/>
              <a:t>(6).</a:t>
            </a:r>
          </a:p>
          <a:p>
            <a:pPr marL="0" indent="0">
              <a:buNone/>
            </a:pPr>
            <a:r>
              <a:rPr lang="en-US" altLang="zh-CN" dirty="0"/>
              <a:t>(6)</a:t>
            </a:r>
            <a:r>
              <a:rPr lang="zh-CN" altLang="en-US" dirty="0"/>
              <a:t>当栈为空时，合并保留的直线段端点，得到窗口内的直线段</a:t>
            </a:r>
            <a:r>
              <a:rPr lang="en-US" altLang="zh-CN" dirty="0"/>
              <a:t>p1p2</a:t>
            </a:r>
            <a:r>
              <a:rPr lang="zh-CN" altLang="en-US" dirty="0"/>
              <a:t>，用直线扫描法画出当前直线段</a:t>
            </a:r>
            <a:r>
              <a:rPr lang="en-US" altLang="zh-CN" dirty="0"/>
              <a:t>p1p2,</a:t>
            </a:r>
            <a:r>
              <a:rPr lang="zh-CN" altLang="en-US" dirty="0"/>
              <a:t>算法结束。</a:t>
            </a:r>
          </a:p>
          <a:p>
            <a:endParaRPr lang="zh-CN" altLang="en-US" dirty="0"/>
          </a:p>
        </p:txBody>
      </p:sp>
    </p:spTree>
    <p:extLst>
      <p:ext uri="{BB962C8B-B14F-4D97-AF65-F5344CB8AC3E}">
        <p14:creationId xmlns:p14="http://schemas.microsoft.com/office/powerpoint/2010/main" val="27934201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多边形裁剪</a:t>
            </a:r>
          </a:p>
        </p:txBody>
      </p:sp>
      <p:sp>
        <p:nvSpPr>
          <p:cNvPr id="3" name="内容占位符 2"/>
          <p:cNvSpPr>
            <a:spLocks noGrp="1"/>
          </p:cNvSpPr>
          <p:nvPr>
            <p:ph sz="quarter" idx="1"/>
          </p:nvPr>
        </p:nvSpPr>
        <p:spPr/>
        <p:txBody>
          <a:bodyPr/>
          <a:lstStyle/>
          <a:p>
            <a:r>
              <a:rPr lang="en-US" altLang="zh-CN" dirty="0"/>
              <a:t>Sutherland-</a:t>
            </a:r>
            <a:r>
              <a:rPr lang="en-US" altLang="zh-CN" dirty="0" err="1"/>
              <a:t>Hodgman</a:t>
            </a:r>
            <a:r>
              <a:rPr lang="zh-CN" altLang="en-US" dirty="0"/>
              <a:t>算法</a:t>
            </a:r>
          </a:p>
          <a:p>
            <a:r>
              <a:rPr lang="en-US" altLang="zh-CN" dirty="0" err="1"/>
              <a:t>Weiler</a:t>
            </a:r>
            <a:r>
              <a:rPr lang="en-US" altLang="zh-CN" dirty="0"/>
              <a:t>-Atherton</a:t>
            </a:r>
            <a:r>
              <a:rPr lang="zh-CN" altLang="en-US" dirty="0"/>
              <a:t>多边形裁剪</a:t>
            </a:r>
          </a:p>
          <a:p>
            <a:endParaRPr lang="zh-CN" altLang="en-US" dirty="0"/>
          </a:p>
        </p:txBody>
      </p:sp>
    </p:spTree>
    <p:extLst>
      <p:ext uri="{BB962C8B-B14F-4D97-AF65-F5344CB8AC3E}">
        <p14:creationId xmlns:p14="http://schemas.microsoft.com/office/powerpoint/2010/main" val="32006925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Sutherland-</a:t>
            </a:r>
            <a:r>
              <a:rPr lang="en-US" altLang="zh-CN" dirty="0" err="1"/>
              <a:t>Hodgman</a:t>
            </a:r>
            <a:r>
              <a:rPr lang="zh-CN" altLang="en-US" dirty="0" smtClean="0"/>
              <a:t>算法</a:t>
            </a:r>
            <a:endParaRPr lang="zh-CN" altLang="en-US" dirty="0"/>
          </a:p>
        </p:txBody>
      </p:sp>
      <p:pic>
        <p:nvPicPr>
          <p:cNvPr id="2253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419622"/>
            <a:ext cx="6476191" cy="33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431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Weiler-Athenton</a:t>
            </a:r>
            <a:r>
              <a:rPr lang="zh-CN" altLang="en-US" dirty="0"/>
              <a:t>算法</a:t>
            </a:r>
          </a:p>
        </p:txBody>
      </p:sp>
      <p:sp>
        <p:nvSpPr>
          <p:cNvPr id="3" name="内容占位符 2"/>
          <p:cNvSpPr>
            <a:spLocks noGrp="1"/>
          </p:cNvSpPr>
          <p:nvPr>
            <p:ph sz="quarter" idx="1"/>
          </p:nvPr>
        </p:nvSpPr>
        <p:spPr/>
        <p:txBody>
          <a:bodyPr/>
          <a:lstStyle/>
          <a:p>
            <a:r>
              <a:rPr lang="zh-CN" altLang="en-US" dirty="0" smtClean="0"/>
              <a:t>解释</a:t>
            </a:r>
            <a:r>
              <a:rPr lang="en-US" altLang="zh-CN" dirty="0" smtClean="0"/>
              <a:t>1</a:t>
            </a:r>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63638"/>
            <a:ext cx="4012504" cy="29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0072" y="1059582"/>
            <a:ext cx="3759092"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1737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Sutherland-</a:t>
            </a:r>
            <a:r>
              <a:rPr lang="en-US" altLang="zh-CN" dirty="0" err="1"/>
              <a:t>Hodgman</a:t>
            </a:r>
            <a:r>
              <a:rPr lang="zh-CN" altLang="en-US" dirty="0" smtClean="0"/>
              <a:t>算法解释</a:t>
            </a:r>
            <a:r>
              <a:rPr lang="en-US" altLang="zh-CN" dirty="0" smtClean="0"/>
              <a:t>2</a:t>
            </a:r>
            <a:endParaRPr lang="zh-CN" altLang="en-US" dirty="0"/>
          </a:p>
        </p:txBody>
      </p:sp>
      <p:pic>
        <p:nvPicPr>
          <p:cNvPr id="2457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491630"/>
            <a:ext cx="617727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2543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投影变换</a:t>
            </a:r>
          </a:p>
        </p:txBody>
      </p:sp>
      <p:sp>
        <p:nvSpPr>
          <p:cNvPr id="3" name="内容占位符 2"/>
          <p:cNvSpPr>
            <a:spLocks noGrp="1"/>
          </p:cNvSpPr>
          <p:nvPr>
            <p:ph sz="quarter" idx="1"/>
          </p:nvPr>
        </p:nvSpPr>
        <p:spPr/>
        <p:txBody>
          <a:bodyPr/>
          <a:lstStyle/>
          <a:p>
            <a:r>
              <a:rPr lang="zh-CN" altLang="en-US" dirty="0" smtClean="0"/>
              <a:t>投影分类：</a:t>
            </a:r>
            <a:endParaRPr lang="en-US" altLang="zh-CN" dirty="0" smtClean="0"/>
          </a:p>
          <a:p>
            <a:pPr marL="0" indent="0">
              <a:buNone/>
            </a:pPr>
            <a:r>
              <a:rPr lang="zh-CN" altLang="en-US" dirty="0"/>
              <a:t>平面几何投影</a:t>
            </a:r>
          </a:p>
          <a:p>
            <a:pPr marL="0" indent="0">
              <a:buNone/>
            </a:pPr>
            <a:r>
              <a:rPr lang="zh-CN" altLang="en-US" dirty="0"/>
              <a:t>观察投影</a:t>
            </a:r>
          </a:p>
          <a:p>
            <a:endParaRPr lang="zh-CN" altLang="en-US" dirty="0"/>
          </a:p>
        </p:txBody>
      </p:sp>
    </p:spTree>
    <p:extLst>
      <p:ext uri="{BB962C8B-B14F-4D97-AF65-F5344CB8AC3E}">
        <p14:creationId xmlns:p14="http://schemas.microsoft.com/office/powerpoint/2010/main" val="3757080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平面几何投影</a:t>
            </a:r>
          </a:p>
        </p:txBody>
      </p:sp>
      <p:pic>
        <p:nvPicPr>
          <p:cNvPr id="2560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15616" y="1275606"/>
            <a:ext cx="4758699"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7136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三维观察</a:t>
            </a:r>
          </a:p>
        </p:txBody>
      </p:sp>
      <p:pic>
        <p:nvPicPr>
          <p:cNvPr id="266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1707654"/>
            <a:ext cx="7772400" cy="224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43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zh-CN" altLang="en-US" dirty="0"/>
              <a:t>当前研究热点</a:t>
            </a:r>
          </a:p>
        </p:txBody>
      </p:sp>
      <p:sp>
        <p:nvSpPr>
          <p:cNvPr id="3" name="内容占位符 2"/>
          <p:cNvSpPr>
            <a:spLocks noGrp="1"/>
          </p:cNvSpPr>
          <p:nvPr>
            <p:ph sz="quarter" idx="1"/>
          </p:nvPr>
        </p:nvSpPr>
        <p:spPr/>
        <p:txBody>
          <a:bodyPr/>
          <a:lstStyle/>
          <a:p>
            <a:r>
              <a:rPr lang="zh-CN" altLang="en-US" dirty="0"/>
              <a:t>真实感图形的绘制</a:t>
            </a:r>
          </a:p>
          <a:p>
            <a:r>
              <a:rPr lang="zh-CN" altLang="en-US" dirty="0"/>
              <a:t>野外自然景物的模拟</a:t>
            </a:r>
          </a:p>
          <a:p>
            <a:r>
              <a:rPr lang="zh-CN" altLang="en-US" dirty="0"/>
              <a:t>与计算机网络技术的紧密结合</a:t>
            </a:r>
          </a:p>
          <a:p>
            <a:r>
              <a:rPr lang="zh-CN" altLang="en-US" dirty="0"/>
              <a:t>计算机动画</a:t>
            </a:r>
          </a:p>
          <a:p>
            <a:r>
              <a:rPr lang="zh-CN" altLang="en-US" dirty="0"/>
              <a:t>用户界面（人机交互）</a:t>
            </a:r>
          </a:p>
          <a:p>
            <a:r>
              <a:rPr lang="zh-CN" altLang="en-US" dirty="0"/>
              <a:t>计算机艺术</a:t>
            </a:r>
          </a:p>
          <a:p>
            <a:endParaRPr lang="zh-CN" altLang="en-US" dirty="0"/>
          </a:p>
        </p:txBody>
      </p:sp>
    </p:spTree>
    <p:extLst>
      <p:ext uri="{BB962C8B-B14F-4D97-AF65-F5344CB8AC3E}">
        <p14:creationId xmlns:p14="http://schemas.microsoft.com/office/powerpoint/2010/main" val="852320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三维观察</a:t>
            </a:r>
          </a:p>
        </p:txBody>
      </p:sp>
      <p:sp>
        <p:nvSpPr>
          <p:cNvPr id="3" name="内容占位符 2"/>
          <p:cNvSpPr>
            <a:spLocks noGrp="1"/>
          </p:cNvSpPr>
          <p:nvPr>
            <p:ph sz="quarter" idx="1"/>
          </p:nvPr>
        </p:nvSpPr>
        <p:spPr/>
        <p:txBody>
          <a:bodyPr/>
          <a:lstStyle/>
          <a:p>
            <a:r>
              <a:rPr lang="zh-CN" altLang="en-US" dirty="0" smtClean="0"/>
              <a:t>用户坐标系到观察坐标系的变换</a:t>
            </a:r>
            <a:endParaRPr lang="en-US" altLang="zh-CN" dirty="0" smtClean="0"/>
          </a:p>
          <a:p>
            <a:r>
              <a:rPr lang="zh-CN" altLang="en-US" dirty="0" smtClean="0"/>
              <a:t>观察坐标系及观察空间</a:t>
            </a:r>
            <a:endParaRPr lang="en-US" altLang="zh-CN" dirty="0" smtClean="0"/>
          </a:p>
          <a:p>
            <a:pPr marL="0" indent="0">
              <a:buNone/>
            </a:pPr>
            <a:r>
              <a:rPr lang="zh-CN" altLang="en-US" dirty="0" smtClean="0"/>
              <a:t>正投影观察空间</a:t>
            </a:r>
            <a:endParaRPr lang="en-US" altLang="zh-CN" dirty="0" smtClean="0"/>
          </a:p>
          <a:p>
            <a:pPr marL="0" indent="0">
              <a:buNone/>
            </a:pPr>
            <a:r>
              <a:rPr lang="zh-CN" altLang="en-US" dirty="0" smtClean="0"/>
              <a:t>斜投影观察空间</a:t>
            </a:r>
            <a:endParaRPr lang="en-US" altLang="zh-CN" dirty="0" smtClean="0"/>
          </a:p>
          <a:p>
            <a:pPr marL="0" indent="0">
              <a:buNone/>
            </a:pPr>
            <a:r>
              <a:rPr lang="zh-CN" altLang="en-US" dirty="0" smtClean="0"/>
              <a:t>透视投影观察空间</a:t>
            </a:r>
            <a:endParaRPr lang="en-US" altLang="zh-CN" dirty="0" smtClean="0"/>
          </a:p>
          <a:p>
            <a:r>
              <a:rPr lang="zh-CN" altLang="en-US" b="1" dirty="0"/>
              <a:t>规范化观察空间</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9490404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其他章节</a:t>
            </a:r>
            <a:endParaRPr lang="zh-CN" altLang="en-US" dirty="0"/>
          </a:p>
        </p:txBody>
      </p:sp>
      <p:sp>
        <p:nvSpPr>
          <p:cNvPr id="3" name="内容占位符 2"/>
          <p:cNvSpPr>
            <a:spLocks noGrp="1"/>
          </p:cNvSpPr>
          <p:nvPr>
            <p:ph sz="quarter" idx="1"/>
          </p:nvPr>
        </p:nvSpPr>
        <p:spPr/>
        <p:txBody>
          <a:bodyPr/>
          <a:lstStyle/>
          <a:p>
            <a:r>
              <a:rPr lang="en-US" altLang="zh-CN" dirty="0"/>
              <a:t>8 </a:t>
            </a:r>
            <a:r>
              <a:rPr lang="zh-CN" altLang="en-US" dirty="0"/>
              <a:t>曲线和</a:t>
            </a:r>
            <a:r>
              <a:rPr lang="zh-CN" altLang="en-US" dirty="0" smtClean="0"/>
              <a:t>曲面</a:t>
            </a:r>
            <a:endParaRPr lang="en-US" altLang="zh-CN" dirty="0" smtClean="0"/>
          </a:p>
          <a:p>
            <a:r>
              <a:rPr lang="en-US" altLang="zh-CN" dirty="0" smtClean="0"/>
              <a:t>9 </a:t>
            </a:r>
            <a:r>
              <a:rPr lang="zh-CN" altLang="en-US" dirty="0" smtClean="0"/>
              <a:t>消隐</a:t>
            </a:r>
            <a:endParaRPr lang="en-US" altLang="zh-CN" dirty="0" smtClean="0"/>
          </a:p>
          <a:p>
            <a:r>
              <a:rPr lang="en-US" altLang="zh-CN" dirty="0" smtClean="0"/>
              <a:t>10 </a:t>
            </a:r>
            <a:r>
              <a:rPr lang="zh-CN" altLang="en-US" dirty="0" smtClean="0"/>
              <a:t>真实感图形生成</a:t>
            </a:r>
            <a:endParaRPr lang="zh-CN" altLang="en-US" dirty="0"/>
          </a:p>
        </p:txBody>
      </p:sp>
    </p:spTree>
    <p:extLst>
      <p:ext uri="{BB962C8B-B14F-4D97-AF65-F5344CB8AC3E}">
        <p14:creationId xmlns:p14="http://schemas.microsoft.com/office/powerpoint/2010/main" val="4150732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193</TotalTime>
  <Words>2397</Words>
  <Application>Microsoft Office PowerPoint</Application>
  <PresentationFormat>全屏显示(16:9)</PresentationFormat>
  <Paragraphs>395</Paragraphs>
  <Slides>91</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91</vt:i4>
      </vt:variant>
    </vt:vector>
  </HeadingPairs>
  <TitlesOfParts>
    <vt:vector size="97" baseType="lpstr">
      <vt:lpstr>平衡</vt:lpstr>
      <vt:lpstr>VISIO</vt:lpstr>
      <vt:lpstr>Microsoft 公式 3.0</vt:lpstr>
      <vt:lpstr>Equation</vt:lpstr>
      <vt:lpstr>公式</vt:lpstr>
      <vt:lpstr>Microsoft Equation 3.0</vt:lpstr>
      <vt:lpstr>计算机图形学</vt:lpstr>
      <vt:lpstr>目录</vt:lpstr>
      <vt:lpstr>1绪论</vt:lpstr>
      <vt:lpstr>1.1  计算机图形学的基本概念</vt:lpstr>
      <vt:lpstr>1.2 计算机图形学的发展</vt:lpstr>
      <vt:lpstr>1.3 计算机图形学的研究内容</vt:lpstr>
      <vt:lpstr>1.4 计算机图形学的应用</vt:lpstr>
      <vt:lpstr>PowerPoint 演示文稿</vt:lpstr>
      <vt:lpstr>1.5 当前研究热点</vt:lpstr>
      <vt:lpstr>PowerPoint 演示文稿</vt:lpstr>
      <vt:lpstr>第二章  计算机图形系统</vt:lpstr>
      <vt:lpstr>2.1 图形系统</vt:lpstr>
      <vt:lpstr>组成-硬件、软件</vt:lpstr>
      <vt:lpstr>图形系统的结构</vt:lpstr>
      <vt:lpstr>2.1.2  图形系统的功能</vt:lpstr>
      <vt:lpstr>2.1.3  图形系统的分类</vt:lpstr>
      <vt:lpstr>2.2   图形显示设备</vt:lpstr>
      <vt:lpstr>2.3 图形输入设备</vt:lpstr>
      <vt:lpstr>2.4 图形绘制设备</vt:lpstr>
      <vt:lpstr>图形绘制设备-打印机</vt:lpstr>
      <vt:lpstr>2.5 图形系统标准</vt:lpstr>
      <vt:lpstr>PowerPoint 演示文稿</vt:lpstr>
      <vt:lpstr>第3章  人机交互与图形用户界面技术</vt:lpstr>
      <vt:lpstr>第4章  图形表示与数据结构</vt:lpstr>
      <vt:lpstr>4.1基本概念</vt:lpstr>
      <vt:lpstr>4.1.1  基本图形元素</vt:lpstr>
      <vt:lpstr>4.1.2  几何信息与拓扑信息</vt:lpstr>
      <vt:lpstr>4.1.3  坐标系</vt:lpstr>
      <vt:lpstr>4.1.4  实体的定义</vt:lpstr>
      <vt:lpstr>PowerPoint 演示文稿</vt:lpstr>
      <vt:lpstr>4.2  三维形体的表示</vt:lpstr>
      <vt:lpstr>4.3  非规则对象的表示</vt:lpstr>
      <vt:lpstr>4.4 层次模型</vt:lpstr>
      <vt:lpstr>第5章 基本图形生成技术</vt:lpstr>
      <vt:lpstr>5.1直线段的扫描转换算法</vt:lpstr>
      <vt:lpstr>DDA算法</vt:lpstr>
      <vt:lpstr>中点画线法</vt:lpstr>
      <vt:lpstr>PowerPoint 演示文稿</vt:lpstr>
      <vt:lpstr>Bresenham画线算法</vt:lpstr>
      <vt:lpstr>5.2圆的扫描转换算法</vt:lpstr>
      <vt:lpstr>中点画圆法</vt:lpstr>
      <vt:lpstr>5.3 椭圆的扫描转换</vt:lpstr>
      <vt:lpstr>5.3 椭圆的扫描转换</vt:lpstr>
      <vt:lpstr>5.3 椭圆的扫描转换</vt:lpstr>
      <vt:lpstr>5.4  多边形的扫描转换与区域填充</vt:lpstr>
      <vt:lpstr>扫描线法</vt:lpstr>
      <vt:lpstr>边填充算法-栅栏法</vt:lpstr>
      <vt:lpstr>种子填充法</vt:lpstr>
      <vt:lpstr>种子填充法-八邻域</vt:lpstr>
      <vt:lpstr> 种子填充算法</vt:lpstr>
      <vt:lpstr>扫描线种子填充算法</vt:lpstr>
      <vt:lpstr>5.5  字符处理</vt:lpstr>
      <vt:lpstr>5.6  属性处理（线形线宽处理）</vt:lpstr>
      <vt:lpstr>5.7  反走样</vt:lpstr>
      <vt:lpstr>6 图形的几何变换 </vt:lpstr>
      <vt:lpstr>6.2 二维图形的几何变换</vt:lpstr>
      <vt:lpstr>6.2 二维图形的几何变换</vt:lpstr>
      <vt:lpstr>3、二维基本变换-对称变换 </vt:lpstr>
      <vt:lpstr>3、二维基本变换-对称变换 </vt:lpstr>
      <vt:lpstr>5、二维基本变换-旋转变换</vt:lpstr>
      <vt:lpstr>6、复合变换 </vt:lpstr>
      <vt:lpstr>6.3 三维几何变换</vt:lpstr>
      <vt:lpstr>PowerPoint 演示文稿</vt:lpstr>
      <vt:lpstr>3、三维变换矩阵-对称变换</vt:lpstr>
      <vt:lpstr>关于x轴对称</vt:lpstr>
      <vt:lpstr>关于y轴对称</vt:lpstr>
      <vt:lpstr>关于z轴对称</vt:lpstr>
      <vt:lpstr>5、三维变换矩阵-旋转变换</vt:lpstr>
      <vt:lpstr>绕Y轴旋转</vt:lpstr>
      <vt:lpstr>绕Z轴旋转</vt:lpstr>
      <vt:lpstr>6、复合变换-绕任意轴的旋转变换</vt:lpstr>
      <vt:lpstr>7 图形观察技术</vt:lpstr>
      <vt:lpstr>7.2 二维观察</vt:lpstr>
      <vt:lpstr>二维观察流程</vt:lpstr>
      <vt:lpstr>7.3  二维裁剪</vt:lpstr>
      <vt:lpstr>7.3.1 直线段裁剪</vt:lpstr>
      <vt:lpstr>Cohen-Sutherland裁剪</vt:lpstr>
      <vt:lpstr>编码</vt:lpstr>
      <vt:lpstr>过程</vt:lpstr>
      <vt:lpstr>PowerPoint 演示文稿</vt:lpstr>
      <vt:lpstr>中点分割裁剪算法</vt:lpstr>
      <vt:lpstr>PowerPoint 演示文稿</vt:lpstr>
      <vt:lpstr>7.3.2 多边形裁剪</vt:lpstr>
      <vt:lpstr>Sutherland-Hodgman算法</vt:lpstr>
      <vt:lpstr>Weiler-Athenton算法</vt:lpstr>
      <vt:lpstr>Sutherland-Hodgman算法解释2</vt:lpstr>
      <vt:lpstr>7.4 投影变换</vt:lpstr>
      <vt:lpstr>平面几何投影</vt:lpstr>
      <vt:lpstr>7.5 三维观察</vt:lpstr>
      <vt:lpstr>7.5 三维观察</vt:lpstr>
      <vt:lpstr>其他章节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Administrator</dc:creator>
  <cp:lastModifiedBy>Windows 用户</cp:lastModifiedBy>
  <cp:revision>22</cp:revision>
  <dcterms:created xsi:type="dcterms:W3CDTF">2015-11-24T02:51:45Z</dcterms:created>
  <dcterms:modified xsi:type="dcterms:W3CDTF">2016-12-02T13:45:44Z</dcterms:modified>
</cp:coreProperties>
</file>