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6"/>
  </p:notesMasterIdLst>
  <p:sldIdLst>
    <p:sldId id="256" r:id="rId3"/>
    <p:sldId id="260" r:id="rId4"/>
    <p:sldId id="261" r:id="rId5"/>
    <p:sldId id="262" r:id="rId6"/>
    <p:sldId id="275" r:id="rId7"/>
    <p:sldId id="276" r:id="rId8"/>
    <p:sldId id="277" r:id="rId9"/>
    <p:sldId id="278" r:id="rId10"/>
    <p:sldId id="280" r:id="rId11"/>
    <p:sldId id="285" r:id="rId12"/>
    <p:sldId id="286" r:id="rId13"/>
    <p:sldId id="287" r:id="rId14"/>
    <p:sldId id="27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7" autoAdjust="0"/>
  </p:normalViewPr>
  <p:slideViewPr>
    <p:cSldViewPr>
      <p:cViewPr varScale="1">
        <p:scale>
          <a:sx n="66" d="100"/>
          <a:sy n="66" d="100"/>
        </p:scale>
        <p:origin x="14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1FFF3-7E5F-481E-A463-F8B71260B632}"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7A925BF5-8F5D-4C9A-8BF9-EDFF05F53F25}">
      <dgm:prSet phldrT="[Text]" custT="1"/>
      <dgm:spPr/>
      <dgm:t>
        <a:bodyPr/>
        <a:lstStyle/>
        <a:p>
          <a:r>
            <a:rPr lang="zh-CN" altLang="en-US" sz="1800" dirty="0">
              <a:solidFill>
                <a:schemeClr val="tx1"/>
              </a:solidFill>
              <a:latin typeface="微软雅黑" pitchFamily="34" charset="-122"/>
              <a:ea typeface="微软雅黑" pitchFamily="34" charset="-122"/>
            </a:rPr>
            <a:t>准确的关键字</a:t>
          </a:r>
          <a:endParaRPr lang="en-US" sz="1800" dirty="0">
            <a:solidFill>
              <a:schemeClr val="tx1"/>
            </a:solidFill>
            <a:latin typeface="微软雅黑" pitchFamily="34" charset="-122"/>
            <a:ea typeface="微软雅黑" pitchFamily="34" charset="-122"/>
          </a:endParaRPr>
        </a:p>
      </dgm:t>
    </dgm:pt>
    <dgm:pt modelId="{EC23DA33-4096-4477-8D6D-F7754A099C2D}" type="parTrans" cxnId="{A680FDC7-108A-46ED-86ED-74261D336613}">
      <dgm:prSet/>
      <dgm:spPr/>
      <dgm:t>
        <a:bodyPr/>
        <a:lstStyle/>
        <a:p>
          <a:endParaRPr lang="en-US" sz="1400"/>
        </a:p>
      </dgm:t>
    </dgm:pt>
    <dgm:pt modelId="{E8FA44BD-DF9E-4A7A-A273-9DAF3E326231}" type="sibTrans" cxnId="{A680FDC7-108A-46ED-86ED-74261D336613}">
      <dgm:prSet/>
      <dgm:spPr/>
      <dgm:t>
        <a:bodyPr/>
        <a:lstStyle/>
        <a:p>
          <a:endParaRPr lang="en-US" sz="1400"/>
        </a:p>
      </dgm:t>
    </dgm:pt>
    <dgm:pt modelId="{249DDDAE-A1D4-4AB3-9FFC-FB62E6AEB691}">
      <dgm:prSet phldrT="[Text]" custT="1"/>
      <dgm:spPr/>
      <dgm:t>
        <a:bodyPr/>
        <a:lstStyle/>
        <a:p>
          <a:r>
            <a:rPr lang="zh-CN" altLang="en-US" sz="1800" dirty="0">
              <a:solidFill>
                <a:schemeClr val="tx1"/>
              </a:solidFill>
              <a:latin typeface="微软雅黑" pitchFamily="34" charset="-122"/>
              <a:ea typeface="微软雅黑" pitchFamily="34" charset="-122"/>
            </a:rPr>
            <a:t>方便软件研发的人员可以快速浏览标题以得到缺陷的信息</a:t>
          </a:r>
          <a:endParaRPr lang="en-US" sz="1800" dirty="0">
            <a:solidFill>
              <a:schemeClr val="tx1"/>
            </a:solidFill>
            <a:latin typeface="微软雅黑" pitchFamily="34" charset="-122"/>
            <a:ea typeface="微软雅黑" pitchFamily="34" charset="-122"/>
          </a:endParaRPr>
        </a:p>
      </dgm:t>
    </dgm:pt>
    <dgm:pt modelId="{7B6BCA7E-6274-4F52-AA7C-ADCF69C9D305}" type="parTrans" cxnId="{C1BB6667-B214-4B38-8452-EF7138E0848B}">
      <dgm:prSet/>
      <dgm:spPr/>
      <dgm:t>
        <a:bodyPr/>
        <a:lstStyle/>
        <a:p>
          <a:endParaRPr lang="en-US" sz="1400"/>
        </a:p>
      </dgm:t>
    </dgm:pt>
    <dgm:pt modelId="{75204EC9-5DC8-4337-9B3F-664D26AE1D46}" type="sibTrans" cxnId="{C1BB6667-B214-4B38-8452-EF7138E0848B}">
      <dgm:prSet/>
      <dgm:spPr/>
      <dgm:t>
        <a:bodyPr/>
        <a:lstStyle/>
        <a:p>
          <a:endParaRPr lang="en-US" sz="1400"/>
        </a:p>
      </dgm:t>
    </dgm:pt>
    <dgm:pt modelId="{DEF75ED6-E0FF-4092-8552-3C343FA95B5A}">
      <dgm:prSet phldrT="[Text]" custT="1"/>
      <dgm:spPr/>
      <dgm:t>
        <a:bodyPr/>
        <a:lstStyle/>
        <a:p>
          <a:r>
            <a:rPr lang="zh-CN" altLang="en-US" sz="1800" dirty="0">
              <a:solidFill>
                <a:schemeClr val="tx1"/>
              </a:solidFill>
              <a:latin typeface="微软雅黑" pitchFamily="34" charset="-122"/>
              <a:ea typeface="微软雅黑" pitchFamily="34" charset="-122"/>
            </a:rPr>
            <a:t>方便参加缺陷会审会议的人员快速判定缺陷的对用户或工程团队的影响</a:t>
          </a:r>
          <a:endParaRPr lang="en-US" sz="1800" dirty="0">
            <a:solidFill>
              <a:schemeClr val="tx1"/>
            </a:solidFill>
            <a:latin typeface="微软雅黑" pitchFamily="34" charset="-122"/>
            <a:ea typeface="微软雅黑" pitchFamily="34" charset="-122"/>
          </a:endParaRPr>
        </a:p>
      </dgm:t>
    </dgm:pt>
    <dgm:pt modelId="{D063FD13-69B2-45DE-90D3-6512B19EE676}" type="parTrans" cxnId="{B6D4B85B-DE98-41DC-90D4-4EA4C4EF06AC}">
      <dgm:prSet/>
      <dgm:spPr/>
      <dgm:t>
        <a:bodyPr/>
        <a:lstStyle/>
        <a:p>
          <a:endParaRPr lang="en-US" sz="1400"/>
        </a:p>
      </dgm:t>
    </dgm:pt>
    <dgm:pt modelId="{BCBB23E0-3D5B-4EA7-8CEE-474C8738FAE4}" type="sibTrans" cxnId="{B6D4B85B-DE98-41DC-90D4-4EA4C4EF06AC}">
      <dgm:prSet/>
      <dgm:spPr/>
      <dgm:t>
        <a:bodyPr/>
        <a:lstStyle/>
        <a:p>
          <a:endParaRPr lang="en-US" sz="1400"/>
        </a:p>
      </dgm:t>
    </dgm:pt>
    <dgm:pt modelId="{46E1A634-F05C-489F-954B-756378AE4D6D}">
      <dgm:prSet phldrT="[Text]" custT="1"/>
      <dgm:spPr/>
      <dgm:t>
        <a:bodyPr/>
        <a:lstStyle/>
        <a:p>
          <a:r>
            <a:rPr lang="zh-CN" altLang="en-US" sz="1800" dirty="0">
              <a:solidFill>
                <a:schemeClr val="tx1"/>
              </a:solidFill>
              <a:latin typeface="微软雅黑" pitchFamily="34" charset="-122"/>
              <a:ea typeface="微软雅黑" pitchFamily="34" charset="-122"/>
            </a:rPr>
            <a:t>提供恰到好处的信息，不宜过长</a:t>
          </a:r>
          <a:endParaRPr lang="en-US" sz="1800" dirty="0">
            <a:solidFill>
              <a:schemeClr val="tx1"/>
            </a:solidFill>
            <a:latin typeface="微软雅黑" pitchFamily="34" charset="-122"/>
            <a:ea typeface="微软雅黑" pitchFamily="34" charset="-122"/>
          </a:endParaRPr>
        </a:p>
      </dgm:t>
    </dgm:pt>
    <dgm:pt modelId="{0FAC5FF5-1B71-4C6C-A61F-8467C7E47E37}" type="parTrans" cxnId="{8A326E0A-10E5-4ED7-B2C9-1E384E646B54}">
      <dgm:prSet/>
      <dgm:spPr/>
      <dgm:t>
        <a:bodyPr/>
        <a:lstStyle/>
        <a:p>
          <a:endParaRPr lang="en-US" sz="1400"/>
        </a:p>
      </dgm:t>
    </dgm:pt>
    <dgm:pt modelId="{BDA21A70-EB32-45D2-BF83-74B46EE6371C}" type="sibTrans" cxnId="{8A326E0A-10E5-4ED7-B2C9-1E384E646B54}">
      <dgm:prSet/>
      <dgm:spPr/>
      <dgm:t>
        <a:bodyPr/>
        <a:lstStyle/>
        <a:p>
          <a:endParaRPr lang="en-US" sz="1400"/>
        </a:p>
      </dgm:t>
    </dgm:pt>
    <dgm:pt modelId="{BAC7B4FF-C254-4D50-BB36-D12B2CC4CF55}" type="pres">
      <dgm:prSet presAssocID="{42F1FFF3-7E5F-481E-A463-F8B71260B632}" presName="linear" presStyleCnt="0">
        <dgm:presLayoutVars>
          <dgm:dir/>
          <dgm:animLvl val="lvl"/>
          <dgm:resizeHandles val="exact"/>
        </dgm:presLayoutVars>
      </dgm:prSet>
      <dgm:spPr/>
    </dgm:pt>
    <dgm:pt modelId="{E2B75054-FA69-4384-B97F-42D2ADB99F59}" type="pres">
      <dgm:prSet presAssocID="{7A925BF5-8F5D-4C9A-8BF9-EDFF05F53F25}" presName="parentLin" presStyleCnt="0"/>
      <dgm:spPr/>
    </dgm:pt>
    <dgm:pt modelId="{6A75C53F-64DB-48F9-AABE-6FB2B03235C7}" type="pres">
      <dgm:prSet presAssocID="{7A925BF5-8F5D-4C9A-8BF9-EDFF05F53F25}" presName="parentLeftMargin" presStyleLbl="node1" presStyleIdx="0" presStyleCnt="4"/>
      <dgm:spPr/>
    </dgm:pt>
    <dgm:pt modelId="{707804A4-F92B-4CB9-B128-7C3EFCABAB19}" type="pres">
      <dgm:prSet presAssocID="{7A925BF5-8F5D-4C9A-8BF9-EDFF05F53F25}" presName="parentText" presStyleLbl="node1" presStyleIdx="0" presStyleCnt="4" custScaleX="124110">
        <dgm:presLayoutVars>
          <dgm:chMax val="0"/>
          <dgm:bulletEnabled val="1"/>
        </dgm:presLayoutVars>
      </dgm:prSet>
      <dgm:spPr/>
    </dgm:pt>
    <dgm:pt modelId="{F7AF3C35-29C5-42BC-A69B-E912528B88CE}" type="pres">
      <dgm:prSet presAssocID="{7A925BF5-8F5D-4C9A-8BF9-EDFF05F53F25}" presName="negativeSpace" presStyleCnt="0"/>
      <dgm:spPr/>
    </dgm:pt>
    <dgm:pt modelId="{98FF968B-DEFC-40BD-8C7F-45D1A0316385}" type="pres">
      <dgm:prSet presAssocID="{7A925BF5-8F5D-4C9A-8BF9-EDFF05F53F25}" presName="childText" presStyleLbl="conFgAcc1" presStyleIdx="0" presStyleCnt="4">
        <dgm:presLayoutVars>
          <dgm:bulletEnabled val="1"/>
        </dgm:presLayoutVars>
      </dgm:prSet>
      <dgm:spPr/>
    </dgm:pt>
    <dgm:pt modelId="{6E3DE2C4-771A-417D-8EEB-4677A4FCB2B3}" type="pres">
      <dgm:prSet presAssocID="{E8FA44BD-DF9E-4A7A-A273-9DAF3E326231}" presName="spaceBetweenRectangles" presStyleCnt="0"/>
      <dgm:spPr/>
    </dgm:pt>
    <dgm:pt modelId="{09124B4A-5901-4987-A27F-88DA46CE4951}" type="pres">
      <dgm:prSet presAssocID="{249DDDAE-A1D4-4AB3-9FFC-FB62E6AEB691}" presName="parentLin" presStyleCnt="0"/>
      <dgm:spPr/>
    </dgm:pt>
    <dgm:pt modelId="{37799293-14FF-4C46-ADBC-F070EC3F6579}" type="pres">
      <dgm:prSet presAssocID="{249DDDAE-A1D4-4AB3-9FFC-FB62E6AEB691}" presName="parentLeftMargin" presStyleLbl="node1" presStyleIdx="0" presStyleCnt="4"/>
      <dgm:spPr/>
    </dgm:pt>
    <dgm:pt modelId="{54ADAC58-34D0-45BC-814F-45AA9E854A7D}" type="pres">
      <dgm:prSet presAssocID="{249DDDAE-A1D4-4AB3-9FFC-FB62E6AEB691}" presName="parentText" presStyleLbl="node1" presStyleIdx="1" presStyleCnt="4" custScaleX="124110">
        <dgm:presLayoutVars>
          <dgm:chMax val="0"/>
          <dgm:bulletEnabled val="1"/>
        </dgm:presLayoutVars>
      </dgm:prSet>
      <dgm:spPr/>
    </dgm:pt>
    <dgm:pt modelId="{6E6C70CE-1A70-40BC-B9F3-479D42D820C3}" type="pres">
      <dgm:prSet presAssocID="{249DDDAE-A1D4-4AB3-9FFC-FB62E6AEB691}" presName="negativeSpace" presStyleCnt="0"/>
      <dgm:spPr/>
    </dgm:pt>
    <dgm:pt modelId="{F99A64D8-AE43-42A7-9F06-140F9B8CAFD4}" type="pres">
      <dgm:prSet presAssocID="{249DDDAE-A1D4-4AB3-9FFC-FB62E6AEB691}" presName="childText" presStyleLbl="conFgAcc1" presStyleIdx="1" presStyleCnt="4">
        <dgm:presLayoutVars>
          <dgm:bulletEnabled val="1"/>
        </dgm:presLayoutVars>
      </dgm:prSet>
      <dgm:spPr/>
    </dgm:pt>
    <dgm:pt modelId="{C8734F2A-B626-446F-99EF-3C0256F2186D}" type="pres">
      <dgm:prSet presAssocID="{75204EC9-5DC8-4337-9B3F-664D26AE1D46}" presName="spaceBetweenRectangles" presStyleCnt="0"/>
      <dgm:spPr/>
    </dgm:pt>
    <dgm:pt modelId="{5A1B64CC-231B-4E3B-A46F-CAE44891A4E8}" type="pres">
      <dgm:prSet presAssocID="{DEF75ED6-E0FF-4092-8552-3C343FA95B5A}" presName="parentLin" presStyleCnt="0"/>
      <dgm:spPr/>
    </dgm:pt>
    <dgm:pt modelId="{C979AAF7-59F5-4A75-B084-33825B633232}" type="pres">
      <dgm:prSet presAssocID="{DEF75ED6-E0FF-4092-8552-3C343FA95B5A}" presName="parentLeftMargin" presStyleLbl="node1" presStyleIdx="1" presStyleCnt="4"/>
      <dgm:spPr/>
    </dgm:pt>
    <dgm:pt modelId="{21C1BDA8-DD7E-4C18-BB46-965752778169}" type="pres">
      <dgm:prSet presAssocID="{DEF75ED6-E0FF-4092-8552-3C343FA95B5A}" presName="parentText" presStyleLbl="node1" presStyleIdx="2" presStyleCnt="4" custScaleX="124110">
        <dgm:presLayoutVars>
          <dgm:chMax val="0"/>
          <dgm:bulletEnabled val="1"/>
        </dgm:presLayoutVars>
      </dgm:prSet>
      <dgm:spPr/>
    </dgm:pt>
    <dgm:pt modelId="{1189DAA3-CF10-40F7-A799-C644B8EEB8BD}" type="pres">
      <dgm:prSet presAssocID="{DEF75ED6-E0FF-4092-8552-3C343FA95B5A}" presName="negativeSpace" presStyleCnt="0"/>
      <dgm:spPr/>
    </dgm:pt>
    <dgm:pt modelId="{B18326F7-6EFD-43E2-887E-5D1386A84D92}" type="pres">
      <dgm:prSet presAssocID="{DEF75ED6-E0FF-4092-8552-3C343FA95B5A}" presName="childText" presStyleLbl="conFgAcc1" presStyleIdx="2" presStyleCnt="4">
        <dgm:presLayoutVars>
          <dgm:bulletEnabled val="1"/>
        </dgm:presLayoutVars>
      </dgm:prSet>
      <dgm:spPr/>
    </dgm:pt>
    <dgm:pt modelId="{59B1EBDF-A80F-408F-8854-4B40230B74C0}" type="pres">
      <dgm:prSet presAssocID="{BCBB23E0-3D5B-4EA7-8CEE-474C8738FAE4}" presName="spaceBetweenRectangles" presStyleCnt="0"/>
      <dgm:spPr/>
    </dgm:pt>
    <dgm:pt modelId="{AC6FBD58-0130-4BF2-ABAE-985FCEFFC2D7}" type="pres">
      <dgm:prSet presAssocID="{46E1A634-F05C-489F-954B-756378AE4D6D}" presName="parentLin" presStyleCnt="0"/>
      <dgm:spPr/>
    </dgm:pt>
    <dgm:pt modelId="{0EFE76A4-1405-4DE5-A1CD-47B4B9A52759}" type="pres">
      <dgm:prSet presAssocID="{46E1A634-F05C-489F-954B-756378AE4D6D}" presName="parentLeftMargin" presStyleLbl="node1" presStyleIdx="2" presStyleCnt="4"/>
      <dgm:spPr/>
    </dgm:pt>
    <dgm:pt modelId="{FC67324B-B027-4606-A9D3-F0E1FBDBA298}" type="pres">
      <dgm:prSet presAssocID="{46E1A634-F05C-489F-954B-756378AE4D6D}" presName="parentText" presStyleLbl="node1" presStyleIdx="3" presStyleCnt="4" custScaleX="124110">
        <dgm:presLayoutVars>
          <dgm:chMax val="0"/>
          <dgm:bulletEnabled val="1"/>
        </dgm:presLayoutVars>
      </dgm:prSet>
      <dgm:spPr/>
    </dgm:pt>
    <dgm:pt modelId="{4E003803-F1FE-4ACF-A224-5E8FE50B00A5}" type="pres">
      <dgm:prSet presAssocID="{46E1A634-F05C-489F-954B-756378AE4D6D}" presName="negativeSpace" presStyleCnt="0"/>
      <dgm:spPr/>
    </dgm:pt>
    <dgm:pt modelId="{23EA9A49-4A17-46A9-A81F-52FFB913AAA2}" type="pres">
      <dgm:prSet presAssocID="{46E1A634-F05C-489F-954B-756378AE4D6D}" presName="childText" presStyleLbl="conFgAcc1" presStyleIdx="3" presStyleCnt="4">
        <dgm:presLayoutVars>
          <dgm:bulletEnabled val="1"/>
        </dgm:presLayoutVars>
      </dgm:prSet>
      <dgm:spPr/>
    </dgm:pt>
  </dgm:ptLst>
  <dgm:cxnLst>
    <dgm:cxn modelId="{8A326E0A-10E5-4ED7-B2C9-1E384E646B54}" srcId="{42F1FFF3-7E5F-481E-A463-F8B71260B632}" destId="{46E1A634-F05C-489F-954B-756378AE4D6D}" srcOrd="3" destOrd="0" parTransId="{0FAC5FF5-1B71-4C6C-A61F-8467C7E47E37}" sibTransId="{BDA21A70-EB32-45D2-BF83-74B46EE6371C}"/>
    <dgm:cxn modelId="{4AD9541F-464D-4934-B9F8-BCE61388CE64}" type="presOf" srcId="{249DDDAE-A1D4-4AB3-9FFC-FB62E6AEB691}" destId="{54ADAC58-34D0-45BC-814F-45AA9E854A7D}" srcOrd="1" destOrd="0" presId="urn:microsoft.com/office/officeart/2005/8/layout/list1"/>
    <dgm:cxn modelId="{8FBF7E1F-C8AF-4E9A-AC69-14A1958BE372}" type="presOf" srcId="{46E1A634-F05C-489F-954B-756378AE4D6D}" destId="{0EFE76A4-1405-4DE5-A1CD-47B4B9A52759}" srcOrd="0" destOrd="0" presId="urn:microsoft.com/office/officeart/2005/8/layout/list1"/>
    <dgm:cxn modelId="{37EC6828-07EB-4702-83C8-DDC5FB35FB22}" type="presOf" srcId="{46E1A634-F05C-489F-954B-756378AE4D6D}" destId="{FC67324B-B027-4606-A9D3-F0E1FBDBA298}" srcOrd="1" destOrd="0" presId="urn:microsoft.com/office/officeart/2005/8/layout/list1"/>
    <dgm:cxn modelId="{B6D4B85B-DE98-41DC-90D4-4EA4C4EF06AC}" srcId="{42F1FFF3-7E5F-481E-A463-F8B71260B632}" destId="{DEF75ED6-E0FF-4092-8552-3C343FA95B5A}" srcOrd="2" destOrd="0" parTransId="{D063FD13-69B2-45DE-90D3-6512B19EE676}" sibTransId="{BCBB23E0-3D5B-4EA7-8CEE-474C8738FAE4}"/>
    <dgm:cxn modelId="{C1BB6667-B214-4B38-8452-EF7138E0848B}" srcId="{42F1FFF3-7E5F-481E-A463-F8B71260B632}" destId="{249DDDAE-A1D4-4AB3-9FFC-FB62E6AEB691}" srcOrd="1" destOrd="0" parTransId="{7B6BCA7E-6274-4F52-AA7C-ADCF69C9D305}" sibTransId="{75204EC9-5DC8-4337-9B3F-664D26AE1D46}"/>
    <dgm:cxn modelId="{79538B6D-8990-48F1-B682-653E3269A298}" type="presOf" srcId="{DEF75ED6-E0FF-4092-8552-3C343FA95B5A}" destId="{21C1BDA8-DD7E-4C18-BB46-965752778169}" srcOrd="1" destOrd="0" presId="urn:microsoft.com/office/officeart/2005/8/layout/list1"/>
    <dgm:cxn modelId="{4B91E59E-2BB2-461F-BBBF-D2CB2E770D7B}" type="presOf" srcId="{7A925BF5-8F5D-4C9A-8BF9-EDFF05F53F25}" destId="{707804A4-F92B-4CB9-B128-7C3EFCABAB19}" srcOrd="1" destOrd="0" presId="urn:microsoft.com/office/officeart/2005/8/layout/list1"/>
    <dgm:cxn modelId="{D4FB3EB9-6767-4C7C-9C75-61781D6E3DD5}" type="presOf" srcId="{42F1FFF3-7E5F-481E-A463-F8B71260B632}" destId="{BAC7B4FF-C254-4D50-BB36-D12B2CC4CF55}" srcOrd="0" destOrd="0" presId="urn:microsoft.com/office/officeart/2005/8/layout/list1"/>
    <dgm:cxn modelId="{79C193C4-344E-4694-85B7-1DCA0DE3857D}" type="presOf" srcId="{249DDDAE-A1D4-4AB3-9FFC-FB62E6AEB691}" destId="{37799293-14FF-4C46-ADBC-F070EC3F6579}" srcOrd="0" destOrd="0" presId="urn:microsoft.com/office/officeart/2005/8/layout/list1"/>
    <dgm:cxn modelId="{A680FDC7-108A-46ED-86ED-74261D336613}" srcId="{42F1FFF3-7E5F-481E-A463-F8B71260B632}" destId="{7A925BF5-8F5D-4C9A-8BF9-EDFF05F53F25}" srcOrd="0" destOrd="0" parTransId="{EC23DA33-4096-4477-8D6D-F7754A099C2D}" sibTransId="{E8FA44BD-DF9E-4A7A-A273-9DAF3E326231}"/>
    <dgm:cxn modelId="{6800E1DF-271C-4F19-96B8-11C7BFBE43BD}" type="presOf" srcId="{DEF75ED6-E0FF-4092-8552-3C343FA95B5A}" destId="{C979AAF7-59F5-4A75-B084-33825B633232}" srcOrd="0" destOrd="0" presId="urn:microsoft.com/office/officeart/2005/8/layout/list1"/>
    <dgm:cxn modelId="{F03690FE-1B7B-4336-9F93-A317D6362459}" type="presOf" srcId="{7A925BF5-8F5D-4C9A-8BF9-EDFF05F53F25}" destId="{6A75C53F-64DB-48F9-AABE-6FB2B03235C7}" srcOrd="0" destOrd="0" presId="urn:microsoft.com/office/officeart/2005/8/layout/list1"/>
    <dgm:cxn modelId="{90E1B6C0-0CA4-41D1-A083-706202D34A6E}" type="presParOf" srcId="{BAC7B4FF-C254-4D50-BB36-D12B2CC4CF55}" destId="{E2B75054-FA69-4384-B97F-42D2ADB99F59}" srcOrd="0" destOrd="0" presId="urn:microsoft.com/office/officeart/2005/8/layout/list1"/>
    <dgm:cxn modelId="{52A33B11-4047-4AF6-B779-E73592A2A56F}" type="presParOf" srcId="{E2B75054-FA69-4384-B97F-42D2ADB99F59}" destId="{6A75C53F-64DB-48F9-AABE-6FB2B03235C7}" srcOrd="0" destOrd="0" presId="urn:microsoft.com/office/officeart/2005/8/layout/list1"/>
    <dgm:cxn modelId="{497BBC5D-9626-463C-8A07-82709B6EBCB7}" type="presParOf" srcId="{E2B75054-FA69-4384-B97F-42D2ADB99F59}" destId="{707804A4-F92B-4CB9-B128-7C3EFCABAB19}" srcOrd="1" destOrd="0" presId="urn:microsoft.com/office/officeart/2005/8/layout/list1"/>
    <dgm:cxn modelId="{46703C54-5ADF-43A4-BAD4-49545074AB6D}" type="presParOf" srcId="{BAC7B4FF-C254-4D50-BB36-D12B2CC4CF55}" destId="{F7AF3C35-29C5-42BC-A69B-E912528B88CE}" srcOrd="1" destOrd="0" presId="urn:microsoft.com/office/officeart/2005/8/layout/list1"/>
    <dgm:cxn modelId="{F7470219-8D77-4D9A-982D-311F698D1D94}" type="presParOf" srcId="{BAC7B4FF-C254-4D50-BB36-D12B2CC4CF55}" destId="{98FF968B-DEFC-40BD-8C7F-45D1A0316385}" srcOrd="2" destOrd="0" presId="urn:microsoft.com/office/officeart/2005/8/layout/list1"/>
    <dgm:cxn modelId="{961F2C8A-C212-4093-A0F5-A63327D61D89}" type="presParOf" srcId="{BAC7B4FF-C254-4D50-BB36-D12B2CC4CF55}" destId="{6E3DE2C4-771A-417D-8EEB-4677A4FCB2B3}" srcOrd="3" destOrd="0" presId="urn:microsoft.com/office/officeart/2005/8/layout/list1"/>
    <dgm:cxn modelId="{F5E428C0-AAE3-4678-9418-E28A2ECA5DBA}" type="presParOf" srcId="{BAC7B4FF-C254-4D50-BB36-D12B2CC4CF55}" destId="{09124B4A-5901-4987-A27F-88DA46CE4951}" srcOrd="4" destOrd="0" presId="urn:microsoft.com/office/officeart/2005/8/layout/list1"/>
    <dgm:cxn modelId="{DA5B4202-0493-422A-9D7E-3ED1502CDEEB}" type="presParOf" srcId="{09124B4A-5901-4987-A27F-88DA46CE4951}" destId="{37799293-14FF-4C46-ADBC-F070EC3F6579}" srcOrd="0" destOrd="0" presId="urn:microsoft.com/office/officeart/2005/8/layout/list1"/>
    <dgm:cxn modelId="{3AA3B9E0-7E01-4CCA-97BF-9EE020FCCB79}" type="presParOf" srcId="{09124B4A-5901-4987-A27F-88DA46CE4951}" destId="{54ADAC58-34D0-45BC-814F-45AA9E854A7D}" srcOrd="1" destOrd="0" presId="urn:microsoft.com/office/officeart/2005/8/layout/list1"/>
    <dgm:cxn modelId="{D6F13487-2101-433D-A9CD-FE58AA5A1409}" type="presParOf" srcId="{BAC7B4FF-C254-4D50-BB36-D12B2CC4CF55}" destId="{6E6C70CE-1A70-40BC-B9F3-479D42D820C3}" srcOrd="5" destOrd="0" presId="urn:microsoft.com/office/officeart/2005/8/layout/list1"/>
    <dgm:cxn modelId="{9957E6A0-426E-4A74-906B-959FBBBCC909}" type="presParOf" srcId="{BAC7B4FF-C254-4D50-BB36-D12B2CC4CF55}" destId="{F99A64D8-AE43-42A7-9F06-140F9B8CAFD4}" srcOrd="6" destOrd="0" presId="urn:microsoft.com/office/officeart/2005/8/layout/list1"/>
    <dgm:cxn modelId="{C0F83824-4935-4DF7-8258-F00DFA92CEC2}" type="presParOf" srcId="{BAC7B4FF-C254-4D50-BB36-D12B2CC4CF55}" destId="{C8734F2A-B626-446F-99EF-3C0256F2186D}" srcOrd="7" destOrd="0" presId="urn:microsoft.com/office/officeart/2005/8/layout/list1"/>
    <dgm:cxn modelId="{2003AB2E-EE61-45C0-A1D6-15CB282BD806}" type="presParOf" srcId="{BAC7B4FF-C254-4D50-BB36-D12B2CC4CF55}" destId="{5A1B64CC-231B-4E3B-A46F-CAE44891A4E8}" srcOrd="8" destOrd="0" presId="urn:microsoft.com/office/officeart/2005/8/layout/list1"/>
    <dgm:cxn modelId="{4D4307D1-9FE6-4365-BDE7-3AF6A95CDC39}" type="presParOf" srcId="{5A1B64CC-231B-4E3B-A46F-CAE44891A4E8}" destId="{C979AAF7-59F5-4A75-B084-33825B633232}" srcOrd="0" destOrd="0" presId="urn:microsoft.com/office/officeart/2005/8/layout/list1"/>
    <dgm:cxn modelId="{672687DC-651E-453D-8623-381E5DFB9672}" type="presParOf" srcId="{5A1B64CC-231B-4E3B-A46F-CAE44891A4E8}" destId="{21C1BDA8-DD7E-4C18-BB46-965752778169}" srcOrd="1" destOrd="0" presId="urn:microsoft.com/office/officeart/2005/8/layout/list1"/>
    <dgm:cxn modelId="{E375BA03-46CB-4D5B-8AAA-D2BED8C2DFFB}" type="presParOf" srcId="{BAC7B4FF-C254-4D50-BB36-D12B2CC4CF55}" destId="{1189DAA3-CF10-40F7-A799-C644B8EEB8BD}" srcOrd="9" destOrd="0" presId="urn:microsoft.com/office/officeart/2005/8/layout/list1"/>
    <dgm:cxn modelId="{59B8C18F-9D06-41C9-8D4D-913799621C67}" type="presParOf" srcId="{BAC7B4FF-C254-4D50-BB36-D12B2CC4CF55}" destId="{B18326F7-6EFD-43E2-887E-5D1386A84D92}" srcOrd="10" destOrd="0" presId="urn:microsoft.com/office/officeart/2005/8/layout/list1"/>
    <dgm:cxn modelId="{F3016B1D-FF61-4768-B633-861753F88367}" type="presParOf" srcId="{BAC7B4FF-C254-4D50-BB36-D12B2CC4CF55}" destId="{59B1EBDF-A80F-408F-8854-4B40230B74C0}" srcOrd="11" destOrd="0" presId="urn:microsoft.com/office/officeart/2005/8/layout/list1"/>
    <dgm:cxn modelId="{573E1E50-1675-4071-8B73-4E1AC16FEFBE}" type="presParOf" srcId="{BAC7B4FF-C254-4D50-BB36-D12B2CC4CF55}" destId="{AC6FBD58-0130-4BF2-ABAE-985FCEFFC2D7}" srcOrd="12" destOrd="0" presId="urn:microsoft.com/office/officeart/2005/8/layout/list1"/>
    <dgm:cxn modelId="{A92D8928-2D70-4022-BB9E-A99E974E0AF0}" type="presParOf" srcId="{AC6FBD58-0130-4BF2-ABAE-985FCEFFC2D7}" destId="{0EFE76A4-1405-4DE5-A1CD-47B4B9A52759}" srcOrd="0" destOrd="0" presId="urn:microsoft.com/office/officeart/2005/8/layout/list1"/>
    <dgm:cxn modelId="{39D6F09D-B3BF-4732-92FD-56DC26FCD00A}" type="presParOf" srcId="{AC6FBD58-0130-4BF2-ABAE-985FCEFFC2D7}" destId="{FC67324B-B027-4606-A9D3-F0E1FBDBA298}" srcOrd="1" destOrd="0" presId="urn:microsoft.com/office/officeart/2005/8/layout/list1"/>
    <dgm:cxn modelId="{79863876-E522-41C3-A644-2A039A331DC0}" type="presParOf" srcId="{BAC7B4FF-C254-4D50-BB36-D12B2CC4CF55}" destId="{4E003803-F1FE-4ACF-A224-5E8FE50B00A5}" srcOrd="13" destOrd="0" presId="urn:microsoft.com/office/officeart/2005/8/layout/list1"/>
    <dgm:cxn modelId="{592B635E-E169-41F5-B65A-8A6CC559A838}" type="presParOf" srcId="{BAC7B4FF-C254-4D50-BB36-D12B2CC4CF55}" destId="{23EA9A49-4A17-46A9-A81F-52FFB913AA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C491-F8C5-484C-9015-C33F76C5CADC}" type="doc">
      <dgm:prSet loTypeId="urn:microsoft.com/office/officeart/2008/layout/PictureStrips" loCatId="list" qsTypeId="urn:microsoft.com/office/officeart/2005/8/quickstyle/simple1" qsCatId="simple" csTypeId="urn:microsoft.com/office/officeart/2005/8/colors/accent1_3" csCatId="accent1" phldr="1"/>
      <dgm:spPr/>
      <dgm:t>
        <a:bodyPr/>
        <a:lstStyle/>
        <a:p>
          <a:endParaRPr lang="en-US"/>
        </a:p>
      </dgm:t>
    </dgm:pt>
    <dgm:pt modelId="{F67E1770-21AA-48B1-9B64-8E5A7526D67E}">
      <dgm:prSet phldrT="[Text]" custT="1"/>
      <dgm:spPr/>
      <dgm:t>
        <a:bodyPr/>
        <a:lstStyle/>
        <a:p>
          <a:r>
            <a:rPr lang="zh-CN" altLang="en-US" sz="1600" dirty="0">
              <a:latin typeface="微软雅黑" pitchFamily="34" charset="-122"/>
              <a:ea typeface="微软雅黑" pitchFamily="34" charset="-122"/>
            </a:rPr>
            <a:t>提供标题中不便展开描述的细节</a:t>
          </a:r>
          <a:endParaRPr lang="en-US" sz="1600" dirty="0">
            <a:latin typeface="微软雅黑" pitchFamily="34" charset="-122"/>
            <a:ea typeface="微软雅黑" pitchFamily="34" charset="-122"/>
          </a:endParaRPr>
        </a:p>
      </dgm:t>
    </dgm:pt>
    <dgm:pt modelId="{130CF738-A1B9-43C8-9A68-260A51C8E93D}" type="parTrans" cxnId="{18A0B1D8-D156-4D72-A56B-36DA6E55FA75}">
      <dgm:prSet/>
      <dgm:spPr/>
      <dgm:t>
        <a:bodyPr/>
        <a:lstStyle/>
        <a:p>
          <a:endParaRPr lang="en-US" sz="1400"/>
        </a:p>
      </dgm:t>
    </dgm:pt>
    <dgm:pt modelId="{E7B69B3A-78BC-44C7-BD18-A276190F9E3B}" type="sibTrans" cxnId="{18A0B1D8-D156-4D72-A56B-36DA6E55FA75}">
      <dgm:prSet/>
      <dgm:spPr/>
      <dgm:t>
        <a:bodyPr/>
        <a:lstStyle/>
        <a:p>
          <a:endParaRPr lang="en-US" sz="1400"/>
        </a:p>
      </dgm:t>
    </dgm:pt>
    <dgm:pt modelId="{7ECEF98A-3A9C-4A2F-8033-8A1AFF3F01ED}">
      <dgm:prSet phldrT="[Text]" custT="1"/>
      <dgm:spPr/>
      <dgm:t>
        <a:bodyPr/>
        <a:lstStyle/>
        <a:p>
          <a:r>
            <a:rPr lang="zh-CN" altLang="en-US" sz="1600" dirty="0">
              <a:latin typeface="微软雅黑" pitchFamily="34" charset="-122"/>
              <a:ea typeface="微软雅黑" pitchFamily="34" charset="-122"/>
            </a:rPr>
            <a:t>交代必要的背景</a:t>
          </a:r>
          <a:endParaRPr lang="en-US" sz="1600" dirty="0">
            <a:latin typeface="微软雅黑" pitchFamily="34" charset="-122"/>
            <a:ea typeface="微软雅黑" pitchFamily="34" charset="-122"/>
          </a:endParaRPr>
        </a:p>
      </dgm:t>
    </dgm:pt>
    <dgm:pt modelId="{BD5D28E4-2497-4B57-8A98-00B6C10050BE}" type="parTrans" cxnId="{40E5E6FA-CF3C-4A0E-8109-DA7BC664F165}">
      <dgm:prSet/>
      <dgm:spPr/>
      <dgm:t>
        <a:bodyPr/>
        <a:lstStyle/>
        <a:p>
          <a:endParaRPr lang="en-US" sz="1400"/>
        </a:p>
      </dgm:t>
    </dgm:pt>
    <dgm:pt modelId="{9B7699BC-26FD-46D6-BE3A-384C4B1B9133}" type="sibTrans" cxnId="{40E5E6FA-CF3C-4A0E-8109-DA7BC664F165}">
      <dgm:prSet/>
      <dgm:spPr/>
      <dgm:t>
        <a:bodyPr/>
        <a:lstStyle/>
        <a:p>
          <a:endParaRPr lang="en-US" sz="1400"/>
        </a:p>
      </dgm:t>
    </dgm:pt>
    <dgm:pt modelId="{57E7834C-FA19-474B-B10E-96679B78D020}">
      <dgm:prSet phldrT="[Text]" custT="1"/>
      <dgm:spPr/>
      <dgm:t>
        <a:bodyPr/>
        <a:lstStyle/>
        <a:p>
          <a:r>
            <a:rPr lang="zh-CN" altLang="en-US" sz="1600" dirty="0">
              <a:latin typeface="微软雅黑" pitchFamily="34" charset="-122"/>
              <a:ea typeface="微软雅黑" pitchFamily="34" charset="-122"/>
            </a:rPr>
            <a:t>对缺陷进行精确详实的描述，避免歧义</a:t>
          </a:r>
          <a:endParaRPr lang="en-US" sz="1600" dirty="0">
            <a:latin typeface="微软雅黑" pitchFamily="34" charset="-122"/>
            <a:ea typeface="微软雅黑" pitchFamily="34" charset="-122"/>
          </a:endParaRPr>
        </a:p>
      </dgm:t>
    </dgm:pt>
    <dgm:pt modelId="{45B8F047-BCFD-4FD3-9A80-B48AD2D2972E}" type="parTrans" cxnId="{7B377101-165F-496F-BC96-D31F081D01E5}">
      <dgm:prSet/>
      <dgm:spPr/>
      <dgm:t>
        <a:bodyPr/>
        <a:lstStyle/>
        <a:p>
          <a:endParaRPr lang="en-US" sz="1400"/>
        </a:p>
      </dgm:t>
    </dgm:pt>
    <dgm:pt modelId="{8A809E7C-2BE9-49AC-B0FD-2531AFA47EAD}" type="sibTrans" cxnId="{7B377101-165F-496F-BC96-D31F081D01E5}">
      <dgm:prSet/>
      <dgm:spPr/>
      <dgm:t>
        <a:bodyPr/>
        <a:lstStyle/>
        <a:p>
          <a:endParaRPr lang="en-US" sz="1400"/>
        </a:p>
      </dgm:t>
    </dgm:pt>
    <dgm:pt modelId="{35D4FEE4-93A6-4D60-BCF7-B408B30DE5DD}">
      <dgm:prSet phldrT="[Text]" custT="1"/>
      <dgm:spPr/>
      <dgm:t>
        <a:bodyPr/>
        <a:lstStyle/>
        <a:p>
          <a:r>
            <a:rPr lang="zh-CN" altLang="en-US" sz="1600" dirty="0">
              <a:latin typeface="微软雅黑" pitchFamily="34" charset="-122"/>
              <a:ea typeface="微软雅黑" pitchFamily="34" charset="-122"/>
            </a:rPr>
            <a:t>尽量使用客观平时的语言描述客观事实，不要加入过多个人感情色彩</a:t>
          </a:r>
          <a:endParaRPr lang="en-US" sz="1600" dirty="0">
            <a:latin typeface="微软雅黑" pitchFamily="34" charset="-122"/>
            <a:ea typeface="微软雅黑" pitchFamily="34" charset="-122"/>
          </a:endParaRPr>
        </a:p>
      </dgm:t>
    </dgm:pt>
    <dgm:pt modelId="{C5916A6C-1D75-4A48-A33A-1C99FDA6D15D}" type="parTrans" cxnId="{505D9913-5305-44C2-9BBA-56C204DE7B65}">
      <dgm:prSet/>
      <dgm:spPr/>
      <dgm:t>
        <a:bodyPr/>
        <a:lstStyle/>
        <a:p>
          <a:endParaRPr lang="en-US" sz="1400"/>
        </a:p>
      </dgm:t>
    </dgm:pt>
    <dgm:pt modelId="{7EFC8255-3B74-44F1-AAF3-084AFF573562}" type="sibTrans" cxnId="{505D9913-5305-44C2-9BBA-56C204DE7B65}">
      <dgm:prSet/>
      <dgm:spPr/>
      <dgm:t>
        <a:bodyPr/>
        <a:lstStyle/>
        <a:p>
          <a:endParaRPr lang="en-US" sz="1400"/>
        </a:p>
      </dgm:t>
    </dgm:pt>
    <dgm:pt modelId="{F2EC9BEF-9B8F-460B-8127-D67CE48EF092}" type="pres">
      <dgm:prSet presAssocID="{300DC491-F8C5-484C-9015-C33F76C5CADC}" presName="Name0" presStyleCnt="0">
        <dgm:presLayoutVars>
          <dgm:dir/>
          <dgm:resizeHandles val="exact"/>
        </dgm:presLayoutVars>
      </dgm:prSet>
      <dgm:spPr/>
    </dgm:pt>
    <dgm:pt modelId="{826945A1-6451-472E-894C-F1B2F77588C4}" type="pres">
      <dgm:prSet presAssocID="{F67E1770-21AA-48B1-9B64-8E5A7526D67E}" presName="composite" presStyleCnt="0"/>
      <dgm:spPr/>
    </dgm:pt>
    <dgm:pt modelId="{06CA83BF-37DB-4B95-93FA-98B99764F07B}" type="pres">
      <dgm:prSet presAssocID="{F67E1770-21AA-48B1-9B64-8E5A7526D67E}" presName="rect1" presStyleLbl="trAlignAcc1" presStyleIdx="0" presStyleCnt="4">
        <dgm:presLayoutVars>
          <dgm:bulletEnabled val="1"/>
        </dgm:presLayoutVars>
      </dgm:prSet>
      <dgm:spPr/>
    </dgm:pt>
    <dgm:pt modelId="{6BB80128-70B4-47DB-84B7-66DEE5F0FB22}" type="pres">
      <dgm:prSet presAssocID="{F67E1770-21AA-48B1-9B64-8E5A7526D67E}" presName="rect2" presStyleLbl="fgImgPlace1" presStyleIdx="0" presStyleCnt="4"/>
      <dgm:spPr/>
    </dgm:pt>
    <dgm:pt modelId="{96064642-37E2-494C-BB9A-BB0671B224B0}" type="pres">
      <dgm:prSet presAssocID="{E7B69B3A-78BC-44C7-BD18-A276190F9E3B}" presName="sibTrans" presStyleCnt="0"/>
      <dgm:spPr/>
    </dgm:pt>
    <dgm:pt modelId="{FDC043FC-55C2-407E-9678-3F366531D72E}" type="pres">
      <dgm:prSet presAssocID="{7ECEF98A-3A9C-4A2F-8033-8A1AFF3F01ED}" presName="composite" presStyleCnt="0"/>
      <dgm:spPr/>
    </dgm:pt>
    <dgm:pt modelId="{64B9D082-C033-4272-A709-8D5A647739F6}" type="pres">
      <dgm:prSet presAssocID="{7ECEF98A-3A9C-4A2F-8033-8A1AFF3F01ED}" presName="rect1" presStyleLbl="trAlignAcc1" presStyleIdx="1" presStyleCnt="4">
        <dgm:presLayoutVars>
          <dgm:bulletEnabled val="1"/>
        </dgm:presLayoutVars>
      </dgm:prSet>
      <dgm:spPr/>
    </dgm:pt>
    <dgm:pt modelId="{8B629CF6-A52A-4F74-B1AF-6CE1EE710C93}" type="pres">
      <dgm:prSet presAssocID="{7ECEF98A-3A9C-4A2F-8033-8A1AFF3F01ED}" presName="rect2" presStyleLbl="fgImgPlace1" presStyleIdx="1" presStyleCnt="4"/>
      <dgm:spPr/>
    </dgm:pt>
    <dgm:pt modelId="{47F2B665-E1C2-4597-BDFC-AE4120F851CB}" type="pres">
      <dgm:prSet presAssocID="{9B7699BC-26FD-46D6-BE3A-384C4B1B9133}" presName="sibTrans" presStyleCnt="0"/>
      <dgm:spPr/>
    </dgm:pt>
    <dgm:pt modelId="{878AA5BD-5982-4BFB-8C32-B86209767421}" type="pres">
      <dgm:prSet presAssocID="{57E7834C-FA19-474B-B10E-96679B78D020}" presName="composite" presStyleCnt="0"/>
      <dgm:spPr/>
    </dgm:pt>
    <dgm:pt modelId="{BA4D15B7-E5FC-44FB-A808-CB4B5A5390F5}" type="pres">
      <dgm:prSet presAssocID="{57E7834C-FA19-474B-B10E-96679B78D020}" presName="rect1" presStyleLbl="trAlignAcc1" presStyleIdx="2" presStyleCnt="4">
        <dgm:presLayoutVars>
          <dgm:bulletEnabled val="1"/>
        </dgm:presLayoutVars>
      </dgm:prSet>
      <dgm:spPr/>
    </dgm:pt>
    <dgm:pt modelId="{289E6BFF-988D-44F7-A29B-434B09BDF52F}" type="pres">
      <dgm:prSet presAssocID="{57E7834C-FA19-474B-B10E-96679B78D020}" presName="rect2" presStyleLbl="fgImgPlace1" presStyleIdx="2" presStyleCnt="4"/>
      <dgm:spPr/>
    </dgm:pt>
    <dgm:pt modelId="{0E92C57F-3CDE-4151-AC07-FA923FF06A59}" type="pres">
      <dgm:prSet presAssocID="{8A809E7C-2BE9-49AC-B0FD-2531AFA47EAD}" presName="sibTrans" presStyleCnt="0"/>
      <dgm:spPr/>
    </dgm:pt>
    <dgm:pt modelId="{A6355B4E-C2B4-4290-888D-454988F9044C}" type="pres">
      <dgm:prSet presAssocID="{35D4FEE4-93A6-4D60-BCF7-B408B30DE5DD}" presName="composite" presStyleCnt="0"/>
      <dgm:spPr/>
    </dgm:pt>
    <dgm:pt modelId="{807FBBE2-1C2B-4B5D-8D29-33D5E6DF465F}" type="pres">
      <dgm:prSet presAssocID="{35D4FEE4-93A6-4D60-BCF7-B408B30DE5DD}" presName="rect1" presStyleLbl="trAlignAcc1" presStyleIdx="3" presStyleCnt="4">
        <dgm:presLayoutVars>
          <dgm:bulletEnabled val="1"/>
        </dgm:presLayoutVars>
      </dgm:prSet>
      <dgm:spPr/>
    </dgm:pt>
    <dgm:pt modelId="{25D13006-88E3-4F19-9DD7-26E97358D8C7}" type="pres">
      <dgm:prSet presAssocID="{35D4FEE4-93A6-4D60-BCF7-B408B30DE5DD}" presName="rect2" presStyleLbl="fgImgPlace1" presStyleIdx="3" presStyleCnt="4"/>
      <dgm:spPr/>
    </dgm:pt>
  </dgm:ptLst>
  <dgm:cxnLst>
    <dgm:cxn modelId="{7B377101-165F-496F-BC96-D31F081D01E5}" srcId="{300DC491-F8C5-484C-9015-C33F76C5CADC}" destId="{57E7834C-FA19-474B-B10E-96679B78D020}" srcOrd="2" destOrd="0" parTransId="{45B8F047-BCFD-4FD3-9A80-B48AD2D2972E}" sibTransId="{8A809E7C-2BE9-49AC-B0FD-2531AFA47EAD}"/>
    <dgm:cxn modelId="{505D9913-5305-44C2-9BBA-56C204DE7B65}" srcId="{300DC491-F8C5-484C-9015-C33F76C5CADC}" destId="{35D4FEE4-93A6-4D60-BCF7-B408B30DE5DD}" srcOrd="3" destOrd="0" parTransId="{C5916A6C-1D75-4A48-A33A-1C99FDA6D15D}" sibTransId="{7EFC8255-3B74-44F1-AAF3-084AFF573562}"/>
    <dgm:cxn modelId="{1D23CC49-23A7-41F6-B9A4-3929B970EA22}" type="presOf" srcId="{57E7834C-FA19-474B-B10E-96679B78D020}" destId="{BA4D15B7-E5FC-44FB-A808-CB4B5A5390F5}" srcOrd="0" destOrd="0" presId="urn:microsoft.com/office/officeart/2008/layout/PictureStrips"/>
    <dgm:cxn modelId="{56149D6C-AA83-4ABB-933B-3FDF6D1DC887}" type="presOf" srcId="{300DC491-F8C5-484C-9015-C33F76C5CADC}" destId="{F2EC9BEF-9B8F-460B-8127-D67CE48EF092}" srcOrd="0" destOrd="0" presId="urn:microsoft.com/office/officeart/2008/layout/PictureStrips"/>
    <dgm:cxn modelId="{3E6D8999-BD8F-4AD4-B5D0-DFD563CB0381}" type="presOf" srcId="{35D4FEE4-93A6-4D60-BCF7-B408B30DE5DD}" destId="{807FBBE2-1C2B-4B5D-8D29-33D5E6DF465F}" srcOrd="0" destOrd="0" presId="urn:microsoft.com/office/officeart/2008/layout/PictureStrips"/>
    <dgm:cxn modelId="{18A0B1D8-D156-4D72-A56B-36DA6E55FA75}" srcId="{300DC491-F8C5-484C-9015-C33F76C5CADC}" destId="{F67E1770-21AA-48B1-9B64-8E5A7526D67E}" srcOrd="0" destOrd="0" parTransId="{130CF738-A1B9-43C8-9A68-260A51C8E93D}" sibTransId="{E7B69B3A-78BC-44C7-BD18-A276190F9E3B}"/>
    <dgm:cxn modelId="{504B4DE5-3E69-4CE4-AEEE-B832B05AD389}" type="presOf" srcId="{F67E1770-21AA-48B1-9B64-8E5A7526D67E}" destId="{06CA83BF-37DB-4B95-93FA-98B99764F07B}" srcOrd="0" destOrd="0" presId="urn:microsoft.com/office/officeart/2008/layout/PictureStrips"/>
    <dgm:cxn modelId="{A36278F6-C5D8-4FFA-A9C5-A108FC5FF6F2}" type="presOf" srcId="{7ECEF98A-3A9C-4A2F-8033-8A1AFF3F01ED}" destId="{64B9D082-C033-4272-A709-8D5A647739F6}" srcOrd="0" destOrd="0" presId="urn:microsoft.com/office/officeart/2008/layout/PictureStrips"/>
    <dgm:cxn modelId="{40E5E6FA-CF3C-4A0E-8109-DA7BC664F165}" srcId="{300DC491-F8C5-484C-9015-C33F76C5CADC}" destId="{7ECEF98A-3A9C-4A2F-8033-8A1AFF3F01ED}" srcOrd="1" destOrd="0" parTransId="{BD5D28E4-2497-4B57-8A98-00B6C10050BE}" sibTransId="{9B7699BC-26FD-46D6-BE3A-384C4B1B9133}"/>
    <dgm:cxn modelId="{E779BF52-F417-4646-A019-77E362CAFB7E}" type="presParOf" srcId="{F2EC9BEF-9B8F-460B-8127-D67CE48EF092}" destId="{826945A1-6451-472E-894C-F1B2F77588C4}" srcOrd="0" destOrd="0" presId="urn:microsoft.com/office/officeart/2008/layout/PictureStrips"/>
    <dgm:cxn modelId="{FEC9EB29-0D36-4240-AF38-905C89639C1D}" type="presParOf" srcId="{826945A1-6451-472E-894C-F1B2F77588C4}" destId="{06CA83BF-37DB-4B95-93FA-98B99764F07B}" srcOrd="0" destOrd="0" presId="urn:microsoft.com/office/officeart/2008/layout/PictureStrips"/>
    <dgm:cxn modelId="{D5D1F489-ABB7-461E-B7FA-49E3CA66FE09}" type="presParOf" srcId="{826945A1-6451-472E-894C-F1B2F77588C4}" destId="{6BB80128-70B4-47DB-84B7-66DEE5F0FB22}" srcOrd="1" destOrd="0" presId="urn:microsoft.com/office/officeart/2008/layout/PictureStrips"/>
    <dgm:cxn modelId="{5AF4E8B8-14D8-4629-A2EB-A0E89C934D1B}" type="presParOf" srcId="{F2EC9BEF-9B8F-460B-8127-D67CE48EF092}" destId="{96064642-37E2-494C-BB9A-BB0671B224B0}" srcOrd="1" destOrd="0" presId="urn:microsoft.com/office/officeart/2008/layout/PictureStrips"/>
    <dgm:cxn modelId="{5165366E-B807-4D3D-B690-3B9EE02A8A1B}" type="presParOf" srcId="{F2EC9BEF-9B8F-460B-8127-D67CE48EF092}" destId="{FDC043FC-55C2-407E-9678-3F366531D72E}" srcOrd="2" destOrd="0" presId="urn:microsoft.com/office/officeart/2008/layout/PictureStrips"/>
    <dgm:cxn modelId="{3F27355C-00A3-47C0-8A30-E4B2883D7F75}" type="presParOf" srcId="{FDC043FC-55C2-407E-9678-3F366531D72E}" destId="{64B9D082-C033-4272-A709-8D5A647739F6}" srcOrd="0" destOrd="0" presId="urn:microsoft.com/office/officeart/2008/layout/PictureStrips"/>
    <dgm:cxn modelId="{8ADB0B81-42AF-42E4-A22C-B951E026D728}" type="presParOf" srcId="{FDC043FC-55C2-407E-9678-3F366531D72E}" destId="{8B629CF6-A52A-4F74-B1AF-6CE1EE710C93}" srcOrd="1" destOrd="0" presId="urn:microsoft.com/office/officeart/2008/layout/PictureStrips"/>
    <dgm:cxn modelId="{C01E3E3B-4F57-4A3F-9913-DB367992E8E3}" type="presParOf" srcId="{F2EC9BEF-9B8F-460B-8127-D67CE48EF092}" destId="{47F2B665-E1C2-4597-BDFC-AE4120F851CB}" srcOrd="3" destOrd="0" presId="urn:microsoft.com/office/officeart/2008/layout/PictureStrips"/>
    <dgm:cxn modelId="{7A337BFC-CBCC-47EF-B185-127842CE36A1}" type="presParOf" srcId="{F2EC9BEF-9B8F-460B-8127-D67CE48EF092}" destId="{878AA5BD-5982-4BFB-8C32-B86209767421}" srcOrd="4" destOrd="0" presId="urn:microsoft.com/office/officeart/2008/layout/PictureStrips"/>
    <dgm:cxn modelId="{967C1CD0-A74F-4F87-943A-5A68D430D640}" type="presParOf" srcId="{878AA5BD-5982-4BFB-8C32-B86209767421}" destId="{BA4D15B7-E5FC-44FB-A808-CB4B5A5390F5}" srcOrd="0" destOrd="0" presId="urn:microsoft.com/office/officeart/2008/layout/PictureStrips"/>
    <dgm:cxn modelId="{81D103EB-807C-43A1-8F8C-CEB69CCE95BE}" type="presParOf" srcId="{878AA5BD-5982-4BFB-8C32-B86209767421}" destId="{289E6BFF-988D-44F7-A29B-434B09BDF52F}" srcOrd="1" destOrd="0" presId="urn:microsoft.com/office/officeart/2008/layout/PictureStrips"/>
    <dgm:cxn modelId="{ADA79D79-8623-496E-85C0-FBA9A74AF78D}" type="presParOf" srcId="{F2EC9BEF-9B8F-460B-8127-D67CE48EF092}" destId="{0E92C57F-3CDE-4151-AC07-FA923FF06A59}" srcOrd="5" destOrd="0" presId="urn:microsoft.com/office/officeart/2008/layout/PictureStrips"/>
    <dgm:cxn modelId="{C047CEC4-7847-450C-9B38-F44F57E5E991}" type="presParOf" srcId="{F2EC9BEF-9B8F-460B-8127-D67CE48EF092}" destId="{A6355B4E-C2B4-4290-888D-454988F9044C}" srcOrd="6" destOrd="0" presId="urn:microsoft.com/office/officeart/2008/layout/PictureStrips"/>
    <dgm:cxn modelId="{0E6F687A-32E5-42E1-AEC0-9BAF3B2890F9}" type="presParOf" srcId="{A6355B4E-C2B4-4290-888D-454988F9044C}" destId="{807FBBE2-1C2B-4B5D-8D29-33D5E6DF465F}" srcOrd="0" destOrd="0" presId="urn:microsoft.com/office/officeart/2008/layout/PictureStrips"/>
    <dgm:cxn modelId="{5C51DE1C-3F62-48A8-8539-E5AB6DD15271}" type="presParOf" srcId="{A6355B4E-C2B4-4290-888D-454988F9044C}" destId="{25D13006-88E3-4F19-9DD7-26E97358D8C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F968B-DEFC-40BD-8C7F-45D1A0316385}">
      <dsp:nvSpPr>
        <dsp:cNvPr id="0" name=""/>
        <dsp:cNvSpPr/>
      </dsp:nvSpPr>
      <dsp:spPr>
        <a:xfrm>
          <a:off x="0" y="453039"/>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804A4-F92B-4CB9-B128-7C3EFCABAB19}">
      <dsp:nvSpPr>
        <dsp:cNvPr id="0" name=""/>
        <dsp:cNvSpPr/>
      </dsp:nvSpPr>
      <dsp:spPr>
        <a:xfrm>
          <a:off x="386486" y="54519"/>
          <a:ext cx="6715355" cy="79704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微软雅黑" pitchFamily="34" charset="-122"/>
              <a:ea typeface="微软雅黑" pitchFamily="34" charset="-122"/>
            </a:rPr>
            <a:t>准确的关键字</a:t>
          </a:r>
          <a:endParaRPr lang="en-US" sz="1800" kern="1200" dirty="0">
            <a:solidFill>
              <a:schemeClr val="tx1"/>
            </a:solidFill>
            <a:latin typeface="微软雅黑" pitchFamily="34" charset="-122"/>
            <a:ea typeface="微软雅黑" pitchFamily="34" charset="-122"/>
          </a:endParaRPr>
        </a:p>
      </dsp:txBody>
      <dsp:txXfrm>
        <a:off x="425394" y="93427"/>
        <a:ext cx="6637539" cy="719224"/>
      </dsp:txXfrm>
    </dsp:sp>
    <dsp:sp modelId="{F99A64D8-AE43-42A7-9F06-140F9B8CAFD4}">
      <dsp:nvSpPr>
        <dsp:cNvPr id="0" name=""/>
        <dsp:cNvSpPr/>
      </dsp:nvSpPr>
      <dsp:spPr>
        <a:xfrm>
          <a:off x="0" y="167776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4086"/>
              <a:satOff val="4306"/>
              <a:lumOff val="46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ADAC58-34D0-45BC-814F-45AA9E854A7D}">
      <dsp:nvSpPr>
        <dsp:cNvPr id="0" name=""/>
        <dsp:cNvSpPr/>
      </dsp:nvSpPr>
      <dsp:spPr>
        <a:xfrm>
          <a:off x="386486" y="1279239"/>
          <a:ext cx="6715355" cy="797040"/>
        </a:xfrm>
        <a:prstGeom prst="roundRect">
          <a:avLst/>
        </a:prstGeom>
        <a:solidFill>
          <a:schemeClr val="accent1">
            <a:shade val="80000"/>
            <a:hueOff val="4086"/>
            <a:satOff val="4306"/>
            <a:lumOff val="46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微软雅黑" pitchFamily="34" charset="-122"/>
              <a:ea typeface="微软雅黑" pitchFamily="34" charset="-122"/>
            </a:rPr>
            <a:t>方便软件研发的人员可以快速浏览标题以得到缺陷的信息</a:t>
          </a:r>
          <a:endParaRPr lang="en-US" sz="1800" kern="1200" dirty="0">
            <a:solidFill>
              <a:schemeClr val="tx1"/>
            </a:solidFill>
            <a:latin typeface="微软雅黑" pitchFamily="34" charset="-122"/>
            <a:ea typeface="微软雅黑" pitchFamily="34" charset="-122"/>
          </a:endParaRPr>
        </a:p>
      </dsp:txBody>
      <dsp:txXfrm>
        <a:off x="425394" y="1318147"/>
        <a:ext cx="6637539" cy="719224"/>
      </dsp:txXfrm>
    </dsp:sp>
    <dsp:sp modelId="{B18326F7-6EFD-43E2-887E-5D1386A84D92}">
      <dsp:nvSpPr>
        <dsp:cNvPr id="0" name=""/>
        <dsp:cNvSpPr/>
      </dsp:nvSpPr>
      <dsp:spPr>
        <a:xfrm>
          <a:off x="0" y="290248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8173"/>
              <a:satOff val="8613"/>
              <a:lumOff val="93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C1BDA8-DD7E-4C18-BB46-965752778169}">
      <dsp:nvSpPr>
        <dsp:cNvPr id="0" name=""/>
        <dsp:cNvSpPr/>
      </dsp:nvSpPr>
      <dsp:spPr>
        <a:xfrm>
          <a:off x="386486" y="2503960"/>
          <a:ext cx="6715355" cy="797040"/>
        </a:xfrm>
        <a:prstGeom prst="roundRect">
          <a:avLst/>
        </a:prstGeom>
        <a:solidFill>
          <a:schemeClr val="accent1">
            <a:shade val="80000"/>
            <a:hueOff val="8173"/>
            <a:satOff val="8613"/>
            <a:lumOff val="93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微软雅黑" pitchFamily="34" charset="-122"/>
              <a:ea typeface="微软雅黑" pitchFamily="34" charset="-122"/>
            </a:rPr>
            <a:t>方便参加缺陷会审会议的人员快速判定缺陷的对用户或工程团队的影响</a:t>
          </a:r>
          <a:endParaRPr lang="en-US" sz="1800" kern="1200" dirty="0">
            <a:solidFill>
              <a:schemeClr val="tx1"/>
            </a:solidFill>
            <a:latin typeface="微软雅黑" pitchFamily="34" charset="-122"/>
            <a:ea typeface="微软雅黑" pitchFamily="34" charset="-122"/>
          </a:endParaRPr>
        </a:p>
      </dsp:txBody>
      <dsp:txXfrm>
        <a:off x="425394" y="2542868"/>
        <a:ext cx="6637539" cy="719224"/>
      </dsp:txXfrm>
    </dsp:sp>
    <dsp:sp modelId="{23EA9A49-4A17-46A9-A81F-52FFB913AAA2}">
      <dsp:nvSpPr>
        <dsp:cNvPr id="0" name=""/>
        <dsp:cNvSpPr/>
      </dsp:nvSpPr>
      <dsp:spPr>
        <a:xfrm>
          <a:off x="0" y="412720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12259"/>
              <a:satOff val="12919"/>
              <a:lumOff val="140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7324B-B027-4606-A9D3-F0E1FBDBA298}">
      <dsp:nvSpPr>
        <dsp:cNvPr id="0" name=""/>
        <dsp:cNvSpPr/>
      </dsp:nvSpPr>
      <dsp:spPr>
        <a:xfrm>
          <a:off x="386486" y="3728680"/>
          <a:ext cx="6715355" cy="797040"/>
        </a:xfrm>
        <a:prstGeom prst="roundRect">
          <a:avLst/>
        </a:prstGeom>
        <a:solidFill>
          <a:schemeClr val="accent1">
            <a:shade val="80000"/>
            <a:hueOff val="12259"/>
            <a:satOff val="1291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微软雅黑" pitchFamily="34" charset="-122"/>
              <a:ea typeface="微软雅黑" pitchFamily="34" charset="-122"/>
            </a:rPr>
            <a:t>提供恰到好处的信息，不宜过长</a:t>
          </a:r>
          <a:endParaRPr lang="en-US" sz="1800" kern="1200" dirty="0">
            <a:solidFill>
              <a:schemeClr val="tx1"/>
            </a:solidFill>
            <a:latin typeface="微软雅黑" pitchFamily="34" charset="-122"/>
            <a:ea typeface="微软雅黑" pitchFamily="34" charset="-122"/>
          </a:endParaRPr>
        </a:p>
      </dsp:txBody>
      <dsp:txXfrm>
        <a:off x="425394" y="3767588"/>
        <a:ext cx="6637539"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83BF-37DB-4B95-93FA-98B99764F07B}">
      <dsp:nvSpPr>
        <dsp:cNvPr id="0" name=""/>
        <dsp:cNvSpPr/>
      </dsp:nvSpPr>
      <dsp:spPr>
        <a:xfrm>
          <a:off x="153381" y="673894"/>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itchFamily="34" charset="-122"/>
              <a:ea typeface="微软雅黑" pitchFamily="34" charset="-122"/>
            </a:rPr>
            <a:t>提供标题中不便展开描述的细节</a:t>
          </a:r>
          <a:endParaRPr lang="en-US" sz="1600" kern="1200" dirty="0">
            <a:latin typeface="微软雅黑" pitchFamily="34" charset="-122"/>
            <a:ea typeface="微软雅黑" pitchFamily="34" charset="-122"/>
          </a:endParaRPr>
        </a:p>
      </dsp:txBody>
      <dsp:txXfrm>
        <a:off x="153381" y="673894"/>
        <a:ext cx="3608268" cy="1127583"/>
      </dsp:txXfrm>
    </dsp:sp>
    <dsp:sp modelId="{6BB80128-70B4-47DB-84B7-66DEE5F0FB22}">
      <dsp:nvSpPr>
        <dsp:cNvPr id="0" name=""/>
        <dsp:cNvSpPr/>
      </dsp:nvSpPr>
      <dsp:spPr>
        <a:xfrm>
          <a:off x="3037" y="511021"/>
          <a:ext cx="789308" cy="1183962"/>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9D082-C033-4272-A709-8D5A647739F6}">
      <dsp:nvSpPr>
        <dsp:cNvPr id="0" name=""/>
        <dsp:cNvSpPr/>
      </dsp:nvSpPr>
      <dsp:spPr>
        <a:xfrm>
          <a:off x="4094038" y="673894"/>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itchFamily="34" charset="-122"/>
              <a:ea typeface="微软雅黑" pitchFamily="34" charset="-122"/>
            </a:rPr>
            <a:t>交代必要的背景</a:t>
          </a:r>
          <a:endParaRPr lang="en-US" sz="1600" kern="1200" dirty="0">
            <a:latin typeface="微软雅黑" pitchFamily="34" charset="-122"/>
            <a:ea typeface="微软雅黑" pitchFamily="34" charset="-122"/>
          </a:endParaRPr>
        </a:p>
      </dsp:txBody>
      <dsp:txXfrm>
        <a:off x="4094038" y="673894"/>
        <a:ext cx="3608268" cy="1127583"/>
      </dsp:txXfrm>
    </dsp:sp>
    <dsp:sp modelId="{8B629CF6-A52A-4F74-B1AF-6CE1EE710C93}">
      <dsp:nvSpPr>
        <dsp:cNvPr id="0" name=""/>
        <dsp:cNvSpPr/>
      </dsp:nvSpPr>
      <dsp:spPr>
        <a:xfrm>
          <a:off x="3943694" y="511021"/>
          <a:ext cx="789308" cy="1183962"/>
        </a:xfrm>
        <a:prstGeom prst="rect">
          <a:avLst/>
        </a:prstGeom>
        <a:solidFill>
          <a:schemeClr val="accent1">
            <a:tint val="50000"/>
            <a:hueOff val="2803"/>
            <a:satOff val="-418"/>
            <a:lumOff val="1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D15B7-E5FC-44FB-A808-CB4B5A5390F5}">
      <dsp:nvSpPr>
        <dsp:cNvPr id="0" name=""/>
        <dsp:cNvSpPr/>
      </dsp:nvSpPr>
      <dsp:spPr>
        <a:xfrm>
          <a:off x="153381" y="2093397"/>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itchFamily="34" charset="-122"/>
              <a:ea typeface="微软雅黑" pitchFamily="34" charset="-122"/>
            </a:rPr>
            <a:t>对缺陷进行精确详实的描述，避免歧义</a:t>
          </a:r>
          <a:endParaRPr lang="en-US" sz="1600" kern="1200" dirty="0">
            <a:latin typeface="微软雅黑" pitchFamily="34" charset="-122"/>
            <a:ea typeface="微软雅黑" pitchFamily="34" charset="-122"/>
          </a:endParaRPr>
        </a:p>
      </dsp:txBody>
      <dsp:txXfrm>
        <a:off x="153381" y="2093397"/>
        <a:ext cx="3608268" cy="1127583"/>
      </dsp:txXfrm>
    </dsp:sp>
    <dsp:sp modelId="{289E6BFF-988D-44F7-A29B-434B09BDF52F}">
      <dsp:nvSpPr>
        <dsp:cNvPr id="0" name=""/>
        <dsp:cNvSpPr/>
      </dsp:nvSpPr>
      <dsp:spPr>
        <a:xfrm>
          <a:off x="3037" y="1930523"/>
          <a:ext cx="789308" cy="1183962"/>
        </a:xfrm>
        <a:prstGeom prst="rect">
          <a:avLst/>
        </a:prstGeom>
        <a:solidFill>
          <a:schemeClr val="accent1">
            <a:tint val="50000"/>
            <a:hueOff val="5607"/>
            <a:satOff val="-837"/>
            <a:lumOff val="35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FBBE2-1C2B-4B5D-8D29-33D5E6DF465F}">
      <dsp:nvSpPr>
        <dsp:cNvPr id="0" name=""/>
        <dsp:cNvSpPr/>
      </dsp:nvSpPr>
      <dsp:spPr>
        <a:xfrm>
          <a:off x="4094038" y="2093397"/>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itchFamily="34" charset="-122"/>
              <a:ea typeface="微软雅黑" pitchFamily="34" charset="-122"/>
            </a:rPr>
            <a:t>尽量使用客观平时的语言描述客观事实，不要加入过多个人感情色彩</a:t>
          </a:r>
          <a:endParaRPr lang="en-US" sz="1600" kern="1200" dirty="0">
            <a:latin typeface="微软雅黑" pitchFamily="34" charset="-122"/>
            <a:ea typeface="微软雅黑" pitchFamily="34" charset="-122"/>
          </a:endParaRPr>
        </a:p>
      </dsp:txBody>
      <dsp:txXfrm>
        <a:off x="4094038" y="2093397"/>
        <a:ext cx="3608268" cy="1127583"/>
      </dsp:txXfrm>
    </dsp:sp>
    <dsp:sp modelId="{25D13006-88E3-4F19-9DD7-26E97358D8C7}">
      <dsp:nvSpPr>
        <dsp:cNvPr id="0" name=""/>
        <dsp:cNvSpPr/>
      </dsp:nvSpPr>
      <dsp:spPr>
        <a:xfrm>
          <a:off x="3943694" y="1930523"/>
          <a:ext cx="789308" cy="1183962"/>
        </a:xfrm>
        <a:prstGeom prst="rect">
          <a:avLst/>
        </a:prstGeom>
        <a:solidFill>
          <a:schemeClr val="accent1">
            <a:tint val="50000"/>
            <a:hueOff val="8410"/>
            <a:satOff val="-1255"/>
            <a:lumOff val="53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6EDD5AE-1246-40DE-839C-AFF0B7D80796}" type="datetimeFigureOut">
              <a:rPr lang="zh-CN" altLang="en-US" smtClean="0"/>
              <a:pPr/>
              <a:t>2017/12/24</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FCB4D1-A160-4BEA-8673-7EB78D723BB5}" type="slidenum">
              <a:rPr lang="zh-CN" altLang="en-US" smtClean="0"/>
              <a:pPr/>
              <a:t>‹#›</a:t>
            </a:fld>
            <a:endParaRPr lang="zh-CN" altLang="en-US" dirty="0"/>
          </a:p>
        </p:txBody>
      </p:sp>
    </p:spTree>
    <p:extLst>
      <p:ext uri="{BB962C8B-B14F-4D97-AF65-F5344CB8AC3E}">
        <p14:creationId xmlns:p14="http://schemas.microsoft.com/office/powerpoint/2010/main" val="178194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Lj0817:</a:t>
            </a:r>
            <a:r>
              <a:rPr lang="zh-CN" altLang="en-US" dirty="0"/>
              <a:t>建议重点在缺陷报告如何填写？需要明确说明报告填写的具体内容和要求</a:t>
            </a:r>
            <a:endParaRPr lang="en-US" dirty="0"/>
          </a:p>
        </p:txBody>
      </p:sp>
      <p:sp>
        <p:nvSpPr>
          <p:cNvPr id="4" name="Slide Number Placeholder 3"/>
          <p:cNvSpPr>
            <a:spLocks noGrp="1"/>
          </p:cNvSpPr>
          <p:nvPr>
            <p:ph type="sldNum" sz="quarter" idx="10"/>
          </p:nvPr>
        </p:nvSpPr>
        <p:spPr/>
        <p:txBody>
          <a:bodyPr/>
          <a:lstStyle/>
          <a:p>
            <a:fld id="{2EFCB4D1-A160-4BEA-8673-7EB78D723BB5}" type="slidenum">
              <a:rPr lang="zh-CN" altLang="en-US" smtClean="0"/>
              <a:pPr/>
              <a:t>1</a:t>
            </a:fld>
            <a:endParaRPr lang="zh-CN" altLang="en-US"/>
          </a:p>
        </p:txBody>
      </p:sp>
    </p:spTree>
    <p:extLst>
      <p:ext uri="{BB962C8B-B14F-4D97-AF65-F5344CB8AC3E}">
        <p14:creationId xmlns:p14="http://schemas.microsoft.com/office/powerpoint/2010/main" val="244243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370637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7824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00763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pic>
        <p:nvPicPr>
          <p:cNvPr id="3" name="Picture 4" descr="HP_White_RGB_150_SM.png"/>
          <p:cNvPicPr>
            <a:picLocks noChangeAspect="1"/>
          </p:cNvPicPr>
          <p:nvPr userDrawn="1"/>
        </p:nvPicPr>
        <p:blipFill>
          <a:blip r:embed="rId3" cstate="print"/>
          <a:srcRect/>
          <a:stretch>
            <a:fillRect/>
          </a:stretch>
        </p:blipFill>
        <p:spPr bwMode="auto">
          <a:xfrm>
            <a:off x="8505825" y="6046788"/>
            <a:ext cx="484188" cy="484187"/>
          </a:xfrm>
          <a:prstGeom prst="rect">
            <a:avLst/>
          </a:prstGeom>
          <a:noFill/>
          <a:ln w="9525">
            <a:noFill/>
            <a:miter lim="800000"/>
            <a:headEnd/>
            <a:tailEnd/>
          </a:ln>
        </p:spPr>
      </p:pic>
      <p:sp>
        <p:nvSpPr>
          <p:cNvPr id="4" name="TextBox 3"/>
          <p:cNvSpPr txBox="1"/>
          <p:nvPr userDrawn="1"/>
        </p:nvSpPr>
        <p:spPr>
          <a:xfrm>
            <a:off x="533400" y="6345238"/>
            <a:ext cx="8012113" cy="304800"/>
          </a:xfrm>
          <a:prstGeom prst="rect">
            <a:avLst/>
          </a:prstGeom>
          <a:noFill/>
        </p:spPr>
        <p:txBody>
          <a:bodyPr lIns="0"/>
          <a:lstStyle/>
          <a:p>
            <a:pPr defTabSz="457200">
              <a:defRPr/>
            </a:pPr>
            <a:r>
              <a:rPr lang="zh-CN" altLang="en-US" sz="700">
                <a:solidFill>
                  <a:schemeClr val="bg1"/>
                </a:solidFill>
                <a:latin typeface="HP Simplified" charset="-122"/>
                <a:ea typeface="HP Simplified" charset="-122"/>
              </a:rPr>
              <a:t>惠普国际软件人才基地教材</a:t>
            </a:r>
            <a:endParaRPr lang="en-US" sz="700">
              <a:solidFill>
                <a:schemeClr val="bg1"/>
              </a:solidFill>
              <a:latin typeface="HP Simplified" charset="-122"/>
              <a:ea typeface="HP Simplified" charset="-122"/>
            </a:endParaRPr>
          </a:p>
        </p:txBody>
      </p:sp>
      <p:sp>
        <p:nvSpPr>
          <p:cNvPr id="16" name="Title 1"/>
          <p:cNvSpPr>
            <a:spLocks noGrp="1"/>
          </p:cNvSpPr>
          <p:nvPr>
            <p:ph type="ctrTitle"/>
          </p:nvPr>
        </p:nvSpPr>
        <p:spPr bwMode="black">
          <a:xfrm>
            <a:off x="329184" y="317771"/>
            <a:ext cx="7222352" cy="2675604"/>
          </a:xfrm>
          <a:prstGeom prst="rect">
            <a:avLst/>
          </a:prstGeom>
        </p:spPr>
        <p:txBody>
          <a:bodyPr lIns="0" tIns="0" rIns="0" bIns="0" anchor="t">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altLang="zh-CN" noProof="0"/>
              <a:t>Click to edit Master title style</a:t>
            </a:r>
            <a:endParaRPr lang="en-US" noProof="0" dirty="0"/>
          </a:p>
        </p:txBody>
      </p:sp>
    </p:spTree>
    <p:extLst>
      <p:ext uri="{BB962C8B-B14F-4D97-AF65-F5344CB8AC3E}">
        <p14:creationId xmlns:p14="http://schemas.microsoft.com/office/powerpoint/2010/main" val="3988972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06706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46102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030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61038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3992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82597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472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00848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2616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99507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32187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96953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8861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97481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507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4025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25046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48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2517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347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图片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577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843275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339752" y="3068960"/>
            <a:ext cx="4896544" cy="649288"/>
          </a:xfrm>
          <a:prstGeom prst="rect">
            <a:avLst/>
          </a:prstGeom>
          <a:ln>
            <a:noFill/>
          </a:ln>
        </p:spPr>
        <p:txBody>
          <a:bodyPr lIns="0" tIns="0" rIns="0" bIns="0"/>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buFont typeface="Arial" pitchFamily="34" charset="0"/>
              <a:buNone/>
              <a:defRPr/>
            </a:pPr>
            <a:r>
              <a:rPr lang="en-US" altLang="zh-CN" sz="4800" b="1" kern="0" dirty="0">
                <a:solidFill>
                  <a:sysClr val="windowText" lastClr="000000"/>
                </a:solidFill>
                <a:latin typeface="微软雅黑" panose="020B0503020204020204" pitchFamily="34" charset="-122"/>
                <a:ea typeface="微软雅黑" panose="020B0503020204020204" pitchFamily="34" charset="-122"/>
              </a:rPr>
              <a:t>5.3 </a:t>
            </a:r>
            <a:r>
              <a:rPr lang="zh-CN" altLang="zh-CN" sz="4800" b="1" kern="0" dirty="0">
                <a:solidFill>
                  <a:sysClr val="windowText" lastClr="000000"/>
                </a:solidFill>
                <a:latin typeface="微软雅黑" panose="020B0503020204020204" pitchFamily="34" charset="-122"/>
                <a:ea typeface="微软雅黑" panose="020B0503020204020204" pitchFamily="34" charset="-122"/>
              </a:rPr>
              <a:t>软件</a:t>
            </a:r>
            <a:r>
              <a:rPr lang="zh-CN" altLang="en-US" sz="4800" b="1" kern="0" dirty="0">
                <a:solidFill>
                  <a:sysClr val="windowText" lastClr="000000"/>
                </a:solidFill>
                <a:latin typeface="微软雅黑" panose="020B0503020204020204" pitchFamily="34" charset="-122"/>
                <a:ea typeface="微软雅黑" panose="020B0503020204020204" pitchFamily="34" charset="-122"/>
              </a:rPr>
              <a:t>缺陷报告</a:t>
            </a:r>
            <a:endParaRPr lang="en-US" sz="4800" b="1" kern="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noChangeArrowheads="1"/>
          </p:cNvSpPr>
          <p:nvPr>
            <p:ph type="title"/>
          </p:nvPr>
        </p:nvSpPr>
        <p:spPr>
          <a:xfrm>
            <a:off x="-1085987" y="0"/>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33795"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管理缺陷严重级和优先级</a:t>
            </a:r>
            <a:endParaRPr lang="en-US" altLang="en-US" sz="2400" dirty="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3200" dirty="0">
              <a:solidFill>
                <a:srgbClr val="0096D6"/>
              </a:solidFill>
              <a:latin typeface="宋体" panose="02010600030101010101" pitchFamily="2" charset="-122"/>
              <a:ea typeface="宋体" panose="02010600030101010101" pitchFamily="2" charset="-122"/>
            </a:endParaRPr>
          </a:p>
        </p:txBody>
      </p:sp>
      <p:graphicFrame>
        <p:nvGraphicFramePr>
          <p:cNvPr id="2" name="Table 1"/>
          <p:cNvGraphicFramePr>
            <a:graphicFrameLocks noGrp="1"/>
          </p:cNvGraphicFramePr>
          <p:nvPr>
            <p:extLst/>
          </p:nvPr>
        </p:nvGraphicFramePr>
        <p:xfrm>
          <a:off x="328612" y="1743123"/>
          <a:ext cx="8365011" cy="2073274"/>
        </p:xfrm>
        <a:graphic>
          <a:graphicData uri="http://schemas.openxmlformats.org/drawingml/2006/table">
            <a:tbl>
              <a:tblPr bandRow="1">
                <a:tableStyleId>{5FD0F851-EC5A-4D38-B0AD-8093EC10F338}</a:tableStyleId>
              </a:tblPr>
              <a:tblGrid>
                <a:gridCol w="1213585">
                  <a:extLst>
                    <a:ext uri="{9D8B030D-6E8A-4147-A177-3AD203B41FA5}">
                      <a16:colId xmlns:a16="http://schemas.microsoft.com/office/drawing/2014/main" val="20000"/>
                    </a:ext>
                  </a:extLst>
                </a:gridCol>
                <a:gridCol w="5791917">
                  <a:extLst>
                    <a:ext uri="{9D8B030D-6E8A-4147-A177-3AD203B41FA5}">
                      <a16:colId xmlns:a16="http://schemas.microsoft.com/office/drawing/2014/main" val="20001"/>
                    </a:ext>
                  </a:extLst>
                </a:gridCol>
                <a:gridCol w="1359509">
                  <a:extLst>
                    <a:ext uri="{9D8B030D-6E8A-4147-A177-3AD203B41FA5}">
                      <a16:colId xmlns:a16="http://schemas.microsoft.com/office/drawing/2014/main" val="20002"/>
                    </a:ext>
                  </a:extLst>
                </a:gridCol>
              </a:tblGrid>
              <a:tr h="618154">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优先级</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描述</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平均时间</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0"/>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1-</a:t>
                      </a:r>
                      <a:r>
                        <a:rPr kumimoji="0" lang="zh-CN" sz="1600" u="none" strike="noStrike" cap="none" normalizeH="0" baseline="0" dirty="0">
                          <a:ln>
                            <a:noFill/>
                          </a:ln>
                          <a:effectLst/>
                        </a:rPr>
                        <a:t>低</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a:ln>
                            <a:noFill/>
                          </a:ln>
                          <a:effectLst/>
                        </a:rPr>
                        <a:t>暂时不影响继续测试；可以在方便时解决</a:t>
                      </a:r>
                      <a:endParaRPr kumimoji="0" lang="en-US" sz="16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a:ln>
                            <a:noFill/>
                          </a:ln>
                          <a:effectLst/>
                        </a:rPr>
                        <a:t>3</a:t>
                      </a:r>
                      <a:r>
                        <a:rPr kumimoji="0" lang="zh-CN" sz="1600" u="none" strike="noStrike" cap="none" normalizeH="0" baseline="0">
                          <a:ln>
                            <a:noFill/>
                          </a:ln>
                          <a:effectLst/>
                        </a:rPr>
                        <a:t>天</a:t>
                      </a:r>
                      <a:endParaRPr kumimoji="0" lang="en-US" sz="16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1"/>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2-</a:t>
                      </a:r>
                      <a:r>
                        <a:rPr kumimoji="0" lang="zh-CN" sz="1600" u="none" strike="noStrike" cap="none" normalizeH="0" baseline="0" dirty="0">
                          <a:ln>
                            <a:noFill/>
                          </a:ln>
                          <a:effectLst/>
                        </a:rPr>
                        <a:t>中</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a:ln>
                            <a:noFill/>
                          </a:ln>
                          <a:effectLst/>
                        </a:rPr>
                        <a:t>部分功能无法继续测试；需要优先解决</a:t>
                      </a:r>
                      <a:endParaRPr kumimoji="0" lang="en-US" sz="16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a:ln>
                            <a:noFill/>
                          </a:ln>
                          <a:effectLst/>
                        </a:rPr>
                        <a:t>2</a:t>
                      </a:r>
                      <a:r>
                        <a:rPr kumimoji="0" lang="zh-CN" sz="1600" u="none" strike="noStrike" cap="none" normalizeH="0" baseline="0">
                          <a:ln>
                            <a:noFill/>
                          </a:ln>
                          <a:effectLst/>
                        </a:rPr>
                        <a:t>天</a:t>
                      </a:r>
                      <a:endParaRPr kumimoji="0" lang="en-US" sz="16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2"/>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3-</a:t>
                      </a:r>
                      <a:r>
                        <a:rPr kumimoji="0" lang="zh-CN" sz="1600" u="none" strike="noStrike" cap="none" normalizeH="0" baseline="0" dirty="0">
                          <a:ln>
                            <a:noFill/>
                          </a:ln>
                          <a:effectLst/>
                        </a:rPr>
                        <a:t>高</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dirty="0">
                          <a:ln>
                            <a:noFill/>
                          </a:ln>
                          <a:effectLst/>
                        </a:rPr>
                        <a:t>测试暂停，无法进行；必须立即解决</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1</a:t>
                      </a:r>
                      <a:r>
                        <a:rPr kumimoji="0" lang="zh-CN" sz="1600" u="none" strike="noStrike" cap="none" normalizeH="0" baseline="0" dirty="0">
                          <a:ln>
                            <a:noFill/>
                          </a:ln>
                          <a:effectLst/>
                        </a:rPr>
                        <a:t>天</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3"/>
                  </a:ext>
                </a:extLst>
              </a:tr>
            </a:tbl>
          </a:graphicData>
        </a:graphic>
      </p:graphicFrame>
      <p:graphicFrame>
        <p:nvGraphicFramePr>
          <p:cNvPr id="6" name="Table 1"/>
          <p:cNvGraphicFramePr>
            <a:graphicFrameLocks noGrp="1"/>
          </p:cNvGraphicFramePr>
          <p:nvPr>
            <p:extLst/>
          </p:nvPr>
        </p:nvGraphicFramePr>
        <p:xfrm>
          <a:off x="328614" y="4229295"/>
          <a:ext cx="8350249" cy="2073274"/>
        </p:xfrm>
        <a:graphic>
          <a:graphicData uri="http://schemas.openxmlformats.org/drawingml/2006/table">
            <a:tbl>
              <a:tblPr bandRow="1">
                <a:tableStyleId>{BDBED569-4797-4DF1-A0F4-6AAB3CD982D8}</a:tableStyleId>
              </a:tblPr>
              <a:tblGrid>
                <a:gridCol w="2025294">
                  <a:extLst>
                    <a:ext uri="{9D8B030D-6E8A-4147-A177-3AD203B41FA5}">
                      <a16:colId xmlns:a16="http://schemas.microsoft.com/office/drawing/2014/main" val="20000"/>
                    </a:ext>
                  </a:extLst>
                </a:gridCol>
                <a:gridCol w="5123026">
                  <a:extLst>
                    <a:ext uri="{9D8B030D-6E8A-4147-A177-3AD203B41FA5}">
                      <a16:colId xmlns:a16="http://schemas.microsoft.com/office/drawing/2014/main" val="20001"/>
                    </a:ext>
                  </a:extLst>
                </a:gridCol>
                <a:gridCol w="1201929">
                  <a:extLst>
                    <a:ext uri="{9D8B030D-6E8A-4147-A177-3AD203B41FA5}">
                      <a16:colId xmlns:a16="http://schemas.microsoft.com/office/drawing/2014/main" val="20002"/>
                    </a:ext>
                  </a:extLst>
                </a:gridCol>
              </a:tblGrid>
              <a:tr h="618154">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优先级</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描述</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平均时间</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0"/>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1</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(Must Fix)</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缺陷对用户或工程团队有极大影响，必须立即解决</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24</a:t>
                      </a:r>
                      <a:r>
                        <a:rPr kumimoji="0" lang="zh-CN" altLang="en-US" sz="1600" u="none" strike="noStrike" cap="none" normalizeH="0" baseline="0" dirty="0">
                          <a:ln>
                            <a:noFill/>
                          </a:ln>
                          <a:effectLst/>
                        </a:rPr>
                        <a:t>小时</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1"/>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2</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(Should Fix)</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缺陷应在本次迭代或发布结束前被修复</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迭代结束前</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2"/>
                  </a:ext>
                </a:extLst>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3</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(Fix if Time)</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可推迟的时间取决于产品开发的阶段</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依开发而定</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3"/>
                  </a:ext>
                </a:extLst>
              </a:tr>
            </a:tbl>
          </a:graphicData>
        </a:graphic>
      </p:graphicFrame>
      <p:sp>
        <p:nvSpPr>
          <p:cNvPr id="4" name="矩形 3"/>
          <p:cNvSpPr/>
          <p:nvPr/>
        </p:nvSpPr>
        <p:spPr>
          <a:xfrm>
            <a:off x="275820" y="1265260"/>
            <a:ext cx="1800493" cy="458908"/>
          </a:xfrm>
          <a:prstGeom prst="rect">
            <a:avLst/>
          </a:prstGeom>
        </p:spPr>
        <p:txBody>
          <a:bodyPr wrap="none">
            <a:spAutoFit/>
          </a:bodyPr>
          <a:lstStyle/>
          <a:p>
            <a:pPr marL="0" lvl="1" indent="0" eaLnBrk="1" hangingPunct="1">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优先级分类方法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686732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noChangeArrowheads="1"/>
          </p:cNvSpPr>
          <p:nvPr>
            <p:ph type="title"/>
          </p:nvPr>
        </p:nvSpPr>
        <p:spPr>
          <a:xfrm>
            <a:off x="-1188640" y="-43084"/>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33795"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管理缺陷严重级和优先级</a:t>
            </a:r>
            <a:endParaRPr lang="en-US" altLang="en-US" sz="2400" dirty="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3200" dirty="0">
              <a:solidFill>
                <a:srgbClr val="0096D6"/>
              </a:solidFill>
              <a:latin typeface="宋体" panose="02010600030101010101" pitchFamily="2" charset="-122"/>
              <a:ea typeface="宋体" panose="02010600030101010101" pitchFamily="2" charset="-122"/>
            </a:endParaRPr>
          </a:p>
        </p:txBody>
      </p:sp>
      <p:graphicFrame>
        <p:nvGraphicFramePr>
          <p:cNvPr id="2" name="Table 1"/>
          <p:cNvGraphicFramePr>
            <a:graphicFrameLocks noGrp="1"/>
          </p:cNvGraphicFramePr>
          <p:nvPr>
            <p:extLst/>
          </p:nvPr>
        </p:nvGraphicFramePr>
        <p:xfrm>
          <a:off x="328613" y="2111610"/>
          <a:ext cx="8365012" cy="2883468"/>
        </p:xfrm>
        <a:graphic>
          <a:graphicData uri="http://schemas.openxmlformats.org/drawingml/2006/table">
            <a:tbl>
              <a:tblPr bandRow="1">
                <a:tableStyleId>{5FD0F851-EC5A-4D38-B0AD-8093EC10F338}</a:tableStyleId>
              </a:tblPr>
              <a:tblGrid>
                <a:gridCol w="2155281">
                  <a:extLst>
                    <a:ext uri="{9D8B030D-6E8A-4147-A177-3AD203B41FA5}">
                      <a16:colId xmlns:a16="http://schemas.microsoft.com/office/drawing/2014/main" val="20000"/>
                    </a:ext>
                  </a:extLst>
                </a:gridCol>
                <a:gridCol w="6209731">
                  <a:extLst>
                    <a:ext uri="{9D8B030D-6E8A-4147-A177-3AD203B41FA5}">
                      <a16:colId xmlns:a16="http://schemas.microsoft.com/office/drawing/2014/main" val="20001"/>
                    </a:ext>
                  </a:extLst>
                </a:gridCol>
              </a:tblGrid>
              <a:tr h="694569">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800" u="none" strike="noStrike" cap="none" normalizeH="0" baseline="0" dirty="0">
                          <a:ln>
                            <a:noFill/>
                          </a:ln>
                          <a:effectLst/>
                        </a:rPr>
                        <a:t>严重级别</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a:ln>
                            <a:noFill/>
                          </a:ln>
                          <a:effectLst/>
                        </a:rPr>
                        <a:t>描述</a:t>
                      </a:r>
                      <a:endParaRPr kumimoji="0" lang="en-US" sz="1800" b="1"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0"/>
                  </a:ext>
                </a:extLst>
              </a:tr>
              <a:tr h="821949">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1</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Critical</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系统不能执行正常工作功能或重要功能失效，甚至造成用户数据丢失、危及人身安全</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1"/>
                  </a:ext>
                </a:extLst>
              </a:tr>
              <a:tr h="54500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2</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Major</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严重地影响系统正常功能或基本功能失效，且没有替代办法。</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2"/>
                  </a:ext>
                </a:extLst>
              </a:tr>
              <a:tr h="410975">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a:ln>
                            <a:noFill/>
                          </a:ln>
                          <a:effectLst/>
                        </a:rPr>
                        <a:t>3</a:t>
                      </a:r>
                      <a:r>
                        <a:rPr kumimoji="0" lang="zh-CN" altLang="en-US" sz="1600" u="none" strike="noStrike" cap="none" normalizeH="0" baseline="0" dirty="0">
                          <a:ln>
                            <a:noFill/>
                          </a:ln>
                          <a:effectLst/>
                        </a:rPr>
                        <a:t>级：</a:t>
                      </a:r>
                      <a:r>
                        <a:rPr kumimoji="0" lang="en-US" altLang="zh-CN" sz="1600" u="none" strike="noStrike" cap="none" normalizeH="0" baseline="0" dirty="0">
                          <a:ln>
                            <a:noFill/>
                          </a:ln>
                          <a:effectLst/>
                        </a:rPr>
                        <a:t>Minor</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a:ln>
                            <a:noFill/>
                          </a:ln>
                          <a:effectLst/>
                        </a:rPr>
                        <a:t>系统正常功能受影响，但存在可行的替代办法</a:t>
                      </a:r>
                      <a:endParaRPr kumimoji="0" lang="en-US" sz="16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tc>
                <a:extLst>
                  <a:ext uri="{0D108BD9-81ED-4DB2-BD59-A6C34878D82A}">
                    <a16:rowId xmlns:a16="http://schemas.microsoft.com/office/drawing/2014/main" val="10003"/>
                  </a:ext>
                </a:extLst>
              </a:tr>
              <a:tr h="410975">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4</a:t>
                      </a:r>
                      <a:r>
                        <a:rPr kumimoji="0" lang="zh-CN" altLang="en-US"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级：</a:t>
                      </a:r>
                      <a:r>
                        <a:rPr kumimoji="0" lang="en-US" altLang="zh-CN"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Cosmetic</a:t>
                      </a:r>
                      <a:endParaRPr kumimoji="0" lang="en-US"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cs typeface="HP Simplified" panose="020B0604020204020204" pitchFamily="34" charset="0"/>
                        <a:sym typeface="HP Simplified" panose="020B0604020204020204" pitchFamily="34" charset="0"/>
                      </a:endParaRPr>
                    </a:p>
                  </a:txBody>
                  <a:tcPr marL="68580" marR="68580"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使操作者不方便或遇到麻烦，但不影响执行工作功能或重要功能。</a:t>
                      </a:r>
                      <a:endParaRPr kumimoji="0" lang="en-US" sz="1600" b="1" u="none" strike="noStrike" kern="1200" cap="none" normalizeH="0" baseline="0" dirty="0">
                        <a:ln>
                          <a:noFill/>
                        </a:ln>
                        <a:solidFill>
                          <a:schemeClr val="tx2"/>
                        </a:solidFill>
                        <a:effectLst/>
                        <a:latin typeface="微软雅黑" panose="020B0503020204020204" pitchFamily="34" charset="-122"/>
                        <a:ea typeface="微软雅黑" panose="020B0503020204020204" pitchFamily="34" charset="-122"/>
                        <a:cs typeface="HP Simplified" panose="020B0604020204020204" pitchFamily="34" charset="0"/>
                        <a:sym typeface="HP Simplified" panose="020B0604020204020204" pitchFamily="34" charset="0"/>
                      </a:endParaRPr>
                    </a:p>
                  </a:txBody>
                  <a:tcPr marL="68580" marR="68580" marT="0" marB="0" anchor="ctr" horzOverflow="overflow"/>
                </a:tc>
                <a:extLst>
                  <a:ext uri="{0D108BD9-81ED-4DB2-BD59-A6C34878D82A}">
                    <a16:rowId xmlns:a16="http://schemas.microsoft.com/office/drawing/2014/main" val="10004"/>
                  </a:ext>
                </a:extLst>
              </a:tr>
            </a:tbl>
          </a:graphicData>
        </a:graphic>
      </p:graphicFrame>
      <p:sp>
        <p:nvSpPr>
          <p:cNvPr id="7" name="矩形 6"/>
          <p:cNvSpPr/>
          <p:nvPr/>
        </p:nvSpPr>
        <p:spPr>
          <a:xfrm>
            <a:off x="275820" y="1538220"/>
            <a:ext cx="2031325" cy="507831"/>
          </a:xfrm>
          <a:prstGeom prst="rect">
            <a:avLst/>
          </a:prstGeom>
        </p:spPr>
        <p:txBody>
          <a:bodyPr wrap="none">
            <a:spAutoFit/>
          </a:bodyPr>
          <a:lstStyle/>
          <a:p>
            <a:pPr marL="0" lvl="1" indent="0" eaLnBrk="1" hangingPunct="1">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严重级别分类方法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28096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noChangeArrowheads="1"/>
          </p:cNvSpPr>
          <p:nvPr>
            <p:ph type="title"/>
          </p:nvPr>
        </p:nvSpPr>
        <p:spPr>
          <a:xfrm>
            <a:off x="-1188640" y="73791"/>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17411" name="Text Placeholder 6"/>
          <p:cNvSpPr>
            <a:spLocks noGrp="1" noChangeArrowheads="1"/>
          </p:cNvSpPr>
          <p:nvPr>
            <p:ph idx="4294967295"/>
          </p:nvPr>
        </p:nvSpPr>
        <p:spPr>
          <a:xfrm>
            <a:off x="0" y="1824038"/>
            <a:ext cx="4287838" cy="2016125"/>
          </a:xfrm>
        </p:spPr>
        <p:txBody>
          <a:bodyPr/>
          <a:lstStyle/>
          <a:p>
            <a:pPr marL="0" lvl="2" indent="0" defTabSz="430213" eaLnBrk="1" hangingPunct="1">
              <a:buFont typeface="HP Simplified" pitchFamily="2" charset="-122"/>
              <a:buNone/>
              <a:defRPr/>
            </a:pPr>
            <a:r>
              <a:rPr lang="en-US" altLang="zh-CN" sz="1800" b="1" dirty="0">
                <a:solidFill>
                  <a:schemeClr val="tx2"/>
                </a:solidFill>
                <a:latin typeface="微软雅黑" panose="020B0503020204020204" pitchFamily="34" charset="-122"/>
                <a:ea typeface="微软雅黑" panose="020B0503020204020204" pitchFamily="34" charset="-122"/>
                <a:sym typeface="HP Simplified" pitchFamily="2" charset="-122"/>
              </a:rPr>
              <a:t> A</a:t>
            </a:r>
            <a:r>
              <a:rPr lang="zh-CN" altLang="en-US" sz="1800" b="1" dirty="0">
                <a:solidFill>
                  <a:schemeClr val="tx2"/>
                </a:solidFill>
                <a:latin typeface="微软雅黑" panose="020B0503020204020204" pitchFamily="34" charset="-122"/>
                <a:ea typeface="微软雅黑" panose="020B0503020204020204" pitchFamily="34" charset="-122"/>
                <a:sym typeface="HP Simplified" pitchFamily="2" charset="-122"/>
              </a:rPr>
              <a:t>类</a:t>
            </a:r>
            <a:r>
              <a:rPr lang="en-US" altLang="zh-CN" sz="1800" b="1" dirty="0">
                <a:solidFill>
                  <a:schemeClr val="tx2"/>
                </a:solidFill>
                <a:latin typeface="微软雅黑" panose="020B0503020204020204" pitchFamily="34" charset="-122"/>
                <a:ea typeface="微软雅黑" panose="020B0503020204020204" pitchFamily="34" charset="-122"/>
                <a:sym typeface="HP Simplified" pitchFamily="2" charset="-122"/>
              </a:rPr>
              <a:t>—— </a:t>
            </a:r>
            <a:r>
              <a:rPr lang="zh-CN" altLang="en-US" sz="1800" b="1" dirty="0">
                <a:solidFill>
                  <a:schemeClr val="tx2"/>
                </a:solidFill>
                <a:latin typeface="微软雅黑" panose="020B0503020204020204" pitchFamily="34" charset="-122"/>
                <a:ea typeface="微软雅黑" panose="020B0503020204020204" pitchFamily="34" charset="-122"/>
                <a:sym typeface="HP Simplified" pitchFamily="2" charset="-122"/>
              </a:rPr>
              <a:t>严重错误</a:t>
            </a:r>
            <a:endParaRPr lang="zh-CN" altLang="en-US" sz="1800" dirty="0">
              <a:solidFill>
                <a:schemeClr val="tx2"/>
              </a:solidFill>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sym typeface="HP Simplified" pitchFamily="2" charset="-122"/>
              </a:rPr>
              <a:t>由于程序所引起的死机</a:t>
            </a:r>
            <a:r>
              <a:rPr lang="en-US" altLang="zh-CN" sz="1800" dirty="0">
                <a:latin typeface="微软雅黑" panose="020B0503020204020204" pitchFamily="34" charset="-122"/>
                <a:ea typeface="微软雅黑" panose="020B0503020204020204" pitchFamily="34" charset="-122"/>
                <a:sym typeface="HP Simplified" pitchFamily="2" charset="-122"/>
              </a:rPr>
              <a:t>,</a:t>
            </a:r>
            <a:r>
              <a:rPr lang="zh-CN" altLang="en-US" sz="1800" dirty="0">
                <a:latin typeface="微软雅黑" panose="020B0503020204020204" pitchFamily="34" charset="-122"/>
                <a:ea typeface="微软雅黑" panose="020B0503020204020204" pitchFamily="34" charset="-122"/>
                <a:sym typeface="HP Simplified" pitchFamily="2" charset="-122"/>
              </a:rPr>
              <a:t>非法退出</a:t>
            </a:r>
          </a:p>
          <a:p>
            <a:pPr lvl="2" defTabSz="430213"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sym typeface="HP Simplified" pitchFamily="2" charset="-122"/>
              </a:rPr>
              <a:t>死循环</a:t>
            </a:r>
          </a:p>
          <a:p>
            <a:pPr lvl="2" defTabSz="430213"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sym typeface="HP Simplified" pitchFamily="2" charset="-122"/>
              </a:rPr>
              <a:t>导致数据库发生死锁</a:t>
            </a:r>
          </a:p>
          <a:p>
            <a:pPr lvl="2" defTabSz="430213"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sym typeface="HP Simplified" pitchFamily="2" charset="-122"/>
              </a:rPr>
              <a:t>数据通讯错误</a:t>
            </a:r>
          </a:p>
          <a:p>
            <a:pPr lvl="2" defTabSz="430213"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sym typeface="HP Simplified" pitchFamily="2" charset="-122"/>
              </a:rPr>
              <a:t>严重的数值计算错误</a:t>
            </a:r>
          </a:p>
          <a:p>
            <a:pPr lvl="2" defTabSz="430213" eaLnBrk="1" hangingPunct="1">
              <a:buFont typeface="HP Simplified" pitchFamily="2" charset="-122"/>
              <a:buChar char="•"/>
              <a:defRPr/>
            </a:pPr>
            <a:endParaRPr lang="en-US" altLang="en-US" sz="1800" dirty="0">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HP Simplified" pitchFamily="2" charset="-122"/>
              <a:buChar char="•"/>
              <a:defRPr/>
            </a:pPr>
            <a:endParaRPr lang="en-US" altLang="en-US" sz="1800" dirty="0">
              <a:latin typeface="微软雅黑" panose="020B0503020204020204" pitchFamily="34" charset="-122"/>
              <a:ea typeface="微软雅黑" panose="020B0503020204020204" pitchFamily="34" charset="-122"/>
              <a:sym typeface="HP Simplified" pitchFamily="2" charset="-122"/>
            </a:endParaRPr>
          </a:p>
        </p:txBody>
      </p:sp>
      <p:sp>
        <p:nvSpPr>
          <p:cNvPr id="19461" name="Rectangle 1"/>
          <p:cNvSpPr>
            <a:spLocks noChangeArrowheads="1"/>
          </p:cNvSpPr>
          <p:nvPr/>
        </p:nvSpPr>
        <p:spPr bwMode="auto">
          <a:xfrm>
            <a:off x="4493573" y="1772952"/>
            <a:ext cx="46640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较严重错误</a:t>
            </a:r>
            <a:endParaRPr lang="en-US" altLang="zh-CN" dirty="0">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功能不符</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数据流错误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程序接口错误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轻微的数值计算错误</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19462" name="Rectangle 2"/>
          <p:cNvSpPr>
            <a:spLocks noChangeArrowheads="1"/>
          </p:cNvSpPr>
          <p:nvPr/>
        </p:nvSpPr>
        <p:spPr bwMode="auto">
          <a:xfrm>
            <a:off x="331128" y="3929506"/>
            <a:ext cx="39211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一般性错误</a:t>
            </a:r>
            <a:endParaRPr lang="en-US" altLang="zh-CN" dirty="0">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界面错误</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详细文档</a:t>
            </a:r>
            <a:r>
              <a:rPr lang="en-US" altLang="zh-CN" b="0" dirty="0">
                <a:solidFill>
                  <a:schemeClr val="tx1"/>
                </a:solidFill>
                <a:latin typeface="微软雅黑" panose="020B0503020204020204" pitchFamily="34" charset="-122"/>
                <a:ea typeface="微软雅黑" panose="020B0503020204020204" pitchFamily="34" charset="-122"/>
              </a:rPr>
              <a:t>)</a:t>
            </a: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打印内容、格式错误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简单的输入限制未放在前台进行控制</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删除操作未给出提示</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9" name="Subtitle 1"/>
          <p:cNvSpPr txBox="1">
            <a:spLocks noChangeArrowheads="1"/>
          </p:cNvSpPr>
          <p:nvPr/>
        </p:nvSpPr>
        <p:spPr bwMode="auto">
          <a:xfrm>
            <a:off x="392113" y="965200"/>
            <a:ext cx="811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eaLnBrk="1" hangingPunct="1">
              <a:buFont typeface="Wingdings" panose="05000000000000000000" pitchFamily="2" charset="2"/>
              <a:buChar char="n"/>
            </a:pPr>
            <a:r>
              <a:rPr lang="zh-CN" altLang="en-US" sz="2400" kern="0" dirty="0">
                <a:solidFill>
                  <a:srgbClr val="0096D6"/>
                </a:solidFill>
                <a:latin typeface="微软雅黑" panose="020B0503020204020204" pitchFamily="34" charset="-122"/>
                <a:ea typeface="微软雅黑" panose="020B0503020204020204" pitchFamily="34" charset="-122"/>
              </a:rPr>
              <a:t>管理缺陷严重级和优先级</a:t>
            </a:r>
            <a:endParaRPr lang="en-US" altLang="en-US" sz="2400" kern="0" dirty="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2000" kern="0" dirty="0">
              <a:solidFill>
                <a:srgbClr val="0096D6"/>
              </a:solidFill>
              <a:latin typeface="宋体" panose="02010600030101010101" pitchFamily="2" charset="-122"/>
              <a:ea typeface="宋体" panose="02010600030101010101" pitchFamily="2" charset="-122"/>
            </a:endParaRPr>
          </a:p>
        </p:txBody>
      </p:sp>
      <p:sp>
        <p:nvSpPr>
          <p:cNvPr id="10" name="Text Placeholder 6"/>
          <p:cNvSpPr txBox="1">
            <a:spLocks noChangeArrowheads="1"/>
          </p:cNvSpPr>
          <p:nvPr/>
        </p:nvSpPr>
        <p:spPr bwMode="auto">
          <a:xfrm>
            <a:off x="4593918" y="3630156"/>
            <a:ext cx="4140652" cy="26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marL="0" lvl="2" indent="0" defTabSz="430213" eaLnBrk="1" hangingPunct="1">
              <a:buFont typeface="HP Simplified" pitchFamily="2" charset="-122"/>
              <a:buNone/>
              <a:defRPr/>
            </a:pPr>
            <a:r>
              <a:rPr lang="zh-CN" altLang="en-US" sz="1800" b="1" kern="0" dirty="0">
                <a:solidFill>
                  <a:schemeClr val="tx2"/>
                </a:solidFill>
                <a:latin typeface="微软雅黑" panose="020B0503020204020204" pitchFamily="34" charset="-122"/>
                <a:ea typeface="微软雅黑" panose="020B0503020204020204" pitchFamily="34" charset="-122"/>
                <a:sym typeface="HP Simplified" pitchFamily="2" charset="-122"/>
              </a:rPr>
              <a:t> </a:t>
            </a:r>
            <a:r>
              <a:rPr lang="en-US" altLang="zh-CN" sz="1800" b="1" kern="0" dirty="0">
                <a:solidFill>
                  <a:schemeClr val="tx2"/>
                </a:solidFill>
                <a:latin typeface="微软雅黑" panose="020B0503020204020204" pitchFamily="34" charset="-122"/>
                <a:ea typeface="微软雅黑" panose="020B0503020204020204" pitchFamily="34" charset="-122"/>
                <a:sym typeface="HP Simplified" pitchFamily="2" charset="-122"/>
              </a:rPr>
              <a:t>D</a:t>
            </a:r>
            <a:r>
              <a:rPr lang="zh-CN" altLang="en-US" sz="1800" b="1" kern="0" dirty="0">
                <a:solidFill>
                  <a:schemeClr val="tx2"/>
                </a:solidFill>
                <a:latin typeface="微软雅黑" panose="020B0503020204020204" pitchFamily="34" charset="-122"/>
                <a:ea typeface="微软雅黑" panose="020B0503020204020204" pitchFamily="34" charset="-122"/>
                <a:sym typeface="HP Simplified" pitchFamily="2" charset="-122"/>
              </a:rPr>
              <a:t>类</a:t>
            </a:r>
            <a:r>
              <a:rPr lang="en-US" altLang="zh-CN" sz="1800" b="1" kern="0" dirty="0">
                <a:solidFill>
                  <a:schemeClr val="tx2"/>
                </a:solidFill>
                <a:latin typeface="微软雅黑" panose="020B0503020204020204" pitchFamily="34" charset="-122"/>
                <a:ea typeface="微软雅黑" panose="020B0503020204020204" pitchFamily="34" charset="-122"/>
                <a:sym typeface="HP Simplified" pitchFamily="2" charset="-122"/>
              </a:rPr>
              <a:t>——</a:t>
            </a:r>
            <a:r>
              <a:rPr lang="zh-CN" altLang="en-US" sz="1800" b="1" kern="0" dirty="0">
                <a:solidFill>
                  <a:schemeClr val="tx2"/>
                </a:solidFill>
                <a:latin typeface="微软雅黑" panose="020B0503020204020204" pitchFamily="34" charset="-122"/>
                <a:ea typeface="微软雅黑" panose="020B0503020204020204" pitchFamily="34" charset="-122"/>
                <a:sym typeface="HP Simplified" pitchFamily="2" charset="-122"/>
              </a:rPr>
              <a:t>较小错误</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辅助说明描述不清楚</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显示格式不规范</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长时间操作未给用户进度提示</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提示窗口文字未采用行业术语</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可输入区域和只读区域没有明显的</a:t>
            </a:r>
            <a:endParaRPr lang="en-US" altLang="zh-CN" sz="1800" dirty="0">
              <a:solidFill>
                <a:schemeClr val="tx1"/>
              </a:solidFill>
              <a:latin typeface="微软雅黑" panose="020B0503020204020204" pitchFamily="34" charset="-122"/>
              <a:ea typeface="微软雅黑" panose="020B0503020204020204" pitchFamily="34" charset="-122"/>
              <a:sym typeface="HP Simplified" pitchFamily="2" charset="-122"/>
            </a:endParaRPr>
          </a:p>
          <a:p>
            <a:pPr marL="0" lvl="2" indent="0" eaLnBrk="1" hangingPunct="1">
              <a:spcAft>
                <a:spcPct val="0"/>
              </a:spcAft>
              <a:buSzTx/>
              <a:buNone/>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    区分标志</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系统处理未优化</a:t>
            </a:r>
          </a:p>
          <a:p>
            <a:pPr lvl="2" defTabSz="430213" eaLnBrk="1" hangingPunct="1">
              <a:buFont typeface="HP Simplified" pitchFamily="2" charset="-122"/>
              <a:buChar char="•"/>
              <a:defRPr/>
            </a:pPr>
            <a:endParaRPr lang="en-US" altLang="en-US" sz="1800" kern="0" dirty="0">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HP Simplified" pitchFamily="2" charset="-122"/>
              <a:buChar char="•"/>
              <a:defRPr/>
            </a:pPr>
            <a:endParaRPr lang="en-US" altLang="en-US" sz="1800" kern="0" dirty="0">
              <a:latin typeface="微软雅黑" panose="020B0503020204020204" pitchFamily="34" charset="-122"/>
              <a:ea typeface="微软雅黑" panose="020B0503020204020204" pitchFamily="34" charset="-122"/>
              <a:sym typeface="HP Simplified" pitchFamily="2" charset="-122"/>
            </a:endParaRPr>
          </a:p>
        </p:txBody>
      </p:sp>
      <p:sp>
        <p:nvSpPr>
          <p:cNvPr id="11" name="Rectangle 1"/>
          <p:cNvSpPr>
            <a:spLocks noChangeArrowheads="1"/>
          </p:cNvSpPr>
          <p:nvPr/>
        </p:nvSpPr>
        <p:spPr bwMode="auto">
          <a:xfrm>
            <a:off x="450188" y="5779121"/>
            <a:ext cx="3578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测试建议（非缺陷）</a:t>
            </a:r>
            <a:endParaRPr lang="en-US" altLang="zh-CN" dirty="0">
              <a:latin typeface="微软雅黑" panose="020B0503020204020204" pitchFamily="34" charset="-122"/>
              <a:ea typeface="微软雅黑" panose="020B0503020204020204" pitchFamily="34" charset="-122"/>
            </a:endParaRPr>
          </a:p>
        </p:txBody>
      </p:sp>
      <p:sp>
        <p:nvSpPr>
          <p:cNvPr id="12" name="矩形 11"/>
          <p:cNvSpPr/>
          <p:nvPr/>
        </p:nvSpPr>
        <p:spPr>
          <a:xfrm>
            <a:off x="385004" y="1319853"/>
            <a:ext cx="2031325" cy="507831"/>
          </a:xfrm>
          <a:prstGeom prst="rect">
            <a:avLst/>
          </a:prstGeom>
        </p:spPr>
        <p:txBody>
          <a:bodyPr wrap="none">
            <a:spAutoFit/>
          </a:bodyPr>
          <a:lstStyle/>
          <a:p>
            <a:pPr marL="0" lvl="1" indent="0" eaLnBrk="1" hangingPunct="1">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严重级别分类方法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820694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p:cNvSpPr>
            <a:spLocks noGrp="1" noChangeArrowheads="1"/>
          </p:cNvSpPr>
          <p:nvPr>
            <p:ph type="subTitle" idx="4294967295"/>
          </p:nvPr>
        </p:nvSpPr>
        <p:spPr>
          <a:xfrm>
            <a:off x="0" y="981075"/>
            <a:ext cx="9067800" cy="5545138"/>
          </a:xfrm>
        </p:spPr>
        <p:txBody>
          <a:bodyPr>
            <a:normAutofit/>
          </a:bodyPr>
          <a:lstStyle/>
          <a:p>
            <a:pPr marL="914400" lvl="1" indent="-457200" algn="l">
              <a:spcBef>
                <a:spcPts val="800"/>
              </a:spcBef>
              <a:buFont typeface="Verdana" panose="020B0604030504040204" pitchFamily="34" charset="0"/>
              <a:buAutoNum type="arabicPeriod"/>
            </a:pPr>
            <a:r>
              <a:rPr lang="zh-CN" altLang="en-US" sz="2000" dirty="0">
                <a:solidFill>
                  <a:schemeClr val="tx1"/>
                </a:solidFill>
                <a:latin typeface="微软雅黑" pitchFamily="34" charset="-122"/>
                <a:ea typeface="微软雅黑" pitchFamily="34" charset="-122"/>
                <a:sym typeface="HP Simplified" panose="020B0604020204020204" pitchFamily="34" charset="0"/>
              </a:rPr>
              <a:t>什软件缺陷报告所包含的主要内容有哪些？其撰写标准主要有哪些？</a:t>
            </a:r>
            <a:endParaRPr lang="en-US" altLang="zh-CN" sz="2000" dirty="0">
              <a:solidFill>
                <a:schemeClr val="tx1"/>
              </a:solidFill>
              <a:latin typeface="微软雅黑" pitchFamily="34" charset="-122"/>
              <a:ea typeface="微软雅黑" pitchFamily="34" charset="-122"/>
              <a:sym typeface="HP Simplified" panose="020B0604020204020204" pitchFamily="34" charset="0"/>
            </a:endParaRPr>
          </a:p>
          <a:p>
            <a:pPr marL="914400" lvl="1" indent="-457200" algn="l">
              <a:spcBef>
                <a:spcPts val="800"/>
              </a:spcBef>
              <a:buFont typeface="Verdana" panose="020B0604030504040204" pitchFamily="34" charset="0"/>
              <a:buAutoNum type="arabicPeriod"/>
            </a:pPr>
            <a:r>
              <a:rPr lang="zh-CN" altLang="en-US" sz="2000" dirty="0">
                <a:solidFill>
                  <a:schemeClr val="tx1"/>
                </a:solidFill>
                <a:latin typeface="微软雅黑" pitchFamily="34" charset="-122"/>
                <a:ea typeface="微软雅黑" pitchFamily="34" charset="-122"/>
                <a:sym typeface="HP Simplified" panose="020B0604020204020204" pitchFamily="34" charset="0"/>
              </a:rPr>
              <a:t>简述惠普的缺陷管理工具的管理思想及工作流程。</a:t>
            </a:r>
          </a:p>
        </p:txBody>
      </p:sp>
      <p:sp>
        <p:nvSpPr>
          <p:cNvPr id="84996" name="Rectangle 2"/>
          <p:cNvSpPr>
            <a:spLocks noChangeArrowheads="1"/>
          </p:cNvSpPr>
          <p:nvPr/>
        </p:nvSpPr>
        <p:spPr bwMode="auto">
          <a:xfrm>
            <a:off x="468313" y="261938"/>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a:latin typeface="微软雅黑" panose="020B0503020204020204" pitchFamily="34" charset="-122"/>
                <a:sym typeface="宋体" panose="02010600030101010101" pitchFamily="2" charset="-122"/>
              </a:rPr>
              <a:t>作业</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7587" name="Rectangle 3"/>
          <p:cNvSpPr>
            <a:spLocks noGrp="1" noChangeArrowheads="1"/>
          </p:cNvSpPr>
          <p:nvPr>
            <p:ph type="subTitle" idx="4294967295"/>
          </p:nvPr>
        </p:nvSpPr>
        <p:spPr>
          <a:xfrm>
            <a:off x="304800" y="1103313"/>
            <a:ext cx="8839200" cy="5868987"/>
          </a:xfrm>
        </p:spPr>
        <p:txBody>
          <a:bodyPr/>
          <a:lstStyle/>
          <a:p>
            <a:pPr marL="342900" indent="-342900" algn="l">
              <a:lnSpc>
                <a:spcPct val="110000"/>
              </a:lnSpc>
              <a:spcBef>
                <a:spcPts val="800"/>
              </a:spcBef>
            </a:pPr>
            <a:r>
              <a:rPr lang="en-US" altLang="zh-CN" sz="2000" b="1" dirty="0">
                <a:solidFill>
                  <a:srgbClr val="0096D6"/>
                </a:solidFill>
                <a:latin typeface="微软雅黑" pitchFamily="34" charset="-122"/>
                <a:ea typeface="微软雅黑" pitchFamily="34" charset="-122"/>
                <a:sym typeface="宋体" pitchFamily="2" charset="-122"/>
              </a:rPr>
              <a:t>	</a:t>
            </a:r>
            <a:r>
              <a:rPr lang="zh-CN" altLang="en-US" sz="2400" b="1" dirty="0">
                <a:solidFill>
                  <a:srgbClr val="0096D6"/>
                </a:solidFill>
                <a:latin typeface="微软雅黑" pitchFamily="34" charset="-122"/>
                <a:ea typeface="微软雅黑" pitchFamily="34" charset="-122"/>
                <a:sym typeface="宋体" pitchFamily="2" charset="-122"/>
              </a:rPr>
              <a:t>报告缺陷的主要内容</a:t>
            </a:r>
          </a:p>
          <a:p>
            <a:pPr marL="342900" indent="-342900" algn="l">
              <a:lnSpc>
                <a:spcPct val="110000"/>
              </a:lnSpc>
              <a:spcBef>
                <a:spcPts val="800"/>
              </a:spcBef>
              <a:buFontTx/>
              <a:buChar char="•"/>
            </a:pPr>
            <a:endParaRPr lang="en-US" altLang="zh-CN" sz="2400" b="1" dirty="0">
              <a:solidFill>
                <a:srgbClr val="0096D6"/>
              </a:solidFill>
              <a:sym typeface="宋体" pitchFamily="2" charset="-122"/>
            </a:endParaRPr>
          </a:p>
        </p:txBody>
      </p:sp>
      <p:sp>
        <p:nvSpPr>
          <p:cNvPr id="67588"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graphicFrame>
        <p:nvGraphicFramePr>
          <p:cNvPr id="7" name="Group 4"/>
          <p:cNvGraphicFramePr>
            <a:graphicFrameLocks noGrp="1"/>
          </p:cNvGraphicFramePr>
          <p:nvPr>
            <p:extLst>
              <p:ext uri="{D42A27DB-BD31-4B8C-83A1-F6EECF244321}">
                <p14:modId xmlns:p14="http://schemas.microsoft.com/office/powerpoint/2010/main" val="1777497346"/>
              </p:ext>
            </p:extLst>
          </p:nvPr>
        </p:nvGraphicFramePr>
        <p:xfrm>
          <a:off x="611560" y="1700808"/>
          <a:ext cx="7776864" cy="4032449"/>
        </p:xfrm>
        <a:graphic>
          <a:graphicData uri="http://schemas.openxmlformats.org/drawingml/2006/table">
            <a:tbl>
              <a:tblPr/>
              <a:tblGrid>
                <a:gridCol w="1106618">
                  <a:extLst>
                    <a:ext uri="{9D8B030D-6E8A-4147-A177-3AD203B41FA5}">
                      <a16:colId xmlns:a16="http://schemas.microsoft.com/office/drawing/2014/main" val="20000"/>
                    </a:ext>
                  </a:extLst>
                </a:gridCol>
                <a:gridCol w="2780916">
                  <a:extLst>
                    <a:ext uri="{9D8B030D-6E8A-4147-A177-3AD203B41FA5}">
                      <a16:colId xmlns:a16="http://schemas.microsoft.com/office/drawing/2014/main" val="20001"/>
                    </a:ext>
                  </a:extLst>
                </a:gridCol>
                <a:gridCol w="1171290">
                  <a:extLst>
                    <a:ext uri="{9D8B030D-6E8A-4147-A177-3AD203B41FA5}">
                      <a16:colId xmlns:a16="http://schemas.microsoft.com/office/drawing/2014/main" val="20002"/>
                    </a:ext>
                  </a:extLst>
                </a:gridCol>
                <a:gridCol w="2718040">
                  <a:extLst>
                    <a:ext uri="{9D8B030D-6E8A-4147-A177-3AD203B41FA5}">
                      <a16:colId xmlns:a16="http://schemas.microsoft.com/office/drawing/2014/main" val="20003"/>
                    </a:ext>
                  </a:extLst>
                </a:gridCol>
              </a:tblGrid>
              <a:tr h="50574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01884">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a:solidFill>
                            <a:schemeClr val="tx1"/>
                          </a:solidFill>
                          <a:latin typeface="微软雅黑" pitchFamily="34" charset="-122"/>
                          <a:ea typeface="微软雅黑" panose="020B0503020204020204" pitchFamily="34" charset="-122"/>
                        </a:rPr>
                        <a:t>问题报告的名称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8</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缺陷指定解决时间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0574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缺陷严重程度</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9</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缺陷的紧急程度</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缺陷处理结果描述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缺陷提交人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缺陷提交时间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缺陷所属项目/模块</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缺陷验证结果描述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缺陷指定解决人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9219" name="Rectangle 3"/>
          <p:cNvSpPr>
            <a:spLocks noGrp="1" noChangeArrowheads="1"/>
          </p:cNvSpPr>
          <p:nvPr>
            <p:ph type="subTitle" idx="4294967295"/>
          </p:nvPr>
        </p:nvSpPr>
        <p:spPr>
          <a:xfrm>
            <a:off x="304800" y="1219200"/>
            <a:ext cx="8839200" cy="5089525"/>
          </a:xfrm>
        </p:spPr>
        <p:txBody>
          <a:bodyPr/>
          <a:lstStyle/>
          <a:p>
            <a:pPr marL="342900" lvl="1" indent="-342900" algn="l">
              <a:lnSpc>
                <a:spcPct val="110000"/>
              </a:lnSpc>
              <a:spcBef>
                <a:spcPts val="800"/>
              </a:spcBef>
              <a:buFontTx/>
              <a:buChar char="•"/>
              <a:defRPr/>
            </a:pPr>
            <a:r>
              <a:rPr lang="zh-CN" altLang="en-US" b="1" dirty="0">
                <a:solidFill>
                  <a:srgbClr val="0096D6"/>
                </a:solidFill>
                <a:latin typeface="微软雅黑" pitchFamily="34" charset="-122"/>
                <a:ea typeface="微软雅黑" pitchFamily="34" charset="-122"/>
                <a:sym typeface="宋体" pitchFamily="2" charset="-122"/>
              </a:rPr>
              <a:t>报告缺陷的基本原则</a:t>
            </a:r>
            <a:endParaRPr lang="en-US" altLang="zh-CN" b="1" dirty="0">
              <a:solidFill>
                <a:srgbClr val="0096D6"/>
              </a:solidFill>
              <a:latin typeface="微软雅黑" pitchFamily="34" charset="-122"/>
              <a:ea typeface="微软雅黑" pitchFamily="34" charset="-122"/>
              <a:sym typeface="宋体" pitchFamily="2" charset="-122"/>
            </a:endParaRPr>
          </a:p>
          <a:p>
            <a:pPr marL="342900" lvl="1" indent="-342900" algn="l">
              <a:lnSpc>
                <a:spcPct val="110000"/>
              </a:lnSpc>
              <a:spcBef>
                <a:spcPts val="800"/>
              </a:spcBef>
              <a:buFontTx/>
              <a:buChar char="•"/>
              <a:defRPr/>
            </a:pPr>
            <a:r>
              <a:rPr lang="en-US" altLang="zh-CN" sz="2000" dirty="0">
                <a:solidFill>
                  <a:srgbClr val="0096D6"/>
                </a:solidFill>
                <a:latin typeface="微软雅黑" pitchFamily="34" charset="-122"/>
                <a:ea typeface="微软雅黑" pitchFamily="34" charset="-122"/>
                <a:sym typeface="宋体" pitchFamily="2" charset="-122"/>
              </a:rPr>
              <a:t>1,</a:t>
            </a:r>
            <a:r>
              <a:rPr lang="zh-CN" altLang="en-US" sz="2000" dirty="0">
                <a:solidFill>
                  <a:srgbClr val="0096D6"/>
                </a:solidFill>
                <a:latin typeface="微软雅黑" pitchFamily="34" charset="-122"/>
                <a:ea typeface="微软雅黑" pitchFamily="34" charset="-122"/>
                <a:sym typeface="宋体" pitchFamily="2" charset="-122"/>
              </a:rPr>
              <a:t>尽快报告缺陷</a:t>
            </a:r>
            <a:endParaRPr lang="en-US" altLang="zh-CN" sz="2000" dirty="0">
              <a:solidFill>
                <a:srgbClr val="0096D6"/>
              </a:solidFill>
              <a:latin typeface="微软雅黑" pitchFamily="34" charset="-122"/>
              <a:ea typeface="微软雅黑" pitchFamily="34" charset="-122"/>
              <a:sym typeface="宋体" pitchFamily="2" charset="-122"/>
            </a:endParaRPr>
          </a:p>
          <a:p>
            <a:pPr marL="342900" indent="-342900" algn="l">
              <a:lnSpc>
                <a:spcPct val="110000"/>
              </a:lnSpc>
              <a:spcBef>
                <a:spcPts val="800"/>
              </a:spcBef>
              <a:buFontTx/>
              <a:buChar char="•"/>
              <a:defRPr/>
            </a:pPr>
            <a:r>
              <a:rPr lang="en-US" altLang="zh-CN" sz="2000" b="0" dirty="0">
                <a:solidFill>
                  <a:srgbClr val="0096D6"/>
                </a:solidFill>
                <a:latin typeface="微软雅黑" pitchFamily="34" charset="-122"/>
                <a:ea typeface="微软雅黑" pitchFamily="34" charset="-122"/>
                <a:sym typeface="宋体" pitchFamily="2" charset="-122"/>
              </a:rPr>
              <a:t>2,</a:t>
            </a:r>
            <a:r>
              <a:rPr lang="zh-CN" sz="2000" b="0" dirty="0">
                <a:solidFill>
                  <a:srgbClr val="0096D6"/>
                </a:solidFill>
                <a:latin typeface="微软雅黑" pitchFamily="34" charset="-122"/>
                <a:ea typeface="微软雅黑" pitchFamily="34" charset="-122"/>
                <a:sym typeface="宋体" pitchFamily="2" charset="-122"/>
              </a:rPr>
              <a:t>有效描述缺陷</a:t>
            </a:r>
          </a:p>
          <a:p>
            <a:pPr marL="742950" lvl="1" indent="-285750" algn="l" eaLnBrk="1" hangingPunct="1">
              <a:lnSpc>
                <a:spcPct val="110000"/>
              </a:lnSpc>
              <a:spcBef>
                <a:spcPts val="800"/>
              </a:spcBef>
              <a:buFontTx/>
              <a:buChar char="–"/>
              <a:defRPr/>
            </a:pPr>
            <a:r>
              <a:rPr lang="zh-CN" sz="1800" dirty="0">
                <a:solidFill>
                  <a:schemeClr val="tx1"/>
                </a:solidFill>
                <a:latin typeface="微软雅黑" pitchFamily="34" charset="-122"/>
                <a:ea typeface="微软雅黑" pitchFamily="34" charset="-122"/>
                <a:sym typeface="宋体" pitchFamily="2" charset="-122"/>
              </a:rPr>
              <a:t>短小：只解释事实和演示、描述缺陷必需的细节</a:t>
            </a:r>
          </a:p>
          <a:p>
            <a:pPr marL="742950" lvl="1" indent="-285750" algn="l" eaLnBrk="1" hangingPunct="1">
              <a:lnSpc>
                <a:spcPct val="110000"/>
              </a:lnSpc>
              <a:spcBef>
                <a:spcPts val="800"/>
              </a:spcBef>
              <a:buFontTx/>
              <a:buChar char="–"/>
              <a:defRPr/>
            </a:pPr>
            <a:r>
              <a:rPr lang="zh-CN" sz="1800" dirty="0">
                <a:solidFill>
                  <a:schemeClr val="tx1"/>
                </a:solidFill>
                <a:latin typeface="微软雅黑" pitchFamily="34" charset="-122"/>
                <a:ea typeface="微软雅黑" pitchFamily="34" charset="-122"/>
                <a:sym typeface="宋体" pitchFamily="2" charset="-122"/>
              </a:rPr>
              <a:t>单一：每一个报告中针对一个缺陷</a:t>
            </a:r>
          </a:p>
          <a:p>
            <a:pPr marL="742950" lvl="1" indent="-285750" algn="l" eaLnBrk="1" hangingPunct="1">
              <a:lnSpc>
                <a:spcPct val="110000"/>
              </a:lnSpc>
              <a:spcBef>
                <a:spcPts val="800"/>
              </a:spcBef>
              <a:buFontTx/>
              <a:buChar char="–"/>
              <a:defRPr/>
            </a:pPr>
            <a:r>
              <a:rPr lang="zh-CN" sz="1800" dirty="0">
                <a:solidFill>
                  <a:schemeClr val="tx1"/>
                </a:solidFill>
                <a:latin typeface="微软雅黑" pitchFamily="34" charset="-122"/>
                <a:ea typeface="微软雅黑" pitchFamily="34" charset="-122"/>
                <a:sym typeface="宋体" pitchFamily="2" charset="-122"/>
              </a:rPr>
              <a:t>步骤清晰：要清楚地描述出缺陷的发生场景，包括前置条件和操作的详细步骤</a:t>
            </a:r>
          </a:p>
          <a:p>
            <a:pPr marL="742950" lvl="1" indent="-285750" algn="l" eaLnBrk="1" hangingPunct="1">
              <a:lnSpc>
                <a:spcPct val="110000"/>
              </a:lnSpc>
              <a:spcBef>
                <a:spcPts val="800"/>
              </a:spcBef>
              <a:buFontTx/>
              <a:buChar char="–"/>
              <a:defRPr/>
            </a:pPr>
            <a:r>
              <a:rPr lang="zh-CN" altLang="en-US" sz="1800" dirty="0">
                <a:solidFill>
                  <a:schemeClr val="tx1"/>
                </a:solidFill>
                <a:latin typeface="微软雅黑" pitchFamily="34" charset="-122"/>
                <a:ea typeface="微软雅黑" pitchFamily="34" charset="-122"/>
              </a:rPr>
              <a:t>使用</a:t>
            </a:r>
            <a:r>
              <a:rPr lang="en-US" altLang="zh-CN" sz="1800" dirty="0">
                <a:solidFill>
                  <a:schemeClr val="tx1"/>
                </a:solidFill>
                <a:latin typeface="微软雅黑" pitchFamily="34" charset="-122"/>
                <a:ea typeface="微软雅黑" pitchFamily="34" charset="-122"/>
              </a:rPr>
              <a:t>IT</a:t>
            </a:r>
            <a:r>
              <a:rPr lang="zh-CN" altLang="en-US" sz="1800" dirty="0">
                <a:solidFill>
                  <a:schemeClr val="tx1"/>
                </a:solidFill>
                <a:latin typeface="微软雅黑" pitchFamily="34" charset="-122"/>
                <a:ea typeface="微软雅黑" pitchFamily="34" charset="-122"/>
              </a:rPr>
              <a:t>业界惯用的表达术语和表达方式</a:t>
            </a:r>
            <a:endParaRPr lang="en-US" altLang="zh-CN" sz="1800" dirty="0">
              <a:solidFill>
                <a:schemeClr val="tx1"/>
              </a:solidFill>
              <a:latin typeface="微软雅黑" pitchFamily="34" charset="-122"/>
              <a:ea typeface="微软雅黑" pitchFamily="34" charset="-122"/>
            </a:endParaRPr>
          </a:p>
          <a:p>
            <a:pPr marL="742950" lvl="1" indent="-285750" algn="l" eaLnBrk="1" hangingPunct="1">
              <a:lnSpc>
                <a:spcPct val="110000"/>
              </a:lnSpc>
              <a:spcBef>
                <a:spcPts val="800"/>
              </a:spcBef>
              <a:buFontTx/>
              <a:buChar char="–"/>
              <a:defRPr/>
            </a:pPr>
            <a:r>
              <a:rPr lang="zh-CN" altLang="en-US" sz="1800" dirty="0">
                <a:solidFill>
                  <a:schemeClr val="tx1"/>
                </a:solidFill>
                <a:latin typeface="微软雅黑" pitchFamily="34" charset="-122"/>
                <a:ea typeface="微软雅黑" pitchFamily="34" charset="-122"/>
              </a:rPr>
              <a:t>明确指明错误类型</a:t>
            </a:r>
            <a:endParaRPr lang="en-US" altLang="zh-CN" sz="1800" dirty="0">
              <a:solidFill>
                <a:schemeClr val="tx1"/>
              </a:solidFill>
              <a:latin typeface="微软雅黑" pitchFamily="34" charset="-122"/>
              <a:ea typeface="微软雅黑" pitchFamily="34" charset="-122"/>
            </a:endParaRPr>
          </a:p>
          <a:p>
            <a:pPr marL="342900" lvl="1" indent="-342900" algn="l">
              <a:lnSpc>
                <a:spcPct val="110000"/>
              </a:lnSpc>
              <a:spcBef>
                <a:spcPts val="800"/>
              </a:spcBef>
              <a:buFontTx/>
              <a:buChar char="•"/>
              <a:defRPr/>
            </a:pPr>
            <a:r>
              <a:rPr lang="en-US" altLang="zh-CN" sz="2000" dirty="0">
                <a:solidFill>
                  <a:srgbClr val="0096D6"/>
                </a:solidFill>
                <a:latin typeface="微软雅黑" pitchFamily="34" charset="-122"/>
                <a:ea typeface="微软雅黑" pitchFamily="34" charset="-122"/>
                <a:sym typeface="宋体" pitchFamily="2" charset="-122"/>
              </a:rPr>
              <a:t>3,</a:t>
            </a:r>
            <a:r>
              <a:rPr lang="zh-CN" altLang="en-US" sz="2000" dirty="0">
                <a:solidFill>
                  <a:srgbClr val="0096D6"/>
                </a:solidFill>
                <a:latin typeface="微软雅黑" pitchFamily="34" charset="-122"/>
                <a:ea typeface="微软雅黑" pitchFamily="34" charset="-122"/>
                <a:sym typeface="宋体" pitchFamily="2" charset="-122"/>
              </a:rPr>
              <a:t>报告缺陷时不做任何评价</a:t>
            </a:r>
          </a:p>
          <a:p>
            <a:pPr marL="342900" lvl="1" indent="-342900" algn="l">
              <a:lnSpc>
                <a:spcPct val="110000"/>
              </a:lnSpc>
              <a:spcBef>
                <a:spcPts val="800"/>
              </a:spcBef>
              <a:buFontTx/>
              <a:buChar char="•"/>
              <a:defRPr/>
            </a:pPr>
            <a:r>
              <a:rPr lang="en-US" altLang="zh-CN" sz="2000" dirty="0">
                <a:solidFill>
                  <a:srgbClr val="0096D6"/>
                </a:solidFill>
                <a:latin typeface="微软雅黑" pitchFamily="34" charset="-122"/>
                <a:ea typeface="微软雅黑" pitchFamily="34" charset="-122"/>
                <a:sym typeface="宋体" pitchFamily="2" charset="-122"/>
              </a:rPr>
              <a:t>4,</a:t>
            </a:r>
            <a:r>
              <a:rPr lang="zh-CN" altLang="en-US" sz="2000" dirty="0">
                <a:solidFill>
                  <a:srgbClr val="0096D6"/>
                </a:solidFill>
                <a:latin typeface="微软雅黑" pitchFamily="34" charset="-122"/>
                <a:ea typeface="微软雅黑" pitchFamily="34" charset="-122"/>
                <a:sym typeface="宋体" pitchFamily="2" charset="-122"/>
              </a:rPr>
              <a:t>确保缺陷可以重现</a:t>
            </a:r>
          </a:p>
          <a:p>
            <a:pPr marL="742950" lvl="1" indent="-285750" algn="l" eaLnBrk="1" hangingPunct="1">
              <a:lnSpc>
                <a:spcPct val="110000"/>
              </a:lnSpc>
              <a:spcBef>
                <a:spcPts val="800"/>
              </a:spcBef>
              <a:buFontTx/>
              <a:buChar char="–"/>
              <a:defRPr/>
            </a:pPr>
            <a:endParaRPr lang="zh-CN" sz="2000" dirty="0">
              <a:latin typeface="微软雅黑" pitchFamily="34" charset="-122"/>
            </a:endParaRPr>
          </a:p>
        </p:txBody>
      </p:sp>
      <p:sp>
        <p:nvSpPr>
          <p:cNvPr id="68612"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G_AutoShape 107"/>
          <p:cNvSpPr>
            <a:spLocks noChangeArrowheads="1"/>
          </p:cNvSpPr>
          <p:nvPr/>
        </p:nvSpPr>
        <p:spPr bwMode="auto">
          <a:xfrm>
            <a:off x="4373563" y="4113808"/>
            <a:ext cx="3886200" cy="403225"/>
          </a:xfrm>
          <a:prstGeom prst="roundRect">
            <a:avLst>
              <a:gd name="adj" fmla="val 50000"/>
            </a:avLst>
          </a:prstGeom>
          <a:gradFill rotWithShape="1">
            <a:gsLst>
              <a:gs pos="0">
                <a:srgbClr val="6CB8F6"/>
              </a:gs>
              <a:gs pos="34999">
                <a:srgbClr val="0B67B3"/>
              </a:gs>
              <a:gs pos="65999">
                <a:srgbClr val="0B67B3"/>
              </a:gs>
              <a:gs pos="85999">
                <a:srgbClr val="6CB8F6"/>
              </a:gs>
              <a:gs pos="100000">
                <a:srgbClr val="074577"/>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6" name="TG_AutoShape 108"/>
          <p:cNvSpPr>
            <a:spLocks noChangeArrowheads="1"/>
          </p:cNvSpPr>
          <p:nvPr/>
        </p:nvSpPr>
        <p:spPr bwMode="auto">
          <a:xfrm>
            <a:off x="4373563" y="2512021"/>
            <a:ext cx="3886200" cy="403225"/>
          </a:xfrm>
          <a:prstGeom prst="roundRect">
            <a:avLst>
              <a:gd name="adj" fmla="val 50000"/>
            </a:avLst>
          </a:prstGeom>
          <a:gradFill rotWithShape="1">
            <a:gsLst>
              <a:gs pos="0">
                <a:srgbClr val="FEA06A"/>
              </a:gs>
              <a:gs pos="34999">
                <a:srgbClr val="C34702"/>
              </a:gs>
              <a:gs pos="65999">
                <a:srgbClr val="C34702"/>
              </a:gs>
              <a:gs pos="85999">
                <a:srgbClr val="FEA06A"/>
              </a:gs>
              <a:gs pos="100000">
                <a:srgbClr val="822F01"/>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7" name="TG_AutoShape 109"/>
          <p:cNvSpPr>
            <a:spLocks noChangeArrowheads="1"/>
          </p:cNvSpPr>
          <p:nvPr/>
        </p:nvSpPr>
        <p:spPr bwMode="auto">
          <a:xfrm>
            <a:off x="974725" y="4918671"/>
            <a:ext cx="3886200" cy="403225"/>
          </a:xfrm>
          <a:prstGeom prst="roundRect">
            <a:avLst>
              <a:gd name="adj" fmla="val 50000"/>
            </a:avLst>
          </a:prstGeom>
          <a:gradFill rotWithShape="1">
            <a:gsLst>
              <a:gs pos="0">
                <a:srgbClr val="8EE36C"/>
              </a:gs>
              <a:gs pos="34999">
                <a:srgbClr val="3B8B1A"/>
              </a:gs>
              <a:gs pos="65999">
                <a:srgbClr val="3B8B1A"/>
              </a:gs>
              <a:gs pos="85999">
                <a:srgbClr val="8EE36C"/>
              </a:gs>
              <a:gs pos="100000">
                <a:srgbClr val="275D11"/>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8" name="TG_AutoShape 110"/>
          <p:cNvSpPr>
            <a:spLocks noChangeArrowheads="1"/>
          </p:cNvSpPr>
          <p:nvPr/>
        </p:nvSpPr>
        <p:spPr bwMode="auto">
          <a:xfrm>
            <a:off x="971550" y="3281958"/>
            <a:ext cx="3886200" cy="403225"/>
          </a:xfrm>
          <a:prstGeom prst="roundRect">
            <a:avLst>
              <a:gd name="adj" fmla="val 50000"/>
            </a:avLst>
          </a:prstGeom>
          <a:gradFill rotWithShape="1">
            <a:gsLst>
              <a:gs pos="0">
                <a:srgbClr val="E082EA"/>
              </a:gs>
              <a:gs pos="34999">
                <a:srgbClr val="9F1DAC"/>
              </a:gs>
              <a:gs pos="65999">
                <a:srgbClr val="9F1DAC"/>
              </a:gs>
              <a:gs pos="85999">
                <a:srgbClr val="E082EA"/>
              </a:gs>
              <a:gs pos="100000">
                <a:srgbClr val="6A1373"/>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9" name="TG_AutoShape 111"/>
          <p:cNvSpPr>
            <a:spLocks noChangeArrowheads="1"/>
          </p:cNvSpPr>
          <p:nvPr/>
        </p:nvSpPr>
        <p:spPr bwMode="auto">
          <a:xfrm>
            <a:off x="971550" y="1772246"/>
            <a:ext cx="3886200" cy="403225"/>
          </a:xfrm>
          <a:prstGeom prst="roundRect">
            <a:avLst>
              <a:gd name="adj" fmla="val 50000"/>
            </a:avLst>
          </a:prstGeom>
          <a:gradFill rotWithShape="1">
            <a:gsLst>
              <a:gs pos="0">
                <a:srgbClr val="7F84EC"/>
              </a:gs>
              <a:gs pos="34999">
                <a:srgbClr val="1921AF"/>
              </a:gs>
              <a:gs pos="65999">
                <a:srgbClr val="1921AF"/>
              </a:gs>
              <a:gs pos="85999">
                <a:srgbClr val="7F84EC"/>
              </a:gs>
              <a:gs pos="100000">
                <a:srgbClr val="111674"/>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40" name="TG_Text Box 112"/>
          <p:cNvSpPr>
            <a:spLocks noChangeArrowheads="1"/>
          </p:cNvSpPr>
          <p:nvPr/>
        </p:nvSpPr>
        <p:spPr bwMode="auto">
          <a:xfrm>
            <a:off x="1130300" y="1757958"/>
            <a:ext cx="3030538" cy="400050"/>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en-US"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Correct(准确)</a:t>
            </a:r>
            <a:endParaRPr lang="en-US"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endParaRPr>
          </a:p>
        </p:txBody>
      </p:sp>
      <p:sp>
        <p:nvSpPr>
          <p:cNvPr id="69641" name="TG_Text Box 113"/>
          <p:cNvSpPr>
            <a:spLocks noChangeArrowheads="1"/>
          </p:cNvSpPr>
          <p:nvPr/>
        </p:nvSpPr>
        <p:spPr bwMode="auto">
          <a:xfrm>
            <a:off x="1116013" y="4940896"/>
            <a:ext cx="3227387" cy="400050"/>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Consistent(</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一致</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2" name="TG_Text Box 114"/>
          <p:cNvSpPr>
            <a:spLocks noChangeArrowheads="1"/>
          </p:cNvSpPr>
          <p:nvPr/>
        </p:nvSpPr>
        <p:spPr bwMode="auto">
          <a:xfrm>
            <a:off x="4932363" y="4075708"/>
            <a:ext cx="3151187"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Complete(</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完整</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3" name="TG_Text Box 115"/>
          <p:cNvSpPr>
            <a:spLocks noChangeArrowheads="1"/>
          </p:cNvSpPr>
          <p:nvPr/>
        </p:nvSpPr>
        <p:spPr bwMode="auto">
          <a:xfrm>
            <a:off x="4946650" y="2477096"/>
            <a:ext cx="3151188"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Concise(</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简洁</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4" name="TG_Text Box 116"/>
          <p:cNvSpPr>
            <a:spLocks noChangeArrowheads="1"/>
          </p:cNvSpPr>
          <p:nvPr/>
        </p:nvSpPr>
        <p:spPr bwMode="auto">
          <a:xfrm>
            <a:off x="1130300" y="3269258"/>
            <a:ext cx="3227388"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Clear(</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清晰</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5" name="TG_Rectangle 53"/>
          <p:cNvSpPr>
            <a:spLocks noChangeArrowheads="1"/>
          </p:cNvSpPr>
          <p:nvPr/>
        </p:nvSpPr>
        <p:spPr bwMode="auto">
          <a:xfrm>
            <a:off x="1419225" y="2189758"/>
            <a:ext cx="2651125"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每个组成部分的描述准确，不会引起误解</a:t>
            </a:r>
          </a:p>
        </p:txBody>
      </p:sp>
      <p:sp>
        <p:nvSpPr>
          <p:cNvPr id="69646" name="TG_Rectangle 54"/>
          <p:cNvSpPr>
            <a:spLocks noChangeArrowheads="1"/>
          </p:cNvSpPr>
          <p:nvPr/>
        </p:nvSpPr>
        <p:spPr bwMode="auto">
          <a:xfrm>
            <a:off x="1144588" y="3751858"/>
            <a:ext cx="3119437"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每个组成部分的描述清晰，易于理解</a:t>
            </a:r>
          </a:p>
        </p:txBody>
      </p:sp>
      <p:sp>
        <p:nvSpPr>
          <p:cNvPr id="69647" name="TG_Rectangle 56"/>
          <p:cNvSpPr>
            <a:spLocks noChangeArrowheads="1"/>
          </p:cNvSpPr>
          <p:nvPr/>
        </p:nvSpPr>
        <p:spPr bwMode="auto">
          <a:xfrm>
            <a:off x="5067300" y="3000971"/>
            <a:ext cx="3067050"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只包含必不可少的信息，不包括任何多余的内容</a:t>
            </a:r>
          </a:p>
        </p:txBody>
      </p:sp>
      <p:sp>
        <p:nvSpPr>
          <p:cNvPr id="69648" name="TG_Rectangle 57"/>
          <p:cNvSpPr>
            <a:spLocks noChangeArrowheads="1"/>
          </p:cNvSpPr>
          <p:nvPr/>
        </p:nvSpPr>
        <p:spPr bwMode="auto">
          <a:xfrm>
            <a:off x="5067300" y="4644033"/>
            <a:ext cx="3067050" cy="861774"/>
          </a:xfrm>
          <a:prstGeom prst="rect">
            <a:avLst/>
          </a:prstGeom>
          <a:noFill/>
          <a:ln w="9525">
            <a:noFill/>
            <a:miter lim="800000"/>
            <a:headEnd/>
            <a:tailEnd/>
          </a:ln>
        </p:spPr>
        <p:txBody>
          <a:bodyPr>
            <a:spAutoFit/>
          </a:bodyPr>
          <a:lstStyle/>
          <a:p>
            <a:pPr>
              <a:lnSpc>
                <a:spcPct val="125000"/>
              </a:lnSpc>
              <a:buFont typeface="Arial" pitchFamily="34" charset="0"/>
              <a:buNone/>
            </a:pPr>
            <a:r>
              <a:rPr lang="en-US" altLang="zh-CN" sz="1600" b="1" dirty="0">
                <a:solidFill>
                  <a:srgbClr val="000000"/>
                </a:solidFill>
                <a:latin typeface="微软雅黑" pitchFamily="34" charset="-122"/>
                <a:ea typeface="微软雅黑" pitchFamily="34" charset="-122"/>
                <a:sym typeface="Calibri" pitchFamily="34" charset="0"/>
              </a:rPr>
              <a:t> </a:t>
            </a:r>
            <a:r>
              <a:rPr lang="zh-CN" altLang="en-US" sz="2000" b="1" dirty="0">
                <a:latin typeface="微软雅黑" pitchFamily="34" charset="-122"/>
                <a:ea typeface="微软雅黑" pitchFamily="34" charset="-122"/>
                <a:sym typeface="宋体" pitchFamily="2" charset="-122"/>
              </a:rPr>
              <a:t>包含复现该缺陷的完整步骤和其他本质信息</a:t>
            </a:r>
          </a:p>
        </p:txBody>
      </p:sp>
      <p:sp>
        <p:nvSpPr>
          <p:cNvPr id="69649" name="Oval 40"/>
          <p:cNvSpPr>
            <a:spLocks noChangeArrowheads="1"/>
          </p:cNvSpPr>
          <p:nvPr/>
        </p:nvSpPr>
        <p:spPr bwMode="auto">
          <a:xfrm>
            <a:off x="4356100" y="1700808"/>
            <a:ext cx="457200" cy="403225"/>
          </a:xfrm>
          <a:prstGeom prst="ellipse">
            <a:avLst/>
          </a:prstGeom>
          <a:gradFill rotWithShape="1">
            <a:gsLst>
              <a:gs pos="0">
                <a:srgbClr val="7F84EC"/>
              </a:gs>
              <a:gs pos="45999">
                <a:srgbClr val="1921AF"/>
              </a:gs>
              <a:gs pos="65999">
                <a:srgbClr val="1921AF"/>
              </a:gs>
              <a:gs pos="89999">
                <a:srgbClr val="7F84EC"/>
              </a:gs>
              <a:gs pos="100000">
                <a:srgbClr val="7F84EC"/>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0" name="Oval 41"/>
          <p:cNvSpPr>
            <a:spLocks noChangeArrowheads="1"/>
          </p:cNvSpPr>
          <p:nvPr/>
        </p:nvSpPr>
        <p:spPr bwMode="auto">
          <a:xfrm>
            <a:off x="4373563" y="2307233"/>
            <a:ext cx="457200" cy="403225"/>
          </a:xfrm>
          <a:prstGeom prst="ellipse">
            <a:avLst/>
          </a:prstGeom>
          <a:gradFill rotWithShape="1">
            <a:gsLst>
              <a:gs pos="0">
                <a:srgbClr val="FEA06A"/>
              </a:gs>
              <a:gs pos="45999">
                <a:srgbClr val="C34702"/>
              </a:gs>
              <a:gs pos="65999">
                <a:srgbClr val="C34702"/>
              </a:gs>
              <a:gs pos="89999">
                <a:srgbClr val="FEA06A"/>
              </a:gs>
              <a:gs pos="100000">
                <a:srgbClr val="FEA06A"/>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1" name="Oval 42"/>
          <p:cNvSpPr>
            <a:spLocks noChangeArrowheads="1"/>
          </p:cNvSpPr>
          <p:nvPr/>
        </p:nvSpPr>
        <p:spPr bwMode="auto">
          <a:xfrm>
            <a:off x="4373563" y="3073996"/>
            <a:ext cx="457200" cy="403225"/>
          </a:xfrm>
          <a:prstGeom prst="ellipse">
            <a:avLst/>
          </a:prstGeom>
          <a:gradFill rotWithShape="1">
            <a:gsLst>
              <a:gs pos="0">
                <a:srgbClr val="E082EA"/>
              </a:gs>
              <a:gs pos="45999">
                <a:srgbClr val="9F1DAC"/>
              </a:gs>
              <a:gs pos="65999">
                <a:srgbClr val="9F1DAC"/>
              </a:gs>
              <a:gs pos="89999">
                <a:srgbClr val="E082EA"/>
              </a:gs>
              <a:gs pos="100000">
                <a:srgbClr val="E082EA"/>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2" name="Oval 43"/>
          <p:cNvSpPr>
            <a:spLocks noChangeArrowheads="1"/>
          </p:cNvSpPr>
          <p:nvPr/>
        </p:nvSpPr>
        <p:spPr bwMode="auto">
          <a:xfrm>
            <a:off x="4373563" y="3877271"/>
            <a:ext cx="457200" cy="403225"/>
          </a:xfrm>
          <a:prstGeom prst="ellipse">
            <a:avLst/>
          </a:prstGeom>
          <a:gradFill rotWithShape="1">
            <a:gsLst>
              <a:gs pos="0">
                <a:srgbClr val="6CB8F6"/>
              </a:gs>
              <a:gs pos="45999">
                <a:srgbClr val="0B67B3"/>
              </a:gs>
              <a:gs pos="65999">
                <a:srgbClr val="0B67B3"/>
              </a:gs>
              <a:gs pos="89999">
                <a:srgbClr val="6CB8F6"/>
              </a:gs>
              <a:gs pos="100000">
                <a:srgbClr val="6CB8F6"/>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3" name="Oval 46"/>
          <p:cNvSpPr>
            <a:spLocks noChangeArrowheads="1"/>
          </p:cNvSpPr>
          <p:nvPr/>
        </p:nvSpPr>
        <p:spPr bwMode="auto">
          <a:xfrm>
            <a:off x="4373563" y="4680546"/>
            <a:ext cx="457200" cy="403225"/>
          </a:xfrm>
          <a:prstGeom prst="ellipse">
            <a:avLst/>
          </a:prstGeom>
          <a:gradFill rotWithShape="1">
            <a:gsLst>
              <a:gs pos="0">
                <a:srgbClr val="8EE36C"/>
              </a:gs>
              <a:gs pos="45999">
                <a:srgbClr val="3B8B1A"/>
              </a:gs>
              <a:gs pos="65999">
                <a:srgbClr val="3B8B1A"/>
              </a:gs>
              <a:gs pos="89999">
                <a:srgbClr val="8EE36C"/>
              </a:gs>
              <a:gs pos="100000">
                <a:srgbClr val="8EE36C"/>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4" name="TG_Rectangle 57"/>
          <p:cNvSpPr>
            <a:spLocks noChangeArrowheads="1"/>
          </p:cNvSpPr>
          <p:nvPr/>
        </p:nvSpPr>
        <p:spPr bwMode="auto">
          <a:xfrm>
            <a:off x="1160463" y="5483821"/>
            <a:ext cx="3067050" cy="854075"/>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itchFamily="34" charset="-122"/>
                <a:ea typeface="微软雅黑" pitchFamily="34" charset="-122"/>
                <a:sym typeface="宋体" pitchFamily="2" charset="-122"/>
              </a:rPr>
              <a:t>按照一致的格式书写全部缺陷报告</a:t>
            </a:r>
          </a:p>
        </p:txBody>
      </p:sp>
      <p:sp>
        <p:nvSpPr>
          <p:cNvPr id="69655" name="Text Box 25"/>
          <p:cNvSpPr txBox="1">
            <a:spLocks noChangeArrowheads="1"/>
          </p:cNvSpPr>
          <p:nvPr/>
        </p:nvSpPr>
        <p:spPr bwMode="auto">
          <a:xfrm>
            <a:off x="179512" y="1006277"/>
            <a:ext cx="6840538" cy="830997"/>
          </a:xfrm>
          <a:prstGeom prst="rect">
            <a:avLst/>
          </a:prstGeom>
          <a:noFill/>
          <a:ln w="9525">
            <a:noFill/>
            <a:miter lim="800000"/>
            <a:headEnd/>
            <a:tailEnd/>
          </a:ln>
        </p:spPr>
        <p:txBody>
          <a:bodyPr>
            <a:spAutoFit/>
          </a:bodyPr>
          <a:lstStyle/>
          <a:p>
            <a:pPr>
              <a:buFont typeface="Arial" pitchFamily="34" charset="0"/>
              <a:buNone/>
            </a:pPr>
            <a:r>
              <a:rPr lang="zh-CN" altLang="en-US" sz="2400" b="1" dirty="0">
                <a:solidFill>
                  <a:srgbClr val="0070C0"/>
                </a:solidFill>
                <a:latin typeface="微软雅黑" pitchFamily="34" charset="-122"/>
                <a:ea typeface="微软雅黑" pitchFamily="34" charset="-122"/>
                <a:sym typeface="宋体" pitchFamily="2" charset="-122"/>
              </a:rPr>
              <a:t>为书写更好的缺陷报告</a:t>
            </a:r>
            <a:r>
              <a:rPr lang="en-US" sz="2400" b="1" dirty="0">
                <a:solidFill>
                  <a:srgbClr val="0070C0"/>
                </a:solidFill>
                <a:latin typeface="微软雅黑" pitchFamily="34" charset="-122"/>
                <a:ea typeface="微软雅黑" pitchFamily="34" charset="-122"/>
                <a:sym typeface="宋体" pitchFamily="2" charset="-122"/>
              </a:rPr>
              <a:t>，需要遵守“</a:t>
            </a:r>
            <a:r>
              <a:rPr lang="zh-CN" altLang="en-US" sz="2400" b="1" dirty="0">
                <a:solidFill>
                  <a:srgbClr val="0070C0"/>
                </a:solidFill>
                <a:latin typeface="微软雅黑" pitchFamily="34" charset="-122"/>
                <a:ea typeface="微软雅黑" pitchFamily="34" charset="-122"/>
                <a:sym typeface="宋体" pitchFamily="2" charset="-122"/>
              </a:rPr>
              <a:t>5C”准则</a:t>
            </a:r>
          </a:p>
          <a:p>
            <a:pPr>
              <a:buFont typeface="Arial" pitchFamily="34" charset="0"/>
              <a:buNone/>
            </a:pPr>
            <a:endParaRPr lang="zh-CN" altLang="en-US" sz="2400" dirty="0">
              <a:latin typeface="微软雅黑" panose="020B0503020204020204" pitchFamily="34" charset="-122"/>
              <a:ea typeface="微软雅黑" panose="020B0503020204020204" pitchFamily="34" charset="-122"/>
            </a:endParaRPr>
          </a:p>
        </p:txBody>
      </p:sp>
      <p:pic>
        <p:nvPicPr>
          <p:cNvPr id="69656"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9657" name="Rectangle 2"/>
          <p:cNvSpPr>
            <a:spLocks noChangeArrowheads="1"/>
          </p:cNvSpPr>
          <p:nvPr/>
        </p:nvSpPr>
        <p:spPr bwMode="auto">
          <a:xfrm>
            <a:off x="349866" y="154819"/>
            <a:ext cx="5374262"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noChangeArrowheads="1"/>
          </p:cNvSpPr>
          <p:nvPr>
            <p:ph type="title"/>
          </p:nvPr>
        </p:nvSpPr>
        <p:spPr>
          <a:xfrm>
            <a:off x="9809" y="203200"/>
            <a:ext cx="6324600" cy="762000"/>
          </a:xfrm>
        </p:spPr>
        <p:txBody>
          <a:bodyPr/>
          <a:lstStyle/>
          <a:p>
            <a:pPr algn="l"/>
            <a:r>
              <a:rPr lang="en-US" altLang="en-US" sz="2800" dirty="0">
                <a:solidFill>
                  <a:schemeClr val="tx1"/>
                </a:solidFill>
                <a:latin typeface="微软雅黑" panose="020B0503020204020204" pitchFamily="34" charset="-122"/>
                <a:ea typeface="微软雅黑" panose="020B0503020204020204" pitchFamily="34" charset="-122"/>
              </a:rPr>
              <a:t>5.3.2	</a:t>
            </a:r>
            <a:r>
              <a:rPr lang="zh-CN" altLang="en-US" sz="2800" dirty="0">
                <a:solidFill>
                  <a:schemeClr val="tx1"/>
                </a:solidFill>
                <a:sym typeface="宋体" pitchFamily="2" charset="-122"/>
              </a:rPr>
              <a:t>缺陷报告撰写标准</a:t>
            </a:r>
            <a:br>
              <a:rPr lang="zh-CN" altLang="en-US" sz="2800" dirty="0">
                <a:sym typeface="宋体" pitchFamily="2" charset="-122"/>
              </a:rPr>
            </a:b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24579"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简明扼要的标题</a:t>
            </a:r>
            <a:endParaRPr lang="en-US" altLang="en-US" sz="2400" dirty="0">
              <a:solidFill>
                <a:srgbClr val="0096D6"/>
              </a:solidFill>
              <a:latin typeface="微软雅黑" panose="020B0503020204020204" pitchFamily="34" charset="-122"/>
              <a:ea typeface="微软雅黑" panose="020B0503020204020204" pitchFamily="34" charset="-122"/>
            </a:endParaRPr>
          </a:p>
        </p:txBody>
      </p:sp>
      <p:sp>
        <p:nvSpPr>
          <p:cNvPr id="24580" name="Text Box 4"/>
          <p:cNvSpPr txBox="1">
            <a:spLocks noChangeArrowheads="1"/>
          </p:cNvSpPr>
          <p:nvPr/>
        </p:nvSpPr>
        <p:spPr bwMode="auto">
          <a:xfrm>
            <a:off x="442913" y="1457325"/>
            <a:ext cx="24923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sym typeface="HP Simplified" pitchFamily="34" charset="0"/>
              </a:rPr>
              <a:t>如何写好缺陷的标题</a:t>
            </a:r>
            <a:endParaRPr lang="en-US" altLang="en-US" sz="2000">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None/>
            </a:pPr>
            <a:endParaRPr lang="en-US" altLang="en-US">
              <a:sym typeface="HP Simplified" pitchFamily="34" charset="0"/>
            </a:endParaRPr>
          </a:p>
        </p:txBody>
      </p:sp>
      <p:graphicFrame>
        <p:nvGraphicFramePr>
          <p:cNvPr id="2" name="Diagram 1"/>
          <p:cNvGraphicFramePr/>
          <p:nvPr/>
        </p:nvGraphicFramePr>
        <p:xfrm>
          <a:off x="999744" y="1840815"/>
          <a:ext cx="7729728" cy="4862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7041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noChangeArrowheads="1"/>
          </p:cNvSpPr>
          <p:nvPr>
            <p:ph type="title"/>
          </p:nvPr>
        </p:nvSpPr>
        <p:spPr>
          <a:xfrm>
            <a:off x="0" y="14069"/>
            <a:ext cx="6324600" cy="762000"/>
          </a:xfrm>
        </p:spPr>
        <p:txBody>
          <a:bodyPr/>
          <a:lstStyle/>
          <a:p>
            <a:pPr algn="l"/>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25603"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简明扼要的标题</a:t>
            </a:r>
            <a:endParaRPr lang="en-US" altLang="en-US" sz="2400" dirty="0">
              <a:solidFill>
                <a:srgbClr val="0096D6"/>
              </a:solidFill>
              <a:latin typeface="微软雅黑" panose="020B0503020204020204" pitchFamily="34" charset="-122"/>
              <a:ea typeface="微软雅黑" panose="020B0503020204020204" pitchFamily="34" charset="-122"/>
            </a:endParaRPr>
          </a:p>
        </p:txBody>
      </p:sp>
      <p:sp>
        <p:nvSpPr>
          <p:cNvPr id="25604" name="Subtitle 1"/>
          <p:cNvSpPr txBox="1">
            <a:spLocks noChangeArrowheads="1"/>
          </p:cNvSpPr>
          <p:nvPr/>
        </p:nvSpPr>
        <p:spPr bwMode="auto">
          <a:xfrm>
            <a:off x="5499100" y="1797050"/>
            <a:ext cx="270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endParaRPr lang="en-US" altLang="en-US" b="1">
              <a:solidFill>
                <a:schemeClr val="tx2"/>
              </a:solidFill>
              <a:latin typeface="宋体" panose="02010600030101010101" pitchFamily="2" charset="-122"/>
              <a:sym typeface="HP Simplified" pitchFamily="34" charset="0"/>
            </a:endParaRPr>
          </a:p>
        </p:txBody>
      </p:sp>
      <p:pic>
        <p:nvPicPr>
          <p:cNvPr id="7" name="Picture 7"/>
          <p:cNvPicPr>
            <a:picLocks noChangeAspect="1" noChangeArrowheads="1"/>
          </p:cNvPicPr>
          <p:nvPr/>
        </p:nvPicPr>
        <p:blipFill>
          <a:blip r:embed="rId2" cstate="print">
            <a:extLst/>
          </a:blip>
          <a:srcRect/>
          <a:stretch>
            <a:fillRect/>
          </a:stretch>
        </p:blipFill>
        <p:spPr bwMode="auto">
          <a:xfrm rot="320302">
            <a:off x="845965" y="2876350"/>
            <a:ext cx="3323915" cy="27858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8"/>
          <p:cNvPicPr>
            <a:picLocks noChangeAspect="1" noChangeArrowheads="1"/>
          </p:cNvPicPr>
          <p:nvPr/>
        </p:nvPicPr>
        <p:blipFill>
          <a:blip r:embed="rId3" cstate="print">
            <a:extLst/>
          </a:blip>
          <a:srcRect/>
          <a:stretch>
            <a:fillRect/>
          </a:stretch>
        </p:blipFill>
        <p:spPr bwMode="auto">
          <a:xfrm rot="318122">
            <a:off x="5240149" y="2758284"/>
            <a:ext cx="3265610" cy="28326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5607" name="Rectangle 4"/>
          <p:cNvSpPr>
            <a:spLocks noChangeArrowheads="1"/>
          </p:cNvSpPr>
          <p:nvPr/>
        </p:nvSpPr>
        <p:spPr bwMode="auto">
          <a:xfrm>
            <a:off x="5499100" y="1862138"/>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较差的标题实例</a:t>
            </a:r>
            <a:endParaRPr lang="en-US" altLang="zh-CN">
              <a:solidFill>
                <a:schemeClr val="tx2"/>
              </a:solidFill>
              <a:latin typeface="微软雅黑" panose="020B0503020204020204" pitchFamily="34" charset="-122"/>
              <a:ea typeface="微软雅黑" panose="020B0503020204020204" pitchFamily="34" charset="-122"/>
              <a:sym typeface="HP Simplified" pitchFamily="34" charset="0"/>
            </a:endParaRPr>
          </a:p>
        </p:txBody>
      </p:sp>
      <p:sp>
        <p:nvSpPr>
          <p:cNvPr id="25608" name="Rectangle 11"/>
          <p:cNvSpPr>
            <a:spLocks noChangeArrowheads="1"/>
          </p:cNvSpPr>
          <p:nvPr/>
        </p:nvSpPr>
        <p:spPr bwMode="auto">
          <a:xfrm>
            <a:off x="1222375" y="1816100"/>
            <a:ext cx="1811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较好的标题实例</a:t>
            </a:r>
            <a:endParaRPr lang="en-US" altLang="zh-CN">
              <a:solidFill>
                <a:schemeClr val="tx2"/>
              </a:solidFill>
              <a:latin typeface="微软雅黑" panose="020B0503020204020204" pitchFamily="34" charset="-122"/>
              <a:ea typeface="微软雅黑" panose="020B0503020204020204" pitchFamily="34" charset="-122"/>
              <a:sym typeface="HP Simplified" pitchFamily="34" charset="0"/>
            </a:endParaRPr>
          </a:p>
        </p:txBody>
      </p:sp>
    </p:spTree>
    <p:extLst>
      <p:ext uri="{BB962C8B-B14F-4D97-AF65-F5344CB8AC3E}">
        <p14:creationId xmlns:p14="http://schemas.microsoft.com/office/powerpoint/2010/main" val="403203650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noChangeArrowheads="1"/>
          </p:cNvSpPr>
          <p:nvPr>
            <p:ph type="title"/>
          </p:nvPr>
        </p:nvSpPr>
        <p:spPr>
          <a:xfrm>
            <a:off x="-1188640" y="65088"/>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26627"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精确的问题描述</a:t>
            </a:r>
            <a:endParaRPr lang="en-US" altLang="en-US" sz="2400" dirty="0">
              <a:solidFill>
                <a:srgbClr val="0096D6"/>
              </a:solidFill>
              <a:latin typeface="微软雅黑" panose="020B0503020204020204" pitchFamily="34" charset="-122"/>
              <a:ea typeface="微软雅黑" panose="020B0503020204020204" pitchFamily="34" charset="-122"/>
            </a:endParaRPr>
          </a:p>
        </p:txBody>
      </p:sp>
      <p:sp>
        <p:nvSpPr>
          <p:cNvPr id="26628" name="Text Box 4"/>
          <p:cNvSpPr txBox="1">
            <a:spLocks noChangeArrowheads="1"/>
          </p:cNvSpPr>
          <p:nvPr/>
        </p:nvSpPr>
        <p:spPr bwMode="auto">
          <a:xfrm>
            <a:off x="409575" y="1609725"/>
            <a:ext cx="2455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如何精确的描述缺陷</a:t>
            </a:r>
            <a:endParaRPr lang="en-US" altLang="en-US" b="1" dirty="0">
              <a:solidFill>
                <a:schemeClr val="tx2"/>
              </a:solidFill>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AutoNum type="arabicPeriod"/>
            </a:pPr>
            <a:endParaRPr lang="en-US" altLang="en-US" dirty="0">
              <a:sym typeface="HP Simplified" pitchFamily="34" charset="0"/>
            </a:endParaRPr>
          </a:p>
          <a:p>
            <a:pPr eaLnBrk="1" hangingPunct="1">
              <a:buFont typeface="Arial" panose="020B0604020202020204" pitchFamily="34" charset="0"/>
              <a:buNone/>
            </a:pPr>
            <a:endParaRPr lang="en-US" altLang="en-US" dirty="0">
              <a:sym typeface="HP Simplified" pitchFamily="34" charset="0"/>
            </a:endParaRPr>
          </a:p>
        </p:txBody>
      </p:sp>
      <p:graphicFrame>
        <p:nvGraphicFramePr>
          <p:cNvPr id="2" name="Diagram 1"/>
          <p:cNvGraphicFramePr/>
          <p:nvPr/>
        </p:nvGraphicFramePr>
        <p:xfrm>
          <a:off x="768096" y="2021372"/>
          <a:ext cx="7705344" cy="3732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44469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noChangeArrowheads="1"/>
          </p:cNvSpPr>
          <p:nvPr>
            <p:ph type="title"/>
          </p:nvPr>
        </p:nvSpPr>
        <p:spPr>
          <a:xfrm>
            <a:off x="-882650" y="13855"/>
            <a:ext cx="6324600" cy="762000"/>
          </a:xfrm>
        </p:spPr>
        <p:txBody>
          <a:bodyPr/>
          <a:lstStyle/>
          <a:p>
            <a:r>
              <a:rPr lang="en-US" altLang="en-US" dirty="0">
                <a:solidFill>
                  <a:schemeClr val="tx1"/>
                </a:solidFill>
              </a:rPr>
              <a:t>5.3.2</a:t>
            </a:r>
            <a:r>
              <a:rPr lang="zh-CN" altLang="en-US" dirty="0">
                <a:solidFill>
                  <a:schemeClr val="tx1"/>
                </a:solidFill>
                <a:sym typeface="宋体" pitchFamily="2" charset="-122"/>
              </a:rPr>
              <a:t>缺陷报告撰写标准</a:t>
            </a:r>
            <a:endParaRPr lang="en-US" altLang="en-US" dirty="0">
              <a:solidFill>
                <a:schemeClr val="tx1"/>
              </a:solidFill>
              <a:latin typeface="微软雅黑" panose="020B0503020204020204" pitchFamily="34" charset="-122"/>
              <a:ea typeface="微软雅黑" panose="020B0503020204020204" pitchFamily="34" charset="-122"/>
            </a:endParaRPr>
          </a:p>
        </p:txBody>
      </p:sp>
      <p:sp>
        <p:nvSpPr>
          <p:cNvPr id="27651"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精确的问题描述</a:t>
            </a:r>
            <a:endParaRPr lang="en-US" altLang="en-US" sz="2400" dirty="0">
              <a:solidFill>
                <a:srgbClr val="0096D6"/>
              </a:solidFill>
              <a:latin typeface="微软雅黑" panose="020B0503020204020204" pitchFamily="34" charset="-122"/>
              <a:ea typeface="微软雅黑" panose="020B0503020204020204" pitchFamily="34" charset="-122"/>
            </a:endParaRPr>
          </a:p>
        </p:txBody>
      </p:sp>
      <p:sp>
        <p:nvSpPr>
          <p:cNvPr id="27652" name="Subtitle 1"/>
          <p:cNvSpPr txBox="1">
            <a:spLocks noChangeArrowheads="1"/>
          </p:cNvSpPr>
          <p:nvPr/>
        </p:nvSpPr>
        <p:spPr bwMode="auto">
          <a:xfrm>
            <a:off x="1066800" y="1916113"/>
            <a:ext cx="207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较好的缺陷说明</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sp>
        <p:nvSpPr>
          <p:cNvPr id="27653" name="Subtitle 1"/>
          <p:cNvSpPr txBox="1">
            <a:spLocks noChangeArrowheads="1"/>
          </p:cNvSpPr>
          <p:nvPr/>
        </p:nvSpPr>
        <p:spPr bwMode="auto">
          <a:xfrm>
            <a:off x="5441950" y="1881188"/>
            <a:ext cx="207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较差的缺陷说明</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pic>
        <p:nvPicPr>
          <p:cNvPr id="7" name="Picture 3"/>
          <p:cNvPicPr>
            <a:picLocks noChangeAspect="1" noChangeArrowheads="1"/>
          </p:cNvPicPr>
          <p:nvPr/>
        </p:nvPicPr>
        <p:blipFill>
          <a:blip r:embed="rId2" cstate="print">
            <a:extLst/>
          </a:blip>
          <a:srcRect/>
          <a:stretch>
            <a:fillRect/>
          </a:stretch>
        </p:blipFill>
        <p:spPr bwMode="auto">
          <a:xfrm rot="441038">
            <a:off x="573020" y="2983939"/>
            <a:ext cx="3514745" cy="28044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4"/>
          <p:cNvPicPr>
            <a:picLocks noChangeAspect="1" noChangeArrowheads="1"/>
          </p:cNvPicPr>
          <p:nvPr/>
        </p:nvPicPr>
        <p:blipFill>
          <a:blip r:embed="rId3" cstate="print">
            <a:extLst/>
          </a:blip>
          <a:srcRect/>
          <a:stretch>
            <a:fillRect/>
          </a:stretch>
        </p:blipFill>
        <p:spPr bwMode="auto">
          <a:xfrm rot="224212">
            <a:off x="4718982" y="2996262"/>
            <a:ext cx="4158541" cy="26131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61966173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noChangeArrowheads="1"/>
          </p:cNvSpPr>
          <p:nvPr>
            <p:ph type="title"/>
          </p:nvPr>
        </p:nvSpPr>
        <p:spPr>
          <a:xfrm>
            <a:off x="-1188640" y="23812"/>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a:solidFill>
                <a:schemeClr val="tx1"/>
              </a:solidFill>
              <a:latin typeface="微软雅黑" panose="020B0503020204020204" pitchFamily="34" charset="-122"/>
              <a:ea typeface="微软雅黑" panose="020B0503020204020204" pitchFamily="34" charset="-122"/>
            </a:endParaRPr>
          </a:p>
        </p:txBody>
      </p:sp>
      <p:sp>
        <p:nvSpPr>
          <p:cNvPr id="29699"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a:solidFill>
                  <a:srgbClr val="0096D6"/>
                </a:solidFill>
                <a:latin typeface="微软雅黑" panose="020B0503020204020204" pitchFamily="34" charset="-122"/>
                <a:ea typeface="微软雅黑" panose="020B0503020204020204" pitchFamily="34" charset="-122"/>
              </a:rPr>
              <a:t>简明的复现步骤</a:t>
            </a:r>
            <a:endParaRPr lang="en-US" altLang="en-US" sz="2400" dirty="0">
              <a:solidFill>
                <a:srgbClr val="0096D6"/>
              </a:solidFill>
              <a:latin typeface="微软雅黑" panose="020B0503020204020204" pitchFamily="34" charset="-122"/>
              <a:ea typeface="微软雅黑" panose="020B0503020204020204" pitchFamily="34" charset="-122"/>
            </a:endParaRPr>
          </a:p>
        </p:txBody>
      </p:sp>
      <p:sp>
        <p:nvSpPr>
          <p:cNvPr id="29700" name="Text Box 4"/>
          <p:cNvSpPr txBox="1">
            <a:spLocks noChangeArrowheads="1"/>
          </p:cNvSpPr>
          <p:nvPr/>
        </p:nvSpPr>
        <p:spPr bwMode="auto">
          <a:xfrm>
            <a:off x="438150" y="1512888"/>
            <a:ext cx="799289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重现步骤</a:t>
            </a:r>
            <a:r>
              <a:rPr lang="en-US" altLang="zh-CN" dirty="0">
                <a:latin typeface="微软雅黑" panose="020B0503020204020204" pitchFamily="34" charset="-122"/>
                <a:ea typeface="微软雅黑" panose="020B0503020204020204" pitchFamily="34" charset="-122"/>
                <a:sym typeface="HP Simplified" pitchFamily="34" charset="0"/>
              </a:rPr>
              <a:t>——</a:t>
            </a:r>
            <a:r>
              <a:rPr lang="zh-CN" altLang="en-US" dirty="0">
                <a:latin typeface="微软雅黑" panose="020B0503020204020204" pitchFamily="34" charset="-122"/>
                <a:ea typeface="微软雅黑" panose="020B0503020204020204" pitchFamily="34" charset="-122"/>
                <a:sym typeface="HP Simplified" pitchFamily="34" charset="0"/>
              </a:rPr>
              <a:t>指可以被缺陷工作流程参与者重新再使缺陷出现的步骤</a:t>
            </a:r>
            <a:endParaRPr lang="en-US" altLang="zh-CN"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None/>
            </a:pPr>
            <a:endParaRPr lang="en-US" altLang="en-US" dirty="0">
              <a:latin typeface="微软雅黑" panose="020B0503020204020204" pitchFamily="34" charset="-122"/>
              <a:ea typeface="微软雅黑" panose="020B0503020204020204" pitchFamily="34" charset="-122"/>
              <a:cs typeface="HP Simplified" pitchFamily="34" charset="0"/>
              <a:sym typeface="HP Simplified" pitchFamily="34" charset="0"/>
            </a:endParaRPr>
          </a:p>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HP Simplified" pitchFamily="34" charset="0"/>
              </a:rPr>
              <a:t>优秀复现步骤的特点：</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步骤精简，没有冗余</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其他工程师可以稳定的复现所描述的缺陷</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每一步骤只描述一个操作</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描述尽量简洁，使用简单句，避免复杂句</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使用客观语言描述操作步骤和所现客观事实，避免使用带有主观色彩的文字</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None/>
            </a:pPr>
            <a:endParaRPr lang="en-US" altLang="en-US" dirty="0">
              <a:sym typeface="HP Simplified" pitchFamily="34" charset="0"/>
            </a:endParaRPr>
          </a:p>
        </p:txBody>
      </p:sp>
    </p:spTree>
    <p:extLst>
      <p:ext uri="{BB962C8B-B14F-4D97-AF65-F5344CB8AC3E}">
        <p14:creationId xmlns:p14="http://schemas.microsoft.com/office/powerpoint/2010/main" val="1043296410"/>
      </p:ext>
    </p:extLst>
  </p:cSld>
  <p:clrMapOvr>
    <a:masterClrMapping/>
  </p:clrMapOvr>
  <p:transition>
    <p:wipe dir="r"/>
  </p:transition>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ppt主题_希望是最后一版</Template>
  <TotalTime>465</TotalTime>
  <Words>883</Words>
  <Application>Microsoft Office PowerPoint</Application>
  <PresentationFormat>全屏显示(4:3)</PresentationFormat>
  <Paragraphs>166</Paragraphs>
  <Slides>13</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HP Simplified</vt:lpstr>
      <vt:lpstr>宋体</vt:lpstr>
      <vt:lpstr>微软雅黑</vt:lpstr>
      <vt:lpstr>Arial</vt:lpstr>
      <vt:lpstr>Calibri</vt:lpstr>
      <vt:lpstr>Times New Roman</vt:lpstr>
      <vt:lpstr>Verdana</vt:lpstr>
      <vt:lpstr>Wingdings</vt:lpstr>
      <vt:lpstr>ppt主题</vt:lpstr>
      <vt:lpstr>6_自定义设计方案</vt:lpstr>
      <vt:lpstr>PowerPoint 演示文稿</vt:lpstr>
      <vt:lpstr>PowerPoint 演示文稿</vt:lpstr>
      <vt:lpstr>PowerPoint 演示文稿</vt:lpstr>
      <vt:lpstr>PowerPoint 演示文稿</vt:lpstr>
      <vt:lpstr>5.3.2 缺陷报告撰写标准 </vt:lpstr>
      <vt:lpstr>5.3.2 缺陷报告撰写标准</vt:lpstr>
      <vt:lpstr>5.3.2 缺陷报告撰写标准</vt:lpstr>
      <vt:lpstr>5.3.2缺陷报告撰写标准</vt:lpstr>
      <vt:lpstr>5.3.2 缺陷报告撰写标准</vt:lpstr>
      <vt:lpstr>5.3.2 缺陷报告撰写标准</vt:lpstr>
      <vt:lpstr>5.3.2 缺陷报告撰写标准</vt:lpstr>
      <vt:lpstr>5.3.2 缺陷报告撰写标准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kkqian</dc:creator>
  <cp:lastModifiedBy>lu duhang</cp:lastModifiedBy>
  <cp:revision>42</cp:revision>
  <dcterms:created xsi:type="dcterms:W3CDTF">2014-08-17T01:58:09Z</dcterms:created>
  <dcterms:modified xsi:type="dcterms:W3CDTF">2017-12-24T11:08:25Z</dcterms:modified>
</cp:coreProperties>
</file>