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</p:sldMasterIdLst>
  <p:notesMasterIdLst>
    <p:notesMasterId r:id="rId11"/>
  </p:notesMasterIdLst>
  <p:handoutMasterIdLst>
    <p:handoutMasterId r:id="rId12"/>
  </p:handoutMasterIdLst>
  <p:sldIdLst>
    <p:sldId id="572" r:id="rId5"/>
    <p:sldId id="581" r:id="rId6"/>
    <p:sldId id="582" r:id="rId7"/>
    <p:sldId id="580" r:id="rId8"/>
    <p:sldId id="577" r:id="rId9"/>
    <p:sldId id="5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orient="horz" pos="991">
          <p15:clr>
            <a:srgbClr val="A4A3A4"/>
          </p15:clr>
        </p15:guide>
        <p15:guide id="3" orient="horz" pos="1191">
          <p15:clr>
            <a:srgbClr val="A4A3A4"/>
          </p15:clr>
        </p15:guide>
        <p15:guide id="4" orient="horz" pos="584">
          <p15:clr>
            <a:srgbClr val="A4A3A4"/>
          </p15:clr>
        </p15:guide>
        <p15:guide id="5" orient="horz" pos="2228">
          <p15:clr>
            <a:srgbClr val="A4A3A4"/>
          </p15:clr>
        </p15:guide>
        <p15:guide id="6" orient="horz" pos="3215">
          <p15:clr>
            <a:srgbClr val="A4A3A4"/>
          </p15:clr>
        </p15:guide>
        <p15:guide id="7" orient="horz" pos="195">
          <p15:clr>
            <a:srgbClr val="A4A3A4"/>
          </p15:clr>
        </p15:guide>
        <p15:guide id="8" pos="1794">
          <p15:clr>
            <a:srgbClr val="A4A3A4"/>
          </p15:clr>
        </p15:guide>
        <p15:guide id="9" pos="2736">
          <p15:clr>
            <a:srgbClr val="A4A3A4"/>
          </p15:clr>
        </p15:guide>
        <p15:guide id="10" pos="202">
          <p15:clr>
            <a:srgbClr val="A4A3A4"/>
          </p15:clr>
        </p15:guide>
        <p15:guide id="11" pos="5322">
          <p15:clr>
            <a:srgbClr val="A4A3A4"/>
          </p15:clr>
        </p15:guide>
        <p15:guide id="12" pos="5625">
          <p15:clr>
            <a:srgbClr val="A4A3A4"/>
          </p15:clr>
        </p15:guide>
        <p15:guide id="13" pos="2878">
          <p15:clr>
            <a:srgbClr val="A4A3A4"/>
          </p15:clr>
        </p15:guide>
        <p15:guide id="14" pos="3555">
          <p15:clr>
            <a:srgbClr val="A4A3A4"/>
          </p15:clr>
        </p15:guide>
        <p15:guide id="15" pos="1965">
          <p15:clr>
            <a:srgbClr val="A4A3A4"/>
          </p15:clr>
        </p15:guide>
        <p15:guide id="16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8E8"/>
    <a:srgbClr val="000000"/>
    <a:srgbClr val="B9B8BB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727" autoAdjust="0"/>
  </p:normalViewPr>
  <p:slideViewPr>
    <p:cSldViewPr snapToGrid="0">
      <p:cViewPr varScale="1">
        <p:scale>
          <a:sx n="71" d="100"/>
          <a:sy n="71" d="100"/>
        </p:scale>
        <p:origin x="894" y="60"/>
      </p:cViewPr>
      <p:guideLst>
        <p:guide orient="horz" pos="4111"/>
        <p:guide orient="horz" pos="991"/>
        <p:guide orient="horz" pos="1191"/>
        <p:guide orient="horz" pos="584"/>
        <p:guide orient="horz" pos="2228"/>
        <p:guide orient="horz" pos="3215"/>
        <p:guide orient="horz" pos="195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12/26/2016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12/26/2016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8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课时二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99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课时二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87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88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惠普国际软件人才基地教材</a:t>
            </a:r>
            <a:endParaRPr lang="en-US" sz="700" b="0" i="0" dirty="0">
              <a:solidFill>
                <a:schemeClr val="bg1"/>
              </a:solidFill>
              <a:latin typeface="+mn-lt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1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>
                <a:solidFill>
                  <a:srgbClr val="87898B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>
              <a:solidFill>
                <a:srgbClr val="87898B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038" indent="-173038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038">
              <a:buSzPct val="80000"/>
              <a:buFont typeface="HP Simplified"/>
              <a:buChar char="−"/>
              <a:tabLst/>
              <a:defRPr sz="1400">
                <a:solidFill>
                  <a:srgbClr val="000000"/>
                </a:solidFill>
              </a:defRPr>
            </a:lvl2pPr>
            <a:lvl3pPr marL="515938" indent="-169863">
              <a:tabLst/>
              <a:defRPr sz="1400">
                <a:solidFill>
                  <a:srgbClr val="000000"/>
                </a:solidFill>
              </a:defRPr>
            </a:lvl3pPr>
            <a:lvl4pPr marL="693738" indent="-180975">
              <a:defRPr sz="1400">
                <a:solidFill>
                  <a:srgbClr val="000000"/>
                </a:solidFill>
              </a:defRPr>
            </a:lvl4pPr>
            <a:lvl5pPr marL="838200" indent="-150813">
              <a:tabLst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313418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1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8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40" r:id="rId3"/>
    <p:sldLayoutId id="2147483833" r:id="rId4"/>
    <p:sldLayoutId id="2147483837" r:id="rId5"/>
    <p:sldLayoutId id="2147483809" r:id="rId6"/>
    <p:sldLayoutId id="2147483839" r:id="rId7"/>
    <p:sldLayoutId id="2147483823" r:id="rId8"/>
    <p:sldLayoutId id="2147483824" r:id="rId9"/>
    <p:sldLayoutId id="2147483825" r:id="rId10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ant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9183" y="2715760"/>
            <a:ext cx="7348873" cy="1608645"/>
          </a:xfrm>
        </p:spPr>
        <p:txBody>
          <a:bodyPr anchor="ctr"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57712"/>
            <a:ext cx="7662231" cy="5005928"/>
          </a:xfrm>
        </p:spPr>
        <p:txBody>
          <a:bodyPr>
            <a:normAutofit/>
          </a:bodyPr>
          <a:lstStyle/>
          <a:p>
            <a:pPr marL="114300" lvl="1" algn="just">
              <a:lnSpc>
                <a:spcPct val="150000"/>
              </a:lnSpc>
              <a:spcAft>
                <a:spcPct val="25000"/>
              </a:spcAft>
              <a:buClr>
                <a:srgbClr val="7B7B79"/>
              </a:buClr>
              <a:buSzPct val="90000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、独立安装、配置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algn="just">
              <a:lnSpc>
                <a:spcPct val="150000"/>
              </a:lnSpc>
              <a:spcAft>
                <a:spcPct val="25000"/>
              </a:spcAft>
              <a:buClr>
                <a:srgbClr val="7B7B79"/>
              </a:buClr>
              <a:buSzPct val="90000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、掌握测试缺陷管理工具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12236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57712"/>
            <a:ext cx="7739349" cy="5005928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xampp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参数，正常运行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结合案例，完成软件缺陷管理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63815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9185" y="811331"/>
            <a:ext cx="8814815" cy="49311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缺陷管理流程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805400" y="2001462"/>
            <a:ext cx="7257291" cy="3142819"/>
            <a:chOff x="805400" y="2001462"/>
            <a:chExt cx="7257291" cy="3142819"/>
          </a:xfrm>
        </p:grpSpPr>
        <p:sp>
          <p:nvSpPr>
            <p:cNvPr id="32" name="Rectangle 14"/>
            <p:cNvSpPr/>
            <p:nvPr/>
          </p:nvSpPr>
          <p:spPr bwMode="auto">
            <a:xfrm>
              <a:off x="2783844" y="3287803"/>
              <a:ext cx="1340444" cy="54791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项目经理</a:t>
              </a:r>
            </a:p>
          </p:txBody>
        </p:sp>
        <p:sp>
          <p:nvSpPr>
            <p:cNvPr id="33" name="Oval 17"/>
            <p:cNvSpPr/>
            <p:nvPr/>
          </p:nvSpPr>
          <p:spPr bwMode="auto">
            <a:xfrm>
              <a:off x="2822369" y="4566266"/>
              <a:ext cx="1486803" cy="571791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已确认</a:t>
              </a: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32"/>
            <p:cNvSpPr/>
            <p:nvPr/>
          </p:nvSpPr>
          <p:spPr bwMode="auto">
            <a:xfrm>
              <a:off x="2732495" y="2001462"/>
              <a:ext cx="1486803" cy="571791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已分派</a:t>
              </a: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Down Arrow 39"/>
            <p:cNvSpPr/>
            <p:nvPr/>
          </p:nvSpPr>
          <p:spPr bwMode="auto">
            <a:xfrm flipH="1">
              <a:off x="1492950" y="2538753"/>
              <a:ext cx="111704" cy="73055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Down Arrow 40"/>
            <p:cNvSpPr/>
            <p:nvPr/>
          </p:nvSpPr>
          <p:spPr bwMode="auto">
            <a:xfrm flipH="1">
              <a:off x="1492950" y="3817216"/>
              <a:ext cx="111704" cy="73055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Up Arrow 42"/>
            <p:cNvSpPr/>
            <p:nvPr/>
          </p:nvSpPr>
          <p:spPr bwMode="auto">
            <a:xfrm>
              <a:off x="3436739" y="2599633"/>
              <a:ext cx="111703" cy="669671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Up Arrow 43"/>
            <p:cNvSpPr/>
            <p:nvPr/>
          </p:nvSpPr>
          <p:spPr bwMode="auto">
            <a:xfrm>
              <a:off x="3436739" y="3878095"/>
              <a:ext cx="111703" cy="669671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Down Arrow 44"/>
            <p:cNvSpPr/>
            <p:nvPr/>
          </p:nvSpPr>
          <p:spPr bwMode="auto">
            <a:xfrm flipH="1">
              <a:off x="5415733" y="2538753"/>
              <a:ext cx="111704" cy="73055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Down Arrow 45"/>
            <p:cNvSpPr/>
            <p:nvPr/>
          </p:nvSpPr>
          <p:spPr bwMode="auto">
            <a:xfrm flipH="1">
              <a:off x="5426991" y="3817216"/>
              <a:ext cx="111704" cy="73055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ight Arrow 46"/>
            <p:cNvSpPr/>
            <p:nvPr/>
          </p:nvSpPr>
          <p:spPr bwMode="auto">
            <a:xfrm>
              <a:off x="2224903" y="4791281"/>
              <a:ext cx="590534" cy="158089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6"/>
            <p:cNvSpPr/>
            <p:nvPr/>
          </p:nvSpPr>
          <p:spPr bwMode="auto">
            <a:xfrm>
              <a:off x="884458" y="2046976"/>
              <a:ext cx="1340444" cy="54791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报告员</a:t>
              </a:r>
            </a:p>
          </p:txBody>
        </p:sp>
        <p:sp>
          <p:nvSpPr>
            <p:cNvPr id="47" name="Oval 9"/>
            <p:cNvSpPr/>
            <p:nvPr/>
          </p:nvSpPr>
          <p:spPr bwMode="auto">
            <a:xfrm>
              <a:off x="805400" y="3257363"/>
              <a:ext cx="1486803" cy="571791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</a:t>
              </a: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19"/>
            <p:cNvSpPr/>
            <p:nvPr/>
          </p:nvSpPr>
          <p:spPr bwMode="auto">
            <a:xfrm>
              <a:off x="884458" y="4515831"/>
              <a:ext cx="1340444" cy="547912"/>
            </a:xfrm>
            <a:prstGeom prst="rect">
              <a:avLst/>
            </a:prstGeom>
            <a:solidFill>
              <a:srgbClr val="CC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开发员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Rectangle 19"/>
            <p:cNvSpPr/>
            <p:nvPr/>
          </p:nvSpPr>
          <p:spPr bwMode="auto">
            <a:xfrm>
              <a:off x="4801802" y="2066692"/>
              <a:ext cx="1340444" cy="547912"/>
            </a:xfrm>
            <a:prstGeom prst="rect">
              <a:avLst/>
            </a:prstGeom>
            <a:solidFill>
              <a:srgbClr val="CC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开发员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Oval 38"/>
            <p:cNvSpPr/>
            <p:nvPr/>
          </p:nvSpPr>
          <p:spPr bwMode="auto">
            <a:xfrm>
              <a:off x="4710800" y="3260278"/>
              <a:ext cx="1486803" cy="571791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已解决</a:t>
              </a: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6"/>
            <p:cNvSpPr/>
            <p:nvPr/>
          </p:nvSpPr>
          <p:spPr bwMode="auto">
            <a:xfrm>
              <a:off x="4812622" y="4556791"/>
              <a:ext cx="1340444" cy="54791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报告员</a:t>
              </a:r>
            </a:p>
          </p:txBody>
        </p:sp>
        <p:sp>
          <p:nvSpPr>
            <p:cNvPr id="54" name="Right Arrow 46"/>
            <p:cNvSpPr/>
            <p:nvPr/>
          </p:nvSpPr>
          <p:spPr bwMode="auto">
            <a:xfrm>
              <a:off x="4191592" y="2244019"/>
              <a:ext cx="590534" cy="158089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ight Arrow 46"/>
            <p:cNvSpPr/>
            <p:nvPr/>
          </p:nvSpPr>
          <p:spPr bwMode="auto">
            <a:xfrm>
              <a:off x="6121990" y="4769510"/>
              <a:ext cx="590534" cy="158089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14"/>
            <p:cNvSpPr/>
            <p:nvPr/>
          </p:nvSpPr>
          <p:spPr bwMode="auto">
            <a:xfrm>
              <a:off x="6712524" y="4596369"/>
              <a:ext cx="1340444" cy="54791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项目经理</a:t>
              </a:r>
            </a:p>
          </p:txBody>
        </p:sp>
        <p:sp>
          <p:nvSpPr>
            <p:cNvPr id="58" name="Up Arrow 43"/>
            <p:cNvSpPr/>
            <p:nvPr/>
          </p:nvSpPr>
          <p:spPr bwMode="auto">
            <a:xfrm>
              <a:off x="7275769" y="3899869"/>
              <a:ext cx="111703" cy="669671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38"/>
            <p:cNvSpPr/>
            <p:nvPr/>
          </p:nvSpPr>
          <p:spPr bwMode="auto">
            <a:xfrm>
              <a:off x="6575888" y="3282052"/>
              <a:ext cx="1486803" cy="571791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已关闭</a:t>
              </a: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7954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P Simplified"/>
              </a:rPr>
              <a:t>实验步骤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9185" y="1146995"/>
            <a:ext cx="8814815" cy="39910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XAMPP+Mantis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XAMPP+Mantis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.doc》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、用户管理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划分经理、报告员及开发员三种角色对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进行管理（小组内分配，经理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人）。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、实验（按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用户创建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组完成）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结合案例，完成用户、项目创建、人员分配、提交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的流程。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Administrator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账号创建用户后，在数据库中修改账户密码。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：经理角色需登陆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http://localhost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：（端口）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/mantis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；其他角色需访问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（经理角色所在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IP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  <a:hlinkClick r:id="rId3"/>
              </a:rPr>
              <a:t>：（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经理角色所在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  <a:hlinkClick r:id="rId3"/>
              </a:rPr>
              <a:t>端口）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/mantis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以各自角色用户登陆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：以小组为单位完成给定的案例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学籍管理系统案例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360535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实验交付物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57712"/>
            <a:ext cx="7761383" cy="5005928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完成实验后，由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Mantis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缺陷报告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文档，文档命名格式为：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_Mantis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.pdf</a:t>
            </a:r>
          </a:p>
        </p:txBody>
      </p:sp>
    </p:spTree>
    <p:extLst>
      <p:ext uri="{BB962C8B-B14F-4D97-AF65-F5344CB8AC3E}">
        <p14:creationId xmlns:p14="http://schemas.microsoft.com/office/powerpoint/2010/main" val="342634645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BA1BE96BED65458B369405EF4B58DB" ma:contentTypeVersion="0" ma:contentTypeDescription="Create a new document." ma:contentTypeScope="" ma:versionID="ff20aff26a81a04be0fc3f24cc7648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FA114E-EBA8-4F21-AE72-3F29C39C1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2FB035-6A27-4079-A5CE-5B9F385880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48AF10-C681-4FBA-A692-439C5D8B5A4A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36002</TotalTime>
  <Words>154</Words>
  <Application>Microsoft Office PowerPoint</Application>
  <PresentationFormat>全屏显示(4:3)</PresentationFormat>
  <Paragraphs>37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HP Simplified</vt:lpstr>
      <vt:lpstr>Lucida Grande</vt:lpstr>
      <vt:lpstr>微软雅黑</vt:lpstr>
      <vt:lpstr>Arial</vt:lpstr>
      <vt:lpstr>Wingdings</vt:lpstr>
      <vt:lpstr>Title with content</vt:lpstr>
      <vt:lpstr>实验二 Mantis使用</vt:lpstr>
      <vt:lpstr>实验目标</vt:lpstr>
      <vt:lpstr>实验任务</vt:lpstr>
      <vt:lpstr>PowerPoint 演示文稿</vt:lpstr>
      <vt:lpstr>实验步骤</vt:lpstr>
      <vt:lpstr>实验交付物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lu duhang</cp:lastModifiedBy>
  <cp:revision>1268</cp:revision>
  <cp:lastPrinted>2013-01-17T18:56:59Z</cp:lastPrinted>
  <dcterms:created xsi:type="dcterms:W3CDTF">2013-01-17T20:22:11Z</dcterms:created>
  <dcterms:modified xsi:type="dcterms:W3CDTF">2016-12-26T12:34:58Z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</Properties>
</file>