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1" r:id="rId4"/>
    <p:sldMasterId id="2147483856" r:id="rId5"/>
  </p:sldMasterIdLst>
  <p:notesMasterIdLst>
    <p:notesMasterId r:id="rId55"/>
  </p:notesMasterIdLst>
  <p:handoutMasterIdLst>
    <p:handoutMasterId r:id="rId56"/>
  </p:handoutMasterIdLst>
  <p:sldIdLst>
    <p:sldId id="572" r:id="rId6"/>
    <p:sldId id="576" r:id="rId7"/>
    <p:sldId id="578" r:id="rId8"/>
    <p:sldId id="577" r:id="rId9"/>
    <p:sldId id="579" r:id="rId10"/>
    <p:sldId id="580" r:id="rId11"/>
    <p:sldId id="581" r:id="rId12"/>
    <p:sldId id="582" r:id="rId13"/>
    <p:sldId id="583" r:id="rId14"/>
    <p:sldId id="584" r:id="rId15"/>
    <p:sldId id="587" r:id="rId16"/>
    <p:sldId id="586" r:id="rId17"/>
    <p:sldId id="585" r:id="rId18"/>
    <p:sldId id="588" r:id="rId19"/>
    <p:sldId id="589" r:id="rId20"/>
    <p:sldId id="590" r:id="rId21"/>
    <p:sldId id="591" r:id="rId22"/>
    <p:sldId id="592" r:id="rId23"/>
    <p:sldId id="593" r:id="rId24"/>
    <p:sldId id="595" r:id="rId25"/>
    <p:sldId id="594" r:id="rId26"/>
    <p:sldId id="596" r:id="rId27"/>
    <p:sldId id="597" r:id="rId28"/>
    <p:sldId id="598" r:id="rId29"/>
    <p:sldId id="599" r:id="rId30"/>
    <p:sldId id="600" r:id="rId31"/>
    <p:sldId id="601" r:id="rId32"/>
    <p:sldId id="602" r:id="rId33"/>
    <p:sldId id="603" r:id="rId34"/>
    <p:sldId id="604" r:id="rId35"/>
    <p:sldId id="605" r:id="rId36"/>
    <p:sldId id="606" r:id="rId37"/>
    <p:sldId id="607" r:id="rId38"/>
    <p:sldId id="608" r:id="rId39"/>
    <p:sldId id="609" r:id="rId40"/>
    <p:sldId id="610" r:id="rId41"/>
    <p:sldId id="611" r:id="rId42"/>
    <p:sldId id="612" r:id="rId43"/>
    <p:sldId id="614" r:id="rId44"/>
    <p:sldId id="613" r:id="rId45"/>
    <p:sldId id="615" r:id="rId46"/>
    <p:sldId id="616" r:id="rId47"/>
    <p:sldId id="617" r:id="rId48"/>
    <p:sldId id="618" r:id="rId49"/>
    <p:sldId id="619" r:id="rId50"/>
    <p:sldId id="620" r:id="rId51"/>
    <p:sldId id="621" r:id="rId52"/>
    <p:sldId id="622" r:id="rId53"/>
    <p:sldId id="566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1">
          <p15:clr>
            <a:srgbClr val="A4A3A4"/>
          </p15:clr>
        </p15:guide>
        <p15:guide id="2" orient="horz" pos="991">
          <p15:clr>
            <a:srgbClr val="A4A3A4"/>
          </p15:clr>
        </p15:guide>
        <p15:guide id="3" orient="horz" pos="1191">
          <p15:clr>
            <a:srgbClr val="A4A3A4"/>
          </p15:clr>
        </p15:guide>
        <p15:guide id="4" orient="horz" pos="584">
          <p15:clr>
            <a:srgbClr val="A4A3A4"/>
          </p15:clr>
        </p15:guide>
        <p15:guide id="5" orient="horz" pos="2228">
          <p15:clr>
            <a:srgbClr val="A4A3A4"/>
          </p15:clr>
        </p15:guide>
        <p15:guide id="6" orient="horz" pos="3215">
          <p15:clr>
            <a:srgbClr val="A4A3A4"/>
          </p15:clr>
        </p15:guide>
        <p15:guide id="7" orient="horz" pos="195">
          <p15:clr>
            <a:srgbClr val="A4A3A4"/>
          </p15:clr>
        </p15:guide>
        <p15:guide id="8" pos="1794">
          <p15:clr>
            <a:srgbClr val="A4A3A4"/>
          </p15:clr>
        </p15:guide>
        <p15:guide id="9" pos="2736">
          <p15:clr>
            <a:srgbClr val="A4A3A4"/>
          </p15:clr>
        </p15:guide>
        <p15:guide id="10" pos="202">
          <p15:clr>
            <a:srgbClr val="A4A3A4"/>
          </p15:clr>
        </p15:guide>
        <p15:guide id="11" pos="5322">
          <p15:clr>
            <a:srgbClr val="A4A3A4"/>
          </p15:clr>
        </p15:guide>
        <p15:guide id="12" pos="5625">
          <p15:clr>
            <a:srgbClr val="A4A3A4"/>
          </p15:clr>
        </p15:guide>
        <p15:guide id="13" pos="2878">
          <p15:clr>
            <a:srgbClr val="A4A3A4"/>
          </p15:clr>
        </p15:guide>
        <p15:guide id="14" pos="3555">
          <p15:clr>
            <a:srgbClr val="A4A3A4"/>
          </p15:clr>
        </p15:guide>
        <p15:guide id="15" pos="1965">
          <p15:clr>
            <a:srgbClr val="A4A3A4"/>
          </p15:clr>
        </p15:guide>
        <p15:guide id="16" pos="3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8E8"/>
    <a:srgbClr val="000000"/>
    <a:srgbClr val="B9B8BB"/>
    <a:srgbClr val="822980"/>
    <a:srgbClr val="B9B9BB"/>
    <a:srgbClr val="B6B8BB"/>
    <a:srgbClr val="87898B"/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84874" autoAdjust="0"/>
  </p:normalViewPr>
  <p:slideViewPr>
    <p:cSldViewPr snapToGrid="0">
      <p:cViewPr varScale="1">
        <p:scale>
          <a:sx n="67" d="100"/>
          <a:sy n="67" d="100"/>
        </p:scale>
        <p:origin x="876" y="78"/>
      </p:cViewPr>
      <p:guideLst>
        <p:guide orient="horz" pos="4111"/>
        <p:guide orient="horz" pos="991"/>
        <p:guide orient="horz" pos="1191"/>
        <p:guide orient="horz" pos="584"/>
        <p:guide orient="horz" pos="2228"/>
        <p:guide orient="horz" pos="3215"/>
        <p:guide orient="horz" pos="195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presProps" Target="pres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3/25/2016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3/25/2016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TestLink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用于进行测试过程中的管理，通过使用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TestLink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提供的功能，可以将测试过程从测试需求、测试设计、到测试执行完整的管理起来，同时，它还提供了好多种测试结果的统计和分析，使我们能够简单的开始测试工作和分析测试结果。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TestLink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是开放源代码项目之一。作为基于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的测试管理系统，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TestLink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的主要功能包括：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测试需求管理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HP Simplified"/>
              <a:ea typeface="+mn-ea"/>
              <a:cs typeface="HP Simplified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测试用例管理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HP Simplified"/>
              <a:ea typeface="+mn-ea"/>
              <a:cs typeface="HP Simplified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测试用例对测试需求的覆盖管理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HP Simplified"/>
              <a:ea typeface="+mn-ea"/>
              <a:cs typeface="HP Simplified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测试计划的制定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HP Simplified"/>
              <a:ea typeface="+mn-ea"/>
              <a:cs typeface="HP Simplified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测试用例的执行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HP Simplified"/>
              <a:ea typeface="+mn-ea"/>
              <a:cs typeface="HP Simplified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大量测试数据的度量和统计功能。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在本文接下来的部分里，将详细地介绍使用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TestLink1.7.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来进行测试管理的完整过程。</a:t>
            </a:r>
            <a:endParaRPr lang="zh-CN" altLang="zh-CN" sz="1200" kern="1200" dirty="0">
              <a:solidFill>
                <a:schemeClr val="tx1"/>
              </a:solidFill>
              <a:effectLst/>
              <a:latin typeface="HP Simplified"/>
              <a:ea typeface="+mn-ea"/>
              <a:cs typeface="HP Simplified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164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先形成需求跟踪矩阵文档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944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4621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5161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显示界面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914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点击创建测试集完成创建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362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建议：在编写测试用例的时候，要细分的每一个数据类型。在编写测试用例时，有些测试用例的步骤是相同的 ，可能变化的只是数据类型，我们可以采用复制的方法来实现。如果多个分类下面的测试用例操作相同，只是部分数据类型或者字段名称不同，可以通过移动测试用例的方法减少测试用例工作量。同时，也可以在创建测试用例的摘要中，将不同的测试数据罗列，然后在测试步骤中，根据不同的测试数据，执行相同的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248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869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本特性允许在需求和测试用例之间建立关系。设计人员可以定义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0..n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0..n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的关系。例如，一个需求可以被指派给零个、一个或多个测试用例上，反之亦然。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998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337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区分此处的测试计划和测试过程阶段划分时的测试计划，此处为执行计划。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54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4927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900C606-22F5-44F5-9D87-E39D9138A302}" type="slidenum">
              <a:rPr lang="ar-SA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0674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测试计划的内容包括：计划名称，计划描述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，千万注意，需要勾选活动和公共两项，不然测试计划的其他部分不能显示出来。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2868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780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设置一个高级测试人员和一个普通测试人员，根据系统中的人员数目进行合理分配。</a:t>
            </a:r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在为测试计划指派用户页面，可以选择测试计划，选择好需要指派权限的测试角色后，点击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更新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按钮，则可以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更新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测试计划。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选择好测试计划后，可以将该测试计划以不同的角色分配给不同的用户，通过角色列表，可以选择用户对该测试计划的操作角色。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选择好后，点击更新按钮，可以保存结果。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8861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103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在主页通过测试计划下拉列表，先选择一个测试计划，点击测试用例集下的添加测试用例到测试计划中按钮，进入向测试计划中添加测试用例, 可以将已经创建好的测试用例指派给该测试计划。点击一个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测试集（测试子集）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，可以看到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其下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下的所有测试用例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5548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在主页通过测试计划下拉列表，先选择一个测试计划，点击测试用例集下的添加测试用例到测试计划中按钮，进入向测试计划中添加测试用例, 可以将已经创建好的测试用例指派给该测试计划。点击一个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测试集（测试子集）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，可以看到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其下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下的所有测试用例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15567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点击主页“测试用例集”模块下的“从测试计划中移去测试用例”菜单，进入移去测试用例页面，在这里显示该测试计划下的所有测试用例，可以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反选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不需要在该测试计划中执行的测试用例，然后点击“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添加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/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移除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选择的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”按钮，将测试用例移除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12083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796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4196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209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XAMPP v1.8.1 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包含以下功能组件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HP Simplified"/>
              <a:ea typeface="+mn-ea"/>
              <a:cs typeface="HP Simplified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Apache 2.4.3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MySQL 5.5.27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PHP 5.4.7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phpMyAdmin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 3.5.2.2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FileZilla FTP Server 0.9.41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Tomcat 7.0.30 (with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mod_proxy_ajp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 as connector)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Strawberry Perl 5.16.1.1 Portable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XAMPP Control Panel 3.1.0 (from hackattack142)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HP Simplified"/>
              <a:ea typeface="+mn-ea"/>
              <a:cs typeface="HP Simplified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32920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该部分填写完成以后，在用例的开始部分会对这个结果有所记录。如果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testlink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mantis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集成后，在这个记录后面会有一个小虫子标记，点击这个小虫子标记后，会出现一个记录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bug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号的输入框，如果测试用例是失败的，可以在这个地方输入该测试用例发现的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bug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mantis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中的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，然后会在该记录下面出现一个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的链接，点击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后，可以直接链接到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mantis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中该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bug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HP Simplified"/>
                <a:ea typeface="+mn-ea"/>
                <a:cs typeface="HP Simplified"/>
              </a:rPr>
              <a:t>的页面。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5712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结果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总体测试计划度量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0887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结果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查询度量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1163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结果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简要测试报告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7992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结果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基于需求的测试结果</a:t>
            </a:r>
            <a:endParaRPr lang="en-US" altLang="zh-CN" dirty="0" smtClean="0"/>
          </a:p>
          <a:p>
            <a:r>
              <a:rPr lang="zh-CN" altLang="en-US" dirty="0" smtClean="0"/>
              <a:t>后面还有很多结果度量方式，自己查看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47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0519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结果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测试报告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文档选项选择所有（或自己定制）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点击下面项目树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生成测试报告</a:t>
            </a:r>
            <a:endParaRPr lang="en-US" altLang="zh-CN" dirty="0" smtClean="0"/>
          </a:p>
          <a:p>
            <a:r>
              <a:rPr lang="zh-CN" altLang="en-US" dirty="0" smtClean="0"/>
              <a:t>本次的实验成果，需要导出</a:t>
            </a:r>
            <a:r>
              <a:rPr lang="en-US" altLang="zh-CN" dirty="0" smtClean="0"/>
              <a:t>PDF</a:t>
            </a:r>
            <a:r>
              <a:rPr lang="zh-CN" altLang="en-US" dirty="0" smtClean="0"/>
              <a:t>版本的测试报告。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48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09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解压时注意：解压到</a:t>
            </a:r>
            <a:r>
              <a:rPr lang="en-US" altLang="zh-CN" dirty="0" err="1" smtClean="0"/>
              <a:t>htdocs</a:t>
            </a:r>
            <a:r>
              <a:rPr lang="zh-CN" altLang="en-US" dirty="0" smtClean="0"/>
              <a:t>文件下的</a:t>
            </a:r>
            <a:r>
              <a:rPr lang="en-US" altLang="zh-CN" dirty="0" err="1" smtClean="0"/>
              <a:t>testlink</a:t>
            </a:r>
            <a:r>
              <a:rPr lang="zh-CN" altLang="en-US" dirty="0" smtClean="0"/>
              <a:t>文件夹为根目录，该文件下不能再有</a:t>
            </a:r>
            <a:r>
              <a:rPr lang="en-US" altLang="zh-CN" dirty="0" err="1" smtClean="0"/>
              <a:t>testlink</a:t>
            </a:r>
            <a:r>
              <a:rPr lang="zh-CN" altLang="en-US" dirty="0" smtClean="0"/>
              <a:t>文件夹（所以要注意解压方式）。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509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329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942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安装完成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088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该软件为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架构软件，可通过部署服务器，在局域网内就可以使用浏览器通过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地址访问服务器上部署的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软件，讲上文地址中的</a:t>
            </a:r>
            <a:r>
              <a:rPr lang="en-US" altLang="zh-CN" dirty="0" err="1" smtClean="0"/>
              <a:t>localhost</a:t>
            </a:r>
            <a:r>
              <a:rPr lang="zh-CN" altLang="en-US" dirty="0" smtClean="0"/>
              <a:t>换作对应的服务器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</a:t>
            </a:r>
            <a:endParaRPr lang="en-US" altLang="zh-CN" dirty="0" smtClean="0"/>
          </a:p>
          <a:p>
            <a:r>
              <a:rPr lang="zh-CN" altLang="en-US" dirty="0" smtClean="0"/>
              <a:t>该截图是汉化过的截图 和默认安装时候的界面不一样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115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完成用户和项目创建创建之后，依照用户的角色及权限，分别登陆自己的账户完成下面的工作。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657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389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003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7402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0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3" y="487703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5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bg1"/>
                </a:solidFill>
                <a:latin typeface="+mn-lt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bg1"/>
              </a:solidFill>
              <a:latin typeface="+mn-lt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1944331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8117904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8" name="Picture 3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6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divider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317771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9" y="6047237"/>
            <a:ext cx="484192" cy="48419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33291" y="6345069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2568090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131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381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002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5351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753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5080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2665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5086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9800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988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77671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1497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57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93432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0907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5807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4323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805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910907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84363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96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283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0.10.8.25/testlink/login.ph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785171" y="2493156"/>
            <a:ext cx="6858000" cy="1828492"/>
          </a:xfrm>
        </p:spPr>
        <p:txBody>
          <a:bodyPr/>
          <a:lstStyle/>
          <a:p>
            <a:pPr algn="r">
              <a:lnSpc>
                <a:spcPct val="150000"/>
              </a:lnSpc>
            </a:pPr>
            <a:r>
              <a:rPr lang="zh-CN" altLang="en-US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测试过程管理工具</a:t>
            </a:r>
            <a:r>
              <a: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Testlink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57488" y="2590159"/>
            <a:ext cx="3986213" cy="9069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24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4864"/>
            <a:ext cx="7827264" cy="662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8624" y="1405622"/>
            <a:ext cx="8429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访问</a:t>
            </a:r>
            <a:r>
              <a:rPr lang="en-US" altLang="zh-CN" u="sng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hlinkClick r:id="rId3"/>
              </a:rPr>
              <a:t>http</a:t>
            </a:r>
            <a:r>
              <a:rPr lang="en-US" altLang="zh-CN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hlinkClick r:id="rId3"/>
              </a:rPr>
              <a:t>://localhost/testlink/login.php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，根据你的帐户和密码登录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TestLink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首页</a:t>
            </a:r>
            <a:r>
              <a:rPr lang="zh-CN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面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zh-CN" altLang="en-US" dirty="0"/>
          </a:p>
        </p:txBody>
      </p:sp>
      <p:pic>
        <p:nvPicPr>
          <p:cNvPr id="4" name="Picture 2" descr="登陆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93" y="1971675"/>
            <a:ext cx="7746382" cy="444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71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57488" y="2535785"/>
            <a:ext cx="3986213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初始配置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3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4864"/>
            <a:ext cx="7827264" cy="662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设置用户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6030" y="1137317"/>
            <a:ext cx="8347478" cy="9612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TestLink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admin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账户具有创建用户的权限，设置界面如下图，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设置相应的参数点击保存即可，在用户设置中可为用户设置角色。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8" y="2357436"/>
            <a:ext cx="5334000" cy="403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372" y="1101209"/>
            <a:ext cx="891662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提供了六种</a:t>
            </a:r>
            <a:r>
              <a:rPr lang="zh-CN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角色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en-US" altLang="zh-CN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Guest: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可以浏览测试规范、关键词、测试结果以及编辑个人信息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Tester: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可以浏览测试规范、关键词、测试结果以及编辑测试执行结果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Designer: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编辑测试规范、关键词和需求规约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Senior Tester: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允许编辑测试规范、关键词、需求以及测试执行和创建发布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Leader: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允许编辑测试规范、关键词、需求、测试执行、测试计划（包括优先级、里程碑和分配计划）以及发布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Admin: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一切权力，包括用户管理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4864"/>
            <a:ext cx="7827264" cy="662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设置用户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10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4864"/>
            <a:ext cx="7827264" cy="662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创建项目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3580" y="1301322"/>
            <a:ext cx="81189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TestLink</a:t>
            </a:r>
            <a:r>
              <a:rPr lang="zh-CN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可以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通过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admin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账户实现对多个项目的管理</a:t>
            </a:r>
            <a:r>
              <a:rPr lang="zh-CN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r>
              <a:rPr lang="zh-CN" altLang="en-US" sz="2000" kern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初次登陆系统或主页面点击</a:t>
            </a:r>
            <a:r>
              <a:rPr lang="en-US" altLang="zh-CN" sz="2000" kern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zh-CN" altLang="en-US" sz="2000" kern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测试项目管理</a:t>
            </a:r>
            <a:r>
              <a:rPr lang="en-US" altLang="zh-CN" sz="2000" kern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”，</a:t>
            </a:r>
            <a:r>
              <a:rPr lang="zh-CN" altLang="en-US" sz="2000" kern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均可弹出项目创建页面。</a:t>
            </a:r>
            <a:endParaRPr lang="zh-CN" altLang="zh-CN" sz="4800" kern="2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 descr="产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88" y="2316985"/>
            <a:ext cx="6978873" cy="3659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43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86025" y="2707235"/>
            <a:ext cx="4872038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测试需求管理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108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4864"/>
            <a:ext cx="7827264" cy="662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测试需求管理概述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2950" y="1618774"/>
            <a:ext cx="74866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需求规格说明书是我们开展测试的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依据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我们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首先要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产品的需求规格说明书进行分解和整理，将其拆分为多个需求，一个产品可以包含多个需求，一个需求可以包含多个测试需求。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14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5089"/>
            <a:ext cx="7827264" cy="66210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测试需求规约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0613" y="907950"/>
            <a:ext cx="83747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单击主页上面的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“需求”菜单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需求规约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选中当前项目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新建一个需求规约。对需求规约的描述比较简单，内容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标题、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类型（用户需求规约和系统需求规约）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2385279"/>
            <a:ext cx="7467601" cy="401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7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4864"/>
            <a:ext cx="7827264" cy="662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0613" y="907950"/>
            <a:ext cx="8374761" cy="960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选择你要编辑的需求规约，点击该页面上的“创建新的测试需求”按钮，开始新建我们的测试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38" y="2021396"/>
            <a:ext cx="6896100" cy="435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67481"/>
            <a:ext cx="9144000" cy="438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  <a:endParaRPr 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1177735" y="947323"/>
            <a:ext cx="3407913" cy="4620493"/>
          </a:xfrm>
        </p:spPr>
        <p:txBody>
          <a:bodyPr anchor="ctr"/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软件安装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</a:t>
            </a: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需求管理</a:t>
            </a:r>
          </a:p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制定</a:t>
            </a:r>
          </a:p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</a:p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分析及度量</a:t>
            </a:r>
            <a:endParaRPr lang="en-US" dirty="0"/>
          </a:p>
        </p:txBody>
      </p:sp>
      <p:sp>
        <p:nvSpPr>
          <p:cNvPr id="7172" name="Slide Number Placeholder 4"/>
          <p:cNvSpPr txBox="1">
            <a:spLocks/>
          </p:cNvSpPr>
          <p:nvPr/>
        </p:nvSpPr>
        <p:spPr bwMode="auto">
          <a:xfrm>
            <a:off x="438150" y="6550025"/>
            <a:ext cx="3873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0"/>
              </a:spcBef>
            </a:pPr>
            <a:fld id="{2468D0BD-7C55-41EE-94D6-B7B9413D4F0F}" type="slidenum">
              <a:rPr lang="en-US" sz="900">
                <a:solidFill>
                  <a:schemeClr val="bg1"/>
                </a:solidFill>
              </a:rPr>
              <a:pPr eaLnBrk="0" hangingPunct="0">
                <a:spcBef>
                  <a:spcPct val="0"/>
                </a:spcBef>
              </a:pPr>
              <a:t>2</a:t>
            </a:fld>
            <a:endParaRPr lang="en-US" sz="9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916" y="3409437"/>
            <a:ext cx="3597299" cy="21583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86025" y="2761609"/>
            <a:ext cx="4872038" cy="9069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测试用例管理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717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8612" y="1379849"/>
            <a:ext cx="8415337" cy="19389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1、TestLink</a:t>
            </a:r>
            <a:r>
              <a:rPr lang="zh-CN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支持的测试用例的管理</a:t>
            </a:r>
            <a:r>
              <a:rPr lang="zh-CN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包含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两</a:t>
            </a:r>
            <a:r>
              <a:rPr lang="zh-CN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层</a:t>
            </a:r>
            <a:r>
              <a:rPr lang="zh-CN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：分别为测试</a:t>
            </a:r>
            <a:r>
              <a:rPr lang="zh-CN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集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（可细化测试子集）</a:t>
            </a:r>
            <a:r>
              <a:rPr lang="zh-CN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zh-CN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测试用例。可以</a:t>
            </a:r>
            <a:r>
              <a:rPr lang="zh-CN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把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测试集</a:t>
            </a:r>
            <a:r>
              <a:rPr lang="zh-CN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对应</a:t>
            </a:r>
            <a:r>
              <a:rPr lang="zh-CN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到项目的功能</a:t>
            </a:r>
            <a:r>
              <a:rPr lang="zh-CN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模块，</a:t>
            </a:r>
            <a:r>
              <a:rPr lang="zh-CN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测试用例</a:t>
            </a:r>
            <a:r>
              <a:rPr lang="zh-CN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就写在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测试集</a:t>
            </a:r>
            <a:r>
              <a:rPr lang="zh-CN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里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面</a:t>
            </a:r>
            <a:r>
              <a:rPr lang="zh-CN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20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2286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2、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测试用例与测试需求关联实现对测试需求覆盖率的统计。</a:t>
            </a:r>
            <a:endParaRPr lang="en-US" altLang="zh-CN" sz="20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4864"/>
            <a:ext cx="7827264" cy="662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测试用例管理概述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363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809"/>
            <a:ext cx="7827264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创建测试集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1770" y="1105922"/>
            <a:ext cx="8330756" cy="14773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点击主页上的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编辑测试用例”菜单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，在左侧你可以看到我们建好的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名称，而右侧则是操作说明文字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；再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左侧的产品名称，则右侧变换为具体操作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页面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2933700"/>
            <a:ext cx="82772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9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809"/>
            <a:ext cx="7827264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创建测试集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3169" y="897163"/>
            <a:ext cx="8459343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点击该页面右侧的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新建测试集，测试集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内容包括：组件名称、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详细，关键字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052" y="2092572"/>
            <a:ext cx="6900373" cy="426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4864"/>
            <a:ext cx="7827264" cy="662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创建测试用例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457" y="717418"/>
            <a:ext cx="8330756" cy="14773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选择创建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测试集（测试子集）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点击该页面右侧的“创建测试用例”按钮，新建测试用例。测试用例的要素包括：测试用例标题、摘要、步骤、期望结果、关键词。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57" y="871538"/>
            <a:ext cx="8814930" cy="54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3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4864"/>
            <a:ext cx="7827264" cy="662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创建测试用例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6032" y="1134370"/>
            <a:ext cx="8330756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按照上述测试用例设计方法，设计整个功能模块的测试用例，测试用例树如图。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28" y="2566986"/>
            <a:ext cx="7732569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4864"/>
            <a:ext cx="7827264" cy="662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指派测试用例到需求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9929" y="953775"/>
            <a:ext cx="8745094" cy="96128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单击主页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指派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进入需求指派页面，选中左侧用例树中的测试用例，再选择右侧对应的测试需求，进行指派即可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3" y="2137134"/>
            <a:ext cx="7705726" cy="411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2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4864"/>
            <a:ext cx="7827264" cy="662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4.5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查看需求覆盖信息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0036" y="964020"/>
            <a:ext cx="872966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完成需求指派之后，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生成需求规约文档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需求规约报告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在文档选项中选择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需求范围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”、“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需求相关的测试用例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”、“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需求覆盖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点击项目树中的需求规约，则显示如下的文档信息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26" y="2302848"/>
            <a:ext cx="8035481" cy="410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7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86025" y="2761609"/>
            <a:ext cx="4872038" cy="9069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测试计划制定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67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4060" y="937308"/>
            <a:ext cx="7830694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点击主页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“测试计划管理”菜单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“创建”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按钮，进入测试计划创建页面，如下图所示：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4864"/>
            <a:ext cx="7827264" cy="662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创建测试计划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60" y="2118487"/>
            <a:ext cx="83534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67859" y="2629391"/>
            <a:ext cx="298992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软件安装</a:t>
            </a:r>
          </a:p>
        </p:txBody>
      </p:sp>
    </p:spTree>
    <p:extLst>
      <p:ext uri="{BB962C8B-B14F-4D97-AF65-F5344CB8AC3E}">
        <p14:creationId xmlns:p14="http://schemas.microsoft.com/office/powerpoint/2010/main" val="25318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4060" y="937308"/>
            <a:ext cx="78306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点击主页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构建管理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”菜单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“创建”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按钮，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进入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构建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页面，如下图所示：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4864"/>
            <a:ext cx="7827264" cy="662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创建构建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2047047"/>
            <a:ext cx="78962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1197" y="1080183"/>
            <a:ext cx="783069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点击主页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指派用户角色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”菜单，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角色指派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页面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，如下图所示：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4864"/>
            <a:ext cx="7827264" cy="662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指派用户角色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44" y="1987117"/>
            <a:ext cx="7739635" cy="40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1197" y="1080183"/>
            <a:ext cx="7830694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点击主页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编辑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删除里程碑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菜单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“创建”按钮，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进入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创建里程碑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页面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，如下图所示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4864"/>
            <a:ext cx="7827264" cy="662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6.4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设置里程碑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2404237"/>
            <a:ext cx="8108038" cy="336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1184" y="964506"/>
            <a:ext cx="7830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1、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进入添加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删除测试用例到测试计划页面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6809"/>
            <a:ext cx="7827264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测试用例集管理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174" y="1754596"/>
            <a:ext cx="3414713" cy="473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909" y="896396"/>
            <a:ext cx="7830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2、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指派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测试用例到测试计划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6809"/>
            <a:ext cx="7827264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测试用例集管理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7368" y="1477453"/>
            <a:ext cx="80399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P Simplified"/>
              </a:rPr>
              <a:t>点击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HP Simplified"/>
              </a:rPr>
              <a:t>一个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HP Simplified"/>
              </a:rPr>
              <a:t>测试集（测试子集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P Simplified"/>
              </a:rPr>
              <a:t>）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P Simplified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P Simplified"/>
              </a:rPr>
              <a:t>显示其下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P Simplified"/>
              </a:rPr>
              <a:t>的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HP Simplified"/>
              </a:rPr>
              <a:t>所有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P Simplified"/>
              </a:rPr>
              <a:t>测试用例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P Simplified"/>
              </a:rPr>
              <a:t>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HP Simplified"/>
              </a:rPr>
              <a:t>可以将已经创建好的测试用例指派给该测试计划。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464" y="2528887"/>
            <a:ext cx="60198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0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909" y="896396"/>
            <a:ext cx="7830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3、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从测试计划中移除测试用例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6809"/>
            <a:ext cx="7827264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测试用例集管理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7368" y="1477453"/>
            <a:ext cx="803999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HP Simplified"/>
              </a:rPr>
              <a:t>反选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HP Simplified"/>
              </a:rPr>
              <a:t>不需要在该测试计划中执行的测试用例，然后点击“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HP Simplified"/>
              </a:rPr>
              <a:t>添加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HP Simplified"/>
              </a:rPr>
              <a:t>/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HP Simplified"/>
              </a:rPr>
              <a:t>移除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HP Simplified"/>
              </a:rPr>
              <a:t>选择的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HP Simplified"/>
              </a:rPr>
              <a:t>”按钮，将测试用例移除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P Simplified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8" y="2607416"/>
            <a:ext cx="60198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909" y="896396"/>
            <a:ext cx="783069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4、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指派执行测试用例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6809"/>
            <a:ext cx="7827264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测试用例集管理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7368" y="1477453"/>
            <a:ext cx="80399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HP Simplified"/>
              </a:rPr>
              <a:t>在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P Simplified"/>
              </a:rPr>
              <a:t>主页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P Simplified"/>
              </a:rPr>
              <a:t>点击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P Simplified"/>
              </a:rPr>
              <a:t>“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P Simplified"/>
              </a:rPr>
              <a:t>指派执行测试用例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P Simplified"/>
              </a:rPr>
              <a:t>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P Simplified"/>
              </a:rPr>
              <a:t>菜单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P Simplified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P Simplified"/>
              </a:rPr>
              <a:t>显示已经分配到当前测试计划的构建中的测试用例，在此将其指派给相应的用户进行执行。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52" y="2609851"/>
            <a:ext cx="60198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4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86025" y="2761609"/>
            <a:ext cx="4872038" cy="9069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测试执行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23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156703"/>
            <a:ext cx="890111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Testlink</a:t>
            </a:r>
            <a:r>
              <a:rPr lang="zh-CN" altLang="en-US" sz="2000" kern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中执行</a:t>
            </a:r>
            <a:r>
              <a:rPr lang="zh-CN" altLang="zh-CN" sz="2000" kern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zh-CN" sz="2000" kern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分四种情况：</a:t>
            </a:r>
          </a:p>
          <a:p>
            <a:pPr indent="3429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通过：该测试用例通过</a:t>
            </a:r>
          </a:p>
          <a:p>
            <a:pPr indent="3429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失败：该测试用例没有执行</a:t>
            </a:r>
            <a:r>
              <a:rPr lang="zh-CN" altLang="zh-CN" sz="2000" kern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</a:t>
            </a:r>
            <a:endParaRPr lang="en-US" altLang="zh-CN" sz="2000" kern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429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锁定</a:t>
            </a:r>
            <a:r>
              <a:rPr lang="zh-CN" altLang="zh-CN" sz="2000" kern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由于其它用例失败，导致此用例无法执行，被</a:t>
            </a:r>
            <a:r>
              <a:rPr lang="zh-CN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阻塞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锁定</a:t>
            </a:r>
            <a:endParaRPr lang="zh-CN" altLang="zh-CN" sz="2000" kern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1143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尚未执行</a:t>
            </a:r>
            <a:r>
              <a:rPr lang="zh-CN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：测试用例</a:t>
            </a:r>
            <a:r>
              <a:rPr lang="zh-CN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没有</a:t>
            </a:r>
            <a:r>
              <a:rPr lang="zh-CN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执行</a:t>
            </a:r>
            <a:endParaRPr lang="zh-CN" altLang="zh-CN" sz="2000" kern="2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4864"/>
            <a:ext cx="7827264" cy="662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测试执行概述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870291"/>
            <a:ext cx="7986712" cy="14773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失败的测试用例需要提交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Bug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报告并加以管理，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TestLink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提供了与多种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bug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跟踪系统关联的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接口，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目前支持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的有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Jira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bugzilla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mantis，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此处集成了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Mantis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740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061389"/>
            <a:ext cx="7277100" cy="451562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54864"/>
            <a:ext cx="7827264" cy="662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测试执行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6699" y="908759"/>
            <a:ext cx="8691563" cy="96128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indent="3429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2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点击页面</a:t>
            </a:r>
            <a:r>
              <a:rPr lang="en-US" altLang="zh-CN" sz="2000" kern="2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kern="2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2000" kern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2000" kern="2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kern="2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kern="2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kern="2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指派给我的用例</a:t>
            </a:r>
            <a:r>
              <a:rPr lang="en-US" altLang="zh-CN" sz="2000" kern="2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kern="2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菜单，在显示的页面中选择要执行的用例，执行测试用例步骤，根据实际执行情况填写结果。</a:t>
            </a:r>
            <a:endParaRPr lang="zh-CN" altLang="zh-CN" sz="2000" kern="2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3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6809"/>
            <a:ext cx="7827264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安装前准备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80160" y="1278258"/>
            <a:ext cx="6181344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269875" algn="l"/>
              </a:tabLs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运行环境：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XP/win7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269875" algn="l"/>
              </a:tabLs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XAMPP Windows 1.8.1 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269875" algn="l"/>
              </a:tabLst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TestLink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1.9.3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2962" y="3159636"/>
            <a:ext cx="7343775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XAMPP </a:t>
            </a:r>
            <a:r>
              <a:rPr lang="zh-CN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是一个快速搭建基于</a:t>
            </a:r>
            <a:r>
              <a:rPr lang="en-US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的编程调试环境的一个安装包，易于安装和设置。</a:t>
            </a:r>
            <a:endParaRPr lang="zh-CN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894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60" y="2228851"/>
            <a:ext cx="8797506" cy="33147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16809"/>
            <a:ext cx="7827264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测试执行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2900" y="1411134"/>
            <a:ext cx="7827264" cy="4996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测试执行结果和预期结果一致，则测试用例通过。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8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6809"/>
            <a:ext cx="7827264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测试执行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462" y="805736"/>
            <a:ext cx="7827264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测试执行结果和预期结果不一致，则测试用例失败，需提交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mantis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中进行管理。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1871662"/>
            <a:ext cx="8677275" cy="1704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549" y="4038599"/>
            <a:ext cx="5481638" cy="19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14475" y="2707235"/>
            <a:ext cx="5843588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测试结果分析及度量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41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5738" y="890111"/>
            <a:ext cx="86725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TestLink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根据测试过程中记录的数据，提供了较为丰富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结果分析、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统计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功能，可以直观的得到测试管理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过程数据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r>
              <a:rPr lang="zh-CN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</a:t>
            </a:r>
            <a:r>
              <a:rPr lang="zh-CN" altLang="en-US" sz="2000" kern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主页的</a:t>
            </a:r>
            <a:r>
              <a:rPr lang="zh-CN" altLang="zh-CN" sz="2000" kern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2000" kern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测试报告和度量</a:t>
            </a:r>
            <a:r>
              <a:rPr lang="zh-CN" altLang="zh-CN" sz="2000" kern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2000" kern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菜单，即可进入测试结果报告</a:t>
            </a:r>
            <a:r>
              <a:rPr lang="zh-CN" altLang="zh-CN" sz="2000" kern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页面</a:t>
            </a:r>
            <a:r>
              <a:rPr lang="zh-CN" altLang="en-US" sz="2000" kern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2367439"/>
            <a:ext cx="3871913" cy="43055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15384"/>
            <a:ext cx="7843838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测试结果分析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079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5738" y="890111"/>
            <a:ext cx="867251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总体测试计划度量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15384"/>
            <a:ext cx="7843838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总体测试结果度量</a:t>
            </a:r>
            <a:endParaRPr lang="zh-CN" altLang="en-US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9" y="1738312"/>
            <a:ext cx="80962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0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5738" y="890111"/>
            <a:ext cx="867251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查询度量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15384"/>
            <a:ext cx="7843838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总体测试结果度量</a:t>
            </a:r>
            <a:endParaRPr lang="zh-CN" altLang="en-US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2014537"/>
            <a:ext cx="83153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5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5738" y="890111"/>
            <a:ext cx="867251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所有构建测试用例的测试结果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15384"/>
            <a:ext cx="7843838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总体测试结果度量</a:t>
            </a:r>
            <a:endParaRPr lang="zh-CN" altLang="en-US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23125"/>
            <a:ext cx="8296275" cy="322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0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5738" y="890111"/>
            <a:ext cx="8672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基于需求的测试结果度量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15384"/>
            <a:ext cx="7843838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总体测试结果度量</a:t>
            </a:r>
            <a:endParaRPr lang="zh-CN" altLang="en-US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54" y="1862138"/>
            <a:ext cx="8481196" cy="32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4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5743" y="803941"/>
            <a:ext cx="867251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导出测试报告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15384"/>
            <a:ext cx="7843838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总体测试结果度量</a:t>
            </a:r>
            <a:endParaRPr lang="zh-CN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8" y="1221735"/>
            <a:ext cx="5257800" cy="542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05217" y="1927936"/>
            <a:ext cx="7223125" cy="2676525"/>
          </a:xfrm>
        </p:spPr>
        <p:txBody>
          <a:bodyPr/>
          <a:lstStyle/>
          <a:p>
            <a:r>
              <a:rPr lang="en-US" altLang="zh-CN" sz="800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en-US" sz="800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39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809"/>
            <a:ext cx="7827264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安装步骤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-step1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2949" y="1029485"/>
            <a:ext cx="71866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Step1：</a:t>
            </a:r>
            <a:r>
              <a:rPr lang="zh-CN" altLang="zh-CN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  <a:r>
              <a:rPr lang="zh-CN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并运行</a:t>
            </a:r>
            <a:r>
              <a:rPr lang="en-US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XAMPP </a:t>
            </a:r>
            <a:r>
              <a:rPr lang="zh-CN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，然后启动</a:t>
            </a:r>
            <a:r>
              <a:rPr lang="en-US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1703607"/>
            <a:ext cx="5848350" cy="463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0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809"/>
            <a:ext cx="7827264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安装步骤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-step2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2911" y="1148447"/>
            <a:ext cx="82153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Step2：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testlink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的压缩文件，解压到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xampp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htdocs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文件下，重命名为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testlink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浏览器中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http://localhost/testlink/index.php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即可出现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testlink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的安装界面。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947988"/>
            <a:ext cx="8080927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9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809"/>
            <a:ext cx="7827264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安装步骤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-step3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2911" y="1148447"/>
            <a:ext cx="82153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Step3：</a:t>
            </a:r>
            <a:r>
              <a:rPr lang="zh-CN" altLang="en-US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点击</a:t>
            </a:r>
            <a:r>
              <a:rPr lang="zh-CN" altLang="zh-CN" sz="2000" dirty="0" smtClean="0"/>
              <a:t>“</a:t>
            </a:r>
            <a:r>
              <a:rPr lang="en-US" altLang="zh-CN" sz="2000" dirty="0"/>
              <a:t>New Installation</a:t>
            </a:r>
            <a:r>
              <a:rPr lang="zh-CN" altLang="zh-CN" sz="2000" dirty="0" smtClean="0"/>
              <a:t>”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点击</a:t>
            </a:r>
            <a:r>
              <a:rPr lang="en-US" altLang="zh-CN" sz="2000" dirty="0" smtClean="0"/>
              <a:t>“</a:t>
            </a:r>
            <a:r>
              <a:rPr lang="en-US" altLang="zh-CN" sz="2000" dirty="0"/>
              <a:t>I Agree to the terms set out in this </a:t>
            </a:r>
            <a:r>
              <a:rPr lang="en-US" altLang="zh-CN" sz="2000" dirty="0" err="1"/>
              <a:t>lincense</a:t>
            </a:r>
            <a:r>
              <a:rPr lang="en-US" altLang="zh-CN" sz="2000" dirty="0" smtClean="0"/>
              <a:t>” 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点击</a:t>
            </a:r>
            <a:r>
              <a:rPr lang="en-US" altLang="zh-CN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000" dirty="0" smtClean="0"/>
              <a:t>Continue</a:t>
            </a:r>
            <a:r>
              <a:rPr lang="en-US" altLang="zh-CN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en-US" altLang="zh-CN" sz="20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点击</a:t>
            </a:r>
            <a:r>
              <a:rPr lang="en-US" altLang="zh-CN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000" dirty="0" smtClean="0"/>
              <a:t>Continue</a:t>
            </a:r>
            <a:r>
              <a:rPr lang="en-US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”</a:t>
            </a:r>
            <a:endParaRPr lang="zh-CN" altLang="zh-CN" sz="2000" dirty="0"/>
          </a:p>
        </p:txBody>
      </p:sp>
      <p:pic>
        <p:nvPicPr>
          <p:cNvPr id="2050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948422"/>
            <a:ext cx="6597735" cy="5452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46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809"/>
            <a:ext cx="7827264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安装步骤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-step4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2911" y="1148447"/>
            <a:ext cx="82153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Step4：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在上一步骤中输入如下参数：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Database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Database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Database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testlink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Database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 login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Database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 password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：空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TestLink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 login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my_db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TestLink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 password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my_db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点击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“Process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testlink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setup！”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图片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5" y="1276350"/>
            <a:ext cx="7404601" cy="451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8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809"/>
            <a:ext cx="7827264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2575" algn="just">
              <a:lnSpc>
                <a:spcPct val="150000"/>
              </a:lnSpc>
              <a:buNone/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安装步骤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-step5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2911" y="1148447"/>
            <a:ext cx="82153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Step5：</a:t>
            </a:r>
            <a:r>
              <a:rPr lang="zh-CN" altLang="en-US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点击上图中最后一行</a:t>
            </a:r>
            <a:r>
              <a:rPr lang="en-US" altLang="zh-CN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“you can now login to </a:t>
            </a:r>
            <a:r>
              <a:rPr lang="en-US" altLang="zh-CN" sz="2000" kern="1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testlink</a:t>
            </a:r>
            <a:r>
              <a:rPr lang="en-US" altLang="zh-CN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(using login name :admin/password admin –please click me !)”,</a:t>
            </a:r>
            <a:r>
              <a:rPr lang="zh-CN" altLang="en-US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即可跳转到</a:t>
            </a:r>
            <a:r>
              <a:rPr lang="en-US" altLang="zh-CN" sz="2000" kern="1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testlink</a:t>
            </a:r>
            <a:r>
              <a:rPr lang="zh-CN" altLang="en-US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登录界面。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2581275"/>
            <a:ext cx="5948363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主题" id="{5B3CFE8A-C452-407A-B64B-92B95BEAA7C4}" vid="{12AFE5CA-0EFF-4F9A-9522-31A72D4AD157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BA1BE96BED65458B369405EF4B58DB" ma:contentTypeVersion="0" ma:contentTypeDescription="Create a new document." ma:contentTypeScope="" ma:versionID="ff20aff26a81a04be0fc3f24cc7648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2FB035-6A27-4079-A5CE-5B9F385880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48AF10-C681-4FBA-A692-439C5D8B5A4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2FA114E-EBA8-4F21-AE72-3F29C39C17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36257</TotalTime>
  <Words>2362</Words>
  <Application>Microsoft Office PowerPoint</Application>
  <PresentationFormat>全屏显示(4:3)</PresentationFormat>
  <Paragraphs>199</Paragraphs>
  <Slides>49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HP Simplified</vt:lpstr>
      <vt:lpstr>华文细黑</vt:lpstr>
      <vt:lpstr>宋体</vt:lpstr>
      <vt:lpstr>微软雅黑</vt:lpstr>
      <vt:lpstr>Arial</vt:lpstr>
      <vt:lpstr>Times New Roman</vt:lpstr>
      <vt:lpstr>Wingdings</vt:lpstr>
      <vt:lpstr>ppt主题</vt:lpstr>
      <vt:lpstr>6_自定义设计方案</vt:lpstr>
      <vt:lpstr>测试过程管理工具 -Testlink</vt:lpstr>
      <vt:lpstr>本章内容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</dc:creator>
  <cp:lastModifiedBy>韩昌佩</cp:lastModifiedBy>
  <cp:revision>1236</cp:revision>
  <cp:lastPrinted>2013-01-17T18:56:59Z</cp:lastPrinted>
  <dcterms:created xsi:type="dcterms:W3CDTF">2013-01-17T20:22:11Z</dcterms:created>
  <dcterms:modified xsi:type="dcterms:W3CDTF">2016-03-25T02:34:25Z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0x01010085BA1BE96BED65458B369405EF4B58DB</vt:lpwstr>
  </property>
</Properties>
</file>