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4" r:id="rId4"/>
  </p:sldMasterIdLst>
  <p:notesMasterIdLst>
    <p:notesMasterId r:id="rId47"/>
  </p:notesMasterIdLst>
  <p:handoutMasterIdLst>
    <p:handoutMasterId r:id="rId48"/>
  </p:handoutMasterIdLst>
  <p:sldIdLst>
    <p:sldId id="572" r:id="rId5"/>
    <p:sldId id="593" r:id="rId6"/>
    <p:sldId id="594" r:id="rId7"/>
    <p:sldId id="595" r:id="rId8"/>
    <p:sldId id="597" r:id="rId9"/>
    <p:sldId id="598" r:id="rId10"/>
    <p:sldId id="600" r:id="rId11"/>
    <p:sldId id="601" r:id="rId12"/>
    <p:sldId id="602" r:id="rId13"/>
    <p:sldId id="603" r:id="rId14"/>
    <p:sldId id="604" r:id="rId15"/>
    <p:sldId id="605" r:id="rId16"/>
    <p:sldId id="606" r:id="rId17"/>
    <p:sldId id="608" r:id="rId18"/>
    <p:sldId id="609" r:id="rId19"/>
    <p:sldId id="610" r:id="rId20"/>
    <p:sldId id="611" r:id="rId21"/>
    <p:sldId id="612" r:id="rId22"/>
    <p:sldId id="613" r:id="rId23"/>
    <p:sldId id="614" r:id="rId24"/>
    <p:sldId id="615" r:id="rId25"/>
    <p:sldId id="617" r:id="rId26"/>
    <p:sldId id="618" r:id="rId27"/>
    <p:sldId id="619" r:id="rId28"/>
    <p:sldId id="621" r:id="rId29"/>
    <p:sldId id="622" r:id="rId30"/>
    <p:sldId id="623" r:id="rId31"/>
    <p:sldId id="624" r:id="rId32"/>
    <p:sldId id="625" r:id="rId33"/>
    <p:sldId id="627" r:id="rId34"/>
    <p:sldId id="628" r:id="rId35"/>
    <p:sldId id="629" r:id="rId36"/>
    <p:sldId id="630" r:id="rId37"/>
    <p:sldId id="631" r:id="rId38"/>
    <p:sldId id="632" r:id="rId39"/>
    <p:sldId id="633" r:id="rId40"/>
    <p:sldId id="634" r:id="rId41"/>
    <p:sldId id="635" r:id="rId42"/>
    <p:sldId id="636" r:id="rId43"/>
    <p:sldId id="637" r:id="rId44"/>
    <p:sldId id="638" r:id="rId45"/>
    <p:sldId id="56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111">
          <p15:clr>
            <a:srgbClr val="A4A3A4"/>
          </p15:clr>
        </p15:guide>
        <p15:guide id="2" orient="horz" pos="991">
          <p15:clr>
            <a:srgbClr val="A4A3A4"/>
          </p15:clr>
        </p15:guide>
        <p15:guide id="3" orient="horz" pos="1191">
          <p15:clr>
            <a:srgbClr val="A4A3A4"/>
          </p15:clr>
        </p15:guide>
        <p15:guide id="4" orient="horz" pos="584">
          <p15:clr>
            <a:srgbClr val="A4A3A4"/>
          </p15:clr>
        </p15:guide>
        <p15:guide id="5" orient="horz" pos="2228">
          <p15:clr>
            <a:srgbClr val="A4A3A4"/>
          </p15:clr>
        </p15:guide>
        <p15:guide id="6" orient="horz" pos="3215">
          <p15:clr>
            <a:srgbClr val="A4A3A4"/>
          </p15:clr>
        </p15:guide>
        <p15:guide id="7" orient="horz" pos="195">
          <p15:clr>
            <a:srgbClr val="A4A3A4"/>
          </p15:clr>
        </p15:guide>
        <p15:guide id="8" pos="1794">
          <p15:clr>
            <a:srgbClr val="A4A3A4"/>
          </p15:clr>
        </p15:guide>
        <p15:guide id="9" pos="2736">
          <p15:clr>
            <a:srgbClr val="A4A3A4"/>
          </p15:clr>
        </p15:guide>
        <p15:guide id="10" pos="202">
          <p15:clr>
            <a:srgbClr val="A4A3A4"/>
          </p15:clr>
        </p15:guide>
        <p15:guide id="11" pos="5322">
          <p15:clr>
            <a:srgbClr val="A4A3A4"/>
          </p15:clr>
        </p15:guide>
        <p15:guide id="12" pos="5625">
          <p15:clr>
            <a:srgbClr val="A4A3A4"/>
          </p15:clr>
        </p15:guide>
        <p15:guide id="13" pos="2878">
          <p15:clr>
            <a:srgbClr val="A4A3A4"/>
          </p15:clr>
        </p15:guide>
        <p15:guide id="14" pos="3555">
          <p15:clr>
            <a:srgbClr val="A4A3A4"/>
          </p15:clr>
        </p15:guide>
        <p15:guide id="15" pos="1965">
          <p15:clr>
            <a:srgbClr val="A4A3A4"/>
          </p15:clr>
        </p15:guide>
        <p15:guide id="16" pos="3723">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8E8"/>
    <a:srgbClr val="000000"/>
    <a:srgbClr val="B9B8BB"/>
    <a:srgbClr val="822980"/>
    <a:srgbClr val="B9B9BB"/>
    <a:srgbClr val="B6B8BB"/>
    <a:srgbClr val="87898B"/>
    <a:srgbClr val="CCCCCC"/>
    <a:srgbClr val="999999"/>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185" autoAdjust="0"/>
    <p:restoredTop sz="88727" autoAdjust="0"/>
  </p:normalViewPr>
  <p:slideViewPr>
    <p:cSldViewPr snapToGrid="0">
      <p:cViewPr varScale="1">
        <p:scale>
          <a:sx n="70" d="100"/>
          <a:sy n="70" d="100"/>
        </p:scale>
        <p:origin x="1050" y="78"/>
      </p:cViewPr>
      <p:guideLst>
        <p:guide orient="horz" pos="4111"/>
        <p:guide orient="horz" pos="991"/>
        <p:guide orient="horz" pos="1191"/>
        <p:guide orient="horz" pos="584"/>
        <p:guide orient="horz" pos="2228"/>
        <p:guide orient="horz" pos="3215"/>
        <p:guide orient="horz" pos="195"/>
        <p:guide pos="1794"/>
        <p:guide pos="2736"/>
        <p:guide pos="202"/>
        <p:guide pos="5322"/>
        <p:guide pos="5625"/>
        <p:guide pos="2878"/>
        <p:guide pos="3555"/>
        <p:guide pos="1965"/>
        <p:guide pos="3723"/>
      </p:guideLst>
    </p:cSldViewPr>
  </p:slideViewPr>
  <p:outlineViewPr>
    <p:cViewPr>
      <p:scale>
        <a:sx n="33" d="100"/>
        <a:sy n="33" d="100"/>
      </p:scale>
      <p:origin x="0" y="19848"/>
    </p:cViewPr>
  </p:outlineViewPr>
  <p:notesTextViewPr>
    <p:cViewPr>
      <p:scale>
        <a:sx n="100" d="100"/>
        <a:sy n="100" d="100"/>
      </p:scale>
      <p:origin x="0" y="0"/>
    </p:cViewPr>
  </p:notesTextViewPr>
  <p:sorterViewPr>
    <p:cViewPr>
      <p:scale>
        <a:sx n="150" d="100"/>
        <a:sy n="150" d="100"/>
      </p:scale>
      <p:origin x="0" y="0"/>
    </p:cViewPr>
  </p:sorterViewPr>
  <p:notesViewPr>
    <p:cSldViewPr snapToGrid="0" snapToObjects="1" showGuides="1">
      <p:cViewPr varScale="1">
        <p:scale>
          <a:sx n="117" d="100"/>
          <a:sy n="117" d="100"/>
        </p:scale>
        <p:origin x="-4024"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HP Simplified"/>
              <a:cs typeface="HP Simplified"/>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A678B55-319B-2D4F-AE49-6C1B6E1A4DDA}" type="datetimeFigureOut">
              <a:rPr lang="en-US" smtClean="0">
                <a:latin typeface="HP Simplified"/>
                <a:cs typeface="HP Simplified"/>
              </a:rPr>
              <a:pPr/>
              <a:t>2/5/2015</a:t>
            </a:fld>
            <a:endParaRPr lang="en-GB" dirty="0">
              <a:latin typeface="HP Simplified"/>
              <a:cs typeface="HP Simplifie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HP Simplified"/>
              <a:cs typeface="HP Simplified"/>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1B27340-60F0-7D46-BC5B-91B08A318A82}" type="slidenum">
              <a:rPr lang="en-GB" smtClean="0">
                <a:latin typeface="HP Simplified"/>
                <a:cs typeface="HP Simplified"/>
              </a:rPr>
              <a:pPr/>
              <a:t>‹#›</a:t>
            </a:fld>
            <a:endParaRPr lang="en-GB" dirty="0">
              <a:latin typeface="HP Simplified"/>
              <a:cs typeface="HP Simplified"/>
            </a:endParaRPr>
          </a:p>
        </p:txBody>
      </p:sp>
    </p:spTree>
    <p:extLst>
      <p:ext uri="{BB962C8B-B14F-4D97-AF65-F5344CB8AC3E}">
        <p14:creationId xmlns:p14="http://schemas.microsoft.com/office/powerpoint/2010/main" val="493217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HP Simplified"/>
                <a:cs typeface="HP Simplified"/>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HP Simplified"/>
                <a:cs typeface="HP Simplified"/>
              </a:defRPr>
            </a:lvl1pPr>
          </a:lstStyle>
          <a:p>
            <a:fld id="{2D9CAF8C-0805-8440-B43D-DCCAAA4D80CE}" type="datetimeFigureOut">
              <a:rPr lang="en-US" smtClean="0"/>
              <a:pPr/>
              <a:t>2/5/2015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HP Simplified"/>
                <a:cs typeface="HP Simplified"/>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HP Simplified"/>
                <a:cs typeface="HP Simplified"/>
              </a:defRPr>
            </a:lvl1pPr>
          </a:lstStyle>
          <a:p>
            <a:fld id="{22A853E8-D85F-5D49-95D2-E1D96ABFE2B9}" type="slidenum">
              <a:rPr lang="en-GB" smtClean="0"/>
              <a:pPr/>
              <a:t>‹#›</a:t>
            </a:fld>
            <a:endParaRPr lang="en-GB" dirty="0"/>
          </a:p>
        </p:txBody>
      </p:sp>
    </p:spTree>
    <p:extLst>
      <p:ext uri="{BB962C8B-B14F-4D97-AF65-F5344CB8AC3E}">
        <p14:creationId xmlns:p14="http://schemas.microsoft.com/office/powerpoint/2010/main" val="268807980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HP Simplified"/>
        <a:ea typeface="+mn-ea"/>
        <a:cs typeface="HP Simplified"/>
      </a:defRPr>
    </a:lvl1pPr>
    <a:lvl2pPr marL="457200" algn="l" defTabSz="457200" rtl="0" eaLnBrk="1" latinLnBrk="0" hangingPunct="1">
      <a:defRPr sz="1200" kern="1200">
        <a:solidFill>
          <a:schemeClr val="tx1"/>
        </a:solidFill>
        <a:latin typeface="HP Simplified"/>
        <a:ea typeface="+mn-ea"/>
        <a:cs typeface="HP Simplified"/>
      </a:defRPr>
    </a:lvl2pPr>
    <a:lvl3pPr marL="914400" algn="l" defTabSz="457200" rtl="0" eaLnBrk="1" latinLnBrk="0" hangingPunct="1">
      <a:defRPr sz="1200" kern="1200">
        <a:solidFill>
          <a:schemeClr val="tx1"/>
        </a:solidFill>
        <a:latin typeface="HP Simplified"/>
        <a:ea typeface="+mn-ea"/>
        <a:cs typeface="HP Simplified"/>
      </a:defRPr>
    </a:lvl3pPr>
    <a:lvl4pPr marL="1371600" algn="l" defTabSz="457200" rtl="0" eaLnBrk="1" latinLnBrk="0" hangingPunct="1">
      <a:defRPr sz="1200" kern="1200">
        <a:solidFill>
          <a:schemeClr val="tx1"/>
        </a:solidFill>
        <a:latin typeface="HP Simplified"/>
        <a:ea typeface="+mn-ea"/>
        <a:cs typeface="HP Simplified"/>
      </a:defRPr>
    </a:lvl4pPr>
    <a:lvl5pPr marL="1828800" algn="l" defTabSz="457200" rtl="0" eaLnBrk="1" latinLnBrk="0" hangingPunct="1">
      <a:defRPr sz="1200" kern="1200">
        <a:solidFill>
          <a:schemeClr val="tx1"/>
        </a:solidFill>
        <a:latin typeface="HP Simplified"/>
        <a:ea typeface="+mn-ea"/>
        <a:cs typeface="HP Simplified"/>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Blue title slide ">
    <p:bg>
      <p:bgRef idx="1001">
        <a:schemeClr val="bg2"/>
      </p:bgRef>
    </p:bg>
    <p:spTree>
      <p:nvGrpSpPr>
        <p:cNvPr id="1" name=""/>
        <p:cNvGrpSpPr/>
        <p:nvPr/>
      </p:nvGrpSpPr>
      <p:grpSpPr>
        <a:xfrm>
          <a:off x="0" y="0"/>
          <a:ext cx="0" cy="0"/>
          <a:chOff x="0" y="0"/>
          <a:chExt cx="0" cy="0"/>
        </a:xfrm>
      </p:grpSpPr>
      <p:sp>
        <p:nvSpPr>
          <p:cNvPr id="10" name="Title 1"/>
          <p:cNvSpPr>
            <a:spLocks noGrp="1"/>
          </p:cNvSpPr>
          <p:nvPr>
            <p:ph type="ctrTitle" hasCustomPrompt="1"/>
          </p:nvPr>
        </p:nvSpPr>
        <p:spPr bwMode="black">
          <a:xfrm>
            <a:off x="329184" y="2715760"/>
            <a:ext cx="6858000" cy="1608645"/>
          </a:xfrm>
        </p:spPr>
        <p:txBody>
          <a:bodyPr anchor="b"/>
          <a:lstStyle>
            <a:lvl1pPr>
              <a:lnSpc>
                <a:spcPct val="90000"/>
              </a:lnSpc>
              <a:defRPr sz="4600" spc="-100">
                <a:solidFill>
                  <a:schemeClr val="bg1"/>
                </a:solidFill>
              </a:defRPr>
            </a:lvl1pPr>
          </a:lstStyle>
          <a:p>
            <a:r>
              <a:rPr lang="en-US" dirty="0" smtClean="0"/>
              <a:t>Click to edit master </a:t>
            </a:r>
            <a:br>
              <a:rPr lang="en-US" dirty="0" smtClean="0"/>
            </a:br>
            <a:r>
              <a:rPr lang="en-US" dirty="0" smtClean="0"/>
              <a:t>title style</a:t>
            </a:r>
            <a:endParaRPr lang="en-US" dirty="0"/>
          </a:p>
        </p:txBody>
      </p:sp>
      <p:sp>
        <p:nvSpPr>
          <p:cNvPr id="11" name="Subtitle 2"/>
          <p:cNvSpPr>
            <a:spLocks noGrp="1"/>
          </p:cNvSpPr>
          <p:nvPr>
            <p:ph type="subTitle" idx="1" hasCustomPrompt="1"/>
          </p:nvPr>
        </p:nvSpPr>
        <p:spPr bwMode="black">
          <a:xfrm>
            <a:off x="329184" y="4422171"/>
            <a:ext cx="6858000" cy="1219200"/>
          </a:xfrm>
        </p:spPr>
        <p:txBody>
          <a:bodyPr/>
          <a:lstStyle>
            <a:lvl1pPr marL="0" indent="0" algn="l">
              <a:buNone/>
              <a:defRPr b="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 name="Picture 1" descr="HP_White_RGB_150_LG.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49463" y="487703"/>
            <a:ext cx="1974941" cy="1974941"/>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mn-lt"/>
                <a:cs typeface="HP Simplified"/>
              </a:rPr>
              <a:t>惠普国际软件人才基地教材</a:t>
            </a:r>
            <a:endParaRPr lang="en-US" sz="700" b="0" i="0" dirty="0" smtClean="0">
              <a:solidFill>
                <a:schemeClr val="bg1"/>
              </a:solidFill>
              <a:latin typeface="+mn-lt"/>
              <a:cs typeface="HP Simplified"/>
            </a:endParaRPr>
          </a:p>
        </p:txBody>
      </p:sp>
    </p:spTree>
    <p:extLst>
      <p:ext uri="{BB962C8B-B14F-4D97-AF65-F5344CB8AC3E}">
        <p14:creationId xmlns:p14="http://schemas.microsoft.com/office/powerpoint/2010/main" val="227675573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Half page, sub title with image">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4568828" y="1584961"/>
            <a:ext cx="3878263" cy="4296588"/>
          </a:xfrm>
        </p:spPr>
        <p:txBody>
          <a:bodyPr anchor="ctr"/>
          <a:lstStyle>
            <a:lvl1pPr algn="ctr">
              <a:defRPr b="0">
                <a:solidFill>
                  <a:schemeClr val="tx1"/>
                </a:solidFill>
              </a:defRPr>
            </a:lvl1pPr>
          </a:lstStyle>
          <a:p>
            <a:endParaRPr lang="en-US" dirty="0"/>
          </a:p>
        </p:txBody>
      </p:sp>
      <p:sp>
        <p:nvSpPr>
          <p:cNvPr id="7" name="Title 6"/>
          <p:cNvSpPr>
            <a:spLocks noGrp="1"/>
          </p:cNvSpPr>
          <p:nvPr>
            <p:ph type="title" hasCustomPrompt="1"/>
          </p:nvPr>
        </p:nvSpPr>
        <p:spPr bwMode="black">
          <a:xfrm>
            <a:off x="329184" y="313417"/>
            <a:ext cx="8458200" cy="573024"/>
          </a:xfrm>
        </p:spPr>
        <p:txBody>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0"/>
            <a:ext cx="4011612" cy="4293024"/>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spTree>
    <p:extLst>
      <p:ext uri="{BB962C8B-B14F-4D97-AF65-F5344CB8AC3E}">
        <p14:creationId xmlns:p14="http://schemas.microsoft.com/office/powerpoint/2010/main" val="650519867"/>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Ttitle, sub title with three columns">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5" y="313417"/>
            <a:ext cx="8460105" cy="573024"/>
          </a:xfrm>
        </p:spPr>
        <p:txBody>
          <a:bodyPr/>
          <a:lstStyle>
            <a:lvl1pPr>
              <a:defRPr>
                <a:solidFill>
                  <a:srgbClr val="000000"/>
                </a:solidFill>
              </a:defRPr>
            </a:lvl1pPr>
          </a:lstStyle>
          <a:p>
            <a:r>
              <a:rPr lang="en-US" noProof="0" dirty="0" smtClean="0"/>
              <a:t>Click to edit master title style</a:t>
            </a:r>
            <a:endParaRPr lang="en-US" noProof="0" dirty="0"/>
          </a:p>
        </p:txBody>
      </p:sp>
      <p:sp>
        <p:nvSpPr>
          <p:cNvPr id="9" name="Content Placeholder 8"/>
          <p:cNvSpPr>
            <a:spLocks noGrp="1"/>
          </p:cNvSpPr>
          <p:nvPr>
            <p:ph sz="quarter" idx="16"/>
          </p:nvPr>
        </p:nvSpPr>
        <p:spPr>
          <a:xfrm>
            <a:off x="329184" y="1584960"/>
            <a:ext cx="252374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Content Placeholder 11"/>
          <p:cNvSpPr>
            <a:spLocks noGrp="1"/>
          </p:cNvSpPr>
          <p:nvPr>
            <p:ph sz="quarter" idx="17"/>
          </p:nvPr>
        </p:nvSpPr>
        <p:spPr>
          <a:xfrm>
            <a:off x="3124486" y="1584961"/>
            <a:ext cx="2523744" cy="4296833"/>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18"/>
          </p:nvPr>
        </p:nvSpPr>
        <p:spPr>
          <a:xfrm>
            <a:off x="5919788" y="1584960"/>
            <a:ext cx="2527300"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10" name="TextBox 9"/>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1"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8735121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Blue divider slide">
    <p:bg>
      <p:bgRef idx="1001">
        <a:schemeClr val="bg2"/>
      </p:bgRef>
    </p:bg>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17771"/>
            <a:ext cx="7222352" cy="2675604"/>
          </a:xfrm>
          <a:prstGeom prst="rect">
            <a:avLst/>
          </a:prstGeom>
        </p:spPr>
        <p:txBody>
          <a:bodyPr wrap="square" lIns="0" tIns="0" rIns="0" bIns="0" anchor="t" anchorCtr="0">
            <a:noAutofit/>
          </a:bodyPr>
          <a:lstStyle>
            <a:lvl1pPr algn="l">
              <a:lnSpc>
                <a:spcPct val="90000"/>
              </a:lnSpc>
              <a:defRPr sz="4000" b="1" i="0" spc="-100" baseline="0">
                <a:solidFill>
                  <a:schemeClr val="bg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9" y="6047237"/>
            <a:ext cx="484192" cy="484192"/>
          </a:xfrm>
          <a:prstGeom prst="rect">
            <a:avLst/>
          </a:prstGeom>
        </p:spPr>
      </p:pic>
      <p:sp>
        <p:nvSpPr>
          <p:cNvPr id="6" name="TextBox 5"/>
          <p:cNvSpPr txBox="1"/>
          <p:nvPr userDrawn="1"/>
        </p:nvSpPr>
        <p:spPr>
          <a:xfrm>
            <a:off x="533291" y="6345069"/>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bg1"/>
                </a:solidFill>
                <a:latin typeface="HP Simplified"/>
                <a:cs typeface="HP Simplified"/>
              </a:rPr>
              <a:t>惠普国际软件人才基地教材</a:t>
            </a:r>
            <a:endParaRPr lang="en-US" sz="700" b="0" i="0" dirty="0" smtClean="0">
              <a:solidFill>
                <a:schemeClr val="bg1"/>
              </a:solidFill>
              <a:latin typeface="HP Simplified"/>
              <a:cs typeface="HP Simplified"/>
            </a:endParaRPr>
          </a:p>
        </p:txBody>
      </p:sp>
    </p:spTree>
    <p:extLst>
      <p:ext uri="{BB962C8B-B14F-4D97-AF65-F5344CB8AC3E}">
        <p14:creationId xmlns:p14="http://schemas.microsoft.com/office/powerpoint/2010/main" val="232033875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White divider slide">
    <p:spTree>
      <p:nvGrpSpPr>
        <p:cNvPr id="1" name=""/>
        <p:cNvGrpSpPr/>
        <p:nvPr/>
      </p:nvGrpSpPr>
      <p:grpSpPr>
        <a:xfrm>
          <a:off x="0" y="0"/>
          <a:ext cx="0" cy="0"/>
          <a:chOff x="0" y="0"/>
          <a:chExt cx="0" cy="0"/>
        </a:xfrm>
      </p:grpSpPr>
      <p:pic>
        <p:nvPicPr>
          <p:cNvPr id="5" name="Picture 4"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
        <p:nvSpPr>
          <p:cNvPr id="16" name="Title 1"/>
          <p:cNvSpPr>
            <a:spLocks noGrp="1"/>
          </p:cNvSpPr>
          <p:nvPr>
            <p:ph type="ctrTitle" hasCustomPrompt="1"/>
          </p:nvPr>
        </p:nvSpPr>
        <p:spPr bwMode="black">
          <a:xfrm>
            <a:off x="329184" y="316993"/>
            <a:ext cx="7222352" cy="2675604"/>
          </a:xfrm>
          <a:prstGeom prst="rect">
            <a:avLst/>
          </a:prstGeom>
        </p:spPr>
        <p:txBody>
          <a:bodyPr wrap="square" lIns="0" tIns="0" rIns="0" bIns="0" anchor="t" anchorCtr="0">
            <a:noAutofit/>
          </a:bodyPr>
          <a:lstStyle>
            <a:lvl1pPr algn="l">
              <a:lnSpc>
                <a:spcPct val="90000"/>
              </a:lnSpc>
              <a:defRPr sz="4000" b="1" i="0" spc="-100">
                <a:solidFill>
                  <a:schemeClr val="tx1"/>
                </a:solidFill>
                <a:latin typeface="HP Simplified" pitchFamily="34" charset="0"/>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rgbClr val="87898B"/>
                </a:solidFill>
                <a:latin typeface="HP Simplified"/>
                <a:cs typeface="HP Simplified"/>
              </a:rPr>
              <a:t>惠普国际软件人才基地教材</a:t>
            </a:r>
            <a:endParaRPr lang="en-US" sz="700" b="0" i="0" dirty="0" smtClean="0">
              <a:solidFill>
                <a:srgbClr val="87898B"/>
              </a:solidFill>
              <a:latin typeface="HP Simplified"/>
              <a:cs typeface="HP Simplified"/>
            </a:endParaRPr>
          </a:p>
        </p:txBody>
      </p:sp>
    </p:spTree>
    <p:extLst>
      <p:ext uri="{BB962C8B-B14F-4D97-AF65-F5344CB8AC3E}">
        <p14:creationId xmlns:p14="http://schemas.microsoft.com/office/powerpoint/2010/main" val="357479056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ue quote slide with subtitle">
    <p:spTree>
      <p:nvGrpSpPr>
        <p:cNvPr id="1" name=""/>
        <p:cNvGrpSpPr/>
        <p:nvPr/>
      </p:nvGrpSpPr>
      <p:grpSpPr>
        <a:xfrm>
          <a:off x="0" y="0"/>
          <a:ext cx="0" cy="0"/>
          <a:chOff x="0" y="0"/>
          <a:chExt cx="0" cy="0"/>
        </a:xfrm>
      </p:grpSpPr>
      <p:sp>
        <p:nvSpPr>
          <p:cNvPr id="16" name="Title 1"/>
          <p:cNvSpPr>
            <a:spLocks noGrp="1"/>
          </p:cNvSpPr>
          <p:nvPr>
            <p:ph type="ctrTitle" hasCustomPrompt="1"/>
          </p:nvPr>
        </p:nvSpPr>
        <p:spPr bwMode="black">
          <a:xfrm>
            <a:off x="329184" y="321226"/>
            <a:ext cx="7222352" cy="2675604"/>
          </a:xfrm>
          <a:prstGeom prst="rect">
            <a:avLst/>
          </a:prstGeom>
        </p:spPr>
        <p:txBody>
          <a:bodyPr wrap="square" lIns="0" tIns="0" rIns="0" bIns="0" anchor="t" anchorCtr="0">
            <a:noAutofit/>
          </a:bodyPr>
          <a:lstStyle>
            <a:lvl1pPr algn="l" defTabSz="457200" rtl="0" eaLnBrk="1" latinLnBrk="0" hangingPunct="1">
              <a:lnSpc>
                <a:spcPct val="90000"/>
              </a:lnSpc>
              <a:spcBef>
                <a:spcPct val="0"/>
              </a:spcBef>
              <a:spcAft>
                <a:spcPts val="0"/>
              </a:spcAft>
              <a:buNone/>
              <a:defRPr lang="en-US" sz="4000" b="1" i="0" kern="1200" spc="-100" noProof="0" dirty="0">
                <a:solidFill>
                  <a:schemeClr val="bg1"/>
                </a:solidFill>
                <a:latin typeface="HP Simplified" pitchFamily="34" charset="0"/>
                <a:ea typeface="+mj-ea"/>
                <a:cs typeface="HP Simplified" pitchFamily="34" charset="0"/>
              </a:defRPr>
            </a:lvl1pPr>
          </a:lstStyle>
          <a:p>
            <a:r>
              <a:rPr lang="en-US" noProof="0" dirty="0" smtClean="0"/>
              <a:t>Click to edit </a:t>
            </a:r>
            <a:br>
              <a:rPr lang="en-US" noProof="0" dirty="0" smtClean="0"/>
            </a:br>
            <a:r>
              <a:rPr lang="en-US" noProof="0" dirty="0" smtClean="0"/>
              <a:t>master </a:t>
            </a:r>
            <a:br>
              <a:rPr lang="en-US" noProof="0" dirty="0" smtClean="0"/>
            </a:br>
            <a:r>
              <a:rPr lang="en-US" noProof="0" dirty="0" smtClean="0"/>
              <a:t>title style</a:t>
            </a:r>
            <a:endParaRPr lang="en-US" noProof="0" dirty="0"/>
          </a:p>
        </p:txBody>
      </p:sp>
      <p:pic>
        <p:nvPicPr>
          <p:cNvPr id="7" name="Picture 6" descr="HP_White_RGB_150_SM.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8505214" y="6047232"/>
            <a:ext cx="365736" cy="487648"/>
          </a:xfrm>
          <a:prstGeom prst="rect">
            <a:avLst/>
          </a:prstGeom>
        </p:spPr>
      </p:pic>
      <p:sp>
        <p:nvSpPr>
          <p:cNvPr id="6" name="TextBox 5"/>
          <p:cNvSpPr txBox="1"/>
          <p:nvPr userDrawn="1"/>
        </p:nvSpPr>
        <p:spPr>
          <a:xfrm>
            <a:off x="329185" y="6345071"/>
            <a:ext cx="8012545" cy="304800"/>
          </a:xfrm>
          <a:prstGeom prst="rect">
            <a:avLst/>
          </a:prstGeom>
          <a:noFill/>
        </p:spPr>
        <p:txBody>
          <a:bodyPr wrap="square" lIns="0"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700" b="0" i="0" dirty="0" smtClean="0">
                <a:solidFill>
                  <a:schemeClr val="bg1"/>
                </a:solidFill>
                <a:latin typeface="HP Simplified"/>
                <a:cs typeface="HP Simplified"/>
              </a:rPr>
              <a:t>© Copyright 2013 Hewlett-Packard Development Company, L.P. </a:t>
            </a:r>
            <a:r>
              <a:rPr lang="en-US" sz="700" b="0" i="0" baseline="0" dirty="0" smtClean="0">
                <a:solidFill>
                  <a:schemeClr val="bg1"/>
                </a:solidFill>
                <a:latin typeface="HP Simplified"/>
                <a:cs typeface="HP Simplified"/>
              </a:rPr>
              <a:t> </a:t>
            </a:r>
            <a:r>
              <a:rPr lang="en-US" sz="700" b="0" i="0" dirty="0" smtClean="0">
                <a:solidFill>
                  <a:schemeClr val="bg1"/>
                </a:solidFill>
                <a:latin typeface="HP Simplified"/>
                <a:cs typeface="HP Simplified"/>
              </a:rPr>
              <a:t>The information contained herein is subject to change without notice.</a:t>
            </a:r>
          </a:p>
        </p:txBody>
      </p:sp>
      <p:sp>
        <p:nvSpPr>
          <p:cNvPr id="5" name="Subtitle 2"/>
          <p:cNvSpPr>
            <a:spLocks noGrp="1"/>
          </p:cNvSpPr>
          <p:nvPr>
            <p:ph type="subTitle" idx="1" hasCustomPrompt="1"/>
          </p:nvPr>
        </p:nvSpPr>
        <p:spPr>
          <a:xfrm>
            <a:off x="325269" y="4407148"/>
            <a:ext cx="5148072" cy="865632"/>
          </a:xfrm>
          <a:prstGeom prst="rect">
            <a:avLst/>
          </a:prstGeom>
        </p:spPr>
        <p:txBody>
          <a:bodyPr>
            <a:noAutofit/>
          </a:bodyPr>
          <a:lstStyle>
            <a:lvl1pPr marL="0" indent="0" algn="l">
              <a:lnSpc>
                <a:spcPct val="100000"/>
              </a:lnSpc>
              <a:spcBef>
                <a:spcPts val="0"/>
              </a:spcBef>
              <a:buNone/>
              <a:defRPr sz="1800" b="0">
                <a:solidFill>
                  <a:srgbClr val="FFFFFF"/>
                </a:solidFill>
                <a:latin typeface="+mn-lt"/>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8" name="TextBox 7"/>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9" name="TextBox 8"/>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10" name="Picture 3" descr="HP_Blue_RGB_150_SM.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15884858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3" name="TextBox 2"/>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4" name="TextBox 3"/>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5"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62525205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sub title with content">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sub title with bullets">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black">
          <a:xfrm>
            <a:off x="331470" y="1001854"/>
            <a:ext cx="8117206"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7" name="Title 6"/>
          <p:cNvSpPr>
            <a:spLocks noGrp="1"/>
          </p:cNvSpPr>
          <p:nvPr>
            <p:ph type="title" hasCustomPrompt="1"/>
          </p:nvPr>
        </p:nvSpPr>
        <p:spPr bwMode="black">
          <a:xfrm>
            <a:off x="329184" y="313419"/>
            <a:ext cx="8117206" cy="574516"/>
          </a:xfrm>
        </p:spPr>
        <p:txBody>
          <a:bodyPr wrap="square">
            <a:noAutofit/>
          </a:bodyPr>
          <a:lstStyle>
            <a:lvl1pPr>
              <a:defRPr b="1" i="0">
                <a:solidFill>
                  <a:srgbClr val="000000"/>
                </a:solidFill>
                <a:latin typeface="HP Simplified" pitchFamily="34" charset="0"/>
                <a:cs typeface="HP Simplified" pitchFamily="34" charset="0"/>
              </a:defRPr>
            </a:lvl1pPr>
          </a:lstStyle>
          <a:p>
            <a:r>
              <a:rPr lang="en-US" noProof="0" dirty="0" smtClean="0"/>
              <a:t>Click to edit master title style</a:t>
            </a:r>
            <a:endParaRPr lang="en-US" noProof="0" dirty="0"/>
          </a:p>
        </p:txBody>
      </p:sp>
      <p:sp>
        <p:nvSpPr>
          <p:cNvPr id="6" name="Content Placeholder 5"/>
          <p:cNvSpPr>
            <a:spLocks noGrp="1"/>
          </p:cNvSpPr>
          <p:nvPr>
            <p:ph sz="quarter" idx="10"/>
          </p:nvPr>
        </p:nvSpPr>
        <p:spPr>
          <a:xfrm>
            <a:off x="329184" y="1584962"/>
            <a:ext cx="8119872" cy="4305300"/>
          </a:xfrm>
        </p:spPr>
        <p:txBody>
          <a:bodyPr wrap="square">
            <a:noAutofit/>
          </a:bodyPr>
          <a:lstStyle>
            <a:lvl1pPr marL="173038" indent="-173038">
              <a:buFont typeface="HP Simplified" pitchFamily="34" charset="0"/>
              <a:buChar char="•"/>
              <a:defRPr sz="1400" b="0">
                <a:solidFill>
                  <a:srgbClr val="000000"/>
                </a:solidFill>
              </a:defRPr>
            </a:lvl1pPr>
            <a:lvl2pPr marL="346075" indent="-173038">
              <a:buSzPct val="80000"/>
              <a:buFont typeface="HP Simplified"/>
              <a:buChar char="−"/>
              <a:tabLst/>
              <a:defRPr sz="1400">
                <a:solidFill>
                  <a:srgbClr val="000000"/>
                </a:solidFill>
              </a:defRPr>
            </a:lvl2pPr>
            <a:lvl3pPr marL="515938" indent="-169863">
              <a:tabLst/>
              <a:defRPr sz="1400">
                <a:solidFill>
                  <a:srgbClr val="000000"/>
                </a:solidFill>
              </a:defRPr>
            </a:lvl3pPr>
            <a:lvl4pPr marL="693738" indent="-180975">
              <a:defRPr sz="1400">
                <a:solidFill>
                  <a:srgbClr val="000000"/>
                </a:solidFill>
              </a:defRPr>
            </a:lvl4pPr>
            <a:lvl5pPr marL="838200" indent="-150813">
              <a:tabLst/>
              <a:defRPr sz="1400">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Box 4"/>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419709994"/>
      </p:ext>
    </p:extLst>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ub title with two columns">
    <p:spTree>
      <p:nvGrpSpPr>
        <p:cNvPr id="1" name=""/>
        <p:cNvGrpSpPr/>
        <p:nvPr/>
      </p:nvGrpSpPr>
      <p:grpSpPr>
        <a:xfrm>
          <a:off x="0" y="0"/>
          <a:ext cx="0" cy="0"/>
          <a:chOff x="0" y="0"/>
          <a:chExt cx="0" cy="0"/>
        </a:xfrm>
      </p:grpSpPr>
      <p:sp>
        <p:nvSpPr>
          <p:cNvPr id="13" name="Title Placeholder 1"/>
          <p:cNvSpPr>
            <a:spLocks noGrp="1"/>
          </p:cNvSpPr>
          <p:nvPr>
            <p:ph type="title" hasCustomPrompt="1"/>
          </p:nvPr>
        </p:nvSpPr>
        <p:spPr bwMode="black">
          <a:xfrm>
            <a:off x="329185" y="313418"/>
            <a:ext cx="8460105" cy="430887"/>
          </a:xfrm>
          <a:prstGeom prst="rect">
            <a:avLst/>
          </a:prstGeom>
          <a:ln>
            <a:noFill/>
          </a:ln>
        </p:spPr>
        <p:txBody>
          <a:bodyPr vert="horz" wrap="square" lIns="0" tIns="0" rIns="0" bIns="0" rtlCol="0" anchor="t" anchorCtr="0">
            <a:spAutoFit/>
          </a:bodyPr>
          <a:lstStyle>
            <a:lvl1pPr>
              <a:defRPr>
                <a:solidFill>
                  <a:srgbClr val="000000"/>
                </a:solidFill>
              </a:defRPr>
            </a:lvl1pPr>
          </a:lstStyle>
          <a:p>
            <a:r>
              <a:rPr lang="en-US" noProof="0" dirty="0" smtClean="0"/>
              <a:t>Click to edit master title style</a:t>
            </a:r>
            <a:endParaRPr lang="en-US" noProof="0" dirty="0"/>
          </a:p>
        </p:txBody>
      </p:sp>
      <p:sp>
        <p:nvSpPr>
          <p:cNvPr id="8" name="Content Placeholder 7"/>
          <p:cNvSpPr>
            <a:spLocks noGrp="1"/>
          </p:cNvSpPr>
          <p:nvPr>
            <p:ph sz="quarter" idx="16"/>
          </p:nvPr>
        </p:nvSpPr>
        <p:spPr>
          <a:xfrm>
            <a:off x="329184" y="1584961"/>
            <a:ext cx="4030662" cy="4293025"/>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9"/>
          <p:cNvSpPr>
            <a:spLocks noGrp="1"/>
          </p:cNvSpPr>
          <p:nvPr>
            <p:ph sz="quarter" idx="17"/>
          </p:nvPr>
        </p:nvSpPr>
        <p:spPr>
          <a:xfrm>
            <a:off x="4568825" y="1584960"/>
            <a:ext cx="3878264" cy="4296832"/>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Subtitle 2"/>
          <p:cNvSpPr>
            <a:spLocks noGrp="1"/>
          </p:cNvSpPr>
          <p:nvPr>
            <p:ph type="subTitle" idx="1" hasCustomPrompt="1"/>
          </p:nvPr>
        </p:nvSpPr>
        <p:spPr bwMode="black">
          <a:xfrm>
            <a:off x="331472" y="1001854"/>
            <a:ext cx="8460105" cy="369332"/>
          </a:xfrm>
          <a:prstGeom prst="rect">
            <a:avLst/>
          </a:prstGeom>
        </p:spPr>
        <p:txBody>
          <a:bodyPr wrap="square" anchor="t">
            <a:noAutofit/>
          </a:bodyPr>
          <a:lstStyle>
            <a:lvl1pPr marL="0" indent="0" algn="l">
              <a:lnSpc>
                <a:spcPct val="100000"/>
              </a:lnSpc>
              <a:buNone/>
              <a:defRPr sz="1800" b="0" i="0">
                <a:solidFill>
                  <a:srgbClr val="000000"/>
                </a:solidFill>
                <a:latin typeface="HP Simplified" pitchFamily="34" charset="0"/>
                <a:cs typeface="HP Simplifie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dirty="0" smtClean="0"/>
              <a:t>Click to edit master subtitle style</a:t>
            </a:r>
            <a:endParaRPr lang="en-US" noProof="0" dirty="0"/>
          </a:p>
        </p:txBody>
      </p:sp>
      <p:sp>
        <p:nvSpPr>
          <p:cNvPr id="6" name="TextBox 5"/>
          <p:cNvSpPr txBox="1"/>
          <p:nvPr userDrawn="1"/>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7" name="TextBox 6"/>
          <p:cNvSpPr txBox="1"/>
          <p:nvPr userDrawn="1"/>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9" name="Picture 3" descr="HP_Blue_RGB_150_SM.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328470572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329184" y="313419"/>
            <a:ext cx="8123236" cy="574516"/>
          </a:xfrm>
          <a:prstGeom prst="rect">
            <a:avLst/>
          </a:prstGeom>
          <a:ln>
            <a:noFill/>
          </a:ln>
        </p:spPr>
        <p:txBody>
          <a:bodyPr vert="horz" wrap="square" lIns="0" tIns="0" rIns="0" bIns="0" rtlCol="0" anchor="t" anchorCtr="0">
            <a:noAutofit/>
          </a:bodyPr>
          <a:lstStyle/>
          <a:p>
            <a:r>
              <a:rPr lang="en-US" noProof="0" dirty="0" smtClean="0"/>
              <a:t>Click to edit master title style</a:t>
            </a:r>
            <a:endParaRPr lang="en-US" noProof="0" dirty="0"/>
          </a:p>
        </p:txBody>
      </p:sp>
      <p:sp>
        <p:nvSpPr>
          <p:cNvPr id="7" name="Text Placeholder 6"/>
          <p:cNvSpPr>
            <a:spLocks noGrp="1"/>
          </p:cNvSpPr>
          <p:nvPr>
            <p:ph type="body" idx="1"/>
          </p:nvPr>
        </p:nvSpPr>
        <p:spPr bwMode="black">
          <a:xfrm>
            <a:off x="329184" y="1584960"/>
            <a:ext cx="8119872" cy="4293024"/>
          </a:xfrm>
          <a:prstGeom prst="rect">
            <a:avLst/>
          </a:prstGeom>
        </p:spPr>
        <p:txBody>
          <a:bodyPr vert="horz" wrap="square" lIns="0" tIns="0" rIns="0" bIns="0" rtlCol="0">
            <a:no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9" name="TextBox 8"/>
          <p:cNvSpPr txBox="1"/>
          <p:nvPr/>
        </p:nvSpPr>
        <p:spPr>
          <a:xfrm>
            <a:off x="444502" y="6345071"/>
            <a:ext cx="8012545" cy="304800"/>
          </a:xfrm>
          <a:prstGeom prst="rect">
            <a:avLst/>
          </a:prstGeom>
          <a:noFill/>
        </p:spPr>
        <p:txBody>
          <a:bodyPr wrap="square" rtlCol="0">
            <a:no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zh-CN" altLang="en-US" sz="700" b="0" i="0" dirty="0" smtClean="0">
                <a:solidFill>
                  <a:schemeClr val="accent4"/>
                </a:solidFill>
                <a:latin typeface="HP Simplified"/>
                <a:cs typeface="HP Simplified"/>
              </a:rPr>
              <a:t>惠普国际软件人才基地教材</a:t>
            </a:r>
            <a:endParaRPr lang="en-US" sz="700" b="0" i="0" dirty="0" smtClean="0">
              <a:solidFill>
                <a:schemeClr val="accent4"/>
              </a:solidFill>
              <a:latin typeface="HP Simplified"/>
              <a:cs typeface="HP Simplified"/>
            </a:endParaRPr>
          </a:p>
        </p:txBody>
      </p:sp>
      <p:sp>
        <p:nvSpPr>
          <p:cNvPr id="8" name="TextBox 7"/>
          <p:cNvSpPr txBox="1"/>
          <p:nvPr/>
        </p:nvSpPr>
        <p:spPr bwMode="gray">
          <a:xfrm>
            <a:off x="329185" y="6351991"/>
            <a:ext cx="323009" cy="199109"/>
          </a:xfrm>
          <a:prstGeom prst="rect">
            <a:avLst/>
          </a:prstGeom>
        </p:spPr>
        <p:txBody>
          <a:bodyPr vert="horz" wrap="none" lIns="0" tIns="45720" rIns="91440" bIns="45720" rtlCol="0" anchor="ctr">
            <a:noAutofit/>
          </a:bodyPr>
          <a:lstStyle/>
          <a:p>
            <a:pPr marL="0" algn="l" defTabSz="914400" rtl="0" eaLnBrk="1" latinLnBrk="0" hangingPunct="1"/>
            <a:fld id="{6C5AF65D-6854-49AF-ABC5-48B5BA0EA842}" type="slidenum">
              <a:rPr lang="en-US" sz="700" b="0" i="0" kern="1200" smtClean="0">
                <a:solidFill>
                  <a:schemeClr val="accent4"/>
                </a:solidFill>
                <a:latin typeface="HP Simplified"/>
                <a:ea typeface="+mn-ea"/>
                <a:cs typeface="HP Simplified"/>
              </a:rPr>
              <a:pPr marL="0" algn="l" defTabSz="914400" rtl="0" eaLnBrk="1" latinLnBrk="0" hangingPunct="1"/>
              <a:t>‹#›</a:t>
            </a:fld>
            <a:endParaRPr lang="en-US" sz="700" b="0" i="0" kern="1200" dirty="0" smtClean="0">
              <a:solidFill>
                <a:schemeClr val="accent4"/>
              </a:solidFill>
              <a:latin typeface="HP Simplified"/>
              <a:ea typeface="+mn-ea"/>
              <a:cs typeface="HP Simplified"/>
            </a:endParaRPr>
          </a:p>
        </p:txBody>
      </p:sp>
      <p:pic>
        <p:nvPicPr>
          <p:cNvPr id="4" name="Picture 3" descr="HP_Blue_RGB_150_SM.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503938" y="6047250"/>
            <a:ext cx="493735" cy="493735"/>
          </a:xfrm>
          <a:prstGeom prst="rect">
            <a:avLst/>
          </a:prstGeom>
        </p:spPr>
      </p:pic>
    </p:spTree>
    <p:extLst>
      <p:ext uri="{BB962C8B-B14F-4D97-AF65-F5344CB8AC3E}">
        <p14:creationId xmlns:p14="http://schemas.microsoft.com/office/powerpoint/2010/main" val="2606275834"/>
      </p:ext>
    </p:extLst>
  </p:cSld>
  <p:clrMap bg1="lt1" tx1="dk1" bg2="lt2" tx2="dk2" accent1="accent1" accent2="accent2" accent3="accent3" accent4="accent4" accent5="accent5" accent6="accent6" hlink="hlink" folHlink="folHlink"/>
  <p:sldLayoutIdLst>
    <p:sldLayoutId id="2147483830" r:id="rId1"/>
    <p:sldLayoutId id="2147483819" r:id="rId2"/>
    <p:sldLayoutId id="2147483834" r:id="rId3"/>
    <p:sldLayoutId id="2147483840" r:id="rId4"/>
    <p:sldLayoutId id="2147483833" r:id="rId5"/>
    <p:sldLayoutId id="2147483837" r:id="rId6"/>
    <p:sldLayoutId id="2147483809" r:id="rId7"/>
    <p:sldLayoutId id="2147483839" r:id="rId8"/>
    <p:sldLayoutId id="2147483823" r:id="rId9"/>
    <p:sldLayoutId id="2147483824" r:id="rId10"/>
    <p:sldLayoutId id="2147483825" r:id="rId11"/>
  </p:sldLayoutIdLst>
  <p:timing>
    <p:tnLst>
      <p:par>
        <p:cTn id="1" dur="indefinite" restart="never" nodeType="tmRoot"/>
      </p:par>
    </p:tnLst>
  </p:timing>
  <p:hf hdr="0" ftr="0" dt="0"/>
  <p:txStyles>
    <p:titleStyle>
      <a:lvl1pPr algn="l" defTabSz="457200" rtl="0" eaLnBrk="1" latinLnBrk="0" hangingPunct="1">
        <a:lnSpc>
          <a:spcPct val="100000"/>
        </a:lnSpc>
        <a:spcBef>
          <a:spcPct val="0"/>
        </a:spcBef>
        <a:spcAft>
          <a:spcPts val="0"/>
        </a:spcAft>
        <a:buNone/>
        <a:defRPr lang="en-GB" sz="2800" b="1" i="0" kern="1200" dirty="0" smtClean="0">
          <a:solidFill>
            <a:srgbClr val="000000"/>
          </a:solidFill>
          <a:latin typeface="HP Simplified" pitchFamily="34" charset="0"/>
          <a:ea typeface="+mj-ea"/>
          <a:cs typeface="HP Simplified" pitchFamily="34" charset="0"/>
        </a:defRPr>
      </a:lvl1pPr>
    </p:titleStyle>
    <p:bodyStyle>
      <a:lvl1pPr marL="0" indent="0" algn="l" defTabSz="457200" rtl="0" eaLnBrk="1" latinLnBrk="0" hangingPunct="1">
        <a:lnSpc>
          <a:spcPct val="100000"/>
        </a:lnSpc>
        <a:spcBef>
          <a:spcPts val="0"/>
        </a:spcBef>
        <a:spcAft>
          <a:spcPts val="400"/>
        </a:spcAft>
        <a:buSzPct val="100000"/>
        <a:buFont typeface="Arial"/>
        <a:buNone/>
        <a:defRPr sz="1800" b="1" i="0" kern="1200">
          <a:solidFill>
            <a:schemeClr val="tx2"/>
          </a:solidFill>
          <a:latin typeface="HP Simplified" pitchFamily="34" charset="0"/>
          <a:ea typeface="+mn-ea"/>
          <a:cs typeface="HP Simplified" pitchFamily="34" charset="0"/>
        </a:defRPr>
      </a:lvl1pPr>
      <a:lvl2pPr marL="0" indent="0" algn="l" defTabSz="430213" rtl="0" eaLnBrk="1" latinLnBrk="0" hangingPunct="1">
        <a:lnSpc>
          <a:spcPct val="100000"/>
        </a:lnSpc>
        <a:spcBef>
          <a:spcPts val="0"/>
        </a:spcBef>
        <a:spcAft>
          <a:spcPts val="400"/>
        </a:spcAft>
        <a:buSzPct val="100000"/>
        <a:buFont typeface="Lucida Grande"/>
        <a:buNone/>
        <a:defRPr sz="1600" b="0" i="0" kern="1200">
          <a:solidFill>
            <a:srgbClr val="000000"/>
          </a:solidFill>
          <a:latin typeface="HP Simplified" pitchFamily="34" charset="0"/>
          <a:ea typeface="+mn-ea"/>
          <a:cs typeface="HP Simplified" pitchFamily="34" charset="0"/>
        </a:defRPr>
      </a:lvl2pPr>
      <a:lvl3pPr marL="169863" indent="-169863" algn="l" defTabSz="457200" rtl="0" eaLnBrk="1" latinLnBrk="0" hangingPunct="1">
        <a:lnSpc>
          <a:spcPct val="100000"/>
        </a:lnSpc>
        <a:spcBef>
          <a:spcPts val="0"/>
        </a:spcBef>
        <a:spcAft>
          <a:spcPts val="400"/>
        </a:spcAft>
        <a:buFont typeface="HP Simplified" pitchFamily="34" charset="0"/>
        <a:buChar char="•"/>
        <a:defRPr sz="1400" b="0" i="0" kern="1200">
          <a:solidFill>
            <a:srgbClr val="000000"/>
          </a:solidFill>
          <a:latin typeface="HP Simplified" pitchFamily="34" charset="0"/>
          <a:ea typeface="+mn-ea"/>
          <a:cs typeface="HP Simplified" pitchFamily="34" charset="0"/>
        </a:defRPr>
      </a:lvl3pPr>
      <a:lvl4pPr marL="341313" indent="-180975" algn="l" defTabSz="457200" rtl="0" eaLnBrk="1" latinLnBrk="0" hangingPunct="1">
        <a:lnSpc>
          <a:spcPct val="100000"/>
        </a:lnSpc>
        <a:spcBef>
          <a:spcPts val="0"/>
        </a:spcBef>
        <a:spcAft>
          <a:spcPts val="400"/>
        </a:spcAft>
        <a:buSzPct val="80000"/>
        <a:buFont typeface="HP Simplified" pitchFamily="34" charset="0"/>
        <a:buChar char="–"/>
        <a:defRPr lang="en-US" sz="1400" b="0" i="0" kern="1200" dirty="0" smtClean="0">
          <a:solidFill>
            <a:srgbClr val="000000"/>
          </a:solidFill>
          <a:latin typeface="HP Simplified" pitchFamily="34" charset="0"/>
          <a:ea typeface="+mn-ea"/>
          <a:cs typeface="HP Simplified" pitchFamily="34" charset="0"/>
        </a:defRPr>
      </a:lvl4pPr>
      <a:lvl5pPr marL="469900" indent="-150813" algn="l" defTabSz="457200" rtl="0" eaLnBrk="1" latinLnBrk="0" hangingPunct="1">
        <a:lnSpc>
          <a:spcPct val="100000"/>
        </a:lnSpc>
        <a:spcBef>
          <a:spcPts val="0"/>
        </a:spcBef>
        <a:spcAft>
          <a:spcPts val="400"/>
        </a:spcAft>
        <a:buFont typeface="HP Simplified" pitchFamily="34" charset="0"/>
        <a:buChar char="•"/>
        <a:tabLst/>
        <a:defRPr sz="1400" b="0" i="0" kern="1200">
          <a:solidFill>
            <a:srgbClr val="000000"/>
          </a:solidFill>
          <a:latin typeface="HP Simplified" pitchFamily="34" charset="0"/>
          <a:ea typeface="+mn-ea"/>
          <a:cs typeface="HP Simplified" pitchFamily="34" charset="0"/>
        </a:defRPr>
      </a:lvl5pPr>
      <a:lvl6pPr marL="2286000" indent="0" algn="l" defTabSz="457200" rtl="0" eaLnBrk="1" latinLnBrk="0" hangingPunct="1">
        <a:lnSpc>
          <a:spcPts val="2500"/>
        </a:lnSpc>
        <a:spcBef>
          <a:spcPct val="20000"/>
        </a:spcBef>
        <a:buFont typeface="Arial"/>
        <a:buNone/>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29184" y="2635623"/>
            <a:ext cx="6858000" cy="1061252"/>
          </a:xfrm>
        </p:spPr>
        <p:txBody>
          <a:bodyPr/>
          <a:lstStyle/>
          <a:p>
            <a:pPr algn="ctr">
              <a:lnSpc>
                <a:spcPct val="100000"/>
              </a:lnSpc>
              <a:spcBef>
                <a:spcPts val="0"/>
              </a:spcBef>
              <a:spcAft>
                <a:spcPts val="400"/>
              </a:spcAft>
              <a:buSzPct val="100000"/>
            </a:pPr>
            <a:r>
              <a:rPr lang="en-US" sz="4800" dirty="0" smtClean="0">
                <a:ea typeface="+mn-ea"/>
              </a:rPr>
              <a:t>TestLink</a:t>
            </a:r>
            <a:r>
              <a:rPr lang="zh-CN" altLang="en-US" sz="4800" dirty="0" smtClean="0">
                <a:ea typeface="+mn-ea"/>
              </a:rPr>
              <a:t>的使用</a:t>
            </a:r>
            <a:endParaRPr lang="en-US" sz="4800" dirty="0">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9266" name="Rectangle 2"/>
          <p:cNvSpPr>
            <a:spLocks noGrp="1" noChangeArrowheads="1"/>
          </p:cNvSpPr>
          <p:nvPr>
            <p:ph type="title"/>
          </p:nvPr>
        </p:nvSpPr>
        <p:spPr/>
        <p:txBody>
          <a:bodyPr/>
          <a:lstStyle/>
          <a:p>
            <a:r>
              <a:rPr lang="en-US" altLang="zh-CN"/>
              <a:t>3.</a:t>
            </a:r>
            <a:r>
              <a:rPr lang="zh-CN" altLang="en-US"/>
              <a:t>测试需求管理</a:t>
            </a:r>
          </a:p>
        </p:txBody>
      </p:sp>
      <p:sp>
        <p:nvSpPr>
          <p:cNvPr id="779267" name="Rectangle 3"/>
          <p:cNvSpPr>
            <a:spLocks noGrp="1" noChangeArrowheads="1"/>
          </p:cNvSpPr>
          <p:nvPr>
            <p:ph type="body" idx="1"/>
          </p:nvPr>
        </p:nvSpPr>
        <p:spPr/>
        <p:txBody>
          <a:bodyPr/>
          <a:lstStyle/>
          <a:p>
            <a:pPr>
              <a:buFont typeface="Wingdings" panose="05000000000000000000" pitchFamily="2" charset="2"/>
              <a:buNone/>
            </a:pPr>
            <a:r>
              <a:rPr lang="en-US" altLang="zh-CN" dirty="0"/>
              <a:t>    </a:t>
            </a:r>
            <a:r>
              <a:rPr lang="zh-CN" altLang="en-US" dirty="0" smtClean="0"/>
              <a:t>需求规格</a:t>
            </a:r>
            <a:r>
              <a:rPr lang="zh-CN" altLang="en-US" dirty="0"/>
              <a:t>说明书是我们开展测试的依据。一个产品可以包括一个或多个测试需求，新建测试需求文档比较简单，如下图所示：</a:t>
            </a:r>
          </a:p>
        </p:txBody>
      </p:sp>
      <p:pic>
        <p:nvPicPr>
          <p:cNvPr id="779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020" y="2823950"/>
            <a:ext cx="6934200" cy="271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412818"/>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314" name="Rectangle 2"/>
          <p:cNvSpPr>
            <a:spLocks noGrp="1" noChangeArrowheads="1"/>
          </p:cNvSpPr>
          <p:nvPr>
            <p:ph type="title"/>
          </p:nvPr>
        </p:nvSpPr>
        <p:spPr/>
        <p:txBody>
          <a:bodyPr/>
          <a:lstStyle/>
          <a:p>
            <a:r>
              <a:rPr lang="en-US" altLang="zh-CN"/>
              <a:t>4.</a:t>
            </a:r>
            <a:r>
              <a:rPr lang="zh-CN" altLang="en-US"/>
              <a:t>创建计划</a:t>
            </a:r>
          </a:p>
        </p:txBody>
      </p:sp>
      <p:sp>
        <p:nvSpPr>
          <p:cNvPr id="781315" name="Rectangle 3"/>
          <p:cNvSpPr>
            <a:spLocks noGrp="1" noChangeArrowheads="1"/>
          </p:cNvSpPr>
          <p:nvPr>
            <p:ph type="body" idx="1"/>
          </p:nvPr>
        </p:nvSpPr>
        <p:spPr/>
        <p:txBody>
          <a:bodyPr/>
          <a:lstStyle/>
          <a:p>
            <a:pPr>
              <a:buFont typeface="Wingdings" panose="05000000000000000000" pitchFamily="2" charset="2"/>
              <a:buNone/>
            </a:pPr>
            <a:r>
              <a:rPr lang="en-US" altLang="zh-CN"/>
              <a:t> 4.1 </a:t>
            </a:r>
            <a:r>
              <a:rPr lang="zh-CN" altLang="en-US"/>
              <a:t>测试计划管理          </a:t>
            </a:r>
          </a:p>
          <a:p>
            <a:pPr>
              <a:buFont typeface="Wingdings" panose="05000000000000000000" pitchFamily="2" charset="2"/>
              <a:buNone/>
            </a:pPr>
            <a:r>
              <a:rPr lang="zh-CN" altLang="en-US"/>
              <a:t>           点击主页“测试计划管理”模块下的“测试计划管理”菜单，进入测试计划创建页面，如图：</a:t>
            </a:r>
          </a:p>
        </p:txBody>
      </p:sp>
      <p:pic>
        <p:nvPicPr>
          <p:cNvPr id="7813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6888" y="2971800"/>
            <a:ext cx="6324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2814069"/>
      </p:ext>
    </p:extLst>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339" name="Rectangle 3"/>
          <p:cNvSpPr>
            <a:spLocks noGrp="1" noChangeArrowheads="1"/>
          </p:cNvSpPr>
          <p:nvPr>
            <p:ph type="body" idx="1"/>
          </p:nvPr>
        </p:nvSpPr>
        <p:spPr>
          <a:xfrm>
            <a:off x="356479" y="547730"/>
            <a:ext cx="8119872" cy="4293024"/>
          </a:xfrm>
        </p:spPr>
        <p:txBody>
          <a:bodyPr/>
          <a:lstStyle/>
          <a:p>
            <a:pPr>
              <a:buFont typeface="Wingdings" panose="05000000000000000000" pitchFamily="2" charset="2"/>
              <a:buNone/>
            </a:pPr>
            <a:r>
              <a:rPr lang="en-US" altLang="zh-CN" sz="2000" dirty="0"/>
              <a:t>4.2 </a:t>
            </a:r>
            <a:r>
              <a:rPr lang="zh-CN" altLang="en-US" sz="2000" dirty="0"/>
              <a:t>测试计划版本管理</a:t>
            </a:r>
          </a:p>
          <a:p>
            <a:pPr>
              <a:buFont typeface="Wingdings" panose="05000000000000000000" pitchFamily="2" charset="2"/>
              <a:buNone/>
            </a:pPr>
            <a:r>
              <a:rPr lang="zh-CN" altLang="en-US" dirty="0"/>
              <a:t>    </a:t>
            </a:r>
            <a:r>
              <a:rPr lang="zh-CN" altLang="en-US" dirty="0" smtClean="0"/>
              <a:t>点击</a:t>
            </a:r>
            <a:r>
              <a:rPr lang="zh-CN" altLang="en-US" dirty="0"/>
              <a:t>主页“测试计划管理”模块下的“测试计划版本管理”菜单，创建一个新的测试计划版本。 </a:t>
            </a:r>
          </a:p>
        </p:txBody>
      </p:sp>
      <p:pic>
        <p:nvPicPr>
          <p:cNvPr id="7823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019679"/>
            <a:ext cx="5410200" cy="30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378026"/>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5" name="Rectangle 3"/>
          <p:cNvSpPr>
            <a:spLocks noGrp="1" noChangeArrowheads="1"/>
          </p:cNvSpPr>
          <p:nvPr>
            <p:ph type="body" idx="1"/>
          </p:nvPr>
        </p:nvSpPr>
        <p:spPr>
          <a:xfrm>
            <a:off x="342832" y="615969"/>
            <a:ext cx="8119872" cy="6071434"/>
          </a:xfrm>
        </p:spPr>
        <p:txBody>
          <a:bodyPr/>
          <a:lstStyle/>
          <a:p>
            <a:pPr>
              <a:buFont typeface="Wingdings" panose="05000000000000000000" pitchFamily="2" charset="2"/>
              <a:buNone/>
            </a:pPr>
            <a:r>
              <a:rPr lang="en-US" altLang="zh-CN" sz="2000" dirty="0"/>
              <a:t>4.3 </a:t>
            </a:r>
            <a:r>
              <a:rPr lang="zh-CN" altLang="en-US" sz="2000" dirty="0"/>
              <a:t>指派用户角色</a:t>
            </a:r>
          </a:p>
          <a:p>
            <a:pPr>
              <a:buFont typeface="Wingdings" panose="05000000000000000000" pitchFamily="2" charset="2"/>
              <a:buNone/>
            </a:pPr>
            <a:r>
              <a:rPr lang="zh-CN" altLang="en-US" dirty="0"/>
              <a:t>    </a:t>
            </a:r>
            <a:r>
              <a:rPr lang="zh-CN" altLang="en-US" dirty="0" smtClean="0"/>
              <a:t>点击</a:t>
            </a:r>
            <a:r>
              <a:rPr lang="zh-CN" altLang="en-US" dirty="0"/>
              <a:t>主页“测试计划管理”模块下的“指派用户角色”菜单，为测试计划指派用户，如下图</a:t>
            </a:r>
            <a:r>
              <a:rPr lang="zh-CN" altLang="en-US" dirty="0" smtClean="0"/>
              <a:t>：</a:t>
            </a: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a:buFont typeface="Wingdings" panose="05000000000000000000" pitchFamily="2" charset="2"/>
              <a:buNone/>
            </a:pPr>
            <a:endParaRPr lang="en-US" altLang="zh-CN" dirty="0" smtClean="0"/>
          </a:p>
          <a:p>
            <a:pPr>
              <a:buFont typeface="Wingdings" panose="05000000000000000000" pitchFamily="2" charset="2"/>
              <a:buNone/>
            </a:pPr>
            <a:endParaRPr lang="en-US" altLang="zh-CN" dirty="0"/>
          </a:p>
          <a:p>
            <a:pPr marL="285750" indent="-285750">
              <a:buFont typeface="Arial" panose="020B0604020202020204" pitchFamily="34" charset="0"/>
              <a:buChar char="•"/>
            </a:pPr>
            <a:r>
              <a:rPr lang="zh-CN" altLang="en-US" dirty="0">
                <a:solidFill>
                  <a:schemeClr val="tx1"/>
                </a:solidFill>
              </a:rPr>
              <a:t>在为测试计划分配用户角色页面，可以修改测试计划，修改好测试计划后，点击更换按钮，则可以更换测试计划。</a:t>
            </a:r>
          </a:p>
          <a:p>
            <a:pPr marL="285750" indent="-285750">
              <a:buFont typeface="Arial" panose="020B0604020202020204" pitchFamily="34" charset="0"/>
              <a:buChar char="•"/>
            </a:pPr>
            <a:r>
              <a:rPr lang="zh-CN" altLang="en-US" dirty="0">
                <a:solidFill>
                  <a:schemeClr val="tx1"/>
                </a:solidFill>
              </a:rPr>
              <a:t>选择好测试计划后，可以将该测试计划以不同的角色分配给不同的用户，通过角色列表，可以选择用户对该测试计划的操作角色。</a:t>
            </a:r>
          </a:p>
          <a:p>
            <a:pPr marL="285750" indent="-285750">
              <a:buFont typeface="Arial" panose="020B0604020202020204" pitchFamily="34" charset="0"/>
              <a:buChar char="•"/>
            </a:pPr>
            <a:r>
              <a:rPr lang="zh-CN" altLang="en-US" dirty="0">
                <a:solidFill>
                  <a:schemeClr val="tx1"/>
                </a:solidFill>
              </a:rPr>
              <a:t>选择好后，点击更新按钮，可以保存结果。</a:t>
            </a:r>
          </a:p>
          <a:p>
            <a:pPr>
              <a:buFont typeface="Wingdings" panose="05000000000000000000" pitchFamily="2" charset="2"/>
              <a:buNone/>
            </a:pPr>
            <a:endParaRPr lang="zh-CN" altLang="en-US" dirty="0"/>
          </a:p>
        </p:txBody>
      </p:sp>
      <p:pic>
        <p:nvPicPr>
          <p:cNvPr id="7864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654" y="1579583"/>
            <a:ext cx="5055017" cy="270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51131"/>
      </p:ext>
    </p:extLst>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386" name="Rectangle 2"/>
          <p:cNvSpPr>
            <a:spLocks noGrp="1" noChangeArrowheads="1"/>
          </p:cNvSpPr>
          <p:nvPr>
            <p:ph type="title"/>
          </p:nvPr>
        </p:nvSpPr>
        <p:spPr/>
        <p:txBody>
          <a:bodyPr/>
          <a:lstStyle/>
          <a:p>
            <a:r>
              <a:rPr lang="en-US" altLang="zh-CN"/>
              <a:t>5.</a:t>
            </a:r>
            <a:r>
              <a:rPr lang="zh-CN" altLang="en-US"/>
              <a:t>测试用例管理</a:t>
            </a:r>
          </a:p>
        </p:txBody>
      </p:sp>
      <p:sp>
        <p:nvSpPr>
          <p:cNvPr id="784387" name="Rectangle 3"/>
          <p:cNvSpPr>
            <a:spLocks noGrp="1" noChangeArrowheads="1"/>
          </p:cNvSpPr>
          <p:nvPr>
            <p:ph type="body" idx="1"/>
          </p:nvPr>
        </p:nvSpPr>
        <p:spPr/>
        <p:txBody>
          <a:bodyPr/>
          <a:lstStyle/>
          <a:p>
            <a:pPr indent="457200">
              <a:lnSpc>
                <a:spcPct val="125000"/>
              </a:lnSpc>
              <a:spcAft>
                <a:spcPts val="0"/>
              </a:spcAft>
              <a:buFont typeface="Wingdings" panose="05000000000000000000" pitchFamily="2" charset="2"/>
              <a:buNone/>
            </a:pPr>
            <a:r>
              <a:rPr lang="en-US" altLang="zh-CN" b="0" dirty="0" smtClean="0">
                <a:solidFill>
                  <a:schemeClr val="tx1"/>
                </a:solidFill>
              </a:rPr>
              <a:t>TestLink</a:t>
            </a:r>
            <a:r>
              <a:rPr lang="zh-CN" altLang="en-US" b="0" dirty="0">
                <a:solidFill>
                  <a:schemeClr val="tx1"/>
                </a:solidFill>
              </a:rPr>
              <a:t>支持的测试用例的管理包含二层：分别为新建测试用例集、创建测试用例。可以把测试用例集对应到项目的功能模块，测试用例则对应着具体的功能。我们可以使用测试用例搜索功能从不同的项目、成百上千的测试用例中查到我们需要的测试用例，并且还提供移动和复制测试用例的功能，可以将一个测试用例移动或复制到别的项目里，勾上自动更新树选项，添加、删除或编辑测试用例后更新树会被自动更新。</a:t>
            </a:r>
          </a:p>
        </p:txBody>
      </p:sp>
    </p:spTree>
    <p:extLst>
      <p:ext uri="{BB962C8B-B14F-4D97-AF65-F5344CB8AC3E}">
        <p14:creationId xmlns:p14="http://schemas.microsoft.com/office/powerpoint/2010/main" val="1689311398"/>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1" name="Rectangle 3"/>
          <p:cNvSpPr>
            <a:spLocks noGrp="1" noChangeArrowheads="1"/>
          </p:cNvSpPr>
          <p:nvPr>
            <p:ph type="body" idx="1"/>
          </p:nvPr>
        </p:nvSpPr>
        <p:spPr>
          <a:xfrm>
            <a:off x="329184" y="615968"/>
            <a:ext cx="8119872" cy="4293024"/>
          </a:xfrm>
        </p:spPr>
        <p:txBody>
          <a:bodyPr/>
          <a:lstStyle/>
          <a:p>
            <a:pPr>
              <a:buFont typeface="Wingdings" panose="05000000000000000000" pitchFamily="2" charset="2"/>
              <a:buNone/>
            </a:pPr>
            <a:r>
              <a:rPr lang="en-US" altLang="zh-CN" sz="2000" dirty="0"/>
              <a:t>5.1 </a:t>
            </a:r>
            <a:r>
              <a:rPr lang="zh-CN" altLang="en-US" sz="2000" dirty="0"/>
              <a:t>新建测试用例集</a:t>
            </a:r>
          </a:p>
          <a:p>
            <a:pPr>
              <a:buFont typeface="Wingdings" panose="05000000000000000000" pitchFamily="2" charset="2"/>
              <a:buNone/>
            </a:pPr>
            <a:r>
              <a:rPr lang="zh-CN" altLang="en-US" dirty="0"/>
              <a:t>           点击主页的测试用例管理菜单，在左侧选中要新建测试用例集的产品，右侧提示具体的操作，如图：</a:t>
            </a:r>
          </a:p>
        </p:txBody>
      </p:sp>
      <p:pic>
        <p:nvPicPr>
          <p:cNvPr id="785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0" y="1852873"/>
            <a:ext cx="6629400"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4709889"/>
      </p:ext>
    </p:extLst>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9507" name="Rectangle 3"/>
          <p:cNvSpPr>
            <a:spLocks noGrp="1" noChangeArrowheads="1"/>
          </p:cNvSpPr>
          <p:nvPr>
            <p:ph type="body" idx="1"/>
          </p:nvPr>
        </p:nvSpPr>
        <p:spPr>
          <a:xfrm>
            <a:off x="452014" y="861629"/>
            <a:ext cx="8119872" cy="4293024"/>
          </a:xfrm>
        </p:spPr>
        <p:txBody>
          <a:bodyPr/>
          <a:lstStyle/>
          <a:p>
            <a:pPr>
              <a:buFont typeface="Wingdings" panose="05000000000000000000" pitchFamily="2" charset="2"/>
              <a:buNone/>
            </a:pPr>
            <a:r>
              <a:rPr lang="en-US" altLang="zh-CN" dirty="0"/>
              <a:t>  </a:t>
            </a:r>
            <a:r>
              <a:rPr lang="zh-CN" altLang="en-US" dirty="0" smtClean="0"/>
              <a:t>点击</a:t>
            </a:r>
            <a:r>
              <a:rPr lang="zh-CN" altLang="en-US" dirty="0"/>
              <a:t>该页面右侧的“新用例集”按钮，弹出新建用例集的窗口，如下图所示：</a:t>
            </a:r>
          </a:p>
        </p:txBody>
      </p:sp>
      <p:pic>
        <p:nvPicPr>
          <p:cNvPr id="7895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501" y="1730415"/>
            <a:ext cx="6629400" cy="3424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7201336"/>
      </p:ext>
    </p:extLst>
  </p:cSld>
  <p:clrMapOvr>
    <a:masterClrMapping/>
  </p:clrMapOvr>
  <p:transition>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1" name="Rectangle 3"/>
          <p:cNvSpPr>
            <a:spLocks noGrp="1" noChangeArrowheads="1"/>
          </p:cNvSpPr>
          <p:nvPr>
            <p:ph type="body" idx="1"/>
          </p:nvPr>
        </p:nvSpPr>
        <p:spPr>
          <a:xfrm>
            <a:off x="383775" y="465843"/>
            <a:ext cx="8119872" cy="4293024"/>
          </a:xfrm>
        </p:spPr>
        <p:txBody>
          <a:bodyPr/>
          <a:lstStyle/>
          <a:p>
            <a:pPr>
              <a:buFont typeface="Wingdings" panose="05000000000000000000" pitchFamily="2" charset="2"/>
              <a:buNone/>
            </a:pPr>
            <a:r>
              <a:rPr lang="en-US" altLang="zh-CN" sz="2000" dirty="0"/>
              <a:t>5.2 </a:t>
            </a:r>
            <a:r>
              <a:rPr lang="zh-CN" altLang="en-US" sz="2000" dirty="0"/>
              <a:t>创建测试用例</a:t>
            </a:r>
          </a:p>
          <a:p>
            <a:pPr>
              <a:buFont typeface="Wingdings" panose="05000000000000000000" pitchFamily="2" charset="2"/>
              <a:buNone/>
            </a:pPr>
            <a:r>
              <a:rPr lang="zh-CN" altLang="en-US" dirty="0"/>
              <a:t>    </a:t>
            </a:r>
            <a:r>
              <a:rPr lang="zh-CN" altLang="en-US" dirty="0" smtClean="0"/>
              <a:t>点击</a:t>
            </a:r>
            <a:r>
              <a:rPr lang="zh-CN" altLang="en-US" dirty="0"/>
              <a:t>主页的测试用例管理菜单，在左侧选中要一个测试用例集，右侧提示具体的操作，如图：</a:t>
            </a:r>
          </a:p>
        </p:txBody>
      </p:sp>
      <p:pic>
        <p:nvPicPr>
          <p:cNvPr id="7905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4142" y="1756581"/>
            <a:ext cx="5799138" cy="2890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499544"/>
      </p:ext>
    </p:extLst>
  </p:cSld>
  <p:clrMapOvr>
    <a:masterClrMapping/>
  </p:clrMapOvr>
  <p:transition>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5" name="Rectangle 3"/>
          <p:cNvSpPr>
            <a:spLocks noGrp="1" noChangeArrowheads="1"/>
          </p:cNvSpPr>
          <p:nvPr>
            <p:ph type="body" idx="1"/>
          </p:nvPr>
        </p:nvSpPr>
        <p:spPr>
          <a:xfrm>
            <a:off x="411070" y="615969"/>
            <a:ext cx="8119872" cy="4293024"/>
          </a:xfrm>
        </p:spPr>
        <p:txBody>
          <a:bodyPr/>
          <a:lstStyle/>
          <a:p>
            <a:pPr>
              <a:buFont typeface="Wingdings" panose="05000000000000000000" pitchFamily="2" charset="2"/>
              <a:buNone/>
            </a:pPr>
            <a:r>
              <a:rPr lang="en-US" altLang="zh-CN" dirty="0"/>
              <a:t>    </a:t>
            </a:r>
            <a:r>
              <a:rPr lang="zh-CN" altLang="en-US" dirty="0" smtClean="0"/>
              <a:t>点击</a:t>
            </a:r>
            <a:r>
              <a:rPr lang="zh-CN" altLang="en-US" dirty="0"/>
              <a:t>该页面右侧的“新测试用例”按钮，弹出新建测试用例的窗口，如下图所示：</a:t>
            </a:r>
          </a:p>
        </p:txBody>
      </p:sp>
      <p:pic>
        <p:nvPicPr>
          <p:cNvPr id="7915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609" y="1403793"/>
            <a:ext cx="6067425" cy="3505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928276"/>
      </p:ext>
    </p:extLst>
  </p:cSld>
  <p:clrMapOvr>
    <a:masterClrMapping/>
  </p:clrMapOvr>
  <p:transition>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78" name="Rectangle 2"/>
          <p:cNvSpPr>
            <a:spLocks noGrp="1" noChangeArrowheads="1"/>
          </p:cNvSpPr>
          <p:nvPr>
            <p:ph type="title"/>
          </p:nvPr>
        </p:nvSpPr>
        <p:spPr/>
        <p:txBody>
          <a:bodyPr/>
          <a:lstStyle/>
          <a:p>
            <a:r>
              <a:rPr lang="en-US" altLang="zh-CN"/>
              <a:t>6.</a:t>
            </a:r>
            <a:r>
              <a:rPr lang="zh-CN" altLang="en-US"/>
              <a:t>测试计划用例管理</a:t>
            </a:r>
          </a:p>
        </p:txBody>
      </p:sp>
      <p:sp>
        <p:nvSpPr>
          <p:cNvPr id="792579" name="Rectangle 3"/>
          <p:cNvSpPr>
            <a:spLocks noGrp="1" noChangeArrowheads="1"/>
          </p:cNvSpPr>
          <p:nvPr>
            <p:ph type="body" idx="1"/>
          </p:nvPr>
        </p:nvSpPr>
        <p:spPr>
          <a:xfrm>
            <a:off x="329184" y="1189175"/>
            <a:ext cx="8119872" cy="4293024"/>
          </a:xfrm>
        </p:spPr>
        <p:txBody>
          <a:bodyPr/>
          <a:lstStyle/>
          <a:p>
            <a:pPr>
              <a:lnSpc>
                <a:spcPct val="90000"/>
              </a:lnSpc>
              <a:buFont typeface="Wingdings" panose="05000000000000000000" pitchFamily="2" charset="2"/>
              <a:buNone/>
            </a:pPr>
            <a:r>
              <a:rPr lang="en-US" altLang="zh-CN" sz="2000" dirty="0"/>
              <a:t>6.1 </a:t>
            </a:r>
            <a:r>
              <a:rPr lang="zh-CN" altLang="en-US" sz="2000" dirty="0"/>
              <a:t>添加测试用例到测试计划中</a:t>
            </a:r>
          </a:p>
          <a:p>
            <a:pPr>
              <a:lnSpc>
                <a:spcPct val="125000"/>
              </a:lnSpc>
              <a:spcAft>
                <a:spcPts val="0"/>
              </a:spcAft>
              <a:buFont typeface="Wingdings" panose="05000000000000000000" pitchFamily="2" charset="2"/>
              <a:buNone/>
            </a:pPr>
            <a:r>
              <a:rPr lang="zh-CN" altLang="en-US" b="0" dirty="0">
                <a:solidFill>
                  <a:schemeClr val="tx1"/>
                </a:solidFill>
              </a:rPr>
              <a:t>    </a:t>
            </a:r>
            <a:r>
              <a:rPr lang="zh-CN" altLang="en-US" b="0" dirty="0" smtClean="0">
                <a:solidFill>
                  <a:schemeClr val="tx1"/>
                </a:solidFill>
              </a:rPr>
              <a:t>在</a:t>
            </a:r>
            <a:r>
              <a:rPr lang="zh-CN" altLang="en-US" b="0" dirty="0">
                <a:solidFill>
                  <a:schemeClr val="tx1"/>
                </a:solidFill>
              </a:rPr>
              <a:t>主页通过测试计划下拉列表，选择一个测试计划，点击测试用例集下的添加测试用例到测试计划中按钮，进入向测试计划中添加测试用例。点击一个测试用例集，可以看到该测试用例集下的所有测试用例，选择该测试计划中要执行的测试用例，也可以根据版本下拉列表来选择该测试计划下需要执行的测试用例版本。选择好后，点击“增加选择的测试用例”按钮，可以将选择好的测试用例分配给该测试计划。如下图所示：</a:t>
            </a:r>
          </a:p>
          <a:p>
            <a:pPr>
              <a:lnSpc>
                <a:spcPct val="90000"/>
              </a:lnSpc>
              <a:buFont typeface="Wingdings" panose="05000000000000000000" pitchFamily="2" charset="2"/>
              <a:buNone/>
            </a:pPr>
            <a:endParaRPr lang="zh-CN" altLang="en-US" dirty="0"/>
          </a:p>
          <a:p>
            <a:pPr>
              <a:lnSpc>
                <a:spcPct val="90000"/>
              </a:lnSpc>
              <a:buFont typeface="Wingdings" panose="05000000000000000000" pitchFamily="2" charset="2"/>
              <a:buNone/>
            </a:pPr>
            <a:endParaRPr lang="zh-CN" altLang="en-US" dirty="0"/>
          </a:p>
          <a:p>
            <a:pPr>
              <a:lnSpc>
                <a:spcPct val="9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352385529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ChangeArrowheads="1"/>
          </p:cNvSpPr>
          <p:nvPr>
            <p:ph type="title"/>
          </p:nvPr>
        </p:nvSpPr>
        <p:spPr/>
        <p:txBody>
          <a:bodyPr/>
          <a:lstStyle/>
          <a:p>
            <a:r>
              <a:rPr lang="zh-CN" altLang="en-US"/>
              <a:t>前言</a:t>
            </a:r>
          </a:p>
        </p:txBody>
      </p:sp>
      <p:sp>
        <p:nvSpPr>
          <p:cNvPr id="607235" name="Rectangle 3"/>
          <p:cNvSpPr>
            <a:spLocks noGrp="1" noChangeArrowheads="1"/>
          </p:cNvSpPr>
          <p:nvPr>
            <p:ph type="body" idx="1"/>
          </p:nvPr>
        </p:nvSpPr>
        <p:spPr/>
        <p:txBody>
          <a:bodyPr/>
          <a:lstStyle/>
          <a:p>
            <a:pPr indent="720000">
              <a:lnSpc>
                <a:spcPct val="125000"/>
              </a:lnSpc>
              <a:spcAft>
                <a:spcPts val="0"/>
              </a:spcAft>
              <a:buFont typeface="Wingdings" panose="05000000000000000000" pitchFamily="2" charset="2"/>
              <a:buNone/>
            </a:pPr>
            <a:r>
              <a:rPr lang="en-US" altLang="zh-CN" sz="2000" b="0" dirty="0" smtClean="0">
                <a:solidFill>
                  <a:schemeClr val="tx1"/>
                </a:solidFill>
              </a:rPr>
              <a:t>TestLink</a:t>
            </a:r>
            <a:r>
              <a:rPr lang="zh-CN" altLang="en-US" sz="2000" b="0" dirty="0">
                <a:solidFill>
                  <a:schemeClr val="tx1"/>
                </a:solidFill>
              </a:rPr>
              <a:t>用于进行测试过程中的管理，通过使用</a:t>
            </a:r>
            <a:r>
              <a:rPr lang="en-US" altLang="zh-CN" sz="2000" b="0" dirty="0">
                <a:solidFill>
                  <a:schemeClr val="tx1"/>
                </a:solidFill>
              </a:rPr>
              <a:t>TestLink</a:t>
            </a:r>
            <a:r>
              <a:rPr lang="zh-CN" altLang="en-US" sz="2000" b="0" dirty="0">
                <a:solidFill>
                  <a:schemeClr val="tx1"/>
                </a:solidFill>
              </a:rPr>
              <a:t>提供的功能，可以将测试过程从测试需求、测试设计、到测试执行完整的管理起来，同时，它还提供了好多种测试结果的统计和分析，使我们能够简单的开始测试工作和分析测试结果</a:t>
            </a:r>
            <a:r>
              <a:rPr lang="zh-CN" altLang="en-US" sz="2000" b="0" dirty="0" smtClean="0">
                <a:solidFill>
                  <a:schemeClr val="tx1"/>
                </a:solidFill>
              </a:rPr>
              <a:t>。</a:t>
            </a:r>
            <a:endParaRPr lang="en-US" altLang="zh-CN" sz="2000" b="0" dirty="0" smtClean="0">
              <a:solidFill>
                <a:schemeClr val="tx1"/>
              </a:solidFill>
            </a:endParaRPr>
          </a:p>
          <a:p>
            <a:pPr indent="720000">
              <a:lnSpc>
                <a:spcPct val="125000"/>
              </a:lnSpc>
              <a:spcAft>
                <a:spcPts val="0"/>
              </a:spcAft>
              <a:buFont typeface="Wingdings" panose="05000000000000000000" pitchFamily="2" charset="2"/>
              <a:buNone/>
            </a:pPr>
            <a:endParaRPr lang="zh-CN" altLang="en-US" sz="2000" b="0" dirty="0">
              <a:solidFill>
                <a:schemeClr val="tx1"/>
              </a:solidFill>
            </a:endParaRPr>
          </a:p>
          <a:p>
            <a:pPr indent="720000">
              <a:lnSpc>
                <a:spcPct val="125000"/>
              </a:lnSpc>
              <a:spcAft>
                <a:spcPts val="0"/>
              </a:spcAft>
              <a:buFont typeface="Wingdings" panose="05000000000000000000" pitchFamily="2" charset="2"/>
              <a:buNone/>
            </a:pPr>
            <a:r>
              <a:rPr lang="en-US" altLang="zh-CN" sz="2000" b="0" dirty="0" smtClean="0">
                <a:solidFill>
                  <a:schemeClr val="tx1"/>
                </a:solidFill>
              </a:rPr>
              <a:t>TestLink </a:t>
            </a:r>
            <a:r>
              <a:rPr lang="zh-CN" altLang="en-US" sz="2000" b="0" dirty="0">
                <a:solidFill>
                  <a:schemeClr val="tx1"/>
                </a:solidFill>
              </a:rPr>
              <a:t>是</a:t>
            </a:r>
            <a:r>
              <a:rPr lang="en-US" altLang="zh-CN" sz="2000" b="0" dirty="0" err="1">
                <a:solidFill>
                  <a:schemeClr val="tx1"/>
                </a:solidFill>
              </a:rPr>
              <a:t>sourceforge</a:t>
            </a:r>
            <a:r>
              <a:rPr lang="zh-CN" altLang="en-US" sz="2000" b="0" dirty="0">
                <a:solidFill>
                  <a:schemeClr val="tx1"/>
                </a:solidFill>
              </a:rPr>
              <a:t>开放源代码项目之一。作为基于</a:t>
            </a:r>
            <a:r>
              <a:rPr lang="en-US" altLang="zh-CN" sz="2000" b="0" dirty="0">
                <a:solidFill>
                  <a:schemeClr val="tx1"/>
                </a:solidFill>
              </a:rPr>
              <a:t>web</a:t>
            </a:r>
            <a:r>
              <a:rPr lang="zh-CN" altLang="en-US" sz="2000" b="0" dirty="0">
                <a:solidFill>
                  <a:schemeClr val="tx1"/>
                </a:solidFill>
              </a:rPr>
              <a:t>的测试管理系统，</a:t>
            </a:r>
            <a:r>
              <a:rPr lang="en-US" altLang="zh-CN" sz="2000" b="0" dirty="0">
                <a:solidFill>
                  <a:schemeClr val="tx1"/>
                </a:solidFill>
              </a:rPr>
              <a:t>TestLink</a:t>
            </a:r>
            <a:r>
              <a:rPr lang="zh-CN" altLang="en-US" sz="2000" b="0" dirty="0">
                <a:solidFill>
                  <a:schemeClr val="tx1"/>
                </a:solidFill>
              </a:rPr>
              <a:t>的主要功能包括：</a:t>
            </a:r>
          </a:p>
          <a:p>
            <a:endParaRPr lang="en-US" altLang="zh-CN" dirty="0"/>
          </a:p>
        </p:txBody>
      </p:sp>
    </p:spTree>
    <p:extLst>
      <p:ext uri="{BB962C8B-B14F-4D97-AF65-F5344CB8AC3E}">
        <p14:creationId xmlns:p14="http://schemas.microsoft.com/office/powerpoint/2010/main" val="60349400"/>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3" name="Rectangle 3"/>
          <p:cNvSpPr>
            <a:spLocks noGrp="1" noChangeArrowheads="1"/>
          </p:cNvSpPr>
          <p:nvPr>
            <p:ph type="body" idx="1"/>
          </p:nvPr>
        </p:nvSpPr>
        <p:spPr/>
        <p:txBody>
          <a:bodyPr/>
          <a:lstStyle/>
          <a:p>
            <a:pPr>
              <a:buFont typeface="Wingdings" panose="05000000000000000000" pitchFamily="2" charset="2"/>
              <a:buNone/>
            </a:pPr>
            <a:endParaRPr lang="zh-CN" altLang="zh-CN"/>
          </a:p>
        </p:txBody>
      </p:sp>
      <p:pic>
        <p:nvPicPr>
          <p:cNvPr id="7936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676400"/>
            <a:ext cx="71628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4459962"/>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ChangeArrowheads="1"/>
          </p:cNvSpPr>
          <p:nvPr>
            <p:ph type="body" idx="1"/>
          </p:nvPr>
        </p:nvSpPr>
        <p:spPr>
          <a:xfrm>
            <a:off x="274593" y="684208"/>
            <a:ext cx="8119872" cy="4293024"/>
          </a:xfrm>
        </p:spPr>
        <p:txBody>
          <a:bodyPr/>
          <a:lstStyle/>
          <a:p>
            <a:pPr>
              <a:buFont typeface="Wingdings" panose="05000000000000000000" pitchFamily="2" charset="2"/>
              <a:buNone/>
            </a:pPr>
            <a:r>
              <a:rPr lang="en-US" altLang="zh-CN" sz="2000" dirty="0"/>
              <a:t>6.2 </a:t>
            </a:r>
            <a:r>
              <a:rPr lang="zh-CN" altLang="en-US" sz="2000" dirty="0"/>
              <a:t>移除测试用例</a:t>
            </a:r>
          </a:p>
          <a:p>
            <a:pPr>
              <a:lnSpc>
                <a:spcPct val="125000"/>
              </a:lnSpc>
              <a:spcAft>
                <a:spcPts val="0"/>
              </a:spcAft>
              <a:buFont typeface="Wingdings" panose="05000000000000000000" pitchFamily="2" charset="2"/>
              <a:buNone/>
            </a:pPr>
            <a:r>
              <a:rPr lang="zh-CN" altLang="en-US" dirty="0"/>
              <a:t>     </a:t>
            </a:r>
            <a:r>
              <a:rPr lang="zh-CN" altLang="en-US" b="0" dirty="0" smtClean="0">
                <a:solidFill>
                  <a:schemeClr val="tx1"/>
                </a:solidFill>
              </a:rPr>
              <a:t>点击</a:t>
            </a:r>
            <a:r>
              <a:rPr lang="zh-CN" altLang="en-US" b="0" dirty="0">
                <a:solidFill>
                  <a:schemeClr val="tx1"/>
                </a:solidFill>
              </a:rPr>
              <a:t>主页“测试计划</a:t>
            </a:r>
            <a:r>
              <a:rPr lang="en-US" altLang="zh-CN" b="0" dirty="0">
                <a:solidFill>
                  <a:schemeClr val="tx1"/>
                </a:solidFill>
              </a:rPr>
              <a:t>—</a:t>
            </a:r>
            <a:r>
              <a:rPr lang="zh-CN" altLang="en-US" b="0" dirty="0">
                <a:solidFill>
                  <a:schemeClr val="tx1"/>
                </a:solidFill>
              </a:rPr>
              <a:t>测试用例”模块下的“从测试计划中移去测试用例”菜单，进入移去测试用例页面，在这里显示该测试计划下的所有测试用例，可以选择不需要在该测试计划中执行的测试用例，然后点击“移除选中的测试用例”按钮，将测试用例移除，如下图所示：</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6537" y="2567906"/>
            <a:ext cx="6859564" cy="370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882621"/>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ChangeArrowheads="1"/>
          </p:cNvSpPr>
          <p:nvPr>
            <p:ph type="title"/>
          </p:nvPr>
        </p:nvSpPr>
        <p:spPr/>
        <p:txBody>
          <a:bodyPr/>
          <a:lstStyle/>
          <a:p>
            <a:r>
              <a:rPr lang="en-US" altLang="zh-CN"/>
              <a:t>7.</a:t>
            </a:r>
            <a:r>
              <a:rPr lang="zh-CN" altLang="en-US"/>
              <a:t>分配测试任务</a:t>
            </a:r>
          </a:p>
        </p:txBody>
      </p:sp>
      <p:sp>
        <p:nvSpPr>
          <p:cNvPr id="796675" name="Rectangle 3"/>
          <p:cNvSpPr>
            <a:spLocks noGrp="1" noChangeArrowheads="1"/>
          </p:cNvSpPr>
          <p:nvPr>
            <p:ph type="body" idx="1"/>
          </p:nvPr>
        </p:nvSpPr>
        <p:spPr/>
        <p:txBody>
          <a:bodyPr/>
          <a:lstStyle/>
          <a:p>
            <a:pPr indent="720000">
              <a:lnSpc>
                <a:spcPct val="125000"/>
              </a:lnSpc>
              <a:spcAft>
                <a:spcPts val="0"/>
              </a:spcAft>
              <a:buFont typeface="Wingdings" panose="05000000000000000000" pitchFamily="2" charset="2"/>
              <a:buNone/>
            </a:pPr>
            <a:r>
              <a:rPr lang="en-US" altLang="zh-CN" b="0" dirty="0">
                <a:solidFill>
                  <a:schemeClr val="tx1"/>
                </a:solidFill>
              </a:rPr>
              <a:t> </a:t>
            </a:r>
            <a:r>
              <a:rPr lang="zh-CN" altLang="en-US" b="0" dirty="0" smtClean="0">
                <a:solidFill>
                  <a:schemeClr val="tx1"/>
                </a:solidFill>
              </a:rPr>
              <a:t>点击</a:t>
            </a:r>
            <a:r>
              <a:rPr lang="zh-CN" altLang="en-US" b="0" dirty="0">
                <a:solidFill>
                  <a:schemeClr val="tx1"/>
                </a:solidFill>
              </a:rPr>
              <a:t>主页“测试计划</a:t>
            </a:r>
            <a:r>
              <a:rPr lang="en-US" altLang="zh-CN" b="0" dirty="0">
                <a:solidFill>
                  <a:schemeClr val="tx1"/>
                </a:solidFill>
              </a:rPr>
              <a:t>—</a:t>
            </a:r>
            <a:r>
              <a:rPr lang="zh-CN" altLang="en-US" b="0" dirty="0">
                <a:solidFill>
                  <a:schemeClr val="tx1"/>
                </a:solidFill>
              </a:rPr>
              <a:t>测试用例”模块下的“分配测试任务”菜单，进入指派测试用例页面，可以为当前测试计划中所包含的每个用例指定一个具体的执行人员。</a:t>
            </a:r>
          </a:p>
          <a:p>
            <a:pPr indent="720000">
              <a:lnSpc>
                <a:spcPct val="125000"/>
              </a:lnSpc>
              <a:spcAft>
                <a:spcPts val="0"/>
              </a:spcAft>
              <a:buFont typeface="Wingdings" panose="05000000000000000000" pitchFamily="2" charset="2"/>
              <a:buNone/>
            </a:pPr>
            <a:r>
              <a:rPr lang="zh-CN" altLang="en-US" b="0" dirty="0" smtClean="0">
                <a:solidFill>
                  <a:schemeClr val="tx1"/>
                </a:solidFill>
              </a:rPr>
              <a:t>在</a:t>
            </a:r>
            <a:r>
              <a:rPr lang="zh-CN" altLang="en-US" b="0" dirty="0">
                <a:solidFill>
                  <a:schemeClr val="tx1"/>
                </a:solidFill>
              </a:rPr>
              <a:t>指派测试用例页面，左侧用例树中选择某个测试用例集或者测试用例，右侧页面会出现下拉列表让你选择用户。选择合适的用户，在测试用例前面打勾，点击右侧页面下方的按钮即可完成用例的指派工作。</a:t>
            </a:r>
          </a:p>
          <a:p>
            <a:pPr indent="720000">
              <a:lnSpc>
                <a:spcPct val="125000"/>
              </a:lnSpc>
              <a:spcAft>
                <a:spcPts val="0"/>
              </a:spcAft>
              <a:buFont typeface="Wingdings" panose="05000000000000000000" pitchFamily="2" charset="2"/>
              <a:buNone/>
            </a:pPr>
            <a:r>
              <a:rPr lang="zh-CN" altLang="en-US" b="0" dirty="0" smtClean="0">
                <a:solidFill>
                  <a:schemeClr val="tx1"/>
                </a:solidFill>
              </a:rPr>
              <a:t>在</a:t>
            </a:r>
            <a:r>
              <a:rPr lang="zh-CN" altLang="en-US" b="0" dirty="0">
                <a:solidFill>
                  <a:schemeClr val="tx1"/>
                </a:solidFill>
              </a:rPr>
              <a:t>这里也可以进行批量指定</a:t>
            </a:r>
            <a:r>
              <a:rPr lang="en-US" altLang="zh-CN" b="0" dirty="0">
                <a:solidFill>
                  <a:schemeClr val="tx1"/>
                </a:solidFill>
              </a:rPr>
              <a:t>——</a:t>
            </a:r>
            <a:r>
              <a:rPr lang="zh-CN" altLang="en-US" b="0" dirty="0">
                <a:solidFill>
                  <a:schemeClr val="tx1"/>
                </a:solidFill>
              </a:rPr>
              <a:t>右侧页面的最上方，有一个下拉列表可以选择用户，下面的测试用例列表中选择要指派给该用户的用例，然后点击一下后面的“执行”按钮即可完成将多个用例指派给一个人的操作。</a:t>
            </a:r>
          </a:p>
          <a:p>
            <a:pPr>
              <a:lnSpc>
                <a:spcPct val="90000"/>
              </a:lnSpc>
              <a:buFont typeface="Wingdings" panose="05000000000000000000" pitchFamily="2" charset="2"/>
              <a:buNone/>
            </a:pPr>
            <a:r>
              <a:rPr lang="zh-CN" altLang="en-US" sz="2000" dirty="0"/>
              <a:t>  </a:t>
            </a:r>
            <a:endParaRPr lang="en-US" altLang="zh-CN" sz="2000" dirty="0" smtClean="0"/>
          </a:p>
          <a:p>
            <a:pPr>
              <a:lnSpc>
                <a:spcPct val="90000"/>
              </a:lnSpc>
              <a:buFont typeface="Wingdings" panose="05000000000000000000" pitchFamily="2" charset="2"/>
              <a:buNone/>
            </a:pPr>
            <a:r>
              <a:rPr lang="zh-CN" altLang="en-US" sz="2000" dirty="0" smtClean="0"/>
              <a:t>具体</a:t>
            </a:r>
            <a:r>
              <a:rPr lang="zh-CN" altLang="en-US" sz="2000" dirty="0"/>
              <a:t>如下图所示：</a:t>
            </a:r>
          </a:p>
          <a:p>
            <a:pPr>
              <a:lnSpc>
                <a:spcPct val="90000"/>
              </a:lnSpc>
              <a:buFont typeface="Wingdings" panose="05000000000000000000" pitchFamily="2" charset="2"/>
              <a:buNone/>
            </a:pPr>
            <a:endParaRPr lang="zh-CN" altLang="en-US" sz="2000" dirty="0"/>
          </a:p>
          <a:p>
            <a:pPr>
              <a:lnSpc>
                <a:spcPct val="90000"/>
              </a:lnSpc>
              <a:buFont typeface="Wingdings" panose="05000000000000000000" pitchFamily="2" charset="2"/>
              <a:buNone/>
            </a:pPr>
            <a:endParaRPr lang="zh-CN" altLang="en-US" sz="2000" dirty="0"/>
          </a:p>
          <a:p>
            <a:pPr>
              <a:lnSpc>
                <a:spcPct val="90000"/>
              </a:lnSpc>
              <a:buFont typeface="Wingdings" panose="05000000000000000000" pitchFamily="2" charset="2"/>
              <a:buNone/>
            </a:pPr>
            <a:endParaRPr lang="en-US" altLang="zh-CN" sz="2000" dirty="0"/>
          </a:p>
        </p:txBody>
      </p:sp>
    </p:spTree>
    <p:extLst>
      <p:ext uri="{BB962C8B-B14F-4D97-AF65-F5344CB8AC3E}">
        <p14:creationId xmlns:p14="http://schemas.microsoft.com/office/powerpoint/2010/main" val="594306713"/>
      </p:ext>
    </p:extLst>
  </p:cSld>
  <p:clrMapOvr>
    <a:masterClrMapping/>
  </p:clrMapOvr>
  <p:transition>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7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13" y="1135537"/>
            <a:ext cx="7620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4717014"/>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2" name="Rectangle 2"/>
          <p:cNvSpPr>
            <a:spLocks noGrp="1" noChangeArrowheads="1"/>
          </p:cNvSpPr>
          <p:nvPr>
            <p:ph type="title"/>
          </p:nvPr>
        </p:nvSpPr>
        <p:spPr/>
        <p:txBody>
          <a:bodyPr/>
          <a:lstStyle/>
          <a:p>
            <a:r>
              <a:rPr lang="en-US" altLang="zh-CN"/>
              <a:t>8.</a:t>
            </a:r>
            <a:r>
              <a:rPr lang="zh-CN" altLang="en-US"/>
              <a:t>执行测试</a:t>
            </a:r>
            <a:r>
              <a:rPr lang="en-US" altLang="zh-CN"/>
              <a:t>\</a:t>
            </a:r>
            <a:r>
              <a:rPr lang="zh-CN" altLang="en-US"/>
              <a:t>报告</a:t>
            </a:r>
            <a:r>
              <a:rPr lang="en-US" altLang="zh-CN"/>
              <a:t>Bug</a:t>
            </a:r>
          </a:p>
        </p:txBody>
      </p:sp>
      <p:sp>
        <p:nvSpPr>
          <p:cNvPr id="798723" name="Rectangle 3"/>
          <p:cNvSpPr>
            <a:spLocks noGrp="1" noChangeArrowheads="1"/>
          </p:cNvSpPr>
          <p:nvPr>
            <p:ph type="body" idx="1"/>
          </p:nvPr>
        </p:nvSpPr>
        <p:spPr>
          <a:xfrm>
            <a:off x="332548" y="1312005"/>
            <a:ext cx="8119872" cy="4293024"/>
          </a:xfrm>
        </p:spPr>
        <p:txBody>
          <a:bodyPr/>
          <a:lstStyle/>
          <a:p>
            <a:pPr>
              <a:buFont typeface="Wingdings" panose="05000000000000000000" pitchFamily="2" charset="2"/>
              <a:buNone/>
            </a:pPr>
            <a:r>
              <a:rPr lang="en-US" altLang="zh-CN" sz="2000" dirty="0"/>
              <a:t>8.1 </a:t>
            </a:r>
            <a:r>
              <a:rPr lang="zh-CN" altLang="en-US" sz="2000" dirty="0"/>
              <a:t>执行测试</a:t>
            </a:r>
          </a:p>
          <a:p>
            <a:pPr>
              <a:lnSpc>
                <a:spcPct val="125000"/>
              </a:lnSpc>
              <a:spcAft>
                <a:spcPts val="0"/>
              </a:spcAft>
              <a:buFont typeface="Wingdings" panose="05000000000000000000" pitchFamily="2" charset="2"/>
              <a:buNone/>
            </a:pPr>
            <a:r>
              <a:rPr lang="zh-CN" altLang="en-US" dirty="0"/>
              <a:t>    </a:t>
            </a:r>
            <a:r>
              <a:rPr lang="zh-CN" altLang="en-US" b="0" dirty="0" smtClean="0">
                <a:solidFill>
                  <a:schemeClr val="tx1"/>
                </a:solidFill>
              </a:rPr>
              <a:t>在</a:t>
            </a:r>
            <a:r>
              <a:rPr lang="zh-CN" altLang="en-US" b="0" dirty="0">
                <a:solidFill>
                  <a:schemeClr val="tx1"/>
                </a:solidFill>
              </a:rPr>
              <a:t>测试计划中选中要执行测试的计划项，然后点击导航条中的执行测试用例或选择测试执行模块中的执行测试菜单进入执行测试界面，在执行测试界面左侧测试用例树中选择要测试的测试用例。</a:t>
            </a:r>
          </a:p>
          <a:p>
            <a:pPr>
              <a:lnSpc>
                <a:spcPct val="125000"/>
              </a:lnSpc>
              <a:spcAft>
                <a:spcPts val="0"/>
              </a:spcAft>
              <a:buFont typeface="Wingdings" panose="05000000000000000000" pitchFamily="2" charset="2"/>
              <a:buNone/>
            </a:pPr>
            <a:r>
              <a:rPr lang="zh-CN" altLang="en-US" b="0" dirty="0">
                <a:solidFill>
                  <a:schemeClr val="tx1"/>
                </a:solidFill>
              </a:rPr>
              <a:t>   </a:t>
            </a:r>
            <a:r>
              <a:rPr lang="zh-CN" altLang="en-US" dirty="0" smtClean="0">
                <a:solidFill>
                  <a:schemeClr val="tx1"/>
                </a:solidFill>
              </a:rPr>
              <a:t> 这里</a:t>
            </a:r>
            <a:r>
              <a:rPr lang="zh-CN" altLang="en-US" dirty="0">
                <a:solidFill>
                  <a:schemeClr val="tx1"/>
                </a:solidFill>
              </a:rPr>
              <a:t>测试结果有以下四种情况</a:t>
            </a:r>
            <a:r>
              <a:rPr lang="zh-CN" altLang="en-US" dirty="0" smtClean="0">
                <a:solidFill>
                  <a:schemeClr val="tx1"/>
                </a:solidFill>
              </a:rPr>
              <a:t>：</a:t>
            </a:r>
            <a:endParaRPr lang="en-US" altLang="zh-CN" dirty="0" smtClean="0">
              <a:solidFill>
                <a:schemeClr val="tx1"/>
              </a:solidFill>
            </a:endParaRPr>
          </a:p>
          <a:p>
            <a:pPr lvl="4"/>
            <a:r>
              <a:rPr lang="zh-CN" altLang="en-US" sz="1600" dirty="0" smtClean="0"/>
              <a:t>通过</a:t>
            </a:r>
            <a:r>
              <a:rPr lang="zh-CN" altLang="en-US" sz="1600" dirty="0"/>
              <a:t>：该测试用例通过；</a:t>
            </a:r>
          </a:p>
          <a:p>
            <a:pPr lvl="4"/>
            <a:r>
              <a:rPr lang="zh-CN" altLang="en-US" sz="1600" dirty="0"/>
              <a:t>失败：该测试用例没有执行成功，这个时候可能</a:t>
            </a:r>
            <a:r>
              <a:rPr lang="zh-CN" altLang="en-US" sz="1600" dirty="0" smtClean="0"/>
              <a:t>就要提交</a:t>
            </a:r>
            <a:r>
              <a:rPr lang="en-US" altLang="zh-CN" sz="1600" dirty="0"/>
              <a:t>bug</a:t>
            </a:r>
            <a:r>
              <a:rPr lang="zh-CN" altLang="en-US" sz="1600" dirty="0"/>
              <a:t>了；</a:t>
            </a:r>
          </a:p>
          <a:p>
            <a:pPr lvl="4"/>
            <a:r>
              <a:rPr lang="zh-CN" altLang="en-US" sz="1600" dirty="0"/>
              <a:t>锁定：由于其它用例失败，导致此用例无法执行，被阻塞；</a:t>
            </a:r>
          </a:p>
          <a:p>
            <a:pPr lvl="4"/>
            <a:r>
              <a:rPr lang="zh-CN" altLang="en-US" sz="1600" dirty="0"/>
              <a:t>尚未执行：如果某个该测试用例没有执行，则在最后的度量中标记为“尚未执行”；</a:t>
            </a:r>
          </a:p>
          <a:p>
            <a:pPr>
              <a:lnSpc>
                <a:spcPct val="125000"/>
              </a:lnSpc>
              <a:spcAft>
                <a:spcPts val="0"/>
              </a:spcAft>
              <a:buFont typeface="Wingdings" panose="05000000000000000000" pitchFamily="2" charset="2"/>
              <a:buNone/>
            </a:pPr>
            <a:endParaRPr lang="zh-CN" altLang="en-US" b="0" dirty="0">
              <a:solidFill>
                <a:schemeClr val="tx1"/>
              </a:solidFill>
            </a:endParaRPr>
          </a:p>
          <a:p>
            <a:pPr>
              <a:buFont typeface="Wingdings" panose="05000000000000000000" pitchFamily="2" charset="2"/>
              <a:buNone/>
            </a:pPr>
            <a:endParaRPr lang="en-US" altLang="zh-CN" dirty="0"/>
          </a:p>
        </p:txBody>
      </p:sp>
    </p:spTree>
    <p:extLst>
      <p:ext uri="{BB962C8B-B14F-4D97-AF65-F5344CB8AC3E}">
        <p14:creationId xmlns:p14="http://schemas.microsoft.com/office/powerpoint/2010/main" val="3949754431"/>
      </p:ext>
    </p:extLst>
  </p:cSld>
  <p:clrMapOvr>
    <a:masterClrMapping/>
  </p:clrMapOvr>
  <p:transition>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179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7872" y="1136177"/>
            <a:ext cx="79248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6344344"/>
      </p:ext>
    </p:extLst>
  </p:cSld>
  <p:clrMapOvr>
    <a:masterClrMapping/>
  </p:clrMapOvr>
  <p:transition>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1" name="Rectangle 3"/>
          <p:cNvSpPr>
            <a:spLocks noGrp="1" noChangeArrowheads="1"/>
          </p:cNvSpPr>
          <p:nvPr>
            <p:ph type="body" idx="1"/>
          </p:nvPr>
        </p:nvSpPr>
        <p:spPr>
          <a:xfrm>
            <a:off x="342832" y="902572"/>
            <a:ext cx="8119872" cy="4293024"/>
          </a:xfrm>
        </p:spPr>
        <p:txBody>
          <a:bodyPr/>
          <a:lstStyle/>
          <a:p>
            <a:pPr>
              <a:buFont typeface="Wingdings" panose="05000000000000000000" pitchFamily="2" charset="2"/>
              <a:buNone/>
            </a:pPr>
            <a:r>
              <a:rPr lang="en-US" altLang="zh-CN" sz="2000" dirty="0"/>
              <a:t>8.2 </a:t>
            </a:r>
            <a:r>
              <a:rPr lang="zh-CN" altLang="en-US" sz="2000" dirty="0"/>
              <a:t>报告</a:t>
            </a:r>
            <a:r>
              <a:rPr lang="en-US" altLang="zh-CN" sz="2000" dirty="0"/>
              <a:t>BUG</a:t>
            </a:r>
          </a:p>
          <a:p>
            <a:pPr>
              <a:lnSpc>
                <a:spcPct val="125000"/>
              </a:lnSpc>
              <a:spcAft>
                <a:spcPts val="0"/>
              </a:spcAft>
              <a:buFont typeface="Wingdings" panose="05000000000000000000" pitchFamily="2" charset="2"/>
              <a:buNone/>
            </a:pPr>
            <a:r>
              <a:rPr lang="en-US" altLang="zh-CN" dirty="0"/>
              <a:t>         </a:t>
            </a:r>
            <a:r>
              <a:rPr lang="zh-CN" altLang="en-US" b="0" dirty="0">
                <a:solidFill>
                  <a:schemeClr val="tx1"/>
                </a:solidFill>
              </a:rPr>
              <a:t>当测试失败后，应该报告测试产生的</a:t>
            </a:r>
            <a:r>
              <a:rPr lang="en-US" altLang="zh-CN" b="0" dirty="0">
                <a:solidFill>
                  <a:schemeClr val="tx1"/>
                </a:solidFill>
              </a:rPr>
              <a:t>BUG</a:t>
            </a:r>
            <a:r>
              <a:rPr lang="zh-CN" altLang="en-US" b="0" dirty="0">
                <a:solidFill>
                  <a:schemeClr val="tx1"/>
                </a:solidFill>
              </a:rPr>
              <a:t>，如果</a:t>
            </a:r>
            <a:r>
              <a:rPr lang="en-US" altLang="zh-CN" b="0" dirty="0">
                <a:solidFill>
                  <a:schemeClr val="tx1"/>
                </a:solidFill>
              </a:rPr>
              <a:t>TestLink</a:t>
            </a:r>
            <a:r>
              <a:rPr lang="zh-CN" altLang="en-US" b="0" dirty="0" smtClean="0">
                <a:solidFill>
                  <a:schemeClr val="tx1"/>
                </a:solidFill>
              </a:rPr>
              <a:t>与</a:t>
            </a:r>
            <a:r>
              <a:rPr lang="en-US" altLang="zh-CN" b="0" dirty="0">
                <a:solidFill>
                  <a:schemeClr val="tx1"/>
                </a:solidFill>
              </a:rPr>
              <a:t>mantis</a:t>
            </a:r>
            <a:r>
              <a:rPr lang="zh-CN" altLang="en-US" b="0" dirty="0" smtClean="0">
                <a:solidFill>
                  <a:schemeClr val="tx1"/>
                </a:solidFill>
              </a:rPr>
              <a:t>集成</a:t>
            </a:r>
            <a:r>
              <a:rPr lang="zh-CN" altLang="en-US" b="0" dirty="0">
                <a:solidFill>
                  <a:schemeClr val="tx1"/>
                </a:solidFill>
              </a:rPr>
              <a:t>了，那么执行完测试后，测试结果中会多出一项</a:t>
            </a:r>
            <a:r>
              <a:rPr lang="en-US" altLang="zh-CN" b="0" dirty="0">
                <a:solidFill>
                  <a:schemeClr val="tx1"/>
                </a:solidFill>
              </a:rPr>
              <a:t>BUG</a:t>
            </a:r>
            <a:r>
              <a:rPr lang="zh-CN" altLang="en-US" b="0" dirty="0">
                <a:solidFill>
                  <a:schemeClr val="tx1"/>
                </a:solidFill>
              </a:rPr>
              <a:t>管理的项，它是一个小虫子 的标记，点击小虫子，系统会弹出一个记录</a:t>
            </a:r>
            <a:r>
              <a:rPr lang="en-US" altLang="zh-CN" b="0" dirty="0">
                <a:solidFill>
                  <a:schemeClr val="tx1"/>
                </a:solidFill>
              </a:rPr>
              <a:t>bug</a:t>
            </a:r>
            <a:r>
              <a:rPr lang="zh-CN" altLang="en-US" b="0" dirty="0">
                <a:solidFill>
                  <a:schemeClr val="tx1"/>
                </a:solidFill>
              </a:rPr>
              <a:t>号的输入框，输入相关的</a:t>
            </a:r>
            <a:r>
              <a:rPr lang="en-US" altLang="zh-CN" b="0" dirty="0">
                <a:solidFill>
                  <a:schemeClr val="tx1"/>
                </a:solidFill>
              </a:rPr>
              <a:t>BUG</a:t>
            </a:r>
            <a:r>
              <a:rPr lang="zh-CN" altLang="en-US" b="0" dirty="0">
                <a:solidFill>
                  <a:schemeClr val="tx1"/>
                </a:solidFill>
              </a:rPr>
              <a:t>编号后，测试结果中会多出一个相关问题的栏，点击那个相关问题的编号就可以直接</a:t>
            </a:r>
            <a:r>
              <a:rPr lang="zh-CN" altLang="en-US" b="0" dirty="0" smtClean="0">
                <a:solidFill>
                  <a:schemeClr val="tx1"/>
                </a:solidFill>
              </a:rPr>
              <a:t>链接到</a:t>
            </a:r>
            <a:r>
              <a:rPr lang="en-US" altLang="zh-CN" b="0" dirty="0" smtClean="0">
                <a:solidFill>
                  <a:schemeClr val="tx1"/>
                </a:solidFill>
              </a:rPr>
              <a:t>mantis</a:t>
            </a:r>
            <a:r>
              <a:rPr lang="zh-CN" altLang="en-US" b="0" dirty="0" smtClean="0">
                <a:solidFill>
                  <a:schemeClr val="tx1"/>
                </a:solidFill>
              </a:rPr>
              <a:t>的</a:t>
            </a:r>
            <a:r>
              <a:rPr lang="zh-CN" altLang="en-US" b="0" dirty="0">
                <a:solidFill>
                  <a:schemeClr val="tx1"/>
                </a:solidFill>
              </a:rPr>
              <a:t>缺陷管理系统，具体的一些操作如下 图： </a:t>
            </a:r>
          </a:p>
        </p:txBody>
      </p:sp>
    </p:spTree>
    <p:extLst>
      <p:ext uri="{BB962C8B-B14F-4D97-AF65-F5344CB8AC3E}">
        <p14:creationId xmlns:p14="http://schemas.microsoft.com/office/powerpoint/2010/main" val="455889511"/>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282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209" y="1269810"/>
            <a:ext cx="731520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374705"/>
      </p:ext>
    </p:extLst>
  </p:cSld>
  <p:clrMapOvr>
    <a:masterClrMapping/>
  </p:clrMapOvr>
  <p:transition>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384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989" y="994937"/>
            <a:ext cx="7315200" cy="4448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568095"/>
      </p:ext>
    </p:extLst>
  </p:cSld>
  <p:clrMapOvr>
    <a:masterClrMapping/>
  </p:clrMapOvr>
  <p:transition>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6" name="Rectangle 2"/>
          <p:cNvSpPr>
            <a:spLocks noGrp="1" noChangeArrowheads="1"/>
          </p:cNvSpPr>
          <p:nvPr>
            <p:ph type="title"/>
          </p:nvPr>
        </p:nvSpPr>
        <p:spPr/>
        <p:txBody>
          <a:bodyPr/>
          <a:lstStyle/>
          <a:p>
            <a:r>
              <a:rPr lang="en-US" altLang="zh-CN"/>
              <a:t>9.</a:t>
            </a:r>
            <a:r>
              <a:rPr lang="zh-CN" altLang="en-US"/>
              <a:t>测试结果分析</a:t>
            </a:r>
          </a:p>
        </p:txBody>
      </p:sp>
      <p:sp>
        <p:nvSpPr>
          <p:cNvPr id="804867" name="Rectangle 3"/>
          <p:cNvSpPr>
            <a:spLocks noGrp="1" noChangeArrowheads="1"/>
          </p:cNvSpPr>
          <p:nvPr>
            <p:ph type="body" idx="1"/>
          </p:nvPr>
        </p:nvSpPr>
        <p:spPr/>
        <p:txBody>
          <a:bodyPr/>
          <a:lstStyle/>
          <a:p>
            <a:pPr>
              <a:lnSpc>
                <a:spcPct val="125000"/>
              </a:lnSpc>
              <a:spcAft>
                <a:spcPts val="0"/>
              </a:spcAft>
              <a:buFont typeface="Wingdings" panose="05000000000000000000" pitchFamily="2" charset="2"/>
              <a:buNone/>
            </a:pPr>
            <a:r>
              <a:rPr lang="en-US" altLang="zh-CN" b="0" dirty="0">
                <a:solidFill>
                  <a:schemeClr val="tx1"/>
                </a:solidFill>
              </a:rPr>
              <a:t>    </a:t>
            </a:r>
            <a:r>
              <a:rPr lang="en-US" altLang="zh-CN" b="0" dirty="0" smtClean="0">
                <a:solidFill>
                  <a:schemeClr val="tx1"/>
                </a:solidFill>
              </a:rPr>
              <a:t>TestLink</a:t>
            </a:r>
            <a:r>
              <a:rPr lang="zh-CN" altLang="en-US" b="0" dirty="0">
                <a:solidFill>
                  <a:schemeClr val="tx1"/>
                </a:solidFill>
              </a:rPr>
              <a:t>根据测试过程中记录的数据，提供了较为丰富的度量统计功能，可以直观的得到测试管理过程中需要进行分析和总结的数据。点击首页横向导航栏中的“测试结果”菜单，即可进入测试结果报告页面，主要包括以下几个功能</a:t>
            </a:r>
            <a:r>
              <a:rPr lang="zh-CN" altLang="en-US" b="0" dirty="0" smtClean="0">
                <a:solidFill>
                  <a:schemeClr val="tx1"/>
                </a:solidFill>
              </a:rPr>
              <a:t>：</a:t>
            </a:r>
            <a:endParaRPr lang="en-US" altLang="zh-CN" b="0" dirty="0" smtClean="0">
              <a:solidFill>
                <a:schemeClr val="tx1"/>
              </a:solidFill>
            </a:endParaRPr>
          </a:p>
          <a:p>
            <a:pPr>
              <a:lnSpc>
                <a:spcPct val="125000"/>
              </a:lnSpc>
              <a:spcAft>
                <a:spcPts val="0"/>
              </a:spcAft>
              <a:buFont typeface="Wingdings" panose="05000000000000000000" pitchFamily="2" charset="2"/>
              <a:buNone/>
            </a:pPr>
            <a:endParaRPr lang="en-US" altLang="zh-CN" b="0" dirty="0">
              <a:solidFill>
                <a:schemeClr val="tx1"/>
              </a:solidFill>
            </a:endParaRPr>
          </a:p>
          <a:p>
            <a:pPr marL="627063" lvl="3" indent="-285750">
              <a:lnSpc>
                <a:spcPct val="90000"/>
              </a:lnSpc>
              <a:buFont typeface="Arial" panose="020B0604020202020204" pitchFamily="34" charset="0"/>
              <a:buChar char="•"/>
            </a:pPr>
            <a:r>
              <a:rPr lang="zh-CN" altLang="en-US" sz="1600" dirty="0"/>
              <a:t>常规测试计划度量；</a:t>
            </a:r>
          </a:p>
          <a:p>
            <a:pPr marL="627063" lvl="3" indent="-285750">
              <a:lnSpc>
                <a:spcPct val="90000"/>
              </a:lnSpc>
              <a:buFont typeface="Arial" panose="020B0604020202020204" pitchFamily="34" charset="0"/>
              <a:buChar char="•"/>
            </a:pPr>
            <a:r>
              <a:rPr lang="zh-CN" altLang="en-US" sz="1600" dirty="0"/>
              <a:t>全部测试计划版本的状态；</a:t>
            </a:r>
          </a:p>
          <a:p>
            <a:pPr marL="627063" lvl="3" indent="-285750">
              <a:lnSpc>
                <a:spcPct val="90000"/>
              </a:lnSpc>
              <a:buFont typeface="Arial" panose="020B0604020202020204" pitchFamily="34" charset="0"/>
              <a:buChar char="•"/>
            </a:pPr>
            <a:r>
              <a:rPr lang="zh-CN" altLang="en-US" sz="1600" dirty="0"/>
              <a:t>查询度量；</a:t>
            </a:r>
          </a:p>
          <a:p>
            <a:pPr marL="627063" lvl="3" indent="-285750">
              <a:lnSpc>
                <a:spcPct val="90000"/>
              </a:lnSpc>
              <a:buFont typeface="Arial" panose="020B0604020202020204" pitchFamily="34" charset="0"/>
              <a:buChar char="•"/>
            </a:pPr>
            <a:r>
              <a:rPr lang="zh-CN" altLang="en-US" sz="1600" dirty="0"/>
              <a:t>执行失败的用例列表；</a:t>
            </a:r>
          </a:p>
          <a:p>
            <a:pPr marL="627063" lvl="3" indent="-285750">
              <a:lnSpc>
                <a:spcPct val="90000"/>
              </a:lnSpc>
              <a:buFont typeface="Arial" panose="020B0604020202020204" pitchFamily="34" charset="0"/>
              <a:buChar char="•"/>
            </a:pPr>
            <a:r>
              <a:rPr lang="zh-CN" altLang="en-US" sz="1600" dirty="0"/>
              <a:t>执行阻塞的用例列表；</a:t>
            </a:r>
          </a:p>
          <a:p>
            <a:pPr marL="627063" lvl="3" indent="-285750">
              <a:lnSpc>
                <a:spcPct val="90000"/>
              </a:lnSpc>
              <a:buFont typeface="Arial" panose="020B0604020202020204" pitchFamily="34" charset="0"/>
              <a:buChar char="•"/>
            </a:pPr>
            <a:r>
              <a:rPr lang="zh-CN" altLang="en-US" sz="1600" dirty="0"/>
              <a:t>尚未执行的用例列表；</a:t>
            </a:r>
          </a:p>
          <a:p>
            <a:pPr marL="627063" lvl="3" indent="-285750">
              <a:lnSpc>
                <a:spcPct val="90000"/>
              </a:lnSpc>
              <a:buFont typeface="Arial" panose="020B0604020202020204" pitchFamily="34" charset="0"/>
              <a:buChar char="•"/>
            </a:pPr>
            <a:r>
              <a:rPr lang="zh-CN" altLang="en-US" sz="1600" dirty="0"/>
              <a:t>测试报告；</a:t>
            </a:r>
          </a:p>
          <a:p>
            <a:pPr marL="627063" lvl="3" indent="-285750">
              <a:lnSpc>
                <a:spcPct val="90000"/>
              </a:lnSpc>
              <a:buFont typeface="Arial" panose="020B0604020202020204" pitchFamily="34" charset="0"/>
              <a:buChar char="•"/>
            </a:pPr>
            <a:r>
              <a:rPr lang="zh-CN" altLang="en-US" sz="1600" dirty="0"/>
              <a:t>图表</a:t>
            </a:r>
          </a:p>
          <a:p>
            <a:pPr>
              <a:lnSpc>
                <a:spcPct val="90000"/>
              </a:lnSpc>
            </a:pPr>
            <a:r>
              <a:rPr lang="zh-CN" altLang="en-US" dirty="0"/>
              <a:t>   </a:t>
            </a:r>
            <a:endParaRPr lang="en-US" altLang="zh-CN" dirty="0" smtClean="0"/>
          </a:p>
          <a:p>
            <a:pPr>
              <a:lnSpc>
                <a:spcPct val="90000"/>
              </a:lnSpc>
            </a:pPr>
            <a:r>
              <a:rPr lang="zh-CN" altLang="en-US" dirty="0" smtClean="0"/>
              <a:t> </a:t>
            </a:r>
            <a:r>
              <a:rPr lang="zh-CN" altLang="en-US" dirty="0"/>
              <a:t>如下图：</a:t>
            </a:r>
          </a:p>
          <a:p>
            <a:pPr>
              <a:lnSpc>
                <a:spcPct val="125000"/>
              </a:lnSpc>
              <a:spcAft>
                <a:spcPts val="0"/>
              </a:spcAft>
              <a:buFont typeface="Wingdings" panose="05000000000000000000" pitchFamily="2" charset="2"/>
              <a:buNone/>
            </a:pPr>
            <a:endParaRPr lang="zh-CN" altLang="en-US" b="0" dirty="0">
              <a:solidFill>
                <a:schemeClr val="tx1"/>
              </a:solidFill>
            </a:endParaRPr>
          </a:p>
        </p:txBody>
      </p:sp>
    </p:spTree>
    <p:extLst>
      <p:ext uri="{BB962C8B-B14F-4D97-AF65-F5344CB8AC3E}">
        <p14:creationId xmlns:p14="http://schemas.microsoft.com/office/powerpoint/2010/main" val="2259110562"/>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r>
              <a:rPr lang="en-US" altLang="zh-CN"/>
              <a:t>TestLink</a:t>
            </a:r>
            <a:r>
              <a:rPr lang="zh-CN" altLang="en-US"/>
              <a:t>主要功能</a:t>
            </a:r>
            <a:r>
              <a:rPr lang="en-US" altLang="zh-CN"/>
              <a:t>:</a:t>
            </a:r>
          </a:p>
        </p:txBody>
      </p:sp>
      <p:sp>
        <p:nvSpPr>
          <p:cNvPr id="701443" name="Rectangle 3"/>
          <p:cNvSpPr>
            <a:spLocks noGrp="1" noChangeArrowheads="1"/>
          </p:cNvSpPr>
          <p:nvPr>
            <p:ph type="body" idx="1"/>
          </p:nvPr>
        </p:nvSpPr>
        <p:spPr/>
        <p:txBody>
          <a:bodyPr/>
          <a:lstStyle/>
          <a:p>
            <a:pPr>
              <a:buFont typeface="Wingdings" panose="05000000000000000000" pitchFamily="2" charset="2"/>
              <a:buBlip>
                <a:blip r:embed="rId2"/>
              </a:buBlip>
            </a:pPr>
            <a:r>
              <a:rPr lang="zh-CN" altLang="en-US"/>
              <a:t>测试需求管理 </a:t>
            </a:r>
          </a:p>
          <a:p>
            <a:pPr>
              <a:buFont typeface="Wingdings" panose="05000000000000000000" pitchFamily="2" charset="2"/>
              <a:buBlip>
                <a:blip r:embed="rId2"/>
              </a:buBlip>
            </a:pPr>
            <a:r>
              <a:rPr lang="zh-CN" altLang="en-US"/>
              <a:t>测试用例管理 </a:t>
            </a:r>
          </a:p>
          <a:p>
            <a:pPr>
              <a:buFont typeface="Wingdings" panose="05000000000000000000" pitchFamily="2" charset="2"/>
              <a:buBlip>
                <a:blip r:embed="rId2"/>
              </a:buBlip>
            </a:pPr>
            <a:r>
              <a:rPr lang="zh-CN" altLang="en-US"/>
              <a:t>测试用例对测试需求的覆盖管理 </a:t>
            </a:r>
          </a:p>
          <a:p>
            <a:pPr>
              <a:buFont typeface="Wingdings" panose="05000000000000000000" pitchFamily="2" charset="2"/>
              <a:buBlip>
                <a:blip r:embed="rId2"/>
              </a:buBlip>
            </a:pPr>
            <a:r>
              <a:rPr lang="zh-CN" altLang="en-US"/>
              <a:t>测试计划的制定 </a:t>
            </a:r>
          </a:p>
          <a:p>
            <a:pPr>
              <a:buFont typeface="Wingdings" panose="05000000000000000000" pitchFamily="2" charset="2"/>
              <a:buBlip>
                <a:blip r:embed="rId2"/>
              </a:buBlip>
            </a:pPr>
            <a:r>
              <a:rPr lang="zh-CN" altLang="en-US"/>
              <a:t>测试用例的执行 </a:t>
            </a:r>
          </a:p>
          <a:p>
            <a:pPr>
              <a:buFont typeface="Wingdings" panose="05000000000000000000" pitchFamily="2" charset="2"/>
              <a:buBlip>
                <a:blip r:embed="rId2"/>
              </a:buBlip>
            </a:pPr>
            <a:r>
              <a:rPr lang="zh-CN" altLang="en-US"/>
              <a:t>大量测试数据的度量和统计功能。</a:t>
            </a:r>
          </a:p>
          <a:p>
            <a:pPr>
              <a:buFont typeface="Wingdings" panose="05000000000000000000" pitchFamily="2" charset="2"/>
              <a:buNone/>
            </a:pPr>
            <a:r>
              <a:rPr lang="zh-CN" altLang="en-US"/>
              <a:t>   接下来详细地介绍使用</a:t>
            </a:r>
            <a:r>
              <a:rPr lang="en-US" altLang="zh-CN"/>
              <a:t>TestLink1.7</a:t>
            </a:r>
            <a:r>
              <a:rPr lang="zh-CN" altLang="en-US"/>
              <a:t>进行测试管理的完整过程 </a:t>
            </a:r>
            <a:r>
              <a:rPr lang="en-US" altLang="zh-CN"/>
              <a:t>:</a:t>
            </a:r>
          </a:p>
        </p:txBody>
      </p:sp>
    </p:spTree>
    <p:extLst>
      <p:ext uri="{BB962C8B-B14F-4D97-AF65-F5344CB8AC3E}">
        <p14:creationId xmlns:p14="http://schemas.microsoft.com/office/powerpoint/2010/main" val="1828754618"/>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69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13" y="1286302"/>
            <a:ext cx="76200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691252"/>
      </p:ext>
    </p:extLst>
  </p:cSld>
  <p:clrMapOvr>
    <a:masterClrMapping/>
  </p:clrMapOvr>
  <p:transition>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9" name="Rectangle 3"/>
          <p:cNvSpPr>
            <a:spLocks noGrp="1" noChangeArrowheads="1"/>
          </p:cNvSpPr>
          <p:nvPr>
            <p:ph type="body" idx="1"/>
          </p:nvPr>
        </p:nvSpPr>
        <p:spPr>
          <a:xfrm>
            <a:off x="315536" y="711503"/>
            <a:ext cx="8119872" cy="4293024"/>
          </a:xfrm>
        </p:spPr>
        <p:txBody>
          <a:bodyPr/>
          <a:lstStyle/>
          <a:p>
            <a:pPr>
              <a:buFont typeface="Wingdings" panose="05000000000000000000" pitchFamily="2" charset="2"/>
              <a:buNone/>
            </a:pPr>
            <a:r>
              <a:rPr lang="en-US" altLang="zh-CN" sz="2000" dirty="0"/>
              <a:t>7.1 </a:t>
            </a:r>
            <a:r>
              <a:rPr lang="zh-CN" altLang="en-US" sz="2000" dirty="0"/>
              <a:t>常规测试计划度量</a:t>
            </a:r>
          </a:p>
          <a:p>
            <a:pPr>
              <a:buFont typeface="Wingdings" panose="05000000000000000000" pitchFamily="2" charset="2"/>
              <a:buNone/>
            </a:pPr>
            <a:r>
              <a:rPr lang="zh-CN" altLang="en-US" dirty="0"/>
              <a:t>    </a:t>
            </a:r>
            <a:r>
              <a:rPr lang="zh-CN" altLang="en-US" dirty="0" smtClean="0"/>
              <a:t>这</a:t>
            </a:r>
            <a:r>
              <a:rPr lang="zh-CN" altLang="en-US" dirty="0"/>
              <a:t>是对测试结果总体的一个查看过程，分别是按用例集、测试员和关键字进行统计。</a:t>
            </a:r>
          </a:p>
        </p:txBody>
      </p:sp>
      <p:pic>
        <p:nvPicPr>
          <p:cNvPr id="80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370" y="1961289"/>
            <a:ext cx="7086600" cy="3043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8397289"/>
      </p:ext>
    </p:extLst>
  </p:cSld>
  <p:clrMapOvr>
    <a:masterClrMapping/>
  </p:clrMapOvr>
  <p:transition>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3" name="Rectangle 3"/>
          <p:cNvSpPr>
            <a:spLocks noGrp="1" noChangeArrowheads="1"/>
          </p:cNvSpPr>
          <p:nvPr>
            <p:ph type="body" idx="1"/>
          </p:nvPr>
        </p:nvSpPr>
        <p:spPr>
          <a:xfrm>
            <a:off x="329184" y="629616"/>
            <a:ext cx="8119872" cy="4293024"/>
          </a:xfrm>
        </p:spPr>
        <p:txBody>
          <a:bodyPr/>
          <a:lstStyle/>
          <a:p>
            <a:pPr>
              <a:lnSpc>
                <a:spcPct val="125000"/>
              </a:lnSpc>
              <a:spcAft>
                <a:spcPts val="0"/>
              </a:spcAft>
              <a:buFont typeface="Wingdings" panose="05000000000000000000" pitchFamily="2" charset="2"/>
              <a:buNone/>
            </a:pPr>
            <a:r>
              <a:rPr lang="en-US" altLang="zh-CN" sz="2000" dirty="0"/>
              <a:t>7.2 </a:t>
            </a:r>
            <a:r>
              <a:rPr lang="zh-CN" altLang="en-US" sz="2000" dirty="0"/>
              <a:t>全部测试计划版本的状态</a:t>
            </a:r>
          </a:p>
          <a:p>
            <a:pPr>
              <a:lnSpc>
                <a:spcPct val="125000"/>
              </a:lnSpc>
              <a:spcAft>
                <a:spcPts val="0"/>
              </a:spcAft>
              <a:buFont typeface="Wingdings" panose="05000000000000000000" pitchFamily="2" charset="2"/>
              <a:buNone/>
            </a:pPr>
            <a:r>
              <a:rPr lang="zh-CN" altLang="en-US" dirty="0"/>
              <a:t>     </a:t>
            </a:r>
            <a:r>
              <a:rPr lang="zh-CN" altLang="en-US" dirty="0" smtClean="0">
                <a:solidFill>
                  <a:schemeClr val="tx1"/>
                </a:solidFill>
              </a:rPr>
              <a:t>这里</a:t>
            </a:r>
            <a:r>
              <a:rPr lang="zh-CN" altLang="en-US" dirty="0">
                <a:solidFill>
                  <a:schemeClr val="tx1"/>
                </a:solidFill>
              </a:rPr>
              <a:t>是对测试计划中所有测试版本测试用例执行情况的统计，如下图：</a:t>
            </a:r>
          </a:p>
          <a:p>
            <a:pPr>
              <a:buFont typeface="Wingdings" panose="05000000000000000000" pitchFamily="2" charset="2"/>
              <a:buNone/>
            </a:pPr>
            <a:endParaRPr lang="zh-CN" altLang="en-US" dirty="0"/>
          </a:p>
          <a:p>
            <a:pPr>
              <a:buFont typeface="Wingdings" panose="05000000000000000000" pitchFamily="2" charset="2"/>
              <a:buNone/>
            </a:pPr>
            <a:r>
              <a:rPr lang="zh-CN" altLang="en-US" dirty="0"/>
              <a:t> </a:t>
            </a:r>
          </a:p>
        </p:txBody>
      </p:sp>
      <p:pic>
        <p:nvPicPr>
          <p:cNvPr id="80896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84" y="1846499"/>
            <a:ext cx="675163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917054"/>
      </p:ext>
    </p:extLst>
  </p:cSld>
  <p:clrMapOvr>
    <a:masterClrMapping/>
  </p:clrMapOvr>
  <p:transition>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7" name="Rectangle 3"/>
          <p:cNvSpPr>
            <a:spLocks noGrp="1" noChangeArrowheads="1"/>
          </p:cNvSpPr>
          <p:nvPr>
            <p:ph type="body" idx="1"/>
          </p:nvPr>
        </p:nvSpPr>
        <p:spPr>
          <a:xfrm>
            <a:off x="405003" y="534082"/>
            <a:ext cx="8119872" cy="4293024"/>
          </a:xfrm>
        </p:spPr>
        <p:txBody>
          <a:bodyPr/>
          <a:lstStyle/>
          <a:p>
            <a:pPr>
              <a:lnSpc>
                <a:spcPct val="125000"/>
              </a:lnSpc>
              <a:spcAft>
                <a:spcPts val="0"/>
              </a:spcAft>
              <a:buFont typeface="Wingdings" panose="05000000000000000000" pitchFamily="2" charset="2"/>
              <a:buNone/>
            </a:pPr>
            <a:r>
              <a:rPr lang="en-US" altLang="zh-CN" sz="2000" dirty="0"/>
              <a:t>7.3 </a:t>
            </a:r>
            <a:r>
              <a:rPr lang="zh-CN" altLang="en-US" sz="2000" dirty="0"/>
              <a:t>查询度量</a:t>
            </a:r>
          </a:p>
          <a:p>
            <a:pPr>
              <a:lnSpc>
                <a:spcPct val="125000"/>
              </a:lnSpc>
              <a:spcAft>
                <a:spcPts val="0"/>
              </a:spcAft>
              <a:buFont typeface="Wingdings" panose="05000000000000000000" pitchFamily="2" charset="2"/>
              <a:buNone/>
            </a:pPr>
            <a:r>
              <a:rPr lang="zh-CN" altLang="en-US" dirty="0"/>
              <a:t>     </a:t>
            </a:r>
            <a:r>
              <a:rPr lang="zh-CN" altLang="en-US" b="0" dirty="0">
                <a:solidFill>
                  <a:schemeClr val="tx1"/>
                </a:solidFill>
              </a:rPr>
              <a:t> </a:t>
            </a:r>
            <a:r>
              <a:rPr lang="zh-CN" altLang="en-US" b="0" dirty="0" smtClean="0">
                <a:solidFill>
                  <a:schemeClr val="tx1"/>
                </a:solidFill>
              </a:rPr>
              <a:t>按照</a:t>
            </a:r>
            <a:r>
              <a:rPr lang="zh-CN" altLang="en-US" b="0" dirty="0">
                <a:solidFill>
                  <a:schemeClr val="tx1"/>
                </a:solidFill>
              </a:rPr>
              <a:t>版本、拥有者、关键字和最近结果为条件来查询并显示测试结果。</a:t>
            </a:r>
          </a:p>
        </p:txBody>
      </p:sp>
      <p:pic>
        <p:nvPicPr>
          <p:cNvPr id="809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39" y="2024417"/>
            <a:ext cx="71628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371886"/>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1" name="Rectangle 3"/>
          <p:cNvSpPr>
            <a:spLocks noGrp="1" noChangeArrowheads="1"/>
          </p:cNvSpPr>
          <p:nvPr>
            <p:ph type="body" idx="1"/>
          </p:nvPr>
        </p:nvSpPr>
        <p:spPr>
          <a:xfrm>
            <a:off x="370128" y="547730"/>
            <a:ext cx="8119872" cy="4293024"/>
          </a:xfrm>
        </p:spPr>
        <p:txBody>
          <a:bodyPr/>
          <a:lstStyle/>
          <a:p>
            <a:pPr>
              <a:buFont typeface="Wingdings" panose="05000000000000000000" pitchFamily="2" charset="2"/>
              <a:buNone/>
            </a:pPr>
            <a:r>
              <a:rPr lang="en-US" altLang="zh-CN" sz="2000" dirty="0"/>
              <a:t>7.4 </a:t>
            </a:r>
            <a:r>
              <a:rPr lang="zh-CN" altLang="en-US" sz="2000" dirty="0"/>
              <a:t>执行失败的用例列表</a:t>
            </a:r>
          </a:p>
          <a:p>
            <a:pPr>
              <a:buFont typeface="Wingdings" panose="05000000000000000000" pitchFamily="2" charset="2"/>
              <a:buNone/>
            </a:pPr>
            <a:r>
              <a:rPr lang="zh-CN" altLang="en-US" b="0" dirty="0">
                <a:solidFill>
                  <a:schemeClr val="tx1"/>
                </a:solidFill>
              </a:rPr>
              <a:t>       </a:t>
            </a:r>
            <a:r>
              <a:rPr lang="zh-CN" altLang="en-US" b="0" dirty="0" smtClean="0">
                <a:solidFill>
                  <a:schemeClr val="tx1"/>
                </a:solidFill>
              </a:rPr>
              <a:t>统计</a:t>
            </a:r>
            <a:r>
              <a:rPr lang="zh-CN" altLang="en-US" b="0" dirty="0">
                <a:solidFill>
                  <a:schemeClr val="tx1"/>
                </a:solidFill>
              </a:rPr>
              <a:t>所有当前测试结果为失败的测试用例。 </a:t>
            </a:r>
          </a:p>
        </p:txBody>
      </p:sp>
      <p:pic>
        <p:nvPicPr>
          <p:cNvPr id="8110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233" y="1987669"/>
            <a:ext cx="6477000"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596702"/>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5" name="Rectangle 3"/>
          <p:cNvSpPr>
            <a:spLocks noGrp="1" noChangeArrowheads="1"/>
          </p:cNvSpPr>
          <p:nvPr>
            <p:ph type="body" idx="1"/>
          </p:nvPr>
        </p:nvSpPr>
        <p:spPr>
          <a:xfrm>
            <a:off x="342831" y="561378"/>
            <a:ext cx="8119872" cy="4293024"/>
          </a:xfrm>
        </p:spPr>
        <p:txBody>
          <a:bodyPr/>
          <a:lstStyle/>
          <a:p>
            <a:pPr>
              <a:buFont typeface="Wingdings" panose="05000000000000000000" pitchFamily="2" charset="2"/>
              <a:buNone/>
            </a:pPr>
            <a:r>
              <a:rPr lang="en-US" altLang="zh-CN" sz="2000" dirty="0"/>
              <a:t>7.5 </a:t>
            </a:r>
            <a:r>
              <a:rPr lang="zh-CN" altLang="en-US" sz="2000" dirty="0"/>
              <a:t>执行阻塞的用例列表</a:t>
            </a:r>
          </a:p>
          <a:p>
            <a:pPr>
              <a:buFont typeface="Wingdings" panose="05000000000000000000" pitchFamily="2" charset="2"/>
              <a:buNone/>
            </a:pPr>
            <a:r>
              <a:rPr lang="zh-CN" altLang="en-US" dirty="0"/>
              <a:t>          </a:t>
            </a:r>
            <a:r>
              <a:rPr lang="zh-CN" altLang="en-US" b="0" dirty="0">
                <a:solidFill>
                  <a:schemeClr val="tx1"/>
                </a:solidFill>
              </a:rPr>
              <a:t>统计所有当前测试结果为阻塞的测试用例。 </a:t>
            </a:r>
          </a:p>
          <a:p>
            <a:pPr>
              <a:buFont typeface="Wingdings" panose="05000000000000000000" pitchFamily="2" charset="2"/>
              <a:buNone/>
            </a:pPr>
            <a:endParaRPr lang="en-US" altLang="zh-CN" dirty="0"/>
          </a:p>
        </p:txBody>
      </p:sp>
      <p:pic>
        <p:nvPicPr>
          <p:cNvPr id="81203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8567" y="2050576"/>
            <a:ext cx="6248400"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8509270"/>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9" name="Rectangle 3"/>
          <p:cNvSpPr>
            <a:spLocks noGrp="1" noChangeArrowheads="1"/>
          </p:cNvSpPr>
          <p:nvPr>
            <p:ph type="body" idx="1"/>
          </p:nvPr>
        </p:nvSpPr>
        <p:spPr>
          <a:xfrm>
            <a:off x="383775" y="561378"/>
            <a:ext cx="8119872" cy="4293024"/>
          </a:xfrm>
        </p:spPr>
        <p:txBody>
          <a:bodyPr/>
          <a:lstStyle/>
          <a:p>
            <a:pPr>
              <a:buFont typeface="Wingdings" panose="05000000000000000000" pitchFamily="2" charset="2"/>
              <a:buNone/>
            </a:pPr>
            <a:r>
              <a:rPr lang="en-US" altLang="zh-CN" sz="2000" dirty="0"/>
              <a:t>7.6 </a:t>
            </a:r>
            <a:r>
              <a:rPr lang="zh-CN" altLang="en-US" sz="2000" dirty="0"/>
              <a:t>尚未执行的用例列表</a:t>
            </a:r>
          </a:p>
          <a:p>
            <a:pPr>
              <a:buFont typeface="Wingdings" panose="05000000000000000000" pitchFamily="2" charset="2"/>
              <a:buNone/>
            </a:pPr>
            <a:r>
              <a:rPr lang="zh-CN" altLang="en-US" dirty="0"/>
              <a:t>         </a:t>
            </a:r>
            <a:r>
              <a:rPr lang="zh-CN" altLang="en-US" b="0" dirty="0">
                <a:solidFill>
                  <a:schemeClr val="tx1"/>
                </a:solidFill>
              </a:rPr>
              <a:t>统计所有当前尚未测试的测试用例。 </a:t>
            </a:r>
          </a:p>
        </p:txBody>
      </p:sp>
      <p:pic>
        <p:nvPicPr>
          <p:cNvPr id="8130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2113" y="1997123"/>
            <a:ext cx="6477000" cy="1971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858802"/>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3" name="Rectangle 3"/>
          <p:cNvSpPr>
            <a:spLocks noGrp="1" noChangeArrowheads="1"/>
          </p:cNvSpPr>
          <p:nvPr>
            <p:ph type="body" idx="1"/>
          </p:nvPr>
        </p:nvSpPr>
        <p:spPr>
          <a:xfrm>
            <a:off x="342831" y="929867"/>
            <a:ext cx="8119872" cy="4293024"/>
          </a:xfrm>
        </p:spPr>
        <p:txBody>
          <a:bodyPr/>
          <a:lstStyle/>
          <a:p>
            <a:pPr>
              <a:buFont typeface="Wingdings" panose="05000000000000000000" pitchFamily="2" charset="2"/>
              <a:buNone/>
            </a:pPr>
            <a:r>
              <a:rPr lang="en-US" altLang="zh-CN" sz="2000" dirty="0"/>
              <a:t>7.7 </a:t>
            </a:r>
            <a:r>
              <a:rPr lang="zh-CN" altLang="en-US" sz="2000" dirty="0"/>
              <a:t>测试报告</a:t>
            </a:r>
          </a:p>
          <a:p>
            <a:pPr>
              <a:buFont typeface="Wingdings" panose="05000000000000000000" pitchFamily="2" charset="2"/>
              <a:buNone/>
            </a:pPr>
            <a:r>
              <a:rPr lang="zh-CN" altLang="en-US" b="0" dirty="0">
                <a:solidFill>
                  <a:schemeClr val="tx1"/>
                </a:solidFill>
              </a:rPr>
              <a:t>    </a:t>
            </a:r>
            <a:r>
              <a:rPr lang="zh-CN" altLang="en-US" b="0" dirty="0" smtClean="0">
                <a:solidFill>
                  <a:schemeClr val="tx1"/>
                </a:solidFill>
              </a:rPr>
              <a:t>本</a:t>
            </a:r>
            <a:r>
              <a:rPr lang="zh-CN" altLang="en-US" b="0" dirty="0">
                <a:solidFill>
                  <a:schemeClr val="tx1"/>
                </a:solidFill>
              </a:rPr>
              <a:t>页面显示每一个测试用例和它在每个版本中的测试结果，</a:t>
            </a:r>
            <a:r>
              <a:rPr lang="en-US" altLang="zh-CN" b="0" dirty="0">
                <a:solidFill>
                  <a:schemeClr val="tx1"/>
                </a:solidFill>
              </a:rPr>
              <a:t>Excel </a:t>
            </a:r>
            <a:r>
              <a:rPr lang="zh-CN" altLang="en-US" b="0" dirty="0">
                <a:solidFill>
                  <a:schemeClr val="tx1"/>
                </a:solidFill>
              </a:rPr>
              <a:t>导出功能是可用</a:t>
            </a:r>
            <a:r>
              <a:rPr lang="zh-CN" altLang="en-US" b="0" dirty="0" smtClean="0">
                <a:solidFill>
                  <a:schemeClr val="tx1"/>
                </a:solidFill>
              </a:rPr>
              <a:t>的。</a:t>
            </a:r>
            <a:endParaRPr lang="zh-CN" altLang="en-US" b="0" dirty="0">
              <a:solidFill>
                <a:schemeClr val="tx1"/>
              </a:solidFill>
            </a:endParaRPr>
          </a:p>
        </p:txBody>
      </p:sp>
      <p:pic>
        <p:nvPicPr>
          <p:cNvPr id="81408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322" y="2299648"/>
            <a:ext cx="6732588"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0217079"/>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7" name="Rectangle 3"/>
          <p:cNvSpPr>
            <a:spLocks noGrp="1" noChangeArrowheads="1"/>
          </p:cNvSpPr>
          <p:nvPr>
            <p:ph type="body" idx="1"/>
          </p:nvPr>
        </p:nvSpPr>
        <p:spPr>
          <a:xfrm>
            <a:off x="342832" y="771895"/>
            <a:ext cx="8119872" cy="4293024"/>
          </a:xfrm>
        </p:spPr>
        <p:txBody>
          <a:bodyPr/>
          <a:lstStyle/>
          <a:p>
            <a:pPr>
              <a:buFont typeface="Wingdings" panose="05000000000000000000" pitchFamily="2" charset="2"/>
              <a:buNone/>
            </a:pPr>
            <a:r>
              <a:rPr lang="en-US" altLang="zh-CN" sz="2000" dirty="0"/>
              <a:t>7.8 </a:t>
            </a:r>
            <a:r>
              <a:rPr lang="zh-CN" altLang="en-US" sz="2000" dirty="0"/>
              <a:t>图表</a:t>
            </a:r>
          </a:p>
          <a:p>
            <a:pPr>
              <a:buFont typeface="Wingdings" panose="05000000000000000000" pitchFamily="2" charset="2"/>
              <a:buNone/>
            </a:pPr>
            <a:r>
              <a:rPr lang="zh-CN" altLang="en-US" b="0" dirty="0">
                <a:solidFill>
                  <a:schemeClr val="tx1"/>
                </a:solidFill>
              </a:rPr>
              <a:t>    </a:t>
            </a:r>
            <a:r>
              <a:rPr lang="zh-CN" altLang="en-US" b="0" dirty="0" smtClean="0">
                <a:solidFill>
                  <a:schemeClr val="tx1"/>
                </a:solidFill>
              </a:rPr>
              <a:t>这里</a:t>
            </a:r>
            <a:r>
              <a:rPr lang="zh-CN" altLang="en-US" b="0" dirty="0">
                <a:solidFill>
                  <a:schemeClr val="tx1"/>
                </a:solidFill>
              </a:rPr>
              <a:t>主要是通过图表的形式来表示测试用例的执行情况，红色表示测试失败</a:t>
            </a:r>
            <a:r>
              <a:rPr lang="en-US" altLang="zh-CN" b="0" dirty="0">
                <a:solidFill>
                  <a:schemeClr val="tx1"/>
                </a:solidFill>
              </a:rPr>
              <a:t>,</a:t>
            </a:r>
            <a:r>
              <a:rPr lang="zh-CN" altLang="en-US" b="0" dirty="0">
                <a:solidFill>
                  <a:schemeClr val="tx1"/>
                </a:solidFill>
              </a:rPr>
              <a:t>蓝色</a:t>
            </a:r>
            <a:r>
              <a:rPr lang="zh-CN" altLang="en-US" b="0" dirty="0" smtClean="0">
                <a:solidFill>
                  <a:schemeClr val="tx1"/>
                </a:solidFill>
              </a:rPr>
              <a:t>表示锁定用例</a:t>
            </a:r>
            <a:r>
              <a:rPr lang="en-US" altLang="zh-CN" b="0" dirty="0" smtClean="0">
                <a:solidFill>
                  <a:schemeClr val="tx1"/>
                </a:solidFill>
              </a:rPr>
              <a:t>,</a:t>
            </a:r>
            <a:r>
              <a:rPr lang="zh-CN" altLang="en-US" b="0" dirty="0" smtClean="0">
                <a:solidFill>
                  <a:schemeClr val="tx1"/>
                </a:solidFill>
              </a:rPr>
              <a:t>绿色表示通过测试</a:t>
            </a:r>
            <a:r>
              <a:rPr lang="en-US" altLang="zh-CN" b="0" dirty="0" smtClean="0">
                <a:solidFill>
                  <a:schemeClr val="tx1"/>
                </a:solidFill>
              </a:rPr>
              <a:t>,</a:t>
            </a:r>
            <a:r>
              <a:rPr lang="zh-CN" altLang="en-US" b="0" dirty="0" smtClean="0">
                <a:solidFill>
                  <a:schemeClr val="tx1"/>
                </a:solidFill>
              </a:rPr>
              <a:t>黑色表示尚执行：</a:t>
            </a:r>
          </a:p>
          <a:p>
            <a:pPr>
              <a:buFont typeface="Wingdings" panose="05000000000000000000" pitchFamily="2" charset="2"/>
              <a:buNone/>
            </a:pPr>
            <a:r>
              <a:rPr lang="zh-CN" altLang="en-US" b="0" dirty="0" smtClean="0">
                <a:solidFill>
                  <a:schemeClr val="tx1"/>
                </a:solidFill>
              </a:rPr>
              <a:t>    总体测试结果饼图：</a:t>
            </a:r>
            <a:endParaRPr lang="zh-CN" altLang="en-US" b="0" dirty="0">
              <a:solidFill>
                <a:schemeClr val="tx1"/>
              </a:solidFill>
            </a:endParaRPr>
          </a:p>
        </p:txBody>
      </p:sp>
      <p:pic>
        <p:nvPicPr>
          <p:cNvPr id="8151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9655" y="2638567"/>
            <a:ext cx="4086225" cy="2205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701095"/>
      </p:ext>
    </p:extLst>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5" name="Rectangle 3"/>
          <p:cNvSpPr>
            <a:spLocks noGrp="1" noChangeArrowheads="1"/>
          </p:cNvSpPr>
          <p:nvPr>
            <p:ph type="body" idx="1"/>
          </p:nvPr>
        </p:nvSpPr>
        <p:spPr>
          <a:xfrm>
            <a:off x="342832" y="847980"/>
            <a:ext cx="8119872" cy="4293024"/>
          </a:xfrm>
        </p:spPr>
        <p:txBody>
          <a:bodyPr/>
          <a:lstStyle/>
          <a:p>
            <a:pPr>
              <a:buFont typeface="Wingdings" panose="05000000000000000000" pitchFamily="2" charset="2"/>
              <a:buNone/>
            </a:pPr>
            <a:r>
              <a:rPr lang="zh-CN" altLang="en-US" dirty="0" smtClean="0"/>
              <a:t>按</a:t>
            </a:r>
            <a:r>
              <a:rPr lang="zh-CN" altLang="en-US" dirty="0"/>
              <a:t>关键字的测试结果图：</a:t>
            </a:r>
          </a:p>
        </p:txBody>
      </p:sp>
      <p:pic>
        <p:nvPicPr>
          <p:cNvPr id="8171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567" y="1584846"/>
            <a:ext cx="5972175"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1431694"/>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690" name="Rectangle 2"/>
          <p:cNvSpPr>
            <a:spLocks noGrp="1" noChangeArrowheads="1"/>
          </p:cNvSpPr>
          <p:nvPr>
            <p:ph type="title"/>
          </p:nvPr>
        </p:nvSpPr>
        <p:spPr/>
        <p:txBody>
          <a:bodyPr/>
          <a:lstStyle/>
          <a:p>
            <a:r>
              <a:rPr lang="zh-CN" altLang="en-US"/>
              <a:t>测试管理流程</a:t>
            </a:r>
            <a:r>
              <a:rPr lang="en-US" altLang="zh-CN"/>
              <a:t>:</a:t>
            </a:r>
          </a:p>
        </p:txBody>
      </p:sp>
      <p:sp>
        <p:nvSpPr>
          <p:cNvPr id="754691" name="Rectangle 3"/>
          <p:cNvSpPr>
            <a:spLocks noGrp="1" noChangeArrowheads="1"/>
          </p:cNvSpPr>
          <p:nvPr>
            <p:ph type="body" idx="1"/>
          </p:nvPr>
        </p:nvSpPr>
        <p:spPr>
          <a:xfrm>
            <a:off x="332548" y="1366596"/>
            <a:ext cx="8119872" cy="4293024"/>
          </a:xfrm>
        </p:spPr>
        <p:txBody>
          <a:bodyPr/>
          <a:lstStyle/>
          <a:p>
            <a:pPr algn="ctr">
              <a:buFont typeface="Wingdings" panose="05000000000000000000" pitchFamily="2" charset="2"/>
              <a:buNone/>
            </a:pPr>
            <a:r>
              <a:rPr lang="zh-CN" altLang="en-US" dirty="0"/>
              <a:t>创建项目</a:t>
            </a:r>
            <a:r>
              <a:rPr lang="en-US" altLang="zh-CN" dirty="0"/>
              <a:t>(</a:t>
            </a:r>
            <a:r>
              <a:rPr lang="zh-CN" altLang="en-US" dirty="0"/>
              <a:t>产品</a:t>
            </a:r>
            <a:r>
              <a:rPr lang="en-US" altLang="zh-CN" dirty="0"/>
              <a:t>)</a:t>
            </a:r>
          </a:p>
          <a:p>
            <a:pPr algn="ctr">
              <a:buFont typeface="Wingdings" panose="05000000000000000000" pitchFamily="2" charset="2"/>
              <a:buNone/>
            </a:pPr>
            <a:endParaRPr lang="en-US" altLang="zh-CN" dirty="0"/>
          </a:p>
          <a:p>
            <a:pPr algn="ctr">
              <a:buFont typeface="Wingdings" panose="05000000000000000000" pitchFamily="2" charset="2"/>
              <a:buNone/>
            </a:pPr>
            <a:r>
              <a:rPr lang="zh-CN" altLang="en-US" dirty="0"/>
              <a:t>创建需求</a:t>
            </a:r>
          </a:p>
          <a:p>
            <a:pPr algn="ctr">
              <a:buFont typeface="Wingdings" panose="05000000000000000000" pitchFamily="2" charset="2"/>
              <a:buNone/>
            </a:pPr>
            <a:endParaRPr lang="zh-CN" altLang="en-US" dirty="0"/>
          </a:p>
          <a:p>
            <a:pPr algn="ctr">
              <a:buFont typeface="Wingdings" panose="05000000000000000000" pitchFamily="2" charset="2"/>
              <a:buNone/>
            </a:pPr>
            <a:r>
              <a:rPr lang="zh-CN" altLang="en-US" dirty="0"/>
              <a:t>创建计划</a:t>
            </a:r>
          </a:p>
          <a:p>
            <a:pPr algn="ctr">
              <a:buFont typeface="Wingdings" panose="05000000000000000000" pitchFamily="2" charset="2"/>
              <a:buNone/>
            </a:pPr>
            <a:endParaRPr lang="zh-CN" altLang="en-US" dirty="0"/>
          </a:p>
          <a:p>
            <a:pPr algn="ctr">
              <a:buFont typeface="Wingdings" panose="05000000000000000000" pitchFamily="2" charset="2"/>
              <a:buNone/>
            </a:pPr>
            <a:r>
              <a:rPr lang="zh-CN" altLang="en-US" dirty="0"/>
              <a:t>创建测试用例</a:t>
            </a:r>
          </a:p>
          <a:p>
            <a:pPr algn="ctr">
              <a:buFont typeface="Wingdings" panose="05000000000000000000" pitchFamily="2" charset="2"/>
              <a:buNone/>
            </a:pPr>
            <a:endParaRPr lang="en-US" altLang="zh-CN" dirty="0" smtClean="0"/>
          </a:p>
          <a:p>
            <a:pPr algn="ctr"/>
            <a:r>
              <a:rPr lang="zh-CN" altLang="en-US" dirty="0"/>
              <a:t>给计划添加测试用例</a:t>
            </a:r>
          </a:p>
          <a:p>
            <a:pPr algn="ctr"/>
            <a:endParaRPr lang="zh-CN" altLang="en-US" dirty="0"/>
          </a:p>
          <a:p>
            <a:pPr algn="ctr"/>
            <a:r>
              <a:rPr lang="zh-CN" altLang="en-US" dirty="0"/>
              <a:t>分配测试任务</a:t>
            </a:r>
          </a:p>
          <a:p>
            <a:pPr algn="ctr"/>
            <a:endParaRPr lang="zh-CN" altLang="en-US" dirty="0"/>
          </a:p>
          <a:p>
            <a:pPr algn="ctr"/>
            <a:r>
              <a:rPr lang="zh-CN" altLang="en-US" dirty="0"/>
              <a:t>执行测试</a:t>
            </a:r>
            <a:r>
              <a:rPr lang="en-US" altLang="zh-CN" dirty="0"/>
              <a:t>/</a:t>
            </a:r>
            <a:r>
              <a:rPr lang="zh-CN" altLang="en-US" dirty="0"/>
              <a:t>报告</a:t>
            </a:r>
            <a:r>
              <a:rPr lang="en-US" altLang="zh-CN" dirty="0"/>
              <a:t>bug</a:t>
            </a:r>
          </a:p>
          <a:p>
            <a:pPr algn="ctr"/>
            <a:endParaRPr lang="en-US" altLang="zh-CN" dirty="0"/>
          </a:p>
          <a:p>
            <a:pPr algn="ctr"/>
            <a:r>
              <a:rPr lang="zh-CN" altLang="en-US" dirty="0"/>
              <a:t>查看分析结果</a:t>
            </a:r>
          </a:p>
          <a:p>
            <a:pPr algn="ctr">
              <a:buFont typeface="Wingdings" panose="05000000000000000000" pitchFamily="2" charset="2"/>
              <a:buNone/>
            </a:pPr>
            <a:endParaRPr lang="en-US" altLang="zh-CN" dirty="0"/>
          </a:p>
        </p:txBody>
      </p:sp>
      <p:cxnSp>
        <p:nvCxnSpPr>
          <p:cNvPr id="3" name="直接箭头连接符 2"/>
          <p:cNvCxnSpPr/>
          <p:nvPr/>
        </p:nvCxnSpPr>
        <p:spPr>
          <a:xfrm>
            <a:off x="4390802" y="1637731"/>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 name="直接箭头连接符 4"/>
          <p:cNvCxnSpPr/>
          <p:nvPr/>
        </p:nvCxnSpPr>
        <p:spPr>
          <a:xfrm>
            <a:off x="4390802" y="2281451"/>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 name="直接箭头连接符 5"/>
          <p:cNvCxnSpPr/>
          <p:nvPr/>
        </p:nvCxnSpPr>
        <p:spPr>
          <a:xfrm>
            <a:off x="4390802" y="2936543"/>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a:off x="4390802" y="3591636"/>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直接箭头连接符 7"/>
          <p:cNvCxnSpPr/>
          <p:nvPr/>
        </p:nvCxnSpPr>
        <p:spPr>
          <a:xfrm>
            <a:off x="4390802" y="4233080"/>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 name="直接箭头连接符 8"/>
          <p:cNvCxnSpPr/>
          <p:nvPr/>
        </p:nvCxnSpPr>
        <p:spPr>
          <a:xfrm>
            <a:off x="4390802" y="4901821"/>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0" name="直接箭头连接符 9"/>
          <p:cNvCxnSpPr/>
          <p:nvPr/>
        </p:nvCxnSpPr>
        <p:spPr>
          <a:xfrm>
            <a:off x="4390802" y="5498121"/>
            <a:ext cx="0" cy="354842"/>
          </a:xfrm>
          <a:prstGeom prst="straightConnector1">
            <a:avLst/>
          </a:prstGeom>
          <a:ln w="38100" cmpd="sng">
            <a:solidFill>
              <a:schemeClr val="tx1">
                <a:lumMod val="75000"/>
                <a:lumOff val="25000"/>
              </a:schemeClr>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3934"/>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9" name="Rectangle 3"/>
          <p:cNvSpPr>
            <a:spLocks noGrp="1" noChangeArrowheads="1"/>
          </p:cNvSpPr>
          <p:nvPr>
            <p:ph type="body" idx="1"/>
          </p:nvPr>
        </p:nvSpPr>
        <p:spPr>
          <a:xfrm>
            <a:off x="301889" y="643264"/>
            <a:ext cx="8119872" cy="4293024"/>
          </a:xfrm>
        </p:spPr>
        <p:txBody>
          <a:bodyPr/>
          <a:lstStyle/>
          <a:p>
            <a:pPr>
              <a:buFont typeface="Wingdings" panose="05000000000000000000" pitchFamily="2" charset="2"/>
              <a:buNone/>
            </a:pPr>
            <a:r>
              <a:rPr lang="zh-CN" altLang="en-US" dirty="0" smtClean="0"/>
              <a:t>各</a:t>
            </a:r>
            <a:r>
              <a:rPr lang="zh-CN" altLang="en-US" dirty="0"/>
              <a:t>测试人员测试结果图：</a:t>
            </a:r>
          </a:p>
        </p:txBody>
      </p:sp>
      <p:pic>
        <p:nvPicPr>
          <p:cNvPr id="81818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4666" y="1346793"/>
            <a:ext cx="5972175" cy="3981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4509139"/>
      </p:ext>
    </p:extLst>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3" name="Rectangle 3"/>
          <p:cNvSpPr>
            <a:spLocks noGrp="1" noChangeArrowheads="1"/>
          </p:cNvSpPr>
          <p:nvPr>
            <p:ph type="body" idx="1"/>
          </p:nvPr>
        </p:nvSpPr>
        <p:spPr>
          <a:xfrm>
            <a:off x="383775" y="697856"/>
            <a:ext cx="8119872" cy="4293024"/>
          </a:xfrm>
        </p:spPr>
        <p:txBody>
          <a:bodyPr/>
          <a:lstStyle/>
          <a:p>
            <a:pPr>
              <a:buFont typeface="Wingdings" panose="05000000000000000000" pitchFamily="2" charset="2"/>
              <a:buNone/>
            </a:pPr>
            <a:r>
              <a:rPr lang="zh-CN" altLang="en-US" dirty="0" smtClean="0"/>
              <a:t>顶层</a:t>
            </a:r>
            <a:r>
              <a:rPr lang="zh-CN" altLang="en-US" dirty="0"/>
              <a:t>用例集测试结果图；</a:t>
            </a:r>
          </a:p>
        </p:txBody>
      </p:sp>
      <p:pic>
        <p:nvPicPr>
          <p:cNvPr id="81920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1717" y="1301087"/>
            <a:ext cx="650398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549493"/>
      </p:ext>
    </p:extLst>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Tree>
    <p:extLst>
      <p:ext uri="{BB962C8B-B14F-4D97-AF65-F5344CB8AC3E}">
        <p14:creationId xmlns:p14="http://schemas.microsoft.com/office/powerpoint/2010/main" val="8953997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ChangeArrowheads="1"/>
          </p:cNvSpPr>
          <p:nvPr>
            <p:ph type="title"/>
          </p:nvPr>
        </p:nvSpPr>
        <p:spPr/>
        <p:txBody>
          <a:bodyPr/>
          <a:lstStyle/>
          <a:p>
            <a:r>
              <a:rPr lang="en-US" altLang="zh-CN"/>
              <a:t>1.</a:t>
            </a:r>
            <a:r>
              <a:rPr lang="zh-CN" altLang="en-US"/>
              <a:t>登录</a:t>
            </a:r>
          </a:p>
        </p:txBody>
      </p:sp>
      <p:pic>
        <p:nvPicPr>
          <p:cNvPr id="76186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595438"/>
            <a:ext cx="7086600"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80612"/>
      </p:ext>
    </p:extLst>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882" name="Rectangle 2"/>
          <p:cNvSpPr>
            <a:spLocks noGrp="1" noChangeArrowheads="1"/>
          </p:cNvSpPr>
          <p:nvPr>
            <p:ph type="title"/>
          </p:nvPr>
        </p:nvSpPr>
        <p:spPr/>
        <p:txBody>
          <a:bodyPr/>
          <a:lstStyle/>
          <a:p>
            <a:r>
              <a:rPr lang="en-US" altLang="zh-CN"/>
              <a:t>2.</a:t>
            </a:r>
            <a:r>
              <a:rPr lang="zh-CN" altLang="en-US"/>
              <a:t>初始配置 </a:t>
            </a:r>
          </a:p>
        </p:txBody>
      </p:sp>
      <p:sp>
        <p:nvSpPr>
          <p:cNvPr id="762883" name="Rectangle 3"/>
          <p:cNvSpPr>
            <a:spLocks noGrp="1" noChangeArrowheads="1"/>
          </p:cNvSpPr>
          <p:nvPr>
            <p:ph type="body" idx="1"/>
          </p:nvPr>
        </p:nvSpPr>
        <p:spPr>
          <a:xfrm>
            <a:off x="329184" y="1584960"/>
            <a:ext cx="8678338" cy="4293024"/>
          </a:xfrm>
        </p:spPr>
        <p:txBody>
          <a:bodyPr/>
          <a:lstStyle/>
          <a:p>
            <a:pPr>
              <a:lnSpc>
                <a:spcPct val="90000"/>
              </a:lnSpc>
              <a:buFont typeface="Wingdings" panose="05000000000000000000" pitchFamily="2" charset="2"/>
              <a:buNone/>
            </a:pPr>
            <a:r>
              <a:rPr lang="en-US" altLang="zh-CN" sz="2000" b="0" dirty="0"/>
              <a:t>2.1 </a:t>
            </a:r>
            <a:r>
              <a:rPr lang="zh-CN" altLang="en-US" sz="2000" b="0" dirty="0"/>
              <a:t>设置用户</a:t>
            </a:r>
          </a:p>
          <a:p>
            <a:pPr>
              <a:lnSpc>
                <a:spcPct val="90000"/>
              </a:lnSpc>
              <a:buFont typeface="Wingdings" panose="05000000000000000000" pitchFamily="2" charset="2"/>
              <a:buNone/>
            </a:pPr>
            <a:r>
              <a:rPr lang="en-US" altLang="zh-CN" sz="2000" b="0" dirty="0" smtClean="0">
                <a:solidFill>
                  <a:schemeClr val="tx1"/>
                </a:solidFill>
              </a:rPr>
              <a:t>TestLink</a:t>
            </a:r>
            <a:r>
              <a:rPr lang="zh-CN" altLang="en-US" sz="2000" b="0" dirty="0">
                <a:solidFill>
                  <a:schemeClr val="tx1"/>
                </a:solidFill>
              </a:rPr>
              <a:t>系统提供了六种角色，分别是</a:t>
            </a:r>
            <a:r>
              <a:rPr lang="en-US" altLang="zh-CN" sz="2000" b="0" dirty="0">
                <a:solidFill>
                  <a:schemeClr val="tx1"/>
                </a:solidFill>
              </a:rPr>
              <a:t>guest</a:t>
            </a:r>
            <a:r>
              <a:rPr lang="zh-CN" altLang="en-US" sz="2000" b="0" dirty="0">
                <a:solidFill>
                  <a:schemeClr val="tx1"/>
                </a:solidFill>
              </a:rPr>
              <a:t>、</a:t>
            </a:r>
            <a:r>
              <a:rPr lang="en-US" altLang="zh-CN" sz="2000" b="0" dirty="0">
                <a:solidFill>
                  <a:schemeClr val="tx1"/>
                </a:solidFill>
              </a:rPr>
              <a:t>tester</a:t>
            </a:r>
            <a:r>
              <a:rPr lang="zh-CN" altLang="en-US" sz="2000" b="0" dirty="0">
                <a:solidFill>
                  <a:schemeClr val="tx1"/>
                </a:solidFill>
              </a:rPr>
              <a:t>、 </a:t>
            </a:r>
            <a:r>
              <a:rPr lang="en-US" altLang="zh-CN" sz="2000" b="0" dirty="0">
                <a:solidFill>
                  <a:schemeClr val="tx1"/>
                </a:solidFill>
              </a:rPr>
              <a:t>test designer </a:t>
            </a:r>
            <a:r>
              <a:rPr lang="zh-CN" altLang="en-US" sz="2000" b="0" dirty="0">
                <a:solidFill>
                  <a:schemeClr val="tx1"/>
                </a:solidFill>
              </a:rPr>
              <a:t>、</a:t>
            </a:r>
            <a:r>
              <a:rPr lang="en-US" altLang="zh-CN" sz="2000" b="0" dirty="0">
                <a:solidFill>
                  <a:schemeClr val="tx1"/>
                </a:solidFill>
              </a:rPr>
              <a:t>senior tester </a:t>
            </a:r>
            <a:r>
              <a:rPr lang="zh-CN" altLang="en-US" sz="2000" b="0" dirty="0">
                <a:solidFill>
                  <a:schemeClr val="tx1"/>
                </a:solidFill>
              </a:rPr>
              <a:t>、</a:t>
            </a:r>
            <a:r>
              <a:rPr lang="en-US" altLang="zh-CN" sz="2000" b="0" dirty="0">
                <a:solidFill>
                  <a:schemeClr val="tx1"/>
                </a:solidFill>
              </a:rPr>
              <a:t>leader</a:t>
            </a:r>
            <a:r>
              <a:rPr lang="zh-CN" altLang="en-US" sz="2000" b="0" dirty="0">
                <a:solidFill>
                  <a:schemeClr val="tx1"/>
                </a:solidFill>
              </a:rPr>
              <a:t>、</a:t>
            </a:r>
            <a:r>
              <a:rPr lang="en-US" altLang="zh-CN" sz="2000" b="0" dirty="0">
                <a:solidFill>
                  <a:schemeClr val="tx1"/>
                </a:solidFill>
              </a:rPr>
              <a:t>admin</a:t>
            </a:r>
            <a:r>
              <a:rPr lang="zh-CN" altLang="en-US" sz="2000" b="0" dirty="0">
                <a:solidFill>
                  <a:schemeClr val="tx1"/>
                </a:solidFill>
              </a:rPr>
              <a:t>。相对应的功能权限如下</a:t>
            </a:r>
            <a:r>
              <a:rPr lang="zh-CN" altLang="en-US" sz="2000" b="0" dirty="0" smtClean="0">
                <a:solidFill>
                  <a:schemeClr val="tx1"/>
                </a:solidFill>
              </a:rPr>
              <a:t>：</a:t>
            </a:r>
            <a:endParaRPr lang="en-US" altLang="zh-CN" sz="2000" b="0" dirty="0" smtClean="0">
              <a:solidFill>
                <a:schemeClr val="tx1"/>
              </a:solidFill>
            </a:endParaRPr>
          </a:p>
          <a:p>
            <a:pPr>
              <a:lnSpc>
                <a:spcPct val="90000"/>
              </a:lnSpc>
              <a:buFont typeface="Wingdings" panose="05000000000000000000" pitchFamily="2" charset="2"/>
              <a:buNone/>
            </a:pPr>
            <a:r>
              <a:rPr lang="zh-CN" altLang="en-US" sz="2000" b="0" dirty="0" smtClean="0">
                <a:solidFill>
                  <a:schemeClr val="tx1"/>
                </a:solidFill>
              </a:rPr>
              <a:t> </a:t>
            </a:r>
            <a:endParaRPr lang="zh-CN" altLang="en-US" sz="2000" b="0" dirty="0">
              <a:solidFill>
                <a:schemeClr val="tx1"/>
              </a:solidFill>
            </a:endParaRPr>
          </a:p>
          <a:p>
            <a:pPr marL="684213" lvl="3" indent="-342900">
              <a:lnSpc>
                <a:spcPct val="90000"/>
              </a:lnSpc>
              <a:buFont typeface="Arial" panose="020B0604020202020204" pitchFamily="34" charset="0"/>
              <a:buChar char="•"/>
            </a:pPr>
            <a:r>
              <a:rPr lang="en-US" altLang="zh-CN" sz="2000" b="0" dirty="0">
                <a:solidFill>
                  <a:schemeClr val="tx1"/>
                </a:solidFill>
              </a:rPr>
              <a:t>Guest:</a:t>
            </a:r>
            <a:r>
              <a:rPr lang="zh-CN" altLang="en-US" sz="2000" b="0" dirty="0">
                <a:solidFill>
                  <a:schemeClr val="tx1"/>
                </a:solidFill>
              </a:rPr>
              <a:t>可以浏览测试规范、关键词、测试结果以及编辑个人信息 ；</a:t>
            </a:r>
          </a:p>
          <a:p>
            <a:pPr marL="684213" lvl="3" indent="-342900">
              <a:lnSpc>
                <a:spcPct val="90000"/>
              </a:lnSpc>
              <a:buFont typeface="Arial" panose="020B0604020202020204" pitchFamily="34" charset="0"/>
              <a:buChar char="•"/>
            </a:pPr>
            <a:r>
              <a:rPr lang="en-US" altLang="zh-CN" sz="2000" b="0" dirty="0">
                <a:solidFill>
                  <a:schemeClr val="tx1"/>
                </a:solidFill>
              </a:rPr>
              <a:t>Tester:</a:t>
            </a:r>
            <a:r>
              <a:rPr lang="zh-CN" altLang="en-US" sz="2000" b="0" dirty="0">
                <a:solidFill>
                  <a:schemeClr val="tx1"/>
                </a:solidFill>
              </a:rPr>
              <a:t>可以浏览测试规范、关键词、测试结果以及编辑测试执行结果； </a:t>
            </a:r>
          </a:p>
          <a:p>
            <a:pPr marL="684213" lvl="3" indent="-342900">
              <a:lnSpc>
                <a:spcPct val="90000"/>
              </a:lnSpc>
              <a:buFont typeface="Arial" panose="020B0604020202020204" pitchFamily="34" charset="0"/>
              <a:buChar char="•"/>
            </a:pPr>
            <a:r>
              <a:rPr lang="en-US" altLang="zh-CN" sz="2000" b="0" dirty="0">
                <a:solidFill>
                  <a:schemeClr val="tx1"/>
                </a:solidFill>
              </a:rPr>
              <a:t>Test Designer:</a:t>
            </a:r>
            <a:r>
              <a:rPr lang="zh-CN" altLang="en-US" sz="2000" b="0" dirty="0">
                <a:solidFill>
                  <a:schemeClr val="tx1"/>
                </a:solidFill>
              </a:rPr>
              <a:t>编辑测试规范、关键词和需求规约； </a:t>
            </a:r>
            <a:endParaRPr lang="en-US" altLang="zh-CN" sz="2000" dirty="0">
              <a:solidFill>
                <a:schemeClr val="tx1"/>
              </a:solidFill>
            </a:endParaRPr>
          </a:p>
          <a:p>
            <a:pPr marL="684213" lvl="3" indent="-342900">
              <a:lnSpc>
                <a:spcPct val="90000"/>
              </a:lnSpc>
              <a:buFont typeface="Arial" panose="020B0604020202020204" pitchFamily="34" charset="0"/>
              <a:buChar char="•"/>
            </a:pPr>
            <a:r>
              <a:rPr lang="en-US" altLang="zh-CN" sz="2000" dirty="0">
                <a:solidFill>
                  <a:schemeClr val="tx1"/>
                </a:solidFill>
              </a:rPr>
              <a:t>Senior Tester:</a:t>
            </a:r>
            <a:r>
              <a:rPr lang="zh-CN" altLang="en-US" sz="2000" dirty="0">
                <a:solidFill>
                  <a:schemeClr val="tx1"/>
                </a:solidFill>
              </a:rPr>
              <a:t>允许编辑测试规范、关键词、需求以及测试执行和创建发布 ；</a:t>
            </a:r>
            <a:endParaRPr lang="en-US" altLang="zh-CN" sz="2000" dirty="0">
              <a:solidFill>
                <a:schemeClr val="tx1"/>
              </a:solidFill>
            </a:endParaRPr>
          </a:p>
          <a:p>
            <a:pPr marL="684213" lvl="3" indent="-342900">
              <a:lnSpc>
                <a:spcPct val="90000"/>
              </a:lnSpc>
              <a:buFont typeface="Arial" panose="020B0604020202020204" pitchFamily="34" charset="0"/>
              <a:buChar char="•"/>
            </a:pPr>
            <a:r>
              <a:rPr lang="en-US" altLang="zh-CN" sz="2000" dirty="0">
                <a:solidFill>
                  <a:schemeClr val="tx1"/>
                </a:solidFill>
              </a:rPr>
              <a:t>Leader:</a:t>
            </a:r>
            <a:r>
              <a:rPr lang="zh-CN" altLang="en-US" sz="2000" dirty="0">
                <a:solidFill>
                  <a:schemeClr val="tx1"/>
                </a:solidFill>
              </a:rPr>
              <a:t>允许编辑测试规范、关键词、需求、测试执行、测试计划（包括优先级、里程碑和分配计划）以及发布 ；</a:t>
            </a:r>
            <a:endParaRPr lang="en-US" altLang="zh-CN" sz="2000" dirty="0">
              <a:solidFill>
                <a:schemeClr val="tx1"/>
              </a:solidFill>
            </a:endParaRPr>
          </a:p>
          <a:p>
            <a:pPr marL="684213" lvl="3" indent="-342900">
              <a:lnSpc>
                <a:spcPct val="90000"/>
              </a:lnSpc>
              <a:buFont typeface="Arial" panose="020B0604020202020204" pitchFamily="34" charset="0"/>
              <a:buChar char="•"/>
            </a:pPr>
            <a:r>
              <a:rPr lang="en-US" altLang="zh-CN" sz="2000" dirty="0">
                <a:solidFill>
                  <a:schemeClr val="tx1"/>
                </a:solidFill>
              </a:rPr>
              <a:t>Admin:</a:t>
            </a:r>
            <a:r>
              <a:rPr lang="zh-CN" altLang="en-US" sz="2000" dirty="0">
                <a:solidFill>
                  <a:schemeClr val="tx1"/>
                </a:solidFill>
              </a:rPr>
              <a:t>一切权力，包括用户管理 ；</a:t>
            </a:r>
          </a:p>
          <a:p>
            <a:pPr marL="684213" lvl="3" indent="-342900">
              <a:lnSpc>
                <a:spcPct val="90000"/>
              </a:lnSpc>
              <a:buFont typeface="Arial" panose="020B0604020202020204" pitchFamily="34" charset="0"/>
              <a:buChar char="•"/>
            </a:pPr>
            <a:endParaRPr lang="zh-CN" altLang="en-US" sz="2000" b="0" dirty="0">
              <a:solidFill>
                <a:schemeClr val="tx1"/>
              </a:solidFill>
            </a:endParaRPr>
          </a:p>
          <a:p>
            <a:pPr>
              <a:lnSpc>
                <a:spcPct val="90000"/>
              </a:lnSpc>
              <a:buSzPct val="100000"/>
              <a:buFont typeface="Symbol" panose="05050102010706020507" pitchFamily="18" charset="2"/>
              <a:buNone/>
            </a:pPr>
            <a:endParaRPr lang="zh-CN" altLang="en-US" dirty="0"/>
          </a:p>
          <a:p>
            <a:pPr>
              <a:lnSpc>
                <a:spcPct val="90000"/>
              </a:lnSpc>
              <a:buSzPct val="100000"/>
              <a:buFont typeface="Symbol" panose="05050102010706020507" pitchFamily="18" charset="2"/>
              <a:buBlip>
                <a:blip r:embed="rId2"/>
              </a:buBlip>
            </a:pPr>
            <a:endParaRPr lang="zh-CN" altLang="en-US" dirty="0"/>
          </a:p>
          <a:p>
            <a:pPr>
              <a:lnSpc>
                <a:spcPct val="90000"/>
              </a:lnSpc>
              <a:buFont typeface="Wingdings" panose="05000000000000000000" pitchFamily="2" charset="2"/>
              <a:buNone/>
            </a:pPr>
            <a:endParaRPr lang="en-US" altLang="zh-CN" dirty="0"/>
          </a:p>
        </p:txBody>
      </p:sp>
    </p:spTree>
    <p:extLst>
      <p:ext uri="{BB962C8B-B14F-4D97-AF65-F5344CB8AC3E}">
        <p14:creationId xmlns:p14="http://schemas.microsoft.com/office/powerpoint/2010/main" val="3959473433"/>
      </p:ext>
    </p:extLst>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4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90675"/>
            <a:ext cx="6096000" cy="4124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4984658"/>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218" name="Rectangle 2"/>
          <p:cNvSpPr>
            <a:spLocks noGrp="1" noChangeArrowheads="1"/>
          </p:cNvSpPr>
          <p:nvPr>
            <p:ph type="title"/>
          </p:nvPr>
        </p:nvSpPr>
        <p:spPr/>
        <p:txBody>
          <a:bodyPr/>
          <a:lstStyle/>
          <a:p>
            <a:r>
              <a:rPr lang="en-US" altLang="zh-CN"/>
              <a:t>2.</a:t>
            </a:r>
            <a:r>
              <a:rPr lang="zh-CN" altLang="en-US"/>
              <a:t>初始配置</a:t>
            </a:r>
          </a:p>
        </p:txBody>
      </p:sp>
      <p:sp>
        <p:nvSpPr>
          <p:cNvPr id="777219" name="Rectangle 3"/>
          <p:cNvSpPr>
            <a:spLocks noGrp="1" noChangeArrowheads="1"/>
          </p:cNvSpPr>
          <p:nvPr>
            <p:ph type="body" idx="1"/>
          </p:nvPr>
        </p:nvSpPr>
        <p:spPr/>
        <p:txBody>
          <a:bodyPr/>
          <a:lstStyle/>
          <a:p>
            <a:pPr>
              <a:buFont typeface="Wingdings" panose="05000000000000000000" pitchFamily="2" charset="2"/>
              <a:buNone/>
            </a:pPr>
            <a:r>
              <a:rPr lang="en-US" altLang="zh-CN" sz="2000" dirty="0"/>
              <a:t>2.2 </a:t>
            </a:r>
            <a:r>
              <a:rPr lang="zh-CN" altLang="en-US" sz="2000" dirty="0"/>
              <a:t>创建产品</a:t>
            </a:r>
          </a:p>
          <a:p>
            <a:pPr>
              <a:buFont typeface="Wingdings" panose="05000000000000000000" pitchFamily="2" charset="2"/>
              <a:buNone/>
            </a:pPr>
            <a:r>
              <a:rPr lang="zh-CN" altLang="en-US" sz="2000" b="0" dirty="0">
                <a:solidFill>
                  <a:schemeClr val="tx1"/>
                </a:solidFill>
              </a:rPr>
              <a:t>    </a:t>
            </a:r>
            <a:r>
              <a:rPr lang="en-US" altLang="zh-CN" sz="2000" b="0" dirty="0" smtClean="0">
                <a:solidFill>
                  <a:schemeClr val="tx1"/>
                </a:solidFill>
              </a:rPr>
              <a:t>TestLink</a:t>
            </a:r>
            <a:r>
              <a:rPr lang="zh-CN" altLang="en-US" sz="2000" b="0" dirty="0">
                <a:solidFill>
                  <a:schemeClr val="tx1"/>
                </a:solidFill>
              </a:rPr>
              <a:t>可以对多项目进行管理，但只有</a:t>
            </a:r>
            <a:r>
              <a:rPr lang="en-US" altLang="zh-CN" sz="2000" b="0" dirty="0">
                <a:solidFill>
                  <a:schemeClr val="tx1"/>
                </a:solidFill>
              </a:rPr>
              <a:t>admin</a:t>
            </a:r>
            <a:r>
              <a:rPr lang="zh-CN" altLang="en-US" sz="2000" b="0" dirty="0">
                <a:solidFill>
                  <a:schemeClr val="tx1"/>
                </a:solidFill>
              </a:rPr>
              <a:t>级的用户可以设置项目。</a:t>
            </a:r>
            <a:r>
              <a:rPr lang="en-US" altLang="zh-CN" sz="2000" b="0" dirty="0">
                <a:solidFill>
                  <a:schemeClr val="tx1"/>
                </a:solidFill>
              </a:rPr>
              <a:t>Admin</a:t>
            </a:r>
            <a:r>
              <a:rPr lang="zh-CN" altLang="en-US" sz="2000" b="0" dirty="0">
                <a:solidFill>
                  <a:schemeClr val="tx1"/>
                </a:solidFill>
              </a:rPr>
              <a:t>进行项目设置后，测试人员就可以进行测试需求、测试用例、测试计划等相关管理工作了。</a:t>
            </a:r>
          </a:p>
        </p:txBody>
      </p:sp>
    </p:spTree>
    <p:extLst>
      <p:ext uri="{BB962C8B-B14F-4D97-AF65-F5344CB8AC3E}">
        <p14:creationId xmlns:p14="http://schemas.microsoft.com/office/powerpoint/2010/main" val="2985697225"/>
      </p:ext>
    </p:extLst>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43" name="Rectangle 3"/>
          <p:cNvSpPr>
            <a:spLocks noGrp="1" noChangeArrowheads="1"/>
          </p:cNvSpPr>
          <p:nvPr>
            <p:ph type="body" idx="1"/>
          </p:nvPr>
        </p:nvSpPr>
        <p:spPr/>
        <p:txBody>
          <a:bodyPr/>
          <a:lstStyle/>
          <a:p>
            <a:pPr>
              <a:buFont typeface="Wingdings" panose="05000000000000000000" pitchFamily="2" charset="2"/>
              <a:buNone/>
            </a:pPr>
            <a:r>
              <a:rPr lang="en-US" altLang="zh-CN"/>
              <a:t>          </a:t>
            </a:r>
            <a:r>
              <a:rPr lang="zh-CN" altLang="en-US"/>
              <a:t>第一次登陆系统，系统要求添加新产品，如下图所示：</a:t>
            </a:r>
          </a:p>
        </p:txBody>
      </p:sp>
      <p:pic>
        <p:nvPicPr>
          <p:cNvPr id="77824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342" y="2215622"/>
            <a:ext cx="6934200" cy="3662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238054"/>
      </p:ext>
    </p:extLst>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Title with content">
  <a:themeElements>
    <a:clrScheme name="Custom 218">
      <a:dk1>
        <a:sysClr val="windowText" lastClr="000000"/>
      </a:dk1>
      <a:lt1>
        <a:sysClr val="window" lastClr="FFFFFF"/>
      </a:lt1>
      <a:dk2>
        <a:srgbClr val="0096D6"/>
      </a:dk2>
      <a:lt2>
        <a:srgbClr val="E5E8E8"/>
      </a:lt2>
      <a:accent1>
        <a:srgbClr val="0096D6"/>
      </a:accent1>
      <a:accent2>
        <a:srgbClr val="F05332"/>
      </a:accent2>
      <a:accent3>
        <a:srgbClr val="822980"/>
      </a:accent3>
      <a:accent4>
        <a:srgbClr val="87898B"/>
      </a:accent4>
      <a:accent5>
        <a:srgbClr val="B9B8BB"/>
      </a:accent5>
      <a:accent6>
        <a:srgbClr val="008B2B"/>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marL="0" defTabSz="430213">
          <a:spcAft>
            <a:spcPts val="400"/>
          </a:spcAft>
          <a:buSzPct val="100000"/>
          <a:defRPr sz="1600" dirty="0" smtClean="0">
            <a:solidFill>
              <a:srgbClr val="000000"/>
            </a:solidFill>
            <a:latin typeface="HP Simplified" pitchFamily="34" charset="0"/>
            <a:cs typeface="HP Simplified" pitchFamily="34" charset="0"/>
          </a:defRPr>
        </a:defPPr>
      </a:lstStyle>
    </a:txDef>
  </a:objectDefaults>
  <a:extraClrSchemeLst/>
</a:theme>
</file>

<file path=ppt/theme/theme2.xml><?xml version="1.0" encoding="utf-8"?>
<a:theme xmlns:a="http://schemas.openxmlformats.org/drawingml/2006/main" name="Office Theme">
  <a:themeElements>
    <a:clrScheme name="HP Theme colors">
      <a:dk1>
        <a:sysClr val="windowText" lastClr="000000"/>
      </a:dk1>
      <a:lt1>
        <a:sysClr val="window" lastClr="FFFFFF"/>
      </a:lt1>
      <a:dk2>
        <a:srgbClr val="000000"/>
      </a:dk2>
      <a:lt2>
        <a:srgbClr val="EEECE1"/>
      </a:lt2>
      <a:accent1>
        <a:srgbClr val="0096D6"/>
      </a:accent1>
      <a:accent2>
        <a:srgbClr val="F05332"/>
      </a:accent2>
      <a:accent3>
        <a:srgbClr val="B7CA34"/>
      </a:accent3>
      <a:accent4>
        <a:srgbClr val="87898B"/>
      </a:accent4>
      <a:accent5>
        <a:srgbClr val="B9B8BB"/>
      </a:accent5>
      <a:accent6>
        <a:srgbClr val="E5E8E8"/>
      </a:accent6>
      <a:hlink>
        <a:srgbClr val="0096D6"/>
      </a:hlink>
      <a:folHlink>
        <a:srgbClr val="0096D6"/>
      </a:folHlink>
    </a:clrScheme>
    <a:fontScheme name="HP Simplified">
      <a:majorFont>
        <a:latin typeface="HP Simplified"/>
        <a:ea typeface=""/>
        <a:cs typeface=""/>
      </a:majorFont>
      <a:minorFont>
        <a:latin typeface="HP Simplifi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5BA1BE96BED65458B369405EF4B58DB" ma:contentTypeVersion="0" ma:contentTypeDescription="Create a new document." ma:contentTypeScope="" ma:versionID="ff20aff26a81a04be0fc3f24cc764849">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48AF10-C681-4FBA-A692-439C5D8B5A4A}">
  <ds:schemaRefs>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22FA114E-EBA8-4F21-AE72-3F29C39C17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2E2FB035-6A27-4079-A5CE-5B9F385880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35844</TotalTime>
  <Words>1665</Words>
  <Application>Microsoft Office PowerPoint</Application>
  <PresentationFormat>全屏显示(4:3)</PresentationFormat>
  <Paragraphs>134</Paragraphs>
  <Slides>42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42</vt:i4>
      </vt:variant>
    </vt:vector>
  </HeadingPairs>
  <TitlesOfParts>
    <vt:vector size="48" baseType="lpstr">
      <vt:lpstr>HP Simplified</vt:lpstr>
      <vt:lpstr>Lucida Grande</vt:lpstr>
      <vt:lpstr>Arial</vt:lpstr>
      <vt:lpstr>Symbol</vt:lpstr>
      <vt:lpstr>Wingdings</vt:lpstr>
      <vt:lpstr>Title with content</vt:lpstr>
      <vt:lpstr>TestLink的使用</vt:lpstr>
      <vt:lpstr>前言</vt:lpstr>
      <vt:lpstr>TestLink主要功能:</vt:lpstr>
      <vt:lpstr>测试管理流程:</vt:lpstr>
      <vt:lpstr>1.登录</vt:lpstr>
      <vt:lpstr>2.初始配置 </vt:lpstr>
      <vt:lpstr>PowerPoint 演示文稿</vt:lpstr>
      <vt:lpstr>2.初始配置</vt:lpstr>
      <vt:lpstr>PowerPoint 演示文稿</vt:lpstr>
      <vt:lpstr>3.测试需求管理</vt:lpstr>
      <vt:lpstr>4.创建计划</vt:lpstr>
      <vt:lpstr>PowerPoint 演示文稿</vt:lpstr>
      <vt:lpstr>PowerPoint 演示文稿</vt:lpstr>
      <vt:lpstr>5.测试用例管理</vt:lpstr>
      <vt:lpstr>PowerPoint 演示文稿</vt:lpstr>
      <vt:lpstr>PowerPoint 演示文稿</vt:lpstr>
      <vt:lpstr>PowerPoint 演示文稿</vt:lpstr>
      <vt:lpstr>PowerPoint 演示文稿</vt:lpstr>
      <vt:lpstr>6.测试计划用例管理</vt:lpstr>
      <vt:lpstr>PowerPoint 演示文稿</vt:lpstr>
      <vt:lpstr>PowerPoint 演示文稿</vt:lpstr>
      <vt:lpstr>7.分配测试任务</vt:lpstr>
      <vt:lpstr>PowerPoint 演示文稿</vt:lpstr>
      <vt:lpstr>8.执行测试\报告Bug</vt:lpstr>
      <vt:lpstr>PowerPoint 演示文稿</vt:lpstr>
      <vt:lpstr>PowerPoint 演示文稿</vt:lpstr>
      <vt:lpstr>PowerPoint 演示文稿</vt:lpstr>
      <vt:lpstr>PowerPoint 演示文稿</vt:lpstr>
      <vt:lpstr>9.测试结果分析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Johnson, Greg (Brand Strategy)</dc:creator>
  <cp:lastModifiedBy>XY</cp:lastModifiedBy>
  <cp:revision>1191</cp:revision>
  <cp:lastPrinted>2013-01-17T18:56:59Z</cp:lastPrinted>
  <dcterms:created xsi:type="dcterms:W3CDTF">2013-01-17T20:22:11Z</dcterms:created>
  <dcterms:modified xsi:type="dcterms:W3CDTF">2015-02-05T08:05:29Z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0x01010085BA1BE96BED65458B369405EF4B58DB</vt:lpwstr>
  </property>
</Properties>
</file>