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3"/>
  </p:notesMasterIdLst>
  <p:sldIdLst>
    <p:sldId id="257" r:id="rId2"/>
    <p:sldId id="259" r:id="rId3"/>
    <p:sldId id="356" r:id="rId4"/>
    <p:sldId id="357" r:id="rId5"/>
    <p:sldId id="358" r:id="rId6"/>
    <p:sldId id="359" r:id="rId7"/>
    <p:sldId id="264" r:id="rId8"/>
    <p:sldId id="269" r:id="rId9"/>
    <p:sldId id="270" r:id="rId10"/>
    <p:sldId id="271" r:id="rId11"/>
    <p:sldId id="328" r:id="rId12"/>
    <p:sldId id="329" r:id="rId13"/>
    <p:sldId id="330" r:id="rId14"/>
    <p:sldId id="332" r:id="rId15"/>
    <p:sldId id="333" r:id="rId16"/>
    <p:sldId id="334" r:id="rId17"/>
    <p:sldId id="335" r:id="rId18"/>
    <p:sldId id="337" r:id="rId19"/>
    <p:sldId id="338" r:id="rId20"/>
    <p:sldId id="339" r:id="rId21"/>
    <p:sldId id="340" r:id="rId22"/>
    <p:sldId id="341" r:id="rId23"/>
    <p:sldId id="342" r:id="rId24"/>
    <p:sldId id="343" r:id="rId25"/>
    <p:sldId id="344" r:id="rId26"/>
    <p:sldId id="345" r:id="rId27"/>
    <p:sldId id="348" r:id="rId28"/>
    <p:sldId id="349" r:id="rId29"/>
    <p:sldId id="350" r:id="rId30"/>
    <p:sldId id="351" r:id="rId31"/>
    <p:sldId id="327"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4202" autoAdjust="0"/>
  </p:normalViewPr>
  <p:slideViewPr>
    <p:cSldViewPr snapToGrid="0">
      <p:cViewPr varScale="1">
        <p:scale>
          <a:sx n="51" d="100"/>
          <a:sy n="51" d="100"/>
        </p:scale>
        <p:origin x="1458" y="4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315C0-952E-4A69-828D-BA9460425ED9}" type="datetimeFigureOut">
              <a:rPr lang="zh-CN" altLang="en-US" smtClean="0"/>
              <a:t>2018/6/4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DBF47E-B5DF-47EE-8632-C5F60D517BB5}" type="slidenum">
              <a:rPr lang="zh-CN" altLang="en-US" smtClean="0"/>
              <a:t>‹#›</a:t>
            </a:fld>
            <a:endParaRPr lang="zh-CN" altLang="en-US"/>
          </a:p>
        </p:txBody>
      </p:sp>
    </p:spTree>
    <p:extLst>
      <p:ext uri="{BB962C8B-B14F-4D97-AF65-F5344CB8AC3E}">
        <p14:creationId xmlns:p14="http://schemas.microsoft.com/office/powerpoint/2010/main" val="3859270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xfrm>
            <a:off x="381000" y="381000"/>
            <a:ext cx="4572000" cy="25733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xfrm>
            <a:off x="381000" y="3124200"/>
            <a:ext cx="6096000" cy="533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Tx/>
              <a:buNone/>
              <a:tabLst/>
              <a:defRPr/>
            </a:pPr>
            <a:endParaRPr lang="en-US" altLang="zh-CN" dirty="0" smtClean="0"/>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fld id="{7BD8DACF-9EE0-4345-AB9B-7F039C1E9701}" type="slidenum">
              <a:rPr lang="en-US" altLang="zh-CN" sz="1200"/>
              <a:pPr/>
              <a:t>1</a:t>
            </a:fld>
            <a:endParaRPr lang="en-US" altLang="zh-CN" sz="1200"/>
          </a:p>
        </p:txBody>
      </p:sp>
    </p:spTree>
    <p:extLst>
      <p:ext uri="{BB962C8B-B14F-4D97-AF65-F5344CB8AC3E}">
        <p14:creationId xmlns:p14="http://schemas.microsoft.com/office/powerpoint/2010/main" val="3556355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11</a:t>
            </a:fld>
            <a:endParaRPr lang="zh-CN" altLang="en-US"/>
          </a:p>
        </p:txBody>
      </p:sp>
    </p:spTree>
    <p:extLst>
      <p:ext uri="{BB962C8B-B14F-4D97-AF65-F5344CB8AC3E}">
        <p14:creationId xmlns:p14="http://schemas.microsoft.com/office/powerpoint/2010/main" val="1018331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12</a:t>
            </a:fld>
            <a:endParaRPr lang="zh-CN" altLang="en-US"/>
          </a:p>
        </p:txBody>
      </p:sp>
    </p:spTree>
    <p:extLst>
      <p:ext uri="{BB962C8B-B14F-4D97-AF65-F5344CB8AC3E}">
        <p14:creationId xmlns:p14="http://schemas.microsoft.com/office/powerpoint/2010/main" val="95886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13</a:t>
            </a:fld>
            <a:endParaRPr lang="zh-CN" altLang="en-US"/>
          </a:p>
        </p:txBody>
      </p:sp>
    </p:spTree>
    <p:extLst>
      <p:ext uri="{BB962C8B-B14F-4D97-AF65-F5344CB8AC3E}">
        <p14:creationId xmlns:p14="http://schemas.microsoft.com/office/powerpoint/2010/main" val="2417114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14</a:t>
            </a:fld>
            <a:endParaRPr lang="zh-CN" altLang="en-US"/>
          </a:p>
        </p:txBody>
      </p:sp>
    </p:spTree>
    <p:extLst>
      <p:ext uri="{BB962C8B-B14F-4D97-AF65-F5344CB8AC3E}">
        <p14:creationId xmlns:p14="http://schemas.microsoft.com/office/powerpoint/2010/main" val="2698259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15</a:t>
            </a:fld>
            <a:endParaRPr lang="zh-CN" altLang="en-US"/>
          </a:p>
        </p:txBody>
      </p:sp>
    </p:spTree>
    <p:extLst>
      <p:ext uri="{BB962C8B-B14F-4D97-AF65-F5344CB8AC3E}">
        <p14:creationId xmlns:p14="http://schemas.microsoft.com/office/powerpoint/2010/main" val="400223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16</a:t>
            </a:fld>
            <a:endParaRPr lang="zh-CN" altLang="en-US"/>
          </a:p>
        </p:txBody>
      </p:sp>
    </p:spTree>
    <p:extLst>
      <p:ext uri="{BB962C8B-B14F-4D97-AF65-F5344CB8AC3E}">
        <p14:creationId xmlns:p14="http://schemas.microsoft.com/office/powerpoint/2010/main" val="4235562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17</a:t>
            </a:fld>
            <a:endParaRPr lang="zh-CN" altLang="en-US"/>
          </a:p>
        </p:txBody>
      </p:sp>
    </p:spTree>
    <p:extLst>
      <p:ext uri="{BB962C8B-B14F-4D97-AF65-F5344CB8AC3E}">
        <p14:creationId xmlns:p14="http://schemas.microsoft.com/office/powerpoint/2010/main" val="806860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18</a:t>
            </a:fld>
            <a:endParaRPr lang="zh-CN" altLang="en-US"/>
          </a:p>
        </p:txBody>
      </p:sp>
    </p:spTree>
    <p:extLst>
      <p:ext uri="{BB962C8B-B14F-4D97-AF65-F5344CB8AC3E}">
        <p14:creationId xmlns:p14="http://schemas.microsoft.com/office/powerpoint/2010/main" val="694881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19</a:t>
            </a:fld>
            <a:endParaRPr lang="zh-CN" altLang="en-US"/>
          </a:p>
        </p:txBody>
      </p:sp>
    </p:spTree>
    <p:extLst>
      <p:ext uri="{BB962C8B-B14F-4D97-AF65-F5344CB8AC3E}">
        <p14:creationId xmlns:p14="http://schemas.microsoft.com/office/powerpoint/2010/main" val="1989499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20</a:t>
            </a:fld>
            <a:endParaRPr lang="zh-CN" altLang="en-US"/>
          </a:p>
        </p:txBody>
      </p:sp>
    </p:spTree>
    <p:extLst>
      <p:ext uri="{BB962C8B-B14F-4D97-AF65-F5344CB8AC3E}">
        <p14:creationId xmlns:p14="http://schemas.microsoft.com/office/powerpoint/2010/main" val="1786802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2</a:t>
            </a:fld>
            <a:endParaRPr lang="zh-CN" altLang="en-US"/>
          </a:p>
        </p:txBody>
      </p:sp>
    </p:spTree>
    <p:extLst>
      <p:ext uri="{BB962C8B-B14F-4D97-AF65-F5344CB8AC3E}">
        <p14:creationId xmlns:p14="http://schemas.microsoft.com/office/powerpoint/2010/main" val="734848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21</a:t>
            </a:fld>
            <a:endParaRPr lang="zh-CN" altLang="en-US"/>
          </a:p>
        </p:txBody>
      </p:sp>
    </p:spTree>
    <p:extLst>
      <p:ext uri="{BB962C8B-B14F-4D97-AF65-F5344CB8AC3E}">
        <p14:creationId xmlns:p14="http://schemas.microsoft.com/office/powerpoint/2010/main" val="550353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22</a:t>
            </a:fld>
            <a:endParaRPr lang="zh-CN" altLang="en-US"/>
          </a:p>
        </p:txBody>
      </p:sp>
    </p:spTree>
    <p:extLst>
      <p:ext uri="{BB962C8B-B14F-4D97-AF65-F5344CB8AC3E}">
        <p14:creationId xmlns:p14="http://schemas.microsoft.com/office/powerpoint/2010/main" val="2705400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23</a:t>
            </a:fld>
            <a:endParaRPr lang="zh-CN" altLang="en-US"/>
          </a:p>
        </p:txBody>
      </p:sp>
    </p:spTree>
    <p:extLst>
      <p:ext uri="{BB962C8B-B14F-4D97-AF65-F5344CB8AC3E}">
        <p14:creationId xmlns:p14="http://schemas.microsoft.com/office/powerpoint/2010/main" val="937854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24</a:t>
            </a:fld>
            <a:endParaRPr lang="zh-CN" altLang="en-US"/>
          </a:p>
        </p:txBody>
      </p:sp>
    </p:spTree>
    <p:extLst>
      <p:ext uri="{BB962C8B-B14F-4D97-AF65-F5344CB8AC3E}">
        <p14:creationId xmlns:p14="http://schemas.microsoft.com/office/powerpoint/2010/main" val="2017881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25</a:t>
            </a:fld>
            <a:endParaRPr lang="zh-CN" altLang="en-US"/>
          </a:p>
        </p:txBody>
      </p:sp>
    </p:spTree>
    <p:extLst>
      <p:ext uri="{BB962C8B-B14F-4D97-AF65-F5344CB8AC3E}">
        <p14:creationId xmlns:p14="http://schemas.microsoft.com/office/powerpoint/2010/main" val="600406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26</a:t>
            </a:fld>
            <a:endParaRPr lang="zh-CN" altLang="en-US"/>
          </a:p>
        </p:txBody>
      </p:sp>
    </p:spTree>
    <p:extLst>
      <p:ext uri="{BB962C8B-B14F-4D97-AF65-F5344CB8AC3E}">
        <p14:creationId xmlns:p14="http://schemas.microsoft.com/office/powerpoint/2010/main" val="331973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27</a:t>
            </a:fld>
            <a:endParaRPr lang="zh-CN" altLang="en-US"/>
          </a:p>
        </p:txBody>
      </p:sp>
    </p:spTree>
    <p:extLst>
      <p:ext uri="{BB962C8B-B14F-4D97-AF65-F5344CB8AC3E}">
        <p14:creationId xmlns:p14="http://schemas.microsoft.com/office/powerpoint/2010/main" val="3581556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28</a:t>
            </a:fld>
            <a:endParaRPr lang="zh-CN" altLang="en-US"/>
          </a:p>
        </p:txBody>
      </p:sp>
    </p:spTree>
    <p:extLst>
      <p:ext uri="{BB962C8B-B14F-4D97-AF65-F5344CB8AC3E}">
        <p14:creationId xmlns:p14="http://schemas.microsoft.com/office/powerpoint/2010/main" val="3766036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6DBF47E-B5DF-47EE-8632-C5F60D517BB5}" type="slidenum">
              <a:rPr lang="zh-CN" altLang="en-US" smtClean="0"/>
              <a:t>29</a:t>
            </a:fld>
            <a:endParaRPr lang="zh-CN" altLang="en-US"/>
          </a:p>
        </p:txBody>
      </p:sp>
    </p:spTree>
    <p:extLst>
      <p:ext uri="{BB962C8B-B14F-4D97-AF65-F5344CB8AC3E}">
        <p14:creationId xmlns:p14="http://schemas.microsoft.com/office/powerpoint/2010/main" val="3944256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6DBF47E-B5DF-47EE-8632-C5F60D517BB5}" type="slidenum">
              <a:rPr lang="zh-CN" altLang="en-US" smtClean="0"/>
              <a:t>30</a:t>
            </a:fld>
            <a:endParaRPr lang="zh-CN" altLang="en-US"/>
          </a:p>
        </p:txBody>
      </p:sp>
    </p:spTree>
    <p:extLst>
      <p:ext uri="{BB962C8B-B14F-4D97-AF65-F5344CB8AC3E}">
        <p14:creationId xmlns:p14="http://schemas.microsoft.com/office/powerpoint/2010/main" val="3807667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3</a:t>
            </a:fld>
            <a:endParaRPr lang="zh-CN" altLang="en-US"/>
          </a:p>
        </p:txBody>
      </p:sp>
    </p:spTree>
    <p:extLst>
      <p:ext uri="{BB962C8B-B14F-4D97-AF65-F5344CB8AC3E}">
        <p14:creationId xmlns:p14="http://schemas.microsoft.com/office/powerpoint/2010/main" val="7277096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DBF47E-B5DF-47EE-8632-C5F60D517BB5}" type="slidenum">
              <a:rPr lang="zh-CN" altLang="en-US" smtClean="0"/>
              <a:t>31</a:t>
            </a:fld>
            <a:endParaRPr lang="zh-CN" altLang="en-US"/>
          </a:p>
        </p:txBody>
      </p:sp>
    </p:spTree>
    <p:extLst>
      <p:ext uri="{BB962C8B-B14F-4D97-AF65-F5344CB8AC3E}">
        <p14:creationId xmlns:p14="http://schemas.microsoft.com/office/powerpoint/2010/main" val="2175385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4</a:t>
            </a:fld>
            <a:endParaRPr lang="zh-CN" altLang="en-US"/>
          </a:p>
        </p:txBody>
      </p:sp>
    </p:spTree>
    <p:extLst>
      <p:ext uri="{BB962C8B-B14F-4D97-AF65-F5344CB8AC3E}">
        <p14:creationId xmlns:p14="http://schemas.microsoft.com/office/powerpoint/2010/main" val="237935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5</a:t>
            </a:fld>
            <a:endParaRPr lang="zh-CN" altLang="en-US"/>
          </a:p>
        </p:txBody>
      </p:sp>
    </p:spTree>
    <p:extLst>
      <p:ext uri="{BB962C8B-B14F-4D97-AF65-F5344CB8AC3E}">
        <p14:creationId xmlns:p14="http://schemas.microsoft.com/office/powerpoint/2010/main" val="4259164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6</a:t>
            </a:fld>
            <a:endParaRPr lang="zh-CN" altLang="en-US"/>
          </a:p>
        </p:txBody>
      </p:sp>
    </p:spTree>
    <p:extLst>
      <p:ext uri="{BB962C8B-B14F-4D97-AF65-F5344CB8AC3E}">
        <p14:creationId xmlns:p14="http://schemas.microsoft.com/office/powerpoint/2010/main" val="2041465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7</a:t>
            </a:fld>
            <a:endParaRPr lang="zh-CN" altLang="en-US"/>
          </a:p>
        </p:txBody>
      </p:sp>
    </p:spTree>
    <p:extLst>
      <p:ext uri="{BB962C8B-B14F-4D97-AF65-F5344CB8AC3E}">
        <p14:creationId xmlns:p14="http://schemas.microsoft.com/office/powerpoint/2010/main" val="2850428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9</a:t>
            </a:fld>
            <a:endParaRPr lang="zh-CN" altLang="en-US"/>
          </a:p>
        </p:txBody>
      </p:sp>
    </p:spTree>
    <p:extLst>
      <p:ext uri="{BB962C8B-B14F-4D97-AF65-F5344CB8AC3E}">
        <p14:creationId xmlns:p14="http://schemas.microsoft.com/office/powerpoint/2010/main" val="95824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10</a:t>
            </a:fld>
            <a:endParaRPr lang="zh-CN" altLang="en-US"/>
          </a:p>
        </p:txBody>
      </p:sp>
    </p:spTree>
    <p:extLst>
      <p:ext uri="{BB962C8B-B14F-4D97-AF65-F5344CB8AC3E}">
        <p14:creationId xmlns:p14="http://schemas.microsoft.com/office/powerpoint/2010/main" val="1651637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solidFill>
                  <a:schemeClr val="tx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3043322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914400" y="4338960"/>
            <a:ext cx="10363200" cy="1143000"/>
          </a:xfrm>
          <a:prstGeom prst="rect">
            <a:avLst/>
          </a:prstGeo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914400" y="1916832"/>
            <a:ext cx="10363200" cy="4114800"/>
          </a:xfrm>
          <a:prstGeom prst="rect">
            <a:avLst/>
          </a:prstGeo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802701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a:prstGeom prst="rect">
            <a:avLst/>
          </a:prstGeom>
        </p:spPr>
        <p:txBody>
          <a:bodyPr vert="eaVert"/>
          <a:lstStyle>
            <a:lvl1pPr>
              <a:defRPr>
                <a:solidFill>
                  <a:schemeClr val="tx1"/>
                </a:solidFill>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914400" y="609600"/>
            <a:ext cx="7569200" cy="5486400"/>
          </a:xfrm>
          <a:prstGeom prst="rect">
            <a:avLst/>
          </a:prstGeo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239747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6" name="Group 6"/>
          <p:cNvGrpSpPr>
            <a:grpSpLocks/>
          </p:cNvGrpSpPr>
          <p:nvPr/>
        </p:nvGrpSpPr>
        <p:grpSpPr bwMode="auto">
          <a:xfrm>
            <a:off x="605367" y="457200"/>
            <a:ext cx="3028951" cy="1219200"/>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498475 h 314"/>
                <a:gd name="T4" fmla="*/ 0 w 1087"/>
                <a:gd name="T5" fmla="*/ 498475 h 314"/>
                <a:gd name="T6" fmla="*/ 1725613 w 1087"/>
                <a:gd name="T7" fmla="*/ 498475 h 314"/>
                <a:gd name="T8" fmla="*/ 1725613 w 1087"/>
                <a:gd name="T9" fmla="*/ 0 h 314"/>
                <a:gd name="T10" fmla="*/ 0 w 1087"/>
                <a:gd name="T11" fmla="*/ 0 h 314"/>
                <a:gd name="T12" fmla="*/ 1616075 w 1087"/>
                <a:gd name="T13" fmla="*/ 388938 h 314"/>
                <a:gd name="T14" fmla="*/ 109538 w 1087"/>
                <a:gd name="T15" fmla="*/ 388938 h 314"/>
                <a:gd name="T16" fmla="*/ 109538 w 1087"/>
                <a:gd name="T17" fmla="*/ 109538 h 314"/>
                <a:gd name="T18" fmla="*/ 1616075 w 1087"/>
                <a:gd name="T19" fmla="*/ 109538 h 314"/>
                <a:gd name="T20" fmla="*/ 1616075 w 1087"/>
                <a:gd name="T21" fmla="*/ 388938 h 314"/>
                <a:gd name="T22" fmla="*/ 1616075 w 1087"/>
                <a:gd name="T23" fmla="*/ 388938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8" name="Freeform 6"/>
            <p:cNvSpPr>
              <a:spLocks noEditPoints="1"/>
            </p:cNvSpPr>
            <p:nvPr/>
          </p:nvSpPr>
          <p:spPr bwMode="auto">
            <a:xfrm>
              <a:off x="3578225" y="1968500"/>
              <a:ext cx="5038725" cy="1289050"/>
            </a:xfrm>
            <a:custGeom>
              <a:avLst/>
              <a:gdLst>
                <a:gd name="T0" fmla="*/ 300595 w 1341"/>
                <a:gd name="T1" fmla="*/ 195996 h 342"/>
                <a:gd name="T2" fmla="*/ 108966 w 1341"/>
                <a:gd name="T3" fmla="*/ 290225 h 342"/>
                <a:gd name="T4" fmla="*/ 796577 w 1341"/>
                <a:gd name="T5" fmla="*/ 350531 h 342"/>
                <a:gd name="T6" fmla="*/ 653794 w 1341"/>
                <a:gd name="T7" fmla="*/ 505066 h 342"/>
                <a:gd name="T8" fmla="*/ 1022023 w 1341"/>
                <a:gd name="T9" fmla="*/ 497528 h 342"/>
                <a:gd name="T10" fmla="*/ 1037053 w 1341"/>
                <a:gd name="T11" fmla="*/ 143228 h 342"/>
                <a:gd name="T12" fmla="*/ 1228682 w 1341"/>
                <a:gd name="T13" fmla="*/ 497528 h 342"/>
                <a:gd name="T14" fmla="*/ 1495461 w 1341"/>
                <a:gd name="T15" fmla="*/ 0 h 342"/>
                <a:gd name="T16" fmla="*/ 1510490 w 1341"/>
                <a:gd name="T17" fmla="*/ 505066 h 342"/>
                <a:gd name="T18" fmla="*/ 1683332 w 1341"/>
                <a:gd name="T19" fmla="*/ 350531 h 342"/>
                <a:gd name="T20" fmla="*/ 1683332 w 1341"/>
                <a:gd name="T21" fmla="*/ 278917 h 342"/>
                <a:gd name="T22" fmla="*/ 2412276 w 1341"/>
                <a:gd name="T23" fmla="*/ 226149 h 342"/>
                <a:gd name="T24" fmla="*/ 2412276 w 1341"/>
                <a:gd name="T25" fmla="*/ 493759 h 342"/>
                <a:gd name="T26" fmla="*/ 2141740 w 1341"/>
                <a:gd name="T27" fmla="*/ 418376 h 342"/>
                <a:gd name="T28" fmla="*/ 1991442 w 1341"/>
                <a:gd name="T29" fmla="*/ 226149 h 342"/>
                <a:gd name="T30" fmla="*/ 2096651 w 1341"/>
                <a:gd name="T31" fmla="*/ 143228 h 342"/>
                <a:gd name="T32" fmla="*/ 2772990 w 1341"/>
                <a:gd name="T33" fmla="*/ 335455 h 342"/>
                <a:gd name="T34" fmla="*/ 2957104 w 1341"/>
                <a:gd name="T35" fmla="*/ 169612 h 342"/>
                <a:gd name="T36" fmla="*/ 2765475 w 1341"/>
                <a:gd name="T37" fmla="*/ 244995 h 342"/>
                <a:gd name="T38" fmla="*/ 3186308 w 1341"/>
                <a:gd name="T39" fmla="*/ 275148 h 342"/>
                <a:gd name="T40" fmla="*/ 3291516 w 1341"/>
                <a:gd name="T41" fmla="*/ 275148 h 342"/>
                <a:gd name="T42" fmla="*/ 3129946 w 1341"/>
                <a:gd name="T43" fmla="*/ 342993 h 342"/>
                <a:gd name="T44" fmla="*/ 3625928 w 1341"/>
                <a:gd name="T45" fmla="*/ 162074 h 342"/>
                <a:gd name="T46" fmla="*/ 3622171 w 1341"/>
                <a:gd name="T47" fmla="*/ 388223 h 342"/>
                <a:gd name="T48" fmla="*/ 3795013 w 1341"/>
                <a:gd name="T49" fmla="*/ 497528 h 342"/>
                <a:gd name="T50" fmla="*/ 4020459 w 1341"/>
                <a:gd name="T51" fmla="*/ 143228 h 342"/>
                <a:gd name="T52" fmla="*/ 3795013 w 1341"/>
                <a:gd name="T53" fmla="*/ 335455 h 342"/>
                <a:gd name="T54" fmla="*/ 4257178 w 1341"/>
                <a:gd name="T55" fmla="*/ 275148 h 342"/>
                <a:gd name="T56" fmla="*/ 4358629 w 1341"/>
                <a:gd name="T57" fmla="*/ 275148 h 342"/>
                <a:gd name="T58" fmla="*/ 4197059 w 1341"/>
                <a:gd name="T59" fmla="*/ 342993 h 342"/>
                <a:gd name="T60" fmla="*/ 4655466 w 1341"/>
                <a:gd name="T61" fmla="*/ 146997 h 342"/>
                <a:gd name="T62" fmla="*/ 4433777 w 1341"/>
                <a:gd name="T63" fmla="*/ 497528 h 342"/>
                <a:gd name="T64" fmla="*/ 4681768 w 1341"/>
                <a:gd name="T65" fmla="*/ 320378 h 342"/>
                <a:gd name="T66" fmla="*/ 4937274 w 1341"/>
                <a:gd name="T67" fmla="*/ 497528 h 342"/>
                <a:gd name="T68" fmla="*/ 4865883 w 1341"/>
                <a:gd name="T69" fmla="*/ 414607 h 342"/>
                <a:gd name="T70" fmla="*/ 67634 w 1341"/>
                <a:gd name="T71" fmla="*/ 870674 h 342"/>
                <a:gd name="T72" fmla="*/ 304353 w 1341"/>
                <a:gd name="T73" fmla="*/ 1157130 h 342"/>
                <a:gd name="T74" fmla="*/ 616220 w 1341"/>
                <a:gd name="T75" fmla="*/ 1157130 h 342"/>
                <a:gd name="T76" fmla="*/ 387016 w 1341"/>
                <a:gd name="T77" fmla="*/ 806599 h 342"/>
                <a:gd name="T78" fmla="*/ 946874 w 1341"/>
                <a:gd name="T79" fmla="*/ 863136 h 342"/>
                <a:gd name="T80" fmla="*/ 946874 w 1341"/>
                <a:gd name="T81" fmla="*/ 1157130 h 342"/>
                <a:gd name="T82" fmla="*/ 792820 w 1341"/>
                <a:gd name="T83" fmla="*/ 806599 h 342"/>
                <a:gd name="T84" fmla="*/ 1146019 w 1341"/>
                <a:gd name="T85" fmla="*/ 799060 h 342"/>
                <a:gd name="T86" fmla="*/ 1270014 w 1341"/>
                <a:gd name="T87" fmla="*/ 1074208 h 342"/>
                <a:gd name="T88" fmla="*/ 1055840 w 1341"/>
                <a:gd name="T89" fmla="*/ 946057 h 342"/>
                <a:gd name="T90" fmla="*/ 1514248 w 1341"/>
                <a:gd name="T91" fmla="*/ 863136 h 342"/>
                <a:gd name="T92" fmla="*/ 1435341 w 1341"/>
                <a:gd name="T93" fmla="*/ 859367 h 342"/>
                <a:gd name="T94" fmla="*/ 1615699 w 1341"/>
                <a:gd name="T95" fmla="*/ 1289050 h 342"/>
                <a:gd name="T96" fmla="*/ 1871204 w 1341"/>
                <a:gd name="T97" fmla="*/ 979980 h 342"/>
                <a:gd name="T98" fmla="*/ 2168042 w 1341"/>
                <a:gd name="T99" fmla="*/ 799060 h 342"/>
                <a:gd name="T100" fmla="*/ 2081621 w 1341"/>
                <a:gd name="T101" fmla="*/ 1157130 h 342"/>
                <a:gd name="T102" fmla="*/ 2340884 w 1341"/>
                <a:gd name="T103" fmla="*/ 704831 h 342"/>
                <a:gd name="T104" fmla="*/ 2333369 w 1341"/>
                <a:gd name="T105" fmla="*/ 1157130 h 342"/>
                <a:gd name="T106" fmla="*/ 2419790 w 1341"/>
                <a:gd name="T107" fmla="*/ 1130746 h 342"/>
                <a:gd name="T108" fmla="*/ 2419790 w 1341"/>
                <a:gd name="T109" fmla="*/ 904596 h 342"/>
                <a:gd name="T110" fmla="*/ 2483667 w 1341"/>
                <a:gd name="T111" fmla="*/ 897058 h 342"/>
                <a:gd name="T112" fmla="*/ 3032253 w 1341"/>
                <a:gd name="T113" fmla="*/ 1002594 h 342"/>
                <a:gd name="T114" fmla="*/ 2900743 w 1341"/>
                <a:gd name="T115" fmla="*/ 1164668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sp>
        <p:nvSpPr>
          <p:cNvPr id="5" name="Title 4"/>
          <p:cNvSpPr>
            <a:spLocks noGrp="1"/>
          </p:cNvSpPr>
          <p:nvPr>
            <p:ph type="title"/>
          </p:nvPr>
        </p:nvSpPr>
        <p:spPr>
          <a:xfrm>
            <a:off x="610393" y="2209800"/>
            <a:ext cx="8229600" cy="1905000"/>
          </a:xfrm>
          <a:prstGeom prst="rect">
            <a:avLst/>
          </a:prstGeom>
        </p:spPr>
        <p:txBody>
          <a:bodyPr anchor="b"/>
          <a:lstStyle>
            <a:lvl1pPr>
              <a:lnSpc>
                <a:spcPct val="80000"/>
              </a:lnSpc>
              <a:defRPr sz="4950"/>
            </a:lvl1pPr>
          </a:lstStyle>
          <a:p>
            <a:r>
              <a:rPr lang="en-US" smtClean="0"/>
              <a:t>Click to edit Master title style</a:t>
            </a:r>
          </a:p>
        </p:txBody>
      </p:sp>
      <p:sp>
        <p:nvSpPr>
          <p:cNvPr id="3" name="Subtitle 2"/>
          <p:cNvSpPr>
            <a:spLocks noGrp="1"/>
          </p:cNvSpPr>
          <p:nvPr>
            <p:ph type="subTitle" idx="1"/>
          </p:nvPr>
        </p:nvSpPr>
        <p:spPr>
          <a:xfrm>
            <a:off x="608013" y="4267200"/>
            <a:ext cx="8229600" cy="914400"/>
          </a:xfrm>
          <a:prstGeom prst="rect">
            <a:avLst/>
          </a:prstGeo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p>
        </p:txBody>
      </p:sp>
      <p:sp>
        <p:nvSpPr>
          <p:cNvPr id="12" name="Text Placeholder 7"/>
          <p:cNvSpPr>
            <a:spLocks noGrp="1"/>
          </p:cNvSpPr>
          <p:nvPr>
            <p:ph type="body" sz="quarter" idx="13"/>
          </p:nvPr>
        </p:nvSpPr>
        <p:spPr>
          <a:xfrm>
            <a:off x="606423" y="5821836"/>
            <a:ext cx="5489579" cy="339215"/>
          </a:xfrm>
          <a:prstGeom prst="rect">
            <a:avLst/>
          </a:prstGeom>
        </p:spPr>
        <p:txBody>
          <a:bodyPr>
            <a:noAutofit/>
          </a:bodyPr>
          <a:lstStyle>
            <a:lvl1pPr marL="0" indent="0">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zh-CN" altLang="en-US" smtClean="0"/>
              <a:t>单击此处编辑母版文本样式</a:t>
            </a:r>
          </a:p>
        </p:txBody>
      </p:sp>
    </p:spTree>
    <p:extLst>
      <p:ext uri="{BB962C8B-B14F-4D97-AF65-F5344CB8AC3E}">
        <p14:creationId xmlns:p14="http://schemas.microsoft.com/office/powerpoint/2010/main" val="39651784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15413" y="260648"/>
            <a:ext cx="10363200" cy="11430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5413" y="1916832"/>
            <a:ext cx="10363200" cy="4114800"/>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16495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a:prstGeom prst="rect">
            <a:avLst/>
          </a:prstGeom>
        </p:spPr>
        <p:txBody>
          <a:bodyPr anchor="b"/>
          <a:lstStyle>
            <a:lvl1pPr>
              <a:defRPr sz="6000">
                <a:solidFill>
                  <a:schemeClr val="tx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1851" y="4589464"/>
            <a:ext cx="10515600" cy="1500187"/>
          </a:xfrm>
          <a:prstGeom prst="rect">
            <a:avLst/>
          </a:prstGeom>
        </p:spPr>
        <p:txBody>
          <a:bodyPr/>
          <a:lstStyle>
            <a:lvl1pPr marL="0" indent="0">
              <a:buNone/>
              <a:defRPr sz="240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smtClean="0"/>
              <a:t>单击此处编辑母版文本样式</a:t>
            </a:r>
          </a:p>
        </p:txBody>
      </p:sp>
    </p:spTree>
    <p:extLst>
      <p:ext uri="{BB962C8B-B14F-4D97-AF65-F5344CB8AC3E}">
        <p14:creationId xmlns:p14="http://schemas.microsoft.com/office/powerpoint/2010/main" val="2945232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a:spLocks noChangeArrowheads="1"/>
          </p:cNvSpPr>
          <p:nvPr userDrawn="1"/>
        </p:nvSpPr>
        <p:spPr bwMode="auto">
          <a:xfrm>
            <a:off x="0" y="1"/>
            <a:ext cx="1219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just" eaLnBrk="1" hangingPunct="1"/>
            <a:endParaRPr lang="zh-CN" altLang="en-US" sz="2400"/>
          </a:p>
        </p:txBody>
      </p:sp>
      <p:sp>
        <p:nvSpPr>
          <p:cNvPr id="2" name="标题 1"/>
          <p:cNvSpPr>
            <a:spLocks noGrp="1"/>
          </p:cNvSpPr>
          <p:nvPr>
            <p:ph type="title"/>
          </p:nvPr>
        </p:nvSpPr>
        <p:spPr>
          <a:xfrm>
            <a:off x="914400" y="4338960"/>
            <a:ext cx="10363200" cy="1143000"/>
          </a:xfrm>
          <a:prstGeom prst="rect">
            <a:avLst/>
          </a:prstGeo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914400" y="1981200"/>
            <a:ext cx="5080000" cy="4114800"/>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97600" y="1981200"/>
            <a:ext cx="5080000" cy="4114800"/>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100736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40318" y="2505075"/>
            <a:ext cx="5158316"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71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73398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338960"/>
            <a:ext cx="10363200" cy="1143000"/>
          </a:xfrm>
          <a:prstGeom prst="rect">
            <a:avLst/>
          </a:prstGeom>
        </p:spPr>
        <p:txBody>
          <a:bodyPr/>
          <a:lstStyle>
            <a:lvl1pPr>
              <a:defRPr>
                <a:solidFill>
                  <a:schemeClr val="tx1"/>
                </a:solidFill>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34577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601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183717" y="987426"/>
            <a:ext cx="6172200" cy="4873625"/>
          </a:xfrm>
          <a:prstGeom prst="rect">
            <a:avLst/>
          </a:prstGeom>
        </p:spPr>
        <p:txBody>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Tree>
    <p:extLst>
      <p:ext uri="{BB962C8B-B14F-4D97-AF65-F5344CB8AC3E}">
        <p14:creationId xmlns:p14="http://schemas.microsoft.com/office/powerpoint/2010/main" val="386671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solidFill>
                  <a:schemeClr val="tx1"/>
                </a:solidFill>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smtClean="0"/>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Tree>
    <p:extLst>
      <p:ext uri="{BB962C8B-B14F-4D97-AF65-F5344CB8AC3E}">
        <p14:creationId xmlns:p14="http://schemas.microsoft.com/office/powerpoint/2010/main" val="3919740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2"/>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21892" y="6299200"/>
            <a:ext cx="182456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userDrawn="1"/>
        </p:nvSpPr>
        <p:spPr bwMode="auto">
          <a:xfrm>
            <a:off x="0" y="0"/>
            <a:ext cx="12204000" cy="792000"/>
          </a:xfrm>
          <a:prstGeom prst="rect">
            <a:avLst/>
          </a:prstGeom>
          <a:solidFill>
            <a:schemeClr val="accent1"/>
          </a:solid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266700" algn="just"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bg1"/>
              </a:solidFill>
              <a:effectLst/>
              <a:latin typeface="黑体" panose="02010609060101010101" pitchFamily="49" charset="-122"/>
              <a:ea typeface="黑体" panose="02010609060101010101" pitchFamily="49" charset="-122"/>
            </a:endParaRPr>
          </a:p>
        </p:txBody>
      </p:sp>
      <p:sp>
        <p:nvSpPr>
          <p:cNvPr id="3" name="矩形 2"/>
          <p:cNvSpPr/>
          <p:nvPr userDrawn="1"/>
        </p:nvSpPr>
        <p:spPr bwMode="auto">
          <a:xfrm>
            <a:off x="344667" y="861500"/>
            <a:ext cx="11514666" cy="5400000"/>
          </a:xfrm>
          <a:prstGeom prst="rect">
            <a:avLst/>
          </a:prstGeom>
          <a:noFill/>
          <a:ln w="9525"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266700" algn="just"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bg1"/>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545909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pitchFamily="3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pitchFamily="3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pitchFamily="3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pitchFamily="34"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8.emf"/><Relationship Id="rId4"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txBox="1"/>
          <p:nvPr/>
        </p:nvSpPr>
        <p:spPr>
          <a:xfrm>
            <a:off x="1524000" y="3500439"/>
            <a:ext cx="5575300" cy="941387"/>
          </a:xfrm>
          <a:prstGeom prst="rect">
            <a:avLst/>
          </a:prstGeom>
        </p:spPr>
        <p:txBody>
          <a:bodyPr lIns="0" tIns="0" rIns="0" bIns="0" anchor="b"/>
          <a:lstStyle>
            <a:lvl1pPr algn="l" defTabSz="914400" rtl="0" eaLnBrk="1" latinLnBrk="0" hangingPunct="1">
              <a:lnSpc>
                <a:spcPct val="80000"/>
              </a:lnSpc>
              <a:spcBef>
                <a:spcPct val="0"/>
              </a:spcBef>
              <a:buNone/>
              <a:defRPr sz="6600" b="1" kern="1200">
                <a:solidFill>
                  <a:schemeClr val="tx1"/>
                </a:solidFill>
                <a:latin typeface="+mj-lt"/>
                <a:ea typeface="+mj-ea"/>
                <a:cs typeface="+mj-cs"/>
              </a:defRPr>
            </a:lvl1pPr>
          </a:lstStyle>
          <a:p>
            <a:pPr algn="ctr">
              <a:lnSpc>
                <a:spcPct val="100000"/>
              </a:lnSpc>
              <a:defRPr/>
            </a:pPr>
            <a:r>
              <a:rPr lang="en-US" altLang="zh-CN" sz="4950" dirty="0">
                <a:latin typeface="+mj-ea"/>
              </a:rPr>
              <a:t/>
            </a:r>
            <a:br>
              <a:rPr lang="en-US" altLang="zh-CN" sz="4950" dirty="0">
                <a:latin typeface="+mj-ea"/>
              </a:rPr>
            </a:br>
            <a:r>
              <a:rPr lang="en-US" altLang="zh-CN" sz="6000" dirty="0">
                <a:latin typeface="+mj-ea"/>
              </a:rPr>
              <a:t/>
            </a:r>
            <a:br>
              <a:rPr lang="en-US" altLang="zh-CN" sz="6000" dirty="0">
                <a:latin typeface="+mj-ea"/>
              </a:rPr>
            </a:br>
            <a:r>
              <a:rPr lang="zh-CN" altLang="en-US" sz="6000" dirty="0">
                <a:latin typeface="微软雅黑" panose="020B0503020204020204" pitchFamily="34" charset="-122"/>
              </a:rPr>
              <a:t>软件体系结构</a:t>
            </a:r>
            <a:endParaRPr lang="en-US" altLang="zh-CN" sz="2100" dirty="0">
              <a:latin typeface="微软雅黑" panose="020B0503020204020204" pitchFamily="34" charset="-122"/>
            </a:endParaRPr>
          </a:p>
          <a:p>
            <a:pPr algn="r">
              <a:lnSpc>
                <a:spcPct val="100000"/>
              </a:lnSpc>
              <a:defRPr/>
            </a:pPr>
            <a:endParaRPr lang="en-US" altLang="zh-CN" sz="2100" dirty="0">
              <a:latin typeface="微软雅黑" panose="020B0503020204020204" pitchFamily="34" charset="-122"/>
            </a:endParaRPr>
          </a:p>
          <a:p>
            <a:pPr algn="r">
              <a:lnSpc>
                <a:spcPct val="100000"/>
              </a:lnSpc>
              <a:defRPr/>
            </a:pPr>
            <a:r>
              <a:rPr lang="en-US" altLang="zh-CN" sz="2400" dirty="0">
                <a:latin typeface="微软雅黑" panose="020B0503020204020204" pitchFamily="34" charset="-122"/>
              </a:rPr>
              <a:t>—</a:t>
            </a:r>
            <a:r>
              <a:rPr lang="en-US" altLang="zh-CN" sz="2400" dirty="0" smtClean="0">
                <a:latin typeface="微软雅黑" panose="020B0503020204020204" pitchFamily="34" charset="-122"/>
              </a:rPr>
              <a:t>HPE</a:t>
            </a:r>
            <a:r>
              <a:rPr lang="zh-CN" altLang="en-US" sz="2400" dirty="0" smtClean="0">
                <a:latin typeface="微软雅黑" panose="020B0503020204020204" pitchFamily="34" charset="-122"/>
              </a:rPr>
              <a:t>张新义</a:t>
            </a:r>
            <a:endParaRPr lang="en-US" altLang="zh-CN" sz="2400" dirty="0" smtClean="0">
              <a:latin typeface="微软雅黑" panose="020B0503020204020204" pitchFamily="34" charset="-122"/>
            </a:endParaRPr>
          </a:p>
          <a:p>
            <a:pPr algn="r">
              <a:lnSpc>
                <a:spcPct val="100000"/>
              </a:lnSpc>
              <a:defRPr/>
            </a:pPr>
            <a:r>
              <a:rPr lang="en-US" altLang="zh-CN" sz="2400" dirty="0" smtClean="0">
                <a:latin typeface="微软雅黑" panose="020B0503020204020204" pitchFamily="34" charset="-122"/>
              </a:rPr>
              <a:t>QQ:68329650</a:t>
            </a:r>
            <a:endParaRPr lang="zh-CN" altLang="zh-CN" sz="2400" dirty="0">
              <a:latin typeface="微软雅黑" panose="020B0503020204020204" pitchFamily="34" charset="-122"/>
            </a:endParaRPr>
          </a:p>
        </p:txBody>
      </p:sp>
    </p:spTree>
    <p:extLst>
      <p:ext uri="{BB962C8B-B14F-4D97-AF65-F5344CB8AC3E}">
        <p14:creationId xmlns:p14="http://schemas.microsoft.com/office/powerpoint/2010/main" val="202705550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37160" y="724495"/>
            <a:ext cx="1232916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27850" y="139720"/>
            <a:ext cx="5455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r">
              <a:spcBef>
                <a:spcPct val="50000"/>
              </a:spcBef>
            </a:pPr>
            <a:r>
              <a:rPr lang="en-US" altLang="zh-CN" sz="3200" b="0" dirty="0" smtClean="0">
                <a:solidFill>
                  <a:schemeClr val="tx1"/>
                </a:solidFill>
                <a:latin typeface="微软雅黑_GB2312"/>
              </a:rPr>
              <a:t>1.2 </a:t>
            </a:r>
            <a:r>
              <a:rPr lang="zh-CN" altLang="en-US" sz="3200" dirty="0" smtClean="0">
                <a:solidFill>
                  <a:schemeClr val="tx1"/>
                </a:solidFill>
              </a:rPr>
              <a:t>体系结构</a:t>
            </a:r>
            <a:r>
              <a:rPr lang="en-US" altLang="zh-CN" sz="3200" dirty="0">
                <a:solidFill>
                  <a:schemeClr val="tx1"/>
                </a:solidFill>
              </a:rPr>
              <a:t>(Architecture</a:t>
            </a:r>
            <a:r>
              <a:rPr lang="en-US" altLang="zh-CN" sz="3200" dirty="0" smtClean="0">
                <a:solidFill>
                  <a:schemeClr val="tx1"/>
                </a:solidFill>
              </a:rPr>
              <a:t>)</a:t>
            </a:r>
            <a:endParaRPr lang="zh-CN" altLang="en-US" sz="3200" b="0" dirty="0">
              <a:solidFill>
                <a:schemeClr val="tx1"/>
              </a:solidFill>
              <a:latin typeface="微软雅黑_GB2312"/>
            </a:endParaRPr>
          </a:p>
        </p:txBody>
      </p:sp>
      <p:sp>
        <p:nvSpPr>
          <p:cNvPr id="21510" name="Rectangle 6"/>
          <p:cNvSpPr>
            <a:spLocks noChangeArrowheads="1"/>
          </p:cNvSpPr>
          <p:nvPr/>
        </p:nvSpPr>
        <p:spPr bwMode="auto">
          <a:xfrm>
            <a:off x="1371600" y="1981201"/>
            <a:ext cx="77724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marL="342900" indent="-342900">
              <a:buFont typeface="Wingdings" panose="05000000000000000000" pitchFamily="2" charset="2"/>
              <a:buChar char="Ø"/>
            </a:pPr>
            <a:r>
              <a:rPr lang="zh-CN" altLang="en-US" sz="3200" b="0" dirty="0">
                <a:solidFill>
                  <a:schemeClr val="tx1"/>
                </a:solidFill>
              </a:rPr>
              <a:t>结构性问题</a:t>
            </a:r>
          </a:p>
          <a:p>
            <a:pPr marL="342900" indent="-342900">
              <a:buFont typeface="Wingdings" panose="05000000000000000000" pitchFamily="2" charset="2"/>
              <a:buChar char="Ø"/>
            </a:pPr>
            <a:r>
              <a:rPr lang="zh-CN" altLang="en-US" sz="3200" b="0" dirty="0">
                <a:solidFill>
                  <a:schemeClr val="tx1"/>
                </a:solidFill>
              </a:rPr>
              <a:t>系统的组织，由哪些组件构成</a:t>
            </a:r>
          </a:p>
          <a:p>
            <a:pPr marL="342900" indent="-342900">
              <a:buFont typeface="Wingdings" panose="05000000000000000000" pitchFamily="2" charset="2"/>
              <a:buChar char="Ø"/>
            </a:pPr>
            <a:r>
              <a:rPr lang="zh-CN" altLang="en-US" sz="3200" b="0" dirty="0">
                <a:solidFill>
                  <a:schemeClr val="tx1"/>
                </a:solidFill>
              </a:rPr>
              <a:t>全局性的控制结构</a:t>
            </a:r>
          </a:p>
          <a:p>
            <a:pPr marL="342900" indent="-342900">
              <a:buFont typeface="Wingdings" panose="05000000000000000000" pitchFamily="2" charset="2"/>
              <a:buChar char="Ø"/>
            </a:pPr>
            <a:r>
              <a:rPr lang="zh-CN" altLang="en-US" sz="3200" b="0" dirty="0">
                <a:solidFill>
                  <a:schemeClr val="tx1"/>
                </a:solidFill>
              </a:rPr>
              <a:t>通讯、同步或访问的协议</a:t>
            </a:r>
          </a:p>
          <a:p>
            <a:pPr marL="342900" indent="-342900">
              <a:buFont typeface="Wingdings" panose="05000000000000000000" pitchFamily="2" charset="2"/>
              <a:buChar char="Ø"/>
            </a:pPr>
            <a:r>
              <a:rPr lang="zh-CN" altLang="en-US" sz="3200" b="0" dirty="0">
                <a:solidFill>
                  <a:schemeClr val="tx1"/>
                </a:solidFill>
              </a:rPr>
              <a:t>将功能分配到不同的系统组成部分</a:t>
            </a:r>
          </a:p>
          <a:p>
            <a:pPr marL="342900" indent="-342900">
              <a:buFont typeface="Wingdings" panose="05000000000000000000" pitchFamily="2" charset="2"/>
              <a:buChar char="Ø"/>
            </a:pPr>
            <a:r>
              <a:rPr lang="zh-CN" altLang="en-US" sz="3200" b="0" dirty="0">
                <a:solidFill>
                  <a:schemeClr val="tx1"/>
                </a:solidFill>
              </a:rPr>
              <a:t>设计元素的组成</a:t>
            </a:r>
          </a:p>
          <a:p>
            <a:pPr marL="342900" indent="-342900">
              <a:buFont typeface="Wingdings" panose="05000000000000000000" pitchFamily="2" charset="2"/>
              <a:buChar char="Ø"/>
            </a:pPr>
            <a:r>
              <a:rPr lang="zh-CN" altLang="en-US" sz="3200" b="0" dirty="0">
                <a:solidFill>
                  <a:schemeClr val="tx1"/>
                </a:solidFill>
              </a:rPr>
              <a:t>系统的物理分布</a:t>
            </a:r>
          </a:p>
          <a:p>
            <a:pPr marL="342900" indent="-342900">
              <a:buFont typeface="Wingdings" panose="05000000000000000000" pitchFamily="2" charset="2"/>
              <a:buChar char="Ø"/>
            </a:pPr>
            <a:r>
              <a:rPr lang="zh-CN" altLang="en-US" sz="3200" b="0" dirty="0">
                <a:solidFill>
                  <a:schemeClr val="tx1"/>
                </a:solidFill>
              </a:rPr>
              <a:t>可扩展性、性能</a:t>
            </a:r>
          </a:p>
          <a:p>
            <a:pPr eaLnBrk="1" hangingPunct="1"/>
            <a:endParaRPr lang="zh-CN" altLang="en-US" b="0" dirty="0">
              <a:solidFill>
                <a:schemeClr val="tx1"/>
              </a:solidFill>
              <a:latin typeface="微软雅黑_GB2312"/>
            </a:endParaRPr>
          </a:p>
        </p:txBody>
      </p:sp>
      <p:sp>
        <p:nvSpPr>
          <p:cNvPr id="7" name="Rectangle 6"/>
          <p:cNvSpPr>
            <a:spLocks noChangeArrowheads="1"/>
          </p:cNvSpPr>
          <p:nvPr/>
        </p:nvSpPr>
        <p:spPr bwMode="auto">
          <a:xfrm>
            <a:off x="708660" y="1167735"/>
            <a:ext cx="7772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r>
              <a:rPr lang="zh-CN" altLang="en-US" sz="3200" b="0" dirty="0" smtClean="0">
                <a:solidFill>
                  <a:schemeClr val="tx1"/>
                </a:solidFill>
                <a:latin typeface="微软雅黑_GB2312"/>
              </a:rPr>
              <a:t>软件体系结构研究的问题</a:t>
            </a:r>
            <a:endParaRPr lang="zh-CN" altLang="en-US" sz="3200" b="0" dirty="0">
              <a:solidFill>
                <a:schemeClr val="tx1"/>
              </a:solidFill>
              <a:latin typeface="微软雅黑_GB2312"/>
            </a:endParaRPr>
          </a:p>
        </p:txBody>
      </p:sp>
    </p:spTree>
    <p:extLst>
      <p:ext uri="{BB962C8B-B14F-4D97-AF65-F5344CB8AC3E}">
        <p14:creationId xmlns:p14="http://schemas.microsoft.com/office/powerpoint/2010/main" val="4031601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13136" y="139720"/>
            <a:ext cx="55321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r">
              <a:spcBef>
                <a:spcPct val="50000"/>
              </a:spcBef>
            </a:pPr>
            <a:r>
              <a:rPr lang="en-US" altLang="zh-CN" sz="3200" b="0" dirty="0" smtClean="0">
                <a:solidFill>
                  <a:schemeClr val="tx1"/>
                </a:solidFill>
                <a:latin typeface="微软雅黑_GB2312"/>
              </a:rPr>
              <a:t>1.2 </a:t>
            </a:r>
            <a:r>
              <a:rPr lang="zh-CN" altLang="en-US" sz="3200" dirty="0" smtClean="0">
                <a:solidFill>
                  <a:schemeClr val="tx1"/>
                </a:solidFill>
              </a:rPr>
              <a:t>体系结构</a:t>
            </a:r>
            <a:r>
              <a:rPr lang="en-US" altLang="zh-CN" sz="3200" dirty="0">
                <a:solidFill>
                  <a:schemeClr val="tx1"/>
                </a:solidFill>
              </a:rPr>
              <a:t>(Architecture</a:t>
            </a:r>
            <a:r>
              <a:rPr lang="en-US" altLang="zh-CN" sz="3200" dirty="0" smtClean="0">
                <a:solidFill>
                  <a:schemeClr val="tx1"/>
                </a:solidFill>
              </a:rPr>
              <a:t>)</a:t>
            </a:r>
            <a:endParaRPr lang="zh-CN" altLang="en-US" sz="3200" b="0" dirty="0">
              <a:solidFill>
                <a:schemeClr val="tx1"/>
              </a:solidFill>
              <a:latin typeface="微软雅黑_GB2312"/>
            </a:endParaRPr>
          </a:p>
        </p:txBody>
      </p:sp>
      <p:sp>
        <p:nvSpPr>
          <p:cNvPr id="21510" name="Rectangle 6"/>
          <p:cNvSpPr>
            <a:spLocks noChangeArrowheads="1"/>
          </p:cNvSpPr>
          <p:nvPr/>
        </p:nvSpPr>
        <p:spPr bwMode="auto">
          <a:xfrm>
            <a:off x="1220514" y="1095046"/>
            <a:ext cx="1026795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marL="457200" indent="-457200">
              <a:lnSpc>
                <a:spcPct val="150000"/>
              </a:lnSpc>
              <a:buFont typeface="Wingdings" panose="05000000000000000000" pitchFamily="2" charset="2"/>
              <a:buChar char="Ø"/>
            </a:pPr>
            <a:r>
              <a:rPr lang="zh-CN" altLang="en-US" sz="2800" b="0" dirty="0">
                <a:solidFill>
                  <a:schemeClr val="tx1"/>
                </a:solidFill>
              </a:rPr>
              <a:t>软件构架的主要内容包括</a:t>
            </a:r>
          </a:p>
          <a:p>
            <a:pPr marL="914400" lvl="1" indent="-457200">
              <a:lnSpc>
                <a:spcPct val="150000"/>
              </a:lnSpc>
              <a:buFont typeface="Wingdings" panose="05000000000000000000" pitchFamily="2" charset="2"/>
              <a:buChar char="ü"/>
            </a:pPr>
            <a:r>
              <a:rPr lang="zh-CN" altLang="en-US" sz="2800" b="0" dirty="0">
                <a:solidFill>
                  <a:schemeClr val="tx1"/>
                </a:solidFill>
              </a:rPr>
              <a:t>对系统组成元素的描述</a:t>
            </a:r>
          </a:p>
          <a:p>
            <a:pPr marL="914400" lvl="1" indent="-457200">
              <a:lnSpc>
                <a:spcPct val="150000"/>
              </a:lnSpc>
              <a:buFont typeface="Wingdings" panose="05000000000000000000" pitchFamily="2" charset="2"/>
              <a:buChar char="ü"/>
            </a:pPr>
            <a:r>
              <a:rPr lang="zh-CN" altLang="en-US" sz="2800" b="0" dirty="0">
                <a:solidFill>
                  <a:schemeClr val="tx1"/>
                </a:solidFill>
              </a:rPr>
              <a:t>这些元素相互之间的交互</a:t>
            </a:r>
          </a:p>
          <a:p>
            <a:pPr marL="914400" lvl="1" indent="-457200">
              <a:lnSpc>
                <a:spcPct val="150000"/>
              </a:lnSpc>
              <a:buFont typeface="Wingdings" panose="05000000000000000000" pitchFamily="2" charset="2"/>
              <a:buChar char="ü"/>
            </a:pPr>
            <a:r>
              <a:rPr lang="zh-CN" altLang="en-US" sz="2800" b="0" dirty="0">
                <a:solidFill>
                  <a:schemeClr val="tx1"/>
                </a:solidFill>
              </a:rPr>
              <a:t>系统组成的模式</a:t>
            </a:r>
          </a:p>
          <a:p>
            <a:pPr marL="914400" lvl="1" indent="-457200">
              <a:lnSpc>
                <a:spcPct val="150000"/>
              </a:lnSpc>
              <a:buFont typeface="Wingdings" panose="05000000000000000000" pitchFamily="2" charset="2"/>
              <a:buChar char="ü"/>
            </a:pPr>
            <a:r>
              <a:rPr lang="zh-CN" altLang="en-US" sz="2800" b="0" dirty="0">
                <a:solidFill>
                  <a:schemeClr val="tx1"/>
                </a:solidFill>
              </a:rPr>
              <a:t>模式的约束</a:t>
            </a:r>
          </a:p>
          <a:p>
            <a:pPr marL="457200" indent="-457200">
              <a:lnSpc>
                <a:spcPct val="150000"/>
              </a:lnSpc>
              <a:buFont typeface="Wingdings" panose="05000000000000000000" pitchFamily="2" charset="2"/>
              <a:buChar char="Ø"/>
            </a:pPr>
            <a:r>
              <a:rPr lang="zh-CN" altLang="en-US" sz="2800" b="0" dirty="0">
                <a:solidFill>
                  <a:schemeClr val="tx1"/>
                </a:solidFill>
              </a:rPr>
              <a:t>所以在软件构架中，系统以组件和组件之间的交互进行定义。</a:t>
            </a:r>
          </a:p>
          <a:p>
            <a:pPr marL="457200" indent="-457200">
              <a:lnSpc>
                <a:spcPct val="150000"/>
              </a:lnSpc>
              <a:buFont typeface="Wingdings" panose="05000000000000000000" pitchFamily="2" charset="2"/>
              <a:buChar char="Ø"/>
            </a:pPr>
            <a:r>
              <a:rPr lang="zh-CN" altLang="en-US" sz="2800" b="0" dirty="0">
                <a:solidFill>
                  <a:schemeClr val="tx1"/>
                </a:solidFill>
              </a:rPr>
              <a:t>当前的系统同时可以作为更高层设计的一个系统组件</a:t>
            </a:r>
            <a:r>
              <a:rPr lang="zh-CN" altLang="en-US" dirty="0">
                <a:solidFill>
                  <a:schemeClr val="tx1"/>
                </a:solidFill>
              </a:rPr>
              <a:t>。</a:t>
            </a:r>
          </a:p>
          <a:p>
            <a:pPr eaLnBrk="1" hangingPunct="1"/>
            <a:endParaRPr lang="zh-CN" altLang="en-US" b="0" dirty="0">
              <a:solidFill>
                <a:schemeClr val="tx1"/>
              </a:solidFill>
            </a:endParaRPr>
          </a:p>
        </p:txBody>
      </p:sp>
    </p:spTree>
    <p:extLst>
      <p:ext uri="{BB962C8B-B14F-4D97-AF65-F5344CB8AC3E}">
        <p14:creationId xmlns:p14="http://schemas.microsoft.com/office/powerpoint/2010/main" val="544746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33636"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r">
              <a:spcBef>
                <a:spcPct val="50000"/>
              </a:spcBef>
            </a:pPr>
            <a:r>
              <a:rPr lang="en-US" altLang="zh-CN" sz="3200" b="0" dirty="0" smtClean="0">
                <a:solidFill>
                  <a:schemeClr val="tx1"/>
                </a:solidFill>
                <a:latin typeface="微软雅黑_GB2312"/>
              </a:rPr>
              <a:t>1.2 </a:t>
            </a:r>
            <a:r>
              <a:rPr lang="zh-CN" altLang="en-US" sz="3200" dirty="0" smtClean="0">
                <a:solidFill>
                  <a:schemeClr val="tx1"/>
                </a:solidFill>
              </a:rPr>
              <a:t>体系结构</a:t>
            </a:r>
            <a:r>
              <a:rPr lang="en-US" altLang="zh-CN" sz="3200" dirty="0">
                <a:solidFill>
                  <a:schemeClr val="tx1"/>
                </a:solidFill>
              </a:rPr>
              <a:t>(Architecture</a:t>
            </a:r>
            <a:r>
              <a:rPr lang="en-US" altLang="zh-CN" sz="3200" dirty="0" smtClean="0">
                <a:solidFill>
                  <a:schemeClr val="tx1"/>
                </a:solidFill>
              </a:rPr>
              <a:t>)</a:t>
            </a:r>
            <a:endParaRPr lang="zh-CN" altLang="en-US" sz="3200" b="0" dirty="0">
              <a:solidFill>
                <a:schemeClr val="tx1"/>
              </a:solidFill>
              <a:latin typeface="微软雅黑_GB2312"/>
            </a:endParaRPr>
          </a:p>
        </p:txBody>
      </p:sp>
      <p:sp>
        <p:nvSpPr>
          <p:cNvPr id="21510" name="Rectangle 6"/>
          <p:cNvSpPr>
            <a:spLocks noChangeArrowheads="1"/>
          </p:cNvSpPr>
          <p:nvPr/>
        </p:nvSpPr>
        <p:spPr bwMode="auto">
          <a:xfrm>
            <a:off x="1276744" y="1867690"/>
            <a:ext cx="1010412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marL="342900" indent="-342900">
              <a:lnSpc>
                <a:spcPct val="150000"/>
              </a:lnSpc>
              <a:buFont typeface="Wingdings" panose="05000000000000000000" pitchFamily="2" charset="2"/>
              <a:buChar char="Ø"/>
            </a:pPr>
            <a:r>
              <a:rPr lang="zh-CN" altLang="en-US" sz="2800" b="0" dirty="0">
                <a:solidFill>
                  <a:schemeClr val="tx1"/>
                </a:solidFill>
              </a:rPr>
              <a:t>对软件系统而言，有一个合适的体系结构</a:t>
            </a:r>
            <a:r>
              <a:rPr lang="zh-CN" altLang="en-US" sz="2800" b="0" dirty="0" smtClean="0">
                <a:solidFill>
                  <a:schemeClr val="tx1"/>
                </a:solidFill>
              </a:rPr>
              <a:t>是</a:t>
            </a:r>
            <a:r>
              <a:rPr lang="zh-CN" altLang="en-US" sz="2800" b="0" dirty="0">
                <a:solidFill>
                  <a:schemeClr val="tx1"/>
                </a:solidFill>
              </a:rPr>
              <a:t>系统</a:t>
            </a:r>
            <a:r>
              <a:rPr lang="zh-CN" altLang="en-US" sz="2800" b="0" dirty="0" smtClean="0">
                <a:solidFill>
                  <a:schemeClr val="tx1"/>
                </a:solidFill>
              </a:rPr>
              <a:t>成功</a:t>
            </a:r>
            <a:r>
              <a:rPr lang="zh-CN" altLang="en-US" sz="2800" b="0" dirty="0">
                <a:solidFill>
                  <a:schemeClr val="tx1"/>
                </a:solidFill>
              </a:rPr>
              <a:t>的保证。</a:t>
            </a:r>
          </a:p>
          <a:p>
            <a:pPr marL="342900" indent="-342900">
              <a:lnSpc>
                <a:spcPct val="150000"/>
              </a:lnSpc>
              <a:buFont typeface="Wingdings" panose="05000000000000000000" pitchFamily="2" charset="2"/>
              <a:buChar char="Ø"/>
            </a:pPr>
            <a:r>
              <a:rPr lang="zh-CN" altLang="en-US" sz="2800" b="0" dirty="0">
                <a:solidFill>
                  <a:schemeClr val="tx1"/>
                </a:solidFill>
              </a:rPr>
              <a:t>当前对于软件构架的描述是</a:t>
            </a:r>
          </a:p>
          <a:p>
            <a:pPr marL="800100" lvl="1" indent="-342900">
              <a:lnSpc>
                <a:spcPct val="150000"/>
              </a:lnSpc>
              <a:buFont typeface="Wingdings" panose="05000000000000000000" pitchFamily="2" charset="2"/>
              <a:buChar char="ü"/>
            </a:pPr>
            <a:r>
              <a:rPr lang="zh-CN" altLang="en-US" sz="2800" b="0" dirty="0">
                <a:solidFill>
                  <a:schemeClr val="tx1"/>
                </a:solidFill>
              </a:rPr>
              <a:t>非正式的</a:t>
            </a:r>
          </a:p>
          <a:p>
            <a:pPr marL="800100" lvl="1" indent="-342900">
              <a:lnSpc>
                <a:spcPct val="150000"/>
              </a:lnSpc>
              <a:buFont typeface="Wingdings" panose="05000000000000000000" pitchFamily="2" charset="2"/>
              <a:buChar char="ü"/>
            </a:pPr>
            <a:r>
              <a:rPr lang="zh-CN" altLang="en-US" sz="2800" b="0" dirty="0">
                <a:solidFill>
                  <a:schemeClr val="tx1"/>
                </a:solidFill>
              </a:rPr>
              <a:t>因人而异</a:t>
            </a:r>
          </a:p>
          <a:p>
            <a:pPr marL="800100" lvl="1" indent="-342900">
              <a:lnSpc>
                <a:spcPct val="150000"/>
              </a:lnSpc>
              <a:buFont typeface="Wingdings" panose="05000000000000000000" pitchFamily="2" charset="2"/>
              <a:buChar char="ü"/>
            </a:pPr>
            <a:r>
              <a:rPr lang="zh-CN" altLang="en-US" sz="2800" b="0" dirty="0">
                <a:solidFill>
                  <a:schemeClr val="tx1"/>
                </a:solidFill>
              </a:rPr>
              <a:t>针对特定系统的</a:t>
            </a:r>
          </a:p>
          <a:p>
            <a:pPr marL="800100" lvl="1" indent="-342900">
              <a:lnSpc>
                <a:spcPct val="150000"/>
              </a:lnSpc>
              <a:buFont typeface="Wingdings" panose="05000000000000000000" pitchFamily="2" charset="2"/>
              <a:buChar char="ü"/>
            </a:pPr>
            <a:r>
              <a:rPr lang="zh-CN" altLang="en-US" sz="2800" b="0" dirty="0">
                <a:solidFill>
                  <a:schemeClr val="tx1"/>
                </a:solidFill>
              </a:rPr>
              <a:t>通常由框图和线条以及相关的解释所组成</a:t>
            </a:r>
          </a:p>
          <a:p>
            <a:pPr eaLnBrk="1" hangingPunct="1"/>
            <a:endParaRPr lang="zh-CN" altLang="en-US" b="0" dirty="0">
              <a:solidFill>
                <a:schemeClr val="tx1"/>
              </a:solidFill>
              <a:latin typeface="微软雅黑_GB2312"/>
            </a:endParaRPr>
          </a:p>
        </p:txBody>
      </p:sp>
      <p:sp>
        <p:nvSpPr>
          <p:cNvPr id="7" name="Rectangle 6"/>
          <p:cNvSpPr>
            <a:spLocks noChangeArrowheads="1"/>
          </p:cNvSpPr>
          <p:nvPr/>
        </p:nvSpPr>
        <p:spPr bwMode="auto">
          <a:xfrm>
            <a:off x="708660" y="1167735"/>
            <a:ext cx="7772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r>
              <a:rPr lang="zh-CN" altLang="en-US" sz="3200" b="0" dirty="0" smtClean="0">
                <a:solidFill>
                  <a:schemeClr val="tx1"/>
                </a:solidFill>
                <a:latin typeface="微软雅黑_GB2312"/>
              </a:rPr>
              <a:t>软件体系结构的描述</a:t>
            </a:r>
            <a:endParaRPr lang="zh-CN" altLang="en-US" sz="3200" b="0" dirty="0">
              <a:solidFill>
                <a:schemeClr val="tx1"/>
              </a:solidFill>
              <a:latin typeface="微软雅黑_GB2312"/>
            </a:endParaRPr>
          </a:p>
        </p:txBody>
      </p:sp>
    </p:spTree>
    <p:extLst>
      <p:ext uri="{BB962C8B-B14F-4D97-AF65-F5344CB8AC3E}">
        <p14:creationId xmlns:p14="http://schemas.microsoft.com/office/powerpoint/2010/main" val="3784118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49402"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r">
              <a:spcBef>
                <a:spcPct val="50000"/>
              </a:spcBef>
            </a:pPr>
            <a:r>
              <a:rPr lang="en-US" altLang="zh-CN" sz="3200" b="0" dirty="0" smtClean="0">
                <a:solidFill>
                  <a:schemeClr val="tx1"/>
                </a:solidFill>
                <a:latin typeface="微软雅黑_GB2312"/>
              </a:rPr>
              <a:t>1.2 </a:t>
            </a:r>
            <a:r>
              <a:rPr lang="zh-CN" altLang="en-US" sz="3200" dirty="0" smtClean="0">
                <a:solidFill>
                  <a:schemeClr val="tx1"/>
                </a:solidFill>
              </a:rPr>
              <a:t>体系结构</a:t>
            </a:r>
            <a:r>
              <a:rPr lang="en-US" altLang="zh-CN" sz="3200" dirty="0">
                <a:solidFill>
                  <a:schemeClr val="tx1"/>
                </a:solidFill>
              </a:rPr>
              <a:t>(Architecture</a:t>
            </a:r>
            <a:r>
              <a:rPr lang="en-US" altLang="zh-CN" sz="3200" dirty="0" smtClean="0">
                <a:solidFill>
                  <a:schemeClr val="tx1"/>
                </a:solidFill>
              </a:rPr>
              <a:t>)</a:t>
            </a:r>
            <a:endParaRPr lang="zh-CN" altLang="en-US" sz="3200" b="0" dirty="0">
              <a:solidFill>
                <a:schemeClr val="tx1"/>
              </a:solidFill>
              <a:latin typeface="微软雅黑_GB2312"/>
            </a:endParaRPr>
          </a:p>
        </p:txBody>
      </p:sp>
      <p:sp>
        <p:nvSpPr>
          <p:cNvPr id="21510" name="Rectangle 6"/>
          <p:cNvSpPr>
            <a:spLocks noChangeArrowheads="1"/>
          </p:cNvSpPr>
          <p:nvPr/>
        </p:nvSpPr>
        <p:spPr bwMode="auto">
          <a:xfrm>
            <a:off x="891540" y="2195749"/>
            <a:ext cx="11041380" cy="356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marL="457200" indent="-457200">
              <a:lnSpc>
                <a:spcPct val="90000"/>
              </a:lnSpc>
              <a:buFont typeface="Wingdings" panose="05000000000000000000" pitchFamily="2" charset="2"/>
              <a:buChar char="Ø"/>
            </a:pPr>
            <a:r>
              <a:rPr lang="en-US" altLang="zh-CN" sz="2800" b="0" dirty="0">
                <a:solidFill>
                  <a:schemeClr val="tx1"/>
                </a:solidFill>
              </a:rPr>
              <a:t>“Camelot </a:t>
            </a:r>
            <a:r>
              <a:rPr lang="zh-CN" altLang="en-US" sz="2800" b="0" dirty="0">
                <a:solidFill>
                  <a:schemeClr val="tx1"/>
                </a:solidFill>
              </a:rPr>
              <a:t>采用了</a:t>
            </a:r>
            <a:r>
              <a:rPr lang="en-US" altLang="zh-CN" sz="2800" b="0" dirty="0">
                <a:solidFill>
                  <a:schemeClr val="tx1"/>
                </a:solidFill>
              </a:rPr>
              <a:t>C/S</a:t>
            </a:r>
            <a:r>
              <a:rPr lang="zh-CN" altLang="en-US" sz="2800" b="0" dirty="0">
                <a:solidFill>
                  <a:schemeClr val="tx1"/>
                </a:solidFill>
              </a:rPr>
              <a:t>结构并且使用远程方法调用（</a:t>
            </a:r>
            <a:r>
              <a:rPr lang="en-US" altLang="zh-CN" sz="2800" b="0" dirty="0">
                <a:solidFill>
                  <a:schemeClr val="tx1"/>
                </a:solidFill>
              </a:rPr>
              <a:t>RPC</a:t>
            </a:r>
            <a:r>
              <a:rPr lang="zh-CN" altLang="en-US" sz="2800" b="0" dirty="0">
                <a:solidFill>
                  <a:schemeClr val="tx1"/>
                </a:solidFill>
              </a:rPr>
              <a:t>）”</a:t>
            </a:r>
          </a:p>
          <a:p>
            <a:pPr marL="457200" indent="-457200">
              <a:lnSpc>
                <a:spcPct val="90000"/>
              </a:lnSpc>
              <a:buFont typeface="Wingdings" panose="05000000000000000000" pitchFamily="2" charset="2"/>
              <a:buChar char="Ø"/>
            </a:pPr>
            <a:endParaRPr lang="zh-CN" altLang="en-US" sz="2800" b="0" dirty="0">
              <a:solidFill>
                <a:schemeClr val="tx1"/>
              </a:solidFill>
            </a:endParaRPr>
          </a:p>
          <a:p>
            <a:pPr marL="457200" indent="-457200">
              <a:lnSpc>
                <a:spcPct val="90000"/>
              </a:lnSpc>
              <a:buFont typeface="Wingdings" panose="05000000000000000000" pitchFamily="2" charset="2"/>
              <a:buChar char="Ø"/>
            </a:pPr>
            <a:r>
              <a:rPr lang="zh-CN" altLang="en-US" sz="2800" b="0" dirty="0">
                <a:solidFill>
                  <a:schemeClr val="tx1"/>
                </a:solidFill>
              </a:rPr>
              <a:t>“系统设计中采用了抽象分层和模块分解的方法”</a:t>
            </a:r>
          </a:p>
          <a:p>
            <a:pPr marL="457200" indent="-457200">
              <a:lnSpc>
                <a:spcPct val="90000"/>
              </a:lnSpc>
              <a:buFont typeface="Wingdings" panose="05000000000000000000" pitchFamily="2" charset="2"/>
              <a:buChar char="Ø"/>
            </a:pPr>
            <a:endParaRPr lang="zh-CN" altLang="en-US" sz="2800" b="0" dirty="0">
              <a:solidFill>
                <a:schemeClr val="tx1"/>
              </a:solidFill>
            </a:endParaRPr>
          </a:p>
          <a:p>
            <a:pPr marL="457200" indent="-457200">
              <a:lnSpc>
                <a:spcPct val="90000"/>
              </a:lnSpc>
              <a:buFont typeface="Wingdings" panose="05000000000000000000" pitchFamily="2" charset="2"/>
              <a:buChar char="Ø"/>
            </a:pPr>
            <a:r>
              <a:rPr lang="zh-CN" altLang="en-US" sz="2800" b="0" dirty="0">
                <a:solidFill>
                  <a:schemeClr val="tx1"/>
                </a:solidFill>
              </a:rPr>
              <a:t>“我们采用了一种分布式的、面向对象的方法进行信息管理。”</a:t>
            </a:r>
          </a:p>
          <a:p>
            <a:pPr marL="457200" indent="-457200">
              <a:lnSpc>
                <a:spcPct val="90000"/>
              </a:lnSpc>
              <a:buFont typeface="Wingdings" panose="05000000000000000000" pitchFamily="2" charset="2"/>
              <a:buChar char="Ø"/>
            </a:pPr>
            <a:endParaRPr lang="zh-CN" altLang="en-US" sz="2800" b="0" dirty="0">
              <a:solidFill>
                <a:schemeClr val="tx1"/>
              </a:solidFill>
            </a:endParaRPr>
          </a:p>
          <a:p>
            <a:pPr marL="457200" indent="-457200">
              <a:lnSpc>
                <a:spcPct val="90000"/>
              </a:lnSpc>
              <a:buFont typeface="Wingdings" panose="05000000000000000000" pitchFamily="2" charset="2"/>
              <a:buChar char="Ø"/>
            </a:pPr>
            <a:r>
              <a:rPr lang="zh-CN" altLang="en-US" sz="2800" b="0" dirty="0">
                <a:solidFill>
                  <a:schemeClr val="tx1"/>
                </a:solidFill>
              </a:rPr>
              <a:t>“将传统的顺序编译器改造成并发编译器的最简单的方法是将不同的编译阶段在多个处理器上并发执行。”</a:t>
            </a:r>
          </a:p>
          <a:p>
            <a:pPr eaLnBrk="1" hangingPunct="1"/>
            <a:endParaRPr lang="zh-CN" altLang="en-US" b="0" dirty="0">
              <a:solidFill>
                <a:schemeClr val="tx1"/>
              </a:solidFill>
              <a:latin typeface="微软雅黑_GB2312"/>
            </a:endParaRPr>
          </a:p>
        </p:txBody>
      </p:sp>
      <p:sp>
        <p:nvSpPr>
          <p:cNvPr id="7" name="Rectangle 6"/>
          <p:cNvSpPr>
            <a:spLocks noChangeArrowheads="1"/>
          </p:cNvSpPr>
          <p:nvPr/>
        </p:nvSpPr>
        <p:spPr bwMode="auto">
          <a:xfrm>
            <a:off x="708660" y="1167735"/>
            <a:ext cx="7772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r>
              <a:rPr lang="zh-CN" altLang="en-US" sz="3200" b="0" dirty="0" smtClean="0">
                <a:solidFill>
                  <a:schemeClr val="tx1"/>
                </a:solidFill>
                <a:latin typeface="微软雅黑_GB2312"/>
              </a:rPr>
              <a:t>一些典型的软件体系结构描述</a:t>
            </a:r>
            <a:endParaRPr lang="zh-CN" altLang="en-US" sz="3200" b="0" dirty="0">
              <a:solidFill>
                <a:schemeClr val="tx1"/>
              </a:solidFill>
              <a:latin typeface="微软雅黑_GB2312"/>
            </a:endParaRPr>
          </a:p>
        </p:txBody>
      </p:sp>
    </p:spTree>
    <p:extLst>
      <p:ext uri="{BB962C8B-B14F-4D97-AF65-F5344CB8AC3E}">
        <p14:creationId xmlns:p14="http://schemas.microsoft.com/office/powerpoint/2010/main" val="1338978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33636"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r">
              <a:spcBef>
                <a:spcPct val="50000"/>
              </a:spcBef>
            </a:pPr>
            <a:r>
              <a:rPr lang="en-US" altLang="zh-CN" sz="3200" b="0" dirty="0" smtClean="0">
                <a:solidFill>
                  <a:schemeClr val="tx1"/>
                </a:solidFill>
                <a:latin typeface="微软雅黑_GB2312"/>
              </a:rPr>
              <a:t>1.2 </a:t>
            </a:r>
            <a:r>
              <a:rPr lang="zh-CN" altLang="en-US" sz="3200" dirty="0" smtClean="0">
                <a:solidFill>
                  <a:schemeClr val="tx1"/>
                </a:solidFill>
              </a:rPr>
              <a:t>体系结构</a:t>
            </a:r>
            <a:r>
              <a:rPr lang="en-US" altLang="zh-CN" sz="3200" dirty="0">
                <a:solidFill>
                  <a:schemeClr val="tx1"/>
                </a:solidFill>
              </a:rPr>
              <a:t>(Architecture</a:t>
            </a:r>
            <a:r>
              <a:rPr lang="en-US" altLang="zh-CN" sz="3200" dirty="0" smtClean="0">
                <a:solidFill>
                  <a:schemeClr val="tx1"/>
                </a:solidFill>
              </a:rPr>
              <a:t>)</a:t>
            </a:r>
            <a:endParaRPr lang="zh-CN" altLang="en-US" sz="3200" b="0" dirty="0">
              <a:solidFill>
                <a:schemeClr val="tx1"/>
              </a:solidFill>
              <a:latin typeface="微软雅黑_GB2312"/>
            </a:endParaRPr>
          </a:p>
        </p:txBody>
      </p:sp>
      <p:sp>
        <p:nvSpPr>
          <p:cNvPr id="21510" name="Rectangle 6"/>
          <p:cNvSpPr>
            <a:spLocks noChangeArrowheads="1"/>
          </p:cNvSpPr>
          <p:nvPr/>
        </p:nvSpPr>
        <p:spPr bwMode="auto">
          <a:xfrm>
            <a:off x="891540" y="2195749"/>
            <a:ext cx="110413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endParaRPr lang="zh-CN" altLang="en-US" b="0" dirty="0">
              <a:solidFill>
                <a:schemeClr val="tx1"/>
              </a:solidFill>
              <a:latin typeface="微软雅黑_GB2312"/>
            </a:endParaRPr>
          </a:p>
        </p:txBody>
      </p:sp>
      <p:sp>
        <p:nvSpPr>
          <p:cNvPr id="7" name="Rectangle 6"/>
          <p:cNvSpPr>
            <a:spLocks noChangeArrowheads="1"/>
          </p:cNvSpPr>
          <p:nvPr/>
        </p:nvSpPr>
        <p:spPr bwMode="auto">
          <a:xfrm>
            <a:off x="708660" y="1167735"/>
            <a:ext cx="7772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r>
              <a:rPr lang="zh-CN" altLang="en-US" sz="3200" b="0" dirty="0" smtClean="0">
                <a:solidFill>
                  <a:schemeClr val="tx1"/>
                </a:solidFill>
                <a:latin typeface="微软雅黑_GB2312"/>
              </a:rPr>
              <a:t>工程学科的演化</a:t>
            </a:r>
            <a:endParaRPr lang="zh-CN" altLang="en-US" sz="3200" b="0" dirty="0">
              <a:solidFill>
                <a:schemeClr val="tx1"/>
              </a:solidFill>
              <a:latin typeface="微软雅黑_GB2312"/>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1437300694"/>
              </p:ext>
            </p:extLst>
          </p:nvPr>
        </p:nvGraphicFramePr>
        <p:xfrm>
          <a:off x="1758315" y="2067243"/>
          <a:ext cx="7559675" cy="3357562"/>
        </p:xfrm>
        <a:graphic>
          <a:graphicData uri="http://schemas.openxmlformats.org/presentationml/2006/ole">
            <mc:AlternateContent xmlns:mc="http://schemas.openxmlformats.org/markup-compatibility/2006">
              <mc:Choice xmlns:v="urn:schemas-microsoft-com:vml" Requires="v">
                <p:oleObj spid="_x0000_s3492" name="Visio" r:id="rId4" imgW="5728716" imgH="2545080" progId="Visio.Drawing.11">
                  <p:embed/>
                </p:oleObj>
              </mc:Choice>
              <mc:Fallback>
                <p:oleObj name="Visio" r:id="rId4" imgW="5728716" imgH="254508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8315" y="2067243"/>
                        <a:ext cx="7559675" cy="335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56769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r">
              <a:spcBef>
                <a:spcPct val="50000"/>
              </a:spcBef>
            </a:pPr>
            <a:r>
              <a:rPr lang="en-US" altLang="zh-CN" sz="3200" b="0" dirty="0" smtClean="0">
                <a:solidFill>
                  <a:schemeClr val="tx1"/>
                </a:solidFill>
                <a:latin typeface="微软雅黑_GB2312"/>
              </a:rPr>
              <a:t>1.2 </a:t>
            </a:r>
            <a:r>
              <a:rPr lang="zh-CN" altLang="en-US" sz="3200" dirty="0" smtClean="0">
                <a:solidFill>
                  <a:schemeClr val="tx1"/>
                </a:solidFill>
              </a:rPr>
              <a:t>体系结构</a:t>
            </a:r>
            <a:r>
              <a:rPr lang="en-US" altLang="zh-CN" sz="3200" dirty="0">
                <a:solidFill>
                  <a:schemeClr val="tx1"/>
                </a:solidFill>
              </a:rPr>
              <a:t>(Architecture</a:t>
            </a:r>
            <a:r>
              <a:rPr lang="en-US" altLang="zh-CN" sz="3200" dirty="0" smtClean="0">
                <a:solidFill>
                  <a:schemeClr val="tx1"/>
                </a:solidFill>
              </a:rPr>
              <a:t>)</a:t>
            </a:r>
            <a:endParaRPr lang="zh-CN" altLang="en-US" sz="3200" b="0" dirty="0">
              <a:solidFill>
                <a:schemeClr val="tx1"/>
              </a:solidFill>
              <a:latin typeface="微软雅黑_GB2312"/>
            </a:endParaRPr>
          </a:p>
        </p:txBody>
      </p:sp>
      <p:sp>
        <p:nvSpPr>
          <p:cNvPr id="21510" name="Rectangle 6"/>
          <p:cNvSpPr>
            <a:spLocks noChangeArrowheads="1"/>
          </p:cNvSpPr>
          <p:nvPr/>
        </p:nvSpPr>
        <p:spPr bwMode="auto">
          <a:xfrm>
            <a:off x="891540" y="2195749"/>
            <a:ext cx="1104138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en-US" dirty="0">
                <a:solidFill>
                  <a:schemeClr val="tx1"/>
                </a:solidFill>
              </a:rPr>
              <a:t>手工制造		商业制造	 	工程制造</a:t>
            </a:r>
          </a:p>
          <a:p>
            <a:pPr>
              <a:buFont typeface="Wingdings" panose="05000000000000000000" pitchFamily="2" charset="2"/>
              <a:buNone/>
            </a:pPr>
            <a:endParaRPr lang="zh-CN" altLang="en-US" b="0" dirty="0">
              <a:solidFill>
                <a:schemeClr val="tx1"/>
              </a:solidFill>
            </a:endParaRPr>
          </a:p>
          <a:p>
            <a:pPr>
              <a:buFont typeface="Wingdings" panose="05000000000000000000" pitchFamily="2" charset="2"/>
              <a:buNone/>
            </a:pPr>
            <a:r>
              <a:rPr lang="zh-CN" altLang="en-US" b="0" dirty="0">
                <a:solidFill>
                  <a:schemeClr val="tx1"/>
                </a:solidFill>
              </a:rPr>
              <a:t>有天赋的业余者  	熟练的手工艺者 	受教育的职业人员</a:t>
            </a:r>
          </a:p>
          <a:p>
            <a:pPr>
              <a:buFont typeface="Wingdings" panose="05000000000000000000" pitchFamily="2" charset="2"/>
              <a:buNone/>
            </a:pPr>
            <a:r>
              <a:rPr lang="zh-CN" altLang="en-US" b="0" dirty="0">
                <a:solidFill>
                  <a:schemeClr val="tx1"/>
                </a:solidFill>
              </a:rPr>
              <a:t>直觉</a:t>
            </a:r>
            <a:r>
              <a:rPr lang="en-US" altLang="zh-CN" b="0" dirty="0">
                <a:solidFill>
                  <a:schemeClr val="tx1"/>
                </a:solidFill>
              </a:rPr>
              <a:t>/</a:t>
            </a:r>
            <a:r>
              <a:rPr lang="zh-CN" altLang="en-US" b="0" dirty="0">
                <a:solidFill>
                  <a:schemeClr val="tx1"/>
                </a:solidFill>
              </a:rPr>
              <a:t>蛮劲	 	已成型的一套流程	理论和分析</a:t>
            </a:r>
          </a:p>
          <a:p>
            <a:pPr>
              <a:buFont typeface="Wingdings" panose="05000000000000000000" pitchFamily="2" charset="2"/>
              <a:buNone/>
            </a:pPr>
            <a:r>
              <a:rPr lang="zh-CN" altLang="en-US" b="0" dirty="0">
                <a:solidFill>
                  <a:schemeClr val="tx1"/>
                </a:solidFill>
              </a:rPr>
              <a:t>无计划的进展	</a:t>
            </a:r>
            <a:r>
              <a:rPr lang="zh-CN" altLang="en-US" b="0" dirty="0" smtClean="0">
                <a:solidFill>
                  <a:schemeClr val="tx1"/>
                </a:solidFill>
              </a:rPr>
              <a:t>经验</a:t>
            </a:r>
            <a:r>
              <a:rPr lang="zh-CN" altLang="en-US" b="0" dirty="0">
                <a:solidFill>
                  <a:schemeClr val="tx1"/>
                </a:solidFill>
              </a:rPr>
              <a:t>的提炼	 	科学指导下的进展</a:t>
            </a:r>
          </a:p>
          <a:p>
            <a:pPr>
              <a:buFont typeface="Wingdings" panose="05000000000000000000" pitchFamily="2" charset="2"/>
              <a:buNone/>
            </a:pPr>
            <a:r>
              <a:rPr lang="zh-CN" altLang="en-US" b="0" dirty="0">
                <a:solidFill>
                  <a:schemeClr val="tx1"/>
                </a:solidFill>
              </a:rPr>
              <a:t>偶然的交流	 	技巧训练	 	职业教育</a:t>
            </a:r>
          </a:p>
          <a:p>
            <a:pPr>
              <a:buFont typeface="Wingdings" panose="05000000000000000000" pitchFamily="2" charset="2"/>
              <a:buNone/>
            </a:pPr>
            <a:r>
              <a:rPr lang="zh-CN" altLang="en-US" b="0" dirty="0">
                <a:solidFill>
                  <a:schemeClr val="tx1"/>
                </a:solidFill>
              </a:rPr>
              <a:t>对原材料的浪费 	关注成本和收益 	科学分析原料使用</a:t>
            </a:r>
          </a:p>
          <a:p>
            <a:pPr>
              <a:buFont typeface="Wingdings" panose="05000000000000000000" pitchFamily="2" charset="2"/>
              <a:buNone/>
            </a:pPr>
            <a:r>
              <a:rPr lang="zh-CN" altLang="en-US" b="0" dirty="0">
                <a:solidFill>
                  <a:schemeClr val="tx1"/>
                </a:solidFill>
              </a:rPr>
              <a:t>为使用而制造 	为销售而制造 	市场根据产品细分</a:t>
            </a:r>
          </a:p>
          <a:p>
            <a:pPr eaLnBrk="1" hangingPunct="1"/>
            <a:endParaRPr lang="zh-CN" altLang="en-US" b="0" dirty="0">
              <a:solidFill>
                <a:schemeClr val="tx1"/>
              </a:solidFill>
              <a:latin typeface="微软雅黑_GB2312"/>
            </a:endParaRPr>
          </a:p>
        </p:txBody>
      </p:sp>
      <p:sp>
        <p:nvSpPr>
          <p:cNvPr id="7" name="Rectangle 6"/>
          <p:cNvSpPr>
            <a:spLocks noChangeArrowheads="1"/>
          </p:cNvSpPr>
          <p:nvPr/>
        </p:nvSpPr>
        <p:spPr bwMode="auto">
          <a:xfrm>
            <a:off x="708660" y="1167735"/>
            <a:ext cx="7772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3200" b="0" dirty="0">
                <a:solidFill>
                  <a:schemeClr val="tx1"/>
                </a:solidFill>
                <a:latin typeface="微软雅黑_GB2312"/>
              </a:rPr>
              <a:t>工程学科的</a:t>
            </a:r>
            <a:r>
              <a:rPr lang="zh-CN" altLang="en-US" sz="3200" b="0" dirty="0" smtClean="0">
                <a:solidFill>
                  <a:schemeClr val="tx1"/>
                </a:solidFill>
                <a:latin typeface="微软雅黑_GB2312"/>
              </a:rPr>
              <a:t>演化（</a:t>
            </a:r>
            <a:r>
              <a:rPr lang="en-US" altLang="zh-CN" sz="3200" b="0" dirty="0" smtClean="0">
                <a:solidFill>
                  <a:schemeClr val="tx1"/>
                </a:solidFill>
                <a:latin typeface="微软雅黑_GB2312"/>
              </a:rPr>
              <a:t>2</a:t>
            </a:r>
            <a:r>
              <a:rPr lang="zh-CN" altLang="en-US" sz="3200" b="0" dirty="0" smtClean="0">
                <a:solidFill>
                  <a:schemeClr val="tx1"/>
                </a:solidFill>
                <a:latin typeface="微软雅黑_GB2312"/>
              </a:rPr>
              <a:t>）</a:t>
            </a:r>
            <a:endParaRPr lang="zh-CN" altLang="en-US" sz="3200" b="0" dirty="0">
              <a:solidFill>
                <a:schemeClr val="tx1"/>
              </a:solidFill>
              <a:latin typeface="微软雅黑_GB2312"/>
            </a:endParaRPr>
          </a:p>
        </p:txBody>
      </p:sp>
    </p:spTree>
    <p:extLst>
      <p:ext uri="{BB962C8B-B14F-4D97-AF65-F5344CB8AC3E}">
        <p14:creationId xmlns:p14="http://schemas.microsoft.com/office/powerpoint/2010/main" val="2901325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r">
              <a:spcBef>
                <a:spcPct val="50000"/>
              </a:spcBef>
            </a:pPr>
            <a:r>
              <a:rPr lang="en-US" altLang="zh-CN" sz="3200" b="0" dirty="0" smtClean="0">
                <a:solidFill>
                  <a:schemeClr val="tx1"/>
                </a:solidFill>
                <a:latin typeface="微软雅黑_GB2312"/>
              </a:rPr>
              <a:t>1.2 </a:t>
            </a:r>
            <a:r>
              <a:rPr lang="zh-CN" altLang="en-US" sz="3200" dirty="0" smtClean="0">
                <a:solidFill>
                  <a:schemeClr val="tx1"/>
                </a:solidFill>
              </a:rPr>
              <a:t>体系结构</a:t>
            </a:r>
            <a:r>
              <a:rPr lang="en-US" altLang="zh-CN" sz="3200" dirty="0">
                <a:solidFill>
                  <a:schemeClr val="tx1"/>
                </a:solidFill>
              </a:rPr>
              <a:t>(Architecture</a:t>
            </a:r>
            <a:r>
              <a:rPr lang="en-US" altLang="zh-CN" sz="3200" dirty="0" smtClean="0">
                <a:solidFill>
                  <a:schemeClr val="tx1"/>
                </a:solidFill>
              </a:rPr>
              <a:t>)</a:t>
            </a:r>
            <a:endParaRPr lang="zh-CN" altLang="en-US" sz="3200" b="0" dirty="0">
              <a:solidFill>
                <a:schemeClr val="tx1"/>
              </a:solidFill>
              <a:latin typeface="微软雅黑_GB2312"/>
            </a:endParaRPr>
          </a:p>
        </p:txBody>
      </p:sp>
      <p:sp>
        <p:nvSpPr>
          <p:cNvPr id="7" name="Rectangle 6"/>
          <p:cNvSpPr>
            <a:spLocks noChangeArrowheads="1"/>
          </p:cNvSpPr>
          <p:nvPr/>
        </p:nvSpPr>
        <p:spPr bwMode="auto">
          <a:xfrm>
            <a:off x="708660" y="1167735"/>
            <a:ext cx="7772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3200" dirty="0">
                <a:solidFill>
                  <a:schemeClr val="tx1"/>
                </a:solidFill>
              </a:rPr>
              <a:t>科学与工程的记录</a:t>
            </a:r>
            <a:r>
              <a:rPr lang="zh-CN" altLang="en-US" sz="3200" dirty="0" smtClean="0">
                <a:solidFill>
                  <a:schemeClr val="tx1"/>
                </a:solidFill>
              </a:rPr>
              <a:t>周期</a:t>
            </a:r>
            <a:endParaRPr lang="zh-CN" altLang="en-US" sz="3200" b="0" dirty="0">
              <a:solidFill>
                <a:schemeClr val="tx1"/>
              </a:solidFill>
              <a:latin typeface="微软雅黑_GB2312"/>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3741467018"/>
              </p:ext>
            </p:extLst>
          </p:nvPr>
        </p:nvGraphicFramePr>
        <p:xfrm>
          <a:off x="3153410" y="1890078"/>
          <a:ext cx="6553200" cy="3949700"/>
        </p:xfrm>
        <a:graphic>
          <a:graphicData uri="http://schemas.openxmlformats.org/presentationml/2006/ole">
            <mc:AlternateContent xmlns:mc="http://schemas.openxmlformats.org/markup-compatibility/2006">
              <mc:Choice xmlns:v="urn:schemas-microsoft-com:vml" Requires="v">
                <p:oleObj spid="_x0000_s4504" name="Visio" r:id="rId4" imgW="5932932" imgH="3574999" progId="Visio.Drawing.11">
                  <p:embed/>
                </p:oleObj>
              </mc:Choice>
              <mc:Fallback>
                <p:oleObj name="Visio" r:id="rId4" imgW="5932932" imgH="3574999"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3410" y="1890078"/>
                        <a:ext cx="6553200" cy="394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56855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r">
              <a:spcBef>
                <a:spcPct val="50000"/>
              </a:spcBef>
            </a:pPr>
            <a:r>
              <a:rPr lang="en-US" altLang="zh-CN" sz="3200" b="0" dirty="0" smtClean="0">
                <a:solidFill>
                  <a:schemeClr val="tx1"/>
                </a:solidFill>
                <a:latin typeface="微软雅黑_GB2312"/>
              </a:rPr>
              <a:t>1.2 </a:t>
            </a:r>
            <a:r>
              <a:rPr lang="zh-CN" altLang="en-US" sz="3200" dirty="0" smtClean="0">
                <a:solidFill>
                  <a:schemeClr val="tx1"/>
                </a:solidFill>
              </a:rPr>
              <a:t>体系结构</a:t>
            </a:r>
            <a:r>
              <a:rPr lang="en-US" altLang="zh-CN" sz="3200" dirty="0">
                <a:solidFill>
                  <a:schemeClr val="tx1"/>
                </a:solidFill>
              </a:rPr>
              <a:t>(Architecture</a:t>
            </a:r>
            <a:r>
              <a:rPr lang="en-US" altLang="zh-CN" sz="3200" dirty="0" smtClean="0">
                <a:solidFill>
                  <a:schemeClr val="tx1"/>
                </a:solidFill>
              </a:rPr>
              <a:t>)</a:t>
            </a:r>
            <a:endParaRPr lang="zh-CN" altLang="en-US" sz="3200" b="0" dirty="0">
              <a:solidFill>
                <a:schemeClr val="tx1"/>
              </a:solidFill>
              <a:latin typeface="微软雅黑_GB2312"/>
            </a:endParaRPr>
          </a:p>
        </p:txBody>
      </p:sp>
      <p:sp>
        <p:nvSpPr>
          <p:cNvPr id="7" name="Rectangle 6"/>
          <p:cNvSpPr>
            <a:spLocks noChangeArrowheads="1"/>
          </p:cNvSpPr>
          <p:nvPr/>
        </p:nvSpPr>
        <p:spPr bwMode="auto">
          <a:xfrm>
            <a:off x="708660" y="1167735"/>
            <a:ext cx="7772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3200" dirty="0" smtClean="0">
                <a:solidFill>
                  <a:schemeClr val="tx1"/>
                </a:solidFill>
              </a:rPr>
              <a:t>软件工程的演化</a:t>
            </a:r>
            <a:endParaRPr lang="zh-CN" altLang="en-US" sz="3200" b="0" dirty="0">
              <a:solidFill>
                <a:schemeClr val="tx1"/>
              </a:solidFill>
              <a:latin typeface="微软雅黑_GB2312"/>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3968679882"/>
              </p:ext>
            </p:extLst>
          </p:nvPr>
        </p:nvGraphicFramePr>
        <p:xfrm>
          <a:off x="3922395" y="1460122"/>
          <a:ext cx="7127875" cy="4821238"/>
        </p:xfrm>
        <a:graphic>
          <a:graphicData uri="http://schemas.openxmlformats.org/presentationml/2006/ole">
            <mc:AlternateContent xmlns:mc="http://schemas.openxmlformats.org/markup-compatibility/2006">
              <mc:Choice xmlns:v="urn:schemas-microsoft-com:vml" Requires="v">
                <p:oleObj spid="_x0000_s5526" name="Visio" r:id="rId4" imgW="5728716" imgH="3874313" progId="Visio.Drawing.11">
                  <p:embed/>
                </p:oleObj>
              </mc:Choice>
              <mc:Fallback>
                <p:oleObj name="Visio" r:id="rId4" imgW="5728716" imgH="387431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2395" y="1460122"/>
                        <a:ext cx="7127875" cy="482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13000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37160" y="724495"/>
            <a:ext cx="1232916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182880" y="139720"/>
            <a:ext cx="94183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latin typeface="微软雅黑_GB2312"/>
              </a:rPr>
              <a:t>1.3 </a:t>
            </a:r>
            <a:r>
              <a:rPr lang="zh-CN" altLang="en-US" sz="3200" dirty="0" smtClean="0">
                <a:solidFill>
                  <a:schemeClr val="tx1"/>
                </a:solidFill>
                <a:latin typeface="微软雅黑_GB2312"/>
              </a:rPr>
              <a:t>构架</a:t>
            </a:r>
            <a:r>
              <a:rPr lang="zh-CN" altLang="en-US" sz="3200" dirty="0" smtClean="0">
                <a:solidFill>
                  <a:schemeClr val="tx1"/>
                </a:solidFill>
              </a:rPr>
              <a:t>结构</a:t>
            </a:r>
            <a:endParaRPr lang="zh-CN" altLang="en-US" sz="3200" b="0" dirty="0">
              <a:solidFill>
                <a:schemeClr val="tx1"/>
              </a:solidFill>
              <a:latin typeface="微软雅黑_GB2312"/>
            </a:endParaRPr>
          </a:p>
        </p:txBody>
      </p:sp>
      <p:sp>
        <p:nvSpPr>
          <p:cNvPr id="21510" name="Rectangle 6"/>
          <p:cNvSpPr>
            <a:spLocks noChangeArrowheads="1"/>
          </p:cNvSpPr>
          <p:nvPr/>
        </p:nvSpPr>
        <p:spPr bwMode="auto">
          <a:xfrm>
            <a:off x="1371600" y="1981201"/>
            <a:ext cx="1045464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marL="457200" indent="-457200">
              <a:lnSpc>
                <a:spcPct val="150000"/>
              </a:lnSpc>
              <a:buFont typeface="Wingdings" panose="05000000000000000000" pitchFamily="2" charset="2"/>
              <a:buChar char="Ø"/>
            </a:pPr>
            <a:r>
              <a:rPr lang="zh-CN" altLang="en-US" sz="2800" b="0" dirty="0">
                <a:solidFill>
                  <a:schemeClr val="tx1"/>
                </a:solidFill>
                <a:latin typeface="+mj-ea"/>
                <a:ea typeface="+mj-ea"/>
              </a:rPr>
              <a:t>构架是否由系统需求决定？</a:t>
            </a:r>
          </a:p>
          <a:p>
            <a:pPr lvl="1">
              <a:lnSpc>
                <a:spcPct val="150000"/>
              </a:lnSpc>
            </a:pPr>
            <a:r>
              <a:rPr lang="zh-CN" altLang="en-US" sz="2800" b="0" dirty="0">
                <a:solidFill>
                  <a:schemeClr val="tx1"/>
                </a:solidFill>
                <a:latin typeface="+mj-ea"/>
                <a:ea typeface="+mj-ea"/>
              </a:rPr>
              <a:t>将一份需求说明书给两个不同的构架师，他们是否能够设计出同样的架构？</a:t>
            </a:r>
          </a:p>
          <a:p>
            <a:pPr marL="457200" indent="-457200">
              <a:lnSpc>
                <a:spcPct val="150000"/>
              </a:lnSpc>
              <a:buFont typeface="Wingdings" panose="05000000000000000000" pitchFamily="2" charset="2"/>
              <a:buChar char="Ø"/>
            </a:pPr>
            <a:r>
              <a:rPr lang="zh-CN" altLang="en-US" sz="2800" b="0" dirty="0">
                <a:solidFill>
                  <a:schemeClr val="tx1"/>
                </a:solidFill>
                <a:latin typeface="+mj-ea"/>
                <a:ea typeface="+mj-ea"/>
              </a:rPr>
              <a:t>软件构架是技术、商业和社会因素共同作用的</a:t>
            </a:r>
            <a:r>
              <a:rPr lang="zh-CN" altLang="en-US" sz="2800" b="0" dirty="0" smtClean="0">
                <a:solidFill>
                  <a:schemeClr val="tx1"/>
                </a:solidFill>
                <a:latin typeface="+mj-ea"/>
                <a:ea typeface="+mj-ea"/>
              </a:rPr>
              <a:t>结果</a:t>
            </a:r>
            <a:endParaRPr lang="en-US" altLang="zh-CN" sz="2800" b="0" dirty="0" smtClean="0">
              <a:solidFill>
                <a:schemeClr val="tx1"/>
              </a:solidFill>
              <a:latin typeface="+mj-ea"/>
              <a:ea typeface="+mj-ea"/>
            </a:endParaRPr>
          </a:p>
          <a:p>
            <a:pPr marL="457200" indent="-457200">
              <a:lnSpc>
                <a:spcPct val="150000"/>
              </a:lnSpc>
              <a:buFont typeface="Wingdings" panose="05000000000000000000" pitchFamily="2" charset="2"/>
              <a:buChar char="Ø"/>
            </a:pPr>
            <a:r>
              <a:rPr lang="zh-CN" altLang="en-US" sz="2800" b="0" dirty="0" smtClean="0">
                <a:solidFill>
                  <a:srgbClr val="FF0000"/>
                </a:solidFill>
                <a:latin typeface="+mj-ea"/>
                <a:ea typeface="+mj-ea"/>
              </a:rPr>
              <a:t>最终决定因素是质量属性</a:t>
            </a:r>
            <a:endParaRPr lang="zh-CN" altLang="en-US" sz="2800" b="0" dirty="0">
              <a:solidFill>
                <a:srgbClr val="FF0000"/>
              </a:solidFill>
              <a:latin typeface="+mj-ea"/>
              <a:ea typeface="+mj-ea"/>
            </a:endParaRPr>
          </a:p>
        </p:txBody>
      </p:sp>
      <p:sp>
        <p:nvSpPr>
          <p:cNvPr id="7" name="Rectangle 6"/>
          <p:cNvSpPr>
            <a:spLocks noChangeArrowheads="1"/>
          </p:cNvSpPr>
          <p:nvPr/>
        </p:nvSpPr>
        <p:spPr bwMode="auto">
          <a:xfrm>
            <a:off x="708660" y="1167735"/>
            <a:ext cx="7772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3200" dirty="0">
                <a:solidFill>
                  <a:schemeClr val="tx1"/>
                </a:solidFill>
              </a:rPr>
              <a:t> </a:t>
            </a:r>
            <a:r>
              <a:rPr lang="zh-CN" altLang="en-US" sz="3200" dirty="0" smtClean="0">
                <a:solidFill>
                  <a:schemeClr val="tx1"/>
                </a:solidFill>
              </a:rPr>
              <a:t>  构架由</a:t>
            </a:r>
            <a:r>
              <a:rPr lang="zh-CN" altLang="en-US" sz="3200" dirty="0">
                <a:solidFill>
                  <a:schemeClr val="tx1"/>
                </a:solidFill>
              </a:rPr>
              <a:t>什么决定？</a:t>
            </a:r>
            <a:endParaRPr lang="zh-CN" altLang="en-US" sz="3200" b="0" dirty="0">
              <a:solidFill>
                <a:schemeClr val="tx1"/>
              </a:solidFill>
              <a:latin typeface="微软雅黑_GB2312"/>
            </a:endParaRPr>
          </a:p>
        </p:txBody>
      </p:sp>
    </p:spTree>
    <p:extLst>
      <p:ext uri="{BB962C8B-B14F-4D97-AF65-F5344CB8AC3E}">
        <p14:creationId xmlns:p14="http://schemas.microsoft.com/office/powerpoint/2010/main" val="1059357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0" name="Rectangle 6"/>
          <p:cNvSpPr>
            <a:spLocks noChangeArrowheads="1"/>
          </p:cNvSpPr>
          <p:nvPr/>
        </p:nvSpPr>
        <p:spPr bwMode="auto">
          <a:xfrm>
            <a:off x="1371600" y="1981201"/>
            <a:ext cx="77724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nSpc>
                <a:spcPct val="150000"/>
              </a:lnSpc>
            </a:pPr>
            <a:r>
              <a:rPr lang="zh-CN" altLang="en-US" b="0" dirty="0">
                <a:solidFill>
                  <a:schemeClr val="tx1"/>
                </a:solidFill>
                <a:latin typeface="+mj-ea"/>
                <a:ea typeface="+mj-ea"/>
              </a:rPr>
              <a:t>影响构架的因素主要包括：</a:t>
            </a:r>
          </a:p>
          <a:p>
            <a:pPr marL="800100" lvl="1" indent="-342900">
              <a:lnSpc>
                <a:spcPct val="150000"/>
              </a:lnSpc>
              <a:buFont typeface="Wingdings" panose="05000000000000000000" pitchFamily="2" charset="2"/>
              <a:buChar char="ü"/>
            </a:pPr>
            <a:r>
              <a:rPr lang="zh-CN" altLang="en-US" b="0" dirty="0">
                <a:solidFill>
                  <a:schemeClr val="tx1"/>
                </a:solidFill>
                <a:latin typeface="+mj-ea"/>
                <a:ea typeface="+mj-ea"/>
              </a:rPr>
              <a:t>系统</a:t>
            </a:r>
            <a:r>
              <a:rPr lang="zh-CN" altLang="en-US" b="0" dirty="0" smtClean="0">
                <a:solidFill>
                  <a:schemeClr val="tx1"/>
                </a:solidFill>
                <a:latin typeface="+mj-ea"/>
                <a:ea typeface="+mj-ea"/>
              </a:rPr>
              <a:t>涉众</a:t>
            </a:r>
            <a:endParaRPr lang="zh-CN" altLang="en-US" b="0" dirty="0">
              <a:solidFill>
                <a:schemeClr val="tx1"/>
              </a:solidFill>
              <a:latin typeface="+mj-ea"/>
              <a:ea typeface="+mj-ea"/>
            </a:endParaRPr>
          </a:p>
          <a:p>
            <a:pPr marL="800100" lvl="1" indent="-342900">
              <a:lnSpc>
                <a:spcPct val="150000"/>
              </a:lnSpc>
              <a:buFont typeface="Wingdings" panose="05000000000000000000" pitchFamily="2" charset="2"/>
              <a:buChar char="ü"/>
            </a:pPr>
            <a:r>
              <a:rPr lang="zh-CN" altLang="en-US" b="0" dirty="0">
                <a:solidFill>
                  <a:schemeClr val="tx1"/>
                </a:solidFill>
                <a:latin typeface="+mj-ea"/>
                <a:ea typeface="+mj-ea"/>
              </a:rPr>
              <a:t>开发组织</a:t>
            </a:r>
          </a:p>
          <a:p>
            <a:pPr marL="800100" lvl="1" indent="-342900">
              <a:lnSpc>
                <a:spcPct val="150000"/>
              </a:lnSpc>
              <a:buFont typeface="Wingdings" panose="05000000000000000000" pitchFamily="2" charset="2"/>
              <a:buChar char="ü"/>
            </a:pPr>
            <a:r>
              <a:rPr lang="zh-CN" altLang="en-US" b="0" dirty="0">
                <a:solidFill>
                  <a:schemeClr val="tx1"/>
                </a:solidFill>
                <a:latin typeface="+mj-ea"/>
                <a:ea typeface="+mj-ea"/>
              </a:rPr>
              <a:t>构架师的素质和经验</a:t>
            </a:r>
          </a:p>
          <a:p>
            <a:pPr marL="800100" lvl="1" indent="-342900">
              <a:lnSpc>
                <a:spcPct val="150000"/>
              </a:lnSpc>
              <a:buFont typeface="Wingdings" panose="05000000000000000000" pitchFamily="2" charset="2"/>
              <a:buChar char="ü"/>
            </a:pPr>
            <a:r>
              <a:rPr lang="zh-CN" altLang="en-US" b="0" dirty="0">
                <a:solidFill>
                  <a:schemeClr val="tx1"/>
                </a:solidFill>
                <a:latin typeface="+mj-ea"/>
                <a:ea typeface="+mj-ea"/>
              </a:rPr>
              <a:t>技术环境</a:t>
            </a:r>
          </a:p>
          <a:p>
            <a:pPr eaLnBrk="1" hangingPunct="1"/>
            <a:endParaRPr lang="zh-CN" altLang="en-US" b="0" dirty="0">
              <a:solidFill>
                <a:schemeClr val="tx1"/>
              </a:solidFill>
              <a:latin typeface="微软雅黑_GB2312"/>
            </a:endParaRPr>
          </a:p>
        </p:txBody>
      </p:sp>
      <p:sp>
        <p:nvSpPr>
          <p:cNvPr id="7" name="Rectangle 6"/>
          <p:cNvSpPr>
            <a:spLocks noChangeArrowheads="1"/>
          </p:cNvSpPr>
          <p:nvPr/>
        </p:nvSpPr>
        <p:spPr bwMode="auto">
          <a:xfrm>
            <a:off x="708660" y="1167735"/>
            <a:ext cx="7772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3200" dirty="0">
                <a:solidFill>
                  <a:schemeClr val="tx1"/>
                </a:solidFill>
              </a:rPr>
              <a:t>构架从</a:t>
            </a:r>
            <a:r>
              <a:rPr lang="zh-CN" altLang="en-US" sz="3200" dirty="0" smtClean="0">
                <a:solidFill>
                  <a:schemeClr val="tx1"/>
                </a:solidFill>
              </a:rPr>
              <a:t>哪里来？</a:t>
            </a:r>
            <a:endParaRPr lang="zh-CN" altLang="en-US" sz="3200" b="0" dirty="0">
              <a:solidFill>
                <a:schemeClr val="tx1"/>
              </a:solidFill>
              <a:latin typeface="微软雅黑_GB2312"/>
            </a:endParaRPr>
          </a:p>
        </p:txBody>
      </p:sp>
      <p:sp>
        <p:nvSpPr>
          <p:cNvPr id="6" name="Rectangle 5"/>
          <p:cNvSpPr>
            <a:spLocks noChangeArrowheads="1"/>
          </p:cNvSpPr>
          <p:nvPr/>
        </p:nvSpPr>
        <p:spPr bwMode="auto">
          <a:xfrm>
            <a:off x="182880" y="139720"/>
            <a:ext cx="94183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latin typeface="微软雅黑_GB2312"/>
              </a:rPr>
              <a:t>1.3 </a:t>
            </a:r>
            <a:r>
              <a:rPr lang="zh-CN" altLang="en-US" sz="3200" dirty="0" smtClean="0">
                <a:solidFill>
                  <a:schemeClr val="tx1"/>
                </a:solidFill>
                <a:latin typeface="微软雅黑_GB2312"/>
              </a:rPr>
              <a:t>构架结构</a:t>
            </a:r>
            <a:endParaRPr lang="zh-CN" altLang="en-US" sz="3200" b="0" dirty="0">
              <a:solidFill>
                <a:schemeClr val="tx1"/>
              </a:solidFill>
              <a:latin typeface="微软雅黑_GB2312"/>
            </a:endParaRPr>
          </a:p>
        </p:txBody>
      </p:sp>
    </p:spTree>
    <p:extLst>
      <p:ext uri="{BB962C8B-B14F-4D97-AF65-F5344CB8AC3E}">
        <p14:creationId xmlns:p14="http://schemas.microsoft.com/office/powerpoint/2010/main" val="1979403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ChangeArrowheads="1"/>
          </p:cNvSpPr>
          <p:nvPr/>
        </p:nvSpPr>
        <p:spPr bwMode="auto">
          <a:xfrm>
            <a:off x="1752600" y="990600"/>
            <a:ext cx="6553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spcBef>
                <a:spcPct val="50000"/>
              </a:spcBef>
            </a:pPr>
            <a:r>
              <a:rPr lang="en-US" altLang="zh-CN" sz="3600" b="0">
                <a:solidFill>
                  <a:srgbClr val="000000"/>
                </a:solidFill>
                <a:latin typeface="微软雅黑_GB2312"/>
              </a:rPr>
              <a:t>◇ </a:t>
            </a:r>
            <a:r>
              <a:rPr lang="zh-CN" altLang="en-US" sz="3600" b="0">
                <a:solidFill>
                  <a:srgbClr val="000000"/>
                </a:solidFill>
                <a:latin typeface="微软雅黑_GB2312"/>
              </a:rPr>
              <a:t>软件危机的表现 </a:t>
            </a:r>
          </a:p>
        </p:txBody>
      </p:sp>
      <p:sp>
        <p:nvSpPr>
          <p:cNvPr id="9219" name="Line 4"/>
          <p:cNvSpPr>
            <a:spLocks noChangeShapeType="1"/>
          </p:cNvSpPr>
          <p:nvPr/>
        </p:nvSpPr>
        <p:spPr bwMode="auto">
          <a:xfrm>
            <a:off x="1600200" y="838200"/>
            <a:ext cx="891540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0" name="Rectangle 5"/>
          <p:cNvSpPr>
            <a:spLocks noChangeArrowheads="1"/>
          </p:cNvSpPr>
          <p:nvPr/>
        </p:nvSpPr>
        <p:spPr bwMode="auto">
          <a:xfrm>
            <a:off x="3962400" y="2314576"/>
            <a:ext cx="41910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r>
              <a:rPr lang="en-US" altLang="zh-CN" sz="2800" b="0">
                <a:solidFill>
                  <a:srgbClr val="000000"/>
                </a:solidFill>
                <a:latin typeface="微软雅黑_GB2312"/>
              </a:rPr>
              <a:t>◎ </a:t>
            </a:r>
            <a:r>
              <a:rPr lang="zh-CN" altLang="en-US" sz="2800" b="0">
                <a:solidFill>
                  <a:srgbClr val="000000"/>
                </a:solidFill>
                <a:latin typeface="微软雅黑_GB2312"/>
              </a:rPr>
              <a:t>软件成本日益增长 </a:t>
            </a:r>
          </a:p>
          <a:p>
            <a:pPr eaLnBrk="1" hangingPunct="1"/>
            <a:endParaRPr lang="zh-CN" altLang="en-US" sz="2000" b="0">
              <a:solidFill>
                <a:srgbClr val="000000"/>
              </a:solidFill>
              <a:latin typeface="微软雅黑_GB2312"/>
            </a:endParaRPr>
          </a:p>
          <a:p>
            <a:pPr eaLnBrk="1" hangingPunct="1"/>
            <a:r>
              <a:rPr lang="zh-CN" altLang="en-US" sz="2800" b="0">
                <a:solidFill>
                  <a:srgbClr val="000000"/>
                </a:solidFill>
                <a:latin typeface="微软雅黑_GB2312"/>
              </a:rPr>
              <a:t>◎ 开发进度难以控制</a:t>
            </a:r>
          </a:p>
          <a:p>
            <a:pPr eaLnBrk="1" hangingPunct="1"/>
            <a:endParaRPr lang="zh-CN" altLang="en-US" sz="2000" b="0">
              <a:solidFill>
                <a:srgbClr val="000000"/>
              </a:solidFill>
              <a:latin typeface="微软雅黑_GB2312"/>
            </a:endParaRPr>
          </a:p>
          <a:p>
            <a:pPr eaLnBrk="1" hangingPunct="1"/>
            <a:r>
              <a:rPr lang="zh-CN" altLang="en-US" sz="2800" b="0">
                <a:solidFill>
                  <a:srgbClr val="000000"/>
                </a:solidFill>
                <a:latin typeface="微软雅黑_GB2312"/>
              </a:rPr>
              <a:t>◎ 软件质量差</a:t>
            </a:r>
          </a:p>
          <a:p>
            <a:pPr eaLnBrk="1" hangingPunct="1"/>
            <a:endParaRPr lang="zh-CN" altLang="en-US" sz="2000" b="0">
              <a:solidFill>
                <a:srgbClr val="000000"/>
              </a:solidFill>
              <a:latin typeface="微软雅黑_GB2312"/>
            </a:endParaRPr>
          </a:p>
          <a:p>
            <a:pPr eaLnBrk="1" hangingPunct="1"/>
            <a:r>
              <a:rPr lang="zh-CN" altLang="en-US" sz="2800" b="0">
                <a:solidFill>
                  <a:srgbClr val="000000"/>
                </a:solidFill>
                <a:latin typeface="微软雅黑_GB2312"/>
              </a:rPr>
              <a:t>◎ 软件维护困难</a:t>
            </a:r>
            <a:endParaRPr lang="zh-CN" altLang="en-US" b="0">
              <a:solidFill>
                <a:srgbClr val="000000"/>
              </a:solidFill>
              <a:latin typeface="微软雅黑_GB2312"/>
            </a:endParaRPr>
          </a:p>
        </p:txBody>
      </p:sp>
      <p:sp>
        <p:nvSpPr>
          <p:cNvPr id="9221" name="Text Box 6"/>
          <p:cNvSpPr txBox="1">
            <a:spLocks noChangeArrowheads="1"/>
          </p:cNvSpPr>
          <p:nvPr/>
        </p:nvSpPr>
        <p:spPr bwMode="auto">
          <a:xfrm>
            <a:off x="476250" y="147639"/>
            <a:ext cx="487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3200" b="0" dirty="0">
                <a:solidFill>
                  <a:srgbClr val="000000"/>
                </a:solidFill>
                <a:latin typeface="微软雅黑_GB2312"/>
              </a:rPr>
              <a:t>第一章 软件体系结构概论</a:t>
            </a:r>
          </a:p>
        </p:txBody>
      </p:sp>
      <p:sp>
        <p:nvSpPr>
          <p:cNvPr id="9222" name="Rectangle 7"/>
          <p:cNvSpPr>
            <a:spLocks noChangeArrowheads="1"/>
          </p:cNvSpPr>
          <p:nvPr/>
        </p:nvSpPr>
        <p:spPr bwMode="auto">
          <a:xfrm>
            <a:off x="7715250" y="152400"/>
            <a:ext cx="3733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r" eaLnBrk="1" hangingPunct="1">
              <a:spcBef>
                <a:spcPct val="50000"/>
              </a:spcBef>
            </a:pPr>
            <a:r>
              <a:rPr lang="en-US" altLang="zh-CN" b="0" dirty="0">
                <a:solidFill>
                  <a:srgbClr val="000000"/>
                </a:solidFill>
                <a:latin typeface="微软雅黑_GB2312"/>
              </a:rPr>
              <a:t>1.1 </a:t>
            </a:r>
            <a:r>
              <a:rPr lang="zh-CN" altLang="en-US" b="0" dirty="0">
                <a:solidFill>
                  <a:srgbClr val="000000"/>
                </a:solidFill>
                <a:latin typeface="微软雅黑_GB2312"/>
              </a:rPr>
              <a:t>从软件危机谈起</a:t>
            </a:r>
            <a:r>
              <a:rPr lang="zh-CN" altLang="en-US" sz="3600" b="0" dirty="0">
                <a:solidFill>
                  <a:srgbClr val="000000"/>
                </a:solidFill>
                <a:latin typeface="微软雅黑_GB2312"/>
              </a:rPr>
              <a:t> </a:t>
            </a:r>
          </a:p>
        </p:txBody>
      </p:sp>
    </p:spTree>
    <p:extLst>
      <p:ext uri="{BB962C8B-B14F-4D97-AF65-F5344CB8AC3E}">
        <p14:creationId xmlns:p14="http://schemas.microsoft.com/office/powerpoint/2010/main" val="34004452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0" name="Rectangle 6"/>
          <p:cNvSpPr>
            <a:spLocks noChangeArrowheads="1"/>
          </p:cNvSpPr>
          <p:nvPr/>
        </p:nvSpPr>
        <p:spPr bwMode="auto">
          <a:xfrm>
            <a:off x="1600200" y="1874521"/>
            <a:ext cx="7772400" cy="4459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marL="342900" indent="-342900">
              <a:lnSpc>
                <a:spcPct val="150000"/>
              </a:lnSpc>
              <a:buFont typeface="Wingdings" panose="05000000000000000000" pitchFamily="2" charset="2"/>
              <a:buChar char="Ø"/>
            </a:pPr>
            <a:r>
              <a:rPr lang="zh-CN" altLang="en-US" b="0" dirty="0">
                <a:solidFill>
                  <a:schemeClr val="tx1"/>
                </a:solidFill>
                <a:latin typeface="+mj-ea"/>
                <a:ea typeface="+mj-ea"/>
              </a:rPr>
              <a:t>管理者：成本要低，人人都得干活</a:t>
            </a:r>
          </a:p>
          <a:p>
            <a:pPr marL="342900" indent="-342900">
              <a:lnSpc>
                <a:spcPct val="150000"/>
              </a:lnSpc>
              <a:buFont typeface="Wingdings" panose="05000000000000000000" pitchFamily="2" charset="2"/>
              <a:buChar char="Ø"/>
            </a:pPr>
            <a:r>
              <a:rPr lang="zh-CN" altLang="en-US" b="0" dirty="0">
                <a:solidFill>
                  <a:schemeClr val="tx1"/>
                </a:solidFill>
                <a:latin typeface="+mj-ea"/>
                <a:ea typeface="+mj-ea"/>
              </a:rPr>
              <a:t>营销人员：特性突出、投放市场快、成本低、可与同类产品相匹敌</a:t>
            </a:r>
          </a:p>
          <a:p>
            <a:pPr marL="342900" indent="-342900">
              <a:lnSpc>
                <a:spcPct val="150000"/>
              </a:lnSpc>
              <a:buFont typeface="Wingdings" panose="05000000000000000000" pitchFamily="2" charset="2"/>
              <a:buChar char="Ø"/>
            </a:pPr>
            <a:r>
              <a:rPr lang="zh-CN" altLang="en-US" b="0" dirty="0">
                <a:solidFill>
                  <a:schemeClr val="tx1"/>
                </a:solidFill>
                <a:latin typeface="+mj-ea"/>
                <a:ea typeface="+mj-ea"/>
              </a:rPr>
              <a:t>终端用户：行为、性能、安全性、可靠性、易用性</a:t>
            </a:r>
          </a:p>
          <a:p>
            <a:pPr marL="342900" indent="-342900">
              <a:lnSpc>
                <a:spcPct val="150000"/>
              </a:lnSpc>
              <a:buFont typeface="Wingdings" panose="05000000000000000000" pitchFamily="2" charset="2"/>
              <a:buChar char="Ø"/>
            </a:pPr>
            <a:r>
              <a:rPr lang="zh-CN" altLang="en-US" b="0" dirty="0">
                <a:solidFill>
                  <a:schemeClr val="tx1"/>
                </a:solidFill>
                <a:latin typeface="+mj-ea"/>
                <a:ea typeface="+mj-ea"/>
              </a:rPr>
              <a:t>维护人员：可修改性强</a:t>
            </a:r>
          </a:p>
          <a:p>
            <a:pPr marL="342900" indent="-342900">
              <a:lnSpc>
                <a:spcPct val="150000"/>
              </a:lnSpc>
              <a:buFont typeface="Wingdings" panose="05000000000000000000" pitchFamily="2" charset="2"/>
              <a:buChar char="Ø"/>
            </a:pPr>
            <a:r>
              <a:rPr lang="zh-CN" altLang="en-US" b="0" dirty="0">
                <a:solidFill>
                  <a:schemeClr val="tx1"/>
                </a:solidFill>
                <a:latin typeface="+mj-ea"/>
                <a:ea typeface="+mj-ea"/>
              </a:rPr>
              <a:t>客户：成本低、及时交付、不要频繁修改</a:t>
            </a:r>
          </a:p>
          <a:p>
            <a:pPr marL="342900" indent="-342900">
              <a:lnSpc>
                <a:spcPct val="150000"/>
              </a:lnSpc>
              <a:buFont typeface="Wingdings" panose="05000000000000000000" pitchFamily="2" charset="2"/>
              <a:buChar char="Ø"/>
            </a:pPr>
            <a:r>
              <a:rPr lang="en-US" altLang="zh-CN" b="0" dirty="0">
                <a:solidFill>
                  <a:schemeClr val="tx1"/>
                </a:solidFill>
                <a:latin typeface="+mj-ea"/>
                <a:ea typeface="+mj-ea"/>
              </a:rPr>
              <a:t>…</a:t>
            </a:r>
          </a:p>
          <a:p>
            <a:pPr marL="342900" indent="-342900" eaLnBrk="1" hangingPunct="1">
              <a:lnSpc>
                <a:spcPct val="150000"/>
              </a:lnSpc>
              <a:buFont typeface="Wingdings" panose="05000000000000000000" pitchFamily="2" charset="2"/>
              <a:buChar char="Ø"/>
            </a:pPr>
            <a:endParaRPr lang="zh-CN" altLang="en-US" b="0" dirty="0">
              <a:solidFill>
                <a:schemeClr val="tx1"/>
              </a:solidFill>
              <a:latin typeface="+mj-ea"/>
              <a:ea typeface="+mj-ea"/>
            </a:endParaRPr>
          </a:p>
        </p:txBody>
      </p:sp>
      <p:sp>
        <p:nvSpPr>
          <p:cNvPr id="7" name="Rectangle 6"/>
          <p:cNvSpPr>
            <a:spLocks noChangeArrowheads="1"/>
          </p:cNvSpPr>
          <p:nvPr/>
        </p:nvSpPr>
        <p:spPr bwMode="auto">
          <a:xfrm>
            <a:off x="708660" y="1167735"/>
            <a:ext cx="7772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3200" dirty="0">
                <a:solidFill>
                  <a:schemeClr val="tx1"/>
                </a:solidFill>
              </a:rPr>
              <a:t>系统</a:t>
            </a:r>
            <a:r>
              <a:rPr lang="zh-CN" altLang="en-US" sz="3200" dirty="0" smtClean="0">
                <a:solidFill>
                  <a:schemeClr val="tx1"/>
                </a:solidFill>
              </a:rPr>
              <a:t>涉众</a:t>
            </a:r>
            <a:endParaRPr lang="zh-CN" altLang="en-US" sz="3200" b="0" dirty="0">
              <a:solidFill>
                <a:schemeClr val="tx1"/>
              </a:solidFill>
              <a:latin typeface="微软雅黑_GB2312"/>
            </a:endParaRPr>
          </a:p>
        </p:txBody>
      </p:sp>
      <p:sp>
        <p:nvSpPr>
          <p:cNvPr id="6" name="Rectangle 5"/>
          <p:cNvSpPr>
            <a:spLocks noChangeArrowheads="1"/>
          </p:cNvSpPr>
          <p:nvPr/>
        </p:nvSpPr>
        <p:spPr bwMode="auto">
          <a:xfrm>
            <a:off x="182880" y="139720"/>
            <a:ext cx="94183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latin typeface="微软雅黑_GB2312"/>
              </a:rPr>
              <a:t>1.3 </a:t>
            </a:r>
            <a:r>
              <a:rPr lang="zh-CN" altLang="en-US" sz="3200" dirty="0" smtClean="0">
                <a:solidFill>
                  <a:schemeClr val="tx1"/>
                </a:solidFill>
                <a:latin typeface="微软雅黑_GB2312"/>
              </a:rPr>
              <a:t>构架</a:t>
            </a:r>
            <a:r>
              <a:rPr lang="zh-CN" altLang="en-US" sz="3200" dirty="0">
                <a:solidFill>
                  <a:schemeClr val="tx1"/>
                </a:solidFill>
                <a:latin typeface="微软雅黑_GB2312"/>
              </a:rPr>
              <a:t>结构</a:t>
            </a:r>
            <a:endParaRPr lang="zh-CN" altLang="en-US" sz="3200" b="0" dirty="0">
              <a:solidFill>
                <a:schemeClr val="tx1"/>
              </a:solidFill>
              <a:latin typeface="微软雅黑_GB2312"/>
            </a:endParaRPr>
          </a:p>
        </p:txBody>
      </p:sp>
    </p:spTree>
    <p:extLst>
      <p:ext uri="{BB962C8B-B14F-4D97-AF65-F5344CB8AC3E}">
        <p14:creationId xmlns:p14="http://schemas.microsoft.com/office/powerpoint/2010/main" val="26718058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0" name="Rectangle 6"/>
          <p:cNvSpPr>
            <a:spLocks noChangeArrowheads="1"/>
          </p:cNvSpPr>
          <p:nvPr/>
        </p:nvSpPr>
        <p:spPr bwMode="auto">
          <a:xfrm>
            <a:off x="1371600" y="1981201"/>
            <a:ext cx="999744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nSpc>
                <a:spcPct val="150000"/>
              </a:lnSpc>
            </a:pPr>
            <a:r>
              <a:rPr lang="zh-CN" altLang="en-US" b="0" dirty="0">
                <a:solidFill>
                  <a:schemeClr val="tx1"/>
                </a:solidFill>
                <a:latin typeface="+mj-ea"/>
                <a:ea typeface="+mj-ea"/>
              </a:rPr>
              <a:t>除了通过需求表示的组织目标外，构架还受开发组织的结构或本质的影响</a:t>
            </a:r>
          </a:p>
          <a:p>
            <a:pPr marL="800100" lvl="1" indent="-342900">
              <a:lnSpc>
                <a:spcPct val="150000"/>
              </a:lnSpc>
              <a:buFont typeface="Wingdings" panose="05000000000000000000" pitchFamily="2" charset="2"/>
              <a:buChar char="ü"/>
            </a:pPr>
            <a:r>
              <a:rPr lang="zh-CN" altLang="en-US" b="0" dirty="0">
                <a:solidFill>
                  <a:schemeClr val="tx1"/>
                </a:solidFill>
                <a:latin typeface="+mj-ea"/>
                <a:ea typeface="+mj-ea"/>
              </a:rPr>
              <a:t>对现存构架的重用</a:t>
            </a:r>
          </a:p>
          <a:p>
            <a:pPr marL="800100" lvl="1" indent="-342900">
              <a:lnSpc>
                <a:spcPct val="150000"/>
              </a:lnSpc>
              <a:buFont typeface="Wingdings" panose="05000000000000000000" pitchFamily="2" charset="2"/>
              <a:buChar char="ü"/>
            </a:pPr>
            <a:r>
              <a:rPr lang="zh-CN" altLang="en-US" b="0" dirty="0">
                <a:solidFill>
                  <a:schemeClr val="tx1"/>
                </a:solidFill>
                <a:latin typeface="+mj-ea"/>
                <a:ea typeface="+mj-ea"/>
              </a:rPr>
              <a:t>对某个基础设施进行长期的商业投资以实现某些战略目标</a:t>
            </a:r>
          </a:p>
          <a:p>
            <a:pPr marL="800100" lvl="1" indent="-342900">
              <a:lnSpc>
                <a:spcPct val="150000"/>
              </a:lnSpc>
              <a:buFont typeface="Wingdings" panose="05000000000000000000" pitchFamily="2" charset="2"/>
              <a:buChar char="ü"/>
            </a:pPr>
            <a:r>
              <a:rPr lang="zh-CN" altLang="en-US" b="0" dirty="0">
                <a:solidFill>
                  <a:schemeClr val="tx1"/>
                </a:solidFill>
                <a:latin typeface="+mj-ea"/>
                <a:ea typeface="+mj-ea"/>
              </a:rPr>
              <a:t>开发组织本身的机构也会影响构架的形成</a:t>
            </a:r>
          </a:p>
          <a:p>
            <a:pPr eaLnBrk="1" hangingPunct="1">
              <a:lnSpc>
                <a:spcPct val="150000"/>
              </a:lnSpc>
            </a:pPr>
            <a:endParaRPr lang="zh-CN" altLang="en-US" b="0" dirty="0">
              <a:solidFill>
                <a:schemeClr val="tx1"/>
              </a:solidFill>
              <a:latin typeface="+mj-ea"/>
              <a:ea typeface="+mj-ea"/>
            </a:endParaRPr>
          </a:p>
        </p:txBody>
      </p:sp>
      <p:sp>
        <p:nvSpPr>
          <p:cNvPr id="7" name="Rectangle 6"/>
          <p:cNvSpPr>
            <a:spLocks noChangeArrowheads="1"/>
          </p:cNvSpPr>
          <p:nvPr/>
        </p:nvSpPr>
        <p:spPr bwMode="auto">
          <a:xfrm>
            <a:off x="708660" y="1167735"/>
            <a:ext cx="7772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3200" dirty="0" smtClean="0">
                <a:solidFill>
                  <a:schemeClr val="tx1"/>
                </a:solidFill>
              </a:rPr>
              <a:t>开发组织</a:t>
            </a:r>
            <a:endParaRPr lang="zh-CN" altLang="en-US" sz="3200" b="0" dirty="0">
              <a:solidFill>
                <a:schemeClr val="tx1"/>
              </a:solidFill>
              <a:latin typeface="微软雅黑_GB2312"/>
            </a:endParaRPr>
          </a:p>
        </p:txBody>
      </p:sp>
      <p:sp>
        <p:nvSpPr>
          <p:cNvPr id="6" name="Rectangle 5"/>
          <p:cNvSpPr>
            <a:spLocks noChangeArrowheads="1"/>
          </p:cNvSpPr>
          <p:nvPr/>
        </p:nvSpPr>
        <p:spPr bwMode="auto">
          <a:xfrm>
            <a:off x="182880" y="139720"/>
            <a:ext cx="94183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latin typeface="微软雅黑_GB2312"/>
              </a:rPr>
              <a:t>1.3 </a:t>
            </a:r>
            <a:r>
              <a:rPr lang="zh-CN" altLang="en-US" sz="3200" dirty="0" smtClean="0">
                <a:solidFill>
                  <a:schemeClr val="tx1"/>
                </a:solidFill>
                <a:latin typeface="微软雅黑_GB2312"/>
              </a:rPr>
              <a:t>构架</a:t>
            </a:r>
            <a:r>
              <a:rPr lang="zh-CN" altLang="en-US" sz="3200" dirty="0">
                <a:solidFill>
                  <a:schemeClr val="tx1"/>
                </a:solidFill>
                <a:latin typeface="微软雅黑_GB2312"/>
              </a:rPr>
              <a:t>结构</a:t>
            </a:r>
            <a:endParaRPr lang="zh-CN" altLang="en-US" sz="3200" b="0" dirty="0">
              <a:solidFill>
                <a:schemeClr val="tx1"/>
              </a:solidFill>
              <a:latin typeface="微软雅黑_GB2312"/>
            </a:endParaRPr>
          </a:p>
        </p:txBody>
      </p:sp>
    </p:spTree>
    <p:extLst>
      <p:ext uri="{BB962C8B-B14F-4D97-AF65-F5344CB8AC3E}">
        <p14:creationId xmlns:p14="http://schemas.microsoft.com/office/powerpoint/2010/main" val="5817390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0" name="Rectangle 6"/>
          <p:cNvSpPr>
            <a:spLocks noChangeArrowheads="1"/>
          </p:cNvSpPr>
          <p:nvPr/>
        </p:nvSpPr>
        <p:spPr bwMode="auto">
          <a:xfrm>
            <a:off x="1371600" y="1981201"/>
            <a:ext cx="9997440" cy="1689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nSpc>
                <a:spcPct val="150000"/>
              </a:lnSpc>
            </a:pPr>
            <a:r>
              <a:rPr lang="zh-CN" altLang="en-US" b="0" dirty="0">
                <a:solidFill>
                  <a:schemeClr val="tx1"/>
                </a:solidFill>
                <a:latin typeface="+mj-ea"/>
                <a:ea typeface="+mj-ea"/>
              </a:rPr>
              <a:t>构架师先前的一些经验、教育、培训以及所接触到过的成功构架模式都会影响到他们对某种构架的选择。</a:t>
            </a:r>
          </a:p>
          <a:p>
            <a:pPr eaLnBrk="1" hangingPunct="1">
              <a:lnSpc>
                <a:spcPct val="150000"/>
              </a:lnSpc>
            </a:pPr>
            <a:endParaRPr lang="zh-CN" altLang="en-US" b="0" dirty="0">
              <a:solidFill>
                <a:schemeClr val="tx1"/>
              </a:solidFill>
              <a:latin typeface="+mj-ea"/>
              <a:ea typeface="+mj-ea"/>
            </a:endParaRPr>
          </a:p>
        </p:txBody>
      </p:sp>
      <p:sp>
        <p:nvSpPr>
          <p:cNvPr id="7" name="Rectangle 6"/>
          <p:cNvSpPr>
            <a:spLocks noChangeArrowheads="1"/>
          </p:cNvSpPr>
          <p:nvPr/>
        </p:nvSpPr>
        <p:spPr bwMode="auto">
          <a:xfrm>
            <a:off x="708660" y="1167735"/>
            <a:ext cx="7772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3200" dirty="0">
                <a:solidFill>
                  <a:schemeClr val="tx1"/>
                </a:solidFill>
              </a:rPr>
              <a:t>构架师的素质和经验</a:t>
            </a:r>
            <a:endParaRPr lang="zh-CN" altLang="en-US" sz="3200" b="0" dirty="0">
              <a:solidFill>
                <a:schemeClr val="tx1"/>
              </a:solidFill>
              <a:latin typeface="微软雅黑_GB2312"/>
            </a:endParaRPr>
          </a:p>
        </p:txBody>
      </p:sp>
      <p:sp>
        <p:nvSpPr>
          <p:cNvPr id="6" name="Rectangle 5"/>
          <p:cNvSpPr>
            <a:spLocks noChangeArrowheads="1"/>
          </p:cNvSpPr>
          <p:nvPr/>
        </p:nvSpPr>
        <p:spPr bwMode="auto">
          <a:xfrm>
            <a:off x="182880" y="139720"/>
            <a:ext cx="94183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latin typeface="微软雅黑_GB2312"/>
              </a:rPr>
              <a:t>1.3 </a:t>
            </a:r>
            <a:r>
              <a:rPr lang="zh-CN" altLang="en-US" sz="3200" dirty="0" smtClean="0">
                <a:solidFill>
                  <a:schemeClr val="tx1"/>
                </a:solidFill>
                <a:latin typeface="微软雅黑_GB2312"/>
              </a:rPr>
              <a:t>构架</a:t>
            </a:r>
            <a:r>
              <a:rPr lang="zh-CN" altLang="en-US" sz="3200" dirty="0">
                <a:solidFill>
                  <a:schemeClr val="tx1"/>
                </a:solidFill>
                <a:latin typeface="微软雅黑_GB2312"/>
              </a:rPr>
              <a:t>结构</a:t>
            </a:r>
            <a:endParaRPr lang="zh-CN" altLang="en-US" sz="3200" b="0" dirty="0">
              <a:solidFill>
                <a:schemeClr val="tx1"/>
              </a:solidFill>
              <a:latin typeface="微软雅黑_GB2312"/>
            </a:endParaRPr>
          </a:p>
        </p:txBody>
      </p:sp>
    </p:spTree>
    <p:extLst>
      <p:ext uri="{BB962C8B-B14F-4D97-AF65-F5344CB8AC3E}">
        <p14:creationId xmlns:p14="http://schemas.microsoft.com/office/powerpoint/2010/main" val="2384001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0" name="Rectangle 6"/>
          <p:cNvSpPr>
            <a:spLocks noChangeArrowheads="1"/>
          </p:cNvSpPr>
          <p:nvPr/>
        </p:nvSpPr>
        <p:spPr bwMode="auto">
          <a:xfrm>
            <a:off x="1371600" y="1981201"/>
            <a:ext cx="999744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nSpc>
                <a:spcPct val="150000"/>
              </a:lnSpc>
            </a:pPr>
            <a:r>
              <a:rPr lang="zh-CN" altLang="en-US" b="0" dirty="0">
                <a:solidFill>
                  <a:schemeClr val="tx1"/>
                </a:solidFill>
                <a:latin typeface="+mj-ea"/>
                <a:ea typeface="+mj-ea"/>
              </a:rPr>
              <a:t>技术环境可以看作是对构架师素质和经验的特殊反映</a:t>
            </a:r>
          </a:p>
          <a:p>
            <a:pPr marL="800100" lvl="1" indent="-342900">
              <a:lnSpc>
                <a:spcPct val="150000"/>
              </a:lnSpc>
              <a:buFont typeface="Wingdings" panose="05000000000000000000" pitchFamily="2" charset="2"/>
              <a:buChar char="ü"/>
            </a:pPr>
            <a:r>
              <a:rPr lang="zh-CN" altLang="en-US" b="0" dirty="0">
                <a:solidFill>
                  <a:schemeClr val="tx1"/>
                </a:solidFill>
                <a:latin typeface="+mj-ea"/>
                <a:ea typeface="+mj-ea"/>
              </a:rPr>
              <a:t>代表某个时代的构架师的普遍素质和经验</a:t>
            </a:r>
          </a:p>
          <a:p>
            <a:pPr marL="800100" lvl="1" indent="-342900">
              <a:lnSpc>
                <a:spcPct val="150000"/>
              </a:lnSpc>
              <a:buFont typeface="Wingdings" panose="05000000000000000000" pitchFamily="2" charset="2"/>
              <a:buChar char="ü"/>
            </a:pPr>
            <a:r>
              <a:rPr lang="zh-CN" altLang="en-US" b="0" dirty="0">
                <a:solidFill>
                  <a:schemeClr val="tx1"/>
                </a:solidFill>
                <a:latin typeface="+mj-ea"/>
                <a:ea typeface="+mj-ea"/>
              </a:rPr>
              <a:t>比如：在当今的技术环境下，如果构架师对信息系统的设计不考虑使用基于</a:t>
            </a:r>
            <a:r>
              <a:rPr lang="en-US" altLang="zh-CN" b="0" dirty="0">
                <a:solidFill>
                  <a:schemeClr val="tx1"/>
                </a:solidFill>
                <a:latin typeface="+mj-ea"/>
                <a:ea typeface="+mj-ea"/>
              </a:rPr>
              <a:t>WEB</a:t>
            </a:r>
            <a:r>
              <a:rPr lang="zh-CN" altLang="en-US" b="0" dirty="0">
                <a:solidFill>
                  <a:schemeClr val="tx1"/>
                </a:solidFill>
                <a:latin typeface="+mj-ea"/>
                <a:ea typeface="+mj-ea"/>
              </a:rPr>
              <a:t>的，面向对象的和支持中间件的方法是很难想象的</a:t>
            </a:r>
          </a:p>
          <a:p>
            <a:pPr eaLnBrk="1" hangingPunct="1">
              <a:lnSpc>
                <a:spcPct val="150000"/>
              </a:lnSpc>
            </a:pPr>
            <a:endParaRPr lang="zh-CN" altLang="en-US" b="0" dirty="0">
              <a:solidFill>
                <a:schemeClr val="tx1"/>
              </a:solidFill>
              <a:latin typeface="+mj-ea"/>
              <a:ea typeface="+mj-ea"/>
            </a:endParaRPr>
          </a:p>
        </p:txBody>
      </p:sp>
      <p:sp>
        <p:nvSpPr>
          <p:cNvPr id="7" name="Rectangle 6"/>
          <p:cNvSpPr>
            <a:spLocks noChangeArrowheads="1"/>
          </p:cNvSpPr>
          <p:nvPr/>
        </p:nvSpPr>
        <p:spPr bwMode="auto">
          <a:xfrm>
            <a:off x="708660" y="1167735"/>
            <a:ext cx="7772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3200" b="0" dirty="0" smtClean="0">
                <a:solidFill>
                  <a:schemeClr val="tx1"/>
                </a:solidFill>
                <a:latin typeface="微软雅黑_GB2312"/>
              </a:rPr>
              <a:t>技术环境</a:t>
            </a:r>
            <a:endParaRPr lang="zh-CN" altLang="en-US" sz="3200" b="0" dirty="0">
              <a:solidFill>
                <a:schemeClr val="tx1"/>
              </a:solidFill>
              <a:latin typeface="微软雅黑_GB2312"/>
            </a:endParaRPr>
          </a:p>
        </p:txBody>
      </p:sp>
      <p:sp>
        <p:nvSpPr>
          <p:cNvPr id="6" name="Rectangle 5"/>
          <p:cNvSpPr>
            <a:spLocks noChangeArrowheads="1"/>
          </p:cNvSpPr>
          <p:nvPr/>
        </p:nvSpPr>
        <p:spPr bwMode="auto">
          <a:xfrm>
            <a:off x="182880" y="139720"/>
            <a:ext cx="94183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latin typeface="微软雅黑_GB2312"/>
              </a:rPr>
              <a:t>1.3 </a:t>
            </a:r>
            <a:r>
              <a:rPr lang="zh-CN" altLang="en-US" sz="3200" dirty="0" smtClean="0">
                <a:solidFill>
                  <a:schemeClr val="tx1"/>
                </a:solidFill>
                <a:latin typeface="微软雅黑_GB2312"/>
              </a:rPr>
              <a:t>构架</a:t>
            </a:r>
            <a:r>
              <a:rPr lang="zh-CN" altLang="en-US" sz="3200" dirty="0">
                <a:solidFill>
                  <a:schemeClr val="tx1"/>
                </a:solidFill>
                <a:latin typeface="微软雅黑_GB2312"/>
              </a:rPr>
              <a:t>结构</a:t>
            </a:r>
            <a:endParaRPr lang="zh-CN" altLang="en-US" sz="3200" b="0" dirty="0">
              <a:solidFill>
                <a:schemeClr val="tx1"/>
              </a:solidFill>
              <a:latin typeface="微软雅黑_GB2312"/>
            </a:endParaRPr>
          </a:p>
        </p:txBody>
      </p:sp>
    </p:spTree>
    <p:extLst>
      <p:ext uri="{BB962C8B-B14F-4D97-AF65-F5344CB8AC3E}">
        <p14:creationId xmlns:p14="http://schemas.microsoft.com/office/powerpoint/2010/main" val="16522925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6"/>
          <p:cNvSpPr>
            <a:spLocks noChangeArrowheads="1"/>
          </p:cNvSpPr>
          <p:nvPr/>
        </p:nvSpPr>
        <p:spPr bwMode="auto">
          <a:xfrm>
            <a:off x="708660" y="1167735"/>
            <a:ext cx="7772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3200" b="0" dirty="0" smtClean="0">
                <a:solidFill>
                  <a:schemeClr val="tx1"/>
                </a:solidFill>
                <a:latin typeface="微软雅黑_GB2312"/>
              </a:rPr>
              <a:t>架构所受的影响</a:t>
            </a:r>
            <a:endParaRPr lang="zh-CN" altLang="en-US" sz="3200" b="0" dirty="0">
              <a:solidFill>
                <a:schemeClr val="tx1"/>
              </a:solidFill>
              <a:latin typeface="微软雅黑_GB2312"/>
            </a:endParaRPr>
          </a:p>
        </p:txBody>
      </p:sp>
      <p:sp>
        <p:nvSpPr>
          <p:cNvPr id="6" name="Rectangle 5"/>
          <p:cNvSpPr>
            <a:spLocks noChangeArrowheads="1"/>
          </p:cNvSpPr>
          <p:nvPr/>
        </p:nvSpPr>
        <p:spPr bwMode="auto">
          <a:xfrm>
            <a:off x="182880" y="139720"/>
            <a:ext cx="941832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latin typeface="微软雅黑_GB2312"/>
              </a:rPr>
              <a:t>1.3 </a:t>
            </a:r>
            <a:r>
              <a:rPr lang="zh-CN" altLang="en-US" sz="3200" dirty="0" smtClean="0">
                <a:solidFill>
                  <a:schemeClr val="tx1"/>
                </a:solidFill>
                <a:latin typeface="微软雅黑_GB2312"/>
              </a:rPr>
              <a:t>构架</a:t>
            </a:r>
            <a:r>
              <a:rPr lang="zh-CN" altLang="en-US" sz="3200" dirty="0">
                <a:solidFill>
                  <a:schemeClr val="tx1"/>
                </a:solidFill>
                <a:latin typeface="微软雅黑_GB2312"/>
              </a:rPr>
              <a:t>结构</a:t>
            </a:r>
            <a:endParaRPr lang="zh-CN" altLang="en-US" sz="3200" b="0" dirty="0">
              <a:solidFill>
                <a:schemeClr val="tx1"/>
              </a:solidFill>
              <a:latin typeface="微软雅黑_GB2312"/>
            </a:endParaRPr>
          </a:p>
          <a:p>
            <a:pPr>
              <a:spcBef>
                <a:spcPct val="50000"/>
              </a:spcBef>
            </a:pPr>
            <a:endParaRPr lang="zh-CN" altLang="en-US" sz="3200" b="0" dirty="0">
              <a:solidFill>
                <a:schemeClr val="tx1"/>
              </a:solidFill>
              <a:latin typeface="微软雅黑_GB2312"/>
            </a:endParaRPr>
          </a:p>
        </p:txBody>
      </p:sp>
      <p:graphicFrame>
        <p:nvGraphicFramePr>
          <p:cNvPr id="8" name="Object 3"/>
          <p:cNvGraphicFramePr>
            <a:graphicFrameLocks noChangeAspect="1"/>
          </p:cNvGraphicFramePr>
          <p:nvPr>
            <p:extLst/>
          </p:nvPr>
        </p:nvGraphicFramePr>
        <p:xfrm>
          <a:off x="3923665" y="1752510"/>
          <a:ext cx="6796088" cy="4824412"/>
        </p:xfrm>
        <a:graphic>
          <a:graphicData uri="http://schemas.openxmlformats.org/presentationml/2006/ole">
            <mc:AlternateContent xmlns:mc="http://schemas.openxmlformats.org/markup-compatibility/2006">
              <mc:Choice xmlns:v="urn:schemas-microsoft-com:vml" Requires="v">
                <p:oleObj spid="_x0000_s6292" name="Visio" r:id="rId4" imgW="7402678" imgH="5254142" progId="Visio.Drawing.11">
                  <p:embed/>
                </p:oleObj>
              </mc:Choice>
              <mc:Fallback>
                <p:oleObj name="Visio" r:id="rId4" imgW="7402678" imgH="525414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3665" y="1752510"/>
                        <a:ext cx="6796088"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626403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6"/>
          <p:cNvSpPr>
            <a:spLocks noChangeArrowheads="1"/>
          </p:cNvSpPr>
          <p:nvPr/>
        </p:nvSpPr>
        <p:spPr bwMode="auto">
          <a:xfrm>
            <a:off x="708660" y="1167735"/>
            <a:ext cx="7772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3200" b="0" dirty="0">
                <a:solidFill>
                  <a:schemeClr val="tx1"/>
                </a:solidFill>
              </a:rPr>
              <a:t>构架商业周期 </a:t>
            </a:r>
            <a:r>
              <a:rPr lang="en-US" altLang="zh-CN" sz="3200" b="0" dirty="0">
                <a:solidFill>
                  <a:schemeClr val="tx1"/>
                </a:solidFill>
              </a:rPr>
              <a:t>(ABC)</a:t>
            </a:r>
            <a:endParaRPr lang="zh-CN" altLang="en-US" sz="3200" b="0" dirty="0">
              <a:solidFill>
                <a:schemeClr val="tx1"/>
              </a:solidFill>
              <a:latin typeface="微软雅黑_GB2312"/>
            </a:endParaRPr>
          </a:p>
        </p:txBody>
      </p:sp>
      <p:sp>
        <p:nvSpPr>
          <p:cNvPr id="6" name="Rectangle 5"/>
          <p:cNvSpPr>
            <a:spLocks noChangeArrowheads="1"/>
          </p:cNvSpPr>
          <p:nvPr/>
        </p:nvSpPr>
        <p:spPr bwMode="auto">
          <a:xfrm>
            <a:off x="182880" y="139720"/>
            <a:ext cx="94183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latin typeface="微软雅黑_GB2312"/>
              </a:rPr>
              <a:t>1.3 </a:t>
            </a:r>
            <a:r>
              <a:rPr lang="zh-CN" altLang="en-US" sz="3200" dirty="0" smtClean="0">
                <a:solidFill>
                  <a:schemeClr val="tx1"/>
                </a:solidFill>
                <a:latin typeface="微软雅黑_GB2312"/>
              </a:rPr>
              <a:t>构架</a:t>
            </a:r>
            <a:r>
              <a:rPr lang="zh-CN" altLang="en-US" sz="3200" dirty="0">
                <a:solidFill>
                  <a:schemeClr val="tx1"/>
                </a:solidFill>
                <a:latin typeface="微软雅黑_GB2312"/>
              </a:rPr>
              <a:t>结构</a:t>
            </a:r>
            <a:endParaRPr lang="zh-CN" altLang="en-US" sz="3200" b="0" dirty="0">
              <a:solidFill>
                <a:schemeClr val="tx1"/>
              </a:solidFill>
              <a:latin typeface="微软雅黑_GB2312"/>
            </a:endParaRPr>
          </a:p>
        </p:txBody>
      </p:sp>
      <p:graphicFrame>
        <p:nvGraphicFramePr>
          <p:cNvPr id="9" name="Object 3"/>
          <p:cNvGraphicFramePr>
            <a:graphicFrameLocks noChangeAspect="1"/>
          </p:cNvGraphicFramePr>
          <p:nvPr>
            <p:extLst/>
          </p:nvPr>
        </p:nvGraphicFramePr>
        <p:xfrm>
          <a:off x="4440873" y="1573213"/>
          <a:ext cx="6796087" cy="4824412"/>
        </p:xfrm>
        <a:graphic>
          <a:graphicData uri="http://schemas.openxmlformats.org/presentationml/2006/ole">
            <mc:AlternateContent xmlns:mc="http://schemas.openxmlformats.org/markup-compatibility/2006">
              <mc:Choice xmlns:v="urn:schemas-microsoft-com:vml" Requires="v">
                <p:oleObj spid="_x0000_s7316" name="Visio" r:id="rId4" imgW="7402678" imgH="5254142" progId="Visio.Drawing.11">
                  <p:embed/>
                </p:oleObj>
              </mc:Choice>
              <mc:Fallback>
                <p:oleObj name="Visio" r:id="rId4" imgW="7402678" imgH="525414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0873" y="1573213"/>
                        <a:ext cx="6796087"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266480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6"/>
          <p:cNvSpPr>
            <a:spLocks noChangeArrowheads="1"/>
          </p:cNvSpPr>
          <p:nvPr/>
        </p:nvSpPr>
        <p:spPr bwMode="auto">
          <a:xfrm>
            <a:off x="708660" y="1167735"/>
            <a:ext cx="7772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en-US" altLang="zh-CN" sz="3200" b="0" dirty="0">
                <a:solidFill>
                  <a:schemeClr val="tx1"/>
                </a:solidFill>
              </a:rPr>
              <a:t>ABC---</a:t>
            </a:r>
            <a:r>
              <a:rPr lang="zh-CN" altLang="en-US" sz="3200" b="0" dirty="0">
                <a:solidFill>
                  <a:schemeClr val="tx1"/>
                </a:solidFill>
              </a:rPr>
              <a:t>构架的反影响力</a:t>
            </a:r>
            <a:endParaRPr lang="zh-CN" altLang="en-US" sz="3200" b="0" dirty="0">
              <a:solidFill>
                <a:schemeClr val="tx1"/>
              </a:solidFill>
              <a:latin typeface="微软雅黑_GB2312"/>
            </a:endParaRPr>
          </a:p>
        </p:txBody>
      </p:sp>
      <p:sp>
        <p:nvSpPr>
          <p:cNvPr id="6" name="Rectangle 5"/>
          <p:cNvSpPr>
            <a:spLocks noChangeArrowheads="1"/>
          </p:cNvSpPr>
          <p:nvPr/>
        </p:nvSpPr>
        <p:spPr bwMode="auto">
          <a:xfrm>
            <a:off x="182880" y="139720"/>
            <a:ext cx="941832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latin typeface="微软雅黑_GB2312"/>
              </a:rPr>
              <a:t>1.3 </a:t>
            </a:r>
            <a:r>
              <a:rPr lang="zh-CN" altLang="en-US" sz="3200" dirty="0" smtClean="0">
                <a:solidFill>
                  <a:schemeClr val="tx1"/>
                </a:solidFill>
                <a:latin typeface="微软雅黑_GB2312"/>
              </a:rPr>
              <a:t>构架</a:t>
            </a:r>
            <a:r>
              <a:rPr lang="zh-CN" altLang="en-US" sz="3200" dirty="0">
                <a:solidFill>
                  <a:schemeClr val="tx1"/>
                </a:solidFill>
                <a:latin typeface="微软雅黑_GB2312"/>
              </a:rPr>
              <a:t>结构</a:t>
            </a:r>
            <a:endParaRPr lang="zh-CN" altLang="en-US" sz="3200" b="0" dirty="0">
              <a:solidFill>
                <a:schemeClr val="tx1"/>
              </a:solidFill>
              <a:latin typeface="微软雅黑_GB2312"/>
            </a:endParaRPr>
          </a:p>
          <a:p>
            <a:pPr>
              <a:spcBef>
                <a:spcPct val="50000"/>
              </a:spcBef>
            </a:pPr>
            <a:endParaRPr lang="zh-CN" altLang="en-US" sz="3200" b="0" dirty="0">
              <a:solidFill>
                <a:schemeClr val="tx1"/>
              </a:solidFill>
              <a:latin typeface="微软雅黑_GB2312"/>
            </a:endParaRPr>
          </a:p>
        </p:txBody>
      </p:sp>
      <p:sp>
        <p:nvSpPr>
          <p:cNvPr id="8" name="Rectangle 3"/>
          <p:cNvSpPr txBox="1">
            <a:spLocks noChangeArrowheads="1"/>
          </p:cNvSpPr>
          <p:nvPr/>
        </p:nvSpPr>
        <p:spPr>
          <a:xfrm>
            <a:off x="2042160" y="1752510"/>
            <a:ext cx="8229600" cy="443239"/>
          </a:xfrm>
          <a:prstGeom prst="rect">
            <a:avLst/>
          </a:prstGeom>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2400" dirty="0" smtClean="0">
                <a:latin typeface="+mj-ea"/>
                <a:ea typeface="+mj-ea"/>
              </a:rPr>
              <a:t>构架会影响开发组织的结构</a:t>
            </a:r>
            <a:endParaRPr lang="en-US" altLang="zh-CN" sz="2400" dirty="0" smtClean="0">
              <a:latin typeface="+mj-ea"/>
              <a:ea typeface="+mj-ea"/>
            </a:endParaRPr>
          </a:p>
          <a:p>
            <a:pPr>
              <a:lnSpc>
                <a:spcPct val="150000"/>
              </a:lnSpc>
              <a:buFont typeface="Wingdings" panose="05000000000000000000" pitchFamily="2" charset="2"/>
              <a:buChar char="Ø"/>
            </a:pPr>
            <a:r>
              <a:rPr lang="zh-CN" altLang="en-US" sz="2400" dirty="0">
                <a:latin typeface="+mj-ea"/>
                <a:ea typeface="+mj-ea"/>
              </a:rPr>
              <a:t>构架会影响开发组织的</a:t>
            </a:r>
            <a:r>
              <a:rPr lang="zh-CN" altLang="en-US" sz="2400" dirty="0" smtClean="0">
                <a:latin typeface="+mj-ea"/>
                <a:ea typeface="+mj-ea"/>
              </a:rPr>
              <a:t>目标</a:t>
            </a:r>
            <a:endParaRPr lang="en-US" altLang="zh-CN" sz="2400" dirty="0" smtClean="0">
              <a:latin typeface="+mj-ea"/>
              <a:ea typeface="+mj-ea"/>
            </a:endParaRPr>
          </a:p>
          <a:p>
            <a:pPr>
              <a:lnSpc>
                <a:spcPct val="150000"/>
              </a:lnSpc>
              <a:buFont typeface="Wingdings" panose="05000000000000000000" pitchFamily="2" charset="2"/>
              <a:buChar char="Ø"/>
            </a:pPr>
            <a:r>
              <a:rPr lang="zh-CN" altLang="en-US" sz="2400" dirty="0">
                <a:latin typeface="+mj-ea"/>
                <a:ea typeface="+mj-ea"/>
              </a:rPr>
              <a:t>构架会影响客户对下一个系统的</a:t>
            </a:r>
            <a:r>
              <a:rPr lang="zh-CN" altLang="en-US" sz="2400" dirty="0" smtClean="0">
                <a:latin typeface="+mj-ea"/>
                <a:ea typeface="+mj-ea"/>
              </a:rPr>
              <a:t>要求</a:t>
            </a:r>
            <a:endParaRPr lang="en-US" altLang="zh-CN" sz="2400" dirty="0" smtClean="0">
              <a:latin typeface="+mj-ea"/>
              <a:ea typeface="+mj-ea"/>
            </a:endParaRPr>
          </a:p>
          <a:p>
            <a:pPr>
              <a:lnSpc>
                <a:spcPct val="150000"/>
              </a:lnSpc>
              <a:buFont typeface="Wingdings" panose="05000000000000000000" pitchFamily="2" charset="2"/>
              <a:buChar char="Ø"/>
            </a:pPr>
            <a:r>
              <a:rPr lang="zh-CN" altLang="en-US" sz="2400" dirty="0">
                <a:latin typeface="+mj-ea"/>
                <a:ea typeface="+mj-ea"/>
              </a:rPr>
              <a:t>构建系统的过程丰富了整个开发团队的经验，从而将影响设计师对后继系统的</a:t>
            </a:r>
            <a:r>
              <a:rPr lang="zh-CN" altLang="en-US" sz="2400" dirty="0" smtClean="0">
                <a:latin typeface="+mj-ea"/>
                <a:ea typeface="+mj-ea"/>
              </a:rPr>
              <a:t>设计</a:t>
            </a:r>
            <a:endParaRPr lang="en-US" altLang="zh-CN" sz="2400" dirty="0" smtClean="0">
              <a:latin typeface="+mj-ea"/>
              <a:ea typeface="+mj-ea"/>
            </a:endParaRPr>
          </a:p>
          <a:p>
            <a:pPr>
              <a:lnSpc>
                <a:spcPct val="150000"/>
              </a:lnSpc>
              <a:buFont typeface="Wingdings" panose="05000000000000000000" pitchFamily="2" charset="2"/>
              <a:buChar char="Ø"/>
            </a:pPr>
            <a:r>
              <a:rPr lang="zh-CN" altLang="en-US" sz="2400" dirty="0">
                <a:latin typeface="+mj-ea"/>
                <a:ea typeface="+mj-ea"/>
              </a:rPr>
              <a:t>一些系统会影响并实际改变软件工程的环境，也就是系统开发人员学习或实践的技术环境</a:t>
            </a:r>
          </a:p>
          <a:p>
            <a:pPr marL="0" indent="0">
              <a:buNone/>
            </a:pPr>
            <a:endParaRPr lang="zh-CN" altLang="en-US" sz="2400" dirty="0">
              <a:latin typeface="+mj-ea"/>
            </a:endParaRPr>
          </a:p>
          <a:p>
            <a:pPr marL="0" indent="0">
              <a:buNone/>
            </a:pPr>
            <a:endParaRPr lang="zh-CN" altLang="en-US" sz="2400" dirty="0">
              <a:latin typeface="+mj-ea"/>
            </a:endParaRPr>
          </a:p>
          <a:p>
            <a:pPr marL="0" indent="0">
              <a:buNone/>
            </a:pPr>
            <a:endParaRPr lang="zh-CN" altLang="en-US" sz="2400" dirty="0">
              <a:latin typeface="+mj-ea"/>
            </a:endParaRPr>
          </a:p>
          <a:p>
            <a:pPr marL="0" indent="0">
              <a:buNone/>
            </a:pPr>
            <a:endParaRPr lang="zh-CN" altLang="en-US" sz="2400" dirty="0">
              <a:latin typeface="+mj-ea"/>
              <a:ea typeface="+mj-ea"/>
            </a:endParaRPr>
          </a:p>
        </p:txBody>
      </p:sp>
      <p:sp>
        <p:nvSpPr>
          <p:cNvPr id="10" name="Rectangle 4"/>
          <p:cNvSpPr>
            <a:spLocks noChangeArrowheads="1"/>
          </p:cNvSpPr>
          <p:nvPr/>
        </p:nvSpPr>
        <p:spPr bwMode="auto">
          <a:xfrm>
            <a:off x="2053273" y="2616110"/>
            <a:ext cx="8229600" cy="371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nSpc>
                <a:spcPct val="90000"/>
              </a:lnSpc>
              <a:buNone/>
            </a:pPr>
            <a:endParaRPr lang="zh-CN" altLang="en-US" sz="2400" b="1" dirty="0">
              <a:latin typeface="+mj-ea"/>
              <a:ea typeface="+mj-ea"/>
            </a:endParaRPr>
          </a:p>
        </p:txBody>
      </p:sp>
      <p:sp>
        <p:nvSpPr>
          <p:cNvPr id="11" name="Rectangle 5"/>
          <p:cNvSpPr>
            <a:spLocks noChangeArrowheads="1"/>
          </p:cNvSpPr>
          <p:nvPr/>
        </p:nvSpPr>
        <p:spPr bwMode="auto">
          <a:xfrm>
            <a:off x="2031048" y="3436849"/>
            <a:ext cx="8229600" cy="495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nSpc>
                <a:spcPct val="90000"/>
              </a:lnSpc>
              <a:buNone/>
            </a:pPr>
            <a:endParaRPr lang="zh-CN" altLang="en-US" sz="2400" dirty="0">
              <a:latin typeface="+mj-ea"/>
              <a:ea typeface="+mj-ea"/>
            </a:endParaRPr>
          </a:p>
        </p:txBody>
      </p:sp>
      <p:sp>
        <p:nvSpPr>
          <p:cNvPr id="12" name="Rectangle 6"/>
          <p:cNvSpPr>
            <a:spLocks noChangeArrowheads="1"/>
          </p:cNvSpPr>
          <p:nvPr/>
        </p:nvSpPr>
        <p:spPr bwMode="auto">
          <a:xfrm>
            <a:off x="2053273" y="4229010"/>
            <a:ext cx="8229600" cy="650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nSpc>
                <a:spcPct val="90000"/>
              </a:lnSpc>
              <a:buNone/>
            </a:pPr>
            <a:endParaRPr lang="zh-CN" altLang="en-US" sz="2400" dirty="0">
              <a:latin typeface="+mj-ea"/>
              <a:ea typeface="+mj-ea"/>
            </a:endParaRPr>
          </a:p>
        </p:txBody>
      </p:sp>
      <p:sp>
        <p:nvSpPr>
          <p:cNvPr id="13" name="Rectangle 7"/>
          <p:cNvSpPr>
            <a:spLocks noChangeArrowheads="1"/>
          </p:cNvSpPr>
          <p:nvPr/>
        </p:nvSpPr>
        <p:spPr bwMode="auto">
          <a:xfrm>
            <a:off x="2053273" y="5165635"/>
            <a:ext cx="8229600" cy="793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nSpc>
                <a:spcPct val="90000"/>
              </a:lnSpc>
              <a:buNone/>
            </a:pPr>
            <a:endParaRPr lang="zh-CN" altLang="en-US" sz="2400" dirty="0">
              <a:latin typeface="+mj-ea"/>
              <a:ea typeface="+mj-ea"/>
            </a:endParaRPr>
          </a:p>
        </p:txBody>
      </p:sp>
    </p:spTree>
    <p:extLst>
      <p:ext uri="{BB962C8B-B14F-4D97-AF65-F5344CB8AC3E}">
        <p14:creationId xmlns:p14="http://schemas.microsoft.com/office/powerpoint/2010/main" val="21655575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latin typeface="微软雅黑_GB2312"/>
              </a:rPr>
              <a:t>1.4 </a:t>
            </a:r>
            <a:r>
              <a:rPr lang="zh-CN" altLang="en-US" sz="3200" dirty="0" smtClean="0">
                <a:solidFill>
                  <a:schemeClr val="tx1"/>
                </a:solidFill>
                <a:latin typeface="微软雅黑_GB2312"/>
              </a:rPr>
              <a:t>软件构架的作用</a:t>
            </a:r>
            <a:endParaRPr lang="zh-CN" altLang="en-US" sz="3200" b="0" dirty="0">
              <a:solidFill>
                <a:schemeClr val="tx1"/>
              </a:solidFill>
              <a:latin typeface="微软雅黑_GB2312"/>
            </a:endParaRPr>
          </a:p>
        </p:txBody>
      </p:sp>
      <p:sp>
        <p:nvSpPr>
          <p:cNvPr id="7" name="Rectangle 6"/>
          <p:cNvSpPr>
            <a:spLocks noChangeArrowheads="1"/>
          </p:cNvSpPr>
          <p:nvPr/>
        </p:nvSpPr>
        <p:spPr bwMode="auto">
          <a:xfrm>
            <a:off x="358140" y="893415"/>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2800" b="0" dirty="0" smtClean="0">
                <a:solidFill>
                  <a:schemeClr val="tx1"/>
                </a:solidFill>
              </a:rPr>
              <a:t>软件</a:t>
            </a:r>
            <a:r>
              <a:rPr lang="zh-CN" altLang="en-US" sz="2800" b="0" dirty="0">
                <a:solidFill>
                  <a:schemeClr val="tx1"/>
                </a:solidFill>
              </a:rPr>
              <a:t>构架</a:t>
            </a:r>
            <a:r>
              <a:rPr lang="zh-CN" altLang="en-US" sz="2800" b="0" dirty="0" smtClean="0">
                <a:solidFill>
                  <a:schemeClr val="tx1"/>
                </a:solidFill>
              </a:rPr>
              <a:t>的作用</a:t>
            </a:r>
            <a:endParaRPr lang="zh-CN" altLang="en-US" sz="2800" b="0" dirty="0">
              <a:solidFill>
                <a:schemeClr val="tx1"/>
              </a:solidFill>
              <a:latin typeface="+mj-ea"/>
              <a:ea typeface="+mj-ea"/>
            </a:endParaRPr>
          </a:p>
        </p:txBody>
      </p:sp>
      <p:sp>
        <p:nvSpPr>
          <p:cNvPr id="2" name="矩形 1"/>
          <p:cNvSpPr/>
          <p:nvPr/>
        </p:nvSpPr>
        <p:spPr>
          <a:xfrm>
            <a:off x="914400" y="1539149"/>
            <a:ext cx="10957560" cy="4139595"/>
          </a:xfrm>
          <a:prstGeom prst="rect">
            <a:avLst/>
          </a:prstGeom>
        </p:spPr>
        <p:txBody>
          <a:bodyPr wrap="square">
            <a:spAutoFit/>
          </a:bodyPr>
          <a:lstStyle/>
          <a:p>
            <a:pPr marL="342900" indent="-342900">
              <a:buFont typeface="Wingdings" panose="05000000000000000000" pitchFamily="2" charset="2"/>
              <a:buChar char="Ø"/>
            </a:pPr>
            <a:r>
              <a:rPr lang="zh-CN" altLang="en-US" sz="2100" dirty="0"/>
              <a:t>涉众之间的交流</a:t>
            </a:r>
          </a:p>
          <a:p>
            <a:pPr marL="800100" lvl="1" indent="-342900">
              <a:buFont typeface="Wingdings" panose="05000000000000000000" pitchFamily="2" charset="2"/>
              <a:buChar char="ü"/>
            </a:pPr>
            <a:r>
              <a:rPr lang="zh-CN" altLang="en-US" sz="2000" dirty="0"/>
              <a:t>代码级别的系统抽象</a:t>
            </a:r>
            <a:r>
              <a:rPr lang="zh-CN" altLang="en-US" sz="2000" dirty="0">
                <a:sym typeface="Wingdings" panose="05000000000000000000" pitchFamily="2" charset="2"/>
              </a:rPr>
              <a:t></a:t>
            </a:r>
            <a:r>
              <a:rPr lang="zh-CN" altLang="en-US" sz="2000" dirty="0"/>
              <a:t>程序员的交流工具</a:t>
            </a:r>
          </a:p>
          <a:p>
            <a:pPr marL="800100" lvl="1" indent="-342900">
              <a:buFont typeface="Wingdings" panose="05000000000000000000" pitchFamily="2" charset="2"/>
              <a:buChar char="ü"/>
            </a:pPr>
            <a:r>
              <a:rPr lang="zh-CN" altLang="en-US" sz="2000" dirty="0"/>
              <a:t>构架级别的</a:t>
            </a:r>
            <a:r>
              <a:rPr lang="zh-CN" altLang="en-US" sz="2000" dirty="0" smtClean="0"/>
              <a:t>系统抽象</a:t>
            </a:r>
            <a:r>
              <a:rPr lang="zh-CN" altLang="en-US" sz="2000" dirty="0">
                <a:sym typeface="Wingdings" panose="05000000000000000000" pitchFamily="2" charset="2"/>
              </a:rPr>
              <a:t></a:t>
            </a:r>
            <a:r>
              <a:rPr lang="zh-CN" altLang="en-US" sz="2000" dirty="0"/>
              <a:t>包括程序员在内的绝大多数系统涉</a:t>
            </a:r>
            <a:r>
              <a:rPr lang="zh-CN" altLang="en-US" sz="2000" dirty="0" smtClean="0"/>
              <a:t>众的进行</a:t>
            </a:r>
            <a:r>
              <a:rPr lang="zh-CN" altLang="en-US" sz="2000" dirty="0"/>
              <a:t>彼此理解、协商、达成共识或者相互沟通的基础。</a:t>
            </a:r>
          </a:p>
          <a:p>
            <a:pPr marL="342900" indent="-342900">
              <a:buFont typeface="Wingdings" panose="05000000000000000000" pitchFamily="2" charset="2"/>
              <a:buChar char="Ø"/>
            </a:pPr>
            <a:r>
              <a:rPr lang="zh-CN" altLang="en-US" sz="2100" dirty="0"/>
              <a:t>系统设计的前期决策</a:t>
            </a:r>
          </a:p>
          <a:p>
            <a:pPr marL="800100" lvl="1" indent="-342900">
              <a:buFont typeface="Wingdings" panose="05000000000000000000" pitchFamily="2" charset="2"/>
              <a:buChar char="ü"/>
            </a:pPr>
            <a:r>
              <a:rPr lang="zh-CN" altLang="en-US" sz="2000" dirty="0"/>
              <a:t>软件构架是我们所开发的软件系统最早期设计决策的体现，它们对软件系统的后续开发、部署和维护具有相当重要的影响。</a:t>
            </a:r>
          </a:p>
          <a:p>
            <a:pPr marL="800100" lvl="1" indent="-342900">
              <a:buFont typeface="Wingdings" panose="05000000000000000000" pitchFamily="2" charset="2"/>
              <a:buChar char="ü"/>
            </a:pPr>
            <a:r>
              <a:rPr lang="zh-CN" altLang="en-US" sz="2000" dirty="0"/>
              <a:t>构架设计是能够对所开发系统进行分析的最早时间点。</a:t>
            </a:r>
          </a:p>
          <a:p>
            <a:pPr marL="342900" indent="-342900">
              <a:buFont typeface="Wingdings" panose="05000000000000000000" pitchFamily="2" charset="2"/>
              <a:buChar char="Ø"/>
            </a:pPr>
            <a:r>
              <a:rPr lang="zh-CN" altLang="en-US" sz="2100" dirty="0"/>
              <a:t>可传递的系统级抽象</a:t>
            </a:r>
          </a:p>
          <a:p>
            <a:pPr marL="800100" lvl="1" indent="-342900">
              <a:buFont typeface="Wingdings" panose="05000000000000000000" pitchFamily="2" charset="2"/>
              <a:buChar char="ü"/>
            </a:pPr>
            <a:r>
              <a:rPr lang="zh-CN" altLang="en-US" sz="2000" dirty="0"/>
              <a:t>软件构架是关于系统构造以及系统各个元素工作机制的相对较小、却又能够突出反映问题的模型。</a:t>
            </a:r>
          </a:p>
          <a:p>
            <a:pPr marL="800100" lvl="1" indent="-342900">
              <a:buFont typeface="Wingdings" panose="05000000000000000000" pitchFamily="2" charset="2"/>
              <a:buChar char="ü"/>
            </a:pPr>
            <a:r>
              <a:rPr lang="zh-CN" altLang="en-US" sz="2000" dirty="0"/>
              <a:t>这种模型可以在多个系统之间传递，特别是可以应用到具有相似质量属性和功能需求的系统中，并能够促进大规模软件的系统级复用。</a:t>
            </a:r>
          </a:p>
        </p:txBody>
      </p:sp>
    </p:spTree>
    <p:extLst>
      <p:ext uri="{BB962C8B-B14F-4D97-AF65-F5344CB8AC3E}">
        <p14:creationId xmlns:p14="http://schemas.microsoft.com/office/powerpoint/2010/main" val="12757042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latin typeface="微软雅黑_GB2312"/>
              </a:rPr>
              <a:t>1.4 </a:t>
            </a:r>
            <a:r>
              <a:rPr lang="zh-CN" altLang="en-US" sz="3200" dirty="0">
                <a:solidFill>
                  <a:schemeClr val="tx1"/>
                </a:solidFill>
                <a:latin typeface="微软雅黑_GB2312"/>
              </a:rPr>
              <a:t>软件构架的</a:t>
            </a:r>
            <a:r>
              <a:rPr lang="zh-CN" altLang="en-US" sz="3200" dirty="0" smtClean="0">
                <a:solidFill>
                  <a:schemeClr val="tx1"/>
                </a:solidFill>
                <a:latin typeface="微软雅黑_GB2312"/>
              </a:rPr>
              <a:t>作用</a:t>
            </a:r>
            <a:endParaRPr lang="zh-CN" altLang="en-US" sz="3200" b="0" dirty="0">
              <a:solidFill>
                <a:schemeClr val="tx1"/>
              </a:solidFill>
              <a:latin typeface="微软雅黑_GB2312"/>
            </a:endParaRPr>
          </a:p>
        </p:txBody>
      </p:sp>
      <p:sp>
        <p:nvSpPr>
          <p:cNvPr id="7" name="Rectangle 6"/>
          <p:cNvSpPr>
            <a:spLocks noChangeArrowheads="1"/>
          </p:cNvSpPr>
          <p:nvPr/>
        </p:nvSpPr>
        <p:spPr bwMode="auto">
          <a:xfrm>
            <a:off x="358140" y="893415"/>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2800" dirty="0">
                <a:solidFill>
                  <a:schemeClr val="tx1"/>
                </a:solidFill>
              </a:rPr>
              <a:t>软件结构</a:t>
            </a:r>
            <a:endParaRPr lang="zh-CN" altLang="en-US" sz="2800" b="0" dirty="0">
              <a:solidFill>
                <a:schemeClr val="tx1"/>
              </a:solidFill>
              <a:latin typeface="+mj-ea"/>
              <a:ea typeface="+mj-ea"/>
            </a:endParaRPr>
          </a:p>
        </p:txBody>
      </p:sp>
      <p:sp>
        <p:nvSpPr>
          <p:cNvPr id="2" name="矩形 1"/>
          <p:cNvSpPr/>
          <p:nvPr/>
        </p:nvSpPr>
        <p:spPr>
          <a:xfrm>
            <a:off x="914400" y="1539149"/>
            <a:ext cx="10957560" cy="3970318"/>
          </a:xfrm>
          <a:prstGeom prst="rect">
            <a:avLst/>
          </a:prstGeom>
        </p:spPr>
        <p:txBody>
          <a:bodyPr wrap="square">
            <a:spAutoFit/>
          </a:bodyPr>
          <a:lstStyle/>
          <a:p>
            <a:pPr marL="342900" indent="-342900">
              <a:buFont typeface="Wingdings" panose="05000000000000000000" pitchFamily="2" charset="2"/>
              <a:buChar char="Ø"/>
            </a:pPr>
            <a:r>
              <a:rPr lang="zh-CN" altLang="en-US" sz="2400" dirty="0"/>
              <a:t>在一套房子中，我们可以观察到不同的结构</a:t>
            </a:r>
          </a:p>
          <a:p>
            <a:pPr marL="800100" lvl="1" indent="-342900">
              <a:buFont typeface="Wingdings" panose="05000000000000000000" pitchFamily="2" charset="2"/>
              <a:buChar char="ü"/>
            </a:pPr>
            <a:r>
              <a:rPr lang="zh-CN" altLang="en-US" sz="2200" dirty="0"/>
              <a:t>房间</a:t>
            </a:r>
          </a:p>
          <a:p>
            <a:pPr marL="800100" lvl="1" indent="-342900">
              <a:buFont typeface="Wingdings" panose="05000000000000000000" pitchFamily="2" charset="2"/>
              <a:buChar char="ü"/>
            </a:pPr>
            <a:r>
              <a:rPr lang="zh-CN" altLang="en-US" sz="2200" dirty="0"/>
              <a:t>电线</a:t>
            </a:r>
          </a:p>
          <a:p>
            <a:pPr marL="800100" lvl="1" indent="-342900">
              <a:buFont typeface="Wingdings" panose="05000000000000000000" pitchFamily="2" charset="2"/>
              <a:buChar char="ü"/>
            </a:pPr>
            <a:r>
              <a:rPr lang="zh-CN" altLang="en-US" sz="2200" dirty="0"/>
              <a:t>水管</a:t>
            </a:r>
          </a:p>
          <a:p>
            <a:pPr marL="800100" lvl="1" indent="-342900">
              <a:buFont typeface="Wingdings" panose="05000000000000000000" pitchFamily="2" charset="2"/>
              <a:buChar char="ü"/>
            </a:pPr>
            <a:r>
              <a:rPr lang="zh-CN" altLang="en-US" sz="2200" dirty="0"/>
              <a:t>通风</a:t>
            </a:r>
          </a:p>
          <a:p>
            <a:pPr marL="342900" indent="-342900">
              <a:buFont typeface="Wingdings" panose="05000000000000000000" pitchFamily="2" charset="2"/>
              <a:buChar char="Ø"/>
            </a:pPr>
            <a:r>
              <a:rPr lang="zh-CN" altLang="en-US" sz="2400" dirty="0"/>
              <a:t>每一种结构都组成了关于房子的一个“视图”</a:t>
            </a:r>
          </a:p>
          <a:p>
            <a:pPr marL="800100" lvl="1" indent="-342900">
              <a:buFont typeface="Wingdings" panose="05000000000000000000" pitchFamily="2" charset="2"/>
              <a:buChar char="ü"/>
            </a:pPr>
            <a:r>
              <a:rPr lang="zh-CN" altLang="en-US" sz="2200" dirty="0"/>
              <a:t>为不同的人所使用</a:t>
            </a:r>
          </a:p>
          <a:p>
            <a:pPr marL="800100" lvl="1" indent="-342900">
              <a:buFont typeface="Wingdings" panose="05000000000000000000" pitchFamily="2" charset="2"/>
              <a:buChar char="ü"/>
            </a:pPr>
            <a:r>
              <a:rPr lang="zh-CN" altLang="en-US" sz="2200" dirty="0"/>
              <a:t>用来达到房子的某种质量属性</a:t>
            </a:r>
          </a:p>
          <a:p>
            <a:pPr marL="800100" lvl="1" indent="-342900">
              <a:buFont typeface="Wingdings" panose="05000000000000000000" pitchFamily="2" charset="2"/>
              <a:buChar char="ü"/>
            </a:pPr>
            <a:r>
              <a:rPr lang="zh-CN" altLang="en-US" sz="2200" dirty="0"/>
              <a:t>用来描述房子，进行规划</a:t>
            </a:r>
          </a:p>
          <a:p>
            <a:pPr marL="342900" indent="-342900">
              <a:buFont typeface="Wingdings" panose="05000000000000000000" pitchFamily="2" charset="2"/>
              <a:buChar char="Ø"/>
            </a:pPr>
            <a:r>
              <a:rPr lang="zh-CN" altLang="en-US" sz="2400" dirty="0"/>
              <a:t>在软件中也存在类似的情况，一个结构是构架的一份“视图”，构架在某个角度上的投影</a:t>
            </a:r>
          </a:p>
        </p:txBody>
      </p:sp>
    </p:spTree>
    <p:extLst>
      <p:ext uri="{BB962C8B-B14F-4D97-AF65-F5344CB8AC3E}">
        <p14:creationId xmlns:p14="http://schemas.microsoft.com/office/powerpoint/2010/main" val="4492444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latin typeface="微软雅黑_GB2312"/>
              </a:rPr>
              <a:t>1.5 </a:t>
            </a:r>
            <a:r>
              <a:rPr lang="zh-CN" altLang="en-US" sz="3200" dirty="0" smtClean="0">
                <a:solidFill>
                  <a:schemeClr val="tx1"/>
                </a:solidFill>
                <a:latin typeface="微软雅黑_GB2312"/>
              </a:rPr>
              <a:t>软件结构的类型</a:t>
            </a:r>
            <a:endParaRPr lang="zh-CN" altLang="en-US" sz="3200" b="0" dirty="0">
              <a:solidFill>
                <a:schemeClr val="tx1"/>
              </a:solidFill>
              <a:latin typeface="微软雅黑_GB2312"/>
            </a:endParaRPr>
          </a:p>
        </p:txBody>
      </p:sp>
      <p:sp>
        <p:nvSpPr>
          <p:cNvPr id="2" name="矩形 1"/>
          <p:cNvSpPr/>
          <p:nvPr/>
        </p:nvSpPr>
        <p:spPr>
          <a:xfrm>
            <a:off x="853440" y="1188629"/>
            <a:ext cx="10957560" cy="4524315"/>
          </a:xfrm>
          <a:prstGeom prst="rect">
            <a:avLst/>
          </a:prstGeom>
        </p:spPr>
        <p:txBody>
          <a:bodyPr wrap="square">
            <a:spAutoFit/>
          </a:bodyPr>
          <a:lstStyle/>
          <a:p>
            <a:pPr>
              <a:lnSpc>
                <a:spcPct val="150000"/>
              </a:lnSpc>
            </a:pPr>
            <a:r>
              <a:rPr lang="zh-CN" altLang="en-US" sz="2400" b="1" dirty="0" smtClean="0">
                <a:solidFill>
                  <a:srgbClr val="FF0000"/>
                </a:solidFill>
                <a:latin typeface="+mj-ea"/>
                <a:ea typeface="+mj-ea"/>
              </a:rPr>
              <a:t>三种主要的软件结构类型</a:t>
            </a:r>
          </a:p>
          <a:p>
            <a:pPr marL="800100" lvl="1" indent="-342900">
              <a:lnSpc>
                <a:spcPct val="150000"/>
              </a:lnSpc>
              <a:buFont typeface="Wingdings" panose="05000000000000000000" pitchFamily="2" charset="2"/>
              <a:buChar char="Ø"/>
            </a:pPr>
            <a:r>
              <a:rPr lang="zh-CN" altLang="en-US" sz="2400" dirty="0" smtClean="0">
                <a:latin typeface="+mj-ea"/>
                <a:ea typeface="+mj-ea"/>
              </a:rPr>
              <a:t>模块结构</a:t>
            </a:r>
            <a:endParaRPr lang="en-US" altLang="zh-CN" sz="2400" dirty="0" smtClean="0">
              <a:latin typeface="+mj-ea"/>
              <a:ea typeface="+mj-ea"/>
            </a:endParaRPr>
          </a:p>
          <a:p>
            <a:pPr lvl="2">
              <a:lnSpc>
                <a:spcPct val="150000"/>
              </a:lnSpc>
            </a:pPr>
            <a:r>
              <a:rPr lang="zh-CN" altLang="en-US" sz="2400" dirty="0" smtClean="0">
                <a:latin typeface="+mj-ea"/>
                <a:ea typeface="+mj-ea"/>
              </a:rPr>
              <a:t>系统如何被划分为一些更小的代码单元（模块）？</a:t>
            </a:r>
          </a:p>
          <a:p>
            <a:pPr marL="800100" lvl="1" indent="-342900">
              <a:lnSpc>
                <a:spcPct val="150000"/>
              </a:lnSpc>
              <a:buFont typeface="Wingdings" panose="05000000000000000000" pitchFamily="2" charset="2"/>
              <a:buChar char="Ø"/>
            </a:pPr>
            <a:r>
              <a:rPr lang="zh-CN" altLang="en-US" sz="2400" dirty="0" smtClean="0">
                <a:latin typeface="+mj-ea"/>
                <a:ea typeface="+mj-ea"/>
              </a:rPr>
              <a:t>组件－连接器结构</a:t>
            </a:r>
          </a:p>
          <a:p>
            <a:pPr lvl="2">
              <a:lnSpc>
                <a:spcPct val="150000"/>
              </a:lnSpc>
            </a:pPr>
            <a:r>
              <a:rPr lang="zh-CN" altLang="en-US" sz="2400" dirty="0" smtClean="0">
                <a:latin typeface="+mj-ea"/>
                <a:ea typeface="+mj-ea"/>
              </a:rPr>
              <a:t>系统如何被划分为一组有动态行为的元素（组件）和相互交户的元素（连接器）？</a:t>
            </a:r>
          </a:p>
          <a:p>
            <a:pPr marL="800100" lvl="1" indent="-342900">
              <a:lnSpc>
                <a:spcPct val="150000"/>
              </a:lnSpc>
              <a:buFont typeface="Wingdings" panose="05000000000000000000" pitchFamily="2" charset="2"/>
              <a:buChar char="Ø"/>
            </a:pPr>
            <a:r>
              <a:rPr lang="zh-CN" altLang="en-US" sz="2400" dirty="0" smtClean="0">
                <a:latin typeface="+mj-ea"/>
                <a:ea typeface="+mj-ea"/>
              </a:rPr>
              <a:t>分配结构</a:t>
            </a:r>
          </a:p>
          <a:p>
            <a:pPr lvl="2">
              <a:lnSpc>
                <a:spcPct val="150000"/>
              </a:lnSpc>
            </a:pPr>
            <a:r>
              <a:rPr lang="zh-CN" altLang="en-US" sz="2400" dirty="0" smtClean="0">
                <a:latin typeface="+mj-ea"/>
                <a:ea typeface="+mj-ea"/>
              </a:rPr>
              <a:t>系统如何映射到非软件的环境？</a:t>
            </a:r>
            <a:endParaRPr lang="zh-CN" altLang="en-US" sz="2400" dirty="0">
              <a:latin typeface="+mj-ea"/>
              <a:ea typeface="+mj-ea"/>
            </a:endParaRPr>
          </a:p>
        </p:txBody>
      </p:sp>
    </p:spTree>
    <p:extLst>
      <p:ext uri="{BB962C8B-B14F-4D97-AF65-F5344CB8AC3E}">
        <p14:creationId xmlns:p14="http://schemas.microsoft.com/office/powerpoint/2010/main" val="2499147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ChangeArrowheads="1"/>
          </p:cNvSpPr>
          <p:nvPr/>
        </p:nvSpPr>
        <p:spPr bwMode="auto">
          <a:xfrm>
            <a:off x="1752600" y="990600"/>
            <a:ext cx="6553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spcBef>
                <a:spcPct val="50000"/>
              </a:spcBef>
            </a:pPr>
            <a:r>
              <a:rPr lang="en-US" altLang="zh-CN" sz="3600" b="0">
                <a:solidFill>
                  <a:srgbClr val="000000"/>
                </a:solidFill>
                <a:latin typeface="微软雅黑_GB2312"/>
              </a:rPr>
              <a:t>◇ </a:t>
            </a:r>
            <a:r>
              <a:rPr lang="zh-CN" altLang="en-US" sz="3600" b="0">
                <a:solidFill>
                  <a:srgbClr val="000000"/>
                </a:solidFill>
                <a:latin typeface="微软雅黑_GB2312"/>
              </a:rPr>
              <a:t>软件危机的表现 </a:t>
            </a:r>
          </a:p>
        </p:txBody>
      </p:sp>
      <p:sp>
        <p:nvSpPr>
          <p:cNvPr id="10243" name="Line 1027"/>
          <p:cNvSpPr>
            <a:spLocks noChangeShapeType="1"/>
          </p:cNvSpPr>
          <p:nvPr/>
        </p:nvSpPr>
        <p:spPr bwMode="auto">
          <a:xfrm>
            <a:off x="1600200" y="838200"/>
            <a:ext cx="891540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4" name="Rectangle 1028"/>
          <p:cNvSpPr>
            <a:spLocks noChangeArrowheads="1"/>
          </p:cNvSpPr>
          <p:nvPr/>
        </p:nvSpPr>
        <p:spPr bwMode="auto">
          <a:xfrm>
            <a:off x="2209800" y="2057400"/>
            <a:ext cx="7848600" cy="378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r>
              <a:rPr lang="en-US" altLang="zh-CN" sz="2800" b="0" dirty="0">
                <a:solidFill>
                  <a:srgbClr val="000000"/>
                </a:solidFill>
                <a:latin typeface="微软雅黑_GB2312"/>
              </a:rPr>
              <a:t>◎ </a:t>
            </a:r>
            <a:r>
              <a:rPr lang="zh-CN" altLang="en-US" sz="2800" b="0" dirty="0">
                <a:solidFill>
                  <a:srgbClr val="000000"/>
                </a:solidFill>
                <a:latin typeface="微软雅黑_GB2312"/>
              </a:rPr>
              <a:t>软件成本日益增长 </a:t>
            </a:r>
          </a:p>
          <a:p>
            <a:pPr eaLnBrk="1" hangingPunct="1"/>
            <a:endParaRPr lang="zh-CN" altLang="en-US" sz="2000" b="0" dirty="0">
              <a:solidFill>
                <a:srgbClr val="000000"/>
              </a:solidFill>
              <a:latin typeface="微软雅黑_GB2312"/>
            </a:endParaRPr>
          </a:p>
          <a:p>
            <a:pPr eaLnBrk="1" hangingPunct="1"/>
            <a:r>
              <a:rPr lang="zh-CN" altLang="en-US" b="0" dirty="0">
                <a:solidFill>
                  <a:srgbClr val="000000"/>
                </a:solidFill>
                <a:latin typeface="微软雅黑_GB2312"/>
              </a:rPr>
              <a:t>    </a:t>
            </a:r>
            <a:r>
              <a:rPr lang="en-US" altLang="zh-CN" b="0" dirty="0">
                <a:solidFill>
                  <a:srgbClr val="000000"/>
                </a:solidFill>
                <a:latin typeface="微软雅黑_GB2312"/>
              </a:rPr>
              <a:t>20</a:t>
            </a:r>
            <a:r>
              <a:rPr lang="zh-CN" altLang="en-US" b="0" dirty="0">
                <a:solidFill>
                  <a:srgbClr val="000000"/>
                </a:solidFill>
                <a:latin typeface="微软雅黑_GB2312"/>
              </a:rPr>
              <a:t>世纪</a:t>
            </a:r>
            <a:r>
              <a:rPr lang="en-US" altLang="zh-CN" b="0" dirty="0">
                <a:solidFill>
                  <a:srgbClr val="000000"/>
                </a:solidFill>
                <a:latin typeface="微软雅黑_GB2312"/>
              </a:rPr>
              <a:t>50</a:t>
            </a:r>
            <a:r>
              <a:rPr lang="zh-CN" altLang="en-US" b="0" dirty="0">
                <a:solidFill>
                  <a:srgbClr val="000000"/>
                </a:solidFill>
                <a:latin typeface="微软雅黑_GB2312"/>
              </a:rPr>
              <a:t>年代，软件成本在整个计算机系统成本中所占的比例为</a:t>
            </a:r>
            <a:r>
              <a:rPr lang="en-US" altLang="zh-CN" b="0" dirty="0">
                <a:solidFill>
                  <a:srgbClr val="000000"/>
                </a:solidFill>
                <a:latin typeface="微软雅黑_GB2312"/>
              </a:rPr>
              <a:t>10%-20%</a:t>
            </a:r>
            <a:r>
              <a:rPr lang="zh-CN" altLang="en-US" b="0" dirty="0">
                <a:solidFill>
                  <a:srgbClr val="000000"/>
                </a:solidFill>
                <a:latin typeface="微软雅黑_GB2312"/>
              </a:rPr>
              <a:t>。到</a:t>
            </a:r>
            <a:r>
              <a:rPr lang="en-US" altLang="zh-CN" b="0" dirty="0">
                <a:solidFill>
                  <a:srgbClr val="000000"/>
                </a:solidFill>
                <a:latin typeface="微软雅黑_GB2312"/>
              </a:rPr>
              <a:t>20</a:t>
            </a:r>
            <a:r>
              <a:rPr lang="zh-CN" altLang="en-US" b="0" dirty="0">
                <a:solidFill>
                  <a:srgbClr val="000000"/>
                </a:solidFill>
                <a:latin typeface="微软雅黑_GB2312"/>
              </a:rPr>
              <a:t>世纪</a:t>
            </a:r>
            <a:r>
              <a:rPr lang="en-US" altLang="zh-CN" b="0" dirty="0">
                <a:solidFill>
                  <a:srgbClr val="000000"/>
                </a:solidFill>
                <a:latin typeface="微软雅黑_GB2312"/>
              </a:rPr>
              <a:t>60</a:t>
            </a:r>
            <a:r>
              <a:rPr lang="zh-CN" altLang="en-US" b="0" dirty="0">
                <a:solidFill>
                  <a:srgbClr val="000000"/>
                </a:solidFill>
                <a:latin typeface="微软雅黑_GB2312"/>
              </a:rPr>
              <a:t>年代中期，软件成本在计算机系统中所占的比例已经增长到</a:t>
            </a:r>
            <a:r>
              <a:rPr lang="en-US" altLang="zh-CN" b="0" dirty="0">
                <a:solidFill>
                  <a:srgbClr val="000000"/>
                </a:solidFill>
                <a:latin typeface="微软雅黑_GB2312"/>
              </a:rPr>
              <a:t>50%</a:t>
            </a:r>
            <a:r>
              <a:rPr lang="zh-CN" altLang="en-US" b="0" dirty="0">
                <a:solidFill>
                  <a:srgbClr val="000000"/>
                </a:solidFill>
                <a:latin typeface="微软雅黑_GB2312"/>
              </a:rPr>
              <a:t>左右。</a:t>
            </a:r>
          </a:p>
          <a:p>
            <a:pPr eaLnBrk="1" hangingPunct="1"/>
            <a:endParaRPr lang="zh-CN" altLang="en-US" b="0" dirty="0">
              <a:solidFill>
                <a:srgbClr val="000000"/>
              </a:solidFill>
              <a:latin typeface="微软雅黑_GB2312"/>
            </a:endParaRPr>
          </a:p>
          <a:p>
            <a:pPr eaLnBrk="1" hangingPunct="1"/>
            <a:r>
              <a:rPr lang="zh-CN" altLang="en-US" b="0" dirty="0">
                <a:solidFill>
                  <a:srgbClr val="000000"/>
                </a:solidFill>
                <a:latin typeface="微软雅黑_GB2312"/>
              </a:rPr>
              <a:t>    而且，该数字还在不断地递增，下面是一组来自美国空军计算机系统的数据：</a:t>
            </a:r>
            <a:r>
              <a:rPr lang="en-US" altLang="zh-CN" b="0" dirty="0">
                <a:solidFill>
                  <a:srgbClr val="000000"/>
                </a:solidFill>
                <a:latin typeface="微软雅黑_GB2312"/>
              </a:rPr>
              <a:t>1955</a:t>
            </a:r>
            <a:r>
              <a:rPr lang="zh-CN" altLang="en-US" b="0" dirty="0">
                <a:solidFill>
                  <a:srgbClr val="000000"/>
                </a:solidFill>
                <a:latin typeface="微软雅黑_GB2312"/>
              </a:rPr>
              <a:t>年，软件费用约占总费用的</a:t>
            </a:r>
            <a:r>
              <a:rPr lang="en-US" altLang="zh-CN" b="0" dirty="0">
                <a:solidFill>
                  <a:srgbClr val="000000"/>
                </a:solidFill>
                <a:latin typeface="微软雅黑_GB2312"/>
              </a:rPr>
              <a:t>18%</a:t>
            </a:r>
            <a:r>
              <a:rPr lang="zh-CN" altLang="en-US" b="0" dirty="0">
                <a:solidFill>
                  <a:srgbClr val="000000"/>
                </a:solidFill>
                <a:latin typeface="微软雅黑_GB2312"/>
              </a:rPr>
              <a:t>，</a:t>
            </a:r>
            <a:r>
              <a:rPr lang="en-US" altLang="zh-CN" b="0" dirty="0">
                <a:solidFill>
                  <a:srgbClr val="000000"/>
                </a:solidFill>
                <a:latin typeface="微软雅黑_GB2312"/>
              </a:rPr>
              <a:t>1970</a:t>
            </a:r>
            <a:r>
              <a:rPr lang="zh-CN" altLang="en-US" b="0" dirty="0">
                <a:solidFill>
                  <a:srgbClr val="000000"/>
                </a:solidFill>
                <a:latin typeface="微软雅黑_GB2312"/>
              </a:rPr>
              <a:t>年达到</a:t>
            </a:r>
            <a:r>
              <a:rPr lang="en-US" altLang="zh-CN" b="0" dirty="0">
                <a:solidFill>
                  <a:srgbClr val="000000"/>
                </a:solidFill>
                <a:latin typeface="微软雅黑_GB2312"/>
              </a:rPr>
              <a:t>60%</a:t>
            </a:r>
            <a:r>
              <a:rPr lang="zh-CN" altLang="en-US" b="0" dirty="0">
                <a:solidFill>
                  <a:srgbClr val="000000"/>
                </a:solidFill>
                <a:latin typeface="微软雅黑_GB2312"/>
              </a:rPr>
              <a:t>，</a:t>
            </a:r>
            <a:r>
              <a:rPr lang="en-US" altLang="zh-CN" b="0" dirty="0">
                <a:solidFill>
                  <a:srgbClr val="000000"/>
                </a:solidFill>
                <a:latin typeface="微软雅黑_GB2312"/>
              </a:rPr>
              <a:t>1975</a:t>
            </a:r>
            <a:r>
              <a:rPr lang="zh-CN" altLang="en-US" b="0" dirty="0">
                <a:solidFill>
                  <a:srgbClr val="000000"/>
                </a:solidFill>
                <a:latin typeface="微软雅黑_GB2312"/>
              </a:rPr>
              <a:t>年达到</a:t>
            </a:r>
            <a:r>
              <a:rPr lang="en-US" altLang="zh-CN" b="0" dirty="0">
                <a:solidFill>
                  <a:srgbClr val="000000"/>
                </a:solidFill>
                <a:latin typeface="微软雅黑_GB2312"/>
              </a:rPr>
              <a:t>72%</a:t>
            </a:r>
            <a:r>
              <a:rPr lang="zh-CN" altLang="en-US" b="0" dirty="0">
                <a:solidFill>
                  <a:srgbClr val="000000"/>
                </a:solidFill>
                <a:latin typeface="微软雅黑_GB2312"/>
              </a:rPr>
              <a:t>，</a:t>
            </a:r>
            <a:r>
              <a:rPr lang="en-US" altLang="zh-CN" b="0" dirty="0">
                <a:solidFill>
                  <a:srgbClr val="000000"/>
                </a:solidFill>
                <a:latin typeface="微软雅黑_GB2312"/>
              </a:rPr>
              <a:t>1980</a:t>
            </a:r>
            <a:r>
              <a:rPr lang="zh-CN" altLang="en-US" b="0" dirty="0">
                <a:solidFill>
                  <a:srgbClr val="000000"/>
                </a:solidFill>
                <a:latin typeface="微软雅黑_GB2312"/>
              </a:rPr>
              <a:t>年达到</a:t>
            </a:r>
            <a:r>
              <a:rPr lang="en-US" altLang="zh-CN" b="0" dirty="0">
                <a:solidFill>
                  <a:srgbClr val="000000"/>
                </a:solidFill>
                <a:latin typeface="微软雅黑_GB2312"/>
              </a:rPr>
              <a:t>80%</a:t>
            </a:r>
            <a:r>
              <a:rPr lang="zh-CN" altLang="en-US" b="0" dirty="0">
                <a:solidFill>
                  <a:srgbClr val="000000"/>
                </a:solidFill>
                <a:latin typeface="微软雅黑_GB2312"/>
              </a:rPr>
              <a:t>，</a:t>
            </a:r>
            <a:r>
              <a:rPr lang="en-US" altLang="zh-CN" b="0" dirty="0">
                <a:solidFill>
                  <a:srgbClr val="000000"/>
                </a:solidFill>
                <a:latin typeface="微软雅黑_GB2312"/>
              </a:rPr>
              <a:t>1985</a:t>
            </a:r>
            <a:r>
              <a:rPr lang="zh-CN" altLang="en-US" b="0" dirty="0">
                <a:solidFill>
                  <a:srgbClr val="000000"/>
                </a:solidFill>
                <a:latin typeface="微软雅黑_GB2312"/>
              </a:rPr>
              <a:t>年达到</a:t>
            </a:r>
            <a:r>
              <a:rPr lang="en-US" altLang="zh-CN" b="0" dirty="0">
                <a:solidFill>
                  <a:srgbClr val="000000"/>
                </a:solidFill>
                <a:latin typeface="微软雅黑_GB2312"/>
              </a:rPr>
              <a:t>85%</a:t>
            </a:r>
            <a:r>
              <a:rPr lang="zh-CN" altLang="en-US" b="0" dirty="0">
                <a:solidFill>
                  <a:srgbClr val="000000"/>
                </a:solidFill>
                <a:latin typeface="微软雅黑_GB2312"/>
              </a:rPr>
              <a:t>左右。</a:t>
            </a:r>
          </a:p>
        </p:txBody>
      </p:sp>
      <p:sp>
        <p:nvSpPr>
          <p:cNvPr id="10245" name="Text Box 1029"/>
          <p:cNvSpPr txBox="1">
            <a:spLocks noChangeArrowheads="1"/>
          </p:cNvSpPr>
          <p:nvPr/>
        </p:nvSpPr>
        <p:spPr bwMode="auto">
          <a:xfrm>
            <a:off x="1600200" y="128589"/>
            <a:ext cx="487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3200" b="0">
                <a:solidFill>
                  <a:srgbClr val="000000"/>
                </a:solidFill>
                <a:latin typeface="微软雅黑_GB2312"/>
              </a:rPr>
              <a:t>第一章 软件体系结构概论</a:t>
            </a:r>
          </a:p>
        </p:txBody>
      </p:sp>
      <p:sp>
        <p:nvSpPr>
          <p:cNvPr id="10246" name="Rectangle 1030"/>
          <p:cNvSpPr>
            <a:spLocks noChangeArrowheads="1"/>
          </p:cNvSpPr>
          <p:nvPr/>
        </p:nvSpPr>
        <p:spPr bwMode="auto">
          <a:xfrm>
            <a:off x="6781800" y="152400"/>
            <a:ext cx="3733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r" eaLnBrk="1" hangingPunct="1">
              <a:spcBef>
                <a:spcPct val="50000"/>
              </a:spcBef>
            </a:pPr>
            <a:r>
              <a:rPr lang="en-US" altLang="zh-CN" b="0">
                <a:solidFill>
                  <a:srgbClr val="000000"/>
                </a:solidFill>
                <a:latin typeface="微软雅黑_GB2312"/>
              </a:rPr>
              <a:t>1.1 </a:t>
            </a:r>
            <a:r>
              <a:rPr lang="zh-CN" altLang="en-US" b="0">
                <a:solidFill>
                  <a:srgbClr val="000000"/>
                </a:solidFill>
                <a:latin typeface="微软雅黑_GB2312"/>
              </a:rPr>
              <a:t>从软件危机谈起</a:t>
            </a:r>
            <a:r>
              <a:rPr lang="zh-CN" altLang="en-US" sz="3600" b="0">
                <a:solidFill>
                  <a:srgbClr val="000000"/>
                </a:solidFill>
                <a:latin typeface="微软雅黑_GB2312"/>
              </a:rPr>
              <a:t> </a:t>
            </a:r>
          </a:p>
        </p:txBody>
      </p:sp>
    </p:spTree>
    <p:extLst>
      <p:ext uri="{BB962C8B-B14F-4D97-AF65-F5344CB8AC3E}">
        <p14:creationId xmlns:p14="http://schemas.microsoft.com/office/powerpoint/2010/main" val="29290860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latin typeface="微软雅黑_GB2312"/>
              </a:rPr>
              <a:t>1.5 </a:t>
            </a:r>
            <a:r>
              <a:rPr lang="zh-CN" altLang="en-US" sz="3200" dirty="0">
                <a:solidFill>
                  <a:schemeClr val="tx1"/>
                </a:solidFill>
                <a:latin typeface="微软雅黑_GB2312"/>
              </a:rPr>
              <a:t>软件结构的类型</a:t>
            </a:r>
            <a:endParaRPr lang="zh-CN" altLang="en-US" sz="3200" b="0" dirty="0">
              <a:solidFill>
                <a:schemeClr val="tx1"/>
              </a:solidFill>
              <a:latin typeface="微软雅黑_GB2312"/>
            </a:endParaRPr>
          </a:p>
        </p:txBody>
      </p:sp>
      <p:sp>
        <p:nvSpPr>
          <p:cNvPr id="7" name="Rectangle 6"/>
          <p:cNvSpPr>
            <a:spLocks noChangeArrowheads="1"/>
          </p:cNvSpPr>
          <p:nvPr/>
        </p:nvSpPr>
        <p:spPr bwMode="auto">
          <a:xfrm>
            <a:off x="358140" y="893415"/>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2800" b="0" dirty="0">
                <a:solidFill>
                  <a:schemeClr val="tx1"/>
                </a:solidFill>
              </a:rPr>
              <a:t>常见的软件构架结构</a:t>
            </a:r>
            <a:endParaRPr lang="zh-CN" altLang="en-US" sz="2800" b="0" dirty="0">
              <a:solidFill>
                <a:schemeClr val="tx1"/>
              </a:solidFill>
              <a:latin typeface="+mj-ea"/>
              <a:ea typeface="+mj-ea"/>
            </a:endParaRPr>
          </a:p>
        </p:txBody>
      </p:sp>
      <p:graphicFrame>
        <p:nvGraphicFramePr>
          <p:cNvPr id="8" name="Object 6"/>
          <p:cNvGraphicFramePr>
            <a:graphicFrameLocks noChangeAspect="1"/>
          </p:cNvGraphicFramePr>
          <p:nvPr>
            <p:extLst/>
          </p:nvPr>
        </p:nvGraphicFramePr>
        <p:xfrm>
          <a:off x="554990" y="1903412"/>
          <a:ext cx="11204766" cy="3948747"/>
        </p:xfrm>
        <a:graphic>
          <a:graphicData uri="http://schemas.openxmlformats.org/presentationml/2006/ole">
            <mc:AlternateContent xmlns:mc="http://schemas.openxmlformats.org/markup-compatibility/2006">
              <mc:Choice xmlns:v="urn:schemas-microsoft-com:vml" Requires="v">
                <p:oleObj spid="_x0000_s9355" name="Visio" r:id="rId4" imgW="7282891" imgH="2566721" progId="Visio.Drawing.11">
                  <p:embed/>
                </p:oleObj>
              </mc:Choice>
              <mc:Fallback>
                <p:oleObj name="Visio" r:id="rId4" imgW="7282891" imgH="2566721"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990" y="1903412"/>
                        <a:ext cx="11204766" cy="394874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316330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Line 3"/>
          <p:cNvSpPr>
            <a:spLocks noChangeShapeType="1"/>
          </p:cNvSpPr>
          <p:nvPr/>
        </p:nvSpPr>
        <p:spPr bwMode="auto">
          <a:xfrm>
            <a:off x="1600200" y="838200"/>
            <a:ext cx="891540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1" name="Text Box 4"/>
          <p:cNvSpPr txBox="1">
            <a:spLocks noChangeArrowheads="1"/>
          </p:cNvSpPr>
          <p:nvPr/>
        </p:nvSpPr>
        <p:spPr bwMode="auto">
          <a:xfrm>
            <a:off x="1600200" y="128589"/>
            <a:ext cx="487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3200" b="0">
                <a:solidFill>
                  <a:srgbClr val="000000"/>
                </a:solidFill>
                <a:latin typeface="微软雅黑_GB2312"/>
              </a:rPr>
              <a:t>第一章 软件体系结构概论</a:t>
            </a:r>
          </a:p>
        </p:txBody>
      </p:sp>
      <p:sp>
        <p:nvSpPr>
          <p:cNvPr id="78852" name="Rectangle 5"/>
          <p:cNvSpPr>
            <a:spLocks noChangeArrowheads="1"/>
          </p:cNvSpPr>
          <p:nvPr/>
        </p:nvSpPr>
        <p:spPr bwMode="auto">
          <a:xfrm>
            <a:off x="6553200" y="3048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r" eaLnBrk="1" hangingPunct="1">
              <a:spcBef>
                <a:spcPct val="50000"/>
              </a:spcBef>
            </a:pPr>
            <a:r>
              <a:rPr lang="zh-CN" altLang="en-US" b="0">
                <a:solidFill>
                  <a:srgbClr val="000000"/>
                </a:solidFill>
                <a:latin typeface="微软雅黑_GB2312"/>
              </a:rPr>
              <a:t>本章作业与思考题 </a:t>
            </a:r>
          </a:p>
        </p:txBody>
      </p:sp>
      <p:sp>
        <p:nvSpPr>
          <p:cNvPr id="78853" name="Rectangle 6"/>
          <p:cNvSpPr>
            <a:spLocks noChangeArrowheads="1"/>
          </p:cNvSpPr>
          <p:nvPr/>
        </p:nvSpPr>
        <p:spPr bwMode="auto">
          <a:xfrm>
            <a:off x="1986455" y="995272"/>
            <a:ext cx="76962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lnSpc>
                <a:spcPct val="150000"/>
              </a:lnSpc>
            </a:pPr>
            <a:r>
              <a:rPr lang="en-US" altLang="zh-CN" b="0" dirty="0">
                <a:solidFill>
                  <a:srgbClr val="000000"/>
                </a:solidFill>
                <a:latin typeface="+mj-ea"/>
                <a:ea typeface="+mj-ea"/>
              </a:rPr>
              <a:t>1</a:t>
            </a:r>
            <a:r>
              <a:rPr lang="zh-CN" altLang="en-US" b="0" dirty="0">
                <a:solidFill>
                  <a:srgbClr val="000000"/>
                </a:solidFill>
                <a:latin typeface="+mj-ea"/>
                <a:ea typeface="+mj-ea"/>
              </a:rPr>
              <a:t>、根据自己的经验，谈谈对软件危机的</a:t>
            </a:r>
            <a:r>
              <a:rPr lang="zh-CN" altLang="en-US" b="0" dirty="0" smtClean="0">
                <a:solidFill>
                  <a:srgbClr val="000000"/>
                </a:solidFill>
                <a:latin typeface="+mj-ea"/>
                <a:ea typeface="+mj-ea"/>
              </a:rPr>
              <a:t>看法</a:t>
            </a:r>
            <a:endParaRPr lang="zh-CN" altLang="en-US" b="0" dirty="0">
              <a:solidFill>
                <a:srgbClr val="000000"/>
              </a:solidFill>
              <a:latin typeface="+mj-ea"/>
              <a:ea typeface="+mj-ea"/>
            </a:endParaRPr>
          </a:p>
          <a:p>
            <a:pPr eaLnBrk="1" hangingPunct="1">
              <a:lnSpc>
                <a:spcPct val="150000"/>
              </a:lnSpc>
            </a:pPr>
            <a:r>
              <a:rPr lang="en-US" altLang="zh-CN" b="0" dirty="0" smtClean="0">
                <a:solidFill>
                  <a:srgbClr val="000000"/>
                </a:solidFill>
                <a:latin typeface="+mj-ea"/>
                <a:ea typeface="+mj-ea"/>
              </a:rPr>
              <a:t>2</a:t>
            </a:r>
            <a:r>
              <a:rPr lang="zh-CN" altLang="en-US" b="0" dirty="0" smtClean="0">
                <a:solidFill>
                  <a:srgbClr val="000000"/>
                </a:solidFill>
                <a:latin typeface="+mj-ea"/>
                <a:ea typeface="+mj-ea"/>
              </a:rPr>
              <a:t>、理解软件体系结构的定义</a:t>
            </a:r>
            <a:endParaRPr lang="en-US" altLang="zh-CN" b="0" dirty="0" smtClean="0">
              <a:solidFill>
                <a:srgbClr val="000000"/>
              </a:solidFill>
              <a:latin typeface="+mj-ea"/>
              <a:ea typeface="+mj-ea"/>
            </a:endParaRPr>
          </a:p>
          <a:p>
            <a:pPr>
              <a:lnSpc>
                <a:spcPct val="150000"/>
              </a:lnSpc>
            </a:pPr>
            <a:r>
              <a:rPr lang="en-US" altLang="zh-CN" b="0" dirty="0" smtClean="0">
                <a:solidFill>
                  <a:srgbClr val="000000"/>
                </a:solidFill>
                <a:latin typeface="+mj-ea"/>
                <a:ea typeface="+mj-ea"/>
              </a:rPr>
              <a:t>3</a:t>
            </a:r>
            <a:r>
              <a:rPr lang="zh-CN" altLang="en-US" b="0" dirty="0" smtClean="0">
                <a:solidFill>
                  <a:srgbClr val="000000"/>
                </a:solidFill>
                <a:latin typeface="+mj-ea"/>
                <a:ea typeface="+mj-ea"/>
              </a:rPr>
              <a:t>、</a:t>
            </a:r>
            <a:r>
              <a:rPr lang="zh-CN" altLang="en-US" b="0" dirty="0">
                <a:solidFill>
                  <a:schemeClr val="tx1"/>
                </a:solidFill>
                <a:latin typeface="+mj-ea"/>
                <a:ea typeface="+mj-ea"/>
              </a:rPr>
              <a:t>影响构架的因素主要</a:t>
            </a:r>
            <a:r>
              <a:rPr lang="zh-CN" altLang="en-US" b="0" dirty="0" smtClean="0">
                <a:solidFill>
                  <a:schemeClr val="tx1"/>
                </a:solidFill>
                <a:latin typeface="+mj-ea"/>
                <a:ea typeface="+mj-ea"/>
              </a:rPr>
              <a:t>包括哪些</a:t>
            </a:r>
            <a:endParaRPr lang="zh-CN" altLang="en-US" b="0" dirty="0">
              <a:solidFill>
                <a:schemeClr val="tx1"/>
              </a:solidFill>
              <a:latin typeface="+mj-ea"/>
              <a:ea typeface="+mj-ea"/>
            </a:endParaRPr>
          </a:p>
          <a:p>
            <a:pPr eaLnBrk="1" hangingPunct="1">
              <a:lnSpc>
                <a:spcPct val="150000"/>
              </a:lnSpc>
            </a:pPr>
            <a:r>
              <a:rPr lang="en-US" altLang="zh-CN" b="0" dirty="0" smtClean="0">
                <a:solidFill>
                  <a:srgbClr val="000000"/>
                </a:solidFill>
                <a:latin typeface="+mj-ea"/>
                <a:ea typeface="+mj-ea"/>
              </a:rPr>
              <a:t>4</a:t>
            </a:r>
            <a:r>
              <a:rPr lang="zh-CN" altLang="en-US" b="0" dirty="0" smtClean="0">
                <a:solidFill>
                  <a:srgbClr val="000000"/>
                </a:solidFill>
                <a:latin typeface="+mj-ea"/>
                <a:ea typeface="+mj-ea"/>
              </a:rPr>
              <a:t>、构架主要研究哪些内容</a:t>
            </a:r>
            <a:endParaRPr lang="en-US" altLang="zh-CN" b="0" dirty="0" smtClean="0">
              <a:solidFill>
                <a:srgbClr val="000000"/>
              </a:solidFill>
              <a:latin typeface="+mj-ea"/>
              <a:ea typeface="+mj-ea"/>
            </a:endParaRPr>
          </a:p>
          <a:p>
            <a:pPr eaLnBrk="1" hangingPunct="1">
              <a:lnSpc>
                <a:spcPct val="150000"/>
              </a:lnSpc>
            </a:pPr>
            <a:r>
              <a:rPr lang="en-US" altLang="zh-CN" b="0" dirty="0" smtClean="0">
                <a:solidFill>
                  <a:srgbClr val="000000"/>
                </a:solidFill>
                <a:latin typeface="+mj-ea"/>
                <a:ea typeface="+mj-ea"/>
              </a:rPr>
              <a:t>5</a:t>
            </a:r>
            <a:r>
              <a:rPr lang="zh-CN" altLang="en-US" b="0" dirty="0" smtClean="0">
                <a:solidFill>
                  <a:srgbClr val="000000"/>
                </a:solidFill>
                <a:latin typeface="+mj-ea"/>
                <a:ea typeface="+mj-ea"/>
              </a:rPr>
              <a:t>、构架的描述</a:t>
            </a:r>
            <a:endParaRPr lang="en-US" altLang="zh-CN" b="0" dirty="0" smtClean="0">
              <a:solidFill>
                <a:srgbClr val="000000"/>
              </a:solidFill>
              <a:latin typeface="+mj-ea"/>
              <a:ea typeface="+mj-ea"/>
            </a:endParaRPr>
          </a:p>
          <a:p>
            <a:pPr eaLnBrk="1" hangingPunct="1">
              <a:lnSpc>
                <a:spcPct val="150000"/>
              </a:lnSpc>
            </a:pPr>
            <a:r>
              <a:rPr lang="en-US" altLang="zh-CN" b="0" dirty="0" smtClean="0">
                <a:solidFill>
                  <a:srgbClr val="000000"/>
                </a:solidFill>
                <a:latin typeface="+mj-ea"/>
                <a:ea typeface="+mj-ea"/>
              </a:rPr>
              <a:t>6</a:t>
            </a:r>
            <a:r>
              <a:rPr lang="zh-CN" altLang="en-US" b="0" dirty="0" smtClean="0">
                <a:solidFill>
                  <a:srgbClr val="000000"/>
                </a:solidFill>
                <a:latin typeface="+mj-ea"/>
                <a:ea typeface="+mj-ea"/>
              </a:rPr>
              <a:t>、构架由什么来决定</a:t>
            </a:r>
            <a:endParaRPr lang="en-US" altLang="zh-CN" b="0" dirty="0" smtClean="0">
              <a:solidFill>
                <a:srgbClr val="000000"/>
              </a:solidFill>
              <a:latin typeface="+mj-ea"/>
              <a:ea typeface="+mj-ea"/>
            </a:endParaRPr>
          </a:p>
          <a:p>
            <a:pPr eaLnBrk="1" hangingPunct="1">
              <a:lnSpc>
                <a:spcPct val="150000"/>
              </a:lnSpc>
            </a:pPr>
            <a:r>
              <a:rPr lang="en-US" altLang="zh-CN" b="0" dirty="0" smtClean="0">
                <a:solidFill>
                  <a:srgbClr val="000000"/>
                </a:solidFill>
                <a:latin typeface="+mj-ea"/>
                <a:ea typeface="+mj-ea"/>
              </a:rPr>
              <a:t>7</a:t>
            </a:r>
            <a:r>
              <a:rPr lang="zh-CN" altLang="en-US" b="0" dirty="0" smtClean="0">
                <a:solidFill>
                  <a:srgbClr val="000000"/>
                </a:solidFill>
                <a:latin typeface="+mj-ea"/>
                <a:ea typeface="+mj-ea"/>
              </a:rPr>
              <a:t>、三种主要的结构类型</a:t>
            </a:r>
            <a:endParaRPr lang="en-US" altLang="zh-CN" b="0" dirty="0" smtClean="0">
              <a:solidFill>
                <a:srgbClr val="000000"/>
              </a:solidFill>
              <a:latin typeface="+mj-ea"/>
              <a:ea typeface="+mj-ea"/>
            </a:endParaRPr>
          </a:p>
          <a:p>
            <a:pPr eaLnBrk="1" hangingPunct="1">
              <a:lnSpc>
                <a:spcPct val="150000"/>
              </a:lnSpc>
            </a:pPr>
            <a:r>
              <a:rPr lang="en-US" altLang="zh-CN" b="0" dirty="0" smtClean="0">
                <a:solidFill>
                  <a:srgbClr val="000000"/>
                </a:solidFill>
                <a:latin typeface="+mj-ea"/>
                <a:ea typeface="+mj-ea"/>
              </a:rPr>
              <a:t>8</a:t>
            </a:r>
            <a:r>
              <a:rPr lang="zh-CN" altLang="en-US" b="0" dirty="0" smtClean="0">
                <a:solidFill>
                  <a:srgbClr val="000000"/>
                </a:solidFill>
                <a:latin typeface="+mj-ea"/>
                <a:ea typeface="+mj-ea"/>
              </a:rPr>
              <a:t>、软件构架的作用</a:t>
            </a:r>
            <a:endParaRPr lang="en-US" altLang="zh-CN" b="0" dirty="0" smtClean="0">
              <a:solidFill>
                <a:srgbClr val="000000"/>
              </a:solidFill>
              <a:latin typeface="+mj-ea"/>
              <a:ea typeface="+mj-ea"/>
            </a:endParaRPr>
          </a:p>
          <a:p>
            <a:pPr eaLnBrk="1" hangingPunct="1">
              <a:lnSpc>
                <a:spcPct val="150000"/>
              </a:lnSpc>
            </a:pPr>
            <a:r>
              <a:rPr lang="en-US" altLang="zh-CN" b="0" dirty="0" smtClean="0">
                <a:solidFill>
                  <a:srgbClr val="000000"/>
                </a:solidFill>
                <a:latin typeface="+mj-ea"/>
                <a:ea typeface="+mj-ea"/>
              </a:rPr>
              <a:t>9</a:t>
            </a:r>
            <a:r>
              <a:rPr lang="zh-CN" altLang="en-US" b="0" dirty="0" smtClean="0">
                <a:solidFill>
                  <a:srgbClr val="000000"/>
                </a:solidFill>
                <a:latin typeface="+mj-ea"/>
                <a:ea typeface="+mj-ea"/>
              </a:rPr>
              <a:t>、学完第一章，谈谈你对软件体系结构的初印象</a:t>
            </a:r>
            <a:endParaRPr lang="en-US" altLang="zh-CN" b="0" dirty="0" smtClean="0">
              <a:solidFill>
                <a:srgbClr val="000000"/>
              </a:solidFill>
              <a:latin typeface="+mj-ea"/>
              <a:ea typeface="+mj-ea"/>
            </a:endParaRPr>
          </a:p>
          <a:p>
            <a:pPr eaLnBrk="1" hangingPunct="1"/>
            <a:endParaRPr lang="zh-CN" altLang="en-US" b="0" dirty="0">
              <a:solidFill>
                <a:srgbClr val="000000"/>
              </a:solidFill>
              <a:latin typeface="+mj-ea"/>
              <a:ea typeface="+mj-ea"/>
            </a:endParaRPr>
          </a:p>
        </p:txBody>
      </p:sp>
    </p:spTree>
    <p:extLst>
      <p:ext uri="{BB962C8B-B14F-4D97-AF65-F5344CB8AC3E}">
        <p14:creationId xmlns:p14="http://schemas.microsoft.com/office/powerpoint/2010/main" val="3408410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752600" y="990600"/>
            <a:ext cx="6553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spcBef>
                <a:spcPct val="50000"/>
              </a:spcBef>
            </a:pPr>
            <a:r>
              <a:rPr lang="en-US" altLang="zh-CN" sz="3600" b="0">
                <a:solidFill>
                  <a:srgbClr val="000000"/>
                </a:solidFill>
                <a:latin typeface="微软雅黑_GB2312"/>
              </a:rPr>
              <a:t>◇ </a:t>
            </a:r>
            <a:r>
              <a:rPr lang="zh-CN" altLang="en-US" sz="3600" b="0">
                <a:solidFill>
                  <a:srgbClr val="000000"/>
                </a:solidFill>
                <a:latin typeface="微软雅黑_GB2312"/>
              </a:rPr>
              <a:t>软件危机的表现 </a:t>
            </a:r>
          </a:p>
        </p:txBody>
      </p:sp>
      <p:sp>
        <p:nvSpPr>
          <p:cNvPr id="11267" name="Line 3"/>
          <p:cNvSpPr>
            <a:spLocks noChangeShapeType="1"/>
          </p:cNvSpPr>
          <p:nvPr/>
        </p:nvSpPr>
        <p:spPr bwMode="auto">
          <a:xfrm>
            <a:off x="1600200" y="838200"/>
            <a:ext cx="891540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 name="Rectangle 4"/>
          <p:cNvSpPr>
            <a:spLocks noChangeArrowheads="1"/>
          </p:cNvSpPr>
          <p:nvPr/>
        </p:nvSpPr>
        <p:spPr bwMode="auto">
          <a:xfrm>
            <a:off x="2224549" y="1710813"/>
            <a:ext cx="7848600" cy="458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r>
              <a:rPr lang="en-US" altLang="zh-CN" sz="2800" b="0" dirty="0">
                <a:solidFill>
                  <a:srgbClr val="000000"/>
                </a:solidFill>
                <a:latin typeface="微软雅黑_GB2312"/>
              </a:rPr>
              <a:t>◎ </a:t>
            </a:r>
            <a:r>
              <a:rPr lang="zh-CN" altLang="en-US" sz="2800" b="0" dirty="0">
                <a:solidFill>
                  <a:srgbClr val="000000"/>
                </a:solidFill>
                <a:latin typeface="微软雅黑_GB2312"/>
              </a:rPr>
              <a:t>开发进度难以控制 </a:t>
            </a:r>
          </a:p>
          <a:p>
            <a:pPr eaLnBrk="1" hangingPunct="1"/>
            <a:endParaRPr lang="zh-CN" altLang="en-US" b="0" dirty="0">
              <a:solidFill>
                <a:srgbClr val="000000"/>
              </a:solidFill>
              <a:latin typeface="微软雅黑_GB2312"/>
              <a:ea typeface="微软雅黑" panose="020B0503020204020204" pitchFamily="34" charset="-122"/>
            </a:endParaRPr>
          </a:p>
          <a:p>
            <a:pPr eaLnBrk="1" hangingPunct="1"/>
            <a:r>
              <a:rPr lang="zh-CN" altLang="en-US" b="0" dirty="0">
                <a:solidFill>
                  <a:srgbClr val="000000"/>
                </a:solidFill>
                <a:latin typeface="微软雅黑_GB2312"/>
                <a:ea typeface="微软雅黑" panose="020B0503020204020204" pitchFamily="34" charset="-122"/>
              </a:rPr>
              <a:t>    </a:t>
            </a:r>
            <a:r>
              <a:rPr lang="zh-CN" altLang="en-US" b="0" dirty="0">
                <a:solidFill>
                  <a:srgbClr val="000000"/>
                </a:solidFill>
                <a:latin typeface="微软雅黑_GB2312"/>
              </a:rPr>
              <a:t>由于软件是逻辑、智力产品，软件的开发需建立庞大的逻辑体系，这是与其他产品的生产不一样的。</a:t>
            </a:r>
          </a:p>
          <a:p>
            <a:pPr eaLnBrk="1" hangingPunct="1"/>
            <a:endParaRPr lang="zh-CN" altLang="en-US" b="0" dirty="0">
              <a:solidFill>
                <a:srgbClr val="000000"/>
              </a:solidFill>
              <a:latin typeface="微软雅黑_GB2312"/>
            </a:endParaRPr>
          </a:p>
          <a:p>
            <a:pPr algn="just" eaLnBrk="1" hangingPunct="1"/>
            <a:r>
              <a:rPr lang="zh-CN" altLang="en-US" b="0" dirty="0">
                <a:solidFill>
                  <a:srgbClr val="000000"/>
                </a:solidFill>
                <a:latin typeface="微软雅黑_GB2312"/>
              </a:rPr>
              <a:t>  在软件开发过程中，用户需求变化等各种意想不到的情况层出不穷，令软件开发过程很难保证按预定的计划实现，给项目计划和论证工作带来了很大的困难。</a:t>
            </a:r>
          </a:p>
          <a:p>
            <a:pPr algn="just" eaLnBrk="1" hangingPunct="1"/>
            <a:endParaRPr lang="zh-CN" altLang="en-US" b="0" dirty="0">
              <a:solidFill>
                <a:srgbClr val="000000"/>
              </a:solidFill>
              <a:latin typeface="微软雅黑_GB2312"/>
            </a:endParaRPr>
          </a:p>
          <a:p>
            <a:pPr algn="just" eaLnBrk="1" hangingPunct="1"/>
            <a:r>
              <a:rPr lang="zh-CN" altLang="en-US" b="0" dirty="0">
                <a:solidFill>
                  <a:srgbClr val="000000"/>
                </a:solidFill>
                <a:latin typeface="微软雅黑_GB2312"/>
              </a:rPr>
              <a:t>  盲目增加软件开发人员并不能成比例地提高软件开发能力。相反，随着人员数量的增加，人员的组织、协调、通信、培训和管理等方面的问题将更为严重。</a:t>
            </a:r>
          </a:p>
        </p:txBody>
      </p:sp>
      <p:sp>
        <p:nvSpPr>
          <p:cNvPr id="11269" name="Text Box 5"/>
          <p:cNvSpPr txBox="1">
            <a:spLocks noChangeArrowheads="1"/>
          </p:cNvSpPr>
          <p:nvPr/>
        </p:nvSpPr>
        <p:spPr bwMode="auto">
          <a:xfrm>
            <a:off x="1600200" y="128589"/>
            <a:ext cx="487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3200" b="0">
                <a:solidFill>
                  <a:srgbClr val="000000"/>
                </a:solidFill>
                <a:latin typeface="微软雅黑_GB2312"/>
              </a:rPr>
              <a:t>第一章 软件体系结构概论</a:t>
            </a:r>
          </a:p>
        </p:txBody>
      </p:sp>
      <p:sp>
        <p:nvSpPr>
          <p:cNvPr id="11270" name="Rectangle 6"/>
          <p:cNvSpPr>
            <a:spLocks noChangeArrowheads="1"/>
          </p:cNvSpPr>
          <p:nvPr/>
        </p:nvSpPr>
        <p:spPr bwMode="auto">
          <a:xfrm>
            <a:off x="6781800" y="152400"/>
            <a:ext cx="3733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r" eaLnBrk="1" hangingPunct="1">
              <a:spcBef>
                <a:spcPct val="50000"/>
              </a:spcBef>
            </a:pPr>
            <a:r>
              <a:rPr lang="en-US" altLang="zh-CN" b="0">
                <a:solidFill>
                  <a:srgbClr val="000000"/>
                </a:solidFill>
                <a:latin typeface="微软雅黑_GB2312"/>
              </a:rPr>
              <a:t>1.1 </a:t>
            </a:r>
            <a:r>
              <a:rPr lang="zh-CN" altLang="en-US" b="0">
                <a:solidFill>
                  <a:srgbClr val="000000"/>
                </a:solidFill>
                <a:latin typeface="微软雅黑_GB2312"/>
              </a:rPr>
              <a:t>从软件危机谈起</a:t>
            </a:r>
            <a:r>
              <a:rPr lang="zh-CN" altLang="en-US" sz="3600" b="0">
                <a:solidFill>
                  <a:srgbClr val="000000"/>
                </a:solidFill>
                <a:latin typeface="微软雅黑_GB2312"/>
              </a:rPr>
              <a:t> </a:t>
            </a:r>
          </a:p>
        </p:txBody>
      </p:sp>
    </p:spTree>
    <p:extLst>
      <p:ext uri="{BB962C8B-B14F-4D97-AF65-F5344CB8AC3E}">
        <p14:creationId xmlns:p14="http://schemas.microsoft.com/office/powerpoint/2010/main" val="1870629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752600" y="990600"/>
            <a:ext cx="6553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spcBef>
                <a:spcPct val="50000"/>
              </a:spcBef>
            </a:pPr>
            <a:r>
              <a:rPr lang="en-US" altLang="zh-CN" sz="3600" b="0">
                <a:solidFill>
                  <a:srgbClr val="000000"/>
                </a:solidFill>
                <a:latin typeface="微软雅黑_GB2312"/>
              </a:rPr>
              <a:t>◇ </a:t>
            </a:r>
            <a:r>
              <a:rPr lang="zh-CN" altLang="en-US" sz="3600" b="0">
                <a:solidFill>
                  <a:srgbClr val="000000"/>
                </a:solidFill>
                <a:latin typeface="微软雅黑_GB2312"/>
              </a:rPr>
              <a:t>软件危机的表现 </a:t>
            </a:r>
          </a:p>
        </p:txBody>
      </p:sp>
      <p:sp>
        <p:nvSpPr>
          <p:cNvPr id="12291" name="Line 3"/>
          <p:cNvSpPr>
            <a:spLocks noChangeShapeType="1"/>
          </p:cNvSpPr>
          <p:nvPr/>
        </p:nvSpPr>
        <p:spPr bwMode="auto">
          <a:xfrm>
            <a:off x="1600200" y="838200"/>
            <a:ext cx="891540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 name="Rectangle 4"/>
          <p:cNvSpPr>
            <a:spLocks noChangeArrowheads="1"/>
          </p:cNvSpPr>
          <p:nvPr/>
        </p:nvSpPr>
        <p:spPr bwMode="auto">
          <a:xfrm>
            <a:off x="2209800" y="1828801"/>
            <a:ext cx="7848600" cy="384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r>
              <a:rPr lang="en-US" altLang="zh-CN" sz="2800" b="0">
                <a:solidFill>
                  <a:srgbClr val="000000"/>
                </a:solidFill>
                <a:latin typeface="微软雅黑_GB2312"/>
              </a:rPr>
              <a:t>◎ </a:t>
            </a:r>
            <a:r>
              <a:rPr lang="zh-CN" altLang="en-US" sz="2800" b="0">
                <a:solidFill>
                  <a:srgbClr val="000000"/>
                </a:solidFill>
                <a:latin typeface="微软雅黑_GB2312"/>
              </a:rPr>
              <a:t>软件质量差 </a:t>
            </a:r>
          </a:p>
          <a:p>
            <a:pPr eaLnBrk="1" hangingPunct="1"/>
            <a:endParaRPr lang="zh-CN" altLang="en-US" b="0">
              <a:solidFill>
                <a:srgbClr val="000000"/>
              </a:solidFill>
              <a:latin typeface="微软雅黑_GB2312"/>
              <a:ea typeface="微软雅黑" panose="020B0503020204020204" pitchFamily="34" charset="-122"/>
            </a:endParaRPr>
          </a:p>
          <a:p>
            <a:pPr eaLnBrk="1" hangingPunct="1"/>
            <a:r>
              <a:rPr lang="zh-CN" altLang="en-US" b="0">
                <a:solidFill>
                  <a:srgbClr val="000000"/>
                </a:solidFill>
                <a:latin typeface="微软雅黑_GB2312"/>
                <a:ea typeface="微软雅黑" panose="020B0503020204020204" pitchFamily="34" charset="-122"/>
              </a:rPr>
              <a:t>    </a:t>
            </a:r>
            <a:r>
              <a:rPr lang="zh-CN" altLang="en-US" b="0">
                <a:solidFill>
                  <a:srgbClr val="000000"/>
                </a:solidFill>
                <a:latin typeface="微软雅黑_GB2312"/>
              </a:rPr>
              <a:t>软件项目即使能按预定日期完成，结果却不尽人意。</a:t>
            </a:r>
            <a:r>
              <a:rPr lang="en-US" altLang="zh-CN" b="0">
                <a:solidFill>
                  <a:srgbClr val="000000"/>
                </a:solidFill>
                <a:latin typeface="微软雅黑_GB2312"/>
              </a:rPr>
              <a:t>1965</a:t>
            </a:r>
            <a:r>
              <a:rPr lang="zh-CN" altLang="en-US" b="0">
                <a:solidFill>
                  <a:srgbClr val="000000"/>
                </a:solidFill>
                <a:latin typeface="微软雅黑_GB2312"/>
              </a:rPr>
              <a:t>年至</a:t>
            </a:r>
            <a:r>
              <a:rPr lang="en-US" altLang="zh-CN" b="0">
                <a:solidFill>
                  <a:srgbClr val="000000"/>
                </a:solidFill>
                <a:latin typeface="微软雅黑_GB2312"/>
              </a:rPr>
              <a:t>1970</a:t>
            </a:r>
            <a:r>
              <a:rPr lang="zh-CN" altLang="en-US" b="0">
                <a:solidFill>
                  <a:srgbClr val="000000"/>
                </a:solidFill>
                <a:latin typeface="微软雅黑_GB2312"/>
              </a:rPr>
              <a:t>年，美国范登堡基地发射火箭多次失败，绝大部分故障是由应用程序错误造成的。</a:t>
            </a:r>
          </a:p>
          <a:p>
            <a:pPr eaLnBrk="1" hangingPunct="1"/>
            <a:endParaRPr lang="zh-CN" altLang="en-US" b="0">
              <a:solidFill>
                <a:srgbClr val="000000"/>
              </a:solidFill>
              <a:latin typeface="微软雅黑_GB2312"/>
            </a:endParaRPr>
          </a:p>
          <a:p>
            <a:pPr eaLnBrk="1" hangingPunct="1"/>
            <a:r>
              <a:rPr lang="zh-CN" altLang="en-US" b="0">
                <a:solidFill>
                  <a:srgbClr val="000000"/>
                </a:solidFill>
                <a:latin typeface="微软雅黑_GB2312"/>
              </a:rPr>
              <a:t>    在“软件作坊”里，由于缺乏工程化思想的指导，程序员几乎总是习惯性地以自己的想法去代替用户对软件的需求，软件设计带有随意性，很多功能只是程序员的“一厢情愿”而已，这是造成软件不能令人满意的重要因素。</a:t>
            </a:r>
          </a:p>
        </p:txBody>
      </p:sp>
      <p:sp>
        <p:nvSpPr>
          <p:cNvPr id="12293" name="Text Box 5"/>
          <p:cNvSpPr txBox="1">
            <a:spLocks noChangeArrowheads="1"/>
          </p:cNvSpPr>
          <p:nvPr/>
        </p:nvSpPr>
        <p:spPr bwMode="auto">
          <a:xfrm>
            <a:off x="1600200" y="128589"/>
            <a:ext cx="487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3200" b="0">
                <a:solidFill>
                  <a:srgbClr val="000000"/>
                </a:solidFill>
                <a:latin typeface="微软雅黑_GB2312"/>
              </a:rPr>
              <a:t>第一章 软件体系结构概论</a:t>
            </a:r>
          </a:p>
        </p:txBody>
      </p:sp>
      <p:sp>
        <p:nvSpPr>
          <p:cNvPr id="12294" name="Rectangle 6"/>
          <p:cNvSpPr>
            <a:spLocks noChangeArrowheads="1"/>
          </p:cNvSpPr>
          <p:nvPr/>
        </p:nvSpPr>
        <p:spPr bwMode="auto">
          <a:xfrm>
            <a:off x="6781800" y="152400"/>
            <a:ext cx="3733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r" eaLnBrk="1" hangingPunct="1">
              <a:spcBef>
                <a:spcPct val="50000"/>
              </a:spcBef>
            </a:pPr>
            <a:r>
              <a:rPr lang="en-US" altLang="zh-CN" b="0">
                <a:solidFill>
                  <a:srgbClr val="000000"/>
                </a:solidFill>
                <a:latin typeface="微软雅黑_GB2312"/>
              </a:rPr>
              <a:t>1.1 </a:t>
            </a:r>
            <a:r>
              <a:rPr lang="zh-CN" altLang="en-US" b="0">
                <a:solidFill>
                  <a:srgbClr val="000000"/>
                </a:solidFill>
                <a:latin typeface="微软雅黑_GB2312"/>
              </a:rPr>
              <a:t>从软件危机谈起</a:t>
            </a:r>
            <a:r>
              <a:rPr lang="zh-CN" altLang="en-US" sz="3600" b="0">
                <a:solidFill>
                  <a:srgbClr val="000000"/>
                </a:solidFill>
                <a:latin typeface="微软雅黑_GB2312"/>
              </a:rPr>
              <a:t> </a:t>
            </a:r>
          </a:p>
        </p:txBody>
      </p:sp>
    </p:spTree>
    <p:extLst>
      <p:ext uri="{BB962C8B-B14F-4D97-AF65-F5344CB8AC3E}">
        <p14:creationId xmlns:p14="http://schemas.microsoft.com/office/powerpoint/2010/main" val="350571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752600" y="990600"/>
            <a:ext cx="6553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spcBef>
                <a:spcPct val="50000"/>
              </a:spcBef>
            </a:pPr>
            <a:r>
              <a:rPr lang="en-US" altLang="zh-CN" sz="3600" b="0">
                <a:solidFill>
                  <a:srgbClr val="000000"/>
                </a:solidFill>
                <a:latin typeface="微软雅黑_GB2312"/>
              </a:rPr>
              <a:t>◇ </a:t>
            </a:r>
            <a:r>
              <a:rPr lang="zh-CN" altLang="en-US" sz="3600" b="0">
                <a:solidFill>
                  <a:srgbClr val="000000"/>
                </a:solidFill>
                <a:latin typeface="微软雅黑_GB2312"/>
              </a:rPr>
              <a:t>软件危机的表现 </a:t>
            </a:r>
          </a:p>
        </p:txBody>
      </p:sp>
      <p:sp>
        <p:nvSpPr>
          <p:cNvPr id="13315" name="Line 3"/>
          <p:cNvSpPr>
            <a:spLocks noChangeShapeType="1"/>
          </p:cNvSpPr>
          <p:nvPr/>
        </p:nvSpPr>
        <p:spPr bwMode="auto">
          <a:xfrm>
            <a:off x="1600200" y="838200"/>
            <a:ext cx="891540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6" name="Rectangle 4"/>
          <p:cNvSpPr>
            <a:spLocks noChangeArrowheads="1"/>
          </p:cNvSpPr>
          <p:nvPr/>
        </p:nvSpPr>
        <p:spPr bwMode="auto">
          <a:xfrm>
            <a:off x="2209800" y="1828800"/>
            <a:ext cx="7848600" cy="421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r>
              <a:rPr lang="en-US" altLang="zh-CN" sz="2800" b="0">
                <a:solidFill>
                  <a:srgbClr val="000000"/>
                </a:solidFill>
                <a:latin typeface="微软雅黑_GB2312"/>
              </a:rPr>
              <a:t>◎ </a:t>
            </a:r>
            <a:r>
              <a:rPr lang="zh-CN" altLang="en-US" sz="2800" b="0">
                <a:solidFill>
                  <a:srgbClr val="000000"/>
                </a:solidFill>
                <a:latin typeface="微软雅黑_GB2312"/>
              </a:rPr>
              <a:t>软件维护困难 </a:t>
            </a:r>
          </a:p>
          <a:p>
            <a:pPr eaLnBrk="1" hangingPunct="1"/>
            <a:endParaRPr lang="zh-CN" altLang="en-US" b="0">
              <a:solidFill>
                <a:srgbClr val="000000"/>
              </a:solidFill>
              <a:latin typeface="微软雅黑_GB2312"/>
            </a:endParaRPr>
          </a:p>
          <a:p>
            <a:pPr eaLnBrk="1" hangingPunct="1"/>
            <a:r>
              <a:rPr lang="zh-CN" altLang="en-US" b="0">
                <a:solidFill>
                  <a:srgbClr val="000000"/>
                </a:solidFill>
                <a:latin typeface="微软雅黑_GB2312"/>
              </a:rPr>
              <a:t>    由于在软件设计和开发过程中，没有严格遵循软件开发标准，各种随意性很大，没有完整的真实反映系统状况的记录文档，给软件维护造成了巨大的困难。</a:t>
            </a:r>
          </a:p>
          <a:p>
            <a:pPr eaLnBrk="1" hangingPunct="1"/>
            <a:endParaRPr lang="zh-CN" altLang="en-US" b="0">
              <a:solidFill>
                <a:srgbClr val="000000"/>
              </a:solidFill>
              <a:latin typeface="微软雅黑_GB2312"/>
            </a:endParaRPr>
          </a:p>
          <a:p>
            <a:pPr eaLnBrk="1" hangingPunct="1"/>
            <a:r>
              <a:rPr lang="zh-CN" altLang="en-US" b="0">
                <a:solidFill>
                  <a:srgbClr val="000000"/>
                </a:solidFill>
                <a:latin typeface="微软雅黑_GB2312"/>
              </a:rPr>
              <a:t>    特别是在软件使用过程中，原来的开发人员可能因各种原因已经离开原来的开发组织，使得软件几乎不可维护。</a:t>
            </a:r>
          </a:p>
          <a:p>
            <a:pPr algn="just" eaLnBrk="1" hangingPunct="1"/>
            <a:endParaRPr lang="zh-CN" altLang="en-US" b="0">
              <a:solidFill>
                <a:srgbClr val="000000"/>
              </a:solidFill>
              <a:latin typeface="微软雅黑_GB2312"/>
            </a:endParaRPr>
          </a:p>
          <a:p>
            <a:pPr eaLnBrk="1" hangingPunct="1"/>
            <a:r>
              <a:rPr lang="zh-CN" altLang="en-US" b="0">
                <a:solidFill>
                  <a:srgbClr val="000000"/>
                </a:solidFill>
                <a:latin typeface="微软雅黑_GB2312"/>
              </a:rPr>
              <a:t>    有资料表明，工业界为维护软件支付的费用占全部硬件和软件费用的</a:t>
            </a:r>
            <a:r>
              <a:rPr lang="en-US" altLang="zh-CN" b="0">
                <a:solidFill>
                  <a:srgbClr val="000000"/>
                </a:solidFill>
                <a:latin typeface="微软雅黑_GB2312"/>
              </a:rPr>
              <a:t>40%-75%</a:t>
            </a:r>
            <a:r>
              <a:rPr lang="zh-CN" altLang="en-US" b="0">
                <a:solidFill>
                  <a:srgbClr val="000000"/>
                </a:solidFill>
                <a:latin typeface="微软雅黑_GB2312"/>
              </a:rPr>
              <a:t>。 </a:t>
            </a:r>
          </a:p>
        </p:txBody>
      </p:sp>
      <p:sp>
        <p:nvSpPr>
          <p:cNvPr id="13317" name="Text Box 5"/>
          <p:cNvSpPr txBox="1">
            <a:spLocks noChangeArrowheads="1"/>
          </p:cNvSpPr>
          <p:nvPr/>
        </p:nvSpPr>
        <p:spPr bwMode="auto">
          <a:xfrm>
            <a:off x="1600200" y="128589"/>
            <a:ext cx="487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3200" b="0">
                <a:solidFill>
                  <a:srgbClr val="000000"/>
                </a:solidFill>
                <a:latin typeface="微软雅黑_GB2312"/>
              </a:rPr>
              <a:t>第一章 软件体系结构概论</a:t>
            </a:r>
          </a:p>
        </p:txBody>
      </p:sp>
      <p:sp>
        <p:nvSpPr>
          <p:cNvPr id="13318" name="Rectangle 6"/>
          <p:cNvSpPr>
            <a:spLocks noChangeArrowheads="1"/>
          </p:cNvSpPr>
          <p:nvPr/>
        </p:nvSpPr>
        <p:spPr bwMode="auto">
          <a:xfrm>
            <a:off x="6781800" y="152400"/>
            <a:ext cx="3733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r" eaLnBrk="1" hangingPunct="1">
              <a:spcBef>
                <a:spcPct val="50000"/>
              </a:spcBef>
            </a:pPr>
            <a:r>
              <a:rPr lang="en-US" altLang="zh-CN" b="0">
                <a:solidFill>
                  <a:srgbClr val="000000"/>
                </a:solidFill>
                <a:latin typeface="微软雅黑_GB2312"/>
              </a:rPr>
              <a:t>1.1 </a:t>
            </a:r>
            <a:r>
              <a:rPr lang="zh-CN" altLang="en-US" b="0">
                <a:solidFill>
                  <a:srgbClr val="000000"/>
                </a:solidFill>
                <a:latin typeface="微软雅黑_GB2312"/>
              </a:rPr>
              <a:t>从软件危机谈起</a:t>
            </a:r>
            <a:r>
              <a:rPr lang="zh-CN" altLang="en-US" sz="3600" b="0">
                <a:solidFill>
                  <a:srgbClr val="000000"/>
                </a:solidFill>
                <a:latin typeface="微软雅黑_GB2312"/>
              </a:rPr>
              <a:t> </a:t>
            </a:r>
          </a:p>
        </p:txBody>
      </p:sp>
    </p:spTree>
    <p:extLst>
      <p:ext uri="{BB962C8B-B14F-4D97-AF65-F5344CB8AC3E}">
        <p14:creationId xmlns:p14="http://schemas.microsoft.com/office/powerpoint/2010/main" val="3837845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752600" y="990600"/>
            <a:ext cx="6553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spcBef>
                <a:spcPct val="50000"/>
              </a:spcBef>
            </a:pPr>
            <a:r>
              <a:rPr lang="en-US" altLang="zh-CN" sz="3600" b="0">
                <a:solidFill>
                  <a:srgbClr val="000000"/>
                </a:solidFill>
                <a:latin typeface="微软雅黑_GB2312"/>
              </a:rPr>
              <a:t>◇ </a:t>
            </a:r>
            <a:r>
              <a:rPr lang="zh-CN" altLang="en-US" sz="3600" b="0">
                <a:solidFill>
                  <a:srgbClr val="000000"/>
                </a:solidFill>
                <a:latin typeface="微软雅黑_GB2312"/>
              </a:rPr>
              <a:t>软件危机的原因 </a:t>
            </a:r>
          </a:p>
        </p:txBody>
      </p:sp>
      <p:sp>
        <p:nvSpPr>
          <p:cNvPr id="14339" name="Line 3"/>
          <p:cNvSpPr>
            <a:spLocks noChangeShapeType="1"/>
          </p:cNvSpPr>
          <p:nvPr/>
        </p:nvSpPr>
        <p:spPr bwMode="auto">
          <a:xfrm>
            <a:off x="1600200" y="838200"/>
            <a:ext cx="891540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0" name="Rectangle 4"/>
          <p:cNvSpPr>
            <a:spLocks noChangeArrowheads="1"/>
          </p:cNvSpPr>
          <p:nvPr/>
        </p:nvSpPr>
        <p:spPr bwMode="auto">
          <a:xfrm>
            <a:off x="3733800" y="2209801"/>
            <a:ext cx="4648200" cy="29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r>
              <a:rPr lang="en-US" altLang="zh-CN" sz="2800" b="0">
                <a:solidFill>
                  <a:srgbClr val="000000"/>
                </a:solidFill>
                <a:latin typeface="微软雅黑_GB2312"/>
              </a:rPr>
              <a:t>◎ </a:t>
            </a:r>
            <a:r>
              <a:rPr lang="zh-CN" altLang="en-US" sz="2800" b="0">
                <a:solidFill>
                  <a:srgbClr val="000000"/>
                </a:solidFill>
                <a:latin typeface="微软雅黑_GB2312"/>
              </a:rPr>
              <a:t>用户需求不明确 </a:t>
            </a:r>
          </a:p>
          <a:p>
            <a:pPr eaLnBrk="1" hangingPunct="1"/>
            <a:endParaRPr lang="zh-CN" altLang="en-US" b="0">
              <a:solidFill>
                <a:srgbClr val="000000"/>
              </a:solidFill>
              <a:latin typeface="微软雅黑_GB2312"/>
            </a:endParaRPr>
          </a:p>
          <a:p>
            <a:pPr eaLnBrk="1" hangingPunct="1"/>
            <a:r>
              <a:rPr lang="zh-CN" altLang="en-US" sz="2800" b="0">
                <a:solidFill>
                  <a:srgbClr val="000000"/>
                </a:solidFill>
                <a:latin typeface="微软雅黑_GB2312"/>
              </a:rPr>
              <a:t>◎ 缺乏正确的理论指导</a:t>
            </a:r>
          </a:p>
          <a:p>
            <a:pPr eaLnBrk="1" hangingPunct="1"/>
            <a:endParaRPr lang="zh-CN" altLang="en-US" sz="2800" b="0">
              <a:solidFill>
                <a:srgbClr val="000000"/>
              </a:solidFill>
              <a:latin typeface="微软雅黑_GB2312"/>
            </a:endParaRPr>
          </a:p>
          <a:p>
            <a:pPr eaLnBrk="1" hangingPunct="1"/>
            <a:r>
              <a:rPr lang="zh-CN" altLang="en-US" sz="2800" b="0">
                <a:solidFill>
                  <a:srgbClr val="000000"/>
                </a:solidFill>
                <a:latin typeface="微软雅黑_GB2312"/>
              </a:rPr>
              <a:t>◎ 软件规模越来越大</a:t>
            </a:r>
            <a:endParaRPr lang="zh-CN" altLang="en-US" b="0">
              <a:solidFill>
                <a:srgbClr val="000000"/>
              </a:solidFill>
              <a:latin typeface="微软雅黑_GB2312"/>
            </a:endParaRPr>
          </a:p>
          <a:p>
            <a:pPr eaLnBrk="1" hangingPunct="1"/>
            <a:endParaRPr lang="zh-CN" altLang="en-US" b="0">
              <a:solidFill>
                <a:srgbClr val="000000"/>
              </a:solidFill>
              <a:latin typeface="微软雅黑_GB2312"/>
            </a:endParaRPr>
          </a:p>
          <a:p>
            <a:pPr eaLnBrk="1" hangingPunct="1"/>
            <a:r>
              <a:rPr lang="zh-CN" altLang="en-US" sz="2800" b="0">
                <a:solidFill>
                  <a:srgbClr val="000000"/>
                </a:solidFill>
                <a:latin typeface="微软雅黑_GB2312"/>
              </a:rPr>
              <a:t>◎ 软件复杂度越来越高</a:t>
            </a:r>
          </a:p>
        </p:txBody>
      </p:sp>
      <p:sp>
        <p:nvSpPr>
          <p:cNvPr id="14341" name="Text Box 5"/>
          <p:cNvSpPr txBox="1">
            <a:spLocks noChangeArrowheads="1"/>
          </p:cNvSpPr>
          <p:nvPr/>
        </p:nvSpPr>
        <p:spPr bwMode="auto">
          <a:xfrm>
            <a:off x="1600200" y="128589"/>
            <a:ext cx="487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3200" b="0">
                <a:solidFill>
                  <a:srgbClr val="000000"/>
                </a:solidFill>
                <a:latin typeface="微软雅黑_GB2312"/>
              </a:rPr>
              <a:t>第一章 软件体系结构概论</a:t>
            </a:r>
          </a:p>
        </p:txBody>
      </p:sp>
      <p:sp>
        <p:nvSpPr>
          <p:cNvPr id="14342" name="Rectangle 6"/>
          <p:cNvSpPr>
            <a:spLocks noChangeArrowheads="1"/>
          </p:cNvSpPr>
          <p:nvPr/>
        </p:nvSpPr>
        <p:spPr bwMode="auto">
          <a:xfrm>
            <a:off x="6781800" y="152400"/>
            <a:ext cx="3733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r" eaLnBrk="1" hangingPunct="1">
              <a:spcBef>
                <a:spcPct val="50000"/>
              </a:spcBef>
            </a:pPr>
            <a:r>
              <a:rPr lang="en-US" altLang="zh-CN" b="0">
                <a:solidFill>
                  <a:srgbClr val="000000"/>
                </a:solidFill>
                <a:latin typeface="微软雅黑_GB2312"/>
              </a:rPr>
              <a:t>1.1 </a:t>
            </a:r>
            <a:r>
              <a:rPr lang="zh-CN" altLang="en-US" b="0">
                <a:solidFill>
                  <a:srgbClr val="000000"/>
                </a:solidFill>
                <a:latin typeface="微软雅黑_GB2312"/>
              </a:rPr>
              <a:t>从软件危机谈起</a:t>
            </a:r>
            <a:r>
              <a:rPr lang="zh-CN" altLang="en-US" sz="3600" b="0">
                <a:solidFill>
                  <a:srgbClr val="000000"/>
                </a:solidFill>
                <a:latin typeface="微软雅黑_GB2312"/>
              </a:rPr>
              <a:t> </a:t>
            </a:r>
          </a:p>
        </p:txBody>
      </p:sp>
    </p:spTree>
    <p:extLst>
      <p:ext uri="{BB962C8B-B14F-4D97-AF65-F5344CB8AC3E}">
        <p14:creationId xmlns:p14="http://schemas.microsoft.com/office/powerpoint/2010/main" val="1430305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752600" y="990600"/>
            <a:ext cx="6553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spcBef>
                <a:spcPct val="50000"/>
              </a:spcBef>
            </a:pPr>
            <a:r>
              <a:rPr lang="en-US" altLang="zh-CN" sz="3600" b="0">
                <a:solidFill>
                  <a:srgbClr val="000000"/>
                </a:solidFill>
                <a:latin typeface="微软雅黑_GB2312"/>
              </a:rPr>
              <a:t>◇ </a:t>
            </a:r>
            <a:r>
              <a:rPr lang="zh-CN" altLang="en-US" sz="3600" b="0">
                <a:solidFill>
                  <a:srgbClr val="000000"/>
                </a:solidFill>
                <a:latin typeface="微软雅黑_GB2312"/>
              </a:rPr>
              <a:t>如何克服软件危机 </a:t>
            </a:r>
          </a:p>
        </p:txBody>
      </p:sp>
      <p:sp>
        <p:nvSpPr>
          <p:cNvPr id="19459" name="Line 3"/>
          <p:cNvSpPr>
            <a:spLocks noChangeShapeType="1"/>
          </p:cNvSpPr>
          <p:nvPr/>
        </p:nvSpPr>
        <p:spPr bwMode="auto">
          <a:xfrm>
            <a:off x="1600200" y="838200"/>
            <a:ext cx="891540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0" name="Rectangle 4"/>
          <p:cNvSpPr>
            <a:spLocks noChangeArrowheads="1"/>
          </p:cNvSpPr>
          <p:nvPr/>
        </p:nvSpPr>
        <p:spPr bwMode="auto">
          <a:xfrm>
            <a:off x="2438400" y="2286001"/>
            <a:ext cx="7391400"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r>
              <a:rPr lang="en-US" altLang="zh-CN" b="0">
                <a:solidFill>
                  <a:srgbClr val="000000"/>
                </a:solidFill>
                <a:latin typeface="微软雅黑_GB2312"/>
              </a:rPr>
              <a:t>    </a:t>
            </a:r>
            <a:r>
              <a:rPr lang="zh-CN" altLang="en-US" b="0">
                <a:solidFill>
                  <a:srgbClr val="000000"/>
                </a:solidFill>
                <a:latin typeface="微软雅黑_GB2312"/>
              </a:rPr>
              <a:t>人们面临的不光是技术问题，更重要的是管理问题。管理不善必然导致失败 。</a:t>
            </a:r>
          </a:p>
          <a:p>
            <a:pPr eaLnBrk="1" hangingPunct="1"/>
            <a:endParaRPr lang="zh-CN" altLang="en-US" b="0">
              <a:solidFill>
                <a:srgbClr val="000000"/>
              </a:solidFill>
              <a:latin typeface="微软雅黑_GB2312"/>
            </a:endParaRPr>
          </a:p>
          <a:p>
            <a:pPr eaLnBrk="1" hangingPunct="1"/>
            <a:r>
              <a:rPr lang="zh-CN" altLang="en-US" b="0">
                <a:solidFill>
                  <a:srgbClr val="000000"/>
                </a:solidFill>
                <a:latin typeface="微软雅黑_GB2312"/>
              </a:rPr>
              <a:t>    要提高软件开发效率，提高软件产品质量，必须采用工程化的开发方法与工业化的生产技术。</a:t>
            </a:r>
          </a:p>
          <a:p>
            <a:pPr eaLnBrk="1" hangingPunct="1"/>
            <a:endParaRPr lang="zh-CN" altLang="en-US" b="0">
              <a:solidFill>
                <a:srgbClr val="000000"/>
              </a:solidFill>
              <a:latin typeface="微软雅黑_GB2312"/>
            </a:endParaRPr>
          </a:p>
          <a:p>
            <a:pPr eaLnBrk="1" hangingPunct="1"/>
            <a:r>
              <a:rPr lang="zh-CN" altLang="en-US" b="0">
                <a:solidFill>
                  <a:srgbClr val="000000"/>
                </a:solidFill>
                <a:latin typeface="微软雅黑_GB2312"/>
              </a:rPr>
              <a:t>    在技术上，应该采用基于重用的软件生产技术；在管理上，应该采用多维的工程管理模式。</a:t>
            </a:r>
          </a:p>
        </p:txBody>
      </p:sp>
      <p:sp>
        <p:nvSpPr>
          <p:cNvPr id="19461" name="Text Box 5"/>
          <p:cNvSpPr txBox="1">
            <a:spLocks noChangeArrowheads="1"/>
          </p:cNvSpPr>
          <p:nvPr/>
        </p:nvSpPr>
        <p:spPr bwMode="auto">
          <a:xfrm>
            <a:off x="1600200" y="128589"/>
            <a:ext cx="487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3200" b="0">
                <a:solidFill>
                  <a:srgbClr val="000000"/>
                </a:solidFill>
                <a:latin typeface="微软雅黑_GB2312"/>
              </a:rPr>
              <a:t>第一章 软件体系结构概论</a:t>
            </a:r>
          </a:p>
        </p:txBody>
      </p:sp>
      <p:sp>
        <p:nvSpPr>
          <p:cNvPr id="19462" name="Rectangle 6"/>
          <p:cNvSpPr>
            <a:spLocks noChangeArrowheads="1"/>
          </p:cNvSpPr>
          <p:nvPr/>
        </p:nvSpPr>
        <p:spPr bwMode="auto">
          <a:xfrm>
            <a:off x="6781800" y="152400"/>
            <a:ext cx="3733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r" eaLnBrk="1" hangingPunct="1">
              <a:spcBef>
                <a:spcPct val="50000"/>
              </a:spcBef>
            </a:pPr>
            <a:r>
              <a:rPr lang="en-US" altLang="zh-CN" b="0">
                <a:solidFill>
                  <a:srgbClr val="000000"/>
                </a:solidFill>
                <a:latin typeface="微软雅黑_GB2312"/>
              </a:rPr>
              <a:t>1.1 </a:t>
            </a:r>
            <a:r>
              <a:rPr lang="zh-CN" altLang="en-US" b="0">
                <a:solidFill>
                  <a:srgbClr val="000000"/>
                </a:solidFill>
                <a:latin typeface="微软雅黑_GB2312"/>
              </a:rPr>
              <a:t>从软件危机谈起</a:t>
            </a:r>
            <a:r>
              <a:rPr lang="zh-CN" altLang="en-US" sz="3600" b="0">
                <a:solidFill>
                  <a:srgbClr val="000000"/>
                </a:solidFill>
                <a:latin typeface="微软雅黑_GB2312"/>
              </a:rPr>
              <a:t> </a:t>
            </a:r>
          </a:p>
        </p:txBody>
      </p:sp>
    </p:spTree>
    <p:extLst>
      <p:ext uri="{BB962C8B-B14F-4D97-AF65-F5344CB8AC3E}">
        <p14:creationId xmlns:p14="http://schemas.microsoft.com/office/powerpoint/2010/main" val="3435071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Line 3"/>
          <p:cNvSpPr>
            <a:spLocks noChangeShapeType="1"/>
          </p:cNvSpPr>
          <p:nvPr/>
        </p:nvSpPr>
        <p:spPr bwMode="auto">
          <a:xfrm>
            <a:off x="1600200" y="838200"/>
            <a:ext cx="891540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 name="Text Box 5"/>
          <p:cNvSpPr txBox="1">
            <a:spLocks noChangeArrowheads="1"/>
          </p:cNvSpPr>
          <p:nvPr/>
        </p:nvSpPr>
        <p:spPr bwMode="auto">
          <a:xfrm>
            <a:off x="498231" y="106364"/>
            <a:ext cx="487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3200" b="0" dirty="0">
                <a:solidFill>
                  <a:srgbClr val="000000"/>
                </a:solidFill>
                <a:latin typeface="微软雅黑_GB2312"/>
              </a:rPr>
              <a:t>第一章 软件体系结构概论</a:t>
            </a:r>
          </a:p>
        </p:txBody>
      </p:sp>
      <p:sp>
        <p:nvSpPr>
          <p:cNvPr id="20485" name="Rectangle 6"/>
          <p:cNvSpPr>
            <a:spLocks noChangeArrowheads="1"/>
          </p:cNvSpPr>
          <p:nvPr/>
        </p:nvSpPr>
        <p:spPr bwMode="auto">
          <a:xfrm>
            <a:off x="6057900" y="300335"/>
            <a:ext cx="49881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r">
              <a:spcBef>
                <a:spcPct val="50000"/>
              </a:spcBef>
            </a:pPr>
            <a:r>
              <a:rPr lang="en-US" altLang="zh-CN" b="0" dirty="0" smtClean="0">
                <a:solidFill>
                  <a:schemeClr val="tx1"/>
                </a:solidFill>
                <a:latin typeface="微软雅黑_GB2312"/>
              </a:rPr>
              <a:t>1.2 </a:t>
            </a:r>
            <a:r>
              <a:rPr lang="zh-CN" altLang="en-US" dirty="0" smtClean="0">
                <a:solidFill>
                  <a:schemeClr val="tx1"/>
                </a:solidFill>
              </a:rPr>
              <a:t>体系结构</a:t>
            </a:r>
            <a:r>
              <a:rPr lang="en-US" altLang="zh-CN" dirty="0">
                <a:solidFill>
                  <a:schemeClr val="tx1"/>
                </a:solidFill>
              </a:rPr>
              <a:t>(Architecture</a:t>
            </a:r>
            <a:r>
              <a:rPr lang="en-US" altLang="zh-CN" dirty="0" smtClean="0">
                <a:solidFill>
                  <a:schemeClr val="tx1"/>
                </a:solidFill>
              </a:rPr>
              <a:t>)</a:t>
            </a:r>
            <a:endParaRPr lang="zh-CN" altLang="en-US" b="0" dirty="0">
              <a:solidFill>
                <a:schemeClr val="tx1"/>
              </a:solidFill>
              <a:latin typeface="微软雅黑_GB2312"/>
            </a:endParaRPr>
          </a:p>
        </p:txBody>
      </p:sp>
      <p:sp>
        <p:nvSpPr>
          <p:cNvPr id="20486" name="Rectangle 7"/>
          <p:cNvSpPr>
            <a:spLocks noChangeArrowheads="1"/>
          </p:cNvSpPr>
          <p:nvPr/>
        </p:nvSpPr>
        <p:spPr bwMode="auto">
          <a:xfrm>
            <a:off x="779583" y="1184031"/>
            <a:ext cx="1070903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en-US" altLang="zh-CN" sz="3200" b="0" dirty="0">
                <a:solidFill>
                  <a:schemeClr val="tx1"/>
                </a:solidFill>
              </a:rPr>
              <a:t>IEEE</a:t>
            </a:r>
            <a:r>
              <a:rPr lang="zh-CN" altLang="en-US" sz="3200" b="0" dirty="0">
                <a:solidFill>
                  <a:schemeClr val="tx1"/>
                </a:solidFill>
              </a:rPr>
              <a:t>的</a:t>
            </a:r>
            <a:r>
              <a:rPr lang="zh-CN" altLang="en-US" sz="3200" b="0" dirty="0" smtClean="0">
                <a:solidFill>
                  <a:schemeClr val="tx1"/>
                </a:solidFill>
              </a:rPr>
              <a:t>定义</a:t>
            </a:r>
            <a:endParaRPr lang="zh-CN" altLang="en-US" sz="3200" b="0" dirty="0">
              <a:solidFill>
                <a:schemeClr val="tx1"/>
              </a:solidFill>
            </a:endParaRPr>
          </a:p>
          <a:p>
            <a:pPr lvl="1"/>
            <a:r>
              <a:rPr lang="zh-CN" altLang="en-US" sz="3200" b="0" dirty="0" smtClean="0">
                <a:solidFill>
                  <a:schemeClr val="tx1"/>
                </a:solidFill>
              </a:rPr>
              <a:t>     体系结构</a:t>
            </a:r>
            <a:r>
              <a:rPr lang="zh-CN" altLang="en-US" sz="3200" b="0" dirty="0">
                <a:solidFill>
                  <a:schemeClr val="tx1"/>
                </a:solidFill>
              </a:rPr>
              <a:t>是以组件、组件之间的关系、组件与环境之间的关系为内容的某一系统的基本组织结构以及指导上述内容设计与演化的原理</a:t>
            </a:r>
          </a:p>
          <a:p>
            <a:r>
              <a:rPr lang="zh-CN" altLang="en-US" sz="3200" b="0" dirty="0">
                <a:solidFill>
                  <a:schemeClr val="tx1"/>
                </a:solidFill>
              </a:rPr>
              <a:t>对</a:t>
            </a:r>
            <a:r>
              <a:rPr lang="en-US" altLang="zh-CN" sz="3200" b="0" dirty="0">
                <a:solidFill>
                  <a:schemeClr val="tx1"/>
                </a:solidFill>
              </a:rPr>
              <a:t>Software architecture</a:t>
            </a:r>
            <a:r>
              <a:rPr lang="zh-CN" altLang="en-US" sz="3200" b="0" dirty="0">
                <a:solidFill>
                  <a:schemeClr val="tx1"/>
                </a:solidFill>
              </a:rPr>
              <a:t>的常见中文翻译</a:t>
            </a:r>
          </a:p>
          <a:p>
            <a:pPr lvl="1"/>
            <a:r>
              <a:rPr lang="zh-CN" altLang="en-US" sz="3200" b="0" dirty="0">
                <a:solidFill>
                  <a:schemeClr val="tx1"/>
                </a:solidFill>
              </a:rPr>
              <a:t>软件体系结构</a:t>
            </a:r>
          </a:p>
          <a:p>
            <a:pPr lvl="1"/>
            <a:r>
              <a:rPr lang="zh-CN" altLang="en-US" sz="3200" b="0" dirty="0">
                <a:solidFill>
                  <a:schemeClr val="tx1"/>
                </a:solidFill>
              </a:rPr>
              <a:t>软件架构</a:t>
            </a:r>
          </a:p>
          <a:p>
            <a:pPr lvl="1"/>
            <a:r>
              <a:rPr lang="zh-CN" altLang="en-US" sz="3200" dirty="0">
                <a:solidFill>
                  <a:schemeClr val="tx1"/>
                </a:solidFill>
              </a:rPr>
              <a:t>软件构架</a:t>
            </a:r>
          </a:p>
          <a:p>
            <a:pPr eaLnBrk="1" hangingPunct="1"/>
            <a:endParaRPr lang="zh-CN" altLang="en-US" b="0" dirty="0">
              <a:solidFill>
                <a:srgbClr val="000000"/>
              </a:solidFill>
              <a:latin typeface="微软雅黑_GB2312"/>
            </a:endParaRPr>
          </a:p>
        </p:txBody>
      </p:sp>
    </p:spTree>
    <p:extLst>
      <p:ext uri="{BB962C8B-B14F-4D97-AF65-F5344CB8AC3E}">
        <p14:creationId xmlns:p14="http://schemas.microsoft.com/office/powerpoint/2010/main" val="2468143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9933"/>
      </a:hlink>
      <a:folHlink>
        <a:srgbClr val="FFCC00"/>
      </a:folHlink>
    </a:clrScheme>
    <a:fontScheme name="微软雅黑">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FF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266700" algn="just"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FF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266700" algn="just"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1"/>
            </a:solidFill>
            <a:effectLst/>
            <a:latin typeface="黑体" panose="02010609060101010101" pitchFamily="49" charset="-122"/>
            <a:ea typeface="黑体" panose="02010609060101010101"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2240</TotalTime>
  <Words>1812</Words>
  <Application>Microsoft Office PowerPoint</Application>
  <PresentationFormat>宽屏</PresentationFormat>
  <Paragraphs>249</Paragraphs>
  <Slides>31</Slides>
  <Notes>30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1" baseType="lpstr">
      <vt:lpstr>黑体</vt:lpstr>
      <vt:lpstr>宋体</vt:lpstr>
      <vt:lpstr>微软雅黑</vt:lpstr>
      <vt:lpstr>微软雅黑_GB2312</vt:lpstr>
      <vt:lpstr>Arial</vt:lpstr>
      <vt:lpstr>Calibri</vt:lpstr>
      <vt:lpstr>Times New Roman</vt:lpstr>
      <vt:lpstr>Wingdings</vt:lpstr>
      <vt:lpstr>默认设计模板</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HP</cp:lastModifiedBy>
  <cp:revision>423</cp:revision>
  <dcterms:created xsi:type="dcterms:W3CDTF">2017-05-12T12:48:23Z</dcterms:created>
  <dcterms:modified xsi:type="dcterms:W3CDTF">2018-06-04T14:16:10Z</dcterms:modified>
</cp:coreProperties>
</file>