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8"/>
  </p:notesMasterIdLst>
  <p:sldIdLst>
    <p:sldId id="257" r:id="rId2"/>
    <p:sldId id="259" r:id="rId3"/>
    <p:sldId id="418" r:id="rId4"/>
    <p:sldId id="419" r:id="rId5"/>
    <p:sldId id="420" r:id="rId6"/>
    <p:sldId id="421" r:id="rId7"/>
    <p:sldId id="422" r:id="rId8"/>
    <p:sldId id="423" r:id="rId9"/>
    <p:sldId id="424" r:id="rId10"/>
    <p:sldId id="425" r:id="rId11"/>
    <p:sldId id="426" r:id="rId12"/>
    <p:sldId id="427" r:id="rId13"/>
    <p:sldId id="428" r:id="rId14"/>
    <p:sldId id="429" r:id="rId15"/>
    <p:sldId id="430" r:id="rId16"/>
    <p:sldId id="432" r:id="rId17"/>
    <p:sldId id="373" r:id="rId18"/>
    <p:sldId id="374" r:id="rId19"/>
    <p:sldId id="376" r:id="rId20"/>
    <p:sldId id="377" r:id="rId21"/>
    <p:sldId id="380" r:id="rId22"/>
    <p:sldId id="382" r:id="rId23"/>
    <p:sldId id="381" r:id="rId24"/>
    <p:sldId id="383" r:id="rId25"/>
    <p:sldId id="384" r:id="rId26"/>
    <p:sldId id="385" r:id="rId27"/>
    <p:sldId id="386" r:id="rId28"/>
    <p:sldId id="389" r:id="rId29"/>
    <p:sldId id="391" r:id="rId30"/>
    <p:sldId id="392" r:id="rId31"/>
    <p:sldId id="393" r:id="rId32"/>
    <p:sldId id="394" r:id="rId33"/>
    <p:sldId id="395" r:id="rId34"/>
    <p:sldId id="431"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1" r:id="rId50"/>
    <p:sldId id="412" r:id="rId51"/>
    <p:sldId id="413" r:id="rId52"/>
    <p:sldId id="414" r:id="rId53"/>
    <p:sldId id="415" r:id="rId54"/>
    <p:sldId id="416" r:id="rId55"/>
    <p:sldId id="417" r:id="rId56"/>
    <p:sldId id="327"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034" autoAdjust="0"/>
  </p:normalViewPr>
  <p:slideViewPr>
    <p:cSldViewPr snapToGrid="0">
      <p:cViewPr varScale="1">
        <p:scale>
          <a:sx n="67" d="100"/>
          <a:sy n="67" d="100"/>
        </p:scale>
        <p:origin x="858"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315C0-952E-4A69-828D-BA9460425ED9}" type="datetimeFigureOut">
              <a:rPr lang="zh-CN" altLang="en-US" smtClean="0"/>
              <a:t>2018/6/4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BF47E-B5DF-47EE-8632-C5F60D517BB5}" type="slidenum">
              <a:rPr lang="zh-CN" altLang="en-US" smtClean="0"/>
              <a:t>‹#›</a:t>
            </a:fld>
            <a:endParaRPr lang="zh-CN" altLang="en-US"/>
          </a:p>
        </p:txBody>
      </p:sp>
    </p:spTree>
    <p:extLst>
      <p:ext uri="{BB962C8B-B14F-4D97-AF65-F5344CB8AC3E}">
        <p14:creationId xmlns:p14="http://schemas.microsoft.com/office/powerpoint/2010/main" val="385927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xfrm>
            <a:off x="381000" y="381000"/>
            <a:ext cx="4572000" cy="2573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xfrm>
            <a:off x="381000" y="3124200"/>
            <a:ext cx="60960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endParaRPr lang="en-US" altLang="zh-CN" dirty="0"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fld id="{7BD8DACF-9EE0-4345-AB9B-7F039C1E9701}" type="slidenum">
              <a:rPr lang="en-US" altLang="zh-CN" sz="1200"/>
              <a:pPr/>
              <a:t>1</a:t>
            </a:fld>
            <a:endParaRPr lang="en-US" altLang="zh-CN" sz="1200"/>
          </a:p>
        </p:txBody>
      </p:sp>
    </p:spTree>
    <p:extLst>
      <p:ext uri="{BB962C8B-B14F-4D97-AF65-F5344CB8AC3E}">
        <p14:creationId xmlns:p14="http://schemas.microsoft.com/office/powerpoint/2010/main" val="3556355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11</a:t>
            </a:fld>
            <a:endParaRPr lang="zh-CN" altLang="en-US"/>
          </a:p>
        </p:txBody>
      </p:sp>
    </p:spTree>
    <p:extLst>
      <p:ext uri="{BB962C8B-B14F-4D97-AF65-F5344CB8AC3E}">
        <p14:creationId xmlns:p14="http://schemas.microsoft.com/office/powerpoint/2010/main" val="3286815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12</a:t>
            </a:fld>
            <a:endParaRPr lang="zh-CN" altLang="en-US"/>
          </a:p>
        </p:txBody>
      </p:sp>
    </p:spTree>
    <p:extLst>
      <p:ext uri="{BB962C8B-B14F-4D97-AF65-F5344CB8AC3E}">
        <p14:creationId xmlns:p14="http://schemas.microsoft.com/office/powerpoint/2010/main" val="2872655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13</a:t>
            </a:fld>
            <a:endParaRPr lang="zh-CN" altLang="en-US"/>
          </a:p>
        </p:txBody>
      </p:sp>
    </p:spTree>
    <p:extLst>
      <p:ext uri="{BB962C8B-B14F-4D97-AF65-F5344CB8AC3E}">
        <p14:creationId xmlns:p14="http://schemas.microsoft.com/office/powerpoint/2010/main" val="405556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14</a:t>
            </a:fld>
            <a:endParaRPr lang="zh-CN" altLang="en-US"/>
          </a:p>
        </p:txBody>
      </p:sp>
    </p:spTree>
    <p:extLst>
      <p:ext uri="{BB962C8B-B14F-4D97-AF65-F5344CB8AC3E}">
        <p14:creationId xmlns:p14="http://schemas.microsoft.com/office/powerpoint/2010/main" val="2113041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15</a:t>
            </a:fld>
            <a:endParaRPr lang="zh-CN" altLang="en-US"/>
          </a:p>
        </p:txBody>
      </p:sp>
    </p:spTree>
    <p:extLst>
      <p:ext uri="{BB962C8B-B14F-4D97-AF65-F5344CB8AC3E}">
        <p14:creationId xmlns:p14="http://schemas.microsoft.com/office/powerpoint/2010/main" val="3098579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16</a:t>
            </a:fld>
            <a:endParaRPr lang="zh-CN" altLang="en-US"/>
          </a:p>
        </p:txBody>
      </p:sp>
    </p:spTree>
    <p:extLst>
      <p:ext uri="{BB962C8B-B14F-4D97-AF65-F5344CB8AC3E}">
        <p14:creationId xmlns:p14="http://schemas.microsoft.com/office/powerpoint/2010/main" val="847530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17</a:t>
            </a:fld>
            <a:endParaRPr lang="zh-CN" altLang="en-US"/>
          </a:p>
        </p:txBody>
      </p:sp>
    </p:spTree>
    <p:extLst>
      <p:ext uri="{BB962C8B-B14F-4D97-AF65-F5344CB8AC3E}">
        <p14:creationId xmlns:p14="http://schemas.microsoft.com/office/powerpoint/2010/main" val="266043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18</a:t>
            </a:fld>
            <a:endParaRPr lang="zh-CN" altLang="en-US"/>
          </a:p>
        </p:txBody>
      </p:sp>
    </p:spTree>
    <p:extLst>
      <p:ext uri="{BB962C8B-B14F-4D97-AF65-F5344CB8AC3E}">
        <p14:creationId xmlns:p14="http://schemas.microsoft.com/office/powerpoint/2010/main" val="3821030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19</a:t>
            </a:fld>
            <a:endParaRPr lang="zh-CN" altLang="en-US"/>
          </a:p>
        </p:txBody>
      </p:sp>
    </p:spTree>
    <p:extLst>
      <p:ext uri="{BB962C8B-B14F-4D97-AF65-F5344CB8AC3E}">
        <p14:creationId xmlns:p14="http://schemas.microsoft.com/office/powerpoint/2010/main" val="2966791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20</a:t>
            </a:fld>
            <a:endParaRPr lang="zh-CN" altLang="en-US"/>
          </a:p>
        </p:txBody>
      </p:sp>
    </p:spTree>
    <p:extLst>
      <p:ext uri="{BB962C8B-B14F-4D97-AF65-F5344CB8AC3E}">
        <p14:creationId xmlns:p14="http://schemas.microsoft.com/office/powerpoint/2010/main" val="357864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a:t>
            </a:fld>
            <a:endParaRPr lang="zh-CN" altLang="en-US"/>
          </a:p>
        </p:txBody>
      </p:sp>
    </p:spTree>
    <p:extLst>
      <p:ext uri="{BB962C8B-B14F-4D97-AF65-F5344CB8AC3E}">
        <p14:creationId xmlns:p14="http://schemas.microsoft.com/office/powerpoint/2010/main" val="1959889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21</a:t>
            </a:fld>
            <a:endParaRPr lang="zh-CN" altLang="en-US"/>
          </a:p>
        </p:txBody>
      </p:sp>
    </p:spTree>
    <p:extLst>
      <p:ext uri="{BB962C8B-B14F-4D97-AF65-F5344CB8AC3E}">
        <p14:creationId xmlns:p14="http://schemas.microsoft.com/office/powerpoint/2010/main" val="3170199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22</a:t>
            </a:fld>
            <a:endParaRPr lang="zh-CN" altLang="en-US"/>
          </a:p>
        </p:txBody>
      </p:sp>
    </p:spTree>
    <p:extLst>
      <p:ext uri="{BB962C8B-B14F-4D97-AF65-F5344CB8AC3E}">
        <p14:creationId xmlns:p14="http://schemas.microsoft.com/office/powerpoint/2010/main" val="3252895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23</a:t>
            </a:fld>
            <a:endParaRPr lang="zh-CN" altLang="en-US"/>
          </a:p>
        </p:txBody>
      </p:sp>
    </p:spTree>
    <p:extLst>
      <p:ext uri="{BB962C8B-B14F-4D97-AF65-F5344CB8AC3E}">
        <p14:creationId xmlns:p14="http://schemas.microsoft.com/office/powerpoint/2010/main" val="2784896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24</a:t>
            </a:fld>
            <a:endParaRPr lang="zh-CN" altLang="en-US"/>
          </a:p>
        </p:txBody>
      </p:sp>
    </p:spTree>
    <p:extLst>
      <p:ext uri="{BB962C8B-B14F-4D97-AF65-F5344CB8AC3E}">
        <p14:creationId xmlns:p14="http://schemas.microsoft.com/office/powerpoint/2010/main" val="1151321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25</a:t>
            </a:fld>
            <a:endParaRPr lang="zh-CN" altLang="en-US"/>
          </a:p>
        </p:txBody>
      </p:sp>
    </p:spTree>
    <p:extLst>
      <p:ext uri="{BB962C8B-B14F-4D97-AF65-F5344CB8AC3E}">
        <p14:creationId xmlns:p14="http://schemas.microsoft.com/office/powerpoint/2010/main" val="263454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26</a:t>
            </a:fld>
            <a:endParaRPr lang="zh-CN" altLang="en-US"/>
          </a:p>
        </p:txBody>
      </p:sp>
    </p:spTree>
    <p:extLst>
      <p:ext uri="{BB962C8B-B14F-4D97-AF65-F5344CB8AC3E}">
        <p14:creationId xmlns:p14="http://schemas.microsoft.com/office/powerpoint/2010/main" val="254082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3200" dirty="0" smtClean="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27</a:t>
            </a:fld>
            <a:endParaRPr lang="zh-CN" altLang="en-US"/>
          </a:p>
        </p:txBody>
      </p:sp>
    </p:spTree>
    <p:extLst>
      <p:ext uri="{BB962C8B-B14F-4D97-AF65-F5344CB8AC3E}">
        <p14:creationId xmlns:p14="http://schemas.microsoft.com/office/powerpoint/2010/main" val="3582378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28</a:t>
            </a:fld>
            <a:endParaRPr lang="zh-CN" altLang="en-US"/>
          </a:p>
        </p:txBody>
      </p:sp>
    </p:spTree>
    <p:extLst>
      <p:ext uri="{BB962C8B-B14F-4D97-AF65-F5344CB8AC3E}">
        <p14:creationId xmlns:p14="http://schemas.microsoft.com/office/powerpoint/2010/main" val="3030447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29</a:t>
            </a:fld>
            <a:endParaRPr lang="zh-CN" altLang="en-US"/>
          </a:p>
        </p:txBody>
      </p:sp>
    </p:spTree>
    <p:extLst>
      <p:ext uri="{BB962C8B-B14F-4D97-AF65-F5344CB8AC3E}">
        <p14:creationId xmlns:p14="http://schemas.microsoft.com/office/powerpoint/2010/main" val="3863000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30</a:t>
            </a:fld>
            <a:endParaRPr lang="zh-CN" altLang="en-US"/>
          </a:p>
        </p:txBody>
      </p:sp>
    </p:spTree>
    <p:extLst>
      <p:ext uri="{BB962C8B-B14F-4D97-AF65-F5344CB8AC3E}">
        <p14:creationId xmlns:p14="http://schemas.microsoft.com/office/powerpoint/2010/main" val="11460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a:t>
            </a:fld>
            <a:endParaRPr lang="zh-CN" altLang="en-US"/>
          </a:p>
        </p:txBody>
      </p:sp>
    </p:spTree>
    <p:extLst>
      <p:ext uri="{BB962C8B-B14F-4D97-AF65-F5344CB8AC3E}">
        <p14:creationId xmlns:p14="http://schemas.microsoft.com/office/powerpoint/2010/main" val="567576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31</a:t>
            </a:fld>
            <a:endParaRPr lang="zh-CN" altLang="en-US"/>
          </a:p>
        </p:txBody>
      </p:sp>
    </p:spTree>
    <p:extLst>
      <p:ext uri="{BB962C8B-B14F-4D97-AF65-F5344CB8AC3E}">
        <p14:creationId xmlns:p14="http://schemas.microsoft.com/office/powerpoint/2010/main" val="754536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32</a:t>
            </a:fld>
            <a:endParaRPr lang="zh-CN" altLang="en-US"/>
          </a:p>
        </p:txBody>
      </p:sp>
    </p:spTree>
    <p:extLst>
      <p:ext uri="{BB962C8B-B14F-4D97-AF65-F5344CB8AC3E}">
        <p14:creationId xmlns:p14="http://schemas.microsoft.com/office/powerpoint/2010/main" val="245062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33</a:t>
            </a:fld>
            <a:endParaRPr lang="zh-CN" altLang="en-US"/>
          </a:p>
        </p:txBody>
      </p:sp>
    </p:spTree>
    <p:extLst>
      <p:ext uri="{BB962C8B-B14F-4D97-AF65-F5344CB8AC3E}">
        <p14:creationId xmlns:p14="http://schemas.microsoft.com/office/powerpoint/2010/main" val="3473026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34</a:t>
            </a:fld>
            <a:endParaRPr lang="zh-CN" altLang="en-US"/>
          </a:p>
        </p:txBody>
      </p:sp>
    </p:spTree>
    <p:extLst>
      <p:ext uri="{BB962C8B-B14F-4D97-AF65-F5344CB8AC3E}">
        <p14:creationId xmlns:p14="http://schemas.microsoft.com/office/powerpoint/2010/main" val="1169993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35</a:t>
            </a:fld>
            <a:endParaRPr lang="zh-CN" altLang="en-US"/>
          </a:p>
        </p:txBody>
      </p:sp>
    </p:spTree>
    <p:extLst>
      <p:ext uri="{BB962C8B-B14F-4D97-AF65-F5344CB8AC3E}">
        <p14:creationId xmlns:p14="http://schemas.microsoft.com/office/powerpoint/2010/main" val="1923500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36</a:t>
            </a:fld>
            <a:endParaRPr lang="zh-CN" altLang="en-US"/>
          </a:p>
        </p:txBody>
      </p:sp>
    </p:spTree>
    <p:extLst>
      <p:ext uri="{BB962C8B-B14F-4D97-AF65-F5344CB8AC3E}">
        <p14:creationId xmlns:p14="http://schemas.microsoft.com/office/powerpoint/2010/main" val="16455661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37</a:t>
            </a:fld>
            <a:endParaRPr lang="zh-CN" altLang="en-US"/>
          </a:p>
        </p:txBody>
      </p:sp>
    </p:spTree>
    <p:extLst>
      <p:ext uri="{BB962C8B-B14F-4D97-AF65-F5344CB8AC3E}">
        <p14:creationId xmlns:p14="http://schemas.microsoft.com/office/powerpoint/2010/main" val="3563489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latin typeface="+mj-ea"/>
              <a:ea typeface="+mn-ea"/>
              <a:cs typeface="+mn-cs"/>
            </a:endParaRPr>
          </a:p>
        </p:txBody>
      </p:sp>
      <p:sp>
        <p:nvSpPr>
          <p:cNvPr id="4" name="灯片编号占位符 3"/>
          <p:cNvSpPr>
            <a:spLocks noGrp="1"/>
          </p:cNvSpPr>
          <p:nvPr>
            <p:ph type="sldNum" sz="quarter" idx="10"/>
          </p:nvPr>
        </p:nvSpPr>
        <p:spPr/>
        <p:txBody>
          <a:bodyPr/>
          <a:lstStyle/>
          <a:p>
            <a:fld id="{36DBF47E-B5DF-47EE-8632-C5F60D517BB5}" type="slidenum">
              <a:rPr lang="zh-CN" altLang="en-US" smtClean="0"/>
              <a:t>38</a:t>
            </a:fld>
            <a:endParaRPr lang="zh-CN" altLang="en-US"/>
          </a:p>
        </p:txBody>
      </p:sp>
    </p:spTree>
    <p:extLst>
      <p:ext uri="{BB962C8B-B14F-4D97-AF65-F5344CB8AC3E}">
        <p14:creationId xmlns:p14="http://schemas.microsoft.com/office/powerpoint/2010/main" val="35539631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39</a:t>
            </a:fld>
            <a:endParaRPr lang="zh-CN" altLang="en-US"/>
          </a:p>
        </p:txBody>
      </p:sp>
    </p:spTree>
    <p:extLst>
      <p:ext uri="{BB962C8B-B14F-4D97-AF65-F5344CB8AC3E}">
        <p14:creationId xmlns:p14="http://schemas.microsoft.com/office/powerpoint/2010/main" val="3209114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40</a:t>
            </a:fld>
            <a:endParaRPr lang="zh-CN" altLang="en-US"/>
          </a:p>
        </p:txBody>
      </p:sp>
    </p:spTree>
    <p:extLst>
      <p:ext uri="{BB962C8B-B14F-4D97-AF65-F5344CB8AC3E}">
        <p14:creationId xmlns:p14="http://schemas.microsoft.com/office/powerpoint/2010/main" val="32234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5</a:t>
            </a:fld>
            <a:endParaRPr lang="zh-CN" altLang="en-US"/>
          </a:p>
        </p:txBody>
      </p:sp>
    </p:spTree>
    <p:extLst>
      <p:ext uri="{BB962C8B-B14F-4D97-AF65-F5344CB8AC3E}">
        <p14:creationId xmlns:p14="http://schemas.microsoft.com/office/powerpoint/2010/main" val="3570681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41</a:t>
            </a:fld>
            <a:endParaRPr lang="zh-CN" altLang="en-US"/>
          </a:p>
        </p:txBody>
      </p:sp>
    </p:spTree>
    <p:extLst>
      <p:ext uri="{BB962C8B-B14F-4D97-AF65-F5344CB8AC3E}">
        <p14:creationId xmlns:p14="http://schemas.microsoft.com/office/powerpoint/2010/main" val="3702150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42</a:t>
            </a:fld>
            <a:endParaRPr lang="zh-CN" altLang="en-US"/>
          </a:p>
        </p:txBody>
      </p:sp>
    </p:spTree>
    <p:extLst>
      <p:ext uri="{BB962C8B-B14F-4D97-AF65-F5344CB8AC3E}">
        <p14:creationId xmlns:p14="http://schemas.microsoft.com/office/powerpoint/2010/main" val="527260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43</a:t>
            </a:fld>
            <a:endParaRPr lang="zh-CN" altLang="en-US"/>
          </a:p>
        </p:txBody>
      </p:sp>
    </p:spTree>
    <p:extLst>
      <p:ext uri="{BB962C8B-B14F-4D97-AF65-F5344CB8AC3E}">
        <p14:creationId xmlns:p14="http://schemas.microsoft.com/office/powerpoint/2010/main" val="66797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44</a:t>
            </a:fld>
            <a:endParaRPr lang="zh-CN" altLang="en-US"/>
          </a:p>
        </p:txBody>
      </p:sp>
    </p:spTree>
    <p:extLst>
      <p:ext uri="{BB962C8B-B14F-4D97-AF65-F5344CB8AC3E}">
        <p14:creationId xmlns:p14="http://schemas.microsoft.com/office/powerpoint/2010/main" val="33123588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45</a:t>
            </a:fld>
            <a:endParaRPr lang="zh-CN" altLang="en-US"/>
          </a:p>
        </p:txBody>
      </p:sp>
    </p:spTree>
    <p:extLst>
      <p:ext uri="{BB962C8B-B14F-4D97-AF65-F5344CB8AC3E}">
        <p14:creationId xmlns:p14="http://schemas.microsoft.com/office/powerpoint/2010/main" val="20702453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46</a:t>
            </a:fld>
            <a:endParaRPr lang="zh-CN" altLang="en-US"/>
          </a:p>
        </p:txBody>
      </p:sp>
    </p:spTree>
    <p:extLst>
      <p:ext uri="{BB962C8B-B14F-4D97-AF65-F5344CB8AC3E}">
        <p14:creationId xmlns:p14="http://schemas.microsoft.com/office/powerpoint/2010/main" val="38814218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47</a:t>
            </a:fld>
            <a:endParaRPr lang="zh-CN" altLang="en-US"/>
          </a:p>
        </p:txBody>
      </p:sp>
    </p:spTree>
    <p:extLst>
      <p:ext uri="{BB962C8B-B14F-4D97-AF65-F5344CB8AC3E}">
        <p14:creationId xmlns:p14="http://schemas.microsoft.com/office/powerpoint/2010/main" val="32994306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48</a:t>
            </a:fld>
            <a:endParaRPr lang="zh-CN" altLang="en-US"/>
          </a:p>
        </p:txBody>
      </p:sp>
    </p:spTree>
    <p:extLst>
      <p:ext uri="{BB962C8B-B14F-4D97-AF65-F5344CB8AC3E}">
        <p14:creationId xmlns:p14="http://schemas.microsoft.com/office/powerpoint/2010/main" val="115926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49</a:t>
            </a:fld>
            <a:endParaRPr lang="zh-CN" altLang="en-US"/>
          </a:p>
        </p:txBody>
      </p:sp>
    </p:spTree>
    <p:extLst>
      <p:ext uri="{BB962C8B-B14F-4D97-AF65-F5344CB8AC3E}">
        <p14:creationId xmlns:p14="http://schemas.microsoft.com/office/powerpoint/2010/main" val="188303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50</a:t>
            </a:fld>
            <a:endParaRPr lang="zh-CN" altLang="en-US"/>
          </a:p>
        </p:txBody>
      </p:sp>
    </p:spTree>
    <p:extLst>
      <p:ext uri="{BB962C8B-B14F-4D97-AF65-F5344CB8AC3E}">
        <p14:creationId xmlns:p14="http://schemas.microsoft.com/office/powerpoint/2010/main" val="277675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6</a:t>
            </a:fld>
            <a:endParaRPr lang="zh-CN" altLang="en-US"/>
          </a:p>
        </p:txBody>
      </p:sp>
    </p:spTree>
    <p:extLst>
      <p:ext uri="{BB962C8B-B14F-4D97-AF65-F5344CB8AC3E}">
        <p14:creationId xmlns:p14="http://schemas.microsoft.com/office/powerpoint/2010/main" val="3137852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51</a:t>
            </a:fld>
            <a:endParaRPr lang="zh-CN" altLang="en-US"/>
          </a:p>
        </p:txBody>
      </p:sp>
    </p:spTree>
    <p:extLst>
      <p:ext uri="{BB962C8B-B14F-4D97-AF65-F5344CB8AC3E}">
        <p14:creationId xmlns:p14="http://schemas.microsoft.com/office/powerpoint/2010/main" val="9605614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52</a:t>
            </a:fld>
            <a:endParaRPr lang="zh-CN" altLang="en-US"/>
          </a:p>
        </p:txBody>
      </p:sp>
    </p:spTree>
    <p:extLst>
      <p:ext uri="{BB962C8B-B14F-4D97-AF65-F5344CB8AC3E}">
        <p14:creationId xmlns:p14="http://schemas.microsoft.com/office/powerpoint/2010/main" val="323609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53</a:t>
            </a:fld>
            <a:endParaRPr lang="zh-CN" altLang="en-US"/>
          </a:p>
        </p:txBody>
      </p:sp>
    </p:spTree>
    <p:extLst>
      <p:ext uri="{BB962C8B-B14F-4D97-AF65-F5344CB8AC3E}">
        <p14:creationId xmlns:p14="http://schemas.microsoft.com/office/powerpoint/2010/main" val="19072730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54</a:t>
            </a:fld>
            <a:endParaRPr lang="zh-CN" altLang="en-US"/>
          </a:p>
        </p:txBody>
      </p:sp>
    </p:spTree>
    <p:extLst>
      <p:ext uri="{BB962C8B-B14F-4D97-AF65-F5344CB8AC3E}">
        <p14:creationId xmlns:p14="http://schemas.microsoft.com/office/powerpoint/2010/main" val="2963132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55</a:t>
            </a:fld>
            <a:endParaRPr lang="zh-CN" altLang="en-US"/>
          </a:p>
        </p:txBody>
      </p:sp>
    </p:spTree>
    <p:extLst>
      <p:ext uri="{BB962C8B-B14F-4D97-AF65-F5344CB8AC3E}">
        <p14:creationId xmlns:p14="http://schemas.microsoft.com/office/powerpoint/2010/main" val="5052248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DBF47E-B5DF-47EE-8632-C5F60D517BB5}" type="slidenum">
              <a:rPr lang="zh-CN" altLang="en-US" smtClean="0"/>
              <a:t>56</a:t>
            </a:fld>
            <a:endParaRPr lang="zh-CN" altLang="en-US"/>
          </a:p>
        </p:txBody>
      </p:sp>
    </p:spTree>
    <p:extLst>
      <p:ext uri="{BB962C8B-B14F-4D97-AF65-F5344CB8AC3E}">
        <p14:creationId xmlns:p14="http://schemas.microsoft.com/office/powerpoint/2010/main" val="276053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7</a:t>
            </a:fld>
            <a:endParaRPr lang="zh-CN" altLang="en-US"/>
          </a:p>
        </p:txBody>
      </p:sp>
    </p:spTree>
    <p:extLst>
      <p:ext uri="{BB962C8B-B14F-4D97-AF65-F5344CB8AC3E}">
        <p14:creationId xmlns:p14="http://schemas.microsoft.com/office/powerpoint/2010/main" val="482119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8</a:t>
            </a:fld>
            <a:endParaRPr lang="zh-CN" altLang="en-US"/>
          </a:p>
        </p:txBody>
      </p:sp>
    </p:spTree>
    <p:extLst>
      <p:ext uri="{BB962C8B-B14F-4D97-AF65-F5344CB8AC3E}">
        <p14:creationId xmlns:p14="http://schemas.microsoft.com/office/powerpoint/2010/main" val="2473211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9</a:t>
            </a:fld>
            <a:endParaRPr lang="zh-CN" altLang="en-US"/>
          </a:p>
        </p:txBody>
      </p:sp>
    </p:spTree>
    <p:extLst>
      <p:ext uri="{BB962C8B-B14F-4D97-AF65-F5344CB8AC3E}">
        <p14:creationId xmlns:p14="http://schemas.microsoft.com/office/powerpoint/2010/main" val="1710190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DBF47E-B5DF-47EE-8632-C5F60D517BB5}" type="slidenum">
              <a:rPr lang="zh-CN" altLang="en-US" smtClean="0"/>
              <a:t>10</a:t>
            </a:fld>
            <a:endParaRPr lang="zh-CN" altLang="en-US"/>
          </a:p>
        </p:txBody>
      </p:sp>
    </p:spTree>
    <p:extLst>
      <p:ext uri="{BB962C8B-B14F-4D97-AF65-F5344CB8AC3E}">
        <p14:creationId xmlns:p14="http://schemas.microsoft.com/office/powerpoint/2010/main" val="352481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solidFill>
                  <a:schemeClr val="tx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04332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14400" y="4338960"/>
            <a:ext cx="10363200" cy="1143000"/>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914400" y="1916832"/>
            <a:ext cx="10363200" cy="4114800"/>
          </a:xfrm>
          <a:prstGeom prst="rect">
            <a:avLst/>
          </a:prstGeo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0270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a:prstGeom prst="rect">
            <a:avLst/>
          </a:prstGeom>
        </p:spPr>
        <p:txBody>
          <a:bodyPr vert="eaVert"/>
          <a:lstStyle>
            <a:lvl1pPr>
              <a:defRPr>
                <a:solidFill>
                  <a:schemeClr val="tx1"/>
                </a:solidFill>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914400" y="609600"/>
            <a:ext cx="7569200" cy="5486400"/>
          </a:xfrm>
          <a:prstGeom prst="rect">
            <a:avLst/>
          </a:prstGeo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39747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6" name="Group 6"/>
          <p:cNvGrpSpPr>
            <a:grpSpLocks/>
          </p:cNvGrpSpPr>
          <p:nvPr/>
        </p:nvGrpSpPr>
        <p:grpSpPr bwMode="auto">
          <a:xfrm>
            <a:off x="605367" y="457200"/>
            <a:ext cx="3028951" cy="1219200"/>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498475 h 314"/>
                <a:gd name="T4" fmla="*/ 0 w 1087"/>
                <a:gd name="T5" fmla="*/ 498475 h 314"/>
                <a:gd name="T6" fmla="*/ 1725613 w 1087"/>
                <a:gd name="T7" fmla="*/ 498475 h 314"/>
                <a:gd name="T8" fmla="*/ 1725613 w 1087"/>
                <a:gd name="T9" fmla="*/ 0 h 314"/>
                <a:gd name="T10" fmla="*/ 0 w 1087"/>
                <a:gd name="T11" fmla="*/ 0 h 314"/>
                <a:gd name="T12" fmla="*/ 1616075 w 1087"/>
                <a:gd name="T13" fmla="*/ 388938 h 314"/>
                <a:gd name="T14" fmla="*/ 109538 w 1087"/>
                <a:gd name="T15" fmla="*/ 388938 h 314"/>
                <a:gd name="T16" fmla="*/ 109538 w 1087"/>
                <a:gd name="T17" fmla="*/ 109538 h 314"/>
                <a:gd name="T18" fmla="*/ 1616075 w 1087"/>
                <a:gd name="T19" fmla="*/ 109538 h 314"/>
                <a:gd name="T20" fmla="*/ 1616075 w 1087"/>
                <a:gd name="T21" fmla="*/ 388938 h 314"/>
                <a:gd name="T22" fmla="*/ 1616075 w 1087"/>
                <a:gd name="T23" fmla="*/ 388938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8" name="Freeform 6"/>
            <p:cNvSpPr>
              <a:spLocks noEditPoints="1"/>
            </p:cNvSpPr>
            <p:nvPr/>
          </p:nvSpPr>
          <p:spPr bwMode="auto">
            <a:xfrm>
              <a:off x="3578225" y="1968500"/>
              <a:ext cx="5038725" cy="1289050"/>
            </a:xfrm>
            <a:custGeom>
              <a:avLst/>
              <a:gdLst>
                <a:gd name="T0" fmla="*/ 300595 w 1341"/>
                <a:gd name="T1" fmla="*/ 195996 h 342"/>
                <a:gd name="T2" fmla="*/ 108966 w 1341"/>
                <a:gd name="T3" fmla="*/ 290225 h 342"/>
                <a:gd name="T4" fmla="*/ 796577 w 1341"/>
                <a:gd name="T5" fmla="*/ 350531 h 342"/>
                <a:gd name="T6" fmla="*/ 653794 w 1341"/>
                <a:gd name="T7" fmla="*/ 505066 h 342"/>
                <a:gd name="T8" fmla="*/ 1022023 w 1341"/>
                <a:gd name="T9" fmla="*/ 497528 h 342"/>
                <a:gd name="T10" fmla="*/ 1037053 w 1341"/>
                <a:gd name="T11" fmla="*/ 143228 h 342"/>
                <a:gd name="T12" fmla="*/ 1228682 w 1341"/>
                <a:gd name="T13" fmla="*/ 497528 h 342"/>
                <a:gd name="T14" fmla="*/ 1495461 w 1341"/>
                <a:gd name="T15" fmla="*/ 0 h 342"/>
                <a:gd name="T16" fmla="*/ 1510490 w 1341"/>
                <a:gd name="T17" fmla="*/ 505066 h 342"/>
                <a:gd name="T18" fmla="*/ 1683332 w 1341"/>
                <a:gd name="T19" fmla="*/ 350531 h 342"/>
                <a:gd name="T20" fmla="*/ 1683332 w 1341"/>
                <a:gd name="T21" fmla="*/ 278917 h 342"/>
                <a:gd name="T22" fmla="*/ 2412276 w 1341"/>
                <a:gd name="T23" fmla="*/ 226149 h 342"/>
                <a:gd name="T24" fmla="*/ 2412276 w 1341"/>
                <a:gd name="T25" fmla="*/ 493759 h 342"/>
                <a:gd name="T26" fmla="*/ 2141740 w 1341"/>
                <a:gd name="T27" fmla="*/ 418376 h 342"/>
                <a:gd name="T28" fmla="*/ 1991442 w 1341"/>
                <a:gd name="T29" fmla="*/ 226149 h 342"/>
                <a:gd name="T30" fmla="*/ 2096651 w 1341"/>
                <a:gd name="T31" fmla="*/ 143228 h 342"/>
                <a:gd name="T32" fmla="*/ 2772990 w 1341"/>
                <a:gd name="T33" fmla="*/ 335455 h 342"/>
                <a:gd name="T34" fmla="*/ 2957104 w 1341"/>
                <a:gd name="T35" fmla="*/ 169612 h 342"/>
                <a:gd name="T36" fmla="*/ 2765475 w 1341"/>
                <a:gd name="T37" fmla="*/ 244995 h 342"/>
                <a:gd name="T38" fmla="*/ 3186308 w 1341"/>
                <a:gd name="T39" fmla="*/ 275148 h 342"/>
                <a:gd name="T40" fmla="*/ 3291516 w 1341"/>
                <a:gd name="T41" fmla="*/ 275148 h 342"/>
                <a:gd name="T42" fmla="*/ 3129946 w 1341"/>
                <a:gd name="T43" fmla="*/ 342993 h 342"/>
                <a:gd name="T44" fmla="*/ 3625928 w 1341"/>
                <a:gd name="T45" fmla="*/ 162074 h 342"/>
                <a:gd name="T46" fmla="*/ 3622171 w 1341"/>
                <a:gd name="T47" fmla="*/ 388223 h 342"/>
                <a:gd name="T48" fmla="*/ 3795013 w 1341"/>
                <a:gd name="T49" fmla="*/ 497528 h 342"/>
                <a:gd name="T50" fmla="*/ 4020459 w 1341"/>
                <a:gd name="T51" fmla="*/ 143228 h 342"/>
                <a:gd name="T52" fmla="*/ 3795013 w 1341"/>
                <a:gd name="T53" fmla="*/ 335455 h 342"/>
                <a:gd name="T54" fmla="*/ 4257178 w 1341"/>
                <a:gd name="T55" fmla="*/ 275148 h 342"/>
                <a:gd name="T56" fmla="*/ 4358629 w 1341"/>
                <a:gd name="T57" fmla="*/ 275148 h 342"/>
                <a:gd name="T58" fmla="*/ 4197059 w 1341"/>
                <a:gd name="T59" fmla="*/ 342993 h 342"/>
                <a:gd name="T60" fmla="*/ 4655466 w 1341"/>
                <a:gd name="T61" fmla="*/ 146997 h 342"/>
                <a:gd name="T62" fmla="*/ 4433777 w 1341"/>
                <a:gd name="T63" fmla="*/ 497528 h 342"/>
                <a:gd name="T64" fmla="*/ 4681768 w 1341"/>
                <a:gd name="T65" fmla="*/ 320378 h 342"/>
                <a:gd name="T66" fmla="*/ 4937274 w 1341"/>
                <a:gd name="T67" fmla="*/ 497528 h 342"/>
                <a:gd name="T68" fmla="*/ 4865883 w 1341"/>
                <a:gd name="T69" fmla="*/ 414607 h 342"/>
                <a:gd name="T70" fmla="*/ 67634 w 1341"/>
                <a:gd name="T71" fmla="*/ 870674 h 342"/>
                <a:gd name="T72" fmla="*/ 304353 w 1341"/>
                <a:gd name="T73" fmla="*/ 1157130 h 342"/>
                <a:gd name="T74" fmla="*/ 616220 w 1341"/>
                <a:gd name="T75" fmla="*/ 1157130 h 342"/>
                <a:gd name="T76" fmla="*/ 387016 w 1341"/>
                <a:gd name="T77" fmla="*/ 806599 h 342"/>
                <a:gd name="T78" fmla="*/ 946874 w 1341"/>
                <a:gd name="T79" fmla="*/ 863136 h 342"/>
                <a:gd name="T80" fmla="*/ 946874 w 1341"/>
                <a:gd name="T81" fmla="*/ 1157130 h 342"/>
                <a:gd name="T82" fmla="*/ 792820 w 1341"/>
                <a:gd name="T83" fmla="*/ 806599 h 342"/>
                <a:gd name="T84" fmla="*/ 1146019 w 1341"/>
                <a:gd name="T85" fmla="*/ 799060 h 342"/>
                <a:gd name="T86" fmla="*/ 1270014 w 1341"/>
                <a:gd name="T87" fmla="*/ 1074208 h 342"/>
                <a:gd name="T88" fmla="*/ 1055840 w 1341"/>
                <a:gd name="T89" fmla="*/ 946057 h 342"/>
                <a:gd name="T90" fmla="*/ 1514248 w 1341"/>
                <a:gd name="T91" fmla="*/ 863136 h 342"/>
                <a:gd name="T92" fmla="*/ 1435341 w 1341"/>
                <a:gd name="T93" fmla="*/ 859367 h 342"/>
                <a:gd name="T94" fmla="*/ 1615699 w 1341"/>
                <a:gd name="T95" fmla="*/ 1289050 h 342"/>
                <a:gd name="T96" fmla="*/ 1871204 w 1341"/>
                <a:gd name="T97" fmla="*/ 979980 h 342"/>
                <a:gd name="T98" fmla="*/ 2168042 w 1341"/>
                <a:gd name="T99" fmla="*/ 799060 h 342"/>
                <a:gd name="T100" fmla="*/ 2081621 w 1341"/>
                <a:gd name="T101" fmla="*/ 1157130 h 342"/>
                <a:gd name="T102" fmla="*/ 2340884 w 1341"/>
                <a:gd name="T103" fmla="*/ 704831 h 342"/>
                <a:gd name="T104" fmla="*/ 2333369 w 1341"/>
                <a:gd name="T105" fmla="*/ 1157130 h 342"/>
                <a:gd name="T106" fmla="*/ 2419790 w 1341"/>
                <a:gd name="T107" fmla="*/ 1130746 h 342"/>
                <a:gd name="T108" fmla="*/ 2419790 w 1341"/>
                <a:gd name="T109" fmla="*/ 904596 h 342"/>
                <a:gd name="T110" fmla="*/ 2483667 w 1341"/>
                <a:gd name="T111" fmla="*/ 897058 h 342"/>
                <a:gd name="T112" fmla="*/ 3032253 w 1341"/>
                <a:gd name="T113" fmla="*/ 1002594 h 342"/>
                <a:gd name="T114" fmla="*/ 2900743 w 1341"/>
                <a:gd name="T115" fmla="*/ 1164668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sp>
        <p:nvSpPr>
          <p:cNvPr id="5" name="Title 4"/>
          <p:cNvSpPr>
            <a:spLocks noGrp="1"/>
          </p:cNvSpPr>
          <p:nvPr>
            <p:ph type="title"/>
          </p:nvPr>
        </p:nvSpPr>
        <p:spPr>
          <a:xfrm>
            <a:off x="610393" y="2209800"/>
            <a:ext cx="8229600" cy="1905000"/>
          </a:xfrm>
          <a:prstGeom prst="rect">
            <a:avLst/>
          </a:prstGeom>
        </p:spPr>
        <p:txBody>
          <a:bodyPr anchor="b"/>
          <a:lstStyle>
            <a:lvl1pPr>
              <a:lnSpc>
                <a:spcPct val="80000"/>
              </a:lnSpc>
              <a:defRPr sz="4950"/>
            </a:lvl1pPr>
          </a:lstStyle>
          <a:p>
            <a:r>
              <a:rPr lang="en-US" smtClean="0"/>
              <a:t>Click to edit Master title style</a:t>
            </a:r>
          </a:p>
        </p:txBody>
      </p:sp>
      <p:sp>
        <p:nvSpPr>
          <p:cNvPr id="3" name="Subtitle 2"/>
          <p:cNvSpPr>
            <a:spLocks noGrp="1"/>
          </p:cNvSpPr>
          <p:nvPr>
            <p:ph type="subTitle" idx="1"/>
          </p:nvPr>
        </p:nvSpPr>
        <p:spPr>
          <a:xfrm>
            <a:off x="608013" y="4267200"/>
            <a:ext cx="8229600" cy="914400"/>
          </a:xfrm>
          <a:prstGeom prst="rect">
            <a:avLst/>
          </a:prstGeom>
        </p:spPr>
        <p:txBody>
          <a:bodyPr>
            <a:noAutofit/>
          </a:bodyPr>
          <a:lstStyle>
            <a:lvl1pPr marL="0" indent="0" algn="l">
              <a:spcBef>
                <a:spcPts val="0"/>
              </a:spcBef>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p>
        </p:txBody>
      </p:sp>
      <p:sp>
        <p:nvSpPr>
          <p:cNvPr id="12" name="Text Placeholder 7"/>
          <p:cNvSpPr>
            <a:spLocks noGrp="1"/>
          </p:cNvSpPr>
          <p:nvPr>
            <p:ph type="body" sz="quarter" idx="13"/>
          </p:nvPr>
        </p:nvSpPr>
        <p:spPr>
          <a:xfrm>
            <a:off x="606423" y="5821836"/>
            <a:ext cx="5489579" cy="339215"/>
          </a:xfrm>
          <a:prstGeom prst="rect">
            <a:avLst/>
          </a:prstGeom>
        </p:spPr>
        <p:txBody>
          <a:bodyPr>
            <a:noAutofit/>
          </a:bodyPr>
          <a:lstStyle>
            <a:lvl1pPr marL="0" indent="0">
              <a:spcBef>
                <a:spcPts val="0"/>
              </a:spcBef>
              <a:buNone/>
              <a:defRPr sz="1500" baseline="0">
                <a:solidFill>
                  <a:schemeClr val="accent5"/>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zh-CN" altLang="en-US" smtClean="0"/>
              <a:t>单击此处编辑母版文本样式</a:t>
            </a:r>
          </a:p>
        </p:txBody>
      </p:sp>
    </p:spTree>
    <p:extLst>
      <p:ext uri="{BB962C8B-B14F-4D97-AF65-F5344CB8AC3E}">
        <p14:creationId xmlns:p14="http://schemas.microsoft.com/office/powerpoint/2010/main" val="39651784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5413" y="260648"/>
            <a:ext cx="103632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15413" y="1916832"/>
            <a:ext cx="10363200" cy="411480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1649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solidFill>
                  <a:schemeClr val="tx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p>
        </p:txBody>
      </p:sp>
    </p:spTree>
    <p:extLst>
      <p:ext uri="{BB962C8B-B14F-4D97-AF65-F5344CB8AC3E}">
        <p14:creationId xmlns:p14="http://schemas.microsoft.com/office/powerpoint/2010/main" val="294523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a:spLocks noChangeArrowheads="1"/>
          </p:cNvSpPr>
          <p:nvPr userDrawn="1"/>
        </p:nvSpPr>
        <p:spPr bwMode="auto">
          <a:xfrm>
            <a:off x="0" y="1"/>
            <a:ext cx="1219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just" eaLnBrk="1" hangingPunct="1"/>
            <a:endParaRPr lang="zh-CN" altLang="en-US" sz="2400"/>
          </a:p>
        </p:txBody>
      </p:sp>
      <p:sp>
        <p:nvSpPr>
          <p:cNvPr id="2" name="标题 1"/>
          <p:cNvSpPr>
            <a:spLocks noGrp="1"/>
          </p:cNvSpPr>
          <p:nvPr>
            <p:ph type="title"/>
          </p:nvPr>
        </p:nvSpPr>
        <p:spPr>
          <a:xfrm>
            <a:off x="914400" y="4338960"/>
            <a:ext cx="10363200" cy="1143000"/>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914400" y="1981200"/>
            <a:ext cx="5080000" cy="4114800"/>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97600" y="1981200"/>
            <a:ext cx="5080000" cy="4114800"/>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0073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33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338960"/>
            <a:ext cx="10363200" cy="1143000"/>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4577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601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Tree>
    <p:extLst>
      <p:ext uri="{BB962C8B-B14F-4D97-AF65-F5344CB8AC3E}">
        <p14:creationId xmlns:p14="http://schemas.microsoft.com/office/powerpoint/2010/main" val="38667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solidFill>
                  <a:schemeClr val="tx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Tree>
    <p:extLst>
      <p:ext uri="{BB962C8B-B14F-4D97-AF65-F5344CB8AC3E}">
        <p14:creationId xmlns:p14="http://schemas.microsoft.com/office/powerpoint/2010/main" val="391974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21892" y="6299200"/>
            <a:ext cx="182456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userDrawn="1"/>
        </p:nvSpPr>
        <p:spPr bwMode="auto">
          <a:xfrm>
            <a:off x="0" y="0"/>
            <a:ext cx="12204000" cy="792000"/>
          </a:xfrm>
          <a:prstGeom prst="rect">
            <a:avLst/>
          </a:prstGeom>
          <a:solidFill>
            <a:schemeClr val="accent1"/>
          </a:solid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266700" algn="just"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endParaRPr>
          </a:p>
        </p:txBody>
      </p:sp>
      <p:sp>
        <p:nvSpPr>
          <p:cNvPr id="3" name="矩形 2"/>
          <p:cNvSpPr/>
          <p:nvPr userDrawn="1"/>
        </p:nvSpPr>
        <p:spPr bwMode="auto">
          <a:xfrm>
            <a:off x="344667" y="861500"/>
            <a:ext cx="11514666" cy="5400000"/>
          </a:xfrm>
          <a:prstGeom prst="rect">
            <a:avLst/>
          </a:prstGeom>
          <a:noFill/>
          <a:ln w="952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266700" algn="just"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54590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pitchFamily="3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pitchFamily="3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pitchFamily="3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pitchFamily="34"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p:nvPr/>
        </p:nvSpPr>
        <p:spPr>
          <a:xfrm>
            <a:off x="1524000" y="3500439"/>
            <a:ext cx="5575300" cy="941387"/>
          </a:xfrm>
          <a:prstGeom prst="rect">
            <a:avLst/>
          </a:prstGeom>
        </p:spPr>
        <p:txBody>
          <a:bodyPr lIns="0" tIns="0" rIns="0" bIns="0" anchor="b"/>
          <a:lstStyle>
            <a:lvl1pPr algn="l" defTabSz="914400" rtl="0" eaLnBrk="1" latinLnBrk="0" hangingPunct="1">
              <a:lnSpc>
                <a:spcPct val="80000"/>
              </a:lnSpc>
              <a:spcBef>
                <a:spcPct val="0"/>
              </a:spcBef>
              <a:buNone/>
              <a:defRPr sz="6600" b="1" kern="1200">
                <a:solidFill>
                  <a:schemeClr val="tx1"/>
                </a:solidFill>
                <a:latin typeface="+mj-lt"/>
                <a:ea typeface="+mj-ea"/>
                <a:cs typeface="+mj-cs"/>
              </a:defRPr>
            </a:lvl1pPr>
          </a:lstStyle>
          <a:p>
            <a:pPr algn="ctr">
              <a:lnSpc>
                <a:spcPct val="100000"/>
              </a:lnSpc>
              <a:defRPr/>
            </a:pPr>
            <a:r>
              <a:rPr lang="en-US" altLang="zh-CN" sz="4950" dirty="0">
                <a:latin typeface="+mj-ea"/>
              </a:rPr>
              <a:t/>
            </a:r>
            <a:br>
              <a:rPr lang="en-US" altLang="zh-CN" sz="4950" dirty="0">
                <a:latin typeface="+mj-ea"/>
              </a:rPr>
            </a:br>
            <a:r>
              <a:rPr lang="en-US" altLang="zh-CN" sz="6000" dirty="0">
                <a:latin typeface="+mj-ea"/>
              </a:rPr>
              <a:t/>
            </a:r>
            <a:br>
              <a:rPr lang="en-US" altLang="zh-CN" sz="6000" dirty="0">
                <a:latin typeface="+mj-ea"/>
              </a:rPr>
            </a:br>
            <a:r>
              <a:rPr lang="zh-CN" altLang="en-US" sz="6000" dirty="0">
                <a:latin typeface="微软雅黑" panose="020B0503020204020204" pitchFamily="34" charset="-122"/>
              </a:rPr>
              <a:t>软件体系结构</a:t>
            </a:r>
            <a:endParaRPr lang="en-US" altLang="zh-CN" sz="2100" dirty="0">
              <a:latin typeface="微软雅黑" panose="020B0503020204020204" pitchFamily="34" charset="-122"/>
            </a:endParaRPr>
          </a:p>
          <a:p>
            <a:pPr algn="r">
              <a:lnSpc>
                <a:spcPct val="100000"/>
              </a:lnSpc>
              <a:defRPr/>
            </a:pPr>
            <a:endParaRPr lang="en-US" altLang="zh-CN" sz="2100" dirty="0">
              <a:latin typeface="微软雅黑" panose="020B0503020204020204" pitchFamily="34" charset="-122"/>
            </a:endParaRPr>
          </a:p>
          <a:p>
            <a:pPr algn="r">
              <a:lnSpc>
                <a:spcPct val="100000"/>
              </a:lnSpc>
              <a:defRPr/>
            </a:pPr>
            <a:r>
              <a:rPr lang="en-US" altLang="zh-CN" sz="2800" dirty="0">
                <a:latin typeface="微软雅黑" panose="020B0503020204020204" pitchFamily="34" charset="-122"/>
              </a:rPr>
              <a:t>—</a:t>
            </a:r>
            <a:r>
              <a:rPr lang="en-US" altLang="zh-CN" sz="2800" dirty="0" smtClean="0">
                <a:latin typeface="微软雅黑" panose="020B0503020204020204" pitchFamily="34" charset="-122"/>
              </a:rPr>
              <a:t>HPE </a:t>
            </a:r>
            <a:r>
              <a:rPr lang="zh-CN" altLang="en-US" sz="2800" dirty="0" smtClean="0">
                <a:latin typeface="微软雅黑" panose="020B0503020204020204" pitchFamily="34" charset="-122"/>
              </a:rPr>
              <a:t>张新义</a:t>
            </a:r>
            <a:endParaRPr lang="en-US" altLang="zh-CN" sz="2800" dirty="0" smtClean="0">
              <a:latin typeface="微软雅黑" panose="020B0503020204020204" pitchFamily="34" charset="-122"/>
            </a:endParaRPr>
          </a:p>
        </p:txBody>
      </p:sp>
    </p:spTree>
    <p:extLst>
      <p:ext uri="{BB962C8B-B14F-4D97-AF65-F5344CB8AC3E}">
        <p14:creationId xmlns:p14="http://schemas.microsoft.com/office/powerpoint/2010/main" val="202705550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2.4 </a:t>
            </a:r>
            <a:r>
              <a:rPr lang="zh-CN" altLang="en-US" sz="3200" dirty="0" smtClean="0">
                <a:solidFill>
                  <a:schemeClr val="tx1"/>
                </a:solidFill>
              </a:rPr>
              <a:t>分层模式</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87083" y="818081"/>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分层模式 </a:t>
            </a:r>
            <a:r>
              <a:rPr lang="en-US" altLang="zh-CN" sz="2800" dirty="0">
                <a:solidFill>
                  <a:schemeClr val="tx1"/>
                </a:solidFill>
              </a:rPr>
              <a:t>(1)</a:t>
            </a:r>
            <a:endParaRPr lang="zh-CN" altLang="en-US" sz="2800" b="0" dirty="0">
              <a:solidFill>
                <a:schemeClr val="tx1"/>
              </a:solidFill>
              <a:latin typeface="微软雅黑_GB2312"/>
            </a:endParaRPr>
          </a:p>
        </p:txBody>
      </p:sp>
      <p:sp>
        <p:nvSpPr>
          <p:cNvPr id="12" name="Rectangle 3"/>
          <p:cNvSpPr txBox="1">
            <a:spLocks noChangeArrowheads="1"/>
          </p:cNvSpPr>
          <p:nvPr/>
        </p:nvSpPr>
        <p:spPr>
          <a:xfrm>
            <a:off x="544512" y="3563621"/>
            <a:ext cx="11251247" cy="181610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zh-CN" altLang="en-US" sz="2400" dirty="0" smtClean="0"/>
              <a:t>一个使用分层模式的系统体现出一种层次结构</a:t>
            </a:r>
          </a:p>
          <a:p>
            <a:pPr lvl="1"/>
            <a:r>
              <a:rPr lang="zh-CN" altLang="en-US" sz="2400" dirty="0" smtClean="0"/>
              <a:t>每一层都向它的上一层提供服务</a:t>
            </a:r>
          </a:p>
          <a:p>
            <a:pPr lvl="1"/>
            <a:r>
              <a:rPr lang="zh-CN" altLang="en-US" sz="2400" dirty="0" smtClean="0"/>
              <a:t>每一层都使用它的下一层的服务</a:t>
            </a:r>
          </a:p>
          <a:p>
            <a:pPr>
              <a:buFont typeface="Wingdings" panose="05000000000000000000" pitchFamily="2" charset="2"/>
              <a:buChar char="ü"/>
            </a:pPr>
            <a:r>
              <a:rPr lang="zh-CN" altLang="en-US" sz="2400" dirty="0" smtClean="0"/>
              <a:t>下层无需知道上层的存在，每一层对其上层隐藏其实现细节（虚拟机）</a:t>
            </a:r>
            <a:endParaRPr lang="zh-CN" altLang="en-US" sz="2400" dirty="0"/>
          </a:p>
        </p:txBody>
      </p:sp>
      <p:sp>
        <p:nvSpPr>
          <p:cNvPr id="13" name="AutoShape 4"/>
          <p:cNvSpPr>
            <a:spLocks noChangeArrowheads="1"/>
          </p:cNvSpPr>
          <p:nvPr/>
        </p:nvSpPr>
        <p:spPr bwMode="auto">
          <a:xfrm>
            <a:off x="3868420" y="2631123"/>
            <a:ext cx="3024188" cy="431800"/>
          </a:xfrm>
          <a:prstGeom prst="cube">
            <a:avLst>
              <a:gd name="adj" fmla="val 2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硬件</a:t>
            </a:r>
          </a:p>
        </p:txBody>
      </p:sp>
      <p:sp>
        <p:nvSpPr>
          <p:cNvPr id="14" name="AutoShape 8"/>
          <p:cNvSpPr>
            <a:spLocks noChangeArrowheads="1"/>
          </p:cNvSpPr>
          <p:nvPr/>
        </p:nvSpPr>
        <p:spPr bwMode="auto">
          <a:xfrm>
            <a:off x="3868420" y="2270760"/>
            <a:ext cx="3024188" cy="431800"/>
          </a:xfrm>
          <a:prstGeom prst="cube">
            <a:avLst>
              <a:gd name="adj"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操作系统</a:t>
            </a:r>
          </a:p>
        </p:txBody>
      </p:sp>
      <p:sp>
        <p:nvSpPr>
          <p:cNvPr id="15" name="AutoShape 7"/>
          <p:cNvSpPr>
            <a:spLocks noChangeArrowheads="1"/>
          </p:cNvSpPr>
          <p:nvPr/>
        </p:nvSpPr>
        <p:spPr bwMode="auto">
          <a:xfrm>
            <a:off x="3868420" y="1910398"/>
            <a:ext cx="3024188" cy="431800"/>
          </a:xfrm>
          <a:prstGeom prst="cube">
            <a:avLst>
              <a:gd name="adj" fmla="val 25000"/>
            </a:avLst>
          </a:prstGeom>
          <a:solidFill>
            <a:srgbClr val="D1D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标准库</a:t>
            </a:r>
          </a:p>
        </p:txBody>
      </p:sp>
      <p:sp>
        <p:nvSpPr>
          <p:cNvPr id="16" name="AutoShape 6"/>
          <p:cNvSpPr>
            <a:spLocks noChangeArrowheads="1"/>
          </p:cNvSpPr>
          <p:nvPr/>
        </p:nvSpPr>
        <p:spPr bwMode="auto">
          <a:xfrm>
            <a:off x="3868420" y="1550035"/>
            <a:ext cx="3024188" cy="431800"/>
          </a:xfrm>
          <a:prstGeom prst="cube">
            <a:avLst>
              <a:gd name="adj" fmla="val 25000"/>
            </a:avLst>
          </a:prstGeom>
          <a:solidFill>
            <a:srgbClr val="9797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用户应用</a:t>
            </a:r>
          </a:p>
        </p:txBody>
      </p:sp>
    </p:spTree>
    <p:extLst>
      <p:ext uri="{BB962C8B-B14F-4D97-AF65-F5344CB8AC3E}">
        <p14:creationId xmlns:p14="http://schemas.microsoft.com/office/powerpoint/2010/main" val="1334725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a:t>
            </a:r>
            <a:r>
              <a:rPr lang="en-US" altLang="zh-CN" sz="3200" b="0" dirty="0">
                <a:solidFill>
                  <a:schemeClr val="tx1"/>
                </a:solidFill>
                <a:latin typeface="微软雅黑_GB2312"/>
              </a:rPr>
              <a:t>2.4 </a:t>
            </a:r>
            <a:r>
              <a:rPr lang="zh-CN" altLang="en-US" sz="3200" dirty="0">
                <a:solidFill>
                  <a:schemeClr val="tx1"/>
                </a:solidFill>
              </a:rPr>
              <a:t>分层模式</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87083" y="818081"/>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分层模式 </a:t>
            </a:r>
            <a:r>
              <a:rPr lang="en-US" altLang="zh-CN" sz="2800" dirty="0">
                <a:solidFill>
                  <a:schemeClr val="tx1"/>
                </a:solidFill>
              </a:rPr>
              <a:t>(</a:t>
            </a:r>
            <a:r>
              <a:rPr lang="en-US" altLang="zh-CN" sz="2800" dirty="0" smtClean="0">
                <a:solidFill>
                  <a:schemeClr val="tx1"/>
                </a:solidFill>
              </a:rPr>
              <a:t>2</a:t>
            </a:r>
            <a:r>
              <a:rPr lang="zh-CN" altLang="en-US" sz="2800" dirty="0" smtClean="0">
                <a:solidFill>
                  <a:schemeClr val="tx1"/>
                </a:solidFill>
              </a:rPr>
              <a:t>）</a:t>
            </a:r>
            <a:endParaRPr lang="zh-CN" altLang="en-US" sz="2800" b="0" dirty="0">
              <a:solidFill>
                <a:schemeClr val="tx1"/>
              </a:solidFill>
              <a:latin typeface="微软雅黑_GB2312"/>
            </a:endParaRPr>
          </a:p>
        </p:txBody>
      </p:sp>
      <p:sp>
        <p:nvSpPr>
          <p:cNvPr id="3" name="矩形 2"/>
          <p:cNvSpPr/>
          <p:nvPr/>
        </p:nvSpPr>
        <p:spPr>
          <a:xfrm>
            <a:off x="1249680" y="1557219"/>
            <a:ext cx="10165080" cy="3939540"/>
          </a:xfrm>
          <a:prstGeom prst="rect">
            <a:avLst/>
          </a:prstGeom>
        </p:spPr>
        <p:txBody>
          <a:bodyPr wrap="square">
            <a:spAutoFit/>
          </a:bodyPr>
          <a:lstStyle/>
          <a:p>
            <a:r>
              <a:rPr lang="zh-CN" altLang="en-US" sz="2600" b="1" dirty="0"/>
              <a:t>优点</a:t>
            </a:r>
          </a:p>
          <a:p>
            <a:pPr marL="800100" lvl="1" indent="-342900">
              <a:buFont typeface="Wingdings" panose="05000000000000000000" pitchFamily="2" charset="2"/>
              <a:buChar char="ü"/>
            </a:pPr>
            <a:r>
              <a:rPr lang="zh-CN" altLang="en-US" sz="2200" dirty="0"/>
              <a:t>支持逐层抽象的方式进行设计，从而可以将一</a:t>
            </a:r>
            <a:r>
              <a:rPr lang="zh-CN" altLang="en-US" sz="2200" dirty="0" smtClean="0"/>
              <a:t>个系统</a:t>
            </a:r>
            <a:r>
              <a:rPr lang="zh-CN" altLang="en-US" sz="2200" dirty="0"/>
              <a:t>的设计划分为多个相对简单的层次</a:t>
            </a:r>
          </a:p>
          <a:p>
            <a:pPr marL="800100" lvl="1" indent="-342900">
              <a:buFont typeface="Wingdings" panose="05000000000000000000" pitchFamily="2" charset="2"/>
              <a:buChar char="ü"/>
            </a:pPr>
            <a:r>
              <a:rPr lang="zh-CN" altLang="en-US" sz="2200" dirty="0"/>
              <a:t>容易修改，每层的改变至多影响上下两层</a:t>
            </a:r>
          </a:p>
          <a:p>
            <a:pPr marL="800100" lvl="1" indent="-342900">
              <a:buFont typeface="Wingdings" panose="05000000000000000000" pitchFamily="2" charset="2"/>
              <a:buChar char="ü"/>
            </a:pPr>
            <a:r>
              <a:rPr lang="zh-CN" altLang="en-US" sz="2200" dirty="0"/>
              <a:t>支持重用，只要保持接口不变，每层的具体实现的替换是透明的</a:t>
            </a:r>
          </a:p>
          <a:p>
            <a:pPr marL="800100" lvl="1" indent="-342900">
              <a:buFont typeface="Wingdings" panose="05000000000000000000" pitchFamily="2" charset="2"/>
              <a:buChar char="ü"/>
            </a:pPr>
            <a:r>
              <a:rPr lang="zh-CN" altLang="en-US" sz="2200" dirty="0"/>
              <a:t>支持</a:t>
            </a:r>
            <a:r>
              <a:rPr lang="zh-CN" altLang="en-US" sz="2200" dirty="0" smtClean="0"/>
              <a:t>可移植性</a:t>
            </a:r>
            <a:endParaRPr lang="en-US" altLang="zh-CN" sz="2200" dirty="0" smtClean="0"/>
          </a:p>
          <a:p>
            <a:pPr lvl="1"/>
            <a:endParaRPr lang="zh-CN" altLang="en-US" sz="2200" dirty="0"/>
          </a:p>
          <a:p>
            <a:r>
              <a:rPr lang="zh-CN" altLang="en-US" sz="2600" b="1" dirty="0"/>
              <a:t>缺点</a:t>
            </a:r>
          </a:p>
          <a:p>
            <a:pPr marL="800100" lvl="1" indent="-342900">
              <a:buFont typeface="Wingdings" panose="05000000000000000000" pitchFamily="2" charset="2"/>
              <a:buChar char="ü"/>
            </a:pPr>
            <a:r>
              <a:rPr lang="zh-CN" altLang="en-US" sz="2200" dirty="0"/>
              <a:t>性能上的额外支出</a:t>
            </a:r>
          </a:p>
          <a:p>
            <a:pPr marL="800100" lvl="1" indent="-342900">
              <a:buFont typeface="Wingdings" panose="05000000000000000000" pitchFamily="2" charset="2"/>
              <a:buChar char="ü"/>
            </a:pPr>
            <a:r>
              <a:rPr lang="zh-CN" altLang="en-US" sz="2200" dirty="0"/>
              <a:t>并非每个系统都可以进行分层设计</a:t>
            </a:r>
          </a:p>
          <a:p>
            <a:pPr marL="800100" lvl="1" indent="-342900">
              <a:buFont typeface="Wingdings" panose="05000000000000000000" pitchFamily="2" charset="2"/>
              <a:buChar char="ü"/>
            </a:pPr>
            <a:r>
              <a:rPr lang="zh-CN" altLang="en-US" sz="2200" dirty="0"/>
              <a:t>跨层使用可能会使损坏整个模型</a:t>
            </a:r>
          </a:p>
        </p:txBody>
      </p:sp>
    </p:spTree>
    <p:extLst>
      <p:ext uri="{BB962C8B-B14F-4D97-AF65-F5344CB8AC3E}">
        <p14:creationId xmlns:p14="http://schemas.microsoft.com/office/powerpoint/2010/main" val="110052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2.5 </a:t>
            </a:r>
            <a:r>
              <a:rPr lang="zh-CN" altLang="en-US" sz="3200" dirty="0" smtClean="0">
                <a:solidFill>
                  <a:schemeClr val="tx1"/>
                </a:solidFill>
              </a:rPr>
              <a:t>仓库模式</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87083" y="965038"/>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仓库</a:t>
            </a:r>
            <a:r>
              <a:rPr lang="en-US" altLang="zh-CN" sz="2800" dirty="0">
                <a:solidFill>
                  <a:schemeClr val="tx1"/>
                </a:solidFill>
              </a:rPr>
              <a:t>(Repository)</a:t>
            </a:r>
            <a:r>
              <a:rPr lang="zh-CN" altLang="en-US" sz="2800" dirty="0">
                <a:solidFill>
                  <a:schemeClr val="tx1"/>
                </a:solidFill>
              </a:rPr>
              <a:t>模式</a:t>
            </a:r>
            <a:endParaRPr lang="zh-CN" altLang="en-US" sz="2800" dirty="0">
              <a:solidFill>
                <a:schemeClr val="tx1"/>
              </a:solidFill>
              <a:latin typeface="微软雅黑_GB2312"/>
            </a:endParaRPr>
          </a:p>
        </p:txBody>
      </p:sp>
      <p:sp>
        <p:nvSpPr>
          <p:cNvPr id="3" name="矩形 2"/>
          <p:cNvSpPr/>
          <p:nvPr/>
        </p:nvSpPr>
        <p:spPr>
          <a:xfrm>
            <a:off x="960120" y="1862019"/>
            <a:ext cx="10759440" cy="3508653"/>
          </a:xfrm>
          <a:prstGeom prst="rect">
            <a:avLst/>
          </a:prstGeom>
        </p:spPr>
        <p:txBody>
          <a:bodyPr wrap="square">
            <a:spAutoFit/>
          </a:bodyPr>
          <a:lstStyle/>
          <a:p>
            <a:pPr marL="457200" indent="-457200">
              <a:lnSpc>
                <a:spcPct val="150000"/>
              </a:lnSpc>
              <a:buFont typeface="Wingdings" panose="05000000000000000000" pitchFamily="2" charset="2"/>
              <a:buChar char="Ø"/>
            </a:pPr>
            <a:r>
              <a:rPr lang="zh-CN" altLang="en-US" sz="2800" dirty="0"/>
              <a:t>在仓库模式中，各个组件之间进行数据交换，可以使用两种不同的方式</a:t>
            </a:r>
          </a:p>
          <a:p>
            <a:pPr marL="800100" lvl="1" indent="-342900">
              <a:lnSpc>
                <a:spcPct val="150000"/>
              </a:lnSpc>
              <a:buFont typeface="Wingdings" panose="05000000000000000000" pitchFamily="2" charset="2"/>
              <a:buChar char="ü"/>
            </a:pPr>
            <a:r>
              <a:rPr lang="zh-CN" altLang="en-US" sz="2400" dirty="0" smtClean="0"/>
              <a:t>  共享</a:t>
            </a:r>
            <a:r>
              <a:rPr lang="zh-CN" altLang="en-US" sz="2400" dirty="0"/>
              <a:t>的数据放在中心数据库中，所有组件可以通过访问数据库进行交互</a:t>
            </a:r>
          </a:p>
          <a:p>
            <a:pPr marL="800100" lvl="1" indent="-342900">
              <a:lnSpc>
                <a:spcPct val="150000"/>
              </a:lnSpc>
              <a:buFont typeface="Wingdings" panose="05000000000000000000" pitchFamily="2" charset="2"/>
              <a:buChar char="ü"/>
            </a:pPr>
            <a:r>
              <a:rPr lang="zh-CN" altLang="en-US" sz="2400" dirty="0" smtClean="0"/>
              <a:t>  每个</a:t>
            </a:r>
            <a:r>
              <a:rPr lang="zh-CN" altLang="en-US" sz="2400" dirty="0"/>
              <a:t>组件维护自己的数据库，通过显示的传递数据与其他组件进行交互</a:t>
            </a:r>
          </a:p>
          <a:p>
            <a:pPr marL="457200" indent="-457200">
              <a:lnSpc>
                <a:spcPct val="150000"/>
              </a:lnSpc>
              <a:buFont typeface="Wingdings" panose="05000000000000000000" pitchFamily="2" charset="2"/>
              <a:buChar char="Ø"/>
            </a:pPr>
            <a:r>
              <a:rPr lang="zh-CN" altLang="en-US" sz="2800" dirty="0"/>
              <a:t>当要交换或共享大量的数据时，仓库模式是最常用的解决方案</a:t>
            </a:r>
          </a:p>
          <a:p>
            <a:endParaRPr lang="zh-CN" altLang="en-US" sz="2400" dirty="0"/>
          </a:p>
        </p:txBody>
      </p:sp>
    </p:spTree>
    <p:extLst>
      <p:ext uri="{BB962C8B-B14F-4D97-AF65-F5344CB8AC3E}">
        <p14:creationId xmlns:p14="http://schemas.microsoft.com/office/powerpoint/2010/main" val="524793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2.6 </a:t>
            </a:r>
            <a:r>
              <a:rPr lang="zh-CN" altLang="en-US" sz="3200" dirty="0" smtClean="0">
                <a:solidFill>
                  <a:schemeClr val="tx1"/>
                </a:solidFill>
              </a:rPr>
              <a:t>解释器模式</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960120" y="1000869"/>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a:solidFill>
                  <a:schemeClr val="tx1"/>
                </a:solidFill>
              </a:rPr>
              <a:t>解释器模式 </a:t>
            </a:r>
            <a:r>
              <a:rPr lang="en-US" altLang="zh-CN" sz="3200" dirty="0">
                <a:solidFill>
                  <a:schemeClr val="tx1"/>
                </a:solidFill>
              </a:rPr>
              <a:t>(1)</a:t>
            </a:r>
            <a:endParaRPr lang="zh-CN" altLang="en-US" sz="3200" dirty="0">
              <a:solidFill>
                <a:schemeClr val="tx1"/>
              </a:solidFill>
              <a:latin typeface="微软雅黑_GB2312"/>
            </a:endParaRPr>
          </a:p>
        </p:txBody>
      </p:sp>
      <p:sp>
        <p:nvSpPr>
          <p:cNvPr id="6" name="Rectangle 4"/>
          <p:cNvSpPr>
            <a:spLocks noChangeArrowheads="1"/>
          </p:cNvSpPr>
          <p:nvPr/>
        </p:nvSpPr>
        <p:spPr bwMode="auto">
          <a:xfrm>
            <a:off x="8152765" y="1425893"/>
            <a:ext cx="2303463" cy="108108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a:latin typeface="Times New Roman" panose="02020603050405020304" pitchFamily="18" charset="0"/>
              </a:rPr>
              <a:t>被解释的程序</a:t>
            </a:r>
          </a:p>
        </p:txBody>
      </p:sp>
      <p:sp>
        <p:nvSpPr>
          <p:cNvPr id="8" name="Oval 5"/>
          <p:cNvSpPr>
            <a:spLocks noChangeArrowheads="1"/>
          </p:cNvSpPr>
          <p:nvPr/>
        </p:nvSpPr>
        <p:spPr bwMode="auto">
          <a:xfrm>
            <a:off x="8584565" y="4234180"/>
            <a:ext cx="1584325" cy="15128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a:latin typeface="Times New Roman" panose="02020603050405020304" pitchFamily="18" charset="0"/>
              </a:rPr>
              <a:t>解释器</a:t>
            </a:r>
          </a:p>
          <a:p>
            <a:pPr algn="ctr"/>
            <a:r>
              <a:rPr lang="zh-CN" altLang="en-US" sz="2200">
                <a:latin typeface="Times New Roman" panose="02020603050405020304" pitchFamily="18" charset="0"/>
              </a:rPr>
              <a:t>内部状态</a:t>
            </a:r>
          </a:p>
        </p:txBody>
      </p:sp>
      <p:sp>
        <p:nvSpPr>
          <p:cNvPr id="9" name="Rectangle 6"/>
          <p:cNvSpPr>
            <a:spLocks noChangeArrowheads="1"/>
          </p:cNvSpPr>
          <p:nvPr/>
        </p:nvSpPr>
        <p:spPr bwMode="auto">
          <a:xfrm>
            <a:off x="4336415" y="2075180"/>
            <a:ext cx="1584325" cy="10810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a:latin typeface="Times New Roman" panose="02020603050405020304" pitchFamily="18" charset="0"/>
              </a:rPr>
              <a:t>数据</a:t>
            </a:r>
          </a:p>
          <a:p>
            <a:pPr algn="ctr"/>
            <a:r>
              <a:rPr lang="en-US" altLang="zh-CN" sz="2200">
                <a:latin typeface="Times New Roman" panose="02020603050405020304" pitchFamily="18" charset="0"/>
              </a:rPr>
              <a:t>(</a:t>
            </a:r>
            <a:r>
              <a:rPr lang="zh-CN" altLang="en-US" sz="2200">
                <a:latin typeface="Times New Roman" panose="02020603050405020304" pitchFamily="18" charset="0"/>
              </a:rPr>
              <a:t>程序状态</a:t>
            </a:r>
            <a:r>
              <a:rPr lang="en-US" altLang="zh-CN" sz="2200">
                <a:latin typeface="Times New Roman" panose="02020603050405020304" pitchFamily="18" charset="0"/>
              </a:rPr>
              <a:t>)</a:t>
            </a:r>
          </a:p>
        </p:txBody>
      </p:sp>
      <p:sp>
        <p:nvSpPr>
          <p:cNvPr id="10" name="Oval 7"/>
          <p:cNvSpPr>
            <a:spLocks noChangeArrowheads="1"/>
          </p:cNvSpPr>
          <p:nvPr/>
        </p:nvSpPr>
        <p:spPr bwMode="auto">
          <a:xfrm>
            <a:off x="4336415" y="4234180"/>
            <a:ext cx="1584325" cy="151288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dirty="0">
                <a:latin typeface="Times New Roman" panose="02020603050405020304" pitchFamily="18" charset="0"/>
              </a:rPr>
              <a:t>模拟</a:t>
            </a:r>
          </a:p>
          <a:p>
            <a:pPr algn="ctr"/>
            <a:r>
              <a:rPr lang="zh-CN" altLang="en-US" sz="2200" dirty="0">
                <a:latin typeface="Times New Roman" panose="02020603050405020304" pitchFamily="18" charset="0"/>
              </a:rPr>
              <a:t>的解释引擎</a:t>
            </a:r>
          </a:p>
        </p:txBody>
      </p:sp>
      <p:sp>
        <p:nvSpPr>
          <p:cNvPr id="11" name="Line 8"/>
          <p:cNvSpPr>
            <a:spLocks noChangeShapeType="1"/>
          </p:cNvSpPr>
          <p:nvPr/>
        </p:nvSpPr>
        <p:spPr bwMode="auto">
          <a:xfrm>
            <a:off x="2823528" y="2506980"/>
            <a:ext cx="1512887"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9"/>
          <p:cNvSpPr txBox="1">
            <a:spLocks noChangeArrowheads="1"/>
          </p:cNvSpPr>
          <p:nvPr/>
        </p:nvSpPr>
        <p:spPr bwMode="auto">
          <a:xfrm>
            <a:off x="2823528" y="2075180"/>
            <a:ext cx="12969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latin typeface="Times New Roman" panose="02020603050405020304" pitchFamily="18" charset="0"/>
              </a:rPr>
              <a:t>输入</a:t>
            </a:r>
          </a:p>
        </p:txBody>
      </p:sp>
      <p:sp>
        <p:nvSpPr>
          <p:cNvPr id="13" name="Line 10"/>
          <p:cNvSpPr>
            <a:spLocks noChangeShapeType="1"/>
          </p:cNvSpPr>
          <p:nvPr/>
        </p:nvSpPr>
        <p:spPr bwMode="auto">
          <a:xfrm flipH="1">
            <a:off x="5847715" y="1498918"/>
            <a:ext cx="720725" cy="503237"/>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 Box 11"/>
          <p:cNvSpPr txBox="1">
            <a:spLocks noChangeArrowheads="1"/>
          </p:cNvSpPr>
          <p:nvPr/>
        </p:nvSpPr>
        <p:spPr bwMode="auto">
          <a:xfrm>
            <a:off x="6279515" y="1067118"/>
            <a:ext cx="12969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i="1">
                <a:latin typeface="Times New Roman" panose="02020603050405020304" pitchFamily="18" charset="0"/>
              </a:rPr>
              <a:t>内存</a:t>
            </a:r>
          </a:p>
        </p:txBody>
      </p:sp>
      <p:sp>
        <p:nvSpPr>
          <p:cNvPr id="15" name="Line 12"/>
          <p:cNvSpPr>
            <a:spLocks noChangeShapeType="1"/>
          </p:cNvSpPr>
          <p:nvPr/>
        </p:nvSpPr>
        <p:spPr bwMode="auto">
          <a:xfrm>
            <a:off x="6712903" y="1498918"/>
            <a:ext cx="2303462" cy="2808287"/>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3"/>
          <p:cNvSpPr>
            <a:spLocks noChangeShapeType="1"/>
          </p:cNvSpPr>
          <p:nvPr/>
        </p:nvSpPr>
        <p:spPr bwMode="auto">
          <a:xfrm>
            <a:off x="7144703" y="1498918"/>
            <a:ext cx="1223962" cy="503237"/>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4"/>
          <p:cNvSpPr txBox="1">
            <a:spLocks noChangeArrowheads="1"/>
          </p:cNvSpPr>
          <p:nvPr/>
        </p:nvSpPr>
        <p:spPr bwMode="auto">
          <a:xfrm>
            <a:off x="6568440" y="5561330"/>
            <a:ext cx="16557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i="1">
                <a:latin typeface="Times New Roman" panose="02020603050405020304" pitchFamily="18" charset="0"/>
              </a:rPr>
              <a:t>数据访问 </a:t>
            </a:r>
            <a:r>
              <a:rPr lang="en-US" altLang="zh-CN" sz="2200" b="1" i="1">
                <a:latin typeface="Times New Roman" panose="02020603050405020304" pitchFamily="18" charset="0"/>
              </a:rPr>
              <a:t>(</a:t>
            </a:r>
            <a:r>
              <a:rPr lang="zh-CN" altLang="en-US" sz="2200" b="1" i="1">
                <a:latin typeface="Times New Roman" panose="02020603050405020304" pitchFamily="18" charset="0"/>
              </a:rPr>
              <a:t>存</a:t>
            </a:r>
            <a:r>
              <a:rPr lang="en-US" altLang="zh-CN" sz="2200" b="1" i="1">
                <a:latin typeface="Times New Roman" panose="02020603050405020304" pitchFamily="18" charset="0"/>
              </a:rPr>
              <a:t>/</a:t>
            </a:r>
            <a:r>
              <a:rPr lang="zh-CN" altLang="en-US" sz="2200" b="1" i="1">
                <a:latin typeface="Times New Roman" panose="02020603050405020304" pitchFamily="18" charset="0"/>
              </a:rPr>
              <a:t>取</a:t>
            </a:r>
            <a:r>
              <a:rPr lang="en-US" altLang="zh-CN" sz="2200" b="1" i="1">
                <a:latin typeface="Times New Roman" panose="02020603050405020304" pitchFamily="18" charset="0"/>
              </a:rPr>
              <a:t>)</a:t>
            </a:r>
          </a:p>
        </p:txBody>
      </p:sp>
      <p:sp>
        <p:nvSpPr>
          <p:cNvPr id="18" name="Line 15"/>
          <p:cNvSpPr>
            <a:spLocks noChangeShapeType="1"/>
          </p:cNvSpPr>
          <p:nvPr/>
        </p:nvSpPr>
        <p:spPr bwMode="auto">
          <a:xfrm flipH="1" flipV="1">
            <a:off x="5344478" y="3730943"/>
            <a:ext cx="1800225" cy="1944687"/>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6"/>
          <p:cNvSpPr>
            <a:spLocks noChangeShapeType="1"/>
          </p:cNvSpPr>
          <p:nvPr/>
        </p:nvSpPr>
        <p:spPr bwMode="auto">
          <a:xfrm>
            <a:off x="5344478" y="3154680"/>
            <a:ext cx="0" cy="1079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7"/>
          <p:cNvSpPr>
            <a:spLocks noChangeShapeType="1"/>
          </p:cNvSpPr>
          <p:nvPr/>
        </p:nvSpPr>
        <p:spPr bwMode="auto">
          <a:xfrm flipH="1" flipV="1">
            <a:off x="4912678" y="3154680"/>
            <a:ext cx="0" cy="10795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8"/>
          <p:cNvSpPr>
            <a:spLocks noChangeShapeType="1"/>
          </p:cNvSpPr>
          <p:nvPr/>
        </p:nvSpPr>
        <p:spPr bwMode="auto">
          <a:xfrm flipV="1">
            <a:off x="7792403" y="5170805"/>
            <a:ext cx="647700" cy="504825"/>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
          <p:cNvSpPr>
            <a:spLocks noChangeShapeType="1"/>
          </p:cNvSpPr>
          <p:nvPr/>
        </p:nvSpPr>
        <p:spPr bwMode="auto">
          <a:xfrm flipH="1" flipV="1">
            <a:off x="5847715" y="4739005"/>
            <a:ext cx="27368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20"/>
          <p:cNvSpPr txBox="1">
            <a:spLocks noChangeArrowheads="1"/>
          </p:cNvSpPr>
          <p:nvPr/>
        </p:nvSpPr>
        <p:spPr bwMode="auto">
          <a:xfrm>
            <a:off x="6136640" y="4383405"/>
            <a:ext cx="27368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latin typeface="Times New Roman" panose="02020603050405020304" pitchFamily="18" charset="0"/>
              </a:rPr>
              <a:t>被选择的指令</a:t>
            </a:r>
          </a:p>
        </p:txBody>
      </p:sp>
      <p:sp>
        <p:nvSpPr>
          <p:cNvPr id="24" name="Text Box 21"/>
          <p:cNvSpPr txBox="1">
            <a:spLocks noChangeArrowheads="1"/>
          </p:cNvSpPr>
          <p:nvPr/>
        </p:nvSpPr>
        <p:spPr bwMode="auto">
          <a:xfrm>
            <a:off x="6136640" y="4672330"/>
            <a:ext cx="27368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latin typeface="Times New Roman" panose="02020603050405020304" pitchFamily="18" charset="0"/>
              </a:rPr>
              <a:t>被选择的数据</a:t>
            </a:r>
          </a:p>
        </p:txBody>
      </p:sp>
      <p:sp>
        <p:nvSpPr>
          <p:cNvPr id="25" name="Line 22"/>
          <p:cNvSpPr>
            <a:spLocks noChangeShapeType="1"/>
          </p:cNvSpPr>
          <p:nvPr/>
        </p:nvSpPr>
        <p:spPr bwMode="auto">
          <a:xfrm>
            <a:off x="5920740" y="2651443"/>
            <a:ext cx="2808288" cy="19431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4"/>
          <p:cNvSpPr>
            <a:spLocks noChangeShapeType="1"/>
          </p:cNvSpPr>
          <p:nvPr/>
        </p:nvSpPr>
        <p:spPr bwMode="auto">
          <a:xfrm flipH="1">
            <a:off x="2536190" y="5170805"/>
            <a:ext cx="180022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Text Box 25"/>
          <p:cNvSpPr txBox="1">
            <a:spLocks noChangeArrowheads="1"/>
          </p:cNvSpPr>
          <p:nvPr/>
        </p:nvSpPr>
        <p:spPr bwMode="auto">
          <a:xfrm>
            <a:off x="2967990" y="4667568"/>
            <a:ext cx="12969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a:latin typeface="Times New Roman" panose="02020603050405020304" pitchFamily="18" charset="0"/>
              </a:rPr>
              <a:t>输出</a:t>
            </a:r>
          </a:p>
        </p:txBody>
      </p:sp>
      <p:sp>
        <p:nvSpPr>
          <p:cNvPr id="28" name="Line 26"/>
          <p:cNvSpPr>
            <a:spLocks noChangeShapeType="1"/>
          </p:cNvSpPr>
          <p:nvPr/>
        </p:nvSpPr>
        <p:spPr bwMode="auto">
          <a:xfrm>
            <a:off x="3471228" y="3875405"/>
            <a:ext cx="936625" cy="649288"/>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87343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a:t>
            </a:r>
            <a:r>
              <a:rPr lang="en-US" altLang="zh-CN" sz="3200" b="0" dirty="0">
                <a:solidFill>
                  <a:schemeClr val="tx1"/>
                </a:solidFill>
                <a:latin typeface="微软雅黑_GB2312"/>
              </a:rPr>
              <a:t>2.6 </a:t>
            </a:r>
            <a:r>
              <a:rPr lang="zh-CN" altLang="en-US" sz="3200" dirty="0">
                <a:solidFill>
                  <a:schemeClr val="tx1"/>
                </a:solidFill>
              </a:rPr>
              <a:t>解释器模式</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960120" y="1000869"/>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a:solidFill>
                  <a:schemeClr val="tx1"/>
                </a:solidFill>
              </a:rPr>
              <a:t>解释器模式 </a:t>
            </a:r>
            <a:r>
              <a:rPr lang="en-US" altLang="zh-CN" sz="3200" dirty="0" smtClean="0">
                <a:solidFill>
                  <a:schemeClr val="tx1"/>
                </a:solidFill>
              </a:rPr>
              <a:t>(2)</a:t>
            </a:r>
            <a:endParaRPr lang="zh-CN" altLang="en-US" sz="3200" dirty="0">
              <a:solidFill>
                <a:schemeClr val="tx1"/>
              </a:solidFill>
              <a:latin typeface="微软雅黑_GB2312"/>
            </a:endParaRPr>
          </a:p>
        </p:txBody>
      </p:sp>
      <p:sp>
        <p:nvSpPr>
          <p:cNvPr id="2" name="矩形 1"/>
          <p:cNvSpPr/>
          <p:nvPr/>
        </p:nvSpPr>
        <p:spPr>
          <a:xfrm>
            <a:off x="1295400" y="1877257"/>
            <a:ext cx="10607040"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zh-CN" altLang="en-US" sz="2800" dirty="0"/>
              <a:t>解释器是一个软件虚拟机，它一般包括四个组件</a:t>
            </a:r>
          </a:p>
          <a:p>
            <a:pPr marL="914400" lvl="1" indent="-457200">
              <a:lnSpc>
                <a:spcPct val="150000"/>
              </a:lnSpc>
              <a:buFont typeface="Wingdings" panose="05000000000000000000" pitchFamily="2" charset="2"/>
              <a:buChar char="ü"/>
            </a:pPr>
            <a:r>
              <a:rPr lang="zh-CN" altLang="en-US" sz="2800" dirty="0"/>
              <a:t>解释引擎</a:t>
            </a:r>
          </a:p>
          <a:p>
            <a:pPr marL="914400" lvl="1" indent="-457200">
              <a:lnSpc>
                <a:spcPct val="150000"/>
              </a:lnSpc>
              <a:buFont typeface="Wingdings" panose="05000000000000000000" pitchFamily="2" charset="2"/>
              <a:buChar char="ü"/>
            </a:pPr>
            <a:r>
              <a:rPr lang="zh-CN" altLang="en-US" sz="2800" dirty="0"/>
              <a:t>被解释的伪程序</a:t>
            </a:r>
          </a:p>
          <a:p>
            <a:pPr marL="914400" lvl="1" indent="-457200">
              <a:lnSpc>
                <a:spcPct val="150000"/>
              </a:lnSpc>
              <a:buFont typeface="Wingdings" panose="05000000000000000000" pitchFamily="2" charset="2"/>
              <a:buChar char="ü"/>
            </a:pPr>
            <a:r>
              <a:rPr lang="zh-CN" altLang="en-US" sz="2800" dirty="0"/>
              <a:t>解释引擎的控制状态的表示</a:t>
            </a:r>
          </a:p>
          <a:p>
            <a:pPr marL="914400" lvl="1" indent="-457200">
              <a:lnSpc>
                <a:spcPct val="150000"/>
              </a:lnSpc>
              <a:buFont typeface="Wingdings" panose="05000000000000000000" pitchFamily="2" charset="2"/>
              <a:buChar char="ü"/>
            </a:pPr>
            <a:r>
              <a:rPr lang="zh-CN" altLang="en-US" sz="2800" dirty="0"/>
              <a:t>被解释的程序当前状态的表示</a:t>
            </a:r>
          </a:p>
          <a:p>
            <a:pPr marL="457200" indent="-457200">
              <a:lnSpc>
                <a:spcPct val="150000"/>
              </a:lnSpc>
              <a:buFont typeface="Wingdings" panose="05000000000000000000" pitchFamily="2" charset="2"/>
              <a:buChar char="Ø"/>
            </a:pPr>
            <a:r>
              <a:rPr lang="zh-CN" altLang="en-US" sz="2800" dirty="0"/>
              <a:t>解释器通过构建一个虚拟机来延伸当前计算平台的功能</a:t>
            </a:r>
          </a:p>
        </p:txBody>
      </p:sp>
    </p:spTree>
    <p:extLst>
      <p:ext uri="{BB962C8B-B14F-4D97-AF65-F5344CB8AC3E}">
        <p14:creationId xmlns:p14="http://schemas.microsoft.com/office/powerpoint/2010/main" val="13011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a:t>
            </a:r>
            <a:r>
              <a:rPr lang="en-US" altLang="zh-CN" sz="3200" b="0" dirty="0">
                <a:solidFill>
                  <a:schemeClr val="tx1"/>
                </a:solidFill>
                <a:latin typeface="微软雅黑_GB2312"/>
              </a:rPr>
              <a:t>2.6 </a:t>
            </a:r>
            <a:r>
              <a:rPr lang="zh-CN" altLang="en-US" sz="3200" dirty="0">
                <a:solidFill>
                  <a:schemeClr val="tx1"/>
                </a:solidFill>
              </a:rPr>
              <a:t>解释器模式</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960120" y="1000869"/>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a:solidFill>
                  <a:schemeClr val="tx1"/>
                </a:solidFill>
              </a:rPr>
              <a:t>解释器模式 </a:t>
            </a:r>
            <a:r>
              <a:rPr lang="en-US" altLang="zh-CN" sz="3200" dirty="0" smtClean="0">
                <a:solidFill>
                  <a:schemeClr val="tx1"/>
                </a:solidFill>
              </a:rPr>
              <a:t>(3)</a:t>
            </a:r>
            <a:endParaRPr lang="zh-CN" altLang="en-US" sz="3200" dirty="0">
              <a:solidFill>
                <a:schemeClr val="tx1"/>
              </a:solidFill>
              <a:latin typeface="微软雅黑_GB2312"/>
            </a:endParaRPr>
          </a:p>
        </p:txBody>
      </p:sp>
      <p:sp>
        <p:nvSpPr>
          <p:cNvPr id="2" name="矩形 1"/>
          <p:cNvSpPr/>
          <p:nvPr/>
        </p:nvSpPr>
        <p:spPr>
          <a:xfrm>
            <a:off x="1371600" y="1783764"/>
            <a:ext cx="10607040" cy="4081117"/>
          </a:xfrm>
          <a:prstGeom prst="rect">
            <a:avLst/>
          </a:prstGeom>
        </p:spPr>
        <p:txBody>
          <a:bodyPr wrap="square">
            <a:spAutoFit/>
          </a:bodyPr>
          <a:lstStyle/>
          <a:p>
            <a:r>
              <a:rPr lang="zh-CN" altLang="en-US" sz="2400" b="1" dirty="0"/>
              <a:t>优点</a:t>
            </a:r>
          </a:p>
          <a:p>
            <a:pPr marL="800100" lvl="1" indent="-342900">
              <a:buFont typeface="Wingdings" panose="05000000000000000000" pitchFamily="2" charset="2"/>
              <a:buChar char="Ø"/>
            </a:pPr>
            <a:r>
              <a:rPr lang="zh-CN" altLang="en-US" sz="2400" dirty="0"/>
              <a:t>功能上的延伸，可以模拟和提供当前计算平台所不具有的功能</a:t>
            </a:r>
          </a:p>
          <a:p>
            <a:pPr marL="800100" lvl="1" indent="-342900">
              <a:buFont typeface="Wingdings" panose="05000000000000000000" pitchFamily="2" charset="2"/>
              <a:buChar char="Ø"/>
            </a:pPr>
            <a:r>
              <a:rPr lang="zh-CN" altLang="en-US" sz="2400" dirty="0"/>
              <a:t>在测试上提供一个安全的和低成本的解决方案</a:t>
            </a:r>
          </a:p>
          <a:p>
            <a:pPr marL="800100" lvl="1" indent="-342900">
              <a:buFont typeface="Wingdings" panose="05000000000000000000" pitchFamily="2" charset="2"/>
              <a:buChar char="Ø"/>
            </a:pPr>
            <a:r>
              <a:rPr lang="zh-CN" altLang="en-US" sz="2400" dirty="0"/>
              <a:t>提供了更多的</a:t>
            </a:r>
            <a:r>
              <a:rPr lang="zh-CN" altLang="en-US" sz="2400" dirty="0" smtClean="0"/>
              <a:t>灵活性</a:t>
            </a:r>
            <a:endParaRPr lang="en-US" altLang="zh-CN" sz="2400" dirty="0" smtClean="0"/>
          </a:p>
          <a:p>
            <a:pPr lvl="1"/>
            <a:endParaRPr lang="zh-CN" altLang="en-US" sz="2400" dirty="0"/>
          </a:p>
          <a:p>
            <a:r>
              <a:rPr lang="zh-CN" altLang="en-US" sz="2400" b="1" dirty="0"/>
              <a:t>缺点</a:t>
            </a:r>
          </a:p>
          <a:p>
            <a:pPr marL="800100" lvl="1" indent="-342900">
              <a:buFont typeface="Wingdings" panose="05000000000000000000" pitchFamily="2" charset="2"/>
              <a:buChar char="Ø"/>
            </a:pPr>
            <a:r>
              <a:rPr lang="zh-CN" altLang="en-US" sz="2400" dirty="0"/>
              <a:t>性能和执行效率问题</a:t>
            </a:r>
          </a:p>
          <a:p>
            <a:pPr lvl="2"/>
            <a:r>
              <a:rPr lang="zh-CN" altLang="en-US" sz="2400" dirty="0" smtClean="0"/>
              <a:t>   比</a:t>
            </a:r>
            <a:r>
              <a:rPr lang="zh-CN" altLang="en-US" sz="2400" dirty="0"/>
              <a:t>硬件实现慢很多很多</a:t>
            </a:r>
          </a:p>
          <a:p>
            <a:pPr lvl="2"/>
            <a:r>
              <a:rPr lang="zh-CN" altLang="en-US" sz="2400" dirty="0" smtClean="0"/>
              <a:t>   比</a:t>
            </a:r>
            <a:r>
              <a:rPr lang="zh-CN" altLang="en-US" sz="2400" dirty="0"/>
              <a:t>编译的程序也慢</a:t>
            </a:r>
            <a:r>
              <a:rPr lang="zh-CN" altLang="en-US" sz="2400" dirty="0" smtClean="0"/>
              <a:t>很多</a:t>
            </a:r>
            <a:endParaRPr lang="en-US" altLang="zh-CN" sz="2400" dirty="0"/>
          </a:p>
          <a:p>
            <a:pPr marL="342900" lvl="1" indent="-342900">
              <a:buFont typeface="Wingdings" panose="05000000000000000000" pitchFamily="2" charset="2"/>
              <a:buChar char="Ø"/>
            </a:pPr>
            <a:r>
              <a:rPr lang="zh-CN" altLang="en-US" sz="2400" dirty="0" smtClean="0"/>
              <a:t>测试</a:t>
            </a:r>
            <a:endParaRPr lang="zh-CN" altLang="en-US" sz="2400" dirty="0"/>
          </a:p>
          <a:p>
            <a:pPr lvl="2">
              <a:lnSpc>
                <a:spcPct val="80000"/>
              </a:lnSpc>
            </a:pPr>
            <a:r>
              <a:rPr lang="zh-CN" altLang="en-US" sz="2400" dirty="0"/>
              <a:t>需要额外构建软件</a:t>
            </a:r>
          </a:p>
        </p:txBody>
      </p:sp>
    </p:spTree>
    <p:extLst>
      <p:ext uri="{BB962C8B-B14F-4D97-AF65-F5344CB8AC3E}">
        <p14:creationId xmlns:p14="http://schemas.microsoft.com/office/powerpoint/2010/main" val="3662214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2.7 </a:t>
            </a:r>
            <a:r>
              <a:rPr lang="zh-CN" altLang="en-US" sz="3200" dirty="0" smtClean="0">
                <a:solidFill>
                  <a:schemeClr val="tx1"/>
                </a:solidFill>
                <a:latin typeface="微软雅黑_GB2312"/>
              </a:rPr>
              <a:t>模块结构</a:t>
            </a:r>
            <a:endParaRPr lang="zh-CN" altLang="en-US" sz="3200" b="0" dirty="0">
              <a:solidFill>
                <a:schemeClr val="tx1"/>
              </a:solidFill>
              <a:latin typeface="微软雅黑_GB2312"/>
            </a:endParaRPr>
          </a:p>
        </p:txBody>
      </p:sp>
      <p:sp>
        <p:nvSpPr>
          <p:cNvPr id="2" name="矩形 1"/>
          <p:cNvSpPr/>
          <p:nvPr/>
        </p:nvSpPr>
        <p:spPr>
          <a:xfrm>
            <a:off x="1318260" y="1156870"/>
            <a:ext cx="12260580" cy="4469750"/>
          </a:xfrm>
          <a:prstGeom prst="rect">
            <a:avLst/>
          </a:prstGeom>
        </p:spPr>
        <p:txBody>
          <a:bodyPr wrap="square">
            <a:spAutoFit/>
          </a:bodyPr>
          <a:lstStyle/>
          <a:p>
            <a:pPr>
              <a:lnSpc>
                <a:spcPct val="150000"/>
              </a:lnSpc>
            </a:pPr>
            <a:r>
              <a:rPr lang="zh-CN" altLang="en-US" sz="2400" dirty="0" smtClean="0"/>
              <a:t>模块</a:t>
            </a:r>
            <a:r>
              <a:rPr lang="zh-CN" altLang="en-US" sz="2400" dirty="0"/>
              <a:t>视图类型主要包括四种风格</a:t>
            </a:r>
          </a:p>
          <a:p>
            <a:pPr lvl="1">
              <a:lnSpc>
                <a:spcPct val="150000"/>
              </a:lnSpc>
            </a:pPr>
            <a:r>
              <a:rPr lang="zh-CN" altLang="en-US" sz="2200" b="1" i="1" dirty="0"/>
              <a:t>分解风格</a:t>
            </a:r>
          </a:p>
          <a:p>
            <a:pPr lvl="2">
              <a:lnSpc>
                <a:spcPct val="150000"/>
              </a:lnSpc>
            </a:pPr>
            <a:r>
              <a:rPr lang="zh-CN" altLang="en-US" sz="2000" dirty="0"/>
              <a:t>代表系统一个自顶向下的视图</a:t>
            </a:r>
          </a:p>
          <a:p>
            <a:pPr lvl="1">
              <a:lnSpc>
                <a:spcPct val="150000"/>
              </a:lnSpc>
            </a:pPr>
            <a:r>
              <a:rPr lang="zh-CN" altLang="en-US" sz="2200" b="1" i="1" dirty="0"/>
              <a:t>使用风格</a:t>
            </a:r>
          </a:p>
          <a:p>
            <a:pPr lvl="2">
              <a:lnSpc>
                <a:spcPct val="150000"/>
              </a:lnSpc>
            </a:pPr>
            <a:r>
              <a:rPr lang="zh-CN" altLang="en-US" sz="2000" dirty="0"/>
              <a:t>指出当前模块要正确执行的话，哪些其他模块必须存在</a:t>
            </a:r>
          </a:p>
          <a:p>
            <a:pPr lvl="1">
              <a:lnSpc>
                <a:spcPct val="150000"/>
              </a:lnSpc>
            </a:pPr>
            <a:r>
              <a:rPr lang="zh-CN" altLang="en-US" sz="2200" b="1" i="1" dirty="0" smtClean="0"/>
              <a:t>泛化（类）风格</a:t>
            </a:r>
          </a:p>
          <a:p>
            <a:pPr lvl="2">
              <a:lnSpc>
                <a:spcPct val="150000"/>
              </a:lnSpc>
            </a:pPr>
            <a:r>
              <a:rPr lang="zh-CN" altLang="en-US" sz="2000" dirty="0"/>
              <a:t>通常用来表达面向对象的设计</a:t>
            </a:r>
          </a:p>
          <a:p>
            <a:pPr lvl="1">
              <a:lnSpc>
                <a:spcPct val="150000"/>
              </a:lnSpc>
            </a:pPr>
            <a:r>
              <a:rPr lang="zh-CN" altLang="en-US" sz="2200" b="1" i="1" dirty="0" smtClean="0"/>
              <a:t>分层</a:t>
            </a:r>
            <a:r>
              <a:rPr lang="zh-CN" altLang="en-US" sz="2200" b="1" i="1" dirty="0"/>
              <a:t>风格</a:t>
            </a:r>
          </a:p>
          <a:p>
            <a:pPr lvl="2">
              <a:lnSpc>
                <a:spcPct val="150000"/>
              </a:lnSpc>
            </a:pPr>
            <a:r>
              <a:rPr lang="zh-CN" altLang="en-US" sz="2000" dirty="0"/>
              <a:t>将系统划分为不相交的“层”</a:t>
            </a:r>
          </a:p>
        </p:txBody>
      </p:sp>
    </p:spTree>
    <p:extLst>
      <p:ext uri="{BB962C8B-B14F-4D97-AF65-F5344CB8AC3E}">
        <p14:creationId xmlns:p14="http://schemas.microsoft.com/office/powerpoint/2010/main" val="942889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2.7.1 </a:t>
            </a:r>
            <a:r>
              <a:rPr lang="zh-CN" altLang="en-US" sz="3200" dirty="0">
                <a:solidFill>
                  <a:schemeClr val="tx1"/>
                </a:solidFill>
              </a:rPr>
              <a:t>分解</a:t>
            </a:r>
            <a:r>
              <a:rPr lang="zh-CN" altLang="en-US" sz="3200" dirty="0" smtClean="0">
                <a:solidFill>
                  <a:schemeClr val="tx1"/>
                </a:solidFill>
              </a:rPr>
              <a:t>风格</a:t>
            </a:r>
            <a:endParaRPr lang="zh-CN" altLang="en-US" sz="3200" dirty="0">
              <a:solidFill>
                <a:schemeClr val="tx1"/>
              </a:solidFill>
            </a:endParaRPr>
          </a:p>
        </p:txBody>
      </p:sp>
      <p:sp>
        <p:nvSpPr>
          <p:cNvPr id="2" name="矩形 1"/>
          <p:cNvSpPr/>
          <p:nvPr/>
        </p:nvSpPr>
        <p:spPr>
          <a:xfrm>
            <a:off x="767371" y="801604"/>
            <a:ext cx="12260580" cy="618630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t>通过“是一个子模块”的关系将单元彼此关联</a:t>
            </a:r>
          </a:p>
          <a:p>
            <a:pPr marL="342900" indent="-342900">
              <a:lnSpc>
                <a:spcPct val="150000"/>
              </a:lnSpc>
              <a:buFont typeface="Wingdings" panose="05000000000000000000" pitchFamily="2" charset="2"/>
              <a:buChar char="Ø"/>
            </a:pPr>
            <a:r>
              <a:rPr lang="zh-CN" altLang="en-US" sz="2400" dirty="0"/>
              <a:t>展示了系统的责任如何在模块间进行划分</a:t>
            </a:r>
          </a:p>
          <a:p>
            <a:pPr lvl="1">
              <a:lnSpc>
                <a:spcPct val="150000"/>
              </a:lnSpc>
            </a:pPr>
            <a:r>
              <a:rPr lang="zh-CN" altLang="en-US" sz="2400" dirty="0"/>
              <a:t>一种“分而治之”的策略</a:t>
            </a:r>
          </a:p>
          <a:p>
            <a:pPr lvl="1">
              <a:lnSpc>
                <a:spcPct val="150000"/>
              </a:lnSpc>
            </a:pPr>
            <a:r>
              <a:rPr lang="zh-CN" altLang="en-US" sz="2400" dirty="0"/>
              <a:t>利于新人学习构架</a:t>
            </a:r>
          </a:p>
          <a:p>
            <a:pPr lvl="1">
              <a:lnSpc>
                <a:spcPct val="150000"/>
              </a:lnSpc>
            </a:pPr>
            <a:r>
              <a:rPr lang="zh-CN" altLang="en-US" sz="2400" dirty="0"/>
              <a:t>为系统提供可修改性</a:t>
            </a:r>
          </a:p>
          <a:p>
            <a:pPr marL="342900" indent="-342900">
              <a:lnSpc>
                <a:spcPct val="150000"/>
              </a:lnSpc>
              <a:buFont typeface="Wingdings" panose="05000000000000000000" pitchFamily="2" charset="2"/>
              <a:buChar char="Ø"/>
            </a:pPr>
            <a:r>
              <a:rPr lang="zh-CN" altLang="en-US" sz="2400" dirty="0"/>
              <a:t>分解原则</a:t>
            </a:r>
          </a:p>
          <a:p>
            <a:pPr lvl="1">
              <a:lnSpc>
                <a:spcPct val="150000"/>
              </a:lnSpc>
            </a:pPr>
            <a:r>
              <a:rPr lang="zh-CN" altLang="en-US" sz="2400" dirty="0"/>
              <a:t>为达到某种质量属性</a:t>
            </a:r>
          </a:p>
          <a:p>
            <a:pPr lvl="1">
              <a:lnSpc>
                <a:spcPct val="150000"/>
              </a:lnSpc>
            </a:pPr>
            <a:r>
              <a:rPr lang="zh-CN" altLang="en-US" sz="2400" dirty="0"/>
              <a:t>“开发”或“购置”的决策</a:t>
            </a:r>
          </a:p>
          <a:p>
            <a:pPr lvl="1">
              <a:lnSpc>
                <a:spcPct val="150000"/>
              </a:lnSpc>
            </a:pPr>
            <a:r>
              <a:rPr lang="zh-CN" altLang="en-US" sz="2400" dirty="0" smtClean="0"/>
              <a:t>产品线： </a:t>
            </a:r>
            <a:r>
              <a:rPr lang="zh-CN" altLang="zh-CN" sz="2400" dirty="0" smtClean="0"/>
              <a:t>产品</a:t>
            </a:r>
            <a:r>
              <a:rPr lang="zh-CN" altLang="zh-CN" sz="2400" dirty="0"/>
              <a:t>线就是由系统的组成元素和功能</a:t>
            </a:r>
            <a:r>
              <a:rPr lang="zh-CN" altLang="zh-CN" sz="2400" dirty="0" smtClean="0"/>
              <a:t>方面</a:t>
            </a:r>
            <a:endParaRPr lang="en-US" altLang="zh-CN" sz="2400" dirty="0" smtClean="0"/>
          </a:p>
          <a:p>
            <a:pPr lvl="1">
              <a:lnSpc>
                <a:spcPct val="150000"/>
              </a:lnSpc>
            </a:pPr>
            <a:r>
              <a:rPr lang="en-US" altLang="zh-CN" sz="2400" dirty="0"/>
              <a:t> </a:t>
            </a:r>
            <a:r>
              <a:rPr lang="en-US" altLang="zh-CN" sz="2400" dirty="0" smtClean="0"/>
              <a:t>                </a:t>
            </a:r>
            <a:r>
              <a:rPr lang="zh-CN" altLang="zh-CN" sz="2400" dirty="0" smtClean="0"/>
              <a:t>具有</a:t>
            </a:r>
            <a:r>
              <a:rPr lang="zh-CN" altLang="zh-CN" sz="2400" b="1" dirty="0"/>
              <a:t>共性</a:t>
            </a:r>
            <a:r>
              <a:rPr lang="zh-CN" altLang="zh-CN" sz="2400" b="1" dirty="0" smtClean="0"/>
              <a:t>和</a:t>
            </a:r>
            <a:r>
              <a:rPr lang="zh-CN" altLang="en-US" sz="2400" b="1" dirty="0" smtClean="0"/>
              <a:t>个性</a:t>
            </a:r>
            <a:r>
              <a:rPr lang="zh-CN" altLang="zh-CN" sz="2400" dirty="0" smtClean="0"/>
              <a:t>相似的</a:t>
            </a:r>
            <a:r>
              <a:rPr lang="zh-CN" altLang="zh-CN" sz="2400" dirty="0"/>
              <a:t>多个系统组成的系统族</a:t>
            </a:r>
            <a:endParaRPr lang="zh-CN" altLang="en-US" sz="2400" dirty="0"/>
          </a:p>
          <a:p>
            <a:pPr>
              <a:lnSpc>
                <a:spcPct val="150000"/>
              </a:lnSpc>
            </a:pPr>
            <a:endParaRPr lang="zh-CN" altLang="en-US" sz="2400" dirty="0">
              <a:latin typeface="+mj-ea"/>
              <a:ea typeface="+mj-ea"/>
            </a:endParaRPr>
          </a:p>
        </p:txBody>
      </p:sp>
    </p:spTree>
    <p:extLst>
      <p:ext uri="{BB962C8B-B14F-4D97-AF65-F5344CB8AC3E}">
        <p14:creationId xmlns:p14="http://schemas.microsoft.com/office/powerpoint/2010/main" val="3800542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2.7.1 </a:t>
            </a:r>
            <a:r>
              <a:rPr lang="zh-CN" altLang="en-US" sz="3200" dirty="0">
                <a:solidFill>
                  <a:schemeClr val="tx1"/>
                </a:solidFill>
              </a:rPr>
              <a:t>分解风格</a:t>
            </a:r>
          </a:p>
        </p:txBody>
      </p:sp>
      <p:sp>
        <p:nvSpPr>
          <p:cNvPr id="7" name="Rectangle 6"/>
          <p:cNvSpPr>
            <a:spLocks noChangeArrowheads="1"/>
          </p:cNvSpPr>
          <p:nvPr/>
        </p:nvSpPr>
        <p:spPr bwMode="auto">
          <a:xfrm>
            <a:off x="571500" y="1037554"/>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b="0" dirty="0">
                <a:solidFill>
                  <a:schemeClr val="tx1"/>
                </a:solidFill>
              </a:rPr>
              <a:t>元素、关系和属性</a:t>
            </a:r>
            <a:endParaRPr lang="zh-CN" altLang="en-US" sz="2800" b="0" dirty="0">
              <a:solidFill>
                <a:schemeClr val="tx1"/>
              </a:solidFill>
              <a:latin typeface="+mj-ea"/>
              <a:ea typeface="+mj-ea"/>
            </a:endParaRPr>
          </a:p>
        </p:txBody>
      </p:sp>
      <p:sp>
        <p:nvSpPr>
          <p:cNvPr id="2" name="矩形 1"/>
          <p:cNvSpPr/>
          <p:nvPr/>
        </p:nvSpPr>
        <p:spPr>
          <a:xfrm>
            <a:off x="1546860" y="1431190"/>
            <a:ext cx="12260580" cy="4524315"/>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latin typeface="+mj-ea"/>
                <a:ea typeface="+mj-ea"/>
              </a:rPr>
              <a:t>元素：模块 </a:t>
            </a:r>
            <a:r>
              <a:rPr lang="en-US" altLang="zh-CN" sz="2400" dirty="0">
                <a:latin typeface="+mj-ea"/>
                <a:ea typeface="+mj-ea"/>
              </a:rPr>
              <a:t>(</a:t>
            </a:r>
            <a:r>
              <a:rPr lang="zh-CN" altLang="en-US" sz="2400" dirty="0">
                <a:latin typeface="+mj-ea"/>
                <a:ea typeface="+mj-ea"/>
              </a:rPr>
              <a:t>有时也为“子系统”</a:t>
            </a:r>
            <a:r>
              <a:rPr lang="en-US" altLang="zh-CN" sz="2400" dirty="0">
                <a:latin typeface="+mj-ea"/>
                <a:ea typeface="+mj-ea"/>
              </a:rPr>
              <a:t>)</a:t>
            </a:r>
          </a:p>
          <a:p>
            <a:pPr marL="342900" indent="-342900">
              <a:lnSpc>
                <a:spcPct val="150000"/>
              </a:lnSpc>
              <a:buFont typeface="Wingdings" panose="05000000000000000000" pitchFamily="2" charset="2"/>
              <a:buChar char="Ø"/>
            </a:pPr>
            <a:r>
              <a:rPr lang="zh-CN" altLang="en-US" sz="2400" dirty="0">
                <a:latin typeface="+mj-ea"/>
                <a:ea typeface="+mj-ea"/>
              </a:rPr>
              <a:t>关系： 分解，“是一个子模块”</a:t>
            </a:r>
          </a:p>
          <a:p>
            <a:pPr marL="342900" indent="-342900">
              <a:lnSpc>
                <a:spcPct val="150000"/>
              </a:lnSpc>
              <a:buFont typeface="Wingdings" panose="05000000000000000000" pitchFamily="2" charset="2"/>
              <a:buChar char="Ø"/>
            </a:pPr>
            <a:r>
              <a:rPr lang="zh-CN" altLang="en-US" sz="2400" dirty="0" smtClean="0">
                <a:latin typeface="+mj-ea"/>
                <a:ea typeface="+mj-ea"/>
              </a:rPr>
              <a:t>元素</a:t>
            </a:r>
            <a:r>
              <a:rPr lang="zh-CN" altLang="en-US" sz="2400" dirty="0">
                <a:latin typeface="+mj-ea"/>
                <a:ea typeface="+mj-ea"/>
              </a:rPr>
              <a:t>和关系的属性</a:t>
            </a:r>
          </a:p>
          <a:p>
            <a:pPr lvl="1">
              <a:lnSpc>
                <a:spcPct val="150000"/>
              </a:lnSpc>
            </a:pPr>
            <a:r>
              <a:rPr lang="zh-CN" altLang="en-US" sz="2400" dirty="0">
                <a:latin typeface="+mj-ea"/>
                <a:ea typeface="+mj-ea"/>
              </a:rPr>
              <a:t>如模块视图类型中所定义</a:t>
            </a:r>
          </a:p>
          <a:p>
            <a:pPr lvl="1">
              <a:lnSpc>
                <a:spcPct val="150000"/>
              </a:lnSpc>
            </a:pPr>
            <a:r>
              <a:rPr lang="zh-CN" altLang="en-US" sz="2400" dirty="0">
                <a:latin typeface="+mj-ea"/>
                <a:ea typeface="+mj-ea"/>
              </a:rPr>
              <a:t>模块的可见性（模块间的包含关系）</a:t>
            </a:r>
          </a:p>
          <a:p>
            <a:pPr>
              <a:lnSpc>
                <a:spcPct val="150000"/>
              </a:lnSpc>
            </a:pPr>
            <a:r>
              <a:rPr lang="zh-CN" altLang="en-US" sz="2400" dirty="0" smtClean="0">
                <a:latin typeface="+mj-ea"/>
                <a:ea typeface="+mj-ea"/>
              </a:rPr>
              <a:t>     拓扑结构</a:t>
            </a:r>
            <a:r>
              <a:rPr lang="zh-CN" altLang="en-US" sz="2400" dirty="0">
                <a:latin typeface="+mj-ea"/>
                <a:ea typeface="+mj-ea"/>
              </a:rPr>
              <a:t>：在分解风格的拓扑结构中，不能存在</a:t>
            </a:r>
            <a:r>
              <a:rPr lang="zh-CN" altLang="en-US" sz="2400" dirty="0" smtClean="0">
                <a:latin typeface="+mj-ea"/>
                <a:ea typeface="+mj-ea"/>
              </a:rPr>
              <a:t>环（</a:t>
            </a:r>
            <a:r>
              <a:rPr lang="zh-CN" altLang="en-US" sz="2400" dirty="0">
                <a:latin typeface="+mj-ea"/>
                <a:ea typeface="+mj-ea"/>
              </a:rPr>
              <a:t>这</a:t>
            </a:r>
            <a:r>
              <a:rPr lang="zh-CN" altLang="en-US" sz="2400" dirty="0" smtClean="0">
                <a:latin typeface="+mj-ea"/>
                <a:ea typeface="+mj-ea"/>
              </a:rPr>
              <a:t>意味着</a:t>
            </a:r>
            <a:endParaRPr lang="en-US" altLang="zh-CN" sz="2400" dirty="0" smtClean="0">
              <a:latin typeface="+mj-ea"/>
              <a:ea typeface="+mj-ea"/>
            </a:endParaRPr>
          </a:p>
          <a:p>
            <a:pPr>
              <a:lnSpc>
                <a:spcPct val="150000"/>
              </a:lnSpc>
            </a:pPr>
            <a:r>
              <a:rPr lang="en-US" altLang="zh-CN" sz="2400" dirty="0">
                <a:latin typeface="+mj-ea"/>
                <a:ea typeface="+mj-ea"/>
              </a:rPr>
              <a:t> </a:t>
            </a:r>
            <a:r>
              <a:rPr lang="en-US" altLang="zh-CN" sz="2400" dirty="0" smtClean="0">
                <a:latin typeface="+mj-ea"/>
                <a:ea typeface="+mj-ea"/>
              </a:rPr>
              <a:t>    </a:t>
            </a:r>
            <a:r>
              <a:rPr lang="zh-CN" altLang="en-US" sz="2400" dirty="0" smtClean="0">
                <a:latin typeface="+mj-ea"/>
                <a:ea typeface="+mj-ea"/>
              </a:rPr>
              <a:t>每个</a:t>
            </a:r>
            <a:r>
              <a:rPr lang="zh-CN" altLang="en-US" sz="2400" dirty="0">
                <a:latin typeface="+mj-ea"/>
                <a:ea typeface="+mj-ea"/>
              </a:rPr>
              <a:t>模块只能有一个父模块）</a:t>
            </a:r>
          </a:p>
          <a:p>
            <a:pPr>
              <a:lnSpc>
                <a:spcPct val="150000"/>
              </a:lnSpc>
            </a:pPr>
            <a:endParaRPr lang="zh-CN" altLang="en-US" sz="2400" dirty="0">
              <a:latin typeface="+mj-ea"/>
              <a:ea typeface="+mj-ea"/>
            </a:endParaRPr>
          </a:p>
        </p:txBody>
      </p:sp>
    </p:spTree>
    <p:extLst>
      <p:ext uri="{BB962C8B-B14F-4D97-AF65-F5344CB8AC3E}">
        <p14:creationId xmlns:p14="http://schemas.microsoft.com/office/powerpoint/2010/main" val="1745573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2.7.2 </a:t>
            </a:r>
            <a:r>
              <a:rPr lang="zh-CN" altLang="en-US" sz="3200" dirty="0" smtClean="0">
                <a:solidFill>
                  <a:schemeClr val="tx1"/>
                </a:solidFill>
                <a:latin typeface="微软雅黑_GB2312"/>
              </a:rPr>
              <a:t>使用</a:t>
            </a:r>
            <a:r>
              <a:rPr lang="zh-CN" altLang="en-US" sz="3200" dirty="0" smtClean="0">
                <a:solidFill>
                  <a:schemeClr val="tx1"/>
                </a:solidFill>
              </a:rPr>
              <a:t>风格</a:t>
            </a:r>
            <a:endParaRPr lang="zh-CN" altLang="en-US" sz="3200" dirty="0">
              <a:solidFill>
                <a:schemeClr val="tx1"/>
              </a:solidFill>
            </a:endParaRPr>
          </a:p>
        </p:txBody>
      </p:sp>
      <p:sp>
        <p:nvSpPr>
          <p:cNvPr id="7" name="Rectangle 6"/>
          <p:cNvSpPr>
            <a:spLocks noChangeArrowheads="1"/>
          </p:cNvSpPr>
          <p:nvPr/>
        </p:nvSpPr>
        <p:spPr bwMode="auto">
          <a:xfrm>
            <a:off x="571500" y="1037554"/>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b="0" dirty="0">
                <a:solidFill>
                  <a:schemeClr val="tx1"/>
                </a:solidFill>
              </a:rPr>
              <a:t>使用风格概述</a:t>
            </a:r>
            <a:endParaRPr lang="zh-CN" altLang="en-US" sz="2800" b="0" dirty="0">
              <a:solidFill>
                <a:schemeClr val="tx1"/>
              </a:solidFill>
              <a:latin typeface="+mj-ea"/>
              <a:ea typeface="+mj-ea"/>
            </a:endParaRPr>
          </a:p>
        </p:txBody>
      </p:sp>
      <p:sp>
        <p:nvSpPr>
          <p:cNvPr id="2" name="矩形 1"/>
          <p:cNvSpPr/>
          <p:nvPr/>
        </p:nvSpPr>
        <p:spPr>
          <a:xfrm>
            <a:off x="1303020" y="1690270"/>
            <a:ext cx="12260580" cy="1688860"/>
          </a:xfrm>
          <a:prstGeom prst="rect">
            <a:avLst/>
          </a:prstGeom>
        </p:spPr>
        <p:txBody>
          <a:bodyPr wrap="square">
            <a:spAutoFit/>
          </a:bodyPr>
          <a:lstStyle/>
          <a:p>
            <a:pPr>
              <a:lnSpc>
                <a:spcPct val="150000"/>
              </a:lnSpc>
            </a:pPr>
            <a:r>
              <a:rPr lang="zh-CN" altLang="en-US" sz="2400" dirty="0"/>
              <a:t>模块依赖关系的一个特殊案例</a:t>
            </a:r>
          </a:p>
          <a:p>
            <a:pPr lvl="1">
              <a:lnSpc>
                <a:spcPct val="150000"/>
              </a:lnSpc>
            </a:pPr>
            <a:r>
              <a:rPr lang="zh-CN" altLang="en-US" sz="2400" dirty="0"/>
              <a:t>告诉开发者如果当前的系统部分要正确工作，哪些其他模块必须存在</a:t>
            </a:r>
          </a:p>
          <a:p>
            <a:pPr lvl="1">
              <a:lnSpc>
                <a:spcPct val="150000"/>
              </a:lnSpc>
            </a:pPr>
            <a:r>
              <a:rPr lang="zh-CN" altLang="en-US" sz="2400" dirty="0"/>
              <a:t>使得系统的递增性开发和部署成为</a:t>
            </a:r>
            <a:r>
              <a:rPr lang="zh-CN" altLang="en-US" sz="2400" dirty="0" smtClean="0"/>
              <a:t>可能</a:t>
            </a:r>
            <a:endParaRPr lang="zh-CN" altLang="en-US" sz="2400" dirty="0"/>
          </a:p>
        </p:txBody>
      </p:sp>
    </p:spTree>
    <p:extLst>
      <p:ext uri="{BB962C8B-B14F-4D97-AF65-F5344CB8AC3E}">
        <p14:creationId xmlns:p14="http://schemas.microsoft.com/office/powerpoint/2010/main" val="2521974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Line 4"/>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0" name="Rectangle 5"/>
          <p:cNvSpPr>
            <a:spLocks noChangeArrowheads="1"/>
          </p:cNvSpPr>
          <p:nvPr/>
        </p:nvSpPr>
        <p:spPr bwMode="auto">
          <a:xfrm>
            <a:off x="2072640" y="3030856"/>
            <a:ext cx="1054608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4400" dirty="0" smtClean="0">
                <a:solidFill>
                  <a:schemeClr val="tx1"/>
                </a:solidFill>
              </a:rPr>
              <a:t>第二章 软件体系结构的风格</a:t>
            </a:r>
            <a:endParaRPr lang="zh-CN" altLang="en-US" sz="4400" b="0" dirty="0">
              <a:solidFill>
                <a:schemeClr val="tx1"/>
              </a:solidFill>
              <a:latin typeface="微软雅黑_GB2312"/>
            </a:endParaRPr>
          </a:p>
        </p:txBody>
      </p:sp>
    </p:spTree>
    <p:extLst>
      <p:ext uri="{BB962C8B-B14F-4D97-AF65-F5344CB8AC3E}">
        <p14:creationId xmlns:p14="http://schemas.microsoft.com/office/powerpoint/2010/main" val="3400445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2.7.2 </a:t>
            </a:r>
            <a:r>
              <a:rPr lang="zh-CN" altLang="en-US" sz="3200" dirty="0" smtClean="0">
                <a:solidFill>
                  <a:schemeClr val="tx1"/>
                </a:solidFill>
                <a:latin typeface="微软雅黑_GB2312"/>
              </a:rPr>
              <a:t>使用</a:t>
            </a:r>
            <a:r>
              <a:rPr lang="zh-CN" altLang="en-US" sz="3200" dirty="0">
                <a:solidFill>
                  <a:schemeClr val="tx1"/>
                </a:solidFill>
              </a:rPr>
              <a:t>风格</a:t>
            </a:r>
          </a:p>
          <a:p>
            <a:pPr>
              <a:spcBef>
                <a:spcPct val="50000"/>
              </a:spcBef>
            </a:pPr>
            <a:endParaRPr lang="zh-CN" altLang="en-US" sz="3200" dirty="0">
              <a:solidFill>
                <a:schemeClr val="tx1"/>
              </a:solidFill>
            </a:endParaRPr>
          </a:p>
        </p:txBody>
      </p:sp>
      <p:sp>
        <p:nvSpPr>
          <p:cNvPr id="7" name="Rectangle 6"/>
          <p:cNvSpPr>
            <a:spLocks noChangeArrowheads="1"/>
          </p:cNvSpPr>
          <p:nvPr/>
        </p:nvSpPr>
        <p:spPr bwMode="auto">
          <a:xfrm>
            <a:off x="571500" y="1037554"/>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使用风格的元素、关系和属性</a:t>
            </a:r>
            <a:endParaRPr lang="zh-CN" altLang="en-US" sz="2800" b="0" dirty="0">
              <a:solidFill>
                <a:schemeClr val="tx1"/>
              </a:solidFill>
              <a:latin typeface="+mj-ea"/>
              <a:ea typeface="+mj-ea"/>
            </a:endParaRPr>
          </a:p>
        </p:txBody>
      </p:sp>
      <p:sp>
        <p:nvSpPr>
          <p:cNvPr id="2" name="矩形 1"/>
          <p:cNvSpPr/>
          <p:nvPr/>
        </p:nvSpPr>
        <p:spPr>
          <a:xfrm>
            <a:off x="1363980" y="1690270"/>
            <a:ext cx="12260580" cy="3416320"/>
          </a:xfrm>
          <a:prstGeom prst="rect">
            <a:avLst/>
          </a:prstGeom>
        </p:spPr>
        <p:txBody>
          <a:bodyPr wrap="square">
            <a:spAutoFit/>
          </a:bodyPr>
          <a:lstStyle/>
          <a:p>
            <a:pPr>
              <a:lnSpc>
                <a:spcPct val="150000"/>
              </a:lnSpc>
            </a:pPr>
            <a:r>
              <a:rPr lang="zh-CN" altLang="en-US" sz="2400" dirty="0">
                <a:latin typeface="+mj-ea"/>
                <a:ea typeface="+mj-ea"/>
              </a:rPr>
              <a:t>元素：模块</a:t>
            </a:r>
          </a:p>
          <a:p>
            <a:pPr>
              <a:lnSpc>
                <a:spcPct val="150000"/>
              </a:lnSpc>
            </a:pPr>
            <a:r>
              <a:rPr lang="zh-CN" altLang="en-US" sz="2400" dirty="0">
                <a:latin typeface="+mj-ea"/>
                <a:ea typeface="+mj-ea"/>
              </a:rPr>
              <a:t>关系：使用（ </a:t>
            </a:r>
            <a:r>
              <a:rPr lang="en-US" altLang="zh-CN" sz="2400" dirty="0">
                <a:latin typeface="+mj-ea"/>
                <a:ea typeface="+mj-ea"/>
              </a:rPr>
              <a:t>uses</a:t>
            </a:r>
            <a:r>
              <a:rPr lang="zh-CN" altLang="en-US" sz="2400" dirty="0">
                <a:latin typeface="+mj-ea"/>
                <a:ea typeface="+mj-ea"/>
              </a:rPr>
              <a:t>）</a:t>
            </a:r>
          </a:p>
          <a:p>
            <a:pPr>
              <a:lnSpc>
                <a:spcPct val="150000"/>
              </a:lnSpc>
            </a:pPr>
            <a:r>
              <a:rPr lang="zh-CN" altLang="en-US" sz="2400" dirty="0">
                <a:latin typeface="+mj-ea"/>
                <a:ea typeface="+mj-ea"/>
              </a:rPr>
              <a:t>元素的属性： 如模块视图类型所定义</a:t>
            </a:r>
          </a:p>
          <a:p>
            <a:pPr>
              <a:lnSpc>
                <a:spcPct val="150000"/>
              </a:lnSpc>
            </a:pPr>
            <a:r>
              <a:rPr lang="zh-CN" altLang="en-US" sz="2400" dirty="0">
                <a:latin typeface="+mj-ea"/>
                <a:ea typeface="+mj-ea"/>
              </a:rPr>
              <a:t>关系的属性： 对一个模块对另外一个模块的使用关系更详尽的描述</a:t>
            </a:r>
          </a:p>
          <a:p>
            <a:pPr>
              <a:lnSpc>
                <a:spcPct val="150000"/>
              </a:lnSpc>
            </a:pPr>
            <a:r>
              <a:rPr lang="zh-CN" altLang="en-US" sz="2400" dirty="0">
                <a:latin typeface="+mj-ea"/>
                <a:ea typeface="+mj-ea"/>
              </a:rPr>
              <a:t>拓扑结构：使用风格没有拓扑结构上的限制</a:t>
            </a:r>
            <a:r>
              <a:rPr lang="zh-CN" altLang="en-US" sz="2400" dirty="0" smtClean="0">
                <a:latin typeface="+mj-ea"/>
                <a:ea typeface="+mj-ea"/>
              </a:rPr>
              <a:t>。</a:t>
            </a:r>
            <a:endParaRPr lang="en-US" altLang="zh-CN" sz="2400" dirty="0" smtClean="0">
              <a:latin typeface="+mj-ea"/>
              <a:ea typeface="+mj-ea"/>
            </a:endParaRPr>
          </a:p>
          <a:p>
            <a:pPr>
              <a:lnSpc>
                <a:spcPct val="150000"/>
              </a:lnSpc>
            </a:pPr>
            <a:r>
              <a:rPr lang="en-US" altLang="zh-CN" sz="2400" dirty="0">
                <a:latin typeface="+mj-ea"/>
                <a:ea typeface="+mj-ea"/>
              </a:rPr>
              <a:t> </a:t>
            </a:r>
            <a:r>
              <a:rPr lang="en-US" altLang="zh-CN" sz="2400" dirty="0" smtClean="0">
                <a:latin typeface="+mj-ea"/>
                <a:ea typeface="+mj-ea"/>
              </a:rPr>
              <a:t>                </a:t>
            </a:r>
            <a:r>
              <a:rPr lang="zh-CN" altLang="en-US" sz="2400" dirty="0" smtClean="0">
                <a:latin typeface="+mj-ea"/>
                <a:ea typeface="+mj-ea"/>
              </a:rPr>
              <a:t>但是</a:t>
            </a:r>
            <a:r>
              <a:rPr lang="zh-CN" altLang="en-US" sz="2400" dirty="0">
                <a:latin typeface="+mj-ea"/>
                <a:ea typeface="+mj-ea"/>
              </a:rPr>
              <a:t>使用拓扑机构上的环将会损伤递增性开发的能力</a:t>
            </a:r>
          </a:p>
        </p:txBody>
      </p:sp>
    </p:spTree>
    <p:extLst>
      <p:ext uri="{BB962C8B-B14F-4D97-AF65-F5344CB8AC3E}">
        <p14:creationId xmlns:p14="http://schemas.microsoft.com/office/powerpoint/2010/main" val="1153303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2.7.3 </a:t>
            </a:r>
            <a:r>
              <a:rPr lang="zh-CN" altLang="en-US" sz="3200" dirty="0" smtClean="0">
                <a:solidFill>
                  <a:schemeClr val="tx1"/>
                </a:solidFill>
              </a:rPr>
              <a:t>泛化风格</a:t>
            </a:r>
            <a:endParaRPr lang="zh-CN" altLang="en-US" sz="3200" dirty="0">
              <a:solidFill>
                <a:schemeClr val="tx1"/>
              </a:solidFill>
            </a:endParaRPr>
          </a:p>
        </p:txBody>
      </p:sp>
      <p:sp>
        <p:nvSpPr>
          <p:cNvPr id="7" name="Rectangle 6"/>
          <p:cNvSpPr>
            <a:spLocks noChangeArrowheads="1"/>
          </p:cNvSpPr>
          <p:nvPr/>
        </p:nvSpPr>
        <p:spPr bwMode="auto">
          <a:xfrm>
            <a:off x="739140" y="1309270"/>
            <a:ext cx="10294620"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marL="342900" indent="-342900">
              <a:lnSpc>
                <a:spcPct val="150000"/>
              </a:lnSpc>
              <a:buFont typeface="Wingdings" panose="05000000000000000000" pitchFamily="2" charset="2"/>
              <a:buChar char="Ø"/>
            </a:pPr>
            <a:r>
              <a:rPr lang="zh-CN" altLang="en-US" b="0" dirty="0">
                <a:solidFill>
                  <a:schemeClr val="tx1"/>
                </a:solidFill>
                <a:latin typeface="+mj-ea"/>
                <a:ea typeface="+mj-ea"/>
              </a:rPr>
              <a:t>泛化风格来自与面向对象设计的继承关系</a:t>
            </a:r>
            <a:endParaRPr lang="zh-CN" altLang="en-US" b="0" i="1" dirty="0">
              <a:solidFill>
                <a:schemeClr val="tx1"/>
              </a:solidFill>
              <a:latin typeface="+mj-ea"/>
              <a:ea typeface="+mj-ea"/>
            </a:endParaRPr>
          </a:p>
          <a:p>
            <a:pPr lvl="1">
              <a:lnSpc>
                <a:spcPct val="150000"/>
              </a:lnSpc>
            </a:pPr>
            <a:r>
              <a:rPr lang="zh-CN" altLang="en-US" b="0" dirty="0">
                <a:solidFill>
                  <a:schemeClr val="tx1"/>
                </a:solidFill>
                <a:latin typeface="+mj-ea"/>
                <a:ea typeface="+mj-ea"/>
              </a:rPr>
              <a:t>模块的定义用于捕捉模块间的共同性和差异性</a:t>
            </a:r>
          </a:p>
          <a:p>
            <a:pPr marL="342900" indent="-342900">
              <a:lnSpc>
                <a:spcPct val="150000"/>
              </a:lnSpc>
              <a:buFont typeface="Wingdings" panose="05000000000000000000" pitchFamily="2" charset="2"/>
              <a:buChar char="Ø"/>
            </a:pPr>
            <a:r>
              <a:rPr lang="zh-CN" altLang="en-US" b="0" dirty="0">
                <a:solidFill>
                  <a:schemeClr val="tx1"/>
                </a:solidFill>
                <a:latin typeface="+mj-ea"/>
                <a:ea typeface="+mj-ea"/>
              </a:rPr>
              <a:t>父模块是子模块的一个更加泛化的版本</a:t>
            </a:r>
          </a:p>
          <a:p>
            <a:pPr lvl="1">
              <a:lnSpc>
                <a:spcPct val="150000"/>
              </a:lnSpc>
            </a:pPr>
            <a:r>
              <a:rPr lang="zh-CN" altLang="en-US" b="0" dirty="0">
                <a:solidFill>
                  <a:schemeClr val="tx1"/>
                </a:solidFill>
                <a:latin typeface="+mj-ea"/>
                <a:ea typeface="+mj-ea"/>
              </a:rPr>
              <a:t>可以通过在子模块中添加、删除、修改某些设计来进行功能的扩展</a:t>
            </a:r>
          </a:p>
          <a:p>
            <a:pPr lvl="1">
              <a:lnSpc>
                <a:spcPct val="150000"/>
              </a:lnSpc>
            </a:pPr>
            <a:r>
              <a:rPr lang="zh-CN" altLang="en-US" b="0" dirty="0">
                <a:solidFill>
                  <a:schemeClr val="tx1"/>
                </a:solidFill>
                <a:latin typeface="+mj-ea"/>
                <a:ea typeface="+mj-ea"/>
              </a:rPr>
              <a:t>任何对父模块的改变将直接作用于继承自该父模块的子模块</a:t>
            </a:r>
          </a:p>
          <a:p>
            <a:pPr>
              <a:lnSpc>
                <a:spcPct val="150000"/>
              </a:lnSpc>
            </a:pPr>
            <a:endParaRPr lang="zh-CN" altLang="en-US" sz="2800" b="0" dirty="0">
              <a:solidFill>
                <a:schemeClr val="tx1"/>
              </a:solidFill>
              <a:latin typeface="+mj-ea"/>
              <a:ea typeface="+mj-ea"/>
            </a:endParaRPr>
          </a:p>
        </p:txBody>
      </p:sp>
    </p:spTree>
    <p:extLst>
      <p:ext uri="{BB962C8B-B14F-4D97-AF65-F5344CB8AC3E}">
        <p14:creationId xmlns:p14="http://schemas.microsoft.com/office/powerpoint/2010/main" val="1980694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2.7.3 </a:t>
            </a:r>
            <a:r>
              <a:rPr lang="zh-CN" altLang="en-US" sz="3200" dirty="0">
                <a:solidFill>
                  <a:schemeClr val="tx1"/>
                </a:solidFill>
              </a:rPr>
              <a:t>泛化风格</a:t>
            </a:r>
          </a:p>
        </p:txBody>
      </p:sp>
      <p:sp>
        <p:nvSpPr>
          <p:cNvPr id="7" name="Rectangle 6"/>
          <p:cNvSpPr>
            <a:spLocks noChangeArrowheads="1"/>
          </p:cNvSpPr>
          <p:nvPr/>
        </p:nvSpPr>
        <p:spPr bwMode="auto">
          <a:xfrm>
            <a:off x="601980" y="882550"/>
            <a:ext cx="10294620"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pPr>
            <a:r>
              <a:rPr lang="zh-CN" altLang="en-US" b="0" dirty="0">
                <a:solidFill>
                  <a:schemeClr val="tx1"/>
                </a:solidFill>
              </a:rPr>
              <a:t>泛化风格的元素、关系和属性</a:t>
            </a:r>
            <a:endParaRPr lang="zh-CN" altLang="en-US" b="0" dirty="0">
              <a:solidFill>
                <a:schemeClr val="tx1"/>
              </a:solidFill>
              <a:latin typeface="+mj-ea"/>
              <a:ea typeface="+mj-ea"/>
            </a:endParaRPr>
          </a:p>
        </p:txBody>
      </p:sp>
      <p:sp>
        <p:nvSpPr>
          <p:cNvPr id="2" name="矩形 1"/>
          <p:cNvSpPr/>
          <p:nvPr/>
        </p:nvSpPr>
        <p:spPr>
          <a:xfrm>
            <a:off x="1371600" y="1617685"/>
            <a:ext cx="10256520" cy="2308324"/>
          </a:xfrm>
          <a:prstGeom prst="rect">
            <a:avLst/>
          </a:prstGeom>
        </p:spPr>
        <p:txBody>
          <a:bodyPr wrap="square">
            <a:spAutoFit/>
          </a:bodyPr>
          <a:lstStyle/>
          <a:p>
            <a:pPr>
              <a:lnSpc>
                <a:spcPct val="150000"/>
              </a:lnSpc>
            </a:pPr>
            <a:r>
              <a:rPr lang="zh-CN" altLang="en-US" sz="2400" dirty="0">
                <a:latin typeface="+mj-ea"/>
                <a:ea typeface="+mj-ea"/>
              </a:rPr>
              <a:t>元素：模块</a:t>
            </a:r>
          </a:p>
          <a:p>
            <a:pPr>
              <a:lnSpc>
                <a:spcPct val="150000"/>
              </a:lnSpc>
            </a:pPr>
            <a:r>
              <a:rPr lang="zh-CN" altLang="en-US" sz="2400" dirty="0">
                <a:latin typeface="+mj-ea"/>
                <a:ea typeface="+mj-ea"/>
              </a:rPr>
              <a:t>关系：泛化（即“是一个”或继承关系）</a:t>
            </a:r>
          </a:p>
          <a:p>
            <a:pPr>
              <a:lnSpc>
                <a:spcPct val="150000"/>
              </a:lnSpc>
            </a:pPr>
            <a:r>
              <a:rPr lang="zh-CN" altLang="en-US" sz="2400" dirty="0">
                <a:latin typeface="+mj-ea"/>
                <a:ea typeface="+mj-ea"/>
              </a:rPr>
              <a:t>元素的属性：抽象接口 </a:t>
            </a:r>
            <a:r>
              <a:rPr lang="en-US" altLang="zh-CN" sz="2400" dirty="0">
                <a:latin typeface="+mj-ea"/>
                <a:ea typeface="+mj-ea"/>
              </a:rPr>
              <a:t>(</a:t>
            </a:r>
            <a:r>
              <a:rPr lang="zh-CN" altLang="en-US" sz="2400" dirty="0">
                <a:latin typeface="+mj-ea"/>
                <a:ea typeface="+mj-ea"/>
              </a:rPr>
              <a:t>只有接口，没有实现，类似于</a:t>
            </a:r>
            <a:r>
              <a:rPr lang="en-US" altLang="zh-CN" sz="2400" dirty="0">
                <a:latin typeface="+mj-ea"/>
                <a:ea typeface="+mj-ea"/>
              </a:rPr>
              <a:t>C++</a:t>
            </a:r>
            <a:r>
              <a:rPr lang="zh-CN" altLang="en-US" sz="2400" dirty="0">
                <a:latin typeface="+mj-ea"/>
                <a:ea typeface="+mj-ea"/>
              </a:rPr>
              <a:t>中的虚函数定义</a:t>
            </a:r>
            <a:r>
              <a:rPr lang="en-US" altLang="zh-CN" sz="2400" dirty="0">
                <a:latin typeface="+mj-ea"/>
                <a:ea typeface="+mj-ea"/>
              </a:rPr>
              <a:t>)</a:t>
            </a:r>
          </a:p>
          <a:p>
            <a:pPr>
              <a:lnSpc>
                <a:spcPct val="150000"/>
              </a:lnSpc>
            </a:pPr>
            <a:r>
              <a:rPr lang="zh-CN" altLang="en-US" sz="2400" b="1" dirty="0">
                <a:latin typeface="+mj-ea"/>
                <a:ea typeface="+mj-ea"/>
              </a:rPr>
              <a:t>拓扑结构</a:t>
            </a:r>
            <a:r>
              <a:rPr lang="zh-CN" altLang="en-US" sz="2400" b="1" dirty="0" smtClean="0">
                <a:latin typeface="+mj-ea"/>
                <a:ea typeface="+mj-ea"/>
              </a:rPr>
              <a:t>：不</a:t>
            </a:r>
            <a:r>
              <a:rPr lang="zh-CN" altLang="en-US" sz="2400" b="1" dirty="0">
                <a:latin typeface="+mj-ea"/>
                <a:ea typeface="+mj-ea"/>
              </a:rPr>
              <a:t>允许环的出现</a:t>
            </a:r>
          </a:p>
        </p:txBody>
      </p:sp>
    </p:spTree>
    <p:extLst>
      <p:ext uri="{BB962C8B-B14F-4D97-AF65-F5344CB8AC3E}">
        <p14:creationId xmlns:p14="http://schemas.microsoft.com/office/powerpoint/2010/main" val="4053009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latin typeface="微软雅黑_GB2312"/>
              </a:rPr>
              <a:t>2.7.4 </a:t>
            </a:r>
            <a:r>
              <a:rPr lang="zh-CN" altLang="en-US" sz="3200" dirty="0" smtClean="0">
                <a:solidFill>
                  <a:schemeClr val="tx1"/>
                </a:solidFill>
              </a:rPr>
              <a:t>分层风格</a:t>
            </a:r>
            <a:endParaRPr lang="zh-CN" altLang="en-US" sz="3200" dirty="0">
              <a:solidFill>
                <a:schemeClr val="tx1"/>
              </a:solidFill>
            </a:endParaRPr>
          </a:p>
        </p:txBody>
      </p:sp>
      <p:sp>
        <p:nvSpPr>
          <p:cNvPr id="8" name="Rectangle 3"/>
          <p:cNvSpPr txBox="1">
            <a:spLocks noChangeArrowheads="1"/>
          </p:cNvSpPr>
          <p:nvPr/>
        </p:nvSpPr>
        <p:spPr>
          <a:xfrm>
            <a:off x="1752600" y="1356360"/>
            <a:ext cx="8229600" cy="269240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每一层都代表一个</a:t>
            </a:r>
            <a:r>
              <a:rPr lang="zh-CN" altLang="en-US" sz="2400" b="1" i="1" dirty="0" smtClean="0"/>
              <a:t>虚拟机</a:t>
            </a:r>
          </a:p>
          <a:p>
            <a:pPr lvl="1"/>
            <a:r>
              <a:rPr lang="zh-CN" altLang="en-US" sz="2400" dirty="0" smtClean="0"/>
              <a:t>在软件构架中，这是最常用的一种视图</a:t>
            </a:r>
          </a:p>
          <a:p>
            <a:pPr lvl="1"/>
            <a:r>
              <a:rPr lang="zh-CN" altLang="en-US" sz="2400" dirty="0" smtClean="0"/>
              <a:t>分层风格往往有较高的可修改性和可移植性</a:t>
            </a:r>
          </a:p>
          <a:p>
            <a:pPr lvl="1"/>
            <a:r>
              <a:rPr lang="zh-CN" altLang="en-US" sz="2400" dirty="0" smtClean="0"/>
              <a:t>不过也常常定义得很差</a:t>
            </a:r>
          </a:p>
          <a:p>
            <a:pPr lvl="1"/>
            <a:r>
              <a:rPr lang="zh-CN" altLang="en-US" sz="2400" dirty="0" smtClean="0"/>
              <a:t>也经常被误解</a:t>
            </a:r>
            <a:endParaRPr lang="zh-CN" altLang="en-US" sz="2400" dirty="0"/>
          </a:p>
        </p:txBody>
      </p:sp>
      <p:sp>
        <p:nvSpPr>
          <p:cNvPr id="9" name="AutoShape 4"/>
          <p:cNvSpPr>
            <a:spLocks noChangeArrowheads="1"/>
          </p:cNvSpPr>
          <p:nvPr/>
        </p:nvSpPr>
        <p:spPr bwMode="auto">
          <a:xfrm>
            <a:off x="7340283" y="2177098"/>
            <a:ext cx="4032250" cy="3024187"/>
          </a:xfrm>
          <a:prstGeom prst="cloudCallout">
            <a:avLst>
              <a:gd name="adj1" fmla="val -51102"/>
              <a:gd name="adj2" fmla="val -6758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i="1" dirty="0"/>
              <a:t>虚拟机</a:t>
            </a:r>
            <a:r>
              <a:rPr lang="zh-CN" altLang="en-US" dirty="0"/>
              <a:t>是一组模块的集合，他们一起向其他模块提供一些服务，其他模块可以使用这些服务而不必知道这些服务是如何实现的</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905885"/>
            <a:ext cx="79248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6"/>
          <p:cNvSpPr txBox="1">
            <a:spLocks noChangeArrowheads="1"/>
          </p:cNvSpPr>
          <p:nvPr/>
        </p:nvSpPr>
        <p:spPr bwMode="auto">
          <a:xfrm>
            <a:off x="1906588" y="4048760"/>
            <a:ext cx="7775575" cy="6413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任何分层风格都不会允许某一层不加限制的调用比它更高层的服务</a:t>
            </a:r>
            <a:r>
              <a:rPr lang="en-US" altLang="zh-CN"/>
              <a:t>(</a:t>
            </a:r>
            <a:r>
              <a:rPr lang="zh-CN" altLang="en-US"/>
              <a:t>向上使用</a:t>
            </a:r>
            <a:r>
              <a:rPr lang="en-US" altLang="zh-CN"/>
              <a:t>)</a:t>
            </a:r>
          </a:p>
        </p:txBody>
      </p:sp>
    </p:spTree>
    <p:extLst>
      <p:ext uri="{BB962C8B-B14F-4D97-AF65-F5344CB8AC3E}">
        <p14:creationId xmlns:p14="http://schemas.microsoft.com/office/powerpoint/2010/main" val="359648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57200" y="1600200"/>
            <a:ext cx="11186160" cy="4530725"/>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latin typeface="+mj-ea"/>
                <a:ea typeface="+mj-ea"/>
              </a:rPr>
              <a:t>分层风格中，虚拟机之间的相互交互必须遵循一个严格的次序关系</a:t>
            </a:r>
          </a:p>
          <a:p>
            <a:r>
              <a:rPr lang="zh-CN" altLang="en-US" sz="2400" dirty="0" smtClean="0">
                <a:latin typeface="+mj-ea"/>
                <a:ea typeface="+mj-ea"/>
              </a:rPr>
              <a:t>如果“层</a:t>
            </a:r>
            <a:r>
              <a:rPr lang="en-US" altLang="zh-CN" sz="2400" dirty="0" smtClean="0">
                <a:latin typeface="+mj-ea"/>
                <a:ea typeface="+mj-ea"/>
              </a:rPr>
              <a:t>B</a:t>
            </a:r>
            <a:r>
              <a:rPr lang="zh-CN" altLang="en-US" sz="2400" dirty="0" smtClean="0">
                <a:latin typeface="+mj-ea"/>
                <a:ea typeface="+mj-ea"/>
              </a:rPr>
              <a:t>在层</a:t>
            </a:r>
            <a:r>
              <a:rPr lang="en-US" altLang="zh-CN" sz="2400" dirty="0" smtClean="0">
                <a:latin typeface="+mj-ea"/>
                <a:ea typeface="+mj-ea"/>
              </a:rPr>
              <a:t>A</a:t>
            </a:r>
            <a:r>
              <a:rPr lang="zh-CN" altLang="en-US" sz="2400" dirty="0" smtClean="0">
                <a:latin typeface="+mj-ea"/>
                <a:ea typeface="+mj-ea"/>
              </a:rPr>
              <a:t>之下”，那么这意味着以下两者或两者中的任何一者：</a:t>
            </a:r>
          </a:p>
          <a:p>
            <a:pPr lvl="1"/>
            <a:r>
              <a:rPr lang="zh-CN" altLang="en-US" sz="2400" dirty="0" smtClean="0">
                <a:latin typeface="+mj-ea"/>
                <a:ea typeface="+mj-ea"/>
              </a:rPr>
              <a:t>层</a:t>
            </a:r>
            <a:r>
              <a:rPr lang="en-US" altLang="zh-CN" sz="2400" dirty="0" smtClean="0">
                <a:latin typeface="+mj-ea"/>
                <a:ea typeface="+mj-ea"/>
              </a:rPr>
              <a:t>A</a:t>
            </a:r>
            <a:r>
              <a:rPr lang="zh-CN" altLang="en-US" sz="2400" dirty="0" smtClean="0">
                <a:latin typeface="+mj-ea"/>
                <a:ea typeface="+mj-ea"/>
              </a:rPr>
              <a:t>的实现可以调用由层</a:t>
            </a:r>
            <a:r>
              <a:rPr lang="en-US" altLang="zh-CN" sz="2400" dirty="0" smtClean="0">
                <a:latin typeface="+mj-ea"/>
                <a:ea typeface="+mj-ea"/>
              </a:rPr>
              <a:t>B</a:t>
            </a:r>
            <a:r>
              <a:rPr lang="zh-CN" altLang="en-US" sz="2400" dirty="0" smtClean="0">
                <a:latin typeface="+mj-ea"/>
                <a:ea typeface="+mj-ea"/>
              </a:rPr>
              <a:t>的虚拟机所提供的任何公共服务</a:t>
            </a:r>
          </a:p>
          <a:p>
            <a:pPr lvl="1"/>
            <a:r>
              <a:rPr lang="zh-CN" altLang="en-US" sz="2400" dirty="0" smtClean="0">
                <a:latin typeface="+mj-ea"/>
                <a:ea typeface="+mj-ea"/>
              </a:rPr>
              <a:t>层</a:t>
            </a:r>
            <a:r>
              <a:rPr lang="en-US" altLang="zh-CN" sz="2400" dirty="0" smtClean="0">
                <a:latin typeface="+mj-ea"/>
                <a:ea typeface="+mj-ea"/>
              </a:rPr>
              <a:t>B</a:t>
            </a:r>
            <a:r>
              <a:rPr lang="zh-CN" altLang="en-US" sz="2400" dirty="0" smtClean="0">
                <a:latin typeface="+mj-ea"/>
                <a:ea typeface="+mj-ea"/>
              </a:rPr>
              <a:t>中的公共服务可以被层</a:t>
            </a:r>
            <a:r>
              <a:rPr lang="en-US" altLang="zh-CN" sz="2400" dirty="0" smtClean="0">
                <a:latin typeface="+mj-ea"/>
                <a:ea typeface="+mj-ea"/>
              </a:rPr>
              <a:t>A</a:t>
            </a:r>
            <a:r>
              <a:rPr lang="zh-CN" altLang="en-US" sz="2400" dirty="0" smtClean="0">
                <a:latin typeface="+mj-ea"/>
                <a:ea typeface="+mj-ea"/>
              </a:rPr>
              <a:t>中的模块所调用</a:t>
            </a:r>
            <a:endParaRPr lang="zh-CN" altLang="en-US" sz="2400" dirty="0">
              <a:latin typeface="+mj-ea"/>
              <a:ea typeface="+mj-ea"/>
            </a:endParaRPr>
          </a:p>
        </p:txBody>
      </p:sp>
      <p:sp>
        <p:nvSpPr>
          <p:cNvPr id="13" name="AutoShape 4"/>
          <p:cNvSpPr>
            <a:spLocks noChangeArrowheads="1"/>
          </p:cNvSpPr>
          <p:nvPr/>
        </p:nvSpPr>
        <p:spPr bwMode="auto">
          <a:xfrm>
            <a:off x="4770755" y="2243138"/>
            <a:ext cx="5088149" cy="3887787"/>
          </a:xfrm>
          <a:prstGeom prst="cloudCallout">
            <a:avLst>
              <a:gd name="adj1" fmla="val 74556"/>
              <a:gd name="adj2" fmla="val 45468"/>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i="1" dirty="0"/>
              <a:t>例外：</a:t>
            </a:r>
            <a:r>
              <a:rPr lang="zh-CN" altLang="en-US" dirty="0"/>
              <a:t>出于实际设计的需要，有时会在分层设计中允许少量向上使用和跨层使用的情况出现。</a:t>
            </a:r>
          </a:p>
          <a:p>
            <a:endParaRPr lang="zh-CN" altLang="en-US" dirty="0"/>
          </a:p>
          <a:p>
            <a:r>
              <a:rPr lang="zh-CN" altLang="en-US" b="1" i="1" dirty="0"/>
              <a:t>跨层使用</a:t>
            </a:r>
            <a:r>
              <a:rPr lang="en-US" altLang="zh-CN" b="1" i="1" dirty="0"/>
              <a:t>(layer bridging)</a:t>
            </a:r>
            <a:r>
              <a:rPr lang="zh-CN" altLang="en-US" b="1" i="1" dirty="0"/>
              <a:t>：</a:t>
            </a:r>
            <a:r>
              <a:rPr lang="zh-CN" altLang="en-US" dirty="0"/>
              <a:t>是指分层风格中，某一层跨国下面一层使用下层的服务。</a:t>
            </a:r>
          </a:p>
        </p:txBody>
      </p:sp>
      <p:sp>
        <p:nvSpPr>
          <p:cNvPr id="5"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a:solidFill>
                  <a:schemeClr val="tx1"/>
                </a:solidFill>
                <a:latin typeface="微软雅黑_GB2312"/>
              </a:rPr>
              <a:t>2.7.4 </a:t>
            </a:r>
            <a:r>
              <a:rPr lang="zh-CN" altLang="en-US" sz="3200" dirty="0">
                <a:solidFill>
                  <a:schemeClr val="tx1"/>
                </a:solidFill>
              </a:rPr>
              <a:t>分层风格</a:t>
            </a:r>
          </a:p>
        </p:txBody>
      </p:sp>
    </p:spTree>
    <p:extLst>
      <p:ext uri="{BB962C8B-B14F-4D97-AF65-F5344CB8AC3E}">
        <p14:creationId xmlns:p14="http://schemas.microsoft.com/office/powerpoint/2010/main" val="70557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
          <p:cNvSpPr>
            <a:spLocks noChangeArrowheads="1"/>
          </p:cNvSpPr>
          <p:nvPr/>
        </p:nvSpPr>
        <p:spPr bwMode="auto">
          <a:xfrm>
            <a:off x="601980" y="882550"/>
            <a:ext cx="10294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pPr>
            <a:r>
              <a:rPr lang="zh-CN" altLang="en-US" b="0" dirty="0" smtClean="0">
                <a:solidFill>
                  <a:schemeClr val="tx1"/>
                </a:solidFill>
              </a:rPr>
              <a:t>分层风格</a:t>
            </a:r>
            <a:r>
              <a:rPr lang="zh-CN" altLang="en-US" b="0" dirty="0">
                <a:solidFill>
                  <a:schemeClr val="tx1"/>
                </a:solidFill>
              </a:rPr>
              <a:t>的元素、关系和属性</a:t>
            </a:r>
            <a:endParaRPr lang="zh-CN" altLang="en-US" b="0" dirty="0">
              <a:solidFill>
                <a:schemeClr val="tx1"/>
              </a:solidFill>
              <a:latin typeface="+mj-ea"/>
              <a:ea typeface="+mj-ea"/>
            </a:endParaRPr>
          </a:p>
        </p:txBody>
      </p:sp>
      <p:sp>
        <p:nvSpPr>
          <p:cNvPr id="2" name="矩形 1"/>
          <p:cNvSpPr/>
          <p:nvPr/>
        </p:nvSpPr>
        <p:spPr>
          <a:xfrm>
            <a:off x="1798320" y="1467921"/>
            <a:ext cx="10256520" cy="4856714"/>
          </a:xfrm>
          <a:prstGeom prst="rect">
            <a:avLst/>
          </a:prstGeom>
        </p:spPr>
        <p:txBody>
          <a:bodyPr wrap="square">
            <a:spAutoFit/>
          </a:bodyPr>
          <a:lstStyle/>
          <a:p>
            <a:pPr>
              <a:lnSpc>
                <a:spcPct val="150000"/>
              </a:lnSpc>
            </a:pPr>
            <a:r>
              <a:rPr lang="zh-CN" altLang="en-US" sz="2400" dirty="0">
                <a:latin typeface="+mj-ea"/>
                <a:ea typeface="+mj-ea"/>
              </a:rPr>
              <a:t>元素：层</a:t>
            </a:r>
          </a:p>
          <a:p>
            <a:pPr>
              <a:lnSpc>
                <a:spcPct val="150000"/>
              </a:lnSpc>
            </a:pPr>
            <a:r>
              <a:rPr lang="zh-CN" altLang="en-US" sz="2400" dirty="0">
                <a:latin typeface="+mj-ea"/>
                <a:ea typeface="+mj-ea"/>
              </a:rPr>
              <a:t>关系：允许使用</a:t>
            </a:r>
            <a:r>
              <a:rPr lang="en-US" altLang="zh-CN" sz="2400" i="1" dirty="0">
                <a:latin typeface="+mj-ea"/>
                <a:ea typeface="+mj-ea"/>
              </a:rPr>
              <a:t>(allowed-to-use)</a:t>
            </a:r>
          </a:p>
          <a:p>
            <a:pPr>
              <a:lnSpc>
                <a:spcPct val="150000"/>
              </a:lnSpc>
            </a:pPr>
            <a:r>
              <a:rPr lang="zh-CN" altLang="en-US" sz="2400" dirty="0">
                <a:latin typeface="+mj-ea"/>
                <a:ea typeface="+mj-ea"/>
              </a:rPr>
              <a:t>元素的属性</a:t>
            </a:r>
          </a:p>
          <a:p>
            <a:pPr lvl="1">
              <a:lnSpc>
                <a:spcPct val="150000"/>
              </a:lnSpc>
            </a:pPr>
            <a:r>
              <a:rPr lang="zh-CN" altLang="en-US" sz="2400" dirty="0">
                <a:latin typeface="+mj-ea"/>
                <a:ea typeface="+mj-ea"/>
              </a:rPr>
              <a:t>层名</a:t>
            </a:r>
          </a:p>
          <a:p>
            <a:pPr lvl="1">
              <a:lnSpc>
                <a:spcPct val="150000"/>
              </a:lnSpc>
            </a:pPr>
            <a:r>
              <a:rPr lang="zh-CN" altLang="en-US" sz="2400" dirty="0">
                <a:latin typeface="+mj-ea"/>
                <a:ea typeface="+mj-ea"/>
              </a:rPr>
              <a:t>层中所包含的软件单元</a:t>
            </a:r>
          </a:p>
          <a:p>
            <a:pPr lvl="1">
              <a:lnSpc>
                <a:spcPct val="150000"/>
              </a:lnSpc>
            </a:pPr>
            <a:r>
              <a:rPr lang="zh-CN" altLang="en-US" sz="2400" dirty="0">
                <a:latin typeface="+mj-ea"/>
                <a:ea typeface="+mj-ea"/>
              </a:rPr>
              <a:t>该层所允许使用的软件</a:t>
            </a:r>
          </a:p>
          <a:p>
            <a:pPr lvl="1">
              <a:lnSpc>
                <a:spcPct val="150000"/>
              </a:lnSpc>
            </a:pPr>
            <a:r>
              <a:rPr lang="zh-CN" altLang="en-US" sz="2400" dirty="0">
                <a:latin typeface="+mj-ea"/>
                <a:ea typeface="+mj-ea"/>
              </a:rPr>
              <a:t>提供上层的调用接口</a:t>
            </a:r>
          </a:p>
          <a:p>
            <a:pPr>
              <a:lnSpc>
                <a:spcPct val="150000"/>
              </a:lnSpc>
            </a:pPr>
            <a:r>
              <a:rPr lang="zh-CN" altLang="en-US" sz="2400" dirty="0">
                <a:latin typeface="+mj-ea"/>
                <a:ea typeface="+mj-ea"/>
              </a:rPr>
              <a:t>关系的属性</a:t>
            </a:r>
          </a:p>
          <a:p>
            <a:pPr lvl="1">
              <a:lnSpc>
                <a:spcPct val="90000"/>
              </a:lnSpc>
            </a:pPr>
            <a:r>
              <a:rPr lang="zh-CN" altLang="en-US" sz="2400" dirty="0"/>
              <a:t>该关系是否为传递的</a:t>
            </a:r>
          </a:p>
        </p:txBody>
      </p:sp>
      <p:sp>
        <p:nvSpPr>
          <p:cNvPr id="6" name="Rectangle 5"/>
          <p:cNvSpPr>
            <a:spLocks noChangeArrowheads="1"/>
          </p:cNvSpPr>
          <p:nvPr/>
        </p:nvSpPr>
        <p:spPr bwMode="auto">
          <a:xfrm>
            <a:off x="106680" y="4828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a:solidFill>
                  <a:schemeClr val="tx1"/>
                </a:solidFill>
                <a:latin typeface="微软雅黑_GB2312"/>
              </a:rPr>
              <a:t>2.7.4 </a:t>
            </a:r>
            <a:r>
              <a:rPr lang="zh-CN" altLang="en-US" sz="3200" dirty="0">
                <a:solidFill>
                  <a:schemeClr val="tx1"/>
                </a:solidFill>
              </a:rPr>
              <a:t>分层风格</a:t>
            </a:r>
          </a:p>
        </p:txBody>
      </p:sp>
    </p:spTree>
    <p:extLst>
      <p:ext uri="{BB962C8B-B14F-4D97-AF65-F5344CB8AC3E}">
        <p14:creationId xmlns:p14="http://schemas.microsoft.com/office/powerpoint/2010/main" val="1054495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6"/>
          <p:cNvSpPr>
            <a:spLocks noChangeArrowheads="1"/>
          </p:cNvSpPr>
          <p:nvPr/>
        </p:nvSpPr>
        <p:spPr bwMode="auto">
          <a:xfrm>
            <a:off x="601980" y="882550"/>
            <a:ext cx="10294620" cy="57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pPr>
            <a:r>
              <a:rPr lang="zh-CN" altLang="en-US" dirty="0" smtClean="0">
                <a:solidFill>
                  <a:schemeClr val="tx1"/>
                </a:solidFill>
              </a:rPr>
              <a:t>分层风格的作用</a:t>
            </a:r>
            <a:endParaRPr lang="zh-CN" altLang="en-US" dirty="0">
              <a:solidFill>
                <a:schemeClr val="tx1"/>
              </a:solidFill>
              <a:latin typeface="+mj-ea"/>
              <a:ea typeface="+mj-ea"/>
            </a:endParaRPr>
          </a:p>
        </p:txBody>
      </p:sp>
      <p:sp>
        <p:nvSpPr>
          <p:cNvPr id="2" name="矩形 1"/>
          <p:cNvSpPr/>
          <p:nvPr/>
        </p:nvSpPr>
        <p:spPr>
          <a:xfrm>
            <a:off x="1074420" y="1528881"/>
            <a:ext cx="10980420" cy="2308324"/>
          </a:xfrm>
          <a:prstGeom prst="rect">
            <a:avLst/>
          </a:prstGeom>
        </p:spPr>
        <p:txBody>
          <a:bodyPr wrap="square">
            <a:spAutoFit/>
          </a:bodyPr>
          <a:lstStyle/>
          <a:p>
            <a:pPr>
              <a:lnSpc>
                <a:spcPct val="150000"/>
              </a:lnSpc>
            </a:pPr>
            <a:r>
              <a:rPr lang="zh-CN" altLang="en-US" sz="2400" dirty="0">
                <a:latin typeface="+mj-ea"/>
                <a:ea typeface="+mj-ea"/>
              </a:rPr>
              <a:t>可移植性</a:t>
            </a:r>
          </a:p>
          <a:p>
            <a:pPr lvl="1">
              <a:lnSpc>
                <a:spcPct val="150000"/>
              </a:lnSpc>
            </a:pPr>
            <a:r>
              <a:rPr lang="zh-CN" altLang="en-US" sz="2400" dirty="0">
                <a:latin typeface="+mj-ea"/>
                <a:ea typeface="+mj-ea"/>
              </a:rPr>
              <a:t>只要保持上层调用接口不变，那么该层中的任何改变对上层而言都是透明的</a:t>
            </a:r>
          </a:p>
          <a:p>
            <a:pPr lvl="1">
              <a:lnSpc>
                <a:spcPct val="150000"/>
              </a:lnSpc>
            </a:pPr>
            <a:r>
              <a:rPr lang="zh-CN" altLang="en-US" sz="2400" dirty="0">
                <a:latin typeface="+mj-ea"/>
                <a:ea typeface="+mj-ea"/>
              </a:rPr>
              <a:t>特殊说明：在这里“接口”不仅仅指的是</a:t>
            </a:r>
            <a:r>
              <a:rPr lang="en-US" altLang="zh-CN" sz="2400" dirty="0">
                <a:latin typeface="+mj-ea"/>
                <a:ea typeface="+mj-ea"/>
              </a:rPr>
              <a:t>API</a:t>
            </a:r>
            <a:r>
              <a:rPr lang="zh-CN" altLang="en-US" sz="2400" dirty="0">
                <a:latin typeface="+mj-ea"/>
                <a:ea typeface="+mj-ea"/>
              </a:rPr>
              <a:t>，也包括对上层对下层所做的假设（比如性能、安全性等方面的</a:t>
            </a:r>
            <a:r>
              <a:rPr lang="zh-CN" altLang="en-US" sz="2400" dirty="0" smtClean="0">
                <a:latin typeface="+mj-ea"/>
                <a:ea typeface="+mj-ea"/>
              </a:rPr>
              <a:t>假设）</a:t>
            </a:r>
            <a:endParaRPr lang="zh-CN" altLang="en-US" sz="2400" dirty="0">
              <a:latin typeface="+mj-ea"/>
              <a:ea typeface="+mj-ea"/>
            </a:endParaRPr>
          </a:p>
        </p:txBody>
      </p:sp>
      <p:sp>
        <p:nvSpPr>
          <p:cNvPr id="6"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a:solidFill>
                  <a:schemeClr val="tx1"/>
                </a:solidFill>
                <a:latin typeface="微软雅黑_GB2312"/>
              </a:rPr>
              <a:t>2.7.4 </a:t>
            </a:r>
            <a:r>
              <a:rPr lang="zh-CN" altLang="en-US" sz="3200" dirty="0">
                <a:solidFill>
                  <a:schemeClr val="tx1"/>
                </a:solidFill>
              </a:rPr>
              <a:t>分层风格</a:t>
            </a:r>
          </a:p>
        </p:txBody>
      </p:sp>
    </p:spTree>
    <p:extLst>
      <p:ext uri="{BB962C8B-B14F-4D97-AF65-F5344CB8AC3E}">
        <p14:creationId xmlns:p14="http://schemas.microsoft.com/office/powerpoint/2010/main" val="561962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 </a:t>
            </a:r>
            <a:r>
              <a:rPr lang="zh-CN" altLang="en-US" sz="3200" dirty="0" smtClean="0">
                <a:solidFill>
                  <a:schemeClr val="tx1"/>
                </a:solidFill>
              </a:rPr>
              <a:t>组件</a:t>
            </a:r>
            <a:r>
              <a:rPr lang="zh-CN" altLang="en-US" sz="3200" dirty="0">
                <a:solidFill>
                  <a:schemeClr val="tx1"/>
                </a:solidFill>
              </a:rPr>
              <a:t>－连接器视图</a:t>
            </a:r>
            <a:r>
              <a:rPr lang="zh-CN" altLang="en-US" sz="3200" dirty="0" smtClean="0">
                <a:solidFill>
                  <a:schemeClr val="tx1"/>
                </a:solidFill>
              </a:rPr>
              <a:t>类型</a:t>
            </a:r>
            <a:endParaRPr lang="zh-CN" altLang="en-US" sz="3200" dirty="0">
              <a:solidFill>
                <a:schemeClr val="tx1"/>
              </a:solidFill>
            </a:endParaRPr>
          </a:p>
        </p:txBody>
      </p:sp>
      <p:sp>
        <p:nvSpPr>
          <p:cNvPr id="2" name="矩形 1"/>
          <p:cNvSpPr/>
          <p:nvPr/>
        </p:nvSpPr>
        <p:spPr>
          <a:xfrm>
            <a:off x="1074420" y="1528881"/>
            <a:ext cx="10980420" cy="2862322"/>
          </a:xfrm>
          <a:prstGeom prst="rect">
            <a:avLst/>
          </a:prstGeom>
        </p:spPr>
        <p:txBody>
          <a:bodyPr wrap="square">
            <a:spAutoFit/>
          </a:bodyPr>
          <a:lstStyle/>
          <a:p>
            <a:pPr>
              <a:lnSpc>
                <a:spcPct val="150000"/>
              </a:lnSpc>
            </a:pPr>
            <a:r>
              <a:rPr lang="zh-CN" altLang="en-US" sz="2400" dirty="0"/>
              <a:t>一个组件－连接器视图描述了系统在运行时所存在的实体和可能的交互</a:t>
            </a:r>
          </a:p>
          <a:p>
            <a:pPr lvl="1">
              <a:lnSpc>
                <a:spcPct val="150000"/>
              </a:lnSpc>
            </a:pPr>
            <a:r>
              <a:rPr lang="zh-CN" altLang="en-US" sz="2400" dirty="0"/>
              <a:t>一个组件－连接器视图中的组件是指有运行时的</a:t>
            </a:r>
            <a:r>
              <a:rPr lang="zh-CN" altLang="en-US" sz="2400" dirty="0" smtClean="0"/>
              <a:t>表现元素</a:t>
            </a:r>
            <a:endParaRPr lang="zh-CN" altLang="en-US" sz="2400" dirty="0"/>
          </a:p>
          <a:p>
            <a:pPr lvl="2">
              <a:lnSpc>
                <a:spcPct val="150000"/>
              </a:lnSpc>
            </a:pPr>
            <a:r>
              <a:rPr lang="zh-CN" altLang="en-US" sz="2400" dirty="0"/>
              <a:t>例如：进程、对象、客户端、服务器和数据存储等</a:t>
            </a:r>
          </a:p>
          <a:p>
            <a:pPr lvl="1">
              <a:lnSpc>
                <a:spcPct val="150000"/>
              </a:lnSpc>
            </a:pPr>
            <a:r>
              <a:rPr lang="zh-CN" altLang="en-US" sz="2400" dirty="0"/>
              <a:t>在一个组件－连接器视图中，元素间相互交互的途径也作为元素之一</a:t>
            </a:r>
          </a:p>
          <a:p>
            <a:pPr lvl="2">
              <a:lnSpc>
                <a:spcPct val="150000"/>
              </a:lnSpc>
            </a:pPr>
            <a:r>
              <a:rPr lang="zh-CN" altLang="en-US" sz="2400" dirty="0"/>
              <a:t>例如：通讯链路和协议，信息流以及对共享存储的访问</a:t>
            </a:r>
          </a:p>
        </p:txBody>
      </p:sp>
    </p:spTree>
    <p:extLst>
      <p:ext uri="{BB962C8B-B14F-4D97-AF65-F5344CB8AC3E}">
        <p14:creationId xmlns:p14="http://schemas.microsoft.com/office/powerpoint/2010/main" val="2096325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a:solidFill>
                  <a:schemeClr val="tx1"/>
                </a:solidFill>
              </a:rPr>
              <a:t>2.8 </a:t>
            </a:r>
            <a:r>
              <a:rPr lang="zh-CN" altLang="en-US" sz="3200" dirty="0" smtClean="0">
                <a:solidFill>
                  <a:schemeClr val="tx1"/>
                </a:solidFill>
              </a:rPr>
              <a:t>组件</a:t>
            </a:r>
            <a:r>
              <a:rPr lang="zh-CN" altLang="en-US" sz="3200" dirty="0">
                <a:solidFill>
                  <a:schemeClr val="tx1"/>
                </a:solidFill>
              </a:rPr>
              <a:t>－连接器视图</a:t>
            </a:r>
            <a:r>
              <a:rPr lang="zh-CN" altLang="en-US" sz="3200" dirty="0" smtClean="0">
                <a:solidFill>
                  <a:schemeClr val="tx1"/>
                </a:solidFill>
              </a:rPr>
              <a:t>类型</a:t>
            </a:r>
            <a:endParaRPr lang="zh-CN" altLang="en-US" sz="3200" dirty="0">
              <a:solidFill>
                <a:schemeClr val="tx1"/>
              </a:solidFill>
            </a:endParaRPr>
          </a:p>
        </p:txBody>
      </p:sp>
      <p:sp>
        <p:nvSpPr>
          <p:cNvPr id="2" name="矩形 1"/>
          <p:cNvSpPr/>
          <p:nvPr/>
        </p:nvSpPr>
        <p:spPr>
          <a:xfrm>
            <a:off x="617220" y="1018837"/>
            <a:ext cx="10980420" cy="580865"/>
          </a:xfrm>
          <a:prstGeom prst="rect">
            <a:avLst/>
          </a:prstGeom>
        </p:spPr>
        <p:txBody>
          <a:bodyPr wrap="square">
            <a:spAutoFit/>
          </a:bodyPr>
          <a:lstStyle/>
          <a:p>
            <a:pPr>
              <a:lnSpc>
                <a:spcPct val="150000"/>
              </a:lnSpc>
            </a:pPr>
            <a:r>
              <a:rPr lang="zh-CN" altLang="en-US" sz="2400" b="1" dirty="0"/>
              <a:t>组件－连接器</a:t>
            </a:r>
            <a:r>
              <a:rPr lang="zh-CN" altLang="en-US" sz="2400" b="1" dirty="0" smtClean="0"/>
              <a:t>视图</a:t>
            </a:r>
            <a:r>
              <a:rPr lang="zh-CN" altLang="en-US" sz="2400" b="1" dirty="0"/>
              <a:t>元素</a:t>
            </a:r>
          </a:p>
        </p:txBody>
      </p:sp>
      <p:sp>
        <p:nvSpPr>
          <p:cNvPr id="3" name="矩形 2"/>
          <p:cNvSpPr/>
          <p:nvPr/>
        </p:nvSpPr>
        <p:spPr>
          <a:xfrm>
            <a:off x="1630680" y="1894043"/>
            <a:ext cx="9997440" cy="2862322"/>
          </a:xfrm>
          <a:prstGeom prst="rect">
            <a:avLst/>
          </a:prstGeom>
        </p:spPr>
        <p:txBody>
          <a:bodyPr wrap="square">
            <a:spAutoFit/>
          </a:bodyPr>
          <a:lstStyle/>
          <a:p>
            <a:pPr>
              <a:lnSpc>
                <a:spcPct val="150000"/>
              </a:lnSpc>
            </a:pPr>
            <a:r>
              <a:rPr lang="zh-CN" altLang="en-US" sz="2400" dirty="0"/>
              <a:t>组件</a:t>
            </a:r>
          </a:p>
          <a:p>
            <a:pPr lvl="1">
              <a:lnSpc>
                <a:spcPct val="150000"/>
              </a:lnSpc>
            </a:pPr>
            <a:r>
              <a:rPr lang="zh-CN" altLang="en-US" sz="2400" dirty="0"/>
              <a:t>一般的组件类型包括：客户端、服务器、过滤器、对象和数据库等</a:t>
            </a:r>
          </a:p>
          <a:p>
            <a:pPr>
              <a:lnSpc>
                <a:spcPct val="150000"/>
              </a:lnSpc>
            </a:pPr>
            <a:r>
              <a:rPr lang="zh-CN" altLang="en-US" sz="2400" dirty="0"/>
              <a:t>连接器</a:t>
            </a:r>
          </a:p>
          <a:p>
            <a:pPr lvl="1">
              <a:lnSpc>
                <a:spcPct val="150000"/>
              </a:lnSpc>
            </a:pPr>
            <a:r>
              <a:rPr lang="zh-CN" altLang="en-US" sz="2400" dirty="0"/>
              <a:t>连接器的示例可以包括：过程调用、异步消息传递、事件广播、管道以及数据库服务器和客户端间的事务处理机制</a:t>
            </a:r>
          </a:p>
        </p:txBody>
      </p:sp>
    </p:spTree>
    <p:extLst>
      <p:ext uri="{BB962C8B-B14F-4D97-AF65-F5344CB8AC3E}">
        <p14:creationId xmlns:p14="http://schemas.microsoft.com/office/powerpoint/2010/main" val="30869291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a:solidFill>
                  <a:schemeClr val="tx1"/>
                </a:solidFill>
              </a:rPr>
              <a:t>2.8 </a:t>
            </a:r>
            <a:r>
              <a:rPr lang="zh-CN" altLang="en-US" sz="3200" dirty="0" smtClean="0">
                <a:solidFill>
                  <a:schemeClr val="tx1"/>
                </a:solidFill>
              </a:rPr>
              <a:t>组件</a:t>
            </a:r>
            <a:r>
              <a:rPr lang="zh-CN" altLang="en-US" sz="3200" dirty="0">
                <a:solidFill>
                  <a:schemeClr val="tx1"/>
                </a:solidFill>
              </a:rPr>
              <a:t>－连接器</a:t>
            </a:r>
            <a:r>
              <a:rPr lang="zh-CN" altLang="en-US" sz="3200" dirty="0" smtClean="0">
                <a:solidFill>
                  <a:schemeClr val="tx1"/>
                </a:solidFill>
              </a:rPr>
              <a:t>视图类型</a:t>
            </a:r>
            <a:endParaRPr lang="zh-CN" altLang="en-US" sz="3200" dirty="0">
              <a:solidFill>
                <a:schemeClr val="tx1"/>
              </a:solidFill>
            </a:endParaRPr>
          </a:p>
        </p:txBody>
      </p:sp>
      <p:sp>
        <p:nvSpPr>
          <p:cNvPr id="3" name="矩形 2"/>
          <p:cNvSpPr/>
          <p:nvPr/>
        </p:nvSpPr>
        <p:spPr>
          <a:xfrm>
            <a:off x="1668780" y="964128"/>
            <a:ext cx="9067800" cy="5078313"/>
          </a:xfrm>
          <a:prstGeom prst="rect">
            <a:avLst/>
          </a:prstGeom>
        </p:spPr>
        <p:txBody>
          <a:bodyPr wrap="square">
            <a:spAutoFit/>
          </a:bodyPr>
          <a:lstStyle/>
          <a:p>
            <a:pPr>
              <a:lnSpc>
                <a:spcPct val="150000"/>
              </a:lnSpc>
            </a:pPr>
            <a:r>
              <a:rPr lang="zh-CN" altLang="en-US" sz="2400" dirty="0">
                <a:latin typeface="+mj-ea"/>
                <a:ea typeface="+mj-ea"/>
              </a:rPr>
              <a:t>根据系统在执行的时候所采用的计算</a:t>
            </a:r>
            <a:r>
              <a:rPr lang="zh-CN" altLang="en-US" sz="2400" dirty="0" smtClean="0">
                <a:latin typeface="+mj-ea"/>
                <a:ea typeface="+mj-ea"/>
              </a:rPr>
              <a:t>模型不同</a:t>
            </a:r>
            <a:r>
              <a:rPr lang="zh-CN" altLang="en-US" sz="2400" dirty="0">
                <a:latin typeface="+mj-ea"/>
                <a:ea typeface="+mj-ea"/>
              </a:rPr>
              <a:t>，系统的组件和连接器可以表现为以下风格：</a:t>
            </a:r>
          </a:p>
          <a:p>
            <a:pPr lvl="1">
              <a:lnSpc>
                <a:spcPct val="150000"/>
              </a:lnSpc>
            </a:pPr>
            <a:r>
              <a:rPr lang="zh-CN" altLang="en-US" sz="2400" b="1" i="1" dirty="0">
                <a:latin typeface="+mj-ea"/>
                <a:ea typeface="+mj-ea"/>
              </a:rPr>
              <a:t>共享数据</a:t>
            </a:r>
          </a:p>
          <a:p>
            <a:pPr lvl="1">
              <a:lnSpc>
                <a:spcPct val="150000"/>
              </a:lnSpc>
            </a:pPr>
            <a:r>
              <a:rPr lang="zh-CN" altLang="en-US" sz="2400" b="1" i="1" dirty="0">
                <a:latin typeface="+mj-ea"/>
                <a:ea typeface="+mj-ea"/>
              </a:rPr>
              <a:t>服务器</a:t>
            </a:r>
            <a:r>
              <a:rPr lang="en-US" altLang="zh-CN" sz="2400" b="1" i="1" dirty="0">
                <a:latin typeface="+mj-ea"/>
                <a:ea typeface="+mj-ea"/>
              </a:rPr>
              <a:t>/</a:t>
            </a:r>
            <a:r>
              <a:rPr lang="zh-CN" altLang="en-US" sz="2400" b="1" i="1" dirty="0">
                <a:latin typeface="+mj-ea"/>
                <a:ea typeface="+mj-ea"/>
              </a:rPr>
              <a:t>客户端（</a:t>
            </a:r>
            <a:r>
              <a:rPr lang="en-US" altLang="zh-CN" sz="2400" b="1" i="1" dirty="0">
                <a:latin typeface="+mj-ea"/>
                <a:ea typeface="+mj-ea"/>
              </a:rPr>
              <a:t>C/S</a:t>
            </a:r>
            <a:r>
              <a:rPr lang="zh-CN" altLang="en-US" sz="2400" b="1" i="1" dirty="0">
                <a:latin typeface="+mj-ea"/>
                <a:ea typeface="+mj-ea"/>
              </a:rPr>
              <a:t>）</a:t>
            </a:r>
          </a:p>
          <a:p>
            <a:pPr lvl="1">
              <a:lnSpc>
                <a:spcPct val="150000"/>
              </a:lnSpc>
            </a:pPr>
            <a:r>
              <a:rPr lang="en-US" altLang="zh-CN" sz="2400" b="1" i="1" dirty="0">
                <a:latin typeface="+mj-ea"/>
                <a:ea typeface="+mj-ea"/>
              </a:rPr>
              <a:t>P2P</a:t>
            </a:r>
          </a:p>
          <a:p>
            <a:pPr lvl="1">
              <a:lnSpc>
                <a:spcPct val="150000"/>
              </a:lnSpc>
            </a:pPr>
            <a:r>
              <a:rPr lang="zh-CN" altLang="en-US" sz="2400" b="1" i="1" dirty="0">
                <a:latin typeface="+mj-ea"/>
                <a:ea typeface="+mj-ea"/>
              </a:rPr>
              <a:t>通信进程</a:t>
            </a:r>
          </a:p>
          <a:p>
            <a:pPr lvl="1">
              <a:lnSpc>
                <a:spcPct val="150000"/>
              </a:lnSpc>
            </a:pPr>
            <a:r>
              <a:rPr lang="zh-CN" altLang="en-US" sz="2400" dirty="0">
                <a:latin typeface="+mj-ea"/>
                <a:ea typeface="+mj-ea"/>
              </a:rPr>
              <a:t>管道和过滤器</a:t>
            </a:r>
          </a:p>
          <a:p>
            <a:pPr lvl="1">
              <a:lnSpc>
                <a:spcPct val="150000"/>
              </a:lnSpc>
            </a:pPr>
            <a:r>
              <a:rPr lang="zh-CN" altLang="en-US" sz="2400" dirty="0">
                <a:latin typeface="+mj-ea"/>
                <a:ea typeface="+mj-ea"/>
              </a:rPr>
              <a:t>发布－订阅</a:t>
            </a:r>
          </a:p>
          <a:p>
            <a:pPr lvl="1">
              <a:lnSpc>
                <a:spcPct val="150000"/>
              </a:lnSpc>
            </a:pPr>
            <a:r>
              <a:rPr lang="en-US" altLang="zh-CN" sz="2400" dirty="0">
                <a:latin typeface="+mj-ea"/>
                <a:ea typeface="+mj-ea"/>
              </a:rPr>
              <a:t>...</a:t>
            </a:r>
          </a:p>
        </p:txBody>
      </p:sp>
    </p:spTree>
    <p:extLst>
      <p:ext uri="{BB962C8B-B14F-4D97-AF65-F5344CB8AC3E}">
        <p14:creationId xmlns:p14="http://schemas.microsoft.com/office/powerpoint/2010/main" val="972142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2.1 </a:t>
            </a:r>
            <a:r>
              <a:rPr lang="zh-CN" altLang="en-US" sz="3200" dirty="0" smtClean="0">
                <a:solidFill>
                  <a:schemeClr val="tx1"/>
                </a:solidFill>
              </a:rPr>
              <a:t>体系结构风格</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08660" y="116773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3200" dirty="0" smtClean="0">
                <a:solidFill>
                  <a:schemeClr val="tx1"/>
                </a:solidFill>
              </a:rPr>
              <a:t>常见的软件体系结构风格</a:t>
            </a:r>
            <a:endParaRPr lang="zh-CN" altLang="en-US" sz="3200" b="0" dirty="0">
              <a:solidFill>
                <a:schemeClr val="tx1"/>
              </a:solidFill>
              <a:latin typeface="微软雅黑_GB2312"/>
            </a:endParaRPr>
          </a:p>
        </p:txBody>
      </p:sp>
      <p:sp>
        <p:nvSpPr>
          <p:cNvPr id="2" name="矩形 1"/>
          <p:cNvSpPr/>
          <p:nvPr/>
        </p:nvSpPr>
        <p:spPr>
          <a:xfrm>
            <a:off x="1184910" y="2195749"/>
            <a:ext cx="10035540" cy="3108543"/>
          </a:xfrm>
          <a:prstGeom prst="rect">
            <a:avLst/>
          </a:prstGeom>
        </p:spPr>
        <p:txBody>
          <a:bodyPr wrap="square">
            <a:spAutoFit/>
          </a:bodyPr>
          <a:lstStyle/>
          <a:p>
            <a:pPr marL="457200" indent="-457200">
              <a:buFont typeface="Wingdings" panose="05000000000000000000" pitchFamily="2" charset="2"/>
              <a:buChar char="Ø"/>
            </a:pPr>
            <a:r>
              <a:rPr lang="zh-CN" altLang="en-US" sz="2800" dirty="0">
                <a:latin typeface="+mj-ea"/>
                <a:ea typeface="+mj-ea"/>
              </a:rPr>
              <a:t>对在实践中一些常见的构架风格</a:t>
            </a:r>
            <a:r>
              <a:rPr lang="en-US" altLang="zh-CN" sz="2800" dirty="0">
                <a:latin typeface="+mj-ea"/>
                <a:ea typeface="+mj-ea"/>
              </a:rPr>
              <a:t>(</a:t>
            </a:r>
            <a:r>
              <a:rPr lang="zh-CN" altLang="en-US" sz="2800" dirty="0">
                <a:latin typeface="+mj-ea"/>
                <a:ea typeface="+mj-ea"/>
              </a:rPr>
              <a:t>模式</a:t>
            </a:r>
            <a:r>
              <a:rPr lang="en-US" altLang="zh-CN" sz="2800" dirty="0">
                <a:latin typeface="+mj-ea"/>
                <a:ea typeface="+mj-ea"/>
              </a:rPr>
              <a:t>)</a:t>
            </a:r>
            <a:r>
              <a:rPr lang="zh-CN" altLang="en-US" sz="2800" dirty="0">
                <a:latin typeface="+mj-ea"/>
                <a:ea typeface="+mj-ea"/>
              </a:rPr>
              <a:t>的讨论，有助于我们对软件构架的理解</a:t>
            </a:r>
          </a:p>
          <a:p>
            <a:pPr marL="457200" indent="-457200">
              <a:buFont typeface="Wingdings" panose="05000000000000000000" pitchFamily="2" charset="2"/>
              <a:buChar char="Ø"/>
            </a:pPr>
            <a:endParaRPr lang="zh-CN" altLang="en-US" sz="2800" dirty="0">
              <a:latin typeface="+mj-ea"/>
              <a:ea typeface="+mj-ea"/>
            </a:endParaRPr>
          </a:p>
          <a:p>
            <a:pPr marL="457200" indent="-457200">
              <a:buFont typeface="Wingdings" panose="05000000000000000000" pitchFamily="2" charset="2"/>
              <a:buChar char="Ø"/>
            </a:pPr>
            <a:r>
              <a:rPr lang="zh-CN" altLang="en-US" sz="2800" dirty="0">
                <a:latin typeface="+mj-ea"/>
                <a:ea typeface="+mj-ea"/>
              </a:rPr>
              <a:t>对常见构架风格的</a:t>
            </a:r>
            <a:r>
              <a:rPr lang="zh-CN" altLang="en-US" sz="2800" dirty="0" smtClean="0">
                <a:latin typeface="+mj-ea"/>
                <a:ea typeface="+mj-ea"/>
              </a:rPr>
              <a:t>讨论</a:t>
            </a:r>
            <a:endParaRPr lang="zh-CN" altLang="en-US" sz="2800" dirty="0">
              <a:latin typeface="+mj-ea"/>
              <a:ea typeface="+mj-ea"/>
            </a:endParaRPr>
          </a:p>
          <a:p>
            <a:pPr marL="914400" lvl="1" indent="-457200">
              <a:buFont typeface="Wingdings" panose="05000000000000000000" pitchFamily="2" charset="2"/>
              <a:buChar char="ü"/>
            </a:pPr>
            <a:r>
              <a:rPr lang="zh-CN" altLang="en-US" sz="2800" dirty="0">
                <a:latin typeface="+mj-ea"/>
                <a:ea typeface="+mj-ea"/>
              </a:rPr>
              <a:t>每一个常见的构架风格，都可以看成是一组计算组件以及组件间的交互</a:t>
            </a:r>
          </a:p>
          <a:p>
            <a:pPr marL="914400" lvl="1" indent="-457200">
              <a:buFont typeface="Wingdings" panose="05000000000000000000" pitchFamily="2" charset="2"/>
              <a:buChar char="ü"/>
            </a:pPr>
            <a:r>
              <a:rPr lang="zh-CN" altLang="en-US" sz="2800" dirty="0">
                <a:latin typeface="+mj-ea"/>
                <a:ea typeface="+mj-ea"/>
              </a:rPr>
              <a:t>以图示的方式表示组件和组件间的交互</a:t>
            </a:r>
          </a:p>
        </p:txBody>
      </p:sp>
    </p:spTree>
    <p:extLst>
      <p:ext uri="{BB962C8B-B14F-4D97-AF65-F5344CB8AC3E}">
        <p14:creationId xmlns:p14="http://schemas.microsoft.com/office/powerpoint/2010/main" val="666004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smtClean="0">
                <a:solidFill>
                  <a:schemeClr val="tx1"/>
                </a:solidFill>
              </a:rPr>
              <a:t>2.8.1</a:t>
            </a:r>
            <a:r>
              <a:rPr lang="zh-CN" altLang="en-US" sz="3200" smtClean="0">
                <a:solidFill>
                  <a:schemeClr val="tx1"/>
                </a:solidFill>
              </a:rPr>
              <a:t> </a:t>
            </a:r>
            <a:r>
              <a:rPr lang="zh-CN" altLang="en-US" sz="3200" dirty="0" smtClean="0">
                <a:solidFill>
                  <a:schemeClr val="tx1"/>
                </a:solidFill>
              </a:rPr>
              <a:t>共享数据风格</a:t>
            </a:r>
            <a:endParaRPr lang="zh-CN" altLang="en-US" sz="3200" dirty="0">
              <a:solidFill>
                <a:schemeClr val="tx1"/>
              </a:solidFill>
            </a:endParaRPr>
          </a:p>
        </p:txBody>
      </p:sp>
      <p:sp>
        <p:nvSpPr>
          <p:cNvPr id="3" name="矩形 2"/>
          <p:cNvSpPr/>
          <p:nvPr/>
        </p:nvSpPr>
        <p:spPr>
          <a:xfrm>
            <a:off x="944880" y="1309270"/>
            <a:ext cx="10096500" cy="4524315"/>
          </a:xfrm>
          <a:prstGeom prst="rect">
            <a:avLst/>
          </a:prstGeom>
        </p:spPr>
        <p:txBody>
          <a:bodyPr wrap="square">
            <a:spAutoFit/>
          </a:bodyPr>
          <a:lstStyle/>
          <a:p>
            <a:pPr>
              <a:lnSpc>
                <a:spcPct val="150000"/>
              </a:lnSpc>
            </a:pPr>
            <a:r>
              <a:rPr lang="zh-CN" altLang="en-US" sz="2400" dirty="0"/>
              <a:t>共享数据风格中有着至少一个能够实现数据持续化的共享数据存储以及多个数据的访问者</a:t>
            </a:r>
          </a:p>
          <a:p>
            <a:pPr marL="342900" indent="-342900">
              <a:lnSpc>
                <a:spcPct val="150000"/>
              </a:lnSpc>
              <a:buFont typeface="Wingdings" panose="05000000000000000000" pitchFamily="2" charset="2"/>
              <a:buChar char="Ø"/>
            </a:pPr>
            <a:r>
              <a:rPr lang="zh-CN" altLang="en-US" sz="2400" dirty="0" smtClean="0"/>
              <a:t>交互</a:t>
            </a:r>
            <a:r>
              <a:rPr lang="zh-CN" altLang="en-US" sz="2400" dirty="0"/>
              <a:t>的模式主要是持续化数据的交换</a:t>
            </a:r>
          </a:p>
          <a:p>
            <a:pPr lvl="1">
              <a:lnSpc>
                <a:spcPct val="150000"/>
              </a:lnSpc>
            </a:pPr>
            <a:r>
              <a:rPr lang="zh-CN" altLang="en-US" sz="2400" dirty="0" smtClean="0"/>
              <a:t>       例如</a:t>
            </a:r>
            <a:r>
              <a:rPr lang="zh-CN" altLang="en-US" sz="2400" dirty="0"/>
              <a:t>：</a:t>
            </a:r>
            <a:r>
              <a:rPr lang="zh-CN" altLang="en-US" sz="2400" dirty="0" smtClean="0"/>
              <a:t>数据库系统</a:t>
            </a:r>
            <a:endParaRPr lang="en-US" altLang="zh-CN" sz="2400" dirty="0" smtClean="0"/>
          </a:p>
          <a:p>
            <a:pPr marL="342900" indent="-342900">
              <a:lnSpc>
                <a:spcPct val="150000"/>
              </a:lnSpc>
              <a:buFont typeface="Wingdings" panose="05000000000000000000" pitchFamily="2" charset="2"/>
              <a:buChar char="Ø"/>
            </a:pPr>
            <a:r>
              <a:rPr lang="zh-CN" altLang="en-US" sz="2400" dirty="0" smtClean="0"/>
              <a:t>一般计算模型</a:t>
            </a:r>
          </a:p>
          <a:p>
            <a:pPr lvl="1">
              <a:lnSpc>
                <a:spcPct val="150000"/>
              </a:lnSpc>
            </a:pPr>
            <a:r>
              <a:rPr lang="zh-CN" altLang="en-US" sz="2400" dirty="0" smtClean="0"/>
              <a:t>数据</a:t>
            </a:r>
            <a:r>
              <a:rPr lang="zh-CN" altLang="en-US" sz="2400" dirty="0"/>
              <a:t>的访问者从数据存储中读取数据，执行计算，然后回写数据（纯共享数据模式）</a:t>
            </a:r>
          </a:p>
          <a:p>
            <a:pPr lvl="1">
              <a:lnSpc>
                <a:spcPct val="150000"/>
              </a:lnSpc>
            </a:pPr>
            <a:r>
              <a:rPr lang="zh-CN" altLang="en-US" sz="2400" dirty="0"/>
              <a:t>除了上述功能外，还非数据存储元素之间的相互交互</a:t>
            </a:r>
          </a:p>
        </p:txBody>
      </p:sp>
    </p:spTree>
    <p:extLst>
      <p:ext uri="{BB962C8B-B14F-4D97-AF65-F5344CB8AC3E}">
        <p14:creationId xmlns:p14="http://schemas.microsoft.com/office/powerpoint/2010/main" val="1707612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2.8.1</a:t>
            </a:r>
            <a:r>
              <a:rPr lang="zh-CN" altLang="en-US" sz="3200" dirty="0" smtClean="0">
                <a:solidFill>
                  <a:schemeClr val="tx1"/>
                </a:solidFill>
              </a:rPr>
              <a:t> 共享数据风格</a:t>
            </a:r>
            <a:endParaRPr lang="zh-CN" altLang="en-US" sz="3200" dirty="0">
              <a:solidFill>
                <a:schemeClr val="tx1"/>
              </a:solidFill>
            </a:endParaRPr>
          </a:p>
        </p:txBody>
      </p:sp>
      <p:sp>
        <p:nvSpPr>
          <p:cNvPr id="3" name="矩形 2"/>
          <p:cNvSpPr/>
          <p:nvPr/>
        </p:nvSpPr>
        <p:spPr>
          <a:xfrm>
            <a:off x="624840" y="882550"/>
            <a:ext cx="10096500" cy="580865"/>
          </a:xfrm>
          <a:prstGeom prst="rect">
            <a:avLst/>
          </a:prstGeom>
        </p:spPr>
        <p:txBody>
          <a:bodyPr wrap="square">
            <a:spAutoFit/>
          </a:bodyPr>
          <a:lstStyle/>
          <a:p>
            <a:pPr>
              <a:lnSpc>
                <a:spcPct val="150000"/>
              </a:lnSpc>
            </a:pPr>
            <a:r>
              <a:rPr lang="zh-CN" altLang="en-US" sz="2400" b="1" dirty="0"/>
              <a:t>元素、关系和属性</a:t>
            </a:r>
          </a:p>
        </p:txBody>
      </p:sp>
      <p:sp>
        <p:nvSpPr>
          <p:cNvPr id="2" name="矩形 1"/>
          <p:cNvSpPr/>
          <p:nvPr/>
        </p:nvSpPr>
        <p:spPr>
          <a:xfrm>
            <a:off x="2141220" y="1309270"/>
            <a:ext cx="8122920" cy="5078313"/>
          </a:xfrm>
          <a:prstGeom prst="rect">
            <a:avLst/>
          </a:prstGeom>
        </p:spPr>
        <p:txBody>
          <a:bodyPr wrap="square">
            <a:spAutoFit/>
          </a:bodyPr>
          <a:lstStyle/>
          <a:p>
            <a:pPr>
              <a:lnSpc>
                <a:spcPct val="150000"/>
              </a:lnSpc>
            </a:pPr>
            <a:r>
              <a:rPr lang="zh-CN" altLang="en-US" sz="2400" dirty="0">
                <a:latin typeface="+mj-ea"/>
                <a:ea typeface="+mj-ea"/>
              </a:rPr>
              <a:t>元素</a:t>
            </a:r>
          </a:p>
          <a:p>
            <a:pPr lvl="1">
              <a:lnSpc>
                <a:spcPct val="150000"/>
              </a:lnSpc>
            </a:pPr>
            <a:r>
              <a:rPr lang="zh-CN" altLang="en-US" sz="2400" dirty="0">
                <a:latin typeface="+mj-ea"/>
                <a:ea typeface="+mj-ea"/>
              </a:rPr>
              <a:t>组件类型：共享数据存储，数据访问者</a:t>
            </a:r>
          </a:p>
          <a:p>
            <a:pPr lvl="1">
              <a:lnSpc>
                <a:spcPct val="150000"/>
              </a:lnSpc>
            </a:pPr>
            <a:r>
              <a:rPr lang="zh-CN" altLang="en-US" sz="2400" dirty="0">
                <a:latin typeface="+mj-ea"/>
                <a:ea typeface="+mj-ea"/>
              </a:rPr>
              <a:t>连接器类型：数据读</a:t>
            </a:r>
            <a:r>
              <a:rPr lang="en-US" altLang="zh-CN" sz="2400" dirty="0">
                <a:latin typeface="+mj-ea"/>
                <a:ea typeface="+mj-ea"/>
              </a:rPr>
              <a:t>/</a:t>
            </a:r>
            <a:r>
              <a:rPr lang="zh-CN" altLang="en-US" sz="2400" dirty="0">
                <a:latin typeface="+mj-ea"/>
                <a:ea typeface="+mj-ea"/>
              </a:rPr>
              <a:t>写</a:t>
            </a:r>
          </a:p>
          <a:p>
            <a:pPr>
              <a:lnSpc>
                <a:spcPct val="150000"/>
              </a:lnSpc>
            </a:pPr>
            <a:r>
              <a:rPr lang="zh-CN" altLang="en-US" sz="2400" dirty="0">
                <a:latin typeface="+mj-ea"/>
                <a:ea typeface="+mj-ea"/>
              </a:rPr>
              <a:t>关系</a:t>
            </a:r>
          </a:p>
          <a:p>
            <a:pPr lvl="1">
              <a:lnSpc>
                <a:spcPct val="150000"/>
              </a:lnSpc>
            </a:pPr>
            <a:r>
              <a:rPr lang="zh-CN" altLang="en-US" sz="2400" dirty="0">
                <a:latin typeface="+mj-ea"/>
                <a:ea typeface="+mj-ea"/>
              </a:rPr>
              <a:t>决定哪个访问者和哪个数据存储相连接的关系</a:t>
            </a:r>
          </a:p>
          <a:p>
            <a:pPr>
              <a:lnSpc>
                <a:spcPct val="150000"/>
              </a:lnSpc>
            </a:pPr>
            <a:r>
              <a:rPr lang="zh-CN" altLang="en-US" sz="2400" dirty="0">
                <a:latin typeface="+mj-ea"/>
                <a:ea typeface="+mj-ea"/>
              </a:rPr>
              <a:t>属性</a:t>
            </a:r>
          </a:p>
          <a:p>
            <a:pPr lvl="1">
              <a:lnSpc>
                <a:spcPct val="150000"/>
              </a:lnSpc>
            </a:pPr>
            <a:r>
              <a:rPr lang="zh-CN" altLang="en-US" sz="2400" dirty="0">
                <a:latin typeface="+mj-ea"/>
                <a:ea typeface="+mj-ea"/>
              </a:rPr>
              <a:t>数据存储的类型，性能属性，数据分布等</a:t>
            </a:r>
          </a:p>
          <a:p>
            <a:pPr>
              <a:lnSpc>
                <a:spcPct val="150000"/>
              </a:lnSpc>
            </a:pPr>
            <a:r>
              <a:rPr lang="zh-CN" altLang="en-US" sz="2400" dirty="0">
                <a:latin typeface="+mj-ea"/>
                <a:ea typeface="+mj-ea"/>
              </a:rPr>
              <a:t>拓扑结构</a:t>
            </a:r>
          </a:p>
          <a:p>
            <a:pPr lvl="1">
              <a:lnSpc>
                <a:spcPct val="150000"/>
              </a:lnSpc>
            </a:pPr>
            <a:r>
              <a:rPr lang="zh-CN" altLang="en-US" sz="2400" dirty="0">
                <a:latin typeface="+mj-ea"/>
                <a:ea typeface="+mj-ea"/>
              </a:rPr>
              <a:t>通常是星型拓扑，数据存储在中间</a:t>
            </a:r>
          </a:p>
        </p:txBody>
      </p:sp>
    </p:spTree>
    <p:extLst>
      <p:ext uri="{BB962C8B-B14F-4D97-AF65-F5344CB8AC3E}">
        <p14:creationId xmlns:p14="http://schemas.microsoft.com/office/powerpoint/2010/main" val="3254011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2.8.1</a:t>
            </a:r>
            <a:r>
              <a:rPr lang="zh-CN" altLang="en-US" sz="3200" dirty="0" smtClean="0">
                <a:solidFill>
                  <a:schemeClr val="tx1"/>
                </a:solidFill>
              </a:rPr>
              <a:t> 共享数据风格</a:t>
            </a:r>
            <a:endParaRPr lang="zh-CN" altLang="en-US" sz="3200" dirty="0">
              <a:solidFill>
                <a:schemeClr val="tx1"/>
              </a:solidFill>
            </a:endParaRPr>
          </a:p>
        </p:txBody>
      </p:sp>
      <p:sp>
        <p:nvSpPr>
          <p:cNvPr id="3" name="矩形 2"/>
          <p:cNvSpPr/>
          <p:nvPr/>
        </p:nvSpPr>
        <p:spPr>
          <a:xfrm>
            <a:off x="925830" y="882549"/>
            <a:ext cx="10096500" cy="580865"/>
          </a:xfrm>
          <a:prstGeom prst="rect">
            <a:avLst/>
          </a:prstGeom>
        </p:spPr>
        <p:txBody>
          <a:bodyPr wrap="square">
            <a:spAutoFit/>
          </a:bodyPr>
          <a:lstStyle/>
          <a:p>
            <a:pPr>
              <a:lnSpc>
                <a:spcPct val="150000"/>
              </a:lnSpc>
            </a:pPr>
            <a:r>
              <a:rPr lang="zh-CN" altLang="en-US" sz="2400" b="1" dirty="0" smtClean="0"/>
              <a:t>作用</a:t>
            </a:r>
            <a:endParaRPr lang="zh-CN" altLang="en-US" sz="2400" b="1" dirty="0"/>
          </a:p>
        </p:txBody>
      </p:sp>
      <p:sp>
        <p:nvSpPr>
          <p:cNvPr id="2" name="矩形 1"/>
          <p:cNvSpPr/>
          <p:nvPr/>
        </p:nvSpPr>
        <p:spPr>
          <a:xfrm>
            <a:off x="1912620" y="1621469"/>
            <a:ext cx="8122920" cy="3904852"/>
          </a:xfrm>
          <a:prstGeom prst="rect">
            <a:avLst/>
          </a:prstGeom>
        </p:spPr>
        <p:txBody>
          <a:bodyPr wrap="square">
            <a:spAutoFit/>
          </a:bodyPr>
          <a:lstStyle/>
          <a:p>
            <a:pPr>
              <a:lnSpc>
                <a:spcPct val="150000"/>
              </a:lnSpc>
            </a:pPr>
            <a:r>
              <a:rPr lang="zh-CN" altLang="en-US" sz="2400" dirty="0"/>
              <a:t>实现数据生产者和消费者之间的分离</a:t>
            </a:r>
          </a:p>
          <a:p>
            <a:pPr lvl="1">
              <a:lnSpc>
                <a:spcPct val="150000"/>
              </a:lnSpc>
            </a:pPr>
            <a:r>
              <a:rPr lang="zh-CN" altLang="en-US" sz="2400" dirty="0"/>
              <a:t>支持可修改性</a:t>
            </a:r>
          </a:p>
          <a:p>
            <a:pPr>
              <a:lnSpc>
                <a:spcPct val="150000"/>
              </a:lnSpc>
            </a:pPr>
            <a:r>
              <a:rPr lang="zh-CN" altLang="en-US" sz="2400" dirty="0"/>
              <a:t>跟该风格相关联的分析</a:t>
            </a:r>
          </a:p>
          <a:p>
            <a:pPr lvl="1">
              <a:lnSpc>
                <a:spcPct val="150000"/>
              </a:lnSpc>
            </a:pPr>
            <a:r>
              <a:rPr lang="zh-CN" altLang="en-US" sz="2400" dirty="0"/>
              <a:t>性能</a:t>
            </a:r>
          </a:p>
          <a:p>
            <a:pPr lvl="1">
              <a:lnSpc>
                <a:spcPct val="150000"/>
              </a:lnSpc>
            </a:pPr>
            <a:r>
              <a:rPr lang="zh-CN" altLang="en-US" sz="2400" dirty="0"/>
              <a:t>安全性</a:t>
            </a:r>
          </a:p>
          <a:p>
            <a:pPr lvl="1">
              <a:lnSpc>
                <a:spcPct val="150000"/>
              </a:lnSpc>
            </a:pPr>
            <a:r>
              <a:rPr lang="zh-CN" altLang="en-US" sz="2400" dirty="0"/>
              <a:t>可靠性</a:t>
            </a:r>
          </a:p>
          <a:p>
            <a:pPr lvl="1">
              <a:lnSpc>
                <a:spcPct val="150000"/>
              </a:lnSpc>
            </a:pPr>
            <a:r>
              <a:rPr lang="zh-CN" altLang="en-US" sz="2400" dirty="0"/>
              <a:t>兼容性</a:t>
            </a:r>
          </a:p>
        </p:txBody>
      </p:sp>
    </p:spTree>
    <p:extLst>
      <p:ext uri="{BB962C8B-B14F-4D97-AF65-F5344CB8AC3E}">
        <p14:creationId xmlns:p14="http://schemas.microsoft.com/office/powerpoint/2010/main" val="40309749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2.8.2</a:t>
            </a:r>
            <a:r>
              <a:rPr lang="zh-CN" altLang="en-US" sz="3200" dirty="0" smtClean="0">
                <a:solidFill>
                  <a:schemeClr val="tx1"/>
                </a:solidFill>
              </a:rPr>
              <a:t> </a:t>
            </a:r>
            <a:r>
              <a:rPr lang="en-US" altLang="zh-CN" sz="3200" dirty="0" smtClean="0">
                <a:solidFill>
                  <a:schemeClr val="tx1"/>
                </a:solidFill>
              </a:rPr>
              <a:t>C/S</a:t>
            </a:r>
            <a:r>
              <a:rPr lang="zh-CN" altLang="en-US" sz="3200" dirty="0" smtClean="0">
                <a:solidFill>
                  <a:schemeClr val="tx1"/>
                </a:solidFill>
              </a:rPr>
              <a:t>风格</a:t>
            </a:r>
            <a:endParaRPr lang="zh-CN" altLang="en-US" sz="3200" dirty="0">
              <a:solidFill>
                <a:schemeClr val="tx1"/>
              </a:solidFill>
            </a:endParaRPr>
          </a:p>
        </p:txBody>
      </p:sp>
      <p:sp>
        <p:nvSpPr>
          <p:cNvPr id="2" name="矩形 1"/>
          <p:cNvSpPr/>
          <p:nvPr/>
        </p:nvSpPr>
        <p:spPr>
          <a:xfrm>
            <a:off x="1546860" y="1309270"/>
            <a:ext cx="8122920" cy="3905043"/>
          </a:xfrm>
          <a:prstGeom prst="rect">
            <a:avLst/>
          </a:prstGeom>
        </p:spPr>
        <p:txBody>
          <a:bodyPr wrap="square">
            <a:spAutoFit/>
          </a:bodyPr>
          <a:lstStyle/>
          <a:p>
            <a:pPr>
              <a:lnSpc>
                <a:spcPct val="150000"/>
              </a:lnSpc>
            </a:pPr>
            <a:r>
              <a:rPr lang="zh-CN" altLang="en-US" sz="2400" dirty="0">
                <a:latin typeface="+mj-ea"/>
                <a:ea typeface="+mj-ea"/>
              </a:rPr>
              <a:t>组件通过请求其他组件的服务进行交互</a:t>
            </a:r>
          </a:p>
          <a:p>
            <a:pPr lvl="1">
              <a:lnSpc>
                <a:spcPct val="150000"/>
              </a:lnSpc>
            </a:pPr>
            <a:r>
              <a:rPr lang="zh-CN" altLang="en-US" sz="2400" dirty="0">
                <a:latin typeface="+mj-ea"/>
                <a:ea typeface="+mj-ea"/>
              </a:rPr>
              <a:t>通讯通常是由客户端发起</a:t>
            </a:r>
          </a:p>
          <a:p>
            <a:pPr>
              <a:lnSpc>
                <a:spcPct val="150000"/>
              </a:lnSpc>
            </a:pPr>
            <a:r>
              <a:rPr lang="zh-CN" altLang="en-US" sz="2400" dirty="0">
                <a:latin typeface="+mj-ea"/>
                <a:ea typeface="+mj-ea"/>
              </a:rPr>
              <a:t>纯</a:t>
            </a:r>
            <a:r>
              <a:rPr lang="en-US" altLang="zh-CN" sz="2400" dirty="0">
                <a:latin typeface="+mj-ea"/>
                <a:ea typeface="+mj-ea"/>
              </a:rPr>
              <a:t>C/S</a:t>
            </a:r>
            <a:r>
              <a:rPr lang="zh-CN" altLang="en-US" sz="2400" dirty="0">
                <a:latin typeface="+mj-ea"/>
                <a:ea typeface="+mj-ea"/>
              </a:rPr>
              <a:t>系统的计算流是非对称的</a:t>
            </a:r>
          </a:p>
          <a:p>
            <a:pPr>
              <a:lnSpc>
                <a:spcPct val="150000"/>
              </a:lnSpc>
            </a:pPr>
            <a:r>
              <a:rPr lang="zh-CN" altLang="en-US" sz="2400" dirty="0">
                <a:latin typeface="+mj-ea"/>
                <a:ea typeface="+mj-ea"/>
              </a:rPr>
              <a:t>使用</a:t>
            </a:r>
            <a:r>
              <a:rPr lang="en-US" altLang="zh-CN" sz="2400" dirty="0">
                <a:latin typeface="+mj-ea"/>
                <a:ea typeface="+mj-ea"/>
              </a:rPr>
              <a:t>C/S</a:t>
            </a:r>
            <a:r>
              <a:rPr lang="zh-CN" altLang="en-US" sz="2400" dirty="0">
                <a:latin typeface="+mj-ea"/>
                <a:ea typeface="+mj-ea"/>
              </a:rPr>
              <a:t>风格的一些限制</a:t>
            </a:r>
          </a:p>
          <a:p>
            <a:pPr lvl="1">
              <a:lnSpc>
                <a:spcPct val="150000"/>
              </a:lnSpc>
            </a:pPr>
            <a:r>
              <a:rPr lang="zh-CN" altLang="en-US" sz="2400" dirty="0">
                <a:latin typeface="+mj-ea"/>
                <a:ea typeface="+mj-ea"/>
              </a:rPr>
              <a:t>限制可以连接到一个服务器的客户端数量</a:t>
            </a:r>
          </a:p>
          <a:p>
            <a:pPr lvl="1">
              <a:lnSpc>
                <a:spcPct val="150000"/>
              </a:lnSpc>
            </a:pPr>
            <a:r>
              <a:rPr lang="zh-CN" altLang="en-US" sz="2400" dirty="0">
                <a:latin typeface="+mj-ea"/>
                <a:ea typeface="+mj-ea"/>
              </a:rPr>
              <a:t>可以限制服务器不能跟其他服务器进行</a:t>
            </a:r>
            <a:r>
              <a:rPr lang="zh-CN" altLang="en-US" sz="2400" dirty="0" smtClean="0">
                <a:latin typeface="+mj-ea"/>
                <a:ea typeface="+mj-ea"/>
              </a:rPr>
              <a:t>交互</a:t>
            </a:r>
          </a:p>
          <a:p>
            <a:pPr>
              <a:lnSpc>
                <a:spcPct val="150000"/>
              </a:lnSpc>
            </a:pPr>
            <a:r>
              <a:rPr lang="en-US" altLang="zh-CN" sz="2400" dirty="0" smtClean="0">
                <a:latin typeface="+mj-ea"/>
                <a:ea typeface="+mj-ea"/>
              </a:rPr>
              <a:t>N-</a:t>
            </a:r>
            <a:r>
              <a:rPr lang="zh-CN" altLang="en-US" sz="2400" dirty="0" smtClean="0">
                <a:latin typeface="+mj-ea"/>
                <a:ea typeface="+mj-ea"/>
              </a:rPr>
              <a:t>层</a:t>
            </a:r>
            <a:r>
              <a:rPr lang="en-US" altLang="zh-CN" sz="2400" dirty="0" smtClean="0">
                <a:latin typeface="+mj-ea"/>
                <a:ea typeface="+mj-ea"/>
              </a:rPr>
              <a:t>C/S</a:t>
            </a:r>
            <a:r>
              <a:rPr lang="zh-CN" altLang="en-US" sz="2400" dirty="0" smtClean="0">
                <a:latin typeface="+mj-ea"/>
                <a:ea typeface="+mj-ea"/>
              </a:rPr>
              <a:t>模型</a:t>
            </a:r>
            <a:endParaRPr lang="zh-CN" altLang="en-US" sz="2400" dirty="0">
              <a:latin typeface="+mj-ea"/>
              <a:ea typeface="+mj-ea"/>
            </a:endParaRPr>
          </a:p>
        </p:txBody>
      </p:sp>
    </p:spTree>
    <p:extLst>
      <p:ext uri="{BB962C8B-B14F-4D97-AF65-F5344CB8AC3E}">
        <p14:creationId xmlns:p14="http://schemas.microsoft.com/office/powerpoint/2010/main" val="6926279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2.8.2</a:t>
            </a:r>
            <a:r>
              <a:rPr lang="zh-CN" altLang="en-US" sz="3200" dirty="0" smtClean="0">
                <a:solidFill>
                  <a:schemeClr val="tx1"/>
                </a:solidFill>
              </a:rPr>
              <a:t> </a:t>
            </a:r>
            <a:r>
              <a:rPr lang="en-US" altLang="zh-CN" sz="3200" dirty="0" smtClean="0">
                <a:solidFill>
                  <a:schemeClr val="tx1"/>
                </a:solidFill>
              </a:rPr>
              <a:t>C/S</a:t>
            </a:r>
            <a:r>
              <a:rPr lang="zh-CN" altLang="en-US" sz="3200" dirty="0" smtClean="0">
                <a:solidFill>
                  <a:schemeClr val="tx1"/>
                </a:solidFill>
              </a:rPr>
              <a:t>风格</a:t>
            </a:r>
            <a:endParaRPr lang="zh-CN" altLang="en-US" sz="3200" dirty="0">
              <a:solidFill>
                <a:schemeClr val="tx1"/>
              </a:solidFill>
            </a:endParaRPr>
          </a:p>
        </p:txBody>
      </p:sp>
      <p:sp>
        <p:nvSpPr>
          <p:cNvPr id="2" name="矩形 1"/>
          <p:cNvSpPr/>
          <p:nvPr/>
        </p:nvSpPr>
        <p:spPr>
          <a:xfrm>
            <a:off x="1255128" y="916067"/>
            <a:ext cx="8122920" cy="507831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dirty="0"/>
              <a:t>C/S</a:t>
            </a:r>
            <a:r>
              <a:rPr lang="zh-CN" altLang="zh-CN" sz="2400" dirty="0"/>
              <a:t>体系风格</a:t>
            </a:r>
            <a:r>
              <a:rPr lang="zh-CN" altLang="zh-CN" sz="2400" dirty="0" smtClean="0"/>
              <a:t>中</a:t>
            </a:r>
            <a:r>
              <a:rPr lang="zh-CN" altLang="en-US" sz="2400" dirty="0" smtClean="0"/>
              <a:t>，服务器的主要任务是：</a:t>
            </a:r>
            <a:endParaRPr lang="en-US" altLang="zh-CN" sz="2400" dirty="0" smtClean="0"/>
          </a:p>
          <a:p>
            <a:pPr marL="800100" lvl="1" indent="-342900">
              <a:lnSpc>
                <a:spcPct val="150000"/>
              </a:lnSpc>
              <a:buFont typeface="Wingdings" panose="05000000000000000000" pitchFamily="2" charset="2"/>
              <a:buChar char="ü"/>
            </a:pPr>
            <a:r>
              <a:rPr lang="zh-CN" altLang="zh-CN" sz="2400" dirty="0"/>
              <a:t>数据库安全性的</a:t>
            </a:r>
            <a:r>
              <a:rPr lang="zh-CN" altLang="zh-CN" sz="2400" dirty="0" smtClean="0"/>
              <a:t>要求</a:t>
            </a:r>
            <a:endParaRPr lang="en-US" altLang="zh-CN" sz="2400" dirty="0" smtClean="0"/>
          </a:p>
          <a:p>
            <a:pPr marL="800100" lvl="1" indent="-342900">
              <a:lnSpc>
                <a:spcPct val="150000"/>
              </a:lnSpc>
              <a:buFont typeface="Wingdings" panose="05000000000000000000" pitchFamily="2" charset="2"/>
              <a:buChar char="ü"/>
            </a:pPr>
            <a:r>
              <a:rPr lang="zh-CN" altLang="zh-CN" sz="2400" dirty="0"/>
              <a:t>数据库访问并发性的</a:t>
            </a:r>
            <a:r>
              <a:rPr lang="zh-CN" altLang="zh-CN" sz="2400" dirty="0" smtClean="0"/>
              <a:t>控制</a:t>
            </a:r>
            <a:endParaRPr lang="en-US" altLang="zh-CN" sz="2400" dirty="0" smtClean="0"/>
          </a:p>
          <a:p>
            <a:pPr marL="800100" lvl="1" indent="-342900">
              <a:lnSpc>
                <a:spcPct val="150000"/>
              </a:lnSpc>
              <a:buFont typeface="Wingdings" panose="05000000000000000000" pitchFamily="2" charset="2"/>
              <a:buChar char="ü"/>
            </a:pPr>
            <a:r>
              <a:rPr lang="zh-CN" altLang="zh-CN" sz="2400" dirty="0"/>
              <a:t>数据库的备份与恢复</a:t>
            </a:r>
            <a:r>
              <a:rPr lang="en-US" altLang="zh-CN" sz="2400" dirty="0"/>
              <a:t> </a:t>
            </a:r>
          </a:p>
          <a:p>
            <a:pPr marL="342900" indent="-342900">
              <a:lnSpc>
                <a:spcPct val="150000"/>
              </a:lnSpc>
              <a:buFont typeface="Wingdings" panose="05000000000000000000" pitchFamily="2" charset="2"/>
              <a:buChar char="Ø"/>
            </a:pPr>
            <a:r>
              <a:rPr lang="zh-CN" altLang="zh-CN" sz="2400" dirty="0" smtClean="0"/>
              <a:t>三</a:t>
            </a:r>
            <a:r>
              <a:rPr lang="zh-CN" altLang="zh-CN" sz="2400" dirty="0"/>
              <a:t>层</a:t>
            </a:r>
            <a:r>
              <a:rPr lang="en-US" altLang="zh-CN" sz="2400" dirty="0"/>
              <a:t>C/S</a:t>
            </a:r>
            <a:r>
              <a:rPr lang="zh-CN" altLang="zh-CN" sz="2400" dirty="0"/>
              <a:t>风格的主要组成</a:t>
            </a:r>
            <a:r>
              <a:rPr lang="zh-CN" altLang="zh-CN" sz="2400" dirty="0" smtClean="0"/>
              <a:t>元素</a:t>
            </a:r>
            <a:r>
              <a:rPr lang="zh-CN" altLang="en-US" sz="2400" dirty="0" smtClean="0"/>
              <a:t>：</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客户端</a:t>
            </a:r>
            <a:endParaRPr lang="en-US" altLang="zh-CN" sz="2400" dirty="0" smtClean="0"/>
          </a:p>
          <a:p>
            <a:pPr marL="800100" lvl="1" indent="-342900">
              <a:lnSpc>
                <a:spcPct val="150000"/>
              </a:lnSpc>
              <a:buFont typeface="Wingdings" panose="05000000000000000000" pitchFamily="2" charset="2"/>
              <a:buChar char="ü"/>
            </a:pPr>
            <a:r>
              <a:rPr lang="zh-CN" altLang="zh-CN" sz="2400" dirty="0" smtClean="0"/>
              <a:t>应用</a:t>
            </a:r>
            <a:r>
              <a:rPr lang="zh-CN" altLang="zh-CN" sz="2400" dirty="0"/>
              <a:t>服务器 </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数据库服务器</a:t>
            </a:r>
            <a:endParaRPr lang="en-US" altLang="zh-CN" sz="2400" dirty="0" smtClean="0"/>
          </a:p>
          <a:p>
            <a:pPr marL="342900" indent="-342900">
              <a:lnSpc>
                <a:spcPct val="150000"/>
              </a:lnSpc>
              <a:buFont typeface="Wingdings" panose="05000000000000000000" pitchFamily="2" charset="2"/>
              <a:buChar char="Ø"/>
            </a:pPr>
            <a:r>
              <a:rPr lang="zh-CN" altLang="en-US" sz="2400" b="1" dirty="0" smtClean="0">
                <a:latin typeface="+mj-ea"/>
                <a:ea typeface="+mj-ea"/>
              </a:rPr>
              <a:t>中间件是最重要的构件</a:t>
            </a:r>
            <a:endParaRPr lang="zh-CN" altLang="en-US" sz="2400" b="1" dirty="0">
              <a:latin typeface="+mj-ea"/>
              <a:ea typeface="+mj-ea"/>
            </a:endParaRPr>
          </a:p>
        </p:txBody>
      </p:sp>
    </p:spTree>
    <p:extLst>
      <p:ext uri="{BB962C8B-B14F-4D97-AF65-F5344CB8AC3E}">
        <p14:creationId xmlns:p14="http://schemas.microsoft.com/office/powerpoint/2010/main" val="12073778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2.8.2</a:t>
            </a:r>
            <a:r>
              <a:rPr lang="zh-CN" altLang="en-US" sz="3200" dirty="0" smtClean="0">
                <a:solidFill>
                  <a:schemeClr val="tx1"/>
                </a:solidFill>
              </a:rPr>
              <a:t> </a:t>
            </a:r>
            <a:r>
              <a:rPr lang="en-US" altLang="zh-CN" sz="3200" dirty="0" smtClean="0">
                <a:solidFill>
                  <a:schemeClr val="tx1"/>
                </a:solidFill>
              </a:rPr>
              <a:t>C/S</a:t>
            </a:r>
            <a:r>
              <a:rPr lang="zh-CN" altLang="en-US" sz="3200" dirty="0" smtClean="0">
                <a:solidFill>
                  <a:schemeClr val="tx1"/>
                </a:solidFill>
              </a:rPr>
              <a:t>风格</a:t>
            </a:r>
            <a:endParaRPr lang="zh-CN" altLang="en-US" sz="3200" dirty="0">
              <a:solidFill>
                <a:schemeClr val="tx1"/>
              </a:solidFill>
            </a:endParaRPr>
          </a:p>
        </p:txBody>
      </p:sp>
      <p:sp>
        <p:nvSpPr>
          <p:cNvPr id="2" name="矩形 1"/>
          <p:cNvSpPr/>
          <p:nvPr/>
        </p:nvSpPr>
        <p:spPr>
          <a:xfrm>
            <a:off x="449580" y="882894"/>
            <a:ext cx="8122920" cy="581057"/>
          </a:xfrm>
          <a:prstGeom prst="rect">
            <a:avLst/>
          </a:prstGeom>
        </p:spPr>
        <p:txBody>
          <a:bodyPr wrap="square">
            <a:spAutoFit/>
          </a:bodyPr>
          <a:lstStyle/>
          <a:p>
            <a:pPr>
              <a:lnSpc>
                <a:spcPct val="150000"/>
              </a:lnSpc>
            </a:pPr>
            <a:r>
              <a:rPr lang="zh-CN" altLang="en-US" sz="2400" b="1" dirty="0"/>
              <a:t>元素关系和属性</a:t>
            </a:r>
            <a:endParaRPr lang="zh-CN" altLang="en-US" sz="2400" b="1" dirty="0">
              <a:latin typeface="+mj-ea"/>
              <a:ea typeface="+mj-ea"/>
            </a:endParaRPr>
          </a:p>
        </p:txBody>
      </p:sp>
      <p:sp>
        <p:nvSpPr>
          <p:cNvPr id="3" name="矩形 2"/>
          <p:cNvSpPr/>
          <p:nvPr/>
        </p:nvSpPr>
        <p:spPr>
          <a:xfrm>
            <a:off x="1013142" y="1452625"/>
            <a:ext cx="12542520" cy="5262979"/>
          </a:xfrm>
          <a:prstGeom prst="rect">
            <a:avLst/>
          </a:prstGeom>
        </p:spPr>
        <p:txBody>
          <a:bodyPr wrap="square">
            <a:spAutoFit/>
          </a:bodyPr>
          <a:lstStyle/>
          <a:p>
            <a:pPr marL="342900" indent="-342900">
              <a:buFont typeface="Wingdings" panose="05000000000000000000" pitchFamily="2" charset="2"/>
              <a:buChar char="Ø"/>
            </a:pPr>
            <a:r>
              <a:rPr lang="zh-CN" altLang="en-US" sz="2400" dirty="0">
                <a:latin typeface="+mj-ea"/>
                <a:ea typeface="+mj-ea"/>
              </a:rPr>
              <a:t>元素</a:t>
            </a:r>
          </a:p>
          <a:p>
            <a:pPr lvl="1"/>
            <a:r>
              <a:rPr lang="zh-CN" altLang="en-US" sz="2400" dirty="0">
                <a:latin typeface="+mj-ea"/>
                <a:ea typeface="+mj-ea"/>
              </a:rPr>
              <a:t>组件类型：</a:t>
            </a:r>
          </a:p>
          <a:p>
            <a:pPr lvl="2"/>
            <a:r>
              <a:rPr lang="zh-CN" altLang="en-US" sz="2400" dirty="0">
                <a:latin typeface="+mj-ea"/>
                <a:ea typeface="+mj-ea"/>
              </a:rPr>
              <a:t>客户端：向其他组件请求服务</a:t>
            </a:r>
          </a:p>
          <a:p>
            <a:pPr lvl="2"/>
            <a:r>
              <a:rPr lang="zh-CN" altLang="en-US" sz="2400" dirty="0">
                <a:latin typeface="+mj-ea"/>
                <a:ea typeface="+mj-ea"/>
              </a:rPr>
              <a:t>服务器：向其他组件提供服务</a:t>
            </a:r>
          </a:p>
          <a:p>
            <a:pPr marL="342900" indent="-342900">
              <a:buFont typeface="Wingdings" panose="05000000000000000000" pitchFamily="2" charset="2"/>
              <a:buChar char="Ø"/>
            </a:pPr>
            <a:r>
              <a:rPr lang="zh-CN" altLang="en-US" sz="2400" dirty="0" smtClean="0">
                <a:latin typeface="+mj-ea"/>
                <a:ea typeface="+mj-ea"/>
              </a:rPr>
              <a:t>关系</a:t>
            </a:r>
            <a:endParaRPr lang="zh-CN" altLang="en-US" sz="2400" dirty="0">
              <a:latin typeface="+mj-ea"/>
              <a:ea typeface="+mj-ea"/>
            </a:endParaRPr>
          </a:p>
          <a:p>
            <a:pPr lvl="1"/>
            <a:r>
              <a:rPr lang="zh-CN" altLang="en-US" sz="2400" dirty="0">
                <a:latin typeface="+mj-ea"/>
                <a:ea typeface="+mj-ea"/>
              </a:rPr>
              <a:t>连接关系决定哪个服务可以被哪些客户端所请求</a:t>
            </a:r>
          </a:p>
          <a:p>
            <a:pPr marL="342900" indent="-342900">
              <a:buFont typeface="Wingdings" panose="05000000000000000000" pitchFamily="2" charset="2"/>
              <a:buChar char="Ø"/>
            </a:pPr>
            <a:r>
              <a:rPr lang="zh-CN" altLang="en-US" sz="2400" dirty="0">
                <a:latin typeface="+mj-ea"/>
                <a:ea typeface="+mj-ea"/>
              </a:rPr>
              <a:t>属性</a:t>
            </a:r>
          </a:p>
          <a:p>
            <a:pPr lvl="1"/>
            <a:r>
              <a:rPr lang="zh-CN" altLang="en-US" sz="2400" dirty="0">
                <a:latin typeface="+mj-ea"/>
                <a:ea typeface="+mj-ea"/>
              </a:rPr>
              <a:t>服务器：可以连接的客户端的数量和类型，性能属性</a:t>
            </a:r>
            <a:r>
              <a:rPr lang="zh-CN" altLang="en-US" sz="2400" dirty="0" smtClean="0">
                <a:latin typeface="+mj-ea"/>
                <a:ea typeface="+mj-ea"/>
              </a:rPr>
              <a:t>（</a:t>
            </a:r>
            <a:r>
              <a:rPr lang="zh-CN" altLang="en-US" sz="2400" dirty="0">
                <a:latin typeface="+mj-ea"/>
                <a:ea typeface="+mj-ea"/>
              </a:rPr>
              <a:t>如</a:t>
            </a:r>
            <a:r>
              <a:rPr lang="zh-CN" altLang="en-US" sz="2400" dirty="0" smtClean="0">
                <a:latin typeface="+mj-ea"/>
                <a:ea typeface="+mj-ea"/>
              </a:rPr>
              <a:t>每秒</a:t>
            </a:r>
            <a:r>
              <a:rPr lang="zh-CN" altLang="en-US" sz="2400" dirty="0">
                <a:latin typeface="+mj-ea"/>
                <a:ea typeface="+mj-ea"/>
              </a:rPr>
              <a:t>处理的事务数）</a:t>
            </a:r>
          </a:p>
          <a:p>
            <a:pPr lvl="1"/>
            <a:r>
              <a:rPr lang="zh-CN" altLang="en-US" sz="2400" dirty="0">
                <a:latin typeface="+mj-ea"/>
                <a:ea typeface="+mj-ea"/>
              </a:rPr>
              <a:t>连接器：交互的协议</a:t>
            </a:r>
          </a:p>
          <a:p>
            <a:pPr marL="342900" indent="-342900">
              <a:buFont typeface="Wingdings" panose="05000000000000000000" pitchFamily="2" charset="2"/>
              <a:buChar char="Ø"/>
            </a:pPr>
            <a:r>
              <a:rPr lang="zh-CN" altLang="en-US" sz="2400" dirty="0">
                <a:latin typeface="+mj-ea"/>
                <a:ea typeface="+mj-ea"/>
              </a:rPr>
              <a:t>拓扑结构</a:t>
            </a:r>
          </a:p>
          <a:p>
            <a:pPr lvl="1"/>
            <a:r>
              <a:rPr lang="zh-CN" altLang="en-US" sz="2400" dirty="0">
                <a:latin typeface="+mj-ea"/>
                <a:ea typeface="+mj-ea"/>
              </a:rPr>
              <a:t>一般情况下，</a:t>
            </a:r>
            <a:r>
              <a:rPr lang="en-US" altLang="zh-CN" sz="2400" dirty="0">
                <a:latin typeface="+mj-ea"/>
                <a:ea typeface="+mj-ea"/>
              </a:rPr>
              <a:t>C/S</a:t>
            </a:r>
            <a:r>
              <a:rPr lang="zh-CN" altLang="en-US" sz="2400" dirty="0">
                <a:latin typeface="+mj-ea"/>
                <a:ea typeface="+mj-ea"/>
              </a:rPr>
              <a:t>结构在拓扑上没有限制，也有些特例可能会做以下限制</a:t>
            </a:r>
          </a:p>
          <a:p>
            <a:pPr lvl="2"/>
            <a:r>
              <a:rPr lang="zh-CN" altLang="en-US" sz="2400" dirty="0">
                <a:latin typeface="+mj-ea"/>
                <a:ea typeface="+mj-ea"/>
              </a:rPr>
              <a:t>某个服务的最大连接数</a:t>
            </a:r>
          </a:p>
          <a:p>
            <a:pPr lvl="2"/>
            <a:r>
              <a:rPr lang="zh-CN" altLang="en-US" sz="2400" dirty="0">
                <a:latin typeface="+mj-ea"/>
                <a:ea typeface="+mj-ea"/>
              </a:rPr>
              <a:t>服务器之间的交互关系</a:t>
            </a:r>
          </a:p>
          <a:p>
            <a:pPr lvl="2"/>
            <a:r>
              <a:rPr lang="zh-CN" altLang="en-US" sz="2400" dirty="0">
                <a:latin typeface="+mj-ea"/>
                <a:ea typeface="+mj-ea"/>
              </a:rPr>
              <a:t>层</a:t>
            </a:r>
          </a:p>
        </p:txBody>
      </p:sp>
    </p:spTree>
    <p:extLst>
      <p:ext uri="{BB962C8B-B14F-4D97-AF65-F5344CB8AC3E}">
        <p14:creationId xmlns:p14="http://schemas.microsoft.com/office/powerpoint/2010/main" val="4048866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2.8.2</a:t>
            </a:r>
            <a:r>
              <a:rPr lang="zh-CN" altLang="en-US" sz="3200" dirty="0" smtClean="0">
                <a:solidFill>
                  <a:schemeClr val="tx1"/>
                </a:solidFill>
              </a:rPr>
              <a:t> </a:t>
            </a:r>
            <a:r>
              <a:rPr lang="en-US" altLang="zh-CN" sz="3200" dirty="0" smtClean="0">
                <a:solidFill>
                  <a:schemeClr val="tx1"/>
                </a:solidFill>
              </a:rPr>
              <a:t>C/S</a:t>
            </a:r>
            <a:r>
              <a:rPr lang="zh-CN" altLang="en-US" sz="3200" dirty="0" smtClean="0">
                <a:solidFill>
                  <a:schemeClr val="tx1"/>
                </a:solidFill>
              </a:rPr>
              <a:t>风格</a:t>
            </a:r>
            <a:endParaRPr lang="zh-CN" altLang="en-US" sz="3200" dirty="0">
              <a:solidFill>
                <a:schemeClr val="tx1"/>
              </a:solidFill>
            </a:endParaRPr>
          </a:p>
        </p:txBody>
      </p:sp>
      <p:sp>
        <p:nvSpPr>
          <p:cNvPr id="2" name="矩形 1"/>
          <p:cNvSpPr/>
          <p:nvPr/>
        </p:nvSpPr>
        <p:spPr>
          <a:xfrm>
            <a:off x="449580" y="882894"/>
            <a:ext cx="8122920" cy="581057"/>
          </a:xfrm>
          <a:prstGeom prst="rect">
            <a:avLst/>
          </a:prstGeom>
        </p:spPr>
        <p:txBody>
          <a:bodyPr wrap="square">
            <a:spAutoFit/>
          </a:bodyPr>
          <a:lstStyle/>
          <a:p>
            <a:pPr>
              <a:lnSpc>
                <a:spcPct val="150000"/>
              </a:lnSpc>
            </a:pPr>
            <a:r>
              <a:rPr lang="zh-CN" altLang="en-US" sz="2400" b="1" dirty="0" smtClean="0"/>
              <a:t>作用</a:t>
            </a:r>
            <a:endParaRPr lang="zh-CN" altLang="en-US" sz="2400" b="1" dirty="0">
              <a:latin typeface="+mj-ea"/>
              <a:ea typeface="+mj-ea"/>
            </a:endParaRPr>
          </a:p>
        </p:txBody>
      </p:sp>
      <p:sp>
        <p:nvSpPr>
          <p:cNvPr id="3" name="矩形 2"/>
          <p:cNvSpPr/>
          <p:nvPr/>
        </p:nvSpPr>
        <p:spPr>
          <a:xfrm>
            <a:off x="891540" y="1463951"/>
            <a:ext cx="12542520" cy="230832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t>提供了一个将客户端应用和它们所使用的服务相分离的系统视图</a:t>
            </a:r>
          </a:p>
          <a:p>
            <a:pPr lvl="1">
              <a:lnSpc>
                <a:spcPct val="150000"/>
              </a:lnSpc>
            </a:pPr>
            <a:r>
              <a:rPr lang="zh-CN" altLang="en-US" sz="2400" dirty="0"/>
              <a:t>通过将需要关注的事情进行分离，使得系统易于理解</a:t>
            </a:r>
          </a:p>
          <a:p>
            <a:pPr lvl="1">
              <a:lnSpc>
                <a:spcPct val="150000"/>
              </a:lnSpc>
            </a:pPr>
            <a:r>
              <a:rPr lang="zh-CN" altLang="en-US" sz="2400" dirty="0"/>
              <a:t>为将系统部署到硬件平台提供了一个有用的基础</a:t>
            </a:r>
          </a:p>
          <a:p>
            <a:pPr marL="342900" indent="-342900">
              <a:lnSpc>
                <a:spcPct val="150000"/>
              </a:lnSpc>
              <a:buFont typeface="Wingdings" panose="05000000000000000000" pitchFamily="2" charset="2"/>
              <a:buChar char="Ø"/>
            </a:pPr>
            <a:r>
              <a:rPr lang="zh-CN" altLang="en-US" sz="2400" dirty="0" smtClean="0"/>
              <a:t>支持</a:t>
            </a:r>
            <a:r>
              <a:rPr lang="zh-CN" altLang="en-US" sz="2400" dirty="0"/>
              <a:t>性能上的可扩展性和可靠性</a:t>
            </a:r>
          </a:p>
        </p:txBody>
      </p:sp>
    </p:spTree>
    <p:extLst>
      <p:ext uri="{BB962C8B-B14F-4D97-AF65-F5344CB8AC3E}">
        <p14:creationId xmlns:p14="http://schemas.microsoft.com/office/powerpoint/2010/main" val="20015681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2.8.3</a:t>
            </a:r>
            <a:r>
              <a:rPr lang="zh-CN" altLang="en-US" sz="3200" dirty="0" smtClean="0">
                <a:solidFill>
                  <a:schemeClr val="tx1"/>
                </a:solidFill>
              </a:rPr>
              <a:t> </a:t>
            </a:r>
            <a:r>
              <a:rPr lang="en-US" altLang="zh-CN" sz="3200" dirty="0" smtClean="0">
                <a:solidFill>
                  <a:schemeClr val="tx1"/>
                </a:solidFill>
              </a:rPr>
              <a:t>P2P</a:t>
            </a:r>
            <a:r>
              <a:rPr lang="zh-CN" altLang="en-US" sz="3200" dirty="0" smtClean="0">
                <a:solidFill>
                  <a:schemeClr val="tx1"/>
                </a:solidFill>
              </a:rPr>
              <a:t>风格</a:t>
            </a:r>
            <a:endParaRPr lang="zh-CN" altLang="en-US" sz="3200" dirty="0">
              <a:solidFill>
                <a:schemeClr val="tx1"/>
              </a:solidFill>
            </a:endParaRPr>
          </a:p>
        </p:txBody>
      </p:sp>
      <p:sp>
        <p:nvSpPr>
          <p:cNvPr id="3" name="矩形 2"/>
          <p:cNvSpPr/>
          <p:nvPr/>
        </p:nvSpPr>
        <p:spPr>
          <a:xfrm>
            <a:off x="1198149" y="1410223"/>
            <a:ext cx="12542520" cy="3970318"/>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latin typeface="+mj-ea"/>
                <a:ea typeface="+mj-ea"/>
              </a:rPr>
              <a:t>组件以对等实体的身份交换服务进行交互</a:t>
            </a:r>
          </a:p>
          <a:p>
            <a:pPr lvl="1">
              <a:lnSpc>
                <a:spcPct val="150000"/>
              </a:lnSpc>
            </a:pPr>
            <a:r>
              <a:rPr lang="zh-CN" altLang="en-US" sz="2400" dirty="0">
                <a:latin typeface="+mj-ea"/>
                <a:ea typeface="+mj-ea"/>
              </a:rPr>
              <a:t>以请求</a:t>
            </a:r>
            <a:r>
              <a:rPr lang="en-US" altLang="zh-CN" sz="2400" dirty="0">
                <a:latin typeface="+mj-ea"/>
                <a:ea typeface="+mj-ea"/>
              </a:rPr>
              <a:t>/</a:t>
            </a:r>
            <a:r>
              <a:rPr lang="zh-CN" altLang="en-US" sz="2400" dirty="0">
                <a:latin typeface="+mj-ea"/>
                <a:ea typeface="+mj-ea"/>
              </a:rPr>
              <a:t>响应的方式进行交互</a:t>
            </a:r>
          </a:p>
          <a:p>
            <a:pPr lvl="1">
              <a:lnSpc>
                <a:spcPct val="150000"/>
              </a:lnSpc>
            </a:pPr>
            <a:r>
              <a:rPr lang="zh-CN" altLang="en-US" sz="2400" dirty="0">
                <a:latin typeface="+mj-ea"/>
                <a:ea typeface="+mj-ea"/>
              </a:rPr>
              <a:t>可能涉及复杂的双向交互协议</a:t>
            </a:r>
          </a:p>
          <a:p>
            <a:pPr lvl="1">
              <a:lnSpc>
                <a:spcPct val="150000"/>
              </a:lnSpc>
            </a:pPr>
            <a:r>
              <a:rPr lang="zh-CN" altLang="en-US" sz="2400" dirty="0">
                <a:latin typeface="+mj-ea"/>
                <a:ea typeface="+mj-ea"/>
              </a:rPr>
              <a:t>在两个或多个</a:t>
            </a:r>
            <a:r>
              <a:rPr lang="en-US" altLang="zh-CN" sz="2400" dirty="0">
                <a:latin typeface="+mj-ea"/>
                <a:ea typeface="+mj-ea"/>
              </a:rPr>
              <a:t>P2P</a:t>
            </a:r>
            <a:r>
              <a:rPr lang="zh-CN" altLang="en-US" sz="2400" dirty="0">
                <a:latin typeface="+mj-ea"/>
                <a:ea typeface="+mj-ea"/>
              </a:rPr>
              <a:t>实体间存在双向通信</a:t>
            </a:r>
          </a:p>
          <a:p>
            <a:pPr lvl="1">
              <a:lnSpc>
                <a:spcPct val="150000"/>
              </a:lnSpc>
            </a:pPr>
            <a:r>
              <a:rPr lang="en-US" altLang="zh-CN" sz="2400" dirty="0">
                <a:latin typeface="+mj-ea"/>
                <a:ea typeface="+mj-ea"/>
              </a:rPr>
              <a:t>P2P VS. </a:t>
            </a:r>
            <a:r>
              <a:rPr lang="en-US" altLang="zh-CN" sz="2400" dirty="0" smtClean="0">
                <a:latin typeface="+mj-ea"/>
                <a:ea typeface="+mj-ea"/>
              </a:rPr>
              <a:t>C/S</a:t>
            </a:r>
          </a:p>
          <a:p>
            <a:pPr lvl="1">
              <a:lnSpc>
                <a:spcPct val="150000"/>
              </a:lnSpc>
            </a:pPr>
            <a:r>
              <a:rPr lang="zh-CN" altLang="en-US" sz="2400" dirty="0" smtClean="0">
                <a:latin typeface="+mj-ea"/>
                <a:ea typeface="+mj-ea"/>
              </a:rPr>
              <a:t>负载</a:t>
            </a:r>
            <a:r>
              <a:rPr lang="zh-CN" altLang="en-US" sz="2400" dirty="0">
                <a:latin typeface="+mj-ea"/>
                <a:ea typeface="+mj-ea"/>
              </a:rPr>
              <a:t>分布</a:t>
            </a:r>
          </a:p>
          <a:p>
            <a:pPr>
              <a:lnSpc>
                <a:spcPct val="150000"/>
              </a:lnSpc>
            </a:pPr>
            <a:endParaRPr lang="zh-CN" altLang="en-US" sz="2400" dirty="0">
              <a:latin typeface="+mj-ea"/>
              <a:ea typeface="+mj-ea"/>
            </a:endParaRPr>
          </a:p>
        </p:txBody>
      </p:sp>
    </p:spTree>
    <p:extLst>
      <p:ext uri="{BB962C8B-B14F-4D97-AF65-F5344CB8AC3E}">
        <p14:creationId xmlns:p14="http://schemas.microsoft.com/office/powerpoint/2010/main" val="1381359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2.8.3 P2P</a:t>
            </a:r>
            <a:r>
              <a:rPr lang="zh-CN" altLang="en-US" sz="3200" dirty="0" smtClean="0">
                <a:solidFill>
                  <a:schemeClr val="tx1"/>
                </a:solidFill>
              </a:rPr>
              <a:t>风格应用</a:t>
            </a:r>
            <a:endParaRPr lang="zh-CN" altLang="en-US" sz="3200" dirty="0">
              <a:solidFill>
                <a:schemeClr val="tx1"/>
              </a:solidFill>
            </a:endParaRPr>
          </a:p>
        </p:txBody>
      </p:sp>
      <p:sp>
        <p:nvSpPr>
          <p:cNvPr id="3" name="矩形 2"/>
          <p:cNvSpPr/>
          <p:nvPr/>
        </p:nvSpPr>
        <p:spPr>
          <a:xfrm>
            <a:off x="1461620" y="1441220"/>
            <a:ext cx="12542520" cy="3416320"/>
          </a:xfrm>
          <a:prstGeom prst="rect">
            <a:avLst/>
          </a:prstGeom>
        </p:spPr>
        <p:txBody>
          <a:bodyPr wrap="square">
            <a:spAutoFit/>
          </a:bodyPr>
          <a:lstStyle/>
          <a:p>
            <a:pPr>
              <a:lnSpc>
                <a:spcPct val="150000"/>
              </a:lnSpc>
            </a:pPr>
            <a:r>
              <a:rPr lang="zh-CN" altLang="en-US" sz="2400" dirty="0">
                <a:latin typeface="+mj-ea"/>
                <a:ea typeface="+mj-ea"/>
              </a:rPr>
              <a:t>最有名的</a:t>
            </a:r>
            <a:r>
              <a:rPr lang="en-US" altLang="zh-CN" sz="2400" dirty="0">
                <a:latin typeface="+mj-ea"/>
                <a:ea typeface="+mj-ea"/>
              </a:rPr>
              <a:t>P2P</a:t>
            </a:r>
            <a:r>
              <a:rPr lang="zh-CN" altLang="en-US" sz="2400" dirty="0">
                <a:latin typeface="+mj-ea"/>
                <a:ea typeface="+mj-ea"/>
              </a:rPr>
              <a:t>应用是</a:t>
            </a:r>
            <a:r>
              <a:rPr lang="en-US" altLang="zh-CN" sz="2400" dirty="0">
                <a:latin typeface="+mj-ea"/>
                <a:ea typeface="+mj-ea"/>
              </a:rPr>
              <a:t>P2P</a:t>
            </a:r>
            <a:r>
              <a:rPr lang="zh-CN" altLang="en-US" sz="2400" dirty="0">
                <a:latin typeface="+mj-ea"/>
                <a:ea typeface="+mj-ea"/>
              </a:rPr>
              <a:t>文件共享应用： </a:t>
            </a:r>
            <a:r>
              <a:rPr lang="en-US" altLang="zh-CN" sz="2400" dirty="0" err="1">
                <a:latin typeface="+mj-ea"/>
                <a:ea typeface="+mj-ea"/>
              </a:rPr>
              <a:t>Bittorrent</a:t>
            </a:r>
            <a:r>
              <a:rPr lang="en-US" altLang="zh-CN" sz="2400" dirty="0">
                <a:latin typeface="+mj-ea"/>
                <a:ea typeface="+mj-ea"/>
              </a:rPr>
              <a:t>, </a:t>
            </a:r>
            <a:r>
              <a:rPr lang="en-US" altLang="zh-CN" sz="2400" dirty="0" err="1" smtClean="0">
                <a:latin typeface="+mj-ea"/>
                <a:ea typeface="+mj-ea"/>
              </a:rPr>
              <a:t>eMule</a:t>
            </a:r>
            <a:r>
              <a:rPr lang="en-US" altLang="zh-CN" sz="2400" dirty="0">
                <a:latin typeface="+mj-ea"/>
                <a:ea typeface="+mj-ea"/>
              </a:rPr>
              <a:t>…</a:t>
            </a:r>
          </a:p>
          <a:p>
            <a:pPr>
              <a:lnSpc>
                <a:spcPct val="150000"/>
              </a:lnSpc>
            </a:pPr>
            <a:r>
              <a:rPr lang="zh-CN" altLang="en-US" sz="2400" dirty="0" smtClean="0">
                <a:latin typeface="+mj-ea"/>
                <a:ea typeface="+mj-ea"/>
              </a:rPr>
              <a:t>特性</a:t>
            </a:r>
            <a:r>
              <a:rPr lang="zh-CN" altLang="en-US" sz="2400" dirty="0">
                <a:latin typeface="+mj-ea"/>
                <a:ea typeface="+mj-ea"/>
              </a:rPr>
              <a:t>：</a:t>
            </a:r>
          </a:p>
          <a:p>
            <a:pPr lvl="1">
              <a:lnSpc>
                <a:spcPct val="150000"/>
              </a:lnSpc>
            </a:pPr>
            <a:r>
              <a:rPr lang="zh-CN" altLang="en-US" sz="2400" dirty="0">
                <a:latin typeface="+mj-ea"/>
                <a:ea typeface="+mj-ea"/>
              </a:rPr>
              <a:t>支持以下协议：</a:t>
            </a:r>
          </a:p>
          <a:p>
            <a:pPr lvl="2">
              <a:lnSpc>
                <a:spcPct val="150000"/>
              </a:lnSpc>
            </a:pPr>
            <a:r>
              <a:rPr lang="zh-CN" altLang="en-US" sz="2400" dirty="0">
                <a:latin typeface="+mj-ea"/>
                <a:ea typeface="+mj-ea"/>
              </a:rPr>
              <a:t>查找另外一个</a:t>
            </a:r>
            <a:r>
              <a:rPr lang="en-US" altLang="zh-CN" sz="2400" dirty="0">
                <a:latin typeface="+mj-ea"/>
                <a:ea typeface="+mj-ea"/>
              </a:rPr>
              <a:t>P2P</a:t>
            </a:r>
            <a:r>
              <a:rPr lang="zh-CN" altLang="en-US" sz="2400" dirty="0">
                <a:latin typeface="+mj-ea"/>
                <a:ea typeface="+mj-ea"/>
              </a:rPr>
              <a:t>实体</a:t>
            </a:r>
          </a:p>
          <a:p>
            <a:pPr lvl="2">
              <a:lnSpc>
                <a:spcPct val="150000"/>
              </a:lnSpc>
            </a:pPr>
            <a:r>
              <a:rPr lang="zh-CN" altLang="en-US" sz="2400" dirty="0">
                <a:latin typeface="+mj-ea"/>
                <a:ea typeface="+mj-ea"/>
              </a:rPr>
              <a:t>信息查询</a:t>
            </a:r>
          </a:p>
          <a:p>
            <a:pPr lvl="2">
              <a:lnSpc>
                <a:spcPct val="150000"/>
              </a:lnSpc>
            </a:pPr>
            <a:r>
              <a:rPr lang="zh-CN" altLang="en-US" sz="2400" dirty="0" smtClean="0">
                <a:latin typeface="+mj-ea"/>
                <a:ea typeface="+mj-ea"/>
              </a:rPr>
              <a:t>信息交换</a:t>
            </a:r>
            <a:endParaRPr lang="zh-CN" altLang="en-US" sz="2400" dirty="0">
              <a:latin typeface="+mj-ea"/>
              <a:ea typeface="+mj-ea"/>
            </a:endParaRPr>
          </a:p>
        </p:txBody>
      </p:sp>
    </p:spTree>
    <p:extLst>
      <p:ext uri="{BB962C8B-B14F-4D97-AF65-F5344CB8AC3E}">
        <p14:creationId xmlns:p14="http://schemas.microsoft.com/office/powerpoint/2010/main" val="4232710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2.8.3</a:t>
            </a:r>
            <a:r>
              <a:rPr lang="zh-CN" altLang="en-US" sz="3200" dirty="0" smtClean="0">
                <a:solidFill>
                  <a:schemeClr val="tx1"/>
                </a:solidFill>
              </a:rPr>
              <a:t> </a:t>
            </a:r>
            <a:r>
              <a:rPr lang="en-US" altLang="zh-CN" sz="3200" dirty="0" smtClean="0">
                <a:solidFill>
                  <a:schemeClr val="tx1"/>
                </a:solidFill>
              </a:rPr>
              <a:t>P2P</a:t>
            </a:r>
            <a:r>
              <a:rPr lang="zh-CN" altLang="en-US" sz="3200" dirty="0" smtClean="0">
                <a:solidFill>
                  <a:schemeClr val="tx1"/>
                </a:solidFill>
              </a:rPr>
              <a:t>风格</a:t>
            </a:r>
            <a:endParaRPr lang="zh-CN" altLang="en-US" sz="3200" dirty="0">
              <a:solidFill>
                <a:schemeClr val="tx1"/>
              </a:solidFill>
            </a:endParaRPr>
          </a:p>
        </p:txBody>
      </p:sp>
      <p:sp>
        <p:nvSpPr>
          <p:cNvPr id="3" name="矩形 2"/>
          <p:cNvSpPr/>
          <p:nvPr/>
        </p:nvSpPr>
        <p:spPr>
          <a:xfrm>
            <a:off x="541020" y="1018741"/>
            <a:ext cx="12542520" cy="581057"/>
          </a:xfrm>
          <a:prstGeom prst="rect">
            <a:avLst/>
          </a:prstGeom>
        </p:spPr>
        <p:txBody>
          <a:bodyPr wrap="square">
            <a:spAutoFit/>
          </a:bodyPr>
          <a:lstStyle/>
          <a:p>
            <a:pPr>
              <a:lnSpc>
                <a:spcPct val="150000"/>
              </a:lnSpc>
            </a:pPr>
            <a:r>
              <a:rPr lang="zh-CN" altLang="en-US" sz="2400" b="1" dirty="0"/>
              <a:t>元素、关系和属性</a:t>
            </a:r>
            <a:endParaRPr lang="zh-CN" altLang="en-US" sz="2400" b="1" dirty="0">
              <a:latin typeface="+mj-ea"/>
              <a:ea typeface="+mj-ea"/>
            </a:endParaRPr>
          </a:p>
        </p:txBody>
      </p:sp>
      <p:sp>
        <p:nvSpPr>
          <p:cNvPr id="2" name="矩形 1"/>
          <p:cNvSpPr/>
          <p:nvPr/>
        </p:nvSpPr>
        <p:spPr>
          <a:xfrm>
            <a:off x="3505200" y="1309269"/>
            <a:ext cx="8305800" cy="5078313"/>
          </a:xfrm>
          <a:prstGeom prst="rect">
            <a:avLst/>
          </a:prstGeom>
        </p:spPr>
        <p:txBody>
          <a:bodyPr wrap="square">
            <a:spAutoFit/>
          </a:bodyPr>
          <a:lstStyle/>
          <a:p>
            <a:pPr>
              <a:lnSpc>
                <a:spcPct val="150000"/>
              </a:lnSpc>
            </a:pPr>
            <a:r>
              <a:rPr lang="zh-CN" altLang="en-US" sz="2400" dirty="0">
                <a:latin typeface="+mj-ea"/>
                <a:ea typeface="+mj-ea"/>
              </a:rPr>
              <a:t>元素</a:t>
            </a:r>
          </a:p>
          <a:p>
            <a:pPr lvl="1">
              <a:lnSpc>
                <a:spcPct val="150000"/>
              </a:lnSpc>
            </a:pPr>
            <a:r>
              <a:rPr lang="zh-CN" altLang="en-US" sz="2400" dirty="0">
                <a:latin typeface="+mj-ea"/>
                <a:ea typeface="+mj-ea"/>
              </a:rPr>
              <a:t>组件类型：</a:t>
            </a:r>
            <a:r>
              <a:rPr lang="en-US" altLang="zh-CN" sz="2400" dirty="0">
                <a:latin typeface="+mj-ea"/>
                <a:ea typeface="+mj-ea"/>
              </a:rPr>
              <a:t>P2P</a:t>
            </a:r>
            <a:r>
              <a:rPr lang="zh-CN" altLang="en-US" sz="2400" dirty="0">
                <a:latin typeface="+mj-ea"/>
                <a:ea typeface="+mj-ea"/>
              </a:rPr>
              <a:t>实体</a:t>
            </a:r>
          </a:p>
          <a:p>
            <a:pPr lvl="1">
              <a:lnSpc>
                <a:spcPct val="150000"/>
              </a:lnSpc>
            </a:pPr>
            <a:r>
              <a:rPr lang="zh-CN" altLang="en-US" sz="2400" dirty="0">
                <a:latin typeface="+mj-ea"/>
                <a:ea typeface="+mj-ea"/>
              </a:rPr>
              <a:t>连接器类型：</a:t>
            </a:r>
            <a:r>
              <a:rPr lang="zh-CN" altLang="en-US" sz="2400" dirty="0" smtClean="0">
                <a:latin typeface="+mj-ea"/>
                <a:ea typeface="+mj-ea"/>
              </a:rPr>
              <a:t>过程调用</a:t>
            </a:r>
            <a:endParaRPr lang="en-US" altLang="zh-CN" sz="2400" dirty="0" smtClean="0">
              <a:latin typeface="+mj-ea"/>
              <a:ea typeface="+mj-ea"/>
            </a:endParaRPr>
          </a:p>
          <a:p>
            <a:pPr lvl="1">
              <a:lnSpc>
                <a:spcPct val="150000"/>
              </a:lnSpc>
            </a:pPr>
            <a:r>
              <a:rPr lang="zh-CN" altLang="en-US" sz="2400" dirty="0" smtClean="0">
                <a:latin typeface="+mj-ea"/>
                <a:ea typeface="+mj-ea"/>
              </a:rPr>
              <a:t>交互</a:t>
            </a:r>
            <a:r>
              <a:rPr lang="zh-CN" altLang="en-US" sz="2400" dirty="0">
                <a:latin typeface="+mj-ea"/>
                <a:ea typeface="+mj-ea"/>
              </a:rPr>
              <a:t>可以由任何一方发起</a:t>
            </a:r>
          </a:p>
          <a:p>
            <a:pPr>
              <a:lnSpc>
                <a:spcPct val="150000"/>
              </a:lnSpc>
            </a:pPr>
            <a:r>
              <a:rPr lang="zh-CN" altLang="en-US" sz="2400" dirty="0">
                <a:latin typeface="+mj-ea"/>
                <a:ea typeface="+mj-ea"/>
              </a:rPr>
              <a:t>关系</a:t>
            </a:r>
          </a:p>
          <a:p>
            <a:pPr lvl="1">
              <a:lnSpc>
                <a:spcPct val="150000"/>
              </a:lnSpc>
            </a:pPr>
            <a:r>
              <a:rPr lang="zh-CN" altLang="en-US" sz="2400" dirty="0">
                <a:latin typeface="+mj-ea"/>
                <a:ea typeface="+mj-ea"/>
              </a:rPr>
              <a:t>连接关系可能的组件交互图</a:t>
            </a:r>
          </a:p>
          <a:p>
            <a:pPr>
              <a:lnSpc>
                <a:spcPct val="150000"/>
              </a:lnSpc>
            </a:pPr>
            <a:r>
              <a:rPr lang="zh-CN" altLang="en-US" sz="2400" dirty="0">
                <a:latin typeface="+mj-ea"/>
                <a:ea typeface="+mj-ea"/>
              </a:rPr>
              <a:t>属性</a:t>
            </a:r>
          </a:p>
          <a:p>
            <a:pPr lvl="1">
              <a:lnSpc>
                <a:spcPct val="150000"/>
              </a:lnSpc>
            </a:pPr>
            <a:r>
              <a:rPr lang="zh-CN" altLang="en-US" sz="2400" dirty="0">
                <a:latin typeface="+mj-ea"/>
                <a:ea typeface="+mj-ea"/>
              </a:rPr>
              <a:t>相互交互的协议以及性能属性</a:t>
            </a:r>
          </a:p>
          <a:p>
            <a:pPr lvl="1">
              <a:lnSpc>
                <a:spcPct val="150000"/>
              </a:lnSpc>
            </a:pPr>
            <a:r>
              <a:rPr lang="zh-CN" altLang="en-US" sz="2400" dirty="0">
                <a:latin typeface="+mj-ea"/>
                <a:ea typeface="+mj-ea"/>
              </a:rPr>
              <a:t>连接关系可能动态的改变</a:t>
            </a:r>
          </a:p>
        </p:txBody>
      </p:sp>
    </p:spTree>
    <p:extLst>
      <p:ext uri="{BB962C8B-B14F-4D97-AF65-F5344CB8AC3E}">
        <p14:creationId xmlns:p14="http://schemas.microsoft.com/office/powerpoint/2010/main" val="2187520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24384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274320" y="10924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2.1 </a:t>
            </a:r>
            <a:r>
              <a:rPr lang="zh-CN" altLang="en-US" sz="3200" dirty="0" smtClean="0">
                <a:solidFill>
                  <a:schemeClr val="tx1"/>
                </a:solidFill>
              </a:rPr>
              <a:t>管道</a:t>
            </a:r>
            <a:r>
              <a:rPr lang="zh-CN" altLang="en-US" sz="3200" dirty="0">
                <a:solidFill>
                  <a:schemeClr val="tx1"/>
                </a:solidFill>
              </a:rPr>
              <a:t>和过滤器模式 </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87083" y="818081"/>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管道和过滤器模式 </a:t>
            </a:r>
            <a:r>
              <a:rPr lang="en-US" altLang="zh-CN" sz="2800" dirty="0">
                <a:solidFill>
                  <a:schemeClr val="tx1"/>
                </a:solidFill>
              </a:rPr>
              <a:t>(1)</a:t>
            </a:r>
            <a:r>
              <a:rPr lang="zh-CN" altLang="en-US" sz="2800" dirty="0">
                <a:solidFill>
                  <a:schemeClr val="tx1"/>
                </a:solidFill>
              </a:rPr>
              <a:t>：模型</a:t>
            </a:r>
            <a:endParaRPr lang="zh-CN" altLang="en-US" sz="2800" b="0" dirty="0">
              <a:solidFill>
                <a:schemeClr val="tx1"/>
              </a:solidFill>
              <a:latin typeface="微软雅黑_GB2312"/>
            </a:endParaRPr>
          </a:p>
        </p:txBody>
      </p:sp>
      <p:sp>
        <p:nvSpPr>
          <p:cNvPr id="8" name="Rectangle 3"/>
          <p:cNvSpPr txBox="1">
            <a:spLocks noChangeArrowheads="1"/>
          </p:cNvSpPr>
          <p:nvPr/>
        </p:nvSpPr>
        <p:spPr>
          <a:xfrm>
            <a:off x="1239203" y="4054791"/>
            <a:ext cx="11490960" cy="2555875"/>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Char char="ü"/>
            </a:pPr>
            <a:r>
              <a:rPr lang="zh-CN" altLang="en-US" sz="2400" dirty="0" smtClean="0"/>
              <a:t>组件：过滤器，接收数据输入，进行转化后输出</a:t>
            </a:r>
          </a:p>
          <a:p>
            <a:pPr lvl="1">
              <a:lnSpc>
                <a:spcPct val="80000"/>
              </a:lnSpc>
            </a:pPr>
            <a:r>
              <a:rPr lang="zh-CN" altLang="en-US" sz="2400" dirty="0" smtClean="0"/>
              <a:t>过滤器是独立的实体，相互之间没有状态的依赖</a:t>
            </a:r>
          </a:p>
          <a:p>
            <a:pPr lvl="1">
              <a:lnSpc>
                <a:spcPct val="80000"/>
              </a:lnSpc>
            </a:pPr>
            <a:r>
              <a:rPr lang="zh-CN" altLang="en-US" sz="2400" dirty="0" smtClean="0"/>
              <a:t>对一个过滤器而言，它上游和下游的过滤器是透明的</a:t>
            </a:r>
          </a:p>
          <a:p>
            <a:pPr>
              <a:lnSpc>
                <a:spcPct val="80000"/>
              </a:lnSpc>
              <a:buFont typeface="Wingdings" panose="05000000000000000000" pitchFamily="2" charset="2"/>
              <a:buChar char="ü"/>
            </a:pPr>
            <a:r>
              <a:rPr lang="zh-CN" altLang="en-US" sz="2400" dirty="0" smtClean="0"/>
              <a:t>交互由管道提供，管道负责连接一个过滤器的输出和另外一个过滤器的输入</a:t>
            </a:r>
            <a:endParaRPr lang="en-US" altLang="zh-CN" sz="2400" dirty="0" smtClean="0"/>
          </a:p>
          <a:p>
            <a:pPr>
              <a:lnSpc>
                <a:spcPct val="80000"/>
              </a:lnSpc>
              <a:buFont typeface="Wingdings" panose="05000000000000000000" pitchFamily="2" charset="2"/>
              <a:buChar char="ü"/>
            </a:pPr>
            <a:r>
              <a:rPr lang="zh-CN" altLang="zh-CN" sz="2400" dirty="0" smtClean="0">
                <a:solidFill>
                  <a:srgbClr val="FF0000"/>
                </a:solidFill>
              </a:rPr>
              <a:t>属于</a:t>
            </a:r>
            <a:r>
              <a:rPr lang="zh-CN" altLang="en-US" sz="2400" dirty="0" smtClean="0">
                <a:solidFill>
                  <a:srgbClr val="FF0000"/>
                </a:solidFill>
              </a:rPr>
              <a:t>经典的数据流</a:t>
            </a:r>
            <a:r>
              <a:rPr lang="zh-CN" altLang="zh-CN" sz="2400" dirty="0" smtClean="0">
                <a:solidFill>
                  <a:srgbClr val="FF0000"/>
                </a:solidFill>
              </a:rPr>
              <a:t>体系结构</a:t>
            </a:r>
            <a:r>
              <a:rPr lang="zh-CN" altLang="zh-CN" sz="2400" dirty="0">
                <a:solidFill>
                  <a:srgbClr val="FF0000"/>
                </a:solidFill>
              </a:rPr>
              <a:t>风格</a:t>
            </a:r>
            <a:endParaRPr lang="zh-CN" altLang="en-US" sz="2400" dirty="0">
              <a:solidFill>
                <a:srgbClr val="FF0000"/>
              </a:solidFill>
            </a:endParaRPr>
          </a:p>
        </p:txBody>
      </p:sp>
      <p:sp>
        <p:nvSpPr>
          <p:cNvPr id="9" name="Rectangle 4"/>
          <p:cNvSpPr>
            <a:spLocks noChangeArrowheads="1"/>
          </p:cNvSpPr>
          <p:nvPr/>
        </p:nvSpPr>
        <p:spPr bwMode="auto">
          <a:xfrm>
            <a:off x="3305810" y="1911350"/>
            <a:ext cx="790575" cy="67945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5"/>
          <p:cNvSpPr>
            <a:spLocks noChangeArrowheads="1"/>
          </p:cNvSpPr>
          <p:nvPr/>
        </p:nvSpPr>
        <p:spPr bwMode="auto">
          <a:xfrm>
            <a:off x="5153660" y="1911350"/>
            <a:ext cx="790575" cy="67945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7012623" y="1911350"/>
            <a:ext cx="790575" cy="67945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7"/>
          <p:cNvSpPr>
            <a:spLocks noChangeShapeType="1"/>
          </p:cNvSpPr>
          <p:nvPr/>
        </p:nvSpPr>
        <p:spPr bwMode="auto">
          <a:xfrm>
            <a:off x="2908935" y="2249488"/>
            <a:ext cx="984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8"/>
          <p:cNvSpPr>
            <a:spLocks noChangeShapeType="1"/>
          </p:cNvSpPr>
          <p:nvPr/>
        </p:nvSpPr>
        <p:spPr bwMode="auto">
          <a:xfrm>
            <a:off x="4096385" y="2249488"/>
            <a:ext cx="105727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9"/>
          <p:cNvSpPr>
            <a:spLocks noChangeShapeType="1"/>
          </p:cNvSpPr>
          <p:nvPr/>
        </p:nvSpPr>
        <p:spPr bwMode="auto">
          <a:xfrm>
            <a:off x="5944235" y="2249488"/>
            <a:ext cx="984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0"/>
          <p:cNvSpPr>
            <a:spLocks noChangeShapeType="1"/>
          </p:cNvSpPr>
          <p:nvPr/>
        </p:nvSpPr>
        <p:spPr bwMode="auto">
          <a:xfrm>
            <a:off x="4096385" y="2249488"/>
            <a:ext cx="1000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1"/>
          <p:cNvSpPr>
            <a:spLocks noChangeShapeType="1"/>
          </p:cNvSpPr>
          <p:nvPr/>
        </p:nvSpPr>
        <p:spPr bwMode="auto">
          <a:xfrm>
            <a:off x="2908935" y="2249488"/>
            <a:ext cx="39687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2"/>
          <p:cNvSpPr>
            <a:spLocks noChangeShapeType="1"/>
          </p:cNvSpPr>
          <p:nvPr/>
        </p:nvSpPr>
        <p:spPr bwMode="auto">
          <a:xfrm flipH="1">
            <a:off x="4925060" y="2230438"/>
            <a:ext cx="0" cy="1150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3"/>
          <p:cNvSpPr>
            <a:spLocks noChangeShapeType="1"/>
          </p:cNvSpPr>
          <p:nvPr/>
        </p:nvSpPr>
        <p:spPr bwMode="auto">
          <a:xfrm flipV="1">
            <a:off x="7796848" y="2278063"/>
            <a:ext cx="5127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AutoShape 14"/>
          <p:cNvSpPr>
            <a:spLocks noChangeArrowheads="1"/>
          </p:cNvSpPr>
          <p:nvPr/>
        </p:nvSpPr>
        <p:spPr bwMode="auto">
          <a:xfrm>
            <a:off x="4359910" y="2079625"/>
            <a:ext cx="528638" cy="341313"/>
          </a:xfrm>
          <a:prstGeom prst="flowChartMagneticDrum">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5"/>
          <p:cNvSpPr>
            <a:spLocks noChangeShapeType="1"/>
          </p:cNvSpPr>
          <p:nvPr/>
        </p:nvSpPr>
        <p:spPr bwMode="auto">
          <a:xfrm>
            <a:off x="5944235" y="2249488"/>
            <a:ext cx="10556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AutoShape 16"/>
          <p:cNvSpPr>
            <a:spLocks noChangeArrowheads="1"/>
          </p:cNvSpPr>
          <p:nvPr/>
        </p:nvSpPr>
        <p:spPr bwMode="auto">
          <a:xfrm>
            <a:off x="6075998" y="2079625"/>
            <a:ext cx="527050" cy="341313"/>
          </a:xfrm>
          <a:prstGeom prst="flowChartMagneticDrum">
            <a:avLst/>
          </a:prstGeom>
          <a:solidFill>
            <a:srgbClr val="FF99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7"/>
          <p:cNvSpPr txBox="1">
            <a:spLocks noChangeArrowheads="1"/>
          </p:cNvSpPr>
          <p:nvPr/>
        </p:nvSpPr>
        <p:spPr bwMode="auto">
          <a:xfrm>
            <a:off x="3375660" y="15462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i="1">
                <a:latin typeface="Times New Roman" panose="02020603050405020304" pitchFamily="18" charset="0"/>
              </a:rPr>
              <a:t>过滤器</a:t>
            </a:r>
            <a:endParaRPr lang="zh-CN" altLang="en-CA" sz="2000" b="1" i="1">
              <a:latin typeface="Times New Roman" panose="02020603050405020304" pitchFamily="18" charset="0"/>
            </a:endParaRPr>
          </a:p>
        </p:txBody>
      </p:sp>
      <p:sp>
        <p:nvSpPr>
          <p:cNvPr id="23" name="Text Box 18"/>
          <p:cNvSpPr txBox="1">
            <a:spLocks noChangeArrowheads="1"/>
          </p:cNvSpPr>
          <p:nvPr/>
        </p:nvSpPr>
        <p:spPr bwMode="auto">
          <a:xfrm>
            <a:off x="4342448" y="16891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i="1">
                <a:latin typeface="Times New Roman" panose="02020603050405020304" pitchFamily="18" charset="0"/>
              </a:rPr>
              <a:t>管道</a:t>
            </a:r>
            <a:endParaRPr lang="zh-CN" altLang="en-CA" sz="2000" b="1" i="1">
              <a:latin typeface="Times New Roman" panose="02020603050405020304" pitchFamily="18" charset="0"/>
            </a:endParaRPr>
          </a:p>
        </p:txBody>
      </p:sp>
      <p:sp>
        <p:nvSpPr>
          <p:cNvPr id="24" name="Rectangle 19"/>
          <p:cNvSpPr>
            <a:spLocks noChangeArrowheads="1"/>
          </p:cNvSpPr>
          <p:nvPr/>
        </p:nvSpPr>
        <p:spPr bwMode="auto">
          <a:xfrm>
            <a:off x="5151120" y="2951480"/>
            <a:ext cx="790575" cy="67945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0"/>
          <p:cNvSpPr>
            <a:spLocks noChangeArrowheads="1"/>
          </p:cNvSpPr>
          <p:nvPr/>
        </p:nvSpPr>
        <p:spPr bwMode="auto">
          <a:xfrm>
            <a:off x="6998970" y="2951480"/>
            <a:ext cx="790575" cy="67945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1"/>
          <p:cNvSpPr>
            <a:spLocks noChangeShapeType="1"/>
          </p:cNvSpPr>
          <p:nvPr/>
        </p:nvSpPr>
        <p:spPr bwMode="auto">
          <a:xfrm>
            <a:off x="5956935" y="3335338"/>
            <a:ext cx="105727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AutoShape 22"/>
          <p:cNvSpPr>
            <a:spLocks noChangeArrowheads="1"/>
          </p:cNvSpPr>
          <p:nvPr/>
        </p:nvSpPr>
        <p:spPr bwMode="auto">
          <a:xfrm>
            <a:off x="6220460" y="3165475"/>
            <a:ext cx="528638" cy="341313"/>
          </a:xfrm>
          <a:prstGeom prst="flowChartMagneticDrum">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3"/>
          <p:cNvSpPr>
            <a:spLocks noChangeShapeType="1"/>
          </p:cNvSpPr>
          <p:nvPr/>
        </p:nvSpPr>
        <p:spPr bwMode="auto">
          <a:xfrm>
            <a:off x="4925060" y="3381375"/>
            <a:ext cx="2159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4"/>
          <p:cNvSpPr>
            <a:spLocks noChangeShapeType="1"/>
          </p:cNvSpPr>
          <p:nvPr/>
        </p:nvSpPr>
        <p:spPr bwMode="auto">
          <a:xfrm flipV="1">
            <a:off x="7804785" y="3309938"/>
            <a:ext cx="5127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259740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a:solidFill>
                  <a:schemeClr val="tx1"/>
                </a:solidFill>
              </a:rPr>
              <a:t>2.8.3</a:t>
            </a:r>
            <a:r>
              <a:rPr lang="zh-CN" altLang="en-US" sz="3200" dirty="0" smtClean="0">
                <a:solidFill>
                  <a:schemeClr val="tx1"/>
                </a:solidFill>
              </a:rPr>
              <a:t> </a:t>
            </a:r>
            <a:r>
              <a:rPr lang="en-US" altLang="zh-CN" sz="3200" dirty="0" smtClean="0">
                <a:solidFill>
                  <a:schemeClr val="tx1"/>
                </a:solidFill>
              </a:rPr>
              <a:t>P2P</a:t>
            </a:r>
            <a:r>
              <a:rPr lang="zh-CN" altLang="en-US" sz="3200" dirty="0" smtClean="0">
                <a:solidFill>
                  <a:schemeClr val="tx1"/>
                </a:solidFill>
              </a:rPr>
              <a:t>风格作用</a:t>
            </a:r>
            <a:endParaRPr lang="zh-CN" altLang="en-US" sz="3200" dirty="0">
              <a:solidFill>
                <a:schemeClr val="tx1"/>
              </a:solidFill>
            </a:endParaRPr>
          </a:p>
        </p:txBody>
      </p:sp>
      <p:sp>
        <p:nvSpPr>
          <p:cNvPr id="2" name="矩形 1"/>
          <p:cNvSpPr/>
          <p:nvPr/>
        </p:nvSpPr>
        <p:spPr>
          <a:xfrm>
            <a:off x="883920" y="1431189"/>
            <a:ext cx="10491836" cy="3970318"/>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dirty="0">
                <a:latin typeface="+mj-ea"/>
                <a:ea typeface="+mj-ea"/>
              </a:rPr>
              <a:t>P2P</a:t>
            </a:r>
            <a:r>
              <a:rPr lang="zh-CN" altLang="en-US" sz="2400" dirty="0">
                <a:latin typeface="+mj-ea"/>
                <a:ea typeface="+mj-ea"/>
              </a:rPr>
              <a:t>风格展示了一副以合作的领域划分应用的系统视图</a:t>
            </a:r>
          </a:p>
          <a:p>
            <a:pPr lvl="1">
              <a:lnSpc>
                <a:spcPct val="150000"/>
              </a:lnSpc>
            </a:pPr>
            <a:r>
              <a:rPr lang="en-US" altLang="zh-CN" sz="2400" dirty="0">
                <a:latin typeface="+mj-ea"/>
                <a:ea typeface="+mj-ea"/>
              </a:rPr>
              <a:t>P2P</a:t>
            </a:r>
            <a:r>
              <a:rPr lang="zh-CN" altLang="en-US" sz="2400" dirty="0">
                <a:latin typeface="+mj-ea"/>
                <a:ea typeface="+mj-ea"/>
              </a:rPr>
              <a:t>实体既是服务器，有时客户端</a:t>
            </a:r>
          </a:p>
          <a:p>
            <a:pPr lvl="1">
              <a:lnSpc>
                <a:spcPct val="150000"/>
              </a:lnSpc>
            </a:pPr>
            <a:r>
              <a:rPr lang="zh-CN" altLang="en-US" sz="2400" dirty="0">
                <a:latin typeface="+mj-ea"/>
                <a:ea typeface="+mj-ea"/>
              </a:rPr>
              <a:t>为系统部署在一个分布式的平台上提供了灵活性</a:t>
            </a:r>
          </a:p>
          <a:p>
            <a:pPr marL="342900" indent="-342900">
              <a:lnSpc>
                <a:spcPct val="150000"/>
              </a:lnSpc>
              <a:buFont typeface="Wingdings" panose="05000000000000000000" pitchFamily="2" charset="2"/>
              <a:buChar char="Ø"/>
            </a:pPr>
            <a:r>
              <a:rPr lang="en-US" altLang="zh-CN" sz="2400" dirty="0">
                <a:latin typeface="+mj-ea"/>
                <a:ea typeface="+mj-ea"/>
              </a:rPr>
              <a:t>P2P</a:t>
            </a:r>
            <a:r>
              <a:rPr lang="zh-CN" altLang="en-US" sz="2400" dirty="0">
                <a:latin typeface="+mj-ea"/>
                <a:ea typeface="+mj-ea"/>
              </a:rPr>
              <a:t>计算</a:t>
            </a:r>
          </a:p>
          <a:p>
            <a:pPr lvl="1">
              <a:lnSpc>
                <a:spcPct val="150000"/>
              </a:lnSpc>
            </a:pPr>
            <a:r>
              <a:rPr lang="zh-CN" altLang="en-US" sz="2400" dirty="0">
                <a:latin typeface="+mj-ea"/>
                <a:ea typeface="+mj-ea"/>
              </a:rPr>
              <a:t>分布式的计算应用</a:t>
            </a:r>
          </a:p>
          <a:p>
            <a:pPr lvl="1">
              <a:lnSpc>
                <a:spcPct val="150000"/>
              </a:lnSpc>
            </a:pPr>
            <a:r>
              <a:rPr lang="zh-CN" altLang="en-US" sz="2400" dirty="0">
                <a:latin typeface="+mj-ea"/>
                <a:ea typeface="+mj-ea"/>
              </a:rPr>
              <a:t>在一个计算机网络中，高效的利用</a:t>
            </a:r>
            <a:r>
              <a:rPr lang="en-US" altLang="zh-CN" sz="2400" dirty="0">
                <a:latin typeface="+mj-ea"/>
                <a:ea typeface="+mj-ea"/>
              </a:rPr>
              <a:t>CPU</a:t>
            </a:r>
            <a:r>
              <a:rPr lang="zh-CN" altLang="en-US" sz="2400" dirty="0">
                <a:latin typeface="+mj-ea"/>
                <a:ea typeface="+mj-ea"/>
              </a:rPr>
              <a:t>和磁盘</a:t>
            </a:r>
            <a:r>
              <a:rPr lang="zh-CN" altLang="en-US" sz="2400" dirty="0" smtClean="0">
                <a:latin typeface="+mj-ea"/>
                <a:ea typeface="+mj-ea"/>
              </a:rPr>
              <a:t>资源</a:t>
            </a:r>
            <a:endParaRPr lang="en-US" altLang="zh-CN" sz="2400" dirty="0" smtClean="0">
              <a:latin typeface="+mj-ea"/>
              <a:ea typeface="+mj-ea"/>
            </a:endParaRPr>
          </a:p>
          <a:p>
            <a:pPr lvl="1">
              <a:lnSpc>
                <a:spcPct val="150000"/>
              </a:lnSpc>
            </a:pPr>
            <a:r>
              <a:rPr lang="zh-CN" altLang="en-US" sz="2400" dirty="0" smtClean="0">
                <a:latin typeface="+mj-ea"/>
                <a:ea typeface="+mj-ea"/>
              </a:rPr>
              <a:t>负载</a:t>
            </a:r>
            <a:r>
              <a:rPr lang="zh-CN" altLang="en-US" sz="2400" dirty="0">
                <a:latin typeface="+mj-ea"/>
                <a:ea typeface="+mj-ea"/>
              </a:rPr>
              <a:t>分布</a:t>
            </a:r>
          </a:p>
        </p:txBody>
      </p:sp>
    </p:spTree>
    <p:extLst>
      <p:ext uri="{BB962C8B-B14F-4D97-AF65-F5344CB8AC3E}">
        <p14:creationId xmlns:p14="http://schemas.microsoft.com/office/powerpoint/2010/main" val="37511466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72999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dirty="0" smtClean="0">
                <a:solidFill>
                  <a:schemeClr val="tx1"/>
                </a:solidFill>
              </a:rPr>
              <a:t>2.8.4 </a:t>
            </a:r>
            <a:r>
              <a:rPr lang="zh-CN" altLang="en-US" sz="3200" dirty="0" smtClean="0">
                <a:solidFill>
                  <a:schemeClr val="tx1"/>
                </a:solidFill>
              </a:rPr>
              <a:t>通信</a:t>
            </a:r>
            <a:r>
              <a:rPr lang="zh-CN" altLang="en-US" sz="3200" dirty="0">
                <a:solidFill>
                  <a:schemeClr val="tx1"/>
                </a:solidFill>
              </a:rPr>
              <a:t>进程</a:t>
            </a:r>
            <a:r>
              <a:rPr lang="zh-CN" altLang="en-US" sz="3200" dirty="0" smtClean="0">
                <a:solidFill>
                  <a:schemeClr val="tx1"/>
                </a:solidFill>
              </a:rPr>
              <a:t>风格</a:t>
            </a:r>
            <a:endParaRPr lang="zh-CN" altLang="en-US" sz="3200" dirty="0">
              <a:solidFill>
                <a:schemeClr val="tx1"/>
              </a:solidFill>
            </a:endParaRPr>
          </a:p>
        </p:txBody>
      </p:sp>
      <p:sp>
        <p:nvSpPr>
          <p:cNvPr id="2" name="矩形 1"/>
          <p:cNvSpPr/>
          <p:nvPr/>
        </p:nvSpPr>
        <p:spPr>
          <a:xfrm>
            <a:off x="883920" y="1431189"/>
            <a:ext cx="10744200" cy="286232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latin typeface="+mj-ea"/>
                <a:ea typeface="+mj-ea"/>
              </a:rPr>
              <a:t>该风格将系统表示为一系列的并发执行单元以及它们之间的交互</a:t>
            </a:r>
          </a:p>
          <a:p>
            <a:pPr lvl="1">
              <a:lnSpc>
                <a:spcPct val="150000"/>
              </a:lnSpc>
            </a:pPr>
            <a:r>
              <a:rPr lang="zh-CN" altLang="en-US" sz="2400" dirty="0">
                <a:latin typeface="+mj-ea"/>
                <a:ea typeface="+mj-ea"/>
              </a:rPr>
              <a:t>可用的交互方法包括：同步，消息传递，数据交互，进程控制原语（</a:t>
            </a:r>
            <a:r>
              <a:rPr lang="en-US" altLang="zh-CN" sz="2400" dirty="0">
                <a:latin typeface="+mj-ea"/>
                <a:ea typeface="+mj-ea"/>
              </a:rPr>
              <a:t>stop, start...</a:t>
            </a:r>
            <a:r>
              <a:rPr lang="zh-CN" altLang="en-US" sz="2400" dirty="0">
                <a:latin typeface="+mj-ea"/>
                <a:ea typeface="+mj-ea"/>
              </a:rPr>
              <a:t>）</a:t>
            </a:r>
            <a:r>
              <a:rPr lang="en-US" altLang="zh-CN" sz="2400" dirty="0">
                <a:latin typeface="+mj-ea"/>
                <a:ea typeface="+mj-ea"/>
              </a:rPr>
              <a:t>...</a:t>
            </a:r>
          </a:p>
          <a:p>
            <a:pPr marL="342900" indent="-342900">
              <a:lnSpc>
                <a:spcPct val="150000"/>
              </a:lnSpc>
              <a:buFont typeface="Wingdings" panose="05000000000000000000" pitchFamily="2" charset="2"/>
              <a:buChar char="Ø"/>
            </a:pPr>
            <a:r>
              <a:rPr lang="zh-CN" altLang="en-US" sz="2400" dirty="0">
                <a:latin typeface="+mj-ea"/>
                <a:ea typeface="+mj-ea"/>
              </a:rPr>
              <a:t>在大系统中，这种表示方式非常普遍；在分布式系统中，这种表示是必须的</a:t>
            </a:r>
          </a:p>
          <a:p>
            <a:pPr lvl="1">
              <a:lnSpc>
                <a:spcPct val="150000"/>
              </a:lnSpc>
            </a:pPr>
            <a:r>
              <a:rPr lang="zh-CN" altLang="en-US" sz="2400" dirty="0">
                <a:latin typeface="+mj-ea"/>
                <a:ea typeface="+mj-ea"/>
              </a:rPr>
              <a:t>帮助</a:t>
            </a:r>
            <a:r>
              <a:rPr lang="zh-CN" altLang="en-US" sz="2400" dirty="0" smtClean="0">
                <a:latin typeface="+mj-ea"/>
                <a:ea typeface="+mj-ea"/>
              </a:rPr>
              <a:t>理解并发</a:t>
            </a:r>
            <a:r>
              <a:rPr lang="zh-CN" altLang="en-US" sz="2400" dirty="0">
                <a:latin typeface="+mj-ea"/>
                <a:ea typeface="+mj-ea"/>
              </a:rPr>
              <a:t>性相关的一些行为</a:t>
            </a:r>
          </a:p>
        </p:txBody>
      </p:sp>
    </p:spTree>
    <p:extLst>
      <p:ext uri="{BB962C8B-B14F-4D97-AF65-F5344CB8AC3E}">
        <p14:creationId xmlns:p14="http://schemas.microsoft.com/office/powerpoint/2010/main" val="2764363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2.8.4 </a:t>
            </a:r>
            <a:r>
              <a:rPr lang="zh-CN" altLang="en-US" sz="3200" dirty="0" smtClean="0">
                <a:solidFill>
                  <a:schemeClr val="tx1"/>
                </a:solidFill>
              </a:rPr>
              <a:t>通信</a:t>
            </a:r>
            <a:r>
              <a:rPr lang="zh-CN" altLang="en-US" sz="3200" dirty="0">
                <a:solidFill>
                  <a:schemeClr val="tx1"/>
                </a:solidFill>
              </a:rPr>
              <a:t>进程</a:t>
            </a:r>
            <a:r>
              <a:rPr lang="zh-CN" altLang="en-US" sz="3200" dirty="0" smtClean="0">
                <a:solidFill>
                  <a:schemeClr val="tx1"/>
                </a:solidFill>
              </a:rPr>
              <a:t>风格</a:t>
            </a:r>
            <a:endParaRPr lang="zh-CN" altLang="en-US" sz="3200" dirty="0">
              <a:solidFill>
                <a:schemeClr val="tx1"/>
              </a:solidFill>
            </a:endParaRPr>
          </a:p>
        </p:txBody>
      </p:sp>
      <p:sp>
        <p:nvSpPr>
          <p:cNvPr id="2" name="矩形 1"/>
          <p:cNvSpPr/>
          <p:nvPr/>
        </p:nvSpPr>
        <p:spPr>
          <a:xfrm>
            <a:off x="411480" y="836829"/>
            <a:ext cx="10744200" cy="646331"/>
          </a:xfrm>
          <a:prstGeom prst="rect">
            <a:avLst/>
          </a:prstGeom>
        </p:spPr>
        <p:txBody>
          <a:bodyPr wrap="square">
            <a:spAutoFit/>
          </a:bodyPr>
          <a:lstStyle/>
          <a:p>
            <a:pPr>
              <a:lnSpc>
                <a:spcPct val="150000"/>
              </a:lnSpc>
            </a:pPr>
            <a:r>
              <a:rPr lang="zh-CN" altLang="en-US" sz="2400" b="1" dirty="0">
                <a:latin typeface="+mj-ea"/>
                <a:ea typeface="+mj-ea"/>
              </a:rPr>
              <a:t>元素、关系和属性 </a:t>
            </a:r>
            <a:r>
              <a:rPr lang="en-US" altLang="zh-CN" sz="2400" b="1" dirty="0">
                <a:latin typeface="+mj-ea"/>
                <a:ea typeface="+mj-ea"/>
              </a:rPr>
              <a:t>(1)</a:t>
            </a:r>
            <a:endParaRPr lang="zh-CN" altLang="en-US" sz="2400" b="1" dirty="0">
              <a:latin typeface="+mj-ea"/>
              <a:ea typeface="+mj-ea"/>
            </a:endParaRPr>
          </a:p>
        </p:txBody>
      </p:sp>
      <p:sp>
        <p:nvSpPr>
          <p:cNvPr id="3" name="矩形 2"/>
          <p:cNvSpPr/>
          <p:nvPr/>
        </p:nvSpPr>
        <p:spPr>
          <a:xfrm>
            <a:off x="1737360" y="1595493"/>
            <a:ext cx="8930640" cy="3970318"/>
          </a:xfrm>
          <a:prstGeom prst="rect">
            <a:avLst/>
          </a:prstGeom>
        </p:spPr>
        <p:txBody>
          <a:bodyPr wrap="square">
            <a:spAutoFit/>
          </a:bodyPr>
          <a:lstStyle/>
          <a:p>
            <a:pPr>
              <a:lnSpc>
                <a:spcPct val="150000"/>
              </a:lnSpc>
            </a:pPr>
            <a:r>
              <a:rPr lang="zh-CN" altLang="en-US" sz="2400" dirty="0"/>
              <a:t>元素</a:t>
            </a:r>
          </a:p>
          <a:p>
            <a:pPr lvl="1">
              <a:lnSpc>
                <a:spcPct val="150000"/>
              </a:lnSpc>
            </a:pPr>
            <a:r>
              <a:rPr lang="zh-CN" altLang="en-US" sz="2400" dirty="0"/>
              <a:t>组件类型：并发单元（任务、进程、线程等）</a:t>
            </a:r>
          </a:p>
          <a:p>
            <a:pPr lvl="1">
              <a:lnSpc>
                <a:spcPct val="150000"/>
              </a:lnSpc>
            </a:pPr>
            <a:r>
              <a:rPr lang="zh-CN" altLang="en-US" sz="2400" dirty="0"/>
              <a:t>连接器类型：数据交换、消息传递、同步、控制等</a:t>
            </a:r>
          </a:p>
          <a:p>
            <a:pPr>
              <a:lnSpc>
                <a:spcPct val="150000"/>
              </a:lnSpc>
            </a:pPr>
            <a:r>
              <a:rPr lang="zh-CN" altLang="en-US" sz="2400" dirty="0"/>
              <a:t>关系</a:t>
            </a:r>
          </a:p>
          <a:p>
            <a:pPr lvl="1">
              <a:lnSpc>
                <a:spcPct val="150000"/>
              </a:lnSpc>
            </a:pPr>
            <a:r>
              <a:rPr lang="zh-CN" altLang="en-US" sz="2400" dirty="0"/>
              <a:t>一般的组件和连接器之间的连接关系</a:t>
            </a:r>
          </a:p>
          <a:p>
            <a:pPr>
              <a:lnSpc>
                <a:spcPct val="150000"/>
              </a:lnSpc>
            </a:pPr>
            <a:r>
              <a:rPr lang="zh-CN" altLang="en-US" sz="2400" dirty="0"/>
              <a:t>计算模型</a:t>
            </a:r>
          </a:p>
          <a:p>
            <a:pPr lvl="1">
              <a:lnSpc>
                <a:spcPct val="150000"/>
              </a:lnSpc>
            </a:pPr>
            <a:r>
              <a:rPr lang="zh-CN" altLang="en-US" sz="2400" dirty="0"/>
              <a:t>并发执行的组件通过特殊的连接器机制进行交互</a:t>
            </a:r>
          </a:p>
        </p:txBody>
      </p:sp>
    </p:spTree>
    <p:extLst>
      <p:ext uri="{BB962C8B-B14F-4D97-AF65-F5344CB8AC3E}">
        <p14:creationId xmlns:p14="http://schemas.microsoft.com/office/powerpoint/2010/main" val="10960136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2.8.4 </a:t>
            </a:r>
            <a:r>
              <a:rPr lang="zh-CN" altLang="en-US" sz="3200" dirty="0" smtClean="0">
                <a:solidFill>
                  <a:schemeClr val="tx1"/>
                </a:solidFill>
              </a:rPr>
              <a:t>通信</a:t>
            </a:r>
            <a:r>
              <a:rPr lang="zh-CN" altLang="en-US" sz="3200" dirty="0">
                <a:solidFill>
                  <a:schemeClr val="tx1"/>
                </a:solidFill>
              </a:rPr>
              <a:t>进程</a:t>
            </a:r>
            <a:r>
              <a:rPr lang="zh-CN" altLang="en-US" sz="3200" dirty="0" smtClean="0">
                <a:solidFill>
                  <a:schemeClr val="tx1"/>
                </a:solidFill>
              </a:rPr>
              <a:t>风格</a:t>
            </a:r>
            <a:endParaRPr lang="zh-CN" altLang="en-US" sz="3200" dirty="0">
              <a:solidFill>
                <a:schemeClr val="tx1"/>
              </a:solidFill>
            </a:endParaRPr>
          </a:p>
        </p:txBody>
      </p:sp>
      <p:sp>
        <p:nvSpPr>
          <p:cNvPr id="2" name="矩形 1"/>
          <p:cNvSpPr/>
          <p:nvPr/>
        </p:nvSpPr>
        <p:spPr>
          <a:xfrm>
            <a:off x="411480" y="836829"/>
            <a:ext cx="10744200" cy="581057"/>
          </a:xfrm>
          <a:prstGeom prst="rect">
            <a:avLst/>
          </a:prstGeom>
        </p:spPr>
        <p:txBody>
          <a:bodyPr wrap="square">
            <a:spAutoFit/>
          </a:bodyPr>
          <a:lstStyle/>
          <a:p>
            <a:pPr>
              <a:lnSpc>
                <a:spcPct val="150000"/>
              </a:lnSpc>
            </a:pPr>
            <a:r>
              <a:rPr lang="zh-CN" altLang="en-US" sz="2400" b="1" dirty="0">
                <a:latin typeface="+mj-ea"/>
                <a:ea typeface="+mj-ea"/>
              </a:rPr>
              <a:t>元素、关系和属性 </a:t>
            </a:r>
            <a:r>
              <a:rPr lang="en-US" altLang="zh-CN" sz="2400" b="1" dirty="0" smtClean="0">
                <a:latin typeface="+mj-ea"/>
                <a:ea typeface="+mj-ea"/>
              </a:rPr>
              <a:t>(2)</a:t>
            </a:r>
            <a:endParaRPr lang="zh-CN" altLang="en-US" sz="2400" b="1" dirty="0">
              <a:latin typeface="+mj-ea"/>
              <a:ea typeface="+mj-ea"/>
            </a:endParaRPr>
          </a:p>
        </p:txBody>
      </p:sp>
      <p:sp>
        <p:nvSpPr>
          <p:cNvPr id="3" name="矩形 2"/>
          <p:cNvSpPr/>
          <p:nvPr/>
        </p:nvSpPr>
        <p:spPr>
          <a:xfrm>
            <a:off x="1737360" y="1595493"/>
            <a:ext cx="10012680" cy="3970318"/>
          </a:xfrm>
          <a:prstGeom prst="rect">
            <a:avLst/>
          </a:prstGeom>
        </p:spPr>
        <p:txBody>
          <a:bodyPr wrap="square">
            <a:spAutoFit/>
          </a:bodyPr>
          <a:lstStyle/>
          <a:p>
            <a:pPr>
              <a:lnSpc>
                <a:spcPct val="150000"/>
              </a:lnSpc>
            </a:pPr>
            <a:r>
              <a:rPr lang="zh-CN" altLang="en-US" sz="2400" dirty="0"/>
              <a:t>元素属性</a:t>
            </a:r>
          </a:p>
          <a:p>
            <a:pPr lvl="1">
              <a:lnSpc>
                <a:spcPct val="150000"/>
              </a:lnSpc>
            </a:pPr>
            <a:r>
              <a:rPr lang="zh-CN" altLang="en-US" sz="2400" dirty="0"/>
              <a:t>并发单元</a:t>
            </a:r>
          </a:p>
          <a:p>
            <a:pPr lvl="2">
              <a:lnSpc>
                <a:spcPct val="150000"/>
              </a:lnSpc>
            </a:pPr>
            <a:r>
              <a:rPr lang="zh-CN" altLang="en-US" sz="2400" dirty="0"/>
              <a:t>可抢占性</a:t>
            </a:r>
          </a:p>
          <a:p>
            <a:pPr lvl="2">
              <a:lnSpc>
                <a:spcPct val="150000"/>
              </a:lnSpc>
            </a:pPr>
            <a:r>
              <a:rPr lang="zh-CN" altLang="en-US" sz="2400" dirty="0"/>
              <a:t>优先级</a:t>
            </a:r>
          </a:p>
          <a:p>
            <a:pPr lvl="2">
              <a:lnSpc>
                <a:spcPct val="150000"/>
              </a:lnSpc>
            </a:pPr>
            <a:r>
              <a:rPr lang="zh-CN" altLang="en-US" sz="2400" dirty="0"/>
              <a:t>定时参数</a:t>
            </a:r>
          </a:p>
          <a:p>
            <a:pPr lvl="1">
              <a:lnSpc>
                <a:spcPct val="150000"/>
              </a:lnSpc>
            </a:pPr>
            <a:r>
              <a:rPr lang="zh-CN" altLang="en-US" sz="2400" dirty="0"/>
              <a:t>数据交换</a:t>
            </a:r>
          </a:p>
          <a:p>
            <a:pPr lvl="2">
              <a:lnSpc>
                <a:spcPct val="150000"/>
              </a:lnSpc>
            </a:pPr>
            <a:r>
              <a:rPr lang="zh-CN" altLang="en-US" sz="2400" dirty="0"/>
              <a:t>是否被缓冲，即消息不能被立刻处理的话，是否先暂存起来</a:t>
            </a:r>
          </a:p>
        </p:txBody>
      </p:sp>
    </p:spTree>
    <p:extLst>
      <p:ext uri="{BB962C8B-B14F-4D97-AF65-F5344CB8AC3E}">
        <p14:creationId xmlns:p14="http://schemas.microsoft.com/office/powerpoint/2010/main" val="2736555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2.8.4 </a:t>
            </a:r>
            <a:r>
              <a:rPr lang="zh-CN" altLang="en-US" sz="3200" dirty="0" smtClean="0">
                <a:solidFill>
                  <a:schemeClr val="tx1"/>
                </a:solidFill>
              </a:rPr>
              <a:t>通信</a:t>
            </a:r>
            <a:r>
              <a:rPr lang="zh-CN" altLang="en-US" sz="3200" dirty="0">
                <a:solidFill>
                  <a:schemeClr val="tx1"/>
                </a:solidFill>
              </a:rPr>
              <a:t>进程风格</a:t>
            </a:r>
            <a:r>
              <a:rPr lang="zh-CN" altLang="en-US" sz="3200" dirty="0" smtClean="0">
                <a:solidFill>
                  <a:schemeClr val="tx1"/>
                </a:solidFill>
              </a:rPr>
              <a:t>作用</a:t>
            </a:r>
            <a:endParaRPr lang="zh-CN" altLang="en-US" sz="3200" dirty="0">
              <a:solidFill>
                <a:schemeClr val="tx1"/>
              </a:solidFill>
            </a:endParaRPr>
          </a:p>
        </p:txBody>
      </p:sp>
      <p:sp>
        <p:nvSpPr>
          <p:cNvPr id="3" name="矩形 2"/>
          <p:cNvSpPr/>
          <p:nvPr/>
        </p:nvSpPr>
        <p:spPr>
          <a:xfrm>
            <a:off x="1478280" y="1077333"/>
            <a:ext cx="10012680" cy="4524315"/>
          </a:xfrm>
          <a:prstGeom prst="rect">
            <a:avLst/>
          </a:prstGeom>
        </p:spPr>
        <p:txBody>
          <a:bodyPr wrap="square">
            <a:spAutoFit/>
          </a:bodyPr>
          <a:lstStyle/>
          <a:p>
            <a:pPr>
              <a:lnSpc>
                <a:spcPct val="150000"/>
              </a:lnSpc>
            </a:pPr>
            <a:r>
              <a:rPr lang="zh-CN" altLang="en-US" sz="2400" dirty="0"/>
              <a:t>该风格揭示：</a:t>
            </a:r>
          </a:p>
          <a:p>
            <a:pPr lvl="1">
              <a:lnSpc>
                <a:spcPct val="150000"/>
              </a:lnSpc>
            </a:pPr>
            <a:r>
              <a:rPr lang="zh-CN" altLang="en-US" sz="2400" dirty="0"/>
              <a:t>系统的哪些部分可以并发执行</a:t>
            </a:r>
          </a:p>
          <a:p>
            <a:pPr lvl="1">
              <a:lnSpc>
                <a:spcPct val="150000"/>
              </a:lnSpc>
            </a:pPr>
            <a:r>
              <a:rPr lang="zh-CN" altLang="en-US" sz="2400" dirty="0"/>
              <a:t>如何将组件打包成进程</a:t>
            </a:r>
          </a:p>
          <a:p>
            <a:pPr>
              <a:lnSpc>
                <a:spcPct val="150000"/>
              </a:lnSpc>
            </a:pPr>
            <a:r>
              <a:rPr lang="zh-CN" altLang="en-US" sz="2400" dirty="0" smtClean="0"/>
              <a:t>可以</a:t>
            </a:r>
            <a:r>
              <a:rPr lang="zh-CN" altLang="en-US" sz="2400" dirty="0"/>
              <a:t>用于性能和可靠性分析，设计决策</a:t>
            </a:r>
          </a:p>
          <a:p>
            <a:pPr>
              <a:lnSpc>
                <a:spcPct val="150000"/>
              </a:lnSpc>
            </a:pPr>
            <a:endParaRPr lang="zh-CN" altLang="en-US" sz="2400" dirty="0"/>
          </a:p>
          <a:p>
            <a:pPr>
              <a:lnSpc>
                <a:spcPct val="150000"/>
              </a:lnSpc>
            </a:pPr>
            <a:r>
              <a:rPr lang="zh-CN" altLang="en-US" sz="2400" dirty="0"/>
              <a:t>注意：系统中由多个进程并不意味着使用通信进程风格来表示系统是一个正确的选择</a:t>
            </a:r>
          </a:p>
          <a:p>
            <a:pPr>
              <a:lnSpc>
                <a:spcPct val="150000"/>
              </a:lnSpc>
            </a:pPr>
            <a:endParaRPr lang="zh-CN" altLang="en-US" sz="2400" dirty="0"/>
          </a:p>
        </p:txBody>
      </p:sp>
    </p:spTree>
    <p:extLst>
      <p:ext uri="{BB962C8B-B14F-4D97-AF65-F5344CB8AC3E}">
        <p14:creationId xmlns:p14="http://schemas.microsoft.com/office/powerpoint/2010/main" val="3329724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smtClean="0">
                <a:solidFill>
                  <a:schemeClr val="tx1"/>
                </a:solidFill>
              </a:rPr>
              <a:t>2.9 </a:t>
            </a:r>
            <a:r>
              <a:rPr lang="zh-CN" altLang="en-US" sz="3200" dirty="0" smtClean="0">
                <a:solidFill>
                  <a:schemeClr val="tx1"/>
                </a:solidFill>
              </a:rPr>
              <a:t>分配视图</a:t>
            </a:r>
            <a:r>
              <a:rPr lang="zh-CN" altLang="en-US" sz="3200" dirty="0">
                <a:solidFill>
                  <a:schemeClr val="tx1"/>
                </a:solidFill>
              </a:rPr>
              <a:t>类型</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68" y="940173"/>
            <a:ext cx="7993062" cy="548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25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smtClean="0">
                <a:solidFill>
                  <a:schemeClr val="tx1"/>
                </a:solidFill>
              </a:rPr>
              <a:t>2.9.1 </a:t>
            </a:r>
            <a:r>
              <a:rPr lang="zh-CN" altLang="en-US" sz="3200" dirty="0" smtClean="0">
                <a:solidFill>
                  <a:schemeClr val="tx1"/>
                </a:solidFill>
              </a:rPr>
              <a:t>部署风格</a:t>
            </a:r>
            <a:endParaRPr lang="zh-CN" altLang="en-US" sz="3200" dirty="0">
              <a:solidFill>
                <a:schemeClr val="tx1"/>
              </a:solidFill>
            </a:endParaRPr>
          </a:p>
        </p:txBody>
      </p:sp>
      <p:sp>
        <p:nvSpPr>
          <p:cNvPr id="2" name="矩形 1"/>
          <p:cNvSpPr/>
          <p:nvPr/>
        </p:nvSpPr>
        <p:spPr>
          <a:xfrm>
            <a:off x="1432560" y="1288256"/>
            <a:ext cx="9433560" cy="286232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t>在部署风格中，某种组件－连接器风格（通常是通信进程风格）的元素被分配到执行平台</a:t>
            </a:r>
          </a:p>
          <a:p>
            <a:pPr marL="342900" indent="-342900">
              <a:lnSpc>
                <a:spcPct val="150000"/>
              </a:lnSpc>
              <a:buFont typeface="Wingdings" panose="05000000000000000000" pitchFamily="2" charset="2"/>
              <a:buChar char="Ø"/>
            </a:pPr>
            <a:r>
              <a:rPr lang="zh-CN" altLang="en-US" sz="2400" dirty="0"/>
              <a:t>分配上的一些限制包括</a:t>
            </a:r>
          </a:p>
          <a:p>
            <a:pPr lvl="1">
              <a:lnSpc>
                <a:spcPct val="150000"/>
              </a:lnSpc>
            </a:pPr>
            <a:r>
              <a:rPr lang="zh-CN" altLang="en-US" sz="2400" dirty="0"/>
              <a:t>软件元素所表达的需求</a:t>
            </a:r>
          </a:p>
          <a:p>
            <a:pPr lvl="1">
              <a:lnSpc>
                <a:spcPct val="150000"/>
              </a:lnSpc>
            </a:pPr>
            <a:r>
              <a:rPr lang="zh-CN" altLang="en-US" sz="2400" dirty="0"/>
              <a:t>这些需求如何被硬件元素的特性所满足</a:t>
            </a:r>
          </a:p>
        </p:txBody>
      </p:sp>
    </p:spTree>
    <p:extLst>
      <p:ext uri="{BB962C8B-B14F-4D97-AF65-F5344CB8AC3E}">
        <p14:creationId xmlns:p14="http://schemas.microsoft.com/office/powerpoint/2010/main" val="32005309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2.9.1 </a:t>
            </a:r>
            <a:r>
              <a:rPr lang="zh-CN" altLang="en-US" sz="3200" dirty="0" smtClean="0">
                <a:solidFill>
                  <a:schemeClr val="tx1"/>
                </a:solidFill>
              </a:rPr>
              <a:t>部署风格</a:t>
            </a:r>
            <a:endParaRPr lang="zh-CN" altLang="en-US" sz="3200" dirty="0">
              <a:solidFill>
                <a:schemeClr val="tx1"/>
              </a:solidFill>
            </a:endParaRPr>
          </a:p>
        </p:txBody>
      </p:sp>
      <p:sp>
        <p:nvSpPr>
          <p:cNvPr id="2" name="矩形 1"/>
          <p:cNvSpPr/>
          <p:nvPr/>
        </p:nvSpPr>
        <p:spPr>
          <a:xfrm>
            <a:off x="426720" y="859211"/>
            <a:ext cx="9433560" cy="580865"/>
          </a:xfrm>
          <a:prstGeom prst="rect">
            <a:avLst/>
          </a:prstGeom>
        </p:spPr>
        <p:txBody>
          <a:bodyPr wrap="square">
            <a:spAutoFit/>
          </a:bodyPr>
          <a:lstStyle/>
          <a:p>
            <a:pPr>
              <a:lnSpc>
                <a:spcPct val="150000"/>
              </a:lnSpc>
            </a:pPr>
            <a:r>
              <a:rPr lang="zh-CN" altLang="en-US" sz="2400" b="1" dirty="0">
                <a:latin typeface="+mj-ea"/>
                <a:ea typeface="+mj-ea"/>
              </a:rPr>
              <a:t>元素、关系和属性 </a:t>
            </a:r>
            <a:r>
              <a:rPr lang="en-US" altLang="zh-CN" sz="2400" b="1" dirty="0">
                <a:latin typeface="+mj-ea"/>
                <a:ea typeface="+mj-ea"/>
              </a:rPr>
              <a:t>(1</a:t>
            </a:r>
            <a:r>
              <a:rPr lang="en-US" altLang="zh-CN" sz="2400" dirty="0"/>
              <a:t>)</a:t>
            </a:r>
            <a:endParaRPr lang="zh-CN" altLang="en-US" sz="2400" dirty="0"/>
          </a:p>
        </p:txBody>
      </p:sp>
      <p:sp>
        <p:nvSpPr>
          <p:cNvPr id="3" name="矩形 2"/>
          <p:cNvSpPr/>
          <p:nvPr/>
        </p:nvSpPr>
        <p:spPr>
          <a:xfrm>
            <a:off x="1905000" y="1574791"/>
            <a:ext cx="8595360" cy="3416320"/>
          </a:xfrm>
          <a:prstGeom prst="rect">
            <a:avLst/>
          </a:prstGeom>
        </p:spPr>
        <p:txBody>
          <a:bodyPr wrap="square">
            <a:spAutoFit/>
          </a:bodyPr>
          <a:lstStyle/>
          <a:p>
            <a:pPr>
              <a:lnSpc>
                <a:spcPct val="150000"/>
              </a:lnSpc>
            </a:pPr>
            <a:r>
              <a:rPr lang="zh-CN" altLang="en-US" sz="2400" dirty="0"/>
              <a:t>元素</a:t>
            </a:r>
          </a:p>
          <a:p>
            <a:pPr lvl="1">
              <a:lnSpc>
                <a:spcPct val="150000"/>
              </a:lnSpc>
            </a:pPr>
            <a:r>
              <a:rPr lang="zh-CN" altLang="en-US" sz="2400" dirty="0"/>
              <a:t>软件元素：通常是某个组件－连接器视图类型中的进程</a:t>
            </a:r>
          </a:p>
          <a:p>
            <a:pPr lvl="1">
              <a:lnSpc>
                <a:spcPct val="150000"/>
              </a:lnSpc>
            </a:pPr>
            <a:r>
              <a:rPr lang="zh-CN" altLang="en-US" sz="2400" dirty="0"/>
              <a:t>环境元素：计算硬件－处理器、内存、硬盘、网络等</a:t>
            </a:r>
          </a:p>
          <a:p>
            <a:pPr>
              <a:lnSpc>
                <a:spcPct val="150000"/>
              </a:lnSpc>
            </a:pPr>
            <a:r>
              <a:rPr lang="zh-CN" altLang="en-US" sz="2400" dirty="0"/>
              <a:t>关系</a:t>
            </a:r>
          </a:p>
          <a:p>
            <a:pPr lvl="1">
              <a:lnSpc>
                <a:spcPct val="150000"/>
              </a:lnSpc>
            </a:pPr>
            <a:r>
              <a:rPr lang="zh-CN" altLang="en-US" sz="2400" dirty="0"/>
              <a:t>分配关系：显示软件元素驻留在哪个物理单元上</a:t>
            </a:r>
          </a:p>
          <a:p>
            <a:pPr lvl="1">
              <a:lnSpc>
                <a:spcPct val="150000"/>
              </a:lnSpc>
            </a:pPr>
            <a:r>
              <a:rPr lang="zh-CN" altLang="en-US" sz="2400" dirty="0"/>
              <a:t>分配关系有可能是动态的</a:t>
            </a:r>
          </a:p>
        </p:txBody>
      </p:sp>
    </p:spTree>
    <p:extLst>
      <p:ext uri="{BB962C8B-B14F-4D97-AF65-F5344CB8AC3E}">
        <p14:creationId xmlns:p14="http://schemas.microsoft.com/office/powerpoint/2010/main" val="38454928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2.9.1 </a:t>
            </a:r>
            <a:r>
              <a:rPr lang="zh-CN" altLang="en-US" sz="3200" dirty="0" smtClean="0">
                <a:solidFill>
                  <a:schemeClr val="tx1"/>
                </a:solidFill>
              </a:rPr>
              <a:t>部署风格</a:t>
            </a:r>
            <a:endParaRPr lang="zh-CN" altLang="en-US" sz="3200" dirty="0">
              <a:solidFill>
                <a:schemeClr val="tx1"/>
              </a:solidFill>
            </a:endParaRPr>
          </a:p>
        </p:txBody>
      </p:sp>
      <p:sp>
        <p:nvSpPr>
          <p:cNvPr id="2" name="矩形 1"/>
          <p:cNvSpPr/>
          <p:nvPr/>
        </p:nvSpPr>
        <p:spPr>
          <a:xfrm>
            <a:off x="426720" y="859211"/>
            <a:ext cx="9433560" cy="580865"/>
          </a:xfrm>
          <a:prstGeom prst="rect">
            <a:avLst/>
          </a:prstGeom>
        </p:spPr>
        <p:txBody>
          <a:bodyPr wrap="square">
            <a:spAutoFit/>
          </a:bodyPr>
          <a:lstStyle/>
          <a:p>
            <a:pPr>
              <a:lnSpc>
                <a:spcPct val="150000"/>
              </a:lnSpc>
            </a:pPr>
            <a:r>
              <a:rPr lang="zh-CN" altLang="en-US" sz="2400" b="1" dirty="0">
                <a:latin typeface="+mj-ea"/>
                <a:ea typeface="+mj-ea"/>
              </a:rPr>
              <a:t>元素、关系和属性 </a:t>
            </a:r>
            <a:r>
              <a:rPr lang="en-US" altLang="zh-CN" sz="2400" b="1" dirty="0" smtClean="0">
                <a:latin typeface="+mj-ea"/>
                <a:ea typeface="+mj-ea"/>
              </a:rPr>
              <a:t>(2</a:t>
            </a:r>
            <a:r>
              <a:rPr lang="en-US" altLang="zh-CN" sz="2400" b="1" dirty="0" smtClean="0"/>
              <a:t>)</a:t>
            </a:r>
            <a:endParaRPr lang="zh-CN" altLang="en-US" sz="2400" b="1" dirty="0"/>
          </a:p>
        </p:txBody>
      </p:sp>
      <p:sp>
        <p:nvSpPr>
          <p:cNvPr id="3" name="矩形 2"/>
          <p:cNvSpPr/>
          <p:nvPr/>
        </p:nvSpPr>
        <p:spPr>
          <a:xfrm>
            <a:off x="2712720" y="1339751"/>
            <a:ext cx="9966960" cy="5078313"/>
          </a:xfrm>
          <a:prstGeom prst="rect">
            <a:avLst/>
          </a:prstGeom>
        </p:spPr>
        <p:txBody>
          <a:bodyPr wrap="square">
            <a:spAutoFit/>
          </a:bodyPr>
          <a:lstStyle/>
          <a:p>
            <a:pPr>
              <a:lnSpc>
                <a:spcPct val="150000"/>
              </a:lnSpc>
            </a:pPr>
            <a:r>
              <a:rPr lang="zh-CN" altLang="en-US" sz="2400" dirty="0">
                <a:latin typeface="+mj-ea"/>
                <a:ea typeface="+mj-ea"/>
              </a:rPr>
              <a:t>属性：会影响到将软件分配到硬件的一些属性</a:t>
            </a:r>
          </a:p>
          <a:p>
            <a:pPr lvl="1">
              <a:lnSpc>
                <a:spcPct val="150000"/>
              </a:lnSpc>
            </a:pPr>
            <a:r>
              <a:rPr lang="zh-CN" altLang="en-US" sz="2400" dirty="0">
                <a:latin typeface="+mj-ea"/>
                <a:ea typeface="+mj-ea"/>
              </a:rPr>
              <a:t>软件元素的</a:t>
            </a:r>
            <a:r>
              <a:rPr lang="zh-CN" altLang="en-US" sz="2400" b="1" i="1" dirty="0">
                <a:latin typeface="+mj-ea"/>
                <a:ea typeface="+mj-ea"/>
              </a:rPr>
              <a:t>需求</a:t>
            </a:r>
            <a:r>
              <a:rPr lang="zh-CN" altLang="en-US" sz="2400" dirty="0">
                <a:latin typeface="+mj-ea"/>
                <a:ea typeface="+mj-ea"/>
              </a:rPr>
              <a:t>属性</a:t>
            </a:r>
          </a:p>
          <a:p>
            <a:pPr lvl="2">
              <a:lnSpc>
                <a:spcPct val="150000"/>
              </a:lnSpc>
            </a:pPr>
            <a:r>
              <a:rPr lang="zh-CN" altLang="en-US" sz="2400" dirty="0">
                <a:latin typeface="+mj-ea"/>
                <a:ea typeface="+mj-ea"/>
              </a:rPr>
              <a:t>资源消耗</a:t>
            </a:r>
          </a:p>
          <a:p>
            <a:pPr lvl="2">
              <a:lnSpc>
                <a:spcPct val="150000"/>
              </a:lnSpc>
            </a:pPr>
            <a:r>
              <a:rPr lang="zh-CN" altLang="en-US" sz="2400" dirty="0">
                <a:latin typeface="+mj-ea"/>
                <a:ea typeface="+mj-ea"/>
              </a:rPr>
              <a:t>必须满足的资源需求和限制</a:t>
            </a:r>
          </a:p>
          <a:p>
            <a:pPr lvl="2">
              <a:lnSpc>
                <a:spcPct val="150000"/>
              </a:lnSpc>
            </a:pPr>
            <a:endParaRPr lang="zh-CN" altLang="en-US" sz="2400" dirty="0">
              <a:latin typeface="+mj-ea"/>
              <a:ea typeface="+mj-ea"/>
            </a:endParaRPr>
          </a:p>
          <a:p>
            <a:pPr lvl="1">
              <a:lnSpc>
                <a:spcPct val="150000"/>
              </a:lnSpc>
            </a:pPr>
            <a:r>
              <a:rPr lang="zh-CN" altLang="en-US" sz="2400" dirty="0">
                <a:latin typeface="+mj-ea"/>
                <a:ea typeface="+mj-ea"/>
              </a:rPr>
              <a:t>环境元素的</a:t>
            </a:r>
            <a:r>
              <a:rPr lang="zh-CN" altLang="en-US" sz="2400" b="1" i="1" dirty="0">
                <a:latin typeface="+mj-ea"/>
                <a:ea typeface="+mj-ea"/>
              </a:rPr>
              <a:t>提供</a:t>
            </a:r>
            <a:r>
              <a:rPr lang="zh-CN" altLang="en-US" sz="2400" dirty="0">
                <a:latin typeface="+mj-ea"/>
                <a:ea typeface="+mj-ea"/>
              </a:rPr>
              <a:t>属性</a:t>
            </a:r>
          </a:p>
          <a:p>
            <a:pPr lvl="2">
              <a:lnSpc>
                <a:spcPct val="150000"/>
              </a:lnSpc>
            </a:pPr>
            <a:r>
              <a:rPr lang="en-US" altLang="zh-CN" sz="2400" dirty="0">
                <a:latin typeface="+mj-ea"/>
                <a:ea typeface="+mj-ea"/>
              </a:rPr>
              <a:t>CPU</a:t>
            </a:r>
            <a:r>
              <a:rPr lang="zh-CN" altLang="en-US" sz="2400" dirty="0">
                <a:latin typeface="+mj-ea"/>
                <a:ea typeface="+mj-ea"/>
              </a:rPr>
              <a:t>属性（频率，数目，缓存，总线速度</a:t>
            </a:r>
            <a:r>
              <a:rPr lang="en-US" altLang="zh-CN" sz="2400" dirty="0">
                <a:latin typeface="+mj-ea"/>
                <a:ea typeface="+mj-ea"/>
              </a:rPr>
              <a:t>...</a:t>
            </a:r>
            <a:r>
              <a:rPr lang="zh-CN" altLang="en-US" sz="2400" dirty="0">
                <a:latin typeface="+mj-ea"/>
                <a:ea typeface="+mj-ea"/>
              </a:rPr>
              <a:t>）</a:t>
            </a:r>
          </a:p>
          <a:p>
            <a:pPr lvl="2">
              <a:lnSpc>
                <a:spcPct val="150000"/>
              </a:lnSpc>
            </a:pPr>
            <a:r>
              <a:rPr lang="zh-CN" altLang="en-US" sz="2400" dirty="0">
                <a:latin typeface="+mj-ea"/>
                <a:ea typeface="+mj-ea"/>
              </a:rPr>
              <a:t>内存属性（大小，速度</a:t>
            </a:r>
            <a:r>
              <a:rPr lang="en-US" altLang="zh-CN" sz="2400" dirty="0">
                <a:latin typeface="+mj-ea"/>
                <a:ea typeface="+mj-ea"/>
              </a:rPr>
              <a:t>...</a:t>
            </a:r>
            <a:r>
              <a:rPr lang="zh-CN" altLang="en-US" sz="2400" dirty="0">
                <a:latin typeface="+mj-ea"/>
                <a:ea typeface="+mj-ea"/>
              </a:rPr>
              <a:t>）</a:t>
            </a:r>
          </a:p>
          <a:p>
            <a:pPr lvl="2">
              <a:lnSpc>
                <a:spcPct val="150000"/>
              </a:lnSpc>
            </a:pPr>
            <a:r>
              <a:rPr lang="zh-CN" altLang="en-US" sz="2400" dirty="0">
                <a:latin typeface="+mj-ea"/>
                <a:ea typeface="+mj-ea"/>
              </a:rPr>
              <a:t>硬盘和其他</a:t>
            </a:r>
            <a:r>
              <a:rPr lang="zh-CN" altLang="en-US" sz="2400" dirty="0" smtClean="0">
                <a:latin typeface="+mj-ea"/>
                <a:ea typeface="+mj-ea"/>
              </a:rPr>
              <a:t>存储单元、带宽</a:t>
            </a:r>
            <a:endParaRPr lang="zh-CN" altLang="en-US" sz="2400" dirty="0">
              <a:latin typeface="+mj-ea"/>
              <a:ea typeface="+mj-ea"/>
            </a:endParaRPr>
          </a:p>
        </p:txBody>
      </p:sp>
    </p:spTree>
    <p:extLst>
      <p:ext uri="{BB962C8B-B14F-4D97-AF65-F5344CB8AC3E}">
        <p14:creationId xmlns:p14="http://schemas.microsoft.com/office/powerpoint/2010/main" val="26043256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smtClean="0">
                <a:solidFill>
                  <a:schemeClr val="tx1"/>
                </a:solidFill>
              </a:rPr>
              <a:t>2.9.</a:t>
            </a:r>
            <a:r>
              <a:rPr lang="en-US" altLang="zh-CN" sz="3200" dirty="0">
                <a:solidFill>
                  <a:schemeClr val="tx1"/>
                </a:solidFill>
              </a:rPr>
              <a:t>2</a:t>
            </a:r>
            <a:r>
              <a:rPr lang="en-US" altLang="zh-CN" sz="3200" dirty="0" smtClean="0">
                <a:solidFill>
                  <a:schemeClr val="tx1"/>
                </a:solidFill>
              </a:rPr>
              <a:t> </a:t>
            </a:r>
            <a:r>
              <a:rPr lang="zh-CN" altLang="en-US" sz="3200" dirty="0" smtClean="0">
                <a:solidFill>
                  <a:schemeClr val="tx1"/>
                </a:solidFill>
              </a:rPr>
              <a:t>实施风格</a:t>
            </a:r>
            <a:endParaRPr lang="zh-CN" altLang="en-US" sz="3200" dirty="0">
              <a:solidFill>
                <a:schemeClr val="tx1"/>
              </a:solidFill>
            </a:endParaRPr>
          </a:p>
        </p:txBody>
      </p:sp>
      <p:sp>
        <p:nvSpPr>
          <p:cNvPr id="3" name="矩形 2"/>
          <p:cNvSpPr/>
          <p:nvPr/>
        </p:nvSpPr>
        <p:spPr>
          <a:xfrm>
            <a:off x="746760" y="1431191"/>
            <a:ext cx="10515600" cy="3970318"/>
          </a:xfrm>
          <a:prstGeom prst="rect">
            <a:avLst/>
          </a:prstGeom>
        </p:spPr>
        <p:txBody>
          <a:bodyPr wrap="square">
            <a:spAutoFit/>
          </a:bodyPr>
          <a:lstStyle/>
          <a:p>
            <a:pPr>
              <a:lnSpc>
                <a:spcPct val="150000"/>
              </a:lnSpc>
            </a:pPr>
            <a:r>
              <a:rPr lang="zh-CN" altLang="en-US" sz="2400" dirty="0">
                <a:latin typeface="+mj-ea"/>
                <a:ea typeface="+mj-ea"/>
              </a:rPr>
              <a:t>实现</a:t>
            </a:r>
            <a:r>
              <a:rPr lang="en-US" altLang="zh-CN" sz="2400" dirty="0">
                <a:latin typeface="+mj-ea"/>
                <a:ea typeface="+mj-ea"/>
              </a:rPr>
              <a:t>(implementation)</a:t>
            </a:r>
            <a:r>
              <a:rPr lang="zh-CN" altLang="en-US" sz="2400" dirty="0">
                <a:latin typeface="+mj-ea"/>
                <a:ea typeface="+mj-ea"/>
              </a:rPr>
              <a:t>风格将模块视图类型中的模块映射到开发基础设施</a:t>
            </a:r>
          </a:p>
          <a:p>
            <a:pPr>
              <a:lnSpc>
                <a:spcPct val="150000"/>
              </a:lnSpc>
            </a:pPr>
            <a:r>
              <a:rPr lang="zh-CN" altLang="en-US" sz="2400" dirty="0">
                <a:latin typeface="+mj-ea"/>
                <a:ea typeface="+mj-ea"/>
              </a:rPr>
              <a:t>模块的实现通常会导致多个分离的文件：</a:t>
            </a:r>
          </a:p>
          <a:p>
            <a:pPr lvl="1">
              <a:lnSpc>
                <a:spcPct val="150000"/>
              </a:lnSpc>
            </a:pPr>
            <a:r>
              <a:rPr lang="zh-CN" altLang="en-US" sz="2400" dirty="0">
                <a:latin typeface="+mj-ea"/>
                <a:ea typeface="+mj-ea"/>
              </a:rPr>
              <a:t>源代码</a:t>
            </a:r>
          </a:p>
          <a:p>
            <a:pPr lvl="1">
              <a:lnSpc>
                <a:spcPct val="150000"/>
              </a:lnSpc>
            </a:pPr>
            <a:r>
              <a:rPr lang="zh-CN" altLang="en-US" sz="2400" dirty="0">
                <a:latin typeface="+mj-ea"/>
                <a:ea typeface="+mj-ea"/>
              </a:rPr>
              <a:t>包含的文件</a:t>
            </a:r>
          </a:p>
          <a:p>
            <a:pPr lvl="1">
              <a:lnSpc>
                <a:spcPct val="150000"/>
              </a:lnSpc>
            </a:pPr>
            <a:r>
              <a:rPr lang="zh-CN" altLang="en-US" sz="2400" dirty="0">
                <a:latin typeface="+mj-ea"/>
                <a:ea typeface="+mj-ea"/>
              </a:rPr>
              <a:t>编译模块产生的文件</a:t>
            </a:r>
          </a:p>
          <a:p>
            <a:pPr>
              <a:lnSpc>
                <a:spcPct val="150000"/>
              </a:lnSpc>
            </a:pPr>
            <a:endParaRPr lang="zh-CN" altLang="en-US" sz="2400" dirty="0">
              <a:latin typeface="+mj-ea"/>
              <a:ea typeface="+mj-ea"/>
            </a:endParaRPr>
          </a:p>
          <a:p>
            <a:pPr>
              <a:lnSpc>
                <a:spcPct val="150000"/>
              </a:lnSpc>
            </a:pPr>
            <a:r>
              <a:rPr lang="zh-CN" altLang="en-US" sz="2400" dirty="0">
                <a:latin typeface="+mj-ea"/>
                <a:ea typeface="+mj-ea"/>
              </a:rPr>
              <a:t>组织这些文件需要配置管理的技巧</a:t>
            </a:r>
          </a:p>
        </p:txBody>
      </p:sp>
    </p:spTree>
    <p:extLst>
      <p:ext uri="{BB962C8B-B14F-4D97-AF65-F5344CB8AC3E}">
        <p14:creationId xmlns:p14="http://schemas.microsoft.com/office/powerpoint/2010/main" val="893984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0" y="109240"/>
            <a:ext cx="53492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a:solidFill>
                  <a:schemeClr val="tx1"/>
                </a:solidFill>
                <a:latin typeface="微软雅黑_GB2312"/>
              </a:rPr>
              <a:t>2.1 </a:t>
            </a:r>
            <a:r>
              <a:rPr lang="zh-CN" altLang="en-US" sz="3200" dirty="0">
                <a:solidFill>
                  <a:schemeClr val="tx1"/>
                </a:solidFill>
              </a:rPr>
              <a:t>管道和过滤器模式</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87083" y="818081"/>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管道和过滤器模式 </a:t>
            </a:r>
            <a:r>
              <a:rPr lang="en-US" altLang="zh-CN" sz="2800" dirty="0">
                <a:solidFill>
                  <a:schemeClr val="tx1"/>
                </a:solidFill>
              </a:rPr>
              <a:t>(2)</a:t>
            </a:r>
            <a:endParaRPr lang="zh-CN" altLang="en-US" sz="2800" b="0" dirty="0">
              <a:solidFill>
                <a:schemeClr val="tx1"/>
              </a:solidFill>
              <a:latin typeface="微软雅黑_GB2312"/>
            </a:endParaRPr>
          </a:p>
        </p:txBody>
      </p:sp>
      <p:sp>
        <p:nvSpPr>
          <p:cNvPr id="8" name="Rectangle 3"/>
          <p:cNvSpPr txBox="1">
            <a:spLocks noChangeArrowheads="1"/>
          </p:cNvSpPr>
          <p:nvPr/>
        </p:nvSpPr>
        <p:spPr>
          <a:xfrm>
            <a:off x="1021080" y="1448751"/>
            <a:ext cx="11490960" cy="2555875"/>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000" dirty="0">
                <a:latin typeface="+mj-ea"/>
                <a:ea typeface="+mj-ea"/>
              </a:rPr>
              <a:t>常见变种</a:t>
            </a:r>
          </a:p>
          <a:p>
            <a:pPr lvl="1">
              <a:lnSpc>
                <a:spcPct val="80000"/>
              </a:lnSpc>
            </a:pPr>
            <a:r>
              <a:rPr lang="zh-CN" altLang="en-US" sz="2000" dirty="0">
                <a:latin typeface="+mj-ea"/>
                <a:ea typeface="+mj-ea"/>
              </a:rPr>
              <a:t>流水线：表现为线性的拓扑结构</a:t>
            </a:r>
          </a:p>
          <a:p>
            <a:pPr lvl="2">
              <a:lnSpc>
                <a:spcPct val="80000"/>
              </a:lnSpc>
            </a:pPr>
            <a:r>
              <a:rPr lang="zh-CN" altLang="en-US" sz="2000" dirty="0">
                <a:latin typeface="+mj-ea"/>
                <a:ea typeface="+mj-ea"/>
              </a:rPr>
              <a:t>批处理系统、</a:t>
            </a:r>
            <a:r>
              <a:rPr lang="en-US" altLang="zh-CN" sz="2000" dirty="0">
                <a:latin typeface="+mj-ea"/>
                <a:ea typeface="+mj-ea"/>
              </a:rPr>
              <a:t>Unix Shell</a:t>
            </a:r>
            <a:r>
              <a:rPr lang="zh-CN" altLang="en-US" sz="2000" dirty="0">
                <a:latin typeface="+mj-ea"/>
                <a:ea typeface="+mj-ea"/>
              </a:rPr>
              <a:t>、编译器</a:t>
            </a:r>
          </a:p>
          <a:p>
            <a:pPr lvl="1">
              <a:lnSpc>
                <a:spcPct val="80000"/>
              </a:lnSpc>
            </a:pPr>
            <a:r>
              <a:rPr lang="zh-CN" altLang="en-US" sz="2000" dirty="0">
                <a:latin typeface="+mj-ea"/>
                <a:ea typeface="+mj-ea"/>
              </a:rPr>
              <a:t>有界管道：对一个管道所能传输的数据量作出限制</a:t>
            </a:r>
          </a:p>
          <a:p>
            <a:pPr lvl="1">
              <a:lnSpc>
                <a:spcPct val="80000"/>
              </a:lnSpc>
            </a:pPr>
            <a:r>
              <a:rPr lang="zh-CN" altLang="en-US" sz="2000" dirty="0">
                <a:latin typeface="+mj-ea"/>
                <a:ea typeface="+mj-ea"/>
              </a:rPr>
              <a:t>类型管道：对一个管道所能传输的数据类型作出限制</a:t>
            </a:r>
          </a:p>
          <a:p>
            <a:pPr>
              <a:lnSpc>
                <a:spcPct val="80000"/>
              </a:lnSpc>
            </a:pPr>
            <a:r>
              <a:rPr lang="zh-CN" altLang="en-US" sz="2000" dirty="0">
                <a:latin typeface="+mj-ea"/>
                <a:ea typeface="+mj-ea"/>
              </a:rPr>
              <a:t>优点</a:t>
            </a:r>
          </a:p>
          <a:p>
            <a:pPr lvl="1">
              <a:lnSpc>
                <a:spcPct val="80000"/>
              </a:lnSpc>
            </a:pPr>
            <a:r>
              <a:rPr lang="zh-CN" altLang="en-US" sz="2000" dirty="0">
                <a:latin typeface="+mj-ea"/>
                <a:ea typeface="+mj-ea"/>
              </a:rPr>
              <a:t>系统的总体输入输出是每个过滤器的简单组合，易于理解</a:t>
            </a:r>
          </a:p>
          <a:p>
            <a:pPr lvl="1">
              <a:lnSpc>
                <a:spcPct val="80000"/>
              </a:lnSpc>
            </a:pPr>
            <a:r>
              <a:rPr lang="zh-CN" altLang="en-US" sz="2000" dirty="0">
                <a:latin typeface="+mj-ea"/>
                <a:ea typeface="+mj-ea"/>
              </a:rPr>
              <a:t>支持重用</a:t>
            </a:r>
          </a:p>
          <a:p>
            <a:pPr lvl="1">
              <a:lnSpc>
                <a:spcPct val="80000"/>
              </a:lnSpc>
            </a:pPr>
            <a:r>
              <a:rPr lang="zh-CN" altLang="en-US" sz="2000" dirty="0">
                <a:latin typeface="+mj-ea"/>
                <a:ea typeface="+mj-ea"/>
              </a:rPr>
              <a:t>易于维护和修改</a:t>
            </a:r>
          </a:p>
          <a:p>
            <a:pPr lvl="1">
              <a:lnSpc>
                <a:spcPct val="80000"/>
              </a:lnSpc>
            </a:pPr>
            <a:r>
              <a:rPr lang="zh-CN" altLang="en-US" sz="2000" dirty="0">
                <a:latin typeface="+mj-ea"/>
                <a:ea typeface="+mj-ea"/>
              </a:rPr>
              <a:t>系统的一些特性容易分析，比如吞吐量、死锁</a:t>
            </a:r>
          </a:p>
          <a:p>
            <a:pPr lvl="1">
              <a:lnSpc>
                <a:spcPct val="80000"/>
              </a:lnSpc>
            </a:pPr>
            <a:r>
              <a:rPr lang="zh-CN" altLang="en-US" sz="2000" dirty="0">
                <a:latin typeface="+mj-ea"/>
                <a:ea typeface="+mj-ea"/>
              </a:rPr>
              <a:t>支持并发</a:t>
            </a:r>
          </a:p>
          <a:p>
            <a:pPr>
              <a:lnSpc>
                <a:spcPct val="80000"/>
              </a:lnSpc>
            </a:pPr>
            <a:r>
              <a:rPr lang="zh-CN" altLang="en-US" sz="2000" dirty="0">
                <a:latin typeface="+mj-ea"/>
                <a:ea typeface="+mj-ea"/>
              </a:rPr>
              <a:t>缺点</a:t>
            </a:r>
          </a:p>
          <a:p>
            <a:pPr lvl="1">
              <a:lnSpc>
                <a:spcPct val="80000"/>
              </a:lnSpc>
            </a:pPr>
            <a:r>
              <a:rPr lang="zh-CN" altLang="en-US" sz="2000" dirty="0">
                <a:latin typeface="+mj-ea"/>
                <a:ea typeface="+mj-ea"/>
              </a:rPr>
              <a:t>经常退化为批处理系统</a:t>
            </a:r>
          </a:p>
          <a:p>
            <a:pPr lvl="1">
              <a:lnSpc>
                <a:spcPct val="80000"/>
              </a:lnSpc>
            </a:pPr>
            <a:r>
              <a:rPr lang="zh-CN" altLang="en-US" sz="2000" dirty="0">
                <a:latin typeface="+mj-ea"/>
                <a:ea typeface="+mj-ea"/>
              </a:rPr>
              <a:t>交互能力差、管道之间同步困难</a:t>
            </a:r>
          </a:p>
        </p:txBody>
      </p:sp>
    </p:spTree>
    <p:extLst>
      <p:ext uri="{BB962C8B-B14F-4D97-AF65-F5344CB8AC3E}">
        <p14:creationId xmlns:p14="http://schemas.microsoft.com/office/powerpoint/2010/main" val="25670599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2.9.2 </a:t>
            </a:r>
            <a:r>
              <a:rPr lang="zh-CN" altLang="en-US" sz="3200" dirty="0" smtClean="0">
                <a:solidFill>
                  <a:schemeClr val="tx1"/>
                </a:solidFill>
              </a:rPr>
              <a:t>实施风格</a:t>
            </a:r>
            <a:endParaRPr lang="zh-CN" altLang="en-US" sz="3200" dirty="0">
              <a:solidFill>
                <a:schemeClr val="tx1"/>
              </a:solidFill>
            </a:endParaRPr>
          </a:p>
        </p:txBody>
      </p:sp>
      <p:sp>
        <p:nvSpPr>
          <p:cNvPr id="3" name="矩形 2"/>
          <p:cNvSpPr/>
          <p:nvPr/>
        </p:nvSpPr>
        <p:spPr>
          <a:xfrm>
            <a:off x="594360" y="850134"/>
            <a:ext cx="10515600" cy="581057"/>
          </a:xfrm>
          <a:prstGeom prst="rect">
            <a:avLst/>
          </a:prstGeom>
        </p:spPr>
        <p:txBody>
          <a:bodyPr wrap="square">
            <a:spAutoFit/>
          </a:bodyPr>
          <a:lstStyle/>
          <a:p>
            <a:pPr>
              <a:lnSpc>
                <a:spcPct val="150000"/>
              </a:lnSpc>
            </a:pPr>
            <a:r>
              <a:rPr lang="zh-CN" altLang="en-US" sz="2400" b="1" dirty="0"/>
              <a:t>元素、关系和属性</a:t>
            </a:r>
            <a:endParaRPr lang="zh-CN" altLang="en-US" sz="2400" b="1" dirty="0">
              <a:latin typeface="+mj-ea"/>
              <a:ea typeface="+mj-ea"/>
            </a:endParaRPr>
          </a:p>
        </p:txBody>
      </p:sp>
      <p:sp>
        <p:nvSpPr>
          <p:cNvPr id="2" name="矩形 1"/>
          <p:cNvSpPr/>
          <p:nvPr/>
        </p:nvSpPr>
        <p:spPr>
          <a:xfrm>
            <a:off x="2011680" y="1556829"/>
            <a:ext cx="8366760" cy="4458849"/>
          </a:xfrm>
          <a:prstGeom prst="rect">
            <a:avLst/>
          </a:prstGeom>
        </p:spPr>
        <p:txBody>
          <a:bodyPr wrap="square">
            <a:spAutoFit/>
          </a:bodyPr>
          <a:lstStyle/>
          <a:p>
            <a:pPr>
              <a:lnSpc>
                <a:spcPct val="150000"/>
              </a:lnSpc>
            </a:pPr>
            <a:r>
              <a:rPr lang="zh-CN" altLang="en-US" sz="2400" dirty="0"/>
              <a:t>元素</a:t>
            </a:r>
          </a:p>
          <a:p>
            <a:pPr lvl="1">
              <a:lnSpc>
                <a:spcPct val="150000"/>
              </a:lnSpc>
            </a:pPr>
            <a:r>
              <a:rPr lang="zh-CN" altLang="en-US" sz="2400" dirty="0"/>
              <a:t>软件元素：一个模块</a:t>
            </a:r>
          </a:p>
          <a:p>
            <a:pPr lvl="1">
              <a:lnSpc>
                <a:spcPct val="150000"/>
              </a:lnSpc>
            </a:pPr>
            <a:r>
              <a:rPr lang="zh-CN" altLang="en-US" sz="2400" dirty="0"/>
              <a:t>环境元素：一个配置项，比如：文件或目录</a:t>
            </a:r>
          </a:p>
          <a:p>
            <a:pPr>
              <a:lnSpc>
                <a:spcPct val="150000"/>
              </a:lnSpc>
            </a:pPr>
            <a:r>
              <a:rPr lang="zh-CN" altLang="en-US" sz="2400" dirty="0"/>
              <a:t>关系：</a:t>
            </a:r>
          </a:p>
          <a:p>
            <a:pPr lvl="1">
              <a:lnSpc>
                <a:spcPct val="150000"/>
              </a:lnSpc>
            </a:pPr>
            <a:r>
              <a:rPr lang="zh-CN" altLang="en-US" sz="2400" dirty="0"/>
              <a:t>包含：指明一个配置项被包含在另外一个中</a:t>
            </a:r>
          </a:p>
          <a:p>
            <a:pPr lvl="1">
              <a:lnSpc>
                <a:spcPct val="150000"/>
              </a:lnSpc>
            </a:pPr>
            <a:r>
              <a:rPr lang="zh-CN" altLang="en-US" sz="2400" dirty="0"/>
              <a:t>分配：描述将一个配置项分配到一个配置项</a:t>
            </a:r>
          </a:p>
          <a:p>
            <a:pPr>
              <a:lnSpc>
                <a:spcPct val="150000"/>
              </a:lnSpc>
            </a:pPr>
            <a:r>
              <a:rPr lang="zh-CN" altLang="en-US" sz="2400" dirty="0"/>
              <a:t>拓扑结构</a:t>
            </a:r>
          </a:p>
          <a:p>
            <a:pPr lvl="1">
              <a:lnSpc>
                <a:spcPct val="150000"/>
              </a:lnSpc>
            </a:pPr>
            <a:r>
              <a:rPr lang="zh-CN" altLang="en-US" sz="2400" dirty="0"/>
              <a:t>配置项的包含关系呈现层次结构</a:t>
            </a:r>
          </a:p>
        </p:txBody>
      </p:sp>
    </p:spTree>
    <p:extLst>
      <p:ext uri="{BB962C8B-B14F-4D97-AF65-F5344CB8AC3E}">
        <p14:creationId xmlns:p14="http://schemas.microsoft.com/office/powerpoint/2010/main" val="2765288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2.9.2 </a:t>
            </a:r>
            <a:r>
              <a:rPr lang="zh-CN" altLang="en-US" sz="3200" dirty="0" smtClean="0">
                <a:solidFill>
                  <a:schemeClr val="tx1"/>
                </a:solidFill>
              </a:rPr>
              <a:t>实施风格作用</a:t>
            </a:r>
            <a:endParaRPr lang="zh-CN" altLang="en-US" sz="3200" dirty="0">
              <a:solidFill>
                <a:schemeClr val="tx1"/>
              </a:solidFill>
            </a:endParaRPr>
          </a:p>
        </p:txBody>
      </p:sp>
      <p:sp>
        <p:nvSpPr>
          <p:cNvPr id="2" name="矩形 1"/>
          <p:cNvSpPr/>
          <p:nvPr/>
        </p:nvSpPr>
        <p:spPr>
          <a:xfrm>
            <a:off x="1432560" y="1312989"/>
            <a:ext cx="8366760" cy="3416320"/>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t>在</a:t>
            </a:r>
            <a:r>
              <a:rPr lang="zh-CN" altLang="en-US" sz="2400" dirty="0" smtClean="0"/>
              <a:t>开发、编译</a:t>
            </a:r>
            <a:r>
              <a:rPr lang="zh-CN" altLang="en-US" sz="2400" dirty="0"/>
              <a:t>中管理和维护与软件元素相对应的文件</a:t>
            </a:r>
          </a:p>
          <a:p>
            <a:pPr marL="342900" indent="-342900">
              <a:lnSpc>
                <a:spcPct val="150000"/>
              </a:lnSpc>
              <a:buFont typeface="Wingdings" panose="05000000000000000000" pitchFamily="2" charset="2"/>
              <a:buChar char="Ø"/>
            </a:pPr>
            <a:r>
              <a:rPr lang="zh-CN" altLang="en-US" sz="2400" dirty="0"/>
              <a:t>开发者使用实现风格来</a:t>
            </a:r>
          </a:p>
          <a:p>
            <a:pPr marL="800100" lvl="1" indent="-342900">
              <a:lnSpc>
                <a:spcPct val="150000"/>
              </a:lnSpc>
              <a:buFont typeface="Wingdings" panose="05000000000000000000" pitchFamily="2" charset="2"/>
              <a:buChar char="ü"/>
            </a:pPr>
            <a:r>
              <a:rPr lang="zh-CN" altLang="en-US" sz="2400" dirty="0"/>
              <a:t>找到相应的文件进行更新，测试，编译</a:t>
            </a:r>
          </a:p>
          <a:p>
            <a:pPr marL="800100" lvl="1" indent="-342900">
              <a:lnSpc>
                <a:spcPct val="150000"/>
              </a:lnSpc>
              <a:buFont typeface="Wingdings" panose="05000000000000000000" pitchFamily="2" charset="2"/>
              <a:buChar char="ü"/>
            </a:pPr>
            <a:r>
              <a:rPr lang="zh-CN" altLang="en-US" sz="2400" dirty="0"/>
              <a:t>找到文件过去的版本</a:t>
            </a:r>
          </a:p>
          <a:p>
            <a:pPr marL="342900" indent="-342900">
              <a:lnSpc>
                <a:spcPct val="150000"/>
              </a:lnSpc>
              <a:buFont typeface="Wingdings" panose="05000000000000000000" pitchFamily="2" charset="2"/>
              <a:buChar char="Ø"/>
            </a:pPr>
            <a:r>
              <a:rPr lang="zh-CN" altLang="en-US" sz="2400" dirty="0"/>
              <a:t>对一个特定的系统，指定版本的差别</a:t>
            </a:r>
          </a:p>
          <a:p>
            <a:pPr marL="342900" indent="-342900">
              <a:lnSpc>
                <a:spcPct val="150000"/>
              </a:lnSpc>
              <a:buFont typeface="Wingdings" panose="05000000000000000000" pitchFamily="2" charset="2"/>
              <a:buChar char="Ø"/>
            </a:pPr>
            <a:r>
              <a:rPr lang="zh-CN" altLang="en-US" sz="2400" dirty="0"/>
              <a:t>对需要特殊关注的元素进行高亮显示</a:t>
            </a:r>
          </a:p>
        </p:txBody>
      </p:sp>
    </p:spTree>
    <p:extLst>
      <p:ext uri="{BB962C8B-B14F-4D97-AF65-F5344CB8AC3E}">
        <p14:creationId xmlns:p14="http://schemas.microsoft.com/office/powerpoint/2010/main" val="29921210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2.9.2 </a:t>
            </a:r>
            <a:r>
              <a:rPr lang="zh-CN" altLang="en-US" sz="3200" dirty="0" smtClean="0">
                <a:solidFill>
                  <a:schemeClr val="tx1"/>
                </a:solidFill>
              </a:rPr>
              <a:t>实施风格示例</a:t>
            </a:r>
            <a:endParaRPr lang="zh-CN" altLang="en-US" sz="3200" dirty="0">
              <a:solidFill>
                <a:schemeClr val="tx1"/>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10" y="1158558"/>
            <a:ext cx="81915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2147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smtClean="0">
                <a:solidFill>
                  <a:schemeClr val="tx1"/>
                </a:solidFill>
              </a:rPr>
              <a:t>2.9.3 </a:t>
            </a:r>
            <a:r>
              <a:rPr lang="zh-CN" altLang="en-US" sz="3200" dirty="0" smtClean="0">
                <a:solidFill>
                  <a:schemeClr val="tx1"/>
                </a:solidFill>
              </a:rPr>
              <a:t>工作</a:t>
            </a:r>
            <a:r>
              <a:rPr lang="zh-CN" altLang="en-US" sz="3200" dirty="0">
                <a:solidFill>
                  <a:schemeClr val="tx1"/>
                </a:solidFill>
              </a:rPr>
              <a:t>分配风格</a:t>
            </a:r>
          </a:p>
        </p:txBody>
      </p:sp>
      <p:sp>
        <p:nvSpPr>
          <p:cNvPr id="2" name="矩形 1"/>
          <p:cNvSpPr/>
          <p:nvPr/>
        </p:nvSpPr>
        <p:spPr>
          <a:xfrm>
            <a:off x="1050606" y="1645503"/>
            <a:ext cx="10107931" cy="1754326"/>
          </a:xfrm>
          <a:prstGeom prst="rect">
            <a:avLst/>
          </a:prstGeom>
        </p:spPr>
        <p:txBody>
          <a:bodyPr wrap="square">
            <a:spAutoFit/>
          </a:bodyPr>
          <a:lstStyle/>
          <a:p>
            <a:pPr>
              <a:lnSpc>
                <a:spcPct val="150000"/>
              </a:lnSpc>
            </a:pPr>
            <a:r>
              <a:rPr lang="zh-CN" altLang="en-US" sz="2400" dirty="0"/>
              <a:t>工作分配风格揭示如何将软件分配到开发系统的人员</a:t>
            </a:r>
          </a:p>
          <a:p>
            <a:pPr lvl="1">
              <a:lnSpc>
                <a:spcPct val="150000"/>
              </a:lnSpc>
            </a:pPr>
            <a:r>
              <a:rPr lang="zh-CN" altLang="en-US" sz="2400" dirty="0"/>
              <a:t>将模块划分为更小的模块，跟将开发队伍划分成更小的队伍是相对应的</a:t>
            </a:r>
          </a:p>
          <a:p>
            <a:pPr lvl="1">
              <a:lnSpc>
                <a:spcPct val="150000"/>
              </a:lnSpc>
            </a:pPr>
            <a:r>
              <a:rPr lang="zh-CN" altLang="en-US" sz="2400" dirty="0"/>
              <a:t>在划分中的每一步，开发队伍的结构都反映了模块结构</a:t>
            </a:r>
          </a:p>
        </p:txBody>
      </p:sp>
    </p:spTree>
    <p:extLst>
      <p:ext uri="{BB962C8B-B14F-4D97-AF65-F5344CB8AC3E}">
        <p14:creationId xmlns:p14="http://schemas.microsoft.com/office/powerpoint/2010/main" val="39783416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2.9.3 </a:t>
            </a:r>
            <a:r>
              <a:rPr lang="zh-CN" altLang="en-US" sz="3200" dirty="0" smtClean="0">
                <a:solidFill>
                  <a:schemeClr val="tx1"/>
                </a:solidFill>
              </a:rPr>
              <a:t>工作</a:t>
            </a:r>
            <a:r>
              <a:rPr lang="zh-CN" altLang="en-US" sz="3200" dirty="0">
                <a:solidFill>
                  <a:schemeClr val="tx1"/>
                </a:solidFill>
              </a:rPr>
              <a:t>分配风格</a:t>
            </a:r>
          </a:p>
        </p:txBody>
      </p:sp>
      <p:sp>
        <p:nvSpPr>
          <p:cNvPr id="2" name="矩形 1"/>
          <p:cNvSpPr/>
          <p:nvPr/>
        </p:nvSpPr>
        <p:spPr>
          <a:xfrm>
            <a:off x="640080" y="859211"/>
            <a:ext cx="9006840" cy="580865"/>
          </a:xfrm>
          <a:prstGeom prst="rect">
            <a:avLst/>
          </a:prstGeom>
        </p:spPr>
        <p:txBody>
          <a:bodyPr wrap="square">
            <a:spAutoFit/>
          </a:bodyPr>
          <a:lstStyle/>
          <a:p>
            <a:pPr>
              <a:lnSpc>
                <a:spcPct val="150000"/>
              </a:lnSpc>
            </a:pPr>
            <a:r>
              <a:rPr lang="zh-CN" altLang="en-US" sz="2400" b="1" dirty="0"/>
              <a:t>元素、关系和属性</a:t>
            </a:r>
          </a:p>
        </p:txBody>
      </p:sp>
      <p:sp>
        <p:nvSpPr>
          <p:cNvPr id="3" name="矩形 2"/>
          <p:cNvSpPr/>
          <p:nvPr/>
        </p:nvSpPr>
        <p:spPr>
          <a:xfrm>
            <a:off x="2362200" y="1431191"/>
            <a:ext cx="9243646" cy="4708981"/>
          </a:xfrm>
          <a:prstGeom prst="rect">
            <a:avLst/>
          </a:prstGeom>
        </p:spPr>
        <p:txBody>
          <a:bodyPr wrap="square">
            <a:spAutoFit/>
          </a:bodyPr>
          <a:lstStyle/>
          <a:p>
            <a:pPr>
              <a:lnSpc>
                <a:spcPct val="150000"/>
              </a:lnSpc>
            </a:pPr>
            <a:r>
              <a:rPr lang="zh-CN" altLang="en-US" sz="2000" dirty="0"/>
              <a:t>元素</a:t>
            </a:r>
          </a:p>
          <a:p>
            <a:pPr lvl="1">
              <a:lnSpc>
                <a:spcPct val="150000"/>
              </a:lnSpc>
            </a:pPr>
            <a:r>
              <a:rPr lang="zh-CN" altLang="en-US" sz="2000" dirty="0"/>
              <a:t>软件元素：一个模块</a:t>
            </a:r>
          </a:p>
          <a:p>
            <a:pPr lvl="1">
              <a:lnSpc>
                <a:spcPct val="150000"/>
              </a:lnSpc>
            </a:pPr>
            <a:r>
              <a:rPr lang="zh-CN" altLang="en-US" sz="2000" dirty="0"/>
              <a:t>环境元素：一个组织单元，比如：一个人，一个队伍，一个部门，一个子开发商等</a:t>
            </a:r>
          </a:p>
          <a:p>
            <a:pPr>
              <a:lnSpc>
                <a:spcPct val="150000"/>
              </a:lnSpc>
            </a:pPr>
            <a:r>
              <a:rPr lang="zh-CN" altLang="en-US" sz="2000" dirty="0"/>
              <a:t>关系：分配关系</a:t>
            </a:r>
          </a:p>
          <a:p>
            <a:pPr>
              <a:lnSpc>
                <a:spcPct val="150000"/>
              </a:lnSpc>
            </a:pPr>
            <a:r>
              <a:rPr lang="zh-CN" altLang="en-US" sz="2000" dirty="0"/>
              <a:t>元素的属性</a:t>
            </a:r>
          </a:p>
          <a:p>
            <a:pPr lvl="1">
              <a:lnSpc>
                <a:spcPct val="150000"/>
              </a:lnSpc>
            </a:pPr>
            <a:r>
              <a:rPr lang="zh-CN" altLang="en-US" sz="2000" dirty="0"/>
              <a:t>技能集：需求的和提供的</a:t>
            </a:r>
          </a:p>
          <a:p>
            <a:pPr>
              <a:lnSpc>
                <a:spcPct val="150000"/>
              </a:lnSpc>
            </a:pPr>
            <a:r>
              <a:rPr lang="zh-CN" altLang="en-US" sz="2000" dirty="0"/>
              <a:t>一个良好的工作分配关系</a:t>
            </a:r>
          </a:p>
          <a:p>
            <a:pPr lvl="1">
              <a:lnSpc>
                <a:spcPct val="150000"/>
              </a:lnSpc>
            </a:pPr>
            <a:r>
              <a:rPr lang="zh-CN" altLang="en-US" sz="2000" dirty="0"/>
              <a:t>完全性：所有的工作都被分配</a:t>
            </a:r>
          </a:p>
          <a:p>
            <a:pPr lvl="1">
              <a:lnSpc>
                <a:spcPct val="150000"/>
              </a:lnSpc>
            </a:pPr>
            <a:r>
              <a:rPr lang="zh-CN" altLang="en-US" sz="2000" dirty="0"/>
              <a:t>没有重叠：没有工作被分配到两个地方</a:t>
            </a:r>
          </a:p>
        </p:txBody>
      </p:sp>
    </p:spTree>
    <p:extLst>
      <p:ext uri="{BB962C8B-B14F-4D97-AF65-F5344CB8AC3E}">
        <p14:creationId xmlns:p14="http://schemas.microsoft.com/office/powerpoint/2010/main" val="11558165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pPr>
            <a:endParaRPr lang="zh-CN" altLang="en-US"/>
          </a:p>
        </p:txBody>
      </p:sp>
      <p:sp>
        <p:nvSpPr>
          <p:cNvPr id="21509" name="Rectangle 5"/>
          <p:cNvSpPr>
            <a:spLocks noChangeArrowheads="1"/>
          </p:cNvSpPr>
          <p:nvPr/>
        </p:nvSpPr>
        <p:spPr bwMode="auto">
          <a:xfrm>
            <a:off x="60960" y="17800"/>
            <a:ext cx="729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nSpc>
                <a:spcPct val="150000"/>
              </a:lnSpc>
              <a:spcBef>
                <a:spcPct val="50000"/>
              </a:spcBef>
            </a:pPr>
            <a:r>
              <a:rPr lang="en-US" altLang="zh-CN" sz="3200" dirty="0">
                <a:solidFill>
                  <a:schemeClr val="tx1"/>
                </a:solidFill>
              </a:rPr>
              <a:t>2.9.3 </a:t>
            </a:r>
            <a:r>
              <a:rPr lang="zh-CN" altLang="en-US" sz="3200" dirty="0" smtClean="0">
                <a:solidFill>
                  <a:schemeClr val="tx1"/>
                </a:solidFill>
              </a:rPr>
              <a:t>工作</a:t>
            </a:r>
            <a:r>
              <a:rPr lang="zh-CN" altLang="en-US" sz="3200" dirty="0">
                <a:solidFill>
                  <a:schemeClr val="tx1"/>
                </a:solidFill>
              </a:rPr>
              <a:t>分配</a:t>
            </a:r>
            <a:r>
              <a:rPr lang="zh-CN" altLang="en-US" sz="3200" dirty="0" smtClean="0">
                <a:solidFill>
                  <a:schemeClr val="tx1"/>
                </a:solidFill>
              </a:rPr>
              <a:t>风格作用</a:t>
            </a:r>
            <a:endParaRPr lang="zh-CN" altLang="en-US" sz="3200" dirty="0">
              <a:solidFill>
                <a:schemeClr val="tx1"/>
              </a:solidFill>
            </a:endParaRPr>
          </a:p>
        </p:txBody>
      </p:sp>
      <p:sp>
        <p:nvSpPr>
          <p:cNvPr id="3" name="矩形 2"/>
          <p:cNvSpPr/>
          <p:nvPr/>
        </p:nvSpPr>
        <p:spPr>
          <a:xfrm>
            <a:off x="1783080" y="1431191"/>
            <a:ext cx="6096000" cy="1954959"/>
          </a:xfrm>
          <a:prstGeom prst="rect">
            <a:avLst/>
          </a:prstGeom>
        </p:spPr>
        <p:txBody>
          <a:bodyPr>
            <a:spAutoFit/>
          </a:bodyPr>
          <a:lstStyle/>
          <a:p>
            <a:pPr marL="457200" indent="-457200">
              <a:lnSpc>
                <a:spcPct val="150000"/>
              </a:lnSpc>
              <a:buFont typeface="Wingdings" panose="05000000000000000000" pitchFamily="2" charset="2"/>
              <a:buChar char="Ø"/>
            </a:pPr>
            <a:r>
              <a:rPr lang="zh-CN" altLang="en-US" sz="2800" dirty="0"/>
              <a:t>管理团队资源的分配</a:t>
            </a:r>
          </a:p>
          <a:p>
            <a:pPr marL="457200" indent="-457200">
              <a:lnSpc>
                <a:spcPct val="150000"/>
              </a:lnSpc>
              <a:buFont typeface="Wingdings" panose="05000000000000000000" pitchFamily="2" charset="2"/>
              <a:buChar char="Ø"/>
            </a:pPr>
            <a:r>
              <a:rPr lang="zh-CN" altLang="en-US" sz="2800" dirty="0"/>
              <a:t>向新员工解释一个项目的结构</a:t>
            </a:r>
          </a:p>
          <a:p>
            <a:pPr marL="457200" indent="-457200">
              <a:lnSpc>
                <a:spcPct val="150000"/>
              </a:lnSpc>
              <a:buFont typeface="Wingdings" panose="05000000000000000000" pitchFamily="2" charset="2"/>
              <a:buChar char="Ø"/>
            </a:pPr>
            <a:r>
              <a:rPr lang="zh-CN" altLang="en-US" sz="2800" dirty="0"/>
              <a:t>对项目成本和开发周期的详细估计</a:t>
            </a:r>
          </a:p>
        </p:txBody>
      </p:sp>
    </p:spTree>
    <p:extLst>
      <p:ext uri="{BB962C8B-B14F-4D97-AF65-F5344CB8AC3E}">
        <p14:creationId xmlns:p14="http://schemas.microsoft.com/office/powerpoint/2010/main" val="13996786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Line 3"/>
          <p:cNvSpPr>
            <a:spLocks noChangeShapeType="1"/>
          </p:cNvSpPr>
          <p:nvPr/>
        </p:nvSpPr>
        <p:spPr bwMode="auto">
          <a:xfrm>
            <a:off x="1600200" y="838200"/>
            <a:ext cx="8915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1" name="Text Box 4"/>
          <p:cNvSpPr txBox="1">
            <a:spLocks noChangeArrowheads="1"/>
          </p:cNvSpPr>
          <p:nvPr/>
        </p:nvSpPr>
        <p:spPr bwMode="auto">
          <a:xfrm>
            <a:off x="1586646" y="128589"/>
            <a:ext cx="49039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3200" b="0" dirty="0" smtClean="0">
                <a:solidFill>
                  <a:srgbClr val="000000"/>
                </a:solidFill>
                <a:latin typeface="微软雅黑_GB2312"/>
              </a:rPr>
              <a:t>第二章 </a:t>
            </a:r>
            <a:r>
              <a:rPr lang="zh-CN" altLang="en-US" sz="3200" b="0" dirty="0">
                <a:solidFill>
                  <a:srgbClr val="000000"/>
                </a:solidFill>
                <a:latin typeface="微软雅黑_GB2312"/>
              </a:rPr>
              <a:t>软件</a:t>
            </a:r>
            <a:r>
              <a:rPr lang="zh-CN" altLang="en-US" sz="3200" b="0" dirty="0" smtClean="0">
                <a:solidFill>
                  <a:srgbClr val="000000"/>
                </a:solidFill>
                <a:latin typeface="微软雅黑_GB2312"/>
              </a:rPr>
              <a:t>体系结构</a:t>
            </a:r>
            <a:r>
              <a:rPr lang="zh-CN" altLang="en-US" sz="3200" b="0" dirty="0">
                <a:solidFill>
                  <a:srgbClr val="000000"/>
                </a:solidFill>
                <a:latin typeface="微软雅黑_GB2312"/>
              </a:rPr>
              <a:t>风格</a:t>
            </a:r>
          </a:p>
        </p:txBody>
      </p:sp>
      <p:sp>
        <p:nvSpPr>
          <p:cNvPr id="78852" name="Rectangle 5"/>
          <p:cNvSpPr>
            <a:spLocks noChangeArrowheads="1"/>
          </p:cNvSpPr>
          <p:nvPr/>
        </p:nvSpPr>
        <p:spPr bwMode="auto">
          <a:xfrm>
            <a:off x="6553200" y="304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lgn="r" eaLnBrk="1" hangingPunct="1">
              <a:spcBef>
                <a:spcPct val="50000"/>
              </a:spcBef>
            </a:pPr>
            <a:r>
              <a:rPr lang="zh-CN" altLang="en-US" b="0">
                <a:solidFill>
                  <a:srgbClr val="000000"/>
                </a:solidFill>
                <a:latin typeface="微软雅黑_GB2312"/>
              </a:rPr>
              <a:t>本章作业与思考题 </a:t>
            </a:r>
          </a:p>
        </p:txBody>
      </p:sp>
      <p:sp>
        <p:nvSpPr>
          <p:cNvPr id="78853" name="Rectangle 6"/>
          <p:cNvSpPr>
            <a:spLocks noChangeArrowheads="1"/>
          </p:cNvSpPr>
          <p:nvPr/>
        </p:nvSpPr>
        <p:spPr bwMode="auto">
          <a:xfrm>
            <a:off x="1534885" y="1464129"/>
            <a:ext cx="1004207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en-US" altLang="zh-CN" b="0" dirty="0">
                <a:solidFill>
                  <a:srgbClr val="000000"/>
                </a:solidFill>
                <a:latin typeface="+mj-ea"/>
                <a:ea typeface="+mj-ea"/>
              </a:rPr>
              <a:t>1</a:t>
            </a:r>
            <a:r>
              <a:rPr lang="zh-CN" altLang="en-US" b="0" dirty="0">
                <a:solidFill>
                  <a:srgbClr val="000000"/>
                </a:solidFill>
                <a:latin typeface="+mj-ea"/>
                <a:ea typeface="+mj-ea"/>
              </a:rPr>
              <a:t>、管道过滤器风格的组件及属于哪种结构风格、优缺点</a:t>
            </a:r>
          </a:p>
          <a:p>
            <a:r>
              <a:rPr lang="en-US" altLang="zh-CN" b="0" dirty="0">
                <a:solidFill>
                  <a:srgbClr val="000000"/>
                </a:solidFill>
                <a:latin typeface="+mj-ea"/>
                <a:ea typeface="+mj-ea"/>
              </a:rPr>
              <a:t>2</a:t>
            </a:r>
            <a:r>
              <a:rPr lang="zh-CN" altLang="en-US" b="0" dirty="0">
                <a:solidFill>
                  <a:srgbClr val="000000"/>
                </a:solidFill>
                <a:latin typeface="+mj-ea"/>
                <a:ea typeface="+mj-ea"/>
              </a:rPr>
              <a:t>、面向对象模型的组成元素</a:t>
            </a:r>
          </a:p>
          <a:p>
            <a:r>
              <a:rPr lang="en-US" altLang="zh-CN" b="0" dirty="0">
                <a:solidFill>
                  <a:srgbClr val="000000"/>
                </a:solidFill>
                <a:latin typeface="+mj-ea"/>
                <a:ea typeface="+mj-ea"/>
              </a:rPr>
              <a:t>3</a:t>
            </a:r>
            <a:r>
              <a:rPr lang="zh-CN" altLang="en-US" b="0" dirty="0">
                <a:solidFill>
                  <a:srgbClr val="000000"/>
                </a:solidFill>
                <a:latin typeface="+mj-ea"/>
                <a:ea typeface="+mj-ea"/>
              </a:rPr>
              <a:t>、什么是基于事件的模式</a:t>
            </a:r>
          </a:p>
          <a:p>
            <a:r>
              <a:rPr lang="en-US" altLang="zh-CN" b="0" dirty="0">
                <a:solidFill>
                  <a:srgbClr val="000000"/>
                </a:solidFill>
                <a:latin typeface="+mj-ea"/>
                <a:ea typeface="+mj-ea"/>
              </a:rPr>
              <a:t>4</a:t>
            </a:r>
            <a:r>
              <a:rPr lang="zh-CN" altLang="en-US" b="0" dirty="0">
                <a:solidFill>
                  <a:srgbClr val="000000"/>
                </a:solidFill>
                <a:latin typeface="+mj-ea"/>
                <a:ea typeface="+mj-ea"/>
              </a:rPr>
              <a:t>、分层模式的优缺点</a:t>
            </a:r>
          </a:p>
          <a:p>
            <a:r>
              <a:rPr lang="en-US" altLang="zh-CN" b="0" dirty="0">
                <a:solidFill>
                  <a:srgbClr val="000000"/>
                </a:solidFill>
                <a:latin typeface="+mj-ea"/>
                <a:ea typeface="+mj-ea"/>
              </a:rPr>
              <a:t>5</a:t>
            </a:r>
            <a:r>
              <a:rPr lang="zh-CN" altLang="en-US" b="0" dirty="0">
                <a:solidFill>
                  <a:srgbClr val="000000"/>
                </a:solidFill>
                <a:latin typeface="+mj-ea"/>
                <a:ea typeface="+mj-ea"/>
              </a:rPr>
              <a:t>、仓库模式中，数据交换的两种方式</a:t>
            </a:r>
          </a:p>
          <a:p>
            <a:r>
              <a:rPr lang="en-US" altLang="zh-CN" b="0" dirty="0">
                <a:solidFill>
                  <a:srgbClr val="000000"/>
                </a:solidFill>
                <a:latin typeface="+mj-ea"/>
                <a:ea typeface="+mj-ea"/>
              </a:rPr>
              <a:t>6</a:t>
            </a:r>
            <a:r>
              <a:rPr lang="zh-CN" altLang="en-US" b="0" dirty="0">
                <a:solidFill>
                  <a:srgbClr val="000000"/>
                </a:solidFill>
                <a:latin typeface="+mj-ea"/>
                <a:ea typeface="+mj-ea"/>
              </a:rPr>
              <a:t>、模块结构包括哪些风格及各风格的组成元素</a:t>
            </a:r>
          </a:p>
          <a:p>
            <a:r>
              <a:rPr lang="en-US" altLang="zh-CN" b="0" dirty="0">
                <a:solidFill>
                  <a:srgbClr val="000000"/>
                </a:solidFill>
                <a:latin typeface="+mj-ea"/>
                <a:ea typeface="+mj-ea"/>
              </a:rPr>
              <a:t>7</a:t>
            </a:r>
            <a:r>
              <a:rPr lang="zh-CN" altLang="en-US" b="0" dirty="0">
                <a:solidFill>
                  <a:srgbClr val="000000"/>
                </a:solidFill>
                <a:latin typeface="+mj-ea"/>
                <a:ea typeface="+mj-ea"/>
              </a:rPr>
              <a:t>、组件－连接器视图类型包括哪些风格，</a:t>
            </a:r>
          </a:p>
          <a:p>
            <a:r>
              <a:rPr lang="zh-CN" altLang="en-US" b="0" dirty="0">
                <a:solidFill>
                  <a:srgbClr val="000000"/>
                </a:solidFill>
                <a:latin typeface="+mj-ea"/>
                <a:ea typeface="+mj-ea"/>
              </a:rPr>
              <a:t>  </a:t>
            </a:r>
            <a:r>
              <a:rPr lang="zh-CN" altLang="en-US" b="0" dirty="0" smtClean="0">
                <a:solidFill>
                  <a:srgbClr val="000000"/>
                </a:solidFill>
                <a:latin typeface="+mj-ea"/>
                <a:ea typeface="+mj-ea"/>
              </a:rPr>
              <a:t>   </a:t>
            </a:r>
            <a:r>
              <a:rPr lang="zh-CN" altLang="en-US" b="0" dirty="0">
                <a:solidFill>
                  <a:srgbClr val="000000"/>
                </a:solidFill>
                <a:latin typeface="+mj-ea"/>
                <a:ea typeface="+mj-ea"/>
              </a:rPr>
              <a:t>重点是</a:t>
            </a:r>
            <a:r>
              <a:rPr lang="en-US" altLang="zh-CN" b="0" dirty="0">
                <a:solidFill>
                  <a:srgbClr val="000000"/>
                </a:solidFill>
                <a:latin typeface="+mj-ea"/>
                <a:ea typeface="+mj-ea"/>
              </a:rPr>
              <a:t>c/s</a:t>
            </a:r>
            <a:r>
              <a:rPr lang="zh-CN" altLang="en-US" b="0" dirty="0">
                <a:solidFill>
                  <a:srgbClr val="000000"/>
                </a:solidFill>
                <a:latin typeface="+mj-ea"/>
                <a:ea typeface="+mj-ea"/>
              </a:rPr>
              <a:t>风格服务器的任务及主要组成元素</a:t>
            </a:r>
          </a:p>
          <a:p>
            <a:r>
              <a:rPr lang="zh-CN" altLang="en-US" b="0">
                <a:solidFill>
                  <a:srgbClr val="000000"/>
                </a:solidFill>
                <a:latin typeface="+mj-ea"/>
                <a:ea typeface="+mj-ea"/>
              </a:rPr>
              <a:t>   </a:t>
            </a:r>
            <a:r>
              <a:rPr lang="zh-CN" altLang="en-US" b="0" smtClean="0">
                <a:solidFill>
                  <a:srgbClr val="000000"/>
                </a:solidFill>
                <a:latin typeface="+mj-ea"/>
                <a:ea typeface="+mj-ea"/>
              </a:rPr>
              <a:t>  </a:t>
            </a:r>
            <a:r>
              <a:rPr lang="en-US" altLang="zh-CN" b="0" smtClean="0">
                <a:solidFill>
                  <a:srgbClr val="000000"/>
                </a:solidFill>
                <a:latin typeface="+mj-ea"/>
                <a:ea typeface="+mj-ea"/>
              </a:rPr>
              <a:t>P2P</a:t>
            </a:r>
            <a:r>
              <a:rPr lang="zh-CN" altLang="en-US" b="0" dirty="0">
                <a:solidFill>
                  <a:srgbClr val="000000"/>
                </a:solidFill>
                <a:latin typeface="+mj-ea"/>
                <a:ea typeface="+mj-ea"/>
              </a:rPr>
              <a:t>风格例子，作用</a:t>
            </a:r>
          </a:p>
          <a:p>
            <a:r>
              <a:rPr lang="en-US" altLang="zh-CN" b="0" dirty="0">
                <a:solidFill>
                  <a:srgbClr val="000000"/>
                </a:solidFill>
                <a:latin typeface="+mj-ea"/>
                <a:ea typeface="+mj-ea"/>
              </a:rPr>
              <a:t>8</a:t>
            </a:r>
            <a:r>
              <a:rPr lang="zh-CN" altLang="en-US" b="0" dirty="0">
                <a:solidFill>
                  <a:srgbClr val="000000"/>
                </a:solidFill>
                <a:latin typeface="+mj-ea"/>
                <a:ea typeface="+mj-ea"/>
              </a:rPr>
              <a:t>、分配视图风格包括哪些风格，</a:t>
            </a:r>
          </a:p>
          <a:p>
            <a:r>
              <a:rPr lang="zh-CN" altLang="en-US" b="0" dirty="0">
                <a:solidFill>
                  <a:srgbClr val="000000"/>
                </a:solidFill>
                <a:latin typeface="+mj-ea"/>
                <a:ea typeface="+mj-ea"/>
              </a:rPr>
              <a:t>   实施及分配风格作用及组成元素</a:t>
            </a:r>
          </a:p>
        </p:txBody>
      </p:sp>
    </p:spTree>
    <p:extLst>
      <p:ext uri="{BB962C8B-B14F-4D97-AF65-F5344CB8AC3E}">
        <p14:creationId xmlns:p14="http://schemas.microsoft.com/office/powerpoint/2010/main" val="3408410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2.2 </a:t>
            </a:r>
            <a:r>
              <a:rPr lang="zh-CN" altLang="en-US" sz="3200" dirty="0" smtClean="0">
                <a:solidFill>
                  <a:schemeClr val="tx1"/>
                </a:solidFill>
              </a:rPr>
              <a:t>面向对象</a:t>
            </a:r>
            <a:r>
              <a:rPr lang="zh-CN" altLang="en-US" sz="3200" dirty="0">
                <a:solidFill>
                  <a:schemeClr val="tx1"/>
                </a:solidFill>
              </a:rPr>
              <a:t>模式 </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87083" y="818081"/>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数据抽象</a:t>
            </a:r>
            <a:r>
              <a:rPr lang="en-US" altLang="zh-CN" sz="2800" dirty="0">
                <a:solidFill>
                  <a:schemeClr val="tx1"/>
                </a:solidFill>
              </a:rPr>
              <a:t>/</a:t>
            </a:r>
            <a:r>
              <a:rPr lang="zh-CN" altLang="en-US" sz="2800" dirty="0">
                <a:solidFill>
                  <a:schemeClr val="tx1"/>
                </a:solidFill>
              </a:rPr>
              <a:t>面向对象模式 </a:t>
            </a:r>
            <a:r>
              <a:rPr lang="en-US" altLang="zh-CN" sz="2800" dirty="0">
                <a:solidFill>
                  <a:schemeClr val="tx1"/>
                </a:solidFill>
              </a:rPr>
              <a:t>(1</a:t>
            </a:r>
            <a:r>
              <a:rPr lang="en-US" altLang="zh-CN" sz="2800" dirty="0" smtClean="0">
                <a:solidFill>
                  <a:schemeClr val="tx1"/>
                </a:solidFill>
              </a:rPr>
              <a:t>)</a:t>
            </a:r>
            <a:endParaRPr lang="zh-CN" altLang="en-US" sz="2800" b="0" dirty="0">
              <a:solidFill>
                <a:schemeClr val="tx1"/>
              </a:solidFill>
              <a:latin typeface="微软雅黑_GB231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315653" y="1434886"/>
            <a:ext cx="4824412" cy="2435225"/>
          </a:xfrm>
          <a:prstGeom prst="rect">
            <a:avLst/>
          </a:prstGeom>
          <a:noFill/>
          <a:ln/>
        </p:spPr>
      </p:pic>
      <p:sp>
        <p:nvSpPr>
          <p:cNvPr id="2" name="矩形 1"/>
          <p:cNvSpPr/>
          <p:nvPr/>
        </p:nvSpPr>
        <p:spPr>
          <a:xfrm>
            <a:off x="2044065" y="4290388"/>
            <a:ext cx="6096000" cy="1508105"/>
          </a:xfrm>
          <a:prstGeom prst="rect">
            <a:avLst/>
          </a:prstGeom>
        </p:spPr>
        <p:txBody>
          <a:bodyPr>
            <a:spAutoFit/>
          </a:bodyPr>
          <a:lstStyle/>
          <a:p>
            <a:r>
              <a:rPr lang="zh-CN" altLang="en-US" sz="2600" dirty="0"/>
              <a:t>面向对象模型</a:t>
            </a:r>
          </a:p>
          <a:p>
            <a:pPr lvl="1"/>
            <a:r>
              <a:rPr lang="zh-CN" altLang="en-US" sz="2200" dirty="0"/>
              <a:t>封装</a:t>
            </a:r>
          </a:p>
          <a:p>
            <a:pPr lvl="1"/>
            <a:r>
              <a:rPr lang="zh-CN" altLang="en-US" sz="2200" dirty="0"/>
              <a:t>继承</a:t>
            </a:r>
          </a:p>
          <a:p>
            <a:pPr lvl="1"/>
            <a:r>
              <a:rPr lang="zh-CN" altLang="en-US" sz="2200" dirty="0"/>
              <a:t>多态性</a:t>
            </a:r>
          </a:p>
        </p:txBody>
      </p:sp>
    </p:spTree>
    <p:extLst>
      <p:ext uri="{BB962C8B-B14F-4D97-AF65-F5344CB8AC3E}">
        <p14:creationId xmlns:p14="http://schemas.microsoft.com/office/powerpoint/2010/main" val="2097665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15240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a:solidFill>
                  <a:schemeClr val="tx1"/>
                </a:solidFill>
                <a:latin typeface="微软雅黑_GB2312"/>
              </a:rPr>
              <a:t>2.2 </a:t>
            </a:r>
            <a:r>
              <a:rPr lang="zh-CN" altLang="en-US" sz="3200" dirty="0">
                <a:solidFill>
                  <a:schemeClr val="tx1"/>
                </a:solidFill>
              </a:rPr>
              <a:t>面向对象模式</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87083" y="818081"/>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数据抽象</a:t>
            </a:r>
            <a:r>
              <a:rPr lang="en-US" altLang="zh-CN" sz="2800" dirty="0">
                <a:solidFill>
                  <a:schemeClr val="tx1"/>
                </a:solidFill>
              </a:rPr>
              <a:t>/</a:t>
            </a:r>
            <a:r>
              <a:rPr lang="zh-CN" altLang="en-US" sz="2800" dirty="0">
                <a:solidFill>
                  <a:schemeClr val="tx1"/>
                </a:solidFill>
              </a:rPr>
              <a:t>面向对象模式 </a:t>
            </a:r>
            <a:r>
              <a:rPr lang="en-US" altLang="zh-CN" sz="2800" dirty="0" smtClean="0">
                <a:solidFill>
                  <a:schemeClr val="tx1"/>
                </a:solidFill>
              </a:rPr>
              <a:t>(2)</a:t>
            </a:r>
            <a:endParaRPr lang="zh-CN" altLang="en-US" sz="2800" b="0" dirty="0">
              <a:solidFill>
                <a:schemeClr val="tx1"/>
              </a:solidFill>
              <a:latin typeface="微软雅黑_GB2312"/>
            </a:endParaRPr>
          </a:p>
        </p:txBody>
      </p:sp>
      <p:sp>
        <p:nvSpPr>
          <p:cNvPr id="3" name="矩形 2"/>
          <p:cNvSpPr/>
          <p:nvPr/>
        </p:nvSpPr>
        <p:spPr>
          <a:xfrm>
            <a:off x="1203960" y="1709619"/>
            <a:ext cx="10165080" cy="3046988"/>
          </a:xfrm>
          <a:prstGeom prst="rect">
            <a:avLst/>
          </a:prstGeom>
        </p:spPr>
        <p:txBody>
          <a:bodyPr wrap="square">
            <a:spAutoFit/>
          </a:bodyPr>
          <a:lstStyle/>
          <a:p>
            <a:r>
              <a:rPr lang="zh-CN" altLang="en-US" sz="2400" dirty="0">
                <a:latin typeface="+mj-ea"/>
                <a:ea typeface="+mj-ea"/>
              </a:rPr>
              <a:t>优点</a:t>
            </a:r>
          </a:p>
          <a:p>
            <a:pPr lvl="1"/>
            <a:r>
              <a:rPr lang="zh-CN" altLang="en-US" sz="2400" dirty="0">
                <a:latin typeface="+mj-ea"/>
                <a:ea typeface="+mj-ea"/>
              </a:rPr>
              <a:t>隐藏内部实现，容易修改</a:t>
            </a:r>
          </a:p>
          <a:p>
            <a:pPr lvl="1"/>
            <a:r>
              <a:rPr lang="zh-CN" altLang="en-US" sz="2400" dirty="0">
                <a:latin typeface="+mj-ea"/>
                <a:ea typeface="+mj-ea"/>
              </a:rPr>
              <a:t>问题分解</a:t>
            </a:r>
          </a:p>
          <a:p>
            <a:pPr lvl="1"/>
            <a:r>
              <a:rPr lang="zh-CN" altLang="en-US" sz="2400" dirty="0">
                <a:latin typeface="+mj-ea"/>
                <a:ea typeface="+mj-ea"/>
              </a:rPr>
              <a:t>重用</a:t>
            </a:r>
          </a:p>
          <a:p>
            <a:r>
              <a:rPr lang="zh-CN" altLang="en-US" sz="2400" dirty="0">
                <a:latin typeface="+mj-ea"/>
                <a:ea typeface="+mj-ea"/>
              </a:rPr>
              <a:t>缺点</a:t>
            </a:r>
          </a:p>
          <a:p>
            <a:pPr lvl="1"/>
            <a:r>
              <a:rPr lang="zh-CN" altLang="en-US" sz="2400" b="1" i="1" dirty="0">
                <a:latin typeface="+mj-ea"/>
                <a:ea typeface="+mj-ea"/>
              </a:rPr>
              <a:t>对一个对象身份的依赖性</a:t>
            </a:r>
            <a:r>
              <a:rPr lang="zh-CN" altLang="en-US" sz="2400" dirty="0">
                <a:latin typeface="+mj-ea"/>
                <a:ea typeface="+mj-ea"/>
              </a:rPr>
              <a:t>（显示调用，即调用一个方法必须以</a:t>
            </a:r>
            <a:r>
              <a:rPr lang="zh-CN" altLang="en-US" sz="2400" dirty="0" smtClean="0">
                <a:latin typeface="+mj-ea"/>
                <a:ea typeface="+mj-ea"/>
              </a:rPr>
              <a:t>：</a:t>
            </a:r>
            <a:r>
              <a:rPr lang="zh-CN" altLang="en-US" sz="2400" dirty="0">
                <a:latin typeface="+mj-ea"/>
                <a:ea typeface="+mj-ea"/>
              </a:rPr>
              <a:t>对象</a:t>
            </a:r>
            <a:r>
              <a:rPr lang="zh-CN" altLang="en-US" sz="2400" dirty="0" smtClean="0">
                <a:latin typeface="+mj-ea"/>
                <a:ea typeface="+mj-ea"/>
              </a:rPr>
              <a:t>名</a:t>
            </a:r>
            <a:r>
              <a:rPr lang="en-US" altLang="zh-CN" sz="2400" dirty="0" smtClean="0">
                <a:latin typeface="+mj-ea"/>
                <a:ea typeface="+mj-ea"/>
              </a:rPr>
              <a:t>.</a:t>
            </a:r>
            <a:r>
              <a:rPr lang="zh-CN" altLang="en-US" sz="2400" dirty="0">
                <a:latin typeface="+mj-ea"/>
                <a:ea typeface="+mj-ea"/>
              </a:rPr>
              <a:t>方法</a:t>
            </a:r>
            <a:r>
              <a:rPr lang="zh-CN" altLang="en-US" sz="2400" dirty="0" smtClean="0">
                <a:latin typeface="+mj-ea"/>
                <a:ea typeface="+mj-ea"/>
              </a:rPr>
              <a:t>名</a:t>
            </a:r>
            <a:r>
              <a:rPr lang="zh-CN" altLang="en-US" sz="2400" dirty="0">
                <a:latin typeface="+mj-ea"/>
                <a:ea typeface="+mj-ea"/>
              </a:rPr>
              <a:t>的方式进行调用）</a:t>
            </a:r>
          </a:p>
          <a:p>
            <a:pPr lvl="1"/>
            <a:r>
              <a:rPr lang="zh-CN" altLang="en-US" sz="2400" dirty="0">
                <a:latin typeface="+mj-ea"/>
                <a:ea typeface="+mj-ea"/>
              </a:rPr>
              <a:t>继承往往使得</a:t>
            </a:r>
            <a:r>
              <a:rPr lang="zh-CN" altLang="en-US" sz="2400" dirty="0"/>
              <a:t>设计变得复杂，引入的多层对象结构使得维护困难</a:t>
            </a:r>
          </a:p>
        </p:txBody>
      </p:sp>
    </p:spTree>
    <p:extLst>
      <p:ext uri="{BB962C8B-B14F-4D97-AF65-F5344CB8AC3E}">
        <p14:creationId xmlns:p14="http://schemas.microsoft.com/office/powerpoint/2010/main" val="3720503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335280" y="139720"/>
            <a:ext cx="50596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2.3 </a:t>
            </a:r>
            <a:r>
              <a:rPr lang="zh-CN" altLang="en-US" sz="3200" dirty="0" smtClean="0">
                <a:solidFill>
                  <a:schemeClr val="tx1"/>
                </a:solidFill>
              </a:rPr>
              <a:t>基于</a:t>
            </a:r>
            <a:r>
              <a:rPr lang="zh-CN" altLang="en-US" sz="3200" dirty="0">
                <a:solidFill>
                  <a:schemeClr val="tx1"/>
                </a:solidFill>
              </a:rPr>
              <a:t>事件的模式 </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87083" y="818081"/>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基于事件的模式 </a:t>
            </a:r>
            <a:r>
              <a:rPr lang="en-US" altLang="zh-CN" sz="2800" dirty="0">
                <a:solidFill>
                  <a:schemeClr val="tx1"/>
                </a:solidFill>
              </a:rPr>
              <a:t>(1</a:t>
            </a:r>
            <a:r>
              <a:rPr lang="en-US" altLang="zh-CN" sz="2800" dirty="0" smtClean="0">
                <a:solidFill>
                  <a:schemeClr val="tx1"/>
                </a:solidFill>
              </a:rPr>
              <a:t>)</a:t>
            </a:r>
            <a:endParaRPr lang="zh-CN" altLang="en-US" sz="2800" b="0" dirty="0">
              <a:solidFill>
                <a:schemeClr val="tx1"/>
              </a:solidFill>
              <a:latin typeface="微软雅黑_GB2312"/>
            </a:endParaRPr>
          </a:p>
        </p:txBody>
      </p:sp>
      <p:sp>
        <p:nvSpPr>
          <p:cNvPr id="3" name="矩形 2"/>
          <p:cNvSpPr/>
          <p:nvPr/>
        </p:nvSpPr>
        <p:spPr>
          <a:xfrm>
            <a:off x="1203960" y="1709619"/>
            <a:ext cx="10165080" cy="2796856"/>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a:t>对象之间通过方法调用进行交互，但是调用是隐式的，通过事件机制进行调用触发</a:t>
            </a:r>
          </a:p>
          <a:p>
            <a:pPr marL="800100" lvl="1" indent="-342900">
              <a:lnSpc>
                <a:spcPct val="150000"/>
              </a:lnSpc>
              <a:buFont typeface="Wingdings" panose="05000000000000000000" pitchFamily="2" charset="2"/>
              <a:buChar char="ü"/>
            </a:pPr>
            <a:r>
              <a:rPr lang="zh-CN" altLang="en-US" sz="2400" dirty="0"/>
              <a:t>对象可以发布（广播）事件</a:t>
            </a:r>
          </a:p>
          <a:p>
            <a:pPr marL="800100" lvl="1" indent="-342900">
              <a:lnSpc>
                <a:spcPct val="150000"/>
              </a:lnSpc>
              <a:buFont typeface="Wingdings" panose="05000000000000000000" pitchFamily="2" charset="2"/>
              <a:buChar char="ü"/>
            </a:pPr>
            <a:r>
              <a:rPr lang="zh-CN" altLang="en-US" sz="2400" dirty="0"/>
              <a:t>对象也可以通过事件注册将某个方法和事件进行绑定</a:t>
            </a:r>
          </a:p>
          <a:p>
            <a:pPr lvl="2">
              <a:lnSpc>
                <a:spcPct val="150000"/>
              </a:lnSpc>
            </a:pPr>
            <a:r>
              <a:rPr lang="zh-CN" altLang="en-US" sz="2400" dirty="0"/>
              <a:t>一旦该事件触发，所有与该事件绑定的方法都将被调用</a:t>
            </a:r>
          </a:p>
        </p:txBody>
      </p:sp>
    </p:spTree>
    <p:extLst>
      <p:ext uri="{BB962C8B-B14F-4D97-AF65-F5344CB8AC3E}">
        <p14:creationId xmlns:p14="http://schemas.microsoft.com/office/powerpoint/2010/main" val="1019264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06680" y="724495"/>
            <a:ext cx="1261872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9" name="Rectangle 5"/>
          <p:cNvSpPr>
            <a:spLocks noChangeArrowheads="1"/>
          </p:cNvSpPr>
          <p:nvPr/>
        </p:nvSpPr>
        <p:spPr bwMode="auto">
          <a:xfrm>
            <a:off x="-60960" y="139720"/>
            <a:ext cx="5410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pPr>
              <a:spcBef>
                <a:spcPct val="50000"/>
              </a:spcBef>
            </a:pPr>
            <a:r>
              <a:rPr lang="en-US" altLang="zh-CN" sz="3200" b="0" dirty="0" smtClean="0">
                <a:solidFill>
                  <a:schemeClr val="tx1"/>
                </a:solidFill>
                <a:latin typeface="微软雅黑_GB2312"/>
              </a:rPr>
              <a:t> </a:t>
            </a:r>
            <a:r>
              <a:rPr lang="en-US" altLang="zh-CN" sz="3200" b="0" dirty="0">
                <a:solidFill>
                  <a:schemeClr val="tx1"/>
                </a:solidFill>
                <a:latin typeface="微软雅黑_GB2312"/>
              </a:rPr>
              <a:t>2.3 </a:t>
            </a:r>
            <a:r>
              <a:rPr lang="zh-CN" altLang="en-US" sz="3200" dirty="0">
                <a:solidFill>
                  <a:schemeClr val="tx1"/>
                </a:solidFill>
              </a:rPr>
              <a:t>基于事件的模式</a:t>
            </a:r>
            <a:endParaRPr lang="zh-CN" altLang="en-US" sz="3200" b="0" dirty="0">
              <a:solidFill>
                <a:schemeClr val="tx1"/>
              </a:solidFill>
              <a:latin typeface="微软雅黑_GB2312"/>
            </a:endParaRPr>
          </a:p>
        </p:txBody>
      </p:sp>
      <p:sp>
        <p:nvSpPr>
          <p:cNvPr id="7" name="Rectangle 6"/>
          <p:cNvSpPr>
            <a:spLocks noChangeArrowheads="1"/>
          </p:cNvSpPr>
          <p:nvPr/>
        </p:nvSpPr>
        <p:spPr bwMode="auto">
          <a:xfrm>
            <a:off x="787083" y="818081"/>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bg1"/>
                </a:solidFill>
                <a:latin typeface="黑体" panose="02010609060101010101" pitchFamily="49" charset="-122"/>
                <a:ea typeface="黑体" panose="02010609060101010101" pitchFamily="49" charset="-122"/>
              </a:defRPr>
            </a:lvl1pPr>
            <a:lvl2pPr marL="742950" indent="-285750">
              <a:defRPr kumimoji="1" sz="2400" b="1">
                <a:solidFill>
                  <a:schemeClr val="bg1"/>
                </a:solidFill>
                <a:latin typeface="黑体" panose="02010609060101010101" pitchFamily="49" charset="-122"/>
                <a:ea typeface="黑体" panose="02010609060101010101" pitchFamily="49" charset="-122"/>
              </a:defRPr>
            </a:lvl2pPr>
            <a:lvl3pPr marL="1143000" indent="-228600">
              <a:defRPr kumimoji="1" sz="2400" b="1">
                <a:solidFill>
                  <a:schemeClr val="bg1"/>
                </a:solidFill>
                <a:latin typeface="黑体" panose="02010609060101010101" pitchFamily="49" charset="-122"/>
                <a:ea typeface="黑体" panose="02010609060101010101" pitchFamily="49" charset="-122"/>
              </a:defRPr>
            </a:lvl3pPr>
            <a:lvl4pPr marL="1600200" indent="-228600">
              <a:defRPr kumimoji="1" sz="2400" b="1">
                <a:solidFill>
                  <a:schemeClr val="bg1"/>
                </a:solidFill>
                <a:latin typeface="黑体" panose="02010609060101010101" pitchFamily="49" charset="-122"/>
                <a:ea typeface="黑体" panose="02010609060101010101" pitchFamily="49" charset="-122"/>
              </a:defRPr>
            </a:lvl4pPr>
            <a:lvl5pPr marL="2057400" indent="-228600">
              <a:defRPr kumimoji="1" sz="2400" b="1">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黑体" panose="02010609060101010101" pitchFamily="49" charset="-122"/>
                <a:ea typeface="黑体" panose="02010609060101010101" pitchFamily="49" charset="-122"/>
              </a:defRPr>
            </a:lvl9pPr>
          </a:lstStyle>
          <a:p>
            <a:r>
              <a:rPr lang="zh-CN" altLang="en-US" sz="2800" dirty="0">
                <a:solidFill>
                  <a:schemeClr val="tx1"/>
                </a:solidFill>
              </a:rPr>
              <a:t>基于事件的模式 </a:t>
            </a:r>
            <a:r>
              <a:rPr lang="en-US" altLang="zh-CN" sz="2800" dirty="0" smtClean="0">
                <a:solidFill>
                  <a:schemeClr val="tx1"/>
                </a:solidFill>
              </a:rPr>
              <a:t>(2)</a:t>
            </a:r>
            <a:endParaRPr lang="zh-CN" altLang="en-US" sz="2800" b="0" dirty="0">
              <a:solidFill>
                <a:schemeClr val="tx1"/>
              </a:solidFill>
              <a:latin typeface="微软雅黑_GB2312"/>
            </a:endParaRPr>
          </a:p>
        </p:txBody>
      </p:sp>
      <p:sp>
        <p:nvSpPr>
          <p:cNvPr id="3" name="矩形 2"/>
          <p:cNvSpPr/>
          <p:nvPr/>
        </p:nvSpPr>
        <p:spPr>
          <a:xfrm>
            <a:off x="1249680" y="1557219"/>
            <a:ext cx="10165080" cy="4370427"/>
          </a:xfrm>
          <a:prstGeom prst="rect">
            <a:avLst/>
          </a:prstGeom>
        </p:spPr>
        <p:txBody>
          <a:bodyPr wrap="square">
            <a:spAutoFit/>
          </a:bodyPr>
          <a:lstStyle/>
          <a:p>
            <a:r>
              <a:rPr lang="zh-CN" altLang="en-US" sz="2500" b="1" dirty="0"/>
              <a:t>优点</a:t>
            </a:r>
          </a:p>
          <a:p>
            <a:pPr marL="800100" lvl="1" indent="-342900">
              <a:buFont typeface="Wingdings" panose="05000000000000000000" pitchFamily="2" charset="2"/>
              <a:buChar char="ü"/>
            </a:pPr>
            <a:r>
              <a:rPr lang="zh-CN" altLang="en-US" sz="2400" dirty="0"/>
              <a:t>问题分解</a:t>
            </a:r>
          </a:p>
          <a:p>
            <a:pPr lvl="2"/>
            <a:r>
              <a:rPr lang="zh-CN" altLang="en-US" sz="2000" dirty="0" smtClean="0"/>
              <a:t> 将</a:t>
            </a:r>
            <a:r>
              <a:rPr lang="zh-CN" altLang="en-US" sz="2000" dirty="0"/>
              <a:t>计算和交互相分离，使得对象更加独立</a:t>
            </a:r>
          </a:p>
          <a:p>
            <a:pPr marL="800100" lvl="1" indent="-342900">
              <a:buFont typeface="Wingdings" panose="05000000000000000000" pitchFamily="2" charset="2"/>
              <a:buChar char="ü"/>
            </a:pPr>
            <a:r>
              <a:rPr lang="zh-CN" altLang="en-US" sz="2400" dirty="0"/>
              <a:t>系统演化和重用</a:t>
            </a:r>
          </a:p>
          <a:p>
            <a:pPr lvl="2"/>
            <a:r>
              <a:rPr lang="zh-CN" altLang="en-US" sz="2000" dirty="0"/>
              <a:t>通过事件注册，新的组件可以轻易的被引入系统</a:t>
            </a:r>
          </a:p>
          <a:p>
            <a:r>
              <a:rPr lang="zh-CN" altLang="en-US" sz="2500" b="1" dirty="0"/>
              <a:t>缺点</a:t>
            </a:r>
          </a:p>
          <a:p>
            <a:pPr marL="800100" lvl="1" indent="-342900">
              <a:buFont typeface="Wingdings" panose="05000000000000000000" pitchFamily="2" charset="2"/>
              <a:buChar char="ü"/>
            </a:pPr>
            <a:r>
              <a:rPr lang="zh-CN" altLang="en-US" sz="2400" dirty="0"/>
              <a:t>组件不能控制系统进行的计算</a:t>
            </a:r>
          </a:p>
          <a:p>
            <a:pPr lvl="2"/>
            <a:r>
              <a:rPr lang="zh-CN" altLang="en-US" sz="2000" dirty="0" smtClean="0"/>
              <a:t>   当</a:t>
            </a:r>
            <a:r>
              <a:rPr lang="zh-CN" altLang="en-US" sz="2000" dirty="0"/>
              <a:t>一个组件发布事件的时候，它无法假设其他组件会对该事件作出响应</a:t>
            </a:r>
          </a:p>
          <a:p>
            <a:pPr marL="800100" lvl="1" indent="-342900">
              <a:buFont typeface="Wingdings" panose="05000000000000000000" pitchFamily="2" charset="2"/>
              <a:buChar char="ü"/>
            </a:pPr>
            <a:r>
              <a:rPr lang="zh-CN" altLang="en-US" sz="2400" dirty="0"/>
              <a:t>对事件触发的方法调用的次序无法控制</a:t>
            </a:r>
          </a:p>
          <a:p>
            <a:pPr marL="800100" lvl="1" indent="-342900">
              <a:buFont typeface="Wingdings" panose="05000000000000000000" pitchFamily="2" charset="2"/>
              <a:buChar char="ü"/>
            </a:pPr>
            <a:r>
              <a:rPr lang="zh-CN" altLang="en-US" sz="2400" dirty="0"/>
              <a:t>数据交换</a:t>
            </a:r>
          </a:p>
          <a:p>
            <a:pPr lvl="2"/>
            <a:r>
              <a:rPr lang="zh-CN" altLang="en-US" sz="2000" dirty="0" smtClean="0"/>
              <a:t>   大</a:t>
            </a:r>
            <a:r>
              <a:rPr lang="zh-CN" altLang="en-US" sz="2000" dirty="0"/>
              <a:t>数据量的数据交互往往没法由事件携带，从而带来性能问题</a:t>
            </a:r>
          </a:p>
          <a:p>
            <a:pPr marL="800100" lvl="1" indent="-342900">
              <a:buFont typeface="Wingdings" panose="05000000000000000000" pitchFamily="2" charset="2"/>
              <a:buChar char="ü"/>
            </a:pPr>
            <a:r>
              <a:rPr lang="zh-CN" altLang="en-US" sz="2400" dirty="0"/>
              <a:t>可能会对正确性的保证带来困难</a:t>
            </a:r>
          </a:p>
        </p:txBody>
      </p:sp>
    </p:spTree>
    <p:extLst>
      <p:ext uri="{BB962C8B-B14F-4D97-AF65-F5344CB8AC3E}">
        <p14:creationId xmlns:p14="http://schemas.microsoft.com/office/powerpoint/2010/main" val="2897670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9933"/>
      </a:hlink>
      <a:folHlink>
        <a:srgbClr val="FFCC00"/>
      </a:folHlink>
    </a:clrScheme>
    <a:fontScheme name="微软雅黑">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266700" algn="just"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266700" algn="just"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6545</TotalTime>
  <Words>3437</Words>
  <Application>Microsoft Office PowerPoint</Application>
  <PresentationFormat>宽屏</PresentationFormat>
  <Paragraphs>511</Paragraphs>
  <Slides>56</Slides>
  <Notes>55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黑体</vt:lpstr>
      <vt:lpstr>宋体</vt:lpstr>
      <vt:lpstr>微软雅黑</vt:lpstr>
      <vt:lpstr>微软雅黑_GB2312</vt:lpstr>
      <vt:lpstr>Arial</vt:lpstr>
      <vt:lpstr>Calibri</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HP</cp:lastModifiedBy>
  <cp:revision>940</cp:revision>
  <dcterms:created xsi:type="dcterms:W3CDTF">2017-05-12T12:48:23Z</dcterms:created>
  <dcterms:modified xsi:type="dcterms:W3CDTF">2018-06-04T14:19:15Z</dcterms:modified>
</cp:coreProperties>
</file>