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4"/>
    <p:sldMasterId id="2147483856" r:id="rId5"/>
  </p:sldMasterIdLst>
  <p:notesMasterIdLst>
    <p:notesMasterId r:id="rId48"/>
  </p:notesMasterIdLst>
  <p:handoutMasterIdLst>
    <p:handoutMasterId r:id="rId49"/>
  </p:handoutMasterIdLst>
  <p:sldIdLst>
    <p:sldId id="572" r:id="rId6"/>
    <p:sldId id="629" r:id="rId7"/>
    <p:sldId id="665" r:id="rId8"/>
    <p:sldId id="630" r:id="rId9"/>
    <p:sldId id="664" r:id="rId10"/>
    <p:sldId id="631" r:id="rId11"/>
    <p:sldId id="663" r:id="rId12"/>
    <p:sldId id="633" r:id="rId13"/>
    <p:sldId id="634" r:id="rId14"/>
    <p:sldId id="635" r:id="rId15"/>
    <p:sldId id="666" r:id="rId16"/>
    <p:sldId id="668" r:id="rId17"/>
    <p:sldId id="669" r:id="rId18"/>
    <p:sldId id="670" r:id="rId19"/>
    <p:sldId id="671" r:id="rId20"/>
    <p:sldId id="672" r:id="rId21"/>
    <p:sldId id="673" r:id="rId22"/>
    <p:sldId id="674" r:id="rId23"/>
    <p:sldId id="675" r:id="rId24"/>
    <p:sldId id="676" r:id="rId25"/>
    <p:sldId id="679" r:id="rId26"/>
    <p:sldId id="680" r:id="rId27"/>
    <p:sldId id="682" r:id="rId28"/>
    <p:sldId id="686" r:id="rId29"/>
    <p:sldId id="677" r:id="rId30"/>
    <p:sldId id="684" r:id="rId31"/>
    <p:sldId id="683" r:id="rId32"/>
    <p:sldId id="638" r:id="rId33"/>
    <p:sldId id="639" r:id="rId34"/>
    <p:sldId id="640" r:id="rId35"/>
    <p:sldId id="678" r:id="rId36"/>
    <p:sldId id="641" r:id="rId37"/>
    <p:sldId id="642" r:id="rId38"/>
    <p:sldId id="643" r:id="rId39"/>
    <p:sldId id="644" r:id="rId40"/>
    <p:sldId id="645" r:id="rId41"/>
    <p:sldId id="646" r:id="rId42"/>
    <p:sldId id="647" r:id="rId43"/>
    <p:sldId id="648" r:id="rId44"/>
    <p:sldId id="685" r:id="rId45"/>
    <p:sldId id="649" r:id="rId46"/>
    <p:sldId id="56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1">
          <p15:clr>
            <a:srgbClr val="A4A3A4"/>
          </p15:clr>
        </p15:guide>
        <p15:guide id="2" orient="horz" pos="991">
          <p15:clr>
            <a:srgbClr val="A4A3A4"/>
          </p15:clr>
        </p15:guide>
        <p15:guide id="3" orient="horz" pos="1191">
          <p15:clr>
            <a:srgbClr val="A4A3A4"/>
          </p15:clr>
        </p15:guide>
        <p15:guide id="4" orient="horz" pos="584">
          <p15:clr>
            <a:srgbClr val="A4A3A4"/>
          </p15:clr>
        </p15:guide>
        <p15:guide id="5" orient="horz" pos="2228">
          <p15:clr>
            <a:srgbClr val="A4A3A4"/>
          </p15:clr>
        </p15:guide>
        <p15:guide id="6" orient="horz" pos="3215">
          <p15:clr>
            <a:srgbClr val="A4A3A4"/>
          </p15:clr>
        </p15:guide>
        <p15:guide id="7" orient="horz" pos="195">
          <p15:clr>
            <a:srgbClr val="A4A3A4"/>
          </p15:clr>
        </p15:guide>
        <p15:guide id="8" pos="1794">
          <p15:clr>
            <a:srgbClr val="A4A3A4"/>
          </p15:clr>
        </p15:guide>
        <p15:guide id="9" pos="2736">
          <p15:clr>
            <a:srgbClr val="A4A3A4"/>
          </p15:clr>
        </p15:guide>
        <p15:guide id="10" pos="202">
          <p15:clr>
            <a:srgbClr val="A4A3A4"/>
          </p15:clr>
        </p15:guide>
        <p15:guide id="11" pos="5322">
          <p15:clr>
            <a:srgbClr val="A4A3A4"/>
          </p15:clr>
        </p15:guide>
        <p15:guide id="12" pos="5625">
          <p15:clr>
            <a:srgbClr val="A4A3A4"/>
          </p15:clr>
        </p15:guide>
        <p15:guide id="13" pos="2878">
          <p15:clr>
            <a:srgbClr val="A4A3A4"/>
          </p15:clr>
        </p15:guide>
        <p15:guide id="14" pos="3555">
          <p15:clr>
            <a:srgbClr val="A4A3A4"/>
          </p15:clr>
        </p15:guide>
        <p15:guide id="15" pos="1965">
          <p15:clr>
            <a:srgbClr val="A4A3A4"/>
          </p15:clr>
        </p15:guide>
        <p15:guide id="16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1320"/>
    <a:srgbClr val="F71D4C"/>
    <a:srgbClr val="61F79A"/>
    <a:srgbClr val="F565EB"/>
    <a:srgbClr val="E5E8E8"/>
    <a:srgbClr val="000000"/>
    <a:srgbClr val="B9B8BB"/>
    <a:srgbClr val="822980"/>
    <a:srgbClr val="B9B9BB"/>
    <a:srgbClr val="B6B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6" autoAdjust="0"/>
    <p:restoredTop sz="84874" autoAdjust="0"/>
  </p:normalViewPr>
  <p:slideViewPr>
    <p:cSldViewPr snapToGrid="0">
      <p:cViewPr varScale="1">
        <p:scale>
          <a:sx n="70" d="100"/>
          <a:sy n="70" d="100"/>
        </p:scale>
        <p:origin x="254" y="58"/>
      </p:cViewPr>
      <p:guideLst>
        <p:guide orient="horz" pos="4111"/>
        <p:guide orient="horz" pos="991"/>
        <p:guide orient="horz" pos="1191"/>
        <p:guide orient="horz" pos="584"/>
        <p:guide orient="horz" pos="2228"/>
        <p:guide orient="horz" pos="3215"/>
        <p:guide orient="horz" pos="195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3/14/2016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3/14/2016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在本文接下来的部分里，将详细地介绍使用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mantis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来进行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缺陷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管理的完整过程。</a:t>
            </a:r>
            <a:endParaRPr lang="zh-CN" altLang="zh-CN" sz="1200" kern="1200" dirty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164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该软件为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架构软件，可通过部署服务器，在局域网内就可以使用浏览器通过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地址访问服务器上部署的</a:t>
            </a:r>
            <a:r>
              <a:rPr lang="en-US" altLang="zh-CN" dirty="0" smtClean="0"/>
              <a:t>mantis</a:t>
            </a:r>
            <a:r>
              <a:rPr lang="zh-CN" altLang="en-US" dirty="0" smtClean="0"/>
              <a:t>软件，讲上文地址中的</a:t>
            </a:r>
            <a:r>
              <a:rPr lang="en-US" altLang="zh-CN" dirty="0" err="1" smtClean="0"/>
              <a:t>localhost</a:t>
            </a:r>
            <a:r>
              <a:rPr lang="zh-CN" altLang="en-US" dirty="0" smtClean="0"/>
              <a:t>换作对应的服务器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r>
              <a:rPr lang="zh-CN" altLang="en-US" dirty="0" smtClean="0"/>
              <a:t>该截图是汉化过的截图 和默认安装时候的界面不一样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138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系统中，分别有几种角色：管理员、经理、开发人员、修改人员、报告人员、查看人员。每个角色所具备的权限不一样，权限的从大到小依次排列是：</a:t>
            </a:r>
          </a:p>
          <a:p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管理员→经理→开发人员→修改人员→报告人员→查看人员</a:t>
            </a:r>
            <a:endParaRPr lang="zh-CN" altLang="en-US" sz="1200" b="0" i="0" dirty="0" smtClean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358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130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679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下面的几个流程是对可能存在的缺陷管理流程的举例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mantis</a:t>
            </a:r>
            <a:r>
              <a:rPr lang="zh-CN" altLang="en-US" dirty="0" smtClean="0"/>
              <a:t>进行缺陷管理师，需要提前创建好用到的各种角色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349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481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注意：需要先切换到</a:t>
            </a:r>
            <a:r>
              <a:rPr lang="en-US" altLang="zh-CN" sz="12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iSim</a:t>
            </a:r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项目，</a:t>
            </a:r>
            <a:r>
              <a:rPr lang="zh-CN" altLang="en-US" dirty="0" smtClean="0"/>
              <a:t>输入需要提交缺陷的相关 </a:t>
            </a:r>
            <a:r>
              <a:rPr lang="zh-CN" altLang="en-US" smtClean="0"/>
              <a:t>信息，可以将该缺陷指派给某个开发人员，最后</a:t>
            </a:r>
            <a:r>
              <a:rPr lang="zh-CN" altLang="en-US" dirty="0" smtClean="0"/>
              <a:t>点提交报告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62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45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91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XAMPP v1.8.1 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包含以下功能组件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Apache 2.4.3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MySQL 5.5.27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PHP 5.4.7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phpMyAdmin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 3.5.2.2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FileZilla FTP Server 0.9.41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Tomcat 7.0.30 (with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mod_proxy_ajp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 as connector)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Strawberry Perl 5.16.1.1 Portable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XAMPP Control Panel 3.1.0 (from hackattack142)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51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12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XAMPP </a:t>
            </a:r>
            <a:r>
              <a:rPr lang="zh-CN" altLang="en-US" sz="12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的方法，解压</a:t>
            </a:r>
            <a:r>
              <a:rPr lang="en-US" altLang="zh-CN" sz="12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XAMPP</a:t>
            </a:r>
            <a:r>
              <a:rPr lang="zh-CN" altLang="en-US" sz="12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压缩包，双击里面的可执行文件，一次下一步；注意不要开启多个</a:t>
            </a:r>
            <a:r>
              <a:rPr lang="en-US" altLang="zh-CN" sz="12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XAMPP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544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注意，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的压缩文件，解压到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xampp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htdocs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htdhocs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的直接下级文件，不能再嵌套在别的文件夹中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579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55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安装完成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95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保存后，刷新一下浏览器，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mantis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就成中文的了</a:t>
            </a:r>
            <a:endParaRPr lang="zh-CN" altLang="en-US" sz="1200" kern="1200" dirty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89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389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003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740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0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3" y="487703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bg1"/>
                </a:solidFill>
                <a:latin typeface="+mn-lt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bg1"/>
              </a:solidFill>
              <a:latin typeface="+mn-lt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1944331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8117904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8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6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divider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17771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9" y="6047237"/>
            <a:ext cx="484192" cy="48419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33291" y="6345069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568090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131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381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002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351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53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5080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665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508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980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988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7671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149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57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93432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0907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580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323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805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91090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84363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96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283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928047" y="2293132"/>
            <a:ext cx="6858000" cy="18284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</a:t>
            </a:r>
            <a:r>
              <a:rPr lang="zh-CN" altLang="en-US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管理工具</a:t>
            </a:r>
            <a:r>
              <a: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-Mantis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067" y="1848302"/>
            <a:ext cx="4179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多项目管理</a:t>
            </a:r>
          </a:p>
          <a:p>
            <a:pPr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问题录入</a:t>
            </a:r>
          </a:p>
          <a:p>
            <a:pPr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问题查询和关键词检索</a:t>
            </a:r>
          </a:p>
          <a:p>
            <a:pPr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问题更新</a:t>
            </a:r>
          </a:p>
          <a:p>
            <a:pPr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</a:p>
          <a:p>
            <a:pPr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问题关联关系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200723"/>
            <a:ext cx="6324600" cy="762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914400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Mantis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多功能介绍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7239" y="1986801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CVS</a:t>
            </a:r>
          </a:p>
          <a:p>
            <a:pPr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个人显示和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E-mail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通知设定</a:t>
            </a:r>
          </a:p>
          <a:p>
            <a:pPr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统计分析、报表生成和输出</a:t>
            </a:r>
          </a:p>
          <a:p>
            <a:pPr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  <a:p>
            <a:pPr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自定义域</a:t>
            </a:r>
          </a:p>
          <a:p>
            <a:pPr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系统设置</a:t>
            </a:r>
          </a:p>
        </p:txBody>
      </p:sp>
    </p:spTree>
    <p:extLst>
      <p:ext uri="{BB962C8B-B14F-4D97-AF65-F5344CB8AC3E}">
        <p14:creationId xmlns:p14="http://schemas.microsoft.com/office/powerpoint/2010/main" val="25980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5843" y="2520176"/>
            <a:ext cx="6324600" cy="762000"/>
          </a:xfrm>
        </p:spPr>
        <p:txBody>
          <a:bodyPr/>
          <a:lstStyle/>
          <a:p>
            <a:pPr lvl="0"/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Mantis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82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78059" y="110620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>
              <a:lnSpc>
                <a:spcPct val="150000"/>
              </a:lnSpc>
              <a:buNone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安装前准备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640" y="1681194"/>
            <a:ext cx="76315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>
              <a:lnSpc>
                <a:spcPct val="150000"/>
              </a:lnSpc>
              <a:spcAft>
                <a:spcPct val="25000"/>
              </a:spcAft>
              <a:buClr>
                <a:srgbClr val="7B7B79"/>
              </a:buClr>
              <a:buSzPct val="9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antis 环境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配置可选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14300" lvl="1">
              <a:lnSpc>
                <a:spcPct val="150000"/>
              </a:lnSpc>
              <a:spcAft>
                <a:spcPct val="25000"/>
              </a:spcAft>
              <a:buClr>
                <a:srgbClr val="7B7B79"/>
              </a:buClr>
              <a:buSzPct val="90000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+PHP+MySQL+Mantis</a:t>
            </a:r>
          </a:p>
          <a:p>
            <a:pPr marL="114300" lvl="1">
              <a:lnSpc>
                <a:spcPct val="150000"/>
              </a:lnSpc>
              <a:spcAft>
                <a:spcPct val="25000"/>
              </a:spcAft>
              <a:buClr>
                <a:srgbClr val="7B7B79"/>
              </a:buClr>
              <a:buSzPct val="90000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Apache+PHP+ MySQL+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Mantis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00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9931" y="123823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安装前准备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9643" y="1375008"/>
            <a:ext cx="61813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269875" algn="l"/>
              </a:tabLst>
            </a:pP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本方案的安装环境要求：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269875" algn="l"/>
              </a:tabLst>
            </a:pP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运行环境：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 XP/win7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269875" algn="l"/>
              </a:tabLs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XAMPP Windows 1.8.1 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269875" algn="l"/>
              </a:tabLs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Mantis-1.2.15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982" y="3739499"/>
            <a:ext cx="7343775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XAMPP </a:t>
            </a:r>
            <a:r>
              <a:rPr lang="zh-CN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是一个快速搭建基于</a:t>
            </a:r>
            <a:r>
              <a:rPr lang="en-US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的编程调试环境的一个安装包，易于安装和设置。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766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035" y="67598"/>
            <a:ext cx="7827264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安装步骤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299" y="1028023"/>
            <a:ext cx="71866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Step1：</a:t>
            </a:r>
            <a:r>
              <a:rPr lang="zh-CN" altLang="zh-CN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zh-CN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并运行</a:t>
            </a:r>
            <a:r>
              <a:rPr lang="en-US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XAMPP </a:t>
            </a:r>
            <a:r>
              <a:rPr lang="zh-CN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，然后启动</a:t>
            </a:r>
            <a:r>
              <a:rPr lang="en-US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879" y="1871656"/>
            <a:ext cx="5848350" cy="46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69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78781" y="110620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安装步骤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006933"/>
            <a:ext cx="8215314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Step2：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的压缩文件，解压到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xampp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htdocs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文件下，重命名为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http://localhost/mantis/admin/install.php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即可出现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的安装界面，在界面中</a:t>
            </a: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以下信息： </a:t>
            </a:r>
            <a:endParaRPr lang="zh-CN" altLang="en-US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226" y="3024082"/>
            <a:ext cx="632982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lnSpc>
                <a:spcPct val="150000"/>
              </a:lnSpc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Type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of </a:t>
            </a:r>
            <a:r>
              <a:rPr lang="en-US" altLang="zh-CN" kern="100" dirty="0">
                <a:latin typeface="Times New Roman" panose="02020603050405020304" pitchFamily="18" charset="0"/>
              </a:rPr>
              <a:t>Database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Mysql</a:t>
            </a:r>
            <a:endParaRPr lang="en-US" altLang="zh-CN" sz="1400" kern="100" dirty="0">
              <a:latin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Hostname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for Database Server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kern="100" dirty="0">
                <a:latin typeface="Times New Roman" panose="02020603050405020304" pitchFamily="18" charset="0"/>
              </a:rPr>
              <a:t>：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localhost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endParaRPr lang="en-US" altLang="zh-CN" sz="1400" kern="100" dirty="0">
              <a:latin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lang="en-US" altLang="zh-CN" kern="100" dirty="0">
                <a:latin typeface="Times New Roman" panose="02020603050405020304" pitchFamily="18" charset="0"/>
              </a:rPr>
              <a:t>name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for Database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kern="100" dirty="0">
                <a:latin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root</a:t>
            </a:r>
            <a:endParaRPr lang="en-US" altLang="zh-CN" sz="1400" kern="100" dirty="0">
              <a:latin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</a:pPr>
            <a:r>
              <a:rPr lang="en-US" altLang="zh-CN" kern="1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Password</a:t>
            </a:r>
            <a:r>
              <a:rPr lang="zh-CN" altLang="en-US" kern="1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for Database</a:t>
            </a:r>
            <a:r>
              <a:rPr lang="zh-CN" altLang="en-US" kern="1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）：空（不输入）</a:t>
            </a:r>
            <a:endParaRPr lang="zh-CN" altLang="en-US" sz="1400" kern="100" dirty="0">
              <a:latin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</a:rPr>
              <a:t>Database 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for Database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kern="100" dirty="0">
                <a:latin typeface="Times New Roman" panose="02020603050405020304" pitchFamily="18" charset="0"/>
              </a:rPr>
              <a:t>：</a:t>
            </a:r>
            <a:r>
              <a:rPr lang="en-US" altLang="zh-CN" kern="100" dirty="0" err="1">
                <a:latin typeface="Times New Roman" panose="02020603050405020304" pitchFamily="18" charset="0"/>
              </a:rPr>
              <a:t>bugtracker</a:t>
            </a:r>
            <a:endParaRPr lang="en-US" altLang="zh-CN" sz="1400" kern="100" dirty="0">
              <a:latin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Admin username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to create database if required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endParaRPr lang="en-US" altLang="zh-CN" sz="1400" kern="100" dirty="0">
              <a:latin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</a:pPr>
            <a:r>
              <a:rPr lang="en-US" altLang="zh-CN" kern="1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kern="100" dirty="0">
                <a:highlight>
                  <a:srgbClr val="FFFF00"/>
                </a:highlight>
                <a:latin typeface="Times New Roman" panose="02020603050405020304" pitchFamily="18" charset="0"/>
              </a:rPr>
              <a:t>dmin password</a:t>
            </a:r>
            <a:r>
              <a:rPr lang="zh-CN" altLang="en-US" kern="1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：空</a:t>
            </a:r>
            <a:r>
              <a:rPr lang="zh-CN" altLang="en-US" kern="100" dirty="0">
                <a:latin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kern="1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不输入）</a:t>
            </a:r>
            <a:endParaRPr lang="zh-CN" altLang="en-US" sz="1400" kern="1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43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84939" y="98024"/>
            <a:ext cx="7827264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安装步骤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9018" y="1185755"/>
            <a:ext cx="8215314" cy="1363968"/>
            <a:chOff x="411161" y="1730041"/>
            <a:chExt cx="8215314" cy="1363968"/>
          </a:xfrm>
        </p:grpSpPr>
        <p:sp>
          <p:nvSpPr>
            <p:cNvPr id="3" name="矩形 2"/>
            <p:cNvSpPr/>
            <p:nvPr/>
          </p:nvSpPr>
          <p:spPr>
            <a:xfrm>
              <a:off x="411161" y="1770570"/>
              <a:ext cx="821531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kern="1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Step3：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                                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生成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数据库和表如下图所示。注意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这时已产生一个管理员帐号：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administrator/root</a:t>
              </a:r>
              <a:r>
                <a:rPr lang="en-US" altLang="zh-CN" sz="2000" dirty="0"/>
                <a:t>.</a:t>
              </a:r>
              <a:endParaRPr lang="zh-CN" altLang="en-US" sz="2000" dirty="0"/>
            </a:p>
            <a:p>
              <a:endParaRPr lang="zh-CN" altLang="en-US" sz="2000" dirty="0"/>
            </a:p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28" name="Picture 4" descr="C:\Users\chang\AppData\Local\Temp\ksohtml\wps7469.tmp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1058" y="1730041"/>
              <a:ext cx="2638425" cy="419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C:\Users\chang\AppData\Local\Temp\ksohtml\wps28CA.tm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25" y="2253343"/>
            <a:ext cx="65913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450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45688" y="83034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安装步骤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962433"/>
            <a:ext cx="82153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Step4：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，进入到登录界面（如下图）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的安装就完成了。最后用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Administrator /root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登录之后，新增项目和用户，就可以正常使用了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773" y="2873451"/>
            <a:ext cx="716165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45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89932" y="94867"/>
            <a:ext cx="7827264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安装步骤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951547"/>
            <a:ext cx="8215314" cy="173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Step5：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为中文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Mantis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1.2.15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config_inc.php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C:\xampp\htdocs\mantis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）中如下增加一行即可汉化完毕。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g_default_language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='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chinese_simplified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';//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固定设为中文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63" y="2362200"/>
            <a:ext cx="78771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3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825" y="2681199"/>
            <a:ext cx="5271740" cy="769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Mantis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初始配置</a:t>
            </a:r>
          </a:p>
        </p:txBody>
      </p:sp>
    </p:spTree>
    <p:extLst>
      <p:ext uri="{BB962C8B-B14F-4D97-AF65-F5344CB8AC3E}">
        <p14:creationId xmlns:p14="http://schemas.microsoft.com/office/powerpoint/2010/main" val="2998987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</a:t>
            </a:r>
            <a:r>
              <a:rPr lang="zh-CN" altLang="en-US" dirty="0"/>
              <a:t> </a:t>
            </a:r>
            <a:r>
              <a:rPr lang="en-US" altLang="zh-CN" b="1" dirty="0" smtClean="0"/>
              <a:t>Mantis</a:t>
            </a:r>
            <a:r>
              <a:rPr lang="zh-CN" altLang="en-US" b="1" dirty="0" smtClean="0"/>
              <a:t>概述</a:t>
            </a:r>
            <a:endParaRPr lang="zh-CN" altLang="en-US" dirty="0" smtClean="0"/>
          </a:p>
          <a:p>
            <a:pPr lvl="0"/>
            <a:r>
              <a:rPr lang="en-US" altLang="zh-CN" dirty="0" smtClean="0"/>
              <a:t>2 </a:t>
            </a:r>
            <a:r>
              <a:rPr lang="en-US" altLang="zh-CN" b="1" dirty="0" smtClean="0"/>
              <a:t>Mantis</a:t>
            </a:r>
            <a:r>
              <a:rPr lang="zh-CN" altLang="en-US" b="1" dirty="0" smtClean="0"/>
              <a:t>功能介绍</a:t>
            </a:r>
            <a:endParaRPr lang="en-US" altLang="zh-CN" b="1" dirty="0" smtClean="0"/>
          </a:p>
          <a:p>
            <a:pPr lvl="0"/>
            <a:r>
              <a:rPr lang="en-US" altLang="zh-CN" b="1" dirty="0" smtClean="0"/>
              <a:t>3 Mantis</a:t>
            </a:r>
            <a:r>
              <a:rPr lang="zh-CN" altLang="en-US" b="1" dirty="0" smtClean="0"/>
              <a:t>安装</a:t>
            </a:r>
            <a:endParaRPr lang="en-US" altLang="zh-CN" b="1" dirty="0" smtClean="0"/>
          </a:p>
          <a:p>
            <a:pPr lvl="0"/>
            <a:r>
              <a:rPr lang="en-US" altLang="zh-CN" dirty="0" smtClean="0"/>
              <a:t>4 Mantis</a:t>
            </a:r>
            <a:r>
              <a:rPr lang="zh-CN" altLang="en-US" dirty="0" smtClean="0"/>
              <a:t>初始配置</a:t>
            </a:r>
            <a:endParaRPr lang="zh-CN" altLang="en-US" b="1" dirty="0" smtClean="0"/>
          </a:p>
          <a:p>
            <a:pPr lvl="0"/>
            <a:r>
              <a:rPr lang="en-US" altLang="zh-CN" dirty="0"/>
              <a:t>5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Mantis</a:t>
            </a:r>
            <a:r>
              <a:rPr lang="zh-CN" altLang="en-US" b="1" dirty="0" smtClean="0"/>
              <a:t>使用流程</a:t>
            </a:r>
          </a:p>
          <a:p>
            <a:pPr lvl="0"/>
            <a:r>
              <a:rPr lang="en-US" altLang="zh-CN" dirty="0" smtClean="0"/>
              <a:t>6 </a:t>
            </a:r>
            <a:r>
              <a:rPr lang="en-US" altLang="zh-CN" b="1" dirty="0" smtClean="0"/>
              <a:t>Mantis</a:t>
            </a:r>
            <a:r>
              <a:rPr lang="zh-CN" altLang="en-US" b="1" dirty="0" smtClean="0"/>
              <a:t>实例应用</a:t>
            </a:r>
            <a:endParaRPr lang="en-US" altLang="zh-CN" b="1" dirty="0" smtClean="0"/>
          </a:p>
          <a:p>
            <a:pPr lvl="0"/>
            <a:r>
              <a:rPr lang="en-US" altLang="zh-CN" dirty="0" smtClean="0"/>
              <a:t>7Mantis</a:t>
            </a:r>
            <a:r>
              <a:rPr lang="zh-CN" altLang="en-US" dirty="0" smtClean="0"/>
              <a:t>使用总结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246" y="0"/>
            <a:ext cx="6324600" cy="762000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软件缺陷管理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25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6478" y="121772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390" y="1026480"/>
            <a:ext cx="842962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打开浏览器，在地址栏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localhost/mantis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根据你的帐户和密码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登录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mantis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首页面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07" y="2144108"/>
            <a:ext cx="716165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6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78781" y="54863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创建用户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833" y="978967"/>
            <a:ext cx="8560357" cy="961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mantis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系统中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admin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账户具有创建用户的权限，点击管理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用户管理，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可以进入到用户管理界面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30" y="2201806"/>
            <a:ext cx="7723965" cy="405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12235" y="54864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332" y="952260"/>
            <a:ext cx="813556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账号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，进入到创建用户界面，如下图，可以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创建一个新用户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设置相应的参数点击保存即可，在操作权限设置中可为用户设置角色。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65" y="2664430"/>
            <a:ext cx="7448433" cy="39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1083" y="72049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创建项目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63864"/>
            <a:ext cx="81189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Mantis</a:t>
            </a:r>
            <a:r>
              <a:rPr lang="zh-CN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admin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账户实现对多个项目的缺陷管理</a:t>
            </a:r>
            <a:r>
              <a:rPr lang="zh-CN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在系统</a:t>
            </a:r>
            <a:r>
              <a:rPr lang="zh-CN" altLang="en-US" sz="2000" kern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主页 </a:t>
            </a:r>
            <a:endParaRPr lang="en-US" altLang="zh-CN" sz="2000" kern="0" dirty="0" smtClean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228600">
              <a:lnSpc>
                <a:spcPct val="150000"/>
              </a:lnSpc>
            </a:pPr>
            <a:r>
              <a:rPr lang="zh-CN" altLang="en-US" sz="2000" kern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面</a:t>
            </a:r>
            <a:r>
              <a:rPr lang="zh-CN" altLang="en-US" sz="2000" kern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</a:t>
            </a:r>
            <a:r>
              <a:rPr lang="en-US" altLang="zh-CN" sz="2000" kern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2000" kern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管理”</a:t>
            </a:r>
            <a:r>
              <a:rPr lang="en-US" altLang="zh-CN" sz="2000" kern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000" kern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“项目管理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000" kern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点击“创建新项目”，</a:t>
            </a:r>
            <a:r>
              <a:rPr lang="zh-CN" altLang="en-US" sz="2000" kern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进入到创建</a:t>
            </a:r>
            <a:r>
              <a:rPr lang="zh-CN" altLang="en-US" sz="2000" kern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  </a:t>
            </a:r>
            <a:endParaRPr lang="en-US" altLang="zh-CN" sz="2000" kern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28600">
              <a:lnSpc>
                <a:spcPct val="150000"/>
              </a:lnSpc>
            </a:pPr>
            <a:r>
              <a:rPr lang="zh-CN" altLang="en-US" sz="2000" kern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000" kern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zh-CN" sz="2000" kern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9" y="2648683"/>
            <a:ext cx="8098971" cy="397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1083" y="72049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创建项目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63864"/>
            <a:ext cx="811891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zh-CN" altLang="en-US" sz="2000" kern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在右上角，可以在多个项目直接进行切换</a:t>
            </a:r>
            <a:endParaRPr lang="zh-CN" altLang="zh-CN" sz="2000" kern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5" y="1692749"/>
            <a:ext cx="9085275" cy="51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6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825" y="2681199"/>
            <a:ext cx="5271740" cy="769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使用流程</a:t>
            </a:r>
          </a:p>
        </p:txBody>
      </p:sp>
    </p:spTree>
    <p:extLst>
      <p:ext uri="{BB962C8B-B14F-4D97-AF65-F5344CB8AC3E}">
        <p14:creationId xmlns:p14="http://schemas.microsoft.com/office/powerpoint/2010/main" val="2168927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4911"/>
            <a:ext cx="6324600" cy="762000"/>
          </a:xfrm>
        </p:spPr>
        <p:txBody>
          <a:bodyPr/>
          <a:lstStyle/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Mantis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的使用流程</a:t>
            </a:r>
            <a:endParaRPr lang="zh-CN" altLang="en-US" b="0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1472" y="1643050"/>
            <a:ext cx="7858180" cy="5000660"/>
            <a:chOff x="571472" y="1643050"/>
            <a:chExt cx="7858180" cy="5000660"/>
          </a:xfrm>
        </p:grpSpPr>
        <p:sp>
          <p:nvSpPr>
            <p:cNvPr id="4" name="矩形 3"/>
            <p:cNvSpPr/>
            <p:nvPr/>
          </p:nvSpPr>
          <p:spPr>
            <a:xfrm>
              <a:off x="4214810" y="1643050"/>
              <a:ext cx="1071570" cy="428628"/>
            </a:xfrm>
            <a:prstGeom prst="rect">
              <a:avLst/>
            </a:prstGeom>
            <a:solidFill>
              <a:srgbClr val="DA7272">
                <a:alpha val="60000"/>
              </a:srgbClr>
            </a:solidFill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New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358082" y="3571876"/>
              <a:ext cx="1071570" cy="428628"/>
            </a:xfrm>
            <a:prstGeom prst="rect">
              <a:avLst/>
            </a:prstGeom>
            <a:solidFill>
              <a:srgbClr val="FFFF00">
                <a:alpha val="60000"/>
              </a:srgbClr>
            </a:solidFill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Later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36017" y="3571876"/>
              <a:ext cx="1071570" cy="428628"/>
            </a:xfrm>
            <a:prstGeom prst="rect">
              <a:avLst/>
            </a:prstGeom>
            <a:solidFill>
              <a:srgbClr val="CD9421">
                <a:alpha val="60000"/>
              </a:srgbClr>
            </a:solidFill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Invalid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214810" y="2571744"/>
              <a:ext cx="1071570" cy="42862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Active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1472" y="3929066"/>
              <a:ext cx="1071570" cy="428628"/>
            </a:xfrm>
            <a:prstGeom prst="rect">
              <a:avLst/>
            </a:prstGeom>
            <a:solidFill>
              <a:srgbClr val="D476D6">
                <a:alpha val="60000"/>
              </a:srgbClr>
            </a:solidFill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Reopen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643570" y="4643446"/>
              <a:ext cx="1071570" cy="428628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Resolve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36017" y="5893611"/>
              <a:ext cx="1071570" cy="428628"/>
            </a:xfrm>
            <a:prstGeom prst="rect">
              <a:avLst/>
            </a:prstGeom>
            <a:solidFill>
              <a:schemeClr val="tx1">
                <a:lumMod val="65000"/>
                <a:alpha val="60000"/>
              </a:schemeClr>
            </a:solidFill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Closed</a:t>
              </a:r>
              <a:endParaRPr lang="zh-CN" altLang="en-US" dirty="0"/>
            </a:p>
          </p:txBody>
        </p:sp>
        <p:sp>
          <p:nvSpPr>
            <p:cNvPr id="11" name="菱形 10"/>
            <p:cNvSpPr/>
            <p:nvPr/>
          </p:nvSpPr>
          <p:spPr>
            <a:xfrm>
              <a:off x="5286380" y="3286124"/>
              <a:ext cx="1785950" cy="1000132"/>
            </a:xfrm>
            <a:prstGeom prst="diamond">
              <a:avLst/>
            </a:prstGeom>
            <a:solidFill>
              <a:schemeClr val="tx1">
                <a:alpha val="20000"/>
              </a:schemeClr>
            </a:solidFill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开发人员处理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>
              <a:off x="5286380" y="5572140"/>
              <a:ext cx="1785950" cy="1071570"/>
            </a:xfrm>
            <a:prstGeom prst="diamond">
              <a:avLst/>
            </a:prstGeom>
            <a:solidFill>
              <a:schemeClr val="tx1">
                <a:alpha val="20000"/>
              </a:schemeClr>
            </a:solidFill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测试人员审查</a:t>
              </a:r>
            </a:p>
          </p:txBody>
        </p:sp>
        <p:sp>
          <p:nvSpPr>
            <p:cNvPr id="13" name="菱形 12"/>
            <p:cNvSpPr/>
            <p:nvPr/>
          </p:nvSpPr>
          <p:spPr>
            <a:xfrm>
              <a:off x="2143108" y="4429132"/>
              <a:ext cx="1857388" cy="914400"/>
            </a:xfrm>
            <a:prstGeom prst="diamond">
              <a:avLst/>
            </a:prstGeom>
            <a:solidFill>
              <a:schemeClr val="tx1">
                <a:alpha val="20000"/>
              </a:schemeClr>
            </a:solidFill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相关人员讨论</a:t>
              </a:r>
            </a:p>
          </p:txBody>
        </p:sp>
        <p:cxnSp>
          <p:nvCxnSpPr>
            <p:cNvPr id="14" name="肘形连接符 13"/>
            <p:cNvCxnSpPr>
              <a:stCxn id="12" idx="1"/>
              <a:endCxn id="10" idx="3"/>
            </p:cNvCxnSpPr>
            <p:nvPr/>
          </p:nvCxnSpPr>
          <p:spPr>
            <a:xfrm rot="10800000">
              <a:off x="3607588" y="6107925"/>
              <a:ext cx="1678793" cy="1588"/>
            </a:xfrm>
            <a:prstGeom prst="bentConnector3">
              <a:avLst>
                <a:gd name="adj1" fmla="val 50000"/>
              </a:avLst>
            </a:prstGeom>
            <a:ln w="19050" cmpd="dbl">
              <a:solidFill>
                <a:schemeClr val="tx1">
                  <a:alpha val="54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13" idx="2"/>
              <a:endCxn id="10" idx="0"/>
            </p:cNvCxnSpPr>
            <p:nvPr/>
          </p:nvCxnSpPr>
          <p:spPr>
            <a:xfrm rot="5400000">
              <a:off x="2796763" y="5618571"/>
              <a:ext cx="550079" cy="1588"/>
            </a:xfrm>
            <a:prstGeom prst="bentConnector3">
              <a:avLst>
                <a:gd name="adj1" fmla="val 50000"/>
              </a:avLst>
            </a:prstGeom>
            <a:ln w="19050" cmpd="dbl">
              <a:solidFill>
                <a:schemeClr val="tx1">
                  <a:alpha val="54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6" idx="2"/>
              <a:endCxn id="13" idx="0"/>
            </p:cNvCxnSpPr>
            <p:nvPr/>
          </p:nvCxnSpPr>
          <p:spPr>
            <a:xfrm rot="5400000">
              <a:off x="2857488" y="4214818"/>
              <a:ext cx="428628" cy="1588"/>
            </a:xfrm>
            <a:prstGeom prst="bentConnector3">
              <a:avLst>
                <a:gd name="adj1" fmla="val 50000"/>
              </a:avLst>
            </a:prstGeom>
            <a:ln w="19050" cmpd="dbl">
              <a:solidFill>
                <a:schemeClr val="tx1">
                  <a:alpha val="54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11" idx="2"/>
              <a:endCxn id="9" idx="0"/>
            </p:cNvCxnSpPr>
            <p:nvPr/>
          </p:nvCxnSpPr>
          <p:spPr>
            <a:xfrm rot="5400000">
              <a:off x="6000760" y="4464851"/>
              <a:ext cx="357190" cy="1588"/>
            </a:xfrm>
            <a:prstGeom prst="bentConnector3">
              <a:avLst>
                <a:gd name="adj1" fmla="val 50000"/>
              </a:avLst>
            </a:prstGeom>
            <a:ln w="19050" cmpd="dbl">
              <a:solidFill>
                <a:schemeClr val="tx1">
                  <a:alpha val="54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2"/>
              <a:endCxn id="12" idx="0"/>
            </p:cNvCxnSpPr>
            <p:nvPr/>
          </p:nvCxnSpPr>
          <p:spPr>
            <a:xfrm rot="5400000">
              <a:off x="5929322" y="5322107"/>
              <a:ext cx="500066" cy="1588"/>
            </a:xfrm>
            <a:prstGeom prst="bentConnector3">
              <a:avLst>
                <a:gd name="adj1" fmla="val 50000"/>
              </a:avLst>
            </a:prstGeom>
            <a:ln w="19050" cmpd="dbl">
              <a:solidFill>
                <a:schemeClr val="tx1">
                  <a:alpha val="54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1" idx="3"/>
              <a:endCxn id="5" idx="1"/>
            </p:cNvCxnSpPr>
            <p:nvPr/>
          </p:nvCxnSpPr>
          <p:spPr>
            <a:xfrm>
              <a:off x="7072330" y="3786190"/>
              <a:ext cx="285752" cy="1588"/>
            </a:xfrm>
            <a:prstGeom prst="bentConnector3">
              <a:avLst>
                <a:gd name="adj1" fmla="val 50000"/>
              </a:avLst>
            </a:prstGeom>
            <a:ln w="19050" cmpd="dbl">
              <a:solidFill>
                <a:schemeClr val="tx1">
                  <a:alpha val="54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11" idx="1"/>
              <a:endCxn id="6" idx="3"/>
            </p:cNvCxnSpPr>
            <p:nvPr/>
          </p:nvCxnSpPr>
          <p:spPr>
            <a:xfrm rot="10800000">
              <a:off x="3607588" y="3786190"/>
              <a:ext cx="1678793" cy="1588"/>
            </a:xfrm>
            <a:prstGeom prst="bentConnector3">
              <a:avLst>
                <a:gd name="adj1" fmla="val 50000"/>
              </a:avLst>
            </a:prstGeom>
            <a:ln w="19050" cmpd="dbl">
              <a:solidFill>
                <a:schemeClr val="tx1">
                  <a:alpha val="54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4" idx="2"/>
              <a:endCxn id="7" idx="0"/>
            </p:cNvCxnSpPr>
            <p:nvPr/>
          </p:nvCxnSpPr>
          <p:spPr>
            <a:xfrm rot="5400000">
              <a:off x="4500562" y="2321711"/>
              <a:ext cx="500066" cy="1588"/>
            </a:xfrm>
            <a:prstGeom prst="bentConnector3">
              <a:avLst>
                <a:gd name="adj1" fmla="val 50000"/>
              </a:avLst>
            </a:prstGeom>
            <a:ln w="19050" cmpd="dbl">
              <a:solidFill>
                <a:schemeClr val="tx1">
                  <a:alpha val="54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3" idx="1"/>
              <a:endCxn id="7" idx="1"/>
            </p:cNvCxnSpPr>
            <p:nvPr/>
          </p:nvCxnSpPr>
          <p:spPr>
            <a:xfrm rot="10800000" flipH="1">
              <a:off x="2143108" y="2786058"/>
              <a:ext cx="2071702" cy="2100274"/>
            </a:xfrm>
            <a:prstGeom prst="bentConnector3">
              <a:avLst>
                <a:gd name="adj1" fmla="val -11034"/>
              </a:avLst>
            </a:prstGeom>
            <a:ln w="19050" cmpd="dbl">
              <a:solidFill>
                <a:schemeClr val="tx1">
                  <a:alpha val="54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形状 22"/>
            <p:cNvCxnSpPr>
              <a:stCxn id="10" idx="1"/>
              <a:endCxn id="8" idx="2"/>
            </p:cNvCxnSpPr>
            <p:nvPr/>
          </p:nvCxnSpPr>
          <p:spPr>
            <a:xfrm rot="10800000">
              <a:off x="1107257" y="4357695"/>
              <a:ext cx="1428760" cy="1750231"/>
            </a:xfrm>
            <a:prstGeom prst="bentConnector2">
              <a:avLst/>
            </a:prstGeom>
            <a:ln w="19050" cmpd="dbl">
              <a:solidFill>
                <a:schemeClr val="tx1">
                  <a:alpha val="54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形状 23"/>
            <p:cNvCxnSpPr>
              <a:stCxn id="8" idx="0"/>
            </p:cNvCxnSpPr>
            <p:nvPr/>
          </p:nvCxnSpPr>
          <p:spPr>
            <a:xfrm rot="5400000" flipH="1" flipV="1">
              <a:off x="2018091" y="1732348"/>
              <a:ext cx="1285884" cy="3107553"/>
            </a:xfrm>
            <a:prstGeom prst="bentConnector2">
              <a:avLst/>
            </a:prstGeom>
            <a:ln w="19050" cmpd="dbl">
              <a:solidFill>
                <a:schemeClr val="tx1">
                  <a:alpha val="54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形状 24"/>
            <p:cNvCxnSpPr>
              <a:stCxn id="12" idx="3"/>
            </p:cNvCxnSpPr>
            <p:nvPr/>
          </p:nvCxnSpPr>
          <p:spPr>
            <a:xfrm flipH="1" flipV="1">
              <a:off x="5286380" y="2643182"/>
              <a:ext cx="1785950" cy="3464743"/>
            </a:xfrm>
            <a:prstGeom prst="bentConnector4">
              <a:avLst>
                <a:gd name="adj1" fmla="val -84034"/>
                <a:gd name="adj2" fmla="val 99806"/>
              </a:avLst>
            </a:prstGeom>
            <a:ln w="19050" cmpd="dbl">
              <a:solidFill>
                <a:schemeClr val="tx1">
                  <a:alpha val="54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形状 25"/>
            <p:cNvCxnSpPr>
              <a:stCxn id="5" idx="0"/>
              <a:endCxn id="7" idx="3"/>
            </p:cNvCxnSpPr>
            <p:nvPr/>
          </p:nvCxnSpPr>
          <p:spPr>
            <a:xfrm rot="16200000" flipV="1">
              <a:off x="6197215" y="1875223"/>
              <a:ext cx="785818" cy="2607487"/>
            </a:xfrm>
            <a:prstGeom prst="bentConnector2">
              <a:avLst/>
            </a:prstGeom>
            <a:ln w="19050" cmpd="dbl">
              <a:solidFill>
                <a:schemeClr val="tx1">
                  <a:alpha val="54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形状 26"/>
            <p:cNvCxnSpPr>
              <a:endCxn id="6" idx="0"/>
            </p:cNvCxnSpPr>
            <p:nvPr/>
          </p:nvCxnSpPr>
          <p:spPr>
            <a:xfrm rot="10800000" flipV="1">
              <a:off x="3071802" y="2928934"/>
              <a:ext cx="1143008" cy="642942"/>
            </a:xfrm>
            <a:prstGeom prst="bentConnector2">
              <a:avLst/>
            </a:prstGeom>
            <a:ln w="19050" cmpd="dbl">
              <a:solidFill>
                <a:schemeClr val="tx1">
                  <a:alpha val="54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形状 27"/>
            <p:cNvCxnSpPr>
              <a:endCxn id="11" idx="0"/>
            </p:cNvCxnSpPr>
            <p:nvPr/>
          </p:nvCxnSpPr>
          <p:spPr>
            <a:xfrm>
              <a:off x="5286380" y="2928934"/>
              <a:ext cx="892975" cy="357190"/>
            </a:xfrm>
            <a:prstGeom prst="bentConnector2">
              <a:avLst/>
            </a:prstGeom>
            <a:ln w="19050" cmpd="dbl">
              <a:solidFill>
                <a:schemeClr val="tx1">
                  <a:alpha val="54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937" y="1036914"/>
            <a:ext cx="3070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缺陷管理总流程图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2525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50734" y="205671"/>
            <a:ext cx="6060134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 Mantis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的使用流程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734" y="2068901"/>
            <a:ext cx="86918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进行管理缺陷的时候，可以根据公司中不同的角色以及对缺陷的多种处理方式，而具有不同的缺陷管理流程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186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50734" y="205671"/>
            <a:ext cx="6060134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5.1 Mantis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的使用流程  流程一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47487" y="2143116"/>
            <a:ext cx="7810727" cy="1764125"/>
            <a:chOff x="357158" y="2593569"/>
            <a:chExt cx="10657376" cy="2407067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gray">
            <a:xfrm>
              <a:off x="357158" y="2594236"/>
              <a:ext cx="1702240" cy="170224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gray">
            <a:xfrm>
              <a:off x="357158" y="2594236"/>
              <a:ext cx="1702240" cy="170224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gray">
            <a:xfrm>
              <a:off x="468473" y="2705551"/>
              <a:ext cx="1479610" cy="147961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gray">
            <a:xfrm>
              <a:off x="469723" y="2708053"/>
              <a:ext cx="1479611" cy="147961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gray">
            <a:xfrm>
              <a:off x="542266" y="2779344"/>
              <a:ext cx="1332025" cy="133202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563528" y="2799355"/>
              <a:ext cx="1289499" cy="1289501"/>
              <a:chOff x="4166" y="1706"/>
              <a:chExt cx="1252" cy="1252"/>
            </a:xfrm>
          </p:grpSpPr>
          <p:sp>
            <p:nvSpPr>
              <p:cNvPr id="73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4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5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6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" name="AutoShape 35"/>
            <p:cNvSpPr>
              <a:spLocks noChangeArrowheads="1"/>
            </p:cNvSpPr>
            <p:nvPr/>
          </p:nvSpPr>
          <p:spPr bwMode="auto">
            <a:xfrm>
              <a:off x="396869" y="4594150"/>
              <a:ext cx="1620943" cy="406486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dirty="0" smtClean="0"/>
                <a:t>第一步</a:t>
              </a:r>
              <a:endParaRPr lang="en-US" altLang="zh-CN" dirty="0" smtClean="0"/>
            </a:p>
          </p:txBody>
        </p:sp>
        <p:sp>
          <p:nvSpPr>
            <p:cNvPr id="15" name="Text Box 38"/>
            <p:cNvSpPr txBox="1">
              <a:spLocks noChangeArrowheads="1"/>
            </p:cNvSpPr>
            <p:nvPr/>
          </p:nvSpPr>
          <p:spPr bwMode="gray">
            <a:xfrm>
              <a:off x="428596" y="3214686"/>
              <a:ext cx="157163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chemeClr val="accent4">
                      <a:lumMod val="10000"/>
                    </a:schemeClr>
                  </a:solidFill>
                </a:rPr>
                <a:t>报告</a:t>
              </a:r>
              <a:endParaRPr lang="en-US" altLang="zh-CN" sz="2400" dirty="0" smtClean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gray">
            <a:xfrm>
              <a:off x="2084969" y="3217682"/>
              <a:ext cx="397731" cy="454014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gray">
            <a:xfrm>
              <a:off x="2538983" y="2593569"/>
              <a:ext cx="1702240" cy="170224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gray">
            <a:xfrm>
              <a:off x="2538983" y="2593569"/>
              <a:ext cx="1702240" cy="170224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gray">
            <a:xfrm>
              <a:off x="2650298" y="2704884"/>
              <a:ext cx="1479610" cy="147961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gray">
            <a:xfrm>
              <a:off x="2651548" y="2707386"/>
              <a:ext cx="1479611" cy="147961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gray">
            <a:xfrm>
              <a:off x="2724090" y="2778677"/>
              <a:ext cx="1332025" cy="133202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2" name="Group 25"/>
            <p:cNvGrpSpPr>
              <a:grpSpLocks/>
            </p:cNvGrpSpPr>
            <p:nvPr/>
          </p:nvGrpSpPr>
          <p:grpSpPr bwMode="auto">
            <a:xfrm>
              <a:off x="2745353" y="2793685"/>
              <a:ext cx="1289500" cy="1289501"/>
              <a:chOff x="4166" y="1706"/>
              <a:chExt cx="1252" cy="1252"/>
            </a:xfrm>
          </p:grpSpPr>
          <p:sp>
            <p:nvSpPr>
              <p:cNvPr id="69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0" name="Oval 2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1" name="Oval 2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2" name="Oval 2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" name="AutoShape 36"/>
            <p:cNvSpPr>
              <a:spLocks noChangeArrowheads="1"/>
            </p:cNvSpPr>
            <p:nvPr/>
          </p:nvSpPr>
          <p:spPr bwMode="auto">
            <a:xfrm>
              <a:off x="2575254" y="4588480"/>
              <a:ext cx="1620943" cy="406486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514350" indent="-514350" algn="ctr"/>
              <a:r>
                <a:rPr lang="zh-CN" altLang="en-US" dirty="0" smtClean="0"/>
                <a:t>第二步</a:t>
              </a:r>
              <a:endParaRPr lang="en-US" altLang="zh-CN" dirty="0" smtClean="0"/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gray">
            <a:xfrm>
              <a:off x="2786050" y="3214686"/>
              <a:ext cx="121444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514350" indent="-514350" algn="ctr"/>
              <a:r>
                <a:rPr lang="zh-CN" altLang="en-US" sz="2400" dirty="0" smtClean="0">
                  <a:solidFill>
                    <a:schemeClr val="accent4">
                      <a:lumMod val="10000"/>
                    </a:schemeClr>
                  </a:solidFill>
                </a:rPr>
                <a:t>审核</a:t>
              </a:r>
              <a:endParaRPr lang="en-US" altLang="zh-CN" sz="2400" dirty="0" smtClean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5" name="AutoShape 4"/>
            <p:cNvSpPr>
              <a:spLocks noChangeArrowheads="1"/>
            </p:cNvSpPr>
            <p:nvPr/>
          </p:nvSpPr>
          <p:spPr bwMode="gray">
            <a:xfrm>
              <a:off x="4328617" y="3217682"/>
              <a:ext cx="397731" cy="454014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gray">
            <a:xfrm>
              <a:off x="4782631" y="2593569"/>
              <a:ext cx="1702240" cy="170224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gray">
            <a:xfrm>
              <a:off x="4782631" y="2593569"/>
              <a:ext cx="1702240" cy="170224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gray">
            <a:xfrm>
              <a:off x="4893946" y="2704884"/>
              <a:ext cx="1479611" cy="147961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gray">
            <a:xfrm>
              <a:off x="4918960" y="2713639"/>
              <a:ext cx="1479611" cy="147961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gray">
            <a:xfrm>
              <a:off x="4973992" y="2778677"/>
              <a:ext cx="1332025" cy="133202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4997757" y="2793685"/>
              <a:ext cx="1289500" cy="1289501"/>
              <a:chOff x="4166" y="1706"/>
              <a:chExt cx="1252" cy="1252"/>
            </a:xfrm>
          </p:grpSpPr>
          <p:sp>
            <p:nvSpPr>
              <p:cNvPr id="65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6" name="Oval 3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7" name="Oval 3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8" name="Oval 3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" name="AutoShape 37"/>
            <p:cNvSpPr>
              <a:spLocks noChangeArrowheads="1"/>
            </p:cNvSpPr>
            <p:nvPr/>
          </p:nvSpPr>
          <p:spPr bwMode="auto">
            <a:xfrm>
              <a:off x="4832661" y="4588480"/>
              <a:ext cx="1620943" cy="406486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514350" indent="-514350" algn="ctr"/>
              <a:r>
                <a:rPr lang="zh-CN" altLang="en-US" dirty="0" smtClean="0"/>
                <a:t>第三步</a:t>
              </a:r>
              <a:endParaRPr lang="en-US" altLang="zh-CN" dirty="0" smtClean="0"/>
            </a:p>
          </p:txBody>
        </p:sp>
        <p:sp>
          <p:nvSpPr>
            <p:cNvPr id="33" name="Text Box 40"/>
            <p:cNvSpPr txBox="1">
              <a:spLocks noChangeArrowheads="1"/>
            </p:cNvSpPr>
            <p:nvPr/>
          </p:nvSpPr>
          <p:spPr bwMode="gray">
            <a:xfrm>
              <a:off x="5214942" y="3214686"/>
              <a:ext cx="800219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514350" indent="-514350" algn="ctr"/>
              <a:r>
                <a:rPr lang="zh-CN" altLang="en-US" sz="2400" dirty="0" smtClean="0">
                  <a:solidFill>
                    <a:schemeClr val="accent4">
                      <a:lumMod val="10000"/>
                    </a:schemeClr>
                  </a:solidFill>
                </a:rPr>
                <a:t>修改</a:t>
              </a:r>
              <a:endParaRPr lang="en-US" altLang="zh-CN" sz="2400" dirty="0" smtClean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34" name="AutoShape 4"/>
            <p:cNvSpPr>
              <a:spLocks noChangeArrowheads="1"/>
            </p:cNvSpPr>
            <p:nvPr/>
          </p:nvSpPr>
          <p:spPr bwMode="gray">
            <a:xfrm>
              <a:off x="6572264" y="3217682"/>
              <a:ext cx="397731" cy="454014"/>
            </a:xfrm>
            <a:prstGeom prst="chevron">
              <a:avLst>
                <a:gd name="adj" fmla="val 52514"/>
              </a:avLst>
            </a:prstGeom>
            <a:solidFill>
              <a:srgbClr val="FFFF00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gray">
            <a:xfrm>
              <a:off x="7026278" y="2593569"/>
              <a:ext cx="1702240" cy="170224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gray">
            <a:xfrm>
              <a:off x="7026278" y="2593570"/>
              <a:ext cx="1702239" cy="1702241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gray">
            <a:xfrm>
              <a:off x="7143768" y="2708950"/>
              <a:ext cx="1479611" cy="1479610"/>
            </a:xfrm>
            <a:prstGeom prst="ellipse">
              <a:avLst/>
            </a:prstGeom>
            <a:gradFill rotWithShape="1">
              <a:gsLst>
                <a:gs pos="7000">
                  <a:srgbClr val="FFC000"/>
                </a:gs>
                <a:gs pos="75000">
                  <a:srgbClr val="FFFF00">
                    <a:alpha val="61000"/>
                  </a:srgbClr>
                </a:gs>
                <a:gs pos="100000">
                  <a:srgbClr val="D1C39F"/>
                </a:gs>
              </a:gsLst>
              <a:lin ang="18900000" scaled="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gray">
            <a:xfrm>
              <a:off x="7143768" y="2708950"/>
              <a:ext cx="1479611" cy="1479610"/>
            </a:xfrm>
            <a:prstGeom prst="ellipse">
              <a:avLst/>
            </a:prstGeom>
            <a:gradFill rotWithShape="1">
              <a:gsLst>
                <a:gs pos="0">
                  <a:srgbClr val="FFC000"/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gray">
            <a:xfrm>
              <a:off x="7215206" y="2780387"/>
              <a:ext cx="1332025" cy="133202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0" name="Group 30"/>
            <p:cNvGrpSpPr>
              <a:grpSpLocks/>
            </p:cNvGrpSpPr>
            <p:nvPr/>
          </p:nvGrpSpPr>
          <p:grpSpPr bwMode="auto">
            <a:xfrm>
              <a:off x="7232134" y="2799865"/>
              <a:ext cx="1289500" cy="1289501"/>
              <a:chOff x="4157" y="1712"/>
              <a:chExt cx="1252" cy="1252"/>
            </a:xfrm>
          </p:grpSpPr>
          <p:sp>
            <p:nvSpPr>
              <p:cNvPr id="61" name="Oval 31"/>
              <p:cNvSpPr>
                <a:spLocks noChangeArrowheads="1"/>
              </p:cNvSpPr>
              <p:nvPr/>
            </p:nvSpPr>
            <p:spPr bwMode="gray">
              <a:xfrm>
                <a:off x="4157" y="1712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2" name="Oval 32"/>
              <p:cNvSpPr>
                <a:spLocks noChangeArrowheads="1"/>
              </p:cNvSpPr>
              <p:nvPr/>
            </p:nvSpPr>
            <p:spPr bwMode="gray">
              <a:xfrm>
                <a:off x="4172" y="1728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3" name="Oval 33"/>
              <p:cNvSpPr>
                <a:spLocks noChangeArrowheads="1"/>
              </p:cNvSpPr>
              <p:nvPr/>
            </p:nvSpPr>
            <p:spPr bwMode="gray">
              <a:xfrm>
                <a:off x="4202" y="1768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4" name="Oval 34"/>
              <p:cNvSpPr>
                <a:spLocks noChangeArrowheads="1"/>
              </p:cNvSpPr>
              <p:nvPr/>
            </p:nvSpPr>
            <p:spPr bwMode="gray">
              <a:xfrm>
                <a:off x="4267" y="1762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" name="AutoShape 37"/>
            <p:cNvSpPr>
              <a:spLocks noChangeArrowheads="1"/>
            </p:cNvSpPr>
            <p:nvPr/>
          </p:nvSpPr>
          <p:spPr bwMode="auto">
            <a:xfrm>
              <a:off x="7076308" y="4588480"/>
              <a:ext cx="1620943" cy="406486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514350" indent="-514350" algn="ctr"/>
              <a:r>
                <a:rPr lang="zh-CN" altLang="en-US" dirty="0" smtClean="0"/>
                <a:t>第四步</a:t>
              </a:r>
              <a:endParaRPr lang="en-US" altLang="zh-CN" dirty="0" smtClean="0"/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gray">
            <a:xfrm>
              <a:off x="7486557" y="3214686"/>
              <a:ext cx="800219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514350" indent="-514350" algn="ctr"/>
              <a:r>
                <a:rPr lang="zh-CN" altLang="en-US" sz="2400" dirty="0" smtClean="0">
                  <a:solidFill>
                    <a:schemeClr val="accent4">
                      <a:lumMod val="10000"/>
                    </a:schemeClr>
                  </a:solidFill>
                </a:rPr>
                <a:t>测试</a:t>
              </a:r>
              <a:endParaRPr lang="en-US" altLang="zh-CN" sz="2400" dirty="0" smtClean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3" name="AutoShape 35"/>
            <p:cNvSpPr>
              <a:spLocks noChangeArrowheads="1"/>
            </p:cNvSpPr>
            <p:nvPr/>
          </p:nvSpPr>
          <p:spPr bwMode="auto">
            <a:xfrm>
              <a:off x="396869" y="4594150"/>
              <a:ext cx="1620943" cy="40648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40000"/>
                    <a:lumOff val="60000"/>
                    <a:alpha val="0"/>
                  </a:scheme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381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第一步</a:t>
              </a:r>
              <a:endParaRPr lang="en-US" altLang="zh-CN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" name="AutoShape 36"/>
            <p:cNvSpPr>
              <a:spLocks noChangeArrowheads="1"/>
            </p:cNvSpPr>
            <p:nvPr/>
          </p:nvSpPr>
          <p:spPr bwMode="auto">
            <a:xfrm>
              <a:off x="2575254" y="4588480"/>
              <a:ext cx="1620943" cy="40648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40000"/>
                    <a:lumOff val="60000"/>
                    <a:alpha val="0"/>
                  </a:scheme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381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514350" indent="-514350" algn="ctr"/>
              <a:r>
                <a:rPr lang="zh-CN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第二步</a:t>
              </a:r>
              <a:endParaRPr lang="en-US" altLang="zh-CN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AutoShape 37"/>
            <p:cNvSpPr>
              <a:spLocks noChangeArrowheads="1"/>
            </p:cNvSpPr>
            <p:nvPr/>
          </p:nvSpPr>
          <p:spPr bwMode="auto">
            <a:xfrm>
              <a:off x="4832661" y="4588480"/>
              <a:ext cx="1620943" cy="40648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40000"/>
                    <a:lumOff val="60000"/>
                    <a:alpha val="0"/>
                  </a:scheme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381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514350" indent="-514350" algn="ctr"/>
              <a:r>
                <a:rPr lang="zh-CN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第三步</a:t>
              </a:r>
              <a:endParaRPr lang="en-US" altLang="zh-CN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" name="AutoShape 37"/>
            <p:cNvSpPr>
              <a:spLocks noChangeArrowheads="1"/>
            </p:cNvSpPr>
            <p:nvPr/>
          </p:nvSpPr>
          <p:spPr bwMode="auto">
            <a:xfrm>
              <a:off x="7076308" y="4588480"/>
              <a:ext cx="1620943" cy="40648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40000"/>
                    <a:lumOff val="60000"/>
                    <a:alpha val="0"/>
                  </a:scheme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381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514350" indent="-514350" algn="ctr"/>
              <a:r>
                <a:rPr lang="zh-CN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第四步</a:t>
              </a:r>
              <a:endParaRPr lang="en-US" altLang="zh-CN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gray">
            <a:xfrm>
              <a:off x="8858280" y="3223352"/>
              <a:ext cx="397731" cy="454014"/>
            </a:xfrm>
            <a:prstGeom prst="chevron">
              <a:avLst>
                <a:gd name="adj" fmla="val 52514"/>
              </a:avLst>
            </a:prstGeom>
            <a:solidFill>
              <a:schemeClr val="bg2">
                <a:lumMod val="75000"/>
              </a:scheme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Oval 5"/>
            <p:cNvSpPr>
              <a:spLocks noChangeArrowheads="1"/>
            </p:cNvSpPr>
            <p:nvPr/>
          </p:nvSpPr>
          <p:spPr bwMode="gray">
            <a:xfrm>
              <a:off x="9312294" y="2599239"/>
              <a:ext cx="1702240" cy="170224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gray">
            <a:xfrm>
              <a:off x="9312294" y="2599240"/>
              <a:ext cx="1702239" cy="1702241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50000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gray">
            <a:xfrm>
              <a:off x="9429784" y="2714620"/>
              <a:ext cx="1479611" cy="1479610"/>
            </a:xfrm>
            <a:prstGeom prst="ellipse">
              <a:avLst/>
            </a:prstGeom>
            <a:gradFill rotWithShape="1">
              <a:gsLst>
                <a:gs pos="7000">
                  <a:schemeClr val="tx1">
                    <a:lumMod val="50000"/>
                  </a:schemeClr>
                </a:gs>
                <a:gs pos="75000">
                  <a:schemeClr val="bg2">
                    <a:lumMod val="50000"/>
                  </a:schemeClr>
                </a:gs>
                <a:gs pos="100000">
                  <a:srgbClr val="D1C39F"/>
                </a:gs>
              </a:gsLst>
              <a:lin ang="18900000" scaled="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gray">
            <a:xfrm>
              <a:off x="9429784" y="2714620"/>
              <a:ext cx="1479611" cy="147961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Oval 9"/>
            <p:cNvSpPr>
              <a:spLocks noChangeArrowheads="1"/>
            </p:cNvSpPr>
            <p:nvPr/>
          </p:nvSpPr>
          <p:spPr bwMode="gray">
            <a:xfrm>
              <a:off x="9501222" y="2786057"/>
              <a:ext cx="1332025" cy="133202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3" name="Group 30"/>
            <p:cNvGrpSpPr>
              <a:grpSpLocks/>
            </p:cNvGrpSpPr>
            <p:nvPr/>
          </p:nvGrpSpPr>
          <p:grpSpPr bwMode="auto">
            <a:xfrm>
              <a:off x="9518150" y="2805535"/>
              <a:ext cx="1289500" cy="1289501"/>
              <a:chOff x="4157" y="1712"/>
              <a:chExt cx="1252" cy="1252"/>
            </a:xfrm>
          </p:grpSpPr>
          <p:sp>
            <p:nvSpPr>
              <p:cNvPr id="57" name="Oval 31"/>
              <p:cNvSpPr>
                <a:spLocks noChangeArrowheads="1"/>
              </p:cNvSpPr>
              <p:nvPr/>
            </p:nvSpPr>
            <p:spPr bwMode="gray">
              <a:xfrm>
                <a:off x="4157" y="1712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8" name="Oval 32"/>
              <p:cNvSpPr>
                <a:spLocks noChangeArrowheads="1"/>
              </p:cNvSpPr>
              <p:nvPr/>
            </p:nvSpPr>
            <p:spPr bwMode="gray">
              <a:xfrm>
                <a:off x="4172" y="1728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9" name="Oval 33"/>
              <p:cNvSpPr>
                <a:spLocks noChangeArrowheads="1"/>
              </p:cNvSpPr>
              <p:nvPr/>
            </p:nvSpPr>
            <p:spPr bwMode="gray">
              <a:xfrm>
                <a:off x="4202" y="1768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34"/>
              <p:cNvSpPr>
                <a:spLocks noChangeArrowheads="1"/>
              </p:cNvSpPr>
              <p:nvPr/>
            </p:nvSpPr>
            <p:spPr bwMode="gray">
              <a:xfrm>
                <a:off x="4267" y="1762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" name="AutoShape 37"/>
            <p:cNvSpPr>
              <a:spLocks noChangeArrowheads="1"/>
            </p:cNvSpPr>
            <p:nvPr/>
          </p:nvSpPr>
          <p:spPr bwMode="auto">
            <a:xfrm>
              <a:off x="9362324" y="4594150"/>
              <a:ext cx="1620943" cy="406486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514350" indent="-514350" algn="ctr"/>
              <a:r>
                <a:rPr lang="zh-CN" altLang="en-US" dirty="0" smtClean="0"/>
                <a:t>第五步</a:t>
              </a:r>
              <a:endParaRPr lang="en-US" altLang="zh-CN" dirty="0" smtClean="0"/>
            </a:p>
          </p:txBody>
        </p:sp>
        <p:sp>
          <p:nvSpPr>
            <p:cNvPr id="55" name="Text Box 40"/>
            <p:cNvSpPr txBox="1">
              <a:spLocks noChangeArrowheads="1"/>
            </p:cNvSpPr>
            <p:nvPr/>
          </p:nvSpPr>
          <p:spPr bwMode="gray">
            <a:xfrm>
              <a:off x="9772573" y="3214686"/>
              <a:ext cx="800219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514350" indent="-514350" algn="ctr"/>
              <a:r>
                <a:rPr lang="zh-CN" altLang="en-US" sz="2400" dirty="0" smtClean="0">
                  <a:solidFill>
                    <a:schemeClr val="accent4">
                      <a:lumMod val="10000"/>
                    </a:schemeClr>
                  </a:solidFill>
                </a:rPr>
                <a:t>关闭</a:t>
              </a:r>
              <a:endParaRPr lang="en-US" altLang="zh-CN" sz="2400" dirty="0" smtClean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6" name="AutoShape 37"/>
            <p:cNvSpPr>
              <a:spLocks noChangeArrowheads="1"/>
            </p:cNvSpPr>
            <p:nvPr/>
          </p:nvSpPr>
          <p:spPr bwMode="auto">
            <a:xfrm>
              <a:off x="9362324" y="4594150"/>
              <a:ext cx="1620943" cy="40648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40000"/>
                    <a:lumOff val="60000"/>
                    <a:alpha val="0"/>
                  </a:scheme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381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514350" indent="-514350" algn="ctr"/>
              <a:r>
                <a:rPr lang="zh-CN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第五步</a:t>
              </a:r>
              <a:endParaRPr lang="en-US" altLang="zh-CN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00035" y="4357694"/>
            <a:ext cx="80010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问题来了以后，经过审核人审核，提出修改意见，然后指派给修改人员，修改人员修改完成后指派测试人员，或者由审核人指派测试人员，测试完毕后关闭。如果有问题仍然存在，问题状态为反馈，完成度为重新打开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87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-13897" y="206368"/>
            <a:ext cx="6267294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5.2 Mantis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的使用流程   流程二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gray">
          <a:xfrm>
            <a:off x="1292302" y="2093992"/>
            <a:ext cx="1247561" cy="1247562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gray">
          <a:xfrm>
            <a:off x="1292302" y="2093992"/>
            <a:ext cx="1247561" cy="1247562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gray">
          <a:xfrm>
            <a:off x="1373884" y="2175574"/>
            <a:ext cx="1084397" cy="1084397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gray">
          <a:xfrm>
            <a:off x="1374800" y="2177408"/>
            <a:ext cx="1084398" cy="1084397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gray">
          <a:xfrm>
            <a:off x="1427967" y="2229656"/>
            <a:ext cx="976233" cy="976233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443549" y="2244322"/>
            <a:ext cx="945066" cy="945068"/>
            <a:chOff x="4166" y="1706"/>
            <a:chExt cx="1252" cy="1252"/>
          </a:xfrm>
        </p:grpSpPr>
        <p:sp>
          <p:nvSpPr>
            <p:cNvPr id="10" name="Oval 1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" name="Oval 1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" name="Oval 1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" name="Oval 1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14" name="AutoShape 35"/>
          <p:cNvSpPr>
            <a:spLocks noChangeArrowheads="1"/>
          </p:cNvSpPr>
          <p:nvPr/>
        </p:nvSpPr>
        <p:spPr bwMode="auto">
          <a:xfrm>
            <a:off x="1321406" y="3559717"/>
            <a:ext cx="1187979" cy="297911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 smtClean="0"/>
              <a:t>第一步</a:t>
            </a:r>
            <a:endParaRPr lang="en-US" altLang="zh-CN" dirty="0" smtClean="0"/>
          </a:p>
        </p:txBody>
      </p:sp>
      <p:sp>
        <p:nvSpPr>
          <p:cNvPr id="15" name="Text Box 38"/>
          <p:cNvSpPr txBox="1">
            <a:spLocks noChangeArrowheads="1"/>
          </p:cNvSpPr>
          <p:nvPr/>
        </p:nvSpPr>
        <p:spPr bwMode="gray">
          <a:xfrm>
            <a:off x="1344658" y="2548716"/>
            <a:ext cx="1151843" cy="3383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chemeClr val="accent4">
                    <a:lumMod val="10000"/>
                  </a:schemeClr>
                </a:solidFill>
              </a:rPr>
              <a:t>报告</a:t>
            </a:r>
            <a:endParaRPr lang="en-US" altLang="zh-CN" sz="2400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gray">
          <a:xfrm>
            <a:off x="2558604" y="2550912"/>
            <a:ext cx="291495" cy="332744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gray">
          <a:xfrm>
            <a:off x="2891348" y="2093503"/>
            <a:ext cx="1247561" cy="124756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gray">
          <a:xfrm>
            <a:off x="2891348" y="2093503"/>
            <a:ext cx="1247561" cy="1247562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gray">
          <a:xfrm>
            <a:off x="2972931" y="2175085"/>
            <a:ext cx="1084397" cy="108439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gray">
          <a:xfrm>
            <a:off x="2973847" y="2176919"/>
            <a:ext cx="1084398" cy="108439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gray">
          <a:xfrm>
            <a:off x="3027012" y="2229168"/>
            <a:ext cx="976233" cy="976233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3042596" y="2240167"/>
            <a:ext cx="945067" cy="945068"/>
            <a:chOff x="4166" y="1706"/>
            <a:chExt cx="1252" cy="1252"/>
          </a:xfrm>
        </p:grpSpPr>
        <p:sp>
          <p:nvSpPr>
            <p:cNvPr id="23" name="Oval 2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7" name="AutoShape 36"/>
          <p:cNvSpPr>
            <a:spLocks noChangeArrowheads="1"/>
          </p:cNvSpPr>
          <p:nvPr/>
        </p:nvSpPr>
        <p:spPr bwMode="auto">
          <a:xfrm>
            <a:off x="2917931" y="3555561"/>
            <a:ext cx="1187979" cy="297911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514350" indent="-514350" algn="ctr"/>
            <a:r>
              <a:rPr lang="zh-CN" altLang="en-US" dirty="0" smtClean="0"/>
              <a:t>第二步</a:t>
            </a:r>
            <a:endParaRPr lang="en-US" altLang="zh-CN" dirty="0" smtClean="0"/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gray">
          <a:xfrm>
            <a:off x="3072422" y="2548716"/>
            <a:ext cx="890061" cy="3383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ctr"/>
            <a:r>
              <a:rPr lang="zh-CN" altLang="en-US" sz="2400" dirty="0" smtClean="0">
                <a:solidFill>
                  <a:schemeClr val="accent4">
                    <a:lumMod val="10000"/>
                  </a:schemeClr>
                </a:solidFill>
              </a:rPr>
              <a:t>审核</a:t>
            </a:r>
            <a:endParaRPr lang="en-US" altLang="zh-CN" sz="2400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9" name="AutoShape 37"/>
          <p:cNvSpPr>
            <a:spLocks noChangeArrowheads="1"/>
          </p:cNvSpPr>
          <p:nvPr/>
        </p:nvSpPr>
        <p:spPr bwMode="auto">
          <a:xfrm>
            <a:off x="4572371" y="3555561"/>
            <a:ext cx="1187979" cy="297911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514350" indent="-514350" algn="ctr"/>
            <a:r>
              <a:rPr lang="zh-CN" altLang="en-US" dirty="0" smtClean="0"/>
              <a:t>第三步</a:t>
            </a:r>
            <a:endParaRPr lang="en-US" altLang="zh-CN" dirty="0" smtClean="0"/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gray">
          <a:xfrm>
            <a:off x="4245245" y="2550912"/>
            <a:ext cx="291495" cy="332744"/>
          </a:xfrm>
          <a:prstGeom prst="chevron">
            <a:avLst>
              <a:gd name="adj" fmla="val 52514"/>
            </a:avLst>
          </a:prstGeom>
          <a:solidFill>
            <a:srgbClr val="FFFF00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gray">
          <a:xfrm>
            <a:off x="4577989" y="2093503"/>
            <a:ext cx="1247561" cy="124756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gray">
          <a:xfrm>
            <a:off x="4577989" y="2093504"/>
            <a:ext cx="1247561" cy="12475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gray">
          <a:xfrm>
            <a:off x="4664097" y="2178065"/>
            <a:ext cx="1084398" cy="1084397"/>
          </a:xfrm>
          <a:prstGeom prst="ellipse">
            <a:avLst/>
          </a:prstGeom>
          <a:gradFill rotWithShape="1">
            <a:gsLst>
              <a:gs pos="7000">
                <a:srgbClr val="FFC000"/>
              </a:gs>
              <a:gs pos="75000">
                <a:srgbClr val="FFFF00">
                  <a:alpha val="61000"/>
                </a:srgbClr>
              </a:gs>
              <a:gs pos="100000">
                <a:srgbClr val="D1C39F"/>
              </a:gs>
            </a:gsLst>
            <a:lin ang="18900000" scaled="0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gray">
          <a:xfrm>
            <a:off x="4664097" y="2178065"/>
            <a:ext cx="1084398" cy="1084397"/>
          </a:xfrm>
          <a:prstGeom prst="ellipse">
            <a:avLst/>
          </a:prstGeom>
          <a:gradFill rotWithShape="1">
            <a:gsLst>
              <a:gs pos="0">
                <a:srgbClr val="FFC000"/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gray">
          <a:xfrm>
            <a:off x="4716453" y="2230421"/>
            <a:ext cx="976233" cy="976233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6" name="Group 30"/>
          <p:cNvGrpSpPr>
            <a:grpSpLocks/>
          </p:cNvGrpSpPr>
          <p:nvPr/>
        </p:nvGrpSpPr>
        <p:grpSpPr bwMode="auto">
          <a:xfrm>
            <a:off x="4728860" y="2244696"/>
            <a:ext cx="945067" cy="945068"/>
            <a:chOff x="4157" y="1712"/>
            <a:chExt cx="1252" cy="1252"/>
          </a:xfrm>
        </p:grpSpPr>
        <p:sp>
          <p:nvSpPr>
            <p:cNvPr id="37" name="Oval 31"/>
            <p:cNvSpPr>
              <a:spLocks noChangeArrowheads="1"/>
            </p:cNvSpPr>
            <p:nvPr/>
          </p:nvSpPr>
          <p:spPr bwMode="gray">
            <a:xfrm>
              <a:off x="4157" y="1712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Oval 32"/>
            <p:cNvSpPr>
              <a:spLocks noChangeArrowheads="1"/>
            </p:cNvSpPr>
            <p:nvPr/>
          </p:nvSpPr>
          <p:spPr bwMode="gray">
            <a:xfrm>
              <a:off x="4172" y="1728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9" name="Oval 33"/>
            <p:cNvSpPr>
              <a:spLocks noChangeArrowheads="1"/>
            </p:cNvSpPr>
            <p:nvPr/>
          </p:nvSpPr>
          <p:spPr bwMode="gray">
            <a:xfrm>
              <a:off x="4202" y="1768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0" name="Oval 34"/>
            <p:cNvSpPr>
              <a:spLocks noChangeArrowheads="1"/>
            </p:cNvSpPr>
            <p:nvPr/>
          </p:nvSpPr>
          <p:spPr bwMode="gray">
            <a:xfrm>
              <a:off x="4267" y="1762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41" name="AutoShape 37"/>
          <p:cNvSpPr>
            <a:spLocks noChangeArrowheads="1"/>
          </p:cNvSpPr>
          <p:nvPr/>
        </p:nvSpPr>
        <p:spPr bwMode="auto">
          <a:xfrm>
            <a:off x="6216727" y="3555561"/>
            <a:ext cx="1187979" cy="297911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514350" indent="-514350" algn="ctr"/>
            <a:r>
              <a:rPr lang="zh-CN" altLang="en-US" dirty="0" smtClean="0"/>
              <a:t>第四步</a:t>
            </a:r>
            <a:endParaRPr lang="en-US" altLang="zh-CN" dirty="0" smtClean="0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gray">
          <a:xfrm>
            <a:off x="4915325" y="2548716"/>
            <a:ext cx="586476" cy="3383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algn="ctr"/>
            <a:r>
              <a:rPr lang="zh-CN" altLang="en-US" sz="2400" dirty="0" smtClean="0">
                <a:solidFill>
                  <a:schemeClr val="accent4">
                    <a:lumMod val="10000"/>
                  </a:schemeClr>
                </a:solidFill>
              </a:rPr>
              <a:t>测试</a:t>
            </a:r>
            <a:endParaRPr lang="en-US" altLang="zh-CN" sz="2400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3" name="AutoShape 35"/>
          <p:cNvSpPr>
            <a:spLocks noChangeArrowheads="1"/>
          </p:cNvSpPr>
          <p:nvPr/>
        </p:nvSpPr>
        <p:spPr bwMode="auto">
          <a:xfrm>
            <a:off x="1321406" y="3559717"/>
            <a:ext cx="1187979" cy="29791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>
                  <a:lumMod val="40000"/>
                  <a:lumOff val="60000"/>
                  <a:alpha val="0"/>
                </a:scheme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38100" algn="ctr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第一步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AutoShape 36"/>
          <p:cNvSpPr>
            <a:spLocks noChangeArrowheads="1"/>
          </p:cNvSpPr>
          <p:nvPr/>
        </p:nvSpPr>
        <p:spPr bwMode="auto">
          <a:xfrm>
            <a:off x="2917931" y="3555561"/>
            <a:ext cx="1187979" cy="29791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>
                  <a:lumMod val="40000"/>
                  <a:lumOff val="60000"/>
                  <a:alpha val="0"/>
                </a:scheme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38100" algn="ctr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514350" indent="-514350" algn="ctr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第二步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AutoShape 37"/>
          <p:cNvSpPr>
            <a:spLocks noChangeArrowheads="1"/>
          </p:cNvSpPr>
          <p:nvPr/>
        </p:nvSpPr>
        <p:spPr bwMode="auto">
          <a:xfrm>
            <a:off x="4572371" y="3555561"/>
            <a:ext cx="1187979" cy="29791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>
                  <a:lumMod val="40000"/>
                  <a:lumOff val="60000"/>
                  <a:alpha val="0"/>
                </a:scheme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38100" algn="ctr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514350" indent="-514350" algn="ctr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第三步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AutoShape 37"/>
          <p:cNvSpPr>
            <a:spLocks noChangeArrowheads="1"/>
          </p:cNvSpPr>
          <p:nvPr/>
        </p:nvSpPr>
        <p:spPr bwMode="auto">
          <a:xfrm>
            <a:off x="6216727" y="3555561"/>
            <a:ext cx="1187979" cy="29791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>
                  <a:lumMod val="40000"/>
                  <a:lumOff val="60000"/>
                  <a:alpha val="0"/>
                </a:scheme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38100" algn="ctr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514350" indent="-514350" algn="ctr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第四步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AutoShape 4"/>
          <p:cNvSpPr>
            <a:spLocks noChangeArrowheads="1"/>
          </p:cNvSpPr>
          <p:nvPr/>
        </p:nvSpPr>
        <p:spPr bwMode="gray">
          <a:xfrm>
            <a:off x="5920652" y="2555067"/>
            <a:ext cx="291495" cy="332744"/>
          </a:xfrm>
          <a:prstGeom prst="chevron">
            <a:avLst>
              <a:gd name="adj" fmla="val 52514"/>
            </a:avLst>
          </a:prstGeom>
          <a:solidFill>
            <a:schemeClr val="bg2">
              <a:lumMod val="75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gray">
          <a:xfrm>
            <a:off x="6253397" y="2097659"/>
            <a:ext cx="1247561" cy="124756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gray">
          <a:xfrm>
            <a:off x="6253397" y="2097659"/>
            <a:ext cx="1247561" cy="1247562"/>
          </a:xfrm>
          <a:prstGeom prst="ellipse">
            <a:avLst/>
          </a:prstGeom>
          <a:gradFill rotWithShape="1">
            <a:gsLst>
              <a:gs pos="0">
                <a:schemeClr val="tx1">
                  <a:lumMod val="50000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gray">
          <a:xfrm>
            <a:off x="6339504" y="2182221"/>
            <a:ext cx="1084398" cy="1084397"/>
          </a:xfrm>
          <a:prstGeom prst="ellipse">
            <a:avLst/>
          </a:prstGeom>
          <a:gradFill rotWithShape="1">
            <a:gsLst>
              <a:gs pos="7000">
                <a:schemeClr val="tx1">
                  <a:lumMod val="50000"/>
                </a:schemeClr>
              </a:gs>
              <a:gs pos="75000">
                <a:schemeClr val="bg2">
                  <a:lumMod val="50000"/>
                </a:schemeClr>
              </a:gs>
              <a:gs pos="100000">
                <a:srgbClr val="D1C39F"/>
              </a:gs>
            </a:gsLst>
            <a:lin ang="18900000" scaled="0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gray">
          <a:xfrm>
            <a:off x="6339504" y="2182221"/>
            <a:ext cx="1084398" cy="108439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gray">
          <a:xfrm>
            <a:off x="6391861" y="2234576"/>
            <a:ext cx="976233" cy="976233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3" name="Group 30"/>
          <p:cNvGrpSpPr>
            <a:grpSpLocks/>
          </p:cNvGrpSpPr>
          <p:nvPr/>
        </p:nvGrpSpPr>
        <p:grpSpPr bwMode="auto">
          <a:xfrm>
            <a:off x="6404267" y="2248852"/>
            <a:ext cx="945067" cy="945068"/>
            <a:chOff x="4157" y="1712"/>
            <a:chExt cx="1252" cy="1252"/>
          </a:xfrm>
        </p:grpSpPr>
        <p:sp>
          <p:nvSpPr>
            <p:cNvPr id="54" name="Oval 31"/>
            <p:cNvSpPr>
              <a:spLocks noChangeArrowheads="1"/>
            </p:cNvSpPr>
            <p:nvPr/>
          </p:nvSpPr>
          <p:spPr bwMode="gray">
            <a:xfrm>
              <a:off x="4157" y="1712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5" name="Oval 32"/>
            <p:cNvSpPr>
              <a:spLocks noChangeArrowheads="1"/>
            </p:cNvSpPr>
            <p:nvPr/>
          </p:nvSpPr>
          <p:spPr bwMode="gray">
            <a:xfrm>
              <a:off x="4172" y="1728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gray">
            <a:xfrm>
              <a:off x="4202" y="1768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7" name="Oval 34"/>
            <p:cNvSpPr>
              <a:spLocks noChangeArrowheads="1"/>
            </p:cNvSpPr>
            <p:nvPr/>
          </p:nvSpPr>
          <p:spPr bwMode="gray">
            <a:xfrm>
              <a:off x="4267" y="1762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58" name="Text Box 40"/>
          <p:cNvSpPr txBox="1">
            <a:spLocks noChangeArrowheads="1"/>
          </p:cNvSpPr>
          <p:nvPr/>
        </p:nvSpPr>
        <p:spPr bwMode="gray">
          <a:xfrm>
            <a:off x="6590732" y="2548716"/>
            <a:ext cx="586476" cy="3383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algn="ctr"/>
            <a:r>
              <a:rPr lang="zh-CN" altLang="en-US" sz="2400" dirty="0" smtClean="0">
                <a:solidFill>
                  <a:schemeClr val="accent4">
                    <a:lumMod val="10000"/>
                  </a:schemeClr>
                </a:solidFill>
              </a:rPr>
              <a:t>关闭</a:t>
            </a:r>
            <a:endParaRPr lang="en-US" altLang="zh-CN" sz="2400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8662" y="4413601"/>
            <a:ext cx="7000924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当审核认为不需要修改的时候可以直接将问题分派给测试人员，由测试人员测试。如果有问题仍然存在，问题状态为反馈，完成度为重新打开。</a:t>
            </a:r>
          </a:p>
        </p:txBody>
      </p:sp>
    </p:spTree>
    <p:extLst>
      <p:ext uri="{BB962C8B-B14F-4D97-AF65-F5344CB8AC3E}">
        <p14:creationId xmlns:p14="http://schemas.microsoft.com/office/powerpoint/2010/main" val="30120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541" y="2553629"/>
            <a:ext cx="6324600" cy="762000"/>
          </a:xfrm>
        </p:spPr>
        <p:txBody>
          <a:bodyPr/>
          <a:lstStyle/>
          <a:p>
            <a:r>
              <a:rPr lang="en-US" altLang="zh-CN" sz="4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Mantis</a:t>
            </a:r>
            <a:r>
              <a:rPr lang="zh-CN" altLang="en-US" sz="4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480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47487" y="2143116"/>
            <a:ext cx="7810727" cy="1764125"/>
            <a:chOff x="357158" y="2593569"/>
            <a:chExt cx="10657376" cy="2407067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gray">
            <a:xfrm>
              <a:off x="357158" y="2594236"/>
              <a:ext cx="1702240" cy="170224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Oval 11"/>
            <p:cNvSpPr>
              <a:spLocks noChangeArrowheads="1"/>
            </p:cNvSpPr>
            <p:nvPr/>
          </p:nvSpPr>
          <p:spPr bwMode="gray">
            <a:xfrm>
              <a:off x="357158" y="2594236"/>
              <a:ext cx="1702240" cy="170224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gray">
            <a:xfrm>
              <a:off x="468473" y="2705551"/>
              <a:ext cx="1479610" cy="147961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gray">
            <a:xfrm>
              <a:off x="469723" y="2708053"/>
              <a:ext cx="1479611" cy="147961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gray">
            <a:xfrm>
              <a:off x="542266" y="2779344"/>
              <a:ext cx="1332025" cy="133202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563528" y="2799355"/>
              <a:ext cx="1289499" cy="1289501"/>
              <a:chOff x="4166" y="1706"/>
              <a:chExt cx="1252" cy="1252"/>
            </a:xfrm>
          </p:grpSpPr>
          <p:sp>
            <p:nvSpPr>
              <p:cNvPr id="70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1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2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3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AutoShape 35"/>
            <p:cNvSpPr>
              <a:spLocks noChangeArrowheads="1"/>
            </p:cNvSpPr>
            <p:nvPr/>
          </p:nvSpPr>
          <p:spPr bwMode="auto">
            <a:xfrm>
              <a:off x="396869" y="4594150"/>
              <a:ext cx="1620943" cy="406486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dirty="0" smtClean="0"/>
                <a:t>第一步</a:t>
              </a:r>
              <a:endParaRPr lang="en-US" altLang="zh-CN" dirty="0" smtClean="0"/>
            </a:p>
          </p:txBody>
        </p:sp>
        <p:sp>
          <p:nvSpPr>
            <p:cNvPr id="12" name="Text Box 38"/>
            <p:cNvSpPr txBox="1">
              <a:spLocks noChangeArrowheads="1"/>
            </p:cNvSpPr>
            <p:nvPr/>
          </p:nvSpPr>
          <p:spPr bwMode="gray">
            <a:xfrm>
              <a:off x="428596" y="3214686"/>
              <a:ext cx="157163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chemeClr val="accent4">
                      <a:lumMod val="10000"/>
                    </a:schemeClr>
                  </a:solidFill>
                </a:rPr>
                <a:t>报告</a:t>
              </a:r>
              <a:endParaRPr lang="en-US" altLang="zh-CN" sz="2400" dirty="0" smtClean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gray">
            <a:xfrm>
              <a:off x="2084969" y="3217682"/>
              <a:ext cx="397731" cy="454014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20"/>
            <p:cNvSpPr>
              <a:spLocks noChangeArrowheads="1"/>
            </p:cNvSpPr>
            <p:nvPr/>
          </p:nvSpPr>
          <p:spPr bwMode="gray">
            <a:xfrm>
              <a:off x="2538983" y="2593569"/>
              <a:ext cx="1702240" cy="170224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gray">
            <a:xfrm>
              <a:off x="2538983" y="2593569"/>
              <a:ext cx="1702240" cy="170224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Oval 22"/>
            <p:cNvSpPr>
              <a:spLocks noChangeArrowheads="1"/>
            </p:cNvSpPr>
            <p:nvPr/>
          </p:nvSpPr>
          <p:spPr bwMode="gray">
            <a:xfrm>
              <a:off x="2650298" y="2704884"/>
              <a:ext cx="1479610" cy="147961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gray">
            <a:xfrm>
              <a:off x="2651548" y="2707386"/>
              <a:ext cx="1479611" cy="147961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gray">
            <a:xfrm>
              <a:off x="2724090" y="2778677"/>
              <a:ext cx="1332025" cy="133202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" name="Group 25"/>
            <p:cNvGrpSpPr>
              <a:grpSpLocks/>
            </p:cNvGrpSpPr>
            <p:nvPr/>
          </p:nvGrpSpPr>
          <p:grpSpPr bwMode="auto">
            <a:xfrm>
              <a:off x="2745353" y="2793685"/>
              <a:ext cx="1289500" cy="1289501"/>
              <a:chOff x="4166" y="1706"/>
              <a:chExt cx="1252" cy="1252"/>
            </a:xfrm>
          </p:grpSpPr>
          <p:sp>
            <p:nvSpPr>
              <p:cNvPr id="66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7" name="Oval 2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8" name="Oval 2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9" name="Oval 2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>
              <a:off x="2575254" y="4588480"/>
              <a:ext cx="1620943" cy="406486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514350" indent="-514350" algn="ctr"/>
              <a:r>
                <a:rPr lang="zh-CN" altLang="en-US" dirty="0" smtClean="0"/>
                <a:t>第二步</a:t>
              </a:r>
              <a:endParaRPr lang="en-US" altLang="zh-CN" dirty="0" smtClean="0"/>
            </a:p>
          </p:txBody>
        </p:sp>
        <p:sp>
          <p:nvSpPr>
            <p:cNvPr id="21" name="Text Box 39"/>
            <p:cNvSpPr txBox="1">
              <a:spLocks noChangeArrowheads="1"/>
            </p:cNvSpPr>
            <p:nvPr/>
          </p:nvSpPr>
          <p:spPr bwMode="gray">
            <a:xfrm>
              <a:off x="2786050" y="3214686"/>
              <a:ext cx="121444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514350" indent="-514350" algn="ctr"/>
              <a:r>
                <a:rPr lang="zh-CN" altLang="en-US" sz="2400" dirty="0" smtClean="0">
                  <a:solidFill>
                    <a:schemeClr val="accent4">
                      <a:lumMod val="10000"/>
                    </a:schemeClr>
                  </a:solidFill>
                </a:rPr>
                <a:t>审核</a:t>
              </a:r>
              <a:endParaRPr lang="en-US" altLang="zh-CN" sz="2400" dirty="0" smtClean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2" name="AutoShape 4"/>
            <p:cNvSpPr>
              <a:spLocks noChangeArrowheads="1"/>
            </p:cNvSpPr>
            <p:nvPr/>
          </p:nvSpPr>
          <p:spPr bwMode="gray">
            <a:xfrm>
              <a:off x="4328617" y="3217682"/>
              <a:ext cx="397731" cy="454014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gray">
            <a:xfrm>
              <a:off x="4782631" y="2593569"/>
              <a:ext cx="1702240" cy="170224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gray">
            <a:xfrm>
              <a:off x="4782631" y="2593569"/>
              <a:ext cx="1702240" cy="170224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gray">
            <a:xfrm>
              <a:off x="4893946" y="2704884"/>
              <a:ext cx="1479611" cy="147961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gray">
            <a:xfrm>
              <a:off x="4918960" y="2713639"/>
              <a:ext cx="1479611" cy="147961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gray">
            <a:xfrm>
              <a:off x="4973992" y="2778677"/>
              <a:ext cx="1332025" cy="133202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8" name="Group 30"/>
            <p:cNvGrpSpPr>
              <a:grpSpLocks/>
            </p:cNvGrpSpPr>
            <p:nvPr/>
          </p:nvGrpSpPr>
          <p:grpSpPr bwMode="auto">
            <a:xfrm>
              <a:off x="4997757" y="2793685"/>
              <a:ext cx="1289500" cy="1289501"/>
              <a:chOff x="4166" y="1706"/>
              <a:chExt cx="1252" cy="1252"/>
            </a:xfrm>
          </p:grpSpPr>
          <p:sp>
            <p:nvSpPr>
              <p:cNvPr id="62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3" name="Oval 3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4" name="Oval 3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5" name="Oval 3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" name="AutoShape 37"/>
            <p:cNvSpPr>
              <a:spLocks noChangeArrowheads="1"/>
            </p:cNvSpPr>
            <p:nvPr/>
          </p:nvSpPr>
          <p:spPr bwMode="auto">
            <a:xfrm>
              <a:off x="4832661" y="4588480"/>
              <a:ext cx="1620943" cy="406486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514350" indent="-514350" algn="ctr"/>
              <a:r>
                <a:rPr lang="zh-CN" altLang="en-US" dirty="0" smtClean="0"/>
                <a:t>第三步</a:t>
              </a:r>
              <a:endParaRPr lang="en-US" altLang="zh-CN" dirty="0" smtClean="0"/>
            </a:p>
          </p:txBody>
        </p:sp>
        <p:sp>
          <p:nvSpPr>
            <p:cNvPr id="30" name="Text Box 40"/>
            <p:cNvSpPr txBox="1">
              <a:spLocks noChangeArrowheads="1"/>
            </p:cNvSpPr>
            <p:nvPr/>
          </p:nvSpPr>
          <p:spPr bwMode="gray">
            <a:xfrm>
              <a:off x="5214942" y="3214686"/>
              <a:ext cx="800219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514350" indent="-514350" algn="ctr"/>
              <a:r>
                <a:rPr lang="zh-CN" altLang="en-US" sz="2400" dirty="0" smtClean="0">
                  <a:solidFill>
                    <a:schemeClr val="accent4">
                      <a:lumMod val="10000"/>
                    </a:schemeClr>
                  </a:solidFill>
                </a:rPr>
                <a:t>修改</a:t>
              </a:r>
              <a:endParaRPr lang="en-US" altLang="zh-CN" sz="2400" dirty="0" smtClean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31" name="AutoShape 4"/>
            <p:cNvSpPr>
              <a:spLocks noChangeArrowheads="1"/>
            </p:cNvSpPr>
            <p:nvPr/>
          </p:nvSpPr>
          <p:spPr bwMode="gray">
            <a:xfrm>
              <a:off x="6572264" y="3217682"/>
              <a:ext cx="397731" cy="454014"/>
            </a:xfrm>
            <a:prstGeom prst="chevron">
              <a:avLst>
                <a:gd name="adj" fmla="val 52514"/>
              </a:avLst>
            </a:prstGeom>
            <a:solidFill>
              <a:srgbClr val="FFFF00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gray">
            <a:xfrm>
              <a:off x="7026278" y="2593569"/>
              <a:ext cx="1702240" cy="170224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gray">
            <a:xfrm>
              <a:off x="7026278" y="2593570"/>
              <a:ext cx="1702239" cy="1702241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gray">
            <a:xfrm>
              <a:off x="7143768" y="2708950"/>
              <a:ext cx="1479611" cy="1479610"/>
            </a:xfrm>
            <a:prstGeom prst="ellipse">
              <a:avLst/>
            </a:prstGeom>
            <a:gradFill rotWithShape="1">
              <a:gsLst>
                <a:gs pos="7000">
                  <a:srgbClr val="FFC000"/>
                </a:gs>
                <a:gs pos="75000">
                  <a:srgbClr val="FFFF00">
                    <a:alpha val="61000"/>
                  </a:srgbClr>
                </a:gs>
                <a:gs pos="100000">
                  <a:srgbClr val="D1C39F"/>
                </a:gs>
              </a:gsLst>
              <a:lin ang="18900000" scaled="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gray">
            <a:xfrm>
              <a:off x="7143768" y="2708950"/>
              <a:ext cx="1479611" cy="1479610"/>
            </a:xfrm>
            <a:prstGeom prst="ellipse">
              <a:avLst/>
            </a:prstGeom>
            <a:gradFill rotWithShape="1">
              <a:gsLst>
                <a:gs pos="0">
                  <a:srgbClr val="FFC000"/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gray">
            <a:xfrm>
              <a:off x="7215206" y="2780387"/>
              <a:ext cx="1332025" cy="133202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7" name="Group 30"/>
            <p:cNvGrpSpPr>
              <a:grpSpLocks/>
            </p:cNvGrpSpPr>
            <p:nvPr/>
          </p:nvGrpSpPr>
          <p:grpSpPr bwMode="auto">
            <a:xfrm>
              <a:off x="7232134" y="2799865"/>
              <a:ext cx="1289500" cy="1289501"/>
              <a:chOff x="4157" y="1712"/>
              <a:chExt cx="1252" cy="1252"/>
            </a:xfrm>
          </p:grpSpPr>
          <p:sp>
            <p:nvSpPr>
              <p:cNvPr id="58" name="Oval 31"/>
              <p:cNvSpPr>
                <a:spLocks noChangeArrowheads="1"/>
              </p:cNvSpPr>
              <p:nvPr/>
            </p:nvSpPr>
            <p:spPr bwMode="gray">
              <a:xfrm>
                <a:off x="4157" y="1712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9" name="Oval 32"/>
              <p:cNvSpPr>
                <a:spLocks noChangeArrowheads="1"/>
              </p:cNvSpPr>
              <p:nvPr/>
            </p:nvSpPr>
            <p:spPr bwMode="gray">
              <a:xfrm>
                <a:off x="4172" y="1728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33"/>
              <p:cNvSpPr>
                <a:spLocks noChangeArrowheads="1"/>
              </p:cNvSpPr>
              <p:nvPr/>
            </p:nvSpPr>
            <p:spPr bwMode="gray">
              <a:xfrm>
                <a:off x="4202" y="1768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1" name="Oval 34"/>
              <p:cNvSpPr>
                <a:spLocks noChangeArrowheads="1"/>
              </p:cNvSpPr>
              <p:nvPr/>
            </p:nvSpPr>
            <p:spPr bwMode="gray">
              <a:xfrm>
                <a:off x="4267" y="1762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" name="AutoShape 37"/>
            <p:cNvSpPr>
              <a:spLocks noChangeArrowheads="1"/>
            </p:cNvSpPr>
            <p:nvPr/>
          </p:nvSpPr>
          <p:spPr bwMode="auto">
            <a:xfrm>
              <a:off x="7076308" y="4588480"/>
              <a:ext cx="1620943" cy="406486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514350" indent="-514350" algn="ctr"/>
              <a:r>
                <a:rPr lang="zh-CN" altLang="en-US" dirty="0" smtClean="0"/>
                <a:t>第四步</a:t>
              </a:r>
              <a:endParaRPr lang="en-US" altLang="zh-CN" dirty="0" smtClean="0"/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gray">
            <a:xfrm>
              <a:off x="7388351" y="3178412"/>
              <a:ext cx="1091863" cy="6299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514350" indent="-514350" algn="ctr"/>
              <a:r>
                <a:rPr lang="zh-CN" altLang="en-US" sz="2400" dirty="0" smtClean="0">
                  <a:solidFill>
                    <a:schemeClr val="accent4">
                      <a:lumMod val="10000"/>
                    </a:schemeClr>
                  </a:solidFill>
                </a:rPr>
                <a:t>搁置</a:t>
              </a:r>
              <a:endParaRPr lang="en-US" altLang="zh-CN" sz="2400" dirty="0" smtClean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0" name="AutoShape 35"/>
            <p:cNvSpPr>
              <a:spLocks noChangeArrowheads="1"/>
            </p:cNvSpPr>
            <p:nvPr/>
          </p:nvSpPr>
          <p:spPr bwMode="auto">
            <a:xfrm>
              <a:off x="396869" y="4594150"/>
              <a:ext cx="1620943" cy="40648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40000"/>
                    <a:lumOff val="60000"/>
                    <a:alpha val="0"/>
                  </a:scheme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381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第一步</a:t>
              </a:r>
              <a:endParaRPr lang="en-US" altLang="zh-CN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AutoShape 36"/>
            <p:cNvSpPr>
              <a:spLocks noChangeArrowheads="1"/>
            </p:cNvSpPr>
            <p:nvPr/>
          </p:nvSpPr>
          <p:spPr bwMode="auto">
            <a:xfrm>
              <a:off x="2575254" y="4588480"/>
              <a:ext cx="1620943" cy="40648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40000"/>
                    <a:lumOff val="60000"/>
                    <a:alpha val="0"/>
                  </a:scheme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381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514350" indent="-514350" algn="ctr"/>
              <a:r>
                <a:rPr lang="zh-CN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第二步</a:t>
              </a:r>
              <a:endParaRPr lang="en-US" altLang="zh-CN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AutoShape 37"/>
            <p:cNvSpPr>
              <a:spLocks noChangeArrowheads="1"/>
            </p:cNvSpPr>
            <p:nvPr/>
          </p:nvSpPr>
          <p:spPr bwMode="auto">
            <a:xfrm>
              <a:off x="4832661" y="4588480"/>
              <a:ext cx="1620943" cy="40648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40000"/>
                    <a:lumOff val="60000"/>
                    <a:alpha val="0"/>
                  </a:scheme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381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514350" indent="-514350" algn="ctr"/>
              <a:r>
                <a:rPr lang="zh-CN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第三步</a:t>
              </a:r>
              <a:endParaRPr lang="en-US" altLang="zh-CN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3" name="AutoShape 37"/>
            <p:cNvSpPr>
              <a:spLocks noChangeArrowheads="1"/>
            </p:cNvSpPr>
            <p:nvPr/>
          </p:nvSpPr>
          <p:spPr bwMode="auto">
            <a:xfrm>
              <a:off x="7076308" y="4588480"/>
              <a:ext cx="1620943" cy="40648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40000"/>
                    <a:lumOff val="60000"/>
                    <a:alpha val="0"/>
                  </a:scheme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381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514350" indent="-514350" algn="ctr"/>
              <a:r>
                <a:rPr lang="zh-CN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第四步</a:t>
              </a:r>
              <a:endParaRPr lang="en-US" altLang="zh-CN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gray">
            <a:xfrm>
              <a:off x="8858280" y="3223352"/>
              <a:ext cx="397731" cy="454014"/>
            </a:xfrm>
            <a:prstGeom prst="chevron">
              <a:avLst>
                <a:gd name="adj" fmla="val 52514"/>
              </a:avLst>
            </a:prstGeom>
            <a:solidFill>
              <a:schemeClr val="bg2">
                <a:lumMod val="75000"/>
              </a:scheme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Oval 5"/>
            <p:cNvSpPr>
              <a:spLocks noChangeArrowheads="1"/>
            </p:cNvSpPr>
            <p:nvPr/>
          </p:nvSpPr>
          <p:spPr bwMode="gray">
            <a:xfrm>
              <a:off x="9312294" y="2599239"/>
              <a:ext cx="1702240" cy="170224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gray">
            <a:xfrm>
              <a:off x="9312294" y="2599240"/>
              <a:ext cx="1702239" cy="1702241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50000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gray">
            <a:xfrm>
              <a:off x="9429784" y="2714620"/>
              <a:ext cx="1479611" cy="1479610"/>
            </a:xfrm>
            <a:prstGeom prst="ellipse">
              <a:avLst/>
            </a:prstGeom>
            <a:gradFill rotWithShape="1">
              <a:gsLst>
                <a:gs pos="7000">
                  <a:schemeClr val="tx1">
                    <a:lumMod val="50000"/>
                  </a:schemeClr>
                </a:gs>
                <a:gs pos="75000">
                  <a:schemeClr val="bg2">
                    <a:lumMod val="50000"/>
                  </a:schemeClr>
                </a:gs>
                <a:gs pos="100000">
                  <a:srgbClr val="D1C39F"/>
                </a:gs>
              </a:gsLst>
              <a:lin ang="18900000" scaled="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gray">
            <a:xfrm>
              <a:off x="9429784" y="2714620"/>
              <a:ext cx="1479611" cy="147961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gray">
            <a:xfrm>
              <a:off x="9501222" y="2786057"/>
              <a:ext cx="1332025" cy="133202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0" name="Group 30"/>
            <p:cNvGrpSpPr>
              <a:grpSpLocks/>
            </p:cNvGrpSpPr>
            <p:nvPr/>
          </p:nvGrpSpPr>
          <p:grpSpPr bwMode="auto">
            <a:xfrm>
              <a:off x="9518150" y="2805535"/>
              <a:ext cx="1289500" cy="1289501"/>
              <a:chOff x="4157" y="1712"/>
              <a:chExt cx="1252" cy="1252"/>
            </a:xfrm>
          </p:grpSpPr>
          <p:sp>
            <p:nvSpPr>
              <p:cNvPr id="54" name="Oval 31"/>
              <p:cNvSpPr>
                <a:spLocks noChangeArrowheads="1"/>
              </p:cNvSpPr>
              <p:nvPr/>
            </p:nvSpPr>
            <p:spPr bwMode="gray">
              <a:xfrm>
                <a:off x="4157" y="1712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5" name="Oval 32"/>
              <p:cNvSpPr>
                <a:spLocks noChangeArrowheads="1"/>
              </p:cNvSpPr>
              <p:nvPr/>
            </p:nvSpPr>
            <p:spPr bwMode="gray">
              <a:xfrm>
                <a:off x="4172" y="1728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6" name="Oval 33"/>
              <p:cNvSpPr>
                <a:spLocks noChangeArrowheads="1"/>
              </p:cNvSpPr>
              <p:nvPr/>
            </p:nvSpPr>
            <p:spPr bwMode="gray">
              <a:xfrm>
                <a:off x="4202" y="1768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7" name="Oval 34"/>
              <p:cNvSpPr>
                <a:spLocks noChangeArrowheads="1"/>
              </p:cNvSpPr>
              <p:nvPr/>
            </p:nvSpPr>
            <p:spPr bwMode="gray">
              <a:xfrm>
                <a:off x="4267" y="1762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" name="AutoShape 37"/>
            <p:cNvSpPr>
              <a:spLocks noChangeArrowheads="1"/>
            </p:cNvSpPr>
            <p:nvPr/>
          </p:nvSpPr>
          <p:spPr bwMode="auto">
            <a:xfrm>
              <a:off x="9362324" y="4594150"/>
              <a:ext cx="1620943" cy="406486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514350" indent="-514350" algn="ctr"/>
              <a:r>
                <a:rPr lang="zh-CN" altLang="en-US" dirty="0" smtClean="0"/>
                <a:t>第五步</a:t>
              </a:r>
              <a:endParaRPr lang="en-US" altLang="zh-CN" dirty="0" smtClean="0"/>
            </a:p>
          </p:txBody>
        </p:sp>
        <p:sp>
          <p:nvSpPr>
            <p:cNvPr id="52" name="Text Box 40"/>
            <p:cNvSpPr txBox="1">
              <a:spLocks noChangeArrowheads="1"/>
            </p:cNvSpPr>
            <p:nvPr/>
          </p:nvSpPr>
          <p:spPr bwMode="gray">
            <a:xfrm>
              <a:off x="9649900" y="3214686"/>
              <a:ext cx="1091863" cy="6299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514350" indent="-514350" algn="ctr"/>
              <a:r>
                <a:rPr lang="zh-CN" altLang="en-US" sz="2400" dirty="0" smtClean="0">
                  <a:solidFill>
                    <a:schemeClr val="accent4">
                      <a:lumMod val="10000"/>
                    </a:schemeClr>
                  </a:solidFill>
                </a:rPr>
                <a:t>激活</a:t>
              </a:r>
              <a:endParaRPr lang="en-US" altLang="zh-CN" sz="2400" dirty="0" smtClean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53" name="AutoShape 37"/>
            <p:cNvSpPr>
              <a:spLocks noChangeArrowheads="1"/>
            </p:cNvSpPr>
            <p:nvPr/>
          </p:nvSpPr>
          <p:spPr bwMode="auto">
            <a:xfrm>
              <a:off x="9362324" y="4594150"/>
              <a:ext cx="1620943" cy="40648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40000"/>
                    <a:lumOff val="60000"/>
                    <a:alpha val="0"/>
                  </a:scheme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381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514350" indent="-514350" algn="ctr"/>
              <a:r>
                <a:rPr lang="zh-CN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第五步</a:t>
              </a:r>
              <a:endParaRPr lang="en-US" altLang="zh-CN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928662" y="4500570"/>
            <a:ext cx="7072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当前的条件受限使得无法修复该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时，进入搁置状态，直至</a:t>
            </a:r>
            <a:r>
              <a:rPr lang="zh-TW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不再受限，即再度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开启重新激活该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内容占位符 2"/>
          <p:cNvSpPr txBox="1">
            <a:spLocks/>
          </p:cNvSpPr>
          <p:nvPr/>
        </p:nvSpPr>
        <p:spPr>
          <a:xfrm>
            <a:off x="-13897" y="206368"/>
            <a:ext cx="6267294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5.3 Mantis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的使用流程   流程三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6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825" y="2681199"/>
            <a:ext cx="5271740" cy="769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 Mantis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实例应用</a:t>
            </a:r>
          </a:p>
        </p:txBody>
      </p:sp>
    </p:spTree>
    <p:extLst>
      <p:ext uri="{BB962C8B-B14F-4D97-AF65-F5344CB8AC3E}">
        <p14:creationId xmlns:p14="http://schemas.microsoft.com/office/powerpoint/2010/main" val="4002302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1" y="2143117"/>
            <a:ext cx="8143931" cy="451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151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97757"/>
            <a:ext cx="8229600" cy="709602"/>
          </a:xfrm>
        </p:spPr>
        <p:txBody>
          <a:bodyPr/>
          <a:lstStyle/>
          <a:p>
            <a:pPr>
              <a:buNone/>
            </a:pP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点击管理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-〉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4618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570" y="1076324"/>
            <a:ext cx="8229600" cy="923916"/>
          </a:xfrm>
        </p:spPr>
        <p:txBody>
          <a:bodyPr/>
          <a:lstStyle/>
          <a:p>
            <a:pPr>
              <a:buNone/>
            </a:pP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提交问题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22302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1261"/>
            <a:ext cx="9144000" cy="484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5312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974" y="982068"/>
            <a:ext cx="8229600" cy="709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点击察看问题，点击具体问题，出现页面中选择分派给）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5" y="2105027"/>
            <a:ext cx="8715403" cy="432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5756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分派任务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24666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98396"/>
            <a:ext cx="8401080" cy="1114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点击察看问题可以观看问题总揽情况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8786842" cy="4599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22302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察看问题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20963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81175"/>
            <a:ext cx="8858280" cy="491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42844" y="1066340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察看问题（点击任意问题可以查看问题详细情况）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7755"/>
            <a:ext cx="6324600" cy="762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914400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察看问题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0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54" y="1035846"/>
            <a:ext cx="9110546" cy="78104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点击我的视图，即可看到，未分派的、我报告的、以解决的最近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</a:p>
          <a:p>
            <a:pPr>
              <a:buNone/>
            </a:pP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修改的等问题情况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28825"/>
            <a:ext cx="91440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3454" y="61908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修复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情况</a:t>
            </a:r>
          </a:p>
        </p:txBody>
      </p:sp>
    </p:spTree>
    <p:extLst>
      <p:ext uri="{BB962C8B-B14F-4D97-AF65-F5344CB8AC3E}">
        <p14:creationId xmlns:p14="http://schemas.microsoft.com/office/powerpoint/2010/main" val="119651705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6" y="990600"/>
            <a:ext cx="8229600" cy="78104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分派给开发人员的问题修复完可以修改问题状态，测试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人员核实后根据情况修改问题状态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2000240"/>
            <a:ext cx="885828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问题状态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62877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99974" y="1040780"/>
            <a:ext cx="8229600" cy="781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导出问题为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xls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格式（点击察看问题，出现界面上点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击导出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即可）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643188"/>
            <a:ext cx="8001055" cy="2428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100361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导出问题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8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151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Mantis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是一款开源的软件缺陷管理工具，是基于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技术的经量级缺陷跟踪系统，是以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操作的形式来提供项目管理及缺陷跟踪服务。相比于同类型的其它缺陷管理工具，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的功能不是很强大，但却很实用，完全可以满足中小型项目的缺陷管理及跟踪。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72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	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sz="20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PHP+MySQL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的开源的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缺陷跟踪系统，安装起来比较简单。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支持个人可定制的通知功能，每个用户可根据自身的工作特点，只订阅相关的缺陷状态邮件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支持多项目、多语言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支持灵活的权限设置，不同的角色有不同权限，每个项目可设为公开或私有状态，每个缺陷也可设为公开或私有状态，每个缺陷还可以在不同项目移动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主页上可发布项目相关新闻，方便信息传播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方便缺陷关联，除重复缺陷外，每个缺陷都可以链接到其他相关缺陷。</a:t>
            </a:r>
            <a:endParaRPr lang="en-US" altLang="zh-CN" sz="20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zh-CN" altLang="en-US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1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141" y="2430462"/>
            <a:ext cx="8229600" cy="44275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非常适合中小软件企业软件项目研发和测试中的缺陷管理，</a:t>
            </a:r>
            <a:endParaRPr lang="en-US" altLang="zh-CN" sz="20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但对于大型软件开发的测试来说显得有些不足或单薄了。基于</a:t>
            </a:r>
            <a:endParaRPr lang="en-US" altLang="zh-CN" sz="20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来进行缺陷管理流程的学习和实践是非常适宜和有意义的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0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05217" y="1927936"/>
            <a:ext cx="7223125" cy="2676525"/>
          </a:xfrm>
        </p:spPr>
        <p:txBody>
          <a:bodyPr/>
          <a:lstStyle/>
          <a:p>
            <a:r>
              <a:rPr lang="en-US" altLang="zh-CN" sz="80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en-US" sz="80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5843" y="2520176"/>
            <a:ext cx="6324600" cy="762000"/>
          </a:xfrm>
        </p:spPr>
        <p:txBody>
          <a:bodyPr/>
          <a:lstStyle/>
          <a:p>
            <a:r>
              <a:rPr lang="en-US" altLang="zh-CN" sz="4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Mantis</a:t>
            </a:r>
            <a:r>
              <a:rPr lang="zh-CN" altLang="en-US" sz="4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870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2664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可定制的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通知功能，每个用户可根据自身的工作特点只订阅相关缺陷状态邮件；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支持多项目、多语言；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权限设置灵活，不同角色有不同权限，每个项目可设为公开或私有状态，每个缺陷可设为公开或私有状态，每个缺陷可以在不同项目间移动；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主页可发布项目相关新闻，方便信息传播；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便的缺陷关联功能，除重复缺陷外，每个缺陷都可以链接到其他相关缺陷；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有各种缺陷趋势图和柱状图，为项目状态分析提供依据，如果不能满足要求，可以把数据输出到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中进一步分析；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流程定制不方便，但满足一般的缺陷跟踪。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41324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内容占位符 50"/>
          <p:cNvGrpSpPr>
            <a:grpSpLocks noGrp="1"/>
          </p:cNvGrpSpPr>
          <p:nvPr/>
        </p:nvGrpSpPr>
        <p:grpSpPr>
          <a:xfrm>
            <a:off x="457200" y="1600200"/>
            <a:ext cx="8229600" cy="4525963"/>
            <a:chOff x="357158" y="1000108"/>
            <a:chExt cx="8429684" cy="5761718"/>
          </a:xfrm>
        </p:grpSpPr>
        <p:sp>
          <p:nvSpPr>
            <p:cNvPr id="52" name="矩形 51"/>
            <p:cNvSpPr/>
            <p:nvPr/>
          </p:nvSpPr>
          <p:spPr>
            <a:xfrm>
              <a:off x="357158" y="5357826"/>
              <a:ext cx="6715172" cy="1404000"/>
            </a:xfrm>
            <a:prstGeom prst="rect">
              <a:avLst/>
            </a:prstGeom>
            <a:gradFill flip="none" rotWithShape="1">
              <a:gsLst>
                <a:gs pos="62000">
                  <a:srgbClr val="FFC000"/>
                </a:gs>
                <a:gs pos="38000">
                  <a:srgbClr val="FFC000">
                    <a:alpha val="56000"/>
                  </a:srgbClr>
                </a:gs>
                <a:gs pos="89000">
                  <a:schemeClr val="accent4">
                    <a:lumMod val="0"/>
                    <a:lumOff val="100000"/>
                  </a:schemeClr>
                </a:gs>
                <a:gs pos="98000">
                  <a:srgbClr val="FFC000"/>
                </a:gs>
              </a:gsLst>
              <a:path path="circle">
                <a:fillToRect l="50000" t="-80000" r="50000" b="180000"/>
              </a:path>
              <a:tileRect/>
            </a:gradFill>
            <a:ln w="25400" cap="flat" cmpd="sng" algn="ctr"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lgDash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测试人员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7158" y="3929066"/>
              <a:ext cx="6715172" cy="135732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0">
                  <a:srgbClr val="F565EB">
                    <a:alpha val="61000"/>
                  </a:srgbClr>
                </a:gs>
                <a:gs pos="89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lgDash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开发人员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7158" y="2214554"/>
              <a:ext cx="6715172" cy="1571636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 cap="flat" cmpd="sng" algn="ctr"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lgDash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项目经理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7158" y="1000108"/>
              <a:ext cx="6715172" cy="1143008"/>
            </a:xfrm>
            <a:prstGeom prst="rect">
              <a:avLst/>
            </a:prstGeom>
            <a:gradFill flip="none" rotWithShape="1">
              <a:gsLst>
                <a:gs pos="0">
                  <a:srgbClr val="611320"/>
                </a:gs>
                <a:gs pos="100000">
                  <a:srgbClr val="F71D4C"/>
                </a:gs>
                <a:gs pos="100000">
                  <a:schemeClr val="accent5">
                    <a:lumMod val="89000"/>
                  </a:schemeClr>
                </a:gs>
                <a:gs pos="100000">
                  <a:srgbClr val="AFD8DD"/>
                </a:gs>
                <a:gs pos="100000">
                  <a:srgbClr val="AEDFD8">
                    <a:lumMod val="51000"/>
                    <a:lumOff val="49000"/>
                    <a:alpha val="0"/>
                  </a:srgbClr>
                </a:gs>
                <a:gs pos="0">
                  <a:srgbClr val="61F79A">
                    <a:alpha val="62000"/>
                  </a:srgb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gradFill flip="none" rotWithShape="1"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lgDash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开发人员</a:t>
              </a:r>
              <a:endPara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测试人员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5679289" y="1071546"/>
              <a:ext cx="1143008" cy="428628"/>
            </a:xfrm>
            <a:prstGeom prst="roundRect">
              <a:avLst/>
            </a:prstGeom>
            <a:solidFill>
              <a:srgbClr val="2A6ECA">
                <a:lumMod val="60000"/>
                <a:lumOff val="40000"/>
                <a:alpha val="50000"/>
              </a:srgbClr>
            </a:solidFill>
            <a:ln w="25400" cap="flat" cmpd="sng" algn="ctr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菱形 56"/>
            <p:cNvSpPr/>
            <p:nvPr/>
          </p:nvSpPr>
          <p:spPr>
            <a:xfrm>
              <a:off x="4000496" y="1285860"/>
              <a:ext cx="1214446" cy="714380"/>
            </a:xfrm>
            <a:prstGeom prst="diamond">
              <a:avLst/>
            </a:prstGeom>
            <a:solidFill>
              <a:srgbClr val="2A6ECA">
                <a:lumMod val="60000"/>
                <a:lumOff val="40000"/>
                <a:alpha val="50000"/>
              </a:srgbClr>
            </a:solidFill>
            <a:ln w="25400" cap="flat" cmpd="sng" algn="ctr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确认问题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菱形 57"/>
            <p:cNvSpPr/>
            <p:nvPr/>
          </p:nvSpPr>
          <p:spPr>
            <a:xfrm>
              <a:off x="5607851" y="2285992"/>
              <a:ext cx="1285884" cy="428628"/>
            </a:xfrm>
            <a:prstGeom prst="diamond">
              <a:avLst/>
            </a:prstGeom>
            <a:solidFill>
              <a:srgbClr val="2A6ECA">
                <a:lumMod val="60000"/>
                <a:lumOff val="40000"/>
                <a:alpha val="50000"/>
              </a:srgbClr>
            </a:solidFill>
            <a:ln w="25400" cap="flat" cmpd="sng" algn="ctr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审查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5536413" y="3000372"/>
              <a:ext cx="1428760" cy="642942"/>
            </a:xfrm>
            <a:prstGeom prst="rect">
              <a:avLst/>
            </a:prstGeom>
            <a:solidFill>
              <a:srgbClr val="2A6ECA">
                <a:lumMod val="60000"/>
                <a:lumOff val="40000"/>
                <a:alpha val="50000"/>
              </a:srgbClr>
            </a:solidFill>
            <a:ln w="25400" cap="flat" cmpd="sng" algn="ctr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分派给开发人员处理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5500694" y="4071942"/>
              <a:ext cx="1500198" cy="428628"/>
            </a:xfrm>
            <a:prstGeom prst="rect">
              <a:avLst/>
            </a:prstGeom>
            <a:solidFill>
              <a:srgbClr val="2A6ECA">
                <a:lumMod val="60000"/>
                <a:lumOff val="40000"/>
                <a:alpha val="50000"/>
              </a:srgbClr>
            </a:solidFill>
            <a:ln w="25400" cap="flat" cmpd="sng" algn="ctr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菱形 60"/>
            <p:cNvSpPr/>
            <p:nvPr/>
          </p:nvSpPr>
          <p:spPr>
            <a:xfrm>
              <a:off x="5607851" y="5500702"/>
              <a:ext cx="1285884" cy="500066"/>
            </a:xfrm>
            <a:prstGeom prst="diamond">
              <a:avLst/>
            </a:prstGeom>
            <a:solidFill>
              <a:srgbClr val="2A6ECA">
                <a:lumMod val="60000"/>
                <a:lumOff val="40000"/>
                <a:alpha val="50000"/>
              </a:srgbClr>
            </a:solidFill>
            <a:ln w="25400" cap="flat" cmpd="sng" algn="ctr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768587" y="6286520"/>
              <a:ext cx="964413" cy="357166"/>
            </a:xfrm>
            <a:prstGeom prst="roundRect">
              <a:avLst/>
            </a:prstGeom>
            <a:solidFill>
              <a:srgbClr val="2A6ECA">
                <a:lumMod val="60000"/>
                <a:lumOff val="40000"/>
                <a:alpha val="50000"/>
              </a:srgbClr>
            </a:solidFill>
            <a:ln w="25400" cap="flat" cmpd="sng" algn="ctr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4107653" y="2321711"/>
              <a:ext cx="1000132" cy="357190"/>
            </a:xfrm>
            <a:prstGeom prst="rect">
              <a:avLst/>
            </a:prstGeom>
            <a:solidFill>
              <a:srgbClr val="2A6ECA">
                <a:lumMod val="60000"/>
                <a:lumOff val="40000"/>
                <a:alpha val="50000"/>
              </a:srgbClr>
            </a:solidFill>
            <a:ln w="25400" cap="flat" cmpd="sng" algn="ctr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反馈</a:t>
              </a:r>
            </a:p>
          </p:txBody>
        </p:sp>
        <p:cxnSp>
          <p:nvCxnSpPr>
            <p:cNvPr id="64" name="肘形连接符 63"/>
            <p:cNvCxnSpPr>
              <a:stCxn id="56" idx="2"/>
              <a:endCxn id="58" idx="0"/>
            </p:cNvCxnSpPr>
            <p:nvPr/>
          </p:nvCxnSpPr>
          <p:spPr>
            <a:xfrm rot="5400000">
              <a:off x="5857884" y="1893083"/>
              <a:ext cx="785818" cy="1588"/>
            </a:xfrm>
            <a:prstGeom prst="bentConnector3">
              <a:avLst>
                <a:gd name="adj1" fmla="val 50000"/>
              </a:avLst>
            </a:prstGeom>
            <a:noFill/>
            <a:ln w="25400" cap="flat" cmpd="dbl" algn="ctr"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tailEnd type="triangle" w="med" len="lg"/>
            </a:ln>
            <a:effectLst/>
          </p:spPr>
        </p:cxnSp>
        <p:cxnSp>
          <p:nvCxnSpPr>
            <p:cNvPr id="65" name="肘形连接符 64"/>
            <p:cNvCxnSpPr>
              <a:stCxn id="58" idx="2"/>
              <a:endCxn id="59" idx="0"/>
            </p:cNvCxnSpPr>
            <p:nvPr/>
          </p:nvCxnSpPr>
          <p:spPr>
            <a:xfrm rot="5400000">
              <a:off x="6107917" y="2857496"/>
              <a:ext cx="285752" cy="1588"/>
            </a:xfrm>
            <a:prstGeom prst="bentConnector3">
              <a:avLst>
                <a:gd name="adj1" fmla="val 50000"/>
              </a:avLst>
            </a:prstGeom>
            <a:noFill/>
            <a:ln w="25400" cap="flat" cmpd="dbl" algn="ctr"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tailEnd type="triangle" w="med" len="lg"/>
            </a:ln>
            <a:effectLst/>
          </p:spPr>
        </p:cxnSp>
        <p:cxnSp>
          <p:nvCxnSpPr>
            <p:cNvPr id="66" name="肘形连接符 65"/>
            <p:cNvCxnSpPr>
              <a:stCxn id="59" idx="2"/>
              <a:endCxn id="60" idx="0"/>
            </p:cNvCxnSpPr>
            <p:nvPr/>
          </p:nvCxnSpPr>
          <p:spPr>
            <a:xfrm rot="5400000">
              <a:off x="6036479" y="3857628"/>
              <a:ext cx="428628" cy="1588"/>
            </a:xfrm>
            <a:prstGeom prst="bentConnector3">
              <a:avLst>
                <a:gd name="adj1" fmla="val 50000"/>
              </a:avLst>
            </a:prstGeom>
            <a:noFill/>
            <a:ln w="25400" cap="flat" cmpd="dbl" algn="ctr"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tailEnd type="triangle" w="med" len="lg"/>
            </a:ln>
            <a:effectLst/>
          </p:spPr>
        </p:cxnSp>
        <p:cxnSp>
          <p:nvCxnSpPr>
            <p:cNvPr id="67" name="肘形连接符 66"/>
            <p:cNvCxnSpPr>
              <a:stCxn id="74" idx="2"/>
            </p:cNvCxnSpPr>
            <p:nvPr/>
          </p:nvCxnSpPr>
          <p:spPr>
            <a:xfrm rot="5400000">
              <a:off x="6071404" y="5322107"/>
              <a:ext cx="357984" cy="794"/>
            </a:xfrm>
            <a:prstGeom prst="bentConnector3">
              <a:avLst>
                <a:gd name="adj1" fmla="val 50000"/>
              </a:avLst>
            </a:prstGeom>
            <a:noFill/>
            <a:ln w="25400" cap="flat" cmpd="dbl" algn="ctr"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tailEnd type="triangle" w="med" len="lg"/>
            </a:ln>
            <a:effectLst/>
          </p:spPr>
        </p:cxnSp>
        <p:cxnSp>
          <p:nvCxnSpPr>
            <p:cNvPr id="68" name="形状 22"/>
            <p:cNvCxnSpPr>
              <a:stCxn id="61" idx="2"/>
              <a:endCxn id="62" idx="0"/>
            </p:cNvCxnSpPr>
            <p:nvPr/>
          </p:nvCxnSpPr>
          <p:spPr>
            <a:xfrm rot="16200000" flipH="1">
              <a:off x="6107917" y="6143643"/>
              <a:ext cx="285752" cy="1"/>
            </a:xfrm>
            <a:prstGeom prst="bentConnector3">
              <a:avLst>
                <a:gd name="adj1" fmla="val 50000"/>
              </a:avLst>
            </a:prstGeom>
            <a:noFill/>
            <a:ln w="25400" cap="flat" cmpd="dbl" algn="ctr"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tailEnd type="triangle" w="med" len="lg"/>
            </a:ln>
            <a:effectLst/>
          </p:spPr>
        </p:cxnSp>
        <p:cxnSp>
          <p:nvCxnSpPr>
            <p:cNvPr id="69" name="肘形连接符 68"/>
            <p:cNvCxnSpPr>
              <a:stCxn id="58" idx="1"/>
              <a:endCxn id="63" idx="3"/>
            </p:cNvCxnSpPr>
            <p:nvPr/>
          </p:nvCxnSpPr>
          <p:spPr>
            <a:xfrm rot="10800000">
              <a:off x="5107785" y="2500306"/>
              <a:ext cx="500066" cy="1588"/>
            </a:xfrm>
            <a:prstGeom prst="bentConnector3">
              <a:avLst>
                <a:gd name="adj1" fmla="val 50000"/>
              </a:avLst>
            </a:prstGeom>
            <a:noFill/>
            <a:ln w="25400" cap="flat" cmpd="dbl" algn="ctr"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tailEnd type="triangle" w="med" len="lg"/>
            </a:ln>
            <a:effectLst/>
          </p:spPr>
        </p:cxnSp>
        <p:cxnSp>
          <p:nvCxnSpPr>
            <p:cNvPr id="70" name="形状 69"/>
            <p:cNvCxnSpPr/>
            <p:nvPr/>
          </p:nvCxnSpPr>
          <p:spPr>
            <a:xfrm>
              <a:off x="5784344" y="1626339"/>
              <a:ext cx="464347" cy="642942"/>
            </a:xfrm>
            <a:prstGeom prst="bentConnector2">
              <a:avLst/>
            </a:prstGeom>
            <a:noFill/>
            <a:ln w="25400" cap="flat" cmpd="dbl" algn="ctr"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tailEnd type="triangle" w="med" len="lg"/>
            </a:ln>
            <a:effectLst/>
          </p:spPr>
        </p:cxnSp>
        <p:cxnSp>
          <p:nvCxnSpPr>
            <p:cNvPr id="71" name="形状 28"/>
            <p:cNvCxnSpPr>
              <a:stCxn id="81" idx="0"/>
              <a:endCxn id="63" idx="2"/>
            </p:cNvCxnSpPr>
            <p:nvPr/>
          </p:nvCxnSpPr>
          <p:spPr>
            <a:xfrm rot="5400000" flipH="1" flipV="1">
              <a:off x="3768323" y="3518298"/>
              <a:ext cx="1678793" cy="1588"/>
            </a:xfrm>
            <a:prstGeom prst="bentConnector3">
              <a:avLst>
                <a:gd name="adj1" fmla="val 50000"/>
              </a:avLst>
            </a:prstGeom>
            <a:noFill/>
            <a:ln w="25400" cap="flat" cmpd="dbl" algn="ctr">
              <a:gradFill flip="none" rotWithShape="1"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solid"/>
              <a:tailEnd type="triangle" w="med" len="lg"/>
            </a:ln>
            <a:effectLst/>
          </p:spPr>
        </p:cxnSp>
        <p:cxnSp>
          <p:nvCxnSpPr>
            <p:cNvPr id="72" name="肘形连接符 71"/>
            <p:cNvCxnSpPr>
              <a:stCxn id="63" idx="0"/>
              <a:endCxn id="57" idx="2"/>
            </p:cNvCxnSpPr>
            <p:nvPr/>
          </p:nvCxnSpPr>
          <p:spPr>
            <a:xfrm rot="5400000" flipH="1" flipV="1">
              <a:off x="4446984" y="2160976"/>
              <a:ext cx="321471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dbl" algn="ctr">
              <a:gradFill>
                <a:gsLst>
                  <a:gs pos="66019">
                    <a:srgbClr val="E0F1F2"/>
                  </a:gs>
                  <a:gs pos="25333">
                    <a:schemeClr val="accent1">
                      <a:lumMod val="45000"/>
                      <a:lumOff val="5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  <a:tailEnd type="triangle" w="med" len="lg"/>
            </a:ln>
            <a:effectLst/>
          </p:spPr>
        </p:cxnSp>
        <p:cxnSp>
          <p:nvCxnSpPr>
            <p:cNvPr id="73" name="肘形连接符 32"/>
            <p:cNvCxnSpPr>
              <a:stCxn id="62" idx="1"/>
              <a:endCxn id="83" idx="2"/>
            </p:cNvCxnSpPr>
            <p:nvPr/>
          </p:nvCxnSpPr>
          <p:spPr>
            <a:xfrm rot="10800000">
              <a:off x="3786183" y="4643447"/>
              <a:ext cx="1982405" cy="1821657"/>
            </a:xfrm>
            <a:prstGeom prst="bentConnector2">
              <a:avLst/>
            </a:prstGeom>
            <a:noFill/>
            <a:ln w="25400" cap="flat" cmpd="dbl" algn="ctr">
              <a:gradFill flip="none" rotWithShape="1"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solid"/>
              <a:headEnd type="triangle" w="med" len="lg"/>
              <a:tailEnd type="none" w="med" len="lg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5679289" y="4786322"/>
              <a:ext cx="1143008" cy="357190"/>
            </a:xfrm>
            <a:prstGeom prst="rect">
              <a:avLst/>
            </a:prstGeom>
            <a:solidFill>
              <a:srgbClr val="2A6ECA">
                <a:lumMod val="60000"/>
                <a:lumOff val="40000"/>
                <a:alpha val="50000"/>
              </a:srgbClr>
            </a:solidFill>
            <a:ln w="25400" cap="flat" cmpd="sng" algn="ctr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</a:t>
              </a:r>
            </a:p>
          </p:txBody>
        </p:sp>
        <p:cxnSp>
          <p:nvCxnSpPr>
            <p:cNvPr id="75" name="形状 37"/>
            <p:cNvCxnSpPr>
              <a:stCxn id="60" idx="2"/>
              <a:endCxn id="74" idx="0"/>
            </p:cNvCxnSpPr>
            <p:nvPr/>
          </p:nvCxnSpPr>
          <p:spPr>
            <a:xfrm rot="5400000">
              <a:off x="6107917" y="4643446"/>
              <a:ext cx="285752" cy="1588"/>
            </a:xfrm>
            <a:prstGeom prst="bentConnector3">
              <a:avLst>
                <a:gd name="adj1" fmla="val 50000"/>
              </a:avLst>
            </a:prstGeom>
            <a:noFill/>
            <a:ln w="25400" cap="flat" cmpd="dbl" algn="ctr"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tailEnd type="triangle" w="med" len="lg"/>
            </a:ln>
            <a:effectLst/>
          </p:spPr>
        </p:cxnSp>
        <p:pic>
          <p:nvPicPr>
            <p:cNvPr id="76" name="图片 75" descr="0633564707022482500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7641" y="2567067"/>
              <a:ext cx="504762" cy="647619"/>
            </a:xfrm>
            <a:prstGeom prst="rect">
              <a:avLst/>
            </a:prstGeom>
            <a:ln>
              <a:gradFill>
                <a:gsLst>
                  <a:gs pos="66019">
                    <a:srgbClr val="E0F1F2"/>
                  </a:gs>
                  <a:gs pos="25333">
                    <a:schemeClr val="accent1">
                      <a:lumMod val="45000"/>
                      <a:lumOff val="5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pic>
          <p:nvPicPr>
            <p:cNvPr id="77" name="图片 76" descr="0633564707022482500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94CAE8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97641" y="4286256"/>
              <a:ext cx="504762" cy="647619"/>
            </a:xfrm>
            <a:prstGeom prst="rect">
              <a:avLst/>
            </a:prstGeom>
            <a:ln>
              <a:gradFill>
                <a:gsLst>
                  <a:gs pos="66019">
                    <a:srgbClr val="E0F1F2"/>
                  </a:gs>
                  <a:gs pos="25333">
                    <a:schemeClr val="accent1">
                      <a:lumMod val="45000"/>
                      <a:lumOff val="5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pic>
          <p:nvPicPr>
            <p:cNvPr id="78" name="图片 77" descr="0633564707022482500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797641" y="5643578"/>
              <a:ext cx="504762" cy="647619"/>
            </a:xfrm>
            <a:prstGeom prst="rect">
              <a:avLst/>
            </a:prstGeom>
            <a:ln>
              <a:gradFill>
                <a:gsLst>
                  <a:gs pos="66019">
                    <a:srgbClr val="E0F1F2"/>
                  </a:gs>
                  <a:gs pos="25333">
                    <a:schemeClr val="accent1">
                      <a:lumMod val="45000"/>
                      <a:lumOff val="5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pic>
          <p:nvPicPr>
            <p:cNvPr id="79" name="图片 78" descr="0633564707022482500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94CAE8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571472" y="1142984"/>
              <a:ext cx="504762" cy="647619"/>
            </a:xfrm>
            <a:prstGeom prst="rect">
              <a:avLst/>
            </a:prstGeom>
            <a:ln>
              <a:gradFill>
                <a:gsLst>
                  <a:gs pos="66019">
                    <a:srgbClr val="E0F1F2"/>
                  </a:gs>
                  <a:gs pos="25333">
                    <a:schemeClr val="accent1">
                      <a:lumMod val="45000"/>
                      <a:lumOff val="5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pic>
          <p:nvPicPr>
            <p:cNvPr id="80" name="图片 79" descr="0633564707022482500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797641" y="1285860"/>
              <a:ext cx="504762" cy="647619"/>
            </a:xfrm>
            <a:prstGeom prst="rect">
              <a:avLst/>
            </a:prstGeom>
            <a:ln>
              <a:gradFill>
                <a:gsLst>
                  <a:gs pos="66019">
                    <a:srgbClr val="E0F1F2"/>
                  </a:gs>
                  <a:gs pos="25333">
                    <a:schemeClr val="accent1">
                      <a:lumMod val="45000"/>
                      <a:lumOff val="5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81" name="矩形 80"/>
            <p:cNvSpPr/>
            <p:nvPr/>
          </p:nvSpPr>
          <p:spPr>
            <a:xfrm>
              <a:off x="4464843" y="4357694"/>
              <a:ext cx="285752" cy="35719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286512" y="5929330"/>
              <a:ext cx="285752" cy="35719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43306" y="4286256"/>
              <a:ext cx="285752" cy="35719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500694" y="1464455"/>
              <a:ext cx="285752" cy="35719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214942" y="2214554"/>
              <a:ext cx="285752" cy="35719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6286512" y="2643182"/>
              <a:ext cx="285752" cy="35719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7" name="形状 138"/>
            <p:cNvCxnSpPr>
              <a:stCxn id="57" idx="3"/>
              <a:endCxn id="84" idx="1"/>
            </p:cNvCxnSpPr>
            <p:nvPr/>
          </p:nvCxnSpPr>
          <p:spPr>
            <a:xfrm>
              <a:off x="5214942" y="1643050"/>
              <a:ext cx="285752" cy="1588"/>
            </a:xfrm>
            <a:prstGeom prst="bentConnector3">
              <a:avLst>
                <a:gd name="adj1" fmla="val 50000"/>
              </a:avLst>
            </a:prstGeom>
            <a:noFill/>
            <a:ln w="25400" cap="flat" cmpd="dbl" algn="ctr">
              <a:gradFill flip="none" rotWithShape="1"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solid"/>
              <a:tailEnd type="none" w="med" len="lg"/>
            </a:ln>
            <a:effectLst/>
          </p:spPr>
        </p:cxnSp>
        <p:cxnSp>
          <p:nvCxnSpPr>
            <p:cNvPr id="88" name="形状 87"/>
            <p:cNvCxnSpPr>
              <a:stCxn id="57" idx="1"/>
              <a:endCxn id="83" idx="0"/>
            </p:cNvCxnSpPr>
            <p:nvPr/>
          </p:nvCxnSpPr>
          <p:spPr>
            <a:xfrm rot="10800000" flipV="1">
              <a:off x="3786182" y="1643050"/>
              <a:ext cx="214314" cy="2643206"/>
            </a:xfrm>
            <a:prstGeom prst="bentConnector2">
              <a:avLst/>
            </a:prstGeom>
            <a:noFill/>
            <a:ln w="25400" cap="flat" cmpd="dbl" algn="ctr">
              <a:gradFill flip="none" rotWithShape="1"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solid"/>
              <a:tailEnd type="none" w="med" len="lg"/>
            </a:ln>
            <a:effectLst/>
          </p:spPr>
        </p:cxnSp>
        <p:cxnSp>
          <p:nvCxnSpPr>
            <p:cNvPr id="89" name="形状 88"/>
            <p:cNvCxnSpPr>
              <a:stCxn id="81" idx="2"/>
              <a:endCxn id="61" idx="1"/>
            </p:cNvCxnSpPr>
            <p:nvPr/>
          </p:nvCxnSpPr>
          <p:spPr>
            <a:xfrm rot="16200000" flipH="1">
              <a:off x="4589860" y="4732743"/>
              <a:ext cx="1035851" cy="1000132"/>
            </a:xfrm>
            <a:prstGeom prst="bentConnector2">
              <a:avLst/>
            </a:prstGeom>
            <a:noFill/>
            <a:ln w="25400" cap="flat" cmpd="dbl" algn="ctr">
              <a:gradFill flip="none" rotWithShape="1"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solid"/>
              <a:tailEnd type="none" w="med" len="lg"/>
            </a:ln>
            <a:effectLst/>
          </p:spPr>
        </p:cxnSp>
        <p:sp>
          <p:nvSpPr>
            <p:cNvPr id="90" name="矩形 89"/>
            <p:cNvSpPr/>
            <p:nvPr/>
          </p:nvSpPr>
          <p:spPr>
            <a:xfrm>
              <a:off x="7215206" y="1000108"/>
              <a:ext cx="1571636" cy="5760000"/>
            </a:xfrm>
            <a:prstGeom prst="rect">
              <a:avLst/>
            </a:prstGeom>
            <a:noFill/>
            <a:ln w="25400" cap="flat" cmpd="sng" algn="ctr"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prstDash val="lgDash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对角圆角矩形 90"/>
            <p:cNvSpPr/>
            <p:nvPr/>
          </p:nvSpPr>
          <p:spPr>
            <a:xfrm>
              <a:off x="7358082" y="1142984"/>
              <a:ext cx="1000100" cy="357190"/>
            </a:xfrm>
            <a:prstGeom prst="round2DiagRect">
              <a:avLst/>
            </a:prstGeom>
            <a:solidFill>
              <a:srgbClr val="DA7272">
                <a:alpha val="50000"/>
              </a:srgbClr>
            </a:solidFill>
            <a:ln w="25400" cap="flat" cmpd="sng" algn="ctr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新   建</a:t>
              </a:r>
            </a:p>
          </p:txBody>
        </p:sp>
        <p:sp>
          <p:nvSpPr>
            <p:cNvPr id="92" name="对角圆角矩形 91"/>
            <p:cNvSpPr/>
            <p:nvPr/>
          </p:nvSpPr>
          <p:spPr>
            <a:xfrm>
              <a:off x="7358082" y="2285992"/>
              <a:ext cx="1000100" cy="357190"/>
            </a:xfrm>
            <a:prstGeom prst="round2DiagRect">
              <a:avLst/>
            </a:prstGeom>
            <a:solidFill>
              <a:srgbClr val="D476D6">
                <a:alpha val="50000"/>
              </a:srgbClr>
            </a:solidFill>
            <a:ln w="25400" cap="flat" cmpd="sng" algn="ctr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反    馈</a:t>
              </a:r>
            </a:p>
          </p:txBody>
        </p:sp>
        <p:sp>
          <p:nvSpPr>
            <p:cNvPr id="93" name="对角圆角矩形 92"/>
            <p:cNvSpPr/>
            <p:nvPr/>
          </p:nvSpPr>
          <p:spPr>
            <a:xfrm>
              <a:off x="7358082" y="3143248"/>
              <a:ext cx="1000100" cy="357190"/>
            </a:xfrm>
            <a:prstGeom prst="round2DiagRect">
              <a:avLst/>
            </a:prstGeom>
            <a:solidFill>
              <a:srgbClr val="2A6ECA">
                <a:lumMod val="60000"/>
                <a:lumOff val="40000"/>
                <a:alpha val="50000"/>
              </a:srgbClr>
            </a:solidFill>
            <a:ln w="25400" cap="flat" cmpd="sng" algn="ctr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已分派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对角圆角矩形 93"/>
            <p:cNvSpPr/>
            <p:nvPr/>
          </p:nvSpPr>
          <p:spPr>
            <a:xfrm>
              <a:off x="7358082" y="4786322"/>
              <a:ext cx="1000100" cy="357190"/>
            </a:xfrm>
            <a:prstGeom prst="round2DiagRect">
              <a:avLst/>
            </a:prstGeom>
            <a:solidFill>
              <a:srgbClr val="5AB14B">
                <a:lumMod val="75000"/>
                <a:alpha val="50000"/>
              </a:srgbClr>
            </a:solidFill>
            <a:ln w="25400" cap="flat" cmpd="sng" algn="ctr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已解决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对角圆角矩形 94"/>
            <p:cNvSpPr/>
            <p:nvPr/>
          </p:nvSpPr>
          <p:spPr>
            <a:xfrm>
              <a:off x="7358082" y="5643578"/>
              <a:ext cx="1000100" cy="357190"/>
            </a:xfrm>
            <a:prstGeom prst="round2DiagRect">
              <a:avLst/>
            </a:prstGeom>
            <a:solidFill>
              <a:srgbClr val="D476D6">
                <a:alpha val="50000"/>
              </a:srgbClr>
            </a:solidFill>
            <a:ln w="25400" cap="flat" cmpd="sng" algn="ctr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反    馈</a:t>
              </a:r>
            </a:p>
          </p:txBody>
        </p:sp>
        <p:sp>
          <p:nvSpPr>
            <p:cNvPr id="96" name="对角圆角矩形 95"/>
            <p:cNvSpPr/>
            <p:nvPr/>
          </p:nvSpPr>
          <p:spPr>
            <a:xfrm>
              <a:off x="7358082" y="6286520"/>
              <a:ext cx="1000100" cy="357190"/>
            </a:xfrm>
            <a:prstGeom prst="round2DiagRect">
              <a:avLst/>
            </a:prstGeom>
            <a:solidFill>
              <a:srgbClr val="FFFFFF">
                <a:lumMod val="50000"/>
                <a:alpha val="50000"/>
              </a:srgbClr>
            </a:solidFill>
            <a:ln w="25400" cap="flat" cmpd="sng" algn="ctr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已关闭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对角圆角矩形 96"/>
            <p:cNvSpPr/>
            <p:nvPr/>
          </p:nvSpPr>
          <p:spPr>
            <a:xfrm>
              <a:off x="7358082" y="1643050"/>
              <a:ext cx="1000100" cy="357190"/>
            </a:xfrm>
            <a:prstGeom prst="round2DiagRect">
              <a:avLst/>
            </a:prstGeom>
            <a:solidFill>
              <a:srgbClr val="FFFF00">
                <a:alpha val="50000"/>
              </a:srgbClr>
            </a:solidFill>
            <a:ln w="25400" cap="flat" cmpd="sng" algn="ctr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已确认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9" name="标题 1"/>
          <p:cNvSpPr>
            <a:spLocks noGrp="1"/>
          </p:cNvSpPr>
          <p:nvPr>
            <p:ph type="title"/>
          </p:nvPr>
        </p:nvSpPr>
        <p:spPr>
          <a:xfrm>
            <a:off x="0" y="98767"/>
            <a:ext cx="6324600" cy="762000"/>
          </a:xfrm>
        </p:spPr>
        <p:txBody>
          <a:bodyPr/>
          <a:lstStyle/>
          <a:p>
            <a:pPr lvl="0" algn="l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Mantis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缺陷跟踪流程</a:t>
            </a:r>
          </a:p>
        </p:txBody>
      </p:sp>
    </p:spTree>
    <p:extLst>
      <p:ext uri="{BB962C8B-B14F-4D97-AF65-F5344CB8AC3E}">
        <p14:creationId xmlns:p14="http://schemas.microsoft.com/office/powerpoint/2010/main" val="602507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57200" y="1219200"/>
            <a:ext cx="4614866" cy="423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797128"/>
              </p:ext>
            </p:extLst>
          </p:nvPr>
        </p:nvGraphicFramePr>
        <p:xfrm>
          <a:off x="571472" y="1219200"/>
          <a:ext cx="8286808" cy="4857781"/>
        </p:xfrm>
        <a:graphic>
          <a:graphicData uri="http://schemas.openxmlformats.org/drawingml/2006/table">
            <a:tbl>
              <a:tblPr/>
              <a:tblGrid>
                <a:gridCol w="2231063"/>
                <a:gridCol w="932991"/>
                <a:gridCol w="5122754"/>
              </a:tblGrid>
              <a:tr h="659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权限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工作范围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699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管理员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(administrator)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33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低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管理和维护整个系统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699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项目经理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(manager)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33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对整个项目进行管理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699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开发人员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(developer)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33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负责整个软件的开发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699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修改人员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(updater)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33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负责修改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Issue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699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报告人员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(reporter)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33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负责提交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Bug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报告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699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查看人员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(viewer)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33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查看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Bug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流程及情况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3143240" y="2806622"/>
            <a:ext cx="285752" cy="2428892"/>
          </a:xfrm>
          <a:prstGeom prst="downArrow">
            <a:avLst>
              <a:gd name="adj1" fmla="val 50000"/>
              <a:gd name="adj2" fmla="val 117966"/>
            </a:avLst>
          </a:prstGeom>
          <a:solidFill>
            <a:schemeClr val="accent1">
              <a:alpha val="51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-19060" y="133814"/>
            <a:ext cx="6324600" cy="762000"/>
          </a:xfrm>
        </p:spPr>
        <p:txBody>
          <a:bodyPr/>
          <a:lstStyle/>
          <a:p>
            <a:pPr lvl="0" algn="l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Mantis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用户角色及权限的管理</a:t>
            </a:r>
          </a:p>
        </p:txBody>
      </p:sp>
    </p:spTree>
    <p:extLst>
      <p:ext uri="{BB962C8B-B14F-4D97-AF65-F5344CB8AC3E}">
        <p14:creationId xmlns:p14="http://schemas.microsoft.com/office/powerpoint/2010/main" val="17231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99312" y="1130093"/>
            <a:ext cx="8429684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缺陷编号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：缺陷的唯一标识。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模块信息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：缺陷涉及的模块信息，包括模块名称、缺陷处理负责人、模块版本。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测试版本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：描述的是该缺陷发现的测试版本号。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用例编号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：发现缺陷时运行的测试用例，通过编号建立与缺陷之间的联系。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缺陷状态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：缺陷的即时态，如：新建、反馈、已分派、已确认、已关闭等等。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报告人员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：报告缺陷的测试人员的编号民或用户名。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报告日期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：缺陷填报的日期。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  现  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：可重现或不可重现。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重现步骤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：和测试用例相关，描述的是发现该缺陷的步骤。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严重等级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：可定制，默认为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致命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严重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P4(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轻微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缺陷类型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：可定制，默认为功能缺陷、用户界面缺陷、计算缺陷、文档缺陷等等。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缺陷优先级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：可定制，默认为必须修复、立即修复、应该修复、考虑修复。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	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161892"/>
            <a:ext cx="6324600" cy="762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defTabSz="914400"/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的软件缺陷属性的定义</a:t>
            </a:r>
          </a:p>
        </p:txBody>
      </p:sp>
    </p:spTree>
    <p:extLst>
      <p:ext uri="{BB962C8B-B14F-4D97-AF65-F5344CB8AC3E}">
        <p14:creationId xmlns:p14="http://schemas.microsoft.com/office/powerpoint/2010/main" val="35703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主题" id="{5B3CFE8A-C452-407A-B64B-92B95BEAA7C4}" vid="{12AFE5CA-0EFF-4F9A-9522-31A72D4AD157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C7EDCC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3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4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4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3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4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3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4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3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3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4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3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4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4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4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4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4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BA1BE96BED65458B369405EF4B58DB" ma:contentTypeVersion="0" ma:contentTypeDescription="Create a new document." ma:contentTypeScope="" ma:versionID="ff20aff26a81a04be0fc3f24cc7648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FA114E-EBA8-4F21-AE72-3F29C39C1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E2FB035-6A27-4079-A5CE-5B9F385880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48AF10-C681-4FBA-A692-439C5D8B5A4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36423</TotalTime>
  <Words>1876</Words>
  <Application>Microsoft Office PowerPoint</Application>
  <PresentationFormat>全屏显示(4:3)</PresentationFormat>
  <Paragraphs>276</Paragraphs>
  <Slides>42</Slides>
  <Notes>16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HP Simplified</vt:lpstr>
      <vt:lpstr>华文细黑</vt:lpstr>
      <vt:lpstr>宋体</vt:lpstr>
      <vt:lpstr>微软雅黑</vt:lpstr>
      <vt:lpstr>Arial</vt:lpstr>
      <vt:lpstr>Times New Roman</vt:lpstr>
      <vt:lpstr>Wingdings</vt:lpstr>
      <vt:lpstr>ppt主题</vt:lpstr>
      <vt:lpstr>6_自定义设计方案</vt:lpstr>
      <vt:lpstr>缺陷管理工具-Mantis</vt:lpstr>
      <vt:lpstr>软件缺陷管理</vt:lpstr>
      <vt:lpstr>1 Mantis概述</vt:lpstr>
      <vt:lpstr>1 Mantis概述</vt:lpstr>
      <vt:lpstr>2 Mantis功能介绍</vt:lpstr>
      <vt:lpstr>2.1 Mantis的基本特征</vt:lpstr>
      <vt:lpstr>2.2 Mantis缺陷跟踪流程</vt:lpstr>
      <vt:lpstr>2.3 Mantis用户角色及权限的管理</vt:lpstr>
      <vt:lpstr>PowerPoint 演示文稿</vt:lpstr>
      <vt:lpstr>PowerPoint 演示文稿</vt:lpstr>
      <vt:lpstr>3 Mantis安装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 Mantis的使用流程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 创建项目</vt:lpstr>
      <vt:lpstr>6.2 报告缺陷</vt:lpstr>
      <vt:lpstr>6.3 分派任务</vt:lpstr>
      <vt:lpstr>6.4 察看问题</vt:lpstr>
      <vt:lpstr>PowerPoint 演示文稿</vt:lpstr>
      <vt:lpstr>6.5 修复情况</vt:lpstr>
      <vt:lpstr>6.6 问题状态</vt:lpstr>
      <vt:lpstr>6.7 导出问题</vt:lpstr>
      <vt:lpstr>7 总结</vt:lpstr>
      <vt:lpstr>7 总结</vt:lpstr>
      <vt:lpstr>Q&amp;A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chang</cp:lastModifiedBy>
  <cp:revision>1254</cp:revision>
  <cp:lastPrinted>2013-01-17T18:56:59Z</cp:lastPrinted>
  <dcterms:created xsi:type="dcterms:W3CDTF">2013-01-17T20:22:11Z</dcterms:created>
  <dcterms:modified xsi:type="dcterms:W3CDTF">2016-03-14T01:26:59Z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0x01010085BA1BE96BED65458B369405EF4B58DB</vt:lpwstr>
  </property>
</Properties>
</file>