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3855" r:id="rId5"/>
  </p:sldMasterIdLst>
  <p:notesMasterIdLst>
    <p:notesMasterId r:id="rId59"/>
  </p:notesMasterIdLst>
  <p:handoutMasterIdLst>
    <p:handoutMasterId r:id="rId60"/>
  </p:handoutMasterIdLst>
  <p:sldIdLst>
    <p:sldId id="572" r:id="rId6"/>
    <p:sldId id="582" r:id="rId7"/>
    <p:sldId id="583" r:id="rId8"/>
    <p:sldId id="554" r:id="rId9"/>
    <p:sldId id="581" r:id="rId10"/>
    <p:sldId id="586" r:id="rId11"/>
    <p:sldId id="587" r:id="rId12"/>
    <p:sldId id="594" r:id="rId13"/>
    <p:sldId id="585" r:id="rId14"/>
    <p:sldId id="619" r:id="rId15"/>
    <p:sldId id="595" r:id="rId16"/>
    <p:sldId id="596" r:id="rId17"/>
    <p:sldId id="593" r:id="rId18"/>
    <p:sldId id="592" r:id="rId19"/>
    <p:sldId id="589" r:id="rId20"/>
    <p:sldId id="597" r:id="rId21"/>
    <p:sldId id="599" r:id="rId22"/>
    <p:sldId id="600" r:id="rId23"/>
    <p:sldId id="645" r:id="rId24"/>
    <p:sldId id="602" r:id="rId25"/>
    <p:sldId id="603" r:id="rId26"/>
    <p:sldId id="605" r:id="rId27"/>
    <p:sldId id="606" r:id="rId28"/>
    <p:sldId id="608" r:id="rId29"/>
    <p:sldId id="609" r:id="rId30"/>
    <p:sldId id="610" r:id="rId31"/>
    <p:sldId id="611" r:id="rId32"/>
    <p:sldId id="617" r:id="rId33"/>
    <p:sldId id="618" r:id="rId34"/>
    <p:sldId id="613" r:id="rId35"/>
    <p:sldId id="614" r:id="rId36"/>
    <p:sldId id="615" r:id="rId37"/>
    <p:sldId id="616" r:id="rId38"/>
    <p:sldId id="620" r:id="rId39"/>
    <p:sldId id="621" r:id="rId40"/>
    <p:sldId id="622" r:id="rId41"/>
    <p:sldId id="623" r:id="rId42"/>
    <p:sldId id="624" r:id="rId43"/>
    <p:sldId id="627" r:id="rId44"/>
    <p:sldId id="628" r:id="rId45"/>
    <p:sldId id="625" r:id="rId46"/>
    <p:sldId id="631" r:id="rId47"/>
    <p:sldId id="632" r:id="rId48"/>
    <p:sldId id="634" r:id="rId49"/>
    <p:sldId id="635" r:id="rId50"/>
    <p:sldId id="636" r:id="rId51"/>
    <p:sldId id="637" r:id="rId52"/>
    <p:sldId id="638" r:id="rId53"/>
    <p:sldId id="639" r:id="rId54"/>
    <p:sldId id="640" r:id="rId55"/>
    <p:sldId id="641" r:id="rId56"/>
    <p:sldId id="642" r:id="rId57"/>
    <p:sldId id="644"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1">
          <p15:clr>
            <a:srgbClr val="A4A3A4"/>
          </p15:clr>
        </p15:guide>
        <p15:guide id="2" orient="horz" pos="991">
          <p15:clr>
            <a:srgbClr val="A4A3A4"/>
          </p15:clr>
        </p15:guide>
        <p15:guide id="3" orient="horz" pos="1191">
          <p15:clr>
            <a:srgbClr val="A4A3A4"/>
          </p15:clr>
        </p15:guide>
        <p15:guide id="4" orient="horz" pos="584">
          <p15:clr>
            <a:srgbClr val="A4A3A4"/>
          </p15:clr>
        </p15:guide>
        <p15:guide id="5" orient="horz" pos="2228">
          <p15:clr>
            <a:srgbClr val="A4A3A4"/>
          </p15:clr>
        </p15:guide>
        <p15:guide id="6" orient="horz" pos="3215">
          <p15:clr>
            <a:srgbClr val="A4A3A4"/>
          </p15:clr>
        </p15:guide>
        <p15:guide id="7" orient="horz" pos="195">
          <p15:clr>
            <a:srgbClr val="A4A3A4"/>
          </p15:clr>
        </p15:guide>
        <p15:guide id="8" pos="1794">
          <p15:clr>
            <a:srgbClr val="A4A3A4"/>
          </p15:clr>
        </p15:guide>
        <p15:guide id="9" pos="2736">
          <p15:clr>
            <a:srgbClr val="A4A3A4"/>
          </p15:clr>
        </p15:guide>
        <p15:guide id="10" pos="202">
          <p15:clr>
            <a:srgbClr val="A4A3A4"/>
          </p15:clr>
        </p15:guide>
        <p15:guide id="11" pos="5322">
          <p15:clr>
            <a:srgbClr val="A4A3A4"/>
          </p15:clr>
        </p15:guide>
        <p15:guide id="12" pos="5625">
          <p15:clr>
            <a:srgbClr val="A4A3A4"/>
          </p15:clr>
        </p15:guide>
        <p15:guide id="13" pos="2878">
          <p15:clr>
            <a:srgbClr val="A4A3A4"/>
          </p15:clr>
        </p15:guide>
        <p15:guide id="14" pos="3555">
          <p15:clr>
            <a:srgbClr val="A4A3A4"/>
          </p15:clr>
        </p15:guide>
        <p15:guide id="15" pos="1965">
          <p15:clr>
            <a:srgbClr val="A4A3A4"/>
          </p15:clr>
        </p15:guide>
        <p15:guide id="16"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6D6"/>
    <a:srgbClr val="E5E8E8"/>
    <a:srgbClr val="B9B9BB"/>
    <a:srgbClr val="B9B8BB"/>
    <a:srgbClr val="822980"/>
    <a:srgbClr val="B6B8BB"/>
    <a:srgbClr val="87898B"/>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75360" autoAdjust="0"/>
  </p:normalViewPr>
  <p:slideViewPr>
    <p:cSldViewPr snapToGrid="0">
      <p:cViewPr varScale="1">
        <p:scale>
          <a:sx n="56" d="100"/>
          <a:sy n="56" d="100"/>
        </p:scale>
        <p:origin x="1056" y="66"/>
      </p:cViewPr>
      <p:guideLst>
        <p:guide orient="horz" pos="4111"/>
        <p:guide orient="horz" pos="991"/>
        <p:guide orient="horz" pos="1191"/>
        <p:guide orient="horz" pos="584"/>
        <p:guide orient="horz" pos="2228"/>
        <p:guide orient="horz" pos="3215"/>
        <p:guide orient="horz" pos="195"/>
        <p:guide pos="1794"/>
        <p:guide pos="2736"/>
        <p:guide pos="202"/>
        <p:guide pos="5322"/>
        <p:guide pos="5625"/>
        <p:guide pos="2878"/>
        <p:guide pos="3555"/>
        <p:guide pos="1965"/>
        <p:guide pos="3723"/>
      </p:guideLst>
    </p:cSldViewPr>
  </p:slideViewPr>
  <p:outlineViewPr>
    <p:cViewPr>
      <p:scale>
        <a:sx n="33" d="100"/>
        <a:sy n="33" d="100"/>
      </p:scale>
      <p:origin x="0" y="-15162"/>
    </p:cViewPr>
  </p:outlineViewPr>
  <p:notesTextViewPr>
    <p:cViewPr>
      <p:scale>
        <a:sx n="100" d="100"/>
        <a:sy n="100" d="100"/>
      </p:scale>
      <p:origin x="0" y="0"/>
    </p:cViewPr>
  </p:notesTextViewPr>
  <p:sorterViewPr>
    <p:cViewPr>
      <p:scale>
        <a:sx n="150" d="100"/>
        <a:sy n="15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项目总成本</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Pt>
          <c:dLbls>
            <c:dLbl>
              <c:idx val="0"/>
              <c:layout>
                <c:manualLayout>
                  <c:x val="-8.3263109678276583E-3"/>
                  <c:y val="-1.6880344057742296E-2"/>
                </c:manualLayout>
              </c:layout>
              <c:tx>
                <c:rich>
                  <a:bodyPr rot="0" spcFirstLastPara="1" vertOverflow="ellipsis" vert="horz" wrap="square" lIns="38100" tIns="19050" rIns="38100" bIns="19050" anchor="ctr" anchorCtr="1">
                    <a:spAutoFit/>
                  </a:bodyPr>
                  <a:lstStyle/>
                  <a:p>
                    <a:pPr>
                      <a:defRPr sz="1600" b="1" i="0" u="none" strike="noStrike" kern="1200" spc="0" baseline="0">
                        <a:solidFill>
                          <a:srgbClr val="0070C0"/>
                        </a:solidFill>
                        <a:latin typeface="微软雅黑" panose="020B0503020204020204" pitchFamily="34" charset="-122"/>
                        <a:ea typeface="微软雅黑" panose="020B0503020204020204" pitchFamily="34" charset="-122"/>
                        <a:cs typeface="+mn-cs"/>
                      </a:defRPr>
                    </a:pPr>
                    <a:fld id="{54588BF3-3C35-4935-BE93-4297102CB283}" type="CATEGORYNAME">
                      <a:rPr lang="zh-CN" altLang="en-US" sz="1600">
                        <a:solidFill>
                          <a:srgbClr val="0070C0"/>
                        </a:solidFill>
                        <a:latin typeface="微软雅黑" panose="020B0503020204020204" pitchFamily="34" charset="-122"/>
                        <a:ea typeface="微软雅黑" panose="020B0503020204020204" pitchFamily="34" charset="-122"/>
                      </a:rPr>
                      <a:pPr>
                        <a:defRPr sz="1600">
                          <a:solidFill>
                            <a:srgbClr val="0070C0"/>
                          </a:solidFill>
                          <a:latin typeface="微软雅黑" panose="020B0503020204020204" pitchFamily="34" charset="-122"/>
                          <a:ea typeface="微软雅黑" panose="020B0503020204020204" pitchFamily="34" charset="-122"/>
                        </a:defRPr>
                      </a:pPr>
                      <a:t>[类别名称]</a:t>
                    </a:fld>
                    <a:r>
                      <a:rPr lang="zh-CN" altLang="en-US" sz="1600" baseline="0" dirty="0">
                        <a:solidFill>
                          <a:srgbClr val="0070C0"/>
                        </a:solidFill>
                        <a:latin typeface="微软雅黑" panose="020B0503020204020204" pitchFamily="34" charset="-122"/>
                        <a:ea typeface="微软雅黑" panose="020B0503020204020204" pitchFamily="34" charset="-122"/>
                      </a:rPr>
                      <a:t>
</a:t>
                    </a:r>
                    <a:fld id="{7F7E9BF7-D2CA-46EA-9374-A1100E621CA9}" type="PERCENTAGE">
                      <a:rPr lang="en-US" altLang="zh-CN" sz="1600" baseline="0">
                        <a:solidFill>
                          <a:srgbClr val="0070C0"/>
                        </a:solidFill>
                        <a:latin typeface="微软雅黑" panose="020B0503020204020204" pitchFamily="34" charset="-122"/>
                        <a:ea typeface="微软雅黑" panose="020B0503020204020204" pitchFamily="34" charset="-122"/>
                      </a:rPr>
                      <a:pPr>
                        <a:defRPr sz="1600">
                          <a:solidFill>
                            <a:srgbClr val="0070C0"/>
                          </a:solidFill>
                          <a:latin typeface="微软雅黑" panose="020B0503020204020204" pitchFamily="34" charset="-122"/>
                          <a:ea typeface="微软雅黑" panose="020B0503020204020204" pitchFamily="34" charset="-122"/>
                        </a:defRPr>
                      </a:pPr>
                      <a:t>[百分比]</a:t>
                    </a:fld>
                    <a:endParaRPr lang="zh-CN" altLang="en-US" sz="1600" baseline="0" dirty="0">
                      <a:solidFill>
                        <a:srgbClr val="0070C0"/>
                      </a:solidFill>
                      <a:latin typeface="微软雅黑" panose="020B0503020204020204" pitchFamily="34" charset="-122"/>
                      <a:ea typeface="微软雅黑" panose="020B0503020204020204" pitchFamily="34" charset="-122"/>
                    </a:endParaRPr>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rgbClr val="0070C0"/>
                      </a:solidFill>
                      <a:latin typeface="微软雅黑" panose="020B0503020204020204" pitchFamily="34" charset="-122"/>
                      <a:ea typeface="微软雅黑" panose="020B0503020204020204" pitchFamily="34" charset="-122"/>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Lst>
            </c:dLbl>
            <c:dLbl>
              <c:idx val="1"/>
              <c:tx>
                <c:rich>
                  <a:bodyPr rot="0" spcFirstLastPara="1" vertOverflow="ellipsis" vert="horz" wrap="square" lIns="38100" tIns="19050" rIns="38100" bIns="19050" anchor="ctr" anchorCtr="1">
                    <a:spAutoFit/>
                  </a:bodyPr>
                  <a:lstStyle/>
                  <a:p>
                    <a:pPr>
                      <a:defRPr sz="1600" b="1" i="0" u="none" strike="noStrike" kern="1200" spc="0" baseline="0">
                        <a:solidFill>
                          <a:srgbClr val="0070C0"/>
                        </a:solidFill>
                        <a:latin typeface="微软雅黑" panose="020B0503020204020204" pitchFamily="34" charset="-122"/>
                        <a:ea typeface="微软雅黑" panose="020B0503020204020204" pitchFamily="34" charset="-122"/>
                        <a:cs typeface="+mn-cs"/>
                      </a:defRPr>
                    </a:pPr>
                    <a:fld id="{2342A08A-48B6-4FD9-8750-853483865A1C}" type="CATEGORYNAME">
                      <a:rPr lang="zh-CN" altLang="en-US" sz="1600">
                        <a:solidFill>
                          <a:srgbClr val="0070C0"/>
                        </a:solidFill>
                        <a:latin typeface="微软雅黑" panose="020B0503020204020204" pitchFamily="34" charset="-122"/>
                        <a:ea typeface="微软雅黑" panose="020B0503020204020204" pitchFamily="34" charset="-122"/>
                      </a:rPr>
                      <a:pPr>
                        <a:defRPr sz="1600">
                          <a:solidFill>
                            <a:srgbClr val="0070C0"/>
                          </a:solidFill>
                          <a:latin typeface="微软雅黑" panose="020B0503020204020204" pitchFamily="34" charset="-122"/>
                          <a:ea typeface="微软雅黑" panose="020B0503020204020204" pitchFamily="34" charset="-122"/>
                        </a:defRPr>
                      </a:pPr>
                      <a:t>[类别名称]</a:t>
                    </a:fld>
                    <a:r>
                      <a:rPr lang="zh-CN" altLang="en-US" sz="1600" baseline="0" dirty="0">
                        <a:solidFill>
                          <a:srgbClr val="0070C0"/>
                        </a:solidFill>
                        <a:latin typeface="微软雅黑" panose="020B0503020204020204" pitchFamily="34" charset="-122"/>
                        <a:ea typeface="微软雅黑" panose="020B0503020204020204" pitchFamily="34" charset="-122"/>
                      </a:rPr>
                      <a:t>
</a:t>
                    </a:r>
                    <a:fld id="{8B8D4E8F-41AA-47B2-9EA2-7EB40C46D015}" type="PERCENTAGE">
                      <a:rPr lang="en-US" altLang="zh-CN" sz="1600" baseline="0">
                        <a:solidFill>
                          <a:srgbClr val="0070C0"/>
                        </a:solidFill>
                        <a:latin typeface="微软雅黑" panose="020B0503020204020204" pitchFamily="34" charset="-122"/>
                        <a:ea typeface="微软雅黑" panose="020B0503020204020204" pitchFamily="34" charset="-122"/>
                      </a:rPr>
                      <a:pPr>
                        <a:defRPr sz="1600">
                          <a:solidFill>
                            <a:srgbClr val="0070C0"/>
                          </a:solidFill>
                          <a:latin typeface="微软雅黑" panose="020B0503020204020204" pitchFamily="34" charset="-122"/>
                          <a:ea typeface="微软雅黑" panose="020B0503020204020204" pitchFamily="34" charset="-122"/>
                        </a:defRPr>
                      </a:pPr>
                      <a:t>[百分比]</a:t>
                    </a:fld>
                    <a:endParaRPr lang="zh-CN" altLang="en-US" sz="1600" baseline="0" dirty="0">
                      <a:solidFill>
                        <a:srgbClr val="0070C0"/>
                      </a:solidFill>
                      <a:latin typeface="微软雅黑" panose="020B0503020204020204" pitchFamily="34" charset="-122"/>
                      <a:ea typeface="微软雅黑" panose="020B0503020204020204" pitchFamily="34" charset="-122"/>
                    </a:endParaRPr>
                  </a:p>
                </c:rich>
              </c:tx>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rgbClr val="0070C0"/>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微软雅黑" panose="020B0503020204020204" pitchFamily="34" charset="-122"/>
                    <a:ea typeface="微软雅黑" panose="020B0503020204020204" pitchFamily="34" charset="-122"/>
                    <a:cs typeface="+mn-cs"/>
                  </a:defRPr>
                </a:pPr>
                <a:endParaRPr lang="zh-CN"/>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软件开发</c:v>
                </c:pt>
                <c:pt idx="1">
                  <c:v>软件测试</c:v>
                </c:pt>
              </c:strCache>
            </c:strRef>
          </c:cat>
          <c:val>
            <c:numRef>
              <c:f>Sheet1!$B$2:$B$3</c:f>
              <c:numCache>
                <c:formatCode>0%</c:formatCode>
                <c:ptCount val="2"/>
                <c:pt idx="0">
                  <c:v>0.5</c:v>
                </c:pt>
                <c:pt idx="1">
                  <c:v>0.5</c:v>
                </c:pt>
              </c:numCache>
            </c:numRef>
          </c:val>
        </c:ser>
        <c:dLbls>
          <c:dLblPos val="outEnd"/>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968B3-8001-4EB9-BF42-8F257C9A110A}" type="doc">
      <dgm:prSet loTypeId="urn:microsoft.com/office/officeart/2005/8/layout/hList6" loCatId="list" qsTypeId="urn:microsoft.com/office/officeart/2005/8/quickstyle/simple5" qsCatId="simple" csTypeId="urn:microsoft.com/office/officeart/2005/8/colors/accent5_2" csCatId="accent5" phldr="1"/>
      <dgm:spPr/>
      <dgm:t>
        <a:bodyPr/>
        <a:lstStyle/>
        <a:p>
          <a:endParaRPr lang="zh-CN" altLang="en-US"/>
        </a:p>
      </dgm:t>
    </dgm:pt>
    <dgm:pt modelId="{C6B97DE3-F82E-4B51-89E6-F2D8744EC50F}">
      <dgm:prSet phldrT="[文本]" custT="1"/>
      <dgm:spPr>
        <a:xfrm rot="16200000">
          <a:off x="-668969" y="669867"/>
          <a:ext cx="3675074" cy="2335338"/>
        </a:xfrm>
      </dgm:spPr>
      <dgm:t>
        <a:bodyPr/>
        <a:lstStyle/>
        <a:p>
          <a:r>
            <a:rPr lang="zh-CN" altLang="en-US" sz="2400" b="1" dirty="0" smtClean="0">
              <a:solidFill>
                <a:srgbClr val="0070C0"/>
              </a:solidFill>
              <a:latin typeface="微软雅黑" panose="020B0503020204020204" pitchFamily="34" charset="-122"/>
              <a:ea typeface="微软雅黑" panose="020B0503020204020204" pitchFamily="34" charset="-122"/>
              <a:cs typeface="+mn-cs"/>
            </a:rPr>
            <a:t>定义</a:t>
          </a:r>
          <a:r>
            <a:rPr lang="en-US" altLang="zh-CN" sz="2400" b="1" dirty="0" smtClean="0">
              <a:solidFill>
                <a:srgbClr val="0070C0"/>
              </a:solidFill>
              <a:latin typeface="微软雅黑" panose="020B0503020204020204" pitchFamily="34" charset="-122"/>
              <a:ea typeface="微软雅黑" panose="020B0503020204020204" pitchFamily="34" charset="-122"/>
              <a:cs typeface="+mn-cs"/>
            </a:rPr>
            <a:t>1(Hetzel)</a:t>
          </a:r>
          <a:endParaRPr lang="zh-CN" altLang="en-US" sz="2400" b="1" dirty="0">
            <a:solidFill>
              <a:srgbClr val="0070C0"/>
            </a:solidFill>
            <a:latin typeface="微软雅黑" panose="020B0503020204020204" pitchFamily="34" charset="-122"/>
            <a:ea typeface="微软雅黑" panose="020B0503020204020204" pitchFamily="34" charset="-122"/>
            <a:cs typeface="+mn-cs"/>
          </a:endParaRPr>
        </a:p>
      </dgm:t>
    </dgm:pt>
    <dgm:pt modelId="{8BB02B64-4BF5-4B66-9E75-3B4B60590DCC}" type="parTrans" cxnId="{E7A71A8A-2BC5-4DF7-AF7F-C13FA1012E43}">
      <dgm:prSet/>
      <dgm:spPr/>
      <dgm:t>
        <a:bodyPr/>
        <a:lstStyle/>
        <a:p>
          <a:endParaRPr lang="zh-CN" altLang="en-US" sz="2400">
            <a:solidFill>
              <a:schemeClr val="tx1"/>
            </a:solidFill>
          </a:endParaRPr>
        </a:p>
      </dgm:t>
    </dgm:pt>
    <dgm:pt modelId="{1AB74AB2-F180-4E0F-805A-034E773485F6}" type="sibTrans" cxnId="{E7A71A8A-2BC5-4DF7-AF7F-C13FA1012E43}">
      <dgm:prSet/>
      <dgm:spPr/>
      <dgm:t>
        <a:bodyPr/>
        <a:lstStyle/>
        <a:p>
          <a:endParaRPr lang="zh-CN" altLang="en-US" sz="2400">
            <a:solidFill>
              <a:schemeClr val="tx1"/>
            </a:solidFill>
          </a:endParaRPr>
        </a:p>
      </dgm:t>
    </dgm:pt>
    <dgm:pt modelId="{CDCA51C2-B9A0-4AFC-BAFA-93F80534352D}">
      <dgm:prSet phldrT="[文本]" custT="1"/>
      <dgm:spPr>
        <a:xfrm rot="16200000">
          <a:off x="1841519" y="669867"/>
          <a:ext cx="3675074" cy="2335338"/>
        </a:xfrm>
      </dgm:spPr>
      <dgm:t>
        <a:bodyPr/>
        <a:lstStyle/>
        <a:p>
          <a:r>
            <a:rPr lang="zh-CN" altLang="en-US" sz="2400" b="1" dirty="0" smtClean="0">
              <a:solidFill>
                <a:srgbClr val="0070C0"/>
              </a:solidFill>
              <a:latin typeface="微软雅黑" panose="020B0503020204020204" pitchFamily="34" charset="-122"/>
              <a:ea typeface="微软雅黑" panose="020B0503020204020204" pitchFamily="34" charset="-122"/>
              <a:cs typeface="+mn-cs"/>
            </a:rPr>
            <a:t>定义</a:t>
          </a:r>
          <a:r>
            <a:rPr lang="en-US" altLang="zh-CN" sz="2400" b="1" dirty="0" smtClean="0">
              <a:solidFill>
                <a:srgbClr val="0070C0"/>
              </a:solidFill>
              <a:latin typeface="微软雅黑" panose="020B0503020204020204" pitchFamily="34" charset="-122"/>
              <a:ea typeface="微软雅黑" panose="020B0503020204020204" pitchFamily="34" charset="-122"/>
              <a:cs typeface="+mn-cs"/>
            </a:rPr>
            <a:t>2(Myers)</a:t>
          </a:r>
          <a:endParaRPr lang="zh-CN" altLang="en-US" sz="2400" b="1" dirty="0">
            <a:solidFill>
              <a:srgbClr val="0070C0"/>
            </a:solidFill>
            <a:latin typeface="微软雅黑" panose="020B0503020204020204" pitchFamily="34" charset="-122"/>
            <a:ea typeface="微软雅黑" panose="020B0503020204020204" pitchFamily="34" charset="-122"/>
            <a:cs typeface="+mn-cs"/>
          </a:endParaRPr>
        </a:p>
      </dgm:t>
    </dgm:pt>
    <dgm:pt modelId="{C5364EBF-BAF7-485E-B499-EC2C5A56F8E7}" type="parTrans" cxnId="{094909C0-5829-4024-A462-16D714F33E76}">
      <dgm:prSet/>
      <dgm:spPr/>
      <dgm:t>
        <a:bodyPr/>
        <a:lstStyle/>
        <a:p>
          <a:endParaRPr lang="zh-CN" altLang="en-US" sz="2400">
            <a:solidFill>
              <a:schemeClr val="tx1"/>
            </a:solidFill>
          </a:endParaRPr>
        </a:p>
      </dgm:t>
    </dgm:pt>
    <dgm:pt modelId="{9BD45B4E-724A-49DA-80D7-9017BBE5B7F6}" type="sibTrans" cxnId="{094909C0-5829-4024-A462-16D714F33E76}">
      <dgm:prSet/>
      <dgm:spPr/>
      <dgm:t>
        <a:bodyPr/>
        <a:lstStyle/>
        <a:p>
          <a:endParaRPr lang="zh-CN" altLang="en-US" sz="2400">
            <a:solidFill>
              <a:schemeClr val="tx1"/>
            </a:solidFill>
          </a:endParaRPr>
        </a:p>
      </dgm:t>
    </dgm:pt>
    <dgm:pt modelId="{9B984DC8-1133-4A3D-83C8-AF0B5DEB90A3}">
      <dgm:prSet phldrT="[文本]" custT="1"/>
      <dgm:spPr>
        <a:xfrm rot="16200000">
          <a:off x="1841519" y="669867"/>
          <a:ext cx="3675074" cy="2335338"/>
        </a:xfrm>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测试是为发现错误而执行程序的过程</a:t>
          </a:r>
          <a:endParaRPr lang="zh-CN" altLang="en-US" sz="2000" dirty="0">
            <a:solidFill>
              <a:schemeClr val="tx1"/>
            </a:solidFill>
            <a:latin typeface="微软雅黑" panose="020B0503020204020204" pitchFamily="34" charset="-122"/>
            <a:ea typeface="微软雅黑" panose="020B0503020204020204" pitchFamily="34" charset="-122"/>
          </a:endParaRPr>
        </a:p>
      </dgm:t>
    </dgm:pt>
    <dgm:pt modelId="{501B362C-4405-4AA0-9EE4-DB11A727CB08}" type="parTrans" cxnId="{3582A23B-082F-4707-B03A-D36C50229A3E}">
      <dgm:prSet/>
      <dgm:spPr/>
      <dgm:t>
        <a:bodyPr/>
        <a:lstStyle/>
        <a:p>
          <a:endParaRPr lang="zh-CN" altLang="en-US" sz="2400">
            <a:solidFill>
              <a:schemeClr val="tx1"/>
            </a:solidFill>
          </a:endParaRPr>
        </a:p>
      </dgm:t>
    </dgm:pt>
    <dgm:pt modelId="{1C960F4F-5117-4B3C-B485-AF9F72CCCC78}" type="sibTrans" cxnId="{3582A23B-082F-4707-B03A-D36C50229A3E}">
      <dgm:prSet/>
      <dgm:spPr/>
      <dgm:t>
        <a:bodyPr/>
        <a:lstStyle/>
        <a:p>
          <a:endParaRPr lang="zh-CN" altLang="en-US" sz="2400">
            <a:solidFill>
              <a:schemeClr val="tx1"/>
            </a:solidFill>
          </a:endParaRPr>
        </a:p>
      </dgm:t>
    </dgm:pt>
    <dgm:pt modelId="{B8B48BDA-F0C4-47FE-A777-28ADDA4950D2}">
      <dgm:prSet phldrT="[文本]" custT="1"/>
      <dgm:spPr>
        <a:xfrm rot="16200000">
          <a:off x="4352009" y="669867"/>
          <a:ext cx="3675074" cy="2335338"/>
        </a:xfrm>
      </dgm:spPr>
      <dgm:t>
        <a:bodyPr/>
        <a:lstStyle/>
        <a:p>
          <a:r>
            <a:rPr lang="zh-CN" altLang="en-US" sz="2400" b="1" dirty="0" smtClean="0">
              <a:solidFill>
                <a:srgbClr val="0070C0"/>
              </a:solidFill>
              <a:latin typeface="微软雅黑" panose="020B0503020204020204" pitchFamily="34" charset="-122"/>
              <a:ea typeface="微软雅黑" panose="020B0503020204020204" pitchFamily="34" charset="-122"/>
              <a:cs typeface="+mn-cs"/>
            </a:rPr>
            <a:t>定义</a:t>
          </a:r>
          <a:r>
            <a:rPr lang="en-US" altLang="zh-CN" sz="2400" b="1" dirty="0" smtClean="0">
              <a:solidFill>
                <a:srgbClr val="0070C0"/>
              </a:solidFill>
              <a:latin typeface="微软雅黑" panose="020B0503020204020204" pitchFamily="34" charset="-122"/>
              <a:ea typeface="微软雅黑" panose="020B0503020204020204" pitchFamily="34" charset="-122"/>
              <a:cs typeface="+mn-cs"/>
            </a:rPr>
            <a:t>3(</a:t>
          </a:r>
          <a:r>
            <a:rPr lang="zh-CN" altLang="en-US" sz="2400" b="1" dirty="0" smtClean="0">
              <a:solidFill>
                <a:srgbClr val="0070C0"/>
              </a:solidFill>
              <a:latin typeface="微软雅黑" panose="020B0503020204020204" pitchFamily="34" charset="-122"/>
              <a:ea typeface="微软雅黑" panose="020B0503020204020204" pitchFamily="34" charset="-122"/>
              <a:cs typeface="+mn-cs"/>
            </a:rPr>
            <a:t>现代</a:t>
          </a:r>
          <a:r>
            <a:rPr lang="en-US" altLang="zh-CN" sz="2400" b="1" dirty="0" smtClean="0">
              <a:solidFill>
                <a:srgbClr val="0070C0"/>
              </a:solidFill>
              <a:latin typeface="微软雅黑" panose="020B0503020204020204" pitchFamily="34" charset="-122"/>
              <a:ea typeface="微软雅黑" panose="020B0503020204020204" pitchFamily="34" charset="-122"/>
              <a:cs typeface="+mn-cs"/>
            </a:rPr>
            <a:t>)</a:t>
          </a:r>
          <a:endParaRPr lang="zh-CN" altLang="en-US" sz="2400" b="1" dirty="0">
            <a:solidFill>
              <a:srgbClr val="0070C0"/>
            </a:solidFill>
            <a:latin typeface="微软雅黑" panose="020B0503020204020204" pitchFamily="34" charset="-122"/>
            <a:ea typeface="微软雅黑" panose="020B0503020204020204" pitchFamily="34" charset="-122"/>
            <a:cs typeface="+mn-cs"/>
          </a:endParaRPr>
        </a:p>
      </dgm:t>
    </dgm:pt>
    <dgm:pt modelId="{30A2D622-5D9A-475C-9A01-25ECB10ED388}" type="parTrans" cxnId="{D02394C2-0756-4AE7-8110-42678A6E17F7}">
      <dgm:prSet/>
      <dgm:spPr/>
      <dgm:t>
        <a:bodyPr/>
        <a:lstStyle/>
        <a:p>
          <a:endParaRPr lang="zh-CN" altLang="en-US" sz="2400">
            <a:solidFill>
              <a:schemeClr val="tx1"/>
            </a:solidFill>
          </a:endParaRPr>
        </a:p>
      </dgm:t>
    </dgm:pt>
    <dgm:pt modelId="{C61EADBB-025F-46D0-9A3C-5CE72C70BADE}" type="sibTrans" cxnId="{D02394C2-0756-4AE7-8110-42678A6E17F7}">
      <dgm:prSet/>
      <dgm:spPr/>
      <dgm:t>
        <a:bodyPr/>
        <a:lstStyle/>
        <a:p>
          <a:endParaRPr lang="zh-CN" altLang="en-US" sz="2400">
            <a:solidFill>
              <a:schemeClr val="tx1"/>
            </a:solidFill>
          </a:endParaRPr>
        </a:p>
      </dgm:t>
    </dgm:pt>
    <dgm:pt modelId="{F4A80AA0-DE68-46F2-BFED-6A83B8D947B7}">
      <dgm:prSet phldrT="[文本]" custT="1"/>
      <dgm:spPr>
        <a:xfrm rot="16200000">
          <a:off x="4352009" y="669867"/>
          <a:ext cx="3675074" cy="2335338"/>
        </a:xfrm>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cs typeface="+mn-cs"/>
            </a:rPr>
            <a:t>是对软件需求分析、设计、编码的最终复查的一系列过程，是软件质量保证的关键步骤</a:t>
          </a:r>
          <a:endParaRPr lang="zh-CN" altLang="en-US" sz="2000" dirty="0">
            <a:solidFill>
              <a:schemeClr val="tx1"/>
            </a:solidFill>
            <a:latin typeface="微软雅黑" panose="020B0503020204020204" pitchFamily="34" charset="-122"/>
            <a:ea typeface="微软雅黑" panose="020B0503020204020204" pitchFamily="34" charset="-122"/>
            <a:cs typeface="+mn-cs"/>
          </a:endParaRPr>
        </a:p>
      </dgm:t>
    </dgm:pt>
    <dgm:pt modelId="{013546BC-A5C6-499F-A8D8-7359E7B2EBC7}" type="parTrans" cxnId="{48731D46-EA5D-48E6-93E0-E5A728A01D56}">
      <dgm:prSet/>
      <dgm:spPr/>
      <dgm:t>
        <a:bodyPr/>
        <a:lstStyle/>
        <a:p>
          <a:endParaRPr lang="zh-CN" altLang="en-US" sz="2400">
            <a:solidFill>
              <a:schemeClr val="tx1"/>
            </a:solidFill>
          </a:endParaRPr>
        </a:p>
      </dgm:t>
    </dgm:pt>
    <dgm:pt modelId="{409D5841-F5A4-4AFA-9CA0-720D3A681332}" type="sibTrans" cxnId="{48731D46-EA5D-48E6-93E0-E5A728A01D56}">
      <dgm:prSet/>
      <dgm:spPr/>
      <dgm:t>
        <a:bodyPr/>
        <a:lstStyle/>
        <a:p>
          <a:endParaRPr lang="zh-CN" altLang="en-US" sz="2400">
            <a:solidFill>
              <a:schemeClr val="tx1"/>
            </a:solidFill>
          </a:endParaRPr>
        </a:p>
      </dgm:t>
    </dgm:pt>
    <dgm:pt modelId="{A0BB58E3-CD35-4F0E-BE18-A97432C44F70}">
      <dgm:prSet phldrT="[文本]" custT="1"/>
      <dgm:spPr>
        <a:xfrm rot="16200000">
          <a:off x="-668969" y="669867"/>
          <a:ext cx="3675074" cy="2335338"/>
        </a:xfrm>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rPr>
            <a:t>评价一个程序和系统的特性或能力，并确认它是否达到预期的结果，</a:t>
          </a:r>
          <a:r>
            <a:rPr lang="zh-CN" altLang="en-US" sz="2000" dirty="0" smtClean="0">
              <a:solidFill>
                <a:schemeClr val="tx1"/>
              </a:solidFill>
              <a:latin typeface="微软雅黑" panose="020B0503020204020204" pitchFamily="34" charset="-122"/>
              <a:ea typeface="微软雅黑" panose="020B0503020204020204" pitchFamily="34" charset="-122"/>
              <a:cs typeface="+mn-cs"/>
            </a:rPr>
            <a:t>检查是否满足规定的需求</a:t>
          </a:r>
          <a:endParaRPr lang="zh-CN" altLang="en-US" sz="2000" dirty="0">
            <a:solidFill>
              <a:schemeClr val="tx1"/>
            </a:solidFill>
            <a:latin typeface="微软雅黑" panose="020B0503020204020204" pitchFamily="34" charset="-122"/>
            <a:ea typeface="微软雅黑" panose="020B0503020204020204" pitchFamily="34" charset="-122"/>
            <a:cs typeface="+mn-cs"/>
          </a:endParaRPr>
        </a:p>
      </dgm:t>
    </dgm:pt>
    <dgm:pt modelId="{00E94234-3DE0-4A4B-BE1A-337A013BEAD7}" type="sibTrans" cxnId="{03691CEF-1C88-4633-AFDB-ACDF84B8C1C9}">
      <dgm:prSet/>
      <dgm:spPr/>
      <dgm:t>
        <a:bodyPr/>
        <a:lstStyle/>
        <a:p>
          <a:endParaRPr lang="zh-CN" altLang="en-US" sz="2400">
            <a:solidFill>
              <a:schemeClr val="tx1"/>
            </a:solidFill>
          </a:endParaRPr>
        </a:p>
      </dgm:t>
    </dgm:pt>
    <dgm:pt modelId="{DD5A3A27-190C-4710-99C0-EFA383974A3D}" type="parTrans" cxnId="{03691CEF-1C88-4633-AFDB-ACDF84B8C1C9}">
      <dgm:prSet/>
      <dgm:spPr/>
      <dgm:t>
        <a:bodyPr/>
        <a:lstStyle/>
        <a:p>
          <a:endParaRPr lang="zh-CN" altLang="en-US" sz="2400">
            <a:solidFill>
              <a:schemeClr val="tx1"/>
            </a:solidFill>
          </a:endParaRPr>
        </a:p>
      </dgm:t>
    </dgm:pt>
    <dgm:pt modelId="{75663ECE-6A20-43E2-A18B-F6AB75D3B6D0}">
      <dgm:prSet phldrT="[文本]" custT="1"/>
      <dgm:spPr>
        <a:xfrm rot="16200000">
          <a:off x="4352009" y="669867"/>
          <a:ext cx="3675074" cy="2335338"/>
        </a:xfrm>
      </dgm:spPr>
      <dgm:t>
        <a:bodyPr/>
        <a:lstStyle/>
        <a:p>
          <a:endParaRPr lang="zh-CN" altLang="en-US" sz="2000" dirty="0">
            <a:solidFill>
              <a:schemeClr val="tx1"/>
            </a:solidFill>
            <a:latin typeface="微软雅黑" panose="020B0503020204020204" pitchFamily="34" charset="-122"/>
            <a:ea typeface="微软雅黑" panose="020B0503020204020204" pitchFamily="34" charset="-122"/>
            <a:cs typeface="+mn-cs"/>
          </a:endParaRPr>
        </a:p>
      </dgm:t>
    </dgm:pt>
    <dgm:pt modelId="{B3D5D91B-B647-4CC9-A963-E8FF943D5EE2}" type="parTrans" cxnId="{A05ED094-F5CA-4903-96D9-FE8789E13AC2}">
      <dgm:prSet/>
      <dgm:spPr/>
      <dgm:t>
        <a:bodyPr/>
        <a:lstStyle/>
        <a:p>
          <a:endParaRPr lang="en-US" sz="2400">
            <a:solidFill>
              <a:schemeClr val="tx1"/>
            </a:solidFill>
          </a:endParaRPr>
        </a:p>
      </dgm:t>
    </dgm:pt>
    <dgm:pt modelId="{38CAA8CE-127A-4898-9B73-EFD6B9020BE3}" type="sibTrans" cxnId="{A05ED094-F5CA-4903-96D9-FE8789E13AC2}">
      <dgm:prSet/>
      <dgm:spPr/>
      <dgm:t>
        <a:bodyPr/>
        <a:lstStyle/>
        <a:p>
          <a:endParaRPr lang="en-US" sz="2400">
            <a:solidFill>
              <a:schemeClr val="tx1"/>
            </a:solidFill>
          </a:endParaRPr>
        </a:p>
      </dgm:t>
    </dgm:pt>
    <dgm:pt modelId="{FEB4C5AA-A7B3-4649-80F3-4B3CF8AC61E4}">
      <dgm:prSet phldrT="[文本]" custT="1"/>
      <dgm:spPr>
        <a:xfrm rot="16200000">
          <a:off x="4352009" y="669867"/>
          <a:ext cx="3675074" cy="2335338"/>
        </a:xfrm>
      </dgm:spPr>
      <dgm:t>
        <a:bodyPr/>
        <a:lstStyle/>
        <a:p>
          <a:endParaRPr lang="zh-CN" altLang="en-US" sz="2000" dirty="0">
            <a:solidFill>
              <a:schemeClr val="tx1"/>
            </a:solidFill>
            <a:latin typeface="微软雅黑" panose="020B0503020204020204" pitchFamily="34" charset="-122"/>
            <a:ea typeface="微软雅黑" panose="020B0503020204020204" pitchFamily="34" charset="-122"/>
            <a:cs typeface="+mn-cs"/>
          </a:endParaRPr>
        </a:p>
      </dgm:t>
    </dgm:pt>
    <dgm:pt modelId="{D01B5AB4-7D7A-4502-AB81-87521BA57493}" type="parTrans" cxnId="{9B1F09A0-1312-4E22-A56C-C7C91A5BA228}">
      <dgm:prSet/>
      <dgm:spPr/>
      <dgm:t>
        <a:bodyPr/>
        <a:lstStyle/>
        <a:p>
          <a:endParaRPr lang="en-US" sz="2400">
            <a:solidFill>
              <a:schemeClr val="tx1"/>
            </a:solidFill>
          </a:endParaRPr>
        </a:p>
      </dgm:t>
    </dgm:pt>
    <dgm:pt modelId="{9775623D-990C-41DE-8B85-2A98FFB4146C}" type="sibTrans" cxnId="{9B1F09A0-1312-4E22-A56C-C7C91A5BA228}">
      <dgm:prSet/>
      <dgm:spPr/>
      <dgm:t>
        <a:bodyPr/>
        <a:lstStyle/>
        <a:p>
          <a:endParaRPr lang="en-US" sz="2400">
            <a:solidFill>
              <a:schemeClr val="tx1"/>
            </a:solidFill>
          </a:endParaRPr>
        </a:p>
      </dgm:t>
    </dgm:pt>
    <dgm:pt modelId="{8387FC91-8948-4AD1-A514-A49DC4109BEC}" type="pres">
      <dgm:prSet presAssocID="{1E1968B3-8001-4EB9-BF42-8F257C9A110A}" presName="Name0" presStyleCnt="0">
        <dgm:presLayoutVars>
          <dgm:dir/>
          <dgm:resizeHandles val="exact"/>
        </dgm:presLayoutVars>
      </dgm:prSet>
      <dgm:spPr/>
      <dgm:t>
        <a:bodyPr/>
        <a:lstStyle/>
        <a:p>
          <a:endParaRPr lang="zh-CN" altLang="en-US"/>
        </a:p>
      </dgm:t>
    </dgm:pt>
    <dgm:pt modelId="{A8776F91-7C3B-4032-9227-D12BB248DA4B}" type="pres">
      <dgm:prSet presAssocID="{C6B97DE3-F82E-4B51-89E6-F2D8744EC50F}" presName="node" presStyleLbl="node1" presStyleIdx="0" presStyleCnt="3" custLinFactNeighborX="-33042">
        <dgm:presLayoutVars>
          <dgm:bulletEnabled val="1"/>
        </dgm:presLayoutVars>
      </dgm:prSet>
      <dgm:spPr>
        <a:prstGeom prst="flowChartManualOperation">
          <a:avLst/>
        </a:prstGeom>
      </dgm:spPr>
      <dgm:t>
        <a:bodyPr/>
        <a:lstStyle/>
        <a:p>
          <a:endParaRPr lang="zh-CN" altLang="en-US"/>
        </a:p>
      </dgm:t>
    </dgm:pt>
    <dgm:pt modelId="{A0FCBAC1-90AF-4630-B04B-768D101A0807}" type="pres">
      <dgm:prSet presAssocID="{1AB74AB2-F180-4E0F-805A-034E773485F6}" presName="sibTrans" presStyleCnt="0"/>
      <dgm:spPr/>
      <dgm:t>
        <a:bodyPr/>
        <a:lstStyle/>
        <a:p>
          <a:endParaRPr lang="zh-CN" altLang="en-US"/>
        </a:p>
      </dgm:t>
    </dgm:pt>
    <dgm:pt modelId="{F1CE8D3C-D774-4CDE-B03B-8D9B46A5B942}" type="pres">
      <dgm:prSet presAssocID="{CDCA51C2-B9A0-4AFC-BAFA-93F80534352D}" presName="node" presStyleLbl="node1" presStyleIdx="1" presStyleCnt="3">
        <dgm:presLayoutVars>
          <dgm:bulletEnabled val="1"/>
        </dgm:presLayoutVars>
      </dgm:prSet>
      <dgm:spPr>
        <a:prstGeom prst="flowChartManualOperation">
          <a:avLst/>
        </a:prstGeom>
      </dgm:spPr>
      <dgm:t>
        <a:bodyPr/>
        <a:lstStyle/>
        <a:p>
          <a:endParaRPr lang="zh-CN" altLang="en-US"/>
        </a:p>
      </dgm:t>
    </dgm:pt>
    <dgm:pt modelId="{A6B3AA16-5A53-4EE3-9283-DEA7D31B1AB9}" type="pres">
      <dgm:prSet presAssocID="{9BD45B4E-724A-49DA-80D7-9017BBE5B7F6}" presName="sibTrans" presStyleCnt="0"/>
      <dgm:spPr/>
      <dgm:t>
        <a:bodyPr/>
        <a:lstStyle/>
        <a:p>
          <a:endParaRPr lang="zh-CN" altLang="en-US"/>
        </a:p>
      </dgm:t>
    </dgm:pt>
    <dgm:pt modelId="{9F52B89E-479C-4394-A855-8A9A7CF22CBF}" type="pres">
      <dgm:prSet presAssocID="{B8B48BDA-F0C4-47FE-A777-28ADDA4950D2}" presName="node" presStyleLbl="node1" presStyleIdx="2" presStyleCnt="3">
        <dgm:presLayoutVars>
          <dgm:bulletEnabled val="1"/>
        </dgm:presLayoutVars>
      </dgm:prSet>
      <dgm:spPr>
        <a:prstGeom prst="flowChartManualOperation">
          <a:avLst/>
        </a:prstGeom>
      </dgm:spPr>
      <dgm:t>
        <a:bodyPr/>
        <a:lstStyle/>
        <a:p>
          <a:endParaRPr lang="zh-CN" altLang="en-US"/>
        </a:p>
      </dgm:t>
    </dgm:pt>
  </dgm:ptLst>
  <dgm:cxnLst>
    <dgm:cxn modelId="{9EB13A47-0F3A-4F3B-903B-0706562AF481}" type="presOf" srcId="{CDCA51C2-B9A0-4AFC-BAFA-93F80534352D}" destId="{F1CE8D3C-D774-4CDE-B03B-8D9B46A5B942}" srcOrd="0" destOrd="0" presId="urn:microsoft.com/office/officeart/2005/8/layout/hList6"/>
    <dgm:cxn modelId="{3582A23B-082F-4707-B03A-D36C50229A3E}" srcId="{CDCA51C2-B9A0-4AFC-BAFA-93F80534352D}" destId="{9B984DC8-1133-4A3D-83C8-AF0B5DEB90A3}" srcOrd="0" destOrd="0" parTransId="{501B362C-4405-4AA0-9EE4-DB11A727CB08}" sibTransId="{1C960F4F-5117-4B3C-B485-AF9F72CCCC78}"/>
    <dgm:cxn modelId="{DC1A1399-1B01-4160-BCC1-B5120FE1D9C0}" type="presOf" srcId="{FEB4C5AA-A7B3-4649-80F3-4B3CF8AC61E4}" destId="{9F52B89E-479C-4394-A855-8A9A7CF22CBF}" srcOrd="0" destOrd="2" presId="urn:microsoft.com/office/officeart/2005/8/layout/hList6"/>
    <dgm:cxn modelId="{094909C0-5829-4024-A462-16D714F33E76}" srcId="{1E1968B3-8001-4EB9-BF42-8F257C9A110A}" destId="{CDCA51C2-B9A0-4AFC-BAFA-93F80534352D}" srcOrd="1" destOrd="0" parTransId="{C5364EBF-BAF7-485E-B499-EC2C5A56F8E7}" sibTransId="{9BD45B4E-724A-49DA-80D7-9017BBE5B7F6}"/>
    <dgm:cxn modelId="{D02394C2-0756-4AE7-8110-42678A6E17F7}" srcId="{1E1968B3-8001-4EB9-BF42-8F257C9A110A}" destId="{B8B48BDA-F0C4-47FE-A777-28ADDA4950D2}" srcOrd="2" destOrd="0" parTransId="{30A2D622-5D9A-475C-9A01-25ECB10ED388}" sibTransId="{C61EADBB-025F-46D0-9A3C-5CE72C70BADE}"/>
    <dgm:cxn modelId="{9B1F09A0-1312-4E22-A56C-C7C91A5BA228}" srcId="{B8B48BDA-F0C4-47FE-A777-28ADDA4950D2}" destId="{FEB4C5AA-A7B3-4649-80F3-4B3CF8AC61E4}" srcOrd="1" destOrd="0" parTransId="{D01B5AB4-7D7A-4502-AB81-87521BA57493}" sibTransId="{9775623D-990C-41DE-8B85-2A98FFB4146C}"/>
    <dgm:cxn modelId="{68310943-AED9-45BD-89E5-930E7E375369}" type="presOf" srcId="{75663ECE-6A20-43E2-A18B-F6AB75D3B6D0}" destId="{9F52B89E-479C-4394-A855-8A9A7CF22CBF}" srcOrd="0" destOrd="3" presId="urn:microsoft.com/office/officeart/2005/8/layout/hList6"/>
    <dgm:cxn modelId="{03691CEF-1C88-4633-AFDB-ACDF84B8C1C9}" srcId="{C6B97DE3-F82E-4B51-89E6-F2D8744EC50F}" destId="{A0BB58E3-CD35-4F0E-BE18-A97432C44F70}" srcOrd="0" destOrd="0" parTransId="{DD5A3A27-190C-4710-99C0-EFA383974A3D}" sibTransId="{00E94234-3DE0-4A4B-BE1A-337A013BEAD7}"/>
    <dgm:cxn modelId="{E7A71A8A-2BC5-4DF7-AF7F-C13FA1012E43}" srcId="{1E1968B3-8001-4EB9-BF42-8F257C9A110A}" destId="{C6B97DE3-F82E-4B51-89E6-F2D8744EC50F}" srcOrd="0" destOrd="0" parTransId="{8BB02B64-4BF5-4B66-9E75-3B4B60590DCC}" sibTransId="{1AB74AB2-F180-4E0F-805A-034E773485F6}"/>
    <dgm:cxn modelId="{E5761EF0-B394-4D4A-ABF9-0232582B4D90}" type="presOf" srcId="{1E1968B3-8001-4EB9-BF42-8F257C9A110A}" destId="{8387FC91-8948-4AD1-A514-A49DC4109BEC}" srcOrd="0" destOrd="0" presId="urn:microsoft.com/office/officeart/2005/8/layout/hList6"/>
    <dgm:cxn modelId="{48731D46-EA5D-48E6-93E0-E5A728A01D56}" srcId="{B8B48BDA-F0C4-47FE-A777-28ADDA4950D2}" destId="{F4A80AA0-DE68-46F2-BFED-6A83B8D947B7}" srcOrd="0" destOrd="0" parTransId="{013546BC-A5C6-499F-A8D8-7359E7B2EBC7}" sibTransId="{409D5841-F5A4-4AFA-9CA0-720D3A681332}"/>
    <dgm:cxn modelId="{A05ED094-F5CA-4903-96D9-FE8789E13AC2}" srcId="{B8B48BDA-F0C4-47FE-A777-28ADDA4950D2}" destId="{75663ECE-6A20-43E2-A18B-F6AB75D3B6D0}" srcOrd="2" destOrd="0" parTransId="{B3D5D91B-B647-4CC9-A963-E8FF943D5EE2}" sibTransId="{38CAA8CE-127A-4898-9B73-EFD6B9020BE3}"/>
    <dgm:cxn modelId="{0AFD6BDB-6EE4-4B82-9E7B-6B8DF4860134}" type="presOf" srcId="{C6B97DE3-F82E-4B51-89E6-F2D8744EC50F}" destId="{A8776F91-7C3B-4032-9227-D12BB248DA4B}" srcOrd="0" destOrd="0" presId="urn:microsoft.com/office/officeart/2005/8/layout/hList6"/>
    <dgm:cxn modelId="{36D0F451-F394-4414-BE4E-CE9DAA7E82A1}" type="presOf" srcId="{A0BB58E3-CD35-4F0E-BE18-A97432C44F70}" destId="{A8776F91-7C3B-4032-9227-D12BB248DA4B}" srcOrd="0" destOrd="1" presId="urn:microsoft.com/office/officeart/2005/8/layout/hList6"/>
    <dgm:cxn modelId="{9F956184-0425-47FD-B698-AD6346284195}" type="presOf" srcId="{B8B48BDA-F0C4-47FE-A777-28ADDA4950D2}" destId="{9F52B89E-479C-4394-A855-8A9A7CF22CBF}" srcOrd="0" destOrd="0" presId="urn:microsoft.com/office/officeart/2005/8/layout/hList6"/>
    <dgm:cxn modelId="{F8845BAB-387E-4F09-B576-578E5BCE8E63}" type="presOf" srcId="{9B984DC8-1133-4A3D-83C8-AF0B5DEB90A3}" destId="{F1CE8D3C-D774-4CDE-B03B-8D9B46A5B942}" srcOrd="0" destOrd="1" presId="urn:microsoft.com/office/officeart/2005/8/layout/hList6"/>
    <dgm:cxn modelId="{5C473E39-E2B6-46B9-86B8-8C42693D1866}" type="presOf" srcId="{F4A80AA0-DE68-46F2-BFED-6A83B8D947B7}" destId="{9F52B89E-479C-4394-A855-8A9A7CF22CBF}" srcOrd="0" destOrd="1" presId="urn:microsoft.com/office/officeart/2005/8/layout/hList6"/>
    <dgm:cxn modelId="{FC0A3A59-AF1D-49A7-BE68-F380D960EC2C}" type="presParOf" srcId="{8387FC91-8948-4AD1-A514-A49DC4109BEC}" destId="{A8776F91-7C3B-4032-9227-D12BB248DA4B}" srcOrd="0" destOrd="0" presId="urn:microsoft.com/office/officeart/2005/8/layout/hList6"/>
    <dgm:cxn modelId="{1BB3FDB7-47DD-4010-B2B4-322087140E48}" type="presParOf" srcId="{8387FC91-8948-4AD1-A514-A49DC4109BEC}" destId="{A0FCBAC1-90AF-4630-B04B-768D101A0807}" srcOrd="1" destOrd="0" presId="urn:microsoft.com/office/officeart/2005/8/layout/hList6"/>
    <dgm:cxn modelId="{62E949DF-E44B-46FF-894E-7590D6721B7A}" type="presParOf" srcId="{8387FC91-8948-4AD1-A514-A49DC4109BEC}" destId="{F1CE8D3C-D774-4CDE-B03B-8D9B46A5B942}" srcOrd="2" destOrd="0" presId="urn:microsoft.com/office/officeart/2005/8/layout/hList6"/>
    <dgm:cxn modelId="{F7DDE169-3845-409C-B1B3-692A6623162D}" type="presParOf" srcId="{8387FC91-8948-4AD1-A514-A49DC4109BEC}" destId="{A6B3AA16-5A53-4EE3-9283-DEA7D31B1AB9}" srcOrd="3" destOrd="0" presId="urn:microsoft.com/office/officeart/2005/8/layout/hList6"/>
    <dgm:cxn modelId="{248A971E-07E9-44D6-AB1F-689D82EF4A31}" type="presParOf" srcId="{8387FC91-8948-4AD1-A514-A49DC4109BEC}" destId="{9F52B89E-479C-4394-A855-8A9A7CF22CBF}" srcOrd="4" destOrd="0" presId="urn:microsoft.com/office/officeart/2005/8/layout/hList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B3F496-52E7-496E-A1CF-AB09734EB790}" type="doc">
      <dgm:prSet loTypeId="urn:microsoft.com/office/officeart/2005/8/layout/pyramid2" loCatId="pyramid" qsTypeId="urn:microsoft.com/office/officeart/2005/8/quickstyle/simple1" qsCatId="simple" csTypeId="urn:microsoft.com/office/officeart/2005/8/colors/accent1_2" csCatId="accent1" phldr="1"/>
      <dgm:spPr/>
    </dgm:pt>
    <dgm:pt modelId="{5A8D2ADA-1BA7-4B01-98FA-D5307A3B8D9C}">
      <dgm:prSet phldrT="[Text]" custT="1"/>
      <dgm:spPr/>
      <dgm:t>
        <a:bodyPr/>
        <a:lstStyle/>
        <a:p>
          <a:r>
            <a:rPr lang="zh-CN" altLang="en-US" sz="2000" b="0" dirty="0" smtClean="0">
              <a:latin typeface="微软雅黑" panose="020B0503020204020204" pitchFamily="34" charset="-122"/>
              <a:ea typeface="微软雅黑" panose="020B0503020204020204" pitchFamily="34" charset="-122"/>
            </a:rPr>
            <a:t>高级</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资深</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测试工程师</a:t>
          </a:r>
          <a:endParaRPr lang="en-US" sz="2000" b="0" dirty="0">
            <a:latin typeface="微软雅黑" panose="020B0503020204020204" pitchFamily="34" charset="-122"/>
            <a:ea typeface="微软雅黑" panose="020B0503020204020204" pitchFamily="34" charset="-122"/>
          </a:endParaRPr>
        </a:p>
      </dgm:t>
    </dgm:pt>
    <dgm:pt modelId="{4ADE3086-225B-4171-8DAA-10743DDF5831}" type="parTrans" cxnId="{B33FB2DF-690B-4EB9-8736-76E2C8C54083}">
      <dgm:prSet/>
      <dgm:spPr/>
      <dgm:t>
        <a:bodyPr/>
        <a:lstStyle/>
        <a:p>
          <a:endParaRPr lang="en-US"/>
        </a:p>
      </dgm:t>
    </dgm:pt>
    <dgm:pt modelId="{4FDBFED9-D34E-4D1F-A0DF-E74EAAE24C8E}" type="sibTrans" cxnId="{B33FB2DF-690B-4EB9-8736-76E2C8C54083}">
      <dgm:prSet/>
      <dgm:spPr/>
      <dgm:t>
        <a:bodyPr/>
        <a:lstStyle/>
        <a:p>
          <a:endParaRPr lang="en-US"/>
        </a:p>
      </dgm:t>
    </dgm:pt>
    <dgm:pt modelId="{B0A1DB81-759F-4909-AD0F-AB6FA6DB609A}">
      <dgm:prSet phldrT="[Text]" custT="1"/>
      <dgm:spPr/>
      <dgm:t>
        <a:bodyPr/>
        <a:lstStyle/>
        <a:p>
          <a:r>
            <a:rPr lang="zh-CN" altLang="en-US" sz="2000" b="0" dirty="0" smtClean="0">
              <a:latin typeface="微软雅黑" panose="020B0503020204020204" pitchFamily="34" charset="-122"/>
              <a:ea typeface="微软雅黑" panose="020B0503020204020204" pitchFamily="34" charset="-122"/>
            </a:rPr>
            <a:t>测试工程师</a:t>
          </a:r>
          <a:endParaRPr lang="en-US" sz="2000" b="0" dirty="0">
            <a:latin typeface="微软雅黑" panose="020B0503020204020204" pitchFamily="34" charset="-122"/>
            <a:ea typeface="微软雅黑" panose="020B0503020204020204" pitchFamily="34" charset="-122"/>
          </a:endParaRPr>
        </a:p>
      </dgm:t>
    </dgm:pt>
    <dgm:pt modelId="{6B98848E-946D-4330-A73F-E0E2BD973D82}" type="parTrans" cxnId="{2C1E20E6-10A1-42AD-8656-F1F827681864}">
      <dgm:prSet/>
      <dgm:spPr/>
      <dgm:t>
        <a:bodyPr/>
        <a:lstStyle/>
        <a:p>
          <a:endParaRPr lang="en-US"/>
        </a:p>
      </dgm:t>
    </dgm:pt>
    <dgm:pt modelId="{FD4120B6-86C0-49C1-A3F0-662BB448D934}" type="sibTrans" cxnId="{2C1E20E6-10A1-42AD-8656-F1F827681864}">
      <dgm:prSet/>
      <dgm:spPr/>
      <dgm:t>
        <a:bodyPr/>
        <a:lstStyle/>
        <a:p>
          <a:endParaRPr lang="en-US"/>
        </a:p>
      </dgm:t>
    </dgm:pt>
    <dgm:pt modelId="{0FEA54A8-C5A1-4F3C-B283-D8B39638C31B}">
      <dgm:prSet phldrT="[Text]" custT="1"/>
      <dgm:spPr/>
      <dgm:t>
        <a:bodyPr/>
        <a:lstStyle/>
        <a:p>
          <a:r>
            <a:rPr lang="zh-CN" altLang="en-US" sz="2000" b="0" dirty="0" smtClean="0">
              <a:latin typeface="微软雅黑" panose="020B0503020204020204" pitchFamily="34" charset="-122"/>
              <a:ea typeface="微软雅黑" panose="020B0503020204020204" pitchFamily="34" charset="-122"/>
            </a:rPr>
            <a:t>初级测试工程师</a:t>
          </a:r>
          <a:endParaRPr lang="en-US" sz="2000" b="0" dirty="0">
            <a:latin typeface="微软雅黑" panose="020B0503020204020204" pitchFamily="34" charset="-122"/>
            <a:ea typeface="微软雅黑" panose="020B0503020204020204" pitchFamily="34" charset="-122"/>
          </a:endParaRPr>
        </a:p>
      </dgm:t>
    </dgm:pt>
    <dgm:pt modelId="{32F44133-344A-4339-BD72-1EEBAF86B207}" type="parTrans" cxnId="{2AA021F2-8D1A-491F-8DCF-D8A13F8495F1}">
      <dgm:prSet/>
      <dgm:spPr/>
      <dgm:t>
        <a:bodyPr/>
        <a:lstStyle/>
        <a:p>
          <a:endParaRPr lang="en-US"/>
        </a:p>
      </dgm:t>
    </dgm:pt>
    <dgm:pt modelId="{BED30A44-6C8E-475E-8314-79B14818E984}" type="sibTrans" cxnId="{2AA021F2-8D1A-491F-8DCF-D8A13F8495F1}">
      <dgm:prSet/>
      <dgm:spPr/>
      <dgm:t>
        <a:bodyPr/>
        <a:lstStyle/>
        <a:p>
          <a:endParaRPr lang="en-US"/>
        </a:p>
      </dgm:t>
    </dgm:pt>
    <dgm:pt modelId="{98C3B23A-57E4-4BB3-968F-10F599AB0127}" type="pres">
      <dgm:prSet presAssocID="{D4B3F496-52E7-496E-A1CF-AB09734EB790}" presName="compositeShape" presStyleCnt="0">
        <dgm:presLayoutVars>
          <dgm:dir/>
          <dgm:resizeHandles/>
        </dgm:presLayoutVars>
      </dgm:prSet>
      <dgm:spPr/>
    </dgm:pt>
    <dgm:pt modelId="{397CD88E-5476-4F76-9ECD-34CEFEF27C13}" type="pres">
      <dgm:prSet presAssocID="{D4B3F496-52E7-496E-A1CF-AB09734EB790}" presName="pyramid" presStyleLbl="node1" presStyleIdx="0" presStyleCnt="1"/>
      <dgm:spPr/>
    </dgm:pt>
    <dgm:pt modelId="{CD3F1B69-E930-4A8C-9B52-880427D17B3F}" type="pres">
      <dgm:prSet presAssocID="{D4B3F496-52E7-496E-A1CF-AB09734EB790}" presName="theList" presStyleCnt="0"/>
      <dgm:spPr/>
    </dgm:pt>
    <dgm:pt modelId="{8A5133CB-72BB-4122-8F42-057245502E77}" type="pres">
      <dgm:prSet presAssocID="{5A8D2ADA-1BA7-4B01-98FA-D5307A3B8D9C}" presName="aNode" presStyleLbl="fgAcc1" presStyleIdx="0" presStyleCnt="3" custScaleX="99924" custScaleY="44888" custLinFactY="2317" custLinFactNeighborX="21570" custLinFactNeighborY="100000">
        <dgm:presLayoutVars>
          <dgm:bulletEnabled val="1"/>
        </dgm:presLayoutVars>
      </dgm:prSet>
      <dgm:spPr/>
      <dgm:t>
        <a:bodyPr/>
        <a:lstStyle/>
        <a:p>
          <a:endParaRPr lang="en-US"/>
        </a:p>
      </dgm:t>
    </dgm:pt>
    <dgm:pt modelId="{8D91CFB5-B098-4722-8B77-CEAAC97E55A6}" type="pres">
      <dgm:prSet presAssocID="{5A8D2ADA-1BA7-4B01-98FA-D5307A3B8D9C}" presName="aSpace" presStyleCnt="0"/>
      <dgm:spPr/>
    </dgm:pt>
    <dgm:pt modelId="{B2C7F719-CAE7-44F8-B81B-6FB0C7491816}" type="pres">
      <dgm:prSet presAssocID="{B0A1DB81-759F-4909-AD0F-AB6FA6DB609A}" presName="aNode" presStyleLbl="fgAcc1" presStyleIdx="1" presStyleCnt="3" custScaleX="97325" custScaleY="44656" custLinFactY="9121" custLinFactNeighborX="22394" custLinFactNeighborY="100000">
        <dgm:presLayoutVars>
          <dgm:bulletEnabled val="1"/>
        </dgm:presLayoutVars>
      </dgm:prSet>
      <dgm:spPr/>
      <dgm:t>
        <a:bodyPr/>
        <a:lstStyle/>
        <a:p>
          <a:endParaRPr lang="en-US"/>
        </a:p>
      </dgm:t>
    </dgm:pt>
    <dgm:pt modelId="{1EACA3DE-C100-4837-B66F-D5DEC1A0B395}" type="pres">
      <dgm:prSet presAssocID="{B0A1DB81-759F-4909-AD0F-AB6FA6DB609A}" presName="aSpace" presStyleCnt="0"/>
      <dgm:spPr/>
    </dgm:pt>
    <dgm:pt modelId="{C74ED0B7-8479-4B0C-8424-CEE956BB2D1B}" type="pres">
      <dgm:prSet presAssocID="{0FEA54A8-C5A1-4F3C-B283-D8B39638C31B}" presName="aNode" presStyleLbl="fgAcc1" presStyleIdx="2" presStyleCnt="3" custScaleX="99924" custScaleY="44888" custLinFactY="11547" custLinFactNeighborX="21982" custLinFactNeighborY="100000">
        <dgm:presLayoutVars>
          <dgm:bulletEnabled val="1"/>
        </dgm:presLayoutVars>
      </dgm:prSet>
      <dgm:spPr/>
      <dgm:t>
        <a:bodyPr/>
        <a:lstStyle/>
        <a:p>
          <a:endParaRPr lang="en-US"/>
        </a:p>
      </dgm:t>
    </dgm:pt>
    <dgm:pt modelId="{1149E297-8C13-4BA1-B11E-ADC4B04ACFF6}" type="pres">
      <dgm:prSet presAssocID="{0FEA54A8-C5A1-4F3C-B283-D8B39638C31B}" presName="aSpace" presStyleCnt="0"/>
      <dgm:spPr/>
    </dgm:pt>
  </dgm:ptLst>
  <dgm:cxnLst>
    <dgm:cxn modelId="{9B5827B6-9B5A-44AA-A854-74904CC2C96E}" type="presOf" srcId="{0FEA54A8-C5A1-4F3C-B283-D8B39638C31B}" destId="{C74ED0B7-8479-4B0C-8424-CEE956BB2D1B}" srcOrd="0" destOrd="0" presId="urn:microsoft.com/office/officeart/2005/8/layout/pyramid2"/>
    <dgm:cxn modelId="{59A1ECE5-80AF-4C41-B7E1-8196517CC4E7}" type="presOf" srcId="{B0A1DB81-759F-4909-AD0F-AB6FA6DB609A}" destId="{B2C7F719-CAE7-44F8-B81B-6FB0C7491816}" srcOrd="0" destOrd="0" presId="urn:microsoft.com/office/officeart/2005/8/layout/pyramid2"/>
    <dgm:cxn modelId="{9159C465-0E99-48F2-8EC8-80476E1D581D}" type="presOf" srcId="{D4B3F496-52E7-496E-A1CF-AB09734EB790}" destId="{98C3B23A-57E4-4BB3-968F-10F599AB0127}" srcOrd="0" destOrd="0" presId="urn:microsoft.com/office/officeart/2005/8/layout/pyramid2"/>
    <dgm:cxn modelId="{2AA021F2-8D1A-491F-8DCF-D8A13F8495F1}" srcId="{D4B3F496-52E7-496E-A1CF-AB09734EB790}" destId="{0FEA54A8-C5A1-4F3C-B283-D8B39638C31B}" srcOrd="2" destOrd="0" parTransId="{32F44133-344A-4339-BD72-1EEBAF86B207}" sibTransId="{BED30A44-6C8E-475E-8314-79B14818E984}"/>
    <dgm:cxn modelId="{2C1E20E6-10A1-42AD-8656-F1F827681864}" srcId="{D4B3F496-52E7-496E-A1CF-AB09734EB790}" destId="{B0A1DB81-759F-4909-AD0F-AB6FA6DB609A}" srcOrd="1" destOrd="0" parTransId="{6B98848E-946D-4330-A73F-E0E2BD973D82}" sibTransId="{FD4120B6-86C0-49C1-A3F0-662BB448D934}"/>
    <dgm:cxn modelId="{B33FB2DF-690B-4EB9-8736-76E2C8C54083}" srcId="{D4B3F496-52E7-496E-A1CF-AB09734EB790}" destId="{5A8D2ADA-1BA7-4B01-98FA-D5307A3B8D9C}" srcOrd="0" destOrd="0" parTransId="{4ADE3086-225B-4171-8DAA-10743DDF5831}" sibTransId="{4FDBFED9-D34E-4D1F-A0DF-E74EAAE24C8E}"/>
    <dgm:cxn modelId="{199C6A0E-8C1B-4C37-B2E7-9BB434629812}" type="presOf" srcId="{5A8D2ADA-1BA7-4B01-98FA-D5307A3B8D9C}" destId="{8A5133CB-72BB-4122-8F42-057245502E77}" srcOrd="0" destOrd="0" presId="urn:microsoft.com/office/officeart/2005/8/layout/pyramid2"/>
    <dgm:cxn modelId="{7F08C5B6-203B-4E4A-BF9A-21CB91AA8835}" type="presParOf" srcId="{98C3B23A-57E4-4BB3-968F-10F599AB0127}" destId="{397CD88E-5476-4F76-9ECD-34CEFEF27C13}" srcOrd="0" destOrd="0" presId="urn:microsoft.com/office/officeart/2005/8/layout/pyramid2"/>
    <dgm:cxn modelId="{A37DB8FC-3A62-4AEB-8D0B-BA4504ECCB16}" type="presParOf" srcId="{98C3B23A-57E4-4BB3-968F-10F599AB0127}" destId="{CD3F1B69-E930-4A8C-9B52-880427D17B3F}" srcOrd="1" destOrd="0" presId="urn:microsoft.com/office/officeart/2005/8/layout/pyramid2"/>
    <dgm:cxn modelId="{F113A89C-0E92-44EA-979A-91C2E3FE9EE9}" type="presParOf" srcId="{CD3F1B69-E930-4A8C-9B52-880427D17B3F}" destId="{8A5133CB-72BB-4122-8F42-057245502E77}" srcOrd="0" destOrd="0" presId="urn:microsoft.com/office/officeart/2005/8/layout/pyramid2"/>
    <dgm:cxn modelId="{D4515667-0A7D-4FC9-B509-19EBDAA4CEA0}" type="presParOf" srcId="{CD3F1B69-E930-4A8C-9B52-880427D17B3F}" destId="{8D91CFB5-B098-4722-8B77-CEAAC97E55A6}" srcOrd="1" destOrd="0" presId="urn:microsoft.com/office/officeart/2005/8/layout/pyramid2"/>
    <dgm:cxn modelId="{391A0C87-93C3-4F10-9F5B-8D086795C8C9}" type="presParOf" srcId="{CD3F1B69-E930-4A8C-9B52-880427D17B3F}" destId="{B2C7F719-CAE7-44F8-B81B-6FB0C7491816}" srcOrd="2" destOrd="0" presId="urn:microsoft.com/office/officeart/2005/8/layout/pyramid2"/>
    <dgm:cxn modelId="{E181CF3F-5AD9-40C5-B62E-F9C30AAC6E24}" type="presParOf" srcId="{CD3F1B69-E930-4A8C-9B52-880427D17B3F}" destId="{1EACA3DE-C100-4837-B66F-D5DEC1A0B395}" srcOrd="3" destOrd="0" presId="urn:microsoft.com/office/officeart/2005/8/layout/pyramid2"/>
    <dgm:cxn modelId="{426C6E53-2BB5-4FB7-BE79-52C1CF83417E}" type="presParOf" srcId="{CD3F1B69-E930-4A8C-9B52-880427D17B3F}" destId="{C74ED0B7-8479-4B0C-8424-CEE956BB2D1B}" srcOrd="4" destOrd="0" presId="urn:microsoft.com/office/officeart/2005/8/layout/pyramid2"/>
    <dgm:cxn modelId="{F8FD08C3-3F62-4A7C-B2D3-0CF1A6B35722}" type="presParOf" srcId="{CD3F1B69-E930-4A8C-9B52-880427D17B3F}" destId="{1149E297-8C13-4BA1-B11E-ADC4B04ACFF6}"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76F91-7C3B-4032-9227-D12BB248DA4B}">
      <dsp:nvSpPr>
        <dsp:cNvPr id="0" name=""/>
        <dsp:cNvSpPr/>
      </dsp:nvSpPr>
      <dsp:spPr>
        <a:xfrm rot="16200000">
          <a:off x="-1182873" y="1182873"/>
          <a:ext cx="4701085" cy="2335338"/>
        </a:xfrm>
        <a:prstGeom prst="flowChartManualOperati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0" rIns="152400" bIns="0" numCol="1" spcCol="1270" anchor="t" anchorCtr="0">
          <a:noAutofit/>
        </a:bodyPr>
        <a:lstStyle/>
        <a:p>
          <a:pPr lvl="0" algn="l" defTabSz="1066800">
            <a:lnSpc>
              <a:spcPct val="90000"/>
            </a:lnSpc>
            <a:spcBef>
              <a:spcPct val="0"/>
            </a:spcBef>
            <a:spcAft>
              <a:spcPct val="35000"/>
            </a:spcAft>
          </a:pPr>
          <a:r>
            <a:rPr lang="zh-CN" altLang="en-US" sz="2400" b="1" kern="1200" dirty="0" smtClean="0">
              <a:solidFill>
                <a:srgbClr val="0070C0"/>
              </a:solidFill>
              <a:latin typeface="微软雅黑" panose="020B0503020204020204" pitchFamily="34" charset="-122"/>
              <a:ea typeface="微软雅黑" panose="020B0503020204020204" pitchFamily="34" charset="-122"/>
              <a:cs typeface="+mn-cs"/>
            </a:rPr>
            <a:t>定义</a:t>
          </a:r>
          <a:r>
            <a:rPr lang="en-US" altLang="zh-CN" sz="2400" b="1" kern="1200" dirty="0" smtClean="0">
              <a:solidFill>
                <a:srgbClr val="0070C0"/>
              </a:solidFill>
              <a:latin typeface="微软雅黑" panose="020B0503020204020204" pitchFamily="34" charset="-122"/>
              <a:ea typeface="微软雅黑" panose="020B0503020204020204" pitchFamily="34" charset="-122"/>
              <a:cs typeface="+mn-cs"/>
            </a:rPr>
            <a:t>1(Hetzel)</a:t>
          </a:r>
          <a:endParaRPr lang="zh-CN" altLang="en-US" sz="2400" b="1" kern="1200" dirty="0">
            <a:solidFill>
              <a:srgbClr val="0070C0"/>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15000"/>
            </a:spcAft>
            <a:buChar char="••"/>
          </a:pPr>
          <a:r>
            <a:rPr lang="zh-CN" altLang="en-US" sz="2000" kern="1200" dirty="0" smtClean="0">
              <a:solidFill>
                <a:schemeClr val="tx1"/>
              </a:solidFill>
              <a:latin typeface="微软雅黑" panose="020B0503020204020204" pitchFamily="34" charset="-122"/>
              <a:ea typeface="微软雅黑" panose="020B0503020204020204" pitchFamily="34" charset="-122"/>
            </a:rPr>
            <a:t>评价一个程序和系统的特性或能力，并确认它是否达到预期的结果，</a:t>
          </a: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检查是否满足规定的需求</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dsp:txBody>
      <dsp:txXfrm rot="5400000">
        <a:off x="0" y="940217"/>
        <a:ext cx="2335338" cy="2820651"/>
      </dsp:txXfrm>
    </dsp:sp>
    <dsp:sp modelId="{F1CE8D3C-D774-4CDE-B03B-8D9B46A5B942}">
      <dsp:nvSpPr>
        <dsp:cNvPr id="0" name=""/>
        <dsp:cNvSpPr/>
      </dsp:nvSpPr>
      <dsp:spPr>
        <a:xfrm rot="16200000">
          <a:off x="1328514" y="1182873"/>
          <a:ext cx="4701085" cy="2335338"/>
        </a:xfrm>
        <a:prstGeom prst="flowChartManualOperati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0" rIns="152400" bIns="0" numCol="1" spcCol="1270" anchor="t" anchorCtr="0">
          <a:noAutofit/>
        </a:bodyPr>
        <a:lstStyle/>
        <a:p>
          <a:pPr lvl="0" algn="l" defTabSz="1066800">
            <a:lnSpc>
              <a:spcPct val="90000"/>
            </a:lnSpc>
            <a:spcBef>
              <a:spcPct val="0"/>
            </a:spcBef>
            <a:spcAft>
              <a:spcPct val="35000"/>
            </a:spcAft>
          </a:pPr>
          <a:r>
            <a:rPr lang="zh-CN" altLang="en-US" sz="2400" b="1" kern="1200" dirty="0" smtClean="0">
              <a:solidFill>
                <a:srgbClr val="0070C0"/>
              </a:solidFill>
              <a:latin typeface="微软雅黑" panose="020B0503020204020204" pitchFamily="34" charset="-122"/>
              <a:ea typeface="微软雅黑" panose="020B0503020204020204" pitchFamily="34" charset="-122"/>
              <a:cs typeface="+mn-cs"/>
            </a:rPr>
            <a:t>定义</a:t>
          </a:r>
          <a:r>
            <a:rPr lang="en-US" altLang="zh-CN" sz="2400" b="1" kern="1200" dirty="0" smtClean="0">
              <a:solidFill>
                <a:srgbClr val="0070C0"/>
              </a:solidFill>
              <a:latin typeface="微软雅黑" panose="020B0503020204020204" pitchFamily="34" charset="-122"/>
              <a:ea typeface="微软雅黑" panose="020B0503020204020204" pitchFamily="34" charset="-122"/>
              <a:cs typeface="+mn-cs"/>
            </a:rPr>
            <a:t>2(Myers)</a:t>
          </a:r>
          <a:endParaRPr lang="zh-CN" altLang="en-US" sz="2400" b="1" kern="1200" dirty="0">
            <a:solidFill>
              <a:srgbClr val="0070C0"/>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15000"/>
            </a:spcAft>
            <a:buChar char="••"/>
          </a:pPr>
          <a:r>
            <a:rPr lang="zh-CN" altLang="en-US" sz="2000" kern="1200" dirty="0" smtClean="0">
              <a:solidFill>
                <a:schemeClr val="tx1"/>
              </a:solidFill>
              <a:latin typeface="微软雅黑" panose="020B0503020204020204" pitchFamily="34" charset="-122"/>
              <a:ea typeface="微软雅黑" panose="020B0503020204020204" pitchFamily="34" charset="-122"/>
              <a:sym typeface="宋体" panose="02010600030101010101" pitchFamily="2" charset="-122"/>
            </a:rPr>
            <a:t>测试是为发现错误而执行程序的过程</a:t>
          </a:r>
          <a:endParaRPr lang="zh-CN" altLang="en-US" sz="2000" kern="1200" dirty="0">
            <a:solidFill>
              <a:schemeClr val="tx1"/>
            </a:solidFill>
            <a:latin typeface="微软雅黑" panose="020B0503020204020204" pitchFamily="34" charset="-122"/>
            <a:ea typeface="微软雅黑" panose="020B0503020204020204" pitchFamily="34" charset="-122"/>
          </a:endParaRPr>
        </a:p>
      </dsp:txBody>
      <dsp:txXfrm rot="5400000">
        <a:off x="2511387" y="940217"/>
        <a:ext cx="2335338" cy="2820651"/>
      </dsp:txXfrm>
    </dsp:sp>
    <dsp:sp modelId="{9F52B89E-479C-4394-A855-8A9A7CF22CBF}">
      <dsp:nvSpPr>
        <dsp:cNvPr id="0" name=""/>
        <dsp:cNvSpPr/>
      </dsp:nvSpPr>
      <dsp:spPr>
        <a:xfrm rot="16200000">
          <a:off x="3839003" y="1182873"/>
          <a:ext cx="4701085" cy="2335338"/>
        </a:xfrm>
        <a:prstGeom prst="flowChartManualOperati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0" rIns="152400" bIns="0" numCol="1" spcCol="1270" anchor="t" anchorCtr="0">
          <a:noAutofit/>
        </a:bodyPr>
        <a:lstStyle/>
        <a:p>
          <a:pPr lvl="0" algn="l" defTabSz="1066800">
            <a:lnSpc>
              <a:spcPct val="90000"/>
            </a:lnSpc>
            <a:spcBef>
              <a:spcPct val="0"/>
            </a:spcBef>
            <a:spcAft>
              <a:spcPct val="35000"/>
            </a:spcAft>
          </a:pPr>
          <a:r>
            <a:rPr lang="zh-CN" altLang="en-US" sz="2400" b="1" kern="1200" dirty="0" smtClean="0">
              <a:solidFill>
                <a:srgbClr val="0070C0"/>
              </a:solidFill>
              <a:latin typeface="微软雅黑" panose="020B0503020204020204" pitchFamily="34" charset="-122"/>
              <a:ea typeface="微软雅黑" panose="020B0503020204020204" pitchFamily="34" charset="-122"/>
              <a:cs typeface="+mn-cs"/>
            </a:rPr>
            <a:t>定义</a:t>
          </a:r>
          <a:r>
            <a:rPr lang="en-US" altLang="zh-CN" sz="2400" b="1" kern="1200" dirty="0" smtClean="0">
              <a:solidFill>
                <a:srgbClr val="0070C0"/>
              </a:solidFill>
              <a:latin typeface="微软雅黑" panose="020B0503020204020204" pitchFamily="34" charset="-122"/>
              <a:ea typeface="微软雅黑" panose="020B0503020204020204" pitchFamily="34" charset="-122"/>
              <a:cs typeface="+mn-cs"/>
            </a:rPr>
            <a:t>3(</a:t>
          </a:r>
          <a:r>
            <a:rPr lang="zh-CN" altLang="en-US" sz="2400" b="1" kern="1200" dirty="0" smtClean="0">
              <a:solidFill>
                <a:srgbClr val="0070C0"/>
              </a:solidFill>
              <a:latin typeface="微软雅黑" panose="020B0503020204020204" pitchFamily="34" charset="-122"/>
              <a:ea typeface="微软雅黑" panose="020B0503020204020204" pitchFamily="34" charset="-122"/>
              <a:cs typeface="+mn-cs"/>
            </a:rPr>
            <a:t>现代</a:t>
          </a:r>
          <a:r>
            <a:rPr lang="en-US" altLang="zh-CN" sz="2400" b="1" kern="1200" dirty="0" smtClean="0">
              <a:solidFill>
                <a:srgbClr val="0070C0"/>
              </a:solidFill>
              <a:latin typeface="微软雅黑" panose="020B0503020204020204" pitchFamily="34" charset="-122"/>
              <a:ea typeface="微软雅黑" panose="020B0503020204020204" pitchFamily="34" charset="-122"/>
              <a:cs typeface="+mn-cs"/>
            </a:rPr>
            <a:t>)</a:t>
          </a:r>
          <a:endParaRPr lang="zh-CN" altLang="en-US" sz="2400" b="1" kern="1200" dirty="0">
            <a:solidFill>
              <a:srgbClr val="0070C0"/>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15000"/>
            </a:spcAft>
            <a:buChar char="••"/>
          </a:pPr>
          <a:r>
            <a:rPr lang="zh-CN" altLang="en-US" sz="2000" kern="1200" dirty="0" smtClean="0">
              <a:solidFill>
                <a:schemeClr val="tx1"/>
              </a:solidFill>
              <a:latin typeface="微软雅黑" panose="020B0503020204020204" pitchFamily="34" charset="-122"/>
              <a:ea typeface="微软雅黑" panose="020B0503020204020204" pitchFamily="34" charset="-122"/>
              <a:cs typeface="+mn-cs"/>
            </a:rPr>
            <a:t>是对软件需求分析、设计、编码的最终复查的一系列过程，是软件质量保证的关键步骤</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15000"/>
            </a:spcAft>
            <a:buChar char="••"/>
          </a:pP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p>
          <a:pPr marL="228600" lvl="1" indent="-228600" algn="l" defTabSz="889000">
            <a:lnSpc>
              <a:spcPct val="90000"/>
            </a:lnSpc>
            <a:spcBef>
              <a:spcPct val="0"/>
            </a:spcBef>
            <a:spcAft>
              <a:spcPct val="15000"/>
            </a:spcAft>
            <a:buChar char="••"/>
          </a:pP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dsp:txBody>
      <dsp:txXfrm rot="5400000">
        <a:off x="5021876" y="940217"/>
        <a:ext cx="2335338" cy="2820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微软雅黑" panose="020B0503020204020204" pitchFamily="34" charset="-122"/>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微软雅黑" panose="020B0503020204020204" pitchFamily="34" charset="-122"/>
                <a:cs typeface="HP Simplified"/>
              </a:rPr>
              <a:pPr/>
              <a:t>1/11/2017</a:t>
            </a:fld>
            <a:endParaRPr lang="en-GB" dirty="0">
              <a:latin typeface="微软雅黑" panose="020B0503020204020204" pitchFamily="34" charset="-122"/>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微软雅黑" panose="020B0503020204020204" pitchFamily="34" charset="-122"/>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微软雅黑" panose="020B0503020204020204" pitchFamily="34" charset="-122"/>
                <a:cs typeface="HP Simplified"/>
              </a:rPr>
              <a:pPr/>
              <a:t>‹#›</a:t>
            </a:fld>
            <a:endParaRPr lang="en-GB" dirty="0">
              <a:latin typeface="微软雅黑" panose="020B0503020204020204" pitchFamily="34" charset="-122"/>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微软雅黑" panose="020B0503020204020204" pitchFamily="34" charset="-122"/>
                <a:cs typeface="微软雅黑" panose="020B0503020204020204" pitchFamily="34" charset="-122"/>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微软雅黑" panose="020B0503020204020204" pitchFamily="34" charset="-122"/>
                <a:cs typeface="微软雅黑" panose="020B0503020204020204" pitchFamily="34" charset="-122"/>
              </a:defRPr>
            </a:lvl1pPr>
          </a:lstStyle>
          <a:p>
            <a:fld id="{2D9CAF8C-0805-8440-B43D-DCCAAA4D80CE}" type="datetimeFigureOut">
              <a:rPr lang="en-US" smtClean="0"/>
              <a:pPr/>
              <a:t>1/11/2017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微软雅黑" panose="020B0503020204020204" pitchFamily="34" charset="-122"/>
                <a:cs typeface="微软雅黑" panose="020B0503020204020204" pitchFamily="34" charset="-122"/>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微软雅黑" panose="020B0503020204020204" pitchFamily="34" charset="-122"/>
                <a:cs typeface="微软雅黑" panose="020B0503020204020204" pitchFamily="34" charset="-122"/>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微软雅黑" panose="020B0503020204020204" pitchFamily="34" charset="-122"/>
        <a:ea typeface="+mn-ea"/>
        <a:cs typeface="微软雅黑" panose="020B0503020204020204" pitchFamily="34" charset="-122"/>
      </a:defRPr>
    </a:lvl1pPr>
    <a:lvl2pPr marL="457200" algn="l" defTabSz="457200" rtl="0" eaLnBrk="1" latinLnBrk="0" hangingPunct="1">
      <a:defRPr sz="1200" kern="1200">
        <a:solidFill>
          <a:schemeClr val="tx1"/>
        </a:solidFill>
        <a:latin typeface="微软雅黑" panose="020B0503020204020204" pitchFamily="34" charset="-122"/>
        <a:ea typeface="+mn-ea"/>
        <a:cs typeface="微软雅黑" panose="020B0503020204020204" pitchFamily="34" charset="-122"/>
      </a:defRPr>
    </a:lvl2pPr>
    <a:lvl3pPr marL="914400" algn="l" defTabSz="457200" rtl="0" eaLnBrk="1" latinLnBrk="0" hangingPunct="1">
      <a:defRPr sz="1200" kern="1200">
        <a:solidFill>
          <a:schemeClr val="tx1"/>
        </a:solidFill>
        <a:latin typeface="微软雅黑" panose="020B0503020204020204" pitchFamily="34" charset="-122"/>
        <a:ea typeface="+mn-ea"/>
        <a:cs typeface="微软雅黑" panose="020B0503020204020204" pitchFamily="34" charset="-122"/>
      </a:defRPr>
    </a:lvl3pPr>
    <a:lvl4pPr marL="1371600" algn="l" defTabSz="457200" rtl="0" eaLnBrk="1" latinLnBrk="0" hangingPunct="1">
      <a:defRPr sz="1200" kern="1200">
        <a:solidFill>
          <a:schemeClr val="tx1"/>
        </a:solidFill>
        <a:latin typeface="微软雅黑" panose="020B0503020204020204" pitchFamily="34" charset="-122"/>
        <a:ea typeface="+mn-ea"/>
        <a:cs typeface="微软雅黑" panose="020B0503020204020204" pitchFamily="34" charset="-122"/>
      </a:defRPr>
    </a:lvl4pPr>
    <a:lvl5pPr marL="1828800" algn="l" defTabSz="457200" rtl="0" eaLnBrk="1" latinLnBrk="0" hangingPunct="1">
      <a:defRPr sz="1200" kern="1200">
        <a:solidFill>
          <a:schemeClr val="tx1"/>
        </a:solidFill>
        <a:latin typeface="微软雅黑" panose="020B0503020204020204" pitchFamily="34" charset="-122"/>
        <a:ea typeface="+mn-ea"/>
        <a:cs typeface="微软雅黑" panose="020B0503020204020204" pitchFamily="34"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mn-ea"/>
                <a:sym typeface="HP Simplified" panose="020B0604020204020204" pitchFamily="34" charset="0"/>
              </a:rPr>
              <a:t>软件错误例子</a:t>
            </a:r>
            <a:endParaRPr lang="en-US" dirty="0" smtClean="0">
              <a:latin typeface="+mn-ea"/>
            </a:endParaRPr>
          </a:p>
          <a:p>
            <a:r>
              <a:rPr lang="zh-CN" altLang="en-US" dirty="0" smtClean="0"/>
              <a:t>“千年虫”问题的根源始于</a:t>
            </a:r>
            <a:r>
              <a:rPr lang="en-US" altLang="zh-CN" dirty="0" smtClean="0"/>
              <a:t>60</a:t>
            </a:r>
            <a:r>
              <a:rPr lang="zh-CN" altLang="en-US" dirty="0" smtClean="0"/>
              <a:t>年代。当时计算机存储器的成本很高，如果用四位数字表示年份，就要多占用存储器空间，就会使成本增加，因此为了节省存储空间，计算机系统的编程人员采用两位数字表示年份。</a:t>
            </a:r>
            <a:endParaRPr lang="en-US" dirty="0" smtClean="0">
              <a:ea typeface="微软雅黑" panose="020B0503020204020204" pitchFamily="34" charset="-122"/>
            </a:endParaRPr>
          </a:p>
          <a:p>
            <a:pPr eaLnBrk="1" hangingPunct="1">
              <a:spcBef>
                <a:spcPct val="0"/>
              </a:spcBef>
            </a:pPr>
            <a:r>
              <a:rPr lang="zh-CN" altLang="en-US" dirty="0" smtClean="0"/>
              <a:t>计算机</a:t>
            </a:r>
            <a:r>
              <a:rPr lang="en-US" altLang="zh-CN" dirty="0" smtClean="0"/>
              <a:t>2000</a:t>
            </a:r>
            <a:r>
              <a:rPr lang="zh-CN" altLang="en-US" dirty="0" smtClean="0"/>
              <a:t>年问题，又叫做千年虫”、“电脑千禧年千年虫问题”或“千年危机”。缩写为“</a:t>
            </a:r>
            <a:r>
              <a:rPr lang="en-US" altLang="zh-CN" dirty="0" smtClean="0"/>
              <a:t>Y2K”</a:t>
            </a:r>
            <a:r>
              <a:rPr lang="zh-CN" altLang="en-US" dirty="0" smtClean="0"/>
              <a:t>。是指在某些使用了计算机程序的智能系统（包括计算机系统、自动控制芯片等）中，由于其中的年份只使用两位十进制数来表示，因此当系统进行（或涉及到）跨世纪的日期处理运 算时（如多个日期之间的计算或比较等），就会出现错误的结果，进而引发各种各样的系统功 能紊乱甚至崩溃。因此从根本上说千年虫是一种程序处理日期上的</a:t>
            </a:r>
            <a:r>
              <a:rPr lang="en-US" altLang="zh-CN" dirty="0" smtClean="0"/>
              <a:t>BUG</a:t>
            </a:r>
            <a:r>
              <a:rPr lang="zh-CN" altLang="en-US" dirty="0" smtClean="0"/>
              <a:t>，而非病毒。</a:t>
            </a:r>
          </a:p>
          <a:p>
            <a:endParaRPr lang="en-US" altLang="zh-CN"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42378198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由此过度到下一页总结出站在用户的角度总结出软件测试的目的</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726901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软件测试目的是发现缺陷，验证软件的功能和性能等满足需求，提供相关质量信息建立软件质量的信心。</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15</a:t>
            </a:fld>
            <a:endParaRPr lang="en-GB" dirty="0"/>
          </a:p>
        </p:txBody>
      </p:sp>
    </p:spTree>
    <p:extLst>
      <p:ext uri="{BB962C8B-B14F-4D97-AF65-F5344CB8AC3E}">
        <p14:creationId xmlns:p14="http://schemas.microsoft.com/office/powerpoint/2010/main" val="2857594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16</a:t>
            </a:fld>
            <a:endParaRPr lang="en-GB" dirty="0"/>
          </a:p>
        </p:txBody>
      </p:sp>
    </p:spTree>
    <p:extLst>
      <p:ext uri="{BB962C8B-B14F-4D97-AF65-F5344CB8AC3E}">
        <p14:creationId xmlns:p14="http://schemas.microsoft.com/office/powerpoint/2010/main" val="2799779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17</a:t>
            </a:fld>
            <a:endParaRPr lang="en-GB" dirty="0"/>
          </a:p>
        </p:txBody>
      </p:sp>
    </p:spTree>
    <p:extLst>
      <p:ext uri="{BB962C8B-B14F-4D97-AF65-F5344CB8AC3E}">
        <p14:creationId xmlns:p14="http://schemas.microsoft.com/office/powerpoint/2010/main" val="79160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杀虫剂悖论：</a:t>
            </a:r>
            <a:endParaRPr lang="en-US" altLang="zh-CN" dirty="0" smtClean="0"/>
          </a:p>
          <a:p>
            <a:r>
              <a:rPr lang="zh-CN" altLang="en-US" sz="2000" dirty="0" smtClean="0"/>
              <a:t>一个好的测试用例具有较高的发现某个尚未发现的缺陷的可能性</a:t>
            </a:r>
            <a:endParaRPr lang="en-US" altLang="zh-CN" sz="2000" dirty="0" smtClean="0"/>
          </a:p>
          <a:p>
            <a:r>
              <a:rPr lang="zh-CN" altLang="en-US" sz="2000" dirty="0" smtClean="0"/>
              <a:t>一个成功的测试用例能够发现某个尚未发现的缺陷</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18</a:t>
            </a:fld>
            <a:endParaRPr lang="en-GB" dirty="0"/>
          </a:p>
        </p:txBody>
      </p:sp>
    </p:spTree>
    <p:extLst>
      <p:ext uri="{BB962C8B-B14F-4D97-AF65-F5344CB8AC3E}">
        <p14:creationId xmlns:p14="http://schemas.microsoft.com/office/powerpoint/2010/main" val="295675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杀虫剂悖论：</a:t>
            </a:r>
            <a:endParaRPr lang="en-US" altLang="zh-CN" dirty="0" smtClean="0"/>
          </a:p>
          <a:p>
            <a:r>
              <a:rPr lang="zh-CN" altLang="en-US" sz="2000" dirty="0" smtClean="0"/>
              <a:t>一个好的测试用例具有较高的发现某个尚未发现的缺陷的可能性</a:t>
            </a:r>
            <a:endParaRPr lang="en-US" altLang="zh-CN" sz="2000" dirty="0" smtClean="0"/>
          </a:p>
          <a:p>
            <a:r>
              <a:rPr lang="zh-CN" altLang="en-US" sz="2000" dirty="0" smtClean="0"/>
              <a:t>一个成功的测试用例能够发现某个尚未发现的缺陷</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19</a:t>
            </a:fld>
            <a:endParaRPr lang="en-GB" dirty="0"/>
          </a:p>
        </p:txBody>
      </p:sp>
    </p:spTree>
    <p:extLst>
      <p:ext uri="{BB962C8B-B14F-4D97-AF65-F5344CB8AC3E}">
        <p14:creationId xmlns:p14="http://schemas.microsoft.com/office/powerpoint/2010/main" val="854240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20</a:t>
            </a:fld>
            <a:endParaRPr lang="en-GB" dirty="0"/>
          </a:p>
        </p:txBody>
      </p:sp>
    </p:spTree>
    <p:extLst>
      <p:ext uri="{BB962C8B-B14F-4D97-AF65-F5344CB8AC3E}">
        <p14:creationId xmlns:p14="http://schemas.microsoft.com/office/powerpoint/2010/main" val="3390718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21</a:t>
            </a:fld>
            <a:endParaRPr lang="en-GB" dirty="0"/>
          </a:p>
        </p:txBody>
      </p:sp>
    </p:spTree>
    <p:extLst>
      <p:ext uri="{BB962C8B-B14F-4D97-AF65-F5344CB8AC3E}">
        <p14:creationId xmlns:p14="http://schemas.microsoft.com/office/powerpoint/2010/main" val="3998501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22</a:t>
            </a:fld>
            <a:endParaRPr lang="en-GB" dirty="0"/>
          </a:p>
        </p:txBody>
      </p:sp>
    </p:spTree>
    <p:extLst>
      <p:ext uri="{BB962C8B-B14F-4D97-AF65-F5344CB8AC3E}">
        <p14:creationId xmlns:p14="http://schemas.microsoft.com/office/powerpoint/2010/main" val="3525810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23</a:t>
            </a:fld>
            <a:endParaRPr lang="en-GB" dirty="0"/>
          </a:p>
        </p:txBody>
      </p:sp>
    </p:spTree>
    <p:extLst>
      <p:ext uri="{BB962C8B-B14F-4D97-AF65-F5344CB8AC3E}">
        <p14:creationId xmlns:p14="http://schemas.microsoft.com/office/powerpoint/2010/main" val="3410576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latin typeface="+mn-ea"/>
                <a:ea typeface="+mn-ea"/>
              </a:rPr>
              <a:t>讨论：</a:t>
            </a:r>
            <a:endParaRPr lang="en-US" altLang="zh-CN" dirty="0" smtClean="0">
              <a:latin typeface="+mn-ea"/>
              <a:ea typeface="+mn-ea"/>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latin typeface="+mn-ea"/>
                <a:ea typeface="+mn-ea"/>
              </a:rPr>
              <a:t>1、</a:t>
            </a:r>
            <a:r>
              <a:rPr lang="zh-CN" altLang="en-US" dirty="0" smtClean="0">
                <a:latin typeface="+mn-ea"/>
                <a:ea typeface="+mn-ea"/>
              </a:rPr>
              <a:t>引入软件缺陷的原因（代码、文档）：</a:t>
            </a:r>
            <a:r>
              <a:rPr lang="zh-CN" altLang="en-US" sz="1200" b="0" dirty="0" smtClean="0">
                <a:solidFill>
                  <a:schemeClr val="tx1"/>
                </a:solidFill>
                <a:latin typeface="+mn-ea"/>
                <a:ea typeface="+mn-ea"/>
              </a:rPr>
              <a:t>时间的压力、人本身容易犯错误、技术的革新、复杂的外部系统、代码及系统架构</a:t>
            </a:r>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sz="1200" b="0" dirty="0" smtClean="0">
              <a:solidFill>
                <a:schemeClr val="tx1"/>
              </a:solidFill>
              <a:latin typeface="+mn-ea"/>
              <a:ea typeface="+mn-ea"/>
            </a:endParaRPr>
          </a:p>
          <a:p>
            <a:endParaRPr lang="en-US" altLang="zh-CN" dirty="0" smtClean="0">
              <a:latin typeface="+mn-ea"/>
              <a:ea typeface="+mn-ea"/>
            </a:endParaRPr>
          </a:p>
          <a:p>
            <a:r>
              <a:rPr lang="en-US" altLang="zh-CN" dirty="0" smtClean="0">
                <a:latin typeface="+mn-ea"/>
                <a:ea typeface="+mn-ea"/>
              </a:rPr>
              <a:t>2</a:t>
            </a:r>
            <a:r>
              <a:rPr lang="zh-CN" altLang="en-US" dirty="0" smtClean="0">
                <a:latin typeface="+mn-ea"/>
                <a:ea typeface="+mn-ea"/>
              </a:rPr>
              <a:t>、用户体验的影响因素：功能实现的好坏、缺陷的多少</a:t>
            </a:r>
            <a:endParaRPr lang="en-US" altLang="zh-CN" dirty="0" smtClean="0">
              <a:latin typeface="+mn-ea"/>
              <a:ea typeface="+mn-ea"/>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3132315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测试人员素质主要是指软技能，包括沟通能力，团队合作精神和软件测试心理学等</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24</a:t>
            </a:fld>
            <a:endParaRPr lang="en-GB" dirty="0"/>
          </a:p>
        </p:txBody>
      </p:sp>
    </p:spTree>
    <p:extLst>
      <p:ext uri="{BB962C8B-B14F-4D97-AF65-F5344CB8AC3E}">
        <p14:creationId xmlns:p14="http://schemas.microsoft.com/office/powerpoint/2010/main" val="1417417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b="0" dirty="0" smtClean="0">
                <a:solidFill>
                  <a:schemeClr val="tx1"/>
                </a:solidFill>
                <a:latin typeface="+mn-ea"/>
                <a:ea typeface="+mn-ea"/>
              </a:rPr>
              <a:t>结构化的软件测试，使软件测试在整个软件开发过程中可以对软件进行系统的测试。</a:t>
            </a:r>
            <a:endParaRPr lang="en-US" altLang="zh-CN" b="0" dirty="0" smtClean="0">
              <a:solidFill>
                <a:schemeClr val="tx1"/>
              </a:solidFill>
              <a:latin typeface="+mn-ea"/>
              <a:ea typeface="+mn-ea"/>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25</a:t>
            </a:fld>
            <a:endParaRPr lang="en-GB" dirty="0"/>
          </a:p>
        </p:txBody>
      </p:sp>
    </p:spTree>
    <p:extLst>
      <p:ext uri="{BB962C8B-B14F-4D97-AF65-F5344CB8AC3E}">
        <p14:creationId xmlns:p14="http://schemas.microsoft.com/office/powerpoint/2010/main" val="2906817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dirty="0" smtClean="0">
                <a:solidFill>
                  <a:schemeClr val="tx1"/>
                </a:solidFill>
                <a:latin typeface="+mn-ea"/>
              </a:rPr>
              <a:t>进行测试分析时，需要考虑是否有足够的信息，使得可以设计出测试案例，这包括：</a:t>
            </a:r>
            <a:endParaRPr lang="en-US" altLang="zh-CN" sz="1200" b="0" dirty="0" smtClean="0">
              <a:solidFill>
                <a:schemeClr val="tx1"/>
              </a:solidFill>
              <a:latin typeface="+mn-ea"/>
            </a:endParaRPr>
          </a:p>
          <a:p>
            <a:pPr marL="342900" marR="0" lvl="1" indent="-342900" algn="l" defTabSz="457200" rtl="0" eaLnBrk="1" fontAlgn="auto" latinLnBrk="0" hangingPunct="1">
              <a:lnSpc>
                <a:spcPct val="100000"/>
              </a:lnSpc>
              <a:spcBef>
                <a:spcPts val="0"/>
              </a:spcBef>
              <a:spcAft>
                <a:spcPts val="0"/>
              </a:spcAft>
              <a:buClrTx/>
              <a:buSzTx/>
              <a:buFontTx/>
              <a:buAutoNum type="arabicPeriod"/>
              <a:tabLst/>
              <a:defRPr/>
            </a:pPr>
            <a:r>
              <a:rPr lang="zh-CN" altLang="en-US" sz="1600" b="1" dirty="0" smtClean="0">
                <a:latin typeface="+mn-ea"/>
              </a:rPr>
              <a:t>是否存在明确的期望结果</a:t>
            </a:r>
            <a:endParaRPr lang="en-US" altLang="zh-CN" sz="1600" b="1" dirty="0" smtClean="0">
              <a:latin typeface="+mn-ea"/>
            </a:endParaRPr>
          </a:p>
          <a:p>
            <a:pPr marL="342900" marR="0" lvl="1" indent="-342900" algn="l" defTabSz="457200" rtl="0" eaLnBrk="1" fontAlgn="auto" latinLnBrk="0" hangingPunct="1">
              <a:lnSpc>
                <a:spcPct val="100000"/>
              </a:lnSpc>
              <a:spcBef>
                <a:spcPts val="0"/>
              </a:spcBef>
              <a:spcAft>
                <a:spcPts val="0"/>
              </a:spcAft>
              <a:buClrTx/>
              <a:buSzTx/>
              <a:buFontTx/>
              <a:buAutoNum type="arabicPeriod"/>
              <a:tabLst/>
              <a:defRPr/>
            </a:pPr>
            <a:r>
              <a:rPr lang="zh-CN" altLang="en-US" sz="1600" b="1" dirty="0" smtClean="0">
                <a:latin typeface="+mn-ea"/>
              </a:rPr>
              <a:t>期望结果描述是否完整、准确</a:t>
            </a:r>
            <a:endParaRPr lang="en-US" altLang="zh-CN" sz="1600" b="1" dirty="0" smtClean="0">
              <a:latin typeface="+mn-ea"/>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28</a:t>
            </a:fld>
            <a:endParaRPr lang="en-GB" dirty="0"/>
          </a:p>
        </p:txBody>
      </p:sp>
    </p:spTree>
    <p:extLst>
      <p:ext uri="{BB962C8B-B14F-4D97-AF65-F5344CB8AC3E}">
        <p14:creationId xmlns:p14="http://schemas.microsoft.com/office/powerpoint/2010/main" val="1608357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dirty="0" smtClean="0">
                <a:solidFill>
                  <a:schemeClr val="tx1"/>
                </a:solidFill>
                <a:latin typeface="+mn-ea"/>
              </a:rPr>
              <a:t>进行测试分析时，需要考虑是否有足够的信息，使得可以设计出测试案例，这包括：</a:t>
            </a:r>
            <a:endParaRPr lang="en-US" altLang="zh-CN" sz="1200" b="0" dirty="0" smtClean="0">
              <a:solidFill>
                <a:schemeClr val="tx1"/>
              </a:solidFill>
              <a:latin typeface="+mn-ea"/>
            </a:endParaRPr>
          </a:p>
          <a:p>
            <a:pPr marL="342900" marR="0" lvl="1" indent="-342900" algn="l" defTabSz="457200" rtl="0" eaLnBrk="1" fontAlgn="auto" latinLnBrk="0" hangingPunct="1">
              <a:lnSpc>
                <a:spcPct val="100000"/>
              </a:lnSpc>
              <a:spcBef>
                <a:spcPts val="0"/>
              </a:spcBef>
              <a:spcAft>
                <a:spcPts val="0"/>
              </a:spcAft>
              <a:buClrTx/>
              <a:buSzTx/>
              <a:buFontTx/>
              <a:buAutoNum type="arabicPeriod"/>
              <a:tabLst/>
              <a:defRPr/>
            </a:pPr>
            <a:r>
              <a:rPr lang="zh-CN" altLang="en-US" sz="1600" b="1" dirty="0" smtClean="0">
                <a:latin typeface="+mn-ea"/>
              </a:rPr>
              <a:t>是否存在明确的期望结果</a:t>
            </a:r>
            <a:endParaRPr lang="en-US" altLang="zh-CN" sz="1600" b="1" dirty="0" smtClean="0">
              <a:latin typeface="+mn-ea"/>
            </a:endParaRPr>
          </a:p>
          <a:p>
            <a:pPr marL="342900" marR="0" lvl="1" indent="-342900" algn="l" defTabSz="457200" rtl="0" eaLnBrk="1" fontAlgn="auto" latinLnBrk="0" hangingPunct="1">
              <a:lnSpc>
                <a:spcPct val="100000"/>
              </a:lnSpc>
              <a:spcBef>
                <a:spcPts val="0"/>
              </a:spcBef>
              <a:spcAft>
                <a:spcPts val="0"/>
              </a:spcAft>
              <a:buClrTx/>
              <a:buSzTx/>
              <a:buFontTx/>
              <a:buAutoNum type="arabicPeriod"/>
              <a:tabLst/>
              <a:defRPr/>
            </a:pPr>
            <a:r>
              <a:rPr lang="zh-CN" altLang="en-US" sz="1600" b="1" dirty="0" smtClean="0">
                <a:latin typeface="+mn-ea"/>
              </a:rPr>
              <a:t>期望结果描述是否完整、准确</a:t>
            </a:r>
            <a:endParaRPr lang="en-US" altLang="zh-CN" sz="1600" b="1" dirty="0" smtClean="0">
              <a:latin typeface="+mn-ea"/>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29</a:t>
            </a:fld>
            <a:endParaRPr lang="en-GB" dirty="0"/>
          </a:p>
        </p:txBody>
      </p:sp>
    </p:spTree>
    <p:extLst>
      <p:ext uri="{BB962C8B-B14F-4D97-AF65-F5344CB8AC3E}">
        <p14:creationId xmlns:p14="http://schemas.microsoft.com/office/powerpoint/2010/main" val="2067194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buFont typeface="Wingdings" panose="05000000000000000000" pitchFamily="2" charset="2"/>
              <a:buNone/>
            </a:pPr>
            <a:r>
              <a:rPr lang="zh-CN" altLang="en-US" b="0" dirty="0" smtClean="0">
                <a:solidFill>
                  <a:schemeClr val="tx1"/>
                </a:solidFill>
              </a:rPr>
              <a:t>使用测试工具的缺点</a:t>
            </a:r>
            <a:r>
              <a:rPr lang="en-US" altLang="zh-CN" b="0" dirty="0" smtClean="0">
                <a:solidFill>
                  <a:schemeClr val="tx1"/>
                </a:solidFill>
              </a:rPr>
              <a:t>:</a:t>
            </a:r>
          </a:p>
          <a:p>
            <a:pPr marL="0" marR="0" indent="0" algn="l" defTabSz="4572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lang="zh-CN" altLang="en-US" b="0" dirty="0" smtClean="0">
                <a:solidFill>
                  <a:schemeClr val="tx1"/>
                </a:solidFill>
              </a:rPr>
              <a:t>对测试工具寄予过高的期望，盲目信仰</a:t>
            </a:r>
            <a:endParaRPr lang="en-US" altLang="zh-CN" b="0" dirty="0" smtClean="0">
              <a:solidFill>
                <a:schemeClr val="tx1"/>
              </a:solidFill>
            </a:endParaRPr>
          </a:p>
          <a:p>
            <a:pPr eaLnBrk="1" hangingPunct="1">
              <a:buFont typeface="Wingdings" panose="05000000000000000000" pitchFamily="2" charset="2"/>
              <a:buChar char="l"/>
            </a:pPr>
            <a:r>
              <a:rPr lang="en-US" altLang="zh-CN" b="0" dirty="0" smtClean="0">
                <a:solidFill>
                  <a:schemeClr val="tx1"/>
                </a:solidFill>
              </a:rPr>
              <a:t> </a:t>
            </a:r>
            <a:r>
              <a:rPr lang="zh-CN" altLang="en-US" b="0" dirty="0" smtClean="0">
                <a:solidFill>
                  <a:schemeClr val="tx1"/>
                </a:solidFill>
              </a:rPr>
              <a:t>低估了刚引入工具时所需要的成本、人力、时间等，要成功使用测试工具所需要的成本</a:t>
            </a:r>
            <a:endParaRPr lang="en-US" altLang="zh-CN" b="0" dirty="0" smtClean="0">
              <a:solidFill>
                <a:schemeClr val="tx1"/>
              </a:solidFill>
            </a:endParaRPr>
          </a:p>
          <a:p>
            <a:pPr eaLnBrk="1" hangingPunct="1">
              <a:buFont typeface="Wingdings" panose="05000000000000000000" pitchFamily="2" charset="2"/>
              <a:buChar char="l"/>
            </a:pPr>
            <a:r>
              <a:rPr lang="en-US" altLang="zh-CN" b="0" dirty="0" smtClean="0">
                <a:solidFill>
                  <a:schemeClr val="tx1"/>
                </a:solidFill>
              </a:rPr>
              <a:t> </a:t>
            </a:r>
            <a:r>
              <a:rPr lang="zh-CN" altLang="en-US" b="0" dirty="0" smtClean="0">
                <a:solidFill>
                  <a:schemeClr val="tx1"/>
                </a:solidFill>
              </a:rPr>
              <a:t>低估所需的维护成本</a:t>
            </a:r>
            <a:endParaRPr lang="en-US" altLang="zh-CN" b="0" dirty="0" smtClean="0">
              <a:solidFill>
                <a:schemeClr val="tx1"/>
              </a:solidFill>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34</a:t>
            </a:fld>
            <a:endParaRPr lang="en-GB" dirty="0"/>
          </a:p>
        </p:txBody>
      </p:sp>
    </p:spTree>
    <p:extLst>
      <p:ext uri="{BB962C8B-B14F-4D97-AF65-F5344CB8AC3E}">
        <p14:creationId xmlns:p14="http://schemas.microsoft.com/office/powerpoint/2010/main" val="1248040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latin typeface="+mn-ea"/>
              </a:rPr>
              <a:t>HP</a:t>
            </a:r>
            <a:r>
              <a:rPr lang="zh-CN" altLang="en-US" dirty="0" smtClean="0">
                <a:latin typeface="+mn-ea"/>
              </a:rPr>
              <a:t>测试工具占领软件测试市场第一</a:t>
            </a:r>
            <a:endParaRPr lang="en-US" altLang="zh-CN" dirty="0" smtClean="0"/>
          </a:p>
          <a:p>
            <a:r>
              <a:rPr lang="zh-CN" altLang="en-US" dirty="0" smtClean="0"/>
              <a:t>工具选择的过程：</a:t>
            </a:r>
            <a:r>
              <a:rPr lang="zh-CN" altLang="en-US" dirty="0" smtClean="0">
                <a:solidFill>
                  <a:schemeClr val="tx2"/>
                </a:solidFill>
                <a:ea typeface="微软雅黑" panose="020B0503020204020204" pitchFamily="34" charset="-122"/>
              </a:rPr>
              <a:t>工具需求 </a:t>
            </a:r>
            <a:r>
              <a:rPr lang="en-US" altLang="zh-CN" dirty="0" smtClean="0">
                <a:solidFill>
                  <a:schemeClr val="tx2"/>
                </a:solidFill>
                <a:ea typeface="微软雅黑" panose="020B0503020204020204" pitchFamily="34" charset="-122"/>
              </a:rPr>
              <a:t>-&gt;</a:t>
            </a:r>
            <a:r>
              <a:rPr lang="zh-CN" altLang="en-US" b="0" dirty="0" smtClean="0">
                <a:solidFill>
                  <a:schemeClr val="tx1"/>
                </a:solidFill>
              </a:rPr>
              <a:t>市场调研</a:t>
            </a:r>
            <a:r>
              <a:rPr lang="en-US" altLang="zh-CN" b="0" dirty="0" smtClean="0">
                <a:solidFill>
                  <a:schemeClr val="tx1"/>
                </a:solidFill>
              </a:rPr>
              <a:t>-&gt;</a:t>
            </a:r>
            <a:r>
              <a:rPr lang="zh-CN" altLang="en-US" b="0" dirty="0" smtClean="0">
                <a:solidFill>
                  <a:schemeClr val="tx1"/>
                </a:solidFill>
              </a:rPr>
              <a:t>产品</a:t>
            </a:r>
            <a:r>
              <a:rPr lang="en-US" altLang="zh-CN" b="0" dirty="0" smtClean="0">
                <a:solidFill>
                  <a:schemeClr val="tx1"/>
                </a:solidFill>
              </a:rPr>
              <a:t>Demo-&gt;</a:t>
            </a:r>
            <a:r>
              <a:rPr lang="zh-CN" altLang="en-US" b="0" dirty="0" smtClean="0">
                <a:solidFill>
                  <a:schemeClr val="tx1"/>
                </a:solidFill>
              </a:rPr>
              <a:t>评估（</a:t>
            </a:r>
            <a:r>
              <a:rPr lang="en-US" altLang="zh-CN" b="0" dirty="0" smtClean="0">
                <a:solidFill>
                  <a:schemeClr val="tx1"/>
                </a:solidFill>
              </a:rPr>
              <a:t>POC</a:t>
            </a:r>
            <a:r>
              <a:rPr lang="zh-CN" altLang="en-US" b="0" dirty="0" smtClean="0">
                <a:solidFill>
                  <a:schemeClr val="tx1"/>
                </a:solidFill>
              </a:rPr>
              <a:t>）</a:t>
            </a:r>
            <a:r>
              <a:rPr lang="en-US" altLang="zh-CN" b="0" dirty="0" smtClean="0">
                <a:solidFill>
                  <a:schemeClr val="tx1"/>
                </a:solidFill>
              </a:rPr>
              <a:t>-&gt;</a:t>
            </a:r>
            <a:r>
              <a:rPr lang="zh-CN" altLang="en-US" b="0" dirty="0" smtClean="0">
                <a:solidFill>
                  <a:schemeClr val="tx1"/>
                </a:solidFill>
              </a:rPr>
              <a:t>评审评估结果</a:t>
            </a:r>
            <a:endParaRPr lang="en-US" altLang="zh-CN" dirty="0" smtClean="0">
              <a:solidFill>
                <a:schemeClr val="tx2"/>
              </a:solidFill>
              <a:ea typeface="微软雅黑" panose="020B0503020204020204" pitchFamily="34" charset="-122"/>
            </a:endParaRPr>
          </a:p>
          <a:p>
            <a:pPr eaLnBrk="1" hangingPunct="1">
              <a:buFont typeface="Verdana" panose="020B0604030504040204" pitchFamily="34" charset="0"/>
              <a:buAutoNum type="arabicPeriod"/>
            </a:pPr>
            <a:r>
              <a:rPr lang="zh-CN" altLang="en-US" b="0" dirty="0" smtClean="0">
                <a:solidFill>
                  <a:schemeClr val="tx1"/>
                </a:solidFill>
              </a:rPr>
              <a:t>工具需求</a:t>
            </a:r>
            <a:endParaRPr lang="en-US" altLang="zh-CN" b="0" dirty="0" smtClean="0">
              <a:solidFill>
                <a:schemeClr val="tx1"/>
              </a:solidFill>
            </a:endParaRPr>
          </a:p>
          <a:p>
            <a:pPr lvl="1" eaLnBrk="1" hangingPunct="1">
              <a:buSzPct val="80000"/>
              <a:buFont typeface="Wingdings" panose="05000000000000000000" pitchFamily="2" charset="2"/>
              <a:buChar char="Ø"/>
            </a:pPr>
            <a:r>
              <a:rPr lang="zh-CN" altLang="en-US" b="0" dirty="0" smtClean="0">
                <a:solidFill>
                  <a:schemeClr val="tx1"/>
                </a:solidFill>
              </a:rPr>
              <a:t>为什么需要引入工具，需要什么样的工具？</a:t>
            </a:r>
            <a:endParaRPr lang="en-US" altLang="zh-CN" b="0" dirty="0" smtClean="0">
              <a:solidFill>
                <a:schemeClr val="tx1"/>
              </a:solidFill>
            </a:endParaRPr>
          </a:p>
          <a:p>
            <a:pPr eaLnBrk="1" hangingPunct="1">
              <a:buFont typeface="Verdana" panose="020B0604030504040204" pitchFamily="34" charset="0"/>
              <a:buAutoNum type="arabicPeriod"/>
            </a:pPr>
            <a:r>
              <a:rPr lang="zh-CN" altLang="en-US" b="0" dirty="0" smtClean="0">
                <a:solidFill>
                  <a:schemeClr val="tx1"/>
                </a:solidFill>
              </a:rPr>
              <a:t>市场调研</a:t>
            </a:r>
            <a:endParaRPr lang="en-US" altLang="zh-CN" b="0" dirty="0" smtClean="0">
              <a:solidFill>
                <a:schemeClr val="tx1"/>
              </a:solidFill>
            </a:endParaRPr>
          </a:p>
          <a:p>
            <a:pPr lvl="1" eaLnBrk="1" hangingPunct="1">
              <a:buSzPct val="80000"/>
              <a:buFont typeface="Wingdings" panose="05000000000000000000" pitchFamily="2" charset="2"/>
              <a:buChar char="Ø"/>
            </a:pPr>
            <a:r>
              <a:rPr lang="zh-CN" altLang="en-US" b="0" dirty="0" smtClean="0">
                <a:solidFill>
                  <a:schemeClr val="tx1"/>
                </a:solidFill>
              </a:rPr>
              <a:t>目前市场上有哪些可供选择工具</a:t>
            </a:r>
            <a:endParaRPr lang="en-US" altLang="zh-CN" b="0" dirty="0" smtClean="0">
              <a:solidFill>
                <a:schemeClr val="tx1"/>
              </a:solidFill>
            </a:endParaRPr>
          </a:p>
          <a:p>
            <a:pPr eaLnBrk="1" hangingPunct="1">
              <a:buFont typeface="Verdana" panose="020B0604030504040204" pitchFamily="34" charset="0"/>
              <a:buAutoNum type="arabicPeriod"/>
            </a:pPr>
            <a:r>
              <a:rPr lang="zh-CN" altLang="en-US" b="0" dirty="0" smtClean="0">
                <a:solidFill>
                  <a:schemeClr val="tx1"/>
                </a:solidFill>
              </a:rPr>
              <a:t>产品</a:t>
            </a:r>
            <a:r>
              <a:rPr lang="en-US" altLang="zh-CN" b="0" dirty="0" smtClean="0">
                <a:solidFill>
                  <a:schemeClr val="tx1"/>
                </a:solidFill>
              </a:rPr>
              <a:t>Demo</a:t>
            </a:r>
          </a:p>
          <a:p>
            <a:pPr lvl="1" eaLnBrk="1" hangingPunct="1">
              <a:buSzPct val="80000"/>
              <a:buFont typeface="Wingdings" panose="05000000000000000000" pitchFamily="2" charset="2"/>
              <a:buChar char="Ø"/>
            </a:pPr>
            <a:r>
              <a:rPr lang="zh-CN" altLang="en-US" b="0" dirty="0" smtClean="0">
                <a:solidFill>
                  <a:schemeClr val="tx1"/>
                </a:solidFill>
              </a:rPr>
              <a:t>备选工具特点展示</a:t>
            </a:r>
            <a:endParaRPr lang="en-US" altLang="zh-CN" b="0" dirty="0" smtClean="0">
              <a:solidFill>
                <a:schemeClr val="tx1"/>
              </a:solidFill>
            </a:endParaRPr>
          </a:p>
          <a:p>
            <a:pPr eaLnBrk="1" hangingPunct="1">
              <a:buFont typeface="Verdana" panose="020B0604030504040204" pitchFamily="34" charset="0"/>
              <a:buAutoNum type="arabicPeriod"/>
            </a:pPr>
            <a:r>
              <a:rPr lang="zh-CN" altLang="en-US" b="0" dirty="0" smtClean="0">
                <a:solidFill>
                  <a:schemeClr val="tx1"/>
                </a:solidFill>
              </a:rPr>
              <a:t>评估</a:t>
            </a:r>
            <a:endParaRPr lang="en-US" altLang="zh-CN" b="0" dirty="0" smtClean="0">
              <a:solidFill>
                <a:schemeClr val="tx1"/>
              </a:solidFill>
            </a:endParaRPr>
          </a:p>
          <a:p>
            <a:pPr lvl="1" eaLnBrk="1" hangingPunct="1">
              <a:buSzPct val="80000"/>
              <a:buFont typeface="Wingdings" panose="05000000000000000000" pitchFamily="2" charset="2"/>
              <a:buChar char="Ø"/>
            </a:pPr>
            <a:r>
              <a:rPr lang="zh-CN" altLang="en-US" b="0" dirty="0" smtClean="0">
                <a:solidFill>
                  <a:schemeClr val="tx1"/>
                </a:solidFill>
              </a:rPr>
              <a:t>备选工具是否符合组织对工具的需求</a:t>
            </a:r>
            <a:endParaRPr lang="en-US" altLang="zh-CN" b="0" dirty="0" smtClean="0">
              <a:solidFill>
                <a:schemeClr val="tx1"/>
              </a:solidFill>
            </a:endParaRPr>
          </a:p>
          <a:p>
            <a:pPr eaLnBrk="1" hangingPunct="1">
              <a:buFont typeface="Verdana" panose="020B0604030504040204" pitchFamily="34" charset="0"/>
              <a:buAutoNum type="arabicPeriod"/>
            </a:pPr>
            <a:r>
              <a:rPr lang="zh-CN" altLang="en-US" b="0" dirty="0" smtClean="0">
                <a:solidFill>
                  <a:schemeClr val="tx1"/>
                </a:solidFill>
              </a:rPr>
              <a:t>评审评估结果</a:t>
            </a:r>
            <a:endParaRPr lang="en-US" altLang="zh-CN" b="0" dirty="0" smtClean="0">
              <a:solidFill>
                <a:schemeClr val="tx1"/>
              </a:solidFill>
            </a:endParaRPr>
          </a:p>
          <a:p>
            <a:pPr lvl="1" eaLnBrk="1" hangingPunct="1">
              <a:buSzPct val="80000"/>
              <a:buFont typeface="Wingdings" panose="05000000000000000000" pitchFamily="2" charset="2"/>
              <a:buChar char="Ø"/>
            </a:pPr>
            <a:r>
              <a:rPr lang="zh-CN" altLang="en-US" b="0" dirty="0" smtClean="0">
                <a:solidFill>
                  <a:schemeClr val="tx1"/>
                </a:solidFill>
              </a:rPr>
              <a:t>综合考虑供应商、评估结果等决定需要购买的工具</a:t>
            </a:r>
            <a:endParaRPr lang="en-US" dirty="0" smtClean="0">
              <a:solidFill>
                <a:schemeClr val="tx2"/>
              </a:solidFill>
              <a:ea typeface="微软雅黑" panose="020B0503020204020204" pitchFamily="34" charset="-122"/>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35</a:t>
            </a:fld>
            <a:endParaRPr lang="en-GB" dirty="0"/>
          </a:p>
        </p:txBody>
      </p:sp>
    </p:spTree>
    <p:extLst>
      <p:ext uri="{BB962C8B-B14F-4D97-AF65-F5344CB8AC3E}">
        <p14:creationId xmlns:p14="http://schemas.microsoft.com/office/powerpoint/2010/main" val="219627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同学们每组讨论几个误区，每组挑选同学来发表自己组对误区的正确认识和理解，其他组同学补充</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36</a:t>
            </a:fld>
            <a:endParaRPr lang="en-GB" dirty="0"/>
          </a:p>
        </p:txBody>
      </p:sp>
    </p:spTree>
    <p:extLst>
      <p:ext uri="{BB962C8B-B14F-4D97-AF65-F5344CB8AC3E}">
        <p14:creationId xmlns:p14="http://schemas.microsoft.com/office/powerpoint/2010/main" val="3049220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37</a:t>
            </a:fld>
            <a:endParaRPr lang="en-GB" dirty="0"/>
          </a:p>
        </p:txBody>
      </p:sp>
    </p:spTree>
    <p:extLst>
      <p:ext uri="{BB962C8B-B14F-4D97-AF65-F5344CB8AC3E}">
        <p14:creationId xmlns:p14="http://schemas.microsoft.com/office/powerpoint/2010/main" val="2179289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latin typeface="+mn-ea"/>
              </a:rPr>
              <a:t>软件测试外包服务</a:t>
            </a:r>
            <a:r>
              <a:rPr lang="en-US" altLang="zh-CN" sz="1800" dirty="0" err="1" smtClean="0">
                <a:latin typeface="+mn-ea"/>
              </a:rPr>
              <a:t>TaaS</a:t>
            </a:r>
            <a:r>
              <a:rPr lang="en-US" altLang="zh-CN" sz="1800" dirty="0" smtClean="0">
                <a:latin typeface="+mn-ea"/>
              </a:rPr>
              <a:t>: Testing as a</a:t>
            </a:r>
            <a:r>
              <a:rPr lang="en-US" altLang="zh-CN" sz="1800" baseline="0" dirty="0" smtClean="0">
                <a:latin typeface="+mn-ea"/>
              </a:rPr>
              <a:t> Service</a:t>
            </a:r>
            <a:endParaRPr lang="en-US" altLang="zh-CN" sz="1800" dirty="0" smtClean="0"/>
          </a:p>
          <a:p>
            <a:pPr marL="0" marR="0" lvl="2" indent="0" algn="l" defTabSz="457200" rtl="0" eaLnBrk="1" fontAlgn="auto" latinLnBrk="0" hangingPunct="1">
              <a:lnSpc>
                <a:spcPct val="100000"/>
              </a:lnSpc>
              <a:spcBef>
                <a:spcPts val="0"/>
              </a:spcBef>
              <a:spcAft>
                <a:spcPts val="0"/>
              </a:spcAft>
              <a:buClrTx/>
              <a:buSzTx/>
              <a:buFontTx/>
              <a:buNone/>
              <a:tabLst/>
              <a:defRPr/>
            </a:pPr>
            <a:r>
              <a:rPr lang="zh-CN" altLang="en-US" sz="1800" dirty="0" smtClean="0"/>
              <a:t>对于高可靠、高安全的软件，软件测试费用可能是软件开发费用的</a:t>
            </a:r>
            <a:r>
              <a:rPr lang="en-US" altLang="zh-CN" sz="1800" dirty="0" smtClean="0"/>
              <a:t>3</a:t>
            </a:r>
            <a:r>
              <a:rPr lang="zh-CN" altLang="en-US" sz="1800" dirty="0" smtClean="0"/>
              <a:t>至</a:t>
            </a:r>
            <a:r>
              <a:rPr lang="en-US" altLang="zh-CN" sz="1800" dirty="0" smtClean="0"/>
              <a:t>5</a:t>
            </a:r>
            <a:r>
              <a:rPr lang="zh-CN" altLang="en-US" sz="1800" dirty="0" smtClean="0"/>
              <a:t>倍，这些说明软件测试的重要性</a:t>
            </a:r>
          </a:p>
        </p:txBody>
      </p:sp>
      <p:sp>
        <p:nvSpPr>
          <p:cNvPr id="4" name="Slide Number Placeholder 3"/>
          <p:cNvSpPr>
            <a:spLocks noGrp="1"/>
          </p:cNvSpPr>
          <p:nvPr>
            <p:ph type="sldNum" sz="quarter" idx="10"/>
          </p:nvPr>
        </p:nvSpPr>
        <p:spPr/>
        <p:txBody>
          <a:bodyPr/>
          <a:lstStyle/>
          <a:p>
            <a:fld id="{22A853E8-D85F-5D49-95D2-E1D96ABFE2B9}" type="slidenum">
              <a:rPr lang="en-GB" smtClean="0"/>
              <a:pPr/>
              <a:t>39</a:t>
            </a:fld>
            <a:endParaRPr lang="en-GB" dirty="0"/>
          </a:p>
        </p:txBody>
      </p:sp>
    </p:spTree>
    <p:extLst>
      <p:ext uri="{BB962C8B-B14F-4D97-AF65-F5344CB8AC3E}">
        <p14:creationId xmlns:p14="http://schemas.microsoft.com/office/powerpoint/2010/main" val="4047459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aseline="0" dirty="0" smtClean="0"/>
              <a:t>国内小的公司没有软件测试，中等级的公司</a:t>
            </a:r>
            <a:r>
              <a:rPr lang="en-US" altLang="zh-CN" baseline="0" dirty="0" smtClean="0"/>
              <a:t>1:5 </a:t>
            </a:r>
            <a:r>
              <a:rPr lang="zh-CN" altLang="en-US" baseline="0" dirty="0" smtClean="0"/>
              <a:t>，大公司</a:t>
            </a:r>
            <a:r>
              <a:rPr lang="en-US" altLang="zh-CN" baseline="0" dirty="0" smtClean="0"/>
              <a:t>1:3</a:t>
            </a:r>
            <a:r>
              <a:rPr lang="zh-CN" altLang="en-US" baseline="0" dirty="0" smtClean="0"/>
              <a:t>或者</a:t>
            </a:r>
            <a:r>
              <a:rPr lang="en-US" altLang="zh-CN" baseline="0" dirty="0" smtClean="0"/>
              <a:t>1:2</a:t>
            </a:r>
            <a:r>
              <a:rPr lang="zh-CN" altLang="en-US" baseline="0" dirty="0" smtClean="0"/>
              <a:t>，大家觉得那个阶段进入比较好？</a:t>
            </a:r>
            <a:endParaRPr lang="en-US" altLang="zh-CN" baseline="0" dirty="0" smtClean="0"/>
          </a:p>
          <a:p>
            <a:pPr marL="228600" indent="-228600">
              <a:buAutoNum type="arabicPeriod"/>
            </a:pPr>
            <a:r>
              <a:rPr lang="zh-CN" altLang="en-US" baseline="0" dirty="0" smtClean="0"/>
              <a:t>软件测试的地位</a:t>
            </a:r>
            <a:endParaRPr lang="en-US" altLang="zh-CN" baseline="0" dirty="0" smtClean="0"/>
          </a:p>
          <a:p>
            <a:pPr marL="228600" indent="-228600">
              <a:buAutoNum type="arabicPeriod"/>
            </a:pPr>
            <a:r>
              <a:rPr lang="zh-CN" altLang="en-US" baseline="0" dirty="0" smtClean="0"/>
              <a:t>企业对于软件测试的重视程度，企业对于软件测试的投入</a:t>
            </a:r>
            <a:endParaRPr lang="en-US" baseline="0" dirty="0" smtClean="0"/>
          </a:p>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40</a:t>
            </a:fld>
            <a:endParaRPr lang="en-GB" dirty="0"/>
          </a:p>
        </p:txBody>
      </p:sp>
    </p:spTree>
    <p:extLst>
      <p:ext uri="{BB962C8B-B14F-4D97-AF65-F5344CB8AC3E}">
        <p14:creationId xmlns:p14="http://schemas.microsoft.com/office/powerpoint/2010/main" val="3341074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solidFill>
                  <a:schemeClr val="tx2"/>
                </a:solidFill>
                <a:latin typeface="+mn-ea"/>
                <a:ea typeface="+mn-ea"/>
              </a:rPr>
              <a:t>错误被引入软件</a:t>
            </a:r>
            <a:endParaRPr lang="en-US" altLang="zh-CN" dirty="0" smtClean="0">
              <a:solidFill>
                <a:schemeClr val="tx2"/>
              </a:solidFill>
              <a:latin typeface="+mn-ea"/>
              <a:ea typeface="+mn-ea"/>
            </a:endParaRPr>
          </a:p>
          <a:p>
            <a:r>
              <a:rPr lang="en-US" altLang="zh-CN" dirty="0" smtClean="0">
                <a:solidFill>
                  <a:schemeClr val="tx2"/>
                </a:solidFill>
                <a:latin typeface="+mn-ea"/>
                <a:ea typeface="+mn-ea"/>
              </a:rPr>
              <a:t>”Bug”</a:t>
            </a:r>
            <a:r>
              <a:rPr lang="zh-CN" altLang="en-US" dirty="0" smtClean="0">
                <a:solidFill>
                  <a:schemeClr val="tx2"/>
                </a:solidFill>
                <a:latin typeface="+mn-ea"/>
                <a:ea typeface="+mn-ea"/>
              </a:rPr>
              <a:t>的故事由来</a:t>
            </a:r>
            <a:endParaRPr lang="en-US" altLang="zh-CN" dirty="0" smtClean="0">
              <a:latin typeface="+mn-ea"/>
              <a:ea typeface="+mn-ea"/>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7</a:t>
            </a:fld>
            <a:endParaRPr lang="en-GB" dirty="0"/>
          </a:p>
        </p:txBody>
      </p:sp>
    </p:spTree>
    <p:extLst>
      <p:ext uri="{BB962C8B-B14F-4D97-AF65-F5344CB8AC3E}">
        <p14:creationId xmlns:p14="http://schemas.microsoft.com/office/powerpoint/2010/main" val="1530453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重开发轻测试以致在软件测试的投入低于软件开发上的投入，也低于软件产业发达国家在软件测试上的投入。</a:t>
            </a:r>
            <a:endParaRPr lang="en-US" altLang="zh-CN" dirty="0" smtClean="0">
              <a:solidFill>
                <a:schemeClr val="tx1"/>
              </a:solidFill>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smtClean="0">
                <a:solidFill>
                  <a:schemeClr val="tx1"/>
                </a:solidFill>
                <a:latin typeface="微软雅黑" panose="020B0503020204020204" pitchFamily="34" charset="-122"/>
                <a:ea typeface="+mn-ea"/>
                <a:cs typeface="微软雅黑" panose="020B0503020204020204" pitchFamily="34" charset="-122"/>
              </a:rPr>
              <a:t>软件测试工程师将成为未来</a:t>
            </a:r>
            <a:r>
              <a:rPr lang="en-US" altLang="zh-CN" sz="1200" b="0" i="0" u="none" strike="noStrike" kern="1200" baseline="0" dirty="0" smtClean="0">
                <a:solidFill>
                  <a:schemeClr val="tx1"/>
                </a:solidFill>
                <a:latin typeface="微软雅黑" panose="020B0503020204020204" pitchFamily="34" charset="-122"/>
                <a:ea typeface="+mn-ea"/>
                <a:cs typeface="微软雅黑" panose="020B0503020204020204" pitchFamily="34" charset="-122"/>
              </a:rPr>
              <a:t>10 </a:t>
            </a:r>
            <a:r>
              <a:rPr lang="zh-CN" altLang="en-US" sz="1200" b="0" i="0" u="none" strike="noStrike" kern="1200" baseline="0" dirty="0" smtClean="0">
                <a:solidFill>
                  <a:schemeClr val="tx1"/>
                </a:solidFill>
                <a:latin typeface="微软雅黑" panose="020B0503020204020204" pitchFamily="34" charset="-122"/>
                <a:ea typeface="+mn-ea"/>
                <a:cs typeface="微软雅黑" panose="020B0503020204020204" pitchFamily="34" charset="-122"/>
              </a:rPr>
              <a:t>年最紧缺的人才，具有一定测试经验的软件测试工程师很受市场青睐。</a:t>
            </a:r>
            <a:endParaRPr lang="en-US" altLang="zh-CN" sz="1200" b="0" i="0" u="none" strike="noStrike" kern="1200" baseline="0" dirty="0" smtClean="0">
              <a:solidFill>
                <a:schemeClr val="tx1"/>
              </a:solidFill>
              <a:latin typeface="微软雅黑" panose="020B0503020204020204" pitchFamily="34" charset="-122"/>
              <a:ea typeface="+mn-ea"/>
              <a:cs typeface="微软雅黑" panose="020B0503020204020204" pitchFamily="34" charset="-122"/>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zh-CN" altLang="en-US" sz="1200" b="0" dirty="0" smtClean="0">
                <a:solidFill>
                  <a:srgbClr val="990000"/>
                </a:solidFill>
              </a:rPr>
              <a:t>随着我国软件产业的发展以及对软件质量的重视，软件测试也越来越被人们所看重，软件测试正逐步成为一个新兴产业。</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41</a:t>
            </a:fld>
            <a:endParaRPr lang="en-GB" dirty="0"/>
          </a:p>
        </p:txBody>
      </p:sp>
    </p:spTree>
    <p:extLst>
      <p:ext uri="{BB962C8B-B14F-4D97-AF65-F5344CB8AC3E}">
        <p14:creationId xmlns:p14="http://schemas.microsoft.com/office/powerpoint/2010/main" val="2365947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软件测试工程师负责理解产品的功能要求，然后对其进行测试，检查软件是否存在错误，决定软件是否具有稳定性，并写出相应的测试计划和测试用例</a:t>
            </a:r>
          </a:p>
          <a:p>
            <a:r>
              <a:rPr lang="zh-CN" altLang="en-US" dirty="0" smtClean="0"/>
              <a:t>软件测试职业发展方向</a:t>
            </a:r>
            <a:r>
              <a:rPr lang="en-US" altLang="zh-CN" dirty="0" smtClean="0"/>
              <a:t>,</a:t>
            </a:r>
            <a:r>
              <a:rPr lang="zh-CN" altLang="en-US" dirty="0" smtClean="0"/>
              <a:t>与其他职业发展是相吻合的</a:t>
            </a:r>
            <a:r>
              <a:rPr lang="en-US" altLang="zh-CN" dirty="0" smtClean="0"/>
              <a:t>,</a:t>
            </a:r>
            <a:r>
              <a:rPr lang="zh-CN" altLang="en-US" dirty="0" smtClean="0"/>
              <a:t>也可以分为管理路线、技术路线、管理</a:t>
            </a:r>
            <a:r>
              <a:rPr lang="en-US" altLang="zh-CN" dirty="0" smtClean="0"/>
              <a:t>+</a:t>
            </a:r>
            <a:r>
              <a:rPr lang="zh-CN" altLang="en-US" dirty="0" smtClean="0"/>
              <a:t>技术路线</a:t>
            </a:r>
            <a:endParaRPr lang="en-US" altLang="zh-CN"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42</a:t>
            </a:fld>
            <a:endParaRPr lang="en-GB" dirty="0"/>
          </a:p>
        </p:txBody>
      </p:sp>
    </p:spTree>
    <p:extLst>
      <p:ext uri="{BB962C8B-B14F-4D97-AF65-F5344CB8AC3E}">
        <p14:creationId xmlns:p14="http://schemas.microsoft.com/office/powerpoint/2010/main" val="4582897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另外还有测试配置管理人员：审查流程，并提出改进流程的建议；建立测试文档所需的各种模板，进行测试的配置管理，检查软件缺陷描述及其他测试报告的质量等</a:t>
            </a:r>
            <a:endParaRPr lang="en-US" altLang="zh-CN" dirty="0" smtClean="0">
              <a:solidFill>
                <a:schemeClr val="tx1"/>
              </a:solidFill>
            </a:endParaRPr>
          </a:p>
          <a:p>
            <a:pPr>
              <a:lnSpc>
                <a:spcPct val="110000"/>
              </a:lnSpc>
              <a:spcBef>
                <a:spcPct val="30000"/>
              </a:spcBef>
            </a:pPr>
            <a:r>
              <a:rPr lang="zh-CN" altLang="en-US" sz="2400" b="1" dirty="0" smtClean="0"/>
              <a:t>对于一些小公司可能没有测试经理，只有测试组长</a:t>
            </a:r>
            <a:r>
              <a:rPr lang="en-US" altLang="zh-CN" sz="2400" b="1" dirty="0" smtClean="0"/>
              <a:t>: </a:t>
            </a:r>
          </a:p>
          <a:p>
            <a:pPr>
              <a:lnSpc>
                <a:spcPct val="110000"/>
              </a:lnSpc>
              <a:spcBef>
                <a:spcPct val="30000"/>
              </a:spcBef>
            </a:pPr>
            <a:r>
              <a:rPr lang="zh-CN" altLang="en-US" sz="2000" b="0" dirty="0" smtClean="0">
                <a:solidFill>
                  <a:schemeClr val="tx1"/>
                </a:solidFill>
              </a:rPr>
              <a:t>这时测试组长承担测试经理的部分责任，如参加面试工作、资源管理、团队发展等，并且要做内审员的工作，检查软件缺陷描述及其他测试报告的质量等</a:t>
            </a:r>
            <a:endParaRPr lang="en-US" altLang="zh-CN" sz="2000" b="0" dirty="0" smtClean="0">
              <a:solidFill>
                <a:schemeClr val="tx1"/>
              </a:solidFill>
            </a:endParaRPr>
          </a:p>
          <a:p>
            <a:pPr>
              <a:lnSpc>
                <a:spcPct val="110000"/>
              </a:lnSpc>
              <a:spcBef>
                <a:spcPct val="30000"/>
              </a:spcBef>
            </a:pPr>
            <a:r>
              <a:rPr lang="zh-CN" altLang="en-US" sz="2000" b="0" dirty="0" smtClean="0">
                <a:solidFill>
                  <a:schemeClr val="tx1"/>
                </a:solidFill>
              </a:rPr>
              <a:t>资深测试工程师不仅要负责设计规格说明书的审查、测试用例的设计等，还要设置测试环境，即承担实验室管理人员的责任</a:t>
            </a:r>
          </a:p>
          <a:p>
            <a:pPr>
              <a:lnSpc>
                <a:spcPct val="110000"/>
              </a:lnSpc>
              <a:spcBef>
                <a:spcPct val="30000"/>
              </a:spcBef>
            </a:pPr>
            <a:r>
              <a:rPr lang="zh-CN" altLang="en-US" sz="2400" b="1" dirty="0" smtClean="0"/>
              <a:t>对于一些大型的企业或专业的测试团队</a:t>
            </a:r>
            <a:r>
              <a:rPr lang="zh-CN" altLang="en-US" sz="2400" dirty="0" smtClean="0"/>
              <a:t>，除了测试经理外，在他之上还有测试总监</a:t>
            </a:r>
            <a:endParaRPr lang="en-US" altLang="zh-CN" sz="2400" dirty="0" smtClean="0"/>
          </a:p>
          <a:p>
            <a:pPr>
              <a:lnSpc>
                <a:spcPct val="110000"/>
              </a:lnSpc>
              <a:spcBef>
                <a:spcPct val="30000"/>
              </a:spcBef>
            </a:pPr>
            <a:r>
              <a:rPr lang="zh-CN" altLang="en-US" sz="2000" b="0" dirty="0" smtClean="0">
                <a:solidFill>
                  <a:schemeClr val="tx1"/>
                </a:solidFill>
              </a:rPr>
              <a:t>测试总监是在公司或企业层面上对整个测试工作进行管理，包括行政上和技术上的管理</a:t>
            </a:r>
          </a:p>
          <a:p>
            <a:pPr marL="0" marR="0" lvl="1" indent="0" algn="l" defTabSz="457200" rtl="0" eaLnBrk="1" fontAlgn="auto" latinLnBrk="0" hangingPunct="1">
              <a:lnSpc>
                <a:spcPct val="100000"/>
              </a:lnSpc>
              <a:spcBef>
                <a:spcPts val="0"/>
              </a:spcBef>
              <a:spcAft>
                <a:spcPts val="0"/>
              </a:spcAft>
              <a:buClrTx/>
              <a:buSzTx/>
              <a:buFontTx/>
              <a:buNone/>
              <a:tabLst/>
              <a:defRPr/>
            </a:pPr>
            <a:endParaRPr lang="zh-CN" altLang="en-US"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43</a:t>
            </a:fld>
            <a:endParaRPr lang="en-GB" dirty="0"/>
          </a:p>
        </p:txBody>
      </p:sp>
    </p:spTree>
    <p:extLst>
      <p:ext uri="{BB962C8B-B14F-4D97-AF65-F5344CB8AC3E}">
        <p14:creationId xmlns:p14="http://schemas.microsoft.com/office/powerpoint/2010/main" val="3513807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110000"/>
              </a:lnSpc>
              <a:spcBef>
                <a:spcPct val="30000"/>
              </a:spcBef>
            </a:pPr>
            <a:r>
              <a:rPr lang="zh-CN" altLang="en-US" sz="1200" b="0" dirty="0" smtClean="0">
                <a:solidFill>
                  <a:schemeClr val="tx1"/>
                </a:solidFill>
              </a:rPr>
              <a:t>一定的编程基础（如对编程机制、实现架构有一定的了解，会对测试工作很有帮助，发现很多更深层次的问题）</a:t>
            </a:r>
            <a:endParaRPr lang="en-US" altLang="zh-CN" sz="1200" b="0" dirty="0" smtClean="0">
              <a:solidFill>
                <a:schemeClr val="tx1"/>
              </a:solidFill>
            </a:endParaRPr>
          </a:p>
          <a:p>
            <a:pPr lvl="0">
              <a:lnSpc>
                <a:spcPct val="110000"/>
              </a:lnSpc>
              <a:spcBef>
                <a:spcPct val="30000"/>
              </a:spcBef>
            </a:pPr>
            <a:r>
              <a:rPr lang="zh-CN" altLang="en-US" sz="1200" b="0" dirty="0" smtClean="0">
                <a:solidFill>
                  <a:schemeClr val="tx1"/>
                </a:solidFill>
              </a:rPr>
              <a:t>测试基本理论和方法（如掌握测试的基本流程与基本概念，较强的文档能力，会撰写测试报告，会设计、编写测试用例，熟悉测试工具，能够执行测试并跟踪错误等）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rPr>
              <a:t>除了技术能力还有其他的综合能力</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44</a:t>
            </a:fld>
            <a:endParaRPr lang="en-GB" dirty="0"/>
          </a:p>
        </p:txBody>
      </p:sp>
    </p:spTree>
    <p:extLst>
      <p:ext uri="{BB962C8B-B14F-4D97-AF65-F5344CB8AC3E}">
        <p14:creationId xmlns:p14="http://schemas.microsoft.com/office/powerpoint/2010/main" val="42004968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mn-ea"/>
              </a:rPr>
              <a:t>测试人员在测试时要注意的事项：</a:t>
            </a:r>
            <a:r>
              <a:rPr lang="zh-CN" altLang="en-US" sz="1200" b="0" dirty="0" smtClean="0">
                <a:solidFill>
                  <a:schemeClr val="tx1"/>
                </a:solidFill>
              </a:rPr>
              <a:t>要学会逆向思维、一定要重现缺陷、测试要依据需求，关注对用户不利的缺陷。</a:t>
            </a:r>
            <a:endParaRPr lang="en-US" altLang="zh-CN" sz="1200" b="0" dirty="0" smtClean="0">
              <a:solidFill>
                <a:schemeClr val="tx1"/>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solidFill>
              </a:rPr>
              <a:t>软件测试人员不放过任何蛛丝马迹，是故障排除员，他们具有创造性，追求完美和判断准确，注重策略和外交，善于交流和说服。</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zh-CN" altLang="en-US"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45</a:t>
            </a:fld>
            <a:endParaRPr lang="en-GB" dirty="0"/>
          </a:p>
        </p:txBody>
      </p:sp>
    </p:spTree>
    <p:extLst>
      <p:ext uri="{BB962C8B-B14F-4D97-AF65-F5344CB8AC3E}">
        <p14:creationId xmlns:p14="http://schemas.microsoft.com/office/powerpoint/2010/main" val="422134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zh-CN" altLang="en-US" dirty="0" smtClean="0">
                <a:solidFill>
                  <a:schemeClr val="tx1"/>
                </a:solidFill>
              </a:rPr>
              <a:t>对开发人员测试的建议</a:t>
            </a:r>
            <a:endParaRPr lang="en-US" altLang="zh-CN" dirty="0" smtClean="0">
              <a:solidFill>
                <a:schemeClr val="tx1"/>
              </a:solidFill>
            </a:endParaRPr>
          </a:p>
          <a:p>
            <a:pPr>
              <a:buClr>
                <a:schemeClr val="tx1"/>
              </a:buClr>
              <a:buFont typeface="Arial" charset="0"/>
              <a:buChar char="•"/>
              <a:defRPr/>
            </a:pPr>
            <a:r>
              <a:rPr lang="en-US" altLang="zh-CN" sz="1200" dirty="0" smtClean="0">
                <a:solidFill>
                  <a:schemeClr val="tx1"/>
                </a:solidFill>
              </a:rPr>
              <a:t> </a:t>
            </a:r>
            <a:r>
              <a:rPr lang="zh-CN" altLang="en-US" sz="1200" b="0" dirty="0" smtClean="0">
                <a:solidFill>
                  <a:schemeClr val="tx1"/>
                </a:solidFill>
              </a:rPr>
              <a:t>交叉测试</a:t>
            </a:r>
            <a:r>
              <a:rPr lang="en-US" altLang="zh-CN" sz="1200" b="0" dirty="0" smtClean="0">
                <a:solidFill>
                  <a:schemeClr val="tx1"/>
                </a:solidFill>
              </a:rPr>
              <a:t>——</a:t>
            </a:r>
            <a:r>
              <a:rPr lang="zh-CN" altLang="en-US" sz="1200" b="0" dirty="0" smtClean="0">
                <a:solidFill>
                  <a:schemeClr val="tx1"/>
                </a:solidFill>
              </a:rPr>
              <a:t>对开发人员级别的测试，例如单元测试，可以让不同的</a:t>
            </a:r>
            <a:r>
              <a:rPr lang="en-US" altLang="zh-CN" sz="1200" b="0" dirty="0" smtClean="0">
                <a:solidFill>
                  <a:schemeClr val="tx1"/>
                </a:solidFill>
              </a:rPr>
              <a:t/>
            </a:r>
            <a:br>
              <a:rPr lang="en-US" altLang="zh-CN" sz="1200" b="0" dirty="0" smtClean="0">
                <a:solidFill>
                  <a:schemeClr val="tx1"/>
                </a:solidFill>
              </a:rPr>
            </a:br>
            <a:r>
              <a:rPr lang="en-US" altLang="zh-CN" sz="1200" b="0" dirty="0" smtClean="0">
                <a:solidFill>
                  <a:schemeClr val="tx1"/>
                </a:solidFill>
              </a:rPr>
              <a:t>  </a:t>
            </a:r>
            <a:r>
              <a:rPr lang="zh-CN" altLang="en-US" sz="1200" b="0" dirty="0" smtClean="0">
                <a:solidFill>
                  <a:schemeClr val="tx1"/>
                </a:solidFill>
              </a:rPr>
              <a:t>开发人员交叉测试彼此的代码，从而避免由于测试自己代码而带来的</a:t>
            </a:r>
            <a:r>
              <a:rPr lang="en-US" altLang="zh-CN" sz="1200" b="0" dirty="0" smtClean="0">
                <a:solidFill>
                  <a:schemeClr val="tx1"/>
                </a:solidFill>
              </a:rPr>
              <a:t/>
            </a:r>
            <a:br>
              <a:rPr lang="en-US" altLang="zh-CN" sz="1200" b="0" dirty="0" smtClean="0">
                <a:solidFill>
                  <a:schemeClr val="tx1"/>
                </a:solidFill>
              </a:rPr>
            </a:br>
            <a:r>
              <a:rPr lang="en-US" altLang="zh-CN" sz="1200" b="0" dirty="0" smtClean="0">
                <a:solidFill>
                  <a:schemeClr val="tx1"/>
                </a:solidFill>
              </a:rPr>
              <a:t>  </a:t>
            </a:r>
            <a:r>
              <a:rPr lang="zh-CN" altLang="en-US" sz="1200" b="0" dirty="0" smtClean="0">
                <a:solidFill>
                  <a:schemeClr val="tx1"/>
                </a:solidFill>
              </a:rPr>
              <a:t>思维定势</a:t>
            </a:r>
            <a:endParaRPr lang="en-US" altLang="zh-CN" sz="1200" b="0" dirty="0" smtClean="0">
              <a:solidFill>
                <a:schemeClr val="tx1"/>
              </a:solidFill>
            </a:endParaRPr>
          </a:p>
          <a:p>
            <a:pPr>
              <a:buClr>
                <a:schemeClr val="tx1"/>
              </a:buClr>
              <a:buFont typeface="Arial" charset="0"/>
              <a:buChar char="•"/>
              <a:defRPr/>
            </a:pPr>
            <a:r>
              <a:rPr lang="en-US" altLang="zh-CN" sz="1200" b="0" dirty="0" smtClean="0">
                <a:solidFill>
                  <a:schemeClr val="tx1"/>
                </a:solidFill>
              </a:rPr>
              <a:t> </a:t>
            </a:r>
            <a:r>
              <a:rPr lang="zh-CN" altLang="en-US" sz="1200" b="0" dirty="0" smtClean="0">
                <a:solidFill>
                  <a:schemeClr val="tx1"/>
                </a:solidFill>
              </a:rPr>
              <a:t>独立测试</a:t>
            </a:r>
            <a:r>
              <a:rPr lang="en-US" altLang="zh-CN" sz="1200" b="0" dirty="0" smtClean="0">
                <a:solidFill>
                  <a:schemeClr val="tx1"/>
                </a:solidFill>
              </a:rPr>
              <a:t>——</a:t>
            </a:r>
            <a:r>
              <a:rPr lang="zh-CN" altLang="en-US" sz="1200" b="0" dirty="0" smtClean="0">
                <a:solidFill>
                  <a:schemeClr val="tx1"/>
                </a:solidFill>
              </a:rPr>
              <a:t>可提交测试给独立的测试人员或者测试团队来进行相关的测试</a:t>
            </a:r>
            <a:endParaRPr lang="en-US" altLang="zh-CN" sz="1200" b="0"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46</a:t>
            </a:fld>
            <a:endParaRPr lang="en-GB" dirty="0"/>
          </a:p>
        </p:txBody>
      </p:sp>
    </p:spTree>
    <p:extLst>
      <p:ext uri="{BB962C8B-B14F-4D97-AF65-F5344CB8AC3E}">
        <p14:creationId xmlns:p14="http://schemas.microsoft.com/office/powerpoint/2010/main" val="18741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47</a:t>
            </a:fld>
            <a:endParaRPr lang="en-GB" dirty="0"/>
          </a:p>
        </p:txBody>
      </p:sp>
    </p:spTree>
    <p:extLst>
      <p:ext uri="{BB962C8B-B14F-4D97-AF65-F5344CB8AC3E}">
        <p14:creationId xmlns:p14="http://schemas.microsoft.com/office/powerpoint/2010/main" val="1153290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zh-CN" altLang="en-US" sz="1200" b="0" kern="0" dirty="0" smtClean="0">
                <a:solidFill>
                  <a:schemeClr val="tx1"/>
                </a:solidFill>
              </a:rPr>
              <a:t>在以建设性的方式讨论缺陷、进度和风险时，测试员和测试的负责人需要具有良好的人与人之间沟通的能力，当沟通方面的问题经常发生，特别是当测试员只是被视为不受欢迎的缺陷消息的传递者时。</a:t>
            </a:r>
            <a:endParaRPr lang="en-US" altLang="zh-CN" sz="1200" b="0" kern="0" dirty="0" smtClean="0">
              <a:solidFill>
                <a:schemeClr val="tx1"/>
              </a:solidFill>
            </a:endParaRPr>
          </a:p>
          <a:p>
            <a:pPr eaLnBrk="1" hangingPunct="1"/>
            <a:r>
              <a:rPr lang="zh-CN" altLang="en-US" b="0" dirty="0" smtClean="0">
                <a:solidFill>
                  <a:schemeClr val="tx1"/>
                </a:solidFill>
                <a:ea typeface="微软雅黑" panose="020B0503020204020204" pitchFamily="34" charset="-122"/>
              </a:rPr>
              <a:t>测试人员不是开发人员的敌人，无论何种情况下都不应该采取敌对的态度，所以处事得当以及拥有好的交流技巧是非常重要的使用中性语调以礼貌的方式表达缺陷</a:t>
            </a:r>
            <a:endParaRPr lang="en-US" altLang="zh-CN" b="0" dirty="0" smtClean="0">
              <a:solidFill>
                <a:schemeClr val="tx1"/>
              </a:solidFill>
              <a:ea typeface="微软雅黑" panose="020B0503020204020204" pitchFamily="34" charset="-122"/>
            </a:endParaRPr>
          </a:p>
          <a:p>
            <a:pPr lvl="1" eaLnBrk="1" hangingPunct="1">
              <a:buFont typeface="Wingdings" panose="05000000000000000000" pitchFamily="2" charset="2"/>
              <a:buChar char="Ø"/>
            </a:pPr>
            <a:r>
              <a:rPr lang="zh-CN" altLang="en-US" b="0" dirty="0" smtClean="0">
                <a:solidFill>
                  <a:schemeClr val="tx1"/>
                </a:solidFill>
                <a:ea typeface="微软雅黑" panose="020B0503020204020204" pitchFamily="34" charset="-122"/>
              </a:rPr>
              <a:t>避免批评的态度和语气</a:t>
            </a:r>
            <a:endParaRPr lang="en-US" altLang="zh-CN" b="0" dirty="0" smtClean="0">
              <a:solidFill>
                <a:schemeClr val="tx1"/>
              </a:solidFill>
              <a:ea typeface="微软雅黑" panose="020B0503020204020204" pitchFamily="34" charset="-122"/>
            </a:endParaRPr>
          </a:p>
          <a:p>
            <a:pPr lvl="1" eaLnBrk="1" hangingPunct="1">
              <a:buFont typeface="Wingdings" panose="05000000000000000000" pitchFamily="2" charset="2"/>
              <a:buChar char="Ø"/>
            </a:pPr>
            <a:r>
              <a:rPr lang="zh-CN" altLang="en-US" b="0" dirty="0" smtClean="0">
                <a:solidFill>
                  <a:schemeClr val="tx1"/>
                </a:solidFill>
                <a:ea typeface="微软雅黑" panose="020B0503020204020204" pitchFamily="34" charset="-122"/>
              </a:rPr>
              <a:t>慎重地选择缺陷的优先级</a:t>
            </a:r>
            <a:endParaRPr lang="en-US" altLang="zh-CN" b="0" dirty="0" smtClean="0">
              <a:solidFill>
                <a:schemeClr val="tx1"/>
              </a:solidFill>
              <a:ea typeface="微软雅黑" panose="020B0503020204020204" pitchFamily="34" charset="-122"/>
            </a:endParaRPr>
          </a:p>
          <a:p>
            <a:pPr lvl="1" eaLnBrk="1" hangingPunct="1">
              <a:buFont typeface="Wingdings" panose="05000000000000000000" pitchFamily="2" charset="2"/>
              <a:buChar char="Ø"/>
            </a:pPr>
            <a:r>
              <a:rPr lang="zh-CN" altLang="en-US" b="0" dirty="0" smtClean="0">
                <a:solidFill>
                  <a:schemeClr val="tx1"/>
                </a:solidFill>
                <a:ea typeface="微软雅黑" panose="020B0503020204020204" pitchFamily="34" charset="-122"/>
              </a:rPr>
              <a:t>尝试理解别人的感受以及他们产生反应的原因</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48</a:t>
            </a:fld>
            <a:endParaRPr lang="en-GB" dirty="0"/>
          </a:p>
        </p:txBody>
      </p:sp>
    </p:spTree>
    <p:extLst>
      <p:ext uri="{BB962C8B-B14F-4D97-AF65-F5344CB8AC3E}">
        <p14:creationId xmlns:p14="http://schemas.microsoft.com/office/powerpoint/2010/main" val="35750061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eaLnBrk="1" hangingPunct="1">
              <a:lnSpc>
                <a:spcPct val="110000"/>
              </a:lnSpc>
              <a:spcBef>
                <a:spcPct val="30000"/>
              </a:spcBef>
            </a:pPr>
            <a:r>
              <a:rPr lang="zh-CN" altLang="en-US" sz="2400" dirty="0" smtClean="0"/>
              <a:t>现在测试人员需求越来越大，工资越来越高，</a:t>
            </a:r>
            <a:r>
              <a:rPr lang="zh-CN" altLang="en-US" sz="2000" b="0" dirty="0" smtClean="0">
                <a:solidFill>
                  <a:schemeClr val="tx1"/>
                </a:solidFill>
              </a:rPr>
              <a:t>因为测试人员水平越高，能尽早找到缺陷，节省的费用就越多。</a:t>
            </a:r>
            <a:endParaRPr lang="en-US" altLang="zh-CN" sz="2000" b="0" dirty="0" smtClean="0">
              <a:solidFill>
                <a:schemeClr val="tx1"/>
              </a:solidFill>
            </a:endParaRPr>
          </a:p>
          <a:p>
            <a:pPr marL="533400" marR="0" lvl="2" indent="-533400" algn="l" defTabSz="457200" rtl="0" eaLnBrk="1" fontAlgn="auto" latinLnBrk="0" hangingPunct="1">
              <a:lnSpc>
                <a:spcPct val="110000"/>
              </a:lnSpc>
              <a:spcBef>
                <a:spcPct val="30000"/>
              </a:spcBef>
              <a:spcAft>
                <a:spcPts val="0"/>
              </a:spcAft>
              <a:buClrTx/>
              <a:buSzTx/>
              <a:buFontTx/>
              <a:buNone/>
              <a:tabLst/>
              <a:defRPr/>
            </a:pPr>
            <a:r>
              <a:rPr lang="zh-CN" altLang="en-US" sz="1800" b="1" dirty="0" smtClean="0"/>
              <a:t>发展前景广阔，职业寿命长</a:t>
            </a:r>
            <a:r>
              <a:rPr lang="en-US" altLang="zh-CN" sz="1800" b="1" dirty="0" smtClean="0"/>
              <a:t>:</a:t>
            </a:r>
          </a:p>
          <a:p>
            <a:pPr marL="533400" marR="0" lvl="2" indent="-533400" algn="l" defTabSz="457200" rtl="0" eaLnBrk="1" fontAlgn="auto" latinLnBrk="0" hangingPunct="1">
              <a:lnSpc>
                <a:spcPct val="110000"/>
              </a:lnSpc>
              <a:spcBef>
                <a:spcPct val="30000"/>
              </a:spcBef>
              <a:spcAft>
                <a:spcPts val="0"/>
              </a:spcAft>
              <a:buClrTx/>
              <a:buSzTx/>
              <a:buFontTx/>
              <a:buNone/>
              <a:tabLst/>
              <a:defRPr/>
            </a:pPr>
            <a:r>
              <a:rPr lang="zh-CN" altLang="en-US" sz="2000" b="0" dirty="0" smtClean="0"/>
              <a:t>测试人员不但需要保证软件质量，而且对于软件项目的立项、管理、售前、售后等领域都要涉及，</a:t>
            </a:r>
            <a:endParaRPr lang="en-US" altLang="zh-CN" sz="2000" b="0" dirty="0" smtClean="0"/>
          </a:p>
          <a:p>
            <a:pPr marL="533400" marR="0" lvl="2" indent="-533400" algn="l" defTabSz="457200" rtl="0" eaLnBrk="1" fontAlgn="auto" latinLnBrk="0" hangingPunct="1">
              <a:lnSpc>
                <a:spcPct val="110000"/>
              </a:lnSpc>
              <a:spcBef>
                <a:spcPct val="30000"/>
              </a:spcBef>
              <a:spcAft>
                <a:spcPts val="0"/>
              </a:spcAft>
              <a:buClrTx/>
              <a:buSzTx/>
              <a:buFontTx/>
              <a:buNone/>
              <a:tabLst/>
              <a:defRPr/>
            </a:pPr>
            <a:r>
              <a:rPr lang="zh-CN" altLang="en-US" sz="2000" b="0" dirty="0" smtClean="0"/>
              <a:t>在几年的测试经验背景下，可以逐步转向资深测试工程师、测试架构师、测试经理或者</a:t>
            </a:r>
            <a:r>
              <a:rPr lang="en-US" altLang="zh-CN" sz="2000" b="0" dirty="0" smtClean="0"/>
              <a:t>QA</a:t>
            </a:r>
            <a:r>
              <a:rPr lang="zh-CN" altLang="en-US" sz="2000" b="0" dirty="0" smtClean="0"/>
              <a:t>部门主管，也可以横向发展为项目经理、软件需求分析师、售前或者售后人员</a:t>
            </a:r>
          </a:p>
          <a:p>
            <a:pPr marL="533400" marR="0" lvl="2" indent="-533400" algn="l" defTabSz="457200" rtl="0" eaLnBrk="1" fontAlgn="auto" latinLnBrk="0" hangingPunct="1">
              <a:lnSpc>
                <a:spcPct val="110000"/>
              </a:lnSpc>
              <a:spcBef>
                <a:spcPct val="30000"/>
              </a:spcBef>
              <a:spcAft>
                <a:spcPts val="0"/>
              </a:spcAft>
              <a:buClrTx/>
              <a:buSzTx/>
              <a:buFontTx/>
              <a:buNone/>
              <a:tabLst/>
              <a:defRPr/>
            </a:pPr>
            <a:endParaRPr lang="en-US" altLang="zh-CN" sz="2000" b="0" dirty="0" smtClean="0">
              <a:solidFill>
                <a:schemeClr val="tx1"/>
              </a:solidFill>
            </a:endParaRPr>
          </a:p>
          <a:p>
            <a:pPr marL="533400" indent="-533400" eaLnBrk="1" hangingPunct="1">
              <a:lnSpc>
                <a:spcPct val="110000"/>
              </a:lnSpc>
              <a:spcBef>
                <a:spcPct val="30000"/>
              </a:spcBef>
            </a:pPr>
            <a:endParaRPr lang="zh-CN" altLang="en-US" sz="2000" b="0" dirty="0" smtClean="0">
              <a:solidFill>
                <a:schemeClr val="tx1"/>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49</a:t>
            </a:fld>
            <a:endParaRPr lang="en-GB" dirty="0"/>
          </a:p>
        </p:txBody>
      </p:sp>
    </p:spTree>
    <p:extLst>
      <p:ext uri="{BB962C8B-B14F-4D97-AF65-F5344CB8AC3E}">
        <p14:creationId xmlns:p14="http://schemas.microsoft.com/office/powerpoint/2010/main" val="21912470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marR="0" lvl="2" indent="-533400" algn="l" defTabSz="457200" rtl="0" eaLnBrk="1" fontAlgn="auto" latinLnBrk="0" hangingPunct="1">
              <a:lnSpc>
                <a:spcPct val="110000"/>
              </a:lnSpc>
              <a:spcBef>
                <a:spcPct val="30000"/>
              </a:spcBef>
              <a:spcAft>
                <a:spcPts val="0"/>
              </a:spcAft>
              <a:buClrTx/>
              <a:buSzTx/>
              <a:buFontTx/>
              <a:buNone/>
              <a:tabLst/>
              <a:defRPr/>
            </a:pPr>
            <a:endParaRPr lang="en-US" altLang="zh-CN" sz="2000" b="0" dirty="0" smtClean="0">
              <a:solidFill>
                <a:schemeClr val="tx1"/>
              </a:solidFill>
            </a:endParaRPr>
          </a:p>
          <a:p>
            <a:pPr marL="533400" indent="-533400" eaLnBrk="1" hangingPunct="1">
              <a:lnSpc>
                <a:spcPct val="110000"/>
              </a:lnSpc>
              <a:spcBef>
                <a:spcPct val="30000"/>
              </a:spcBef>
            </a:pPr>
            <a:endParaRPr lang="zh-CN" altLang="en-US" sz="2000" b="0" dirty="0" smtClean="0">
              <a:solidFill>
                <a:schemeClr val="tx1"/>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50</a:t>
            </a:fld>
            <a:endParaRPr lang="en-GB" dirty="0"/>
          </a:p>
        </p:txBody>
      </p:sp>
    </p:spTree>
    <p:extLst>
      <p:ext uri="{BB962C8B-B14F-4D97-AF65-F5344CB8AC3E}">
        <p14:creationId xmlns:p14="http://schemas.microsoft.com/office/powerpoint/2010/main" val="362285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latin typeface="+mn-ea"/>
                <a:ea typeface="+mn-ea"/>
              </a:rPr>
              <a:t>卡鲁模型</a:t>
            </a:r>
            <a:endParaRPr lang="en-US" altLang="zh-CN" dirty="0" smtClean="0">
              <a:latin typeface="+mn-ea"/>
              <a:ea typeface="+mn-ea"/>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8</a:t>
            </a:fld>
            <a:endParaRPr lang="en-GB" dirty="0"/>
          </a:p>
        </p:txBody>
      </p:sp>
    </p:spTree>
    <p:extLst>
      <p:ext uri="{BB962C8B-B14F-4D97-AF65-F5344CB8AC3E}">
        <p14:creationId xmlns:p14="http://schemas.microsoft.com/office/powerpoint/2010/main" val="3366766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marR="0" lvl="2" indent="-533400" algn="l" defTabSz="457200" rtl="0" eaLnBrk="1" fontAlgn="auto" latinLnBrk="0" hangingPunct="1">
              <a:lnSpc>
                <a:spcPct val="110000"/>
              </a:lnSpc>
              <a:spcBef>
                <a:spcPct val="30000"/>
              </a:spcBef>
              <a:spcAft>
                <a:spcPts val="0"/>
              </a:spcAft>
              <a:buClrTx/>
              <a:buSzTx/>
              <a:buFontTx/>
              <a:buNone/>
              <a:tabLst/>
              <a:defRPr/>
            </a:pPr>
            <a:endParaRPr lang="en-US" altLang="zh-CN" sz="2000" b="0" dirty="0" smtClean="0">
              <a:solidFill>
                <a:schemeClr val="tx1"/>
              </a:solidFill>
            </a:endParaRPr>
          </a:p>
          <a:p>
            <a:pPr marL="533400" indent="-533400" eaLnBrk="1" hangingPunct="1">
              <a:lnSpc>
                <a:spcPct val="110000"/>
              </a:lnSpc>
              <a:spcBef>
                <a:spcPct val="30000"/>
              </a:spcBef>
            </a:pPr>
            <a:endParaRPr lang="zh-CN" altLang="en-US" sz="2000" b="0" dirty="0" smtClean="0">
              <a:solidFill>
                <a:schemeClr val="tx1"/>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51</a:t>
            </a:fld>
            <a:endParaRPr lang="en-GB" dirty="0"/>
          </a:p>
        </p:txBody>
      </p:sp>
    </p:spTree>
    <p:extLst>
      <p:ext uri="{BB962C8B-B14F-4D97-AF65-F5344CB8AC3E}">
        <p14:creationId xmlns:p14="http://schemas.microsoft.com/office/powerpoint/2010/main" val="792205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marR="0" lvl="2" indent="-533400" algn="l" defTabSz="457200" rtl="0" eaLnBrk="1" fontAlgn="auto" latinLnBrk="0" hangingPunct="1">
              <a:lnSpc>
                <a:spcPct val="110000"/>
              </a:lnSpc>
              <a:spcBef>
                <a:spcPct val="30000"/>
              </a:spcBef>
              <a:spcAft>
                <a:spcPts val="0"/>
              </a:spcAft>
              <a:buClrTx/>
              <a:buSzTx/>
              <a:buFontTx/>
              <a:buNone/>
              <a:tabLst/>
              <a:defRPr/>
            </a:pPr>
            <a:endParaRPr lang="en-US" altLang="zh-CN" sz="2000" b="0" dirty="0" smtClean="0">
              <a:solidFill>
                <a:schemeClr val="tx1"/>
              </a:solidFill>
            </a:endParaRPr>
          </a:p>
          <a:p>
            <a:pPr marL="533400" indent="-533400" eaLnBrk="1" hangingPunct="1">
              <a:lnSpc>
                <a:spcPct val="110000"/>
              </a:lnSpc>
              <a:spcBef>
                <a:spcPct val="30000"/>
              </a:spcBef>
            </a:pPr>
            <a:endParaRPr lang="zh-CN" altLang="en-US" sz="2000" b="0" dirty="0" smtClean="0">
              <a:solidFill>
                <a:schemeClr val="tx1"/>
              </a:solidFill>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sz="2000" dirty="0" smtClean="0">
              <a:solidFill>
                <a:schemeClr val="tx1"/>
              </a:solidFill>
            </a:endParaRPr>
          </a:p>
        </p:txBody>
      </p:sp>
      <p:sp>
        <p:nvSpPr>
          <p:cNvPr id="4" name="Slide Number Placeholder 3"/>
          <p:cNvSpPr>
            <a:spLocks noGrp="1"/>
          </p:cNvSpPr>
          <p:nvPr>
            <p:ph type="sldNum" sz="quarter" idx="10"/>
          </p:nvPr>
        </p:nvSpPr>
        <p:spPr/>
        <p:txBody>
          <a:bodyPr/>
          <a:lstStyle/>
          <a:p>
            <a:fld id="{22A853E8-D85F-5D49-95D2-E1D96ABFE2B9}" type="slidenum">
              <a:rPr lang="en-GB" smtClean="0"/>
              <a:pPr/>
              <a:t>52</a:t>
            </a:fld>
            <a:endParaRPr lang="en-GB" dirty="0"/>
          </a:p>
        </p:txBody>
      </p:sp>
    </p:spTree>
    <p:extLst>
      <p:ext uri="{BB962C8B-B14F-4D97-AF65-F5344CB8AC3E}">
        <p14:creationId xmlns:p14="http://schemas.microsoft.com/office/powerpoint/2010/main" val="1099363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53</a:t>
            </a:fld>
            <a:endParaRPr lang="en-GB" dirty="0"/>
          </a:p>
        </p:txBody>
      </p:sp>
    </p:spTree>
    <p:extLst>
      <p:ext uri="{BB962C8B-B14F-4D97-AF65-F5344CB8AC3E}">
        <p14:creationId xmlns:p14="http://schemas.microsoft.com/office/powerpoint/2010/main" val="11536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22A853E8-D85F-5D49-95D2-E1D96ABFE2B9}" type="slidenum">
              <a:rPr lang="en-GB" smtClean="0"/>
              <a:pPr/>
              <a:t>9</a:t>
            </a:fld>
            <a:endParaRPr lang="en-GB" dirty="0"/>
          </a:p>
        </p:txBody>
      </p:sp>
    </p:spTree>
    <p:extLst>
      <p:ext uri="{BB962C8B-B14F-4D97-AF65-F5344CB8AC3E}">
        <p14:creationId xmlns:p14="http://schemas.microsoft.com/office/powerpoint/2010/main" val="2871721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定义</a:t>
            </a:r>
            <a:r>
              <a:rPr lang="en-US" altLang="zh-CN" dirty="0" smtClean="0"/>
              <a:t>3</a:t>
            </a:r>
            <a:r>
              <a:rPr lang="zh-CN" altLang="en-US" dirty="0" smtClean="0"/>
              <a:t>是现代软件测试定义、综合性解释。</a:t>
            </a:r>
            <a:endParaRPr lang="en-US" altLang="zh-CN" dirty="0" smtClean="0"/>
          </a:p>
          <a:p>
            <a:endParaRPr lang="en-US" dirty="0" smtClean="0"/>
          </a:p>
          <a:p>
            <a:r>
              <a:rPr lang="zh-CN" altLang="en-US" dirty="0" smtClean="0"/>
              <a:t>软件测试的原则：验证软件是有缺陷的，是对软件的破坏性活动；</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170087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zh-CN" altLang="en-US" b="0" dirty="0" smtClean="0">
                <a:solidFill>
                  <a:schemeClr val="tx1"/>
                </a:solidFill>
                <a:latin typeface="+mn-ea"/>
                <a:ea typeface="+mn-ea"/>
              </a:rPr>
              <a:t>开发人员做的是测试？还是调试？</a:t>
            </a:r>
            <a:endParaRPr lang="en-US" altLang="zh-CN" b="0" dirty="0" smtClean="0">
              <a:solidFill>
                <a:schemeClr val="tx1"/>
              </a:solidFill>
              <a:latin typeface="+mn-ea"/>
              <a:ea typeface="+mn-e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zh-CN" altLang="en-US" b="0" dirty="0" smtClean="0">
                <a:solidFill>
                  <a:schemeClr val="tx1"/>
                </a:solidFill>
                <a:latin typeface="+mn-ea"/>
                <a:ea typeface="+mn-ea"/>
              </a:rPr>
              <a:t>目的原则</a:t>
            </a:r>
            <a:endParaRPr lang="en-US" altLang="zh-CN" b="0" dirty="0" smtClean="0">
              <a:solidFill>
                <a:schemeClr val="tx1"/>
              </a:solidFill>
              <a:latin typeface="+mn-ea"/>
              <a:ea typeface="+mn-ea"/>
            </a:endParaRPr>
          </a:p>
          <a:p>
            <a:pPr marL="0" marR="0" lvl="1" indent="0" algn="l" defTabSz="457200" rtl="0" eaLnBrk="1" fontAlgn="auto" latinLnBrk="0" hangingPunct="1">
              <a:lnSpc>
                <a:spcPct val="100000"/>
              </a:lnSpc>
              <a:spcBef>
                <a:spcPts val="0"/>
              </a:spcBef>
              <a:spcAft>
                <a:spcPts val="0"/>
              </a:spcAft>
              <a:buClrTx/>
              <a:buSzTx/>
              <a:buFontTx/>
              <a:buNone/>
              <a:tabLst/>
              <a:defRPr/>
            </a:pPr>
            <a:endParaRPr lang="en-US" altLang="zh-CN" b="0" dirty="0" smtClean="0">
              <a:solidFill>
                <a:schemeClr val="tx1"/>
              </a:solidFill>
              <a:latin typeface="+mn-ea"/>
              <a:ea typeface="+mn-ea"/>
            </a:endParaRPr>
          </a:p>
          <a:p>
            <a:pPr marL="0" marR="0" lvl="1" indent="0" algn="l" defTabSz="457200" rtl="0" eaLnBrk="1" fontAlgn="auto" latinLnBrk="0" hangingPunct="1">
              <a:lnSpc>
                <a:spcPct val="100000"/>
              </a:lnSpc>
              <a:spcBef>
                <a:spcPts val="0"/>
              </a:spcBef>
              <a:spcAft>
                <a:spcPts val="0"/>
              </a:spcAft>
              <a:buClrTx/>
              <a:buSzTx/>
              <a:buFontTx/>
              <a:buNone/>
              <a:tabLst/>
              <a:defRPr/>
            </a:pPr>
            <a:r>
              <a:rPr lang="zh-CN" altLang="en-US" b="0" dirty="0" smtClean="0">
                <a:solidFill>
                  <a:schemeClr val="tx1"/>
                </a:solidFill>
                <a:latin typeface="+mn-ea"/>
                <a:ea typeface="+mn-ea"/>
              </a:rPr>
              <a:t>测试人员的测试目的、原则是什么？</a:t>
            </a:r>
            <a:endParaRPr lang="en-US" altLang="zh-CN" b="0" dirty="0" smtClean="0">
              <a:solidFill>
                <a:schemeClr val="tx1"/>
              </a:solidFill>
              <a:latin typeface="+mn-ea"/>
              <a:ea typeface="+mn-ea"/>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Tree>
    <p:extLst>
      <p:ext uri="{BB962C8B-B14F-4D97-AF65-F5344CB8AC3E}">
        <p14:creationId xmlns:p14="http://schemas.microsoft.com/office/powerpoint/2010/main" val="2913592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Tree>
    <p:extLst>
      <p:ext uri="{BB962C8B-B14F-4D97-AF65-F5344CB8AC3E}">
        <p14:creationId xmlns:p14="http://schemas.microsoft.com/office/powerpoint/2010/main" val="4195747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zh-CN" altLang="en-US" b="0" dirty="0" smtClean="0">
                <a:solidFill>
                  <a:schemeClr val="tx1"/>
                </a:solidFill>
                <a:latin typeface="+mn-ea"/>
                <a:ea typeface="+mn-ea"/>
              </a:rPr>
              <a:t>检查质量是否有问题</a:t>
            </a:r>
            <a:endParaRPr lang="en-US" altLang="zh-CN" b="0" dirty="0" smtClean="0">
              <a:solidFill>
                <a:schemeClr val="tx1"/>
              </a:solidFill>
              <a:latin typeface="+mn-ea"/>
              <a:ea typeface="+mn-ea"/>
            </a:endParaRPr>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b="0" dirty="0" smtClean="0">
                <a:solidFill>
                  <a:schemeClr val="tx1"/>
                </a:solidFill>
                <a:latin typeface="+mn-ea"/>
                <a:ea typeface="+mn-ea"/>
              </a:rPr>
              <a:t>购车过程中，用户预期的目的决定了他</a:t>
            </a:r>
            <a:r>
              <a:rPr lang="en-US" altLang="zh-CN" sz="1200" b="0" dirty="0" smtClean="0">
                <a:solidFill>
                  <a:schemeClr val="tx1"/>
                </a:solidFill>
                <a:latin typeface="+mn-ea"/>
                <a:ea typeface="+mn-ea"/>
              </a:rPr>
              <a:t>/</a:t>
            </a:r>
            <a:r>
              <a:rPr lang="zh-CN" altLang="en-US" sz="1200" b="0" dirty="0" smtClean="0">
                <a:solidFill>
                  <a:schemeClr val="tx1"/>
                </a:solidFill>
                <a:latin typeface="+mn-ea"/>
                <a:ea typeface="+mn-ea"/>
              </a:rPr>
              <a:t>她会采用如何的方式来试驾购买的车辆。</a:t>
            </a:r>
            <a:endParaRPr lang="en-US" altLang="zh-CN" sz="1200" b="0" dirty="0" smtClean="0">
              <a:solidFill>
                <a:schemeClr val="tx1"/>
              </a:solidFill>
              <a:latin typeface="+mn-ea"/>
              <a:ea typeface="+mn-ea"/>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Tree>
    <p:extLst>
      <p:ext uri="{BB962C8B-B14F-4D97-AF65-F5344CB8AC3E}">
        <p14:creationId xmlns:p14="http://schemas.microsoft.com/office/powerpoint/2010/main" val="158147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4078492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8783592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636412014"/>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ue title slide ">
    <p:bg>
      <p:bgPr>
        <a:solidFill>
          <a:srgbClr val="0096D6"/>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微软雅黑" panose="020B0503020204020204" pitchFamily="34" charset="-122"/>
                <a:ea typeface="微软雅黑" panose="020B0503020204020204" pitchFamily="34" charset="-122"/>
                <a:cs typeface="HP Simplified"/>
              </a:rPr>
              <a:t>惠普国际软件人才基地教材</a:t>
            </a:r>
            <a:endParaRPr lang="en-US" sz="700" b="0" i="0" dirty="0" smtClean="0">
              <a:solidFill>
                <a:schemeClr val="bg1"/>
              </a:solidFill>
              <a:latin typeface="微软雅黑" panose="020B0503020204020204" pitchFamily="34" charset="-122"/>
              <a:ea typeface="微软雅黑" panose="020B0503020204020204" pitchFamily="34" charset="-122"/>
              <a:cs typeface="HP Simplified"/>
            </a:endParaRPr>
          </a:p>
        </p:txBody>
      </p:sp>
    </p:spTree>
    <p:extLst>
      <p:ext uri="{BB962C8B-B14F-4D97-AF65-F5344CB8AC3E}">
        <p14:creationId xmlns:p14="http://schemas.microsoft.com/office/powerpoint/2010/main" val="40406422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ue divider slide">
    <p:bg>
      <p:bgPr>
        <a:solidFill>
          <a:srgbClr val="0096D6"/>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微软雅黑" panose="020B0503020204020204" pitchFamily="34" charset="-122"/>
                <a:cs typeface="微软雅黑" panose="020B0503020204020204" pitchFamily="34" charset="-122"/>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微软雅黑" panose="020B0503020204020204" pitchFamily="34" charset="-122"/>
                <a:ea typeface="微软雅黑" panose="020B0503020204020204" pitchFamily="34" charset="-122"/>
                <a:cs typeface="HP Simplified"/>
              </a:rPr>
              <a:t>惠普国际软件人才基地教材</a:t>
            </a:r>
            <a:endParaRPr lang="en-US" sz="700" b="0" i="0" dirty="0" smtClean="0">
              <a:solidFill>
                <a:schemeClr val="bg1"/>
              </a:solidFill>
              <a:latin typeface="微软雅黑" panose="020B0503020204020204" pitchFamily="34" charset="-122"/>
              <a:ea typeface="微软雅黑" panose="020B0503020204020204" pitchFamily="34" charset="-122"/>
              <a:cs typeface="HP Simplified"/>
            </a:endParaRPr>
          </a:p>
        </p:txBody>
      </p:sp>
    </p:spTree>
    <p:extLst>
      <p:ext uri="{BB962C8B-B14F-4D97-AF65-F5344CB8AC3E}">
        <p14:creationId xmlns:p14="http://schemas.microsoft.com/office/powerpoint/2010/main" val="8175039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17186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78125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153753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863017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474998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2345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0940890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01147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15776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82415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3399657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573702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3881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35115491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945625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65830857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53436458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48384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87742537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66773615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5.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图片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1719932"/>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微软雅黑" panose="020B0503020204020204" pitchFamily="34" charset="-122"/>
                <a:ea typeface="微软雅黑" panose="020B0503020204020204" pitchFamily="34" charset="-122"/>
              </a:defRPr>
            </a:lvl1pPr>
          </a:lstStyle>
          <a:p>
            <a:pPr>
              <a:defRPr/>
            </a:pPr>
            <a:endParaRPr lang="en-US" altLang="en-US" dirty="0"/>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7518187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15.wmf"/><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0.xml"/><Relationship Id="rId5" Type="http://schemas.openxmlformats.org/officeDocument/2006/relationships/image" Target="../media/image25.jpeg"/><Relationship Id="rId4" Type="http://schemas.openxmlformats.org/officeDocument/2006/relationships/image" Target="../media/image24.jpe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0.xml"/><Relationship Id="rId5" Type="http://schemas.openxmlformats.org/officeDocument/2006/relationships/image" Target="../media/image25.jpeg"/><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0.xml"/><Relationship Id="rId5" Type="http://schemas.openxmlformats.org/officeDocument/2006/relationships/image" Target="../media/image25.jpeg"/><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0.xml"/><Relationship Id="rId5" Type="http://schemas.openxmlformats.org/officeDocument/2006/relationships/image" Target="../media/image25.jpeg"/><Relationship Id="rId4" Type="http://schemas.openxmlformats.org/officeDocument/2006/relationships/image" Target="../media/image24.jpeg"/></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0.xml"/><Relationship Id="rId5" Type="http://schemas.openxmlformats.org/officeDocument/2006/relationships/image" Target="../media/image25.jpeg"/><Relationship Id="rId4" Type="http://schemas.openxmlformats.org/officeDocument/2006/relationships/image" Target="../media/image24.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0.xml"/><Relationship Id="rId1" Type="http://schemas.openxmlformats.org/officeDocument/2006/relationships/tags" Target="../tags/tag1.xml"/><Relationship Id="rId4" Type="http://schemas.openxmlformats.org/officeDocument/2006/relationships/image" Target="../media/image32.jpeg"/></Relationships>
</file>

<file path=ppt/slides/_rels/slide4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hyperlink" Target="http://www.12306.cn/" TargetMode="External"/><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7.jpeg"/><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20.xml"/><Relationship Id="rId6" Type="http://schemas.openxmlformats.org/officeDocument/2006/relationships/image" Target="../media/image31.jpeg"/><Relationship Id="rId5" Type="http://schemas.openxmlformats.org/officeDocument/2006/relationships/image" Target="../media/image38.jpeg"/><Relationship Id="rId4" Type="http://schemas.openxmlformats.org/officeDocument/2006/relationships/image" Target="../media/image29.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571499" y="2171700"/>
            <a:ext cx="7913077" cy="1731963"/>
          </a:xfrm>
        </p:spPr>
        <p:txBody>
          <a:bodyPr/>
          <a:lstStyle/>
          <a:p>
            <a:pPr algn="ctr"/>
            <a:r>
              <a:rPr lang="zh-CN" altLang="en-US" sz="4800" dirty="0" smtClean="0">
                <a:latin typeface="微软雅黑" panose="020B0503020204020204" pitchFamily="34" charset="-122"/>
                <a:ea typeface="微软雅黑" panose="020B0503020204020204" pitchFamily="34" charset="-122"/>
              </a:rPr>
              <a:t>第</a:t>
            </a:r>
            <a:r>
              <a:rPr lang="zh-CN" altLang="en-US" sz="4800" dirty="0">
                <a:latin typeface="微软雅黑" panose="020B0503020204020204" pitchFamily="34" charset="-122"/>
                <a:ea typeface="微软雅黑" panose="020B0503020204020204" pitchFamily="34" charset="-122"/>
              </a:rPr>
              <a:t>二</a:t>
            </a:r>
            <a:r>
              <a:rPr lang="zh-CN" altLang="en-US" sz="4800" dirty="0" smtClean="0">
                <a:latin typeface="微软雅黑" panose="020B0503020204020204" pitchFamily="34" charset="-122"/>
                <a:ea typeface="微软雅黑" panose="020B0503020204020204" pitchFamily="34" charset="-122"/>
              </a:rPr>
              <a:t>章 软件测试</a:t>
            </a:r>
            <a:r>
              <a:rPr lang="zh-CN" altLang="en-US" sz="4800" dirty="0">
                <a:latin typeface="微软雅黑" panose="020B0503020204020204" pitchFamily="34" charset="-122"/>
                <a:ea typeface="微软雅黑" panose="020B0503020204020204" pitchFamily="34" charset="-122"/>
              </a:rPr>
              <a:t>基础</a:t>
            </a:r>
            <a:endParaRPr lang="en-US" sz="4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2.1.2 </a:t>
            </a:r>
            <a:r>
              <a:rPr lang="zh-CN" altLang="en-US" sz="2800" dirty="0">
                <a:solidFill>
                  <a:schemeClr val="tx1"/>
                </a:solidFill>
              </a:rPr>
              <a:t>软件测试</a:t>
            </a:r>
            <a:r>
              <a:rPr lang="zh-CN" altLang="en-US" sz="2800" dirty="0" smtClean="0">
                <a:solidFill>
                  <a:schemeClr val="tx1"/>
                </a:solidFill>
              </a:rPr>
              <a:t>定义</a:t>
            </a:r>
            <a:endParaRPr lang="en-US" sz="2800" dirty="0">
              <a:solidFill>
                <a:schemeClr val="tx1"/>
              </a:solidFill>
            </a:endParaRPr>
          </a:p>
        </p:txBody>
      </p:sp>
      <p:graphicFrame>
        <p:nvGraphicFramePr>
          <p:cNvPr id="8" name="图示 3"/>
          <p:cNvGraphicFramePr/>
          <p:nvPr>
            <p:extLst>
              <p:ext uri="{D42A27DB-BD31-4B8C-83A1-F6EECF244321}">
                <p14:modId xmlns:p14="http://schemas.microsoft.com/office/powerpoint/2010/main" val="2274665733"/>
              </p:ext>
            </p:extLst>
          </p:nvPr>
        </p:nvGraphicFramePr>
        <p:xfrm>
          <a:off x="899592" y="1452064"/>
          <a:ext cx="7358114" cy="47010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9135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2.1.3 </a:t>
            </a:r>
            <a:r>
              <a:rPr lang="zh-CN" altLang="en-US" sz="2800" dirty="0">
                <a:solidFill>
                  <a:schemeClr val="tx1"/>
                </a:solidFill>
              </a:rPr>
              <a:t>软件测试</a:t>
            </a:r>
            <a:r>
              <a:rPr lang="zh-CN" altLang="en-US" sz="2800" dirty="0" smtClean="0">
                <a:solidFill>
                  <a:schemeClr val="tx1"/>
                </a:solidFill>
              </a:rPr>
              <a:t>目的</a:t>
            </a:r>
            <a:endParaRPr lang="en-US" sz="2800" dirty="0">
              <a:solidFill>
                <a:schemeClr val="tx1"/>
              </a:solidFill>
            </a:endParaRPr>
          </a:p>
        </p:txBody>
      </p:sp>
      <p:sp>
        <p:nvSpPr>
          <p:cNvPr id="11" name="TextBox 10"/>
          <p:cNvSpPr txBox="1">
            <a:spLocks noChangeArrowheads="1"/>
          </p:cNvSpPr>
          <p:nvPr/>
        </p:nvSpPr>
        <p:spPr bwMode="auto">
          <a:xfrm>
            <a:off x="533400" y="1524000"/>
            <a:ext cx="4038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buClr>
                <a:srgbClr val="C00000"/>
              </a:buClr>
            </a:pPr>
            <a:r>
              <a:rPr lang="zh-CN" altLang="en-US" sz="2400" dirty="0" smtClean="0">
                <a:solidFill>
                  <a:srgbClr val="0070C0"/>
                </a:solidFill>
                <a:latin typeface="微软雅黑" panose="020B0503020204020204" pitchFamily="34" charset="-122"/>
                <a:ea typeface="微软雅黑" panose="020B0503020204020204" pitchFamily="34" charset="-122"/>
              </a:rPr>
              <a:t>立场不同，测试目的不同：</a:t>
            </a:r>
            <a:endParaRPr lang="en-US" altLang="zh-CN" sz="2400" dirty="0" smtClean="0">
              <a:solidFill>
                <a:srgbClr val="0070C0"/>
              </a:solidFill>
              <a:latin typeface="微软雅黑" panose="020B0503020204020204" pitchFamily="34" charset="-122"/>
              <a:ea typeface="微软雅黑" panose="020B0503020204020204" pitchFamily="34" charset="-122"/>
            </a:endParaRPr>
          </a:p>
        </p:txBody>
      </p:sp>
      <p:sp>
        <p:nvSpPr>
          <p:cNvPr id="7" name="Round Single Corner Rectangle 6"/>
          <p:cNvSpPr>
            <a:spLocks noChangeAspect="1" noChangeArrowheads="1"/>
          </p:cNvSpPr>
          <p:nvPr/>
        </p:nvSpPr>
        <p:spPr bwMode="auto">
          <a:xfrm>
            <a:off x="3011343" y="3468206"/>
            <a:ext cx="5125855" cy="711120"/>
          </a:xfrm>
          <a:prstGeom prst="round1Rect">
            <a:avLst>
              <a:gd name="adj" fmla="val 10404"/>
            </a:avLst>
          </a:prstGeom>
          <a:solidFill>
            <a:schemeClr val="bg1"/>
          </a:solidFill>
          <a:ln w="19050">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205740" tIns="34290" rIns="68580" bIns="34290" rtlCol="0" anchor="ctr">
            <a:noAutofit/>
          </a:bodyPr>
          <a:lstStyle/>
          <a:p>
            <a:pPr>
              <a:buClr>
                <a:schemeClr val="tx1"/>
              </a:buClr>
              <a:buSzPct val="80000"/>
              <a:defRPr/>
            </a:pPr>
            <a:r>
              <a:rPr lang="zh-CN" altLang="en-US" sz="2000" kern="0" dirty="0" smtClean="0">
                <a:solidFill>
                  <a:prstClr val="black"/>
                </a:solidFill>
                <a:latin typeface="微软雅黑" panose="020B0503020204020204" pitchFamily="34" charset="-122"/>
                <a:ea typeface="微软雅黑" panose="020B0503020204020204" pitchFamily="34" charset="-122"/>
              </a:rPr>
              <a:t>发现软件中隐藏的错误和缺陷</a:t>
            </a:r>
            <a:r>
              <a:rPr lang="zh-CN" altLang="en-US" sz="2000" kern="0" dirty="0">
                <a:solidFill>
                  <a:prstClr val="black"/>
                </a:solidFill>
                <a:latin typeface="微软雅黑" panose="020B0503020204020204" pitchFamily="34" charset="-122"/>
                <a:ea typeface="微软雅黑" panose="020B0503020204020204" pitchFamily="34" charset="-122"/>
              </a:rPr>
              <a:t>，以考虑是否可接受该产品</a:t>
            </a:r>
            <a:endParaRPr lang="en-US" sz="2000" kern="0" dirty="0" smtClean="0">
              <a:solidFill>
                <a:prstClr val="black"/>
              </a:solidFill>
              <a:latin typeface="微软雅黑" panose="020B0503020204020204" pitchFamily="34" charset="-122"/>
              <a:ea typeface="微软雅黑" panose="020B0503020204020204" pitchFamily="34" charset="-122"/>
            </a:endParaRPr>
          </a:p>
        </p:txBody>
      </p:sp>
      <p:sp>
        <p:nvSpPr>
          <p:cNvPr id="12" name="Rectangle 28"/>
          <p:cNvSpPr/>
          <p:nvPr/>
        </p:nvSpPr>
        <p:spPr>
          <a:xfrm>
            <a:off x="1676637" y="3468206"/>
            <a:ext cx="1170735" cy="711120"/>
          </a:xfrm>
          <a:custGeom>
            <a:avLst/>
            <a:gdLst/>
            <a:ahLst/>
            <a:cxnLst/>
            <a:rect l="l" t="t" r="r" b="b"/>
            <a:pathLst>
              <a:path w="2390739" h="457200">
                <a:moveTo>
                  <a:pt x="0" y="0"/>
                </a:moveTo>
                <a:lnTo>
                  <a:pt x="2102707" y="0"/>
                </a:lnTo>
                <a:lnTo>
                  <a:pt x="2345019" y="0"/>
                </a:lnTo>
                <a:lnTo>
                  <a:pt x="2390739" y="0"/>
                </a:lnTo>
                <a:lnTo>
                  <a:pt x="2390739" y="45720"/>
                </a:lnTo>
                <a:lnTo>
                  <a:pt x="2390739" y="288032"/>
                </a:lnTo>
                <a:lnTo>
                  <a:pt x="2390739" y="457200"/>
                </a:lnTo>
                <a:lnTo>
                  <a:pt x="45720" y="457200"/>
                </a:lnTo>
                <a:cubicBezTo>
                  <a:pt x="20470" y="457200"/>
                  <a:pt x="0" y="436730"/>
                  <a:pt x="0" y="411480"/>
                </a:cubicBezTo>
                <a:close/>
              </a:path>
            </a:pathLst>
          </a:custGeom>
          <a:solidFill>
            <a:schemeClr val="accent1"/>
          </a:solidFill>
          <a:ln w="1905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zh-CN" altLang="en-US" sz="2000" b="1" dirty="0">
                <a:solidFill>
                  <a:srgbClr val="0070C0"/>
                </a:solidFill>
                <a:latin typeface="微软雅黑" panose="020B0503020204020204" pitchFamily="34" charset="-122"/>
                <a:ea typeface="微软雅黑" panose="020B0503020204020204" pitchFamily="34" charset="-122"/>
              </a:rPr>
              <a:t>用户</a:t>
            </a:r>
            <a:endParaRPr lang="en-US" sz="2000" b="1" dirty="0">
              <a:solidFill>
                <a:srgbClr val="0070C0"/>
              </a:solidFill>
              <a:latin typeface="微软雅黑" panose="020B0503020204020204" pitchFamily="34" charset="-122"/>
              <a:ea typeface="微软雅黑" panose="020B0503020204020204" pitchFamily="34" charset="-122"/>
            </a:endParaRPr>
          </a:p>
        </p:txBody>
      </p:sp>
      <p:pic>
        <p:nvPicPr>
          <p:cNvPr id="13" name="Picture 12" descr="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6839" y="3468206"/>
            <a:ext cx="695827" cy="71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ound Single Corner Rectangle 16"/>
          <p:cNvSpPr>
            <a:spLocks noChangeAspect="1" noChangeArrowheads="1"/>
          </p:cNvSpPr>
          <p:nvPr/>
        </p:nvSpPr>
        <p:spPr bwMode="auto">
          <a:xfrm>
            <a:off x="3011343" y="2308807"/>
            <a:ext cx="5125855" cy="711120"/>
          </a:xfrm>
          <a:prstGeom prst="round1Rect">
            <a:avLst>
              <a:gd name="adj" fmla="val 10404"/>
            </a:avLst>
          </a:prstGeom>
          <a:solidFill>
            <a:schemeClr val="bg1"/>
          </a:solidFill>
          <a:ln w="19050">
            <a:solidFill>
              <a:schemeClr val="accent1"/>
            </a:solidFill>
            <a:miter lim="800000"/>
            <a:headEnd/>
            <a:tailEnd/>
          </a:ln>
          <a:effectLst/>
        </p:spPr>
        <p:style>
          <a:lnRef idx="3">
            <a:schemeClr val="lt1"/>
          </a:lnRef>
          <a:fillRef idx="1">
            <a:schemeClr val="accent1"/>
          </a:fillRef>
          <a:effectRef idx="1">
            <a:schemeClr val="accent1"/>
          </a:effectRef>
          <a:fontRef idx="minor">
            <a:schemeClr val="lt1"/>
          </a:fontRef>
        </p:style>
        <p:txBody>
          <a:bodyPr wrap="square" lIns="205740" tIns="34290" rIns="68580" bIns="34290" rtlCol="0" anchor="ctr">
            <a:noAutofit/>
          </a:bodyPr>
          <a:lstStyle/>
          <a:p>
            <a:pPr>
              <a:buClr>
                <a:schemeClr val="tx1"/>
              </a:buClr>
              <a:buSzPct val="80000"/>
            </a:pPr>
            <a:r>
              <a:rPr lang="zh-CN" altLang="en-US" sz="2000" kern="0" dirty="0" smtClean="0">
                <a:solidFill>
                  <a:prstClr val="black"/>
                </a:solidFill>
                <a:latin typeface="微软雅黑" panose="020B0503020204020204" pitchFamily="34" charset="-122"/>
                <a:ea typeface="微软雅黑" panose="020B0503020204020204" pitchFamily="34" charset="-122"/>
              </a:rPr>
              <a:t>确认软件</a:t>
            </a:r>
            <a:r>
              <a:rPr lang="zh-CN" altLang="en-US" sz="2000" kern="0" dirty="0">
                <a:solidFill>
                  <a:prstClr val="black"/>
                </a:solidFill>
                <a:latin typeface="微软雅黑" panose="020B0503020204020204" pitchFamily="34" charset="-122"/>
                <a:ea typeface="微软雅黑" panose="020B0503020204020204" pitchFamily="34" charset="-122"/>
              </a:rPr>
              <a:t>已正确</a:t>
            </a:r>
            <a:r>
              <a:rPr lang="zh-CN" altLang="en-US" sz="2000" kern="0" dirty="0" smtClean="0">
                <a:solidFill>
                  <a:prstClr val="black"/>
                </a:solidFill>
                <a:latin typeface="微软雅黑" panose="020B0503020204020204" pitchFamily="34" charset="-122"/>
                <a:ea typeface="微软雅黑" panose="020B0503020204020204" pitchFamily="34" charset="-122"/>
              </a:rPr>
              <a:t>地实现了用户的要求，证明软件</a:t>
            </a:r>
            <a:r>
              <a:rPr lang="zh-CN" altLang="en-US" sz="2000" kern="0" dirty="0">
                <a:solidFill>
                  <a:prstClr val="black"/>
                </a:solidFill>
                <a:latin typeface="微软雅黑" panose="020B0503020204020204" pitchFamily="34" charset="-122"/>
                <a:ea typeface="微软雅黑" panose="020B0503020204020204" pitchFamily="34" charset="-122"/>
              </a:rPr>
              <a:t>中不存在</a:t>
            </a:r>
            <a:r>
              <a:rPr lang="zh-CN" altLang="en-US" sz="2000" kern="0" dirty="0" smtClean="0">
                <a:solidFill>
                  <a:prstClr val="black"/>
                </a:solidFill>
                <a:latin typeface="微软雅黑" panose="020B0503020204020204" pitchFamily="34" charset="-122"/>
                <a:ea typeface="微软雅黑" panose="020B0503020204020204" pitchFamily="34" charset="-122"/>
              </a:rPr>
              <a:t>错误，建立对</a:t>
            </a:r>
            <a:r>
              <a:rPr lang="zh-CN" altLang="en-US" sz="2000" kern="0" dirty="0">
                <a:solidFill>
                  <a:prstClr val="black"/>
                </a:solidFill>
                <a:latin typeface="微软雅黑" panose="020B0503020204020204" pitchFamily="34" charset="-122"/>
                <a:ea typeface="微软雅黑" panose="020B0503020204020204" pitchFamily="34" charset="-122"/>
              </a:rPr>
              <a:t>软件质量的</a:t>
            </a:r>
            <a:r>
              <a:rPr lang="zh-CN" altLang="en-US" sz="2000" kern="0" dirty="0" smtClean="0">
                <a:solidFill>
                  <a:prstClr val="black"/>
                </a:solidFill>
                <a:latin typeface="微软雅黑" panose="020B0503020204020204" pitchFamily="34" charset="-122"/>
                <a:ea typeface="微软雅黑" panose="020B0503020204020204" pitchFamily="34" charset="-122"/>
              </a:rPr>
              <a:t>信心</a:t>
            </a:r>
            <a:endParaRPr lang="zh-CN" altLang="en-US" sz="2000" kern="0" dirty="0">
              <a:solidFill>
                <a:prstClr val="black"/>
              </a:solidFill>
              <a:latin typeface="微软雅黑" panose="020B0503020204020204" pitchFamily="34" charset="-122"/>
              <a:ea typeface="微软雅黑" panose="020B0503020204020204" pitchFamily="34" charset="-122"/>
            </a:endParaRPr>
          </a:p>
        </p:txBody>
      </p:sp>
      <p:sp>
        <p:nvSpPr>
          <p:cNvPr id="18" name="Rectangle 28"/>
          <p:cNvSpPr/>
          <p:nvPr/>
        </p:nvSpPr>
        <p:spPr>
          <a:xfrm>
            <a:off x="1676637" y="2308807"/>
            <a:ext cx="1170735" cy="711120"/>
          </a:xfrm>
          <a:custGeom>
            <a:avLst/>
            <a:gdLst/>
            <a:ahLst/>
            <a:cxnLst/>
            <a:rect l="l" t="t" r="r" b="b"/>
            <a:pathLst>
              <a:path w="2390739" h="457200">
                <a:moveTo>
                  <a:pt x="0" y="0"/>
                </a:moveTo>
                <a:lnTo>
                  <a:pt x="2102707" y="0"/>
                </a:lnTo>
                <a:lnTo>
                  <a:pt x="2345019" y="0"/>
                </a:lnTo>
                <a:lnTo>
                  <a:pt x="2390739" y="0"/>
                </a:lnTo>
                <a:lnTo>
                  <a:pt x="2390739" y="45720"/>
                </a:lnTo>
                <a:lnTo>
                  <a:pt x="2390739" y="288032"/>
                </a:lnTo>
                <a:lnTo>
                  <a:pt x="2390739" y="457200"/>
                </a:lnTo>
                <a:lnTo>
                  <a:pt x="45720" y="457200"/>
                </a:lnTo>
                <a:cubicBezTo>
                  <a:pt x="20470" y="457200"/>
                  <a:pt x="0" y="436730"/>
                  <a:pt x="0" y="411480"/>
                </a:cubicBezTo>
                <a:close/>
              </a:path>
            </a:pathLst>
          </a:custGeom>
          <a:solidFill>
            <a:schemeClr val="accent1"/>
          </a:solidFill>
          <a:ln w="1905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lIns="182880" rtlCol="0" anchor="ctr"/>
          <a:lstStyle/>
          <a:p>
            <a:r>
              <a:rPr lang="zh-CN" altLang="en-US" sz="2000" b="1" dirty="0" smtClean="0">
                <a:solidFill>
                  <a:srgbClr val="0070C0"/>
                </a:solidFill>
                <a:latin typeface="微软雅黑" panose="020B0503020204020204" pitchFamily="34" charset="-122"/>
                <a:ea typeface="微软雅黑" panose="020B0503020204020204" pitchFamily="34" charset="-122"/>
              </a:rPr>
              <a:t>开发者</a:t>
            </a:r>
            <a:endParaRPr lang="en-US" sz="2000" b="1" dirty="0">
              <a:solidFill>
                <a:srgbClr val="0070C0"/>
              </a:solidFill>
              <a:latin typeface="微软雅黑" panose="020B0503020204020204" pitchFamily="34" charset="-122"/>
              <a:ea typeface="微软雅黑" panose="020B0503020204020204" pitchFamily="34" charset="-122"/>
            </a:endParaRPr>
          </a:p>
        </p:txBody>
      </p:sp>
      <p:pic>
        <p:nvPicPr>
          <p:cNvPr id="20" name="Picture 19" descr="2.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0339" y="2308807"/>
            <a:ext cx="695827" cy="71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7769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2.1.3 </a:t>
            </a:r>
            <a:r>
              <a:rPr lang="zh-CN" altLang="en-US" sz="2800" dirty="0">
                <a:solidFill>
                  <a:schemeClr val="tx1"/>
                </a:solidFill>
              </a:rPr>
              <a:t>软件测试</a:t>
            </a:r>
            <a:r>
              <a:rPr lang="zh-CN" altLang="en-US" sz="2800" dirty="0" smtClean="0">
                <a:solidFill>
                  <a:schemeClr val="tx1"/>
                </a:solidFill>
              </a:rPr>
              <a:t>目的</a:t>
            </a:r>
            <a:endParaRPr lang="en-US" sz="2800" dirty="0">
              <a:solidFill>
                <a:schemeClr val="tx1"/>
              </a:solidFill>
            </a:endParaRPr>
          </a:p>
        </p:txBody>
      </p:sp>
      <p:sp>
        <p:nvSpPr>
          <p:cNvPr id="11" name="TextBox 10"/>
          <p:cNvSpPr txBox="1">
            <a:spLocks noChangeArrowheads="1"/>
          </p:cNvSpPr>
          <p:nvPr/>
        </p:nvSpPr>
        <p:spPr bwMode="auto">
          <a:xfrm>
            <a:off x="580894" y="1452254"/>
            <a:ext cx="81059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buClr>
                <a:srgbClr val="C00000"/>
              </a:buClr>
            </a:pPr>
            <a:r>
              <a:rPr lang="zh-CN" altLang="en-US" sz="2400" dirty="0">
                <a:solidFill>
                  <a:srgbClr val="0070C0"/>
                </a:solidFill>
                <a:latin typeface="微软雅黑" panose="020B0503020204020204" pitchFamily="34" charset="-122"/>
                <a:ea typeface="微软雅黑" panose="020B0503020204020204" pitchFamily="34" charset="-122"/>
              </a:rPr>
              <a:t>开发人员的测试：是调试（</a:t>
            </a:r>
            <a:r>
              <a:rPr lang="en-US" altLang="zh-CN" sz="2400" dirty="0">
                <a:solidFill>
                  <a:srgbClr val="0070C0"/>
                </a:solidFill>
                <a:latin typeface="微软雅黑" panose="020B0503020204020204" pitchFamily="34" charset="-122"/>
                <a:ea typeface="微软雅黑" panose="020B0503020204020204" pitchFamily="34" charset="-122"/>
              </a:rPr>
              <a:t>Debug</a:t>
            </a:r>
            <a:r>
              <a:rPr lang="zh-CN" altLang="en-US" sz="2400" dirty="0">
                <a:solidFill>
                  <a:srgbClr val="0070C0"/>
                </a:solidFill>
                <a:latin typeface="微软雅黑" panose="020B0503020204020204" pitchFamily="34" charset="-122"/>
                <a:ea typeface="微软雅黑" panose="020B0503020204020204" pitchFamily="34" charset="-122"/>
              </a:rPr>
              <a:t>）还是测试（</a:t>
            </a:r>
            <a:r>
              <a:rPr lang="en-US" altLang="zh-CN" sz="2400" dirty="0">
                <a:solidFill>
                  <a:srgbClr val="0070C0"/>
                </a:solidFill>
                <a:latin typeface="微软雅黑" panose="020B0503020204020204" pitchFamily="34" charset="-122"/>
                <a:ea typeface="微软雅黑" panose="020B0503020204020204" pitchFamily="34" charset="-122"/>
              </a:rPr>
              <a:t>Test</a:t>
            </a: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微软雅黑" panose="020B0503020204020204" pitchFamily="34" charset="-122"/>
                <a:ea typeface="微软雅黑" panose="020B0503020204020204" pitchFamily="34" charset="-122"/>
              </a:rPr>
              <a:t>?</a:t>
            </a:r>
            <a:endParaRPr lang="en-US" altLang="zh-CN" sz="2400" dirty="0" smtClean="0">
              <a:solidFill>
                <a:srgbClr val="0070C0"/>
              </a:solidFill>
              <a:latin typeface="微软雅黑" panose="020B0503020204020204" pitchFamily="34" charset="-122"/>
              <a:ea typeface="微软雅黑" panose="020B0503020204020204" pitchFamily="34" charset="-122"/>
            </a:endParaRPr>
          </a:p>
        </p:txBody>
      </p:sp>
      <p:grpSp>
        <p:nvGrpSpPr>
          <p:cNvPr id="15" name="Group 19"/>
          <p:cNvGrpSpPr>
            <a:grpSpLocks/>
          </p:cNvGrpSpPr>
          <p:nvPr/>
        </p:nvGrpSpPr>
        <p:grpSpPr bwMode="auto">
          <a:xfrm>
            <a:off x="2034175" y="1993541"/>
            <a:ext cx="4961157" cy="2324100"/>
            <a:chOff x="1015833" y="1844675"/>
            <a:chExt cx="6371108" cy="3163091"/>
          </a:xfrm>
          <a:solidFill>
            <a:schemeClr val="bg1"/>
          </a:solidFill>
        </p:grpSpPr>
        <p:sp>
          <p:nvSpPr>
            <p:cNvPr id="16" name="Oval 12"/>
            <p:cNvSpPr>
              <a:spLocks noChangeArrowheads="1"/>
            </p:cNvSpPr>
            <p:nvPr/>
          </p:nvSpPr>
          <p:spPr bwMode="auto">
            <a:xfrm>
              <a:off x="1619250" y="1844675"/>
              <a:ext cx="2664535" cy="1799765"/>
            </a:xfrm>
            <a:prstGeom prst="ellipse">
              <a:avLst/>
            </a:prstGeom>
            <a:grpFill/>
            <a:ln w="9525">
              <a:solidFill>
                <a:schemeClr val="tx2"/>
              </a:solidFill>
              <a:round/>
              <a:headEnd/>
              <a:tailEnd/>
            </a:ln>
            <a:effectLst>
              <a:outerShdw dist="107763" dir="2700000" algn="ctr" rotWithShape="0">
                <a:schemeClr val="tx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19" name="Oval 16"/>
            <p:cNvSpPr>
              <a:spLocks noChangeArrowheads="1"/>
            </p:cNvSpPr>
            <p:nvPr/>
          </p:nvSpPr>
          <p:spPr bwMode="auto">
            <a:xfrm>
              <a:off x="4038433" y="1844675"/>
              <a:ext cx="2664534" cy="1906848"/>
            </a:xfrm>
            <a:prstGeom prst="ellipse">
              <a:avLst/>
            </a:prstGeom>
            <a:grpFill/>
            <a:ln w="9525">
              <a:solidFill>
                <a:schemeClr val="tx2"/>
              </a:solidFill>
              <a:round/>
              <a:headEnd/>
              <a:tailEnd/>
            </a:ln>
            <a:effectLst>
              <a:outerShdw dist="107763" dir="2700000" algn="ctr" rotWithShape="0">
                <a:schemeClr val="tx2">
                  <a:alpha val="50000"/>
                </a:schemeClr>
              </a:outerShdw>
            </a:effectLst>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grpSp>
          <p:nvGrpSpPr>
            <p:cNvPr id="21" name="Group 18"/>
            <p:cNvGrpSpPr>
              <a:grpSpLocks/>
            </p:cNvGrpSpPr>
            <p:nvPr/>
          </p:nvGrpSpPr>
          <p:grpSpPr bwMode="auto">
            <a:xfrm>
              <a:off x="1015833" y="1992084"/>
              <a:ext cx="6371108" cy="3015682"/>
              <a:chOff x="1015833" y="1992084"/>
              <a:chExt cx="6371108" cy="3015682"/>
            </a:xfrm>
            <a:grpFill/>
          </p:grpSpPr>
          <p:sp>
            <p:nvSpPr>
              <p:cNvPr id="23" name="Text Box 17"/>
              <p:cNvSpPr txBox="1">
                <a:spLocks noChangeArrowheads="1"/>
              </p:cNvSpPr>
              <p:nvPr/>
            </p:nvSpPr>
            <p:spPr bwMode="auto">
              <a:xfrm>
                <a:off x="1015833" y="2592213"/>
                <a:ext cx="2909147" cy="963430"/>
              </a:xfrm>
              <a:prstGeom prst="rect">
                <a:avLst/>
              </a:prstGeom>
              <a:grpFill/>
              <a:ln w="9525">
                <a:solidFill>
                  <a:schemeClr val="bg1"/>
                </a:solidFill>
                <a:miter lim="800000"/>
                <a:headEnd/>
                <a:tailEnd/>
              </a:ln>
              <a:extLst/>
            </p:spPr>
            <p:txBody>
              <a:bodyPr wrap="squar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10000"/>
                  </a:spcBef>
                  <a:spcAft>
                    <a:spcPct val="10000"/>
                  </a:spcAft>
                </a:pPr>
                <a:r>
                  <a:rPr lang="zh-CN" altLang="en-US" sz="2000" dirty="0" smtClean="0">
                    <a:solidFill>
                      <a:schemeClr val="tx1"/>
                    </a:solidFill>
                    <a:latin typeface="微软雅黑" panose="020B0503020204020204" pitchFamily="34" charset="-122"/>
                    <a:ea typeface="微软雅黑" panose="020B0503020204020204" pitchFamily="34" charset="-122"/>
                  </a:rPr>
                  <a:t>调试是“建设性”</a:t>
                </a:r>
                <a:r>
                  <a:rPr lang="zh-CN" altLang="en-US" sz="2000" dirty="0">
                    <a:solidFill>
                      <a:schemeClr val="tx1"/>
                    </a:solidFill>
                    <a:latin typeface="微软雅黑" panose="020B0503020204020204" pitchFamily="34" charset="-122"/>
                    <a:ea typeface="微软雅黑" panose="020B0503020204020204" pitchFamily="34" charset="-122"/>
                  </a:rPr>
                  <a:t>的</a:t>
                </a:r>
              </a:p>
            </p:txBody>
          </p:sp>
          <p:sp>
            <p:nvSpPr>
              <p:cNvPr id="24" name="Text Box 18"/>
              <p:cNvSpPr txBox="1">
                <a:spLocks noChangeArrowheads="1"/>
              </p:cNvSpPr>
              <p:nvPr/>
            </p:nvSpPr>
            <p:spPr bwMode="auto">
              <a:xfrm>
                <a:off x="4641944" y="2635564"/>
                <a:ext cx="2744997" cy="963430"/>
              </a:xfrm>
              <a:prstGeom prst="rect">
                <a:avLst/>
              </a:prstGeom>
              <a:grpFill/>
              <a:ln w="9525">
                <a:solidFill>
                  <a:schemeClr val="bg1"/>
                </a:solidFill>
                <a:miter lim="800000"/>
                <a:headEnd/>
                <a:tailEnd/>
              </a:ln>
              <a:extLst/>
            </p:spPr>
            <p:txBody>
              <a:bodyPr wrap="squar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10000"/>
                  </a:spcBef>
                  <a:spcAft>
                    <a:spcPct val="10000"/>
                  </a:spcAft>
                </a:pPr>
                <a:r>
                  <a:rPr lang="zh-CN" altLang="en-US" sz="2000" dirty="0" smtClean="0">
                    <a:solidFill>
                      <a:schemeClr val="tx1"/>
                    </a:solidFill>
                    <a:latin typeface="微软雅黑" panose="020B0503020204020204" pitchFamily="34" charset="-122"/>
                    <a:ea typeface="微软雅黑" panose="020B0503020204020204" pitchFamily="34" charset="-122"/>
                  </a:rPr>
                  <a:t>测试</a:t>
                </a:r>
                <a:r>
                  <a:rPr lang="zh-CN" altLang="en-US" sz="2000" dirty="0">
                    <a:solidFill>
                      <a:schemeClr val="tx1"/>
                    </a:solidFill>
                    <a:latin typeface="微软雅黑" panose="020B0503020204020204" pitchFamily="34" charset="-122"/>
                    <a:ea typeface="微软雅黑" panose="020B0503020204020204" pitchFamily="34" charset="-122"/>
                  </a:rPr>
                  <a:t>是</a:t>
                </a:r>
                <a:r>
                  <a:rPr lang="zh-CN" altLang="en-US" sz="2000" dirty="0" smtClean="0">
                    <a:solidFill>
                      <a:schemeClr val="tx1"/>
                    </a:solidFill>
                    <a:latin typeface="微软雅黑" panose="020B0503020204020204" pitchFamily="34" charset="-122"/>
                    <a:ea typeface="微软雅黑" panose="020B0503020204020204" pitchFamily="34" charset="-122"/>
                  </a:rPr>
                  <a:t>“破坏性”</a:t>
                </a:r>
                <a:r>
                  <a:rPr lang="zh-CN" altLang="en-US" sz="2000" dirty="0">
                    <a:solidFill>
                      <a:schemeClr val="tx1"/>
                    </a:solidFill>
                    <a:latin typeface="微软雅黑" panose="020B0503020204020204" pitchFamily="34" charset="-122"/>
                    <a:ea typeface="微软雅黑" panose="020B0503020204020204" pitchFamily="34" charset="-122"/>
                  </a:rPr>
                  <a:t>的</a:t>
                </a:r>
              </a:p>
            </p:txBody>
          </p:sp>
          <p:pic>
            <p:nvPicPr>
              <p:cNvPr id="25" name="Picture 20" descr="j029350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810000"/>
                <a:ext cx="998538" cy="1197766"/>
              </a:xfrm>
              <a:prstGeom prst="rect">
                <a:avLst/>
              </a:prstGeom>
              <a:grpFill/>
              <a:ln w="9525">
                <a:solidFill>
                  <a:schemeClr val="bg1"/>
                </a:solidFill>
                <a:miter lim="800000"/>
                <a:headEnd/>
                <a:tailEnd/>
              </a:ln>
            </p:spPr>
          </p:pic>
          <p:sp>
            <p:nvSpPr>
              <p:cNvPr id="26" name="Oval 21"/>
              <p:cNvSpPr>
                <a:spLocks noChangeArrowheads="1"/>
              </p:cNvSpPr>
              <p:nvPr/>
            </p:nvSpPr>
            <p:spPr bwMode="auto">
              <a:xfrm>
                <a:off x="3635490" y="3501841"/>
                <a:ext cx="289490" cy="71299"/>
              </a:xfrm>
              <a:prstGeom prst="ellipse">
                <a:avLst/>
              </a:prstGeom>
              <a:grpFill/>
              <a:ln w="9525">
                <a:solidFill>
                  <a:schemeClr val="tx2"/>
                </a:solidFill>
                <a:round/>
                <a:headEnd/>
                <a:tailEnd/>
              </a:ln>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7" name="Oval 22"/>
              <p:cNvSpPr>
                <a:spLocks noChangeArrowheads="1"/>
              </p:cNvSpPr>
              <p:nvPr/>
            </p:nvSpPr>
            <p:spPr bwMode="auto">
              <a:xfrm>
                <a:off x="3851588" y="3644440"/>
                <a:ext cx="144745" cy="73460"/>
              </a:xfrm>
              <a:prstGeom prst="ellipse">
                <a:avLst/>
              </a:prstGeom>
              <a:grpFill/>
              <a:ln w="9525">
                <a:solidFill>
                  <a:schemeClr val="tx2"/>
                </a:solidFill>
                <a:round/>
                <a:headEnd/>
                <a:tailEnd/>
              </a:ln>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8" name="Oval 23"/>
              <p:cNvSpPr>
                <a:spLocks noChangeArrowheads="1"/>
              </p:cNvSpPr>
              <p:nvPr/>
            </p:nvSpPr>
            <p:spPr bwMode="auto">
              <a:xfrm>
                <a:off x="4357177" y="3501841"/>
                <a:ext cx="287451" cy="71299"/>
              </a:xfrm>
              <a:prstGeom prst="ellipse">
                <a:avLst/>
              </a:prstGeom>
              <a:grpFill/>
              <a:ln w="9525">
                <a:solidFill>
                  <a:schemeClr val="tx2"/>
                </a:solidFill>
                <a:round/>
                <a:headEnd/>
                <a:tailEnd/>
              </a:ln>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9" name="Oval 25"/>
              <p:cNvSpPr>
                <a:spLocks noChangeArrowheads="1"/>
              </p:cNvSpPr>
              <p:nvPr/>
            </p:nvSpPr>
            <p:spPr bwMode="auto">
              <a:xfrm>
                <a:off x="4357177" y="3644440"/>
                <a:ext cx="144745" cy="73460"/>
              </a:xfrm>
              <a:prstGeom prst="ellipse">
                <a:avLst/>
              </a:prstGeom>
              <a:grpFill/>
              <a:ln w="9525">
                <a:solidFill>
                  <a:schemeClr val="tx2"/>
                </a:solidFill>
                <a:round/>
                <a:headEnd/>
                <a:tailEnd/>
              </a:ln>
            </p:spPr>
            <p:txBody>
              <a:bodyPr wrap="none" anchor="ctr"/>
              <a:lstStyle/>
              <a:p>
                <a:pPr>
                  <a:defRPr/>
                </a:pPr>
                <a:endParaRPr lang="zh-CN" altLang="en-US" dirty="0">
                  <a:latin typeface="微软雅黑" panose="020B0503020204020204" pitchFamily="34" charset="-122"/>
                  <a:ea typeface="微软雅黑" panose="020B0503020204020204" pitchFamily="34" charset="-122"/>
                </a:endParaRPr>
              </a:p>
            </p:txBody>
          </p:sp>
          <p:pic>
            <p:nvPicPr>
              <p:cNvPr id="32" name="Picture 31" descr="j029609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5804" y="1992084"/>
                <a:ext cx="815083" cy="704725"/>
              </a:xfrm>
              <a:prstGeom prst="rect">
                <a:avLst/>
              </a:prstGeom>
              <a:grpFill/>
              <a:ln w="9525">
                <a:solidFill>
                  <a:schemeClr val="bg1"/>
                </a:solidFill>
                <a:miter lim="800000"/>
                <a:headEnd/>
                <a:tailEnd/>
              </a:ln>
              <a:extLst/>
            </p:spPr>
          </p:pic>
          <p:pic>
            <p:nvPicPr>
              <p:cNvPr id="33" name="Picture 32" descr="j023446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735" y="1992084"/>
                <a:ext cx="720725" cy="592138"/>
              </a:xfrm>
              <a:prstGeom prst="rect">
                <a:avLst/>
              </a:prstGeom>
              <a:solidFill>
                <a:schemeClr val="bg1"/>
              </a:solidFill>
              <a:ln w="9525">
                <a:solidFill>
                  <a:schemeClr val="bg1"/>
                </a:solidFill>
                <a:miter lim="800000"/>
                <a:headEnd/>
                <a:tailEnd/>
              </a:ln>
              <a:extLst/>
            </p:spPr>
          </p:pic>
        </p:grpSp>
      </p:grpSp>
      <p:sp>
        <p:nvSpPr>
          <p:cNvPr id="34" name="Rectangle 4"/>
          <p:cNvSpPr/>
          <p:nvPr/>
        </p:nvSpPr>
        <p:spPr>
          <a:xfrm>
            <a:off x="1122215" y="3472000"/>
            <a:ext cx="2251993" cy="1910737"/>
          </a:xfrm>
          <a:custGeom>
            <a:avLst/>
            <a:gdLst/>
            <a:ahLst/>
            <a:cxnLst/>
            <a:rect l="l" t="t" r="r" b="b"/>
            <a:pathLst>
              <a:path w="2423160" h="1080120">
                <a:moveTo>
                  <a:pt x="0" y="0"/>
                </a:moveTo>
                <a:lnTo>
                  <a:pt x="1508760" y="0"/>
                </a:lnTo>
                <a:lnTo>
                  <a:pt x="2355145" y="0"/>
                </a:lnTo>
                <a:lnTo>
                  <a:pt x="2423160" y="0"/>
                </a:lnTo>
                <a:lnTo>
                  <a:pt x="2423160" y="68015"/>
                </a:lnTo>
                <a:lnTo>
                  <a:pt x="2423160" y="914400"/>
                </a:lnTo>
                <a:lnTo>
                  <a:pt x="2423160" y="1080120"/>
                </a:lnTo>
                <a:lnTo>
                  <a:pt x="68015" y="1080120"/>
                </a:lnTo>
                <a:cubicBezTo>
                  <a:pt x="30451" y="1080120"/>
                  <a:pt x="0" y="1049669"/>
                  <a:pt x="0" y="1012105"/>
                </a:cubicBezTo>
                <a:close/>
              </a:path>
            </a:pathLst>
          </a:custGeom>
          <a:noFill/>
          <a:ln w="1905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182880" rIns="91440" bIns="182880" numCol="1" spcCol="0" rtlCol="0" fromWordArt="0" anchor="t" anchorCtr="0" forceAA="0" compatLnSpc="1">
            <a:prstTxWarp prst="textNoShape">
              <a:avLst/>
            </a:prstTxWarp>
            <a:noAutofit/>
          </a:bodyPr>
          <a:lstStyle/>
          <a:p>
            <a:pPr>
              <a:spcAft>
                <a:spcPts val="400"/>
              </a:spcAft>
            </a:pPr>
            <a:r>
              <a:rPr lang="zh-CN" altLang="en-US" sz="2000" dirty="0" smtClean="0">
                <a:solidFill>
                  <a:schemeClr val="tx1"/>
                </a:solidFill>
                <a:latin typeface="微软雅黑" panose="020B0503020204020204" pitchFamily="34" charset="-122"/>
                <a:ea typeface="微软雅黑" panose="020B0503020204020204" pitchFamily="34" charset="-122"/>
              </a:rPr>
              <a:t>调试</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Debugging</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smtClean="0">
                <a:solidFill>
                  <a:schemeClr val="tx1"/>
                </a:solidFill>
                <a:latin typeface="微软雅黑" panose="020B0503020204020204" pitchFamily="34" charset="-122"/>
                <a:ea typeface="微软雅黑" panose="020B0503020204020204" pitchFamily="34" charset="-122"/>
              </a:rPr>
              <a:t>:                                                    </a:t>
            </a:r>
            <a:endParaRPr lang="en-US" altLang="zh-CN" sz="2000" dirty="0">
              <a:solidFill>
                <a:schemeClr val="tx1"/>
              </a:solidFill>
              <a:latin typeface="微软雅黑" panose="020B0503020204020204" pitchFamily="34" charset="-122"/>
              <a:ea typeface="微软雅黑" panose="020B0503020204020204" pitchFamily="34" charset="-122"/>
            </a:endParaRPr>
          </a:p>
          <a:p>
            <a:pPr marL="169863" indent="-169863">
              <a:spcAft>
                <a:spcPts val="400"/>
              </a:spcAft>
              <a:buFont typeface="Arial"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在源程序内定为错误     </a:t>
            </a:r>
          </a:p>
          <a:p>
            <a:pPr marL="169863" indent="-169863">
              <a:spcAft>
                <a:spcPts val="400"/>
              </a:spcAft>
              <a:buFont typeface="Arial"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分析错误的原因</a:t>
            </a:r>
          </a:p>
          <a:p>
            <a:pPr marL="169863" indent="-169863">
              <a:spcAft>
                <a:spcPts val="400"/>
              </a:spcAft>
              <a:buFont typeface="Arial"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修改错误</a:t>
            </a:r>
          </a:p>
          <a:p>
            <a:pPr marL="169863" indent="-169863">
              <a:spcAft>
                <a:spcPts val="400"/>
              </a:spcAft>
              <a:buFont typeface="Arial"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在程序运行时检验程序功能 </a:t>
            </a:r>
            <a:endParaRPr lang="en-US" sz="2000" dirty="0">
              <a:solidFill>
                <a:schemeClr val="tx1"/>
              </a:solidFill>
              <a:latin typeface="微软雅黑" panose="020B0503020204020204" pitchFamily="34" charset="-122"/>
              <a:ea typeface="微软雅黑" panose="020B0503020204020204" pitchFamily="34" charset="-122"/>
            </a:endParaRPr>
          </a:p>
        </p:txBody>
      </p:sp>
      <p:sp>
        <p:nvSpPr>
          <p:cNvPr id="35" name="Rectangle 4"/>
          <p:cNvSpPr/>
          <p:nvPr/>
        </p:nvSpPr>
        <p:spPr>
          <a:xfrm>
            <a:off x="5655298" y="3753404"/>
            <a:ext cx="2798491" cy="1910737"/>
          </a:xfrm>
          <a:custGeom>
            <a:avLst/>
            <a:gdLst/>
            <a:ahLst/>
            <a:cxnLst/>
            <a:rect l="l" t="t" r="r" b="b"/>
            <a:pathLst>
              <a:path w="2423160" h="1080120">
                <a:moveTo>
                  <a:pt x="0" y="0"/>
                </a:moveTo>
                <a:lnTo>
                  <a:pt x="1508760" y="0"/>
                </a:lnTo>
                <a:lnTo>
                  <a:pt x="2355145" y="0"/>
                </a:lnTo>
                <a:lnTo>
                  <a:pt x="2423160" y="0"/>
                </a:lnTo>
                <a:lnTo>
                  <a:pt x="2423160" y="68015"/>
                </a:lnTo>
                <a:lnTo>
                  <a:pt x="2423160" y="914400"/>
                </a:lnTo>
                <a:lnTo>
                  <a:pt x="2423160" y="1080120"/>
                </a:lnTo>
                <a:lnTo>
                  <a:pt x="68015" y="1080120"/>
                </a:lnTo>
                <a:cubicBezTo>
                  <a:pt x="30451" y="1080120"/>
                  <a:pt x="0" y="1049669"/>
                  <a:pt x="0" y="1012105"/>
                </a:cubicBezTo>
                <a:close/>
              </a:path>
            </a:pathLst>
          </a:custGeom>
          <a:noFill/>
          <a:ln w="1905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182880" rIns="91440" bIns="182880" numCol="1" spcCol="0" rtlCol="0" fromWordArt="0" anchor="t" anchorCtr="0" forceAA="0" compatLnSpc="1">
            <a:prstTxWarp prst="textNoShape">
              <a:avLst/>
            </a:prstTxWarp>
            <a:noAutofit/>
          </a:bodyPr>
          <a:lstStyle/>
          <a:p>
            <a:pPr>
              <a:spcAft>
                <a:spcPts val="400"/>
              </a:spcAft>
            </a:pPr>
            <a:r>
              <a:rPr lang="zh-CN" altLang="en-US" sz="2000" dirty="0" smtClean="0">
                <a:solidFill>
                  <a:schemeClr val="tx1"/>
                </a:solidFill>
                <a:latin typeface="微软雅黑" panose="020B0503020204020204" pitchFamily="34" charset="-122"/>
                <a:ea typeface="微软雅黑" panose="020B0503020204020204" pitchFamily="34" charset="-122"/>
              </a:rPr>
              <a:t>测试</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Testing</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                                                                                                </a:t>
            </a:r>
          </a:p>
          <a:p>
            <a:pPr marL="169863" indent="-169863">
              <a:spcAft>
                <a:spcPts val="400"/>
              </a:spcAft>
              <a:buFont typeface="Arial"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诱发错误</a:t>
            </a:r>
          </a:p>
          <a:p>
            <a:pPr marL="169863" indent="-169863">
              <a:spcAft>
                <a:spcPts val="400"/>
              </a:spcAft>
              <a:buFont typeface="Arial"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重现错误</a:t>
            </a:r>
          </a:p>
          <a:p>
            <a:pPr marL="169863" indent="-169863">
              <a:spcAft>
                <a:spcPts val="400"/>
              </a:spcAft>
              <a:buFont typeface="Arial"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定位</a:t>
            </a:r>
            <a:r>
              <a:rPr lang="zh-CN" altLang="en-US" sz="2000" dirty="0" smtClean="0">
                <a:solidFill>
                  <a:schemeClr val="tx1"/>
                </a:solidFill>
                <a:latin typeface="微软雅黑" panose="020B0503020204020204" pitchFamily="34" charset="-122"/>
                <a:ea typeface="微软雅黑" panose="020B0503020204020204" pitchFamily="34" charset="-122"/>
              </a:rPr>
              <a:t>错误</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功能</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需求</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模块</a:t>
            </a:r>
            <a:r>
              <a:rPr lang="en-US" altLang="zh-CN" sz="2000" dirty="0">
                <a:solidFill>
                  <a:schemeClr val="tx1"/>
                </a:solidFill>
                <a:latin typeface="微软雅黑" panose="020B0503020204020204" pitchFamily="34" charset="-122"/>
                <a:ea typeface="微软雅黑" panose="020B0503020204020204" pitchFamily="34" charset="-122"/>
              </a:rPr>
              <a:t>)</a:t>
            </a:r>
          </a:p>
          <a:p>
            <a:pPr marL="169863" indent="-169863">
              <a:spcAft>
                <a:spcPts val="400"/>
              </a:spcAft>
              <a:buFont typeface="Arial"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记录错误</a:t>
            </a:r>
            <a:endParaRPr lang="en-US"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328193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2.1.3 </a:t>
            </a:r>
            <a:r>
              <a:rPr lang="zh-CN" altLang="en-US" sz="2800" dirty="0">
                <a:solidFill>
                  <a:schemeClr val="tx1"/>
                </a:solidFill>
              </a:rPr>
              <a:t>软件测试</a:t>
            </a:r>
            <a:r>
              <a:rPr lang="zh-CN" altLang="en-US" sz="2800" dirty="0" smtClean="0">
                <a:solidFill>
                  <a:schemeClr val="tx1"/>
                </a:solidFill>
              </a:rPr>
              <a:t>目的</a:t>
            </a:r>
            <a:endParaRPr lang="en-US" sz="2800" dirty="0">
              <a:solidFill>
                <a:schemeClr val="tx1"/>
              </a:solidFill>
            </a:endParaRPr>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pic>
        <p:nvPicPr>
          <p:cNvPr id="10" name="Picture 9" descr="030710fer1.jpg"/>
          <p:cNvPicPr>
            <a:picLocks noChangeAspect="1"/>
          </p:cNvPicPr>
          <p:nvPr/>
        </p:nvPicPr>
        <p:blipFill>
          <a:blip r:embed="rId3"/>
          <a:stretch>
            <a:fillRect/>
          </a:stretch>
        </p:blipFill>
        <p:spPr>
          <a:xfrm>
            <a:off x="4390802" y="1169670"/>
            <a:ext cx="3886200" cy="2331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p:cNvSpPr txBox="1">
            <a:spLocks noChangeArrowheads="1"/>
          </p:cNvSpPr>
          <p:nvPr/>
        </p:nvSpPr>
        <p:spPr bwMode="auto">
          <a:xfrm>
            <a:off x="533400" y="1524000"/>
            <a:ext cx="40386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buClr>
                <a:srgbClr val="C00000"/>
              </a:buClr>
            </a:pPr>
            <a:r>
              <a:rPr lang="zh-CN" altLang="en-US" sz="2400" dirty="0" smtClean="0">
                <a:solidFill>
                  <a:srgbClr val="0070C0"/>
                </a:solidFill>
                <a:latin typeface="微软雅黑" panose="020B0503020204020204" pitchFamily="34" charset="-122"/>
                <a:ea typeface="微软雅黑" panose="020B0503020204020204" pitchFamily="34" charset="-122"/>
              </a:rPr>
              <a:t>用户购车的例子：</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eaLnBrk="1" hangingPunct="1">
              <a:buClr>
                <a:srgbClr val="C00000"/>
              </a:buClr>
            </a:pPr>
            <a:endParaRPr lang="en-US" altLang="zh-CN" sz="2400" dirty="0" smtClean="0">
              <a:solidFill>
                <a:schemeClr val="tx2"/>
              </a:solidFill>
              <a:latin typeface="微软雅黑" panose="020B0503020204020204" pitchFamily="34" charset="-122"/>
              <a:ea typeface="微软雅黑" panose="020B0503020204020204" pitchFamily="34" charset="-122"/>
            </a:endParaRPr>
          </a:p>
          <a:p>
            <a:pPr lvl="1" eaLnBrk="1" hangingPunct="1">
              <a:buClr>
                <a:srgbClr val="C00000"/>
              </a:buClr>
            </a:pPr>
            <a:r>
              <a:rPr lang="zh-CN" altLang="en-US" sz="2000" dirty="0" smtClean="0">
                <a:solidFill>
                  <a:schemeClr val="tx1"/>
                </a:solidFill>
                <a:latin typeface="微软雅黑" panose="020B0503020204020204" pitchFamily="34" charset="-122"/>
                <a:ea typeface="微软雅黑" panose="020B0503020204020204" pitchFamily="34" charset="-122"/>
              </a:rPr>
              <a:t>购</a:t>
            </a:r>
            <a:r>
              <a:rPr lang="zh-CN" altLang="en-US" sz="2000" dirty="0">
                <a:solidFill>
                  <a:schemeClr val="tx1"/>
                </a:solidFill>
                <a:latin typeface="微软雅黑" panose="020B0503020204020204" pitchFamily="34" charset="-122"/>
                <a:ea typeface="微软雅黑" panose="020B0503020204020204" pitchFamily="34" charset="-122"/>
              </a:rPr>
              <a:t>车的动机</a:t>
            </a:r>
            <a:r>
              <a:rPr lang="en-US" altLang="zh-CN" sz="2000" dirty="0">
                <a:solidFill>
                  <a:schemeClr val="tx1"/>
                </a:solidFill>
                <a:latin typeface="微软雅黑" panose="020B0503020204020204" pitchFamily="34" charset="-122"/>
                <a:ea typeface="微软雅黑" panose="020B0503020204020204" pitchFamily="34" charset="-122"/>
              </a:rPr>
              <a:t> </a:t>
            </a:r>
          </a:p>
          <a:p>
            <a:pPr lvl="1" eaLnBrk="1" hangingPunct="1">
              <a:buClr>
                <a:schemeClr val="accent1"/>
              </a:buClr>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代步</a:t>
            </a:r>
            <a:r>
              <a:rPr lang="zh-CN" altLang="en-US" sz="2000" b="0" dirty="0">
                <a:solidFill>
                  <a:schemeClr val="tx1"/>
                </a:solidFill>
                <a:latin typeface="微软雅黑" panose="020B0503020204020204" pitchFamily="34" charset="-122"/>
                <a:ea typeface="微软雅黑" panose="020B0503020204020204" pitchFamily="34" charset="-122"/>
              </a:rPr>
              <a:t>需要</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eaLnBrk="1" hangingPunct="1">
              <a:buClr>
                <a:schemeClr val="accent1"/>
              </a:buClr>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兴趣</a:t>
            </a:r>
            <a:r>
              <a:rPr lang="zh-CN" altLang="en-US" sz="2000" b="0" dirty="0">
                <a:solidFill>
                  <a:schemeClr val="tx1"/>
                </a:solidFill>
                <a:latin typeface="微软雅黑" panose="020B0503020204020204" pitchFamily="34" charset="-122"/>
                <a:ea typeface="微软雅黑" panose="020B0503020204020204" pitchFamily="34" charset="-122"/>
              </a:rPr>
              <a:t>爱好</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eaLnBrk="1" hangingPunct="1">
              <a:buClr>
                <a:schemeClr val="accent1"/>
              </a:buClr>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投资</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marL="457200" lvl="1" indent="0" eaLnBrk="1" hangingPunct="1">
              <a:buClr>
                <a:schemeClr val="accent1"/>
              </a:buClr>
            </a:pPr>
            <a:endParaRPr lang="en-US" altLang="zh-CN" sz="2000" b="0" dirty="0">
              <a:solidFill>
                <a:schemeClr val="tx1"/>
              </a:solidFill>
              <a:latin typeface="微软雅黑" panose="020B0503020204020204" pitchFamily="34" charset="-122"/>
              <a:ea typeface="微软雅黑" panose="020B0503020204020204" pitchFamily="34" charset="-122"/>
            </a:endParaRPr>
          </a:p>
          <a:p>
            <a:pPr lvl="1" eaLnBrk="1" hangingPunct="1">
              <a:buClr>
                <a:schemeClr val="accent1"/>
              </a:buClr>
            </a:pPr>
            <a:r>
              <a:rPr lang="zh-CN" altLang="en-US" sz="2000" dirty="0">
                <a:solidFill>
                  <a:schemeClr val="tx1"/>
                </a:solidFill>
                <a:latin typeface="微软雅黑" panose="020B0503020204020204" pitchFamily="34" charset="-122"/>
                <a:ea typeface="微软雅黑" panose="020B0503020204020204" pitchFamily="34" charset="-122"/>
              </a:rPr>
              <a:t>试车（试驾）</a:t>
            </a:r>
            <a:r>
              <a:rPr lang="zh-CN" altLang="en-US" sz="2000" dirty="0" smtClean="0">
                <a:solidFill>
                  <a:schemeClr val="tx1"/>
                </a:solidFill>
                <a:latin typeface="微软雅黑" panose="020B0503020204020204" pitchFamily="34" charset="-122"/>
                <a:ea typeface="微软雅黑" panose="020B0503020204020204" pitchFamily="34" charset="-122"/>
              </a:rPr>
              <a:t>的动机</a:t>
            </a:r>
            <a:endParaRPr lang="en-US" altLang="zh-CN" sz="2000" dirty="0">
              <a:solidFill>
                <a:schemeClr val="tx1"/>
              </a:solidFill>
              <a:latin typeface="微软雅黑" panose="020B0503020204020204" pitchFamily="34" charset="-122"/>
              <a:ea typeface="微软雅黑" panose="020B0503020204020204" pitchFamily="34" charset="-122"/>
            </a:endParaRPr>
          </a:p>
          <a:p>
            <a:pPr marL="457200" lvl="1" indent="0" eaLnBrk="1" hangingPunct="1">
              <a:buClr>
                <a:schemeClr val="accent1"/>
              </a:buClr>
            </a:pPr>
            <a:r>
              <a:rPr lang="zh-CN" altLang="en-US" sz="2000" b="0" dirty="0">
                <a:solidFill>
                  <a:schemeClr val="tx1"/>
                </a:solidFill>
                <a:latin typeface="微软雅黑" panose="020B0503020204020204" pitchFamily="34" charset="-122"/>
                <a:ea typeface="微软雅黑" panose="020B0503020204020204" pitchFamily="34" charset="-122"/>
              </a:rPr>
              <a:t>检查</a:t>
            </a:r>
            <a:r>
              <a:rPr lang="zh-CN" altLang="en-US" sz="2000" b="0" dirty="0" smtClean="0">
                <a:solidFill>
                  <a:schemeClr val="tx1"/>
                </a:solidFill>
                <a:latin typeface="微软雅黑" panose="020B0503020204020204" pitchFamily="34" charset="-122"/>
                <a:ea typeface="微软雅黑" panose="020B0503020204020204" pitchFamily="34" charset="-122"/>
              </a:rPr>
              <a:t>质量</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eaLnBrk="1" hangingPunct="1">
              <a:buClr>
                <a:schemeClr val="accent1"/>
              </a:buClr>
              <a:buFont typeface="Arial" panose="020B0604020202020204" pitchFamily="34" charset="0"/>
              <a:buChar char="•"/>
            </a:pPr>
            <a:r>
              <a:rPr lang="zh-CN" altLang="en-US" sz="2000" b="0" dirty="0">
                <a:solidFill>
                  <a:schemeClr val="tx1"/>
                </a:solidFill>
                <a:latin typeface="微软雅黑" panose="020B0503020204020204" pitchFamily="34" charset="-122"/>
                <a:ea typeface="微软雅黑" panose="020B0503020204020204" pitchFamily="34" charset="-122"/>
              </a:rPr>
              <a:t>检查</a:t>
            </a:r>
            <a:r>
              <a:rPr lang="zh-CN" altLang="en-US" sz="2000" b="0" dirty="0" smtClean="0">
                <a:solidFill>
                  <a:schemeClr val="tx1"/>
                </a:solidFill>
                <a:latin typeface="微软雅黑" panose="020B0503020204020204" pitchFamily="34" charset="-122"/>
                <a:ea typeface="微软雅黑" panose="020B0503020204020204" pitchFamily="34" charset="-122"/>
              </a:rPr>
              <a:t>功能</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lvl="1" eaLnBrk="1" hangingPunct="1">
              <a:buClr>
                <a:schemeClr val="accent1"/>
              </a:buClr>
              <a:buFont typeface="Arial" panose="020B0604020202020204" pitchFamily="34" charset="0"/>
              <a:buChar char="•"/>
            </a:pPr>
            <a:r>
              <a:rPr lang="zh-CN" altLang="en-US" sz="2000" b="0" dirty="0" smtClean="0">
                <a:solidFill>
                  <a:schemeClr val="tx1"/>
                </a:solidFill>
                <a:latin typeface="微软雅黑" panose="020B0503020204020204" pitchFamily="34" charset="-122"/>
                <a:ea typeface="微软雅黑" panose="020B0503020204020204" pitchFamily="34" charset="-122"/>
              </a:rPr>
              <a:t>检查性能</a:t>
            </a:r>
            <a:endParaRPr lang="en-US" altLang="zh-CN" sz="2000" b="0" dirty="0" smtClean="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9100538"/>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2.1.3 </a:t>
            </a:r>
            <a:r>
              <a:rPr lang="zh-CN" altLang="en-US" sz="2800" dirty="0">
                <a:solidFill>
                  <a:schemeClr val="tx1"/>
                </a:solidFill>
              </a:rPr>
              <a:t>软件测试</a:t>
            </a:r>
            <a:r>
              <a:rPr lang="zh-CN" altLang="en-US" sz="2800" dirty="0" smtClean="0">
                <a:solidFill>
                  <a:schemeClr val="tx1"/>
                </a:solidFill>
              </a:rPr>
              <a:t>目的</a:t>
            </a:r>
            <a:endParaRPr lang="en-US" sz="2800" dirty="0"/>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sp>
        <p:nvSpPr>
          <p:cNvPr id="25" name="Text Box 5"/>
          <p:cNvSpPr txBox="1">
            <a:spLocks noChangeArrowheads="1"/>
          </p:cNvSpPr>
          <p:nvPr/>
        </p:nvSpPr>
        <p:spPr bwMode="gray">
          <a:xfrm>
            <a:off x="5978525" y="1334946"/>
            <a:ext cx="2819400" cy="4667250"/>
          </a:xfrm>
          <a:prstGeom prst="rect">
            <a:avLst/>
          </a:prstGeom>
          <a:solidFill>
            <a:schemeClr val="bg1"/>
          </a:solidFill>
          <a:ln>
            <a:noFill/>
          </a:ln>
          <a:extLst/>
        </p:spPr>
        <p:txBody>
          <a:bodyPr tIns="137160"/>
          <a:lstStyle>
            <a:lvl1pPr marL="173038" indent="-173038"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95000"/>
              </a:lnSpc>
              <a:spcBef>
                <a:spcPct val="0"/>
              </a:spcBef>
              <a:spcAft>
                <a:spcPct val="25000"/>
              </a:spcAft>
            </a:pPr>
            <a:endParaRPr lang="zh-CN" altLang="zh-CN" b="0" dirty="0">
              <a:solidFill>
                <a:schemeClr val="bg1"/>
              </a:solidFill>
              <a:latin typeface="微软雅黑" panose="020B0503020204020204" pitchFamily="34" charset="-122"/>
              <a:ea typeface="微软雅黑" panose="020B0503020204020204" pitchFamily="34" charset="-122"/>
            </a:endParaRPr>
          </a:p>
        </p:txBody>
      </p:sp>
      <p:sp>
        <p:nvSpPr>
          <p:cNvPr id="26" name="Text Box 7"/>
          <p:cNvSpPr txBox="1">
            <a:spLocks noChangeArrowheads="1"/>
          </p:cNvSpPr>
          <p:nvPr/>
        </p:nvSpPr>
        <p:spPr bwMode="gray">
          <a:xfrm>
            <a:off x="355600" y="1334946"/>
            <a:ext cx="3006725" cy="4667250"/>
          </a:xfrm>
          <a:prstGeom prst="rect">
            <a:avLst/>
          </a:prstGeom>
          <a:solidFill>
            <a:schemeClr val="accent1"/>
          </a:solidFill>
          <a:ln>
            <a:noFill/>
          </a:ln>
          <a:extLst/>
        </p:spPr>
        <p:txBody>
          <a:bodyPr tIns="137160"/>
          <a:lstStyle>
            <a:lvl1pPr marL="342900" indent="-342900" eaLnBrk="0" hangingPunct="0">
              <a:defRPr sz="1600" b="1">
                <a:solidFill>
                  <a:schemeClr val="accent2"/>
                </a:solidFill>
                <a:latin typeface="Futura Bk" panose="020B0502020204020303" pitchFamily="34" charset="0"/>
                <a:ea typeface="宋体" panose="02010600030101010101" pitchFamily="2" charset="-122"/>
              </a:defRPr>
            </a:lvl1pPr>
            <a:lvl2pPr marL="169863" indent="-168275" eaLnBrk="0" hangingPunct="0">
              <a:defRPr sz="1600" b="1">
                <a:solidFill>
                  <a:schemeClr val="accent2"/>
                </a:solidFill>
                <a:latin typeface="Futura Bk" panose="020B0502020204020303" pitchFamily="34" charset="0"/>
                <a:ea typeface="宋体" panose="02010600030101010101" pitchFamily="2" charset="-122"/>
              </a:defRPr>
            </a:lvl2pPr>
            <a:lvl3pPr marL="627063" indent="-168275"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lvl="1" eaLnBrk="1" hangingPunct="1">
              <a:spcBef>
                <a:spcPct val="0"/>
              </a:spcBef>
            </a:pPr>
            <a:r>
              <a:rPr lang="zh-CN" altLang="en-US" sz="2000" dirty="0" smtClean="0">
                <a:solidFill>
                  <a:srgbClr val="0070C0"/>
                </a:solidFill>
                <a:latin typeface="微软雅黑" panose="020B0503020204020204" pitchFamily="34" charset="-122"/>
                <a:ea typeface="微软雅黑" panose="020B0503020204020204" pitchFamily="34" charset="-122"/>
              </a:rPr>
              <a:t>用户试</a:t>
            </a:r>
            <a:r>
              <a:rPr lang="zh-CN" altLang="en-US" sz="2000" dirty="0">
                <a:solidFill>
                  <a:srgbClr val="0070C0"/>
                </a:solidFill>
                <a:latin typeface="微软雅黑" panose="020B0503020204020204" pitchFamily="34" charset="-122"/>
                <a:ea typeface="微软雅黑" panose="020B0503020204020204" pitchFamily="34" charset="-122"/>
              </a:rPr>
              <a:t>驾的目标</a:t>
            </a:r>
            <a:endParaRPr lang="en-US" altLang="zh-CN" sz="2000" dirty="0">
              <a:solidFill>
                <a:srgbClr val="0070C0"/>
              </a:solidFill>
              <a:latin typeface="微软雅黑" panose="020B0503020204020204" pitchFamily="34" charset="-122"/>
              <a:ea typeface="微软雅黑" panose="020B0503020204020204" pitchFamily="34" charset="-122"/>
            </a:endParaRPr>
          </a:p>
          <a:p>
            <a:pPr lvl="1" eaLnBrk="1" hangingPunct="1">
              <a:spcBef>
                <a:spcPct val="0"/>
              </a:spcBef>
              <a:buFont typeface="Arial" panose="020B0604020202020204"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确定是否买得起</a:t>
            </a:r>
            <a:endParaRPr lang="en-US" altLang="zh-CN" b="0" dirty="0">
              <a:solidFill>
                <a:schemeClr val="tx1"/>
              </a:solidFill>
              <a:latin typeface="微软雅黑" panose="020B0503020204020204" pitchFamily="34" charset="-122"/>
              <a:ea typeface="微软雅黑" panose="020B0503020204020204" pitchFamily="34" charset="-122"/>
            </a:endParaRPr>
          </a:p>
          <a:p>
            <a:pPr lvl="2" eaLnBrk="1" hangingPunct="1">
              <a:spcBef>
                <a:spcPct val="0"/>
              </a:spcBef>
              <a:buFont typeface="Futura Bk" panose="020B0502020204020303"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首付，月供，利率和旧车回购</a:t>
            </a:r>
            <a:endParaRPr lang="en-US" altLang="zh-CN" b="0" dirty="0">
              <a:solidFill>
                <a:schemeClr val="tx1"/>
              </a:solidFill>
              <a:latin typeface="微软雅黑" panose="020B0503020204020204" pitchFamily="34" charset="-122"/>
              <a:ea typeface="微软雅黑" panose="020B0503020204020204" pitchFamily="34" charset="-122"/>
            </a:endParaRPr>
          </a:p>
          <a:p>
            <a:pPr lvl="1" eaLnBrk="1" hangingPunct="1">
              <a:spcBef>
                <a:spcPct val="0"/>
              </a:spcBef>
              <a:buFont typeface="Arial" panose="020B0604020202020204"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确认外观是否吸引人</a:t>
            </a:r>
            <a:endParaRPr lang="en-US" altLang="zh-CN" b="0" dirty="0">
              <a:solidFill>
                <a:schemeClr val="tx1"/>
              </a:solidFill>
              <a:latin typeface="微软雅黑" panose="020B0503020204020204" pitchFamily="34" charset="-122"/>
              <a:ea typeface="微软雅黑" panose="020B0503020204020204" pitchFamily="34" charset="-122"/>
            </a:endParaRPr>
          </a:p>
          <a:p>
            <a:pPr lvl="2" eaLnBrk="1" hangingPunct="1">
              <a:spcBef>
                <a:spcPct val="0"/>
              </a:spcBef>
              <a:buFont typeface="Futura Bk" panose="020B0502020204020303"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车身风格，配色，内饰</a:t>
            </a:r>
            <a:endParaRPr lang="en-US" altLang="zh-CN" b="0" dirty="0">
              <a:solidFill>
                <a:schemeClr val="tx1"/>
              </a:solidFill>
              <a:latin typeface="微软雅黑" panose="020B0503020204020204" pitchFamily="34" charset="-122"/>
              <a:ea typeface="微软雅黑" panose="020B0503020204020204" pitchFamily="34" charset="-122"/>
            </a:endParaRPr>
          </a:p>
          <a:p>
            <a:pPr lvl="1" eaLnBrk="1" hangingPunct="1">
              <a:spcBef>
                <a:spcPct val="0"/>
              </a:spcBef>
              <a:buFont typeface="Arial" panose="020B0604020202020204"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确认舒适性</a:t>
            </a:r>
            <a:endParaRPr lang="en-US" altLang="zh-CN" b="0" dirty="0">
              <a:solidFill>
                <a:schemeClr val="tx1"/>
              </a:solidFill>
              <a:latin typeface="微软雅黑" panose="020B0503020204020204" pitchFamily="34" charset="-122"/>
              <a:ea typeface="微软雅黑" panose="020B0503020204020204" pitchFamily="34" charset="-122"/>
            </a:endParaRPr>
          </a:p>
          <a:p>
            <a:pPr lvl="2" eaLnBrk="1" hangingPunct="1">
              <a:spcBef>
                <a:spcPct val="0"/>
              </a:spcBef>
              <a:buFont typeface="Futura Bk" panose="020B0502020204020303"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前后门上下车，乘坐人员放腿的空间</a:t>
            </a:r>
            <a:endParaRPr lang="en-US" altLang="zh-CN" b="0" dirty="0">
              <a:solidFill>
                <a:schemeClr val="tx1"/>
              </a:solidFill>
              <a:latin typeface="微软雅黑" panose="020B0503020204020204" pitchFamily="34" charset="-122"/>
              <a:ea typeface="微软雅黑" panose="020B0503020204020204" pitchFamily="34" charset="-122"/>
            </a:endParaRPr>
          </a:p>
          <a:p>
            <a:pPr lvl="1" eaLnBrk="1" hangingPunct="1">
              <a:spcBef>
                <a:spcPct val="0"/>
              </a:spcBef>
              <a:buFont typeface="Arial" panose="020B0604020202020204" pitchFamily="34" charset="0"/>
              <a:buChar char="•"/>
            </a:pPr>
            <a:r>
              <a:rPr lang="zh-CN" altLang="en-US" b="0" dirty="0" smtClean="0">
                <a:solidFill>
                  <a:schemeClr val="tx1"/>
                </a:solidFill>
                <a:latin typeface="微软雅黑" panose="020B0503020204020204" pitchFamily="34" charset="-122"/>
                <a:ea typeface="微软雅黑" panose="020B0503020204020204" pitchFamily="34" charset="-122"/>
              </a:rPr>
              <a:t>确认</a:t>
            </a:r>
            <a:r>
              <a:rPr lang="zh-CN" altLang="en-US" b="0" dirty="0">
                <a:solidFill>
                  <a:schemeClr val="tx1"/>
                </a:solidFill>
                <a:latin typeface="微软雅黑" panose="020B0503020204020204" pitchFamily="34" charset="-122"/>
                <a:ea typeface="微软雅黑" panose="020B0503020204020204" pitchFamily="34" charset="-122"/>
              </a:rPr>
              <a:t>功能性</a:t>
            </a:r>
            <a:endParaRPr lang="en-US" altLang="zh-CN" b="0" dirty="0">
              <a:solidFill>
                <a:schemeClr val="tx1"/>
              </a:solidFill>
              <a:latin typeface="微软雅黑" panose="020B0503020204020204" pitchFamily="34" charset="-122"/>
              <a:ea typeface="微软雅黑" panose="020B0503020204020204" pitchFamily="34" charset="-122"/>
            </a:endParaRPr>
          </a:p>
          <a:p>
            <a:pPr lvl="2" eaLnBrk="1" hangingPunct="1">
              <a:spcBef>
                <a:spcPct val="0"/>
              </a:spcBef>
              <a:buFont typeface="Futura Bk" panose="020B0502020204020303" pitchFamily="34" charset="0"/>
              <a:buChar char="–"/>
            </a:pPr>
            <a:r>
              <a:rPr lang="zh-CN" altLang="en-US" b="0" dirty="0" smtClean="0">
                <a:solidFill>
                  <a:schemeClr val="tx1"/>
                </a:solidFill>
                <a:latin typeface="微软雅黑" panose="020B0503020204020204" pitchFamily="34" charset="-122"/>
                <a:ea typeface="微软雅黑" panose="020B0503020204020204" pitchFamily="34" charset="-122"/>
              </a:rPr>
              <a:t>车灯</a:t>
            </a:r>
            <a:r>
              <a:rPr lang="zh-CN" altLang="en-US" b="0" dirty="0">
                <a:solidFill>
                  <a:schemeClr val="tx1"/>
                </a:solidFill>
                <a:latin typeface="微软雅黑" panose="020B0503020204020204" pitchFamily="34" charset="-122"/>
                <a:ea typeface="微软雅黑" panose="020B0503020204020204" pitchFamily="34" charset="-122"/>
              </a:rPr>
              <a:t>，</a:t>
            </a:r>
            <a:r>
              <a:rPr lang="zh-CN" altLang="en-US" b="0" dirty="0" smtClean="0">
                <a:solidFill>
                  <a:schemeClr val="tx1"/>
                </a:solidFill>
                <a:latin typeface="微软雅黑" panose="020B0503020204020204" pitchFamily="34" charset="-122"/>
                <a:ea typeface="微软雅黑" panose="020B0503020204020204" pitchFamily="34" charset="-122"/>
              </a:rPr>
              <a:t>刹车，空调</a:t>
            </a:r>
            <a:endParaRPr lang="en-US" altLang="zh-CN" b="0" dirty="0">
              <a:solidFill>
                <a:schemeClr val="tx1"/>
              </a:solidFill>
              <a:latin typeface="微软雅黑" panose="020B0503020204020204" pitchFamily="34" charset="-122"/>
              <a:ea typeface="微软雅黑" panose="020B0503020204020204" pitchFamily="34" charset="-122"/>
            </a:endParaRPr>
          </a:p>
          <a:p>
            <a:pPr lvl="1" eaLnBrk="1" hangingPunct="1">
              <a:spcBef>
                <a:spcPct val="0"/>
              </a:spcBef>
              <a:buFont typeface="Arial" panose="020B0604020202020204"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确认汽车性能</a:t>
            </a:r>
            <a:endParaRPr lang="en-US" altLang="zh-CN" b="0" dirty="0">
              <a:solidFill>
                <a:schemeClr val="tx1"/>
              </a:solidFill>
              <a:latin typeface="微软雅黑" panose="020B0503020204020204" pitchFamily="34" charset="-122"/>
              <a:ea typeface="微软雅黑" panose="020B0503020204020204" pitchFamily="34" charset="-122"/>
            </a:endParaRPr>
          </a:p>
          <a:p>
            <a:pPr lvl="2" eaLnBrk="1" hangingPunct="1">
              <a:spcBef>
                <a:spcPct val="0"/>
              </a:spcBef>
              <a:buFont typeface="Futura Bk" panose="020B0502020204020303" pitchFamily="34" charset="0"/>
              <a:buChar char="–"/>
            </a:pPr>
            <a:r>
              <a:rPr lang="zh-CN" altLang="en-US" b="0" dirty="0">
                <a:solidFill>
                  <a:schemeClr val="tx1"/>
                </a:solidFill>
                <a:latin typeface="微软雅黑" panose="020B0503020204020204" pitchFamily="34" charset="-122"/>
                <a:ea typeface="微软雅黑" panose="020B0503020204020204" pitchFamily="34" charset="-122"/>
              </a:rPr>
              <a:t>油耗，最低油号要求，高速并线加速，超车加速，低速转弯，高速转弯</a:t>
            </a:r>
            <a:endParaRPr lang="en-US" altLang="zh-CN" b="0" dirty="0">
              <a:solidFill>
                <a:schemeClr val="tx1"/>
              </a:solidFill>
              <a:latin typeface="微软雅黑" panose="020B0503020204020204" pitchFamily="34" charset="-122"/>
              <a:ea typeface="微软雅黑" panose="020B0503020204020204" pitchFamily="34" charset="-122"/>
            </a:endParaRPr>
          </a:p>
          <a:p>
            <a:pPr lvl="1" eaLnBrk="1" hangingPunct="1">
              <a:spcBef>
                <a:spcPct val="0"/>
              </a:spcBef>
            </a:pP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27" name="Rectangle 6"/>
          <p:cNvSpPr>
            <a:spLocks noChangeArrowheads="1"/>
          </p:cNvSpPr>
          <p:nvPr/>
        </p:nvSpPr>
        <p:spPr bwMode="auto">
          <a:xfrm>
            <a:off x="3352800" y="1334946"/>
            <a:ext cx="2625725" cy="4667250"/>
          </a:xfrm>
          <a:prstGeom prst="rect">
            <a:avLst/>
          </a:prstGeom>
          <a:noFill/>
          <a:ln w="9525">
            <a:solidFill>
              <a:srgbClr val="96969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dirty="0">
              <a:latin typeface="微软雅黑" panose="020B0503020204020204" pitchFamily="34" charset="-122"/>
              <a:ea typeface="微软雅黑" panose="020B0503020204020204" pitchFamily="34" charset="-122"/>
            </a:endParaRPr>
          </a:p>
        </p:txBody>
      </p:sp>
      <p:graphicFrame>
        <p:nvGraphicFramePr>
          <p:cNvPr id="28" name="Group 57"/>
          <p:cNvGraphicFramePr>
            <a:graphicFrameLocks noGrp="1"/>
          </p:cNvGraphicFramePr>
          <p:nvPr>
            <p:extLst>
              <p:ext uri="{D42A27DB-BD31-4B8C-83A1-F6EECF244321}">
                <p14:modId xmlns:p14="http://schemas.microsoft.com/office/powerpoint/2010/main" val="1683339610"/>
              </p:ext>
            </p:extLst>
          </p:nvPr>
        </p:nvGraphicFramePr>
        <p:xfrm>
          <a:off x="3505200" y="1607767"/>
          <a:ext cx="2286000" cy="4026358"/>
        </p:xfrm>
        <a:graphic>
          <a:graphicData uri="http://schemas.openxmlformats.org/drawingml/2006/table">
            <a:tbl>
              <a:tblPr/>
              <a:tblGrid>
                <a:gridCol w="2286000"/>
              </a:tblGrid>
              <a:tr h="477763">
                <a:tc>
                  <a:txBody>
                    <a:bodyPr/>
                    <a:lstStyle/>
                    <a:p>
                      <a:pPr marL="0" marR="0" lvl="0" indent="0" algn="ctr" defTabSz="914400" rtl="0" eaLnBrk="1" fontAlgn="base" latinLnBrk="0" hangingPunct="1">
                        <a:lnSpc>
                          <a:spcPct val="90000"/>
                        </a:lnSpc>
                        <a:spcBef>
                          <a:spcPct val="25000"/>
                        </a:spcBef>
                        <a:spcAft>
                          <a:spcPct val="10000"/>
                        </a:spcAft>
                        <a:buClr>
                          <a:srgbClr val="ABA69F"/>
                        </a:buClr>
                        <a:buSzPct val="80000"/>
                        <a:buFontTx/>
                        <a:buNone/>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检测方法包括</a:t>
                      </a:r>
                      <a:endPar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T="45713" marB="45713"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r h="847210">
                <a:tc>
                  <a:txBody>
                    <a:bodyPr/>
                    <a:lstStyle/>
                    <a:p>
                      <a:pPr marL="0" marR="0" lvl="0" indent="0" algn="l" defTabSz="914400" rtl="0" eaLnBrk="1" fontAlgn="base" latinLnBrk="0" hangingPunct="1">
                        <a:lnSpc>
                          <a:spcPct val="90000"/>
                        </a:lnSpc>
                        <a:spcBef>
                          <a:spcPct val="25000"/>
                        </a:spcBef>
                        <a:spcAft>
                          <a:spcPct val="10000"/>
                        </a:spcAft>
                        <a:buClr>
                          <a:schemeClr val="bg1"/>
                        </a:buClr>
                        <a:buSzPct val="100000"/>
                        <a:buFont typeface="Arial" pitchFamily="34" charset="0"/>
                        <a:buChar char="•"/>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zh-CN" altLang="en-US" sz="1400" b="1" i="0" u="none" strike="noStrike" cap="none" normalizeH="0" baseline="0" dirty="0" smtClean="0">
                          <a:ln>
                            <a:noFill/>
                          </a:ln>
                          <a:solidFill>
                            <a:srgbClr val="7030A0"/>
                          </a:solidFill>
                          <a:effectLst/>
                          <a:latin typeface="微软雅黑" panose="020B0503020204020204" pitchFamily="34" charset="-122"/>
                          <a:ea typeface="微软雅黑" panose="020B0503020204020204" pitchFamily="34" charset="-122"/>
                          <a:cs typeface="Arial" pitchFamily="34" charset="0"/>
                        </a:rPr>
                        <a:t>检查</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标价和买车合同</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p>
                      <a:pPr marL="0" marR="0" lvl="0" indent="0" algn="l" defTabSz="914400" rtl="0" eaLnBrk="1" fontAlgn="base" latinLnBrk="0" hangingPunct="1">
                        <a:lnSpc>
                          <a:spcPct val="90000"/>
                        </a:lnSpc>
                        <a:spcBef>
                          <a:spcPct val="25000"/>
                        </a:spcBef>
                        <a:spcAft>
                          <a:spcPct val="10000"/>
                        </a:spcAft>
                        <a:buClr>
                          <a:schemeClr val="bg1"/>
                        </a:buClr>
                        <a:buSzPct val="100000"/>
                        <a:buFont typeface="Arial" pitchFamily="34" charset="0"/>
                        <a:buChar char="•"/>
                        <a:tabLst/>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zh-CN" altLang="en-US" sz="1400" b="1"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cs typeface="Arial" pitchFamily="34" charset="0"/>
                        </a:rPr>
                        <a:t>试用</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空调，车灯和刹车</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p>
                      <a:pPr marL="0" marR="0" lvl="0" indent="0" algn="l" defTabSz="914400" rtl="0" eaLnBrk="1" fontAlgn="base" latinLnBrk="0" hangingPunct="1">
                        <a:lnSpc>
                          <a:spcPct val="90000"/>
                        </a:lnSpc>
                        <a:spcBef>
                          <a:spcPct val="25000"/>
                        </a:spcBef>
                        <a:spcAft>
                          <a:spcPct val="10000"/>
                        </a:spcAft>
                        <a:buClr>
                          <a:schemeClr val="bg1"/>
                        </a:buClr>
                        <a:buSzPct val="100000"/>
                        <a:buFont typeface="Arial" pitchFamily="34" charset="0"/>
                        <a:buChar char="•"/>
                        <a:tabLst/>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Arial" pitchFamily="34" charset="0"/>
                        </a:rPr>
                        <a:t>尝试</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加速和高速转弯</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T="45713" marB="45713"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r h="477763">
                <a:tc>
                  <a:txBody>
                    <a:bodyPr/>
                    <a:lstStyle/>
                    <a:p>
                      <a:pPr marL="0" marR="0" lvl="0" indent="0" algn="ctr" defTabSz="914400" rtl="0" eaLnBrk="1" fontAlgn="base" latinLnBrk="0" hangingPunct="1">
                        <a:lnSpc>
                          <a:spcPct val="90000"/>
                        </a:lnSpc>
                        <a:spcBef>
                          <a:spcPct val="25000"/>
                        </a:spcBef>
                        <a:spcAft>
                          <a:spcPct val="10000"/>
                        </a:spcAft>
                        <a:buClr>
                          <a:srgbClr val="ABA69F"/>
                        </a:buClr>
                        <a:buSzPct val="80000"/>
                        <a:buFontTx/>
                        <a:buNone/>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软件测试术语的表示</a:t>
                      </a:r>
                      <a:endParaRPr kumimoji="0" lang="en-US"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T="45713" marB="45713"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r h="2223165">
                <a:tc>
                  <a:txBody>
                    <a:bodyPr/>
                    <a:lstStyle/>
                    <a:p>
                      <a:pPr marL="0" marR="0" lvl="0" indent="0" algn="l" defTabSz="914400" rtl="0" eaLnBrk="1" fontAlgn="base" latinLnBrk="0" hangingPunct="1">
                        <a:lnSpc>
                          <a:spcPct val="90000"/>
                        </a:lnSpc>
                        <a:spcBef>
                          <a:spcPct val="25000"/>
                        </a:spcBef>
                        <a:spcAft>
                          <a:spcPct val="10000"/>
                        </a:spcAft>
                        <a:buClr>
                          <a:schemeClr val="bg1"/>
                        </a:buClr>
                        <a:buSzPct val="100000"/>
                        <a:buFont typeface="Arial" pitchFamily="34" charset="0"/>
                        <a:buChar char="•"/>
                        <a:tabLst/>
                      </a:pPr>
                      <a:r>
                        <a:rPr kumimoji="0" lang="zh-CN" altLang="en-US"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zh-CN" altLang="en-US" sz="1400" b="1" i="0" u="none" strike="noStrike" cap="none" normalizeH="0" baseline="0" dirty="0" smtClean="0">
                          <a:ln>
                            <a:noFill/>
                          </a:ln>
                          <a:solidFill>
                            <a:srgbClr val="7030A0"/>
                          </a:solidFill>
                          <a:effectLst/>
                          <a:latin typeface="微软雅黑" panose="020B0503020204020204" pitchFamily="34" charset="-122"/>
                          <a:ea typeface="微软雅黑" panose="020B0503020204020204" pitchFamily="34" charset="-122"/>
                          <a:cs typeface="Arial" pitchFamily="34" charset="0"/>
                        </a:rPr>
                        <a:t>检查</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静态测试</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p>
                      <a:pPr marL="0" marR="0" lvl="0" indent="0" algn="l" defTabSz="914400" rtl="0" eaLnBrk="1" fontAlgn="base" latinLnBrk="0" hangingPunct="1">
                        <a:lnSpc>
                          <a:spcPct val="90000"/>
                        </a:lnSpc>
                        <a:spcBef>
                          <a:spcPct val="25000"/>
                        </a:spcBef>
                        <a:spcAft>
                          <a:spcPct val="10000"/>
                        </a:spcAft>
                        <a:buClr>
                          <a:schemeClr val="bg1"/>
                        </a:buClr>
                        <a:buSzPct val="100000"/>
                        <a:buFont typeface="Arial" pitchFamily="34" charset="0"/>
                        <a:buNone/>
                        <a:tabLst/>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（在不用开车的情况下进行阅读和检查）</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p>
                      <a:pPr marL="0" marR="0" lvl="0" indent="0" algn="l" defTabSz="914400" rtl="0" eaLnBrk="1" fontAlgn="base" latinLnBrk="0" hangingPunct="1">
                        <a:lnSpc>
                          <a:spcPct val="90000"/>
                        </a:lnSpc>
                        <a:spcBef>
                          <a:spcPct val="25000"/>
                        </a:spcBef>
                        <a:spcAft>
                          <a:spcPct val="10000"/>
                        </a:spcAft>
                        <a:buClr>
                          <a:schemeClr val="bg1"/>
                        </a:buClr>
                        <a:buSzPct val="100000"/>
                        <a:buFont typeface="Arial" pitchFamily="34" charset="0"/>
                        <a:buChar char="•"/>
                        <a:tabLst/>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zh-CN" altLang="en-US" sz="1400" b="1" i="0" u="none" strike="noStrike" cap="none" normalizeH="0" baseline="0" dirty="0" smtClean="0">
                          <a:ln>
                            <a:noFill/>
                          </a:ln>
                          <a:solidFill>
                            <a:srgbClr val="0070C0"/>
                          </a:solidFill>
                          <a:effectLst/>
                          <a:latin typeface="微软雅黑" panose="020B0503020204020204" pitchFamily="34" charset="-122"/>
                          <a:ea typeface="微软雅黑" panose="020B0503020204020204" pitchFamily="34" charset="-122"/>
                          <a:cs typeface="Arial" pitchFamily="34" charset="0"/>
                        </a:rPr>
                        <a:t>试用</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功能测试</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p>
                      <a:pPr marL="0" marR="0" lvl="0" indent="0" algn="l" defTabSz="914400" rtl="0" eaLnBrk="1" fontAlgn="base" latinLnBrk="0" hangingPunct="1">
                        <a:lnSpc>
                          <a:spcPct val="90000"/>
                        </a:lnSpc>
                        <a:spcBef>
                          <a:spcPct val="25000"/>
                        </a:spcBef>
                        <a:spcAft>
                          <a:spcPct val="10000"/>
                        </a:spcAft>
                        <a:buClr>
                          <a:schemeClr val="bg1"/>
                        </a:buClr>
                        <a:buSzPct val="100000"/>
                        <a:buFontTx/>
                        <a:buNone/>
                        <a:tabLst/>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（在开车的情况下检查汽车的功能）</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p>
                      <a:pPr marL="0" marR="0" lvl="0" indent="0" algn="l" defTabSz="914400" rtl="0" eaLnBrk="1" fontAlgn="base" latinLnBrk="0" hangingPunct="1">
                        <a:lnSpc>
                          <a:spcPct val="90000"/>
                        </a:lnSpc>
                        <a:spcBef>
                          <a:spcPct val="25000"/>
                        </a:spcBef>
                        <a:spcAft>
                          <a:spcPct val="10000"/>
                        </a:spcAft>
                        <a:buClr>
                          <a:schemeClr val="bg1"/>
                        </a:buClr>
                        <a:buSzPct val="100000"/>
                        <a:buFont typeface="Arial" pitchFamily="34" charset="0"/>
                        <a:buChar char="•"/>
                        <a:tabLst/>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zh-CN" altLang="en-US" sz="1400" b="1" i="0" u="none" strike="noStrike" cap="none" normalizeH="0" baseline="0" dirty="0" smtClean="0">
                          <a:ln>
                            <a:noFill/>
                          </a:ln>
                          <a:solidFill>
                            <a:srgbClr val="C00000"/>
                          </a:solidFill>
                          <a:effectLst/>
                          <a:latin typeface="微软雅黑" panose="020B0503020204020204" pitchFamily="34" charset="-122"/>
                          <a:ea typeface="微软雅黑" panose="020B0503020204020204" pitchFamily="34" charset="-122"/>
                          <a:cs typeface="Arial" pitchFamily="34" charset="0"/>
                        </a:rPr>
                        <a:t>尝试</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 </a:t>
                      </a: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性能测试</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p>
                      <a:pPr marL="0" marR="0" lvl="0" indent="0" algn="l" defTabSz="914400" rtl="0" eaLnBrk="1" fontAlgn="base" latinLnBrk="0" hangingPunct="1">
                        <a:lnSpc>
                          <a:spcPct val="90000"/>
                        </a:lnSpc>
                        <a:spcBef>
                          <a:spcPct val="25000"/>
                        </a:spcBef>
                        <a:spcAft>
                          <a:spcPct val="10000"/>
                        </a:spcAft>
                        <a:buClr>
                          <a:schemeClr val="bg1"/>
                        </a:buClr>
                        <a:buSzPct val="100000"/>
                        <a:buFontTx/>
                        <a:buNone/>
                        <a:tabLst/>
                        <a:defRPr/>
                      </a:pPr>
                      <a:r>
                        <a:rPr kumimoji="0" lang="zh-CN" altLang="en-US"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rPr>
                        <a:t>（在开车的情况下检查汽车的性能）</a:t>
                      </a:r>
                      <a:endParaRPr kumimoji="0" lang="en-US" altLang="zh-CN" sz="14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Arial" pitchFamily="34" charset="0"/>
                      </a:endParaRPr>
                    </a:p>
                  </a:txBody>
                  <a:tcPr marT="45713" marB="45713"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bl>
          </a:graphicData>
        </a:graphic>
      </p:graphicFrame>
      <p:pic>
        <p:nvPicPr>
          <p:cNvPr id="29" name="Picture 28" descr="030710fer1.jpg"/>
          <p:cNvPicPr>
            <a:picLocks noChangeAspect="1"/>
          </p:cNvPicPr>
          <p:nvPr/>
        </p:nvPicPr>
        <p:blipFill>
          <a:blip r:embed="rId3"/>
          <a:stretch>
            <a:fillRect/>
          </a:stretch>
        </p:blipFill>
        <p:spPr>
          <a:xfrm>
            <a:off x="6096000" y="3620946"/>
            <a:ext cx="2540000"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 name="Picture 29" descr="8f666ef47de177d4f2d385c8.jpg"/>
          <p:cNvPicPr>
            <a:picLocks noChangeAspect="1"/>
          </p:cNvPicPr>
          <p:nvPr/>
        </p:nvPicPr>
        <p:blipFill>
          <a:blip r:embed="rId4" cstate="print"/>
          <a:stretch>
            <a:fillRect/>
          </a:stretch>
        </p:blipFill>
        <p:spPr>
          <a:xfrm>
            <a:off x="6959600" y="1868346"/>
            <a:ext cx="812800" cy="609600"/>
          </a:xfrm>
          <a:prstGeom prst="ellipse">
            <a:avLst/>
          </a:prstGeom>
          <a:ln>
            <a:noFill/>
          </a:ln>
          <a:effectLst>
            <a:softEdge rad="112500"/>
          </a:effectLst>
        </p:spPr>
      </p:pic>
    </p:spTree>
    <p:extLst>
      <p:ext uri="{BB962C8B-B14F-4D97-AF65-F5344CB8AC3E}">
        <p14:creationId xmlns:p14="http://schemas.microsoft.com/office/powerpoint/2010/main" val="759071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2.1.3 </a:t>
            </a:r>
            <a:r>
              <a:rPr lang="zh-CN" altLang="en-US" sz="2800" dirty="0">
                <a:solidFill>
                  <a:schemeClr val="tx1"/>
                </a:solidFill>
              </a:rPr>
              <a:t>软件测试</a:t>
            </a:r>
            <a:r>
              <a:rPr lang="zh-CN" altLang="en-US" sz="2800" dirty="0" smtClean="0">
                <a:solidFill>
                  <a:schemeClr val="tx1"/>
                </a:solidFill>
              </a:rPr>
              <a:t>目的</a:t>
            </a:r>
            <a:endParaRPr lang="en-US" sz="2800" dirty="0">
              <a:solidFill>
                <a:schemeClr val="tx1"/>
              </a:solidFill>
            </a:endParaRPr>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sp>
        <p:nvSpPr>
          <p:cNvPr id="12" name="AutoShape 2"/>
          <p:cNvSpPr>
            <a:spLocks noChangeArrowheads="1"/>
          </p:cNvSpPr>
          <p:nvPr/>
        </p:nvSpPr>
        <p:spPr bwMode="auto">
          <a:xfrm>
            <a:off x="383458" y="2455823"/>
            <a:ext cx="8377084" cy="2352617"/>
          </a:xfrm>
          <a:prstGeom prst="round2DiagRect">
            <a:avLst>
              <a:gd name="adj1" fmla="val 0"/>
              <a:gd name="adj2" fmla="val 5423"/>
            </a:avLst>
          </a:prstGeom>
          <a:solidFill>
            <a:schemeClr val="accent1"/>
          </a:solidFill>
          <a:ln w="19050" algn="ctr">
            <a:solidFill>
              <a:schemeClr val="bg1"/>
            </a:solidFill>
            <a:round/>
            <a:headEnd/>
            <a:tailEnd/>
          </a:ln>
          <a:effectLst/>
        </p:spPr>
        <p:txBody>
          <a:bodyPr lIns="365760" rIns="274320" anchor="ctr"/>
          <a:lstStyle/>
          <a:p>
            <a:pPr marL="171450" indent="-171450" algn="l">
              <a:lnSpc>
                <a:spcPct val="90000"/>
              </a:lnSpc>
              <a:spcBef>
                <a:spcPct val="45000"/>
              </a:spcBef>
              <a:spcAft>
                <a:spcPct val="10000"/>
              </a:spcAft>
              <a:buClr>
                <a:srgbClr val="ABA69F"/>
              </a:buClr>
              <a:buSzPct val="80000"/>
              <a:buFontTx/>
              <a:buChar char="•"/>
            </a:pPr>
            <a:endParaRPr lang="en-US" sz="2000" dirty="0">
              <a:latin typeface="微软雅黑" panose="020B0503020204020204" pitchFamily="34" charset="-122"/>
              <a:ea typeface="微软雅黑" panose="020B0503020204020204" pitchFamily="34" charset="-122"/>
              <a:cs typeface="Arial" charset="0"/>
            </a:endParaRPr>
          </a:p>
        </p:txBody>
      </p:sp>
      <p:sp>
        <p:nvSpPr>
          <p:cNvPr id="13" name="AutoShape 3"/>
          <p:cNvSpPr>
            <a:spLocks noChangeArrowheads="1"/>
          </p:cNvSpPr>
          <p:nvPr/>
        </p:nvSpPr>
        <p:spPr bwMode="auto">
          <a:xfrm>
            <a:off x="1249930" y="1713053"/>
            <a:ext cx="6400800" cy="542773"/>
          </a:xfrm>
          <a:prstGeom prst="round1Rect">
            <a:avLst>
              <a:gd name="adj" fmla="val 12719"/>
            </a:avLst>
          </a:prstGeom>
          <a:solidFill>
            <a:schemeClr val="bg1"/>
          </a:solidFill>
          <a:ln w="28575" algn="ctr">
            <a:noFill/>
            <a:round/>
            <a:headEnd/>
            <a:tailEnd/>
          </a:ln>
          <a:effectLst/>
        </p:spPr>
        <p:txBody>
          <a:bodyPr tIns="91440" bIns="0"/>
          <a:lstStyle/>
          <a:p>
            <a:pPr marL="120650" algn="ctr">
              <a:lnSpc>
                <a:spcPct val="90000"/>
              </a:lnSpc>
              <a:spcBef>
                <a:spcPts val="1200"/>
              </a:spcBef>
              <a:buClr>
                <a:schemeClr val="tx1"/>
              </a:buClr>
              <a:buSzPct val="100000"/>
            </a:pPr>
            <a:r>
              <a:rPr lang="zh-CN" altLang="en-US" sz="2400" b="1" dirty="0" smtClean="0">
                <a:solidFill>
                  <a:srgbClr val="0070C0"/>
                </a:solidFill>
                <a:latin typeface="微软雅黑" panose="020B0503020204020204" pitchFamily="34" charset="-122"/>
                <a:ea typeface="微软雅黑" panose="020B0503020204020204" pitchFamily="34" charset="-122"/>
              </a:rPr>
              <a:t>软件测试的目的</a:t>
            </a:r>
            <a:endParaRPr lang="en-US" sz="2400" b="1" dirty="0">
              <a:solidFill>
                <a:srgbClr val="0070C0"/>
              </a:solidFill>
              <a:latin typeface="微软雅黑" panose="020B0503020204020204" pitchFamily="34" charset="-122"/>
              <a:ea typeface="微软雅黑" panose="020B0503020204020204" pitchFamily="34" charset="-122"/>
            </a:endParaRPr>
          </a:p>
        </p:txBody>
      </p:sp>
      <p:sp>
        <p:nvSpPr>
          <p:cNvPr id="14" name="AutoShape 7"/>
          <p:cNvSpPr>
            <a:spLocks noChangeArrowheads="1"/>
          </p:cNvSpPr>
          <p:nvPr/>
        </p:nvSpPr>
        <p:spPr bwMode="auto">
          <a:xfrm>
            <a:off x="6021978" y="2619940"/>
            <a:ext cx="2534032" cy="345625"/>
          </a:xfrm>
          <a:prstGeom prst="round1Rect">
            <a:avLst/>
          </a:prstGeom>
          <a:solidFill>
            <a:schemeClr val="bg1"/>
          </a:solidFill>
          <a:ln w="19050" algn="ctr">
            <a:solidFill>
              <a:schemeClr val="accent1"/>
            </a:solidFill>
            <a:miter lim="800000"/>
            <a:headEnd/>
            <a:tailEnd/>
          </a:ln>
          <a:effectLst/>
        </p:spPr>
        <p:txBody>
          <a:bodyPr wrap="none" lIns="182880" anchor="ctr"/>
          <a:lstStyle/>
          <a:p>
            <a:pPr algn="ctr" eaLnBrk="0" hangingPunct="0">
              <a:defRPr/>
            </a:pPr>
            <a:r>
              <a:rPr lang="en-US" altLang="zh-CN" b="1" dirty="0" smtClean="0">
                <a:latin typeface="微软雅黑" panose="020B0503020204020204" pitchFamily="34" charset="-122"/>
                <a:ea typeface="微软雅黑" panose="020B0503020204020204" pitchFamily="34" charset="-122"/>
              </a:rPr>
              <a:t>3.</a:t>
            </a:r>
            <a:r>
              <a:rPr lang="zh-CN" altLang="en-US" b="1" dirty="0" smtClean="0">
                <a:latin typeface="微软雅黑" panose="020B0503020204020204" pitchFamily="34" charset="-122"/>
                <a:ea typeface="微软雅黑" panose="020B0503020204020204" pitchFamily="34" charset="-122"/>
              </a:rPr>
              <a:t>建立软件质量的信心</a:t>
            </a:r>
            <a:endParaRPr lang="en-US" b="1" dirty="0">
              <a:latin typeface="微软雅黑" panose="020B0503020204020204" pitchFamily="34" charset="-122"/>
              <a:ea typeface="微软雅黑" panose="020B0503020204020204" pitchFamily="34" charset="-122"/>
            </a:endParaRPr>
          </a:p>
        </p:txBody>
      </p:sp>
      <p:sp>
        <p:nvSpPr>
          <p:cNvPr id="16" name="Rectangle 6"/>
          <p:cNvSpPr/>
          <p:nvPr/>
        </p:nvSpPr>
        <p:spPr>
          <a:xfrm>
            <a:off x="6021978" y="3024267"/>
            <a:ext cx="2534032" cy="1584176"/>
          </a:xfrm>
          <a:custGeom>
            <a:avLst/>
            <a:gdLst/>
            <a:ahLst/>
            <a:cxnLst/>
            <a:rect l="l" t="t" r="r" b="b"/>
            <a:pathLst>
              <a:path w="2606040" h="1656184">
                <a:moveTo>
                  <a:pt x="0" y="0"/>
                </a:moveTo>
                <a:lnTo>
                  <a:pt x="2606040" y="0"/>
                </a:lnTo>
                <a:lnTo>
                  <a:pt x="2606040" y="23250"/>
                </a:lnTo>
                <a:lnTo>
                  <a:pt x="2606040" y="504056"/>
                </a:lnTo>
                <a:lnTo>
                  <a:pt x="2606040" y="1656184"/>
                </a:lnTo>
                <a:lnTo>
                  <a:pt x="95258" y="1656184"/>
                </a:lnTo>
                <a:cubicBezTo>
                  <a:pt x="42648" y="1656184"/>
                  <a:pt x="0" y="1613536"/>
                  <a:pt x="0" y="1560926"/>
                </a:cubicBezTo>
                <a:close/>
              </a:path>
            </a:pathLst>
          </a:custGeom>
          <a:solidFill>
            <a:schemeClr val="bg1"/>
          </a:solidFill>
          <a:ln w="1905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tIns="91440" rtlCol="0" anchor="t" anchorCtr="0"/>
          <a:lstStyle/>
          <a:p>
            <a:pPr marL="120650">
              <a:lnSpc>
                <a:spcPct val="90000"/>
              </a:lnSpc>
              <a:spcAft>
                <a:spcPts val="400"/>
              </a:spcAft>
              <a:buClr>
                <a:schemeClr val="tx1"/>
              </a:buClr>
              <a:buSzPct val="100000"/>
            </a:pPr>
            <a:r>
              <a:rPr lang="zh-CN" altLang="en-US" dirty="0" smtClean="0">
                <a:solidFill>
                  <a:schemeClr val="tx1"/>
                </a:solidFill>
                <a:latin typeface="微软雅黑" panose="020B0503020204020204" pitchFamily="34" charset="-122"/>
                <a:ea typeface="微软雅黑" panose="020B0503020204020204" pitchFamily="34" charset="-122"/>
              </a:rPr>
              <a:t>测试报告提供软件质量的相关信息，建立起对软件质量的信心</a:t>
            </a:r>
            <a:endParaRPr lang="en-US" dirty="0">
              <a:solidFill>
                <a:schemeClr val="tx1"/>
              </a:solidFill>
              <a:latin typeface="微软雅黑" panose="020B0503020204020204" pitchFamily="34" charset="-122"/>
              <a:ea typeface="微软雅黑" panose="020B0503020204020204" pitchFamily="34" charset="-122"/>
            </a:endParaRPr>
          </a:p>
          <a:p>
            <a:pPr marL="285750" indent="-165100">
              <a:lnSpc>
                <a:spcPct val="90000"/>
              </a:lnSpc>
              <a:spcAft>
                <a:spcPts val="400"/>
              </a:spcAft>
              <a:buClr>
                <a:schemeClr val="tx1"/>
              </a:buClr>
              <a:buSzPct val="100000"/>
              <a:buFont typeface="Arial"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正面测试是否</a:t>
            </a:r>
            <a:r>
              <a:rPr lang="zh-CN" altLang="en-US" dirty="0" smtClean="0">
                <a:solidFill>
                  <a:schemeClr val="tx1"/>
                </a:solidFill>
                <a:latin typeface="微软雅黑" panose="020B0503020204020204" pitchFamily="34" charset="-122"/>
                <a:ea typeface="微软雅黑" panose="020B0503020204020204" pitchFamily="34" charset="-122"/>
              </a:rPr>
              <a:t>充分</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165100">
              <a:lnSpc>
                <a:spcPct val="90000"/>
              </a:lnSpc>
              <a:spcAft>
                <a:spcPts val="400"/>
              </a:spcAft>
              <a:buClr>
                <a:schemeClr val="tx1"/>
              </a:buClr>
              <a:buSzPct val="100000"/>
              <a:buFont typeface="Arial"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反面</a:t>
            </a:r>
            <a:r>
              <a:rPr lang="zh-CN" altLang="en-US" dirty="0" smtClean="0">
                <a:solidFill>
                  <a:schemeClr val="tx1"/>
                </a:solidFill>
                <a:latin typeface="微软雅黑" panose="020B0503020204020204" pitchFamily="34" charset="-122"/>
                <a:ea typeface="微软雅黑" panose="020B0503020204020204" pitchFamily="34" charset="-122"/>
              </a:rPr>
              <a:t>测试</a:t>
            </a:r>
            <a:r>
              <a:rPr lang="zh-CN" altLang="en-US" dirty="0">
                <a:solidFill>
                  <a:schemeClr val="tx1"/>
                </a:solidFill>
                <a:latin typeface="微软雅黑" panose="020B0503020204020204" pitchFamily="34" charset="-122"/>
                <a:ea typeface="微软雅黑" panose="020B0503020204020204" pitchFamily="34" charset="-122"/>
              </a:rPr>
              <a:t>是否充分</a:t>
            </a:r>
            <a:endParaRPr lang="en-US" dirty="0">
              <a:solidFill>
                <a:schemeClr val="tx1"/>
              </a:solidFill>
              <a:latin typeface="微软雅黑" panose="020B0503020204020204" pitchFamily="34" charset="-122"/>
              <a:ea typeface="微软雅黑" panose="020B0503020204020204" pitchFamily="34" charset="-122"/>
            </a:endParaRPr>
          </a:p>
          <a:p>
            <a:pPr marL="285750" indent="-165100">
              <a:lnSpc>
                <a:spcPct val="90000"/>
              </a:lnSpc>
              <a:spcAft>
                <a:spcPts val="400"/>
              </a:spcAft>
              <a:buClr>
                <a:schemeClr val="tx1"/>
              </a:buClr>
              <a:buSzPct val="100000"/>
              <a:buFont typeface="Arial" pitchFamily="34" charset="0"/>
              <a:buChar char="•"/>
            </a:pPr>
            <a:endParaRPr lang="en-US" sz="1600" dirty="0">
              <a:solidFill>
                <a:schemeClr val="tx1"/>
              </a:solidFill>
              <a:latin typeface="微软雅黑" panose="020B0503020204020204" pitchFamily="34" charset="-122"/>
              <a:ea typeface="微软雅黑" panose="020B0503020204020204" pitchFamily="34" charset="-122"/>
            </a:endParaRPr>
          </a:p>
        </p:txBody>
      </p:sp>
      <p:sp>
        <p:nvSpPr>
          <p:cNvPr id="17" name="AutoShape 7"/>
          <p:cNvSpPr>
            <a:spLocks noChangeArrowheads="1"/>
          </p:cNvSpPr>
          <p:nvPr/>
        </p:nvSpPr>
        <p:spPr bwMode="auto">
          <a:xfrm>
            <a:off x="3303632" y="2619940"/>
            <a:ext cx="2534032" cy="345625"/>
          </a:xfrm>
          <a:prstGeom prst="round1Rect">
            <a:avLst/>
          </a:prstGeom>
          <a:solidFill>
            <a:schemeClr val="bg1"/>
          </a:solidFill>
          <a:ln w="19050" algn="ctr">
            <a:solidFill>
              <a:schemeClr val="accent1"/>
            </a:solidFill>
            <a:miter lim="800000"/>
            <a:headEnd/>
            <a:tailEnd/>
          </a:ln>
          <a:effectLst/>
        </p:spPr>
        <p:txBody>
          <a:bodyPr wrap="none" lIns="182880" anchor="ctr"/>
          <a:lstStyle/>
          <a:p>
            <a:pPr algn="ctr" eaLnBrk="0" hangingPunct="0">
              <a:defRPr/>
            </a:pPr>
            <a:r>
              <a:rPr lang="en-US" altLang="zh-CN" b="1" dirty="0" smtClean="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验证是否满足需求</a:t>
            </a:r>
            <a:endParaRPr lang="en-US" b="1" dirty="0">
              <a:latin typeface="微软雅黑" panose="020B0503020204020204" pitchFamily="34" charset="-122"/>
              <a:ea typeface="微软雅黑" panose="020B0503020204020204" pitchFamily="34" charset="-122"/>
            </a:endParaRPr>
          </a:p>
        </p:txBody>
      </p:sp>
      <p:sp>
        <p:nvSpPr>
          <p:cNvPr id="18" name="Rectangle 6"/>
          <p:cNvSpPr/>
          <p:nvPr/>
        </p:nvSpPr>
        <p:spPr>
          <a:xfrm>
            <a:off x="3303632" y="3024267"/>
            <a:ext cx="2534032" cy="1584176"/>
          </a:xfrm>
          <a:custGeom>
            <a:avLst/>
            <a:gdLst/>
            <a:ahLst/>
            <a:cxnLst/>
            <a:rect l="l" t="t" r="r" b="b"/>
            <a:pathLst>
              <a:path w="2606040" h="1656184">
                <a:moveTo>
                  <a:pt x="0" y="0"/>
                </a:moveTo>
                <a:lnTo>
                  <a:pt x="2606040" y="0"/>
                </a:lnTo>
                <a:lnTo>
                  <a:pt x="2606040" y="23250"/>
                </a:lnTo>
                <a:lnTo>
                  <a:pt x="2606040" y="504056"/>
                </a:lnTo>
                <a:lnTo>
                  <a:pt x="2606040" y="1656184"/>
                </a:lnTo>
                <a:lnTo>
                  <a:pt x="95258" y="1656184"/>
                </a:lnTo>
                <a:cubicBezTo>
                  <a:pt x="42648" y="1656184"/>
                  <a:pt x="0" y="1613536"/>
                  <a:pt x="0" y="1560926"/>
                </a:cubicBezTo>
                <a:close/>
              </a:path>
            </a:pathLst>
          </a:custGeom>
          <a:solidFill>
            <a:schemeClr val="bg1"/>
          </a:solidFill>
          <a:ln w="1905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tIns="91440" rtlCol="0" anchor="t" anchorCtr="0"/>
          <a:lstStyle/>
          <a:p>
            <a:pPr marL="120650">
              <a:lnSpc>
                <a:spcPct val="90000"/>
              </a:lnSpc>
              <a:spcAft>
                <a:spcPts val="400"/>
              </a:spcAft>
              <a:buClr>
                <a:schemeClr val="tx1"/>
              </a:buClr>
              <a:buSzPct val="100000"/>
            </a:pPr>
            <a:r>
              <a:rPr lang="zh-CN" altLang="en-US" dirty="0">
                <a:solidFill>
                  <a:schemeClr val="tx1"/>
                </a:solidFill>
                <a:latin typeface="微软雅黑" panose="020B0503020204020204" pitchFamily="34" charset="-122"/>
                <a:ea typeface="微软雅黑" panose="020B0503020204020204" pitchFamily="34" charset="-122"/>
              </a:rPr>
              <a:t>验证软件的功能和性能等满足需求</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165100">
              <a:lnSpc>
                <a:spcPct val="90000"/>
              </a:lnSpc>
              <a:spcAft>
                <a:spcPts val="400"/>
              </a:spcAft>
              <a:buClr>
                <a:schemeClr val="tx1"/>
              </a:buClr>
              <a:buSzPct val="100000"/>
              <a:buFont typeface="Arial"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功能需求</a:t>
            </a:r>
            <a:endParaRPr lang="en-US" dirty="0">
              <a:solidFill>
                <a:schemeClr val="tx1"/>
              </a:solidFill>
              <a:latin typeface="微软雅黑" panose="020B0503020204020204" pitchFamily="34" charset="-122"/>
              <a:ea typeface="微软雅黑" panose="020B0503020204020204" pitchFamily="34" charset="-122"/>
            </a:endParaRPr>
          </a:p>
          <a:p>
            <a:pPr marL="285750" indent="-165100">
              <a:lnSpc>
                <a:spcPct val="90000"/>
              </a:lnSpc>
              <a:spcAft>
                <a:spcPts val="400"/>
              </a:spcAft>
              <a:buClr>
                <a:schemeClr val="tx1"/>
              </a:buClr>
              <a:buSzPct val="100000"/>
              <a:buFont typeface="Arial"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性能需求</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165100">
              <a:lnSpc>
                <a:spcPct val="90000"/>
              </a:lnSpc>
              <a:spcAft>
                <a:spcPts val="400"/>
              </a:spcAft>
              <a:buClr>
                <a:schemeClr val="tx1"/>
              </a:buClr>
              <a:buSzPct val="100000"/>
              <a:buFont typeface="Arial"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可靠性需求等</a:t>
            </a:r>
            <a:endParaRPr lang="en-US" dirty="0">
              <a:solidFill>
                <a:schemeClr val="tx1"/>
              </a:solidFill>
              <a:latin typeface="微软雅黑" panose="020B0503020204020204" pitchFamily="34" charset="-122"/>
              <a:ea typeface="微软雅黑" panose="020B0503020204020204" pitchFamily="34" charset="-122"/>
            </a:endParaRPr>
          </a:p>
          <a:p>
            <a:pPr marL="285750" indent="-165100">
              <a:lnSpc>
                <a:spcPct val="90000"/>
              </a:lnSpc>
              <a:spcAft>
                <a:spcPts val="400"/>
              </a:spcAft>
              <a:buClr>
                <a:schemeClr val="tx1"/>
              </a:buClr>
              <a:buSzPct val="100000"/>
              <a:buFont typeface="Arial" pitchFamily="34" charset="0"/>
              <a:buChar char="•"/>
            </a:pPr>
            <a:endParaRPr lang="en-US" sz="1600" dirty="0">
              <a:solidFill>
                <a:schemeClr val="tx1"/>
              </a:solidFill>
              <a:latin typeface="微软雅黑" panose="020B0503020204020204" pitchFamily="34" charset="-122"/>
              <a:ea typeface="微软雅黑" panose="020B0503020204020204" pitchFamily="34" charset="-122"/>
            </a:endParaRPr>
          </a:p>
        </p:txBody>
      </p:sp>
      <p:sp>
        <p:nvSpPr>
          <p:cNvPr id="19" name="AutoShape 7"/>
          <p:cNvSpPr>
            <a:spLocks noChangeArrowheads="1"/>
          </p:cNvSpPr>
          <p:nvPr/>
        </p:nvSpPr>
        <p:spPr bwMode="auto">
          <a:xfrm>
            <a:off x="598106" y="2619940"/>
            <a:ext cx="2534032" cy="345625"/>
          </a:xfrm>
          <a:prstGeom prst="round1Rect">
            <a:avLst/>
          </a:prstGeom>
          <a:solidFill>
            <a:schemeClr val="bg1"/>
          </a:solidFill>
          <a:ln w="19050" algn="ctr">
            <a:solidFill>
              <a:schemeClr val="accent1"/>
            </a:solidFill>
            <a:miter lim="800000"/>
            <a:headEnd/>
            <a:tailEnd/>
          </a:ln>
          <a:effectLst/>
        </p:spPr>
        <p:txBody>
          <a:bodyPr wrap="none" lIns="182880" anchor="ctr"/>
          <a:lstStyle/>
          <a:p>
            <a:pPr algn="ctr" eaLnBrk="0" hangingPunct="0">
              <a:defRPr/>
            </a:pPr>
            <a:r>
              <a:rPr lang="en-US" altLang="zh-CN" b="1" dirty="0" smtClean="0">
                <a:latin typeface="微软雅黑" panose="020B0503020204020204" pitchFamily="34" charset="-122"/>
                <a:ea typeface="微软雅黑" panose="020B0503020204020204" pitchFamily="34" charset="-122"/>
              </a:rPr>
              <a:t>1.</a:t>
            </a:r>
            <a:r>
              <a:rPr lang="zh-CN" altLang="en-US" b="1" dirty="0" smtClean="0">
                <a:latin typeface="微软雅黑" panose="020B0503020204020204" pitchFamily="34" charset="-122"/>
                <a:ea typeface="微软雅黑" panose="020B0503020204020204" pitchFamily="34" charset="-122"/>
              </a:rPr>
              <a:t>发现缺陷，提高质量</a:t>
            </a:r>
            <a:endParaRPr lang="en-US" b="1" dirty="0">
              <a:latin typeface="微软雅黑" panose="020B0503020204020204" pitchFamily="34" charset="-122"/>
              <a:ea typeface="微软雅黑" panose="020B0503020204020204" pitchFamily="34" charset="-122"/>
            </a:endParaRPr>
          </a:p>
        </p:txBody>
      </p:sp>
      <p:sp>
        <p:nvSpPr>
          <p:cNvPr id="20" name="Rectangle 6"/>
          <p:cNvSpPr/>
          <p:nvPr/>
        </p:nvSpPr>
        <p:spPr>
          <a:xfrm>
            <a:off x="598106" y="3024267"/>
            <a:ext cx="2534032" cy="1584176"/>
          </a:xfrm>
          <a:custGeom>
            <a:avLst/>
            <a:gdLst/>
            <a:ahLst/>
            <a:cxnLst/>
            <a:rect l="l" t="t" r="r" b="b"/>
            <a:pathLst>
              <a:path w="2606040" h="1656184">
                <a:moveTo>
                  <a:pt x="0" y="0"/>
                </a:moveTo>
                <a:lnTo>
                  <a:pt x="2606040" y="0"/>
                </a:lnTo>
                <a:lnTo>
                  <a:pt x="2606040" y="23250"/>
                </a:lnTo>
                <a:lnTo>
                  <a:pt x="2606040" y="504056"/>
                </a:lnTo>
                <a:lnTo>
                  <a:pt x="2606040" y="1656184"/>
                </a:lnTo>
                <a:lnTo>
                  <a:pt x="95258" y="1656184"/>
                </a:lnTo>
                <a:cubicBezTo>
                  <a:pt x="42648" y="1656184"/>
                  <a:pt x="0" y="1613536"/>
                  <a:pt x="0" y="1560926"/>
                </a:cubicBezTo>
                <a:close/>
              </a:path>
            </a:pathLst>
          </a:custGeom>
          <a:solidFill>
            <a:schemeClr val="bg1"/>
          </a:solidFill>
          <a:ln w="19050">
            <a:solidFill>
              <a:schemeClr val="bg1"/>
            </a:solidFill>
            <a:miter lim="800000"/>
          </a:ln>
          <a:effectLst/>
        </p:spPr>
        <p:style>
          <a:lnRef idx="1">
            <a:schemeClr val="accent1"/>
          </a:lnRef>
          <a:fillRef idx="3">
            <a:schemeClr val="accent1"/>
          </a:fillRef>
          <a:effectRef idx="2">
            <a:schemeClr val="accent1"/>
          </a:effectRef>
          <a:fontRef idx="minor">
            <a:schemeClr val="lt1"/>
          </a:fontRef>
        </p:style>
        <p:txBody>
          <a:bodyPr tIns="91440" rtlCol="0" anchor="t" anchorCtr="0"/>
          <a:lstStyle/>
          <a:p>
            <a:pPr marL="120650">
              <a:lnSpc>
                <a:spcPct val="90000"/>
              </a:lnSpc>
              <a:spcAft>
                <a:spcPts val="400"/>
              </a:spcAft>
              <a:buClr>
                <a:schemeClr val="tx1"/>
              </a:buClr>
              <a:buSzPct val="100000"/>
            </a:pPr>
            <a:r>
              <a:rPr lang="zh-CN" altLang="en-US" dirty="0">
                <a:solidFill>
                  <a:schemeClr val="tx1"/>
                </a:solidFill>
                <a:latin typeface="微软雅黑" panose="020B0503020204020204" pitchFamily="34" charset="-122"/>
                <a:ea typeface="微软雅黑" panose="020B0503020204020204" pitchFamily="34" charset="-122"/>
              </a:rPr>
              <a:t>发现并纠正软件中的错误来提高</a:t>
            </a:r>
            <a:r>
              <a:rPr lang="zh-CN" altLang="en-US" dirty="0" smtClean="0">
                <a:solidFill>
                  <a:schemeClr val="tx1"/>
                </a:solidFill>
                <a:latin typeface="微软雅黑" panose="020B0503020204020204" pitchFamily="34" charset="-122"/>
                <a:ea typeface="微软雅黑" panose="020B0503020204020204" pitchFamily="34" charset="-122"/>
              </a:rPr>
              <a:t>软件质量</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285750" indent="-165100">
              <a:lnSpc>
                <a:spcPct val="90000"/>
              </a:lnSpc>
              <a:spcAft>
                <a:spcPts val="400"/>
              </a:spcAft>
              <a:buClr>
                <a:schemeClr val="tx1"/>
              </a:buClr>
              <a:buSzPct val="100000"/>
              <a:buFont typeface="Arial"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正面测试</a:t>
            </a:r>
            <a:endParaRPr lang="en-US" dirty="0">
              <a:solidFill>
                <a:schemeClr val="tx1"/>
              </a:solidFill>
              <a:latin typeface="微软雅黑" panose="020B0503020204020204" pitchFamily="34" charset="-122"/>
              <a:ea typeface="微软雅黑" panose="020B0503020204020204" pitchFamily="34" charset="-122"/>
            </a:endParaRPr>
          </a:p>
          <a:p>
            <a:pPr marL="285750" indent="-165100">
              <a:lnSpc>
                <a:spcPct val="90000"/>
              </a:lnSpc>
              <a:spcAft>
                <a:spcPts val="400"/>
              </a:spcAft>
              <a:buClr>
                <a:schemeClr val="tx1"/>
              </a:buClr>
              <a:buSzPct val="100000"/>
              <a:buFont typeface="Arial" pitchFamily="34" charset="0"/>
              <a:buChar char="•"/>
            </a:pPr>
            <a:r>
              <a:rPr lang="zh-CN" altLang="en-US" dirty="0" smtClean="0">
                <a:solidFill>
                  <a:schemeClr val="tx1"/>
                </a:solidFill>
                <a:latin typeface="微软雅黑" panose="020B0503020204020204" pitchFamily="34" charset="-122"/>
                <a:ea typeface="微软雅黑" panose="020B0503020204020204" pitchFamily="34" charset="-122"/>
              </a:rPr>
              <a:t>反面测试</a:t>
            </a:r>
            <a:endParaRPr lang="en-US"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1120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2.1.4 </a:t>
            </a:r>
            <a:r>
              <a:rPr lang="zh-CN" altLang="en-US" sz="2800" dirty="0">
                <a:solidFill>
                  <a:schemeClr val="tx1"/>
                </a:solidFill>
              </a:rPr>
              <a:t>软件测试</a:t>
            </a:r>
            <a:r>
              <a:rPr lang="zh-CN" altLang="en-US" sz="2800" dirty="0" smtClean="0">
                <a:solidFill>
                  <a:schemeClr val="tx1"/>
                </a:solidFill>
              </a:rPr>
              <a:t>原则</a:t>
            </a:r>
            <a:endParaRPr lang="en-US" sz="2800" dirty="0">
              <a:solidFill>
                <a:schemeClr val="tx1"/>
              </a:solidFill>
            </a:endParaRPr>
          </a:p>
        </p:txBody>
      </p:sp>
      <p:sp>
        <p:nvSpPr>
          <p:cNvPr id="15" name="Content Placeholder 2"/>
          <p:cNvSpPr>
            <a:spLocks noGrp="1"/>
          </p:cNvSpPr>
          <p:nvPr>
            <p:ph idx="4294967295"/>
          </p:nvPr>
        </p:nvSpPr>
        <p:spPr>
          <a:xfrm>
            <a:off x="0" y="1149332"/>
            <a:ext cx="8120063" cy="4813317"/>
          </a:xfrm>
        </p:spPr>
        <p:txBody>
          <a:bodyPr/>
          <a:lstStyle/>
          <a:p>
            <a:pPr>
              <a:lnSpc>
                <a:spcPct val="150000"/>
              </a:lnSpc>
              <a:buClr>
                <a:schemeClr val="tx1"/>
              </a:buClr>
              <a:buFont typeface="Wingdings" panose="05000000000000000000" pitchFamily="2" charset="2"/>
              <a:buChar char="l"/>
            </a:pPr>
            <a:r>
              <a:rPr lang="zh-CN" altLang="en-US" sz="2400" dirty="0">
                <a:solidFill>
                  <a:srgbClr val="0070C0"/>
                </a:solidFill>
                <a:latin typeface="微软雅黑" panose="020B0503020204020204" pitchFamily="34" charset="-122"/>
                <a:ea typeface="微软雅黑" panose="020B0503020204020204" pitchFamily="34" charset="-122"/>
              </a:rPr>
              <a:t> 测试显示缺陷的存在 </a:t>
            </a:r>
            <a:r>
              <a:rPr lang="en-US" altLang="zh-CN" sz="2400" dirty="0">
                <a:solidFill>
                  <a:srgbClr val="0070C0"/>
                </a:solidFill>
                <a:latin typeface="微软雅黑" panose="020B0503020204020204" pitchFamily="34" charset="-122"/>
                <a:ea typeface="微软雅黑" panose="020B0503020204020204" pitchFamily="34" charset="-122"/>
              </a:rPr>
              <a:t>#1</a:t>
            </a:r>
            <a:endParaRPr lang="en-US" altLang="zh-CN" sz="2400" b="0" dirty="0">
              <a:solidFill>
                <a:srgbClr val="0070C0"/>
              </a:solidFill>
              <a:latin typeface="微软雅黑" panose="020B0503020204020204" pitchFamily="34" charset="-122"/>
              <a:ea typeface="微软雅黑" panose="020B0503020204020204" pitchFamily="34" charset="-122"/>
            </a:endParaRPr>
          </a:p>
          <a:p>
            <a:pPr>
              <a:lnSpc>
                <a:spcPct val="150000"/>
              </a:lnSpc>
              <a:buClr>
                <a:schemeClr val="tx1"/>
              </a:buClr>
            </a:pPr>
            <a:r>
              <a:rPr lang="zh-CN" altLang="en-US" sz="2000" b="0" dirty="0">
                <a:solidFill>
                  <a:schemeClr val="tx1"/>
                </a:solidFill>
                <a:latin typeface="微软雅黑" panose="020B0503020204020204" pitchFamily="34" charset="-122"/>
                <a:ea typeface="微软雅黑" panose="020B0503020204020204" pitchFamily="34" charset="-122"/>
              </a:rPr>
              <a:t>测试可以显示缺陷的存在，但不能证明系统不存在缺陷。测试可以减少软件中存在未被发现缺陷的可能性，但即使测试没有发现任何缺陷，也不能证明软件或系统是完全正确的</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a:lnSpc>
                <a:spcPct val="150000"/>
              </a:lnSpc>
              <a:buClr>
                <a:schemeClr val="tx1"/>
              </a:buClr>
            </a:pPr>
            <a:endParaRPr lang="en-US" altLang="zh-CN" sz="1800" b="0" dirty="0">
              <a:solidFill>
                <a:schemeClr val="tx1"/>
              </a:solidFill>
              <a:latin typeface="微软雅黑" panose="020B0503020204020204" pitchFamily="34" charset="-122"/>
              <a:ea typeface="微软雅黑" panose="020B0503020204020204" pitchFamily="34" charset="-122"/>
            </a:endParaRPr>
          </a:p>
          <a:p>
            <a:pPr>
              <a:lnSpc>
                <a:spcPct val="150000"/>
              </a:lnSpc>
              <a:buClr>
                <a:schemeClr val="tx1"/>
              </a:buClr>
              <a:buFont typeface="Wingdings" panose="05000000000000000000" pitchFamily="2" charset="2"/>
              <a:buChar char="l"/>
            </a:pPr>
            <a:r>
              <a:rPr lang="zh-CN" altLang="en-US" sz="2400" dirty="0">
                <a:solidFill>
                  <a:srgbClr val="0070C0"/>
                </a:solidFill>
                <a:latin typeface="微软雅黑" panose="020B0503020204020204" pitchFamily="34" charset="-122"/>
                <a:ea typeface="微软雅黑" panose="020B0503020204020204" pitchFamily="34" charset="-122"/>
              </a:rPr>
              <a:t> 穷尽测试是不可能的 </a:t>
            </a:r>
            <a:r>
              <a:rPr lang="en-US" altLang="zh-CN" sz="2400" dirty="0">
                <a:solidFill>
                  <a:srgbClr val="0070C0"/>
                </a:solidFill>
                <a:latin typeface="微软雅黑" panose="020B0503020204020204" pitchFamily="34" charset="-122"/>
                <a:ea typeface="微软雅黑" panose="020B0503020204020204" pitchFamily="34" charset="-122"/>
              </a:rPr>
              <a:t>#2</a:t>
            </a:r>
            <a:endParaRPr lang="en-US" altLang="zh-CN" sz="2400" b="0" dirty="0">
              <a:solidFill>
                <a:srgbClr val="0070C0"/>
              </a:solidFill>
              <a:latin typeface="微软雅黑" panose="020B0503020204020204" pitchFamily="34" charset="-122"/>
              <a:ea typeface="微软雅黑" panose="020B0503020204020204" pitchFamily="34" charset="-122"/>
            </a:endParaRPr>
          </a:p>
          <a:p>
            <a:pPr>
              <a:lnSpc>
                <a:spcPct val="150000"/>
              </a:lnSpc>
              <a:buClr>
                <a:schemeClr val="tx1"/>
              </a:buClr>
            </a:pPr>
            <a:r>
              <a:rPr lang="zh-CN" altLang="en-US" sz="2000" b="0" dirty="0">
                <a:solidFill>
                  <a:schemeClr val="tx1"/>
                </a:solidFill>
                <a:latin typeface="微软雅黑" panose="020B0503020204020204" pitchFamily="34" charset="-122"/>
                <a:ea typeface="微软雅黑" panose="020B0503020204020204" pitchFamily="34" charset="-122"/>
              </a:rPr>
              <a:t>除了小型项目，进行完全（各种输入和前提条件的组合）的测试是不可能的。通过运用风险分析和不同系统功能的测试优先级，来确定测试的关注点，从而替代穷尽测试</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344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2.1.4 </a:t>
            </a:r>
            <a:r>
              <a:rPr lang="zh-CN" altLang="en-US" sz="2800" dirty="0">
                <a:solidFill>
                  <a:schemeClr val="tx1"/>
                </a:solidFill>
              </a:rPr>
              <a:t>软件测试</a:t>
            </a:r>
            <a:r>
              <a:rPr lang="zh-CN" altLang="en-US" sz="2800" dirty="0" smtClean="0">
                <a:solidFill>
                  <a:schemeClr val="tx1"/>
                </a:solidFill>
              </a:rPr>
              <a:t>原则</a:t>
            </a:r>
            <a:endParaRPr lang="en-US" sz="2800" dirty="0">
              <a:solidFill>
                <a:schemeClr val="tx1"/>
              </a:solidFill>
            </a:endParaRPr>
          </a:p>
        </p:txBody>
      </p:sp>
      <p:sp>
        <p:nvSpPr>
          <p:cNvPr id="15" name="Content Placeholder 2"/>
          <p:cNvSpPr>
            <a:spLocks noGrp="1"/>
          </p:cNvSpPr>
          <p:nvPr>
            <p:ph idx="4294967295"/>
          </p:nvPr>
        </p:nvSpPr>
        <p:spPr>
          <a:xfrm>
            <a:off x="0" y="963613"/>
            <a:ext cx="8120063" cy="4294187"/>
          </a:xfrm>
        </p:spPr>
        <p:txBody>
          <a:bodyPr/>
          <a:lstStyle/>
          <a:p>
            <a:pPr>
              <a:lnSpc>
                <a:spcPct val="150000"/>
              </a:lnSpc>
              <a:buClr>
                <a:schemeClr val="tx1"/>
              </a:buClr>
              <a:buFont typeface="Wingdings" panose="05000000000000000000" pitchFamily="2" charset="2"/>
              <a:buChar char="l"/>
            </a:pPr>
            <a:r>
              <a:rPr lang="zh-CN" altLang="en-US" sz="2400" dirty="0" smtClean="0">
                <a:solidFill>
                  <a:srgbClr val="0070C0"/>
                </a:solidFill>
              </a:rPr>
              <a:t> 测试</a:t>
            </a:r>
            <a:r>
              <a:rPr lang="zh-CN" altLang="en-US" sz="2400" dirty="0">
                <a:solidFill>
                  <a:srgbClr val="0070C0"/>
                </a:solidFill>
              </a:rPr>
              <a:t>尽早介入 </a:t>
            </a:r>
            <a:r>
              <a:rPr lang="en-US" altLang="zh-CN" sz="2400" dirty="0">
                <a:solidFill>
                  <a:srgbClr val="0070C0"/>
                </a:solidFill>
              </a:rPr>
              <a:t>#3</a:t>
            </a:r>
            <a:endParaRPr lang="en-US" altLang="zh-CN" sz="2400" b="0" dirty="0">
              <a:solidFill>
                <a:srgbClr val="0070C0"/>
              </a:solidFill>
            </a:endParaRPr>
          </a:p>
          <a:p>
            <a:pPr>
              <a:lnSpc>
                <a:spcPct val="150000"/>
              </a:lnSpc>
              <a:buClr>
                <a:schemeClr val="tx1"/>
              </a:buClr>
            </a:pPr>
            <a:r>
              <a:rPr lang="zh-CN" altLang="en-US" sz="2000" b="0" dirty="0">
                <a:solidFill>
                  <a:schemeClr val="tx1"/>
                </a:solidFill>
              </a:rPr>
              <a:t>在软件或系统开发生命周期中，测试活动应该尽可能早的介入，并且应该将关注点放在已经定义的测试目标上</a:t>
            </a:r>
            <a:r>
              <a:rPr lang="zh-CN" altLang="en-US" sz="1600" b="0" dirty="0" smtClean="0">
                <a:solidFill>
                  <a:schemeClr val="tx1"/>
                </a:solidFill>
              </a:rPr>
              <a:t>。</a:t>
            </a:r>
            <a:endParaRPr lang="en-US" altLang="zh-CN" sz="1600" b="0" dirty="0">
              <a:solidFill>
                <a:schemeClr val="tx1"/>
              </a:solidFill>
            </a:endParaRPr>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561" y="2562496"/>
            <a:ext cx="6853213" cy="4035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33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2.1.4 </a:t>
            </a:r>
            <a:r>
              <a:rPr lang="zh-CN" altLang="en-US" sz="2800" dirty="0">
                <a:solidFill>
                  <a:schemeClr val="tx1"/>
                </a:solidFill>
              </a:rPr>
              <a:t>软件测试</a:t>
            </a:r>
            <a:r>
              <a:rPr lang="zh-CN" altLang="en-US" sz="2800" dirty="0" smtClean="0">
                <a:solidFill>
                  <a:schemeClr val="tx1"/>
                </a:solidFill>
              </a:rPr>
              <a:t>原则</a:t>
            </a:r>
            <a:endParaRPr lang="en-US" sz="2800" dirty="0">
              <a:solidFill>
                <a:schemeClr val="tx1"/>
              </a:solidFill>
            </a:endParaRPr>
          </a:p>
        </p:txBody>
      </p:sp>
      <p:sp>
        <p:nvSpPr>
          <p:cNvPr id="15" name="Content Placeholder 2"/>
          <p:cNvSpPr>
            <a:spLocks noGrp="1"/>
          </p:cNvSpPr>
          <p:nvPr>
            <p:ph idx="4294967295"/>
          </p:nvPr>
        </p:nvSpPr>
        <p:spPr>
          <a:xfrm>
            <a:off x="0" y="1411288"/>
            <a:ext cx="8120063" cy="4292600"/>
          </a:xfrm>
        </p:spPr>
        <p:txBody>
          <a:bodyPr/>
          <a:lstStyle/>
          <a:p>
            <a:pPr>
              <a:lnSpc>
                <a:spcPct val="150000"/>
              </a:lnSpc>
              <a:buClr>
                <a:schemeClr val="tx1"/>
              </a:buClr>
              <a:buFont typeface="Wingdings" panose="05000000000000000000" pitchFamily="2" charset="2"/>
              <a:buChar char="l"/>
            </a:pPr>
            <a:r>
              <a:rPr lang="zh-CN" altLang="en-US" sz="2400" dirty="0">
                <a:solidFill>
                  <a:srgbClr val="0070C0"/>
                </a:solidFill>
              </a:rPr>
              <a:t> 缺陷集群性 </a:t>
            </a:r>
            <a:r>
              <a:rPr lang="en-US" altLang="zh-CN" sz="2400" dirty="0">
                <a:solidFill>
                  <a:srgbClr val="0070C0"/>
                </a:solidFill>
              </a:rPr>
              <a:t>#</a:t>
            </a:r>
            <a:r>
              <a:rPr lang="en-US" altLang="zh-CN" sz="2400" dirty="0" smtClean="0">
                <a:solidFill>
                  <a:srgbClr val="0070C0"/>
                </a:solidFill>
              </a:rPr>
              <a:t>4</a:t>
            </a:r>
            <a:r>
              <a:rPr lang="zh-CN" altLang="en-US" sz="2400" dirty="0" smtClean="0">
                <a:solidFill>
                  <a:srgbClr val="0070C0"/>
                </a:solidFill>
              </a:rPr>
              <a:t>（</a:t>
            </a:r>
            <a:r>
              <a:rPr lang="en-US" altLang="zh-CN" sz="2400" dirty="0">
                <a:solidFill>
                  <a:srgbClr val="0070C0"/>
                </a:solidFill>
              </a:rPr>
              <a:t>80-20</a:t>
            </a:r>
            <a:r>
              <a:rPr lang="zh-CN" altLang="en-US" sz="2400" dirty="0" smtClean="0">
                <a:solidFill>
                  <a:srgbClr val="0070C0"/>
                </a:solidFill>
              </a:rPr>
              <a:t>原则）</a:t>
            </a:r>
            <a:endParaRPr lang="en-US" altLang="zh-CN" sz="2400" b="0" dirty="0">
              <a:solidFill>
                <a:srgbClr val="0070C0"/>
              </a:solidFill>
            </a:endParaRPr>
          </a:p>
          <a:p>
            <a:pPr>
              <a:lnSpc>
                <a:spcPct val="150000"/>
              </a:lnSpc>
              <a:buClr>
                <a:schemeClr val="tx1"/>
              </a:buClr>
            </a:pPr>
            <a:r>
              <a:rPr lang="zh-CN" altLang="en-US" sz="2000" b="0" dirty="0">
                <a:solidFill>
                  <a:schemeClr val="tx1"/>
                </a:solidFill>
              </a:rPr>
              <a:t>版本发布前进行的测试所发现的大部分缺陷和软件运行失效是由于少数软件模块引起的</a:t>
            </a:r>
            <a:r>
              <a:rPr lang="zh-CN" altLang="en-US" sz="2000" b="0" dirty="0" smtClean="0">
                <a:solidFill>
                  <a:schemeClr val="tx1"/>
                </a:solidFill>
              </a:rPr>
              <a:t>。</a:t>
            </a:r>
            <a:endParaRPr lang="en-US" altLang="zh-CN" sz="2000" b="0" dirty="0" smtClean="0">
              <a:solidFill>
                <a:schemeClr val="tx1"/>
              </a:solidFill>
            </a:endParaRPr>
          </a:p>
          <a:p>
            <a:pPr>
              <a:lnSpc>
                <a:spcPct val="150000"/>
              </a:lnSpc>
              <a:buClr>
                <a:schemeClr val="tx1"/>
              </a:buClr>
            </a:pPr>
            <a:endParaRPr lang="en-US" altLang="zh-CN" sz="1600" b="0" dirty="0">
              <a:solidFill>
                <a:schemeClr val="tx1"/>
              </a:solidFill>
            </a:endParaRPr>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435" y="1340086"/>
            <a:ext cx="4323339" cy="4897532"/>
          </a:xfrm>
          <a:prstGeom prst="rect">
            <a:avLst/>
          </a:prstGeom>
        </p:spPr>
      </p:pic>
    </p:spTree>
    <p:extLst>
      <p:ext uri="{BB962C8B-B14F-4D97-AF65-F5344CB8AC3E}">
        <p14:creationId xmlns:p14="http://schemas.microsoft.com/office/powerpoint/2010/main" val="33471169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2.1.4 </a:t>
            </a:r>
            <a:r>
              <a:rPr lang="zh-CN" altLang="en-US" sz="2800" dirty="0">
                <a:solidFill>
                  <a:schemeClr val="tx1"/>
                </a:solidFill>
              </a:rPr>
              <a:t>软件测试</a:t>
            </a:r>
            <a:r>
              <a:rPr lang="zh-CN" altLang="en-US" sz="2800" dirty="0" smtClean="0">
                <a:solidFill>
                  <a:schemeClr val="tx1"/>
                </a:solidFill>
              </a:rPr>
              <a:t>原则</a:t>
            </a:r>
            <a:endParaRPr lang="en-US" sz="2800" dirty="0">
              <a:solidFill>
                <a:schemeClr val="tx1"/>
              </a:solidFill>
            </a:endParaRPr>
          </a:p>
        </p:txBody>
      </p:sp>
      <p:sp>
        <p:nvSpPr>
          <p:cNvPr id="15" name="Content Placeholder 2"/>
          <p:cNvSpPr>
            <a:spLocks noGrp="1"/>
          </p:cNvSpPr>
          <p:nvPr>
            <p:ph idx="4294967295"/>
          </p:nvPr>
        </p:nvSpPr>
        <p:spPr>
          <a:xfrm>
            <a:off x="0" y="1150110"/>
            <a:ext cx="8120063" cy="4913312"/>
          </a:xfrm>
        </p:spPr>
        <p:txBody>
          <a:bodyPr/>
          <a:lstStyle/>
          <a:p>
            <a:pPr>
              <a:lnSpc>
                <a:spcPct val="150000"/>
              </a:lnSpc>
              <a:buClr>
                <a:schemeClr val="tx1"/>
              </a:buClr>
              <a:buFont typeface="Wingdings" panose="05000000000000000000" pitchFamily="2" charset="2"/>
              <a:buChar char="l"/>
            </a:pPr>
            <a:r>
              <a:rPr lang="zh-CN" altLang="en-US" sz="2400" dirty="0" smtClean="0">
                <a:solidFill>
                  <a:srgbClr val="0070C0"/>
                </a:solidFill>
                <a:latin typeface="微软雅黑" panose="020B0503020204020204" pitchFamily="34" charset="-122"/>
                <a:ea typeface="微软雅黑" panose="020B0503020204020204" pitchFamily="34" charset="-122"/>
              </a:rPr>
              <a:t> </a:t>
            </a:r>
            <a:r>
              <a:rPr lang="zh-CN" altLang="en-US" sz="2400" dirty="0">
                <a:solidFill>
                  <a:srgbClr val="0070C0"/>
                </a:solidFill>
                <a:latin typeface="微软雅黑" panose="020B0503020204020204" pitchFamily="34" charset="-122"/>
                <a:ea typeface="微软雅黑" panose="020B0503020204020204" pitchFamily="34" charset="-122"/>
              </a:rPr>
              <a:t>杀虫剂悖论 </a:t>
            </a:r>
            <a:r>
              <a:rPr lang="en-US" altLang="zh-CN" sz="2400" dirty="0">
                <a:solidFill>
                  <a:srgbClr val="0070C0"/>
                </a:solidFill>
                <a:latin typeface="微软雅黑" panose="020B0503020204020204" pitchFamily="34" charset="-122"/>
                <a:ea typeface="微软雅黑" panose="020B0503020204020204" pitchFamily="34" charset="-122"/>
              </a:rPr>
              <a:t>#5</a:t>
            </a:r>
            <a:endParaRPr lang="en-US" altLang="zh-CN" sz="2400" b="0" dirty="0">
              <a:solidFill>
                <a:srgbClr val="0070C0"/>
              </a:solidFill>
              <a:latin typeface="微软雅黑" panose="020B0503020204020204" pitchFamily="34" charset="-122"/>
              <a:ea typeface="微软雅黑" panose="020B0503020204020204" pitchFamily="34" charset="-122"/>
            </a:endParaRPr>
          </a:p>
          <a:p>
            <a:pPr>
              <a:lnSpc>
                <a:spcPct val="150000"/>
              </a:lnSpc>
              <a:buClr>
                <a:schemeClr val="tx1"/>
              </a:buClr>
            </a:pPr>
            <a:r>
              <a:rPr lang="zh-CN" altLang="en-US" sz="2000" b="0" dirty="0" smtClean="0">
                <a:solidFill>
                  <a:schemeClr val="tx1"/>
                </a:solidFill>
                <a:latin typeface="微软雅黑" panose="020B0503020204020204" pitchFamily="34" charset="-122"/>
                <a:ea typeface="微软雅黑" panose="020B0503020204020204" pitchFamily="34" charset="-122"/>
              </a:rPr>
              <a:t>采用同样的测试用例多次重复进行测试，最后将不再能够发现新的缺陷。</a:t>
            </a:r>
            <a:r>
              <a:rPr lang="zh-CN" altLang="en-US" sz="2000" b="0" dirty="0">
                <a:solidFill>
                  <a:schemeClr val="tx1"/>
                </a:solidFill>
                <a:latin typeface="微软雅黑" panose="020B0503020204020204" pitchFamily="34" charset="-122"/>
                <a:ea typeface="微软雅黑" panose="020B0503020204020204" pitchFamily="34" charset="-122"/>
              </a:rPr>
              <a:t>为了克服这种</a:t>
            </a:r>
            <a:r>
              <a:rPr lang="zh-CN" altLang="en-US" sz="2000" b="0" dirty="0" smtClean="0">
                <a:solidFill>
                  <a:schemeClr val="tx1"/>
                </a:solidFill>
                <a:latin typeface="微软雅黑" panose="020B0503020204020204" pitchFamily="34" charset="-122"/>
                <a:ea typeface="微软雅黑" panose="020B0503020204020204" pitchFamily="34" charset="-122"/>
              </a:rPr>
              <a:t>“杀虫剂悖论”</a:t>
            </a:r>
            <a:r>
              <a:rPr lang="zh-CN" altLang="en-US" sz="2000" b="0" dirty="0">
                <a:solidFill>
                  <a:schemeClr val="tx1"/>
                </a:solidFill>
                <a:latin typeface="微软雅黑" panose="020B0503020204020204" pitchFamily="34" charset="-122"/>
                <a:ea typeface="微软雅黑" panose="020B0503020204020204" pitchFamily="34" charset="-122"/>
              </a:rPr>
              <a:t>，测试用例需要进行定期评审和修改，同时需要不断增加新的不同的测试用例来测试软件或系统的不同部分，从而发现潜在的更多的缺陷</a:t>
            </a:r>
            <a:r>
              <a:rPr lang="zh-CN" altLang="en-US" sz="2000" b="0" dirty="0" smtClean="0">
                <a:solidFill>
                  <a:schemeClr val="tx1"/>
                </a:solidFill>
                <a:latin typeface="微软雅黑" panose="020B0503020204020204" pitchFamily="34" charset="-122"/>
                <a:ea typeface="微软雅黑" panose="020B0503020204020204" pitchFamily="34" charset="-122"/>
              </a:rPr>
              <a:t>。</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a:lnSpc>
                <a:spcPct val="150000"/>
              </a:lnSpc>
              <a:buClr>
                <a:schemeClr val="tx1"/>
              </a:buClr>
            </a:pPr>
            <a:endParaRPr lang="en-US" altLang="zh-CN" sz="1800" b="0" dirty="0">
              <a:solidFill>
                <a:schemeClr val="tx1"/>
              </a:solidFill>
              <a:latin typeface="微软雅黑" panose="020B0503020204020204" pitchFamily="34" charset="-122"/>
              <a:ea typeface="微软雅黑" panose="020B0503020204020204" pitchFamily="34" charset="-122"/>
            </a:endParaRPr>
          </a:p>
          <a:p>
            <a:pPr>
              <a:lnSpc>
                <a:spcPct val="150000"/>
              </a:lnSpc>
              <a:buClr>
                <a:schemeClr val="tx1"/>
              </a:buClr>
              <a:buFont typeface="Wingdings" panose="05000000000000000000" pitchFamily="2" charset="2"/>
              <a:buChar char="l"/>
            </a:pPr>
            <a:r>
              <a:rPr lang="zh-CN" altLang="en-US" sz="2400" dirty="0">
                <a:solidFill>
                  <a:srgbClr val="0070C0"/>
                </a:solidFill>
                <a:latin typeface="微软雅黑" panose="020B0503020204020204" pitchFamily="34" charset="-122"/>
                <a:ea typeface="微软雅黑" panose="020B0503020204020204" pitchFamily="34" charset="-122"/>
              </a:rPr>
              <a:t> 测试活动依赖于测试背景 </a:t>
            </a:r>
            <a:r>
              <a:rPr lang="en-US" altLang="zh-CN" sz="2400" dirty="0">
                <a:solidFill>
                  <a:srgbClr val="0070C0"/>
                </a:solidFill>
                <a:latin typeface="微软雅黑" panose="020B0503020204020204" pitchFamily="34" charset="-122"/>
                <a:ea typeface="微软雅黑" panose="020B0503020204020204" pitchFamily="34" charset="-122"/>
              </a:rPr>
              <a:t>#6</a:t>
            </a:r>
            <a:endParaRPr lang="en-US" altLang="zh-CN" sz="2400" b="0" dirty="0">
              <a:solidFill>
                <a:srgbClr val="0070C0"/>
              </a:solidFill>
              <a:latin typeface="微软雅黑" panose="020B0503020204020204" pitchFamily="34" charset="-122"/>
              <a:ea typeface="微软雅黑" panose="020B0503020204020204" pitchFamily="34" charset="-122"/>
            </a:endParaRPr>
          </a:p>
          <a:p>
            <a:pPr>
              <a:lnSpc>
                <a:spcPct val="150000"/>
              </a:lnSpc>
              <a:buClr>
                <a:schemeClr val="tx1"/>
              </a:buClr>
            </a:pPr>
            <a:r>
              <a:rPr lang="zh-CN" altLang="en-US" sz="2000" b="0" dirty="0">
                <a:solidFill>
                  <a:schemeClr val="tx1"/>
                </a:solidFill>
                <a:latin typeface="微软雅黑" panose="020B0503020204020204" pitchFamily="34" charset="-122"/>
                <a:ea typeface="微软雅黑" panose="020B0503020204020204" pitchFamily="34" charset="-122"/>
              </a:rPr>
              <a:t>针对不同的测试背景，进行的测试活动也是不同的。比如，对安全关键的软件进行测试，与对一般的电子商务软件的测试是不一样的。</a:t>
            </a:r>
            <a:endParaRPr lang="en-US" altLang="zh-CN" sz="2000" b="0" dirty="0">
              <a:solidFill>
                <a:schemeClr val="tx1"/>
              </a:solidFill>
              <a:latin typeface="微软雅黑" panose="020B0503020204020204" pitchFamily="34" charset="-122"/>
              <a:ea typeface="微软雅黑" panose="020B0503020204020204" pitchFamily="34" charset="-122"/>
            </a:endParaRPr>
          </a:p>
          <a:p>
            <a:pPr>
              <a:lnSpc>
                <a:spcPct val="150000"/>
              </a:lnSpc>
              <a:buClr>
                <a:schemeClr val="tx1"/>
              </a:buClr>
            </a:pPr>
            <a:endParaRPr lang="en-US" altLang="zh-CN" sz="1600" b="0" dirty="0">
              <a:solidFill>
                <a:schemeClr val="tx1"/>
              </a:solidFill>
            </a:endParaRPr>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7195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5846" y="131640"/>
            <a:ext cx="8229600" cy="647700"/>
          </a:xfrm>
        </p:spPr>
        <p:txBody>
          <a:bodyPr>
            <a:norm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rPr>
              <a:t>本章教学目标及重点</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0" y="1025525"/>
            <a:ext cx="7013575" cy="5116513"/>
          </a:xfrm>
        </p:spPr>
        <p:txBody>
          <a:bodyPr>
            <a:normAutofit/>
          </a:bodyPr>
          <a:lstStyle/>
          <a:p>
            <a:pPr>
              <a:lnSpc>
                <a:spcPct val="150000"/>
              </a:lnSpc>
            </a:pPr>
            <a:r>
              <a:rPr lang="zh-CN" altLang="en-US" sz="2400" dirty="0" smtClean="0">
                <a:solidFill>
                  <a:srgbClr val="0096D6"/>
                </a:solidFill>
                <a:latin typeface="微软雅黑" panose="020B0503020204020204" pitchFamily="34" charset="-122"/>
                <a:ea typeface="微软雅黑" panose="020B0503020204020204" pitchFamily="34" charset="-122"/>
              </a:rPr>
              <a:t>教学目标</a:t>
            </a:r>
            <a:endParaRPr lang="en-US" altLang="zh-CN" sz="2400" dirty="0" smtClean="0">
              <a:solidFill>
                <a:srgbClr val="0096D6"/>
              </a:solidFill>
              <a:latin typeface="微软雅黑" panose="020B0503020204020204" pitchFamily="34" charset="-122"/>
              <a:ea typeface="微软雅黑" panose="020B0503020204020204" pitchFamily="34" charset="-122"/>
            </a:endParaRPr>
          </a:p>
          <a:p>
            <a:pPr lvl="1">
              <a:lnSpc>
                <a:spcPct val="150000"/>
              </a:lnSpc>
            </a:pPr>
            <a:r>
              <a:rPr lang="zh-CN" altLang="en-US" sz="2000" dirty="0" smtClean="0">
                <a:solidFill>
                  <a:schemeClr val="tx1"/>
                </a:solidFill>
                <a:latin typeface="微软雅黑" panose="020B0503020204020204" pitchFamily="34" charset="-122"/>
                <a:ea typeface="微软雅黑" panose="020B0503020204020204" pitchFamily="34" charset="-122"/>
              </a:rPr>
              <a:t>掌握</a:t>
            </a:r>
            <a:r>
              <a:rPr lang="zh-CN" altLang="zh-CN" sz="2000" dirty="0" smtClean="0">
                <a:solidFill>
                  <a:schemeClr val="tx1"/>
                </a:solidFill>
                <a:latin typeface="微软雅黑" panose="020B0503020204020204" pitchFamily="34" charset="-122"/>
                <a:ea typeface="微软雅黑" panose="020B0503020204020204" pitchFamily="34" charset="-122"/>
              </a:rPr>
              <a:t>软件测试</a:t>
            </a:r>
            <a:r>
              <a:rPr lang="zh-CN" altLang="en-US" sz="2000" dirty="0" smtClean="0">
                <a:solidFill>
                  <a:schemeClr val="tx1"/>
                </a:solidFill>
                <a:latin typeface="微软雅黑" panose="020B0503020204020204" pitchFamily="34" charset="-122"/>
                <a:ea typeface="微软雅黑" panose="020B0503020204020204" pitchFamily="34" charset="-122"/>
              </a:rPr>
              <a:t>的</a:t>
            </a:r>
            <a:r>
              <a:rPr lang="zh-CN" altLang="en-US" sz="2000" dirty="0">
                <a:solidFill>
                  <a:schemeClr val="tx1"/>
                </a:solidFill>
                <a:latin typeface="微软雅黑" panose="020B0503020204020204" pitchFamily="34" charset="-122"/>
                <a:ea typeface="微软雅黑" panose="020B0503020204020204" pitchFamily="34" charset="-122"/>
              </a:rPr>
              <a:t>基本概念</a:t>
            </a:r>
            <a:endParaRPr lang="zh-CN" altLang="zh-CN" sz="2000" dirty="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掌握</a:t>
            </a:r>
            <a:r>
              <a:rPr lang="zh-CN" altLang="zh-CN" sz="2000" dirty="0">
                <a:solidFill>
                  <a:schemeClr val="tx1"/>
                </a:solidFill>
                <a:latin typeface="微软雅黑" panose="020B0503020204020204" pitchFamily="34" charset="-122"/>
                <a:ea typeface="微软雅黑" panose="020B0503020204020204" pitchFamily="34" charset="-122"/>
              </a:rPr>
              <a:t>软件测试</a:t>
            </a:r>
            <a:r>
              <a:rPr lang="zh-CN" altLang="en-US" sz="2000" dirty="0">
                <a:solidFill>
                  <a:schemeClr val="tx1"/>
                </a:solidFill>
                <a:latin typeface="微软雅黑" panose="020B0503020204020204" pitchFamily="34" charset="-122"/>
                <a:ea typeface="微软雅黑" panose="020B0503020204020204" pitchFamily="34" charset="-122"/>
              </a:rPr>
              <a:t>的工作流程</a:t>
            </a: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了解</a:t>
            </a:r>
            <a:r>
              <a:rPr lang="zh-CN" altLang="zh-CN" sz="2000" dirty="0">
                <a:solidFill>
                  <a:schemeClr val="tx1"/>
                </a:solidFill>
                <a:latin typeface="微软雅黑" panose="020B0503020204020204" pitchFamily="34" charset="-122"/>
                <a:ea typeface="微软雅黑" panose="020B0503020204020204" pitchFamily="34" charset="-122"/>
              </a:rPr>
              <a:t>软件测试</a:t>
            </a:r>
            <a:r>
              <a:rPr lang="zh-CN" altLang="en-US" sz="2000" dirty="0">
                <a:solidFill>
                  <a:schemeClr val="tx1"/>
                </a:solidFill>
                <a:latin typeface="微软雅黑" panose="020B0503020204020204" pitchFamily="34" charset="-122"/>
                <a:ea typeface="微软雅黑" panose="020B0503020204020204" pitchFamily="34" charset="-122"/>
              </a:rPr>
              <a:t>的</a:t>
            </a:r>
            <a:r>
              <a:rPr lang="zh-CN" altLang="zh-CN" sz="2000" dirty="0">
                <a:solidFill>
                  <a:schemeClr val="tx1"/>
                </a:solidFill>
                <a:latin typeface="微软雅黑" panose="020B0503020204020204" pitchFamily="34" charset="-122"/>
                <a:ea typeface="微软雅黑" panose="020B0503020204020204" pitchFamily="34" charset="-122"/>
              </a:rPr>
              <a:t>职业</a:t>
            </a:r>
            <a:r>
              <a:rPr lang="zh-CN" altLang="en-US" sz="2000" dirty="0">
                <a:solidFill>
                  <a:schemeClr val="tx1"/>
                </a:solidFill>
                <a:latin typeface="微软雅黑" panose="020B0503020204020204" pitchFamily="34" charset="-122"/>
                <a:ea typeface="微软雅黑" panose="020B0503020204020204" pitchFamily="34" charset="-122"/>
              </a:rPr>
              <a:t>情况</a:t>
            </a:r>
            <a:endParaRPr lang="en-US" altLang="zh-CN" sz="2000" dirty="0">
              <a:solidFill>
                <a:schemeClr val="tx1"/>
              </a:solidFill>
              <a:latin typeface="微软雅黑" panose="020B0503020204020204" pitchFamily="34" charset="-122"/>
              <a:ea typeface="微软雅黑" panose="020B0503020204020204" pitchFamily="34" charset="-122"/>
            </a:endParaRPr>
          </a:p>
          <a:p>
            <a:pPr lvl="1"/>
            <a:endParaRPr lang="en-US" altLang="zh-CN" sz="2000" dirty="0" smtClean="0">
              <a:solidFill>
                <a:srgbClr val="0096D6"/>
              </a:solidFill>
              <a:latin typeface="微软雅黑" panose="020B0503020204020204" pitchFamily="34" charset="-122"/>
              <a:ea typeface="微软雅黑" panose="020B0503020204020204" pitchFamily="34" charset="-122"/>
            </a:endParaRPr>
          </a:p>
          <a:p>
            <a:r>
              <a:rPr lang="zh-CN" altLang="en-US" sz="2400" dirty="0" smtClean="0">
                <a:solidFill>
                  <a:srgbClr val="0096D6"/>
                </a:solidFill>
                <a:latin typeface="微软雅黑" panose="020B0503020204020204" pitchFamily="34" charset="-122"/>
                <a:ea typeface="微软雅黑" panose="020B0503020204020204" pitchFamily="34" charset="-122"/>
              </a:rPr>
              <a:t>重点</a:t>
            </a:r>
            <a:endParaRPr lang="en-US" altLang="zh-CN" sz="2400" dirty="0" smtClean="0">
              <a:solidFill>
                <a:srgbClr val="0096D6"/>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软件测试的目的、原则、工作</a:t>
            </a:r>
            <a:r>
              <a:rPr lang="zh-CN" altLang="en-US" sz="2000" dirty="0" smtClean="0">
                <a:solidFill>
                  <a:schemeClr val="tx1"/>
                </a:solidFill>
                <a:latin typeface="微软雅黑" panose="020B0503020204020204" pitchFamily="34" charset="-122"/>
                <a:ea typeface="微软雅黑" panose="020B0503020204020204" pitchFamily="34" charset="-122"/>
              </a:rPr>
              <a:t>流程和</a:t>
            </a:r>
            <a:r>
              <a:rPr lang="zh-CN" altLang="en-US" sz="2000" dirty="0">
                <a:solidFill>
                  <a:schemeClr val="tx1"/>
                </a:solidFill>
                <a:latin typeface="微软雅黑" panose="020B0503020204020204" pitchFamily="34" charset="-122"/>
                <a:ea typeface="微软雅黑" panose="020B0503020204020204" pitchFamily="34" charset="-122"/>
              </a:rPr>
              <a:t>心理学</a:t>
            </a:r>
          </a:p>
        </p:txBody>
      </p:sp>
    </p:spTree>
    <p:extLst>
      <p:ext uri="{BB962C8B-B14F-4D97-AF65-F5344CB8AC3E}">
        <p14:creationId xmlns:p14="http://schemas.microsoft.com/office/powerpoint/2010/main" val="3781398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2.1.5 </a:t>
            </a:r>
            <a:r>
              <a:rPr lang="zh-CN" altLang="en-US" sz="2800" dirty="0">
                <a:solidFill>
                  <a:schemeClr val="tx1"/>
                </a:solidFill>
              </a:rPr>
              <a:t>软件测试</a:t>
            </a:r>
            <a:r>
              <a:rPr lang="zh-CN" altLang="en-US" sz="2800" dirty="0" smtClean="0">
                <a:solidFill>
                  <a:schemeClr val="tx1"/>
                </a:solidFill>
              </a:rPr>
              <a:t>质量度量</a:t>
            </a:r>
            <a:endParaRPr lang="en-US" sz="2800" dirty="0">
              <a:solidFill>
                <a:schemeClr val="tx1"/>
              </a:solidFill>
            </a:endParaRPr>
          </a:p>
        </p:txBody>
      </p:sp>
      <p:sp>
        <p:nvSpPr>
          <p:cNvPr id="15" name="Content Placeholder 2"/>
          <p:cNvSpPr>
            <a:spLocks noGrp="1"/>
          </p:cNvSpPr>
          <p:nvPr>
            <p:ph idx="4294967295"/>
          </p:nvPr>
        </p:nvSpPr>
        <p:spPr>
          <a:xfrm>
            <a:off x="0" y="1654175"/>
            <a:ext cx="8120063" cy="4292600"/>
          </a:xfrm>
        </p:spPr>
        <p:txBody>
          <a:bodyPr/>
          <a:lstStyle/>
          <a:p>
            <a:pPr marL="285750" indent="-285750">
              <a:spcBef>
                <a:spcPct val="30000"/>
              </a:spcBef>
              <a:buFont typeface="微软雅黑" panose="020B0503020204020204" pitchFamily="34" charset="-122"/>
              <a:buChar char="◆"/>
            </a:pPr>
            <a:r>
              <a:rPr lang="zh-CN" altLang="en-US" sz="2400" dirty="0">
                <a:solidFill>
                  <a:srgbClr val="0070C0"/>
                </a:solidFill>
                <a:latin typeface="微软雅黑" panose="020B0503020204020204" pitchFamily="34" charset="-122"/>
                <a:ea typeface="微软雅黑" panose="020B0503020204020204" pitchFamily="34" charset="-122"/>
              </a:rPr>
              <a:t>难度：</a:t>
            </a:r>
            <a:endParaRPr lang="en-US" altLang="zh-CN" sz="2400" dirty="0">
              <a:solidFill>
                <a:srgbClr val="0070C0"/>
              </a:solidFill>
              <a:latin typeface="微软雅黑" panose="020B0503020204020204" pitchFamily="34" charset="-122"/>
              <a:ea typeface="微软雅黑" panose="020B0503020204020204" pitchFamily="34" charset="-122"/>
            </a:endParaRPr>
          </a:p>
          <a:p>
            <a:pPr>
              <a:spcBef>
                <a:spcPct val="30000"/>
              </a:spcBef>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b="0" dirty="0" smtClean="0">
                <a:solidFill>
                  <a:schemeClr val="tx1"/>
                </a:solidFill>
                <a:latin typeface="微软雅黑" panose="020B0503020204020204" pitchFamily="34" charset="-122"/>
                <a:ea typeface="微软雅黑" panose="020B0503020204020204" pitchFamily="34" charset="-122"/>
              </a:rPr>
              <a:t>不能</a:t>
            </a:r>
            <a:r>
              <a:rPr lang="zh-CN" altLang="en-US" sz="2000" b="0" dirty="0">
                <a:solidFill>
                  <a:schemeClr val="tx1"/>
                </a:solidFill>
                <a:latin typeface="微软雅黑" panose="020B0503020204020204" pitchFamily="34" charset="-122"/>
                <a:ea typeface="微软雅黑" panose="020B0503020204020204" pitchFamily="34" charset="-122"/>
              </a:rPr>
              <a:t>直接从软件产品的质量反应软件测试的效果</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285750" indent="-285750">
              <a:spcBef>
                <a:spcPct val="30000"/>
              </a:spcBef>
              <a:buFont typeface="微软雅黑" panose="020B0503020204020204" pitchFamily="34" charset="-122"/>
              <a:buChar char="◆"/>
            </a:pPr>
            <a:r>
              <a:rPr lang="zh-CN" altLang="en-US" sz="2400" dirty="0">
                <a:solidFill>
                  <a:srgbClr val="0070C0"/>
                </a:solidFill>
                <a:latin typeface="微软雅黑" panose="020B0503020204020204" pitchFamily="34" charset="-122"/>
                <a:ea typeface="微软雅黑" panose="020B0503020204020204" pitchFamily="34" charset="-122"/>
              </a:rPr>
              <a:t>措施：</a:t>
            </a:r>
            <a:endParaRPr lang="en-US" altLang="zh-CN" sz="2400" dirty="0">
              <a:solidFill>
                <a:srgbClr val="0070C0"/>
              </a:solidFill>
              <a:latin typeface="微软雅黑" panose="020B0503020204020204" pitchFamily="34" charset="-122"/>
              <a:ea typeface="微软雅黑" panose="020B0503020204020204" pitchFamily="34" charset="-122"/>
            </a:endParaRPr>
          </a:p>
          <a:p>
            <a:pPr>
              <a:spcBef>
                <a:spcPct val="30000"/>
              </a:spcBef>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应该从软件测试产出物的度量，以及测试过程的度量</a:t>
            </a:r>
            <a:endParaRPr lang="zh-CN" altLang="en-US" sz="2000" dirty="0">
              <a:latin typeface="微软雅黑" panose="020B0503020204020204" pitchFamily="34" charset="-122"/>
              <a:ea typeface="微软雅黑" panose="020B0503020204020204" pitchFamily="34" charset="-122"/>
            </a:endParaRPr>
          </a:p>
          <a:p>
            <a:pPr marL="285750" indent="-285750">
              <a:spcBef>
                <a:spcPct val="30000"/>
              </a:spcBef>
              <a:buFont typeface="微软雅黑" panose="020B0503020204020204" pitchFamily="34" charset="-122"/>
              <a:buChar char="◆"/>
            </a:pPr>
            <a:r>
              <a:rPr lang="zh-CN" altLang="en-US" sz="2400" dirty="0">
                <a:solidFill>
                  <a:srgbClr val="0070C0"/>
                </a:solidFill>
                <a:latin typeface="微软雅黑" panose="020B0503020204020204" pitchFamily="34" charset="-122"/>
                <a:ea typeface="微软雅黑" panose="020B0503020204020204" pitchFamily="34" charset="-122"/>
              </a:rPr>
              <a:t>目的：</a:t>
            </a:r>
            <a:endParaRPr lang="en-US" altLang="zh-CN" sz="2400" dirty="0">
              <a:solidFill>
                <a:srgbClr val="0070C0"/>
              </a:solidFill>
              <a:latin typeface="微软雅黑" panose="020B0503020204020204" pitchFamily="34" charset="-122"/>
              <a:ea typeface="微软雅黑" panose="020B0503020204020204" pitchFamily="34" charset="-122"/>
            </a:endParaRPr>
          </a:p>
          <a:p>
            <a:pPr>
              <a:spcBef>
                <a:spcPct val="30000"/>
              </a:spcBef>
            </a:pPr>
            <a:r>
              <a:rPr lang="en-US" altLang="zh-CN" sz="2000" b="0" dirty="0">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是为了改进软件测试的质量，提高测试效率，改进测试过程的有效性</a:t>
            </a:r>
          </a:p>
          <a:p>
            <a:pPr>
              <a:buClr>
                <a:schemeClr val="tx1"/>
              </a:buClr>
            </a:pPr>
            <a:endParaRPr lang="en-US" altLang="zh-CN" sz="1800" b="0" dirty="0">
              <a:solidFill>
                <a:schemeClr val="tx1"/>
              </a:solidFill>
            </a:endParaRPr>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6661880"/>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2.1.5 </a:t>
            </a:r>
            <a:r>
              <a:rPr lang="zh-CN" altLang="en-US" sz="2800" dirty="0">
                <a:solidFill>
                  <a:schemeClr val="tx1"/>
                </a:solidFill>
              </a:rPr>
              <a:t>软件测试</a:t>
            </a:r>
            <a:r>
              <a:rPr lang="zh-CN" altLang="en-US" sz="2800" dirty="0" smtClean="0">
                <a:solidFill>
                  <a:schemeClr val="tx1"/>
                </a:solidFill>
              </a:rPr>
              <a:t>质量度量</a:t>
            </a:r>
            <a:endParaRPr lang="en-US" sz="2800" dirty="0">
              <a:solidFill>
                <a:schemeClr val="tx1"/>
              </a:solidFill>
            </a:endParaRPr>
          </a:p>
        </p:txBody>
      </p:sp>
      <p:sp>
        <p:nvSpPr>
          <p:cNvPr id="3" name="Content Placeholder 2"/>
          <p:cNvSpPr>
            <a:spLocks noGrp="1"/>
          </p:cNvSpPr>
          <p:nvPr>
            <p:ph idx="4294967295"/>
          </p:nvPr>
        </p:nvSpPr>
        <p:spPr>
          <a:xfrm>
            <a:off x="0" y="963613"/>
            <a:ext cx="8120063" cy="4740275"/>
          </a:xfrm>
        </p:spPr>
        <p:txBody>
          <a:bodyPr/>
          <a:lstStyle/>
          <a:p>
            <a:r>
              <a:rPr lang="zh-CN" altLang="en-US" dirty="0" smtClean="0"/>
              <a:t>   </a:t>
            </a:r>
            <a:r>
              <a:rPr lang="zh-CN" altLang="en-US" sz="2400" dirty="0" smtClean="0">
                <a:solidFill>
                  <a:srgbClr val="0070C0"/>
                </a:solidFill>
              </a:rPr>
              <a:t>测试</a:t>
            </a:r>
            <a:r>
              <a:rPr lang="zh-CN" altLang="en-US" sz="2400" dirty="0">
                <a:solidFill>
                  <a:srgbClr val="0070C0"/>
                </a:solidFill>
              </a:rPr>
              <a:t>质量度量</a:t>
            </a:r>
            <a:endParaRPr lang="en-US" sz="2400" dirty="0">
              <a:solidFill>
                <a:srgbClr val="0070C0"/>
              </a:solidFill>
            </a:endParaRPr>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pic>
        <p:nvPicPr>
          <p:cNvPr id="6" name="Picture 4"/>
          <p:cNvPicPr>
            <a:picLocks noChangeAspect="1" noChangeArrowheads="1"/>
          </p:cNvPicPr>
          <p:nvPr/>
        </p:nvPicPr>
        <p:blipFill>
          <a:blip r:embed="rId3" cstate="print"/>
          <a:srcRect/>
          <a:stretch>
            <a:fillRect/>
          </a:stretch>
        </p:blipFill>
        <p:spPr bwMode="auto">
          <a:xfrm>
            <a:off x="1295489" y="1581927"/>
            <a:ext cx="7848511" cy="4721304"/>
          </a:xfrm>
          <a:prstGeom prst="rect">
            <a:avLst/>
          </a:prstGeom>
          <a:noFill/>
          <a:ln w="9525">
            <a:noFill/>
            <a:miter lim="800000"/>
            <a:headEnd/>
            <a:tailEnd/>
          </a:ln>
        </p:spPr>
      </p:pic>
    </p:spTree>
    <p:extLst>
      <p:ext uri="{BB962C8B-B14F-4D97-AF65-F5344CB8AC3E}">
        <p14:creationId xmlns:p14="http://schemas.microsoft.com/office/powerpoint/2010/main" val="3193936286"/>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825154" cy="762000"/>
          </a:xfrm>
        </p:spPr>
        <p:txBody>
          <a:bodyPr/>
          <a:lstStyle/>
          <a:p>
            <a:r>
              <a:rPr lang="en-US" altLang="zh-CN" sz="2800" dirty="0" smtClean="0">
                <a:solidFill>
                  <a:schemeClr val="tx1"/>
                </a:solidFill>
              </a:rPr>
              <a:t>2.1.6 </a:t>
            </a:r>
            <a:r>
              <a:rPr lang="zh-CN" altLang="en-US" sz="2800" dirty="0" smtClean="0">
                <a:solidFill>
                  <a:schemeClr val="tx1"/>
                </a:solidFill>
                <a:latin typeface="HP Simplified" panose="020B0604020204020204" pitchFamily="34" charset="0"/>
                <a:sym typeface="HP Simplified" panose="020B0604020204020204" pitchFamily="34" charset="0"/>
              </a:rPr>
              <a:t>软件测试</a:t>
            </a:r>
            <a:r>
              <a:rPr lang="zh-CN" altLang="en-US" sz="2800" dirty="0">
                <a:solidFill>
                  <a:schemeClr val="tx1"/>
                </a:solidFill>
                <a:latin typeface="HP Simplified" panose="020B0604020204020204" pitchFamily="34" charset="0"/>
                <a:sym typeface="HP Simplified" panose="020B0604020204020204" pitchFamily="34" charset="0"/>
              </a:rPr>
              <a:t>与软件开发各阶段的</a:t>
            </a:r>
            <a:r>
              <a:rPr lang="zh-CN" altLang="en-US" sz="2800" dirty="0" smtClean="0">
                <a:solidFill>
                  <a:schemeClr val="tx1"/>
                </a:solidFill>
                <a:latin typeface="HP Simplified" panose="020B0604020204020204" pitchFamily="34" charset="0"/>
                <a:sym typeface="HP Simplified" panose="020B0604020204020204" pitchFamily="34" charset="0"/>
              </a:rPr>
              <a:t>关系</a:t>
            </a:r>
            <a:endParaRPr lang="en-US" sz="2800" dirty="0"/>
          </a:p>
        </p:txBody>
      </p:sp>
      <p:sp>
        <p:nvSpPr>
          <p:cNvPr id="3" name="Content Placeholder 2"/>
          <p:cNvSpPr>
            <a:spLocks noGrp="1"/>
          </p:cNvSpPr>
          <p:nvPr>
            <p:ph idx="4294967295"/>
          </p:nvPr>
        </p:nvSpPr>
        <p:spPr>
          <a:xfrm>
            <a:off x="0" y="1249363"/>
            <a:ext cx="8120063" cy="4454525"/>
          </a:xfrm>
        </p:spPr>
        <p:txBody>
          <a:bodyPr/>
          <a:lstStyle/>
          <a:p>
            <a:r>
              <a:rPr lang="zh-CN" altLang="en-US" dirty="0">
                <a:sym typeface="宋体" panose="02010600030101010101" pitchFamily="2" charset="-122"/>
              </a:rPr>
              <a:t>      </a:t>
            </a:r>
            <a:r>
              <a:rPr lang="zh-CN" altLang="en-US" sz="2400" dirty="0">
                <a:solidFill>
                  <a:srgbClr val="0070C0"/>
                </a:solidFill>
                <a:sym typeface="宋体" panose="02010600030101010101" pitchFamily="2" charset="-122"/>
              </a:rPr>
              <a:t>软件开发对应的软件测试过程</a:t>
            </a:r>
            <a:endParaRPr lang="en-US" sz="2400" dirty="0">
              <a:solidFill>
                <a:srgbClr val="0070C0"/>
              </a:solidFill>
            </a:endParaRPr>
          </a:p>
        </p:txBody>
      </p:sp>
      <p:sp>
        <p:nvSpPr>
          <p:cNvPr id="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pic>
        <p:nvPicPr>
          <p:cNvPr id="7" name="Picture 5"/>
          <p:cNvPicPr>
            <a:picLocks noChangeAspect="1" noChangeArrowheads="1"/>
          </p:cNvPicPr>
          <p:nvPr/>
        </p:nvPicPr>
        <p:blipFill>
          <a:blip r:embed="rId3" cstate="print"/>
          <a:srcRect/>
          <a:stretch>
            <a:fillRect/>
          </a:stretch>
        </p:blipFill>
        <p:spPr bwMode="auto">
          <a:xfrm>
            <a:off x="1431074" y="2152195"/>
            <a:ext cx="6038512" cy="3384947"/>
          </a:xfrm>
          <a:prstGeom prst="rect">
            <a:avLst/>
          </a:prstGeom>
          <a:noFill/>
          <a:ln w="9525">
            <a:noFill/>
            <a:miter lim="800000"/>
            <a:headEnd/>
            <a:tailEnd/>
          </a:ln>
        </p:spPr>
      </p:pic>
    </p:spTree>
    <p:extLst>
      <p:ext uri="{BB962C8B-B14F-4D97-AF65-F5344CB8AC3E}">
        <p14:creationId xmlns:p14="http://schemas.microsoft.com/office/powerpoint/2010/main" val="511661431"/>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71122" y="2885125"/>
            <a:ext cx="7222352" cy="2675604"/>
          </a:xfrm>
        </p:spPr>
        <p:txBody>
          <a:bodyPr/>
          <a:lstStyle/>
          <a:p>
            <a:r>
              <a:rPr lang="en-US" sz="4800" dirty="0" smtClean="0"/>
              <a:t>2.2 </a:t>
            </a:r>
            <a:r>
              <a:rPr lang="zh-CN" altLang="en-US" sz="4800" dirty="0" smtClean="0"/>
              <a:t>软件测试</a:t>
            </a:r>
            <a:r>
              <a:rPr lang="zh-CN" altLang="en-US" sz="4800" dirty="0"/>
              <a:t>工作</a:t>
            </a:r>
            <a:endParaRPr lang="en-US" sz="4800" dirty="0"/>
          </a:p>
        </p:txBody>
      </p:sp>
    </p:spTree>
    <p:extLst>
      <p:ext uri="{BB962C8B-B14F-4D97-AF65-F5344CB8AC3E}">
        <p14:creationId xmlns:p14="http://schemas.microsoft.com/office/powerpoint/2010/main" val="631826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2.2	</a:t>
            </a:r>
            <a:r>
              <a:rPr lang="zh-CN" altLang="en-US" sz="2800" dirty="0" smtClean="0">
                <a:solidFill>
                  <a:schemeClr val="tx1"/>
                </a:solidFill>
              </a:rPr>
              <a:t>软件测试</a:t>
            </a:r>
            <a:r>
              <a:rPr lang="zh-CN" altLang="en-US" sz="2800" dirty="0">
                <a:solidFill>
                  <a:schemeClr val="tx1"/>
                </a:solidFill>
              </a:rPr>
              <a:t>工作</a:t>
            </a:r>
            <a:endParaRPr lang="en-US" sz="2800" dirty="0">
              <a:solidFill>
                <a:schemeClr val="tx1"/>
              </a:solidFill>
            </a:endParaRPr>
          </a:p>
        </p:txBody>
      </p:sp>
      <p:sp>
        <p:nvSpPr>
          <p:cNvPr id="3" name="Content Placeholder 2"/>
          <p:cNvSpPr>
            <a:spLocks noGrp="1"/>
          </p:cNvSpPr>
          <p:nvPr>
            <p:ph idx="4294967295"/>
          </p:nvPr>
        </p:nvSpPr>
        <p:spPr>
          <a:xfrm>
            <a:off x="0" y="1284288"/>
            <a:ext cx="8120063" cy="4594225"/>
          </a:xfrm>
        </p:spPr>
        <p:txBody>
          <a:bodyPr/>
          <a:lstStyle/>
          <a:p>
            <a:pPr marL="342900" indent="-342900">
              <a:buFont typeface="微软雅黑" panose="020B0503020204020204" pitchFamily="34" charset="-122"/>
              <a:buChar char="●"/>
            </a:pPr>
            <a:r>
              <a:rPr lang="zh-CN" altLang="en-US" sz="2400" dirty="0" smtClean="0">
                <a:solidFill>
                  <a:srgbClr val="0070C0"/>
                </a:solidFill>
              </a:rPr>
              <a:t>软件开发工作：</a:t>
            </a:r>
            <a:endParaRPr lang="en-US" altLang="zh-CN" sz="2400" dirty="0" smtClean="0">
              <a:solidFill>
                <a:srgbClr val="0070C0"/>
              </a:solidFill>
            </a:endParaRPr>
          </a:p>
          <a:p>
            <a:r>
              <a:rPr lang="zh-CN" altLang="en-US" sz="2000" b="0" dirty="0" smtClean="0"/>
              <a:t>            是实现</a:t>
            </a:r>
            <a:r>
              <a:rPr lang="zh-CN" altLang="en-US" sz="2000" b="0" dirty="0"/>
              <a:t>软件用户的</a:t>
            </a:r>
            <a:r>
              <a:rPr lang="zh-CN" altLang="en-US" sz="2000" b="0" dirty="0" smtClean="0"/>
              <a:t>需求</a:t>
            </a:r>
            <a:endParaRPr lang="en-US" altLang="zh-CN" sz="2000" b="0" dirty="0" smtClean="0"/>
          </a:p>
          <a:p>
            <a:endParaRPr lang="en-US" altLang="zh-CN" dirty="0" smtClean="0"/>
          </a:p>
          <a:p>
            <a:pPr marL="342900" indent="-342900">
              <a:buFont typeface="微软雅黑" panose="020B0503020204020204" pitchFamily="34" charset="-122"/>
              <a:buChar char="●"/>
            </a:pPr>
            <a:r>
              <a:rPr lang="zh-CN" altLang="en-US" sz="2400" dirty="0">
                <a:solidFill>
                  <a:srgbClr val="0070C0"/>
                </a:solidFill>
              </a:rPr>
              <a:t>软件测试</a:t>
            </a:r>
            <a:r>
              <a:rPr lang="zh-CN" altLang="en-US" sz="2400" dirty="0" smtClean="0">
                <a:solidFill>
                  <a:srgbClr val="0070C0"/>
                </a:solidFill>
              </a:rPr>
              <a:t>工作：</a:t>
            </a:r>
            <a:endParaRPr lang="en-US" altLang="zh-CN" sz="2400" dirty="0" smtClean="0">
              <a:solidFill>
                <a:srgbClr val="0070C0"/>
              </a:solidFill>
            </a:endParaRPr>
          </a:p>
          <a:p>
            <a:r>
              <a:rPr lang="zh-CN" altLang="en-US" sz="2000" b="0" dirty="0" smtClean="0"/>
              <a:t>            是</a:t>
            </a:r>
            <a:r>
              <a:rPr lang="zh-CN" altLang="en-US" sz="2000" b="0" dirty="0"/>
              <a:t>验证软件系统是否满足软件用户的</a:t>
            </a:r>
            <a:r>
              <a:rPr lang="zh-CN" altLang="en-US" sz="2000" b="0" dirty="0" smtClean="0"/>
              <a:t>需求</a:t>
            </a:r>
            <a:endParaRPr lang="en-US" altLang="zh-CN" sz="2000" b="0" dirty="0" smtClean="0"/>
          </a:p>
          <a:p>
            <a:endParaRPr lang="en-US" altLang="zh-CN" dirty="0">
              <a:solidFill>
                <a:schemeClr val="tx1"/>
              </a:solidFill>
            </a:endParaRPr>
          </a:p>
          <a:p>
            <a:r>
              <a:rPr lang="zh-CN" altLang="en-US" sz="2400" dirty="0" smtClean="0">
                <a:solidFill>
                  <a:srgbClr val="0070C0"/>
                </a:solidFill>
              </a:rPr>
              <a:t>软件测试工作最为重要的是：</a:t>
            </a:r>
            <a:endParaRPr lang="en-US" altLang="zh-CN" sz="2400" dirty="0" smtClean="0">
              <a:solidFill>
                <a:srgbClr val="0070C0"/>
              </a:solidFill>
            </a:endParaRPr>
          </a:p>
          <a:p>
            <a:pPr marL="457200" indent="-457200">
              <a:lnSpc>
                <a:spcPct val="150000"/>
              </a:lnSpc>
              <a:buFont typeface="+mj-lt"/>
              <a:buAutoNum type="arabicPeriod"/>
            </a:pPr>
            <a:r>
              <a:rPr lang="zh-CN" altLang="en-US" sz="2000" b="0" dirty="0" smtClean="0">
                <a:solidFill>
                  <a:schemeClr val="tx1"/>
                </a:solidFill>
              </a:rPr>
              <a:t>测试流程、方法</a:t>
            </a:r>
            <a:endParaRPr lang="en-US" altLang="zh-CN" sz="2000" b="0" dirty="0" smtClean="0">
              <a:solidFill>
                <a:schemeClr val="tx1"/>
              </a:solidFill>
            </a:endParaRPr>
          </a:p>
          <a:p>
            <a:pPr marL="457200" indent="-457200">
              <a:lnSpc>
                <a:spcPct val="150000"/>
              </a:lnSpc>
              <a:buFont typeface="+mj-lt"/>
              <a:buAutoNum type="arabicPeriod"/>
            </a:pPr>
            <a:r>
              <a:rPr lang="zh-CN" altLang="en-US" sz="2000" b="0" dirty="0" smtClean="0">
                <a:solidFill>
                  <a:schemeClr val="tx1"/>
                </a:solidFill>
              </a:rPr>
              <a:t>测试工具</a:t>
            </a:r>
            <a:endParaRPr lang="en-US" altLang="zh-CN" sz="2000" b="0" dirty="0" smtClean="0">
              <a:solidFill>
                <a:schemeClr val="tx1"/>
              </a:solidFill>
            </a:endParaRPr>
          </a:p>
          <a:p>
            <a:pPr marL="457200" indent="-457200">
              <a:lnSpc>
                <a:spcPct val="150000"/>
              </a:lnSpc>
              <a:buFont typeface="+mj-lt"/>
              <a:buAutoNum type="arabicPeriod"/>
            </a:pPr>
            <a:r>
              <a:rPr lang="zh-CN" altLang="en-US" sz="2000" b="0" dirty="0" smtClean="0">
                <a:solidFill>
                  <a:schemeClr val="tx1"/>
                </a:solidFill>
              </a:rPr>
              <a:t>测试人员素质</a:t>
            </a:r>
          </a:p>
          <a:p>
            <a:endParaRPr lang="zh-CN" altLang="en-US" dirty="0"/>
          </a:p>
          <a:p>
            <a:endParaRPr lang="en-US" dirty="0"/>
          </a:p>
        </p:txBody>
      </p:sp>
    </p:spTree>
    <p:extLst>
      <p:ext uri="{BB962C8B-B14F-4D97-AF65-F5344CB8AC3E}">
        <p14:creationId xmlns:p14="http://schemas.microsoft.com/office/powerpoint/2010/main" val="897763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ea typeface="微软雅黑" panose="020B0503020204020204" pitchFamily="34" charset="-122"/>
              </a:rPr>
              <a:t>2.2.1</a:t>
            </a:r>
            <a:r>
              <a:rPr lang="en-US" altLang="zh-CN" sz="2800" dirty="0">
                <a:solidFill>
                  <a:schemeClr val="tx1"/>
                </a:solidFill>
                <a:ea typeface="微软雅黑" panose="020B0503020204020204" pitchFamily="34" charset="-122"/>
              </a:rPr>
              <a:t> </a:t>
            </a:r>
            <a:r>
              <a:rPr lang="zh-CN" altLang="en-US" sz="2800" dirty="0" smtClean="0">
                <a:solidFill>
                  <a:schemeClr val="tx1"/>
                </a:solidFill>
                <a:ea typeface="微软雅黑" panose="020B0503020204020204" pitchFamily="34" charset="-122"/>
              </a:rPr>
              <a:t>软件测试工作流程</a:t>
            </a:r>
            <a:endParaRPr lang="en-US" sz="2800" dirty="0">
              <a:solidFill>
                <a:schemeClr val="tx1"/>
              </a:solidFill>
              <a:ea typeface="微软雅黑" panose="020B0503020204020204" pitchFamily="34" charset="-122"/>
            </a:endParaRPr>
          </a:p>
        </p:txBody>
      </p:sp>
      <p:grpSp>
        <p:nvGrpSpPr>
          <p:cNvPr id="5" name="组合 4"/>
          <p:cNvGrpSpPr/>
          <p:nvPr/>
        </p:nvGrpSpPr>
        <p:grpSpPr>
          <a:xfrm>
            <a:off x="4572000" y="1524000"/>
            <a:ext cx="3810000" cy="4632203"/>
            <a:chOff x="4572000" y="1524000"/>
            <a:chExt cx="3810000" cy="4632203"/>
          </a:xfrm>
        </p:grpSpPr>
        <p:sp>
          <p:nvSpPr>
            <p:cNvPr id="3" name="Up-Down Arrow 2"/>
            <p:cNvSpPr/>
            <p:nvPr/>
          </p:nvSpPr>
          <p:spPr>
            <a:xfrm>
              <a:off x="6964055" y="1930034"/>
              <a:ext cx="1370807" cy="4226169"/>
            </a:xfrm>
            <a:prstGeom prst="upDownArrow">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27" name="Oval 26"/>
            <p:cNvSpPr/>
            <p:nvPr/>
          </p:nvSpPr>
          <p:spPr bwMode="auto">
            <a:xfrm>
              <a:off x="5105400" y="1524000"/>
              <a:ext cx="1295400" cy="457200"/>
            </a:xfrm>
            <a:prstGeom prst="ellipse">
              <a:avLst/>
            </a:prstGeom>
            <a:solidFill>
              <a:schemeClr val="accent5">
                <a:lumMod val="75000"/>
              </a:schemeClr>
            </a:solidFill>
            <a:ln w="3175" cap="flat" cmpd="sng" algn="ctr">
              <a:noFill/>
              <a:prstDash val="solid"/>
              <a:round/>
              <a:headEnd type="none" w="med" len="med"/>
              <a:tailEnd type="none" w="med" len="med"/>
            </a:ln>
            <a:effectLst/>
          </p:spPr>
          <p:txBody>
            <a:bodyPr anchor="ctr"/>
            <a:lstStyle/>
            <a:p>
              <a:pPr algn="ctr">
                <a:defRPr/>
              </a:pPr>
              <a:r>
                <a:rPr lang="zh-CN" altLang="en-US" b="1" dirty="0">
                  <a:latin typeface="微软雅黑" panose="020B0503020204020204" pitchFamily="34" charset="-122"/>
                  <a:ea typeface="微软雅黑" panose="020B0503020204020204" pitchFamily="34" charset="-122"/>
                </a:rPr>
                <a:t>开始</a:t>
              </a:r>
            </a:p>
          </p:txBody>
        </p:sp>
        <p:sp>
          <p:nvSpPr>
            <p:cNvPr id="28" name="AutoShape 4"/>
            <p:cNvSpPr>
              <a:spLocks noChangeArrowheads="1"/>
            </p:cNvSpPr>
            <p:nvPr/>
          </p:nvSpPr>
          <p:spPr bwMode="auto">
            <a:xfrm>
              <a:off x="4572000" y="2209800"/>
              <a:ext cx="2362200" cy="457200"/>
            </a:xfrm>
            <a:prstGeom prst="roundRect">
              <a:avLst>
                <a:gd name="adj" fmla="val 16667"/>
              </a:avLst>
            </a:prstGeom>
            <a:solidFill>
              <a:schemeClr val="accent5">
                <a:lumMod val="75000"/>
              </a:schemeClr>
            </a:solidFill>
            <a:ln w="9525">
              <a:noFill/>
              <a:round/>
              <a:headEnd/>
              <a:tailEnd/>
            </a:ln>
            <a:effectLst/>
          </p:spPr>
          <p:txBody>
            <a:bodyPr wrap="none" anchor="ctr"/>
            <a:lstStyle/>
            <a:p>
              <a:pPr algn="ctr">
                <a:spcBef>
                  <a:spcPct val="0"/>
                </a:spcBef>
                <a:defRPr/>
              </a:pPr>
              <a:r>
                <a:rPr lang="zh-CN" altLang="en-US" b="1" dirty="0">
                  <a:latin typeface="微软雅黑" panose="020B0503020204020204" pitchFamily="34" charset="-122"/>
                  <a:ea typeface="微软雅黑" panose="020B0503020204020204" pitchFamily="34" charset="-122"/>
                </a:rPr>
                <a:t>计划 </a:t>
              </a:r>
              <a:r>
                <a:rPr lang="en-US" altLang="zh-CN" b="1" dirty="0">
                  <a:latin typeface="微软雅黑" panose="020B0503020204020204" pitchFamily="34" charset="-122"/>
                  <a:ea typeface="微软雅黑" panose="020B0503020204020204" pitchFamily="34" charset="-122"/>
                </a:rPr>
                <a:t>&amp;</a:t>
              </a:r>
              <a:endParaRPr lang="en-US" b="1" dirty="0">
                <a:latin typeface="微软雅黑" panose="020B0503020204020204" pitchFamily="34" charset="-122"/>
                <a:ea typeface="微软雅黑" panose="020B0503020204020204" pitchFamily="34" charset="-122"/>
              </a:endParaRPr>
            </a:p>
          </p:txBody>
        </p:sp>
        <p:sp>
          <p:nvSpPr>
            <p:cNvPr id="29" name="AutoShape 4"/>
            <p:cNvSpPr>
              <a:spLocks noChangeArrowheads="1"/>
            </p:cNvSpPr>
            <p:nvPr/>
          </p:nvSpPr>
          <p:spPr bwMode="auto">
            <a:xfrm>
              <a:off x="6934200" y="2209800"/>
              <a:ext cx="1447800" cy="3200400"/>
            </a:xfrm>
            <a:prstGeom prst="roundRect">
              <a:avLst>
                <a:gd name="adj" fmla="val 16667"/>
              </a:avLst>
            </a:prstGeom>
            <a:solidFill>
              <a:schemeClr val="accent5">
                <a:lumMod val="75000"/>
              </a:schemeClr>
            </a:solidFill>
            <a:ln>
              <a:noFill/>
              <a:headEnd/>
              <a:tailEnd/>
            </a:ln>
          </p:spPr>
          <p:style>
            <a:lnRef idx="1">
              <a:schemeClr val="accent1"/>
            </a:lnRef>
            <a:fillRef idx="2">
              <a:schemeClr val="accent1"/>
            </a:fillRef>
            <a:effectRef idx="1">
              <a:schemeClr val="accent1"/>
            </a:effectRef>
            <a:fontRef idx="minor">
              <a:schemeClr val="dk1"/>
            </a:fontRef>
          </p:style>
          <p:txBody>
            <a:bodyPr vert="horz" wrap="none" anchor="ctr"/>
            <a:lstStyle/>
            <a:p>
              <a:pPr algn="ctr">
                <a:spcBef>
                  <a:spcPct val="0"/>
                </a:spcBef>
                <a:defRPr/>
              </a:pPr>
              <a:r>
                <a:rPr lang="zh-CN" altLang="en-US" sz="3200" b="1" dirty="0" smtClean="0">
                  <a:latin typeface="微软雅黑" panose="020B0503020204020204" pitchFamily="34" charset="-122"/>
                  <a:ea typeface="微软雅黑" panose="020B0503020204020204" pitchFamily="34" charset="-122"/>
                </a:rPr>
                <a:t>控</a:t>
              </a:r>
              <a:endParaRPr lang="en-US" altLang="zh-CN" sz="3200" b="1" dirty="0" smtClean="0">
                <a:latin typeface="微软雅黑" panose="020B0503020204020204" pitchFamily="34" charset="-122"/>
                <a:ea typeface="微软雅黑" panose="020B0503020204020204" pitchFamily="34" charset="-122"/>
              </a:endParaRPr>
            </a:p>
            <a:p>
              <a:pPr algn="ctr">
                <a:spcBef>
                  <a:spcPct val="0"/>
                </a:spcBef>
                <a:defRPr/>
              </a:pPr>
              <a:endParaRPr lang="en-US" altLang="zh-CN" sz="3200" b="1" dirty="0">
                <a:latin typeface="微软雅黑" panose="020B0503020204020204" pitchFamily="34" charset="-122"/>
                <a:ea typeface="微软雅黑" panose="020B0503020204020204" pitchFamily="34" charset="-122"/>
              </a:endParaRPr>
            </a:p>
            <a:p>
              <a:pPr algn="ctr">
                <a:spcBef>
                  <a:spcPct val="0"/>
                </a:spcBef>
                <a:defRPr/>
              </a:pPr>
              <a:r>
                <a:rPr lang="zh-CN" altLang="en-US" sz="3200" b="1" dirty="0" smtClean="0">
                  <a:latin typeface="微软雅黑" panose="020B0503020204020204" pitchFamily="34" charset="-122"/>
                  <a:ea typeface="微软雅黑" panose="020B0503020204020204" pitchFamily="34" charset="-122"/>
                </a:rPr>
                <a:t>制</a:t>
              </a:r>
              <a:endParaRPr lang="en-US" sz="3200" b="1" dirty="0">
                <a:latin typeface="微软雅黑" panose="020B0503020204020204" pitchFamily="34" charset="-122"/>
                <a:ea typeface="微软雅黑" panose="020B0503020204020204" pitchFamily="34" charset="-122"/>
              </a:endParaRPr>
            </a:p>
          </p:txBody>
        </p:sp>
        <p:sp>
          <p:nvSpPr>
            <p:cNvPr id="30" name="AutoShape 4"/>
            <p:cNvSpPr>
              <a:spLocks noChangeArrowheads="1"/>
            </p:cNvSpPr>
            <p:nvPr/>
          </p:nvSpPr>
          <p:spPr bwMode="auto">
            <a:xfrm>
              <a:off x="4953000" y="2819400"/>
              <a:ext cx="1600200" cy="457200"/>
            </a:xfrm>
            <a:prstGeom prst="roundRect">
              <a:avLst>
                <a:gd name="adj" fmla="val 16667"/>
              </a:avLst>
            </a:prstGeom>
            <a:solidFill>
              <a:schemeClr val="accent5">
                <a:lumMod val="75000"/>
              </a:schemeClr>
            </a:solidFill>
            <a:ln w="9525">
              <a:noFill/>
              <a:round/>
              <a:headEnd/>
              <a:tailEnd/>
            </a:ln>
            <a:effectLst/>
          </p:spPr>
          <p:txBody>
            <a:bodyPr wrap="none" anchor="ctr"/>
            <a:lstStyle/>
            <a:p>
              <a:pPr algn="ctr">
                <a:spcBef>
                  <a:spcPct val="0"/>
                </a:spcBef>
                <a:defRPr/>
              </a:pPr>
              <a:r>
                <a:rPr lang="zh-CN" altLang="en-US" b="1" dirty="0">
                  <a:latin typeface="微软雅黑" panose="020B0503020204020204" pitchFamily="34" charset="-122"/>
                  <a:ea typeface="微软雅黑" panose="020B0503020204020204" pitchFamily="34" charset="-122"/>
                </a:rPr>
                <a:t>分析 </a:t>
              </a:r>
              <a:r>
                <a:rPr lang="en-US" altLang="zh-CN" b="1" dirty="0">
                  <a:latin typeface="微软雅黑" panose="020B0503020204020204" pitchFamily="34" charset="-122"/>
                  <a:ea typeface="微软雅黑" panose="020B0503020204020204" pitchFamily="34" charset="-122"/>
                </a:rPr>
                <a:t>&amp; </a:t>
              </a:r>
              <a:r>
                <a:rPr lang="zh-CN" altLang="en-US" b="1" dirty="0">
                  <a:latin typeface="微软雅黑" panose="020B0503020204020204" pitchFamily="34" charset="-122"/>
                  <a:ea typeface="微软雅黑" panose="020B0503020204020204" pitchFamily="34" charset="-122"/>
                </a:rPr>
                <a:t>设计</a:t>
              </a:r>
              <a:endParaRPr lang="en-US" b="1" dirty="0">
                <a:latin typeface="微软雅黑" panose="020B0503020204020204" pitchFamily="34" charset="-122"/>
                <a:ea typeface="微软雅黑" panose="020B0503020204020204" pitchFamily="34" charset="-122"/>
              </a:endParaRPr>
            </a:p>
          </p:txBody>
        </p:sp>
        <p:sp>
          <p:nvSpPr>
            <p:cNvPr id="31" name="AutoShape 4"/>
            <p:cNvSpPr>
              <a:spLocks noChangeArrowheads="1"/>
            </p:cNvSpPr>
            <p:nvPr/>
          </p:nvSpPr>
          <p:spPr bwMode="auto">
            <a:xfrm>
              <a:off x="4953000" y="3429000"/>
              <a:ext cx="1600200" cy="457200"/>
            </a:xfrm>
            <a:prstGeom prst="roundRect">
              <a:avLst>
                <a:gd name="adj" fmla="val 16667"/>
              </a:avLst>
            </a:prstGeom>
            <a:solidFill>
              <a:schemeClr val="accent5">
                <a:lumMod val="75000"/>
              </a:schemeClr>
            </a:solidFill>
            <a:ln w="9525">
              <a:noFill/>
              <a:round/>
              <a:headEnd/>
              <a:tailEnd/>
            </a:ln>
            <a:effectLst/>
          </p:spPr>
          <p:txBody>
            <a:bodyPr wrap="none" anchor="ctr"/>
            <a:lstStyle/>
            <a:p>
              <a:pPr algn="ctr">
                <a:spcBef>
                  <a:spcPct val="0"/>
                </a:spcBef>
                <a:defRPr/>
              </a:pPr>
              <a:r>
                <a:rPr lang="zh-CN" altLang="en-US" b="1" dirty="0">
                  <a:latin typeface="微软雅黑" panose="020B0503020204020204" pitchFamily="34" charset="-122"/>
                  <a:ea typeface="微软雅黑" panose="020B0503020204020204" pitchFamily="34" charset="-122"/>
                </a:rPr>
                <a:t>实现 </a:t>
              </a:r>
              <a:r>
                <a:rPr lang="en-US" altLang="zh-CN" b="1" dirty="0">
                  <a:latin typeface="微软雅黑" panose="020B0503020204020204" pitchFamily="34" charset="-122"/>
                  <a:ea typeface="微软雅黑" panose="020B0503020204020204" pitchFamily="34" charset="-122"/>
                </a:rPr>
                <a:t>&amp; </a:t>
              </a:r>
              <a:r>
                <a:rPr lang="zh-CN" altLang="en-US" b="1" dirty="0">
                  <a:latin typeface="微软雅黑" panose="020B0503020204020204" pitchFamily="34" charset="-122"/>
                  <a:ea typeface="微软雅黑" panose="020B0503020204020204" pitchFamily="34" charset="-122"/>
                </a:rPr>
                <a:t>执行</a:t>
              </a:r>
              <a:endParaRPr lang="en-US" b="1" dirty="0">
                <a:latin typeface="微软雅黑" panose="020B0503020204020204" pitchFamily="34" charset="-122"/>
                <a:ea typeface="微软雅黑" panose="020B0503020204020204" pitchFamily="34" charset="-122"/>
              </a:endParaRPr>
            </a:p>
          </p:txBody>
        </p:sp>
        <p:sp>
          <p:nvSpPr>
            <p:cNvPr id="32" name="AutoShape 4"/>
            <p:cNvSpPr>
              <a:spLocks noChangeArrowheads="1"/>
            </p:cNvSpPr>
            <p:nvPr/>
          </p:nvSpPr>
          <p:spPr bwMode="auto">
            <a:xfrm>
              <a:off x="4953000" y="4038600"/>
              <a:ext cx="1600200" cy="762000"/>
            </a:xfrm>
            <a:prstGeom prst="roundRect">
              <a:avLst>
                <a:gd name="adj" fmla="val 16667"/>
              </a:avLst>
            </a:prstGeom>
            <a:solidFill>
              <a:schemeClr val="accent5">
                <a:lumMod val="75000"/>
              </a:schemeClr>
            </a:solidFill>
            <a:ln w="9525">
              <a:noFill/>
              <a:round/>
              <a:headEnd/>
              <a:tailEnd/>
            </a:ln>
            <a:effectLst/>
          </p:spPr>
          <p:txBody>
            <a:bodyPr wrap="none" anchor="ctr"/>
            <a:lstStyle/>
            <a:p>
              <a:pPr algn="ctr">
                <a:spcBef>
                  <a:spcPct val="0"/>
                </a:spcBef>
                <a:defRPr/>
              </a:pPr>
              <a:r>
                <a:rPr lang="zh-CN" altLang="en-US" b="1" dirty="0">
                  <a:latin typeface="微软雅黑" panose="020B0503020204020204" pitchFamily="34" charset="-122"/>
                  <a:ea typeface="微软雅黑" panose="020B0503020204020204" pitchFamily="34" charset="-122"/>
                </a:rPr>
                <a:t>评估出口准则 </a:t>
              </a:r>
              <a:endParaRPr lang="en-US" altLang="zh-CN" b="1" dirty="0">
                <a:latin typeface="微软雅黑" panose="020B0503020204020204" pitchFamily="34" charset="-122"/>
                <a:ea typeface="微软雅黑" panose="020B0503020204020204" pitchFamily="34" charset="-122"/>
              </a:endParaRPr>
            </a:p>
            <a:p>
              <a:pPr algn="ctr">
                <a:spcBef>
                  <a:spcPct val="0"/>
                </a:spcBef>
                <a:defRPr/>
              </a:pPr>
              <a:r>
                <a:rPr lang="en-US" altLang="zh-CN" b="1" dirty="0">
                  <a:latin typeface="微软雅黑" panose="020B0503020204020204" pitchFamily="34" charset="-122"/>
                  <a:ea typeface="微软雅黑" panose="020B0503020204020204" pitchFamily="34" charset="-122"/>
                </a:rPr>
                <a:t>&amp; </a:t>
              </a:r>
              <a:r>
                <a:rPr lang="zh-CN" altLang="en-US" b="1" dirty="0">
                  <a:latin typeface="微软雅黑" panose="020B0503020204020204" pitchFamily="34" charset="-122"/>
                  <a:ea typeface="微软雅黑" panose="020B0503020204020204" pitchFamily="34" charset="-122"/>
                </a:rPr>
                <a:t>报告</a:t>
              </a:r>
              <a:endParaRPr lang="en-US" b="1" dirty="0">
                <a:latin typeface="微软雅黑" panose="020B0503020204020204" pitchFamily="34" charset="-122"/>
                <a:ea typeface="微软雅黑" panose="020B0503020204020204" pitchFamily="34" charset="-122"/>
              </a:endParaRPr>
            </a:p>
          </p:txBody>
        </p:sp>
        <p:sp>
          <p:nvSpPr>
            <p:cNvPr id="33" name="AutoShape 4"/>
            <p:cNvSpPr>
              <a:spLocks noChangeArrowheads="1"/>
            </p:cNvSpPr>
            <p:nvPr/>
          </p:nvSpPr>
          <p:spPr bwMode="auto">
            <a:xfrm>
              <a:off x="4953000" y="4953000"/>
              <a:ext cx="1600200" cy="457200"/>
            </a:xfrm>
            <a:prstGeom prst="roundRect">
              <a:avLst>
                <a:gd name="adj" fmla="val 16667"/>
              </a:avLst>
            </a:prstGeom>
            <a:solidFill>
              <a:schemeClr val="accent5">
                <a:lumMod val="75000"/>
              </a:schemeClr>
            </a:solidFill>
            <a:ln w="9525">
              <a:noFill/>
              <a:round/>
              <a:headEnd/>
              <a:tailEnd/>
            </a:ln>
            <a:effectLst/>
          </p:spPr>
          <p:txBody>
            <a:bodyPr wrap="none" anchor="ctr"/>
            <a:lstStyle/>
            <a:p>
              <a:pPr algn="ctr">
                <a:spcBef>
                  <a:spcPct val="0"/>
                </a:spcBef>
                <a:defRPr/>
              </a:pPr>
              <a:r>
                <a:rPr lang="zh-CN" altLang="en-US" b="1" dirty="0">
                  <a:latin typeface="微软雅黑" panose="020B0503020204020204" pitchFamily="34" charset="-122"/>
                  <a:ea typeface="微软雅黑" panose="020B0503020204020204" pitchFamily="34" charset="-122"/>
                </a:rPr>
                <a:t>测试结束活动</a:t>
              </a:r>
              <a:endParaRPr lang="en-US" b="1" dirty="0">
                <a:latin typeface="微软雅黑" panose="020B0503020204020204" pitchFamily="34" charset="-122"/>
                <a:ea typeface="微软雅黑" panose="020B0503020204020204" pitchFamily="34" charset="-122"/>
              </a:endParaRPr>
            </a:p>
          </p:txBody>
        </p:sp>
        <p:cxnSp>
          <p:nvCxnSpPr>
            <p:cNvPr id="34" name="Straight Arrow Connector 13"/>
            <p:cNvCxnSpPr>
              <a:cxnSpLocks noChangeShapeType="1"/>
              <a:stCxn id="27" idx="4"/>
              <a:endCxn id="28" idx="0"/>
            </p:cNvCxnSpPr>
            <p:nvPr/>
          </p:nvCxnSpPr>
          <p:spPr bwMode="auto">
            <a:xfrm rot="5400000">
              <a:off x="5639594" y="2096294"/>
              <a:ext cx="228600" cy="158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 name="Oval 34"/>
            <p:cNvSpPr/>
            <p:nvPr/>
          </p:nvSpPr>
          <p:spPr bwMode="auto">
            <a:xfrm>
              <a:off x="5105400" y="5562600"/>
              <a:ext cx="1295400" cy="457200"/>
            </a:xfrm>
            <a:prstGeom prst="ellipse">
              <a:avLst/>
            </a:prstGeom>
            <a:solidFill>
              <a:schemeClr val="accent5">
                <a:lumMod val="75000"/>
              </a:schemeClr>
            </a:solidFill>
            <a:ln w="3175" cap="flat" cmpd="sng" algn="ctr">
              <a:noFill/>
              <a:prstDash val="solid"/>
              <a:round/>
              <a:headEnd type="none" w="med" len="med"/>
              <a:tailEnd type="none" w="med" len="med"/>
            </a:ln>
            <a:effectLst/>
          </p:spPr>
          <p:txBody>
            <a:bodyPr anchor="ctr"/>
            <a:lstStyle/>
            <a:p>
              <a:pPr algn="ctr">
                <a:defRPr/>
              </a:pPr>
              <a:r>
                <a:rPr lang="zh-CN" altLang="en-US" b="1" dirty="0">
                  <a:latin typeface="微软雅黑" panose="020B0503020204020204" pitchFamily="34" charset="-122"/>
                  <a:ea typeface="微软雅黑" panose="020B0503020204020204" pitchFamily="34" charset="-122"/>
                </a:rPr>
                <a:t>结束</a:t>
              </a:r>
            </a:p>
          </p:txBody>
        </p:sp>
        <p:cxnSp>
          <p:nvCxnSpPr>
            <p:cNvPr id="36" name="Straight Arrow Connector 19"/>
            <p:cNvCxnSpPr>
              <a:cxnSpLocks noChangeShapeType="1"/>
              <a:stCxn id="28" idx="2"/>
              <a:endCxn id="30" idx="0"/>
            </p:cNvCxnSpPr>
            <p:nvPr/>
          </p:nvCxnSpPr>
          <p:spPr bwMode="auto">
            <a:xfrm rot="5400000">
              <a:off x="5677694" y="2743994"/>
              <a:ext cx="152400" cy="158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7" name="Straight Arrow Connector 22"/>
            <p:cNvCxnSpPr>
              <a:cxnSpLocks noChangeShapeType="1"/>
              <a:stCxn id="30" idx="2"/>
              <a:endCxn id="31" idx="0"/>
            </p:cNvCxnSpPr>
            <p:nvPr/>
          </p:nvCxnSpPr>
          <p:spPr bwMode="auto">
            <a:xfrm rot="5400000">
              <a:off x="5677694" y="3353594"/>
              <a:ext cx="152400" cy="158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8" name="Straight Arrow Connector 24"/>
            <p:cNvCxnSpPr>
              <a:cxnSpLocks noChangeShapeType="1"/>
              <a:stCxn id="31" idx="2"/>
              <a:endCxn id="32" idx="0"/>
            </p:cNvCxnSpPr>
            <p:nvPr/>
          </p:nvCxnSpPr>
          <p:spPr bwMode="auto">
            <a:xfrm rot="5400000">
              <a:off x="5677694" y="3963194"/>
              <a:ext cx="152400" cy="158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9" name="Straight Arrow Connector 26"/>
            <p:cNvCxnSpPr>
              <a:cxnSpLocks noChangeShapeType="1"/>
              <a:stCxn id="32" idx="2"/>
              <a:endCxn id="33" idx="0"/>
            </p:cNvCxnSpPr>
            <p:nvPr/>
          </p:nvCxnSpPr>
          <p:spPr bwMode="auto">
            <a:xfrm rot="5400000">
              <a:off x="5677694" y="4877594"/>
              <a:ext cx="152400" cy="158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0" name="Straight Arrow Connector 28"/>
            <p:cNvCxnSpPr>
              <a:cxnSpLocks noChangeShapeType="1"/>
              <a:stCxn id="33" idx="2"/>
              <a:endCxn id="35" idx="0"/>
            </p:cNvCxnSpPr>
            <p:nvPr/>
          </p:nvCxnSpPr>
          <p:spPr bwMode="auto">
            <a:xfrm rot="5400000">
              <a:off x="5677694" y="5487194"/>
              <a:ext cx="152400" cy="158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1" name="Elbow Connector 30"/>
            <p:cNvCxnSpPr>
              <a:cxnSpLocks noChangeShapeType="1"/>
              <a:stCxn id="33" idx="1"/>
              <a:endCxn id="28" idx="1"/>
            </p:cNvCxnSpPr>
            <p:nvPr/>
          </p:nvCxnSpPr>
          <p:spPr bwMode="auto">
            <a:xfrm rot="10800000">
              <a:off x="4572000" y="2438400"/>
              <a:ext cx="381000" cy="2743200"/>
            </a:xfrm>
            <a:prstGeom prst="bentConnector3">
              <a:avLst>
                <a:gd name="adj1" fmla="val 160000"/>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2" name="Elbow Connector 32"/>
            <p:cNvCxnSpPr>
              <a:cxnSpLocks noChangeShapeType="1"/>
              <a:stCxn id="32" idx="3"/>
              <a:endCxn id="31" idx="3"/>
            </p:cNvCxnSpPr>
            <p:nvPr/>
          </p:nvCxnSpPr>
          <p:spPr bwMode="auto">
            <a:xfrm flipV="1">
              <a:off x="6553200" y="3657600"/>
              <a:ext cx="1588" cy="762000"/>
            </a:xfrm>
            <a:prstGeom prst="bentConnector3">
              <a:avLst>
                <a:gd name="adj1" fmla="val 14395468"/>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3" name="Elbow Connector 34"/>
            <p:cNvCxnSpPr>
              <a:cxnSpLocks noChangeShapeType="1"/>
              <a:stCxn id="32" idx="3"/>
              <a:endCxn id="30" idx="3"/>
            </p:cNvCxnSpPr>
            <p:nvPr/>
          </p:nvCxnSpPr>
          <p:spPr bwMode="auto">
            <a:xfrm flipV="1">
              <a:off x="6553200" y="3048000"/>
              <a:ext cx="1588" cy="1371600"/>
            </a:xfrm>
            <a:prstGeom prst="bentConnector3">
              <a:avLst>
                <a:gd name="adj1" fmla="val 14395468"/>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4" name="Elbow Connector 36"/>
            <p:cNvCxnSpPr>
              <a:cxnSpLocks noChangeShapeType="1"/>
              <a:stCxn id="33" idx="1"/>
              <a:endCxn id="30" idx="1"/>
            </p:cNvCxnSpPr>
            <p:nvPr/>
          </p:nvCxnSpPr>
          <p:spPr bwMode="auto">
            <a:xfrm rot="10800000">
              <a:off x="4953000" y="3048000"/>
              <a:ext cx="1588" cy="2133600"/>
            </a:xfrm>
            <a:prstGeom prst="bentConnector3">
              <a:avLst>
                <a:gd name="adj1" fmla="val 14395468"/>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45" name="Rectangle 3"/>
          <p:cNvSpPr>
            <a:spLocks noChangeArrowheads="1"/>
          </p:cNvSpPr>
          <p:nvPr/>
        </p:nvSpPr>
        <p:spPr bwMode="auto">
          <a:xfrm>
            <a:off x="838199" y="1524000"/>
            <a:ext cx="2743200" cy="381000"/>
          </a:xfrm>
          <a:prstGeom prst="rect">
            <a:avLst/>
          </a:prstGeom>
          <a:solidFill>
            <a:srgbClr val="E5E8E8">
              <a:alpha val="85097"/>
            </a:srgbClr>
          </a:solidFill>
          <a:ln w="19050" algn="ctr">
            <a:solidFill>
              <a:schemeClr val="bg1"/>
            </a:solidFill>
            <a:miter lim="800000"/>
            <a:headEnd/>
            <a:tailEnd/>
          </a:ln>
        </p:spPr>
        <p:txBody>
          <a:bodyPr lIns="137139" tIns="45713" rIns="45713" bIns="45713"/>
          <a:lstStyle/>
          <a:p>
            <a:pPr eaLnBrk="0" hangingPunct="0">
              <a:lnSpc>
                <a:spcPct val="90000"/>
              </a:lnSpc>
              <a:spcBef>
                <a:spcPct val="0"/>
              </a:spcBef>
              <a:spcAft>
                <a:spcPct val="15000"/>
              </a:spcAft>
              <a:buSzPct val="85000"/>
              <a:defRPr/>
            </a:pPr>
            <a:r>
              <a:rPr lang="zh-CN" altLang="en-US" sz="2400" b="1" dirty="0" smtClean="0">
                <a:solidFill>
                  <a:srgbClr val="0070C0"/>
                </a:solidFill>
                <a:latin typeface="微软雅黑" panose="020B0503020204020204" pitchFamily="34" charset="-122"/>
                <a:ea typeface="微软雅黑" panose="020B0503020204020204" pitchFamily="34" charset="-122"/>
              </a:rPr>
              <a:t>软件测试流程</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46" name="AutoShape 6"/>
          <p:cNvSpPr>
            <a:spLocks noChangeArrowheads="1"/>
          </p:cNvSpPr>
          <p:nvPr/>
        </p:nvSpPr>
        <p:spPr bwMode="auto">
          <a:xfrm>
            <a:off x="838200" y="1958975"/>
            <a:ext cx="2743200" cy="5778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gradFill rotWithShape="1">
            <a:gsLst>
              <a:gs pos="0">
                <a:srgbClr val="8A7967">
                  <a:alpha val="39998"/>
                </a:srgbClr>
              </a:gs>
              <a:gs pos="100000">
                <a:srgbClr val="D6D7D9">
                  <a:alpha val="0"/>
                </a:srgbClr>
              </a:gs>
            </a:gsLst>
            <a:lin ang="5400000" scaled="1"/>
          </a:gradFill>
          <a:ln>
            <a:noFill/>
          </a:ln>
          <a:extLst>
            <a:ext uri="{91240B29-F687-4F45-9708-019B960494DF}">
              <a14:hiddenLine xmlns:a14="http://schemas.microsoft.com/office/drawing/2010/main" w="19050" algn="ctr">
                <a:solidFill>
                  <a:srgbClr val="000000"/>
                </a:solidFill>
                <a:miter lim="800000"/>
                <a:headEnd/>
                <a:tailEnd/>
              </a14:hiddenLine>
            </a:ext>
          </a:extLst>
        </p:spPr>
        <p:txBody>
          <a:bodyPr anchor="ct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endParaRPr lang="zh-CN" altLang="zh-CN" dirty="0">
              <a:latin typeface="微软雅黑" panose="020B0503020204020204" pitchFamily="34" charset="-122"/>
              <a:ea typeface="微软雅黑" panose="020B0503020204020204" pitchFamily="34" charset="-122"/>
            </a:endParaRPr>
          </a:p>
        </p:txBody>
      </p:sp>
      <p:sp>
        <p:nvSpPr>
          <p:cNvPr id="48" name="Rectangle 26"/>
          <p:cNvSpPr>
            <a:spLocks noChangeArrowheads="1"/>
          </p:cNvSpPr>
          <p:nvPr/>
        </p:nvSpPr>
        <p:spPr bwMode="auto">
          <a:xfrm>
            <a:off x="990599" y="1981200"/>
            <a:ext cx="293528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lnSpc>
                <a:spcPct val="150000"/>
              </a:lnSpc>
              <a:spcBef>
                <a:spcPct val="0"/>
              </a:spcBef>
            </a:pPr>
            <a:r>
              <a:rPr lang="zh-CN" altLang="en-US" sz="2000" b="0" dirty="0" smtClean="0">
                <a:solidFill>
                  <a:schemeClr val="tx1"/>
                </a:solidFill>
                <a:latin typeface="微软雅黑" panose="020B0503020204020204" pitchFamily="34" charset="-122"/>
                <a:ea typeface="微软雅黑" panose="020B0503020204020204" pitchFamily="34" charset="-122"/>
              </a:rPr>
              <a:t>软件测试</a:t>
            </a:r>
            <a:r>
              <a:rPr lang="zh-CN" altLang="en-US" sz="2000" b="0" dirty="0">
                <a:solidFill>
                  <a:schemeClr val="tx1"/>
                </a:solidFill>
                <a:latin typeface="微软雅黑" panose="020B0503020204020204" pitchFamily="34" charset="-122"/>
                <a:ea typeface="微软雅黑" panose="020B0503020204020204" pitchFamily="34" charset="-122"/>
              </a:rPr>
              <a:t>过程包括：</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0"/>
              </a:spcBef>
              <a:buClr>
                <a:schemeClr val="tx1"/>
              </a:buClr>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测试计划</a:t>
            </a:r>
            <a:r>
              <a:rPr lang="zh-CN" altLang="en-US" sz="2000" b="0" dirty="0">
                <a:solidFill>
                  <a:schemeClr val="tx1"/>
                </a:solidFill>
                <a:latin typeface="微软雅黑" panose="020B0503020204020204" pitchFamily="34" charset="-122"/>
                <a:ea typeface="微软雅黑" panose="020B0503020204020204" pitchFamily="34" charset="-122"/>
              </a:rPr>
              <a:t>和控制</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0"/>
              </a:spcBef>
              <a:buClr>
                <a:schemeClr val="tx1"/>
              </a:buClr>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测试需求分析和用例设计</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0"/>
              </a:spcBef>
              <a:buClr>
                <a:schemeClr val="tx1"/>
              </a:buClr>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实现</a:t>
            </a:r>
            <a:r>
              <a:rPr lang="zh-CN" altLang="en-US" sz="2000" b="0" dirty="0">
                <a:solidFill>
                  <a:schemeClr val="tx1"/>
                </a:solidFill>
                <a:latin typeface="微软雅黑" panose="020B0503020204020204" pitchFamily="34" charset="-122"/>
                <a:ea typeface="微软雅黑" panose="020B0503020204020204" pitchFamily="34" charset="-122"/>
              </a:rPr>
              <a:t>和</a:t>
            </a:r>
            <a:r>
              <a:rPr lang="zh-CN" altLang="en-US" sz="2000" b="0" dirty="0" smtClean="0">
                <a:solidFill>
                  <a:schemeClr val="tx1"/>
                </a:solidFill>
                <a:latin typeface="微软雅黑" panose="020B0503020204020204" pitchFamily="34" charset="-122"/>
                <a:ea typeface="微软雅黑" panose="020B0503020204020204" pitchFamily="34" charset="-122"/>
              </a:rPr>
              <a:t>执行测试用例</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0"/>
              </a:spcBef>
              <a:buClr>
                <a:schemeClr val="tx1"/>
              </a:buClr>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评估</a:t>
            </a:r>
            <a:r>
              <a:rPr lang="zh-CN" altLang="en-US" sz="2000" b="0" dirty="0">
                <a:solidFill>
                  <a:schemeClr val="tx1"/>
                </a:solidFill>
                <a:latin typeface="微软雅黑" panose="020B0503020204020204" pitchFamily="34" charset="-122"/>
                <a:ea typeface="微软雅黑" panose="020B0503020204020204" pitchFamily="34" charset="-122"/>
              </a:rPr>
              <a:t>出口准则和报告</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50000"/>
              </a:lnSpc>
              <a:spcBef>
                <a:spcPct val="0"/>
              </a:spcBef>
              <a:buClr>
                <a:schemeClr val="tx1"/>
              </a:buClr>
              <a:buFont typeface="+mj-lt"/>
              <a:buAutoNum type="arabicPeriod"/>
            </a:pPr>
            <a:r>
              <a:rPr lang="zh-CN" altLang="en-US" sz="2000" b="0" dirty="0" smtClean="0">
                <a:solidFill>
                  <a:schemeClr val="tx1"/>
                </a:solidFill>
                <a:latin typeface="微软雅黑" panose="020B0503020204020204" pitchFamily="34" charset="-122"/>
                <a:ea typeface="微软雅黑" panose="020B0503020204020204" pitchFamily="34" charset="-122"/>
              </a:rPr>
              <a:t>测试</a:t>
            </a:r>
            <a:r>
              <a:rPr lang="zh-CN" altLang="en-US" sz="2000" b="0" dirty="0">
                <a:solidFill>
                  <a:schemeClr val="tx1"/>
                </a:solidFill>
                <a:latin typeface="微软雅黑" panose="020B0503020204020204" pitchFamily="34" charset="-122"/>
                <a:ea typeface="微软雅黑" panose="020B0503020204020204" pitchFamily="34" charset="-122"/>
              </a:rPr>
              <a:t>结束活动</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lnSpc>
                <a:spcPct val="150000"/>
              </a:lnSpc>
              <a:spcBef>
                <a:spcPct val="0"/>
              </a:spcBef>
            </a:pPr>
            <a:endParaRPr lang="en-US" altLang="zh-CN" b="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652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91050" y="1604963"/>
            <a:ext cx="3943350" cy="3460750"/>
          </a:xfrm>
          <a:prstGeom prst="rect">
            <a:avLst/>
          </a:prstGeom>
          <a:noFill/>
          <a:ln w="9525">
            <a:noFill/>
            <a:miter lim="800000"/>
            <a:headEnd/>
            <a:tailEnd/>
          </a:ln>
        </p:spPr>
        <p:txBody>
          <a:bodyPr/>
          <a:lstStyle/>
          <a:p>
            <a:pPr marL="228600" indent="-228600" eaLnBrk="0" hangingPunct="0">
              <a:spcBef>
                <a:spcPct val="25000"/>
              </a:spcBef>
              <a:spcAft>
                <a:spcPct val="10000"/>
              </a:spcAft>
              <a:buClr>
                <a:schemeClr val="tx1"/>
              </a:buClr>
              <a:buSzPct val="100000"/>
              <a:buFont typeface="Wingdings" pitchFamily="2" charset="2"/>
              <a:buChar char="l"/>
              <a:defRPr/>
            </a:pPr>
            <a:r>
              <a:rPr lang="zh-CN" altLang="en-US" sz="2000" b="0" kern="0" dirty="0">
                <a:solidFill>
                  <a:schemeClr val="tx1"/>
                </a:solidFill>
                <a:latin typeface="微软雅黑" panose="020B0503020204020204" pitchFamily="34" charset="-122"/>
                <a:ea typeface="微软雅黑" panose="020B0503020204020204" pitchFamily="34" charset="-122"/>
              </a:rPr>
              <a:t>测试过程的监控应该贯穿所有测试活动</a:t>
            </a:r>
            <a:endParaRPr lang="en-US" altLang="zh-CN" sz="2000" b="0" kern="0" dirty="0">
              <a:solidFill>
                <a:schemeClr val="tx1"/>
              </a:solidFill>
              <a:latin typeface="微软雅黑" panose="020B0503020204020204" pitchFamily="34" charset="-122"/>
              <a:ea typeface="微软雅黑" panose="020B0503020204020204" pitchFamily="34" charset="-122"/>
            </a:endParaRPr>
          </a:p>
          <a:p>
            <a:pPr marL="228600" indent="-228600" eaLnBrk="0" hangingPunct="0">
              <a:spcBef>
                <a:spcPct val="25000"/>
              </a:spcBef>
              <a:spcAft>
                <a:spcPct val="10000"/>
              </a:spcAft>
              <a:buClr>
                <a:schemeClr val="tx1"/>
              </a:buClr>
              <a:buSzPct val="100000"/>
              <a:buFont typeface="Wingdings" pitchFamily="2" charset="2"/>
              <a:buChar char="l"/>
              <a:defRPr/>
            </a:pPr>
            <a:r>
              <a:rPr lang="zh-CN" altLang="en-US" sz="2000" b="0" kern="0" dirty="0">
                <a:solidFill>
                  <a:schemeClr val="tx1"/>
                </a:solidFill>
                <a:latin typeface="微软雅黑" panose="020B0503020204020204" pitchFamily="34" charset="-122"/>
                <a:ea typeface="微软雅黑" panose="020B0503020204020204" pitchFamily="34" charset="-122"/>
              </a:rPr>
              <a:t>应该及时通过监控信息的反馈，适时的调整测试活动，比如调整测试计划</a:t>
            </a:r>
            <a:endParaRPr lang="en-US" altLang="zh-CN" sz="2000" b="0" kern="0" dirty="0">
              <a:solidFill>
                <a:schemeClr val="tx1"/>
              </a:solidFill>
              <a:latin typeface="微软雅黑" panose="020B0503020204020204" pitchFamily="34" charset="-122"/>
              <a:ea typeface="微软雅黑" panose="020B0503020204020204" pitchFamily="34" charset="-122"/>
            </a:endParaRPr>
          </a:p>
          <a:p>
            <a:pPr marL="228600" indent="-228600" eaLnBrk="0" hangingPunct="0">
              <a:spcBef>
                <a:spcPct val="25000"/>
              </a:spcBef>
              <a:spcAft>
                <a:spcPct val="10000"/>
              </a:spcAft>
              <a:buClr>
                <a:schemeClr val="tx1"/>
              </a:buClr>
              <a:buSzPct val="100000"/>
              <a:buFont typeface="Wingdings" pitchFamily="2" charset="2"/>
              <a:buChar char="l"/>
              <a:defRPr/>
            </a:pPr>
            <a:r>
              <a:rPr lang="zh-CN" altLang="en-US" sz="2000" b="0" kern="0" dirty="0">
                <a:solidFill>
                  <a:schemeClr val="tx1"/>
                </a:solidFill>
                <a:latin typeface="微软雅黑" panose="020B0503020204020204" pitchFamily="34" charset="-122"/>
                <a:ea typeface="微软雅黑" panose="020B0503020204020204" pitchFamily="34" charset="-122"/>
              </a:rPr>
              <a:t>应该制定一些可度量的监控目标，从而监控测试过程</a:t>
            </a:r>
            <a:endParaRPr lang="en-US" altLang="zh-CN" sz="2000" b="0" kern="0" dirty="0">
              <a:solidFill>
                <a:schemeClr val="tx1"/>
              </a:solidFill>
              <a:latin typeface="微软雅黑" panose="020B0503020204020204" pitchFamily="34" charset="-122"/>
              <a:ea typeface="微软雅黑" panose="020B0503020204020204" pitchFamily="34" charset="-122"/>
            </a:endParaRPr>
          </a:p>
        </p:txBody>
      </p:sp>
      <p:sp>
        <p:nvSpPr>
          <p:cNvPr id="54276" name="Line 4"/>
          <p:cNvSpPr>
            <a:spLocks noChangeShapeType="1"/>
          </p:cNvSpPr>
          <p:nvPr/>
        </p:nvSpPr>
        <p:spPr bwMode="auto">
          <a:xfrm>
            <a:off x="471488" y="1568450"/>
            <a:ext cx="818673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spAutoFit/>
          </a:bodyPr>
          <a:lstStyle/>
          <a:p>
            <a:endParaRPr lang="en-US" sz="2000" dirty="0">
              <a:latin typeface="微软雅黑" panose="020B0503020204020204" pitchFamily="34" charset="-122"/>
              <a:ea typeface="微软雅黑" panose="020B0503020204020204" pitchFamily="34" charset="-122"/>
            </a:endParaRPr>
          </a:p>
        </p:txBody>
      </p:sp>
      <p:sp>
        <p:nvSpPr>
          <p:cNvPr id="54277" name="Line 5"/>
          <p:cNvSpPr>
            <a:spLocks noChangeShapeType="1"/>
          </p:cNvSpPr>
          <p:nvPr/>
        </p:nvSpPr>
        <p:spPr bwMode="auto">
          <a:xfrm>
            <a:off x="4557713" y="1125538"/>
            <a:ext cx="41275" cy="3598862"/>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sz="2000" dirty="0">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auto">
          <a:xfrm>
            <a:off x="957263" y="1181100"/>
            <a:ext cx="2400300" cy="461665"/>
          </a:xfrm>
          <a:prstGeom prst="rect">
            <a:avLst/>
          </a:prstGeom>
          <a:noFill/>
          <a:ln w="19050" algn="ctr">
            <a:noFill/>
            <a:miter lim="800000"/>
            <a:headEnd/>
            <a:tailEnd/>
          </a:ln>
        </p:spPr>
        <p:txBody>
          <a:bodyPr>
            <a:spAutoFit/>
          </a:bodyP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rPr>
              <a:t>计划</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9" name="Text Box 7"/>
          <p:cNvSpPr txBox="1">
            <a:spLocks noChangeArrowheads="1"/>
          </p:cNvSpPr>
          <p:nvPr/>
        </p:nvSpPr>
        <p:spPr bwMode="auto">
          <a:xfrm>
            <a:off x="5443538" y="1168400"/>
            <a:ext cx="2400300" cy="461665"/>
          </a:xfrm>
          <a:prstGeom prst="rect">
            <a:avLst/>
          </a:prstGeom>
          <a:noFill/>
          <a:ln w="19050" algn="ctr">
            <a:noFill/>
            <a:miter lim="800000"/>
            <a:headEnd/>
            <a:tailEnd/>
          </a:ln>
        </p:spPr>
        <p:txBody>
          <a:bodyPr>
            <a:spAutoFit/>
          </a:bodyP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rPr>
              <a:t>控制</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444500" y="1665288"/>
            <a:ext cx="4029075"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5000"/>
              </a:spcBef>
              <a:spcAft>
                <a:spcPct val="10000"/>
              </a:spcAft>
              <a:buClr>
                <a:schemeClr val="tx1"/>
              </a:buClr>
              <a:buSzPct val="100000"/>
              <a:buFont typeface="Wingdings" panose="05000000000000000000" pitchFamily="2" charset="2"/>
              <a:buChar char="l"/>
            </a:pPr>
            <a:r>
              <a:rPr lang="zh-CN" altLang="en-US" sz="2000" b="0" dirty="0">
                <a:solidFill>
                  <a:schemeClr val="tx1"/>
                </a:solidFill>
                <a:latin typeface="微软雅黑" panose="020B0503020204020204" pitchFamily="34" charset="-122"/>
                <a:ea typeface="微软雅黑" panose="020B0503020204020204" pitchFamily="34" charset="-122"/>
              </a:rPr>
              <a:t>识别测试任务</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5000"/>
              </a:spcBef>
              <a:spcAft>
                <a:spcPct val="10000"/>
              </a:spcAft>
              <a:buClr>
                <a:schemeClr val="tx1"/>
              </a:buClr>
              <a:buSzPct val="100000"/>
              <a:buFont typeface="Wingdings" panose="05000000000000000000" pitchFamily="2" charset="2"/>
              <a:buChar char="l"/>
            </a:pPr>
            <a:r>
              <a:rPr lang="zh-CN" altLang="en-US" sz="2000" b="0" dirty="0">
                <a:solidFill>
                  <a:schemeClr val="tx1"/>
                </a:solidFill>
                <a:latin typeface="微软雅黑" panose="020B0503020204020204" pitchFamily="34" charset="-122"/>
                <a:ea typeface="微软雅黑" panose="020B0503020204020204" pitchFamily="34" charset="-122"/>
              </a:rPr>
              <a:t>定义测试目标</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5000"/>
              </a:spcBef>
              <a:spcAft>
                <a:spcPct val="10000"/>
              </a:spcAft>
              <a:buClr>
                <a:schemeClr val="tx1"/>
              </a:buClr>
              <a:buSzPct val="100000"/>
              <a:buFont typeface="Wingdings" panose="05000000000000000000" pitchFamily="2" charset="2"/>
              <a:buChar char="l"/>
            </a:pPr>
            <a:r>
              <a:rPr lang="zh-CN" altLang="en-US" sz="2000" b="0" dirty="0">
                <a:solidFill>
                  <a:schemeClr val="tx1"/>
                </a:solidFill>
                <a:latin typeface="微软雅黑" panose="020B0503020204020204" pitchFamily="34" charset="-122"/>
                <a:ea typeface="微软雅黑" panose="020B0503020204020204" pitchFamily="34" charset="-122"/>
              </a:rPr>
              <a:t>定义为达到测试目标和任务所必须的测试活动</a:t>
            </a:r>
          </a:p>
        </p:txBody>
      </p:sp>
      <p:grpSp>
        <p:nvGrpSpPr>
          <p:cNvPr id="54281" name="Group 8"/>
          <p:cNvGrpSpPr>
            <a:grpSpLocks/>
          </p:cNvGrpSpPr>
          <p:nvPr/>
        </p:nvGrpSpPr>
        <p:grpSpPr bwMode="auto">
          <a:xfrm>
            <a:off x="454025" y="4724400"/>
            <a:ext cx="8080375" cy="1347788"/>
            <a:chOff x="447" y="3401"/>
            <a:chExt cx="5090" cy="849"/>
          </a:xfrm>
        </p:grpSpPr>
        <p:pic>
          <p:nvPicPr>
            <p:cNvPr id="54282" name="Picture 4" descr="Untitled-2"/>
            <p:cNvPicPr>
              <a:picLocks noChangeAspect="1" noChangeArrowheads="1"/>
            </p:cNvPicPr>
            <p:nvPr/>
          </p:nvPicPr>
          <p:blipFill>
            <a:blip r:embed="rId2">
              <a:extLst>
                <a:ext uri="{28A0092B-C50C-407E-A947-70E740481C1C}">
                  <a14:useLocalDpi xmlns:a14="http://schemas.microsoft.com/office/drawing/2010/main" val="0"/>
                </a:ext>
              </a:extLst>
            </a:blip>
            <a:srcRect b="68591"/>
            <a:stretch>
              <a:fillRect/>
            </a:stretch>
          </p:blipFill>
          <p:spPr bwMode="auto">
            <a:xfrm>
              <a:off x="447" y="3401"/>
              <a:ext cx="1266" cy="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3" name="Picture 5" descr="G397920052005_PPT"/>
            <p:cNvPicPr>
              <a:picLocks noChangeAspect="1" noChangeArrowheads="1"/>
            </p:cNvPicPr>
            <p:nvPr/>
          </p:nvPicPr>
          <p:blipFill>
            <a:blip r:embed="rId3">
              <a:extLst>
                <a:ext uri="{28A0092B-C50C-407E-A947-70E740481C1C}">
                  <a14:useLocalDpi xmlns:a14="http://schemas.microsoft.com/office/drawing/2010/main" val="0"/>
                </a:ext>
              </a:extLst>
            </a:blip>
            <a:srcRect l="1228" t="-409" b="14008"/>
            <a:stretch>
              <a:fillRect/>
            </a:stretch>
          </p:blipFill>
          <p:spPr bwMode="auto">
            <a:xfrm>
              <a:off x="1759" y="3401"/>
              <a:ext cx="1279"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4" name="Picture 6" descr="G406625062005_PPT"/>
            <p:cNvPicPr>
              <a:picLocks noChangeAspect="1" noChangeArrowheads="1"/>
            </p:cNvPicPr>
            <p:nvPr/>
          </p:nvPicPr>
          <p:blipFill>
            <a:blip r:embed="rId4">
              <a:extLst>
                <a:ext uri="{28A0092B-C50C-407E-A947-70E740481C1C}">
                  <a14:useLocalDpi xmlns:a14="http://schemas.microsoft.com/office/drawing/2010/main" val="0"/>
                </a:ext>
              </a:extLst>
            </a:blip>
            <a:srcRect r="4138" b="17934"/>
            <a:stretch>
              <a:fillRect/>
            </a:stretch>
          </p:blipFill>
          <p:spPr bwMode="auto">
            <a:xfrm>
              <a:off x="4286" y="3401"/>
              <a:ext cx="125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5" name="Picture 7" descr="G402121062005_PPT"/>
            <p:cNvPicPr>
              <a:picLocks noChangeAspect="1" noChangeArrowheads="1"/>
            </p:cNvPicPr>
            <p:nvPr/>
          </p:nvPicPr>
          <p:blipFill>
            <a:blip r:embed="rId5">
              <a:extLst>
                <a:ext uri="{28A0092B-C50C-407E-A947-70E740481C1C}">
                  <a14:useLocalDpi xmlns:a14="http://schemas.microsoft.com/office/drawing/2010/main" val="0"/>
                </a:ext>
              </a:extLst>
            </a:blip>
            <a:srcRect r="8870" b="16068"/>
            <a:stretch>
              <a:fillRect/>
            </a:stretch>
          </p:blipFill>
          <p:spPr bwMode="auto">
            <a:xfrm>
              <a:off x="3084" y="3401"/>
              <a:ext cx="116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2.2.1 </a:t>
            </a:r>
            <a:r>
              <a:rPr lang="zh-CN" altLang="en-US" sz="2800" dirty="0">
                <a:solidFill>
                  <a:schemeClr val="tx1"/>
                </a:solidFill>
                <a:ea typeface="微软雅黑" panose="020B0503020204020204" pitchFamily="34" charset="-122"/>
              </a:rPr>
              <a:t>软件测试工作流程</a:t>
            </a:r>
            <a:endParaRPr lang="en-US" sz="2800" dirty="0">
              <a:solidFill>
                <a:schemeClr val="tx1"/>
              </a:solidFill>
              <a:ea typeface="微软雅黑" panose="020B0503020204020204" pitchFamily="34" charset="-122"/>
            </a:endParaRPr>
          </a:p>
        </p:txBody>
      </p:sp>
    </p:spTree>
    <p:extLst>
      <p:ext uri="{BB962C8B-B14F-4D97-AF65-F5344CB8AC3E}">
        <p14:creationId xmlns:p14="http://schemas.microsoft.com/office/powerpoint/2010/main" val="1977475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91050" y="1604963"/>
            <a:ext cx="3943350" cy="3460750"/>
          </a:xfrm>
          <a:prstGeom prst="rect">
            <a:avLst/>
          </a:prstGeom>
          <a:noFill/>
          <a:ln w="9525">
            <a:noFill/>
            <a:miter lim="800000"/>
            <a:headEnd/>
            <a:tailEnd/>
          </a:ln>
        </p:spPr>
        <p:txBody>
          <a:bodyPr/>
          <a:lstStyle/>
          <a:p>
            <a:pPr marL="228600" indent="-228600" eaLnBrk="0" hangingPunct="0">
              <a:spcBef>
                <a:spcPct val="25000"/>
              </a:spcBef>
              <a:spcAft>
                <a:spcPct val="10000"/>
              </a:spcAft>
              <a:buClr>
                <a:schemeClr val="tx1"/>
              </a:buClr>
              <a:buSzPct val="100000"/>
              <a:buFont typeface="Wingdings" pitchFamily="2" charset="2"/>
              <a:buChar char="l"/>
              <a:defRPr/>
            </a:pPr>
            <a:r>
              <a:rPr lang="zh-CN" altLang="en-US" sz="2000" b="0" kern="0" dirty="0">
                <a:solidFill>
                  <a:schemeClr val="tx1"/>
                </a:solidFill>
                <a:latin typeface="微软雅黑" panose="020B0503020204020204" pitchFamily="34" charset="-122"/>
                <a:ea typeface="微软雅黑" panose="020B0503020204020204" pitchFamily="34" charset="-122"/>
              </a:rPr>
              <a:t>设计测试用例并确定优先级</a:t>
            </a:r>
            <a:endParaRPr lang="en-US" altLang="zh-CN" sz="2000" b="0" kern="0" dirty="0">
              <a:solidFill>
                <a:schemeClr val="tx1"/>
              </a:solidFill>
              <a:latin typeface="微软雅黑" panose="020B0503020204020204" pitchFamily="34" charset="-122"/>
              <a:ea typeface="微软雅黑" panose="020B0503020204020204" pitchFamily="34" charset="-122"/>
            </a:endParaRPr>
          </a:p>
          <a:p>
            <a:pPr marL="228600" indent="-228600" eaLnBrk="0" hangingPunct="0">
              <a:spcBef>
                <a:spcPct val="25000"/>
              </a:spcBef>
              <a:spcAft>
                <a:spcPct val="10000"/>
              </a:spcAft>
              <a:buClr>
                <a:schemeClr val="tx1"/>
              </a:buClr>
              <a:buSzPct val="100000"/>
              <a:buFont typeface="Wingdings" pitchFamily="2" charset="2"/>
              <a:buChar char="l"/>
              <a:defRPr/>
            </a:pPr>
            <a:r>
              <a:rPr lang="zh-CN" altLang="en-US" sz="2000" b="0" kern="0" dirty="0">
                <a:solidFill>
                  <a:schemeClr val="tx1"/>
                </a:solidFill>
                <a:latin typeface="微软雅黑" panose="020B0503020204020204" pitchFamily="34" charset="-122"/>
                <a:ea typeface="微软雅黑" panose="020B0503020204020204" pitchFamily="34" charset="-122"/>
              </a:rPr>
              <a:t>确定测试条件和测试用例所需的必要的测试数据</a:t>
            </a:r>
            <a:endParaRPr lang="en-US" altLang="zh-CN" sz="2000" b="0" kern="0" dirty="0">
              <a:solidFill>
                <a:schemeClr val="tx1"/>
              </a:solidFill>
              <a:latin typeface="微软雅黑" panose="020B0503020204020204" pitchFamily="34" charset="-122"/>
              <a:ea typeface="微软雅黑" panose="020B0503020204020204" pitchFamily="34" charset="-122"/>
            </a:endParaRPr>
          </a:p>
          <a:p>
            <a:pPr marL="228600" indent="-228600" eaLnBrk="0" hangingPunct="0">
              <a:spcBef>
                <a:spcPct val="25000"/>
              </a:spcBef>
              <a:spcAft>
                <a:spcPct val="10000"/>
              </a:spcAft>
              <a:buClr>
                <a:schemeClr val="tx1"/>
              </a:buClr>
              <a:buSzPct val="100000"/>
              <a:buFont typeface="Wingdings" pitchFamily="2" charset="2"/>
              <a:buChar char="l"/>
              <a:defRPr/>
            </a:pPr>
            <a:r>
              <a:rPr lang="zh-CN" altLang="en-US" sz="2000" b="0" kern="0" dirty="0">
                <a:solidFill>
                  <a:schemeClr val="tx1"/>
                </a:solidFill>
                <a:latin typeface="微软雅黑" panose="020B0503020204020204" pitchFamily="34" charset="-122"/>
                <a:ea typeface="微软雅黑" panose="020B0503020204020204" pitchFamily="34" charset="-122"/>
              </a:rPr>
              <a:t>规划测试环境的搭建和确定测试需要的基础设施和工具</a:t>
            </a:r>
            <a:endParaRPr lang="en-US" altLang="zh-CN" sz="2000" b="0" kern="0" dirty="0">
              <a:solidFill>
                <a:schemeClr val="tx1"/>
              </a:solidFill>
              <a:latin typeface="微软雅黑" panose="020B0503020204020204" pitchFamily="34" charset="-122"/>
              <a:ea typeface="微软雅黑" panose="020B0503020204020204" pitchFamily="34" charset="-122"/>
            </a:endParaRPr>
          </a:p>
        </p:txBody>
      </p:sp>
      <p:sp>
        <p:nvSpPr>
          <p:cNvPr id="56324" name="Line 4"/>
          <p:cNvSpPr>
            <a:spLocks noChangeShapeType="1"/>
          </p:cNvSpPr>
          <p:nvPr/>
        </p:nvSpPr>
        <p:spPr bwMode="auto">
          <a:xfrm>
            <a:off x="471488" y="1568450"/>
            <a:ext cx="818673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微软雅黑" panose="020B0503020204020204" pitchFamily="34" charset="-122"/>
              <a:ea typeface="微软雅黑" panose="020B0503020204020204" pitchFamily="34" charset="-122"/>
            </a:endParaRPr>
          </a:p>
        </p:txBody>
      </p:sp>
      <p:sp>
        <p:nvSpPr>
          <p:cNvPr id="56325" name="Line 5"/>
          <p:cNvSpPr>
            <a:spLocks noChangeShapeType="1"/>
          </p:cNvSpPr>
          <p:nvPr/>
        </p:nvSpPr>
        <p:spPr bwMode="auto">
          <a:xfrm>
            <a:off x="4557713" y="1125538"/>
            <a:ext cx="41275" cy="3598862"/>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dirty="0">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auto">
          <a:xfrm>
            <a:off x="957263" y="1143000"/>
            <a:ext cx="2400300" cy="461665"/>
          </a:xfrm>
          <a:prstGeom prst="rect">
            <a:avLst/>
          </a:prstGeom>
          <a:noFill/>
          <a:ln w="19050" algn="ctr">
            <a:noFill/>
            <a:miter lim="800000"/>
            <a:headEnd/>
            <a:tailEnd/>
          </a:ln>
        </p:spPr>
        <p:txBody>
          <a:bodyPr>
            <a:spAutoFit/>
          </a:bodyP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rPr>
              <a:t>分析</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9" name="Text Box 7"/>
          <p:cNvSpPr txBox="1">
            <a:spLocks noChangeArrowheads="1"/>
          </p:cNvSpPr>
          <p:nvPr/>
        </p:nvSpPr>
        <p:spPr bwMode="auto">
          <a:xfrm>
            <a:off x="5443538" y="1149350"/>
            <a:ext cx="2400300" cy="461665"/>
          </a:xfrm>
          <a:prstGeom prst="rect">
            <a:avLst/>
          </a:prstGeom>
          <a:noFill/>
          <a:ln w="19050" algn="ctr">
            <a:noFill/>
            <a:miter lim="800000"/>
            <a:headEnd/>
            <a:tailEnd/>
          </a:ln>
        </p:spPr>
        <p:txBody>
          <a:bodyPr>
            <a:spAutoFit/>
          </a:bodyP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rPr>
              <a:t>设计</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444500" y="1665288"/>
            <a:ext cx="4029075"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5000"/>
              </a:spcBef>
              <a:spcAft>
                <a:spcPct val="10000"/>
              </a:spcAft>
              <a:buClr>
                <a:schemeClr val="tx1"/>
              </a:buClr>
              <a:buSzPct val="100000"/>
              <a:buFont typeface="Wingdings" panose="05000000000000000000" pitchFamily="2" charset="2"/>
              <a:buChar char="l"/>
            </a:pPr>
            <a:r>
              <a:rPr lang="zh-CN" altLang="en-US" sz="2000" b="0" dirty="0">
                <a:solidFill>
                  <a:schemeClr val="tx1"/>
                </a:solidFill>
                <a:latin typeface="微软雅黑" panose="020B0503020204020204" pitchFamily="34" charset="-122"/>
                <a:ea typeface="微软雅黑" panose="020B0503020204020204" pitchFamily="34" charset="-122"/>
              </a:rPr>
              <a:t>评审测试依据（比如需求、系统架构、设计和接口说明等）</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5000"/>
              </a:spcBef>
              <a:spcAft>
                <a:spcPct val="10000"/>
              </a:spcAft>
              <a:buClr>
                <a:schemeClr val="tx1"/>
              </a:buClr>
              <a:buSzPct val="100000"/>
              <a:buFont typeface="Wingdings" panose="05000000000000000000" pitchFamily="2" charset="2"/>
              <a:buChar char="l"/>
            </a:pPr>
            <a:r>
              <a:rPr lang="zh-CN" altLang="en-US" sz="2000" b="0" dirty="0">
                <a:solidFill>
                  <a:schemeClr val="tx1"/>
                </a:solidFill>
                <a:latin typeface="微软雅黑" panose="020B0503020204020204" pitchFamily="34" charset="-122"/>
                <a:ea typeface="微软雅黑" panose="020B0503020204020204" pitchFamily="34" charset="-122"/>
              </a:rPr>
              <a:t>评估测试依据和测试对象的可测性</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5000"/>
              </a:spcBef>
              <a:spcAft>
                <a:spcPct val="10000"/>
              </a:spcAft>
              <a:buClr>
                <a:schemeClr val="tx1"/>
              </a:buClr>
              <a:buSzPct val="100000"/>
              <a:buFont typeface="Wingdings" panose="05000000000000000000" pitchFamily="2" charset="2"/>
              <a:buChar char="l"/>
            </a:pPr>
            <a:r>
              <a:rPr lang="zh-CN" altLang="en-US" sz="2000" b="0" dirty="0">
                <a:solidFill>
                  <a:schemeClr val="tx1"/>
                </a:solidFill>
                <a:latin typeface="微软雅黑" panose="020B0503020204020204" pitchFamily="34" charset="-122"/>
                <a:ea typeface="微软雅黑" panose="020B0503020204020204" pitchFamily="34" charset="-122"/>
              </a:rPr>
              <a:t>通过对测试项、规格说明、测试对象行为和结构的分析，识别测试条件并确定其优先级</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5000"/>
              </a:spcBef>
              <a:spcAft>
                <a:spcPct val="10000"/>
              </a:spcAft>
              <a:buClr>
                <a:schemeClr val="tx1"/>
              </a:buClr>
              <a:buSzPct val="100000"/>
            </a:pPr>
            <a:endParaRPr lang="en-US" altLang="zh-CN" b="0" dirty="0">
              <a:solidFill>
                <a:schemeClr val="tx1"/>
              </a:solidFill>
              <a:latin typeface="微软雅黑" panose="020B0503020204020204" pitchFamily="34" charset="-122"/>
              <a:ea typeface="微软雅黑" panose="020B0503020204020204" pitchFamily="34" charset="-122"/>
            </a:endParaRPr>
          </a:p>
        </p:txBody>
      </p:sp>
      <p:grpSp>
        <p:nvGrpSpPr>
          <p:cNvPr id="56329" name="Group 8"/>
          <p:cNvGrpSpPr>
            <a:grpSpLocks/>
          </p:cNvGrpSpPr>
          <p:nvPr/>
        </p:nvGrpSpPr>
        <p:grpSpPr bwMode="auto">
          <a:xfrm>
            <a:off x="454025" y="4743290"/>
            <a:ext cx="8080375" cy="1347788"/>
            <a:chOff x="447" y="3401"/>
            <a:chExt cx="5090" cy="849"/>
          </a:xfrm>
        </p:grpSpPr>
        <p:pic>
          <p:nvPicPr>
            <p:cNvPr id="56330" name="Picture 4" descr="Untitled-2"/>
            <p:cNvPicPr>
              <a:picLocks noChangeAspect="1" noChangeArrowheads="1"/>
            </p:cNvPicPr>
            <p:nvPr/>
          </p:nvPicPr>
          <p:blipFill>
            <a:blip r:embed="rId2">
              <a:extLst>
                <a:ext uri="{28A0092B-C50C-407E-A947-70E740481C1C}">
                  <a14:useLocalDpi xmlns:a14="http://schemas.microsoft.com/office/drawing/2010/main" val="0"/>
                </a:ext>
              </a:extLst>
            </a:blip>
            <a:srcRect b="68591"/>
            <a:stretch>
              <a:fillRect/>
            </a:stretch>
          </p:blipFill>
          <p:spPr bwMode="auto">
            <a:xfrm>
              <a:off x="447" y="3401"/>
              <a:ext cx="1266" cy="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5" descr="G397920052005_PPT"/>
            <p:cNvPicPr>
              <a:picLocks noChangeAspect="1" noChangeArrowheads="1"/>
            </p:cNvPicPr>
            <p:nvPr/>
          </p:nvPicPr>
          <p:blipFill>
            <a:blip r:embed="rId3">
              <a:extLst>
                <a:ext uri="{28A0092B-C50C-407E-A947-70E740481C1C}">
                  <a14:useLocalDpi xmlns:a14="http://schemas.microsoft.com/office/drawing/2010/main" val="0"/>
                </a:ext>
              </a:extLst>
            </a:blip>
            <a:srcRect l="1228" t="-409" b="14008"/>
            <a:stretch>
              <a:fillRect/>
            </a:stretch>
          </p:blipFill>
          <p:spPr bwMode="auto">
            <a:xfrm>
              <a:off x="1759" y="3401"/>
              <a:ext cx="1279"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6" descr="G406625062005_PPT"/>
            <p:cNvPicPr>
              <a:picLocks noChangeAspect="1" noChangeArrowheads="1"/>
            </p:cNvPicPr>
            <p:nvPr/>
          </p:nvPicPr>
          <p:blipFill>
            <a:blip r:embed="rId4">
              <a:extLst>
                <a:ext uri="{28A0092B-C50C-407E-A947-70E740481C1C}">
                  <a14:useLocalDpi xmlns:a14="http://schemas.microsoft.com/office/drawing/2010/main" val="0"/>
                </a:ext>
              </a:extLst>
            </a:blip>
            <a:srcRect r="4138" b="17934"/>
            <a:stretch>
              <a:fillRect/>
            </a:stretch>
          </p:blipFill>
          <p:spPr bwMode="auto">
            <a:xfrm>
              <a:off x="4286" y="3401"/>
              <a:ext cx="125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3" name="Picture 7" descr="G402121062005_PPT"/>
            <p:cNvPicPr>
              <a:picLocks noChangeAspect="1" noChangeArrowheads="1"/>
            </p:cNvPicPr>
            <p:nvPr/>
          </p:nvPicPr>
          <p:blipFill>
            <a:blip r:embed="rId5">
              <a:extLst>
                <a:ext uri="{28A0092B-C50C-407E-A947-70E740481C1C}">
                  <a14:useLocalDpi xmlns:a14="http://schemas.microsoft.com/office/drawing/2010/main" val="0"/>
                </a:ext>
              </a:extLst>
            </a:blip>
            <a:srcRect r="8870" b="16068"/>
            <a:stretch>
              <a:fillRect/>
            </a:stretch>
          </p:blipFill>
          <p:spPr bwMode="auto">
            <a:xfrm>
              <a:off x="3084" y="3401"/>
              <a:ext cx="116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2.2.1 </a:t>
            </a:r>
            <a:r>
              <a:rPr lang="zh-CN" altLang="en-US" sz="2800" dirty="0">
                <a:solidFill>
                  <a:schemeClr val="tx1"/>
                </a:solidFill>
                <a:ea typeface="微软雅黑" panose="020B0503020204020204" pitchFamily="34" charset="-122"/>
              </a:rPr>
              <a:t>软件测试工作流程</a:t>
            </a:r>
            <a:endParaRPr lang="en-US" sz="2800" dirty="0">
              <a:solidFill>
                <a:schemeClr val="tx1"/>
              </a:solidFill>
              <a:ea typeface="微软雅黑" panose="020B0503020204020204" pitchFamily="34" charset="-122"/>
            </a:endParaRPr>
          </a:p>
        </p:txBody>
      </p:sp>
    </p:spTree>
    <p:extLst>
      <p:ext uri="{BB962C8B-B14F-4D97-AF65-F5344CB8AC3E}">
        <p14:creationId xmlns:p14="http://schemas.microsoft.com/office/powerpoint/2010/main" val="29709477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4561" y="887936"/>
            <a:ext cx="7977859" cy="4801314"/>
          </a:xfrm>
          <a:prstGeom prst="rect">
            <a:avLst/>
          </a:prstGeom>
          <a:solidFill>
            <a:schemeClr val="bg1"/>
          </a:solidFill>
        </p:spPr>
        <p:txBody>
          <a:bodyPr wrap="square">
            <a:spAutoFit/>
          </a:bodyPr>
          <a:lstStyle/>
          <a:p>
            <a:pPr>
              <a:lnSpc>
                <a:spcPct val="150000"/>
              </a:lnSpc>
              <a:defRPr/>
            </a:pPr>
            <a:r>
              <a:rPr lang="zh-CN" altLang="en-US" sz="2400" b="1" dirty="0" smtClean="0">
                <a:solidFill>
                  <a:srgbClr val="0070C0"/>
                </a:solidFill>
                <a:latin typeface="微软雅黑" panose="020B0503020204020204" pitchFamily="34" charset="-122"/>
                <a:ea typeface="微软雅黑" panose="020B0503020204020204" pitchFamily="34" charset="-122"/>
              </a:rPr>
              <a:t>测试需求分析：</a:t>
            </a:r>
            <a:endParaRPr lang="en-US" altLang="zh-CN" sz="2400" b="0" dirty="0" smtClean="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chemeClr val="tx1"/>
              </a:buClr>
              <a:buFont typeface="+mj-lt"/>
              <a:buAutoNum type="arabicPeriod"/>
              <a:defRPr/>
            </a:pPr>
            <a:r>
              <a:rPr lang="zh-CN" altLang="en-US" sz="2000" b="1" dirty="0" smtClean="0">
                <a:latin typeface="微软雅黑" panose="020B0503020204020204" pitchFamily="34" charset="-122"/>
                <a:ea typeface="微软雅黑" panose="020B0503020204020204" pitchFamily="34" charset="-122"/>
              </a:rPr>
              <a:t>是否存在明确的期望结果</a:t>
            </a:r>
            <a:endParaRPr lang="en-US" altLang="zh-CN" sz="2000" b="1" dirty="0" smtClean="0">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无论是对软件进行</a:t>
            </a:r>
            <a:r>
              <a:rPr lang="zh-CN" altLang="en-US" sz="2000" b="0" dirty="0" smtClean="0">
                <a:solidFill>
                  <a:schemeClr val="tx1"/>
                </a:solidFill>
                <a:latin typeface="微软雅黑" panose="020B0503020204020204" pitchFamily="34" charset="-122"/>
                <a:ea typeface="微软雅黑" panose="020B0503020204020204" pitchFamily="34" charset="-122"/>
              </a:rPr>
              <a:t>单元测试还是系统测试</a:t>
            </a:r>
            <a:r>
              <a:rPr lang="zh-CN" altLang="en-US" sz="2000" b="0" dirty="0">
                <a:solidFill>
                  <a:schemeClr val="tx1"/>
                </a:solidFill>
                <a:latin typeface="微软雅黑" panose="020B0503020204020204" pitchFamily="34" charset="-122"/>
                <a:ea typeface="微软雅黑" panose="020B0503020204020204" pitchFamily="34" charset="-122"/>
              </a:rPr>
              <a:t>，只有当定义了明确的期望结果，才可以去判断程序执行是正确还是错误。</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2"/>
                </a:solidFill>
                <a:latin typeface="微软雅黑" panose="020B0503020204020204" pitchFamily="34" charset="-122"/>
                <a:ea typeface="微软雅黑" panose="020B0503020204020204" pitchFamily="34" charset="-122"/>
              </a:rPr>
              <a:t>例如</a:t>
            </a:r>
            <a:r>
              <a:rPr lang="zh-CN" altLang="en-US" sz="2000" dirty="0" smtClean="0">
                <a:solidFill>
                  <a:schemeClr val="tx2"/>
                </a:solidFill>
                <a:latin typeface="微软雅黑" panose="020B0503020204020204" pitchFamily="34" charset="-122"/>
                <a:ea typeface="微软雅黑" panose="020B0503020204020204" pitchFamily="34" charset="-122"/>
              </a:rPr>
              <a:t>：当</a:t>
            </a:r>
            <a:r>
              <a:rPr lang="zh-CN" altLang="en-US" sz="2000" dirty="0">
                <a:solidFill>
                  <a:schemeClr val="tx2"/>
                </a:solidFill>
                <a:latin typeface="微软雅黑" panose="020B0503020204020204" pitchFamily="34" charset="-122"/>
                <a:ea typeface="微软雅黑" panose="020B0503020204020204" pitchFamily="34" charset="-122"/>
              </a:rPr>
              <a:t>用户在操作系统中选中某文件，并点击“</a:t>
            </a:r>
            <a:r>
              <a:rPr lang="en-US" altLang="zh-CN" sz="2000" dirty="0">
                <a:solidFill>
                  <a:schemeClr val="tx2"/>
                </a:solidFill>
                <a:latin typeface="微软雅黑" panose="020B0503020204020204" pitchFamily="34" charset="-122"/>
                <a:ea typeface="微软雅黑" panose="020B0503020204020204" pitchFamily="34" charset="-122"/>
              </a:rPr>
              <a:t>Delete</a:t>
            </a:r>
            <a:r>
              <a:rPr lang="zh-CN" altLang="en-US" sz="2000" dirty="0">
                <a:solidFill>
                  <a:schemeClr val="tx2"/>
                </a:solidFill>
                <a:latin typeface="微软雅黑" panose="020B0503020204020204" pitchFamily="34" charset="-122"/>
                <a:ea typeface="微软雅黑" panose="020B0503020204020204" pitchFamily="34" charset="-122"/>
              </a:rPr>
              <a:t>”键后，系统将弹出如下对话框</a:t>
            </a:r>
            <a:endParaRPr lang="en-US" altLang="zh-CN" sz="2000" dirty="0">
              <a:solidFill>
                <a:schemeClr val="tx2"/>
              </a:solidFill>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endParaRPr lang="en-US" altLang="zh-CN" sz="16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endParaRPr lang="en-US" altLang="zh-CN" sz="16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r>
              <a:rPr lang="en-US" altLang="zh-CN" sz="1600" b="0" dirty="0">
                <a:solidFill>
                  <a:schemeClr val="tx1"/>
                </a:solidFill>
                <a:latin typeface="微软雅黑" panose="020B0503020204020204" pitchFamily="34" charset="-122"/>
                <a:ea typeface="微软雅黑" panose="020B0503020204020204" pitchFamily="34" charset="-122"/>
              </a:rPr>
              <a:t>	</a:t>
            </a:r>
            <a:endParaRPr lang="en-US" altLang="zh-CN" sz="1600" b="0" dirty="0" smtClean="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endParaRPr lang="en-US" altLang="zh-CN" sz="1600" dirty="0">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endParaRPr lang="en-US" altLang="zh-CN" sz="1600" b="0" dirty="0">
              <a:solidFill>
                <a:schemeClr val="tx1"/>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rPr>
              <a:t>2.2.1 </a:t>
            </a:r>
            <a:r>
              <a:rPr lang="zh-CN" altLang="en-US" sz="2800" dirty="0">
                <a:solidFill>
                  <a:schemeClr val="tx1"/>
                </a:solidFill>
              </a:rPr>
              <a:t>软件测试工作流程</a:t>
            </a:r>
            <a:endParaRPr lang="en-US" sz="2800" dirty="0">
              <a:solidFill>
                <a:schemeClr val="tx1"/>
              </a:solidFill>
            </a:endParaRPr>
          </a:p>
        </p:txBody>
      </p:sp>
      <p:pic>
        <p:nvPicPr>
          <p:cNvPr id="145410" name="Picture 2"/>
          <p:cNvPicPr>
            <a:picLocks noChangeAspect="1" noChangeArrowheads="1"/>
          </p:cNvPicPr>
          <p:nvPr/>
        </p:nvPicPr>
        <p:blipFill>
          <a:blip r:embed="rId3"/>
          <a:srcRect/>
          <a:stretch>
            <a:fillRect/>
          </a:stretch>
        </p:blipFill>
        <p:spPr bwMode="auto">
          <a:xfrm>
            <a:off x="2224823" y="4090247"/>
            <a:ext cx="4782133" cy="1599003"/>
          </a:xfrm>
          <a:prstGeom prst="rect">
            <a:avLst/>
          </a:prstGeom>
          <a:noFill/>
          <a:ln w="3175" cap="flat" cmpd="sng" algn="ctr">
            <a:noFill/>
            <a:prstDash val="solid"/>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151690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4561" y="887936"/>
            <a:ext cx="7977859" cy="3823611"/>
          </a:xfrm>
          <a:prstGeom prst="rect">
            <a:avLst/>
          </a:prstGeom>
          <a:solidFill>
            <a:schemeClr val="bg1"/>
          </a:solidFill>
        </p:spPr>
        <p:txBody>
          <a:bodyPr wrap="square">
            <a:spAutoFit/>
          </a:bodyPr>
          <a:lstStyle/>
          <a:p>
            <a:pPr>
              <a:lnSpc>
                <a:spcPct val="150000"/>
              </a:lnSpc>
              <a:defRPr/>
            </a:pPr>
            <a:r>
              <a:rPr lang="zh-CN" altLang="en-US" sz="2400" b="1" dirty="0" smtClean="0">
                <a:solidFill>
                  <a:srgbClr val="0070C0"/>
                </a:solidFill>
                <a:latin typeface="微软雅黑" panose="020B0503020204020204" pitchFamily="34" charset="-122"/>
                <a:ea typeface="微软雅黑" panose="020B0503020204020204" pitchFamily="34" charset="-122"/>
              </a:rPr>
              <a:t>测试需求分析：</a:t>
            </a:r>
            <a:endParaRPr lang="en-US" altLang="zh-CN" sz="2400" b="0" dirty="0">
              <a:solidFill>
                <a:srgbClr val="0070C0"/>
              </a:solidFill>
              <a:latin typeface="微软雅黑" panose="020B0503020204020204" pitchFamily="34" charset="-122"/>
              <a:ea typeface="微软雅黑" panose="020B0503020204020204" pitchFamily="34" charset="-122"/>
            </a:endParaRPr>
          </a:p>
          <a:p>
            <a:pPr marL="800100" lvl="1" indent="-342900">
              <a:lnSpc>
                <a:spcPct val="150000"/>
              </a:lnSpc>
              <a:buClr>
                <a:schemeClr val="tx1"/>
              </a:buClr>
              <a:buFont typeface="+mj-lt"/>
              <a:buAutoNum type="arabicPeriod" startAt="2"/>
              <a:defRPr/>
            </a:pPr>
            <a:r>
              <a:rPr lang="zh-CN" altLang="en-US" sz="2000" b="1" dirty="0">
                <a:latin typeface="微软雅黑" panose="020B0503020204020204" pitchFamily="34" charset="-122"/>
                <a:ea typeface="微软雅黑" panose="020B0503020204020204" pitchFamily="34" charset="-122"/>
              </a:rPr>
              <a:t>期望结果描述是否完整、</a:t>
            </a:r>
            <a:r>
              <a:rPr lang="zh-CN" altLang="en-US" sz="2000" b="1" dirty="0" smtClean="0">
                <a:latin typeface="微软雅黑" panose="020B0503020204020204" pitchFamily="34" charset="-122"/>
                <a:ea typeface="微软雅黑" panose="020B0503020204020204" pitchFamily="34" charset="-122"/>
              </a:rPr>
              <a:t>准确</a:t>
            </a:r>
            <a:endParaRPr lang="en-US" altLang="zh-CN" sz="2000" b="1" dirty="0">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1"/>
                </a:solidFill>
                <a:latin typeface="微软雅黑" panose="020B0503020204020204" pitchFamily="34" charset="-122"/>
                <a:ea typeface="微软雅黑" panose="020B0503020204020204" pitchFamily="34" charset="-122"/>
              </a:rPr>
              <a:t>测试的期望结果描述是否足够准确和完整，以至测试人员可以开发出相应的测试案例。</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r>
              <a:rPr lang="en-US" altLang="zh-CN" sz="2000" b="0" dirty="0">
                <a:solidFill>
                  <a:schemeClr val="tx1"/>
                </a:solidFill>
                <a:latin typeface="微软雅黑" panose="020B0503020204020204" pitchFamily="34" charset="-122"/>
                <a:ea typeface="微软雅黑" panose="020B0503020204020204" pitchFamily="34" charset="-122"/>
              </a:rPr>
              <a:t>	</a:t>
            </a:r>
            <a:r>
              <a:rPr lang="zh-CN" altLang="en-US" sz="2000" b="0" dirty="0">
                <a:solidFill>
                  <a:schemeClr val="tx2"/>
                </a:solidFill>
                <a:latin typeface="微软雅黑" panose="020B0503020204020204" pitchFamily="34" charset="-122"/>
                <a:ea typeface="微软雅黑" panose="020B0503020204020204" pitchFamily="34" charset="-122"/>
              </a:rPr>
              <a:t>例如</a:t>
            </a:r>
            <a:r>
              <a:rPr lang="zh-CN" altLang="en-US" sz="2000" b="0" dirty="0" smtClean="0">
                <a:solidFill>
                  <a:schemeClr val="tx2"/>
                </a:solidFill>
                <a:latin typeface="微软雅黑" panose="020B0503020204020204" pitchFamily="34" charset="-122"/>
                <a:ea typeface="微软雅黑" panose="020B0503020204020204" pitchFamily="34" charset="-122"/>
              </a:rPr>
              <a:t>：当</a:t>
            </a:r>
            <a:r>
              <a:rPr lang="zh-CN" altLang="en-US" sz="2000" b="0" dirty="0">
                <a:solidFill>
                  <a:schemeClr val="tx2"/>
                </a:solidFill>
                <a:latin typeface="微软雅黑" panose="020B0503020204020204" pitchFamily="34" charset="-122"/>
                <a:ea typeface="微软雅黑" panose="020B0503020204020204" pitchFamily="34" charset="-122"/>
              </a:rPr>
              <a:t>用户在操作系统中选中某文件，并点击“</a:t>
            </a:r>
            <a:r>
              <a:rPr lang="en-US" altLang="zh-CN" sz="2000" b="0" dirty="0">
                <a:solidFill>
                  <a:schemeClr val="tx2"/>
                </a:solidFill>
                <a:latin typeface="微软雅黑" panose="020B0503020204020204" pitchFamily="34" charset="-122"/>
                <a:ea typeface="微软雅黑" panose="020B0503020204020204" pitchFamily="34" charset="-122"/>
              </a:rPr>
              <a:t>Delete</a:t>
            </a:r>
            <a:r>
              <a:rPr lang="zh-CN" altLang="en-US" sz="2000" b="0" dirty="0">
                <a:solidFill>
                  <a:schemeClr val="tx2"/>
                </a:solidFill>
                <a:latin typeface="微软雅黑" panose="020B0503020204020204" pitchFamily="34" charset="-122"/>
                <a:ea typeface="微软雅黑" panose="020B0503020204020204" pitchFamily="34" charset="-122"/>
              </a:rPr>
              <a:t>”键后，系统将弹出对话框</a:t>
            </a:r>
            <a:r>
              <a:rPr lang="zh-CN" altLang="en-US" sz="2000" b="0" dirty="0" smtClean="0">
                <a:solidFill>
                  <a:schemeClr val="tx2"/>
                </a:solidFill>
                <a:latin typeface="微软雅黑" panose="020B0503020204020204" pitchFamily="34" charset="-122"/>
                <a:ea typeface="微软雅黑" panose="020B0503020204020204" pitchFamily="34" charset="-122"/>
              </a:rPr>
              <a:t>。</a:t>
            </a:r>
            <a:endParaRPr lang="en-US" altLang="zh-CN" sz="2000" dirty="0">
              <a:solidFill>
                <a:schemeClr val="tx2"/>
              </a:solidFill>
              <a:latin typeface="微软雅黑" panose="020B0503020204020204" pitchFamily="34" charset="-122"/>
              <a:ea typeface="微软雅黑" panose="020B0503020204020204" pitchFamily="34" charset="-122"/>
            </a:endParaRPr>
          </a:p>
          <a:p>
            <a:pPr marL="800100" lvl="1" indent="-342900">
              <a:lnSpc>
                <a:spcPct val="150000"/>
              </a:lnSpc>
              <a:buClr>
                <a:schemeClr val="bg2">
                  <a:lumMod val="75000"/>
                </a:schemeClr>
              </a:buClr>
              <a:defRPr/>
            </a:pPr>
            <a:r>
              <a:rPr lang="en-US" altLang="zh-CN" sz="2000" b="0" dirty="0">
                <a:solidFill>
                  <a:schemeClr val="tx2"/>
                </a:solidFill>
                <a:latin typeface="微软雅黑" panose="020B0503020204020204" pitchFamily="34" charset="-122"/>
                <a:ea typeface="微软雅黑" panose="020B0503020204020204" pitchFamily="34" charset="-122"/>
              </a:rPr>
              <a:t> </a:t>
            </a:r>
            <a:r>
              <a:rPr lang="en-US" altLang="zh-CN" sz="2000" b="0" dirty="0" smtClean="0">
                <a:solidFill>
                  <a:schemeClr val="tx2"/>
                </a:solidFill>
                <a:latin typeface="微软雅黑" panose="020B0503020204020204" pitchFamily="34" charset="-122"/>
                <a:ea typeface="微软雅黑" panose="020B0503020204020204" pitchFamily="34" charset="-122"/>
              </a:rPr>
              <a:t>     </a:t>
            </a:r>
            <a:r>
              <a:rPr lang="zh-CN" altLang="en-US" sz="2000" b="0" dirty="0" smtClean="0">
                <a:solidFill>
                  <a:schemeClr val="tx2"/>
                </a:solidFill>
                <a:latin typeface="微软雅黑" panose="020B0503020204020204" pitchFamily="34" charset="-122"/>
                <a:ea typeface="微软雅黑" panose="020B0503020204020204" pitchFamily="34" charset="-122"/>
              </a:rPr>
              <a:t>说明</a:t>
            </a:r>
            <a:r>
              <a:rPr lang="zh-CN" altLang="en-US" sz="2000" b="0" dirty="0">
                <a:solidFill>
                  <a:schemeClr val="tx2"/>
                </a:solidFill>
                <a:latin typeface="微软雅黑" panose="020B0503020204020204" pitchFamily="34" charset="-122"/>
                <a:ea typeface="微软雅黑" panose="020B0503020204020204" pitchFamily="34" charset="-122"/>
              </a:rPr>
              <a:t>：未对弹出对话框进行足够多的描述，无法衡量应该弹出什么样的对话框。这样的需求缺乏可测性，因为无法准确度量。</a:t>
            </a:r>
            <a:endParaRPr lang="en-US" altLang="zh-CN" sz="2000" b="0" dirty="0">
              <a:solidFill>
                <a:schemeClr val="tx2"/>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rPr>
              <a:t>2.2.1 </a:t>
            </a:r>
            <a:r>
              <a:rPr lang="zh-CN" altLang="en-US" sz="2800" dirty="0">
                <a:solidFill>
                  <a:schemeClr val="tx1"/>
                </a:solidFill>
              </a:rPr>
              <a:t>软件测试工作流程</a:t>
            </a:r>
            <a:endParaRPr lang="en-US" sz="2800" dirty="0">
              <a:solidFill>
                <a:schemeClr val="tx1"/>
              </a:solidFill>
            </a:endParaRPr>
          </a:p>
        </p:txBody>
      </p:sp>
    </p:spTree>
    <p:extLst>
      <p:ext uri="{BB962C8B-B14F-4D97-AF65-F5344CB8AC3E}">
        <p14:creationId xmlns:p14="http://schemas.microsoft.com/office/powerpoint/2010/main" val="3357687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8229600" cy="850900"/>
          </a:xfrm>
        </p:spPr>
        <p:txBody>
          <a:bodyPr vert="horz" lIns="91440" tIns="45720" rIns="91440" bIns="45720" rtlCol="0" anchor="ctr">
            <a:normAutofit/>
          </a:bodyPr>
          <a:lstStyle/>
          <a:p>
            <a:r>
              <a:rPr lang="zh-CN" altLang="en-US" sz="2800" dirty="0" smtClean="0">
                <a:solidFill>
                  <a:schemeClr val="tx1"/>
                </a:solidFill>
                <a:latin typeface="微软雅黑" panose="020B0503020204020204" pitchFamily="34" charset="-122"/>
                <a:ea typeface="微软雅黑" panose="020B0503020204020204" pitchFamily="34" charset="-122"/>
              </a:rPr>
              <a:t>本章安排</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4294967295"/>
          </p:nvPr>
        </p:nvSpPr>
        <p:spPr>
          <a:xfrm>
            <a:off x="720969" y="1239716"/>
            <a:ext cx="5165725" cy="5006975"/>
          </a:xfrm>
        </p:spPr>
        <p:txBody>
          <a:bodyPr>
            <a:normAutofit/>
          </a:bodyPr>
          <a:lstStyle/>
          <a:p>
            <a:pPr lvl="1">
              <a:lnSpc>
                <a:spcPct val="150000"/>
              </a:lnSpc>
              <a:buNone/>
            </a:pPr>
            <a:r>
              <a:rPr lang="en-US" altLang="zh-CN" b="1" dirty="0" smtClean="0">
                <a:solidFill>
                  <a:srgbClr val="0070C0"/>
                </a:solidFill>
                <a:latin typeface="微软雅黑" panose="020B0503020204020204" pitchFamily="34" charset="-122"/>
                <a:ea typeface="微软雅黑" panose="020B0503020204020204" pitchFamily="34" charset="-122"/>
              </a:rPr>
              <a:t>2.1 </a:t>
            </a:r>
            <a:r>
              <a:rPr lang="zh-CN" altLang="zh-CN" b="1" dirty="0" smtClean="0">
                <a:solidFill>
                  <a:srgbClr val="0070C0"/>
                </a:solidFill>
                <a:latin typeface="微软雅黑" panose="020B0503020204020204" pitchFamily="34" charset="-122"/>
                <a:ea typeface="微软雅黑" panose="020B0503020204020204" pitchFamily="34" charset="-122"/>
              </a:rPr>
              <a:t>软件</a:t>
            </a:r>
            <a:r>
              <a:rPr lang="zh-CN" altLang="en-US" b="1" dirty="0" smtClean="0">
                <a:solidFill>
                  <a:srgbClr val="0070C0"/>
                </a:solidFill>
                <a:latin typeface="微软雅黑" panose="020B0503020204020204" pitchFamily="34" charset="-122"/>
                <a:ea typeface="微软雅黑" panose="020B0503020204020204" pitchFamily="34" charset="-122"/>
              </a:rPr>
              <a:t>测试基本</a:t>
            </a:r>
            <a:r>
              <a:rPr lang="zh-CN" altLang="en-US" b="1" dirty="0">
                <a:solidFill>
                  <a:srgbClr val="0070C0"/>
                </a:solidFill>
                <a:latin typeface="微软雅黑" panose="020B0503020204020204" pitchFamily="34" charset="-122"/>
                <a:ea typeface="微软雅黑" panose="020B0503020204020204" pitchFamily="34" charset="-122"/>
              </a:rPr>
              <a:t>概念</a:t>
            </a:r>
            <a:endParaRPr lang="en-US" altLang="zh-CN" b="1" dirty="0">
              <a:solidFill>
                <a:srgbClr val="0070C0"/>
              </a:solidFill>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2.2 </a:t>
            </a:r>
            <a:r>
              <a:rPr lang="zh-CN" altLang="en-US" sz="2000" dirty="0">
                <a:latin typeface="微软雅黑" panose="020B0503020204020204" pitchFamily="34" charset="-122"/>
                <a:ea typeface="微软雅黑" panose="020B0503020204020204" pitchFamily="34" charset="-122"/>
              </a:rPr>
              <a:t>软件测试工作</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en-US" altLang="zh-CN" sz="2000" dirty="0">
                <a:latin typeface="微软雅黑" panose="020B0503020204020204" pitchFamily="34" charset="-122"/>
                <a:ea typeface="微软雅黑" panose="020B0503020204020204" pitchFamily="34" charset="-122"/>
              </a:rPr>
              <a:t>2.3 </a:t>
            </a:r>
            <a:r>
              <a:rPr lang="zh-CN" altLang="en-US" sz="2000" dirty="0">
                <a:latin typeface="微软雅黑" panose="020B0503020204020204" pitchFamily="34" charset="-122"/>
                <a:ea typeface="微软雅黑" panose="020B0503020204020204" pitchFamily="34" charset="-122"/>
              </a:rPr>
              <a:t>软件测试职业</a:t>
            </a:r>
            <a:endParaRPr lang="en-US" altLang="zh-CN" sz="2000" dirty="0">
              <a:latin typeface="微软雅黑" panose="020B0503020204020204" pitchFamily="34" charset="-122"/>
              <a:ea typeface="微软雅黑" panose="020B0503020204020204" pitchFamily="34" charset="-122"/>
            </a:endParaRPr>
          </a:p>
          <a:p>
            <a:pPr lvl="1">
              <a:lnSpc>
                <a:spcPct val="150000"/>
              </a:lnSpc>
              <a:buNone/>
            </a:pPr>
            <a:endParaRPr lang="en-US" altLang="zh-CN" sz="2000" dirty="0" smtClean="0"/>
          </a:p>
        </p:txBody>
      </p:sp>
    </p:spTree>
    <p:extLst>
      <p:ext uri="{BB962C8B-B14F-4D97-AF65-F5344CB8AC3E}">
        <p14:creationId xmlns:p14="http://schemas.microsoft.com/office/powerpoint/2010/main" val="3392042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0" y="711843"/>
            <a:ext cx="8123238" cy="490538"/>
          </a:xfrm>
        </p:spPr>
        <p:txBody>
          <a:bodyPr vert="horz" lIns="91440" tIns="45720" rIns="91440" bIns="45720" rtlCol="0" anchor="ctr">
            <a:normAutofit/>
          </a:bodyPr>
          <a:lstStyle/>
          <a:p>
            <a:pPr algn="l"/>
            <a:r>
              <a:rPr lang="zh-CN" altLang="en-US" sz="2400" dirty="0" smtClean="0">
                <a:solidFill>
                  <a:srgbClr val="0070C0"/>
                </a:solidFill>
                <a:ea typeface="微软雅黑" panose="020B0503020204020204" pitchFamily="34" charset="-122"/>
              </a:rPr>
              <a:t>测试用例设计</a:t>
            </a:r>
            <a:endParaRPr lang="zh-CN" altLang="en-US" sz="2400" dirty="0">
              <a:solidFill>
                <a:srgbClr val="0070C0"/>
              </a:solidFill>
              <a:ea typeface="微软雅黑" panose="020B0503020204020204" pitchFamily="34" charset="-122"/>
            </a:endParaRPr>
          </a:p>
        </p:txBody>
      </p:sp>
      <p:sp>
        <p:nvSpPr>
          <p:cNvPr id="5" name="TextBox 4"/>
          <p:cNvSpPr txBox="1">
            <a:spLocks noChangeArrowheads="1"/>
          </p:cNvSpPr>
          <p:nvPr/>
        </p:nvSpPr>
        <p:spPr bwMode="auto">
          <a:xfrm>
            <a:off x="685800" y="1080679"/>
            <a:ext cx="8153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sz="2000" b="0" dirty="0">
                <a:solidFill>
                  <a:schemeClr val="tx1"/>
                </a:solidFill>
                <a:latin typeface="微软雅黑" panose="020B0503020204020204" pitchFamily="34" charset="-122"/>
                <a:ea typeface="微软雅黑" panose="020B0503020204020204" pitchFamily="34" charset="-122"/>
              </a:rPr>
              <a:t>某公司计划</a:t>
            </a:r>
            <a:r>
              <a:rPr lang="zh-CN" altLang="en-US" sz="2000" b="0" dirty="0" smtClean="0">
                <a:solidFill>
                  <a:schemeClr val="tx1"/>
                </a:solidFill>
                <a:latin typeface="微软雅黑" panose="020B0503020204020204" pitchFamily="34" charset="-122"/>
                <a:ea typeface="微软雅黑" panose="020B0503020204020204" pitchFamily="34" charset="-122"/>
              </a:rPr>
              <a:t>在</a:t>
            </a:r>
            <a:r>
              <a:rPr lang="zh-CN" altLang="en-US" sz="2000" b="0" dirty="0">
                <a:solidFill>
                  <a:schemeClr val="tx1"/>
                </a:solidFill>
                <a:latin typeface="微软雅黑" panose="020B0503020204020204" pitchFamily="34" charset="-122"/>
                <a:ea typeface="微软雅黑" panose="020B0503020204020204" pitchFamily="34" charset="-122"/>
              </a:rPr>
              <a:t>春节</a:t>
            </a:r>
            <a:r>
              <a:rPr lang="zh-CN" altLang="en-US" sz="2000" b="0" dirty="0" smtClean="0">
                <a:solidFill>
                  <a:schemeClr val="tx1"/>
                </a:solidFill>
                <a:latin typeface="微软雅黑" panose="020B0503020204020204" pitchFamily="34" charset="-122"/>
                <a:ea typeface="微软雅黑" panose="020B0503020204020204" pitchFamily="34" charset="-122"/>
              </a:rPr>
              <a:t>时</a:t>
            </a:r>
            <a:r>
              <a:rPr lang="zh-CN" altLang="en-US" sz="2000" b="0" dirty="0">
                <a:solidFill>
                  <a:schemeClr val="tx1"/>
                </a:solidFill>
                <a:latin typeface="微软雅黑" panose="020B0503020204020204" pitchFamily="34" charset="-122"/>
                <a:ea typeface="微软雅黑" panose="020B0503020204020204" pitchFamily="34" charset="-122"/>
              </a:rPr>
              <a:t>给员工发放奖金，公司规定凡在公司工作</a:t>
            </a:r>
            <a:r>
              <a:rPr lang="en-US" altLang="zh-CN" sz="2000" b="0" dirty="0">
                <a:solidFill>
                  <a:schemeClr val="tx1"/>
                </a:solidFill>
                <a:latin typeface="微软雅黑" panose="020B0503020204020204" pitchFamily="34" charset="-122"/>
                <a:ea typeface="微软雅黑" panose="020B0503020204020204" pitchFamily="34" charset="-122"/>
              </a:rPr>
              <a:t>3</a:t>
            </a:r>
            <a:r>
              <a:rPr lang="zh-CN" altLang="en-US" sz="2000" b="0" dirty="0">
                <a:solidFill>
                  <a:schemeClr val="tx1"/>
                </a:solidFill>
                <a:latin typeface="微软雅黑" panose="020B0503020204020204" pitchFamily="34" charset="-122"/>
                <a:ea typeface="微软雅黑" panose="020B0503020204020204" pitchFamily="34" charset="-122"/>
              </a:rPr>
              <a:t>年以上（不含</a:t>
            </a:r>
            <a:r>
              <a:rPr lang="en-US" altLang="zh-CN" sz="2000" b="0" dirty="0">
                <a:solidFill>
                  <a:schemeClr val="tx1"/>
                </a:solidFill>
                <a:latin typeface="微软雅黑" panose="020B0503020204020204" pitchFamily="34" charset="-122"/>
                <a:ea typeface="微软雅黑" panose="020B0503020204020204" pitchFamily="34" charset="-122"/>
              </a:rPr>
              <a:t>3</a:t>
            </a:r>
            <a:r>
              <a:rPr lang="zh-CN" altLang="en-US" sz="2000" b="0" dirty="0">
                <a:solidFill>
                  <a:schemeClr val="tx1"/>
                </a:solidFill>
                <a:latin typeface="微软雅黑" panose="020B0503020204020204" pitchFamily="34" charset="-122"/>
                <a:ea typeface="微软雅黑" panose="020B0503020204020204" pitchFamily="34" charset="-122"/>
              </a:rPr>
              <a:t>年）</a:t>
            </a:r>
            <a:r>
              <a:rPr lang="en-US" altLang="zh-CN" sz="2000" b="0" dirty="0">
                <a:solidFill>
                  <a:schemeClr val="tx1"/>
                </a:solidFill>
                <a:latin typeface="微软雅黑" panose="020B0503020204020204" pitchFamily="34" charset="-122"/>
                <a:ea typeface="微软雅黑" panose="020B0503020204020204" pitchFamily="34" charset="-122"/>
              </a:rPr>
              <a:t>5</a:t>
            </a:r>
            <a:r>
              <a:rPr lang="zh-CN" altLang="en-US" sz="2000" b="0" dirty="0">
                <a:solidFill>
                  <a:schemeClr val="tx1"/>
                </a:solidFill>
                <a:latin typeface="微软雅黑" panose="020B0503020204020204" pitchFamily="34" charset="-122"/>
                <a:ea typeface="微软雅黑" panose="020B0503020204020204" pitchFamily="34" charset="-122"/>
              </a:rPr>
              <a:t>年（含</a:t>
            </a:r>
            <a:r>
              <a:rPr lang="en-US" altLang="zh-CN" sz="2000" b="0" dirty="0">
                <a:solidFill>
                  <a:schemeClr val="tx1"/>
                </a:solidFill>
                <a:latin typeface="微软雅黑" panose="020B0503020204020204" pitchFamily="34" charset="-122"/>
                <a:ea typeface="微软雅黑" panose="020B0503020204020204" pitchFamily="34" charset="-122"/>
              </a:rPr>
              <a:t>5</a:t>
            </a:r>
            <a:r>
              <a:rPr lang="zh-CN" altLang="en-US" sz="2000" b="0" dirty="0">
                <a:solidFill>
                  <a:schemeClr val="tx1"/>
                </a:solidFill>
                <a:latin typeface="微软雅黑" panose="020B0503020204020204" pitchFamily="34" charset="-122"/>
                <a:ea typeface="微软雅黑" panose="020B0503020204020204" pitchFamily="34" charset="-122"/>
              </a:rPr>
              <a:t>年）以下的员工，可得到本月工资的</a:t>
            </a:r>
            <a:r>
              <a:rPr lang="en-US" altLang="zh-CN" sz="2000" b="0" dirty="0">
                <a:solidFill>
                  <a:schemeClr val="tx1"/>
                </a:solidFill>
                <a:latin typeface="微软雅黑" panose="020B0503020204020204" pitchFamily="34" charset="-122"/>
                <a:ea typeface="微软雅黑" panose="020B0503020204020204" pitchFamily="34" charset="-122"/>
              </a:rPr>
              <a:t>50%</a:t>
            </a:r>
            <a:r>
              <a:rPr lang="zh-CN" altLang="en-US" sz="2000" b="0" dirty="0">
                <a:solidFill>
                  <a:schemeClr val="tx1"/>
                </a:solidFill>
                <a:latin typeface="微软雅黑" panose="020B0503020204020204" pitchFamily="34" charset="-122"/>
                <a:ea typeface="微软雅黑" panose="020B0503020204020204" pitchFamily="34" charset="-122"/>
              </a:rPr>
              <a:t>做为奖金；凡工作</a:t>
            </a:r>
            <a:r>
              <a:rPr lang="en-US" altLang="zh-CN" sz="2000" b="0" dirty="0">
                <a:solidFill>
                  <a:schemeClr val="tx1"/>
                </a:solidFill>
                <a:latin typeface="微软雅黑" panose="020B0503020204020204" pitchFamily="34" charset="-122"/>
                <a:ea typeface="微软雅黑" panose="020B0503020204020204" pitchFamily="34" charset="-122"/>
              </a:rPr>
              <a:t>5</a:t>
            </a:r>
            <a:r>
              <a:rPr lang="zh-CN" altLang="en-US" sz="2000" b="0" dirty="0">
                <a:solidFill>
                  <a:schemeClr val="tx1"/>
                </a:solidFill>
                <a:latin typeface="微软雅黑" panose="020B0503020204020204" pitchFamily="34" charset="-122"/>
                <a:ea typeface="微软雅黑" panose="020B0503020204020204" pitchFamily="34" charset="-122"/>
              </a:rPr>
              <a:t>年以上</a:t>
            </a:r>
            <a:r>
              <a:rPr lang="en-US" altLang="zh-CN" sz="2000" b="0" dirty="0">
                <a:solidFill>
                  <a:schemeClr val="tx1"/>
                </a:solidFill>
                <a:latin typeface="微软雅黑" panose="020B0503020204020204" pitchFamily="34" charset="-122"/>
                <a:ea typeface="微软雅黑" panose="020B0503020204020204" pitchFamily="34" charset="-122"/>
              </a:rPr>
              <a:t>8</a:t>
            </a:r>
            <a:r>
              <a:rPr lang="zh-CN" altLang="en-US" sz="2000" b="0" dirty="0">
                <a:solidFill>
                  <a:schemeClr val="tx1"/>
                </a:solidFill>
                <a:latin typeface="微软雅黑" panose="020B0503020204020204" pitchFamily="34" charset="-122"/>
                <a:ea typeface="微软雅黑" panose="020B0503020204020204" pitchFamily="34" charset="-122"/>
              </a:rPr>
              <a:t>年（含</a:t>
            </a:r>
            <a:r>
              <a:rPr lang="en-US" altLang="zh-CN" sz="2000" b="0" dirty="0">
                <a:solidFill>
                  <a:schemeClr val="tx1"/>
                </a:solidFill>
                <a:latin typeface="微软雅黑" panose="020B0503020204020204" pitchFamily="34" charset="-122"/>
                <a:ea typeface="微软雅黑" panose="020B0503020204020204" pitchFamily="34" charset="-122"/>
              </a:rPr>
              <a:t>8</a:t>
            </a:r>
            <a:r>
              <a:rPr lang="zh-CN" altLang="en-US" sz="2000" b="0" dirty="0">
                <a:solidFill>
                  <a:schemeClr val="tx1"/>
                </a:solidFill>
                <a:latin typeface="微软雅黑" panose="020B0503020204020204" pitchFamily="34" charset="-122"/>
                <a:ea typeface="微软雅黑" panose="020B0503020204020204" pitchFamily="34" charset="-122"/>
              </a:rPr>
              <a:t>年）以下的员工，可得到本月工资的</a:t>
            </a:r>
            <a:r>
              <a:rPr lang="en-US" altLang="zh-CN" sz="2000" b="0" dirty="0">
                <a:solidFill>
                  <a:schemeClr val="tx1"/>
                </a:solidFill>
                <a:latin typeface="微软雅黑" panose="020B0503020204020204" pitchFamily="34" charset="-122"/>
                <a:ea typeface="微软雅黑" panose="020B0503020204020204" pitchFamily="34" charset="-122"/>
              </a:rPr>
              <a:t>75%</a:t>
            </a:r>
            <a:r>
              <a:rPr lang="zh-CN" altLang="en-US" sz="2000" b="0" dirty="0">
                <a:solidFill>
                  <a:schemeClr val="tx1"/>
                </a:solidFill>
                <a:latin typeface="微软雅黑" panose="020B0503020204020204" pitchFamily="34" charset="-122"/>
                <a:ea typeface="微软雅黑" panose="020B0503020204020204" pitchFamily="34" charset="-122"/>
              </a:rPr>
              <a:t>做为奖金；凡工作</a:t>
            </a:r>
            <a:r>
              <a:rPr lang="en-US" altLang="zh-CN" sz="2000" b="0" dirty="0">
                <a:solidFill>
                  <a:schemeClr val="tx1"/>
                </a:solidFill>
                <a:latin typeface="微软雅黑" panose="020B0503020204020204" pitchFamily="34" charset="-122"/>
                <a:ea typeface="微软雅黑" panose="020B0503020204020204" pitchFamily="34" charset="-122"/>
              </a:rPr>
              <a:t>8</a:t>
            </a:r>
            <a:r>
              <a:rPr lang="zh-CN" altLang="en-US" sz="2000" b="0" dirty="0">
                <a:solidFill>
                  <a:schemeClr val="tx1"/>
                </a:solidFill>
                <a:latin typeface="微软雅黑" panose="020B0503020204020204" pitchFamily="34" charset="-122"/>
                <a:ea typeface="微软雅黑" panose="020B0503020204020204" pitchFamily="34" charset="-122"/>
              </a:rPr>
              <a:t>年以上者，可得到本月工资的</a:t>
            </a:r>
            <a:r>
              <a:rPr lang="en-US" altLang="zh-CN" sz="2000" b="0" dirty="0">
                <a:solidFill>
                  <a:schemeClr val="tx1"/>
                </a:solidFill>
                <a:latin typeface="微软雅黑" panose="020B0503020204020204" pitchFamily="34" charset="-122"/>
                <a:ea typeface="微软雅黑" panose="020B0503020204020204" pitchFamily="34" charset="-122"/>
              </a:rPr>
              <a:t>100%</a:t>
            </a:r>
            <a:r>
              <a:rPr lang="zh-CN" altLang="en-US" sz="2000" b="0" dirty="0">
                <a:solidFill>
                  <a:schemeClr val="tx1"/>
                </a:solidFill>
                <a:latin typeface="微软雅黑" panose="020B0503020204020204" pitchFamily="34" charset="-122"/>
                <a:ea typeface="微软雅黑" panose="020B0503020204020204" pitchFamily="34" charset="-122"/>
              </a:rPr>
              <a:t>做为奖金。</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graphicFrame>
        <p:nvGraphicFramePr>
          <p:cNvPr id="6" name="Table 5"/>
          <p:cNvGraphicFramePr>
            <a:graphicFrameLocks noGrp="1"/>
          </p:cNvGraphicFramePr>
          <p:nvPr>
            <p:extLst>
              <p:ext uri="{D42A27DB-BD31-4B8C-83A1-F6EECF244321}">
                <p14:modId xmlns:p14="http://schemas.microsoft.com/office/powerpoint/2010/main" val="1167497650"/>
              </p:ext>
            </p:extLst>
          </p:nvPr>
        </p:nvGraphicFramePr>
        <p:xfrm>
          <a:off x="762000" y="2616843"/>
          <a:ext cx="7772400" cy="1524000"/>
        </p:xfrm>
        <a:graphic>
          <a:graphicData uri="http://schemas.openxmlformats.org/drawingml/2006/table">
            <a:tbl>
              <a:tblPr firstRow="1" bandRow="1">
                <a:tableStyleId>{5C22544A-7EE6-4342-B048-85BDC9FD1C3A}</a:tableStyleId>
              </a:tblPr>
              <a:tblGrid>
                <a:gridCol w="2590800"/>
                <a:gridCol w="2590800"/>
                <a:gridCol w="2590800"/>
              </a:tblGrid>
              <a:tr h="228600">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测试案例编号</a:t>
                      </a:r>
                      <a:r>
                        <a:rPr lang="en-US" altLang="zh-CN" sz="1400" dirty="0" smtClean="0">
                          <a:solidFill>
                            <a:schemeClr val="tx1"/>
                          </a:solidFill>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输入</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期望结果</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X</a:t>
                      </a:r>
                      <a:r>
                        <a:rPr lang="en-US" altLang="zh-CN" sz="1400" baseline="0" dirty="0" smtClean="0">
                          <a:latin typeface="微软雅黑" panose="020B0503020204020204" pitchFamily="34" charset="-122"/>
                          <a:ea typeface="微软雅黑" panose="020B0503020204020204" pitchFamily="34" charset="-122"/>
                        </a:rPr>
                        <a:t> &lt;= 3</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3 &lt; X &lt;= 5</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50</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5</a:t>
                      </a:r>
                      <a:r>
                        <a:rPr lang="en-US" altLang="zh-CN" sz="1400" baseline="0" dirty="0" smtClean="0">
                          <a:latin typeface="微软雅黑" panose="020B0503020204020204" pitchFamily="34" charset="-122"/>
                          <a:ea typeface="微软雅黑" panose="020B0503020204020204" pitchFamily="34" charset="-122"/>
                        </a:rPr>
                        <a:t> &lt; X &lt;= 8</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75</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X &gt; 8</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100</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685800" y="2308868"/>
            <a:ext cx="7772400" cy="307975"/>
          </a:xfrm>
          <a:prstGeom prst="rect">
            <a:avLst/>
          </a:prstGeom>
          <a:noFill/>
        </p:spPr>
        <p:txBody>
          <a:bodyPr>
            <a:spAutoFit/>
          </a:bodyPr>
          <a:lstStyle/>
          <a:p>
            <a:pPr algn="ctr">
              <a:defRPr/>
            </a:pPr>
            <a:r>
              <a:rPr lang="zh-CN" altLang="en-US" sz="1400" dirty="0">
                <a:latin typeface="微软雅黑" panose="020B0503020204020204" pitchFamily="34" charset="-122"/>
                <a:ea typeface="微软雅黑" panose="020B0503020204020204" pitchFamily="34" charset="-122"/>
              </a:rPr>
              <a:t>逻辑案例（</a:t>
            </a:r>
            <a:r>
              <a:rPr lang="en-US" altLang="zh-CN" sz="1400" dirty="0">
                <a:latin typeface="微软雅黑" panose="020B0503020204020204" pitchFamily="34" charset="-122"/>
                <a:ea typeface="微软雅黑" panose="020B0503020204020204" pitchFamily="34" charset="-122"/>
              </a:rPr>
              <a:t>Logical Case</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graphicFrame>
        <p:nvGraphicFramePr>
          <p:cNvPr id="8" name="Table 7"/>
          <p:cNvGraphicFramePr>
            <a:graphicFrameLocks noGrp="1"/>
          </p:cNvGraphicFramePr>
          <p:nvPr>
            <p:extLst>
              <p:ext uri="{D42A27DB-BD31-4B8C-83A1-F6EECF244321}">
                <p14:modId xmlns:p14="http://schemas.microsoft.com/office/powerpoint/2010/main" val="2387732295"/>
              </p:ext>
            </p:extLst>
          </p:nvPr>
        </p:nvGraphicFramePr>
        <p:xfrm>
          <a:off x="762000" y="4598043"/>
          <a:ext cx="7772400" cy="1524000"/>
        </p:xfrm>
        <a:graphic>
          <a:graphicData uri="http://schemas.openxmlformats.org/drawingml/2006/table">
            <a:tbl>
              <a:tblPr firstRow="1" bandRow="1">
                <a:tableStyleId>{5C22544A-7EE6-4342-B048-85BDC9FD1C3A}</a:tableStyleId>
              </a:tblPr>
              <a:tblGrid>
                <a:gridCol w="2590800"/>
                <a:gridCol w="2590800"/>
                <a:gridCol w="2590800"/>
              </a:tblGrid>
              <a:tr h="259080">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测试案例编号</a:t>
                      </a:r>
                      <a:r>
                        <a:rPr lang="en-US" altLang="zh-CN" sz="1400" dirty="0" smtClean="0">
                          <a:solidFill>
                            <a:schemeClr val="tx1"/>
                          </a:solidFill>
                          <a:latin typeface="微软雅黑" panose="020B0503020204020204" pitchFamily="34" charset="-122"/>
                          <a:ea typeface="微软雅黑" panose="020B0503020204020204" pitchFamily="34" charset="-122"/>
                        </a:rPr>
                        <a:t> </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输入</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期望结果</a:t>
                      </a:r>
                      <a:endParaRPr lang="zh-CN" altLang="en-US" sz="140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80">
                <a:tc>
                  <a:txBody>
                    <a:bodyPr/>
                    <a:lstStyle/>
                    <a:p>
                      <a:pPr algn="ctr"/>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80">
                <a:tc>
                  <a:txBody>
                    <a:bodyPr/>
                    <a:lstStyle/>
                    <a:p>
                      <a:pPr algn="ctr"/>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50</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80">
                <a:tc>
                  <a:txBody>
                    <a:bodyPr/>
                    <a:lstStyle/>
                    <a:p>
                      <a:pPr algn="ctr"/>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7</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75</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80">
                <a:tc>
                  <a:txBody>
                    <a:bodyPr/>
                    <a:lstStyle/>
                    <a:p>
                      <a:pPr algn="ctr"/>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12</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smtClean="0">
                          <a:latin typeface="微软雅黑" panose="020B0503020204020204" pitchFamily="34" charset="-122"/>
                          <a:ea typeface="微软雅黑" panose="020B0503020204020204" pitchFamily="34" charset="-122"/>
                        </a:rPr>
                        <a:t>100</a:t>
                      </a:r>
                      <a:endParaRPr lang="zh-CN" altLang="en-US" sz="1400"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Box 8"/>
          <p:cNvSpPr txBox="1"/>
          <p:nvPr/>
        </p:nvSpPr>
        <p:spPr>
          <a:xfrm>
            <a:off x="762000" y="4213868"/>
            <a:ext cx="7772400" cy="307975"/>
          </a:xfrm>
          <a:prstGeom prst="rect">
            <a:avLst/>
          </a:prstGeom>
          <a:noFill/>
        </p:spPr>
        <p:txBody>
          <a:bodyPr>
            <a:spAutoFit/>
          </a:bodyPr>
          <a:lstStyle/>
          <a:p>
            <a:pPr algn="ctr">
              <a:defRPr/>
            </a:pPr>
            <a:r>
              <a:rPr lang="zh-CN" altLang="en-US" sz="1400" dirty="0">
                <a:latin typeface="微软雅黑" panose="020B0503020204020204" pitchFamily="34" charset="-122"/>
                <a:ea typeface="微软雅黑" panose="020B0503020204020204" pitchFamily="34" charset="-122"/>
              </a:rPr>
              <a:t>可执行案例（</a:t>
            </a:r>
            <a:r>
              <a:rPr lang="en-US" altLang="zh-CN" sz="1400" dirty="0">
                <a:latin typeface="微软雅黑" panose="020B0503020204020204" pitchFamily="34" charset="-122"/>
                <a:ea typeface="微软雅黑" panose="020B0503020204020204" pitchFamily="34" charset="-122"/>
              </a:rPr>
              <a:t>Physical Case</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0" name="Title 1"/>
          <p:cNvSpPr txBox="1">
            <a:spLocks/>
          </p:cNvSpPr>
          <p:nvPr/>
        </p:nvSpPr>
        <p:spPr bwMode="black">
          <a:xfrm>
            <a:off x="334964" y="165538"/>
            <a:ext cx="8123236" cy="574516"/>
          </a:xfrm>
          <a:prstGeom prst="rect">
            <a:avLst/>
          </a:prstGeom>
          <a:ln>
            <a:noFill/>
          </a:ln>
        </p:spPr>
        <p:txBody>
          <a:bodyPr vert="horz" wrap="square" lIns="0" tIns="0" rIns="0" bIns="0" rtlCol="0" anchor="t" anchorCtr="0">
            <a:noAutofit/>
          </a:bodyPr>
          <a:lstStyle>
            <a:lvl1pPr algn="l" defTabSz="457200" rtl="0" eaLnBrk="1" latinLnBrk="0" hangingPunct="1">
              <a:lnSpc>
                <a:spcPct val="100000"/>
              </a:lnSpc>
              <a:spcBef>
                <a:spcPct val="0"/>
              </a:spcBef>
              <a:spcAft>
                <a:spcPts val="0"/>
              </a:spcAft>
              <a:buNone/>
              <a:defRPr lang="en-GB" sz="2800" b="1" i="0" kern="1200">
                <a:solidFill>
                  <a:srgbClr val="000000"/>
                </a:solidFill>
                <a:latin typeface="微软雅黑" panose="020B0503020204020204" pitchFamily="34" charset="-122"/>
                <a:ea typeface="+mj-ea"/>
                <a:cs typeface="微软雅黑" panose="020B0503020204020204" pitchFamily="34" charset="-122"/>
              </a:defRPr>
            </a:lvl1pPr>
          </a:lstStyle>
          <a:p>
            <a:pPr algn="ctr"/>
            <a:r>
              <a:rPr lang="en-US" altLang="zh-CN" dirty="0" smtClean="0">
                <a:solidFill>
                  <a:schemeClr val="tx1"/>
                </a:solidFill>
                <a:ea typeface="微软雅黑" panose="020B0503020204020204" pitchFamily="34" charset="-122"/>
              </a:rPr>
              <a:t>2.2.1 </a:t>
            </a:r>
            <a:r>
              <a:rPr lang="zh-CN" altLang="en-US" dirty="0" smtClean="0">
                <a:solidFill>
                  <a:schemeClr val="tx1"/>
                </a:solidFill>
                <a:ea typeface="微软雅黑" panose="020B0503020204020204" pitchFamily="34" charset="-122"/>
              </a:rPr>
              <a:t>软件测试工作流程</a:t>
            </a:r>
            <a:endParaRPr lang="en-US" dirty="0">
              <a:solidFill>
                <a:schemeClr val="tx1"/>
              </a:solidFill>
              <a:ea typeface="微软雅黑" panose="020B0503020204020204" pitchFamily="34" charset="-122"/>
            </a:endParaRPr>
          </a:p>
        </p:txBody>
      </p:sp>
    </p:spTree>
    <p:extLst>
      <p:ext uri="{BB962C8B-B14F-4D97-AF65-F5344CB8AC3E}">
        <p14:creationId xmlns:p14="http://schemas.microsoft.com/office/powerpoint/2010/main" val="1379974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in)">
                                      <p:cBhvr>
                                        <p:cTn id="15" dur="500"/>
                                        <p:tgtEl>
                                          <p:spTgt spid="9"/>
                                        </p:tgtEl>
                                      </p:cBhvr>
                                    </p:animEffect>
                                  </p:childTnLst>
                                </p:cTn>
                              </p:par>
                              <p:par>
                                <p:cTn id="16" presetID="4" presetClass="entr" presetSubtype="16"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91050" y="1604963"/>
            <a:ext cx="3943350" cy="3460750"/>
          </a:xfrm>
          <a:prstGeom prst="rect">
            <a:avLst/>
          </a:prstGeom>
          <a:noFill/>
          <a:ln w="9525">
            <a:noFill/>
            <a:miter lim="800000"/>
            <a:headEnd/>
            <a:tailEnd/>
          </a:ln>
        </p:spPr>
        <p:txBody>
          <a:bodyPr/>
          <a:lstStyle/>
          <a:p>
            <a:pPr marL="228600" indent="-228600" eaLnBrk="0" hangingPunct="0">
              <a:spcBef>
                <a:spcPct val="25000"/>
              </a:spcBef>
              <a:spcAft>
                <a:spcPct val="10000"/>
              </a:spcAft>
              <a:buClr>
                <a:schemeClr val="tx1"/>
              </a:buClr>
              <a:buSzPct val="100000"/>
              <a:buFont typeface="Wingdings" pitchFamily="2" charset="2"/>
              <a:buChar char="l"/>
              <a:defRPr/>
            </a:pPr>
            <a:r>
              <a:rPr lang="zh-CN" altLang="en-US" b="0" kern="0" dirty="0">
                <a:solidFill>
                  <a:schemeClr val="tx1"/>
                </a:solidFill>
                <a:latin typeface="微软雅黑" panose="020B0503020204020204" pitchFamily="34" charset="-122"/>
                <a:ea typeface="微软雅黑" panose="020B0503020204020204" pitchFamily="34" charset="-122"/>
              </a:rPr>
              <a:t>根据计划的执行顺序，通过手工或使用测试执行工具来执行测试规程</a:t>
            </a:r>
            <a:endParaRPr lang="en-US" altLang="zh-CN" b="0" kern="0" dirty="0">
              <a:solidFill>
                <a:schemeClr val="tx1"/>
              </a:solidFill>
              <a:latin typeface="微软雅黑" panose="020B0503020204020204" pitchFamily="34" charset="-122"/>
              <a:ea typeface="微软雅黑" panose="020B0503020204020204" pitchFamily="34" charset="-122"/>
            </a:endParaRPr>
          </a:p>
          <a:p>
            <a:pPr marL="228600" indent="-228600" eaLnBrk="0" hangingPunct="0">
              <a:spcBef>
                <a:spcPct val="25000"/>
              </a:spcBef>
              <a:spcAft>
                <a:spcPct val="10000"/>
              </a:spcAft>
              <a:buClr>
                <a:schemeClr val="tx1"/>
              </a:buClr>
              <a:buSzPct val="100000"/>
              <a:buFont typeface="Wingdings" pitchFamily="2" charset="2"/>
              <a:buChar char="l"/>
              <a:defRPr/>
            </a:pPr>
            <a:r>
              <a:rPr lang="zh-CN" altLang="en-US" b="0" kern="0" dirty="0">
                <a:solidFill>
                  <a:schemeClr val="tx1"/>
                </a:solidFill>
                <a:latin typeface="微软雅黑" panose="020B0503020204020204" pitchFamily="34" charset="-122"/>
                <a:ea typeface="微软雅黑" panose="020B0503020204020204" pitchFamily="34" charset="-122"/>
              </a:rPr>
              <a:t>记录测试执行的结果，以及被测软件、测试工具和测试件的标识和版本</a:t>
            </a:r>
            <a:endParaRPr lang="en-US" altLang="zh-CN" b="0" kern="0" dirty="0">
              <a:solidFill>
                <a:schemeClr val="tx1"/>
              </a:solidFill>
              <a:latin typeface="微软雅黑" panose="020B0503020204020204" pitchFamily="34" charset="-122"/>
              <a:ea typeface="微软雅黑" panose="020B0503020204020204" pitchFamily="34" charset="-122"/>
            </a:endParaRPr>
          </a:p>
          <a:p>
            <a:pPr marL="228600" indent="-228600" eaLnBrk="0" hangingPunct="0">
              <a:spcBef>
                <a:spcPct val="25000"/>
              </a:spcBef>
              <a:spcAft>
                <a:spcPct val="10000"/>
              </a:spcAft>
              <a:buClr>
                <a:schemeClr val="tx1"/>
              </a:buClr>
              <a:buSzPct val="100000"/>
              <a:buFont typeface="Wingdings" pitchFamily="2" charset="2"/>
              <a:buChar char="l"/>
              <a:defRPr/>
            </a:pPr>
            <a:r>
              <a:rPr lang="zh-CN" altLang="en-US" b="0" kern="0" dirty="0">
                <a:solidFill>
                  <a:schemeClr val="tx1"/>
                </a:solidFill>
                <a:latin typeface="微软雅黑" panose="020B0503020204020204" pitchFamily="34" charset="-122"/>
                <a:ea typeface="微软雅黑" panose="020B0503020204020204" pitchFamily="34" charset="-122"/>
              </a:rPr>
              <a:t>将实际结果和预期结果进行比较</a:t>
            </a:r>
            <a:endParaRPr lang="en-US" altLang="zh-CN" b="0" kern="0" dirty="0">
              <a:solidFill>
                <a:schemeClr val="tx1"/>
              </a:solidFill>
              <a:latin typeface="微软雅黑" panose="020B0503020204020204" pitchFamily="34" charset="-122"/>
              <a:ea typeface="微软雅黑" panose="020B0503020204020204" pitchFamily="34" charset="-122"/>
            </a:endParaRPr>
          </a:p>
          <a:p>
            <a:pPr marL="228600" indent="-228600" eaLnBrk="0" hangingPunct="0">
              <a:spcBef>
                <a:spcPct val="25000"/>
              </a:spcBef>
              <a:spcAft>
                <a:spcPct val="10000"/>
              </a:spcAft>
              <a:buClr>
                <a:schemeClr val="tx1"/>
              </a:buClr>
              <a:buSzPct val="100000"/>
              <a:buFont typeface="Wingdings" pitchFamily="2" charset="2"/>
              <a:buChar char="l"/>
              <a:defRPr/>
            </a:pPr>
            <a:r>
              <a:rPr lang="zh-CN" altLang="en-US" b="0" kern="0" dirty="0">
                <a:solidFill>
                  <a:schemeClr val="tx1"/>
                </a:solidFill>
                <a:latin typeface="微软雅黑" panose="020B0503020204020204" pitchFamily="34" charset="-122"/>
                <a:ea typeface="微软雅黑" panose="020B0503020204020204" pitchFamily="34" charset="-122"/>
              </a:rPr>
              <a:t>对实际结果和预期结果之间的差异，作为事件上报</a:t>
            </a:r>
            <a:endParaRPr lang="en-US" altLang="zh-CN" b="0" kern="0" dirty="0">
              <a:solidFill>
                <a:schemeClr val="tx1"/>
              </a:solidFill>
              <a:latin typeface="微软雅黑" panose="020B0503020204020204" pitchFamily="34" charset="-122"/>
              <a:ea typeface="微软雅黑" panose="020B0503020204020204" pitchFamily="34" charset="-122"/>
            </a:endParaRPr>
          </a:p>
          <a:p>
            <a:pPr marL="228600" indent="-228600" eaLnBrk="0" hangingPunct="0">
              <a:spcBef>
                <a:spcPct val="25000"/>
              </a:spcBef>
              <a:spcAft>
                <a:spcPct val="10000"/>
              </a:spcAft>
              <a:buClr>
                <a:schemeClr val="tx1"/>
              </a:buClr>
              <a:buSzPct val="100000"/>
              <a:buFont typeface="Wingdings" pitchFamily="2" charset="2"/>
              <a:buChar char="l"/>
              <a:defRPr/>
            </a:pPr>
            <a:r>
              <a:rPr lang="zh-CN" altLang="en-US" b="0" kern="0" dirty="0">
                <a:solidFill>
                  <a:schemeClr val="tx1"/>
                </a:solidFill>
                <a:latin typeface="微软雅黑" panose="020B0503020204020204" pitchFamily="34" charset="-122"/>
                <a:ea typeface="微软雅黑" panose="020B0503020204020204" pitchFamily="34" charset="-122"/>
              </a:rPr>
              <a:t>缺陷修正后，重新进行测试活动</a:t>
            </a:r>
            <a:endParaRPr lang="en-US" altLang="zh-CN" b="0" kern="0" dirty="0">
              <a:solidFill>
                <a:schemeClr val="tx1"/>
              </a:solidFill>
              <a:latin typeface="微软雅黑" panose="020B0503020204020204" pitchFamily="34" charset="-122"/>
              <a:ea typeface="微软雅黑" panose="020B0503020204020204" pitchFamily="34" charset="-122"/>
            </a:endParaRPr>
          </a:p>
        </p:txBody>
      </p:sp>
      <p:sp>
        <p:nvSpPr>
          <p:cNvPr id="59396" name="Line 4"/>
          <p:cNvSpPr>
            <a:spLocks noChangeShapeType="1"/>
          </p:cNvSpPr>
          <p:nvPr/>
        </p:nvSpPr>
        <p:spPr bwMode="auto">
          <a:xfrm>
            <a:off x="471488" y="1568450"/>
            <a:ext cx="818673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微软雅黑" panose="020B0503020204020204" pitchFamily="34" charset="-122"/>
              <a:ea typeface="微软雅黑" panose="020B0503020204020204" pitchFamily="34" charset="-122"/>
            </a:endParaRPr>
          </a:p>
        </p:txBody>
      </p:sp>
      <p:sp>
        <p:nvSpPr>
          <p:cNvPr id="59397" name="Line 5"/>
          <p:cNvSpPr>
            <a:spLocks noChangeShapeType="1"/>
          </p:cNvSpPr>
          <p:nvPr/>
        </p:nvSpPr>
        <p:spPr bwMode="auto">
          <a:xfrm>
            <a:off x="4557713" y="1125538"/>
            <a:ext cx="41275" cy="3598862"/>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dirty="0">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auto">
          <a:xfrm>
            <a:off x="957263" y="1143000"/>
            <a:ext cx="2400300" cy="461665"/>
          </a:xfrm>
          <a:prstGeom prst="rect">
            <a:avLst/>
          </a:prstGeom>
          <a:noFill/>
          <a:ln w="19050" algn="ctr">
            <a:noFill/>
            <a:miter lim="800000"/>
            <a:headEnd/>
            <a:tailEnd/>
          </a:ln>
        </p:spPr>
        <p:txBody>
          <a:bodyPr>
            <a:spAutoFit/>
          </a:bodyP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rPr>
              <a:t>实现</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9" name="Text Box 7"/>
          <p:cNvSpPr txBox="1">
            <a:spLocks noChangeArrowheads="1"/>
          </p:cNvSpPr>
          <p:nvPr/>
        </p:nvSpPr>
        <p:spPr bwMode="auto">
          <a:xfrm>
            <a:off x="5443538" y="1149350"/>
            <a:ext cx="2400300" cy="461665"/>
          </a:xfrm>
          <a:prstGeom prst="rect">
            <a:avLst/>
          </a:prstGeom>
          <a:noFill/>
          <a:ln w="19050" algn="ctr">
            <a:noFill/>
            <a:miter lim="800000"/>
            <a:headEnd/>
            <a:tailEnd/>
          </a:ln>
        </p:spPr>
        <p:txBody>
          <a:bodyPr>
            <a:spAutoFit/>
          </a:bodyP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rPr>
              <a:t>执行</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444500" y="1665288"/>
            <a:ext cx="4029075"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5000"/>
              </a:spcBef>
              <a:spcAft>
                <a:spcPct val="10000"/>
              </a:spcAft>
              <a:buClr>
                <a:schemeClr val="tx1"/>
              </a:buClr>
              <a:buSzPct val="100000"/>
              <a:buFont typeface="Wingdings" panose="05000000000000000000" pitchFamily="2" charset="2"/>
              <a:buChar char="l"/>
            </a:pPr>
            <a:r>
              <a:rPr lang="zh-CN" altLang="en-US" sz="1800" b="0" dirty="0">
                <a:solidFill>
                  <a:schemeClr val="tx1"/>
                </a:solidFill>
                <a:latin typeface="微软雅黑" panose="020B0503020204020204" pitchFamily="34" charset="-122"/>
                <a:ea typeface="微软雅黑" panose="020B0503020204020204" pitchFamily="34" charset="-122"/>
              </a:rPr>
              <a:t>测试用例的开发、实现并确定它们的优先级</a:t>
            </a:r>
            <a:endParaRPr lang="en-US" altLang="zh-CN" sz="1800" b="0" dirty="0">
              <a:solidFill>
                <a:schemeClr val="tx1"/>
              </a:solidFill>
              <a:latin typeface="微软雅黑" panose="020B0503020204020204" pitchFamily="34" charset="-122"/>
              <a:ea typeface="微软雅黑" panose="020B0503020204020204" pitchFamily="34" charset="-122"/>
            </a:endParaRPr>
          </a:p>
          <a:p>
            <a:pPr eaLnBrk="1" hangingPunct="1">
              <a:spcBef>
                <a:spcPct val="25000"/>
              </a:spcBef>
              <a:spcAft>
                <a:spcPct val="10000"/>
              </a:spcAft>
              <a:buClr>
                <a:schemeClr val="tx1"/>
              </a:buClr>
              <a:buSzPct val="100000"/>
              <a:buFont typeface="Wingdings" panose="05000000000000000000" pitchFamily="2" charset="2"/>
              <a:buChar char="l"/>
            </a:pPr>
            <a:r>
              <a:rPr lang="zh-CN" altLang="en-US" sz="1800" b="0" dirty="0">
                <a:solidFill>
                  <a:schemeClr val="tx1"/>
                </a:solidFill>
                <a:latin typeface="微软雅黑" panose="020B0503020204020204" pitchFamily="34" charset="-122"/>
                <a:ea typeface="微软雅黑" panose="020B0503020204020204" pitchFamily="34" charset="-122"/>
              </a:rPr>
              <a:t>开发测试规程并确定优先级，创建测试数据，同时也可以准备测试用具和设计自动化测试脚本</a:t>
            </a:r>
            <a:endParaRPr lang="en-US" altLang="zh-CN" sz="1800" b="0" dirty="0">
              <a:solidFill>
                <a:schemeClr val="tx1"/>
              </a:solidFill>
              <a:latin typeface="微软雅黑" panose="020B0503020204020204" pitchFamily="34" charset="-122"/>
              <a:ea typeface="微软雅黑" panose="020B0503020204020204" pitchFamily="34" charset="-122"/>
            </a:endParaRPr>
          </a:p>
          <a:p>
            <a:pPr eaLnBrk="1" hangingPunct="1">
              <a:spcBef>
                <a:spcPct val="25000"/>
              </a:spcBef>
              <a:spcAft>
                <a:spcPct val="10000"/>
              </a:spcAft>
              <a:buClr>
                <a:schemeClr val="tx1"/>
              </a:buClr>
              <a:buSzPct val="100000"/>
              <a:buFont typeface="Wingdings" panose="05000000000000000000" pitchFamily="2" charset="2"/>
              <a:buChar char="l"/>
            </a:pPr>
            <a:r>
              <a:rPr lang="zh-CN" altLang="en-US" sz="1800" b="0" dirty="0">
                <a:solidFill>
                  <a:schemeClr val="tx1"/>
                </a:solidFill>
                <a:latin typeface="微软雅黑" panose="020B0503020204020204" pitchFamily="34" charset="-122"/>
                <a:ea typeface="微软雅黑" panose="020B0503020204020204" pitchFamily="34" charset="-122"/>
              </a:rPr>
              <a:t>根据测试规程创建测试套件，以提高测试执行的效率</a:t>
            </a:r>
            <a:endParaRPr lang="en-US" altLang="zh-CN" sz="1800" b="0" dirty="0">
              <a:solidFill>
                <a:schemeClr val="tx1"/>
              </a:solidFill>
              <a:latin typeface="微软雅黑" panose="020B0503020204020204" pitchFamily="34" charset="-122"/>
              <a:ea typeface="微软雅黑" panose="020B0503020204020204" pitchFamily="34" charset="-122"/>
            </a:endParaRPr>
          </a:p>
          <a:p>
            <a:pPr eaLnBrk="1" hangingPunct="1">
              <a:spcBef>
                <a:spcPct val="25000"/>
              </a:spcBef>
              <a:spcAft>
                <a:spcPct val="10000"/>
              </a:spcAft>
              <a:buClr>
                <a:schemeClr val="tx1"/>
              </a:buClr>
              <a:buSzPct val="100000"/>
              <a:buFont typeface="Wingdings" panose="05000000000000000000" pitchFamily="2" charset="2"/>
              <a:buChar char="l"/>
            </a:pPr>
            <a:r>
              <a:rPr lang="zh-CN" altLang="en-US" sz="1800" b="0" dirty="0">
                <a:solidFill>
                  <a:schemeClr val="tx1"/>
                </a:solidFill>
                <a:latin typeface="微软雅黑" panose="020B0503020204020204" pitchFamily="34" charset="-122"/>
                <a:ea typeface="微软雅黑" panose="020B0503020204020204" pitchFamily="34" charset="-122"/>
              </a:rPr>
              <a:t>确认已经正确搭建了测试环境</a:t>
            </a:r>
            <a:endParaRPr lang="en-US" altLang="zh-CN" sz="1800" b="0" dirty="0">
              <a:solidFill>
                <a:schemeClr val="tx1"/>
              </a:solidFill>
              <a:latin typeface="微软雅黑" panose="020B0503020204020204" pitchFamily="34" charset="-122"/>
              <a:ea typeface="微软雅黑" panose="020B0503020204020204" pitchFamily="34" charset="-122"/>
            </a:endParaRPr>
          </a:p>
        </p:txBody>
      </p:sp>
      <p:grpSp>
        <p:nvGrpSpPr>
          <p:cNvPr id="59401" name="Group 8"/>
          <p:cNvGrpSpPr>
            <a:grpSpLocks/>
          </p:cNvGrpSpPr>
          <p:nvPr/>
        </p:nvGrpSpPr>
        <p:grpSpPr bwMode="auto">
          <a:xfrm>
            <a:off x="444500" y="4770438"/>
            <a:ext cx="8080375" cy="1347788"/>
            <a:chOff x="447" y="3401"/>
            <a:chExt cx="5090" cy="849"/>
          </a:xfrm>
        </p:grpSpPr>
        <p:pic>
          <p:nvPicPr>
            <p:cNvPr id="59402" name="Picture 4" descr="Untitled-2"/>
            <p:cNvPicPr>
              <a:picLocks noChangeAspect="1" noChangeArrowheads="1"/>
            </p:cNvPicPr>
            <p:nvPr/>
          </p:nvPicPr>
          <p:blipFill>
            <a:blip r:embed="rId2">
              <a:extLst>
                <a:ext uri="{28A0092B-C50C-407E-A947-70E740481C1C}">
                  <a14:useLocalDpi xmlns:a14="http://schemas.microsoft.com/office/drawing/2010/main" val="0"/>
                </a:ext>
              </a:extLst>
            </a:blip>
            <a:srcRect b="68591"/>
            <a:stretch>
              <a:fillRect/>
            </a:stretch>
          </p:blipFill>
          <p:spPr bwMode="auto">
            <a:xfrm>
              <a:off x="447" y="3401"/>
              <a:ext cx="1266" cy="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3" name="Picture 5" descr="G397920052005_PPT"/>
            <p:cNvPicPr>
              <a:picLocks noChangeAspect="1" noChangeArrowheads="1"/>
            </p:cNvPicPr>
            <p:nvPr/>
          </p:nvPicPr>
          <p:blipFill>
            <a:blip r:embed="rId3">
              <a:extLst>
                <a:ext uri="{28A0092B-C50C-407E-A947-70E740481C1C}">
                  <a14:useLocalDpi xmlns:a14="http://schemas.microsoft.com/office/drawing/2010/main" val="0"/>
                </a:ext>
              </a:extLst>
            </a:blip>
            <a:srcRect l="1228" t="-409" b="14008"/>
            <a:stretch>
              <a:fillRect/>
            </a:stretch>
          </p:blipFill>
          <p:spPr bwMode="auto">
            <a:xfrm>
              <a:off x="1759" y="3401"/>
              <a:ext cx="1279"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4" name="Picture 6" descr="G406625062005_PPT"/>
            <p:cNvPicPr>
              <a:picLocks noChangeAspect="1" noChangeArrowheads="1"/>
            </p:cNvPicPr>
            <p:nvPr/>
          </p:nvPicPr>
          <p:blipFill>
            <a:blip r:embed="rId4">
              <a:extLst>
                <a:ext uri="{28A0092B-C50C-407E-A947-70E740481C1C}">
                  <a14:useLocalDpi xmlns:a14="http://schemas.microsoft.com/office/drawing/2010/main" val="0"/>
                </a:ext>
              </a:extLst>
            </a:blip>
            <a:srcRect r="4138" b="17934"/>
            <a:stretch>
              <a:fillRect/>
            </a:stretch>
          </p:blipFill>
          <p:spPr bwMode="auto">
            <a:xfrm>
              <a:off x="4286" y="3401"/>
              <a:ext cx="125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5" name="Picture 7" descr="G402121062005_PPT"/>
            <p:cNvPicPr>
              <a:picLocks noChangeAspect="1" noChangeArrowheads="1"/>
            </p:cNvPicPr>
            <p:nvPr/>
          </p:nvPicPr>
          <p:blipFill>
            <a:blip r:embed="rId5">
              <a:extLst>
                <a:ext uri="{28A0092B-C50C-407E-A947-70E740481C1C}">
                  <a14:useLocalDpi xmlns:a14="http://schemas.microsoft.com/office/drawing/2010/main" val="0"/>
                </a:ext>
              </a:extLst>
            </a:blip>
            <a:srcRect r="8870" b="16068"/>
            <a:stretch>
              <a:fillRect/>
            </a:stretch>
          </p:blipFill>
          <p:spPr bwMode="auto">
            <a:xfrm>
              <a:off x="3084" y="3401"/>
              <a:ext cx="116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2.2.1 </a:t>
            </a:r>
            <a:r>
              <a:rPr lang="zh-CN" altLang="en-US" sz="2800" dirty="0">
                <a:solidFill>
                  <a:schemeClr val="tx1"/>
                </a:solidFill>
                <a:ea typeface="微软雅黑" panose="020B0503020204020204" pitchFamily="34" charset="-122"/>
              </a:rPr>
              <a:t>软件测试工作</a:t>
            </a:r>
            <a:r>
              <a:rPr lang="zh-CN" altLang="en-US" sz="2800" dirty="0" smtClean="0">
                <a:solidFill>
                  <a:schemeClr val="tx1"/>
                </a:solidFill>
                <a:ea typeface="微软雅黑" panose="020B0503020204020204" pitchFamily="34" charset="-122"/>
              </a:rPr>
              <a:t>流程</a:t>
            </a:r>
            <a:endParaRPr lang="en-US" sz="2800" dirty="0">
              <a:ea typeface="微软雅黑" panose="020B0503020204020204" pitchFamily="34" charset="-122"/>
            </a:endParaRPr>
          </a:p>
        </p:txBody>
      </p:sp>
    </p:spTree>
    <p:extLst>
      <p:ext uri="{BB962C8B-B14F-4D97-AF65-F5344CB8AC3E}">
        <p14:creationId xmlns:p14="http://schemas.microsoft.com/office/powerpoint/2010/main" val="2690529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591050" y="1604963"/>
            <a:ext cx="3943350" cy="3460750"/>
          </a:xfrm>
          <a:prstGeom prst="rect">
            <a:avLst/>
          </a:prstGeom>
          <a:noFill/>
          <a:ln w="9525">
            <a:noFill/>
            <a:miter lim="800000"/>
            <a:headEnd/>
            <a:tailEnd/>
          </a:ln>
        </p:spPr>
        <p:txBody>
          <a:bodyPr/>
          <a:lstStyle/>
          <a:p>
            <a:pPr marL="228600" indent="-228600" eaLnBrk="0" hangingPunct="0">
              <a:spcBef>
                <a:spcPct val="25000"/>
              </a:spcBef>
              <a:spcAft>
                <a:spcPct val="10000"/>
              </a:spcAft>
              <a:buClr>
                <a:schemeClr val="tx1"/>
              </a:buClr>
              <a:buSzPct val="100000"/>
              <a:buFont typeface="Wingdings" pitchFamily="2" charset="2"/>
              <a:buChar char="l"/>
              <a:defRPr/>
            </a:pPr>
            <a:r>
              <a:rPr lang="zh-CN" altLang="en-US" sz="1600" b="0" kern="0" dirty="0">
                <a:solidFill>
                  <a:schemeClr val="tx1"/>
                </a:solidFill>
                <a:latin typeface="微软雅黑" panose="020B0503020204020204" pitchFamily="34" charset="-122"/>
                <a:ea typeface="微软雅黑" panose="020B0503020204020204" pitchFamily="34" charset="-122"/>
              </a:rPr>
              <a:t>依据评估结果，向利益相关者（</a:t>
            </a:r>
            <a:r>
              <a:rPr lang="en-US" altLang="zh-CN" sz="1600" b="0" kern="0" dirty="0">
                <a:solidFill>
                  <a:schemeClr val="tx1"/>
                </a:solidFill>
                <a:latin typeface="微软雅黑" panose="020B0503020204020204" pitchFamily="34" charset="-122"/>
                <a:ea typeface="微软雅黑" panose="020B0503020204020204" pitchFamily="34" charset="-122"/>
              </a:rPr>
              <a:t>stakeholders</a:t>
            </a:r>
            <a:r>
              <a:rPr lang="zh-CN" altLang="en-US" sz="1600" b="0" kern="0" dirty="0">
                <a:solidFill>
                  <a:schemeClr val="tx1"/>
                </a:solidFill>
                <a:latin typeface="微软雅黑" panose="020B0503020204020204" pitchFamily="34" charset="-122"/>
                <a:ea typeface="微软雅黑" panose="020B0503020204020204" pitchFamily="34" charset="-122"/>
              </a:rPr>
              <a:t>）汇报测试情况，通常这样的报告分两个级别：</a:t>
            </a:r>
            <a:endParaRPr lang="en-US" altLang="zh-CN" sz="1600" b="0" kern="0" dirty="0">
              <a:solidFill>
                <a:schemeClr val="tx1"/>
              </a:solidFill>
              <a:latin typeface="微软雅黑" panose="020B0503020204020204" pitchFamily="34" charset="-122"/>
              <a:ea typeface="微软雅黑" panose="020B0503020204020204" pitchFamily="34" charset="-122"/>
            </a:endParaRPr>
          </a:p>
          <a:p>
            <a:pPr marL="800100" lvl="1" indent="-342900" eaLnBrk="0" hangingPunct="0">
              <a:spcBef>
                <a:spcPct val="25000"/>
              </a:spcBef>
              <a:spcAft>
                <a:spcPct val="10000"/>
              </a:spcAft>
              <a:buClr>
                <a:schemeClr val="tx1"/>
              </a:buClr>
              <a:buSzPct val="100000"/>
              <a:buFont typeface="Wingdings" pitchFamily="2" charset="2"/>
              <a:buChar char="Ø"/>
              <a:defRPr/>
            </a:pPr>
            <a:r>
              <a:rPr lang="zh-CN" altLang="en-US" sz="1600" b="0" kern="0" dirty="0">
                <a:solidFill>
                  <a:schemeClr val="tx1"/>
                </a:solidFill>
                <a:latin typeface="微软雅黑" panose="020B0503020204020204" pitchFamily="34" charset="-122"/>
                <a:ea typeface="微软雅黑" panose="020B0503020204020204" pitchFamily="34" charset="-122"/>
              </a:rPr>
              <a:t>非正式（</a:t>
            </a:r>
            <a:r>
              <a:rPr lang="en-US" altLang="zh-CN" sz="1600" b="0" kern="0" dirty="0">
                <a:solidFill>
                  <a:schemeClr val="tx1"/>
                </a:solidFill>
                <a:latin typeface="微软雅黑" panose="020B0503020204020204" pitchFamily="34" charset="-122"/>
                <a:ea typeface="微软雅黑" panose="020B0503020204020204" pitchFamily="34" charset="-122"/>
              </a:rPr>
              <a:t>Informal</a:t>
            </a:r>
            <a:r>
              <a:rPr lang="zh-CN" altLang="en-US" sz="1600" b="0" kern="0" dirty="0">
                <a:solidFill>
                  <a:schemeClr val="tx1"/>
                </a:solidFill>
                <a:latin typeface="微软雅黑" panose="020B0503020204020204" pitchFamily="34" charset="-122"/>
                <a:ea typeface="微软雅黑" panose="020B0503020204020204" pitchFamily="34" charset="-122"/>
              </a:rPr>
              <a:t>）</a:t>
            </a:r>
            <a:endParaRPr lang="en-US" altLang="zh-CN" sz="1600" b="0" kern="0" dirty="0">
              <a:solidFill>
                <a:schemeClr val="tx1"/>
              </a:solidFill>
              <a:latin typeface="微软雅黑" panose="020B0503020204020204" pitchFamily="34" charset="-122"/>
              <a:ea typeface="微软雅黑" panose="020B0503020204020204" pitchFamily="34" charset="-122"/>
            </a:endParaRPr>
          </a:p>
          <a:p>
            <a:pPr marL="1257300" lvl="2" indent="-342900" eaLnBrk="0" hangingPunct="0">
              <a:spcBef>
                <a:spcPct val="25000"/>
              </a:spcBef>
              <a:spcAft>
                <a:spcPct val="10000"/>
              </a:spcAft>
              <a:buClr>
                <a:schemeClr val="tx1"/>
              </a:buClr>
              <a:buSzPct val="100000"/>
              <a:buFont typeface="Arial" pitchFamily="34" charset="0"/>
              <a:buChar char="•"/>
              <a:defRPr/>
            </a:pPr>
            <a:r>
              <a:rPr lang="zh-CN" altLang="en-US" sz="1600" b="0" kern="0" dirty="0">
                <a:solidFill>
                  <a:schemeClr val="tx1"/>
                </a:solidFill>
                <a:latin typeface="微软雅黑" panose="020B0503020204020204" pitchFamily="34" charset="-122"/>
                <a:ea typeface="微软雅黑" panose="020B0503020204020204" pitchFamily="34" charset="-122"/>
              </a:rPr>
              <a:t>例如单元测试的报告可能就是</a:t>
            </a:r>
            <a:r>
              <a:rPr lang="en-US" altLang="zh-CN" sz="1600" b="0" kern="0" dirty="0">
                <a:solidFill>
                  <a:schemeClr val="tx1"/>
                </a:solidFill>
                <a:latin typeface="微软雅黑" panose="020B0503020204020204" pitchFamily="34" charset="-122"/>
                <a:ea typeface="微软雅黑" panose="020B0503020204020204" pitchFamily="34" charset="-122"/>
              </a:rPr>
              <a:t>Email</a:t>
            </a:r>
            <a:r>
              <a:rPr lang="zh-CN" altLang="en-US" sz="1600" b="0" kern="0" dirty="0">
                <a:solidFill>
                  <a:schemeClr val="tx1"/>
                </a:solidFill>
                <a:latin typeface="微软雅黑" panose="020B0503020204020204" pitchFamily="34" charset="-122"/>
                <a:ea typeface="微软雅黑" panose="020B0503020204020204" pitchFamily="34" charset="-122"/>
              </a:rPr>
              <a:t>的形式提交给测试</a:t>
            </a:r>
            <a:r>
              <a:rPr lang="en-US" altLang="zh-CN" sz="1600" b="0" kern="0" dirty="0">
                <a:solidFill>
                  <a:schemeClr val="tx1"/>
                </a:solidFill>
                <a:latin typeface="微软雅黑" panose="020B0503020204020204" pitchFamily="34" charset="-122"/>
                <a:ea typeface="微软雅黑" panose="020B0503020204020204" pitchFamily="34" charset="-122"/>
              </a:rPr>
              <a:t>Leader</a:t>
            </a:r>
            <a:r>
              <a:rPr lang="zh-CN" altLang="en-US" sz="1600" b="0" kern="0" dirty="0">
                <a:solidFill>
                  <a:schemeClr val="tx1"/>
                </a:solidFill>
                <a:latin typeface="微软雅黑" panose="020B0503020204020204" pitchFamily="34" charset="-122"/>
                <a:ea typeface="微软雅黑" panose="020B0503020204020204" pitchFamily="34" charset="-122"/>
              </a:rPr>
              <a:t>或者</a:t>
            </a:r>
            <a:r>
              <a:rPr lang="en-US" altLang="zh-CN" sz="1600" b="0" kern="0" dirty="0">
                <a:solidFill>
                  <a:schemeClr val="tx1"/>
                </a:solidFill>
                <a:latin typeface="微软雅黑" panose="020B0503020204020204" pitchFamily="34" charset="-122"/>
                <a:ea typeface="微软雅黑" panose="020B0503020204020204" pitchFamily="34" charset="-122"/>
              </a:rPr>
              <a:t>Manager</a:t>
            </a:r>
          </a:p>
          <a:p>
            <a:pPr marL="800100" lvl="1" indent="-342900" eaLnBrk="0" hangingPunct="0">
              <a:spcBef>
                <a:spcPct val="25000"/>
              </a:spcBef>
              <a:spcAft>
                <a:spcPct val="10000"/>
              </a:spcAft>
              <a:buClr>
                <a:schemeClr val="tx1"/>
              </a:buClr>
              <a:buSzPct val="100000"/>
              <a:buFont typeface="Wingdings" pitchFamily="2" charset="2"/>
              <a:buChar char="Ø"/>
              <a:defRPr/>
            </a:pPr>
            <a:r>
              <a:rPr lang="zh-CN" altLang="en-US" sz="1600" b="0" kern="0" dirty="0">
                <a:solidFill>
                  <a:schemeClr val="tx1"/>
                </a:solidFill>
                <a:latin typeface="微软雅黑" panose="020B0503020204020204" pitchFamily="34" charset="-122"/>
                <a:ea typeface="微软雅黑" panose="020B0503020204020204" pitchFamily="34" charset="-122"/>
              </a:rPr>
              <a:t>正式（</a:t>
            </a:r>
            <a:r>
              <a:rPr lang="en-US" altLang="zh-CN" sz="1600" b="0" kern="0" dirty="0">
                <a:solidFill>
                  <a:schemeClr val="tx1"/>
                </a:solidFill>
                <a:latin typeface="微软雅黑" panose="020B0503020204020204" pitchFamily="34" charset="-122"/>
                <a:ea typeface="微软雅黑" panose="020B0503020204020204" pitchFamily="34" charset="-122"/>
              </a:rPr>
              <a:t>Formal</a:t>
            </a:r>
            <a:r>
              <a:rPr lang="zh-CN" altLang="en-US" sz="1600" b="0" kern="0" dirty="0">
                <a:solidFill>
                  <a:schemeClr val="tx1"/>
                </a:solidFill>
                <a:latin typeface="微软雅黑" panose="020B0503020204020204" pitchFamily="34" charset="-122"/>
                <a:ea typeface="微软雅黑" panose="020B0503020204020204" pitchFamily="34" charset="-122"/>
              </a:rPr>
              <a:t>）</a:t>
            </a:r>
            <a:endParaRPr lang="en-US" altLang="zh-CN" sz="1600" b="0" kern="0" dirty="0">
              <a:solidFill>
                <a:schemeClr val="tx1"/>
              </a:solidFill>
              <a:latin typeface="微软雅黑" panose="020B0503020204020204" pitchFamily="34" charset="-122"/>
              <a:ea typeface="微软雅黑" panose="020B0503020204020204" pitchFamily="34" charset="-122"/>
            </a:endParaRPr>
          </a:p>
          <a:p>
            <a:pPr marL="1257300" lvl="2" indent="-342900" eaLnBrk="0" hangingPunct="0">
              <a:spcBef>
                <a:spcPct val="25000"/>
              </a:spcBef>
              <a:spcAft>
                <a:spcPct val="10000"/>
              </a:spcAft>
              <a:buClr>
                <a:schemeClr val="tx1"/>
              </a:buClr>
              <a:buSzPct val="100000"/>
              <a:buFont typeface="Arial" pitchFamily="34" charset="0"/>
              <a:buChar char="•"/>
              <a:defRPr/>
            </a:pPr>
            <a:r>
              <a:rPr lang="zh-CN" altLang="en-US" sz="1600" b="0" kern="0" dirty="0">
                <a:solidFill>
                  <a:schemeClr val="tx1"/>
                </a:solidFill>
                <a:latin typeface="微软雅黑" panose="020B0503020204020204" pitchFamily="34" charset="-122"/>
                <a:ea typeface="微软雅黑" panose="020B0503020204020204" pitchFamily="34" charset="-122"/>
              </a:rPr>
              <a:t>例如系统集成测试，用户验收测试的报告可能就是以正式的文档提交给相关人员</a:t>
            </a:r>
            <a:endParaRPr lang="en-US" altLang="zh-CN" sz="1600" b="0" kern="0" dirty="0">
              <a:solidFill>
                <a:schemeClr val="tx1"/>
              </a:solidFill>
              <a:latin typeface="微软雅黑" panose="020B0503020204020204" pitchFamily="34" charset="-122"/>
              <a:ea typeface="微软雅黑" panose="020B0503020204020204" pitchFamily="34" charset="-122"/>
            </a:endParaRPr>
          </a:p>
        </p:txBody>
      </p:sp>
      <p:sp>
        <p:nvSpPr>
          <p:cNvPr id="60420" name="Line 4"/>
          <p:cNvSpPr>
            <a:spLocks noChangeShapeType="1"/>
          </p:cNvSpPr>
          <p:nvPr/>
        </p:nvSpPr>
        <p:spPr bwMode="auto">
          <a:xfrm>
            <a:off x="471488" y="1568450"/>
            <a:ext cx="818673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微软雅黑" panose="020B0503020204020204" pitchFamily="34" charset="-122"/>
              <a:ea typeface="微软雅黑" panose="020B0503020204020204" pitchFamily="34" charset="-122"/>
            </a:endParaRPr>
          </a:p>
        </p:txBody>
      </p:sp>
      <p:sp>
        <p:nvSpPr>
          <p:cNvPr id="60421" name="Line 5"/>
          <p:cNvSpPr>
            <a:spLocks noChangeShapeType="1"/>
          </p:cNvSpPr>
          <p:nvPr/>
        </p:nvSpPr>
        <p:spPr bwMode="auto">
          <a:xfrm>
            <a:off x="4557713" y="1125538"/>
            <a:ext cx="41275" cy="3598862"/>
          </a:xfrm>
          <a:prstGeom prst="line">
            <a:avLst/>
          </a:prstGeom>
          <a:noFill/>
          <a:ln w="28575">
            <a:solidFill>
              <a:schemeClr val="accent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en-US" dirty="0">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auto">
          <a:xfrm>
            <a:off x="957263" y="1143000"/>
            <a:ext cx="2400300" cy="461665"/>
          </a:xfrm>
          <a:prstGeom prst="rect">
            <a:avLst/>
          </a:prstGeom>
          <a:noFill/>
          <a:ln w="19050" algn="ctr">
            <a:noFill/>
            <a:miter lim="800000"/>
            <a:headEnd/>
            <a:tailEnd/>
          </a:ln>
        </p:spPr>
        <p:txBody>
          <a:bodyPr>
            <a:spAutoFit/>
          </a:bodyP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rPr>
              <a:t>评估出口准则</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9" name="Text Box 7"/>
          <p:cNvSpPr txBox="1">
            <a:spLocks noChangeArrowheads="1"/>
          </p:cNvSpPr>
          <p:nvPr/>
        </p:nvSpPr>
        <p:spPr bwMode="auto">
          <a:xfrm>
            <a:off x="5443538" y="1149350"/>
            <a:ext cx="2400300" cy="461665"/>
          </a:xfrm>
          <a:prstGeom prst="rect">
            <a:avLst/>
          </a:prstGeom>
          <a:noFill/>
          <a:ln w="19050" algn="ctr">
            <a:noFill/>
            <a:miter lim="800000"/>
            <a:headEnd/>
            <a:tailEnd/>
          </a:ln>
        </p:spPr>
        <p:txBody>
          <a:bodyPr>
            <a:spAutoFit/>
          </a:bodyP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rPr>
              <a:t>报告</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444500" y="1665288"/>
            <a:ext cx="4029075"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5000"/>
              </a:spcBef>
              <a:spcAft>
                <a:spcPct val="10000"/>
              </a:spcAft>
              <a:buClr>
                <a:schemeClr val="tx1"/>
              </a:buClr>
              <a:buSzPct val="100000"/>
              <a:buFont typeface="Wingdings" panose="05000000000000000000" pitchFamily="2" charset="2"/>
              <a:buChar char="l"/>
            </a:pPr>
            <a:r>
              <a:rPr lang="zh-CN" altLang="en-US" sz="2000" b="0" dirty="0">
                <a:solidFill>
                  <a:schemeClr val="tx1"/>
                </a:solidFill>
                <a:latin typeface="微软雅黑" panose="020B0503020204020204" pitchFamily="34" charset="-122"/>
                <a:ea typeface="微软雅黑" panose="020B0503020204020204" pitchFamily="34" charset="-122"/>
              </a:rPr>
              <a:t>按照测试计划中定义的测试出口准则检查测试日志</a:t>
            </a:r>
            <a:endParaRPr lang="en-US" altLang="zh-CN" sz="2000" b="0" dirty="0">
              <a:solidFill>
                <a:schemeClr val="tx1"/>
              </a:solidFill>
              <a:latin typeface="微软雅黑" panose="020B0503020204020204" pitchFamily="34" charset="-122"/>
              <a:ea typeface="微软雅黑" panose="020B0503020204020204" pitchFamily="34" charset="-122"/>
            </a:endParaRPr>
          </a:p>
          <a:p>
            <a:pPr eaLnBrk="1" hangingPunct="1">
              <a:spcBef>
                <a:spcPct val="25000"/>
              </a:spcBef>
              <a:spcAft>
                <a:spcPct val="10000"/>
              </a:spcAft>
              <a:buClr>
                <a:schemeClr val="tx1"/>
              </a:buClr>
              <a:buSzPct val="100000"/>
              <a:buFont typeface="Wingdings" panose="05000000000000000000" pitchFamily="2" charset="2"/>
              <a:buChar char="l"/>
            </a:pPr>
            <a:r>
              <a:rPr lang="zh-CN" altLang="en-US" sz="2000" b="0" dirty="0">
                <a:solidFill>
                  <a:schemeClr val="tx1"/>
                </a:solidFill>
                <a:latin typeface="微软雅黑" panose="020B0503020204020204" pitchFamily="34" charset="-122"/>
                <a:ea typeface="微软雅黑" panose="020B0503020204020204" pitchFamily="34" charset="-122"/>
              </a:rPr>
              <a:t>评估是否需要进行更多的测试，或是否需要更改测试的出口准则</a:t>
            </a:r>
          </a:p>
        </p:txBody>
      </p:sp>
      <p:grpSp>
        <p:nvGrpSpPr>
          <p:cNvPr id="60425" name="Group 8"/>
          <p:cNvGrpSpPr>
            <a:grpSpLocks/>
          </p:cNvGrpSpPr>
          <p:nvPr/>
        </p:nvGrpSpPr>
        <p:grpSpPr bwMode="auto">
          <a:xfrm>
            <a:off x="444962" y="4769984"/>
            <a:ext cx="8080375" cy="1347788"/>
            <a:chOff x="447" y="3401"/>
            <a:chExt cx="5090" cy="849"/>
          </a:xfrm>
        </p:grpSpPr>
        <p:pic>
          <p:nvPicPr>
            <p:cNvPr id="60426" name="Picture 4" descr="Untitled-2"/>
            <p:cNvPicPr>
              <a:picLocks noChangeAspect="1" noChangeArrowheads="1"/>
            </p:cNvPicPr>
            <p:nvPr/>
          </p:nvPicPr>
          <p:blipFill>
            <a:blip r:embed="rId2">
              <a:extLst>
                <a:ext uri="{28A0092B-C50C-407E-A947-70E740481C1C}">
                  <a14:useLocalDpi xmlns:a14="http://schemas.microsoft.com/office/drawing/2010/main" val="0"/>
                </a:ext>
              </a:extLst>
            </a:blip>
            <a:srcRect b="68591"/>
            <a:stretch>
              <a:fillRect/>
            </a:stretch>
          </p:blipFill>
          <p:spPr bwMode="auto">
            <a:xfrm>
              <a:off x="447" y="3401"/>
              <a:ext cx="1266" cy="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7" name="Picture 5" descr="G397920052005_PPT"/>
            <p:cNvPicPr>
              <a:picLocks noChangeAspect="1" noChangeArrowheads="1"/>
            </p:cNvPicPr>
            <p:nvPr/>
          </p:nvPicPr>
          <p:blipFill>
            <a:blip r:embed="rId3">
              <a:extLst>
                <a:ext uri="{28A0092B-C50C-407E-A947-70E740481C1C}">
                  <a14:useLocalDpi xmlns:a14="http://schemas.microsoft.com/office/drawing/2010/main" val="0"/>
                </a:ext>
              </a:extLst>
            </a:blip>
            <a:srcRect l="1228" t="-409" b="14008"/>
            <a:stretch>
              <a:fillRect/>
            </a:stretch>
          </p:blipFill>
          <p:spPr bwMode="auto">
            <a:xfrm>
              <a:off x="1759" y="3401"/>
              <a:ext cx="1279"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8" name="Picture 6" descr="G406625062005_PPT"/>
            <p:cNvPicPr>
              <a:picLocks noChangeAspect="1" noChangeArrowheads="1"/>
            </p:cNvPicPr>
            <p:nvPr/>
          </p:nvPicPr>
          <p:blipFill>
            <a:blip r:embed="rId4">
              <a:extLst>
                <a:ext uri="{28A0092B-C50C-407E-A947-70E740481C1C}">
                  <a14:useLocalDpi xmlns:a14="http://schemas.microsoft.com/office/drawing/2010/main" val="0"/>
                </a:ext>
              </a:extLst>
            </a:blip>
            <a:srcRect r="4138" b="17934"/>
            <a:stretch>
              <a:fillRect/>
            </a:stretch>
          </p:blipFill>
          <p:spPr bwMode="auto">
            <a:xfrm>
              <a:off x="4286" y="3401"/>
              <a:ext cx="125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9" name="Picture 7" descr="G402121062005_PPT"/>
            <p:cNvPicPr>
              <a:picLocks noChangeAspect="1" noChangeArrowheads="1"/>
            </p:cNvPicPr>
            <p:nvPr/>
          </p:nvPicPr>
          <p:blipFill>
            <a:blip r:embed="rId5">
              <a:extLst>
                <a:ext uri="{28A0092B-C50C-407E-A947-70E740481C1C}">
                  <a14:useLocalDpi xmlns:a14="http://schemas.microsoft.com/office/drawing/2010/main" val="0"/>
                </a:ext>
              </a:extLst>
            </a:blip>
            <a:srcRect r="8870" b="16068"/>
            <a:stretch>
              <a:fillRect/>
            </a:stretch>
          </p:blipFill>
          <p:spPr bwMode="auto">
            <a:xfrm>
              <a:off x="3084" y="3401"/>
              <a:ext cx="116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2.2.1 </a:t>
            </a:r>
            <a:r>
              <a:rPr lang="zh-CN" altLang="en-US" sz="2800" dirty="0">
                <a:solidFill>
                  <a:schemeClr val="tx1"/>
                </a:solidFill>
                <a:ea typeface="微软雅黑" panose="020B0503020204020204" pitchFamily="34" charset="-122"/>
              </a:rPr>
              <a:t>软件测试工作流程</a:t>
            </a:r>
            <a:endParaRPr lang="en-US" sz="2800" dirty="0">
              <a:ea typeface="微软雅黑" panose="020B0503020204020204" pitchFamily="34" charset="-122"/>
            </a:endParaRPr>
          </a:p>
        </p:txBody>
      </p:sp>
    </p:spTree>
    <p:extLst>
      <p:ext uri="{BB962C8B-B14F-4D97-AF65-F5344CB8AC3E}">
        <p14:creationId xmlns:p14="http://schemas.microsoft.com/office/powerpoint/2010/main" val="281154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Line 4"/>
          <p:cNvSpPr>
            <a:spLocks noChangeShapeType="1"/>
          </p:cNvSpPr>
          <p:nvPr/>
        </p:nvSpPr>
        <p:spPr bwMode="auto">
          <a:xfrm>
            <a:off x="471488" y="1568450"/>
            <a:ext cx="818673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wrap="none">
            <a:spAutoFit/>
          </a:bodyPr>
          <a:lstStyle/>
          <a:p>
            <a:endParaRPr lang="en-US" dirty="0">
              <a:latin typeface="微软雅黑" panose="020B0503020204020204" pitchFamily="34" charset="-122"/>
              <a:ea typeface="微软雅黑" panose="020B0503020204020204" pitchFamily="34" charset="-122"/>
            </a:endParaRPr>
          </a:p>
        </p:txBody>
      </p:sp>
      <p:sp>
        <p:nvSpPr>
          <p:cNvPr id="8" name="Text Box 6"/>
          <p:cNvSpPr txBox="1">
            <a:spLocks noChangeArrowheads="1"/>
          </p:cNvSpPr>
          <p:nvPr/>
        </p:nvSpPr>
        <p:spPr bwMode="auto">
          <a:xfrm>
            <a:off x="444500" y="1159670"/>
            <a:ext cx="8077200" cy="461665"/>
          </a:xfrm>
          <a:prstGeom prst="rect">
            <a:avLst/>
          </a:prstGeom>
          <a:noFill/>
          <a:ln w="19050" algn="ctr">
            <a:noFill/>
            <a:miter lim="800000"/>
            <a:headEnd/>
            <a:tailEnd/>
          </a:ln>
        </p:spPr>
        <p:txBody>
          <a:bodyPr>
            <a:spAutoFit/>
          </a:bodyPr>
          <a:lstStyle/>
          <a:p>
            <a:pPr algn="ctr">
              <a:defRPr/>
            </a:pPr>
            <a:r>
              <a:rPr lang="zh-CN" altLang="en-US" sz="2400" b="1" dirty="0">
                <a:solidFill>
                  <a:srgbClr val="0070C0"/>
                </a:solidFill>
                <a:latin typeface="微软雅黑" panose="020B0503020204020204" pitchFamily="34" charset="-122"/>
                <a:ea typeface="微软雅黑" panose="020B0503020204020204" pitchFamily="34" charset="-122"/>
              </a:rPr>
              <a:t>测试结束活动</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444500" y="1665288"/>
            <a:ext cx="3898900"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1600" b="1">
                <a:solidFill>
                  <a:schemeClr val="accent2"/>
                </a:solidFill>
                <a:latin typeface="Futura Bk" panose="020B0502020204020303" pitchFamily="34" charset="0"/>
                <a:ea typeface="宋体" panose="02010600030101010101" pitchFamily="2" charset="-122"/>
              </a:defRPr>
            </a:lvl1pPr>
            <a:lvl2pPr marL="685800" indent="-22860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5000"/>
              </a:spcBef>
              <a:spcAft>
                <a:spcPct val="10000"/>
              </a:spcAft>
              <a:buClr>
                <a:schemeClr val="tx1"/>
              </a:buClr>
              <a:buSzPct val="100000"/>
              <a:buFont typeface="Wingdings" panose="05000000000000000000" pitchFamily="2" charset="2"/>
              <a:buChar char="l"/>
            </a:pPr>
            <a:r>
              <a:rPr lang="zh-CN" altLang="en-US" sz="2000" b="0" dirty="0">
                <a:solidFill>
                  <a:schemeClr val="tx1"/>
                </a:solidFill>
                <a:latin typeface="微软雅黑" panose="020B0503020204020204" pitchFamily="34" charset="-122"/>
                <a:ea typeface="微软雅黑" panose="020B0503020204020204" pitchFamily="34" charset="-122"/>
              </a:rPr>
              <a:t>在以下几种情况下需要进行测试的结束活动：</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eaLnBrk="1" hangingPunct="1">
              <a:spcBef>
                <a:spcPct val="25000"/>
              </a:spcBef>
              <a:spcAft>
                <a:spcPct val="10000"/>
              </a:spcAft>
              <a:buClr>
                <a:schemeClr val="tx1"/>
              </a:buClr>
              <a:buSzPct val="100000"/>
              <a:buFont typeface="Wingdings" panose="05000000000000000000" pitchFamily="2" charset="2"/>
              <a:buChar char="Ø"/>
            </a:pPr>
            <a:r>
              <a:rPr lang="zh-CN" altLang="en-US" sz="2000" b="0" dirty="0">
                <a:solidFill>
                  <a:schemeClr val="tx1"/>
                </a:solidFill>
                <a:latin typeface="微软雅黑" panose="020B0503020204020204" pitchFamily="34" charset="-122"/>
                <a:ea typeface="微软雅黑" panose="020B0503020204020204" pitchFamily="34" charset="-122"/>
              </a:rPr>
              <a:t>软件系统正式使用的时候</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eaLnBrk="1" hangingPunct="1">
              <a:spcBef>
                <a:spcPct val="25000"/>
              </a:spcBef>
              <a:spcAft>
                <a:spcPct val="10000"/>
              </a:spcAft>
              <a:buClr>
                <a:schemeClr val="tx1"/>
              </a:buClr>
              <a:buSzPct val="100000"/>
              <a:buFont typeface="Wingdings" panose="05000000000000000000" pitchFamily="2" charset="2"/>
              <a:buChar char="Ø"/>
            </a:pPr>
            <a:r>
              <a:rPr lang="zh-CN" altLang="en-US" sz="2000" b="0" dirty="0">
                <a:solidFill>
                  <a:schemeClr val="tx1"/>
                </a:solidFill>
                <a:latin typeface="微软雅黑" panose="020B0503020204020204" pitchFamily="34" charset="-122"/>
                <a:ea typeface="微软雅黑" panose="020B0503020204020204" pitchFamily="34" charset="-122"/>
              </a:rPr>
              <a:t>测试项目结束（或取消）的时候</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eaLnBrk="1" hangingPunct="1">
              <a:spcBef>
                <a:spcPct val="25000"/>
              </a:spcBef>
              <a:spcAft>
                <a:spcPct val="10000"/>
              </a:spcAft>
              <a:buClr>
                <a:schemeClr val="tx1"/>
              </a:buClr>
              <a:buSzPct val="100000"/>
              <a:buFont typeface="Wingdings" panose="05000000000000000000" pitchFamily="2" charset="2"/>
              <a:buChar char="Ø"/>
            </a:pPr>
            <a:r>
              <a:rPr lang="zh-CN" altLang="en-US" sz="2000" b="0" dirty="0">
                <a:solidFill>
                  <a:schemeClr val="tx1"/>
                </a:solidFill>
                <a:latin typeface="微软雅黑" panose="020B0503020204020204" pitchFamily="34" charset="-122"/>
                <a:ea typeface="微软雅黑" panose="020B0503020204020204" pitchFamily="34" charset="-122"/>
              </a:rPr>
              <a:t>达到里程碑的时候</a:t>
            </a:r>
            <a:endParaRPr lang="en-US" altLang="zh-CN" sz="2000" b="0" dirty="0">
              <a:solidFill>
                <a:schemeClr val="tx1"/>
              </a:solidFill>
              <a:latin typeface="微软雅黑" panose="020B0503020204020204" pitchFamily="34" charset="-122"/>
              <a:ea typeface="微软雅黑" panose="020B0503020204020204" pitchFamily="34" charset="-122"/>
            </a:endParaRPr>
          </a:p>
          <a:p>
            <a:pPr lvl="1" eaLnBrk="1" hangingPunct="1">
              <a:spcBef>
                <a:spcPct val="25000"/>
              </a:spcBef>
              <a:spcAft>
                <a:spcPct val="10000"/>
              </a:spcAft>
              <a:buClr>
                <a:schemeClr val="tx1"/>
              </a:buClr>
              <a:buSzPct val="100000"/>
              <a:buFont typeface="Wingdings" panose="05000000000000000000" pitchFamily="2" charset="2"/>
              <a:buChar char="Ø"/>
            </a:pPr>
            <a:r>
              <a:rPr lang="zh-CN" altLang="en-US" sz="2000" b="0" dirty="0">
                <a:solidFill>
                  <a:schemeClr val="tx1"/>
                </a:solidFill>
                <a:latin typeface="微软雅黑" panose="020B0503020204020204" pitchFamily="34" charset="-122"/>
                <a:ea typeface="微软雅黑" panose="020B0503020204020204" pitchFamily="34" charset="-122"/>
              </a:rPr>
              <a:t>维护版本发布完成的时候</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grpSp>
        <p:nvGrpSpPr>
          <p:cNvPr id="61446" name="Group 8"/>
          <p:cNvGrpSpPr>
            <a:grpSpLocks/>
          </p:cNvGrpSpPr>
          <p:nvPr/>
        </p:nvGrpSpPr>
        <p:grpSpPr bwMode="auto">
          <a:xfrm>
            <a:off x="421350" y="4842076"/>
            <a:ext cx="8080375" cy="1347788"/>
            <a:chOff x="447" y="3401"/>
            <a:chExt cx="5090" cy="849"/>
          </a:xfrm>
        </p:grpSpPr>
        <p:pic>
          <p:nvPicPr>
            <p:cNvPr id="61448" name="Picture 4" descr="Untitled-2"/>
            <p:cNvPicPr>
              <a:picLocks noChangeAspect="1" noChangeArrowheads="1"/>
            </p:cNvPicPr>
            <p:nvPr/>
          </p:nvPicPr>
          <p:blipFill>
            <a:blip r:embed="rId2">
              <a:extLst>
                <a:ext uri="{28A0092B-C50C-407E-A947-70E740481C1C}">
                  <a14:useLocalDpi xmlns:a14="http://schemas.microsoft.com/office/drawing/2010/main" val="0"/>
                </a:ext>
              </a:extLst>
            </a:blip>
            <a:srcRect b="68591"/>
            <a:stretch>
              <a:fillRect/>
            </a:stretch>
          </p:blipFill>
          <p:spPr bwMode="auto">
            <a:xfrm>
              <a:off x="447" y="3401"/>
              <a:ext cx="1266" cy="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5" descr="G397920052005_PPT"/>
            <p:cNvPicPr>
              <a:picLocks noChangeAspect="1" noChangeArrowheads="1"/>
            </p:cNvPicPr>
            <p:nvPr/>
          </p:nvPicPr>
          <p:blipFill>
            <a:blip r:embed="rId3">
              <a:extLst>
                <a:ext uri="{28A0092B-C50C-407E-A947-70E740481C1C}">
                  <a14:useLocalDpi xmlns:a14="http://schemas.microsoft.com/office/drawing/2010/main" val="0"/>
                </a:ext>
              </a:extLst>
            </a:blip>
            <a:srcRect l="1228" t="-409" b="14008"/>
            <a:stretch>
              <a:fillRect/>
            </a:stretch>
          </p:blipFill>
          <p:spPr bwMode="auto">
            <a:xfrm>
              <a:off x="1759" y="3401"/>
              <a:ext cx="1279" cy="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Picture 6" descr="G406625062005_PPT"/>
            <p:cNvPicPr>
              <a:picLocks noChangeAspect="1" noChangeArrowheads="1"/>
            </p:cNvPicPr>
            <p:nvPr/>
          </p:nvPicPr>
          <p:blipFill>
            <a:blip r:embed="rId4">
              <a:extLst>
                <a:ext uri="{28A0092B-C50C-407E-A947-70E740481C1C}">
                  <a14:useLocalDpi xmlns:a14="http://schemas.microsoft.com/office/drawing/2010/main" val="0"/>
                </a:ext>
              </a:extLst>
            </a:blip>
            <a:srcRect r="4138" b="17934"/>
            <a:stretch>
              <a:fillRect/>
            </a:stretch>
          </p:blipFill>
          <p:spPr bwMode="auto">
            <a:xfrm>
              <a:off x="4286" y="3401"/>
              <a:ext cx="1251"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1" name="Picture 7" descr="G402121062005_PPT"/>
            <p:cNvPicPr>
              <a:picLocks noChangeAspect="1" noChangeArrowheads="1"/>
            </p:cNvPicPr>
            <p:nvPr/>
          </p:nvPicPr>
          <p:blipFill>
            <a:blip r:embed="rId5">
              <a:extLst>
                <a:ext uri="{28A0092B-C50C-407E-A947-70E740481C1C}">
                  <a14:useLocalDpi xmlns:a14="http://schemas.microsoft.com/office/drawing/2010/main" val="0"/>
                </a:ext>
              </a:extLst>
            </a:blip>
            <a:srcRect r="8870" b="16068"/>
            <a:stretch>
              <a:fillRect/>
            </a:stretch>
          </p:blipFill>
          <p:spPr bwMode="auto">
            <a:xfrm>
              <a:off x="3082" y="3401"/>
              <a:ext cx="1161"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ectangle 8"/>
          <p:cNvSpPr>
            <a:spLocks noChangeArrowheads="1"/>
          </p:cNvSpPr>
          <p:nvPr/>
        </p:nvSpPr>
        <p:spPr bwMode="auto">
          <a:xfrm>
            <a:off x="4724400" y="1681163"/>
            <a:ext cx="3898900" cy="334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eaLnBrk="0" hangingPunct="0">
              <a:defRPr sz="1600" b="1">
                <a:solidFill>
                  <a:schemeClr val="accent2"/>
                </a:solidFill>
                <a:latin typeface="Futura Bk" panose="020B0502020204020303" pitchFamily="34" charset="0"/>
                <a:ea typeface="宋体" panose="02010600030101010101" pitchFamily="2" charset="-122"/>
              </a:defRPr>
            </a:lvl1pPr>
            <a:lvl2pPr marL="685800" indent="-22860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spcBef>
                <a:spcPct val="25000"/>
              </a:spcBef>
              <a:spcAft>
                <a:spcPct val="10000"/>
              </a:spcAft>
              <a:buClr>
                <a:schemeClr val="tx1"/>
              </a:buClr>
              <a:buSzPct val="100000"/>
              <a:buFont typeface="Wingdings" panose="05000000000000000000" pitchFamily="2" charset="2"/>
              <a:buChar char="l"/>
            </a:pPr>
            <a:r>
              <a:rPr lang="zh-CN" altLang="en-US" b="0" dirty="0">
                <a:solidFill>
                  <a:schemeClr val="tx1"/>
                </a:solidFill>
                <a:latin typeface="微软雅黑" panose="020B0503020204020204" pitchFamily="34" charset="-122"/>
                <a:ea typeface="微软雅黑" panose="020B0503020204020204" pitchFamily="34" charset="-122"/>
              </a:rPr>
              <a:t>测试结束活动的主要任务：</a:t>
            </a:r>
            <a:endParaRPr lang="en-US" altLang="zh-CN" b="0" dirty="0">
              <a:solidFill>
                <a:schemeClr val="tx1"/>
              </a:solidFill>
              <a:latin typeface="微软雅黑" panose="020B0503020204020204" pitchFamily="34" charset="-122"/>
              <a:ea typeface="微软雅黑" panose="020B0503020204020204" pitchFamily="34" charset="-122"/>
            </a:endParaRPr>
          </a:p>
          <a:p>
            <a:pPr lvl="1" eaLnBrk="1" hangingPunct="1">
              <a:spcBef>
                <a:spcPct val="25000"/>
              </a:spcBef>
              <a:spcAft>
                <a:spcPct val="10000"/>
              </a:spcAft>
              <a:buClr>
                <a:schemeClr val="tx1"/>
              </a:buClr>
              <a:buSzPct val="100000"/>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检查提交了哪些测试计划的可交付产品、事件报告是否关闭、或对未关闭的事件报告提交变更需求、以及系统的验收文档状态等等</a:t>
            </a:r>
            <a:endParaRPr lang="en-US" altLang="zh-CN" b="0" dirty="0">
              <a:solidFill>
                <a:schemeClr val="tx1"/>
              </a:solidFill>
              <a:latin typeface="微软雅黑" panose="020B0503020204020204" pitchFamily="34" charset="-122"/>
              <a:ea typeface="微软雅黑" panose="020B0503020204020204" pitchFamily="34" charset="-122"/>
            </a:endParaRPr>
          </a:p>
          <a:p>
            <a:pPr lvl="1" eaLnBrk="1" hangingPunct="1">
              <a:spcBef>
                <a:spcPct val="25000"/>
              </a:spcBef>
              <a:spcAft>
                <a:spcPct val="10000"/>
              </a:spcAft>
              <a:buClr>
                <a:schemeClr val="tx1"/>
              </a:buClr>
              <a:buSzPct val="100000"/>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记录和归档测试件、测试环境和测试基础设备，以备将来项目使用</a:t>
            </a:r>
            <a:endParaRPr lang="en-US" altLang="zh-CN" b="0" dirty="0">
              <a:solidFill>
                <a:schemeClr val="tx1"/>
              </a:solidFill>
              <a:latin typeface="微软雅黑" panose="020B0503020204020204" pitchFamily="34" charset="-122"/>
              <a:ea typeface="微软雅黑" panose="020B0503020204020204" pitchFamily="34" charset="-122"/>
            </a:endParaRPr>
          </a:p>
          <a:p>
            <a:pPr lvl="1" eaLnBrk="1" hangingPunct="1">
              <a:spcBef>
                <a:spcPct val="25000"/>
              </a:spcBef>
              <a:spcAft>
                <a:spcPct val="10000"/>
              </a:spcAft>
              <a:buClr>
                <a:schemeClr val="tx1"/>
              </a:buClr>
              <a:buSzPct val="100000"/>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移交测试件到维护部门</a:t>
            </a:r>
            <a:endParaRPr lang="en-US" altLang="zh-CN" b="0" dirty="0">
              <a:solidFill>
                <a:schemeClr val="tx1"/>
              </a:solidFill>
              <a:latin typeface="微软雅黑" panose="020B0503020204020204" pitchFamily="34" charset="-122"/>
              <a:ea typeface="微软雅黑" panose="020B0503020204020204" pitchFamily="34" charset="-122"/>
            </a:endParaRPr>
          </a:p>
          <a:p>
            <a:pPr lvl="1" eaLnBrk="1" hangingPunct="1">
              <a:spcBef>
                <a:spcPct val="25000"/>
              </a:spcBef>
              <a:spcAft>
                <a:spcPct val="10000"/>
              </a:spcAft>
              <a:buClr>
                <a:schemeClr val="tx1"/>
              </a:buClr>
              <a:buSzPct val="100000"/>
              <a:buFont typeface="Wingdings" panose="05000000000000000000" pitchFamily="2" charset="2"/>
              <a:buChar char="Ø"/>
            </a:pPr>
            <a:r>
              <a:rPr lang="zh-CN" altLang="en-US" b="0" dirty="0">
                <a:solidFill>
                  <a:schemeClr val="tx1"/>
                </a:solidFill>
                <a:latin typeface="微软雅黑" panose="020B0503020204020204" pitchFamily="34" charset="-122"/>
                <a:ea typeface="微软雅黑" panose="020B0503020204020204" pitchFamily="34" charset="-122"/>
              </a:rPr>
              <a:t>分析和记录经验教训</a:t>
            </a:r>
            <a:endParaRPr lang="en-US" altLang="zh-CN" b="0" dirty="0">
              <a:solidFill>
                <a:schemeClr val="tx1"/>
              </a:solidFill>
              <a:latin typeface="微软雅黑" panose="020B0503020204020204" pitchFamily="34" charset="-122"/>
              <a:ea typeface="微软雅黑" panose="020B0503020204020204" pitchFamily="34" charset="-122"/>
            </a:endParaRPr>
          </a:p>
        </p:txBody>
      </p:sp>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ea typeface="微软雅黑" panose="020B0503020204020204" pitchFamily="34" charset="-122"/>
              </a:rPr>
              <a:t>2.2.1 </a:t>
            </a:r>
            <a:r>
              <a:rPr lang="zh-CN" altLang="en-US" sz="2800" dirty="0">
                <a:solidFill>
                  <a:schemeClr val="tx1"/>
                </a:solidFill>
                <a:ea typeface="微软雅黑" panose="020B0503020204020204" pitchFamily="34" charset="-122"/>
              </a:rPr>
              <a:t>软件测试工作流程</a:t>
            </a:r>
            <a:endParaRPr lang="en-US" sz="2800" dirty="0">
              <a:ea typeface="微软雅黑" panose="020B0503020204020204" pitchFamily="34" charset="-122"/>
            </a:endParaRPr>
          </a:p>
        </p:txBody>
      </p:sp>
    </p:spTree>
    <p:extLst>
      <p:ext uri="{BB962C8B-B14F-4D97-AF65-F5344CB8AC3E}">
        <p14:creationId xmlns:p14="http://schemas.microsoft.com/office/powerpoint/2010/main" val="3044146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2.2.2 </a:t>
            </a:r>
            <a:r>
              <a:rPr lang="zh-CN" altLang="en-US" sz="2800" dirty="0" smtClean="0">
                <a:solidFill>
                  <a:schemeClr val="tx1"/>
                </a:solidFill>
              </a:rPr>
              <a:t>软件测试</a:t>
            </a:r>
            <a:r>
              <a:rPr lang="zh-CN" altLang="en-US" sz="2800" dirty="0">
                <a:solidFill>
                  <a:schemeClr val="tx1"/>
                </a:solidFill>
              </a:rPr>
              <a:t>工具对测试工作的支持</a:t>
            </a:r>
            <a:endParaRPr lang="en-US" sz="2800" dirty="0">
              <a:solidFill>
                <a:schemeClr val="tx1"/>
              </a:solidFill>
            </a:endParaRPr>
          </a:p>
        </p:txBody>
      </p:sp>
      <p:sp>
        <p:nvSpPr>
          <p:cNvPr id="3" name="Content Placeholder 2"/>
          <p:cNvSpPr>
            <a:spLocks noGrp="1"/>
          </p:cNvSpPr>
          <p:nvPr>
            <p:ph idx="4294967295"/>
          </p:nvPr>
        </p:nvSpPr>
        <p:spPr>
          <a:xfrm>
            <a:off x="0" y="1219200"/>
            <a:ext cx="8229600" cy="4906963"/>
          </a:xfrm>
        </p:spPr>
        <p:txBody>
          <a:bodyPr/>
          <a:lstStyle/>
          <a:p>
            <a:pPr eaLnBrk="0" hangingPunct="0">
              <a:lnSpc>
                <a:spcPct val="110000"/>
              </a:lnSpc>
              <a:spcBef>
                <a:spcPct val="30000"/>
              </a:spcBef>
              <a:buSzPct val="85000"/>
            </a:pPr>
            <a:r>
              <a:rPr lang="zh-CN" altLang="en-US" sz="2400" dirty="0" smtClean="0">
                <a:solidFill>
                  <a:srgbClr val="0070C0"/>
                </a:solidFill>
                <a:latin typeface="微软雅黑" panose="020B0503020204020204" pitchFamily="34" charset="-122"/>
                <a:ea typeface="微软雅黑" panose="020B0503020204020204" pitchFamily="34" charset="-122"/>
              </a:rPr>
              <a:t>软件测试</a:t>
            </a:r>
            <a:r>
              <a:rPr lang="zh-CN" altLang="en-US" sz="2400" dirty="0">
                <a:solidFill>
                  <a:srgbClr val="0070C0"/>
                </a:solidFill>
                <a:latin typeface="微软雅黑" panose="020B0503020204020204" pitchFamily="34" charset="-122"/>
                <a:ea typeface="微软雅黑" panose="020B0503020204020204" pitchFamily="34" charset="-122"/>
              </a:rPr>
              <a:t>工具的</a:t>
            </a:r>
            <a:r>
              <a:rPr lang="zh-CN" altLang="en-US" sz="2400" dirty="0" smtClean="0">
                <a:solidFill>
                  <a:srgbClr val="0070C0"/>
                </a:solidFill>
                <a:latin typeface="微软雅黑" panose="020B0503020204020204" pitchFamily="34" charset="-122"/>
                <a:ea typeface="微软雅黑" panose="020B0503020204020204" pitchFamily="34" charset="-122"/>
              </a:rPr>
              <a:t>好处</a:t>
            </a:r>
            <a:r>
              <a:rPr lang="zh-CN" altLang="en-US" sz="2400" dirty="0">
                <a:solidFill>
                  <a:srgbClr val="0070C0"/>
                </a:solidFill>
                <a:latin typeface="微软雅黑" panose="020B0503020204020204" pitchFamily="34" charset="-122"/>
                <a:ea typeface="微软雅黑" panose="020B0503020204020204" pitchFamily="34" charset="-122"/>
              </a:rPr>
              <a:t>：</a:t>
            </a:r>
          </a:p>
          <a:p>
            <a:pPr marL="742950" lvl="1" indent="-285750" eaLnBrk="0" hangingPunct="0">
              <a:lnSpc>
                <a:spcPct val="110000"/>
              </a:lnSpc>
              <a:spcBef>
                <a:spcPct val="30000"/>
              </a:spcBef>
              <a:buSzPct val="70000"/>
              <a:buFont typeface="宋体" panose="02010600030101010101" pitchFamily="2" charset="-122"/>
              <a:buChar char="●"/>
            </a:pPr>
            <a:r>
              <a:rPr lang="zh-CN" altLang="en-US" sz="2000" dirty="0" smtClean="0">
                <a:solidFill>
                  <a:schemeClr val="tx1"/>
                </a:solidFill>
                <a:latin typeface="微软雅黑" panose="020B0503020204020204" pitchFamily="34" charset="-122"/>
                <a:ea typeface="微软雅黑" panose="020B0503020204020204" pitchFamily="34" charset="-122"/>
              </a:rPr>
              <a:t>提高工作效率，减少重复性工作量，</a:t>
            </a:r>
            <a:r>
              <a:rPr lang="zh-CN" altLang="en-US" sz="2000" dirty="0">
                <a:solidFill>
                  <a:schemeClr val="tx1"/>
                </a:solidFill>
                <a:latin typeface="微软雅黑" panose="020B0503020204020204" pitchFamily="34" charset="-122"/>
                <a:ea typeface="微软雅黑" panose="020B0503020204020204" pitchFamily="34" charset="-122"/>
              </a:rPr>
              <a:t>保证测试的</a:t>
            </a:r>
            <a:r>
              <a:rPr lang="zh-CN" altLang="en-US" sz="2000" dirty="0" smtClean="0">
                <a:solidFill>
                  <a:schemeClr val="tx1"/>
                </a:solidFill>
                <a:latin typeface="微软雅黑" panose="020B0503020204020204" pitchFamily="34" charset="-122"/>
                <a:ea typeface="微软雅黑" panose="020B0503020204020204" pitchFamily="34" charset="-122"/>
              </a:rPr>
              <a:t>准确性</a:t>
            </a:r>
          </a:p>
          <a:p>
            <a:pPr marL="742950" lvl="1" indent="-285750" eaLnBrk="0" hangingPunct="0">
              <a:lnSpc>
                <a:spcPct val="110000"/>
              </a:lnSpc>
              <a:spcBef>
                <a:spcPct val="30000"/>
              </a:spcBef>
              <a:buSzPct val="70000"/>
              <a:buFont typeface="宋体" panose="02010600030101010101" pitchFamily="2" charset="-122"/>
              <a:buChar char="●"/>
            </a:pPr>
            <a:r>
              <a:rPr lang="zh-CN" altLang="en-US" sz="2000" dirty="0" smtClean="0">
                <a:solidFill>
                  <a:schemeClr val="tx1"/>
                </a:solidFill>
                <a:latin typeface="微软雅黑" panose="020B0503020204020204" pitchFamily="34" charset="-122"/>
                <a:ea typeface="微软雅黑" panose="020B0503020204020204" pitchFamily="34" charset="-122"/>
              </a:rPr>
              <a:t>有些测试必须</a:t>
            </a:r>
            <a:r>
              <a:rPr lang="zh-CN" altLang="en-US" sz="2000" dirty="0">
                <a:solidFill>
                  <a:schemeClr val="tx1"/>
                </a:solidFill>
                <a:latin typeface="微软雅黑" panose="020B0503020204020204" pitchFamily="34" charset="-122"/>
                <a:ea typeface="微软雅黑" panose="020B0503020204020204" pitchFamily="34" charset="-122"/>
              </a:rPr>
              <a:t>使用工具</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如性能测试等</a:t>
            </a:r>
            <a:r>
              <a:rPr lang="en-US" altLang="zh-CN" sz="2000" dirty="0">
                <a:solidFill>
                  <a:schemeClr val="tx1"/>
                </a:solidFill>
                <a:latin typeface="微软雅黑" panose="020B0503020204020204" pitchFamily="34" charset="-122"/>
                <a:ea typeface="微软雅黑" panose="020B0503020204020204" pitchFamily="34" charset="-122"/>
              </a:rPr>
              <a:t>) </a:t>
            </a:r>
            <a:endParaRPr lang="zh-CN" altLang="en-US" sz="2000" dirty="0">
              <a:solidFill>
                <a:schemeClr val="tx1"/>
              </a:solidFill>
              <a:latin typeface="微软雅黑" panose="020B0503020204020204" pitchFamily="34" charset="-122"/>
              <a:ea typeface="微软雅黑" panose="020B0503020204020204" pitchFamily="34" charset="-122"/>
            </a:endParaRPr>
          </a:p>
          <a:p>
            <a:pPr marL="742950" lvl="1" indent="-285750" eaLnBrk="0" hangingPunct="0">
              <a:lnSpc>
                <a:spcPct val="110000"/>
              </a:lnSpc>
              <a:spcBef>
                <a:spcPct val="30000"/>
              </a:spcBef>
              <a:buSzPct val="70000"/>
              <a:buFont typeface="宋体" panose="02010600030101010101" pitchFamily="2" charset="-122"/>
              <a:buChar char="●"/>
            </a:pPr>
            <a:r>
              <a:rPr lang="zh-CN" altLang="en-US" sz="2000" dirty="0" smtClean="0">
                <a:solidFill>
                  <a:schemeClr val="tx1"/>
                </a:solidFill>
                <a:latin typeface="微软雅黑" panose="020B0503020204020204" pitchFamily="34" charset="-122"/>
                <a:ea typeface="微软雅黑" panose="020B0503020204020204" pitchFamily="34" charset="-122"/>
              </a:rPr>
              <a:t>更好地保证</a:t>
            </a:r>
            <a:r>
              <a:rPr lang="zh-CN" altLang="en-US" sz="2000" dirty="0">
                <a:solidFill>
                  <a:schemeClr val="tx1"/>
                </a:solidFill>
                <a:latin typeface="微软雅黑" panose="020B0503020204020204" pitchFamily="34" charset="-122"/>
                <a:ea typeface="微软雅黑" panose="020B0503020204020204" pitchFamily="34" charset="-122"/>
              </a:rPr>
              <a:t>测试工作的规范性和一致性</a:t>
            </a:r>
          </a:p>
          <a:p>
            <a:pPr marL="742950" lvl="1" indent="-285750" eaLnBrk="0" hangingPunct="0">
              <a:lnSpc>
                <a:spcPct val="110000"/>
              </a:lnSpc>
              <a:spcBef>
                <a:spcPct val="30000"/>
              </a:spcBef>
              <a:buSzPct val="70000"/>
              <a:buFont typeface="宋体" panose="02010600030101010101" pitchFamily="2" charset="-122"/>
              <a:buChar char="●"/>
            </a:pPr>
            <a:r>
              <a:rPr lang="zh-CN" altLang="en-US" sz="2000" dirty="0">
                <a:solidFill>
                  <a:schemeClr val="tx1"/>
                </a:solidFill>
                <a:latin typeface="微软雅黑" panose="020B0503020204020204" pitchFamily="34" charset="-122"/>
                <a:ea typeface="微软雅黑" panose="020B0503020204020204" pitchFamily="34" charset="-122"/>
              </a:rPr>
              <a:t>测试工具体现了先进的测试思想、方法和技术，能够快速地提升软件测试的专业化</a:t>
            </a:r>
            <a:r>
              <a:rPr lang="zh-CN" altLang="en-US" sz="2000" dirty="0" smtClean="0">
                <a:solidFill>
                  <a:schemeClr val="tx1"/>
                </a:solidFill>
                <a:latin typeface="微软雅黑" panose="020B0503020204020204" pitchFamily="34" charset="-122"/>
                <a:ea typeface="微软雅黑" panose="020B0503020204020204" pitchFamily="34" charset="-122"/>
              </a:rPr>
              <a:t>水平</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742950" lvl="1" indent="-285750" eaLnBrk="0" hangingPunct="0">
              <a:lnSpc>
                <a:spcPct val="110000"/>
              </a:lnSpc>
              <a:spcBef>
                <a:spcPct val="30000"/>
              </a:spcBef>
              <a:buSzPct val="70000"/>
              <a:buFont typeface="宋体" panose="02010600030101010101" pitchFamily="2" charset="-122"/>
              <a:buChar char="●"/>
            </a:pPr>
            <a:r>
              <a:rPr lang="zh-CN" altLang="en-US" sz="2000" dirty="0" smtClean="0">
                <a:solidFill>
                  <a:schemeClr val="tx1"/>
                </a:solidFill>
                <a:latin typeface="微软雅黑" panose="020B0503020204020204" pitchFamily="34" charset="-122"/>
                <a:ea typeface="微软雅黑" panose="020B0503020204020204" pitchFamily="34" charset="-122"/>
              </a:rPr>
              <a:t>系统化地记录测试日志和度量目标</a:t>
            </a:r>
            <a:endParaRPr lang="zh-CN" altLang="en-US" sz="2000" dirty="0">
              <a:solidFill>
                <a:schemeClr val="tx1"/>
              </a:solidFill>
              <a:latin typeface="微软雅黑" panose="020B0503020204020204" pitchFamily="34" charset="-122"/>
              <a:ea typeface="微软雅黑" panose="020B0503020204020204" pitchFamily="34" charset="-122"/>
            </a:endParaRPr>
          </a:p>
          <a:p>
            <a:endParaRPr lang="en-US" dirty="0"/>
          </a:p>
        </p:txBody>
      </p:sp>
    </p:spTree>
    <p:extLst>
      <p:ext uri="{BB962C8B-B14F-4D97-AF65-F5344CB8AC3E}">
        <p14:creationId xmlns:p14="http://schemas.microsoft.com/office/powerpoint/2010/main" val="3809087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2.2.2 </a:t>
            </a:r>
            <a:r>
              <a:rPr lang="zh-CN" altLang="en-US" sz="2800" dirty="0" smtClean="0">
                <a:solidFill>
                  <a:schemeClr val="tx1"/>
                </a:solidFill>
              </a:rPr>
              <a:t>软件测试</a:t>
            </a:r>
            <a:r>
              <a:rPr lang="zh-CN" altLang="en-US" sz="2800" dirty="0">
                <a:solidFill>
                  <a:schemeClr val="tx1"/>
                </a:solidFill>
              </a:rPr>
              <a:t>工具对测试工作的支持</a:t>
            </a:r>
            <a:endParaRPr lang="en-US" sz="2800" dirty="0">
              <a:solidFill>
                <a:schemeClr val="tx1"/>
              </a:solidFill>
            </a:endParaRPr>
          </a:p>
        </p:txBody>
      </p:sp>
      <p:sp>
        <p:nvSpPr>
          <p:cNvPr id="3" name="Content Placeholder 2"/>
          <p:cNvSpPr>
            <a:spLocks noGrp="1"/>
          </p:cNvSpPr>
          <p:nvPr>
            <p:ph idx="4294967295"/>
          </p:nvPr>
        </p:nvSpPr>
        <p:spPr>
          <a:xfrm>
            <a:off x="0" y="1219200"/>
            <a:ext cx="8229600" cy="4906963"/>
          </a:xfrm>
        </p:spPr>
        <p:txBody>
          <a:bodyPr/>
          <a:lstStyle/>
          <a:p>
            <a:pPr eaLnBrk="0" hangingPunct="0">
              <a:lnSpc>
                <a:spcPct val="110000"/>
              </a:lnSpc>
              <a:spcBef>
                <a:spcPct val="30000"/>
              </a:spcBef>
              <a:buSzPct val="85000"/>
            </a:pPr>
            <a:r>
              <a:rPr lang="zh-CN" altLang="en-US" sz="2400" dirty="0" smtClean="0">
                <a:solidFill>
                  <a:srgbClr val="0070C0"/>
                </a:solidFill>
              </a:rPr>
              <a:t>商业化的测试工具：</a:t>
            </a:r>
            <a:endParaRPr lang="en-US" altLang="zh-CN" sz="2400" dirty="0" smtClean="0">
              <a:solidFill>
                <a:srgbClr val="0070C0"/>
              </a:solidFill>
            </a:endParaRPr>
          </a:p>
          <a:p>
            <a:pPr marL="742950" lvl="1" indent="-285750" eaLnBrk="0" hangingPunct="0">
              <a:lnSpc>
                <a:spcPct val="110000"/>
              </a:lnSpc>
              <a:spcBef>
                <a:spcPct val="30000"/>
              </a:spcBef>
              <a:buSzPct val="70000"/>
              <a:buFont typeface="宋体" panose="02010600030101010101" pitchFamily="2" charset="-122"/>
              <a:buChar char="●"/>
            </a:pPr>
            <a:r>
              <a:rPr lang="zh-CN" altLang="en-US" sz="2000" dirty="0" smtClean="0">
                <a:solidFill>
                  <a:schemeClr val="tx1"/>
                </a:solidFill>
              </a:rPr>
              <a:t>测试管理工具</a:t>
            </a:r>
            <a:r>
              <a:rPr lang="en-US" altLang="zh-CN" sz="2000" dirty="0" smtClean="0">
                <a:solidFill>
                  <a:schemeClr val="tx1"/>
                </a:solidFill>
              </a:rPr>
              <a:t>: HP ALM/QC</a:t>
            </a:r>
            <a:endParaRPr lang="zh-CN" altLang="en-US" sz="2000" dirty="0">
              <a:solidFill>
                <a:schemeClr val="tx1"/>
              </a:solidFill>
            </a:endParaRPr>
          </a:p>
          <a:p>
            <a:pPr marL="742950" lvl="1" indent="-285750" eaLnBrk="0" hangingPunct="0">
              <a:lnSpc>
                <a:spcPct val="110000"/>
              </a:lnSpc>
              <a:spcBef>
                <a:spcPct val="30000"/>
              </a:spcBef>
              <a:buSzPct val="70000"/>
              <a:buFont typeface="宋体" panose="02010600030101010101" pitchFamily="2" charset="-122"/>
              <a:buChar char="●"/>
            </a:pPr>
            <a:r>
              <a:rPr lang="zh-CN" altLang="en-US" sz="2000" dirty="0" smtClean="0">
                <a:solidFill>
                  <a:schemeClr val="tx1"/>
                </a:solidFill>
              </a:rPr>
              <a:t>自动化测试工具</a:t>
            </a:r>
            <a:r>
              <a:rPr lang="en-US" altLang="zh-CN" sz="2000" dirty="0" smtClean="0">
                <a:solidFill>
                  <a:schemeClr val="tx1"/>
                </a:solidFill>
              </a:rPr>
              <a:t>: HP UFT</a:t>
            </a:r>
            <a:r>
              <a:rPr lang="zh-CN" altLang="en-US" sz="2000" dirty="0" smtClean="0">
                <a:solidFill>
                  <a:schemeClr val="tx1"/>
                </a:solidFill>
              </a:rPr>
              <a:t>（</a:t>
            </a:r>
            <a:r>
              <a:rPr lang="en-US" altLang="zh-CN" sz="2000" dirty="0" smtClean="0">
                <a:solidFill>
                  <a:schemeClr val="tx1"/>
                </a:solidFill>
              </a:rPr>
              <a:t>QTP &amp; Service Test</a:t>
            </a:r>
            <a:r>
              <a:rPr lang="zh-CN" altLang="en-US" sz="2000" dirty="0" smtClean="0">
                <a:solidFill>
                  <a:schemeClr val="tx1"/>
                </a:solidFill>
              </a:rPr>
              <a:t>）</a:t>
            </a:r>
            <a:endParaRPr lang="en-US" altLang="zh-CN" sz="2000" dirty="0">
              <a:solidFill>
                <a:schemeClr val="tx1"/>
              </a:solidFill>
            </a:endParaRPr>
          </a:p>
          <a:p>
            <a:pPr marL="742950" lvl="1" indent="-285750" eaLnBrk="0" hangingPunct="0">
              <a:lnSpc>
                <a:spcPct val="110000"/>
              </a:lnSpc>
              <a:spcBef>
                <a:spcPct val="30000"/>
              </a:spcBef>
              <a:buSzPct val="70000"/>
              <a:buFont typeface="宋体" panose="02010600030101010101" pitchFamily="2" charset="-122"/>
              <a:buChar char="●"/>
            </a:pPr>
            <a:r>
              <a:rPr lang="zh-CN" altLang="en-US" sz="2000" dirty="0" smtClean="0">
                <a:solidFill>
                  <a:schemeClr val="tx1"/>
                </a:solidFill>
              </a:rPr>
              <a:t>性能测试工具</a:t>
            </a:r>
            <a:r>
              <a:rPr lang="en-US" altLang="zh-CN" sz="2000" dirty="0" smtClean="0">
                <a:solidFill>
                  <a:schemeClr val="tx1"/>
                </a:solidFill>
              </a:rPr>
              <a:t>: HP </a:t>
            </a:r>
            <a:r>
              <a:rPr lang="en-US" altLang="zh-CN" sz="2000" dirty="0" err="1" smtClean="0">
                <a:solidFill>
                  <a:schemeClr val="tx1"/>
                </a:solidFill>
              </a:rPr>
              <a:t>Loadrunner</a:t>
            </a:r>
            <a:endParaRPr lang="en-US" altLang="zh-CN" sz="2000" dirty="0" smtClean="0">
              <a:solidFill>
                <a:schemeClr val="tx1"/>
              </a:solidFill>
            </a:endParaRPr>
          </a:p>
          <a:p>
            <a:pPr marL="742950" lvl="1" indent="-285750" eaLnBrk="0" hangingPunct="0">
              <a:lnSpc>
                <a:spcPct val="110000"/>
              </a:lnSpc>
              <a:spcBef>
                <a:spcPct val="30000"/>
              </a:spcBef>
              <a:buSzPct val="70000"/>
              <a:buFont typeface="宋体" panose="02010600030101010101" pitchFamily="2" charset="-122"/>
              <a:buChar char="●"/>
            </a:pPr>
            <a:r>
              <a:rPr lang="zh-CN" altLang="en-US" sz="2000" dirty="0" smtClean="0">
                <a:solidFill>
                  <a:schemeClr val="tx1"/>
                </a:solidFill>
              </a:rPr>
              <a:t>安全测试工具</a:t>
            </a:r>
            <a:r>
              <a:rPr lang="en-US" altLang="zh-CN" sz="2000" dirty="0" smtClean="0">
                <a:solidFill>
                  <a:schemeClr val="tx1"/>
                </a:solidFill>
              </a:rPr>
              <a:t>: HP Fortify</a:t>
            </a:r>
            <a:r>
              <a:rPr lang="zh-CN" altLang="en-US" sz="2000" dirty="0" smtClean="0">
                <a:solidFill>
                  <a:schemeClr val="tx1"/>
                </a:solidFill>
              </a:rPr>
              <a:t>、</a:t>
            </a:r>
            <a:r>
              <a:rPr lang="en-US" altLang="zh-CN" sz="2000" dirty="0" err="1" smtClean="0">
                <a:solidFill>
                  <a:schemeClr val="tx1"/>
                </a:solidFill>
              </a:rPr>
              <a:t>WebInspect</a:t>
            </a:r>
            <a:endParaRPr lang="en-US" altLang="zh-CN" sz="2000" dirty="0" smtClean="0">
              <a:solidFill>
                <a:schemeClr val="tx1"/>
              </a:solidFill>
            </a:endParaRPr>
          </a:p>
          <a:p>
            <a:pPr eaLnBrk="0" hangingPunct="0">
              <a:lnSpc>
                <a:spcPct val="110000"/>
              </a:lnSpc>
              <a:spcBef>
                <a:spcPct val="30000"/>
              </a:spcBef>
              <a:buSzPct val="85000"/>
            </a:pPr>
            <a:r>
              <a:rPr lang="zh-CN" altLang="en-US" sz="2400" dirty="0" smtClean="0">
                <a:solidFill>
                  <a:srgbClr val="0070C0"/>
                </a:solidFill>
              </a:rPr>
              <a:t>开源测试工具：</a:t>
            </a:r>
            <a:endParaRPr lang="en-US" altLang="zh-CN" sz="2400" dirty="0" smtClean="0">
              <a:solidFill>
                <a:srgbClr val="0070C0"/>
              </a:solidFill>
            </a:endParaRPr>
          </a:p>
          <a:p>
            <a:pPr marL="457200" lvl="1" eaLnBrk="0" hangingPunct="0">
              <a:lnSpc>
                <a:spcPct val="110000"/>
              </a:lnSpc>
              <a:spcBef>
                <a:spcPct val="30000"/>
              </a:spcBef>
              <a:buSzPct val="70000"/>
            </a:pPr>
            <a:r>
              <a:rPr lang="en-US" altLang="zh-CN" sz="2000" dirty="0" err="1">
                <a:solidFill>
                  <a:schemeClr val="tx1"/>
                </a:solidFill>
              </a:rPr>
              <a:t>Testlink</a:t>
            </a:r>
            <a:r>
              <a:rPr lang="zh-CN" altLang="en-US" sz="2000" dirty="0" smtClean="0">
                <a:solidFill>
                  <a:schemeClr val="tx1"/>
                </a:solidFill>
              </a:rPr>
              <a:t>、</a:t>
            </a:r>
            <a:r>
              <a:rPr lang="en-US" altLang="zh-CN" sz="2000" dirty="0" smtClean="0">
                <a:solidFill>
                  <a:schemeClr val="tx1"/>
                </a:solidFill>
              </a:rPr>
              <a:t>Mantis</a:t>
            </a:r>
            <a:r>
              <a:rPr lang="zh-CN" altLang="en-US" sz="2000" dirty="0" smtClean="0">
                <a:solidFill>
                  <a:schemeClr val="tx1"/>
                </a:solidFill>
              </a:rPr>
              <a:t>、</a:t>
            </a:r>
            <a:r>
              <a:rPr lang="en-US" altLang="zh-CN" sz="2000" dirty="0" err="1" smtClean="0">
                <a:solidFill>
                  <a:schemeClr val="tx1"/>
                </a:solidFill>
              </a:rPr>
              <a:t>BugZilla</a:t>
            </a:r>
            <a:r>
              <a:rPr lang="zh-CN" altLang="en-US" sz="2000" dirty="0" smtClean="0">
                <a:solidFill>
                  <a:schemeClr val="tx1"/>
                </a:solidFill>
              </a:rPr>
              <a:t>、</a:t>
            </a:r>
            <a:r>
              <a:rPr lang="en-US" altLang="zh-CN" sz="2000" dirty="0" err="1" smtClean="0">
                <a:solidFill>
                  <a:schemeClr val="tx1"/>
                </a:solidFill>
              </a:rPr>
              <a:t>JUnit</a:t>
            </a:r>
            <a:r>
              <a:rPr lang="zh-CN" altLang="en-US" sz="2000" dirty="0" smtClean="0">
                <a:solidFill>
                  <a:schemeClr val="tx1"/>
                </a:solidFill>
              </a:rPr>
              <a:t>、</a:t>
            </a:r>
            <a:r>
              <a:rPr lang="en-US" altLang="zh-CN" sz="2000" dirty="0" err="1" smtClean="0">
                <a:solidFill>
                  <a:schemeClr val="tx1"/>
                </a:solidFill>
              </a:rPr>
              <a:t>CppUnit</a:t>
            </a:r>
            <a:endParaRPr lang="en-US" altLang="zh-CN" sz="2000" dirty="0" smtClean="0"/>
          </a:p>
          <a:p>
            <a:pPr eaLnBrk="0" hangingPunct="0">
              <a:lnSpc>
                <a:spcPct val="110000"/>
              </a:lnSpc>
              <a:spcBef>
                <a:spcPct val="30000"/>
              </a:spcBef>
              <a:buSzPct val="85000"/>
            </a:pPr>
            <a:endParaRPr lang="en-US" altLang="zh-CN" sz="1800" dirty="0" smtClean="0">
              <a:solidFill>
                <a:schemeClr val="tx1"/>
              </a:solidFill>
            </a:endParaRPr>
          </a:p>
          <a:p>
            <a:pPr eaLnBrk="0" hangingPunct="0">
              <a:lnSpc>
                <a:spcPct val="110000"/>
              </a:lnSpc>
              <a:spcBef>
                <a:spcPct val="30000"/>
              </a:spcBef>
              <a:buSzPct val="85000"/>
            </a:pPr>
            <a:endParaRPr lang="en-US" altLang="zh-CN" sz="1800" dirty="0" smtClean="0">
              <a:solidFill>
                <a:schemeClr val="tx1"/>
              </a:solidFill>
            </a:endParaRPr>
          </a:p>
          <a:p>
            <a:pPr eaLnBrk="0" hangingPunct="0">
              <a:lnSpc>
                <a:spcPct val="110000"/>
              </a:lnSpc>
              <a:spcBef>
                <a:spcPct val="30000"/>
              </a:spcBef>
              <a:buSzPct val="85000"/>
            </a:pPr>
            <a:endParaRPr lang="zh-CN" altLang="en-US" sz="1800" dirty="0">
              <a:solidFill>
                <a:schemeClr val="tx1"/>
              </a:solidFill>
            </a:endParaRPr>
          </a:p>
        </p:txBody>
      </p:sp>
    </p:spTree>
    <p:extLst>
      <p:ext uri="{BB962C8B-B14F-4D97-AF65-F5344CB8AC3E}">
        <p14:creationId xmlns:p14="http://schemas.microsoft.com/office/powerpoint/2010/main" val="914137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2.2.3 </a:t>
            </a:r>
            <a:r>
              <a:rPr lang="zh-CN" altLang="en-US" sz="2800" dirty="0" smtClean="0">
                <a:solidFill>
                  <a:schemeClr val="tx1"/>
                </a:solidFill>
              </a:rPr>
              <a:t>软件测试工作的几个认识误区</a:t>
            </a:r>
            <a:endParaRPr lang="en-US" sz="2800" dirty="0">
              <a:solidFill>
                <a:schemeClr val="tx1"/>
              </a:solidFill>
            </a:endParaRPr>
          </a:p>
        </p:txBody>
      </p:sp>
      <p:sp>
        <p:nvSpPr>
          <p:cNvPr id="6" name="Rectangle 3"/>
          <p:cNvSpPr>
            <a:spLocks noGrp="1" noChangeArrowheads="1"/>
          </p:cNvSpPr>
          <p:nvPr>
            <p:ph idx="4294967295"/>
          </p:nvPr>
        </p:nvSpPr>
        <p:spPr>
          <a:xfrm>
            <a:off x="580292" y="1146175"/>
            <a:ext cx="8120063" cy="4732338"/>
          </a:xfrm>
        </p:spPr>
        <p:txBody>
          <a:bodyPr>
            <a:noAutofit/>
          </a:bodyPr>
          <a:lstStyle/>
          <a:p>
            <a:pPr>
              <a:spcBef>
                <a:spcPct val="25000"/>
              </a:spcBef>
            </a:pPr>
            <a:r>
              <a:rPr lang="zh-CN" altLang="en-US" sz="2400" dirty="0" smtClean="0">
                <a:solidFill>
                  <a:srgbClr val="0070C0"/>
                </a:solidFill>
              </a:rPr>
              <a:t>软件测试工作的认识误区：</a:t>
            </a:r>
            <a:endParaRPr lang="en-US" altLang="zh-CN" sz="2400" dirty="0" smtClean="0">
              <a:solidFill>
                <a:srgbClr val="0070C0"/>
              </a:solidFill>
            </a:endParaRPr>
          </a:p>
          <a:p>
            <a:pPr marL="457200" indent="-457200">
              <a:spcBef>
                <a:spcPct val="25000"/>
              </a:spcBef>
              <a:buFontTx/>
              <a:buAutoNum type="arabicPeriod"/>
            </a:pPr>
            <a:r>
              <a:rPr lang="zh-CN" altLang="en-US" sz="2000" b="0" dirty="0" smtClean="0">
                <a:solidFill>
                  <a:schemeClr val="tx1"/>
                </a:solidFill>
              </a:rPr>
              <a:t>整体认识上重开发而轻测试</a:t>
            </a:r>
          </a:p>
          <a:p>
            <a:pPr marL="457200" indent="-457200">
              <a:spcBef>
                <a:spcPct val="25000"/>
              </a:spcBef>
              <a:buFontTx/>
              <a:buAutoNum type="arabicPeriod"/>
            </a:pPr>
            <a:r>
              <a:rPr lang="zh-CN" altLang="en-US" sz="2000" b="0" dirty="0" smtClean="0">
                <a:solidFill>
                  <a:srgbClr val="FF0000"/>
                </a:solidFill>
              </a:rPr>
              <a:t>软件开发完成后进行软件测试</a:t>
            </a:r>
          </a:p>
          <a:p>
            <a:pPr marL="457200" indent="-457200">
              <a:spcBef>
                <a:spcPct val="25000"/>
              </a:spcBef>
              <a:buFontTx/>
              <a:buAutoNum type="arabicPeriod"/>
            </a:pPr>
            <a:r>
              <a:rPr lang="zh-CN" altLang="en-US" sz="2000" b="0" dirty="0" smtClean="0">
                <a:solidFill>
                  <a:schemeClr val="tx1"/>
                </a:solidFill>
              </a:rPr>
              <a:t>软件测试是为了证明软件的正确性</a:t>
            </a:r>
          </a:p>
          <a:p>
            <a:pPr marL="457200" indent="-457200">
              <a:spcBef>
                <a:spcPct val="25000"/>
              </a:spcBef>
              <a:buFontTx/>
              <a:buAutoNum type="arabicPeriod"/>
            </a:pPr>
            <a:r>
              <a:rPr lang="zh-CN" altLang="en-US" sz="2000" b="0" dirty="0" smtClean="0">
                <a:solidFill>
                  <a:srgbClr val="FF0000"/>
                </a:solidFill>
              </a:rPr>
              <a:t>软件发布后如果发现质量问题，那是软件测试人员的错</a:t>
            </a:r>
          </a:p>
          <a:p>
            <a:pPr marL="457200" indent="-457200">
              <a:spcBef>
                <a:spcPct val="25000"/>
              </a:spcBef>
              <a:buFontTx/>
              <a:buAutoNum type="arabicPeriod"/>
            </a:pPr>
            <a:r>
              <a:rPr lang="zh-CN" altLang="en-US" sz="2000" b="0" dirty="0" smtClean="0">
                <a:solidFill>
                  <a:schemeClr val="tx1"/>
                </a:solidFill>
              </a:rPr>
              <a:t>软件测试要求不高，随便找个人多都行</a:t>
            </a:r>
          </a:p>
          <a:p>
            <a:pPr marL="457200" indent="-457200">
              <a:spcBef>
                <a:spcPct val="25000"/>
              </a:spcBef>
              <a:buFontTx/>
              <a:buAutoNum type="arabicPeriod"/>
            </a:pPr>
            <a:r>
              <a:rPr lang="zh-CN" altLang="en-US" sz="2000" b="0" dirty="0" smtClean="0">
                <a:solidFill>
                  <a:srgbClr val="FF0000"/>
                </a:solidFill>
              </a:rPr>
              <a:t>软件测试是软件开发的对头</a:t>
            </a:r>
          </a:p>
          <a:p>
            <a:pPr marL="457200" indent="-457200">
              <a:spcBef>
                <a:spcPct val="25000"/>
              </a:spcBef>
              <a:buFontTx/>
              <a:buAutoNum type="arabicPeriod"/>
            </a:pPr>
            <a:r>
              <a:rPr lang="zh-CN" altLang="en-US" sz="2000" b="0" dirty="0" smtClean="0">
                <a:solidFill>
                  <a:schemeClr val="tx1"/>
                </a:solidFill>
              </a:rPr>
              <a:t>软件测试是测试人员的事情，与程序员无关</a:t>
            </a:r>
          </a:p>
          <a:p>
            <a:pPr marL="457200" indent="-457200">
              <a:spcBef>
                <a:spcPct val="25000"/>
              </a:spcBef>
              <a:buFontTx/>
              <a:buAutoNum type="arabicPeriod"/>
            </a:pPr>
            <a:r>
              <a:rPr lang="zh-CN" altLang="en-US" sz="2000" b="0" dirty="0" smtClean="0">
                <a:solidFill>
                  <a:schemeClr val="tx1"/>
                </a:solidFill>
              </a:rPr>
              <a:t>项目进度吃紧时少做些测试，时间富裕时多做测试</a:t>
            </a:r>
          </a:p>
        </p:txBody>
      </p:sp>
    </p:spTree>
    <p:extLst>
      <p:ext uri="{BB962C8B-B14F-4D97-AF65-F5344CB8AC3E}">
        <p14:creationId xmlns:p14="http://schemas.microsoft.com/office/powerpoint/2010/main" val="3272629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rgbClr val="000000"/>
                </a:solidFill>
              </a:rPr>
              <a:t>2.2.3 </a:t>
            </a:r>
            <a:r>
              <a:rPr lang="zh-CN" altLang="en-US" sz="2800" dirty="0" smtClean="0">
                <a:solidFill>
                  <a:srgbClr val="000000"/>
                </a:solidFill>
              </a:rPr>
              <a:t>软件测试工作的认识误区</a:t>
            </a:r>
            <a:endParaRPr lang="en-US" sz="2800" dirty="0">
              <a:solidFill>
                <a:srgbClr val="000000"/>
              </a:solidFill>
            </a:endParaRPr>
          </a:p>
        </p:txBody>
      </p:sp>
      <p:sp>
        <p:nvSpPr>
          <p:cNvPr id="6" name="Rectangle 3"/>
          <p:cNvSpPr>
            <a:spLocks noGrp="1" noChangeArrowheads="1"/>
          </p:cNvSpPr>
          <p:nvPr>
            <p:ph idx="4294967295"/>
          </p:nvPr>
        </p:nvSpPr>
        <p:spPr>
          <a:xfrm>
            <a:off x="0" y="1162050"/>
            <a:ext cx="8120063" cy="4292600"/>
          </a:xfrm>
        </p:spPr>
        <p:txBody>
          <a:bodyPr>
            <a:noAutofit/>
          </a:bodyPr>
          <a:lstStyle/>
          <a:p>
            <a:pPr>
              <a:spcBef>
                <a:spcPct val="25000"/>
              </a:spcBef>
            </a:pPr>
            <a:r>
              <a:rPr lang="zh-CN" altLang="en-US" sz="2400" dirty="0" smtClean="0">
                <a:solidFill>
                  <a:srgbClr val="0070C0"/>
                </a:solidFill>
              </a:rPr>
              <a:t>软件测试工作的认识误区：</a:t>
            </a:r>
            <a:endParaRPr lang="en-US" altLang="zh-CN" sz="2400" dirty="0" smtClean="0">
              <a:solidFill>
                <a:srgbClr val="0070C0"/>
              </a:solidFill>
            </a:endParaRPr>
          </a:p>
          <a:p>
            <a:pPr marL="457200" indent="-457200">
              <a:spcBef>
                <a:spcPct val="25000"/>
              </a:spcBef>
              <a:buFont typeface="+mj-lt"/>
              <a:buAutoNum type="arabicPeriod" startAt="9"/>
            </a:pPr>
            <a:r>
              <a:rPr lang="zh-CN" altLang="en-US" sz="2000" b="0" dirty="0">
                <a:solidFill>
                  <a:srgbClr val="FF0000"/>
                </a:solidFill>
              </a:rPr>
              <a:t>软件测试是没有前途的工作，只有程序员才是软件高手</a:t>
            </a:r>
          </a:p>
          <a:p>
            <a:pPr marL="457200" indent="-457200">
              <a:spcBef>
                <a:spcPct val="25000"/>
              </a:spcBef>
              <a:buFont typeface="+mj-lt"/>
              <a:buAutoNum type="arabicPeriod" startAt="9"/>
            </a:pPr>
            <a:r>
              <a:rPr lang="zh-CN" altLang="en-US" sz="2000" b="0" dirty="0">
                <a:solidFill>
                  <a:schemeClr val="tx1"/>
                </a:solidFill>
              </a:rPr>
              <a:t>软件测试就是程序测试，测试发现了错误就说明是</a:t>
            </a:r>
            <a:r>
              <a:rPr lang="zh-CN" altLang="en-US" sz="2000" b="0" dirty="0" smtClean="0">
                <a:solidFill>
                  <a:schemeClr val="tx1"/>
                </a:solidFill>
              </a:rPr>
              <a:t>程序员编写</a:t>
            </a:r>
            <a:r>
              <a:rPr lang="zh-CN" altLang="en-US" sz="2000" b="0" dirty="0">
                <a:solidFill>
                  <a:schemeClr val="tx1"/>
                </a:solidFill>
              </a:rPr>
              <a:t>的程序有问题</a:t>
            </a:r>
          </a:p>
          <a:p>
            <a:pPr marL="457200" indent="-457200">
              <a:spcBef>
                <a:spcPct val="25000"/>
              </a:spcBef>
              <a:buFont typeface="+mj-lt"/>
              <a:buAutoNum type="arabicPeriod" startAt="9"/>
            </a:pPr>
            <a:r>
              <a:rPr lang="zh-CN" altLang="en-US" sz="2000" b="0" dirty="0">
                <a:solidFill>
                  <a:srgbClr val="FF0000"/>
                </a:solidFill>
              </a:rPr>
              <a:t>期望用测试自动化代替大部分人工劳动</a:t>
            </a:r>
          </a:p>
          <a:p>
            <a:pPr marL="457200" indent="-457200">
              <a:spcBef>
                <a:spcPct val="25000"/>
              </a:spcBef>
              <a:buFont typeface="+mj-lt"/>
              <a:buAutoNum type="arabicPeriod" startAt="9"/>
            </a:pPr>
            <a:r>
              <a:rPr lang="zh-CN" altLang="en-US" sz="2000" b="0" dirty="0">
                <a:solidFill>
                  <a:schemeClr val="tx1"/>
                </a:solidFill>
              </a:rPr>
              <a:t>所有软件缺陷都可以修复</a:t>
            </a:r>
          </a:p>
          <a:p>
            <a:pPr marL="457200" indent="-457200">
              <a:spcBef>
                <a:spcPct val="25000"/>
              </a:spcBef>
              <a:buFont typeface="+mj-lt"/>
              <a:buAutoNum type="arabicPeriod" startAt="9"/>
            </a:pPr>
            <a:r>
              <a:rPr lang="zh-CN" altLang="en-US" sz="2000" b="0" dirty="0">
                <a:solidFill>
                  <a:srgbClr val="FF0000"/>
                </a:solidFill>
              </a:rPr>
              <a:t>认为软件测试文档不重要</a:t>
            </a:r>
          </a:p>
          <a:p>
            <a:pPr marL="457200" indent="-457200">
              <a:spcBef>
                <a:spcPct val="25000"/>
              </a:spcBef>
              <a:buFont typeface="+mj-lt"/>
              <a:buAutoNum type="arabicPeriod" startAt="9"/>
            </a:pPr>
            <a:r>
              <a:rPr lang="zh-CN" altLang="en-US" sz="2000" b="0" dirty="0">
                <a:solidFill>
                  <a:schemeClr val="tx1"/>
                </a:solidFill>
              </a:rPr>
              <a:t>期望短期通过增加软件测试投入，迅速达到零缺陷率</a:t>
            </a:r>
          </a:p>
          <a:p>
            <a:pPr marL="457200" indent="-457200">
              <a:spcBef>
                <a:spcPct val="25000"/>
              </a:spcBef>
              <a:buFont typeface="+mj-lt"/>
              <a:buAutoNum type="arabicPeriod" startAt="9"/>
            </a:pPr>
            <a:r>
              <a:rPr lang="zh-CN" altLang="en-US" sz="2000" b="0" dirty="0">
                <a:solidFill>
                  <a:schemeClr val="tx1"/>
                </a:solidFill>
              </a:rPr>
              <a:t>规范化软件测试是增加项目成本</a:t>
            </a:r>
          </a:p>
          <a:p>
            <a:pPr>
              <a:spcBef>
                <a:spcPct val="25000"/>
              </a:spcBef>
            </a:pPr>
            <a:endParaRPr lang="en-US" altLang="zh-CN" sz="1800" dirty="0" smtClean="0">
              <a:solidFill>
                <a:schemeClr val="tx1"/>
              </a:solidFill>
            </a:endParaRPr>
          </a:p>
        </p:txBody>
      </p:sp>
    </p:spTree>
    <p:extLst>
      <p:ext uri="{BB962C8B-B14F-4D97-AF65-F5344CB8AC3E}">
        <p14:creationId xmlns:p14="http://schemas.microsoft.com/office/powerpoint/2010/main" val="1018018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65614" y="2445510"/>
            <a:ext cx="7222352" cy="2675604"/>
          </a:xfrm>
        </p:spPr>
        <p:txBody>
          <a:bodyPr/>
          <a:lstStyle/>
          <a:p>
            <a:r>
              <a:rPr lang="en-US" sz="4800" dirty="0" smtClean="0"/>
              <a:t>2.3 </a:t>
            </a:r>
            <a:r>
              <a:rPr lang="zh-CN" altLang="en-US" sz="4800" dirty="0" smtClean="0"/>
              <a:t>软件测试</a:t>
            </a:r>
            <a:r>
              <a:rPr lang="zh-CN" altLang="en-US" sz="4800" dirty="0"/>
              <a:t>职业</a:t>
            </a:r>
            <a:endParaRPr lang="en-US" sz="4800" dirty="0"/>
          </a:p>
        </p:txBody>
      </p:sp>
    </p:spTree>
    <p:extLst>
      <p:ext uri="{BB962C8B-B14F-4D97-AF65-F5344CB8AC3E}">
        <p14:creationId xmlns:p14="http://schemas.microsoft.com/office/powerpoint/2010/main" val="4423907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a:solidFill>
                  <a:srgbClr val="000000"/>
                </a:solidFill>
              </a:rPr>
              <a:t>2.3	</a:t>
            </a:r>
            <a:r>
              <a:rPr lang="zh-CN" altLang="en-US" sz="2800" dirty="0">
                <a:solidFill>
                  <a:srgbClr val="000000"/>
                </a:solidFill>
              </a:rPr>
              <a:t>软件测试职业</a:t>
            </a:r>
            <a:endParaRPr lang="en-US" sz="2800" dirty="0">
              <a:solidFill>
                <a:srgbClr val="000000"/>
              </a:solidFill>
            </a:endParaRPr>
          </a:p>
        </p:txBody>
      </p:sp>
      <p:sp>
        <p:nvSpPr>
          <p:cNvPr id="3" name="Content Placeholder 2"/>
          <p:cNvSpPr>
            <a:spLocks noGrp="1"/>
          </p:cNvSpPr>
          <p:nvPr>
            <p:ph idx="4294967295"/>
          </p:nvPr>
        </p:nvSpPr>
        <p:spPr>
          <a:xfrm>
            <a:off x="0" y="1219200"/>
            <a:ext cx="8229600" cy="4906963"/>
          </a:xfrm>
        </p:spPr>
        <p:txBody>
          <a:bodyPr/>
          <a:lstStyle/>
          <a:p>
            <a:r>
              <a:rPr lang="zh-CN" altLang="en-US" sz="2400" dirty="0" smtClean="0">
                <a:solidFill>
                  <a:srgbClr val="0070C0"/>
                </a:solidFill>
              </a:rPr>
              <a:t>软件测试行业 </a:t>
            </a:r>
            <a:r>
              <a:rPr lang="en-US" altLang="zh-CN" sz="2400" dirty="0" smtClean="0">
                <a:solidFill>
                  <a:srgbClr val="0070C0"/>
                </a:solidFill>
              </a:rPr>
              <a:t>– </a:t>
            </a:r>
            <a:r>
              <a:rPr lang="zh-CN" altLang="en-US" sz="2400" dirty="0" smtClean="0">
                <a:solidFill>
                  <a:srgbClr val="0070C0"/>
                </a:solidFill>
              </a:rPr>
              <a:t>国外</a:t>
            </a:r>
            <a:endParaRPr lang="en-US" altLang="zh-CN" sz="2400" dirty="0" smtClean="0">
              <a:solidFill>
                <a:srgbClr val="0070C0"/>
              </a:solidFill>
            </a:endParaRPr>
          </a:p>
          <a:p>
            <a:pPr marL="742950" lvl="1" indent="-285750">
              <a:lnSpc>
                <a:spcPct val="110000"/>
              </a:lnSpc>
              <a:spcBef>
                <a:spcPct val="30000"/>
              </a:spcBef>
              <a:buSzPct val="70000"/>
              <a:buFont typeface="Wingdings" pitchFamily="2" charset="2"/>
              <a:buChar char="l"/>
            </a:pPr>
            <a:r>
              <a:rPr lang="zh-CN" altLang="en-US" sz="2000" dirty="0" smtClean="0"/>
              <a:t>软件测试</a:t>
            </a:r>
            <a:r>
              <a:rPr lang="zh-CN" altLang="en-US" sz="2000" dirty="0"/>
              <a:t>理论研究</a:t>
            </a:r>
            <a:r>
              <a:rPr lang="zh-CN" altLang="en-US" sz="2000" dirty="0" smtClean="0"/>
              <a:t>蓬勃发展，如：软件测试书籍 </a:t>
            </a:r>
            <a:endParaRPr lang="zh-CN" altLang="en-US" sz="2000" dirty="0"/>
          </a:p>
          <a:p>
            <a:pPr marL="742950" lvl="1" indent="-285750">
              <a:lnSpc>
                <a:spcPct val="110000"/>
              </a:lnSpc>
              <a:spcBef>
                <a:spcPct val="30000"/>
              </a:spcBef>
              <a:buSzPct val="70000"/>
              <a:buFont typeface="Wingdings" pitchFamily="2" charset="2"/>
              <a:buChar char="l"/>
            </a:pPr>
            <a:r>
              <a:rPr lang="zh-CN" altLang="en-US" sz="2000" dirty="0" smtClean="0"/>
              <a:t>软件测试</a:t>
            </a:r>
            <a:r>
              <a:rPr lang="zh-CN" altLang="en-US" sz="2000" dirty="0"/>
              <a:t>市场繁荣，如</a:t>
            </a:r>
            <a:r>
              <a:rPr lang="zh-CN" altLang="en-US" sz="2000" dirty="0" smtClean="0"/>
              <a:t>：软件测试工具，软测试外包服务</a:t>
            </a:r>
            <a:r>
              <a:rPr lang="en-US" altLang="zh-CN" sz="2000" dirty="0" err="1" smtClean="0"/>
              <a:t>TaaS</a:t>
            </a:r>
            <a:endParaRPr lang="en-US" altLang="zh-CN" sz="2000" dirty="0" smtClean="0"/>
          </a:p>
          <a:p>
            <a:pPr marL="742950" lvl="1" indent="-285750">
              <a:lnSpc>
                <a:spcPct val="110000"/>
              </a:lnSpc>
              <a:spcBef>
                <a:spcPct val="30000"/>
              </a:spcBef>
              <a:buSzPct val="70000"/>
              <a:buFont typeface="Wingdings" pitchFamily="2" charset="2"/>
              <a:buChar char="l"/>
            </a:pPr>
            <a:r>
              <a:rPr lang="zh-CN" altLang="en-US" sz="2000" dirty="0" smtClean="0"/>
              <a:t>软件测试</a:t>
            </a:r>
            <a:r>
              <a:rPr lang="zh-CN" altLang="en-US" sz="2000" dirty="0"/>
              <a:t>在软件公司中占有重要</a:t>
            </a:r>
            <a:r>
              <a:rPr lang="zh-CN" altLang="en-US" sz="2000" dirty="0" smtClean="0"/>
              <a:t>地位</a:t>
            </a:r>
            <a:endParaRPr lang="en-US" altLang="zh-CN" sz="2000" dirty="0"/>
          </a:p>
          <a:p>
            <a:pPr marL="912813" lvl="2" indent="-285750">
              <a:lnSpc>
                <a:spcPct val="110000"/>
              </a:lnSpc>
              <a:spcBef>
                <a:spcPct val="30000"/>
              </a:spcBef>
              <a:buSzPct val="70000"/>
              <a:buFont typeface="Wingdings" panose="05000000000000000000" pitchFamily="2" charset="2"/>
              <a:buChar char="Ø"/>
            </a:pPr>
            <a:r>
              <a:rPr lang="zh-CN" altLang="en-US" dirty="0" smtClean="0">
                <a:solidFill>
                  <a:schemeClr val="tx1"/>
                </a:solidFill>
              </a:rPr>
              <a:t>软件测试大约占</a:t>
            </a:r>
            <a:r>
              <a:rPr lang="en-US" altLang="zh-CN" dirty="0" smtClean="0">
                <a:solidFill>
                  <a:schemeClr val="tx1"/>
                </a:solidFill>
              </a:rPr>
              <a:t>40%-50%</a:t>
            </a:r>
            <a:r>
              <a:rPr lang="zh-CN" altLang="en-US" dirty="0" smtClean="0">
                <a:solidFill>
                  <a:schemeClr val="tx1"/>
                </a:solidFill>
              </a:rPr>
              <a:t>的项目时间</a:t>
            </a:r>
            <a:endParaRPr lang="en-US" altLang="zh-CN" dirty="0" smtClean="0">
              <a:solidFill>
                <a:schemeClr val="tx1"/>
              </a:solidFill>
            </a:endParaRPr>
          </a:p>
          <a:p>
            <a:pPr marL="912813" lvl="2" indent="-285750">
              <a:lnSpc>
                <a:spcPct val="110000"/>
              </a:lnSpc>
              <a:spcBef>
                <a:spcPct val="30000"/>
              </a:spcBef>
              <a:buSzPct val="70000"/>
              <a:buFont typeface="Wingdings" panose="05000000000000000000" pitchFamily="2" charset="2"/>
              <a:buChar char="Ø"/>
            </a:pPr>
            <a:r>
              <a:rPr lang="zh-CN" altLang="en-US" dirty="0" smtClean="0">
                <a:solidFill>
                  <a:schemeClr val="tx1"/>
                </a:solidFill>
              </a:rPr>
              <a:t>软件测试</a:t>
            </a:r>
            <a:r>
              <a:rPr lang="zh-CN" altLang="en-US" dirty="0">
                <a:solidFill>
                  <a:schemeClr val="tx1"/>
                </a:solidFill>
              </a:rPr>
              <a:t>人员和开发</a:t>
            </a:r>
            <a:r>
              <a:rPr lang="zh-CN" altLang="en-US" dirty="0" smtClean="0">
                <a:solidFill>
                  <a:schemeClr val="tx1"/>
                </a:solidFill>
              </a:rPr>
              <a:t>人员平均比例在</a:t>
            </a:r>
            <a:r>
              <a:rPr lang="en-US" altLang="zh-CN" dirty="0">
                <a:solidFill>
                  <a:schemeClr val="tx1"/>
                </a:solidFill>
              </a:rPr>
              <a:t>1:1</a:t>
            </a:r>
            <a:r>
              <a:rPr lang="zh-CN" altLang="en-US" dirty="0" smtClean="0">
                <a:solidFill>
                  <a:schemeClr val="tx1"/>
                </a:solidFill>
              </a:rPr>
              <a:t>以上</a:t>
            </a:r>
            <a:endParaRPr lang="en-US" altLang="zh-CN" dirty="0" smtClean="0">
              <a:solidFill>
                <a:schemeClr val="tx1"/>
              </a:solidFill>
            </a:endParaRPr>
          </a:p>
          <a:p>
            <a:pPr marL="912813" lvl="2" indent="-285750">
              <a:lnSpc>
                <a:spcPct val="110000"/>
              </a:lnSpc>
              <a:spcBef>
                <a:spcPct val="30000"/>
              </a:spcBef>
              <a:buSzPct val="70000"/>
              <a:buFont typeface="Wingdings" panose="05000000000000000000" pitchFamily="2" charset="2"/>
              <a:buChar char="Ø"/>
            </a:pPr>
            <a:r>
              <a:rPr lang="zh-CN" altLang="en-US" dirty="0" smtClean="0">
                <a:solidFill>
                  <a:schemeClr val="tx1"/>
                </a:solidFill>
              </a:rPr>
              <a:t>软件测试</a:t>
            </a:r>
            <a:r>
              <a:rPr lang="zh-CN" altLang="en-US" dirty="0">
                <a:solidFill>
                  <a:schemeClr val="tx1"/>
                </a:solidFill>
              </a:rPr>
              <a:t>费用</a:t>
            </a:r>
            <a:r>
              <a:rPr lang="zh-CN" altLang="en-US" dirty="0" smtClean="0">
                <a:solidFill>
                  <a:schemeClr val="tx1"/>
                </a:solidFill>
              </a:rPr>
              <a:t>占项目总成本的</a:t>
            </a:r>
            <a:r>
              <a:rPr lang="en-US" altLang="zh-CN" dirty="0" smtClean="0">
                <a:solidFill>
                  <a:schemeClr val="tx1"/>
                </a:solidFill>
              </a:rPr>
              <a:t>50%</a:t>
            </a:r>
            <a:endParaRPr lang="zh-CN" altLang="en-US" dirty="0" smtClean="0"/>
          </a:p>
          <a:p>
            <a:endParaRPr lang="en-US" altLang="zh-CN" dirty="0" smtClean="0"/>
          </a:p>
          <a:p>
            <a:endParaRPr lang="en-US" dirty="0"/>
          </a:p>
        </p:txBody>
      </p:sp>
      <p:graphicFrame>
        <p:nvGraphicFramePr>
          <p:cNvPr id="9" name="Chart 8"/>
          <p:cNvGraphicFramePr/>
          <p:nvPr>
            <p:extLst>
              <p:ext uri="{D42A27DB-BD31-4B8C-83A1-F6EECF244321}">
                <p14:modId xmlns:p14="http://schemas.microsoft.com/office/powerpoint/2010/main" val="580112165"/>
              </p:ext>
            </p:extLst>
          </p:nvPr>
        </p:nvGraphicFramePr>
        <p:xfrm>
          <a:off x="1826872" y="4326300"/>
          <a:ext cx="4575856" cy="22570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0471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826477" y="1882531"/>
            <a:ext cx="7223125" cy="2676525"/>
          </a:xfrm>
        </p:spPr>
        <p:txBody>
          <a:bodyPr/>
          <a:lstStyle/>
          <a:p>
            <a:r>
              <a:rPr lang="en-US" sz="4800" dirty="0" smtClean="0">
                <a:solidFill>
                  <a:schemeClr val="tx1"/>
                </a:solidFill>
                <a:latin typeface="微软雅黑" panose="020B0503020204020204" pitchFamily="34" charset="-122"/>
                <a:ea typeface="微软雅黑" panose="020B0503020204020204" pitchFamily="34" charset="-122"/>
              </a:rPr>
              <a:t>2.1 </a:t>
            </a:r>
            <a:r>
              <a:rPr lang="zh-CN" altLang="en-US" sz="4800" dirty="0" smtClean="0">
                <a:solidFill>
                  <a:schemeClr val="tx1"/>
                </a:solidFill>
                <a:latin typeface="微软雅黑" panose="020B0503020204020204" pitchFamily="34" charset="-122"/>
                <a:ea typeface="微软雅黑" panose="020B0503020204020204" pitchFamily="34" charset="-122"/>
              </a:rPr>
              <a:t>软件测试基本概念</a:t>
            </a:r>
            <a:endParaRPr lang="en-US" sz="4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42408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rPr>
              <a:t>2.3	</a:t>
            </a:r>
            <a:r>
              <a:rPr lang="zh-CN" altLang="en-US" sz="2800" dirty="0">
                <a:solidFill>
                  <a:schemeClr val="tx1"/>
                </a:solidFill>
              </a:rPr>
              <a:t>软件测试职业</a:t>
            </a:r>
            <a:endParaRPr lang="en-US" sz="2800" dirty="0">
              <a:solidFill>
                <a:schemeClr val="tx1"/>
              </a:solidFill>
            </a:endParaRPr>
          </a:p>
        </p:txBody>
      </p:sp>
      <p:sp>
        <p:nvSpPr>
          <p:cNvPr id="3" name="Content Placeholder 2"/>
          <p:cNvSpPr>
            <a:spLocks noGrp="1"/>
          </p:cNvSpPr>
          <p:nvPr>
            <p:ph idx="4294967295"/>
          </p:nvPr>
        </p:nvSpPr>
        <p:spPr>
          <a:xfrm>
            <a:off x="0" y="1157288"/>
            <a:ext cx="8120063" cy="4721225"/>
          </a:xfrm>
        </p:spPr>
        <p:txBody>
          <a:bodyPr/>
          <a:lstStyle/>
          <a:p>
            <a:r>
              <a:rPr lang="zh-CN" altLang="en-US" sz="2400" dirty="0" smtClean="0">
                <a:solidFill>
                  <a:srgbClr val="0070C0"/>
                </a:solidFill>
              </a:rPr>
              <a:t>软件测试行业 </a:t>
            </a:r>
            <a:r>
              <a:rPr lang="en-US" altLang="zh-CN" sz="2400" dirty="0" smtClean="0">
                <a:solidFill>
                  <a:srgbClr val="0070C0"/>
                </a:solidFill>
              </a:rPr>
              <a:t>– </a:t>
            </a:r>
            <a:r>
              <a:rPr lang="zh-CN" altLang="en-US" sz="2400" dirty="0" smtClean="0">
                <a:solidFill>
                  <a:srgbClr val="0070C0"/>
                </a:solidFill>
              </a:rPr>
              <a:t>国内</a:t>
            </a:r>
            <a:endParaRPr lang="en-US" altLang="zh-CN" sz="2400" dirty="0" smtClean="0">
              <a:solidFill>
                <a:srgbClr val="0070C0"/>
              </a:solidFill>
            </a:endParaRPr>
          </a:p>
        </p:txBody>
      </p:sp>
      <p:grpSp>
        <p:nvGrpSpPr>
          <p:cNvPr id="24" name="组合 23"/>
          <p:cNvGrpSpPr/>
          <p:nvPr/>
        </p:nvGrpSpPr>
        <p:grpSpPr>
          <a:xfrm>
            <a:off x="1748181" y="1907750"/>
            <a:ext cx="5281877" cy="4226119"/>
            <a:chOff x="496987" y="1921398"/>
            <a:chExt cx="5281877" cy="4226119"/>
          </a:xfrm>
        </p:grpSpPr>
        <p:grpSp>
          <p:nvGrpSpPr>
            <p:cNvPr id="4" name="Group 4"/>
            <p:cNvGrpSpPr>
              <a:grpSpLocks/>
            </p:cNvGrpSpPr>
            <p:nvPr/>
          </p:nvGrpSpPr>
          <p:grpSpPr bwMode="auto">
            <a:xfrm>
              <a:off x="496987" y="1921398"/>
              <a:ext cx="5281877" cy="4226119"/>
              <a:chOff x="384" y="1440"/>
              <a:chExt cx="2400" cy="1510"/>
            </a:xfrm>
          </p:grpSpPr>
          <p:sp>
            <p:nvSpPr>
              <p:cNvPr id="5" name="Line 5"/>
              <p:cNvSpPr>
                <a:spLocks noChangeShapeType="1"/>
              </p:cNvSpPr>
              <p:nvPr/>
            </p:nvSpPr>
            <p:spPr bwMode="auto">
              <a:xfrm flipV="1">
                <a:off x="384" y="2814"/>
                <a:ext cx="24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6" name="Line 6"/>
              <p:cNvSpPr>
                <a:spLocks noChangeShapeType="1"/>
              </p:cNvSpPr>
              <p:nvPr/>
            </p:nvSpPr>
            <p:spPr bwMode="auto">
              <a:xfrm flipV="1">
                <a:off x="480" y="1440"/>
                <a:ext cx="0" cy="148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7" name="Freeform 7"/>
              <p:cNvSpPr>
                <a:spLocks/>
              </p:cNvSpPr>
              <p:nvPr/>
            </p:nvSpPr>
            <p:spPr bwMode="auto">
              <a:xfrm>
                <a:off x="576" y="1599"/>
                <a:ext cx="1872" cy="1088"/>
              </a:xfrm>
              <a:custGeom>
                <a:avLst/>
                <a:gdLst>
                  <a:gd name="T0" fmla="*/ 0 w 1728"/>
                  <a:gd name="T1" fmla="*/ 984 h 984"/>
                  <a:gd name="T2" fmla="*/ 480 w 1728"/>
                  <a:gd name="T3" fmla="*/ 840 h 984"/>
                  <a:gd name="T4" fmla="*/ 864 w 1728"/>
                  <a:gd name="T5" fmla="*/ 120 h 984"/>
                  <a:gd name="T6" fmla="*/ 1296 w 1728"/>
                  <a:gd name="T7" fmla="*/ 120 h 984"/>
                  <a:gd name="T8" fmla="*/ 1536 w 1728"/>
                  <a:gd name="T9" fmla="*/ 408 h 984"/>
                  <a:gd name="T10" fmla="*/ 1728 w 1728"/>
                  <a:gd name="T11" fmla="*/ 504 h 984"/>
                </a:gdLst>
                <a:ahLst/>
                <a:cxnLst>
                  <a:cxn ang="0">
                    <a:pos x="T0" y="T1"/>
                  </a:cxn>
                  <a:cxn ang="0">
                    <a:pos x="T2" y="T3"/>
                  </a:cxn>
                  <a:cxn ang="0">
                    <a:pos x="T4" y="T5"/>
                  </a:cxn>
                  <a:cxn ang="0">
                    <a:pos x="T6" y="T7"/>
                  </a:cxn>
                  <a:cxn ang="0">
                    <a:pos x="T8" y="T9"/>
                  </a:cxn>
                  <a:cxn ang="0">
                    <a:pos x="T10" y="T11"/>
                  </a:cxn>
                </a:cxnLst>
                <a:rect l="0" t="0" r="r" b="b"/>
                <a:pathLst>
                  <a:path w="1728" h="984">
                    <a:moveTo>
                      <a:pt x="0" y="984"/>
                    </a:moveTo>
                    <a:cubicBezTo>
                      <a:pt x="168" y="984"/>
                      <a:pt x="336" y="984"/>
                      <a:pt x="480" y="840"/>
                    </a:cubicBezTo>
                    <a:cubicBezTo>
                      <a:pt x="624" y="696"/>
                      <a:pt x="728" y="240"/>
                      <a:pt x="864" y="120"/>
                    </a:cubicBezTo>
                    <a:cubicBezTo>
                      <a:pt x="1000" y="0"/>
                      <a:pt x="1184" y="72"/>
                      <a:pt x="1296" y="120"/>
                    </a:cubicBezTo>
                    <a:cubicBezTo>
                      <a:pt x="1408" y="168"/>
                      <a:pt x="1464" y="344"/>
                      <a:pt x="1536" y="408"/>
                    </a:cubicBezTo>
                    <a:cubicBezTo>
                      <a:pt x="1608" y="472"/>
                      <a:pt x="1668" y="488"/>
                      <a:pt x="1728" y="504"/>
                    </a:cubicBezTo>
                  </a:path>
                </a:pathLst>
              </a:custGeom>
              <a:noFill/>
              <a:ln w="222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8" name="Line 8"/>
              <p:cNvSpPr>
                <a:spLocks noChangeShapeType="1"/>
              </p:cNvSpPr>
              <p:nvPr/>
            </p:nvSpPr>
            <p:spPr bwMode="auto">
              <a:xfrm>
                <a:off x="1056" y="2446"/>
                <a:ext cx="0" cy="263"/>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9" name="Line 9"/>
              <p:cNvSpPr>
                <a:spLocks noChangeShapeType="1"/>
              </p:cNvSpPr>
              <p:nvPr/>
            </p:nvSpPr>
            <p:spPr bwMode="auto">
              <a:xfrm>
                <a:off x="2064" y="1707"/>
                <a:ext cx="0" cy="26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0" name="Line 10"/>
              <p:cNvSpPr>
                <a:spLocks noChangeShapeType="1"/>
              </p:cNvSpPr>
              <p:nvPr/>
            </p:nvSpPr>
            <p:spPr bwMode="auto">
              <a:xfrm>
                <a:off x="1512" y="1637"/>
                <a:ext cx="0" cy="26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1" name="Line 11"/>
              <p:cNvSpPr>
                <a:spLocks noChangeShapeType="1"/>
              </p:cNvSpPr>
              <p:nvPr/>
            </p:nvSpPr>
            <p:spPr bwMode="auto">
              <a:xfrm>
                <a:off x="2448" y="2053"/>
                <a:ext cx="0" cy="26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微软雅黑" panose="020B0503020204020204" pitchFamily="34" charset="-122"/>
                  <a:ea typeface="微软雅黑" panose="020B0503020204020204" pitchFamily="34" charset="-122"/>
                </a:endParaRPr>
              </a:p>
            </p:txBody>
          </p:sp>
          <p:sp>
            <p:nvSpPr>
              <p:cNvPr id="12" name="Text Box 12"/>
              <p:cNvSpPr txBox="1">
                <a:spLocks noChangeArrowheads="1"/>
              </p:cNvSpPr>
              <p:nvPr/>
            </p:nvSpPr>
            <p:spPr bwMode="auto">
              <a:xfrm>
                <a:off x="624" y="2490"/>
                <a:ext cx="480"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400" b="1">
                    <a:latin typeface="微软雅黑" panose="020B0503020204020204" pitchFamily="34" charset="-122"/>
                    <a:ea typeface="微软雅黑" panose="020B0503020204020204" pitchFamily="34" charset="-122"/>
                  </a:rPr>
                  <a:t>引入期</a:t>
                </a:r>
              </a:p>
            </p:txBody>
          </p:sp>
          <p:sp>
            <p:nvSpPr>
              <p:cNvPr id="13" name="Text Box 13"/>
              <p:cNvSpPr txBox="1">
                <a:spLocks noChangeArrowheads="1"/>
              </p:cNvSpPr>
              <p:nvPr/>
            </p:nvSpPr>
            <p:spPr bwMode="auto">
              <a:xfrm>
                <a:off x="1574" y="1563"/>
                <a:ext cx="480"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400" b="1" dirty="0">
                    <a:latin typeface="微软雅黑" panose="020B0503020204020204" pitchFamily="34" charset="-122"/>
                    <a:ea typeface="微软雅黑" panose="020B0503020204020204" pitchFamily="34" charset="-122"/>
                  </a:rPr>
                  <a:t>成熟期</a:t>
                </a:r>
              </a:p>
            </p:txBody>
          </p:sp>
          <p:sp>
            <p:nvSpPr>
              <p:cNvPr id="14" name="Text Box 14"/>
              <p:cNvSpPr txBox="1">
                <a:spLocks noChangeArrowheads="1"/>
              </p:cNvSpPr>
              <p:nvPr/>
            </p:nvSpPr>
            <p:spPr bwMode="auto">
              <a:xfrm>
                <a:off x="959" y="2111"/>
                <a:ext cx="480"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400" b="1" dirty="0">
                    <a:latin typeface="微软雅黑" panose="020B0503020204020204" pitchFamily="34" charset="-122"/>
                    <a:ea typeface="微软雅黑" panose="020B0503020204020204" pitchFamily="34" charset="-122"/>
                  </a:rPr>
                  <a:t>成长期</a:t>
                </a:r>
              </a:p>
            </p:txBody>
          </p:sp>
          <p:sp>
            <p:nvSpPr>
              <p:cNvPr id="15" name="Text Box 15"/>
              <p:cNvSpPr txBox="1">
                <a:spLocks noChangeArrowheads="1"/>
              </p:cNvSpPr>
              <p:nvPr/>
            </p:nvSpPr>
            <p:spPr bwMode="auto">
              <a:xfrm>
                <a:off x="2064" y="1899"/>
                <a:ext cx="48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1400" b="1" dirty="0">
                    <a:latin typeface="微软雅黑" panose="020B0503020204020204" pitchFamily="34" charset="-122"/>
                    <a:ea typeface="微软雅黑" panose="020B0503020204020204" pitchFamily="34" charset="-122"/>
                  </a:rPr>
                  <a:t>	衰退期</a:t>
                </a:r>
              </a:p>
            </p:txBody>
          </p:sp>
          <p:sp>
            <p:nvSpPr>
              <p:cNvPr id="16" name="Text Box 16"/>
              <p:cNvSpPr txBox="1">
                <a:spLocks noChangeArrowheads="1"/>
              </p:cNvSpPr>
              <p:nvPr/>
            </p:nvSpPr>
            <p:spPr bwMode="auto">
              <a:xfrm>
                <a:off x="1118" y="2833"/>
                <a:ext cx="1440"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000" b="1" dirty="0">
                    <a:latin typeface="微软雅黑" panose="020B0503020204020204" pitchFamily="34" charset="-122"/>
                    <a:ea typeface="微软雅黑" panose="020B0503020204020204" pitchFamily="34" charset="-122"/>
                  </a:rPr>
                  <a:t>行业生命周期曲线</a:t>
                </a:r>
              </a:p>
            </p:txBody>
          </p:sp>
        </p:grpSp>
        <p:grpSp>
          <p:nvGrpSpPr>
            <p:cNvPr id="17" name="组合 37"/>
            <p:cNvGrpSpPr/>
            <p:nvPr/>
          </p:nvGrpSpPr>
          <p:grpSpPr>
            <a:xfrm>
              <a:off x="850059" y="2540062"/>
              <a:ext cx="1738952" cy="1025184"/>
              <a:chOff x="3244879" y="1239405"/>
              <a:chExt cx="1738952" cy="1025184"/>
            </a:xfrm>
            <a:solidFill>
              <a:srgbClr val="00B050"/>
            </a:solidFill>
          </p:grpSpPr>
          <p:sp>
            <p:nvSpPr>
              <p:cNvPr id="18" name="矩形 29"/>
              <p:cNvSpPr/>
              <p:nvPr/>
            </p:nvSpPr>
            <p:spPr>
              <a:xfrm>
                <a:off x="3244879" y="1239405"/>
                <a:ext cx="1569660" cy="369332"/>
              </a:xfrm>
              <a:prstGeom prst="rect">
                <a:avLst/>
              </a:prstGeom>
              <a:solidFill>
                <a:schemeClr val="tx2"/>
              </a:solid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wrap="none">
                <a:spAutoFit/>
              </a:bodyPr>
              <a:lstStyle/>
              <a:p>
                <a:r>
                  <a:rPr lang="zh-CN" altLang="en-US" b="1" dirty="0" smtClean="0">
                    <a:solidFill>
                      <a:schemeClr val="tx1"/>
                    </a:solidFill>
                    <a:latin typeface="微软雅黑" panose="020B0503020204020204" pitchFamily="34" charset="-122"/>
                    <a:ea typeface="微软雅黑" panose="020B0503020204020204" pitchFamily="34" charset="-122"/>
                  </a:rPr>
                  <a:t>软件开发行业</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9" name="直接箭头连接符 32"/>
              <p:cNvCxnSpPr>
                <a:stCxn id="18" idx="2"/>
              </p:cNvCxnSpPr>
              <p:nvPr/>
            </p:nvCxnSpPr>
            <p:spPr>
              <a:xfrm>
                <a:off x="4029709" y="1608736"/>
                <a:ext cx="954122" cy="655853"/>
              </a:xfrm>
              <a:prstGeom prst="straightConnector1">
                <a:avLst/>
              </a:prstGeom>
              <a:grpFill/>
              <a:ln w="57150" cmpd="sng">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0" name="组合 38"/>
            <p:cNvGrpSpPr/>
            <p:nvPr/>
          </p:nvGrpSpPr>
          <p:grpSpPr>
            <a:xfrm>
              <a:off x="2223836" y="4554296"/>
              <a:ext cx="2764272" cy="369332"/>
              <a:chOff x="2414147" y="4999075"/>
              <a:chExt cx="2764272" cy="369332"/>
            </a:xfrm>
            <a:effectLst/>
          </p:grpSpPr>
          <p:sp>
            <p:nvSpPr>
              <p:cNvPr id="21" name="矩形 30"/>
              <p:cNvSpPr/>
              <p:nvPr/>
            </p:nvSpPr>
            <p:spPr>
              <a:xfrm>
                <a:off x="3608759" y="4999075"/>
                <a:ext cx="1569660" cy="369332"/>
              </a:xfrm>
              <a:prstGeom prst="rect">
                <a:avLst/>
              </a:prstGeom>
              <a:solidFill>
                <a:schemeClr val="accent2">
                  <a:lumMod val="40000"/>
                  <a:lumOff val="60000"/>
                </a:schemeClr>
              </a:solid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b="1" dirty="0" smtClean="0">
                    <a:solidFill>
                      <a:schemeClr val="tx1"/>
                    </a:solidFill>
                    <a:latin typeface="微软雅黑" panose="020B0503020204020204" pitchFamily="34" charset="-122"/>
                    <a:ea typeface="微软雅黑" panose="020B0503020204020204" pitchFamily="34" charset="-122"/>
                  </a:rPr>
                  <a:t>软件测试行业</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22" name="直接箭头连接符 34"/>
              <p:cNvCxnSpPr>
                <a:stCxn id="21" idx="1"/>
              </p:cNvCxnSpPr>
              <p:nvPr/>
            </p:nvCxnSpPr>
            <p:spPr>
              <a:xfrm flipH="1">
                <a:off x="2414147" y="5183741"/>
                <a:ext cx="1194612" cy="0"/>
              </a:xfrm>
              <a:prstGeom prst="straightConnector1">
                <a:avLst/>
              </a:prstGeom>
              <a:ln>
                <a:solidFill>
                  <a:schemeClr val="accent2">
                    <a:lumMod val="40000"/>
                    <a:lumOff val="60000"/>
                  </a:schemeClr>
                </a:solidFill>
                <a:tailEnd type="triangle"/>
              </a:ln>
            </p:spPr>
            <p:style>
              <a:lnRef idx="3">
                <a:schemeClr val="accent2"/>
              </a:lnRef>
              <a:fillRef idx="0">
                <a:schemeClr val="accent2"/>
              </a:fillRef>
              <a:effectRef idx="2">
                <a:schemeClr val="accent2"/>
              </a:effectRef>
              <a:fontRef idx="minor">
                <a:schemeClr val="tx1"/>
              </a:fontRef>
            </p:style>
          </p:cxnSp>
        </p:grpSp>
      </p:grpSp>
    </p:spTree>
    <p:extLst>
      <p:ext uri="{BB962C8B-B14F-4D97-AF65-F5344CB8AC3E}">
        <p14:creationId xmlns:p14="http://schemas.microsoft.com/office/powerpoint/2010/main" val="35559348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rPr>
              <a:t>2.3	</a:t>
            </a:r>
            <a:r>
              <a:rPr lang="zh-CN" altLang="en-US" sz="2800" dirty="0">
                <a:solidFill>
                  <a:schemeClr val="tx1"/>
                </a:solidFill>
              </a:rPr>
              <a:t>软件测试职业</a:t>
            </a:r>
            <a:endParaRPr lang="en-US" sz="2800" dirty="0">
              <a:solidFill>
                <a:schemeClr val="tx1"/>
              </a:solidFill>
            </a:endParaRPr>
          </a:p>
        </p:txBody>
      </p:sp>
      <p:sp>
        <p:nvSpPr>
          <p:cNvPr id="3" name="Content Placeholder 2"/>
          <p:cNvSpPr>
            <a:spLocks noGrp="1"/>
          </p:cNvSpPr>
          <p:nvPr>
            <p:ph idx="4294967295"/>
          </p:nvPr>
        </p:nvSpPr>
        <p:spPr>
          <a:xfrm>
            <a:off x="0" y="1219200"/>
            <a:ext cx="8229600" cy="4906963"/>
          </a:xfrm>
        </p:spPr>
        <p:txBody>
          <a:bodyPr/>
          <a:lstStyle/>
          <a:p>
            <a:r>
              <a:rPr lang="zh-CN" altLang="en-US" sz="2400" dirty="0">
                <a:solidFill>
                  <a:srgbClr val="0070C0"/>
                </a:solidFill>
              </a:rPr>
              <a:t>软件测试行业 </a:t>
            </a:r>
            <a:r>
              <a:rPr lang="en-US" altLang="zh-CN" sz="2400" dirty="0">
                <a:solidFill>
                  <a:srgbClr val="0070C0"/>
                </a:solidFill>
              </a:rPr>
              <a:t>– </a:t>
            </a:r>
            <a:r>
              <a:rPr lang="zh-CN" altLang="en-US" sz="2400" dirty="0" smtClean="0">
                <a:solidFill>
                  <a:srgbClr val="0070C0"/>
                </a:solidFill>
              </a:rPr>
              <a:t>国内</a:t>
            </a:r>
            <a:endParaRPr lang="en-US" altLang="zh-CN" sz="2400" dirty="0">
              <a:solidFill>
                <a:srgbClr val="0070C0"/>
              </a:solidFill>
            </a:endParaRPr>
          </a:p>
          <a:p>
            <a:pPr marL="742950" lvl="1" indent="-285750">
              <a:lnSpc>
                <a:spcPct val="110000"/>
              </a:lnSpc>
              <a:spcBef>
                <a:spcPct val="30000"/>
              </a:spcBef>
              <a:buSzPct val="70000"/>
              <a:buFont typeface="Wingdings" pitchFamily="2" charset="2"/>
              <a:buChar char="l"/>
            </a:pPr>
            <a:r>
              <a:rPr lang="zh-CN" altLang="en-US" sz="2000" dirty="0" smtClean="0"/>
              <a:t>重开发轻测试，对</a:t>
            </a:r>
            <a:r>
              <a:rPr lang="zh-CN" altLang="en-US" sz="2000" dirty="0" smtClean="0">
                <a:solidFill>
                  <a:schemeClr val="tx1"/>
                </a:solidFill>
              </a:rPr>
              <a:t>软件测试</a:t>
            </a:r>
            <a:r>
              <a:rPr lang="zh-CN" altLang="en-US" sz="2000" dirty="0">
                <a:solidFill>
                  <a:schemeClr val="tx1"/>
                </a:solidFill>
              </a:rPr>
              <a:t>人才的</a:t>
            </a:r>
            <a:r>
              <a:rPr lang="zh-CN" altLang="en-US" sz="2000" dirty="0" smtClean="0">
                <a:solidFill>
                  <a:schemeClr val="tx1"/>
                </a:solidFill>
              </a:rPr>
              <a:t>培养落后发达国家</a:t>
            </a:r>
            <a:endParaRPr lang="en-US" altLang="zh-CN" sz="2000" dirty="0" smtClean="0">
              <a:solidFill>
                <a:schemeClr val="tx1"/>
              </a:solidFill>
            </a:endParaRPr>
          </a:p>
          <a:p>
            <a:pPr marL="742950" lvl="1" indent="-285750">
              <a:lnSpc>
                <a:spcPct val="110000"/>
              </a:lnSpc>
              <a:spcBef>
                <a:spcPct val="30000"/>
              </a:spcBef>
              <a:buSzPct val="70000"/>
              <a:buFont typeface="Wingdings" pitchFamily="2" charset="2"/>
              <a:buChar char="l"/>
            </a:pPr>
            <a:r>
              <a:rPr lang="zh-CN" altLang="en-US" sz="2000" dirty="0" smtClean="0">
                <a:solidFill>
                  <a:schemeClr val="tx1"/>
                </a:solidFill>
              </a:rPr>
              <a:t>测试人才供小于求，</a:t>
            </a:r>
            <a:r>
              <a:rPr lang="zh-CN" altLang="en-US" sz="2000" dirty="0"/>
              <a:t>从业人员</a:t>
            </a:r>
            <a:r>
              <a:rPr lang="zh-CN" altLang="en-US" sz="2000" dirty="0" smtClean="0"/>
              <a:t>较少</a:t>
            </a:r>
            <a:endParaRPr lang="en-US" altLang="zh-CN" sz="2000" dirty="0" smtClean="0">
              <a:solidFill>
                <a:schemeClr val="tx1"/>
              </a:solidFill>
            </a:endParaRPr>
          </a:p>
          <a:p>
            <a:pPr marL="912813" lvl="2" indent="-285750">
              <a:lnSpc>
                <a:spcPct val="110000"/>
              </a:lnSpc>
              <a:spcBef>
                <a:spcPct val="30000"/>
              </a:spcBef>
              <a:buSzPct val="70000"/>
              <a:buFont typeface="Wingdings" panose="05000000000000000000" pitchFamily="2" charset="2"/>
              <a:buChar char="Ø"/>
            </a:pPr>
            <a:r>
              <a:rPr lang="zh-CN" altLang="en-US" dirty="0" smtClean="0">
                <a:solidFill>
                  <a:schemeClr val="tx1"/>
                </a:solidFill>
              </a:rPr>
              <a:t>中国</a:t>
            </a:r>
            <a:r>
              <a:rPr lang="zh-CN" altLang="en-US" dirty="0">
                <a:solidFill>
                  <a:schemeClr val="tx1"/>
                </a:solidFill>
              </a:rPr>
              <a:t>软件测试人才</a:t>
            </a:r>
            <a:r>
              <a:rPr lang="zh-CN" altLang="en-US" dirty="0" smtClean="0">
                <a:solidFill>
                  <a:schemeClr val="tx1"/>
                </a:solidFill>
              </a:rPr>
              <a:t>缺口</a:t>
            </a:r>
            <a:r>
              <a:rPr lang="en-US" altLang="zh-CN" dirty="0" smtClean="0">
                <a:solidFill>
                  <a:schemeClr val="tx1"/>
                </a:solidFill>
              </a:rPr>
              <a:t>40</a:t>
            </a:r>
            <a:r>
              <a:rPr lang="zh-CN" altLang="en-US" dirty="0" smtClean="0">
                <a:solidFill>
                  <a:schemeClr val="tx1"/>
                </a:solidFill>
              </a:rPr>
              <a:t>万</a:t>
            </a:r>
            <a:endParaRPr lang="en-US" altLang="zh-CN" dirty="0" smtClean="0">
              <a:solidFill>
                <a:schemeClr val="tx1"/>
              </a:solidFill>
            </a:endParaRPr>
          </a:p>
          <a:p>
            <a:pPr marL="912813" lvl="2" indent="-285750">
              <a:lnSpc>
                <a:spcPct val="110000"/>
              </a:lnSpc>
              <a:spcBef>
                <a:spcPct val="30000"/>
              </a:spcBef>
              <a:buSzPct val="70000"/>
              <a:buFont typeface="Wingdings" panose="05000000000000000000" pitchFamily="2" charset="2"/>
              <a:buChar char="Ø"/>
            </a:pPr>
            <a:r>
              <a:rPr lang="zh-CN" altLang="en-US" dirty="0">
                <a:solidFill>
                  <a:schemeClr val="tx1"/>
                </a:solidFill>
              </a:rPr>
              <a:t>高素质、专业化的软件测试人才非常</a:t>
            </a:r>
            <a:r>
              <a:rPr lang="zh-CN" altLang="en-US" dirty="0" smtClean="0">
                <a:solidFill>
                  <a:schemeClr val="tx1"/>
                </a:solidFill>
              </a:rPr>
              <a:t>紧缺</a:t>
            </a:r>
            <a:endParaRPr lang="en-US" altLang="zh-CN" dirty="0">
              <a:solidFill>
                <a:schemeClr val="tx1"/>
              </a:solidFill>
            </a:endParaRPr>
          </a:p>
          <a:p>
            <a:pPr marL="0" lvl="2" indent="0">
              <a:buSzPct val="100000"/>
              <a:buNone/>
            </a:pPr>
            <a:endParaRPr lang="en-US" altLang="zh-CN" sz="2000" b="1" dirty="0" smtClean="0">
              <a:solidFill>
                <a:schemeClr val="tx2"/>
              </a:solidFill>
            </a:endParaRPr>
          </a:p>
          <a:p>
            <a:pPr marL="0" lvl="2" indent="0" algn="ctr">
              <a:buSzPct val="100000"/>
              <a:buNone/>
            </a:pPr>
            <a:r>
              <a:rPr lang="zh-CN" altLang="en-US" sz="2000" b="1" dirty="0" smtClean="0">
                <a:solidFill>
                  <a:schemeClr val="tx1"/>
                </a:solidFill>
              </a:rPr>
              <a:t>当前软件测试越来越受到重视，测试人员的待遇也越来越高。</a:t>
            </a:r>
            <a:endParaRPr lang="en-US" altLang="zh-CN" sz="2000" b="1" dirty="0" smtClean="0">
              <a:solidFill>
                <a:schemeClr val="tx1"/>
              </a:solidFill>
            </a:endParaRPr>
          </a:p>
          <a:p>
            <a:pPr marL="742950" lvl="1" indent="-285750">
              <a:lnSpc>
                <a:spcPct val="110000"/>
              </a:lnSpc>
              <a:spcBef>
                <a:spcPct val="30000"/>
              </a:spcBef>
              <a:buSzPct val="70000"/>
              <a:buFont typeface="Wingdings" pitchFamily="2" charset="2"/>
              <a:buChar char="l"/>
            </a:pPr>
            <a:endParaRPr lang="en-US" altLang="zh-CN" dirty="0"/>
          </a:p>
          <a:p>
            <a:pPr marL="742950" lvl="1" indent="-285750">
              <a:lnSpc>
                <a:spcPct val="110000"/>
              </a:lnSpc>
              <a:spcBef>
                <a:spcPct val="30000"/>
              </a:spcBef>
              <a:buSzPct val="70000"/>
              <a:buFont typeface="Wingdings" pitchFamily="2" charset="2"/>
              <a:buChar char="l"/>
            </a:pPr>
            <a:endParaRPr lang="zh-CN" altLang="en-US" dirty="0"/>
          </a:p>
          <a:p>
            <a:pPr marL="742950" lvl="1" indent="-285750">
              <a:lnSpc>
                <a:spcPct val="110000"/>
              </a:lnSpc>
              <a:spcBef>
                <a:spcPct val="30000"/>
              </a:spcBef>
              <a:buSzPct val="70000"/>
              <a:buFont typeface="Wingdings" pitchFamily="2" charset="2"/>
              <a:buChar char="l"/>
            </a:pPr>
            <a:endParaRPr lang="en-US" altLang="zh-CN" dirty="0"/>
          </a:p>
          <a:p>
            <a:endParaRPr lang="en-US" dirty="0"/>
          </a:p>
        </p:txBody>
      </p:sp>
      <p:pic>
        <p:nvPicPr>
          <p:cNvPr id="4" name="图片 3"/>
          <p:cNvPicPr>
            <a:picLocks noChangeAspect="1"/>
          </p:cNvPicPr>
          <p:nvPr/>
        </p:nvPicPr>
        <p:blipFill>
          <a:blip r:embed="rId3"/>
          <a:stretch>
            <a:fillRect/>
          </a:stretch>
        </p:blipFill>
        <p:spPr>
          <a:xfrm>
            <a:off x="0" y="1348379"/>
            <a:ext cx="9023634" cy="3820158"/>
          </a:xfrm>
          <a:prstGeom prst="rect">
            <a:avLst/>
          </a:prstGeom>
        </p:spPr>
      </p:pic>
    </p:spTree>
    <p:extLst>
      <p:ext uri="{BB962C8B-B14F-4D97-AF65-F5344CB8AC3E}">
        <p14:creationId xmlns:p14="http://schemas.microsoft.com/office/powerpoint/2010/main" val="1308388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rPr>
              <a:t>2.3.1 </a:t>
            </a:r>
            <a:r>
              <a:rPr lang="zh-CN" altLang="en-US" sz="2800" dirty="0">
                <a:solidFill>
                  <a:schemeClr val="tx1"/>
                </a:solidFill>
              </a:rPr>
              <a:t>软件测试职业发展</a:t>
            </a:r>
            <a:endParaRPr lang="en-US" sz="2800" dirty="0">
              <a:solidFill>
                <a:schemeClr val="tx1"/>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793545800"/>
              </p:ext>
            </p:extLst>
          </p:nvPr>
        </p:nvGraphicFramePr>
        <p:xfrm>
          <a:off x="0" y="1562100"/>
          <a:ext cx="7875588" cy="438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ubtitle 1"/>
          <p:cNvSpPr txBox="1">
            <a:spLocks/>
          </p:cNvSpPr>
          <p:nvPr/>
        </p:nvSpPr>
        <p:spPr bwMode="black">
          <a:xfrm>
            <a:off x="937415" y="1253757"/>
            <a:ext cx="3704033"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软件测试职位级别</a:t>
            </a:r>
            <a:endParaRPr lang="en-US" sz="2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7741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rPr>
              <a:t>2.3.1 </a:t>
            </a:r>
            <a:r>
              <a:rPr lang="zh-CN" altLang="en-US" sz="2800" dirty="0">
                <a:solidFill>
                  <a:schemeClr val="tx1"/>
                </a:solidFill>
              </a:rPr>
              <a:t>软件测试职业发展</a:t>
            </a:r>
            <a:endParaRPr lang="en-US" sz="2800" dirty="0">
              <a:solidFill>
                <a:schemeClr val="tx1"/>
              </a:solidFill>
            </a:endParaRPr>
          </a:p>
        </p:txBody>
      </p:sp>
      <p:sp>
        <p:nvSpPr>
          <p:cNvPr id="3" name="Content Placeholder 2"/>
          <p:cNvSpPr>
            <a:spLocks noGrp="1"/>
          </p:cNvSpPr>
          <p:nvPr>
            <p:ph idx="4294967295"/>
          </p:nvPr>
        </p:nvSpPr>
        <p:spPr>
          <a:xfrm>
            <a:off x="449943" y="1016000"/>
            <a:ext cx="8229600" cy="5544457"/>
          </a:xfrm>
        </p:spPr>
        <p:txBody>
          <a:bodyPr/>
          <a:lstStyle/>
          <a:p>
            <a:r>
              <a:rPr lang="zh-CN" altLang="en-US" sz="2400" dirty="0" smtClean="0">
                <a:solidFill>
                  <a:srgbClr val="0070C0"/>
                </a:solidFill>
              </a:rPr>
              <a:t>常见的软件测试职位</a:t>
            </a:r>
            <a:r>
              <a:rPr lang="en-US" altLang="zh-CN" sz="2400" dirty="0" smtClean="0">
                <a:solidFill>
                  <a:srgbClr val="0070C0"/>
                </a:solidFill>
              </a:rPr>
              <a:t>:</a:t>
            </a:r>
          </a:p>
          <a:p>
            <a:pPr marL="742950" lvl="1" indent="-285750">
              <a:lnSpc>
                <a:spcPct val="110000"/>
              </a:lnSpc>
              <a:spcBef>
                <a:spcPct val="30000"/>
              </a:spcBef>
              <a:buSzPct val="70000"/>
              <a:buFont typeface="Wingdings" pitchFamily="2" charset="2"/>
              <a:buChar char="l"/>
            </a:pPr>
            <a:r>
              <a:rPr lang="zh-CN" altLang="en-US" sz="2000" b="1" dirty="0" smtClean="0">
                <a:solidFill>
                  <a:schemeClr val="tx1"/>
                </a:solidFill>
              </a:rPr>
              <a:t>测试经理</a:t>
            </a:r>
            <a:r>
              <a:rPr lang="en-US" altLang="zh-CN" sz="2000" b="1" dirty="0">
                <a:solidFill>
                  <a:schemeClr val="tx1"/>
                </a:solidFill>
              </a:rPr>
              <a:t>:</a:t>
            </a:r>
            <a:endParaRPr lang="en-US" altLang="zh-CN" sz="2000" b="1" dirty="0" smtClean="0">
              <a:solidFill>
                <a:schemeClr val="tx1"/>
              </a:solidFill>
            </a:endParaRPr>
          </a:p>
          <a:p>
            <a:pPr marL="457200" lvl="2" indent="0">
              <a:lnSpc>
                <a:spcPct val="110000"/>
              </a:lnSpc>
              <a:spcBef>
                <a:spcPct val="30000"/>
              </a:spcBef>
              <a:buSzPct val="70000"/>
              <a:buNone/>
            </a:pPr>
            <a:r>
              <a:rPr lang="zh-CN" altLang="en-US" dirty="0" smtClean="0">
                <a:solidFill>
                  <a:schemeClr val="tx1"/>
                </a:solidFill>
              </a:rPr>
              <a:t>   主要</a:t>
            </a:r>
            <a:r>
              <a:rPr lang="zh-CN" altLang="en-US" dirty="0">
                <a:solidFill>
                  <a:schemeClr val="tx1"/>
                </a:solidFill>
              </a:rPr>
              <a:t>负责人员的招聘、</a:t>
            </a:r>
            <a:r>
              <a:rPr lang="zh-CN" altLang="en-US" dirty="0" smtClean="0">
                <a:solidFill>
                  <a:schemeClr val="tx1"/>
                </a:solidFill>
              </a:rPr>
              <a:t>培训、管理、资源调配、测试计划、测试总结报告等</a:t>
            </a:r>
            <a:endParaRPr lang="zh-CN" altLang="en-US" dirty="0">
              <a:solidFill>
                <a:schemeClr val="tx1"/>
              </a:solidFill>
            </a:endParaRPr>
          </a:p>
          <a:p>
            <a:pPr marL="742950" lvl="1" indent="-285750">
              <a:lnSpc>
                <a:spcPct val="110000"/>
              </a:lnSpc>
              <a:spcBef>
                <a:spcPct val="30000"/>
              </a:spcBef>
              <a:buSzPct val="70000"/>
              <a:buFont typeface="Wingdings" pitchFamily="2" charset="2"/>
              <a:buChar char="l"/>
            </a:pPr>
            <a:r>
              <a:rPr lang="zh-CN" altLang="en-US" sz="2000" b="1" dirty="0" smtClean="0">
                <a:solidFill>
                  <a:schemeClr val="tx1"/>
                </a:solidFill>
              </a:rPr>
              <a:t>测试组长</a:t>
            </a:r>
            <a:endParaRPr lang="en-US" altLang="zh-CN" sz="2000" dirty="0" smtClean="0">
              <a:solidFill>
                <a:schemeClr val="tx1"/>
              </a:solidFill>
            </a:endParaRPr>
          </a:p>
          <a:p>
            <a:pPr marL="757237" lvl="4" indent="0">
              <a:lnSpc>
                <a:spcPct val="110000"/>
              </a:lnSpc>
              <a:spcBef>
                <a:spcPct val="30000"/>
              </a:spcBef>
              <a:buSzPct val="70000"/>
              <a:buNone/>
            </a:pPr>
            <a:r>
              <a:rPr lang="zh-CN" altLang="en-US" sz="2000" dirty="0" smtClean="0">
                <a:solidFill>
                  <a:schemeClr val="tx1"/>
                </a:solidFill>
              </a:rPr>
              <a:t>业务</a:t>
            </a:r>
            <a:r>
              <a:rPr lang="zh-CN" altLang="en-US" sz="2000" dirty="0">
                <a:solidFill>
                  <a:schemeClr val="tx1"/>
                </a:solidFill>
              </a:rPr>
              <a:t>专家</a:t>
            </a:r>
            <a:r>
              <a:rPr lang="zh-CN" altLang="en-US" sz="2000" dirty="0" smtClean="0">
                <a:solidFill>
                  <a:schemeClr val="tx1"/>
                </a:solidFill>
              </a:rPr>
              <a:t>，</a:t>
            </a:r>
            <a:r>
              <a:rPr lang="zh-CN" altLang="en-US" sz="2000" dirty="0">
                <a:solidFill>
                  <a:schemeClr val="tx1"/>
                </a:solidFill>
              </a:rPr>
              <a:t>协助</a:t>
            </a:r>
            <a:r>
              <a:rPr lang="zh-CN" altLang="en-US" sz="2000" dirty="0" smtClean="0">
                <a:solidFill>
                  <a:schemeClr val="tx1"/>
                </a:solidFill>
              </a:rPr>
              <a:t>项目管理</a:t>
            </a:r>
            <a:r>
              <a:rPr lang="zh-CN" altLang="en-US" sz="2000" dirty="0">
                <a:solidFill>
                  <a:schemeClr val="tx1"/>
                </a:solidFill>
              </a:rPr>
              <a:t>、测试计划制订、项目</a:t>
            </a:r>
            <a:r>
              <a:rPr lang="zh-CN" altLang="en-US" sz="2000" dirty="0" smtClean="0">
                <a:solidFill>
                  <a:schemeClr val="tx1"/>
                </a:solidFill>
              </a:rPr>
              <a:t>文档审查、测试用例</a:t>
            </a:r>
            <a:r>
              <a:rPr lang="zh-CN" altLang="en-US" sz="2000" dirty="0">
                <a:solidFill>
                  <a:schemeClr val="tx1"/>
                </a:solidFill>
              </a:rPr>
              <a:t>设计和</a:t>
            </a:r>
            <a:r>
              <a:rPr lang="zh-CN" altLang="en-US" sz="2000" dirty="0" smtClean="0">
                <a:solidFill>
                  <a:schemeClr val="tx1"/>
                </a:solidFill>
              </a:rPr>
              <a:t>审查</a:t>
            </a:r>
            <a:r>
              <a:rPr lang="zh-CN" altLang="en-US" sz="2000" dirty="0">
                <a:solidFill>
                  <a:schemeClr val="tx1"/>
                </a:solidFill>
              </a:rPr>
              <a:t>、</a:t>
            </a:r>
            <a:r>
              <a:rPr lang="zh-CN" altLang="en-US" sz="2000" dirty="0" smtClean="0">
                <a:solidFill>
                  <a:schemeClr val="tx1"/>
                </a:solidFill>
              </a:rPr>
              <a:t>任务</a:t>
            </a:r>
            <a:r>
              <a:rPr lang="zh-CN" altLang="en-US" sz="2000" dirty="0">
                <a:solidFill>
                  <a:schemeClr val="tx1"/>
                </a:solidFill>
              </a:rPr>
              <a:t>安排、</a:t>
            </a:r>
            <a:r>
              <a:rPr lang="zh-CN" altLang="en-US" sz="2000" dirty="0" smtClean="0">
                <a:solidFill>
                  <a:schemeClr val="tx1"/>
                </a:solidFill>
              </a:rPr>
              <a:t>和经理</a:t>
            </a:r>
            <a:r>
              <a:rPr lang="zh-CN" altLang="en-US" sz="2000" dirty="0">
                <a:solidFill>
                  <a:schemeClr val="tx1"/>
                </a:solidFill>
              </a:rPr>
              <a:t>、开发组长沟通</a:t>
            </a:r>
            <a:r>
              <a:rPr lang="zh-CN" altLang="en-US" sz="2000" dirty="0" smtClean="0">
                <a:solidFill>
                  <a:schemeClr val="tx1"/>
                </a:solidFill>
              </a:rPr>
              <a:t>等</a:t>
            </a:r>
            <a:endParaRPr lang="en-US" altLang="zh-CN" sz="2000" dirty="0" smtClean="0"/>
          </a:p>
          <a:p>
            <a:pPr marL="742950" lvl="1" indent="-285750">
              <a:lnSpc>
                <a:spcPct val="110000"/>
              </a:lnSpc>
              <a:spcBef>
                <a:spcPct val="30000"/>
              </a:spcBef>
              <a:buSzPct val="70000"/>
              <a:buFont typeface="Wingdings" pitchFamily="2" charset="2"/>
              <a:buChar char="l"/>
            </a:pPr>
            <a:r>
              <a:rPr lang="zh-CN" altLang="en-US" sz="2000" b="1" dirty="0">
                <a:solidFill>
                  <a:schemeClr val="tx1"/>
                </a:solidFill>
              </a:rPr>
              <a:t>测试</a:t>
            </a:r>
            <a:r>
              <a:rPr lang="zh-CN" altLang="en-US" sz="2000" b="1" dirty="0" smtClean="0">
                <a:solidFill>
                  <a:schemeClr val="tx1"/>
                </a:solidFill>
              </a:rPr>
              <a:t>工程师</a:t>
            </a:r>
            <a:endParaRPr lang="en-US" altLang="zh-CN" sz="2000" b="1" dirty="0" smtClean="0">
              <a:solidFill>
                <a:schemeClr val="tx1"/>
              </a:solidFill>
            </a:endParaRPr>
          </a:p>
          <a:p>
            <a:pPr marL="457200" lvl="2" indent="0">
              <a:lnSpc>
                <a:spcPct val="110000"/>
              </a:lnSpc>
              <a:spcBef>
                <a:spcPct val="30000"/>
              </a:spcBef>
              <a:buSzPct val="70000"/>
              <a:buNone/>
            </a:pPr>
            <a:r>
              <a:rPr lang="en-US" altLang="zh-CN" dirty="0">
                <a:solidFill>
                  <a:schemeClr val="tx1"/>
                </a:solidFill>
              </a:rPr>
              <a:t> </a:t>
            </a:r>
            <a:r>
              <a:rPr lang="en-US" altLang="zh-CN" dirty="0" smtClean="0">
                <a:solidFill>
                  <a:schemeClr val="tx1"/>
                </a:solidFill>
              </a:rPr>
              <a:t>  </a:t>
            </a:r>
            <a:r>
              <a:rPr lang="zh-CN" altLang="en-US" dirty="0" smtClean="0">
                <a:solidFill>
                  <a:schemeClr val="tx1"/>
                </a:solidFill>
              </a:rPr>
              <a:t>分析和评估测试需求，设计</a:t>
            </a:r>
            <a:r>
              <a:rPr lang="zh-CN" altLang="en-US" dirty="0">
                <a:solidFill>
                  <a:schemeClr val="tx1"/>
                </a:solidFill>
              </a:rPr>
              <a:t>和</a:t>
            </a:r>
            <a:r>
              <a:rPr lang="zh-CN" altLang="en-US" dirty="0" smtClean="0">
                <a:solidFill>
                  <a:schemeClr val="tx1"/>
                </a:solidFill>
              </a:rPr>
              <a:t>执行</a:t>
            </a:r>
            <a:r>
              <a:rPr lang="zh-CN" altLang="en-US" dirty="0">
                <a:solidFill>
                  <a:schemeClr val="tx1"/>
                </a:solidFill>
              </a:rPr>
              <a:t>测试用例</a:t>
            </a:r>
            <a:r>
              <a:rPr lang="zh-CN" altLang="en-US" dirty="0" smtClean="0">
                <a:solidFill>
                  <a:schemeClr val="tx1"/>
                </a:solidFill>
              </a:rPr>
              <a:t>，记录测试结果和提交缺陷，分析软件质量和提交测试报告，实施自动化测试或者性能测试等。</a:t>
            </a:r>
            <a:endParaRPr lang="en-US" altLang="zh-CN" dirty="0" smtClean="0">
              <a:solidFill>
                <a:schemeClr val="tx1"/>
              </a:solidFill>
            </a:endParaRPr>
          </a:p>
          <a:p>
            <a:pPr marL="742950" lvl="1" indent="-285750">
              <a:lnSpc>
                <a:spcPct val="110000"/>
              </a:lnSpc>
              <a:spcBef>
                <a:spcPct val="30000"/>
              </a:spcBef>
              <a:buSzPct val="70000"/>
              <a:buFont typeface="Wingdings" pitchFamily="2" charset="2"/>
              <a:buChar char="l"/>
            </a:pPr>
            <a:r>
              <a:rPr lang="zh-CN" altLang="en-US" sz="2000" b="1" dirty="0" smtClean="0">
                <a:solidFill>
                  <a:schemeClr val="tx1"/>
                </a:solidFill>
              </a:rPr>
              <a:t>测试环境</a:t>
            </a:r>
            <a:r>
              <a:rPr lang="en-US" altLang="zh-CN" sz="2000" b="1" dirty="0" smtClean="0">
                <a:solidFill>
                  <a:schemeClr val="tx1"/>
                </a:solidFill>
              </a:rPr>
              <a:t>(</a:t>
            </a:r>
            <a:r>
              <a:rPr lang="zh-CN" altLang="en-US" sz="2000" b="1" dirty="0" smtClean="0">
                <a:solidFill>
                  <a:schemeClr val="tx1"/>
                </a:solidFill>
              </a:rPr>
              <a:t>实验室</a:t>
            </a:r>
            <a:r>
              <a:rPr lang="en-US" altLang="zh-CN" sz="2000" b="1" dirty="0" smtClean="0">
                <a:solidFill>
                  <a:schemeClr val="tx1"/>
                </a:solidFill>
              </a:rPr>
              <a:t>)</a:t>
            </a:r>
            <a:r>
              <a:rPr lang="zh-CN" altLang="en-US" sz="2000" b="1" dirty="0" smtClean="0">
                <a:solidFill>
                  <a:schemeClr val="tx1"/>
                </a:solidFill>
              </a:rPr>
              <a:t>管理人员</a:t>
            </a:r>
            <a:endParaRPr lang="en-US" altLang="zh-CN" sz="2000" b="1" dirty="0" smtClean="0">
              <a:solidFill>
                <a:schemeClr val="tx1"/>
              </a:solidFill>
            </a:endParaRPr>
          </a:p>
          <a:p>
            <a:pPr marL="457200" lvl="2" indent="0">
              <a:lnSpc>
                <a:spcPct val="110000"/>
              </a:lnSpc>
              <a:spcBef>
                <a:spcPct val="30000"/>
              </a:spcBef>
              <a:buSzPct val="70000"/>
              <a:buNone/>
            </a:pPr>
            <a:r>
              <a:rPr lang="zh-CN" altLang="en-US" dirty="0" smtClean="0">
                <a:solidFill>
                  <a:schemeClr val="tx1"/>
                </a:solidFill>
              </a:rPr>
              <a:t>   设置、</a:t>
            </a:r>
            <a:r>
              <a:rPr lang="zh-CN" altLang="en-US" dirty="0">
                <a:solidFill>
                  <a:schemeClr val="tx1"/>
                </a:solidFill>
              </a:rPr>
              <a:t>配置和</a:t>
            </a:r>
            <a:r>
              <a:rPr lang="zh-CN" altLang="en-US" dirty="0" smtClean="0">
                <a:solidFill>
                  <a:schemeClr val="tx1"/>
                </a:solidFill>
              </a:rPr>
              <a:t>维护测试</a:t>
            </a:r>
            <a:r>
              <a:rPr lang="zh-CN" altLang="en-US" dirty="0">
                <a:solidFill>
                  <a:schemeClr val="tx1"/>
                </a:solidFill>
              </a:rPr>
              <a:t>环境，如</a:t>
            </a:r>
            <a:r>
              <a:rPr lang="zh-CN" altLang="en-US" dirty="0" smtClean="0">
                <a:solidFill>
                  <a:schemeClr val="tx1"/>
                </a:solidFill>
              </a:rPr>
              <a:t>服务器、数据库、网络</a:t>
            </a:r>
            <a:r>
              <a:rPr lang="zh-CN" altLang="en-US" dirty="0">
                <a:solidFill>
                  <a:schemeClr val="tx1"/>
                </a:solidFill>
              </a:rPr>
              <a:t>环境等</a:t>
            </a:r>
          </a:p>
          <a:p>
            <a:pPr marL="457200" lvl="2" indent="0">
              <a:lnSpc>
                <a:spcPct val="110000"/>
              </a:lnSpc>
              <a:spcBef>
                <a:spcPct val="30000"/>
              </a:spcBef>
              <a:buSzPct val="70000"/>
              <a:buNone/>
            </a:pPr>
            <a:endParaRPr lang="en-US" altLang="zh-CN" b="1" dirty="0"/>
          </a:p>
          <a:p>
            <a:endParaRPr lang="en-US" dirty="0"/>
          </a:p>
        </p:txBody>
      </p:sp>
    </p:spTree>
    <p:extLst>
      <p:ext uri="{BB962C8B-B14F-4D97-AF65-F5344CB8AC3E}">
        <p14:creationId xmlns:p14="http://schemas.microsoft.com/office/powerpoint/2010/main" val="1889068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2.3.2 </a:t>
            </a:r>
            <a:r>
              <a:rPr lang="zh-CN" altLang="en-US" sz="2800" dirty="0" smtClean="0">
                <a:solidFill>
                  <a:schemeClr val="tx1"/>
                </a:solidFill>
              </a:rPr>
              <a:t>软件测试人员应具备的素质</a:t>
            </a:r>
            <a:endParaRPr lang="en-US" sz="2800" dirty="0">
              <a:solidFill>
                <a:schemeClr val="tx1"/>
              </a:solidFill>
            </a:endParaRPr>
          </a:p>
        </p:txBody>
      </p:sp>
      <p:sp>
        <p:nvSpPr>
          <p:cNvPr id="3" name="Content Placeholder 2"/>
          <p:cNvSpPr>
            <a:spLocks noGrp="1"/>
          </p:cNvSpPr>
          <p:nvPr>
            <p:ph idx="4294967295"/>
          </p:nvPr>
        </p:nvSpPr>
        <p:spPr>
          <a:xfrm>
            <a:off x="0" y="1219200"/>
            <a:ext cx="8229600" cy="4906963"/>
          </a:xfrm>
        </p:spPr>
        <p:txBody>
          <a:bodyPr/>
          <a:lstStyle/>
          <a:p>
            <a:r>
              <a:rPr lang="zh-CN" altLang="en-US" sz="2400" dirty="0" smtClean="0">
                <a:solidFill>
                  <a:srgbClr val="0070C0"/>
                </a:solidFill>
              </a:rPr>
              <a:t>技术能力</a:t>
            </a:r>
            <a:r>
              <a:rPr lang="en-US" altLang="zh-CN" sz="2400" dirty="0" smtClean="0">
                <a:solidFill>
                  <a:srgbClr val="0070C0"/>
                </a:solidFill>
              </a:rPr>
              <a:t>:</a:t>
            </a:r>
          </a:p>
          <a:p>
            <a:pPr marL="742950" lvl="1" indent="-285750">
              <a:lnSpc>
                <a:spcPct val="110000"/>
              </a:lnSpc>
              <a:spcBef>
                <a:spcPct val="30000"/>
              </a:spcBef>
              <a:buSzPct val="70000"/>
              <a:buFont typeface="Wingdings" pitchFamily="2" charset="2"/>
              <a:buChar char="l"/>
            </a:pPr>
            <a:r>
              <a:rPr lang="zh-CN" altLang="en-US" sz="2000" b="1" dirty="0" smtClean="0">
                <a:solidFill>
                  <a:schemeClr val="tx1"/>
                </a:solidFill>
              </a:rPr>
              <a:t>编程语言</a:t>
            </a:r>
            <a:r>
              <a:rPr lang="zh-CN" altLang="en-US" sz="2000" dirty="0" smtClean="0">
                <a:solidFill>
                  <a:schemeClr val="tx1"/>
                </a:solidFill>
              </a:rPr>
              <a:t>：</a:t>
            </a:r>
            <a:r>
              <a:rPr lang="en-US" altLang="zh-CN" sz="2000" dirty="0" smtClean="0">
                <a:solidFill>
                  <a:schemeClr val="tx1"/>
                </a:solidFill>
              </a:rPr>
              <a:t>C/C++</a:t>
            </a:r>
            <a:r>
              <a:rPr lang="zh-CN" altLang="en-US" sz="2000" dirty="0" smtClean="0">
                <a:solidFill>
                  <a:schemeClr val="tx1"/>
                </a:solidFill>
              </a:rPr>
              <a:t>、</a:t>
            </a:r>
            <a:r>
              <a:rPr lang="en-US" altLang="zh-CN" sz="2000" dirty="0" smtClean="0">
                <a:solidFill>
                  <a:schemeClr val="tx1"/>
                </a:solidFill>
              </a:rPr>
              <a:t>Java</a:t>
            </a:r>
            <a:r>
              <a:rPr lang="zh-CN" altLang="en-US" sz="2000" dirty="0" smtClean="0">
                <a:solidFill>
                  <a:schemeClr val="tx1"/>
                </a:solidFill>
              </a:rPr>
              <a:t>、</a:t>
            </a:r>
            <a:r>
              <a:rPr lang="en-US" altLang="zh-CN" sz="2000" dirty="0" smtClean="0">
                <a:solidFill>
                  <a:schemeClr val="tx1"/>
                </a:solidFill>
              </a:rPr>
              <a:t>C#</a:t>
            </a:r>
          </a:p>
          <a:p>
            <a:pPr marL="742950" lvl="1" indent="-285750">
              <a:lnSpc>
                <a:spcPct val="110000"/>
              </a:lnSpc>
              <a:spcBef>
                <a:spcPct val="30000"/>
              </a:spcBef>
              <a:buSzPct val="70000"/>
              <a:buFont typeface="Wingdings" pitchFamily="2" charset="2"/>
              <a:buChar char="l"/>
            </a:pPr>
            <a:r>
              <a:rPr lang="zh-CN" altLang="en-US" sz="2000" b="1" dirty="0" smtClean="0">
                <a:solidFill>
                  <a:schemeClr val="tx1"/>
                </a:solidFill>
              </a:rPr>
              <a:t>操作系统</a:t>
            </a:r>
            <a:r>
              <a:rPr lang="zh-CN" altLang="en-US" sz="2000" b="1" dirty="0">
                <a:solidFill>
                  <a:schemeClr val="tx1"/>
                </a:solidFill>
              </a:rPr>
              <a:t>：</a:t>
            </a:r>
            <a:r>
              <a:rPr lang="en-US" altLang="zh-CN" sz="2000" dirty="0" smtClean="0">
                <a:solidFill>
                  <a:schemeClr val="tx1"/>
                </a:solidFill>
              </a:rPr>
              <a:t>Windows</a:t>
            </a:r>
            <a:r>
              <a:rPr lang="zh-CN" altLang="en-US" sz="2000" dirty="0" smtClean="0">
                <a:solidFill>
                  <a:schemeClr val="tx1"/>
                </a:solidFill>
              </a:rPr>
              <a:t>、</a:t>
            </a:r>
            <a:r>
              <a:rPr lang="en-US" altLang="zh-CN" sz="2000" dirty="0" smtClean="0">
                <a:solidFill>
                  <a:schemeClr val="tx1"/>
                </a:solidFill>
              </a:rPr>
              <a:t>Linux</a:t>
            </a:r>
          </a:p>
          <a:p>
            <a:pPr marL="742950" lvl="1" indent="-285750">
              <a:lnSpc>
                <a:spcPct val="110000"/>
              </a:lnSpc>
              <a:spcBef>
                <a:spcPct val="30000"/>
              </a:spcBef>
              <a:buSzPct val="70000"/>
              <a:buFont typeface="Wingdings" pitchFamily="2" charset="2"/>
              <a:buChar char="l"/>
            </a:pPr>
            <a:r>
              <a:rPr lang="zh-CN" altLang="en-US" sz="2000" b="1" dirty="0" smtClean="0">
                <a:solidFill>
                  <a:schemeClr val="tx1"/>
                </a:solidFill>
              </a:rPr>
              <a:t>计算机网络、数据库</a:t>
            </a:r>
            <a:endParaRPr lang="en-US" altLang="zh-CN" sz="2000" b="1" dirty="0" smtClean="0">
              <a:solidFill>
                <a:schemeClr val="tx1"/>
              </a:solidFill>
            </a:endParaRPr>
          </a:p>
          <a:p>
            <a:pPr marL="742950" lvl="1" indent="-285750">
              <a:lnSpc>
                <a:spcPct val="110000"/>
              </a:lnSpc>
              <a:spcBef>
                <a:spcPct val="30000"/>
              </a:spcBef>
              <a:buSzPct val="70000"/>
              <a:buFont typeface="Wingdings" pitchFamily="2" charset="2"/>
              <a:buChar char="l"/>
            </a:pPr>
            <a:r>
              <a:rPr lang="zh-CN" altLang="en-US" sz="2000" b="1" dirty="0" smtClean="0">
                <a:solidFill>
                  <a:schemeClr val="tx1"/>
                </a:solidFill>
              </a:rPr>
              <a:t>软件测试的理论、方法和流程</a:t>
            </a:r>
            <a:endParaRPr lang="en-US" altLang="zh-CN" sz="2000" b="1" dirty="0" smtClean="0">
              <a:solidFill>
                <a:schemeClr val="tx1"/>
              </a:solidFill>
            </a:endParaRPr>
          </a:p>
          <a:p>
            <a:pPr marL="742950" lvl="1" indent="-285750">
              <a:lnSpc>
                <a:spcPct val="110000"/>
              </a:lnSpc>
              <a:spcBef>
                <a:spcPct val="30000"/>
              </a:spcBef>
              <a:buSzPct val="70000"/>
              <a:buFont typeface="Wingdings" pitchFamily="2" charset="2"/>
              <a:buChar char="l"/>
            </a:pPr>
            <a:r>
              <a:rPr lang="zh-CN" altLang="en-US" sz="2000" b="1" dirty="0" smtClean="0">
                <a:solidFill>
                  <a:schemeClr val="tx1"/>
                </a:solidFill>
              </a:rPr>
              <a:t>软件测试工具</a:t>
            </a:r>
            <a:r>
              <a:rPr lang="zh-CN" altLang="en-US" sz="2000" dirty="0" smtClean="0">
                <a:solidFill>
                  <a:schemeClr val="tx1"/>
                </a:solidFill>
              </a:rPr>
              <a:t>：测试管理工具、自动化和性能测试工具</a:t>
            </a:r>
            <a:endParaRPr lang="en-US" altLang="zh-CN" sz="2000" dirty="0" smtClean="0">
              <a:solidFill>
                <a:schemeClr val="tx1"/>
              </a:solidFill>
            </a:endParaRPr>
          </a:p>
          <a:p>
            <a:pPr marL="457200" lvl="1">
              <a:lnSpc>
                <a:spcPct val="110000"/>
              </a:lnSpc>
              <a:spcBef>
                <a:spcPct val="30000"/>
              </a:spcBef>
              <a:buSzPct val="70000"/>
            </a:pPr>
            <a:endParaRPr lang="en-US" altLang="zh-CN" sz="2000" dirty="0" smtClean="0">
              <a:solidFill>
                <a:schemeClr val="tx1"/>
              </a:solidFill>
            </a:endParaRPr>
          </a:p>
          <a:p>
            <a:pPr marL="457200" lvl="2" indent="0">
              <a:lnSpc>
                <a:spcPct val="110000"/>
              </a:lnSpc>
              <a:spcBef>
                <a:spcPct val="30000"/>
              </a:spcBef>
              <a:buSzPct val="70000"/>
              <a:buNone/>
            </a:pPr>
            <a:endParaRPr lang="en-US" altLang="zh-CN" b="1" dirty="0"/>
          </a:p>
          <a:p>
            <a:endParaRPr lang="en-US" dirty="0"/>
          </a:p>
        </p:txBody>
      </p:sp>
      <p:grpSp>
        <p:nvGrpSpPr>
          <p:cNvPr id="4" name="Group 9"/>
          <p:cNvGrpSpPr>
            <a:grpSpLocks/>
          </p:cNvGrpSpPr>
          <p:nvPr/>
        </p:nvGrpSpPr>
        <p:grpSpPr bwMode="auto">
          <a:xfrm>
            <a:off x="558452" y="4313346"/>
            <a:ext cx="8070850" cy="1371600"/>
            <a:chOff x="343" y="3272"/>
            <a:chExt cx="5084" cy="864"/>
          </a:xfrm>
        </p:grpSpPr>
        <p:pic>
          <p:nvPicPr>
            <p:cNvPr id="5" name="Picture 9" descr="G6889062072007_JPG_P"/>
            <p:cNvPicPr>
              <a:picLocks noChangeAspect="1" noChangeArrowheads="1"/>
            </p:cNvPicPr>
            <p:nvPr/>
          </p:nvPicPr>
          <p:blipFill>
            <a:blip r:embed="rId3">
              <a:extLst>
                <a:ext uri="{28A0092B-C50C-407E-A947-70E740481C1C}">
                  <a14:useLocalDpi xmlns:a14="http://schemas.microsoft.com/office/drawing/2010/main" val="0"/>
                </a:ext>
              </a:extLst>
            </a:blip>
            <a:srcRect l="7864"/>
            <a:stretch>
              <a:fillRect/>
            </a:stretch>
          </p:blipFill>
          <p:spPr bwMode="auto">
            <a:xfrm>
              <a:off x="1667" y="3272"/>
              <a:ext cx="1195"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G6889051072007_JPG_P"/>
            <p:cNvPicPr>
              <a:picLocks noChangeAspect="1" noChangeArrowheads="1"/>
            </p:cNvPicPr>
            <p:nvPr/>
          </p:nvPicPr>
          <p:blipFill>
            <a:blip r:embed="rId4">
              <a:extLst>
                <a:ext uri="{28A0092B-C50C-407E-A947-70E740481C1C}">
                  <a14:useLocalDpi xmlns:a14="http://schemas.microsoft.com/office/drawing/2010/main" val="0"/>
                </a:ext>
              </a:extLst>
            </a:blip>
            <a:srcRect l="20677" t="19231"/>
            <a:stretch>
              <a:fillRect/>
            </a:stretch>
          </p:blipFill>
          <p:spPr bwMode="auto">
            <a:xfrm>
              <a:off x="343" y="3272"/>
              <a:ext cx="127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G6889630082007_JPG_P"/>
            <p:cNvPicPr>
              <a:picLocks noChangeAspect="1" noChangeArrowheads="1"/>
            </p:cNvPicPr>
            <p:nvPr/>
          </p:nvPicPr>
          <p:blipFill>
            <a:blip r:embed="rId5">
              <a:extLst>
                <a:ext uri="{28A0092B-C50C-407E-A947-70E740481C1C}">
                  <a14:useLocalDpi xmlns:a14="http://schemas.microsoft.com/office/drawing/2010/main" val="0"/>
                </a:ext>
              </a:extLst>
            </a:blip>
            <a:srcRect l="42404" t="48241" r="1469" b="30119"/>
            <a:stretch>
              <a:fillRect/>
            </a:stretch>
          </p:blipFill>
          <p:spPr bwMode="auto">
            <a:xfrm>
              <a:off x="3936" y="3272"/>
              <a:ext cx="149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G6889553082007_JPG_P"/>
            <p:cNvPicPr>
              <a:picLocks noChangeAspect="1" noChangeArrowheads="1"/>
            </p:cNvPicPr>
            <p:nvPr/>
          </p:nvPicPr>
          <p:blipFill>
            <a:blip r:embed="rId6">
              <a:extLst>
                <a:ext uri="{28A0092B-C50C-407E-A947-70E740481C1C}">
                  <a14:useLocalDpi xmlns:a14="http://schemas.microsoft.com/office/drawing/2010/main" val="0"/>
                </a:ext>
              </a:extLst>
            </a:blip>
            <a:srcRect t="15961" b="25320"/>
            <a:stretch>
              <a:fillRect/>
            </a:stretch>
          </p:blipFill>
          <p:spPr bwMode="auto">
            <a:xfrm>
              <a:off x="2911" y="3272"/>
              <a:ext cx="98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94211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rPr>
              <a:t>2.3.2 </a:t>
            </a:r>
            <a:r>
              <a:rPr lang="zh-CN" altLang="en-US" sz="2800" dirty="0" smtClean="0">
                <a:solidFill>
                  <a:schemeClr val="tx1"/>
                </a:solidFill>
              </a:rPr>
              <a:t>软件测试人员应具备的素质</a:t>
            </a:r>
            <a:endParaRPr lang="en-US" sz="2800" dirty="0">
              <a:solidFill>
                <a:schemeClr val="tx1"/>
              </a:solidFill>
            </a:endParaRPr>
          </a:p>
        </p:txBody>
      </p:sp>
      <p:sp>
        <p:nvSpPr>
          <p:cNvPr id="3" name="Content Placeholder 2"/>
          <p:cNvSpPr>
            <a:spLocks noGrp="1"/>
          </p:cNvSpPr>
          <p:nvPr>
            <p:ph idx="4294967295"/>
          </p:nvPr>
        </p:nvSpPr>
        <p:spPr>
          <a:xfrm>
            <a:off x="0" y="1219200"/>
            <a:ext cx="8229600" cy="4906963"/>
          </a:xfrm>
        </p:spPr>
        <p:txBody>
          <a:bodyPr/>
          <a:lstStyle/>
          <a:p>
            <a:r>
              <a:rPr lang="zh-CN" altLang="en-US" sz="2400" dirty="0" smtClean="0">
                <a:solidFill>
                  <a:srgbClr val="0070C0"/>
                </a:solidFill>
              </a:rPr>
              <a:t>综合能力</a:t>
            </a:r>
            <a:r>
              <a:rPr lang="en-US" altLang="zh-CN" sz="2400" dirty="0" smtClean="0">
                <a:solidFill>
                  <a:srgbClr val="0070C0"/>
                </a:solidFill>
              </a:rPr>
              <a:t>:</a:t>
            </a:r>
          </a:p>
          <a:p>
            <a:pPr marL="742950" lvl="1" indent="-285750">
              <a:lnSpc>
                <a:spcPct val="110000"/>
              </a:lnSpc>
              <a:spcBef>
                <a:spcPct val="30000"/>
              </a:spcBef>
              <a:buSzPct val="70000"/>
              <a:buFont typeface="Wingdings" pitchFamily="2" charset="2"/>
              <a:buChar char="l"/>
            </a:pPr>
            <a:r>
              <a:rPr lang="zh-CN" altLang="en-US" sz="2000" dirty="0" smtClean="0">
                <a:solidFill>
                  <a:srgbClr val="1D1B10"/>
                </a:solidFill>
                <a:sym typeface="宋体" panose="02010600030101010101" pitchFamily="2" charset="-122"/>
              </a:rPr>
              <a:t>较强</a:t>
            </a:r>
            <a:r>
              <a:rPr lang="zh-CN" altLang="en-US" sz="2000" dirty="0">
                <a:solidFill>
                  <a:srgbClr val="1D1B10"/>
                </a:solidFill>
                <a:sym typeface="宋体" panose="02010600030101010101" pitchFamily="2" charset="-122"/>
              </a:rPr>
              <a:t>的沟通能力</a:t>
            </a:r>
            <a:r>
              <a:rPr lang="zh-CN" altLang="en-US" sz="2000" dirty="0" smtClean="0">
                <a:solidFill>
                  <a:srgbClr val="1D1B10"/>
                </a:solidFill>
                <a:sym typeface="宋体" panose="02010600030101010101" pitchFamily="2" charset="-122"/>
              </a:rPr>
              <a:t>、团队合作精神</a:t>
            </a:r>
            <a:endParaRPr lang="en-US" altLang="zh-CN" sz="2000" dirty="0" smtClean="0">
              <a:solidFill>
                <a:srgbClr val="1D1B10"/>
              </a:solidFill>
              <a:sym typeface="宋体" panose="02010600030101010101" pitchFamily="2" charset="-122"/>
            </a:endParaRPr>
          </a:p>
          <a:p>
            <a:pPr marL="742950" lvl="1" indent="-285750">
              <a:lnSpc>
                <a:spcPct val="110000"/>
              </a:lnSpc>
              <a:spcBef>
                <a:spcPct val="30000"/>
              </a:spcBef>
              <a:buSzPct val="70000"/>
              <a:buFont typeface="Wingdings" pitchFamily="2" charset="2"/>
              <a:buChar char="l"/>
            </a:pPr>
            <a:r>
              <a:rPr lang="zh-CN" altLang="en-US" sz="2000" dirty="0" smtClean="0"/>
              <a:t>测试</a:t>
            </a:r>
            <a:r>
              <a:rPr lang="zh-CN" altLang="en-US" sz="2000" dirty="0"/>
              <a:t>中要</a:t>
            </a:r>
            <a:r>
              <a:rPr lang="zh-CN" altLang="en-US" sz="2000" dirty="0" smtClean="0"/>
              <a:t>做到“五心”：专心</a:t>
            </a:r>
            <a:r>
              <a:rPr lang="zh-CN" altLang="en-US" sz="2000" dirty="0"/>
              <a:t>、细心、耐心、责任心和自信心</a:t>
            </a:r>
          </a:p>
          <a:p>
            <a:pPr marL="742950" lvl="1" indent="-285750">
              <a:lnSpc>
                <a:spcPct val="110000"/>
              </a:lnSpc>
              <a:spcBef>
                <a:spcPct val="30000"/>
              </a:spcBef>
              <a:buSzPct val="70000"/>
              <a:buFont typeface="Wingdings" pitchFamily="2" charset="2"/>
              <a:buChar char="l"/>
            </a:pPr>
            <a:r>
              <a:rPr lang="zh-CN" altLang="en-US" sz="2000" dirty="0" smtClean="0">
                <a:solidFill>
                  <a:schemeClr val="tx1"/>
                </a:solidFill>
              </a:rPr>
              <a:t>具有怀疑精神和洞察力</a:t>
            </a:r>
            <a:endParaRPr lang="en-US" altLang="zh-CN" sz="2000" dirty="0" smtClean="0">
              <a:solidFill>
                <a:schemeClr val="tx1"/>
              </a:solidFill>
            </a:endParaRPr>
          </a:p>
          <a:p>
            <a:pPr marL="742950" lvl="1" indent="-285750">
              <a:lnSpc>
                <a:spcPct val="110000"/>
              </a:lnSpc>
              <a:spcBef>
                <a:spcPct val="30000"/>
              </a:spcBef>
              <a:buSzPct val="70000"/>
              <a:buFont typeface="Wingdings" pitchFamily="2" charset="2"/>
              <a:buChar char="l"/>
            </a:pPr>
            <a:r>
              <a:rPr lang="zh-CN" altLang="en-US" sz="2000" dirty="0" smtClean="0">
                <a:solidFill>
                  <a:schemeClr val="tx1"/>
                </a:solidFill>
              </a:rPr>
              <a:t>具有</a:t>
            </a:r>
            <a:r>
              <a:rPr lang="zh-CN" altLang="en-US" sz="2000" dirty="0">
                <a:solidFill>
                  <a:schemeClr val="tx1"/>
                </a:solidFill>
              </a:rPr>
              <a:t>探索、创新和挑战精神，努力追求</a:t>
            </a:r>
            <a:r>
              <a:rPr lang="zh-CN" altLang="en-US" sz="2000" dirty="0" smtClean="0">
                <a:solidFill>
                  <a:schemeClr val="tx1"/>
                </a:solidFill>
              </a:rPr>
              <a:t>完美</a:t>
            </a:r>
            <a:endParaRPr lang="en-US" altLang="zh-CN" sz="2000" dirty="0" smtClean="0">
              <a:solidFill>
                <a:schemeClr val="tx1"/>
              </a:solidFill>
            </a:endParaRPr>
          </a:p>
          <a:p>
            <a:pPr marL="742950" lvl="1" indent="-285750">
              <a:lnSpc>
                <a:spcPct val="110000"/>
              </a:lnSpc>
              <a:spcBef>
                <a:spcPct val="30000"/>
              </a:spcBef>
              <a:buSzPct val="70000"/>
              <a:buFont typeface="Wingdings" pitchFamily="2" charset="2"/>
              <a:buChar char="l"/>
            </a:pPr>
            <a:r>
              <a:rPr lang="zh-CN" altLang="en-US" sz="2000" dirty="0" smtClean="0">
                <a:solidFill>
                  <a:schemeClr val="tx1"/>
                </a:solidFill>
              </a:rPr>
              <a:t>积极、主动的学习能力</a:t>
            </a:r>
            <a:endParaRPr lang="zh-CN" altLang="en-US" sz="2000" dirty="0">
              <a:solidFill>
                <a:schemeClr val="tx1"/>
              </a:solidFill>
            </a:endParaRPr>
          </a:p>
          <a:p>
            <a:pPr marL="457200" lvl="2" indent="0">
              <a:lnSpc>
                <a:spcPct val="110000"/>
              </a:lnSpc>
              <a:spcBef>
                <a:spcPct val="30000"/>
              </a:spcBef>
              <a:buSzPct val="70000"/>
              <a:buNone/>
            </a:pPr>
            <a:endParaRPr lang="en-US" altLang="zh-CN" b="1" dirty="0"/>
          </a:p>
          <a:p>
            <a:endParaRPr lang="en-US" dirty="0"/>
          </a:p>
        </p:txBody>
      </p:sp>
      <p:grpSp>
        <p:nvGrpSpPr>
          <p:cNvPr id="9" name="Group 9"/>
          <p:cNvGrpSpPr>
            <a:grpSpLocks/>
          </p:cNvGrpSpPr>
          <p:nvPr/>
        </p:nvGrpSpPr>
        <p:grpSpPr bwMode="auto">
          <a:xfrm>
            <a:off x="558452" y="4313346"/>
            <a:ext cx="8070850" cy="1371600"/>
            <a:chOff x="343" y="3272"/>
            <a:chExt cx="5084" cy="864"/>
          </a:xfrm>
        </p:grpSpPr>
        <p:pic>
          <p:nvPicPr>
            <p:cNvPr id="10" name="Picture 9" descr="G6889062072007_JPG_P"/>
            <p:cNvPicPr>
              <a:picLocks noChangeAspect="1" noChangeArrowheads="1"/>
            </p:cNvPicPr>
            <p:nvPr/>
          </p:nvPicPr>
          <p:blipFill>
            <a:blip r:embed="rId3">
              <a:extLst>
                <a:ext uri="{28A0092B-C50C-407E-A947-70E740481C1C}">
                  <a14:useLocalDpi xmlns:a14="http://schemas.microsoft.com/office/drawing/2010/main" val="0"/>
                </a:ext>
              </a:extLst>
            </a:blip>
            <a:srcRect l="7864"/>
            <a:stretch>
              <a:fillRect/>
            </a:stretch>
          </p:blipFill>
          <p:spPr bwMode="auto">
            <a:xfrm>
              <a:off x="1667" y="3272"/>
              <a:ext cx="1195"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G6889051072007_JPG_P"/>
            <p:cNvPicPr>
              <a:picLocks noChangeAspect="1" noChangeArrowheads="1"/>
            </p:cNvPicPr>
            <p:nvPr/>
          </p:nvPicPr>
          <p:blipFill>
            <a:blip r:embed="rId4">
              <a:extLst>
                <a:ext uri="{28A0092B-C50C-407E-A947-70E740481C1C}">
                  <a14:useLocalDpi xmlns:a14="http://schemas.microsoft.com/office/drawing/2010/main" val="0"/>
                </a:ext>
              </a:extLst>
            </a:blip>
            <a:srcRect l="20677" t="19231"/>
            <a:stretch>
              <a:fillRect/>
            </a:stretch>
          </p:blipFill>
          <p:spPr bwMode="auto">
            <a:xfrm>
              <a:off x="343" y="3272"/>
              <a:ext cx="127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G6889630082007_JPG_P"/>
            <p:cNvPicPr>
              <a:picLocks noChangeAspect="1" noChangeArrowheads="1"/>
            </p:cNvPicPr>
            <p:nvPr/>
          </p:nvPicPr>
          <p:blipFill>
            <a:blip r:embed="rId5">
              <a:extLst>
                <a:ext uri="{28A0092B-C50C-407E-A947-70E740481C1C}">
                  <a14:useLocalDpi xmlns:a14="http://schemas.microsoft.com/office/drawing/2010/main" val="0"/>
                </a:ext>
              </a:extLst>
            </a:blip>
            <a:srcRect l="42404" t="48241" r="1469" b="30119"/>
            <a:stretch>
              <a:fillRect/>
            </a:stretch>
          </p:blipFill>
          <p:spPr bwMode="auto">
            <a:xfrm>
              <a:off x="3936" y="3272"/>
              <a:ext cx="149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G6889553082007_JPG_P"/>
            <p:cNvPicPr>
              <a:picLocks noChangeAspect="1" noChangeArrowheads="1"/>
            </p:cNvPicPr>
            <p:nvPr/>
          </p:nvPicPr>
          <p:blipFill>
            <a:blip r:embed="rId6">
              <a:extLst>
                <a:ext uri="{28A0092B-C50C-407E-A947-70E740481C1C}">
                  <a14:useLocalDpi xmlns:a14="http://schemas.microsoft.com/office/drawing/2010/main" val="0"/>
                </a:ext>
              </a:extLst>
            </a:blip>
            <a:srcRect t="15961" b="25320"/>
            <a:stretch>
              <a:fillRect/>
            </a:stretch>
          </p:blipFill>
          <p:spPr bwMode="auto">
            <a:xfrm>
              <a:off x="2911" y="3272"/>
              <a:ext cx="98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36995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rPr>
              <a:t>2.3.2 </a:t>
            </a:r>
            <a:r>
              <a:rPr lang="zh-CN" altLang="en-US" sz="2800" dirty="0">
                <a:solidFill>
                  <a:schemeClr val="tx1"/>
                </a:solidFill>
              </a:rPr>
              <a:t>软件测试人员应具备的素质</a:t>
            </a:r>
            <a:endParaRPr lang="en-US" sz="2800" dirty="0">
              <a:solidFill>
                <a:schemeClr val="tx1"/>
              </a:solidFill>
            </a:endParaRPr>
          </a:p>
        </p:txBody>
      </p:sp>
      <p:sp>
        <p:nvSpPr>
          <p:cNvPr id="3" name="Content Placeholder 2"/>
          <p:cNvSpPr>
            <a:spLocks noGrp="1"/>
          </p:cNvSpPr>
          <p:nvPr>
            <p:ph idx="4294967295"/>
          </p:nvPr>
        </p:nvSpPr>
        <p:spPr>
          <a:xfrm>
            <a:off x="0" y="1219200"/>
            <a:ext cx="8229600" cy="4906963"/>
          </a:xfrm>
        </p:spPr>
        <p:txBody>
          <a:bodyPr/>
          <a:lstStyle/>
          <a:p>
            <a:r>
              <a:rPr lang="zh-CN" altLang="en-US" sz="2400" dirty="0" smtClean="0">
                <a:solidFill>
                  <a:srgbClr val="0070C0"/>
                </a:solidFill>
              </a:rPr>
              <a:t>开发</a:t>
            </a:r>
            <a:r>
              <a:rPr lang="zh-CN" altLang="en-US" sz="2400" dirty="0">
                <a:solidFill>
                  <a:srgbClr val="0070C0"/>
                </a:solidFill>
              </a:rPr>
              <a:t>人员的</a:t>
            </a:r>
            <a:r>
              <a:rPr lang="zh-CN" altLang="en-US" sz="2400" dirty="0" smtClean="0">
                <a:solidFill>
                  <a:srgbClr val="0070C0"/>
                </a:solidFill>
              </a:rPr>
              <a:t>思维</a:t>
            </a:r>
            <a:endParaRPr lang="en-US" altLang="zh-CN" sz="2400" dirty="0" smtClean="0">
              <a:solidFill>
                <a:srgbClr val="0070C0"/>
              </a:solidFill>
            </a:endParaRPr>
          </a:p>
          <a:p>
            <a:pPr marL="228600" indent="-228600">
              <a:spcBef>
                <a:spcPts val="1200"/>
              </a:spcBef>
              <a:spcAft>
                <a:spcPct val="10000"/>
              </a:spcAft>
              <a:buClr>
                <a:schemeClr val="tx1"/>
              </a:buClr>
              <a:buFont typeface="Wingdings" pitchFamily="2" charset="2"/>
              <a:buChar char="l"/>
              <a:defRPr/>
            </a:pPr>
            <a:r>
              <a:rPr lang="zh-CN" altLang="en-US" sz="2000" kern="0" dirty="0">
                <a:solidFill>
                  <a:schemeClr val="tx1"/>
                </a:solidFill>
              </a:rPr>
              <a:t>开发人员的思维是构造思维</a:t>
            </a:r>
            <a:endParaRPr lang="en-US" altLang="zh-CN" sz="2000" kern="0" dirty="0">
              <a:solidFill>
                <a:schemeClr val="tx1"/>
              </a:solidFill>
            </a:endParaRPr>
          </a:p>
          <a:p>
            <a:pPr marL="228600" indent="-228600">
              <a:spcBef>
                <a:spcPts val="1200"/>
              </a:spcBef>
              <a:spcAft>
                <a:spcPct val="10000"/>
              </a:spcAft>
              <a:buClr>
                <a:schemeClr val="tx1"/>
              </a:buClr>
              <a:defRPr/>
            </a:pPr>
            <a:r>
              <a:rPr lang="en-US" altLang="zh-CN" sz="2000" b="0" kern="0" dirty="0">
                <a:solidFill>
                  <a:schemeClr val="tx1"/>
                </a:solidFill>
              </a:rPr>
              <a:t>	</a:t>
            </a:r>
            <a:r>
              <a:rPr lang="zh-CN" altLang="en-US" sz="2000" b="0" kern="0" dirty="0">
                <a:solidFill>
                  <a:schemeClr val="tx1"/>
                </a:solidFill>
              </a:rPr>
              <a:t>开发人员在设法通过程序实现用户需求时，更多的是思考如何来实现功能而并非破坏该功能。</a:t>
            </a:r>
            <a:endParaRPr lang="en-US" altLang="zh-CN" sz="2000" b="0" kern="0" dirty="0">
              <a:solidFill>
                <a:schemeClr val="tx1"/>
              </a:solidFill>
            </a:endParaRPr>
          </a:p>
          <a:p>
            <a:pPr marL="228600" indent="-228600">
              <a:spcBef>
                <a:spcPts val="1200"/>
              </a:spcBef>
              <a:spcAft>
                <a:spcPct val="10000"/>
              </a:spcAft>
              <a:buClr>
                <a:schemeClr val="tx1"/>
              </a:buClr>
              <a:buFont typeface="Wingdings" pitchFamily="2" charset="2"/>
              <a:buChar char="l"/>
              <a:defRPr/>
            </a:pPr>
            <a:r>
              <a:rPr lang="zh-CN" altLang="en-US" sz="2000" kern="0" dirty="0">
                <a:solidFill>
                  <a:schemeClr val="tx1"/>
                </a:solidFill>
              </a:rPr>
              <a:t>同时具备构造思维和破坏思维是一件不容易的事情</a:t>
            </a:r>
            <a:endParaRPr lang="en-US" altLang="zh-CN" sz="2000" b="0" kern="0" dirty="0">
              <a:solidFill>
                <a:schemeClr val="tx1"/>
              </a:solidFill>
            </a:endParaRPr>
          </a:p>
          <a:p>
            <a:pPr marL="228600" indent="-228600">
              <a:spcBef>
                <a:spcPts val="1200"/>
              </a:spcBef>
              <a:spcAft>
                <a:spcPct val="10000"/>
              </a:spcAft>
              <a:buClr>
                <a:schemeClr val="tx1"/>
              </a:buClr>
              <a:buFont typeface="Wingdings" pitchFamily="2" charset="2"/>
              <a:buChar char="l"/>
              <a:defRPr/>
            </a:pPr>
            <a:r>
              <a:rPr lang="zh-CN" altLang="en-US" sz="2000" kern="0" dirty="0">
                <a:solidFill>
                  <a:schemeClr val="tx1"/>
                </a:solidFill>
              </a:rPr>
              <a:t>思维的局限性</a:t>
            </a:r>
            <a:endParaRPr lang="en-US" altLang="zh-CN" sz="2000" b="0" kern="0" dirty="0">
              <a:solidFill>
                <a:schemeClr val="tx1"/>
              </a:solidFill>
            </a:endParaRPr>
          </a:p>
          <a:p>
            <a:endParaRPr lang="en-US" dirty="0"/>
          </a:p>
        </p:txBody>
      </p:sp>
      <p:sp>
        <p:nvSpPr>
          <p:cNvPr id="4" name="Subtitle 1"/>
          <p:cNvSpPr txBox="1">
            <a:spLocks/>
          </p:cNvSpPr>
          <p:nvPr/>
        </p:nvSpPr>
        <p:spPr bwMode="black">
          <a:xfrm>
            <a:off x="329184" y="887935"/>
            <a:ext cx="3704033"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软件测试心理学</a:t>
            </a:r>
            <a:endParaRPr lang="en-US" sz="2400" dirty="0">
              <a:solidFill>
                <a:srgbClr val="0070C0"/>
              </a:solidFill>
              <a:latin typeface="微软雅黑" panose="020B0503020204020204" pitchFamily="34" charset="-122"/>
              <a:ea typeface="微软雅黑" panose="020B0503020204020204" pitchFamily="34" charset="-122"/>
            </a:endParaRPr>
          </a:p>
        </p:txBody>
      </p:sp>
      <p:pic>
        <p:nvPicPr>
          <p:cNvPr id="12" name="Picture 11"/>
          <p:cNvPicPr>
            <a:picLocks noChangeAspect="1"/>
          </p:cNvPicPr>
          <p:nvPr>
            <p:custDataLst>
              <p:tags r:id="rId1"/>
            </p:custDataLst>
          </p:nvPr>
        </p:nvPicPr>
        <p:blipFill rotWithShape="1">
          <a:blip r:embed="rId4" cstate="print">
            <a:extLst>
              <a:ext uri="{28A0092B-C50C-407E-A947-70E740481C1C}">
                <a14:useLocalDpi xmlns:a14="http://schemas.microsoft.com/office/drawing/2010/main"/>
              </a:ext>
            </a:extLst>
          </a:blip>
          <a:srcRect l="1918" t="4136"/>
          <a:stretch/>
        </p:blipFill>
        <p:spPr>
          <a:xfrm>
            <a:off x="4271376" y="3805431"/>
            <a:ext cx="3271221" cy="2399691"/>
          </a:xfrm>
          <a:prstGeom prst="round1Rect">
            <a:avLst>
              <a:gd name="adj" fmla="val 7224"/>
            </a:avLst>
          </a:prstGeom>
        </p:spPr>
      </p:pic>
    </p:spTree>
    <p:extLst>
      <p:ext uri="{BB962C8B-B14F-4D97-AF65-F5344CB8AC3E}">
        <p14:creationId xmlns:p14="http://schemas.microsoft.com/office/powerpoint/2010/main" val="2935302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2.3.2 </a:t>
            </a:r>
            <a:r>
              <a:rPr lang="zh-CN" altLang="en-US" sz="2800" dirty="0">
                <a:solidFill>
                  <a:schemeClr val="tx1"/>
                </a:solidFill>
                <a:ea typeface="微软雅黑" panose="020B0503020204020204" pitchFamily="34" charset="-122"/>
              </a:rPr>
              <a:t>软件测试人员应具备的素质</a:t>
            </a:r>
            <a:endParaRPr lang="en-US" sz="2800" dirty="0">
              <a:solidFill>
                <a:schemeClr val="tx1"/>
              </a:solidFill>
              <a:ea typeface="微软雅黑" panose="020B0503020204020204" pitchFamily="34" charset="-122"/>
            </a:endParaRPr>
          </a:p>
        </p:txBody>
      </p:sp>
      <p:sp>
        <p:nvSpPr>
          <p:cNvPr id="3" name="Content Placeholder 2"/>
          <p:cNvSpPr>
            <a:spLocks noGrp="1"/>
          </p:cNvSpPr>
          <p:nvPr>
            <p:ph idx="4294967295"/>
          </p:nvPr>
        </p:nvSpPr>
        <p:spPr>
          <a:xfrm>
            <a:off x="0" y="1219200"/>
            <a:ext cx="8229600" cy="4906963"/>
          </a:xfrm>
        </p:spPr>
        <p:txBody>
          <a:bodyPr/>
          <a:lstStyle/>
          <a:p>
            <a:r>
              <a:rPr lang="zh-CN" altLang="en-US" sz="2400" dirty="0">
                <a:solidFill>
                  <a:srgbClr val="0070C0"/>
                </a:solidFill>
              </a:rPr>
              <a:t>测试</a:t>
            </a:r>
            <a:r>
              <a:rPr lang="zh-CN" altLang="en-US" sz="2400" dirty="0" smtClean="0">
                <a:solidFill>
                  <a:srgbClr val="0070C0"/>
                </a:solidFill>
              </a:rPr>
              <a:t>人员</a:t>
            </a:r>
            <a:r>
              <a:rPr lang="zh-CN" altLang="en-US" sz="2400" dirty="0">
                <a:solidFill>
                  <a:srgbClr val="0070C0"/>
                </a:solidFill>
              </a:rPr>
              <a:t>的</a:t>
            </a:r>
            <a:r>
              <a:rPr lang="zh-CN" altLang="en-US" sz="2400" dirty="0" smtClean="0">
                <a:solidFill>
                  <a:srgbClr val="0070C0"/>
                </a:solidFill>
              </a:rPr>
              <a:t>思维</a:t>
            </a:r>
            <a:endParaRPr lang="en-US" altLang="zh-CN" sz="2400" dirty="0" smtClean="0">
              <a:solidFill>
                <a:srgbClr val="0070C0"/>
              </a:solidFill>
            </a:endParaRPr>
          </a:p>
          <a:p>
            <a:pPr marL="228600" indent="-228600">
              <a:lnSpc>
                <a:spcPct val="80000"/>
              </a:lnSpc>
              <a:spcBef>
                <a:spcPts val="1200"/>
              </a:spcBef>
              <a:spcAft>
                <a:spcPct val="10000"/>
              </a:spcAft>
              <a:buClr>
                <a:schemeClr val="tx1"/>
              </a:buClr>
              <a:buFont typeface="Wingdings" pitchFamily="2" charset="2"/>
              <a:buChar char="l"/>
              <a:defRPr/>
            </a:pPr>
            <a:r>
              <a:rPr lang="zh-CN" altLang="en-US" sz="2000" kern="0" dirty="0">
                <a:solidFill>
                  <a:schemeClr val="tx1"/>
                </a:solidFill>
              </a:rPr>
              <a:t>技术思维能力</a:t>
            </a:r>
            <a:endParaRPr lang="en-US" altLang="zh-CN" sz="2000" kern="0" dirty="0">
              <a:solidFill>
                <a:schemeClr val="tx1"/>
              </a:solidFill>
            </a:endParaRPr>
          </a:p>
          <a:p>
            <a:pPr marL="228600" indent="-228600">
              <a:lnSpc>
                <a:spcPct val="80000"/>
              </a:lnSpc>
              <a:spcBef>
                <a:spcPts val="1200"/>
              </a:spcBef>
              <a:spcAft>
                <a:spcPct val="10000"/>
              </a:spcAft>
              <a:buClr>
                <a:schemeClr val="tx1"/>
              </a:buClr>
              <a:defRPr/>
            </a:pPr>
            <a:r>
              <a:rPr lang="en-US" altLang="zh-CN" sz="2000" b="0" kern="0" dirty="0">
                <a:solidFill>
                  <a:schemeClr val="tx1"/>
                </a:solidFill>
              </a:rPr>
              <a:t>	</a:t>
            </a:r>
            <a:r>
              <a:rPr lang="zh-CN" altLang="en-US" sz="2000" b="0" kern="0" dirty="0">
                <a:solidFill>
                  <a:schemeClr val="tx1"/>
                </a:solidFill>
              </a:rPr>
              <a:t>对技术的建模能力和理解原因与后果的能力。</a:t>
            </a:r>
            <a:endParaRPr lang="en-US" altLang="zh-CN" sz="2000" b="0" kern="0" dirty="0">
              <a:solidFill>
                <a:schemeClr val="tx1"/>
              </a:solidFill>
            </a:endParaRPr>
          </a:p>
          <a:p>
            <a:pPr marL="228600" indent="-228600">
              <a:lnSpc>
                <a:spcPct val="80000"/>
              </a:lnSpc>
              <a:spcBef>
                <a:spcPts val="1200"/>
              </a:spcBef>
              <a:spcAft>
                <a:spcPct val="10000"/>
              </a:spcAft>
              <a:buClr>
                <a:schemeClr val="tx1"/>
              </a:buClr>
              <a:buFont typeface="Wingdings" pitchFamily="2" charset="2"/>
              <a:buChar char="l"/>
              <a:defRPr/>
            </a:pPr>
            <a:r>
              <a:rPr lang="zh-CN" altLang="en-US" sz="2000" kern="0" dirty="0">
                <a:solidFill>
                  <a:schemeClr val="tx1"/>
                </a:solidFill>
              </a:rPr>
              <a:t>创造思维能力</a:t>
            </a:r>
            <a:endParaRPr lang="en-US" altLang="zh-CN" sz="2000" kern="0" dirty="0">
              <a:solidFill>
                <a:schemeClr val="tx1"/>
              </a:solidFill>
            </a:endParaRPr>
          </a:p>
          <a:p>
            <a:pPr marL="228600" indent="-228600">
              <a:lnSpc>
                <a:spcPct val="80000"/>
              </a:lnSpc>
              <a:spcBef>
                <a:spcPts val="1200"/>
              </a:spcBef>
              <a:spcAft>
                <a:spcPct val="10000"/>
              </a:spcAft>
              <a:buClr>
                <a:schemeClr val="tx1"/>
              </a:buClr>
              <a:defRPr/>
            </a:pPr>
            <a:r>
              <a:rPr lang="en-US" altLang="zh-CN" sz="2000" b="0" kern="0" dirty="0">
                <a:solidFill>
                  <a:schemeClr val="tx1"/>
                </a:solidFill>
              </a:rPr>
              <a:t>	</a:t>
            </a:r>
            <a:r>
              <a:rPr lang="zh-CN" altLang="en-US" sz="2000" b="0" kern="0" dirty="0">
                <a:solidFill>
                  <a:schemeClr val="tx1"/>
                </a:solidFill>
              </a:rPr>
              <a:t>提出新想法和预见可能性的能力。</a:t>
            </a:r>
            <a:endParaRPr lang="en-US" altLang="zh-CN" sz="2000" b="0" kern="0" dirty="0">
              <a:solidFill>
                <a:schemeClr val="tx1"/>
              </a:solidFill>
            </a:endParaRPr>
          </a:p>
          <a:p>
            <a:pPr marL="228600" indent="-228600">
              <a:lnSpc>
                <a:spcPct val="80000"/>
              </a:lnSpc>
              <a:spcBef>
                <a:spcPts val="1200"/>
              </a:spcBef>
              <a:spcAft>
                <a:spcPct val="10000"/>
              </a:spcAft>
              <a:buClr>
                <a:schemeClr val="tx1"/>
              </a:buClr>
              <a:buFont typeface="Wingdings" pitchFamily="2" charset="2"/>
              <a:buChar char="l"/>
              <a:defRPr/>
            </a:pPr>
            <a:r>
              <a:rPr lang="zh-CN" altLang="en-US" sz="2000" kern="0" dirty="0">
                <a:solidFill>
                  <a:schemeClr val="tx1"/>
                </a:solidFill>
              </a:rPr>
              <a:t>批判思维能力</a:t>
            </a:r>
            <a:endParaRPr lang="en-US" altLang="zh-CN" sz="2000" kern="0" dirty="0">
              <a:solidFill>
                <a:schemeClr val="tx1"/>
              </a:solidFill>
            </a:endParaRPr>
          </a:p>
          <a:p>
            <a:pPr marL="228600" indent="-228600">
              <a:lnSpc>
                <a:spcPct val="80000"/>
              </a:lnSpc>
              <a:spcBef>
                <a:spcPts val="1200"/>
              </a:spcBef>
              <a:spcAft>
                <a:spcPct val="10000"/>
              </a:spcAft>
              <a:buClr>
                <a:schemeClr val="tx1"/>
              </a:buClr>
              <a:defRPr/>
            </a:pPr>
            <a:r>
              <a:rPr lang="en-US" altLang="zh-CN" sz="2000" b="0" kern="0" dirty="0">
                <a:solidFill>
                  <a:schemeClr val="tx1"/>
                </a:solidFill>
              </a:rPr>
              <a:t>	</a:t>
            </a:r>
            <a:r>
              <a:rPr lang="zh-CN" altLang="en-US" sz="2000" b="0" kern="0" dirty="0">
                <a:solidFill>
                  <a:schemeClr val="tx1"/>
                </a:solidFill>
              </a:rPr>
              <a:t>评价想法并进行推理的能力。</a:t>
            </a:r>
            <a:endParaRPr lang="en-US" altLang="zh-CN" sz="2000" b="0" kern="0" dirty="0">
              <a:solidFill>
                <a:schemeClr val="tx1"/>
              </a:solidFill>
            </a:endParaRPr>
          </a:p>
          <a:p>
            <a:pPr marL="228600" indent="-228600">
              <a:lnSpc>
                <a:spcPct val="80000"/>
              </a:lnSpc>
              <a:spcBef>
                <a:spcPts val="1200"/>
              </a:spcBef>
              <a:spcAft>
                <a:spcPct val="10000"/>
              </a:spcAft>
              <a:buClr>
                <a:schemeClr val="tx1"/>
              </a:buClr>
              <a:buFont typeface="Wingdings" pitchFamily="2" charset="2"/>
              <a:buChar char="l"/>
              <a:defRPr/>
            </a:pPr>
            <a:r>
              <a:rPr lang="zh-CN" altLang="en-US" sz="2000" kern="0" dirty="0">
                <a:solidFill>
                  <a:schemeClr val="tx1"/>
                </a:solidFill>
              </a:rPr>
              <a:t>实践思维能力</a:t>
            </a:r>
            <a:endParaRPr lang="en-US" altLang="zh-CN" sz="2000" kern="0" dirty="0">
              <a:solidFill>
                <a:schemeClr val="tx1"/>
              </a:solidFill>
            </a:endParaRPr>
          </a:p>
          <a:p>
            <a:pPr marL="228600" indent="-228600">
              <a:lnSpc>
                <a:spcPct val="80000"/>
              </a:lnSpc>
              <a:spcBef>
                <a:spcPts val="1200"/>
              </a:spcBef>
              <a:spcAft>
                <a:spcPct val="10000"/>
              </a:spcAft>
              <a:buClr>
                <a:schemeClr val="tx1"/>
              </a:buClr>
              <a:defRPr/>
            </a:pPr>
            <a:r>
              <a:rPr lang="en-US" altLang="zh-CN" sz="2000" b="0" kern="0" dirty="0">
                <a:solidFill>
                  <a:schemeClr val="tx1"/>
                </a:solidFill>
              </a:rPr>
              <a:t>	</a:t>
            </a:r>
            <a:r>
              <a:rPr lang="zh-CN" altLang="en-US" sz="2000" b="0" kern="0" dirty="0">
                <a:solidFill>
                  <a:schemeClr val="tx1"/>
                </a:solidFill>
              </a:rPr>
              <a:t>将想法变成现实的能力</a:t>
            </a:r>
            <a:endParaRPr lang="en-US" altLang="zh-CN" sz="2000" b="0" kern="0" dirty="0">
              <a:solidFill>
                <a:schemeClr val="tx1"/>
              </a:solidFill>
            </a:endParaRPr>
          </a:p>
          <a:p>
            <a:endParaRPr lang="en-US" sz="1800" dirty="0"/>
          </a:p>
        </p:txBody>
      </p:sp>
      <p:sp>
        <p:nvSpPr>
          <p:cNvPr id="4" name="Subtitle 1"/>
          <p:cNvSpPr txBox="1">
            <a:spLocks/>
          </p:cNvSpPr>
          <p:nvPr/>
        </p:nvSpPr>
        <p:spPr bwMode="black">
          <a:xfrm>
            <a:off x="329184" y="887935"/>
            <a:ext cx="3704033"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软件测试心理学</a:t>
            </a:r>
            <a:endParaRPr lang="en-US" sz="2400" dirty="0">
              <a:solidFill>
                <a:srgbClr val="0070C0"/>
              </a:solidFill>
              <a:latin typeface="微软雅黑" panose="020B0503020204020204" pitchFamily="34" charset="-122"/>
              <a:ea typeface="微软雅黑" panose="020B0503020204020204" pitchFamily="34" charset="-122"/>
            </a:endParaRPr>
          </a:p>
        </p:txBody>
      </p:sp>
      <p:pic>
        <p:nvPicPr>
          <p:cNvPr id="6" name="Content Placeholder 4" descr="hardhat.jpg"/>
          <p:cNvPicPr>
            <a:picLocks noChangeAspect="1"/>
          </p:cNvPicPr>
          <p:nvPr/>
        </p:nvPicPr>
        <p:blipFill>
          <a:blip r:embed="rId3"/>
          <a:stretch>
            <a:fillRect/>
          </a:stretch>
        </p:blipFill>
        <p:spPr bwMode="black">
          <a:xfrm>
            <a:off x="6163056" y="1584960"/>
            <a:ext cx="2286000" cy="3309939"/>
          </a:xfrm>
          <a:prstGeom prst="roundRect">
            <a:avLst>
              <a:gd name="adj" fmla="val 8594"/>
            </a:avLst>
          </a:prstGeom>
          <a:solidFill>
            <a:srgbClr val="FFFFFF">
              <a:shade val="85000"/>
            </a:srgbClr>
          </a:solidFill>
          <a:effectLst>
            <a:reflection blurRad="12700" stA="38000" endPos="28000" dist="5000" dir="5400000" sy="-100000" algn="bl" rotWithShape="0"/>
          </a:effectLst>
        </p:spPr>
      </p:pic>
      <p:sp>
        <p:nvSpPr>
          <p:cNvPr id="7" name="Rectangle 6"/>
          <p:cNvSpPr>
            <a:spLocks noChangeArrowheads="1"/>
          </p:cNvSpPr>
          <p:nvPr/>
        </p:nvSpPr>
        <p:spPr bwMode="gray">
          <a:xfrm>
            <a:off x="576448" y="5138322"/>
            <a:ext cx="5586608" cy="739662"/>
          </a:xfrm>
          <a:prstGeom prst="rect">
            <a:avLst/>
          </a:prstGeom>
          <a:solidFill>
            <a:schemeClr val="bg1"/>
          </a:solidFill>
          <a:ln w="6350" algn="ctr">
            <a:solidFill>
              <a:schemeClr val="bg1"/>
            </a:solidFill>
            <a:miter lim="800000"/>
            <a:headEnd/>
            <a:tailEnd/>
          </a:ln>
        </p:spPr>
        <p:txBody>
          <a:bodyPr wrap="none" tIns="137160" anchor="ctr"/>
          <a:lstStyle/>
          <a:p>
            <a:pPr algn="ctr">
              <a:defRPr/>
            </a:pPr>
            <a:r>
              <a:rPr lang="zh-CN" altLang="en-US" sz="2000" b="1" dirty="0">
                <a:solidFill>
                  <a:schemeClr val="tx1"/>
                </a:solidFill>
                <a:latin typeface="微软雅黑" panose="020B0503020204020204" pitchFamily="34" charset="-122"/>
                <a:ea typeface="微软雅黑" panose="020B0503020204020204" pitchFamily="34" charset="-122"/>
              </a:rPr>
              <a:t>测试人员的思维是一种破坏性的</a:t>
            </a:r>
            <a:r>
              <a:rPr lang="zh-CN" altLang="en-US" sz="2000" b="1" dirty="0" smtClean="0">
                <a:solidFill>
                  <a:schemeClr val="tx1"/>
                </a:solidFill>
                <a:latin typeface="微软雅黑" panose="020B0503020204020204" pitchFamily="34" charset="-122"/>
                <a:ea typeface="微软雅黑" panose="020B0503020204020204" pitchFamily="34" charset="-122"/>
              </a:rPr>
              <a:t>思维</a:t>
            </a:r>
            <a:r>
              <a:rPr lang="en-US" altLang="zh-CN" sz="2000" b="1" dirty="0" smtClean="0">
                <a:solidFill>
                  <a:schemeClr val="tx1"/>
                </a:solidFill>
                <a:latin typeface="微软雅黑" panose="020B0503020204020204" pitchFamily="34" charset="-122"/>
                <a:ea typeface="微软雅黑" panose="020B0503020204020204" pitchFamily="34" charset="-122"/>
              </a:rPr>
              <a:t>(</a:t>
            </a:r>
            <a:r>
              <a:rPr lang="zh-CN" altLang="en-US" sz="2000" b="1" dirty="0" smtClean="0">
                <a:solidFill>
                  <a:schemeClr val="tx1"/>
                </a:solidFill>
                <a:latin typeface="微软雅黑" panose="020B0503020204020204" pitchFamily="34" charset="-122"/>
                <a:ea typeface="微软雅黑" panose="020B0503020204020204" pitchFamily="34" charset="-122"/>
              </a:rPr>
              <a:t>逆向思维</a:t>
            </a:r>
            <a:r>
              <a:rPr lang="en-US" altLang="zh-CN" sz="2000" b="1" dirty="0" smtClean="0">
                <a:solidFill>
                  <a:schemeClr val="tx1"/>
                </a:solidFill>
                <a:latin typeface="微软雅黑" panose="020B0503020204020204" pitchFamily="34" charset="-122"/>
                <a:ea typeface="微软雅黑" panose="020B0503020204020204" pitchFamily="34" charset="-122"/>
              </a:rPr>
              <a:t>)</a:t>
            </a:r>
            <a:endParaRPr lang="en-US" altLang="zh-CN" sz="20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4077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2.3.2 </a:t>
            </a:r>
            <a:r>
              <a:rPr lang="zh-CN" altLang="en-US" sz="2800" dirty="0">
                <a:solidFill>
                  <a:schemeClr val="tx1"/>
                </a:solidFill>
                <a:ea typeface="微软雅黑" panose="020B0503020204020204" pitchFamily="34" charset="-122"/>
              </a:rPr>
              <a:t>软件测试人员应具备的素质</a:t>
            </a:r>
            <a:endParaRPr lang="en-US" sz="2800" dirty="0">
              <a:solidFill>
                <a:schemeClr val="tx1"/>
              </a:solidFill>
              <a:ea typeface="微软雅黑" panose="020B0503020204020204" pitchFamily="34" charset="-122"/>
            </a:endParaRPr>
          </a:p>
        </p:txBody>
      </p:sp>
      <p:sp>
        <p:nvSpPr>
          <p:cNvPr id="3" name="Content Placeholder 2"/>
          <p:cNvSpPr>
            <a:spLocks noGrp="1"/>
          </p:cNvSpPr>
          <p:nvPr>
            <p:ph idx="4294967295"/>
          </p:nvPr>
        </p:nvSpPr>
        <p:spPr>
          <a:xfrm>
            <a:off x="189781" y="1101245"/>
            <a:ext cx="4556125" cy="5144280"/>
          </a:xfrm>
        </p:spPr>
        <p:txBody>
          <a:bodyPr/>
          <a:lstStyle/>
          <a:p>
            <a:pPr>
              <a:lnSpc>
                <a:spcPct val="150000"/>
              </a:lnSpc>
            </a:pPr>
            <a:r>
              <a:rPr lang="zh-CN" altLang="en-US" sz="2400" dirty="0">
                <a:solidFill>
                  <a:srgbClr val="0070C0"/>
                </a:solidFill>
              </a:rPr>
              <a:t>开发人员</a:t>
            </a:r>
            <a:r>
              <a:rPr lang="en-US" altLang="zh-CN" sz="2400" dirty="0">
                <a:solidFill>
                  <a:srgbClr val="0070C0"/>
                </a:solidFill>
                <a:sym typeface="Wingdings" panose="05000000000000000000" pitchFamily="2" charset="2"/>
              </a:rPr>
              <a:t></a:t>
            </a:r>
            <a:r>
              <a:rPr lang="zh-CN" altLang="en-US" sz="2400" dirty="0">
                <a:solidFill>
                  <a:srgbClr val="0070C0"/>
                </a:solidFill>
              </a:rPr>
              <a:t>测试人员之间的</a:t>
            </a:r>
            <a:r>
              <a:rPr lang="zh-CN" altLang="en-US" sz="2400" dirty="0" smtClean="0">
                <a:solidFill>
                  <a:srgbClr val="0070C0"/>
                </a:solidFill>
              </a:rPr>
              <a:t>关系</a:t>
            </a:r>
            <a:endParaRPr lang="en-US" altLang="zh-CN" sz="2400" b="0" kern="0" dirty="0">
              <a:solidFill>
                <a:srgbClr val="0070C0"/>
              </a:solidFill>
            </a:endParaRPr>
          </a:p>
          <a:p>
            <a:pPr marL="228600" indent="-228600">
              <a:lnSpc>
                <a:spcPct val="150000"/>
              </a:lnSpc>
              <a:spcBef>
                <a:spcPts val="1200"/>
              </a:spcBef>
              <a:spcAft>
                <a:spcPct val="10000"/>
              </a:spcAft>
              <a:buClr>
                <a:schemeClr val="tx1"/>
              </a:buClr>
              <a:buFont typeface="Wingdings" pitchFamily="2" charset="2"/>
              <a:buChar char="l"/>
              <a:defRPr/>
            </a:pPr>
            <a:r>
              <a:rPr lang="zh-CN" altLang="en-US" sz="2000" b="0" kern="0" dirty="0">
                <a:solidFill>
                  <a:schemeClr val="tx1"/>
                </a:solidFill>
              </a:rPr>
              <a:t>以</a:t>
            </a:r>
            <a:r>
              <a:rPr lang="zh-CN" altLang="en-US" sz="2000" kern="0" dirty="0">
                <a:solidFill>
                  <a:schemeClr val="tx1"/>
                </a:solidFill>
              </a:rPr>
              <a:t>合作</a:t>
            </a:r>
            <a:r>
              <a:rPr lang="zh-CN" altLang="en-US" sz="2000" b="0" kern="0" dirty="0" smtClean="0">
                <a:solidFill>
                  <a:schemeClr val="tx1"/>
                </a:solidFill>
              </a:rPr>
              <a:t>而</a:t>
            </a:r>
            <a:r>
              <a:rPr lang="zh-CN" altLang="en-US" sz="2000" b="0" kern="0" dirty="0">
                <a:solidFill>
                  <a:schemeClr val="tx1"/>
                </a:solidFill>
              </a:rPr>
              <a:t>非</a:t>
            </a:r>
            <a:r>
              <a:rPr lang="zh-CN" altLang="en-US" sz="2000" b="0" kern="0" dirty="0" smtClean="0">
                <a:solidFill>
                  <a:schemeClr val="tx1"/>
                </a:solidFill>
              </a:rPr>
              <a:t>斗争</a:t>
            </a:r>
            <a:r>
              <a:rPr lang="zh-CN" altLang="en-US" sz="2000" b="0" kern="0" dirty="0">
                <a:solidFill>
                  <a:schemeClr val="tx1"/>
                </a:solidFill>
              </a:rPr>
              <a:t>的方式开展项目</a:t>
            </a:r>
            <a:r>
              <a:rPr lang="zh-CN" altLang="en-US" sz="2000" b="0" kern="0" dirty="0" smtClean="0">
                <a:solidFill>
                  <a:schemeClr val="tx1"/>
                </a:solidFill>
              </a:rPr>
              <a:t>，共同</a:t>
            </a:r>
            <a:r>
              <a:rPr lang="zh-CN" altLang="en-US" sz="2000" b="0" kern="0" dirty="0">
                <a:solidFill>
                  <a:schemeClr val="tx1"/>
                </a:solidFill>
              </a:rPr>
              <a:t>目标</a:t>
            </a:r>
            <a:r>
              <a:rPr lang="zh-CN" altLang="en-US" sz="2000" b="0" kern="0" dirty="0" smtClean="0">
                <a:solidFill>
                  <a:schemeClr val="tx1"/>
                </a:solidFill>
              </a:rPr>
              <a:t>是</a:t>
            </a:r>
            <a:r>
              <a:rPr lang="zh-CN" altLang="en-US" sz="2000" b="0" kern="0" dirty="0">
                <a:solidFill>
                  <a:schemeClr val="tx1"/>
                </a:solidFill>
              </a:rPr>
              <a:t>追求</a:t>
            </a:r>
            <a:r>
              <a:rPr lang="zh-CN" altLang="en-US" sz="2000" b="0" kern="0" dirty="0" smtClean="0">
                <a:solidFill>
                  <a:schemeClr val="tx1"/>
                </a:solidFill>
              </a:rPr>
              <a:t>高质量</a:t>
            </a:r>
            <a:r>
              <a:rPr lang="zh-CN" altLang="en-US" sz="2000" b="0" kern="0" dirty="0">
                <a:solidFill>
                  <a:schemeClr val="tx1"/>
                </a:solidFill>
              </a:rPr>
              <a:t>的产品</a:t>
            </a:r>
            <a:endParaRPr lang="en-US" altLang="zh-CN" sz="2000" b="0" kern="0" dirty="0">
              <a:solidFill>
                <a:schemeClr val="tx1"/>
              </a:solidFill>
            </a:endParaRPr>
          </a:p>
          <a:p>
            <a:pPr marL="228600" indent="-228600">
              <a:lnSpc>
                <a:spcPct val="150000"/>
              </a:lnSpc>
              <a:spcBef>
                <a:spcPts val="1200"/>
              </a:spcBef>
              <a:spcAft>
                <a:spcPct val="10000"/>
              </a:spcAft>
              <a:buClr>
                <a:schemeClr val="tx1"/>
              </a:buClr>
              <a:buFont typeface="Wingdings" pitchFamily="2" charset="2"/>
              <a:buChar char="l"/>
              <a:defRPr/>
            </a:pPr>
            <a:r>
              <a:rPr lang="zh-CN" altLang="en-US" sz="2000" b="0" kern="0" dirty="0" smtClean="0">
                <a:solidFill>
                  <a:schemeClr val="tx1"/>
                </a:solidFill>
              </a:rPr>
              <a:t>以</a:t>
            </a:r>
            <a:r>
              <a:rPr lang="zh-CN" altLang="en-US" sz="2000" kern="0" dirty="0">
                <a:solidFill>
                  <a:schemeClr val="tx1"/>
                </a:solidFill>
              </a:rPr>
              <a:t>中性</a:t>
            </a:r>
            <a:r>
              <a:rPr lang="zh-CN" altLang="en-US" sz="2000" b="0" kern="0" dirty="0" smtClean="0">
                <a:solidFill>
                  <a:schemeClr val="tx1"/>
                </a:solidFill>
              </a:rPr>
              <a:t>的语调和事实</a:t>
            </a:r>
            <a:r>
              <a:rPr lang="zh-CN" altLang="en-US" sz="2000" b="0" kern="0" dirty="0">
                <a:solidFill>
                  <a:schemeClr val="tx1"/>
                </a:solidFill>
              </a:rPr>
              <a:t>为依据的方式来沟通，而</a:t>
            </a:r>
            <a:r>
              <a:rPr lang="zh-CN" altLang="en-US" sz="2000" b="0" kern="0" dirty="0" smtClean="0">
                <a:solidFill>
                  <a:schemeClr val="tx1"/>
                </a:solidFill>
              </a:rPr>
              <a:t>不要指责和批评他人</a:t>
            </a:r>
            <a:endParaRPr lang="en-US" altLang="zh-CN" sz="2000" b="0" kern="0" dirty="0" smtClean="0">
              <a:solidFill>
                <a:schemeClr val="tx1"/>
              </a:solidFill>
            </a:endParaRPr>
          </a:p>
          <a:p>
            <a:pPr marL="228600" indent="-228600">
              <a:lnSpc>
                <a:spcPct val="150000"/>
              </a:lnSpc>
              <a:spcBef>
                <a:spcPts val="1200"/>
              </a:spcBef>
              <a:spcAft>
                <a:spcPct val="10000"/>
              </a:spcAft>
              <a:buClr>
                <a:schemeClr val="tx1"/>
              </a:buClr>
              <a:buFont typeface="Wingdings" pitchFamily="2" charset="2"/>
              <a:buChar char="l"/>
              <a:defRPr/>
            </a:pPr>
            <a:r>
              <a:rPr lang="zh-CN" altLang="en-US" sz="2000" b="0" kern="0" dirty="0" smtClean="0">
                <a:solidFill>
                  <a:schemeClr val="tx1"/>
                </a:solidFill>
              </a:rPr>
              <a:t>尽量</a:t>
            </a:r>
            <a:r>
              <a:rPr lang="zh-CN" altLang="en-US" sz="2000" kern="0" dirty="0" smtClean="0">
                <a:solidFill>
                  <a:schemeClr val="tx1"/>
                </a:solidFill>
              </a:rPr>
              <a:t>理解</a:t>
            </a:r>
            <a:r>
              <a:rPr lang="zh-CN" altLang="en-US" sz="2000" b="0" kern="0" dirty="0" smtClean="0">
                <a:solidFill>
                  <a:schemeClr val="tx1"/>
                </a:solidFill>
              </a:rPr>
              <a:t>其他成员的</a:t>
            </a:r>
            <a:r>
              <a:rPr lang="zh-CN" altLang="en-US" sz="2000" b="0" kern="0" dirty="0">
                <a:solidFill>
                  <a:schemeClr val="tx1"/>
                </a:solidFill>
              </a:rPr>
              <a:t>感受，以及他们</a:t>
            </a:r>
            <a:r>
              <a:rPr lang="zh-CN" altLang="en-US" sz="2000" b="0" kern="0" dirty="0" smtClean="0">
                <a:solidFill>
                  <a:schemeClr val="tx1"/>
                </a:solidFill>
              </a:rPr>
              <a:t>为什么会</a:t>
            </a:r>
            <a:r>
              <a:rPr lang="zh-CN" altLang="en-US" sz="2000" b="0" kern="0" dirty="0">
                <a:solidFill>
                  <a:schemeClr val="tx1"/>
                </a:solidFill>
              </a:rPr>
              <a:t>有这种反应</a:t>
            </a:r>
            <a:endParaRPr lang="en-US" altLang="zh-CN" sz="2000" b="0" kern="0" dirty="0">
              <a:solidFill>
                <a:schemeClr val="tx1"/>
              </a:solidFill>
            </a:endParaRPr>
          </a:p>
          <a:p>
            <a:pPr marL="228600" indent="-228600">
              <a:lnSpc>
                <a:spcPct val="150000"/>
              </a:lnSpc>
              <a:spcBef>
                <a:spcPts val="1200"/>
              </a:spcBef>
              <a:spcAft>
                <a:spcPct val="10000"/>
              </a:spcAft>
              <a:buClr>
                <a:schemeClr val="tx1"/>
              </a:buClr>
              <a:buFont typeface="Wingdings" pitchFamily="2" charset="2"/>
              <a:buChar char="l"/>
              <a:defRPr/>
            </a:pPr>
            <a:r>
              <a:rPr lang="zh-CN" altLang="en-US" sz="2000" kern="0" dirty="0" smtClean="0">
                <a:solidFill>
                  <a:schemeClr val="tx1"/>
                </a:solidFill>
              </a:rPr>
              <a:t>确信</a:t>
            </a:r>
            <a:r>
              <a:rPr lang="zh-CN" altLang="en-US" sz="2000" b="0" kern="0" dirty="0" smtClean="0">
                <a:solidFill>
                  <a:schemeClr val="tx1"/>
                </a:solidFill>
              </a:rPr>
              <a:t>其他</a:t>
            </a:r>
            <a:r>
              <a:rPr lang="zh-CN" altLang="en-US" sz="2000" b="0" kern="0" dirty="0">
                <a:solidFill>
                  <a:schemeClr val="tx1"/>
                </a:solidFill>
              </a:rPr>
              <a:t>成员已经理解你的</a:t>
            </a:r>
            <a:r>
              <a:rPr lang="zh-CN" altLang="en-US" sz="2000" b="0" kern="0" dirty="0" smtClean="0">
                <a:solidFill>
                  <a:schemeClr val="tx1"/>
                </a:solidFill>
              </a:rPr>
              <a:t>描述</a:t>
            </a:r>
            <a:endParaRPr lang="en-US" altLang="zh-CN" sz="2000" b="0" kern="0" dirty="0">
              <a:solidFill>
                <a:schemeClr val="tx1"/>
              </a:solidFill>
            </a:endParaRPr>
          </a:p>
          <a:p>
            <a:pPr>
              <a:lnSpc>
                <a:spcPct val="150000"/>
              </a:lnSpc>
            </a:pPr>
            <a:endParaRPr lang="zh-CN" altLang="en-US" dirty="0"/>
          </a:p>
          <a:p>
            <a:pPr>
              <a:lnSpc>
                <a:spcPct val="150000"/>
              </a:lnSpc>
            </a:pPr>
            <a:endParaRPr lang="en-US" dirty="0"/>
          </a:p>
        </p:txBody>
      </p:sp>
      <p:pic>
        <p:nvPicPr>
          <p:cNvPr id="8" name="Picture 7" descr="direct_communication_marketing.jpg"/>
          <p:cNvPicPr>
            <a:picLocks noChangeAspect="1"/>
          </p:cNvPicPr>
          <p:nvPr/>
        </p:nvPicPr>
        <p:blipFill>
          <a:blip r:embed="rId3"/>
          <a:stretch>
            <a:fillRect/>
          </a:stretch>
        </p:blipFill>
        <p:spPr>
          <a:xfrm>
            <a:off x="5343331" y="1584959"/>
            <a:ext cx="3281881"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32673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ea typeface="微软雅黑" panose="020B0503020204020204" pitchFamily="34" charset="-122"/>
              </a:rPr>
              <a:t>2.3.3 </a:t>
            </a:r>
            <a:r>
              <a:rPr lang="zh-CN" altLang="en-US" sz="2800" dirty="0" smtClean="0">
                <a:solidFill>
                  <a:schemeClr val="tx1"/>
                </a:solidFill>
                <a:ea typeface="微软雅黑" panose="020B0503020204020204" pitchFamily="34" charset="-122"/>
              </a:rPr>
              <a:t>软件测试的就业前景</a:t>
            </a:r>
            <a:endParaRPr lang="en-US" sz="2800" dirty="0">
              <a:solidFill>
                <a:schemeClr val="tx1"/>
              </a:solidFill>
              <a:ea typeface="微软雅黑" panose="020B0503020204020204" pitchFamily="34" charset="-122"/>
            </a:endParaRPr>
          </a:p>
        </p:txBody>
      </p:sp>
      <p:sp>
        <p:nvSpPr>
          <p:cNvPr id="3" name="Content Placeholder 2"/>
          <p:cNvSpPr>
            <a:spLocks noGrp="1"/>
          </p:cNvSpPr>
          <p:nvPr>
            <p:ph idx="4294967295"/>
          </p:nvPr>
        </p:nvSpPr>
        <p:spPr>
          <a:xfrm>
            <a:off x="0" y="762000"/>
            <a:ext cx="8123238" cy="4529138"/>
          </a:xfrm>
        </p:spPr>
        <p:txBody>
          <a:bodyPr/>
          <a:lstStyle/>
          <a:p>
            <a:pPr>
              <a:lnSpc>
                <a:spcPct val="150000"/>
              </a:lnSpc>
              <a:spcBef>
                <a:spcPts val="1200"/>
              </a:spcBef>
              <a:spcAft>
                <a:spcPct val="10000"/>
              </a:spcAft>
              <a:buClr>
                <a:schemeClr val="tx2"/>
              </a:buClr>
              <a:defRPr/>
            </a:pPr>
            <a:r>
              <a:rPr lang="zh-CN" altLang="en-US" sz="2400" dirty="0" smtClean="0">
                <a:solidFill>
                  <a:srgbClr val="0070C0"/>
                </a:solidFill>
              </a:rPr>
              <a:t>国内外</a:t>
            </a:r>
            <a:r>
              <a:rPr lang="zh-CN" altLang="en-US" sz="2400" dirty="0">
                <a:solidFill>
                  <a:srgbClr val="0070C0"/>
                </a:solidFill>
              </a:rPr>
              <a:t>测试行业差距对比</a:t>
            </a:r>
            <a:r>
              <a:rPr lang="zh-CN" altLang="en-US" sz="2400" dirty="0" smtClean="0">
                <a:solidFill>
                  <a:srgbClr val="0070C0"/>
                </a:solidFill>
              </a:rPr>
              <a:t>分析</a:t>
            </a:r>
            <a:endParaRPr lang="en-US" altLang="zh-CN" sz="2400" dirty="0" smtClean="0">
              <a:solidFill>
                <a:srgbClr val="0070C0"/>
              </a:solidFill>
            </a:endParaRPr>
          </a:p>
          <a:p>
            <a:pPr marL="914400" lvl="1" indent="-457200">
              <a:lnSpc>
                <a:spcPct val="150000"/>
              </a:lnSpc>
              <a:spcBef>
                <a:spcPct val="30000"/>
              </a:spcBef>
              <a:buFont typeface="Wingdings" panose="05000000000000000000" pitchFamily="2" charset="2"/>
              <a:buChar char="Ø"/>
            </a:pPr>
            <a:r>
              <a:rPr lang="zh-CN" altLang="en-US" sz="2000" dirty="0">
                <a:solidFill>
                  <a:schemeClr val="tx1"/>
                </a:solidFill>
              </a:rPr>
              <a:t>在发达国家，软件测试人员与开发人员之比平均在</a:t>
            </a:r>
            <a:r>
              <a:rPr lang="en-US" altLang="zh-CN" sz="2000" dirty="0" smtClean="0">
                <a:solidFill>
                  <a:schemeClr val="tx1"/>
                </a:solidFill>
              </a:rPr>
              <a:t>1:1</a:t>
            </a:r>
            <a:r>
              <a:rPr lang="zh-CN" altLang="en-US" sz="2000" dirty="0">
                <a:solidFill>
                  <a:schemeClr val="tx1"/>
                </a:solidFill>
              </a:rPr>
              <a:t>以上</a:t>
            </a:r>
            <a:endParaRPr lang="en-US" altLang="zh-CN" sz="2000" dirty="0">
              <a:solidFill>
                <a:schemeClr val="tx1"/>
              </a:solidFill>
            </a:endParaRPr>
          </a:p>
          <a:p>
            <a:pPr marL="914400" lvl="1" indent="-457200">
              <a:lnSpc>
                <a:spcPct val="150000"/>
              </a:lnSpc>
              <a:spcBef>
                <a:spcPct val="30000"/>
              </a:spcBef>
              <a:buFont typeface="Wingdings" panose="05000000000000000000" pitchFamily="2" charset="2"/>
              <a:buChar char="Ø"/>
            </a:pPr>
            <a:r>
              <a:rPr lang="zh-CN" altLang="en-US" sz="2000" dirty="0">
                <a:solidFill>
                  <a:schemeClr val="tx1"/>
                </a:solidFill>
              </a:rPr>
              <a:t>在中国，软件测试人员与开发人员之</a:t>
            </a:r>
            <a:r>
              <a:rPr lang="zh-CN" altLang="en-US" sz="2000" dirty="0" smtClean="0">
                <a:solidFill>
                  <a:schemeClr val="tx1"/>
                </a:solidFill>
              </a:rPr>
              <a:t>比为</a:t>
            </a:r>
            <a:r>
              <a:rPr lang="en-US" altLang="zh-CN" sz="2000" dirty="0" smtClean="0">
                <a:solidFill>
                  <a:schemeClr val="tx1"/>
                </a:solidFill>
              </a:rPr>
              <a:t>1:5—1:8</a:t>
            </a:r>
            <a:r>
              <a:rPr lang="zh-CN" altLang="en-US" sz="2000" dirty="0">
                <a:solidFill>
                  <a:schemeClr val="tx1"/>
                </a:solidFill>
              </a:rPr>
              <a:t>左右，</a:t>
            </a:r>
            <a:r>
              <a:rPr lang="zh-CN" altLang="en-US" sz="2000" dirty="0" smtClean="0">
                <a:solidFill>
                  <a:schemeClr val="tx1"/>
                </a:solidFill>
              </a:rPr>
              <a:t>甚至</a:t>
            </a:r>
            <a:r>
              <a:rPr lang="zh-CN" altLang="en-US" sz="2000" dirty="0">
                <a:solidFill>
                  <a:schemeClr val="tx1"/>
                </a:solidFill>
              </a:rPr>
              <a:t>有些</a:t>
            </a:r>
            <a:r>
              <a:rPr lang="zh-CN" altLang="en-US" sz="2000" dirty="0" smtClean="0">
                <a:solidFill>
                  <a:schemeClr val="tx1"/>
                </a:solidFill>
              </a:rPr>
              <a:t>企业</a:t>
            </a:r>
            <a:r>
              <a:rPr lang="zh-CN" altLang="en-US" sz="2000" dirty="0">
                <a:solidFill>
                  <a:schemeClr val="tx1"/>
                </a:solidFill>
              </a:rPr>
              <a:t>没有专门的测试职位</a:t>
            </a:r>
          </a:p>
          <a:p>
            <a:pPr>
              <a:lnSpc>
                <a:spcPct val="150000"/>
              </a:lnSpc>
              <a:spcBef>
                <a:spcPts val="1200"/>
              </a:spcBef>
              <a:spcAft>
                <a:spcPct val="10000"/>
              </a:spcAft>
              <a:buClr>
                <a:schemeClr val="tx2"/>
              </a:buClr>
              <a:defRPr/>
            </a:pPr>
            <a:r>
              <a:rPr lang="zh-CN" altLang="en-US" sz="2400" dirty="0">
                <a:solidFill>
                  <a:srgbClr val="0070C0"/>
                </a:solidFill>
              </a:rPr>
              <a:t>软件</a:t>
            </a:r>
            <a:r>
              <a:rPr lang="zh-CN" altLang="en-US" sz="2400" dirty="0" smtClean="0">
                <a:solidFill>
                  <a:srgbClr val="0070C0"/>
                </a:solidFill>
              </a:rPr>
              <a:t>测试</a:t>
            </a:r>
            <a:r>
              <a:rPr lang="zh-CN" altLang="en-US" sz="2400" dirty="0">
                <a:solidFill>
                  <a:srgbClr val="0070C0"/>
                </a:solidFill>
              </a:rPr>
              <a:t>人员需求越来越大，</a:t>
            </a:r>
            <a:r>
              <a:rPr lang="zh-CN" altLang="en-US" sz="2400" dirty="0" smtClean="0">
                <a:solidFill>
                  <a:srgbClr val="0070C0"/>
                </a:solidFill>
              </a:rPr>
              <a:t>工资待遇也越来越高</a:t>
            </a:r>
            <a:endParaRPr lang="en-US" altLang="zh-CN" sz="2400" dirty="0" smtClean="0">
              <a:solidFill>
                <a:srgbClr val="0070C0"/>
              </a:solidFill>
            </a:endParaRPr>
          </a:p>
          <a:p>
            <a:pPr>
              <a:lnSpc>
                <a:spcPct val="150000"/>
              </a:lnSpc>
              <a:spcBef>
                <a:spcPts val="1200"/>
              </a:spcBef>
              <a:spcAft>
                <a:spcPct val="10000"/>
              </a:spcAft>
              <a:buClr>
                <a:schemeClr val="tx2"/>
              </a:buClr>
              <a:defRPr/>
            </a:pPr>
            <a:r>
              <a:rPr lang="zh-CN" altLang="en-US" sz="2400" dirty="0" smtClean="0">
                <a:solidFill>
                  <a:srgbClr val="0070C0"/>
                </a:solidFill>
              </a:rPr>
              <a:t>软件测试职业发展前景广阔：发展方向多、职业寿命长</a:t>
            </a:r>
            <a:endParaRPr lang="zh-CN" altLang="en-US" sz="2400" dirty="0">
              <a:solidFill>
                <a:srgbClr val="0070C0"/>
              </a:solidFill>
            </a:endParaRPr>
          </a:p>
          <a:p>
            <a:pPr marL="228600" indent="-228600">
              <a:lnSpc>
                <a:spcPct val="150000"/>
              </a:lnSpc>
              <a:spcBef>
                <a:spcPts val="1200"/>
              </a:spcBef>
              <a:spcAft>
                <a:spcPct val="10000"/>
              </a:spcAft>
              <a:buClr>
                <a:schemeClr val="tx1"/>
              </a:buClr>
              <a:buFont typeface="Wingdings" pitchFamily="2" charset="2"/>
              <a:buChar char="l"/>
              <a:defRPr/>
            </a:pPr>
            <a:endParaRPr lang="zh-CN" altLang="en-US" sz="1800" dirty="0"/>
          </a:p>
          <a:p>
            <a:pPr marL="228600" indent="-228600">
              <a:lnSpc>
                <a:spcPct val="150000"/>
              </a:lnSpc>
              <a:spcBef>
                <a:spcPts val="1200"/>
              </a:spcBef>
              <a:spcAft>
                <a:spcPct val="10000"/>
              </a:spcAft>
              <a:buClr>
                <a:schemeClr val="tx1"/>
              </a:buClr>
              <a:buFont typeface="Wingdings" pitchFamily="2" charset="2"/>
              <a:buChar char="l"/>
              <a:defRPr/>
            </a:pPr>
            <a:endParaRPr lang="zh-CN" altLang="en-US" sz="1800" dirty="0"/>
          </a:p>
          <a:p>
            <a:pPr>
              <a:lnSpc>
                <a:spcPct val="150000"/>
              </a:lnSpc>
            </a:pPr>
            <a:endParaRPr lang="en-US" sz="1800" dirty="0"/>
          </a:p>
        </p:txBody>
      </p:sp>
    </p:spTree>
    <p:extLst>
      <p:ext uri="{BB962C8B-B14F-4D97-AF65-F5344CB8AC3E}">
        <p14:creationId xmlns:p14="http://schemas.microsoft.com/office/powerpoint/2010/main" val="1907916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2.1	</a:t>
            </a:r>
            <a:r>
              <a:rPr lang="zh-CN" altLang="en-US" sz="2800" dirty="0" smtClean="0">
                <a:solidFill>
                  <a:schemeClr val="tx1"/>
                </a:solidFill>
                <a:ea typeface="微软雅黑" panose="020B0503020204020204" pitchFamily="34" charset="-122"/>
              </a:rPr>
              <a:t>软件测试基本概念</a:t>
            </a:r>
            <a:endParaRPr lang="zh-CN" altLang="en-US" sz="2800" dirty="0">
              <a:solidFill>
                <a:schemeClr val="tx1"/>
              </a:solidFill>
              <a:ea typeface="微软雅黑" panose="020B0503020204020204" pitchFamily="34" charset="-122"/>
            </a:endParaRPr>
          </a:p>
        </p:txBody>
      </p:sp>
      <p:sp>
        <p:nvSpPr>
          <p:cNvPr id="20"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为什么需要软件测试</a:t>
            </a:r>
            <a:endParaRPr lang="en-US" sz="2400" dirty="0">
              <a:solidFill>
                <a:srgbClr val="0070C0"/>
              </a:solidFill>
              <a:latin typeface="微软雅黑" panose="020B0503020204020204" pitchFamily="34" charset="-122"/>
              <a:ea typeface="微软雅黑" panose="020B0503020204020204" pitchFamily="34" charset="-122"/>
            </a:endParaRPr>
          </a:p>
        </p:txBody>
      </p:sp>
      <p:sp>
        <p:nvSpPr>
          <p:cNvPr id="21" name="Text Box 6"/>
          <p:cNvSpPr>
            <a:spLocks noChangeArrowheads="1"/>
          </p:cNvSpPr>
          <p:nvPr/>
        </p:nvSpPr>
        <p:spPr bwMode="auto">
          <a:xfrm>
            <a:off x="1505527" y="1740102"/>
            <a:ext cx="3524474" cy="1234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spcBef>
                <a:spcPct val="15000"/>
              </a:spcBef>
              <a:spcAft>
                <a:spcPct val="25000"/>
              </a:spcAft>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计算机</a:t>
            </a:r>
            <a:r>
              <a:rPr lang="en-US" altLang="zh-CN" sz="2000" dirty="0">
                <a:latin typeface="微软雅黑" panose="020B0503020204020204" pitchFamily="34" charset="-122"/>
                <a:ea typeface="微软雅黑" panose="020B0503020204020204" pitchFamily="34" charset="-122"/>
                <a:sym typeface="宋体" panose="02010600030101010101" pitchFamily="2" charset="-122"/>
              </a:rPr>
              <a:t>2000</a:t>
            </a: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年</a:t>
            </a:r>
            <a:r>
              <a:rPr lang="zh-CN" altLang="en-US" sz="2000" dirty="0" smtClean="0">
                <a:latin typeface="微软雅黑" panose="020B0503020204020204" pitchFamily="34" charset="-122"/>
                <a:ea typeface="微软雅黑" panose="020B0503020204020204" pitchFamily="34" charset="-122"/>
                <a:sym typeface="宋体" panose="02010600030101010101" pitchFamily="2" charset="-122"/>
              </a:rPr>
              <a:t>问题</a:t>
            </a:r>
            <a:endParaRPr lang="en-US" altLang="zh-CN" sz="2000" dirty="0" smtClean="0">
              <a:latin typeface="微软雅黑" panose="020B0503020204020204" pitchFamily="34" charset="-122"/>
              <a:ea typeface="微软雅黑" panose="020B0503020204020204" pitchFamily="34" charset="-122"/>
              <a:sym typeface="宋体" panose="02010600030101010101" pitchFamily="2" charset="-122"/>
            </a:endParaRPr>
          </a:p>
          <a:p>
            <a:pPr eaLnBrk="1" hangingPunct="1">
              <a:lnSpc>
                <a:spcPct val="75000"/>
              </a:lnSpc>
              <a:spcBef>
                <a:spcPct val="15000"/>
              </a:spcBef>
              <a:spcAft>
                <a:spcPct val="25000"/>
              </a:spcAft>
            </a:pPr>
            <a:r>
              <a:rPr lang="en-US" altLang="zh-CN" sz="2000" dirty="0">
                <a:solidFill>
                  <a:schemeClr val="tx2"/>
                </a:solidFill>
                <a:latin typeface="微软雅黑" panose="020B0503020204020204" pitchFamily="34" charset="-122"/>
                <a:ea typeface="微软雅黑" panose="020B0503020204020204" pitchFamily="34" charset="-122"/>
                <a:sym typeface="Calibri" panose="020F0502020204030204" pitchFamily="34" charset="0"/>
              </a:rPr>
              <a:t>http://baike.baidu.com/view/9349.htm</a:t>
            </a:r>
            <a:endParaRPr lang="zh-CN" altLang="en-US" sz="2000" dirty="0">
              <a:solidFill>
                <a:schemeClr val="tx2"/>
              </a:solidFill>
              <a:latin typeface="微软雅黑" panose="020B0503020204020204" pitchFamily="34" charset="-122"/>
              <a:ea typeface="微软雅黑" panose="020B0503020204020204" pitchFamily="34" charset="-122"/>
            </a:endParaRPr>
          </a:p>
          <a:p>
            <a:pPr eaLnBrk="1" hangingPunct="1">
              <a:lnSpc>
                <a:spcPct val="75000"/>
              </a:lnSpc>
              <a:spcBef>
                <a:spcPct val="15000"/>
              </a:spcBef>
              <a:spcAft>
                <a:spcPct val="25000"/>
              </a:spcAft>
            </a:pPr>
            <a:endParaRPr lang="en-US" b="1"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3" name="Text Box 8"/>
          <p:cNvSpPr>
            <a:spLocks noChangeArrowheads="1"/>
          </p:cNvSpPr>
          <p:nvPr/>
        </p:nvSpPr>
        <p:spPr bwMode="auto">
          <a:xfrm>
            <a:off x="4647362" y="5056825"/>
            <a:ext cx="32012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75000"/>
              </a:lnSpc>
              <a:spcBef>
                <a:spcPct val="15000"/>
              </a:spcBef>
              <a:spcAft>
                <a:spcPct val="25000"/>
              </a:spcAft>
            </a:pPr>
            <a:r>
              <a:rPr lang="zh-CN" altLang="en-US" sz="2000" dirty="0">
                <a:latin typeface="微软雅黑" panose="020B0503020204020204" pitchFamily="34" charset="-122"/>
                <a:ea typeface="微软雅黑" panose="020B0503020204020204" pitchFamily="34" charset="-122"/>
                <a:sym typeface="宋体" panose="02010600030101010101" pitchFamily="2" charset="-122"/>
              </a:rPr>
              <a:t>中国铁路订票系统问题</a:t>
            </a:r>
            <a:endParaRPr lang="en-US" sz="2000" dirty="0">
              <a:latin typeface="微软雅黑" panose="020B0503020204020204" pitchFamily="34" charset="-122"/>
              <a:ea typeface="微软雅黑" panose="020B0503020204020204" pitchFamily="34" charset="-122"/>
              <a:sym typeface="宋体" panose="02010600030101010101" pitchFamily="2" charset="-122"/>
            </a:endParaRPr>
          </a:p>
          <a:p>
            <a:pPr eaLnBrk="1" hangingPunct="1"/>
            <a:r>
              <a:rPr lang="en-US" altLang="zh-CN" sz="2000" dirty="0">
                <a:solidFill>
                  <a:schemeClr val="tx2"/>
                </a:solidFill>
                <a:latin typeface="微软雅黑" panose="020B0503020204020204" pitchFamily="34" charset="-122"/>
                <a:ea typeface="微软雅黑" panose="020B0503020204020204" pitchFamily="34" charset="-122"/>
                <a:sym typeface="Calibri" panose="020F0502020204030204" pitchFamily="34" charset="0"/>
                <a:hlinkClick r:id="rId3"/>
              </a:rPr>
              <a:t>http://www.12306.cn</a:t>
            </a:r>
            <a:endParaRPr lang="zh-CN" altLang="en-US" sz="2000" dirty="0">
              <a:solidFill>
                <a:schemeClr val="tx2"/>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4" name="Picture 15" descr="b6045da978153fe41e17a2e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260091">
            <a:off x="5142052" y="1270567"/>
            <a:ext cx="3014663" cy="2419350"/>
          </a:xfrm>
          <a:prstGeom prst="rect">
            <a:avLst/>
          </a:prstGeom>
          <a:solidFill>
            <a:srgbClr val="EDEDED"/>
          </a:solidFill>
          <a:ln w="101600" cap="sq">
            <a:solidFill>
              <a:srgbClr val="FDFDFD"/>
            </a:solidFill>
            <a:miter lim="800000"/>
            <a:headEnd/>
            <a:tailEnd/>
          </a:ln>
        </p:spPr>
      </p:pic>
      <p:pic>
        <p:nvPicPr>
          <p:cNvPr id="2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04861">
            <a:off x="1293416" y="3969501"/>
            <a:ext cx="3183421" cy="217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501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ea typeface="微软雅黑" panose="020B0503020204020204" pitchFamily="34" charset="-122"/>
              </a:rPr>
              <a:t>2.3.4 HP</a:t>
            </a:r>
            <a:r>
              <a:rPr lang="zh-CN" altLang="en-US" sz="2800" dirty="0">
                <a:solidFill>
                  <a:schemeClr val="tx1"/>
                </a:solidFill>
                <a:ea typeface="微软雅黑" panose="020B0503020204020204" pitchFamily="34" charset="-122"/>
              </a:rPr>
              <a:t>有关软件测试职位的要求</a:t>
            </a:r>
            <a:endParaRPr lang="en-US" sz="2800" dirty="0">
              <a:solidFill>
                <a:schemeClr val="tx1"/>
              </a:solidFill>
              <a:ea typeface="微软雅黑" panose="020B0503020204020204" pitchFamily="34" charset="-122"/>
            </a:endParaRPr>
          </a:p>
        </p:txBody>
      </p:sp>
      <p:sp>
        <p:nvSpPr>
          <p:cNvPr id="5" name="Subtitle 1"/>
          <p:cNvSpPr txBox="1">
            <a:spLocks/>
          </p:cNvSpPr>
          <p:nvPr/>
        </p:nvSpPr>
        <p:spPr bwMode="black">
          <a:xfrm>
            <a:off x="329184" y="887935"/>
            <a:ext cx="3704033"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测试经理</a:t>
            </a:r>
            <a:endParaRPr lang="en-US" sz="2400" dirty="0">
              <a:solidFill>
                <a:srgbClr val="0070C0"/>
              </a:solidFill>
              <a:latin typeface="微软雅黑" panose="020B0503020204020204" pitchFamily="34" charset="-122"/>
              <a:ea typeface="微软雅黑" panose="020B0503020204020204" pitchFamily="34" charset="-122"/>
            </a:endParaRPr>
          </a:p>
        </p:txBody>
      </p:sp>
      <p:pic>
        <p:nvPicPr>
          <p:cNvPr id="6" name="Picture 131"/>
          <p:cNvPicPr>
            <a:picLocks noChangeAspect="1" noChangeArrowheads="1"/>
          </p:cNvPicPr>
          <p:nvPr/>
        </p:nvPicPr>
        <p:blipFill>
          <a:blip r:embed="rId3" cstate="print"/>
          <a:srcRect/>
          <a:stretch>
            <a:fillRect/>
          </a:stretch>
        </p:blipFill>
        <p:spPr bwMode="auto">
          <a:xfrm>
            <a:off x="1150802" y="1462451"/>
            <a:ext cx="6480000" cy="4787627"/>
          </a:xfrm>
          <a:prstGeom prst="rect">
            <a:avLst/>
          </a:prstGeom>
          <a:noFill/>
          <a:ln w="9525">
            <a:noFill/>
            <a:miter lim="800000"/>
            <a:headEnd/>
            <a:tailEnd/>
          </a:ln>
          <a:effectLst/>
        </p:spPr>
      </p:pic>
    </p:spTree>
    <p:extLst>
      <p:ext uri="{BB962C8B-B14F-4D97-AF65-F5344CB8AC3E}">
        <p14:creationId xmlns:p14="http://schemas.microsoft.com/office/powerpoint/2010/main" val="83152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ea typeface="微软雅黑" panose="020B0503020204020204" pitchFamily="34" charset="-122"/>
              </a:rPr>
              <a:t>2.3.4 HP</a:t>
            </a:r>
            <a:r>
              <a:rPr lang="zh-CN" altLang="en-US" sz="2800" dirty="0">
                <a:solidFill>
                  <a:schemeClr val="tx1"/>
                </a:solidFill>
                <a:ea typeface="微软雅黑" panose="020B0503020204020204" pitchFamily="34" charset="-122"/>
              </a:rPr>
              <a:t>有关软件测试职位的要求</a:t>
            </a:r>
            <a:endParaRPr lang="en-US" sz="2800" dirty="0">
              <a:solidFill>
                <a:schemeClr val="tx1"/>
              </a:solidFill>
              <a:ea typeface="微软雅黑" panose="020B0503020204020204" pitchFamily="34" charset="-122"/>
            </a:endParaRPr>
          </a:p>
        </p:txBody>
      </p:sp>
      <p:sp>
        <p:nvSpPr>
          <p:cNvPr id="5" name="Subtitle 1"/>
          <p:cNvSpPr txBox="1">
            <a:spLocks/>
          </p:cNvSpPr>
          <p:nvPr/>
        </p:nvSpPr>
        <p:spPr bwMode="black">
          <a:xfrm>
            <a:off x="329184" y="887935"/>
            <a:ext cx="3704033"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功能测试工程师</a:t>
            </a:r>
            <a:endParaRPr lang="en-US" sz="2400" dirty="0">
              <a:solidFill>
                <a:srgbClr val="0070C0"/>
              </a:solidFill>
              <a:latin typeface="微软雅黑" panose="020B0503020204020204" pitchFamily="34" charset="-122"/>
              <a:ea typeface="微软雅黑" panose="020B0503020204020204" pitchFamily="34" charset="-122"/>
            </a:endParaRPr>
          </a:p>
        </p:txBody>
      </p:sp>
      <p:pic>
        <p:nvPicPr>
          <p:cNvPr id="7" name="Picture 4"/>
          <p:cNvPicPr>
            <a:picLocks noChangeAspect="1" noChangeArrowheads="1"/>
          </p:cNvPicPr>
          <p:nvPr/>
        </p:nvPicPr>
        <p:blipFill>
          <a:blip r:embed="rId3" cstate="print"/>
          <a:srcRect/>
          <a:stretch>
            <a:fillRect/>
          </a:stretch>
        </p:blipFill>
        <p:spPr bwMode="auto">
          <a:xfrm>
            <a:off x="1139716" y="1462451"/>
            <a:ext cx="6502171" cy="4788000"/>
          </a:xfrm>
          <a:prstGeom prst="rect">
            <a:avLst/>
          </a:prstGeom>
          <a:noFill/>
          <a:ln w="9525">
            <a:noFill/>
            <a:miter lim="800000"/>
            <a:headEnd/>
            <a:tailEnd/>
          </a:ln>
          <a:effectLst/>
        </p:spPr>
      </p:pic>
    </p:spTree>
    <p:extLst>
      <p:ext uri="{BB962C8B-B14F-4D97-AF65-F5344CB8AC3E}">
        <p14:creationId xmlns:p14="http://schemas.microsoft.com/office/powerpoint/2010/main" val="3634551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en-US" altLang="zh-CN" sz="2800" dirty="0" smtClean="0">
                <a:solidFill>
                  <a:schemeClr val="tx1"/>
                </a:solidFill>
                <a:ea typeface="微软雅黑" panose="020B0503020204020204" pitchFamily="34" charset="-122"/>
              </a:rPr>
              <a:t>2.3.4 HP</a:t>
            </a:r>
            <a:r>
              <a:rPr lang="zh-CN" altLang="en-US" sz="2800" dirty="0">
                <a:solidFill>
                  <a:schemeClr val="tx1"/>
                </a:solidFill>
                <a:ea typeface="微软雅黑" panose="020B0503020204020204" pitchFamily="34" charset="-122"/>
              </a:rPr>
              <a:t>有关软件测试职位的要求</a:t>
            </a:r>
            <a:endParaRPr lang="en-US" sz="2800" dirty="0">
              <a:solidFill>
                <a:schemeClr val="tx1"/>
              </a:solidFill>
              <a:ea typeface="微软雅黑" panose="020B0503020204020204" pitchFamily="34" charset="-122"/>
            </a:endParaRPr>
          </a:p>
        </p:txBody>
      </p:sp>
      <p:sp>
        <p:nvSpPr>
          <p:cNvPr id="5" name="Subtitle 1"/>
          <p:cNvSpPr txBox="1">
            <a:spLocks/>
          </p:cNvSpPr>
          <p:nvPr/>
        </p:nvSpPr>
        <p:spPr bwMode="black">
          <a:xfrm>
            <a:off x="329184" y="887935"/>
            <a:ext cx="3704033"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自动化测试工程师</a:t>
            </a:r>
            <a:endParaRPr lang="en-US" sz="2400" dirty="0">
              <a:solidFill>
                <a:srgbClr val="0070C0"/>
              </a:solidFill>
              <a:latin typeface="微软雅黑" panose="020B0503020204020204" pitchFamily="34" charset="-122"/>
              <a:ea typeface="微软雅黑" panose="020B0503020204020204" pitchFamily="34" charset="-122"/>
            </a:endParaRPr>
          </a:p>
        </p:txBody>
      </p:sp>
      <p:pic>
        <p:nvPicPr>
          <p:cNvPr id="6" name="Picture 5"/>
          <p:cNvPicPr>
            <a:picLocks noChangeAspect="1" noChangeArrowheads="1"/>
          </p:cNvPicPr>
          <p:nvPr/>
        </p:nvPicPr>
        <p:blipFill>
          <a:blip r:embed="rId3" cstate="print"/>
          <a:srcRect/>
          <a:stretch>
            <a:fillRect/>
          </a:stretch>
        </p:blipFill>
        <p:spPr bwMode="auto">
          <a:xfrm>
            <a:off x="1151385" y="1462451"/>
            <a:ext cx="6478833" cy="4788000"/>
          </a:xfrm>
          <a:prstGeom prst="rect">
            <a:avLst/>
          </a:prstGeom>
          <a:noFill/>
          <a:ln w="9525">
            <a:noFill/>
            <a:miter lim="800000"/>
            <a:headEnd/>
            <a:tailEnd/>
          </a:ln>
          <a:effectLst/>
        </p:spPr>
      </p:pic>
    </p:spTree>
    <p:extLst>
      <p:ext uri="{BB962C8B-B14F-4D97-AF65-F5344CB8AC3E}">
        <p14:creationId xmlns:p14="http://schemas.microsoft.com/office/powerpoint/2010/main" val="2080305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7162800" cy="762000"/>
          </a:xfrm>
        </p:spPr>
        <p:txBody>
          <a:bodyPr/>
          <a:lstStyle/>
          <a:p>
            <a:r>
              <a:rPr lang="zh-CN" altLang="en-US" sz="2800" dirty="0" smtClean="0">
                <a:solidFill>
                  <a:schemeClr val="tx1"/>
                </a:solidFill>
              </a:rPr>
              <a:t>本章小结</a:t>
            </a:r>
            <a:endParaRPr lang="en-US" sz="2800" dirty="0">
              <a:solidFill>
                <a:schemeClr val="tx1"/>
              </a:solidFill>
            </a:endParaRPr>
          </a:p>
        </p:txBody>
      </p:sp>
      <p:sp>
        <p:nvSpPr>
          <p:cNvPr id="3" name="Content Placeholder 2"/>
          <p:cNvSpPr>
            <a:spLocks noGrp="1"/>
          </p:cNvSpPr>
          <p:nvPr>
            <p:ph idx="4294967295"/>
          </p:nvPr>
        </p:nvSpPr>
        <p:spPr>
          <a:xfrm>
            <a:off x="-1" y="762000"/>
            <a:ext cx="9003323" cy="4906963"/>
          </a:xfrm>
        </p:spPr>
        <p:txBody>
          <a:bodyPr/>
          <a:lstStyle/>
          <a:p>
            <a:pPr marL="342900" indent="-342900">
              <a:lnSpc>
                <a:spcPct val="150000"/>
              </a:lnSpc>
              <a:buFont typeface="Wingdings" panose="05000000000000000000" pitchFamily="2" charset="2"/>
              <a:buChar char="§"/>
            </a:pPr>
            <a:r>
              <a:rPr lang="zh-CN" altLang="en-US" sz="2000" b="0" dirty="0">
                <a:solidFill>
                  <a:schemeClr val="tx1"/>
                </a:solidFill>
                <a:latin typeface="微软雅黑" panose="020B0503020204020204" pitchFamily="34" charset="-122"/>
                <a:ea typeface="微软雅黑" panose="020B0503020204020204" pitchFamily="34" charset="-122"/>
              </a:rPr>
              <a:t>认识</a:t>
            </a:r>
            <a:r>
              <a:rPr lang="zh-CN" altLang="en-US" sz="2000" b="0" dirty="0" smtClean="0">
                <a:solidFill>
                  <a:schemeClr val="tx1"/>
                </a:solidFill>
                <a:latin typeface="微软雅黑" panose="020B0503020204020204" pitchFamily="34" charset="-122"/>
                <a:ea typeface="微软雅黑" panose="020B0503020204020204" pitchFamily="34" charset="-122"/>
              </a:rPr>
              <a:t>了</a:t>
            </a:r>
            <a:r>
              <a:rPr lang="zh-CN" altLang="en-US" sz="2000" b="0" dirty="0">
                <a:solidFill>
                  <a:schemeClr val="tx1"/>
                </a:solidFill>
                <a:latin typeface="微软雅黑" panose="020B0503020204020204" pitchFamily="34" charset="-122"/>
                <a:ea typeface="微软雅黑" panose="020B0503020204020204" pitchFamily="34" charset="-122"/>
              </a:rPr>
              <a:t>引起</a:t>
            </a:r>
            <a:r>
              <a:rPr lang="zh-CN" altLang="en-US" sz="2000" b="0" dirty="0" smtClean="0">
                <a:solidFill>
                  <a:schemeClr val="tx1"/>
                </a:solidFill>
                <a:latin typeface="微软雅黑" panose="020B0503020204020204" pitchFamily="34" charset="-122"/>
                <a:ea typeface="微软雅黑" panose="020B0503020204020204" pitchFamily="34" charset="-122"/>
              </a:rPr>
              <a:t>软件</a:t>
            </a:r>
            <a:r>
              <a:rPr lang="zh-CN" altLang="en-US" sz="2000" b="0" dirty="0">
                <a:solidFill>
                  <a:schemeClr val="tx1"/>
                </a:solidFill>
                <a:latin typeface="微软雅黑" panose="020B0503020204020204" pitchFamily="34" charset="-122"/>
                <a:ea typeface="微软雅黑" panose="020B0503020204020204" pitchFamily="34" charset="-122"/>
              </a:rPr>
              <a:t>缺陷的原因</a:t>
            </a:r>
            <a:r>
              <a:rPr lang="zh-CN" altLang="en-US" sz="2000" b="0" dirty="0" smtClean="0">
                <a:solidFill>
                  <a:schemeClr val="tx1"/>
                </a:solidFill>
                <a:latin typeface="微软雅黑" panose="020B0503020204020204" pitchFamily="34" charset="-122"/>
                <a:ea typeface="微软雅黑" panose="020B0503020204020204" pitchFamily="34" charset="-122"/>
              </a:rPr>
              <a:t>，以及什么是软件测试</a:t>
            </a:r>
            <a:endParaRPr lang="en-US" altLang="zh-CN" sz="2000" b="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
            </a:pPr>
            <a:r>
              <a:rPr lang="zh-CN" altLang="en-US" sz="2000" dirty="0">
                <a:solidFill>
                  <a:schemeClr val="tx1"/>
                </a:solidFill>
                <a:latin typeface="微软雅黑" panose="020B0503020204020204" pitchFamily="34" charset="-122"/>
                <a:ea typeface="微软雅黑" panose="020B0503020204020204" pitchFamily="34" charset="-122"/>
              </a:rPr>
              <a:t>软件测试的</a:t>
            </a:r>
            <a:r>
              <a:rPr lang="zh-CN" altLang="en-US" sz="2000" dirty="0" smtClean="0">
                <a:solidFill>
                  <a:schemeClr val="tx1"/>
                </a:solidFill>
                <a:latin typeface="微软雅黑" panose="020B0503020204020204" pitchFamily="34" charset="-122"/>
                <a:ea typeface="微软雅黑" panose="020B0503020204020204" pitchFamily="34" charset="-122"/>
              </a:rPr>
              <a:t>目标</a:t>
            </a:r>
            <a:r>
              <a:rPr lang="zh-CN" altLang="en-US" sz="2000" b="0" dirty="0">
                <a:solidFill>
                  <a:schemeClr val="tx1"/>
                </a:solidFill>
                <a:latin typeface="微软雅黑" panose="020B0503020204020204" pitchFamily="34" charset="-122"/>
                <a:ea typeface="微软雅黑" panose="020B0503020204020204" pitchFamily="34" charset="-122"/>
              </a:rPr>
              <a:t>是</a:t>
            </a:r>
            <a:r>
              <a:rPr lang="zh-CN" altLang="en-US" sz="2000" b="0" dirty="0" smtClean="0">
                <a:solidFill>
                  <a:schemeClr val="tx1"/>
                </a:solidFill>
                <a:latin typeface="微软雅黑" panose="020B0503020204020204" pitchFamily="34" charset="-122"/>
                <a:ea typeface="微软雅黑" panose="020B0503020204020204" pitchFamily="34" charset="-122"/>
              </a:rPr>
              <a:t>发现</a:t>
            </a:r>
            <a:r>
              <a:rPr lang="zh-CN" altLang="en-US" sz="2000" b="0" dirty="0">
                <a:solidFill>
                  <a:schemeClr val="tx1"/>
                </a:solidFill>
                <a:latin typeface="微软雅黑" panose="020B0503020204020204" pitchFamily="34" charset="-122"/>
                <a:ea typeface="微软雅黑" panose="020B0503020204020204" pitchFamily="34" charset="-122"/>
              </a:rPr>
              <a:t>缺陷</a:t>
            </a:r>
            <a:r>
              <a:rPr lang="zh-CN" altLang="en-US" sz="2000" b="0" dirty="0" smtClean="0">
                <a:solidFill>
                  <a:schemeClr val="tx1"/>
                </a:solidFill>
                <a:latin typeface="微软雅黑" panose="020B0503020204020204" pitchFamily="34" charset="-122"/>
                <a:ea typeface="微软雅黑" panose="020B0503020204020204" pitchFamily="34" charset="-122"/>
              </a:rPr>
              <a:t>、验证是否满足需求和建立软件质量</a:t>
            </a:r>
            <a:r>
              <a:rPr lang="zh-CN" altLang="en-US" sz="2000" b="0" dirty="0">
                <a:solidFill>
                  <a:schemeClr val="tx1"/>
                </a:solidFill>
                <a:latin typeface="微软雅黑" panose="020B0503020204020204" pitchFamily="34" charset="-122"/>
                <a:ea typeface="微软雅黑" panose="020B0503020204020204" pitchFamily="34" charset="-122"/>
              </a:rPr>
              <a:t>信心</a:t>
            </a:r>
          </a:p>
          <a:p>
            <a:pPr marL="342900" indent="-342900">
              <a:lnSpc>
                <a:spcPct val="150000"/>
              </a:lnSpc>
              <a:buFont typeface="Wingdings" panose="05000000000000000000" pitchFamily="2" charset="2"/>
              <a:buChar char="§"/>
            </a:pPr>
            <a:r>
              <a:rPr lang="zh-CN" altLang="en-US" sz="2000" dirty="0" smtClean="0">
                <a:solidFill>
                  <a:schemeClr val="tx1"/>
                </a:solidFill>
                <a:latin typeface="微软雅黑" panose="020B0503020204020204" pitchFamily="34" charset="-122"/>
                <a:ea typeface="微软雅黑" panose="020B0503020204020204" pitchFamily="34" charset="-122"/>
              </a:rPr>
              <a:t>软件测试</a:t>
            </a:r>
            <a:r>
              <a:rPr lang="zh-CN" altLang="en-US" sz="2000" dirty="0">
                <a:solidFill>
                  <a:schemeClr val="tx1"/>
                </a:solidFill>
                <a:latin typeface="微软雅黑" panose="020B0503020204020204" pitchFamily="34" charset="-122"/>
                <a:ea typeface="微软雅黑" panose="020B0503020204020204" pitchFamily="34" charset="-122"/>
              </a:rPr>
              <a:t>的七个</a:t>
            </a:r>
            <a:r>
              <a:rPr lang="zh-CN" altLang="en-US" sz="2000" dirty="0" smtClean="0">
                <a:solidFill>
                  <a:schemeClr val="tx1"/>
                </a:solidFill>
                <a:latin typeface="微软雅黑" panose="020B0503020204020204" pitchFamily="34" charset="-122"/>
                <a:ea typeface="微软雅黑" panose="020B0503020204020204" pitchFamily="34" charset="-122"/>
              </a:rPr>
              <a:t>基本原则</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
            </a:pPr>
            <a:r>
              <a:rPr lang="zh-CN" altLang="en-US" sz="2000" dirty="0" smtClean="0">
                <a:solidFill>
                  <a:schemeClr val="tx1"/>
                </a:solidFill>
                <a:latin typeface="微软雅黑" panose="020B0503020204020204" pitchFamily="34" charset="-122"/>
                <a:ea typeface="微软雅黑" panose="020B0503020204020204" pitchFamily="34" charset="-122"/>
              </a:rPr>
              <a:t>软件测试工作流程</a:t>
            </a:r>
            <a:r>
              <a:rPr lang="zh-CN" altLang="en-US" sz="2000" b="0" dirty="0" smtClean="0">
                <a:solidFill>
                  <a:schemeClr val="tx1"/>
                </a:solidFill>
                <a:latin typeface="微软雅黑" panose="020B0503020204020204" pitchFamily="34" charset="-122"/>
                <a:ea typeface="微软雅黑" panose="020B0503020204020204" pitchFamily="34" charset="-122"/>
              </a:rPr>
              <a:t>由</a:t>
            </a:r>
            <a:r>
              <a:rPr lang="zh-CN" altLang="en-US" sz="2000" b="0" dirty="0">
                <a:solidFill>
                  <a:schemeClr val="tx1"/>
                </a:solidFill>
                <a:latin typeface="微软雅黑" panose="020B0503020204020204" pitchFamily="34" charset="-122"/>
                <a:ea typeface="微软雅黑" panose="020B0503020204020204" pitchFamily="34" charset="-122"/>
              </a:rPr>
              <a:t>五大部分组</a:t>
            </a:r>
            <a:r>
              <a:rPr lang="zh-CN" altLang="en-US" sz="2000" b="0" dirty="0" smtClean="0">
                <a:solidFill>
                  <a:schemeClr val="tx1"/>
                </a:solidFill>
                <a:latin typeface="微软雅黑" panose="020B0503020204020204" pitchFamily="34" charset="-122"/>
                <a:ea typeface="微软雅黑" panose="020B0503020204020204" pitchFamily="34" charset="-122"/>
              </a:rPr>
              <a:t>成</a:t>
            </a:r>
            <a:endParaRPr lang="zh-CN" altLang="en-US" sz="2000" b="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
            </a:pPr>
            <a:r>
              <a:rPr lang="zh-CN" altLang="en-US" sz="2000" dirty="0">
                <a:solidFill>
                  <a:schemeClr val="tx1"/>
                </a:solidFill>
                <a:latin typeface="微软雅黑" panose="020B0503020204020204" pitchFamily="34" charset="-122"/>
                <a:ea typeface="微软雅黑" panose="020B0503020204020204" pitchFamily="34" charset="-122"/>
              </a:rPr>
              <a:t>软件测试的</a:t>
            </a:r>
            <a:r>
              <a:rPr lang="zh-CN" altLang="en-US" sz="2000" dirty="0" smtClean="0">
                <a:solidFill>
                  <a:schemeClr val="tx1"/>
                </a:solidFill>
                <a:latin typeface="微软雅黑" panose="020B0503020204020204" pitchFamily="34" charset="-122"/>
                <a:ea typeface="微软雅黑" panose="020B0503020204020204" pitchFamily="34" charset="-122"/>
              </a:rPr>
              <a:t>心理学</a:t>
            </a:r>
            <a:r>
              <a:rPr lang="zh-CN" altLang="en-US" sz="2000" b="0" dirty="0">
                <a:solidFill>
                  <a:schemeClr val="tx1"/>
                </a:solidFill>
                <a:latin typeface="微软雅黑" panose="020B0503020204020204" pitchFamily="34" charset="-122"/>
                <a:ea typeface="微软雅黑" panose="020B0503020204020204" pitchFamily="34" charset="-122"/>
              </a:rPr>
              <a:t>，</a:t>
            </a:r>
            <a:r>
              <a:rPr lang="zh-CN" altLang="en-US" sz="2000" b="0" dirty="0" smtClean="0">
                <a:solidFill>
                  <a:schemeClr val="tx1"/>
                </a:solidFill>
                <a:latin typeface="微软雅黑" panose="020B0503020204020204" pitchFamily="34" charset="-122"/>
                <a:ea typeface="微软雅黑" panose="020B0503020204020204" pitchFamily="34" charset="-122"/>
              </a:rPr>
              <a:t>创造性思维</a:t>
            </a:r>
            <a:r>
              <a:rPr lang="zh-CN" altLang="en-US" sz="2000" b="0" dirty="0">
                <a:solidFill>
                  <a:schemeClr val="tx1"/>
                </a:solidFill>
                <a:latin typeface="微软雅黑" panose="020B0503020204020204" pitchFamily="34" charset="-122"/>
                <a:ea typeface="微软雅黑" panose="020B0503020204020204" pitchFamily="34" charset="-122"/>
              </a:rPr>
              <a:t>和破坏性思维的</a:t>
            </a:r>
            <a:r>
              <a:rPr lang="zh-CN" altLang="en-US" sz="2000" b="0" dirty="0" smtClean="0">
                <a:solidFill>
                  <a:schemeClr val="tx1"/>
                </a:solidFill>
                <a:latin typeface="微软雅黑" panose="020B0503020204020204" pitchFamily="34" charset="-122"/>
                <a:ea typeface="微软雅黑" panose="020B0503020204020204" pitchFamily="34" charset="-122"/>
              </a:rPr>
              <a:t>对立</a:t>
            </a:r>
            <a:endParaRPr lang="en-US" altLang="zh-CN" sz="2000" b="0" dirty="0" smtClean="0">
              <a:solidFill>
                <a:schemeClr val="tx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
            </a:pPr>
            <a:r>
              <a:rPr lang="zh-CN" altLang="en-US" sz="2000" b="0" dirty="0" smtClean="0">
                <a:solidFill>
                  <a:schemeClr val="tx1"/>
                </a:solidFill>
                <a:latin typeface="微软雅黑" panose="020B0503020204020204" pitchFamily="34" charset="-122"/>
                <a:ea typeface="微软雅黑" panose="020B0503020204020204" pitchFamily="34" charset="-122"/>
              </a:rPr>
              <a:t>了解了软件测试行业前景、职业发展方向和职位要求</a:t>
            </a:r>
            <a:endParaRPr lang="en-US" sz="2000" b="0" dirty="0">
              <a:solidFill>
                <a:schemeClr val="tx1"/>
              </a:solidFill>
              <a:latin typeface="微软雅黑" panose="020B0503020204020204" pitchFamily="34" charset="-122"/>
              <a:ea typeface="微软雅黑" panose="020B0503020204020204" pitchFamily="34" charset="-122"/>
            </a:endParaRPr>
          </a:p>
        </p:txBody>
      </p:sp>
      <p:grpSp>
        <p:nvGrpSpPr>
          <p:cNvPr id="4" name="Group 9"/>
          <p:cNvGrpSpPr>
            <a:grpSpLocks/>
          </p:cNvGrpSpPr>
          <p:nvPr/>
        </p:nvGrpSpPr>
        <p:grpSpPr bwMode="auto">
          <a:xfrm>
            <a:off x="533400" y="4664075"/>
            <a:ext cx="8070850" cy="1371600"/>
            <a:chOff x="343" y="3272"/>
            <a:chExt cx="5084" cy="864"/>
          </a:xfrm>
        </p:grpSpPr>
        <p:pic>
          <p:nvPicPr>
            <p:cNvPr id="5" name="Picture 9" descr="G6889062072007_JPG_P"/>
            <p:cNvPicPr>
              <a:picLocks noChangeAspect="1" noChangeArrowheads="1"/>
            </p:cNvPicPr>
            <p:nvPr/>
          </p:nvPicPr>
          <p:blipFill>
            <a:blip r:embed="rId3">
              <a:extLst>
                <a:ext uri="{28A0092B-C50C-407E-A947-70E740481C1C}">
                  <a14:useLocalDpi xmlns:a14="http://schemas.microsoft.com/office/drawing/2010/main" val="0"/>
                </a:ext>
              </a:extLst>
            </a:blip>
            <a:srcRect l="7864"/>
            <a:stretch>
              <a:fillRect/>
            </a:stretch>
          </p:blipFill>
          <p:spPr bwMode="auto">
            <a:xfrm>
              <a:off x="1667" y="3272"/>
              <a:ext cx="1195"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descr="G6889051072007_JPG_P"/>
            <p:cNvPicPr>
              <a:picLocks noChangeAspect="1" noChangeArrowheads="1"/>
            </p:cNvPicPr>
            <p:nvPr/>
          </p:nvPicPr>
          <p:blipFill>
            <a:blip r:embed="rId4">
              <a:extLst>
                <a:ext uri="{28A0092B-C50C-407E-A947-70E740481C1C}">
                  <a14:useLocalDpi xmlns:a14="http://schemas.microsoft.com/office/drawing/2010/main" val="0"/>
                </a:ext>
              </a:extLst>
            </a:blip>
            <a:srcRect l="20677" t="19231"/>
            <a:stretch>
              <a:fillRect/>
            </a:stretch>
          </p:blipFill>
          <p:spPr bwMode="auto">
            <a:xfrm>
              <a:off x="343" y="3272"/>
              <a:ext cx="1274"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G6889630082007_JPG_P"/>
            <p:cNvPicPr>
              <a:picLocks noChangeAspect="1" noChangeArrowheads="1"/>
            </p:cNvPicPr>
            <p:nvPr/>
          </p:nvPicPr>
          <p:blipFill>
            <a:blip r:embed="rId5">
              <a:extLst>
                <a:ext uri="{28A0092B-C50C-407E-A947-70E740481C1C}">
                  <a14:useLocalDpi xmlns:a14="http://schemas.microsoft.com/office/drawing/2010/main" val="0"/>
                </a:ext>
              </a:extLst>
            </a:blip>
            <a:srcRect l="42404" t="48241" r="1469" b="30119"/>
            <a:stretch>
              <a:fillRect/>
            </a:stretch>
          </p:blipFill>
          <p:spPr bwMode="auto">
            <a:xfrm>
              <a:off x="3936" y="3272"/>
              <a:ext cx="149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G6889553082007_JPG_P"/>
            <p:cNvPicPr>
              <a:picLocks noChangeAspect="1" noChangeArrowheads="1"/>
            </p:cNvPicPr>
            <p:nvPr/>
          </p:nvPicPr>
          <p:blipFill>
            <a:blip r:embed="rId6">
              <a:extLst>
                <a:ext uri="{28A0092B-C50C-407E-A947-70E740481C1C}">
                  <a14:useLocalDpi xmlns:a14="http://schemas.microsoft.com/office/drawing/2010/main" val="0"/>
                </a:ext>
              </a:extLst>
            </a:blip>
            <a:srcRect t="15961" b="25320"/>
            <a:stretch>
              <a:fillRect/>
            </a:stretch>
          </p:blipFill>
          <p:spPr bwMode="auto">
            <a:xfrm>
              <a:off x="2911" y="3272"/>
              <a:ext cx="981"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09367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2.1	</a:t>
            </a:r>
            <a:r>
              <a:rPr lang="zh-CN" altLang="en-US" sz="2800" dirty="0" smtClean="0">
                <a:solidFill>
                  <a:schemeClr val="tx1"/>
                </a:solidFill>
                <a:ea typeface="微软雅黑" panose="020B0503020204020204" pitchFamily="34" charset="-122"/>
              </a:rPr>
              <a:t>软件测试基本概念</a:t>
            </a:r>
            <a:endParaRPr lang="zh-CN" altLang="en-US" sz="2800" dirty="0">
              <a:solidFill>
                <a:schemeClr val="tx1"/>
              </a:solidFill>
              <a:ea typeface="微软雅黑" panose="020B0503020204020204" pitchFamily="34" charset="-122"/>
            </a:endParaRPr>
          </a:p>
        </p:txBody>
      </p:sp>
      <p:sp>
        <p:nvSpPr>
          <p:cNvPr id="20"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为什么需要软件测试</a:t>
            </a:r>
            <a:endParaRPr lang="en-US" sz="2400" dirty="0">
              <a:solidFill>
                <a:srgbClr val="0070C0"/>
              </a:solidFill>
              <a:latin typeface="微软雅黑" panose="020B0503020204020204" pitchFamily="34" charset="-122"/>
              <a:ea typeface="微软雅黑" panose="020B0503020204020204" pitchFamily="34" charset="-122"/>
            </a:endParaRPr>
          </a:p>
        </p:txBody>
      </p:sp>
      <p:pic>
        <p:nvPicPr>
          <p:cNvPr id="12" name="Picture 11" descr="无标题-3.jpg"/>
          <p:cNvPicPr>
            <a:picLocks noChangeAspect="1"/>
          </p:cNvPicPr>
          <p:nvPr/>
        </p:nvPicPr>
        <p:blipFill>
          <a:blip r:embed="rId3"/>
          <a:stretch>
            <a:fillRect/>
          </a:stretch>
        </p:blipFill>
        <p:spPr>
          <a:xfrm>
            <a:off x="1675812" y="2895600"/>
            <a:ext cx="4343988" cy="3505200"/>
          </a:xfrm>
          <a:prstGeom prst="rect">
            <a:avLst/>
          </a:prstGeom>
          <a:ln>
            <a:noFill/>
          </a:ln>
          <a:effectLst>
            <a:softEdge rad="112500"/>
          </a:effectLst>
        </p:spPr>
      </p:pic>
      <p:sp>
        <p:nvSpPr>
          <p:cNvPr id="13" name="Cloud 12"/>
          <p:cNvSpPr/>
          <p:nvPr/>
        </p:nvSpPr>
        <p:spPr bwMode="auto">
          <a:xfrm>
            <a:off x="457200" y="1371599"/>
            <a:ext cx="3581400" cy="1360025"/>
          </a:xfrm>
          <a:prstGeom prst="cloud">
            <a:avLst/>
          </a:prstGeom>
          <a:noFill/>
          <a:ln w="3175" cap="flat" cmpd="sng" algn="ctr">
            <a:solidFill>
              <a:schemeClr val="accent1"/>
            </a:solidFill>
            <a:prstDash val="solid"/>
            <a:round/>
            <a:headEnd type="none" w="med" len="med"/>
            <a:tailEnd type="none" w="med" len="med"/>
          </a:ln>
          <a:effectLst/>
        </p:spPr>
        <p:txBody>
          <a:bodyPr/>
          <a:lstStyle/>
          <a:p>
            <a:pPr>
              <a:defRPr/>
            </a:pPr>
            <a:r>
              <a:rPr lang="en-US" altLang="zh-CN" sz="2000" b="0" dirty="0">
                <a:solidFill>
                  <a:schemeClr val="tx1"/>
                </a:solidFill>
                <a:latin typeface="微软雅黑" panose="020B0503020204020204" pitchFamily="34" charset="-122"/>
                <a:ea typeface="微软雅黑" panose="020B0503020204020204" pitchFamily="34" charset="-122"/>
              </a:rPr>
              <a:t>PM</a:t>
            </a:r>
            <a:r>
              <a:rPr lang="zh-CN" altLang="en-US" sz="2000" b="0" dirty="0">
                <a:solidFill>
                  <a:schemeClr val="tx1"/>
                </a:solidFill>
                <a:latin typeface="微软雅黑" panose="020B0503020204020204" pitchFamily="34" charset="-122"/>
                <a:ea typeface="微软雅黑" panose="020B0503020204020204" pitchFamily="34" charset="-122"/>
              </a:rPr>
              <a:t>：小李，订单模块明天之前编码必须完成，并提交给测试组进行测试。</a:t>
            </a:r>
          </a:p>
        </p:txBody>
      </p:sp>
      <p:sp>
        <p:nvSpPr>
          <p:cNvPr id="14" name="Cloud 13"/>
          <p:cNvSpPr/>
          <p:nvPr/>
        </p:nvSpPr>
        <p:spPr bwMode="auto">
          <a:xfrm>
            <a:off x="3886200" y="1028700"/>
            <a:ext cx="4267200" cy="3124200"/>
          </a:xfrm>
          <a:prstGeom prst="cloud">
            <a:avLst/>
          </a:prstGeom>
          <a:noFill/>
          <a:ln w="3175" cap="flat" cmpd="sng" algn="ctr">
            <a:solidFill>
              <a:schemeClr val="accent1"/>
            </a:solidFill>
            <a:prstDash val="solid"/>
            <a:round/>
            <a:headEnd type="none" w="med" len="med"/>
            <a:tailEnd type="none" w="med" len="med"/>
          </a:ln>
          <a:effectLst/>
        </p:spPr>
        <p:txBody>
          <a:bodyPr/>
          <a:lstStyle/>
          <a:p>
            <a:pPr>
              <a:defRPr/>
            </a:pPr>
            <a:r>
              <a:rPr lang="en-US" altLang="zh-CN" sz="2000" b="0" dirty="0">
                <a:latin typeface="微软雅黑" panose="020B0503020204020204" pitchFamily="34" charset="-122"/>
                <a:ea typeface="微软雅黑" panose="020B0503020204020204" pitchFamily="34" charset="-122"/>
              </a:rPr>
              <a:t>Programmer</a:t>
            </a:r>
            <a:r>
              <a:rPr lang="zh-CN" altLang="en-US" sz="2000" b="0" dirty="0">
                <a:latin typeface="微软雅黑" panose="020B0503020204020204" pitchFamily="34" charset="-122"/>
                <a:ea typeface="微软雅黑" panose="020B0503020204020204" pitchFamily="34" charset="-122"/>
              </a:rPr>
              <a:t>：明天？</a:t>
            </a:r>
            <a:r>
              <a:rPr lang="en-US" altLang="zh-CN" sz="2000" b="0" dirty="0">
                <a:latin typeface="微软雅黑" panose="020B0503020204020204" pitchFamily="34" charset="-122"/>
                <a:ea typeface="微软雅黑" panose="020B0503020204020204" pitchFamily="34" charset="-122"/>
              </a:rPr>
              <a:t>..</a:t>
            </a:r>
            <a:r>
              <a:rPr lang="zh-CN" altLang="en-US" sz="2000" b="0" dirty="0">
                <a:latin typeface="微软雅黑" panose="020B0503020204020204" pitchFamily="34" charset="-122"/>
                <a:ea typeface="微软雅黑" panose="020B0503020204020204" pitchFamily="34" charset="-122"/>
              </a:rPr>
              <a:t>那好吧，这个模块功能很多，需要编写的代码非常的多。</a:t>
            </a:r>
            <a:endParaRPr lang="en-US" altLang="zh-CN" sz="2000" b="0" dirty="0">
              <a:latin typeface="微软雅黑" panose="020B0503020204020204" pitchFamily="34" charset="-122"/>
              <a:ea typeface="微软雅黑" panose="020B0503020204020204" pitchFamily="34" charset="-122"/>
            </a:endParaRPr>
          </a:p>
          <a:p>
            <a:pPr>
              <a:defRPr/>
            </a:pPr>
            <a:r>
              <a:rPr lang="en-US" altLang="zh-CN" sz="2000" b="0" dirty="0">
                <a:latin typeface="微软雅黑" panose="020B0503020204020204" pitchFamily="34" charset="-122"/>
                <a:ea typeface="微软雅黑" panose="020B0503020204020204" pitchFamily="34" charset="-122"/>
              </a:rPr>
              <a:t>……</a:t>
            </a:r>
          </a:p>
          <a:p>
            <a:pPr>
              <a:defRPr/>
            </a:pPr>
            <a:r>
              <a:rPr lang="zh-CN" altLang="en-US" sz="2000" b="0" dirty="0">
                <a:latin typeface="微软雅黑" panose="020B0503020204020204" pitchFamily="34" charset="-122"/>
                <a:ea typeface="微软雅黑" panose="020B0503020204020204" pitchFamily="34" charset="-122"/>
              </a:rPr>
              <a:t>紧接着，他只好埋头苦干，拼命的写着代码。</a:t>
            </a:r>
            <a:endParaRPr lang="en-US" altLang="zh-CN" sz="2000" b="0" dirty="0">
              <a:latin typeface="微软雅黑" panose="020B0503020204020204" pitchFamily="34" charset="-122"/>
              <a:ea typeface="微软雅黑" panose="020B0503020204020204" pitchFamily="34" charset="-122"/>
            </a:endParaRPr>
          </a:p>
          <a:p>
            <a:pPr>
              <a:defRPr/>
            </a:pPr>
            <a:r>
              <a:rPr lang="en-US" altLang="zh-CN" sz="2000" b="0" dirty="0">
                <a:latin typeface="微软雅黑" panose="020B0503020204020204" pitchFamily="34" charset="-122"/>
                <a:ea typeface="微软雅黑" panose="020B0503020204020204" pitchFamily="34" charset="-122"/>
              </a:rPr>
              <a:t>If </a:t>
            </a:r>
            <a:r>
              <a:rPr lang="en-US" altLang="zh-CN" sz="2000" b="0" dirty="0" err="1">
                <a:latin typeface="微软雅黑" panose="020B0503020204020204" pitchFamily="34" charset="-122"/>
                <a:ea typeface="微软雅黑" panose="020B0503020204020204" pitchFamily="34" charset="-122"/>
              </a:rPr>
              <a:t>intPrice</a:t>
            </a:r>
            <a:r>
              <a:rPr lang="en-US" altLang="zh-CN" sz="2000" b="0" dirty="0">
                <a:latin typeface="微软雅黑" panose="020B0503020204020204" pitchFamily="34" charset="-122"/>
                <a:ea typeface="微软雅黑" panose="020B0503020204020204" pitchFamily="34" charset="-122"/>
              </a:rPr>
              <a:t>&gt;0 Then</a:t>
            </a:r>
          </a:p>
          <a:p>
            <a:pPr>
              <a:defRPr/>
            </a:pPr>
            <a:r>
              <a:rPr lang="en-US" altLang="zh-CN" sz="2000" b="0" dirty="0">
                <a:latin typeface="微软雅黑" panose="020B0503020204020204" pitchFamily="34" charset="-122"/>
                <a:ea typeface="微软雅黑" panose="020B0503020204020204" pitchFamily="34" charset="-122"/>
              </a:rPr>
              <a:t>  receipt = </a:t>
            </a:r>
            <a:r>
              <a:rPr lang="en-US" altLang="zh-CN" sz="2000" b="0" dirty="0" err="1">
                <a:latin typeface="微软雅黑" panose="020B0503020204020204" pitchFamily="34" charset="-122"/>
                <a:ea typeface="微软雅黑" panose="020B0503020204020204" pitchFamily="34" charset="-122"/>
              </a:rPr>
              <a:t>intPrice</a:t>
            </a:r>
            <a:r>
              <a:rPr lang="en-US" altLang="zh-CN" sz="2000" b="0" dirty="0">
                <a:latin typeface="微软雅黑" panose="020B0503020204020204" pitchFamily="34" charset="-122"/>
                <a:ea typeface="微软雅黑" panose="020B0503020204020204" pitchFamily="34" charset="-122"/>
              </a:rPr>
              <a:t> * 1.0</a:t>
            </a:r>
          </a:p>
          <a:p>
            <a:pPr>
              <a:defRPr/>
            </a:pPr>
            <a:r>
              <a:rPr lang="en-US" altLang="zh-CN" sz="1600" b="0" dirty="0">
                <a:solidFill>
                  <a:schemeClr val="tx1"/>
                </a:solidFill>
                <a:latin typeface="微软雅黑" panose="020B0503020204020204" pitchFamily="34" charset="-122"/>
                <a:ea typeface="微软雅黑" panose="020B0503020204020204" pitchFamily="34" charset="-122"/>
              </a:rPr>
              <a:t>       ……</a:t>
            </a:r>
            <a:endParaRPr lang="zh-CN" altLang="en-US" sz="1600" b="0" dirty="0">
              <a:solidFill>
                <a:schemeClr val="tx1"/>
              </a:solidFill>
              <a:latin typeface="微软雅黑" panose="020B0503020204020204" pitchFamily="34" charset="-122"/>
              <a:ea typeface="微软雅黑" panose="020B0503020204020204" pitchFamily="34" charset="-122"/>
            </a:endParaRPr>
          </a:p>
        </p:txBody>
      </p:sp>
      <p:sp>
        <p:nvSpPr>
          <p:cNvPr id="15" name="Cloud Callout 14"/>
          <p:cNvSpPr/>
          <p:nvPr/>
        </p:nvSpPr>
        <p:spPr bwMode="auto">
          <a:xfrm>
            <a:off x="6553200" y="4648200"/>
            <a:ext cx="2514600" cy="1447800"/>
          </a:xfrm>
          <a:prstGeom prst="cloudCallout">
            <a:avLst>
              <a:gd name="adj1" fmla="val -53164"/>
              <a:gd name="adj2" fmla="val -91462"/>
            </a:avLst>
          </a:prstGeom>
          <a:noFill/>
          <a:ln w="3175" cap="flat" cmpd="sng" algn="ctr">
            <a:solidFill>
              <a:schemeClr val="accent1"/>
            </a:solidFill>
            <a:prstDash val="solid"/>
            <a:round/>
            <a:headEnd type="none" w="med" len="med"/>
            <a:tailEnd type="none" w="med" len="med"/>
          </a:ln>
          <a:effectLst/>
        </p:spPr>
        <p:txBody>
          <a:bodyPr/>
          <a:lstStyle/>
          <a:p>
            <a:r>
              <a:rPr lang="en-US" altLang="zh-CN" sz="2000" dirty="0">
                <a:latin typeface="微软雅黑" panose="020B0503020204020204" pitchFamily="34" charset="-122"/>
                <a:ea typeface="微软雅黑" panose="020B0503020204020204" pitchFamily="34" charset="-122"/>
              </a:rPr>
              <a:t>A mistake!</a:t>
            </a:r>
          </a:p>
          <a:p>
            <a:r>
              <a:rPr lang="zh-CN" altLang="en-US" sz="2000" dirty="0">
                <a:latin typeface="微软雅黑" panose="020B0503020204020204" pitchFamily="34" charset="-122"/>
                <a:ea typeface="微软雅黑" panose="020B0503020204020204" pitchFamily="34" charset="-122"/>
              </a:rPr>
              <a:t>这应该是</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，被程序员错误的写成了</a:t>
            </a:r>
            <a:r>
              <a:rPr lang="en-US" altLang="zh-CN" sz="2000" dirty="0">
                <a:latin typeface="微软雅黑" panose="020B0503020204020204" pitchFamily="34" charset="-122"/>
                <a:ea typeface="微软雅黑" panose="020B0503020204020204" pitchFamily="34" charset="-122"/>
              </a:rPr>
              <a:t>1.0</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310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2.1	</a:t>
            </a:r>
            <a:r>
              <a:rPr lang="zh-CN" altLang="en-US" sz="2800" dirty="0" smtClean="0">
                <a:solidFill>
                  <a:schemeClr val="tx1"/>
                </a:solidFill>
                <a:ea typeface="微软雅黑" panose="020B0503020204020204" pitchFamily="34" charset="-122"/>
              </a:rPr>
              <a:t>软件测试基本概念</a:t>
            </a:r>
            <a:endParaRPr lang="zh-CN" altLang="en-US" sz="2800" dirty="0">
              <a:solidFill>
                <a:schemeClr val="tx1"/>
              </a:solidFill>
              <a:ea typeface="微软雅黑" panose="020B0503020204020204" pitchFamily="34" charset="-122"/>
            </a:endParaRPr>
          </a:p>
        </p:txBody>
      </p:sp>
      <p:pic>
        <p:nvPicPr>
          <p:cNvPr id="66" name="Content Placeholder 4" descr="TestTrack_Pro.gif"/>
          <p:cNvPicPr>
            <a:picLocks noGrp="1" noChangeAspect="1"/>
          </p:cNvPicPr>
          <p:nvPr>
            <p:ph idx="4294967295"/>
          </p:nvPr>
        </p:nvPicPr>
        <p:blipFill>
          <a:blip r:embed="rId3"/>
          <a:stretch>
            <a:fillRect/>
          </a:stretch>
        </p:blipFill>
        <p:spPr>
          <a:xfrm>
            <a:off x="2157476" y="2011005"/>
            <a:ext cx="3182938" cy="2743200"/>
          </a:xfrm>
          <a:effectLst>
            <a:softEdge rad="112500"/>
          </a:effectLst>
        </p:spPr>
      </p:pic>
      <p:sp>
        <p:nvSpPr>
          <p:cNvPr id="20"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为什么需要软件测试</a:t>
            </a:r>
            <a:endParaRPr lang="en-US" sz="2400" dirty="0">
              <a:solidFill>
                <a:srgbClr val="0070C0"/>
              </a:solidFill>
              <a:latin typeface="微软雅黑" panose="020B0503020204020204" pitchFamily="34" charset="-122"/>
              <a:ea typeface="微软雅黑" panose="020B0503020204020204" pitchFamily="34" charset="-122"/>
            </a:endParaRPr>
          </a:p>
        </p:txBody>
      </p:sp>
      <p:sp>
        <p:nvSpPr>
          <p:cNvPr id="67" name="TextBox 7"/>
          <p:cNvSpPr txBox="1">
            <a:spLocks noChangeArrowheads="1"/>
          </p:cNvSpPr>
          <p:nvPr/>
        </p:nvSpPr>
        <p:spPr bwMode="auto">
          <a:xfrm>
            <a:off x="2606225" y="1906200"/>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sz="2000" b="0" dirty="0">
                <a:solidFill>
                  <a:schemeClr val="tx1"/>
                </a:solidFill>
                <a:latin typeface="微软雅黑" panose="020B0503020204020204" pitchFamily="34" charset="-122"/>
                <a:ea typeface="微软雅黑" panose="020B0503020204020204" pitchFamily="34" charset="-122"/>
              </a:rPr>
              <a:t>人本身容易犯错误</a:t>
            </a:r>
          </a:p>
        </p:txBody>
      </p:sp>
      <p:sp>
        <p:nvSpPr>
          <p:cNvPr id="68" name="TextBox 8"/>
          <p:cNvSpPr txBox="1">
            <a:spLocks noChangeArrowheads="1"/>
          </p:cNvSpPr>
          <p:nvPr/>
        </p:nvSpPr>
        <p:spPr bwMode="auto">
          <a:xfrm>
            <a:off x="1086690" y="2305051"/>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sz="2000" b="0" dirty="0">
                <a:solidFill>
                  <a:schemeClr val="tx1"/>
                </a:solidFill>
                <a:latin typeface="微软雅黑" panose="020B0503020204020204" pitchFamily="34" charset="-122"/>
                <a:ea typeface="微软雅黑" panose="020B0503020204020204" pitchFamily="34" charset="-122"/>
              </a:rPr>
              <a:t>时间的压力</a:t>
            </a:r>
          </a:p>
        </p:txBody>
      </p:sp>
      <p:sp>
        <p:nvSpPr>
          <p:cNvPr id="69" name="TextBox 9"/>
          <p:cNvSpPr txBox="1">
            <a:spLocks noChangeArrowheads="1"/>
          </p:cNvSpPr>
          <p:nvPr/>
        </p:nvSpPr>
        <p:spPr bwMode="auto">
          <a:xfrm>
            <a:off x="1461638" y="4554150"/>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sz="2000" b="0" dirty="0">
                <a:solidFill>
                  <a:schemeClr val="tx1"/>
                </a:solidFill>
                <a:latin typeface="微软雅黑" panose="020B0503020204020204" pitchFamily="34" charset="-122"/>
                <a:ea typeface="微软雅黑" panose="020B0503020204020204" pitchFamily="34" charset="-122"/>
              </a:rPr>
              <a:t>复杂的代码</a:t>
            </a:r>
          </a:p>
        </p:txBody>
      </p:sp>
      <p:sp>
        <p:nvSpPr>
          <p:cNvPr id="70" name="TextBox 10"/>
          <p:cNvSpPr txBox="1">
            <a:spLocks noChangeArrowheads="1"/>
          </p:cNvSpPr>
          <p:nvPr/>
        </p:nvSpPr>
        <p:spPr bwMode="auto">
          <a:xfrm>
            <a:off x="4281050" y="455415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sz="2000" b="0" dirty="0">
                <a:solidFill>
                  <a:schemeClr val="tx1"/>
                </a:solidFill>
                <a:latin typeface="微软雅黑" panose="020B0503020204020204" pitchFamily="34" charset="-122"/>
                <a:ea typeface="微软雅黑" panose="020B0503020204020204" pitchFamily="34" charset="-122"/>
              </a:rPr>
              <a:t>复杂的系统架构</a:t>
            </a:r>
          </a:p>
        </p:txBody>
      </p:sp>
      <p:sp>
        <p:nvSpPr>
          <p:cNvPr id="71" name="TextBox 11"/>
          <p:cNvSpPr txBox="1">
            <a:spLocks noChangeArrowheads="1"/>
          </p:cNvSpPr>
          <p:nvPr/>
        </p:nvSpPr>
        <p:spPr bwMode="auto">
          <a:xfrm>
            <a:off x="1461638" y="3865784"/>
            <a:ext cx="14670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sz="2000" b="0" dirty="0">
                <a:solidFill>
                  <a:schemeClr val="tx1"/>
                </a:solidFill>
                <a:latin typeface="微软雅黑" panose="020B0503020204020204" pitchFamily="34" charset="-122"/>
                <a:ea typeface="微软雅黑" panose="020B0503020204020204" pitchFamily="34" charset="-122"/>
              </a:rPr>
              <a:t>技术的革新</a:t>
            </a:r>
          </a:p>
        </p:txBody>
      </p:sp>
      <p:sp>
        <p:nvSpPr>
          <p:cNvPr id="72" name="TextBox 12"/>
          <p:cNvSpPr txBox="1">
            <a:spLocks noChangeArrowheads="1"/>
          </p:cNvSpPr>
          <p:nvPr/>
        </p:nvSpPr>
        <p:spPr bwMode="auto">
          <a:xfrm>
            <a:off x="625025" y="322065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sz="2000" b="0" dirty="0">
                <a:solidFill>
                  <a:schemeClr val="tx1"/>
                </a:solidFill>
                <a:latin typeface="微软雅黑" panose="020B0503020204020204" pitchFamily="34" charset="-122"/>
                <a:ea typeface="微软雅黑" panose="020B0503020204020204" pitchFamily="34" charset="-122"/>
              </a:rPr>
              <a:t>复杂的外部系统</a:t>
            </a:r>
          </a:p>
        </p:txBody>
      </p:sp>
      <p:sp>
        <p:nvSpPr>
          <p:cNvPr id="73" name="Freeform 72"/>
          <p:cNvSpPr/>
          <p:nvPr/>
        </p:nvSpPr>
        <p:spPr bwMode="auto">
          <a:xfrm>
            <a:off x="4739825" y="2744339"/>
            <a:ext cx="1828800" cy="709159"/>
          </a:xfrm>
          <a:custGeom>
            <a:avLst/>
            <a:gdLst>
              <a:gd name="connsiteX0" fmla="*/ 0 w 1828800"/>
              <a:gd name="connsiteY0" fmla="*/ 427512 h 570016"/>
              <a:gd name="connsiteX1" fmla="*/ 1828800 w 1828800"/>
              <a:gd name="connsiteY1" fmla="*/ 0 h 570016"/>
              <a:gd name="connsiteX2" fmla="*/ 1828800 w 1828800"/>
              <a:gd name="connsiteY2" fmla="*/ 391886 h 570016"/>
              <a:gd name="connsiteX3" fmla="*/ 23750 w 1828800"/>
              <a:gd name="connsiteY3" fmla="*/ 570016 h 570016"/>
              <a:gd name="connsiteX4" fmla="*/ 0 w 1828800"/>
              <a:gd name="connsiteY4" fmla="*/ 427512 h 570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570016">
                <a:moveTo>
                  <a:pt x="0" y="427512"/>
                </a:moveTo>
                <a:lnTo>
                  <a:pt x="1828800" y="0"/>
                </a:lnTo>
                <a:lnTo>
                  <a:pt x="1828800" y="391886"/>
                </a:lnTo>
                <a:lnTo>
                  <a:pt x="23750" y="570016"/>
                </a:lnTo>
                <a:lnTo>
                  <a:pt x="0" y="427512"/>
                </a:lnTo>
                <a:close/>
              </a:path>
            </a:pathLst>
          </a:custGeom>
          <a:solidFill>
            <a:srgbClr val="00B0F0"/>
          </a:solidFill>
          <a:ln w="3175" cap="flat" cmpd="sng" algn="ctr">
            <a:solidFill>
              <a:schemeClr val="tx2"/>
            </a:solid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75" name="Rectangle 12"/>
          <p:cNvSpPr>
            <a:spLocks noChangeArrowheads="1"/>
          </p:cNvSpPr>
          <p:nvPr/>
        </p:nvSpPr>
        <p:spPr bwMode="auto">
          <a:xfrm>
            <a:off x="6568625" y="2744338"/>
            <a:ext cx="1981200" cy="457200"/>
          </a:xfrm>
          <a:prstGeom prst="rect">
            <a:avLst/>
          </a:prstGeom>
          <a:solidFill>
            <a:srgbClr val="00B0F0"/>
          </a:solidFill>
          <a:ln>
            <a:solidFill>
              <a:schemeClr val="tx2"/>
            </a:solidFill>
          </a:ln>
          <a:effectLst>
            <a:prstShdw prst="shdw17" dist="17961" dir="2700000">
              <a:srgbClr val="993D00"/>
            </a:prstShdw>
          </a:effectLst>
        </p:spPr>
        <p:txBody>
          <a:bodyPr wrap="none"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spcBef>
                <a:spcPct val="0"/>
              </a:spcBef>
            </a:pPr>
            <a:r>
              <a:rPr lang="zh-CN" altLang="en-US" sz="1800" dirty="0">
                <a:solidFill>
                  <a:schemeClr val="tx1"/>
                </a:solidFill>
                <a:latin typeface="微软雅黑" panose="020B0503020204020204" pitchFamily="34" charset="-122"/>
                <a:ea typeface="微软雅黑" panose="020B0503020204020204" pitchFamily="34" charset="-122"/>
              </a:rPr>
              <a:t>程序</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77" name="Freeform 76"/>
          <p:cNvSpPr/>
          <p:nvPr/>
        </p:nvSpPr>
        <p:spPr bwMode="auto">
          <a:xfrm>
            <a:off x="4677915" y="3605578"/>
            <a:ext cx="1913860" cy="472685"/>
          </a:xfrm>
          <a:custGeom>
            <a:avLst/>
            <a:gdLst>
              <a:gd name="connsiteX0" fmla="*/ 21265 w 1913860"/>
              <a:gd name="connsiteY0" fmla="*/ 21265 h 510362"/>
              <a:gd name="connsiteX1" fmla="*/ 1903227 w 1913860"/>
              <a:gd name="connsiteY1" fmla="*/ 0 h 510362"/>
              <a:gd name="connsiteX2" fmla="*/ 1913860 w 1913860"/>
              <a:gd name="connsiteY2" fmla="*/ 510362 h 510362"/>
              <a:gd name="connsiteX3" fmla="*/ 0 w 1913860"/>
              <a:gd name="connsiteY3" fmla="*/ 265813 h 510362"/>
              <a:gd name="connsiteX4" fmla="*/ 21265 w 1913860"/>
              <a:gd name="connsiteY4" fmla="*/ 21265 h 510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3860" h="510362">
                <a:moveTo>
                  <a:pt x="21265" y="21265"/>
                </a:moveTo>
                <a:lnTo>
                  <a:pt x="1903227" y="0"/>
                </a:lnTo>
                <a:lnTo>
                  <a:pt x="1913860" y="510362"/>
                </a:lnTo>
                <a:lnTo>
                  <a:pt x="0" y="265813"/>
                </a:lnTo>
                <a:lnTo>
                  <a:pt x="21265" y="21265"/>
                </a:lnTo>
                <a:close/>
              </a:path>
            </a:pathLst>
          </a:custGeom>
          <a:solidFill>
            <a:schemeClr val="accent3">
              <a:lumMod val="40000"/>
              <a:lumOff val="60000"/>
            </a:schemeClr>
          </a:solidFill>
          <a:ln w="3175" cap="flat" cmpd="sng" algn="ctr">
            <a:noFill/>
            <a:prstDash val="solid"/>
            <a:round/>
            <a:headEnd type="none" w="med" len="med"/>
            <a:tailEnd type="none" w="med" len="med"/>
          </a:ln>
          <a:effectLst/>
        </p:spPr>
        <p:txBody>
          <a:bodyPr/>
          <a:lstStyle/>
          <a:p>
            <a:pPr>
              <a:defRPr/>
            </a:pPr>
            <a:endParaRPr lang="zh-CN" altLang="en-US" dirty="0">
              <a:latin typeface="微软雅黑" panose="020B0503020204020204" pitchFamily="34" charset="-122"/>
              <a:ea typeface="微软雅黑" panose="020B0503020204020204" pitchFamily="34" charset="-122"/>
            </a:endParaRPr>
          </a:p>
        </p:txBody>
      </p:sp>
      <p:sp>
        <p:nvSpPr>
          <p:cNvPr id="78" name="Rectangle 14"/>
          <p:cNvSpPr>
            <a:spLocks noChangeArrowheads="1"/>
          </p:cNvSpPr>
          <p:nvPr/>
        </p:nvSpPr>
        <p:spPr bwMode="auto">
          <a:xfrm>
            <a:off x="6568625" y="3605577"/>
            <a:ext cx="1981200" cy="480285"/>
          </a:xfrm>
          <a:prstGeom prst="rect">
            <a:avLst/>
          </a:prstGeom>
          <a:solidFill>
            <a:schemeClr val="accent3">
              <a:lumMod val="40000"/>
              <a:lumOff val="60000"/>
            </a:schemeClr>
          </a:solidFill>
          <a:ln>
            <a:noFill/>
          </a:ln>
          <a:effectLst>
            <a:prstShdw prst="shdw17" dist="17961" dir="2700000">
              <a:srgbClr val="997A00"/>
            </a:prstShdw>
          </a:effectLst>
        </p:spPr>
        <p:txBody>
          <a:bodyPr wrap="none" anchor="ct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algn="ctr" eaLnBrk="1" hangingPunct="1">
              <a:spcBef>
                <a:spcPct val="0"/>
              </a:spcBef>
            </a:pPr>
            <a:r>
              <a:rPr lang="zh-CN" altLang="en-US" sz="2000" b="0" dirty="0">
                <a:solidFill>
                  <a:schemeClr val="tx1"/>
                </a:solidFill>
                <a:latin typeface="微软雅黑" panose="020B0503020204020204" pitchFamily="34" charset="-122"/>
                <a:ea typeface="微软雅黑" panose="020B0503020204020204" pitchFamily="34" charset="-122"/>
              </a:rPr>
              <a:t>文档</a:t>
            </a:r>
            <a:endParaRPr lang="en-US" altLang="zh-CN" sz="2000" b="0" dirty="0">
              <a:solidFill>
                <a:schemeClr val="tx1"/>
              </a:solidFill>
              <a:latin typeface="微软雅黑" panose="020B0503020204020204" pitchFamily="34" charset="-122"/>
              <a:ea typeface="微软雅黑" panose="020B0503020204020204" pitchFamily="34" charset="-122"/>
            </a:endParaRPr>
          </a:p>
        </p:txBody>
      </p:sp>
      <p:sp>
        <p:nvSpPr>
          <p:cNvPr id="79" name="Subtitle 1"/>
          <p:cNvSpPr txBox="1">
            <a:spLocks/>
          </p:cNvSpPr>
          <p:nvPr/>
        </p:nvSpPr>
        <p:spPr bwMode="black">
          <a:xfrm>
            <a:off x="391886" y="1510657"/>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000" dirty="0" smtClean="0">
                <a:solidFill>
                  <a:schemeClr val="tx1"/>
                </a:solidFill>
                <a:latin typeface="微软雅黑" panose="020B0503020204020204" pitchFamily="34" charset="-122"/>
                <a:ea typeface="微软雅黑" panose="020B0503020204020204" pitchFamily="34" charset="-122"/>
              </a:rPr>
              <a:t>引起软件缺陷的原因：</a:t>
            </a:r>
            <a:endParaRPr lang="en-US"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61993560"/>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7162800" cy="762000"/>
          </a:xfrm>
        </p:spPr>
        <p:txBody>
          <a:bodyPr/>
          <a:lstStyle/>
          <a:p>
            <a:r>
              <a:rPr lang="en-US" altLang="zh-CN" sz="2800" dirty="0">
                <a:solidFill>
                  <a:schemeClr val="tx1"/>
                </a:solidFill>
                <a:ea typeface="微软雅黑" panose="020B0503020204020204" pitchFamily="34" charset="-122"/>
              </a:rPr>
              <a:t>2.1	</a:t>
            </a:r>
            <a:r>
              <a:rPr lang="zh-CN" altLang="en-US" sz="2800" dirty="0" smtClean="0">
                <a:solidFill>
                  <a:schemeClr val="tx1"/>
                </a:solidFill>
                <a:ea typeface="微软雅黑" panose="020B0503020204020204" pitchFamily="34" charset="-122"/>
              </a:rPr>
              <a:t>软件测试基本概念</a:t>
            </a:r>
            <a:endParaRPr lang="zh-CN" altLang="en-US" sz="2800" dirty="0">
              <a:solidFill>
                <a:schemeClr val="tx1"/>
              </a:solidFill>
              <a:ea typeface="微软雅黑" panose="020B0503020204020204" pitchFamily="34" charset="-122"/>
            </a:endParaRPr>
          </a:p>
        </p:txBody>
      </p:sp>
      <p:sp>
        <p:nvSpPr>
          <p:cNvPr id="20" name="Subtitle 1"/>
          <p:cNvSpPr txBox="1">
            <a:spLocks/>
          </p:cNvSpPr>
          <p:nvPr/>
        </p:nvSpPr>
        <p:spPr bwMode="black">
          <a:xfrm>
            <a:off x="391886" y="94124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为什么需要</a:t>
            </a:r>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软件测试 </a:t>
            </a:r>
            <a:r>
              <a:rPr lang="en-US" altLang="zh-CN"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 </a:t>
            </a:r>
            <a:r>
              <a:rPr lang="zh-CN" altLang="en-US" sz="2400" dirty="0" smtClean="0">
                <a:solidFill>
                  <a:srgbClr val="0070C0"/>
                </a:solidFill>
                <a:latin typeface="微软雅黑" panose="020B0503020204020204" pitchFamily="34" charset="-122"/>
                <a:ea typeface="微软雅黑" panose="020B0503020204020204" pitchFamily="34" charset="-122"/>
                <a:sym typeface="HP Simplified" panose="020B0604020204020204" pitchFamily="34" charset="0"/>
              </a:rPr>
              <a:t>用户的质量体验</a:t>
            </a:r>
            <a:endParaRPr lang="en-US" sz="2400" dirty="0">
              <a:solidFill>
                <a:srgbClr val="0070C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23602" y="1421809"/>
            <a:ext cx="8534400" cy="5044798"/>
            <a:chOff x="304800" y="1219200"/>
            <a:chExt cx="8534400" cy="5044798"/>
          </a:xfrm>
        </p:grpSpPr>
        <p:pic>
          <p:nvPicPr>
            <p:cNvPr id="17" name="Picture 41" descr="无标题-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2888" y="1371600"/>
              <a:ext cx="61071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37"/>
            <p:cNvSpPr txBox="1">
              <a:spLocks noChangeArrowheads="1"/>
            </p:cNvSpPr>
            <p:nvPr/>
          </p:nvSpPr>
          <p:spPr bwMode="auto">
            <a:xfrm>
              <a:off x="6629400" y="3395663"/>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b="0" dirty="0">
                  <a:solidFill>
                    <a:schemeClr val="tx1"/>
                  </a:solidFill>
                  <a:latin typeface="微软雅黑" panose="020B0503020204020204" pitchFamily="34" charset="-122"/>
                  <a:ea typeface="微软雅黑" panose="020B0503020204020204" pitchFamily="34" charset="-122"/>
                </a:rPr>
                <a:t>功能被实现</a:t>
              </a:r>
            </a:p>
          </p:txBody>
        </p:sp>
        <p:sp>
          <p:nvSpPr>
            <p:cNvPr id="19" name="TextBox 36"/>
            <p:cNvSpPr txBox="1">
              <a:spLocks noChangeArrowheads="1"/>
            </p:cNvSpPr>
            <p:nvPr/>
          </p:nvSpPr>
          <p:spPr bwMode="auto">
            <a:xfrm>
              <a:off x="1371600" y="339566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b="0" dirty="0">
                  <a:solidFill>
                    <a:schemeClr val="tx1"/>
                  </a:solidFill>
                  <a:latin typeface="微软雅黑" panose="020B0503020204020204" pitchFamily="34" charset="-122"/>
                  <a:ea typeface="微软雅黑" panose="020B0503020204020204" pitchFamily="34" charset="-122"/>
                </a:rPr>
                <a:t>功能未被实现</a:t>
              </a:r>
            </a:p>
          </p:txBody>
        </p:sp>
        <p:sp>
          <p:nvSpPr>
            <p:cNvPr id="21" name="TextBox 31"/>
            <p:cNvSpPr txBox="1">
              <a:spLocks noChangeArrowheads="1"/>
            </p:cNvSpPr>
            <p:nvPr/>
          </p:nvSpPr>
          <p:spPr bwMode="auto">
            <a:xfrm>
              <a:off x="3994150" y="1295400"/>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b="0" dirty="0">
                  <a:solidFill>
                    <a:schemeClr val="tx1"/>
                  </a:solidFill>
                  <a:latin typeface="微软雅黑" panose="020B0503020204020204" pitchFamily="34" charset="-122"/>
                  <a:ea typeface="微软雅黑" panose="020B0503020204020204" pitchFamily="34" charset="-122"/>
                </a:rPr>
                <a:t>用户满意度高</a:t>
              </a:r>
            </a:p>
          </p:txBody>
        </p:sp>
        <p:sp>
          <p:nvSpPr>
            <p:cNvPr id="22" name="TextBox 35"/>
            <p:cNvSpPr txBox="1">
              <a:spLocks noChangeArrowheads="1"/>
            </p:cNvSpPr>
            <p:nvPr/>
          </p:nvSpPr>
          <p:spPr bwMode="auto">
            <a:xfrm>
              <a:off x="3917950" y="5410200"/>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zh-CN" altLang="en-US" b="0" dirty="0">
                  <a:solidFill>
                    <a:schemeClr val="tx1"/>
                  </a:solidFill>
                  <a:latin typeface="微软雅黑" panose="020B0503020204020204" pitchFamily="34" charset="-122"/>
                  <a:ea typeface="微软雅黑" panose="020B0503020204020204" pitchFamily="34" charset="-122"/>
                </a:rPr>
                <a:t>用户满意度低</a:t>
              </a:r>
            </a:p>
          </p:txBody>
        </p:sp>
        <p:sp>
          <p:nvSpPr>
            <p:cNvPr id="23" name="TextBox 22"/>
            <p:cNvSpPr txBox="1"/>
            <p:nvPr/>
          </p:nvSpPr>
          <p:spPr>
            <a:xfrm>
              <a:off x="3962400" y="5894666"/>
              <a:ext cx="1371600" cy="369332"/>
            </a:xfrm>
            <a:prstGeom prst="rect">
              <a:avLst/>
            </a:prstGeom>
            <a:solidFill>
              <a:srgbClr val="F79709"/>
            </a:solidFill>
            <a:effectLst>
              <a:outerShdw blurRad="50800" dist="38100" dir="2700000" algn="tl" rotWithShape="0">
                <a:prstClr val="black">
                  <a:alpha val="40000"/>
                </a:prstClr>
              </a:outerShdw>
            </a:effectLst>
          </p:spPr>
          <p:txBody>
            <a:bodyPr anchor="ctr">
              <a:spAutoFit/>
            </a:bodyPr>
            <a:lstStyle/>
            <a:p>
              <a:pPr algn="ctr">
                <a:defRPr/>
              </a:pPr>
              <a:r>
                <a:rPr lang="zh-CN" altLang="en-US" b="0" dirty="0">
                  <a:solidFill>
                    <a:schemeClr val="tx1"/>
                  </a:solidFill>
                  <a:latin typeface="微软雅黑" panose="020B0503020204020204" pitchFamily="34" charset="-122"/>
                  <a:ea typeface="微软雅黑" panose="020B0503020204020204" pitchFamily="34" charset="-122"/>
                </a:rPr>
                <a:t>卡鲁模型</a:t>
              </a:r>
            </a:p>
          </p:txBody>
        </p:sp>
        <p:sp>
          <p:nvSpPr>
            <p:cNvPr id="24" name="Cloud Callout 23"/>
            <p:cNvSpPr/>
            <p:nvPr/>
          </p:nvSpPr>
          <p:spPr bwMode="auto">
            <a:xfrm>
              <a:off x="304800" y="4114800"/>
              <a:ext cx="2743200" cy="1905000"/>
            </a:xfrm>
            <a:prstGeom prst="cloudCallout">
              <a:avLst>
                <a:gd name="adj1" fmla="val 81039"/>
                <a:gd name="adj2" fmla="val -1291"/>
              </a:avLst>
            </a:prstGeom>
            <a:gradFill flip="none" rotWithShape="1">
              <a:gsLst>
                <a:gs pos="0">
                  <a:schemeClr val="tx2">
                    <a:lumMod val="50000"/>
                    <a:lumOff val="50000"/>
                  </a:schemeClr>
                </a:gs>
                <a:gs pos="50000">
                  <a:schemeClr val="tx2">
                    <a:lumMod val="50000"/>
                    <a:lumOff val="50000"/>
                  </a:schemeClr>
                </a:gs>
                <a:gs pos="100000">
                  <a:schemeClr val="accent1">
                    <a:tint val="23500"/>
                    <a:satMod val="160000"/>
                  </a:schemeClr>
                </a:gs>
              </a:gsLst>
              <a:lin ang="2700000" scaled="1"/>
              <a:tileRect/>
            </a:gradFill>
            <a:ln w="3175" cap="flat" cmpd="sng" algn="ctr">
              <a:solidFill>
                <a:schemeClr val="accent2">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r>
                <a:rPr lang="zh-CN" altLang="en-US" sz="1600" b="0" dirty="0">
                  <a:solidFill>
                    <a:schemeClr val="tx1"/>
                  </a:solidFill>
                  <a:latin typeface="微软雅黑" panose="020B0503020204020204" pitchFamily="34" charset="-122"/>
                  <a:ea typeface="微软雅黑" panose="020B0503020204020204" pitchFamily="34" charset="-122"/>
                </a:rPr>
                <a:t>测试可以发现严重影响用户满意度的缺陷，修正这些缺陷将会提高软件质量。</a:t>
              </a:r>
            </a:p>
          </p:txBody>
        </p:sp>
        <p:sp>
          <p:nvSpPr>
            <p:cNvPr id="25" name="Cloud Callout 24"/>
            <p:cNvSpPr/>
            <p:nvPr/>
          </p:nvSpPr>
          <p:spPr bwMode="auto">
            <a:xfrm>
              <a:off x="5943600" y="3962400"/>
              <a:ext cx="2895600" cy="1981200"/>
            </a:xfrm>
            <a:prstGeom prst="cloudCallout">
              <a:avLst>
                <a:gd name="adj1" fmla="val -48888"/>
                <a:gd name="adj2" fmla="val -87846"/>
              </a:avLst>
            </a:prstGeom>
            <a:gradFill flip="none" rotWithShape="1">
              <a:gsLst>
                <a:gs pos="0">
                  <a:schemeClr val="accent1">
                    <a:lumMod val="60000"/>
                    <a:lumOff val="40000"/>
                  </a:schemeClr>
                </a:gs>
                <a:gs pos="50000">
                  <a:schemeClr val="accent1">
                    <a:lumMod val="60000"/>
                    <a:lumOff val="40000"/>
                  </a:schemeClr>
                </a:gs>
                <a:gs pos="100000">
                  <a:schemeClr val="accent1">
                    <a:tint val="23500"/>
                    <a:satMod val="160000"/>
                  </a:schemeClr>
                </a:gs>
              </a:gsLst>
              <a:lin ang="2700000" scaled="1"/>
              <a:tileRect/>
            </a:gradFill>
            <a:ln w="317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r>
                <a:rPr lang="zh-CN" altLang="en-US" sz="1600" b="0" dirty="0">
                  <a:solidFill>
                    <a:schemeClr val="tx1"/>
                  </a:solidFill>
                  <a:latin typeface="微软雅黑" panose="020B0503020204020204" pitchFamily="34" charset="-122"/>
                  <a:ea typeface="微软雅黑" panose="020B0503020204020204" pitchFamily="34" charset="-122"/>
                </a:rPr>
                <a:t>一个设计合理的测试过程完成并顺利通过，可以降低系统存在的问题的风险，从而保证质量。</a:t>
              </a:r>
            </a:p>
          </p:txBody>
        </p:sp>
        <p:sp>
          <p:nvSpPr>
            <p:cNvPr id="26" name="Cloud Callout 25"/>
            <p:cNvSpPr/>
            <p:nvPr/>
          </p:nvSpPr>
          <p:spPr bwMode="auto">
            <a:xfrm>
              <a:off x="533400" y="1219200"/>
              <a:ext cx="2895600" cy="1981200"/>
            </a:xfrm>
            <a:prstGeom prst="cloudCallout">
              <a:avLst>
                <a:gd name="adj1" fmla="val 120390"/>
                <a:gd name="adj2" fmla="val -15932"/>
              </a:avLst>
            </a:prstGeom>
            <a:gradFill flip="none" rotWithShape="1">
              <a:gsLst>
                <a:gs pos="0">
                  <a:schemeClr val="accent2">
                    <a:lumMod val="60000"/>
                    <a:lumOff val="40000"/>
                  </a:schemeClr>
                </a:gs>
                <a:gs pos="50000">
                  <a:schemeClr val="accent2">
                    <a:lumMod val="60000"/>
                    <a:lumOff val="40000"/>
                  </a:schemeClr>
                </a:gs>
                <a:gs pos="100000">
                  <a:schemeClr val="accent1">
                    <a:tint val="23500"/>
                    <a:satMod val="160000"/>
                  </a:schemeClr>
                </a:gs>
              </a:gsLst>
              <a:lin ang="2700000" scaled="1"/>
              <a:tileRect/>
            </a:gradFill>
            <a:ln w="317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lgn="ctr">
                <a:defRPr/>
              </a:pPr>
              <a:r>
                <a:rPr lang="zh-CN" altLang="en-US" sz="1600" b="0" dirty="0">
                  <a:solidFill>
                    <a:schemeClr val="tx1"/>
                  </a:solidFill>
                  <a:latin typeface="微软雅黑" panose="020B0503020204020204" pitchFamily="34" charset="-122"/>
                  <a:ea typeface="微软雅黑" panose="020B0503020204020204" pitchFamily="34" charset="-122"/>
                </a:rPr>
                <a:t>通过发现缺陷改正缺陷这样的途径，有利于软件质量进一步得到改善，从而可能达到较高的用户体验。</a:t>
              </a:r>
            </a:p>
          </p:txBody>
        </p:sp>
        <p:sp>
          <p:nvSpPr>
            <p:cNvPr id="27" name="TextBox 47"/>
            <p:cNvSpPr txBox="1">
              <a:spLocks noChangeArrowheads="1"/>
            </p:cNvSpPr>
            <p:nvPr/>
          </p:nvSpPr>
          <p:spPr bwMode="auto">
            <a:xfrm>
              <a:off x="4800600" y="3962400"/>
              <a:ext cx="14058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en-US" altLang="zh-CN" b="0" dirty="0">
                  <a:solidFill>
                    <a:schemeClr val="tx1"/>
                  </a:solidFill>
                  <a:latin typeface="微软雅黑" panose="020B0503020204020204" pitchFamily="34" charset="-122"/>
                  <a:ea typeface="微软雅黑" panose="020B0503020204020204" pitchFamily="34" charset="-122"/>
                </a:rPr>
                <a:t>Basic factors</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28" name="TextBox 48"/>
            <p:cNvSpPr txBox="1">
              <a:spLocks noChangeArrowheads="1"/>
            </p:cNvSpPr>
            <p:nvPr/>
          </p:nvSpPr>
          <p:spPr bwMode="auto">
            <a:xfrm>
              <a:off x="6096000" y="2405063"/>
              <a:ext cx="21597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en-US" altLang="zh-CN" b="0" dirty="0">
                  <a:solidFill>
                    <a:schemeClr val="tx1"/>
                  </a:solidFill>
                  <a:latin typeface="微软雅黑" panose="020B0503020204020204" pitchFamily="34" charset="-122"/>
                  <a:ea typeface="微软雅黑" panose="020B0503020204020204" pitchFamily="34" charset="-122"/>
                </a:rPr>
                <a:t>Performance factors</a:t>
              </a:r>
              <a:endParaRPr lang="zh-CN" altLang="en-US" b="0" dirty="0">
                <a:solidFill>
                  <a:schemeClr val="tx1"/>
                </a:solidFill>
                <a:latin typeface="微软雅黑" panose="020B0503020204020204" pitchFamily="34" charset="-122"/>
                <a:ea typeface="微软雅黑" panose="020B0503020204020204" pitchFamily="34" charset="-122"/>
              </a:endParaRPr>
            </a:p>
          </p:txBody>
        </p:sp>
        <p:sp>
          <p:nvSpPr>
            <p:cNvPr id="29" name="TextBox 49"/>
            <p:cNvSpPr txBox="1">
              <a:spLocks noChangeArrowheads="1"/>
            </p:cNvSpPr>
            <p:nvPr/>
          </p:nvSpPr>
          <p:spPr bwMode="auto">
            <a:xfrm>
              <a:off x="5795963" y="1719263"/>
              <a:ext cx="19891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accent2"/>
                  </a:solidFill>
                  <a:latin typeface="Futura Bk" panose="020B0502020204020303" pitchFamily="34" charset="0"/>
                  <a:ea typeface="宋体" panose="02010600030101010101" pitchFamily="2" charset="-122"/>
                </a:defRPr>
              </a:lvl1pPr>
              <a:lvl2pPr marL="742950" indent="-285750" eaLnBrk="0" hangingPunct="0">
                <a:defRPr sz="1600" b="1">
                  <a:solidFill>
                    <a:schemeClr val="accent2"/>
                  </a:solidFill>
                  <a:latin typeface="Futura Bk" panose="020B0502020204020303" pitchFamily="34" charset="0"/>
                  <a:ea typeface="宋体" panose="02010600030101010101" pitchFamily="2" charset="-122"/>
                </a:defRPr>
              </a:lvl2pPr>
              <a:lvl3pPr marL="1143000" indent="-228600" eaLnBrk="0" hangingPunct="0">
                <a:defRPr sz="1600" b="1">
                  <a:solidFill>
                    <a:schemeClr val="accent2"/>
                  </a:solidFill>
                  <a:latin typeface="Futura Bk" panose="020B0502020204020303" pitchFamily="34" charset="0"/>
                  <a:ea typeface="宋体" panose="02010600030101010101" pitchFamily="2" charset="-122"/>
                </a:defRPr>
              </a:lvl3pPr>
              <a:lvl4pPr marL="1600200" indent="-228600" eaLnBrk="0" hangingPunct="0">
                <a:defRPr sz="1600" b="1">
                  <a:solidFill>
                    <a:schemeClr val="accent2"/>
                  </a:solidFill>
                  <a:latin typeface="Futura Bk" panose="020B0502020204020303" pitchFamily="34" charset="0"/>
                  <a:ea typeface="宋体" panose="02010600030101010101" pitchFamily="2" charset="-122"/>
                </a:defRPr>
              </a:lvl4pPr>
              <a:lvl5pPr marL="2057400" indent="-228600" eaLnBrk="0" hangingPunct="0">
                <a:defRPr sz="1600" b="1">
                  <a:solidFill>
                    <a:schemeClr val="accent2"/>
                  </a:solidFill>
                  <a:latin typeface="Futura Bk" panose="020B0502020204020303" pitchFamily="34" charset="0"/>
                  <a:ea typeface="宋体" panose="02010600030101010101" pitchFamily="2" charset="-122"/>
                </a:defRPr>
              </a:lvl5pPr>
              <a:lvl6pPr marL="25146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6pPr>
              <a:lvl7pPr marL="29718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7pPr>
              <a:lvl8pPr marL="34290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8pPr>
              <a:lvl9pPr marL="3886200" indent="-228600" eaLnBrk="0" fontAlgn="base" hangingPunct="0">
                <a:spcBef>
                  <a:spcPct val="50000"/>
                </a:spcBef>
                <a:spcAft>
                  <a:spcPct val="0"/>
                </a:spcAft>
                <a:defRPr sz="1600" b="1">
                  <a:solidFill>
                    <a:schemeClr val="accent2"/>
                  </a:solidFill>
                  <a:latin typeface="Futura Bk" panose="020B0502020204020303" pitchFamily="34" charset="0"/>
                  <a:ea typeface="宋体" panose="02010600030101010101" pitchFamily="2" charset="-122"/>
                </a:defRPr>
              </a:lvl9pPr>
            </a:lstStyle>
            <a:p>
              <a:pPr eaLnBrk="1" hangingPunct="1"/>
              <a:r>
                <a:rPr lang="en-US" altLang="zh-CN" b="0" dirty="0">
                  <a:solidFill>
                    <a:schemeClr val="tx1"/>
                  </a:solidFill>
                  <a:latin typeface="微软雅黑" panose="020B0503020204020204" pitchFamily="34" charset="-122"/>
                  <a:ea typeface="微软雅黑" panose="020B0503020204020204" pitchFamily="34" charset="-122"/>
                </a:rPr>
                <a:t>Excitement factors</a:t>
              </a:r>
              <a:endParaRPr lang="zh-CN" altLang="en-US" b="0"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27333459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0"/>
            <a:ext cx="7162800" cy="762000"/>
          </a:xfrm>
        </p:spPr>
        <p:txBody>
          <a:bodyPr/>
          <a:lstStyle/>
          <a:p>
            <a:r>
              <a:rPr lang="en-US" altLang="zh-CN" sz="2800" dirty="0" smtClean="0">
                <a:solidFill>
                  <a:schemeClr val="tx1"/>
                </a:solidFill>
              </a:rPr>
              <a:t>2.1.1 </a:t>
            </a:r>
            <a:r>
              <a:rPr lang="zh-CN" altLang="en-US" sz="2800" dirty="0">
                <a:solidFill>
                  <a:schemeClr val="tx1"/>
                </a:solidFill>
              </a:rPr>
              <a:t>软件测试</a:t>
            </a:r>
            <a:r>
              <a:rPr lang="zh-CN" altLang="en-US" sz="2800" dirty="0" smtClean="0">
                <a:solidFill>
                  <a:schemeClr val="tx1"/>
                </a:solidFill>
              </a:rPr>
              <a:t>发展史</a:t>
            </a:r>
            <a:endParaRPr lang="zh-CN" altLang="en-US" sz="2800" dirty="0">
              <a:solidFill>
                <a:schemeClr val="tx1"/>
              </a:solidFill>
            </a:endParaRPr>
          </a:p>
        </p:txBody>
      </p:sp>
      <p:sp>
        <p:nvSpPr>
          <p:cNvPr id="7" name="Text Placeholder 6"/>
          <p:cNvSpPr>
            <a:spLocks noGrp="1"/>
          </p:cNvSpPr>
          <p:nvPr>
            <p:ph idx="4294967295"/>
          </p:nvPr>
        </p:nvSpPr>
        <p:spPr>
          <a:xfrm>
            <a:off x="0" y="762000"/>
            <a:ext cx="9144000" cy="4325937"/>
          </a:xfrm>
        </p:spPr>
        <p:txBody>
          <a:bodyPr/>
          <a:lstStyle/>
          <a:p>
            <a:pPr marL="285750" lvl="1" indent="-285750">
              <a:buFont typeface="Wingdings" panose="05000000000000000000" pitchFamily="2" charset="2"/>
              <a:buChar char="Ø"/>
            </a:pPr>
            <a:r>
              <a:rPr lang="en-US" altLang="zh-CN" sz="2000" b="1" dirty="0">
                <a:solidFill>
                  <a:schemeClr val="tx1"/>
                </a:solidFill>
              </a:rPr>
              <a:t>60</a:t>
            </a:r>
            <a:r>
              <a:rPr lang="zh-CN" altLang="en-US" sz="2000" b="1" dirty="0">
                <a:solidFill>
                  <a:schemeClr val="tx1"/>
                </a:solidFill>
              </a:rPr>
              <a:t>年代以前</a:t>
            </a:r>
          </a:p>
          <a:p>
            <a:pPr lvl="2" indent="0">
              <a:buNone/>
            </a:pPr>
            <a:r>
              <a:rPr lang="zh-CN" altLang="en-US" dirty="0" smtClean="0"/>
              <a:t>软件测试跟</a:t>
            </a:r>
            <a:r>
              <a:rPr lang="zh-CN" altLang="en-US" dirty="0"/>
              <a:t>“调试”（</a:t>
            </a:r>
            <a:r>
              <a:rPr lang="en-US" altLang="zh-CN" dirty="0"/>
              <a:t>Debug</a:t>
            </a:r>
            <a:r>
              <a:rPr lang="zh-CN" altLang="en-US" dirty="0"/>
              <a:t>）关联在一起，由开发人员执行。没有单纯意义上的软件测试，软件测试还没有形成概念</a:t>
            </a:r>
            <a:r>
              <a:rPr lang="zh-CN" altLang="en-US" dirty="0" smtClean="0"/>
              <a:t>。</a:t>
            </a:r>
          </a:p>
          <a:p>
            <a:pPr marL="285750" lvl="1" indent="-285750">
              <a:buFont typeface="Wingdings" panose="05000000000000000000" pitchFamily="2" charset="2"/>
              <a:buChar char="Ø"/>
            </a:pPr>
            <a:r>
              <a:rPr lang="zh-CN" altLang="en-US" sz="2000" b="1" dirty="0" smtClean="0">
                <a:solidFill>
                  <a:schemeClr val="tx1"/>
                </a:solidFill>
              </a:rPr>
              <a:t> </a:t>
            </a:r>
            <a:r>
              <a:rPr lang="en-US" altLang="zh-CN" sz="2000" b="1" dirty="0" smtClean="0">
                <a:solidFill>
                  <a:schemeClr val="tx1"/>
                </a:solidFill>
              </a:rPr>
              <a:t>70</a:t>
            </a:r>
            <a:r>
              <a:rPr lang="zh-CN" altLang="en-US" sz="2000" b="1" dirty="0" smtClean="0">
                <a:solidFill>
                  <a:schemeClr val="tx1"/>
                </a:solidFill>
              </a:rPr>
              <a:t>年代初期</a:t>
            </a:r>
          </a:p>
          <a:p>
            <a:pPr lvl="2" indent="0">
              <a:buNone/>
            </a:pPr>
            <a:r>
              <a:rPr lang="en-US" altLang="zh-CN" dirty="0" smtClean="0"/>
              <a:t>Bill </a:t>
            </a:r>
            <a:r>
              <a:rPr lang="en-US" altLang="zh-CN" dirty="0" err="1"/>
              <a:t>Hetzel</a:t>
            </a:r>
            <a:r>
              <a:rPr lang="zh-CN" altLang="en-US" dirty="0"/>
              <a:t>提出软件测试是为了证明程序是正确的</a:t>
            </a:r>
            <a:r>
              <a:rPr lang="zh-CN" altLang="en-US" dirty="0" smtClean="0"/>
              <a:t>，建立一种信心。</a:t>
            </a:r>
            <a:endParaRPr lang="zh-CN" altLang="en-US" dirty="0"/>
          </a:p>
          <a:p>
            <a:pPr marL="285750" lvl="1" indent="-285750">
              <a:buFont typeface="Wingdings" panose="05000000000000000000" pitchFamily="2" charset="2"/>
              <a:buChar char="Ø"/>
            </a:pPr>
            <a:r>
              <a:rPr lang="zh-CN" altLang="en-US" sz="2000" b="1" dirty="0">
                <a:solidFill>
                  <a:schemeClr val="tx1"/>
                </a:solidFill>
              </a:rPr>
              <a:t> </a:t>
            </a:r>
            <a:r>
              <a:rPr lang="en-US" altLang="zh-CN" sz="2000" b="1" dirty="0">
                <a:solidFill>
                  <a:schemeClr val="tx1"/>
                </a:solidFill>
              </a:rPr>
              <a:t>70</a:t>
            </a:r>
            <a:r>
              <a:rPr lang="zh-CN" altLang="en-US" sz="2000" b="1" dirty="0">
                <a:solidFill>
                  <a:schemeClr val="tx1"/>
                </a:solidFill>
              </a:rPr>
              <a:t>年代末期</a:t>
            </a:r>
          </a:p>
          <a:p>
            <a:pPr lvl="2" indent="0">
              <a:buNone/>
            </a:pPr>
            <a:r>
              <a:rPr lang="en-US" altLang="zh-CN" dirty="0" err="1"/>
              <a:t>Glenford</a:t>
            </a:r>
            <a:r>
              <a:rPr lang="en-US" altLang="zh-CN" dirty="0"/>
              <a:t> J Myers</a:t>
            </a:r>
            <a:r>
              <a:rPr lang="zh-CN" altLang="en-US" dirty="0"/>
              <a:t>提出软件测试是为了证明程序是有错误的，</a:t>
            </a:r>
            <a:r>
              <a:rPr lang="en-US" altLang="zh-CN" dirty="0"/>
              <a:t>《</a:t>
            </a:r>
            <a:r>
              <a:rPr lang="zh-CN" altLang="en-US" dirty="0"/>
              <a:t>软件测试的艺术</a:t>
            </a:r>
            <a:r>
              <a:rPr lang="en-US" altLang="zh-CN" dirty="0"/>
              <a:t>》</a:t>
            </a:r>
            <a:r>
              <a:rPr lang="zh-CN" altLang="en-US" dirty="0"/>
              <a:t>。</a:t>
            </a:r>
          </a:p>
          <a:p>
            <a:pPr marL="285750" lvl="1" indent="-285750">
              <a:buFont typeface="Wingdings" panose="05000000000000000000" pitchFamily="2" charset="2"/>
              <a:buChar char="Ø"/>
            </a:pPr>
            <a:r>
              <a:rPr lang="zh-CN" altLang="en-US" sz="2000" b="1" dirty="0">
                <a:solidFill>
                  <a:schemeClr val="tx1"/>
                </a:solidFill>
              </a:rPr>
              <a:t> </a:t>
            </a:r>
            <a:r>
              <a:rPr lang="en-US" altLang="zh-CN" sz="2000" b="1" dirty="0">
                <a:solidFill>
                  <a:schemeClr val="tx1"/>
                </a:solidFill>
              </a:rPr>
              <a:t>80</a:t>
            </a:r>
            <a:r>
              <a:rPr lang="zh-CN" altLang="en-US" sz="2000" b="1" dirty="0">
                <a:solidFill>
                  <a:schemeClr val="tx1"/>
                </a:solidFill>
              </a:rPr>
              <a:t>年代</a:t>
            </a:r>
          </a:p>
          <a:p>
            <a:pPr lvl="2" indent="0">
              <a:buNone/>
            </a:pPr>
            <a:r>
              <a:rPr lang="zh-CN" altLang="en-US" dirty="0"/>
              <a:t>提出了一系列各种复杂而精密的软件开发设计流程和管理方法，例如</a:t>
            </a:r>
            <a:r>
              <a:rPr lang="en-US" altLang="zh-CN" dirty="0" smtClean="0"/>
              <a:t>CMM</a:t>
            </a:r>
            <a:r>
              <a:rPr lang="zh-CN" altLang="en-US" dirty="0" smtClean="0"/>
              <a:t>、</a:t>
            </a:r>
            <a:r>
              <a:rPr lang="en-US" altLang="zh-CN" dirty="0" smtClean="0"/>
              <a:t>CMMI</a:t>
            </a:r>
            <a:r>
              <a:rPr lang="zh-CN" altLang="en-US" dirty="0"/>
              <a:t>软件测试也有了行业标准</a:t>
            </a:r>
            <a:r>
              <a:rPr lang="en-US" altLang="zh-CN" dirty="0" smtClean="0"/>
              <a:t>IEEE/ANSI</a:t>
            </a:r>
            <a:r>
              <a:rPr lang="zh-CN" altLang="en-US" dirty="0" smtClean="0"/>
              <a:t>，</a:t>
            </a:r>
            <a:r>
              <a:rPr lang="en-US" altLang="zh-CN" dirty="0" smtClean="0"/>
              <a:t>V</a:t>
            </a:r>
            <a:r>
              <a:rPr lang="zh-CN" altLang="en-US" dirty="0" smtClean="0"/>
              <a:t>模型。</a:t>
            </a:r>
            <a:endParaRPr lang="zh-CN" altLang="en-US" dirty="0"/>
          </a:p>
          <a:p>
            <a:pPr marL="285750" lvl="1" indent="-285750">
              <a:buFont typeface="Wingdings" panose="05000000000000000000" pitchFamily="2" charset="2"/>
              <a:buChar char="Ø"/>
            </a:pPr>
            <a:r>
              <a:rPr lang="zh-CN" altLang="en-US" sz="2000" b="1" dirty="0">
                <a:solidFill>
                  <a:schemeClr val="tx1"/>
                </a:solidFill>
              </a:rPr>
              <a:t> </a:t>
            </a:r>
            <a:r>
              <a:rPr lang="en-US" altLang="zh-CN" sz="2000" b="1" dirty="0">
                <a:solidFill>
                  <a:schemeClr val="tx1"/>
                </a:solidFill>
              </a:rPr>
              <a:t>90</a:t>
            </a:r>
            <a:r>
              <a:rPr lang="zh-CN" altLang="en-US" sz="2000" b="1" dirty="0">
                <a:solidFill>
                  <a:schemeClr val="tx1"/>
                </a:solidFill>
              </a:rPr>
              <a:t>年代</a:t>
            </a:r>
          </a:p>
          <a:p>
            <a:pPr lvl="2" indent="0">
              <a:buNone/>
            </a:pPr>
            <a:r>
              <a:rPr lang="zh-CN" altLang="en-US" dirty="0"/>
              <a:t>手工测试（</a:t>
            </a:r>
            <a:r>
              <a:rPr lang="en-US" altLang="zh-CN" dirty="0"/>
              <a:t>Manual Test</a:t>
            </a:r>
            <a:r>
              <a:rPr lang="zh-CN" altLang="en-US" dirty="0"/>
              <a:t>）到测试工具</a:t>
            </a:r>
            <a:r>
              <a:rPr lang="zh-CN" altLang="en-US" dirty="0" smtClean="0"/>
              <a:t>的发展。</a:t>
            </a:r>
            <a:endParaRPr lang="zh-CN" altLang="en-US" dirty="0"/>
          </a:p>
          <a:p>
            <a:pPr marL="285750" lvl="1" indent="-285750">
              <a:buFont typeface="Wingdings" panose="05000000000000000000" pitchFamily="2" charset="2"/>
              <a:buChar char="Ø"/>
            </a:pPr>
            <a:r>
              <a:rPr lang="zh-CN" altLang="en-US" sz="2000" b="1" dirty="0">
                <a:solidFill>
                  <a:schemeClr val="tx1"/>
                </a:solidFill>
              </a:rPr>
              <a:t> 现在</a:t>
            </a:r>
          </a:p>
          <a:p>
            <a:pPr lvl="2" indent="0">
              <a:buNone/>
            </a:pPr>
            <a:r>
              <a:rPr lang="zh-CN" altLang="en-US" dirty="0"/>
              <a:t>软件测试管理工具的大量</a:t>
            </a:r>
            <a:r>
              <a:rPr lang="zh-CN" altLang="en-US" dirty="0" smtClean="0"/>
              <a:t>应用，测试是为了度量和提高被测软件的质量。</a:t>
            </a:r>
            <a:endParaRPr lang="en-US" dirty="0" smtClean="0"/>
          </a:p>
          <a:p>
            <a:pPr marL="0" lvl="2" indent="0">
              <a:buNone/>
            </a:pPr>
            <a:endParaRPr lang="en-US" dirty="0" smtClean="0"/>
          </a:p>
        </p:txBody>
      </p:sp>
    </p:spTree>
    <p:extLst>
      <p:ext uri="{BB962C8B-B14F-4D97-AF65-F5344CB8AC3E}">
        <p14:creationId xmlns:p14="http://schemas.microsoft.com/office/powerpoint/2010/main" val="1959348507"/>
      </p:ext>
    </p:extLst>
  </p:cSld>
  <p:clrMapOvr>
    <a:masterClrMapping/>
  </p:clrMapOvr>
  <p:transition>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cg7G7T1JVEmo0wWKUNBGSA"/>
</p:tagLst>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5BA1BE96BED65458B369405EF4B58DB" ma:contentTypeVersion="0" ma:contentTypeDescription="Create a new document." ma:contentTypeScope="" ma:versionID="ff20aff26a81a04be0fc3f24cc76484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2FB035-6A27-4079-A5CE-5B9F385880E8}">
  <ds:schemaRefs>
    <ds:schemaRef ds:uri="http://schemas.microsoft.com/sharepoint/v3/contenttype/forms"/>
  </ds:schemaRefs>
</ds:datastoreItem>
</file>

<file path=customXml/itemProps2.xml><?xml version="1.0" encoding="utf-8"?>
<ds:datastoreItem xmlns:ds="http://schemas.openxmlformats.org/officeDocument/2006/customXml" ds:itemID="{22FA114E-EBA8-4F21-AE72-3F29C39C1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D48AF10-C681-4FBA-A692-439C5D8B5A4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37880</TotalTime>
  <Words>4482</Words>
  <Application>Microsoft Office PowerPoint</Application>
  <PresentationFormat>全屏显示(4:3)</PresentationFormat>
  <Paragraphs>580</Paragraphs>
  <Slides>53</Slides>
  <Notes>42</Notes>
  <HiddenSlides>8</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53</vt:i4>
      </vt:variant>
    </vt:vector>
  </HeadingPairs>
  <TitlesOfParts>
    <vt:vector size="63" baseType="lpstr">
      <vt:lpstr>Futura Bk</vt:lpstr>
      <vt:lpstr>HP Simplified</vt:lpstr>
      <vt:lpstr>宋体</vt:lpstr>
      <vt:lpstr>微软雅黑</vt:lpstr>
      <vt:lpstr>Arial</vt:lpstr>
      <vt:lpstr>Calibri</vt:lpstr>
      <vt:lpstr>Verdana</vt:lpstr>
      <vt:lpstr>Wingdings</vt:lpstr>
      <vt:lpstr>ppt主题</vt:lpstr>
      <vt:lpstr>6_自定义设计方案</vt:lpstr>
      <vt:lpstr>第二章 软件测试基础</vt:lpstr>
      <vt:lpstr>本章教学目标及重点</vt:lpstr>
      <vt:lpstr>本章安排</vt:lpstr>
      <vt:lpstr>2.1 软件测试基本概念</vt:lpstr>
      <vt:lpstr>2.1 软件测试基本概念</vt:lpstr>
      <vt:lpstr>2.1 软件测试基本概念</vt:lpstr>
      <vt:lpstr>2.1 软件测试基本概念</vt:lpstr>
      <vt:lpstr>2.1 软件测试基本概念</vt:lpstr>
      <vt:lpstr>2.1.1 软件测试发展史</vt:lpstr>
      <vt:lpstr>2.1.2 软件测试定义</vt:lpstr>
      <vt:lpstr>2.1.3 软件测试目的</vt:lpstr>
      <vt:lpstr>2.1.3 软件测试目的</vt:lpstr>
      <vt:lpstr>2.1.3 软件测试目的</vt:lpstr>
      <vt:lpstr>2.1.3 软件测试目的</vt:lpstr>
      <vt:lpstr>2.1.3 软件测试目的</vt:lpstr>
      <vt:lpstr>2.1.4 软件测试原则</vt:lpstr>
      <vt:lpstr>2.1.4 软件测试原则</vt:lpstr>
      <vt:lpstr>2.1.4 软件测试原则</vt:lpstr>
      <vt:lpstr>2.1.4 软件测试原则</vt:lpstr>
      <vt:lpstr>2.1.5 软件测试质量度量</vt:lpstr>
      <vt:lpstr>2.1.5 软件测试质量度量</vt:lpstr>
      <vt:lpstr>2.1.6 软件测试与软件开发各阶段的关系</vt:lpstr>
      <vt:lpstr>2.2 软件测试工作</vt:lpstr>
      <vt:lpstr>2.2 软件测试工作</vt:lpstr>
      <vt:lpstr>2.2.1 软件测试工作流程</vt:lpstr>
      <vt:lpstr>2.2.1 软件测试工作流程</vt:lpstr>
      <vt:lpstr>2.2.1 软件测试工作流程</vt:lpstr>
      <vt:lpstr>2.2.1 软件测试工作流程</vt:lpstr>
      <vt:lpstr>2.2.1 软件测试工作流程</vt:lpstr>
      <vt:lpstr>测试用例设计</vt:lpstr>
      <vt:lpstr>2.2.1 软件测试工作流程</vt:lpstr>
      <vt:lpstr>2.2.1 软件测试工作流程</vt:lpstr>
      <vt:lpstr>2.2.1 软件测试工作流程</vt:lpstr>
      <vt:lpstr>2.2.2 软件测试工具对测试工作的支持</vt:lpstr>
      <vt:lpstr>2.2.2 软件测试工具对测试工作的支持</vt:lpstr>
      <vt:lpstr>2.2.3 软件测试工作的几个认识误区</vt:lpstr>
      <vt:lpstr>2.2.3 软件测试工作的认识误区</vt:lpstr>
      <vt:lpstr>2.3 软件测试职业</vt:lpstr>
      <vt:lpstr>2.3 软件测试职业</vt:lpstr>
      <vt:lpstr>2.3 软件测试职业</vt:lpstr>
      <vt:lpstr>2.3 软件测试职业</vt:lpstr>
      <vt:lpstr>2.3.1 软件测试职业发展</vt:lpstr>
      <vt:lpstr>2.3.1 软件测试职业发展</vt:lpstr>
      <vt:lpstr>2.3.2 软件测试人员应具备的素质</vt:lpstr>
      <vt:lpstr>2.3.2 软件测试人员应具备的素质</vt:lpstr>
      <vt:lpstr>2.3.2 软件测试人员应具备的素质</vt:lpstr>
      <vt:lpstr>2.3.2 软件测试人员应具备的素质</vt:lpstr>
      <vt:lpstr>2.3.2 软件测试人员应具备的素质</vt:lpstr>
      <vt:lpstr>2.3.3 软件测试的就业前景</vt:lpstr>
      <vt:lpstr>2.3.4 HP有关软件测试职位的要求</vt:lpstr>
      <vt:lpstr>2.3.4 HP有关软件测试职位的要求</vt:lpstr>
      <vt:lpstr>2.3.4 HP有关软件测试职位的要求</vt:lpstr>
      <vt:lpstr>本章小结</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Greg (Brand Strategy)</dc:creator>
  <cp:lastModifiedBy>zhang.li-tong</cp:lastModifiedBy>
  <cp:revision>1602</cp:revision>
  <cp:lastPrinted>2013-01-17T18:56:59Z</cp:lastPrinted>
  <dcterms:created xsi:type="dcterms:W3CDTF">2013-01-17T20:22:11Z</dcterms:created>
  <dcterms:modified xsi:type="dcterms:W3CDTF">2017-01-11T01:55:01Z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0x01010085BA1BE96BED65458B369405EF4B58DB</vt:lpwstr>
  </property>
</Properties>
</file>