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1" r:id="rId4"/>
    <p:sldMasterId id="2147483855" r:id="rId5"/>
  </p:sldMasterIdLst>
  <p:notesMasterIdLst>
    <p:notesMasterId r:id="rId64"/>
  </p:notesMasterIdLst>
  <p:handoutMasterIdLst>
    <p:handoutMasterId r:id="rId65"/>
  </p:handoutMasterIdLst>
  <p:sldIdLst>
    <p:sldId id="572" r:id="rId6"/>
    <p:sldId id="576" r:id="rId7"/>
    <p:sldId id="574" r:id="rId8"/>
    <p:sldId id="645" r:id="rId9"/>
    <p:sldId id="582" r:id="rId10"/>
    <p:sldId id="643" r:id="rId11"/>
    <p:sldId id="644" r:id="rId12"/>
    <p:sldId id="646" r:id="rId13"/>
    <p:sldId id="589" r:id="rId14"/>
    <p:sldId id="590" r:id="rId15"/>
    <p:sldId id="591" r:id="rId16"/>
    <p:sldId id="592" r:id="rId17"/>
    <p:sldId id="640" r:id="rId18"/>
    <p:sldId id="594" r:id="rId19"/>
    <p:sldId id="595" r:id="rId20"/>
    <p:sldId id="596" r:id="rId21"/>
    <p:sldId id="597" r:id="rId22"/>
    <p:sldId id="598" r:id="rId23"/>
    <p:sldId id="599" r:id="rId24"/>
    <p:sldId id="600" r:id="rId25"/>
    <p:sldId id="601" r:id="rId26"/>
    <p:sldId id="602" r:id="rId27"/>
    <p:sldId id="603" r:id="rId28"/>
    <p:sldId id="604" r:id="rId29"/>
    <p:sldId id="605" r:id="rId30"/>
    <p:sldId id="606" r:id="rId31"/>
    <p:sldId id="607" r:id="rId32"/>
    <p:sldId id="608" r:id="rId33"/>
    <p:sldId id="609" r:id="rId34"/>
    <p:sldId id="610" r:id="rId35"/>
    <p:sldId id="611" r:id="rId36"/>
    <p:sldId id="612" r:id="rId37"/>
    <p:sldId id="613" r:id="rId38"/>
    <p:sldId id="614" r:id="rId39"/>
    <p:sldId id="615" r:id="rId40"/>
    <p:sldId id="616" r:id="rId41"/>
    <p:sldId id="617" r:id="rId42"/>
    <p:sldId id="618" r:id="rId43"/>
    <p:sldId id="619" r:id="rId44"/>
    <p:sldId id="620" r:id="rId45"/>
    <p:sldId id="621" r:id="rId46"/>
    <p:sldId id="622" r:id="rId47"/>
    <p:sldId id="623" r:id="rId48"/>
    <p:sldId id="624" r:id="rId49"/>
    <p:sldId id="625" r:id="rId50"/>
    <p:sldId id="626" r:id="rId51"/>
    <p:sldId id="627" r:id="rId52"/>
    <p:sldId id="628" r:id="rId53"/>
    <p:sldId id="629" r:id="rId54"/>
    <p:sldId id="630" r:id="rId55"/>
    <p:sldId id="631" r:id="rId56"/>
    <p:sldId id="632" r:id="rId57"/>
    <p:sldId id="633" r:id="rId58"/>
    <p:sldId id="634" r:id="rId59"/>
    <p:sldId id="637" r:id="rId60"/>
    <p:sldId id="638" r:id="rId61"/>
    <p:sldId id="641" r:id="rId62"/>
    <p:sldId id="566"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1">
          <p15:clr>
            <a:srgbClr val="A4A3A4"/>
          </p15:clr>
        </p15:guide>
        <p15:guide id="2" orient="horz" pos="991">
          <p15:clr>
            <a:srgbClr val="A4A3A4"/>
          </p15:clr>
        </p15:guide>
        <p15:guide id="3" orient="horz" pos="1191">
          <p15:clr>
            <a:srgbClr val="A4A3A4"/>
          </p15:clr>
        </p15:guide>
        <p15:guide id="4" orient="horz" pos="584">
          <p15:clr>
            <a:srgbClr val="A4A3A4"/>
          </p15:clr>
        </p15:guide>
        <p15:guide id="5" orient="horz" pos="2228">
          <p15:clr>
            <a:srgbClr val="A4A3A4"/>
          </p15:clr>
        </p15:guide>
        <p15:guide id="6" orient="horz" pos="3215">
          <p15:clr>
            <a:srgbClr val="A4A3A4"/>
          </p15:clr>
        </p15:guide>
        <p15:guide id="7" orient="horz" pos="210" userDrawn="1">
          <p15:clr>
            <a:srgbClr val="A4A3A4"/>
          </p15:clr>
        </p15:guide>
        <p15:guide id="8" pos="1794">
          <p15:clr>
            <a:srgbClr val="A4A3A4"/>
          </p15:clr>
        </p15:guide>
        <p15:guide id="9" pos="2736">
          <p15:clr>
            <a:srgbClr val="A4A3A4"/>
          </p15:clr>
        </p15:guide>
        <p15:guide id="10" pos="202">
          <p15:clr>
            <a:srgbClr val="A4A3A4"/>
          </p15:clr>
        </p15:guide>
        <p15:guide id="11" pos="5322">
          <p15:clr>
            <a:srgbClr val="A4A3A4"/>
          </p15:clr>
        </p15:guide>
        <p15:guide id="12" pos="5625">
          <p15:clr>
            <a:srgbClr val="A4A3A4"/>
          </p15:clr>
        </p15:guide>
        <p15:guide id="13" pos="2878">
          <p15:clr>
            <a:srgbClr val="A4A3A4"/>
          </p15:clr>
        </p15:guide>
        <p15:guide id="14" pos="3555">
          <p15:clr>
            <a:srgbClr val="A4A3A4"/>
          </p15:clr>
        </p15:guide>
        <p15:guide id="15" pos="1965">
          <p15:clr>
            <a:srgbClr val="A4A3A4"/>
          </p15:clr>
        </p15:guide>
        <p15:guide id="16"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D6"/>
    <a:srgbClr val="E5E8E8"/>
    <a:srgbClr val="000000"/>
    <a:srgbClr val="B9B8BB"/>
    <a:srgbClr val="822980"/>
    <a:srgbClr val="B9B9BB"/>
    <a:srgbClr val="B6B8BB"/>
    <a:srgbClr val="87898B"/>
    <a:srgbClr val="CCCCCC"/>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9" autoAdjust="0"/>
    <p:restoredTop sz="71223" autoAdjust="0"/>
  </p:normalViewPr>
  <p:slideViewPr>
    <p:cSldViewPr snapToGrid="0">
      <p:cViewPr varScale="1">
        <p:scale>
          <a:sx n="53" d="100"/>
          <a:sy n="53" d="100"/>
        </p:scale>
        <p:origin x="1482" y="66"/>
      </p:cViewPr>
      <p:guideLst>
        <p:guide orient="horz" pos="4111"/>
        <p:guide orient="horz" pos="991"/>
        <p:guide orient="horz" pos="1191"/>
        <p:guide orient="horz" pos="584"/>
        <p:guide orient="horz" pos="2228"/>
        <p:guide orient="horz" pos="3215"/>
        <p:guide orient="horz" pos="210"/>
        <p:guide pos="1794"/>
        <p:guide pos="2736"/>
        <p:guide pos="202"/>
        <p:guide pos="5322"/>
        <p:guide pos="5625"/>
        <p:guide pos="2878"/>
        <p:guide pos="3555"/>
        <p:guide pos="1965"/>
        <p:guide pos="3723"/>
      </p:guideLst>
    </p:cSldViewPr>
  </p:slideViewPr>
  <p:outlineViewPr>
    <p:cViewPr>
      <p:scale>
        <a:sx n="33" d="100"/>
        <a:sy n="33" d="100"/>
      </p:scale>
      <p:origin x="0" y="-3054"/>
    </p:cViewPr>
  </p:outlineViewPr>
  <p:notesTextViewPr>
    <p:cViewPr>
      <p:scale>
        <a:sx n="100" d="100"/>
        <a:sy n="100" d="100"/>
      </p:scale>
      <p:origin x="0" y="0"/>
    </p:cViewPr>
  </p:notesTextViewPr>
  <p:sorterViewPr>
    <p:cViewPr>
      <p:scale>
        <a:sx n="150" d="100"/>
        <a:sy n="150"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slide" Target="slides/slide58.xml"/><Relationship Id="rId68"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slide" Target="slides/slide56.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viewProps" Target="view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BC8BED-5CF5-42E7-B901-9E8CF00FAC19}" type="doc">
      <dgm:prSet loTypeId="urn:microsoft.com/office/officeart/2009/3/layout/IncreasingArrowsProcess" loCatId="process" qsTypeId="urn:microsoft.com/office/officeart/2005/8/quickstyle/simple1" qsCatId="simple" csTypeId="urn:microsoft.com/office/officeart/2005/8/colors/accent5_5" csCatId="accent5" phldr="1"/>
      <dgm:spPr/>
      <dgm:t>
        <a:bodyPr/>
        <a:lstStyle/>
        <a:p>
          <a:endParaRPr lang="en-US"/>
        </a:p>
      </dgm:t>
    </dgm:pt>
    <dgm:pt modelId="{C31FBC73-2866-4AC8-B3AE-E24137DA6C99}">
      <dgm:prSet phldrT="[Text]" custT="1"/>
      <dgm:spPr>
        <a:xfrm>
          <a:off x="314594" y="32649"/>
          <a:ext cx="7003658" cy="1019627"/>
        </a:xfrm>
        <a:solidFill>
          <a:srgbClr val="4BACC6">
            <a:alpha val="9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sz="2000" b="0" dirty="0" smtClean="0">
              <a:solidFill>
                <a:schemeClr val="tx1"/>
              </a:solidFill>
              <a:latin typeface="微软雅黑" panose="020B0503020204020204" pitchFamily="34" charset="-122"/>
              <a:ea typeface="微软雅黑" panose="020B0503020204020204" pitchFamily="34" charset="-122"/>
              <a:cs typeface="+mn-cs"/>
            </a:rPr>
            <a:t>需求阶段</a:t>
          </a:r>
          <a:endParaRPr lang="en-US" sz="2000" b="0" dirty="0">
            <a:solidFill>
              <a:schemeClr val="tx1"/>
            </a:solidFill>
            <a:latin typeface="微软雅黑" panose="020B0503020204020204" pitchFamily="34" charset="-122"/>
            <a:ea typeface="微软雅黑" panose="020B0503020204020204" pitchFamily="34" charset="-122"/>
            <a:cs typeface="+mn-cs"/>
          </a:endParaRPr>
        </a:p>
      </dgm:t>
    </dgm:pt>
    <dgm:pt modelId="{EBFF9237-CAC8-4F2F-977B-C63BBA4F6DAA}" type="parTrans" cxnId="{D080C844-DD7A-48BB-B1DB-913D2D297B8E}">
      <dgm:prSet/>
      <dgm:spPr/>
      <dgm:t>
        <a:bodyPr/>
        <a:lstStyle/>
        <a:p>
          <a:endParaRPr lang="en-US" sz="2000" b="1">
            <a:latin typeface="微软雅黑" panose="020B0503020204020204" pitchFamily="34" charset="-122"/>
            <a:ea typeface="微软雅黑" panose="020B0503020204020204" pitchFamily="34" charset="-122"/>
          </a:endParaRPr>
        </a:p>
      </dgm:t>
    </dgm:pt>
    <dgm:pt modelId="{4469FEC9-FF51-44E4-95C5-ADE564A8F4B2}" type="sibTrans" cxnId="{D080C844-DD7A-48BB-B1DB-913D2D297B8E}">
      <dgm:prSet/>
      <dgm:spPr/>
      <dgm:t>
        <a:bodyPr/>
        <a:lstStyle/>
        <a:p>
          <a:endParaRPr lang="en-US" sz="2000" b="1">
            <a:latin typeface="微软雅黑" panose="020B0503020204020204" pitchFamily="34" charset="-122"/>
            <a:ea typeface="微软雅黑" panose="020B0503020204020204" pitchFamily="34" charset="-122"/>
          </a:endParaRPr>
        </a:p>
      </dgm:t>
    </dgm:pt>
    <dgm:pt modelId="{ABFE55A6-F0AF-46BD-ACE6-881BA9C2C7A7}">
      <dgm:prSet phldrT="[Text]" custT="1"/>
      <dgm:spPr>
        <a:xfrm>
          <a:off x="314594" y="820592"/>
          <a:ext cx="1614343" cy="1886003"/>
        </a:xfrm>
        <a:solidFill>
          <a:srgbClr val="FFFFFF">
            <a:hueOff val="0"/>
            <a:satOff val="0"/>
            <a:lumOff val="0"/>
            <a:alphaOff val="0"/>
          </a:srgbClr>
        </a:solidFill>
        <a:ln w="25400" cap="flat" cmpd="sng" algn="ctr">
          <a:solidFill>
            <a:srgbClr val="4BACC6">
              <a:hueOff val="0"/>
              <a:satOff val="0"/>
              <a:lumOff val="0"/>
              <a:alphaOff val="0"/>
            </a:srgbClr>
          </a:solidFill>
          <a:prstDash val="solid"/>
        </a:ln>
        <a:effectLst/>
      </dgm:spPr>
      <dgm:t>
        <a:bodyPr/>
        <a:lstStyle/>
        <a:p>
          <a:r>
            <a:rPr lang="zh-CN" altLang="en-US" sz="2000" b="0" dirty="0" smtClean="0">
              <a:solidFill>
                <a:schemeClr val="tx1"/>
              </a:solidFill>
              <a:latin typeface="微软雅黑" panose="020B0503020204020204" pitchFamily="34" charset="-122"/>
              <a:ea typeface="微软雅黑" panose="020B0503020204020204" pitchFamily="34" charset="-122"/>
              <a:cs typeface="+mn-cs"/>
            </a:rPr>
            <a:t>重点是确认定义的需求符合机构的要求</a:t>
          </a:r>
          <a:endParaRPr lang="en-US" sz="2000" b="0" dirty="0">
            <a:solidFill>
              <a:schemeClr val="tx1"/>
            </a:solidFill>
            <a:latin typeface="微软雅黑" panose="020B0503020204020204" pitchFamily="34" charset="-122"/>
            <a:ea typeface="微软雅黑" panose="020B0503020204020204" pitchFamily="34" charset="-122"/>
            <a:cs typeface="+mn-cs"/>
          </a:endParaRPr>
        </a:p>
      </dgm:t>
    </dgm:pt>
    <dgm:pt modelId="{A99DC666-5F50-49D8-9D93-F209D143BF80}" type="parTrans" cxnId="{68049BD8-A24F-4FAE-8B5A-033B2F8D7B51}">
      <dgm:prSet/>
      <dgm:spPr/>
      <dgm:t>
        <a:bodyPr/>
        <a:lstStyle/>
        <a:p>
          <a:endParaRPr lang="en-US" sz="2000" b="1">
            <a:latin typeface="微软雅黑" panose="020B0503020204020204" pitchFamily="34" charset="-122"/>
            <a:ea typeface="微软雅黑" panose="020B0503020204020204" pitchFamily="34" charset="-122"/>
          </a:endParaRPr>
        </a:p>
      </dgm:t>
    </dgm:pt>
    <dgm:pt modelId="{E4BD636F-76CF-4B8D-B53A-6B7CD4A0ADFD}" type="sibTrans" cxnId="{68049BD8-A24F-4FAE-8B5A-033B2F8D7B51}">
      <dgm:prSet/>
      <dgm:spPr/>
      <dgm:t>
        <a:bodyPr/>
        <a:lstStyle/>
        <a:p>
          <a:endParaRPr lang="en-US" sz="2000" b="1">
            <a:latin typeface="微软雅黑" panose="020B0503020204020204" pitchFamily="34" charset="-122"/>
            <a:ea typeface="微软雅黑" panose="020B0503020204020204" pitchFamily="34" charset="-122"/>
          </a:endParaRPr>
        </a:p>
      </dgm:t>
    </dgm:pt>
    <dgm:pt modelId="{E4C9B981-E71C-4ECF-80AC-8DCF221D7AF3}">
      <dgm:prSet phldrT="[Text]" custT="1"/>
      <dgm:spPr>
        <a:xfrm>
          <a:off x="1928938" y="286470"/>
          <a:ext cx="5389315" cy="1019627"/>
        </a:xfrm>
        <a:solidFill>
          <a:srgbClr val="4BACC6">
            <a:alpha val="90000"/>
            <a:hueOff val="0"/>
            <a:satOff val="0"/>
            <a:lumOff val="0"/>
            <a:alphaOff val="-13333"/>
          </a:srgbClr>
        </a:solidFill>
        <a:ln w="25400" cap="flat" cmpd="sng" algn="ctr">
          <a:solidFill>
            <a:srgbClr val="FFFFFF">
              <a:hueOff val="0"/>
              <a:satOff val="0"/>
              <a:lumOff val="0"/>
              <a:alphaOff val="0"/>
            </a:srgbClr>
          </a:solidFill>
          <a:prstDash val="solid"/>
        </a:ln>
        <a:effectLst/>
      </dgm:spPr>
      <dgm:t>
        <a:bodyPr/>
        <a:lstStyle/>
        <a:p>
          <a:r>
            <a:rPr lang="zh-CN" altLang="en-US" sz="2000" b="0" dirty="0" smtClean="0">
              <a:solidFill>
                <a:schemeClr val="tx1"/>
              </a:solidFill>
              <a:latin typeface="微软雅黑" panose="020B0503020204020204" pitchFamily="34" charset="-122"/>
              <a:ea typeface="微软雅黑" panose="020B0503020204020204" pitchFamily="34" charset="-122"/>
              <a:cs typeface="+mn-cs"/>
            </a:rPr>
            <a:t>设计和编程阶段</a:t>
          </a:r>
          <a:endParaRPr lang="en-US" sz="2000" b="0" dirty="0">
            <a:solidFill>
              <a:schemeClr val="tx1"/>
            </a:solidFill>
            <a:latin typeface="微软雅黑" panose="020B0503020204020204" pitchFamily="34" charset="-122"/>
            <a:ea typeface="微软雅黑" panose="020B0503020204020204" pitchFamily="34" charset="-122"/>
            <a:cs typeface="+mn-cs"/>
          </a:endParaRPr>
        </a:p>
      </dgm:t>
    </dgm:pt>
    <dgm:pt modelId="{3C959B71-830B-4993-91E3-A545C2CEC5F3}" type="parTrans" cxnId="{7EC368C0-2E5A-4720-B7AC-FEF33F5F8925}">
      <dgm:prSet/>
      <dgm:spPr/>
      <dgm:t>
        <a:bodyPr/>
        <a:lstStyle/>
        <a:p>
          <a:endParaRPr lang="en-US" sz="2000" b="1">
            <a:latin typeface="微软雅黑" panose="020B0503020204020204" pitchFamily="34" charset="-122"/>
            <a:ea typeface="微软雅黑" panose="020B0503020204020204" pitchFamily="34" charset="-122"/>
          </a:endParaRPr>
        </a:p>
      </dgm:t>
    </dgm:pt>
    <dgm:pt modelId="{3652259A-E4C8-408E-89D2-C792261D3DE0}" type="sibTrans" cxnId="{7EC368C0-2E5A-4720-B7AC-FEF33F5F8925}">
      <dgm:prSet/>
      <dgm:spPr/>
      <dgm:t>
        <a:bodyPr/>
        <a:lstStyle/>
        <a:p>
          <a:endParaRPr lang="en-US" sz="2000" b="1">
            <a:latin typeface="微软雅黑" panose="020B0503020204020204" pitchFamily="34" charset="-122"/>
            <a:ea typeface="微软雅黑" panose="020B0503020204020204" pitchFamily="34" charset="-122"/>
          </a:endParaRPr>
        </a:p>
      </dgm:t>
    </dgm:pt>
    <dgm:pt modelId="{490C8862-7A9F-4DA9-B8E3-85C8D567970D}">
      <dgm:prSet phldrT="[Text]" custT="1"/>
      <dgm:spPr>
        <a:xfrm>
          <a:off x="1928938" y="1079350"/>
          <a:ext cx="1614343" cy="1837931"/>
        </a:xfrm>
        <a:solidFill>
          <a:srgbClr val="FFFFFF">
            <a:hueOff val="0"/>
            <a:satOff val="0"/>
            <a:lumOff val="0"/>
            <a:alphaOff val="0"/>
          </a:srgbClr>
        </a:solidFill>
        <a:ln w="25400" cap="flat" cmpd="sng" algn="ctr">
          <a:solidFill>
            <a:srgbClr val="4BACC6">
              <a:hueOff val="0"/>
              <a:satOff val="0"/>
              <a:lumOff val="0"/>
              <a:alphaOff val="0"/>
            </a:srgbClr>
          </a:solidFill>
          <a:prstDash val="solid"/>
        </a:ln>
        <a:effectLst/>
      </dgm:spPr>
      <dgm:t>
        <a:bodyPr/>
        <a:lstStyle/>
        <a:p>
          <a:r>
            <a:rPr lang="zh-CN" altLang="en-US" sz="2000" b="0" dirty="0" smtClean="0">
              <a:solidFill>
                <a:schemeClr val="tx1"/>
              </a:solidFill>
              <a:latin typeface="微软雅黑" panose="020B0503020204020204" pitchFamily="34" charset="-122"/>
              <a:ea typeface="微软雅黑" panose="020B0503020204020204" pitchFamily="34" charset="-122"/>
              <a:cs typeface="+mn-cs"/>
            </a:rPr>
            <a:t>重点是验证设计和程序实现了需求</a:t>
          </a:r>
          <a:endParaRPr lang="en-US" sz="2000" b="0" dirty="0">
            <a:solidFill>
              <a:schemeClr val="tx1"/>
            </a:solidFill>
            <a:latin typeface="微软雅黑" panose="020B0503020204020204" pitchFamily="34" charset="-122"/>
            <a:ea typeface="微软雅黑" panose="020B0503020204020204" pitchFamily="34" charset="-122"/>
            <a:cs typeface="+mn-cs"/>
          </a:endParaRPr>
        </a:p>
      </dgm:t>
    </dgm:pt>
    <dgm:pt modelId="{40CF65B2-6C2E-473F-9EBB-A6A11D2A4F2F}" type="parTrans" cxnId="{6A10A62C-06A0-4C0A-A98E-119F19DE5191}">
      <dgm:prSet/>
      <dgm:spPr/>
      <dgm:t>
        <a:bodyPr/>
        <a:lstStyle/>
        <a:p>
          <a:endParaRPr lang="en-US" sz="2000" b="1">
            <a:latin typeface="微软雅黑" panose="020B0503020204020204" pitchFamily="34" charset="-122"/>
            <a:ea typeface="微软雅黑" panose="020B0503020204020204" pitchFamily="34" charset="-122"/>
          </a:endParaRPr>
        </a:p>
      </dgm:t>
    </dgm:pt>
    <dgm:pt modelId="{66C78BC7-05F1-450B-B3BE-C6A15046176E}" type="sibTrans" cxnId="{6A10A62C-06A0-4C0A-A98E-119F19DE5191}">
      <dgm:prSet/>
      <dgm:spPr/>
      <dgm:t>
        <a:bodyPr/>
        <a:lstStyle/>
        <a:p>
          <a:endParaRPr lang="en-US" sz="2000" b="1">
            <a:latin typeface="微软雅黑" panose="020B0503020204020204" pitchFamily="34" charset="-122"/>
            <a:ea typeface="微软雅黑" panose="020B0503020204020204" pitchFamily="34" charset="-122"/>
          </a:endParaRPr>
        </a:p>
      </dgm:t>
    </dgm:pt>
    <dgm:pt modelId="{1BE42A42-5C35-4584-8213-7B471201994D}">
      <dgm:prSet phldrT="[Text]" custT="1"/>
      <dgm:spPr>
        <a:xfrm>
          <a:off x="3543281" y="588296"/>
          <a:ext cx="3774971" cy="1019627"/>
        </a:xfrm>
        <a:solidFill>
          <a:srgbClr val="4BACC6">
            <a:alpha val="90000"/>
            <a:hueOff val="0"/>
            <a:satOff val="0"/>
            <a:lumOff val="0"/>
            <a:alphaOff val="-26667"/>
          </a:srgbClr>
        </a:solidFill>
        <a:ln w="25400" cap="flat" cmpd="sng" algn="ctr">
          <a:solidFill>
            <a:srgbClr val="FFFFFF">
              <a:hueOff val="0"/>
              <a:satOff val="0"/>
              <a:lumOff val="0"/>
              <a:alphaOff val="0"/>
            </a:srgbClr>
          </a:solidFill>
          <a:prstDash val="solid"/>
        </a:ln>
        <a:effectLst/>
      </dgm:spPr>
      <dgm:t>
        <a:bodyPr/>
        <a:lstStyle/>
        <a:p>
          <a:r>
            <a:rPr lang="zh-CN" altLang="en-US" sz="2000" b="0" dirty="0" smtClean="0">
              <a:solidFill>
                <a:schemeClr val="tx1"/>
              </a:solidFill>
              <a:latin typeface="微软雅黑" panose="020B0503020204020204" pitchFamily="34" charset="-122"/>
              <a:ea typeface="微软雅黑" panose="020B0503020204020204" pitchFamily="34" charset="-122"/>
              <a:cs typeface="+mn-cs"/>
            </a:rPr>
            <a:t>测试和安装阶段</a:t>
          </a:r>
          <a:endParaRPr lang="en-US" sz="2000" b="0" dirty="0">
            <a:solidFill>
              <a:schemeClr val="tx1"/>
            </a:solidFill>
            <a:latin typeface="微软雅黑" panose="020B0503020204020204" pitchFamily="34" charset="-122"/>
            <a:ea typeface="微软雅黑" panose="020B0503020204020204" pitchFamily="34" charset="-122"/>
            <a:cs typeface="+mn-cs"/>
          </a:endParaRPr>
        </a:p>
      </dgm:t>
    </dgm:pt>
    <dgm:pt modelId="{41E73BFA-9258-44B8-9B94-77077DD6A333}" type="parTrans" cxnId="{EC39B0C3-5C85-4BC1-805F-EBED27F72911}">
      <dgm:prSet/>
      <dgm:spPr/>
      <dgm:t>
        <a:bodyPr/>
        <a:lstStyle/>
        <a:p>
          <a:endParaRPr lang="en-US" sz="2000" b="1">
            <a:latin typeface="微软雅黑" panose="020B0503020204020204" pitchFamily="34" charset="-122"/>
            <a:ea typeface="微软雅黑" panose="020B0503020204020204" pitchFamily="34" charset="-122"/>
          </a:endParaRPr>
        </a:p>
      </dgm:t>
    </dgm:pt>
    <dgm:pt modelId="{E5737F7C-DF77-40F3-B3C8-6ED87264719F}" type="sibTrans" cxnId="{EC39B0C3-5C85-4BC1-805F-EBED27F72911}">
      <dgm:prSet/>
      <dgm:spPr/>
      <dgm:t>
        <a:bodyPr/>
        <a:lstStyle/>
        <a:p>
          <a:endParaRPr lang="en-US" sz="2000" b="1">
            <a:latin typeface="微软雅黑" panose="020B0503020204020204" pitchFamily="34" charset="-122"/>
            <a:ea typeface="微软雅黑" panose="020B0503020204020204" pitchFamily="34" charset="-122"/>
          </a:endParaRPr>
        </a:p>
      </dgm:t>
    </dgm:pt>
    <dgm:pt modelId="{3CE4603E-9118-455C-AD9D-3A8B4A0E3996}">
      <dgm:prSet phldrT="[Text]" custT="1"/>
      <dgm:spPr>
        <a:xfrm>
          <a:off x="3543281" y="1409498"/>
          <a:ext cx="1614343" cy="1850220"/>
        </a:xfrm>
        <a:solidFill>
          <a:srgbClr val="FFFFFF">
            <a:hueOff val="0"/>
            <a:satOff val="0"/>
            <a:lumOff val="0"/>
            <a:alphaOff val="0"/>
          </a:srgbClr>
        </a:solidFill>
        <a:ln w="25400" cap="flat" cmpd="sng" algn="ctr">
          <a:solidFill>
            <a:srgbClr val="4BACC6">
              <a:hueOff val="0"/>
              <a:satOff val="0"/>
              <a:lumOff val="0"/>
              <a:alphaOff val="0"/>
            </a:srgbClr>
          </a:solidFill>
          <a:prstDash val="solid"/>
        </a:ln>
        <a:effectLst/>
      </dgm:spPr>
      <dgm:t>
        <a:bodyPr/>
        <a:lstStyle/>
        <a:p>
          <a:r>
            <a:rPr lang="zh-CN" altLang="en-US" sz="2000" b="0" dirty="0" smtClean="0">
              <a:solidFill>
                <a:schemeClr val="tx1"/>
              </a:solidFill>
              <a:latin typeface="微软雅黑" panose="020B0503020204020204" pitchFamily="34" charset="-122"/>
              <a:ea typeface="微软雅黑" panose="020B0503020204020204" pitchFamily="34" charset="-122"/>
              <a:cs typeface="+mn-cs"/>
            </a:rPr>
            <a:t>重点是检查实现的系统符合系统规格说明</a:t>
          </a:r>
          <a:endParaRPr lang="en-US" sz="2000" b="0" dirty="0">
            <a:solidFill>
              <a:schemeClr val="tx1"/>
            </a:solidFill>
            <a:latin typeface="微软雅黑" panose="020B0503020204020204" pitchFamily="34" charset="-122"/>
            <a:ea typeface="微软雅黑" panose="020B0503020204020204" pitchFamily="34" charset="-122"/>
            <a:cs typeface="+mn-cs"/>
          </a:endParaRPr>
        </a:p>
      </dgm:t>
    </dgm:pt>
    <dgm:pt modelId="{C32B80CE-EC25-4E60-AE17-4F4F4A79409E}" type="parTrans" cxnId="{FAB3FE64-D448-4429-AAA8-4CDEDF0EBA0C}">
      <dgm:prSet/>
      <dgm:spPr/>
      <dgm:t>
        <a:bodyPr/>
        <a:lstStyle/>
        <a:p>
          <a:endParaRPr lang="en-US" sz="2000" b="1">
            <a:latin typeface="微软雅黑" panose="020B0503020204020204" pitchFamily="34" charset="-122"/>
            <a:ea typeface="微软雅黑" panose="020B0503020204020204" pitchFamily="34" charset="-122"/>
          </a:endParaRPr>
        </a:p>
      </dgm:t>
    </dgm:pt>
    <dgm:pt modelId="{DE31BF25-776F-4081-B6C7-238DFE209663}" type="sibTrans" cxnId="{FAB3FE64-D448-4429-AAA8-4CDEDF0EBA0C}">
      <dgm:prSet/>
      <dgm:spPr/>
      <dgm:t>
        <a:bodyPr/>
        <a:lstStyle/>
        <a:p>
          <a:endParaRPr lang="en-US" sz="2000" b="1">
            <a:latin typeface="微软雅黑" panose="020B0503020204020204" pitchFamily="34" charset="-122"/>
            <a:ea typeface="微软雅黑" panose="020B0503020204020204" pitchFamily="34" charset="-122"/>
          </a:endParaRPr>
        </a:p>
      </dgm:t>
    </dgm:pt>
    <dgm:pt modelId="{F11422A6-B6CF-4801-BB88-76AAA18F5452}">
      <dgm:prSet phldrT="[Text]" custT="1"/>
      <dgm:spPr>
        <a:xfrm>
          <a:off x="5157624" y="1673989"/>
          <a:ext cx="1629050" cy="1871907"/>
        </a:xfrm>
        <a:solidFill>
          <a:srgbClr val="FFFFFF">
            <a:hueOff val="0"/>
            <a:satOff val="0"/>
            <a:lumOff val="0"/>
            <a:alphaOff val="0"/>
          </a:srgbClr>
        </a:solidFill>
        <a:ln w="25400" cap="flat" cmpd="sng" algn="ctr">
          <a:solidFill>
            <a:srgbClr val="4BACC6">
              <a:hueOff val="0"/>
              <a:satOff val="0"/>
              <a:lumOff val="0"/>
              <a:alphaOff val="0"/>
            </a:srgbClr>
          </a:solidFill>
          <a:prstDash val="solid"/>
        </a:ln>
        <a:effectLst/>
      </dgm:spPr>
      <dgm:t>
        <a:bodyPr/>
        <a:lstStyle/>
        <a:p>
          <a:r>
            <a:rPr lang="zh-CN" altLang="en-US" sz="2000" b="0" dirty="0" smtClean="0">
              <a:solidFill>
                <a:schemeClr val="tx1"/>
              </a:solidFill>
              <a:latin typeface="微软雅黑" panose="020B0503020204020204" pitchFamily="34" charset="-122"/>
              <a:ea typeface="微软雅黑" panose="020B0503020204020204" pitchFamily="34" charset="-122"/>
              <a:cs typeface="+mn-cs"/>
            </a:rPr>
            <a:t>系统将重新测试以决定改变的部分和未改变的部分能继续工作</a:t>
          </a:r>
          <a:endParaRPr lang="en-US" sz="2000" b="0" dirty="0">
            <a:solidFill>
              <a:schemeClr val="tx1"/>
            </a:solidFill>
            <a:latin typeface="微软雅黑" panose="020B0503020204020204" pitchFamily="34" charset="-122"/>
            <a:ea typeface="微软雅黑" panose="020B0503020204020204" pitchFamily="34" charset="-122"/>
            <a:cs typeface="+mn-cs"/>
          </a:endParaRPr>
        </a:p>
      </dgm:t>
    </dgm:pt>
    <dgm:pt modelId="{4382653E-7CB1-4159-A766-A9DA18B77712}" type="parTrans" cxnId="{D97FD7FE-F025-4B27-9413-670B872F86D9}">
      <dgm:prSet/>
      <dgm:spPr/>
      <dgm:t>
        <a:bodyPr/>
        <a:lstStyle/>
        <a:p>
          <a:endParaRPr lang="en-US" sz="2000" b="1">
            <a:latin typeface="微软雅黑" panose="020B0503020204020204" pitchFamily="34" charset="-122"/>
            <a:ea typeface="微软雅黑" panose="020B0503020204020204" pitchFamily="34" charset="-122"/>
          </a:endParaRPr>
        </a:p>
      </dgm:t>
    </dgm:pt>
    <dgm:pt modelId="{BB98ECE5-B5B9-4C2C-BBAA-106C866420D9}" type="sibTrans" cxnId="{D97FD7FE-F025-4B27-9413-670B872F86D9}">
      <dgm:prSet/>
      <dgm:spPr/>
      <dgm:t>
        <a:bodyPr/>
        <a:lstStyle/>
        <a:p>
          <a:endParaRPr lang="en-US" sz="2000" b="1">
            <a:latin typeface="微软雅黑" panose="020B0503020204020204" pitchFamily="34" charset="-122"/>
            <a:ea typeface="微软雅黑" panose="020B0503020204020204" pitchFamily="34" charset="-122"/>
          </a:endParaRPr>
        </a:p>
      </dgm:t>
    </dgm:pt>
    <dgm:pt modelId="{D451EB49-ACE4-40D1-ABB6-A6A958F90034}">
      <dgm:prSet phldrT="[Text]" custT="1"/>
      <dgm:spPr>
        <a:xfrm>
          <a:off x="5157624" y="881128"/>
          <a:ext cx="2160628" cy="1019627"/>
        </a:xfrm>
        <a:solidFill>
          <a:srgbClr val="4BACC6">
            <a:alpha val="90000"/>
            <a:hueOff val="0"/>
            <a:satOff val="0"/>
            <a:lumOff val="0"/>
            <a:alphaOff val="-40000"/>
          </a:srgbClr>
        </a:solidFill>
        <a:ln w="25400" cap="flat" cmpd="sng" algn="ctr">
          <a:solidFill>
            <a:srgbClr val="FFFFFF">
              <a:hueOff val="0"/>
              <a:satOff val="0"/>
              <a:lumOff val="0"/>
              <a:alphaOff val="0"/>
            </a:srgbClr>
          </a:solidFill>
          <a:prstDash val="solid"/>
        </a:ln>
        <a:effectLst/>
      </dgm:spPr>
      <dgm:t>
        <a:bodyPr/>
        <a:lstStyle/>
        <a:p>
          <a:r>
            <a:rPr lang="zh-CN" altLang="en-US" sz="2000" b="0" dirty="0" smtClean="0">
              <a:solidFill>
                <a:schemeClr val="tx1"/>
              </a:solidFill>
              <a:latin typeface="微软雅黑" panose="020B0503020204020204" pitchFamily="34" charset="-122"/>
              <a:ea typeface="微软雅黑" panose="020B0503020204020204" pitchFamily="34" charset="-122"/>
              <a:cs typeface="+mn-cs"/>
            </a:rPr>
            <a:t>维护阶段</a:t>
          </a:r>
          <a:endParaRPr lang="en-US" sz="2000" b="0" dirty="0">
            <a:solidFill>
              <a:schemeClr val="tx1"/>
            </a:solidFill>
            <a:latin typeface="微软雅黑" panose="020B0503020204020204" pitchFamily="34" charset="-122"/>
            <a:ea typeface="微软雅黑" panose="020B0503020204020204" pitchFamily="34" charset="-122"/>
            <a:cs typeface="+mn-cs"/>
          </a:endParaRPr>
        </a:p>
      </dgm:t>
    </dgm:pt>
    <dgm:pt modelId="{2D332D45-E438-4D8A-A95F-7AB18E674BAF}" type="parTrans" cxnId="{40CBF74E-108B-43E2-A387-5A84710B1317}">
      <dgm:prSet/>
      <dgm:spPr/>
      <dgm:t>
        <a:bodyPr/>
        <a:lstStyle/>
        <a:p>
          <a:endParaRPr lang="en-US" sz="2000" b="1">
            <a:latin typeface="微软雅黑" panose="020B0503020204020204" pitchFamily="34" charset="-122"/>
            <a:ea typeface="微软雅黑" panose="020B0503020204020204" pitchFamily="34" charset="-122"/>
          </a:endParaRPr>
        </a:p>
      </dgm:t>
    </dgm:pt>
    <dgm:pt modelId="{4F90997A-9520-4EFC-A9A9-60385B3D218B}" type="sibTrans" cxnId="{40CBF74E-108B-43E2-A387-5A84710B1317}">
      <dgm:prSet/>
      <dgm:spPr/>
      <dgm:t>
        <a:bodyPr/>
        <a:lstStyle/>
        <a:p>
          <a:endParaRPr lang="en-US" sz="2000" b="1">
            <a:latin typeface="微软雅黑" panose="020B0503020204020204" pitchFamily="34" charset="-122"/>
            <a:ea typeface="微软雅黑" panose="020B0503020204020204" pitchFamily="34" charset="-122"/>
          </a:endParaRPr>
        </a:p>
      </dgm:t>
    </dgm:pt>
    <dgm:pt modelId="{780D87F0-9221-466C-8205-E99B0C432EAF}" type="pres">
      <dgm:prSet presAssocID="{CCBC8BED-5CF5-42E7-B901-9E8CF00FAC19}" presName="Name0" presStyleCnt="0">
        <dgm:presLayoutVars>
          <dgm:chMax val="5"/>
          <dgm:chPref val="5"/>
          <dgm:dir/>
          <dgm:animLvl val="lvl"/>
        </dgm:presLayoutVars>
      </dgm:prSet>
      <dgm:spPr/>
      <dgm:t>
        <a:bodyPr/>
        <a:lstStyle/>
        <a:p>
          <a:endParaRPr lang="en-US"/>
        </a:p>
      </dgm:t>
    </dgm:pt>
    <dgm:pt modelId="{39DF4655-9673-4A3F-8512-3D62DF8AD88B}" type="pres">
      <dgm:prSet presAssocID="{C31FBC73-2866-4AC8-B3AE-E24137DA6C99}" presName="parentText1" presStyleLbl="node1" presStyleIdx="0" presStyleCnt="4">
        <dgm:presLayoutVars>
          <dgm:chMax/>
          <dgm:chPref val="3"/>
          <dgm:bulletEnabled val="1"/>
        </dgm:presLayoutVars>
      </dgm:prSet>
      <dgm:spPr>
        <a:prstGeom prst="rightArrow">
          <a:avLst>
            <a:gd name="adj1" fmla="val 50000"/>
            <a:gd name="adj2" fmla="val 50000"/>
          </a:avLst>
        </a:prstGeom>
      </dgm:spPr>
      <dgm:t>
        <a:bodyPr/>
        <a:lstStyle/>
        <a:p>
          <a:endParaRPr lang="en-US"/>
        </a:p>
      </dgm:t>
    </dgm:pt>
    <dgm:pt modelId="{3415C70C-54B4-42A6-96F1-64C5A3BE8A5B}" type="pres">
      <dgm:prSet presAssocID="{C31FBC73-2866-4AC8-B3AE-E24137DA6C99}" presName="childText1" presStyleLbl="solidAlignAcc1" presStyleIdx="0" presStyleCnt="4" custScaleX="98482">
        <dgm:presLayoutVars>
          <dgm:chMax val="0"/>
          <dgm:chPref val="0"/>
          <dgm:bulletEnabled val="1"/>
        </dgm:presLayoutVars>
      </dgm:prSet>
      <dgm:spPr>
        <a:prstGeom prst="rect">
          <a:avLst/>
        </a:prstGeom>
      </dgm:spPr>
      <dgm:t>
        <a:bodyPr/>
        <a:lstStyle/>
        <a:p>
          <a:endParaRPr lang="en-US"/>
        </a:p>
      </dgm:t>
    </dgm:pt>
    <dgm:pt modelId="{55C4319A-752C-44EA-8842-14CD84F2430C}" type="pres">
      <dgm:prSet presAssocID="{E4C9B981-E71C-4ECF-80AC-8DCF221D7AF3}" presName="parentText2" presStyleLbl="node1" presStyleIdx="1" presStyleCnt="4" custLinFactNeighborY="-8428">
        <dgm:presLayoutVars>
          <dgm:chMax/>
          <dgm:chPref val="3"/>
          <dgm:bulletEnabled val="1"/>
        </dgm:presLayoutVars>
      </dgm:prSet>
      <dgm:spPr>
        <a:prstGeom prst="rightArrow">
          <a:avLst>
            <a:gd name="adj1" fmla="val 50000"/>
            <a:gd name="adj2" fmla="val 50000"/>
          </a:avLst>
        </a:prstGeom>
      </dgm:spPr>
      <dgm:t>
        <a:bodyPr/>
        <a:lstStyle/>
        <a:p>
          <a:endParaRPr lang="en-US"/>
        </a:p>
      </dgm:t>
    </dgm:pt>
    <dgm:pt modelId="{1B86B7B2-2957-4BE3-8ADD-9F55CE9320E0}" type="pres">
      <dgm:prSet presAssocID="{E4C9B981-E71C-4ECF-80AC-8DCF221D7AF3}" presName="childText2" presStyleLbl="solidAlignAcc1" presStyleIdx="1" presStyleCnt="4" custLinFactNeighborY="-4407">
        <dgm:presLayoutVars>
          <dgm:chMax val="0"/>
          <dgm:chPref val="0"/>
          <dgm:bulletEnabled val="1"/>
        </dgm:presLayoutVars>
      </dgm:prSet>
      <dgm:spPr>
        <a:prstGeom prst="rect">
          <a:avLst/>
        </a:prstGeom>
      </dgm:spPr>
      <dgm:t>
        <a:bodyPr/>
        <a:lstStyle/>
        <a:p>
          <a:endParaRPr lang="en-US"/>
        </a:p>
      </dgm:t>
    </dgm:pt>
    <dgm:pt modelId="{320FDEEE-46FC-422D-A311-C7051D89E0BE}" type="pres">
      <dgm:prSet presAssocID="{1BE42A42-5C35-4584-8213-7B471201994D}" presName="parentText3" presStyleLbl="node1" presStyleIdx="2" presStyleCnt="4" custLinFactNeighborY="-12148">
        <dgm:presLayoutVars>
          <dgm:chMax/>
          <dgm:chPref val="3"/>
          <dgm:bulletEnabled val="1"/>
        </dgm:presLayoutVars>
      </dgm:prSet>
      <dgm:spPr>
        <a:prstGeom prst="rightArrow">
          <a:avLst>
            <a:gd name="adj1" fmla="val 50000"/>
            <a:gd name="adj2" fmla="val 50000"/>
          </a:avLst>
        </a:prstGeom>
      </dgm:spPr>
      <dgm:t>
        <a:bodyPr/>
        <a:lstStyle/>
        <a:p>
          <a:endParaRPr lang="en-US"/>
        </a:p>
      </dgm:t>
    </dgm:pt>
    <dgm:pt modelId="{C655AFD7-AEDB-483A-B16D-FC3170F4F037}" type="pres">
      <dgm:prSet presAssocID="{1BE42A42-5C35-4584-8213-7B471201994D}" presName="childText3" presStyleLbl="solidAlignAcc1" presStyleIdx="2" presStyleCnt="4" custLinFactNeighborY="-4897">
        <dgm:presLayoutVars>
          <dgm:chMax val="0"/>
          <dgm:chPref val="0"/>
          <dgm:bulletEnabled val="1"/>
        </dgm:presLayoutVars>
      </dgm:prSet>
      <dgm:spPr>
        <a:prstGeom prst="rect">
          <a:avLst/>
        </a:prstGeom>
      </dgm:spPr>
      <dgm:t>
        <a:bodyPr/>
        <a:lstStyle/>
        <a:p>
          <a:endParaRPr lang="en-US"/>
        </a:p>
      </dgm:t>
    </dgm:pt>
    <dgm:pt modelId="{BE13593A-9905-4BA6-B806-642B3D47B0B7}" type="pres">
      <dgm:prSet presAssocID="{D451EB49-ACE4-40D1-ABB6-A6A958F90034}" presName="parentText4" presStyleLbl="node1" presStyleIdx="3" presStyleCnt="4" custLinFactNeighborY="-16750">
        <dgm:presLayoutVars>
          <dgm:chMax/>
          <dgm:chPref val="3"/>
          <dgm:bulletEnabled val="1"/>
        </dgm:presLayoutVars>
      </dgm:prSet>
      <dgm:spPr>
        <a:prstGeom prst="rightArrow">
          <a:avLst>
            <a:gd name="adj1" fmla="val 50000"/>
            <a:gd name="adj2" fmla="val 50000"/>
          </a:avLst>
        </a:prstGeom>
      </dgm:spPr>
      <dgm:t>
        <a:bodyPr/>
        <a:lstStyle/>
        <a:p>
          <a:endParaRPr lang="en-US"/>
        </a:p>
      </dgm:t>
    </dgm:pt>
    <dgm:pt modelId="{9339CBBB-B94C-4DFB-B86C-85695676015A}" type="pres">
      <dgm:prSet presAssocID="{D451EB49-ACE4-40D1-ABB6-A6A958F90034}" presName="childText4" presStyleLbl="solidAlignAcc1" presStyleIdx="3" presStyleCnt="4" custLinFactNeighborY="-8861">
        <dgm:presLayoutVars>
          <dgm:chMax val="0"/>
          <dgm:chPref val="0"/>
          <dgm:bulletEnabled val="1"/>
        </dgm:presLayoutVars>
      </dgm:prSet>
      <dgm:spPr>
        <a:prstGeom prst="rect">
          <a:avLst/>
        </a:prstGeom>
      </dgm:spPr>
      <dgm:t>
        <a:bodyPr/>
        <a:lstStyle/>
        <a:p>
          <a:endParaRPr lang="en-US"/>
        </a:p>
      </dgm:t>
    </dgm:pt>
  </dgm:ptLst>
  <dgm:cxnLst>
    <dgm:cxn modelId="{FEE00F87-C5AF-4296-92D7-64661C2B2AC1}" type="presOf" srcId="{CCBC8BED-5CF5-42E7-B901-9E8CF00FAC19}" destId="{780D87F0-9221-466C-8205-E99B0C432EAF}" srcOrd="0" destOrd="0" presId="urn:microsoft.com/office/officeart/2009/3/layout/IncreasingArrowsProcess"/>
    <dgm:cxn modelId="{6A10A62C-06A0-4C0A-A98E-119F19DE5191}" srcId="{E4C9B981-E71C-4ECF-80AC-8DCF221D7AF3}" destId="{490C8862-7A9F-4DA9-B8E3-85C8D567970D}" srcOrd="0" destOrd="0" parTransId="{40CF65B2-6C2E-473F-9EBB-A6A11D2A4F2F}" sibTransId="{66C78BC7-05F1-450B-B3BE-C6A15046176E}"/>
    <dgm:cxn modelId="{C2ECDD6E-B710-4B73-BC69-176A501B118B}" type="presOf" srcId="{C31FBC73-2866-4AC8-B3AE-E24137DA6C99}" destId="{39DF4655-9673-4A3F-8512-3D62DF8AD88B}" srcOrd="0" destOrd="0" presId="urn:microsoft.com/office/officeart/2009/3/layout/IncreasingArrowsProcess"/>
    <dgm:cxn modelId="{AD79C1B0-9EB1-4574-AA36-4E8672B42527}" type="presOf" srcId="{F11422A6-B6CF-4801-BB88-76AAA18F5452}" destId="{9339CBBB-B94C-4DFB-B86C-85695676015A}" srcOrd="0" destOrd="0" presId="urn:microsoft.com/office/officeart/2009/3/layout/IncreasingArrowsProcess"/>
    <dgm:cxn modelId="{40CBF74E-108B-43E2-A387-5A84710B1317}" srcId="{CCBC8BED-5CF5-42E7-B901-9E8CF00FAC19}" destId="{D451EB49-ACE4-40D1-ABB6-A6A958F90034}" srcOrd="3" destOrd="0" parTransId="{2D332D45-E438-4D8A-A95F-7AB18E674BAF}" sibTransId="{4F90997A-9520-4EFC-A9A9-60385B3D218B}"/>
    <dgm:cxn modelId="{DEFB8CCE-EED1-4E01-BDB1-3C1E146E8136}" type="presOf" srcId="{E4C9B981-E71C-4ECF-80AC-8DCF221D7AF3}" destId="{55C4319A-752C-44EA-8842-14CD84F2430C}" srcOrd="0" destOrd="0" presId="urn:microsoft.com/office/officeart/2009/3/layout/IncreasingArrowsProcess"/>
    <dgm:cxn modelId="{7EC368C0-2E5A-4720-B7AC-FEF33F5F8925}" srcId="{CCBC8BED-5CF5-42E7-B901-9E8CF00FAC19}" destId="{E4C9B981-E71C-4ECF-80AC-8DCF221D7AF3}" srcOrd="1" destOrd="0" parTransId="{3C959B71-830B-4993-91E3-A545C2CEC5F3}" sibTransId="{3652259A-E4C8-408E-89D2-C792261D3DE0}"/>
    <dgm:cxn modelId="{69CF4901-99A9-4A43-9EAA-454FF3E2E061}" type="presOf" srcId="{490C8862-7A9F-4DA9-B8E3-85C8D567970D}" destId="{1B86B7B2-2957-4BE3-8ADD-9F55CE9320E0}" srcOrd="0" destOrd="0" presId="urn:microsoft.com/office/officeart/2009/3/layout/IncreasingArrowsProcess"/>
    <dgm:cxn modelId="{D97FD7FE-F025-4B27-9413-670B872F86D9}" srcId="{D451EB49-ACE4-40D1-ABB6-A6A958F90034}" destId="{F11422A6-B6CF-4801-BB88-76AAA18F5452}" srcOrd="0" destOrd="0" parTransId="{4382653E-7CB1-4159-A766-A9DA18B77712}" sibTransId="{BB98ECE5-B5B9-4C2C-BBAA-106C866420D9}"/>
    <dgm:cxn modelId="{2BEDBA54-206A-4D4A-BECF-033E0303AD4B}" type="presOf" srcId="{1BE42A42-5C35-4584-8213-7B471201994D}" destId="{320FDEEE-46FC-422D-A311-C7051D89E0BE}" srcOrd="0" destOrd="0" presId="urn:microsoft.com/office/officeart/2009/3/layout/IncreasingArrowsProcess"/>
    <dgm:cxn modelId="{E5B5E276-3C7F-4DA5-B43F-BBA1785022D3}" type="presOf" srcId="{3CE4603E-9118-455C-AD9D-3A8B4A0E3996}" destId="{C655AFD7-AEDB-483A-B16D-FC3170F4F037}" srcOrd="0" destOrd="0" presId="urn:microsoft.com/office/officeart/2009/3/layout/IncreasingArrowsProcess"/>
    <dgm:cxn modelId="{D080C844-DD7A-48BB-B1DB-913D2D297B8E}" srcId="{CCBC8BED-5CF5-42E7-B901-9E8CF00FAC19}" destId="{C31FBC73-2866-4AC8-B3AE-E24137DA6C99}" srcOrd="0" destOrd="0" parTransId="{EBFF9237-CAC8-4F2F-977B-C63BBA4F6DAA}" sibTransId="{4469FEC9-FF51-44E4-95C5-ADE564A8F4B2}"/>
    <dgm:cxn modelId="{FAB3FE64-D448-4429-AAA8-4CDEDF0EBA0C}" srcId="{1BE42A42-5C35-4584-8213-7B471201994D}" destId="{3CE4603E-9118-455C-AD9D-3A8B4A0E3996}" srcOrd="0" destOrd="0" parTransId="{C32B80CE-EC25-4E60-AE17-4F4F4A79409E}" sibTransId="{DE31BF25-776F-4081-B6C7-238DFE209663}"/>
    <dgm:cxn modelId="{16A97B77-9476-4015-9EC1-2B02F1DC8CE7}" type="presOf" srcId="{ABFE55A6-F0AF-46BD-ACE6-881BA9C2C7A7}" destId="{3415C70C-54B4-42A6-96F1-64C5A3BE8A5B}" srcOrd="0" destOrd="0" presId="urn:microsoft.com/office/officeart/2009/3/layout/IncreasingArrowsProcess"/>
    <dgm:cxn modelId="{EC39B0C3-5C85-4BC1-805F-EBED27F72911}" srcId="{CCBC8BED-5CF5-42E7-B901-9E8CF00FAC19}" destId="{1BE42A42-5C35-4584-8213-7B471201994D}" srcOrd="2" destOrd="0" parTransId="{41E73BFA-9258-44B8-9B94-77077DD6A333}" sibTransId="{E5737F7C-DF77-40F3-B3C8-6ED87264719F}"/>
    <dgm:cxn modelId="{34DF8C09-3F20-49E2-B85E-D27F3FF38343}" type="presOf" srcId="{D451EB49-ACE4-40D1-ABB6-A6A958F90034}" destId="{BE13593A-9905-4BA6-B806-642B3D47B0B7}" srcOrd="0" destOrd="0" presId="urn:microsoft.com/office/officeart/2009/3/layout/IncreasingArrowsProcess"/>
    <dgm:cxn modelId="{68049BD8-A24F-4FAE-8B5A-033B2F8D7B51}" srcId="{C31FBC73-2866-4AC8-B3AE-E24137DA6C99}" destId="{ABFE55A6-F0AF-46BD-ACE6-881BA9C2C7A7}" srcOrd="0" destOrd="0" parTransId="{A99DC666-5F50-49D8-9D93-F209D143BF80}" sibTransId="{E4BD636F-76CF-4B8D-B53A-6B7CD4A0ADFD}"/>
    <dgm:cxn modelId="{DD137F86-627F-4871-B0D3-04606675FE2E}" type="presParOf" srcId="{780D87F0-9221-466C-8205-E99B0C432EAF}" destId="{39DF4655-9673-4A3F-8512-3D62DF8AD88B}" srcOrd="0" destOrd="0" presId="urn:microsoft.com/office/officeart/2009/3/layout/IncreasingArrowsProcess"/>
    <dgm:cxn modelId="{8293425C-B813-4AB4-9DF0-2DC0A9EEAED7}" type="presParOf" srcId="{780D87F0-9221-466C-8205-E99B0C432EAF}" destId="{3415C70C-54B4-42A6-96F1-64C5A3BE8A5B}" srcOrd="1" destOrd="0" presId="urn:microsoft.com/office/officeart/2009/3/layout/IncreasingArrowsProcess"/>
    <dgm:cxn modelId="{B6B73983-B69F-4E7E-A685-5DB71EBD9E82}" type="presParOf" srcId="{780D87F0-9221-466C-8205-E99B0C432EAF}" destId="{55C4319A-752C-44EA-8842-14CD84F2430C}" srcOrd="2" destOrd="0" presId="urn:microsoft.com/office/officeart/2009/3/layout/IncreasingArrowsProcess"/>
    <dgm:cxn modelId="{F8DBF3C9-4C66-410E-AC5A-1DE9B6E23E01}" type="presParOf" srcId="{780D87F0-9221-466C-8205-E99B0C432EAF}" destId="{1B86B7B2-2957-4BE3-8ADD-9F55CE9320E0}" srcOrd="3" destOrd="0" presId="urn:microsoft.com/office/officeart/2009/3/layout/IncreasingArrowsProcess"/>
    <dgm:cxn modelId="{C7D9A2E1-C81D-40AB-91E5-4257856E629D}" type="presParOf" srcId="{780D87F0-9221-466C-8205-E99B0C432EAF}" destId="{320FDEEE-46FC-422D-A311-C7051D89E0BE}" srcOrd="4" destOrd="0" presId="urn:microsoft.com/office/officeart/2009/3/layout/IncreasingArrowsProcess"/>
    <dgm:cxn modelId="{E2DE1147-EF3F-45C7-A30D-5DDB8D3198A6}" type="presParOf" srcId="{780D87F0-9221-466C-8205-E99B0C432EAF}" destId="{C655AFD7-AEDB-483A-B16D-FC3170F4F037}" srcOrd="5" destOrd="0" presId="urn:microsoft.com/office/officeart/2009/3/layout/IncreasingArrowsProcess"/>
    <dgm:cxn modelId="{83B3A55A-2F69-4C20-ACE5-97AF28D7F3D8}" type="presParOf" srcId="{780D87F0-9221-466C-8205-E99B0C432EAF}" destId="{BE13593A-9905-4BA6-B806-642B3D47B0B7}" srcOrd="6" destOrd="0" presId="urn:microsoft.com/office/officeart/2009/3/layout/IncreasingArrowsProcess"/>
    <dgm:cxn modelId="{54D13454-26D0-4A07-A3D2-62D18E3F848B}" type="presParOf" srcId="{780D87F0-9221-466C-8205-E99B0C432EAF}" destId="{9339CBBB-B94C-4DFB-B86C-85695676015A}" srcOrd="7"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A49FD9-795F-4DC3-A1BF-E612F054B7FF}"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9AAF3699-A487-4F09-88BB-599749218AB9}">
      <dgm:prSet phldrT="[Text]" custT="1"/>
      <dgm:spPr/>
      <dgm:t>
        <a:bodyPr/>
        <a:lstStyle/>
        <a:p>
          <a:r>
            <a:rPr lang="zh-CN" altLang="en-US" sz="2800" dirty="0" smtClean="0">
              <a:solidFill>
                <a:schemeClr val="tx1"/>
              </a:solidFill>
              <a:latin typeface="微软雅黑" panose="020B0503020204020204" pitchFamily="34" charset="-122"/>
              <a:ea typeface="微软雅黑" panose="020B0503020204020204" pitchFamily="34" charset="-122"/>
            </a:rPr>
            <a:t>测试要素</a:t>
          </a:r>
          <a:endParaRPr lang="en-US" sz="2800" dirty="0">
            <a:solidFill>
              <a:schemeClr val="tx1"/>
            </a:solidFill>
            <a:latin typeface="微软雅黑" panose="020B0503020204020204" pitchFamily="34" charset="-122"/>
            <a:ea typeface="微软雅黑" panose="020B0503020204020204" pitchFamily="34" charset="-122"/>
          </a:endParaRPr>
        </a:p>
      </dgm:t>
    </dgm:pt>
    <dgm:pt modelId="{A5EEC3FB-EA18-49A3-8BD5-6407DE51E314}" type="parTrans" cxnId="{12BA3D49-18F0-4BF6-A406-07FB2FC9247D}">
      <dgm:prSet/>
      <dgm:spPr/>
      <dgm:t>
        <a:bodyPr/>
        <a:lstStyle/>
        <a:p>
          <a:endParaRPr lang="en-US">
            <a:solidFill>
              <a:schemeClr val="tx1"/>
            </a:solidFill>
            <a:latin typeface="微软雅黑" panose="020B0503020204020204" pitchFamily="34" charset="-122"/>
            <a:ea typeface="微软雅黑" panose="020B0503020204020204" pitchFamily="34" charset="-122"/>
          </a:endParaRPr>
        </a:p>
      </dgm:t>
    </dgm:pt>
    <dgm:pt modelId="{154A940E-C1AC-4C21-8D90-1D71DD8B7AD7}" type="sibTrans" cxnId="{12BA3D49-18F0-4BF6-A406-07FB2FC9247D}">
      <dgm:prSet/>
      <dgm:spPr/>
      <dgm:t>
        <a:bodyPr/>
        <a:lstStyle/>
        <a:p>
          <a:endParaRPr lang="en-US">
            <a:solidFill>
              <a:schemeClr val="tx1"/>
            </a:solidFill>
            <a:latin typeface="微软雅黑" panose="020B0503020204020204" pitchFamily="34" charset="-122"/>
            <a:ea typeface="微软雅黑" panose="020B0503020204020204" pitchFamily="34" charset="-122"/>
          </a:endParaRPr>
        </a:p>
      </dgm:t>
    </dgm:pt>
    <dgm:pt modelId="{39D23DE1-CE5B-4187-B232-7404187A3A56}">
      <dgm:prSet phldrT="[Text]" custT="1"/>
      <dgm:spPr/>
      <dgm:t>
        <a:bodyPr/>
        <a:lstStyle/>
        <a:p>
          <a:r>
            <a:rPr lang="zh-CN" altLang="en-US" sz="1600" dirty="0" smtClean="0">
              <a:solidFill>
                <a:schemeClr val="tx1"/>
              </a:solidFill>
              <a:latin typeface="微软雅黑" panose="020B0503020204020204" pitchFamily="34" charset="-122"/>
              <a:ea typeface="微软雅黑" panose="020B0503020204020204" pitchFamily="34" charset="-122"/>
            </a:rPr>
            <a:t>授权</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solidFill>
                <a:schemeClr val="tx1"/>
              </a:solidFill>
              <a:latin typeface="微软雅黑" panose="020B0503020204020204" pitchFamily="34" charset="-122"/>
              <a:ea typeface="微软雅黑" panose="020B0503020204020204" pitchFamily="34" charset="-122"/>
            </a:rPr>
            <a:t>正确性</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solidFill>
                <a:schemeClr val="tx1"/>
              </a:solidFill>
              <a:latin typeface="微软雅黑" panose="020B0503020204020204" pitchFamily="34" charset="-122"/>
              <a:ea typeface="微软雅黑" panose="020B0503020204020204" pitchFamily="34" charset="-122"/>
            </a:rPr>
            <a:t>进程追踪</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solidFill>
                <a:schemeClr val="tx1"/>
              </a:solidFill>
              <a:latin typeface="微软雅黑" panose="020B0503020204020204" pitchFamily="34" charset="-122"/>
              <a:ea typeface="微软雅黑" panose="020B0503020204020204" pitchFamily="34" charset="-122"/>
            </a:rPr>
            <a:t>文件完整新</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solidFill>
                <a:schemeClr val="tx1"/>
              </a:solidFill>
              <a:latin typeface="微软雅黑" panose="020B0503020204020204" pitchFamily="34" charset="-122"/>
              <a:ea typeface="微软雅黑" panose="020B0503020204020204" pitchFamily="34" charset="-122"/>
            </a:rPr>
            <a:t>系统运行的连续性</a:t>
          </a:r>
          <a:endParaRPr lang="en-US" sz="1600" dirty="0">
            <a:solidFill>
              <a:schemeClr val="tx1"/>
            </a:solidFill>
            <a:latin typeface="微软雅黑" panose="020B0503020204020204" pitchFamily="34" charset="-122"/>
            <a:ea typeface="微软雅黑" panose="020B0503020204020204" pitchFamily="34" charset="-122"/>
          </a:endParaRPr>
        </a:p>
      </dgm:t>
    </dgm:pt>
    <dgm:pt modelId="{DD32F02D-1EF1-4495-9DB9-FE327E460DBD}" type="parTrans" cxnId="{9709F293-54D3-4962-9E4B-8E1ACB970365}">
      <dgm:prSet/>
      <dgm:spPr/>
      <dgm:t>
        <a:bodyPr/>
        <a:lstStyle/>
        <a:p>
          <a:endParaRPr lang="en-US">
            <a:solidFill>
              <a:schemeClr val="tx1"/>
            </a:solidFill>
            <a:latin typeface="微软雅黑" panose="020B0503020204020204" pitchFamily="34" charset="-122"/>
            <a:ea typeface="微软雅黑" panose="020B0503020204020204" pitchFamily="34" charset="-122"/>
          </a:endParaRPr>
        </a:p>
      </dgm:t>
    </dgm:pt>
    <dgm:pt modelId="{A30E6CAA-550A-4DBD-A25D-92ACB02FF18F}" type="sibTrans" cxnId="{9709F293-54D3-4962-9E4B-8E1ACB970365}">
      <dgm:prSet/>
      <dgm:spPr/>
      <dgm:t>
        <a:bodyPr/>
        <a:lstStyle/>
        <a:p>
          <a:endParaRPr lang="en-US">
            <a:solidFill>
              <a:schemeClr val="tx1"/>
            </a:solidFill>
            <a:latin typeface="微软雅黑" panose="020B0503020204020204" pitchFamily="34" charset="-122"/>
            <a:ea typeface="微软雅黑" panose="020B0503020204020204" pitchFamily="34" charset="-122"/>
          </a:endParaRPr>
        </a:p>
      </dgm:t>
    </dgm:pt>
    <dgm:pt modelId="{12731728-223D-40A4-A25B-C025D1D2D3D8}">
      <dgm:prSet phldrT="[Text]" custT="1"/>
      <dgm:spPr/>
      <dgm:t>
        <a:bodyPr/>
        <a:lstStyle/>
        <a:p>
          <a:r>
            <a:rPr lang="zh-CN" altLang="en-US" sz="1600" dirty="0" smtClean="0">
              <a:solidFill>
                <a:schemeClr val="tx1"/>
              </a:solidFill>
              <a:latin typeface="微软雅黑" panose="020B0503020204020204" pitchFamily="34" charset="-122"/>
              <a:ea typeface="微软雅黑" panose="020B0503020204020204" pitchFamily="34" charset="-122"/>
            </a:rPr>
            <a:t>一致性</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solidFill>
                <a:schemeClr val="tx1"/>
              </a:solidFill>
              <a:latin typeface="微软雅黑" panose="020B0503020204020204" pitchFamily="34" charset="-122"/>
              <a:ea typeface="微软雅黑" panose="020B0503020204020204" pitchFamily="34" charset="-122"/>
            </a:rPr>
            <a:t>可靠性</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solidFill>
                <a:schemeClr val="tx1"/>
              </a:solidFill>
              <a:latin typeface="微软雅黑" panose="020B0503020204020204" pitchFamily="34" charset="-122"/>
              <a:ea typeface="微软雅黑" panose="020B0503020204020204" pitchFamily="34" charset="-122"/>
            </a:rPr>
            <a:t>服务水平</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solidFill>
                <a:schemeClr val="tx1"/>
              </a:solidFill>
              <a:latin typeface="微软雅黑" panose="020B0503020204020204" pitchFamily="34" charset="-122"/>
              <a:ea typeface="微软雅黑" panose="020B0503020204020204" pitchFamily="34" charset="-122"/>
            </a:rPr>
            <a:t>权限控制</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solidFill>
                <a:schemeClr val="tx1"/>
              </a:solidFill>
              <a:latin typeface="微软雅黑" panose="020B0503020204020204" pitchFamily="34" charset="-122"/>
              <a:ea typeface="微软雅黑" panose="020B0503020204020204" pitchFamily="34" charset="-122"/>
            </a:rPr>
            <a:t>易于使用</a:t>
          </a:r>
          <a:endParaRPr lang="en-US" sz="1600" dirty="0">
            <a:solidFill>
              <a:schemeClr val="tx1"/>
            </a:solidFill>
            <a:latin typeface="微软雅黑" panose="020B0503020204020204" pitchFamily="34" charset="-122"/>
            <a:ea typeface="微软雅黑" panose="020B0503020204020204" pitchFamily="34" charset="-122"/>
          </a:endParaRPr>
        </a:p>
      </dgm:t>
    </dgm:pt>
    <dgm:pt modelId="{231176D2-FD27-458E-9C05-D5D60127DF03}" type="parTrans" cxnId="{761B9DB8-8B72-4A3B-A133-CD7F3C9E8E32}">
      <dgm:prSet/>
      <dgm:spPr/>
      <dgm:t>
        <a:bodyPr/>
        <a:lstStyle/>
        <a:p>
          <a:endParaRPr lang="en-US">
            <a:solidFill>
              <a:schemeClr val="tx1"/>
            </a:solidFill>
            <a:latin typeface="微软雅黑" panose="020B0503020204020204" pitchFamily="34" charset="-122"/>
            <a:ea typeface="微软雅黑" panose="020B0503020204020204" pitchFamily="34" charset="-122"/>
          </a:endParaRPr>
        </a:p>
      </dgm:t>
    </dgm:pt>
    <dgm:pt modelId="{0DA5F7EB-A347-49D4-B6DB-5E018A920A36}" type="sibTrans" cxnId="{761B9DB8-8B72-4A3B-A133-CD7F3C9E8E32}">
      <dgm:prSet/>
      <dgm:spPr/>
      <dgm:t>
        <a:bodyPr/>
        <a:lstStyle/>
        <a:p>
          <a:endParaRPr lang="en-US">
            <a:solidFill>
              <a:schemeClr val="tx1"/>
            </a:solidFill>
            <a:latin typeface="微软雅黑" panose="020B0503020204020204" pitchFamily="34" charset="-122"/>
            <a:ea typeface="微软雅黑" panose="020B0503020204020204" pitchFamily="34" charset="-122"/>
          </a:endParaRPr>
        </a:p>
      </dgm:t>
    </dgm:pt>
    <dgm:pt modelId="{55D6AEA1-EB3B-4B5B-AEA1-00B027B7D8ED}">
      <dgm:prSet phldrT="[Text]" custT="1"/>
      <dgm:spPr/>
      <dgm:t>
        <a:bodyPr/>
        <a:lstStyle/>
        <a:p>
          <a:r>
            <a:rPr lang="zh-CN" altLang="en-US" sz="1600" dirty="0" smtClean="0">
              <a:solidFill>
                <a:schemeClr val="tx1"/>
              </a:solidFill>
              <a:latin typeface="微软雅黑" panose="020B0503020204020204" pitchFamily="34" charset="-122"/>
              <a:ea typeface="微软雅黑" panose="020B0503020204020204" pitchFamily="34" charset="-122"/>
            </a:rPr>
            <a:t>性能</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solidFill>
                <a:schemeClr val="tx1"/>
              </a:solidFill>
              <a:latin typeface="微软雅黑" panose="020B0503020204020204" pitchFamily="34" charset="-122"/>
              <a:ea typeface="微软雅黑" panose="020B0503020204020204" pitchFamily="34" charset="-122"/>
            </a:rPr>
            <a:t>耦合性</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solidFill>
                <a:schemeClr val="tx1"/>
              </a:solidFill>
              <a:latin typeface="微软雅黑" panose="020B0503020204020204" pitchFamily="34" charset="-122"/>
              <a:ea typeface="微软雅黑" panose="020B0503020204020204" pitchFamily="34" charset="-122"/>
            </a:rPr>
            <a:t>操作性</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solidFill>
                <a:schemeClr val="tx1"/>
              </a:solidFill>
              <a:latin typeface="微软雅黑" panose="020B0503020204020204" pitchFamily="34" charset="-122"/>
              <a:ea typeface="微软雅黑" panose="020B0503020204020204" pitchFamily="34" charset="-122"/>
            </a:rPr>
            <a:t>可维护性</a:t>
          </a:r>
          <a:endParaRPr lang="en-US" altLang="zh-CN" sz="1600" dirty="0" smtClean="0">
            <a:solidFill>
              <a:schemeClr val="tx1"/>
            </a:solidFill>
            <a:latin typeface="微软雅黑" panose="020B0503020204020204" pitchFamily="34" charset="-122"/>
            <a:ea typeface="微软雅黑" panose="020B0503020204020204" pitchFamily="34" charset="-122"/>
          </a:endParaRPr>
        </a:p>
        <a:p>
          <a:r>
            <a:rPr lang="zh-CN" altLang="en-US" sz="1600" dirty="0" smtClean="0">
              <a:solidFill>
                <a:schemeClr val="tx1"/>
              </a:solidFill>
              <a:latin typeface="微软雅黑" panose="020B0503020204020204" pitchFamily="34" charset="-122"/>
              <a:ea typeface="微软雅黑" panose="020B0503020204020204" pitchFamily="34" charset="-122"/>
            </a:rPr>
            <a:t>可移植性</a:t>
          </a:r>
          <a:endParaRPr lang="en-US" altLang="zh-CN" sz="1600" dirty="0" smtClean="0">
            <a:solidFill>
              <a:schemeClr val="tx1"/>
            </a:solidFill>
            <a:latin typeface="微软雅黑" panose="020B0503020204020204" pitchFamily="34" charset="-122"/>
            <a:ea typeface="微软雅黑" panose="020B0503020204020204" pitchFamily="34" charset="-122"/>
          </a:endParaRPr>
        </a:p>
      </dgm:t>
    </dgm:pt>
    <dgm:pt modelId="{4CD604DD-9366-44F9-9F48-F6812C91047B}" type="parTrans" cxnId="{DF331108-A48C-4CC2-9014-B95B0D9CE193}">
      <dgm:prSet/>
      <dgm:spPr/>
      <dgm:t>
        <a:bodyPr/>
        <a:lstStyle/>
        <a:p>
          <a:endParaRPr lang="en-US">
            <a:solidFill>
              <a:schemeClr val="tx1"/>
            </a:solidFill>
            <a:latin typeface="微软雅黑" panose="020B0503020204020204" pitchFamily="34" charset="-122"/>
            <a:ea typeface="微软雅黑" panose="020B0503020204020204" pitchFamily="34" charset="-122"/>
          </a:endParaRPr>
        </a:p>
      </dgm:t>
    </dgm:pt>
    <dgm:pt modelId="{61EC332A-B7EE-4420-98A6-C078FDEC7A9C}" type="sibTrans" cxnId="{DF331108-A48C-4CC2-9014-B95B0D9CE193}">
      <dgm:prSet/>
      <dgm:spPr/>
      <dgm:t>
        <a:bodyPr/>
        <a:lstStyle/>
        <a:p>
          <a:endParaRPr lang="en-US">
            <a:solidFill>
              <a:schemeClr val="tx1"/>
            </a:solidFill>
            <a:latin typeface="微软雅黑" panose="020B0503020204020204" pitchFamily="34" charset="-122"/>
            <a:ea typeface="微软雅黑" panose="020B0503020204020204" pitchFamily="34" charset="-122"/>
          </a:endParaRPr>
        </a:p>
      </dgm:t>
    </dgm:pt>
    <dgm:pt modelId="{1FCFFDAE-C0F7-4669-B293-2FE445F53039}" type="pres">
      <dgm:prSet presAssocID="{E4A49FD9-795F-4DC3-A1BF-E612F054B7FF}" presName="composite" presStyleCnt="0">
        <dgm:presLayoutVars>
          <dgm:chMax val="1"/>
          <dgm:dir/>
          <dgm:resizeHandles val="exact"/>
        </dgm:presLayoutVars>
      </dgm:prSet>
      <dgm:spPr/>
      <dgm:t>
        <a:bodyPr/>
        <a:lstStyle/>
        <a:p>
          <a:endParaRPr lang="zh-CN" altLang="en-US"/>
        </a:p>
      </dgm:t>
    </dgm:pt>
    <dgm:pt modelId="{0BF8F880-0086-420E-B5CE-4EAC0AFF8ABA}" type="pres">
      <dgm:prSet presAssocID="{9AAF3699-A487-4F09-88BB-599749218AB9}" presName="roof" presStyleLbl="dkBgShp" presStyleIdx="0" presStyleCnt="2"/>
      <dgm:spPr/>
      <dgm:t>
        <a:bodyPr/>
        <a:lstStyle/>
        <a:p>
          <a:endParaRPr lang="en-US"/>
        </a:p>
      </dgm:t>
    </dgm:pt>
    <dgm:pt modelId="{E05CB4F0-368E-4189-9BD7-23877008C4E6}" type="pres">
      <dgm:prSet presAssocID="{9AAF3699-A487-4F09-88BB-599749218AB9}" presName="pillars" presStyleCnt="0"/>
      <dgm:spPr/>
    </dgm:pt>
    <dgm:pt modelId="{43595EED-BB7A-49C6-A1FE-B8A126C90A84}" type="pres">
      <dgm:prSet presAssocID="{9AAF3699-A487-4F09-88BB-599749218AB9}" presName="pillar1" presStyleLbl="node1" presStyleIdx="0" presStyleCnt="3" custScaleY="114425">
        <dgm:presLayoutVars>
          <dgm:bulletEnabled val="1"/>
        </dgm:presLayoutVars>
      </dgm:prSet>
      <dgm:spPr/>
      <dgm:t>
        <a:bodyPr/>
        <a:lstStyle/>
        <a:p>
          <a:endParaRPr lang="en-US"/>
        </a:p>
      </dgm:t>
    </dgm:pt>
    <dgm:pt modelId="{5A5916FB-6137-49DC-B498-023F7C978EC3}" type="pres">
      <dgm:prSet presAssocID="{12731728-223D-40A4-A25B-C025D1D2D3D8}" presName="pillarX" presStyleLbl="node1" presStyleIdx="1" presStyleCnt="3" custScaleY="114425">
        <dgm:presLayoutVars>
          <dgm:bulletEnabled val="1"/>
        </dgm:presLayoutVars>
      </dgm:prSet>
      <dgm:spPr/>
      <dgm:t>
        <a:bodyPr/>
        <a:lstStyle/>
        <a:p>
          <a:endParaRPr lang="en-US"/>
        </a:p>
      </dgm:t>
    </dgm:pt>
    <dgm:pt modelId="{B37E9FCF-9EAB-4474-B32F-9A97691CF6A7}" type="pres">
      <dgm:prSet presAssocID="{55D6AEA1-EB3B-4B5B-AEA1-00B027B7D8ED}" presName="pillarX" presStyleLbl="node1" presStyleIdx="2" presStyleCnt="3" custScaleY="113923">
        <dgm:presLayoutVars>
          <dgm:bulletEnabled val="1"/>
        </dgm:presLayoutVars>
      </dgm:prSet>
      <dgm:spPr/>
      <dgm:t>
        <a:bodyPr/>
        <a:lstStyle/>
        <a:p>
          <a:endParaRPr lang="en-US"/>
        </a:p>
      </dgm:t>
    </dgm:pt>
    <dgm:pt modelId="{0FB6C48D-B846-485F-9C81-EED4B3F39028}" type="pres">
      <dgm:prSet presAssocID="{9AAF3699-A487-4F09-88BB-599749218AB9}" presName="base" presStyleLbl="dkBgShp" presStyleIdx="1" presStyleCnt="2"/>
      <dgm:spPr/>
    </dgm:pt>
  </dgm:ptLst>
  <dgm:cxnLst>
    <dgm:cxn modelId="{DF331108-A48C-4CC2-9014-B95B0D9CE193}" srcId="{9AAF3699-A487-4F09-88BB-599749218AB9}" destId="{55D6AEA1-EB3B-4B5B-AEA1-00B027B7D8ED}" srcOrd="2" destOrd="0" parTransId="{4CD604DD-9366-44F9-9F48-F6812C91047B}" sibTransId="{61EC332A-B7EE-4420-98A6-C078FDEC7A9C}"/>
    <dgm:cxn modelId="{9709F293-54D3-4962-9E4B-8E1ACB970365}" srcId="{9AAF3699-A487-4F09-88BB-599749218AB9}" destId="{39D23DE1-CE5B-4187-B232-7404187A3A56}" srcOrd="0" destOrd="0" parTransId="{DD32F02D-1EF1-4495-9DB9-FE327E460DBD}" sibTransId="{A30E6CAA-550A-4DBD-A25D-92ACB02FF18F}"/>
    <dgm:cxn modelId="{515C0212-C64C-4253-AF8D-C94A04A31D42}" type="presOf" srcId="{12731728-223D-40A4-A25B-C025D1D2D3D8}" destId="{5A5916FB-6137-49DC-B498-023F7C978EC3}" srcOrd="0" destOrd="0" presId="urn:microsoft.com/office/officeart/2005/8/layout/hList3"/>
    <dgm:cxn modelId="{995A4DA3-F762-44E2-A1CD-68AE14132A94}" type="presOf" srcId="{9AAF3699-A487-4F09-88BB-599749218AB9}" destId="{0BF8F880-0086-420E-B5CE-4EAC0AFF8ABA}" srcOrd="0" destOrd="0" presId="urn:microsoft.com/office/officeart/2005/8/layout/hList3"/>
    <dgm:cxn modelId="{6C9DECF2-5530-4DCC-B138-E32E1FA96FB7}" type="presOf" srcId="{55D6AEA1-EB3B-4B5B-AEA1-00B027B7D8ED}" destId="{B37E9FCF-9EAB-4474-B32F-9A97691CF6A7}" srcOrd="0" destOrd="0" presId="urn:microsoft.com/office/officeart/2005/8/layout/hList3"/>
    <dgm:cxn modelId="{2DA44419-8CA9-4AC1-9D0D-2D86E1802046}" type="presOf" srcId="{E4A49FD9-795F-4DC3-A1BF-E612F054B7FF}" destId="{1FCFFDAE-C0F7-4669-B293-2FE445F53039}" srcOrd="0" destOrd="0" presId="urn:microsoft.com/office/officeart/2005/8/layout/hList3"/>
    <dgm:cxn modelId="{12BA3D49-18F0-4BF6-A406-07FB2FC9247D}" srcId="{E4A49FD9-795F-4DC3-A1BF-E612F054B7FF}" destId="{9AAF3699-A487-4F09-88BB-599749218AB9}" srcOrd="0" destOrd="0" parTransId="{A5EEC3FB-EA18-49A3-8BD5-6407DE51E314}" sibTransId="{154A940E-C1AC-4C21-8D90-1D71DD8B7AD7}"/>
    <dgm:cxn modelId="{B24638D9-D0D9-4BB1-8ED9-C5CD1B41073E}" type="presOf" srcId="{39D23DE1-CE5B-4187-B232-7404187A3A56}" destId="{43595EED-BB7A-49C6-A1FE-B8A126C90A84}" srcOrd="0" destOrd="0" presId="urn:microsoft.com/office/officeart/2005/8/layout/hList3"/>
    <dgm:cxn modelId="{761B9DB8-8B72-4A3B-A133-CD7F3C9E8E32}" srcId="{9AAF3699-A487-4F09-88BB-599749218AB9}" destId="{12731728-223D-40A4-A25B-C025D1D2D3D8}" srcOrd="1" destOrd="0" parTransId="{231176D2-FD27-458E-9C05-D5D60127DF03}" sibTransId="{0DA5F7EB-A347-49D4-B6DB-5E018A920A36}"/>
    <dgm:cxn modelId="{5351BAA9-D202-4B74-A76B-13283373C633}" type="presParOf" srcId="{1FCFFDAE-C0F7-4669-B293-2FE445F53039}" destId="{0BF8F880-0086-420E-B5CE-4EAC0AFF8ABA}" srcOrd="0" destOrd="0" presId="urn:microsoft.com/office/officeart/2005/8/layout/hList3"/>
    <dgm:cxn modelId="{277A3FA7-E874-4EF4-A84E-99C68F57A6D7}" type="presParOf" srcId="{1FCFFDAE-C0F7-4669-B293-2FE445F53039}" destId="{E05CB4F0-368E-4189-9BD7-23877008C4E6}" srcOrd="1" destOrd="0" presId="urn:microsoft.com/office/officeart/2005/8/layout/hList3"/>
    <dgm:cxn modelId="{4479401D-AF71-4A35-BF02-EC6C85EEBF56}" type="presParOf" srcId="{E05CB4F0-368E-4189-9BD7-23877008C4E6}" destId="{43595EED-BB7A-49C6-A1FE-B8A126C90A84}" srcOrd="0" destOrd="0" presId="urn:microsoft.com/office/officeart/2005/8/layout/hList3"/>
    <dgm:cxn modelId="{4360F2CA-9802-41FD-A334-866867759ABC}" type="presParOf" srcId="{E05CB4F0-368E-4189-9BD7-23877008C4E6}" destId="{5A5916FB-6137-49DC-B498-023F7C978EC3}" srcOrd="1" destOrd="0" presId="urn:microsoft.com/office/officeart/2005/8/layout/hList3"/>
    <dgm:cxn modelId="{AF50B8FE-C6F0-488E-9009-FA30316CD370}" type="presParOf" srcId="{E05CB4F0-368E-4189-9BD7-23877008C4E6}" destId="{B37E9FCF-9EAB-4474-B32F-9A97691CF6A7}" srcOrd="2" destOrd="0" presId="urn:microsoft.com/office/officeart/2005/8/layout/hList3"/>
    <dgm:cxn modelId="{957D5AD5-75AD-421A-AD37-4B26EE73043F}" type="presParOf" srcId="{1FCFFDAE-C0F7-4669-B293-2FE445F53039}" destId="{0FB6C48D-B846-485F-9C81-EED4B3F3902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06D3EAA-B707-4BC9-9352-E03544AD110F}" type="doc">
      <dgm:prSet loTypeId="urn:microsoft.com/office/officeart/2005/8/layout/vList5" loCatId="list" qsTypeId="urn:microsoft.com/office/officeart/2005/8/quickstyle/simple1" qsCatId="simple" csTypeId="urn:microsoft.com/office/officeart/2005/8/colors/accent5_5" csCatId="accent5" phldr="1"/>
      <dgm:spPr/>
      <dgm:t>
        <a:bodyPr/>
        <a:lstStyle/>
        <a:p>
          <a:endParaRPr lang="en-US"/>
        </a:p>
      </dgm:t>
    </dgm:pt>
    <dgm:pt modelId="{09C37245-3696-4EF3-B27B-446FC7E17742}">
      <dgm:prSet phldrT="[Text]" custT="1"/>
      <dgm:spPr>
        <a:xfrm>
          <a:off x="504053" y="1511"/>
          <a:ext cx="1448792" cy="3093320"/>
        </a:xfrm>
        <a:prstGeom prst="roundRect">
          <a:avLst/>
        </a:prstGeom>
        <a:solidFill>
          <a:srgbClr val="4BACC6">
            <a:alpha val="9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sz="2400" dirty="0" smtClean="0">
              <a:solidFill>
                <a:srgbClr val="FFFFFF"/>
              </a:solidFill>
              <a:latin typeface="微软雅黑" panose="020B0503020204020204" pitchFamily="34" charset="-122"/>
              <a:ea typeface="微软雅黑" panose="020B0503020204020204" pitchFamily="34" charset="-122"/>
              <a:cs typeface="+mn-cs"/>
            </a:rPr>
            <a:t>测试期间数据的收集</a:t>
          </a:r>
          <a:endParaRPr lang="en-US" sz="2400" dirty="0">
            <a:solidFill>
              <a:srgbClr val="FFFFFF"/>
            </a:solidFill>
            <a:latin typeface="微软雅黑" panose="020B0503020204020204" pitchFamily="34" charset="-122"/>
            <a:ea typeface="微软雅黑" panose="020B0503020204020204" pitchFamily="34" charset="-122"/>
            <a:cs typeface="+mn-cs"/>
          </a:endParaRPr>
        </a:p>
      </dgm:t>
    </dgm:pt>
    <dgm:pt modelId="{69ED5337-97AA-4E25-95FB-4E82149B02B0}" type="parTrans" cxnId="{035AC954-0C8C-4700-B70A-7836904FCC31}">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CE9B9336-5637-4AB1-BB6C-42DFEADABAE7}" type="sibTrans" cxnId="{035AC954-0C8C-4700-B70A-7836904FCC31}">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2ED0D569-B886-4D32-9D7D-3194DF87CBB9}">
      <dgm:prSet phldrT="[Text]" custT="1"/>
      <dgm:spPr>
        <a:xfrm rot="5400000">
          <a:off x="3532707" y="-1444473"/>
          <a:ext cx="2808314" cy="5985290"/>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ln>
        <a:effectLst/>
      </dgm:spPr>
      <dgm:t>
        <a:bodyPr/>
        <a:lstStyle/>
        <a:p>
          <a:pPr>
            <a:lnSpc>
              <a:spcPct val="150000"/>
            </a:lnSpc>
          </a:pPr>
          <a:r>
            <a:rPr lang="zh-CN" altLang="en-US" sz="2000" b="0" dirty="0" smtClean="0">
              <a:solidFill>
                <a:srgbClr val="1D1B10"/>
              </a:solidFill>
              <a:latin typeface="微软雅黑" panose="020B0503020204020204" pitchFamily="34" charset="-122"/>
              <a:ea typeface="微软雅黑" panose="020B0503020204020204" pitchFamily="34" charset="-122"/>
              <a:cs typeface="+mn-cs"/>
            </a:rPr>
            <a:t>有关测试结果的积累数据</a:t>
          </a:r>
          <a:endParaRPr lang="en-US" sz="2000" b="0" dirty="0">
            <a:solidFill>
              <a:srgbClr val="1D1B10"/>
            </a:solidFill>
            <a:latin typeface="微软雅黑" panose="020B0503020204020204" pitchFamily="34" charset="-122"/>
            <a:ea typeface="微软雅黑" panose="020B0503020204020204" pitchFamily="34" charset="-122"/>
            <a:cs typeface="+mn-cs"/>
          </a:endParaRPr>
        </a:p>
      </dgm:t>
    </dgm:pt>
    <dgm:pt modelId="{4A66C453-9B7A-40FB-BDB3-E60640814610}" type="parTrans" cxnId="{9E7B2D26-AFD7-4714-A22F-22481EFD3A73}">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ADD2380F-3ED5-4059-AC12-04163B9602AA}" type="sibTrans" cxnId="{9E7B2D26-AFD7-4714-A22F-22481EFD3A73}">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8598D764-9C79-454B-9140-E1FB07BDCFF0}">
      <dgm:prSet custT="1"/>
      <dgm:spPr>
        <a:xfrm rot="5400000">
          <a:off x="3532707" y="-1444473"/>
          <a:ext cx="2808314" cy="5985290"/>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ln>
        <a:effectLst/>
      </dgm:spPr>
      <dgm:t>
        <a:bodyPr/>
        <a:lstStyle/>
        <a:p>
          <a:pPr>
            <a:lnSpc>
              <a:spcPct val="150000"/>
            </a:lnSpc>
          </a:pPr>
          <a:r>
            <a:rPr lang="zh-CN" altLang="en-US" sz="2000" b="0" dirty="0" smtClean="0">
              <a:solidFill>
                <a:srgbClr val="1D1B10"/>
              </a:solidFill>
              <a:latin typeface="微软雅黑" panose="020B0503020204020204" pitchFamily="34" charset="-122"/>
              <a:ea typeface="微软雅黑" panose="020B0503020204020204" pitchFamily="34" charset="-122"/>
              <a:cs typeface="+mn-cs"/>
            </a:rPr>
            <a:t>测试任务，测试集合和测试事件的描述</a:t>
          </a:r>
        </a:p>
      </dgm:t>
    </dgm:pt>
    <dgm:pt modelId="{1B506391-4DAA-4AC4-9280-9A9D6A14CF41}" type="parTrans" cxnId="{14929BAB-BCC7-4AC8-A132-30A865FC1644}">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D2FF4F54-1645-45B0-9A1B-9FC971EE1AC7}" type="sibTrans" cxnId="{14929BAB-BCC7-4AC8-A132-30A865FC1644}">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F4C126BD-4A19-4345-A2FD-FB226EA9D8F3}">
      <dgm:prSet custT="1"/>
      <dgm:spPr>
        <a:xfrm rot="5400000">
          <a:off x="3532707" y="-1444473"/>
          <a:ext cx="2808314" cy="5985290"/>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ln>
        <a:effectLst/>
      </dgm:spPr>
      <dgm:t>
        <a:bodyPr/>
        <a:lstStyle/>
        <a:p>
          <a:pPr>
            <a:lnSpc>
              <a:spcPct val="150000"/>
            </a:lnSpc>
          </a:pPr>
          <a:r>
            <a:rPr lang="zh-CN" altLang="en-US" sz="2000" b="0" dirty="0" smtClean="0">
              <a:solidFill>
                <a:srgbClr val="1D1B10"/>
              </a:solidFill>
              <a:latin typeface="微软雅黑" panose="020B0503020204020204" pitchFamily="34" charset="-122"/>
              <a:ea typeface="微软雅黑" panose="020B0503020204020204" pitchFamily="34" charset="-122"/>
              <a:cs typeface="+mn-cs"/>
            </a:rPr>
            <a:t>缺陷分析</a:t>
          </a:r>
          <a:r>
            <a:rPr lang="en-US" altLang="zh-CN" sz="2000" b="0" dirty="0" smtClean="0">
              <a:solidFill>
                <a:srgbClr val="1D1B10"/>
              </a:solidFill>
              <a:latin typeface="微软雅黑" panose="020B0503020204020204" pitchFamily="34" charset="-122"/>
              <a:ea typeface="微软雅黑" panose="020B0503020204020204" pitchFamily="34" charset="-122"/>
              <a:cs typeface="+mn-cs"/>
            </a:rPr>
            <a:t>(</a:t>
          </a:r>
          <a:r>
            <a:rPr lang="zh-CN" altLang="en-US" sz="2000" b="0" dirty="0" smtClean="0">
              <a:solidFill>
                <a:srgbClr val="1D1B10"/>
              </a:solidFill>
              <a:latin typeface="微软雅黑" panose="020B0503020204020204" pitchFamily="34" charset="-122"/>
              <a:ea typeface="微软雅黑" panose="020B0503020204020204" pitchFamily="34" charset="-122"/>
              <a:cs typeface="+mn-cs"/>
            </a:rPr>
            <a:t>严重的缺陷、缺陷类型、是否存在没有发现缺陷以及是何原因导致的</a:t>
          </a:r>
          <a:r>
            <a:rPr lang="en-US" altLang="zh-CN" sz="2000" b="0" dirty="0" smtClean="0">
              <a:solidFill>
                <a:srgbClr val="1D1B10"/>
              </a:solidFill>
              <a:latin typeface="微软雅黑" panose="020B0503020204020204" pitchFamily="34" charset="-122"/>
              <a:ea typeface="微软雅黑" panose="020B0503020204020204" pitchFamily="34" charset="-122"/>
              <a:cs typeface="+mn-cs"/>
            </a:rPr>
            <a:t>)</a:t>
          </a:r>
        </a:p>
      </dgm:t>
    </dgm:pt>
    <dgm:pt modelId="{D747A576-E4ED-46F0-A068-E27B003781B7}" type="parTrans" cxnId="{50C90164-4D7D-4FE8-8E55-9DFD73204961}">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5822FA95-78E0-4727-9490-117F1E7BF1B1}" type="sibTrans" cxnId="{50C90164-4D7D-4FE8-8E55-9DFD73204961}">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B7C49442-41C0-4EFE-B3AE-7C95A93277C5}">
      <dgm:prSet custT="1"/>
      <dgm:spPr>
        <a:xfrm rot="5400000">
          <a:off x="3532707" y="-1444473"/>
          <a:ext cx="2808314" cy="5985290"/>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ln>
        <a:effectLst/>
      </dgm:spPr>
      <dgm:t>
        <a:bodyPr/>
        <a:lstStyle/>
        <a:p>
          <a:pPr>
            <a:lnSpc>
              <a:spcPct val="150000"/>
            </a:lnSpc>
          </a:pPr>
          <a:r>
            <a:rPr lang="zh-CN" altLang="en-US" sz="2000" b="0" dirty="0" smtClean="0">
              <a:solidFill>
                <a:srgbClr val="1D1B10"/>
              </a:solidFill>
              <a:latin typeface="微软雅黑" panose="020B0503020204020204" pitchFamily="34" charset="-122"/>
              <a:ea typeface="微软雅黑" panose="020B0503020204020204" pitchFamily="34" charset="-122"/>
              <a:cs typeface="+mn-cs"/>
            </a:rPr>
            <a:t>测试效果评估</a:t>
          </a:r>
        </a:p>
      </dgm:t>
    </dgm:pt>
    <dgm:pt modelId="{6C2B3397-3B7D-4D73-A939-1E8412647E00}" type="parTrans" cxnId="{94B8CB41-3600-4B7F-8F87-68581EEB87CB}">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57A4B209-E7A1-4EE8-9710-306EE72C8841}" type="sibTrans" cxnId="{94B8CB41-3600-4B7F-8F87-68581EEB87CB}">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1D6E1008-E880-4BBB-BF0E-B9DC42641CEA}" type="pres">
      <dgm:prSet presAssocID="{306D3EAA-B707-4BC9-9352-E03544AD110F}" presName="Name0" presStyleCnt="0">
        <dgm:presLayoutVars>
          <dgm:dir/>
          <dgm:animLvl val="lvl"/>
          <dgm:resizeHandles val="exact"/>
        </dgm:presLayoutVars>
      </dgm:prSet>
      <dgm:spPr/>
      <dgm:t>
        <a:bodyPr/>
        <a:lstStyle/>
        <a:p>
          <a:endParaRPr lang="en-US"/>
        </a:p>
      </dgm:t>
    </dgm:pt>
    <dgm:pt modelId="{69B67888-3FE3-4C98-B5BF-CF1081436B63}" type="pres">
      <dgm:prSet presAssocID="{09C37245-3696-4EF3-B27B-446FC7E17742}" presName="linNode" presStyleCnt="0"/>
      <dgm:spPr/>
    </dgm:pt>
    <dgm:pt modelId="{6A240144-BA85-4AD1-BADB-6D1B71B69DC0}" type="pres">
      <dgm:prSet presAssocID="{09C37245-3696-4EF3-B27B-446FC7E17742}" presName="parentText" presStyleLbl="node1" presStyleIdx="0" presStyleCnt="1" custScaleX="47768" custLinFactNeighborX="160">
        <dgm:presLayoutVars>
          <dgm:chMax val="1"/>
          <dgm:bulletEnabled val="1"/>
        </dgm:presLayoutVars>
      </dgm:prSet>
      <dgm:spPr/>
      <dgm:t>
        <a:bodyPr/>
        <a:lstStyle/>
        <a:p>
          <a:endParaRPr lang="en-US"/>
        </a:p>
      </dgm:t>
    </dgm:pt>
    <dgm:pt modelId="{57F6749D-A4F0-4036-AE37-D7182AD50110}" type="pres">
      <dgm:prSet presAssocID="{09C37245-3696-4EF3-B27B-446FC7E17742}" presName="descendantText" presStyleLbl="alignAccFollowNode1" presStyleIdx="0" presStyleCnt="1" custScaleX="111004" custScaleY="113483">
        <dgm:presLayoutVars>
          <dgm:bulletEnabled val="1"/>
        </dgm:presLayoutVars>
      </dgm:prSet>
      <dgm:spPr/>
      <dgm:t>
        <a:bodyPr/>
        <a:lstStyle/>
        <a:p>
          <a:endParaRPr lang="en-US"/>
        </a:p>
      </dgm:t>
    </dgm:pt>
  </dgm:ptLst>
  <dgm:cxnLst>
    <dgm:cxn modelId="{0FC0FA0B-5D22-41AD-A30F-2D69E61BD70C}" type="presOf" srcId="{2ED0D569-B886-4D32-9D7D-3194DF87CBB9}" destId="{57F6749D-A4F0-4036-AE37-D7182AD50110}" srcOrd="0" destOrd="0" presId="urn:microsoft.com/office/officeart/2005/8/layout/vList5"/>
    <dgm:cxn modelId="{01B15896-6B6D-4000-97D7-DF25D2A7C5B7}" type="presOf" srcId="{8598D764-9C79-454B-9140-E1FB07BDCFF0}" destId="{57F6749D-A4F0-4036-AE37-D7182AD50110}" srcOrd="0" destOrd="1" presId="urn:microsoft.com/office/officeart/2005/8/layout/vList5"/>
    <dgm:cxn modelId="{5ACF61E0-215A-4456-998F-006BD33B2ABB}" type="presOf" srcId="{09C37245-3696-4EF3-B27B-446FC7E17742}" destId="{6A240144-BA85-4AD1-BADB-6D1B71B69DC0}" srcOrd="0" destOrd="0" presId="urn:microsoft.com/office/officeart/2005/8/layout/vList5"/>
    <dgm:cxn modelId="{9E7B2D26-AFD7-4714-A22F-22481EFD3A73}" srcId="{09C37245-3696-4EF3-B27B-446FC7E17742}" destId="{2ED0D569-B886-4D32-9D7D-3194DF87CBB9}" srcOrd="0" destOrd="0" parTransId="{4A66C453-9B7A-40FB-BDB3-E60640814610}" sibTransId="{ADD2380F-3ED5-4059-AC12-04163B9602AA}"/>
    <dgm:cxn modelId="{A1E17D94-23B0-45DB-89F8-4BD28EA8D0CE}" type="presOf" srcId="{B7C49442-41C0-4EFE-B3AE-7C95A93277C5}" destId="{57F6749D-A4F0-4036-AE37-D7182AD50110}" srcOrd="0" destOrd="3" presId="urn:microsoft.com/office/officeart/2005/8/layout/vList5"/>
    <dgm:cxn modelId="{C0D888F4-2DC5-4341-8609-6261215D8800}" type="presOf" srcId="{306D3EAA-B707-4BC9-9352-E03544AD110F}" destId="{1D6E1008-E880-4BBB-BF0E-B9DC42641CEA}" srcOrd="0" destOrd="0" presId="urn:microsoft.com/office/officeart/2005/8/layout/vList5"/>
    <dgm:cxn modelId="{50C90164-4D7D-4FE8-8E55-9DFD73204961}" srcId="{09C37245-3696-4EF3-B27B-446FC7E17742}" destId="{F4C126BD-4A19-4345-A2FD-FB226EA9D8F3}" srcOrd="2" destOrd="0" parTransId="{D747A576-E4ED-46F0-A068-E27B003781B7}" sibTransId="{5822FA95-78E0-4727-9490-117F1E7BF1B1}"/>
    <dgm:cxn modelId="{14929BAB-BCC7-4AC8-A132-30A865FC1644}" srcId="{09C37245-3696-4EF3-B27B-446FC7E17742}" destId="{8598D764-9C79-454B-9140-E1FB07BDCFF0}" srcOrd="1" destOrd="0" parTransId="{1B506391-4DAA-4AC4-9280-9A9D6A14CF41}" sibTransId="{D2FF4F54-1645-45B0-9A1B-9FC971EE1AC7}"/>
    <dgm:cxn modelId="{035AC954-0C8C-4700-B70A-7836904FCC31}" srcId="{306D3EAA-B707-4BC9-9352-E03544AD110F}" destId="{09C37245-3696-4EF3-B27B-446FC7E17742}" srcOrd="0" destOrd="0" parTransId="{69ED5337-97AA-4E25-95FB-4E82149B02B0}" sibTransId="{CE9B9336-5637-4AB1-BB6C-42DFEADABAE7}"/>
    <dgm:cxn modelId="{94B8CB41-3600-4B7F-8F87-68581EEB87CB}" srcId="{09C37245-3696-4EF3-B27B-446FC7E17742}" destId="{B7C49442-41C0-4EFE-B3AE-7C95A93277C5}" srcOrd="3" destOrd="0" parTransId="{6C2B3397-3B7D-4D73-A939-1E8412647E00}" sibTransId="{57A4B209-E7A1-4EE8-9710-306EE72C8841}"/>
    <dgm:cxn modelId="{93894083-2B03-4F67-B5FE-87987CB7EB80}" type="presOf" srcId="{F4C126BD-4A19-4345-A2FD-FB226EA9D8F3}" destId="{57F6749D-A4F0-4036-AE37-D7182AD50110}" srcOrd="0" destOrd="2" presId="urn:microsoft.com/office/officeart/2005/8/layout/vList5"/>
    <dgm:cxn modelId="{DE7D9DD8-AFCE-47C1-922F-4B0093CD2217}" type="presParOf" srcId="{1D6E1008-E880-4BBB-BF0E-B9DC42641CEA}" destId="{69B67888-3FE3-4C98-B5BF-CF1081436B63}" srcOrd="0" destOrd="0" presId="urn:microsoft.com/office/officeart/2005/8/layout/vList5"/>
    <dgm:cxn modelId="{2D67D74D-4DCA-490C-B44E-709CA9776AA9}" type="presParOf" srcId="{69B67888-3FE3-4C98-B5BF-CF1081436B63}" destId="{6A240144-BA85-4AD1-BADB-6D1B71B69DC0}" srcOrd="0" destOrd="0" presId="urn:microsoft.com/office/officeart/2005/8/layout/vList5"/>
    <dgm:cxn modelId="{CF11D621-C71E-42D2-89BB-868D741A3EA4}" type="presParOf" srcId="{69B67888-3FE3-4C98-B5BF-CF1081436B63}" destId="{57F6749D-A4F0-4036-AE37-D7182AD5011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6D3EAA-B707-4BC9-9352-E03544AD110F}" type="doc">
      <dgm:prSet loTypeId="urn:microsoft.com/office/officeart/2005/8/layout/vList5" loCatId="list" qsTypeId="urn:microsoft.com/office/officeart/2005/8/quickstyle/simple1" qsCatId="simple" csTypeId="urn:microsoft.com/office/officeart/2005/8/colors/accent5_5" csCatId="accent5" phldr="1"/>
      <dgm:spPr/>
      <dgm:t>
        <a:bodyPr/>
        <a:lstStyle/>
        <a:p>
          <a:endParaRPr lang="en-US"/>
        </a:p>
      </dgm:t>
    </dgm:pt>
    <dgm:pt modelId="{09C37245-3696-4EF3-B27B-446FC7E17742}">
      <dgm:prSet phldrT="[Text]" custT="1"/>
      <dgm:spPr>
        <a:xfrm>
          <a:off x="538478" y="1722"/>
          <a:ext cx="1379943" cy="3524946"/>
        </a:xfrm>
        <a:prstGeom prst="roundRect">
          <a:avLst/>
        </a:prstGeom>
        <a:solidFill>
          <a:srgbClr val="4BACC6">
            <a:alpha val="9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sz="2400" dirty="0" smtClean="0">
              <a:solidFill>
                <a:srgbClr val="FFFFFF"/>
              </a:solidFill>
              <a:latin typeface="微软雅黑" panose="020B0503020204020204" pitchFamily="34" charset="-122"/>
              <a:ea typeface="微软雅黑" panose="020B0503020204020204" pitchFamily="34" charset="-122"/>
              <a:cs typeface="+mn-cs"/>
            </a:rPr>
            <a:t>报告目前的软件状态</a:t>
          </a:r>
          <a:endParaRPr lang="en-US" altLang="en-US" sz="2400" dirty="0" smtClean="0">
            <a:solidFill>
              <a:srgbClr val="FFFFFF"/>
            </a:solidFill>
            <a:latin typeface="微软雅黑" panose="020B0503020204020204" pitchFamily="34" charset="-122"/>
            <a:ea typeface="微软雅黑" panose="020B0503020204020204" pitchFamily="34" charset="-122"/>
            <a:cs typeface="+mn-cs"/>
          </a:endParaRPr>
        </a:p>
      </dgm:t>
    </dgm:pt>
    <dgm:pt modelId="{69ED5337-97AA-4E25-95FB-4E82149B02B0}" type="parTrans" cxnId="{035AC954-0C8C-4700-B70A-7836904FCC31}">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CE9B9336-5637-4AB1-BB6C-42DFEADABAE7}" type="sibTrans" cxnId="{035AC954-0C8C-4700-B70A-7836904FCC31}">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2ED0D569-B886-4D32-9D7D-3194DF87CBB9}">
      <dgm:prSet phldrT="[Text]" custT="1"/>
      <dgm:spPr>
        <a:xfrm rot="5400000">
          <a:off x="3354269" y="-1228449"/>
          <a:ext cx="3096341" cy="5985290"/>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ln>
        <a:effectLst/>
      </dgm:spPr>
      <dgm:t>
        <a:bodyPr/>
        <a:lstStyle/>
        <a:p>
          <a:pPr>
            <a:lnSpc>
              <a:spcPct val="100000"/>
            </a:lnSpc>
          </a:pPr>
          <a:r>
            <a:rPr lang="zh-CN" altLang="en-US" sz="1800" b="1" dirty="0" smtClean="0">
              <a:solidFill>
                <a:srgbClr val="1D1B10"/>
              </a:solidFill>
              <a:latin typeface="微软雅黑" panose="020B0503020204020204" pitchFamily="34" charset="-122"/>
              <a:ea typeface="微软雅黑" panose="020B0503020204020204" pitchFamily="34" charset="-122"/>
              <a:cs typeface="+mn-cs"/>
            </a:rPr>
            <a:t>功能</a:t>
          </a:r>
          <a:r>
            <a:rPr lang="en-US" altLang="en-US" sz="1800" b="1" dirty="0" smtClean="0">
              <a:solidFill>
                <a:srgbClr val="1D1B10"/>
              </a:solidFill>
              <a:latin typeface="微软雅黑" panose="020B0503020204020204" pitchFamily="34" charset="-122"/>
              <a:ea typeface="微软雅黑" panose="020B0503020204020204" pitchFamily="34" charset="-122"/>
              <a:cs typeface="+mn-cs"/>
            </a:rPr>
            <a:t>/</a:t>
          </a:r>
          <a:r>
            <a:rPr lang="zh-CN" altLang="en-US" sz="1800" b="1" dirty="0" smtClean="0">
              <a:solidFill>
                <a:srgbClr val="1D1B10"/>
              </a:solidFill>
              <a:latin typeface="微软雅黑" panose="020B0503020204020204" pitchFamily="34" charset="-122"/>
              <a:ea typeface="微软雅黑" panose="020B0503020204020204" pitchFamily="34" charset="-122"/>
              <a:cs typeface="+mn-cs"/>
            </a:rPr>
            <a:t>测试矩阵</a:t>
          </a:r>
          <a:endParaRPr lang="en-US" sz="1800" b="1" dirty="0">
            <a:solidFill>
              <a:srgbClr val="1D1B10"/>
            </a:solidFill>
            <a:latin typeface="微软雅黑" panose="020B0503020204020204" pitchFamily="34" charset="-122"/>
            <a:ea typeface="微软雅黑" panose="020B0503020204020204" pitchFamily="34" charset="-122"/>
            <a:cs typeface="+mn-cs"/>
          </a:endParaRPr>
        </a:p>
      </dgm:t>
    </dgm:pt>
    <dgm:pt modelId="{4A66C453-9B7A-40FB-BDB3-E60640814610}" type="parTrans" cxnId="{9E7B2D26-AFD7-4714-A22F-22481EFD3A73}">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ADD2380F-3ED5-4059-AC12-04163B9602AA}" type="sibTrans" cxnId="{9E7B2D26-AFD7-4714-A22F-22481EFD3A73}">
      <dgm:prSet/>
      <dgm:spPr/>
      <dgm:t>
        <a:bodyPr/>
        <a:lstStyle/>
        <a:p>
          <a:endParaRPr lang="en-US" sz="1600">
            <a:solidFill>
              <a:schemeClr val="tx1"/>
            </a:solidFill>
            <a:latin typeface="微软雅黑" panose="020B0503020204020204" pitchFamily="34" charset="-122"/>
            <a:ea typeface="微软雅黑" panose="020B0503020204020204" pitchFamily="34" charset="-122"/>
          </a:endParaRPr>
        </a:p>
      </dgm:t>
    </dgm:pt>
    <dgm:pt modelId="{B12B2EA7-D557-4536-A698-AAFCE9C7AFB5}">
      <dgm:prSet custT="1"/>
      <dgm:spPr>
        <a:xfrm rot="5400000">
          <a:off x="3354269" y="-1228449"/>
          <a:ext cx="3096341" cy="5985290"/>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ln>
        <a:effectLst/>
      </dgm:spPr>
      <dgm:t>
        <a:bodyPr/>
        <a:lstStyle/>
        <a:p>
          <a:pPr>
            <a:lnSpc>
              <a:spcPct val="100000"/>
            </a:lnSpc>
          </a:pPr>
          <a:r>
            <a:rPr lang="zh-CN" altLang="en-US" sz="1800" b="1" dirty="0" smtClean="0">
              <a:solidFill>
                <a:srgbClr val="1D1B10"/>
              </a:solidFill>
              <a:latin typeface="微软雅黑" panose="020B0503020204020204" pitchFamily="34" charset="-122"/>
              <a:ea typeface="微软雅黑" panose="020B0503020204020204" pitchFamily="34" charset="-122"/>
              <a:cs typeface="+mn-cs"/>
            </a:rPr>
            <a:t>功能测试的状态报告，侧重点分析</a:t>
          </a:r>
          <a:endParaRPr lang="en-US" altLang="en-US" sz="1800" b="1" dirty="0" smtClean="0">
            <a:solidFill>
              <a:srgbClr val="1D1B10"/>
            </a:solidFill>
            <a:latin typeface="微软雅黑" panose="020B0503020204020204" pitchFamily="34" charset="-122"/>
            <a:ea typeface="微软雅黑" panose="020B0503020204020204" pitchFamily="34" charset="-122"/>
            <a:cs typeface="+mn-cs"/>
          </a:endParaRPr>
        </a:p>
      </dgm:t>
    </dgm:pt>
    <dgm:pt modelId="{36A3B36F-2935-4692-9414-800A667478AB}" type="parTrans" cxnId="{1523F4F3-4E88-4BE7-9D7D-EF1CC1F34790}">
      <dgm:prSet/>
      <dgm:spPr/>
      <dgm:t>
        <a:bodyPr/>
        <a:lstStyle/>
        <a:p>
          <a:endParaRPr lang="en-US" sz="1600">
            <a:latin typeface="微软雅黑" panose="020B0503020204020204" pitchFamily="34" charset="-122"/>
            <a:ea typeface="微软雅黑" panose="020B0503020204020204" pitchFamily="34" charset="-122"/>
          </a:endParaRPr>
        </a:p>
      </dgm:t>
    </dgm:pt>
    <dgm:pt modelId="{457B8C2B-1F7F-4363-A231-B127DBAA7762}" type="sibTrans" cxnId="{1523F4F3-4E88-4BE7-9D7D-EF1CC1F34790}">
      <dgm:prSet/>
      <dgm:spPr/>
      <dgm:t>
        <a:bodyPr/>
        <a:lstStyle/>
        <a:p>
          <a:endParaRPr lang="en-US" sz="1600">
            <a:latin typeface="微软雅黑" panose="020B0503020204020204" pitchFamily="34" charset="-122"/>
            <a:ea typeface="微软雅黑" panose="020B0503020204020204" pitchFamily="34" charset="-122"/>
          </a:endParaRPr>
        </a:p>
      </dgm:t>
    </dgm:pt>
    <dgm:pt modelId="{06C2796E-8113-4428-8297-B3F5483CC975}">
      <dgm:prSet custT="1"/>
      <dgm:spPr>
        <a:xfrm rot="5400000">
          <a:off x="3354269" y="-1228449"/>
          <a:ext cx="3096341" cy="5985290"/>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ln>
        <a:effectLst/>
      </dgm:spPr>
      <dgm:t>
        <a:bodyPr/>
        <a:lstStyle/>
        <a:p>
          <a:pPr>
            <a:lnSpc>
              <a:spcPct val="100000"/>
            </a:lnSpc>
          </a:pPr>
          <a:r>
            <a:rPr lang="zh-CN" altLang="en-US" sz="1800" b="1" dirty="0" smtClean="0">
              <a:solidFill>
                <a:srgbClr val="1D1B10"/>
              </a:solidFill>
              <a:latin typeface="微软雅黑" panose="020B0503020204020204" pitchFamily="34" charset="-122"/>
              <a:ea typeface="微软雅黑" panose="020B0503020204020204" pitchFamily="34" charset="-122"/>
              <a:cs typeface="+mn-cs"/>
            </a:rPr>
            <a:t>关于功能的工作时间轴</a:t>
          </a:r>
          <a:endParaRPr lang="en-US" altLang="en-US" sz="1800" b="1" dirty="0" smtClean="0">
            <a:solidFill>
              <a:srgbClr val="1D1B10"/>
            </a:solidFill>
            <a:latin typeface="微软雅黑" panose="020B0503020204020204" pitchFamily="34" charset="-122"/>
            <a:ea typeface="微软雅黑" panose="020B0503020204020204" pitchFamily="34" charset="-122"/>
            <a:cs typeface="+mn-cs"/>
          </a:endParaRPr>
        </a:p>
      </dgm:t>
    </dgm:pt>
    <dgm:pt modelId="{C200F2DB-9EDD-433D-BB0A-ED9757D70417}" type="parTrans" cxnId="{95E90A81-D44B-4AEF-966D-052A4B2A40D9}">
      <dgm:prSet/>
      <dgm:spPr/>
      <dgm:t>
        <a:bodyPr/>
        <a:lstStyle/>
        <a:p>
          <a:endParaRPr lang="en-US" sz="1600">
            <a:latin typeface="微软雅黑" panose="020B0503020204020204" pitchFamily="34" charset="-122"/>
            <a:ea typeface="微软雅黑" panose="020B0503020204020204" pitchFamily="34" charset="-122"/>
          </a:endParaRPr>
        </a:p>
      </dgm:t>
    </dgm:pt>
    <dgm:pt modelId="{A61ACE77-9561-4D99-B798-9D88E0331281}" type="sibTrans" cxnId="{95E90A81-D44B-4AEF-966D-052A4B2A40D9}">
      <dgm:prSet/>
      <dgm:spPr/>
      <dgm:t>
        <a:bodyPr/>
        <a:lstStyle/>
        <a:p>
          <a:endParaRPr lang="en-US" sz="1600">
            <a:latin typeface="微软雅黑" panose="020B0503020204020204" pitchFamily="34" charset="-122"/>
            <a:ea typeface="微软雅黑" panose="020B0503020204020204" pitchFamily="34" charset="-122"/>
          </a:endParaRPr>
        </a:p>
      </dgm:t>
    </dgm:pt>
    <dgm:pt modelId="{1E48CD5C-2498-4CD3-8C15-109ACF26CA5F}">
      <dgm:prSet custT="1"/>
      <dgm:spPr>
        <a:xfrm rot="5400000">
          <a:off x="3354269" y="-1228449"/>
          <a:ext cx="3096341" cy="5985290"/>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ln>
        <a:effectLst/>
      </dgm:spPr>
      <dgm:t>
        <a:bodyPr/>
        <a:lstStyle/>
        <a:p>
          <a:pPr>
            <a:lnSpc>
              <a:spcPct val="100000"/>
            </a:lnSpc>
          </a:pPr>
          <a:r>
            <a:rPr lang="zh-CN" altLang="en-US" sz="1800" b="1" dirty="0" smtClean="0">
              <a:solidFill>
                <a:srgbClr val="1D1B10"/>
              </a:solidFill>
              <a:latin typeface="微软雅黑" panose="020B0503020204020204" pitchFamily="34" charset="-122"/>
              <a:ea typeface="微软雅黑" panose="020B0503020204020204" pitchFamily="34" charset="-122"/>
              <a:cs typeface="+mn-cs"/>
            </a:rPr>
            <a:t>期望发现 </a:t>
          </a:r>
          <a:r>
            <a:rPr lang="en-US" altLang="en-US" sz="1800" b="1" dirty="0" smtClean="0">
              <a:solidFill>
                <a:srgbClr val="1D1B10"/>
              </a:solidFill>
              <a:latin typeface="微软雅黑" panose="020B0503020204020204" pitchFamily="34" charset="-122"/>
              <a:ea typeface="微软雅黑" panose="020B0503020204020204" pitchFamily="34" charset="-122"/>
              <a:cs typeface="+mn-cs"/>
            </a:rPr>
            <a:t>VS </a:t>
          </a:r>
          <a:r>
            <a:rPr lang="zh-CN" altLang="en-US" sz="1800" b="1" dirty="0" smtClean="0">
              <a:solidFill>
                <a:srgbClr val="1D1B10"/>
              </a:solidFill>
              <a:latin typeface="微软雅黑" panose="020B0503020204020204" pitchFamily="34" charset="-122"/>
              <a:ea typeface="微软雅黑" panose="020B0503020204020204" pitchFamily="34" charset="-122"/>
              <a:cs typeface="+mn-cs"/>
            </a:rPr>
            <a:t>实际发现的缺陷比</a:t>
          </a:r>
          <a:endParaRPr lang="en-US" altLang="en-US" sz="1800" b="1" dirty="0" smtClean="0">
            <a:solidFill>
              <a:srgbClr val="1D1B10"/>
            </a:solidFill>
            <a:latin typeface="微软雅黑" panose="020B0503020204020204" pitchFamily="34" charset="-122"/>
            <a:ea typeface="微软雅黑" panose="020B0503020204020204" pitchFamily="34" charset="-122"/>
            <a:cs typeface="+mn-cs"/>
          </a:endParaRPr>
        </a:p>
      </dgm:t>
    </dgm:pt>
    <dgm:pt modelId="{82E6911C-EFC8-4A19-BB01-C030264307EF}" type="parTrans" cxnId="{63B7CBD1-6EAA-4B08-B00A-B9D0BD04F244}">
      <dgm:prSet/>
      <dgm:spPr/>
      <dgm:t>
        <a:bodyPr/>
        <a:lstStyle/>
        <a:p>
          <a:endParaRPr lang="en-US" sz="1600">
            <a:latin typeface="微软雅黑" panose="020B0503020204020204" pitchFamily="34" charset="-122"/>
            <a:ea typeface="微软雅黑" panose="020B0503020204020204" pitchFamily="34" charset="-122"/>
          </a:endParaRPr>
        </a:p>
      </dgm:t>
    </dgm:pt>
    <dgm:pt modelId="{DF19EABC-5425-4F41-AADD-B69AF8E80E80}" type="sibTrans" cxnId="{63B7CBD1-6EAA-4B08-B00A-B9D0BD04F244}">
      <dgm:prSet/>
      <dgm:spPr/>
      <dgm:t>
        <a:bodyPr/>
        <a:lstStyle/>
        <a:p>
          <a:endParaRPr lang="en-US" sz="1600">
            <a:latin typeface="微软雅黑" panose="020B0503020204020204" pitchFamily="34" charset="-122"/>
            <a:ea typeface="微软雅黑" panose="020B0503020204020204" pitchFamily="34" charset="-122"/>
          </a:endParaRPr>
        </a:p>
      </dgm:t>
    </dgm:pt>
    <dgm:pt modelId="{EA91AC05-2F67-4435-AB44-C132586231AB}">
      <dgm:prSet custT="1"/>
      <dgm:spPr>
        <a:xfrm rot="5400000">
          <a:off x="3354269" y="-1228449"/>
          <a:ext cx="3096341" cy="5985290"/>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ln>
        <a:effectLst/>
      </dgm:spPr>
      <dgm:t>
        <a:bodyPr/>
        <a:lstStyle/>
        <a:p>
          <a:pPr>
            <a:lnSpc>
              <a:spcPct val="100000"/>
            </a:lnSpc>
          </a:pPr>
          <a:r>
            <a:rPr lang="zh-CN" altLang="en-US" sz="1800" b="1" dirty="0" smtClean="0">
              <a:solidFill>
                <a:srgbClr val="1D1B10"/>
              </a:solidFill>
              <a:latin typeface="微软雅黑" panose="020B0503020204020204" pitchFamily="34" charset="-122"/>
              <a:ea typeface="微软雅黑" panose="020B0503020204020204" pitchFamily="34" charset="-122"/>
              <a:cs typeface="+mn-cs"/>
            </a:rPr>
            <a:t>没有发现的缺陷和改正的缺陷的差距</a:t>
          </a:r>
          <a:endParaRPr lang="en-US" altLang="en-US" sz="1800" b="1" dirty="0" smtClean="0">
            <a:solidFill>
              <a:srgbClr val="1D1B10"/>
            </a:solidFill>
            <a:latin typeface="微软雅黑" panose="020B0503020204020204" pitchFamily="34" charset="-122"/>
            <a:ea typeface="微软雅黑" panose="020B0503020204020204" pitchFamily="34" charset="-122"/>
            <a:cs typeface="+mn-cs"/>
          </a:endParaRPr>
        </a:p>
      </dgm:t>
    </dgm:pt>
    <dgm:pt modelId="{DE75BB6A-7651-4282-B321-E0D5068346A0}" type="parTrans" cxnId="{5D7A12E8-A8C4-4746-ABD4-BF40B10909C6}">
      <dgm:prSet/>
      <dgm:spPr/>
      <dgm:t>
        <a:bodyPr/>
        <a:lstStyle/>
        <a:p>
          <a:endParaRPr lang="en-US" sz="1600">
            <a:latin typeface="微软雅黑" panose="020B0503020204020204" pitchFamily="34" charset="-122"/>
            <a:ea typeface="微软雅黑" panose="020B0503020204020204" pitchFamily="34" charset="-122"/>
          </a:endParaRPr>
        </a:p>
      </dgm:t>
    </dgm:pt>
    <dgm:pt modelId="{10514A69-17E6-43FC-8CD1-1A05121F0BA7}" type="sibTrans" cxnId="{5D7A12E8-A8C4-4746-ABD4-BF40B10909C6}">
      <dgm:prSet/>
      <dgm:spPr/>
      <dgm:t>
        <a:bodyPr/>
        <a:lstStyle/>
        <a:p>
          <a:endParaRPr lang="en-US" sz="1600">
            <a:latin typeface="微软雅黑" panose="020B0503020204020204" pitchFamily="34" charset="-122"/>
            <a:ea typeface="微软雅黑" panose="020B0503020204020204" pitchFamily="34" charset="-122"/>
          </a:endParaRPr>
        </a:p>
      </dgm:t>
    </dgm:pt>
    <dgm:pt modelId="{67BA905B-CF85-44C1-95DB-19BCFF8A0823}">
      <dgm:prSet custT="1"/>
      <dgm:spPr>
        <a:xfrm rot="5400000">
          <a:off x="3354269" y="-1228449"/>
          <a:ext cx="3096341" cy="5985290"/>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ln>
        <a:effectLst/>
      </dgm:spPr>
      <dgm:t>
        <a:bodyPr/>
        <a:lstStyle/>
        <a:p>
          <a:pPr>
            <a:lnSpc>
              <a:spcPct val="100000"/>
            </a:lnSpc>
          </a:pPr>
          <a:r>
            <a:rPr lang="zh-CN" altLang="en-US" sz="1800" b="1" dirty="0" smtClean="0">
              <a:solidFill>
                <a:srgbClr val="1D1B10"/>
              </a:solidFill>
              <a:latin typeface="微软雅黑" panose="020B0503020204020204" pitchFamily="34" charset="-122"/>
              <a:ea typeface="微软雅黑" panose="020B0503020204020204" pitchFamily="34" charset="-122"/>
              <a:cs typeface="+mn-cs"/>
            </a:rPr>
            <a:t>按照类型分类，没有改正的缺陷的平均值</a:t>
          </a:r>
          <a:endParaRPr lang="en-US" altLang="en-US" sz="1800" b="1" dirty="0" smtClean="0">
            <a:solidFill>
              <a:srgbClr val="1D1B10"/>
            </a:solidFill>
            <a:latin typeface="微软雅黑" panose="020B0503020204020204" pitchFamily="34" charset="-122"/>
            <a:ea typeface="微软雅黑" panose="020B0503020204020204" pitchFamily="34" charset="-122"/>
            <a:cs typeface="+mn-cs"/>
          </a:endParaRPr>
        </a:p>
      </dgm:t>
    </dgm:pt>
    <dgm:pt modelId="{1656901E-1896-499F-AB6B-49CD18587D82}" type="parTrans" cxnId="{53138F65-7F19-42AC-88AC-A18B0D6F44C3}">
      <dgm:prSet/>
      <dgm:spPr/>
      <dgm:t>
        <a:bodyPr/>
        <a:lstStyle/>
        <a:p>
          <a:endParaRPr lang="en-US" sz="1600">
            <a:latin typeface="微软雅黑" panose="020B0503020204020204" pitchFamily="34" charset="-122"/>
            <a:ea typeface="微软雅黑" panose="020B0503020204020204" pitchFamily="34" charset="-122"/>
          </a:endParaRPr>
        </a:p>
      </dgm:t>
    </dgm:pt>
    <dgm:pt modelId="{C5288307-4083-41D9-87FF-0E9C9087A883}" type="sibTrans" cxnId="{53138F65-7F19-42AC-88AC-A18B0D6F44C3}">
      <dgm:prSet/>
      <dgm:spPr/>
      <dgm:t>
        <a:bodyPr/>
        <a:lstStyle/>
        <a:p>
          <a:endParaRPr lang="en-US" sz="1600">
            <a:latin typeface="微软雅黑" panose="020B0503020204020204" pitchFamily="34" charset="-122"/>
            <a:ea typeface="微软雅黑" panose="020B0503020204020204" pitchFamily="34" charset="-122"/>
          </a:endParaRPr>
        </a:p>
      </dgm:t>
    </dgm:pt>
    <dgm:pt modelId="{452800A2-5024-4C4D-9624-21676533442F}">
      <dgm:prSet custT="1"/>
      <dgm:spPr>
        <a:xfrm rot="5400000">
          <a:off x="3354269" y="-1228449"/>
          <a:ext cx="3096341" cy="5985290"/>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ln>
        <a:effectLst/>
      </dgm:spPr>
      <dgm:t>
        <a:bodyPr/>
        <a:lstStyle/>
        <a:p>
          <a:pPr>
            <a:lnSpc>
              <a:spcPct val="100000"/>
            </a:lnSpc>
          </a:pPr>
          <a:r>
            <a:rPr lang="zh-CN" altLang="en-US" sz="1800" b="1" dirty="0" smtClean="0">
              <a:solidFill>
                <a:srgbClr val="1D1B10"/>
              </a:solidFill>
              <a:latin typeface="微软雅黑" panose="020B0503020204020204" pitchFamily="34" charset="-122"/>
              <a:ea typeface="微软雅黑" panose="020B0503020204020204" pitchFamily="34" charset="-122"/>
              <a:cs typeface="+mn-cs"/>
            </a:rPr>
            <a:t>缺陷分类报告</a:t>
          </a:r>
          <a:endParaRPr lang="en-US" altLang="en-US" sz="1800" b="1" dirty="0" smtClean="0">
            <a:solidFill>
              <a:srgbClr val="1D1B10"/>
            </a:solidFill>
            <a:latin typeface="微软雅黑" panose="020B0503020204020204" pitchFamily="34" charset="-122"/>
            <a:ea typeface="微软雅黑" panose="020B0503020204020204" pitchFamily="34" charset="-122"/>
            <a:cs typeface="+mn-cs"/>
          </a:endParaRPr>
        </a:p>
      </dgm:t>
    </dgm:pt>
    <dgm:pt modelId="{F134756B-022C-47D9-9DCB-0E733E205370}" type="parTrans" cxnId="{D92E67C1-57F2-4D75-89B1-6FA72621CB18}">
      <dgm:prSet/>
      <dgm:spPr/>
      <dgm:t>
        <a:bodyPr/>
        <a:lstStyle/>
        <a:p>
          <a:endParaRPr lang="en-US" sz="1600">
            <a:latin typeface="微软雅黑" panose="020B0503020204020204" pitchFamily="34" charset="-122"/>
            <a:ea typeface="微软雅黑" panose="020B0503020204020204" pitchFamily="34" charset="-122"/>
          </a:endParaRPr>
        </a:p>
      </dgm:t>
    </dgm:pt>
    <dgm:pt modelId="{4146C3BF-F81F-47E1-8268-564D9E285369}" type="sibTrans" cxnId="{D92E67C1-57F2-4D75-89B1-6FA72621CB18}">
      <dgm:prSet/>
      <dgm:spPr/>
      <dgm:t>
        <a:bodyPr/>
        <a:lstStyle/>
        <a:p>
          <a:endParaRPr lang="en-US" sz="1600">
            <a:latin typeface="微软雅黑" panose="020B0503020204020204" pitchFamily="34" charset="-122"/>
            <a:ea typeface="微软雅黑" panose="020B0503020204020204" pitchFamily="34" charset="-122"/>
          </a:endParaRPr>
        </a:p>
      </dgm:t>
    </dgm:pt>
    <dgm:pt modelId="{3F6A7905-AE7E-42F2-ABBB-F75614E12888}">
      <dgm:prSet custT="1"/>
      <dgm:spPr>
        <a:xfrm rot="5400000">
          <a:off x="3354269" y="-1228449"/>
          <a:ext cx="3096341" cy="5985290"/>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ln>
        <a:effectLst/>
      </dgm:spPr>
      <dgm:t>
        <a:bodyPr/>
        <a:lstStyle/>
        <a:p>
          <a:pPr>
            <a:lnSpc>
              <a:spcPct val="100000"/>
            </a:lnSpc>
          </a:pPr>
          <a:r>
            <a:rPr lang="zh-CN" altLang="en-US" sz="1800" b="1" dirty="0" smtClean="0">
              <a:solidFill>
                <a:srgbClr val="1D1B10"/>
              </a:solidFill>
              <a:latin typeface="微软雅黑" panose="020B0503020204020204" pitchFamily="34" charset="-122"/>
              <a:ea typeface="微软雅黑" panose="020B0503020204020204" pitchFamily="34" charset="-122"/>
              <a:cs typeface="+mn-cs"/>
            </a:rPr>
            <a:t>测试活动报告</a:t>
          </a:r>
          <a:endParaRPr lang="en-US" altLang="en-US" sz="1800" b="1" dirty="0" smtClean="0">
            <a:solidFill>
              <a:srgbClr val="1D1B10"/>
            </a:solidFill>
            <a:latin typeface="微软雅黑" panose="020B0503020204020204" pitchFamily="34" charset="-122"/>
            <a:ea typeface="微软雅黑" panose="020B0503020204020204" pitchFamily="34" charset="-122"/>
            <a:cs typeface="+mn-cs"/>
          </a:endParaRPr>
        </a:p>
      </dgm:t>
    </dgm:pt>
    <dgm:pt modelId="{AF820D70-72CC-4A0A-9429-E2EF462AEA93}" type="parTrans" cxnId="{E15E2E73-E4B5-435A-95E0-C47F92F76DCF}">
      <dgm:prSet/>
      <dgm:spPr/>
      <dgm:t>
        <a:bodyPr/>
        <a:lstStyle/>
        <a:p>
          <a:endParaRPr lang="en-US" sz="1600">
            <a:latin typeface="微软雅黑" panose="020B0503020204020204" pitchFamily="34" charset="-122"/>
            <a:ea typeface="微软雅黑" panose="020B0503020204020204" pitchFamily="34" charset="-122"/>
          </a:endParaRPr>
        </a:p>
      </dgm:t>
    </dgm:pt>
    <dgm:pt modelId="{60237C48-C529-4E87-9D7D-411D31550E50}" type="sibTrans" cxnId="{E15E2E73-E4B5-435A-95E0-C47F92F76DCF}">
      <dgm:prSet/>
      <dgm:spPr/>
      <dgm:t>
        <a:bodyPr/>
        <a:lstStyle/>
        <a:p>
          <a:endParaRPr lang="en-US" sz="1600">
            <a:latin typeface="微软雅黑" panose="020B0503020204020204" pitchFamily="34" charset="-122"/>
            <a:ea typeface="微软雅黑" panose="020B0503020204020204" pitchFamily="34" charset="-122"/>
          </a:endParaRPr>
        </a:p>
      </dgm:t>
    </dgm:pt>
    <dgm:pt modelId="{1D6E1008-E880-4BBB-BF0E-B9DC42641CEA}" type="pres">
      <dgm:prSet presAssocID="{306D3EAA-B707-4BC9-9352-E03544AD110F}" presName="Name0" presStyleCnt="0">
        <dgm:presLayoutVars>
          <dgm:dir/>
          <dgm:animLvl val="lvl"/>
          <dgm:resizeHandles val="exact"/>
        </dgm:presLayoutVars>
      </dgm:prSet>
      <dgm:spPr/>
      <dgm:t>
        <a:bodyPr/>
        <a:lstStyle/>
        <a:p>
          <a:endParaRPr lang="en-US"/>
        </a:p>
      </dgm:t>
    </dgm:pt>
    <dgm:pt modelId="{69B67888-3FE3-4C98-B5BF-CF1081436B63}" type="pres">
      <dgm:prSet presAssocID="{09C37245-3696-4EF3-B27B-446FC7E17742}" presName="linNode" presStyleCnt="0"/>
      <dgm:spPr/>
    </dgm:pt>
    <dgm:pt modelId="{6A240144-BA85-4AD1-BADB-6D1B71B69DC0}" type="pres">
      <dgm:prSet presAssocID="{09C37245-3696-4EF3-B27B-446FC7E17742}" presName="parentText" presStyleLbl="node1" presStyleIdx="0" presStyleCnt="1" custScaleX="45498" custLinFactNeighborX="160">
        <dgm:presLayoutVars>
          <dgm:chMax val="1"/>
          <dgm:bulletEnabled val="1"/>
        </dgm:presLayoutVars>
      </dgm:prSet>
      <dgm:spPr/>
      <dgm:t>
        <a:bodyPr/>
        <a:lstStyle/>
        <a:p>
          <a:endParaRPr lang="en-US"/>
        </a:p>
      </dgm:t>
    </dgm:pt>
    <dgm:pt modelId="{57F6749D-A4F0-4036-AE37-D7182AD50110}" type="pres">
      <dgm:prSet presAssocID="{09C37245-3696-4EF3-B27B-446FC7E17742}" presName="descendantText" presStyleLbl="alignAccFollowNode1" presStyleIdx="0" presStyleCnt="1" custScaleX="111004" custScaleY="109801">
        <dgm:presLayoutVars>
          <dgm:bulletEnabled val="1"/>
        </dgm:presLayoutVars>
      </dgm:prSet>
      <dgm:spPr/>
      <dgm:t>
        <a:bodyPr/>
        <a:lstStyle/>
        <a:p>
          <a:endParaRPr lang="en-US"/>
        </a:p>
      </dgm:t>
    </dgm:pt>
  </dgm:ptLst>
  <dgm:cxnLst>
    <dgm:cxn modelId="{63B7CBD1-6EAA-4B08-B00A-B9D0BD04F244}" srcId="{09C37245-3696-4EF3-B27B-446FC7E17742}" destId="{1E48CD5C-2498-4CD3-8C15-109ACF26CA5F}" srcOrd="3" destOrd="0" parTransId="{82E6911C-EFC8-4A19-BB01-C030264307EF}" sibTransId="{DF19EABC-5425-4F41-AADD-B69AF8E80E80}"/>
    <dgm:cxn modelId="{DD47D263-E10C-44B4-89B9-E0CF5ABE143C}" type="presOf" srcId="{06C2796E-8113-4428-8297-B3F5483CC975}" destId="{57F6749D-A4F0-4036-AE37-D7182AD50110}" srcOrd="0" destOrd="2" presId="urn:microsoft.com/office/officeart/2005/8/layout/vList5"/>
    <dgm:cxn modelId="{4D7BB2B4-DB28-4983-921B-D29B90334DF3}" type="presOf" srcId="{452800A2-5024-4C4D-9624-21676533442F}" destId="{57F6749D-A4F0-4036-AE37-D7182AD50110}" srcOrd="0" destOrd="6" presId="urn:microsoft.com/office/officeart/2005/8/layout/vList5"/>
    <dgm:cxn modelId="{53138F65-7F19-42AC-88AC-A18B0D6F44C3}" srcId="{09C37245-3696-4EF3-B27B-446FC7E17742}" destId="{67BA905B-CF85-44C1-95DB-19BCFF8A0823}" srcOrd="5" destOrd="0" parTransId="{1656901E-1896-499F-AB6B-49CD18587D82}" sibTransId="{C5288307-4083-41D9-87FF-0E9C9087A883}"/>
    <dgm:cxn modelId="{3893712F-3B5B-49BA-BC45-04BD2AA77E7A}" type="presOf" srcId="{EA91AC05-2F67-4435-AB44-C132586231AB}" destId="{57F6749D-A4F0-4036-AE37-D7182AD50110}" srcOrd="0" destOrd="4" presId="urn:microsoft.com/office/officeart/2005/8/layout/vList5"/>
    <dgm:cxn modelId="{A70544AA-2ECA-48BA-9163-84BD758D404F}" type="presOf" srcId="{67BA905B-CF85-44C1-95DB-19BCFF8A0823}" destId="{57F6749D-A4F0-4036-AE37-D7182AD50110}" srcOrd="0" destOrd="5" presId="urn:microsoft.com/office/officeart/2005/8/layout/vList5"/>
    <dgm:cxn modelId="{CE3C239F-D6A9-4FF3-8724-66EFD9CB45E6}" type="presOf" srcId="{306D3EAA-B707-4BC9-9352-E03544AD110F}" destId="{1D6E1008-E880-4BBB-BF0E-B9DC42641CEA}" srcOrd="0" destOrd="0" presId="urn:microsoft.com/office/officeart/2005/8/layout/vList5"/>
    <dgm:cxn modelId="{B1D4CD2F-9F3C-434D-9B63-40280D0375F8}" type="presOf" srcId="{B12B2EA7-D557-4536-A698-AAFCE9C7AFB5}" destId="{57F6749D-A4F0-4036-AE37-D7182AD50110}" srcOrd="0" destOrd="1" presId="urn:microsoft.com/office/officeart/2005/8/layout/vList5"/>
    <dgm:cxn modelId="{E15E2E73-E4B5-435A-95E0-C47F92F76DCF}" srcId="{09C37245-3696-4EF3-B27B-446FC7E17742}" destId="{3F6A7905-AE7E-42F2-ABBB-F75614E12888}" srcOrd="7" destOrd="0" parTransId="{AF820D70-72CC-4A0A-9429-E2EF462AEA93}" sibTransId="{60237C48-C529-4E87-9D7D-411D31550E50}"/>
    <dgm:cxn modelId="{035AC954-0C8C-4700-B70A-7836904FCC31}" srcId="{306D3EAA-B707-4BC9-9352-E03544AD110F}" destId="{09C37245-3696-4EF3-B27B-446FC7E17742}" srcOrd="0" destOrd="0" parTransId="{69ED5337-97AA-4E25-95FB-4E82149B02B0}" sibTransId="{CE9B9336-5637-4AB1-BB6C-42DFEADABAE7}"/>
    <dgm:cxn modelId="{95E90A81-D44B-4AEF-966D-052A4B2A40D9}" srcId="{09C37245-3696-4EF3-B27B-446FC7E17742}" destId="{06C2796E-8113-4428-8297-B3F5483CC975}" srcOrd="2" destOrd="0" parTransId="{C200F2DB-9EDD-433D-BB0A-ED9757D70417}" sibTransId="{A61ACE77-9561-4D99-B798-9D88E0331281}"/>
    <dgm:cxn modelId="{98214D37-D17B-4AC8-AB3B-12D399DCB706}" type="presOf" srcId="{3F6A7905-AE7E-42F2-ABBB-F75614E12888}" destId="{57F6749D-A4F0-4036-AE37-D7182AD50110}" srcOrd="0" destOrd="7" presId="urn:microsoft.com/office/officeart/2005/8/layout/vList5"/>
    <dgm:cxn modelId="{5D7A12E8-A8C4-4746-ABD4-BF40B10909C6}" srcId="{09C37245-3696-4EF3-B27B-446FC7E17742}" destId="{EA91AC05-2F67-4435-AB44-C132586231AB}" srcOrd="4" destOrd="0" parTransId="{DE75BB6A-7651-4282-B321-E0D5068346A0}" sibTransId="{10514A69-17E6-43FC-8CD1-1A05121F0BA7}"/>
    <dgm:cxn modelId="{D92E67C1-57F2-4D75-89B1-6FA72621CB18}" srcId="{09C37245-3696-4EF3-B27B-446FC7E17742}" destId="{452800A2-5024-4C4D-9624-21676533442F}" srcOrd="6" destOrd="0" parTransId="{F134756B-022C-47D9-9DCB-0E733E205370}" sibTransId="{4146C3BF-F81F-47E1-8268-564D9E285369}"/>
    <dgm:cxn modelId="{1523F4F3-4E88-4BE7-9D7D-EF1CC1F34790}" srcId="{09C37245-3696-4EF3-B27B-446FC7E17742}" destId="{B12B2EA7-D557-4536-A698-AAFCE9C7AFB5}" srcOrd="1" destOrd="0" parTransId="{36A3B36F-2935-4692-9414-800A667478AB}" sibTransId="{457B8C2B-1F7F-4363-A231-B127DBAA7762}"/>
    <dgm:cxn modelId="{6CC90615-DE55-46EA-906F-1FFC4309F897}" type="presOf" srcId="{1E48CD5C-2498-4CD3-8C15-109ACF26CA5F}" destId="{57F6749D-A4F0-4036-AE37-D7182AD50110}" srcOrd="0" destOrd="3" presId="urn:microsoft.com/office/officeart/2005/8/layout/vList5"/>
    <dgm:cxn modelId="{78D9A59C-21BF-42BF-A6DC-3046ADF6DCE2}" type="presOf" srcId="{2ED0D569-B886-4D32-9D7D-3194DF87CBB9}" destId="{57F6749D-A4F0-4036-AE37-D7182AD50110}" srcOrd="0" destOrd="0" presId="urn:microsoft.com/office/officeart/2005/8/layout/vList5"/>
    <dgm:cxn modelId="{9E7B2D26-AFD7-4714-A22F-22481EFD3A73}" srcId="{09C37245-3696-4EF3-B27B-446FC7E17742}" destId="{2ED0D569-B886-4D32-9D7D-3194DF87CBB9}" srcOrd="0" destOrd="0" parTransId="{4A66C453-9B7A-40FB-BDB3-E60640814610}" sibTransId="{ADD2380F-3ED5-4059-AC12-04163B9602AA}"/>
    <dgm:cxn modelId="{E18549FA-E408-49BC-9A35-D6EDB164F591}" type="presOf" srcId="{09C37245-3696-4EF3-B27B-446FC7E17742}" destId="{6A240144-BA85-4AD1-BADB-6D1B71B69DC0}" srcOrd="0" destOrd="0" presId="urn:microsoft.com/office/officeart/2005/8/layout/vList5"/>
    <dgm:cxn modelId="{2E1DD9B6-B657-4170-9AD4-850A28E0D978}" type="presParOf" srcId="{1D6E1008-E880-4BBB-BF0E-B9DC42641CEA}" destId="{69B67888-3FE3-4C98-B5BF-CF1081436B63}" srcOrd="0" destOrd="0" presId="urn:microsoft.com/office/officeart/2005/8/layout/vList5"/>
    <dgm:cxn modelId="{7753B999-D8DD-4CAA-9D40-F487C9A54860}" type="presParOf" srcId="{69B67888-3FE3-4C98-B5BF-CF1081436B63}" destId="{6A240144-BA85-4AD1-BADB-6D1B71B69DC0}" srcOrd="0" destOrd="0" presId="urn:microsoft.com/office/officeart/2005/8/layout/vList5"/>
    <dgm:cxn modelId="{196410AE-3E1F-439E-92EE-003A58428D9C}" type="presParOf" srcId="{69B67888-3FE3-4C98-B5BF-CF1081436B63}" destId="{57F6749D-A4F0-4036-AE37-D7182AD5011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C4DA115-DDD7-4550-AFB0-352BFBAA4F63}" type="doc">
      <dgm:prSet loTypeId="urn:microsoft.com/office/officeart/2005/8/layout/default" loCatId="list" qsTypeId="urn:microsoft.com/office/officeart/2005/8/quickstyle/simple1" qsCatId="simple" csTypeId="urn:microsoft.com/office/officeart/2005/8/colors/accent5_5" csCatId="accent5" phldr="1"/>
      <dgm:spPr/>
      <dgm:t>
        <a:bodyPr/>
        <a:lstStyle/>
        <a:p>
          <a:endParaRPr lang="en-US"/>
        </a:p>
      </dgm:t>
    </dgm:pt>
    <dgm:pt modelId="{7110861E-0D20-4DD7-A5F9-046075DCD578}">
      <dgm:prSet phldrT="[Text]" custT="1"/>
      <dgm:spPr>
        <a:xfrm>
          <a:off x="844068" y="984"/>
          <a:ext cx="2195259" cy="1317155"/>
        </a:xfrm>
        <a:prstGeom prst="rect">
          <a:avLst/>
        </a:prstGeom>
        <a:solidFill>
          <a:srgbClr val="4BACC6">
            <a:alpha val="90000"/>
            <a:hueOff val="0"/>
            <a:satOff val="0"/>
            <a:lumOff val="0"/>
            <a:alphaOff val="0"/>
          </a:srgbClr>
        </a:solidFill>
        <a:ln w="25400" cap="flat" cmpd="sng" algn="ctr">
          <a:solidFill>
            <a:srgbClr val="FFFFFF">
              <a:hueOff val="0"/>
              <a:satOff val="0"/>
              <a:lumOff val="0"/>
              <a:alphaOff val="0"/>
            </a:srgbClr>
          </a:solidFill>
          <a:prstDash val="solid"/>
        </a:ln>
        <a:effectLst/>
      </dgm:spPr>
      <dgm:t>
        <a:bodyPr/>
        <a:lstStyle/>
        <a:p>
          <a:r>
            <a:rPr lang="zh-CN" altLang="en-US" sz="2000" dirty="0" smtClean="0">
              <a:solidFill>
                <a:srgbClr val="1D1B10"/>
              </a:solidFill>
              <a:latin typeface="微软雅黑" panose="020B0503020204020204" pitchFamily="34" charset="-122"/>
              <a:ea typeface="微软雅黑" panose="020B0503020204020204" pitchFamily="34" charset="-122"/>
              <a:cs typeface="+mn-cs"/>
            </a:rPr>
            <a:t>安装计划</a:t>
          </a:r>
          <a:endParaRPr lang="en-US" sz="2000" dirty="0">
            <a:solidFill>
              <a:srgbClr val="1D1B10"/>
            </a:solidFill>
            <a:latin typeface="微软雅黑" panose="020B0503020204020204" pitchFamily="34" charset="-122"/>
            <a:ea typeface="微软雅黑" panose="020B0503020204020204" pitchFamily="34" charset="-122"/>
            <a:cs typeface="+mn-cs"/>
          </a:endParaRPr>
        </a:p>
      </dgm:t>
    </dgm:pt>
    <dgm:pt modelId="{E00D06A0-1A27-4703-A160-E7F563816748}" type="parTrans" cxnId="{AB29B99F-4DEB-419B-974D-379D2A69D5C5}">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D592914B-47A5-498D-8E38-940B2E109AB8}" type="sibTrans" cxnId="{AB29B99F-4DEB-419B-974D-379D2A69D5C5}">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57906917-6C46-4F46-978D-6A01B2FF367D}">
      <dgm:prSet custT="1"/>
      <dgm:spPr>
        <a:xfrm>
          <a:off x="3258854" y="984"/>
          <a:ext cx="2195259" cy="1317155"/>
        </a:xfrm>
        <a:prstGeom prst="rect">
          <a:avLst/>
        </a:prstGeom>
        <a:solidFill>
          <a:srgbClr val="4BACC6">
            <a:alpha val="90000"/>
            <a:hueOff val="0"/>
            <a:satOff val="0"/>
            <a:lumOff val="0"/>
            <a:alphaOff val="-5714"/>
          </a:srgbClr>
        </a:solidFill>
        <a:ln w="25400" cap="flat" cmpd="sng" algn="ctr">
          <a:solidFill>
            <a:srgbClr val="FFFFFF">
              <a:hueOff val="0"/>
              <a:satOff val="0"/>
              <a:lumOff val="0"/>
              <a:alphaOff val="0"/>
            </a:srgbClr>
          </a:solidFill>
          <a:prstDash val="solid"/>
        </a:ln>
        <a:effectLst/>
      </dgm:spPr>
      <dgm:t>
        <a:bodyPr/>
        <a:lstStyle/>
        <a:p>
          <a:r>
            <a:rPr lang="zh-CN" altLang="en-US" sz="2000" smtClean="0">
              <a:solidFill>
                <a:srgbClr val="1D1B10"/>
              </a:solidFill>
              <a:latin typeface="微软雅黑" panose="020B0503020204020204" pitchFamily="34" charset="-122"/>
              <a:ea typeface="微软雅黑" panose="020B0503020204020204" pitchFamily="34" charset="-122"/>
              <a:cs typeface="+mn-cs"/>
            </a:rPr>
            <a:t>安装流程图</a:t>
          </a:r>
          <a:endParaRPr lang="zh-CN" altLang="en-US" sz="2000" dirty="0" smtClean="0">
            <a:solidFill>
              <a:srgbClr val="1D1B10"/>
            </a:solidFill>
            <a:latin typeface="微软雅黑" panose="020B0503020204020204" pitchFamily="34" charset="-122"/>
            <a:ea typeface="微软雅黑" panose="020B0503020204020204" pitchFamily="34" charset="-122"/>
            <a:cs typeface="+mn-cs"/>
          </a:endParaRPr>
        </a:p>
      </dgm:t>
    </dgm:pt>
    <dgm:pt modelId="{444146F8-01A5-44F6-A30E-ADD4A8AEC395}" type="parTrans" cxnId="{3B5F6A24-D048-4919-B89A-0C61BD85D515}">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02ECECB1-34AB-4026-A6D4-9D69641053B0}" type="sibTrans" cxnId="{3B5F6A24-D048-4919-B89A-0C61BD85D515}">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E124C1E2-2054-4DF5-ACEC-8D6E93092D49}">
      <dgm:prSet custT="1"/>
      <dgm:spPr>
        <a:xfrm>
          <a:off x="5673639" y="984"/>
          <a:ext cx="2195259" cy="1317155"/>
        </a:xfrm>
        <a:prstGeom prst="rect">
          <a:avLst/>
        </a:prstGeom>
        <a:solidFill>
          <a:srgbClr val="4BACC6">
            <a:alpha val="90000"/>
            <a:hueOff val="0"/>
            <a:satOff val="0"/>
            <a:lumOff val="0"/>
            <a:alphaOff val="-11429"/>
          </a:srgbClr>
        </a:solidFill>
        <a:ln w="25400" cap="flat" cmpd="sng" algn="ctr">
          <a:solidFill>
            <a:srgbClr val="FFFFFF">
              <a:hueOff val="0"/>
              <a:satOff val="0"/>
              <a:lumOff val="0"/>
              <a:alphaOff val="0"/>
            </a:srgbClr>
          </a:solidFill>
          <a:prstDash val="solid"/>
        </a:ln>
        <a:effectLst/>
      </dgm:spPr>
      <dgm:t>
        <a:bodyPr/>
        <a:lstStyle/>
        <a:p>
          <a:r>
            <a:rPr lang="zh-CN" altLang="en-US" sz="2000" smtClean="0">
              <a:solidFill>
                <a:srgbClr val="1D1B10"/>
              </a:solidFill>
              <a:latin typeface="微软雅黑" panose="020B0503020204020204" pitchFamily="34" charset="-122"/>
              <a:ea typeface="微软雅黑" panose="020B0503020204020204" pitchFamily="34" charset="-122"/>
              <a:cs typeface="+mn-cs"/>
            </a:rPr>
            <a:t>安装文件和程序清单</a:t>
          </a:r>
          <a:endParaRPr lang="zh-CN" altLang="en-US" sz="2000" dirty="0" smtClean="0">
            <a:solidFill>
              <a:srgbClr val="1D1B10"/>
            </a:solidFill>
            <a:latin typeface="微软雅黑" panose="020B0503020204020204" pitchFamily="34" charset="-122"/>
            <a:ea typeface="微软雅黑" panose="020B0503020204020204" pitchFamily="34" charset="-122"/>
            <a:cs typeface="+mn-cs"/>
          </a:endParaRPr>
        </a:p>
      </dgm:t>
    </dgm:pt>
    <dgm:pt modelId="{02B44D4A-528C-4BFE-8FA4-645F1016FA0D}" type="parTrans" cxnId="{5E44E14A-832A-4700-A681-648CD6BC9D0B}">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31AF901D-E22C-4D9E-A971-23D5B0D403CA}" type="sibTrans" cxnId="{5E44E14A-832A-4700-A681-648CD6BC9D0B}">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2E7FB6E1-FE26-4EDA-A03C-1342E29CA17C}">
      <dgm:prSet custT="1"/>
      <dgm:spPr>
        <a:xfrm>
          <a:off x="844068" y="1537666"/>
          <a:ext cx="2195259" cy="1317155"/>
        </a:xfrm>
        <a:prstGeom prst="rect">
          <a:avLst/>
        </a:prstGeom>
        <a:solidFill>
          <a:srgbClr val="4BACC6">
            <a:alpha val="90000"/>
            <a:hueOff val="0"/>
            <a:satOff val="0"/>
            <a:lumOff val="0"/>
            <a:alphaOff val="-17143"/>
          </a:srgbClr>
        </a:solidFill>
        <a:ln w="25400" cap="flat" cmpd="sng" algn="ctr">
          <a:solidFill>
            <a:srgbClr val="FFFFFF">
              <a:hueOff val="0"/>
              <a:satOff val="0"/>
              <a:lumOff val="0"/>
              <a:alphaOff val="0"/>
            </a:srgbClr>
          </a:solidFill>
          <a:prstDash val="solid"/>
        </a:ln>
        <a:effectLst/>
      </dgm:spPr>
      <dgm:t>
        <a:bodyPr/>
        <a:lstStyle/>
        <a:p>
          <a:r>
            <a:rPr lang="zh-CN" altLang="en-US" sz="2000" smtClean="0">
              <a:solidFill>
                <a:srgbClr val="1D1B10"/>
              </a:solidFill>
              <a:latin typeface="微软雅黑" panose="020B0503020204020204" pitchFamily="34" charset="-122"/>
              <a:ea typeface="微软雅黑" panose="020B0503020204020204" pitchFamily="34" charset="-122"/>
              <a:cs typeface="+mn-cs"/>
            </a:rPr>
            <a:t>测试安装程序给出测试结果</a:t>
          </a:r>
          <a:endParaRPr lang="zh-CN" altLang="en-US" sz="2000" dirty="0" smtClean="0">
            <a:solidFill>
              <a:srgbClr val="1D1B10"/>
            </a:solidFill>
            <a:latin typeface="微软雅黑" panose="020B0503020204020204" pitchFamily="34" charset="-122"/>
            <a:ea typeface="微软雅黑" panose="020B0503020204020204" pitchFamily="34" charset="-122"/>
            <a:cs typeface="+mn-cs"/>
          </a:endParaRPr>
        </a:p>
      </dgm:t>
    </dgm:pt>
    <dgm:pt modelId="{9A6BEA98-48D9-41BF-9325-1BEFBC0861D2}" type="parTrans" cxnId="{13F3F7CD-52F3-45FD-AD16-47C19D7CF973}">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AA30F8A4-67D3-467A-95AB-83E24046C4A8}" type="sibTrans" cxnId="{13F3F7CD-52F3-45FD-AD16-47C19D7CF973}">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22192C62-8046-4950-B3CB-6F269AC8D19C}">
      <dgm:prSet custT="1"/>
      <dgm:spPr>
        <a:xfrm>
          <a:off x="3258854" y="1537666"/>
          <a:ext cx="2195259" cy="1317155"/>
        </a:xfrm>
        <a:prstGeom prst="rect">
          <a:avLst/>
        </a:prstGeom>
        <a:solidFill>
          <a:srgbClr val="4BACC6">
            <a:alpha val="90000"/>
            <a:hueOff val="0"/>
            <a:satOff val="0"/>
            <a:lumOff val="0"/>
            <a:alphaOff val="-22857"/>
          </a:srgbClr>
        </a:solidFill>
        <a:ln w="25400" cap="flat" cmpd="sng" algn="ctr">
          <a:solidFill>
            <a:srgbClr val="FFFFFF">
              <a:hueOff val="0"/>
              <a:satOff val="0"/>
              <a:lumOff val="0"/>
              <a:alphaOff val="0"/>
            </a:srgbClr>
          </a:solidFill>
          <a:prstDash val="solid"/>
        </a:ln>
        <a:effectLst/>
      </dgm:spPr>
      <dgm:t>
        <a:bodyPr/>
        <a:lstStyle/>
        <a:p>
          <a:r>
            <a:rPr lang="zh-CN" altLang="en-US" sz="2000" dirty="0" smtClean="0">
              <a:solidFill>
                <a:srgbClr val="1D1B10"/>
              </a:solidFill>
              <a:latin typeface="微软雅黑" panose="020B0503020204020204" pitchFamily="34" charset="-122"/>
              <a:ea typeface="微软雅黑" panose="020B0503020204020204" pitchFamily="34" charset="-122"/>
              <a:cs typeface="+mn-cs"/>
            </a:rPr>
            <a:t>将程序运行的软硬件要求放入产品说明中</a:t>
          </a:r>
        </a:p>
      </dgm:t>
    </dgm:pt>
    <dgm:pt modelId="{0DB84203-56BD-4369-92F8-A4DF29D5AC1F}" type="parTrans" cxnId="{79D438DD-9B24-4F9E-A8B6-4F68634B60AF}">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85FE1D5D-4B8B-4BF3-9A81-BDBE50E6C147}" type="sibTrans" cxnId="{79D438DD-9B24-4F9E-A8B6-4F68634B60AF}">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BD287533-0E39-4506-ABA7-338040F15AC7}">
      <dgm:prSet custT="1"/>
      <dgm:spPr>
        <a:xfrm>
          <a:off x="5673639" y="1537666"/>
          <a:ext cx="2195259" cy="1317155"/>
        </a:xfrm>
        <a:prstGeom prst="rect">
          <a:avLst/>
        </a:prstGeom>
        <a:solidFill>
          <a:srgbClr val="4BACC6">
            <a:alpha val="90000"/>
            <a:hueOff val="0"/>
            <a:satOff val="0"/>
            <a:lumOff val="0"/>
            <a:alphaOff val="-28571"/>
          </a:srgbClr>
        </a:solidFill>
        <a:ln w="25400" cap="flat" cmpd="sng" algn="ctr">
          <a:solidFill>
            <a:srgbClr val="FFFFFF">
              <a:hueOff val="0"/>
              <a:satOff val="0"/>
              <a:lumOff val="0"/>
              <a:alphaOff val="0"/>
            </a:srgbClr>
          </a:solidFill>
          <a:prstDash val="solid"/>
        </a:ln>
        <a:effectLst/>
      </dgm:spPr>
      <dgm:t>
        <a:bodyPr/>
        <a:lstStyle/>
        <a:p>
          <a:r>
            <a:rPr lang="zh-CN" altLang="en-US" sz="2000" smtClean="0">
              <a:solidFill>
                <a:srgbClr val="1D1B10"/>
              </a:solidFill>
              <a:latin typeface="微软雅黑" panose="020B0503020204020204" pitchFamily="34" charset="-122"/>
              <a:ea typeface="微软雅黑" panose="020B0503020204020204" pitchFamily="34" charset="-122"/>
              <a:cs typeface="+mn-cs"/>
            </a:rPr>
            <a:t>对于新操作人员的使用说明书</a:t>
          </a:r>
          <a:endParaRPr lang="zh-CN" altLang="en-US" sz="2000" dirty="0" smtClean="0">
            <a:solidFill>
              <a:srgbClr val="1D1B10"/>
            </a:solidFill>
            <a:latin typeface="微软雅黑" panose="020B0503020204020204" pitchFamily="34" charset="-122"/>
            <a:ea typeface="微软雅黑" panose="020B0503020204020204" pitchFamily="34" charset="-122"/>
            <a:cs typeface="+mn-cs"/>
          </a:endParaRPr>
        </a:p>
      </dgm:t>
    </dgm:pt>
    <dgm:pt modelId="{F6765524-A42B-49A4-BE90-C1B8ED086028}" type="parTrans" cxnId="{8975DD17-6CC0-4559-9E0F-8B161FDF06DC}">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0000223C-D26E-4EE6-9653-CA76F0F72432}" type="sibTrans" cxnId="{8975DD17-6CC0-4559-9E0F-8B161FDF06DC}">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5327314E-197D-441A-96FE-130444282F02}">
      <dgm:prSet custT="1"/>
      <dgm:spPr>
        <a:xfrm>
          <a:off x="2051461" y="3074347"/>
          <a:ext cx="2195259" cy="1317155"/>
        </a:xfrm>
        <a:prstGeom prst="rect">
          <a:avLst/>
        </a:prstGeom>
        <a:solidFill>
          <a:srgbClr val="4BACC6">
            <a:alpha val="90000"/>
            <a:hueOff val="0"/>
            <a:satOff val="0"/>
            <a:lumOff val="0"/>
            <a:alphaOff val="-34286"/>
          </a:srgbClr>
        </a:solidFill>
        <a:ln w="25400" cap="flat" cmpd="sng" algn="ctr">
          <a:solidFill>
            <a:srgbClr val="FFFFFF">
              <a:hueOff val="0"/>
              <a:satOff val="0"/>
              <a:lumOff val="0"/>
              <a:alphaOff val="0"/>
            </a:srgbClr>
          </a:solidFill>
          <a:prstDash val="solid"/>
        </a:ln>
        <a:effectLst/>
      </dgm:spPr>
      <dgm:t>
        <a:bodyPr/>
        <a:lstStyle/>
        <a:p>
          <a:r>
            <a:rPr lang="zh-CN" altLang="en-US" sz="2000" dirty="0" smtClean="0">
              <a:solidFill>
                <a:srgbClr val="1D1B10"/>
              </a:solidFill>
              <a:latin typeface="微软雅黑" panose="020B0503020204020204" pitchFamily="34" charset="-122"/>
              <a:ea typeface="微软雅黑" panose="020B0503020204020204" pitchFamily="34" charset="-122"/>
              <a:cs typeface="+mn-cs"/>
            </a:rPr>
            <a:t>对于新使用者的操作说明和操作流程</a:t>
          </a:r>
        </a:p>
      </dgm:t>
    </dgm:pt>
    <dgm:pt modelId="{062CC9FD-F31C-4D9D-9A4C-FDF704533B5F}" type="parTrans" cxnId="{D3F17B40-874C-4988-8C96-DD90D9A2BDFC}">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6DE24D8A-0C02-47D0-BC00-CFDADF24365D}" type="sibTrans" cxnId="{D3F17B40-874C-4988-8C96-DD90D9A2BDFC}">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8761073F-7AE5-4341-BC86-FEA1A78402C5}">
      <dgm:prSet custT="1"/>
      <dgm:spPr>
        <a:xfrm>
          <a:off x="4466246" y="3074347"/>
          <a:ext cx="2195259" cy="1317155"/>
        </a:xfrm>
        <a:prstGeom prst="rect">
          <a:avLst/>
        </a:prstGeom>
        <a:solidFill>
          <a:srgbClr val="4BACC6">
            <a:alpha val="90000"/>
            <a:hueOff val="0"/>
            <a:satOff val="0"/>
            <a:lumOff val="0"/>
            <a:alphaOff val="-40000"/>
          </a:srgbClr>
        </a:solidFill>
        <a:ln w="25400" cap="flat" cmpd="sng" algn="ctr">
          <a:solidFill>
            <a:srgbClr val="FFFFFF">
              <a:hueOff val="0"/>
              <a:satOff val="0"/>
              <a:lumOff val="0"/>
              <a:alphaOff val="0"/>
            </a:srgbClr>
          </a:solidFill>
          <a:prstDash val="solid"/>
        </a:ln>
        <a:effectLst/>
      </dgm:spPr>
      <dgm:t>
        <a:bodyPr/>
        <a:lstStyle/>
        <a:p>
          <a:r>
            <a:rPr lang="zh-CN" altLang="en-US" sz="2000" smtClean="0">
              <a:solidFill>
                <a:srgbClr val="1D1B10"/>
              </a:solidFill>
              <a:latin typeface="微软雅黑" panose="020B0503020204020204" pitchFamily="34" charset="-122"/>
              <a:ea typeface="微软雅黑" panose="020B0503020204020204" pitchFamily="34" charset="-122"/>
              <a:cs typeface="+mn-cs"/>
            </a:rPr>
            <a:t>安装过程中的各项可能发生的结果的说明</a:t>
          </a:r>
          <a:endParaRPr lang="zh-CN" altLang="en-US" sz="2000" dirty="0" smtClean="0">
            <a:solidFill>
              <a:srgbClr val="1D1B10"/>
            </a:solidFill>
            <a:latin typeface="微软雅黑" panose="020B0503020204020204" pitchFamily="34" charset="-122"/>
            <a:ea typeface="微软雅黑" panose="020B0503020204020204" pitchFamily="34" charset="-122"/>
            <a:cs typeface="+mn-cs"/>
          </a:endParaRPr>
        </a:p>
      </dgm:t>
    </dgm:pt>
    <dgm:pt modelId="{2A462272-669E-4065-B81D-20A799D7DF65}" type="parTrans" cxnId="{E6B87228-AEFF-44A9-ABF2-1D2458BAB082}">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606049D6-D1F0-4CDF-91C5-9BB407A0FB1B}" type="sibTrans" cxnId="{E6B87228-AEFF-44A9-ABF2-1D2458BAB082}">
      <dgm:prSet/>
      <dgm:spPr/>
      <dgm:t>
        <a:bodyPr/>
        <a:lstStyle/>
        <a:p>
          <a:endParaRPr lang="en-US" sz="2000">
            <a:solidFill>
              <a:schemeClr val="tx1"/>
            </a:solidFill>
            <a:latin typeface="微软雅黑" panose="020B0503020204020204" pitchFamily="34" charset="-122"/>
            <a:ea typeface="微软雅黑" panose="020B0503020204020204" pitchFamily="34" charset="-122"/>
          </a:endParaRPr>
        </a:p>
      </dgm:t>
    </dgm:pt>
    <dgm:pt modelId="{BACA880C-532D-4DC9-A9B5-C0D41FDE2B8B}" type="pres">
      <dgm:prSet presAssocID="{5C4DA115-DDD7-4550-AFB0-352BFBAA4F63}" presName="diagram" presStyleCnt="0">
        <dgm:presLayoutVars>
          <dgm:dir/>
          <dgm:resizeHandles val="exact"/>
        </dgm:presLayoutVars>
      </dgm:prSet>
      <dgm:spPr/>
      <dgm:t>
        <a:bodyPr/>
        <a:lstStyle/>
        <a:p>
          <a:endParaRPr lang="en-US"/>
        </a:p>
      </dgm:t>
    </dgm:pt>
    <dgm:pt modelId="{7C962632-893A-46CF-AB6A-985D95122F10}" type="pres">
      <dgm:prSet presAssocID="{7110861E-0D20-4DD7-A5F9-046075DCD578}" presName="node" presStyleLbl="node1" presStyleIdx="0" presStyleCnt="8">
        <dgm:presLayoutVars>
          <dgm:bulletEnabled val="1"/>
        </dgm:presLayoutVars>
      </dgm:prSet>
      <dgm:spPr/>
      <dgm:t>
        <a:bodyPr/>
        <a:lstStyle/>
        <a:p>
          <a:endParaRPr lang="en-US"/>
        </a:p>
      </dgm:t>
    </dgm:pt>
    <dgm:pt modelId="{CD8968D7-8B31-473C-9A6A-85D015DB3B26}" type="pres">
      <dgm:prSet presAssocID="{D592914B-47A5-498D-8E38-940B2E109AB8}" presName="sibTrans" presStyleCnt="0"/>
      <dgm:spPr/>
    </dgm:pt>
    <dgm:pt modelId="{6DD00F69-7235-46E7-8A1C-1236FC7BC26B}" type="pres">
      <dgm:prSet presAssocID="{57906917-6C46-4F46-978D-6A01B2FF367D}" presName="node" presStyleLbl="node1" presStyleIdx="1" presStyleCnt="8">
        <dgm:presLayoutVars>
          <dgm:bulletEnabled val="1"/>
        </dgm:presLayoutVars>
      </dgm:prSet>
      <dgm:spPr/>
      <dgm:t>
        <a:bodyPr/>
        <a:lstStyle/>
        <a:p>
          <a:endParaRPr lang="en-US"/>
        </a:p>
      </dgm:t>
    </dgm:pt>
    <dgm:pt modelId="{AAAA3D81-F425-4B10-911B-C66300E2A7CC}" type="pres">
      <dgm:prSet presAssocID="{02ECECB1-34AB-4026-A6D4-9D69641053B0}" presName="sibTrans" presStyleCnt="0"/>
      <dgm:spPr/>
    </dgm:pt>
    <dgm:pt modelId="{A3743069-6F0C-446A-A8EB-B1AE764A45D0}" type="pres">
      <dgm:prSet presAssocID="{E124C1E2-2054-4DF5-ACEC-8D6E93092D49}" presName="node" presStyleLbl="node1" presStyleIdx="2" presStyleCnt="8">
        <dgm:presLayoutVars>
          <dgm:bulletEnabled val="1"/>
        </dgm:presLayoutVars>
      </dgm:prSet>
      <dgm:spPr/>
      <dgm:t>
        <a:bodyPr/>
        <a:lstStyle/>
        <a:p>
          <a:endParaRPr lang="en-US"/>
        </a:p>
      </dgm:t>
    </dgm:pt>
    <dgm:pt modelId="{C1B78988-2882-49B6-A69B-E87A429C4FF9}" type="pres">
      <dgm:prSet presAssocID="{31AF901D-E22C-4D9E-A971-23D5B0D403CA}" presName="sibTrans" presStyleCnt="0"/>
      <dgm:spPr/>
    </dgm:pt>
    <dgm:pt modelId="{06AB735E-6726-4300-9D62-87E0ED966485}" type="pres">
      <dgm:prSet presAssocID="{2E7FB6E1-FE26-4EDA-A03C-1342E29CA17C}" presName="node" presStyleLbl="node1" presStyleIdx="3" presStyleCnt="8">
        <dgm:presLayoutVars>
          <dgm:bulletEnabled val="1"/>
        </dgm:presLayoutVars>
      </dgm:prSet>
      <dgm:spPr/>
      <dgm:t>
        <a:bodyPr/>
        <a:lstStyle/>
        <a:p>
          <a:endParaRPr lang="en-US"/>
        </a:p>
      </dgm:t>
    </dgm:pt>
    <dgm:pt modelId="{97AE5CEE-7DDF-4DFF-A628-75EE4D5C67B9}" type="pres">
      <dgm:prSet presAssocID="{AA30F8A4-67D3-467A-95AB-83E24046C4A8}" presName="sibTrans" presStyleCnt="0"/>
      <dgm:spPr/>
    </dgm:pt>
    <dgm:pt modelId="{3C58094C-DBF0-4F10-A7B0-EFDB50CF7B84}" type="pres">
      <dgm:prSet presAssocID="{22192C62-8046-4950-B3CB-6F269AC8D19C}" presName="node" presStyleLbl="node1" presStyleIdx="4" presStyleCnt="8">
        <dgm:presLayoutVars>
          <dgm:bulletEnabled val="1"/>
        </dgm:presLayoutVars>
      </dgm:prSet>
      <dgm:spPr/>
      <dgm:t>
        <a:bodyPr/>
        <a:lstStyle/>
        <a:p>
          <a:endParaRPr lang="en-US"/>
        </a:p>
      </dgm:t>
    </dgm:pt>
    <dgm:pt modelId="{E0F8983A-76D9-48B3-A647-78778A1DDC84}" type="pres">
      <dgm:prSet presAssocID="{85FE1D5D-4B8B-4BF3-9A81-BDBE50E6C147}" presName="sibTrans" presStyleCnt="0"/>
      <dgm:spPr/>
    </dgm:pt>
    <dgm:pt modelId="{3E39604D-37A9-4418-BEF1-02AC16BC4A7D}" type="pres">
      <dgm:prSet presAssocID="{BD287533-0E39-4506-ABA7-338040F15AC7}" presName="node" presStyleLbl="node1" presStyleIdx="5" presStyleCnt="8">
        <dgm:presLayoutVars>
          <dgm:bulletEnabled val="1"/>
        </dgm:presLayoutVars>
      </dgm:prSet>
      <dgm:spPr/>
      <dgm:t>
        <a:bodyPr/>
        <a:lstStyle/>
        <a:p>
          <a:endParaRPr lang="en-US"/>
        </a:p>
      </dgm:t>
    </dgm:pt>
    <dgm:pt modelId="{9589FBF2-1CDE-419C-85A3-77EAB71A7389}" type="pres">
      <dgm:prSet presAssocID="{0000223C-D26E-4EE6-9653-CA76F0F72432}" presName="sibTrans" presStyleCnt="0"/>
      <dgm:spPr/>
    </dgm:pt>
    <dgm:pt modelId="{66EA5379-4386-467E-AA65-F10116CAA8AF}" type="pres">
      <dgm:prSet presAssocID="{5327314E-197D-441A-96FE-130444282F02}" presName="node" presStyleLbl="node1" presStyleIdx="6" presStyleCnt="8">
        <dgm:presLayoutVars>
          <dgm:bulletEnabled val="1"/>
        </dgm:presLayoutVars>
      </dgm:prSet>
      <dgm:spPr/>
      <dgm:t>
        <a:bodyPr/>
        <a:lstStyle/>
        <a:p>
          <a:endParaRPr lang="en-US"/>
        </a:p>
      </dgm:t>
    </dgm:pt>
    <dgm:pt modelId="{96F12FFC-5982-4196-8F2E-39C162304A88}" type="pres">
      <dgm:prSet presAssocID="{6DE24D8A-0C02-47D0-BC00-CFDADF24365D}" presName="sibTrans" presStyleCnt="0"/>
      <dgm:spPr/>
    </dgm:pt>
    <dgm:pt modelId="{0D6A1C93-3F00-4A7F-AD54-46F0EA48798A}" type="pres">
      <dgm:prSet presAssocID="{8761073F-7AE5-4341-BC86-FEA1A78402C5}" presName="node" presStyleLbl="node1" presStyleIdx="7" presStyleCnt="8">
        <dgm:presLayoutVars>
          <dgm:bulletEnabled val="1"/>
        </dgm:presLayoutVars>
      </dgm:prSet>
      <dgm:spPr/>
      <dgm:t>
        <a:bodyPr/>
        <a:lstStyle/>
        <a:p>
          <a:endParaRPr lang="en-US"/>
        </a:p>
      </dgm:t>
    </dgm:pt>
  </dgm:ptLst>
  <dgm:cxnLst>
    <dgm:cxn modelId="{5E44E14A-832A-4700-A681-648CD6BC9D0B}" srcId="{5C4DA115-DDD7-4550-AFB0-352BFBAA4F63}" destId="{E124C1E2-2054-4DF5-ACEC-8D6E93092D49}" srcOrd="2" destOrd="0" parTransId="{02B44D4A-528C-4BFE-8FA4-645F1016FA0D}" sibTransId="{31AF901D-E22C-4D9E-A971-23D5B0D403CA}"/>
    <dgm:cxn modelId="{AB29B99F-4DEB-419B-974D-379D2A69D5C5}" srcId="{5C4DA115-DDD7-4550-AFB0-352BFBAA4F63}" destId="{7110861E-0D20-4DD7-A5F9-046075DCD578}" srcOrd="0" destOrd="0" parTransId="{E00D06A0-1A27-4703-A160-E7F563816748}" sibTransId="{D592914B-47A5-498D-8E38-940B2E109AB8}"/>
    <dgm:cxn modelId="{76D4C9A3-A686-4EDB-937D-C97BBB987491}" type="presOf" srcId="{5C4DA115-DDD7-4550-AFB0-352BFBAA4F63}" destId="{BACA880C-532D-4DC9-A9B5-C0D41FDE2B8B}" srcOrd="0" destOrd="0" presId="urn:microsoft.com/office/officeart/2005/8/layout/default"/>
    <dgm:cxn modelId="{2D8FBC83-B736-4C40-997F-70BA77E416F5}" type="presOf" srcId="{E124C1E2-2054-4DF5-ACEC-8D6E93092D49}" destId="{A3743069-6F0C-446A-A8EB-B1AE764A45D0}" srcOrd="0" destOrd="0" presId="urn:microsoft.com/office/officeart/2005/8/layout/default"/>
    <dgm:cxn modelId="{882E2B36-598D-44A4-82F2-0C2C13B4E265}" type="presOf" srcId="{5327314E-197D-441A-96FE-130444282F02}" destId="{66EA5379-4386-467E-AA65-F10116CAA8AF}" srcOrd="0" destOrd="0" presId="urn:microsoft.com/office/officeart/2005/8/layout/default"/>
    <dgm:cxn modelId="{377E5C2E-844A-484D-82E2-A7F751AC58CE}" type="presOf" srcId="{7110861E-0D20-4DD7-A5F9-046075DCD578}" destId="{7C962632-893A-46CF-AB6A-985D95122F10}" srcOrd="0" destOrd="0" presId="urn:microsoft.com/office/officeart/2005/8/layout/default"/>
    <dgm:cxn modelId="{13F3F7CD-52F3-45FD-AD16-47C19D7CF973}" srcId="{5C4DA115-DDD7-4550-AFB0-352BFBAA4F63}" destId="{2E7FB6E1-FE26-4EDA-A03C-1342E29CA17C}" srcOrd="3" destOrd="0" parTransId="{9A6BEA98-48D9-41BF-9325-1BEFBC0861D2}" sibTransId="{AA30F8A4-67D3-467A-95AB-83E24046C4A8}"/>
    <dgm:cxn modelId="{2F49E600-7284-4F21-8922-043A684B2AC8}" type="presOf" srcId="{BD287533-0E39-4506-ABA7-338040F15AC7}" destId="{3E39604D-37A9-4418-BEF1-02AC16BC4A7D}" srcOrd="0" destOrd="0" presId="urn:microsoft.com/office/officeart/2005/8/layout/default"/>
    <dgm:cxn modelId="{6FA962AE-1D88-4EFB-B204-BF08F96549BF}" type="presOf" srcId="{2E7FB6E1-FE26-4EDA-A03C-1342E29CA17C}" destId="{06AB735E-6726-4300-9D62-87E0ED966485}" srcOrd="0" destOrd="0" presId="urn:microsoft.com/office/officeart/2005/8/layout/default"/>
    <dgm:cxn modelId="{8975DD17-6CC0-4559-9E0F-8B161FDF06DC}" srcId="{5C4DA115-DDD7-4550-AFB0-352BFBAA4F63}" destId="{BD287533-0E39-4506-ABA7-338040F15AC7}" srcOrd="5" destOrd="0" parTransId="{F6765524-A42B-49A4-BE90-C1B8ED086028}" sibTransId="{0000223C-D26E-4EE6-9653-CA76F0F72432}"/>
    <dgm:cxn modelId="{79D438DD-9B24-4F9E-A8B6-4F68634B60AF}" srcId="{5C4DA115-DDD7-4550-AFB0-352BFBAA4F63}" destId="{22192C62-8046-4950-B3CB-6F269AC8D19C}" srcOrd="4" destOrd="0" parTransId="{0DB84203-56BD-4369-92F8-A4DF29D5AC1F}" sibTransId="{85FE1D5D-4B8B-4BF3-9A81-BDBE50E6C147}"/>
    <dgm:cxn modelId="{3B5F6A24-D048-4919-B89A-0C61BD85D515}" srcId="{5C4DA115-DDD7-4550-AFB0-352BFBAA4F63}" destId="{57906917-6C46-4F46-978D-6A01B2FF367D}" srcOrd="1" destOrd="0" parTransId="{444146F8-01A5-44F6-A30E-ADD4A8AEC395}" sibTransId="{02ECECB1-34AB-4026-A6D4-9D69641053B0}"/>
    <dgm:cxn modelId="{7D075B1C-4A41-4ABF-9FAF-7BEBA1445343}" type="presOf" srcId="{57906917-6C46-4F46-978D-6A01B2FF367D}" destId="{6DD00F69-7235-46E7-8A1C-1236FC7BC26B}" srcOrd="0" destOrd="0" presId="urn:microsoft.com/office/officeart/2005/8/layout/default"/>
    <dgm:cxn modelId="{D3F17B40-874C-4988-8C96-DD90D9A2BDFC}" srcId="{5C4DA115-DDD7-4550-AFB0-352BFBAA4F63}" destId="{5327314E-197D-441A-96FE-130444282F02}" srcOrd="6" destOrd="0" parTransId="{062CC9FD-F31C-4D9D-9A4C-FDF704533B5F}" sibTransId="{6DE24D8A-0C02-47D0-BC00-CFDADF24365D}"/>
    <dgm:cxn modelId="{6359DB8D-89B8-4E9B-BA6E-C9AA0D7EDBBA}" type="presOf" srcId="{8761073F-7AE5-4341-BC86-FEA1A78402C5}" destId="{0D6A1C93-3F00-4A7F-AD54-46F0EA48798A}" srcOrd="0" destOrd="0" presId="urn:microsoft.com/office/officeart/2005/8/layout/default"/>
    <dgm:cxn modelId="{E6B87228-AEFF-44A9-ABF2-1D2458BAB082}" srcId="{5C4DA115-DDD7-4550-AFB0-352BFBAA4F63}" destId="{8761073F-7AE5-4341-BC86-FEA1A78402C5}" srcOrd="7" destOrd="0" parTransId="{2A462272-669E-4065-B81D-20A799D7DF65}" sibTransId="{606049D6-D1F0-4CDF-91C5-9BB407A0FB1B}"/>
    <dgm:cxn modelId="{B9EEC8C4-49DB-4A18-BD34-65CB398044D8}" type="presOf" srcId="{22192C62-8046-4950-B3CB-6F269AC8D19C}" destId="{3C58094C-DBF0-4F10-A7B0-EFDB50CF7B84}" srcOrd="0" destOrd="0" presId="urn:microsoft.com/office/officeart/2005/8/layout/default"/>
    <dgm:cxn modelId="{45115781-52F2-4EAB-9691-7DC457054C6B}" type="presParOf" srcId="{BACA880C-532D-4DC9-A9B5-C0D41FDE2B8B}" destId="{7C962632-893A-46CF-AB6A-985D95122F10}" srcOrd="0" destOrd="0" presId="urn:microsoft.com/office/officeart/2005/8/layout/default"/>
    <dgm:cxn modelId="{840A390C-35AB-4F42-BE4D-412F9EB90633}" type="presParOf" srcId="{BACA880C-532D-4DC9-A9B5-C0D41FDE2B8B}" destId="{CD8968D7-8B31-473C-9A6A-85D015DB3B26}" srcOrd="1" destOrd="0" presId="urn:microsoft.com/office/officeart/2005/8/layout/default"/>
    <dgm:cxn modelId="{971FF09A-0DE3-4EE8-9F35-395E62A9CEF0}" type="presParOf" srcId="{BACA880C-532D-4DC9-A9B5-C0D41FDE2B8B}" destId="{6DD00F69-7235-46E7-8A1C-1236FC7BC26B}" srcOrd="2" destOrd="0" presId="urn:microsoft.com/office/officeart/2005/8/layout/default"/>
    <dgm:cxn modelId="{EDB8F821-9B05-48A5-AEF1-2F9401522CD6}" type="presParOf" srcId="{BACA880C-532D-4DC9-A9B5-C0D41FDE2B8B}" destId="{AAAA3D81-F425-4B10-911B-C66300E2A7CC}" srcOrd="3" destOrd="0" presId="urn:microsoft.com/office/officeart/2005/8/layout/default"/>
    <dgm:cxn modelId="{0B097850-2D6F-442C-816E-20FE1CDAB476}" type="presParOf" srcId="{BACA880C-532D-4DC9-A9B5-C0D41FDE2B8B}" destId="{A3743069-6F0C-446A-A8EB-B1AE764A45D0}" srcOrd="4" destOrd="0" presId="urn:microsoft.com/office/officeart/2005/8/layout/default"/>
    <dgm:cxn modelId="{98361F83-63ED-4604-8C88-C46202261D3F}" type="presParOf" srcId="{BACA880C-532D-4DC9-A9B5-C0D41FDE2B8B}" destId="{C1B78988-2882-49B6-A69B-E87A429C4FF9}" srcOrd="5" destOrd="0" presId="urn:microsoft.com/office/officeart/2005/8/layout/default"/>
    <dgm:cxn modelId="{0CC2FBCC-8363-4BC7-B978-31C805617C29}" type="presParOf" srcId="{BACA880C-532D-4DC9-A9B5-C0D41FDE2B8B}" destId="{06AB735E-6726-4300-9D62-87E0ED966485}" srcOrd="6" destOrd="0" presId="urn:microsoft.com/office/officeart/2005/8/layout/default"/>
    <dgm:cxn modelId="{0BB418C9-4002-470B-B5DA-D2B7D598A7F9}" type="presParOf" srcId="{BACA880C-532D-4DC9-A9B5-C0D41FDE2B8B}" destId="{97AE5CEE-7DDF-4DFF-A628-75EE4D5C67B9}" srcOrd="7" destOrd="0" presId="urn:microsoft.com/office/officeart/2005/8/layout/default"/>
    <dgm:cxn modelId="{9BB38D50-7C8F-45D7-9E4C-DB6F9AA8A194}" type="presParOf" srcId="{BACA880C-532D-4DC9-A9B5-C0D41FDE2B8B}" destId="{3C58094C-DBF0-4F10-A7B0-EFDB50CF7B84}" srcOrd="8" destOrd="0" presId="urn:microsoft.com/office/officeart/2005/8/layout/default"/>
    <dgm:cxn modelId="{32BF3370-44CD-4535-95E9-88E2FB9C72EA}" type="presParOf" srcId="{BACA880C-532D-4DC9-A9B5-C0D41FDE2B8B}" destId="{E0F8983A-76D9-48B3-A647-78778A1DDC84}" srcOrd="9" destOrd="0" presId="urn:microsoft.com/office/officeart/2005/8/layout/default"/>
    <dgm:cxn modelId="{96DABC63-23F9-42AD-B02F-95D220EDA458}" type="presParOf" srcId="{BACA880C-532D-4DC9-A9B5-C0D41FDE2B8B}" destId="{3E39604D-37A9-4418-BEF1-02AC16BC4A7D}" srcOrd="10" destOrd="0" presId="urn:microsoft.com/office/officeart/2005/8/layout/default"/>
    <dgm:cxn modelId="{267D71C7-3ACF-4061-B841-FF4F25223640}" type="presParOf" srcId="{BACA880C-532D-4DC9-A9B5-C0D41FDE2B8B}" destId="{9589FBF2-1CDE-419C-85A3-77EAB71A7389}" srcOrd="11" destOrd="0" presId="urn:microsoft.com/office/officeart/2005/8/layout/default"/>
    <dgm:cxn modelId="{27AC86B0-DE16-4CF1-A653-5F131DC57514}" type="presParOf" srcId="{BACA880C-532D-4DC9-A9B5-C0D41FDE2B8B}" destId="{66EA5379-4386-467E-AA65-F10116CAA8AF}" srcOrd="12" destOrd="0" presId="urn:microsoft.com/office/officeart/2005/8/layout/default"/>
    <dgm:cxn modelId="{D973D32E-4BE5-4EE4-AC98-FA1EDEA03D6F}" type="presParOf" srcId="{BACA880C-532D-4DC9-A9B5-C0D41FDE2B8B}" destId="{96F12FFC-5982-4196-8F2E-39C162304A88}" srcOrd="13" destOrd="0" presId="urn:microsoft.com/office/officeart/2005/8/layout/default"/>
    <dgm:cxn modelId="{B9BF50B2-F2AB-4C30-A9F1-A859CBBBD604}" type="presParOf" srcId="{BACA880C-532D-4DC9-A9B5-C0D41FDE2B8B}" destId="{0D6A1C93-3F00-4A7F-AD54-46F0EA48798A}"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029C0CC-FD05-48D1-945C-C1B951BC77F0}" type="doc">
      <dgm:prSet loTypeId="urn:microsoft.com/office/officeart/2005/8/layout/hList6" loCatId="list" qsTypeId="urn:microsoft.com/office/officeart/2005/8/quickstyle/simple1" qsCatId="simple" csTypeId="urn:microsoft.com/office/officeart/2005/8/colors/accent5_5" csCatId="accent5" phldr="1"/>
      <dgm:spPr/>
      <dgm:t>
        <a:bodyPr/>
        <a:lstStyle/>
        <a:p>
          <a:endParaRPr lang="en-US"/>
        </a:p>
      </dgm:t>
    </dgm:pt>
    <dgm:pt modelId="{18DD2904-9BF5-403D-9834-7DEADFEE19DB}" type="pres">
      <dgm:prSet presAssocID="{6029C0CC-FD05-48D1-945C-C1B951BC77F0}" presName="Name0" presStyleCnt="0">
        <dgm:presLayoutVars>
          <dgm:dir/>
          <dgm:resizeHandles val="exact"/>
        </dgm:presLayoutVars>
      </dgm:prSet>
      <dgm:spPr/>
      <dgm:t>
        <a:bodyPr/>
        <a:lstStyle/>
        <a:p>
          <a:endParaRPr lang="en-US"/>
        </a:p>
      </dgm:t>
    </dgm:pt>
  </dgm:ptLst>
  <dgm:cxnLst>
    <dgm:cxn modelId="{02858B5A-48C5-4DA0-9F3E-9F9E899FDD34}" type="presOf" srcId="{6029C0CC-FD05-48D1-945C-C1B951BC77F0}" destId="{18DD2904-9BF5-403D-9834-7DEADFEE19DB}" srcOrd="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B55B53-8BE6-4CCE-8972-B8CEE372795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DF202486-576A-425F-B0E9-C187B95CB614}">
      <dgm:prSet phldrT="[Text]" custT="1"/>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rPr>
            <a:t>指定版本</a:t>
          </a:r>
          <a:endParaRPr lang="en-US" sz="2000" dirty="0">
            <a:solidFill>
              <a:schemeClr val="tx1"/>
            </a:solidFill>
            <a:latin typeface="微软雅黑" panose="020B0503020204020204" pitchFamily="34" charset="-122"/>
            <a:ea typeface="微软雅黑" panose="020B0503020204020204" pitchFamily="34" charset="-122"/>
          </a:endParaRPr>
        </a:p>
      </dgm:t>
    </dgm:pt>
    <dgm:pt modelId="{C979BDE9-CE34-4DB8-9C19-9E38E9A76E88}" type="parTrans" cxnId="{996689F0-5F16-409C-8159-71F079D7D72F}">
      <dgm:prSet/>
      <dgm:spPr/>
      <dgm:t>
        <a:bodyPr/>
        <a:lstStyle/>
        <a:p>
          <a:endParaRPr lang="en-US" sz="2800">
            <a:solidFill>
              <a:schemeClr val="tx1"/>
            </a:solidFill>
            <a:latin typeface="微软雅黑" panose="020B0503020204020204" pitchFamily="34" charset="-122"/>
            <a:ea typeface="微软雅黑" panose="020B0503020204020204" pitchFamily="34" charset="-122"/>
          </a:endParaRPr>
        </a:p>
      </dgm:t>
    </dgm:pt>
    <dgm:pt modelId="{D89DAEB8-8CF4-4EA6-8EEF-C4808714D6F9}" type="sibTrans" cxnId="{996689F0-5F16-409C-8159-71F079D7D72F}">
      <dgm:prSet custT="1"/>
      <dgm:spPr/>
      <dgm:t>
        <a:bodyPr/>
        <a:lstStyle/>
        <a:p>
          <a:endParaRPr lang="en-US" sz="2800">
            <a:solidFill>
              <a:schemeClr val="tx1"/>
            </a:solidFill>
            <a:latin typeface="微软雅黑" panose="020B0503020204020204" pitchFamily="34" charset="-122"/>
            <a:ea typeface="微软雅黑" panose="020B0503020204020204" pitchFamily="34" charset="-122"/>
          </a:endParaRPr>
        </a:p>
      </dgm:t>
    </dgm:pt>
    <dgm:pt modelId="{5E4A029C-0332-4DD7-A5A8-8D758534D486}">
      <dgm:prSet phldrT="[Text]" custT="1"/>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rPr>
            <a:t>指定需求</a:t>
          </a:r>
          <a:endParaRPr lang="en-US" sz="2000" dirty="0">
            <a:solidFill>
              <a:schemeClr val="tx1"/>
            </a:solidFill>
            <a:latin typeface="微软雅黑" panose="020B0503020204020204" pitchFamily="34" charset="-122"/>
            <a:ea typeface="微软雅黑" panose="020B0503020204020204" pitchFamily="34" charset="-122"/>
          </a:endParaRPr>
        </a:p>
      </dgm:t>
    </dgm:pt>
    <dgm:pt modelId="{0B1952AD-0E86-4E97-B2C6-D78B36F4054C}" type="parTrans" cxnId="{AF036A46-34CF-4045-908D-70AF14C20AE4}">
      <dgm:prSet/>
      <dgm:spPr/>
      <dgm:t>
        <a:bodyPr/>
        <a:lstStyle/>
        <a:p>
          <a:endParaRPr lang="en-US" sz="2800">
            <a:solidFill>
              <a:schemeClr val="tx1"/>
            </a:solidFill>
            <a:latin typeface="微软雅黑" panose="020B0503020204020204" pitchFamily="34" charset="-122"/>
            <a:ea typeface="微软雅黑" panose="020B0503020204020204" pitchFamily="34" charset="-122"/>
          </a:endParaRPr>
        </a:p>
      </dgm:t>
    </dgm:pt>
    <dgm:pt modelId="{578889DA-C7AF-4002-948B-9987D5A5D972}" type="sibTrans" cxnId="{AF036A46-34CF-4045-908D-70AF14C20AE4}">
      <dgm:prSet custT="1"/>
      <dgm:spPr/>
      <dgm:t>
        <a:bodyPr/>
        <a:lstStyle/>
        <a:p>
          <a:endParaRPr lang="en-US" sz="2800">
            <a:solidFill>
              <a:schemeClr val="tx1"/>
            </a:solidFill>
            <a:latin typeface="微软雅黑" panose="020B0503020204020204" pitchFamily="34" charset="-122"/>
            <a:ea typeface="微软雅黑" panose="020B0503020204020204" pitchFamily="34" charset="-122"/>
          </a:endParaRPr>
        </a:p>
      </dgm:t>
    </dgm:pt>
    <dgm:pt modelId="{9928C3D6-4D6A-4EB7-B9D9-42E01A6C9A0A}">
      <dgm:prSet phldrT="[Text]" custT="1"/>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rPr>
            <a:t>计划测试</a:t>
          </a:r>
          <a:endParaRPr lang="en-US" sz="2000" dirty="0">
            <a:solidFill>
              <a:schemeClr val="tx1"/>
            </a:solidFill>
            <a:latin typeface="微软雅黑" panose="020B0503020204020204" pitchFamily="34" charset="-122"/>
            <a:ea typeface="微软雅黑" panose="020B0503020204020204" pitchFamily="34" charset="-122"/>
          </a:endParaRPr>
        </a:p>
      </dgm:t>
    </dgm:pt>
    <dgm:pt modelId="{132D1D54-AD54-4D4B-BE76-077FB0B4943F}" type="parTrans" cxnId="{667C4523-4982-45CE-B867-A1D5F7A34AD1}">
      <dgm:prSet/>
      <dgm:spPr/>
      <dgm:t>
        <a:bodyPr/>
        <a:lstStyle/>
        <a:p>
          <a:endParaRPr lang="en-US" sz="2800">
            <a:solidFill>
              <a:schemeClr val="tx1"/>
            </a:solidFill>
            <a:latin typeface="微软雅黑" panose="020B0503020204020204" pitchFamily="34" charset="-122"/>
            <a:ea typeface="微软雅黑" panose="020B0503020204020204" pitchFamily="34" charset="-122"/>
          </a:endParaRPr>
        </a:p>
      </dgm:t>
    </dgm:pt>
    <dgm:pt modelId="{03B0CB41-EAD8-411E-9656-92830F9AD190}" type="sibTrans" cxnId="{667C4523-4982-45CE-B867-A1D5F7A34AD1}">
      <dgm:prSet custT="1"/>
      <dgm:spPr/>
      <dgm:t>
        <a:bodyPr/>
        <a:lstStyle/>
        <a:p>
          <a:endParaRPr lang="en-US" sz="2800">
            <a:solidFill>
              <a:schemeClr val="tx1"/>
            </a:solidFill>
            <a:latin typeface="微软雅黑" panose="020B0503020204020204" pitchFamily="34" charset="-122"/>
            <a:ea typeface="微软雅黑" panose="020B0503020204020204" pitchFamily="34" charset="-122"/>
          </a:endParaRPr>
        </a:p>
      </dgm:t>
    </dgm:pt>
    <dgm:pt modelId="{F2C3F873-CFC3-4622-84E0-C2750F893602}">
      <dgm:prSet phldrT="[Text]" custT="1"/>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rPr>
            <a:t>执行测试</a:t>
          </a:r>
          <a:endParaRPr lang="en-US" sz="2000" dirty="0">
            <a:solidFill>
              <a:schemeClr val="tx1"/>
            </a:solidFill>
            <a:latin typeface="微软雅黑" panose="020B0503020204020204" pitchFamily="34" charset="-122"/>
            <a:ea typeface="微软雅黑" panose="020B0503020204020204" pitchFamily="34" charset="-122"/>
          </a:endParaRPr>
        </a:p>
      </dgm:t>
    </dgm:pt>
    <dgm:pt modelId="{776F9F92-734C-46F6-8573-E27587BCA741}" type="parTrans" cxnId="{5778745E-65F1-41E1-8734-1565EB79FD45}">
      <dgm:prSet/>
      <dgm:spPr/>
      <dgm:t>
        <a:bodyPr/>
        <a:lstStyle/>
        <a:p>
          <a:endParaRPr lang="en-US" sz="2800">
            <a:solidFill>
              <a:schemeClr val="tx1"/>
            </a:solidFill>
            <a:latin typeface="微软雅黑" panose="020B0503020204020204" pitchFamily="34" charset="-122"/>
            <a:ea typeface="微软雅黑" panose="020B0503020204020204" pitchFamily="34" charset="-122"/>
          </a:endParaRPr>
        </a:p>
      </dgm:t>
    </dgm:pt>
    <dgm:pt modelId="{51F62584-B32B-4808-A3A1-E85D0842E657}" type="sibTrans" cxnId="{5778745E-65F1-41E1-8734-1565EB79FD45}">
      <dgm:prSet custT="1"/>
      <dgm:spPr/>
      <dgm:t>
        <a:bodyPr/>
        <a:lstStyle/>
        <a:p>
          <a:endParaRPr lang="en-US" sz="2800">
            <a:solidFill>
              <a:schemeClr val="tx1"/>
            </a:solidFill>
            <a:latin typeface="微软雅黑" panose="020B0503020204020204" pitchFamily="34" charset="-122"/>
            <a:ea typeface="微软雅黑" panose="020B0503020204020204" pitchFamily="34" charset="-122"/>
          </a:endParaRPr>
        </a:p>
      </dgm:t>
    </dgm:pt>
    <dgm:pt modelId="{7166CA36-AF37-4F2B-99D3-5520026BC6F8}">
      <dgm:prSet phldrT="[Text]" custT="1"/>
      <dgm:spPr/>
      <dgm:t>
        <a:bodyPr/>
        <a:lstStyle/>
        <a:p>
          <a:r>
            <a:rPr lang="zh-CN" altLang="en-US" sz="2000" dirty="0" smtClean="0">
              <a:solidFill>
                <a:schemeClr val="tx1"/>
              </a:solidFill>
              <a:latin typeface="微软雅黑" panose="020B0503020204020204" pitchFamily="34" charset="-122"/>
              <a:ea typeface="微软雅黑" panose="020B0503020204020204" pitchFamily="34" charset="-122"/>
            </a:rPr>
            <a:t>追踪缺陷</a:t>
          </a:r>
          <a:endParaRPr lang="en-US" sz="2000" dirty="0">
            <a:solidFill>
              <a:schemeClr val="tx1"/>
            </a:solidFill>
            <a:latin typeface="微软雅黑" panose="020B0503020204020204" pitchFamily="34" charset="-122"/>
            <a:ea typeface="微软雅黑" panose="020B0503020204020204" pitchFamily="34" charset="-122"/>
          </a:endParaRPr>
        </a:p>
      </dgm:t>
    </dgm:pt>
    <dgm:pt modelId="{C451E64B-A8AE-4EC4-9A15-AF1CC1370059}" type="parTrans" cxnId="{EBA55793-8E16-4EAE-9A56-D2099CC12763}">
      <dgm:prSet/>
      <dgm:spPr/>
      <dgm:t>
        <a:bodyPr/>
        <a:lstStyle/>
        <a:p>
          <a:endParaRPr lang="en-US" sz="2800">
            <a:solidFill>
              <a:schemeClr val="tx1"/>
            </a:solidFill>
            <a:latin typeface="微软雅黑" panose="020B0503020204020204" pitchFamily="34" charset="-122"/>
            <a:ea typeface="微软雅黑" panose="020B0503020204020204" pitchFamily="34" charset="-122"/>
          </a:endParaRPr>
        </a:p>
      </dgm:t>
    </dgm:pt>
    <dgm:pt modelId="{9FEB691F-6751-4A9E-83C2-A9F324CA38E8}" type="sibTrans" cxnId="{EBA55793-8E16-4EAE-9A56-D2099CC12763}">
      <dgm:prSet/>
      <dgm:spPr/>
      <dgm:t>
        <a:bodyPr/>
        <a:lstStyle/>
        <a:p>
          <a:endParaRPr lang="en-US" sz="2800">
            <a:solidFill>
              <a:schemeClr val="tx1"/>
            </a:solidFill>
            <a:latin typeface="微软雅黑" panose="020B0503020204020204" pitchFamily="34" charset="-122"/>
            <a:ea typeface="微软雅黑" panose="020B0503020204020204" pitchFamily="34" charset="-122"/>
          </a:endParaRPr>
        </a:p>
      </dgm:t>
    </dgm:pt>
    <dgm:pt modelId="{3F5F9C21-2198-4D0B-B325-EF850313FDBF}" type="pres">
      <dgm:prSet presAssocID="{6DB55B53-8BE6-4CCE-8972-B8CEE3727953}" presName="outerComposite" presStyleCnt="0">
        <dgm:presLayoutVars>
          <dgm:chMax val="5"/>
          <dgm:dir/>
          <dgm:resizeHandles val="exact"/>
        </dgm:presLayoutVars>
      </dgm:prSet>
      <dgm:spPr/>
      <dgm:t>
        <a:bodyPr/>
        <a:lstStyle/>
        <a:p>
          <a:endParaRPr lang="en-US"/>
        </a:p>
      </dgm:t>
    </dgm:pt>
    <dgm:pt modelId="{510154CD-0A1B-4D80-BC7E-05BCA61E7693}" type="pres">
      <dgm:prSet presAssocID="{6DB55B53-8BE6-4CCE-8972-B8CEE3727953}" presName="dummyMaxCanvas" presStyleCnt="0">
        <dgm:presLayoutVars/>
      </dgm:prSet>
      <dgm:spPr/>
    </dgm:pt>
    <dgm:pt modelId="{975D04C0-ABEB-483D-A905-05628ACA736F}" type="pres">
      <dgm:prSet presAssocID="{6DB55B53-8BE6-4CCE-8972-B8CEE3727953}" presName="FiveNodes_1" presStyleLbl="node1" presStyleIdx="0" presStyleCnt="5">
        <dgm:presLayoutVars>
          <dgm:bulletEnabled val="1"/>
        </dgm:presLayoutVars>
      </dgm:prSet>
      <dgm:spPr/>
      <dgm:t>
        <a:bodyPr/>
        <a:lstStyle/>
        <a:p>
          <a:endParaRPr lang="en-US"/>
        </a:p>
      </dgm:t>
    </dgm:pt>
    <dgm:pt modelId="{53633E8A-AA7C-4631-ADD2-319AA258F3E9}" type="pres">
      <dgm:prSet presAssocID="{6DB55B53-8BE6-4CCE-8972-B8CEE3727953}" presName="FiveNodes_2" presStyleLbl="node1" presStyleIdx="1" presStyleCnt="5">
        <dgm:presLayoutVars>
          <dgm:bulletEnabled val="1"/>
        </dgm:presLayoutVars>
      </dgm:prSet>
      <dgm:spPr/>
      <dgm:t>
        <a:bodyPr/>
        <a:lstStyle/>
        <a:p>
          <a:endParaRPr lang="en-US"/>
        </a:p>
      </dgm:t>
    </dgm:pt>
    <dgm:pt modelId="{C1B638F0-38B0-4F69-AA39-B9C760B4E6A4}" type="pres">
      <dgm:prSet presAssocID="{6DB55B53-8BE6-4CCE-8972-B8CEE3727953}" presName="FiveNodes_3" presStyleLbl="node1" presStyleIdx="2" presStyleCnt="5">
        <dgm:presLayoutVars>
          <dgm:bulletEnabled val="1"/>
        </dgm:presLayoutVars>
      </dgm:prSet>
      <dgm:spPr/>
      <dgm:t>
        <a:bodyPr/>
        <a:lstStyle/>
        <a:p>
          <a:endParaRPr lang="en-US"/>
        </a:p>
      </dgm:t>
    </dgm:pt>
    <dgm:pt modelId="{66E16AEA-CA0D-4612-954C-4114266EBCA0}" type="pres">
      <dgm:prSet presAssocID="{6DB55B53-8BE6-4CCE-8972-B8CEE3727953}" presName="FiveNodes_4" presStyleLbl="node1" presStyleIdx="3" presStyleCnt="5">
        <dgm:presLayoutVars>
          <dgm:bulletEnabled val="1"/>
        </dgm:presLayoutVars>
      </dgm:prSet>
      <dgm:spPr/>
      <dgm:t>
        <a:bodyPr/>
        <a:lstStyle/>
        <a:p>
          <a:endParaRPr lang="en-US"/>
        </a:p>
      </dgm:t>
    </dgm:pt>
    <dgm:pt modelId="{8539332F-5A9B-48D8-B7DF-BC56C49A8923}" type="pres">
      <dgm:prSet presAssocID="{6DB55B53-8BE6-4CCE-8972-B8CEE3727953}" presName="FiveNodes_5" presStyleLbl="node1" presStyleIdx="4" presStyleCnt="5">
        <dgm:presLayoutVars>
          <dgm:bulletEnabled val="1"/>
        </dgm:presLayoutVars>
      </dgm:prSet>
      <dgm:spPr/>
      <dgm:t>
        <a:bodyPr/>
        <a:lstStyle/>
        <a:p>
          <a:endParaRPr lang="en-US"/>
        </a:p>
      </dgm:t>
    </dgm:pt>
    <dgm:pt modelId="{0182D222-AB6C-4FC2-8EC6-949B5307FC9B}" type="pres">
      <dgm:prSet presAssocID="{6DB55B53-8BE6-4CCE-8972-B8CEE3727953}" presName="FiveConn_1-2" presStyleLbl="fgAccFollowNode1" presStyleIdx="0" presStyleCnt="4">
        <dgm:presLayoutVars>
          <dgm:bulletEnabled val="1"/>
        </dgm:presLayoutVars>
      </dgm:prSet>
      <dgm:spPr/>
      <dgm:t>
        <a:bodyPr/>
        <a:lstStyle/>
        <a:p>
          <a:endParaRPr lang="en-US"/>
        </a:p>
      </dgm:t>
    </dgm:pt>
    <dgm:pt modelId="{63E74045-16DE-4F40-A963-96FAC540C3ED}" type="pres">
      <dgm:prSet presAssocID="{6DB55B53-8BE6-4CCE-8972-B8CEE3727953}" presName="FiveConn_2-3" presStyleLbl="fgAccFollowNode1" presStyleIdx="1" presStyleCnt="4">
        <dgm:presLayoutVars>
          <dgm:bulletEnabled val="1"/>
        </dgm:presLayoutVars>
      </dgm:prSet>
      <dgm:spPr/>
      <dgm:t>
        <a:bodyPr/>
        <a:lstStyle/>
        <a:p>
          <a:endParaRPr lang="en-US"/>
        </a:p>
      </dgm:t>
    </dgm:pt>
    <dgm:pt modelId="{D1352A94-4CD1-4471-9674-78F8F8D38455}" type="pres">
      <dgm:prSet presAssocID="{6DB55B53-8BE6-4CCE-8972-B8CEE3727953}" presName="FiveConn_3-4" presStyleLbl="fgAccFollowNode1" presStyleIdx="2" presStyleCnt="4">
        <dgm:presLayoutVars>
          <dgm:bulletEnabled val="1"/>
        </dgm:presLayoutVars>
      </dgm:prSet>
      <dgm:spPr/>
      <dgm:t>
        <a:bodyPr/>
        <a:lstStyle/>
        <a:p>
          <a:endParaRPr lang="en-US"/>
        </a:p>
      </dgm:t>
    </dgm:pt>
    <dgm:pt modelId="{3C301FBE-73D7-4D2A-9DE7-96B1D4AA6560}" type="pres">
      <dgm:prSet presAssocID="{6DB55B53-8BE6-4CCE-8972-B8CEE3727953}" presName="FiveConn_4-5" presStyleLbl="fgAccFollowNode1" presStyleIdx="3" presStyleCnt="4">
        <dgm:presLayoutVars>
          <dgm:bulletEnabled val="1"/>
        </dgm:presLayoutVars>
      </dgm:prSet>
      <dgm:spPr/>
      <dgm:t>
        <a:bodyPr/>
        <a:lstStyle/>
        <a:p>
          <a:endParaRPr lang="en-US"/>
        </a:p>
      </dgm:t>
    </dgm:pt>
    <dgm:pt modelId="{C8648E6E-31C5-442C-BB2D-11D77ECF9455}" type="pres">
      <dgm:prSet presAssocID="{6DB55B53-8BE6-4CCE-8972-B8CEE3727953}" presName="FiveNodes_1_text" presStyleLbl="node1" presStyleIdx="4" presStyleCnt="5">
        <dgm:presLayoutVars>
          <dgm:bulletEnabled val="1"/>
        </dgm:presLayoutVars>
      </dgm:prSet>
      <dgm:spPr/>
      <dgm:t>
        <a:bodyPr/>
        <a:lstStyle/>
        <a:p>
          <a:endParaRPr lang="en-US"/>
        </a:p>
      </dgm:t>
    </dgm:pt>
    <dgm:pt modelId="{5D2CB734-8EE1-4FAF-BDCE-0C7CBA7FB8E5}" type="pres">
      <dgm:prSet presAssocID="{6DB55B53-8BE6-4CCE-8972-B8CEE3727953}" presName="FiveNodes_2_text" presStyleLbl="node1" presStyleIdx="4" presStyleCnt="5">
        <dgm:presLayoutVars>
          <dgm:bulletEnabled val="1"/>
        </dgm:presLayoutVars>
      </dgm:prSet>
      <dgm:spPr/>
      <dgm:t>
        <a:bodyPr/>
        <a:lstStyle/>
        <a:p>
          <a:endParaRPr lang="en-US"/>
        </a:p>
      </dgm:t>
    </dgm:pt>
    <dgm:pt modelId="{33CA0D7D-2D71-43A9-82FF-330CC1EB0760}" type="pres">
      <dgm:prSet presAssocID="{6DB55B53-8BE6-4CCE-8972-B8CEE3727953}" presName="FiveNodes_3_text" presStyleLbl="node1" presStyleIdx="4" presStyleCnt="5">
        <dgm:presLayoutVars>
          <dgm:bulletEnabled val="1"/>
        </dgm:presLayoutVars>
      </dgm:prSet>
      <dgm:spPr/>
      <dgm:t>
        <a:bodyPr/>
        <a:lstStyle/>
        <a:p>
          <a:endParaRPr lang="en-US"/>
        </a:p>
      </dgm:t>
    </dgm:pt>
    <dgm:pt modelId="{97C680EF-BF2B-4DED-9276-5E1DDE8D893E}" type="pres">
      <dgm:prSet presAssocID="{6DB55B53-8BE6-4CCE-8972-B8CEE3727953}" presName="FiveNodes_4_text" presStyleLbl="node1" presStyleIdx="4" presStyleCnt="5">
        <dgm:presLayoutVars>
          <dgm:bulletEnabled val="1"/>
        </dgm:presLayoutVars>
      </dgm:prSet>
      <dgm:spPr/>
      <dgm:t>
        <a:bodyPr/>
        <a:lstStyle/>
        <a:p>
          <a:endParaRPr lang="en-US"/>
        </a:p>
      </dgm:t>
    </dgm:pt>
    <dgm:pt modelId="{3EE8B9E5-3769-4A06-922A-F51D45E05A40}" type="pres">
      <dgm:prSet presAssocID="{6DB55B53-8BE6-4CCE-8972-B8CEE3727953}" presName="FiveNodes_5_text" presStyleLbl="node1" presStyleIdx="4" presStyleCnt="5">
        <dgm:presLayoutVars>
          <dgm:bulletEnabled val="1"/>
        </dgm:presLayoutVars>
      </dgm:prSet>
      <dgm:spPr/>
      <dgm:t>
        <a:bodyPr/>
        <a:lstStyle/>
        <a:p>
          <a:endParaRPr lang="en-US"/>
        </a:p>
      </dgm:t>
    </dgm:pt>
  </dgm:ptLst>
  <dgm:cxnLst>
    <dgm:cxn modelId="{EBA55793-8E16-4EAE-9A56-D2099CC12763}" srcId="{6DB55B53-8BE6-4CCE-8972-B8CEE3727953}" destId="{7166CA36-AF37-4F2B-99D3-5520026BC6F8}" srcOrd="4" destOrd="0" parTransId="{C451E64B-A8AE-4EC4-9A15-AF1CC1370059}" sibTransId="{9FEB691F-6751-4A9E-83C2-A9F324CA38E8}"/>
    <dgm:cxn modelId="{9C00EC86-B340-4329-BAE6-1ABECFB7B900}" type="presOf" srcId="{9928C3D6-4D6A-4EB7-B9D9-42E01A6C9A0A}" destId="{33CA0D7D-2D71-43A9-82FF-330CC1EB0760}" srcOrd="1" destOrd="0" presId="urn:microsoft.com/office/officeart/2005/8/layout/vProcess5"/>
    <dgm:cxn modelId="{667C4523-4982-45CE-B867-A1D5F7A34AD1}" srcId="{6DB55B53-8BE6-4CCE-8972-B8CEE3727953}" destId="{9928C3D6-4D6A-4EB7-B9D9-42E01A6C9A0A}" srcOrd="2" destOrd="0" parTransId="{132D1D54-AD54-4D4B-BE76-077FB0B4943F}" sibTransId="{03B0CB41-EAD8-411E-9656-92830F9AD190}"/>
    <dgm:cxn modelId="{996689F0-5F16-409C-8159-71F079D7D72F}" srcId="{6DB55B53-8BE6-4CCE-8972-B8CEE3727953}" destId="{DF202486-576A-425F-B0E9-C187B95CB614}" srcOrd="0" destOrd="0" parTransId="{C979BDE9-CE34-4DB8-9C19-9E38E9A76E88}" sibTransId="{D89DAEB8-8CF4-4EA6-8EEF-C4808714D6F9}"/>
    <dgm:cxn modelId="{10C3C231-C75D-4534-9BDF-5FFEA85D25AF}" type="presOf" srcId="{DF202486-576A-425F-B0E9-C187B95CB614}" destId="{C8648E6E-31C5-442C-BB2D-11D77ECF9455}" srcOrd="1" destOrd="0" presId="urn:microsoft.com/office/officeart/2005/8/layout/vProcess5"/>
    <dgm:cxn modelId="{312FCB6D-EF77-487F-9D77-59630C409A57}" type="presOf" srcId="{9928C3D6-4D6A-4EB7-B9D9-42E01A6C9A0A}" destId="{C1B638F0-38B0-4F69-AA39-B9C760B4E6A4}" srcOrd="0" destOrd="0" presId="urn:microsoft.com/office/officeart/2005/8/layout/vProcess5"/>
    <dgm:cxn modelId="{ABD32D46-866E-49D6-8FD8-31AF166D9EFA}" type="presOf" srcId="{578889DA-C7AF-4002-948B-9987D5A5D972}" destId="{63E74045-16DE-4F40-A963-96FAC540C3ED}" srcOrd="0" destOrd="0" presId="urn:microsoft.com/office/officeart/2005/8/layout/vProcess5"/>
    <dgm:cxn modelId="{C5396C4B-4DC9-4AC0-9A68-30B497BB2323}" type="presOf" srcId="{6DB55B53-8BE6-4CCE-8972-B8CEE3727953}" destId="{3F5F9C21-2198-4D0B-B325-EF850313FDBF}" srcOrd="0" destOrd="0" presId="urn:microsoft.com/office/officeart/2005/8/layout/vProcess5"/>
    <dgm:cxn modelId="{AF036A46-34CF-4045-908D-70AF14C20AE4}" srcId="{6DB55B53-8BE6-4CCE-8972-B8CEE3727953}" destId="{5E4A029C-0332-4DD7-A5A8-8D758534D486}" srcOrd="1" destOrd="0" parTransId="{0B1952AD-0E86-4E97-B2C6-D78B36F4054C}" sibTransId="{578889DA-C7AF-4002-948B-9987D5A5D972}"/>
    <dgm:cxn modelId="{577F6AA3-762A-4EB2-B304-A90482B9A0C8}" type="presOf" srcId="{7166CA36-AF37-4F2B-99D3-5520026BC6F8}" destId="{8539332F-5A9B-48D8-B7DF-BC56C49A8923}" srcOrd="0" destOrd="0" presId="urn:microsoft.com/office/officeart/2005/8/layout/vProcess5"/>
    <dgm:cxn modelId="{532B2980-452B-4ED5-86D5-347B32C73531}" type="presOf" srcId="{F2C3F873-CFC3-4622-84E0-C2750F893602}" destId="{97C680EF-BF2B-4DED-9276-5E1DDE8D893E}" srcOrd="1" destOrd="0" presId="urn:microsoft.com/office/officeart/2005/8/layout/vProcess5"/>
    <dgm:cxn modelId="{74A8B705-23F5-48F4-AE0B-FCF3042B819B}" type="presOf" srcId="{03B0CB41-EAD8-411E-9656-92830F9AD190}" destId="{D1352A94-4CD1-4471-9674-78F8F8D38455}" srcOrd="0" destOrd="0" presId="urn:microsoft.com/office/officeart/2005/8/layout/vProcess5"/>
    <dgm:cxn modelId="{25A6C3B5-8DC9-4D7E-B585-314E96AF58EA}" type="presOf" srcId="{51F62584-B32B-4808-A3A1-E85D0842E657}" destId="{3C301FBE-73D7-4D2A-9DE7-96B1D4AA6560}" srcOrd="0" destOrd="0" presId="urn:microsoft.com/office/officeart/2005/8/layout/vProcess5"/>
    <dgm:cxn modelId="{348BA128-FB5A-4D05-A7EE-DCB268A90DC0}" type="presOf" srcId="{D89DAEB8-8CF4-4EA6-8EEF-C4808714D6F9}" destId="{0182D222-AB6C-4FC2-8EC6-949B5307FC9B}" srcOrd="0" destOrd="0" presId="urn:microsoft.com/office/officeart/2005/8/layout/vProcess5"/>
    <dgm:cxn modelId="{8F99F037-272C-4029-A5CB-9CA96A9FCDF5}" type="presOf" srcId="{F2C3F873-CFC3-4622-84E0-C2750F893602}" destId="{66E16AEA-CA0D-4612-954C-4114266EBCA0}" srcOrd="0" destOrd="0" presId="urn:microsoft.com/office/officeart/2005/8/layout/vProcess5"/>
    <dgm:cxn modelId="{5778745E-65F1-41E1-8734-1565EB79FD45}" srcId="{6DB55B53-8BE6-4CCE-8972-B8CEE3727953}" destId="{F2C3F873-CFC3-4622-84E0-C2750F893602}" srcOrd="3" destOrd="0" parTransId="{776F9F92-734C-46F6-8573-E27587BCA741}" sibTransId="{51F62584-B32B-4808-A3A1-E85D0842E657}"/>
    <dgm:cxn modelId="{879B74D1-B434-44E9-95BD-610AFAF5103F}" type="presOf" srcId="{7166CA36-AF37-4F2B-99D3-5520026BC6F8}" destId="{3EE8B9E5-3769-4A06-922A-F51D45E05A40}" srcOrd="1" destOrd="0" presId="urn:microsoft.com/office/officeart/2005/8/layout/vProcess5"/>
    <dgm:cxn modelId="{02925498-1320-4839-B343-C03CB68FE515}" type="presOf" srcId="{DF202486-576A-425F-B0E9-C187B95CB614}" destId="{975D04C0-ABEB-483D-A905-05628ACA736F}" srcOrd="0" destOrd="0" presId="urn:microsoft.com/office/officeart/2005/8/layout/vProcess5"/>
    <dgm:cxn modelId="{EF6FBF7E-4D1F-42DA-9EAF-A4F9EA871212}" type="presOf" srcId="{5E4A029C-0332-4DD7-A5A8-8D758534D486}" destId="{5D2CB734-8EE1-4FAF-BDCE-0C7CBA7FB8E5}" srcOrd="1" destOrd="0" presId="urn:microsoft.com/office/officeart/2005/8/layout/vProcess5"/>
    <dgm:cxn modelId="{5F6AB07F-2066-4A5D-BD53-7B76709AA396}" type="presOf" srcId="{5E4A029C-0332-4DD7-A5A8-8D758534D486}" destId="{53633E8A-AA7C-4631-ADD2-319AA258F3E9}" srcOrd="0" destOrd="0" presId="urn:microsoft.com/office/officeart/2005/8/layout/vProcess5"/>
    <dgm:cxn modelId="{C3B6B1DF-BDA0-44AF-89AA-E58843720BE1}" type="presParOf" srcId="{3F5F9C21-2198-4D0B-B325-EF850313FDBF}" destId="{510154CD-0A1B-4D80-BC7E-05BCA61E7693}" srcOrd="0" destOrd="0" presId="urn:microsoft.com/office/officeart/2005/8/layout/vProcess5"/>
    <dgm:cxn modelId="{FAD5DB2E-EA6F-4811-A107-E8108D25D133}" type="presParOf" srcId="{3F5F9C21-2198-4D0B-B325-EF850313FDBF}" destId="{975D04C0-ABEB-483D-A905-05628ACA736F}" srcOrd="1" destOrd="0" presId="urn:microsoft.com/office/officeart/2005/8/layout/vProcess5"/>
    <dgm:cxn modelId="{455D3B43-CDF4-470A-962D-0989FDB3E53D}" type="presParOf" srcId="{3F5F9C21-2198-4D0B-B325-EF850313FDBF}" destId="{53633E8A-AA7C-4631-ADD2-319AA258F3E9}" srcOrd="2" destOrd="0" presId="urn:microsoft.com/office/officeart/2005/8/layout/vProcess5"/>
    <dgm:cxn modelId="{A8627213-A8EF-435E-98DA-633527D90BDB}" type="presParOf" srcId="{3F5F9C21-2198-4D0B-B325-EF850313FDBF}" destId="{C1B638F0-38B0-4F69-AA39-B9C760B4E6A4}" srcOrd="3" destOrd="0" presId="urn:microsoft.com/office/officeart/2005/8/layout/vProcess5"/>
    <dgm:cxn modelId="{03305BAF-42C0-43A7-8D17-79E923A31EC5}" type="presParOf" srcId="{3F5F9C21-2198-4D0B-B325-EF850313FDBF}" destId="{66E16AEA-CA0D-4612-954C-4114266EBCA0}" srcOrd="4" destOrd="0" presId="urn:microsoft.com/office/officeart/2005/8/layout/vProcess5"/>
    <dgm:cxn modelId="{A1A11783-E79F-4C15-A61F-4E3CC48B6C64}" type="presParOf" srcId="{3F5F9C21-2198-4D0B-B325-EF850313FDBF}" destId="{8539332F-5A9B-48D8-B7DF-BC56C49A8923}" srcOrd="5" destOrd="0" presId="urn:microsoft.com/office/officeart/2005/8/layout/vProcess5"/>
    <dgm:cxn modelId="{E40A44C8-E0EF-48FB-AFAF-9F1D24BE5E0C}" type="presParOf" srcId="{3F5F9C21-2198-4D0B-B325-EF850313FDBF}" destId="{0182D222-AB6C-4FC2-8EC6-949B5307FC9B}" srcOrd="6" destOrd="0" presId="urn:microsoft.com/office/officeart/2005/8/layout/vProcess5"/>
    <dgm:cxn modelId="{F87E1B8E-8F40-4F23-A572-797FF743F3CA}" type="presParOf" srcId="{3F5F9C21-2198-4D0B-B325-EF850313FDBF}" destId="{63E74045-16DE-4F40-A963-96FAC540C3ED}" srcOrd="7" destOrd="0" presId="urn:microsoft.com/office/officeart/2005/8/layout/vProcess5"/>
    <dgm:cxn modelId="{8F51EE36-384D-4022-9108-726CB7CE9CF3}" type="presParOf" srcId="{3F5F9C21-2198-4D0B-B325-EF850313FDBF}" destId="{D1352A94-4CD1-4471-9674-78F8F8D38455}" srcOrd="8" destOrd="0" presId="urn:microsoft.com/office/officeart/2005/8/layout/vProcess5"/>
    <dgm:cxn modelId="{3229DFAB-764C-47E4-B37F-246A97DF265C}" type="presParOf" srcId="{3F5F9C21-2198-4D0B-B325-EF850313FDBF}" destId="{3C301FBE-73D7-4D2A-9DE7-96B1D4AA6560}" srcOrd="9" destOrd="0" presId="urn:microsoft.com/office/officeart/2005/8/layout/vProcess5"/>
    <dgm:cxn modelId="{3CA1F672-C27D-492A-92EE-431BC756AEE4}" type="presParOf" srcId="{3F5F9C21-2198-4D0B-B325-EF850313FDBF}" destId="{C8648E6E-31C5-442C-BB2D-11D77ECF9455}" srcOrd="10" destOrd="0" presId="urn:microsoft.com/office/officeart/2005/8/layout/vProcess5"/>
    <dgm:cxn modelId="{46DCC12F-5088-484C-ADDE-A2396291B096}" type="presParOf" srcId="{3F5F9C21-2198-4D0B-B325-EF850313FDBF}" destId="{5D2CB734-8EE1-4FAF-BDCE-0C7CBA7FB8E5}" srcOrd="11" destOrd="0" presId="urn:microsoft.com/office/officeart/2005/8/layout/vProcess5"/>
    <dgm:cxn modelId="{0CD00FB9-A61D-4942-B0B1-D2B888EE8C84}" type="presParOf" srcId="{3F5F9C21-2198-4D0B-B325-EF850313FDBF}" destId="{33CA0D7D-2D71-43A9-82FF-330CC1EB0760}" srcOrd="12" destOrd="0" presId="urn:microsoft.com/office/officeart/2005/8/layout/vProcess5"/>
    <dgm:cxn modelId="{A52E77C0-DDAA-4A4C-8B0E-9C8395FA3F91}" type="presParOf" srcId="{3F5F9C21-2198-4D0B-B325-EF850313FDBF}" destId="{97C680EF-BF2B-4DED-9276-5E1DDE8D893E}" srcOrd="13" destOrd="0" presId="urn:microsoft.com/office/officeart/2005/8/layout/vProcess5"/>
    <dgm:cxn modelId="{9F34A98B-E941-450C-8FDC-84755194956D}" type="presParOf" srcId="{3F5F9C21-2198-4D0B-B325-EF850313FDBF}" destId="{3EE8B9E5-3769-4A06-922A-F51D45E05A40}"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F4655-9673-4A3F-8512-3D62DF8AD88B}">
      <dsp:nvSpPr>
        <dsp:cNvPr id="0" name=""/>
        <dsp:cNvSpPr/>
      </dsp:nvSpPr>
      <dsp:spPr>
        <a:xfrm>
          <a:off x="67112" y="172984"/>
          <a:ext cx="7498622" cy="1091686"/>
        </a:xfrm>
        <a:prstGeom prst="rightArrow">
          <a:avLst>
            <a:gd name="adj1" fmla="val 50000"/>
            <a:gd name="adj2" fmla="val 50000"/>
          </a:avLst>
        </a:prstGeom>
        <a:solidFill>
          <a:srgbClr val="4BACC6">
            <a:alpha val="90000"/>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254000" bIns="173305"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solidFill>
              <a:latin typeface="微软雅黑" panose="020B0503020204020204" pitchFamily="34" charset="-122"/>
              <a:ea typeface="微软雅黑" panose="020B0503020204020204" pitchFamily="34" charset="-122"/>
              <a:cs typeface="+mn-cs"/>
            </a:rPr>
            <a:t>需求阶段</a:t>
          </a:r>
          <a:endParaRPr lang="en-US" sz="2000" b="0" kern="1200" dirty="0">
            <a:solidFill>
              <a:schemeClr val="tx1"/>
            </a:solidFill>
            <a:latin typeface="微软雅黑" panose="020B0503020204020204" pitchFamily="34" charset="-122"/>
            <a:ea typeface="微软雅黑" panose="020B0503020204020204" pitchFamily="34" charset="-122"/>
            <a:cs typeface="+mn-cs"/>
          </a:endParaRPr>
        </a:p>
      </dsp:txBody>
      <dsp:txXfrm>
        <a:off x="67112" y="445906"/>
        <a:ext cx="7225701" cy="545843"/>
      </dsp:txXfrm>
    </dsp:sp>
    <dsp:sp modelId="{3415C70C-54B4-42A6-96F1-64C5A3BE8A5B}">
      <dsp:nvSpPr>
        <dsp:cNvPr id="0" name=""/>
        <dsp:cNvSpPr/>
      </dsp:nvSpPr>
      <dsp:spPr>
        <a:xfrm>
          <a:off x="80231" y="1016612"/>
          <a:ext cx="1702194" cy="2019291"/>
        </a:xfrm>
        <a:prstGeom prst="rect">
          <a:avLst/>
        </a:prstGeom>
        <a:solidFill>
          <a:srgbClr val="FFFFFF">
            <a:hueOff val="0"/>
            <a:satOff val="0"/>
            <a:lumOff val="0"/>
            <a:alphaOff val="0"/>
          </a:srgbClr>
        </a:solidFill>
        <a:ln w="25400" cap="flat" cmpd="sng" algn="ctr">
          <a:solidFill>
            <a:srgbClr val="4BACC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b="0" kern="1200" dirty="0" smtClean="0">
              <a:solidFill>
                <a:schemeClr val="tx1"/>
              </a:solidFill>
              <a:latin typeface="微软雅黑" panose="020B0503020204020204" pitchFamily="34" charset="-122"/>
              <a:ea typeface="微软雅黑" panose="020B0503020204020204" pitchFamily="34" charset="-122"/>
              <a:cs typeface="+mn-cs"/>
            </a:rPr>
            <a:t>重点是确认定义的需求符合机构的要求</a:t>
          </a:r>
          <a:endParaRPr lang="en-US" sz="2000" b="0" kern="1200" dirty="0">
            <a:solidFill>
              <a:schemeClr val="tx1"/>
            </a:solidFill>
            <a:latin typeface="微软雅黑" panose="020B0503020204020204" pitchFamily="34" charset="-122"/>
            <a:ea typeface="微软雅黑" panose="020B0503020204020204" pitchFamily="34" charset="-122"/>
            <a:cs typeface="+mn-cs"/>
          </a:endParaRPr>
        </a:p>
      </dsp:txBody>
      <dsp:txXfrm>
        <a:off x="80231" y="1016612"/>
        <a:ext cx="1702194" cy="2019291"/>
      </dsp:txXfrm>
    </dsp:sp>
    <dsp:sp modelId="{55C4319A-752C-44EA-8842-14CD84F2430C}">
      <dsp:nvSpPr>
        <dsp:cNvPr id="0" name=""/>
        <dsp:cNvSpPr/>
      </dsp:nvSpPr>
      <dsp:spPr>
        <a:xfrm>
          <a:off x="1795545" y="444743"/>
          <a:ext cx="5770190" cy="1091686"/>
        </a:xfrm>
        <a:prstGeom prst="rightArrow">
          <a:avLst>
            <a:gd name="adj1" fmla="val 50000"/>
            <a:gd name="adj2" fmla="val 50000"/>
          </a:avLst>
        </a:prstGeom>
        <a:solidFill>
          <a:srgbClr val="4BACC6">
            <a:alpha val="90000"/>
            <a:hueOff val="0"/>
            <a:satOff val="0"/>
            <a:lumOff val="0"/>
            <a:alphaOff val="-13333"/>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254000" bIns="173305"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solidFill>
              <a:latin typeface="微软雅黑" panose="020B0503020204020204" pitchFamily="34" charset="-122"/>
              <a:ea typeface="微软雅黑" panose="020B0503020204020204" pitchFamily="34" charset="-122"/>
              <a:cs typeface="+mn-cs"/>
            </a:rPr>
            <a:t>设计和编程阶段</a:t>
          </a:r>
          <a:endParaRPr lang="en-US" sz="2000" b="0" kern="1200" dirty="0">
            <a:solidFill>
              <a:schemeClr val="tx1"/>
            </a:solidFill>
            <a:latin typeface="微软雅黑" panose="020B0503020204020204" pitchFamily="34" charset="-122"/>
            <a:ea typeface="微软雅黑" panose="020B0503020204020204" pitchFamily="34" charset="-122"/>
            <a:cs typeface="+mn-cs"/>
          </a:endParaRPr>
        </a:p>
      </dsp:txBody>
      <dsp:txXfrm>
        <a:off x="1795545" y="717665"/>
        <a:ext cx="5497269" cy="545843"/>
      </dsp:txXfrm>
    </dsp:sp>
    <dsp:sp modelId="{1B86B7B2-2957-4BE3-8ADD-9F55CE9320E0}">
      <dsp:nvSpPr>
        <dsp:cNvPr id="0" name=""/>
        <dsp:cNvSpPr/>
      </dsp:nvSpPr>
      <dsp:spPr>
        <a:xfrm>
          <a:off x="1795545" y="1293657"/>
          <a:ext cx="1728432" cy="1967822"/>
        </a:xfrm>
        <a:prstGeom prst="rect">
          <a:avLst/>
        </a:prstGeom>
        <a:solidFill>
          <a:srgbClr val="FFFFFF">
            <a:hueOff val="0"/>
            <a:satOff val="0"/>
            <a:lumOff val="0"/>
            <a:alphaOff val="0"/>
          </a:srgbClr>
        </a:solidFill>
        <a:ln w="25400" cap="flat" cmpd="sng" algn="ctr">
          <a:solidFill>
            <a:srgbClr val="4BACC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b="0" kern="1200" dirty="0" smtClean="0">
              <a:solidFill>
                <a:schemeClr val="tx1"/>
              </a:solidFill>
              <a:latin typeface="微软雅黑" panose="020B0503020204020204" pitchFamily="34" charset="-122"/>
              <a:ea typeface="微软雅黑" panose="020B0503020204020204" pitchFamily="34" charset="-122"/>
              <a:cs typeface="+mn-cs"/>
            </a:rPr>
            <a:t>重点是验证设计和程序实现了需求</a:t>
          </a:r>
          <a:endParaRPr lang="en-US" sz="2000" b="0" kern="1200" dirty="0">
            <a:solidFill>
              <a:schemeClr val="tx1"/>
            </a:solidFill>
            <a:latin typeface="微软雅黑" panose="020B0503020204020204" pitchFamily="34" charset="-122"/>
            <a:ea typeface="微软雅黑" panose="020B0503020204020204" pitchFamily="34" charset="-122"/>
            <a:cs typeface="+mn-cs"/>
          </a:endParaRPr>
        </a:p>
      </dsp:txBody>
      <dsp:txXfrm>
        <a:off x="1795545" y="1293657"/>
        <a:ext cx="1728432" cy="1967822"/>
      </dsp:txXfrm>
    </dsp:sp>
    <dsp:sp modelId="{320FDEEE-46FC-422D-A311-C7051D89E0BE}">
      <dsp:nvSpPr>
        <dsp:cNvPr id="0" name=""/>
        <dsp:cNvSpPr/>
      </dsp:nvSpPr>
      <dsp:spPr>
        <a:xfrm>
          <a:off x="3523977" y="767899"/>
          <a:ext cx="4041757" cy="1091686"/>
        </a:xfrm>
        <a:prstGeom prst="rightArrow">
          <a:avLst>
            <a:gd name="adj1" fmla="val 50000"/>
            <a:gd name="adj2" fmla="val 50000"/>
          </a:avLst>
        </a:prstGeom>
        <a:solidFill>
          <a:srgbClr val="4BACC6">
            <a:alpha val="90000"/>
            <a:hueOff val="0"/>
            <a:satOff val="0"/>
            <a:lumOff val="0"/>
            <a:alphaOff val="-26667"/>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254000" bIns="173305"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solidFill>
              <a:latin typeface="微软雅黑" panose="020B0503020204020204" pitchFamily="34" charset="-122"/>
              <a:ea typeface="微软雅黑" panose="020B0503020204020204" pitchFamily="34" charset="-122"/>
              <a:cs typeface="+mn-cs"/>
            </a:rPr>
            <a:t>测试和安装阶段</a:t>
          </a:r>
          <a:endParaRPr lang="en-US" sz="2000" b="0" kern="1200" dirty="0">
            <a:solidFill>
              <a:schemeClr val="tx1"/>
            </a:solidFill>
            <a:latin typeface="微软雅黑" panose="020B0503020204020204" pitchFamily="34" charset="-122"/>
            <a:ea typeface="微软雅黑" panose="020B0503020204020204" pitchFamily="34" charset="-122"/>
            <a:cs typeface="+mn-cs"/>
          </a:endParaRPr>
        </a:p>
      </dsp:txBody>
      <dsp:txXfrm>
        <a:off x="3523977" y="1040821"/>
        <a:ext cx="3768836" cy="545843"/>
      </dsp:txXfrm>
    </dsp:sp>
    <dsp:sp modelId="{C655AFD7-AEDB-483A-B16D-FC3170F4F037}">
      <dsp:nvSpPr>
        <dsp:cNvPr id="0" name=""/>
        <dsp:cNvSpPr/>
      </dsp:nvSpPr>
      <dsp:spPr>
        <a:xfrm>
          <a:off x="3523977" y="1647137"/>
          <a:ext cx="1728432" cy="1980979"/>
        </a:xfrm>
        <a:prstGeom prst="rect">
          <a:avLst/>
        </a:prstGeom>
        <a:solidFill>
          <a:srgbClr val="FFFFFF">
            <a:hueOff val="0"/>
            <a:satOff val="0"/>
            <a:lumOff val="0"/>
            <a:alphaOff val="0"/>
          </a:srgbClr>
        </a:solidFill>
        <a:ln w="25400" cap="flat" cmpd="sng" algn="ctr">
          <a:solidFill>
            <a:srgbClr val="4BACC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b="0" kern="1200" dirty="0" smtClean="0">
              <a:solidFill>
                <a:schemeClr val="tx1"/>
              </a:solidFill>
              <a:latin typeface="微软雅黑" panose="020B0503020204020204" pitchFamily="34" charset="-122"/>
              <a:ea typeface="微软雅黑" panose="020B0503020204020204" pitchFamily="34" charset="-122"/>
              <a:cs typeface="+mn-cs"/>
            </a:rPr>
            <a:t>重点是检查实现的系统符合系统规格说明</a:t>
          </a:r>
          <a:endParaRPr lang="en-US" sz="2000" b="0" kern="1200" dirty="0">
            <a:solidFill>
              <a:schemeClr val="tx1"/>
            </a:solidFill>
            <a:latin typeface="微软雅黑" panose="020B0503020204020204" pitchFamily="34" charset="-122"/>
            <a:ea typeface="微软雅黑" panose="020B0503020204020204" pitchFamily="34" charset="-122"/>
            <a:cs typeface="+mn-cs"/>
          </a:endParaRPr>
        </a:p>
      </dsp:txBody>
      <dsp:txXfrm>
        <a:off x="3523977" y="1647137"/>
        <a:ext cx="1728432" cy="1980979"/>
      </dsp:txXfrm>
    </dsp:sp>
    <dsp:sp modelId="{BE13593A-9905-4BA6-B806-642B3D47B0B7}">
      <dsp:nvSpPr>
        <dsp:cNvPr id="0" name=""/>
        <dsp:cNvSpPr/>
      </dsp:nvSpPr>
      <dsp:spPr>
        <a:xfrm>
          <a:off x="5252410" y="1081426"/>
          <a:ext cx="2313325" cy="1091686"/>
        </a:xfrm>
        <a:prstGeom prst="rightArrow">
          <a:avLst>
            <a:gd name="adj1" fmla="val 50000"/>
            <a:gd name="adj2" fmla="val 50000"/>
          </a:avLst>
        </a:prstGeom>
        <a:solidFill>
          <a:srgbClr val="4BACC6">
            <a:alpha val="90000"/>
            <a:hueOff val="0"/>
            <a:satOff val="0"/>
            <a:lumOff val="0"/>
            <a:alphaOff val="-4000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254000" bIns="173305" numCol="1" spcCol="1270" anchor="ctr" anchorCtr="0">
          <a:noAutofit/>
        </a:bodyPr>
        <a:lstStyle/>
        <a:p>
          <a:pPr lvl="0" algn="l" defTabSz="889000">
            <a:lnSpc>
              <a:spcPct val="90000"/>
            </a:lnSpc>
            <a:spcBef>
              <a:spcPct val="0"/>
            </a:spcBef>
            <a:spcAft>
              <a:spcPct val="35000"/>
            </a:spcAft>
          </a:pPr>
          <a:r>
            <a:rPr lang="zh-CN" altLang="en-US" sz="2000" b="0" kern="1200" dirty="0" smtClean="0">
              <a:solidFill>
                <a:schemeClr val="tx1"/>
              </a:solidFill>
              <a:latin typeface="微软雅黑" panose="020B0503020204020204" pitchFamily="34" charset="-122"/>
              <a:ea typeface="微软雅黑" panose="020B0503020204020204" pitchFamily="34" charset="-122"/>
              <a:cs typeface="+mn-cs"/>
            </a:rPr>
            <a:t>维护阶段</a:t>
          </a:r>
          <a:endParaRPr lang="en-US" sz="2000" b="0" kern="1200" dirty="0">
            <a:solidFill>
              <a:schemeClr val="tx1"/>
            </a:solidFill>
            <a:latin typeface="微软雅黑" panose="020B0503020204020204" pitchFamily="34" charset="-122"/>
            <a:ea typeface="微软雅黑" panose="020B0503020204020204" pitchFamily="34" charset="-122"/>
            <a:cs typeface="+mn-cs"/>
          </a:endParaRPr>
        </a:p>
      </dsp:txBody>
      <dsp:txXfrm>
        <a:off x="5252410" y="1354348"/>
        <a:ext cx="2040404" cy="545843"/>
      </dsp:txXfrm>
    </dsp:sp>
    <dsp:sp modelId="{9339CBBB-B94C-4DFB-B86C-85695676015A}">
      <dsp:nvSpPr>
        <dsp:cNvPr id="0" name=""/>
        <dsp:cNvSpPr/>
      </dsp:nvSpPr>
      <dsp:spPr>
        <a:xfrm>
          <a:off x="5252410" y="1930320"/>
          <a:ext cx="1744179" cy="2004199"/>
        </a:xfrm>
        <a:prstGeom prst="rect">
          <a:avLst/>
        </a:prstGeom>
        <a:solidFill>
          <a:srgbClr val="FFFFFF">
            <a:hueOff val="0"/>
            <a:satOff val="0"/>
            <a:lumOff val="0"/>
            <a:alphaOff val="0"/>
          </a:srgbClr>
        </a:solidFill>
        <a:ln w="25400" cap="flat" cmpd="sng" algn="ctr">
          <a:solidFill>
            <a:srgbClr val="4BACC6">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b="0" kern="1200" dirty="0" smtClean="0">
              <a:solidFill>
                <a:schemeClr val="tx1"/>
              </a:solidFill>
              <a:latin typeface="微软雅黑" panose="020B0503020204020204" pitchFamily="34" charset="-122"/>
              <a:ea typeface="微软雅黑" panose="020B0503020204020204" pitchFamily="34" charset="-122"/>
              <a:cs typeface="+mn-cs"/>
            </a:rPr>
            <a:t>系统将重新测试以决定改变的部分和未改变的部分能继续工作</a:t>
          </a:r>
          <a:endParaRPr lang="en-US" sz="2000" b="0" kern="1200" dirty="0">
            <a:solidFill>
              <a:schemeClr val="tx1"/>
            </a:solidFill>
            <a:latin typeface="微软雅黑" panose="020B0503020204020204" pitchFamily="34" charset="-122"/>
            <a:ea typeface="微软雅黑" panose="020B0503020204020204" pitchFamily="34" charset="-122"/>
            <a:cs typeface="+mn-cs"/>
          </a:endParaRPr>
        </a:p>
      </dsp:txBody>
      <dsp:txXfrm>
        <a:off x="5252410" y="1930320"/>
        <a:ext cx="1744179" cy="20041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8F880-0086-420E-B5CE-4EAC0AFF8ABA}">
      <dsp:nvSpPr>
        <dsp:cNvPr id="0" name=""/>
        <dsp:cNvSpPr/>
      </dsp:nvSpPr>
      <dsp:spPr>
        <a:xfrm>
          <a:off x="0" y="0"/>
          <a:ext cx="7184571" cy="930728"/>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solidFill>
                <a:schemeClr val="tx1"/>
              </a:solidFill>
              <a:latin typeface="微软雅黑" panose="020B0503020204020204" pitchFamily="34" charset="-122"/>
              <a:ea typeface="微软雅黑" panose="020B0503020204020204" pitchFamily="34" charset="-122"/>
            </a:rPr>
            <a:t>测试要素</a:t>
          </a:r>
          <a:endParaRPr lang="en-US" sz="2800" kern="1200" dirty="0">
            <a:solidFill>
              <a:schemeClr val="tx1"/>
            </a:solidFill>
            <a:latin typeface="微软雅黑" panose="020B0503020204020204" pitchFamily="34" charset="-122"/>
            <a:ea typeface="微软雅黑" panose="020B0503020204020204" pitchFamily="34" charset="-122"/>
          </a:endParaRPr>
        </a:p>
      </dsp:txBody>
      <dsp:txXfrm>
        <a:off x="0" y="0"/>
        <a:ext cx="7184571" cy="930728"/>
      </dsp:txXfrm>
    </dsp:sp>
    <dsp:sp modelId="{43595EED-BB7A-49C6-A1FE-B8A126C90A84}">
      <dsp:nvSpPr>
        <dsp:cNvPr id="0" name=""/>
        <dsp:cNvSpPr/>
      </dsp:nvSpPr>
      <dsp:spPr>
        <a:xfrm>
          <a:off x="3508" y="789757"/>
          <a:ext cx="2392518" cy="22364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授权</a:t>
          </a:r>
          <a:endParaRPr lang="en-US" altLang="zh-CN" sz="1600" kern="1200" dirty="0" smtClean="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正确性</a:t>
          </a:r>
          <a:endParaRPr lang="en-US" altLang="zh-CN" sz="1600" kern="1200" dirty="0" smtClean="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进程追踪</a:t>
          </a:r>
          <a:endParaRPr lang="en-US" altLang="zh-CN" sz="1600" kern="1200" dirty="0" smtClean="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文件完整新</a:t>
          </a:r>
          <a:endParaRPr lang="en-US" altLang="zh-CN" sz="1600" kern="1200" dirty="0" smtClean="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系统运行的连续性</a:t>
          </a:r>
          <a:endParaRPr lang="en-US" sz="1600" kern="1200" dirty="0">
            <a:solidFill>
              <a:schemeClr val="tx1"/>
            </a:solidFill>
            <a:latin typeface="微软雅黑" panose="020B0503020204020204" pitchFamily="34" charset="-122"/>
            <a:ea typeface="微软雅黑" panose="020B0503020204020204" pitchFamily="34" charset="-122"/>
          </a:endParaRPr>
        </a:p>
      </dsp:txBody>
      <dsp:txXfrm>
        <a:off x="3508" y="789757"/>
        <a:ext cx="2392518" cy="2236470"/>
      </dsp:txXfrm>
    </dsp:sp>
    <dsp:sp modelId="{5A5916FB-6137-49DC-B498-023F7C978EC3}">
      <dsp:nvSpPr>
        <dsp:cNvPr id="0" name=""/>
        <dsp:cNvSpPr/>
      </dsp:nvSpPr>
      <dsp:spPr>
        <a:xfrm>
          <a:off x="2396026" y="789757"/>
          <a:ext cx="2392518" cy="22364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一致性</a:t>
          </a:r>
          <a:endParaRPr lang="en-US" altLang="zh-CN" sz="1600" kern="1200" dirty="0" smtClean="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可靠性</a:t>
          </a:r>
          <a:endParaRPr lang="en-US" altLang="zh-CN" sz="1600" kern="1200" dirty="0" smtClean="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服务水平</a:t>
          </a:r>
          <a:endParaRPr lang="en-US" altLang="zh-CN" sz="1600" kern="1200" dirty="0" smtClean="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权限控制</a:t>
          </a:r>
          <a:endParaRPr lang="en-US" altLang="zh-CN" sz="1600" kern="1200" dirty="0" smtClean="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易于使用</a:t>
          </a:r>
          <a:endParaRPr lang="en-US" sz="1600" kern="1200" dirty="0">
            <a:solidFill>
              <a:schemeClr val="tx1"/>
            </a:solidFill>
            <a:latin typeface="微软雅黑" panose="020B0503020204020204" pitchFamily="34" charset="-122"/>
            <a:ea typeface="微软雅黑" panose="020B0503020204020204" pitchFamily="34" charset="-122"/>
          </a:endParaRPr>
        </a:p>
      </dsp:txBody>
      <dsp:txXfrm>
        <a:off x="2396026" y="789757"/>
        <a:ext cx="2392518" cy="2236470"/>
      </dsp:txXfrm>
    </dsp:sp>
    <dsp:sp modelId="{B37E9FCF-9EAB-4474-B32F-9A97691CF6A7}">
      <dsp:nvSpPr>
        <dsp:cNvPr id="0" name=""/>
        <dsp:cNvSpPr/>
      </dsp:nvSpPr>
      <dsp:spPr>
        <a:xfrm>
          <a:off x="4788544" y="794663"/>
          <a:ext cx="2392518" cy="22266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性能</a:t>
          </a:r>
          <a:endParaRPr lang="en-US" altLang="zh-CN" sz="1600" kern="1200" dirty="0" smtClean="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耦合性</a:t>
          </a:r>
          <a:endParaRPr lang="en-US" altLang="zh-CN" sz="1600" kern="1200" dirty="0" smtClean="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操作性</a:t>
          </a:r>
          <a:endParaRPr lang="en-US" altLang="zh-CN" sz="1600" kern="1200" dirty="0" smtClean="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可维护性</a:t>
          </a:r>
          <a:endParaRPr lang="en-US" altLang="zh-CN" sz="1600" kern="1200" dirty="0" smtClean="0">
            <a:solidFill>
              <a:schemeClr val="tx1"/>
            </a:solidFill>
            <a:latin typeface="微软雅黑" panose="020B0503020204020204" pitchFamily="34" charset="-122"/>
            <a:ea typeface="微软雅黑" panose="020B0503020204020204" pitchFamily="34" charset="-122"/>
          </a:endParaRPr>
        </a:p>
        <a:p>
          <a:pPr lvl="0" algn="ctr" defTabSz="711200">
            <a:lnSpc>
              <a:spcPct val="90000"/>
            </a:lnSpc>
            <a:spcBef>
              <a:spcPct val="0"/>
            </a:spcBef>
            <a:spcAft>
              <a:spcPct val="35000"/>
            </a:spcAft>
          </a:pPr>
          <a:r>
            <a:rPr lang="zh-CN" altLang="en-US" sz="1600" kern="1200" dirty="0" smtClean="0">
              <a:solidFill>
                <a:schemeClr val="tx1"/>
              </a:solidFill>
              <a:latin typeface="微软雅黑" panose="020B0503020204020204" pitchFamily="34" charset="-122"/>
              <a:ea typeface="微软雅黑" panose="020B0503020204020204" pitchFamily="34" charset="-122"/>
            </a:rPr>
            <a:t>可移植性</a:t>
          </a:r>
          <a:endParaRPr lang="en-US" altLang="zh-CN" sz="1600" kern="1200" dirty="0" smtClean="0">
            <a:solidFill>
              <a:schemeClr val="tx1"/>
            </a:solidFill>
            <a:latin typeface="微软雅黑" panose="020B0503020204020204" pitchFamily="34" charset="-122"/>
            <a:ea typeface="微软雅黑" panose="020B0503020204020204" pitchFamily="34" charset="-122"/>
          </a:endParaRPr>
        </a:p>
      </dsp:txBody>
      <dsp:txXfrm>
        <a:off x="4788544" y="794663"/>
        <a:ext cx="2392518" cy="2226658"/>
      </dsp:txXfrm>
    </dsp:sp>
    <dsp:sp modelId="{0FB6C48D-B846-485F-9C81-EED4B3F39028}">
      <dsp:nvSpPr>
        <dsp:cNvPr id="0" name=""/>
        <dsp:cNvSpPr/>
      </dsp:nvSpPr>
      <dsp:spPr>
        <a:xfrm>
          <a:off x="0" y="2885258"/>
          <a:ext cx="7184571" cy="217169"/>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6749D-A4F0-4036-AE37-D7182AD50110}">
      <dsp:nvSpPr>
        <dsp:cNvPr id="0" name=""/>
        <dsp:cNvSpPr/>
      </dsp:nvSpPr>
      <dsp:spPr>
        <a:xfrm rot="5400000">
          <a:off x="3125382" y="-995371"/>
          <a:ext cx="3622963" cy="5985290"/>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150000"/>
            </a:lnSpc>
            <a:spcBef>
              <a:spcPct val="0"/>
            </a:spcBef>
            <a:spcAft>
              <a:spcPct val="15000"/>
            </a:spcAft>
            <a:buChar char="••"/>
          </a:pPr>
          <a:r>
            <a:rPr lang="zh-CN" altLang="en-US" sz="2000" b="0" kern="1200" dirty="0" smtClean="0">
              <a:solidFill>
                <a:srgbClr val="1D1B10"/>
              </a:solidFill>
              <a:latin typeface="微软雅黑" panose="020B0503020204020204" pitchFamily="34" charset="-122"/>
              <a:ea typeface="微软雅黑" panose="020B0503020204020204" pitchFamily="34" charset="-122"/>
              <a:cs typeface="+mn-cs"/>
            </a:rPr>
            <a:t>有关测试结果的积累数据</a:t>
          </a:r>
          <a:endParaRPr lang="en-US" sz="2000" b="0" kern="1200" dirty="0">
            <a:solidFill>
              <a:srgbClr val="1D1B10"/>
            </a:solidFill>
            <a:latin typeface="微软雅黑" panose="020B0503020204020204" pitchFamily="34" charset="-122"/>
            <a:ea typeface="微软雅黑" panose="020B0503020204020204" pitchFamily="34" charset="-122"/>
            <a:cs typeface="+mn-cs"/>
          </a:endParaRPr>
        </a:p>
        <a:p>
          <a:pPr marL="228600" lvl="1" indent="-228600" algn="l" defTabSz="889000">
            <a:lnSpc>
              <a:spcPct val="150000"/>
            </a:lnSpc>
            <a:spcBef>
              <a:spcPct val="0"/>
            </a:spcBef>
            <a:spcAft>
              <a:spcPct val="15000"/>
            </a:spcAft>
            <a:buChar char="••"/>
          </a:pPr>
          <a:r>
            <a:rPr lang="zh-CN" altLang="en-US" sz="2000" b="0" kern="1200" dirty="0" smtClean="0">
              <a:solidFill>
                <a:srgbClr val="1D1B10"/>
              </a:solidFill>
              <a:latin typeface="微软雅黑" panose="020B0503020204020204" pitchFamily="34" charset="-122"/>
              <a:ea typeface="微软雅黑" panose="020B0503020204020204" pitchFamily="34" charset="-122"/>
              <a:cs typeface="+mn-cs"/>
            </a:rPr>
            <a:t>测试任务，测试集合和测试事件的描述</a:t>
          </a:r>
        </a:p>
        <a:p>
          <a:pPr marL="228600" lvl="1" indent="-228600" algn="l" defTabSz="889000">
            <a:lnSpc>
              <a:spcPct val="150000"/>
            </a:lnSpc>
            <a:spcBef>
              <a:spcPct val="0"/>
            </a:spcBef>
            <a:spcAft>
              <a:spcPct val="15000"/>
            </a:spcAft>
            <a:buChar char="••"/>
          </a:pPr>
          <a:r>
            <a:rPr lang="zh-CN" altLang="en-US" sz="2000" b="0" kern="1200" dirty="0" smtClean="0">
              <a:solidFill>
                <a:srgbClr val="1D1B10"/>
              </a:solidFill>
              <a:latin typeface="微软雅黑" panose="020B0503020204020204" pitchFamily="34" charset="-122"/>
              <a:ea typeface="微软雅黑" panose="020B0503020204020204" pitchFamily="34" charset="-122"/>
              <a:cs typeface="+mn-cs"/>
            </a:rPr>
            <a:t>缺陷分析</a:t>
          </a:r>
          <a:r>
            <a:rPr lang="en-US" altLang="zh-CN" sz="2000" b="0" kern="1200" dirty="0" smtClean="0">
              <a:solidFill>
                <a:srgbClr val="1D1B10"/>
              </a:solidFill>
              <a:latin typeface="微软雅黑" panose="020B0503020204020204" pitchFamily="34" charset="-122"/>
              <a:ea typeface="微软雅黑" panose="020B0503020204020204" pitchFamily="34" charset="-122"/>
              <a:cs typeface="+mn-cs"/>
            </a:rPr>
            <a:t>(</a:t>
          </a:r>
          <a:r>
            <a:rPr lang="zh-CN" altLang="en-US" sz="2000" b="0" kern="1200" dirty="0" smtClean="0">
              <a:solidFill>
                <a:srgbClr val="1D1B10"/>
              </a:solidFill>
              <a:latin typeface="微软雅黑" panose="020B0503020204020204" pitchFamily="34" charset="-122"/>
              <a:ea typeface="微软雅黑" panose="020B0503020204020204" pitchFamily="34" charset="-122"/>
              <a:cs typeface="+mn-cs"/>
            </a:rPr>
            <a:t>严重的缺陷、缺陷类型、是否存在没有发现缺陷以及是何原因导致的</a:t>
          </a:r>
          <a:r>
            <a:rPr lang="en-US" altLang="zh-CN" sz="2000" b="0" kern="1200" dirty="0" smtClean="0">
              <a:solidFill>
                <a:srgbClr val="1D1B10"/>
              </a:solidFill>
              <a:latin typeface="微软雅黑" panose="020B0503020204020204" pitchFamily="34" charset="-122"/>
              <a:ea typeface="微软雅黑" panose="020B0503020204020204" pitchFamily="34" charset="-122"/>
              <a:cs typeface="+mn-cs"/>
            </a:rPr>
            <a:t>)</a:t>
          </a:r>
        </a:p>
        <a:p>
          <a:pPr marL="228600" lvl="1" indent="-228600" algn="l" defTabSz="889000">
            <a:lnSpc>
              <a:spcPct val="150000"/>
            </a:lnSpc>
            <a:spcBef>
              <a:spcPct val="0"/>
            </a:spcBef>
            <a:spcAft>
              <a:spcPct val="15000"/>
            </a:spcAft>
            <a:buChar char="••"/>
          </a:pPr>
          <a:r>
            <a:rPr lang="zh-CN" altLang="en-US" sz="2000" b="0" kern="1200" dirty="0" smtClean="0">
              <a:solidFill>
                <a:srgbClr val="1D1B10"/>
              </a:solidFill>
              <a:latin typeface="微软雅黑" panose="020B0503020204020204" pitchFamily="34" charset="-122"/>
              <a:ea typeface="微软雅黑" panose="020B0503020204020204" pitchFamily="34" charset="-122"/>
              <a:cs typeface="+mn-cs"/>
            </a:rPr>
            <a:t>测试效果评估</a:t>
          </a:r>
        </a:p>
      </dsp:txBody>
      <dsp:txXfrm rot="-5400000">
        <a:off x="1944219" y="362650"/>
        <a:ext cx="5808432" cy="3269247"/>
      </dsp:txXfrm>
    </dsp:sp>
    <dsp:sp modelId="{6A240144-BA85-4AD1-BADB-6D1B71B69DC0}">
      <dsp:nvSpPr>
        <dsp:cNvPr id="0" name=""/>
        <dsp:cNvSpPr/>
      </dsp:nvSpPr>
      <dsp:spPr>
        <a:xfrm>
          <a:off x="504053" y="1950"/>
          <a:ext cx="1448792" cy="3990646"/>
        </a:xfrm>
        <a:prstGeom prst="roundRect">
          <a:avLst/>
        </a:prstGeom>
        <a:solidFill>
          <a:srgbClr val="4BACC6">
            <a:alpha val="90000"/>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rgbClr val="FFFFFF"/>
              </a:solidFill>
              <a:latin typeface="微软雅黑" panose="020B0503020204020204" pitchFamily="34" charset="-122"/>
              <a:ea typeface="微软雅黑" panose="020B0503020204020204" pitchFamily="34" charset="-122"/>
              <a:cs typeface="+mn-cs"/>
            </a:rPr>
            <a:t>测试期间数据的收集</a:t>
          </a:r>
          <a:endParaRPr lang="en-US" sz="2400" kern="1200" dirty="0">
            <a:solidFill>
              <a:srgbClr val="FFFFFF"/>
            </a:solidFill>
            <a:latin typeface="微软雅黑" panose="020B0503020204020204" pitchFamily="34" charset="-122"/>
            <a:ea typeface="微软雅黑" panose="020B0503020204020204" pitchFamily="34" charset="-122"/>
            <a:cs typeface="+mn-cs"/>
          </a:endParaRPr>
        </a:p>
      </dsp:txBody>
      <dsp:txXfrm>
        <a:off x="574777" y="72674"/>
        <a:ext cx="1307344" cy="38491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6749D-A4F0-4036-AE37-D7182AD50110}">
      <dsp:nvSpPr>
        <dsp:cNvPr id="0" name=""/>
        <dsp:cNvSpPr/>
      </dsp:nvSpPr>
      <dsp:spPr>
        <a:xfrm rot="5400000">
          <a:off x="3209051" y="-1075340"/>
          <a:ext cx="3340011" cy="5956743"/>
        </a:xfrm>
        <a:prstGeom prst="round2SameRect">
          <a:avLst/>
        </a:prstGeom>
        <a:solidFill>
          <a:srgbClr val="4BACC6">
            <a:alpha val="90000"/>
            <a:tint val="40000"/>
            <a:hueOff val="0"/>
            <a:satOff val="0"/>
            <a:lumOff val="0"/>
            <a:alphaOff val="0"/>
          </a:srgbClr>
        </a:solidFill>
        <a:ln w="25400" cap="flat" cmpd="sng" algn="ctr">
          <a:solidFill>
            <a:srgbClr val="4BACC6">
              <a:alpha val="90000"/>
              <a:tint val="4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100000"/>
            </a:lnSpc>
            <a:spcBef>
              <a:spcPct val="0"/>
            </a:spcBef>
            <a:spcAft>
              <a:spcPct val="15000"/>
            </a:spcAft>
            <a:buChar char="••"/>
          </a:pPr>
          <a:r>
            <a:rPr lang="zh-CN" altLang="en-US" sz="1800" b="1" kern="1200" dirty="0" smtClean="0">
              <a:solidFill>
                <a:srgbClr val="1D1B10"/>
              </a:solidFill>
              <a:latin typeface="微软雅黑" panose="020B0503020204020204" pitchFamily="34" charset="-122"/>
              <a:ea typeface="微软雅黑" panose="020B0503020204020204" pitchFamily="34" charset="-122"/>
              <a:cs typeface="+mn-cs"/>
            </a:rPr>
            <a:t>功能</a:t>
          </a:r>
          <a:r>
            <a:rPr lang="en-US" altLang="en-US" sz="1800" b="1" kern="1200" dirty="0" smtClean="0">
              <a:solidFill>
                <a:srgbClr val="1D1B10"/>
              </a:solidFill>
              <a:latin typeface="微软雅黑" panose="020B0503020204020204" pitchFamily="34" charset="-122"/>
              <a:ea typeface="微软雅黑" panose="020B0503020204020204" pitchFamily="34" charset="-122"/>
              <a:cs typeface="+mn-cs"/>
            </a:rPr>
            <a:t>/</a:t>
          </a:r>
          <a:r>
            <a:rPr lang="zh-CN" altLang="en-US" sz="1800" b="1" kern="1200" dirty="0" smtClean="0">
              <a:solidFill>
                <a:srgbClr val="1D1B10"/>
              </a:solidFill>
              <a:latin typeface="微软雅黑" panose="020B0503020204020204" pitchFamily="34" charset="-122"/>
              <a:ea typeface="微软雅黑" panose="020B0503020204020204" pitchFamily="34" charset="-122"/>
              <a:cs typeface="+mn-cs"/>
            </a:rPr>
            <a:t>测试矩阵</a:t>
          </a:r>
          <a:endParaRPr lang="en-US" sz="1800" b="1" kern="1200" dirty="0">
            <a:solidFill>
              <a:srgbClr val="1D1B10"/>
            </a:solidFill>
            <a:latin typeface="微软雅黑" panose="020B0503020204020204" pitchFamily="34" charset="-122"/>
            <a:ea typeface="微软雅黑" panose="020B0503020204020204" pitchFamily="34" charset="-122"/>
            <a:cs typeface="+mn-cs"/>
          </a:endParaRPr>
        </a:p>
        <a:p>
          <a:pPr marL="171450" lvl="1" indent="-171450" algn="l" defTabSz="800100">
            <a:lnSpc>
              <a:spcPct val="100000"/>
            </a:lnSpc>
            <a:spcBef>
              <a:spcPct val="0"/>
            </a:spcBef>
            <a:spcAft>
              <a:spcPct val="15000"/>
            </a:spcAft>
            <a:buChar char="••"/>
          </a:pPr>
          <a:r>
            <a:rPr lang="zh-CN" altLang="en-US" sz="1800" b="1" kern="1200" dirty="0" smtClean="0">
              <a:solidFill>
                <a:srgbClr val="1D1B10"/>
              </a:solidFill>
              <a:latin typeface="微软雅黑" panose="020B0503020204020204" pitchFamily="34" charset="-122"/>
              <a:ea typeface="微软雅黑" panose="020B0503020204020204" pitchFamily="34" charset="-122"/>
              <a:cs typeface="+mn-cs"/>
            </a:rPr>
            <a:t>功能测试的状态报告，侧重点分析</a:t>
          </a:r>
          <a:endParaRPr lang="en-US" altLang="en-US" sz="1800" b="1" kern="1200" dirty="0" smtClean="0">
            <a:solidFill>
              <a:srgbClr val="1D1B10"/>
            </a:solidFill>
            <a:latin typeface="微软雅黑" panose="020B0503020204020204" pitchFamily="34" charset="-122"/>
            <a:ea typeface="微软雅黑" panose="020B0503020204020204" pitchFamily="34" charset="-122"/>
            <a:cs typeface="+mn-cs"/>
          </a:endParaRPr>
        </a:p>
        <a:p>
          <a:pPr marL="171450" lvl="1" indent="-171450" algn="l" defTabSz="800100">
            <a:lnSpc>
              <a:spcPct val="100000"/>
            </a:lnSpc>
            <a:spcBef>
              <a:spcPct val="0"/>
            </a:spcBef>
            <a:spcAft>
              <a:spcPct val="15000"/>
            </a:spcAft>
            <a:buChar char="••"/>
          </a:pPr>
          <a:r>
            <a:rPr lang="zh-CN" altLang="en-US" sz="1800" b="1" kern="1200" dirty="0" smtClean="0">
              <a:solidFill>
                <a:srgbClr val="1D1B10"/>
              </a:solidFill>
              <a:latin typeface="微软雅黑" panose="020B0503020204020204" pitchFamily="34" charset="-122"/>
              <a:ea typeface="微软雅黑" panose="020B0503020204020204" pitchFamily="34" charset="-122"/>
              <a:cs typeface="+mn-cs"/>
            </a:rPr>
            <a:t>关于功能的工作时间轴</a:t>
          </a:r>
          <a:endParaRPr lang="en-US" altLang="en-US" sz="1800" b="1" kern="1200" dirty="0" smtClean="0">
            <a:solidFill>
              <a:srgbClr val="1D1B10"/>
            </a:solidFill>
            <a:latin typeface="微软雅黑" panose="020B0503020204020204" pitchFamily="34" charset="-122"/>
            <a:ea typeface="微软雅黑" panose="020B0503020204020204" pitchFamily="34" charset="-122"/>
            <a:cs typeface="+mn-cs"/>
          </a:endParaRPr>
        </a:p>
        <a:p>
          <a:pPr marL="171450" lvl="1" indent="-171450" algn="l" defTabSz="800100">
            <a:lnSpc>
              <a:spcPct val="100000"/>
            </a:lnSpc>
            <a:spcBef>
              <a:spcPct val="0"/>
            </a:spcBef>
            <a:spcAft>
              <a:spcPct val="15000"/>
            </a:spcAft>
            <a:buChar char="••"/>
          </a:pPr>
          <a:r>
            <a:rPr lang="zh-CN" altLang="en-US" sz="1800" b="1" kern="1200" dirty="0" smtClean="0">
              <a:solidFill>
                <a:srgbClr val="1D1B10"/>
              </a:solidFill>
              <a:latin typeface="微软雅黑" panose="020B0503020204020204" pitchFamily="34" charset="-122"/>
              <a:ea typeface="微软雅黑" panose="020B0503020204020204" pitchFamily="34" charset="-122"/>
              <a:cs typeface="+mn-cs"/>
            </a:rPr>
            <a:t>期望发现 </a:t>
          </a:r>
          <a:r>
            <a:rPr lang="en-US" altLang="en-US" sz="1800" b="1" kern="1200" dirty="0" smtClean="0">
              <a:solidFill>
                <a:srgbClr val="1D1B10"/>
              </a:solidFill>
              <a:latin typeface="微软雅黑" panose="020B0503020204020204" pitchFamily="34" charset="-122"/>
              <a:ea typeface="微软雅黑" panose="020B0503020204020204" pitchFamily="34" charset="-122"/>
              <a:cs typeface="+mn-cs"/>
            </a:rPr>
            <a:t>VS </a:t>
          </a:r>
          <a:r>
            <a:rPr lang="zh-CN" altLang="en-US" sz="1800" b="1" kern="1200" dirty="0" smtClean="0">
              <a:solidFill>
                <a:srgbClr val="1D1B10"/>
              </a:solidFill>
              <a:latin typeface="微软雅黑" panose="020B0503020204020204" pitchFamily="34" charset="-122"/>
              <a:ea typeface="微软雅黑" panose="020B0503020204020204" pitchFamily="34" charset="-122"/>
              <a:cs typeface="+mn-cs"/>
            </a:rPr>
            <a:t>实际发现的缺陷比</a:t>
          </a:r>
          <a:endParaRPr lang="en-US" altLang="en-US" sz="1800" b="1" kern="1200" dirty="0" smtClean="0">
            <a:solidFill>
              <a:srgbClr val="1D1B10"/>
            </a:solidFill>
            <a:latin typeface="微软雅黑" panose="020B0503020204020204" pitchFamily="34" charset="-122"/>
            <a:ea typeface="微软雅黑" panose="020B0503020204020204" pitchFamily="34" charset="-122"/>
            <a:cs typeface="+mn-cs"/>
          </a:endParaRPr>
        </a:p>
        <a:p>
          <a:pPr marL="171450" lvl="1" indent="-171450" algn="l" defTabSz="800100">
            <a:lnSpc>
              <a:spcPct val="100000"/>
            </a:lnSpc>
            <a:spcBef>
              <a:spcPct val="0"/>
            </a:spcBef>
            <a:spcAft>
              <a:spcPct val="15000"/>
            </a:spcAft>
            <a:buChar char="••"/>
          </a:pPr>
          <a:r>
            <a:rPr lang="zh-CN" altLang="en-US" sz="1800" b="1" kern="1200" dirty="0" smtClean="0">
              <a:solidFill>
                <a:srgbClr val="1D1B10"/>
              </a:solidFill>
              <a:latin typeface="微软雅黑" panose="020B0503020204020204" pitchFamily="34" charset="-122"/>
              <a:ea typeface="微软雅黑" panose="020B0503020204020204" pitchFamily="34" charset="-122"/>
              <a:cs typeface="+mn-cs"/>
            </a:rPr>
            <a:t>没有发现的缺陷和改正的缺陷的差距</a:t>
          </a:r>
          <a:endParaRPr lang="en-US" altLang="en-US" sz="1800" b="1" kern="1200" dirty="0" smtClean="0">
            <a:solidFill>
              <a:srgbClr val="1D1B10"/>
            </a:solidFill>
            <a:latin typeface="微软雅黑" panose="020B0503020204020204" pitchFamily="34" charset="-122"/>
            <a:ea typeface="微软雅黑" panose="020B0503020204020204" pitchFamily="34" charset="-122"/>
            <a:cs typeface="+mn-cs"/>
          </a:endParaRPr>
        </a:p>
        <a:p>
          <a:pPr marL="171450" lvl="1" indent="-171450" algn="l" defTabSz="800100">
            <a:lnSpc>
              <a:spcPct val="100000"/>
            </a:lnSpc>
            <a:spcBef>
              <a:spcPct val="0"/>
            </a:spcBef>
            <a:spcAft>
              <a:spcPct val="15000"/>
            </a:spcAft>
            <a:buChar char="••"/>
          </a:pPr>
          <a:r>
            <a:rPr lang="zh-CN" altLang="en-US" sz="1800" b="1" kern="1200" dirty="0" smtClean="0">
              <a:solidFill>
                <a:srgbClr val="1D1B10"/>
              </a:solidFill>
              <a:latin typeface="微软雅黑" panose="020B0503020204020204" pitchFamily="34" charset="-122"/>
              <a:ea typeface="微软雅黑" panose="020B0503020204020204" pitchFamily="34" charset="-122"/>
              <a:cs typeface="+mn-cs"/>
            </a:rPr>
            <a:t>按照类型分类，没有改正的缺陷的平均值</a:t>
          </a:r>
          <a:endParaRPr lang="en-US" altLang="en-US" sz="1800" b="1" kern="1200" dirty="0" smtClean="0">
            <a:solidFill>
              <a:srgbClr val="1D1B10"/>
            </a:solidFill>
            <a:latin typeface="微软雅黑" panose="020B0503020204020204" pitchFamily="34" charset="-122"/>
            <a:ea typeface="微软雅黑" panose="020B0503020204020204" pitchFamily="34" charset="-122"/>
            <a:cs typeface="+mn-cs"/>
          </a:endParaRPr>
        </a:p>
        <a:p>
          <a:pPr marL="171450" lvl="1" indent="-171450" algn="l" defTabSz="800100">
            <a:lnSpc>
              <a:spcPct val="100000"/>
            </a:lnSpc>
            <a:spcBef>
              <a:spcPct val="0"/>
            </a:spcBef>
            <a:spcAft>
              <a:spcPct val="15000"/>
            </a:spcAft>
            <a:buChar char="••"/>
          </a:pPr>
          <a:r>
            <a:rPr lang="zh-CN" altLang="en-US" sz="1800" b="1" kern="1200" dirty="0" smtClean="0">
              <a:solidFill>
                <a:srgbClr val="1D1B10"/>
              </a:solidFill>
              <a:latin typeface="微软雅黑" panose="020B0503020204020204" pitchFamily="34" charset="-122"/>
              <a:ea typeface="微软雅黑" panose="020B0503020204020204" pitchFamily="34" charset="-122"/>
              <a:cs typeface="+mn-cs"/>
            </a:rPr>
            <a:t>缺陷分类报告</a:t>
          </a:r>
          <a:endParaRPr lang="en-US" altLang="en-US" sz="1800" b="1" kern="1200" dirty="0" smtClean="0">
            <a:solidFill>
              <a:srgbClr val="1D1B10"/>
            </a:solidFill>
            <a:latin typeface="微软雅黑" panose="020B0503020204020204" pitchFamily="34" charset="-122"/>
            <a:ea typeface="微软雅黑" panose="020B0503020204020204" pitchFamily="34" charset="-122"/>
            <a:cs typeface="+mn-cs"/>
          </a:endParaRPr>
        </a:p>
        <a:p>
          <a:pPr marL="171450" lvl="1" indent="-171450" algn="l" defTabSz="800100">
            <a:lnSpc>
              <a:spcPct val="100000"/>
            </a:lnSpc>
            <a:spcBef>
              <a:spcPct val="0"/>
            </a:spcBef>
            <a:spcAft>
              <a:spcPct val="15000"/>
            </a:spcAft>
            <a:buChar char="••"/>
          </a:pPr>
          <a:r>
            <a:rPr lang="zh-CN" altLang="en-US" sz="1800" b="1" kern="1200" dirty="0" smtClean="0">
              <a:solidFill>
                <a:srgbClr val="1D1B10"/>
              </a:solidFill>
              <a:latin typeface="微软雅黑" panose="020B0503020204020204" pitchFamily="34" charset="-122"/>
              <a:ea typeface="微软雅黑" panose="020B0503020204020204" pitchFamily="34" charset="-122"/>
              <a:cs typeface="+mn-cs"/>
            </a:rPr>
            <a:t>测试活动报告</a:t>
          </a:r>
          <a:endParaRPr lang="en-US" altLang="en-US" sz="1800" b="1" kern="1200" dirty="0" smtClean="0">
            <a:solidFill>
              <a:srgbClr val="1D1B10"/>
            </a:solidFill>
            <a:latin typeface="微软雅黑" panose="020B0503020204020204" pitchFamily="34" charset="-122"/>
            <a:ea typeface="微软雅黑" panose="020B0503020204020204" pitchFamily="34" charset="-122"/>
            <a:cs typeface="+mn-cs"/>
          </a:endParaRPr>
        </a:p>
      </dsp:txBody>
      <dsp:txXfrm rot="-5400000">
        <a:off x="1900685" y="396072"/>
        <a:ext cx="5793697" cy="3013919"/>
      </dsp:txXfrm>
    </dsp:sp>
    <dsp:sp modelId="{6A240144-BA85-4AD1-BADB-6D1B71B69DC0}">
      <dsp:nvSpPr>
        <dsp:cNvPr id="0" name=""/>
        <dsp:cNvSpPr/>
      </dsp:nvSpPr>
      <dsp:spPr>
        <a:xfrm>
          <a:off x="535909" y="1858"/>
          <a:ext cx="1373362" cy="3802346"/>
        </a:xfrm>
        <a:prstGeom prst="roundRect">
          <a:avLst/>
        </a:prstGeom>
        <a:solidFill>
          <a:srgbClr val="4BACC6">
            <a:alpha val="90000"/>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rgbClr val="FFFFFF"/>
              </a:solidFill>
              <a:latin typeface="微软雅黑" panose="020B0503020204020204" pitchFamily="34" charset="-122"/>
              <a:ea typeface="微软雅黑" panose="020B0503020204020204" pitchFamily="34" charset="-122"/>
              <a:cs typeface="+mn-cs"/>
            </a:rPr>
            <a:t>报告目前的软件状态</a:t>
          </a:r>
          <a:endParaRPr lang="en-US" altLang="en-US" sz="2400" kern="1200" dirty="0" smtClean="0">
            <a:solidFill>
              <a:srgbClr val="FFFFFF"/>
            </a:solidFill>
            <a:latin typeface="微软雅黑" panose="020B0503020204020204" pitchFamily="34" charset="-122"/>
            <a:ea typeface="微软雅黑" panose="020B0503020204020204" pitchFamily="34" charset="-122"/>
            <a:cs typeface="+mn-cs"/>
          </a:endParaRPr>
        </a:p>
      </dsp:txBody>
      <dsp:txXfrm>
        <a:off x="602951" y="68900"/>
        <a:ext cx="1239278" cy="36682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962632-893A-46CF-AB6A-985D95122F10}">
      <dsp:nvSpPr>
        <dsp:cNvPr id="0" name=""/>
        <dsp:cNvSpPr/>
      </dsp:nvSpPr>
      <dsp:spPr>
        <a:xfrm>
          <a:off x="1082730" y="619"/>
          <a:ext cx="1972176" cy="1183305"/>
        </a:xfrm>
        <a:prstGeom prst="rect">
          <a:avLst/>
        </a:prstGeom>
        <a:solidFill>
          <a:srgbClr val="4BACC6">
            <a:alpha val="90000"/>
            <a:hueOff val="0"/>
            <a:satOff val="0"/>
            <a:lumOff val="0"/>
            <a:alphaOff val="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1D1B10"/>
              </a:solidFill>
              <a:latin typeface="微软雅黑" panose="020B0503020204020204" pitchFamily="34" charset="-122"/>
              <a:ea typeface="微软雅黑" panose="020B0503020204020204" pitchFamily="34" charset="-122"/>
              <a:cs typeface="+mn-cs"/>
            </a:rPr>
            <a:t>安装计划</a:t>
          </a:r>
          <a:endParaRPr lang="en-US" sz="2000" kern="1200" dirty="0">
            <a:solidFill>
              <a:srgbClr val="1D1B10"/>
            </a:solidFill>
            <a:latin typeface="微软雅黑" panose="020B0503020204020204" pitchFamily="34" charset="-122"/>
            <a:ea typeface="微软雅黑" panose="020B0503020204020204" pitchFamily="34" charset="-122"/>
            <a:cs typeface="+mn-cs"/>
          </a:endParaRPr>
        </a:p>
      </dsp:txBody>
      <dsp:txXfrm>
        <a:off x="1082730" y="619"/>
        <a:ext cx="1972176" cy="1183305"/>
      </dsp:txXfrm>
    </dsp:sp>
    <dsp:sp modelId="{6DD00F69-7235-46E7-8A1C-1236FC7BC26B}">
      <dsp:nvSpPr>
        <dsp:cNvPr id="0" name=""/>
        <dsp:cNvSpPr/>
      </dsp:nvSpPr>
      <dsp:spPr>
        <a:xfrm>
          <a:off x="3252124" y="619"/>
          <a:ext cx="1972176" cy="1183305"/>
        </a:xfrm>
        <a:prstGeom prst="rect">
          <a:avLst/>
        </a:prstGeom>
        <a:solidFill>
          <a:srgbClr val="4BACC6">
            <a:alpha val="90000"/>
            <a:hueOff val="0"/>
            <a:satOff val="0"/>
            <a:lumOff val="0"/>
            <a:alphaOff val="-5714"/>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1D1B10"/>
              </a:solidFill>
              <a:latin typeface="微软雅黑" panose="020B0503020204020204" pitchFamily="34" charset="-122"/>
              <a:ea typeface="微软雅黑" panose="020B0503020204020204" pitchFamily="34" charset="-122"/>
              <a:cs typeface="+mn-cs"/>
            </a:rPr>
            <a:t>安装流程图</a:t>
          </a:r>
          <a:endParaRPr lang="zh-CN" altLang="en-US" sz="2000" kern="1200" dirty="0" smtClean="0">
            <a:solidFill>
              <a:srgbClr val="1D1B10"/>
            </a:solidFill>
            <a:latin typeface="微软雅黑" panose="020B0503020204020204" pitchFamily="34" charset="-122"/>
            <a:ea typeface="微软雅黑" panose="020B0503020204020204" pitchFamily="34" charset="-122"/>
            <a:cs typeface="+mn-cs"/>
          </a:endParaRPr>
        </a:p>
      </dsp:txBody>
      <dsp:txXfrm>
        <a:off x="3252124" y="619"/>
        <a:ext cx="1972176" cy="1183305"/>
      </dsp:txXfrm>
    </dsp:sp>
    <dsp:sp modelId="{A3743069-6F0C-446A-A8EB-B1AE764A45D0}">
      <dsp:nvSpPr>
        <dsp:cNvPr id="0" name=""/>
        <dsp:cNvSpPr/>
      </dsp:nvSpPr>
      <dsp:spPr>
        <a:xfrm>
          <a:off x="5421518" y="619"/>
          <a:ext cx="1972176" cy="1183305"/>
        </a:xfrm>
        <a:prstGeom prst="rect">
          <a:avLst/>
        </a:prstGeom>
        <a:solidFill>
          <a:srgbClr val="4BACC6">
            <a:alpha val="90000"/>
            <a:hueOff val="0"/>
            <a:satOff val="0"/>
            <a:lumOff val="0"/>
            <a:alphaOff val="-11429"/>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1D1B10"/>
              </a:solidFill>
              <a:latin typeface="微软雅黑" panose="020B0503020204020204" pitchFamily="34" charset="-122"/>
              <a:ea typeface="微软雅黑" panose="020B0503020204020204" pitchFamily="34" charset="-122"/>
              <a:cs typeface="+mn-cs"/>
            </a:rPr>
            <a:t>安装文件和程序清单</a:t>
          </a:r>
          <a:endParaRPr lang="zh-CN" altLang="en-US" sz="2000" kern="1200" dirty="0" smtClean="0">
            <a:solidFill>
              <a:srgbClr val="1D1B10"/>
            </a:solidFill>
            <a:latin typeface="微软雅黑" panose="020B0503020204020204" pitchFamily="34" charset="-122"/>
            <a:ea typeface="微软雅黑" panose="020B0503020204020204" pitchFamily="34" charset="-122"/>
            <a:cs typeface="+mn-cs"/>
          </a:endParaRPr>
        </a:p>
      </dsp:txBody>
      <dsp:txXfrm>
        <a:off x="5421518" y="619"/>
        <a:ext cx="1972176" cy="1183305"/>
      </dsp:txXfrm>
    </dsp:sp>
    <dsp:sp modelId="{06AB735E-6726-4300-9D62-87E0ED966485}">
      <dsp:nvSpPr>
        <dsp:cNvPr id="0" name=""/>
        <dsp:cNvSpPr/>
      </dsp:nvSpPr>
      <dsp:spPr>
        <a:xfrm>
          <a:off x="1082730" y="1381143"/>
          <a:ext cx="1972176" cy="1183305"/>
        </a:xfrm>
        <a:prstGeom prst="rect">
          <a:avLst/>
        </a:prstGeom>
        <a:solidFill>
          <a:srgbClr val="4BACC6">
            <a:alpha val="90000"/>
            <a:hueOff val="0"/>
            <a:satOff val="0"/>
            <a:lumOff val="0"/>
            <a:alphaOff val="-17143"/>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1D1B10"/>
              </a:solidFill>
              <a:latin typeface="微软雅黑" panose="020B0503020204020204" pitchFamily="34" charset="-122"/>
              <a:ea typeface="微软雅黑" panose="020B0503020204020204" pitchFamily="34" charset="-122"/>
              <a:cs typeface="+mn-cs"/>
            </a:rPr>
            <a:t>测试安装程序给出测试结果</a:t>
          </a:r>
          <a:endParaRPr lang="zh-CN" altLang="en-US" sz="2000" kern="1200" dirty="0" smtClean="0">
            <a:solidFill>
              <a:srgbClr val="1D1B10"/>
            </a:solidFill>
            <a:latin typeface="微软雅黑" panose="020B0503020204020204" pitchFamily="34" charset="-122"/>
            <a:ea typeface="微软雅黑" panose="020B0503020204020204" pitchFamily="34" charset="-122"/>
            <a:cs typeface="+mn-cs"/>
          </a:endParaRPr>
        </a:p>
      </dsp:txBody>
      <dsp:txXfrm>
        <a:off x="1082730" y="1381143"/>
        <a:ext cx="1972176" cy="1183305"/>
      </dsp:txXfrm>
    </dsp:sp>
    <dsp:sp modelId="{3C58094C-DBF0-4F10-A7B0-EFDB50CF7B84}">
      <dsp:nvSpPr>
        <dsp:cNvPr id="0" name=""/>
        <dsp:cNvSpPr/>
      </dsp:nvSpPr>
      <dsp:spPr>
        <a:xfrm>
          <a:off x="3252124" y="1381143"/>
          <a:ext cx="1972176" cy="1183305"/>
        </a:xfrm>
        <a:prstGeom prst="rect">
          <a:avLst/>
        </a:prstGeom>
        <a:solidFill>
          <a:srgbClr val="4BACC6">
            <a:alpha val="90000"/>
            <a:hueOff val="0"/>
            <a:satOff val="0"/>
            <a:lumOff val="0"/>
            <a:alphaOff val="-22857"/>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1D1B10"/>
              </a:solidFill>
              <a:latin typeface="微软雅黑" panose="020B0503020204020204" pitchFamily="34" charset="-122"/>
              <a:ea typeface="微软雅黑" panose="020B0503020204020204" pitchFamily="34" charset="-122"/>
              <a:cs typeface="+mn-cs"/>
            </a:rPr>
            <a:t>将程序运行的软硬件要求放入产品说明中</a:t>
          </a:r>
        </a:p>
      </dsp:txBody>
      <dsp:txXfrm>
        <a:off x="3252124" y="1381143"/>
        <a:ext cx="1972176" cy="1183305"/>
      </dsp:txXfrm>
    </dsp:sp>
    <dsp:sp modelId="{3E39604D-37A9-4418-BEF1-02AC16BC4A7D}">
      <dsp:nvSpPr>
        <dsp:cNvPr id="0" name=""/>
        <dsp:cNvSpPr/>
      </dsp:nvSpPr>
      <dsp:spPr>
        <a:xfrm>
          <a:off x="5421518" y="1381143"/>
          <a:ext cx="1972176" cy="1183305"/>
        </a:xfrm>
        <a:prstGeom prst="rect">
          <a:avLst/>
        </a:prstGeom>
        <a:solidFill>
          <a:srgbClr val="4BACC6">
            <a:alpha val="90000"/>
            <a:hueOff val="0"/>
            <a:satOff val="0"/>
            <a:lumOff val="0"/>
            <a:alphaOff val="-28571"/>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1D1B10"/>
              </a:solidFill>
              <a:latin typeface="微软雅黑" panose="020B0503020204020204" pitchFamily="34" charset="-122"/>
              <a:ea typeface="微软雅黑" panose="020B0503020204020204" pitchFamily="34" charset="-122"/>
              <a:cs typeface="+mn-cs"/>
            </a:rPr>
            <a:t>对于新操作人员的使用说明书</a:t>
          </a:r>
          <a:endParaRPr lang="zh-CN" altLang="en-US" sz="2000" kern="1200" dirty="0" smtClean="0">
            <a:solidFill>
              <a:srgbClr val="1D1B10"/>
            </a:solidFill>
            <a:latin typeface="微软雅黑" panose="020B0503020204020204" pitchFamily="34" charset="-122"/>
            <a:ea typeface="微软雅黑" panose="020B0503020204020204" pitchFamily="34" charset="-122"/>
            <a:cs typeface="+mn-cs"/>
          </a:endParaRPr>
        </a:p>
      </dsp:txBody>
      <dsp:txXfrm>
        <a:off x="5421518" y="1381143"/>
        <a:ext cx="1972176" cy="1183305"/>
      </dsp:txXfrm>
    </dsp:sp>
    <dsp:sp modelId="{66EA5379-4386-467E-AA65-F10116CAA8AF}">
      <dsp:nvSpPr>
        <dsp:cNvPr id="0" name=""/>
        <dsp:cNvSpPr/>
      </dsp:nvSpPr>
      <dsp:spPr>
        <a:xfrm>
          <a:off x="2167427" y="2761666"/>
          <a:ext cx="1972176" cy="1183305"/>
        </a:xfrm>
        <a:prstGeom prst="rect">
          <a:avLst/>
        </a:prstGeom>
        <a:solidFill>
          <a:srgbClr val="4BACC6">
            <a:alpha val="90000"/>
            <a:hueOff val="0"/>
            <a:satOff val="0"/>
            <a:lumOff val="0"/>
            <a:alphaOff val="-34286"/>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dirty="0" smtClean="0">
              <a:solidFill>
                <a:srgbClr val="1D1B10"/>
              </a:solidFill>
              <a:latin typeface="微软雅黑" panose="020B0503020204020204" pitchFamily="34" charset="-122"/>
              <a:ea typeface="微软雅黑" panose="020B0503020204020204" pitchFamily="34" charset="-122"/>
              <a:cs typeface="+mn-cs"/>
            </a:rPr>
            <a:t>对于新使用者的操作说明和操作流程</a:t>
          </a:r>
        </a:p>
      </dsp:txBody>
      <dsp:txXfrm>
        <a:off x="2167427" y="2761666"/>
        <a:ext cx="1972176" cy="1183305"/>
      </dsp:txXfrm>
    </dsp:sp>
    <dsp:sp modelId="{0D6A1C93-3F00-4A7F-AD54-46F0EA48798A}">
      <dsp:nvSpPr>
        <dsp:cNvPr id="0" name=""/>
        <dsp:cNvSpPr/>
      </dsp:nvSpPr>
      <dsp:spPr>
        <a:xfrm>
          <a:off x="4336821" y="2761666"/>
          <a:ext cx="1972176" cy="1183305"/>
        </a:xfrm>
        <a:prstGeom prst="rect">
          <a:avLst/>
        </a:prstGeom>
        <a:solidFill>
          <a:srgbClr val="4BACC6">
            <a:alpha val="90000"/>
            <a:hueOff val="0"/>
            <a:satOff val="0"/>
            <a:lumOff val="0"/>
            <a:alphaOff val="-40000"/>
          </a:srgbClr>
        </a:solidFill>
        <a:ln w="254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zh-CN" altLang="en-US" sz="2000" kern="1200" smtClean="0">
              <a:solidFill>
                <a:srgbClr val="1D1B10"/>
              </a:solidFill>
              <a:latin typeface="微软雅黑" panose="020B0503020204020204" pitchFamily="34" charset="-122"/>
              <a:ea typeface="微软雅黑" panose="020B0503020204020204" pitchFamily="34" charset="-122"/>
              <a:cs typeface="+mn-cs"/>
            </a:rPr>
            <a:t>安装过程中的各项可能发生的结果的说明</a:t>
          </a:r>
          <a:endParaRPr lang="zh-CN" altLang="en-US" sz="2000" kern="1200" dirty="0" smtClean="0">
            <a:solidFill>
              <a:srgbClr val="1D1B10"/>
            </a:solidFill>
            <a:latin typeface="微软雅黑" panose="020B0503020204020204" pitchFamily="34" charset="-122"/>
            <a:ea typeface="微软雅黑" panose="020B0503020204020204" pitchFamily="34" charset="-122"/>
            <a:cs typeface="+mn-cs"/>
          </a:endParaRPr>
        </a:p>
      </dsp:txBody>
      <dsp:txXfrm>
        <a:off x="4336821" y="2761666"/>
        <a:ext cx="1972176" cy="118330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D04C0-ABEB-483D-A905-05628ACA736F}">
      <dsp:nvSpPr>
        <dsp:cNvPr id="0" name=""/>
        <dsp:cNvSpPr/>
      </dsp:nvSpPr>
      <dsp:spPr>
        <a:xfrm>
          <a:off x="0" y="0"/>
          <a:ext cx="4142384" cy="6126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微软雅黑" panose="020B0503020204020204" pitchFamily="34" charset="-122"/>
              <a:ea typeface="微软雅黑" panose="020B0503020204020204" pitchFamily="34" charset="-122"/>
            </a:rPr>
            <a:t>指定版本</a:t>
          </a:r>
          <a:endParaRPr lang="en-US" sz="2000" kern="1200" dirty="0">
            <a:solidFill>
              <a:schemeClr val="tx1"/>
            </a:solidFill>
            <a:latin typeface="微软雅黑" panose="020B0503020204020204" pitchFamily="34" charset="-122"/>
            <a:ea typeface="微软雅黑" panose="020B0503020204020204" pitchFamily="34" charset="-122"/>
          </a:endParaRPr>
        </a:p>
      </dsp:txBody>
      <dsp:txXfrm>
        <a:off x="17944" y="17944"/>
        <a:ext cx="3409609" cy="576760"/>
      </dsp:txXfrm>
    </dsp:sp>
    <dsp:sp modelId="{53633E8A-AA7C-4631-ADD2-319AA258F3E9}">
      <dsp:nvSpPr>
        <dsp:cNvPr id="0" name=""/>
        <dsp:cNvSpPr/>
      </dsp:nvSpPr>
      <dsp:spPr>
        <a:xfrm>
          <a:off x="309333" y="697738"/>
          <a:ext cx="4142384" cy="6126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微软雅黑" panose="020B0503020204020204" pitchFamily="34" charset="-122"/>
              <a:ea typeface="微软雅黑" panose="020B0503020204020204" pitchFamily="34" charset="-122"/>
            </a:rPr>
            <a:t>指定需求</a:t>
          </a:r>
          <a:endParaRPr lang="en-US" sz="2000" kern="1200" dirty="0">
            <a:solidFill>
              <a:schemeClr val="tx1"/>
            </a:solidFill>
            <a:latin typeface="微软雅黑" panose="020B0503020204020204" pitchFamily="34" charset="-122"/>
            <a:ea typeface="微软雅黑" panose="020B0503020204020204" pitchFamily="34" charset="-122"/>
          </a:endParaRPr>
        </a:p>
      </dsp:txBody>
      <dsp:txXfrm>
        <a:off x="327277" y="715682"/>
        <a:ext cx="3398941" cy="576760"/>
      </dsp:txXfrm>
    </dsp:sp>
    <dsp:sp modelId="{C1B638F0-38B0-4F69-AA39-B9C760B4E6A4}">
      <dsp:nvSpPr>
        <dsp:cNvPr id="0" name=""/>
        <dsp:cNvSpPr/>
      </dsp:nvSpPr>
      <dsp:spPr>
        <a:xfrm>
          <a:off x="618667" y="1395476"/>
          <a:ext cx="4142384" cy="6126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微软雅黑" panose="020B0503020204020204" pitchFamily="34" charset="-122"/>
              <a:ea typeface="微软雅黑" panose="020B0503020204020204" pitchFamily="34" charset="-122"/>
            </a:rPr>
            <a:t>计划测试</a:t>
          </a:r>
          <a:endParaRPr lang="en-US" sz="2000" kern="1200" dirty="0">
            <a:solidFill>
              <a:schemeClr val="tx1"/>
            </a:solidFill>
            <a:latin typeface="微软雅黑" panose="020B0503020204020204" pitchFamily="34" charset="-122"/>
            <a:ea typeface="微软雅黑" panose="020B0503020204020204" pitchFamily="34" charset="-122"/>
          </a:endParaRPr>
        </a:p>
      </dsp:txBody>
      <dsp:txXfrm>
        <a:off x="636611" y="1413420"/>
        <a:ext cx="3398941" cy="576760"/>
      </dsp:txXfrm>
    </dsp:sp>
    <dsp:sp modelId="{66E16AEA-CA0D-4612-954C-4114266EBCA0}">
      <dsp:nvSpPr>
        <dsp:cNvPr id="0" name=""/>
        <dsp:cNvSpPr/>
      </dsp:nvSpPr>
      <dsp:spPr>
        <a:xfrm>
          <a:off x="928001" y="2093214"/>
          <a:ext cx="4142384" cy="6126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微软雅黑" panose="020B0503020204020204" pitchFamily="34" charset="-122"/>
              <a:ea typeface="微软雅黑" panose="020B0503020204020204" pitchFamily="34" charset="-122"/>
            </a:rPr>
            <a:t>执行测试</a:t>
          </a:r>
          <a:endParaRPr lang="en-US" sz="2000" kern="1200" dirty="0">
            <a:solidFill>
              <a:schemeClr val="tx1"/>
            </a:solidFill>
            <a:latin typeface="微软雅黑" panose="020B0503020204020204" pitchFamily="34" charset="-122"/>
            <a:ea typeface="微软雅黑" panose="020B0503020204020204" pitchFamily="34" charset="-122"/>
          </a:endParaRPr>
        </a:p>
      </dsp:txBody>
      <dsp:txXfrm>
        <a:off x="945945" y="2111158"/>
        <a:ext cx="3398941" cy="576760"/>
      </dsp:txXfrm>
    </dsp:sp>
    <dsp:sp modelId="{8539332F-5A9B-48D8-B7DF-BC56C49A8923}">
      <dsp:nvSpPr>
        <dsp:cNvPr id="0" name=""/>
        <dsp:cNvSpPr/>
      </dsp:nvSpPr>
      <dsp:spPr>
        <a:xfrm>
          <a:off x="1237335" y="2790952"/>
          <a:ext cx="4142384" cy="61264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zh-CN" altLang="en-US" sz="2000" kern="1200" dirty="0" smtClean="0">
              <a:solidFill>
                <a:schemeClr val="tx1"/>
              </a:solidFill>
              <a:latin typeface="微软雅黑" panose="020B0503020204020204" pitchFamily="34" charset="-122"/>
              <a:ea typeface="微软雅黑" panose="020B0503020204020204" pitchFamily="34" charset="-122"/>
            </a:rPr>
            <a:t>追踪缺陷</a:t>
          </a:r>
          <a:endParaRPr lang="en-US" sz="2000" kern="1200" dirty="0">
            <a:solidFill>
              <a:schemeClr val="tx1"/>
            </a:solidFill>
            <a:latin typeface="微软雅黑" panose="020B0503020204020204" pitchFamily="34" charset="-122"/>
            <a:ea typeface="微软雅黑" panose="020B0503020204020204" pitchFamily="34" charset="-122"/>
          </a:endParaRPr>
        </a:p>
      </dsp:txBody>
      <dsp:txXfrm>
        <a:off x="1255279" y="2808896"/>
        <a:ext cx="3398941" cy="576760"/>
      </dsp:txXfrm>
    </dsp:sp>
    <dsp:sp modelId="{0182D222-AB6C-4FC2-8EC6-949B5307FC9B}">
      <dsp:nvSpPr>
        <dsp:cNvPr id="0" name=""/>
        <dsp:cNvSpPr/>
      </dsp:nvSpPr>
      <dsp:spPr>
        <a:xfrm>
          <a:off x="3744163" y="447573"/>
          <a:ext cx="398221" cy="39822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solidFill>
              <a:schemeClr val="tx1"/>
            </a:solidFill>
            <a:latin typeface="微软雅黑" panose="020B0503020204020204" pitchFamily="34" charset="-122"/>
            <a:ea typeface="微软雅黑" panose="020B0503020204020204" pitchFamily="34" charset="-122"/>
          </a:endParaRPr>
        </a:p>
      </dsp:txBody>
      <dsp:txXfrm>
        <a:off x="3833763" y="447573"/>
        <a:ext cx="219021" cy="299661"/>
      </dsp:txXfrm>
    </dsp:sp>
    <dsp:sp modelId="{63E74045-16DE-4F40-A963-96FAC540C3ED}">
      <dsp:nvSpPr>
        <dsp:cNvPr id="0" name=""/>
        <dsp:cNvSpPr/>
      </dsp:nvSpPr>
      <dsp:spPr>
        <a:xfrm>
          <a:off x="4053497" y="1145311"/>
          <a:ext cx="398221" cy="39822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solidFill>
              <a:schemeClr val="tx1"/>
            </a:solidFill>
            <a:latin typeface="微软雅黑" panose="020B0503020204020204" pitchFamily="34" charset="-122"/>
            <a:ea typeface="微软雅黑" panose="020B0503020204020204" pitchFamily="34" charset="-122"/>
          </a:endParaRPr>
        </a:p>
      </dsp:txBody>
      <dsp:txXfrm>
        <a:off x="4143097" y="1145311"/>
        <a:ext cx="219021" cy="299661"/>
      </dsp:txXfrm>
    </dsp:sp>
    <dsp:sp modelId="{D1352A94-4CD1-4471-9674-78F8F8D38455}">
      <dsp:nvSpPr>
        <dsp:cNvPr id="0" name=""/>
        <dsp:cNvSpPr/>
      </dsp:nvSpPr>
      <dsp:spPr>
        <a:xfrm>
          <a:off x="4362831" y="1832838"/>
          <a:ext cx="398221" cy="39822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solidFill>
              <a:schemeClr val="tx1"/>
            </a:solidFill>
            <a:latin typeface="微软雅黑" panose="020B0503020204020204" pitchFamily="34" charset="-122"/>
            <a:ea typeface="微软雅黑" panose="020B0503020204020204" pitchFamily="34" charset="-122"/>
          </a:endParaRPr>
        </a:p>
      </dsp:txBody>
      <dsp:txXfrm>
        <a:off x="4452431" y="1832838"/>
        <a:ext cx="219021" cy="299661"/>
      </dsp:txXfrm>
    </dsp:sp>
    <dsp:sp modelId="{3C301FBE-73D7-4D2A-9DE7-96B1D4AA6560}">
      <dsp:nvSpPr>
        <dsp:cNvPr id="0" name=""/>
        <dsp:cNvSpPr/>
      </dsp:nvSpPr>
      <dsp:spPr>
        <a:xfrm>
          <a:off x="4672164" y="2537383"/>
          <a:ext cx="398221" cy="39822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endParaRPr lang="en-US" sz="2800" kern="1200">
            <a:solidFill>
              <a:schemeClr val="tx1"/>
            </a:solidFill>
            <a:latin typeface="微软雅黑" panose="020B0503020204020204" pitchFamily="34" charset="-122"/>
            <a:ea typeface="微软雅黑" panose="020B0503020204020204" pitchFamily="34" charset="-122"/>
          </a:endParaRPr>
        </a:p>
      </dsp:txBody>
      <dsp:txXfrm>
        <a:off x="4761764" y="2537383"/>
        <a:ext cx="219021" cy="299661"/>
      </dsp:txXfrm>
    </dsp:sp>
  </dsp:spTree>
</dsp:drawing>
</file>

<file path=ppt/diagrams/layout1.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12/5/2016</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12/5/2016</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度量和提高被测软件的质量，是对软件需求分析、设计、编码的最终复查的一系列过程。</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a:t>
            </a:fld>
            <a:endParaRPr lang="en-GB" dirty="0"/>
          </a:p>
        </p:txBody>
      </p:sp>
    </p:spTree>
    <p:extLst>
      <p:ext uri="{BB962C8B-B14F-4D97-AF65-F5344CB8AC3E}">
        <p14:creationId xmlns:p14="http://schemas.microsoft.com/office/powerpoint/2010/main" val="2747159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altLang="zh-CN" dirty="0" smtClean="0"/>
              <a:t>Lj0817</a:t>
            </a:r>
            <a:r>
              <a:rPr lang="zh-CN" altLang="en-US" dirty="0" smtClean="0"/>
              <a:t>：</a:t>
            </a:r>
            <a:r>
              <a:rPr lang="zh-CN" altLang="en-US" sz="1800" dirty="0" smtClean="0">
                <a:latin typeface="微软雅黑" panose="020B0503020204020204" pitchFamily="34" charset="-122"/>
                <a:ea typeface="微软雅黑" panose="020B0503020204020204" pitchFamily="34" charset="-122"/>
              </a:rPr>
              <a:t>测试计划最关键的一步就是将软件分解成单元，写成测试需求？</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zh-CN" altLang="en-US" dirty="0" smtClean="0"/>
              <a:t>精简</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11</a:t>
            </a:fld>
            <a:endParaRPr lang="en-GB" dirty="0"/>
          </a:p>
        </p:txBody>
      </p:sp>
    </p:spTree>
    <p:extLst>
      <p:ext uri="{BB962C8B-B14F-4D97-AF65-F5344CB8AC3E}">
        <p14:creationId xmlns:p14="http://schemas.microsoft.com/office/powerpoint/2010/main" val="2582786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验收测试并不是我们测试中明确的一员，在做完系统测试之后，需要做验收测试，他只是商业模式需要添加的一个阶段，他的内容仅仅是系统测试中的一小部分。</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12</a:t>
            </a:fld>
            <a:endParaRPr lang="en-GB" dirty="0"/>
          </a:p>
        </p:txBody>
      </p:sp>
    </p:spTree>
    <p:extLst>
      <p:ext uri="{BB962C8B-B14F-4D97-AF65-F5344CB8AC3E}">
        <p14:creationId xmlns:p14="http://schemas.microsoft.com/office/powerpoint/2010/main" val="859209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Lj0817</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13</a:t>
            </a:fld>
            <a:endParaRPr lang="en-GB" dirty="0"/>
          </a:p>
        </p:txBody>
      </p:sp>
    </p:spTree>
    <p:extLst>
      <p:ext uri="{BB962C8B-B14F-4D97-AF65-F5344CB8AC3E}">
        <p14:creationId xmlns:p14="http://schemas.microsoft.com/office/powerpoint/2010/main" val="1980368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14</a:t>
            </a:fld>
            <a:endParaRPr lang="en-GB" dirty="0"/>
          </a:p>
        </p:txBody>
      </p:sp>
    </p:spTree>
    <p:extLst>
      <p:ext uri="{BB962C8B-B14F-4D97-AF65-F5344CB8AC3E}">
        <p14:creationId xmlns:p14="http://schemas.microsoft.com/office/powerpoint/2010/main" val="435978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把基于风险的软件测试放在基于生命周期的软件测试章节中不是很合适，但是像软件工程中还要讲一些敏捷开发一样，</a:t>
            </a:r>
            <a:endParaRPr lang="zh-CN" altLang="en-US"/>
          </a:p>
        </p:txBody>
      </p:sp>
      <p:sp>
        <p:nvSpPr>
          <p:cNvPr id="4" name="灯片编号占位符 3"/>
          <p:cNvSpPr>
            <a:spLocks noGrp="1"/>
          </p:cNvSpPr>
          <p:nvPr>
            <p:ph type="sldNum" sz="quarter" idx="10"/>
          </p:nvPr>
        </p:nvSpPr>
        <p:spPr/>
        <p:txBody>
          <a:bodyPr/>
          <a:lstStyle/>
          <a:p>
            <a:fld id="{22A853E8-D85F-5D49-95D2-E1D96ABFE2B9}" type="slidenum">
              <a:rPr lang="en-GB" smtClean="0"/>
              <a:pPr/>
              <a:t>15</a:t>
            </a:fld>
            <a:endParaRPr lang="en-GB" dirty="0"/>
          </a:p>
        </p:txBody>
      </p:sp>
    </p:spTree>
    <p:extLst>
      <p:ext uri="{BB962C8B-B14F-4D97-AF65-F5344CB8AC3E}">
        <p14:creationId xmlns:p14="http://schemas.microsoft.com/office/powerpoint/2010/main" val="3756706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19</a:t>
            </a:fld>
            <a:endParaRPr lang="en-GB" dirty="0">
              <a:solidFill>
                <a:prstClr val="black"/>
              </a:solidFill>
            </a:endParaRPr>
          </a:p>
        </p:txBody>
      </p:sp>
    </p:spTree>
    <p:extLst>
      <p:ext uri="{BB962C8B-B14F-4D97-AF65-F5344CB8AC3E}">
        <p14:creationId xmlns:p14="http://schemas.microsoft.com/office/powerpoint/2010/main" val="3906506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eaLnBrk="1" hangingPunct="1"/>
            <a:r>
              <a:rPr lang="zh-CN" altLang="en-US" dirty="0" smtClean="0">
                <a:latin typeface="微软雅黑" panose="020B0503020204020204" pitchFamily="34" charset="-122"/>
              </a:rPr>
              <a:t>超过</a:t>
            </a:r>
            <a:r>
              <a:rPr lang="zh-CN" altLang="zh-CN" dirty="0" smtClean="0">
                <a:latin typeface="微软雅黑" panose="020B0503020204020204" pitchFamily="34" charset="-122"/>
              </a:rPr>
              <a:t>80%</a:t>
            </a:r>
            <a:r>
              <a:rPr lang="zh-CN" altLang="en-US" dirty="0" smtClean="0">
                <a:latin typeface="微软雅黑" panose="020B0503020204020204" pitchFamily="34" charset="-122"/>
              </a:rPr>
              <a:t>的开销花在追踪需求的错误上，</a:t>
            </a:r>
            <a:r>
              <a:rPr lang="zh-CN" altLang="en-US" sz="1800" dirty="0" smtClean="0">
                <a:latin typeface="微软雅黑" panose="020B0503020204020204" pitchFamily="34" charset="-122"/>
              </a:rPr>
              <a:t>这是由于在追踪需求的错误的过程中</a:t>
            </a:r>
            <a:r>
              <a:rPr lang="zh-CN" altLang="zh-CN" sz="1800" dirty="0" smtClean="0">
                <a:latin typeface="微软雅黑" panose="020B0503020204020204" pitchFamily="34" charset="-122"/>
              </a:rPr>
              <a:t>,</a:t>
            </a:r>
            <a:r>
              <a:rPr lang="zh-CN" altLang="en-US" sz="1800" dirty="0" smtClean="0">
                <a:latin typeface="微软雅黑" panose="020B0503020204020204" pitchFamily="34" charset="-122"/>
              </a:rPr>
              <a:t>经常会相互纠缠和重复劳动</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20</a:t>
            </a:fld>
            <a:endParaRPr lang="en-GB" dirty="0">
              <a:solidFill>
                <a:prstClr val="black"/>
              </a:solidFill>
            </a:endParaRPr>
          </a:p>
        </p:txBody>
      </p:sp>
    </p:spTree>
    <p:extLst>
      <p:ext uri="{BB962C8B-B14F-4D97-AF65-F5344CB8AC3E}">
        <p14:creationId xmlns:p14="http://schemas.microsoft.com/office/powerpoint/2010/main" val="16566399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Lj0817</a:t>
            </a:r>
            <a:r>
              <a:rPr lang="zh-CN" altLang="en-US" dirty="0" smtClean="0"/>
              <a:t>：依据什么分析测试要素？</a:t>
            </a:r>
            <a:endParaRPr lang="en-US" altLang="zh-CN" dirty="0" smtClean="0"/>
          </a:p>
          <a:p>
            <a:r>
              <a:rPr lang="zh-CN" altLang="en-US" dirty="0" smtClean="0"/>
              <a:t>分析测试要素：</a:t>
            </a:r>
          </a:p>
          <a:p>
            <a:r>
              <a:rPr lang="zh-CN" altLang="en-US" dirty="0" smtClean="0"/>
              <a:t>需求的设计是否遵循了已定义的方法</a:t>
            </a:r>
          </a:p>
          <a:p>
            <a:r>
              <a:rPr lang="zh-CN" altLang="en-US" dirty="0" smtClean="0"/>
              <a:t>提交了已定义的功能说明</a:t>
            </a:r>
          </a:p>
          <a:p>
            <a:r>
              <a:rPr lang="zh-CN" altLang="en-US" dirty="0" smtClean="0"/>
              <a:t>定义了系统界面</a:t>
            </a:r>
          </a:p>
          <a:p>
            <a:r>
              <a:rPr lang="zh-CN" altLang="en-US" dirty="0" smtClean="0"/>
              <a:t>已经估计了性能标准</a:t>
            </a:r>
          </a:p>
          <a:p>
            <a:r>
              <a:rPr lang="zh-CN" altLang="en-US" dirty="0" smtClean="0"/>
              <a:t>容忍度被预先估计</a:t>
            </a:r>
          </a:p>
          <a:p>
            <a:r>
              <a:rPr lang="zh-CN" altLang="en-US" dirty="0" smtClean="0"/>
              <a:t>预先定义了权限规则</a:t>
            </a:r>
          </a:p>
          <a:p>
            <a:r>
              <a:rPr lang="zh-CN" altLang="en-US" dirty="0" smtClean="0"/>
              <a:t>需求中预先定义了文件完整性</a:t>
            </a:r>
          </a:p>
          <a:p>
            <a:r>
              <a:rPr lang="zh-CN" altLang="en-US" dirty="0" smtClean="0"/>
              <a:t>预先定义了需求的变更流程</a:t>
            </a:r>
          </a:p>
          <a:p>
            <a:r>
              <a:rPr lang="zh-CN" altLang="en-US" dirty="0" smtClean="0"/>
              <a:t>预先定义了失败的影响</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21</a:t>
            </a:fld>
            <a:endParaRPr lang="en-GB" dirty="0">
              <a:solidFill>
                <a:prstClr val="black"/>
              </a:solidFill>
            </a:endParaRPr>
          </a:p>
        </p:txBody>
      </p:sp>
    </p:spTree>
    <p:extLst>
      <p:ext uri="{BB962C8B-B14F-4D97-AF65-F5344CB8AC3E}">
        <p14:creationId xmlns:p14="http://schemas.microsoft.com/office/powerpoint/2010/main" val="1739977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22</a:t>
            </a:fld>
            <a:endParaRPr lang="en-GB" dirty="0">
              <a:solidFill>
                <a:prstClr val="black"/>
              </a:solidFill>
            </a:endParaRPr>
          </a:p>
        </p:txBody>
      </p:sp>
    </p:spTree>
    <p:extLst>
      <p:ext uri="{BB962C8B-B14F-4D97-AF65-F5344CB8AC3E}">
        <p14:creationId xmlns:p14="http://schemas.microsoft.com/office/powerpoint/2010/main" val="48728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Lj0817</a:t>
            </a:r>
            <a:r>
              <a:rPr lang="zh-CN" altLang="en-US" dirty="0" smtClean="0"/>
              <a:t>：原贴图内容上有错别字</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23</a:t>
            </a:fld>
            <a:endParaRPr lang="en-GB" dirty="0">
              <a:solidFill>
                <a:prstClr val="black"/>
              </a:solidFill>
            </a:endParaRPr>
          </a:p>
        </p:txBody>
      </p:sp>
    </p:spTree>
    <p:extLst>
      <p:ext uri="{BB962C8B-B14F-4D97-AF65-F5344CB8AC3E}">
        <p14:creationId xmlns:p14="http://schemas.microsoft.com/office/powerpoint/2010/main" val="400182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4294967295"/>
          </p:nvPr>
        </p:nvSpPr>
        <p:spPr bwMode="auto">
          <a:xfrm>
            <a:off x="3884613" y="8684927"/>
            <a:ext cx="2971800" cy="457512"/>
          </a:xfrm>
          <a:prstGeom prst="rect">
            <a:avLst/>
          </a:prstGeom>
          <a:noFill/>
          <a:ln>
            <a:miter lim="800000"/>
            <a:headEnd/>
            <a:tailEnd/>
          </a:ln>
        </p:spPr>
        <p:txBody>
          <a:bodyPr/>
          <a:lstStyle/>
          <a:p>
            <a:fld id="{6900C606-22F5-44F5-9D87-E39D9138A302}" type="slidenum">
              <a:rPr lang="ar-SA"/>
              <a:pPr/>
              <a:t>2</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a:buFontTx/>
              <a:buNone/>
            </a:pPr>
            <a:endParaRPr lang="en-US" dirty="0" smtClean="0"/>
          </a:p>
        </p:txBody>
      </p:sp>
    </p:spTree>
    <p:extLst>
      <p:ext uri="{BB962C8B-B14F-4D97-AF65-F5344CB8AC3E}">
        <p14:creationId xmlns:p14="http://schemas.microsoft.com/office/powerpoint/2010/main" val="4070674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24</a:t>
            </a:fld>
            <a:endParaRPr lang="en-GB" dirty="0">
              <a:solidFill>
                <a:prstClr val="black"/>
              </a:solidFill>
            </a:endParaRPr>
          </a:p>
        </p:txBody>
      </p:sp>
    </p:spTree>
    <p:extLst>
      <p:ext uri="{BB962C8B-B14F-4D97-AF65-F5344CB8AC3E}">
        <p14:creationId xmlns:p14="http://schemas.microsoft.com/office/powerpoint/2010/main" val="8845052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25</a:t>
            </a:fld>
            <a:endParaRPr lang="en-GB" dirty="0">
              <a:solidFill>
                <a:prstClr val="black"/>
              </a:solidFill>
            </a:endParaRPr>
          </a:p>
        </p:txBody>
      </p:sp>
    </p:spTree>
    <p:extLst>
      <p:ext uri="{BB962C8B-B14F-4D97-AF65-F5344CB8AC3E}">
        <p14:creationId xmlns:p14="http://schemas.microsoft.com/office/powerpoint/2010/main" val="1986625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在详细设计阶段，测试人员要开发或获取确认支持工具，生成功能测试数据和测试用例</a:t>
            </a:r>
          </a:p>
          <a:p>
            <a:r>
              <a:rPr lang="zh-CN" altLang="en-US" dirty="0" smtClean="0"/>
              <a:t>以此来检查设计中遗漏的情况、错误的逻辑、模块接口的不匹配、数据结构不合理、错误的</a:t>
            </a:r>
            <a:r>
              <a:rPr lang="en-US" altLang="zh-CN" dirty="0" smtClean="0"/>
              <a:t>I/O</a:t>
            </a:r>
            <a:r>
              <a:rPr lang="zh-CN" altLang="en-US" dirty="0" smtClean="0"/>
              <a:t>假定、用户界面的补充分等等</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26</a:t>
            </a:fld>
            <a:endParaRPr lang="en-GB" dirty="0">
              <a:solidFill>
                <a:prstClr val="black"/>
              </a:solidFill>
            </a:endParaRPr>
          </a:p>
        </p:txBody>
      </p:sp>
    </p:spTree>
    <p:extLst>
      <p:ext uri="{BB962C8B-B14F-4D97-AF65-F5344CB8AC3E}">
        <p14:creationId xmlns:p14="http://schemas.microsoft.com/office/powerpoint/2010/main" val="1476111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27</a:t>
            </a:fld>
            <a:endParaRPr lang="en-GB" dirty="0">
              <a:solidFill>
                <a:prstClr val="black"/>
              </a:solidFill>
            </a:endParaRPr>
          </a:p>
        </p:txBody>
      </p:sp>
    </p:spTree>
    <p:extLst>
      <p:ext uri="{BB962C8B-B14F-4D97-AF65-F5344CB8AC3E}">
        <p14:creationId xmlns:p14="http://schemas.microsoft.com/office/powerpoint/2010/main" val="1283149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在编程阶段完成测试用例开发，对程序进行实际的测试</a:t>
            </a:r>
          </a:p>
          <a:p>
            <a:r>
              <a:rPr lang="zh-CN" altLang="en-US" dirty="0" smtClean="0"/>
              <a:t>在这阶段已经开发了许多测试工具，象编码走查和检查，静态分析和动态测试技术等</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28</a:t>
            </a:fld>
            <a:endParaRPr lang="en-GB" dirty="0">
              <a:solidFill>
                <a:prstClr val="black"/>
              </a:solidFill>
            </a:endParaRPr>
          </a:p>
        </p:txBody>
      </p:sp>
    </p:spTree>
    <p:extLst>
      <p:ext uri="{BB962C8B-B14F-4D97-AF65-F5344CB8AC3E}">
        <p14:creationId xmlns:p14="http://schemas.microsoft.com/office/powerpoint/2010/main" val="5333470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29</a:t>
            </a:fld>
            <a:endParaRPr lang="en-GB" dirty="0">
              <a:solidFill>
                <a:prstClr val="black"/>
              </a:solidFill>
            </a:endParaRPr>
          </a:p>
        </p:txBody>
      </p:sp>
    </p:spTree>
    <p:extLst>
      <p:ext uri="{BB962C8B-B14F-4D97-AF65-F5344CB8AC3E}">
        <p14:creationId xmlns:p14="http://schemas.microsoft.com/office/powerpoint/2010/main" val="36484846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30</a:t>
            </a:fld>
            <a:endParaRPr lang="en-GB" dirty="0">
              <a:solidFill>
                <a:prstClr val="black"/>
              </a:solidFill>
            </a:endParaRPr>
          </a:p>
        </p:txBody>
      </p:sp>
    </p:spTree>
    <p:extLst>
      <p:ext uri="{BB962C8B-B14F-4D97-AF65-F5344CB8AC3E}">
        <p14:creationId xmlns:p14="http://schemas.microsoft.com/office/powerpoint/2010/main" val="812385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31</a:t>
            </a:fld>
            <a:endParaRPr lang="en-GB" dirty="0">
              <a:solidFill>
                <a:prstClr val="black"/>
              </a:solidFill>
            </a:endParaRPr>
          </a:p>
        </p:txBody>
      </p:sp>
    </p:spTree>
    <p:extLst>
      <p:ext uri="{BB962C8B-B14F-4D97-AF65-F5344CB8AC3E}">
        <p14:creationId xmlns:p14="http://schemas.microsoft.com/office/powerpoint/2010/main" val="30915538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2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rPr>
              <a:t>第三方测试反馈，例如：计算机操作人员</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32</a:t>
            </a:fld>
            <a:endParaRPr lang="en-GB" dirty="0">
              <a:solidFill>
                <a:prstClr val="black"/>
              </a:solidFill>
            </a:endParaRPr>
          </a:p>
        </p:txBody>
      </p:sp>
    </p:spTree>
    <p:extLst>
      <p:ext uri="{BB962C8B-B14F-4D97-AF65-F5344CB8AC3E}">
        <p14:creationId xmlns:p14="http://schemas.microsoft.com/office/powerpoint/2010/main" val="21140596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33</a:t>
            </a:fld>
            <a:endParaRPr lang="en-GB" dirty="0">
              <a:solidFill>
                <a:prstClr val="black"/>
              </a:solidFill>
            </a:endParaRPr>
          </a:p>
        </p:txBody>
      </p:sp>
    </p:spTree>
    <p:extLst>
      <p:ext uri="{BB962C8B-B14F-4D97-AF65-F5344CB8AC3E}">
        <p14:creationId xmlns:p14="http://schemas.microsoft.com/office/powerpoint/2010/main" val="1458532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4</a:t>
            </a:fld>
            <a:endParaRPr lang="en-GB" dirty="0"/>
          </a:p>
        </p:txBody>
      </p:sp>
    </p:spTree>
    <p:extLst>
      <p:ext uri="{BB962C8B-B14F-4D97-AF65-F5344CB8AC3E}">
        <p14:creationId xmlns:p14="http://schemas.microsoft.com/office/powerpoint/2010/main" val="1529680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34</a:t>
            </a:fld>
            <a:endParaRPr lang="en-GB" dirty="0">
              <a:solidFill>
                <a:prstClr val="black"/>
              </a:solidFill>
            </a:endParaRPr>
          </a:p>
        </p:txBody>
      </p:sp>
    </p:spTree>
    <p:extLst>
      <p:ext uri="{BB962C8B-B14F-4D97-AF65-F5344CB8AC3E}">
        <p14:creationId xmlns:p14="http://schemas.microsoft.com/office/powerpoint/2010/main" val="12818225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35</a:t>
            </a:fld>
            <a:endParaRPr lang="en-GB" dirty="0">
              <a:solidFill>
                <a:prstClr val="black"/>
              </a:solidFill>
            </a:endParaRPr>
          </a:p>
        </p:txBody>
      </p:sp>
    </p:spTree>
    <p:extLst>
      <p:ext uri="{BB962C8B-B14F-4D97-AF65-F5344CB8AC3E}">
        <p14:creationId xmlns:p14="http://schemas.microsoft.com/office/powerpoint/2010/main" val="3037252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36</a:t>
            </a:fld>
            <a:endParaRPr lang="en-GB" dirty="0">
              <a:solidFill>
                <a:prstClr val="black"/>
              </a:solidFill>
            </a:endParaRPr>
          </a:p>
        </p:txBody>
      </p:sp>
    </p:spTree>
    <p:extLst>
      <p:ext uri="{BB962C8B-B14F-4D97-AF65-F5344CB8AC3E}">
        <p14:creationId xmlns:p14="http://schemas.microsoft.com/office/powerpoint/2010/main" val="36293638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37</a:t>
            </a:fld>
            <a:endParaRPr lang="en-GB" dirty="0">
              <a:solidFill>
                <a:prstClr val="black"/>
              </a:solidFill>
            </a:endParaRPr>
          </a:p>
        </p:txBody>
      </p:sp>
    </p:spTree>
    <p:extLst>
      <p:ext uri="{BB962C8B-B14F-4D97-AF65-F5344CB8AC3E}">
        <p14:creationId xmlns:p14="http://schemas.microsoft.com/office/powerpoint/2010/main" val="38536385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38</a:t>
            </a:fld>
            <a:endParaRPr lang="en-GB" dirty="0">
              <a:solidFill>
                <a:prstClr val="black"/>
              </a:solidFill>
            </a:endParaRPr>
          </a:p>
        </p:txBody>
      </p:sp>
    </p:spTree>
    <p:extLst>
      <p:ext uri="{BB962C8B-B14F-4D97-AF65-F5344CB8AC3E}">
        <p14:creationId xmlns:p14="http://schemas.microsoft.com/office/powerpoint/2010/main" val="732534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39</a:t>
            </a:fld>
            <a:endParaRPr lang="en-GB" dirty="0">
              <a:solidFill>
                <a:prstClr val="black"/>
              </a:solidFill>
            </a:endParaRPr>
          </a:p>
        </p:txBody>
      </p:sp>
    </p:spTree>
    <p:extLst>
      <p:ext uri="{BB962C8B-B14F-4D97-AF65-F5344CB8AC3E}">
        <p14:creationId xmlns:p14="http://schemas.microsoft.com/office/powerpoint/2010/main" val="23276745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好的软件在安装过程中会提供回收方法，软件安装遇到问题，不能继续安装的话，不能终止就不管前面解压安装部分，需对前面已经安装的部分进行回收，以防止残留太多安装垃圾。</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40</a:t>
            </a:fld>
            <a:endParaRPr lang="en-GB" dirty="0">
              <a:solidFill>
                <a:prstClr val="black"/>
              </a:solidFill>
            </a:endParaRPr>
          </a:p>
        </p:txBody>
      </p:sp>
    </p:spTree>
    <p:extLst>
      <p:ext uri="{BB962C8B-B14F-4D97-AF65-F5344CB8AC3E}">
        <p14:creationId xmlns:p14="http://schemas.microsoft.com/office/powerpoint/2010/main" val="18699145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41</a:t>
            </a:fld>
            <a:endParaRPr lang="en-GB" dirty="0">
              <a:solidFill>
                <a:prstClr val="black"/>
              </a:solidFill>
            </a:endParaRPr>
          </a:p>
        </p:txBody>
      </p:sp>
    </p:spTree>
    <p:extLst>
      <p:ext uri="{BB962C8B-B14F-4D97-AF65-F5344CB8AC3E}">
        <p14:creationId xmlns:p14="http://schemas.microsoft.com/office/powerpoint/2010/main" val="11853282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验证数据的正确性</a:t>
            </a:r>
          </a:p>
          <a:p>
            <a:r>
              <a:rPr lang="zh-CN" altLang="en-US" dirty="0" smtClean="0"/>
              <a:t>将程序产品化</a:t>
            </a:r>
          </a:p>
          <a:p>
            <a:r>
              <a:rPr lang="zh-CN" altLang="en-US" dirty="0" smtClean="0"/>
              <a:t>向操作者和用户进行讲解</a:t>
            </a:r>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42</a:t>
            </a:fld>
            <a:endParaRPr lang="en-GB" dirty="0">
              <a:solidFill>
                <a:prstClr val="black"/>
              </a:solidFill>
            </a:endParaRPr>
          </a:p>
        </p:txBody>
      </p:sp>
    </p:spTree>
    <p:extLst>
      <p:ext uri="{BB962C8B-B14F-4D97-AF65-F5344CB8AC3E}">
        <p14:creationId xmlns:p14="http://schemas.microsoft.com/office/powerpoint/2010/main" val="180889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43</a:t>
            </a:fld>
            <a:endParaRPr lang="en-GB" dirty="0">
              <a:solidFill>
                <a:prstClr val="black"/>
              </a:solidFill>
            </a:endParaRPr>
          </a:p>
        </p:txBody>
      </p:sp>
    </p:spTree>
    <p:extLst>
      <p:ext uri="{BB962C8B-B14F-4D97-AF65-F5344CB8AC3E}">
        <p14:creationId xmlns:p14="http://schemas.microsoft.com/office/powerpoint/2010/main" val="1179225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此处共享软件测试流程，测评中心项目</a:t>
            </a:r>
            <a:endParaRPr lang="zh-CN" altLang="en-US" dirty="0"/>
          </a:p>
        </p:txBody>
      </p:sp>
      <p:sp>
        <p:nvSpPr>
          <p:cNvPr id="4" name="灯片编号占位符 3"/>
          <p:cNvSpPr>
            <a:spLocks noGrp="1"/>
          </p:cNvSpPr>
          <p:nvPr>
            <p:ph type="sldNum" sz="quarter" idx="10"/>
          </p:nvPr>
        </p:nvSpPr>
        <p:spPr/>
        <p:txBody>
          <a:bodyPr/>
          <a:lstStyle/>
          <a:p>
            <a:fld id="{22A853E8-D85F-5D49-95D2-E1D96ABFE2B9}" type="slidenum">
              <a:rPr lang="en-GB" smtClean="0"/>
              <a:pPr/>
              <a:t>5</a:t>
            </a:fld>
            <a:endParaRPr lang="en-GB" dirty="0"/>
          </a:p>
        </p:txBody>
      </p:sp>
    </p:spTree>
    <p:extLst>
      <p:ext uri="{BB962C8B-B14F-4D97-AF65-F5344CB8AC3E}">
        <p14:creationId xmlns:p14="http://schemas.microsoft.com/office/powerpoint/2010/main" val="1130478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44</a:t>
            </a:fld>
            <a:endParaRPr lang="en-GB" dirty="0">
              <a:solidFill>
                <a:prstClr val="black"/>
              </a:solidFill>
            </a:endParaRPr>
          </a:p>
        </p:txBody>
      </p:sp>
    </p:spTree>
    <p:extLst>
      <p:ext uri="{BB962C8B-B14F-4D97-AF65-F5344CB8AC3E}">
        <p14:creationId xmlns:p14="http://schemas.microsoft.com/office/powerpoint/2010/main" val="25764726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45</a:t>
            </a:fld>
            <a:endParaRPr lang="en-GB" dirty="0">
              <a:solidFill>
                <a:prstClr val="black"/>
              </a:solidFill>
            </a:endParaRPr>
          </a:p>
        </p:txBody>
      </p:sp>
    </p:spTree>
    <p:extLst>
      <p:ext uri="{BB962C8B-B14F-4D97-AF65-F5344CB8AC3E}">
        <p14:creationId xmlns:p14="http://schemas.microsoft.com/office/powerpoint/2010/main" val="1425459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46</a:t>
            </a:fld>
            <a:endParaRPr lang="en-GB" dirty="0">
              <a:solidFill>
                <a:prstClr val="black"/>
              </a:solidFill>
            </a:endParaRPr>
          </a:p>
        </p:txBody>
      </p:sp>
    </p:spTree>
    <p:extLst>
      <p:ext uri="{BB962C8B-B14F-4D97-AF65-F5344CB8AC3E}">
        <p14:creationId xmlns:p14="http://schemas.microsoft.com/office/powerpoint/2010/main" val="4235476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47</a:t>
            </a:fld>
            <a:endParaRPr lang="en-GB" dirty="0">
              <a:solidFill>
                <a:prstClr val="black"/>
              </a:solidFill>
            </a:endParaRPr>
          </a:p>
        </p:txBody>
      </p:sp>
    </p:spTree>
    <p:extLst>
      <p:ext uri="{BB962C8B-B14F-4D97-AF65-F5344CB8AC3E}">
        <p14:creationId xmlns:p14="http://schemas.microsoft.com/office/powerpoint/2010/main" val="36617502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48</a:t>
            </a:fld>
            <a:endParaRPr lang="en-GB" dirty="0">
              <a:solidFill>
                <a:prstClr val="black"/>
              </a:solidFill>
            </a:endParaRPr>
          </a:p>
        </p:txBody>
      </p:sp>
    </p:spTree>
    <p:extLst>
      <p:ext uri="{BB962C8B-B14F-4D97-AF65-F5344CB8AC3E}">
        <p14:creationId xmlns:p14="http://schemas.microsoft.com/office/powerpoint/2010/main" val="7551095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49</a:t>
            </a:fld>
            <a:endParaRPr lang="en-GB" dirty="0">
              <a:solidFill>
                <a:prstClr val="black"/>
              </a:solidFill>
            </a:endParaRPr>
          </a:p>
        </p:txBody>
      </p:sp>
    </p:spTree>
    <p:extLst>
      <p:ext uri="{BB962C8B-B14F-4D97-AF65-F5344CB8AC3E}">
        <p14:creationId xmlns:p14="http://schemas.microsoft.com/office/powerpoint/2010/main" val="4815714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50</a:t>
            </a:fld>
            <a:endParaRPr lang="en-GB" dirty="0">
              <a:solidFill>
                <a:prstClr val="black"/>
              </a:solidFill>
            </a:endParaRPr>
          </a:p>
        </p:txBody>
      </p:sp>
    </p:spTree>
    <p:extLst>
      <p:ext uri="{BB962C8B-B14F-4D97-AF65-F5344CB8AC3E}">
        <p14:creationId xmlns:p14="http://schemas.microsoft.com/office/powerpoint/2010/main" val="1448614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51</a:t>
            </a:fld>
            <a:endParaRPr lang="en-GB" dirty="0">
              <a:solidFill>
                <a:prstClr val="black"/>
              </a:solidFill>
            </a:endParaRPr>
          </a:p>
        </p:txBody>
      </p:sp>
    </p:spTree>
    <p:extLst>
      <p:ext uri="{BB962C8B-B14F-4D97-AF65-F5344CB8AC3E}">
        <p14:creationId xmlns:p14="http://schemas.microsoft.com/office/powerpoint/2010/main" val="9163048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52</a:t>
            </a:fld>
            <a:endParaRPr lang="en-GB" dirty="0">
              <a:solidFill>
                <a:prstClr val="black"/>
              </a:solidFill>
            </a:endParaRPr>
          </a:p>
        </p:txBody>
      </p:sp>
    </p:spTree>
    <p:extLst>
      <p:ext uri="{BB962C8B-B14F-4D97-AF65-F5344CB8AC3E}">
        <p14:creationId xmlns:p14="http://schemas.microsoft.com/office/powerpoint/2010/main" val="39300140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54</a:t>
            </a:fld>
            <a:endParaRPr lang="en-GB" dirty="0">
              <a:solidFill>
                <a:prstClr val="black"/>
              </a:solidFill>
            </a:endParaRPr>
          </a:p>
        </p:txBody>
      </p:sp>
    </p:spTree>
    <p:extLst>
      <p:ext uri="{BB962C8B-B14F-4D97-AF65-F5344CB8AC3E}">
        <p14:creationId xmlns:p14="http://schemas.microsoft.com/office/powerpoint/2010/main" val="2913600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传统的软件生命周期中，测试是在编程活动之后进行的</a:t>
            </a:r>
            <a:r>
              <a:rPr lang="en-US" altLang="zh-CN" dirty="0" smtClean="0"/>
              <a:t>,</a:t>
            </a:r>
            <a:r>
              <a:rPr lang="zh-CN" altLang="en-US" dirty="0" smtClean="0"/>
              <a:t>是软件开发的最后一个阶段</a:t>
            </a:r>
          </a:p>
          <a:p>
            <a:endParaRPr lang="zh-CN" altLang="en-US" dirty="0" smtClean="0"/>
          </a:p>
          <a:p>
            <a:r>
              <a:rPr lang="zh-CN" altLang="en-US" dirty="0" smtClean="0"/>
              <a:t>在软件开发的所有阶段进行测试，被设计用来减少测试成本</a:t>
            </a:r>
          </a:p>
          <a:p>
            <a:r>
              <a:rPr lang="zh-CN" altLang="en-US" dirty="0" smtClean="0"/>
              <a:t>项目需求分析阶段开始参与，审查需求分析文档、产品规格说明书</a:t>
            </a:r>
          </a:p>
          <a:p>
            <a:r>
              <a:rPr lang="zh-CN" altLang="en-US" dirty="0" smtClean="0"/>
              <a:t>设计阶段，要审查系统设计文档、程序设计流程图、数据流图等</a:t>
            </a:r>
          </a:p>
          <a:p>
            <a:r>
              <a:rPr lang="zh-CN" altLang="en-US" dirty="0" smtClean="0"/>
              <a:t>代码编写阶段，需要审查代码，看是否遵守代码的变量定义规则、是否有足够的注释行等</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6</a:t>
            </a:fld>
            <a:endParaRPr lang="en-GB" dirty="0"/>
          </a:p>
        </p:txBody>
      </p:sp>
    </p:spTree>
    <p:extLst>
      <p:ext uri="{BB962C8B-B14F-4D97-AF65-F5344CB8AC3E}">
        <p14:creationId xmlns:p14="http://schemas.microsoft.com/office/powerpoint/2010/main" val="31997577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zh-CN" altLang="en-US" sz="1800" dirty="0" smtClean="0">
                <a:latin typeface="微软雅黑" panose="020B0503020204020204" pitchFamily="34" charset="-122"/>
                <a:ea typeface="微软雅黑" panose="020B0503020204020204" pitchFamily="34" charset="-122"/>
              </a:rPr>
              <a:t>指定版本：制定一个发布周期管理计划，更高效地管理应用程序发布和周期</a:t>
            </a:r>
          </a:p>
          <a:p>
            <a:pPr lvl="2"/>
            <a:r>
              <a:rPr lang="zh-CN" altLang="en-US" sz="1600" dirty="0" smtClean="0">
                <a:latin typeface="微软雅黑" panose="020B0503020204020204" pitchFamily="34" charset="-122"/>
                <a:ea typeface="微软雅黑" panose="020B0503020204020204" pitchFamily="34" charset="-122"/>
              </a:rPr>
              <a:t>追踪应用程序发布，并根据计划确认发布是否正常</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指定需求：分析应用程序并确定需求</a:t>
            </a:r>
          </a:p>
          <a:p>
            <a:pPr lvl="2"/>
            <a:r>
              <a:rPr lang="zh-CN" altLang="en-US" sz="1600" dirty="0" smtClean="0">
                <a:latin typeface="微软雅黑" panose="020B0503020204020204" pitchFamily="34" charset="-122"/>
                <a:ea typeface="微软雅黑" panose="020B0503020204020204" pitchFamily="34" charset="-122"/>
              </a:rPr>
              <a:t>可以跨多个发布和周期管理需求，并在需求、测试、缺陷之间实现多维追踪</a:t>
            </a:r>
          </a:p>
          <a:p>
            <a:pPr lvl="2"/>
            <a:r>
              <a:rPr lang="en-US" altLang="zh-CN" sz="1600" dirty="0" smtClean="0">
                <a:latin typeface="微软雅黑" panose="020B0503020204020204" pitchFamily="34" charset="-122"/>
                <a:ea typeface="微软雅黑" panose="020B0503020204020204" pitchFamily="34" charset="-122"/>
              </a:rPr>
              <a:t>ALM</a:t>
            </a:r>
            <a:r>
              <a:rPr lang="zh-CN" altLang="en-US" sz="1600" dirty="0" smtClean="0">
                <a:latin typeface="微软雅黑" panose="020B0503020204020204" pitchFamily="34" charset="-122"/>
                <a:ea typeface="微软雅黑" panose="020B0503020204020204" pitchFamily="34" charset="-122"/>
              </a:rPr>
              <a:t>为需求覆盖和关联到质量评估和商业风险中的缺陷提供实时可见的功能</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计划测试：创建一个基于需求的测试计划</a:t>
            </a:r>
          </a:p>
          <a:p>
            <a:pPr lvl="2"/>
            <a:r>
              <a:rPr lang="en-US" altLang="zh-CN" sz="1600" dirty="0" smtClean="0">
                <a:latin typeface="微软雅黑" panose="020B0503020204020204" pitchFamily="34" charset="-122"/>
                <a:ea typeface="微软雅黑" panose="020B0503020204020204" pitchFamily="34" charset="-122"/>
              </a:rPr>
              <a:t>ALM</a:t>
            </a:r>
            <a:r>
              <a:rPr lang="zh-CN" altLang="en-US" sz="1600" dirty="0" smtClean="0">
                <a:latin typeface="微软雅黑" panose="020B0503020204020204" pitchFamily="34" charset="-122"/>
                <a:ea typeface="微软雅黑" panose="020B0503020204020204" pitchFamily="34" charset="-122"/>
              </a:rPr>
              <a:t>为手动和自动测试提供了知识库</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执行测试：创建测试集，完成测试运行</a:t>
            </a:r>
          </a:p>
          <a:p>
            <a:pPr lvl="2"/>
            <a:r>
              <a:rPr lang="en-US" altLang="zh-CN" sz="1600" dirty="0" smtClean="0">
                <a:latin typeface="微软雅黑" panose="020B0503020204020204" pitchFamily="34" charset="-122"/>
                <a:ea typeface="微软雅黑" panose="020B0503020204020204" pitchFamily="34" charset="-122"/>
              </a:rPr>
              <a:t>ALM</a:t>
            </a:r>
            <a:r>
              <a:rPr lang="zh-CN" altLang="en-US" sz="1600" dirty="0" smtClean="0">
                <a:latin typeface="微软雅黑" panose="020B0503020204020204" pitchFamily="34" charset="-122"/>
                <a:ea typeface="微软雅黑" panose="020B0503020204020204" pitchFamily="34" charset="-122"/>
              </a:rPr>
              <a:t>支持健壮测试，功能测试，回归测试，更高级测试。根据计划来执行测试，从而识别和解决问题</a:t>
            </a:r>
            <a:endParaRPr lang="en-US" altLang="zh-CN" sz="1600"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追踪缺陷：报告在应用程序中检测到的缺陷，跟踪修复进程</a:t>
            </a:r>
          </a:p>
          <a:p>
            <a:pPr lvl="2"/>
            <a:r>
              <a:rPr lang="zh-CN" altLang="en-US" sz="1600" dirty="0" smtClean="0">
                <a:latin typeface="微软雅黑" panose="020B0503020204020204" pitchFamily="34" charset="-122"/>
                <a:ea typeface="微软雅黑" panose="020B0503020204020204" pitchFamily="34" charset="-122"/>
              </a:rPr>
              <a:t>分析缺陷和缺陷趋势，帮助做出合理的“执行</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不执行”决策</a:t>
            </a:r>
          </a:p>
          <a:p>
            <a:pPr lvl="2"/>
            <a:r>
              <a:rPr lang="en-US" altLang="zh-CN" sz="1600" dirty="0" smtClean="0">
                <a:latin typeface="微软雅黑" panose="020B0503020204020204" pitchFamily="34" charset="-122"/>
                <a:ea typeface="微软雅黑" panose="020B0503020204020204" pitchFamily="34" charset="-122"/>
              </a:rPr>
              <a:t>ALM</a:t>
            </a:r>
            <a:r>
              <a:rPr lang="zh-CN" altLang="en-US" sz="1600" dirty="0" smtClean="0">
                <a:latin typeface="微软雅黑" panose="020B0503020204020204" pitchFamily="34" charset="-122"/>
                <a:ea typeface="微软雅黑" panose="020B0503020204020204" pitchFamily="34" charset="-122"/>
              </a:rPr>
              <a:t>支持完整的缺陷生命周期</a:t>
            </a:r>
            <a:r>
              <a:rPr lang="en-US" altLang="zh-CN" sz="1600" dirty="0" smtClean="0">
                <a:latin typeface="微软雅黑" panose="020B0503020204020204" pitchFamily="34" charset="-122"/>
                <a:ea typeface="微软雅黑" panose="020B0503020204020204" pitchFamily="34" charset="-122"/>
              </a:rPr>
              <a:t>——</a:t>
            </a:r>
            <a:r>
              <a:rPr lang="zh-CN" altLang="en-US" sz="1600" dirty="0" smtClean="0">
                <a:latin typeface="微软雅黑" panose="020B0503020204020204" pitchFamily="34" charset="-122"/>
                <a:ea typeface="微软雅黑" panose="020B0503020204020204" pitchFamily="34" charset="-122"/>
              </a:rPr>
              <a:t>从初始问题检测到修复缺陷以及确认缺陷修复</a:t>
            </a:r>
            <a:endParaRPr lang="en-US" altLang="zh-CN" sz="1800" dirty="0" smtClean="0">
              <a:latin typeface="微软雅黑" panose="020B0503020204020204" pitchFamily="34" charset="-122"/>
              <a:ea typeface="微软雅黑" panose="020B0503020204020204" pitchFamily="34" charset="-122"/>
            </a:endParaRPr>
          </a:p>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55</a:t>
            </a:fld>
            <a:endParaRPr lang="en-GB" dirty="0">
              <a:solidFill>
                <a:prstClr val="black"/>
              </a:solidFill>
            </a:endParaRPr>
          </a:p>
        </p:txBody>
      </p:sp>
    </p:spTree>
    <p:extLst>
      <p:ext uri="{BB962C8B-B14F-4D97-AF65-F5344CB8AC3E}">
        <p14:creationId xmlns:p14="http://schemas.microsoft.com/office/powerpoint/2010/main" val="19409022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56</a:t>
            </a:fld>
            <a:endParaRPr lang="en-GB" dirty="0">
              <a:solidFill>
                <a:prstClr val="black"/>
              </a:solidFill>
            </a:endParaRPr>
          </a:p>
        </p:txBody>
      </p:sp>
    </p:spTree>
    <p:extLst>
      <p:ext uri="{BB962C8B-B14F-4D97-AF65-F5344CB8AC3E}">
        <p14:creationId xmlns:p14="http://schemas.microsoft.com/office/powerpoint/2010/main" val="35341951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Lj0817</a:t>
            </a:r>
            <a:r>
              <a:rPr lang="zh-CN" altLang="en-US" dirty="0" smtClean="0"/>
              <a:t>：</a:t>
            </a:r>
            <a:r>
              <a:rPr lang="en-US" altLang="zh-CN" dirty="0" smtClean="0"/>
              <a:t>4</a:t>
            </a:r>
            <a:r>
              <a:rPr lang="zh-CN" altLang="en-US" dirty="0" smtClean="0"/>
              <a:t>，</a:t>
            </a:r>
            <a:r>
              <a:rPr lang="en-US" altLang="zh-CN" dirty="0" smtClean="0"/>
              <a:t>5</a:t>
            </a:r>
            <a:r>
              <a:rPr lang="zh-CN" altLang="en-US" dirty="0" smtClean="0"/>
              <a:t>点什么意思？ </a:t>
            </a:r>
            <a:r>
              <a:rPr lang="en-US" altLang="zh-CN" dirty="0" smtClean="0"/>
              <a:t>4 5</a:t>
            </a:r>
            <a:r>
              <a:rPr lang="zh-CN" altLang="en-US" dirty="0" smtClean="0"/>
              <a:t>点确实放在这里不合适</a:t>
            </a:r>
          </a:p>
          <a:p>
            <a:pPr lvl="1"/>
            <a:r>
              <a:rPr lang="en-US" altLang="zh-CN" sz="1800" dirty="0" smtClean="0">
                <a:latin typeface="微软雅黑" panose="020B0503020204020204" pitchFamily="34" charset="-122"/>
                <a:ea typeface="微软雅黑" panose="020B0503020204020204" pitchFamily="34" charset="-122"/>
              </a:rPr>
              <a:t>HP ALM</a:t>
            </a:r>
            <a:r>
              <a:rPr lang="zh-CN" altLang="en-US" sz="1800" dirty="0" smtClean="0">
                <a:latin typeface="微软雅黑" panose="020B0503020204020204" pitchFamily="34" charset="-122"/>
                <a:ea typeface="微软雅黑" panose="020B0503020204020204" pitchFamily="34" charset="-122"/>
              </a:rPr>
              <a:t>项目规划及跟踪</a:t>
            </a:r>
            <a:r>
              <a:rPr lang="en-US" altLang="zh-CN" sz="1800" dirty="0" smtClean="0">
                <a:latin typeface="微软雅黑" panose="020B0503020204020204" pitchFamily="34" charset="-122"/>
                <a:ea typeface="微软雅黑" panose="020B0503020204020204" pitchFamily="34" charset="-122"/>
              </a:rPr>
              <a:t>(Project Planning and Tracking)</a:t>
            </a:r>
            <a:r>
              <a:rPr lang="zh-CN" altLang="en-US" sz="1800" dirty="0" smtClean="0">
                <a:latin typeface="微软雅黑" panose="020B0503020204020204" pitchFamily="34" charset="-122"/>
                <a:ea typeface="微软雅黑" panose="020B0503020204020204" pitchFamily="34" charset="-122"/>
              </a:rPr>
              <a:t>，建立了发布标准并在整个流程中基于实时监测来管理发布进程及准备情况</a:t>
            </a:r>
            <a:endParaRPr lang="en-US" altLang="zh-CN"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需求、开发及质量工具间的三路追踪，实现了对应用变化的快速组内分析及执行</a:t>
            </a:r>
            <a:endParaRPr lang="en-US" altLang="zh-CN"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通过惠普敏捷加速器</a:t>
            </a:r>
            <a:r>
              <a:rPr lang="en-US" altLang="zh-CN" sz="1800" dirty="0" smtClean="0">
                <a:latin typeface="微软雅黑" panose="020B0503020204020204" pitchFamily="34" charset="-122"/>
                <a:ea typeface="微软雅黑" panose="020B0503020204020204" pitchFamily="34" charset="-122"/>
              </a:rPr>
              <a:t>4.0(HP Agile Accelerator 4.0)</a:t>
            </a:r>
            <a:r>
              <a:rPr lang="zh-CN" altLang="en-US" sz="1800" dirty="0" smtClean="0">
                <a:latin typeface="微软雅黑" panose="020B0503020204020204" pitchFamily="34" charset="-122"/>
                <a:ea typeface="微软雅黑" panose="020B0503020204020204" pitchFamily="34" charset="-122"/>
              </a:rPr>
              <a:t>，灵活地按项目类型（瀑布式项目、定制项目、敏捷项目）支持优化交付方式，赠送的基础版本以及付费的高级版本均有此功能</a:t>
            </a:r>
            <a:endParaRPr lang="en-US" altLang="zh-CN" dirty="0" smtClean="0">
              <a:latin typeface="微软雅黑" panose="020B0503020204020204" pitchFamily="34" charset="-122"/>
              <a:ea typeface="微软雅黑" panose="020B0503020204020204" pitchFamily="34" charset="-122"/>
            </a:endParaRPr>
          </a:p>
          <a:p>
            <a:pPr lvl="1"/>
            <a:r>
              <a:rPr lang="zh-CN" altLang="en-US" sz="1800" dirty="0" smtClean="0">
                <a:latin typeface="微软雅黑" panose="020B0503020204020204" pitchFamily="34" charset="-122"/>
                <a:ea typeface="微软雅黑" panose="020B0503020204020204" pitchFamily="34" charset="-122"/>
              </a:rPr>
              <a:t>减少因应用故障导致的业务风险，这些应用故障来自于由混合以及富互联网应用引起的在功能、性能和安全方面的缺陷</a:t>
            </a:r>
          </a:p>
          <a:p>
            <a:pPr marL="457200" marR="0" lvl="1" indent="0" algn="l" defTabSz="457200" rtl="0" eaLnBrk="1" fontAlgn="auto" latinLnBrk="0" hangingPunct="1">
              <a:lnSpc>
                <a:spcPct val="100000"/>
              </a:lnSpc>
              <a:spcBef>
                <a:spcPts val="0"/>
              </a:spcBef>
              <a:spcAft>
                <a:spcPts val="0"/>
              </a:spcAft>
              <a:buClrTx/>
              <a:buSzTx/>
              <a:buFontTx/>
              <a:buNone/>
              <a:tabLst/>
              <a:defRPr/>
            </a:pPr>
            <a:r>
              <a:rPr lang="zh-CN" altLang="en-US" sz="1200" dirty="0" smtClean="0">
                <a:latin typeface="微软雅黑" panose="020B0503020204020204" pitchFamily="34" charset="-122"/>
                <a:ea typeface="微软雅黑" panose="020B0503020204020204" pitchFamily="34" charset="-122"/>
              </a:rPr>
              <a:t>通过易于发现、重复（包括需求、测试及缺陷检测），降低成本并缩短交付时间利用以及分享关键应用工具</a:t>
            </a:r>
          </a:p>
          <a:p>
            <a:pPr lvl="1"/>
            <a:endParaRPr lang="en-US" altLang="zh-CN" dirty="0" smtClean="0">
              <a:latin typeface="微软雅黑" panose="020B0503020204020204" pitchFamily="34" charset="-122"/>
              <a:ea typeface="微软雅黑" panose="020B0503020204020204" pitchFamily="34" charset="-122"/>
            </a:endParaRP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57</a:t>
            </a:fld>
            <a:endParaRPr lang="en-GB" dirty="0">
              <a:solidFill>
                <a:prstClr val="black"/>
              </a:solidFill>
            </a:endParaRPr>
          </a:p>
        </p:txBody>
      </p:sp>
    </p:spTree>
    <p:extLst>
      <p:ext uri="{BB962C8B-B14F-4D97-AF65-F5344CB8AC3E}">
        <p14:creationId xmlns:p14="http://schemas.microsoft.com/office/powerpoint/2010/main" val="30545296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58</a:t>
            </a:fld>
            <a:endParaRPr lang="en-GB" dirty="0"/>
          </a:p>
        </p:txBody>
      </p:sp>
    </p:spTree>
    <p:extLst>
      <p:ext uri="{BB962C8B-B14F-4D97-AF65-F5344CB8AC3E}">
        <p14:creationId xmlns:p14="http://schemas.microsoft.com/office/powerpoint/2010/main" val="2798162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lj0817</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7</a:t>
            </a:fld>
            <a:endParaRPr lang="en-GB" dirty="0">
              <a:solidFill>
                <a:prstClr val="black"/>
              </a:solidFill>
            </a:endParaRPr>
          </a:p>
        </p:txBody>
      </p:sp>
    </p:spTree>
    <p:extLst>
      <p:ext uri="{BB962C8B-B14F-4D97-AF65-F5344CB8AC3E}">
        <p14:creationId xmlns:p14="http://schemas.microsoft.com/office/powerpoint/2010/main" val="695675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smtClean="0"/>
          </a:p>
          <a:p>
            <a:r>
              <a:rPr lang="en-US" altLang="zh-CN" dirty="0" smtClean="0"/>
              <a:t>lj0817</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8</a:t>
            </a:fld>
            <a:endParaRPr lang="en-GB" dirty="0">
              <a:solidFill>
                <a:prstClr val="black"/>
              </a:solidFill>
            </a:endParaRPr>
          </a:p>
        </p:txBody>
      </p:sp>
    </p:spTree>
    <p:extLst>
      <p:ext uri="{BB962C8B-B14F-4D97-AF65-F5344CB8AC3E}">
        <p14:creationId xmlns:p14="http://schemas.microsoft.com/office/powerpoint/2010/main" val="476645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基于生命周期的软件测试方法对一个应用系统进行测试的测试工作过程是一个三维过程</a:t>
            </a:r>
          </a:p>
          <a:p>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solidFill>
                  <a:prstClr val="black"/>
                </a:solidFill>
              </a:rPr>
              <a:pPr/>
              <a:t>9</a:t>
            </a:fld>
            <a:endParaRPr lang="en-GB" dirty="0">
              <a:solidFill>
                <a:prstClr val="black"/>
              </a:solidFill>
            </a:endParaRPr>
          </a:p>
        </p:txBody>
      </p:sp>
    </p:spTree>
    <p:extLst>
      <p:ext uri="{BB962C8B-B14F-4D97-AF65-F5344CB8AC3E}">
        <p14:creationId xmlns:p14="http://schemas.microsoft.com/office/powerpoint/2010/main" val="544881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Lj0817</a:t>
            </a:r>
            <a:r>
              <a:rPr lang="zh-CN" altLang="en-US" dirty="0" smtClean="0"/>
              <a:t>：内容要改</a:t>
            </a:r>
            <a:r>
              <a:rPr lang="en-US" altLang="zh-CN" dirty="0" smtClean="0"/>
              <a:t>,</a:t>
            </a:r>
            <a:r>
              <a:rPr lang="zh-CN" altLang="en-US" dirty="0" smtClean="0"/>
              <a:t>风险的定义</a:t>
            </a:r>
            <a:endParaRPr lang="en-US" dirty="0"/>
          </a:p>
        </p:txBody>
      </p:sp>
      <p:sp>
        <p:nvSpPr>
          <p:cNvPr id="4" name="Slide Number Placeholder 3"/>
          <p:cNvSpPr>
            <a:spLocks noGrp="1"/>
          </p:cNvSpPr>
          <p:nvPr>
            <p:ph type="sldNum" sz="quarter" idx="10"/>
          </p:nvPr>
        </p:nvSpPr>
        <p:spPr/>
        <p:txBody>
          <a:bodyPr/>
          <a:lstStyle/>
          <a:p>
            <a:fld id="{22A853E8-D85F-5D49-95D2-E1D96ABFE2B9}" type="slidenum">
              <a:rPr lang="en-GB" smtClean="0"/>
              <a:pPr/>
              <a:t>10</a:t>
            </a:fld>
            <a:endParaRPr lang="en-GB" dirty="0"/>
          </a:p>
        </p:txBody>
      </p:sp>
    </p:spTree>
    <p:extLst>
      <p:ext uri="{BB962C8B-B14F-4D97-AF65-F5344CB8AC3E}">
        <p14:creationId xmlns:p14="http://schemas.microsoft.com/office/powerpoint/2010/main" val="39116533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Tree>
    <p:extLst>
      <p:ext uri="{BB962C8B-B14F-4D97-AF65-F5344CB8AC3E}">
        <p14:creationId xmlns:p14="http://schemas.microsoft.com/office/powerpoint/2010/main" val="140183375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405937302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274719535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Blue title slide ">
    <p:bg>
      <p:bgPr>
        <a:solidFill>
          <a:srgbClr val="0096D6"/>
        </a:solidFill>
        <a:effectLst/>
      </p:bgPr>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微软雅黑" panose="020B0503020204020204" pitchFamily="34" charset="-122"/>
                <a:ea typeface="微软雅黑" panose="020B0503020204020204" pitchFamily="34" charset="-122"/>
                <a:cs typeface="HP Simplified"/>
              </a:rPr>
              <a:t>惠普国际软件人才基地教材</a:t>
            </a:r>
            <a:endParaRPr lang="en-US" sz="700" b="0" i="0" dirty="0" smtClean="0">
              <a:solidFill>
                <a:schemeClr val="bg1"/>
              </a:solidFill>
              <a:latin typeface="微软雅黑" panose="020B0503020204020204" pitchFamily="34" charset="-122"/>
              <a:ea typeface="微软雅黑" panose="020B0503020204020204" pitchFamily="34" charset="-122"/>
              <a:cs typeface="HP Simplified"/>
            </a:endParaRPr>
          </a:p>
        </p:txBody>
      </p:sp>
    </p:spTree>
    <p:extLst>
      <p:ext uri="{BB962C8B-B14F-4D97-AF65-F5344CB8AC3E}">
        <p14:creationId xmlns:p14="http://schemas.microsoft.com/office/powerpoint/2010/main" val="308647579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lue divider slide">
    <p:bg>
      <p:bgPr>
        <a:solidFill>
          <a:srgbClr val="0096D6"/>
        </a:solidFill>
        <a:effectLst/>
      </p:bgPr>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HP Simplified"/>
                <a:ea typeface="微软雅黑" panose="020B0503020204020204" pitchFamily="34" charset="-122"/>
                <a:cs typeface="HP Simplified"/>
              </a:rPr>
              <a:t>惠普国际软件人才基地教材</a:t>
            </a:r>
            <a:endParaRPr lang="en-US" sz="700" b="0" i="0" dirty="0" smtClean="0">
              <a:solidFill>
                <a:schemeClr val="bg1"/>
              </a:solidFill>
              <a:latin typeface="HP Simplified"/>
              <a:ea typeface="微软雅黑" panose="020B0503020204020204" pitchFamily="34" charset="-122"/>
              <a:cs typeface="HP Simplified"/>
            </a:endParaRPr>
          </a:p>
        </p:txBody>
      </p:sp>
    </p:spTree>
    <p:extLst>
      <p:ext uri="{BB962C8B-B14F-4D97-AF65-F5344CB8AC3E}">
        <p14:creationId xmlns:p14="http://schemas.microsoft.com/office/powerpoint/2010/main" val="369896422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824993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9619298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351990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3548319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838268"/>
            <a:ext cx="7886700" cy="852420"/>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868778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989780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0096D6"/>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13548632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5452917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092908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2085313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409700" y="0"/>
            <a:ext cx="6324600" cy="762000"/>
          </a:xfrm>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42221529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0"/>
            <a:ext cx="2057400" cy="6126163"/>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0"/>
            <a:ext cx="6019800" cy="612616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8693751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35" y="0"/>
            <a:ext cx="6248330" cy="762000"/>
          </a:xfrm>
        </p:spPr>
        <p:txBody>
          <a:bodyPr/>
          <a:lstStyle/>
          <a:p>
            <a:r>
              <a:rPr lang="zh-CN" altLang="en-US" smtClean="0"/>
              <a:t>单击此处编辑母版标题样式</a:t>
            </a:r>
            <a:endParaRPr lang="en-US" dirty="0"/>
          </a:p>
        </p:txBody>
      </p:sp>
      <p:sp>
        <p:nvSpPr>
          <p:cNvPr id="3" name="文本占位符 2"/>
          <p:cNvSpPr>
            <a:spLocks noGrp="1"/>
          </p:cNvSpPr>
          <p:nvPr>
            <p:ph type="body"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Tree>
    <p:extLst>
      <p:ext uri="{BB962C8B-B14F-4D97-AF65-F5344CB8AC3E}">
        <p14:creationId xmlns:p14="http://schemas.microsoft.com/office/powerpoint/2010/main" val="1093455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Tree>
    <p:extLst>
      <p:ext uri="{BB962C8B-B14F-4D97-AF65-F5344CB8AC3E}">
        <p14:creationId xmlns:p14="http://schemas.microsoft.com/office/powerpoint/2010/main" val="74445024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内容占位符 2"/>
          <p:cNvSpPr>
            <a:spLocks noGrp="1"/>
          </p:cNvSpPr>
          <p:nvPr>
            <p:ph sz="half" idx="1"/>
          </p:nvPr>
        </p:nvSpPr>
        <p:spPr>
          <a:xfrm>
            <a:off x="457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内容占位符 3"/>
          <p:cNvSpPr>
            <a:spLocks noGrp="1"/>
          </p:cNvSpPr>
          <p:nvPr>
            <p:ph sz="half" idx="2"/>
          </p:nvPr>
        </p:nvSpPr>
        <p:spPr>
          <a:xfrm>
            <a:off x="4648200" y="1219200"/>
            <a:ext cx="4038600" cy="4906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173125463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extLst>
      <p:ext uri="{BB962C8B-B14F-4D97-AF65-F5344CB8AC3E}">
        <p14:creationId xmlns:p14="http://schemas.microsoft.com/office/powerpoint/2010/main" val="390264519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Tree>
    <p:extLst>
      <p:ext uri="{BB962C8B-B14F-4D97-AF65-F5344CB8AC3E}">
        <p14:creationId xmlns:p14="http://schemas.microsoft.com/office/powerpoint/2010/main" val="149969931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66212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254544382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Tree>
    <p:extLst>
      <p:ext uri="{BB962C8B-B14F-4D97-AF65-F5344CB8AC3E}">
        <p14:creationId xmlns:p14="http://schemas.microsoft.com/office/powerpoint/2010/main" val="30342894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5.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rgbClr val="0096D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90600" y="0"/>
            <a:ext cx="7162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457200" y="1219200"/>
            <a:ext cx="8229600"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图片 5"/>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0" y="58738"/>
            <a:ext cx="2716213"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826311"/>
      </p:ext>
    </p:extLst>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 id="2147483854" r:id="rId13"/>
  </p:sldLayoutIdLst>
  <p:timing>
    <p:tnLst>
      <p:par>
        <p:cTn id="1" dur="indefinite" restart="never" nodeType="tmRoot"/>
      </p:par>
    </p:tnLst>
  </p:timing>
  <p:hf hdr="0" ftr="0" dt="0"/>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1482725" y="0"/>
            <a:ext cx="6324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2051" name="Rectangle 3"/>
          <p:cNvSpPr>
            <a:spLocks noGrp="1" noChangeArrowheads="1"/>
          </p:cNvSpPr>
          <p:nvPr>
            <p:ph type="body" idx="1"/>
          </p:nvPr>
        </p:nvSpPr>
        <p:spPr bwMode="auto">
          <a:xfrm>
            <a:off x="457200" y="1219200"/>
            <a:ext cx="8229600" cy="442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3081" name="Rectangle 5"/>
          <p:cNvSpPr>
            <a:spLocks noGrp="1" noChangeArrowheads="1"/>
          </p:cNvSpPr>
          <p:nvPr>
            <p:ph type="ftr" sz="quarter" idx="3"/>
          </p:nvPr>
        </p:nvSpPr>
        <p:spPr bwMode="auto">
          <a:xfrm>
            <a:off x="3124200" y="6245225"/>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400">
                <a:solidFill>
                  <a:schemeClr val="tx1"/>
                </a:solidFill>
                <a:latin typeface="微软雅黑" panose="020B0503020204020204" pitchFamily="34" charset="-122"/>
                <a:ea typeface="微软雅黑" panose="020B0503020204020204" pitchFamily="34" charset="-122"/>
              </a:defRPr>
            </a:lvl1pPr>
          </a:lstStyle>
          <a:p>
            <a:pPr>
              <a:defRPr/>
            </a:pPr>
            <a:endParaRPr lang="en-US" altLang="en-US" dirty="0"/>
          </a:p>
        </p:txBody>
      </p:sp>
      <p:pic>
        <p:nvPicPr>
          <p:cNvPr id="2053" name="图片 9"/>
          <p:cNvPicPr>
            <a:picLocks noChangeAspect="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48600" y="71438"/>
            <a:ext cx="114141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5"/>
          <p:cNvGrpSpPr>
            <a:grpSpLocks noChangeAspect="1"/>
          </p:cNvGrpSpPr>
          <p:nvPr/>
        </p:nvGrpSpPr>
        <p:grpSpPr bwMode="auto">
          <a:xfrm>
            <a:off x="152400" y="6170613"/>
            <a:ext cx="1339850" cy="539750"/>
            <a:chOff x="3578225" y="1146175"/>
            <a:chExt cx="5038725" cy="2111375"/>
          </a:xfrm>
        </p:grpSpPr>
        <p:sp>
          <p:nvSpPr>
            <p:cNvPr id="2055" name="Freeform 5"/>
            <p:cNvSpPr>
              <a:spLocks noEditPoints="1"/>
            </p:cNvSpPr>
            <p:nvPr/>
          </p:nvSpPr>
          <p:spPr bwMode="auto">
            <a:xfrm>
              <a:off x="3578225" y="1146175"/>
              <a:ext cx="1725613" cy="498475"/>
            </a:xfrm>
            <a:custGeom>
              <a:avLst/>
              <a:gdLst>
                <a:gd name="T0" fmla="*/ 0 w 1087"/>
                <a:gd name="T1" fmla="*/ 0 h 314"/>
                <a:gd name="T2" fmla="*/ 0 w 1087"/>
                <a:gd name="T3" fmla="*/ 2147483646 h 314"/>
                <a:gd name="T4" fmla="*/ 0 w 1087"/>
                <a:gd name="T5" fmla="*/ 2147483646 h 314"/>
                <a:gd name="T6" fmla="*/ 2147483646 w 1087"/>
                <a:gd name="T7" fmla="*/ 2147483646 h 314"/>
                <a:gd name="T8" fmla="*/ 2147483646 w 1087"/>
                <a:gd name="T9" fmla="*/ 0 h 314"/>
                <a:gd name="T10" fmla="*/ 0 w 1087"/>
                <a:gd name="T11" fmla="*/ 0 h 314"/>
                <a:gd name="T12" fmla="*/ 2147483646 w 1087"/>
                <a:gd name="T13" fmla="*/ 2147483646 h 314"/>
                <a:gd name="T14" fmla="*/ 2147483646 w 1087"/>
                <a:gd name="T15" fmla="*/ 2147483646 h 314"/>
                <a:gd name="T16" fmla="*/ 2147483646 w 1087"/>
                <a:gd name="T17" fmla="*/ 2147483646 h 314"/>
                <a:gd name="T18" fmla="*/ 2147483646 w 1087"/>
                <a:gd name="T19" fmla="*/ 2147483646 h 314"/>
                <a:gd name="T20" fmla="*/ 2147483646 w 1087"/>
                <a:gd name="T21" fmla="*/ 2147483646 h 314"/>
                <a:gd name="T22" fmla="*/ 2147483646 w 1087"/>
                <a:gd name="T23" fmla="*/ 2147483646 h 31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087" h="314">
                  <a:moveTo>
                    <a:pt x="0" y="0"/>
                  </a:moveTo>
                  <a:lnTo>
                    <a:pt x="0" y="314"/>
                  </a:lnTo>
                  <a:lnTo>
                    <a:pt x="1087" y="314"/>
                  </a:lnTo>
                  <a:lnTo>
                    <a:pt x="1087" y="0"/>
                  </a:lnTo>
                  <a:lnTo>
                    <a:pt x="0" y="0"/>
                  </a:lnTo>
                  <a:close/>
                  <a:moveTo>
                    <a:pt x="1018" y="245"/>
                  </a:moveTo>
                  <a:lnTo>
                    <a:pt x="69" y="245"/>
                  </a:lnTo>
                  <a:lnTo>
                    <a:pt x="69" y="69"/>
                  </a:lnTo>
                  <a:lnTo>
                    <a:pt x="1018" y="69"/>
                  </a:lnTo>
                  <a:lnTo>
                    <a:pt x="1018" y="245"/>
                  </a:lnTo>
                  <a:close/>
                </a:path>
              </a:pathLst>
            </a:custGeom>
            <a:solidFill>
              <a:srgbClr val="00B38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sp>
          <p:nvSpPr>
            <p:cNvPr id="2056" name="Freeform 6"/>
            <p:cNvSpPr>
              <a:spLocks noEditPoints="1"/>
            </p:cNvSpPr>
            <p:nvPr/>
          </p:nvSpPr>
          <p:spPr bwMode="auto">
            <a:xfrm>
              <a:off x="3578225" y="1968500"/>
              <a:ext cx="5038725" cy="1289050"/>
            </a:xfrm>
            <a:custGeom>
              <a:avLst/>
              <a:gdLst>
                <a:gd name="T0" fmla="*/ 2147483646 w 1341"/>
                <a:gd name="T1" fmla="*/ 2147483646 h 342"/>
                <a:gd name="T2" fmla="*/ 2147483646 w 1341"/>
                <a:gd name="T3" fmla="*/ 2147483646 h 342"/>
                <a:gd name="T4" fmla="*/ 2147483646 w 1341"/>
                <a:gd name="T5" fmla="*/ 2147483646 h 342"/>
                <a:gd name="T6" fmla="*/ 2147483646 w 1341"/>
                <a:gd name="T7" fmla="*/ 2147483646 h 342"/>
                <a:gd name="T8" fmla="*/ 2147483646 w 1341"/>
                <a:gd name="T9" fmla="*/ 2147483646 h 342"/>
                <a:gd name="T10" fmla="*/ 2147483646 w 1341"/>
                <a:gd name="T11" fmla="*/ 2147483646 h 342"/>
                <a:gd name="T12" fmla="*/ 2147483646 w 1341"/>
                <a:gd name="T13" fmla="*/ 2147483646 h 342"/>
                <a:gd name="T14" fmla="*/ 2147483646 w 1341"/>
                <a:gd name="T15" fmla="*/ 0 h 342"/>
                <a:gd name="T16" fmla="*/ 2147483646 w 1341"/>
                <a:gd name="T17" fmla="*/ 2147483646 h 342"/>
                <a:gd name="T18" fmla="*/ 2147483646 w 1341"/>
                <a:gd name="T19" fmla="*/ 2147483646 h 342"/>
                <a:gd name="T20" fmla="*/ 2147483646 w 1341"/>
                <a:gd name="T21" fmla="*/ 2147483646 h 342"/>
                <a:gd name="T22" fmla="*/ 2147483646 w 1341"/>
                <a:gd name="T23" fmla="*/ 2147483646 h 342"/>
                <a:gd name="T24" fmla="*/ 2147483646 w 1341"/>
                <a:gd name="T25" fmla="*/ 2147483646 h 342"/>
                <a:gd name="T26" fmla="*/ 2147483646 w 1341"/>
                <a:gd name="T27" fmla="*/ 2147483646 h 342"/>
                <a:gd name="T28" fmla="*/ 2147483646 w 1341"/>
                <a:gd name="T29" fmla="*/ 2147483646 h 342"/>
                <a:gd name="T30" fmla="*/ 2147483646 w 1341"/>
                <a:gd name="T31" fmla="*/ 2147483646 h 342"/>
                <a:gd name="T32" fmla="*/ 2147483646 w 1341"/>
                <a:gd name="T33" fmla="*/ 2147483646 h 342"/>
                <a:gd name="T34" fmla="*/ 2147483646 w 1341"/>
                <a:gd name="T35" fmla="*/ 2147483646 h 342"/>
                <a:gd name="T36" fmla="*/ 2147483646 w 1341"/>
                <a:gd name="T37" fmla="*/ 2147483646 h 342"/>
                <a:gd name="T38" fmla="*/ 2147483646 w 1341"/>
                <a:gd name="T39" fmla="*/ 2147483646 h 342"/>
                <a:gd name="T40" fmla="*/ 2147483646 w 1341"/>
                <a:gd name="T41" fmla="*/ 2147483646 h 342"/>
                <a:gd name="T42" fmla="*/ 2147483646 w 1341"/>
                <a:gd name="T43" fmla="*/ 2147483646 h 342"/>
                <a:gd name="T44" fmla="*/ 2147483646 w 1341"/>
                <a:gd name="T45" fmla="*/ 2147483646 h 342"/>
                <a:gd name="T46" fmla="*/ 2147483646 w 1341"/>
                <a:gd name="T47" fmla="*/ 2147483646 h 342"/>
                <a:gd name="T48" fmla="*/ 2147483646 w 1341"/>
                <a:gd name="T49" fmla="*/ 2147483646 h 342"/>
                <a:gd name="T50" fmla="*/ 2147483646 w 1341"/>
                <a:gd name="T51" fmla="*/ 2147483646 h 342"/>
                <a:gd name="T52" fmla="*/ 2147483646 w 1341"/>
                <a:gd name="T53" fmla="*/ 2147483646 h 342"/>
                <a:gd name="T54" fmla="*/ 2147483646 w 1341"/>
                <a:gd name="T55" fmla="*/ 2147483646 h 342"/>
                <a:gd name="T56" fmla="*/ 2147483646 w 1341"/>
                <a:gd name="T57" fmla="*/ 2147483646 h 342"/>
                <a:gd name="T58" fmla="*/ 2147483646 w 1341"/>
                <a:gd name="T59" fmla="*/ 2147483646 h 342"/>
                <a:gd name="T60" fmla="*/ 2147483646 w 1341"/>
                <a:gd name="T61" fmla="*/ 2147483646 h 342"/>
                <a:gd name="T62" fmla="*/ 2147483646 w 1341"/>
                <a:gd name="T63" fmla="*/ 2147483646 h 342"/>
                <a:gd name="T64" fmla="*/ 2147483646 w 1341"/>
                <a:gd name="T65" fmla="*/ 2147483646 h 342"/>
                <a:gd name="T66" fmla="*/ 2147483646 w 1341"/>
                <a:gd name="T67" fmla="*/ 2147483646 h 342"/>
                <a:gd name="T68" fmla="*/ 2147483646 w 1341"/>
                <a:gd name="T69" fmla="*/ 2147483646 h 342"/>
                <a:gd name="T70" fmla="*/ 2147483646 w 1341"/>
                <a:gd name="T71" fmla="*/ 2147483646 h 342"/>
                <a:gd name="T72" fmla="*/ 2147483646 w 1341"/>
                <a:gd name="T73" fmla="*/ 2147483646 h 342"/>
                <a:gd name="T74" fmla="*/ 2147483646 w 1341"/>
                <a:gd name="T75" fmla="*/ 2147483646 h 342"/>
                <a:gd name="T76" fmla="*/ 2147483646 w 1341"/>
                <a:gd name="T77" fmla="*/ 2147483646 h 342"/>
                <a:gd name="T78" fmla="*/ 2147483646 w 1341"/>
                <a:gd name="T79" fmla="*/ 2147483646 h 342"/>
                <a:gd name="T80" fmla="*/ 2147483646 w 1341"/>
                <a:gd name="T81" fmla="*/ 2147483646 h 342"/>
                <a:gd name="T82" fmla="*/ 2147483646 w 1341"/>
                <a:gd name="T83" fmla="*/ 2147483646 h 342"/>
                <a:gd name="T84" fmla="*/ 2147483646 w 1341"/>
                <a:gd name="T85" fmla="*/ 2147483646 h 342"/>
                <a:gd name="T86" fmla="*/ 2147483646 w 1341"/>
                <a:gd name="T87" fmla="*/ 2147483646 h 342"/>
                <a:gd name="T88" fmla="*/ 2147483646 w 1341"/>
                <a:gd name="T89" fmla="*/ 2147483646 h 342"/>
                <a:gd name="T90" fmla="*/ 2147483646 w 1341"/>
                <a:gd name="T91" fmla="*/ 2147483646 h 342"/>
                <a:gd name="T92" fmla="*/ 2147483646 w 1341"/>
                <a:gd name="T93" fmla="*/ 2147483646 h 342"/>
                <a:gd name="T94" fmla="*/ 2147483646 w 1341"/>
                <a:gd name="T95" fmla="*/ 2147483646 h 342"/>
                <a:gd name="T96" fmla="*/ 2147483646 w 1341"/>
                <a:gd name="T97" fmla="*/ 2147483646 h 342"/>
                <a:gd name="T98" fmla="*/ 2147483646 w 1341"/>
                <a:gd name="T99" fmla="*/ 2147483646 h 342"/>
                <a:gd name="T100" fmla="*/ 2147483646 w 1341"/>
                <a:gd name="T101" fmla="*/ 2147483646 h 342"/>
                <a:gd name="T102" fmla="*/ 2147483646 w 1341"/>
                <a:gd name="T103" fmla="*/ 2147483646 h 342"/>
                <a:gd name="T104" fmla="*/ 2147483646 w 1341"/>
                <a:gd name="T105" fmla="*/ 2147483646 h 342"/>
                <a:gd name="T106" fmla="*/ 2147483646 w 1341"/>
                <a:gd name="T107" fmla="*/ 2147483646 h 342"/>
                <a:gd name="T108" fmla="*/ 2147483646 w 1341"/>
                <a:gd name="T109" fmla="*/ 2147483646 h 342"/>
                <a:gd name="T110" fmla="*/ 2147483646 w 1341"/>
                <a:gd name="T111" fmla="*/ 2147483646 h 342"/>
                <a:gd name="T112" fmla="*/ 2147483646 w 1341"/>
                <a:gd name="T113" fmla="*/ 2147483646 h 342"/>
                <a:gd name="T114" fmla="*/ 2147483646 w 1341"/>
                <a:gd name="T115" fmla="*/ 2147483646 h 342"/>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341" h="342">
                  <a:moveTo>
                    <a:pt x="29" y="132"/>
                  </a:moveTo>
                  <a:cubicBezTo>
                    <a:pt x="0" y="132"/>
                    <a:pt x="0" y="132"/>
                    <a:pt x="0" y="132"/>
                  </a:cubicBezTo>
                  <a:cubicBezTo>
                    <a:pt x="0" y="0"/>
                    <a:pt x="0" y="0"/>
                    <a:pt x="0" y="0"/>
                  </a:cubicBezTo>
                  <a:cubicBezTo>
                    <a:pt x="29" y="0"/>
                    <a:pt x="29" y="0"/>
                    <a:pt x="29" y="0"/>
                  </a:cubicBezTo>
                  <a:cubicBezTo>
                    <a:pt x="29" y="52"/>
                    <a:pt x="29" y="52"/>
                    <a:pt x="29" y="52"/>
                  </a:cubicBezTo>
                  <a:cubicBezTo>
                    <a:pt x="80" y="52"/>
                    <a:pt x="80" y="52"/>
                    <a:pt x="80" y="52"/>
                  </a:cubicBezTo>
                  <a:cubicBezTo>
                    <a:pt x="80" y="0"/>
                    <a:pt x="80" y="0"/>
                    <a:pt x="80" y="0"/>
                  </a:cubicBezTo>
                  <a:cubicBezTo>
                    <a:pt x="109" y="0"/>
                    <a:pt x="109" y="0"/>
                    <a:pt x="109" y="0"/>
                  </a:cubicBezTo>
                  <a:cubicBezTo>
                    <a:pt x="109" y="132"/>
                    <a:pt x="109" y="132"/>
                    <a:pt x="109" y="132"/>
                  </a:cubicBezTo>
                  <a:cubicBezTo>
                    <a:pt x="80" y="132"/>
                    <a:pt x="80" y="132"/>
                    <a:pt x="80" y="132"/>
                  </a:cubicBezTo>
                  <a:cubicBezTo>
                    <a:pt x="80" y="77"/>
                    <a:pt x="80" y="77"/>
                    <a:pt x="80" y="77"/>
                  </a:cubicBezTo>
                  <a:cubicBezTo>
                    <a:pt x="29" y="77"/>
                    <a:pt x="29" y="77"/>
                    <a:pt x="29" y="77"/>
                  </a:cubicBezTo>
                  <a:lnTo>
                    <a:pt x="29" y="132"/>
                  </a:lnTo>
                  <a:close/>
                  <a:moveTo>
                    <a:pt x="174" y="134"/>
                  </a:moveTo>
                  <a:cubicBezTo>
                    <a:pt x="145" y="134"/>
                    <a:pt x="125" y="116"/>
                    <a:pt x="125" y="85"/>
                  </a:cubicBezTo>
                  <a:cubicBezTo>
                    <a:pt x="125" y="56"/>
                    <a:pt x="144" y="36"/>
                    <a:pt x="170" y="36"/>
                  </a:cubicBezTo>
                  <a:cubicBezTo>
                    <a:pt x="198" y="36"/>
                    <a:pt x="212" y="55"/>
                    <a:pt x="212" y="83"/>
                  </a:cubicBezTo>
                  <a:cubicBezTo>
                    <a:pt x="212" y="93"/>
                    <a:pt x="212" y="93"/>
                    <a:pt x="212" y="93"/>
                  </a:cubicBezTo>
                  <a:cubicBezTo>
                    <a:pt x="152" y="93"/>
                    <a:pt x="152" y="93"/>
                    <a:pt x="152" y="93"/>
                  </a:cubicBezTo>
                  <a:cubicBezTo>
                    <a:pt x="155" y="108"/>
                    <a:pt x="167" y="112"/>
                    <a:pt x="178" y="112"/>
                  </a:cubicBezTo>
                  <a:cubicBezTo>
                    <a:pt x="188" y="112"/>
                    <a:pt x="195" y="110"/>
                    <a:pt x="204" y="104"/>
                  </a:cubicBezTo>
                  <a:cubicBezTo>
                    <a:pt x="205" y="104"/>
                    <a:pt x="205" y="104"/>
                    <a:pt x="205" y="104"/>
                  </a:cubicBezTo>
                  <a:cubicBezTo>
                    <a:pt x="205" y="126"/>
                    <a:pt x="205" y="126"/>
                    <a:pt x="205" y="126"/>
                  </a:cubicBezTo>
                  <a:cubicBezTo>
                    <a:pt x="198" y="131"/>
                    <a:pt x="187" y="134"/>
                    <a:pt x="174" y="134"/>
                  </a:cubicBezTo>
                  <a:close/>
                  <a:moveTo>
                    <a:pt x="152" y="74"/>
                  </a:moveTo>
                  <a:cubicBezTo>
                    <a:pt x="186" y="74"/>
                    <a:pt x="186" y="74"/>
                    <a:pt x="186" y="74"/>
                  </a:cubicBezTo>
                  <a:cubicBezTo>
                    <a:pt x="186" y="64"/>
                    <a:pt x="182" y="58"/>
                    <a:pt x="170" y="58"/>
                  </a:cubicBezTo>
                  <a:cubicBezTo>
                    <a:pt x="162" y="58"/>
                    <a:pt x="155" y="61"/>
                    <a:pt x="152" y="74"/>
                  </a:cubicBezTo>
                  <a:close/>
                  <a:moveTo>
                    <a:pt x="287" y="77"/>
                  </a:moveTo>
                  <a:cubicBezTo>
                    <a:pt x="272" y="132"/>
                    <a:pt x="272" y="132"/>
                    <a:pt x="272" y="132"/>
                  </a:cubicBezTo>
                  <a:cubicBezTo>
                    <a:pt x="247" y="132"/>
                    <a:pt x="247" y="132"/>
                    <a:pt x="247" y="132"/>
                  </a:cubicBezTo>
                  <a:cubicBezTo>
                    <a:pt x="218" y="39"/>
                    <a:pt x="218" y="39"/>
                    <a:pt x="218" y="39"/>
                  </a:cubicBezTo>
                  <a:cubicBezTo>
                    <a:pt x="218" y="38"/>
                    <a:pt x="218" y="38"/>
                    <a:pt x="218" y="38"/>
                  </a:cubicBezTo>
                  <a:cubicBezTo>
                    <a:pt x="246" y="38"/>
                    <a:pt x="246" y="38"/>
                    <a:pt x="246" y="38"/>
                  </a:cubicBezTo>
                  <a:cubicBezTo>
                    <a:pt x="261" y="93"/>
                    <a:pt x="261" y="93"/>
                    <a:pt x="261" y="93"/>
                  </a:cubicBezTo>
                  <a:cubicBezTo>
                    <a:pt x="276" y="38"/>
                    <a:pt x="276" y="38"/>
                    <a:pt x="276" y="38"/>
                  </a:cubicBezTo>
                  <a:cubicBezTo>
                    <a:pt x="298" y="38"/>
                    <a:pt x="298" y="38"/>
                    <a:pt x="298" y="38"/>
                  </a:cubicBezTo>
                  <a:cubicBezTo>
                    <a:pt x="313" y="93"/>
                    <a:pt x="313" y="93"/>
                    <a:pt x="313" y="93"/>
                  </a:cubicBezTo>
                  <a:cubicBezTo>
                    <a:pt x="329" y="38"/>
                    <a:pt x="329" y="38"/>
                    <a:pt x="329" y="38"/>
                  </a:cubicBezTo>
                  <a:cubicBezTo>
                    <a:pt x="355" y="38"/>
                    <a:pt x="355" y="38"/>
                    <a:pt x="355" y="38"/>
                  </a:cubicBezTo>
                  <a:cubicBezTo>
                    <a:pt x="355" y="39"/>
                    <a:pt x="355" y="39"/>
                    <a:pt x="355" y="39"/>
                  </a:cubicBezTo>
                  <a:cubicBezTo>
                    <a:pt x="327" y="132"/>
                    <a:pt x="327" y="132"/>
                    <a:pt x="327" y="132"/>
                  </a:cubicBezTo>
                  <a:cubicBezTo>
                    <a:pt x="302" y="132"/>
                    <a:pt x="302" y="132"/>
                    <a:pt x="302" y="132"/>
                  </a:cubicBezTo>
                  <a:lnTo>
                    <a:pt x="287" y="77"/>
                  </a:lnTo>
                  <a:close/>
                  <a:moveTo>
                    <a:pt x="402" y="134"/>
                  </a:moveTo>
                  <a:cubicBezTo>
                    <a:pt x="379" y="134"/>
                    <a:pt x="370" y="125"/>
                    <a:pt x="370" y="104"/>
                  </a:cubicBezTo>
                  <a:cubicBezTo>
                    <a:pt x="370" y="0"/>
                    <a:pt x="370" y="0"/>
                    <a:pt x="370" y="0"/>
                  </a:cubicBezTo>
                  <a:cubicBezTo>
                    <a:pt x="398" y="0"/>
                    <a:pt x="398" y="0"/>
                    <a:pt x="398" y="0"/>
                  </a:cubicBezTo>
                  <a:cubicBezTo>
                    <a:pt x="398" y="102"/>
                    <a:pt x="398" y="102"/>
                    <a:pt x="398" y="102"/>
                  </a:cubicBezTo>
                  <a:cubicBezTo>
                    <a:pt x="398" y="108"/>
                    <a:pt x="400" y="111"/>
                    <a:pt x="406" y="111"/>
                  </a:cubicBezTo>
                  <a:cubicBezTo>
                    <a:pt x="408" y="111"/>
                    <a:pt x="410" y="110"/>
                    <a:pt x="412" y="109"/>
                  </a:cubicBezTo>
                  <a:cubicBezTo>
                    <a:pt x="413" y="109"/>
                    <a:pt x="413" y="109"/>
                    <a:pt x="413" y="109"/>
                  </a:cubicBezTo>
                  <a:cubicBezTo>
                    <a:pt x="413" y="132"/>
                    <a:pt x="413" y="132"/>
                    <a:pt x="413" y="132"/>
                  </a:cubicBezTo>
                  <a:cubicBezTo>
                    <a:pt x="410" y="133"/>
                    <a:pt x="406" y="134"/>
                    <a:pt x="402" y="134"/>
                  </a:cubicBezTo>
                  <a:close/>
                  <a:moveTo>
                    <a:pt x="469" y="134"/>
                  </a:moveTo>
                  <a:cubicBezTo>
                    <a:pt x="440" y="134"/>
                    <a:pt x="420" y="116"/>
                    <a:pt x="420" y="85"/>
                  </a:cubicBezTo>
                  <a:cubicBezTo>
                    <a:pt x="420" y="56"/>
                    <a:pt x="440" y="36"/>
                    <a:pt x="465" y="36"/>
                  </a:cubicBezTo>
                  <a:cubicBezTo>
                    <a:pt x="494" y="36"/>
                    <a:pt x="507" y="55"/>
                    <a:pt x="507" y="83"/>
                  </a:cubicBezTo>
                  <a:cubicBezTo>
                    <a:pt x="507" y="93"/>
                    <a:pt x="507" y="93"/>
                    <a:pt x="507" y="93"/>
                  </a:cubicBezTo>
                  <a:cubicBezTo>
                    <a:pt x="448" y="93"/>
                    <a:pt x="448" y="93"/>
                    <a:pt x="448" y="93"/>
                  </a:cubicBezTo>
                  <a:cubicBezTo>
                    <a:pt x="451" y="108"/>
                    <a:pt x="462" y="112"/>
                    <a:pt x="474" y="112"/>
                  </a:cubicBezTo>
                  <a:cubicBezTo>
                    <a:pt x="484" y="112"/>
                    <a:pt x="491" y="110"/>
                    <a:pt x="500" y="104"/>
                  </a:cubicBezTo>
                  <a:cubicBezTo>
                    <a:pt x="501" y="104"/>
                    <a:pt x="501" y="104"/>
                    <a:pt x="501" y="104"/>
                  </a:cubicBezTo>
                  <a:cubicBezTo>
                    <a:pt x="501" y="126"/>
                    <a:pt x="501" y="126"/>
                    <a:pt x="501" y="126"/>
                  </a:cubicBezTo>
                  <a:cubicBezTo>
                    <a:pt x="493" y="131"/>
                    <a:pt x="482" y="134"/>
                    <a:pt x="469" y="134"/>
                  </a:cubicBezTo>
                  <a:close/>
                  <a:moveTo>
                    <a:pt x="448" y="74"/>
                  </a:moveTo>
                  <a:cubicBezTo>
                    <a:pt x="482" y="74"/>
                    <a:pt x="482" y="74"/>
                    <a:pt x="482" y="74"/>
                  </a:cubicBezTo>
                  <a:cubicBezTo>
                    <a:pt x="481" y="64"/>
                    <a:pt x="477" y="58"/>
                    <a:pt x="466" y="58"/>
                  </a:cubicBezTo>
                  <a:cubicBezTo>
                    <a:pt x="457" y="58"/>
                    <a:pt x="450" y="61"/>
                    <a:pt x="448" y="74"/>
                  </a:cubicBezTo>
                  <a:close/>
                  <a:moveTo>
                    <a:pt x="622" y="38"/>
                  </a:moveTo>
                  <a:cubicBezTo>
                    <a:pt x="642" y="38"/>
                    <a:pt x="642" y="38"/>
                    <a:pt x="642" y="38"/>
                  </a:cubicBezTo>
                  <a:cubicBezTo>
                    <a:pt x="642" y="60"/>
                    <a:pt x="642" y="60"/>
                    <a:pt x="642" y="60"/>
                  </a:cubicBezTo>
                  <a:cubicBezTo>
                    <a:pt x="622" y="60"/>
                    <a:pt x="622" y="60"/>
                    <a:pt x="622" y="60"/>
                  </a:cubicBezTo>
                  <a:cubicBezTo>
                    <a:pt x="622" y="99"/>
                    <a:pt x="622" y="99"/>
                    <a:pt x="622" y="99"/>
                  </a:cubicBezTo>
                  <a:cubicBezTo>
                    <a:pt x="622" y="107"/>
                    <a:pt x="625" y="111"/>
                    <a:pt x="633" y="111"/>
                  </a:cubicBezTo>
                  <a:cubicBezTo>
                    <a:pt x="636" y="111"/>
                    <a:pt x="639" y="110"/>
                    <a:pt x="642" y="109"/>
                  </a:cubicBezTo>
                  <a:cubicBezTo>
                    <a:pt x="642" y="109"/>
                    <a:pt x="642" y="109"/>
                    <a:pt x="642" y="109"/>
                  </a:cubicBezTo>
                  <a:cubicBezTo>
                    <a:pt x="642" y="131"/>
                    <a:pt x="642" y="131"/>
                    <a:pt x="642" y="131"/>
                  </a:cubicBezTo>
                  <a:cubicBezTo>
                    <a:pt x="639" y="132"/>
                    <a:pt x="633" y="134"/>
                    <a:pt x="625" y="134"/>
                  </a:cubicBezTo>
                  <a:cubicBezTo>
                    <a:pt x="603" y="134"/>
                    <a:pt x="594" y="124"/>
                    <a:pt x="594" y="100"/>
                  </a:cubicBezTo>
                  <a:cubicBezTo>
                    <a:pt x="594" y="60"/>
                    <a:pt x="594" y="60"/>
                    <a:pt x="594" y="60"/>
                  </a:cubicBezTo>
                  <a:cubicBezTo>
                    <a:pt x="558" y="60"/>
                    <a:pt x="558" y="60"/>
                    <a:pt x="558" y="60"/>
                  </a:cubicBezTo>
                  <a:cubicBezTo>
                    <a:pt x="558" y="99"/>
                    <a:pt x="558" y="99"/>
                    <a:pt x="558" y="99"/>
                  </a:cubicBezTo>
                  <a:cubicBezTo>
                    <a:pt x="558" y="107"/>
                    <a:pt x="561" y="111"/>
                    <a:pt x="570" y="111"/>
                  </a:cubicBezTo>
                  <a:cubicBezTo>
                    <a:pt x="572" y="111"/>
                    <a:pt x="575" y="110"/>
                    <a:pt x="578" y="109"/>
                  </a:cubicBezTo>
                  <a:cubicBezTo>
                    <a:pt x="579" y="109"/>
                    <a:pt x="579" y="109"/>
                    <a:pt x="579" y="109"/>
                  </a:cubicBezTo>
                  <a:cubicBezTo>
                    <a:pt x="579" y="131"/>
                    <a:pt x="579" y="131"/>
                    <a:pt x="579" y="131"/>
                  </a:cubicBezTo>
                  <a:cubicBezTo>
                    <a:pt x="575" y="132"/>
                    <a:pt x="570" y="134"/>
                    <a:pt x="562" y="134"/>
                  </a:cubicBezTo>
                  <a:cubicBezTo>
                    <a:pt x="539" y="134"/>
                    <a:pt x="530" y="124"/>
                    <a:pt x="530" y="100"/>
                  </a:cubicBezTo>
                  <a:cubicBezTo>
                    <a:pt x="530" y="60"/>
                    <a:pt x="530" y="60"/>
                    <a:pt x="530" y="60"/>
                  </a:cubicBezTo>
                  <a:cubicBezTo>
                    <a:pt x="516" y="60"/>
                    <a:pt x="516" y="60"/>
                    <a:pt x="516" y="60"/>
                  </a:cubicBezTo>
                  <a:cubicBezTo>
                    <a:pt x="516" y="38"/>
                    <a:pt x="516" y="38"/>
                    <a:pt x="516" y="38"/>
                  </a:cubicBezTo>
                  <a:cubicBezTo>
                    <a:pt x="530" y="38"/>
                    <a:pt x="530" y="38"/>
                    <a:pt x="530" y="38"/>
                  </a:cubicBezTo>
                  <a:cubicBezTo>
                    <a:pt x="530" y="12"/>
                    <a:pt x="530" y="12"/>
                    <a:pt x="530" y="12"/>
                  </a:cubicBezTo>
                  <a:cubicBezTo>
                    <a:pt x="558" y="12"/>
                    <a:pt x="558" y="12"/>
                    <a:pt x="558" y="12"/>
                  </a:cubicBezTo>
                  <a:cubicBezTo>
                    <a:pt x="558" y="38"/>
                    <a:pt x="558" y="38"/>
                    <a:pt x="558" y="38"/>
                  </a:cubicBezTo>
                  <a:cubicBezTo>
                    <a:pt x="594" y="38"/>
                    <a:pt x="594" y="38"/>
                    <a:pt x="594" y="38"/>
                  </a:cubicBezTo>
                  <a:cubicBezTo>
                    <a:pt x="594" y="12"/>
                    <a:pt x="594" y="12"/>
                    <a:pt x="594" y="12"/>
                  </a:cubicBezTo>
                  <a:cubicBezTo>
                    <a:pt x="622" y="12"/>
                    <a:pt x="622" y="12"/>
                    <a:pt x="622" y="12"/>
                  </a:cubicBezTo>
                  <a:cubicBezTo>
                    <a:pt x="622" y="38"/>
                    <a:pt x="622" y="38"/>
                    <a:pt x="622" y="38"/>
                  </a:cubicBezTo>
                  <a:close/>
                  <a:moveTo>
                    <a:pt x="787" y="45"/>
                  </a:moveTo>
                  <a:cubicBezTo>
                    <a:pt x="787" y="73"/>
                    <a:pt x="768" y="89"/>
                    <a:pt x="738" y="89"/>
                  </a:cubicBezTo>
                  <a:cubicBezTo>
                    <a:pt x="718" y="89"/>
                    <a:pt x="718" y="89"/>
                    <a:pt x="718" y="89"/>
                  </a:cubicBezTo>
                  <a:cubicBezTo>
                    <a:pt x="718" y="132"/>
                    <a:pt x="718" y="132"/>
                    <a:pt x="718" y="132"/>
                  </a:cubicBezTo>
                  <a:cubicBezTo>
                    <a:pt x="689" y="132"/>
                    <a:pt x="689" y="132"/>
                    <a:pt x="689" y="132"/>
                  </a:cubicBezTo>
                  <a:cubicBezTo>
                    <a:pt x="689" y="0"/>
                    <a:pt x="689" y="0"/>
                    <a:pt x="689" y="0"/>
                  </a:cubicBezTo>
                  <a:cubicBezTo>
                    <a:pt x="738" y="0"/>
                    <a:pt x="738" y="0"/>
                    <a:pt x="738" y="0"/>
                  </a:cubicBezTo>
                  <a:cubicBezTo>
                    <a:pt x="768" y="0"/>
                    <a:pt x="787" y="16"/>
                    <a:pt x="787" y="45"/>
                  </a:cubicBezTo>
                  <a:close/>
                  <a:moveTo>
                    <a:pt x="736" y="65"/>
                  </a:moveTo>
                  <a:cubicBezTo>
                    <a:pt x="751" y="65"/>
                    <a:pt x="758" y="57"/>
                    <a:pt x="758" y="45"/>
                  </a:cubicBezTo>
                  <a:cubicBezTo>
                    <a:pt x="758" y="33"/>
                    <a:pt x="751" y="24"/>
                    <a:pt x="736" y="24"/>
                  </a:cubicBezTo>
                  <a:cubicBezTo>
                    <a:pt x="718" y="24"/>
                    <a:pt x="718" y="24"/>
                    <a:pt x="718" y="24"/>
                  </a:cubicBezTo>
                  <a:cubicBezTo>
                    <a:pt x="718" y="65"/>
                    <a:pt x="718" y="65"/>
                    <a:pt x="718" y="65"/>
                  </a:cubicBezTo>
                  <a:lnTo>
                    <a:pt x="736" y="65"/>
                  </a:lnTo>
                  <a:close/>
                  <a:moveTo>
                    <a:pt x="849" y="123"/>
                  </a:moveTo>
                  <a:cubicBezTo>
                    <a:pt x="843" y="130"/>
                    <a:pt x="834" y="134"/>
                    <a:pt x="824" y="134"/>
                  </a:cubicBezTo>
                  <a:cubicBezTo>
                    <a:pt x="806" y="134"/>
                    <a:pt x="791" y="122"/>
                    <a:pt x="791" y="103"/>
                  </a:cubicBezTo>
                  <a:cubicBezTo>
                    <a:pt x="791" y="84"/>
                    <a:pt x="806" y="72"/>
                    <a:pt x="827" y="72"/>
                  </a:cubicBezTo>
                  <a:cubicBezTo>
                    <a:pt x="834" y="72"/>
                    <a:pt x="841" y="73"/>
                    <a:pt x="848" y="75"/>
                  </a:cubicBezTo>
                  <a:cubicBezTo>
                    <a:pt x="848" y="73"/>
                    <a:pt x="848" y="73"/>
                    <a:pt x="848" y="73"/>
                  </a:cubicBezTo>
                  <a:cubicBezTo>
                    <a:pt x="848" y="63"/>
                    <a:pt x="842" y="59"/>
                    <a:pt x="827" y="59"/>
                  </a:cubicBezTo>
                  <a:cubicBezTo>
                    <a:pt x="818" y="59"/>
                    <a:pt x="809" y="62"/>
                    <a:pt x="801" y="66"/>
                  </a:cubicBezTo>
                  <a:cubicBezTo>
                    <a:pt x="800" y="66"/>
                    <a:pt x="800" y="66"/>
                    <a:pt x="800" y="66"/>
                  </a:cubicBezTo>
                  <a:cubicBezTo>
                    <a:pt x="800" y="44"/>
                    <a:pt x="800" y="44"/>
                    <a:pt x="800" y="44"/>
                  </a:cubicBezTo>
                  <a:cubicBezTo>
                    <a:pt x="807" y="40"/>
                    <a:pt x="820" y="36"/>
                    <a:pt x="832" y="36"/>
                  </a:cubicBezTo>
                  <a:cubicBezTo>
                    <a:pt x="860" y="36"/>
                    <a:pt x="876" y="49"/>
                    <a:pt x="876" y="73"/>
                  </a:cubicBezTo>
                  <a:cubicBezTo>
                    <a:pt x="876" y="132"/>
                    <a:pt x="876" y="132"/>
                    <a:pt x="876" y="132"/>
                  </a:cubicBezTo>
                  <a:cubicBezTo>
                    <a:pt x="849" y="132"/>
                    <a:pt x="849" y="132"/>
                    <a:pt x="849" y="132"/>
                  </a:cubicBezTo>
                  <a:cubicBezTo>
                    <a:pt x="849" y="123"/>
                    <a:pt x="849" y="123"/>
                    <a:pt x="849" y="123"/>
                  </a:cubicBezTo>
                  <a:close/>
                  <a:moveTo>
                    <a:pt x="848" y="102"/>
                  </a:moveTo>
                  <a:cubicBezTo>
                    <a:pt x="848" y="94"/>
                    <a:pt x="848" y="94"/>
                    <a:pt x="848" y="94"/>
                  </a:cubicBezTo>
                  <a:cubicBezTo>
                    <a:pt x="844" y="92"/>
                    <a:pt x="838" y="91"/>
                    <a:pt x="833" y="91"/>
                  </a:cubicBezTo>
                  <a:cubicBezTo>
                    <a:pt x="823" y="91"/>
                    <a:pt x="818" y="95"/>
                    <a:pt x="818" y="102"/>
                  </a:cubicBezTo>
                  <a:cubicBezTo>
                    <a:pt x="818" y="110"/>
                    <a:pt x="823" y="113"/>
                    <a:pt x="832" y="113"/>
                  </a:cubicBezTo>
                  <a:cubicBezTo>
                    <a:pt x="839" y="113"/>
                    <a:pt x="845" y="109"/>
                    <a:pt x="848" y="102"/>
                  </a:cubicBezTo>
                  <a:close/>
                  <a:moveTo>
                    <a:pt x="890" y="85"/>
                  </a:moveTo>
                  <a:cubicBezTo>
                    <a:pt x="890" y="55"/>
                    <a:pt x="911" y="36"/>
                    <a:pt x="939" y="36"/>
                  </a:cubicBezTo>
                  <a:cubicBezTo>
                    <a:pt x="949" y="36"/>
                    <a:pt x="958" y="38"/>
                    <a:pt x="965" y="43"/>
                  </a:cubicBezTo>
                  <a:cubicBezTo>
                    <a:pt x="965" y="67"/>
                    <a:pt x="965" y="67"/>
                    <a:pt x="965" y="67"/>
                  </a:cubicBezTo>
                  <a:cubicBezTo>
                    <a:pt x="964" y="67"/>
                    <a:pt x="964" y="67"/>
                    <a:pt x="964" y="67"/>
                  </a:cubicBezTo>
                  <a:cubicBezTo>
                    <a:pt x="958" y="62"/>
                    <a:pt x="951" y="60"/>
                    <a:pt x="943" y="60"/>
                  </a:cubicBezTo>
                  <a:cubicBezTo>
                    <a:pt x="929" y="60"/>
                    <a:pt x="918" y="69"/>
                    <a:pt x="918" y="85"/>
                  </a:cubicBezTo>
                  <a:cubicBezTo>
                    <a:pt x="918" y="101"/>
                    <a:pt x="929" y="110"/>
                    <a:pt x="943" y="110"/>
                  </a:cubicBezTo>
                  <a:cubicBezTo>
                    <a:pt x="951" y="110"/>
                    <a:pt x="958" y="108"/>
                    <a:pt x="964" y="103"/>
                  </a:cubicBezTo>
                  <a:cubicBezTo>
                    <a:pt x="965" y="103"/>
                    <a:pt x="965" y="103"/>
                    <a:pt x="965" y="103"/>
                  </a:cubicBezTo>
                  <a:cubicBezTo>
                    <a:pt x="965" y="127"/>
                    <a:pt x="965" y="127"/>
                    <a:pt x="965" y="127"/>
                  </a:cubicBezTo>
                  <a:cubicBezTo>
                    <a:pt x="958" y="132"/>
                    <a:pt x="949" y="134"/>
                    <a:pt x="939" y="134"/>
                  </a:cubicBezTo>
                  <a:cubicBezTo>
                    <a:pt x="911" y="134"/>
                    <a:pt x="890" y="115"/>
                    <a:pt x="890" y="85"/>
                  </a:cubicBezTo>
                  <a:close/>
                  <a:moveTo>
                    <a:pt x="1010" y="89"/>
                  </a:moveTo>
                  <a:cubicBezTo>
                    <a:pt x="1010" y="132"/>
                    <a:pt x="1010" y="132"/>
                    <a:pt x="1010" y="132"/>
                  </a:cubicBezTo>
                  <a:cubicBezTo>
                    <a:pt x="983" y="132"/>
                    <a:pt x="983" y="132"/>
                    <a:pt x="983" y="132"/>
                  </a:cubicBezTo>
                  <a:cubicBezTo>
                    <a:pt x="983" y="0"/>
                    <a:pt x="983" y="0"/>
                    <a:pt x="983" y="0"/>
                  </a:cubicBezTo>
                  <a:cubicBezTo>
                    <a:pt x="1010" y="0"/>
                    <a:pt x="1010" y="0"/>
                    <a:pt x="1010" y="0"/>
                  </a:cubicBezTo>
                  <a:cubicBezTo>
                    <a:pt x="1010" y="75"/>
                    <a:pt x="1010" y="75"/>
                    <a:pt x="1010" y="75"/>
                  </a:cubicBezTo>
                  <a:cubicBezTo>
                    <a:pt x="1039" y="38"/>
                    <a:pt x="1039" y="38"/>
                    <a:pt x="1039" y="38"/>
                  </a:cubicBezTo>
                  <a:cubicBezTo>
                    <a:pt x="1070" y="38"/>
                    <a:pt x="1070" y="38"/>
                    <a:pt x="1070" y="38"/>
                  </a:cubicBezTo>
                  <a:cubicBezTo>
                    <a:pt x="1070" y="39"/>
                    <a:pt x="1070" y="39"/>
                    <a:pt x="1070" y="39"/>
                  </a:cubicBezTo>
                  <a:cubicBezTo>
                    <a:pt x="1036" y="82"/>
                    <a:pt x="1036" y="82"/>
                    <a:pt x="1036" y="82"/>
                  </a:cubicBezTo>
                  <a:cubicBezTo>
                    <a:pt x="1070" y="131"/>
                    <a:pt x="1070" y="131"/>
                    <a:pt x="1070" y="131"/>
                  </a:cubicBezTo>
                  <a:cubicBezTo>
                    <a:pt x="1070" y="132"/>
                    <a:pt x="1070" y="132"/>
                    <a:pt x="1070" y="132"/>
                  </a:cubicBezTo>
                  <a:cubicBezTo>
                    <a:pt x="1038" y="132"/>
                    <a:pt x="1038" y="132"/>
                    <a:pt x="1038" y="132"/>
                  </a:cubicBezTo>
                  <a:lnTo>
                    <a:pt x="1010" y="89"/>
                  </a:lnTo>
                  <a:close/>
                  <a:moveTo>
                    <a:pt x="1133" y="123"/>
                  </a:moveTo>
                  <a:cubicBezTo>
                    <a:pt x="1127" y="130"/>
                    <a:pt x="1118" y="134"/>
                    <a:pt x="1108" y="134"/>
                  </a:cubicBezTo>
                  <a:cubicBezTo>
                    <a:pt x="1090" y="134"/>
                    <a:pt x="1075" y="122"/>
                    <a:pt x="1075" y="103"/>
                  </a:cubicBezTo>
                  <a:cubicBezTo>
                    <a:pt x="1075" y="84"/>
                    <a:pt x="1090" y="72"/>
                    <a:pt x="1112" y="72"/>
                  </a:cubicBezTo>
                  <a:cubicBezTo>
                    <a:pt x="1118" y="72"/>
                    <a:pt x="1125" y="73"/>
                    <a:pt x="1133" y="75"/>
                  </a:cubicBezTo>
                  <a:cubicBezTo>
                    <a:pt x="1133" y="73"/>
                    <a:pt x="1133" y="73"/>
                    <a:pt x="1133" y="73"/>
                  </a:cubicBezTo>
                  <a:cubicBezTo>
                    <a:pt x="1133" y="63"/>
                    <a:pt x="1127" y="59"/>
                    <a:pt x="1112" y="59"/>
                  </a:cubicBezTo>
                  <a:cubicBezTo>
                    <a:pt x="1102" y="59"/>
                    <a:pt x="1093" y="62"/>
                    <a:pt x="1086" y="66"/>
                  </a:cubicBezTo>
                  <a:cubicBezTo>
                    <a:pt x="1084" y="66"/>
                    <a:pt x="1084" y="66"/>
                    <a:pt x="1084" y="66"/>
                  </a:cubicBezTo>
                  <a:cubicBezTo>
                    <a:pt x="1084" y="44"/>
                    <a:pt x="1084" y="44"/>
                    <a:pt x="1084" y="44"/>
                  </a:cubicBezTo>
                  <a:cubicBezTo>
                    <a:pt x="1092" y="40"/>
                    <a:pt x="1104" y="36"/>
                    <a:pt x="1117" y="36"/>
                  </a:cubicBezTo>
                  <a:cubicBezTo>
                    <a:pt x="1145" y="36"/>
                    <a:pt x="1160" y="49"/>
                    <a:pt x="1160" y="73"/>
                  </a:cubicBezTo>
                  <a:cubicBezTo>
                    <a:pt x="1160" y="132"/>
                    <a:pt x="1160" y="132"/>
                    <a:pt x="1160" y="132"/>
                  </a:cubicBezTo>
                  <a:cubicBezTo>
                    <a:pt x="1133" y="132"/>
                    <a:pt x="1133" y="132"/>
                    <a:pt x="1133" y="132"/>
                  </a:cubicBezTo>
                  <a:cubicBezTo>
                    <a:pt x="1133" y="123"/>
                    <a:pt x="1133" y="123"/>
                    <a:pt x="1133" y="123"/>
                  </a:cubicBezTo>
                  <a:close/>
                  <a:moveTo>
                    <a:pt x="1133" y="102"/>
                  </a:moveTo>
                  <a:cubicBezTo>
                    <a:pt x="1133" y="94"/>
                    <a:pt x="1133" y="94"/>
                    <a:pt x="1133" y="94"/>
                  </a:cubicBezTo>
                  <a:cubicBezTo>
                    <a:pt x="1128" y="92"/>
                    <a:pt x="1123" y="91"/>
                    <a:pt x="1117" y="91"/>
                  </a:cubicBezTo>
                  <a:cubicBezTo>
                    <a:pt x="1108" y="91"/>
                    <a:pt x="1103" y="95"/>
                    <a:pt x="1103" y="102"/>
                  </a:cubicBezTo>
                  <a:cubicBezTo>
                    <a:pt x="1103" y="110"/>
                    <a:pt x="1108" y="113"/>
                    <a:pt x="1116" y="113"/>
                  </a:cubicBezTo>
                  <a:cubicBezTo>
                    <a:pt x="1124" y="113"/>
                    <a:pt x="1130" y="109"/>
                    <a:pt x="1133" y="102"/>
                  </a:cubicBezTo>
                  <a:close/>
                  <a:moveTo>
                    <a:pt x="1207" y="53"/>
                  </a:moveTo>
                  <a:cubicBezTo>
                    <a:pt x="1212" y="43"/>
                    <a:pt x="1220" y="37"/>
                    <a:pt x="1230" y="37"/>
                  </a:cubicBezTo>
                  <a:cubicBezTo>
                    <a:pt x="1234" y="37"/>
                    <a:pt x="1238" y="38"/>
                    <a:pt x="1239" y="39"/>
                  </a:cubicBezTo>
                  <a:cubicBezTo>
                    <a:pt x="1239" y="65"/>
                    <a:pt x="1239" y="65"/>
                    <a:pt x="1239" y="65"/>
                  </a:cubicBezTo>
                  <a:cubicBezTo>
                    <a:pt x="1238" y="65"/>
                    <a:pt x="1238" y="65"/>
                    <a:pt x="1238" y="65"/>
                  </a:cubicBezTo>
                  <a:cubicBezTo>
                    <a:pt x="1235" y="64"/>
                    <a:pt x="1231" y="63"/>
                    <a:pt x="1226" y="63"/>
                  </a:cubicBezTo>
                  <a:cubicBezTo>
                    <a:pt x="1217" y="63"/>
                    <a:pt x="1210" y="68"/>
                    <a:pt x="1208" y="78"/>
                  </a:cubicBezTo>
                  <a:cubicBezTo>
                    <a:pt x="1208" y="132"/>
                    <a:pt x="1208" y="132"/>
                    <a:pt x="1208" y="132"/>
                  </a:cubicBezTo>
                  <a:cubicBezTo>
                    <a:pt x="1180" y="132"/>
                    <a:pt x="1180" y="132"/>
                    <a:pt x="1180" y="132"/>
                  </a:cubicBezTo>
                  <a:cubicBezTo>
                    <a:pt x="1180" y="38"/>
                    <a:pt x="1180" y="38"/>
                    <a:pt x="1180" y="38"/>
                  </a:cubicBezTo>
                  <a:cubicBezTo>
                    <a:pt x="1207" y="38"/>
                    <a:pt x="1207" y="38"/>
                    <a:pt x="1207" y="38"/>
                  </a:cubicBezTo>
                  <a:cubicBezTo>
                    <a:pt x="1207" y="53"/>
                    <a:pt x="1207" y="53"/>
                    <a:pt x="1207" y="53"/>
                  </a:cubicBezTo>
                  <a:close/>
                  <a:moveTo>
                    <a:pt x="1314" y="122"/>
                  </a:moveTo>
                  <a:cubicBezTo>
                    <a:pt x="1308" y="130"/>
                    <a:pt x="1298" y="134"/>
                    <a:pt x="1286" y="134"/>
                  </a:cubicBezTo>
                  <a:cubicBezTo>
                    <a:pt x="1262" y="134"/>
                    <a:pt x="1246" y="112"/>
                    <a:pt x="1246" y="85"/>
                  </a:cubicBezTo>
                  <a:cubicBezTo>
                    <a:pt x="1246" y="58"/>
                    <a:pt x="1262" y="36"/>
                    <a:pt x="1286" y="36"/>
                  </a:cubicBezTo>
                  <a:cubicBezTo>
                    <a:pt x="1298" y="36"/>
                    <a:pt x="1307" y="40"/>
                    <a:pt x="1313" y="47"/>
                  </a:cubicBezTo>
                  <a:cubicBezTo>
                    <a:pt x="1313" y="0"/>
                    <a:pt x="1313" y="0"/>
                    <a:pt x="1313" y="0"/>
                  </a:cubicBezTo>
                  <a:cubicBezTo>
                    <a:pt x="1341" y="0"/>
                    <a:pt x="1341" y="0"/>
                    <a:pt x="1341" y="0"/>
                  </a:cubicBezTo>
                  <a:cubicBezTo>
                    <a:pt x="1341" y="132"/>
                    <a:pt x="1341" y="132"/>
                    <a:pt x="1341" y="132"/>
                  </a:cubicBezTo>
                  <a:cubicBezTo>
                    <a:pt x="1314" y="132"/>
                    <a:pt x="1314" y="132"/>
                    <a:pt x="1314" y="132"/>
                  </a:cubicBezTo>
                  <a:cubicBezTo>
                    <a:pt x="1314" y="122"/>
                    <a:pt x="1314" y="122"/>
                    <a:pt x="1314" y="122"/>
                  </a:cubicBezTo>
                  <a:close/>
                  <a:moveTo>
                    <a:pt x="1313" y="100"/>
                  </a:moveTo>
                  <a:cubicBezTo>
                    <a:pt x="1313" y="70"/>
                    <a:pt x="1313" y="70"/>
                    <a:pt x="1313" y="70"/>
                  </a:cubicBezTo>
                  <a:cubicBezTo>
                    <a:pt x="1308" y="63"/>
                    <a:pt x="1302" y="60"/>
                    <a:pt x="1295" y="60"/>
                  </a:cubicBezTo>
                  <a:cubicBezTo>
                    <a:pt x="1283" y="60"/>
                    <a:pt x="1275" y="69"/>
                    <a:pt x="1275" y="85"/>
                  </a:cubicBezTo>
                  <a:cubicBezTo>
                    <a:pt x="1275" y="101"/>
                    <a:pt x="1283" y="110"/>
                    <a:pt x="1295" y="110"/>
                  </a:cubicBezTo>
                  <a:cubicBezTo>
                    <a:pt x="1302" y="110"/>
                    <a:pt x="1308" y="107"/>
                    <a:pt x="1313" y="100"/>
                  </a:cubicBezTo>
                  <a:close/>
                  <a:moveTo>
                    <a:pt x="0" y="175"/>
                  </a:moveTo>
                  <a:cubicBezTo>
                    <a:pt x="81" y="175"/>
                    <a:pt x="81" y="175"/>
                    <a:pt x="81" y="175"/>
                  </a:cubicBezTo>
                  <a:cubicBezTo>
                    <a:pt x="81" y="191"/>
                    <a:pt x="81" y="191"/>
                    <a:pt x="81" y="191"/>
                  </a:cubicBezTo>
                  <a:cubicBezTo>
                    <a:pt x="18" y="191"/>
                    <a:pt x="18" y="191"/>
                    <a:pt x="18" y="191"/>
                  </a:cubicBezTo>
                  <a:cubicBezTo>
                    <a:pt x="18" y="231"/>
                    <a:pt x="18" y="231"/>
                    <a:pt x="18" y="231"/>
                  </a:cubicBezTo>
                  <a:cubicBezTo>
                    <a:pt x="75" y="231"/>
                    <a:pt x="75" y="231"/>
                    <a:pt x="75" y="231"/>
                  </a:cubicBezTo>
                  <a:cubicBezTo>
                    <a:pt x="75" y="247"/>
                    <a:pt x="75" y="247"/>
                    <a:pt x="75" y="247"/>
                  </a:cubicBezTo>
                  <a:cubicBezTo>
                    <a:pt x="18" y="247"/>
                    <a:pt x="18" y="247"/>
                    <a:pt x="18" y="247"/>
                  </a:cubicBezTo>
                  <a:cubicBezTo>
                    <a:pt x="18" y="291"/>
                    <a:pt x="18" y="291"/>
                    <a:pt x="18" y="291"/>
                  </a:cubicBezTo>
                  <a:cubicBezTo>
                    <a:pt x="81" y="291"/>
                    <a:pt x="81" y="291"/>
                    <a:pt x="81" y="291"/>
                  </a:cubicBezTo>
                  <a:cubicBezTo>
                    <a:pt x="81" y="307"/>
                    <a:pt x="81" y="307"/>
                    <a:pt x="81" y="307"/>
                  </a:cubicBezTo>
                  <a:cubicBezTo>
                    <a:pt x="0" y="307"/>
                    <a:pt x="0" y="307"/>
                    <a:pt x="0" y="307"/>
                  </a:cubicBezTo>
                  <a:lnTo>
                    <a:pt x="0" y="175"/>
                  </a:lnTo>
                  <a:close/>
                  <a:moveTo>
                    <a:pt x="149" y="212"/>
                  </a:moveTo>
                  <a:cubicBezTo>
                    <a:pt x="169" y="212"/>
                    <a:pt x="181" y="226"/>
                    <a:pt x="181" y="248"/>
                  </a:cubicBezTo>
                  <a:cubicBezTo>
                    <a:pt x="181" y="307"/>
                    <a:pt x="181" y="307"/>
                    <a:pt x="181" y="307"/>
                  </a:cubicBezTo>
                  <a:cubicBezTo>
                    <a:pt x="164" y="307"/>
                    <a:pt x="164" y="307"/>
                    <a:pt x="164" y="307"/>
                  </a:cubicBezTo>
                  <a:cubicBezTo>
                    <a:pt x="164" y="249"/>
                    <a:pt x="164" y="249"/>
                    <a:pt x="164" y="249"/>
                  </a:cubicBezTo>
                  <a:cubicBezTo>
                    <a:pt x="164" y="237"/>
                    <a:pt x="157" y="228"/>
                    <a:pt x="144" y="228"/>
                  </a:cubicBezTo>
                  <a:cubicBezTo>
                    <a:pt x="133" y="228"/>
                    <a:pt x="124" y="235"/>
                    <a:pt x="121" y="245"/>
                  </a:cubicBezTo>
                  <a:cubicBezTo>
                    <a:pt x="121" y="307"/>
                    <a:pt x="121" y="307"/>
                    <a:pt x="121" y="307"/>
                  </a:cubicBezTo>
                  <a:cubicBezTo>
                    <a:pt x="103" y="307"/>
                    <a:pt x="103" y="307"/>
                    <a:pt x="103" y="307"/>
                  </a:cubicBezTo>
                  <a:cubicBezTo>
                    <a:pt x="103" y="214"/>
                    <a:pt x="103" y="214"/>
                    <a:pt x="103" y="214"/>
                  </a:cubicBezTo>
                  <a:cubicBezTo>
                    <a:pt x="121" y="214"/>
                    <a:pt x="121" y="214"/>
                    <a:pt x="121" y="214"/>
                  </a:cubicBezTo>
                  <a:cubicBezTo>
                    <a:pt x="121" y="227"/>
                    <a:pt x="121" y="227"/>
                    <a:pt x="121" y="227"/>
                  </a:cubicBezTo>
                  <a:cubicBezTo>
                    <a:pt x="126" y="219"/>
                    <a:pt x="136" y="212"/>
                    <a:pt x="149" y="212"/>
                  </a:cubicBezTo>
                  <a:close/>
                  <a:moveTo>
                    <a:pt x="228" y="214"/>
                  </a:moveTo>
                  <a:cubicBezTo>
                    <a:pt x="252" y="214"/>
                    <a:pt x="252" y="214"/>
                    <a:pt x="252" y="214"/>
                  </a:cubicBezTo>
                  <a:cubicBezTo>
                    <a:pt x="252" y="229"/>
                    <a:pt x="252" y="229"/>
                    <a:pt x="252" y="229"/>
                  </a:cubicBezTo>
                  <a:cubicBezTo>
                    <a:pt x="228" y="229"/>
                    <a:pt x="228" y="229"/>
                    <a:pt x="228" y="229"/>
                  </a:cubicBezTo>
                  <a:cubicBezTo>
                    <a:pt x="228" y="279"/>
                    <a:pt x="228" y="279"/>
                    <a:pt x="228" y="279"/>
                  </a:cubicBezTo>
                  <a:cubicBezTo>
                    <a:pt x="228" y="289"/>
                    <a:pt x="234" y="293"/>
                    <a:pt x="243" y="293"/>
                  </a:cubicBezTo>
                  <a:cubicBezTo>
                    <a:pt x="246" y="293"/>
                    <a:pt x="249" y="293"/>
                    <a:pt x="251" y="292"/>
                  </a:cubicBezTo>
                  <a:cubicBezTo>
                    <a:pt x="252" y="292"/>
                    <a:pt x="252" y="292"/>
                    <a:pt x="252" y="292"/>
                  </a:cubicBezTo>
                  <a:cubicBezTo>
                    <a:pt x="252" y="307"/>
                    <a:pt x="252" y="307"/>
                    <a:pt x="252" y="307"/>
                  </a:cubicBezTo>
                  <a:cubicBezTo>
                    <a:pt x="249" y="308"/>
                    <a:pt x="246" y="309"/>
                    <a:pt x="241" y="309"/>
                  </a:cubicBezTo>
                  <a:cubicBezTo>
                    <a:pt x="219" y="309"/>
                    <a:pt x="211" y="299"/>
                    <a:pt x="211" y="281"/>
                  </a:cubicBezTo>
                  <a:cubicBezTo>
                    <a:pt x="211" y="229"/>
                    <a:pt x="211" y="229"/>
                    <a:pt x="211" y="229"/>
                  </a:cubicBezTo>
                  <a:cubicBezTo>
                    <a:pt x="195" y="229"/>
                    <a:pt x="195" y="229"/>
                    <a:pt x="195" y="229"/>
                  </a:cubicBezTo>
                  <a:cubicBezTo>
                    <a:pt x="195" y="214"/>
                    <a:pt x="195" y="214"/>
                    <a:pt x="195" y="214"/>
                  </a:cubicBezTo>
                  <a:cubicBezTo>
                    <a:pt x="211" y="214"/>
                    <a:pt x="211" y="214"/>
                    <a:pt x="211" y="214"/>
                  </a:cubicBezTo>
                  <a:cubicBezTo>
                    <a:pt x="211" y="189"/>
                    <a:pt x="211" y="189"/>
                    <a:pt x="211" y="189"/>
                  </a:cubicBezTo>
                  <a:cubicBezTo>
                    <a:pt x="228" y="189"/>
                    <a:pt x="228" y="189"/>
                    <a:pt x="228" y="189"/>
                  </a:cubicBezTo>
                  <a:lnTo>
                    <a:pt x="228" y="214"/>
                  </a:lnTo>
                  <a:close/>
                  <a:moveTo>
                    <a:pt x="309" y="309"/>
                  </a:moveTo>
                  <a:cubicBezTo>
                    <a:pt x="282" y="309"/>
                    <a:pt x="263" y="290"/>
                    <a:pt x="263" y="261"/>
                  </a:cubicBezTo>
                  <a:cubicBezTo>
                    <a:pt x="263" y="232"/>
                    <a:pt x="280" y="212"/>
                    <a:pt x="305" y="212"/>
                  </a:cubicBezTo>
                  <a:cubicBezTo>
                    <a:pt x="331" y="212"/>
                    <a:pt x="344" y="230"/>
                    <a:pt x="344" y="258"/>
                  </a:cubicBezTo>
                  <a:cubicBezTo>
                    <a:pt x="344" y="266"/>
                    <a:pt x="344" y="266"/>
                    <a:pt x="344" y="266"/>
                  </a:cubicBezTo>
                  <a:cubicBezTo>
                    <a:pt x="281" y="266"/>
                    <a:pt x="281" y="266"/>
                    <a:pt x="281" y="266"/>
                  </a:cubicBezTo>
                  <a:cubicBezTo>
                    <a:pt x="282" y="284"/>
                    <a:pt x="295" y="293"/>
                    <a:pt x="311" y="293"/>
                  </a:cubicBezTo>
                  <a:cubicBezTo>
                    <a:pt x="321" y="293"/>
                    <a:pt x="329" y="291"/>
                    <a:pt x="337" y="285"/>
                  </a:cubicBezTo>
                  <a:cubicBezTo>
                    <a:pt x="338" y="285"/>
                    <a:pt x="338" y="285"/>
                    <a:pt x="338" y="285"/>
                  </a:cubicBezTo>
                  <a:cubicBezTo>
                    <a:pt x="338" y="300"/>
                    <a:pt x="338" y="300"/>
                    <a:pt x="338" y="300"/>
                  </a:cubicBezTo>
                  <a:cubicBezTo>
                    <a:pt x="330" y="306"/>
                    <a:pt x="320" y="309"/>
                    <a:pt x="309" y="309"/>
                  </a:cubicBezTo>
                  <a:close/>
                  <a:moveTo>
                    <a:pt x="281" y="251"/>
                  </a:moveTo>
                  <a:cubicBezTo>
                    <a:pt x="327" y="251"/>
                    <a:pt x="327" y="251"/>
                    <a:pt x="327" y="251"/>
                  </a:cubicBezTo>
                  <a:cubicBezTo>
                    <a:pt x="327" y="237"/>
                    <a:pt x="320" y="227"/>
                    <a:pt x="306" y="227"/>
                  </a:cubicBezTo>
                  <a:cubicBezTo>
                    <a:pt x="292" y="227"/>
                    <a:pt x="284" y="237"/>
                    <a:pt x="281" y="251"/>
                  </a:cubicBezTo>
                  <a:close/>
                  <a:moveTo>
                    <a:pt x="382" y="228"/>
                  </a:moveTo>
                  <a:cubicBezTo>
                    <a:pt x="386" y="218"/>
                    <a:pt x="395" y="212"/>
                    <a:pt x="405" y="212"/>
                  </a:cubicBezTo>
                  <a:cubicBezTo>
                    <a:pt x="409" y="212"/>
                    <a:pt x="413" y="213"/>
                    <a:pt x="414" y="214"/>
                  </a:cubicBezTo>
                  <a:cubicBezTo>
                    <a:pt x="414" y="231"/>
                    <a:pt x="414" y="231"/>
                    <a:pt x="414" y="231"/>
                  </a:cubicBezTo>
                  <a:cubicBezTo>
                    <a:pt x="414" y="231"/>
                    <a:pt x="414" y="231"/>
                    <a:pt x="414" y="231"/>
                  </a:cubicBezTo>
                  <a:cubicBezTo>
                    <a:pt x="411" y="230"/>
                    <a:pt x="407" y="229"/>
                    <a:pt x="403" y="229"/>
                  </a:cubicBezTo>
                  <a:cubicBezTo>
                    <a:pt x="393" y="229"/>
                    <a:pt x="385" y="236"/>
                    <a:pt x="382" y="246"/>
                  </a:cubicBezTo>
                  <a:cubicBezTo>
                    <a:pt x="382" y="307"/>
                    <a:pt x="382" y="307"/>
                    <a:pt x="382" y="307"/>
                  </a:cubicBezTo>
                  <a:cubicBezTo>
                    <a:pt x="365" y="307"/>
                    <a:pt x="365" y="307"/>
                    <a:pt x="365" y="307"/>
                  </a:cubicBezTo>
                  <a:cubicBezTo>
                    <a:pt x="365" y="214"/>
                    <a:pt x="365" y="214"/>
                    <a:pt x="365" y="214"/>
                  </a:cubicBezTo>
                  <a:cubicBezTo>
                    <a:pt x="382" y="214"/>
                    <a:pt x="382" y="214"/>
                    <a:pt x="382" y="214"/>
                  </a:cubicBezTo>
                  <a:cubicBezTo>
                    <a:pt x="382" y="228"/>
                    <a:pt x="382" y="228"/>
                    <a:pt x="382" y="228"/>
                  </a:cubicBezTo>
                  <a:close/>
                  <a:moveTo>
                    <a:pt x="474" y="212"/>
                  </a:moveTo>
                  <a:cubicBezTo>
                    <a:pt x="502" y="212"/>
                    <a:pt x="516" y="235"/>
                    <a:pt x="516" y="260"/>
                  </a:cubicBezTo>
                  <a:cubicBezTo>
                    <a:pt x="516" y="286"/>
                    <a:pt x="502" y="309"/>
                    <a:pt x="474" y="309"/>
                  </a:cubicBezTo>
                  <a:cubicBezTo>
                    <a:pt x="463" y="309"/>
                    <a:pt x="453" y="303"/>
                    <a:pt x="448" y="296"/>
                  </a:cubicBezTo>
                  <a:cubicBezTo>
                    <a:pt x="448" y="342"/>
                    <a:pt x="448" y="342"/>
                    <a:pt x="448" y="342"/>
                  </a:cubicBezTo>
                  <a:cubicBezTo>
                    <a:pt x="430" y="342"/>
                    <a:pt x="430" y="342"/>
                    <a:pt x="430" y="342"/>
                  </a:cubicBezTo>
                  <a:cubicBezTo>
                    <a:pt x="430" y="214"/>
                    <a:pt x="430" y="214"/>
                    <a:pt x="430" y="214"/>
                  </a:cubicBezTo>
                  <a:cubicBezTo>
                    <a:pt x="448" y="214"/>
                    <a:pt x="448" y="214"/>
                    <a:pt x="448" y="214"/>
                  </a:cubicBezTo>
                  <a:cubicBezTo>
                    <a:pt x="448" y="224"/>
                    <a:pt x="448" y="224"/>
                    <a:pt x="448" y="224"/>
                  </a:cubicBezTo>
                  <a:cubicBezTo>
                    <a:pt x="453" y="218"/>
                    <a:pt x="463" y="212"/>
                    <a:pt x="474" y="212"/>
                  </a:cubicBezTo>
                  <a:close/>
                  <a:moveTo>
                    <a:pt x="471" y="293"/>
                  </a:moveTo>
                  <a:cubicBezTo>
                    <a:pt x="488" y="293"/>
                    <a:pt x="498" y="279"/>
                    <a:pt x="498" y="260"/>
                  </a:cubicBezTo>
                  <a:cubicBezTo>
                    <a:pt x="498" y="242"/>
                    <a:pt x="488" y="228"/>
                    <a:pt x="471" y="228"/>
                  </a:cubicBezTo>
                  <a:cubicBezTo>
                    <a:pt x="461" y="228"/>
                    <a:pt x="453" y="233"/>
                    <a:pt x="448" y="243"/>
                  </a:cubicBezTo>
                  <a:cubicBezTo>
                    <a:pt x="448" y="278"/>
                    <a:pt x="448" y="278"/>
                    <a:pt x="448" y="278"/>
                  </a:cubicBezTo>
                  <a:cubicBezTo>
                    <a:pt x="453" y="287"/>
                    <a:pt x="461" y="293"/>
                    <a:pt x="471" y="293"/>
                  </a:cubicBezTo>
                  <a:close/>
                  <a:moveTo>
                    <a:pt x="554" y="228"/>
                  </a:moveTo>
                  <a:cubicBezTo>
                    <a:pt x="558" y="218"/>
                    <a:pt x="567" y="212"/>
                    <a:pt x="577" y="212"/>
                  </a:cubicBezTo>
                  <a:cubicBezTo>
                    <a:pt x="581" y="212"/>
                    <a:pt x="585" y="213"/>
                    <a:pt x="587" y="214"/>
                  </a:cubicBezTo>
                  <a:cubicBezTo>
                    <a:pt x="587" y="231"/>
                    <a:pt x="587" y="231"/>
                    <a:pt x="587" y="231"/>
                  </a:cubicBezTo>
                  <a:cubicBezTo>
                    <a:pt x="586" y="231"/>
                    <a:pt x="586" y="231"/>
                    <a:pt x="586" y="231"/>
                  </a:cubicBezTo>
                  <a:cubicBezTo>
                    <a:pt x="583" y="230"/>
                    <a:pt x="579" y="229"/>
                    <a:pt x="575" y="229"/>
                  </a:cubicBezTo>
                  <a:cubicBezTo>
                    <a:pt x="565" y="229"/>
                    <a:pt x="557" y="236"/>
                    <a:pt x="554" y="246"/>
                  </a:cubicBezTo>
                  <a:cubicBezTo>
                    <a:pt x="554" y="307"/>
                    <a:pt x="554" y="307"/>
                    <a:pt x="554" y="307"/>
                  </a:cubicBezTo>
                  <a:cubicBezTo>
                    <a:pt x="537" y="307"/>
                    <a:pt x="537" y="307"/>
                    <a:pt x="537" y="307"/>
                  </a:cubicBezTo>
                  <a:cubicBezTo>
                    <a:pt x="537" y="214"/>
                    <a:pt x="537" y="214"/>
                    <a:pt x="537" y="214"/>
                  </a:cubicBezTo>
                  <a:cubicBezTo>
                    <a:pt x="554" y="214"/>
                    <a:pt x="554" y="214"/>
                    <a:pt x="554" y="214"/>
                  </a:cubicBezTo>
                  <a:cubicBezTo>
                    <a:pt x="554" y="228"/>
                    <a:pt x="554" y="228"/>
                    <a:pt x="554" y="228"/>
                  </a:cubicBezTo>
                  <a:close/>
                  <a:moveTo>
                    <a:pt x="612" y="176"/>
                  </a:moveTo>
                  <a:cubicBezTo>
                    <a:pt x="618" y="176"/>
                    <a:pt x="623" y="181"/>
                    <a:pt x="623" y="187"/>
                  </a:cubicBezTo>
                  <a:cubicBezTo>
                    <a:pt x="623" y="193"/>
                    <a:pt x="618" y="198"/>
                    <a:pt x="612" y="198"/>
                  </a:cubicBezTo>
                  <a:cubicBezTo>
                    <a:pt x="606" y="198"/>
                    <a:pt x="601" y="193"/>
                    <a:pt x="601" y="187"/>
                  </a:cubicBezTo>
                  <a:cubicBezTo>
                    <a:pt x="601" y="181"/>
                    <a:pt x="606" y="176"/>
                    <a:pt x="612" y="176"/>
                  </a:cubicBezTo>
                  <a:close/>
                  <a:moveTo>
                    <a:pt x="603" y="214"/>
                  </a:moveTo>
                  <a:cubicBezTo>
                    <a:pt x="621" y="214"/>
                    <a:pt x="621" y="214"/>
                    <a:pt x="621" y="214"/>
                  </a:cubicBezTo>
                  <a:cubicBezTo>
                    <a:pt x="621" y="307"/>
                    <a:pt x="621" y="307"/>
                    <a:pt x="621" y="307"/>
                  </a:cubicBezTo>
                  <a:cubicBezTo>
                    <a:pt x="603" y="307"/>
                    <a:pt x="603" y="307"/>
                    <a:pt x="603" y="307"/>
                  </a:cubicBezTo>
                  <a:lnTo>
                    <a:pt x="603" y="214"/>
                  </a:lnTo>
                  <a:close/>
                  <a:moveTo>
                    <a:pt x="683" y="252"/>
                  </a:moveTo>
                  <a:cubicBezTo>
                    <a:pt x="696" y="257"/>
                    <a:pt x="711" y="262"/>
                    <a:pt x="711" y="280"/>
                  </a:cubicBezTo>
                  <a:cubicBezTo>
                    <a:pt x="711" y="299"/>
                    <a:pt x="696" y="309"/>
                    <a:pt x="675" y="309"/>
                  </a:cubicBezTo>
                  <a:cubicBezTo>
                    <a:pt x="663" y="309"/>
                    <a:pt x="651" y="306"/>
                    <a:pt x="644" y="300"/>
                  </a:cubicBezTo>
                  <a:cubicBezTo>
                    <a:pt x="644" y="283"/>
                    <a:pt x="644" y="283"/>
                    <a:pt x="644" y="283"/>
                  </a:cubicBezTo>
                  <a:cubicBezTo>
                    <a:pt x="645" y="283"/>
                    <a:pt x="645" y="283"/>
                    <a:pt x="645" y="283"/>
                  </a:cubicBezTo>
                  <a:cubicBezTo>
                    <a:pt x="653" y="291"/>
                    <a:pt x="664" y="294"/>
                    <a:pt x="675" y="294"/>
                  </a:cubicBezTo>
                  <a:cubicBezTo>
                    <a:pt x="685" y="294"/>
                    <a:pt x="694" y="290"/>
                    <a:pt x="694" y="282"/>
                  </a:cubicBezTo>
                  <a:cubicBezTo>
                    <a:pt x="694" y="274"/>
                    <a:pt x="687" y="272"/>
                    <a:pt x="672" y="267"/>
                  </a:cubicBezTo>
                  <a:cubicBezTo>
                    <a:pt x="659" y="263"/>
                    <a:pt x="644" y="258"/>
                    <a:pt x="644" y="240"/>
                  </a:cubicBezTo>
                  <a:cubicBezTo>
                    <a:pt x="644" y="223"/>
                    <a:pt x="659" y="212"/>
                    <a:pt x="678" y="212"/>
                  </a:cubicBezTo>
                  <a:cubicBezTo>
                    <a:pt x="689" y="212"/>
                    <a:pt x="699" y="214"/>
                    <a:pt x="706" y="220"/>
                  </a:cubicBezTo>
                  <a:cubicBezTo>
                    <a:pt x="706" y="236"/>
                    <a:pt x="706" y="236"/>
                    <a:pt x="706" y="236"/>
                  </a:cubicBezTo>
                  <a:cubicBezTo>
                    <a:pt x="706" y="236"/>
                    <a:pt x="706" y="236"/>
                    <a:pt x="706" y="236"/>
                  </a:cubicBezTo>
                  <a:cubicBezTo>
                    <a:pt x="698" y="230"/>
                    <a:pt x="689" y="227"/>
                    <a:pt x="678" y="227"/>
                  </a:cubicBezTo>
                  <a:cubicBezTo>
                    <a:pt x="667" y="227"/>
                    <a:pt x="661" y="232"/>
                    <a:pt x="661" y="238"/>
                  </a:cubicBezTo>
                  <a:cubicBezTo>
                    <a:pt x="661" y="246"/>
                    <a:pt x="668" y="248"/>
                    <a:pt x="683" y="252"/>
                  </a:cubicBezTo>
                  <a:close/>
                  <a:moveTo>
                    <a:pt x="772" y="309"/>
                  </a:moveTo>
                  <a:cubicBezTo>
                    <a:pt x="745" y="309"/>
                    <a:pt x="726" y="290"/>
                    <a:pt x="726" y="261"/>
                  </a:cubicBezTo>
                  <a:cubicBezTo>
                    <a:pt x="726" y="232"/>
                    <a:pt x="744" y="212"/>
                    <a:pt x="769" y="212"/>
                  </a:cubicBezTo>
                  <a:cubicBezTo>
                    <a:pt x="794" y="212"/>
                    <a:pt x="807" y="230"/>
                    <a:pt x="807" y="258"/>
                  </a:cubicBezTo>
                  <a:cubicBezTo>
                    <a:pt x="807" y="266"/>
                    <a:pt x="807" y="266"/>
                    <a:pt x="807" y="266"/>
                  </a:cubicBezTo>
                  <a:cubicBezTo>
                    <a:pt x="744" y="266"/>
                    <a:pt x="744" y="266"/>
                    <a:pt x="744" y="266"/>
                  </a:cubicBezTo>
                  <a:cubicBezTo>
                    <a:pt x="746" y="284"/>
                    <a:pt x="758" y="293"/>
                    <a:pt x="774" y="293"/>
                  </a:cubicBezTo>
                  <a:cubicBezTo>
                    <a:pt x="785" y="293"/>
                    <a:pt x="792" y="291"/>
                    <a:pt x="800" y="285"/>
                  </a:cubicBezTo>
                  <a:cubicBezTo>
                    <a:pt x="801" y="285"/>
                    <a:pt x="801" y="285"/>
                    <a:pt x="801" y="285"/>
                  </a:cubicBezTo>
                  <a:cubicBezTo>
                    <a:pt x="801" y="300"/>
                    <a:pt x="801" y="300"/>
                    <a:pt x="801" y="300"/>
                  </a:cubicBezTo>
                  <a:cubicBezTo>
                    <a:pt x="793" y="306"/>
                    <a:pt x="783" y="309"/>
                    <a:pt x="772" y="309"/>
                  </a:cubicBezTo>
                  <a:close/>
                  <a:moveTo>
                    <a:pt x="744" y="251"/>
                  </a:moveTo>
                  <a:cubicBezTo>
                    <a:pt x="791" y="251"/>
                    <a:pt x="791" y="251"/>
                    <a:pt x="791" y="251"/>
                  </a:cubicBezTo>
                  <a:cubicBezTo>
                    <a:pt x="790" y="237"/>
                    <a:pt x="783" y="227"/>
                    <a:pt x="769" y="227"/>
                  </a:cubicBezTo>
                  <a:cubicBezTo>
                    <a:pt x="756" y="227"/>
                    <a:pt x="747" y="237"/>
                    <a:pt x="744" y="2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67652543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ctr" rtl="0" eaLnBrk="1" fontAlgn="base" hangingPunct="1">
        <a:spcBef>
          <a:spcPct val="0"/>
        </a:spcBef>
        <a:spcAft>
          <a:spcPct val="0"/>
        </a:spcAft>
        <a:defRPr sz="3200" b="1" kern="1200">
          <a:solidFill>
            <a:schemeClr val="bg1"/>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3200" b="1">
          <a:solidFill>
            <a:schemeClr val="bg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rgbClr val="7691E6"/>
        </a:buClr>
        <a:buFont typeface="Wingdings" panose="05000000000000000000" pitchFamily="2" charset="2"/>
        <a:buChar char="n"/>
        <a:defRPr sz="2800" b="1" kern="1200">
          <a:solidFill>
            <a:schemeClr val="tx1"/>
          </a:solidFill>
          <a:latin typeface="微软雅黑" panose="020B0503020204020204" pitchFamily="34" charset="-122"/>
          <a:ea typeface="微软雅黑" panose="020B0503020204020204" pitchFamily="34" charset="-122"/>
          <a:cs typeface="+mn-cs"/>
        </a:defRPr>
      </a:lvl1pPr>
      <a:lvl2pPr marL="742950" indent="-285750" algn="l" rtl="0" eaLnBrk="1" fontAlgn="base" hangingPunct="1">
        <a:spcBef>
          <a:spcPct val="20000"/>
        </a:spcBef>
        <a:spcAft>
          <a:spcPct val="0"/>
        </a:spcAft>
        <a:buClr>
          <a:srgbClr val="7691E6"/>
        </a:buClr>
        <a:buFont typeface="Wingdings" panose="05000000000000000000" pitchFamily="2" charset="2"/>
        <a:buChar char="n"/>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rtl="0" eaLnBrk="1" fontAlgn="base" hangingPunct="1">
        <a:spcBef>
          <a:spcPct val="20000"/>
        </a:spcBef>
        <a:spcAft>
          <a:spcPct val="0"/>
        </a:spcAft>
        <a:buClr>
          <a:srgbClr val="7691E6"/>
        </a:buClr>
        <a:buFont typeface="Wingdings" panose="05000000000000000000" pitchFamily="2" charset="2"/>
        <a:buChar char="n"/>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rtl="0" eaLnBrk="1" fontAlgn="base" hangingPunct="1">
        <a:spcBef>
          <a:spcPct val="20000"/>
        </a:spcBef>
        <a:spcAft>
          <a:spcPct val="0"/>
        </a:spcAft>
        <a:buClr>
          <a:srgbClr val="7691E6"/>
        </a:buClr>
        <a:buFont typeface="Wingdings" panose="05000000000000000000" pitchFamily="2" charset="2"/>
        <a:buChar char="n"/>
        <a:defRPr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rtl="0" eaLnBrk="1" fontAlgn="base" hangingPunct="1">
        <a:spcBef>
          <a:spcPct val="20000"/>
        </a:spcBef>
        <a:spcAft>
          <a:spcPct val="0"/>
        </a:spcAft>
        <a:buClr>
          <a:srgbClr val="7691E6"/>
        </a:buClr>
        <a:buFont typeface="Wingdings" panose="05000000000000000000" pitchFamily="2" charset="2"/>
        <a:buChar char="n"/>
        <a:defRPr sz="14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3.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4.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5.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0.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1.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6.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7.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50.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221225" y="2672477"/>
            <a:ext cx="8922775" cy="701675"/>
          </a:xfrm>
        </p:spPr>
        <p:txBody>
          <a:bodyPr/>
          <a:lstStyle/>
          <a:p>
            <a:r>
              <a:rPr lang="zh-CN" altLang="en-US" sz="4800" dirty="0" smtClean="0">
                <a:solidFill>
                  <a:schemeClr val="tx1"/>
                </a:solidFill>
                <a:latin typeface="微软雅黑" panose="020B0503020204020204" pitchFamily="34" charset="-122"/>
                <a:ea typeface="微软雅黑" panose="020B0503020204020204" pitchFamily="34" charset="-122"/>
              </a:rPr>
              <a:t>第三章 基于生命周期的软件测试</a:t>
            </a:r>
            <a:endParaRPr lang="en-US" sz="4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219200" y="150306"/>
            <a:ext cx="5993744" cy="574675"/>
          </a:xfrm>
        </p:spPr>
        <p:txBody>
          <a:bodyPr/>
          <a:lstStyle/>
          <a:p>
            <a:pPr algn="l"/>
            <a:r>
              <a:rPr lang="en-US" altLang="zh-CN" dirty="0">
                <a:solidFill>
                  <a:schemeClr val="tx1"/>
                </a:solidFill>
                <a:latin typeface="微软雅黑" panose="020B0503020204020204" pitchFamily="34" charset="-122"/>
                <a:ea typeface="微软雅黑" panose="020B0503020204020204" pitchFamily="34" charset="-122"/>
              </a:rPr>
              <a:t>3.1.2 </a:t>
            </a:r>
            <a:r>
              <a:rPr lang="zh-CN" altLang="en-US" dirty="0">
                <a:solidFill>
                  <a:schemeClr val="tx1"/>
                </a:solidFill>
                <a:latin typeface="微软雅黑" panose="020B0503020204020204" pitchFamily="34" charset="-122"/>
                <a:ea typeface="微软雅黑" panose="020B0503020204020204" pitchFamily="34" charset="-122"/>
              </a:rPr>
              <a:t>生命周期测试的主要任务</a:t>
            </a:r>
          </a:p>
        </p:txBody>
      </p:sp>
      <p:sp>
        <p:nvSpPr>
          <p:cNvPr id="7" name="Text Placeholder 6"/>
          <p:cNvSpPr>
            <a:spLocks noGrp="1"/>
          </p:cNvSpPr>
          <p:nvPr>
            <p:ph idx="4294967295"/>
          </p:nvPr>
        </p:nvSpPr>
        <p:spPr>
          <a:xfrm>
            <a:off x="1023938" y="993521"/>
            <a:ext cx="8120062" cy="1116013"/>
          </a:xfrm>
        </p:spPr>
        <p:txBody>
          <a:bodyPr/>
          <a:lstStyle/>
          <a:p>
            <a:pPr lvl="0"/>
            <a:r>
              <a:rPr lang="zh-CN" altLang="en-US" sz="2400" dirty="0">
                <a:solidFill>
                  <a:srgbClr val="0096D6"/>
                </a:solidFill>
                <a:latin typeface="微软雅黑" panose="020B0503020204020204" pitchFamily="34" charset="-122"/>
                <a:ea typeface="微软雅黑" panose="020B0503020204020204" pitchFamily="34" charset="-122"/>
              </a:rPr>
              <a:t>测试</a:t>
            </a:r>
            <a:r>
              <a:rPr lang="zh-CN" altLang="en-US" sz="2400" dirty="0" smtClean="0">
                <a:solidFill>
                  <a:srgbClr val="0096D6"/>
                </a:solidFill>
                <a:latin typeface="微软雅黑" panose="020B0503020204020204" pitchFamily="34" charset="-122"/>
                <a:ea typeface="微软雅黑" panose="020B0503020204020204" pitchFamily="34" charset="-122"/>
              </a:rPr>
              <a:t>要素：</a:t>
            </a:r>
            <a:r>
              <a:rPr lang="zh-CN" altLang="en-US" sz="2000" dirty="0" smtClean="0">
                <a:latin typeface="微软雅黑" panose="020B0503020204020204" pitchFamily="34" charset="-122"/>
                <a:ea typeface="微软雅黑" panose="020B0503020204020204" pitchFamily="34" charset="-122"/>
              </a:rPr>
              <a:t>软件</a:t>
            </a:r>
            <a:r>
              <a:rPr lang="zh-CN" altLang="en-US" sz="2000" dirty="0">
                <a:latin typeface="微软雅黑" panose="020B0503020204020204" pitchFamily="34" charset="-122"/>
                <a:ea typeface="微软雅黑" panose="020B0503020204020204" pitchFamily="34" charset="-122"/>
              </a:rPr>
              <a:t>的属性，描述测试的主要目标</a:t>
            </a:r>
          </a:p>
          <a:p>
            <a:pPr lvl="4">
              <a:lnSpc>
                <a:spcPct val="150000"/>
              </a:lnSpc>
              <a:buFont typeface="HP Simplified" panose="020B0604020204020204" pitchFamily="34" charset="0"/>
              <a:buChar char="-"/>
            </a:pPr>
            <a:r>
              <a:rPr lang="zh-CN" altLang="en-US" sz="2000" dirty="0">
                <a:latin typeface="微软雅黑" panose="020B0503020204020204" pitchFamily="34" charset="-122"/>
                <a:ea typeface="微软雅黑" panose="020B0503020204020204" pitchFamily="34" charset="-122"/>
              </a:rPr>
              <a:t>在生命周期各个阶段中，对每一个测试要素所进行的测试是不同的，也就是有不同的测试事件</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也就是说 测试对象</a:t>
            </a:r>
            <a:r>
              <a:rPr lang="zh-CN" altLang="en-US" sz="2000" dirty="0" smtClean="0">
                <a:latin typeface="微软雅黑" panose="020B0503020204020204" pitchFamily="34" charset="-122"/>
                <a:ea typeface="微软雅黑" panose="020B0503020204020204" pitchFamily="34" charset="-122"/>
              </a:rPr>
              <a:t>不一样。</a:t>
            </a:r>
            <a:endParaRPr lang="zh-CN" altLang="en-US" sz="2000" dirty="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0"/>
            <a:endParaRPr lang="zh-CN" altLang="en-US" dirty="0">
              <a:solidFill>
                <a:srgbClr val="0096D6"/>
              </a:solidFill>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graphicFrame>
        <p:nvGraphicFramePr>
          <p:cNvPr id="2" name="Diagram 1"/>
          <p:cNvGraphicFramePr/>
          <p:nvPr>
            <p:extLst>
              <p:ext uri="{D42A27DB-BD31-4B8C-83A1-F6EECF244321}">
                <p14:modId xmlns:p14="http://schemas.microsoft.com/office/powerpoint/2010/main" val="624625654"/>
              </p:ext>
            </p:extLst>
          </p:nvPr>
        </p:nvGraphicFramePr>
        <p:xfrm>
          <a:off x="1219200" y="2917371"/>
          <a:ext cx="7184571" cy="3102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5940820"/>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025525" y="192311"/>
            <a:ext cx="6126480"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3.1.2 </a:t>
            </a:r>
            <a:r>
              <a:rPr lang="zh-CN" altLang="en-US" sz="2800" dirty="0">
                <a:solidFill>
                  <a:schemeClr val="tx1"/>
                </a:solidFill>
                <a:latin typeface="微软雅黑" panose="020B0503020204020204" pitchFamily="34" charset="-122"/>
                <a:ea typeface="微软雅黑" panose="020B0503020204020204" pitchFamily="34" charset="-122"/>
              </a:rPr>
              <a:t>生命周期测试的主要任务</a:t>
            </a:r>
          </a:p>
        </p:txBody>
      </p:sp>
      <p:sp>
        <p:nvSpPr>
          <p:cNvPr id="7" name="Text Placeholder 6"/>
          <p:cNvSpPr>
            <a:spLocks noGrp="1"/>
          </p:cNvSpPr>
          <p:nvPr>
            <p:ph idx="4294967295"/>
          </p:nvPr>
        </p:nvSpPr>
        <p:spPr>
          <a:xfrm>
            <a:off x="220853" y="996950"/>
            <a:ext cx="8118475" cy="4359275"/>
          </a:xfrm>
        </p:spPr>
        <p:txBody>
          <a:bodyPr/>
          <a:lstStyle/>
          <a:p>
            <a:pPr lvl="0"/>
            <a:r>
              <a:rPr lang="zh-CN" altLang="en-US" sz="2400" dirty="0">
                <a:solidFill>
                  <a:srgbClr val="0096D6"/>
                </a:solidFill>
                <a:latin typeface="微软雅黑" panose="020B0503020204020204" pitchFamily="34" charset="-122"/>
                <a:ea typeface="微软雅黑" panose="020B0503020204020204" pitchFamily="34" charset="-122"/>
              </a:rPr>
              <a:t>测试计</a:t>
            </a:r>
            <a:r>
              <a:rPr lang="zh-CN" altLang="en-US" sz="2400" dirty="0" smtClean="0">
                <a:solidFill>
                  <a:srgbClr val="0096D6"/>
                </a:solidFill>
                <a:latin typeface="微软雅黑" panose="020B0503020204020204" pitchFamily="34" charset="-122"/>
                <a:ea typeface="微软雅黑" panose="020B0503020204020204" pitchFamily="34" charset="-122"/>
              </a:rPr>
              <a:t>划</a:t>
            </a:r>
            <a:endParaRPr lang="en-US" altLang="zh-CN" sz="2400" dirty="0" smtClean="0">
              <a:solidFill>
                <a:srgbClr val="0096D6"/>
              </a:solidFill>
              <a:latin typeface="微软雅黑" panose="020B0503020204020204" pitchFamily="34" charset="-122"/>
              <a:ea typeface="微软雅黑" panose="020B0503020204020204" pitchFamily="34" charset="-122"/>
            </a:endParaRPr>
          </a:p>
          <a:p>
            <a:pPr lvl="0"/>
            <a:endParaRPr lang="zh-CN" altLang="en-US" sz="1400" dirty="0">
              <a:solidFill>
                <a:srgbClr val="0096D6"/>
              </a:solidFill>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内容：描述测试</a:t>
            </a:r>
            <a:r>
              <a:rPr lang="zh-CN" altLang="en-US" sz="2000" dirty="0">
                <a:latin typeface="微软雅黑" panose="020B0503020204020204" pitchFamily="34" charset="-122"/>
                <a:ea typeface="微软雅黑" panose="020B0503020204020204" pitchFamily="34" charset="-122"/>
              </a:rPr>
              <a:t>活动的范围、方法、资源和</a:t>
            </a:r>
            <a:r>
              <a:rPr lang="zh-CN" altLang="en-US" sz="2000" dirty="0" smtClean="0">
                <a:latin typeface="微软雅黑" panose="020B0503020204020204" pitchFamily="34" charset="-122"/>
                <a:ea typeface="微软雅黑" panose="020B0503020204020204" pitchFamily="34" charset="-122"/>
              </a:rPr>
              <a:t>进度的文档</a:t>
            </a:r>
            <a:endParaRPr lang="zh-CN" altLang="en-US" sz="2000" dirty="0">
              <a:latin typeface="微软雅黑" panose="020B0503020204020204" pitchFamily="34" charset="-122"/>
              <a:ea typeface="微软雅黑" panose="020B0503020204020204" pitchFamily="34" charset="-122"/>
            </a:endParaRPr>
          </a:p>
          <a:p>
            <a:pPr lvl="4">
              <a:buFont typeface="HP Simplified" pitchFamily="34" charset="0"/>
              <a:buChar char="-"/>
            </a:pPr>
            <a:r>
              <a:rPr lang="zh-CN" altLang="en-US" sz="2000" dirty="0" smtClean="0">
                <a:latin typeface="微软雅黑" panose="020B0503020204020204" pitchFamily="34" charset="-122"/>
                <a:ea typeface="微软雅黑" panose="020B0503020204020204" pitchFamily="34" charset="-122"/>
              </a:rPr>
              <a:t>确定：测试</a:t>
            </a:r>
            <a:r>
              <a:rPr lang="zh-CN" altLang="en-US" sz="2000" dirty="0">
                <a:latin typeface="微软雅黑" panose="020B0503020204020204" pitchFamily="34" charset="-122"/>
                <a:ea typeface="微软雅黑" panose="020B0503020204020204" pitchFamily="34" charset="-122"/>
              </a:rPr>
              <a:t>项、被测特性、测试任务、任务执行者、各种可能风险</a:t>
            </a:r>
          </a:p>
          <a:p>
            <a:pPr lvl="4">
              <a:buFont typeface="HP Simplified" pitchFamily="34" charset="0"/>
              <a:buChar char="-"/>
            </a:pPr>
            <a:r>
              <a:rPr lang="zh-CN" altLang="en-US" sz="2000" dirty="0" smtClean="0">
                <a:latin typeface="微软雅黑" panose="020B0503020204020204" pitchFamily="34" charset="-122"/>
                <a:ea typeface="微软雅黑" panose="020B0503020204020204" pitchFamily="34" charset="-122"/>
              </a:rPr>
              <a:t>作用：有效</a:t>
            </a:r>
            <a:r>
              <a:rPr lang="zh-CN" altLang="en-US" sz="2000" dirty="0">
                <a:latin typeface="微软雅黑" panose="020B0503020204020204" pitchFamily="34" charset="-122"/>
                <a:ea typeface="微软雅黑" panose="020B0503020204020204" pitchFamily="34" charset="-122"/>
              </a:rPr>
              <a:t>预防计划的风险，保障计划的顺利实施</a:t>
            </a:r>
          </a:p>
          <a:p>
            <a:pPr marL="285750" lvl="1" indent="-285750">
              <a:buFont typeface="Arial" panose="020B0604020202020204" pitchFamily="34" charset="0"/>
              <a:buChar char="•"/>
            </a:pPr>
            <a:endParaRPr lang="en-US" altLang="zh-CN" sz="2000"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制定测试计划常会</a:t>
            </a:r>
            <a:r>
              <a:rPr lang="zh-CN" altLang="en-US" sz="2000" dirty="0">
                <a:latin typeface="微软雅黑" panose="020B0503020204020204" pitchFamily="34" charset="-122"/>
                <a:ea typeface="微软雅黑" panose="020B0503020204020204" pitchFamily="34" charset="-122"/>
              </a:rPr>
              <a:t>遇到的问题</a:t>
            </a:r>
          </a:p>
          <a:p>
            <a:pPr lvl="4">
              <a:buFont typeface="HP Simplified" pitchFamily="34" charset="0"/>
              <a:buChar char="-"/>
            </a:pPr>
            <a:r>
              <a:rPr lang="zh-CN" altLang="en-US" sz="2000" dirty="0">
                <a:latin typeface="微软雅黑" panose="020B0503020204020204" pitchFamily="34" charset="-122"/>
                <a:ea typeface="微软雅黑" panose="020B0503020204020204" pitchFamily="34" charset="-122"/>
              </a:rPr>
              <a:t>经常是等到开发后期才开始实行，使得没有时间有效的执行计划</a:t>
            </a:r>
          </a:p>
          <a:p>
            <a:pPr lvl="4">
              <a:buFont typeface="HP Simplified" pitchFamily="34" charset="0"/>
              <a:buChar char="-"/>
            </a:pPr>
            <a:r>
              <a:rPr lang="zh-CN" altLang="en-US" sz="2000" dirty="0">
                <a:latin typeface="微软雅黑" panose="020B0503020204020204" pitchFamily="34" charset="-122"/>
                <a:ea typeface="微软雅黑" panose="020B0503020204020204" pitchFamily="34" charset="-122"/>
              </a:rPr>
              <a:t>测试计划的组织者缺乏对特殊应用软件测试经验（如嵌入式软件）</a:t>
            </a:r>
          </a:p>
          <a:p>
            <a:pPr lvl="4">
              <a:buFont typeface="HP Simplified" pitchFamily="34" charset="0"/>
              <a:buChar char="-"/>
            </a:pPr>
            <a:r>
              <a:rPr lang="zh-CN" altLang="en-US" sz="2000" dirty="0">
                <a:latin typeface="微软雅黑" panose="020B0503020204020204" pitchFamily="34" charset="-122"/>
                <a:ea typeface="微软雅黑" panose="020B0503020204020204" pitchFamily="34" charset="-122"/>
              </a:rPr>
              <a:t>测试的难度和复杂性可能太大，没有自动化工具，很难计划和</a:t>
            </a:r>
            <a:r>
              <a:rPr lang="zh-CN" altLang="en-US" sz="2000" dirty="0" smtClean="0">
                <a:latin typeface="微软雅黑" panose="020B0503020204020204" pitchFamily="34" charset="-122"/>
                <a:ea typeface="微软雅黑" panose="020B0503020204020204" pitchFamily="34" charset="-122"/>
              </a:rPr>
              <a:t>控制</a:t>
            </a:r>
            <a:endParaRPr lang="zh-CN" altLang="en-US" sz="18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测试计划最关键的一步就是将软件分解成单元，写成测试</a:t>
            </a:r>
            <a:r>
              <a:rPr lang="zh-CN" altLang="en-US" sz="2000" dirty="0" smtClean="0">
                <a:latin typeface="微软雅黑" panose="020B0503020204020204" pitchFamily="34" charset="-122"/>
                <a:ea typeface="微软雅黑" panose="020B0503020204020204" pitchFamily="34" charset="-122"/>
              </a:rPr>
              <a:t>需求。</a:t>
            </a:r>
            <a:endParaRPr lang="zh-CN" altLang="en-US" sz="2000" dirty="0">
              <a:solidFill>
                <a:srgbClr val="0096D6"/>
              </a:solidFill>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7380220"/>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888546" y="126207"/>
            <a:ext cx="5818759"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3.1.2 </a:t>
            </a:r>
            <a:r>
              <a:rPr lang="zh-CN" altLang="en-US" sz="2800" dirty="0">
                <a:solidFill>
                  <a:schemeClr val="tx1"/>
                </a:solidFill>
                <a:latin typeface="微软雅黑" panose="020B0503020204020204" pitchFamily="34" charset="-122"/>
                <a:ea typeface="微软雅黑" panose="020B0503020204020204" pitchFamily="34" charset="-122"/>
              </a:rPr>
              <a:t>生命周期测试的主要任务</a:t>
            </a:r>
          </a:p>
        </p:txBody>
      </p:sp>
      <p:sp>
        <p:nvSpPr>
          <p:cNvPr id="7" name="Text Placeholder 6"/>
          <p:cNvSpPr>
            <a:spLocks noGrp="1"/>
          </p:cNvSpPr>
          <p:nvPr>
            <p:ph idx="4294967295"/>
          </p:nvPr>
        </p:nvSpPr>
        <p:spPr>
          <a:xfrm>
            <a:off x="0" y="987425"/>
            <a:ext cx="8120063" cy="4117975"/>
          </a:xfrm>
        </p:spPr>
        <p:txBody>
          <a:bodyPr/>
          <a:lstStyle/>
          <a:p>
            <a:pPr lvl="0"/>
            <a:r>
              <a:rPr lang="zh-CN" altLang="en-US" sz="2400" dirty="0">
                <a:solidFill>
                  <a:srgbClr val="0096D6"/>
                </a:solidFill>
                <a:latin typeface="微软雅黑" panose="020B0503020204020204" pitchFamily="34" charset="-122"/>
                <a:ea typeface="微软雅黑" panose="020B0503020204020204" pitchFamily="34" charset="-122"/>
              </a:rPr>
              <a:t>测</a:t>
            </a:r>
            <a:r>
              <a:rPr lang="zh-CN" altLang="en-US" sz="2400" dirty="0" smtClean="0">
                <a:solidFill>
                  <a:srgbClr val="0096D6"/>
                </a:solidFill>
                <a:latin typeface="微软雅黑" panose="020B0503020204020204" pitchFamily="34" charset="-122"/>
                <a:ea typeface="微软雅黑" panose="020B0503020204020204" pitchFamily="34" charset="-122"/>
              </a:rPr>
              <a:t>试</a:t>
            </a:r>
            <a:r>
              <a:rPr lang="zh-CN" altLang="en-US" sz="2400" dirty="0">
                <a:solidFill>
                  <a:srgbClr val="0096D6"/>
                </a:solidFill>
                <a:latin typeface="微软雅黑" panose="020B0503020204020204" pitchFamily="34" charset="-122"/>
                <a:ea typeface="微软雅黑" panose="020B0503020204020204" pitchFamily="34" charset="-122"/>
              </a:rPr>
              <a:t>种</a:t>
            </a:r>
            <a:r>
              <a:rPr lang="zh-CN" altLang="en-US" sz="2400" dirty="0" smtClean="0">
                <a:solidFill>
                  <a:srgbClr val="0096D6"/>
                </a:solidFill>
                <a:latin typeface="微软雅黑" panose="020B0503020204020204" pitchFamily="34" charset="-122"/>
                <a:ea typeface="微软雅黑" panose="020B0503020204020204" pitchFamily="34" charset="-122"/>
              </a:rPr>
              <a:t>类</a:t>
            </a:r>
            <a:r>
              <a:rPr lang="en-US" altLang="zh-CN" sz="2400" dirty="0" smtClean="0">
                <a:solidFill>
                  <a:srgbClr val="0096D6"/>
                </a:solidFill>
                <a:latin typeface="微软雅黑" panose="020B0503020204020204" pitchFamily="34" charset="-122"/>
                <a:ea typeface="微软雅黑" panose="020B0503020204020204" pitchFamily="34" charset="-122"/>
              </a:rPr>
              <a:t>/</a:t>
            </a:r>
            <a:r>
              <a:rPr lang="zh-CN" altLang="en-US" sz="2400" dirty="0" smtClean="0">
                <a:solidFill>
                  <a:srgbClr val="0096D6"/>
                </a:solidFill>
                <a:latin typeface="微软雅黑" panose="020B0503020204020204" pitchFamily="34" charset="-122"/>
                <a:ea typeface="微软雅黑" panose="020B0503020204020204" pitchFamily="34" charset="-122"/>
              </a:rPr>
              <a:t>技术</a:t>
            </a:r>
            <a:endParaRPr lang="zh-CN" altLang="en-US" sz="2400" dirty="0">
              <a:solidFill>
                <a:srgbClr val="0096D6"/>
              </a:solidFill>
              <a:latin typeface="微软雅黑" panose="020B0503020204020204" pitchFamily="34" charset="-122"/>
              <a:ea typeface="微软雅黑" panose="020B0503020204020204" pitchFamily="34" charset="-122"/>
            </a:endParaRPr>
          </a:p>
          <a:p>
            <a:pPr marL="0" lvl="2" indent="0">
              <a:buNone/>
            </a:pPr>
            <a:endParaRPr lang="en-US" altLang="zh-CN" dirty="0" smtClean="0">
              <a:latin typeface="微软雅黑" panose="020B0503020204020204" pitchFamily="34" charset="-122"/>
              <a:ea typeface="微软雅黑" panose="020B0503020204020204" pitchFamily="34" charset="-122"/>
            </a:endParaRPr>
          </a:p>
          <a:p>
            <a:pPr marL="0" lvl="2" indent="0">
              <a:buNone/>
            </a:pPr>
            <a:endParaRPr lang="en-US" altLang="zh-CN" dirty="0" smtClean="0">
              <a:latin typeface="微软雅黑" panose="020B0503020204020204" pitchFamily="34" charset="-122"/>
              <a:ea typeface="微软雅黑" panose="020B0503020204020204" pitchFamily="34" charset="-122"/>
            </a:endParaRPr>
          </a:p>
          <a:p>
            <a:pPr marL="0" lvl="2" indent="0">
              <a:buNone/>
            </a:pPr>
            <a:endParaRPr lang="en-US" altLang="zh-CN" dirty="0">
              <a:latin typeface="微软雅黑" panose="020B0503020204020204" pitchFamily="34" charset="-122"/>
              <a:ea typeface="微软雅黑" panose="020B0503020204020204" pitchFamily="34" charset="-122"/>
            </a:endParaRPr>
          </a:p>
          <a:p>
            <a:pPr marL="0" lvl="2" indent="0">
              <a:buNone/>
            </a:pPr>
            <a:endParaRPr lang="en-US" altLang="zh-CN" dirty="0" smtClean="0">
              <a:latin typeface="微软雅黑" panose="020B0503020204020204" pitchFamily="34" charset="-122"/>
              <a:ea typeface="微软雅黑" panose="020B0503020204020204" pitchFamily="34" charset="-122"/>
            </a:endParaRPr>
          </a:p>
          <a:p>
            <a:pPr marL="0" lvl="2" indent="0">
              <a:buNone/>
            </a:pPr>
            <a:endParaRPr lang="en-US" altLang="zh-CN" dirty="0">
              <a:latin typeface="微软雅黑" panose="020B0503020204020204" pitchFamily="34" charset="-122"/>
              <a:ea typeface="微软雅黑" panose="020B0503020204020204" pitchFamily="34" charset="-122"/>
            </a:endParaRPr>
          </a:p>
          <a:p>
            <a:pPr marL="0" lvl="2" indent="0">
              <a:buNone/>
            </a:pPr>
            <a:endParaRPr lang="en-US" altLang="zh-CN" dirty="0" smtClean="0">
              <a:latin typeface="微软雅黑" panose="020B0503020204020204" pitchFamily="34" charset="-122"/>
              <a:ea typeface="微软雅黑" panose="020B0503020204020204" pitchFamily="34" charset="-122"/>
            </a:endParaRPr>
          </a:p>
          <a:p>
            <a:pPr marL="0" lvl="2" indent="0">
              <a:buNone/>
            </a:pPr>
            <a:endParaRPr lang="en-US" altLang="zh-CN" dirty="0">
              <a:latin typeface="微软雅黑" panose="020B0503020204020204" pitchFamily="34" charset="-122"/>
              <a:ea typeface="微软雅黑" panose="020B0503020204020204" pitchFamily="34" charset="-122"/>
            </a:endParaRPr>
          </a:p>
          <a:p>
            <a:pPr marL="0" lvl="2" indent="0">
              <a:buNone/>
            </a:pPr>
            <a:endParaRPr lang="en-US" altLang="zh-CN" dirty="0" smtClean="0">
              <a:latin typeface="微软雅黑" panose="020B0503020204020204" pitchFamily="34" charset="-122"/>
              <a:ea typeface="微软雅黑" panose="020B0503020204020204" pitchFamily="34" charset="-122"/>
            </a:endParaRPr>
          </a:p>
          <a:p>
            <a:pPr marL="0" lvl="2" indent="0">
              <a:buNone/>
            </a:pPr>
            <a:endParaRPr lang="en-US" altLang="zh-CN" dirty="0">
              <a:latin typeface="微软雅黑" panose="020B0503020204020204" pitchFamily="34" charset="-122"/>
              <a:ea typeface="微软雅黑" panose="020B0503020204020204" pitchFamily="34" charset="-122"/>
            </a:endParaRPr>
          </a:p>
          <a:p>
            <a:pPr marL="0" lvl="2" indent="0">
              <a:buNone/>
            </a:pPr>
            <a:endParaRPr lang="en-US" altLang="zh-CN" dirty="0" smtClean="0">
              <a:latin typeface="微软雅黑" panose="020B0503020204020204" pitchFamily="34" charset="-122"/>
              <a:ea typeface="微软雅黑" panose="020B0503020204020204" pitchFamily="34" charset="-122"/>
            </a:endParaRPr>
          </a:p>
          <a:p>
            <a:pPr marL="0" lvl="2" indent="0">
              <a:buNone/>
            </a:pPr>
            <a:endParaRPr lang="zh-CN" altLang="en-US" dirty="0">
              <a:latin typeface="微软雅黑" panose="020B0503020204020204" pitchFamily="34" charset="-122"/>
              <a:ea typeface="微软雅黑" panose="020B0503020204020204" pitchFamily="34" charset="-122"/>
            </a:endParaRPr>
          </a:p>
          <a:p>
            <a:pPr lvl="1"/>
            <a:r>
              <a:rPr lang="zh-CN" altLang="en-US" sz="1800" dirty="0">
                <a:latin typeface="微软雅黑" panose="020B0503020204020204" pitchFamily="34" charset="-122"/>
                <a:ea typeface="微软雅黑" panose="020B0503020204020204" pitchFamily="34" charset="-122"/>
              </a:rPr>
              <a:t>根据具体需求可能还有确认测试、验证测试、回归测试等环节</a:t>
            </a:r>
          </a:p>
          <a:p>
            <a:pPr lvl="1"/>
            <a:endParaRPr lang="en-US" altLang="zh-CN"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0"/>
            <a:endParaRPr lang="zh-CN" altLang="en-US" dirty="0">
              <a:solidFill>
                <a:srgbClr val="0096D6"/>
              </a:solidFill>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546" y="2038731"/>
            <a:ext cx="7049375" cy="2828925"/>
          </a:xfrm>
          <a:prstGeom prst="rect">
            <a:avLst/>
          </a:prstGeom>
        </p:spPr>
      </p:pic>
    </p:spTree>
    <p:extLst>
      <p:ext uri="{BB962C8B-B14F-4D97-AF65-F5344CB8AC3E}">
        <p14:creationId xmlns:p14="http://schemas.microsoft.com/office/powerpoint/2010/main" val="2346084929"/>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097375" y="0"/>
            <a:ext cx="5925312" cy="762000"/>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3.1.2 </a:t>
            </a:r>
            <a:r>
              <a:rPr lang="zh-CN" altLang="en-US" sz="2800" dirty="0">
                <a:solidFill>
                  <a:schemeClr val="tx1"/>
                </a:solidFill>
                <a:latin typeface="微软雅黑" panose="020B0503020204020204" pitchFamily="34" charset="-122"/>
                <a:ea typeface="微软雅黑" panose="020B0503020204020204" pitchFamily="34" charset="-122"/>
              </a:rPr>
              <a:t>生命周期测试的主要任务</a:t>
            </a:r>
          </a:p>
        </p:txBody>
      </p:sp>
      <p:sp>
        <p:nvSpPr>
          <p:cNvPr id="3" name="Content Placeholder 2"/>
          <p:cNvSpPr>
            <a:spLocks noGrp="1"/>
          </p:cNvSpPr>
          <p:nvPr>
            <p:ph idx="4294967295"/>
          </p:nvPr>
        </p:nvSpPr>
        <p:spPr>
          <a:xfrm>
            <a:off x="0" y="1125538"/>
            <a:ext cx="8120063" cy="406400"/>
          </a:xfrm>
        </p:spPr>
        <p:txBody>
          <a:bodyPr/>
          <a:lstStyle/>
          <a:p>
            <a:pPr lvl="0"/>
            <a:r>
              <a:rPr lang="zh-CN" altLang="en-US" sz="2400" dirty="0">
                <a:solidFill>
                  <a:srgbClr val="0096D6"/>
                </a:solidFill>
                <a:latin typeface="微软雅黑" panose="020B0503020204020204" pitchFamily="34" charset="-122"/>
                <a:ea typeface="微软雅黑" panose="020B0503020204020204" pitchFamily="34" charset="-122"/>
              </a:rPr>
              <a:t>测试准入</a:t>
            </a:r>
            <a:r>
              <a:rPr lang="en-US" altLang="zh-CN" sz="2400" dirty="0">
                <a:solidFill>
                  <a:srgbClr val="0096D6"/>
                </a:solidFill>
                <a:latin typeface="微软雅黑" panose="020B0503020204020204" pitchFamily="34" charset="-122"/>
                <a:ea typeface="微软雅黑" panose="020B0503020204020204" pitchFamily="34" charset="-122"/>
              </a:rPr>
              <a:t>/</a:t>
            </a:r>
            <a:r>
              <a:rPr lang="zh-CN" altLang="en-US" sz="2400" dirty="0">
                <a:solidFill>
                  <a:srgbClr val="0096D6"/>
                </a:solidFill>
                <a:latin typeface="微软雅黑" panose="020B0503020204020204" pitchFamily="34" charset="-122"/>
                <a:ea typeface="微软雅黑" panose="020B0503020204020204" pitchFamily="34" charset="-122"/>
              </a:rPr>
              <a:t>准出条件</a:t>
            </a:r>
          </a:p>
          <a:p>
            <a:endParaRPr lang="en-US" dirty="0"/>
          </a:p>
        </p:txBody>
      </p:sp>
      <p:sp>
        <p:nvSpPr>
          <p:cNvPr id="5" name="Text Placeholder 6"/>
          <p:cNvSpPr txBox="1">
            <a:spLocks/>
          </p:cNvSpPr>
          <p:nvPr/>
        </p:nvSpPr>
        <p:spPr bwMode="black">
          <a:xfrm>
            <a:off x="329184" y="1798923"/>
            <a:ext cx="3998976" cy="4293024"/>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lvl="0" indent="-285750" defTabSz="1600200">
              <a:lnSpc>
                <a:spcPct val="90000"/>
              </a:lnSpc>
              <a:spcBef>
                <a:spcPct val="0"/>
              </a:spcBef>
              <a:spcAft>
                <a:spcPct val="35000"/>
              </a:spcAft>
              <a:buSzTx/>
              <a:buFont typeface="Arial" panose="020B0604020202020204" pitchFamily="34" charset="0"/>
              <a:buChar char="•"/>
              <a:defRPr/>
            </a:pP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测试准入条件</a:t>
            </a:r>
            <a:endParaRPr 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p:txBody>
      </p:sp>
      <p:sp>
        <p:nvSpPr>
          <p:cNvPr id="13" name="Rectangle 12"/>
          <p:cNvSpPr/>
          <p:nvPr/>
        </p:nvSpPr>
        <p:spPr>
          <a:xfrm>
            <a:off x="329184" y="2495948"/>
            <a:ext cx="3490976" cy="2791533"/>
          </a:xfrm>
          <a:prstGeom prst="rect">
            <a:avLst/>
          </a:prstGeom>
        </p:spPr>
        <p:txBody>
          <a:bodyPr wrap="square">
            <a:spAutoFit/>
          </a:bodyPr>
          <a:lstStyle/>
          <a:p>
            <a:pPr marL="285750" lvl="0" indent="-285750" defTabSz="622300">
              <a:lnSpc>
                <a:spcPct val="90000"/>
              </a:lnSpc>
              <a:spcBef>
                <a:spcPct val="0"/>
              </a:spcBef>
              <a:spcAft>
                <a:spcPct val="35000"/>
              </a:spcAft>
              <a:buFont typeface="微软雅黑" panose="020B0503020204020204" pitchFamily="34" charset="-122"/>
              <a:buChar char="−"/>
              <a:defRPr/>
            </a:pP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测试合同（或项目计划）</a:t>
            </a: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a:t>
            </a:r>
            <a:endParaRPr lang="en-US" altLang="zh-CN"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285750" indent="-285750" defTabSz="622300">
              <a:lnSpc>
                <a:spcPct val="90000"/>
              </a:lnSpc>
              <a:spcBef>
                <a:spcPct val="0"/>
              </a:spcBef>
              <a:spcAft>
                <a:spcPct val="35000"/>
              </a:spcAft>
              <a:buFont typeface="微软雅黑" panose="020B0503020204020204" pitchFamily="34" charset="-122"/>
              <a:buChar char="−"/>
              <a:defRPr/>
            </a:pP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软件测试所需的各种文档；</a:t>
            </a:r>
            <a:endParaRPr 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285750" indent="-285750" defTabSz="622300">
              <a:lnSpc>
                <a:spcPct val="90000"/>
              </a:lnSpc>
              <a:spcBef>
                <a:spcPct val="0"/>
              </a:spcBef>
              <a:spcAft>
                <a:spcPct val="35000"/>
              </a:spcAft>
              <a:buFont typeface="微软雅黑" panose="020B0503020204020204" pitchFamily="34" charset="-122"/>
              <a:buChar char="−"/>
              <a:defRPr/>
            </a:pP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所提交的被测软件受控；</a:t>
            </a:r>
            <a:endParaRPr 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285750" indent="-285750" defTabSz="622300">
              <a:lnSpc>
                <a:spcPct val="90000"/>
              </a:lnSpc>
              <a:spcBef>
                <a:spcPct val="0"/>
              </a:spcBef>
              <a:spcAft>
                <a:spcPct val="35000"/>
              </a:spcAft>
              <a:buFont typeface="微软雅黑" panose="020B0503020204020204" pitchFamily="34" charset="-122"/>
              <a:buChar char="−"/>
              <a:defRPr/>
            </a:pP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软件源代码正确通过编译或汇编；</a:t>
            </a:r>
            <a:endParaRPr 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285750" indent="-285750" defTabSz="622300">
              <a:lnSpc>
                <a:spcPct val="90000"/>
              </a:lnSpc>
              <a:spcBef>
                <a:spcPct val="0"/>
              </a:spcBef>
              <a:spcAft>
                <a:spcPct val="35000"/>
              </a:spcAft>
              <a:buFont typeface="微软雅黑" panose="020B0503020204020204" pitchFamily="34" charset="-122"/>
              <a:buChar char="−"/>
              <a:defRPr/>
            </a:pP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最好从一开始就介入到被测软件的开发周期</a:t>
            </a:r>
            <a:endParaRPr 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lvl="0" defTabSz="622300">
              <a:lnSpc>
                <a:spcPct val="90000"/>
              </a:lnSpc>
              <a:spcBef>
                <a:spcPct val="0"/>
              </a:spcBef>
              <a:spcAft>
                <a:spcPct val="35000"/>
              </a:spcAft>
              <a:defRPr/>
            </a:pPr>
            <a:endParaRPr lang="en-US" sz="16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p:txBody>
      </p:sp>
      <p:sp>
        <p:nvSpPr>
          <p:cNvPr id="14" name="Text Placeholder 6"/>
          <p:cNvSpPr txBox="1">
            <a:spLocks/>
          </p:cNvSpPr>
          <p:nvPr/>
        </p:nvSpPr>
        <p:spPr bwMode="black">
          <a:xfrm>
            <a:off x="4775917" y="994457"/>
            <a:ext cx="3998976" cy="4293024"/>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defTabSz="1600200">
              <a:lnSpc>
                <a:spcPct val="90000"/>
              </a:lnSpc>
              <a:spcBef>
                <a:spcPct val="0"/>
              </a:spcBef>
              <a:spcAft>
                <a:spcPct val="35000"/>
              </a:spcAft>
              <a:buSzTx/>
              <a:buFont typeface="Arial" panose="020B0604020202020204" pitchFamily="34" charset="0"/>
              <a:buChar char="•"/>
              <a:defRPr/>
            </a:pP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测试</a:t>
            </a: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准</a:t>
            </a: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出条件</a:t>
            </a:r>
            <a:endParaRPr 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p:txBody>
      </p:sp>
      <p:sp>
        <p:nvSpPr>
          <p:cNvPr id="15" name="Rectangle 14"/>
          <p:cNvSpPr/>
          <p:nvPr/>
        </p:nvSpPr>
        <p:spPr>
          <a:xfrm>
            <a:off x="4775917" y="1328738"/>
            <a:ext cx="3812988" cy="5807744"/>
          </a:xfrm>
          <a:prstGeom prst="rect">
            <a:avLst/>
          </a:prstGeom>
        </p:spPr>
        <p:txBody>
          <a:bodyPr wrap="square">
            <a:spAutoFit/>
          </a:bodyPr>
          <a:lstStyle/>
          <a:p>
            <a:pPr marL="285750" indent="-285750" defTabSz="622300">
              <a:lnSpc>
                <a:spcPct val="90000"/>
              </a:lnSpc>
              <a:spcBef>
                <a:spcPct val="0"/>
              </a:spcBef>
              <a:spcAft>
                <a:spcPct val="35000"/>
              </a:spcAft>
              <a:buFont typeface="微软雅黑" panose="020B0503020204020204" pitchFamily="34" charset="-122"/>
              <a:buChar char="−"/>
              <a:defRPr/>
            </a:pP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按要求完成了合同（或项目计划）所规定的软件测试</a:t>
            </a: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任务</a:t>
            </a:r>
            <a:endParaRPr lang="en-US" altLang="zh-CN"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285750" indent="-285750" defTabSz="622300">
              <a:lnSpc>
                <a:spcPct val="90000"/>
              </a:lnSpc>
              <a:spcBef>
                <a:spcPct val="0"/>
              </a:spcBef>
              <a:spcAft>
                <a:spcPct val="35000"/>
              </a:spcAft>
              <a:buFont typeface="微软雅黑" panose="020B0503020204020204" pitchFamily="34" charset="-122"/>
              <a:buChar char="−"/>
              <a:defRPr/>
            </a:pP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实际</a:t>
            </a: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测试过程遵循了原定的软件测试计划和软件测试</a:t>
            </a: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说明</a:t>
            </a:r>
            <a:endParaRPr lang="en-US" altLang="zh-CN"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285750" indent="-285750" defTabSz="622300">
              <a:lnSpc>
                <a:spcPct val="90000"/>
              </a:lnSpc>
              <a:spcBef>
                <a:spcPct val="0"/>
              </a:spcBef>
              <a:spcAft>
                <a:spcPct val="35000"/>
              </a:spcAft>
              <a:buFont typeface="微软雅黑" panose="020B0503020204020204" pitchFamily="34" charset="-122"/>
              <a:buChar char="−"/>
              <a:defRPr/>
            </a:pP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客观</a:t>
            </a: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、详细地记录了软件测试过程和软件测试中发现的所有问题</a:t>
            </a: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a:t>
            </a:r>
            <a:endParaRPr lang="en-US" altLang="zh-CN"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285750" indent="-285750" defTabSz="622300">
              <a:lnSpc>
                <a:spcPct val="90000"/>
              </a:lnSpc>
              <a:spcBef>
                <a:spcPct val="0"/>
              </a:spcBef>
              <a:spcAft>
                <a:spcPct val="35000"/>
              </a:spcAft>
              <a:buFont typeface="微软雅黑" panose="020B0503020204020204" pitchFamily="34" charset="-122"/>
              <a:buChar char="−"/>
              <a:defRPr/>
            </a:pP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软件测试</a:t>
            </a: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的全过程自始至终在控制下进行；</a:t>
            </a:r>
            <a:endParaRPr 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285750" indent="-285750" defTabSz="622300">
              <a:lnSpc>
                <a:spcPct val="90000"/>
              </a:lnSpc>
              <a:spcBef>
                <a:spcPct val="0"/>
              </a:spcBef>
              <a:spcAft>
                <a:spcPct val="35000"/>
              </a:spcAft>
              <a:buFont typeface="微软雅黑" panose="020B0503020204020204" pitchFamily="34" charset="-122"/>
              <a:buChar char="−"/>
              <a:defRPr/>
            </a:pP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软件测试中的问题或异常有合理解释或正确有效的处理</a:t>
            </a: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a:t>
            </a:r>
            <a:endParaRPr lang="en-US" altLang="zh-CN"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285750" lvl="0" indent="-285750" defTabSz="622300">
              <a:lnSpc>
                <a:spcPct val="90000"/>
              </a:lnSpc>
              <a:spcBef>
                <a:spcPct val="0"/>
              </a:spcBef>
              <a:spcAft>
                <a:spcPct val="35000"/>
              </a:spcAft>
              <a:buFont typeface="微软雅黑" panose="020B0503020204020204" pitchFamily="34" charset="-122"/>
              <a:buChar char="−"/>
              <a:defRPr/>
            </a:pPr>
            <a:r>
              <a:rPr lang="en-US" altLang="zh-CN"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 </a:t>
            </a: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软件测试工作通过了测试评审</a:t>
            </a: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a:t>
            </a:r>
            <a:endParaRPr lang="en-US" altLang="zh-CN"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285750" indent="-285750" defTabSz="622300">
              <a:lnSpc>
                <a:spcPct val="90000"/>
              </a:lnSpc>
              <a:spcBef>
                <a:spcPct val="0"/>
              </a:spcBef>
              <a:spcAft>
                <a:spcPct val="35000"/>
              </a:spcAft>
              <a:buFont typeface="微软雅黑" panose="020B0503020204020204" pitchFamily="34" charset="-122"/>
              <a:buChar char="−"/>
              <a:defRPr/>
            </a:pP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全部测试软件、被测软件、测试支持软件和评审结果已纳入配置管理</a:t>
            </a: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a:t>
            </a:r>
            <a:endParaRPr 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285750" indent="-285750" defTabSz="622300">
              <a:lnSpc>
                <a:spcPct val="90000"/>
              </a:lnSpc>
              <a:spcBef>
                <a:spcPct val="0"/>
              </a:spcBef>
              <a:spcAft>
                <a:spcPct val="35000"/>
              </a:spcAft>
              <a:buFont typeface="微软雅黑" panose="020B0503020204020204" pitchFamily="34" charset="-122"/>
              <a:buChar char="−"/>
              <a:defRPr/>
            </a:pPr>
            <a:endParaRPr lang="zh-CN" altLang="en-US" sz="16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lvl="0" defTabSz="622300">
              <a:lnSpc>
                <a:spcPct val="90000"/>
              </a:lnSpc>
              <a:spcBef>
                <a:spcPct val="0"/>
              </a:spcBef>
              <a:spcAft>
                <a:spcPct val="35000"/>
              </a:spcAft>
              <a:defRPr/>
            </a:pPr>
            <a:endParaRPr lang="en-US" sz="16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696410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353312" y="109728"/>
            <a:ext cx="5779008" cy="574675"/>
          </a:xfrm>
        </p:spPr>
        <p:txBody>
          <a:bodyPr/>
          <a:lstStyle/>
          <a:p>
            <a:pPr algn="l"/>
            <a:r>
              <a:rPr lang="en-US" altLang="zh-CN" dirty="0">
                <a:solidFill>
                  <a:schemeClr val="tx1"/>
                </a:solidFill>
                <a:latin typeface="微软雅黑" panose="020B0503020204020204" pitchFamily="34" charset="-122"/>
                <a:ea typeface="微软雅黑" panose="020B0503020204020204" pitchFamily="34" charset="-122"/>
              </a:rPr>
              <a:t>3.1.3 </a:t>
            </a:r>
            <a:r>
              <a:rPr lang="zh-CN" altLang="en-US" dirty="0">
                <a:solidFill>
                  <a:schemeClr val="tx1"/>
                </a:solidFill>
                <a:latin typeface="微软雅黑" panose="020B0503020204020204" pitchFamily="34" charset="-122"/>
                <a:ea typeface="微软雅黑" panose="020B0503020204020204" pitchFamily="34" charset="-122"/>
              </a:rPr>
              <a:t>基于风险的软件测试方法</a:t>
            </a:r>
          </a:p>
        </p:txBody>
      </p:sp>
      <p:sp>
        <p:nvSpPr>
          <p:cNvPr id="7" name="Text Placeholder 6"/>
          <p:cNvSpPr>
            <a:spLocks noGrp="1"/>
          </p:cNvSpPr>
          <p:nvPr>
            <p:ph idx="4294967295"/>
          </p:nvPr>
        </p:nvSpPr>
        <p:spPr>
          <a:xfrm>
            <a:off x="347472" y="1691925"/>
            <a:ext cx="8120063" cy="3856037"/>
          </a:xfrm>
        </p:spPr>
        <p:txBody>
          <a:bodyPr/>
          <a:lstStyle/>
          <a:p>
            <a:pPr marL="285750" lvl="1" indent="-285750">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概念：</a:t>
            </a:r>
            <a:r>
              <a:rPr lang="zh-CN" altLang="en-US" sz="2000" dirty="0" smtClean="0">
                <a:latin typeface="微软雅黑" panose="020B0503020204020204" pitchFamily="34" charset="-122"/>
                <a:ea typeface="微软雅黑" panose="020B0503020204020204" pitchFamily="34" charset="-122"/>
              </a:rPr>
              <a:t>可</a:t>
            </a:r>
            <a:r>
              <a:rPr lang="zh-CN" altLang="en-US" sz="2000" dirty="0">
                <a:latin typeface="微软雅黑" panose="020B0503020204020204" pitchFamily="34" charset="-122"/>
                <a:ea typeface="微软雅黑" panose="020B0503020204020204" pitchFamily="34" charset="-122"/>
              </a:rPr>
              <a:t>定义为事件、危险、威胁或情况等发生的可能性以及由此产生不可预料的后果</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即一个潜在的问题</a:t>
            </a:r>
          </a:p>
          <a:p>
            <a:pPr lvl="3">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rPr>
              <a:t>风险级别由出现不确定事件的可能性和出现后所产生的影响（事件引发的不好的结果，即严重性）两个方面来决定</a:t>
            </a:r>
          </a:p>
          <a:p>
            <a:pPr marL="285750" lvl="1" indent="-285750">
              <a:buFont typeface="Arial" panose="020B0604020202020204" pitchFamily="34" charset="0"/>
              <a:buChar char="•"/>
            </a:pPr>
            <a:endParaRPr lang="en-US" altLang="zh-CN" sz="2000" b="1"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b="1" dirty="0" smtClean="0">
                <a:latin typeface="微软雅黑" panose="020B0503020204020204" pitchFamily="34" charset="-122"/>
                <a:ea typeface="微软雅黑" panose="020B0503020204020204" pitchFamily="34" charset="-122"/>
              </a:rPr>
              <a:t>控制要求：</a:t>
            </a:r>
            <a:r>
              <a:rPr lang="zh-CN" altLang="en-US" sz="2000" dirty="0" smtClean="0">
                <a:latin typeface="微软雅黑" panose="020B0503020204020204" pitchFamily="34" charset="-122"/>
                <a:ea typeface="微软雅黑" panose="020B0503020204020204" pitchFamily="34" charset="-122"/>
              </a:rPr>
              <a:t>因</a:t>
            </a:r>
            <a:r>
              <a:rPr lang="zh-CN" altLang="en-US" sz="2000" dirty="0">
                <a:latin typeface="微软雅黑" panose="020B0503020204020204" pitchFamily="34" charset="-122"/>
                <a:ea typeface="微软雅黑" panose="020B0503020204020204" pitchFamily="34" charset="-122"/>
              </a:rPr>
              <a:t>测试团队需要在时间、成本和质量等各个方面进行平衡和协调，很难达到“零”缺陷的理想测试目标</a:t>
            </a:r>
          </a:p>
          <a:p>
            <a:pPr lvl="3">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rPr>
              <a:t>由此带来了软件存在着应用上的风险</a:t>
            </a:r>
          </a:p>
          <a:p>
            <a:pPr marL="0" lvl="2" indent="0">
              <a:buNone/>
            </a:pPr>
            <a:endParaRPr lang="zh-CN" altLang="en-US"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b="1" dirty="0">
                <a:latin typeface="微软雅黑" panose="020B0503020204020204" pitchFamily="34" charset="-122"/>
                <a:ea typeface="微软雅黑" panose="020B0503020204020204" pitchFamily="34" charset="-122"/>
              </a:rPr>
              <a:t>影响：</a:t>
            </a:r>
            <a:r>
              <a:rPr lang="zh-CN" altLang="en-US" sz="2000" dirty="0" smtClean="0">
                <a:latin typeface="微软雅黑" panose="020B0503020204020204" pitchFamily="34" charset="-122"/>
                <a:ea typeface="微软雅黑" panose="020B0503020204020204" pitchFamily="34" charset="-122"/>
              </a:rPr>
              <a:t>风险</a:t>
            </a:r>
            <a:r>
              <a:rPr lang="zh-CN" altLang="en-US" sz="2000" dirty="0">
                <a:latin typeface="微软雅黑" panose="020B0503020204020204" pitchFamily="34" charset="-122"/>
                <a:ea typeface="微软雅黑" panose="020B0503020204020204" pitchFamily="34" charset="-122"/>
              </a:rPr>
              <a:t>的存在会导致用户等对软件质量或项目成功的信心下降 </a:t>
            </a:r>
          </a:p>
          <a:p>
            <a:pPr marL="457200" lvl="1" indent="0">
              <a:buNone/>
            </a:pPr>
            <a:endParaRPr lang="en-US" altLang="zh-CN"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0"/>
            <a:endParaRPr lang="zh-CN" altLang="en-US" dirty="0">
              <a:solidFill>
                <a:srgbClr val="0096D6"/>
              </a:solidFill>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
        <p:nvSpPr>
          <p:cNvPr id="5" name="Content Placeholder 2"/>
          <p:cNvSpPr txBox="1">
            <a:spLocks/>
          </p:cNvSpPr>
          <p:nvPr/>
        </p:nvSpPr>
        <p:spPr bwMode="black">
          <a:xfrm>
            <a:off x="499872" y="1216120"/>
            <a:ext cx="8119872" cy="406400"/>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2400" dirty="0" smtClean="0">
                <a:solidFill>
                  <a:srgbClr val="0096D6"/>
                </a:solidFill>
                <a:latin typeface="微软雅黑" panose="020B0503020204020204" pitchFamily="34" charset="-122"/>
                <a:ea typeface="微软雅黑" panose="020B0503020204020204" pitchFamily="34" charset="-122"/>
              </a:rPr>
              <a:t>风险</a:t>
            </a:r>
            <a:endParaRPr lang="en-US" sz="2400" dirty="0">
              <a:ea typeface="微软雅黑" panose="020B0503020204020204" pitchFamily="34" charset="-122"/>
            </a:endParaRPr>
          </a:p>
        </p:txBody>
      </p:sp>
    </p:spTree>
    <p:extLst>
      <p:ext uri="{BB962C8B-B14F-4D97-AF65-F5344CB8AC3E}">
        <p14:creationId xmlns:p14="http://schemas.microsoft.com/office/powerpoint/2010/main" val="3395088568"/>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399422" y="152003"/>
            <a:ext cx="5852160"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3.1.3 </a:t>
            </a:r>
            <a:r>
              <a:rPr lang="zh-CN" altLang="en-US" sz="2800" dirty="0">
                <a:solidFill>
                  <a:schemeClr val="tx1"/>
                </a:solidFill>
                <a:latin typeface="微软雅黑" panose="020B0503020204020204" pitchFamily="34" charset="-122"/>
                <a:ea typeface="微软雅黑" panose="020B0503020204020204" pitchFamily="34" charset="-122"/>
              </a:rPr>
              <a:t>基于风险的软件测试方法</a:t>
            </a:r>
          </a:p>
        </p:txBody>
      </p:sp>
      <p:sp>
        <p:nvSpPr>
          <p:cNvPr id="7" name="Text Placeholder 6"/>
          <p:cNvSpPr>
            <a:spLocks noGrp="1"/>
          </p:cNvSpPr>
          <p:nvPr>
            <p:ph idx="4294967295"/>
          </p:nvPr>
        </p:nvSpPr>
        <p:spPr>
          <a:xfrm>
            <a:off x="265470" y="890014"/>
            <a:ext cx="8120063" cy="4879975"/>
          </a:xfrm>
        </p:spPr>
        <p:txBody>
          <a:bodyPr/>
          <a:lstStyle/>
          <a:p>
            <a:pPr lvl="0"/>
            <a:r>
              <a:rPr lang="zh-CN" altLang="en-US" sz="2400" dirty="0">
                <a:solidFill>
                  <a:srgbClr val="0096D6"/>
                </a:solidFill>
                <a:latin typeface="微软雅黑" panose="020B0503020204020204" pitchFamily="34" charset="-122"/>
                <a:ea typeface="微软雅黑" panose="020B0503020204020204" pitchFamily="34" charset="-122"/>
              </a:rPr>
              <a:t>基于风险的软件测试</a:t>
            </a:r>
          </a:p>
          <a:p>
            <a:pPr lvl="1"/>
            <a:r>
              <a:rPr lang="zh-CN" altLang="en-US" sz="2000" dirty="0">
                <a:latin typeface="微软雅黑" panose="020B0503020204020204" pitchFamily="34" charset="-122"/>
                <a:ea typeface="微软雅黑" panose="020B0503020204020204" pitchFamily="34" charset="-122"/>
              </a:rPr>
              <a:t>评估被测软件的风险，以此决定所采用的测试力度</a:t>
            </a:r>
          </a:p>
          <a:p>
            <a:pPr lvl="2"/>
            <a:r>
              <a:rPr lang="zh-CN" altLang="en-US" dirty="0">
                <a:latin typeface="微软雅黑" panose="020B0503020204020204" pitchFamily="34" charset="-122"/>
                <a:ea typeface="微软雅黑" panose="020B0503020204020204" pitchFamily="34" charset="-122"/>
              </a:rPr>
              <a:t>列出一个风险的列表</a:t>
            </a:r>
          </a:p>
          <a:p>
            <a:pPr lvl="2"/>
            <a:r>
              <a:rPr lang="zh-CN" altLang="en-US" dirty="0">
                <a:latin typeface="微软雅黑" panose="020B0503020204020204" pitchFamily="34" charset="-122"/>
                <a:ea typeface="微软雅黑" panose="020B0503020204020204" pitchFamily="34" charset="-122"/>
              </a:rPr>
              <a:t>对每个风险进行分析和评估，确定风险级别</a:t>
            </a:r>
          </a:p>
          <a:p>
            <a:pPr lvl="2"/>
            <a:r>
              <a:rPr lang="zh-CN" altLang="en-US" dirty="0">
                <a:latin typeface="微软雅黑" panose="020B0503020204020204" pitchFamily="34" charset="-122"/>
                <a:ea typeface="微软雅黑" panose="020B0503020204020204" pitchFamily="34" charset="-122"/>
              </a:rPr>
              <a:t>进行考察每项风险的测试</a:t>
            </a:r>
          </a:p>
          <a:p>
            <a:pPr lvl="2"/>
            <a:r>
              <a:rPr lang="zh-CN" altLang="en-US" dirty="0">
                <a:latin typeface="微软雅黑" panose="020B0503020204020204" pitchFamily="34" charset="-122"/>
                <a:ea typeface="微软雅黑" panose="020B0503020204020204" pitchFamily="34" charset="-122"/>
              </a:rPr>
              <a:t>当风险消失而新的风险出现的时候，调整测试策略</a:t>
            </a:r>
          </a:p>
          <a:p>
            <a:pPr lvl="1"/>
            <a:endParaRPr lang="en-US" altLang="zh-CN" sz="2000" dirty="0" smtClean="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在基于风险的软件测试中，需要解决的主要问题</a:t>
            </a:r>
          </a:p>
          <a:p>
            <a:pPr lvl="2"/>
            <a:r>
              <a:rPr lang="zh-CN" altLang="en-US" dirty="0">
                <a:latin typeface="微软雅黑" panose="020B0503020204020204" pitchFamily="34" charset="-122"/>
                <a:ea typeface="微软雅黑" panose="020B0503020204020204" pitchFamily="34" charset="-122"/>
              </a:rPr>
              <a:t>确定测试的优先级</a:t>
            </a:r>
          </a:p>
          <a:p>
            <a:pPr lvl="2"/>
            <a:r>
              <a:rPr lang="zh-CN" altLang="en-US" dirty="0">
                <a:latin typeface="微软雅黑" panose="020B0503020204020204" pitchFamily="34" charset="-122"/>
                <a:ea typeface="微软雅黑" panose="020B0503020204020204" pitchFamily="34" charset="-122"/>
              </a:rPr>
              <a:t>测试重点的有效选择</a:t>
            </a:r>
          </a:p>
          <a:p>
            <a:pPr lvl="2"/>
            <a:r>
              <a:rPr lang="zh-CN" altLang="en-US" dirty="0">
                <a:latin typeface="微软雅黑" panose="020B0503020204020204" pitchFamily="34" charset="-122"/>
                <a:ea typeface="微软雅黑" panose="020B0503020204020204" pitchFamily="34" charset="-122"/>
              </a:rPr>
              <a:t>有效地配置测试资源</a:t>
            </a:r>
          </a:p>
          <a:p>
            <a:pPr lvl="2"/>
            <a:r>
              <a:rPr lang="zh-CN" altLang="en-US" dirty="0">
                <a:latin typeface="微软雅黑" panose="020B0503020204020204" pitchFamily="34" charset="-122"/>
                <a:ea typeface="微软雅黑" panose="020B0503020204020204" pitchFamily="34" charset="-122"/>
              </a:rPr>
              <a:t>分析和评枯测试的有效性等</a:t>
            </a:r>
          </a:p>
          <a:p>
            <a:pPr marL="0" lvl="2" indent="0">
              <a:buNone/>
            </a:pPr>
            <a:endParaRPr lang="zh-CN" altLang="en-US"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要有效地选择测试重点和测试优先级</a:t>
            </a:r>
          </a:p>
          <a:p>
            <a:pPr lvl="2"/>
            <a:r>
              <a:rPr lang="zh-CN" altLang="en-US" dirty="0">
                <a:latin typeface="微软雅黑" panose="020B0503020204020204" pitchFamily="34" charset="-122"/>
                <a:ea typeface="微软雅黑" panose="020B0503020204020204" pitchFamily="34" charset="-122"/>
              </a:rPr>
              <a:t>风险测试将测试活动和测试任务根据风险划分优先等级，将测试资源主要分配在高风险的部分</a:t>
            </a:r>
          </a:p>
          <a:p>
            <a:pPr lvl="1"/>
            <a:endParaRPr lang="en-US" altLang="zh-CN"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0"/>
            <a:endParaRPr lang="zh-CN" altLang="en-US" dirty="0">
              <a:solidFill>
                <a:srgbClr val="0096D6"/>
              </a:solidFill>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3646730"/>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108801" y="168294"/>
            <a:ext cx="5902460"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3.1.3 </a:t>
            </a:r>
            <a:r>
              <a:rPr lang="zh-CN" altLang="en-US" sz="2800" dirty="0">
                <a:solidFill>
                  <a:schemeClr val="tx1"/>
                </a:solidFill>
                <a:latin typeface="微软雅黑" panose="020B0503020204020204" pitchFamily="34" charset="-122"/>
                <a:ea typeface="微软雅黑" panose="020B0503020204020204" pitchFamily="34" charset="-122"/>
              </a:rPr>
              <a:t>基于风险的软件测试方法</a:t>
            </a:r>
          </a:p>
        </p:txBody>
      </p:sp>
      <p:sp>
        <p:nvSpPr>
          <p:cNvPr id="7" name="Text Placeholder 6"/>
          <p:cNvSpPr>
            <a:spLocks noGrp="1"/>
          </p:cNvSpPr>
          <p:nvPr>
            <p:ph idx="4294967295"/>
          </p:nvPr>
        </p:nvSpPr>
        <p:spPr>
          <a:xfrm>
            <a:off x="0" y="1760538"/>
            <a:ext cx="8120063" cy="4708525"/>
          </a:xfrm>
        </p:spPr>
        <p:txBody>
          <a:bodyPr/>
          <a:lstStyle/>
          <a:p>
            <a:pPr lvl="0"/>
            <a:r>
              <a:rPr lang="zh-CN" altLang="en-US" sz="2400" dirty="0">
                <a:solidFill>
                  <a:srgbClr val="0096D6"/>
                </a:solidFill>
                <a:latin typeface="微软雅黑" panose="020B0503020204020204" pitchFamily="34" charset="-122"/>
                <a:ea typeface="微软雅黑" panose="020B0503020204020204" pitchFamily="34" charset="-122"/>
              </a:rPr>
              <a:t>基于风险的软件测</a:t>
            </a:r>
            <a:r>
              <a:rPr lang="zh-CN" altLang="en-US" sz="2400" dirty="0" smtClean="0">
                <a:solidFill>
                  <a:srgbClr val="0096D6"/>
                </a:solidFill>
                <a:latin typeface="微软雅黑" panose="020B0503020204020204" pitchFamily="34" charset="-122"/>
                <a:ea typeface="微软雅黑" panose="020B0503020204020204" pitchFamily="34" charset="-122"/>
              </a:rPr>
              <a:t>试所能解决的问题</a:t>
            </a:r>
            <a:endParaRPr lang="zh-CN" altLang="en-US" sz="2400" dirty="0">
              <a:solidFill>
                <a:srgbClr val="0096D6"/>
              </a:solidFill>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0"/>
            <a:endParaRPr lang="zh-CN" altLang="en-US" dirty="0">
              <a:solidFill>
                <a:srgbClr val="0096D6"/>
              </a:solidFill>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2"/>
          <a:stretch>
            <a:fillRect/>
          </a:stretch>
        </p:blipFill>
        <p:spPr>
          <a:xfrm>
            <a:off x="970478" y="2166196"/>
            <a:ext cx="7157324" cy="3920068"/>
          </a:xfrm>
          <a:prstGeom prst="rect">
            <a:avLst/>
          </a:prstGeom>
        </p:spPr>
      </p:pic>
    </p:spTree>
    <p:extLst>
      <p:ext uri="{BB962C8B-B14F-4D97-AF65-F5344CB8AC3E}">
        <p14:creationId xmlns:p14="http://schemas.microsoft.com/office/powerpoint/2010/main" val="469009174"/>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023938" y="103154"/>
            <a:ext cx="5998464"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3.1.3 </a:t>
            </a:r>
            <a:r>
              <a:rPr lang="zh-CN" altLang="en-US" sz="2800" dirty="0">
                <a:solidFill>
                  <a:schemeClr val="tx1"/>
                </a:solidFill>
                <a:latin typeface="微软雅黑" panose="020B0503020204020204" pitchFamily="34" charset="-122"/>
                <a:ea typeface="微软雅黑" panose="020B0503020204020204" pitchFamily="34" charset="-122"/>
              </a:rPr>
              <a:t>基于风险的软件测试方法</a:t>
            </a:r>
          </a:p>
        </p:txBody>
      </p:sp>
      <p:sp>
        <p:nvSpPr>
          <p:cNvPr id="7" name="Text Placeholder 6"/>
          <p:cNvSpPr>
            <a:spLocks noGrp="1"/>
          </p:cNvSpPr>
          <p:nvPr>
            <p:ph idx="4294967295"/>
          </p:nvPr>
        </p:nvSpPr>
        <p:spPr>
          <a:xfrm>
            <a:off x="1023938" y="1620838"/>
            <a:ext cx="8120062" cy="4710112"/>
          </a:xfrm>
        </p:spPr>
        <p:txBody>
          <a:bodyPr/>
          <a:lstStyle/>
          <a:p>
            <a:pPr lvl="0"/>
            <a:r>
              <a:rPr lang="zh-CN" altLang="en-US" sz="2400" dirty="0">
                <a:solidFill>
                  <a:srgbClr val="0096D6"/>
                </a:solidFill>
                <a:latin typeface="微软雅黑" panose="020B0503020204020204" pitchFamily="34" charset="-122"/>
                <a:ea typeface="微软雅黑" panose="020B0503020204020204" pitchFamily="34" charset="-122"/>
              </a:rPr>
              <a:t>基于风险的软件测</a:t>
            </a:r>
            <a:r>
              <a:rPr lang="zh-CN" altLang="en-US" sz="2400" dirty="0" smtClean="0">
                <a:solidFill>
                  <a:srgbClr val="0096D6"/>
                </a:solidFill>
                <a:latin typeface="微软雅黑" panose="020B0503020204020204" pitchFamily="34" charset="-122"/>
                <a:ea typeface="微软雅黑" panose="020B0503020204020204" pitchFamily="34" charset="-122"/>
              </a:rPr>
              <a:t>试的活动实践</a:t>
            </a:r>
            <a:endParaRPr lang="zh-CN" altLang="en-US" sz="2400" dirty="0">
              <a:solidFill>
                <a:srgbClr val="0096D6"/>
              </a:solidFill>
              <a:latin typeface="微软雅黑" panose="020B0503020204020204" pitchFamily="34" charset="-122"/>
              <a:ea typeface="微软雅黑" panose="020B0503020204020204" pitchFamily="34" charset="-122"/>
            </a:endParaRPr>
          </a:p>
          <a:p>
            <a:pPr marL="755650" lvl="4" indent="-285750">
              <a:lnSpc>
                <a:spcPct val="20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确定测试优先级</a:t>
            </a:r>
            <a:endParaRPr lang="en-US" altLang="zh-CN" sz="2000" dirty="0" smtClean="0">
              <a:latin typeface="微软雅黑" panose="020B0503020204020204" pitchFamily="34" charset="-122"/>
              <a:ea typeface="微软雅黑" panose="020B0503020204020204" pitchFamily="34" charset="-122"/>
            </a:endParaRPr>
          </a:p>
          <a:p>
            <a:pPr marL="755650" lvl="4" indent="-285750">
              <a:lnSpc>
                <a:spcPct val="20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确定测试完备性</a:t>
            </a:r>
            <a:endParaRPr lang="en-US" altLang="zh-CN" sz="2000" dirty="0" smtClean="0">
              <a:latin typeface="微软雅黑" panose="020B0503020204020204" pitchFamily="34" charset="-122"/>
              <a:ea typeface="微软雅黑" panose="020B0503020204020204" pitchFamily="34" charset="-122"/>
            </a:endParaRPr>
          </a:p>
          <a:p>
            <a:pPr marL="755650" lvl="4" indent="-285750">
              <a:lnSpc>
                <a:spcPct val="20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确定测试资源分配</a:t>
            </a:r>
            <a:endParaRPr lang="en-US" altLang="zh-CN" sz="2000" dirty="0" smtClean="0">
              <a:latin typeface="微软雅黑" panose="020B0503020204020204" pitchFamily="34" charset="-122"/>
              <a:ea typeface="微软雅黑" panose="020B0503020204020204" pitchFamily="34" charset="-122"/>
            </a:endParaRPr>
          </a:p>
          <a:p>
            <a:pPr marL="755650" lvl="4" indent="-285750">
              <a:lnSpc>
                <a:spcPct val="20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监控测试进度</a:t>
            </a:r>
            <a:endParaRPr lang="en-US" altLang="zh-CN" sz="2000" dirty="0" smtClean="0">
              <a:latin typeface="微软雅黑" panose="020B0503020204020204" pitchFamily="34" charset="-122"/>
              <a:ea typeface="微软雅黑" panose="020B0503020204020204" pitchFamily="34" charset="-122"/>
            </a:endParaRPr>
          </a:p>
          <a:p>
            <a:pPr marL="755650" lvl="4" indent="-285750">
              <a:lnSpc>
                <a:spcPct val="20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加速测试信心提升</a:t>
            </a:r>
            <a:endParaRPr lang="zh-CN" altLang="en-US" sz="2000"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0"/>
            <a:endParaRPr lang="zh-CN" altLang="en-US" dirty="0">
              <a:solidFill>
                <a:srgbClr val="0096D6"/>
              </a:solidFill>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
        <p:nvSpPr>
          <p:cNvPr id="14"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solidFill>
                <a:srgbClr val="0096D6"/>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897357"/>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1709738"/>
            <a:ext cx="9144000" cy="2852737"/>
          </a:xfrm>
          <a:solidFill>
            <a:srgbClr val="0096D6"/>
          </a:solidFill>
        </p:spPr>
        <p:txBody>
          <a:bodyPr anchor="ctr"/>
          <a:lstStyle/>
          <a:p>
            <a:r>
              <a:rPr lang="en-US" altLang="zh-CN" sz="4800" dirty="0" smtClean="0">
                <a:solidFill>
                  <a:schemeClr val="tx1"/>
                </a:solidFill>
                <a:latin typeface="微软雅黑" panose="020B0503020204020204" pitchFamily="34" charset="-122"/>
                <a:ea typeface="微软雅黑" panose="020B0503020204020204" pitchFamily="34" charset="-122"/>
              </a:rPr>
              <a:t>3.2 </a:t>
            </a:r>
            <a:r>
              <a:rPr lang="zh-CN" altLang="en-US" sz="4800" dirty="0" smtClean="0">
                <a:solidFill>
                  <a:schemeClr val="tx1"/>
                </a:solidFill>
                <a:latin typeface="微软雅黑" panose="020B0503020204020204" pitchFamily="34" charset="-122"/>
                <a:ea typeface="微软雅黑" panose="020B0503020204020204" pitchFamily="34" charset="-122"/>
              </a:rPr>
              <a:t>生命周期各个阶段测试要求</a:t>
            </a:r>
            <a:endParaRPr lang="en-US" sz="4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16647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759047" y="37094"/>
            <a:ext cx="6601968" cy="762000"/>
          </a:xfrm>
        </p:spPr>
        <p:txBody>
          <a:bodyPr/>
          <a:lstStyle/>
          <a:p>
            <a:r>
              <a:rPr lang="en-US" altLang="zh-CN" sz="2800" dirty="0" smtClean="0">
                <a:solidFill>
                  <a:schemeClr val="tx1"/>
                </a:solidFill>
                <a:latin typeface="微软雅黑" panose="020B0503020204020204" pitchFamily="34" charset="-122"/>
                <a:ea typeface="微软雅黑" panose="020B0503020204020204" pitchFamily="34" charset="-122"/>
              </a:rPr>
              <a:t>3.2 </a:t>
            </a:r>
            <a:r>
              <a:rPr lang="zh-CN" altLang="en-US" sz="2800" dirty="0" smtClean="0">
                <a:solidFill>
                  <a:schemeClr val="tx1"/>
                </a:solidFill>
                <a:latin typeface="微软雅黑" panose="020B0503020204020204" pitchFamily="34" charset="-122"/>
                <a:ea typeface="微软雅黑" panose="020B0503020204020204" pitchFamily="34" charset="-122"/>
              </a:rPr>
              <a:t>生命周期各个阶段的测试要求</a:t>
            </a:r>
            <a:endParaRPr lang="en-GB" sz="2800" dirty="0">
              <a:solidFill>
                <a:schemeClr val="tx1"/>
              </a:solidFill>
              <a:latin typeface="微软雅黑" panose="020B0503020204020204" pitchFamily="34" charset="-122"/>
              <a:ea typeface="微软雅黑" panose="020B0503020204020204" pitchFamily="34" charset="-122"/>
            </a:endParaRPr>
          </a:p>
        </p:txBody>
      </p:sp>
      <p:sp>
        <p:nvSpPr>
          <p:cNvPr id="7" name="Text Placeholder 6"/>
          <p:cNvSpPr>
            <a:spLocks noGrp="1"/>
          </p:cNvSpPr>
          <p:nvPr>
            <p:ph idx="4294967295"/>
          </p:nvPr>
        </p:nvSpPr>
        <p:spPr>
          <a:xfrm>
            <a:off x="-1" y="1118489"/>
            <a:ext cx="8120063" cy="4357688"/>
          </a:xfrm>
        </p:spPr>
        <p:txBody>
          <a:bodyPr/>
          <a:lstStyle/>
          <a:p>
            <a:r>
              <a:rPr lang="zh-CN" altLang="en-US" sz="2400" dirty="0">
                <a:solidFill>
                  <a:srgbClr val="0070C0"/>
                </a:solidFill>
                <a:latin typeface="微软雅黑" panose="020B0503020204020204" pitchFamily="34" charset="-122"/>
                <a:ea typeface="微软雅黑" panose="020B0503020204020204" pitchFamily="34" charset="-122"/>
              </a:rPr>
              <a:t>全生命周期中软件测试的最终要求</a:t>
            </a:r>
          </a:p>
          <a:p>
            <a:endParaRPr lang="zh-CN" altLang="en-US" dirty="0">
              <a:latin typeface="微软雅黑" panose="020B0503020204020204" pitchFamily="34" charset="-122"/>
              <a:ea typeface="微软雅黑" panose="020B0503020204020204" pitchFamily="34" charset="-122"/>
            </a:endParaRPr>
          </a:p>
          <a:p>
            <a:pPr marL="285750" lvl="1"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保证软件系统在全生命周期中每个阶段的正确性，验证在整个软件开发周期中各个阶段的软件质量是否合格</a:t>
            </a:r>
          </a:p>
          <a:p>
            <a:pPr marL="285750" lvl="1"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保证最终系统符合用户的要求和需求，验证最终交付给用户的系统是否满足用户需要、符合其需求</a:t>
            </a:r>
          </a:p>
          <a:p>
            <a:pPr marL="285750" lvl="1"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用样本测试数据检查系统的行为特</a:t>
            </a:r>
            <a:r>
              <a:rPr lang="zh-CN" altLang="en-US" sz="2000" dirty="0" smtClean="0">
                <a:latin typeface="微软雅黑" panose="020B0503020204020204" pitchFamily="34" charset="-122"/>
                <a:ea typeface="微软雅黑" panose="020B0503020204020204" pitchFamily="34" charset="-122"/>
              </a:rPr>
              <a:t>性</a:t>
            </a:r>
            <a:endParaRPr lang="en-US" altLang="zh-CN" sz="2000" dirty="0" smtClean="0">
              <a:latin typeface="微软雅黑" panose="020B0503020204020204" pitchFamily="34" charset="-122"/>
              <a:ea typeface="微软雅黑" panose="020B0503020204020204" pitchFamily="34" charset="-122"/>
            </a:endParaRPr>
          </a:p>
          <a:p>
            <a:pPr marL="285750" lvl="1"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把尽可能多的问题在产品交给用户之前发现并改正</a:t>
            </a:r>
          </a:p>
          <a:p>
            <a:pPr marL="285750" lvl="1" indent="-285750">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3"/>
          <a:stretch>
            <a:fillRect/>
          </a:stretch>
        </p:blipFill>
        <p:spPr>
          <a:xfrm>
            <a:off x="6054384" y="3726287"/>
            <a:ext cx="3089616" cy="2151697"/>
          </a:xfrm>
          <a:prstGeom prst="rect">
            <a:avLst/>
          </a:prstGeom>
        </p:spPr>
      </p:pic>
    </p:spTree>
    <p:extLst>
      <p:ext uri="{BB962C8B-B14F-4D97-AF65-F5344CB8AC3E}">
        <p14:creationId xmlns:p14="http://schemas.microsoft.com/office/powerpoint/2010/main" val="3084480679"/>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bwMode="auto">
          <a:xfrm>
            <a:off x="83907" y="181896"/>
            <a:ext cx="8502650" cy="438150"/>
          </a:xfrm>
          <a:prstGeom prst="rect">
            <a:avLst/>
          </a:prstGeom>
          <a:noFill/>
          <a:ln>
            <a:miter lim="800000"/>
            <a:headEnd/>
            <a:tailEnd/>
          </a:ln>
        </p:spPr>
        <p:txBody>
          <a:bodyPr/>
          <a:lstStyle/>
          <a:p>
            <a:r>
              <a:rPr lang="zh-CN" altLang="en-US" sz="2800" dirty="0" smtClean="0">
                <a:solidFill>
                  <a:schemeClr val="tx1"/>
                </a:solidFill>
                <a:latin typeface="微软雅黑" panose="020B0503020204020204" pitchFamily="34" charset="-122"/>
                <a:ea typeface="微软雅黑" panose="020B0503020204020204" pitchFamily="34" charset="-122"/>
              </a:rPr>
              <a:t>教学目标</a:t>
            </a:r>
            <a:endParaRPr lang="en-US" sz="2800" dirty="0" smtClean="0">
              <a:solidFill>
                <a:schemeClr val="tx1"/>
              </a:solidFill>
              <a:latin typeface="微软雅黑" panose="020B0503020204020204" pitchFamily="34" charset="-122"/>
              <a:ea typeface="微软雅黑" panose="020B0503020204020204" pitchFamily="34" charset="-122"/>
            </a:endParaRPr>
          </a:p>
        </p:txBody>
      </p:sp>
      <p:sp>
        <p:nvSpPr>
          <p:cNvPr id="7" name="Content Placeholder 6"/>
          <p:cNvSpPr>
            <a:spLocks noGrp="1"/>
          </p:cNvSpPr>
          <p:nvPr>
            <p:ph idx="4294967295"/>
          </p:nvPr>
        </p:nvSpPr>
        <p:spPr>
          <a:xfrm>
            <a:off x="639763" y="1428750"/>
            <a:ext cx="8504237" cy="4549775"/>
          </a:xfrm>
        </p:spPr>
        <p:txBody>
          <a:bodyPr/>
          <a:lstStyle/>
          <a:p>
            <a:pPr marL="282575" indent="-342900" algn="just">
              <a:buNone/>
              <a:defRPr/>
            </a:pPr>
            <a:endParaRPr lang="en-US" dirty="0" smtClean="0">
              <a:latin typeface="微软雅黑" panose="020B0503020204020204" pitchFamily="34" charset="-122"/>
              <a:ea typeface="微软雅黑" panose="020B0503020204020204" pitchFamily="34" charset="-122"/>
            </a:endParaRPr>
          </a:p>
          <a:p>
            <a:pPr marL="457200" lvl="1" indent="-342900" algn="just">
              <a:spcAft>
                <a:spcPct val="25000"/>
              </a:spcAft>
              <a:buClr>
                <a:srgbClr val="7B7B79"/>
              </a:buClr>
              <a:buSzPct val="90000"/>
              <a:buFont typeface="微软雅黑" panose="020B0503020204020204" pitchFamily="34" charset="-122"/>
              <a:buChar char="–"/>
            </a:pPr>
            <a:r>
              <a:rPr lang="zh-CN" altLang="en-US" sz="2000" dirty="0" smtClean="0">
                <a:latin typeface="微软雅黑" panose="020B0503020204020204" pitchFamily="34" charset="-122"/>
                <a:ea typeface="微软雅黑" panose="020B0503020204020204" pitchFamily="34" charset="-122"/>
              </a:rPr>
              <a:t>掌握生命周期测试的相关概念</a:t>
            </a:r>
            <a:endParaRPr lang="en-US" altLang="zh-CN" sz="2000" dirty="0" smtClean="0">
              <a:latin typeface="微软雅黑" panose="020B0503020204020204" pitchFamily="34" charset="-122"/>
              <a:ea typeface="微软雅黑" panose="020B0503020204020204" pitchFamily="34" charset="-122"/>
            </a:endParaRPr>
          </a:p>
          <a:p>
            <a:pPr marL="457200" lvl="1" indent="-342900" algn="just">
              <a:spcAft>
                <a:spcPct val="25000"/>
              </a:spcAft>
              <a:buClr>
                <a:srgbClr val="7B7B79"/>
              </a:buClr>
              <a:buSzPct val="90000"/>
              <a:buFont typeface="微软雅黑" panose="020B0503020204020204" pitchFamily="34" charset="-122"/>
              <a:buChar char="–"/>
            </a:pPr>
            <a:r>
              <a:rPr lang="zh-CN" altLang="en-US" sz="2000" dirty="0" smtClean="0">
                <a:latin typeface="微软雅黑" panose="020B0503020204020204" pitchFamily="34" charset="-122"/>
                <a:ea typeface="微软雅黑" panose="020B0503020204020204" pitchFamily="34" charset="-122"/>
              </a:rPr>
              <a:t>掌握生命周期各个阶段的测试内容</a:t>
            </a:r>
            <a:endParaRPr lang="en-US" altLang="zh-CN" sz="2000" dirty="0" smtClean="0">
              <a:latin typeface="微软雅黑" panose="020B0503020204020204" pitchFamily="34" charset="-122"/>
              <a:ea typeface="微软雅黑" panose="020B0503020204020204" pitchFamily="34" charset="-122"/>
            </a:endParaRPr>
          </a:p>
          <a:p>
            <a:pPr algn="just"/>
            <a:endParaRPr lang="en-US" dirty="0">
              <a:latin typeface="微软雅黑" panose="020B0503020204020204" pitchFamily="34" charset="-122"/>
              <a:ea typeface="微软雅黑" panose="020B0503020204020204" pitchFamily="34" charset="-122"/>
            </a:endParaRPr>
          </a:p>
        </p:txBody>
      </p:sp>
      <p:sp>
        <p:nvSpPr>
          <p:cNvPr id="7172" name="Slide Number Placeholder 4"/>
          <p:cNvSpPr txBox="1">
            <a:spLocks/>
          </p:cNvSpPr>
          <p:nvPr/>
        </p:nvSpPr>
        <p:spPr bwMode="auto">
          <a:xfrm>
            <a:off x="438150" y="6550025"/>
            <a:ext cx="387350" cy="219075"/>
          </a:xfrm>
          <a:prstGeom prst="rect">
            <a:avLst/>
          </a:prstGeom>
          <a:noFill/>
          <a:ln w="9525">
            <a:noFill/>
            <a:miter lim="800000"/>
            <a:headEnd/>
            <a:tailEnd/>
          </a:ln>
        </p:spPr>
        <p:txBody>
          <a:bodyPr anchor="b"/>
          <a:lstStyle/>
          <a:p>
            <a:pPr eaLnBrk="0" hangingPunct="0">
              <a:spcBef>
                <a:spcPct val="0"/>
              </a:spcBef>
            </a:pPr>
            <a:fld id="{2468D0BD-7C55-41EE-94D6-B7B9413D4F0F}" type="slidenum">
              <a:rPr lang="en-US" sz="900">
                <a:solidFill>
                  <a:schemeClr val="bg1"/>
                </a:solidFill>
                <a:latin typeface="微软雅黑" panose="020B0503020204020204" pitchFamily="34" charset="-122"/>
                <a:ea typeface="微软雅黑" panose="020B0503020204020204" pitchFamily="34" charset="-122"/>
              </a:rPr>
              <a:pPr eaLnBrk="0" hangingPunct="0">
                <a:spcBef>
                  <a:spcPct val="0"/>
                </a:spcBef>
              </a:pPr>
              <a:t>2</a:t>
            </a:fld>
            <a:endParaRPr lang="en-US" sz="9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956911" y="210901"/>
            <a:ext cx="4206240"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3.2.1 </a:t>
            </a:r>
            <a:r>
              <a:rPr lang="zh-CN" altLang="en-US" sz="2800" dirty="0">
                <a:solidFill>
                  <a:schemeClr val="tx1"/>
                </a:solidFill>
                <a:latin typeface="微软雅黑" panose="020B0503020204020204" pitchFamily="34" charset="-122"/>
                <a:ea typeface="微软雅黑" panose="020B0503020204020204" pitchFamily="34" charset="-122"/>
              </a:rPr>
              <a:t>需求阶段测试</a:t>
            </a:r>
          </a:p>
        </p:txBody>
      </p:sp>
      <p:sp>
        <p:nvSpPr>
          <p:cNvPr id="7" name="Text Placeholder 6"/>
          <p:cNvSpPr>
            <a:spLocks noGrp="1"/>
          </p:cNvSpPr>
          <p:nvPr>
            <p:ph idx="4294967295"/>
          </p:nvPr>
        </p:nvSpPr>
        <p:spPr>
          <a:xfrm>
            <a:off x="0" y="1173163"/>
            <a:ext cx="8120063" cy="4141787"/>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需求阶段</a:t>
            </a:r>
            <a:endParaRPr lang="zh-CN" altLang="en-US" dirty="0">
              <a:latin typeface="微软雅黑" panose="020B0503020204020204" pitchFamily="34" charset="-122"/>
              <a:ea typeface="微软雅黑" panose="020B0503020204020204" pitchFamily="34" charset="-122"/>
            </a:endParaRPr>
          </a:p>
          <a:p>
            <a:pPr lvl="1">
              <a:lnSpc>
                <a:spcPct val="150000"/>
              </a:lnSpc>
            </a:pPr>
            <a:r>
              <a:rPr lang="zh-CN" altLang="en-US" sz="2000" b="1" dirty="0">
                <a:latin typeface="微软雅黑" panose="020B0503020204020204" pitchFamily="34" charset="-122"/>
                <a:ea typeface="微软雅黑" panose="020B0503020204020204" pitchFamily="34" charset="-122"/>
              </a:rPr>
              <a:t>评估被测软件的风险，以此决定所采用的测试</a:t>
            </a:r>
            <a:r>
              <a:rPr lang="zh-CN" altLang="en-US" sz="2000" b="1" dirty="0" smtClean="0">
                <a:latin typeface="微软雅黑" panose="020B0503020204020204" pitchFamily="34" charset="-122"/>
                <a:ea typeface="微软雅黑" panose="020B0503020204020204" pitchFamily="34" charset="-122"/>
              </a:rPr>
              <a:t>力度</a:t>
            </a:r>
            <a:endParaRPr lang="en-US" altLang="zh-CN" sz="2000" dirty="0" smtClean="0">
              <a:latin typeface="微软雅黑" panose="020B0503020204020204" pitchFamily="34" charset="-122"/>
              <a:ea typeface="微软雅黑" panose="020B0503020204020204" pitchFamily="34" charset="-122"/>
            </a:endParaRPr>
          </a:p>
          <a:p>
            <a:pPr marL="285750" lvl="1"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软件工程统计结果发现</a:t>
            </a:r>
          </a:p>
          <a:p>
            <a:pPr lvl="3">
              <a:lnSpc>
                <a:spcPct val="150000"/>
              </a:lnSpc>
              <a:buFont typeface="微软雅黑" panose="020B0503020204020204" pitchFamily="34" charset="-122"/>
              <a:buChar char="−"/>
            </a:pPr>
            <a:r>
              <a:rPr lang="en-US" altLang="zh-CN" sz="2000" dirty="0">
                <a:latin typeface="微软雅黑" panose="020B0503020204020204" pitchFamily="34" charset="-122"/>
                <a:ea typeface="微软雅黑" panose="020B0503020204020204" pitchFamily="34" charset="-122"/>
              </a:rPr>
              <a:t>50%</a:t>
            </a:r>
            <a:r>
              <a:rPr lang="zh-CN" altLang="en-US" sz="2000" dirty="0">
                <a:latin typeface="微软雅黑" panose="020B0503020204020204" pitchFamily="34" charset="-122"/>
                <a:ea typeface="微软雅黑" panose="020B0503020204020204" pitchFamily="34" charset="-122"/>
              </a:rPr>
              <a:t>以上的系统错误是由于错误的需求或缺少需求导致的</a:t>
            </a:r>
          </a:p>
          <a:p>
            <a:pPr lvl="3">
              <a:lnSpc>
                <a:spcPct val="150000"/>
              </a:lnSpc>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rPr>
              <a:t>超过</a:t>
            </a:r>
            <a:r>
              <a:rPr lang="en-US" altLang="zh-CN" sz="2000" dirty="0">
                <a:latin typeface="微软雅黑" panose="020B0503020204020204" pitchFamily="34" charset="-122"/>
                <a:ea typeface="微软雅黑" panose="020B0503020204020204" pitchFamily="34" charset="-122"/>
              </a:rPr>
              <a:t>80%</a:t>
            </a:r>
            <a:r>
              <a:rPr lang="zh-CN" altLang="en-US" sz="2000" dirty="0">
                <a:latin typeface="微软雅黑" panose="020B0503020204020204" pitchFamily="34" charset="-122"/>
                <a:ea typeface="微软雅黑" panose="020B0503020204020204" pitchFamily="34" charset="-122"/>
              </a:rPr>
              <a:t>的开销花在追踪需求的错误</a:t>
            </a:r>
            <a:r>
              <a:rPr lang="zh-CN" altLang="en-US" sz="2000" dirty="0" smtClean="0">
                <a:latin typeface="微软雅黑" panose="020B0503020204020204" pitchFamily="34" charset="-122"/>
                <a:ea typeface="微软雅黑" panose="020B0503020204020204" pitchFamily="34" charset="-122"/>
              </a:rPr>
              <a:t>上</a:t>
            </a:r>
            <a:endParaRPr lang="zh-CN" altLang="en-US" sz="2000" dirty="0">
              <a:latin typeface="微软雅黑" panose="020B0503020204020204" pitchFamily="34" charset="-122"/>
              <a:ea typeface="微软雅黑" panose="020B0503020204020204" pitchFamily="34" charset="-122"/>
            </a:endParaRPr>
          </a:p>
          <a:p>
            <a:pPr marL="285750" lvl="1" indent="-285750">
              <a:lnSpc>
                <a:spcPct val="150000"/>
              </a:lnSpc>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需求测试贯穿了整个</a:t>
            </a:r>
            <a:r>
              <a:rPr lang="zh-CN" altLang="en-US" sz="2000" dirty="0" smtClean="0">
                <a:latin typeface="微软雅黑" panose="020B0503020204020204" pitchFamily="34" charset="-122"/>
                <a:ea typeface="微软雅黑" panose="020B0503020204020204" pitchFamily="34" charset="-122"/>
              </a:rPr>
              <a:t>软件开发</a:t>
            </a:r>
            <a:r>
              <a:rPr lang="zh-CN" altLang="en-US" sz="2000" dirty="0">
                <a:latin typeface="微软雅黑" panose="020B0503020204020204" pitchFamily="34" charset="-122"/>
                <a:ea typeface="微软雅黑" panose="020B0503020204020204" pitchFamily="34" charset="-122"/>
              </a:rPr>
              <a:t>周期</a:t>
            </a:r>
            <a:endParaRPr lang="zh-CN" altLang="en-US" sz="2000" dirty="0" smtClean="0">
              <a:latin typeface="微软雅黑" panose="020B0503020204020204" pitchFamily="34" charset="-122"/>
              <a:ea typeface="微软雅黑" panose="020B0503020204020204" pitchFamily="34" charset="-122"/>
            </a:endParaRPr>
          </a:p>
          <a:p>
            <a:pPr lvl="3">
              <a:lnSpc>
                <a:spcPct val="150000"/>
              </a:lnSpc>
              <a:buFont typeface="微软雅黑" panose="020B0503020204020204" pitchFamily="34" charset="-122"/>
              <a:buChar char="−"/>
            </a:pPr>
            <a:r>
              <a:rPr lang="zh-CN" altLang="en-US" sz="2000" dirty="0" smtClean="0">
                <a:latin typeface="微软雅黑" panose="020B0503020204020204" pitchFamily="34" charset="-122"/>
                <a:ea typeface="微软雅黑" panose="020B0503020204020204" pitchFamily="34" charset="-122"/>
              </a:rPr>
              <a:t>可指导软件测试的各个阶段</a:t>
            </a:r>
          </a:p>
          <a:p>
            <a:pPr lvl="3">
              <a:lnSpc>
                <a:spcPct val="150000"/>
              </a:lnSpc>
              <a:buFont typeface="微软雅黑" panose="020B0503020204020204" pitchFamily="34" charset="-122"/>
              <a:buChar char="−"/>
            </a:pPr>
            <a:r>
              <a:rPr lang="zh-CN" altLang="en-US" sz="2000" dirty="0" smtClean="0">
                <a:latin typeface="微软雅黑" panose="020B0503020204020204" pitchFamily="34" charset="-122"/>
                <a:ea typeface="微软雅黑" panose="020B0503020204020204" pitchFamily="34" charset="-122"/>
              </a:rPr>
              <a:t>可</a:t>
            </a:r>
            <a:r>
              <a:rPr lang="zh-CN" altLang="en-US" sz="2000" dirty="0">
                <a:latin typeface="微软雅黑" panose="020B0503020204020204" pitchFamily="34" charset="-122"/>
                <a:ea typeface="微软雅黑" panose="020B0503020204020204" pitchFamily="34" charset="-122"/>
              </a:rPr>
              <a:t>帮助我们设计整个测试的进行</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测试计划怎样安排，测试用例怎样选取，软件的确认要达到哪些要求等</a:t>
            </a:r>
          </a:p>
          <a:p>
            <a:pPr lvl="1"/>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9270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322576" y="159371"/>
            <a:ext cx="3950208"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3.2.1 </a:t>
            </a:r>
            <a:r>
              <a:rPr lang="zh-CN" altLang="en-US" sz="2800" dirty="0">
                <a:solidFill>
                  <a:schemeClr val="tx1"/>
                </a:solidFill>
                <a:latin typeface="微软雅黑" panose="020B0503020204020204" pitchFamily="34" charset="-122"/>
                <a:ea typeface="微软雅黑" panose="020B0503020204020204" pitchFamily="34" charset="-122"/>
              </a:rPr>
              <a:t>需求阶段测试</a:t>
            </a:r>
          </a:p>
        </p:txBody>
      </p:sp>
      <p:sp>
        <p:nvSpPr>
          <p:cNvPr id="7" name="Text Placeholder 6"/>
          <p:cNvSpPr>
            <a:spLocks noGrp="1"/>
          </p:cNvSpPr>
          <p:nvPr>
            <p:ph idx="4294967295"/>
          </p:nvPr>
        </p:nvSpPr>
        <p:spPr>
          <a:xfrm>
            <a:off x="1023938" y="1279525"/>
            <a:ext cx="8120062" cy="4664075"/>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需求阶段</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endParaRPr lang="zh-CN" altLang="en-US" dirty="0" smtClean="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软件测试、验证，确认只有当具备软件需求分析时才有意义</a:t>
            </a:r>
          </a:p>
          <a:p>
            <a:pPr lvl="3"/>
            <a:r>
              <a:rPr lang="zh-CN" altLang="en-US" sz="2000" dirty="0" smtClean="0">
                <a:latin typeface="微软雅黑" panose="020B0503020204020204" pitchFamily="34" charset="-122"/>
                <a:ea typeface="微软雅黑" panose="020B0503020204020204" pitchFamily="34" charset="-122"/>
              </a:rPr>
              <a:t>所有的花费都是值得的</a:t>
            </a:r>
          </a:p>
          <a:p>
            <a:pPr lvl="3"/>
            <a:r>
              <a:rPr lang="zh-CN" altLang="en-US" sz="2000" dirty="0" smtClean="0">
                <a:latin typeface="微软雅黑" panose="020B0503020204020204" pitchFamily="34" charset="-122"/>
                <a:ea typeface="微软雅黑" panose="020B0503020204020204" pitchFamily="34" charset="-122"/>
              </a:rPr>
              <a:t>大</a:t>
            </a:r>
            <a:r>
              <a:rPr lang="zh-CN" altLang="en-US" sz="2000" dirty="0">
                <a:latin typeface="微软雅黑" panose="020B0503020204020204" pitchFamily="34" charset="-122"/>
                <a:ea typeface="微软雅黑" panose="020B0503020204020204" pitchFamily="34" charset="-122"/>
              </a:rPr>
              <a:t>部分缺陷将不会进入到设计</a:t>
            </a:r>
            <a:r>
              <a:rPr lang="en-US" altLang="zh-CN" sz="2000" dirty="0">
                <a:latin typeface="微软雅黑" panose="020B0503020204020204" pitchFamily="34" charset="-122"/>
                <a:ea typeface="微软雅黑" panose="020B0503020204020204" pitchFamily="34" charset="-122"/>
              </a:rPr>
              <a:t>&amp;</a:t>
            </a:r>
            <a:r>
              <a:rPr lang="zh-CN" altLang="en-US" sz="2000" dirty="0">
                <a:latin typeface="微软雅黑" panose="020B0503020204020204" pitchFamily="34" charset="-122"/>
                <a:ea typeface="微软雅黑" panose="020B0503020204020204" pitchFamily="34" charset="-122"/>
              </a:rPr>
              <a:t>编码阶段</a:t>
            </a:r>
          </a:p>
          <a:p>
            <a:pPr marL="0" lvl="2" indent="0">
              <a:buNone/>
            </a:pPr>
            <a:endParaRPr lang="zh-CN" altLang="en-US"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准备风险列表</a:t>
            </a:r>
          </a:p>
          <a:p>
            <a:pPr lvl="4">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rPr>
              <a:t>确定</a:t>
            </a:r>
            <a:r>
              <a:rPr lang="zh-CN" altLang="en-US" sz="2000" dirty="0" smtClean="0">
                <a:latin typeface="微软雅黑" panose="020B0503020204020204" pitchFamily="34" charset="-122"/>
                <a:ea typeface="微软雅黑" panose="020B0503020204020204" pitchFamily="34" charset="-122"/>
              </a:rPr>
              <a:t>风险： 风险分析</a:t>
            </a:r>
            <a:r>
              <a:rPr lang="zh-CN" altLang="en-US" sz="2000" dirty="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风险</a:t>
            </a:r>
            <a:r>
              <a:rPr lang="zh-CN" altLang="en-US" sz="2000" dirty="0">
                <a:latin typeface="微软雅黑" panose="020B0503020204020204" pitchFamily="34" charset="-122"/>
                <a:ea typeface="微软雅黑" panose="020B0503020204020204" pitchFamily="34" charset="-122"/>
              </a:rPr>
              <a:t>检查表</a:t>
            </a:r>
          </a:p>
          <a:p>
            <a:pPr lvl="4">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rPr>
              <a:t>建立控制目标</a:t>
            </a:r>
          </a:p>
          <a:p>
            <a:pPr lvl="4">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rPr>
              <a:t>确定有足够的控制力度</a:t>
            </a:r>
          </a:p>
          <a:p>
            <a:pPr lvl="1"/>
            <a:endParaRPr lang="en-US" altLang="zh-CN" sz="2000" dirty="0" smtClean="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分析测试要素</a:t>
            </a:r>
          </a:p>
          <a:p>
            <a:pPr lvl="1"/>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73481861"/>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505456" y="170483"/>
            <a:ext cx="3931920"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3.2.1 </a:t>
            </a:r>
            <a:r>
              <a:rPr lang="zh-CN" altLang="en-US" sz="2800" dirty="0">
                <a:solidFill>
                  <a:schemeClr val="tx1"/>
                </a:solidFill>
                <a:latin typeface="微软雅黑" panose="020B0503020204020204" pitchFamily="34" charset="-122"/>
                <a:ea typeface="微软雅黑" panose="020B0503020204020204" pitchFamily="34" charset="-122"/>
              </a:rPr>
              <a:t>需求阶段测试</a:t>
            </a:r>
          </a:p>
        </p:txBody>
      </p:sp>
      <p:sp>
        <p:nvSpPr>
          <p:cNvPr id="7" name="Text Placeholder 6"/>
          <p:cNvSpPr>
            <a:spLocks noGrp="1"/>
          </p:cNvSpPr>
          <p:nvPr>
            <p:ph idx="4294967295"/>
          </p:nvPr>
        </p:nvSpPr>
        <p:spPr>
          <a:xfrm>
            <a:off x="0" y="1151509"/>
            <a:ext cx="8120063" cy="4664075"/>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需求阶段</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3"/>
          <a:stretch>
            <a:fillRect/>
          </a:stretch>
        </p:blipFill>
        <p:spPr>
          <a:xfrm>
            <a:off x="1429927" y="1736001"/>
            <a:ext cx="6525353" cy="4993486"/>
          </a:xfrm>
          <a:prstGeom prst="rect">
            <a:avLst/>
          </a:prstGeom>
        </p:spPr>
      </p:pic>
    </p:spTree>
    <p:extLst>
      <p:ext uri="{BB962C8B-B14F-4D97-AF65-F5344CB8AC3E}">
        <p14:creationId xmlns:p14="http://schemas.microsoft.com/office/powerpoint/2010/main" val="222939844"/>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514695" y="109728"/>
            <a:ext cx="4297680"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3.2.1 </a:t>
            </a:r>
            <a:r>
              <a:rPr lang="zh-CN" altLang="en-US" sz="2800" dirty="0">
                <a:solidFill>
                  <a:schemeClr val="tx1"/>
                </a:solidFill>
                <a:latin typeface="微软雅黑" panose="020B0503020204020204" pitchFamily="34" charset="-122"/>
                <a:ea typeface="微软雅黑" panose="020B0503020204020204" pitchFamily="34" charset="-122"/>
              </a:rPr>
              <a:t>需求阶段测试</a:t>
            </a:r>
          </a:p>
        </p:txBody>
      </p:sp>
      <p:sp>
        <p:nvSpPr>
          <p:cNvPr id="7" name="Text Placeholder 6"/>
          <p:cNvSpPr>
            <a:spLocks noGrp="1"/>
          </p:cNvSpPr>
          <p:nvPr>
            <p:ph idx="4294967295"/>
          </p:nvPr>
        </p:nvSpPr>
        <p:spPr>
          <a:xfrm>
            <a:off x="0" y="1736725"/>
            <a:ext cx="8120063" cy="4664075"/>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需求阶段的测试活动</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
        <p:nvSpPr>
          <p:cNvPr id="3" name="Rectangle 2"/>
          <p:cNvSpPr/>
          <p:nvPr/>
        </p:nvSpPr>
        <p:spPr>
          <a:xfrm>
            <a:off x="562706" y="2314754"/>
            <a:ext cx="6400801" cy="1477328"/>
          </a:xfrm>
          <a:prstGeom prst="rect">
            <a:avLst/>
          </a:prstGeom>
        </p:spPr>
        <p:txBody>
          <a:bodyPr wrap="square">
            <a:spAutoFit/>
          </a:bodyPr>
          <a:lstStyle/>
          <a:p>
            <a:pPr marL="0" lvl="1">
              <a:lnSpc>
                <a:spcPct val="150000"/>
              </a:lnSpc>
            </a:pPr>
            <a:r>
              <a:rPr lang="en-US" altLang="zh-CN"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彻底分析需求的充分性，生成基础测试用例</a:t>
            </a:r>
            <a:endParaRPr lang="en-US" altLang="zh-CN" sz="2000" dirty="0" smtClean="0">
              <a:latin typeface="微软雅黑" panose="020B0503020204020204" pitchFamily="34" charset="-122"/>
              <a:ea typeface="微软雅黑" panose="020B0503020204020204" pitchFamily="34" charset="-122"/>
            </a:endParaRPr>
          </a:p>
          <a:p>
            <a:pPr marL="0" lvl="1">
              <a:lnSpc>
                <a:spcPct val="150000"/>
              </a:lnSpc>
            </a:pPr>
            <a:r>
              <a:rPr lang="en-US" altLang="zh-CN"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澄清和确定哪些需求是可测试的，舍去含糊的、</a:t>
            </a:r>
            <a:r>
              <a:rPr lang="zh-CN" altLang="en-US" sz="2000" dirty="0" smtClean="0">
                <a:latin typeface="微软雅黑" panose="020B0503020204020204" pitchFamily="34" charset="-122"/>
                <a:ea typeface="微软雅黑" panose="020B0503020204020204" pitchFamily="34" charset="-122"/>
              </a:rPr>
              <a:t>不     可</a:t>
            </a:r>
            <a:r>
              <a:rPr lang="zh-CN" altLang="en-US" sz="2000" dirty="0" smtClean="0">
                <a:latin typeface="微软雅黑" panose="020B0503020204020204" pitchFamily="34" charset="-122"/>
                <a:ea typeface="微软雅黑" panose="020B0503020204020204" pitchFamily="34" charset="-122"/>
              </a:rPr>
              <a:t>测试的需求，建立产品需求和确认需求</a:t>
            </a:r>
            <a:endParaRPr lang="en-US" altLang="zh-CN" sz="20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03805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502281" y="109728"/>
            <a:ext cx="3843655"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3.2.2 </a:t>
            </a:r>
            <a:r>
              <a:rPr lang="zh-CN" altLang="en-US" sz="2800" dirty="0">
                <a:solidFill>
                  <a:schemeClr val="tx1"/>
                </a:solidFill>
                <a:latin typeface="微软雅黑" panose="020B0503020204020204" pitchFamily="34" charset="-122"/>
                <a:ea typeface="微软雅黑" panose="020B0503020204020204" pitchFamily="34" charset="-122"/>
              </a:rPr>
              <a:t>设计阶段</a:t>
            </a:r>
            <a:r>
              <a:rPr lang="zh-CN" altLang="en-US" sz="2800" dirty="0" smtClean="0">
                <a:solidFill>
                  <a:schemeClr val="tx1"/>
                </a:solidFill>
                <a:latin typeface="微软雅黑" panose="020B0503020204020204" pitchFamily="34" charset="-122"/>
                <a:ea typeface="微软雅黑" panose="020B0503020204020204" pitchFamily="34" charset="-122"/>
              </a:rPr>
              <a:t>测试</a:t>
            </a:r>
            <a:endParaRPr lang="en-GB" sz="2800" dirty="0">
              <a:solidFill>
                <a:schemeClr val="tx1"/>
              </a:solidFill>
              <a:latin typeface="微软雅黑" panose="020B0503020204020204" pitchFamily="34" charset="-122"/>
              <a:ea typeface="微软雅黑" panose="020B0503020204020204" pitchFamily="34" charset="-122"/>
            </a:endParaRPr>
          </a:p>
        </p:txBody>
      </p:sp>
      <p:sp>
        <p:nvSpPr>
          <p:cNvPr id="7" name="Text Placeholder 6"/>
          <p:cNvSpPr>
            <a:spLocks noGrp="1"/>
          </p:cNvSpPr>
          <p:nvPr>
            <p:ph idx="4294967295"/>
          </p:nvPr>
        </p:nvSpPr>
        <p:spPr>
          <a:xfrm>
            <a:off x="0" y="1224661"/>
            <a:ext cx="8120063" cy="4664075"/>
          </a:xfrm>
        </p:spPr>
        <p:txBody>
          <a:bodyPr/>
          <a:lstStyle/>
          <a:p>
            <a:pPr lvl="1"/>
            <a:r>
              <a:rPr lang="zh-CN" altLang="en-US" sz="2000" dirty="0" smtClean="0">
                <a:latin typeface="微软雅黑" panose="020B0503020204020204" pitchFamily="34" charset="-122"/>
                <a:ea typeface="微软雅黑" panose="020B0503020204020204" pitchFamily="34" charset="-122"/>
              </a:rPr>
              <a:t>软件测试</a:t>
            </a:r>
            <a:r>
              <a:rPr lang="zh-CN" altLang="en-US" sz="2000" dirty="0">
                <a:latin typeface="微软雅黑" panose="020B0503020204020204" pitchFamily="34" charset="-122"/>
                <a:ea typeface="微软雅黑" panose="020B0503020204020204" pitchFamily="34" charset="-122"/>
              </a:rPr>
              <a:t>、验证、确认只有当具备软件需求分析时才有意义</a:t>
            </a:r>
          </a:p>
          <a:p>
            <a:pPr lvl="1"/>
            <a:endParaRPr lang="zh-CN" altLang="en-US"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3"/>
          <a:stretch>
            <a:fillRect/>
          </a:stretch>
        </p:blipFill>
        <p:spPr>
          <a:xfrm>
            <a:off x="1176338" y="2036826"/>
            <a:ext cx="6943725" cy="4114800"/>
          </a:xfrm>
          <a:prstGeom prst="rect">
            <a:avLst/>
          </a:prstGeom>
        </p:spPr>
      </p:pic>
    </p:spTree>
    <p:extLst>
      <p:ext uri="{BB962C8B-B14F-4D97-AF65-F5344CB8AC3E}">
        <p14:creationId xmlns:p14="http://schemas.microsoft.com/office/powerpoint/2010/main" val="3306513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170325" y="169981"/>
            <a:ext cx="4206240"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3.2.2 </a:t>
            </a:r>
            <a:r>
              <a:rPr lang="zh-CN" altLang="en-US" sz="2800" dirty="0">
                <a:solidFill>
                  <a:schemeClr val="tx1"/>
                </a:solidFill>
                <a:latin typeface="微软雅黑" panose="020B0503020204020204" pitchFamily="34" charset="-122"/>
                <a:ea typeface="微软雅黑" panose="020B0503020204020204" pitchFamily="34" charset="-122"/>
              </a:rPr>
              <a:t>设计阶段测试</a:t>
            </a:r>
          </a:p>
        </p:txBody>
      </p:sp>
      <p:sp>
        <p:nvSpPr>
          <p:cNvPr id="7" name="Text Placeholder 6"/>
          <p:cNvSpPr>
            <a:spLocks noGrp="1"/>
          </p:cNvSpPr>
          <p:nvPr>
            <p:ph idx="4294967295"/>
          </p:nvPr>
        </p:nvSpPr>
        <p:spPr>
          <a:xfrm>
            <a:off x="329088" y="1161537"/>
            <a:ext cx="7340074" cy="446037"/>
          </a:xfrm>
        </p:spPr>
        <p:txBody>
          <a:bodyPr/>
          <a:lstStyle/>
          <a:p>
            <a:pPr lvl="1"/>
            <a:r>
              <a:rPr lang="zh-CN" altLang="en-US" b="1" dirty="0" smtClean="0">
                <a:solidFill>
                  <a:srgbClr val="0070C0"/>
                </a:solidFill>
                <a:latin typeface="微软雅黑" panose="020B0503020204020204" pitchFamily="34" charset="-122"/>
                <a:ea typeface="微软雅黑" panose="020B0503020204020204" pitchFamily="34" charset="-122"/>
              </a:rPr>
              <a:t>设计阶段</a:t>
            </a:r>
            <a:r>
              <a:rPr lang="zh-CN" altLang="en-US" b="1" dirty="0">
                <a:solidFill>
                  <a:srgbClr val="0070C0"/>
                </a:solidFill>
                <a:latin typeface="微软雅黑" panose="020B0503020204020204" pitchFamily="34" charset="-122"/>
                <a:ea typeface="微软雅黑" panose="020B0503020204020204" pitchFamily="34" charset="-122"/>
              </a:rPr>
              <a:t>测试</a:t>
            </a:r>
            <a:r>
              <a:rPr lang="zh-CN" altLang="en-US" b="1" dirty="0" smtClean="0">
                <a:solidFill>
                  <a:srgbClr val="0070C0"/>
                </a:solidFill>
                <a:latin typeface="微软雅黑" panose="020B0503020204020204" pitchFamily="34" charset="-122"/>
                <a:ea typeface="微软雅黑" panose="020B0503020204020204" pitchFamily="34" charset="-122"/>
              </a:rPr>
              <a:t>任务：</a:t>
            </a:r>
            <a:endParaRPr lang="zh-CN" altLang="en-US" b="1" dirty="0">
              <a:solidFill>
                <a:srgbClr val="0070C0"/>
              </a:solidFill>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pic>
        <p:nvPicPr>
          <p:cNvPr id="2" name="Picture 1"/>
          <p:cNvPicPr>
            <a:picLocks noChangeAspect="1"/>
          </p:cNvPicPr>
          <p:nvPr/>
        </p:nvPicPr>
        <p:blipFill>
          <a:blip r:embed="rId3"/>
          <a:stretch>
            <a:fillRect/>
          </a:stretch>
        </p:blipFill>
        <p:spPr>
          <a:xfrm>
            <a:off x="1426385" y="1866661"/>
            <a:ext cx="5807481" cy="3735742"/>
          </a:xfrm>
          <a:prstGeom prst="rect">
            <a:avLst/>
          </a:prstGeom>
        </p:spPr>
      </p:pic>
    </p:spTree>
    <p:extLst>
      <p:ext uri="{BB962C8B-B14F-4D97-AF65-F5344CB8AC3E}">
        <p14:creationId xmlns:p14="http://schemas.microsoft.com/office/powerpoint/2010/main" val="2959153927"/>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264537" y="122814"/>
            <a:ext cx="3953383"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3.2.2 </a:t>
            </a:r>
            <a:r>
              <a:rPr lang="zh-CN" altLang="en-US" sz="2800" dirty="0">
                <a:solidFill>
                  <a:schemeClr val="tx1"/>
                </a:solidFill>
                <a:latin typeface="微软雅黑" panose="020B0503020204020204" pitchFamily="34" charset="-122"/>
                <a:ea typeface="微软雅黑" panose="020B0503020204020204" pitchFamily="34" charset="-122"/>
              </a:rPr>
              <a:t>设计阶段测试</a:t>
            </a:r>
          </a:p>
        </p:txBody>
      </p:sp>
      <p:sp>
        <p:nvSpPr>
          <p:cNvPr id="7" name="Text Placeholder 6"/>
          <p:cNvSpPr>
            <a:spLocks noGrp="1"/>
          </p:cNvSpPr>
          <p:nvPr>
            <p:ph idx="4294967295"/>
          </p:nvPr>
        </p:nvSpPr>
        <p:spPr>
          <a:xfrm>
            <a:off x="124777" y="1005205"/>
            <a:ext cx="8120063" cy="4664075"/>
          </a:xfrm>
        </p:spPr>
        <p:txBody>
          <a:bodyPr/>
          <a:lstStyle/>
          <a:p>
            <a:pPr lvl="1">
              <a:lnSpc>
                <a:spcPct val="150000"/>
              </a:lnSpc>
            </a:pPr>
            <a:r>
              <a:rPr lang="zh-CN" altLang="en-US" b="1" dirty="0" smtClean="0">
                <a:solidFill>
                  <a:srgbClr val="0070C0"/>
                </a:solidFill>
                <a:latin typeface="微软雅黑" panose="020B0503020204020204" pitchFamily="34" charset="-122"/>
                <a:ea typeface="微软雅黑" panose="020B0503020204020204" pitchFamily="34" charset="-122"/>
              </a:rPr>
              <a:t>设计阶段</a:t>
            </a:r>
            <a:r>
              <a:rPr lang="zh-CN" altLang="en-US" b="1" dirty="0">
                <a:solidFill>
                  <a:srgbClr val="0070C0"/>
                </a:solidFill>
                <a:latin typeface="微软雅黑" panose="020B0503020204020204" pitchFamily="34" charset="-122"/>
                <a:ea typeface="微软雅黑" panose="020B0503020204020204" pitchFamily="34" charset="-122"/>
              </a:rPr>
              <a:t>的测试活</a:t>
            </a:r>
            <a:r>
              <a:rPr lang="zh-CN" altLang="en-US" b="1" dirty="0" smtClean="0">
                <a:solidFill>
                  <a:srgbClr val="0070C0"/>
                </a:solidFill>
                <a:latin typeface="微软雅黑" panose="020B0503020204020204" pitchFamily="34" charset="-122"/>
                <a:ea typeface="微软雅黑" panose="020B0503020204020204" pitchFamily="34" charset="-122"/>
              </a:rPr>
              <a:t>动</a:t>
            </a:r>
            <a:endParaRPr lang="zh-CN" altLang="en-US" b="1" dirty="0">
              <a:solidFill>
                <a:srgbClr val="0070C0"/>
              </a:solidFill>
              <a:latin typeface="微软雅黑" panose="020B0503020204020204" pitchFamily="34" charset="-122"/>
              <a:ea typeface="微软雅黑" panose="020B0503020204020204" pitchFamily="34" charset="-122"/>
            </a:endParaRPr>
          </a:p>
          <a:p>
            <a:pPr lvl="2">
              <a:lnSpc>
                <a:spcPct val="150000"/>
              </a:lnSpc>
            </a:pPr>
            <a:r>
              <a:rPr lang="zh-CN" altLang="en-US" dirty="0">
                <a:latin typeface="微软雅黑" panose="020B0503020204020204" pitchFamily="34" charset="-122"/>
                <a:ea typeface="微软雅黑" panose="020B0503020204020204" pitchFamily="34" charset="-122"/>
              </a:rPr>
              <a:t>在概要设计阶段，测试人员应阐述测试方法和测试评估准则，编写测试计划，成立测试小组，安排具有里程碑的测试日</a:t>
            </a:r>
            <a:r>
              <a:rPr lang="zh-CN" altLang="en-US" dirty="0" smtClean="0">
                <a:latin typeface="微软雅黑" panose="020B0503020204020204" pitchFamily="34" charset="-122"/>
                <a:ea typeface="微软雅黑" panose="020B0503020204020204" pitchFamily="34" charset="-122"/>
              </a:rPr>
              <a:t>程</a:t>
            </a:r>
            <a:endParaRPr lang="zh-CN" altLang="en-US" dirty="0">
              <a:latin typeface="微软雅黑" panose="020B0503020204020204" pitchFamily="34" charset="-122"/>
              <a:ea typeface="微软雅黑" panose="020B0503020204020204" pitchFamily="34" charset="-122"/>
            </a:endParaRPr>
          </a:p>
          <a:p>
            <a:pPr lvl="2">
              <a:lnSpc>
                <a:spcPct val="150000"/>
              </a:lnSpc>
            </a:pPr>
            <a:r>
              <a:rPr lang="zh-CN" altLang="en-US" dirty="0">
                <a:latin typeface="微软雅黑" panose="020B0503020204020204" pitchFamily="34" charset="-122"/>
                <a:ea typeface="微软雅黑" panose="020B0503020204020204" pitchFamily="34" charset="-122"/>
              </a:rPr>
              <a:t>在详细设计阶段，测试人员要开发或获取确认支持工具，生成功能测试数据和测试用例</a:t>
            </a:r>
          </a:p>
          <a:p>
            <a:pPr lvl="1">
              <a:lnSpc>
                <a:spcPct val="150000"/>
              </a:lnSpc>
            </a:pPr>
            <a:endParaRPr lang="en-US" altLang="zh-CN" sz="2000" dirty="0" smtClean="0">
              <a:latin typeface="微软雅黑" panose="020B0503020204020204" pitchFamily="34" charset="-122"/>
              <a:ea typeface="微软雅黑" panose="020B0503020204020204" pitchFamily="34" charset="-122"/>
            </a:endParaRPr>
          </a:p>
          <a:p>
            <a:pPr lvl="1">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设计阶段的评审</a:t>
            </a:r>
          </a:p>
          <a:p>
            <a:pPr lvl="2">
              <a:lnSpc>
                <a:spcPct val="150000"/>
              </a:lnSpc>
            </a:pPr>
            <a:r>
              <a:rPr lang="zh-CN" altLang="en-US" dirty="0">
                <a:latin typeface="微软雅黑" panose="020B0503020204020204" pitchFamily="34" charset="-122"/>
                <a:ea typeface="微软雅黑" panose="020B0503020204020204" pitchFamily="34" charset="-122"/>
              </a:rPr>
              <a:t>对实际阶段处理的完整性进行正式的评价</a:t>
            </a:r>
          </a:p>
          <a:p>
            <a:pPr lvl="1"/>
            <a:endParaRPr lang="zh-CN" altLang="en-US" dirty="0">
              <a:latin typeface="微软雅黑" panose="020B0503020204020204" pitchFamily="34" charset="-122"/>
              <a:ea typeface="微软雅黑" panose="020B0503020204020204" pitchFamily="34" charset="-122"/>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9760" y="4528116"/>
            <a:ext cx="3444240" cy="2282328"/>
          </a:xfrm>
          <a:prstGeom prst="rect">
            <a:avLst/>
          </a:prstGeom>
        </p:spPr>
      </p:pic>
    </p:spTree>
    <p:extLst>
      <p:ext uri="{BB962C8B-B14F-4D97-AF65-F5344CB8AC3E}">
        <p14:creationId xmlns:p14="http://schemas.microsoft.com/office/powerpoint/2010/main" val="2494316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344803" y="157624"/>
            <a:ext cx="3971671"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3.2.2 </a:t>
            </a:r>
            <a:r>
              <a:rPr lang="zh-CN" altLang="en-US" sz="2800" dirty="0">
                <a:solidFill>
                  <a:schemeClr val="tx1"/>
                </a:solidFill>
                <a:latin typeface="微软雅黑" panose="020B0503020204020204" pitchFamily="34" charset="-122"/>
                <a:ea typeface="微软雅黑" panose="020B0503020204020204" pitchFamily="34" charset="-122"/>
              </a:rPr>
              <a:t>设计阶段测试</a:t>
            </a:r>
          </a:p>
        </p:txBody>
      </p:sp>
      <p:sp>
        <p:nvSpPr>
          <p:cNvPr id="7" name="Text Placeholder 6"/>
          <p:cNvSpPr>
            <a:spLocks noGrp="1"/>
          </p:cNvSpPr>
          <p:nvPr>
            <p:ph idx="4294967295"/>
          </p:nvPr>
        </p:nvSpPr>
        <p:spPr>
          <a:xfrm>
            <a:off x="326707" y="1261237"/>
            <a:ext cx="8120063" cy="4664075"/>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设计阶段</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设计阶段工具的应用</a:t>
            </a:r>
          </a:p>
          <a:p>
            <a:pPr lvl="2"/>
            <a:r>
              <a:rPr lang="zh-CN" altLang="en-US" dirty="0">
                <a:latin typeface="微软雅黑" panose="020B0503020204020204" pitchFamily="34" charset="-122"/>
                <a:ea typeface="微软雅黑" panose="020B0503020204020204" pitchFamily="34" charset="-122"/>
              </a:rPr>
              <a:t>在设计阶段使用静态和动态测试工具测试系统的结构</a:t>
            </a:r>
          </a:p>
          <a:p>
            <a:pPr lvl="1"/>
            <a:endParaRPr lang="en-US" altLang="zh-CN" dirty="0" smtClean="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marL="457200" lvl="1" indent="0">
              <a:buNone/>
            </a:pPr>
            <a:endParaRPr lang="zh-CN" altLang="en-US"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涉及的检查项目包括：遗漏的情况，错误的逻辑，模块接口的不匹配，数据结构不合理错误的</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假定，用户界面不充分</a:t>
            </a:r>
            <a:r>
              <a:rPr lang="zh-CN" altLang="en-US" dirty="0" smtClean="0">
                <a:latin typeface="微软雅黑" panose="020B0503020204020204" pitchFamily="34" charset="-122"/>
                <a:ea typeface="微软雅黑" panose="020B0503020204020204" pitchFamily="34" charset="-122"/>
              </a:rPr>
              <a:t>等</a:t>
            </a:r>
            <a:endParaRPr lang="zh-CN" altLang="en-US"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分析测试要素，给测试要素打分</a:t>
            </a:r>
          </a:p>
          <a:p>
            <a:pPr lvl="1"/>
            <a:endParaRPr lang="zh-CN" altLang="en-US"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3"/>
          <a:stretch>
            <a:fillRect/>
          </a:stretch>
        </p:blipFill>
        <p:spPr>
          <a:xfrm>
            <a:off x="181872" y="2721997"/>
            <a:ext cx="8232261" cy="1742553"/>
          </a:xfrm>
          <a:prstGeom prst="rect">
            <a:avLst/>
          </a:prstGeom>
        </p:spPr>
      </p:pic>
    </p:spTree>
    <p:extLst>
      <p:ext uri="{BB962C8B-B14F-4D97-AF65-F5344CB8AC3E}">
        <p14:creationId xmlns:p14="http://schemas.microsoft.com/office/powerpoint/2010/main" val="2032145687"/>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249424" y="161068"/>
            <a:ext cx="3803904"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3.2.3 </a:t>
            </a:r>
            <a:r>
              <a:rPr lang="zh-CN" altLang="en-US" sz="2800" dirty="0">
                <a:solidFill>
                  <a:schemeClr val="tx1"/>
                </a:solidFill>
                <a:latin typeface="微软雅黑" panose="020B0503020204020204" pitchFamily="34" charset="-122"/>
                <a:ea typeface="微软雅黑" panose="020B0503020204020204" pitchFamily="34" charset="-122"/>
              </a:rPr>
              <a:t>编码阶段测试</a:t>
            </a:r>
          </a:p>
        </p:txBody>
      </p:sp>
      <p:sp>
        <p:nvSpPr>
          <p:cNvPr id="7" name="Text Placeholder 6"/>
          <p:cNvSpPr>
            <a:spLocks noGrp="1"/>
          </p:cNvSpPr>
          <p:nvPr>
            <p:ph idx="4294967295"/>
          </p:nvPr>
        </p:nvSpPr>
        <p:spPr>
          <a:xfrm>
            <a:off x="255842" y="1029272"/>
            <a:ext cx="8120062" cy="4662487"/>
          </a:xfrm>
        </p:spPr>
        <p:txBody>
          <a:bodyPr/>
          <a:lstStyle/>
          <a:p>
            <a:pPr lvl="1"/>
            <a:r>
              <a:rPr lang="zh-CN" altLang="en-US" b="1" dirty="0" smtClean="0">
                <a:solidFill>
                  <a:srgbClr val="0070C0"/>
                </a:solidFill>
                <a:latin typeface="微软雅黑" panose="020B0503020204020204" pitchFamily="34" charset="-122"/>
                <a:ea typeface="微软雅黑" panose="020B0503020204020204" pitchFamily="34" charset="-122"/>
              </a:rPr>
              <a:t>在</a:t>
            </a:r>
            <a:r>
              <a:rPr lang="zh-CN" altLang="en-US" b="1" dirty="0">
                <a:solidFill>
                  <a:srgbClr val="0070C0"/>
                </a:solidFill>
                <a:latin typeface="微软雅黑" panose="020B0503020204020204" pitchFamily="34" charset="-122"/>
                <a:ea typeface="微软雅黑" panose="020B0503020204020204" pitchFamily="34" charset="-122"/>
              </a:rPr>
              <a:t>编程阶段完成测试用例开发，对程序进行实际的</a:t>
            </a:r>
            <a:r>
              <a:rPr lang="zh-CN" altLang="en-US" b="1" dirty="0" smtClean="0">
                <a:solidFill>
                  <a:srgbClr val="0070C0"/>
                </a:solidFill>
                <a:latin typeface="微软雅黑" panose="020B0503020204020204" pitchFamily="34" charset="-122"/>
                <a:ea typeface="微软雅黑" panose="020B0503020204020204" pitchFamily="34" charset="-122"/>
              </a:rPr>
              <a:t>测试：</a:t>
            </a:r>
            <a:endParaRPr lang="zh-CN" altLang="en-US" b="1" dirty="0">
              <a:solidFill>
                <a:srgbClr val="0070C0"/>
              </a:solidFill>
              <a:latin typeface="微软雅黑" panose="020B0503020204020204" pitchFamily="34" charset="-122"/>
              <a:ea typeface="微软雅黑" panose="020B0503020204020204" pitchFamily="34" charset="-122"/>
            </a:endParaRPr>
          </a:p>
          <a:p>
            <a:pPr lvl="4">
              <a:lnSpc>
                <a:spcPct val="150000"/>
              </a:lnSpc>
            </a:pPr>
            <a:r>
              <a:rPr lang="zh-CN" altLang="en-US" sz="2000" dirty="0" smtClean="0">
                <a:latin typeface="微软雅黑" panose="020B0503020204020204" pitchFamily="34" charset="-122"/>
                <a:ea typeface="微软雅黑" panose="020B0503020204020204" pitchFamily="34" charset="-122"/>
              </a:rPr>
              <a:t>系统是否可维护</a:t>
            </a:r>
            <a:endParaRPr lang="en-US" altLang="zh-CN" sz="2000" dirty="0" smtClean="0">
              <a:latin typeface="微软雅黑" panose="020B0503020204020204" pitchFamily="34" charset="-122"/>
              <a:ea typeface="微软雅黑" panose="020B0503020204020204" pitchFamily="34" charset="-122"/>
            </a:endParaRPr>
          </a:p>
          <a:p>
            <a:pPr lvl="4">
              <a:lnSpc>
                <a:spcPct val="150000"/>
              </a:lnSpc>
            </a:pPr>
            <a:r>
              <a:rPr lang="zh-CN" altLang="en-US" sz="2000" dirty="0" smtClean="0">
                <a:latin typeface="微软雅黑" panose="020B0503020204020204" pitchFamily="34" charset="-122"/>
                <a:ea typeface="微软雅黑" panose="020B0503020204020204" pitchFamily="34" charset="-122"/>
              </a:rPr>
              <a:t>解决</a:t>
            </a:r>
            <a:r>
              <a:rPr lang="zh-CN" altLang="en-US" sz="2000" dirty="0">
                <a:latin typeface="微软雅黑" panose="020B0503020204020204" pitchFamily="34" charset="-122"/>
                <a:ea typeface="微软雅黑" panose="020B0503020204020204" pitchFamily="34" charset="-122"/>
              </a:rPr>
              <a:t>的首要问题是编码是否和设计</a:t>
            </a:r>
            <a:r>
              <a:rPr lang="zh-CN" altLang="en-US" sz="2000" dirty="0" smtClean="0">
                <a:latin typeface="微软雅黑" panose="020B0503020204020204" pitchFamily="34" charset="-122"/>
                <a:ea typeface="微软雅黑" panose="020B0503020204020204" pitchFamily="34" charset="-122"/>
              </a:rPr>
              <a:t>一致</a:t>
            </a:r>
            <a:endParaRPr lang="en-US" altLang="zh-CN" sz="2000" dirty="0" smtClean="0">
              <a:latin typeface="微软雅黑" panose="020B0503020204020204" pitchFamily="34" charset="-122"/>
              <a:ea typeface="微软雅黑" panose="020B0503020204020204" pitchFamily="34" charset="-122"/>
            </a:endParaRPr>
          </a:p>
          <a:p>
            <a:pPr lvl="4">
              <a:lnSpc>
                <a:spcPct val="150000"/>
              </a:lnSpc>
            </a:pPr>
            <a:r>
              <a:rPr lang="zh-CN" altLang="en-US" sz="2000" dirty="0" smtClean="0">
                <a:latin typeface="微软雅黑" panose="020B0503020204020204" pitchFamily="34" charset="-122"/>
                <a:ea typeface="微软雅黑" panose="020B0503020204020204" pitchFamily="34" charset="-122"/>
              </a:rPr>
              <a:t>系统</a:t>
            </a:r>
            <a:r>
              <a:rPr lang="zh-CN" altLang="en-US" sz="2000" dirty="0">
                <a:latin typeface="微软雅黑" panose="020B0503020204020204" pitchFamily="34" charset="-122"/>
                <a:ea typeface="微软雅黑" panose="020B0503020204020204" pitchFamily="34" charset="-122"/>
              </a:rPr>
              <a:t>的规格说明是否正确地实</a:t>
            </a:r>
            <a:r>
              <a:rPr lang="zh-CN" altLang="en-US" sz="2000" dirty="0" smtClean="0">
                <a:latin typeface="微软雅黑" panose="020B0503020204020204" pitchFamily="34" charset="-122"/>
                <a:ea typeface="微软雅黑" panose="020B0503020204020204" pitchFamily="34" charset="-122"/>
              </a:rPr>
              <a:t>现</a:t>
            </a:r>
            <a:endParaRPr lang="en-US" altLang="zh-CN" sz="2000" dirty="0" smtClean="0">
              <a:latin typeface="微软雅黑" panose="020B0503020204020204" pitchFamily="34" charset="-122"/>
              <a:ea typeface="微软雅黑" panose="020B0503020204020204" pitchFamily="34" charset="-122"/>
            </a:endParaRPr>
          </a:p>
          <a:p>
            <a:pPr lvl="4">
              <a:lnSpc>
                <a:spcPct val="150000"/>
              </a:lnSpc>
            </a:pPr>
            <a:r>
              <a:rPr lang="zh-CN" altLang="en-US" sz="2000" dirty="0" smtClean="0">
                <a:latin typeface="微软雅黑" panose="020B0503020204020204" pitchFamily="34" charset="-122"/>
                <a:ea typeface="微软雅黑" panose="020B0503020204020204" pitchFamily="34" charset="-122"/>
              </a:rPr>
              <a:t>编码</a:t>
            </a:r>
            <a:r>
              <a:rPr lang="zh-CN" altLang="en-US" sz="2000" dirty="0">
                <a:latin typeface="微软雅黑" panose="020B0503020204020204" pitchFamily="34" charset="-122"/>
                <a:ea typeface="微软雅黑" panose="020B0503020204020204" pitchFamily="34" charset="-122"/>
              </a:rPr>
              <a:t>是否按照既有的标准进</a:t>
            </a:r>
            <a:r>
              <a:rPr lang="zh-CN" altLang="en-US" sz="2000" dirty="0" smtClean="0">
                <a:latin typeface="微软雅黑" panose="020B0503020204020204" pitchFamily="34" charset="-122"/>
                <a:ea typeface="微软雅黑" panose="020B0503020204020204" pitchFamily="34" charset="-122"/>
              </a:rPr>
              <a:t>行</a:t>
            </a:r>
            <a:endParaRPr lang="en-US" altLang="zh-CN" sz="2000" dirty="0" smtClean="0">
              <a:latin typeface="微软雅黑" panose="020B0503020204020204" pitchFamily="34" charset="-122"/>
              <a:ea typeface="微软雅黑" panose="020B0503020204020204" pitchFamily="34" charset="-122"/>
            </a:endParaRPr>
          </a:p>
          <a:p>
            <a:pPr lvl="4">
              <a:lnSpc>
                <a:spcPct val="150000"/>
              </a:lnSpc>
            </a:pPr>
            <a:r>
              <a:rPr lang="zh-CN" altLang="en-US" sz="2000" dirty="0" smtClean="0">
                <a:latin typeface="微软雅黑" panose="020B0503020204020204" pitchFamily="34" charset="-122"/>
                <a:ea typeface="微软雅黑" panose="020B0503020204020204" pitchFamily="34" charset="-122"/>
              </a:rPr>
              <a:t>是否</a:t>
            </a:r>
            <a:r>
              <a:rPr lang="zh-CN" altLang="en-US" sz="2000" dirty="0">
                <a:latin typeface="微软雅黑" panose="020B0503020204020204" pitchFamily="34" charset="-122"/>
                <a:ea typeface="微软雅黑" panose="020B0503020204020204" pitchFamily="34" charset="-122"/>
              </a:rPr>
              <a:t>有充分的测试计划评价可执行的程</a:t>
            </a:r>
            <a:r>
              <a:rPr lang="zh-CN" altLang="en-US" sz="2000" dirty="0" smtClean="0">
                <a:latin typeface="微软雅黑" panose="020B0503020204020204" pitchFamily="34" charset="-122"/>
                <a:ea typeface="微软雅黑" panose="020B0503020204020204" pitchFamily="34" charset="-122"/>
              </a:rPr>
              <a:t>序</a:t>
            </a:r>
            <a:endParaRPr lang="en-US" altLang="zh-CN" sz="2000" dirty="0" smtClean="0">
              <a:latin typeface="微软雅黑" panose="020B0503020204020204" pitchFamily="34" charset="-122"/>
              <a:ea typeface="微软雅黑" panose="020B0503020204020204" pitchFamily="34" charset="-122"/>
            </a:endParaRPr>
          </a:p>
          <a:p>
            <a:pPr lvl="4">
              <a:lnSpc>
                <a:spcPct val="150000"/>
              </a:lnSpc>
            </a:pPr>
            <a:r>
              <a:rPr lang="zh-CN" altLang="en-US" sz="2000" dirty="0" smtClean="0">
                <a:latin typeface="微软雅黑" panose="020B0503020204020204" pitchFamily="34" charset="-122"/>
                <a:ea typeface="微软雅黑" panose="020B0503020204020204" pitchFamily="34" charset="-122"/>
              </a:rPr>
              <a:t>程序</a:t>
            </a:r>
            <a:r>
              <a:rPr lang="zh-CN" altLang="en-US" sz="2000" dirty="0">
                <a:latin typeface="微软雅黑" panose="020B0503020204020204" pitchFamily="34" charset="-122"/>
                <a:ea typeface="微软雅黑" panose="020B0503020204020204" pitchFamily="34" charset="-122"/>
              </a:rPr>
              <a:t>是否提供了足够的文档资</a:t>
            </a:r>
            <a:r>
              <a:rPr lang="zh-CN" altLang="en-US" sz="2000" dirty="0" smtClean="0">
                <a:latin typeface="微软雅黑" panose="020B0503020204020204" pitchFamily="34" charset="-122"/>
                <a:ea typeface="微软雅黑" panose="020B0503020204020204" pitchFamily="34" charset="-122"/>
              </a:rPr>
              <a:t>料</a:t>
            </a:r>
            <a:endParaRPr lang="en-US" altLang="zh-CN" sz="2000" dirty="0" smtClean="0">
              <a:latin typeface="微软雅黑" panose="020B0503020204020204" pitchFamily="34" charset="-122"/>
              <a:ea typeface="微软雅黑" panose="020B0503020204020204" pitchFamily="34" charset="-122"/>
            </a:endParaRPr>
          </a:p>
          <a:p>
            <a:pPr lvl="4">
              <a:lnSpc>
                <a:spcPct val="150000"/>
              </a:lnSpc>
            </a:pPr>
            <a:r>
              <a:rPr lang="zh-CN" altLang="en-US" sz="2000" dirty="0" smtClean="0">
                <a:latin typeface="微软雅黑" panose="020B0503020204020204" pitchFamily="34" charset="-122"/>
                <a:ea typeface="微软雅黑" panose="020B0503020204020204" pitchFamily="34" charset="-122"/>
              </a:rPr>
              <a:t>程序</a:t>
            </a:r>
            <a:r>
              <a:rPr lang="zh-CN" altLang="en-US" sz="2000" dirty="0">
                <a:latin typeface="微软雅黑" panose="020B0503020204020204" pitchFamily="34" charset="-122"/>
                <a:ea typeface="微软雅黑" panose="020B0503020204020204" pitchFamily="34" charset="-122"/>
              </a:rPr>
              <a:t>内部是否有足够的注释等</a:t>
            </a:r>
          </a:p>
          <a:p>
            <a:pPr marL="0" lvl="2" indent="0">
              <a:buNone/>
            </a:pPr>
            <a:endParaRPr lang="zh-CN" altLang="en-US"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12295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468974" y="210292"/>
            <a:ext cx="3843655"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3.2.3 </a:t>
            </a:r>
            <a:r>
              <a:rPr lang="zh-CN" altLang="en-US" sz="2800" dirty="0">
                <a:solidFill>
                  <a:schemeClr val="tx1"/>
                </a:solidFill>
                <a:latin typeface="微软雅黑" panose="020B0503020204020204" pitchFamily="34" charset="-122"/>
                <a:ea typeface="微软雅黑" panose="020B0503020204020204" pitchFamily="34" charset="-122"/>
              </a:rPr>
              <a:t>编码阶段测试</a:t>
            </a:r>
          </a:p>
        </p:txBody>
      </p:sp>
      <p:sp>
        <p:nvSpPr>
          <p:cNvPr id="7" name="Text Placeholder 6"/>
          <p:cNvSpPr>
            <a:spLocks noGrp="1"/>
          </p:cNvSpPr>
          <p:nvPr>
            <p:ph idx="4294967295"/>
          </p:nvPr>
        </p:nvSpPr>
        <p:spPr>
          <a:xfrm>
            <a:off x="330770" y="995824"/>
            <a:ext cx="7263250" cy="1048213"/>
          </a:xfrm>
        </p:spPr>
        <p:txBody>
          <a:bodyPr/>
          <a:lstStyle/>
          <a:p>
            <a:r>
              <a:rPr lang="zh-CN" altLang="en-US" sz="2400" dirty="0">
                <a:solidFill>
                  <a:srgbClr val="0070C0"/>
                </a:solidFill>
                <a:latin typeface="微软雅黑" panose="020B0503020204020204" pitchFamily="34" charset="-122"/>
                <a:ea typeface="微软雅黑" panose="020B0503020204020204" pitchFamily="34" charset="-122"/>
              </a:rPr>
              <a:t>编码</a:t>
            </a:r>
            <a:r>
              <a:rPr lang="zh-CN" altLang="en-US" sz="2400" dirty="0" smtClean="0">
                <a:solidFill>
                  <a:srgbClr val="0070C0"/>
                </a:solidFill>
                <a:latin typeface="微软雅黑" panose="020B0503020204020204" pitchFamily="34" charset="-122"/>
                <a:ea typeface="微软雅黑" panose="020B0503020204020204" pitchFamily="34" charset="-122"/>
              </a:rPr>
              <a:t>阶段</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单元测试完成后，形成下列输出：</a:t>
            </a:r>
          </a:p>
          <a:p>
            <a:pPr lvl="1"/>
            <a:endParaRPr lang="en-US" altLang="zh-CN" sz="1800" dirty="0" smtClean="0">
              <a:latin typeface="微软雅黑" panose="020B0503020204020204" pitchFamily="34" charset="-122"/>
              <a:ea typeface="微软雅黑" panose="020B0503020204020204" pitchFamily="34" charset="-122"/>
            </a:endParaRPr>
          </a:p>
          <a:p>
            <a:pPr marL="0" lvl="2" indent="0">
              <a:buNone/>
            </a:pPr>
            <a:endParaRPr lang="zh-CN" altLang="en-US"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3"/>
          <a:stretch>
            <a:fillRect/>
          </a:stretch>
        </p:blipFill>
        <p:spPr>
          <a:xfrm>
            <a:off x="1187585" y="2044037"/>
            <a:ext cx="6406435" cy="4008244"/>
          </a:xfrm>
          <a:prstGeom prst="rect">
            <a:avLst/>
          </a:prstGeom>
        </p:spPr>
      </p:pic>
    </p:spTree>
    <p:extLst>
      <p:ext uri="{BB962C8B-B14F-4D97-AF65-F5344CB8AC3E}">
        <p14:creationId xmlns:p14="http://schemas.microsoft.com/office/powerpoint/2010/main" val="2573810169"/>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noFill/>
        </p:spPr>
        <p:txBody>
          <a:bodyPr anchor="ctr"/>
          <a:lstStyle/>
          <a:p>
            <a:r>
              <a:rPr lang="en-US" altLang="zh-CN" sz="4800" dirty="0" smtClean="0">
                <a:solidFill>
                  <a:schemeClr val="tx1"/>
                </a:solidFill>
                <a:latin typeface="微软雅黑" panose="020B0503020204020204" pitchFamily="34" charset="-122"/>
                <a:ea typeface="微软雅黑" panose="020B0503020204020204" pitchFamily="34" charset="-122"/>
              </a:rPr>
              <a:t>3.1 </a:t>
            </a:r>
            <a:r>
              <a:rPr lang="zh-CN" altLang="en-US" sz="4800" dirty="0" smtClean="0">
                <a:solidFill>
                  <a:schemeClr val="tx1"/>
                </a:solidFill>
                <a:latin typeface="微软雅黑" panose="020B0503020204020204" pitchFamily="34" charset="-122"/>
                <a:ea typeface="微软雅黑" panose="020B0503020204020204" pitchFamily="34" charset="-122"/>
              </a:rPr>
              <a:t>生命周期测试概念</a:t>
            </a:r>
            <a:endParaRPr lang="en-US" sz="4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447417" y="177467"/>
            <a:ext cx="4117975"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3.2.3 </a:t>
            </a:r>
            <a:r>
              <a:rPr lang="zh-CN" altLang="en-US" sz="2800" dirty="0">
                <a:solidFill>
                  <a:schemeClr val="tx1"/>
                </a:solidFill>
                <a:latin typeface="微软雅黑" panose="020B0503020204020204" pitchFamily="34" charset="-122"/>
                <a:ea typeface="微软雅黑" panose="020B0503020204020204" pitchFamily="34" charset="-122"/>
              </a:rPr>
              <a:t>编码阶段测试</a:t>
            </a:r>
          </a:p>
        </p:txBody>
      </p:sp>
      <p:sp>
        <p:nvSpPr>
          <p:cNvPr id="7" name="Text Placeholder 6"/>
          <p:cNvSpPr>
            <a:spLocks noGrp="1"/>
          </p:cNvSpPr>
          <p:nvPr>
            <p:ph idx="4294967295"/>
          </p:nvPr>
        </p:nvSpPr>
        <p:spPr>
          <a:xfrm>
            <a:off x="0" y="1021080"/>
            <a:ext cx="8120063" cy="4662488"/>
          </a:xfrm>
        </p:spPr>
        <p:txBody>
          <a:bodyPr/>
          <a:lstStyle/>
          <a:p>
            <a:r>
              <a:rPr lang="zh-CN" altLang="en-US" sz="2400" dirty="0">
                <a:solidFill>
                  <a:srgbClr val="0070C0"/>
                </a:solidFill>
                <a:latin typeface="微软雅黑" panose="020B0503020204020204" pitchFamily="34" charset="-122"/>
                <a:ea typeface="微软雅黑" panose="020B0503020204020204" pitchFamily="34" charset="-122"/>
              </a:rPr>
              <a:t>编码</a:t>
            </a:r>
            <a:r>
              <a:rPr lang="zh-CN" altLang="en-US" sz="2400" dirty="0" smtClean="0">
                <a:solidFill>
                  <a:srgbClr val="0070C0"/>
                </a:solidFill>
                <a:latin typeface="微软雅黑" panose="020B0503020204020204" pitchFamily="34" charset="-122"/>
                <a:ea typeface="微软雅黑" panose="020B0503020204020204" pitchFamily="34" charset="-122"/>
              </a:rPr>
              <a:t>阶段</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lvl="1"/>
            <a:r>
              <a:rPr lang="zh-CN" altLang="en-US" sz="2000" b="1" dirty="0">
                <a:latin typeface="微软雅黑" panose="020B0503020204020204" pitchFamily="34" charset="-122"/>
                <a:ea typeface="微软雅黑" panose="020B0503020204020204" pitchFamily="34" charset="-122"/>
              </a:rPr>
              <a:t>测试活动的关注点</a:t>
            </a:r>
          </a:p>
          <a:p>
            <a:pPr lvl="1"/>
            <a:endParaRPr lang="zh-CN" altLang="en-US" sz="2000"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完成对数据和文件完整性的控制</a:t>
            </a:r>
          </a:p>
          <a:p>
            <a:pPr lvl="2"/>
            <a:r>
              <a:rPr lang="zh-CN" altLang="en-US" dirty="0">
                <a:latin typeface="微软雅黑" panose="020B0503020204020204" pitchFamily="34" charset="-122"/>
                <a:ea typeface="微软雅黑" panose="020B0503020204020204" pitchFamily="34" charset="-122"/>
              </a:rPr>
              <a:t>定义完毕授权的规则</a:t>
            </a:r>
          </a:p>
          <a:p>
            <a:pPr lvl="2"/>
            <a:r>
              <a:rPr lang="zh-CN" altLang="en-US" dirty="0">
                <a:latin typeface="微软雅黑" panose="020B0503020204020204" pitchFamily="34" charset="-122"/>
                <a:ea typeface="微软雅黑" panose="020B0503020204020204" pitchFamily="34" charset="-122"/>
              </a:rPr>
              <a:t>实现审计追踪</a:t>
            </a:r>
          </a:p>
          <a:p>
            <a:pPr lvl="2"/>
            <a:r>
              <a:rPr lang="zh-CN" altLang="en-US" dirty="0">
                <a:latin typeface="微软雅黑" panose="020B0503020204020204" pitchFamily="34" charset="-122"/>
                <a:ea typeface="微软雅黑" panose="020B0503020204020204" pitchFamily="34" charset="-122"/>
              </a:rPr>
              <a:t>规划出意外情况发生后的处理计划</a:t>
            </a:r>
          </a:p>
          <a:p>
            <a:pPr lvl="2"/>
            <a:r>
              <a:rPr lang="zh-CN" altLang="en-US" dirty="0">
                <a:latin typeface="微软雅黑" panose="020B0503020204020204" pitchFamily="34" charset="-122"/>
                <a:ea typeface="微软雅黑" panose="020B0503020204020204" pitchFamily="34" charset="-122"/>
              </a:rPr>
              <a:t>对系统如何达到预定义的服务水平做了计划</a:t>
            </a:r>
          </a:p>
          <a:p>
            <a:pPr lvl="2"/>
            <a:r>
              <a:rPr lang="zh-CN" altLang="en-US" dirty="0">
                <a:latin typeface="微软雅黑" panose="020B0503020204020204" pitchFamily="34" charset="-122"/>
                <a:ea typeface="微软雅黑" panose="020B0503020204020204" pitchFamily="34" charset="-122"/>
              </a:rPr>
              <a:t>完成了对安全问题的处理流程</a:t>
            </a:r>
          </a:p>
          <a:p>
            <a:pPr lvl="2"/>
            <a:r>
              <a:rPr lang="zh-CN" altLang="en-US" dirty="0">
                <a:latin typeface="微软雅黑" panose="020B0503020204020204" pitchFamily="34" charset="-122"/>
                <a:ea typeface="微软雅黑" panose="020B0503020204020204" pitchFamily="34" charset="-122"/>
              </a:rPr>
              <a:t>编码工作是依据规定的方法完成的</a:t>
            </a:r>
          </a:p>
          <a:p>
            <a:pPr lvl="2"/>
            <a:r>
              <a:rPr lang="zh-CN" altLang="en-US" dirty="0">
                <a:latin typeface="微软雅黑" panose="020B0503020204020204" pitchFamily="34" charset="-122"/>
                <a:ea typeface="微软雅黑" panose="020B0503020204020204" pitchFamily="34" charset="-122"/>
              </a:rPr>
              <a:t>编码与设计相一致（正确性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易用性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简洁性</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耦合性）</a:t>
            </a:r>
          </a:p>
          <a:p>
            <a:pPr lvl="2"/>
            <a:r>
              <a:rPr lang="zh-CN" altLang="en-US" dirty="0">
                <a:latin typeface="微软雅黑" panose="020B0503020204020204" pitchFamily="34" charset="-122"/>
                <a:ea typeface="微软雅黑" panose="020B0503020204020204" pitchFamily="34" charset="-122"/>
              </a:rPr>
              <a:t>代码是可维护的</a:t>
            </a:r>
          </a:p>
          <a:p>
            <a:pPr lvl="2"/>
            <a:r>
              <a:rPr lang="zh-CN" altLang="en-US" dirty="0">
                <a:latin typeface="微软雅黑" panose="020B0503020204020204" pitchFamily="34" charset="-122"/>
                <a:ea typeface="微软雅黑" panose="020B0503020204020204" pitchFamily="34" charset="-122"/>
              </a:rPr>
              <a:t>已开发了操作流程</a:t>
            </a:r>
          </a:p>
          <a:p>
            <a:pPr lvl="2"/>
            <a:r>
              <a:rPr lang="zh-CN" altLang="en-US" dirty="0">
                <a:latin typeface="微软雅黑" panose="020B0503020204020204" pitchFamily="34" charset="-122"/>
                <a:ea typeface="微软雅黑" panose="020B0503020204020204" pitchFamily="34" charset="-122"/>
              </a:rPr>
              <a:t>定义出程序成功的标准（性能上）</a:t>
            </a:r>
          </a:p>
          <a:p>
            <a:pPr marL="0" lvl="2" indent="0">
              <a:buNone/>
            </a:pPr>
            <a:endParaRPr lang="zh-CN" altLang="en-US"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1052349"/>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944368" y="174023"/>
            <a:ext cx="3145536"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3.2.4 </a:t>
            </a:r>
            <a:r>
              <a:rPr lang="zh-CN" altLang="en-US" sz="2800" dirty="0">
                <a:solidFill>
                  <a:schemeClr val="tx1"/>
                </a:solidFill>
                <a:latin typeface="微软雅黑" panose="020B0503020204020204" pitchFamily="34" charset="-122"/>
                <a:ea typeface="微软雅黑" panose="020B0503020204020204" pitchFamily="34" charset="-122"/>
              </a:rPr>
              <a:t>测试阶段</a:t>
            </a:r>
          </a:p>
        </p:txBody>
      </p:sp>
      <p:sp>
        <p:nvSpPr>
          <p:cNvPr id="7" name="Text Placeholder 6"/>
          <p:cNvSpPr>
            <a:spLocks noGrp="1"/>
          </p:cNvSpPr>
          <p:nvPr>
            <p:ph idx="4294967295"/>
          </p:nvPr>
        </p:nvSpPr>
        <p:spPr>
          <a:xfrm>
            <a:off x="0" y="1736725"/>
            <a:ext cx="8120063" cy="4664075"/>
          </a:xfrm>
        </p:spPr>
        <p:txBody>
          <a:bodyPr/>
          <a:lstStyle/>
          <a:p>
            <a:pPr marL="285750" lvl="1" indent="-285750">
              <a:lnSpc>
                <a:spcPct val="150000"/>
              </a:lnSpc>
              <a:buFont typeface="Wingdings" panose="05000000000000000000" pitchFamily="2" charset="2"/>
              <a:buChar char="l"/>
            </a:pPr>
            <a:r>
              <a:rPr lang="zh-CN" altLang="en-US" sz="2000" dirty="0" smtClean="0">
                <a:latin typeface="微软雅黑" panose="020B0503020204020204" pitchFamily="34" charset="-122"/>
                <a:ea typeface="微软雅黑" panose="020B0503020204020204" pitchFamily="34" charset="-122"/>
              </a:rPr>
              <a:t>在</a:t>
            </a:r>
            <a:r>
              <a:rPr lang="zh-CN" altLang="en-US" sz="2000" dirty="0">
                <a:latin typeface="微软雅黑" panose="020B0503020204020204" pitchFamily="34" charset="-122"/>
                <a:ea typeface="微软雅黑" panose="020B0503020204020204" pitchFamily="34" charset="-122"/>
              </a:rPr>
              <a:t>全生命周期软件测试方法中，由于在需求、设计、编码阶段都进行了测试，因此测试阶段的问题相对传统的软件测试中的问题要少一些</a:t>
            </a:r>
          </a:p>
          <a:p>
            <a:pPr marL="285750" lvl="1" indent="-285750">
              <a:lnSpc>
                <a:spcPct val="150000"/>
              </a:lnSpc>
              <a:buFont typeface="Wingdings" panose="05000000000000000000" pitchFamily="2" charset="2"/>
              <a:buChar char="l"/>
            </a:pPr>
            <a:endParaRPr lang="zh-CN" altLang="en-US" sz="2000" dirty="0">
              <a:latin typeface="微软雅黑" panose="020B0503020204020204" pitchFamily="34" charset="-122"/>
              <a:ea typeface="微软雅黑" panose="020B0503020204020204" pitchFamily="34" charset="-122"/>
            </a:endParaRPr>
          </a:p>
          <a:p>
            <a:pPr marL="285750" lvl="1" indent="-28575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在测试阶段要进行第三方的正式确认测试，检验所开发的系统是否能按照用户提出的要求运行</a:t>
            </a:r>
          </a:p>
          <a:p>
            <a:pPr marL="285750" lvl="1" indent="-285750">
              <a:lnSpc>
                <a:spcPct val="150000"/>
              </a:lnSpc>
              <a:buFont typeface="Wingdings" panose="05000000000000000000" pitchFamily="2" charset="2"/>
              <a:buChar char="l"/>
            </a:pPr>
            <a:endParaRPr lang="zh-CN" altLang="en-US" sz="2000" dirty="0">
              <a:latin typeface="微软雅黑" panose="020B0503020204020204" pitchFamily="34" charset="-122"/>
              <a:ea typeface="微软雅黑" panose="020B0503020204020204" pitchFamily="34" charset="-122"/>
            </a:endParaRPr>
          </a:p>
          <a:p>
            <a:pPr marL="285750" lvl="1" indent="-285750">
              <a:lnSpc>
                <a:spcPct val="150000"/>
              </a:lnSpc>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在测试阶段要使得用户能成功地安装一个新的应用系统来进行测试</a:t>
            </a:r>
          </a:p>
          <a:p>
            <a:pPr lvl="1"/>
            <a:endParaRPr lang="zh-CN" altLang="en-US" sz="2000" dirty="0">
              <a:latin typeface="微软雅黑" panose="020B0503020204020204" pitchFamily="34" charset="-122"/>
              <a:ea typeface="微软雅黑" panose="020B0503020204020204" pitchFamily="34" charset="-122"/>
            </a:endParaRPr>
          </a:p>
          <a:p>
            <a:pPr marL="0" lvl="2" indent="0">
              <a:buNone/>
            </a:pPr>
            <a:endParaRPr lang="zh-CN" altLang="en-US" dirty="0">
              <a:latin typeface="微软雅黑" panose="020B0503020204020204" pitchFamily="34" charset="-122"/>
              <a:ea typeface="微软雅黑" panose="020B0503020204020204" pitchFamily="34" charset="-122"/>
            </a:endParaRPr>
          </a:p>
          <a:p>
            <a:pPr lvl="1"/>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49632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61488" y="152002"/>
            <a:ext cx="3035808"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3.2.4 </a:t>
            </a:r>
            <a:r>
              <a:rPr lang="zh-CN" altLang="en-US" sz="2800" dirty="0">
                <a:solidFill>
                  <a:schemeClr val="tx1"/>
                </a:solidFill>
                <a:latin typeface="微软雅黑" panose="020B0503020204020204" pitchFamily="34" charset="-122"/>
                <a:ea typeface="微软雅黑" panose="020B0503020204020204" pitchFamily="34" charset="-122"/>
              </a:rPr>
              <a:t>测试阶段</a:t>
            </a:r>
          </a:p>
        </p:txBody>
      </p:sp>
      <p:pic>
        <p:nvPicPr>
          <p:cNvPr id="2" name="Picture 1"/>
          <p:cNvPicPr>
            <a:picLocks noChangeAspect="1"/>
          </p:cNvPicPr>
          <p:nvPr/>
        </p:nvPicPr>
        <p:blipFill>
          <a:blip r:embed="rId3"/>
          <a:stretch>
            <a:fillRect/>
          </a:stretch>
        </p:blipFill>
        <p:spPr>
          <a:xfrm>
            <a:off x="306324" y="1162255"/>
            <a:ext cx="8492464" cy="5608806"/>
          </a:xfrm>
          <a:prstGeom prst="rect">
            <a:avLst/>
          </a:prstGeom>
        </p:spPr>
      </p:pic>
    </p:spTree>
    <p:extLst>
      <p:ext uri="{BB962C8B-B14F-4D97-AF65-F5344CB8AC3E}">
        <p14:creationId xmlns:p14="http://schemas.microsoft.com/office/powerpoint/2010/main" val="2860648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96476" y="209204"/>
            <a:ext cx="3185287"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3.2.4 </a:t>
            </a:r>
            <a:r>
              <a:rPr lang="zh-CN" altLang="en-US" sz="2800" dirty="0">
                <a:solidFill>
                  <a:schemeClr val="tx1"/>
                </a:solidFill>
                <a:latin typeface="微软雅黑" panose="020B0503020204020204" pitchFamily="34" charset="-122"/>
                <a:ea typeface="微软雅黑" panose="020B0503020204020204" pitchFamily="34" charset="-122"/>
              </a:rPr>
              <a:t>测试阶段</a:t>
            </a:r>
          </a:p>
        </p:txBody>
      </p:sp>
      <p:sp>
        <p:nvSpPr>
          <p:cNvPr id="7" name="Text Placeholder 6"/>
          <p:cNvSpPr>
            <a:spLocks noGrp="1"/>
          </p:cNvSpPr>
          <p:nvPr>
            <p:ph idx="4294967295"/>
          </p:nvPr>
        </p:nvSpPr>
        <p:spPr>
          <a:xfrm>
            <a:off x="0" y="1235075"/>
            <a:ext cx="8120063" cy="5314950"/>
          </a:xfrm>
        </p:spPr>
        <p:txBody>
          <a:bodyPr/>
          <a:lstStyle/>
          <a:p>
            <a:pPr lvl="1"/>
            <a:r>
              <a:rPr lang="zh-CN" altLang="en-US" b="1" dirty="0" smtClean="0">
                <a:solidFill>
                  <a:srgbClr val="0070C0"/>
                </a:solidFill>
                <a:latin typeface="微软雅黑" panose="020B0503020204020204" pitchFamily="34" charset="-122"/>
                <a:ea typeface="微软雅黑" panose="020B0503020204020204" pitchFamily="34" charset="-122"/>
              </a:rPr>
              <a:t>典型</a:t>
            </a:r>
            <a:r>
              <a:rPr lang="zh-CN" altLang="en-US" b="1" dirty="0">
                <a:solidFill>
                  <a:srgbClr val="0070C0"/>
                </a:solidFill>
                <a:latin typeface="微软雅黑" panose="020B0503020204020204" pitchFamily="34" charset="-122"/>
                <a:ea typeface="微软雅黑" panose="020B0503020204020204" pitchFamily="34" charset="-122"/>
              </a:rPr>
              <a:t>测试</a:t>
            </a:r>
            <a:r>
              <a:rPr lang="zh-CN" altLang="en-US" b="1" dirty="0" smtClean="0">
                <a:solidFill>
                  <a:srgbClr val="0070C0"/>
                </a:solidFill>
                <a:latin typeface="微软雅黑" panose="020B0503020204020204" pitchFamily="34" charset="-122"/>
                <a:ea typeface="微软雅黑" panose="020B0503020204020204" pitchFamily="34" charset="-122"/>
              </a:rPr>
              <a:t>类型</a:t>
            </a:r>
            <a:endParaRPr lang="zh-CN" altLang="en-US" b="1" dirty="0">
              <a:solidFill>
                <a:srgbClr val="0070C0"/>
              </a:solidFill>
              <a:latin typeface="微软雅黑" panose="020B0503020204020204" pitchFamily="34" charset="-122"/>
              <a:ea typeface="微软雅黑" panose="020B0503020204020204" pitchFamily="34" charset="-122"/>
            </a:endParaRPr>
          </a:p>
          <a:p>
            <a:pPr lvl="2">
              <a:lnSpc>
                <a:spcPct val="150000"/>
              </a:lnSpc>
            </a:pPr>
            <a:r>
              <a:rPr lang="zh-CN" altLang="en-US" sz="1800" dirty="0">
                <a:latin typeface="微软雅黑" panose="020B0503020204020204" pitchFamily="34" charset="-122"/>
                <a:ea typeface="微软雅黑" panose="020B0503020204020204" pitchFamily="34" charset="-122"/>
              </a:rPr>
              <a:t>手册与文档测试（易用性）</a:t>
            </a:r>
          </a:p>
          <a:p>
            <a:pPr lvl="2">
              <a:lnSpc>
                <a:spcPct val="150000"/>
              </a:lnSpc>
            </a:pPr>
            <a:r>
              <a:rPr lang="zh-CN" altLang="en-US" sz="1800" dirty="0">
                <a:latin typeface="微软雅黑" panose="020B0503020204020204" pitchFamily="34" charset="-122"/>
                <a:ea typeface="微软雅黑" panose="020B0503020204020204" pitchFamily="34" charset="-122"/>
              </a:rPr>
              <a:t>一致性测试（授权</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安全性</a:t>
            </a:r>
            <a:r>
              <a:rPr lang="en-US" altLang="zh-CN" sz="1800" dirty="0">
                <a:latin typeface="微软雅黑" panose="020B0503020204020204" pitchFamily="34" charset="-122"/>
                <a:ea typeface="微软雅黑" panose="020B0503020204020204" pitchFamily="34" charset="-122"/>
              </a:rPr>
              <a:t>, </a:t>
            </a:r>
            <a:r>
              <a:rPr lang="zh-CN" altLang="en-US" sz="1800" dirty="0">
                <a:latin typeface="微软雅黑" panose="020B0503020204020204" pitchFamily="34" charset="-122"/>
                <a:ea typeface="微软雅黑" panose="020B0503020204020204" pitchFamily="34" charset="-122"/>
              </a:rPr>
              <a:t>性能）</a:t>
            </a:r>
          </a:p>
          <a:p>
            <a:pPr lvl="2">
              <a:lnSpc>
                <a:spcPct val="150000"/>
              </a:lnSpc>
            </a:pPr>
            <a:r>
              <a:rPr lang="zh-CN" altLang="en-US" sz="1800" dirty="0">
                <a:latin typeface="微软雅黑" panose="020B0503020204020204" pitchFamily="34" charset="-122"/>
                <a:ea typeface="微软雅黑" panose="020B0503020204020204" pitchFamily="34" charset="-122"/>
              </a:rPr>
              <a:t>功能点测试（完整性、 正确性、审计，追踪）</a:t>
            </a:r>
          </a:p>
          <a:p>
            <a:pPr lvl="2">
              <a:lnSpc>
                <a:spcPct val="150000"/>
              </a:lnSpc>
            </a:pPr>
            <a:r>
              <a:rPr lang="zh-CN" altLang="en-US" sz="1800" dirty="0">
                <a:latin typeface="微软雅黑" panose="020B0503020204020204" pitchFamily="34" charset="-122"/>
                <a:ea typeface="微软雅黑" panose="020B0503020204020204" pitchFamily="34" charset="-122"/>
              </a:rPr>
              <a:t>覆盖性的测试（测试的连续性）</a:t>
            </a:r>
          </a:p>
          <a:p>
            <a:pPr lvl="2">
              <a:lnSpc>
                <a:spcPct val="150000"/>
              </a:lnSpc>
            </a:pPr>
            <a:r>
              <a:rPr lang="zh-CN" altLang="en-US" sz="1800" dirty="0">
                <a:latin typeface="微软雅黑" panose="020B0503020204020204" pitchFamily="34" charset="-122"/>
                <a:ea typeface="微软雅黑" panose="020B0503020204020204" pitchFamily="34" charset="-122"/>
              </a:rPr>
              <a:t>压力测试（服务水平）</a:t>
            </a:r>
          </a:p>
          <a:p>
            <a:pPr lvl="2">
              <a:lnSpc>
                <a:spcPct val="150000"/>
              </a:lnSpc>
            </a:pPr>
            <a:r>
              <a:rPr lang="zh-CN" altLang="en-US" sz="1800" dirty="0">
                <a:latin typeface="微软雅黑" panose="020B0503020204020204" pitchFamily="34" charset="-122"/>
                <a:ea typeface="微软雅黑" panose="020B0503020204020204" pitchFamily="34" charset="-122"/>
              </a:rPr>
              <a:t>依照预先定义的测试方法</a:t>
            </a:r>
          </a:p>
          <a:p>
            <a:pPr lvl="2">
              <a:lnSpc>
                <a:spcPct val="150000"/>
              </a:lnSpc>
            </a:pPr>
            <a:r>
              <a:rPr lang="zh-CN" altLang="en-US" sz="1800" dirty="0">
                <a:latin typeface="微软雅黑" panose="020B0503020204020204" pitchFamily="34" charset="-122"/>
                <a:ea typeface="微软雅黑" panose="020B0503020204020204" pitchFamily="34" charset="-122"/>
              </a:rPr>
              <a:t>检查（可维护性）</a:t>
            </a:r>
          </a:p>
          <a:p>
            <a:pPr lvl="2">
              <a:lnSpc>
                <a:spcPct val="150000"/>
              </a:lnSpc>
            </a:pPr>
            <a:r>
              <a:rPr lang="zh-CN" altLang="en-US" sz="1800" dirty="0">
                <a:latin typeface="微软雅黑" panose="020B0503020204020204" pitchFamily="34" charset="-122"/>
                <a:ea typeface="微软雅黑" panose="020B0503020204020204" pitchFamily="34" charset="-122"/>
              </a:rPr>
              <a:t>灾难性的测试（可携带性）</a:t>
            </a:r>
          </a:p>
          <a:p>
            <a:pPr lvl="2">
              <a:lnSpc>
                <a:spcPct val="150000"/>
              </a:lnSpc>
            </a:pPr>
            <a:r>
              <a:rPr lang="zh-CN" altLang="en-US" sz="1800" dirty="0">
                <a:latin typeface="微软雅黑" panose="020B0503020204020204" pitchFamily="34" charset="-122"/>
                <a:ea typeface="微软雅黑" panose="020B0503020204020204" pitchFamily="34" charset="-122"/>
              </a:rPr>
              <a:t>功能和回归测试（耦合性）</a:t>
            </a:r>
          </a:p>
          <a:p>
            <a:pPr lvl="2">
              <a:lnSpc>
                <a:spcPct val="150000"/>
              </a:lnSpc>
            </a:pPr>
            <a:r>
              <a:rPr lang="zh-CN" altLang="en-US" sz="1800" dirty="0">
                <a:latin typeface="微软雅黑" panose="020B0503020204020204" pitchFamily="34" charset="-122"/>
                <a:ea typeface="微软雅黑" panose="020B0503020204020204" pitchFamily="34" charset="-122"/>
              </a:rPr>
              <a:t>操作性的测试（易用性）</a:t>
            </a:r>
          </a:p>
          <a:p>
            <a:pPr lvl="1"/>
            <a:endParaRPr lang="zh-CN" altLang="en-US" dirty="0">
              <a:latin typeface="微软雅黑" panose="020B0503020204020204" pitchFamily="34" charset="-122"/>
              <a:ea typeface="微软雅黑" panose="020B0503020204020204" pitchFamily="34" charset="-122"/>
            </a:endParaRPr>
          </a:p>
          <a:p>
            <a:pPr marL="0" lvl="2" indent="0">
              <a:buNone/>
            </a:pPr>
            <a:endParaRPr lang="zh-CN" altLang="en-US"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pic>
        <p:nvPicPr>
          <p:cNvPr id="2" name="Picture 1"/>
          <p:cNvPicPr>
            <a:picLocks noChangeAspect="1"/>
          </p:cNvPicPr>
          <p:nvPr/>
        </p:nvPicPr>
        <p:blipFill>
          <a:blip r:embed="rId3"/>
          <a:stretch>
            <a:fillRect/>
          </a:stretch>
        </p:blipFill>
        <p:spPr>
          <a:xfrm>
            <a:off x="4389120" y="3788092"/>
            <a:ext cx="3977640" cy="2762250"/>
          </a:xfrm>
          <a:prstGeom prst="rect">
            <a:avLst/>
          </a:prstGeom>
        </p:spPr>
      </p:pic>
    </p:spTree>
    <p:extLst>
      <p:ext uri="{BB962C8B-B14F-4D97-AF65-F5344CB8AC3E}">
        <p14:creationId xmlns:p14="http://schemas.microsoft.com/office/powerpoint/2010/main" val="1286686360"/>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596991" y="184739"/>
            <a:ext cx="2999232"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3.2.4 </a:t>
            </a:r>
            <a:r>
              <a:rPr lang="zh-CN" altLang="en-US" sz="2800" dirty="0">
                <a:solidFill>
                  <a:schemeClr val="tx1"/>
                </a:solidFill>
                <a:latin typeface="微软雅黑" panose="020B0503020204020204" pitchFamily="34" charset="-122"/>
                <a:ea typeface="微软雅黑" panose="020B0503020204020204" pitchFamily="34" charset="-122"/>
              </a:rPr>
              <a:t>测试阶段</a:t>
            </a:r>
          </a:p>
        </p:txBody>
      </p:sp>
      <p:sp>
        <p:nvSpPr>
          <p:cNvPr id="7" name="Text Placeholder 6"/>
          <p:cNvSpPr>
            <a:spLocks noGrp="1"/>
          </p:cNvSpPr>
          <p:nvPr>
            <p:ph idx="4294967295"/>
          </p:nvPr>
        </p:nvSpPr>
        <p:spPr>
          <a:xfrm>
            <a:off x="256032" y="1114933"/>
            <a:ext cx="8120063" cy="4664075"/>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测试阶段</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测试用例是编写用于输入的实际数值和预期输出结果数据，明确指定了使用具体测试用例对测试程序产生的限制。包括</a:t>
            </a:r>
          </a:p>
          <a:p>
            <a:pPr lvl="1"/>
            <a:endParaRPr lang="zh-CN" altLang="en-US" dirty="0">
              <a:latin typeface="微软雅黑" panose="020B0503020204020204" pitchFamily="34" charset="-122"/>
              <a:ea typeface="微软雅黑" panose="020B0503020204020204" pitchFamily="34" charset="-122"/>
            </a:endParaRPr>
          </a:p>
          <a:p>
            <a:pPr marL="0" lvl="2" indent="0">
              <a:buNone/>
            </a:pPr>
            <a:endParaRPr lang="zh-CN" altLang="en-US"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pic>
        <p:nvPicPr>
          <p:cNvPr id="2" name="Picture 1"/>
          <p:cNvPicPr>
            <a:picLocks noChangeAspect="1"/>
          </p:cNvPicPr>
          <p:nvPr/>
        </p:nvPicPr>
        <p:blipFill>
          <a:blip r:embed="rId3"/>
          <a:stretch>
            <a:fillRect/>
          </a:stretch>
        </p:blipFill>
        <p:spPr>
          <a:xfrm>
            <a:off x="1900926" y="2681534"/>
            <a:ext cx="5848614" cy="3924421"/>
          </a:xfrm>
          <a:prstGeom prst="rect">
            <a:avLst/>
          </a:prstGeom>
        </p:spPr>
      </p:pic>
    </p:spTree>
    <p:extLst>
      <p:ext uri="{BB962C8B-B14F-4D97-AF65-F5344CB8AC3E}">
        <p14:creationId xmlns:p14="http://schemas.microsoft.com/office/powerpoint/2010/main" val="3052502011"/>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945434" y="179355"/>
            <a:ext cx="3002407"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3.2.4 </a:t>
            </a:r>
            <a:r>
              <a:rPr lang="zh-CN" altLang="en-US" sz="2800" dirty="0">
                <a:solidFill>
                  <a:schemeClr val="tx1"/>
                </a:solidFill>
                <a:latin typeface="微软雅黑" panose="020B0503020204020204" pitchFamily="34" charset="-122"/>
                <a:ea typeface="微软雅黑" panose="020B0503020204020204" pitchFamily="34" charset="-122"/>
              </a:rPr>
              <a:t>测试阶段</a:t>
            </a:r>
          </a:p>
        </p:txBody>
      </p:sp>
      <p:sp>
        <p:nvSpPr>
          <p:cNvPr id="7" name="Text Placeholder 6"/>
          <p:cNvSpPr>
            <a:spLocks noGrp="1"/>
          </p:cNvSpPr>
          <p:nvPr>
            <p:ph idx="4294967295"/>
          </p:nvPr>
        </p:nvSpPr>
        <p:spPr>
          <a:xfrm>
            <a:off x="117985" y="754030"/>
            <a:ext cx="8657303" cy="4664075"/>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测试阶段</a:t>
            </a:r>
            <a:endParaRPr lang="en-US" altLang="zh-CN" sz="1800" dirty="0" smtClean="0">
              <a:latin typeface="微软雅黑" panose="020B0503020204020204" pitchFamily="34" charset="-122"/>
              <a:ea typeface="微软雅黑" panose="020B0503020204020204" pitchFamily="34" charset="-122"/>
            </a:endParaRPr>
          </a:p>
          <a:p>
            <a:pPr lvl="1">
              <a:lnSpc>
                <a:spcPct val="150000"/>
              </a:lnSpc>
            </a:pPr>
            <a:r>
              <a:rPr lang="zh-CN" altLang="en-US" sz="2000" b="1" dirty="0" smtClean="0">
                <a:latin typeface="微软雅黑" panose="020B0503020204020204" pitchFamily="34" charset="-122"/>
                <a:ea typeface="微软雅黑" panose="020B0503020204020204" pitchFamily="34" charset="-122"/>
              </a:rPr>
              <a:t>测试阶段</a:t>
            </a:r>
            <a:r>
              <a:rPr lang="zh-CN" altLang="en-US" sz="2000" b="1" dirty="0">
                <a:latin typeface="微软雅黑" panose="020B0503020204020204" pitchFamily="34" charset="-122"/>
                <a:ea typeface="微软雅黑" panose="020B0503020204020204" pitchFamily="34" charset="-122"/>
              </a:rPr>
              <a:t>的测试活动</a:t>
            </a:r>
          </a:p>
          <a:p>
            <a:pPr lvl="2">
              <a:lnSpc>
                <a:spcPct val="150000"/>
              </a:lnSpc>
            </a:pPr>
            <a:r>
              <a:rPr lang="zh-CN" altLang="en-US" b="1" dirty="0" smtClean="0">
                <a:latin typeface="微软雅黑" panose="020B0503020204020204" pitchFamily="34" charset="-122"/>
                <a:ea typeface="微软雅黑" panose="020B0503020204020204" pitchFamily="34" charset="-122"/>
              </a:rPr>
              <a:t>测试阶段</a:t>
            </a:r>
            <a:r>
              <a:rPr lang="zh-CN" altLang="en-US" b="1" dirty="0">
                <a:latin typeface="微软雅黑" panose="020B0503020204020204" pitchFamily="34" charset="-122"/>
                <a:ea typeface="微软雅黑" panose="020B0503020204020204" pitchFamily="34" charset="-122"/>
              </a:rPr>
              <a:t>要参考第三方的测试反馈</a:t>
            </a:r>
          </a:p>
          <a:p>
            <a:pPr lvl="2">
              <a:lnSpc>
                <a:spcPct val="150000"/>
              </a:lnSpc>
            </a:pPr>
            <a:r>
              <a:rPr lang="zh-CN" altLang="en-US" b="1" dirty="0">
                <a:latin typeface="微软雅黑" panose="020B0503020204020204" pitchFamily="34" charset="-122"/>
                <a:ea typeface="微软雅黑" panose="020B0503020204020204" pitchFamily="34" charset="-122"/>
              </a:rPr>
              <a:t>测试阶段对成功安装的应用系统所需进行的测试</a:t>
            </a:r>
            <a:r>
              <a:rPr lang="zh-CN" altLang="en-US" b="1" dirty="0" smtClean="0">
                <a:latin typeface="微软雅黑" panose="020B0503020204020204" pitchFamily="34" charset="-122"/>
                <a:ea typeface="微软雅黑" panose="020B0503020204020204" pitchFamily="34" charset="-122"/>
              </a:rPr>
              <a:t>有</a:t>
            </a:r>
            <a:endParaRPr lang="en-US" altLang="zh-CN" b="1" dirty="0" smtClean="0">
              <a:latin typeface="微软雅黑" panose="020B0503020204020204" pitchFamily="34" charset="-122"/>
              <a:ea typeface="微软雅黑" panose="020B0503020204020204" pitchFamily="34" charset="-122"/>
            </a:endParaRPr>
          </a:p>
          <a:p>
            <a:pPr lvl="3"/>
            <a:r>
              <a:rPr lang="zh-CN" altLang="en-US" sz="2000" dirty="0">
                <a:latin typeface="微软雅黑" panose="020B0503020204020204" pitchFamily="34" charset="-122"/>
                <a:ea typeface="微软雅黑" panose="020B0503020204020204" pitchFamily="34" charset="-122"/>
              </a:rPr>
              <a:t>功能测试：运行部分或全部系统，确认用户的需求被满足</a:t>
            </a:r>
          </a:p>
          <a:p>
            <a:pPr lvl="3"/>
            <a:r>
              <a:rPr lang="zh-CN" altLang="en-US" sz="2000" dirty="0">
                <a:latin typeface="微软雅黑" panose="020B0503020204020204" pitchFamily="34" charset="-122"/>
                <a:ea typeface="微软雅黑" panose="020B0503020204020204" pitchFamily="34" charset="-122"/>
              </a:rPr>
              <a:t>符合性测试：验证软件系统与相应的国际标准或国军标的符合程度</a:t>
            </a:r>
          </a:p>
          <a:p>
            <a:pPr lvl="3"/>
            <a:r>
              <a:rPr lang="zh-CN" altLang="en-US" sz="2000" dirty="0">
                <a:latin typeface="微软雅黑" panose="020B0503020204020204" pitchFamily="34" charset="-122"/>
                <a:ea typeface="微软雅黑" panose="020B0503020204020204" pitchFamily="34" charset="-122"/>
              </a:rPr>
              <a:t>强度测试：将系统置于强度下进行验收测试，测试系统对极端条件的反应，标识软件的薄弱点，指出系统能够经受的正常的工作量</a:t>
            </a:r>
          </a:p>
          <a:p>
            <a:pPr lvl="3"/>
            <a:r>
              <a:rPr lang="zh-CN" altLang="en-US" sz="2000" dirty="0">
                <a:latin typeface="微软雅黑" panose="020B0503020204020204" pitchFamily="34" charset="-122"/>
                <a:ea typeface="微软雅黑" panose="020B0503020204020204" pitchFamily="34" charset="-122"/>
              </a:rPr>
              <a:t>性能测试：通过测量响应时间、</a:t>
            </a:r>
            <a:r>
              <a:rPr lang="en-US" altLang="zh-CN" sz="2000" dirty="0">
                <a:latin typeface="微软雅黑" panose="020B0503020204020204" pitchFamily="34" charset="-122"/>
                <a:ea typeface="微软雅黑" panose="020B0503020204020204" pitchFamily="34" charset="-122"/>
              </a:rPr>
              <a:t>CPU</a:t>
            </a:r>
            <a:r>
              <a:rPr lang="zh-CN" altLang="en-US" sz="2000" dirty="0">
                <a:latin typeface="微软雅黑" panose="020B0503020204020204" pitchFamily="34" charset="-122"/>
                <a:ea typeface="微软雅黑" panose="020B0503020204020204" pitchFamily="34" charset="-122"/>
              </a:rPr>
              <a:t>使用和其它量化的操作特征，评估软件系统的性能指标 </a:t>
            </a:r>
          </a:p>
          <a:p>
            <a:pPr lvl="3"/>
            <a:r>
              <a:rPr lang="zh-CN" altLang="en-US" sz="2000" dirty="0">
                <a:latin typeface="微软雅黑" panose="020B0503020204020204" pitchFamily="34" charset="-122"/>
                <a:ea typeface="微软雅黑" panose="020B0503020204020204" pitchFamily="34" charset="-122"/>
              </a:rPr>
              <a:t>操作测试：在没有开发人员的指导和帮组情况下，由操作人员进行测试，以评估操作命令的完整性和系统是否容易操作</a:t>
            </a:r>
          </a:p>
          <a:p>
            <a:pPr lvl="3"/>
            <a:r>
              <a:rPr lang="zh-CN" altLang="en-US" sz="2000" dirty="0">
                <a:latin typeface="微软雅黑" panose="020B0503020204020204" pitchFamily="34" charset="-122"/>
                <a:ea typeface="微软雅黑" panose="020B0503020204020204" pitchFamily="34" charset="-122"/>
              </a:rPr>
              <a:t>恢复测试：故意使系统失败，测试人工和自动的恢复过程 </a:t>
            </a:r>
          </a:p>
          <a:p>
            <a:pPr lvl="1"/>
            <a:endParaRPr lang="zh-CN" altLang="en-US" dirty="0">
              <a:latin typeface="微软雅黑" panose="020B0503020204020204" pitchFamily="34" charset="-122"/>
              <a:ea typeface="微软雅黑" panose="020B0503020204020204" pitchFamily="34" charset="-122"/>
            </a:endParaRPr>
          </a:p>
          <a:p>
            <a:pPr marL="0" lvl="2" indent="0">
              <a:buNone/>
            </a:pPr>
            <a:endParaRPr lang="zh-CN" altLang="en-US"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69393139"/>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550477" y="138208"/>
            <a:ext cx="3017520"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3.2.4 </a:t>
            </a:r>
            <a:r>
              <a:rPr lang="zh-CN" altLang="en-US" sz="2800" dirty="0">
                <a:solidFill>
                  <a:schemeClr val="tx1"/>
                </a:solidFill>
                <a:latin typeface="微软雅黑" panose="020B0503020204020204" pitchFamily="34" charset="-122"/>
                <a:ea typeface="微软雅黑" panose="020B0503020204020204" pitchFamily="34" charset="-122"/>
              </a:rPr>
              <a:t>测试阶段</a:t>
            </a:r>
          </a:p>
        </p:txBody>
      </p:sp>
      <p:sp>
        <p:nvSpPr>
          <p:cNvPr id="7" name="Text Placeholder 6"/>
          <p:cNvSpPr>
            <a:spLocks noGrp="1"/>
          </p:cNvSpPr>
          <p:nvPr>
            <p:ph idx="4294967295"/>
          </p:nvPr>
        </p:nvSpPr>
        <p:spPr>
          <a:xfrm>
            <a:off x="8445" y="880652"/>
            <a:ext cx="8118475" cy="4664075"/>
          </a:xfrm>
        </p:spPr>
        <p:txBody>
          <a:bodyPr/>
          <a:lstStyle/>
          <a:p>
            <a:pPr lvl="1">
              <a:lnSpc>
                <a:spcPct val="150000"/>
              </a:lnSpc>
            </a:pPr>
            <a:r>
              <a:rPr lang="zh-CN" altLang="en-US" b="1" dirty="0">
                <a:solidFill>
                  <a:srgbClr val="0070C0"/>
                </a:solidFill>
                <a:latin typeface="微软雅黑" panose="020B0503020204020204" pitchFamily="34" charset="-122"/>
                <a:ea typeface="微软雅黑" panose="020B0503020204020204" pitchFamily="34" charset="-122"/>
              </a:rPr>
              <a:t>测试报告关注点</a:t>
            </a:r>
            <a:endParaRPr lang="en-US" altLang="zh-CN" b="1" dirty="0">
              <a:solidFill>
                <a:srgbClr val="0070C0"/>
              </a:solidFill>
              <a:latin typeface="微软雅黑" panose="020B0503020204020204" pitchFamily="34" charset="-122"/>
              <a:ea typeface="微软雅黑" panose="020B0503020204020204" pitchFamily="34" charset="-122"/>
            </a:endParaRPr>
          </a:p>
          <a:p>
            <a:pPr lvl="2">
              <a:lnSpc>
                <a:spcPct val="150000"/>
              </a:lnSpc>
            </a:pPr>
            <a:r>
              <a:rPr lang="zh-CN" altLang="en-US" dirty="0">
                <a:latin typeface="微软雅黑" panose="020B0503020204020204" pitchFamily="34" charset="-122"/>
                <a:ea typeface="微软雅黑" panose="020B0503020204020204" pitchFamily="34" charset="-122"/>
              </a:rPr>
              <a:t>测试报告只有真正需要的时候才有用，需要配合市场和管理</a:t>
            </a:r>
          </a:p>
          <a:p>
            <a:pPr lvl="2">
              <a:lnSpc>
                <a:spcPct val="150000"/>
              </a:lnSpc>
            </a:pPr>
            <a:r>
              <a:rPr lang="zh-CN" altLang="en-US" dirty="0">
                <a:latin typeface="微软雅黑" panose="020B0503020204020204" pitchFamily="34" charset="-122"/>
                <a:ea typeface="微软雅黑" panose="020B0503020204020204" pitchFamily="34" charset="-122"/>
              </a:rPr>
              <a:t>测试的信息是不充分的（对于评价一个项目来说）</a:t>
            </a:r>
          </a:p>
          <a:p>
            <a:pPr lvl="2">
              <a:lnSpc>
                <a:spcPct val="150000"/>
              </a:lnSpc>
            </a:pPr>
            <a:r>
              <a:rPr lang="zh-CN" altLang="en-US" dirty="0">
                <a:latin typeface="微软雅黑" panose="020B0503020204020204" pitchFamily="34" charset="-122"/>
                <a:ea typeface="微软雅黑" panose="020B0503020204020204" pitchFamily="34" charset="-122"/>
              </a:rPr>
              <a:t>测试状况并不能真实的反应个体的状况</a:t>
            </a:r>
          </a:p>
          <a:p>
            <a:pPr lvl="1"/>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pic>
        <p:nvPicPr>
          <p:cNvPr id="3" name="Picture 2"/>
          <p:cNvPicPr>
            <a:picLocks noChangeAspect="1"/>
          </p:cNvPicPr>
          <p:nvPr/>
        </p:nvPicPr>
        <p:blipFill>
          <a:blip r:embed="rId3"/>
          <a:stretch>
            <a:fillRect/>
          </a:stretch>
        </p:blipFill>
        <p:spPr>
          <a:xfrm>
            <a:off x="616222" y="3212690"/>
            <a:ext cx="8285182" cy="2164268"/>
          </a:xfrm>
          <a:prstGeom prst="rect">
            <a:avLst/>
          </a:prstGeom>
        </p:spPr>
      </p:pic>
    </p:spTree>
    <p:extLst>
      <p:ext uri="{BB962C8B-B14F-4D97-AF65-F5344CB8AC3E}">
        <p14:creationId xmlns:p14="http://schemas.microsoft.com/office/powerpoint/2010/main" val="970977916"/>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92850" y="118477"/>
            <a:ext cx="3035808"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3.2.4 </a:t>
            </a:r>
            <a:r>
              <a:rPr lang="zh-CN" altLang="en-US" sz="2800" dirty="0">
                <a:solidFill>
                  <a:schemeClr val="tx1"/>
                </a:solidFill>
                <a:latin typeface="微软雅黑" panose="020B0503020204020204" pitchFamily="34" charset="-122"/>
                <a:ea typeface="微软雅黑" panose="020B0503020204020204" pitchFamily="34" charset="-122"/>
              </a:rPr>
              <a:t>测试阶段</a:t>
            </a:r>
          </a:p>
        </p:txBody>
      </p:sp>
      <p:sp>
        <p:nvSpPr>
          <p:cNvPr id="7" name="Text Placeholder 6"/>
          <p:cNvSpPr>
            <a:spLocks noGrp="1"/>
          </p:cNvSpPr>
          <p:nvPr>
            <p:ph idx="4294967295"/>
          </p:nvPr>
        </p:nvSpPr>
        <p:spPr>
          <a:xfrm>
            <a:off x="250723" y="1191034"/>
            <a:ext cx="8120063" cy="4664075"/>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测试阶段</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lvl="1"/>
            <a:r>
              <a:rPr lang="zh-CN" altLang="en-US" sz="2000" b="1" dirty="0">
                <a:latin typeface="微软雅黑" panose="020B0503020204020204" pitchFamily="34" charset="-122"/>
                <a:ea typeface="微软雅黑" panose="020B0503020204020204" pitchFamily="34" charset="-122"/>
              </a:rPr>
              <a:t>测试报告</a:t>
            </a:r>
          </a:p>
          <a:p>
            <a:pPr lvl="1"/>
            <a:endParaRPr lang="zh-CN" altLang="en-US" dirty="0">
              <a:latin typeface="微软雅黑" panose="020B0503020204020204" pitchFamily="34" charset="-122"/>
              <a:ea typeface="微软雅黑" panose="020B0503020204020204" pitchFamily="34" charset="-122"/>
            </a:endParaRPr>
          </a:p>
          <a:p>
            <a:pPr marL="0" lvl="2" indent="0">
              <a:buNone/>
            </a:pPr>
            <a:endParaRPr lang="zh-CN" altLang="en-US" dirty="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graphicFrame>
        <p:nvGraphicFramePr>
          <p:cNvPr id="5" name="Diagram 4"/>
          <p:cNvGraphicFramePr/>
          <p:nvPr>
            <p:extLst>
              <p:ext uri="{D42A27DB-BD31-4B8C-83A1-F6EECF244321}">
                <p14:modId xmlns:p14="http://schemas.microsoft.com/office/powerpoint/2010/main" val="3917980510"/>
              </p:ext>
            </p:extLst>
          </p:nvPr>
        </p:nvGraphicFramePr>
        <p:xfrm>
          <a:off x="719064" y="2186796"/>
          <a:ext cx="8424936" cy="3994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105838"/>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61488" y="176007"/>
            <a:ext cx="3529584"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3.2.4 </a:t>
            </a:r>
            <a:r>
              <a:rPr lang="zh-CN" altLang="en-US" sz="2800" dirty="0">
                <a:solidFill>
                  <a:schemeClr val="tx1"/>
                </a:solidFill>
                <a:latin typeface="微软雅黑" panose="020B0503020204020204" pitchFamily="34" charset="-122"/>
                <a:ea typeface="微软雅黑" panose="020B0503020204020204" pitchFamily="34" charset="-122"/>
              </a:rPr>
              <a:t>测试阶段</a:t>
            </a:r>
          </a:p>
        </p:txBody>
      </p:sp>
      <p:sp>
        <p:nvSpPr>
          <p:cNvPr id="7" name="Text Placeholder 6"/>
          <p:cNvSpPr>
            <a:spLocks noGrp="1"/>
          </p:cNvSpPr>
          <p:nvPr>
            <p:ph idx="4294967295"/>
          </p:nvPr>
        </p:nvSpPr>
        <p:spPr>
          <a:xfrm>
            <a:off x="265470" y="910004"/>
            <a:ext cx="8120063" cy="5407025"/>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测试阶段</a:t>
            </a:r>
            <a:endParaRPr lang="zh-CN" altLang="en-US" sz="2400" dirty="0">
              <a:solidFill>
                <a:srgbClr val="0070C0"/>
              </a:solidFill>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marL="0" lvl="2" indent="0">
              <a:buNone/>
            </a:pPr>
            <a:endParaRPr lang="zh-CN" altLang="en-US" dirty="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en-US" altLang="zh-CN" sz="1800" dirty="0" smtClean="0">
              <a:latin typeface="微软雅黑" panose="020B0503020204020204" pitchFamily="34" charset="-122"/>
              <a:ea typeface="微软雅黑" panose="020B0503020204020204" pitchFamily="34" charset="-122"/>
            </a:endParaRPr>
          </a:p>
          <a:p>
            <a:pPr lvl="1"/>
            <a:r>
              <a:rPr lang="zh-CN" altLang="en-US" sz="2000" dirty="0" smtClean="0">
                <a:latin typeface="微软雅黑" panose="020B0503020204020204" pitchFamily="34" charset="-122"/>
                <a:ea typeface="微软雅黑" panose="020B0503020204020204" pitchFamily="34" charset="-122"/>
              </a:rPr>
              <a:t>各</a:t>
            </a:r>
            <a:r>
              <a:rPr lang="zh-CN" altLang="en-US" sz="2000" dirty="0">
                <a:latin typeface="微软雅黑" panose="020B0503020204020204" pitchFamily="34" charset="-122"/>
                <a:ea typeface="微软雅黑" panose="020B0503020204020204" pitchFamily="34" charset="-122"/>
              </a:rPr>
              <a:t>个阶段的项目测试总结报告</a:t>
            </a:r>
          </a:p>
          <a:p>
            <a:pPr lvl="2"/>
            <a:r>
              <a:rPr lang="zh-CN" altLang="en-US" sz="1800" dirty="0">
                <a:latin typeface="微软雅黑" panose="020B0503020204020204" pitchFamily="34" charset="-122"/>
                <a:ea typeface="微软雅黑" panose="020B0503020204020204" pitchFamily="34" charset="-122"/>
              </a:rPr>
              <a:t>系统测试报告</a:t>
            </a:r>
          </a:p>
          <a:p>
            <a:pPr lvl="2"/>
            <a:r>
              <a:rPr lang="zh-CN" altLang="en-US" sz="1800" dirty="0">
                <a:latin typeface="微软雅黑" panose="020B0503020204020204" pitchFamily="34" charset="-122"/>
                <a:ea typeface="微软雅黑" panose="020B0503020204020204" pitchFamily="34" charset="-122"/>
              </a:rPr>
              <a:t>确认测试报告</a:t>
            </a:r>
          </a:p>
          <a:p>
            <a:pPr lvl="1"/>
            <a:endParaRPr lang="en-US" altLang="zh-CN" dirty="0">
              <a:latin typeface="微软雅黑" panose="020B0503020204020204" pitchFamily="34" charset="-122"/>
              <a:ea typeface="微软雅黑" panose="020B0503020204020204" pitchFamily="34" charset="-122"/>
            </a:endParaRPr>
          </a:p>
        </p:txBody>
      </p:sp>
      <p:graphicFrame>
        <p:nvGraphicFramePr>
          <p:cNvPr id="5" name="Diagram 4"/>
          <p:cNvGraphicFramePr/>
          <p:nvPr>
            <p:extLst>
              <p:ext uri="{D42A27DB-BD31-4B8C-83A1-F6EECF244321}">
                <p14:modId xmlns:p14="http://schemas.microsoft.com/office/powerpoint/2010/main" val="677176605"/>
              </p:ext>
            </p:extLst>
          </p:nvPr>
        </p:nvGraphicFramePr>
        <p:xfrm>
          <a:off x="265470" y="1335024"/>
          <a:ext cx="8384753" cy="3806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5511422"/>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339392" y="126540"/>
            <a:ext cx="4063111"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3.2.5 </a:t>
            </a:r>
            <a:r>
              <a:rPr lang="zh-CN" altLang="en-US" sz="2800" dirty="0">
                <a:solidFill>
                  <a:schemeClr val="tx1"/>
                </a:solidFill>
                <a:latin typeface="微软雅黑" panose="020B0503020204020204" pitchFamily="34" charset="-122"/>
                <a:ea typeface="微软雅黑" panose="020B0503020204020204" pitchFamily="34" charset="-122"/>
              </a:rPr>
              <a:t>安装阶段测试</a:t>
            </a:r>
          </a:p>
        </p:txBody>
      </p:sp>
      <p:sp>
        <p:nvSpPr>
          <p:cNvPr id="7" name="Text Placeholder 6"/>
          <p:cNvSpPr>
            <a:spLocks noGrp="1"/>
          </p:cNvSpPr>
          <p:nvPr>
            <p:ph idx="4294967295"/>
          </p:nvPr>
        </p:nvSpPr>
        <p:spPr>
          <a:xfrm>
            <a:off x="132735" y="1102546"/>
            <a:ext cx="8120063" cy="342798"/>
          </a:xfrm>
        </p:spPr>
        <p:txBody>
          <a:bodyPr/>
          <a:lstStyle/>
          <a:p>
            <a:pPr lvl="1"/>
            <a:r>
              <a:rPr lang="zh-CN" altLang="en-US" b="1" dirty="0" smtClean="0">
                <a:solidFill>
                  <a:srgbClr val="0070C0"/>
                </a:solidFill>
                <a:latin typeface="微软雅黑" panose="020B0503020204020204" pitchFamily="34" charset="-122"/>
                <a:ea typeface="微软雅黑" panose="020B0503020204020204" pitchFamily="34" charset="-122"/>
              </a:rPr>
              <a:t>安装</a:t>
            </a:r>
            <a:r>
              <a:rPr lang="zh-CN" altLang="en-US" b="1" dirty="0">
                <a:solidFill>
                  <a:srgbClr val="0070C0"/>
                </a:solidFill>
                <a:latin typeface="微软雅黑" panose="020B0503020204020204" pitchFamily="34" charset="-122"/>
                <a:ea typeface="微软雅黑" panose="020B0503020204020204" pitchFamily="34" charset="-122"/>
              </a:rPr>
              <a:t>阶段的测试准备</a:t>
            </a:r>
          </a:p>
          <a:p>
            <a:pPr lvl="1"/>
            <a:endParaRPr lang="en-US" altLang="zh-CN" dirty="0">
              <a:latin typeface="微软雅黑" panose="020B0503020204020204" pitchFamily="34" charset="-122"/>
              <a:ea typeface="微软雅黑" panose="020B0503020204020204" pitchFamily="34" charset="-122"/>
            </a:endParaRPr>
          </a:p>
        </p:txBody>
      </p:sp>
      <p:graphicFrame>
        <p:nvGraphicFramePr>
          <p:cNvPr id="5" name="Diagram 4"/>
          <p:cNvGraphicFramePr/>
          <p:nvPr>
            <p:extLst>
              <p:ext uri="{D42A27DB-BD31-4B8C-83A1-F6EECF244321}">
                <p14:modId xmlns:p14="http://schemas.microsoft.com/office/powerpoint/2010/main" val="38456509"/>
              </p:ext>
            </p:extLst>
          </p:nvPr>
        </p:nvGraphicFramePr>
        <p:xfrm>
          <a:off x="132735" y="1846675"/>
          <a:ext cx="8476426" cy="39455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56685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50723" y="106157"/>
            <a:ext cx="8123238" cy="574675"/>
          </a:xfrm>
        </p:spPr>
        <p:txBody>
          <a:bodyPr/>
          <a:lstStyle/>
          <a:p>
            <a:r>
              <a:rPr lang="en-US" altLang="zh-CN" sz="2800" dirty="0" smtClean="0">
                <a:solidFill>
                  <a:schemeClr val="tx1"/>
                </a:solidFill>
                <a:latin typeface="微软雅黑" panose="020B0503020204020204" pitchFamily="34" charset="-122"/>
                <a:ea typeface="微软雅黑" panose="020B0503020204020204" pitchFamily="34" charset="-122"/>
              </a:rPr>
              <a:t>3.1 </a:t>
            </a:r>
            <a:r>
              <a:rPr lang="zh-CN" altLang="en-US" sz="2800" dirty="0" smtClean="0">
                <a:solidFill>
                  <a:schemeClr val="tx1"/>
                </a:solidFill>
                <a:latin typeface="微软雅黑" panose="020B0503020204020204" pitchFamily="34" charset="-122"/>
                <a:ea typeface="微软雅黑" panose="020B0503020204020204" pitchFamily="34" charset="-122"/>
              </a:rPr>
              <a:t>生命周期测试概念</a:t>
            </a:r>
            <a:endParaRPr lang="en-GB" sz="2800" dirty="0">
              <a:solidFill>
                <a:schemeClr val="tx1"/>
              </a:solidFill>
              <a:latin typeface="微软雅黑" panose="020B0503020204020204" pitchFamily="34" charset="-122"/>
              <a:ea typeface="微软雅黑" panose="020B0503020204020204" pitchFamily="34" charset="-122"/>
            </a:endParaRPr>
          </a:p>
        </p:txBody>
      </p:sp>
      <p:sp>
        <p:nvSpPr>
          <p:cNvPr id="7" name="Text Placeholder 6"/>
          <p:cNvSpPr>
            <a:spLocks noGrp="1"/>
          </p:cNvSpPr>
          <p:nvPr>
            <p:ph idx="4294967295"/>
          </p:nvPr>
        </p:nvSpPr>
        <p:spPr>
          <a:xfrm>
            <a:off x="0" y="1189038"/>
            <a:ext cx="8120063" cy="4541837"/>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某知名公司研究数据显示</a:t>
            </a:r>
            <a:endParaRPr lang="en-GB" sz="2400" dirty="0" smtClean="0">
              <a:solidFill>
                <a:srgbClr val="0070C0"/>
              </a:solidFill>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大约 </a:t>
            </a:r>
            <a:r>
              <a:rPr lang="en-US" altLang="zh-CN" sz="2000" dirty="0">
                <a:latin typeface="微软雅黑" panose="020B0503020204020204" pitchFamily="34" charset="-122"/>
                <a:ea typeface="微软雅黑" panose="020B0503020204020204" pitchFamily="34" charset="-122"/>
              </a:rPr>
              <a:t>60</a:t>
            </a:r>
            <a:r>
              <a:rPr lang="zh-CN" altLang="en-US" sz="2000" dirty="0">
                <a:latin typeface="微软雅黑" panose="020B0503020204020204" pitchFamily="34" charset="-122"/>
                <a:ea typeface="微软雅黑" panose="020B0503020204020204" pitchFamily="34" charset="-122"/>
              </a:rPr>
              <a:t>个缺陷</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千行</a:t>
            </a:r>
          </a:p>
          <a:p>
            <a:pPr marL="285750" lvl="1" indent="-285750">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2/3</a:t>
            </a:r>
            <a:r>
              <a:rPr lang="zh-CN" altLang="en-US" sz="2000" dirty="0">
                <a:latin typeface="微软雅黑" panose="020B0503020204020204" pitchFamily="34" charset="-122"/>
                <a:ea typeface="微软雅黑" panose="020B0503020204020204" pitchFamily="34" charset="-122"/>
              </a:rPr>
              <a:t>的缺陷产生在需求和设计阶段</a:t>
            </a: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在需求和设计阶段发现的缺陷修正的花费最小</a:t>
            </a: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修正系统测试阶段发现的缺陷，花费是以上的</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倍</a:t>
            </a: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发布产品以后，修正缺陷的花费是原来的</a:t>
            </a:r>
            <a:r>
              <a:rPr lang="en-US" altLang="zh-CN" sz="2000" dirty="0">
                <a:latin typeface="微软雅黑" panose="020B0503020204020204" pitchFamily="34" charset="-122"/>
                <a:ea typeface="微软雅黑" panose="020B0503020204020204" pitchFamily="34" charset="-122"/>
              </a:rPr>
              <a:t>100</a:t>
            </a:r>
            <a:r>
              <a:rPr lang="zh-CN" altLang="en-US" sz="2000" dirty="0" smtClean="0">
                <a:latin typeface="微软雅黑" panose="020B0503020204020204" pitchFamily="34" charset="-122"/>
                <a:ea typeface="微软雅黑" panose="020B0503020204020204" pitchFamily="34" charset="-122"/>
              </a:rPr>
              <a:t>倍</a:t>
            </a:r>
            <a:endParaRPr lang="en-US" altLang="zh-CN" sz="2000" dirty="0" smtClean="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pic>
        <p:nvPicPr>
          <p:cNvPr id="6" name="Picture 3"/>
          <p:cNvPicPr>
            <a:picLocks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283985" y="3337683"/>
            <a:ext cx="5367538" cy="3520317"/>
          </a:xfrm>
          <a:prstGeom prst="rect">
            <a:avLst/>
          </a:prstGeom>
          <a:noFill/>
          <a:ln w="9525">
            <a:noFill/>
            <a:miter lim="800000"/>
            <a:headEnd/>
            <a:tailEnd/>
          </a:ln>
        </p:spPr>
      </p:pic>
    </p:spTree>
    <p:extLst>
      <p:ext uri="{BB962C8B-B14F-4D97-AF65-F5344CB8AC3E}">
        <p14:creationId xmlns:p14="http://schemas.microsoft.com/office/powerpoint/2010/main" val="2041101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366708" y="143176"/>
            <a:ext cx="4319143"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3.2.5 </a:t>
            </a:r>
            <a:r>
              <a:rPr lang="zh-CN" altLang="en-US" sz="2800" dirty="0">
                <a:solidFill>
                  <a:schemeClr val="tx1"/>
                </a:solidFill>
                <a:latin typeface="微软雅黑" panose="020B0503020204020204" pitchFamily="34" charset="-122"/>
                <a:ea typeface="微软雅黑" panose="020B0503020204020204" pitchFamily="34" charset="-122"/>
              </a:rPr>
              <a:t>安装阶段测试</a:t>
            </a:r>
          </a:p>
        </p:txBody>
      </p:sp>
      <p:sp>
        <p:nvSpPr>
          <p:cNvPr id="7" name="Text Placeholder 6"/>
          <p:cNvSpPr>
            <a:spLocks noGrp="1"/>
          </p:cNvSpPr>
          <p:nvPr>
            <p:ph idx="4294967295"/>
          </p:nvPr>
        </p:nvSpPr>
        <p:spPr>
          <a:xfrm>
            <a:off x="0" y="793605"/>
            <a:ext cx="8120063" cy="349250"/>
          </a:xfrm>
        </p:spPr>
        <p:txBody>
          <a:bodyPr/>
          <a:lstStyle/>
          <a:p>
            <a:pPr lvl="1"/>
            <a:r>
              <a:rPr lang="zh-CN" altLang="en-US" b="1" dirty="0" smtClean="0">
                <a:solidFill>
                  <a:srgbClr val="0070C0"/>
                </a:solidFill>
                <a:latin typeface="微软雅黑" panose="020B0503020204020204" pitchFamily="34" charset="-122"/>
                <a:ea typeface="微软雅黑" panose="020B0503020204020204" pitchFamily="34" charset="-122"/>
              </a:rPr>
              <a:t>测试</a:t>
            </a:r>
            <a:r>
              <a:rPr lang="zh-CN" altLang="en-US" b="1" dirty="0">
                <a:solidFill>
                  <a:srgbClr val="0070C0"/>
                </a:solidFill>
                <a:latin typeface="微软雅黑" panose="020B0503020204020204" pitchFamily="34" charset="-122"/>
                <a:ea typeface="微软雅黑" panose="020B0503020204020204" pitchFamily="34" charset="-122"/>
              </a:rPr>
              <a:t>关注点</a:t>
            </a:r>
          </a:p>
          <a:p>
            <a:pPr lvl="1"/>
            <a:endParaRPr lang="en-US" altLang="zh-CN" dirty="0">
              <a:solidFill>
                <a:srgbClr val="0070C0"/>
              </a:solidFill>
              <a:latin typeface="微软雅黑" panose="020B0503020204020204" pitchFamily="34" charset="-122"/>
              <a:ea typeface="微软雅黑" panose="020B0503020204020204" pitchFamily="34" charset="-122"/>
            </a:endParaRPr>
          </a:p>
        </p:txBody>
      </p:sp>
      <p:grpSp>
        <p:nvGrpSpPr>
          <p:cNvPr id="5" name="Group 4"/>
          <p:cNvGrpSpPr/>
          <p:nvPr/>
        </p:nvGrpSpPr>
        <p:grpSpPr>
          <a:xfrm>
            <a:off x="201167" y="1218612"/>
            <a:ext cx="8650224" cy="5419932"/>
            <a:chOff x="1014543" y="2090529"/>
            <a:chExt cx="7114913" cy="3819304"/>
          </a:xfrm>
        </p:grpSpPr>
        <p:sp>
          <p:nvSpPr>
            <p:cNvPr id="6" name="Freeform 5"/>
            <p:cNvSpPr/>
            <p:nvPr/>
          </p:nvSpPr>
          <p:spPr>
            <a:xfrm rot="16200000">
              <a:off x="-626050" y="3731122"/>
              <a:ext cx="3819304" cy="538117"/>
            </a:xfrm>
            <a:custGeom>
              <a:avLst/>
              <a:gdLst>
                <a:gd name="connsiteX0" fmla="*/ 0 w 3819304"/>
                <a:gd name="connsiteY0" fmla="*/ 0 h 538117"/>
                <a:gd name="connsiteX1" fmla="*/ 3819304 w 3819304"/>
                <a:gd name="connsiteY1" fmla="*/ 0 h 538117"/>
                <a:gd name="connsiteX2" fmla="*/ 3819304 w 3819304"/>
                <a:gd name="connsiteY2" fmla="*/ 538117 h 538117"/>
                <a:gd name="connsiteX3" fmla="*/ 0 w 3819304"/>
                <a:gd name="connsiteY3" fmla="*/ 538117 h 538117"/>
                <a:gd name="connsiteX4" fmla="*/ 0 w 3819304"/>
                <a:gd name="connsiteY4" fmla="*/ 0 h 53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9304" h="538117">
                  <a:moveTo>
                    <a:pt x="0" y="0"/>
                  </a:moveTo>
                  <a:lnTo>
                    <a:pt x="3819304" y="0"/>
                  </a:lnTo>
                  <a:lnTo>
                    <a:pt x="3819304" y="538117"/>
                  </a:lnTo>
                  <a:lnTo>
                    <a:pt x="0" y="538117"/>
                  </a:lnTo>
                  <a:lnTo>
                    <a:pt x="0" y="0"/>
                  </a:lnTo>
                  <a:close/>
                </a:path>
              </a:pathLst>
            </a:custGeom>
            <a:noFill/>
            <a:ln>
              <a:noFill/>
            </a:ln>
            <a:effectLst/>
          </p:spPr>
          <p:txBody>
            <a:bodyPr spcFirstLastPara="0" vert="horz" wrap="square" lIns="-1" tIns="-1" rIns="474590" bIns="0" numCol="1" spcCol="1270" anchor="t" anchorCtr="0">
              <a:noAutofit/>
            </a:bodyPr>
            <a:lstStyle/>
            <a:p>
              <a:pPr marL="0" marR="0" lvl="0" indent="0" algn="r" defTabSz="1689100" eaLnBrk="1" fontAlgn="auto" latinLnBrk="0" hangingPunct="1">
                <a:lnSpc>
                  <a:spcPct val="90000"/>
                </a:lnSpc>
                <a:spcBef>
                  <a:spcPct val="0"/>
                </a:spcBef>
                <a:spcAft>
                  <a:spcPct val="35000"/>
                </a:spcAft>
                <a:buClrTx/>
                <a:buSzTx/>
                <a:buFontTx/>
                <a:buNone/>
                <a:tabLst/>
                <a:defRPr/>
              </a:pPr>
              <a:endParaRPr kumimoji="0" lang="en-US" sz="2000" i="0" u="none" strike="noStrike" kern="0" cap="none" spc="0" normalizeH="0" baseline="0" noProof="0" smtClean="0">
                <a:ln>
                  <a:noFill/>
                </a:ln>
                <a:solidFill>
                  <a:srgbClr val="1D1B10"/>
                </a:solidFill>
                <a:effectLst/>
                <a:uLnTx/>
                <a:uFillTx/>
                <a:latin typeface="微软雅黑" panose="020B0503020204020204" pitchFamily="34" charset="-122"/>
                <a:ea typeface="微软雅黑" panose="020B0503020204020204" pitchFamily="34" charset="-122"/>
              </a:endParaRPr>
            </a:p>
          </p:txBody>
        </p:sp>
        <p:sp>
          <p:nvSpPr>
            <p:cNvPr id="8" name="Freeform 7"/>
            <p:cNvSpPr/>
            <p:nvPr/>
          </p:nvSpPr>
          <p:spPr>
            <a:xfrm>
              <a:off x="1283602" y="2090529"/>
              <a:ext cx="3235003" cy="3819304"/>
            </a:xfrm>
            <a:custGeom>
              <a:avLst/>
              <a:gdLst>
                <a:gd name="connsiteX0" fmla="*/ 0 w 2680395"/>
                <a:gd name="connsiteY0" fmla="*/ 0 h 3819304"/>
                <a:gd name="connsiteX1" fmla="*/ 2680395 w 2680395"/>
                <a:gd name="connsiteY1" fmla="*/ 0 h 3819304"/>
                <a:gd name="connsiteX2" fmla="*/ 2680395 w 2680395"/>
                <a:gd name="connsiteY2" fmla="*/ 3819304 h 3819304"/>
                <a:gd name="connsiteX3" fmla="*/ 0 w 2680395"/>
                <a:gd name="connsiteY3" fmla="*/ 3819304 h 3819304"/>
                <a:gd name="connsiteX4" fmla="*/ 0 w 2680395"/>
                <a:gd name="connsiteY4" fmla="*/ 0 h 3819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0395" h="3819304">
                  <a:moveTo>
                    <a:pt x="0" y="0"/>
                  </a:moveTo>
                  <a:lnTo>
                    <a:pt x="2680395" y="0"/>
                  </a:lnTo>
                  <a:lnTo>
                    <a:pt x="2680395" y="3819304"/>
                  </a:lnTo>
                  <a:lnTo>
                    <a:pt x="0" y="3819304"/>
                  </a:lnTo>
                  <a:lnTo>
                    <a:pt x="0" y="0"/>
                  </a:lnTo>
                  <a:close/>
                </a:path>
              </a:pathLst>
            </a:custGeom>
            <a:solidFill>
              <a:srgbClr val="4BACC6">
                <a:alpha val="90000"/>
                <a:hueOff val="0"/>
                <a:satOff val="0"/>
                <a:lumOff val="0"/>
                <a:alphaOff val="0"/>
              </a:srgbClr>
            </a:solidFill>
            <a:ln w="25400" cap="flat" cmpd="sng" algn="ctr">
              <a:solidFill>
                <a:srgbClr val="FFFFFF">
                  <a:hueOff val="0"/>
                  <a:satOff val="0"/>
                  <a:lumOff val="0"/>
                  <a:alphaOff val="0"/>
                </a:srgbClr>
              </a:solidFill>
              <a:prstDash val="solid"/>
            </a:ln>
            <a:effectLst/>
          </p:spPr>
          <p:txBody>
            <a:bodyPr spcFirstLastPara="0" vert="horz" wrap="square" lIns="156464" tIns="474590" rIns="156464" bIns="156464" numCol="1" spcCol="1270" anchor="t" anchorCtr="0">
              <a:noAutofit/>
            </a:bodyPr>
            <a:lstStyle/>
            <a:p>
              <a:pPr marL="171450" marR="0" lvl="1" indent="-171450" defTabSz="755650" eaLnBrk="1" fontAlgn="auto" latinLnBrk="0" hangingPunct="1">
                <a:lnSpc>
                  <a:spcPct val="150000"/>
                </a:lnSpc>
                <a:spcBef>
                  <a:spcPct val="0"/>
                </a:spcBef>
                <a:spcAft>
                  <a:spcPct val="15000"/>
                </a:spcAft>
                <a:buClrTx/>
                <a:buSzTx/>
                <a:buFontTx/>
                <a:buChar char="••"/>
                <a:tabLst/>
                <a:defRPr/>
              </a:pPr>
              <a:r>
                <a:rPr kumimoji="0" lang="zh-CN" alt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对程序安装的正确性和完整性进行核对</a:t>
              </a:r>
              <a:endParaRPr kumimoji="0" 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endParaRPr>
            </a:p>
            <a:p>
              <a:pPr marL="171450" marR="0" lvl="1" indent="-171450" defTabSz="755650" eaLnBrk="1" fontAlgn="auto" latinLnBrk="0" hangingPunct="1">
                <a:lnSpc>
                  <a:spcPct val="150000"/>
                </a:lnSpc>
                <a:spcBef>
                  <a:spcPct val="0"/>
                </a:spcBef>
                <a:spcAft>
                  <a:spcPct val="15000"/>
                </a:spcAft>
                <a:buClrTx/>
                <a:buSzTx/>
                <a:buFontTx/>
                <a:buChar char="••"/>
                <a:tabLst/>
                <a:defRPr/>
              </a:pPr>
              <a:r>
                <a:rPr kumimoji="0" lang="zh-CN" alt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校验产品文件的完整性</a:t>
              </a:r>
              <a:endParaRPr kumimoji="0" 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endParaRPr>
            </a:p>
            <a:p>
              <a:pPr marL="171450" marR="0" lvl="1" indent="-171450" defTabSz="755650" eaLnBrk="1" fontAlgn="auto" latinLnBrk="0" hangingPunct="1">
                <a:lnSpc>
                  <a:spcPct val="150000"/>
                </a:lnSpc>
                <a:spcBef>
                  <a:spcPct val="0"/>
                </a:spcBef>
                <a:spcAft>
                  <a:spcPct val="15000"/>
                </a:spcAft>
                <a:buClrTx/>
                <a:buSzTx/>
                <a:buFontTx/>
                <a:buChar char="••"/>
                <a:tabLst/>
                <a:defRPr/>
              </a:pPr>
              <a:r>
                <a:rPr kumimoji="0" lang="zh-CN" alt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安装的审查，追踪被记录</a:t>
              </a:r>
              <a:endParaRPr kumimoji="0" 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endParaRPr>
            </a:p>
            <a:p>
              <a:pPr marL="171450" marR="0" lvl="1" indent="-171450" defTabSz="755650" eaLnBrk="1" fontAlgn="auto" latinLnBrk="0" hangingPunct="1">
                <a:lnSpc>
                  <a:spcPct val="150000"/>
                </a:lnSpc>
                <a:spcBef>
                  <a:spcPct val="0"/>
                </a:spcBef>
                <a:spcAft>
                  <a:spcPct val="15000"/>
                </a:spcAft>
                <a:buClrTx/>
                <a:buSzTx/>
                <a:buFontTx/>
                <a:buChar char="••"/>
                <a:tabLst/>
                <a:defRPr/>
              </a:pPr>
              <a:r>
                <a:rPr kumimoji="0" lang="zh-CN" alt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安装之前，该系统已经被证实没有问题</a:t>
              </a:r>
              <a:endParaRPr kumimoji="0" 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endParaRPr>
            </a:p>
            <a:p>
              <a:pPr marL="171450" marR="0" lvl="1" indent="-171450" defTabSz="755650" eaLnBrk="1" fontAlgn="auto" latinLnBrk="0" hangingPunct="1">
                <a:lnSpc>
                  <a:spcPct val="150000"/>
                </a:lnSpc>
                <a:spcBef>
                  <a:spcPct val="0"/>
                </a:spcBef>
                <a:spcAft>
                  <a:spcPct val="15000"/>
                </a:spcAft>
                <a:buClrTx/>
                <a:buSzTx/>
                <a:buFontTx/>
                <a:buChar char="••"/>
                <a:tabLst/>
                <a:defRPr/>
              </a:pPr>
              <a:r>
                <a:rPr kumimoji="0" lang="zh-CN" alt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如果安装失败，系统有相应的解决方案</a:t>
              </a:r>
              <a:endParaRPr kumimoji="0" 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endParaRPr>
            </a:p>
            <a:p>
              <a:pPr marL="171450" marR="0" lvl="1" indent="-171450" defTabSz="755650" eaLnBrk="1" fontAlgn="auto" latinLnBrk="0" hangingPunct="1">
                <a:lnSpc>
                  <a:spcPct val="150000"/>
                </a:lnSpc>
                <a:spcBef>
                  <a:spcPct val="0"/>
                </a:spcBef>
                <a:spcAft>
                  <a:spcPct val="15000"/>
                </a:spcAft>
                <a:buClrTx/>
                <a:buSzTx/>
                <a:buFontTx/>
                <a:buChar char="••"/>
                <a:tabLst/>
                <a:defRPr/>
              </a:pPr>
              <a:r>
                <a:rPr kumimoji="0" lang="zh-CN" alt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安装过程，进行了权限控制（安全性）</a:t>
              </a:r>
              <a:endParaRPr kumimoji="0" 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endParaRPr>
            </a:p>
          </p:txBody>
        </p:sp>
        <p:sp>
          <p:nvSpPr>
            <p:cNvPr id="9" name="Freeform 8"/>
            <p:cNvSpPr/>
            <p:nvPr/>
          </p:nvSpPr>
          <p:spPr>
            <a:xfrm rot="16200000">
              <a:off x="3270350" y="3731122"/>
              <a:ext cx="3819304" cy="538117"/>
            </a:xfrm>
            <a:custGeom>
              <a:avLst/>
              <a:gdLst>
                <a:gd name="connsiteX0" fmla="*/ 0 w 3819304"/>
                <a:gd name="connsiteY0" fmla="*/ 0 h 538117"/>
                <a:gd name="connsiteX1" fmla="*/ 3819304 w 3819304"/>
                <a:gd name="connsiteY1" fmla="*/ 0 h 538117"/>
                <a:gd name="connsiteX2" fmla="*/ 3819304 w 3819304"/>
                <a:gd name="connsiteY2" fmla="*/ 538117 h 538117"/>
                <a:gd name="connsiteX3" fmla="*/ 0 w 3819304"/>
                <a:gd name="connsiteY3" fmla="*/ 538117 h 538117"/>
                <a:gd name="connsiteX4" fmla="*/ 0 w 3819304"/>
                <a:gd name="connsiteY4" fmla="*/ 0 h 538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9304" h="538117">
                  <a:moveTo>
                    <a:pt x="0" y="0"/>
                  </a:moveTo>
                  <a:lnTo>
                    <a:pt x="3819304" y="0"/>
                  </a:lnTo>
                  <a:lnTo>
                    <a:pt x="3819304" y="538117"/>
                  </a:lnTo>
                  <a:lnTo>
                    <a:pt x="0" y="538117"/>
                  </a:lnTo>
                  <a:lnTo>
                    <a:pt x="0" y="0"/>
                  </a:lnTo>
                  <a:close/>
                </a:path>
              </a:pathLst>
            </a:custGeom>
            <a:noFill/>
            <a:ln>
              <a:noFill/>
            </a:ln>
            <a:effectLst/>
          </p:spPr>
          <p:txBody>
            <a:bodyPr spcFirstLastPara="0" vert="horz" wrap="square" lIns="-1" tIns="-1" rIns="474590" bIns="0" numCol="1" spcCol="1270" anchor="t" anchorCtr="0">
              <a:noAutofit/>
            </a:bodyPr>
            <a:lstStyle/>
            <a:p>
              <a:pPr marL="0" marR="0" lvl="0" indent="0" algn="r" defTabSz="1689100" eaLnBrk="1" fontAlgn="auto" latinLnBrk="0" hangingPunct="1">
                <a:lnSpc>
                  <a:spcPct val="90000"/>
                </a:lnSpc>
                <a:spcBef>
                  <a:spcPct val="0"/>
                </a:spcBef>
                <a:spcAft>
                  <a:spcPct val="35000"/>
                </a:spcAft>
                <a:buClrTx/>
                <a:buSzTx/>
                <a:buFontTx/>
                <a:buNone/>
                <a:tabLst/>
                <a:defRPr/>
              </a:pPr>
              <a:endParaRPr kumimoji="0" lang="en-US" sz="2000" i="0" u="none" strike="noStrike" kern="0" cap="none" spc="0" normalizeH="0" baseline="0" noProof="0" smtClean="0">
                <a:ln>
                  <a:noFill/>
                </a:ln>
                <a:solidFill>
                  <a:srgbClr val="1D1B10"/>
                </a:solidFill>
                <a:effectLst/>
                <a:uLnTx/>
                <a:uFillTx/>
                <a:latin typeface="微软雅黑" panose="020B0503020204020204" pitchFamily="34" charset="-122"/>
                <a:ea typeface="微软雅黑" panose="020B0503020204020204" pitchFamily="34" charset="-122"/>
              </a:endParaRPr>
            </a:p>
          </p:txBody>
        </p:sp>
        <p:sp>
          <p:nvSpPr>
            <p:cNvPr id="10" name="Freeform 9"/>
            <p:cNvSpPr/>
            <p:nvPr/>
          </p:nvSpPr>
          <p:spPr>
            <a:xfrm>
              <a:off x="4893316" y="2090529"/>
              <a:ext cx="3236140" cy="3819304"/>
            </a:xfrm>
            <a:custGeom>
              <a:avLst/>
              <a:gdLst>
                <a:gd name="connsiteX0" fmla="*/ 0 w 2680395"/>
                <a:gd name="connsiteY0" fmla="*/ 0 h 3819304"/>
                <a:gd name="connsiteX1" fmla="*/ 2680395 w 2680395"/>
                <a:gd name="connsiteY1" fmla="*/ 0 h 3819304"/>
                <a:gd name="connsiteX2" fmla="*/ 2680395 w 2680395"/>
                <a:gd name="connsiteY2" fmla="*/ 3819304 h 3819304"/>
                <a:gd name="connsiteX3" fmla="*/ 0 w 2680395"/>
                <a:gd name="connsiteY3" fmla="*/ 3819304 h 3819304"/>
                <a:gd name="connsiteX4" fmla="*/ 0 w 2680395"/>
                <a:gd name="connsiteY4" fmla="*/ 0 h 38193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0395" h="3819304">
                  <a:moveTo>
                    <a:pt x="0" y="0"/>
                  </a:moveTo>
                  <a:lnTo>
                    <a:pt x="2680395" y="0"/>
                  </a:lnTo>
                  <a:lnTo>
                    <a:pt x="2680395" y="3819304"/>
                  </a:lnTo>
                  <a:lnTo>
                    <a:pt x="0" y="3819304"/>
                  </a:lnTo>
                  <a:lnTo>
                    <a:pt x="0" y="0"/>
                  </a:lnTo>
                  <a:close/>
                </a:path>
              </a:pathLst>
            </a:custGeom>
            <a:solidFill>
              <a:srgbClr val="4BACC6">
                <a:alpha val="90000"/>
                <a:hueOff val="0"/>
                <a:satOff val="0"/>
                <a:lumOff val="0"/>
                <a:alphaOff val="-40000"/>
              </a:srgbClr>
            </a:solidFill>
            <a:ln w="25400" cap="flat" cmpd="sng" algn="ctr">
              <a:solidFill>
                <a:srgbClr val="FFFFFF">
                  <a:hueOff val="0"/>
                  <a:satOff val="0"/>
                  <a:lumOff val="0"/>
                  <a:alphaOff val="0"/>
                </a:srgbClr>
              </a:solidFill>
              <a:prstDash val="solid"/>
            </a:ln>
            <a:effectLst/>
          </p:spPr>
          <p:txBody>
            <a:bodyPr spcFirstLastPara="0" vert="horz" wrap="square" lIns="156464" tIns="474590" rIns="156464" bIns="156464" numCol="1" spcCol="1270" anchor="t" anchorCtr="0">
              <a:noAutofit/>
            </a:bodyPr>
            <a:lstStyle/>
            <a:p>
              <a:pPr marL="171450" marR="0" lvl="1" indent="-171450" defTabSz="755650" eaLnBrk="1" fontAlgn="auto" latinLnBrk="0" hangingPunct="1">
                <a:lnSpc>
                  <a:spcPct val="150000"/>
                </a:lnSpc>
                <a:spcBef>
                  <a:spcPct val="0"/>
                </a:spcBef>
                <a:spcAft>
                  <a:spcPct val="15000"/>
                </a:spcAft>
                <a:buClrTx/>
                <a:buSzTx/>
                <a:buFontTx/>
                <a:buChar char="••"/>
                <a:tabLst/>
                <a:defRPr/>
              </a:pPr>
              <a:r>
                <a:rPr kumimoji="0" lang="zh-CN" alt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安装遵循一定的方法，步骤</a:t>
              </a:r>
              <a:endParaRPr kumimoji="0" 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endParaRPr>
            </a:p>
            <a:p>
              <a:pPr marL="171450" marR="0" lvl="1" indent="-171450" defTabSz="755650" eaLnBrk="1" fontAlgn="auto" latinLnBrk="0" hangingPunct="1">
                <a:lnSpc>
                  <a:spcPct val="150000"/>
                </a:lnSpc>
                <a:spcBef>
                  <a:spcPct val="0"/>
                </a:spcBef>
                <a:spcAft>
                  <a:spcPct val="15000"/>
                </a:spcAft>
                <a:buClrTx/>
                <a:buSzTx/>
                <a:buFontTx/>
                <a:buChar char="••"/>
                <a:tabLst/>
                <a:defRPr/>
              </a:pPr>
              <a:r>
                <a:rPr kumimoji="0" lang="zh-CN" alt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需要的配套程序和数据已经放进了产品中</a:t>
              </a:r>
              <a:endParaRPr kumimoji="0" 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endParaRPr>
            </a:p>
            <a:p>
              <a:pPr marL="171450" marR="0" lvl="1" indent="-171450" defTabSz="755650" eaLnBrk="1" fontAlgn="auto" latinLnBrk="0" hangingPunct="1">
                <a:lnSpc>
                  <a:spcPct val="150000"/>
                </a:lnSpc>
                <a:spcBef>
                  <a:spcPct val="0"/>
                </a:spcBef>
                <a:spcAft>
                  <a:spcPct val="15000"/>
                </a:spcAft>
                <a:buClrTx/>
                <a:buSzTx/>
                <a:buFontTx/>
                <a:buChar char="••"/>
                <a:tabLst/>
                <a:defRPr/>
              </a:pPr>
              <a:r>
                <a:rPr kumimoji="0" lang="zh-CN" alt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已交付使用说明</a:t>
              </a:r>
              <a:endParaRPr kumimoji="0" 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endParaRPr>
            </a:p>
            <a:p>
              <a:pPr marL="171450" marR="0" lvl="1" indent="-171450" defTabSz="755650" eaLnBrk="1" fontAlgn="auto" latinLnBrk="0" hangingPunct="1">
                <a:lnSpc>
                  <a:spcPct val="150000"/>
                </a:lnSpc>
                <a:spcBef>
                  <a:spcPct val="0"/>
                </a:spcBef>
                <a:spcAft>
                  <a:spcPct val="15000"/>
                </a:spcAft>
                <a:buClrTx/>
                <a:buSzTx/>
                <a:buFontTx/>
                <a:buChar char="••"/>
                <a:tabLst/>
                <a:defRPr/>
              </a:pPr>
              <a:r>
                <a:rPr kumimoji="0" lang="zh-CN" alt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相关文件已经完整</a:t>
              </a:r>
              <a:r>
                <a:rPr kumimoji="0" lang="en-US" altLang="zh-CN"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a:t>
              </a:r>
              <a:r>
                <a:rPr kumimoji="0" lang="zh-CN" alt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可维护性）</a:t>
              </a:r>
              <a:endParaRPr kumimoji="0" 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endParaRPr>
            </a:p>
            <a:p>
              <a:pPr marL="171450" marR="0" lvl="1" indent="-171450" defTabSz="755650" eaLnBrk="1" fontAlgn="auto" latinLnBrk="0" hangingPunct="1">
                <a:lnSpc>
                  <a:spcPct val="150000"/>
                </a:lnSpc>
                <a:spcBef>
                  <a:spcPct val="0"/>
                </a:spcBef>
                <a:spcAft>
                  <a:spcPct val="15000"/>
                </a:spcAft>
                <a:buClrTx/>
                <a:buSzTx/>
                <a:buFontTx/>
                <a:buChar char="••"/>
                <a:tabLst/>
                <a:defRPr/>
              </a:pPr>
              <a:r>
                <a:rPr kumimoji="0" lang="zh-CN" alt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接口已经被合理调整（耦合性）</a:t>
              </a:r>
              <a:endParaRPr kumimoji="0" 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endParaRPr>
            </a:p>
            <a:p>
              <a:pPr marL="171450" marR="0" lvl="1" indent="-171450" defTabSz="755650" eaLnBrk="1" fontAlgn="auto" latinLnBrk="0" hangingPunct="1">
                <a:lnSpc>
                  <a:spcPct val="150000"/>
                </a:lnSpc>
                <a:spcBef>
                  <a:spcPct val="0"/>
                </a:spcBef>
                <a:spcAft>
                  <a:spcPct val="15000"/>
                </a:spcAft>
                <a:buClrTx/>
                <a:buSzTx/>
                <a:buFontTx/>
                <a:buChar char="••"/>
                <a:tabLst/>
                <a:defRPr/>
              </a:pPr>
              <a:r>
                <a:rPr kumimoji="0" lang="zh-CN" alt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rPr>
                <a:t>综合的性能达到了用户要求</a:t>
              </a:r>
              <a:endParaRPr kumimoji="0" lang="en-US" sz="200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69906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303090" y="164511"/>
            <a:ext cx="4044823"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3.2.5 </a:t>
            </a:r>
            <a:r>
              <a:rPr lang="zh-CN" altLang="en-US" sz="2800" dirty="0">
                <a:solidFill>
                  <a:schemeClr val="tx1"/>
                </a:solidFill>
                <a:latin typeface="微软雅黑" panose="020B0503020204020204" pitchFamily="34" charset="-122"/>
                <a:ea typeface="微软雅黑" panose="020B0503020204020204" pitchFamily="34" charset="-122"/>
              </a:rPr>
              <a:t>安装阶段测试</a:t>
            </a:r>
          </a:p>
        </p:txBody>
      </p:sp>
      <p:sp>
        <p:nvSpPr>
          <p:cNvPr id="7" name="Text Placeholder 6"/>
          <p:cNvSpPr>
            <a:spLocks noGrp="1"/>
          </p:cNvSpPr>
          <p:nvPr>
            <p:ph idx="4294967295"/>
          </p:nvPr>
        </p:nvSpPr>
        <p:spPr>
          <a:xfrm>
            <a:off x="265471" y="1102544"/>
            <a:ext cx="8120063" cy="903237"/>
          </a:xfrm>
        </p:spPr>
        <p:txBody>
          <a:bodyPr/>
          <a:lstStyle/>
          <a:p>
            <a:r>
              <a:rPr lang="zh-CN" altLang="en-US" sz="2400" dirty="0">
                <a:solidFill>
                  <a:srgbClr val="0070C0"/>
                </a:solidFill>
                <a:latin typeface="微软雅黑" panose="020B0503020204020204" pitchFamily="34" charset="-122"/>
                <a:ea typeface="微软雅黑" panose="020B0503020204020204" pitchFamily="34" charset="-122"/>
              </a:rPr>
              <a:t>安装</a:t>
            </a:r>
            <a:r>
              <a:rPr lang="zh-CN" altLang="en-US" sz="2400" dirty="0" smtClean="0">
                <a:solidFill>
                  <a:srgbClr val="0070C0"/>
                </a:solidFill>
                <a:latin typeface="微软雅黑" panose="020B0503020204020204" pitchFamily="34" charset="-122"/>
                <a:ea typeface="微软雅黑" panose="020B0503020204020204" pitchFamily="34" charset="-122"/>
              </a:rPr>
              <a:t>阶段</a:t>
            </a:r>
            <a:endParaRPr lang="zh-CN" altLang="en-US" sz="2400" dirty="0">
              <a:solidFill>
                <a:srgbClr val="0070C0"/>
              </a:solidFill>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建议使用测试检查表</a:t>
            </a:r>
          </a:p>
          <a:p>
            <a:pPr lvl="1"/>
            <a:endParaRPr lang="en-US" altLang="zh-CN" dirty="0">
              <a:latin typeface="微软雅黑" panose="020B0503020204020204" pitchFamily="34" charset="-122"/>
              <a:ea typeface="微软雅黑" panose="020B0503020204020204" pitchFamily="34" charset="-122"/>
            </a:endParaRPr>
          </a:p>
        </p:txBody>
      </p:sp>
      <p:pic>
        <p:nvPicPr>
          <p:cNvPr id="2" name="Picture 1"/>
          <p:cNvPicPr>
            <a:picLocks noChangeAspect="1"/>
          </p:cNvPicPr>
          <p:nvPr/>
        </p:nvPicPr>
        <p:blipFill>
          <a:blip r:embed="rId3"/>
          <a:stretch>
            <a:fillRect/>
          </a:stretch>
        </p:blipFill>
        <p:spPr>
          <a:xfrm>
            <a:off x="1374526" y="2005781"/>
            <a:ext cx="7011008" cy="4121253"/>
          </a:xfrm>
          <a:prstGeom prst="rect">
            <a:avLst/>
          </a:prstGeom>
        </p:spPr>
      </p:pic>
    </p:spTree>
    <p:extLst>
      <p:ext uri="{BB962C8B-B14F-4D97-AF65-F5344CB8AC3E}">
        <p14:creationId xmlns:p14="http://schemas.microsoft.com/office/powerpoint/2010/main" val="2063111605"/>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377440" y="150159"/>
            <a:ext cx="3767328"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3.2.5 </a:t>
            </a:r>
            <a:r>
              <a:rPr lang="zh-CN" altLang="en-US" sz="2800" dirty="0">
                <a:solidFill>
                  <a:schemeClr val="tx1"/>
                </a:solidFill>
                <a:latin typeface="微软雅黑" panose="020B0503020204020204" pitchFamily="34" charset="-122"/>
                <a:ea typeface="微软雅黑" panose="020B0503020204020204" pitchFamily="34" charset="-122"/>
              </a:rPr>
              <a:t>安装阶段测试</a:t>
            </a:r>
          </a:p>
        </p:txBody>
      </p:sp>
      <p:sp>
        <p:nvSpPr>
          <p:cNvPr id="7" name="Text Placeholder 6"/>
          <p:cNvSpPr>
            <a:spLocks noGrp="1"/>
          </p:cNvSpPr>
          <p:nvPr>
            <p:ph idx="4294967295"/>
          </p:nvPr>
        </p:nvSpPr>
        <p:spPr>
          <a:xfrm>
            <a:off x="545690" y="1219200"/>
            <a:ext cx="8120063" cy="4664075"/>
          </a:xfrm>
        </p:spPr>
        <p:txBody>
          <a:bodyPr/>
          <a:lstStyle/>
          <a:p>
            <a:r>
              <a:rPr lang="zh-CN" altLang="en-US" sz="2400" dirty="0">
                <a:solidFill>
                  <a:srgbClr val="0070C0"/>
                </a:solidFill>
                <a:latin typeface="微软雅黑" panose="020B0503020204020204" pitchFamily="34" charset="-122"/>
                <a:ea typeface="微软雅黑" panose="020B0503020204020204" pitchFamily="34" charset="-122"/>
              </a:rPr>
              <a:t>安装</a:t>
            </a:r>
            <a:r>
              <a:rPr lang="zh-CN" altLang="en-US" sz="2400" dirty="0" smtClean="0">
                <a:solidFill>
                  <a:srgbClr val="0070C0"/>
                </a:solidFill>
                <a:latin typeface="微软雅黑" panose="020B0503020204020204" pitchFamily="34" charset="-122"/>
                <a:ea typeface="微软雅黑" panose="020B0503020204020204" pitchFamily="34" charset="-122"/>
              </a:rPr>
              <a:t>阶段</a:t>
            </a:r>
            <a:endParaRPr lang="zh-CN" altLang="en-US" sz="2400" dirty="0">
              <a:solidFill>
                <a:srgbClr val="0070C0"/>
              </a:solidFill>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测试标准：验证数据的正确性</a:t>
            </a:r>
          </a:p>
          <a:p>
            <a:pPr lvl="1"/>
            <a:endParaRPr lang="zh-CN" altLang="en-US"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校验检查表和产品的正确性</a:t>
            </a:r>
          </a:p>
          <a:p>
            <a:pPr lvl="1"/>
            <a:endParaRPr lang="zh-CN" altLang="en-US"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使用测试标准去检验发生的问题</a:t>
            </a:r>
          </a:p>
          <a:p>
            <a:pPr lvl="1"/>
            <a:endParaRPr lang="zh-CN" altLang="en-US"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安装阶段的测试活动是测试应用系统的安装过程，分为两种类型</a:t>
            </a:r>
          </a:p>
          <a:p>
            <a:pPr lvl="2"/>
            <a:r>
              <a:rPr lang="zh-CN" altLang="en-US" dirty="0">
                <a:latin typeface="微软雅黑" panose="020B0503020204020204" pitchFamily="34" charset="-122"/>
                <a:ea typeface="微软雅黑" panose="020B0503020204020204" pitchFamily="34" charset="-122"/>
              </a:rPr>
              <a:t>第一种类型的测试是验证安装程序的正确的功能</a:t>
            </a:r>
          </a:p>
          <a:p>
            <a:pPr lvl="2"/>
            <a:r>
              <a:rPr lang="zh-CN" altLang="en-US" dirty="0">
                <a:latin typeface="微软雅黑" panose="020B0503020204020204" pitchFamily="34" charset="-122"/>
                <a:ea typeface="微软雅黑" panose="020B0503020204020204" pitchFamily="34" charset="-122"/>
              </a:rPr>
              <a:t>第二种类型测试是验证安装过程的性能，安装通常在一个十分短的时间跨度范围内完成，而不是需要化一小时或几小时</a:t>
            </a: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8930318"/>
      </p:ext>
    </p:extLst>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286000" y="137339"/>
            <a:ext cx="4133088"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3.2.6 </a:t>
            </a:r>
            <a:r>
              <a:rPr lang="zh-CN" altLang="en-US" sz="2800" dirty="0">
                <a:solidFill>
                  <a:schemeClr val="tx1"/>
                </a:solidFill>
                <a:latin typeface="微软雅黑" panose="020B0503020204020204" pitchFamily="34" charset="-122"/>
                <a:ea typeface="微软雅黑" panose="020B0503020204020204" pitchFamily="34" charset="-122"/>
              </a:rPr>
              <a:t>验收阶段测试</a:t>
            </a:r>
          </a:p>
        </p:txBody>
      </p:sp>
      <p:sp>
        <p:nvSpPr>
          <p:cNvPr id="7" name="Text Placeholder 6"/>
          <p:cNvSpPr>
            <a:spLocks noGrp="1"/>
          </p:cNvSpPr>
          <p:nvPr>
            <p:ph idx="4294967295"/>
          </p:nvPr>
        </p:nvSpPr>
        <p:spPr>
          <a:xfrm>
            <a:off x="0" y="1114933"/>
            <a:ext cx="8120063" cy="4664075"/>
          </a:xfrm>
        </p:spPr>
        <p:txBody>
          <a:bodyPr/>
          <a:lstStyle/>
          <a:p>
            <a:r>
              <a:rPr lang="zh-CN" altLang="en-US" sz="2400" dirty="0">
                <a:solidFill>
                  <a:srgbClr val="0070C0"/>
                </a:solidFill>
                <a:latin typeface="微软雅黑" panose="020B0503020204020204" pitchFamily="34" charset="-122"/>
                <a:ea typeface="微软雅黑" panose="020B0503020204020204" pitchFamily="34" charset="-122"/>
              </a:rPr>
              <a:t>验收</a:t>
            </a:r>
            <a:r>
              <a:rPr lang="zh-CN" altLang="en-US" sz="2400" dirty="0" smtClean="0">
                <a:solidFill>
                  <a:srgbClr val="0070C0"/>
                </a:solidFill>
                <a:latin typeface="微软雅黑" panose="020B0503020204020204" pitchFamily="34" charset="-122"/>
                <a:ea typeface="微软雅黑" panose="020B0503020204020204" pitchFamily="34" charset="-122"/>
              </a:rPr>
              <a:t>阶段</a:t>
            </a:r>
            <a:endParaRPr lang="zh-CN" altLang="en-US" sz="2400" dirty="0">
              <a:solidFill>
                <a:srgbClr val="0070C0"/>
              </a:solidFill>
              <a:latin typeface="微软雅黑" panose="020B0503020204020204" pitchFamily="34" charset="-122"/>
              <a:ea typeface="微软雅黑" panose="020B0503020204020204" pitchFamily="34" charset="-122"/>
            </a:endParaRPr>
          </a:p>
          <a:p>
            <a:pPr lvl="2"/>
            <a:r>
              <a:rPr lang="zh-CN" altLang="en-US" dirty="0"/>
              <a:t>定义用户</a:t>
            </a:r>
            <a:r>
              <a:rPr lang="zh-CN" altLang="en-US" dirty="0" smtClean="0"/>
              <a:t>角色</a:t>
            </a:r>
            <a:endParaRPr lang="en-US" altLang="zh-CN" dirty="0" smtClean="0">
              <a:latin typeface="微软雅黑" panose="020B0503020204020204" pitchFamily="34" charset="-122"/>
              <a:ea typeface="微软雅黑" panose="020B0503020204020204" pitchFamily="34" charset="-122"/>
            </a:endParaRPr>
          </a:p>
          <a:p>
            <a:pPr lvl="2"/>
            <a:r>
              <a:rPr lang="zh-CN" altLang="en-US" dirty="0" smtClean="0">
                <a:latin typeface="微软雅黑" panose="020B0503020204020204" pitchFamily="34" charset="-122"/>
                <a:ea typeface="微软雅黑" panose="020B0503020204020204" pitchFamily="34" charset="-122"/>
              </a:rPr>
              <a:t>确定</a:t>
            </a:r>
            <a:r>
              <a:rPr lang="zh-CN" altLang="en-US" dirty="0">
                <a:latin typeface="微软雅黑" panose="020B0503020204020204" pitchFamily="34" charset="-122"/>
                <a:ea typeface="微软雅黑" panose="020B0503020204020204" pitchFamily="34" charset="-122"/>
              </a:rPr>
              <a:t>最终用户的</a:t>
            </a:r>
            <a:r>
              <a:rPr lang="zh-CN" altLang="en-US" dirty="0" smtClean="0">
                <a:latin typeface="微软雅黑" panose="020B0503020204020204" pitchFamily="34" charset="-122"/>
                <a:ea typeface="微软雅黑" panose="020B0503020204020204" pitchFamily="34" charset="-122"/>
              </a:rPr>
              <a:t>范围</a:t>
            </a:r>
            <a:endParaRPr lang="zh-CN" altLang="en-US"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确认临时的和最终产品的验收</a:t>
            </a:r>
            <a:r>
              <a:rPr lang="zh-CN" altLang="en-US" dirty="0" smtClean="0">
                <a:latin typeface="微软雅黑" panose="020B0503020204020204" pitchFamily="34" charset="-122"/>
                <a:ea typeface="微软雅黑" panose="020B0503020204020204" pitchFamily="34" charset="-122"/>
              </a:rPr>
              <a:t>标准</a:t>
            </a:r>
            <a:endParaRPr lang="zh-CN" altLang="en-US"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计划每一个验收过程由谁和如何</a:t>
            </a:r>
            <a:r>
              <a:rPr lang="zh-CN" altLang="en-US" dirty="0" smtClean="0">
                <a:latin typeface="微软雅黑" panose="020B0503020204020204" pitchFamily="34" charset="-122"/>
                <a:ea typeface="微软雅黑" panose="020B0503020204020204" pitchFamily="34" charset="-122"/>
              </a:rPr>
              <a:t>执行</a:t>
            </a:r>
            <a:endParaRPr lang="zh-CN" altLang="en-US"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计划</a:t>
            </a:r>
            <a:r>
              <a:rPr lang="zh-CN" altLang="en-US" dirty="0" smtClean="0">
                <a:latin typeface="微软雅黑" panose="020B0503020204020204" pitchFamily="34" charset="-122"/>
                <a:ea typeface="微软雅黑" panose="020B0503020204020204" pitchFamily="34" charset="-122"/>
              </a:rPr>
              <a:t>资源分配</a:t>
            </a:r>
            <a:endParaRPr lang="zh-CN" altLang="en-US"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计划时间</a:t>
            </a:r>
            <a:r>
              <a:rPr lang="zh-CN" altLang="en-US" dirty="0" smtClean="0">
                <a:latin typeface="微软雅黑" panose="020B0503020204020204" pitchFamily="34" charset="-122"/>
                <a:ea typeface="微软雅黑" panose="020B0503020204020204" pitchFamily="34" charset="-122"/>
              </a:rPr>
              <a:t>分配</a:t>
            </a:r>
            <a:endParaRPr lang="zh-CN" altLang="en-US"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准备验收</a:t>
            </a:r>
            <a:r>
              <a:rPr lang="zh-CN" altLang="en-US" dirty="0" smtClean="0">
                <a:latin typeface="微软雅黑" panose="020B0503020204020204" pitchFamily="34" charset="-122"/>
                <a:ea typeface="微软雅黑" panose="020B0503020204020204" pitchFamily="34" charset="-122"/>
              </a:rPr>
              <a:t>计划</a:t>
            </a:r>
            <a:endParaRPr lang="zh-CN" altLang="en-US"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为每一项验收工作给出结论</a:t>
            </a:r>
          </a:p>
          <a:p>
            <a:pPr lvl="1"/>
            <a:endParaRPr lang="en-US" altLang="zh-CN" dirty="0">
              <a:latin typeface="微软雅黑" panose="020B0503020204020204" pitchFamily="34" charset="-122"/>
              <a:ea typeface="微软雅黑" panose="020B0503020204020204" pitchFamily="34" charset="-122"/>
            </a:endParaRPr>
          </a:p>
        </p:txBody>
      </p:sp>
      <p:pic>
        <p:nvPicPr>
          <p:cNvPr id="2" name="Picture 1"/>
          <p:cNvPicPr>
            <a:picLocks noChangeAspect="1"/>
          </p:cNvPicPr>
          <p:nvPr/>
        </p:nvPicPr>
        <p:blipFill>
          <a:blip r:embed="rId3"/>
          <a:stretch>
            <a:fillRect/>
          </a:stretch>
        </p:blipFill>
        <p:spPr>
          <a:xfrm>
            <a:off x="4800600" y="3786146"/>
            <a:ext cx="3664094" cy="2336524"/>
          </a:xfrm>
          <a:prstGeom prst="rect">
            <a:avLst/>
          </a:prstGeom>
        </p:spPr>
      </p:pic>
    </p:spTree>
    <p:extLst>
      <p:ext uri="{BB962C8B-B14F-4D97-AF65-F5344CB8AC3E}">
        <p14:creationId xmlns:p14="http://schemas.microsoft.com/office/powerpoint/2010/main" val="1643674863"/>
      </p:ext>
    </p:extLst>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621127" y="90112"/>
            <a:ext cx="4663440"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3.2.6 </a:t>
            </a:r>
            <a:r>
              <a:rPr lang="zh-CN" altLang="en-US" sz="2800" dirty="0">
                <a:solidFill>
                  <a:schemeClr val="tx1"/>
                </a:solidFill>
                <a:latin typeface="微软雅黑" panose="020B0503020204020204" pitchFamily="34" charset="-122"/>
                <a:ea typeface="微软雅黑" panose="020B0503020204020204" pitchFamily="34" charset="-122"/>
              </a:rPr>
              <a:t>验收阶段测试</a:t>
            </a:r>
          </a:p>
        </p:txBody>
      </p:sp>
      <p:sp>
        <p:nvSpPr>
          <p:cNvPr id="7" name="Text Placeholder 6"/>
          <p:cNvSpPr>
            <a:spLocks noGrp="1"/>
          </p:cNvSpPr>
          <p:nvPr>
            <p:ph idx="4294967295"/>
          </p:nvPr>
        </p:nvSpPr>
        <p:spPr>
          <a:xfrm>
            <a:off x="0" y="1736725"/>
            <a:ext cx="8120063" cy="4664075"/>
          </a:xfrm>
        </p:spPr>
        <p:txBody>
          <a:bodyPr/>
          <a:lstStyle/>
          <a:p>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
        <p:nvSpPr>
          <p:cNvPr id="8" name="Freeform 7"/>
          <p:cNvSpPr/>
          <p:nvPr/>
        </p:nvSpPr>
        <p:spPr>
          <a:xfrm>
            <a:off x="4913070" y="1968875"/>
            <a:ext cx="3322777" cy="3672408"/>
          </a:xfrm>
          <a:custGeom>
            <a:avLst/>
            <a:gdLst>
              <a:gd name="connsiteX0" fmla="*/ 0 w 3322777"/>
              <a:gd name="connsiteY0" fmla="*/ 0 h 2051507"/>
              <a:gd name="connsiteX1" fmla="*/ 3322777 w 3322777"/>
              <a:gd name="connsiteY1" fmla="*/ 0 h 2051507"/>
              <a:gd name="connsiteX2" fmla="*/ 3322777 w 3322777"/>
              <a:gd name="connsiteY2" fmla="*/ 2051507 h 2051507"/>
              <a:gd name="connsiteX3" fmla="*/ 0 w 3322777"/>
              <a:gd name="connsiteY3" fmla="*/ 2051507 h 2051507"/>
              <a:gd name="connsiteX4" fmla="*/ 0 w 3322777"/>
              <a:gd name="connsiteY4" fmla="*/ 0 h 20515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2777" h="2051507">
                <a:moveTo>
                  <a:pt x="0" y="0"/>
                </a:moveTo>
                <a:lnTo>
                  <a:pt x="3322777" y="0"/>
                </a:lnTo>
                <a:lnTo>
                  <a:pt x="3322777" y="2051507"/>
                </a:lnTo>
                <a:lnTo>
                  <a:pt x="0" y="2051507"/>
                </a:lnTo>
                <a:lnTo>
                  <a:pt x="0" y="0"/>
                </a:lnTo>
                <a:close/>
              </a:path>
            </a:pathLst>
          </a:custGeom>
          <a:noFill/>
          <a:ln>
            <a:noFill/>
          </a:ln>
          <a:effectLst/>
        </p:spPr>
        <p:txBody>
          <a:bodyPr spcFirstLastPara="0" vert="horz" wrap="square" lIns="30480" tIns="30480" rIns="30480" bIns="30480" numCol="1" spcCol="1270" anchor="t" anchorCtr="0">
            <a:noAutofit/>
          </a:bodyPr>
          <a:lstStyle/>
          <a:p>
            <a:pPr marL="228600" marR="0" lvl="1" indent="-228600" defTabSz="1066800" eaLnBrk="1" fontAlgn="auto" latinLnBrk="0" hangingPunct="1">
              <a:lnSpc>
                <a:spcPct val="150000"/>
              </a:lnSpc>
              <a:spcBef>
                <a:spcPct val="0"/>
              </a:spcBef>
              <a:spcAft>
                <a:spcPct val="15000"/>
              </a:spcAft>
              <a:buClrTx/>
              <a:buSzTx/>
              <a:buFontTx/>
              <a:buChar char="••"/>
              <a:tabLst/>
              <a:defRPr/>
            </a:pPr>
            <a:r>
              <a:rPr kumimoji="0" lang="zh-CN" altLang="en-US" b="0" i="0" u="none" strike="noStrike" kern="0" cap="none" spc="0" normalizeH="0" baseline="0" noProof="0" dirty="0" smtClean="0">
                <a:ln>
                  <a:noFill/>
                </a:ln>
                <a:solidFill>
                  <a:srgbClr val="1D1B10">
                    <a:hueOff val="0"/>
                    <a:satOff val="0"/>
                    <a:lumOff val="0"/>
                    <a:alphaOff val="0"/>
                  </a:srgbClr>
                </a:solidFill>
                <a:effectLst/>
                <a:uLnTx/>
                <a:uFillTx/>
                <a:latin typeface="微软雅黑" panose="020B0503020204020204" pitchFamily="34" charset="-122"/>
                <a:ea typeface="微软雅黑" panose="020B0503020204020204" pitchFamily="34" charset="-122"/>
              </a:rPr>
              <a:t>功能上</a:t>
            </a:r>
            <a:endParaRPr kumimoji="0" lang="en-US" b="0" i="0" u="none" strike="noStrike" kern="0" cap="none" spc="0" normalizeH="0" baseline="0" noProof="0" dirty="0" smtClean="0">
              <a:ln>
                <a:noFill/>
              </a:ln>
              <a:solidFill>
                <a:srgbClr val="1D1B10">
                  <a:hueOff val="0"/>
                  <a:satOff val="0"/>
                  <a:lumOff val="0"/>
                  <a:alphaOff val="0"/>
                </a:srgbClr>
              </a:solidFill>
              <a:effectLst/>
              <a:uLnTx/>
              <a:uFillTx/>
              <a:latin typeface="微软雅黑" panose="020B0503020204020204" pitchFamily="34" charset="-122"/>
              <a:ea typeface="微软雅黑" panose="020B0503020204020204" pitchFamily="34" charset="-122"/>
            </a:endParaRPr>
          </a:p>
          <a:p>
            <a:pPr marL="228600" marR="0" lvl="1" indent="-228600" defTabSz="1066800" eaLnBrk="1" fontAlgn="auto" latinLnBrk="0" hangingPunct="1">
              <a:lnSpc>
                <a:spcPct val="150000"/>
              </a:lnSpc>
              <a:spcBef>
                <a:spcPct val="0"/>
              </a:spcBef>
              <a:spcAft>
                <a:spcPct val="15000"/>
              </a:spcAft>
              <a:buClrTx/>
              <a:buSzTx/>
              <a:buFontTx/>
              <a:buChar char="••"/>
              <a:tabLst/>
              <a:defRPr/>
            </a:pPr>
            <a:r>
              <a:rPr kumimoji="0" lang="zh-CN" altLang="en-US" b="0" i="0" u="none" strike="noStrike" kern="0" cap="none" spc="0" normalizeH="0" baseline="0" noProof="0" dirty="0" smtClean="0">
                <a:ln>
                  <a:noFill/>
                </a:ln>
                <a:solidFill>
                  <a:srgbClr val="1D1B10">
                    <a:hueOff val="0"/>
                    <a:satOff val="0"/>
                    <a:lumOff val="0"/>
                    <a:alphaOff val="0"/>
                  </a:srgbClr>
                </a:solidFill>
                <a:effectLst/>
                <a:uLnTx/>
                <a:uFillTx/>
                <a:latin typeface="微软雅黑" panose="020B0503020204020204" pitchFamily="34" charset="-122"/>
                <a:ea typeface="微软雅黑" panose="020B0503020204020204" pitchFamily="34" charset="-122"/>
              </a:rPr>
              <a:t>性能上</a:t>
            </a:r>
          </a:p>
          <a:p>
            <a:pPr marL="228600" marR="0" lvl="1" indent="-228600" defTabSz="1066800" eaLnBrk="1" fontAlgn="auto" latinLnBrk="0" hangingPunct="1">
              <a:lnSpc>
                <a:spcPct val="150000"/>
              </a:lnSpc>
              <a:spcBef>
                <a:spcPct val="0"/>
              </a:spcBef>
              <a:spcAft>
                <a:spcPct val="15000"/>
              </a:spcAft>
              <a:buClrTx/>
              <a:buSzTx/>
              <a:buFontTx/>
              <a:buChar char="••"/>
              <a:tabLst/>
              <a:defRPr/>
            </a:pPr>
            <a:r>
              <a:rPr kumimoji="0" lang="zh-CN" altLang="en-US" b="0" i="0" u="none" strike="noStrike" kern="0" cap="none" spc="0" normalizeH="0" baseline="0" noProof="0" dirty="0" smtClean="0">
                <a:ln>
                  <a:noFill/>
                </a:ln>
                <a:solidFill>
                  <a:srgbClr val="1D1B10">
                    <a:hueOff val="0"/>
                    <a:satOff val="0"/>
                    <a:lumOff val="0"/>
                    <a:alphaOff val="0"/>
                  </a:srgbClr>
                </a:solidFill>
                <a:effectLst/>
                <a:uLnTx/>
                <a:uFillTx/>
                <a:latin typeface="微软雅黑" panose="020B0503020204020204" pitchFamily="34" charset="-122"/>
                <a:ea typeface="微软雅黑" panose="020B0503020204020204" pitchFamily="34" charset="-122"/>
              </a:rPr>
              <a:t>接口质量上</a:t>
            </a:r>
          </a:p>
          <a:p>
            <a:pPr marL="228600" marR="0" lvl="1" indent="-228600" defTabSz="1066800" eaLnBrk="1" fontAlgn="auto" latinLnBrk="0" hangingPunct="1">
              <a:lnSpc>
                <a:spcPct val="150000"/>
              </a:lnSpc>
              <a:spcBef>
                <a:spcPct val="0"/>
              </a:spcBef>
              <a:spcAft>
                <a:spcPct val="15000"/>
              </a:spcAft>
              <a:buClrTx/>
              <a:buSzTx/>
              <a:buFontTx/>
              <a:buChar char="••"/>
              <a:tabLst/>
              <a:defRPr/>
            </a:pPr>
            <a:r>
              <a:rPr kumimoji="0" lang="zh-CN" altLang="en-US" b="0" i="0" u="none" strike="noStrike" kern="0" cap="none" spc="0" normalizeH="0" baseline="0" noProof="0" dirty="0" smtClean="0">
                <a:ln>
                  <a:noFill/>
                </a:ln>
                <a:solidFill>
                  <a:srgbClr val="1D1B10">
                    <a:hueOff val="0"/>
                    <a:satOff val="0"/>
                    <a:lumOff val="0"/>
                    <a:alphaOff val="0"/>
                  </a:srgbClr>
                </a:solidFill>
                <a:effectLst/>
                <a:uLnTx/>
                <a:uFillTx/>
                <a:latin typeface="微软雅黑" panose="020B0503020204020204" pitchFamily="34" charset="-122"/>
                <a:ea typeface="微软雅黑" panose="020B0503020204020204" pitchFamily="34" charset="-122"/>
              </a:rPr>
              <a:t>过载后的软件质量</a:t>
            </a:r>
          </a:p>
          <a:p>
            <a:pPr marL="228600" marR="0" lvl="1" indent="-228600" defTabSz="1066800" eaLnBrk="1" fontAlgn="auto" latinLnBrk="0" hangingPunct="1">
              <a:lnSpc>
                <a:spcPct val="150000"/>
              </a:lnSpc>
              <a:spcBef>
                <a:spcPct val="0"/>
              </a:spcBef>
              <a:spcAft>
                <a:spcPct val="15000"/>
              </a:spcAft>
              <a:buClrTx/>
              <a:buSzTx/>
              <a:buFontTx/>
              <a:buChar char="••"/>
              <a:tabLst/>
              <a:defRPr/>
            </a:pPr>
            <a:r>
              <a:rPr kumimoji="0" lang="zh-CN" altLang="en-US" b="0" i="0" u="none" strike="noStrike" kern="0" cap="none" spc="0" normalizeH="0" baseline="0" noProof="0" dirty="0" smtClean="0">
                <a:ln>
                  <a:noFill/>
                </a:ln>
                <a:solidFill>
                  <a:srgbClr val="1D1B10">
                    <a:hueOff val="0"/>
                    <a:satOff val="0"/>
                    <a:lumOff val="0"/>
                    <a:alphaOff val="0"/>
                  </a:srgbClr>
                </a:solidFill>
                <a:effectLst/>
                <a:uLnTx/>
                <a:uFillTx/>
                <a:latin typeface="微软雅黑" panose="020B0503020204020204" pitchFamily="34" charset="-122"/>
                <a:ea typeface="微软雅黑" panose="020B0503020204020204" pitchFamily="34" charset="-122"/>
              </a:rPr>
              <a:t>安全性</a:t>
            </a:r>
          </a:p>
          <a:p>
            <a:pPr marL="228600" marR="0" lvl="1" indent="-228600" defTabSz="1066800" eaLnBrk="1" fontAlgn="auto" latinLnBrk="0" hangingPunct="1">
              <a:lnSpc>
                <a:spcPct val="150000"/>
              </a:lnSpc>
              <a:spcBef>
                <a:spcPct val="0"/>
              </a:spcBef>
              <a:spcAft>
                <a:spcPct val="15000"/>
              </a:spcAft>
              <a:buClrTx/>
              <a:buSzTx/>
              <a:buFontTx/>
              <a:buChar char="••"/>
              <a:tabLst/>
              <a:defRPr/>
            </a:pPr>
            <a:r>
              <a:rPr kumimoji="0" lang="zh-CN" altLang="en-US" b="0" i="0" u="none" strike="noStrike" kern="0" cap="none" spc="0" normalizeH="0" baseline="0" noProof="0" dirty="0" smtClean="0">
                <a:ln>
                  <a:noFill/>
                </a:ln>
                <a:solidFill>
                  <a:srgbClr val="1D1B10">
                    <a:hueOff val="0"/>
                    <a:satOff val="0"/>
                    <a:lumOff val="0"/>
                    <a:alphaOff val="0"/>
                  </a:srgbClr>
                </a:solidFill>
                <a:effectLst/>
                <a:uLnTx/>
                <a:uFillTx/>
                <a:latin typeface="微软雅黑" panose="020B0503020204020204" pitchFamily="34" charset="-122"/>
                <a:ea typeface="微软雅黑" panose="020B0503020204020204" pitchFamily="34" charset="-122"/>
              </a:rPr>
              <a:t>软件的稳定性</a:t>
            </a:r>
          </a:p>
        </p:txBody>
      </p:sp>
      <p:pic>
        <p:nvPicPr>
          <p:cNvPr id="2" name="Picture 1"/>
          <p:cNvPicPr>
            <a:picLocks noChangeAspect="1"/>
          </p:cNvPicPr>
          <p:nvPr/>
        </p:nvPicPr>
        <p:blipFill>
          <a:blip r:embed="rId3"/>
          <a:stretch>
            <a:fillRect/>
          </a:stretch>
        </p:blipFill>
        <p:spPr>
          <a:xfrm>
            <a:off x="853134" y="1968875"/>
            <a:ext cx="3535986" cy="3072650"/>
          </a:xfrm>
          <a:prstGeom prst="rect">
            <a:avLst/>
          </a:prstGeom>
        </p:spPr>
      </p:pic>
    </p:spTree>
    <p:extLst>
      <p:ext uri="{BB962C8B-B14F-4D97-AF65-F5344CB8AC3E}">
        <p14:creationId xmlns:p14="http://schemas.microsoft.com/office/powerpoint/2010/main" val="285741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468880" y="131653"/>
            <a:ext cx="4279392"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3.2.6 </a:t>
            </a:r>
            <a:r>
              <a:rPr lang="zh-CN" altLang="en-US" sz="2800" dirty="0">
                <a:solidFill>
                  <a:schemeClr val="tx1"/>
                </a:solidFill>
                <a:latin typeface="微软雅黑" panose="020B0503020204020204" pitchFamily="34" charset="-122"/>
                <a:ea typeface="微软雅黑" panose="020B0503020204020204" pitchFamily="34" charset="-122"/>
              </a:rPr>
              <a:t>验收阶段测试</a:t>
            </a:r>
          </a:p>
        </p:txBody>
      </p:sp>
      <p:sp>
        <p:nvSpPr>
          <p:cNvPr id="7" name="Text Placeholder 6"/>
          <p:cNvSpPr>
            <a:spLocks noGrp="1"/>
          </p:cNvSpPr>
          <p:nvPr>
            <p:ph idx="4294967295"/>
          </p:nvPr>
        </p:nvSpPr>
        <p:spPr>
          <a:xfrm>
            <a:off x="0" y="1736725"/>
            <a:ext cx="8120063" cy="4664075"/>
          </a:xfrm>
        </p:spPr>
        <p:txBody>
          <a:bodyPr/>
          <a:lstStyle/>
          <a:p>
            <a:r>
              <a:rPr lang="zh-CN" altLang="en-US" sz="2400" dirty="0">
                <a:solidFill>
                  <a:srgbClr val="0070C0"/>
                </a:solidFill>
                <a:latin typeface="微软雅黑" panose="020B0503020204020204" pitchFamily="34" charset="-122"/>
                <a:ea typeface="微软雅黑" panose="020B0503020204020204" pitchFamily="34" charset="-122"/>
              </a:rPr>
              <a:t>验收</a:t>
            </a:r>
            <a:r>
              <a:rPr lang="zh-CN" altLang="en-US" sz="2400" dirty="0" smtClean="0">
                <a:solidFill>
                  <a:srgbClr val="0070C0"/>
                </a:solidFill>
                <a:latin typeface="微软雅黑" panose="020B0503020204020204" pitchFamily="34" charset="-122"/>
                <a:ea typeface="微软雅黑" panose="020B0503020204020204" pitchFamily="34" charset="-122"/>
              </a:rPr>
              <a:t>阶段</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graphicFrame>
        <p:nvGraphicFramePr>
          <p:cNvPr id="5" name="Diagram 4"/>
          <p:cNvGraphicFramePr/>
          <p:nvPr>
            <p:extLst>
              <p:ext uri="{D42A27DB-BD31-4B8C-83A1-F6EECF244321}">
                <p14:modId xmlns:p14="http://schemas.microsoft.com/office/powerpoint/2010/main" val="926817589"/>
              </p:ext>
            </p:extLst>
          </p:nvPr>
        </p:nvGraphicFramePr>
        <p:xfrm>
          <a:off x="9144000" y="1811588"/>
          <a:ext cx="5184576" cy="50464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Rectangle 1"/>
          <p:cNvSpPr/>
          <p:nvPr/>
        </p:nvSpPr>
        <p:spPr>
          <a:xfrm>
            <a:off x="959223" y="2004463"/>
            <a:ext cx="4572000" cy="3269613"/>
          </a:xfrm>
          <a:prstGeom prst="rect">
            <a:avLst/>
          </a:prstGeom>
        </p:spPr>
        <p:txBody>
          <a:bodyPr>
            <a:spAutoFit/>
          </a:bodyPr>
          <a:lstStyle/>
          <a:p>
            <a:pPr lvl="0">
              <a:lnSpc>
                <a:spcPct val="150000"/>
              </a:lnSpc>
            </a:pPr>
            <a:r>
              <a:rPr lang="zh-CN" altLang="en-US" sz="2000" dirty="0">
                <a:solidFill>
                  <a:srgbClr val="FFFFFF"/>
                </a:solidFill>
                <a:latin typeface="微软雅黑" panose="020B0503020204020204" pitchFamily="34" charset="-122"/>
                <a:ea typeface="微软雅黑" panose="020B0503020204020204" pitchFamily="34" charset="-122"/>
              </a:rPr>
              <a:t>编写验收计划</a:t>
            </a:r>
            <a:endParaRPr lang="en-US" sz="2000" dirty="0">
              <a:solidFill>
                <a:srgbClr val="FFFFFF"/>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1D1B10"/>
                </a:solidFill>
                <a:latin typeface="微软雅黑" panose="020B0503020204020204" pitchFamily="34" charset="-122"/>
                <a:ea typeface="微软雅黑" panose="020B0503020204020204" pitchFamily="34" charset="-122"/>
              </a:rPr>
              <a:t>项目描述</a:t>
            </a:r>
            <a:endParaRPr lang="en-US" sz="2000" dirty="0">
              <a:solidFill>
                <a:srgbClr val="1D1B1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1D1B10"/>
                </a:solidFill>
                <a:latin typeface="微软雅黑" panose="020B0503020204020204" pitchFamily="34" charset="-122"/>
                <a:ea typeface="微软雅黑" panose="020B0503020204020204" pitchFamily="34" charset="-122"/>
              </a:rPr>
              <a:t>用户职责</a:t>
            </a:r>
            <a:endParaRPr lang="en-US" sz="2000" dirty="0">
              <a:solidFill>
                <a:srgbClr val="1D1B1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1D1B10"/>
                </a:solidFill>
                <a:latin typeface="微软雅黑" panose="020B0503020204020204" pitchFamily="34" charset="-122"/>
                <a:ea typeface="微软雅黑" panose="020B0503020204020204" pitchFamily="34" charset="-122"/>
              </a:rPr>
              <a:t>行政上的流程</a:t>
            </a:r>
            <a:endParaRPr lang="en-US" sz="2000" dirty="0">
              <a:solidFill>
                <a:srgbClr val="1D1B1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1D1B10"/>
                </a:solidFill>
                <a:latin typeface="微软雅黑" panose="020B0503020204020204" pitchFamily="34" charset="-122"/>
                <a:ea typeface="微软雅黑" panose="020B0503020204020204" pitchFamily="34" charset="-122"/>
              </a:rPr>
              <a:t>验收活动描述</a:t>
            </a:r>
            <a:endParaRPr lang="en-US" sz="2000" dirty="0">
              <a:solidFill>
                <a:srgbClr val="1D1B1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1D1B10"/>
                </a:solidFill>
                <a:latin typeface="微软雅黑" panose="020B0503020204020204" pitchFamily="34" charset="-122"/>
                <a:ea typeface="微软雅黑" panose="020B0503020204020204" pitchFamily="34" charset="-122"/>
              </a:rPr>
              <a:t>每一个验收项的评审</a:t>
            </a:r>
            <a:endParaRPr lang="en-US" sz="2000" dirty="0">
              <a:solidFill>
                <a:srgbClr val="1D1B10"/>
              </a:solidFill>
              <a:latin typeface="微软雅黑" panose="020B0503020204020204" pitchFamily="34" charset="-122"/>
              <a:ea typeface="微软雅黑" panose="020B0503020204020204" pitchFamily="34" charset="-122"/>
            </a:endParaRPr>
          </a:p>
          <a:p>
            <a:pPr marL="342900" indent="-342900">
              <a:lnSpc>
                <a:spcPct val="150000"/>
              </a:lnSpc>
              <a:buFont typeface="Arial" panose="020B0604020202020204" pitchFamily="34" charset="0"/>
              <a:buChar char="•"/>
            </a:pPr>
            <a:r>
              <a:rPr lang="zh-CN" altLang="en-US" sz="2000" dirty="0">
                <a:solidFill>
                  <a:srgbClr val="1D1B10"/>
                </a:solidFill>
                <a:latin typeface="微软雅黑" panose="020B0503020204020204" pitchFamily="34" charset="-122"/>
                <a:ea typeface="微软雅黑" panose="020B0503020204020204" pitchFamily="34" charset="-122"/>
              </a:rPr>
              <a:t>最终的验收测试步骤</a:t>
            </a:r>
            <a:endParaRPr lang="en-US" sz="2000" dirty="0">
              <a:solidFill>
                <a:srgbClr val="1D1B1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56695476"/>
      </p:ext>
    </p:extLst>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575433" y="152048"/>
            <a:ext cx="4026535"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3.2.6 </a:t>
            </a:r>
            <a:r>
              <a:rPr lang="zh-CN" altLang="en-US" sz="2800" dirty="0">
                <a:solidFill>
                  <a:schemeClr val="tx1"/>
                </a:solidFill>
                <a:latin typeface="微软雅黑" panose="020B0503020204020204" pitchFamily="34" charset="-122"/>
                <a:ea typeface="微软雅黑" panose="020B0503020204020204" pitchFamily="34" charset="-122"/>
              </a:rPr>
              <a:t>验收阶段测试</a:t>
            </a:r>
          </a:p>
        </p:txBody>
      </p:sp>
      <p:sp>
        <p:nvSpPr>
          <p:cNvPr id="7" name="Text Placeholder 6"/>
          <p:cNvSpPr>
            <a:spLocks noGrp="1"/>
          </p:cNvSpPr>
          <p:nvPr>
            <p:ph idx="4294967295"/>
          </p:nvPr>
        </p:nvSpPr>
        <p:spPr>
          <a:xfrm>
            <a:off x="0" y="1736725"/>
            <a:ext cx="8120063" cy="4664075"/>
          </a:xfrm>
        </p:spPr>
        <p:txBody>
          <a:bodyPr/>
          <a:lstStyle/>
          <a:p>
            <a:r>
              <a:rPr lang="zh-CN" altLang="en-US" sz="2400" dirty="0">
                <a:solidFill>
                  <a:srgbClr val="0070C0"/>
                </a:solidFill>
                <a:latin typeface="微软雅黑" panose="020B0503020204020204" pitchFamily="34" charset="-122"/>
                <a:ea typeface="微软雅黑" panose="020B0503020204020204" pitchFamily="34" charset="-122"/>
              </a:rPr>
              <a:t>验收</a:t>
            </a:r>
            <a:r>
              <a:rPr lang="zh-CN" altLang="en-US" sz="2400" dirty="0" smtClean="0">
                <a:solidFill>
                  <a:srgbClr val="0070C0"/>
                </a:solidFill>
                <a:latin typeface="微软雅黑" panose="020B0503020204020204" pitchFamily="34" charset="-122"/>
                <a:ea typeface="微软雅黑" panose="020B0503020204020204" pitchFamily="34" charset="-122"/>
              </a:rPr>
              <a:t>阶段</a:t>
            </a:r>
            <a:endParaRPr lang="zh-CN" altLang="en-US" sz="2400" dirty="0">
              <a:solidFill>
                <a:srgbClr val="0070C0"/>
              </a:solidFill>
              <a:latin typeface="微软雅黑" panose="020B0503020204020204" pitchFamily="34" charset="-122"/>
              <a:ea typeface="微软雅黑" panose="020B0503020204020204" pitchFamily="34" charset="-122"/>
            </a:endParaRPr>
          </a:p>
          <a:p>
            <a:pPr lvl="1"/>
            <a:r>
              <a:rPr lang="zh-CN" altLang="en-US" sz="2000" b="1" dirty="0">
                <a:latin typeface="微软雅黑" panose="020B0503020204020204" pitchFamily="34" charset="-122"/>
                <a:ea typeface="微软雅黑" panose="020B0503020204020204" pitchFamily="34" charset="-122"/>
              </a:rPr>
              <a:t>执行验收</a:t>
            </a:r>
            <a:r>
              <a:rPr lang="zh-CN" altLang="en-US" sz="2000" b="1" dirty="0" smtClean="0">
                <a:latin typeface="微软雅黑" panose="020B0503020204020204" pitchFamily="34" charset="-122"/>
                <a:ea typeface="微软雅黑" panose="020B0503020204020204" pitchFamily="34" charset="-122"/>
              </a:rPr>
              <a:t>计划</a:t>
            </a:r>
            <a:endParaRPr lang="zh-CN" altLang="en-US" sz="2000" b="1"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验收测试和评审进行管理</a:t>
            </a:r>
          </a:p>
          <a:p>
            <a:pPr lvl="2"/>
            <a:endParaRPr lang="zh-CN" altLang="en-US" dirty="0">
              <a:latin typeface="微软雅黑" panose="020B0503020204020204" pitchFamily="34" charset="-122"/>
              <a:ea typeface="微软雅黑" panose="020B0503020204020204" pitchFamily="34" charset="-122"/>
            </a:endParaRPr>
          </a:p>
          <a:p>
            <a:pPr lvl="1"/>
            <a:r>
              <a:rPr lang="zh-CN" altLang="en-US" sz="2000" b="1" dirty="0">
                <a:latin typeface="微软雅黑" panose="020B0503020204020204" pitchFamily="34" charset="-122"/>
                <a:ea typeface="微软雅黑" panose="020B0503020204020204" pitchFamily="34" charset="-122"/>
              </a:rPr>
              <a:t>验收的</a:t>
            </a:r>
            <a:r>
              <a:rPr lang="zh-CN" altLang="en-US" sz="2000" b="1" dirty="0" smtClean="0">
                <a:latin typeface="微软雅黑" panose="020B0503020204020204" pitchFamily="34" charset="-122"/>
                <a:ea typeface="微软雅黑" panose="020B0503020204020204" pitchFamily="34" charset="-122"/>
              </a:rPr>
              <a:t>结果</a:t>
            </a:r>
            <a:endParaRPr lang="zh-CN" altLang="en-US" b="1"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典型的验收</a:t>
            </a:r>
            <a:r>
              <a:rPr lang="zh-CN" altLang="en-US" dirty="0" smtClean="0">
                <a:latin typeface="微软雅黑" panose="020B0503020204020204" pitchFamily="34" charset="-122"/>
                <a:ea typeface="微软雅黑" panose="020B0503020204020204" pitchFamily="34" charset="-122"/>
              </a:rPr>
              <a:t>结果</a:t>
            </a:r>
            <a:endParaRPr lang="zh-CN" altLang="en-US" dirty="0">
              <a:latin typeface="微软雅黑" panose="020B0503020204020204" pitchFamily="34" charset="-122"/>
              <a:ea typeface="微软雅黑" panose="020B0503020204020204" pitchFamily="34" charset="-122"/>
            </a:endParaRPr>
          </a:p>
          <a:p>
            <a:pPr lvl="3"/>
            <a:r>
              <a:rPr lang="zh-CN" altLang="en-US" dirty="0">
                <a:latin typeface="微软雅黑" panose="020B0503020204020204" pitchFamily="34" charset="-122"/>
                <a:ea typeface="微软雅黑" panose="020B0503020204020204" pitchFamily="34" charset="-122"/>
              </a:rPr>
              <a:t>在进入下一个活动之前问题或者变更必须被接受</a:t>
            </a:r>
          </a:p>
          <a:p>
            <a:pPr lvl="3"/>
            <a:r>
              <a:rPr lang="zh-CN" altLang="en-US" dirty="0">
                <a:latin typeface="微软雅黑" panose="020B0503020204020204" pitchFamily="34" charset="-122"/>
                <a:ea typeface="微软雅黑" panose="020B0503020204020204" pitchFamily="34" charset="-122"/>
              </a:rPr>
              <a:t>工作可以继续，但是下次评审之前必须更正</a:t>
            </a:r>
          </a:p>
          <a:p>
            <a:pPr lvl="3"/>
            <a:r>
              <a:rPr lang="zh-CN" altLang="en-US" dirty="0">
                <a:latin typeface="微软雅黑" panose="020B0503020204020204" pitchFamily="34" charset="-122"/>
                <a:ea typeface="微软雅黑" panose="020B0503020204020204" pitchFamily="34" charset="-122"/>
              </a:rPr>
              <a:t>没有任何的更改</a:t>
            </a: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8596416"/>
      </p:ext>
    </p:extLst>
  </p:cSld>
  <p:clrMapOvr>
    <a:masterClrMapping/>
  </p:clrMapOvr>
  <p:transition>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741862" y="121072"/>
            <a:ext cx="3054096"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3.2.7 </a:t>
            </a:r>
            <a:r>
              <a:rPr lang="zh-CN" altLang="en-US" sz="2800" dirty="0">
                <a:solidFill>
                  <a:schemeClr val="tx1"/>
                </a:solidFill>
                <a:latin typeface="微软雅黑" panose="020B0503020204020204" pitchFamily="34" charset="-122"/>
                <a:ea typeface="微软雅黑" panose="020B0503020204020204" pitchFamily="34" charset="-122"/>
              </a:rPr>
              <a:t>维护阶段</a:t>
            </a:r>
          </a:p>
        </p:txBody>
      </p:sp>
      <p:grpSp>
        <p:nvGrpSpPr>
          <p:cNvPr id="5" name="Group 4"/>
          <p:cNvGrpSpPr/>
          <p:nvPr/>
        </p:nvGrpSpPr>
        <p:grpSpPr>
          <a:xfrm>
            <a:off x="6231064" y="2235597"/>
            <a:ext cx="3214054" cy="2405690"/>
            <a:chOff x="3446178" y="1304626"/>
            <a:chExt cx="3214054" cy="1376276"/>
          </a:xfrm>
        </p:grpSpPr>
        <p:sp>
          <p:nvSpPr>
            <p:cNvPr id="9" name="Freeform 8"/>
            <p:cNvSpPr/>
            <p:nvPr/>
          </p:nvSpPr>
          <p:spPr>
            <a:xfrm>
              <a:off x="3446178" y="1304626"/>
              <a:ext cx="3214054" cy="537397"/>
            </a:xfrm>
            <a:custGeom>
              <a:avLst/>
              <a:gdLst>
                <a:gd name="connsiteX0" fmla="*/ 0 w 2557955"/>
                <a:gd name="connsiteY0" fmla="*/ 0 h 478219"/>
                <a:gd name="connsiteX1" fmla="*/ 2557955 w 2557955"/>
                <a:gd name="connsiteY1" fmla="*/ 0 h 478219"/>
                <a:gd name="connsiteX2" fmla="*/ 2557955 w 2557955"/>
                <a:gd name="connsiteY2" fmla="*/ 478219 h 478219"/>
                <a:gd name="connsiteX3" fmla="*/ 0 w 2557955"/>
                <a:gd name="connsiteY3" fmla="*/ 478219 h 478219"/>
                <a:gd name="connsiteX4" fmla="*/ 0 w 2557955"/>
                <a:gd name="connsiteY4" fmla="*/ 0 h 478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7955" h="478219">
                  <a:moveTo>
                    <a:pt x="0" y="0"/>
                  </a:moveTo>
                  <a:lnTo>
                    <a:pt x="2557955" y="0"/>
                  </a:lnTo>
                  <a:lnTo>
                    <a:pt x="2557955" y="478219"/>
                  </a:lnTo>
                  <a:lnTo>
                    <a:pt x="0" y="478219"/>
                  </a:lnTo>
                  <a:lnTo>
                    <a:pt x="0" y="0"/>
                  </a:lnTo>
                  <a:close/>
                </a:path>
              </a:pathLst>
            </a:custGeom>
            <a:noFill/>
            <a:ln>
              <a:noFill/>
            </a:ln>
            <a:effectLst/>
          </p:spPr>
          <p:txBody>
            <a:bodyPr spcFirstLastPara="0" vert="horz" wrap="square" lIns="0" tIns="20320" rIns="0" bIns="20320" numCol="1" spcCol="1270" anchor="ctr" anchorCtr="0">
              <a:noAutofit/>
            </a:bodyPr>
            <a:lstStyle/>
            <a:p>
              <a:pPr marL="0" marR="0" lvl="0" indent="0" defTabSz="711200" eaLnBrk="1" fontAlgn="auto" latinLnBrk="0" hangingPunct="1">
                <a:lnSpc>
                  <a:spcPct val="90000"/>
                </a:lnSpc>
                <a:spcBef>
                  <a:spcPct val="0"/>
                </a:spcBef>
                <a:spcAft>
                  <a:spcPct val="35000"/>
                </a:spcAft>
                <a:buClrTx/>
                <a:buSzTx/>
                <a:buFontTx/>
                <a:buNone/>
                <a:tabLst/>
                <a:defRPr/>
              </a:pP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rPr>
                <a:t>工作重点</a:t>
              </a:r>
              <a:endParaRPr kumimoji="0" 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10" name="Freeform 9"/>
            <p:cNvSpPr/>
            <p:nvPr/>
          </p:nvSpPr>
          <p:spPr>
            <a:xfrm>
              <a:off x="3446178" y="1952950"/>
              <a:ext cx="3214054" cy="251914"/>
            </a:xfrm>
            <a:custGeom>
              <a:avLst/>
              <a:gdLst>
                <a:gd name="connsiteX0" fmla="*/ 0 w 2557955"/>
                <a:gd name="connsiteY0" fmla="*/ 0 h 224173"/>
                <a:gd name="connsiteX1" fmla="*/ 2557955 w 2557955"/>
                <a:gd name="connsiteY1" fmla="*/ 0 h 224173"/>
                <a:gd name="connsiteX2" fmla="*/ 2557955 w 2557955"/>
                <a:gd name="connsiteY2" fmla="*/ 224173 h 224173"/>
                <a:gd name="connsiteX3" fmla="*/ 0 w 2557955"/>
                <a:gd name="connsiteY3" fmla="*/ 224173 h 224173"/>
                <a:gd name="connsiteX4" fmla="*/ 0 w 2557955"/>
                <a:gd name="connsiteY4" fmla="*/ 0 h 224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7955" h="224173">
                  <a:moveTo>
                    <a:pt x="0" y="0"/>
                  </a:moveTo>
                  <a:lnTo>
                    <a:pt x="2557955" y="0"/>
                  </a:lnTo>
                  <a:lnTo>
                    <a:pt x="2557955" y="224173"/>
                  </a:lnTo>
                  <a:lnTo>
                    <a:pt x="0" y="224173"/>
                  </a:lnTo>
                  <a:lnTo>
                    <a:pt x="0" y="0"/>
                  </a:lnTo>
                  <a:close/>
                </a:path>
              </a:pathLst>
            </a:custGeom>
            <a:noFill/>
            <a:ln>
              <a:noFill/>
            </a:ln>
            <a:effectLst/>
          </p:spPr>
          <p:txBody>
            <a:bodyPr spcFirstLastPara="0" vert="horz" wrap="square" lIns="0" tIns="15240" rIns="0" bIns="15240" numCol="1" spcCol="1270" anchor="ctr" anchorCtr="0">
              <a:noAutofit/>
            </a:bodyPr>
            <a:lstStyle/>
            <a:p>
              <a:pPr marL="285750" indent="-285750" defTabSz="533400">
                <a:lnSpc>
                  <a:spcPct val="90000"/>
                </a:lnSpc>
                <a:spcBef>
                  <a:spcPct val="0"/>
                </a:spcBef>
                <a:spcAft>
                  <a:spcPct val="35000"/>
                </a:spcAft>
                <a:buFont typeface="Arial" panose="020B0604020202020204" pitchFamily="34" charset="0"/>
                <a:buChar char="•"/>
              </a:pP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测试</a:t>
              </a:r>
              <a:endParaRPr 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p:txBody>
        </p:sp>
        <p:sp>
          <p:nvSpPr>
            <p:cNvPr id="12" name="Freeform 11"/>
            <p:cNvSpPr/>
            <p:nvPr/>
          </p:nvSpPr>
          <p:spPr>
            <a:xfrm>
              <a:off x="3446178" y="2428988"/>
              <a:ext cx="3214054" cy="251914"/>
            </a:xfrm>
            <a:custGeom>
              <a:avLst/>
              <a:gdLst>
                <a:gd name="connsiteX0" fmla="*/ 0 w 2557955"/>
                <a:gd name="connsiteY0" fmla="*/ 0 h 224173"/>
                <a:gd name="connsiteX1" fmla="*/ 2557955 w 2557955"/>
                <a:gd name="connsiteY1" fmla="*/ 0 h 224173"/>
                <a:gd name="connsiteX2" fmla="*/ 2557955 w 2557955"/>
                <a:gd name="connsiteY2" fmla="*/ 224173 h 224173"/>
                <a:gd name="connsiteX3" fmla="*/ 0 w 2557955"/>
                <a:gd name="connsiteY3" fmla="*/ 224173 h 224173"/>
                <a:gd name="connsiteX4" fmla="*/ 0 w 2557955"/>
                <a:gd name="connsiteY4" fmla="*/ 0 h 224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7955" h="224173">
                  <a:moveTo>
                    <a:pt x="0" y="0"/>
                  </a:moveTo>
                  <a:lnTo>
                    <a:pt x="2557955" y="0"/>
                  </a:lnTo>
                  <a:lnTo>
                    <a:pt x="2557955" y="224173"/>
                  </a:lnTo>
                  <a:lnTo>
                    <a:pt x="0" y="224173"/>
                  </a:lnTo>
                  <a:lnTo>
                    <a:pt x="0" y="0"/>
                  </a:lnTo>
                  <a:close/>
                </a:path>
              </a:pathLst>
            </a:custGeom>
            <a:noFill/>
            <a:ln>
              <a:noFill/>
            </a:ln>
            <a:effectLst/>
          </p:spPr>
          <p:txBody>
            <a:bodyPr spcFirstLastPara="0" vert="horz" wrap="square" lIns="0" tIns="15240" rIns="0" bIns="15240" numCol="1" spcCol="1270" anchor="ctr" anchorCtr="0">
              <a:noAutofit/>
            </a:bodyPr>
            <a:lstStyle/>
            <a:p>
              <a:pPr marL="285750" indent="-285750" defTabSz="533400">
                <a:lnSpc>
                  <a:spcPct val="90000"/>
                </a:lnSpc>
                <a:spcBef>
                  <a:spcPct val="0"/>
                </a:spcBef>
                <a:spcAft>
                  <a:spcPct val="35000"/>
                </a:spcAft>
                <a:buFont typeface="Arial" panose="020B0604020202020204" pitchFamily="34" charset="0"/>
                <a:buChar char="•"/>
              </a:pP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培训</a:t>
              </a:r>
              <a:endParaRPr 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p:txBody>
        </p:sp>
      </p:grpSp>
      <p:grpSp>
        <p:nvGrpSpPr>
          <p:cNvPr id="13" name="Group 12"/>
          <p:cNvGrpSpPr/>
          <p:nvPr/>
        </p:nvGrpSpPr>
        <p:grpSpPr>
          <a:xfrm>
            <a:off x="421306" y="2246876"/>
            <a:ext cx="8403051" cy="3457385"/>
            <a:chOff x="2969203" y="3813443"/>
            <a:chExt cx="9246431" cy="3457385"/>
          </a:xfrm>
        </p:grpSpPr>
        <p:sp>
          <p:nvSpPr>
            <p:cNvPr id="14" name="Oval 13"/>
            <p:cNvSpPr/>
            <p:nvPr/>
          </p:nvSpPr>
          <p:spPr>
            <a:xfrm>
              <a:off x="2987824" y="3882820"/>
              <a:ext cx="2735278" cy="662792"/>
            </a:xfrm>
            <a:prstGeom prst="ellipse">
              <a:avLst/>
            </a:prstGeom>
            <a:solidFill>
              <a:srgbClr val="4BACC6">
                <a:shade val="80000"/>
                <a:alpha val="50000"/>
                <a:hueOff val="-12"/>
                <a:satOff val="2396"/>
                <a:lumOff val="1965"/>
                <a:alphaOff val="-11250"/>
              </a:srgbClr>
            </a:solidFill>
            <a:ln w="25400" cap="flat" cmpd="sng" algn="ctr">
              <a:solidFill>
                <a:srgbClr val="FFFFFF">
                  <a:hueOff val="0"/>
                  <a:satOff val="0"/>
                  <a:lumOff val="0"/>
                  <a:alphaOff val="0"/>
                </a:srgbClr>
              </a:solidFill>
              <a:prstDash val="solid"/>
            </a:ln>
            <a:effectLst/>
          </p:spPr>
          <p:txBody>
            <a:bodyPr/>
            <a:lstStyle/>
            <a:p>
              <a:pPr marL="0" marR="0" lvl="0" indent="0" defTabSz="914400" eaLnBrk="1" fontAlgn="auto" latinLnBrk="0" hangingPunct="1">
                <a:lnSpc>
                  <a:spcPct val="100000"/>
                </a:lnSpc>
                <a:spcBef>
                  <a:spcPts val="0"/>
                </a:spcBef>
                <a:spcAft>
                  <a:spcPts val="0"/>
                </a:spcAft>
                <a:buClrTx/>
                <a:buSzTx/>
                <a:tabLst/>
                <a:defRPr/>
              </a:pPr>
              <a:endParaRPr kumimoji="0" lang="en-US" sz="2400" b="0" i="0" u="none" strike="noStrike" kern="0" cap="none" spc="0" normalizeH="0" baseline="0" noProof="0" dirty="0" smtClean="0">
                <a:ln>
                  <a:noFill/>
                </a:ln>
                <a:solidFill>
                  <a:srgbClr val="1D1B10"/>
                </a:solidFill>
                <a:effectLst/>
                <a:uLnTx/>
                <a:uFillTx/>
                <a:latin typeface="微软雅黑" panose="020B0503020204020204" pitchFamily="34" charset="-122"/>
                <a:ea typeface="微软雅黑" panose="020B0503020204020204" pitchFamily="34" charset="-122"/>
              </a:endParaRPr>
            </a:p>
          </p:txBody>
        </p:sp>
        <p:sp>
          <p:nvSpPr>
            <p:cNvPr id="16" name="Freeform 15"/>
            <p:cNvSpPr/>
            <p:nvPr/>
          </p:nvSpPr>
          <p:spPr>
            <a:xfrm>
              <a:off x="3446180" y="3997854"/>
              <a:ext cx="3214054" cy="537397"/>
            </a:xfrm>
            <a:custGeom>
              <a:avLst/>
              <a:gdLst>
                <a:gd name="connsiteX0" fmla="*/ 0 w 2557955"/>
                <a:gd name="connsiteY0" fmla="*/ 0 h 478219"/>
                <a:gd name="connsiteX1" fmla="*/ 2557955 w 2557955"/>
                <a:gd name="connsiteY1" fmla="*/ 0 h 478219"/>
                <a:gd name="connsiteX2" fmla="*/ 2557955 w 2557955"/>
                <a:gd name="connsiteY2" fmla="*/ 478219 h 478219"/>
                <a:gd name="connsiteX3" fmla="*/ 0 w 2557955"/>
                <a:gd name="connsiteY3" fmla="*/ 478219 h 478219"/>
                <a:gd name="connsiteX4" fmla="*/ 0 w 2557955"/>
                <a:gd name="connsiteY4" fmla="*/ 0 h 478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7955" h="478219">
                  <a:moveTo>
                    <a:pt x="0" y="0"/>
                  </a:moveTo>
                  <a:lnTo>
                    <a:pt x="2557955" y="0"/>
                  </a:lnTo>
                  <a:lnTo>
                    <a:pt x="2557955" y="478219"/>
                  </a:lnTo>
                  <a:lnTo>
                    <a:pt x="0" y="478219"/>
                  </a:lnTo>
                  <a:lnTo>
                    <a:pt x="0" y="0"/>
                  </a:lnTo>
                  <a:close/>
                </a:path>
              </a:pathLst>
            </a:custGeom>
            <a:noFill/>
            <a:ln>
              <a:noFill/>
            </a:ln>
            <a:effectLst/>
          </p:spPr>
          <p:txBody>
            <a:bodyPr spcFirstLastPara="0" vert="horz" wrap="square" lIns="0" tIns="20320" rIns="0" bIns="20320" numCol="1" spcCol="1270" anchor="ctr" anchorCtr="0">
              <a:noAutofit/>
            </a:bodyPr>
            <a:lstStyle/>
            <a:p>
              <a:pPr marL="0" marR="0" lvl="0" indent="0" defTabSz="711200" eaLnBrk="1" fontAlgn="auto" latinLnBrk="0" hangingPunct="1">
                <a:lnSpc>
                  <a:spcPct val="90000"/>
                </a:lnSpc>
                <a:spcBef>
                  <a:spcPct val="0"/>
                </a:spcBef>
                <a:spcAft>
                  <a:spcPct val="35000"/>
                </a:spcAft>
                <a:buClrTx/>
                <a:buSzTx/>
                <a:tabLst/>
                <a:defRPr/>
              </a:pPr>
              <a:r>
                <a:rPr kumimoji="0" lang="zh-CN" alt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rPr>
                <a:t>工作目标</a:t>
              </a:r>
              <a:endParaRPr kumimoji="0" lang="en-US" sz="24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endParaRPr>
            </a:p>
          </p:txBody>
        </p:sp>
        <p:sp>
          <p:nvSpPr>
            <p:cNvPr id="17" name="Freeform 16"/>
            <p:cNvSpPr/>
            <p:nvPr/>
          </p:nvSpPr>
          <p:spPr>
            <a:xfrm>
              <a:off x="2969203" y="4817333"/>
              <a:ext cx="4726223" cy="466041"/>
            </a:xfrm>
            <a:custGeom>
              <a:avLst/>
              <a:gdLst>
                <a:gd name="connsiteX0" fmla="*/ 0 w 2557955"/>
                <a:gd name="connsiteY0" fmla="*/ 0 h 414721"/>
                <a:gd name="connsiteX1" fmla="*/ 2557955 w 2557955"/>
                <a:gd name="connsiteY1" fmla="*/ 0 h 414721"/>
                <a:gd name="connsiteX2" fmla="*/ 2557955 w 2557955"/>
                <a:gd name="connsiteY2" fmla="*/ 414721 h 414721"/>
                <a:gd name="connsiteX3" fmla="*/ 0 w 2557955"/>
                <a:gd name="connsiteY3" fmla="*/ 414721 h 414721"/>
                <a:gd name="connsiteX4" fmla="*/ 0 w 2557955"/>
                <a:gd name="connsiteY4" fmla="*/ 0 h 41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7955" h="414721">
                  <a:moveTo>
                    <a:pt x="0" y="0"/>
                  </a:moveTo>
                  <a:lnTo>
                    <a:pt x="2557955" y="0"/>
                  </a:lnTo>
                  <a:lnTo>
                    <a:pt x="2557955" y="414721"/>
                  </a:lnTo>
                  <a:lnTo>
                    <a:pt x="0" y="414721"/>
                  </a:lnTo>
                  <a:lnTo>
                    <a:pt x="0" y="0"/>
                  </a:lnTo>
                  <a:close/>
                </a:path>
              </a:pathLst>
            </a:custGeom>
            <a:noFill/>
            <a:ln>
              <a:noFill/>
            </a:ln>
            <a:effectLst/>
          </p:spPr>
          <p:txBody>
            <a:bodyPr spcFirstLastPara="0" vert="horz" wrap="square" lIns="0" tIns="15240" rIns="0" bIns="15240" numCol="1" spcCol="1270" anchor="ctr" anchorCtr="0">
              <a:noAutofit/>
            </a:bodyPr>
            <a:lstStyle/>
            <a:p>
              <a:pPr marL="285750" marR="0" lvl="0" indent="-285750" defTabSz="533400" eaLnBrk="1" fontAlgn="auto" latinLnBrk="0" hangingPunct="1">
                <a:lnSpc>
                  <a:spcPct val="90000"/>
                </a:lnSpc>
                <a:spcBef>
                  <a:spcPct val="0"/>
                </a:spcBef>
                <a:spcAft>
                  <a:spcPct val="35000"/>
                </a:spcAft>
                <a:buClrTx/>
                <a:buSzTx/>
                <a:buFont typeface="Arial" panose="020B0604020202020204" pitchFamily="34" charset="0"/>
                <a:buChar char="•"/>
                <a:tabLst/>
                <a:defRPr/>
              </a:pPr>
              <a:r>
                <a:rPr kumimoji="0" lang="zh-CN" altLang="en-US" sz="2000" b="0" i="0" u="none" strike="noStrike" kern="0" cap="none" spc="0" normalizeH="0" baseline="0" noProof="0" dirty="0" smtClean="0">
                  <a:ln>
                    <a:noFill/>
                  </a:ln>
                  <a:solidFill>
                    <a:srgbClr val="1D1B10">
                      <a:hueOff val="0"/>
                      <a:satOff val="0"/>
                      <a:lumOff val="0"/>
                      <a:alphaOff val="0"/>
                    </a:srgbClr>
                  </a:solidFill>
                  <a:effectLst/>
                  <a:uLnTx/>
                  <a:uFillTx/>
                  <a:latin typeface="微软雅黑" panose="020B0503020204020204" pitchFamily="34" charset="-122"/>
                  <a:ea typeface="微软雅黑" panose="020B0503020204020204" pitchFamily="34" charset="-122"/>
                </a:rPr>
                <a:t>开发一些测试用例，预先发现一些问题</a:t>
              </a:r>
              <a:endParaRPr kumimoji="0" lang="en-US" sz="2000" b="0" i="0" u="none" strike="noStrike" kern="0" cap="none" spc="0" normalizeH="0" baseline="0" noProof="0" dirty="0" smtClean="0">
                <a:ln>
                  <a:noFill/>
                </a:ln>
                <a:solidFill>
                  <a:srgbClr val="1D1B10">
                    <a:hueOff val="0"/>
                    <a:satOff val="0"/>
                    <a:lumOff val="0"/>
                    <a:alphaOff val="0"/>
                  </a:srgbClr>
                </a:solidFill>
                <a:effectLst/>
                <a:uLnTx/>
                <a:uFillTx/>
                <a:latin typeface="微软雅黑" panose="020B0503020204020204" pitchFamily="34" charset="-122"/>
                <a:ea typeface="微软雅黑" panose="020B0503020204020204" pitchFamily="34" charset="-122"/>
              </a:endParaRPr>
            </a:p>
          </p:txBody>
        </p:sp>
        <p:sp>
          <p:nvSpPr>
            <p:cNvPr id="19" name="Freeform 18"/>
            <p:cNvSpPr/>
            <p:nvPr/>
          </p:nvSpPr>
          <p:spPr>
            <a:xfrm>
              <a:off x="2987824" y="5372718"/>
              <a:ext cx="4528935" cy="466041"/>
            </a:xfrm>
            <a:custGeom>
              <a:avLst/>
              <a:gdLst>
                <a:gd name="connsiteX0" fmla="*/ 0 w 2557955"/>
                <a:gd name="connsiteY0" fmla="*/ 0 h 414721"/>
                <a:gd name="connsiteX1" fmla="*/ 2557955 w 2557955"/>
                <a:gd name="connsiteY1" fmla="*/ 0 h 414721"/>
                <a:gd name="connsiteX2" fmla="*/ 2557955 w 2557955"/>
                <a:gd name="connsiteY2" fmla="*/ 414721 h 414721"/>
                <a:gd name="connsiteX3" fmla="*/ 0 w 2557955"/>
                <a:gd name="connsiteY3" fmla="*/ 414721 h 414721"/>
                <a:gd name="connsiteX4" fmla="*/ 0 w 2557955"/>
                <a:gd name="connsiteY4" fmla="*/ 0 h 414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7955" h="414721">
                  <a:moveTo>
                    <a:pt x="0" y="0"/>
                  </a:moveTo>
                  <a:lnTo>
                    <a:pt x="2557955" y="0"/>
                  </a:lnTo>
                  <a:lnTo>
                    <a:pt x="2557955" y="414721"/>
                  </a:lnTo>
                  <a:lnTo>
                    <a:pt x="0" y="414721"/>
                  </a:lnTo>
                  <a:lnTo>
                    <a:pt x="0" y="0"/>
                  </a:lnTo>
                  <a:close/>
                </a:path>
              </a:pathLst>
            </a:custGeom>
            <a:noFill/>
            <a:ln>
              <a:noFill/>
            </a:ln>
            <a:effectLst/>
          </p:spPr>
          <p:txBody>
            <a:bodyPr spcFirstLastPara="0" vert="horz" wrap="square" lIns="0" tIns="15240" rIns="0" bIns="15240" numCol="1" spcCol="1270" anchor="ctr" anchorCtr="0">
              <a:noAutofit/>
            </a:bodyPr>
            <a:lstStyle/>
            <a:p>
              <a:pPr marL="285750" indent="-285750" defTabSz="533400">
                <a:lnSpc>
                  <a:spcPct val="90000"/>
                </a:lnSpc>
                <a:spcBef>
                  <a:spcPct val="0"/>
                </a:spcBef>
                <a:spcAft>
                  <a:spcPct val="35000"/>
                </a:spcAft>
                <a:buFont typeface="Arial" panose="020B0604020202020204" pitchFamily="34" charset="0"/>
                <a:buChar char="•"/>
              </a:pP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在运行情况发生变化后，预先的修正一些错误</a:t>
              </a:r>
            </a:p>
          </p:txBody>
        </p:sp>
        <p:sp>
          <p:nvSpPr>
            <p:cNvPr id="21" name="Freeform 20"/>
            <p:cNvSpPr/>
            <p:nvPr/>
          </p:nvSpPr>
          <p:spPr>
            <a:xfrm>
              <a:off x="2987824" y="6003592"/>
              <a:ext cx="3214054" cy="251914"/>
            </a:xfrm>
            <a:custGeom>
              <a:avLst/>
              <a:gdLst>
                <a:gd name="connsiteX0" fmla="*/ 0 w 2557955"/>
                <a:gd name="connsiteY0" fmla="*/ 0 h 224173"/>
                <a:gd name="connsiteX1" fmla="*/ 2557955 w 2557955"/>
                <a:gd name="connsiteY1" fmla="*/ 0 h 224173"/>
                <a:gd name="connsiteX2" fmla="*/ 2557955 w 2557955"/>
                <a:gd name="connsiteY2" fmla="*/ 224173 h 224173"/>
                <a:gd name="connsiteX3" fmla="*/ 0 w 2557955"/>
                <a:gd name="connsiteY3" fmla="*/ 224173 h 224173"/>
                <a:gd name="connsiteX4" fmla="*/ 0 w 2557955"/>
                <a:gd name="connsiteY4" fmla="*/ 0 h 224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7955" h="224173">
                  <a:moveTo>
                    <a:pt x="0" y="0"/>
                  </a:moveTo>
                  <a:lnTo>
                    <a:pt x="2557955" y="0"/>
                  </a:lnTo>
                  <a:lnTo>
                    <a:pt x="2557955" y="224173"/>
                  </a:lnTo>
                  <a:lnTo>
                    <a:pt x="0" y="224173"/>
                  </a:lnTo>
                  <a:lnTo>
                    <a:pt x="0" y="0"/>
                  </a:lnTo>
                  <a:close/>
                </a:path>
              </a:pathLst>
            </a:custGeom>
            <a:noFill/>
            <a:ln>
              <a:noFill/>
            </a:ln>
            <a:effectLst/>
          </p:spPr>
          <p:txBody>
            <a:bodyPr spcFirstLastPara="0" vert="horz" wrap="square" lIns="0" tIns="15240" rIns="0" bIns="15240" numCol="1" spcCol="1270" anchor="ctr" anchorCtr="0">
              <a:noAutofit/>
            </a:bodyPr>
            <a:lstStyle/>
            <a:p>
              <a:pPr marL="285750" indent="-285750" defTabSz="533400">
                <a:lnSpc>
                  <a:spcPct val="90000"/>
                </a:lnSpc>
                <a:spcBef>
                  <a:spcPct val="0"/>
                </a:spcBef>
                <a:spcAft>
                  <a:spcPct val="35000"/>
                </a:spcAft>
                <a:buFont typeface="Arial" panose="020B0604020202020204" pitchFamily="34" charset="0"/>
                <a:buChar char="•"/>
              </a:pP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编写必要的培训材料</a:t>
              </a:r>
            </a:p>
          </p:txBody>
        </p:sp>
        <p:sp>
          <p:nvSpPr>
            <p:cNvPr id="23" name="Freeform 22"/>
            <p:cNvSpPr/>
            <p:nvPr/>
          </p:nvSpPr>
          <p:spPr>
            <a:xfrm>
              <a:off x="2987824" y="7018914"/>
              <a:ext cx="3214054" cy="251914"/>
            </a:xfrm>
            <a:custGeom>
              <a:avLst/>
              <a:gdLst>
                <a:gd name="connsiteX0" fmla="*/ 0 w 2557955"/>
                <a:gd name="connsiteY0" fmla="*/ 0 h 224173"/>
                <a:gd name="connsiteX1" fmla="*/ 2557955 w 2557955"/>
                <a:gd name="connsiteY1" fmla="*/ 0 h 224173"/>
                <a:gd name="connsiteX2" fmla="*/ 2557955 w 2557955"/>
                <a:gd name="connsiteY2" fmla="*/ 224173 h 224173"/>
                <a:gd name="connsiteX3" fmla="*/ 0 w 2557955"/>
                <a:gd name="connsiteY3" fmla="*/ 224173 h 224173"/>
                <a:gd name="connsiteX4" fmla="*/ 0 w 2557955"/>
                <a:gd name="connsiteY4" fmla="*/ 0 h 224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7955" h="224173">
                  <a:moveTo>
                    <a:pt x="0" y="0"/>
                  </a:moveTo>
                  <a:lnTo>
                    <a:pt x="2557955" y="0"/>
                  </a:lnTo>
                  <a:lnTo>
                    <a:pt x="2557955" y="224173"/>
                  </a:lnTo>
                  <a:lnTo>
                    <a:pt x="0" y="224173"/>
                  </a:lnTo>
                  <a:lnTo>
                    <a:pt x="0" y="0"/>
                  </a:lnTo>
                  <a:close/>
                </a:path>
              </a:pathLst>
            </a:custGeom>
            <a:noFill/>
            <a:ln>
              <a:noFill/>
            </a:ln>
            <a:effectLst/>
          </p:spPr>
          <p:txBody>
            <a:bodyPr spcFirstLastPara="0" vert="horz" wrap="square" lIns="0" tIns="15240" rIns="0" bIns="15240" numCol="1" spcCol="1270" anchor="ctr" anchorCtr="0">
              <a:noAutofit/>
            </a:bodyPr>
            <a:lstStyle/>
            <a:p>
              <a:pPr marL="285750" indent="-285750" defTabSz="533400">
                <a:lnSpc>
                  <a:spcPct val="90000"/>
                </a:lnSpc>
                <a:spcBef>
                  <a:spcPct val="0"/>
                </a:spcBef>
                <a:spcAft>
                  <a:spcPct val="35000"/>
                </a:spcAft>
                <a:buFont typeface="Arial" panose="020B0604020202020204" pitchFamily="34" charset="0"/>
                <a:buChar char="•"/>
              </a:pPr>
              <a:r>
                <a:rPr lang="zh-CN" altLang="en-US" sz="200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对有关的人员进行培训</a:t>
              </a:r>
            </a:p>
          </p:txBody>
        </p:sp>
        <p:sp>
          <p:nvSpPr>
            <p:cNvPr id="25" name="Freeform 24"/>
            <p:cNvSpPr/>
            <p:nvPr/>
          </p:nvSpPr>
          <p:spPr>
            <a:xfrm>
              <a:off x="2987824" y="6511253"/>
              <a:ext cx="3214054" cy="251914"/>
            </a:xfrm>
            <a:custGeom>
              <a:avLst/>
              <a:gdLst>
                <a:gd name="connsiteX0" fmla="*/ 0 w 2557955"/>
                <a:gd name="connsiteY0" fmla="*/ 0 h 224173"/>
                <a:gd name="connsiteX1" fmla="*/ 2557955 w 2557955"/>
                <a:gd name="connsiteY1" fmla="*/ 0 h 224173"/>
                <a:gd name="connsiteX2" fmla="*/ 2557955 w 2557955"/>
                <a:gd name="connsiteY2" fmla="*/ 224173 h 224173"/>
                <a:gd name="connsiteX3" fmla="*/ 0 w 2557955"/>
                <a:gd name="connsiteY3" fmla="*/ 224173 h 224173"/>
                <a:gd name="connsiteX4" fmla="*/ 0 w 2557955"/>
                <a:gd name="connsiteY4" fmla="*/ 0 h 224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7955" h="224173">
                  <a:moveTo>
                    <a:pt x="0" y="0"/>
                  </a:moveTo>
                  <a:lnTo>
                    <a:pt x="2557955" y="0"/>
                  </a:lnTo>
                  <a:lnTo>
                    <a:pt x="2557955" y="224173"/>
                  </a:lnTo>
                  <a:lnTo>
                    <a:pt x="0" y="224173"/>
                  </a:lnTo>
                  <a:lnTo>
                    <a:pt x="0" y="0"/>
                  </a:lnTo>
                  <a:close/>
                </a:path>
              </a:pathLst>
            </a:custGeom>
            <a:noFill/>
            <a:ln>
              <a:noFill/>
            </a:ln>
            <a:effectLst/>
          </p:spPr>
          <p:txBody>
            <a:bodyPr spcFirstLastPara="0" vert="horz" wrap="square" lIns="0" tIns="15240" rIns="0" bIns="15240" numCol="1" spcCol="1270" anchor="ctr" anchorCtr="0">
              <a:noAutofit/>
            </a:bodyPr>
            <a:lstStyle/>
            <a:p>
              <a:pPr marL="285750" marR="0" lvl="0" indent="-285750" defTabSz="533400" eaLnBrk="1" fontAlgn="auto" latinLnBrk="0" hangingPunct="1">
                <a:lnSpc>
                  <a:spcPct val="90000"/>
                </a:lnSpc>
                <a:spcBef>
                  <a:spcPct val="0"/>
                </a:spcBef>
                <a:spcAft>
                  <a:spcPct val="35000"/>
                </a:spcAft>
                <a:buClrTx/>
                <a:buSzTx/>
                <a:buFont typeface="Arial" panose="020B0604020202020204" pitchFamily="34" charset="0"/>
                <a:buChar char="•"/>
                <a:tabLst/>
                <a:defRPr/>
              </a:pPr>
              <a:r>
                <a:rPr kumimoji="0" lang="zh-CN" altLang="en-US" sz="2000" b="0" i="0" u="none" strike="noStrike" kern="0" cap="none" spc="0" normalizeH="0" baseline="0" noProof="0" dirty="0" smtClean="0">
                  <a:ln>
                    <a:noFill/>
                  </a:ln>
                  <a:solidFill>
                    <a:srgbClr val="1D1B10">
                      <a:hueOff val="0"/>
                      <a:satOff val="0"/>
                      <a:lumOff val="0"/>
                      <a:alphaOff val="0"/>
                    </a:srgbClr>
                  </a:solidFill>
                  <a:effectLst/>
                  <a:uLnTx/>
                  <a:uFillTx/>
                  <a:latin typeface="微软雅黑" panose="020B0503020204020204" pitchFamily="34" charset="-122"/>
                  <a:ea typeface="微软雅黑" panose="020B0503020204020204" pitchFamily="34" charset="-122"/>
                </a:rPr>
                <a:t>同用户进行接触</a:t>
              </a:r>
            </a:p>
          </p:txBody>
        </p:sp>
        <p:sp>
          <p:nvSpPr>
            <p:cNvPr id="26" name="Oval 25"/>
            <p:cNvSpPr/>
            <p:nvPr/>
          </p:nvSpPr>
          <p:spPr>
            <a:xfrm>
              <a:off x="8692550" y="3813443"/>
              <a:ext cx="3523084" cy="869059"/>
            </a:xfrm>
            <a:prstGeom prst="ellipse">
              <a:avLst/>
            </a:prstGeom>
            <a:solidFill>
              <a:srgbClr val="4BACC6">
                <a:shade val="80000"/>
                <a:alpha val="50000"/>
                <a:hueOff val="-12"/>
                <a:satOff val="2396"/>
                <a:lumOff val="1965"/>
                <a:alphaOff val="-11250"/>
              </a:srgbClr>
            </a:solidFill>
            <a:ln w="25400" cap="flat" cmpd="sng" algn="ctr">
              <a:solidFill>
                <a:srgbClr val="FFFFFF">
                  <a:hueOff val="0"/>
                  <a:satOff val="0"/>
                  <a:lumOff val="0"/>
                  <a:alphaOff val="0"/>
                </a:srgbClr>
              </a:solidFill>
              <a:prstDash val="solid"/>
            </a:ln>
            <a:effectLst/>
          </p:spPr>
          <p:txBody>
            <a:bodyPr/>
            <a:lstStyle/>
            <a:p>
              <a:pPr marL="0" marR="0" lvl="0" indent="0" defTabSz="914400" eaLnBrk="1" fontAlgn="auto" latinLnBrk="0" hangingPunct="1">
                <a:lnSpc>
                  <a:spcPct val="100000"/>
                </a:lnSpc>
                <a:spcBef>
                  <a:spcPts val="0"/>
                </a:spcBef>
                <a:spcAft>
                  <a:spcPts val="0"/>
                </a:spcAft>
                <a:buClrTx/>
                <a:buSzTx/>
                <a:tabLst/>
                <a:defRPr/>
              </a:pPr>
              <a:endParaRPr kumimoji="0" lang="en-US" sz="2000" b="1" i="0" u="none" strike="noStrike" kern="0" cap="none" spc="0" normalizeH="0" baseline="0" noProof="0" dirty="0" smtClean="0">
                <a:ln>
                  <a:noFill/>
                </a:ln>
                <a:solidFill>
                  <a:srgbClr val="0070C0"/>
                </a:solidFill>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00347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962656" y="195851"/>
            <a:ext cx="3200400"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3.2.7 </a:t>
            </a:r>
            <a:r>
              <a:rPr lang="zh-CN" altLang="en-US" sz="2800" dirty="0">
                <a:solidFill>
                  <a:schemeClr val="tx1"/>
                </a:solidFill>
                <a:latin typeface="微软雅黑" panose="020B0503020204020204" pitchFamily="34" charset="-122"/>
                <a:ea typeface="微软雅黑" panose="020B0503020204020204" pitchFamily="34" charset="-122"/>
              </a:rPr>
              <a:t>维护阶段</a:t>
            </a:r>
          </a:p>
        </p:txBody>
      </p:sp>
      <p:sp>
        <p:nvSpPr>
          <p:cNvPr id="7" name="Text Placeholder 6"/>
          <p:cNvSpPr>
            <a:spLocks noGrp="1"/>
          </p:cNvSpPr>
          <p:nvPr>
            <p:ph idx="4294967295"/>
          </p:nvPr>
        </p:nvSpPr>
        <p:spPr>
          <a:xfrm>
            <a:off x="265471" y="955061"/>
            <a:ext cx="7746959" cy="2520314"/>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维护阶段</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开发更新测试计划</a:t>
            </a:r>
          </a:p>
          <a:p>
            <a:pPr lvl="1"/>
            <a:endParaRPr lang="zh-CN" altLang="en-US" sz="2000" dirty="0">
              <a:latin typeface="微软雅黑" panose="020B0503020204020204" pitchFamily="34" charset="-122"/>
              <a:ea typeface="微软雅黑" panose="020B0503020204020204" pitchFamily="34" charset="-122"/>
            </a:endParaRPr>
          </a:p>
          <a:p>
            <a:pPr lvl="4">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rPr>
              <a:t>测试计划要简短，必须在短时间内完成</a:t>
            </a:r>
            <a:r>
              <a:rPr lang="zh-CN" altLang="en-US" sz="2000" dirty="0" smtClean="0">
                <a:latin typeface="微软雅黑" panose="020B0503020204020204" pitchFamily="34" charset="-122"/>
                <a:ea typeface="微软雅黑" panose="020B0503020204020204" pitchFamily="34" charset="-122"/>
              </a:rPr>
              <a:t>。</a:t>
            </a:r>
            <a:endParaRPr lang="en-US" altLang="zh-CN" sz="2000" dirty="0" smtClean="0">
              <a:latin typeface="微软雅黑" panose="020B0503020204020204" pitchFamily="34" charset="-122"/>
              <a:ea typeface="微软雅黑" panose="020B0503020204020204" pitchFamily="34" charset="-122"/>
            </a:endParaRPr>
          </a:p>
          <a:p>
            <a:pPr lvl="4">
              <a:buFont typeface="微软雅黑" panose="020B0503020204020204" pitchFamily="34" charset="-122"/>
              <a:buChar char="−"/>
            </a:pPr>
            <a:endParaRPr lang="zh-CN" altLang="en-US" sz="2000" dirty="0">
              <a:latin typeface="微软雅黑" panose="020B0503020204020204" pitchFamily="34" charset="-122"/>
              <a:ea typeface="微软雅黑" panose="020B0503020204020204" pitchFamily="34" charset="-122"/>
            </a:endParaRPr>
          </a:p>
          <a:p>
            <a:pPr lvl="4">
              <a:buFont typeface="微软雅黑" panose="020B0503020204020204" pitchFamily="34" charset="-122"/>
              <a:buChar char="−"/>
            </a:pPr>
            <a:r>
              <a:rPr lang="zh-CN" altLang="en-US" sz="2000" dirty="0">
                <a:latin typeface="微软雅黑" panose="020B0503020204020204" pitchFamily="34" charset="-122"/>
                <a:ea typeface="微软雅黑" panose="020B0503020204020204" pitchFamily="34" charset="-122"/>
              </a:rPr>
              <a:t>只测试变化的部分</a:t>
            </a:r>
          </a:p>
          <a:p>
            <a:pPr lvl="4">
              <a:buFont typeface="微软雅黑" panose="020B0503020204020204" pitchFamily="34" charset="-122"/>
              <a:buChar char="−"/>
            </a:pPr>
            <a:endParaRPr lang="en-US" altLang="zh-CN" sz="2000" dirty="0" smtClean="0">
              <a:latin typeface="微软雅黑" panose="020B0503020204020204" pitchFamily="34" charset="-122"/>
              <a:ea typeface="微软雅黑" panose="020B0503020204020204" pitchFamily="34" charset="-122"/>
            </a:endParaRPr>
          </a:p>
          <a:p>
            <a:pPr lvl="4">
              <a:buFont typeface="微软雅黑" panose="020B0503020204020204" pitchFamily="34" charset="-122"/>
              <a:buChar char="−"/>
            </a:pPr>
            <a:r>
              <a:rPr lang="zh-CN" altLang="en-US" sz="2000" dirty="0" smtClean="0">
                <a:latin typeface="微软雅黑" panose="020B0503020204020204" pitchFamily="34" charset="-122"/>
                <a:ea typeface="微软雅黑" panose="020B0503020204020204" pitchFamily="34" charset="-122"/>
              </a:rPr>
              <a:t>两</a:t>
            </a:r>
            <a:r>
              <a:rPr lang="zh-CN" altLang="en-US" sz="2000" dirty="0">
                <a:latin typeface="微软雅黑" panose="020B0503020204020204" pitchFamily="34" charset="-122"/>
                <a:ea typeface="微软雅黑" panose="020B0503020204020204" pitchFamily="34" charset="-122"/>
              </a:rPr>
              <a:t>点：测试什么，如何测试</a:t>
            </a:r>
          </a:p>
          <a:p>
            <a:pPr lvl="4">
              <a:buFont typeface="微软雅黑" panose="020B0503020204020204" pitchFamily="34" charset="-122"/>
              <a:buChar char="−"/>
            </a:pPr>
            <a:endParaRPr lang="en-US" altLang="zh-CN" sz="2000" dirty="0" smtClean="0">
              <a:latin typeface="微软雅黑" panose="020B0503020204020204" pitchFamily="34" charset="-122"/>
              <a:ea typeface="微软雅黑" panose="020B0503020204020204" pitchFamily="34" charset="-122"/>
            </a:endParaRPr>
          </a:p>
          <a:p>
            <a:pPr lvl="4">
              <a:buFont typeface="微软雅黑" panose="020B0503020204020204" pitchFamily="34" charset="-122"/>
              <a:buChar char="−"/>
            </a:pPr>
            <a:r>
              <a:rPr lang="zh-CN" altLang="en-US" sz="2000" dirty="0" smtClean="0">
                <a:latin typeface="微软雅黑" panose="020B0503020204020204" pitchFamily="34" charset="-122"/>
                <a:ea typeface="微软雅黑" panose="020B0503020204020204" pitchFamily="34" charset="-122"/>
              </a:rPr>
              <a:t>明</a:t>
            </a:r>
            <a:r>
              <a:rPr lang="zh-CN" altLang="en-US" sz="2000" dirty="0">
                <a:latin typeface="微软雅黑" panose="020B0503020204020204" pitchFamily="34" charset="-122"/>
                <a:ea typeface="微软雅黑" panose="020B0503020204020204" pitchFamily="34" charset="-122"/>
              </a:rPr>
              <a:t>确测试要素</a:t>
            </a:r>
          </a:p>
          <a:p>
            <a:pPr lvl="1"/>
            <a:endParaRPr lang="en-US" altLang="zh-CN" dirty="0">
              <a:latin typeface="微软雅黑" panose="020B0503020204020204" pitchFamily="34" charset="-122"/>
              <a:ea typeface="微软雅黑" panose="020B0503020204020204" pitchFamily="34" charset="-122"/>
            </a:endParaRPr>
          </a:p>
        </p:txBody>
      </p:sp>
      <p:pic>
        <p:nvPicPr>
          <p:cNvPr id="2" name="Picture 1"/>
          <p:cNvPicPr>
            <a:picLocks noChangeAspect="1"/>
          </p:cNvPicPr>
          <p:nvPr/>
        </p:nvPicPr>
        <p:blipFill>
          <a:blip r:embed="rId3"/>
          <a:stretch>
            <a:fillRect/>
          </a:stretch>
        </p:blipFill>
        <p:spPr>
          <a:xfrm>
            <a:off x="5056822" y="3475374"/>
            <a:ext cx="2955608" cy="2864466"/>
          </a:xfrm>
          <a:prstGeom prst="rect">
            <a:avLst/>
          </a:prstGeom>
        </p:spPr>
      </p:pic>
    </p:spTree>
    <p:extLst>
      <p:ext uri="{BB962C8B-B14F-4D97-AF65-F5344CB8AC3E}">
        <p14:creationId xmlns:p14="http://schemas.microsoft.com/office/powerpoint/2010/main" val="261080827"/>
      </p:ext>
    </p:extLst>
  </p:cSld>
  <p:clrMapOvr>
    <a:masterClrMapping/>
  </p:clrMapOvr>
  <p:transition>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926080" y="158021"/>
            <a:ext cx="3090672"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3.2.7 </a:t>
            </a:r>
            <a:r>
              <a:rPr lang="zh-CN" altLang="en-US" sz="2800" dirty="0">
                <a:solidFill>
                  <a:schemeClr val="tx1"/>
                </a:solidFill>
                <a:latin typeface="微软雅黑" panose="020B0503020204020204" pitchFamily="34" charset="-122"/>
                <a:ea typeface="微软雅黑" panose="020B0503020204020204" pitchFamily="34" charset="-122"/>
              </a:rPr>
              <a:t>维护阶段</a:t>
            </a:r>
          </a:p>
        </p:txBody>
      </p:sp>
      <p:sp>
        <p:nvSpPr>
          <p:cNvPr id="7" name="Text Placeholder 6"/>
          <p:cNvSpPr>
            <a:spLocks noGrp="1"/>
          </p:cNvSpPr>
          <p:nvPr>
            <p:ph idx="4294967295"/>
          </p:nvPr>
        </p:nvSpPr>
        <p:spPr>
          <a:xfrm>
            <a:off x="0" y="1736725"/>
            <a:ext cx="8120063" cy="4664075"/>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维护阶段</a:t>
            </a:r>
            <a:endParaRPr lang="en-US" altLang="zh-CN" sz="2400" b="1" dirty="0" smtClean="0">
              <a:solidFill>
                <a:srgbClr val="0070C0"/>
              </a:solidFill>
              <a:latin typeface="微软雅黑" panose="020B0503020204020204" pitchFamily="34" charset="-122"/>
              <a:ea typeface="微软雅黑" panose="020B0503020204020204" pitchFamily="34" charset="-122"/>
            </a:endParaRPr>
          </a:p>
          <a:p>
            <a:pPr lvl="1"/>
            <a:r>
              <a:rPr lang="zh-CN" altLang="en-US" sz="2000" b="1" dirty="0" smtClean="0">
                <a:latin typeface="微软雅黑" panose="020B0503020204020204" pitchFamily="34" charset="-122"/>
                <a:ea typeface="微软雅黑" panose="020B0503020204020204" pitchFamily="34" charset="-122"/>
              </a:rPr>
              <a:t>编制</a:t>
            </a:r>
            <a:r>
              <a:rPr lang="zh-CN" altLang="en-US" sz="2000" b="1" dirty="0">
                <a:latin typeface="微软雅黑" panose="020B0503020204020204" pitchFamily="34" charset="-122"/>
                <a:ea typeface="微软雅黑" panose="020B0503020204020204" pitchFamily="34" charset="-122"/>
              </a:rPr>
              <a:t>培训</a:t>
            </a:r>
            <a:r>
              <a:rPr lang="zh-CN" altLang="en-US" sz="2000" b="1" dirty="0" smtClean="0">
                <a:latin typeface="微软雅黑" panose="020B0503020204020204" pitchFamily="34" charset="-122"/>
                <a:ea typeface="微软雅黑" panose="020B0503020204020204" pitchFamily="34" charset="-122"/>
              </a:rPr>
              <a:t>计划：</a:t>
            </a:r>
            <a:endParaRPr lang="zh-CN" altLang="en-US" sz="2000" b="1" dirty="0">
              <a:latin typeface="微软雅黑" panose="020B0503020204020204" pitchFamily="34" charset="-122"/>
              <a:ea typeface="微软雅黑" panose="020B0503020204020204" pitchFamily="34" charset="-122"/>
            </a:endParaRPr>
          </a:p>
          <a:p>
            <a:pPr lvl="2">
              <a:lnSpc>
                <a:spcPct val="150000"/>
              </a:lnSpc>
            </a:pPr>
            <a:r>
              <a:rPr lang="zh-CN" altLang="en-US" dirty="0" smtClean="0">
                <a:latin typeface="微软雅黑" panose="020B0503020204020204" pitchFamily="34" charset="-122"/>
                <a:ea typeface="微软雅黑" panose="020B0503020204020204" pitchFamily="34" charset="-122"/>
              </a:rPr>
              <a:t>对</a:t>
            </a:r>
            <a:r>
              <a:rPr lang="zh-CN" altLang="en-US" dirty="0">
                <a:latin typeface="微软雅黑" panose="020B0503020204020204" pitchFamily="34" charset="-122"/>
                <a:ea typeface="微软雅黑" panose="020B0503020204020204" pitchFamily="34" charset="-122"/>
              </a:rPr>
              <a:t>系统进行概</a:t>
            </a:r>
            <a:r>
              <a:rPr lang="zh-CN" altLang="en-US" dirty="0" smtClean="0">
                <a:latin typeface="微软雅黑" panose="020B0503020204020204" pitchFamily="34" charset="-122"/>
                <a:ea typeface="微软雅黑" panose="020B0503020204020204" pitchFamily="34" charset="-122"/>
              </a:rPr>
              <a:t>览</a:t>
            </a:r>
            <a:endParaRPr lang="en-US" altLang="zh-CN" dirty="0" smtClean="0">
              <a:latin typeface="微软雅黑" panose="020B0503020204020204" pitchFamily="34" charset="-122"/>
              <a:ea typeface="微软雅黑" panose="020B0503020204020204" pitchFamily="34" charset="-122"/>
            </a:endParaRPr>
          </a:p>
          <a:p>
            <a:pPr lvl="2">
              <a:lnSpc>
                <a:spcPct val="150000"/>
              </a:lnSpc>
            </a:pPr>
            <a:r>
              <a:rPr lang="zh-CN" altLang="en-US" dirty="0" smtClean="0">
                <a:latin typeface="微软雅黑" panose="020B0503020204020204" pitchFamily="34" charset="-122"/>
                <a:ea typeface="微软雅黑" panose="020B0503020204020204" pitchFamily="34" charset="-122"/>
              </a:rPr>
              <a:t>对</a:t>
            </a:r>
            <a:r>
              <a:rPr lang="zh-CN" altLang="en-US" dirty="0">
                <a:latin typeface="微软雅黑" panose="020B0503020204020204" pitchFamily="34" charset="-122"/>
                <a:ea typeface="微软雅黑" panose="020B0503020204020204" pitchFamily="34" charset="-122"/>
              </a:rPr>
              <a:t>系统假定一些错误，给出处理方</a:t>
            </a:r>
            <a:r>
              <a:rPr lang="zh-CN" altLang="en-US" dirty="0" smtClean="0">
                <a:latin typeface="微软雅黑" panose="020B0503020204020204" pitchFamily="34" charset="-122"/>
                <a:ea typeface="微软雅黑" panose="020B0503020204020204" pitchFamily="34" charset="-122"/>
              </a:rPr>
              <a:t>法</a:t>
            </a:r>
            <a:endParaRPr lang="en-US" altLang="zh-CN" dirty="0" smtClean="0">
              <a:latin typeface="微软雅黑" panose="020B0503020204020204" pitchFamily="34" charset="-122"/>
              <a:ea typeface="微软雅黑" panose="020B0503020204020204" pitchFamily="34" charset="-122"/>
            </a:endParaRPr>
          </a:p>
          <a:p>
            <a:pPr lvl="2">
              <a:lnSpc>
                <a:spcPct val="150000"/>
              </a:lnSpc>
            </a:pPr>
            <a:r>
              <a:rPr lang="zh-CN" altLang="en-US" dirty="0" smtClean="0">
                <a:latin typeface="微软雅黑" panose="020B0503020204020204" pitchFamily="34" charset="-122"/>
                <a:ea typeface="微软雅黑" panose="020B0503020204020204" pitchFamily="34" charset="-122"/>
              </a:rPr>
              <a:t>培训</a:t>
            </a:r>
            <a:r>
              <a:rPr lang="zh-CN" altLang="en-US" dirty="0">
                <a:latin typeface="微软雅黑" panose="020B0503020204020204" pitchFamily="34" charset="-122"/>
                <a:ea typeface="微软雅黑" panose="020B0503020204020204" pitchFamily="34" charset="-122"/>
              </a:rPr>
              <a:t>材</a:t>
            </a:r>
            <a:r>
              <a:rPr lang="zh-CN" altLang="en-US" dirty="0" smtClean="0">
                <a:latin typeface="微软雅黑" panose="020B0503020204020204" pitchFamily="34" charset="-122"/>
                <a:ea typeface="微软雅黑" panose="020B0503020204020204" pitchFamily="34" charset="-122"/>
              </a:rPr>
              <a:t>料</a:t>
            </a:r>
            <a:endParaRPr lang="en-US" altLang="zh-CN" dirty="0" smtClean="0">
              <a:latin typeface="微软雅黑" panose="020B0503020204020204" pitchFamily="34" charset="-122"/>
              <a:ea typeface="微软雅黑" panose="020B0503020204020204" pitchFamily="34" charset="-122"/>
            </a:endParaRPr>
          </a:p>
          <a:p>
            <a:pPr lvl="3"/>
            <a:r>
              <a:rPr lang="zh-CN" altLang="en-US" sz="2000" dirty="0">
                <a:latin typeface="微软雅黑" panose="020B0503020204020204" pitchFamily="34" charset="-122"/>
                <a:ea typeface="微软雅黑" panose="020B0503020204020204" pitchFamily="34" charset="-122"/>
              </a:rPr>
              <a:t>对项目内容的陈述</a:t>
            </a:r>
          </a:p>
          <a:p>
            <a:pPr lvl="3"/>
            <a:r>
              <a:rPr lang="zh-CN" altLang="en-US" sz="2000" dirty="0">
                <a:latin typeface="微软雅黑" panose="020B0503020204020204" pitchFamily="34" charset="-122"/>
                <a:ea typeface="微软雅黑" panose="020B0503020204020204" pitchFamily="34" charset="-122"/>
              </a:rPr>
              <a:t>用户使用方法</a:t>
            </a:r>
          </a:p>
          <a:p>
            <a:pPr lvl="3"/>
            <a:r>
              <a:rPr lang="zh-CN" altLang="en-US" sz="2000" dirty="0">
                <a:latin typeface="微软雅黑" panose="020B0503020204020204" pitchFamily="34" charset="-122"/>
                <a:ea typeface="微软雅黑" panose="020B0503020204020204" pitchFamily="34" charset="-122"/>
              </a:rPr>
              <a:t>对错误列表上的问题给出解释</a:t>
            </a:r>
          </a:p>
          <a:p>
            <a:pPr lvl="3"/>
            <a:r>
              <a:rPr lang="zh-CN" altLang="en-US" sz="2000" dirty="0">
                <a:latin typeface="微软雅黑" panose="020B0503020204020204" pitchFamily="34" charset="-122"/>
                <a:ea typeface="微软雅黑" panose="020B0503020204020204" pitchFamily="34" charset="-122"/>
              </a:rPr>
              <a:t>对报告进行解释，并且说明如何使用他们（图标，数据等）</a:t>
            </a:r>
          </a:p>
          <a:p>
            <a:pPr lvl="3"/>
            <a:r>
              <a:rPr lang="zh-CN" altLang="en-US" sz="2000" dirty="0">
                <a:latin typeface="微软雅黑" panose="020B0503020204020204" pitchFamily="34" charset="-122"/>
                <a:ea typeface="微软雅黑" panose="020B0503020204020204" pitchFamily="34" charset="-122"/>
              </a:rPr>
              <a:t>对输入数据进行解释</a:t>
            </a:r>
          </a:p>
          <a:p>
            <a:pPr lvl="2"/>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5821977"/>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64237"/>
            <a:ext cx="8123238" cy="574675"/>
          </a:xfrm>
        </p:spPr>
        <p:txBody>
          <a:bodyPr/>
          <a:lstStyle/>
          <a:p>
            <a:r>
              <a:rPr lang="en-US" altLang="zh-CN" sz="2800" dirty="0" smtClean="0">
                <a:solidFill>
                  <a:schemeClr val="tx1"/>
                </a:solidFill>
                <a:latin typeface="微软雅黑" panose="020B0503020204020204" pitchFamily="34" charset="-122"/>
                <a:ea typeface="微软雅黑" panose="020B0503020204020204" pitchFamily="34" charset="-122"/>
              </a:rPr>
              <a:t>3.1 </a:t>
            </a:r>
            <a:r>
              <a:rPr lang="zh-CN" altLang="en-US" sz="2800" dirty="0" smtClean="0">
                <a:solidFill>
                  <a:schemeClr val="tx1"/>
                </a:solidFill>
                <a:latin typeface="微软雅黑" panose="020B0503020204020204" pitchFamily="34" charset="-122"/>
                <a:ea typeface="微软雅黑" panose="020B0503020204020204" pitchFamily="34" charset="-122"/>
              </a:rPr>
              <a:t>生命周期测试概念</a:t>
            </a:r>
            <a:endParaRPr lang="en-GB" sz="2800" dirty="0">
              <a:solidFill>
                <a:schemeClr val="tx1"/>
              </a:solidFill>
              <a:latin typeface="微软雅黑" panose="020B0503020204020204" pitchFamily="34" charset="-122"/>
              <a:ea typeface="微软雅黑" panose="020B0503020204020204" pitchFamily="34" charset="-122"/>
            </a:endParaRPr>
          </a:p>
        </p:txBody>
      </p:sp>
      <p:sp>
        <p:nvSpPr>
          <p:cNvPr id="7" name="Text Placeholder 6"/>
          <p:cNvSpPr>
            <a:spLocks noGrp="1"/>
          </p:cNvSpPr>
          <p:nvPr>
            <p:ph idx="4294967295"/>
          </p:nvPr>
        </p:nvSpPr>
        <p:spPr>
          <a:xfrm>
            <a:off x="0" y="1336675"/>
            <a:ext cx="8120063" cy="4541838"/>
          </a:xfrm>
        </p:spPr>
        <p:txBody>
          <a:bodyPr/>
          <a:lstStyle/>
          <a:p>
            <a:pPr lvl="1"/>
            <a:endParaRPr lang="en-US" altLang="zh-CN" dirty="0" smtClean="0">
              <a:latin typeface="微软雅黑" panose="020B0503020204020204" pitchFamily="34" charset="-122"/>
              <a:ea typeface="微软雅黑" panose="020B0503020204020204" pitchFamily="34" charset="-122"/>
            </a:endParaRPr>
          </a:p>
          <a:p>
            <a:pPr lvl="0"/>
            <a:r>
              <a:rPr lang="zh-CN" altLang="en-US" sz="2400" dirty="0" smtClean="0">
                <a:solidFill>
                  <a:srgbClr val="0096D6"/>
                </a:solidFill>
                <a:latin typeface="微软雅黑" panose="020B0503020204020204" pitchFamily="34" charset="-122"/>
                <a:ea typeface="微软雅黑" panose="020B0503020204020204" pitchFamily="34" charset="-122"/>
              </a:rPr>
              <a:t>软件测试过程包括</a:t>
            </a:r>
          </a:p>
          <a:p>
            <a:pPr marL="285750" lvl="1"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每个阶段都有一系列任务</a:t>
            </a:r>
            <a:endParaRPr lang="en-US" altLang="zh-CN" sz="2000" dirty="0" smtClean="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0"/>
            <a:endParaRPr lang="zh-CN" altLang="en-US" dirty="0">
              <a:solidFill>
                <a:srgbClr val="0096D6"/>
              </a:solidFill>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329184" y="2320672"/>
            <a:ext cx="8511617" cy="2952328"/>
            <a:chOff x="289479" y="3356992"/>
            <a:chExt cx="8511617" cy="2952328"/>
          </a:xfrm>
        </p:grpSpPr>
        <p:sp>
          <p:nvSpPr>
            <p:cNvPr id="6" name="Right Arrow 5"/>
            <p:cNvSpPr/>
            <p:nvPr/>
          </p:nvSpPr>
          <p:spPr>
            <a:xfrm>
              <a:off x="289479" y="3356992"/>
              <a:ext cx="8511617" cy="2952328"/>
            </a:xfrm>
            <a:prstGeom prst="rightArrow">
              <a:avLst>
                <a:gd name="adj1" fmla="val 51106"/>
                <a:gd name="adj2" fmla="val 50000"/>
              </a:avLst>
            </a:prstGeom>
            <a:solidFill>
              <a:srgbClr val="4BACC6">
                <a:tint val="40000"/>
                <a:hueOff val="0"/>
                <a:satOff val="0"/>
                <a:lumOff val="0"/>
                <a:alphaOff val="0"/>
              </a:srgbClr>
            </a:solidFill>
            <a:ln>
              <a:noFill/>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rgbClr val="1D1B10">
                    <a:hueOff val="0"/>
                    <a:satOff val="0"/>
                    <a:lumOff val="0"/>
                    <a:alphaOff val="0"/>
                  </a:srgbClr>
                </a:solidFill>
                <a:effectLst/>
                <a:uLnTx/>
                <a:uFillTx/>
                <a:latin typeface="微软雅黑" panose="020B0503020204020204" pitchFamily="34" charset="-122"/>
                <a:ea typeface="微软雅黑" panose="020B0503020204020204" pitchFamily="34" charset="-122"/>
              </a:endParaRPr>
            </a:p>
          </p:txBody>
        </p:sp>
        <p:sp>
          <p:nvSpPr>
            <p:cNvPr id="8" name="Freeform 7"/>
            <p:cNvSpPr/>
            <p:nvPr/>
          </p:nvSpPr>
          <p:spPr>
            <a:xfrm>
              <a:off x="1661966" y="4243288"/>
              <a:ext cx="1249732" cy="1180932"/>
            </a:xfrm>
            <a:custGeom>
              <a:avLst/>
              <a:gdLst>
                <a:gd name="connsiteX0" fmla="*/ 0 w 1249732"/>
                <a:gd name="connsiteY0" fmla="*/ 208293 h 1872208"/>
                <a:gd name="connsiteX1" fmla="*/ 208293 w 1249732"/>
                <a:gd name="connsiteY1" fmla="*/ 0 h 1872208"/>
                <a:gd name="connsiteX2" fmla="*/ 1041439 w 1249732"/>
                <a:gd name="connsiteY2" fmla="*/ 0 h 1872208"/>
                <a:gd name="connsiteX3" fmla="*/ 1249732 w 1249732"/>
                <a:gd name="connsiteY3" fmla="*/ 208293 h 1872208"/>
                <a:gd name="connsiteX4" fmla="*/ 1249732 w 1249732"/>
                <a:gd name="connsiteY4" fmla="*/ 1663915 h 1872208"/>
                <a:gd name="connsiteX5" fmla="*/ 1041439 w 1249732"/>
                <a:gd name="connsiteY5" fmla="*/ 1872208 h 1872208"/>
                <a:gd name="connsiteX6" fmla="*/ 208293 w 1249732"/>
                <a:gd name="connsiteY6" fmla="*/ 1872208 h 1872208"/>
                <a:gd name="connsiteX7" fmla="*/ 0 w 1249732"/>
                <a:gd name="connsiteY7" fmla="*/ 1663915 h 1872208"/>
                <a:gd name="connsiteX8" fmla="*/ 0 w 1249732"/>
                <a:gd name="connsiteY8" fmla="*/ 208293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732" h="1872208">
                  <a:moveTo>
                    <a:pt x="0" y="208293"/>
                  </a:moveTo>
                  <a:cubicBezTo>
                    <a:pt x="0" y="93256"/>
                    <a:pt x="93256" y="0"/>
                    <a:pt x="208293" y="0"/>
                  </a:cubicBezTo>
                  <a:lnTo>
                    <a:pt x="1041439" y="0"/>
                  </a:lnTo>
                  <a:cubicBezTo>
                    <a:pt x="1156476" y="0"/>
                    <a:pt x="1249732" y="93256"/>
                    <a:pt x="1249732" y="208293"/>
                  </a:cubicBezTo>
                  <a:lnTo>
                    <a:pt x="1249732" y="1663915"/>
                  </a:lnTo>
                  <a:cubicBezTo>
                    <a:pt x="1249732" y="1778952"/>
                    <a:pt x="1156476" y="1872208"/>
                    <a:pt x="1041439" y="1872208"/>
                  </a:cubicBezTo>
                  <a:lnTo>
                    <a:pt x="208293" y="1872208"/>
                  </a:lnTo>
                  <a:cubicBezTo>
                    <a:pt x="93256" y="1872208"/>
                    <a:pt x="0" y="1778952"/>
                    <a:pt x="0" y="1663915"/>
                  </a:cubicBezTo>
                  <a:lnTo>
                    <a:pt x="0" y="208293"/>
                  </a:lnTo>
                  <a:close/>
                </a:path>
              </a:pathLst>
            </a:custGeom>
            <a:solidFill>
              <a:srgbClr val="4BACC6">
                <a:alpha val="90000"/>
                <a:hueOff val="0"/>
                <a:satOff val="0"/>
                <a:lumOff val="0"/>
                <a:alphaOff val="0"/>
              </a:srgbClr>
            </a:solidFill>
            <a:ln w="25400" cap="flat" cmpd="sng" algn="ctr">
              <a:solidFill>
                <a:srgbClr val="FFFFFF">
                  <a:hueOff val="0"/>
                  <a:satOff val="0"/>
                  <a:lumOff val="0"/>
                  <a:alphaOff val="0"/>
                </a:srgbClr>
              </a:solidFill>
              <a:prstDash val="solid"/>
            </a:ln>
            <a:effectLst/>
          </p:spPr>
          <p:txBody>
            <a:bodyPr spcFirstLastPara="0" vert="horz" wrap="square" lIns="190547" tIns="190547" rIns="190547" bIns="190547" numCol="1" spcCol="1270" anchor="ctr" anchorCtr="0">
              <a:noAutofit/>
            </a:bodyPr>
            <a:lstStyle/>
            <a:p>
              <a:pPr marL="0" marR="0" lvl="0" indent="0" algn="ctr" defTabSz="1511300" eaLnBrk="1" fontAlgn="auto" latinLnBrk="0" hangingPunct="1">
                <a:lnSpc>
                  <a:spcPct val="90000"/>
                </a:lnSpc>
                <a:spcBef>
                  <a:spcPct val="0"/>
                </a:spcBef>
                <a:spcAft>
                  <a:spcPct val="35000"/>
                </a:spcAft>
                <a:buClrTx/>
                <a:buSzTx/>
                <a:buFontTx/>
                <a:buNone/>
                <a:tabLst/>
                <a:defRPr/>
              </a:pPr>
              <a:r>
                <a:rPr kumimoji="0" lang="zh-CN" altLang="en-US" sz="280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测试方案</a:t>
              </a:r>
              <a:endParaRPr kumimoji="0" lang="en-US" sz="280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9" name="Freeform 8"/>
            <p:cNvSpPr/>
            <p:nvPr/>
          </p:nvSpPr>
          <p:spPr>
            <a:xfrm>
              <a:off x="305805" y="4243288"/>
              <a:ext cx="1249732" cy="1180932"/>
            </a:xfrm>
            <a:custGeom>
              <a:avLst/>
              <a:gdLst>
                <a:gd name="connsiteX0" fmla="*/ 0 w 1249732"/>
                <a:gd name="connsiteY0" fmla="*/ 208293 h 1872208"/>
                <a:gd name="connsiteX1" fmla="*/ 208293 w 1249732"/>
                <a:gd name="connsiteY1" fmla="*/ 0 h 1872208"/>
                <a:gd name="connsiteX2" fmla="*/ 1041439 w 1249732"/>
                <a:gd name="connsiteY2" fmla="*/ 0 h 1872208"/>
                <a:gd name="connsiteX3" fmla="*/ 1249732 w 1249732"/>
                <a:gd name="connsiteY3" fmla="*/ 208293 h 1872208"/>
                <a:gd name="connsiteX4" fmla="*/ 1249732 w 1249732"/>
                <a:gd name="connsiteY4" fmla="*/ 1663915 h 1872208"/>
                <a:gd name="connsiteX5" fmla="*/ 1041439 w 1249732"/>
                <a:gd name="connsiteY5" fmla="*/ 1872208 h 1872208"/>
                <a:gd name="connsiteX6" fmla="*/ 208293 w 1249732"/>
                <a:gd name="connsiteY6" fmla="*/ 1872208 h 1872208"/>
                <a:gd name="connsiteX7" fmla="*/ 0 w 1249732"/>
                <a:gd name="connsiteY7" fmla="*/ 1663915 h 1872208"/>
                <a:gd name="connsiteX8" fmla="*/ 0 w 1249732"/>
                <a:gd name="connsiteY8" fmla="*/ 208293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732" h="1872208">
                  <a:moveTo>
                    <a:pt x="0" y="208293"/>
                  </a:moveTo>
                  <a:cubicBezTo>
                    <a:pt x="0" y="93256"/>
                    <a:pt x="93256" y="0"/>
                    <a:pt x="208293" y="0"/>
                  </a:cubicBezTo>
                  <a:lnTo>
                    <a:pt x="1041439" y="0"/>
                  </a:lnTo>
                  <a:cubicBezTo>
                    <a:pt x="1156476" y="0"/>
                    <a:pt x="1249732" y="93256"/>
                    <a:pt x="1249732" y="208293"/>
                  </a:cubicBezTo>
                  <a:lnTo>
                    <a:pt x="1249732" y="1663915"/>
                  </a:lnTo>
                  <a:cubicBezTo>
                    <a:pt x="1249732" y="1778952"/>
                    <a:pt x="1156476" y="1872208"/>
                    <a:pt x="1041439" y="1872208"/>
                  </a:cubicBezTo>
                  <a:lnTo>
                    <a:pt x="208293" y="1872208"/>
                  </a:lnTo>
                  <a:cubicBezTo>
                    <a:pt x="93256" y="1872208"/>
                    <a:pt x="0" y="1778952"/>
                    <a:pt x="0" y="1663915"/>
                  </a:cubicBezTo>
                  <a:lnTo>
                    <a:pt x="0" y="208293"/>
                  </a:lnTo>
                  <a:close/>
                </a:path>
              </a:pathLst>
            </a:custGeom>
            <a:solidFill>
              <a:srgbClr val="4BACC6">
                <a:alpha val="90000"/>
                <a:hueOff val="0"/>
                <a:satOff val="0"/>
                <a:lumOff val="0"/>
                <a:alphaOff val="-8000"/>
              </a:srgbClr>
            </a:solidFill>
            <a:ln w="25400" cap="flat" cmpd="sng" algn="ctr">
              <a:solidFill>
                <a:srgbClr val="FFFFFF">
                  <a:hueOff val="0"/>
                  <a:satOff val="0"/>
                  <a:lumOff val="0"/>
                  <a:alphaOff val="0"/>
                </a:srgbClr>
              </a:solidFill>
              <a:prstDash val="solid"/>
            </a:ln>
            <a:effectLst/>
          </p:spPr>
          <p:txBody>
            <a:bodyPr spcFirstLastPara="0" vert="horz" wrap="square" lIns="190547" tIns="190547" rIns="190547" bIns="190547" numCol="1" spcCol="1270" anchor="ctr" anchorCtr="0">
              <a:noAutofit/>
            </a:bodyPr>
            <a:lstStyle/>
            <a:p>
              <a:pPr algn="ctr" defTabSz="1511300">
                <a:lnSpc>
                  <a:spcPct val="90000"/>
                </a:lnSpc>
                <a:spcBef>
                  <a:spcPct val="0"/>
                </a:spcBef>
                <a:spcAft>
                  <a:spcPct val="35000"/>
                </a:spcAft>
                <a:defRPr/>
              </a:pPr>
              <a:r>
                <a:rPr lang="zh-CN" altLang="en-US" sz="2800" kern="0" dirty="0">
                  <a:latin typeface="微软雅黑" panose="020B0503020204020204" pitchFamily="34" charset="-122"/>
                  <a:ea typeface="微软雅黑" panose="020B0503020204020204" pitchFamily="34" charset="-122"/>
                </a:rPr>
                <a:t>测试</a:t>
              </a:r>
              <a:endParaRPr lang="en-US" altLang="zh-CN" sz="2800" kern="0" dirty="0">
                <a:latin typeface="微软雅黑" panose="020B0503020204020204" pitchFamily="34" charset="-122"/>
                <a:ea typeface="微软雅黑" panose="020B0503020204020204" pitchFamily="34" charset="-122"/>
              </a:endParaRPr>
            </a:p>
            <a:p>
              <a:pPr marL="0" marR="0" lvl="0" indent="0" algn="ctr" defTabSz="1511300" eaLnBrk="1" fontAlgn="auto" latinLnBrk="0" hangingPunct="1">
                <a:lnSpc>
                  <a:spcPct val="90000"/>
                </a:lnSpc>
                <a:spcBef>
                  <a:spcPct val="0"/>
                </a:spcBef>
                <a:spcAft>
                  <a:spcPct val="35000"/>
                </a:spcAft>
                <a:buClrTx/>
                <a:buSzTx/>
                <a:buFontTx/>
                <a:buNone/>
                <a:tabLst/>
                <a:defRPr/>
              </a:pPr>
              <a:r>
                <a:rPr kumimoji="0" lang="zh-CN" altLang="en-US" sz="280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计划</a:t>
              </a:r>
              <a:endParaRPr kumimoji="0" lang="en-US" sz="280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0" name="Freeform 9"/>
            <p:cNvSpPr/>
            <p:nvPr/>
          </p:nvSpPr>
          <p:spPr>
            <a:xfrm>
              <a:off x="3041169" y="4231126"/>
              <a:ext cx="1249732" cy="1180932"/>
            </a:xfrm>
            <a:custGeom>
              <a:avLst/>
              <a:gdLst>
                <a:gd name="connsiteX0" fmla="*/ 0 w 1249732"/>
                <a:gd name="connsiteY0" fmla="*/ 208293 h 1872208"/>
                <a:gd name="connsiteX1" fmla="*/ 208293 w 1249732"/>
                <a:gd name="connsiteY1" fmla="*/ 0 h 1872208"/>
                <a:gd name="connsiteX2" fmla="*/ 1041439 w 1249732"/>
                <a:gd name="connsiteY2" fmla="*/ 0 h 1872208"/>
                <a:gd name="connsiteX3" fmla="*/ 1249732 w 1249732"/>
                <a:gd name="connsiteY3" fmla="*/ 208293 h 1872208"/>
                <a:gd name="connsiteX4" fmla="*/ 1249732 w 1249732"/>
                <a:gd name="connsiteY4" fmla="*/ 1663915 h 1872208"/>
                <a:gd name="connsiteX5" fmla="*/ 1041439 w 1249732"/>
                <a:gd name="connsiteY5" fmla="*/ 1872208 h 1872208"/>
                <a:gd name="connsiteX6" fmla="*/ 208293 w 1249732"/>
                <a:gd name="connsiteY6" fmla="*/ 1872208 h 1872208"/>
                <a:gd name="connsiteX7" fmla="*/ 0 w 1249732"/>
                <a:gd name="connsiteY7" fmla="*/ 1663915 h 1872208"/>
                <a:gd name="connsiteX8" fmla="*/ 0 w 1249732"/>
                <a:gd name="connsiteY8" fmla="*/ 208293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732" h="1872208">
                  <a:moveTo>
                    <a:pt x="0" y="208293"/>
                  </a:moveTo>
                  <a:cubicBezTo>
                    <a:pt x="0" y="93256"/>
                    <a:pt x="93256" y="0"/>
                    <a:pt x="208293" y="0"/>
                  </a:cubicBezTo>
                  <a:lnTo>
                    <a:pt x="1041439" y="0"/>
                  </a:lnTo>
                  <a:cubicBezTo>
                    <a:pt x="1156476" y="0"/>
                    <a:pt x="1249732" y="93256"/>
                    <a:pt x="1249732" y="208293"/>
                  </a:cubicBezTo>
                  <a:lnTo>
                    <a:pt x="1249732" y="1663915"/>
                  </a:lnTo>
                  <a:cubicBezTo>
                    <a:pt x="1249732" y="1778952"/>
                    <a:pt x="1156476" y="1872208"/>
                    <a:pt x="1041439" y="1872208"/>
                  </a:cubicBezTo>
                  <a:lnTo>
                    <a:pt x="208293" y="1872208"/>
                  </a:lnTo>
                  <a:cubicBezTo>
                    <a:pt x="93256" y="1872208"/>
                    <a:pt x="0" y="1778952"/>
                    <a:pt x="0" y="1663915"/>
                  </a:cubicBezTo>
                  <a:lnTo>
                    <a:pt x="0" y="208293"/>
                  </a:lnTo>
                  <a:close/>
                </a:path>
              </a:pathLst>
            </a:custGeom>
            <a:solidFill>
              <a:srgbClr val="4BACC6">
                <a:alpha val="90000"/>
                <a:hueOff val="0"/>
                <a:satOff val="0"/>
                <a:lumOff val="0"/>
                <a:alphaOff val="-16000"/>
              </a:srgbClr>
            </a:solidFill>
            <a:ln w="25400" cap="flat" cmpd="sng" algn="ctr">
              <a:solidFill>
                <a:srgbClr val="FFFFFF">
                  <a:hueOff val="0"/>
                  <a:satOff val="0"/>
                  <a:lumOff val="0"/>
                  <a:alphaOff val="0"/>
                </a:srgbClr>
              </a:solidFill>
              <a:prstDash val="solid"/>
            </a:ln>
            <a:effectLst/>
          </p:spPr>
          <p:txBody>
            <a:bodyPr spcFirstLastPara="0" vert="horz" wrap="square" lIns="190547" tIns="190547" rIns="190547" bIns="190547" numCol="1" spcCol="1270" anchor="ctr" anchorCtr="0">
              <a:noAutofit/>
            </a:bodyPr>
            <a:lstStyle/>
            <a:p>
              <a:pPr marL="0" marR="0" lvl="0" indent="0" algn="ctr" defTabSz="1511300" eaLnBrk="1" fontAlgn="auto" latinLnBrk="0" hangingPunct="1">
                <a:lnSpc>
                  <a:spcPct val="90000"/>
                </a:lnSpc>
                <a:spcBef>
                  <a:spcPct val="0"/>
                </a:spcBef>
                <a:spcAft>
                  <a:spcPct val="35000"/>
                </a:spcAft>
                <a:buClrTx/>
                <a:buSzTx/>
                <a:buFontTx/>
                <a:buNone/>
                <a:tabLst/>
                <a:defRPr/>
              </a:pPr>
              <a:r>
                <a:rPr kumimoji="0" lang="zh-CN" altLang="en-US" sz="280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测试要点</a:t>
              </a:r>
              <a:endParaRPr kumimoji="0" lang="en-US" sz="280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1" name="Freeform 10"/>
            <p:cNvSpPr/>
            <p:nvPr/>
          </p:nvSpPr>
          <p:spPr>
            <a:xfrm>
              <a:off x="4416661" y="4231126"/>
              <a:ext cx="1249732" cy="1180932"/>
            </a:xfrm>
            <a:custGeom>
              <a:avLst/>
              <a:gdLst>
                <a:gd name="connsiteX0" fmla="*/ 0 w 1249732"/>
                <a:gd name="connsiteY0" fmla="*/ 208293 h 1872208"/>
                <a:gd name="connsiteX1" fmla="*/ 208293 w 1249732"/>
                <a:gd name="connsiteY1" fmla="*/ 0 h 1872208"/>
                <a:gd name="connsiteX2" fmla="*/ 1041439 w 1249732"/>
                <a:gd name="connsiteY2" fmla="*/ 0 h 1872208"/>
                <a:gd name="connsiteX3" fmla="*/ 1249732 w 1249732"/>
                <a:gd name="connsiteY3" fmla="*/ 208293 h 1872208"/>
                <a:gd name="connsiteX4" fmla="*/ 1249732 w 1249732"/>
                <a:gd name="connsiteY4" fmla="*/ 1663915 h 1872208"/>
                <a:gd name="connsiteX5" fmla="*/ 1041439 w 1249732"/>
                <a:gd name="connsiteY5" fmla="*/ 1872208 h 1872208"/>
                <a:gd name="connsiteX6" fmla="*/ 208293 w 1249732"/>
                <a:gd name="connsiteY6" fmla="*/ 1872208 h 1872208"/>
                <a:gd name="connsiteX7" fmla="*/ 0 w 1249732"/>
                <a:gd name="connsiteY7" fmla="*/ 1663915 h 1872208"/>
                <a:gd name="connsiteX8" fmla="*/ 0 w 1249732"/>
                <a:gd name="connsiteY8" fmla="*/ 208293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732" h="1872208">
                  <a:moveTo>
                    <a:pt x="0" y="208293"/>
                  </a:moveTo>
                  <a:cubicBezTo>
                    <a:pt x="0" y="93256"/>
                    <a:pt x="93256" y="0"/>
                    <a:pt x="208293" y="0"/>
                  </a:cubicBezTo>
                  <a:lnTo>
                    <a:pt x="1041439" y="0"/>
                  </a:lnTo>
                  <a:cubicBezTo>
                    <a:pt x="1156476" y="0"/>
                    <a:pt x="1249732" y="93256"/>
                    <a:pt x="1249732" y="208293"/>
                  </a:cubicBezTo>
                  <a:lnTo>
                    <a:pt x="1249732" y="1663915"/>
                  </a:lnTo>
                  <a:cubicBezTo>
                    <a:pt x="1249732" y="1778952"/>
                    <a:pt x="1156476" y="1872208"/>
                    <a:pt x="1041439" y="1872208"/>
                  </a:cubicBezTo>
                  <a:lnTo>
                    <a:pt x="208293" y="1872208"/>
                  </a:lnTo>
                  <a:cubicBezTo>
                    <a:pt x="93256" y="1872208"/>
                    <a:pt x="0" y="1778952"/>
                    <a:pt x="0" y="1663915"/>
                  </a:cubicBezTo>
                  <a:lnTo>
                    <a:pt x="0" y="208293"/>
                  </a:lnTo>
                  <a:close/>
                </a:path>
              </a:pathLst>
            </a:custGeom>
            <a:solidFill>
              <a:srgbClr val="4BACC6">
                <a:alpha val="90000"/>
                <a:hueOff val="0"/>
                <a:satOff val="0"/>
                <a:lumOff val="0"/>
                <a:alphaOff val="-24000"/>
              </a:srgbClr>
            </a:solidFill>
            <a:ln w="25400" cap="flat" cmpd="sng" algn="ctr">
              <a:solidFill>
                <a:srgbClr val="FFFFFF">
                  <a:hueOff val="0"/>
                  <a:satOff val="0"/>
                  <a:lumOff val="0"/>
                  <a:alphaOff val="0"/>
                </a:srgbClr>
              </a:solidFill>
              <a:prstDash val="solid"/>
            </a:ln>
            <a:effectLst/>
          </p:spPr>
          <p:txBody>
            <a:bodyPr spcFirstLastPara="0" vert="horz" wrap="square" lIns="190547" tIns="190547" rIns="190547" bIns="190547" numCol="1" spcCol="1270" anchor="ctr" anchorCtr="0">
              <a:noAutofit/>
            </a:bodyPr>
            <a:lstStyle/>
            <a:p>
              <a:pPr marL="0" marR="0" lvl="0" indent="0" algn="ctr" defTabSz="1511300" eaLnBrk="1" fontAlgn="auto" latinLnBrk="0" hangingPunct="1">
                <a:lnSpc>
                  <a:spcPct val="90000"/>
                </a:lnSpc>
                <a:spcBef>
                  <a:spcPct val="0"/>
                </a:spcBef>
                <a:spcAft>
                  <a:spcPct val="35000"/>
                </a:spcAft>
                <a:buClrTx/>
                <a:buSzTx/>
                <a:buFontTx/>
                <a:buNone/>
                <a:tabLst/>
                <a:defRPr/>
              </a:pPr>
              <a:r>
                <a:rPr kumimoji="0" lang="zh-CN" altLang="en-US" sz="280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开发用例</a:t>
              </a:r>
              <a:endParaRPr kumimoji="0" lang="en-US" sz="280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2" name="Freeform 11"/>
            <p:cNvSpPr/>
            <p:nvPr/>
          </p:nvSpPr>
          <p:spPr>
            <a:xfrm>
              <a:off x="5792153" y="4231126"/>
              <a:ext cx="1249732" cy="1180932"/>
            </a:xfrm>
            <a:custGeom>
              <a:avLst/>
              <a:gdLst>
                <a:gd name="connsiteX0" fmla="*/ 0 w 1249732"/>
                <a:gd name="connsiteY0" fmla="*/ 208293 h 1872208"/>
                <a:gd name="connsiteX1" fmla="*/ 208293 w 1249732"/>
                <a:gd name="connsiteY1" fmla="*/ 0 h 1872208"/>
                <a:gd name="connsiteX2" fmla="*/ 1041439 w 1249732"/>
                <a:gd name="connsiteY2" fmla="*/ 0 h 1872208"/>
                <a:gd name="connsiteX3" fmla="*/ 1249732 w 1249732"/>
                <a:gd name="connsiteY3" fmla="*/ 208293 h 1872208"/>
                <a:gd name="connsiteX4" fmla="*/ 1249732 w 1249732"/>
                <a:gd name="connsiteY4" fmla="*/ 1663915 h 1872208"/>
                <a:gd name="connsiteX5" fmla="*/ 1041439 w 1249732"/>
                <a:gd name="connsiteY5" fmla="*/ 1872208 h 1872208"/>
                <a:gd name="connsiteX6" fmla="*/ 208293 w 1249732"/>
                <a:gd name="connsiteY6" fmla="*/ 1872208 h 1872208"/>
                <a:gd name="connsiteX7" fmla="*/ 0 w 1249732"/>
                <a:gd name="connsiteY7" fmla="*/ 1663915 h 1872208"/>
                <a:gd name="connsiteX8" fmla="*/ 0 w 1249732"/>
                <a:gd name="connsiteY8" fmla="*/ 208293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732" h="1872208">
                  <a:moveTo>
                    <a:pt x="0" y="208293"/>
                  </a:moveTo>
                  <a:cubicBezTo>
                    <a:pt x="0" y="93256"/>
                    <a:pt x="93256" y="0"/>
                    <a:pt x="208293" y="0"/>
                  </a:cubicBezTo>
                  <a:lnTo>
                    <a:pt x="1041439" y="0"/>
                  </a:lnTo>
                  <a:cubicBezTo>
                    <a:pt x="1156476" y="0"/>
                    <a:pt x="1249732" y="93256"/>
                    <a:pt x="1249732" y="208293"/>
                  </a:cubicBezTo>
                  <a:lnTo>
                    <a:pt x="1249732" y="1663915"/>
                  </a:lnTo>
                  <a:cubicBezTo>
                    <a:pt x="1249732" y="1778952"/>
                    <a:pt x="1156476" y="1872208"/>
                    <a:pt x="1041439" y="1872208"/>
                  </a:cubicBezTo>
                  <a:lnTo>
                    <a:pt x="208293" y="1872208"/>
                  </a:lnTo>
                  <a:cubicBezTo>
                    <a:pt x="93256" y="1872208"/>
                    <a:pt x="0" y="1778952"/>
                    <a:pt x="0" y="1663915"/>
                  </a:cubicBezTo>
                  <a:lnTo>
                    <a:pt x="0" y="208293"/>
                  </a:lnTo>
                  <a:close/>
                </a:path>
              </a:pathLst>
            </a:custGeom>
            <a:solidFill>
              <a:srgbClr val="4BACC6">
                <a:alpha val="90000"/>
                <a:hueOff val="0"/>
                <a:satOff val="0"/>
                <a:lumOff val="0"/>
                <a:alphaOff val="-32000"/>
              </a:srgbClr>
            </a:solidFill>
            <a:ln w="25400" cap="flat" cmpd="sng" algn="ctr">
              <a:solidFill>
                <a:srgbClr val="FFFFFF">
                  <a:hueOff val="0"/>
                  <a:satOff val="0"/>
                  <a:lumOff val="0"/>
                  <a:alphaOff val="0"/>
                </a:srgbClr>
              </a:solidFill>
              <a:prstDash val="solid"/>
            </a:ln>
            <a:effectLst/>
          </p:spPr>
          <p:txBody>
            <a:bodyPr spcFirstLastPara="0" vert="horz" wrap="square" lIns="190547" tIns="190547" rIns="190547" bIns="190547" numCol="1" spcCol="1270" anchor="ctr" anchorCtr="0">
              <a:noAutofit/>
            </a:bodyPr>
            <a:lstStyle/>
            <a:p>
              <a:pPr marL="0" marR="0" lvl="0" indent="0" algn="ctr" defTabSz="1511300" eaLnBrk="1" fontAlgn="auto" latinLnBrk="0" hangingPunct="1">
                <a:lnSpc>
                  <a:spcPct val="90000"/>
                </a:lnSpc>
                <a:spcBef>
                  <a:spcPct val="0"/>
                </a:spcBef>
                <a:spcAft>
                  <a:spcPct val="35000"/>
                </a:spcAft>
                <a:buClrTx/>
                <a:buSzTx/>
                <a:buFontTx/>
                <a:buNone/>
                <a:tabLst/>
                <a:defRPr/>
              </a:pPr>
              <a:r>
                <a:rPr kumimoji="0" lang="zh-CN" altLang="en-US" sz="280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执行用例</a:t>
              </a:r>
              <a:endParaRPr kumimoji="0" lang="en-US" sz="280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sp>
          <p:nvSpPr>
            <p:cNvPr id="13" name="Freeform 12"/>
            <p:cNvSpPr/>
            <p:nvPr/>
          </p:nvSpPr>
          <p:spPr>
            <a:xfrm>
              <a:off x="7167645" y="4231126"/>
              <a:ext cx="1249732" cy="1180932"/>
            </a:xfrm>
            <a:custGeom>
              <a:avLst/>
              <a:gdLst>
                <a:gd name="connsiteX0" fmla="*/ 0 w 1249732"/>
                <a:gd name="connsiteY0" fmla="*/ 208293 h 1872208"/>
                <a:gd name="connsiteX1" fmla="*/ 208293 w 1249732"/>
                <a:gd name="connsiteY1" fmla="*/ 0 h 1872208"/>
                <a:gd name="connsiteX2" fmla="*/ 1041439 w 1249732"/>
                <a:gd name="connsiteY2" fmla="*/ 0 h 1872208"/>
                <a:gd name="connsiteX3" fmla="*/ 1249732 w 1249732"/>
                <a:gd name="connsiteY3" fmla="*/ 208293 h 1872208"/>
                <a:gd name="connsiteX4" fmla="*/ 1249732 w 1249732"/>
                <a:gd name="connsiteY4" fmla="*/ 1663915 h 1872208"/>
                <a:gd name="connsiteX5" fmla="*/ 1041439 w 1249732"/>
                <a:gd name="connsiteY5" fmla="*/ 1872208 h 1872208"/>
                <a:gd name="connsiteX6" fmla="*/ 208293 w 1249732"/>
                <a:gd name="connsiteY6" fmla="*/ 1872208 h 1872208"/>
                <a:gd name="connsiteX7" fmla="*/ 0 w 1249732"/>
                <a:gd name="connsiteY7" fmla="*/ 1663915 h 1872208"/>
                <a:gd name="connsiteX8" fmla="*/ 0 w 1249732"/>
                <a:gd name="connsiteY8" fmla="*/ 208293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732" h="1872208">
                  <a:moveTo>
                    <a:pt x="0" y="208293"/>
                  </a:moveTo>
                  <a:cubicBezTo>
                    <a:pt x="0" y="93256"/>
                    <a:pt x="93256" y="0"/>
                    <a:pt x="208293" y="0"/>
                  </a:cubicBezTo>
                  <a:lnTo>
                    <a:pt x="1041439" y="0"/>
                  </a:lnTo>
                  <a:cubicBezTo>
                    <a:pt x="1156476" y="0"/>
                    <a:pt x="1249732" y="93256"/>
                    <a:pt x="1249732" y="208293"/>
                  </a:cubicBezTo>
                  <a:lnTo>
                    <a:pt x="1249732" y="1663915"/>
                  </a:lnTo>
                  <a:cubicBezTo>
                    <a:pt x="1249732" y="1778952"/>
                    <a:pt x="1156476" y="1872208"/>
                    <a:pt x="1041439" y="1872208"/>
                  </a:cubicBezTo>
                  <a:lnTo>
                    <a:pt x="208293" y="1872208"/>
                  </a:lnTo>
                  <a:cubicBezTo>
                    <a:pt x="93256" y="1872208"/>
                    <a:pt x="0" y="1778952"/>
                    <a:pt x="0" y="1663915"/>
                  </a:cubicBezTo>
                  <a:lnTo>
                    <a:pt x="0" y="208293"/>
                  </a:lnTo>
                  <a:close/>
                </a:path>
              </a:pathLst>
            </a:custGeom>
            <a:solidFill>
              <a:srgbClr val="4BACC6">
                <a:alpha val="90000"/>
                <a:hueOff val="0"/>
                <a:satOff val="0"/>
                <a:lumOff val="0"/>
                <a:alphaOff val="-40000"/>
              </a:srgbClr>
            </a:solidFill>
            <a:ln w="25400" cap="flat" cmpd="sng" algn="ctr">
              <a:solidFill>
                <a:srgbClr val="FFFFFF">
                  <a:hueOff val="0"/>
                  <a:satOff val="0"/>
                  <a:lumOff val="0"/>
                  <a:alphaOff val="0"/>
                </a:srgbClr>
              </a:solidFill>
              <a:prstDash val="solid"/>
            </a:ln>
            <a:effectLst/>
          </p:spPr>
          <p:txBody>
            <a:bodyPr spcFirstLastPara="0" vert="horz" wrap="square" lIns="190547" tIns="190547" rIns="190547" bIns="190547" numCol="1" spcCol="1270" anchor="ctr" anchorCtr="0">
              <a:noAutofit/>
            </a:bodyPr>
            <a:lstStyle/>
            <a:p>
              <a:pPr marL="0" marR="0" lvl="0" indent="0" algn="ctr" defTabSz="1511300" eaLnBrk="1" fontAlgn="auto" latinLnBrk="0" hangingPunct="1">
                <a:lnSpc>
                  <a:spcPct val="90000"/>
                </a:lnSpc>
                <a:spcBef>
                  <a:spcPct val="0"/>
                </a:spcBef>
                <a:spcAft>
                  <a:spcPct val="35000"/>
                </a:spcAft>
                <a:buClrTx/>
                <a:buSzTx/>
                <a:buFontTx/>
                <a:buNone/>
                <a:tabLst/>
                <a:defRPr/>
              </a:pPr>
              <a:r>
                <a:rPr kumimoji="0" lang="zh-CN" altLang="en-US" sz="280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rPr>
                <a:t>测试报告评估</a:t>
              </a:r>
              <a:endParaRPr kumimoji="0" lang="en-US" sz="2800" i="0" u="none" strike="noStrike" kern="0" cap="none" spc="0" normalizeH="0" baseline="0" noProof="0" dirty="0" smtClean="0">
                <a:ln>
                  <a:noFill/>
                </a:ln>
                <a:effectLst/>
                <a:uLnTx/>
                <a:uFillTx/>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246073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3077591" y="180914"/>
            <a:ext cx="3075559"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3.2.7 </a:t>
            </a:r>
            <a:r>
              <a:rPr lang="zh-CN" altLang="en-US" sz="2800" dirty="0">
                <a:solidFill>
                  <a:schemeClr val="tx1"/>
                </a:solidFill>
                <a:latin typeface="微软雅黑" panose="020B0503020204020204" pitchFamily="34" charset="-122"/>
                <a:ea typeface="微软雅黑" panose="020B0503020204020204" pitchFamily="34" charset="-122"/>
              </a:rPr>
              <a:t>维护阶段</a:t>
            </a:r>
          </a:p>
        </p:txBody>
      </p:sp>
      <p:sp>
        <p:nvSpPr>
          <p:cNvPr id="7" name="Text Placeholder 6"/>
          <p:cNvSpPr>
            <a:spLocks noGrp="1"/>
          </p:cNvSpPr>
          <p:nvPr>
            <p:ph idx="4294967295"/>
          </p:nvPr>
        </p:nvSpPr>
        <p:spPr>
          <a:xfrm>
            <a:off x="0" y="1219705"/>
            <a:ext cx="8120063" cy="4662487"/>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维护阶段</a:t>
            </a:r>
            <a:endParaRPr lang="zh-CN" altLang="en-US" sz="2400" dirty="0">
              <a:solidFill>
                <a:srgbClr val="0070C0"/>
              </a:solidFill>
              <a:latin typeface="微软雅黑" panose="020B0503020204020204" pitchFamily="34" charset="-122"/>
              <a:ea typeface="微软雅黑" panose="020B0503020204020204" pitchFamily="34" charset="-122"/>
            </a:endParaRPr>
          </a:p>
          <a:p>
            <a:pPr lvl="1"/>
            <a:endParaRPr lang="en-US" altLang="zh-CN" sz="1800" dirty="0" smtClean="0">
              <a:latin typeface="微软雅黑" panose="020B0503020204020204" pitchFamily="34" charset="-122"/>
              <a:ea typeface="微软雅黑" panose="020B0503020204020204" pitchFamily="34" charset="-122"/>
            </a:endParaRPr>
          </a:p>
          <a:p>
            <a:pPr lvl="1">
              <a:lnSpc>
                <a:spcPct val="150000"/>
              </a:lnSpc>
            </a:pPr>
            <a:r>
              <a:rPr lang="zh-CN" altLang="en-US" sz="2000" b="1" dirty="0" smtClean="0">
                <a:latin typeface="微软雅黑" panose="020B0503020204020204" pitchFamily="34" charset="-122"/>
                <a:ea typeface="微软雅黑" panose="020B0503020204020204" pitchFamily="34" charset="-122"/>
              </a:rPr>
              <a:t>反馈</a:t>
            </a:r>
            <a:endParaRPr lang="zh-CN" altLang="en-US" sz="2000" b="1" dirty="0">
              <a:latin typeface="微软雅黑" panose="020B0503020204020204" pitchFamily="34" charset="-122"/>
              <a:ea typeface="微软雅黑" panose="020B0503020204020204" pitchFamily="34" charset="-122"/>
            </a:endParaRPr>
          </a:p>
          <a:p>
            <a:pPr lvl="2">
              <a:lnSpc>
                <a:spcPct val="150000"/>
              </a:lnSpc>
            </a:pPr>
            <a:r>
              <a:rPr lang="zh-CN" altLang="en-US" dirty="0" smtClean="0">
                <a:latin typeface="微软雅黑" panose="020B0503020204020204" pitchFamily="34" charset="-122"/>
                <a:ea typeface="微软雅黑" panose="020B0503020204020204" pitchFamily="34" charset="-122"/>
              </a:rPr>
              <a:t>反馈</a:t>
            </a:r>
            <a:r>
              <a:rPr lang="zh-CN" altLang="en-US" dirty="0">
                <a:latin typeface="微软雅黑" panose="020B0503020204020204" pitchFamily="34" charset="-122"/>
                <a:ea typeface="微软雅黑" panose="020B0503020204020204" pitchFamily="34" charset="-122"/>
              </a:rPr>
              <a:t>包括：用户反馈和测试反馈，又分成错误和</a:t>
            </a:r>
            <a:r>
              <a:rPr lang="zh-CN" altLang="en-US" dirty="0" smtClean="0">
                <a:latin typeface="微软雅黑" panose="020B0503020204020204" pitchFamily="34" charset="-122"/>
                <a:ea typeface="微软雅黑" panose="020B0503020204020204" pitchFamily="34" charset="-122"/>
              </a:rPr>
              <a:t>建议</a:t>
            </a:r>
            <a:endParaRPr lang="zh-CN" altLang="en-US" dirty="0">
              <a:latin typeface="微软雅黑" panose="020B0503020204020204" pitchFamily="34" charset="-122"/>
              <a:ea typeface="微软雅黑" panose="020B0503020204020204" pitchFamily="34" charset="-122"/>
            </a:endParaRPr>
          </a:p>
          <a:p>
            <a:pPr lvl="2">
              <a:lnSpc>
                <a:spcPct val="150000"/>
              </a:lnSpc>
            </a:pPr>
            <a:r>
              <a:rPr lang="zh-CN" altLang="en-US" dirty="0">
                <a:latin typeface="微软雅黑" panose="020B0503020204020204" pitchFamily="34" charset="-122"/>
                <a:ea typeface="微软雅黑" panose="020B0503020204020204" pitchFamily="34" charset="-122"/>
              </a:rPr>
              <a:t>没有反馈意见，程序很难</a:t>
            </a:r>
            <a:r>
              <a:rPr lang="zh-CN" altLang="en-US" dirty="0" smtClean="0">
                <a:latin typeface="微软雅黑" panose="020B0503020204020204" pitchFamily="34" charset="-122"/>
                <a:ea typeface="微软雅黑" panose="020B0503020204020204" pitchFamily="34" charset="-122"/>
              </a:rPr>
              <a:t>提高</a:t>
            </a:r>
            <a:endParaRPr lang="zh-CN" altLang="en-US" dirty="0">
              <a:latin typeface="微软雅黑" panose="020B0503020204020204" pitchFamily="34" charset="-122"/>
              <a:ea typeface="微软雅黑" panose="020B0503020204020204" pitchFamily="34" charset="-122"/>
            </a:endParaRPr>
          </a:p>
          <a:p>
            <a:pPr lvl="2">
              <a:lnSpc>
                <a:spcPct val="150000"/>
              </a:lnSpc>
            </a:pPr>
            <a:r>
              <a:rPr lang="zh-CN" altLang="en-US" dirty="0">
                <a:latin typeface="微软雅黑" panose="020B0503020204020204" pitchFamily="34" charset="-122"/>
                <a:ea typeface="微软雅黑" panose="020B0503020204020204" pitchFamily="34" charset="-122"/>
              </a:rPr>
              <a:t>反馈的类型</a:t>
            </a:r>
          </a:p>
          <a:p>
            <a:pPr lvl="3"/>
            <a:r>
              <a:rPr lang="zh-CN" altLang="en-US" dirty="0">
                <a:latin typeface="微软雅黑" panose="020B0503020204020204" pitchFamily="34" charset="-122"/>
                <a:ea typeface="微软雅黑" panose="020B0503020204020204" pitchFamily="34" charset="-122"/>
              </a:rPr>
              <a:t>测试的数量和内容</a:t>
            </a:r>
          </a:p>
          <a:p>
            <a:pPr lvl="3"/>
            <a:r>
              <a:rPr lang="zh-CN" altLang="en-US" dirty="0">
                <a:latin typeface="微软雅黑" panose="020B0503020204020204" pitchFamily="34" charset="-122"/>
                <a:ea typeface="微软雅黑" panose="020B0503020204020204" pitchFamily="34" charset="-122"/>
              </a:rPr>
              <a:t>发现的问题数量和分类</a:t>
            </a:r>
          </a:p>
          <a:p>
            <a:pPr lvl="3"/>
            <a:r>
              <a:rPr lang="zh-CN" altLang="en-US" dirty="0">
                <a:latin typeface="微软雅黑" panose="020B0503020204020204" pitchFamily="34" charset="-122"/>
                <a:ea typeface="微软雅黑" panose="020B0503020204020204" pitchFamily="34" charset="-122"/>
              </a:rPr>
              <a:t>区分是技术上的还是应用上的问题</a:t>
            </a:r>
          </a:p>
          <a:p>
            <a:pPr lvl="2"/>
            <a:endParaRPr lang="zh-CN" altLang="en-US"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将反馈信息重新整理，加入到相关的测试数据中</a:t>
            </a:r>
          </a:p>
          <a:p>
            <a:pPr lvl="1"/>
            <a:endParaRPr lang="en-US" altLang="zh-CN" dirty="0">
              <a:latin typeface="微软雅黑" panose="020B0503020204020204" pitchFamily="34" charset="-122"/>
              <a:ea typeface="微软雅黑" panose="020B0503020204020204" pitchFamily="34" charset="-122"/>
            </a:endParaRPr>
          </a:p>
        </p:txBody>
      </p:sp>
      <p:pic>
        <p:nvPicPr>
          <p:cNvPr id="2" name="Picture 1"/>
          <p:cNvPicPr>
            <a:picLocks noChangeAspect="1"/>
          </p:cNvPicPr>
          <p:nvPr/>
        </p:nvPicPr>
        <p:blipFill>
          <a:blip r:embed="rId3"/>
          <a:stretch>
            <a:fillRect/>
          </a:stretch>
        </p:blipFill>
        <p:spPr>
          <a:xfrm>
            <a:off x="6153150" y="3024692"/>
            <a:ext cx="2990850" cy="2857500"/>
          </a:xfrm>
          <a:prstGeom prst="rect">
            <a:avLst/>
          </a:prstGeom>
        </p:spPr>
      </p:pic>
    </p:spTree>
    <p:extLst>
      <p:ext uri="{BB962C8B-B14F-4D97-AF65-F5344CB8AC3E}">
        <p14:creationId xmlns:p14="http://schemas.microsoft.com/office/powerpoint/2010/main" val="1584842611"/>
      </p:ext>
    </p:extLst>
  </p:cSld>
  <p:clrMapOvr>
    <a:masterClrMapping/>
  </p:clrMapOvr>
  <p:transition>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651760" y="170580"/>
            <a:ext cx="3291840"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3.2.7 </a:t>
            </a:r>
            <a:r>
              <a:rPr lang="zh-CN" altLang="en-US" sz="2800" dirty="0">
                <a:solidFill>
                  <a:schemeClr val="tx1"/>
                </a:solidFill>
                <a:latin typeface="微软雅黑" panose="020B0503020204020204" pitchFamily="34" charset="-122"/>
                <a:ea typeface="微软雅黑" panose="020B0503020204020204" pitchFamily="34" charset="-122"/>
              </a:rPr>
              <a:t>维护阶段</a:t>
            </a:r>
          </a:p>
        </p:txBody>
      </p:sp>
      <p:sp>
        <p:nvSpPr>
          <p:cNvPr id="7" name="Text Placeholder 6"/>
          <p:cNvSpPr>
            <a:spLocks noGrp="1"/>
          </p:cNvSpPr>
          <p:nvPr>
            <p:ph idx="4294967295"/>
          </p:nvPr>
        </p:nvSpPr>
        <p:spPr>
          <a:xfrm>
            <a:off x="384048" y="1517269"/>
            <a:ext cx="5043488" cy="4664075"/>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维护阶段</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lvl="1"/>
            <a:r>
              <a:rPr lang="zh-CN" altLang="en-US" sz="2000" b="1" dirty="0">
                <a:latin typeface="微软雅黑" panose="020B0503020204020204" pitchFamily="34" charset="-122"/>
                <a:ea typeface="微软雅黑" panose="020B0503020204020204" pitchFamily="34" charset="-122"/>
              </a:rPr>
              <a:t>维护阶段的测试活动</a:t>
            </a:r>
          </a:p>
          <a:p>
            <a:pPr lvl="1"/>
            <a:endParaRPr lang="zh-CN" altLang="en-US" sz="2000"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在维护阶段，每当软件发生变化时应同时进行测试，目的是保证系统的变化在操作环境中能正确的运行</a:t>
            </a:r>
          </a:p>
          <a:p>
            <a:pPr lvl="2"/>
            <a:endParaRPr lang="zh-CN" altLang="en-US" dirty="0">
              <a:latin typeface="微软雅黑" panose="020B0503020204020204" pitchFamily="34" charset="-122"/>
              <a:ea typeface="微软雅黑" panose="020B0503020204020204" pitchFamily="34" charset="-122"/>
            </a:endParaRPr>
          </a:p>
          <a:p>
            <a:pPr lvl="2"/>
            <a:r>
              <a:rPr lang="zh-CN" altLang="en-US" dirty="0">
                <a:latin typeface="微软雅黑" panose="020B0503020204020204" pitchFamily="34" charset="-122"/>
                <a:ea typeface="微软雅黑" panose="020B0503020204020204" pitchFamily="34" charset="-122"/>
              </a:rPr>
              <a:t>在维护阶段进行回归测试，重新运行以前进行过的测试，消除由于软件修改而带来的各种错误</a:t>
            </a:r>
          </a:p>
          <a:p>
            <a:pPr lvl="1"/>
            <a:endParaRPr lang="en-US" altLang="zh-CN" dirty="0">
              <a:latin typeface="微软雅黑" panose="020B0503020204020204" pitchFamily="34" charset="-122"/>
              <a:ea typeface="微软雅黑" panose="020B0503020204020204" pitchFamily="34" charset="-122"/>
            </a:endParaRPr>
          </a:p>
        </p:txBody>
      </p:sp>
      <p:pic>
        <p:nvPicPr>
          <p:cNvPr id="2" name="Picture 1"/>
          <p:cNvPicPr>
            <a:picLocks noChangeAspect="1"/>
          </p:cNvPicPr>
          <p:nvPr/>
        </p:nvPicPr>
        <p:blipFill>
          <a:blip r:embed="rId3"/>
          <a:stretch>
            <a:fillRect/>
          </a:stretch>
        </p:blipFill>
        <p:spPr>
          <a:xfrm>
            <a:off x="6356032" y="3604260"/>
            <a:ext cx="2147888" cy="2374550"/>
          </a:xfrm>
          <a:prstGeom prst="rect">
            <a:avLst/>
          </a:prstGeom>
        </p:spPr>
      </p:pic>
    </p:spTree>
    <p:extLst>
      <p:ext uri="{BB962C8B-B14F-4D97-AF65-F5344CB8AC3E}">
        <p14:creationId xmlns:p14="http://schemas.microsoft.com/office/powerpoint/2010/main" val="4288346784"/>
      </p:ext>
    </p:extLst>
  </p:cSld>
  <p:clrMapOvr>
    <a:masterClrMapping/>
  </p:clrMapOvr>
  <p:transition>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670048" y="195876"/>
            <a:ext cx="3200400"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3.2.7 </a:t>
            </a:r>
            <a:r>
              <a:rPr lang="zh-CN" altLang="en-US" sz="2800" dirty="0">
                <a:solidFill>
                  <a:schemeClr val="tx1"/>
                </a:solidFill>
                <a:latin typeface="微软雅黑" panose="020B0503020204020204" pitchFamily="34" charset="-122"/>
                <a:ea typeface="微软雅黑" panose="020B0503020204020204" pitchFamily="34" charset="-122"/>
              </a:rPr>
              <a:t>维护阶段</a:t>
            </a:r>
          </a:p>
        </p:txBody>
      </p:sp>
      <p:sp>
        <p:nvSpPr>
          <p:cNvPr id="7" name="Text Placeholder 6"/>
          <p:cNvSpPr>
            <a:spLocks noGrp="1"/>
          </p:cNvSpPr>
          <p:nvPr>
            <p:ph idx="4294967295"/>
          </p:nvPr>
        </p:nvSpPr>
        <p:spPr>
          <a:xfrm>
            <a:off x="0" y="1350963"/>
            <a:ext cx="5041900" cy="4662487"/>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维护阶段</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pPr marL="455613" lvl="2" indent="-285750">
              <a:buFont typeface="Arial" panose="020B0604020202020204" pitchFamily="34" charset="0"/>
              <a:buChar char="•"/>
            </a:pPr>
            <a:endParaRPr lang="en-US" altLang="zh-CN" sz="1800" dirty="0" smtClean="0">
              <a:latin typeface="微软雅黑" panose="020B0503020204020204" pitchFamily="34" charset="-122"/>
              <a:ea typeface="微软雅黑" panose="020B0503020204020204" pitchFamily="34" charset="-122"/>
            </a:endParaRPr>
          </a:p>
          <a:p>
            <a:pPr marL="455613" lvl="2" indent="-285750">
              <a:buFont typeface="Arial" panose="020B0604020202020204" pitchFamily="34" charset="0"/>
              <a:buChar char="•"/>
            </a:pPr>
            <a:r>
              <a:rPr lang="zh-CN" altLang="en-US" b="1" dirty="0" smtClean="0">
                <a:latin typeface="微软雅黑" panose="020B0503020204020204" pitchFamily="34" charset="-122"/>
                <a:ea typeface="微软雅黑" panose="020B0503020204020204" pitchFamily="34" charset="-122"/>
              </a:rPr>
              <a:t>主要测试元素</a:t>
            </a:r>
            <a:endParaRPr lang="en-US" altLang="zh-CN" b="1" dirty="0" smtClean="0">
              <a:latin typeface="微软雅黑" panose="020B0503020204020204" pitchFamily="34" charset="-122"/>
              <a:ea typeface="微软雅黑" panose="020B0503020204020204" pitchFamily="34" charset="-122"/>
            </a:endParaRPr>
          </a:p>
          <a:p>
            <a:pPr marL="455613" lvl="2" indent="-285750">
              <a:buFont typeface="Arial" panose="020B0604020202020204" pitchFamily="34" charset="0"/>
              <a:buChar char="•"/>
            </a:pPr>
            <a:endParaRPr lang="zh-CN" altLang="en-US" b="1" dirty="0">
              <a:latin typeface="微软雅黑" panose="020B0503020204020204" pitchFamily="34" charset="-122"/>
              <a:ea typeface="微软雅黑" panose="020B0503020204020204" pitchFamily="34" charset="-122"/>
            </a:endParaRPr>
          </a:p>
          <a:p>
            <a:pPr marL="755650" lvl="4" indent="-285750" defTabSz="666750">
              <a:lnSpc>
                <a:spcPct val="200000"/>
              </a:lnSpc>
              <a:spcBef>
                <a:spcPct val="0"/>
              </a:spcBef>
              <a:spcAft>
                <a:spcPct val="35000"/>
              </a:spcAft>
              <a:buFont typeface="微软雅黑" panose="020B0503020204020204" pitchFamily="34" charset="-122"/>
              <a:buChar char="−"/>
              <a:defRPr/>
            </a:pPr>
            <a:r>
              <a:rPr lang="zh-CN" altLang="en-US" sz="2000" b="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变化的事务</a:t>
            </a:r>
            <a:endParaRPr lang="en-US" sz="2000" b="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755650" lvl="4" indent="-285750" defTabSz="666750">
              <a:lnSpc>
                <a:spcPct val="200000"/>
              </a:lnSpc>
              <a:spcBef>
                <a:spcPct val="0"/>
              </a:spcBef>
              <a:spcAft>
                <a:spcPct val="35000"/>
              </a:spcAft>
              <a:buFont typeface="微软雅黑" panose="020B0503020204020204" pitchFamily="34" charset="-122"/>
              <a:buChar char="−"/>
              <a:defRPr/>
            </a:pPr>
            <a:r>
              <a:rPr lang="zh-CN" altLang="en-US" sz="2000" b="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变化的</a:t>
            </a:r>
            <a:r>
              <a:rPr lang="zh-CN" altLang="en-US" sz="2000" b="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程序</a:t>
            </a:r>
            <a:endParaRPr lang="en-US" altLang="zh-CN" sz="2000" b="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755650" lvl="4" indent="-285750" defTabSz="666750">
              <a:lnSpc>
                <a:spcPct val="200000"/>
              </a:lnSpc>
              <a:spcBef>
                <a:spcPct val="0"/>
              </a:spcBef>
              <a:spcAft>
                <a:spcPct val="35000"/>
              </a:spcAft>
              <a:buFont typeface="微软雅黑" panose="020B0503020204020204" pitchFamily="34" charset="-122"/>
              <a:buChar char="−"/>
              <a:defRPr/>
            </a:pPr>
            <a:r>
              <a:rPr lang="zh-CN" altLang="en-US" sz="2000" b="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运行</a:t>
            </a:r>
            <a:r>
              <a:rPr lang="zh-CN" altLang="en-US" sz="2000" b="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过程</a:t>
            </a:r>
            <a:endParaRPr lang="en-US" altLang="zh-CN" sz="2000" b="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755650" lvl="4" indent="-285750" defTabSz="666750">
              <a:lnSpc>
                <a:spcPct val="200000"/>
              </a:lnSpc>
              <a:spcBef>
                <a:spcPct val="0"/>
              </a:spcBef>
              <a:spcAft>
                <a:spcPct val="35000"/>
              </a:spcAft>
              <a:buFont typeface="微软雅黑" panose="020B0503020204020204" pitchFamily="34" charset="-122"/>
              <a:buChar char="−"/>
              <a:defRPr/>
            </a:pPr>
            <a:r>
              <a:rPr lang="zh-CN" altLang="en-US" sz="2000" b="0" kern="0" dirty="0">
                <a:solidFill>
                  <a:srgbClr val="1D1B10">
                    <a:hueOff val="0"/>
                    <a:satOff val="0"/>
                    <a:lumOff val="0"/>
                    <a:alphaOff val="0"/>
                  </a:srgbClr>
                </a:solidFill>
                <a:latin typeface="微软雅黑" panose="020B0503020204020204" pitchFamily="34" charset="-122"/>
                <a:ea typeface="微软雅黑" panose="020B0503020204020204" pitchFamily="34" charset="-122"/>
              </a:rPr>
              <a:t>控制组过程</a:t>
            </a:r>
            <a:endParaRPr lang="en-US" sz="2000" b="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defTabSz="666750">
              <a:lnSpc>
                <a:spcPct val="90000"/>
              </a:lnSpc>
              <a:spcBef>
                <a:spcPct val="0"/>
              </a:spcBef>
              <a:spcAft>
                <a:spcPct val="35000"/>
              </a:spcAft>
              <a:buSzTx/>
              <a:defRPr/>
            </a:pPr>
            <a:endParaRPr lang="en-US" sz="1600" b="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lvl="0" defTabSz="666750">
              <a:lnSpc>
                <a:spcPct val="90000"/>
              </a:lnSpc>
              <a:spcBef>
                <a:spcPct val="0"/>
              </a:spcBef>
              <a:spcAft>
                <a:spcPct val="35000"/>
              </a:spcAft>
              <a:buSzTx/>
              <a:defRPr/>
            </a:pPr>
            <a:endParaRPr lang="en-US" sz="1600" b="0" kern="0" dirty="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
        <p:nvSpPr>
          <p:cNvPr id="37" name="Text Placeholder 6"/>
          <p:cNvSpPr txBox="1">
            <a:spLocks/>
          </p:cNvSpPr>
          <p:nvPr/>
        </p:nvSpPr>
        <p:spPr bwMode="black">
          <a:xfrm>
            <a:off x="3491274" y="2402058"/>
            <a:ext cx="5042916" cy="4663440"/>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2" indent="0">
              <a:buNone/>
            </a:pPr>
            <a:endParaRPr lang="en-US" altLang="zh-CN" sz="2000" dirty="0" smtClean="0">
              <a:latin typeface="微软雅黑" panose="020B0503020204020204" pitchFamily="34" charset="-122"/>
              <a:ea typeface="微软雅黑" panose="020B0503020204020204" pitchFamily="34" charset="-122"/>
            </a:endParaRPr>
          </a:p>
          <a:p>
            <a:pPr marL="755650" lvl="4" indent="-285750" defTabSz="666750">
              <a:lnSpc>
                <a:spcPct val="150000"/>
              </a:lnSpc>
              <a:spcBef>
                <a:spcPct val="0"/>
              </a:spcBef>
              <a:spcAft>
                <a:spcPct val="35000"/>
              </a:spcAft>
              <a:buFont typeface="微软雅黑" panose="020B0503020204020204" pitchFamily="34" charset="-122"/>
              <a:buChar char="−"/>
              <a:defRPr/>
            </a:pP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系统内的连接</a:t>
            </a:r>
            <a:endParaRPr 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755650" lvl="4" indent="-285750" defTabSz="666750">
              <a:lnSpc>
                <a:spcPct val="150000"/>
              </a:lnSpc>
              <a:spcBef>
                <a:spcPct val="0"/>
              </a:spcBef>
              <a:spcAft>
                <a:spcPct val="35000"/>
              </a:spcAft>
              <a:buFont typeface="微软雅黑" panose="020B0503020204020204" pitchFamily="34" charset="-122"/>
              <a:buChar char="−"/>
              <a:defRPr/>
            </a:pP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系统内的连接</a:t>
            </a:r>
            <a:endParaRPr 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755650" lvl="4" indent="-285750" defTabSz="666750">
              <a:lnSpc>
                <a:spcPct val="150000"/>
              </a:lnSpc>
              <a:spcBef>
                <a:spcPct val="0"/>
              </a:spcBef>
              <a:spcAft>
                <a:spcPct val="35000"/>
              </a:spcAft>
              <a:buFont typeface="微软雅黑" panose="020B0503020204020204" pitchFamily="34" charset="-122"/>
              <a:buChar char="−"/>
              <a:defRPr/>
            </a:pP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软件系统界面</a:t>
            </a:r>
            <a:endParaRPr 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755650" lvl="4" indent="-285750" defTabSz="666750">
              <a:lnSpc>
                <a:spcPct val="150000"/>
              </a:lnSpc>
              <a:spcBef>
                <a:spcPct val="0"/>
              </a:spcBef>
              <a:spcAft>
                <a:spcPct val="35000"/>
              </a:spcAft>
              <a:buFont typeface="微软雅黑" panose="020B0503020204020204" pitchFamily="34" charset="-122"/>
              <a:buChar char="−"/>
              <a:defRPr/>
            </a:pP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安全</a:t>
            </a:r>
            <a:endParaRPr 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marL="755650" lvl="4" indent="-285750" defTabSz="666750">
              <a:lnSpc>
                <a:spcPct val="150000"/>
              </a:lnSpc>
              <a:spcBef>
                <a:spcPct val="0"/>
              </a:spcBef>
              <a:spcAft>
                <a:spcPct val="35000"/>
              </a:spcAft>
              <a:buFont typeface="微软雅黑" panose="020B0503020204020204" pitchFamily="34" charset="-122"/>
              <a:buChar char="−"/>
              <a:defRPr/>
            </a:pP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备份</a:t>
            </a:r>
            <a:r>
              <a:rPr lang="en-US" altLang="zh-CN"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a:t>
            </a:r>
            <a:r>
              <a:rPr lang="zh-CN" alt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rPr>
              <a:t>恢复过程</a:t>
            </a:r>
            <a:endParaRPr lang="en-US" sz="200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defTabSz="666750">
              <a:lnSpc>
                <a:spcPct val="90000"/>
              </a:lnSpc>
              <a:spcBef>
                <a:spcPct val="0"/>
              </a:spcBef>
              <a:spcAft>
                <a:spcPct val="35000"/>
              </a:spcAft>
              <a:buSzTx/>
              <a:defRPr/>
            </a:pPr>
            <a:endParaRPr lang="en-US" sz="2000" b="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defTabSz="666750">
              <a:lnSpc>
                <a:spcPct val="90000"/>
              </a:lnSpc>
              <a:spcBef>
                <a:spcPct val="0"/>
              </a:spcBef>
              <a:spcAft>
                <a:spcPct val="35000"/>
              </a:spcAft>
              <a:buSzTx/>
              <a:defRPr/>
            </a:pPr>
            <a:endParaRPr lang="en-US" sz="2000" b="0" kern="0" dirty="0" smtClean="0">
              <a:solidFill>
                <a:srgbClr val="1D1B10">
                  <a:hueOff val="0"/>
                  <a:satOff val="0"/>
                  <a:lumOff val="0"/>
                  <a:alphaOff val="0"/>
                </a:srgbClr>
              </a:solidFill>
              <a:latin typeface="微软雅黑" panose="020B0503020204020204" pitchFamily="34" charset="-122"/>
              <a:ea typeface="微软雅黑" panose="020B0503020204020204" pitchFamily="34" charset="-122"/>
            </a:endParaRPr>
          </a:p>
          <a:p>
            <a:pPr lvl="1"/>
            <a:endParaRPr lang="en-US" altLang="zh-CN" sz="2000" dirty="0" smtClean="0">
              <a:latin typeface="微软雅黑" panose="020B0503020204020204" pitchFamily="34" charset="-122"/>
              <a:ea typeface="微软雅黑" panose="020B0503020204020204" pitchFamily="34" charset="-122"/>
            </a:endParaRPr>
          </a:p>
          <a:p>
            <a:pPr lvl="1"/>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5446725"/>
      </p:ext>
    </p:extLst>
  </p:cSld>
  <p:clrMapOvr>
    <a:masterClrMapping/>
  </p:clrMapOvr>
  <p:transition>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en-US" altLang="zh-CN" sz="4800" dirty="0" smtClean="0">
                <a:solidFill>
                  <a:schemeClr val="tx1"/>
                </a:solidFill>
                <a:latin typeface="微软雅黑" panose="020B0503020204020204" pitchFamily="34" charset="-122"/>
                <a:ea typeface="微软雅黑" panose="020B0503020204020204" pitchFamily="34" charset="-122"/>
              </a:rPr>
              <a:t>3.3 HP ALM</a:t>
            </a:r>
            <a:r>
              <a:rPr lang="zh-CN" altLang="en-US" sz="4800" dirty="0" smtClean="0">
                <a:solidFill>
                  <a:schemeClr val="tx1"/>
                </a:solidFill>
                <a:latin typeface="微软雅黑" panose="020B0503020204020204" pitchFamily="34" charset="-122"/>
                <a:ea typeface="微软雅黑" panose="020B0503020204020204" pitchFamily="34" charset="-122"/>
              </a:rPr>
              <a:t>对生命周期软件测试的支持</a:t>
            </a:r>
            <a:endParaRPr lang="en-US" sz="4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23112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69264" y="216232"/>
            <a:ext cx="6766560"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3.3 HP ALM</a:t>
            </a:r>
            <a:r>
              <a:rPr lang="zh-CN" altLang="en-US" sz="2800" dirty="0">
                <a:solidFill>
                  <a:schemeClr val="tx1"/>
                </a:solidFill>
                <a:latin typeface="微软雅黑" panose="020B0503020204020204" pitchFamily="34" charset="-122"/>
                <a:ea typeface="微软雅黑" panose="020B0503020204020204" pitchFamily="34" charset="-122"/>
              </a:rPr>
              <a:t>对生命周期</a:t>
            </a:r>
            <a:r>
              <a:rPr lang="zh-CN" altLang="en-US" sz="2800" dirty="0" smtClean="0">
                <a:solidFill>
                  <a:schemeClr val="tx1"/>
                </a:solidFill>
                <a:latin typeface="微软雅黑" panose="020B0503020204020204" pitchFamily="34" charset="-122"/>
                <a:ea typeface="微软雅黑" panose="020B0503020204020204" pitchFamily="34" charset="-122"/>
              </a:rPr>
              <a:t>软件测试的</a:t>
            </a:r>
            <a:r>
              <a:rPr lang="zh-CN" altLang="en-US" sz="2800" dirty="0">
                <a:solidFill>
                  <a:schemeClr val="tx1"/>
                </a:solidFill>
                <a:latin typeface="微软雅黑" panose="020B0503020204020204" pitchFamily="34" charset="-122"/>
                <a:ea typeface="微软雅黑" panose="020B0503020204020204" pitchFamily="34" charset="-122"/>
              </a:rPr>
              <a:t>支持</a:t>
            </a:r>
            <a:endParaRPr lang="en-GB" sz="2800" dirty="0">
              <a:solidFill>
                <a:schemeClr val="tx1"/>
              </a:solidFill>
              <a:latin typeface="微软雅黑" panose="020B0503020204020204" pitchFamily="34" charset="-122"/>
              <a:ea typeface="微软雅黑" panose="020B0503020204020204" pitchFamily="34" charset="-122"/>
            </a:endParaRPr>
          </a:p>
        </p:txBody>
      </p:sp>
      <p:sp>
        <p:nvSpPr>
          <p:cNvPr id="7" name="Text Placeholder 6"/>
          <p:cNvSpPr>
            <a:spLocks noGrp="1"/>
          </p:cNvSpPr>
          <p:nvPr>
            <p:ph idx="4294967295"/>
          </p:nvPr>
        </p:nvSpPr>
        <p:spPr>
          <a:xfrm>
            <a:off x="0" y="1387475"/>
            <a:ext cx="8099425" cy="4662488"/>
          </a:xfrm>
        </p:spPr>
        <p:txBody>
          <a:bodyPr/>
          <a:lstStyle/>
          <a:p>
            <a:pPr>
              <a:lnSpc>
                <a:spcPct val="150000"/>
              </a:lnSpc>
            </a:pPr>
            <a:r>
              <a:rPr lang="zh-CN" altLang="en-US" sz="2400" dirty="0">
                <a:solidFill>
                  <a:srgbClr val="0070C0"/>
                </a:solidFill>
                <a:latin typeface="微软雅黑" panose="020B0503020204020204" pitchFamily="34" charset="-122"/>
                <a:ea typeface="微软雅黑" panose="020B0503020204020204" pitchFamily="34" charset="-122"/>
              </a:rPr>
              <a:t>惠普应用生命周期管理</a:t>
            </a:r>
            <a:r>
              <a:rPr lang="en-US" altLang="zh-CN" sz="2400" dirty="0">
                <a:solidFill>
                  <a:srgbClr val="0070C0"/>
                </a:solidFill>
                <a:latin typeface="微软雅黑" panose="020B0503020204020204" pitchFamily="34" charset="-122"/>
                <a:ea typeface="微软雅黑" panose="020B0503020204020204" pitchFamily="34" charset="-122"/>
              </a:rPr>
              <a:t>(HP ALM)</a:t>
            </a:r>
            <a:r>
              <a:rPr lang="zh-CN" altLang="en-US" sz="2400" dirty="0">
                <a:solidFill>
                  <a:srgbClr val="0070C0"/>
                </a:solidFill>
                <a:latin typeface="微软雅黑" panose="020B0503020204020204" pitchFamily="34" charset="-122"/>
                <a:ea typeface="微软雅黑" panose="020B0503020204020204" pitchFamily="34" charset="-122"/>
              </a:rPr>
              <a:t>是业界首款集成的、跨技术和流程、可拓展的平</a:t>
            </a:r>
            <a:r>
              <a:rPr lang="zh-CN" altLang="en-US" sz="2400" dirty="0" smtClean="0">
                <a:solidFill>
                  <a:srgbClr val="0070C0"/>
                </a:solidFill>
                <a:latin typeface="微软雅黑" panose="020B0503020204020204" pitchFamily="34" charset="-122"/>
                <a:ea typeface="微软雅黑" panose="020B0503020204020204" pitchFamily="34" charset="-122"/>
              </a:rPr>
              <a:t>台</a:t>
            </a:r>
            <a:endParaRPr lang="zh-CN" altLang="en-US" sz="2400" dirty="0">
              <a:solidFill>
                <a:srgbClr val="0070C0"/>
              </a:solidFill>
              <a:latin typeface="微软雅黑" panose="020B0503020204020204" pitchFamily="34" charset="-122"/>
              <a:ea typeface="微软雅黑" panose="020B0503020204020204" pitchFamily="34" charset="-122"/>
            </a:endParaRPr>
          </a:p>
          <a:p>
            <a:pPr lvl="1"/>
            <a:endParaRPr lang="en-US" altLang="zh-CN" sz="1800" dirty="0" smtClean="0">
              <a:latin typeface="微软雅黑" panose="020B0503020204020204" pitchFamily="34" charset="-122"/>
              <a:ea typeface="微软雅黑" panose="020B0503020204020204" pitchFamily="34" charset="-122"/>
            </a:endParaRPr>
          </a:p>
          <a:p>
            <a:pPr marL="285750" lvl="1" indent="-285750">
              <a:lnSpc>
                <a:spcPct val="150000"/>
              </a:lnSpc>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使</a:t>
            </a:r>
            <a:r>
              <a:rPr lang="en-US" altLang="zh-CN" sz="2000" dirty="0">
                <a:latin typeface="微软雅黑" panose="020B0503020204020204" pitchFamily="34" charset="-122"/>
                <a:ea typeface="微软雅黑" panose="020B0503020204020204" pitchFamily="34" charset="-122"/>
              </a:rPr>
              <a:t>IT</a:t>
            </a:r>
            <a:r>
              <a:rPr lang="zh-CN" altLang="en-US" sz="2000" dirty="0">
                <a:latin typeface="微软雅黑" panose="020B0503020204020204" pitchFamily="34" charset="-122"/>
                <a:ea typeface="微软雅黑" panose="020B0503020204020204" pitchFamily="34" charset="-122"/>
              </a:rPr>
              <a:t>人员能够管理应用生命周期，</a:t>
            </a:r>
            <a:r>
              <a:rPr lang="zh-CN" altLang="en-US" sz="2000" dirty="0" smtClean="0">
                <a:latin typeface="微软雅黑" panose="020B0503020204020204" pitchFamily="34" charset="-122"/>
                <a:ea typeface="微软雅黑" panose="020B0503020204020204" pitchFamily="34" charset="-122"/>
              </a:rPr>
              <a:t>并基于应用生命周期</a:t>
            </a:r>
            <a:r>
              <a:rPr lang="zh-CN" altLang="en-US" sz="2000" dirty="0">
                <a:latin typeface="微软雅黑" panose="020B0503020204020204" pitchFamily="34" charset="-122"/>
                <a:ea typeface="微软雅黑" panose="020B0503020204020204" pitchFamily="34" charset="-122"/>
              </a:rPr>
              <a:t>进行</a:t>
            </a:r>
            <a:r>
              <a:rPr lang="zh-CN" altLang="en-US" sz="2000" dirty="0" smtClean="0">
                <a:latin typeface="微软雅黑" panose="020B0503020204020204" pitchFamily="34" charset="-122"/>
                <a:ea typeface="微软雅黑" panose="020B0503020204020204" pitchFamily="34" charset="-122"/>
              </a:rPr>
              <a:t>测试活动</a:t>
            </a:r>
            <a:endParaRPr lang="zh-CN" altLang="en-US" sz="2000" dirty="0">
              <a:latin typeface="微软雅黑" panose="020B0503020204020204" pitchFamily="34" charset="-122"/>
              <a:ea typeface="微软雅黑" panose="020B0503020204020204" pitchFamily="34" charset="-122"/>
            </a:endParaRPr>
          </a:p>
          <a:p>
            <a:pPr lvl="4">
              <a:lnSpc>
                <a:spcPct val="150000"/>
              </a:lnSpc>
              <a:buFont typeface="微软雅黑" panose="020B0503020204020204" pitchFamily="34" charset="-122"/>
              <a:buChar char="−"/>
            </a:pPr>
            <a:r>
              <a:rPr lang="zh-CN" altLang="en-US" sz="1800" dirty="0">
                <a:latin typeface="微软雅黑" panose="020B0503020204020204" pitchFamily="34" charset="-122"/>
                <a:ea typeface="微软雅黑" panose="020B0503020204020204" pitchFamily="34" charset="-122"/>
              </a:rPr>
              <a:t>这些测试是从项目建议到运营全过程中贯穿应用交付</a:t>
            </a:r>
          </a:p>
          <a:p>
            <a:pPr lvl="1"/>
            <a:endParaRPr lang="en-US" altLang="zh-CN" sz="1800" dirty="0" smtClean="0">
              <a:latin typeface="微软雅黑" panose="020B0503020204020204" pitchFamily="34" charset="-122"/>
              <a:ea typeface="微软雅黑" panose="020B0503020204020204" pitchFamily="34" charset="-122"/>
            </a:endParaRPr>
          </a:p>
          <a:p>
            <a:pPr marL="285750" lvl="1" indent="-285750">
              <a:lnSpc>
                <a:spcPct val="150000"/>
              </a:lnSpc>
              <a:buFont typeface="Arial" panose="020B0604020202020204" pitchFamily="34" charset="0"/>
              <a:buChar char="•"/>
            </a:pPr>
            <a:r>
              <a:rPr lang="en-US" altLang="zh-CN" sz="2000" dirty="0">
                <a:latin typeface="微软雅黑" panose="020B0503020204020204" pitchFamily="34" charset="-122"/>
                <a:ea typeface="微软雅黑" panose="020B0503020204020204" pitchFamily="34" charset="-122"/>
              </a:rPr>
              <a:t>HP ALM</a:t>
            </a:r>
            <a:r>
              <a:rPr lang="zh-CN" altLang="en-US" sz="2000" dirty="0">
                <a:latin typeface="微软雅黑" panose="020B0503020204020204" pitchFamily="34" charset="-122"/>
                <a:ea typeface="微软雅黑" panose="020B0503020204020204" pitchFamily="34" charset="-122"/>
              </a:rPr>
              <a:t>是一个以任务为导向的系统，可在应用交付过程中支持各参与方，并与主要开发工具相整合</a:t>
            </a:r>
            <a:endParaRPr lang="en-US" altLang="zh-CN" sz="2000" dirty="0">
              <a:latin typeface="微软雅黑" panose="020B0503020204020204" pitchFamily="34" charset="-122"/>
              <a:ea typeface="微软雅黑" panose="020B0503020204020204" pitchFamily="34" charset="-122"/>
            </a:endParaRPr>
          </a:p>
          <a:p>
            <a:pPr lvl="4">
              <a:lnSpc>
                <a:spcPct val="150000"/>
              </a:lnSpc>
              <a:buFont typeface="微软雅黑" panose="020B0503020204020204" pitchFamily="34" charset="-122"/>
              <a:buChar char="−"/>
            </a:pPr>
            <a:r>
              <a:rPr lang="zh-CN" altLang="en-US" sz="1800" dirty="0">
                <a:latin typeface="微软雅黑" panose="020B0503020204020204" pitchFamily="34" charset="-122"/>
                <a:ea typeface="微软雅黑" panose="020B0503020204020204" pitchFamily="34" charset="-122"/>
              </a:rPr>
              <a:t>该方案实现了团队内和不同团队间的工作流程自动化，强化并加速了应用生命周期管理和各阶段的测试</a:t>
            </a:r>
          </a:p>
          <a:p>
            <a:pPr lvl="1"/>
            <a:endParaRPr lang="zh-CN" altLang="en-US" dirty="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3993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153988"/>
            <a:ext cx="8123238" cy="574675"/>
          </a:xfrm>
        </p:spPr>
        <p:txBody>
          <a:bodyPr/>
          <a:lstStyle/>
          <a:p>
            <a:r>
              <a:rPr lang="en-US" altLang="zh-CN" sz="2800" dirty="0">
                <a:solidFill>
                  <a:schemeClr val="tx1"/>
                </a:solidFill>
                <a:latin typeface="微软雅黑" panose="020B0503020204020204" pitchFamily="34" charset="-122"/>
                <a:ea typeface="微软雅黑" panose="020B0503020204020204" pitchFamily="34" charset="-122"/>
              </a:rPr>
              <a:t>3.3 HP ALM</a:t>
            </a:r>
            <a:r>
              <a:rPr lang="zh-CN" altLang="en-US" sz="2800" dirty="0">
                <a:solidFill>
                  <a:schemeClr val="tx1"/>
                </a:solidFill>
                <a:latin typeface="微软雅黑" panose="020B0503020204020204" pitchFamily="34" charset="-122"/>
                <a:ea typeface="微软雅黑" panose="020B0503020204020204" pitchFamily="34" charset="-122"/>
              </a:rPr>
              <a:t>对生命周期</a:t>
            </a:r>
            <a:r>
              <a:rPr lang="zh-CN" altLang="en-US" sz="2800" dirty="0" smtClean="0">
                <a:solidFill>
                  <a:schemeClr val="tx1"/>
                </a:solidFill>
                <a:latin typeface="微软雅黑" panose="020B0503020204020204" pitchFamily="34" charset="-122"/>
                <a:ea typeface="微软雅黑" panose="020B0503020204020204" pitchFamily="34" charset="-122"/>
              </a:rPr>
              <a:t>软件测试的</a:t>
            </a:r>
            <a:r>
              <a:rPr lang="zh-CN" altLang="en-US" sz="2800" dirty="0">
                <a:solidFill>
                  <a:schemeClr val="tx1"/>
                </a:solidFill>
                <a:latin typeface="微软雅黑" panose="020B0503020204020204" pitchFamily="34" charset="-122"/>
                <a:ea typeface="微软雅黑" panose="020B0503020204020204" pitchFamily="34" charset="-122"/>
              </a:rPr>
              <a:t>支持</a:t>
            </a:r>
            <a:endParaRPr lang="en-GB" sz="2800" dirty="0">
              <a:solidFill>
                <a:schemeClr val="tx1"/>
              </a:solidFill>
              <a:latin typeface="微软雅黑" panose="020B0503020204020204" pitchFamily="34" charset="-122"/>
              <a:ea typeface="微软雅黑" panose="020B0503020204020204" pitchFamily="34" charset="-122"/>
            </a:endParaRPr>
          </a:p>
        </p:txBody>
      </p:sp>
      <p:sp>
        <p:nvSpPr>
          <p:cNvPr id="7" name="Text Placeholder 6"/>
          <p:cNvSpPr>
            <a:spLocks noGrp="1"/>
          </p:cNvSpPr>
          <p:nvPr>
            <p:ph idx="4294967295"/>
          </p:nvPr>
        </p:nvSpPr>
        <p:spPr>
          <a:xfrm>
            <a:off x="-14593" y="978091"/>
            <a:ext cx="8094663" cy="4743450"/>
          </a:xfrm>
        </p:spPr>
        <p:txBody>
          <a:bodyPr/>
          <a:lstStyle/>
          <a:p>
            <a:r>
              <a:rPr lang="en-US" altLang="zh-CN" sz="2400" dirty="0">
                <a:solidFill>
                  <a:srgbClr val="0070C0"/>
                </a:solidFill>
                <a:latin typeface="微软雅黑" panose="020B0503020204020204" pitchFamily="34" charset="-122"/>
                <a:ea typeface="微软雅黑" panose="020B0503020204020204" pitchFamily="34" charset="-122"/>
              </a:rPr>
              <a:t>ALM </a:t>
            </a:r>
            <a:r>
              <a:rPr lang="zh-CN" altLang="en-US" sz="2400" dirty="0">
                <a:solidFill>
                  <a:srgbClr val="0070C0"/>
                </a:solidFill>
                <a:latin typeface="微软雅黑" panose="020B0503020204020204" pitchFamily="34" charset="-122"/>
                <a:ea typeface="微软雅黑" panose="020B0503020204020204" pitchFamily="34" charset="-122"/>
              </a:rPr>
              <a:t>能够帮助我们组织和管理应用程序生命周期管理过程的所有阶</a:t>
            </a:r>
            <a:r>
              <a:rPr lang="zh-CN" altLang="en-US" sz="2400" dirty="0" smtClean="0">
                <a:solidFill>
                  <a:srgbClr val="0070C0"/>
                </a:solidFill>
                <a:latin typeface="微软雅黑" panose="020B0503020204020204" pitchFamily="34" charset="-122"/>
                <a:ea typeface="微软雅黑" panose="020B0503020204020204" pitchFamily="34" charset="-122"/>
              </a:rPr>
              <a:t>段</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lvl="1"/>
            <a:endParaRPr lang="en-US" altLang="zh-CN" dirty="0" smtClean="0">
              <a:latin typeface="微软雅黑" panose="020B0503020204020204" pitchFamily="34" charset="-122"/>
              <a:ea typeface="微软雅黑" panose="020B0503020204020204" pitchFamily="34" charset="-122"/>
            </a:endParaRPr>
          </a:p>
          <a:p>
            <a:pPr lvl="1"/>
            <a:endParaRPr lang="en-US" altLang="zh-CN" dirty="0">
              <a:latin typeface="微软雅黑" panose="020B0503020204020204" pitchFamily="34" charset="-122"/>
              <a:ea typeface="微软雅黑" panose="020B0503020204020204" pitchFamily="34" charset="-122"/>
            </a:endParaRPr>
          </a:p>
          <a:p>
            <a:pPr marL="457200" lvl="1" indent="0">
              <a:buNone/>
            </a:pPr>
            <a:endParaRPr lang="en-US" altLang="zh-CN" dirty="0" smtClean="0">
              <a:solidFill>
                <a:srgbClr val="0096D6"/>
              </a:solidFill>
              <a:latin typeface="微软雅黑" panose="020B0503020204020204" pitchFamily="34" charset="-122"/>
              <a:ea typeface="微软雅黑" panose="020B0503020204020204" pitchFamily="34" charset="-122"/>
            </a:endParaRPr>
          </a:p>
          <a:p>
            <a:pPr lvl="1"/>
            <a:r>
              <a:rPr lang="zh-CN" altLang="en-US" sz="2000" dirty="0" smtClean="0">
                <a:solidFill>
                  <a:schemeClr val="tx1"/>
                </a:solidFill>
                <a:latin typeface="微软雅黑" panose="020B0503020204020204" pitchFamily="34" charset="-122"/>
                <a:ea typeface="微软雅黑" panose="020B0503020204020204" pitchFamily="34" charset="-122"/>
              </a:rPr>
              <a:t>在</a:t>
            </a:r>
            <a:r>
              <a:rPr lang="zh-CN" altLang="en-US" sz="2000" dirty="0">
                <a:solidFill>
                  <a:schemeClr val="tx1"/>
                </a:solidFill>
                <a:latin typeface="微软雅黑" panose="020B0503020204020204" pitchFamily="34" charset="-122"/>
                <a:ea typeface="微软雅黑" panose="020B0503020204020204" pitchFamily="34" charset="-122"/>
              </a:rPr>
              <a:t>每个阶段，可以通过生成的详细报告和图表来分析数据</a:t>
            </a:r>
          </a:p>
          <a:p>
            <a:pPr lvl="1"/>
            <a:endParaRPr lang="en-US" altLang="zh-CN" dirty="0">
              <a:latin typeface="微软雅黑" panose="020B0503020204020204" pitchFamily="34" charset="-122"/>
              <a:ea typeface="微软雅黑" panose="020B0503020204020204" pitchFamily="34" charset="-122"/>
            </a:endParaRPr>
          </a:p>
        </p:txBody>
      </p:sp>
      <p:graphicFrame>
        <p:nvGraphicFramePr>
          <p:cNvPr id="2" name="Diagram 1"/>
          <p:cNvGraphicFramePr/>
          <p:nvPr>
            <p:extLst>
              <p:ext uri="{D42A27DB-BD31-4B8C-83A1-F6EECF244321}">
                <p14:modId xmlns:p14="http://schemas.microsoft.com/office/powerpoint/2010/main" val="4082499090"/>
              </p:ext>
            </p:extLst>
          </p:nvPr>
        </p:nvGraphicFramePr>
        <p:xfrm>
          <a:off x="1342879" y="1995805"/>
          <a:ext cx="5379720" cy="340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762879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44499" y="128329"/>
            <a:ext cx="7024751" cy="617537"/>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3.3 HP ALM</a:t>
            </a:r>
            <a:r>
              <a:rPr lang="zh-CN" altLang="en-US" sz="2800" dirty="0">
                <a:solidFill>
                  <a:schemeClr val="tx1"/>
                </a:solidFill>
                <a:latin typeface="微软雅黑" panose="020B0503020204020204" pitchFamily="34" charset="-122"/>
                <a:ea typeface="微软雅黑" panose="020B0503020204020204" pitchFamily="34" charset="-122"/>
              </a:rPr>
              <a:t>对生命周期软件测</a:t>
            </a:r>
            <a:r>
              <a:rPr lang="zh-CN" altLang="en-US" sz="2800" dirty="0" smtClean="0">
                <a:solidFill>
                  <a:schemeClr val="tx1"/>
                </a:solidFill>
                <a:latin typeface="微软雅黑" panose="020B0503020204020204" pitchFamily="34" charset="-122"/>
                <a:ea typeface="微软雅黑" panose="020B0503020204020204" pitchFamily="34" charset="-122"/>
              </a:rPr>
              <a:t>试的支持</a:t>
            </a:r>
            <a:endParaRPr lang="en-GB" sz="2800" dirty="0">
              <a:solidFill>
                <a:schemeClr val="tx1"/>
              </a:solidFill>
              <a:latin typeface="微软雅黑" panose="020B0503020204020204" pitchFamily="34" charset="-122"/>
              <a:ea typeface="微软雅黑" panose="020B0503020204020204" pitchFamily="34" charset="-122"/>
            </a:endParaRPr>
          </a:p>
        </p:txBody>
      </p:sp>
      <p:pic>
        <p:nvPicPr>
          <p:cNvPr id="3" name="Content Placeholder 2"/>
          <p:cNvPicPr>
            <a:picLocks noGrp="1" noChangeAspect="1"/>
          </p:cNvPicPr>
          <p:nvPr>
            <p:ph idx="4294967295"/>
          </p:nvPr>
        </p:nvPicPr>
        <p:blipFill>
          <a:blip r:embed="rId3"/>
          <a:stretch>
            <a:fillRect/>
          </a:stretch>
        </p:blipFill>
        <p:spPr>
          <a:xfrm>
            <a:off x="0" y="1516063"/>
            <a:ext cx="7969250" cy="4921250"/>
          </a:xfrm>
          <a:prstGeom prst="rect">
            <a:avLst/>
          </a:prstGeom>
        </p:spPr>
      </p:pic>
      <p:sp>
        <p:nvSpPr>
          <p:cNvPr id="2" name="Rectangle 1"/>
          <p:cNvSpPr/>
          <p:nvPr/>
        </p:nvSpPr>
        <p:spPr>
          <a:xfrm>
            <a:off x="162433" y="900132"/>
            <a:ext cx="2746265" cy="461665"/>
          </a:xfrm>
          <a:prstGeom prst="rect">
            <a:avLst/>
          </a:prstGeom>
        </p:spPr>
        <p:txBody>
          <a:bodyPr wrap="none">
            <a:spAutoFit/>
          </a:bodyPr>
          <a:lstStyle/>
          <a:p>
            <a:r>
              <a:rPr lang="en-US" altLang="zh-CN" sz="2400" b="1" dirty="0">
                <a:solidFill>
                  <a:srgbClr val="0070C0"/>
                </a:solidFill>
                <a:latin typeface="微软雅黑" panose="020B0503020204020204" pitchFamily="34" charset="-122"/>
                <a:ea typeface="微软雅黑" panose="020B0503020204020204" pitchFamily="34" charset="-122"/>
              </a:rPr>
              <a:t>ALM</a:t>
            </a:r>
            <a:r>
              <a:rPr lang="zh-CN" altLang="en-US" sz="2400" b="1" dirty="0">
                <a:solidFill>
                  <a:srgbClr val="0070C0"/>
                </a:solidFill>
                <a:latin typeface="微软雅黑" panose="020B0503020204020204" pitchFamily="34" charset="-122"/>
                <a:ea typeface="微软雅黑" panose="020B0503020204020204" pitchFamily="34" charset="-122"/>
              </a:rPr>
              <a:t>窗口基本介绍</a:t>
            </a:r>
            <a:endParaRPr lang="en-US" sz="24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9846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918105" y="147962"/>
            <a:ext cx="6824599"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3.3 HP ALM</a:t>
            </a:r>
            <a:r>
              <a:rPr lang="zh-CN" altLang="en-US" sz="2800" dirty="0">
                <a:solidFill>
                  <a:schemeClr val="tx1"/>
                </a:solidFill>
                <a:latin typeface="微软雅黑" panose="020B0503020204020204" pitchFamily="34" charset="-122"/>
                <a:ea typeface="微软雅黑" panose="020B0503020204020204" pitchFamily="34" charset="-122"/>
              </a:rPr>
              <a:t>对生命周期</a:t>
            </a:r>
            <a:r>
              <a:rPr lang="zh-CN" altLang="en-US" sz="2800" dirty="0" smtClean="0">
                <a:solidFill>
                  <a:schemeClr val="tx1"/>
                </a:solidFill>
                <a:latin typeface="微软雅黑" panose="020B0503020204020204" pitchFamily="34" charset="-122"/>
                <a:ea typeface="微软雅黑" panose="020B0503020204020204" pitchFamily="34" charset="-122"/>
              </a:rPr>
              <a:t>软件测试的</a:t>
            </a:r>
            <a:r>
              <a:rPr lang="zh-CN" altLang="en-US" sz="2800" dirty="0">
                <a:solidFill>
                  <a:schemeClr val="tx1"/>
                </a:solidFill>
                <a:latin typeface="微软雅黑" panose="020B0503020204020204" pitchFamily="34" charset="-122"/>
                <a:ea typeface="微软雅黑" panose="020B0503020204020204" pitchFamily="34" charset="-122"/>
              </a:rPr>
              <a:t>支持</a:t>
            </a:r>
            <a:endParaRPr lang="en-GB" sz="2800" dirty="0">
              <a:solidFill>
                <a:schemeClr val="tx1"/>
              </a:solidFill>
              <a:latin typeface="微软雅黑" panose="020B0503020204020204" pitchFamily="34" charset="-122"/>
              <a:ea typeface="微软雅黑" panose="020B0503020204020204" pitchFamily="34" charset="-122"/>
            </a:endParaRPr>
          </a:p>
        </p:txBody>
      </p:sp>
      <p:sp>
        <p:nvSpPr>
          <p:cNvPr id="11" name="Content Placeholder 10"/>
          <p:cNvSpPr>
            <a:spLocks noGrp="1"/>
          </p:cNvSpPr>
          <p:nvPr>
            <p:ph idx="4294967295"/>
          </p:nvPr>
        </p:nvSpPr>
        <p:spPr>
          <a:xfrm>
            <a:off x="0" y="1031330"/>
            <a:ext cx="8120063" cy="420687"/>
          </a:xfrm>
        </p:spPr>
        <p:txBody>
          <a:bodyPr/>
          <a:lstStyle/>
          <a:p>
            <a:r>
              <a:rPr lang="en-US" altLang="zh-CN" sz="2400" dirty="0">
                <a:solidFill>
                  <a:srgbClr val="0070C0"/>
                </a:solidFill>
              </a:rPr>
              <a:t>HP ALM</a:t>
            </a:r>
            <a:r>
              <a:rPr lang="zh-CN" altLang="en-US" sz="2400" dirty="0">
                <a:solidFill>
                  <a:srgbClr val="0070C0"/>
                </a:solidFill>
              </a:rPr>
              <a:t>能为客户带来以下优势</a:t>
            </a:r>
          </a:p>
          <a:p>
            <a:endParaRPr lang="en-US" sz="2400" dirty="0">
              <a:solidFill>
                <a:srgbClr val="0070C0"/>
              </a:solidFill>
            </a:endParaRPr>
          </a:p>
        </p:txBody>
      </p:sp>
      <p:sp>
        <p:nvSpPr>
          <p:cNvPr id="2" name="Rounded Rectangle 1"/>
          <p:cNvSpPr/>
          <p:nvPr/>
        </p:nvSpPr>
        <p:spPr>
          <a:xfrm>
            <a:off x="918105" y="1908069"/>
            <a:ext cx="2760784" cy="4404808"/>
          </a:xfrm>
          <a:prstGeom prst="roundRect">
            <a:avLst>
              <a:gd name="adj" fmla="val 17140"/>
            </a:avLst>
          </a:prstGeom>
          <a:ln>
            <a:prstDash val="dashDot"/>
          </a:ln>
        </p:spPr>
        <p:style>
          <a:lnRef idx="2">
            <a:schemeClr val="accent1"/>
          </a:lnRef>
          <a:fillRef idx="1">
            <a:schemeClr val="lt1"/>
          </a:fillRef>
          <a:effectRef idx="0">
            <a:schemeClr val="accent1"/>
          </a:effectRef>
          <a:fontRef idx="minor">
            <a:schemeClr val="dk1"/>
          </a:fontRef>
        </p:style>
        <p:txBody>
          <a:bodyPr rtlCol="0" anchor="ctr"/>
          <a:lstStyle/>
          <a:p>
            <a:pPr lvl="1"/>
            <a:endParaRPr lang="en-US" altLang="zh-CN" sz="2000" b="1" dirty="0">
              <a:latin typeface="微软雅黑" panose="020B0503020204020204" pitchFamily="34" charset="-122"/>
              <a:ea typeface="微软雅黑" panose="020B0503020204020204" pitchFamily="34" charset="-122"/>
            </a:endParaRPr>
          </a:p>
        </p:txBody>
      </p:sp>
      <p:sp>
        <p:nvSpPr>
          <p:cNvPr id="6" name="TextBox 5"/>
          <p:cNvSpPr txBox="1"/>
          <p:nvPr/>
        </p:nvSpPr>
        <p:spPr>
          <a:xfrm>
            <a:off x="1201310" y="2490409"/>
            <a:ext cx="2194373" cy="1323439"/>
          </a:xfrm>
          <a:prstGeom prst="rect">
            <a:avLst/>
          </a:prstGeom>
          <a:noFill/>
        </p:spPr>
        <p:txBody>
          <a:bodyPr wrap="square" rtlCol="0">
            <a:spAutoFit/>
          </a:bodyPr>
          <a:lstStyle/>
          <a:p>
            <a:pPr marL="0" lvl="1" defTabSz="430213">
              <a:spcAft>
                <a:spcPts val="400"/>
              </a:spcAft>
              <a:buSzPct val="100000"/>
            </a:pPr>
            <a:r>
              <a:rPr lang="zh-CN" altLang="en-US" sz="2000" dirty="0">
                <a:latin typeface="微软雅黑" panose="020B0503020204020204" pitchFamily="34" charset="-122"/>
                <a:ea typeface="微软雅黑" panose="020B0503020204020204" pitchFamily="34" charset="-122"/>
              </a:rPr>
              <a:t>项目规划及跟踪</a:t>
            </a:r>
            <a:r>
              <a:rPr lang="en-US" altLang="zh-CN" sz="2000" dirty="0">
                <a:latin typeface="微软雅黑" panose="020B0503020204020204" pitchFamily="34" charset="-122"/>
                <a:ea typeface="微软雅黑" panose="020B0503020204020204" pitchFamily="34" charset="-122"/>
              </a:rPr>
              <a:t>(Project Planning and Tracking</a:t>
            </a:r>
            <a:r>
              <a:rPr lang="en-US" altLang="zh-CN" sz="2000" dirty="0" smtClean="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sp>
        <p:nvSpPr>
          <p:cNvPr id="8" name="TextBox 7"/>
          <p:cNvSpPr txBox="1"/>
          <p:nvPr/>
        </p:nvSpPr>
        <p:spPr>
          <a:xfrm>
            <a:off x="1201310" y="3843408"/>
            <a:ext cx="2194373" cy="1015663"/>
          </a:xfrm>
          <a:prstGeom prst="rect">
            <a:avLst/>
          </a:prstGeom>
          <a:noFill/>
        </p:spPr>
        <p:txBody>
          <a:bodyPr wrap="square" rtlCol="0">
            <a:spAutoFit/>
          </a:bodyPr>
          <a:lstStyle/>
          <a:p>
            <a:pPr defTabSz="430213">
              <a:spcAft>
                <a:spcPts val="400"/>
              </a:spcAft>
              <a:buSzPct val="100000"/>
            </a:pPr>
            <a:r>
              <a:rPr lang="zh-CN" altLang="en-US" sz="2000" dirty="0">
                <a:latin typeface="微软雅黑" panose="020B0503020204020204" pitchFamily="34" charset="-122"/>
                <a:ea typeface="微软雅黑" panose="020B0503020204020204" pitchFamily="34" charset="-122"/>
              </a:rPr>
              <a:t>需求、开发及质量工具间的三路追踪</a:t>
            </a:r>
            <a:endParaRPr lang="en-US" sz="2000" dirty="0" smtClean="0">
              <a:solidFill>
                <a:srgbClr val="000000"/>
              </a:solidFill>
              <a:latin typeface="HP Simplified" pitchFamily="34" charset="0"/>
              <a:ea typeface="微软雅黑" panose="020B0503020204020204" pitchFamily="34" charset="-122"/>
              <a:cs typeface="HP Simplified" pitchFamily="34" charset="0"/>
            </a:endParaRPr>
          </a:p>
        </p:txBody>
      </p:sp>
      <p:sp>
        <p:nvSpPr>
          <p:cNvPr id="9" name="TextBox 8"/>
          <p:cNvSpPr txBox="1"/>
          <p:nvPr/>
        </p:nvSpPr>
        <p:spPr>
          <a:xfrm>
            <a:off x="1201309" y="4910856"/>
            <a:ext cx="2194373" cy="1015663"/>
          </a:xfrm>
          <a:prstGeom prst="rect">
            <a:avLst/>
          </a:prstGeom>
          <a:noFill/>
        </p:spPr>
        <p:txBody>
          <a:bodyPr wrap="square" rtlCol="0">
            <a:spAutoFit/>
          </a:bodyPr>
          <a:lstStyle/>
          <a:p>
            <a:pPr defTabSz="430213">
              <a:spcAft>
                <a:spcPts val="400"/>
              </a:spcAft>
              <a:buSzPct val="100000"/>
            </a:pPr>
            <a:r>
              <a:rPr lang="zh-CN" altLang="en-US" sz="2000" dirty="0">
                <a:latin typeface="微软雅黑" panose="020B0503020204020204" pitchFamily="34" charset="-122"/>
                <a:ea typeface="微软雅黑" panose="020B0503020204020204" pitchFamily="34" charset="-122"/>
              </a:rPr>
              <a:t>惠普敏捷加速器</a:t>
            </a:r>
            <a:r>
              <a:rPr lang="en-US" altLang="zh-CN" sz="2000" dirty="0">
                <a:latin typeface="微软雅黑" panose="020B0503020204020204" pitchFamily="34" charset="-122"/>
                <a:ea typeface="微软雅黑" panose="020B0503020204020204" pitchFamily="34" charset="-122"/>
              </a:rPr>
              <a:t>4.0(HP Agile Accelerator 4.0</a:t>
            </a:r>
            <a:r>
              <a:rPr lang="en-US" altLang="zh-CN" sz="2000" dirty="0" smtClean="0">
                <a:latin typeface="微软雅黑" panose="020B0503020204020204" pitchFamily="34" charset="-122"/>
                <a:ea typeface="微软雅黑" panose="020B0503020204020204" pitchFamily="34" charset="-122"/>
              </a:rPr>
              <a:t>)</a:t>
            </a:r>
            <a:endParaRPr lang="en-US" sz="2000" dirty="0" smtClean="0">
              <a:solidFill>
                <a:srgbClr val="000000"/>
              </a:solidFill>
              <a:latin typeface="HP Simplified" pitchFamily="34" charset="0"/>
              <a:ea typeface="微软雅黑" panose="020B0503020204020204" pitchFamily="34" charset="-122"/>
              <a:cs typeface="HP Simplified" pitchFamily="34" charset="0"/>
            </a:endParaRPr>
          </a:p>
        </p:txBody>
      </p:sp>
      <p:sp>
        <p:nvSpPr>
          <p:cNvPr id="12" name="Rounded Rectangle 11"/>
          <p:cNvSpPr/>
          <p:nvPr/>
        </p:nvSpPr>
        <p:spPr>
          <a:xfrm>
            <a:off x="5191167" y="1908069"/>
            <a:ext cx="2760784" cy="4404808"/>
          </a:xfrm>
          <a:prstGeom prst="roundRect">
            <a:avLst/>
          </a:prstGeom>
          <a:ln>
            <a:prstDash val="dashDot"/>
          </a:ln>
        </p:spPr>
        <p:style>
          <a:lnRef idx="2">
            <a:schemeClr val="accent1"/>
          </a:lnRef>
          <a:fillRef idx="1">
            <a:schemeClr val="lt1"/>
          </a:fillRef>
          <a:effectRef idx="0">
            <a:schemeClr val="accent1"/>
          </a:effectRef>
          <a:fontRef idx="minor">
            <a:schemeClr val="dk1"/>
          </a:fontRef>
        </p:style>
        <p:txBody>
          <a:bodyPr rtlCol="0" anchor="ctr"/>
          <a:lstStyle/>
          <a:p>
            <a:pPr lvl="1"/>
            <a:endParaRPr lang="en-US" altLang="zh-CN" sz="2000" b="1" dirty="0">
              <a:latin typeface="微软雅黑" panose="020B0503020204020204" pitchFamily="34" charset="-122"/>
              <a:ea typeface="微软雅黑" panose="020B0503020204020204" pitchFamily="34" charset="-122"/>
            </a:endParaRPr>
          </a:p>
        </p:txBody>
      </p:sp>
      <p:sp>
        <p:nvSpPr>
          <p:cNvPr id="13" name="TextBox 12"/>
          <p:cNvSpPr txBox="1"/>
          <p:nvPr/>
        </p:nvSpPr>
        <p:spPr>
          <a:xfrm>
            <a:off x="5474372" y="2490409"/>
            <a:ext cx="2194373" cy="707886"/>
          </a:xfrm>
          <a:prstGeom prst="rect">
            <a:avLst/>
          </a:prstGeom>
          <a:noFill/>
        </p:spPr>
        <p:txBody>
          <a:bodyPr wrap="square" rtlCol="0">
            <a:spAutoFit/>
          </a:bodyPr>
          <a:lstStyle/>
          <a:p>
            <a:pPr marL="0" lvl="1" defTabSz="430213">
              <a:spcAft>
                <a:spcPts val="400"/>
              </a:spcAft>
              <a:buSzPct val="100000"/>
            </a:pPr>
            <a:r>
              <a:rPr lang="zh-CN" altLang="en-US" sz="2000" dirty="0" smtClean="0">
                <a:latin typeface="微软雅黑" panose="020B0503020204020204" pitchFamily="34" charset="-122"/>
                <a:ea typeface="微软雅黑" panose="020B0503020204020204" pitchFamily="34" charset="-122"/>
              </a:rPr>
              <a:t>建立发布标准并实时监控</a:t>
            </a:r>
            <a:endParaRPr lang="en-US" altLang="zh-CN" sz="2000" dirty="0">
              <a:latin typeface="微软雅黑" panose="020B0503020204020204" pitchFamily="34" charset="-122"/>
              <a:ea typeface="微软雅黑" panose="020B0503020204020204" pitchFamily="34" charset="-122"/>
            </a:endParaRPr>
          </a:p>
        </p:txBody>
      </p:sp>
      <p:sp>
        <p:nvSpPr>
          <p:cNvPr id="14" name="TextBox 13"/>
          <p:cNvSpPr txBox="1"/>
          <p:nvPr/>
        </p:nvSpPr>
        <p:spPr>
          <a:xfrm>
            <a:off x="5474372" y="3843408"/>
            <a:ext cx="2194373" cy="1015663"/>
          </a:xfrm>
          <a:prstGeom prst="rect">
            <a:avLst/>
          </a:prstGeom>
          <a:noFill/>
        </p:spPr>
        <p:txBody>
          <a:bodyPr wrap="square" rtlCol="0">
            <a:spAutoFit/>
          </a:bodyPr>
          <a:lstStyle/>
          <a:p>
            <a:pPr defTabSz="430213">
              <a:spcAft>
                <a:spcPts val="400"/>
              </a:spcAft>
              <a:buSzPct val="100000"/>
            </a:pPr>
            <a:r>
              <a:rPr lang="zh-CN" altLang="en-US" sz="2000" dirty="0">
                <a:latin typeface="微软雅黑" panose="020B0503020204020204" pitchFamily="34" charset="-122"/>
                <a:ea typeface="微软雅黑" panose="020B0503020204020204" pitchFamily="34" charset="-122"/>
              </a:rPr>
              <a:t>对应用变化的快速组内分析及执行</a:t>
            </a:r>
          </a:p>
        </p:txBody>
      </p:sp>
      <p:sp>
        <p:nvSpPr>
          <p:cNvPr id="15" name="TextBox 14"/>
          <p:cNvSpPr txBox="1"/>
          <p:nvPr/>
        </p:nvSpPr>
        <p:spPr>
          <a:xfrm>
            <a:off x="5474371" y="4998781"/>
            <a:ext cx="2194373" cy="1015663"/>
          </a:xfrm>
          <a:prstGeom prst="rect">
            <a:avLst/>
          </a:prstGeom>
          <a:noFill/>
        </p:spPr>
        <p:txBody>
          <a:bodyPr wrap="square" rtlCol="0">
            <a:spAutoFit/>
          </a:bodyPr>
          <a:lstStyle/>
          <a:p>
            <a:pPr defTabSz="430213">
              <a:spcAft>
                <a:spcPts val="400"/>
              </a:spcAft>
              <a:buSzPct val="100000"/>
            </a:pPr>
            <a:r>
              <a:rPr lang="zh-CN" altLang="en-US" sz="2000" dirty="0" smtClean="0">
                <a:latin typeface="微软雅黑" panose="020B0503020204020204" pitchFamily="34" charset="-122"/>
                <a:ea typeface="微软雅黑" panose="020B0503020204020204" pitchFamily="34" charset="-122"/>
              </a:rPr>
              <a:t>可灵活支持不同项目类型的交付</a:t>
            </a:r>
            <a:r>
              <a:rPr lang="zh-CN" altLang="en-US" sz="2000" dirty="0">
                <a:latin typeface="微软雅黑" panose="020B0503020204020204" pitchFamily="34" charset="-122"/>
                <a:ea typeface="微软雅黑" panose="020B0503020204020204" pitchFamily="34" charset="-122"/>
              </a:rPr>
              <a:t>方式</a:t>
            </a:r>
            <a:endParaRPr lang="en-US" sz="2000" dirty="0" smtClean="0">
              <a:solidFill>
                <a:srgbClr val="000000"/>
              </a:solidFill>
              <a:latin typeface="HP Simplified" pitchFamily="34" charset="0"/>
              <a:ea typeface="微软雅黑" panose="020B0503020204020204" pitchFamily="34" charset="-122"/>
              <a:cs typeface="HP Simplified" pitchFamily="34" charset="0"/>
            </a:endParaRPr>
          </a:p>
        </p:txBody>
      </p:sp>
      <p:sp>
        <p:nvSpPr>
          <p:cNvPr id="16" name="Right Arrow 15"/>
          <p:cNvSpPr/>
          <p:nvPr/>
        </p:nvSpPr>
        <p:spPr>
          <a:xfrm>
            <a:off x="3337842" y="2614737"/>
            <a:ext cx="2136529" cy="56090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18" name="Right Arrow 17"/>
          <p:cNvSpPr/>
          <p:nvPr/>
        </p:nvSpPr>
        <p:spPr>
          <a:xfrm>
            <a:off x="3343398" y="5041493"/>
            <a:ext cx="2136529" cy="56090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
        <p:nvSpPr>
          <p:cNvPr id="19" name="Right Arrow 18"/>
          <p:cNvSpPr/>
          <p:nvPr/>
        </p:nvSpPr>
        <p:spPr>
          <a:xfrm>
            <a:off x="3337842" y="3836181"/>
            <a:ext cx="2136529" cy="56090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9340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smtClean="0">
                <a:latin typeface="微软雅黑" panose="020B0503020204020204" pitchFamily="34" charset="-122"/>
                <a:ea typeface="微软雅黑" panose="020B0503020204020204" pitchFamily="34" charset="-122"/>
              </a:rPr>
              <a:t>Thank </a:t>
            </a:r>
            <a:r>
              <a:rPr lang="en-US" altLang="zh-CN" sz="4800" dirty="0" smtClean="0">
                <a:latin typeface="微软雅黑" panose="020B0503020204020204" pitchFamily="34" charset="-122"/>
                <a:ea typeface="微软雅黑" panose="020B0503020204020204" pitchFamily="34" charset="-122"/>
              </a:rPr>
              <a:t>Y</a:t>
            </a:r>
            <a:r>
              <a:rPr lang="en-US" sz="4800" dirty="0" smtClean="0">
                <a:latin typeface="微软雅黑" panose="020B0503020204020204" pitchFamily="34" charset="-122"/>
                <a:ea typeface="微软雅黑" panose="020B0503020204020204" pitchFamily="34" charset="-122"/>
              </a:rPr>
              <a:t>ou</a:t>
            </a:r>
            <a:endParaRPr 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5399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 Placeholder 6"/>
          <p:cNvSpPr>
            <a:spLocks noGrp="1"/>
          </p:cNvSpPr>
          <p:nvPr>
            <p:ph idx="4294967295"/>
          </p:nvPr>
        </p:nvSpPr>
        <p:spPr>
          <a:xfrm>
            <a:off x="0" y="1393825"/>
            <a:ext cx="8120063" cy="4435475"/>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生</a:t>
            </a:r>
            <a:r>
              <a:rPr lang="zh-CN" altLang="en-US" sz="2400" dirty="0">
                <a:solidFill>
                  <a:srgbClr val="0070C0"/>
                </a:solidFill>
                <a:latin typeface="微软雅黑" panose="020B0503020204020204" pitchFamily="34" charset="-122"/>
                <a:ea typeface="微软雅黑" panose="020B0503020204020204" pitchFamily="34" charset="-122"/>
              </a:rPr>
              <a:t>命周期测试方法意味着测试与软件开发</a:t>
            </a:r>
            <a:r>
              <a:rPr lang="zh-CN" altLang="en-US" sz="2400" dirty="0" smtClean="0">
                <a:solidFill>
                  <a:srgbClr val="0070C0"/>
                </a:solidFill>
                <a:latin typeface="微软雅黑" panose="020B0503020204020204" pitchFamily="34" charset="-122"/>
                <a:ea typeface="微软雅黑" panose="020B0503020204020204" pitchFamily="34" charset="-122"/>
              </a:rPr>
              <a:t>平行</a:t>
            </a:r>
            <a:endParaRPr lang="zh-CN" altLang="en-US"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生命周期测试应伴随整个软件开发周期，此时测试的对象不仅仅是程序，需求、功能和设计同样要测</a:t>
            </a:r>
            <a:r>
              <a:rPr lang="zh-CN" altLang="en-US" sz="2000" dirty="0" smtClean="0">
                <a:latin typeface="微软雅黑" panose="020B0503020204020204" pitchFamily="34" charset="-122"/>
                <a:ea typeface="微软雅黑" panose="020B0503020204020204" pitchFamily="34" charset="-122"/>
              </a:rPr>
              <a:t>试</a:t>
            </a:r>
            <a:endParaRPr lang="zh-CN" altLang="en-US" sz="2000"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在软件开发的所有阶段进行测试，被设计用来减少测试成</a:t>
            </a:r>
            <a:r>
              <a:rPr lang="zh-CN" altLang="en-US" sz="2000" dirty="0" smtClean="0">
                <a:latin typeface="微软雅黑" panose="020B0503020204020204" pitchFamily="34" charset="-122"/>
                <a:ea typeface="微软雅黑" panose="020B0503020204020204" pitchFamily="34" charset="-122"/>
              </a:rPr>
              <a:t>本</a:t>
            </a:r>
            <a:endParaRPr lang="zh-CN" altLang="en-US" sz="2000"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测试与开发同步进行，有利于尽早地发现问题，同时缩短项目的开发建设周期</a:t>
            </a:r>
          </a:p>
          <a:p>
            <a:pPr lvl="1"/>
            <a:endParaRPr lang="zh-CN" altLang="en-US" dirty="0">
              <a:latin typeface="微软雅黑" panose="020B0503020204020204" pitchFamily="34" charset="-122"/>
              <a:ea typeface="微软雅黑" panose="020B0503020204020204" pitchFamily="34" charset="-122"/>
            </a:endParaRPr>
          </a:p>
        </p:txBody>
      </p:sp>
      <p:pic>
        <p:nvPicPr>
          <p:cNvPr id="2" name="Picture 1"/>
          <p:cNvPicPr>
            <a:picLocks noChangeAspect="1"/>
          </p:cNvPicPr>
          <p:nvPr/>
        </p:nvPicPr>
        <p:blipFill>
          <a:blip r:embed="rId3"/>
          <a:stretch>
            <a:fillRect/>
          </a:stretch>
        </p:blipFill>
        <p:spPr>
          <a:xfrm>
            <a:off x="673417" y="3611880"/>
            <a:ext cx="6893243" cy="2385060"/>
          </a:xfrm>
          <a:prstGeom prst="rect">
            <a:avLst/>
          </a:prstGeom>
        </p:spPr>
      </p:pic>
      <p:sp>
        <p:nvSpPr>
          <p:cNvPr id="6" name="Subtitle 1"/>
          <p:cNvSpPr txBox="1">
            <a:spLocks/>
          </p:cNvSpPr>
          <p:nvPr/>
        </p:nvSpPr>
        <p:spPr bwMode="black">
          <a:xfrm>
            <a:off x="1928963" y="142020"/>
            <a:ext cx="4764445" cy="555800"/>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800" dirty="0" smtClean="0">
                <a:solidFill>
                  <a:schemeClr val="tx1"/>
                </a:solidFill>
                <a:latin typeface="微软雅黑" panose="020B0503020204020204" pitchFamily="34" charset="-122"/>
                <a:ea typeface="微软雅黑" panose="020B0503020204020204" pitchFamily="34" charset="-122"/>
              </a:rPr>
              <a:t>3.1.1</a:t>
            </a:r>
            <a:r>
              <a:rPr lang="en-US" altLang="zh-CN" sz="2800" dirty="0">
                <a:solidFill>
                  <a:schemeClr val="tx1"/>
                </a:solidFill>
                <a:latin typeface="微软雅黑" panose="020B0503020204020204" pitchFamily="34" charset="-122"/>
                <a:ea typeface="微软雅黑" panose="020B0503020204020204" pitchFamily="34" charset="-122"/>
              </a:rPr>
              <a:t> </a:t>
            </a:r>
            <a:r>
              <a:rPr lang="zh-CN" altLang="en-US" sz="2800" dirty="0" smtClean="0">
                <a:solidFill>
                  <a:schemeClr val="tx1"/>
                </a:solidFill>
                <a:latin typeface="微软雅黑" panose="020B0503020204020204" pitchFamily="34" charset="-122"/>
                <a:ea typeface="微软雅黑" panose="020B0503020204020204" pitchFamily="34" charset="-122"/>
              </a:rPr>
              <a:t>生命周期的工作划分</a:t>
            </a:r>
            <a:endParaRPr lang="en-US" sz="28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2530812"/>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503840" y="128517"/>
            <a:ext cx="5112381" cy="574675"/>
          </a:xfrm>
        </p:spPr>
        <p:txBody>
          <a:bodyPr/>
          <a:lstStyle/>
          <a:p>
            <a:pPr algn="l"/>
            <a:r>
              <a:rPr lang="en-US" altLang="zh-CN" sz="2800" dirty="0">
                <a:solidFill>
                  <a:schemeClr val="tx1"/>
                </a:solidFill>
                <a:latin typeface="微软雅黑" panose="020B0503020204020204" pitchFamily="34" charset="-122"/>
                <a:ea typeface="微软雅黑" panose="020B0503020204020204" pitchFamily="34" charset="-122"/>
              </a:rPr>
              <a:t>3.1.1 </a:t>
            </a:r>
            <a:r>
              <a:rPr lang="zh-CN" altLang="en-US" sz="2800" dirty="0">
                <a:solidFill>
                  <a:schemeClr val="tx1"/>
                </a:solidFill>
                <a:latin typeface="微软雅黑" panose="020B0503020204020204" pitchFamily="34" charset="-122"/>
                <a:ea typeface="微软雅黑" panose="020B0503020204020204" pitchFamily="34" charset="-122"/>
              </a:rPr>
              <a:t>生命周期的工作划分</a:t>
            </a:r>
          </a:p>
        </p:txBody>
      </p:sp>
      <p:sp>
        <p:nvSpPr>
          <p:cNvPr id="7" name="Text Placeholder 6"/>
          <p:cNvSpPr>
            <a:spLocks noGrp="1"/>
          </p:cNvSpPr>
          <p:nvPr>
            <p:ph idx="4294967295"/>
          </p:nvPr>
        </p:nvSpPr>
        <p:spPr>
          <a:xfrm>
            <a:off x="0" y="1149333"/>
            <a:ext cx="8120063" cy="4381500"/>
          </a:xfrm>
        </p:spPr>
        <p:txBody>
          <a:bodyPr/>
          <a:lstStyle/>
          <a:p>
            <a:pPr lvl="1" defTabSz="457200"/>
            <a:r>
              <a:rPr lang="zh-CN" altLang="en-US" b="1" dirty="0">
                <a:solidFill>
                  <a:srgbClr val="0070C0"/>
                </a:solidFill>
                <a:latin typeface="微软雅黑" panose="020B0503020204020204" pitchFamily="34" charset="-122"/>
                <a:ea typeface="微软雅黑" panose="020B0503020204020204" pitchFamily="34" charset="-122"/>
              </a:rPr>
              <a:t>生命周期各阶段的测试工作</a:t>
            </a:r>
          </a:p>
          <a:p>
            <a:pPr lvl="1">
              <a:lnSpc>
                <a:spcPct val="200000"/>
              </a:lnSpc>
            </a:pPr>
            <a:r>
              <a:rPr lang="zh-CN" altLang="en-US" sz="2000" dirty="0" smtClean="0">
                <a:latin typeface="微软雅黑" panose="020B0503020204020204" pitchFamily="34" charset="-122"/>
                <a:ea typeface="微软雅黑" panose="020B0503020204020204" pitchFamily="34" charset="-122"/>
              </a:rPr>
              <a:t>按</a:t>
            </a:r>
            <a:r>
              <a:rPr lang="zh-CN" altLang="en-US" sz="2000" dirty="0">
                <a:latin typeface="微软雅黑" panose="020B0503020204020204" pitchFamily="34" charset="-122"/>
                <a:ea typeface="微软雅黑" panose="020B0503020204020204" pitchFamily="34" charset="-122"/>
              </a:rPr>
              <a:t>照软件生命周期去划分阶段，形成基于生命周期的软件测试</a:t>
            </a:r>
          </a:p>
          <a:p>
            <a:pPr lvl="1"/>
            <a:endParaRPr lang="zh-CN" altLang="en-US" dirty="0">
              <a:latin typeface="微软雅黑" panose="020B0503020204020204" pitchFamily="34" charset="-122"/>
              <a:ea typeface="微软雅黑" panose="020B0503020204020204" pitchFamily="34" charset="-122"/>
            </a:endParaRPr>
          </a:p>
        </p:txBody>
      </p:sp>
      <p:sp>
        <p:nvSpPr>
          <p:cNvPr id="5"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solidFill>
                <a:srgbClr val="0096D6"/>
              </a:solidFill>
              <a:latin typeface="微软雅黑" panose="020B0503020204020204" pitchFamily="34" charset="-122"/>
              <a:ea typeface="微软雅黑" panose="020B0503020204020204" pitchFamily="34" charset="-122"/>
            </a:endParaRPr>
          </a:p>
        </p:txBody>
      </p:sp>
      <p:graphicFrame>
        <p:nvGraphicFramePr>
          <p:cNvPr id="6" name="Diagram 5"/>
          <p:cNvGraphicFramePr/>
          <p:nvPr>
            <p:extLst>
              <p:ext uri="{D42A27DB-BD31-4B8C-83A1-F6EECF244321}">
                <p14:modId xmlns:p14="http://schemas.microsoft.com/office/powerpoint/2010/main" val="2465881012"/>
              </p:ext>
            </p:extLst>
          </p:nvPr>
        </p:nvGraphicFramePr>
        <p:xfrm>
          <a:off x="487215" y="2225432"/>
          <a:ext cx="7632848" cy="42850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4653216"/>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1591056" y="185704"/>
            <a:ext cx="5321808" cy="574675"/>
          </a:xfrm>
        </p:spPr>
        <p:txBody>
          <a:bodyPr/>
          <a:lstStyle/>
          <a:p>
            <a:pPr algn="l"/>
            <a:r>
              <a:rPr lang="en-US" altLang="zh-CN" dirty="0">
                <a:solidFill>
                  <a:schemeClr val="tx1"/>
                </a:solidFill>
                <a:latin typeface="微软雅黑" panose="020B0503020204020204" pitchFamily="34" charset="-122"/>
                <a:ea typeface="微软雅黑" panose="020B0503020204020204" pitchFamily="34" charset="-122"/>
              </a:rPr>
              <a:t>3.1.1 </a:t>
            </a:r>
            <a:r>
              <a:rPr lang="zh-CN" altLang="en-US" dirty="0">
                <a:solidFill>
                  <a:schemeClr val="tx1"/>
                </a:solidFill>
                <a:latin typeface="微软雅黑" panose="020B0503020204020204" pitchFamily="34" charset="-122"/>
                <a:ea typeface="微软雅黑" panose="020B0503020204020204" pitchFamily="34" charset="-122"/>
              </a:rPr>
              <a:t>生命周期的工作划分</a:t>
            </a:r>
          </a:p>
        </p:txBody>
      </p:sp>
      <p:sp>
        <p:nvSpPr>
          <p:cNvPr id="7" name="Text Placeholder 6"/>
          <p:cNvSpPr>
            <a:spLocks noGrp="1"/>
          </p:cNvSpPr>
          <p:nvPr>
            <p:ph idx="4294967295"/>
          </p:nvPr>
        </p:nvSpPr>
        <p:spPr>
          <a:xfrm>
            <a:off x="0" y="1538288"/>
            <a:ext cx="8120063" cy="4141787"/>
          </a:xfrm>
        </p:spPr>
        <p:txBody>
          <a:bodyPr/>
          <a:lstStyle/>
          <a:p>
            <a:r>
              <a:rPr lang="zh-CN" altLang="en-US" sz="2400" dirty="0" smtClean="0">
                <a:solidFill>
                  <a:srgbClr val="0070C0"/>
                </a:solidFill>
                <a:latin typeface="微软雅黑" panose="020B0503020204020204" pitchFamily="34" charset="-122"/>
                <a:ea typeface="微软雅黑" panose="020B0503020204020204" pitchFamily="34" charset="-122"/>
              </a:rPr>
              <a:t>基于开发生命周期</a:t>
            </a:r>
            <a:r>
              <a:rPr lang="zh-CN" altLang="en-US" sz="2400" dirty="0">
                <a:solidFill>
                  <a:srgbClr val="0070C0"/>
                </a:solidFill>
                <a:latin typeface="微软雅黑" panose="020B0503020204020204" pitchFamily="34" charset="-122"/>
                <a:ea typeface="微软雅黑" panose="020B0503020204020204" pitchFamily="34" charset="-122"/>
              </a:rPr>
              <a:t>的测试特</a:t>
            </a:r>
            <a:r>
              <a:rPr lang="zh-CN" altLang="en-US" sz="2400" dirty="0" smtClean="0">
                <a:solidFill>
                  <a:srgbClr val="0070C0"/>
                </a:solidFill>
                <a:latin typeface="微软雅黑" panose="020B0503020204020204" pitchFamily="34" charset="-122"/>
                <a:ea typeface="微软雅黑" panose="020B0503020204020204" pitchFamily="34" charset="-122"/>
              </a:rPr>
              <a:t>点</a:t>
            </a:r>
            <a:endParaRPr lang="en-US" altLang="zh-CN" sz="2400" dirty="0" smtClean="0">
              <a:solidFill>
                <a:srgbClr val="0070C0"/>
              </a:solidFill>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在软件开发过程中持续的进行测试</a:t>
            </a:r>
          </a:p>
          <a:p>
            <a:pPr marL="285750" lvl="1" indent="-285750">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在尽可能早的阶段点去介入</a:t>
            </a:r>
          </a:p>
          <a:p>
            <a:pPr marL="285750" lvl="1" indent="-285750">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需要正式的开发流程来支持</a:t>
            </a:r>
          </a:p>
          <a:p>
            <a:pPr marL="285750" lvl="1" indent="-285750">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组建专门的测试团队</a:t>
            </a:r>
          </a:p>
          <a:p>
            <a:pPr marL="285750" lvl="1" indent="-285750">
              <a:buFont typeface="Arial" panose="020B0604020202020204" pitchFamily="34" charset="0"/>
              <a:buChar char="•"/>
            </a:pPr>
            <a:endParaRPr lang="zh-CN" altLang="en-US" sz="2000"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smtClean="0">
                <a:latin typeface="微软雅黑" panose="020B0503020204020204" pitchFamily="34" charset="-122"/>
                <a:ea typeface="微软雅黑" panose="020B0503020204020204" pitchFamily="34" charset="-122"/>
              </a:rPr>
              <a:t>当软件开发活动开始的</a:t>
            </a:r>
            <a:r>
              <a:rPr lang="zh-CN" altLang="en-US" sz="2000" dirty="0">
                <a:latin typeface="微软雅黑" panose="020B0503020204020204" pitchFamily="34" charset="-122"/>
                <a:ea typeface="微软雅黑" panose="020B0503020204020204" pitchFamily="34" charset="-122"/>
              </a:rPr>
              <a:t>时候，</a:t>
            </a:r>
            <a:r>
              <a:rPr lang="zh-CN" altLang="en-US" sz="2000" dirty="0" smtClean="0">
                <a:latin typeface="微软雅黑" panose="020B0503020204020204" pitchFamily="34" charset="-122"/>
                <a:ea typeface="微软雅黑" panose="020B0503020204020204" pitchFamily="34" charset="-122"/>
              </a:rPr>
              <a:t>测试活动就可以开始</a:t>
            </a:r>
            <a:endParaRPr lang="zh-CN" altLang="en-US" sz="2000" dirty="0">
              <a:latin typeface="微软雅黑" panose="020B0503020204020204" pitchFamily="34" charset="-122"/>
              <a:ea typeface="微软雅黑" panose="020B0503020204020204" pitchFamily="34" charset="-122"/>
            </a:endParaRPr>
          </a:p>
          <a:p>
            <a:pPr lvl="1"/>
            <a:endParaRPr lang="zh-CN" altLang="en-US" dirty="0">
              <a:latin typeface="微软雅黑" panose="020B0503020204020204" pitchFamily="34" charset="-122"/>
              <a:ea typeface="微软雅黑" panose="020B0503020204020204" pitchFamily="34" charset="-122"/>
            </a:endParaRPr>
          </a:p>
        </p:txBody>
      </p:sp>
      <p:sp>
        <p:nvSpPr>
          <p:cNvPr id="5" name="Subtitle 1"/>
          <p:cNvSpPr txBox="1">
            <a:spLocks/>
          </p:cNvSpPr>
          <p:nvPr/>
        </p:nvSpPr>
        <p:spPr bwMode="black">
          <a:xfrm>
            <a:off x="391886" y="964390"/>
            <a:ext cx="8116888" cy="369887"/>
          </a:xfrm>
          <a:prstGeom prst="rect">
            <a:avLst/>
          </a:prstGeom>
        </p:spPr>
        <p:txBody>
          <a:bodyPr vert="horz" wrap="square" lIns="0" tIns="0" rIns="0" bIns="0" rtlCol="0">
            <a:noAutofit/>
          </a:bodyPr>
          <a:lst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1711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0" y="230188"/>
            <a:ext cx="8123238" cy="574675"/>
          </a:xfrm>
        </p:spPr>
        <p:txBody>
          <a:bodyPr/>
          <a:lstStyle/>
          <a:p>
            <a:r>
              <a:rPr lang="en-US" altLang="zh-CN" sz="2800" dirty="0">
                <a:solidFill>
                  <a:schemeClr val="tx1"/>
                </a:solidFill>
                <a:latin typeface="微软雅黑" panose="020B0503020204020204" pitchFamily="34" charset="-122"/>
                <a:ea typeface="微软雅黑" panose="020B0503020204020204" pitchFamily="34" charset="-122"/>
              </a:rPr>
              <a:t>3.1.2 </a:t>
            </a:r>
            <a:r>
              <a:rPr lang="zh-CN" altLang="en-US" sz="2800" dirty="0">
                <a:solidFill>
                  <a:schemeClr val="tx1"/>
                </a:solidFill>
                <a:latin typeface="微软雅黑" panose="020B0503020204020204" pitchFamily="34" charset="-122"/>
                <a:ea typeface="微软雅黑" panose="020B0503020204020204" pitchFamily="34" charset="-122"/>
              </a:rPr>
              <a:t>生命周期测试的主要任务</a:t>
            </a:r>
          </a:p>
        </p:txBody>
      </p:sp>
      <p:sp>
        <p:nvSpPr>
          <p:cNvPr id="7" name="Text Placeholder 6"/>
          <p:cNvSpPr>
            <a:spLocks noGrp="1"/>
          </p:cNvSpPr>
          <p:nvPr>
            <p:ph idx="4294967295"/>
          </p:nvPr>
        </p:nvSpPr>
        <p:spPr>
          <a:xfrm>
            <a:off x="0" y="1736725"/>
            <a:ext cx="8120063" cy="4141788"/>
          </a:xfrm>
        </p:spPr>
        <p:txBody>
          <a:bodyPr/>
          <a:lstStyle/>
          <a:p>
            <a:r>
              <a:rPr lang="zh-CN" altLang="en-US" sz="2400" dirty="0">
                <a:solidFill>
                  <a:srgbClr val="0070C0"/>
                </a:solidFill>
                <a:latin typeface="微软雅黑" panose="020B0503020204020204" pitchFamily="34" charset="-122"/>
                <a:ea typeface="微软雅黑" panose="020B0503020204020204" pitchFamily="34" charset="-122"/>
              </a:rPr>
              <a:t>基于生命周期的软件测试方</a:t>
            </a:r>
            <a:r>
              <a:rPr lang="zh-CN" altLang="en-US" sz="2400" dirty="0" smtClean="0">
                <a:solidFill>
                  <a:srgbClr val="0070C0"/>
                </a:solidFill>
                <a:latin typeface="微软雅黑" panose="020B0503020204020204" pitchFamily="34" charset="-122"/>
                <a:ea typeface="微软雅黑" panose="020B0503020204020204" pitchFamily="34" charset="-122"/>
              </a:rPr>
              <a:t>法的测试过程</a:t>
            </a:r>
            <a:endParaRPr lang="zh-CN" altLang="en-US" sz="2400" dirty="0">
              <a:solidFill>
                <a:srgbClr val="0070C0"/>
              </a:solidFill>
              <a:latin typeface="微软雅黑" panose="020B0503020204020204" pitchFamily="34" charset="-122"/>
              <a:ea typeface="微软雅黑" panose="020B0503020204020204" pitchFamily="34" charset="-122"/>
            </a:endParaRPr>
          </a:p>
          <a:p>
            <a:endParaRPr lang="zh-CN" altLang="en-US" sz="2000" dirty="0">
              <a:latin typeface="微软雅黑" panose="020B0503020204020204" pitchFamily="34" charset="-122"/>
              <a:ea typeface="微软雅黑" panose="020B0503020204020204" pitchFamily="34" charset="-122"/>
            </a:endParaRP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一维概述测试要素</a:t>
            </a: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二维定义每个阶段要测试的事务</a:t>
            </a:r>
          </a:p>
          <a:p>
            <a:pPr marL="285750" lvl="1" indent="-285750">
              <a:buFont typeface="Arial" panose="020B0604020202020204" pitchFamily="34" charset="0"/>
              <a:buChar char="•"/>
            </a:pPr>
            <a:r>
              <a:rPr lang="zh-CN" altLang="en-US" sz="2000" dirty="0">
                <a:latin typeface="微软雅黑" panose="020B0503020204020204" pitchFamily="34" charset="-122"/>
                <a:ea typeface="微软雅黑" panose="020B0503020204020204" pitchFamily="34" charset="-122"/>
              </a:rPr>
              <a:t>三维是一个测试计划</a:t>
            </a:r>
          </a:p>
          <a:p>
            <a:pPr lvl="1"/>
            <a:endParaRPr lang="zh-CN" altLang="en-US" dirty="0">
              <a:latin typeface="微软雅黑" panose="020B0503020204020204" pitchFamily="34" charset="-122"/>
              <a:ea typeface="微软雅黑" panose="020B0503020204020204" pitchFamily="34" charset="-122"/>
            </a:endParaRPr>
          </a:p>
        </p:txBody>
      </p:sp>
      <p:pic>
        <p:nvPicPr>
          <p:cNvPr id="2" name="Picture 1"/>
          <p:cNvPicPr>
            <a:picLocks noChangeAspect="1"/>
          </p:cNvPicPr>
          <p:nvPr/>
        </p:nvPicPr>
        <p:blipFill>
          <a:blip r:embed="rId3"/>
          <a:stretch>
            <a:fillRect/>
          </a:stretch>
        </p:blipFill>
        <p:spPr>
          <a:xfrm>
            <a:off x="2486024" y="3600449"/>
            <a:ext cx="5210175" cy="3378287"/>
          </a:xfrm>
          <a:prstGeom prst="rect">
            <a:avLst/>
          </a:prstGeom>
        </p:spPr>
      </p:pic>
    </p:spTree>
    <p:extLst>
      <p:ext uri="{BB962C8B-B14F-4D97-AF65-F5344CB8AC3E}">
        <p14:creationId xmlns:p14="http://schemas.microsoft.com/office/powerpoint/2010/main" val="3161166049"/>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ppt主题">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pt主题" id="{5B3CFE8A-C452-407A-B64B-92B95BEAA7C4}" vid="{12AFE5CA-0EFF-4F9A-9522-31A72D4AD157}"/>
    </a:ext>
  </a:extLst>
</a:theme>
</file>

<file path=ppt/theme/theme2.xml><?xml version="1.0" encoding="utf-8"?>
<a:theme xmlns:a="http://schemas.openxmlformats.org/drawingml/2006/main" name="6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宋体"/>
        <a:cs typeface=""/>
      </a:majorFont>
      <a:minorFont>
        <a:latin typeface="Arial"/>
        <a:ea typeface="华文细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outerShdw dist="53882" dir="13500000" algn="ctr" rotWithShape="0">
            <a:srgbClr val="808080">
              <a:alpha val="50000"/>
            </a:srgbClr>
          </a:outerShdw>
        </a:effectLst>
        <a:extLst>
          <a:ext uri="{909E8E84-426E-40DD-AFC4-6F175D3DCCD1}">
            <a14:hiddenFill xmlns:a14="http://schemas.microsoft.com/office/drawing/2010/main">
              <a:solidFill>
                <a:srgbClr val="FFFFFF"/>
              </a:solidFill>
            </a14:hiddenFill>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zh-CN" altLang="en-US" sz="2000" b="0" i="0" u="none" strike="noStrike" cap="none" normalizeH="0" baseline="0" smtClean="0">
            <a:ln>
              <a:noFill/>
            </a:ln>
            <a:solidFill>
              <a:srgbClr val="FF6600"/>
            </a:solidFill>
            <a:effectLst/>
            <a:latin typeface="Arial" panose="020B0604020202020204" pitchFamily="34" charset="0"/>
            <a:ea typeface="宋体" panose="02010600030101010101"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5BA1BE96BED65458B369405EF4B58DB" ma:contentTypeVersion="0" ma:contentTypeDescription="Create a new document." ma:contentTypeScope="" ma:versionID="ff20aff26a81a04be0fc3f24cc76484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48AF10-C681-4FBA-A692-439C5D8B5A4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E2FB035-6A27-4079-A5CE-5B9F385880E8}">
  <ds:schemaRefs>
    <ds:schemaRef ds:uri="http://schemas.microsoft.com/sharepoint/v3/contenttype/forms"/>
  </ds:schemaRefs>
</ds:datastoreItem>
</file>

<file path=customXml/itemProps3.xml><?xml version="1.0" encoding="utf-8"?>
<ds:datastoreItem xmlns:ds="http://schemas.openxmlformats.org/officeDocument/2006/customXml" ds:itemID="{22FA114E-EBA8-4F21-AE72-3F29C39C1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36348</TotalTime>
  <Words>4028</Words>
  <Application>Microsoft Office PowerPoint</Application>
  <PresentationFormat>全屏显示(4:3)</PresentationFormat>
  <Paragraphs>640</Paragraphs>
  <Slides>58</Slides>
  <Notes>53</Notes>
  <HiddenSlides>33</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58</vt:i4>
      </vt:variant>
    </vt:vector>
  </HeadingPairs>
  <TitlesOfParts>
    <vt:vector size="66" baseType="lpstr">
      <vt:lpstr>HP Simplified</vt:lpstr>
      <vt:lpstr>Lucida Grande</vt:lpstr>
      <vt:lpstr>宋体</vt:lpstr>
      <vt:lpstr>微软雅黑</vt:lpstr>
      <vt:lpstr>Arial</vt:lpstr>
      <vt:lpstr>Wingdings</vt:lpstr>
      <vt:lpstr>ppt主题</vt:lpstr>
      <vt:lpstr>6_自定义设计方案</vt:lpstr>
      <vt:lpstr>第三章 基于生命周期的软件测试</vt:lpstr>
      <vt:lpstr>教学目标</vt:lpstr>
      <vt:lpstr>3.1 生命周期测试概念</vt:lpstr>
      <vt:lpstr>3.1 生命周期测试概念</vt:lpstr>
      <vt:lpstr>3.1 生命周期测试概念</vt:lpstr>
      <vt:lpstr>PowerPoint 演示文稿</vt:lpstr>
      <vt:lpstr>3.1.1 生命周期的工作划分</vt:lpstr>
      <vt:lpstr>3.1.1 生命周期的工作划分</vt:lpstr>
      <vt:lpstr>3.1.2 生命周期测试的主要任务</vt:lpstr>
      <vt:lpstr>3.1.2 生命周期测试的主要任务</vt:lpstr>
      <vt:lpstr>3.1.2 生命周期测试的主要任务</vt:lpstr>
      <vt:lpstr>3.1.2 生命周期测试的主要任务</vt:lpstr>
      <vt:lpstr>3.1.2 生命周期测试的主要任务</vt:lpstr>
      <vt:lpstr>3.1.3 基于风险的软件测试方法</vt:lpstr>
      <vt:lpstr>3.1.3 基于风险的软件测试方法</vt:lpstr>
      <vt:lpstr>3.1.3 基于风险的软件测试方法</vt:lpstr>
      <vt:lpstr>3.1.3 基于风险的软件测试方法</vt:lpstr>
      <vt:lpstr>3.2 生命周期各个阶段测试要求</vt:lpstr>
      <vt:lpstr>3.2 生命周期各个阶段的测试要求</vt:lpstr>
      <vt:lpstr>3.2.1 需求阶段测试</vt:lpstr>
      <vt:lpstr>3.2.1 需求阶段测试</vt:lpstr>
      <vt:lpstr>3.2.1 需求阶段测试</vt:lpstr>
      <vt:lpstr>3.2.1 需求阶段测试</vt:lpstr>
      <vt:lpstr>3.2.2 设计阶段测试</vt:lpstr>
      <vt:lpstr>3.2.2 设计阶段测试</vt:lpstr>
      <vt:lpstr>3.2.2 设计阶段测试</vt:lpstr>
      <vt:lpstr>3.2.2 设计阶段测试</vt:lpstr>
      <vt:lpstr>3.2.3 编码阶段测试</vt:lpstr>
      <vt:lpstr>3.2.3 编码阶段测试</vt:lpstr>
      <vt:lpstr>3.2.3 编码阶段测试</vt:lpstr>
      <vt:lpstr>3.2.4 测试阶段</vt:lpstr>
      <vt:lpstr>3.2.4 测试阶段</vt:lpstr>
      <vt:lpstr>3.2.4 测试阶段</vt:lpstr>
      <vt:lpstr>3.2.4 测试阶段</vt:lpstr>
      <vt:lpstr>3.2.4 测试阶段</vt:lpstr>
      <vt:lpstr>3.2.4 测试阶段</vt:lpstr>
      <vt:lpstr>3.2.4 测试阶段</vt:lpstr>
      <vt:lpstr>3.2.4 测试阶段</vt:lpstr>
      <vt:lpstr>3.2.5 安装阶段测试</vt:lpstr>
      <vt:lpstr>3.2.5 安装阶段测试</vt:lpstr>
      <vt:lpstr>3.2.5 安装阶段测试</vt:lpstr>
      <vt:lpstr>3.2.5 安装阶段测试</vt:lpstr>
      <vt:lpstr>3.2.6 验收阶段测试</vt:lpstr>
      <vt:lpstr>3.2.6 验收阶段测试</vt:lpstr>
      <vt:lpstr>3.2.6 验收阶段测试</vt:lpstr>
      <vt:lpstr>3.2.6 验收阶段测试</vt:lpstr>
      <vt:lpstr>3.2.7 维护阶段</vt:lpstr>
      <vt:lpstr>3.2.7 维护阶段</vt:lpstr>
      <vt:lpstr>3.2.7 维护阶段</vt:lpstr>
      <vt:lpstr>3.2.7 维护阶段</vt:lpstr>
      <vt:lpstr>3.2.7 维护阶段</vt:lpstr>
      <vt:lpstr>3.2.7 维护阶段</vt:lpstr>
      <vt:lpstr>3.3 HP ALM对生命周期软件测试的支持</vt:lpstr>
      <vt:lpstr>3.3 HP ALM对生命周期软件测试的支持</vt:lpstr>
      <vt:lpstr>3.3 HP ALM对生命周期软件测试的支持</vt:lpstr>
      <vt:lpstr>3.3 HP ALM对生命周期软件测试的支持</vt:lpstr>
      <vt:lpstr>3.3 HP ALM对生命周期软件测试的支持</vt:lpstr>
      <vt:lpstr>Thank You</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Greg (Brand Strategy)</dc:creator>
  <cp:lastModifiedBy>Administrator</cp:lastModifiedBy>
  <cp:revision>1332</cp:revision>
  <cp:lastPrinted>2013-01-17T18:56:59Z</cp:lastPrinted>
  <dcterms:created xsi:type="dcterms:W3CDTF">2013-01-17T20:22:11Z</dcterms:created>
  <dcterms:modified xsi:type="dcterms:W3CDTF">2016-12-05T03:49:03Z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0x01010085BA1BE96BED65458B369405EF4B58DB</vt:lpwstr>
  </property>
</Properties>
</file>