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5.xml" ContentType="application/vnd.openxmlformats-officedocument.themeOverride+xml"/>
  <Override PartName="/ppt/notesSlides/notesSlide23.xml" ContentType="application/vnd.openxmlformats-officedocument.presentationml.notesSlide+xml"/>
  <Override PartName="/ppt/theme/themeOverride6.xml" ContentType="application/vnd.openxmlformats-officedocument.themeOverride+xml"/>
  <Override PartName="/ppt/notesSlides/notesSlide24.xml" ContentType="application/vnd.openxmlformats-officedocument.presentationml.notesSlide+xml"/>
  <Override PartName="/ppt/theme/themeOverride7.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theme/themeOverride8.xml" ContentType="application/vnd.openxmlformats-officedocument.themeOverride+xml"/>
  <Override PartName="/ppt/notesSlides/notesSlide30.xml" ContentType="application/vnd.openxmlformats-officedocument.presentationml.notesSlide+xml"/>
  <Override PartName="/ppt/theme/themeOverride9.xml" ContentType="application/vnd.openxmlformats-officedocument.themeOverride+xml"/>
  <Override PartName="/ppt/notesSlides/notesSlide31.xml" ContentType="application/vnd.openxmlformats-officedocument.presentationml.notesSlide+xml"/>
  <Override PartName="/ppt/theme/themeOverride10.xml" ContentType="application/vnd.openxmlformats-officedocument.themeOverride+xml"/>
  <Override PartName="/ppt/notesSlides/notesSlide32.xml" ContentType="application/vnd.openxmlformats-officedocument.presentationml.notesSlide+xml"/>
  <Override PartName="/ppt/theme/themeOverride11.xml" ContentType="application/vnd.openxmlformats-officedocument.themeOverride+xml"/>
  <Override PartName="/ppt/notesSlides/notesSlide33.xml" ContentType="application/vnd.openxmlformats-officedocument.presentationml.notesSlide+xml"/>
  <Override PartName="/ppt/theme/themeOverride12.xml" ContentType="application/vnd.openxmlformats-officedocument.themeOverride+xml"/>
  <Override PartName="/ppt/notesSlides/notesSlide34.xml" ContentType="application/vnd.openxmlformats-officedocument.presentationml.notesSl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7" r:id="rId1"/>
    <p:sldMasterId id="2147484112" r:id="rId2"/>
    <p:sldMasterId id="2147484125" r:id="rId3"/>
  </p:sldMasterIdLst>
  <p:notesMasterIdLst>
    <p:notesMasterId r:id="rId56"/>
  </p:notesMasterIdLst>
  <p:sldIdLst>
    <p:sldId id="746" r:id="rId4"/>
    <p:sldId id="258" r:id="rId5"/>
    <p:sldId id="776" r:id="rId6"/>
    <p:sldId id="261" r:id="rId7"/>
    <p:sldId id="265" r:id="rId8"/>
    <p:sldId id="457" r:id="rId9"/>
    <p:sldId id="459" r:id="rId10"/>
    <p:sldId id="394" r:id="rId11"/>
    <p:sldId id="460" r:id="rId12"/>
    <p:sldId id="461" r:id="rId13"/>
    <p:sldId id="463" r:id="rId14"/>
    <p:sldId id="464" r:id="rId15"/>
    <p:sldId id="466" r:id="rId16"/>
    <p:sldId id="787" r:id="rId17"/>
    <p:sldId id="688" r:id="rId18"/>
    <p:sldId id="691" r:id="rId19"/>
    <p:sldId id="790" r:id="rId20"/>
    <p:sldId id="791" r:id="rId21"/>
    <p:sldId id="792" r:id="rId22"/>
    <p:sldId id="793" r:id="rId23"/>
    <p:sldId id="794" r:id="rId24"/>
    <p:sldId id="795" r:id="rId25"/>
    <p:sldId id="525" r:id="rId26"/>
    <p:sldId id="781" r:id="rId27"/>
    <p:sldId id="694" r:id="rId28"/>
    <p:sldId id="798" r:id="rId29"/>
    <p:sldId id="603" r:id="rId30"/>
    <p:sldId id="699" r:id="rId31"/>
    <p:sldId id="800" r:id="rId32"/>
    <p:sldId id="801" r:id="rId33"/>
    <p:sldId id="802" r:id="rId34"/>
    <p:sldId id="803" r:id="rId35"/>
    <p:sldId id="804" r:id="rId36"/>
    <p:sldId id="805" r:id="rId37"/>
    <p:sldId id="806" r:id="rId38"/>
    <p:sldId id="807" r:id="rId39"/>
    <p:sldId id="808" r:id="rId40"/>
    <p:sldId id="777" r:id="rId41"/>
    <p:sldId id="743" r:id="rId42"/>
    <p:sldId id="745" r:id="rId43"/>
    <p:sldId id="702" r:id="rId44"/>
    <p:sldId id="773" r:id="rId45"/>
    <p:sldId id="700" r:id="rId46"/>
    <p:sldId id="297" r:id="rId47"/>
    <p:sldId id="298" r:id="rId48"/>
    <p:sldId id="300" r:id="rId49"/>
    <p:sldId id="545" r:id="rId50"/>
    <p:sldId id="302" r:id="rId51"/>
    <p:sldId id="544" r:id="rId52"/>
    <p:sldId id="305" r:id="rId53"/>
    <p:sldId id="784" r:id="rId54"/>
    <p:sldId id="789" r:id="rId5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0">
          <p15:clr>
            <a:srgbClr val="A4A3A4"/>
          </p15:clr>
        </p15:guide>
        <p15:guide id="2" pos="2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6D6"/>
    <a:srgbClr val="CCCCFF"/>
    <a:srgbClr val="0000FF"/>
    <a:srgbClr val="FF3399"/>
    <a:srgbClr val="C00000"/>
    <a:srgbClr val="0070C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82689" autoAdjust="0"/>
  </p:normalViewPr>
  <p:slideViewPr>
    <p:cSldViewPr>
      <p:cViewPr varScale="1">
        <p:scale>
          <a:sx n="59" d="100"/>
          <a:sy n="59" d="100"/>
        </p:scale>
        <p:origin x="552" y="54"/>
      </p:cViewPr>
      <p:guideLst>
        <p:guide orient="horz" pos="2140"/>
        <p:guide pos="2928"/>
      </p:guideLst>
    </p:cSldViewPr>
  </p:slideViewPr>
  <p:outlineViewPr>
    <p:cViewPr>
      <p:scale>
        <a:sx n="33" d="100"/>
        <a:sy n="33" d="100"/>
      </p:scale>
      <p:origin x="0" y="25973"/>
    </p:cViewPr>
  </p:outlin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AA300-4767-4652-966E-DE640250FBCF}" type="doc">
      <dgm:prSet loTypeId="urn:microsoft.com/office/officeart/2005/8/layout/pyramid3" loCatId="pyramid" qsTypeId="urn:microsoft.com/office/officeart/2005/8/quickstyle/simple3" qsCatId="simple" csTypeId="urn:microsoft.com/office/officeart/2005/8/colors/accent0_3" csCatId="mainScheme" phldr="1"/>
      <dgm:spPr/>
    </dgm:pt>
    <dgm:pt modelId="{D3054C00-4066-4806-AA26-FC64B4DC0B76}">
      <dgm:prSet phldrT="[Text]" custT="1"/>
      <dgm:spPr/>
      <dgm:t>
        <a:bodyPr/>
        <a:lstStyle/>
        <a:p>
          <a:r>
            <a:rPr lang="en-US" altLang="zh-CN" sz="2000" b="1" dirty="0" smtClean="0">
              <a:latin typeface="微软雅黑" pitchFamily="34" charset="-122"/>
              <a:ea typeface="微软雅黑" pitchFamily="34" charset="-122"/>
            </a:rPr>
            <a:t>Urgent</a:t>
          </a:r>
          <a:endParaRPr lang="zh-CN" altLang="en-US" sz="2000" b="1" dirty="0">
            <a:latin typeface="微软雅黑" pitchFamily="34" charset="-122"/>
            <a:ea typeface="微软雅黑" pitchFamily="34" charset="-122"/>
          </a:endParaRPr>
        </a:p>
      </dgm:t>
    </dgm:pt>
    <dgm:pt modelId="{05501C37-0DAD-410B-93AE-B7B783E898AB}" type="parTrans" cxnId="{B6713FE9-3C5A-47C5-ADAD-73AC07E5471D}">
      <dgm:prSet/>
      <dgm:spPr/>
      <dgm:t>
        <a:bodyPr/>
        <a:lstStyle/>
        <a:p>
          <a:endParaRPr lang="zh-CN" altLang="en-US" b="1"/>
        </a:p>
      </dgm:t>
    </dgm:pt>
    <dgm:pt modelId="{450884F3-336C-4D3F-AB1D-DA75C7DC6681}" type="sibTrans" cxnId="{B6713FE9-3C5A-47C5-ADAD-73AC07E5471D}">
      <dgm:prSet/>
      <dgm:spPr/>
      <dgm:t>
        <a:bodyPr/>
        <a:lstStyle/>
        <a:p>
          <a:endParaRPr lang="zh-CN" altLang="en-US" b="1"/>
        </a:p>
      </dgm:t>
    </dgm:pt>
    <dgm:pt modelId="{59DCB597-C64B-4083-BBA8-46DFF8DA0A6F}">
      <dgm:prSet phldrT="[Text]" custT="1"/>
      <dgm:spPr/>
      <dgm:t>
        <a:bodyPr/>
        <a:lstStyle/>
        <a:p>
          <a:r>
            <a:rPr lang="en-US" altLang="zh-CN" sz="2000" b="1" dirty="0" smtClean="0">
              <a:latin typeface="微软雅黑" pitchFamily="34" charset="-122"/>
              <a:ea typeface="微软雅黑" pitchFamily="34" charset="-122"/>
            </a:rPr>
            <a:t>Very High</a:t>
          </a:r>
          <a:endParaRPr lang="zh-CN" altLang="en-US" sz="2000" b="1" dirty="0">
            <a:latin typeface="微软雅黑" pitchFamily="34" charset="-122"/>
            <a:ea typeface="微软雅黑" pitchFamily="34" charset="-122"/>
          </a:endParaRPr>
        </a:p>
      </dgm:t>
    </dgm:pt>
    <dgm:pt modelId="{1D8BA640-E2A8-48C7-A61C-7B019303B51E}" type="parTrans" cxnId="{3CAA2D8B-6A8B-4723-BB47-E0F40C261032}">
      <dgm:prSet/>
      <dgm:spPr/>
      <dgm:t>
        <a:bodyPr/>
        <a:lstStyle/>
        <a:p>
          <a:endParaRPr lang="zh-CN" altLang="en-US" b="1"/>
        </a:p>
      </dgm:t>
    </dgm:pt>
    <dgm:pt modelId="{27A2A17E-62BB-4C2D-BD54-BD71704997B9}" type="sibTrans" cxnId="{3CAA2D8B-6A8B-4723-BB47-E0F40C261032}">
      <dgm:prSet/>
      <dgm:spPr/>
      <dgm:t>
        <a:bodyPr/>
        <a:lstStyle/>
        <a:p>
          <a:endParaRPr lang="zh-CN" altLang="en-US" b="1"/>
        </a:p>
      </dgm:t>
    </dgm:pt>
    <dgm:pt modelId="{85C7FFC5-A73F-4D66-87E9-7F5D20084DE3}">
      <dgm:prSet phldrT="[Text]" custT="1"/>
      <dgm:spPr/>
      <dgm:t>
        <a:bodyPr/>
        <a:lstStyle/>
        <a:p>
          <a:r>
            <a:rPr lang="en-US" altLang="zh-CN" sz="2000" b="1" dirty="0" smtClean="0">
              <a:latin typeface="微软雅黑" pitchFamily="34" charset="-122"/>
              <a:ea typeface="微软雅黑" pitchFamily="34" charset="-122"/>
            </a:rPr>
            <a:t>High</a:t>
          </a:r>
          <a:endParaRPr lang="zh-CN" altLang="en-US" sz="2000" b="1" dirty="0">
            <a:latin typeface="微软雅黑" pitchFamily="34" charset="-122"/>
            <a:ea typeface="微软雅黑" pitchFamily="34" charset="-122"/>
          </a:endParaRPr>
        </a:p>
      </dgm:t>
    </dgm:pt>
    <dgm:pt modelId="{507529A6-A37C-44A5-B8D8-22567C510F47}" type="parTrans" cxnId="{F2F2514C-81DD-45AF-B6F1-88ECA721A82D}">
      <dgm:prSet/>
      <dgm:spPr/>
      <dgm:t>
        <a:bodyPr/>
        <a:lstStyle/>
        <a:p>
          <a:endParaRPr lang="zh-CN" altLang="en-US" b="1"/>
        </a:p>
      </dgm:t>
    </dgm:pt>
    <dgm:pt modelId="{FE8C746D-4CA3-4051-82E7-02E4918029B1}" type="sibTrans" cxnId="{F2F2514C-81DD-45AF-B6F1-88ECA721A82D}">
      <dgm:prSet/>
      <dgm:spPr/>
      <dgm:t>
        <a:bodyPr/>
        <a:lstStyle/>
        <a:p>
          <a:endParaRPr lang="zh-CN" altLang="en-US" b="1"/>
        </a:p>
      </dgm:t>
    </dgm:pt>
    <dgm:pt modelId="{4F008E12-F256-4020-9104-BEDB7370EC79}">
      <dgm:prSet phldrT="[Text]" custT="1"/>
      <dgm:spPr/>
      <dgm:t>
        <a:bodyPr/>
        <a:lstStyle/>
        <a:p>
          <a:r>
            <a:rPr lang="en-US" altLang="zh-CN" sz="2000" b="1" dirty="0" smtClean="0">
              <a:latin typeface="微软雅黑" pitchFamily="34" charset="-122"/>
              <a:ea typeface="微软雅黑" pitchFamily="34" charset="-122"/>
            </a:rPr>
            <a:t>Medium</a:t>
          </a:r>
          <a:endParaRPr lang="zh-CN" altLang="en-US" sz="2000" b="1" dirty="0">
            <a:latin typeface="微软雅黑" pitchFamily="34" charset="-122"/>
            <a:ea typeface="微软雅黑" pitchFamily="34" charset="-122"/>
          </a:endParaRPr>
        </a:p>
      </dgm:t>
    </dgm:pt>
    <dgm:pt modelId="{B485B995-8FED-4ECA-B8CD-28F9D87F245C}" type="parTrans" cxnId="{0C45A77D-5F46-4555-93B8-382FAB8B670A}">
      <dgm:prSet/>
      <dgm:spPr/>
      <dgm:t>
        <a:bodyPr/>
        <a:lstStyle/>
        <a:p>
          <a:endParaRPr lang="zh-CN" altLang="en-US" b="1"/>
        </a:p>
      </dgm:t>
    </dgm:pt>
    <dgm:pt modelId="{0D1B6931-A20D-41F9-8E55-1547799AC903}" type="sibTrans" cxnId="{0C45A77D-5F46-4555-93B8-382FAB8B670A}">
      <dgm:prSet/>
      <dgm:spPr/>
      <dgm:t>
        <a:bodyPr/>
        <a:lstStyle/>
        <a:p>
          <a:endParaRPr lang="zh-CN" altLang="en-US" b="1"/>
        </a:p>
      </dgm:t>
    </dgm:pt>
    <dgm:pt modelId="{873AA74C-4348-4F33-885A-69956BDDBBE4}">
      <dgm:prSet phldrT="[Text]" custT="1"/>
      <dgm:spPr/>
      <dgm:t>
        <a:bodyPr/>
        <a:lstStyle/>
        <a:p>
          <a:r>
            <a:rPr lang="en-US" altLang="zh-CN" sz="2000" b="1" dirty="0" smtClean="0">
              <a:latin typeface="微软雅黑" pitchFamily="34" charset="-122"/>
              <a:ea typeface="微软雅黑" pitchFamily="34" charset="-122"/>
            </a:rPr>
            <a:t>Low</a:t>
          </a:r>
          <a:endParaRPr lang="zh-CN" altLang="en-US" sz="2000" b="1" dirty="0">
            <a:latin typeface="微软雅黑" pitchFamily="34" charset="-122"/>
            <a:ea typeface="微软雅黑" pitchFamily="34" charset="-122"/>
          </a:endParaRPr>
        </a:p>
      </dgm:t>
    </dgm:pt>
    <dgm:pt modelId="{902B502C-40CC-4CF4-9CC9-1D69AB8D739B}" type="parTrans" cxnId="{056A0BD6-8720-4F31-8D6D-8DC8861223D5}">
      <dgm:prSet/>
      <dgm:spPr/>
      <dgm:t>
        <a:bodyPr/>
        <a:lstStyle/>
        <a:p>
          <a:endParaRPr lang="zh-CN" altLang="en-US" b="1"/>
        </a:p>
      </dgm:t>
    </dgm:pt>
    <dgm:pt modelId="{064CEF6E-62F4-421E-A783-5EE6E2B5EB64}" type="sibTrans" cxnId="{056A0BD6-8720-4F31-8D6D-8DC8861223D5}">
      <dgm:prSet/>
      <dgm:spPr/>
      <dgm:t>
        <a:bodyPr/>
        <a:lstStyle/>
        <a:p>
          <a:endParaRPr lang="zh-CN" altLang="en-US" b="1"/>
        </a:p>
      </dgm:t>
    </dgm:pt>
    <dgm:pt modelId="{BE94D0E2-501E-4C00-8C8A-133B32B8AC53}" type="pres">
      <dgm:prSet presAssocID="{BA8AA300-4767-4652-966E-DE640250FBCF}" presName="Name0" presStyleCnt="0">
        <dgm:presLayoutVars>
          <dgm:dir/>
          <dgm:animLvl val="lvl"/>
          <dgm:resizeHandles val="exact"/>
        </dgm:presLayoutVars>
      </dgm:prSet>
      <dgm:spPr/>
    </dgm:pt>
    <dgm:pt modelId="{B27F49D6-3BA3-4AC9-87FD-8374BF4EA79E}" type="pres">
      <dgm:prSet presAssocID="{D3054C00-4066-4806-AA26-FC64B4DC0B76}" presName="Name8" presStyleCnt="0"/>
      <dgm:spPr/>
    </dgm:pt>
    <dgm:pt modelId="{EC6179B0-DA37-488D-A7B4-463802A3C843}" type="pres">
      <dgm:prSet presAssocID="{D3054C00-4066-4806-AA26-FC64B4DC0B76}" presName="level" presStyleLbl="node1" presStyleIdx="0" presStyleCnt="5" custLinFactNeighborY="-10589">
        <dgm:presLayoutVars>
          <dgm:chMax val="1"/>
          <dgm:bulletEnabled val="1"/>
        </dgm:presLayoutVars>
      </dgm:prSet>
      <dgm:spPr/>
      <dgm:t>
        <a:bodyPr/>
        <a:lstStyle/>
        <a:p>
          <a:endParaRPr lang="zh-CN" altLang="en-US"/>
        </a:p>
      </dgm:t>
    </dgm:pt>
    <dgm:pt modelId="{ABB568B9-FABD-4462-88BE-3434356E1ADC}" type="pres">
      <dgm:prSet presAssocID="{D3054C00-4066-4806-AA26-FC64B4DC0B76}" presName="levelTx" presStyleLbl="revTx" presStyleIdx="0" presStyleCnt="0">
        <dgm:presLayoutVars>
          <dgm:chMax val="1"/>
          <dgm:bulletEnabled val="1"/>
        </dgm:presLayoutVars>
      </dgm:prSet>
      <dgm:spPr/>
      <dgm:t>
        <a:bodyPr/>
        <a:lstStyle/>
        <a:p>
          <a:endParaRPr lang="zh-CN" altLang="en-US"/>
        </a:p>
      </dgm:t>
    </dgm:pt>
    <dgm:pt modelId="{5229C12C-B436-420B-8AE3-267890923958}" type="pres">
      <dgm:prSet presAssocID="{59DCB597-C64B-4083-BBA8-46DFF8DA0A6F}" presName="Name8" presStyleCnt="0"/>
      <dgm:spPr/>
    </dgm:pt>
    <dgm:pt modelId="{C241CA2F-F236-4497-B273-7C6DBB3CEB7F}" type="pres">
      <dgm:prSet presAssocID="{59DCB597-C64B-4083-BBA8-46DFF8DA0A6F}" presName="level" presStyleLbl="node1" presStyleIdx="1" presStyleCnt="5">
        <dgm:presLayoutVars>
          <dgm:chMax val="1"/>
          <dgm:bulletEnabled val="1"/>
        </dgm:presLayoutVars>
      </dgm:prSet>
      <dgm:spPr/>
      <dgm:t>
        <a:bodyPr/>
        <a:lstStyle/>
        <a:p>
          <a:endParaRPr lang="zh-CN" altLang="en-US"/>
        </a:p>
      </dgm:t>
    </dgm:pt>
    <dgm:pt modelId="{E259C433-7172-4EB3-BA79-E7C64F31BE04}" type="pres">
      <dgm:prSet presAssocID="{59DCB597-C64B-4083-BBA8-46DFF8DA0A6F}" presName="levelTx" presStyleLbl="revTx" presStyleIdx="0" presStyleCnt="0">
        <dgm:presLayoutVars>
          <dgm:chMax val="1"/>
          <dgm:bulletEnabled val="1"/>
        </dgm:presLayoutVars>
      </dgm:prSet>
      <dgm:spPr/>
      <dgm:t>
        <a:bodyPr/>
        <a:lstStyle/>
        <a:p>
          <a:endParaRPr lang="zh-CN" altLang="en-US"/>
        </a:p>
      </dgm:t>
    </dgm:pt>
    <dgm:pt modelId="{8EBA9A6C-4067-4C89-AD85-34AA1EC4D522}" type="pres">
      <dgm:prSet presAssocID="{85C7FFC5-A73F-4D66-87E9-7F5D20084DE3}" presName="Name8" presStyleCnt="0"/>
      <dgm:spPr/>
    </dgm:pt>
    <dgm:pt modelId="{A9EBCA6A-CF8C-4AE7-8A3D-3A4D363A4CE0}" type="pres">
      <dgm:prSet presAssocID="{85C7FFC5-A73F-4D66-87E9-7F5D20084DE3}" presName="level" presStyleLbl="node1" presStyleIdx="2" presStyleCnt="5">
        <dgm:presLayoutVars>
          <dgm:chMax val="1"/>
          <dgm:bulletEnabled val="1"/>
        </dgm:presLayoutVars>
      </dgm:prSet>
      <dgm:spPr/>
      <dgm:t>
        <a:bodyPr/>
        <a:lstStyle/>
        <a:p>
          <a:endParaRPr lang="zh-CN" altLang="en-US"/>
        </a:p>
      </dgm:t>
    </dgm:pt>
    <dgm:pt modelId="{CF685571-E33A-4D27-8540-B989EDB9A712}" type="pres">
      <dgm:prSet presAssocID="{85C7FFC5-A73F-4D66-87E9-7F5D20084DE3}" presName="levelTx" presStyleLbl="revTx" presStyleIdx="0" presStyleCnt="0">
        <dgm:presLayoutVars>
          <dgm:chMax val="1"/>
          <dgm:bulletEnabled val="1"/>
        </dgm:presLayoutVars>
      </dgm:prSet>
      <dgm:spPr/>
      <dgm:t>
        <a:bodyPr/>
        <a:lstStyle/>
        <a:p>
          <a:endParaRPr lang="zh-CN" altLang="en-US"/>
        </a:p>
      </dgm:t>
    </dgm:pt>
    <dgm:pt modelId="{E3CE1558-3DAD-4967-81C7-653AA3E5CAD2}" type="pres">
      <dgm:prSet presAssocID="{4F008E12-F256-4020-9104-BEDB7370EC79}" presName="Name8" presStyleCnt="0"/>
      <dgm:spPr/>
    </dgm:pt>
    <dgm:pt modelId="{18DB5C93-12FD-4686-A525-630C3F3DC9C0}" type="pres">
      <dgm:prSet presAssocID="{4F008E12-F256-4020-9104-BEDB7370EC79}" presName="level" presStyleLbl="node1" presStyleIdx="3" presStyleCnt="5">
        <dgm:presLayoutVars>
          <dgm:chMax val="1"/>
          <dgm:bulletEnabled val="1"/>
        </dgm:presLayoutVars>
      </dgm:prSet>
      <dgm:spPr/>
      <dgm:t>
        <a:bodyPr/>
        <a:lstStyle/>
        <a:p>
          <a:endParaRPr lang="zh-CN" altLang="en-US"/>
        </a:p>
      </dgm:t>
    </dgm:pt>
    <dgm:pt modelId="{098F4462-20E4-49F7-A6FB-2DAF775BA7F5}" type="pres">
      <dgm:prSet presAssocID="{4F008E12-F256-4020-9104-BEDB7370EC79}" presName="levelTx" presStyleLbl="revTx" presStyleIdx="0" presStyleCnt="0">
        <dgm:presLayoutVars>
          <dgm:chMax val="1"/>
          <dgm:bulletEnabled val="1"/>
        </dgm:presLayoutVars>
      </dgm:prSet>
      <dgm:spPr/>
      <dgm:t>
        <a:bodyPr/>
        <a:lstStyle/>
        <a:p>
          <a:endParaRPr lang="zh-CN" altLang="en-US"/>
        </a:p>
      </dgm:t>
    </dgm:pt>
    <dgm:pt modelId="{49DC24A2-97C9-4D53-9029-B9C278B4D2FC}" type="pres">
      <dgm:prSet presAssocID="{873AA74C-4348-4F33-885A-69956BDDBBE4}" presName="Name8" presStyleCnt="0"/>
      <dgm:spPr/>
    </dgm:pt>
    <dgm:pt modelId="{16A931EA-6C4F-4111-BD90-48430934DE24}" type="pres">
      <dgm:prSet presAssocID="{873AA74C-4348-4F33-885A-69956BDDBBE4}" presName="level" presStyleLbl="node1" presStyleIdx="4" presStyleCnt="5">
        <dgm:presLayoutVars>
          <dgm:chMax val="1"/>
          <dgm:bulletEnabled val="1"/>
        </dgm:presLayoutVars>
      </dgm:prSet>
      <dgm:spPr/>
      <dgm:t>
        <a:bodyPr/>
        <a:lstStyle/>
        <a:p>
          <a:endParaRPr lang="zh-CN" altLang="en-US"/>
        </a:p>
      </dgm:t>
    </dgm:pt>
    <dgm:pt modelId="{F7C7C791-5C2D-4F22-9059-2E9FD90C261E}" type="pres">
      <dgm:prSet presAssocID="{873AA74C-4348-4F33-885A-69956BDDBBE4}" presName="levelTx" presStyleLbl="revTx" presStyleIdx="0" presStyleCnt="0">
        <dgm:presLayoutVars>
          <dgm:chMax val="1"/>
          <dgm:bulletEnabled val="1"/>
        </dgm:presLayoutVars>
      </dgm:prSet>
      <dgm:spPr/>
      <dgm:t>
        <a:bodyPr/>
        <a:lstStyle/>
        <a:p>
          <a:endParaRPr lang="zh-CN" altLang="en-US"/>
        </a:p>
      </dgm:t>
    </dgm:pt>
  </dgm:ptLst>
  <dgm:cxnLst>
    <dgm:cxn modelId="{B6713FE9-3C5A-47C5-ADAD-73AC07E5471D}" srcId="{BA8AA300-4767-4652-966E-DE640250FBCF}" destId="{D3054C00-4066-4806-AA26-FC64B4DC0B76}" srcOrd="0" destOrd="0" parTransId="{05501C37-0DAD-410B-93AE-B7B783E898AB}" sibTransId="{450884F3-336C-4D3F-AB1D-DA75C7DC6681}"/>
    <dgm:cxn modelId="{BC754951-C51F-4D2E-B179-56697E8A25AB}" type="presOf" srcId="{59DCB597-C64B-4083-BBA8-46DFF8DA0A6F}" destId="{C241CA2F-F236-4497-B273-7C6DBB3CEB7F}" srcOrd="0" destOrd="0" presId="urn:microsoft.com/office/officeart/2005/8/layout/pyramid3"/>
    <dgm:cxn modelId="{752790AD-2BCA-4262-B1FB-9625F5A18A71}" type="presOf" srcId="{85C7FFC5-A73F-4D66-87E9-7F5D20084DE3}" destId="{A9EBCA6A-CF8C-4AE7-8A3D-3A4D363A4CE0}" srcOrd="0" destOrd="0" presId="urn:microsoft.com/office/officeart/2005/8/layout/pyramid3"/>
    <dgm:cxn modelId="{642A9982-9E23-493D-98AE-D3977F10C821}" type="presOf" srcId="{D3054C00-4066-4806-AA26-FC64B4DC0B76}" destId="{EC6179B0-DA37-488D-A7B4-463802A3C843}" srcOrd="0" destOrd="0" presId="urn:microsoft.com/office/officeart/2005/8/layout/pyramid3"/>
    <dgm:cxn modelId="{7ABA1B55-1D99-4E51-990B-49BACFE2297F}" type="presOf" srcId="{873AA74C-4348-4F33-885A-69956BDDBBE4}" destId="{16A931EA-6C4F-4111-BD90-48430934DE24}" srcOrd="0" destOrd="0" presId="urn:microsoft.com/office/officeart/2005/8/layout/pyramid3"/>
    <dgm:cxn modelId="{3132483D-07E6-45EC-AD7B-B271711F051D}" type="presOf" srcId="{4F008E12-F256-4020-9104-BEDB7370EC79}" destId="{098F4462-20E4-49F7-A6FB-2DAF775BA7F5}" srcOrd="1" destOrd="0" presId="urn:microsoft.com/office/officeart/2005/8/layout/pyramid3"/>
    <dgm:cxn modelId="{0495D13E-335F-41D1-8AB1-4718B94F7EE7}" type="presOf" srcId="{BA8AA300-4767-4652-966E-DE640250FBCF}" destId="{BE94D0E2-501E-4C00-8C8A-133B32B8AC53}" srcOrd="0" destOrd="0" presId="urn:microsoft.com/office/officeart/2005/8/layout/pyramid3"/>
    <dgm:cxn modelId="{0C45A77D-5F46-4555-93B8-382FAB8B670A}" srcId="{BA8AA300-4767-4652-966E-DE640250FBCF}" destId="{4F008E12-F256-4020-9104-BEDB7370EC79}" srcOrd="3" destOrd="0" parTransId="{B485B995-8FED-4ECA-B8CD-28F9D87F245C}" sibTransId="{0D1B6931-A20D-41F9-8E55-1547799AC903}"/>
    <dgm:cxn modelId="{056A0BD6-8720-4F31-8D6D-8DC8861223D5}" srcId="{BA8AA300-4767-4652-966E-DE640250FBCF}" destId="{873AA74C-4348-4F33-885A-69956BDDBBE4}" srcOrd="4" destOrd="0" parTransId="{902B502C-40CC-4CF4-9CC9-1D69AB8D739B}" sibTransId="{064CEF6E-62F4-421E-A783-5EE6E2B5EB64}"/>
    <dgm:cxn modelId="{0BB3D472-17E7-4073-8882-606D335AD332}" type="presOf" srcId="{4F008E12-F256-4020-9104-BEDB7370EC79}" destId="{18DB5C93-12FD-4686-A525-630C3F3DC9C0}" srcOrd="0" destOrd="0" presId="urn:microsoft.com/office/officeart/2005/8/layout/pyramid3"/>
    <dgm:cxn modelId="{3CAA2D8B-6A8B-4723-BB47-E0F40C261032}" srcId="{BA8AA300-4767-4652-966E-DE640250FBCF}" destId="{59DCB597-C64B-4083-BBA8-46DFF8DA0A6F}" srcOrd="1" destOrd="0" parTransId="{1D8BA640-E2A8-48C7-A61C-7B019303B51E}" sibTransId="{27A2A17E-62BB-4C2D-BD54-BD71704997B9}"/>
    <dgm:cxn modelId="{73E9D2D7-A591-45AB-8EF8-6D73E2ED4E5E}" type="presOf" srcId="{D3054C00-4066-4806-AA26-FC64B4DC0B76}" destId="{ABB568B9-FABD-4462-88BE-3434356E1ADC}" srcOrd="1" destOrd="0" presId="urn:microsoft.com/office/officeart/2005/8/layout/pyramid3"/>
    <dgm:cxn modelId="{49B7B9BD-C7CC-4889-B204-BCA7559B6242}" type="presOf" srcId="{873AA74C-4348-4F33-885A-69956BDDBBE4}" destId="{F7C7C791-5C2D-4F22-9059-2E9FD90C261E}" srcOrd="1" destOrd="0" presId="urn:microsoft.com/office/officeart/2005/8/layout/pyramid3"/>
    <dgm:cxn modelId="{5BF0DBCD-5B70-455F-ADBB-9634B502776D}" type="presOf" srcId="{85C7FFC5-A73F-4D66-87E9-7F5D20084DE3}" destId="{CF685571-E33A-4D27-8540-B989EDB9A712}" srcOrd="1" destOrd="0" presId="urn:microsoft.com/office/officeart/2005/8/layout/pyramid3"/>
    <dgm:cxn modelId="{F2F2514C-81DD-45AF-B6F1-88ECA721A82D}" srcId="{BA8AA300-4767-4652-966E-DE640250FBCF}" destId="{85C7FFC5-A73F-4D66-87E9-7F5D20084DE3}" srcOrd="2" destOrd="0" parTransId="{507529A6-A37C-44A5-B8D8-22567C510F47}" sibTransId="{FE8C746D-4CA3-4051-82E7-02E4918029B1}"/>
    <dgm:cxn modelId="{0C604322-424D-4ABD-9F32-2F625D8FA8D0}" type="presOf" srcId="{59DCB597-C64B-4083-BBA8-46DFF8DA0A6F}" destId="{E259C433-7172-4EB3-BA79-E7C64F31BE04}" srcOrd="1" destOrd="0" presId="urn:microsoft.com/office/officeart/2005/8/layout/pyramid3"/>
    <dgm:cxn modelId="{B08823BC-5DDF-43AD-A537-790E85E82302}" type="presParOf" srcId="{BE94D0E2-501E-4C00-8C8A-133B32B8AC53}" destId="{B27F49D6-3BA3-4AC9-87FD-8374BF4EA79E}" srcOrd="0" destOrd="0" presId="urn:microsoft.com/office/officeart/2005/8/layout/pyramid3"/>
    <dgm:cxn modelId="{D5637575-E3A7-462C-BB1D-6093F1F5B7BA}" type="presParOf" srcId="{B27F49D6-3BA3-4AC9-87FD-8374BF4EA79E}" destId="{EC6179B0-DA37-488D-A7B4-463802A3C843}" srcOrd="0" destOrd="0" presId="urn:microsoft.com/office/officeart/2005/8/layout/pyramid3"/>
    <dgm:cxn modelId="{5130061F-4425-4C0B-9623-F750F0943C97}" type="presParOf" srcId="{B27F49D6-3BA3-4AC9-87FD-8374BF4EA79E}" destId="{ABB568B9-FABD-4462-88BE-3434356E1ADC}" srcOrd="1" destOrd="0" presId="urn:microsoft.com/office/officeart/2005/8/layout/pyramid3"/>
    <dgm:cxn modelId="{20EFE2F5-A44F-4844-A291-8EFDBA3FB03F}" type="presParOf" srcId="{BE94D0E2-501E-4C00-8C8A-133B32B8AC53}" destId="{5229C12C-B436-420B-8AE3-267890923958}" srcOrd="1" destOrd="0" presId="urn:microsoft.com/office/officeart/2005/8/layout/pyramid3"/>
    <dgm:cxn modelId="{7D4D90F5-0155-449C-B31D-41950F39A26D}" type="presParOf" srcId="{5229C12C-B436-420B-8AE3-267890923958}" destId="{C241CA2F-F236-4497-B273-7C6DBB3CEB7F}" srcOrd="0" destOrd="0" presId="urn:microsoft.com/office/officeart/2005/8/layout/pyramid3"/>
    <dgm:cxn modelId="{D1035D45-03CF-4784-9DF8-22DD29016328}" type="presParOf" srcId="{5229C12C-B436-420B-8AE3-267890923958}" destId="{E259C433-7172-4EB3-BA79-E7C64F31BE04}" srcOrd="1" destOrd="0" presId="urn:microsoft.com/office/officeart/2005/8/layout/pyramid3"/>
    <dgm:cxn modelId="{4FCF3F33-9354-42E8-AA24-1E3666331D00}" type="presParOf" srcId="{BE94D0E2-501E-4C00-8C8A-133B32B8AC53}" destId="{8EBA9A6C-4067-4C89-AD85-34AA1EC4D522}" srcOrd="2" destOrd="0" presId="urn:microsoft.com/office/officeart/2005/8/layout/pyramid3"/>
    <dgm:cxn modelId="{01FA651E-2509-4DB9-ABF3-621B4F73BB97}" type="presParOf" srcId="{8EBA9A6C-4067-4C89-AD85-34AA1EC4D522}" destId="{A9EBCA6A-CF8C-4AE7-8A3D-3A4D363A4CE0}" srcOrd="0" destOrd="0" presId="urn:microsoft.com/office/officeart/2005/8/layout/pyramid3"/>
    <dgm:cxn modelId="{B7B9A862-4C58-4658-A928-73E92B5E585B}" type="presParOf" srcId="{8EBA9A6C-4067-4C89-AD85-34AA1EC4D522}" destId="{CF685571-E33A-4D27-8540-B989EDB9A712}" srcOrd="1" destOrd="0" presId="urn:microsoft.com/office/officeart/2005/8/layout/pyramid3"/>
    <dgm:cxn modelId="{E9F75432-59CF-4140-8401-C4A96459D1E0}" type="presParOf" srcId="{BE94D0E2-501E-4C00-8C8A-133B32B8AC53}" destId="{E3CE1558-3DAD-4967-81C7-653AA3E5CAD2}" srcOrd="3" destOrd="0" presId="urn:microsoft.com/office/officeart/2005/8/layout/pyramid3"/>
    <dgm:cxn modelId="{2B3010FD-C1BA-4CD7-A7AA-820592B14AC0}" type="presParOf" srcId="{E3CE1558-3DAD-4967-81C7-653AA3E5CAD2}" destId="{18DB5C93-12FD-4686-A525-630C3F3DC9C0}" srcOrd="0" destOrd="0" presId="urn:microsoft.com/office/officeart/2005/8/layout/pyramid3"/>
    <dgm:cxn modelId="{4B5D9688-1F8E-4F8F-971A-B27303FF2BD0}" type="presParOf" srcId="{E3CE1558-3DAD-4967-81C7-653AA3E5CAD2}" destId="{098F4462-20E4-49F7-A6FB-2DAF775BA7F5}" srcOrd="1" destOrd="0" presId="urn:microsoft.com/office/officeart/2005/8/layout/pyramid3"/>
    <dgm:cxn modelId="{FACE6A8D-7B76-420A-B9E6-C76003406CDA}" type="presParOf" srcId="{BE94D0E2-501E-4C00-8C8A-133B32B8AC53}" destId="{49DC24A2-97C9-4D53-9029-B9C278B4D2FC}" srcOrd="4" destOrd="0" presId="urn:microsoft.com/office/officeart/2005/8/layout/pyramid3"/>
    <dgm:cxn modelId="{8D52CBB5-B761-41FF-BE96-34206C5F13F0}" type="presParOf" srcId="{49DC24A2-97C9-4D53-9029-B9C278B4D2FC}" destId="{16A931EA-6C4F-4111-BD90-48430934DE24}" srcOrd="0" destOrd="0" presId="urn:microsoft.com/office/officeart/2005/8/layout/pyramid3"/>
    <dgm:cxn modelId="{43BC7872-C60E-426B-84AF-6178D0D2DA10}" type="presParOf" srcId="{49DC24A2-97C9-4D53-9029-B9C278B4D2FC}" destId="{F7C7C791-5C2D-4F22-9059-2E9FD90C261E}" srcOrd="1" destOrd="0" presId="urn:microsoft.com/office/officeart/2005/8/layout/pyramid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23971D-0A18-4524-96CC-74EE0AD5A97C}" type="doc">
      <dgm:prSet loTypeId="urn:microsoft.com/office/officeart/2005/8/layout/pyramid1" loCatId="pyramid" qsTypeId="urn:microsoft.com/office/officeart/2005/8/quickstyle/simple3" qsCatId="simple" csTypeId="urn:microsoft.com/office/officeart/2005/8/colors/accent0_3" csCatId="mainScheme" phldr="1"/>
      <dgm:spPr/>
    </dgm:pt>
    <dgm:pt modelId="{F587B299-24D3-4705-A553-815DC732F689}">
      <dgm:prSet phldrT="[Text]" custT="1"/>
      <dgm:spPr/>
      <dgm:t>
        <a:bodyPr/>
        <a:lstStyle/>
        <a:p>
          <a:r>
            <a:rPr lang="en-US" altLang="zh-CN" sz="2000" b="1" dirty="0" smtClean="0">
              <a:latin typeface="微软雅黑" pitchFamily="34" charset="-122"/>
              <a:ea typeface="微软雅黑" pitchFamily="34" charset="-122"/>
            </a:rPr>
            <a:t>High</a:t>
          </a:r>
          <a:endParaRPr lang="zh-CN" altLang="en-US" sz="2000" b="1" dirty="0">
            <a:latin typeface="微软雅黑" pitchFamily="34" charset="-122"/>
            <a:ea typeface="微软雅黑" pitchFamily="34" charset="-122"/>
          </a:endParaRPr>
        </a:p>
      </dgm:t>
    </dgm:pt>
    <dgm:pt modelId="{59F617FD-9371-4A48-BA4B-62C5887467C1}" type="parTrans" cxnId="{67449365-939B-43BD-BD05-A8A996F861FB}">
      <dgm:prSet/>
      <dgm:spPr/>
      <dgm:t>
        <a:bodyPr/>
        <a:lstStyle/>
        <a:p>
          <a:endParaRPr lang="zh-CN" altLang="en-US"/>
        </a:p>
      </dgm:t>
    </dgm:pt>
    <dgm:pt modelId="{96218EDC-7817-4D6A-9711-6779248DD633}" type="sibTrans" cxnId="{67449365-939B-43BD-BD05-A8A996F861FB}">
      <dgm:prSet/>
      <dgm:spPr/>
      <dgm:t>
        <a:bodyPr/>
        <a:lstStyle/>
        <a:p>
          <a:endParaRPr lang="zh-CN" altLang="en-US"/>
        </a:p>
      </dgm:t>
    </dgm:pt>
    <dgm:pt modelId="{F504900C-7487-499A-854B-032A2058B7B0}">
      <dgm:prSet phldrT="[Text]" custT="1"/>
      <dgm:spPr/>
      <dgm:t>
        <a:bodyPr/>
        <a:lstStyle/>
        <a:p>
          <a:r>
            <a:rPr lang="en-US" altLang="zh-CN" sz="2000" b="1" dirty="0" smtClean="0">
              <a:latin typeface="微软雅黑" pitchFamily="34" charset="-122"/>
              <a:ea typeface="微软雅黑" pitchFamily="34" charset="-122"/>
            </a:rPr>
            <a:t>Middle</a:t>
          </a:r>
          <a:endParaRPr lang="zh-CN" altLang="en-US" sz="2000" b="1" dirty="0">
            <a:latin typeface="微软雅黑" pitchFamily="34" charset="-122"/>
            <a:ea typeface="微软雅黑" pitchFamily="34" charset="-122"/>
          </a:endParaRPr>
        </a:p>
      </dgm:t>
    </dgm:pt>
    <dgm:pt modelId="{48B8B1BB-5DBB-4FA1-AFD7-41F4B5886320}" type="parTrans" cxnId="{D6C75F76-58A7-4F39-BD45-63CE594AB484}">
      <dgm:prSet/>
      <dgm:spPr/>
      <dgm:t>
        <a:bodyPr/>
        <a:lstStyle/>
        <a:p>
          <a:endParaRPr lang="zh-CN" altLang="en-US"/>
        </a:p>
      </dgm:t>
    </dgm:pt>
    <dgm:pt modelId="{61B15CDE-DA65-4BCC-B881-491810407AF5}" type="sibTrans" cxnId="{D6C75F76-58A7-4F39-BD45-63CE594AB484}">
      <dgm:prSet/>
      <dgm:spPr/>
      <dgm:t>
        <a:bodyPr/>
        <a:lstStyle/>
        <a:p>
          <a:endParaRPr lang="zh-CN" altLang="en-US"/>
        </a:p>
      </dgm:t>
    </dgm:pt>
    <dgm:pt modelId="{22A0E2AB-72B5-4440-A382-1968967AD76D}">
      <dgm:prSet phldrT="[Text]" custT="1"/>
      <dgm:spPr/>
      <dgm:t>
        <a:bodyPr/>
        <a:lstStyle/>
        <a:p>
          <a:r>
            <a:rPr lang="en-US" altLang="zh-CN" sz="2000" b="1" dirty="0" smtClean="0">
              <a:latin typeface="微软雅黑" pitchFamily="34" charset="-122"/>
              <a:ea typeface="微软雅黑" pitchFamily="34" charset="-122"/>
            </a:rPr>
            <a:t>Low</a:t>
          </a:r>
          <a:endParaRPr lang="zh-CN" altLang="en-US" sz="2000" b="1" dirty="0">
            <a:latin typeface="微软雅黑" pitchFamily="34" charset="-122"/>
            <a:ea typeface="微软雅黑" pitchFamily="34" charset="-122"/>
          </a:endParaRPr>
        </a:p>
      </dgm:t>
    </dgm:pt>
    <dgm:pt modelId="{EDFD60D6-2099-4708-8B24-8F9DD5671C38}" type="parTrans" cxnId="{348D16BD-F06A-4806-932F-E8DB755702C4}">
      <dgm:prSet/>
      <dgm:spPr/>
      <dgm:t>
        <a:bodyPr/>
        <a:lstStyle/>
        <a:p>
          <a:endParaRPr lang="zh-CN" altLang="en-US"/>
        </a:p>
      </dgm:t>
    </dgm:pt>
    <dgm:pt modelId="{70C5BC76-5CB1-48D2-B1AD-154270F8BF81}" type="sibTrans" cxnId="{348D16BD-F06A-4806-932F-E8DB755702C4}">
      <dgm:prSet/>
      <dgm:spPr/>
      <dgm:t>
        <a:bodyPr/>
        <a:lstStyle/>
        <a:p>
          <a:endParaRPr lang="zh-CN" altLang="en-US"/>
        </a:p>
      </dgm:t>
    </dgm:pt>
    <dgm:pt modelId="{209FD6D3-58FF-4E36-AE43-510E591932F9}" type="pres">
      <dgm:prSet presAssocID="{4923971D-0A18-4524-96CC-74EE0AD5A97C}" presName="Name0" presStyleCnt="0">
        <dgm:presLayoutVars>
          <dgm:dir/>
          <dgm:animLvl val="lvl"/>
          <dgm:resizeHandles val="exact"/>
        </dgm:presLayoutVars>
      </dgm:prSet>
      <dgm:spPr/>
    </dgm:pt>
    <dgm:pt modelId="{2E04BF72-57E8-4CC5-AC0B-0BA821DAE850}" type="pres">
      <dgm:prSet presAssocID="{F587B299-24D3-4705-A553-815DC732F689}" presName="Name8" presStyleCnt="0"/>
      <dgm:spPr/>
    </dgm:pt>
    <dgm:pt modelId="{4F8693A6-2036-4742-826F-D3802F5DBDEE}" type="pres">
      <dgm:prSet presAssocID="{F587B299-24D3-4705-A553-815DC732F689}" presName="level" presStyleLbl="node1" presStyleIdx="0" presStyleCnt="3">
        <dgm:presLayoutVars>
          <dgm:chMax val="1"/>
          <dgm:bulletEnabled val="1"/>
        </dgm:presLayoutVars>
      </dgm:prSet>
      <dgm:spPr/>
      <dgm:t>
        <a:bodyPr/>
        <a:lstStyle/>
        <a:p>
          <a:endParaRPr lang="zh-CN" altLang="en-US"/>
        </a:p>
      </dgm:t>
    </dgm:pt>
    <dgm:pt modelId="{DB8AA889-B21A-499F-B44B-640C8D399B11}" type="pres">
      <dgm:prSet presAssocID="{F587B299-24D3-4705-A553-815DC732F689}" presName="levelTx" presStyleLbl="revTx" presStyleIdx="0" presStyleCnt="0">
        <dgm:presLayoutVars>
          <dgm:chMax val="1"/>
          <dgm:bulletEnabled val="1"/>
        </dgm:presLayoutVars>
      </dgm:prSet>
      <dgm:spPr/>
      <dgm:t>
        <a:bodyPr/>
        <a:lstStyle/>
        <a:p>
          <a:endParaRPr lang="zh-CN" altLang="en-US"/>
        </a:p>
      </dgm:t>
    </dgm:pt>
    <dgm:pt modelId="{325C5F06-E1D7-4FE4-916D-63FCD347ECAE}" type="pres">
      <dgm:prSet presAssocID="{F504900C-7487-499A-854B-032A2058B7B0}" presName="Name8" presStyleCnt="0"/>
      <dgm:spPr/>
    </dgm:pt>
    <dgm:pt modelId="{BFE2ABA1-013B-475C-82F8-07B089DDC914}" type="pres">
      <dgm:prSet presAssocID="{F504900C-7487-499A-854B-032A2058B7B0}" presName="level" presStyleLbl="node1" presStyleIdx="1" presStyleCnt="3">
        <dgm:presLayoutVars>
          <dgm:chMax val="1"/>
          <dgm:bulletEnabled val="1"/>
        </dgm:presLayoutVars>
      </dgm:prSet>
      <dgm:spPr/>
      <dgm:t>
        <a:bodyPr/>
        <a:lstStyle/>
        <a:p>
          <a:endParaRPr lang="zh-CN" altLang="en-US"/>
        </a:p>
      </dgm:t>
    </dgm:pt>
    <dgm:pt modelId="{DC6B8AA1-3F54-423A-BC81-06497EACCFFA}" type="pres">
      <dgm:prSet presAssocID="{F504900C-7487-499A-854B-032A2058B7B0}" presName="levelTx" presStyleLbl="revTx" presStyleIdx="0" presStyleCnt="0">
        <dgm:presLayoutVars>
          <dgm:chMax val="1"/>
          <dgm:bulletEnabled val="1"/>
        </dgm:presLayoutVars>
      </dgm:prSet>
      <dgm:spPr/>
      <dgm:t>
        <a:bodyPr/>
        <a:lstStyle/>
        <a:p>
          <a:endParaRPr lang="zh-CN" altLang="en-US"/>
        </a:p>
      </dgm:t>
    </dgm:pt>
    <dgm:pt modelId="{0BFFA857-65D6-4693-AD5D-CFE4310C0CD7}" type="pres">
      <dgm:prSet presAssocID="{22A0E2AB-72B5-4440-A382-1968967AD76D}" presName="Name8" presStyleCnt="0"/>
      <dgm:spPr/>
    </dgm:pt>
    <dgm:pt modelId="{219DA70A-C84A-46B0-BCA7-A4A3D08F3956}" type="pres">
      <dgm:prSet presAssocID="{22A0E2AB-72B5-4440-A382-1968967AD76D}" presName="level" presStyleLbl="node1" presStyleIdx="2" presStyleCnt="3">
        <dgm:presLayoutVars>
          <dgm:chMax val="1"/>
          <dgm:bulletEnabled val="1"/>
        </dgm:presLayoutVars>
      </dgm:prSet>
      <dgm:spPr/>
      <dgm:t>
        <a:bodyPr/>
        <a:lstStyle/>
        <a:p>
          <a:endParaRPr lang="zh-CN" altLang="en-US"/>
        </a:p>
      </dgm:t>
    </dgm:pt>
    <dgm:pt modelId="{99BDFFD5-DA34-4F6D-9B98-DA6D7455FFE6}" type="pres">
      <dgm:prSet presAssocID="{22A0E2AB-72B5-4440-A382-1968967AD76D}" presName="levelTx" presStyleLbl="revTx" presStyleIdx="0" presStyleCnt="0">
        <dgm:presLayoutVars>
          <dgm:chMax val="1"/>
          <dgm:bulletEnabled val="1"/>
        </dgm:presLayoutVars>
      </dgm:prSet>
      <dgm:spPr/>
      <dgm:t>
        <a:bodyPr/>
        <a:lstStyle/>
        <a:p>
          <a:endParaRPr lang="zh-CN" altLang="en-US"/>
        </a:p>
      </dgm:t>
    </dgm:pt>
  </dgm:ptLst>
  <dgm:cxnLst>
    <dgm:cxn modelId="{7F521113-8072-45C0-8CB1-F1B2B4A1BC8E}" type="presOf" srcId="{F504900C-7487-499A-854B-032A2058B7B0}" destId="{DC6B8AA1-3F54-423A-BC81-06497EACCFFA}" srcOrd="1" destOrd="0" presId="urn:microsoft.com/office/officeart/2005/8/layout/pyramid1"/>
    <dgm:cxn modelId="{6838123E-4688-408B-A850-65FCE87EB0E2}" type="presOf" srcId="{F504900C-7487-499A-854B-032A2058B7B0}" destId="{BFE2ABA1-013B-475C-82F8-07B089DDC914}" srcOrd="0" destOrd="0" presId="urn:microsoft.com/office/officeart/2005/8/layout/pyramid1"/>
    <dgm:cxn modelId="{9631337A-BF28-46ED-A430-1B263DD9BADC}" type="presOf" srcId="{22A0E2AB-72B5-4440-A382-1968967AD76D}" destId="{219DA70A-C84A-46B0-BCA7-A4A3D08F3956}" srcOrd="0" destOrd="0" presId="urn:microsoft.com/office/officeart/2005/8/layout/pyramid1"/>
    <dgm:cxn modelId="{40C1B44D-5325-44CC-9B84-5EB957C41EEA}" type="presOf" srcId="{F587B299-24D3-4705-A553-815DC732F689}" destId="{4F8693A6-2036-4742-826F-D3802F5DBDEE}" srcOrd="0" destOrd="0" presId="urn:microsoft.com/office/officeart/2005/8/layout/pyramid1"/>
    <dgm:cxn modelId="{348D16BD-F06A-4806-932F-E8DB755702C4}" srcId="{4923971D-0A18-4524-96CC-74EE0AD5A97C}" destId="{22A0E2AB-72B5-4440-A382-1968967AD76D}" srcOrd="2" destOrd="0" parTransId="{EDFD60D6-2099-4708-8B24-8F9DD5671C38}" sibTransId="{70C5BC76-5CB1-48D2-B1AD-154270F8BF81}"/>
    <dgm:cxn modelId="{81FF4111-054A-41EC-82E4-708FC52B67C8}" type="presOf" srcId="{4923971D-0A18-4524-96CC-74EE0AD5A97C}" destId="{209FD6D3-58FF-4E36-AE43-510E591932F9}" srcOrd="0" destOrd="0" presId="urn:microsoft.com/office/officeart/2005/8/layout/pyramid1"/>
    <dgm:cxn modelId="{EE0624D9-BA06-42FF-B879-744F41C399B7}" type="presOf" srcId="{F587B299-24D3-4705-A553-815DC732F689}" destId="{DB8AA889-B21A-499F-B44B-640C8D399B11}" srcOrd="1" destOrd="0" presId="urn:microsoft.com/office/officeart/2005/8/layout/pyramid1"/>
    <dgm:cxn modelId="{67449365-939B-43BD-BD05-A8A996F861FB}" srcId="{4923971D-0A18-4524-96CC-74EE0AD5A97C}" destId="{F587B299-24D3-4705-A553-815DC732F689}" srcOrd="0" destOrd="0" parTransId="{59F617FD-9371-4A48-BA4B-62C5887467C1}" sibTransId="{96218EDC-7817-4D6A-9711-6779248DD633}"/>
    <dgm:cxn modelId="{D6C75F76-58A7-4F39-BD45-63CE594AB484}" srcId="{4923971D-0A18-4524-96CC-74EE0AD5A97C}" destId="{F504900C-7487-499A-854B-032A2058B7B0}" srcOrd="1" destOrd="0" parTransId="{48B8B1BB-5DBB-4FA1-AFD7-41F4B5886320}" sibTransId="{61B15CDE-DA65-4BCC-B881-491810407AF5}"/>
    <dgm:cxn modelId="{DD2AB2AB-CB0A-4D1B-9B8B-8CEB673AA615}" type="presOf" srcId="{22A0E2AB-72B5-4440-A382-1968967AD76D}" destId="{99BDFFD5-DA34-4F6D-9B98-DA6D7455FFE6}" srcOrd="1" destOrd="0" presId="urn:microsoft.com/office/officeart/2005/8/layout/pyramid1"/>
    <dgm:cxn modelId="{D028C81F-456F-4042-A77C-6ED78B38A992}" type="presParOf" srcId="{209FD6D3-58FF-4E36-AE43-510E591932F9}" destId="{2E04BF72-57E8-4CC5-AC0B-0BA821DAE850}" srcOrd="0" destOrd="0" presId="urn:microsoft.com/office/officeart/2005/8/layout/pyramid1"/>
    <dgm:cxn modelId="{E64039B6-48AC-46C9-8544-0EE8670D0D5F}" type="presParOf" srcId="{2E04BF72-57E8-4CC5-AC0B-0BA821DAE850}" destId="{4F8693A6-2036-4742-826F-D3802F5DBDEE}" srcOrd="0" destOrd="0" presId="urn:microsoft.com/office/officeart/2005/8/layout/pyramid1"/>
    <dgm:cxn modelId="{BB81C70F-73D4-4EC0-B82B-2373B160F4B1}" type="presParOf" srcId="{2E04BF72-57E8-4CC5-AC0B-0BA821DAE850}" destId="{DB8AA889-B21A-499F-B44B-640C8D399B11}" srcOrd="1" destOrd="0" presId="urn:microsoft.com/office/officeart/2005/8/layout/pyramid1"/>
    <dgm:cxn modelId="{71BAEC79-DD9C-4B8A-B71D-A826A8FA443C}" type="presParOf" srcId="{209FD6D3-58FF-4E36-AE43-510E591932F9}" destId="{325C5F06-E1D7-4FE4-916D-63FCD347ECAE}" srcOrd="1" destOrd="0" presId="urn:microsoft.com/office/officeart/2005/8/layout/pyramid1"/>
    <dgm:cxn modelId="{C4FE929A-454B-4668-981F-47A50E35F264}" type="presParOf" srcId="{325C5F06-E1D7-4FE4-916D-63FCD347ECAE}" destId="{BFE2ABA1-013B-475C-82F8-07B089DDC914}" srcOrd="0" destOrd="0" presId="urn:microsoft.com/office/officeart/2005/8/layout/pyramid1"/>
    <dgm:cxn modelId="{BCCDAD9C-AC63-43EF-A329-2D9893A24142}" type="presParOf" srcId="{325C5F06-E1D7-4FE4-916D-63FCD347ECAE}" destId="{DC6B8AA1-3F54-423A-BC81-06497EACCFFA}" srcOrd="1" destOrd="0" presId="urn:microsoft.com/office/officeart/2005/8/layout/pyramid1"/>
    <dgm:cxn modelId="{C30D160D-2E25-4E05-9FA7-FAEFEDFA50FF}" type="presParOf" srcId="{209FD6D3-58FF-4E36-AE43-510E591932F9}" destId="{0BFFA857-65D6-4693-AD5D-CFE4310C0CD7}" srcOrd="2" destOrd="0" presId="urn:microsoft.com/office/officeart/2005/8/layout/pyramid1"/>
    <dgm:cxn modelId="{FB0409A2-463E-488B-92E2-AF58ECF17344}" type="presParOf" srcId="{0BFFA857-65D6-4693-AD5D-CFE4310C0CD7}" destId="{219DA70A-C84A-46B0-BCA7-A4A3D08F3956}" srcOrd="0" destOrd="0" presId="urn:microsoft.com/office/officeart/2005/8/layout/pyramid1"/>
    <dgm:cxn modelId="{F0397EC0-9C68-4CAD-869E-8D314B35D12C}" type="presParOf" srcId="{0BFFA857-65D6-4693-AD5D-CFE4310C0CD7}" destId="{99BDFFD5-DA34-4F6D-9B98-DA6D7455FFE6}"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FE274D-53E8-4092-A806-F1FC0E56856B}" type="doc">
      <dgm:prSet loTypeId="urn:microsoft.com/office/officeart/2005/8/layout/bList2#1" loCatId="list" qsTypeId="urn:microsoft.com/office/officeart/2005/8/quickstyle/simple1" qsCatId="simple" csTypeId="urn:microsoft.com/office/officeart/2005/8/colors/accent1_5" csCatId="accent1" phldr="1"/>
      <dgm:spPr/>
    </dgm:pt>
    <dgm:pt modelId="{553562D2-1310-4A79-BB62-5CAD8F5DED4C}">
      <dgm:prSet phldrT="[Text]" custT="1"/>
      <dgm:spPr/>
      <dgm:t>
        <a:bodyPr/>
        <a:lstStyle/>
        <a:p>
          <a:r>
            <a:rPr lang="zh-CN" altLang="en-US" sz="4000" dirty="0" smtClean="0">
              <a:solidFill>
                <a:schemeClr val="tx1"/>
              </a:solidFill>
              <a:latin typeface="微软雅黑" pitchFamily="34" charset="-122"/>
              <a:ea typeface="微软雅黑" pitchFamily="34" charset="-122"/>
            </a:rPr>
            <a:t>可以</a:t>
          </a:r>
          <a:endParaRPr lang="en-US" sz="4000" dirty="0">
            <a:solidFill>
              <a:schemeClr val="tx1"/>
            </a:solidFill>
            <a:latin typeface="微软雅黑" pitchFamily="34" charset="-122"/>
            <a:ea typeface="微软雅黑" pitchFamily="34" charset="-122"/>
          </a:endParaRPr>
        </a:p>
      </dgm:t>
    </dgm:pt>
    <dgm:pt modelId="{E14F6DBC-60CF-466B-8570-F9CC0006B381}" type="parTrans" cxnId="{1BD0BBCB-4541-4ABE-96D8-34FEAB062399}">
      <dgm:prSet/>
      <dgm:spPr/>
      <dgm:t>
        <a:bodyPr/>
        <a:lstStyle/>
        <a:p>
          <a:endParaRPr lang="en-US">
            <a:latin typeface="+mn-ea"/>
            <a:ea typeface="+mn-ea"/>
          </a:endParaRPr>
        </a:p>
      </dgm:t>
    </dgm:pt>
    <dgm:pt modelId="{B4AC369A-5522-4AEB-820A-EC4717D38425}" type="sibTrans" cxnId="{1BD0BBCB-4541-4ABE-96D8-34FEAB062399}">
      <dgm:prSet/>
      <dgm:spPr/>
      <dgm:t>
        <a:bodyPr/>
        <a:lstStyle/>
        <a:p>
          <a:endParaRPr lang="en-US">
            <a:latin typeface="+mn-ea"/>
            <a:ea typeface="+mn-ea"/>
          </a:endParaRPr>
        </a:p>
      </dgm:t>
    </dgm:pt>
    <dgm:pt modelId="{82658DB0-5221-4AD2-ACD4-A7B5D7E05684}">
      <dgm:prSet phldrT="[Text]" custT="1"/>
      <dgm:spPr/>
      <dgm:t>
        <a:bodyPr/>
        <a:lstStyle/>
        <a:p>
          <a:r>
            <a:rPr lang="zh-CN" altLang="en-US" sz="4000" dirty="0" smtClean="0">
              <a:solidFill>
                <a:schemeClr val="tx1"/>
              </a:solidFill>
              <a:latin typeface="微软雅黑" pitchFamily="34" charset="-122"/>
              <a:ea typeface="微软雅黑" pitchFamily="34" charset="-122"/>
            </a:rPr>
            <a:t>不可以</a:t>
          </a:r>
          <a:endParaRPr lang="en-US" sz="4000" dirty="0">
            <a:solidFill>
              <a:schemeClr val="tx1"/>
            </a:solidFill>
            <a:latin typeface="微软雅黑" pitchFamily="34" charset="-122"/>
            <a:ea typeface="微软雅黑" pitchFamily="34" charset="-122"/>
          </a:endParaRPr>
        </a:p>
      </dgm:t>
    </dgm:pt>
    <dgm:pt modelId="{72FD3312-9D63-4F13-916B-79169F9FB75C}" type="parTrans" cxnId="{26344793-F7FB-4EFC-9EF4-38E3DA414943}">
      <dgm:prSet/>
      <dgm:spPr/>
      <dgm:t>
        <a:bodyPr/>
        <a:lstStyle/>
        <a:p>
          <a:endParaRPr lang="en-US">
            <a:latin typeface="+mn-ea"/>
            <a:ea typeface="+mn-ea"/>
          </a:endParaRPr>
        </a:p>
      </dgm:t>
    </dgm:pt>
    <dgm:pt modelId="{889FC52F-42AC-4555-AA34-D54D15D3A0BB}" type="sibTrans" cxnId="{26344793-F7FB-4EFC-9EF4-38E3DA414943}">
      <dgm:prSet/>
      <dgm:spPr/>
      <dgm:t>
        <a:bodyPr/>
        <a:lstStyle/>
        <a:p>
          <a:endParaRPr lang="en-US">
            <a:latin typeface="+mn-ea"/>
            <a:ea typeface="+mn-ea"/>
          </a:endParaRPr>
        </a:p>
      </dgm:t>
    </dgm:pt>
    <dgm:pt modelId="{0705FAF3-4B1D-4A64-A301-A5980A65424F}">
      <dgm:prSet custT="1"/>
      <dgm:spPr/>
      <dgm:t>
        <a:bodyPr/>
        <a:lstStyle/>
        <a:p>
          <a:r>
            <a:rPr lang="zh-CN" altLang="en-US" sz="1600" dirty="0" smtClean="0">
              <a:latin typeface="微软雅黑" pitchFamily="34" charset="-122"/>
              <a:ea typeface="微软雅黑" pitchFamily="34" charset="-122"/>
            </a:rPr>
            <a:t>添加缺陷</a:t>
          </a:r>
          <a:endParaRPr lang="en-US" sz="1600" dirty="0">
            <a:latin typeface="微软雅黑" pitchFamily="34" charset="-122"/>
            <a:ea typeface="微软雅黑" pitchFamily="34" charset="-122"/>
          </a:endParaRPr>
        </a:p>
      </dgm:t>
    </dgm:pt>
    <dgm:pt modelId="{8FC723A2-AB3A-4300-A362-93B6F0FD0C09}" type="parTrans" cxnId="{4CAAC625-C13F-4DAC-B13D-C20C0885AF7C}">
      <dgm:prSet/>
      <dgm:spPr/>
      <dgm:t>
        <a:bodyPr/>
        <a:lstStyle/>
        <a:p>
          <a:endParaRPr lang="en-US">
            <a:latin typeface="+mn-ea"/>
            <a:ea typeface="+mn-ea"/>
          </a:endParaRPr>
        </a:p>
      </dgm:t>
    </dgm:pt>
    <dgm:pt modelId="{B23D6FE4-0263-4745-AD31-509C7F8D6451}" type="sibTrans" cxnId="{4CAAC625-C13F-4DAC-B13D-C20C0885AF7C}">
      <dgm:prSet/>
      <dgm:spPr/>
      <dgm:t>
        <a:bodyPr/>
        <a:lstStyle/>
        <a:p>
          <a:endParaRPr lang="en-US">
            <a:latin typeface="+mn-ea"/>
            <a:ea typeface="+mn-ea"/>
          </a:endParaRPr>
        </a:p>
      </dgm:t>
    </dgm:pt>
    <dgm:pt modelId="{8A776C2E-EB81-44DD-A636-681DE59F693D}">
      <dgm:prSet custT="1"/>
      <dgm:spPr/>
      <dgm:t>
        <a:bodyPr/>
        <a:lstStyle/>
        <a:p>
          <a:r>
            <a:rPr lang="zh-CN" altLang="en-US" sz="1600" dirty="0" smtClean="0">
              <a:latin typeface="微软雅黑" pitchFamily="34" charset="-122"/>
              <a:ea typeface="微软雅黑" pitchFamily="34" charset="-122"/>
            </a:rPr>
            <a:t>回答相关人员对该缺陷的询问</a:t>
          </a:r>
          <a:endParaRPr lang="en-US" altLang="en-US" sz="1600" dirty="0" smtClean="0">
            <a:latin typeface="微软雅黑" pitchFamily="34" charset="-122"/>
            <a:ea typeface="微软雅黑" pitchFamily="34" charset="-122"/>
          </a:endParaRPr>
        </a:p>
      </dgm:t>
    </dgm:pt>
    <dgm:pt modelId="{DA1BD819-C62D-49AD-9D20-E6905C40B4B3}" type="parTrans" cxnId="{A36EEB74-5E38-475C-BF2D-AC771972A9A8}">
      <dgm:prSet/>
      <dgm:spPr/>
      <dgm:t>
        <a:bodyPr/>
        <a:lstStyle/>
        <a:p>
          <a:endParaRPr lang="en-US">
            <a:latin typeface="+mn-ea"/>
            <a:ea typeface="+mn-ea"/>
          </a:endParaRPr>
        </a:p>
      </dgm:t>
    </dgm:pt>
    <dgm:pt modelId="{D63A575E-0BE3-48A2-A54C-F77D92568E49}" type="sibTrans" cxnId="{A36EEB74-5E38-475C-BF2D-AC771972A9A8}">
      <dgm:prSet/>
      <dgm:spPr/>
      <dgm:t>
        <a:bodyPr/>
        <a:lstStyle/>
        <a:p>
          <a:endParaRPr lang="en-US">
            <a:latin typeface="+mn-ea"/>
            <a:ea typeface="+mn-ea"/>
          </a:endParaRPr>
        </a:p>
      </dgm:t>
    </dgm:pt>
    <dgm:pt modelId="{34C83866-4A61-4DB2-A039-DA70810FBAB5}">
      <dgm:prSet custT="1"/>
      <dgm:spPr/>
      <dgm:t>
        <a:bodyPr/>
        <a:lstStyle/>
        <a:p>
          <a:r>
            <a:rPr lang="zh-CN" altLang="en-US" sz="1600" dirty="0" smtClean="0">
              <a:latin typeface="微软雅黑" pitchFamily="34" charset="-122"/>
              <a:ea typeface="微软雅黑" pitchFamily="34" charset="-122"/>
            </a:rPr>
            <a:t>修改缺陷的概要、缺陷级别、问题描述、附件附图、缺陷状态、测试版本、测试产品、功能模块、测试状态、问题定位、复测状态、注释评论等</a:t>
          </a:r>
          <a:endParaRPr lang="en-US" altLang="en-US" sz="1600" dirty="0" smtClean="0">
            <a:latin typeface="微软雅黑" pitchFamily="34" charset="-122"/>
            <a:ea typeface="微软雅黑" pitchFamily="34" charset="-122"/>
          </a:endParaRPr>
        </a:p>
      </dgm:t>
    </dgm:pt>
    <dgm:pt modelId="{A9BF1D0C-AA2C-450E-A885-E1387CFD6088}" type="parTrans" cxnId="{B20BEC66-3F61-4A39-90F0-6A84F3A01D34}">
      <dgm:prSet/>
      <dgm:spPr/>
      <dgm:t>
        <a:bodyPr/>
        <a:lstStyle/>
        <a:p>
          <a:endParaRPr lang="en-US">
            <a:latin typeface="+mn-ea"/>
            <a:ea typeface="+mn-ea"/>
          </a:endParaRPr>
        </a:p>
      </dgm:t>
    </dgm:pt>
    <dgm:pt modelId="{1935F2A2-8DCE-4597-B102-8B52ED7E3E80}" type="sibTrans" cxnId="{B20BEC66-3F61-4A39-90F0-6A84F3A01D34}">
      <dgm:prSet/>
      <dgm:spPr/>
      <dgm:t>
        <a:bodyPr/>
        <a:lstStyle/>
        <a:p>
          <a:endParaRPr lang="en-US">
            <a:latin typeface="+mn-ea"/>
            <a:ea typeface="+mn-ea"/>
          </a:endParaRPr>
        </a:p>
      </dgm:t>
    </dgm:pt>
    <dgm:pt modelId="{93D1A693-F2F9-47A4-BDE9-24473F1EE5F2}">
      <dgm:prSet custT="1"/>
      <dgm:spPr/>
      <dgm:t>
        <a:bodyPr/>
        <a:lstStyle/>
        <a:p>
          <a:r>
            <a:rPr lang="zh-CN" altLang="en-US" sz="1600" dirty="0" smtClean="0">
              <a:latin typeface="微软雅黑" pitchFamily="34" charset="-122"/>
              <a:ea typeface="微软雅黑" pitchFamily="34" charset="-122"/>
            </a:rPr>
            <a:t>验证缺陷</a:t>
          </a:r>
          <a:endParaRPr lang="en-US" altLang="en-US" sz="1600" dirty="0" smtClean="0">
            <a:latin typeface="微软雅黑" pitchFamily="34" charset="-122"/>
            <a:ea typeface="微软雅黑" pitchFamily="34" charset="-122"/>
          </a:endParaRPr>
        </a:p>
      </dgm:t>
    </dgm:pt>
    <dgm:pt modelId="{2E0EB17E-65A1-42A9-8C64-151B46086F0C}" type="parTrans" cxnId="{E8F15FF4-59B2-4F6B-977B-595EBC437919}">
      <dgm:prSet/>
      <dgm:spPr/>
      <dgm:t>
        <a:bodyPr/>
        <a:lstStyle/>
        <a:p>
          <a:endParaRPr lang="en-US">
            <a:latin typeface="+mn-ea"/>
            <a:ea typeface="+mn-ea"/>
          </a:endParaRPr>
        </a:p>
      </dgm:t>
    </dgm:pt>
    <dgm:pt modelId="{80615C69-72D1-4DB4-A649-5F071FF6FA75}" type="sibTrans" cxnId="{E8F15FF4-59B2-4F6B-977B-595EBC437919}">
      <dgm:prSet/>
      <dgm:spPr/>
      <dgm:t>
        <a:bodyPr/>
        <a:lstStyle/>
        <a:p>
          <a:endParaRPr lang="en-US">
            <a:latin typeface="+mn-ea"/>
            <a:ea typeface="+mn-ea"/>
          </a:endParaRPr>
        </a:p>
      </dgm:t>
    </dgm:pt>
    <dgm:pt modelId="{E65ACD17-33FD-4D7B-880A-7142C5BC4A55}">
      <dgm:prSet custT="1"/>
      <dgm:spPr/>
      <dgm:t>
        <a:bodyPr/>
        <a:lstStyle/>
        <a:p>
          <a:r>
            <a:rPr lang="zh-CN" altLang="en-US" sz="1600" dirty="0" smtClean="0">
              <a:latin typeface="微软雅黑" pitchFamily="34" charset="-122"/>
              <a:ea typeface="微软雅黑" pitchFamily="34" charset="-122"/>
            </a:rPr>
            <a:t>关闭缺陷</a:t>
          </a:r>
          <a:endParaRPr lang="en-US" altLang="zh-CN" sz="1600" dirty="0" smtClean="0">
            <a:latin typeface="微软雅黑" pitchFamily="34" charset="-122"/>
            <a:ea typeface="微软雅黑" pitchFamily="34" charset="-122"/>
          </a:endParaRPr>
        </a:p>
      </dgm:t>
    </dgm:pt>
    <dgm:pt modelId="{5ABC4429-A220-4810-8C44-BA462BD2F9B0}" type="parTrans" cxnId="{613AA069-9AAA-4D6E-B486-14DBA89C55B4}">
      <dgm:prSet/>
      <dgm:spPr/>
      <dgm:t>
        <a:bodyPr/>
        <a:lstStyle/>
        <a:p>
          <a:endParaRPr lang="en-US">
            <a:latin typeface="+mn-ea"/>
            <a:ea typeface="+mn-ea"/>
          </a:endParaRPr>
        </a:p>
      </dgm:t>
    </dgm:pt>
    <dgm:pt modelId="{7C2BE91F-F08C-4D9A-B864-3328A7359F13}" type="sibTrans" cxnId="{613AA069-9AAA-4D6E-B486-14DBA89C55B4}">
      <dgm:prSet/>
      <dgm:spPr/>
      <dgm:t>
        <a:bodyPr/>
        <a:lstStyle/>
        <a:p>
          <a:endParaRPr lang="en-US">
            <a:latin typeface="+mn-ea"/>
            <a:ea typeface="+mn-ea"/>
          </a:endParaRPr>
        </a:p>
      </dgm:t>
    </dgm:pt>
    <dgm:pt modelId="{DC1D2B76-B1A4-48EE-95E4-75F4787D758E}">
      <dgm:prSet custT="1"/>
      <dgm:spPr/>
      <dgm:t>
        <a:bodyPr/>
        <a:lstStyle/>
        <a:p>
          <a:r>
            <a:rPr lang="zh-CN" altLang="en-US" sz="1800" dirty="0" smtClean="0">
              <a:latin typeface="微软雅黑" pitchFamily="34" charset="-122"/>
              <a:ea typeface="微软雅黑" pitchFamily="34" charset="-122"/>
            </a:rPr>
            <a:t>删除缺陷</a:t>
          </a:r>
          <a:endParaRPr lang="en-US" sz="1800" dirty="0">
            <a:latin typeface="微软雅黑" pitchFamily="34" charset="-122"/>
            <a:ea typeface="微软雅黑" pitchFamily="34" charset="-122"/>
          </a:endParaRPr>
        </a:p>
      </dgm:t>
    </dgm:pt>
    <dgm:pt modelId="{84A1FBB7-14EF-41EE-81C5-E9668604ACF0}" type="parTrans" cxnId="{2F2F2F5D-D156-4242-A432-47BAF0A4320D}">
      <dgm:prSet/>
      <dgm:spPr/>
      <dgm:t>
        <a:bodyPr/>
        <a:lstStyle/>
        <a:p>
          <a:endParaRPr lang="en-US">
            <a:latin typeface="+mn-ea"/>
            <a:ea typeface="+mn-ea"/>
          </a:endParaRPr>
        </a:p>
      </dgm:t>
    </dgm:pt>
    <dgm:pt modelId="{32FFB897-4823-4CD3-A4D8-5E17D6CBCB05}" type="sibTrans" cxnId="{2F2F2F5D-D156-4242-A432-47BAF0A4320D}">
      <dgm:prSet/>
      <dgm:spPr/>
      <dgm:t>
        <a:bodyPr/>
        <a:lstStyle/>
        <a:p>
          <a:endParaRPr lang="en-US">
            <a:latin typeface="+mn-ea"/>
            <a:ea typeface="+mn-ea"/>
          </a:endParaRPr>
        </a:p>
      </dgm:t>
    </dgm:pt>
    <dgm:pt modelId="{480A4740-6D30-421F-A083-35A582B405A4}">
      <dgm:prSet custT="1"/>
      <dgm:spPr/>
      <dgm:t>
        <a:bodyPr/>
        <a:lstStyle/>
        <a:p>
          <a:r>
            <a:rPr lang="zh-CN" altLang="en-US" sz="1800" dirty="0" smtClean="0">
              <a:latin typeface="微软雅黑" pitchFamily="34" charset="-122"/>
              <a:ea typeface="微软雅黑" pitchFamily="34" charset="-122"/>
            </a:rPr>
            <a:t>修改缺陷的提交人</a:t>
          </a:r>
          <a:endParaRPr lang="en-US" altLang="en-US" sz="1800" dirty="0" smtClean="0">
            <a:latin typeface="微软雅黑" pitchFamily="34" charset="-122"/>
            <a:ea typeface="微软雅黑" pitchFamily="34" charset="-122"/>
          </a:endParaRPr>
        </a:p>
      </dgm:t>
    </dgm:pt>
    <dgm:pt modelId="{38806157-BA7C-4688-832E-3067A2BE3B2F}" type="parTrans" cxnId="{A9654F3F-43A2-4D2F-8040-3BB78AE96339}">
      <dgm:prSet/>
      <dgm:spPr/>
      <dgm:t>
        <a:bodyPr/>
        <a:lstStyle/>
        <a:p>
          <a:endParaRPr lang="en-US">
            <a:latin typeface="+mn-ea"/>
            <a:ea typeface="+mn-ea"/>
          </a:endParaRPr>
        </a:p>
      </dgm:t>
    </dgm:pt>
    <dgm:pt modelId="{E6ED7DEB-536D-45A2-81CC-71DDE68DBD85}" type="sibTrans" cxnId="{A9654F3F-43A2-4D2F-8040-3BB78AE96339}">
      <dgm:prSet/>
      <dgm:spPr/>
      <dgm:t>
        <a:bodyPr/>
        <a:lstStyle/>
        <a:p>
          <a:endParaRPr lang="en-US">
            <a:latin typeface="+mn-ea"/>
            <a:ea typeface="+mn-ea"/>
          </a:endParaRPr>
        </a:p>
      </dgm:t>
    </dgm:pt>
    <dgm:pt modelId="{405A100C-EDE9-4F58-A7C9-3B2AB0B03A42}" type="pres">
      <dgm:prSet presAssocID="{EBFE274D-53E8-4092-A806-F1FC0E56856B}" presName="diagram" presStyleCnt="0">
        <dgm:presLayoutVars>
          <dgm:dir/>
          <dgm:animLvl val="lvl"/>
          <dgm:resizeHandles val="exact"/>
        </dgm:presLayoutVars>
      </dgm:prSet>
      <dgm:spPr/>
    </dgm:pt>
    <dgm:pt modelId="{303172CE-AD93-4F5A-B239-9734C7B8D7B7}" type="pres">
      <dgm:prSet presAssocID="{553562D2-1310-4A79-BB62-5CAD8F5DED4C}" presName="compNode" presStyleCnt="0"/>
      <dgm:spPr/>
    </dgm:pt>
    <dgm:pt modelId="{32495F91-FF3F-465D-B525-A9EBDA10E18D}" type="pres">
      <dgm:prSet presAssocID="{553562D2-1310-4A79-BB62-5CAD8F5DED4C}" presName="childRect" presStyleLbl="bgAcc1" presStyleIdx="0" presStyleCnt="2" custScaleY="149264" custLinFactNeighborY="-6370">
        <dgm:presLayoutVars>
          <dgm:bulletEnabled val="1"/>
        </dgm:presLayoutVars>
      </dgm:prSet>
      <dgm:spPr/>
      <dgm:t>
        <a:bodyPr/>
        <a:lstStyle/>
        <a:p>
          <a:endParaRPr lang="en-US"/>
        </a:p>
      </dgm:t>
    </dgm:pt>
    <dgm:pt modelId="{EA946674-EFFB-49C2-BA2F-4DC47EBB3F81}" type="pres">
      <dgm:prSet presAssocID="{553562D2-1310-4A79-BB62-5CAD8F5DED4C}" presName="parentText" presStyleLbl="node1" presStyleIdx="0" presStyleCnt="0">
        <dgm:presLayoutVars>
          <dgm:chMax val="0"/>
          <dgm:bulletEnabled val="1"/>
        </dgm:presLayoutVars>
      </dgm:prSet>
      <dgm:spPr/>
      <dgm:t>
        <a:bodyPr/>
        <a:lstStyle/>
        <a:p>
          <a:endParaRPr lang="en-US"/>
        </a:p>
      </dgm:t>
    </dgm:pt>
    <dgm:pt modelId="{DAC495B1-7EF5-4F9A-BF1C-8417FE9F1BF4}" type="pres">
      <dgm:prSet presAssocID="{553562D2-1310-4A79-BB62-5CAD8F5DED4C}" presName="parentRect" presStyleLbl="alignNode1" presStyleIdx="0" presStyleCnt="2" custLinFactNeighborY="49066"/>
      <dgm:spPr/>
      <dgm:t>
        <a:bodyPr/>
        <a:lstStyle/>
        <a:p>
          <a:endParaRPr lang="en-US"/>
        </a:p>
      </dgm:t>
    </dgm:pt>
    <dgm:pt modelId="{F04354EC-45E0-43C7-BE6D-E9FB247D6BF6}" type="pres">
      <dgm:prSet presAssocID="{553562D2-1310-4A79-BB62-5CAD8F5DED4C}" presName="adorn" presStyleLbl="fgAccFollowNode1" presStyleIdx="0" presStyleCnt="2" custLinFactNeighborX="-29910" custLinFactNeighborY="17137"/>
      <dgm:spPr/>
    </dgm:pt>
    <dgm:pt modelId="{B3BE6170-2986-4D5F-884E-D5E4A1F41166}" type="pres">
      <dgm:prSet presAssocID="{B4AC369A-5522-4AEB-820A-EC4717D38425}" presName="sibTrans" presStyleLbl="sibTrans2D1" presStyleIdx="0" presStyleCnt="0"/>
      <dgm:spPr/>
      <dgm:t>
        <a:bodyPr/>
        <a:lstStyle/>
        <a:p>
          <a:endParaRPr lang="en-US"/>
        </a:p>
      </dgm:t>
    </dgm:pt>
    <dgm:pt modelId="{0527FF9A-6886-41F5-9FD1-F0D8A70CA6D8}" type="pres">
      <dgm:prSet presAssocID="{82658DB0-5221-4AD2-ACD4-A7B5D7E05684}" presName="compNode" presStyleCnt="0"/>
      <dgm:spPr/>
    </dgm:pt>
    <dgm:pt modelId="{BB486543-623E-465A-99EA-E7B62A190033}" type="pres">
      <dgm:prSet presAssocID="{82658DB0-5221-4AD2-ACD4-A7B5D7E05684}" presName="childRect" presStyleLbl="bgAcc1" presStyleIdx="1" presStyleCnt="2" custScaleY="148475" custLinFactNeighborX="1428" custLinFactNeighborY="-17164">
        <dgm:presLayoutVars>
          <dgm:bulletEnabled val="1"/>
        </dgm:presLayoutVars>
      </dgm:prSet>
      <dgm:spPr/>
      <dgm:t>
        <a:bodyPr/>
        <a:lstStyle/>
        <a:p>
          <a:endParaRPr lang="en-US"/>
        </a:p>
      </dgm:t>
    </dgm:pt>
    <dgm:pt modelId="{1BB695A3-B3C0-4A97-96AA-61C73173631A}" type="pres">
      <dgm:prSet presAssocID="{82658DB0-5221-4AD2-ACD4-A7B5D7E05684}" presName="parentText" presStyleLbl="node1" presStyleIdx="0" presStyleCnt="0">
        <dgm:presLayoutVars>
          <dgm:chMax val="0"/>
          <dgm:bulletEnabled val="1"/>
        </dgm:presLayoutVars>
      </dgm:prSet>
      <dgm:spPr/>
      <dgm:t>
        <a:bodyPr/>
        <a:lstStyle/>
        <a:p>
          <a:endParaRPr lang="en-US"/>
        </a:p>
      </dgm:t>
    </dgm:pt>
    <dgm:pt modelId="{D80A4CA9-6AC4-4490-8D0D-695684B2CAAD}" type="pres">
      <dgm:prSet presAssocID="{82658DB0-5221-4AD2-ACD4-A7B5D7E05684}" presName="parentRect" presStyleLbl="alignNode1" presStyleIdx="1" presStyleCnt="2" custLinFactNeighborX="1428" custLinFactNeighborY="38138"/>
      <dgm:spPr/>
      <dgm:t>
        <a:bodyPr/>
        <a:lstStyle/>
        <a:p>
          <a:endParaRPr lang="en-US"/>
        </a:p>
      </dgm:t>
    </dgm:pt>
    <dgm:pt modelId="{3DD11C49-BB66-44DF-809C-6ECFA0DAA0E9}" type="pres">
      <dgm:prSet presAssocID="{82658DB0-5221-4AD2-ACD4-A7B5D7E05684}" presName="adorn" presStyleLbl="fgAccFollowNode1" presStyleIdx="1" presStyleCnt="2" custLinFactNeighborX="-19040" custLinFactNeighborY="13479"/>
      <dgm:spPr/>
    </dgm:pt>
  </dgm:ptLst>
  <dgm:cxnLst>
    <dgm:cxn modelId="{F93E946A-E5C6-4C0D-AA43-695DB4114D1F}" type="presOf" srcId="{0705FAF3-4B1D-4A64-A301-A5980A65424F}" destId="{32495F91-FF3F-465D-B525-A9EBDA10E18D}" srcOrd="0" destOrd="0" presId="urn:microsoft.com/office/officeart/2005/8/layout/bList2#1"/>
    <dgm:cxn modelId="{0F1A2A94-B912-4A8D-916A-AEB5387CC7AB}" type="presOf" srcId="{480A4740-6D30-421F-A083-35A582B405A4}" destId="{BB486543-623E-465A-99EA-E7B62A190033}" srcOrd="0" destOrd="1" presId="urn:microsoft.com/office/officeart/2005/8/layout/bList2#1"/>
    <dgm:cxn modelId="{987D2C24-3997-4C08-A980-2F83BCBF7BAC}" type="presOf" srcId="{34C83866-4A61-4DB2-A039-DA70810FBAB5}" destId="{32495F91-FF3F-465D-B525-A9EBDA10E18D}" srcOrd="0" destOrd="2" presId="urn:microsoft.com/office/officeart/2005/8/layout/bList2#1"/>
    <dgm:cxn modelId="{B20BEC66-3F61-4A39-90F0-6A84F3A01D34}" srcId="{553562D2-1310-4A79-BB62-5CAD8F5DED4C}" destId="{34C83866-4A61-4DB2-A039-DA70810FBAB5}" srcOrd="2" destOrd="0" parTransId="{A9BF1D0C-AA2C-450E-A885-E1387CFD6088}" sibTransId="{1935F2A2-8DCE-4597-B102-8B52ED7E3E80}"/>
    <dgm:cxn modelId="{089A41C1-BC62-4391-8BA8-90143D4FE517}" type="presOf" srcId="{553562D2-1310-4A79-BB62-5CAD8F5DED4C}" destId="{EA946674-EFFB-49C2-BA2F-4DC47EBB3F81}" srcOrd="0" destOrd="0" presId="urn:microsoft.com/office/officeart/2005/8/layout/bList2#1"/>
    <dgm:cxn modelId="{4CAAC625-C13F-4DAC-B13D-C20C0885AF7C}" srcId="{553562D2-1310-4A79-BB62-5CAD8F5DED4C}" destId="{0705FAF3-4B1D-4A64-A301-A5980A65424F}" srcOrd="0" destOrd="0" parTransId="{8FC723A2-AB3A-4300-A362-93B6F0FD0C09}" sibTransId="{B23D6FE4-0263-4745-AD31-509C7F8D6451}"/>
    <dgm:cxn modelId="{1BD0BBCB-4541-4ABE-96D8-34FEAB062399}" srcId="{EBFE274D-53E8-4092-A806-F1FC0E56856B}" destId="{553562D2-1310-4A79-BB62-5CAD8F5DED4C}" srcOrd="0" destOrd="0" parTransId="{E14F6DBC-60CF-466B-8570-F9CC0006B381}" sibTransId="{B4AC369A-5522-4AEB-820A-EC4717D38425}"/>
    <dgm:cxn modelId="{613AA069-9AAA-4D6E-B486-14DBA89C55B4}" srcId="{553562D2-1310-4A79-BB62-5CAD8F5DED4C}" destId="{E65ACD17-33FD-4D7B-880A-7142C5BC4A55}" srcOrd="4" destOrd="0" parTransId="{5ABC4429-A220-4810-8C44-BA462BD2F9B0}" sibTransId="{7C2BE91F-F08C-4D9A-B864-3328A7359F13}"/>
    <dgm:cxn modelId="{E8F15FF4-59B2-4F6B-977B-595EBC437919}" srcId="{553562D2-1310-4A79-BB62-5CAD8F5DED4C}" destId="{93D1A693-F2F9-47A4-BDE9-24473F1EE5F2}" srcOrd="3" destOrd="0" parTransId="{2E0EB17E-65A1-42A9-8C64-151B46086F0C}" sibTransId="{80615C69-72D1-4DB4-A649-5F071FF6FA75}"/>
    <dgm:cxn modelId="{121BC6F2-798D-45A7-8FC7-8E6F3D98ED78}" type="presOf" srcId="{93D1A693-F2F9-47A4-BDE9-24473F1EE5F2}" destId="{32495F91-FF3F-465D-B525-A9EBDA10E18D}" srcOrd="0" destOrd="3" presId="urn:microsoft.com/office/officeart/2005/8/layout/bList2#1"/>
    <dgm:cxn modelId="{2F2F2F5D-D156-4242-A432-47BAF0A4320D}" srcId="{82658DB0-5221-4AD2-ACD4-A7B5D7E05684}" destId="{DC1D2B76-B1A4-48EE-95E4-75F4787D758E}" srcOrd="0" destOrd="0" parTransId="{84A1FBB7-14EF-41EE-81C5-E9668604ACF0}" sibTransId="{32FFB897-4823-4CD3-A4D8-5E17D6CBCB05}"/>
    <dgm:cxn modelId="{70532C79-50B7-4CAA-8C6E-8ED664404D44}" type="presOf" srcId="{82658DB0-5221-4AD2-ACD4-A7B5D7E05684}" destId="{1BB695A3-B3C0-4A97-96AA-61C73173631A}" srcOrd="0" destOrd="0" presId="urn:microsoft.com/office/officeart/2005/8/layout/bList2#1"/>
    <dgm:cxn modelId="{AEA093AB-461E-4E4F-9894-091A3FDE251D}" type="presOf" srcId="{553562D2-1310-4A79-BB62-5CAD8F5DED4C}" destId="{DAC495B1-7EF5-4F9A-BF1C-8417FE9F1BF4}" srcOrd="1" destOrd="0" presId="urn:microsoft.com/office/officeart/2005/8/layout/bList2#1"/>
    <dgm:cxn modelId="{A36EEB74-5E38-475C-BF2D-AC771972A9A8}" srcId="{553562D2-1310-4A79-BB62-5CAD8F5DED4C}" destId="{8A776C2E-EB81-44DD-A636-681DE59F693D}" srcOrd="1" destOrd="0" parTransId="{DA1BD819-C62D-49AD-9D20-E6905C40B4B3}" sibTransId="{D63A575E-0BE3-48A2-A54C-F77D92568E49}"/>
    <dgm:cxn modelId="{F0B95AE5-CEE9-4609-BDD0-CF339B97D9BC}" type="presOf" srcId="{DC1D2B76-B1A4-48EE-95E4-75F4787D758E}" destId="{BB486543-623E-465A-99EA-E7B62A190033}" srcOrd="0" destOrd="0" presId="urn:microsoft.com/office/officeart/2005/8/layout/bList2#1"/>
    <dgm:cxn modelId="{A9654F3F-43A2-4D2F-8040-3BB78AE96339}" srcId="{82658DB0-5221-4AD2-ACD4-A7B5D7E05684}" destId="{480A4740-6D30-421F-A083-35A582B405A4}" srcOrd="1" destOrd="0" parTransId="{38806157-BA7C-4688-832E-3067A2BE3B2F}" sibTransId="{E6ED7DEB-536D-45A2-81CC-71DDE68DBD85}"/>
    <dgm:cxn modelId="{1FEB38B7-73F1-4826-892B-CFFCEFD755B4}" type="presOf" srcId="{B4AC369A-5522-4AEB-820A-EC4717D38425}" destId="{B3BE6170-2986-4D5F-884E-D5E4A1F41166}" srcOrd="0" destOrd="0" presId="urn:microsoft.com/office/officeart/2005/8/layout/bList2#1"/>
    <dgm:cxn modelId="{79AEC4B7-5191-4F50-8D55-6376A961BCE2}" type="presOf" srcId="{EBFE274D-53E8-4092-A806-F1FC0E56856B}" destId="{405A100C-EDE9-4F58-A7C9-3B2AB0B03A42}" srcOrd="0" destOrd="0" presId="urn:microsoft.com/office/officeart/2005/8/layout/bList2#1"/>
    <dgm:cxn modelId="{7F57D9EB-22E7-4EA9-A431-5235E22B8853}" type="presOf" srcId="{8A776C2E-EB81-44DD-A636-681DE59F693D}" destId="{32495F91-FF3F-465D-B525-A9EBDA10E18D}" srcOrd="0" destOrd="1" presId="urn:microsoft.com/office/officeart/2005/8/layout/bList2#1"/>
    <dgm:cxn modelId="{7840B1EA-ED09-43B4-9C67-19C10D979C3A}" type="presOf" srcId="{82658DB0-5221-4AD2-ACD4-A7B5D7E05684}" destId="{D80A4CA9-6AC4-4490-8D0D-695684B2CAAD}" srcOrd="1" destOrd="0" presId="urn:microsoft.com/office/officeart/2005/8/layout/bList2#1"/>
    <dgm:cxn modelId="{26344793-F7FB-4EFC-9EF4-38E3DA414943}" srcId="{EBFE274D-53E8-4092-A806-F1FC0E56856B}" destId="{82658DB0-5221-4AD2-ACD4-A7B5D7E05684}" srcOrd="1" destOrd="0" parTransId="{72FD3312-9D63-4F13-916B-79169F9FB75C}" sibTransId="{889FC52F-42AC-4555-AA34-D54D15D3A0BB}"/>
    <dgm:cxn modelId="{495B84B5-D699-4B71-B75D-8896B7406A96}" type="presOf" srcId="{E65ACD17-33FD-4D7B-880A-7142C5BC4A55}" destId="{32495F91-FF3F-465D-B525-A9EBDA10E18D}" srcOrd="0" destOrd="4" presId="urn:microsoft.com/office/officeart/2005/8/layout/bList2#1"/>
    <dgm:cxn modelId="{570E0170-B656-45C5-A15C-C5A90E59420C}" type="presParOf" srcId="{405A100C-EDE9-4F58-A7C9-3B2AB0B03A42}" destId="{303172CE-AD93-4F5A-B239-9734C7B8D7B7}" srcOrd="0" destOrd="0" presId="urn:microsoft.com/office/officeart/2005/8/layout/bList2#1"/>
    <dgm:cxn modelId="{39C0E82A-9C3B-4DEF-853D-765E6DABEF29}" type="presParOf" srcId="{303172CE-AD93-4F5A-B239-9734C7B8D7B7}" destId="{32495F91-FF3F-465D-B525-A9EBDA10E18D}" srcOrd="0" destOrd="0" presId="urn:microsoft.com/office/officeart/2005/8/layout/bList2#1"/>
    <dgm:cxn modelId="{0516ECF7-A02D-4961-B0B1-1F20827406C8}" type="presParOf" srcId="{303172CE-AD93-4F5A-B239-9734C7B8D7B7}" destId="{EA946674-EFFB-49C2-BA2F-4DC47EBB3F81}" srcOrd="1" destOrd="0" presId="urn:microsoft.com/office/officeart/2005/8/layout/bList2#1"/>
    <dgm:cxn modelId="{7153C749-97AF-474A-9299-F7195FCC2909}" type="presParOf" srcId="{303172CE-AD93-4F5A-B239-9734C7B8D7B7}" destId="{DAC495B1-7EF5-4F9A-BF1C-8417FE9F1BF4}" srcOrd="2" destOrd="0" presId="urn:microsoft.com/office/officeart/2005/8/layout/bList2#1"/>
    <dgm:cxn modelId="{E6C4D125-2510-44E5-B66C-C35BB93DD640}" type="presParOf" srcId="{303172CE-AD93-4F5A-B239-9734C7B8D7B7}" destId="{F04354EC-45E0-43C7-BE6D-E9FB247D6BF6}" srcOrd="3" destOrd="0" presId="urn:microsoft.com/office/officeart/2005/8/layout/bList2#1"/>
    <dgm:cxn modelId="{153FF8F3-ADC8-4655-93E3-A643CB1C9B77}" type="presParOf" srcId="{405A100C-EDE9-4F58-A7C9-3B2AB0B03A42}" destId="{B3BE6170-2986-4D5F-884E-D5E4A1F41166}" srcOrd="1" destOrd="0" presId="urn:microsoft.com/office/officeart/2005/8/layout/bList2#1"/>
    <dgm:cxn modelId="{A5C29F19-F5B3-4E51-8A0F-8C711A4DEF3D}" type="presParOf" srcId="{405A100C-EDE9-4F58-A7C9-3B2AB0B03A42}" destId="{0527FF9A-6886-41F5-9FD1-F0D8A70CA6D8}" srcOrd="2" destOrd="0" presId="urn:microsoft.com/office/officeart/2005/8/layout/bList2#1"/>
    <dgm:cxn modelId="{A94B0556-7BF8-4E78-B72E-4450443C889B}" type="presParOf" srcId="{0527FF9A-6886-41F5-9FD1-F0D8A70CA6D8}" destId="{BB486543-623E-465A-99EA-E7B62A190033}" srcOrd="0" destOrd="0" presId="urn:microsoft.com/office/officeart/2005/8/layout/bList2#1"/>
    <dgm:cxn modelId="{C6574389-6DF9-4C83-A598-4348FB6BAD19}" type="presParOf" srcId="{0527FF9A-6886-41F5-9FD1-F0D8A70CA6D8}" destId="{1BB695A3-B3C0-4A97-96AA-61C73173631A}" srcOrd="1" destOrd="0" presId="urn:microsoft.com/office/officeart/2005/8/layout/bList2#1"/>
    <dgm:cxn modelId="{153C2E7B-1B2C-43C4-ABB4-5861DEC13C43}" type="presParOf" srcId="{0527FF9A-6886-41F5-9FD1-F0D8A70CA6D8}" destId="{D80A4CA9-6AC4-4490-8D0D-695684B2CAAD}" srcOrd="2" destOrd="0" presId="urn:microsoft.com/office/officeart/2005/8/layout/bList2#1"/>
    <dgm:cxn modelId="{DAA14F25-C32C-492C-8D2A-52810101C73E}" type="presParOf" srcId="{0527FF9A-6886-41F5-9FD1-F0D8A70CA6D8}" destId="{3DD11C49-BB66-44DF-809C-6ECFA0DAA0E9}" srcOrd="3" destOrd="0" presId="urn:microsoft.com/office/officeart/2005/8/layout/b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899B72-E304-4CD8-9C18-758A4BE33852}"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6213AA69-683A-4894-BBC1-3DE085B45249}">
      <dgm:prSet phldrT="[Text]" custT="1"/>
      <dgm:spPr>
        <a:solidFill>
          <a:srgbClr val="0096D6"/>
        </a:solidFill>
      </dgm:spPr>
      <dgm:t>
        <a:bodyPr/>
        <a:lstStyle/>
        <a:p>
          <a:r>
            <a:rPr lang="zh-CN" altLang="en-US" sz="2000" b="0" dirty="0" smtClean="0">
              <a:solidFill>
                <a:schemeClr val="bg1"/>
              </a:solidFill>
              <a:latin typeface="微软雅黑" pitchFamily="34" charset="-122"/>
              <a:ea typeface="微软雅黑" pitchFamily="34" charset="-122"/>
            </a:rPr>
            <a:t>有全部管理、修改缺陷的权限。</a:t>
          </a:r>
          <a:endParaRPr lang="en-US" sz="2000" dirty="0">
            <a:solidFill>
              <a:schemeClr val="bg1"/>
            </a:solidFill>
            <a:latin typeface="微软雅黑" pitchFamily="34" charset="-122"/>
            <a:ea typeface="微软雅黑" pitchFamily="34" charset="-122"/>
          </a:endParaRPr>
        </a:p>
      </dgm:t>
    </dgm:pt>
    <dgm:pt modelId="{889F0066-ED61-437A-8A76-66E3C280BB40}" type="parTrans" cxnId="{CBE94414-4183-4A82-8FBB-9658644C55BF}">
      <dgm:prSet/>
      <dgm:spPr/>
      <dgm:t>
        <a:bodyPr/>
        <a:lstStyle/>
        <a:p>
          <a:endParaRPr lang="en-US"/>
        </a:p>
      </dgm:t>
    </dgm:pt>
    <dgm:pt modelId="{3322A2CD-D9F4-4764-8864-A5D4F403E7E0}" type="sibTrans" cxnId="{CBE94414-4183-4A82-8FBB-9658644C55BF}">
      <dgm:prSet/>
      <dgm:spPr/>
      <dgm:t>
        <a:bodyPr/>
        <a:lstStyle/>
        <a:p>
          <a:endParaRPr lang="en-US"/>
        </a:p>
      </dgm:t>
    </dgm:pt>
    <dgm:pt modelId="{D1539759-63F2-40FB-93DC-11F15599F096}">
      <dgm:prSet phldrT="[Text]" custT="1"/>
      <dgm:spPr>
        <a:solidFill>
          <a:srgbClr val="0096D6"/>
        </a:solidFill>
      </dgm:spPr>
      <dgm:t>
        <a:bodyPr/>
        <a:lstStyle/>
        <a:p>
          <a:r>
            <a:rPr lang="zh-CN" altLang="en-US" sz="2000" b="0" dirty="0" smtClean="0">
              <a:solidFill>
                <a:schemeClr val="bg1"/>
              </a:solidFill>
              <a:latin typeface="微软雅黑" pitchFamily="34" charset="-122"/>
              <a:ea typeface="微软雅黑" pitchFamily="34" charset="-122"/>
            </a:rPr>
            <a:t>指导和分配测试人员针对缺陷的工作。</a:t>
          </a:r>
          <a:endParaRPr lang="en-US" sz="2000" dirty="0">
            <a:solidFill>
              <a:schemeClr val="bg1"/>
            </a:solidFill>
            <a:latin typeface="微软雅黑" pitchFamily="34" charset="-122"/>
            <a:ea typeface="微软雅黑" pitchFamily="34" charset="-122"/>
          </a:endParaRPr>
        </a:p>
      </dgm:t>
    </dgm:pt>
    <dgm:pt modelId="{5CE3EFFD-2347-4A7B-856C-13CCC9978901}" type="parTrans" cxnId="{682E04EE-EFB5-461D-8B72-D012DF287100}">
      <dgm:prSet/>
      <dgm:spPr/>
      <dgm:t>
        <a:bodyPr/>
        <a:lstStyle/>
        <a:p>
          <a:endParaRPr lang="en-US"/>
        </a:p>
      </dgm:t>
    </dgm:pt>
    <dgm:pt modelId="{27E7565D-CDD4-4838-8399-F1B400D0A49A}" type="sibTrans" cxnId="{682E04EE-EFB5-461D-8B72-D012DF287100}">
      <dgm:prSet/>
      <dgm:spPr/>
      <dgm:t>
        <a:bodyPr/>
        <a:lstStyle/>
        <a:p>
          <a:endParaRPr lang="en-US"/>
        </a:p>
      </dgm:t>
    </dgm:pt>
    <dgm:pt modelId="{1F85EF1C-1F12-4EE8-93D8-7D3E0EF6BB09}">
      <dgm:prSet phldrT="[Text]" custT="1"/>
      <dgm:spPr>
        <a:solidFill>
          <a:srgbClr val="0096D6"/>
        </a:solidFill>
      </dgm:spPr>
      <dgm:t>
        <a:bodyPr/>
        <a:lstStyle/>
        <a:p>
          <a:r>
            <a:rPr lang="zh-CN" altLang="en-US" sz="2000" b="0" dirty="0" smtClean="0">
              <a:solidFill>
                <a:schemeClr val="bg1"/>
              </a:solidFill>
              <a:latin typeface="微软雅黑" pitchFamily="34" charset="-122"/>
              <a:ea typeface="微软雅黑" pitchFamily="34" charset="-122"/>
            </a:rPr>
            <a:t>参与缺陷会审会议，对缺陷的解决方案从测试团队的角度提出意见与建议。</a:t>
          </a:r>
          <a:endParaRPr lang="en-US" sz="2000" dirty="0">
            <a:solidFill>
              <a:schemeClr val="bg1"/>
            </a:solidFill>
            <a:latin typeface="微软雅黑" pitchFamily="34" charset="-122"/>
            <a:ea typeface="微软雅黑" pitchFamily="34" charset="-122"/>
          </a:endParaRPr>
        </a:p>
      </dgm:t>
    </dgm:pt>
    <dgm:pt modelId="{8BB71ECD-1BB7-4F51-A050-852DC54F4FD9}" type="parTrans" cxnId="{A374E811-FFAF-459C-A3FE-E1AD115F51DC}">
      <dgm:prSet/>
      <dgm:spPr/>
      <dgm:t>
        <a:bodyPr/>
        <a:lstStyle/>
        <a:p>
          <a:endParaRPr lang="en-US"/>
        </a:p>
      </dgm:t>
    </dgm:pt>
    <dgm:pt modelId="{34AE67FD-AAC4-43C0-858A-41737CCDCA9B}" type="sibTrans" cxnId="{A374E811-FFAF-459C-A3FE-E1AD115F51DC}">
      <dgm:prSet/>
      <dgm:spPr/>
      <dgm:t>
        <a:bodyPr/>
        <a:lstStyle/>
        <a:p>
          <a:endParaRPr lang="en-US"/>
        </a:p>
      </dgm:t>
    </dgm:pt>
    <dgm:pt modelId="{FBA85877-0A7A-408E-A7AA-341511797420}" type="pres">
      <dgm:prSet presAssocID="{60899B72-E304-4CD8-9C18-758A4BE33852}" presName="linear" presStyleCnt="0">
        <dgm:presLayoutVars>
          <dgm:animLvl val="lvl"/>
          <dgm:resizeHandles val="exact"/>
        </dgm:presLayoutVars>
      </dgm:prSet>
      <dgm:spPr/>
      <dgm:t>
        <a:bodyPr/>
        <a:lstStyle/>
        <a:p>
          <a:endParaRPr lang="zh-CN" altLang="en-US"/>
        </a:p>
      </dgm:t>
    </dgm:pt>
    <dgm:pt modelId="{F68BB8C9-081E-4B51-8DD3-FA58E1BE0B51}" type="pres">
      <dgm:prSet presAssocID="{6213AA69-683A-4894-BBC1-3DE085B45249}" presName="parentText" presStyleLbl="node1" presStyleIdx="0" presStyleCnt="3" custLinFactY="2162" custLinFactNeighborX="382" custLinFactNeighborY="100000">
        <dgm:presLayoutVars>
          <dgm:chMax val="0"/>
          <dgm:bulletEnabled val="1"/>
        </dgm:presLayoutVars>
      </dgm:prSet>
      <dgm:spPr/>
      <dgm:t>
        <a:bodyPr/>
        <a:lstStyle/>
        <a:p>
          <a:endParaRPr lang="zh-CN" altLang="en-US"/>
        </a:p>
      </dgm:t>
    </dgm:pt>
    <dgm:pt modelId="{4B1739D7-9CE4-4EC0-922E-2573B3B1351A}" type="pres">
      <dgm:prSet presAssocID="{3322A2CD-D9F4-4764-8864-A5D4F403E7E0}" presName="spacer" presStyleCnt="0"/>
      <dgm:spPr/>
    </dgm:pt>
    <dgm:pt modelId="{B77062E5-BABA-4918-8AA5-E50E58EF1648}" type="pres">
      <dgm:prSet presAssocID="{D1539759-63F2-40FB-93DC-11F15599F096}" presName="parentText" presStyleLbl="node1" presStyleIdx="1" presStyleCnt="3">
        <dgm:presLayoutVars>
          <dgm:chMax val="0"/>
          <dgm:bulletEnabled val="1"/>
        </dgm:presLayoutVars>
      </dgm:prSet>
      <dgm:spPr/>
      <dgm:t>
        <a:bodyPr/>
        <a:lstStyle/>
        <a:p>
          <a:endParaRPr lang="zh-CN" altLang="en-US"/>
        </a:p>
      </dgm:t>
    </dgm:pt>
    <dgm:pt modelId="{80B3C894-55F5-4D13-8F6C-A187EC472223}" type="pres">
      <dgm:prSet presAssocID="{27E7565D-CDD4-4838-8399-F1B400D0A49A}" presName="spacer" presStyleCnt="0"/>
      <dgm:spPr/>
    </dgm:pt>
    <dgm:pt modelId="{E6409F2E-67F5-406F-B700-3CE8E479B1E0}" type="pres">
      <dgm:prSet presAssocID="{1F85EF1C-1F12-4EE8-93D8-7D3E0EF6BB09}" presName="parentText" presStyleLbl="node1" presStyleIdx="2" presStyleCnt="3">
        <dgm:presLayoutVars>
          <dgm:chMax val="0"/>
          <dgm:bulletEnabled val="1"/>
        </dgm:presLayoutVars>
      </dgm:prSet>
      <dgm:spPr/>
      <dgm:t>
        <a:bodyPr/>
        <a:lstStyle/>
        <a:p>
          <a:endParaRPr lang="zh-CN" altLang="en-US"/>
        </a:p>
      </dgm:t>
    </dgm:pt>
  </dgm:ptLst>
  <dgm:cxnLst>
    <dgm:cxn modelId="{A374E811-FFAF-459C-A3FE-E1AD115F51DC}" srcId="{60899B72-E304-4CD8-9C18-758A4BE33852}" destId="{1F85EF1C-1F12-4EE8-93D8-7D3E0EF6BB09}" srcOrd="2" destOrd="0" parTransId="{8BB71ECD-1BB7-4F51-A050-852DC54F4FD9}" sibTransId="{34AE67FD-AAC4-43C0-858A-41737CCDCA9B}"/>
    <dgm:cxn modelId="{94CA7143-4837-4ADD-84BE-9A355B8997C0}" type="presOf" srcId="{60899B72-E304-4CD8-9C18-758A4BE33852}" destId="{FBA85877-0A7A-408E-A7AA-341511797420}" srcOrd="0" destOrd="0" presId="urn:microsoft.com/office/officeart/2005/8/layout/vList2"/>
    <dgm:cxn modelId="{9AEB878C-5AB1-47A0-B27D-86B9FAAD49BC}" type="presOf" srcId="{6213AA69-683A-4894-BBC1-3DE085B45249}" destId="{F68BB8C9-081E-4B51-8DD3-FA58E1BE0B51}" srcOrd="0" destOrd="0" presId="urn:microsoft.com/office/officeart/2005/8/layout/vList2"/>
    <dgm:cxn modelId="{BC7CF769-0BF3-4126-AFB7-7ADC96F503AB}" type="presOf" srcId="{1F85EF1C-1F12-4EE8-93D8-7D3E0EF6BB09}" destId="{E6409F2E-67F5-406F-B700-3CE8E479B1E0}" srcOrd="0" destOrd="0" presId="urn:microsoft.com/office/officeart/2005/8/layout/vList2"/>
    <dgm:cxn modelId="{1A5AC459-7D71-4B56-B39B-5D43E267A72F}" type="presOf" srcId="{D1539759-63F2-40FB-93DC-11F15599F096}" destId="{B77062E5-BABA-4918-8AA5-E50E58EF1648}" srcOrd="0" destOrd="0" presId="urn:microsoft.com/office/officeart/2005/8/layout/vList2"/>
    <dgm:cxn modelId="{CBE94414-4183-4A82-8FBB-9658644C55BF}" srcId="{60899B72-E304-4CD8-9C18-758A4BE33852}" destId="{6213AA69-683A-4894-BBC1-3DE085B45249}" srcOrd="0" destOrd="0" parTransId="{889F0066-ED61-437A-8A76-66E3C280BB40}" sibTransId="{3322A2CD-D9F4-4764-8864-A5D4F403E7E0}"/>
    <dgm:cxn modelId="{682E04EE-EFB5-461D-8B72-D012DF287100}" srcId="{60899B72-E304-4CD8-9C18-758A4BE33852}" destId="{D1539759-63F2-40FB-93DC-11F15599F096}" srcOrd="1" destOrd="0" parTransId="{5CE3EFFD-2347-4A7B-856C-13CCC9978901}" sibTransId="{27E7565D-CDD4-4838-8399-F1B400D0A49A}"/>
    <dgm:cxn modelId="{7428EB5F-BC7D-442E-A971-23CFB73BC482}" type="presParOf" srcId="{FBA85877-0A7A-408E-A7AA-341511797420}" destId="{F68BB8C9-081E-4B51-8DD3-FA58E1BE0B51}" srcOrd="0" destOrd="0" presId="urn:microsoft.com/office/officeart/2005/8/layout/vList2"/>
    <dgm:cxn modelId="{58BA46BA-0EB4-4DF8-823C-1FC4E122CD02}" type="presParOf" srcId="{FBA85877-0A7A-408E-A7AA-341511797420}" destId="{4B1739D7-9CE4-4EC0-922E-2573B3B1351A}" srcOrd="1" destOrd="0" presId="urn:microsoft.com/office/officeart/2005/8/layout/vList2"/>
    <dgm:cxn modelId="{5A426A88-01E5-4A12-8F8E-5AC089FA3886}" type="presParOf" srcId="{FBA85877-0A7A-408E-A7AA-341511797420}" destId="{B77062E5-BABA-4918-8AA5-E50E58EF1648}" srcOrd="2" destOrd="0" presId="urn:microsoft.com/office/officeart/2005/8/layout/vList2"/>
    <dgm:cxn modelId="{4960499D-9F2B-49F2-9EAA-98CAB72EBFE2}" type="presParOf" srcId="{FBA85877-0A7A-408E-A7AA-341511797420}" destId="{80B3C894-55F5-4D13-8F6C-A187EC472223}" srcOrd="3" destOrd="0" presId="urn:microsoft.com/office/officeart/2005/8/layout/vList2"/>
    <dgm:cxn modelId="{A6D15A88-6DAB-449F-90BA-869493B11C15}" type="presParOf" srcId="{FBA85877-0A7A-408E-A7AA-341511797420}" destId="{E6409F2E-67F5-406F-B700-3CE8E479B1E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FE274D-53E8-4092-A806-F1FC0E56856B}" type="doc">
      <dgm:prSet loTypeId="urn:microsoft.com/office/officeart/2005/8/layout/hierarchy3" loCatId="list" qsTypeId="urn:microsoft.com/office/officeart/2005/8/quickstyle/simple1" qsCatId="simple" csTypeId="urn:microsoft.com/office/officeart/2005/8/colors/accent1_5" csCatId="accent1" phldr="1"/>
      <dgm:spPr/>
    </dgm:pt>
    <dgm:pt modelId="{553562D2-1310-4A79-BB62-5CAD8F5DED4C}">
      <dgm:prSet phldrT="[Text]" custT="1"/>
      <dgm:spPr/>
      <dgm:t>
        <a:bodyPr/>
        <a:lstStyle/>
        <a:p>
          <a:r>
            <a:rPr lang="zh-CN" altLang="en-US" sz="2000" dirty="0" smtClean="0">
              <a:solidFill>
                <a:schemeClr val="tx1"/>
              </a:solidFill>
              <a:latin typeface="微软雅黑" pitchFamily="34" charset="-122"/>
              <a:ea typeface="微软雅黑" pitchFamily="34" charset="-122"/>
            </a:rPr>
            <a:t>可以</a:t>
          </a:r>
          <a:endParaRPr lang="en-US" sz="2000" dirty="0">
            <a:solidFill>
              <a:schemeClr val="tx1"/>
            </a:solidFill>
            <a:latin typeface="微软雅黑" pitchFamily="34" charset="-122"/>
            <a:ea typeface="微软雅黑" pitchFamily="34" charset="-122"/>
          </a:endParaRPr>
        </a:p>
      </dgm:t>
    </dgm:pt>
    <dgm:pt modelId="{E14F6DBC-60CF-466B-8570-F9CC0006B381}" type="parTrans" cxnId="{1BD0BBCB-4541-4ABE-96D8-34FEAB062399}">
      <dgm:prSet/>
      <dgm:spPr/>
      <dgm:t>
        <a:bodyPr/>
        <a:lstStyle/>
        <a:p>
          <a:endParaRPr lang="en-US"/>
        </a:p>
      </dgm:t>
    </dgm:pt>
    <dgm:pt modelId="{B4AC369A-5522-4AEB-820A-EC4717D38425}" type="sibTrans" cxnId="{1BD0BBCB-4541-4ABE-96D8-34FEAB062399}">
      <dgm:prSet/>
      <dgm:spPr/>
      <dgm:t>
        <a:bodyPr/>
        <a:lstStyle/>
        <a:p>
          <a:endParaRPr lang="en-US"/>
        </a:p>
      </dgm:t>
    </dgm:pt>
    <dgm:pt modelId="{82658DB0-5221-4AD2-ACD4-A7B5D7E05684}">
      <dgm:prSet phldrT="[Text]" custT="1"/>
      <dgm:spPr/>
      <dgm:t>
        <a:bodyPr/>
        <a:lstStyle/>
        <a:p>
          <a:r>
            <a:rPr lang="zh-CN" altLang="en-US" sz="2000" dirty="0" smtClean="0">
              <a:solidFill>
                <a:schemeClr val="tx1"/>
              </a:solidFill>
              <a:latin typeface="微软雅黑" pitchFamily="34" charset="-122"/>
              <a:ea typeface="微软雅黑" pitchFamily="34" charset="-122"/>
            </a:rPr>
            <a:t>不可以</a:t>
          </a:r>
          <a:endParaRPr lang="en-US" sz="2000" dirty="0">
            <a:solidFill>
              <a:schemeClr val="tx1"/>
            </a:solidFill>
            <a:latin typeface="微软雅黑" pitchFamily="34" charset="-122"/>
            <a:ea typeface="微软雅黑" pitchFamily="34" charset="-122"/>
          </a:endParaRPr>
        </a:p>
      </dgm:t>
    </dgm:pt>
    <dgm:pt modelId="{72FD3312-9D63-4F13-916B-79169F9FB75C}" type="parTrans" cxnId="{26344793-F7FB-4EFC-9EF4-38E3DA414943}">
      <dgm:prSet/>
      <dgm:spPr/>
      <dgm:t>
        <a:bodyPr/>
        <a:lstStyle/>
        <a:p>
          <a:endParaRPr lang="en-US"/>
        </a:p>
      </dgm:t>
    </dgm:pt>
    <dgm:pt modelId="{889FC52F-42AC-4555-AA34-D54D15D3A0BB}" type="sibTrans" cxnId="{26344793-F7FB-4EFC-9EF4-38E3DA414943}">
      <dgm:prSet/>
      <dgm:spPr/>
      <dgm:t>
        <a:bodyPr/>
        <a:lstStyle/>
        <a:p>
          <a:endParaRPr lang="en-US"/>
        </a:p>
      </dgm:t>
    </dgm:pt>
    <dgm:pt modelId="{0705FAF3-4B1D-4A64-A301-A5980A65424F}">
      <dgm:prSet custT="1"/>
      <dgm:spPr/>
      <dgm:t>
        <a:bodyPr/>
        <a:lstStyle/>
        <a:p>
          <a:r>
            <a:rPr lang="zh-CN" altLang="en-US" sz="1800" dirty="0" smtClean="0">
              <a:latin typeface="微软雅黑" pitchFamily="34" charset="-122"/>
              <a:ea typeface="微软雅黑" pitchFamily="34" charset="-122"/>
            </a:rPr>
            <a:t>调查造成缺陷的根本原因</a:t>
          </a:r>
          <a:endParaRPr lang="en-US" sz="1800" dirty="0">
            <a:latin typeface="微软雅黑" pitchFamily="34" charset="-122"/>
            <a:ea typeface="微软雅黑" pitchFamily="34" charset="-122"/>
          </a:endParaRPr>
        </a:p>
      </dgm:t>
    </dgm:pt>
    <dgm:pt modelId="{8FC723A2-AB3A-4300-A362-93B6F0FD0C09}" type="parTrans" cxnId="{4CAAC625-C13F-4DAC-B13D-C20C0885AF7C}">
      <dgm:prSet/>
      <dgm:spPr/>
      <dgm:t>
        <a:bodyPr/>
        <a:lstStyle/>
        <a:p>
          <a:endParaRPr lang="en-US"/>
        </a:p>
      </dgm:t>
    </dgm:pt>
    <dgm:pt modelId="{B23D6FE4-0263-4745-AD31-509C7F8D6451}" type="sibTrans" cxnId="{4CAAC625-C13F-4DAC-B13D-C20C0885AF7C}">
      <dgm:prSet/>
      <dgm:spPr/>
      <dgm:t>
        <a:bodyPr/>
        <a:lstStyle/>
        <a:p>
          <a:endParaRPr lang="en-US"/>
        </a:p>
      </dgm:t>
    </dgm:pt>
    <dgm:pt modelId="{DC1D2B76-B1A4-48EE-95E4-75F4787D758E}">
      <dgm:prSet custT="1"/>
      <dgm:spPr/>
      <dgm:t>
        <a:bodyPr/>
        <a:lstStyle/>
        <a:p>
          <a:r>
            <a:rPr lang="zh-CN" altLang="en-US" sz="1800" dirty="0" smtClean="0">
              <a:latin typeface="微软雅黑" pitchFamily="34" charset="-122"/>
              <a:ea typeface="微软雅黑" pitchFamily="34" charset="-122"/>
            </a:rPr>
            <a:t>关闭缺陷</a:t>
          </a:r>
          <a:endParaRPr lang="en-US" sz="1800" dirty="0">
            <a:latin typeface="微软雅黑" pitchFamily="34" charset="-122"/>
            <a:ea typeface="微软雅黑" pitchFamily="34" charset="-122"/>
          </a:endParaRPr>
        </a:p>
      </dgm:t>
    </dgm:pt>
    <dgm:pt modelId="{84A1FBB7-14EF-41EE-81C5-E9668604ACF0}" type="parTrans" cxnId="{2F2F2F5D-D156-4242-A432-47BAF0A4320D}">
      <dgm:prSet/>
      <dgm:spPr/>
      <dgm:t>
        <a:bodyPr/>
        <a:lstStyle/>
        <a:p>
          <a:endParaRPr lang="en-US"/>
        </a:p>
      </dgm:t>
    </dgm:pt>
    <dgm:pt modelId="{32FFB897-4823-4CD3-A4D8-5E17D6CBCB05}" type="sibTrans" cxnId="{2F2F2F5D-D156-4242-A432-47BAF0A4320D}">
      <dgm:prSet/>
      <dgm:spPr/>
      <dgm:t>
        <a:bodyPr/>
        <a:lstStyle/>
        <a:p>
          <a:endParaRPr lang="en-US"/>
        </a:p>
      </dgm:t>
    </dgm:pt>
    <dgm:pt modelId="{CBE663DA-E8B6-4719-AFF2-E8D1003C24B4}">
      <dgm:prSet custT="1"/>
      <dgm:spPr/>
      <dgm:t>
        <a:bodyPr/>
        <a:lstStyle/>
        <a:p>
          <a:r>
            <a:rPr lang="zh-CN" altLang="en-US" sz="1800" dirty="0" smtClean="0">
              <a:latin typeface="微软雅黑" pitchFamily="34" charset="-122"/>
              <a:ea typeface="微软雅黑" pitchFamily="34" charset="-122"/>
            </a:rPr>
            <a:t>评估修复缺陷的风险和代价</a:t>
          </a:r>
          <a:endParaRPr lang="en-US" altLang="en-US" sz="1800" dirty="0">
            <a:latin typeface="微软雅黑" pitchFamily="34" charset="-122"/>
            <a:ea typeface="微软雅黑" pitchFamily="34" charset="-122"/>
          </a:endParaRPr>
        </a:p>
      </dgm:t>
    </dgm:pt>
    <dgm:pt modelId="{817DA902-F26F-4117-AFEC-20429B26B245}" type="parTrans" cxnId="{E03F407D-49E9-453E-9289-C9DAFC7287D0}">
      <dgm:prSet/>
      <dgm:spPr/>
      <dgm:t>
        <a:bodyPr/>
        <a:lstStyle/>
        <a:p>
          <a:endParaRPr lang="en-US"/>
        </a:p>
      </dgm:t>
    </dgm:pt>
    <dgm:pt modelId="{4A352F7C-3B82-449A-ABA9-5A365722D672}" type="sibTrans" cxnId="{E03F407D-49E9-453E-9289-C9DAFC7287D0}">
      <dgm:prSet/>
      <dgm:spPr/>
      <dgm:t>
        <a:bodyPr/>
        <a:lstStyle/>
        <a:p>
          <a:endParaRPr lang="en-US"/>
        </a:p>
      </dgm:t>
    </dgm:pt>
    <dgm:pt modelId="{441B739B-64FF-4BA0-BAD6-AE5E803042FE}">
      <dgm:prSet custT="1"/>
      <dgm:spPr/>
      <dgm:t>
        <a:bodyPr/>
        <a:lstStyle/>
        <a:p>
          <a:r>
            <a:rPr lang="zh-CN" altLang="en-US" sz="1800" dirty="0" smtClean="0">
              <a:latin typeface="微软雅黑" pitchFamily="34" charset="-122"/>
              <a:ea typeface="微软雅黑" pitchFamily="34" charset="-122"/>
            </a:rPr>
            <a:t>修复缺陷</a:t>
          </a:r>
          <a:endParaRPr lang="en-US" altLang="zh-CN" sz="1800" dirty="0">
            <a:latin typeface="微软雅黑" pitchFamily="34" charset="-122"/>
            <a:ea typeface="微软雅黑" pitchFamily="34" charset="-122"/>
          </a:endParaRPr>
        </a:p>
      </dgm:t>
    </dgm:pt>
    <dgm:pt modelId="{F88D4A56-A3D7-41E2-9A7E-CF6D72525076}" type="parTrans" cxnId="{7CB00F6A-E6DD-4F1E-87F0-E1F41A395699}">
      <dgm:prSet/>
      <dgm:spPr/>
      <dgm:t>
        <a:bodyPr/>
        <a:lstStyle/>
        <a:p>
          <a:endParaRPr lang="en-US"/>
        </a:p>
      </dgm:t>
    </dgm:pt>
    <dgm:pt modelId="{09C09FEF-6B2C-46E6-92C1-A341930DB1DE}" type="sibTrans" cxnId="{7CB00F6A-E6DD-4F1E-87F0-E1F41A395699}">
      <dgm:prSet/>
      <dgm:spPr/>
      <dgm:t>
        <a:bodyPr/>
        <a:lstStyle/>
        <a:p>
          <a:endParaRPr lang="en-US"/>
        </a:p>
      </dgm:t>
    </dgm:pt>
    <dgm:pt modelId="{F6ED3FC8-6542-4C37-8BB1-8257E40145BB}">
      <dgm:prSet custT="1"/>
      <dgm:spPr/>
      <dgm:t>
        <a:bodyPr/>
        <a:lstStyle/>
        <a:p>
          <a:r>
            <a:rPr lang="zh-CN" altLang="en-US" sz="1800" dirty="0" smtClean="0">
              <a:latin typeface="微软雅黑" pitchFamily="34" charset="-122"/>
              <a:ea typeface="微软雅黑" pitchFamily="34" charset="-122"/>
            </a:rPr>
            <a:t>修改缺陷相关信息</a:t>
          </a:r>
          <a:endParaRPr lang="en-US" altLang="zh-CN" sz="1800" dirty="0">
            <a:latin typeface="微软雅黑" pitchFamily="34" charset="-122"/>
            <a:ea typeface="微软雅黑" pitchFamily="34" charset="-122"/>
          </a:endParaRPr>
        </a:p>
      </dgm:t>
    </dgm:pt>
    <dgm:pt modelId="{5E5182FE-1264-410B-AAD5-FBD00415E18E}" type="parTrans" cxnId="{F2075F41-F83D-4259-8D52-4F2501DFA3DF}">
      <dgm:prSet/>
      <dgm:spPr/>
      <dgm:t>
        <a:bodyPr/>
        <a:lstStyle/>
        <a:p>
          <a:endParaRPr lang="en-US"/>
        </a:p>
      </dgm:t>
    </dgm:pt>
    <dgm:pt modelId="{0E5ED8C9-95C7-49D4-AD24-8E1156DD4049}" type="sibTrans" cxnId="{F2075F41-F83D-4259-8D52-4F2501DFA3DF}">
      <dgm:prSet/>
      <dgm:spPr/>
      <dgm:t>
        <a:bodyPr/>
        <a:lstStyle/>
        <a:p>
          <a:endParaRPr lang="en-US"/>
        </a:p>
      </dgm:t>
    </dgm:pt>
    <dgm:pt modelId="{3A00FBA8-BFB1-45BB-BCF6-826F081A377D}">
      <dgm:prSet custT="1"/>
      <dgm:spPr/>
      <dgm:t>
        <a:bodyPr/>
        <a:lstStyle/>
        <a:p>
          <a:r>
            <a:rPr lang="zh-CN" altLang="en-US" sz="1800" dirty="0" smtClean="0">
              <a:latin typeface="微软雅黑" pitchFamily="34" charset="-122"/>
              <a:ea typeface="微软雅黑" pitchFamily="34" charset="-122"/>
            </a:rPr>
            <a:t>删除缺陷</a:t>
          </a:r>
          <a:endParaRPr lang="en-US" altLang="en-US" sz="1800" dirty="0">
            <a:latin typeface="微软雅黑" pitchFamily="34" charset="-122"/>
            <a:ea typeface="微软雅黑" pitchFamily="34" charset="-122"/>
          </a:endParaRPr>
        </a:p>
      </dgm:t>
    </dgm:pt>
    <dgm:pt modelId="{D17A894D-4296-4338-ACAC-13F5D81F7370}" type="parTrans" cxnId="{A2EE9CAA-AE0D-4159-8721-EDAC4A8E3A55}">
      <dgm:prSet/>
      <dgm:spPr/>
      <dgm:t>
        <a:bodyPr/>
        <a:lstStyle/>
        <a:p>
          <a:endParaRPr lang="en-US"/>
        </a:p>
      </dgm:t>
    </dgm:pt>
    <dgm:pt modelId="{9A91ADF3-40D7-42B0-B65F-EBC3586951D7}" type="sibTrans" cxnId="{A2EE9CAA-AE0D-4159-8721-EDAC4A8E3A55}">
      <dgm:prSet/>
      <dgm:spPr/>
      <dgm:t>
        <a:bodyPr/>
        <a:lstStyle/>
        <a:p>
          <a:endParaRPr lang="en-US"/>
        </a:p>
      </dgm:t>
    </dgm:pt>
    <dgm:pt modelId="{D525A114-EEB8-4238-856C-2F8A5270AC4C}">
      <dgm:prSet custT="1"/>
      <dgm:spPr/>
      <dgm:t>
        <a:bodyPr/>
        <a:lstStyle/>
        <a:p>
          <a:r>
            <a:rPr lang="zh-CN" sz="1800" dirty="0" smtClean="0">
              <a:latin typeface="微软雅黑" pitchFamily="34" charset="-122"/>
              <a:ea typeface="微软雅黑" pitchFamily="34" charset="-122"/>
            </a:rPr>
            <a:t>调整优先级、责任人、缺陷概要等</a:t>
          </a:r>
          <a:r>
            <a:rPr lang="zh-CN" sz="1400" dirty="0" smtClean="0"/>
            <a:t>。</a:t>
          </a:r>
          <a:endParaRPr lang="en-US" altLang="zh-CN" sz="1400" dirty="0"/>
        </a:p>
      </dgm:t>
    </dgm:pt>
    <dgm:pt modelId="{95186FA8-2642-4DE5-9722-3BA2E6063B77}" type="parTrans" cxnId="{E137FDE6-CD36-4A70-BD53-6530993B5F08}">
      <dgm:prSet/>
      <dgm:spPr/>
      <dgm:t>
        <a:bodyPr/>
        <a:lstStyle/>
        <a:p>
          <a:endParaRPr lang="en-US"/>
        </a:p>
      </dgm:t>
    </dgm:pt>
    <dgm:pt modelId="{100F4C9F-7372-4A4E-91C1-BC6565AF8E7A}" type="sibTrans" cxnId="{E137FDE6-CD36-4A70-BD53-6530993B5F08}">
      <dgm:prSet/>
      <dgm:spPr/>
      <dgm:t>
        <a:bodyPr/>
        <a:lstStyle/>
        <a:p>
          <a:endParaRPr lang="en-US"/>
        </a:p>
      </dgm:t>
    </dgm:pt>
    <dgm:pt modelId="{7BDADFBF-95D5-49F9-93A8-1FB4F8BC41C9}" type="pres">
      <dgm:prSet presAssocID="{EBFE274D-53E8-4092-A806-F1FC0E56856B}" presName="diagram" presStyleCnt="0">
        <dgm:presLayoutVars>
          <dgm:chPref val="1"/>
          <dgm:dir/>
          <dgm:animOne val="branch"/>
          <dgm:animLvl val="lvl"/>
          <dgm:resizeHandles/>
        </dgm:presLayoutVars>
      </dgm:prSet>
      <dgm:spPr/>
    </dgm:pt>
    <dgm:pt modelId="{6CB891E8-9679-48CC-BC0E-D361E36CD5DA}" type="pres">
      <dgm:prSet presAssocID="{553562D2-1310-4A79-BB62-5CAD8F5DED4C}" presName="root" presStyleCnt="0"/>
      <dgm:spPr/>
    </dgm:pt>
    <dgm:pt modelId="{50CA57C5-BE0D-46F1-812D-D3E21B3FED6A}" type="pres">
      <dgm:prSet presAssocID="{553562D2-1310-4A79-BB62-5CAD8F5DED4C}" presName="rootComposite" presStyleCnt="0"/>
      <dgm:spPr/>
    </dgm:pt>
    <dgm:pt modelId="{A99BF484-5238-482C-B1F9-BE0307AF1B84}" type="pres">
      <dgm:prSet presAssocID="{553562D2-1310-4A79-BB62-5CAD8F5DED4C}" presName="rootText" presStyleLbl="node1" presStyleIdx="0" presStyleCnt="2" custScaleX="220372" custLinFactX="-18827" custLinFactNeighborX="-100000" custLinFactNeighborY="-7350"/>
      <dgm:spPr/>
      <dgm:t>
        <a:bodyPr/>
        <a:lstStyle/>
        <a:p>
          <a:endParaRPr lang="zh-CN" altLang="en-US"/>
        </a:p>
      </dgm:t>
    </dgm:pt>
    <dgm:pt modelId="{B1E09003-0D39-4216-AFFD-5A876459B6DE}" type="pres">
      <dgm:prSet presAssocID="{553562D2-1310-4A79-BB62-5CAD8F5DED4C}" presName="rootConnector" presStyleLbl="node1" presStyleIdx="0" presStyleCnt="2"/>
      <dgm:spPr/>
      <dgm:t>
        <a:bodyPr/>
        <a:lstStyle/>
        <a:p>
          <a:endParaRPr lang="zh-CN" altLang="en-US"/>
        </a:p>
      </dgm:t>
    </dgm:pt>
    <dgm:pt modelId="{8547EE39-9291-4FB8-9D67-A2EC28E511A7}" type="pres">
      <dgm:prSet presAssocID="{553562D2-1310-4A79-BB62-5CAD8F5DED4C}" presName="childShape" presStyleCnt="0"/>
      <dgm:spPr/>
    </dgm:pt>
    <dgm:pt modelId="{F4D008FA-8182-4CDA-82DA-F47A288EC13E}" type="pres">
      <dgm:prSet presAssocID="{8FC723A2-AB3A-4300-A362-93B6F0FD0C09}" presName="Name13" presStyleLbl="parChTrans1D2" presStyleIdx="0" presStyleCnt="7"/>
      <dgm:spPr/>
      <dgm:t>
        <a:bodyPr/>
        <a:lstStyle/>
        <a:p>
          <a:endParaRPr lang="zh-CN" altLang="en-US"/>
        </a:p>
      </dgm:t>
    </dgm:pt>
    <dgm:pt modelId="{FC3FE673-C25A-4B20-B334-657C1291A784}" type="pres">
      <dgm:prSet presAssocID="{0705FAF3-4B1D-4A64-A301-A5980A65424F}" presName="childText" presStyleLbl="bgAcc1" presStyleIdx="0" presStyleCnt="7" custScaleX="219307" custLinFactX="-22480" custLinFactNeighborX="-100000">
        <dgm:presLayoutVars>
          <dgm:bulletEnabled val="1"/>
        </dgm:presLayoutVars>
      </dgm:prSet>
      <dgm:spPr/>
      <dgm:t>
        <a:bodyPr/>
        <a:lstStyle/>
        <a:p>
          <a:endParaRPr lang="zh-CN" altLang="en-US"/>
        </a:p>
      </dgm:t>
    </dgm:pt>
    <dgm:pt modelId="{1F80A85B-9B0E-486E-9FF1-86DCE6738313}" type="pres">
      <dgm:prSet presAssocID="{817DA902-F26F-4117-AFEC-20429B26B245}" presName="Name13" presStyleLbl="parChTrans1D2" presStyleIdx="1" presStyleCnt="7"/>
      <dgm:spPr/>
      <dgm:t>
        <a:bodyPr/>
        <a:lstStyle/>
        <a:p>
          <a:endParaRPr lang="zh-CN" altLang="en-US"/>
        </a:p>
      </dgm:t>
    </dgm:pt>
    <dgm:pt modelId="{B2DB2C5D-C402-4063-8B58-882E83D12C5E}" type="pres">
      <dgm:prSet presAssocID="{CBE663DA-E8B6-4719-AFF2-E8D1003C24B4}" presName="childText" presStyleLbl="bgAcc1" presStyleIdx="1" presStyleCnt="7" custScaleX="219307" custLinFactX="-22480" custLinFactNeighborX="-100000">
        <dgm:presLayoutVars>
          <dgm:bulletEnabled val="1"/>
        </dgm:presLayoutVars>
      </dgm:prSet>
      <dgm:spPr/>
      <dgm:t>
        <a:bodyPr/>
        <a:lstStyle/>
        <a:p>
          <a:endParaRPr lang="zh-CN" altLang="en-US"/>
        </a:p>
      </dgm:t>
    </dgm:pt>
    <dgm:pt modelId="{3ED5171E-27BB-43E7-8DC2-FCB327B02270}" type="pres">
      <dgm:prSet presAssocID="{F88D4A56-A3D7-41E2-9A7E-CF6D72525076}" presName="Name13" presStyleLbl="parChTrans1D2" presStyleIdx="2" presStyleCnt="7"/>
      <dgm:spPr/>
      <dgm:t>
        <a:bodyPr/>
        <a:lstStyle/>
        <a:p>
          <a:endParaRPr lang="zh-CN" altLang="en-US"/>
        </a:p>
      </dgm:t>
    </dgm:pt>
    <dgm:pt modelId="{916B3732-C340-49D1-96AC-FAD7840D3686}" type="pres">
      <dgm:prSet presAssocID="{441B739B-64FF-4BA0-BAD6-AE5E803042FE}" presName="childText" presStyleLbl="bgAcc1" presStyleIdx="2" presStyleCnt="7" custScaleX="219307" custLinFactX="-22480" custLinFactNeighborX="-100000">
        <dgm:presLayoutVars>
          <dgm:bulletEnabled val="1"/>
        </dgm:presLayoutVars>
      </dgm:prSet>
      <dgm:spPr/>
      <dgm:t>
        <a:bodyPr/>
        <a:lstStyle/>
        <a:p>
          <a:endParaRPr lang="zh-CN" altLang="en-US"/>
        </a:p>
      </dgm:t>
    </dgm:pt>
    <dgm:pt modelId="{0EE7C4E4-4602-4C65-B527-0985C99A35DC}" type="pres">
      <dgm:prSet presAssocID="{5E5182FE-1264-410B-AAD5-FBD00415E18E}" presName="Name13" presStyleLbl="parChTrans1D2" presStyleIdx="3" presStyleCnt="7"/>
      <dgm:spPr/>
      <dgm:t>
        <a:bodyPr/>
        <a:lstStyle/>
        <a:p>
          <a:endParaRPr lang="zh-CN" altLang="en-US"/>
        </a:p>
      </dgm:t>
    </dgm:pt>
    <dgm:pt modelId="{725F7F12-C04D-4381-B492-B75B18880949}" type="pres">
      <dgm:prSet presAssocID="{F6ED3FC8-6542-4C37-8BB1-8257E40145BB}" presName="childText" presStyleLbl="bgAcc1" presStyleIdx="3" presStyleCnt="7" custScaleX="219307" custLinFactX="-22480" custLinFactNeighborX="-100000">
        <dgm:presLayoutVars>
          <dgm:bulletEnabled val="1"/>
        </dgm:presLayoutVars>
      </dgm:prSet>
      <dgm:spPr/>
      <dgm:t>
        <a:bodyPr/>
        <a:lstStyle/>
        <a:p>
          <a:endParaRPr lang="zh-CN" altLang="en-US"/>
        </a:p>
      </dgm:t>
    </dgm:pt>
    <dgm:pt modelId="{5C24891E-BD85-41B9-A426-A7A1C9E9813B}" type="pres">
      <dgm:prSet presAssocID="{95186FA8-2642-4DE5-9722-3BA2E6063B77}" presName="Name13" presStyleLbl="parChTrans1D2" presStyleIdx="4" presStyleCnt="7"/>
      <dgm:spPr/>
      <dgm:t>
        <a:bodyPr/>
        <a:lstStyle/>
        <a:p>
          <a:endParaRPr lang="zh-CN" altLang="en-US"/>
        </a:p>
      </dgm:t>
    </dgm:pt>
    <dgm:pt modelId="{CEE547A8-5697-4E4F-B88F-41154BB5D252}" type="pres">
      <dgm:prSet presAssocID="{D525A114-EEB8-4238-856C-2F8A5270AC4C}" presName="childText" presStyleLbl="bgAcc1" presStyleIdx="4" presStyleCnt="7" custScaleX="219307" custLinFactX="-22480" custLinFactNeighborX="-100000">
        <dgm:presLayoutVars>
          <dgm:bulletEnabled val="1"/>
        </dgm:presLayoutVars>
      </dgm:prSet>
      <dgm:spPr/>
      <dgm:t>
        <a:bodyPr/>
        <a:lstStyle/>
        <a:p>
          <a:endParaRPr lang="zh-CN" altLang="en-US"/>
        </a:p>
      </dgm:t>
    </dgm:pt>
    <dgm:pt modelId="{14DAFAE8-2538-4468-83B8-315BF599EDE3}" type="pres">
      <dgm:prSet presAssocID="{82658DB0-5221-4AD2-ACD4-A7B5D7E05684}" presName="root" presStyleCnt="0"/>
      <dgm:spPr/>
    </dgm:pt>
    <dgm:pt modelId="{7F4DBAF1-B6E0-44D1-A817-FAE136E410A1}" type="pres">
      <dgm:prSet presAssocID="{82658DB0-5221-4AD2-ACD4-A7B5D7E05684}" presName="rootComposite" presStyleCnt="0"/>
      <dgm:spPr/>
    </dgm:pt>
    <dgm:pt modelId="{BCB186F0-9483-4984-8A6C-29A5F0438A1C}" type="pres">
      <dgm:prSet presAssocID="{82658DB0-5221-4AD2-ACD4-A7B5D7E05684}" presName="rootText" presStyleLbl="node1" presStyleIdx="1" presStyleCnt="2" custScaleX="132579"/>
      <dgm:spPr/>
      <dgm:t>
        <a:bodyPr/>
        <a:lstStyle/>
        <a:p>
          <a:endParaRPr lang="zh-CN" altLang="en-US"/>
        </a:p>
      </dgm:t>
    </dgm:pt>
    <dgm:pt modelId="{018A6EB5-E720-45CD-97F7-FC06B0835027}" type="pres">
      <dgm:prSet presAssocID="{82658DB0-5221-4AD2-ACD4-A7B5D7E05684}" presName="rootConnector" presStyleLbl="node1" presStyleIdx="1" presStyleCnt="2"/>
      <dgm:spPr/>
      <dgm:t>
        <a:bodyPr/>
        <a:lstStyle/>
        <a:p>
          <a:endParaRPr lang="zh-CN" altLang="en-US"/>
        </a:p>
      </dgm:t>
    </dgm:pt>
    <dgm:pt modelId="{D96D6CEC-E37B-4A91-A48D-CFB76076360A}" type="pres">
      <dgm:prSet presAssocID="{82658DB0-5221-4AD2-ACD4-A7B5D7E05684}" presName="childShape" presStyleCnt="0"/>
      <dgm:spPr/>
    </dgm:pt>
    <dgm:pt modelId="{0508BBA1-DAB8-4348-A8D0-6344F926CA35}" type="pres">
      <dgm:prSet presAssocID="{84A1FBB7-14EF-41EE-81C5-E9668604ACF0}" presName="Name13" presStyleLbl="parChTrans1D2" presStyleIdx="5" presStyleCnt="7"/>
      <dgm:spPr/>
      <dgm:t>
        <a:bodyPr/>
        <a:lstStyle/>
        <a:p>
          <a:endParaRPr lang="zh-CN" altLang="en-US"/>
        </a:p>
      </dgm:t>
    </dgm:pt>
    <dgm:pt modelId="{C80B1DB1-83B4-40F2-8D31-FD661D852F83}" type="pres">
      <dgm:prSet presAssocID="{DC1D2B76-B1A4-48EE-95E4-75F4787D758E}" presName="childText" presStyleLbl="bgAcc1" presStyleIdx="5" presStyleCnt="7" custScaleX="132579">
        <dgm:presLayoutVars>
          <dgm:bulletEnabled val="1"/>
        </dgm:presLayoutVars>
      </dgm:prSet>
      <dgm:spPr/>
      <dgm:t>
        <a:bodyPr/>
        <a:lstStyle/>
        <a:p>
          <a:endParaRPr lang="zh-CN" altLang="en-US"/>
        </a:p>
      </dgm:t>
    </dgm:pt>
    <dgm:pt modelId="{407166F4-4085-4FF9-B388-39AB79383110}" type="pres">
      <dgm:prSet presAssocID="{D17A894D-4296-4338-ACAC-13F5D81F7370}" presName="Name13" presStyleLbl="parChTrans1D2" presStyleIdx="6" presStyleCnt="7"/>
      <dgm:spPr/>
      <dgm:t>
        <a:bodyPr/>
        <a:lstStyle/>
        <a:p>
          <a:endParaRPr lang="zh-CN" altLang="en-US"/>
        </a:p>
      </dgm:t>
    </dgm:pt>
    <dgm:pt modelId="{91B67139-76A2-4E18-AE6D-EF4D1D5D437F}" type="pres">
      <dgm:prSet presAssocID="{3A00FBA8-BFB1-45BB-BCF6-826F081A377D}" presName="childText" presStyleLbl="bgAcc1" presStyleIdx="6" presStyleCnt="7" custScaleX="132579">
        <dgm:presLayoutVars>
          <dgm:bulletEnabled val="1"/>
        </dgm:presLayoutVars>
      </dgm:prSet>
      <dgm:spPr/>
      <dgm:t>
        <a:bodyPr/>
        <a:lstStyle/>
        <a:p>
          <a:endParaRPr lang="zh-CN" altLang="en-US"/>
        </a:p>
      </dgm:t>
    </dgm:pt>
  </dgm:ptLst>
  <dgm:cxnLst>
    <dgm:cxn modelId="{D9C8E99A-BDCE-4DDF-988C-2E7AB4580D6C}" type="presOf" srcId="{EBFE274D-53E8-4092-A806-F1FC0E56856B}" destId="{7BDADFBF-95D5-49F9-93A8-1FB4F8BC41C9}" srcOrd="0" destOrd="0" presId="urn:microsoft.com/office/officeart/2005/8/layout/hierarchy3"/>
    <dgm:cxn modelId="{8164EB09-770E-48B5-AF62-35C080BAEB96}" type="presOf" srcId="{CBE663DA-E8B6-4719-AFF2-E8D1003C24B4}" destId="{B2DB2C5D-C402-4063-8B58-882E83D12C5E}" srcOrd="0" destOrd="0" presId="urn:microsoft.com/office/officeart/2005/8/layout/hierarchy3"/>
    <dgm:cxn modelId="{2F2F2F5D-D156-4242-A432-47BAF0A4320D}" srcId="{82658DB0-5221-4AD2-ACD4-A7B5D7E05684}" destId="{DC1D2B76-B1A4-48EE-95E4-75F4787D758E}" srcOrd="0" destOrd="0" parTransId="{84A1FBB7-14EF-41EE-81C5-E9668604ACF0}" sibTransId="{32FFB897-4823-4CD3-A4D8-5E17D6CBCB05}"/>
    <dgm:cxn modelId="{E03F407D-49E9-453E-9289-C9DAFC7287D0}" srcId="{553562D2-1310-4A79-BB62-5CAD8F5DED4C}" destId="{CBE663DA-E8B6-4719-AFF2-E8D1003C24B4}" srcOrd="1" destOrd="0" parTransId="{817DA902-F26F-4117-AFEC-20429B26B245}" sibTransId="{4A352F7C-3B82-449A-ABA9-5A365722D672}"/>
    <dgm:cxn modelId="{AE4E8BBB-35EC-4567-B5BF-411B8DB05652}" type="presOf" srcId="{F6ED3FC8-6542-4C37-8BB1-8257E40145BB}" destId="{725F7F12-C04D-4381-B492-B75B18880949}" srcOrd="0" destOrd="0" presId="urn:microsoft.com/office/officeart/2005/8/layout/hierarchy3"/>
    <dgm:cxn modelId="{A2EE9CAA-AE0D-4159-8721-EDAC4A8E3A55}" srcId="{82658DB0-5221-4AD2-ACD4-A7B5D7E05684}" destId="{3A00FBA8-BFB1-45BB-BCF6-826F081A377D}" srcOrd="1" destOrd="0" parTransId="{D17A894D-4296-4338-ACAC-13F5D81F7370}" sibTransId="{9A91ADF3-40D7-42B0-B65F-EBC3586951D7}"/>
    <dgm:cxn modelId="{B7E79272-35A6-4FCB-A24F-44E80623CBC1}" type="presOf" srcId="{553562D2-1310-4A79-BB62-5CAD8F5DED4C}" destId="{A99BF484-5238-482C-B1F9-BE0307AF1B84}" srcOrd="0" destOrd="0" presId="urn:microsoft.com/office/officeart/2005/8/layout/hierarchy3"/>
    <dgm:cxn modelId="{7CB00F6A-E6DD-4F1E-87F0-E1F41A395699}" srcId="{553562D2-1310-4A79-BB62-5CAD8F5DED4C}" destId="{441B739B-64FF-4BA0-BAD6-AE5E803042FE}" srcOrd="2" destOrd="0" parTransId="{F88D4A56-A3D7-41E2-9A7E-CF6D72525076}" sibTransId="{09C09FEF-6B2C-46E6-92C1-A341930DB1DE}"/>
    <dgm:cxn modelId="{26344793-F7FB-4EFC-9EF4-38E3DA414943}" srcId="{EBFE274D-53E8-4092-A806-F1FC0E56856B}" destId="{82658DB0-5221-4AD2-ACD4-A7B5D7E05684}" srcOrd="1" destOrd="0" parTransId="{72FD3312-9D63-4F13-916B-79169F9FB75C}" sibTransId="{889FC52F-42AC-4555-AA34-D54D15D3A0BB}"/>
    <dgm:cxn modelId="{6EC6D47A-ED50-4B82-AEA1-6662E9F5536A}" type="presOf" srcId="{82658DB0-5221-4AD2-ACD4-A7B5D7E05684}" destId="{BCB186F0-9483-4984-8A6C-29A5F0438A1C}" srcOrd="0" destOrd="0" presId="urn:microsoft.com/office/officeart/2005/8/layout/hierarchy3"/>
    <dgm:cxn modelId="{0FA77F99-1A30-4ED9-B4E8-9B77FAB365EB}" type="presOf" srcId="{D17A894D-4296-4338-ACAC-13F5D81F7370}" destId="{407166F4-4085-4FF9-B388-39AB79383110}" srcOrd="0" destOrd="0" presId="urn:microsoft.com/office/officeart/2005/8/layout/hierarchy3"/>
    <dgm:cxn modelId="{F2075F41-F83D-4259-8D52-4F2501DFA3DF}" srcId="{553562D2-1310-4A79-BB62-5CAD8F5DED4C}" destId="{F6ED3FC8-6542-4C37-8BB1-8257E40145BB}" srcOrd="3" destOrd="0" parTransId="{5E5182FE-1264-410B-AAD5-FBD00415E18E}" sibTransId="{0E5ED8C9-95C7-49D4-AD24-8E1156DD4049}"/>
    <dgm:cxn modelId="{E137FDE6-CD36-4A70-BD53-6530993B5F08}" srcId="{553562D2-1310-4A79-BB62-5CAD8F5DED4C}" destId="{D525A114-EEB8-4238-856C-2F8A5270AC4C}" srcOrd="4" destOrd="0" parTransId="{95186FA8-2642-4DE5-9722-3BA2E6063B77}" sibTransId="{100F4C9F-7372-4A4E-91C1-BC6565AF8E7A}"/>
    <dgm:cxn modelId="{7ED39D32-AD09-465F-9F5F-F5F1F2D46E2E}" type="presOf" srcId="{82658DB0-5221-4AD2-ACD4-A7B5D7E05684}" destId="{018A6EB5-E720-45CD-97F7-FC06B0835027}" srcOrd="1" destOrd="0" presId="urn:microsoft.com/office/officeart/2005/8/layout/hierarchy3"/>
    <dgm:cxn modelId="{654F37F8-A4CE-47F1-970F-8E40B7545573}" type="presOf" srcId="{8FC723A2-AB3A-4300-A362-93B6F0FD0C09}" destId="{F4D008FA-8182-4CDA-82DA-F47A288EC13E}" srcOrd="0" destOrd="0" presId="urn:microsoft.com/office/officeart/2005/8/layout/hierarchy3"/>
    <dgm:cxn modelId="{270A29B4-6B06-4BBF-A663-907269B515FF}" type="presOf" srcId="{D525A114-EEB8-4238-856C-2F8A5270AC4C}" destId="{CEE547A8-5697-4E4F-B88F-41154BB5D252}" srcOrd="0" destOrd="0" presId="urn:microsoft.com/office/officeart/2005/8/layout/hierarchy3"/>
    <dgm:cxn modelId="{41AC973D-BA48-4684-82B7-4B7E7E3AA098}" type="presOf" srcId="{84A1FBB7-14EF-41EE-81C5-E9668604ACF0}" destId="{0508BBA1-DAB8-4348-A8D0-6344F926CA35}" srcOrd="0" destOrd="0" presId="urn:microsoft.com/office/officeart/2005/8/layout/hierarchy3"/>
    <dgm:cxn modelId="{2BF3782D-1238-44CA-9315-1D157F30FC85}" type="presOf" srcId="{3A00FBA8-BFB1-45BB-BCF6-826F081A377D}" destId="{91B67139-76A2-4E18-AE6D-EF4D1D5D437F}" srcOrd="0" destOrd="0" presId="urn:microsoft.com/office/officeart/2005/8/layout/hierarchy3"/>
    <dgm:cxn modelId="{4CAAC625-C13F-4DAC-B13D-C20C0885AF7C}" srcId="{553562D2-1310-4A79-BB62-5CAD8F5DED4C}" destId="{0705FAF3-4B1D-4A64-A301-A5980A65424F}" srcOrd="0" destOrd="0" parTransId="{8FC723A2-AB3A-4300-A362-93B6F0FD0C09}" sibTransId="{B23D6FE4-0263-4745-AD31-509C7F8D6451}"/>
    <dgm:cxn modelId="{AA520F15-AA32-40B0-87A3-2C9D9419BE5E}" type="presOf" srcId="{0705FAF3-4B1D-4A64-A301-A5980A65424F}" destId="{FC3FE673-C25A-4B20-B334-657C1291A784}" srcOrd="0" destOrd="0" presId="urn:microsoft.com/office/officeart/2005/8/layout/hierarchy3"/>
    <dgm:cxn modelId="{8E52253C-7D0D-4E0F-AA6A-6427CABC2225}" type="presOf" srcId="{F88D4A56-A3D7-41E2-9A7E-CF6D72525076}" destId="{3ED5171E-27BB-43E7-8DC2-FCB327B02270}" srcOrd="0" destOrd="0" presId="urn:microsoft.com/office/officeart/2005/8/layout/hierarchy3"/>
    <dgm:cxn modelId="{3C6A08AA-0E10-4A67-8078-8D46253EA61B}" type="presOf" srcId="{553562D2-1310-4A79-BB62-5CAD8F5DED4C}" destId="{B1E09003-0D39-4216-AFFD-5A876459B6DE}" srcOrd="1" destOrd="0" presId="urn:microsoft.com/office/officeart/2005/8/layout/hierarchy3"/>
    <dgm:cxn modelId="{D3BB9D63-AD58-4D36-9EC7-3B2CBAC5746D}" type="presOf" srcId="{441B739B-64FF-4BA0-BAD6-AE5E803042FE}" destId="{916B3732-C340-49D1-96AC-FAD7840D3686}" srcOrd="0" destOrd="0" presId="urn:microsoft.com/office/officeart/2005/8/layout/hierarchy3"/>
    <dgm:cxn modelId="{A497C479-A885-4041-A8BB-874A66A0703F}" type="presOf" srcId="{817DA902-F26F-4117-AFEC-20429B26B245}" destId="{1F80A85B-9B0E-486E-9FF1-86DCE6738313}" srcOrd="0" destOrd="0" presId="urn:microsoft.com/office/officeart/2005/8/layout/hierarchy3"/>
    <dgm:cxn modelId="{5644F93D-B25A-40A6-A5B5-E9CA9C9D0168}" type="presOf" srcId="{5E5182FE-1264-410B-AAD5-FBD00415E18E}" destId="{0EE7C4E4-4602-4C65-B527-0985C99A35DC}" srcOrd="0" destOrd="0" presId="urn:microsoft.com/office/officeart/2005/8/layout/hierarchy3"/>
    <dgm:cxn modelId="{06E5ECEB-64A8-4B9B-BA1A-FBFC997DBAE9}" type="presOf" srcId="{95186FA8-2642-4DE5-9722-3BA2E6063B77}" destId="{5C24891E-BD85-41B9-A426-A7A1C9E9813B}" srcOrd="0" destOrd="0" presId="urn:microsoft.com/office/officeart/2005/8/layout/hierarchy3"/>
    <dgm:cxn modelId="{DCAD3888-B7A0-4FD1-86CA-A4DD8BBB8D93}" type="presOf" srcId="{DC1D2B76-B1A4-48EE-95E4-75F4787D758E}" destId="{C80B1DB1-83B4-40F2-8D31-FD661D852F83}" srcOrd="0" destOrd="0" presId="urn:microsoft.com/office/officeart/2005/8/layout/hierarchy3"/>
    <dgm:cxn modelId="{1BD0BBCB-4541-4ABE-96D8-34FEAB062399}" srcId="{EBFE274D-53E8-4092-A806-F1FC0E56856B}" destId="{553562D2-1310-4A79-BB62-5CAD8F5DED4C}" srcOrd="0" destOrd="0" parTransId="{E14F6DBC-60CF-466B-8570-F9CC0006B381}" sibTransId="{B4AC369A-5522-4AEB-820A-EC4717D38425}"/>
    <dgm:cxn modelId="{020068D9-616F-4196-860E-509C745BE86C}" type="presParOf" srcId="{7BDADFBF-95D5-49F9-93A8-1FB4F8BC41C9}" destId="{6CB891E8-9679-48CC-BC0E-D361E36CD5DA}" srcOrd="0" destOrd="0" presId="urn:microsoft.com/office/officeart/2005/8/layout/hierarchy3"/>
    <dgm:cxn modelId="{4926995A-7951-4FF0-950C-C785D077313D}" type="presParOf" srcId="{6CB891E8-9679-48CC-BC0E-D361E36CD5DA}" destId="{50CA57C5-BE0D-46F1-812D-D3E21B3FED6A}" srcOrd="0" destOrd="0" presId="urn:microsoft.com/office/officeart/2005/8/layout/hierarchy3"/>
    <dgm:cxn modelId="{0934E0BF-4EB7-4A23-BD93-677DD76F35BF}" type="presParOf" srcId="{50CA57C5-BE0D-46F1-812D-D3E21B3FED6A}" destId="{A99BF484-5238-482C-B1F9-BE0307AF1B84}" srcOrd="0" destOrd="0" presId="urn:microsoft.com/office/officeart/2005/8/layout/hierarchy3"/>
    <dgm:cxn modelId="{2AA184F2-1284-48E6-ABA7-D096106E9D27}" type="presParOf" srcId="{50CA57C5-BE0D-46F1-812D-D3E21B3FED6A}" destId="{B1E09003-0D39-4216-AFFD-5A876459B6DE}" srcOrd="1" destOrd="0" presId="urn:microsoft.com/office/officeart/2005/8/layout/hierarchy3"/>
    <dgm:cxn modelId="{ED65ED2F-E5F9-4293-814C-285457070CD8}" type="presParOf" srcId="{6CB891E8-9679-48CC-BC0E-D361E36CD5DA}" destId="{8547EE39-9291-4FB8-9D67-A2EC28E511A7}" srcOrd="1" destOrd="0" presId="urn:microsoft.com/office/officeart/2005/8/layout/hierarchy3"/>
    <dgm:cxn modelId="{FA7F5128-E6C0-4EE5-9FE8-F9B96EB36126}" type="presParOf" srcId="{8547EE39-9291-4FB8-9D67-A2EC28E511A7}" destId="{F4D008FA-8182-4CDA-82DA-F47A288EC13E}" srcOrd="0" destOrd="0" presId="urn:microsoft.com/office/officeart/2005/8/layout/hierarchy3"/>
    <dgm:cxn modelId="{73F9AA9F-C791-4ED6-849B-60262682E920}" type="presParOf" srcId="{8547EE39-9291-4FB8-9D67-A2EC28E511A7}" destId="{FC3FE673-C25A-4B20-B334-657C1291A784}" srcOrd="1" destOrd="0" presId="urn:microsoft.com/office/officeart/2005/8/layout/hierarchy3"/>
    <dgm:cxn modelId="{778FF954-3869-4364-842A-11686F71969A}" type="presParOf" srcId="{8547EE39-9291-4FB8-9D67-A2EC28E511A7}" destId="{1F80A85B-9B0E-486E-9FF1-86DCE6738313}" srcOrd="2" destOrd="0" presId="urn:microsoft.com/office/officeart/2005/8/layout/hierarchy3"/>
    <dgm:cxn modelId="{FD99248E-8C63-4802-B249-7D4A8469A91F}" type="presParOf" srcId="{8547EE39-9291-4FB8-9D67-A2EC28E511A7}" destId="{B2DB2C5D-C402-4063-8B58-882E83D12C5E}" srcOrd="3" destOrd="0" presId="urn:microsoft.com/office/officeart/2005/8/layout/hierarchy3"/>
    <dgm:cxn modelId="{92E246DC-36B3-4B9A-A649-9BAE82AE9DD1}" type="presParOf" srcId="{8547EE39-9291-4FB8-9D67-A2EC28E511A7}" destId="{3ED5171E-27BB-43E7-8DC2-FCB327B02270}" srcOrd="4" destOrd="0" presId="urn:microsoft.com/office/officeart/2005/8/layout/hierarchy3"/>
    <dgm:cxn modelId="{FB5CBD93-08F4-4C87-B6AA-D71A56EFAC75}" type="presParOf" srcId="{8547EE39-9291-4FB8-9D67-A2EC28E511A7}" destId="{916B3732-C340-49D1-96AC-FAD7840D3686}" srcOrd="5" destOrd="0" presId="urn:microsoft.com/office/officeart/2005/8/layout/hierarchy3"/>
    <dgm:cxn modelId="{710297A5-E7C2-4FF2-934C-5F97F6EECD1E}" type="presParOf" srcId="{8547EE39-9291-4FB8-9D67-A2EC28E511A7}" destId="{0EE7C4E4-4602-4C65-B527-0985C99A35DC}" srcOrd="6" destOrd="0" presId="urn:microsoft.com/office/officeart/2005/8/layout/hierarchy3"/>
    <dgm:cxn modelId="{FD40BCA3-6E2B-40C3-8A09-7387ADDBB86B}" type="presParOf" srcId="{8547EE39-9291-4FB8-9D67-A2EC28E511A7}" destId="{725F7F12-C04D-4381-B492-B75B18880949}" srcOrd="7" destOrd="0" presId="urn:microsoft.com/office/officeart/2005/8/layout/hierarchy3"/>
    <dgm:cxn modelId="{39DDFAAD-F645-45B0-805C-7B22D5D358E8}" type="presParOf" srcId="{8547EE39-9291-4FB8-9D67-A2EC28E511A7}" destId="{5C24891E-BD85-41B9-A426-A7A1C9E9813B}" srcOrd="8" destOrd="0" presId="urn:microsoft.com/office/officeart/2005/8/layout/hierarchy3"/>
    <dgm:cxn modelId="{C9F1F934-4124-49A8-BA99-07684CECE971}" type="presParOf" srcId="{8547EE39-9291-4FB8-9D67-A2EC28E511A7}" destId="{CEE547A8-5697-4E4F-B88F-41154BB5D252}" srcOrd="9" destOrd="0" presId="urn:microsoft.com/office/officeart/2005/8/layout/hierarchy3"/>
    <dgm:cxn modelId="{6E601ACA-F893-4320-9BFE-17409D594BE6}" type="presParOf" srcId="{7BDADFBF-95D5-49F9-93A8-1FB4F8BC41C9}" destId="{14DAFAE8-2538-4468-83B8-315BF599EDE3}" srcOrd="1" destOrd="0" presId="urn:microsoft.com/office/officeart/2005/8/layout/hierarchy3"/>
    <dgm:cxn modelId="{44089842-13D7-4B92-AE5C-91352712F391}" type="presParOf" srcId="{14DAFAE8-2538-4468-83B8-315BF599EDE3}" destId="{7F4DBAF1-B6E0-44D1-A817-FAE136E410A1}" srcOrd="0" destOrd="0" presId="urn:microsoft.com/office/officeart/2005/8/layout/hierarchy3"/>
    <dgm:cxn modelId="{6514F033-D87B-4E75-8B18-A338025F2273}" type="presParOf" srcId="{7F4DBAF1-B6E0-44D1-A817-FAE136E410A1}" destId="{BCB186F0-9483-4984-8A6C-29A5F0438A1C}" srcOrd="0" destOrd="0" presId="urn:microsoft.com/office/officeart/2005/8/layout/hierarchy3"/>
    <dgm:cxn modelId="{E5C3A96D-FBD7-4FEB-83C3-6FB5CB454091}" type="presParOf" srcId="{7F4DBAF1-B6E0-44D1-A817-FAE136E410A1}" destId="{018A6EB5-E720-45CD-97F7-FC06B0835027}" srcOrd="1" destOrd="0" presId="urn:microsoft.com/office/officeart/2005/8/layout/hierarchy3"/>
    <dgm:cxn modelId="{BD5B00D3-6760-48F2-AD31-7B047326FA99}" type="presParOf" srcId="{14DAFAE8-2538-4468-83B8-315BF599EDE3}" destId="{D96D6CEC-E37B-4A91-A48D-CFB76076360A}" srcOrd="1" destOrd="0" presId="urn:microsoft.com/office/officeart/2005/8/layout/hierarchy3"/>
    <dgm:cxn modelId="{A5A61354-5B15-4A5F-931D-73690286D1DD}" type="presParOf" srcId="{D96D6CEC-E37B-4A91-A48D-CFB76076360A}" destId="{0508BBA1-DAB8-4348-A8D0-6344F926CA35}" srcOrd="0" destOrd="0" presId="urn:microsoft.com/office/officeart/2005/8/layout/hierarchy3"/>
    <dgm:cxn modelId="{5DB7FB8C-A599-4F03-B0A4-04DDA8537942}" type="presParOf" srcId="{D96D6CEC-E37B-4A91-A48D-CFB76076360A}" destId="{C80B1DB1-83B4-40F2-8D31-FD661D852F83}" srcOrd="1" destOrd="0" presId="urn:microsoft.com/office/officeart/2005/8/layout/hierarchy3"/>
    <dgm:cxn modelId="{11B9CDA4-64F6-42F5-A02D-F595C38E9A30}" type="presParOf" srcId="{D96D6CEC-E37B-4A91-A48D-CFB76076360A}" destId="{407166F4-4085-4FF9-B388-39AB79383110}" srcOrd="2" destOrd="0" presId="urn:microsoft.com/office/officeart/2005/8/layout/hierarchy3"/>
    <dgm:cxn modelId="{2FD7D7BA-33D2-43E2-BF95-1616D4AC257D}" type="presParOf" srcId="{D96D6CEC-E37B-4A91-A48D-CFB76076360A}" destId="{91B67139-76A2-4E18-AE6D-EF4D1D5D437F}"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FE274D-53E8-4092-A806-F1FC0E56856B}" type="doc">
      <dgm:prSet loTypeId="urn:microsoft.com/office/officeart/2005/8/layout/bList2#3" loCatId="list" qsTypeId="urn:microsoft.com/office/officeart/2005/8/quickstyle/simple1" qsCatId="simple" csTypeId="urn:microsoft.com/office/officeart/2005/8/colors/accent1_5" csCatId="accent1" phldr="1"/>
      <dgm:spPr/>
    </dgm:pt>
    <dgm:pt modelId="{553562D2-1310-4A79-BB62-5CAD8F5DED4C}">
      <dgm:prSet phldrT="[Text]" custT="1"/>
      <dgm:spPr/>
      <dgm:t>
        <a:bodyPr/>
        <a:lstStyle/>
        <a:p>
          <a:r>
            <a:rPr lang="zh-CN" altLang="en-US" sz="4000" dirty="0" smtClean="0">
              <a:solidFill>
                <a:schemeClr val="tx1"/>
              </a:solidFill>
              <a:latin typeface="微软雅黑" pitchFamily="34" charset="-122"/>
              <a:ea typeface="微软雅黑" pitchFamily="34" charset="-122"/>
            </a:rPr>
            <a:t>可以</a:t>
          </a:r>
          <a:endParaRPr lang="en-US" sz="4000" dirty="0">
            <a:solidFill>
              <a:schemeClr val="tx1"/>
            </a:solidFill>
            <a:latin typeface="微软雅黑" pitchFamily="34" charset="-122"/>
            <a:ea typeface="微软雅黑" pitchFamily="34" charset="-122"/>
          </a:endParaRPr>
        </a:p>
      </dgm:t>
    </dgm:pt>
    <dgm:pt modelId="{E14F6DBC-60CF-466B-8570-F9CC0006B381}" type="parTrans" cxnId="{1BD0BBCB-4541-4ABE-96D8-34FEAB062399}">
      <dgm:prSet/>
      <dgm:spPr/>
      <dgm:t>
        <a:bodyPr/>
        <a:lstStyle/>
        <a:p>
          <a:endParaRPr lang="en-US"/>
        </a:p>
      </dgm:t>
    </dgm:pt>
    <dgm:pt modelId="{B4AC369A-5522-4AEB-820A-EC4717D38425}" type="sibTrans" cxnId="{1BD0BBCB-4541-4ABE-96D8-34FEAB062399}">
      <dgm:prSet/>
      <dgm:spPr/>
      <dgm:t>
        <a:bodyPr/>
        <a:lstStyle/>
        <a:p>
          <a:endParaRPr lang="en-US"/>
        </a:p>
      </dgm:t>
    </dgm:pt>
    <dgm:pt modelId="{82658DB0-5221-4AD2-ACD4-A7B5D7E05684}">
      <dgm:prSet phldrT="[Text]" custT="1"/>
      <dgm:spPr/>
      <dgm:t>
        <a:bodyPr/>
        <a:lstStyle/>
        <a:p>
          <a:r>
            <a:rPr lang="zh-CN" altLang="en-US" sz="4000" dirty="0" smtClean="0">
              <a:solidFill>
                <a:schemeClr val="tx1"/>
              </a:solidFill>
              <a:latin typeface="微软雅黑" pitchFamily="34" charset="-122"/>
              <a:ea typeface="微软雅黑" pitchFamily="34" charset="-122"/>
            </a:rPr>
            <a:t>不可以</a:t>
          </a:r>
          <a:endParaRPr lang="en-US" sz="4000" dirty="0">
            <a:solidFill>
              <a:schemeClr val="tx1"/>
            </a:solidFill>
            <a:latin typeface="微软雅黑" pitchFamily="34" charset="-122"/>
            <a:ea typeface="微软雅黑" pitchFamily="34" charset="-122"/>
          </a:endParaRPr>
        </a:p>
      </dgm:t>
    </dgm:pt>
    <dgm:pt modelId="{72FD3312-9D63-4F13-916B-79169F9FB75C}" type="parTrans" cxnId="{26344793-F7FB-4EFC-9EF4-38E3DA414943}">
      <dgm:prSet/>
      <dgm:spPr/>
      <dgm:t>
        <a:bodyPr/>
        <a:lstStyle/>
        <a:p>
          <a:endParaRPr lang="en-US"/>
        </a:p>
      </dgm:t>
    </dgm:pt>
    <dgm:pt modelId="{889FC52F-42AC-4555-AA34-D54D15D3A0BB}" type="sibTrans" cxnId="{26344793-F7FB-4EFC-9EF4-38E3DA414943}">
      <dgm:prSet/>
      <dgm:spPr/>
      <dgm:t>
        <a:bodyPr/>
        <a:lstStyle/>
        <a:p>
          <a:endParaRPr lang="en-US"/>
        </a:p>
      </dgm:t>
    </dgm:pt>
    <dgm:pt modelId="{0705FAF3-4B1D-4A64-A301-A5980A65424F}">
      <dgm:prSet custT="1"/>
      <dgm:spPr/>
      <dgm:t>
        <a:bodyPr/>
        <a:lstStyle/>
        <a:p>
          <a:r>
            <a:rPr lang="zh-CN" altLang="en-US" sz="1600" dirty="0" smtClean="0">
              <a:latin typeface="微软雅黑" pitchFamily="34" charset="-122"/>
              <a:ea typeface="微软雅黑" pitchFamily="34" charset="-122"/>
            </a:rPr>
            <a:t>添加缺陷</a:t>
          </a:r>
          <a:endParaRPr lang="en-US" sz="1600" dirty="0">
            <a:latin typeface="微软雅黑" pitchFamily="34" charset="-122"/>
            <a:ea typeface="微软雅黑" pitchFamily="34" charset="-122"/>
          </a:endParaRPr>
        </a:p>
      </dgm:t>
    </dgm:pt>
    <dgm:pt modelId="{8FC723A2-AB3A-4300-A362-93B6F0FD0C09}" type="parTrans" cxnId="{4CAAC625-C13F-4DAC-B13D-C20C0885AF7C}">
      <dgm:prSet/>
      <dgm:spPr/>
      <dgm:t>
        <a:bodyPr/>
        <a:lstStyle/>
        <a:p>
          <a:endParaRPr lang="en-US"/>
        </a:p>
      </dgm:t>
    </dgm:pt>
    <dgm:pt modelId="{B23D6FE4-0263-4745-AD31-509C7F8D6451}" type="sibTrans" cxnId="{4CAAC625-C13F-4DAC-B13D-C20C0885AF7C}">
      <dgm:prSet/>
      <dgm:spPr/>
      <dgm:t>
        <a:bodyPr/>
        <a:lstStyle/>
        <a:p>
          <a:endParaRPr lang="en-US"/>
        </a:p>
      </dgm:t>
    </dgm:pt>
    <dgm:pt modelId="{DC1D2B76-B1A4-48EE-95E4-75F4787D758E}">
      <dgm:prSet custT="1"/>
      <dgm:spPr/>
      <dgm:t>
        <a:bodyPr/>
        <a:lstStyle/>
        <a:p>
          <a:r>
            <a:rPr lang="zh-CN" altLang="en-US" sz="1600" dirty="0" smtClean="0">
              <a:latin typeface="微软雅黑" pitchFamily="34" charset="-122"/>
              <a:ea typeface="微软雅黑" pitchFamily="34" charset="-122"/>
            </a:rPr>
            <a:t>修复缺陷</a:t>
          </a:r>
          <a:endParaRPr lang="en-US" sz="1600" dirty="0">
            <a:latin typeface="微软雅黑" pitchFamily="34" charset="-122"/>
            <a:ea typeface="微软雅黑" pitchFamily="34" charset="-122"/>
          </a:endParaRPr>
        </a:p>
      </dgm:t>
    </dgm:pt>
    <dgm:pt modelId="{84A1FBB7-14EF-41EE-81C5-E9668604ACF0}" type="parTrans" cxnId="{2F2F2F5D-D156-4242-A432-47BAF0A4320D}">
      <dgm:prSet/>
      <dgm:spPr/>
      <dgm:t>
        <a:bodyPr/>
        <a:lstStyle/>
        <a:p>
          <a:endParaRPr lang="en-US"/>
        </a:p>
      </dgm:t>
    </dgm:pt>
    <dgm:pt modelId="{32FFB897-4823-4CD3-A4D8-5E17D6CBCB05}" type="sibTrans" cxnId="{2F2F2F5D-D156-4242-A432-47BAF0A4320D}">
      <dgm:prSet/>
      <dgm:spPr/>
      <dgm:t>
        <a:bodyPr/>
        <a:lstStyle/>
        <a:p>
          <a:endParaRPr lang="en-US"/>
        </a:p>
      </dgm:t>
    </dgm:pt>
    <dgm:pt modelId="{5363C510-0F81-4116-8DAA-ED8C5C605FD2}">
      <dgm:prSet custT="1"/>
      <dgm:spPr/>
      <dgm:t>
        <a:bodyPr/>
        <a:lstStyle/>
        <a:p>
          <a:r>
            <a:rPr lang="zh-CN" sz="1600" dirty="0" smtClean="0">
              <a:latin typeface="微软雅黑" pitchFamily="34" charset="-122"/>
              <a:ea typeface="微软雅黑" pitchFamily="34" charset="-122"/>
            </a:rPr>
            <a:t>可添加注释评论、可修改字段、修改缺陷概要、问题描述、附件附图、缺陷状态（不过无法直接标为</a:t>
          </a:r>
          <a:r>
            <a:rPr lang="en-US" sz="1600" dirty="0" smtClean="0">
              <a:latin typeface="微软雅黑" pitchFamily="34" charset="-122"/>
              <a:ea typeface="微软雅黑" pitchFamily="34" charset="-122"/>
            </a:rPr>
            <a:t>closed</a:t>
          </a:r>
          <a:r>
            <a:rPr lang="zh-CN" sz="1600" dirty="0" smtClean="0">
              <a:latin typeface="微软雅黑" pitchFamily="34" charset="-122"/>
              <a:ea typeface="微软雅黑" pitchFamily="34" charset="-122"/>
            </a:rPr>
            <a:t>）、修改人、优先级别、问题定位、处理意见、注释评论、是否复现、责任人、待测版本。</a:t>
          </a:r>
          <a:endParaRPr lang="en-US" altLang="zh-CN" sz="1600" dirty="0" smtClean="0">
            <a:latin typeface="微软雅黑" pitchFamily="34" charset="-122"/>
            <a:ea typeface="微软雅黑" pitchFamily="34" charset="-122"/>
          </a:endParaRPr>
        </a:p>
      </dgm:t>
    </dgm:pt>
    <dgm:pt modelId="{40C58909-E74B-4F89-8ACC-85B9F3B5140D}" type="parTrans" cxnId="{E4465B46-769E-430E-A636-2805C65E41A3}">
      <dgm:prSet/>
      <dgm:spPr/>
      <dgm:t>
        <a:bodyPr/>
        <a:lstStyle/>
        <a:p>
          <a:endParaRPr lang="en-US"/>
        </a:p>
      </dgm:t>
    </dgm:pt>
    <dgm:pt modelId="{B535E5B3-D1F4-44C1-B1C8-0B71E3E3D14B}" type="sibTrans" cxnId="{E4465B46-769E-430E-A636-2805C65E41A3}">
      <dgm:prSet/>
      <dgm:spPr/>
      <dgm:t>
        <a:bodyPr/>
        <a:lstStyle/>
        <a:p>
          <a:endParaRPr lang="en-US"/>
        </a:p>
      </dgm:t>
    </dgm:pt>
    <dgm:pt modelId="{217F7766-A24A-428E-AC68-DB1331A11DC2}">
      <dgm:prSet custT="1"/>
      <dgm:spPr/>
      <dgm:t>
        <a:bodyPr/>
        <a:lstStyle/>
        <a:p>
          <a:r>
            <a:rPr lang="zh-CN" altLang="en-US" sz="1600" dirty="0" smtClean="0">
              <a:latin typeface="微软雅黑" pitchFamily="34" charset="-122"/>
              <a:ea typeface="微软雅黑" pitchFamily="34" charset="-122"/>
            </a:rPr>
            <a:t>关闭缺陷</a:t>
          </a:r>
          <a:endParaRPr lang="en-US" altLang="en-US" sz="1600" dirty="0" smtClean="0">
            <a:latin typeface="微软雅黑" pitchFamily="34" charset="-122"/>
            <a:ea typeface="微软雅黑" pitchFamily="34" charset="-122"/>
          </a:endParaRPr>
        </a:p>
      </dgm:t>
    </dgm:pt>
    <dgm:pt modelId="{412525A6-98C6-470A-A2A8-F03178C8B9FD}" type="parTrans" cxnId="{9F4A26CF-28C3-4FEC-91FA-162F28A7AB44}">
      <dgm:prSet/>
      <dgm:spPr/>
      <dgm:t>
        <a:bodyPr/>
        <a:lstStyle/>
        <a:p>
          <a:endParaRPr lang="en-US"/>
        </a:p>
      </dgm:t>
    </dgm:pt>
    <dgm:pt modelId="{8849A2DA-6A34-4D39-85C2-6D26E017C5ED}" type="sibTrans" cxnId="{9F4A26CF-28C3-4FEC-91FA-162F28A7AB44}">
      <dgm:prSet/>
      <dgm:spPr/>
      <dgm:t>
        <a:bodyPr/>
        <a:lstStyle/>
        <a:p>
          <a:endParaRPr lang="en-US"/>
        </a:p>
      </dgm:t>
    </dgm:pt>
    <dgm:pt modelId="{405A100C-EDE9-4F58-A7C9-3B2AB0B03A42}" type="pres">
      <dgm:prSet presAssocID="{EBFE274D-53E8-4092-A806-F1FC0E56856B}" presName="diagram" presStyleCnt="0">
        <dgm:presLayoutVars>
          <dgm:dir/>
          <dgm:animLvl val="lvl"/>
          <dgm:resizeHandles val="exact"/>
        </dgm:presLayoutVars>
      </dgm:prSet>
      <dgm:spPr/>
    </dgm:pt>
    <dgm:pt modelId="{303172CE-AD93-4F5A-B239-9734C7B8D7B7}" type="pres">
      <dgm:prSet presAssocID="{553562D2-1310-4A79-BB62-5CAD8F5DED4C}" presName="compNode" presStyleCnt="0"/>
      <dgm:spPr/>
    </dgm:pt>
    <dgm:pt modelId="{32495F91-FF3F-465D-B525-A9EBDA10E18D}" type="pres">
      <dgm:prSet presAssocID="{553562D2-1310-4A79-BB62-5CAD8F5DED4C}" presName="childRect" presStyleLbl="bgAcc1" presStyleIdx="0" presStyleCnt="2" custScaleY="135301" custLinFactNeighborX="812" custLinFactNeighborY="-1088">
        <dgm:presLayoutVars>
          <dgm:bulletEnabled val="1"/>
        </dgm:presLayoutVars>
      </dgm:prSet>
      <dgm:spPr/>
      <dgm:t>
        <a:bodyPr/>
        <a:lstStyle/>
        <a:p>
          <a:endParaRPr lang="en-US"/>
        </a:p>
      </dgm:t>
    </dgm:pt>
    <dgm:pt modelId="{EA946674-EFFB-49C2-BA2F-4DC47EBB3F81}" type="pres">
      <dgm:prSet presAssocID="{553562D2-1310-4A79-BB62-5CAD8F5DED4C}" presName="parentText" presStyleLbl="node1" presStyleIdx="0" presStyleCnt="0">
        <dgm:presLayoutVars>
          <dgm:chMax val="0"/>
          <dgm:bulletEnabled val="1"/>
        </dgm:presLayoutVars>
      </dgm:prSet>
      <dgm:spPr/>
      <dgm:t>
        <a:bodyPr/>
        <a:lstStyle/>
        <a:p>
          <a:endParaRPr lang="en-US"/>
        </a:p>
      </dgm:t>
    </dgm:pt>
    <dgm:pt modelId="{DAC495B1-7EF5-4F9A-BF1C-8417FE9F1BF4}" type="pres">
      <dgm:prSet presAssocID="{553562D2-1310-4A79-BB62-5CAD8F5DED4C}" presName="parentRect" presStyleLbl="alignNode1" presStyleIdx="0" presStyleCnt="2" custScaleY="87522" custLinFactNeighborX="476" custLinFactNeighborY="33299"/>
      <dgm:spPr/>
      <dgm:t>
        <a:bodyPr/>
        <a:lstStyle/>
        <a:p>
          <a:endParaRPr lang="en-US"/>
        </a:p>
      </dgm:t>
    </dgm:pt>
    <dgm:pt modelId="{F04354EC-45E0-43C7-BE6D-E9FB247D6BF6}" type="pres">
      <dgm:prSet presAssocID="{553562D2-1310-4A79-BB62-5CAD8F5DED4C}" presName="adorn" presStyleLbl="fgAccFollowNode1" presStyleIdx="0" presStyleCnt="2"/>
      <dgm:spPr/>
    </dgm:pt>
    <dgm:pt modelId="{B3BE6170-2986-4D5F-884E-D5E4A1F41166}" type="pres">
      <dgm:prSet presAssocID="{B4AC369A-5522-4AEB-820A-EC4717D38425}" presName="sibTrans" presStyleLbl="sibTrans2D1" presStyleIdx="0" presStyleCnt="0"/>
      <dgm:spPr/>
      <dgm:t>
        <a:bodyPr/>
        <a:lstStyle/>
        <a:p>
          <a:endParaRPr lang="en-US"/>
        </a:p>
      </dgm:t>
    </dgm:pt>
    <dgm:pt modelId="{0527FF9A-6886-41F5-9FD1-F0D8A70CA6D8}" type="pres">
      <dgm:prSet presAssocID="{82658DB0-5221-4AD2-ACD4-A7B5D7E05684}" presName="compNode" presStyleCnt="0"/>
      <dgm:spPr/>
    </dgm:pt>
    <dgm:pt modelId="{BB486543-623E-465A-99EA-E7B62A190033}" type="pres">
      <dgm:prSet presAssocID="{82658DB0-5221-4AD2-ACD4-A7B5D7E05684}" presName="childRect" presStyleLbl="bgAcc1" presStyleIdx="1" presStyleCnt="2" custScaleY="132300" custLinFactNeighborY="637">
        <dgm:presLayoutVars>
          <dgm:bulletEnabled val="1"/>
        </dgm:presLayoutVars>
      </dgm:prSet>
      <dgm:spPr/>
      <dgm:t>
        <a:bodyPr/>
        <a:lstStyle/>
        <a:p>
          <a:endParaRPr lang="en-US"/>
        </a:p>
      </dgm:t>
    </dgm:pt>
    <dgm:pt modelId="{1BB695A3-B3C0-4A97-96AA-61C73173631A}" type="pres">
      <dgm:prSet presAssocID="{82658DB0-5221-4AD2-ACD4-A7B5D7E05684}" presName="parentText" presStyleLbl="node1" presStyleIdx="0" presStyleCnt="0">
        <dgm:presLayoutVars>
          <dgm:chMax val="0"/>
          <dgm:bulletEnabled val="1"/>
        </dgm:presLayoutVars>
      </dgm:prSet>
      <dgm:spPr/>
      <dgm:t>
        <a:bodyPr/>
        <a:lstStyle/>
        <a:p>
          <a:endParaRPr lang="en-US"/>
        </a:p>
      </dgm:t>
    </dgm:pt>
    <dgm:pt modelId="{D80A4CA9-6AC4-4490-8D0D-695684B2CAAD}" type="pres">
      <dgm:prSet presAssocID="{82658DB0-5221-4AD2-ACD4-A7B5D7E05684}" presName="parentRect" presStyleLbl="alignNode1" presStyleIdx="1" presStyleCnt="2" custScaleY="88431" custLinFactNeighborY="47438"/>
      <dgm:spPr/>
      <dgm:t>
        <a:bodyPr/>
        <a:lstStyle/>
        <a:p>
          <a:endParaRPr lang="en-US"/>
        </a:p>
      </dgm:t>
    </dgm:pt>
    <dgm:pt modelId="{3DD11C49-BB66-44DF-809C-6ECFA0DAA0E9}" type="pres">
      <dgm:prSet presAssocID="{82658DB0-5221-4AD2-ACD4-A7B5D7E05684}" presName="adorn" presStyleLbl="fgAccFollowNode1" presStyleIdx="1" presStyleCnt="2"/>
      <dgm:spPr/>
    </dgm:pt>
  </dgm:ptLst>
  <dgm:cxnLst>
    <dgm:cxn modelId="{73E4F51B-FB5E-4DD7-8E87-DF53047B5ABA}" type="presOf" srcId="{EBFE274D-53E8-4092-A806-F1FC0E56856B}" destId="{405A100C-EDE9-4F58-A7C9-3B2AB0B03A42}" srcOrd="0" destOrd="0" presId="urn:microsoft.com/office/officeart/2005/8/layout/bList2#3"/>
    <dgm:cxn modelId="{345C682B-A4AA-4778-879F-57996DCC2FAC}" type="presOf" srcId="{0705FAF3-4B1D-4A64-A301-A5980A65424F}" destId="{32495F91-FF3F-465D-B525-A9EBDA10E18D}" srcOrd="0" destOrd="0" presId="urn:microsoft.com/office/officeart/2005/8/layout/bList2#3"/>
    <dgm:cxn modelId="{2AD06F27-526E-4718-8984-E06A176DFAE7}" type="presOf" srcId="{B4AC369A-5522-4AEB-820A-EC4717D38425}" destId="{B3BE6170-2986-4D5F-884E-D5E4A1F41166}" srcOrd="0" destOrd="0" presId="urn:microsoft.com/office/officeart/2005/8/layout/bList2#3"/>
    <dgm:cxn modelId="{4CAAC625-C13F-4DAC-B13D-C20C0885AF7C}" srcId="{553562D2-1310-4A79-BB62-5CAD8F5DED4C}" destId="{0705FAF3-4B1D-4A64-A301-A5980A65424F}" srcOrd="0" destOrd="0" parTransId="{8FC723A2-AB3A-4300-A362-93B6F0FD0C09}" sibTransId="{B23D6FE4-0263-4745-AD31-509C7F8D6451}"/>
    <dgm:cxn modelId="{9F4A26CF-28C3-4FEC-91FA-162F28A7AB44}" srcId="{82658DB0-5221-4AD2-ACD4-A7B5D7E05684}" destId="{217F7766-A24A-428E-AC68-DB1331A11DC2}" srcOrd="1" destOrd="0" parTransId="{412525A6-98C6-470A-A2A8-F03178C8B9FD}" sibTransId="{8849A2DA-6A34-4D39-85C2-6D26E017C5ED}"/>
    <dgm:cxn modelId="{1BD0BBCB-4541-4ABE-96D8-34FEAB062399}" srcId="{EBFE274D-53E8-4092-A806-F1FC0E56856B}" destId="{553562D2-1310-4A79-BB62-5CAD8F5DED4C}" srcOrd="0" destOrd="0" parTransId="{E14F6DBC-60CF-466B-8570-F9CC0006B381}" sibTransId="{B4AC369A-5522-4AEB-820A-EC4717D38425}"/>
    <dgm:cxn modelId="{2729C581-53AA-4312-802C-7CDB3C30C9AF}" type="presOf" srcId="{DC1D2B76-B1A4-48EE-95E4-75F4787D758E}" destId="{BB486543-623E-465A-99EA-E7B62A190033}" srcOrd="0" destOrd="0" presId="urn:microsoft.com/office/officeart/2005/8/layout/bList2#3"/>
    <dgm:cxn modelId="{5C83F927-F876-4E0E-90E4-1F4F0979777C}" type="presOf" srcId="{217F7766-A24A-428E-AC68-DB1331A11DC2}" destId="{BB486543-623E-465A-99EA-E7B62A190033}" srcOrd="0" destOrd="1" presId="urn:microsoft.com/office/officeart/2005/8/layout/bList2#3"/>
    <dgm:cxn modelId="{1700FC3F-BEAE-47DF-87A1-31E1319C767C}" type="presOf" srcId="{553562D2-1310-4A79-BB62-5CAD8F5DED4C}" destId="{EA946674-EFFB-49C2-BA2F-4DC47EBB3F81}" srcOrd="0" destOrd="0" presId="urn:microsoft.com/office/officeart/2005/8/layout/bList2#3"/>
    <dgm:cxn modelId="{DC40DD1F-E1C2-4C53-BDC3-03C05D91C887}" type="presOf" srcId="{82658DB0-5221-4AD2-ACD4-A7B5D7E05684}" destId="{1BB695A3-B3C0-4A97-96AA-61C73173631A}" srcOrd="0" destOrd="0" presId="urn:microsoft.com/office/officeart/2005/8/layout/bList2#3"/>
    <dgm:cxn modelId="{E4465B46-769E-430E-A636-2805C65E41A3}" srcId="{553562D2-1310-4A79-BB62-5CAD8F5DED4C}" destId="{5363C510-0F81-4116-8DAA-ED8C5C605FD2}" srcOrd="1" destOrd="0" parTransId="{40C58909-E74B-4F89-8ACC-85B9F3B5140D}" sibTransId="{B535E5B3-D1F4-44C1-B1C8-0B71E3E3D14B}"/>
    <dgm:cxn modelId="{A9D776C2-7A30-4521-8509-7DC82830DA0C}" type="presOf" srcId="{553562D2-1310-4A79-BB62-5CAD8F5DED4C}" destId="{DAC495B1-7EF5-4F9A-BF1C-8417FE9F1BF4}" srcOrd="1" destOrd="0" presId="urn:microsoft.com/office/officeart/2005/8/layout/bList2#3"/>
    <dgm:cxn modelId="{2F2F2F5D-D156-4242-A432-47BAF0A4320D}" srcId="{82658DB0-5221-4AD2-ACD4-A7B5D7E05684}" destId="{DC1D2B76-B1A4-48EE-95E4-75F4787D758E}" srcOrd="0" destOrd="0" parTransId="{84A1FBB7-14EF-41EE-81C5-E9668604ACF0}" sibTransId="{32FFB897-4823-4CD3-A4D8-5E17D6CBCB05}"/>
    <dgm:cxn modelId="{0646A6B2-BA59-4709-9C35-A932B4B12D85}" type="presOf" srcId="{5363C510-0F81-4116-8DAA-ED8C5C605FD2}" destId="{32495F91-FF3F-465D-B525-A9EBDA10E18D}" srcOrd="0" destOrd="1" presId="urn:microsoft.com/office/officeart/2005/8/layout/bList2#3"/>
    <dgm:cxn modelId="{26344793-F7FB-4EFC-9EF4-38E3DA414943}" srcId="{EBFE274D-53E8-4092-A806-F1FC0E56856B}" destId="{82658DB0-5221-4AD2-ACD4-A7B5D7E05684}" srcOrd="1" destOrd="0" parTransId="{72FD3312-9D63-4F13-916B-79169F9FB75C}" sibTransId="{889FC52F-42AC-4555-AA34-D54D15D3A0BB}"/>
    <dgm:cxn modelId="{F93BD014-8DC3-4D2C-8B5F-719F91A22B90}" type="presOf" srcId="{82658DB0-5221-4AD2-ACD4-A7B5D7E05684}" destId="{D80A4CA9-6AC4-4490-8D0D-695684B2CAAD}" srcOrd="1" destOrd="0" presId="urn:microsoft.com/office/officeart/2005/8/layout/bList2#3"/>
    <dgm:cxn modelId="{4C0460FD-6DF0-415D-A75C-37E1C1C551FC}" type="presParOf" srcId="{405A100C-EDE9-4F58-A7C9-3B2AB0B03A42}" destId="{303172CE-AD93-4F5A-B239-9734C7B8D7B7}" srcOrd="0" destOrd="0" presId="urn:microsoft.com/office/officeart/2005/8/layout/bList2#3"/>
    <dgm:cxn modelId="{BD9BCBB0-249B-4CBE-995E-E5E5006AAE53}" type="presParOf" srcId="{303172CE-AD93-4F5A-B239-9734C7B8D7B7}" destId="{32495F91-FF3F-465D-B525-A9EBDA10E18D}" srcOrd="0" destOrd="0" presId="urn:microsoft.com/office/officeart/2005/8/layout/bList2#3"/>
    <dgm:cxn modelId="{35B566FD-2EB3-46FE-9244-DB38830C44AC}" type="presParOf" srcId="{303172CE-AD93-4F5A-B239-9734C7B8D7B7}" destId="{EA946674-EFFB-49C2-BA2F-4DC47EBB3F81}" srcOrd="1" destOrd="0" presId="urn:microsoft.com/office/officeart/2005/8/layout/bList2#3"/>
    <dgm:cxn modelId="{1C79B130-6398-48CE-B3A9-7FB48440FF91}" type="presParOf" srcId="{303172CE-AD93-4F5A-B239-9734C7B8D7B7}" destId="{DAC495B1-7EF5-4F9A-BF1C-8417FE9F1BF4}" srcOrd="2" destOrd="0" presId="urn:microsoft.com/office/officeart/2005/8/layout/bList2#3"/>
    <dgm:cxn modelId="{B3B223BC-886D-4E75-B29B-5CF09846A6C8}" type="presParOf" srcId="{303172CE-AD93-4F5A-B239-9734C7B8D7B7}" destId="{F04354EC-45E0-43C7-BE6D-E9FB247D6BF6}" srcOrd="3" destOrd="0" presId="urn:microsoft.com/office/officeart/2005/8/layout/bList2#3"/>
    <dgm:cxn modelId="{87396EEC-0396-49EC-991A-9EF582B2D57A}" type="presParOf" srcId="{405A100C-EDE9-4F58-A7C9-3B2AB0B03A42}" destId="{B3BE6170-2986-4D5F-884E-D5E4A1F41166}" srcOrd="1" destOrd="0" presId="urn:microsoft.com/office/officeart/2005/8/layout/bList2#3"/>
    <dgm:cxn modelId="{6C91B1B5-B7F8-42E5-AC48-A95FBE521B6E}" type="presParOf" srcId="{405A100C-EDE9-4F58-A7C9-3B2AB0B03A42}" destId="{0527FF9A-6886-41F5-9FD1-F0D8A70CA6D8}" srcOrd="2" destOrd="0" presId="urn:microsoft.com/office/officeart/2005/8/layout/bList2#3"/>
    <dgm:cxn modelId="{F462D299-8639-48B2-92A9-AB9094E5AA40}" type="presParOf" srcId="{0527FF9A-6886-41F5-9FD1-F0D8A70CA6D8}" destId="{BB486543-623E-465A-99EA-E7B62A190033}" srcOrd="0" destOrd="0" presId="urn:microsoft.com/office/officeart/2005/8/layout/bList2#3"/>
    <dgm:cxn modelId="{7CEA10A1-C625-43AC-89FF-ACB2E5134C93}" type="presParOf" srcId="{0527FF9A-6886-41F5-9FD1-F0D8A70CA6D8}" destId="{1BB695A3-B3C0-4A97-96AA-61C73173631A}" srcOrd="1" destOrd="0" presId="urn:microsoft.com/office/officeart/2005/8/layout/bList2#3"/>
    <dgm:cxn modelId="{167293B7-092D-4B92-BCC9-D264B7CE0BD1}" type="presParOf" srcId="{0527FF9A-6886-41F5-9FD1-F0D8A70CA6D8}" destId="{D80A4CA9-6AC4-4490-8D0D-695684B2CAAD}" srcOrd="2" destOrd="0" presId="urn:microsoft.com/office/officeart/2005/8/layout/bList2#3"/>
    <dgm:cxn modelId="{D969A643-3FAD-4684-A868-A438BEDBD6AF}" type="presParOf" srcId="{0527FF9A-6886-41F5-9FD1-F0D8A70CA6D8}" destId="{3DD11C49-BB66-44DF-809C-6ECFA0DAA0E9}" srcOrd="3" destOrd="0" presId="urn:microsoft.com/office/officeart/2005/8/layout/b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55FFD8E-3BCE-48C3-B72E-FA7F9588845E}" type="doc">
      <dgm:prSet loTypeId="urn:microsoft.com/office/officeart/2005/8/layout/hProcess9" loCatId="process" qsTypeId="urn:microsoft.com/office/officeart/2005/8/quickstyle/simple1" qsCatId="simple" csTypeId="urn:microsoft.com/office/officeart/2005/8/colors/accent0_3" csCatId="mainScheme" phldr="1"/>
      <dgm:spPr/>
    </dgm:pt>
    <dgm:pt modelId="{E9A43A3B-8614-49AD-8455-F749E5B13744}">
      <dgm:prSet phldrT="[Text]" custT="1"/>
      <dgm:spPr>
        <a:solidFill>
          <a:schemeClr val="accent1"/>
        </a:solidFill>
      </dgm:spPr>
      <dgm:t>
        <a:bodyPr/>
        <a:lstStyle/>
        <a:p>
          <a:r>
            <a:rPr lang="zh-CN" altLang="en-US" sz="2000" dirty="0" smtClean="0">
              <a:solidFill>
                <a:schemeClr val="tx1"/>
              </a:solidFill>
              <a:latin typeface="微软雅黑" pitchFamily="34" charset="-122"/>
              <a:ea typeface="微软雅黑" pitchFamily="34" charset="-122"/>
            </a:rPr>
            <a:t>记录缺陷</a:t>
          </a:r>
          <a:endParaRPr lang="zh-CN" altLang="en-US" sz="2000" dirty="0">
            <a:solidFill>
              <a:schemeClr val="tx1"/>
            </a:solidFill>
            <a:latin typeface="微软雅黑" pitchFamily="34" charset="-122"/>
            <a:ea typeface="微软雅黑" pitchFamily="34" charset="-122"/>
          </a:endParaRPr>
        </a:p>
      </dgm:t>
    </dgm:pt>
    <dgm:pt modelId="{94DDE6A0-AE43-4718-8D36-2FC189A2F684}" type="parTrans" cxnId="{4DAFFFA0-0DD8-4034-95BD-A19ADE971CB7}">
      <dgm:prSet/>
      <dgm:spPr/>
      <dgm:t>
        <a:bodyPr/>
        <a:lstStyle/>
        <a:p>
          <a:endParaRPr lang="en-US">
            <a:solidFill>
              <a:schemeClr val="tx1"/>
            </a:solidFill>
          </a:endParaRPr>
        </a:p>
      </dgm:t>
    </dgm:pt>
    <dgm:pt modelId="{51A11D72-B718-4166-8068-D29F1D5529A6}" type="sibTrans" cxnId="{4DAFFFA0-0DD8-4034-95BD-A19ADE971CB7}">
      <dgm:prSet/>
      <dgm:spPr/>
      <dgm:t>
        <a:bodyPr/>
        <a:lstStyle/>
        <a:p>
          <a:endParaRPr lang="en-US">
            <a:solidFill>
              <a:schemeClr val="tx1"/>
            </a:solidFill>
          </a:endParaRPr>
        </a:p>
      </dgm:t>
    </dgm:pt>
    <dgm:pt modelId="{BDABD818-9EEC-425E-B054-19B7288946B7}">
      <dgm:prSet phldrT="[Text]" custT="1"/>
      <dgm:spPr>
        <a:solidFill>
          <a:schemeClr val="accent1"/>
        </a:solidFill>
      </dgm:spPr>
      <dgm:t>
        <a:bodyPr/>
        <a:lstStyle/>
        <a:p>
          <a:r>
            <a:rPr lang="zh-CN" altLang="en-US" sz="2000" smtClean="0">
              <a:solidFill>
                <a:schemeClr val="tx1"/>
              </a:solidFill>
              <a:latin typeface="微软雅黑" pitchFamily="34" charset="-122"/>
              <a:ea typeface="微软雅黑" pitchFamily="34" charset="-122"/>
            </a:rPr>
            <a:t>缺陷分类</a:t>
          </a:r>
          <a:endParaRPr lang="zh-CN" altLang="en-US" sz="2000" dirty="0">
            <a:solidFill>
              <a:schemeClr val="tx1"/>
            </a:solidFill>
            <a:latin typeface="微软雅黑" pitchFamily="34" charset="-122"/>
            <a:ea typeface="微软雅黑" pitchFamily="34" charset="-122"/>
          </a:endParaRPr>
        </a:p>
      </dgm:t>
    </dgm:pt>
    <dgm:pt modelId="{5B908C19-53FB-47AE-A287-82D2C73B81F3}" type="parTrans" cxnId="{10BA726B-DC55-4283-9A71-F7E590BC307D}">
      <dgm:prSet/>
      <dgm:spPr/>
      <dgm:t>
        <a:bodyPr/>
        <a:lstStyle/>
        <a:p>
          <a:endParaRPr lang="en-US">
            <a:solidFill>
              <a:schemeClr val="tx1"/>
            </a:solidFill>
          </a:endParaRPr>
        </a:p>
      </dgm:t>
    </dgm:pt>
    <dgm:pt modelId="{56D837CA-83BE-4B10-87A6-4F4252054053}" type="sibTrans" cxnId="{10BA726B-DC55-4283-9A71-F7E590BC307D}">
      <dgm:prSet/>
      <dgm:spPr/>
      <dgm:t>
        <a:bodyPr/>
        <a:lstStyle/>
        <a:p>
          <a:endParaRPr lang="en-US">
            <a:solidFill>
              <a:schemeClr val="tx1"/>
            </a:solidFill>
          </a:endParaRPr>
        </a:p>
      </dgm:t>
    </dgm:pt>
    <dgm:pt modelId="{0BD4F871-0467-42A0-8AA9-AB49499543D9}">
      <dgm:prSet phldrT="[Text]" custT="1"/>
      <dgm:spPr>
        <a:solidFill>
          <a:schemeClr val="accent1"/>
        </a:solidFill>
      </dgm:spPr>
      <dgm:t>
        <a:bodyPr/>
        <a:lstStyle/>
        <a:p>
          <a:r>
            <a:rPr lang="zh-CN" altLang="en-US" sz="2000" dirty="0" smtClean="0">
              <a:solidFill>
                <a:schemeClr val="tx1"/>
              </a:solidFill>
              <a:latin typeface="微软雅黑" pitchFamily="34" charset="-122"/>
              <a:ea typeface="微软雅黑" pitchFamily="34" charset="-122"/>
            </a:rPr>
            <a:t>缺陷预防分析</a:t>
          </a:r>
          <a:endParaRPr lang="zh-CN" altLang="en-US" sz="2000" dirty="0">
            <a:solidFill>
              <a:schemeClr val="tx1"/>
            </a:solidFill>
            <a:latin typeface="微软雅黑" pitchFamily="34" charset="-122"/>
            <a:ea typeface="微软雅黑" pitchFamily="34" charset="-122"/>
          </a:endParaRPr>
        </a:p>
      </dgm:t>
    </dgm:pt>
    <dgm:pt modelId="{2B72658B-D300-432E-830C-E1DCE653373F}" type="parTrans" cxnId="{977FB375-0746-4A13-8E1C-D89FFAE1FEBA}">
      <dgm:prSet/>
      <dgm:spPr/>
      <dgm:t>
        <a:bodyPr/>
        <a:lstStyle/>
        <a:p>
          <a:endParaRPr lang="en-US">
            <a:solidFill>
              <a:schemeClr val="tx1"/>
            </a:solidFill>
          </a:endParaRPr>
        </a:p>
      </dgm:t>
    </dgm:pt>
    <dgm:pt modelId="{A3359BF0-60DB-4C7E-8390-42A58DF4E87C}" type="sibTrans" cxnId="{977FB375-0746-4A13-8E1C-D89FFAE1FEBA}">
      <dgm:prSet/>
      <dgm:spPr/>
      <dgm:t>
        <a:bodyPr/>
        <a:lstStyle/>
        <a:p>
          <a:endParaRPr lang="en-US">
            <a:solidFill>
              <a:schemeClr val="tx1"/>
            </a:solidFill>
          </a:endParaRPr>
        </a:p>
      </dgm:t>
    </dgm:pt>
    <dgm:pt modelId="{1BE21913-4AEB-41A7-BCE9-F03986D968C0}">
      <dgm:prSet phldrT="[Text]" custT="1"/>
      <dgm:spPr>
        <a:solidFill>
          <a:schemeClr val="accent1"/>
        </a:solidFill>
      </dgm:spPr>
      <dgm:t>
        <a:bodyPr/>
        <a:lstStyle/>
        <a:p>
          <a:r>
            <a:rPr lang="zh-CN" altLang="en-US" sz="2000" dirty="0" smtClean="0">
              <a:solidFill>
                <a:schemeClr val="tx1"/>
              </a:solidFill>
              <a:latin typeface="微软雅黑" pitchFamily="34" charset="-122"/>
              <a:ea typeface="微软雅黑" pitchFamily="34" charset="-122"/>
            </a:rPr>
            <a:t>编写缺陷分析报告</a:t>
          </a:r>
          <a:endParaRPr lang="zh-CN" altLang="en-US" sz="2000" dirty="0">
            <a:solidFill>
              <a:schemeClr val="tx1"/>
            </a:solidFill>
            <a:latin typeface="微软雅黑" pitchFamily="34" charset="-122"/>
            <a:ea typeface="微软雅黑" pitchFamily="34" charset="-122"/>
          </a:endParaRPr>
        </a:p>
      </dgm:t>
    </dgm:pt>
    <dgm:pt modelId="{051DFDD5-0A51-4A8F-9174-32C5089A23AE}" type="parTrans" cxnId="{43B03305-F893-47B7-8CB0-4E2A26F7F75E}">
      <dgm:prSet/>
      <dgm:spPr/>
      <dgm:t>
        <a:bodyPr/>
        <a:lstStyle/>
        <a:p>
          <a:endParaRPr lang="en-US">
            <a:solidFill>
              <a:schemeClr val="tx1"/>
            </a:solidFill>
          </a:endParaRPr>
        </a:p>
      </dgm:t>
    </dgm:pt>
    <dgm:pt modelId="{8B6EEF6A-5D4A-46D0-BC96-F999C09B7D32}" type="sibTrans" cxnId="{43B03305-F893-47B7-8CB0-4E2A26F7F75E}">
      <dgm:prSet/>
      <dgm:spPr/>
      <dgm:t>
        <a:bodyPr/>
        <a:lstStyle/>
        <a:p>
          <a:endParaRPr lang="en-US">
            <a:solidFill>
              <a:schemeClr val="tx1"/>
            </a:solidFill>
          </a:endParaRPr>
        </a:p>
      </dgm:t>
    </dgm:pt>
    <dgm:pt modelId="{959E53B5-1096-49DC-9FF6-937F8EDDF1B1}" type="pres">
      <dgm:prSet presAssocID="{655FFD8E-3BCE-48C3-B72E-FA7F9588845E}" presName="CompostProcess" presStyleCnt="0">
        <dgm:presLayoutVars>
          <dgm:dir/>
          <dgm:resizeHandles val="exact"/>
        </dgm:presLayoutVars>
      </dgm:prSet>
      <dgm:spPr/>
    </dgm:pt>
    <dgm:pt modelId="{B4144FD3-E6B8-477D-A791-08F59D1C5F33}" type="pres">
      <dgm:prSet presAssocID="{655FFD8E-3BCE-48C3-B72E-FA7F9588845E}" presName="arrow" presStyleLbl="bgShp" presStyleIdx="0" presStyleCnt="1" custScaleX="117647"/>
      <dgm:spPr/>
    </dgm:pt>
    <dgm:pt modelId="{6E0BB7BF-1791-41CF-8DB4-F5A7C46AE4A2}" type="pres">
      <dgm:prSet presAssocID="{655FFD8E-3BCE-48C3-B72E-FA7F9588845E}" presName="linearProcess" presStyleCnt="0"/>
      <dgm:spPr/>
    </dgm:pt>
    <dgm:pt modelId="{4E2592C9-FB0E-48F6-B196-C5FD5A7AD467}" type="pres">
      <dgm:prSet presAssocID="{E9A43A3B-8614-49AD-8455-F749E5B13744}" presName="textNode" presStyleLbl="node1" presStyleIdx="0" presStyleCnt="4">
        <dgm:presLayoutVars>
          <dgm:bulletEnabled val="1"/>
        </dgm:presLayoutVars>
      </dgm:prSet>
      <dgm:spPr/>
      <dgm:t>
        <a:bodyPr/>
        <a:lstStyle/>
        <a:p>
          <a:endParaRPr lang="zh-CN" altLang="en-US"/>
        </a:p>
      </dgm:t>
    </dgm:pt>
    <dgm:pt modelId="{3D827C82-AF87-4410-9E20-45BFF282815C}" type="pres">
      <dgm:prSet presAssocID="{51A11D72-B718-4166-8068-D29F1D5529A6}" presName="sibTrans" presStyleCnt="0"/>
      <dgm:spPr/>
    </dgm:pt>
    <dgm:pt modelId="{5A8A9EF2-D1C5-49A7-BE7F-4915EF6E35B7}" type="pres">
      <dgm:prSet presAssocID="{BDABD818-9EEC-425E-B054-19B7288946B7}" presName="textNode" presStyleLbl="node1" presStyleIdx="1" presStyleCnt="4">
        <dgm:presLayoutVars>
          <dgm:bulletEnabled val="1"/>
        </dgm:presLayoutVars>
      </dgm:prSet>
      <dgm:spPr/>
      <dgm:t>
        <a:bodyPr/>
        <a:lstStyle/>
        <a:p>
          <a:endParaRPr lang="zh-CN" altLang="en-US"/>
        </a:p>
      </dgm:t>
    </dgm:pt>
    <dgm:pt modelId="{9540F326-0AD7-4236-A319-98D9BD0EC50D}" type="pres">
      <dgm:prSet presAssocID="{56D837CA-83BE-4B10-87A6-4F4252054053}" presName="sibTrans" presStyleCnt="0"/>
      <dgm:spPr/>
    </dgm:pt>
    <dgm:pt modelId="{FBD6B655-CE85-4782-A42E-00E247552803}" type="pres">
      <dgm:prSet presAssocID="{0BD4F871-0467-42A0-8AA9-AB49499543D9}" presName="textNode" presStyleLbl="node1" presStyleIdx="2" presStyleCnt="4">
        <dgm:presLayoutVars>
          <dgm:bulletEnabled val="1"/>
        </dgm:presLayoutVars>
      </dgm:prSet>
      <dgm:spPr/>
      <dgm:t>
        <a:bodyPr/>
        <a:lstStyle/>
        <a:p>
          <a:endParaRPr lang="zh-CN" altLang="en-US"/>
        </a:p>
      </dgm:t>
    </dgm:pt>
    <dgm:pt modelId="{9A89D2E0-0486-403C-847F-354A622D6B6A}" type="pres">
      <dgm:prSet presAssocID="{A3359BF0-60DB-4C7E-8390-42A58DF4E87C}" presName="sibTrans" presStyleCnt="0"/>
      <dgm:spPr/>
    </dgm:pt>
    <dgm:pt modelId="{B9360034-29BC-4D06-9D3E-B02560420505}" type="pres">
      <dgm:prSet presAssocID="{1BE21913-4AEB-41A7-BCE9-F03986D968C0}" presName="textNode" presStyleLbl="node1" presStyleIdx="3" presStyleCnt="4">
        <dgm:presLayoutVars>
          <dgm:bulletEnabled val="1"/>
        </dgm:presLayoutVars>
      </dgm:prSet>
      <dgm:spPr/>
      <dgm:t>
        <a:bodyPr/>
        <a:lstStyle/>
        <a:p>
          <a:endParaRPr lang="zh-CN" altLang="en-US"/>
        </a:p>
      </dgm:t>
    </dgm:pt>
  </dgm:ptLst>
  <dgm:cxnLst>
    <dgm:cxn modelId="{A5C2BDEE-00C3-41CB-AC50-BFCB795A0486}" type="presOf" srcId="{0BD4F871-0467-42A0-8AA9-AB49499543D9}" destId="{FBD6B655-CE85-4782-A42E-00E247552803}" srcOrd="0" destOrd="0" presId="urn:microsoft.com/office/officeart/2005/8/layout/hProcess9"/>
    <dgm:cxn modelId="{977FB375-0746-4A13-8E1C-D89FFAE1FEBA}" srcId="{655FFD8E-3BCE-48C3-B72E-FA7F9588845E}" destId="{0BD4F871-0467-42A0-8AA9-AB49499543D9}" srcOrd="2" destOrd="0" parTransId="{2B72658B-D300-432E-830C-E1DCE653373F}" sibTransId="{A3359BF0-60DB-4C7E-8390-42A58DF4E87C}"/>
    <dgm:cxn modelId="{A63E1796-125D-4003-AD0A-DFFA6B76BF7A}" type="presOf" srcId="{BDABD818-9EEC-425E-B054-19B7288946B7}" destId="{5A8A9EF2-D1C5-49A7-BE7F-4915EF6E35B7}" srcOrd="0" destOrd="0" presId="urn:microsoft.com/office/officeart/2005/8/layout/hProcess9"/>
    <dgm:cxn modelId="{8480AA53-1880-4B50-AE13-D985D8AA3C63}" type="presOf" srcId="{1BE21913-4AEB-41A7-BCE9-F03986D968C0}" destId="{B9360034-29BC-4D06-9D3E-B02560420505}" srcOrd="0" destOrd="0" presId="urn:microsoft.com/office/officeart/2005/8/layout/hProcess9"/>
    <dgm:cxn modelId="{10BA726B-DC55-4283-9A71-F7E590BC307D}" srcId="{655FFD8E-3BCE-48C3-B72E-FA7F9588845E}" destId="{BDABD818-9EEC-425E-B054-19B7288946B7}" srcOrd="1" destOrd="0" parTransId="{5B908C19-53FB-47AE-A287-82D2C73B81F3}" sibTransId="{56D837CA-83BE-4B10-87A6-4F4252054053}"/>
    <dgm:cxn modelId="{D6F59644-D3C9-40FC-9106-1EE010DD0787}" type="presOf" srcId="{E9A43A3B-8614-49AD-8455-F749E5B13744}" destId="{4E2592C9-FB0E-48F6-B196-C5FD5A7AD467}" srcOrd="0" destOrd="0" presId="urn:microsoft.com/office/officeart/2005/8/layout/hProcess9"/>
    <dgm:cxn modelId="{43B03305-F893-47B7-8CB0-4E2A26F7F75E}" srcId="{655FFD8E-3BCE-48C3-B72E-FA7F9588845E}" destId="{1BE21913-4AEB-41A7-BCE9-F03986D968C0}" srcOrd="3" destOrd="0" parTransId="{051DFDD5-0A51-4A8F-9174-32C5089A23AE}" sibTransId="{8B6EEF6A-5D4A-46D0-BC96-F999C09B7D32}"/>
    <dgm:cxn modelId="{98BA8C0A-8EF2-4EB9-8572-535DAFF339C5}" type="presOf" srcId="{655FFD8E-3BCE-48C3-B72E-FA7F9588845E}" destId="{959E53B5-1096-49DC-9FF6-937F8EDDF1B1}" srcOrd="0" destOrd="0" presId="urn:microsoft.com/office/officeart/2005/8/layout/hProcess9"/>
    <dgm:cxn modelId="{4DAFFFA0-0DD8-4034-95BD-A19ADE971CB7}" srcId="{655FFD8E-3BCE-48C3-B72E-FA7F9588845E}" destId="{E9A43A3B-8614-49AD-8455-F749E5B13744}" srcOrd="0" destOrd="0" parTransId="{94DDE6A0-AE43-4718-8D36-2FC189A2F684}" sibTransId="{51A11D72-B718-4166-8068-D29F1D5529A6}"/>
    <dgm:cxn modelId="{94E000B0-DD37-47E9-9ECB-07F5E85219C1}" type="presParOf" srcId="{959E53B5-1096-49DC-9FF6-937F8EDDF1B1}" destId="{B4144FD3-E6B8-477D-A791-08F59D1C5F33}" srcOrd="0" destOrd="0" presId="urn:microsoft.com/office/officeart/2005/8/layout/hProcess9"/>
    <dgm:cxn modelId="{D644C9B1-13ED-4102-B94C-2FE97F8D5CFB}" type="presParOf" srcId="{959E53B5-1096-49DC-9FF6-937F8EDDF1B1}" destId="{6E0BB7BF-1791-41CF-8DB4-F5A7C46AE4A2}" srcOrd="1" destOrd="0" presId="urn:microsoft.com/office/officeart/2005/8/layout/hProcess9"/>
    <dgm:cxn modelId="{D8C24EA7-0851-4EB1-8135-0A24E091201B}" type="presParOf" srcId="{6E0BB7BF-1791-41CF-8DB4-F5A7C46AE4A2}" destId="{4E2592C9-FB0E-48F6-B196-C5FD5A7AD467}" srcOrd="0" destOrd="0" presId="urn:microsoft.com/office/officeart/2005/8/layout/hProcess9"/>
    <dgm:cxn modelId="{791A1AC4-D5CB-47C4-BC37-20BE91CB01E7}" type="presParOf" srcId="{6E0BB7BF-1791-41CF-8DB4-F5A7C46AE4A2}" destId="{3D827C82-AF87-4410-9E20-45BFF282815C}" srcOrd="1" destOrd="0" presId="urn:microsoft.com/office/officeart/2005/8/layout/hProcess9"/>
    <dgm:cxn modelId="{9D16A236-4D25-4BA5-AFD1-C2D6D2B06A18}" type="presParOf" srcId="{6E0BB7BF-1791-41CF-8DB4-F5A7C46AE4A2}" destId="{5A8A9EF2-D1C5-49A7-BE7F-4915EF6E35B7}" srcOrd="2" destOrd="0" presId="urn:microsoft.com/office/officeart/2005/8/layout/hProcess9"/>
    <dgm:cxn modelId="{15F9A59B-0DD7-4366-B758-4CDA50DFFB62}" type="presParOf" srcId="{6E0BB7BF-1791-41CF-8DB4-F5A7C46AE4A2}" destId="{9540F326-0AD7-4236-A319-98D9BD0EC50D}" srcOrd="3" destOrd="0" presId="urn:microsoft.com/office/officeart/2005/8/layout/hProcess9"/>
    <dgm:cxn modelId="{8F4DA2D3-840C-4274-9FED-BD9271B4B604}" type="presParOf" srcId="{6E0BB7BF-1791-41CF-8DB4-F5A7C46AE4A2}" destId="{FBD6B655-CE85-4782-A42E-00E247552803}" srcOrd="4" destOrd="0" presId="urn:microsoft.com/office/officeart/2005/8/layout/hProcess9"/>
    <dgm:cxn modelId="{771A76C4-C4C7-48FD-9EC5-D28A83323EEF}" type="presParOf" srcId="{6E0BB7BF-1791-41CF-8DB4-F5A7C46AE4A2}" destId="{9A89D2E0-0486-403C-847F-354A622D6B6A}" srcOrd="5" destOrd="0" presId="urn:microsoft.com/office/officeart/2005/8/layout/hProcess9"/>
    <dgm:cxn modelId="{CBC696A1-BAC4-460A-9B29-F9CD5191CFC2}" type="presParOf" srcId="{6E0BB7BF-1791-41CF-8DB4-F5A7C46AE4A2}" destId="{B9360034-29BC-4D06-9D3E-B02560420505}"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79B0-DA37-488D-A7B4-463802A3C843}">
      <dsp:nvSpPr>
        <dsp:cNvPr id="0" name=""/>
        <dsp:cNvSpPr/>
      </dsp:nvSpPr>
      <dsp:spPr>
        <a:xfrm rot="10800000">
          <a:off x="0" y="0"/>
          <a:ext cx="6096000" cy="680019"/>
        </a:xfrm>
        <a:prstGeom prst="trapezoid">
          <a:avLst>
            <a:gd name="adj" fmla="val 89645"/>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b="1" kern="1200" dirty="0" smtClean="0">
              <a:latin typeface="微软雅黑" pitchFamily="34" charset="-122"/>
              <a:ea typeface="微软雅黑" pitchFamily="34" charset="-122"/>
            </a:rPr>
            <a:t>Urgent</a:t>
          </a:r>
          <a:endParaRPr lang="zh-CN" altLang="en-US" sz="2000" b="1" kern="1200" dirty="0">
            <a:latin typeface="微软雅黑" pitchFamily="34" charset="-122"/>
            <a:ea typeface="微软雅黑" pitchFamily="34" charset="-122"/>
          </a:endParaRPr>
        </a:p>
      </dsp:txBody>
      <dsp:txXfrm rot="-10800000">
        <a:off x="1066799" y="0"/>
        <a:ext cx="3962400" cy="680019"/>
      </dsp:txXfrm>
    </dsp:sp>
    <dsp:sp modelId="{C241CA2F-F236-4497-B273-7C6DBB3CEB7F}">
      <dsp:nvSpPr>
        <dsp:cNvPr id="0" name=""/>
        <dsp:cNvSpPr/>
      </dsp:nvSpPr>
      <dsp:spPr>
        <a:xfrm rot="10800000">
          <a:off x="609599" y="680019"/>
          <a:ext cx="4876800" cy="680019"/>
        </a:xfrm>
        <a:prstGeom prst="trapezoid">
          <a:avLst>
            <a:gd name="adj" fmla="val 89645"/>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b="1" kern="1200" dirty="0" smtClean="0">
              <a:latin typeface="微软雅黑" pitchFamily="34" charset="-122"/>
              <a:ea typeface="微软雅黑" pitchFamily="34" charset="-122"/>
            </a:rPr>
            <a:t>Very High</a:t>
          </a:r>
          <a:endParaRPr lang="zh-CN" altLang="en-US" sz="2000" b="1" kern="1200" dirty="0">
            <a:latin typeface="微软雅黑" pitchFamily="34" charset="-122"/>
            <a:ea typeface="微软雅黑" pitchFamily="34" charset="-122"/>
          </a:endParaRPr>
        </a:p>
      </dsp:txBody>
      <dsp:txXfrm rot="-10800000">
        <a:off x="1463039" y="680019"/>
        <a:ext cx="3169920" cy="680019"/>
      </dsp:txXfrm>
    </dsp:sp>
    <dsp:sp modelId="{A9EBCA6A-CF8C-4AE7-8A3D-3A4D363A4CE0}">
      <dsp:nvSpPr>
        <dsp:cNvPr id="0" name=""/>
        <dsp:cNvSpPr/>
      </dsp:nvSpPr>
      <dsp:spPr>
        <a:xfrm rot="10800000">
          <a:off x="1219199" y="1360037"/>
          <a:ext cx="3657600" cy="680019"/>
        </a:xfrm>
        <a:prstGeom prst="trapezoid">
          <a:avLst>
            <a:gd name="adj" fmla="val 89645"/>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b="1" kern="1200" dirty="0" smtClean="0">
              <a:latin typeface="微软雅黑" pitchFamily="34" charset="-122"/>
              <a:ea typeface="微软雅黑" pitchFamily="34" charset="-122"/>
            </a:rPr>
            <a:t>High</a:t>
          </a:r>
          <a:endParaRPr lang="zh-CN" altLang="en-US" sz="2000" b="1" kern="1200" dirty="0">
            <a:latin typeface="微软雅黑" pitchFamily="34" charset="-122"/>
            <a:ea typeface="微软雅黑" pitchFamily="34" charset="-122"/>
          </a:endParaRPr>
        </a:p>
      </dsp:txBody>
      <dsp:txXfrm rot="-10800000">
        <a:off x="1859279" y="1360037"/>
        <a:ext cx="2377440" cy="680019"/>
      </dsp:txXfrm>
    </dsp:sp>
    <dsp:sp modelId="{18DB5C93-12FD-4686-A525-630C3F3DC9C0}">
      <dsp:nvSpPr>
        <dsp:cNvPr id="0" name=""/>
        <dsp:cNvSpPr/>
      </dsp:nvSpPr>
      <dsp:spPr>
        <a:xfrm rot="10800000">
          <a:off x="1828800" y="2040057"/>
          <a:ext cx="2438400" cy="680019"/>
        </a:xfrm>
        <a:prstGeom prst="trapezoid">
          <a:avLst>
            <a:gd name="adj" fmla="val 89645"/>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b="1" kern="1200" dirty="0" smtClean="0">
              <a:latin typeface="微软雅黑" pitchFamily="34" charset="-122"/>
              <a:ea typeface="微软雅黑" pitchFamily="34" charset="-122"/>
            </a:rPr>
            <a:t>Medium</a:t>
          </a:r>
          <a:endParaRPr lang="zh-CN" altLang="en-US" sz="2000" b="1" kern="1200" dirty="0">
            <a:latin typeface="微软雅黑" pitchFamily="34" charset="-122"/>
            <a:ea typeface="微软雅黑" pitchFamily="34" charset="-122"/>
          </a:endParaRPr>
        </a:p>
      </dsp:txBody>
      <dsp:txXfrm rot="-10800000">
        <a:off x="2255520" y="2040057"/>
        <a:ext cx="1584960" cy="680019"/>
      </dsp:txXfrm>
    </dsp:sp>
    <dsp:sp modelId="{16A931EA-6C4F-4111-BD90-48430934DE24}">
      <dsp:nvSpPr>
        <dsp:cNvPr id="0" name=""/>
        <dsp:cNvSpPr/>
      </dsp:nvSpPr>
      <dsp:spPr>
        <a:xfrm rot="10800000">
          <a:off x="2438400" y="2720076"/>
          <a:ext cx="1219200" cy="680019"/>
        </a:xfrm>
        <a:prstGeom prst="trapezoid">
          <a:avLst>
            <a:gd name="adj" fmla="val 89645"/>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b="1" kern="1200" dirty="0" smtClean="0">
              <a:latin typeface="微软雅黑" pitchFamily="34" charset="-122"/>
              <a:ea typeface="微软雅黑" pitchFamily="34" charset="-122"/>
            </a:rPr>
            <a:t>Low</a:t>
          </a:r>
          <a:endParaRPr lang="zh-CN" altLang="en-US" sz="2000" b="1" kern="1200" dirty="0">
            <a:latin typeface="微软雅黑" pitchFamily="34" charset="-122"/>
            <a:ea typeface="微软雅黑" pitchFamily="34" charset="-122"/>
          </a:endParaRPr>
        </a:p>
      </dsp:txBody>
      <dsp:txXfrm rot="-10800000">
        <a:off x="2438400" y="2720076"/>
        <a:ext cx="1219200" cy="6800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693A6-2036-4742-826F-D3802F5DBDEE}">
      <dsp:nvSpPr>
        <dsp:cNvPr id="0" name=""/>
        <dsp:cNvSpPr/>
      </dsp:nvSpPr>
      <dsp:spPr>
        <a:xfrm>
          <a:off x="2032000" y="0"/>
          <a:ext cx="2032000" cy="1080075"/>
        </a:xfrm>
        <a:prstGeom prst="trapezoid">
          <a:avLst>
            <a:gd name="adj" fmla="val 94068"/>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b="1" kern="1200" dirty="0" smtClean="0">
              <a:latin typeface="微软雅黑" pitchFamily="34" charset="-122"/>
              <a:ea typeface="微软雅黑" pitchFamily="34" charset="-122"/>
            </a:rPr>
            <a:t>High</a:t>
          </a:r>
          <a:endParaRPr lang="zh-CN" altLang="en-US" sz="2000" b="1" kern="1200" dirty="0">
            <a:latin typeface="微软雅黑" pitchFamily="34" charset="-122"/>
            <a:ea typeface="微软雅黑" pitchFamily="34" charset="-122"/>
          </a:endParaRPr>
        </a:p>
      </dsp:txBody>
      <dsp:txXfrm>
        <a:off x="2032000" y="0"/>
        <a:ext cx="2032000" cy="1080075"/>
      </dsp:txXfrm>
    </dsp:sp>
    <dsp:sp modelId="{BFE2ABA1-013B-475C-82F8-07B089DDC914}">
      <dsp:nvSpPr>
        <dsp:cNvPr id="0" name=""/>
        <dsp:cNvSpPr/>
      </dsp:nvSpPr>
      <dsp:spPr>
        <a:xfrm>
          <a:off x="1016000" y="1080075"/>
          <a:ext cx="4064000" cy="1080075"/>
        </a:xfrm>
        <a:prstGeom prst="trapezoid">
          <a:avLst>
            <a:gd name="adj" fmla="val 94068"/>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b="1" kern="1200" dirty="0" smtClean="0">
              <a:latin typeface="微软雅黑" pitchFamily="34" charset="-122"/>
              <a:ea typeface="微软雅黑" pitchFamily="34" charset="-122"/>
            </a:rPr>
            <a:t>Middle</a:t>
          </a:r>
          <a:endParaRPr lang="zh-CN" altLang="en-US" sz="2000" b="1" kern="1200" dirty="0">
            <a:latin typeface="微软雅黑" pitchFamily="34" charset="-122"/>
            <a:ea typeface="微软雅黑" pitchFamily="34" charset="-122"/>
          </a:endParaRPr>
        </a:p>
      </dsp:txBody>
      <dsp:txXfrm>
        <a:off x="1727200" y="1080075"/>
        <a:ext cx="2641600" cy="1080075"/>
      </dsp:txXfrm>
    </dsp:sp>
    <dsp:sp modelId="{219DA70A-C84A-46B0-BCA7-A4A3D08F3956}">
      <dsp:nvSpPr>
        <dsp:cNvPr id="0" name=""/>
        <dsp:cNvSpPr/>
      </dsp:nvSpPr>
      <dsp:spPr>
        <a:xfrm>
          <a:off x="0" y="2160150"/>
          <a:ext cx="6096000" cy="1080075"/>
        </a:xfrm>
        <a:prstGeom prst="trapezoid">
          <a:avLst>
            <a:gd name="adj" fmla="val 94068"/>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b="1" kern="1200" dirty="0" smtClean="0">
              <a:latin typeface="微软雅黑" pitchFamily="34" charset="-122"/>
              <a:ea typeface="微软雅黑" pitchFamily="34" charset="-122"/>
            </a:rPr>
            <a:t>Low</a:t>
          </a:r>
          <a:endParaRPr lang="zh-CN" altLang="en-US" sz="2000" b="1" kern="1200" dirty="0">
            <a:latin typeface="微软雅黑" pitchFamily="34" charset="-122"/>
            <a:ea typeface="微软雅黑" pitchFamily="34" charset="-122"/>
          </a:endParaRPr>
        </a:p>
      </dsp:txBody>
      <dsp:txXfrm>
        <a:off x="1066799" y="2160150"/>
        <a:ext cx="3962400" cy="10800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95F91-FF3F-465D-B525-A9EBDA10E18D}">
      <dsp:nvSpPr>
        <dsp:cNvPr id="0" name=""/>
        <dsp:cNvSpPr/>
      </dsp:nvSpPr>
      <dsp:spPr>
        <a:xfrm>
          <a:off x="2777" y="0"/>
          <a:ext cx="3002572" cy="3345538"/>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添加缺陷</a:t>
          </a:r>
          <a:endParaRPr 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回答相关人员对该缺陷的询问</a:t>
          </a:r>
          <a:endParaRPr lang="en-US" altLang="en-US" sz="1600" kern="1200" dirty="0" smtClean="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修改缺陷的概要、缺陷级别、问题描述、附件附图、缺陷状态、测试版本、测试产品、功能模块、测试状态、问题定位、复测状态、注释评论等</a:t>
          </a:r>
          <a:endParaRPr lang="en-US" altLang="en-US" sz="1600" kern="1200" dirty="0" smtClean="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验证缺陷</a:t>
          </a:r>
          <a:endParaRPr lang="en-US" altLang="en-US" sz="1600" kern="1200" dirty="0" smtClean="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关闭缺陷</a:t>
          </a:r>
          <a:endParaRPr lang="en-US" altLang="zh-CN" sz="1600" kern="1200" dirty="0" smtClean="0">
            <a:latin typeface="微软雅黑" pitchFamily="34" charset="-122"/>
            <a:ea typeface="微软雅黑" pitchFamily="34" charset="-122"/>
          </a:endParaRPr>
        </a:p>
      </dsp:txBody>
      <dsp:txXfrm>
        <a:off x="73131" y="70354"/>
        <a:ext cx="2861864" cy="3275184"/>
      </dsp:txXfrm>
    </dsp:sp>
    <dsp:sp modelId="{DAC495B1-7EF5-4F9A-BF1C-8417FE9F1BF4}">
      <dsp:nvSpPr>
        <dsp:cNvPr id="0" name=""/>
        <dsp:cNvSpPr/>
      </dsp:nvSpPr>
      <dsp:spPr>
        <a:xfrm>
          <a:off x="2777" y="3279540"/>
          <a:ext cx="3002572" cy="963783"/>
        </a:xfrm>
        <a:prstGeom prst="rect">
          <a:avLst/>
        </a:prstGeom>
        <a:solidFill>
          <a:schemeClr val="accen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50800" bIns="0" numCol="1" spcCol="1270" anchor="ctr" anchorCtr="0">
          <a:noAutofit/>
        </a:bodyPr>
        <a:lstStyle/>
        <a:p>
          <a:pPr lvl="0" algn="l" defTabSz="1778000">
            <a:lnSpc>
              <a:spcPct val="90000"/>
            </a:lnSpc>
            <a:spcBef>
              <a:spcPct val="0"/>
            </a:spcBef>
            <a:spcAft>
              <a:spcPct val="35000"/>
            </a:spcAft>
          </a:pPr>
          <a:r>
            <a:rPr lang="zh-CN" altLang="en-US" sz="4000" kern="1200" dirty="0" smtClean="0">
              <a:solidFill>
                <a:schemeClr val="tx1"/>
              </a:solidFill>
              <a:latin typeface="微软雅黑" pitchFamily="34" charset="-122"/>
              <a:ea typeface="微软雅黑" pitchFamily="34" charset="-122"/>
            </a:rPr>
            <a:t>可以</a:t>
          </a:r>
          <a:endParaRPr lang="en-US" sz="4000" kern="1200" dirty="0">
            <a:solidFill>
              <a:schemeClr val="tx1"/>
            </a:solidFill>
            <a:latin typeface="微软雅黑" pitchFamily="34" charset="-122"/>
            <a:ea typeface="微软雅黑" pitchFamily="34" charset="-122"/>
          </a:endParaRPr>
        </a:p>
      </dsp:txBody>
      <dsp:txXfrm>
        <a:off x="2777" y="3279540"/>
        <a:ext cx="2114487" cy="963783"/>
      </dsp:txXfrm>
    </dsp:sp>
    <dsp:sp modelId="{F04354EC-45E0-43C7-BE6D-E9FB247D6BF6}">
      <dsp:nvSpPr>
        <dsp:cNvPr id="0" name=""/>
        <dsp:cNvSpPr/>
      </dsp:nvSpPr>
      <dsp:spPr>
        <a:xfrm>
          <a:off x="1887878" y="3192423"/>
          <a:ext cx="1050900" cy="1050900"/>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486543-623E-465A-99EA-E7B62A190033}">
      <dsp:nvSpPr>
        <dsp:cNvPr id="0" name=""/>
        <dsp:cNvSpPr/>
      </dsp:nvSpPr>
      <dsp:spPr>
        <a:xfrm>
          <a:off x="3556333" y="0"/>
          <a:ext cx="3002572" cy="332785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微软雅黑" pitchFamily="34" charset="-122"/>
              <a:ea typeface="微软雅黑" pitchFamily="34" charset="-122"/>
            </a:rPr>
            <a:t>删除缺陷</a:t>
          </a:r>
          <a:endParaRPr lang="en-US" sz="1800" kern="1200" dirty="0">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itchFamily="34" charset="-122"/>
              <a:ea typeface="微软雅黑" pitchFamily="34" charset="-122"/>
            </a:rPr>
            <a:t>修改缺陷的提交人</a:t>
          </a:r>
          <a:endParaRPr lang="en-US" altLang="en-US" sz="1800" kern="1200" dirty="0" smtClean="0">
            <a:latin typeface="微软雅黑" pitchFamily="34" charset="-122"/>
            <a:ea typeface="微软雅黑" pitchFamily="34" charset="-122"/>
          </a:endParaRPr>
        </a:p>
      </dsp:txBody>
      <dsp:txXfrm>
        <a:off x="3626687" y="70354"/>
        <a:ext cx="2861864" cy="3257500"/>
      </dsp:txXfrm>
    </dsp:sp>
    <dsp:sp modelId="{D80A4CA9-6AC4-4490-8D0D-695684B2CAAD}">
      <dsp:nvSpPr>
        <dsp:cNvPr id="0" name=""/>
        <dsp:cNvSpPr/>
      </dsp:nvSpPr>
      <dsp:spPr>
        <a:xfrm>
          <a:off x="3556333" y="3279538"/>
          <a:ext cx="3002572" cy="963783"/>
        </a:xfrm>
        <a:prstGeom prst="rect">
          <a:avLst/>
        </a:prstGeom>
        <a:solidFill>
          <a:schemeClr val="accent1">
            <a:alpha val="90000"/>
            <a:hueOff val="0"/>
            <a:satOff val="0"/>
            <a:lumOff val="0"/>
            <a:alphaOff val="-40000"/>
          </a:schemeClr>
        </a:solidFill>
        <a:ln w="1270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50800" bIns="0" numCol="1" spcCol="1270" anchor="ctr" anchorCtr="0">
          <a:noAutofit/>
        </a:bodyPr>
        <a:lstStyle/>
        <a:p>
          <a:pPr lvl="0" algn="l" defTabSz="1778000">
            <a:lnSpc>
              <a:spcPct val="90000"/>
            </a:lnSpc>
            <a:spcBef>
              <a:spcPct val="0"/>
            </a:spcBef>
            <a:spcAft>
              <a:spcPct val="35000"/>
            </a:spcAft>
          </a:pPr>
          <a:r>
            <a:rPr lang="zh-CN" altLang="en-US" sz="4000" kern="1200" dirty="0" smtClean="0">
              <a:solidFill>
                <a:schemeClr val="tx1"/>
              </a:solidFill>
              <a:latin typeface="微软雅黑" pitchFamily="34" charset="-122"/>
              <a:ea typeface="微软雅黑" pitchFamily="34" charset="-122"/>
            </a:rPr>
            <a:t>不可以</a:t>
          </a:r>
          <a:endParaRPr lang="en-US" sz="4000" kern="1200" dirty="0">
            <a:solidFill>
              <a:schemeClr val="tx1"/>
            </a:solidFill>
            <a:latin typeface="微软雅黑" pitchFamily="34" charset="-122"/>
            <a:ea typeface="微软雅黑" pitchFamily="34" charset="-122"/>
          </a:endParaRPr>
        </a:p>
      </dsp:txBody>
      <dsp:txXfrm>
        <a:off x="3556333" y="3279538"/>
        <a:ext cx="2114487" cy="963783"/>
      </dsp:txXfrm>
    </dsp:sp>
    <dsp:sp modelId="{3DD11C49-BB66-44DF-809C-6ECFA0DAA0E9}">
      <dsp:nvSpPr>
        <dsp:cNvPr id="0" name=""/>
        <dsp:cNvSpPr/>
      </dsp:nvSpPr>
      <dsp:spPr>
        <a:xfrm>
          <a:off x="5512791" y="3192423"/>
          <a:ext cx="1050900" cy="1050900"/>
        </a:xfrm>
        <a:prstGeom prst="ellipse">
          <a:avLst/>
        </a:prstGeom>
        <a:solidFill>
          <a:schemeClr val="accent1">
            <a:alpha val="90000"/>
            <a:tint val="40000"/>
            <a:hueOff val="0"/>
            <a:satOff val="0"/>
            <a:lumOff val="0"/>
            <a:alphaOff val="-4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BB8C9-081E-4B51-8DD3-FA58E1BE0B51}">
      <dsp:nvSpPr>
        <dsp:cNvPr id="0" name=""/>
        <dsp:cNvSpPr/>
      </dsp:nvSpPr>
      <dsp:spPr>
        <a:xfrm>
          <a:off x="0" y="37468"/>
          <a:ext cx="6499246" cy="1025263"/>
        </a:xfrm>
        <a:prstGeom prst="roundRect">
          <a:avLst/>
        </a:prstGeom>
        <a:solidFill>
          <a:srgbClr val="0096D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bg1"/>
              </a:solidFill>
              <a:latin typeface="微软雅黑" pitchFamily="34" charset="-122"/>
              <a:ea typeface="微软雅黑" pitchFamily="34" charset="-122"/>
            </a:rPr>
            <a:t>有全部管理、修改缺陷的权限。</a:t>
          </a:r>
          <a:endParaRPr lang="en-US" sz="2000" kern="1200" dirty="0">
            <a:solidFill>
              <a:schemeClr val="bg1"/>
            </a:solidFill>
            <a:latin typeface="微软雅黑" pitchFamily="34" charset="-122"/>
            <a:ea typeface="微软雅黑" pitchFamily="34" charset="-122"/>
          </a:endParaRPr>
        </a:p>
      </dsp:txBody>
      <dsp:txXfrm>
        <a:off x="50049" y="87517"/>
        <a:ext cx="6399148" cy="925165"/>
      </dsp:txXfrm>
    </dsp:sp>
    <dsp:sp modelId="{B77062E5-BABA-4918-8AA5-E50E58EF1648}">
      <dsp:nvSpPr>
        <dsp:cNvPr id="0" name=""/>
        <dsp:cNvSpPr/>
      </dsp:nvSpPr>
      <dsp:spPr>
        <a:xfrm>
          <a:off x="0" y="1040566"/>
          <a:ext cx="6499246" cy="1025263"/>
        </a:xfrm>
        <a:prstGeom prst="roundRect">
          <a:avLst/>
        </a:prstGeom>
        <a:solidFill>
          <a:srgbClr val="0096D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bg1"/>
              </a:solidFill>
              <a:latin typeface="微软雅黑" pitchFamily="34" charset="-122"/>
              <a:ea typeface="微软雅黑" pitchFamily="34" charset="-122"/>
            </a:rPr>
            <a:t>指导和分配测试人员针对缺陷的工作。</a:t>
          </a:r>
          <a:endParaRPr lang="en-US" sz="2000" kern="1200" dirty="0">
            <a:solidFill>
              <a:schemeClr val="bg1"/>
            </a:solidFill>
            <a:latin typeface="微软雅黑" pitchFamily="34" charset="-122"/>
            <a:ea typeface="微软雅黑" pitchFamily="34" charset="-122"/>
          </a:endParaRPr>
        </a:p>
      </dsp:txBody>
      <dsp:txXfrm>
        <a:off x="50049" y="1090615"/>
        <a:ext cx="6399148" cy="925165"/>
      </dsp:txXfrm>
    </dsp:sp>
    <dsp:sp modelId="{E6409F2E-67F5-406F-B700-3CE8E479B1E0}">
      <dsp:nvSpPr>
        <dsp:cNvPr id="0" name=""/>
        <dsp:cNvSpPr/>
      </dsp:nvSpPr>
      <dsp:spPr>
        <a:xfrm>
          <a:off x="0" y="2079949"/>
          <a:ext cx="6499246" cy="1025263"/>
        </a:xfrm>
        <a:prstGeom prst="roundRect">
          <a:avLst/>
        </a:prstGeom>
        <a:solidFill>
          <a:srgbClr val="0096D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bg1"/>
              </a:solidFill>
              <a:latin typeface="微软雅黑" pitchFamily="34" charset="-122"/>
              <a:ea typeface="微软雅黑" pitchFamily="34" charset="-122"/>
            </a:rPr>
            <a:t>参与缺陷会审会议，对缺陷的解决方案从测试团队的角度提出意见与建议。</a:t>
          </a:r>
          <a:endParaRPr lang="en-US" sz="2000" kern="1200" dirty="0">
            <a:solidFill>
              <a:schemeClr val="bg1"/>
            </a:solidFill>
            <a:latin typeface="微软雅黑" pitchFamily="34" charset="-122"/>
            <a:ea typeface="微软雅黑" pitchFamily="34" charset="-122"/>
          </a:endParaRPr>
        </a:p>
      </dsp:txBody>
      <dsp:txXfrm>
        <a:off x="50049" y="2129998"/>
        <a:ext cx="6399148" cy="9251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BF484-5238-482C-B1F9-BE0307AF1B84}">
      <dsp:nvSpPr>
        <dsp:cNvPr id="0" name=""/>
        <dsp:cNvSpPr/>
      </dsp:nvSpPr>
      <dsp:spPr>
        <a:xfrm>
          <a:off x="0" y="0"/>
          <a:ext cx="2664866" cy="604629"/>
        </a:xfrm>
        <a:prstGeom prst="roundRect">
          <a:avLst>
            <a:gd name="adj" fmla="val 10000"/>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微软雅黑" pitchFamily="34" charset="-122"/>
              <a:ea typeface="微软雅黑" pitchFamily="34" charset="-122"/>
            </a:rPr>
            <a:t>可以</a:t>
          </a:r>
          <a:endParaRPr lang="en-US" sz="2000" kern="1200" dirty="0">
            <a:solidFill>
              <a:schemeClr val="tx1"/>
            </a:solidFill>
            <a:latin typeface="微软雅黑" pitchFamily="34" charset="-122"/>
            <a:ea typeface="微软雅黑" pitchFamily="34" charset="-122"/>
          </a:endParaRPr>
        </a:p>
      </dsp:txBody>
      <dsp:txXfrm>
        <a:off x="17709" y="17709"/>
        <a:ext cx="2629448" cy="569211"/>
      </dsp:txXfrm>
    </dsp:sp>
    <dsp:sp modelId="{F4D008FA-8182-4CDA-82DA-F47A288EC13E}">
      <dsp:nvSpPr>
        <dsp:cNvPr id="0" name=""/>
        <dsp:cNvSpPr/>
      </dsp:nvSpPr>
      <dsp:spPr>
        <a:xfrm>
          <a:off x="266486" y="604629"/>
          <a:ext cx="179685" cy="454600"/>
        </a:xfrm>
        <a:custGeom>
          <a:avLst/>
          <a:gdLst/>
          <a:ahLst/>
          <a:cxnLst/>
          <a:rect l="0" t="0" r="0" b="0"/>
          <a:pathLst>
            <a:path>
              <a:moveTo>
                <a:pt x="0" y="0"/>
              </a:moveTo>
              <a:lnTo>
                <a:pt x="0" y="454600"/>
              </a:lnTo>
              <a:lnTo>
                <a:pt x="179685" y="45460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3FE673-C25A-4B20-B334-657C1291A784}">
      <dsp:nvSpPr>
        <dsp:cNvPr id="0" name=""/>
        <dsp:cNvSpPr/>
      </dsp:nvSpPr>
      <dsp:spPr>
        <a:xfrm>
          <a:off x="446171" y="756914"/>
          <a:ext cx="2121590" cy="604629"/>
        </a:xfrm>
        <a:prstGeom prst="roundRect">
          <a:avLst>
            <a:gd name="adj" fmla="val 10000"/>
          </a:avLst>
        </a:prstGeom>
        <a:solidFill>
          <a:schemeClr val="l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调查造成缺陷的根本原因</a:t>
          </a:r>
          <a:endParaRPr lang="en-US" sz="1800" kern="1200" dirty="0">
            <a:latin typeface="微软雅黑" pitchFamily="34" charset="-122"/>
            <a:ea typeface="微软雅黑" pitchFamily="34" charset="-122"/>
          </a:endParaRPr>
        </a:p>
      </dsp:txBody>
      <dsp:txXfrm>
        <a:off x="463880" y="774623"/>
        <a:ext cx="2086172" cy="569211"/>
      </dsp:txXfrm>
    </dsp:sp>
    <dsp:sp modelId="{1F80A85B-9B0E-486E-9FF1-86DCE6738313}">
      <dsp:nvSpPr>
        <dsp:cNvPr id="0" name=""/>
        <dsp:cNvSpPr/>
      </dsp:nvSpPr>
      <dsp:spPr>
        <a:xfrm>
          <a:off x="266486" y="604629"/>
          <a:ext cx="179685" cy="1210386"/>
        </a:xfrm>
        <a:custGeom>
          <a:avLst/>
          <a:gdLst/>
          <a:ahLst/>
          <a:cxnLst/>
          <a:rect l="0" t="0" r="0" b="0"/>
          <a:pathLst>
            <a:path>
              <a:moveTo>
                <a:pt x="0" y="0"/>
              </a:moveTo>
              <a:lnTo>
                <a:pt x="0" y="1210386"/>
              </a:lnTo>
              <a:lnTo>
                <a:pt x="179685" y="1210386"/>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B2C5D-C402-4063-8B58-882E83D12C5E}">
      <dsp:nvSpPr>
        <dsp:cNvPr id="0" name=""/>
        <dsp:cNvSpPr/>
      </dsp:nvSpPr>
      <dsp:spPr>
        <a:xfrm>
          <a:off x="446171" y="1512701"/>
          <a:ext cx="2121590" cy="604629"/>
        </a:xfrm>
        <a:prstGeom prst="roundRect">
          <a:avLst>
            <a:gd name="adj" fmla="val 10000"/>
          </a:avLst>
        </a:prstGeom>
        <a:solidFill>
          <a:schemeClr val="lt1">
            <a:alpha val="90000"/>
            <a:hueOff val="0"/>
            <a:satOff val="0"/>
            <a:lumOff val="0"/>
            <a:alphaOff val="0"/>
          </a:schemeClr>
        </a:solidFill>
        <a:ln w="12700" cap="flat" cmpd="sng" algn="ctr">
          <a:solidFill>
            <a:schemeClr val="accent1">
              <a:alpha val="90000"/>
              <a:hueOff val="0"/>
              <a:satOff val="0"/>
              <a:lumOff val="0"/>
              <a:alphaOff val="-6667"/>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评估修复缺陷的风险和代价</a:t>
          </a:r>
          <a:endParaRPr lang="en-US" altLang="en-US" sz="1800" kern="1200" dirty="0">
            <a:latin typeface="微软雅黑" pitchFamily="34" charset="-122"/>
            <a:ea typeface="微软雅黑" pitchFamily="34" charset="-122"/>
          </a:endParaRPr>
        </a:p>
      </dsp:txBody>
      <dsp:txXfrm>
        <a:off x="463880" y="1530410"/>
        <a:ext cx="2086172" cy="569211"/>
      </dsp:txXfrm>
    </dsp:sp>
    <dsp:sp modelId="{3ED5171E-27BB-43E7-8DC2-FCB327B02270}">
      <dsp:nvSpPr>
        <dsp:cNvPr id="0" name=""/>
        <dsp:cNvSpPr/>
      </dsp:nvSpPr>
      <dsp:spPr>
        <a:xfrm>
          <a:off x="266486" y="604629"/>
          <a:ext cx="179685" cy="1966173"/>
        </a:xfrm>
        <a:custGeom>
          <a:avLst/>
          <a:gdLst/>
          <a:ahLst/>
          <a:cxnLst/>
          <a:rect l="0" t="0" r="0" b="0"/>
          <a:pathLst>
            <a:path>
              <a:moveTo>
                <a:pt x="0" y="0"/>
              </a:moveTo>
              <a:lnTo>
                <a:pt x="0" y="1966173"/>
              </a:lnTo>
              <a:lnTo>
                <a:pt x="179685" y="1966173"/>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6B3732-C340-49D1-96AC-FAD7840D3686}">
      <dsp:nvSpPr>
        <dsp:cNvPr id="0" name=""/>
        <dsp:cNvSpPr/>
      </dsp:nvSpPr>
      <dsp:spPr>
        <a:xfrm>
          <a:off x="446171" y="2268487"/>
          <a:ext cx="2121590" cy="604629"/>
        </a:xfrm>
        <a:prstGeom prst="roundRect">
          <a:avLst>
            <a:gd name="adj" fmla="val 10000"/>
          </a:avLst>
        </a:prstGeom>
        <a:solidFill>
          <a:schemeClr val="lt1">
            <a:alpha val="90000"/>
            <a:hueOff val="0"/>
            <a:satOff val="0"/>
            <a:lumOff val="0"/>
            <a:alphaOff val="0"/>
          </a:schemeClr>
        </a:solidFill>
        <a:ln w="12700" cap="flat" cmpd="sng" algn="ctr">
          <a:solidFill>
            <a:schemeClr val="accent1">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修复缺陷</a:t>
          </a:r>
          <a:endParaRPr lang="en-US" altLang="zh-CN" sz="1800" kern="1200" dirty="0">
            <a:latin typeface="微软雅黑" pitchFamily="34" charset="-122"/>
            <a:ea typeface="微软雅黑" pitchFamily="34" charset="-122"/>
          </a:endParaRPr>
        </a:p>
      </dsp:txBody>
      <dsp:txXfrm>
        <a:off x="463880" y="2286196"/>
        <a:ext cx="2086172" cy="569211"/>
      </dsp:txXfrm>
    </dsp:sp>
    <dsp:sp modelId="{0EE7C4E4-4602-4C65-B527-0985C99A35DC}">
      <dsp:nvSpPr>
        <dsp:cNvPr id="0" name=""/>
        <dsp:cNvSpPr/>
      </dsp:nvSpPr>
      <dsp:spPr>
        <a:xfrm>
          <a:off x="266486" y="604629"/>
          <a:ext cx="179685" cy="2721959"/>
        </a:xfrm>
        <a:custGeom>
          <a:avLst/>
          <a:gdLst/>
          <a:ahLst/>
          <a:cxnLst/>
          <a:rect l="0" t="0" r="0" b="0"/>
          <a:pathLst>
            <a:path>
              <a:moveTo>
                <a:pt x="0" y="0"/>
              </a:moveTo>
              <a:lnTo>
                <a:pt x="0" y="2721959"/>
              </a:lnTo>
              <a:lnTo>
                <a:pt x="179685" y="2721959"/>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5F7F12-C04D-4381-B492-B75B18880949}">
      <dsp:nvSpPr>
        <dsp:cNvPr id="0" name=""/>
        <dsp:cNvSpPr/>
      </dsp:nvSpPr>
      <dsp:spPr>
        <a:xfrm>
          <a:off x="446171" y="3024274"/>
          <a:ext cx="2121590" cy="604629"/>
        </a:xfrm>
        <a:prstGeom prst="roundRect">
          <a:avLst>
            <a:gd name="adj" fmla="val 10000"/>
          </a:avLst>
        </a:prstGeom>
        <a:solidFill>
          <a:schemeClr val="lt1">
            <a:alpha val="90000"/>
            <a:hueOff val="0"/>
            <a:satOff val="0"/>
            <a:lumOff val="0"/>
            <a:alphaOff val="0"/>
          </a:schemeClr>
        </a:solidFill>
        <a:ln w="12700" cap="flat" cmpd="sng" algn="ctr">
          <a:solidFill>
            <a:schemeClr val="accent1">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修改缺陷相关信息</a:t>
          </a:r>
          <a:endParaRPr lang="en-US" altLang="zh-CN" sz="1800" kern="1200" dirty="0">
            <a:latin typeface="微软雅黑" pitchFamily="34" charset="-122"/>
            <a:ea typeface="微软雅黑" pitchFamily="34" charset="-122"/>
          </a:endParaRPr>
        </a:p>
      </dsp:txBody>
      <dsp:txXfrm>
        <a:off x="463880" y="3041983"/>
        <a:ext cx="2086172" cy="569211"/>
      </dsp:txXfrm>
    </dsp:sp>
    <dsp:sp modelId="{5C24891E-BD85-41B9-A426-A7A1C9E9813B}">
      <dsp:nvSpPr>
        <dsp:cNvPr id="0" name=""/>
        <dsp:cNvSpPr/>
      </dsp:nvSpPr>
      <dsp:spPr>
        <a:xfrm>
          <a:off x="266486" y="604629"/>
          <a:ext cx="179685" cy="3477745"/>
        </a:xfrm>
        <a:custGeom>
          <a:avLst/>
          <a:gdLst/>
          <a:ahLst/>
          <a:cxnLst/>
          <a:rect l="0" t="0" r="0" b="0"/>
          <a:pathLst>
            <a:path>
              <a:moveTo>
                <a:pt x="0" y="0"/>
              </a:moveTo>
              <a:lnTo>
                <a:pt x="0" y="3477745"/>
              </a:lnTo>
              <a:lnTo>
                <a:pt x="179685" y="3477745"/>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E547A8-5697-4E4F-B88F-41154BB5D252}">
      <dsp:nvSpPr>
        <dsp:cNvPr id="0" name=""/>
        <dsp:cNvSpPr/>
      </dsp:nvSpPr>
      <dsp:spPr>
        <a:xfrm>
          <a:off x="446171" y="3780060"/>
          <a:ext cx="2121590" cy="604629"/>
        </a:xfrm>
        <a:prstGeom prst="roundRect">
          <a:avLst>
            <a:gd name="adj" fmla="val 10000"/>
          </a:avLst>
        </a:prstGeom>
        <a:solidFill>
          <a:schemeClr val="lt1">
            <a:alpha val="90000"/>
            <a:hueOff val="0"/>
            <a:satOff val="0"/>
            <a:lumOff val="0"/>
            <a:alphaOff val="0"/>
          </a:schemeClr>
        </a:solidFill>
        <a:ln w="12700" cap="flat" cmpd="sng" algn="ctr">
          <a:solidFill>
            <a:schemeClr val="accent1">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sz="1800" kern="1200" dirty="0" smtClean="0">
              <a:latin typeface="微软雅黑" pitchFamily="34" charset="-122"/>
              <a:ea typeface="微软雅黑" pitchFamily="34" charset="-122"/>
            </a:rPr>
            <a:t>调整优先级、责任人、缺陷概要等</a:t>
          </a:r>
          <a:r>
            <a:rPr lang="zh-CN" sz="1400" kern="1200" dirty="0" smtClean="0"/>
            <a:t>。</a:t>
          </a:r>
          <a:endParaRPr lang="en-US" altLang="zh-CN" sz="1400" kern="1200" dirty="0"/>
        </a:p>
      </dsp:txBody>
      <dsp:txXfrm>
        <a:off x="463880" y="3797769"/>
        <a:ext cx="2086172" cy="569211"/>
      </dsp:txXfrm>
    </dsp:sp>
    <dsp:sp modelId="{BCB186F0-9483-4984-8A6C-29A5F0438A1C}">
      <dsp:nvSpPr>
        <dsp:cNvPr id="0" name=""/>
        <dsp:cNvSpPr/>
      </dsp:nvSpPr>
      <dsp:spPr>
        <a:xfrm>
          <a:off x="4065259" y="1128"/>
          <a:ext cx="1603222" cy="604629"/>
        </a:xfrm>
        <a:prstGeom prst="roundRect">
          <a:avLst>
            <a:gd name="adj" fmla="val 10000"/>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微软雅黑" pitchFamily="34" charset="-122"/>
              <a:ea typeface="微软雅黑" pitchFamily="34" charset="-122"/>
            </a:rPr>
            <a:t>不可以</a:t>
          </a:r>
          <a:endParaRPr lang="en-US" sz="2000" kern="1200" dirty="0">
            <a:solidFill>
              <a:schemeClr val="tx1"/>
            </a:solidFill>
            <a:latin typeface="微软雅黑" pitchFamily="34" charset="-122"/>
            <a:ea typeface="微软雅黑" pitchFamily="34" charset="-122"/>
          </a:endParaRPr>
        </a:p>
      </dsp:txBody>
      <dsp:txXfrm>
        <a:off x="4082968" y="18837"/>
        <a:ext cx="1567804" cy="569211"/>
      </dsp:txXfrm>
    </dsp:sp>
    <dsp:sp modelId="{0508BBA1-DAB8-4348-A8D0-6344F926CA35}">
      <dsp:nvSpPr>
        <dsp:cNvPr id="0" name=""/>
        <dsp:cNvSpPr/>
      </dsp:nvSpPr>
      <dsp:spPr>
        <a:xfrm>
          <a:off x="4225581" y="605757"/>
          <a:ext cx="160322" cy="453471"/>
        </a:xfrm>
        <a:custGeom>
          <a:avLst/>
          <a:gdLst/>
          <a:ahLst/>
          <a:cxnLst/>
          <a:rect l="0" t="0" r="0" b="0"/>
          <a:pathLst>
            <a:path>
              <a:moveTo>
                <a:pt x="0" y="0"/>
              </a:moveTo>
              <a:lnTo>
                <a:pt x="0" y="453471"/>
              </a:lnTo>
              <a:lnTo>
                <a:pt x="160322" y="453471"/>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0B1DB1-83B4-40F2-8D31-FD661D852F83}">
      <dsp:nvSpPr>
        <dsp:cNvPr id="0" name=""/>
        <dsp:cNvSpPr/>
      </dsp:nvSpPr>
      <dsp:spPr>
        <a:xfrm>
          <a:off x="4385903" y="756914"/>
          <a:ext cx="1282578" cy="604629"/>
        </a:xfrm>
        <a:prstGeom prst="roundRect">
          <a:avLst>
            <a:gd name="adj" fmla="val 10000"/>
          </a:avLst>
        </a:prstGeom>
        <a:solidFill>
          <a:schemeClr val="lt1">
            <a:alpha val="90000"/>
            <a:hueOff val="0"/>
            <a:satOff val="0"/>
            <a:lumOff val="0"/>
            <a:alphaOff val="0"/>
          </a:schemeClr>
        </a:solidFill>
        <a:ln w="12700" cap="flat" cmpd="sng" algn="ctr">
          <a:solidFill>
            <a:schemeClr val="accent1">
              <a:alpha val="90000"/>
              <a:hueOff val="0"/>
              <a:satOff val="0"/>
              <a:lumOff val="0"/>
              <a:alphaOff val="-33333"/>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关闭缺陷</a:t>
          </a:r>
          <a:endParaRPr lang="en-US" sz="1800" kern="1200" dirty="0">
            <a:latin typeface="微软雅黑" pitchFamily="34" charset="-122"/>
            <a:ea typeface="微软雅黑" pitchFamily="34" charset="-122"/>
          </a:endParaRPr>
        </a:p>
      </dsp:txBody>
      <dsp:txXfrm>
        <a:off x="4403612" y="774623"/>
        <a:ext cx="1247160" cy="569211"/>
      </dsp:txXfrm>
    </dsp:sp>
    <dsp:sp modelId="{407166F4-4085-4FF9-B388-39AB79383110}">
      <dsp:nvSpPr>
        <dsp:cNvPr id="0" name=""/>
        <dsp:cNvSpPr/>
      </dsp:nvSpPr>
      <dsp:spPr>
        <a:xfrm>
          <a:off x="4225581" y="605757"/>
          <a:ext cx="160322" cy="1209258"/>
        </a:xfrm>
        <a:custGeom>
          <a:avLst/>
          <a:gdLst/>
          <a:ahLst/>
          <a:cxnLst/>
          <a:rect l="0" t="0" r="0" b="0"/>
          <a:pathLst>
            <a:path>
              <a:moveTo>
                <a:pt x="0" y="0"/>
              </a:moveTo>
              <a:lnTo>
                <a:pt x="0" y="1209258"/>
              </a:lnTo>
              <a:lnTo>
                <a:pt x="160322" y="120925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B67139-76A2-4E18-AE6D-EF4D1D5D437F}">
      <dsp:nvSpPr>
        <dsp:cNvPr id="0" name=""/>
        <dsp:cNvSpPr/>
      </dsp:nvSpPr>
      <dsp:spPr>
        <a:xfrm>
          <a:off x="4385903" y="1512701"/>
          <a:ext cx="1282578" cy="604629"/>
        </a:xfrm>
        <a:prstGeom prst="roundRect">
          <a:avLst>
            <a:gd name="adj" fmla="val 10000"/>
          </a:avLst>
        </a:prstGeom>
        <a:solidFill>
          <a:schemeClr val="lt1">
            <a:alpha val="90000"/>
            <a:hueOff val="0"/>
            <a:satOff val="0"/>
            <a:lumOff val="0"/>
            <a:alphaOff val="0"/>
          </a:schemeClr>
        </a:solidFill>
        <a:ln w="1270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删除缺陷</a:t>
          </a:r>
          <a:endParaRPr lang="en-US" altLang="en-US" sz="1800" kern="1200" dirty="0">
            <a:latin typeface="微软雅黑" pitchFamily="34" charset="-122"/>
            <a:ea typeface="微软雅黑" pitchFamily="34" charset="-122"/>
          </a:endParaRPr>
        </a:p>
      </dsp:txBody>
      <dsp:txXfrm>
        <a:off x="4403612" y="1530410"/>
        <a:ext cx="1247160" cy="5692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95F91-FF3F-465D-B525-A9EBDA10E18D}">
      <dsp:nvSpPr>
        <dsp:cNvPr id="0" name=""/>
        <dsp:cNvSpPr/>
      </dsp:nvSpPr>
      <dsp:spPr>
        <a:xfrm>
          <a:off x="27158" y="0"/>
          <a:ext cx="3002572" cy="3032578"/>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添加缺陷</a:t>
          </a:r>
          <a:endParaRPr 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sz="1600" kern="1200" dirty="0" smtClean="0">
              <a:latin typeface="微软雅黑" pitchFamily="34" charset="-122"/>
              <a:ea typeface="微软雅黑" pitchFamily="34" charset="-122"/>
            </a:rPr>
            <a:t>可添加注释评论、可修改字段、修改缺陷概要、问题描述、附件附图、缺陷状态（不过无法直接标为</a:t>
          </a:r>
          <a:r>
            <a:rPr lang="en-US" sz="1600" kern="1200" dirty="0" smtClean="0">
              <a:latin typeface="微软雅黑" pitchFamily="34" charset="-122"/>
              <a:ea typeface="微软雅黑" pitchFamily="34" charset="-122"/>
            </a:rPr>
            <a:t>closed</a:t>
          </a:r>
          <a:r>
            <a:rPr lang="zh-CN" sz="1600" kern="1200" dirty="0" smtClean="0">
              <a:latin typeface="微软雅黑" pitchFamily="34" charset="-122"/>
              <a:ea typeface="微软雅黑" pitchFamily="34" charset="-122"/>
            </a:rPr>
            <a:t>）、修改人、优先级别、问题定位、处理意见、注释评论、是否复现、责任人、待测版本。</a:t>
          </a:r>
          <a:endParaRPr lang="en-US" altLang="zh-CN" sz="1600" kern="1200" dirty="0" smtClean="0">
            <a:latin typeface="微软雅黑" pitchFamily="34" charset="-122"/>
            <a:ea typeface="微软雅黑" pitchFamily="34" charset="-122"/>
          </a:endParaRPr>
        </a:p>
      </dsp:txBody>
      <dsp:txXfrm>
        <a:off x="97512" y="70354"/>
        <a:ext cx="2861864" cy="2962224"/>
      </dsp:txXfrm>
    </dsp:sp>
    <dsp:sp modelId="{DAC495B1-7EF5-4F9A-BF1C-8417FE9F1BF4}">
      <dsp:nvSpPr>
        <dsp:cNvPr id="0" name=""/>
        <dsp:cNvSpPr/>
      </dsp:nvSpPr>
      <dsp:spPr>
        <a:xfrm>
          <a:off x="17069" y="3038613"/>
          <a:ext cx="3002572" cy="843522"/>
        </a:xfrm>
        <a:prstGeom prst="rect">
          <a:avLst/>
        </a:prstGeom>
        <a:solidFill>
          <a:schemeClr val="accen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50800" bIns="0" numCol="1" spcCol="1270" anchor="ctr" anchorCtr="0">
          <a:noAutofit/>
        </a:bodyPr>
        <a:lstStyle/>
        <a:p>
          <a:pPr lvl="0" algn="l" defTabSz="1778000">
            <a:lnSpc>
              <a:spcPct val="90000"/>
            </a:lnSpc>
            <a:spcBef>
              <a:spcPct val="0"/>
            </a:spcBef>
            <a:spcAft>
              <a:spcPct val="35000"/>
            </a:spcAft>
          </a:pPr>
          <a:r>
            <a:rPr lang="zh-CN" altLang="en-US" sz="4000" kern="1200" dirty="0" smtClean="0">
              <a:solidFill>
                <a:schemeClr val="tx1"/>
              </a:solidFill>
              <a:latin typeface="微软雅黑" pitchFamily="34" charset="-122"/>
              <a:ea typeface="微软雅黑" pitchFamily="34" charset="-122"/>
            </a:rPr>
            <a:t>可以</a:t>
          </a:r>
          <a:endParaRPr lang="en-US" sz="4000" kern="1200" dirty="0">
            <a:solidFill>
              <a:schemeClr val="tx1"/>
            </a:solidFill>
            <a:latin typeface="微软雅黑" pitchFamily="34" charset="-122"/>
            <a:ea typeface="微软雅黑" pitchFamily="34" charset="-122"/>
          </a:endParaRPr>
        </a:p>
      </dsp:txBody>
      <dsp:txXfrm>
        <a:off x="17069" y="3038613"/>
        <a:ext cx="2114487" cy="843522"/>
      </dsp:txXfrm>
    </dsp:sp>
    <dsp:sp modelId="{F04354EC-45E0-43C7-BE6D-E9FB247D6BF6}">
      <dsp:nvSpPr>
        <dsp:cNvPr id="0" name=""/>
        <dsp:cNvSpPr/>
      </dsp:nvSpPr>
      <dsp:spPr>
        <a:xfrm>
          <a:off x="2202202" y="2810645"/>
          <a:ext cx="1050900" cy="1050900"/>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486543-623E-465A-99EA-E7B62A190033}">
      <dsp:nvSpPr>
        <dsp:cNvPr id="0" name=""/>
        <dsp:cNvSpPr/>
      </dsp:nvSpPr>
      <dsp:spPr>
        <a:xfrm>
          <a:off x="3513456" y="51683"/>
          <a:ext cx="3002572" cy="296531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修复缺陷</a:t>
          </a:r>
          <a:endParaRPr 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关闭缺陷</a:t>
          </a:r>
          <a:endParaRPr lang="en-US" altLang="en-US" sz="1600" kern="1200" dirty="0" smtClean="0">
            <a:latin typeface="微软雅黑" pitchFamily="34" charset="-122"/>
            <a:ea typeface="微软雅黑" pitchFamily="34" charset="-122"/>
          </a:endParaRPr>
        </a:p>
      </dsp:txBody>
      <dsp:txXfrm>
        <a:off x="3582937" y="121164"/>
        <a:ext cx="2863610" cy="2895834"/>
      </dsp:txXfrm>
    </dsp:sp>
    <dsp:sp modelId="{D80A4CA9-6AC4-4490-8D0D-695684B2CAAD}">
      <dsp:nvSpPr>
        <dsp:cNvPr id="0" name=""/>
        <dsp:cNvSpPr/>
      </dsp:nvSpPr>
      <dsp:spPr>
        <a:xfrm>
          <a:off x="3513456" y="3029852"/>
          <a:ext cx="3002572" cy="852283"/>
        </a:xfrm>
        <a:prstGeom prst="rect">
          <a:avLst/>
        </a:prstGeom>
        <a:solidFill>
          <a:schemeClr val="accent1">
            <a:alpha val="90000"/>
            <a:hueOff val="0"/>
            <a:satOff val="0"/>
            <a:lumOff val="0"/>
            <a:alphaOff val="-40000"/>
          </a:schemeClr>
        </a:solidFill>
        <a:ln w="1270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50800" bIns="0" numCol="1" spcCol="1270" anchor="ctr" anchorCtr="0">
          <a:noAutofit/>
        </a:bodyPr>
        <a:lstStyle/>
        <a:p>
          <a:pPr lvl="0" algn="l" defTabSz="1778000">
            <a:lnSpc>
              <a:spcPct val="90000"/>
            </a:lnSpc>
            <a:spcBef>
              <a:spcPct val="0"/>
            </a:spcBef>
            <a:spcAft>
              <a:spcPct val="35000"/>
            </a:spcAft>
          </a:pPr>
          <a:r>
            <a:rPr lang="zh-CN" altLang="en-US" sz="4000" kern="1200" dirty="0" smtClean="0">
              <a:solidFill>
                <a:schemeClr val="tx1"/>
              </a:solidFill>
              <a:latin typeface="微软雅黑" pitchFamily="34" charset="-122"/>
              <a:ea typeface="微软雅黑" pitchFamily="34" charset="-122"/>
            </a:rPr>
            <a:t>不可以</a:t>
          </a:r>
          <a:endParaRPr lang="en-US" sz="4000" kern="1200" dirty="0">
            <a:solidFill>
              <a:schemeClr val="tx1"/>
            </a:solidFill>
            <a:latin typeface="微软雅黑" pitchFamily="34" charset="-122"/>
            <a:ea typeface="微软雅黑" pitchFamily="34" charset="-122"/>
          </a:endParaRPr>
        </a:p>
      </dsp:txBody>
      <dsp:txXfrm>
        <a:off x="3513456" y="3029852"/>
        <a:ext cx="2114487" cy="852283"/>
      </dsp:txXfrm>
    </dsp:sp>
    <dsp:sp modelId="{3DD11C49-BB66-44DF-809C-6ECFA0DAA0E9}">
      <dsp:nvSpPr>
        <dsp:cNvPr id="0" name=""/>
        <dsp:cNvSpPr/>
      </dsp:nvSpPr>
      <dsp:spPr>
        <a:xfrm>
          <a:off x="5712882" y="2793829"/>
          <a:ext cx="1050900" cy="1050900"/>
        </a:xfrm>
        <a:prstGeom prst="ellipse">
          <a:avLst/>
        </a:prstGeom>
        <a:solidFill>
          <a:schemeClr val="accent1">
            <a:alpha val="90000"/>
            <a:tint val="40000"/>
            <a:hueOff val="0"/>
            <a:satOff val="0"/>
            <a:lumOff val="0"/>
            <a:alphaOff val="-4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44FD3-E6B8-477D-A791-08F59D1C5F33}">
      <dsp:nvSpPr>
        <dsp:cNvPr id="0" name=""/>
        <dsp:cNvSpPr/>
      </dsp:nvSpPr>
      <dsp:spPr>
        <a:xfrm>
          <a:off x="2" y="0"/>
          <a:ext cx="8229595" cy="406400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592C9-FB0E-48F6-B196-C5FD5A7AD467}">
      <dsp:nvSpPr>
        <dsp:cNvPr id="0" name=""/>
        <dsp:cNvSpPr/>
      </dsp:nvSpPr>
      <dsp:spPr>
        <a:xfrm>
          <a:off x="2812" y="1219199"/>
          <a:ext cx="1827549" cy="1625600"/>
        </a:xfrm>
        <a:prstGeom prst="round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微软雅黑" pitchFamily="34" charset="-122"/>
              <a:ea typeface="微软雅黑" pitchFamily="34" charset="-122"/>
            </a:rPr>
            <a:t>记录缺陷</a:t>
          </a:r>
          <a:endParaRPr lang="zh-CN" altLang="en-US" sz="2000" kern="1200" dirty="0">
            <a:solidFill>
              <a:schemeClr val="tx1"/>
            </a:solidFill>
            <a:latin typeface="微软雅黑" pitchFamily="34" charset="-122"/>
            <a:ea typeface="微软雅黑" pitchFamily="34" charset="-122"/>
          </a:endParaRPr>
        </a:p>
      </dsp:txBody>
      <dsp:txXfrm>
        <a:off x="82167" y="1298554"/>
        <a:ext cx="1668839" cy="1466890"/>
      </dsp:txXfrm>
    </dsp:sp>
    <dsp:sp modelId="{5A8A9EF2-D1C5-49A7-BE7F-4915EF6E35B7}">
      <dsp:nvSpPr>
        <dsp:cNvPr id="0" name=""/>
        <dsp:cNvSpPr/>
      </dsp:nvSpPr>
      <dsp:spPr>
        <a:xfrm>
          <a:off x="2134954" y="1219199"/>
          <a:ext cx="1827549" cy="1625600"/>
        </a:xfrm>
        <a:prstGeom prst="round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chemeClr val="tx1"/>
              </a:solidFill>
              <a:latin typeface="微软雅黑" pitchFamily="34" charset="-122"/>
              <a:ea typeface="微软雅黑" pitchFamily="34" charset="-122"/>
            </a:rPr>
            <a:t>缺陷分类</a:t>
          </a:r>
          <a:endParaRPr lang="zh-CN" altLang="en-US" sz="2000" kern="1200" dirty="0">
            <a:solidFill>
              <a:schemeClr val="tx1"/>
            </a:solidFill>
            <a:latin typeface="微软雅黑" pitchFamily="34" charset="-122"/>
            <a:ea typeface="微软雅黑" pitchFamily="34" charset="-122"/>
          </a:endParaRPr>
        </a:p>
      </dsp:txBody>
      <dsp:txXfrm>
        <a:off x="2214309" y="1298554"/>
        <a:ext cx="1668839" cy="1466890"/>
      </dsp:txXfrm>
    </dsp:sp>
    <dsp:sp modelId="{FBD6B655-CE85-4782-A42E-00E247552803}">
      <dsp:nvSpPr>
        <dsp:cNvPr id="0" name=""/>
        <dsp:cNvSpPr/>
      </dsp:nvSpPr>
      <dsp:spPr>
        <a:xfrm>
          <a:off x="4267095" y="1219199"/>
          <a:ext cx="1827549" cy="1625600"/>
        </a:xfrm>
        <a:prstGeom prst="round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微软雅黑" pitchFamily="34" charset="-122"/>
              <a:ea typeface="微软雅黑" pitchFamily="34" charset="-122"/>
            </a:rPr>
            <a:t>缺陷预防分析</a:t>
          </a:r>
          <a:endParaRPr lang="zh-CN" altLang="en-US" sz="2000" kern="1200" dirty="0">
            <a:solidFill>
              <a:schemeClr val="tx1"/>
            </a:solidFill>
            <a:latin typeface="微软雅黑" pitchFamily="34" charset="-122"/>
            <a:ea typeface="微软雅黑" pitchFamily="34" charset="-122"/>
          </a:endParaRPr>
        </a:p>
      </dsp:txBody>
      <dsp:txXfrm>
        <a:off x="4346450" y="1298554"/>
        <a:ext cx="1668839" cy="1466890"/>
      </dsp:txXfrm>
    </dsp:sp>
    <dsp:sp modelId="{B9360034-29BC-4D06-9D3E-B02560420505}">
      <dsp:nvSpPr>
        <dsp:cNvPr id="0" name=""/>
        <dsp:cNvSpPr/>
      </dsp:nvSpPr>
      <dsp:spPr>
        <a:xfrm>
          <a:off x="6399237" y="1219199"/>
          <a:ext cx="1827549" cy="1625600"/>
        </a:xfrm>
        <a:prstGeom prst="round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微软雅黑" pitchFamily="34" charset="-122"/>
              <a:ea typeface="微软雅黑" pitchFamily="34" charset="-122"/>
            </a:rPr>
            <a:t>编写缺陷分析报告</a:t>
          </a:r>
          <a:endParaRPr lang="zh-CN" altLang="en-US" sz="2000" kern="1200" dirty="0">
            <a:solidFill>
              <a:schemeClr val="tx1"/>
            </a:solidFill>
            <a:latin typeface="微软雅黑" pitchFamily="34" charset="-122"/>
            <a:ea typeface="微软雅黑" pitchFamily="34" charset="-122"/>
          </a:endParaRPr>
        </a:p>
      </dsp:txBody>
      <dsp:txXfrm>
        <a:off x="6478592" y="1298554"/>
        <a:ext cx="1668839" cy="1466890"/>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List2#3">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0213"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微软雅黑" panose="020B0503020204020204" pitchFamily="34" charset="-122"/>
                <a:ea typeface="微软雅黑" panose="020B0503020204020204" pitchFamily="34" charset="-122"/>
              </a:defRPr>
            </a:lvl1pPr>
          </a:lstStyle>
          <a:p>
            <a:pPr>
              <a:defRPr/>
            </a:pPr>
            <a:endParaRPr lang="zh-CN" altLang="zh-CN" dirty="0"/>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a:latin typeface="微软雅黑" panose="020B0503020204020204" pitchFamily="34" charset="-122"/>
                <a:ea typeface="微软雅黑" panose="020B0503020204020204" pitchFamily="34" charset="-122"/>
              </a:defRPr>
            </a:lvl1pPr>
          </a:lstStyle>
          <a:p>
            <a:pPr>
              <a:defRPr/>
            </a:pPr>
            <a:fld id="{B3B35DDA-0306-4B9B-9774-03571D8754B9}" type="datetime1">
              <a:rPr lang="zh-CN" altLang="en-US" smtClean="0"/>
              <a:pPr>
                <a:defRPr/>
              </a:pPr>
              <a:t>2018/6/10</a:t>
            </a:fld>
            <a:endParaRPr lang="zh-CN" altLang="en-US" sz="1200" dirty="0"/>
          </a:p>
        </p:txBody>
      </p:sp>
      <p:sp>
        <p:nvSpPr>
          <p:cNvPr id="16388"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6389"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defRPr>
                <a:solidFill>
                  <a:schemeClr val="tx1"/>
                </a:solidFill>
                <a:latin typeface="Arial" panose="020B0604020202020204" pitchFamily="34" charset="0"/>
                <a:ea typeface="宋体" panose="02010600030101010101" pitchFamily="2" charset="-122"/>
              </a:defRPr>
            </a:lvl1pPr>
            <a:lvl2pPr marL="742950" indent="-285750" defTabSz="0">
              <a:defRPr>
                <a:solidFill>
                  <a:schemeClr val="tx1"/>
                </a:solidFill>
                <a:latin typeface="Arial" panose="020B0604020202020204" pitchFamily="34" charset="0"/>
                <a:ea typeface="宋体" panose="02010600030101010101" pitchFamily="2" charset="-122"/>
              </a:defRPr>
            </a:lvl2pPr>
            <a:lvl3pPr marL="1143000" indent="-228600" defTabSz="0">
              <a:defRPr>
                <a:solidFill>
                  <a:schemeClr val="tx1"/>
                </a:solidFill>
                <a:latin typeface="Arial" panose="020B0604020202020204" pitchFamily="34" charset="0"/>
                <a:ea typeface="宋体" panose="02010600030101010101" pitchFamily="2" charset="-122"/>
              </a:defRPr>
            </a:lvl3pPr>
            <a:lvl4pPr marL="1600200" indent="-228600" defTabSz="0">
              <a:defRPr>
                <a:solidFill>
                  <a:schemeClr val="tx1"/>
                </a:solidFill>
                <a:latin typeface="Arial" panose="020B0604020202020204" pitchFamily="34" charset="0"/>
                <a:ea typeface="宋体" panose="02010600030101010101" pitchFamily="2" charset="-122"/>
              </a:defRPr>
            </a:lvl4pPr>
            <a:lvl5pPr marL="2057400" indent="-228600" defTabSz="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pPr>
            <a:r>
              <a:rPr lang="zh-CN" sz="1200" dirty="0">
                <a:latin typeface="微软雅黑" panose="020B0503020204020204" pitchFamily="34" charset="-122"/>
                <a:ea typeface="微软雅黑" panose="020B0503020204020204" pitchFamily="34" charset="-122"/>
              </a:rPr>
              <a:t>单击此处编辑母版文本样式</a:t>
            </a:r>
          </a:p>
          <a:p>
            <a:pPr>
              <a:spcBef>
                <a:spcPct val="30000"/>
              </a:spcBef>
            </a:pPr>
            <a:r>
              <a:rPr lang="zh-CN" sz="1200" dirty="0">
                <a:latin typeface="微软雅黑" panose="020B0503020204020204" pitchFamily="34" charset="-122"/>
                <a:ea typeface="微软雅黑" panose="020B0503020204020204" pitchFamily="34" charset="-122"/>
              </a:rPr>
              <a:t>第二级</a:t>
            </a:r>
          </a:p>
          <a:p>
            <a:pPr>
              <a:spcBef>
                <a:spcPct val="30000"/>
              </a:spcBef>
            </a:pPr>
            <a:r>
              <a:rPr lang="zh-CN" sz="1200" dirty="0">
                <a:latin typeface="微软雅黑" panose="020B0503020204020204" pitchFamily="34" charset="-122"/>
                <a:ea typeface="微软雅黑" panose="020B0503020204020204" pitchFamily="34" charset="-122"/>
              </a:rPr>
              <a:t>第三级</a:t>
            </a:r>
          </a:p>
          <a:p>
            <a:pPr>
              <a:spcBef>
                <a:spcPct val="30000"/>
              </a:spcBef>
            </a:pPr>
            <a:r>
              <a:rPr lang="zh-CN" sz="1200" dirty="0">
                <a:latin typeface="微软雅黑" panose="020B0503020204020204" pitchFamily="34" charset="-122"/>
                <a:ea typeface="微软雅黑" panose="020B0503020204020204" pitchFamily="34" charset="-122"/>
              </a:rPr>
              <a:t>第四级</a:t>
            </a:r>
          </a:p>
          <a:p>
            <a:pPr>
              <a:spcBef>
                <a:spcPct val="30000"/>
              </a:spcBef>
            </a:pPr>
            <a:r>
              <a:rPr lang="zh-CN" sz="1200" dirty="0">
                <a:latin typeface="微软雅黑" panose="020B0503020204020204" pitchFamily="34" charset="-122"/>
                <a:ea typeface="微软雅黑" panose="020B0503020204020204" pitchFamily="34" charset="-122"/>
              </a:rPr>
              <a:t>第五级</a:t>
            </a: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微软雅黑" panose="020B0503020204020204" pitchFamily="34" charset="-122"/>
                <a:ea typeface="微软雅黑" panose="020B0503020204020204" pitchFamily="34" charset="-122"/>
              </a:defRPr>
            </a:lvl1pPr>
          </a:lstStyle>
          <a:p>
            <a:pPr>
              <a:defRPr/>
            </a:pPr>
            <a:endParaRPr lang="zh-CN" altLang="zh-CN" dirty="0"/>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mtClean="0">
                <a:latin typeface="微软雅黑" panose="020B0503020204020204" pitchFamily="34" charset="-122"/>
                <a:ea typeface="微软雅黑" panose="020B0503020204020204" pitchFamily="34" charset="-122"/>
              </a:defRPr>
            </a:lvl1pPr>
          </a:lstStyle>
          <a:p>
            <a:pPr>
              <a:defRPr/>
            </a:pPr>
            <a:fld id="{9319D11C-2C7B-4689-925A-7429BB8D9B44}" type="slidenum">
              <a:rPr lang="zh-CN" altLang="en-US" smtClean="0"/>
              <a:pPr>
                <a:defRPr/>
              </a:pPr>
              <a:t>‹#›</a:t>
            </a:fld>
            <a:endParaRPr lang="zh-CN" altLang="en-US" sz="1200" dirty="0"/>
          </a:p>
        </p:txBody>
      </p:sp>
    </p:spTree>
    <p:extLst>
      <p:ext uri="{BB962C8B-B14F-4D97-AF65-F5344CB8AC3E}">
        <p14:creationId xmlns:p14="http://schemas.microsoft.com/office/powerpoint/2010/main" val="2785932652"/>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问：程序猿最讨厌康熙的哪个儿子。答：胤禩。因为他是八阿哥（</a:t>
            </a:r>
            <a:r>
              <a:rPr lang="en-US" altLang="zh-CN" dirty="0" smtClean="0">
                <a:latin typeface="微软雅黑" panose="020B0503020204020204" pitchFamily="34" charset="-122"/>
                <a:ea typeface="微软雅黑" panose="020B0503020204020204" pitchFamily="34" charset="-122"/>
              </a:rPr>
              <a:t>bug</a:t>
            </a:r>
            <a:r>
              <a:rPr lang="zh-CN" altLang="en-US" dirty="0" smtClean="0">
                <a:latin typeface="微软雅黑" panose="020B0503020204020204" pitchFamily="34" charset="-122"/>
                <a:ea typeface="微软雅黑" panose="020B0503020204020204" pitchFamily="34" charset="-122"/>
              </a:rPr>
              <a:t>）</a:t>
            </a:r>
            <a:br>
              <a:rPr lang="zh-CN" altLang="en-US" dirty="0" smtClean="0">
                <a:latin typeface="微软雅黑" panose="020B0503020204020204" pitchFamily="34" charset="-122"/>
                <a:ea typeface="微软雅黑" panose="020B0503020204020204" pitchFamily="34" charset="-122"/>
              </a:rPr>
            </a:br>
            <a:r>
              <a:rPr lang="en-US" altLang="zh-CN" dirty="0" smtClean="0">
                <a:latin typeface="微软雅黑" panose="020B0503020204020204" pitchFamily="34" charset="-122"/>
                <a:ea typeface="微软雅黑" panose="020B0503020204020204" pitchFamily="34" charset="-122"/>
              </a:rPr>
              <a:t>======</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比如这个笑话，那来所缺陷管理那节课的破冰，开场环节就很合适 </a:t>
            </a:r>
          </a:p>
          <a:p>
            <a:endParaRPr lang="zh-CN" altLang="en-US"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B3B35DDA-0306-4B9B-9774-03571D8754B9}" type="datetime1">
              <a:rPr lang="zh-CN" altLang="en-US" smtClean="0"/>
              <a:pPr>
                <a:defRPr/>
              </a:pPr>
              <a:t>2018/6/10</a:t>
            </a:fld>
            <a:endParaRPr lang="zh-CN" altLang="en-US" sz="1200"/>
          </a:p>
        </p:txBody>
      </p:sp>
      <p:sp>
        <p:nvSpPr>
          <p:cNvPr id="5" name="灯片编号占位符 4"/>
          <p:cNvSpPr>
            <a:spLocks noGrp="1"/>
          </p:cNvSpPr>
          <p:nvPr>
            <p:ph type="sldNum" sz="quarter" idx="11"/>
          </p:nvPr>
        </p:nvSpPr>
        <p:spPr/>
        <p:txBody>
          <a:bodyPr/>
          <a:lstStyle/>
          <a:p>
            <a:pPr>
              <a:defRPr/>
            </a:pPr>
            <a:fld id="{9319D11C-2C7B-4689-925A-7429BB8D9B44}" type="slidenum">
              <a:rPr lang="zh-CN" altLang="en-US" smtClean="0"/>
              <a:pPr>
                <a:defRPr/>
              </a:pPr>
              <a:t>1</a:t>
            </a:fld>
            <a:endParaRPr lang="zh-CN" altLang="en-US" sz="1200"/>
          </a:p>
        </p:txBody>
      </p:sp>
    </p:spTree>
    <p:extLst>
      <p:ext uri="{BB962C8B-B14F-4D97-AF65-F5344CB8AC3E}">
        <p14:creationId xmlns:p14="http://schemas.microsoft.com/office/powerpoint/2010/main" val="1675728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latin typeface="微软雅黑" panose="020B0503020204020204" pitchFamily="34" charset="-122"/>
                <a:ea typeface="微软雅黑" panose="020B0503020204020204" pitchFamily="34" charset="-122"/>
              </a:rPr>
              <a:t>此处可给出演示项目中的</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缺陷报告</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基本信息也可以理解为缺陷属性</a:t>
            </a:r>
            <a:endParaRPr lang="zh-CN" altLang="en-US"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B3B35DDA-0306-4B9B-9774-03571D8754B9}" type="datetime1">
              <a:rPr lang="zh-CN" altLang="en-US" smtClean="0"/>
              <a:pPr>
                <a:defRPr/>
              </a:pPr>
              <a:t>2018/6/10</a:t>
            </a:fld>
            <a:endParaRPr lang="zh-CN" altLang="en-US" sz="1200"/>
          </a:p>
        </p:txBody>
      </p:sp>
      <p:sp>
        <p:nvSpPr>
          <p:cNvPr id="5" name="灯片编号占位符 4"/>
          <p:cNvSpPr>
            <a:spLocks noGrp="1"/>
          </p:cNvSpPr>
          <p:nvPr>
            <p:ph type="sldNum" sz="quarter" idx="11"/>
          </p:nvPr>
        </p:nvSpPr>
        <p:spPr/>
        <p:txBody>
          <a:bodyPr/>
          <a:lstStyle/>
          <a:p>
            <a:pPr>
              <a:defRPr/>
            </a:pPr>
            <a:fld id="{9319D11C-2C7B-4689-925A-7429BB8D9B44}" type="slidenum">
              <a:rPr lang="zh-CN" altLang="en-US" smtClean="0"/>
              <a:pPr>
                <a:defRPr/>
              </a:pPr>
              <a:t>13</a:t>
            </a:fld>
            <a:endParaRPr lang="zh-CN" altLang="en-US" sz="1200"/>
          </a:p>
        </p:txBody>
      </p:sp>
    </p:spTree>
    <p:extLst>
      <p:ext uri="{BB962C8B-B14F-4D97-AF65-F5344CB8AC3E}">
        <p14:creationId xmlns:p14="http://schemas.microsoft.com/office/powerpoint/2010/main" val="2542466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p:sp>
      <p:sp>
        <p:nvSpPr>
          <p:cNvPr id="4096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dirty="0" smtClean="0">
                <a:latin typeface="微软雅黑" panose="020B0503020204020204" pitchFamily="34" charset="-122"/>
                <a:ea typeface="微软雅黑" panose="020B0503020204020204" pitchFamily="34" charset="-122"/>
              </a:rPr>
              <a:t>Lj0817</a:t>
            </a:r>
            <a:r>
              <a:rPr lang="zh-CN" altLang="en-US" b="1" dirty="0" smtClean="0">
                <a:latin typeface="微软雅黑" panose="020B0503020204020204" pitchFamily="34" charset="-122"/>
                <a:ea typeface="微软雅黑" panose="020B0503020204020204" pitchFamily="34" charset="-122"/>
              </a:rPr>
              <a:t>：请自行将格式修复</a:t>
            </a:r>
            <a:endParaRPr lang="en-US" altLang="zh-CN" b="1" dirty="0" smtClean="0">
              <a:latin typeface="微软雅黑" panose="020B0503020204020204" pitchFamily="34" charset="-122"/>
              <a:ea typeface="微软雅黑" panose="020B0503020204020204" pitchFamily="34" charset="-122"/>
            </a:endParaRPr>
          </a:p>
          <a:p>
            <a:pPr eaLnBrk="1" hangingPunct="1"/>
            <a:endParaRPr lang="en-US" altLang="zh-CN" b="1" dirty="0" smtClean="0">
              <a:latin typeface="微软雅黑" panose="020B0503020204020204" pitchFamily="34" charset="-122"/>
              <a:ea typeface="微软雅黑" panose="020B0503020204020204" pitchFamily="34" charset="-122"/>
            </a:endParaRPr>
          </a:p>
          <a:p>
            <a:pPr eaLnBrk="1" hangingPunct="1"/>
            <a:r>
              <a:rPr lang="zh-CN" altLang="zh-CN" b="1" dirty="0" smtClean="0">
                <a:latin typeface="微软雅黑" panose="020B0503020204020204" pitchFamily="34" charset="-122"/>
                <a:ea typeface="微软雅黑" panose="020B0503020204020204" pitchFamily="34" charset="-122"/>
              </a:rPr>
              <a:t>缺陷标识(Identifier)</a:t>
            </a:r>
          </a:p>
          <a:p>
            <a:pPr eaLnBrk="1" hangingPunct="1"/>
            <a:r>
              <a:rPr lang="zh-CN" altLang="zh-CN" dirty="0" smtClean="0">
                <a:latin typeface="微软雅黑" panose="020B0503020204020204" pitchFamily="34" charset="-122"/>
                <a:ea typeface="微软雅黑" panose="020B0503020204020204" pitchFamily="34" charset="-122"/>
              </a:rPr>
              <a:t>缺陷标识是标记某个缺陷的一组符号。每个缺陷必须有一个唯一的标识</a:t>
            </a:r>
          </a:p>
          <a:p>
            <a:pPr eaLnBrk="1" hangingPunct="1"/>
            <a:r>
              <a:rPr lang="zh-CN" altLang="zh-CN" b="1" dirty="0" smtClean="0">
                <a:latin typeface="微软雅黑" panose="020B0503020204020204" pitchFamily="34" charset="-122"/>
                <a:ea typeface="微软雅黑" panose="020B0503020204020204" pitchFamily="34" charset="-122"/>
              </a:rPr>
              <a:t>缺陷类型 (Type)</a:t>
            </a:r>
          </a:p>
          <a:p>
            <a:pPr eaLnBrk="1" hangingPunct="1"/>
            <a:r>
              <a:rPr lang="zh-CN" altLang="zh-CN" dirty="0" smtClean="0">
                <a:latin typeface="微软雅黑" panose="020B0503020204020204" pitchFamily="34" charset="-122"/>
                <a:ea typeface="微软雅黑" panose="020B0503020204020204" pitchFamily="34" charset="-122"/>
              </a:rPr>
              <a:t>缺陷类型是根据缺陷的自然属性划分的缺陷种类。</a:t>
            </a:r>
          </a:p>
          <a:p>
            <a:pPr eaLnBrk="1" hangingPunct="1"/>
            <a:r>
              <a:rPr lang="zh-CN" altLang="zh-CN" b="1" dirty="0" smtClean="0">
                <a:latin typeface="微软雅黑" panose="020B0503020204020204" pitchFamily="34" charset="-122"/>
                <a:ea typeface="微软雅黑" panose="020B0503020204020204" pitchFamily="34" charset="-122"/>
              </a:rPr>
              <a:t>缺陷严重程(Severity)</a:t>
            </a:r>
          </a:p>
          <a:p>
            <a:pPr eaLnBrk="1" hangingPunct="1"/>
            <a:r>
              <a:rPr lang="zh-CN" altLang="zh-CN" dirty="0" smtClean="0">
                <a:latin typeface="微软雅黑" panose="020B0503020204020204" pitchFamily="34" charset="-122"/>
                <a:ea typeface="微软雅黑" panose="020B0503020204020204" pitchFamily="34" charset="-122"/>
              </a:rPr>
              <a:t>缺陷严重程度是指因缺陷引起的失效对软件产品的影响程度。</a:t>
            </a:r>
          </a:p>
          <a:p>
            <a:pPr eaLnBrk="1" hangingPunct="1"/>
            <a:r>
              <a:rPr lang="zh-CN" altLang="zh-CN" b="1" dirty="0" smtClean="0">
                <a:latin typeface="微软雅黑" panose="020B0503020204020204" pitchFamily="34" charset="-122"/>
                <a:ea typeface="微软雅黑" panose="020B0503020204020204" pitchFamily="34" charset="-122"/>
              </a:rPr>
              <a:t>缺陷优先级(Priority)</a:t>
            </a:r>
          </a:p>
          <a:p>
            <a:pPr eaLnBrk="1" hangingPunct="1"/>
            <a:r>
              <a:rPr lang="zh-CN" altLang="zh-CN" dirty="0" smtClean="0">
                <a:latin typeface="微软雅黑" panose="020B0503020204020204" pitchFamily="34" charset="-122"/>
                <a:ea typeface="微软雅黑" panose="020B0503020204020204" pitchFamily="34" charset="-122"/>
              </a:rPr>
              <a:t>缺陷的优先级指缺陷必须被修复的紧急程度。</a:t>
            </a:r>
          </a:p>
          <a:p>
            <a:pPr eaLnBrk="1" hangingPunct="1"/>
            <a:r>
              <a:rPr lang="zh-CN" altLang="zh-CN" b="1" dirty="0" smtClean="0">
                <a:latin typeface="微软雅黑" panose="020B0503020204020204" pitchFamily="34" charset="-122"/>
                <a:ea typeface="微软雅黑" panose="020B0503020204020204" pitchFamily="34" charset="-122"/>
              </a:rPr>
              <a:t>缺陷状态(Status)</a:t>
            </a:r>
          </a:p>
          <a:p>
            <a:pPr eaLnBrk="1" hangingPunct="1"/>
            <a:r>
              <a:rPr lang="zh-CN" altLang="zh-CN" dirty="0" smtClean="0">
                <a:latin typeface="微软雅黑" panose="020B0503020204020204" pitchFamily="34" charset="-122"/>
                <a:ea typeface="微软雅黑" panose="020B0503020204020204" pitchFamily="34" charset="-122"/>
              </a:rPr>
              <a:t>缺陷状态指缺陷通过一个跟踪修复过程的进展情况。</a:t>
            </a:r>
          </a:p>
          <a:p>
            <a:pPr eaLnBrk="1" hangingPunct="1"/>
            <a:r>
              <a:rPr lang="zh-CN" altLang="zh-CN" b="1" dirty="0" smtClean="0">
                <a:latin typeface="微软雅黑" panose="020B0503020204020204" pitchFamily="34" charset="-122"/>
                <a:ea typeface="微软雅黑" panose="020B0503020204020204" pitchFamily="34" charset="-122"/>
              </a:rPr>
              <a:t>缺陷起源(Origin)</a:t>
            </a:r>
          </a:p>
          <a:p>
            <a:pPr eaLnBrk="1" hangingPunct="1"/>
            <a:r>
              <a:rPr lang="zh-CN" altLang="zh-CN" dirty="0" smtClean="0">
                <a:latin typeface="微软雅黑" panose="020B0503020204020204" pitchFamily="34" charset="-122"/>
                <a:ea typeface="微软雅黑" panose="020B0503020204020204" pitchFamily="34" charset="-122"/>
              </a:rPr>
              <a:t>缺陷起源指缺陷引起的失效或事件第一次被检测到的阶段。</a:t>
            </a:r>
          </a:p>
          <a:p>
            <a:pPr eaLnBrk="1" hangingPunct="1"/>
            <a:r>
              <a:rPr lang="zh-CN" altLang="zh-CN" b="1" dirty="0" smtClean="0">
                <a:latin typeface="微软雅黑" panose="020B0503020204020204" pitchFamily="34" charset="-122"/>
                <a:ea typeface="微软雅黑" panose="020B0503020204020204" pitchFamily="34" charset="-122"/>
              </a:rPr>
              <a:t>缺陷来源(Source)</a:t>
            </a:r>
          </a:p>
          <a:p>
            <a:pPr eaLnBrk="1" hangingPunct="1"/>
            <a:r>
              <a:rPr lang="zh-CN" altLang="zh-CN" dirty="0" smtClean="0">
                <a:latin typeface="微软雅黑" panose="020B0503020204020204" pitchFamily="34" charset="-122"/>
                <a:ea typeface="微软雅黑" panose="020B0503020204020204" pitchFamily="34" charset="-122"/>
              </a:rPr>
              <a:t>缺陷来源指引起缺陷的起因。</a:t>
            </a:r>
          </a:p>
          <a:p>
            <a:pPr eaLnBrk="1" hangingPunct="1"/>
            <a:r>
              <a:rPr lang="zh-CN" altLang="zh-CN" b="1" dirty="0" smtClean="0">
                <a:latin typeface="微软雅黑" panose="020B0503020204020204" pitchFamily="34" charset="-122"/>
                <a:ea typeface="微软雅黑" panose="020B0503020204020204" pitchFamily="34" charset="-122"/>
              </a:rPr>
              <a:t>缺陷根源(Root Cause)</a:t>
            </a:r>
          </a:p>
          <a:p>
            <a:pPr eaLnBrk="1" hangingPunct="1"/>
            <a:r>
              <a:rPr lang="zh-CN" altLang="zh-CN" dirty="0" smtClean="0">
                <a:latin typeface="微软雅黑" panose="020B0503020204020204" pitchFamily="34" charset="-122"/>
                <a:ea typeface="微软雅黑" panose="020B0503020204020204" pitchFamily="34" charset="-122"/>
              </a:rPr>
              <a:t>缺陷根源指发生错误的根本因素。</a:t>
            </a:r>
          </a:p>
          <a:p>
            <a:endParaRPr lang="zh-CN" altLang="en-US" dirty="0" smtClean="0">
              <a:latin typeface="微软雅黑" panose="020B0503020204020204" pitchFamily="34" charset="-122"/>
              <a:ea typeface="微软雅黑" panose="020B0503020204020204" pitchFamily="34" charset="-122"/>
            </a:endParaRPr>
          </a:p>
        </p:txBody>
      </p:sp>
      <p:sp>
        <p:nvSpPr>
          <p:cNvPr id="4096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BDC27C-978A-46BE-8960-32A855C98488}" type="datetime1">
              <a:rPr lang="zh-CN" altLang="en-US" smtClean="0">
                <a:latin typeface="微软雅黑" panose="020B0503020204020204" pitchFamily="34" charset="-122"/>
                <a:ea typeface="微软雅黑" panose="020B0503020204020204" pitchFamily="34" charset="-122"/>
              </a:rPr>
              <a:pPr/>
              <a:t>2018/6/10</a:t>
            </a:fld>
            <a:endParaRPr lang="zh-CN" altLang="en-US" sz="1200" dirty="0" smtClean="0">
              <a:latin typeface="微软雅黑" panose="020B0503020204020204" pitchFamily="34" charset="-122"/>
              <a:ea typeface="微软雅黑" panose="020B0503020204020204" pitchFamily="34" charset="-122"/>
            </a:endParaRPr>
          </a:p>
        </p:txBody>
      </p:sp>
      <p:sp>
        <p:nvSpPr>
          <p:cNvPr id="4096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992D2F-AF5F-4AE7-9F58-AB0FD91D9984}" type="slidenum">
              <a:rPr lang="zh-CN" altLang="en-US">
                <a:latin typeface="微软雅黑" panose="020B0503020204020204" pitchFamily="34" charset="-122"/>
                <a:ea typeface="微软雅黑" panose="020B0503020204020204" pitchFamily="34" charset="-122"/>
              </a:rPr>
              <a:pPr/>
              <a:t>14</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9501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1" indent="0" algn="l" defTabSz="0" rtl="0" eaLnBrk="0" fontAlgn="base" latinLnBrk="0" hangingPunct="0">
              <a:lnSpc>
                <a:spcPct val="100000"/>
              </a:lnSpc>
              <a:spcBef>
                <a:spcPct val="30000"/>
              </a:spcBef>
              <a:spcAft>
                <a:spcPct val="0"/>
              </a:spcAft>
              <a:buClrTx/>
              <a:buSzTx/>
              <a:buFontTx/>
              <a:buNone/>
              <a:tabLst/>
              <a:defRPr/>
            </a:pPr>
            <a:r>
              <a:rPr lang="en-US" altLang="zh-CN" sz="1900" b="0" dirty="0" smtClean="0">
                <a:solidFill>
                  <a:schemeClr val="tx1"/>
                </a:solidFill>
                <a:latin typeface="微软雅黑" panose="020B0503020204020204" pitchFamily="34" charset="-122"/>
                <a:ea typeface="微软雅黑" panose="020B0503020204020204" pitchFamily="34" charset="-122"/>
              </a:rPr>
              <a:t>1、</a:t>
            </a:r>
            <a:r>
              <a:rPr lang="zh-CN" altLang="en-US" sz="1900" b="0" dirty="0" smtClean="0">
                <a:solidFill>
                  <a:schemeClr val="tx1"/>
                </a:solidFill>
                <a:latin typeface="微软雅黑" panose="020B0503020204020204" pitchFamily="34" charset="-122"/>
                <a:ea typeface="微软雅黑" panose="020B0503020204020204" pitchFamily="34" charset="-122"/>
              </a:rPr>
              <a:t>按软件</a:t>
            </a:r>
            <a:r>
              <a:rPr lang="zh-CN" altLang="en-US" sz="1900" dirty="0" smtClean="0">
                <a:solidFill>
                  <a:schemeClr val="tx1"/>
                </a:solidFill>
                <a:latin typeface="微软雅黑" panose="020B0503020204020204" pitchFamily="34" charset="-122"/>
                <a:ea typeface="微软雅黑" panose="020B0503020204020204" pitchFamily="34" charset="-122"/>
              </a:rPr>
              <a:t>生命周期分类</a:t>
            </a:r>
            <a:r>
              <a:rPr lang="zh-CN" altLang="en-US" sz="1900" b="0" dirty="0" smtClean="0">
                <a:solidFill>
                  <a:schemeClr val="tx1"/>
                </a:solidFill>
                <a:latin typeface="微软雅黑" panose="020B0503020204020204" pitchFamily="34" charset="-122"/>
                <a:ea typeface="微软雅黑" panose="020B0503020204020204" pitchFamily="34" charset="-122"/>
              </a:rPr>
              <a:t>有用户需求错误、产品需求错误、设计错误、编码错误、数据错误、发行错误</a:t>
            </a:r>
            <a:endParaRPr lang="en-US" altLang="zh-CN" sz="1900" b="0" dirty="0" smtClean="0">
              <a:solidFill>
                <a:schemeClr val="tx1"/>
              </a:solidFill>
              <a:latin typeface="微软雅黑" panose="020B0503020204020204" pitchFamily="34" charset="-122"/>
              <a:ea typeface="微软雅黑" panose="020B0503020204020204" pitchFamily="34" charset="-122"/>
            </a:endParaRPr>
          </a:p>
          <a:p>
            <a:pPr marL="0" marR="0" lvl="1" indent="0" algn="l" defTabSz="0" rtl="0" eaLnBrk="0" fontAlgn="base" latinLnBrk="0" hangingPunct="0">
              <a:lnSpc>
                <a:spcPct val="100000"/>
              </a:lnSpc>
              <a:spcBef>
                <a:spcPct val="30000"/>
              </a:spcBef>
              <a:spcAft>
                <a:spcPct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2、</a:t>
            </a:r>
            <a:r>
              <a:rPr lang="zh-CN" altLang="en-US" sz="1900" b="0" dirty="0" smtClean="0">
                <a:solidFill>
                  <a:schemeClr val="tx1"/>
                </a:solidFill>
                <a:latin typeface="微软雅黑" panose="020B0503020204020204" pitchFamily="34" charset="-122"/>
                <a:ea typeface="微软雅黑" panose="020B0503020204020204" pitchFamily="34" charset="-122"/>
              </a:rPr>
              <a:t>按</a:t>
            </a:r>
            <a:r>
              <a:rPr lang="zh-CN" altLang="en-US" sz="1900" dirty="0" smtClean="0">
                <a:solidFill>
                  <a:schemeClr val="tx1"/>
                </a:solidFill>
                <a:latin typeface="微软雅黑" panose="020B0503020204020204" pitchFamily="34" charset="-122"/>
                <a:ea typeface="微软雅黑" panose="020B0503020204020204" pitchFamily="34" charset="-122"/>
              </a:rPr>
              <a:t>软件使用分类</a:t>
            </a:r>
            <a:r>
              <a:rPr lang="zh-CN" altLang="en-US" sz="1900" b="0" dirty="0" smtClean="0">
                <a:solidFill>
                  <a:schemeClr val="tx1"/>
                </a:solidFill>
                <a:latin typeface="微软雅黑" panose="020B0503020204020204" pitchFamily="34" charset="-122"/>
                <a:ea typeface="微软雅黑" panose="020B0503020204020204" pitchFamily="34" charset="-122"/>
              </a:rPr>
              <a:t>有功能错误、性能错误、界面错误、流程错误、数据错误、提示错误、常识错误以及其他错误</a:t>
            </a:r>
            <a:endParaRPr lang="en-US" altLang="zh-CN" sz="1900" b="0" dirty="0" smtClean="0">
              <a:solidFill>
                <a:schemeClr val="tx1"/>
              </a:solidFill>
              <a:latin typeface="微软雅黑" panose="020B0503020204020204" pitchFamily="34" charset="-122"/>
              <a:ea typeface="微软雅黑" panose="020B0503020204020204" pitchFamily="34" charset="-122"/>
            </a:endParaRPr>
          </a:p>
          <a:p>
            <a:pPr marL="0" marR="0" lvl="1" indent="0" algn="l" defTabSz="0" rtl="0" eaLnBrk="0" fontAlgn="base" latinLnBrk="0" hangingPunct="0">
              <a:lnSpc>
                <a:spcPct val="100000"/>
              </a:lnSpc>
              <a:spcBef>
                <a:spcPct val="30000"/>
              </a:spcBef>
              <a:spcAft>
                <a:spcPct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3、</a:t>
            </a:r>
            <a:r>
              <a:rPr lang="zh-CN" altLang="en-US" sz="1900" b="0" dirty="0" smtClean="0">
                <a:solidFill>
                  <a:schemeClr val="tx1"/>
                </a:solidFill>
                <a:latin typeface="微软雅黑" panose="020B0503020204020204" pitchFamily="34" charset="-122"/>
                <a:ea typeface="微软雅黑" panose="020B0503020204020204" pitchFamily="34" charset="-122"/>
              </a:rPr>
              <a:t>按</a:t>
            </a:r>
            <a:r>
              <a:rPr lang="en-US" altLang="zh-CN" sz="1900" dirty="0" smtClean="0">
                <a:solidFill>
                  <a:schemeClr val="tx1"/>
                </a:solidFill>
                <a:latin typeface="微软雅黑" panose="020B0503020204020204" pitchFamily="34" charset="-122"/>
                <a:ea typeface="微软雅黑" panose="020B0503020204020204" pitchFamily="34" charset="-122"/>
              </a:rPr>
              <a:t>GB/T 15532-2008</a:t>
            </a:r>
            <a:r>
              <a:rPr lang="zh-CN" altLang="en-US" sz="1900" dirty="0" smtClean="0">
                <a:solidFill>
                  <a:schemeClr val="tx1"/>
                </a:solidFill>
                <a:latin typeface="微软雅黑" panose="020B0503020204020204" pitchFamily="34" charset="-122"/>
                <a:ea typeface="微软雅黑" panose="020B0503020204020204" pitchFamily="34" charset="-122"/>
              </a:rPr>
              <a:t>分类</a:t>
            </a:r>
            <a:r>
              <a:rPr lang="zh-CN" altLang="en-US" sz="1900" b="0" dirty="0" smtClean="0">
                <a:solidFill>
                  <a:schemeClr val="tx1"/>
                </a:solidFill>
                <a:latin typeface="微软雅黑" panose="020B0503020204020204" pitchFamily="34" charset="-122"/>
                <a:ea typeface="微软雅黑" panose="020B0503020204020204" pitchFamily="34" charset="-122"/>
              </a:rPr>
              <a:t>有程序问题、文档问题、设计问题及其它问题</a:t>
            </a:r>
          </a:p>
          <a:p>
            <a:endParaRPr lang="zh-CN" altLang="en-US"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B3B35DDA-0306-4B9B-9774-03571D8754B9}" type="datetime1">
              <a:rPr lang="zh-CN" altLang="en-US" smtClean="0"/>
              <a:pPr>
                <a:defRPr/>
              </a:pPr>
              <a:t>2018/6/10</a:t>
            </a:fld>
            <a:endParaRPr lang="zh-CN" altLang="en-US" sz="1200"/>
          </a:p>
        </p:txBody>
      </p:sp>
      <p:sp>
        <p:nvSpPr>
          <p:cNvPr id="5" name="灯片编号占位符 4"/>
          <p:cNvSpPr>
            <a:spLocks noGrp="1"/>
          </p:cNvSpPr>
          <p:nvPr>
            <p:ph type="sldNum" sz="quarter" idx="11"/>
          </p:nvPr>
        </p:nvSpPr>
        <p:spPr/>
        <p:txBody>
          <a:bodyPr/>
          <a:lstStyle/>
          <a:p>
            <a:pPr>
              <a:defRPr/>
            </a:pPr>
            <a:fld id="{9319D11C-2C7B-4689-925A-7429BB8D9B44}" type="slidenum">
              <a:rPr lang="zh-CN" altLang="en-US" smtClean="0"/>
              <a:pPr>
                <a:defRPr/>
              </a:pPr>
              <a:t>15</a:t>
            </a:fld>
            <a:endParaRPr lang="zh-CN" altLang="en-US" sz="1200"/>
          </a:p>
        </p:txBody>
      </p:sp>
    </p:spTree>
    <p:extLst>
      <p:ext uri="{BB962C8B-B14F-4D97-AF65-F5344CB8AC3E}">
        <p14:creationId xmlns:p14="http://schemas.microsoft.com/office/powerpoint/2010/main" val="695075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b="1" dirty="0" smtClean="0">
                <a:solidFill>
                  <a:srgbClr val="0096D6"/>
                </a:solidFill>
                <a:latin typeface="微软雅黑" panose="020B0503020204020204" pitchFamily="34" charset="-122"/>
                <a:ea typeface="微软雅黑" panose="020B0503020204020204" pitchFamily="34" charset="-122"/>
              </a:rPr>
              <a:t>错误级别划分（按</a:t>
            </a:r>
            <a:r>
              <a:rPr lang="en-US" altLang="zh-CN" b="1" dirty="0" smtClean="0">
                <a:solidFill>
                  <a:srgbClr val="0096D6"/>
                </a:solidFill>
                <a:latin typeface="微软雅黑" panose="020B0503020204020204" pitchFamily="34" charset="-122"/>
                <a:ea typeface="微软雅黑" panose="020B0503020204020204" pitchFamily="34" charset="-122"/>
              </a:rPr>
              <a:t>GB/T 15532-2008</a:t>
            </a:r>
            <a:r>
              <a:rPr lang="zh-CN" altLang="en-US" b="1" dirty="0" smtClean="0">
                <a:solidFill>
                  <a:srgbClr val="0096D6"/>
                </a:solidFill>
                <a:latin typeface="微软雅黑" panose="020B0503020204020204" pitchFamily="34" charset="-122"/>
                <a:ea typeface="微软雅黑" panose="020B0503020204020204" pitchFamily="34" charset="-122"/>
              </a:rPr>
              <a:t>划分）</a:t>
            </a:r>
            <a:r>
              <a:rPr lang="en-US" altLang="zh-CN" b="1" dirty="0" smtClean="0">
                <a:solidFill>
                  <a:srgbClr val="0096D6"/>
                </a:solidFill>
                <a:latin typeface="微软雅黑" panose="020B0503020204020204" pitchFamily="34" charset="-122"/>
                <a:ea typeface="微软雅黑" panose="020B0503020204020204" pitchFamily="34" charset="-122"/>
              </a:rPr>
              <a:t>:</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1</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妨碍由基线要求所规定的运行或任务的主要功能的完成</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妨碍操作员完成运行或任务的主要功能</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危及人员安全</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2</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且没有变通的解决办法</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以致降低效能，且没有变通的解决办法</a:t>
            </a:r>
            <a:endParaRPr lang="zh-CN" altLang="en-US" b="1" dirty="0" smtClean="0">
              <a:solidFill>
                <a:srgbClr val="0096D6"/>
              </a:solidFill>
              <a:latin typeface="微软雅黑" panose="020B0503020204020204" pitchFamily="34" charset="-122"/>
              <a:ea typeface="微软雅黑" panose="020B0503020204020204" pitchFamily="34" charset="-122"/>
            </a:endParaRP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3</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但已知有变通的解决办法</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以致降低效能，但已知有变通的解决办法</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4</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这种软件问题给操作员带来不方便或麻烦，但不影响所要求的运行或任务的主要功能</a:t>
            </a:r>
          </a:p>
          <a:p>
            <a:pPr marL="742950" lvl="1" indent="-285750" eaLnBrk="0" hangingPunct="0">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5</a:t>
            </a:r>
            <a:r>
              <a:rPr lang="zh-CN" altLang="en-US" sz="1600" b="1" dirty="0" smtClean="0">
                <a:solidFill>
                  <a:schemeClr val="bg2"/>
                </a:solidFill>
                <a:latin typeface="微软雅黑" panose="020B0503020204020204" pitchFamily="34" charset="-122"/>
                <a:ea typeface="微软雅黑" panose="020B0503020204020204" pitchFamily="34" charset="-122"/>
              </a:rPr>
              <a:t>级错误：所有的其他错误 </a:t>
            </a:r>
          </a:p>
          <a:p>
            <a:endParaRPr lang="zh-CN" altLang="en-US" dirty="0" smtClean="0">
              <a:latin typeface="微软雅黑" panose="020B0503020204020204" pitchFamily="34" charset="-122"/>
              <a:ea typeface="微软雅黑" panose="020B0503020204020204" pitchFamily="34" charset="-122"/>
            </a:endParaRPr>
          </a:p>
        </p:txBody>
      </p:sp>
      <p:sp>
        <p:nvSpPr>
          <p:cNvPr id="4403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055E7D-AA62-4E00-9A95-4D6E63F85471}" type="datetime1">
              <a:rPr lang="zh-CN" altLang="en-US" smtClean="0">
                <a:latin typeface="微软雅黑" panose="020B0503020204020204" pitchFamily="34" charset="-122"/>
                <a:ea typeface="微软雅黑" panose="020B0503020204020204" pitchFamily="34" charset="-122"/>
              </a:rPr>
              <a:pPr/>
              <a:t>2018/6/10</a:t>
            </a:fld>
            <a:endParaRPr lang="zh-CN" altLang="en-US" sz="1200" dirty="0" smtClean="0">
              <a:latin typeface="微软雅黑" panose="020B0503020204020204" pitchFamily="34" charset="-122"/>
              <a:ea typeface="微软雅黑" panose="020B0503020204020204" pitchFamily="34" charset="-122"/>
            </a:endParaRPr>
          </a:p>
        </p:txBody>
      </p:sp>
      <p:sp>
        <p:nvSpPr>
          <p:cNvPr id="4403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486DA0-1FC8-4B76-9158-4F9475F46C40}" type="slidenum">
              <a:rPr lang="zh-CN" altLang="en-US">
                <a:latin typeface="微软雅黑" panose="020B0503020204020204" pitchFamily="34" charset="-122"/>
                <a:ea typeface="微软雅黑" panose="020B0503020204020204" pitchFamily="34" charset="-122"/>
              </a:rPr>
              <a:pPr/>
              <a:t>16</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956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b="1" dirty="0" smtClean="0">
                <a:solidFill>
                  <a:srgbClr val="0096D6"/>
                </a:solidFill>
                <a:latin typeface="微软雅黑" panose="020B0503020204020204" pitchFamily="34" charset="-122"/>
                <a:ea typeface="微软雅黑" panose="020B0503020204020204" pitchFamily="34" charset="-122"/>
              </a:rPr>
              <a:t>错误级别划分（按</a:t>
            </a:r>
            <a:r>
              <a:rPr lang="en-US" altLang="zh-CN" b="1" dirty="0" smtClean="0">
                <a:solidFill>
                  <a:srgbClr val="0096D6"/>
                </a:solidFill>
                <a:latin typeface="微软雅黑" panose="020B0503020204020204" pitchFamily="34" charset="-122"/>
                <a:ea typeface="微软雅黑" panose="020B0503020204020204" pitchFamily="34" charset="-122"/>
              </a:rPr>
              <a:t>GB/T 15532-2008</a:t>
            </a:r>
            <a:r>
              <a:rPr lang="zh-CN" altLang="en-US" b="1" dirty="0" smtClean="0">
                <a:solidFill>
                  <a:srgbClr val="0096D6"/>
                </a:solidFill>
                <a:latin typeface="微软雅黑" panose="020B0503020204020204" pitchFamily="34" charset="-122"/>
                <a:ea typeface="微软雅黑" panose="020B0503020204020204" pitchFamily="34" charset="-122"/>
              </a:rPr>
              <a:t>划分）</a:t>
            </a:r>
            <a:r>
              <a:rPr lang="en-US" altLang="zh-CN" b="1" dirty="0" smtClean="0">
                <a:solidFill>
                  <a:srgbClr val="0096D6"/>
                </a:solidFill>
                <a:latin typeface="微软雅黑" panose="020B0503020204020204" pitchFamily="34" charset="-122"/>
                <a:ea typeface="微软雅黑" panose="020B0503020204020204" pitchFamily="34" charset="-122"/>
              </a:rPr>
              <a:t>:</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1</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妨碍由基线要求所规定的运行或任务的主要功能的完成</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妨碍操作员完成运行或任务的主要功能</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危及人员安全</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2</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且没有变通的解决办法</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以致降低效能，且没有变通的解决办法</a:t>
            </a:r>
            <a:endParaRPr lang="zh-CN" altLang="en-US" b="1" dirty="0" smtClean="0">
              <a:solidFill>
                <a:srgbClr val="0096D6"/>
              </a:solidFill>
              <a:latin typeface="微软雅黑" panose="020B0503020204020204" pitchFamily="34" charset="-122"/>
              <a:ea typeface="微软雅黑" panose="020B0503020204020204" pitchFamily="34" charset="-122"/>
            </a:endParaRP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3</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但已知有变通的解决办法</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以致降低效能，但已知有变通的解决办法</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4</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这种软件问题给操作员带来不方便或麻烦，但不影响所要求的运行或任务的主要功能</a:t>
            </a:r>
          </a:p>
          <a:p>
            <a:pPr marL="742950" lvl="1" indent="-285750" eaLnBrk="0" hangingPunct="0">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5</a:t>
            </a:r>
            <a:r>
              <a:rPr lang="zh-CN" altLang="en-US" sz="1600" b="1" dirty="0" smtClean="0">
                <a:solidFill>
                  <a:schemeClr val="bg2"/>
                </a:solidFill>
                <a:latin typeface="微软雅黑" panose="020B0503020204020204" pitchFamily="34" charset="-122"/>
                <a:ea typeface="微软雅黑" panose="020B0503020204020204" pitchFamily="34" charset="-122"/>
              </a:rPr>
              <a:t>级错误：所有的其他错误 </a:t>
            </a:r>
          </a:p>
          <a:p>
            <a:endParaRPr lang="zh-CN" altLang="en-US" dirty="0" smtClean="0">
              <a:latin typeface="微软雅黑" panose="020B0503020204020204" pitchFamily="34" charset="-122"/>
              <a:ea typeface="微软雅黑" panose="020B0503020204020204" pitchFamily="34" charset="-122"/>
            </a:endParaRPr>
          </a:p>
        </p:txBody>
      </p:sp>
      <p:sp>
        <p:nvSpPr>
          <p:cNvPr id="4403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055E7D-AA62-4E00-9A95-4D6E63F85471}" type="datetime1">
              <a:rPr lang="zh-CN" altLang="en-US" smtClean="0">
                <a:latin typeface="微软雅黑" panose="020B0503020204020204" pitchFamily="34" charset="-122"/>
                <a:ea typeface="微软雅黑" panose="020B0503020204020204" pitchFamily="34" charset="-122"/>
              </a:rPr>
              <a:pPr/>
              <a:t>2018/6/10</a:t>
            </a:fld>
            <a:endParaRPr lang="zh-CN" altLang="en-US" sz="1200" dirty="0" smtClean="0">
              <a:latin typeface="微软雅黑" panose="020B0503020204020204" pitchFamily="34" charset="-122"/>
              <a:ea typeface="微软雅黑" panose="020B0503020204020204" pitchFamily="34" charset="-122"/>
            </a:endParaRPr>
          </a:p>
        </p:txBody>
      </p:sp>
      <p:sp>
        <p:nvSpPr>
          <p:cNvPr id="4403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486DA0-1FC8-4B76-9158-4F9475F46C40}" type="slidenum">
              <a:rPr lang="zh-CN" altLang="en-US">
                <a:latin typeface="微软雅黑" panose="020B0503020204020204" pitchFamily="34" charset="-122"/>
                <a:ea typeface="微软雅黑" panose="020B0503020204020204" pitchFamily="34" charset="-122"/>
              </a:rPr>
              <a:pPr/>
              <a:t>17</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913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b="1" dirty="0" smtClean="0">
                <a:solidFill>
                  <a:srgbClr val="0096D6"/>
                </a:solidFill>
                <a:latin typeface="微软雅黑" panose="020B0503020204020204" pitchFamily="34" charset="-122"/>
                <a:ea typeface="微软雅黑" panose="020B0503020204020204" pitchFamily="34" charset="-122"/>
              </a:rPr>
              <a:t>错误级别划分（按</a:t>
            </a:r>
            <a:r>
              <a:rPr lang="en-US" altLang="zh-CN" b="1" dirty="0" smtClean="0">
                <a:solidFill>
                  <a:srgbClr val="0096D6"/>
                </a:solidFill>
                <a:latin typeface="微软雅黑" panose="020B0503020204020204" pitchFamily="34" charset="-122"/>
                <a:ea typeface="微软雅黑" panose="020B0503020204020204" pitchFamily="34" charset="-122"/>
              </a:rPr>
              <a:t>GB/T 15532-2008</a:t>
            </a:r>
            <a:r>
              <a:rPr lang="zh-CN" altLang="en-US" b="1" dirty="0" smtClean="0">
                <a:solidFill>
                  <a:srgbClr val="0096D6"/>
                </a:solidFill>
                <a:latin typeface="微软雅黑" panose="020B0503020204020204" pitchFamily="34" charset="-122"/>
                <a:ea typeface="微软雅黑" panose="020B0503020204020204" pitchFamily="34" charset="-122"/>
              </a:rPr>
              <a:t>划分）</a:t>
            </a:r>
            <a:r>
              <a:rPr lang="en-US" altLang="zh-CN" b="1" dirty="0" smtClean="0">
                <a:solidFill>
                  <a:srgbClr val="0096D6"/>
                </a:solidFill>
                <a:latin typeface="微软雅黑" panose="020B0503020204020204" pitchFamily="34" charset="-122"/>
                <a:ea typeface="微软雅黑" panose="020B0503020204020204" pitchFamily="34" charset="-122"/>
              </a:rPr>
              <a:t>:</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1</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妨碍由基线要求所规定的运行或任务的主要功能的完成</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妨碍操作员完成运行或任务的主要功能</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危及人员安全</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2</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且没有变通的解决办法</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以致降低效能，且没有变通的解决办法</a:t>
            </a:r>
            <a:endParaRPr lang="zh-CN" altLang="en-US" b="1" dirty="0" smtClean="0">
              <a:solidFill>
                <a:srgbClr val="0096D6"/>
              </a:solidFill>
              <a:latin typeface="微软雅黑" panose="020B0503020204020204" pitchFamily="34" charset="-122"/>
              <a:ea typeface="微软雅黑" panose="020B0503020204020204" pitchFamily="34" charset="-122"/>
            </a:endParaRP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3</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但已知有变通的解决办法</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以致降低效能，但已知有变通的解决办法</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4</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这种软件问题给操作员带来不方便或麻烦，但不影响所要求的运行或任务的主要功能</a:t>
            </a:r>
          </a:p>
          <a:p>
            <a:pPr marL="742950" lvl="1" indent="-285750" eaLnBrk="0" hangingPunct="0">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5</a:t>
            </a:r>
            <a:r>
              <a:rPr lang="zh-CN" altLang="en-US" sz="1600" b="1" dirty="0" smtClean="0">
                <a:solidFill>
                  <a:schemeClr val="bg2"/>
                </a:solidFill>
                <a:latin typeface="微软雅黑" panose="020B0503020204020204" pitchFamily="34" charset="-122"/>
                <a:ea typeface="微软雅黑" panose="020B0503020204020204" pitchFamily="34" charset="-122"/>
              </a:rPr>
              <a:t>级错误：所有的其他错误 </a:t>
            </a:r>
          </a:p>
          <a:p>
            <a:endParaRPr lang="zh-CN" altLang="en-US" dirty="0" smtClean="0">
              <a:latin typeface="微软雅黑" panose="020B0503020204020204" pitchFamily="34" charset="-122"/>
              <a:ea typeface="微软雅黑" panose="020B0503020204020204" pitchFamily="34" charset="-122"/>
            </a:endParaRPr>
          </a:p>
        </p:txBody>
      </p:sp>
      <p:sp>
        <p:nvSpPr>
          <p:cNvPr id="4403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055E7D-AA62-4E00-9A95-4D6E63F85471}" type="datetime1">
              <a:rPr lang="zh-CN" altLang="en-US" smtClean="0">
                <a:latin typeface="微软雅黑" panose="020B0503020204020204" pitchFamily="34" charset="-122"/>
                <a:ea typeface="微软雅黑" panose="020B0503020204020204" pitchFamily="34" charset="-122"/>
              </a:rPr>
              <a:pPr/>
              <a:t>2018/6/10</a:t>
            </a:fld>
            <a:endParaRPr lang="zh-CN" altLang="en-US" sz="1200" dirty="0" smtClean="0">
              <a:latin typeface="微软雅黑" panose="020B0503020204020204" pitchFamily="34" charset="-122"/>
              <a:ea typeface="微软雅黑" panose="020B0503020204020204" pitchFamily="34" charset="-122"/>
            </a:endParaRPr>
          </a:p>
        </p:txBody>
      </p:sp>
      <p:sp>
        <p:nvSpPr>
          <p:cNvPr id="4403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486DA0-1FC8-4B76-9158-4F9475F46C40}" type="slidenum">
              <a:rPr lang="zh-CN" altLang="en-US">
                <a:latin typeface="微软雅黑" panose="020B0503020204020204" pitchFamily="34" charset="-122"/>
                <a:ea typeface="微软雅黑" panose="020B0503020204020204" pitchFamily="34" charset="-122"/>
              </a:rPr>
              <a:pPr/>
              <a:t>18</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4460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b="1" dirty="0" smtClean="0">
                <a:solidFill>
                  <a:srgbClr val="0096D6"/>
                </a:solidFill>
                <a:latin typeface="微软雅黑" panose="020B0503020204020204" pitchFamily="34" charset="-122"/>
                <a:ea typeface="微软雅黑" panose="020B0503020204020204" pitchFamily="34" charset="-122"/>
              </a:rPr>
              <a:t>错误级别划分（按</a:t>
            </a:r>
            <a:r>
              <a:rPr lang="en-US" altLang="zh-CN" b="1" dirty="0" smtClean="0">
                <a:solidFill>
                  <a:srgbClr val="0096D6"/>
                </a:solidFill>
                <a:latin typeface="微软雅黑" panose="020B0503020204020204" pitchFamily="34" charset="-122"/>
                <a:ea typeface="微软雅黑" panose="020B0503020204020204" pitchFamily="34" charset="-122"/>
              </a:rPr>
              <a:t>GB/T 15532-2008</a:t>
            </a:r>
            <a:r>
              <a:rPr lang="zh-CN" altLang="en-US" b="1" dirty="0" smtClean="0">
                <a:solidFill>
                  <a:srgbClr val="0096D6"/>
                </a:solidFill>
                <a:latin typeface="微软雅黑" panose="020B0503020204020204" pitchFamily="34" charset="-122"/>
                <a:ea typeface="微软雅黑" panose="020B0503020204020204" pitchFamily="34" charset="-122"/>
              </a:rPr>
              <a:t>划分）</a:t>
            </a:r>
            <a:r>
              <a:rPr lang="en-US" altLang="zh-CN" b="1" dirty="0" smtClean="0">
                <a:solidFill>
                  <a:srgbClr val="0096D6"/>
                </a:solidFill>
                <a:latin typeface="微软雅黑" panose="020B0503020204020204" pitchFamily="34" charset="-122"/>
                <a:ea typeface="微软雅黑" panose="020B0503020204020204" pitchFamily="34" charset="-122"/>
              </a:rPr>
              <a:t>:</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1</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妨碍由基线要求所规定的运行或任务的主要功能的完成</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妨碍操作员完成运行或任务的主要功能</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危及人员安全</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2</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且没有变通的解决办法</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以致降低效能，且没有变通的解决办法</a:t>
            </a:r>
            <a:endParaRPr lang="zh-CN" altLang="en-US" b="1" dirty="0" smtClean="0">
              <a:solidFill>
                <a:srgbClr val="0096D6"/>
              </a:solidFill>
              <a:latin typeface="微软雅黑" panose="020B0503020204020204" pitchFamily="34" charset="-122"/>
              <a:ea typeface="微软雅黑" panose="020B0503020204020204" pitchFamily="34" charset="-122"/>
            </a:endParaRP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3</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但已知有变通的解决办法</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以致降低效能，但已知有变通的解决办法</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4</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这种软件问题给操作员带来不方便或麻烦，但不影响所要求的运行或任务的主要功能</a:t>
            </a:r>
          </a:p>
          <a:p>
            <a:pPr marL="742950" lvl="1" indent="-285750" eaLnBrk="0" hangingPunct="0">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5</a:t>
            </a:r>
            <a:r>
              <a:rPr lang="zh-CN" altLang="en-US" sz="1600" b="1" dirty="0" smtClean="0">
                <a:solidFill>
                  <a:schemeClr val="bg2"/>
                </a:solidFill>
                <a:latin typeface="微软雅黑" panose="020B0503020204020204" pitchFamily="34" charset="-122"/>
                <a:ea typeface="微软雅黑" panose="020B0503020204020204" pitchFamily="34" charset="-122"/>
              </a:rPr>
              <a:t>级错误：所有的其他错误 </a:t>
            </a:r>
          </a:p>
          <a:p>
            <a:endParaRPr lang="zh-CN" altLang="en-US" dirty="0" smtClean="0">
              <a:latin typeface="微软雅黑" panose="020B0503020204020204" pitchFamily="34" charset="-122"/>
              <a:ea typeface="微软雅黑" panose="020B0503020204020204" pitchFamily="34" charset="-122"/>
            </a:endParaRPr>
          </a:p>
        </p:txBody>
      </p:sp>
      <p:sp>
        <p:nvSpPr>
          <p:cNvPr id="4403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055E7D-AA62-4E00-9A95-4D6E63F85471}" type="datetime1">
              <a:rPr lang="zh-CN" altLang="en-US" smtClean="0">
                <a:latin typeface="微软雅黑" panose="020B0503020204020204" pitchFamily="34" charset="-122"/>
                <a:ea typeface="微软雅黑" panose="020B0503020204020204" pitchFamily="34" charset="-122"/>
              </a:rPr>
              <a:pPr/>
              <a:t>2018/6/10</a:t>
            </a:fld>
            <a:endParaRPr lang="zh-CN" altLang="en-US" sz="1200" dirty="0" smtClean="0">
              <a:latin typeface="微软雅黑" panose="020B0503020204020204" pitchFamily="34" charset="-122"/>
              <a:ea typeface="微软雅黑" panose="020B0503020204020204" pitchFamily="34" charset="-122"/>
            </a:endParaRPr>
          </a:p>
        </p:txBody>
      </p:sp>
      <p:sp>
        <p:nvSpPr>
          <p:cNvPr id="4403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486DA0-1FC8-4B76-9158-4F9475F46C40}" type="slidenum">
              <a:rPr lang="zh-CN" altLang="en-US">
                <a:latin typeface="微软雅黑" panose="020B0503020204020204" pitchFamily="34" charset="-122"/>
                <a:ea typeface="微软雅黑" panose="020B0503020204020204" pitchFamily="34" charset="-122"/>
              </a:rPr>
              <a:pPr/>
              <a:t>19</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1439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b="1" dirty="0" smtClean="0">
                <a:solidFill>
                  <a:srgbClr val="0096D6"/>
                </a:solidFill>
                <a:latin typeface="微软雅黑" panose="020B0503020204020204" pitchFamily="34" charset="-122"/>
                <a:ea typeface="微软雅黑" panose="020B0503020204020204" pitchFamily="34" charset="-122"/>
              </a:rPr>
              <a:t>错误级别划分（按</a:t>
            </a:r>
            <a:r>
              <a:rPr lang="en-US" altLang="zh-CN" b="1" dirty="0" smtClean="0">
                <a:solidFill>
                  <a:srgbClr val="0096D6"/>
                </a:solidFill>
                <a:latin typeface="微软雅黑" panose="020B0503020204020204" pitchFamily="34" charset="-122"/>
                <a:ea typeface="微软雅黑" panose="020B0503020204020204" pitchFamily="34" charset="-122"/>
              </a:rPr>
              <a:t>GB/T 15532-2008</a:t>
            </a:r>
            <a:r>
              <a:rPr lang="zh-CN" altLang="en-US" b="1" dirty="0" smtClean="0">
                <a:solidFill>
                  <a:srgbClr val="0096D6"/>
                </a:solidFill>
                <a:latin typeface="微软雅黑" panose="020B0503020204020204" pitchFamily="34" charset="-122"/>
                <a:ea typeface="微软雅黑" panose="020B0503020204020204" pitchFamily="34" charset="-122"/>
              </a:rPr>
              <a:t>划分）</a:t>
            </a:r>
            <a:r>
              <a:rPr lang="en-US" altLang="zh-CN" b="1" dirty="0" smtClean="0">
                <a:solidFill>
                  <a:srgbClr val="0096D6"/>
                </a:solidFill>
                <a:latin typeface="微软雅黑" panose="020B0503020204020204" pitchFamily="34" charset="-122"/>
                <a:ea typeface="微软雅黑" panose="020B0503020204020204" pitchFamily="34" charset="-122"/>
              </a:rPr>
              <a:t>:</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1</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妨碍由基线要求所规定的运行或任务的主要功能的完成</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妨碍操作员完成运行或任务的主要功能</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危及人员安全</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2</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且没有变通的解决办法</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以致降低效能，且没有变通的解决办法</a:t>
            </a:r>
            <a:endParaRPr lang="zh-CN" altLang="en-US" b="1" dirty="0" smtClean="0">
              <a:solidFill>
                <a:srgbClr val="0096D6"/>
              </a:solidFill>
              <a:latin typeface="微软雅黑" panose="020B0503020204020204" pitchFamily="34" charset="-122"/>
              <a:ea typeface="微软雅黑" panose="020B0503020204020204" pitchFamily="34" charset="-122"/>
            </a:endParaRP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3</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但已知有变通的解决办法</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以致降低效能，但已知有变通的解决办法</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4</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这种软件问题给操作员带来不方便或麻烦，但不影响所要求的运行或任务的主要功能</a:t>
            </a:r>
          </a:p>
          <a:p>
            <a:pPr marL="742950" lvl="1" indent="-285750" eaLnBrk="0" hangingPunct="0">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5</a:t>
            </a:r>
            <a:r>
              <a:rPr lang="zh-CN" altLang="en-US" sz="1600" b="1" dirty="0" smtClean="0">
                <a:solidFill>
                  <a:schemeClr val="bg2"/>
                </a:solidFill>
                <a:latin typeface="微软雅黑" panose="020B0503020204020204" pitchFamily="34" charset="-122"/>
                <a:ea typeface="微软雅黑" panose="020B0503020204020204" pitchFamily="34" charset="-122"/>
              </a:rPr>
              <a:t>级错误：所有的其他错误 </a:t>
            </a:r>
          </a:p>
          <a:p>
            <a:endParaRPr lang="zh-CN" altLang="en-US" dirty="0" smtClean="0">
              <a:latin typeface="微软雅黑" panose="020B0503020204020204" pitchFamily="34" charset="-122"/>
              <a:ea typeface="微软雅黑" panose="020B0503020204020204" pitchFamily="34" charset="-122"/>
            </a:endParaRPr>
          </a:p>
        </p:txBody>
      </p:sp>
      <p:sp>
        <p:nvSpPr>
          <p:cNvPr id="4403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055E7D-AA62-4E00-9A95-4D6E63F85471}" type="datetime1">
              <a:rPr lang="zh-CN" altLang="en-US" smtClean="0">
                <a:latin typeface="微软雅黑" panose="020B0503020204020204" pitchFamily="34" charset="-122"/>
                <a:ea typeface="微软雅黑" panose="020B0503020204020204" pitchFamily="34" charset="-122"/>
              </a:rPr>
              <a:pPr/>
              <a:t>2018/6/10</a:t>
            </a:fld>
            <a:endParaRPr lang="zh-CN" altLang="en-US" sz="1200" dirty="0" smtClean="0">
              <a:latin typeface="微软雅黑" panose="020B0503020204020204" pitchFamily="34" charset="-122"/>
              <a:ea typeface="微软雅黑" panose="020B0503020204020204" pitchFamily="34" charset="-122"/>
            </a:endParaRPr>
          </a:p>
        </p:txBody>
      </p:sp>
      <p:sp>
        <p:nvSpPr>
          <p:cNvPr id="4403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486DA0-1FC8-4B76-9158-4F9475F46C40}" type="slidenum">
              <a:rPr lang="zh-CN" altLang="en-US">
                <a:latin typeface="微软雅黑" panose="020B0503020204020204" pitchFamily="34" charset="-122"/>
                <a:ea typeface="微软雅黑" panose="020B0503020204020204" pitchFamily="34" charset="-122"/>
              </a:rPr>
              <a:pPr/>
              <a:t>20</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7809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b="1" dirty="0" smtClean="0">
                <a:solidFill>
                  <a:srgbClr val="0096D6"/>
                </a:solidFill>
                <a:latin typeface="微软雅黑" panose="020B0503020204020204" pitchFamily="34" charset="-122"/>
                <a:ea typeface="微软雅黑" panose="020B0503020204020204" pitchFamily="34" charset="-122"/>
              </a:rPr>
              <a:t>错误级别划分（按</a:t>
            </a:r>
            <a:r>
              <a:rPr lang="en-US" altLang="zh-CN" b="1" dirty="0" smtClean="0">
                <a:solidFill>
                  <a:srgbClr val="0096D6"/>
                </a:solidFill>
                <a:latin typeface="微软雅黑" panose="020B0503020204020204" pitchFamily="34" charset="-122"/>
                <a:ea typeface="微软雅黑" panose="020B0503020204020204" pitchFamily="34" charset="-122"/>
              </a:rPr>
              <a:t>GB/T 15532-2008</a:t>
            </a:r>
            <a:r>
              <a:rPr lang="zh-CN" altLang="en-US" b="1" dirty="0" smtClean="0">
                <a:solidFill>
                  <a:srgbClr val="0096D6"/>
                </a:solidFill>
                <a:latin typeface="微软雅黑" panose="020B0503020204020204" pitchFamily="34" charset="-122"/>
                <a:ea typeface="微软雅黑" panose="020B0503020204020204" pitchFamily="34" charset="-122"/>
              </a:rPr>
              <a:t>划分）</a:t>
            </a:r>
            <a:r>
              <a:rPr lang="en-US" altLang="zh-CN" b="1" dirty="0" smtClean="0">
                <a:solidFill>
                  <a:srgbClr val="0096D6"/>
                </a:solidFill>
                <a:latin typeface="微软雅黑" panose="020B0503020204020204" pitchFamily="34" charset="-122"/>
                <a:ea typeface="微软雅黑" panose="020B0503020204020204" pitchFamily="34" charset="-122"/>
              </a:rPr>
              <a:t>:</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1</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妨碍由基线要求所规定的运行或任务的主要功能的完成</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妨碍操作员完成运行或任务的主要功能</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危及人员安全</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2</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且没有变通的解决办法</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以致降低效能，且没有变通的解决办法</a:t>
            </a:r>
            <a:endParaRPr lang="zh-CN" altLang="en-US" b="1" dirty="0" smtClean="0">
              <a:solidFill>
                <a:srgbClr val="0096D6"/>
              </a:solidFill>
              <a:latin typeface="微软雅黑" panose="020B0503020204020204" pitchFamily="34" charset="-122"/>
              <a:ea typeface="微软雅黑" panose="020B0503020204020204" pitchFamily="34" charset="-122"/>
            </a:endParaRP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3</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但已知有变通的解决办法</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以致降低效能，但已知有变通的解决办法</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4</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这种软件问题给操作员带来不方便或麻烦，但不影响所要求的运行或任务的主要功能</a:t>
            </a:r>
          </a:p>
          <a:p>
            <a:pPr marL="742950" lvl="1" indent="-285750" eaLnBrk="0" hangingPunct="0">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5</a:t>
            </a:r>
            <a:r>
              <a:rPr lang="zh-CN" altLang="en-US" sz="1600" b="1" dirty="0" smtClean="0">
                <a:solidFill>
                  <a:schemeClr val="bg2"/>
                </a:solidFill>
                <a:latin typeface="微软雅黑" panose="020B0503020204020204" pitchFamily="34" charset="-122"/>
                <a:ea typeface="微软雅黑" panose="020B0503020204020204" pitchFamily="34" charset="-122"/>
              </a:rPr>
              <a:t>级错误：所有的其他错误 </a:t>
            </a:r>
          </a:p>
          <a:p>
            <a:endParaRPr lang="zh-CN" altLang="en-US" dirty="0" smtClean="0">
              <a:latin typeface="微软雅黑" panose="020B0503020204020204" pitchFamily="34" charset="-122"/>
              <a:ea typeface="微软雅黑" panose="020B0503020204020204" pitchFamily="34" charset="-122"/>
            </a:endParaRPr>
          </a:p>
        </p:txBody>
      </p:sp>
      <p:sp>
        <p:nvSpPr>
          <p:cNvPr id="4403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055E7D-AA62-4E00-9A95-4D6E63F85471}" type="datetime1">
              <a:rPr lang="zh-CN" altLang="en-US" smtClean="0">
                <a:latin typeface="微软雅黑" panose="020B0503020204020204" pitchFamily="34" charset="-122"/>
                <a:ea typeface="微软雅黑" panose="020B0503020204020204" pitchFamily="34" charset="-122"/>
              </a:rPr>
              <a:pPr/>
              <a:t>2018/6/10</a:t>
            </a:fld>
            <a:endParaRPr lang="zh-CN" altLang="en-US" sz="1200" dirty="0" smtClean="0">
              <a:latin typeface="微软雅黑" panose="020B0503020204020204" pitchFamily="34" charset="-122"/>
              <a:ea typeface="微软雅黑" panose="020B0503020204020204" pitchFamily="34" charset="-122"/>
            </a:endParaRPr>
          </a:p>
        </p:txBody>
      </p:sp>
      <p:sp>
        <p:nvSpPr>
          <p:cNvPr id="4403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486DA0-1FC8-4B76-9158-4F9475F46C40}" type="slidenum">
              <a:rPr lang="zh-CN" altLang="en-US">
                <a:latin typeface="微软雅黑" panose="020B0503020204020204" pitchFamily="34" charset="-122"/>
                <a:ea typeface="微软雅黑" panose="020B0503020204020204" pitchFamily="34" charset="-122"/>
              </a:rPr>
              <a:pPr/>
              <a:t>21</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472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b="1" dirty="0" smtClean="0">
                <a:solidFill>
                  <a:srgbClr val="0096D6"/>
                </a:solidFill>
                <a:latin typeface="微软雅黑" panose="020B0503020204020204" pitchFamily="34" charset="-122"/>
                <a:ea typeface="微软雅黑" panose="020B0503020204020204" pitchFamily="34" charset="-122"/>
              </a:rPr>
              <a:t>错误级别划分（按</a:t>
            </a:r>
            <a:r>
              <a:rPr lang="en-US" altLang="zh-CN" b="1" dirty="0" smtClean="0">
                <a:solidFill>
                  <a:srgbClr val="0096D6"/>
                </a:solidFill>
                <a:latin typeface="微软雅黑" panose="020B0503020204020204" pitchFamily="34" charset="-122"/>
                <a:ea typeface="微软雅黑" panose="020B0503020204020204" pitchFamily="34" charset="-122"/>
              </a:rPr>
              <a:t>GB/T 15532-2008</a:t>
            </a:r>
            <a:r>
              <a:rPr lang="zh-CN" altLang="en-US" b="1" dirty="0" smtClean="0">
                <a:solidFill>
                  <a:srgbClr val="0096D6"/>
                </a:solidFill>
                <a:latin typeface="微软雅黑" panose="020B0503020204020204" pitchFamily="34" charset="-122"/>
                <a:ea typeface="微软雅黑" panose="020B0503020204020204" pitchFamily="34" charset="-122"/>
              </a:rPr>
              <a:t>划分）</a:t>
            </a:r>
            <a:r>
              <a:rPr lang="en-US" altLang="zh-CN" b="1" dirty="0" smtClean="0">
                <a:solidFill>
                  <a:srgbClr val="0096D6"/>
                </a:solidFill>
                <a:latin typeface="微软雅黑" panose="020B0503020204020204" pitchFamily="34" charset="-122"/>
                <a:ea typeface="微软雅黑" panose="020B0503020204020204" pitchFamily="34" charset="-122"/>
              </a:rPr>
              <a:t>:</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1</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妨碍由基线要求所规定的运行或任务的主要功能的完成</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妨碍操作员完成运行或任务的主要功能</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危及人员安全</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2</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且没有变通的解决办法</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以致降低效能，且没有变通的解决办法</a:t>
            </a:r>
            <a:endParaRPr lang="zh-CN" altLang="en-US" b="1" dirty="0" smtClean="0">
              <a:solidFill>
                <a:srgbClr val="0096D6"/>
              </a:solidFill>
              <a:latin typeface="微软雅黑" panose="020B0503020204020204" pitchFamily="34" charset="-122"/>
              <a:ea typeface="微软雅黑" panose="020B0503020204020204" pitchFamily="34" charset="-122"/>
            </a:endParaRP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3</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但已知有变通的解决办法</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以致降低效能，但已知有变通的解决办法</a:t>
            </a:r>
          </a:p>
          <a:p>
            <a:pPr marL="742950" lvl="1" indent="-285750" eaLnBrk="0" hangingPunct="0">
              <a:lnSpc>
                <a:spcPct val="100000"/>
              </a:lnSpc>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4</a:t>
            </a:r>
            <a:r>
              <a:rPr lang="zh-CN" altLang="en-US" sz="1600" b="1" dirty="0" smtClean="0">
                <a:solidFill>
                  <a:schemeClr val="bg2"/>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1600" dirty="0" smtClean="0">
                <a:latin typeface="微软雅黑" panose="020B0503020204020204" pitchFamily="34" charset="-122"/>
                <a:ea typeface="微软雅黑" panose="020B0503020204020204" pitchFamily="34" charset="-122"/>
              </a:rPr>
              <a:t>这种软件问题给操作员带来不方便或麻烦，但不影响所要求的运行或任务的主要功能</a:t>
            </a:r>
          </a:p>
          <a:p>
            <a:pPr marL="742950" lvl="1" indent="-285750" eaLnBrk="0" hangingPunct="0">
              <a:spcBef>
                <a:spcPts val="800"/>
              </a:spcBef>
              <a:buClr>
                <a:schemeClr val="tx2"/>
              </a:buClr>
              <a:buSzPct val="70000"/>
              <a:buFont typeface="Wingdings" pitchFamily="2" charset="2"/>
              <a:buChar char="l"/>
            </a:pPr>
            <a:r>
              <a:rPr lang="zh-CN" altLang="en-US" sz="1600" b="1" dirty="0" smtClean="0">
                <a:solidFill>
                  <a:schemeClr val="bg2"/>
                </a:solidFill>
                <a:latin typeface="微软雅黑" panose="020B0503020204020204" pitchFamily="34" charset="-122"/>
                <a:ea typeface="微软雅黑" panose="020B0503020204020204" pitchFamily="34" charset="-122"/>
              </a:rPr>
              <a:t>第</a:t>
            </a:r>
            <a:r>
              <a:rPr lang="en-US" altLang="zh-CN" sz="1600" b="1" dirty="0" smtClean="0">
                <a:solidFill>
                  <a:schemeClr val="bg2"/>
                </a:solidFill>
                <a:latin typeface="微软雅黑" panose="020B0503020204020204" pitchFamily="34" charset="-122"/>
                <a:ea typeface="微软雅黑" panose="020B0503020204020204" pitchFamily="34" charset="-122"/>
              </a:rPr>
              <a:t>5</a:t>
            </a:r>
            <a:r>
              <a:rPr lang="zh-CN" altLang="en-US" sz="1600" b="1" dirty="0" smtClean="0">
                <a:solidFill>
                  <a:schemeClr val="bg2"/>
                </a:solidFill>
                <a:latin typeface="微软雅黑" panose="020B0503020204020204" pitchFamily="34" charset="-122"/>
                <a:ea typeface="微软雅黑" panose="020B0503020204020204" pitchFamily="34" charset="-122"/>
              </a:rPr>
              <a:t>级错误：所有的其他错误 </a:t>
            </a:r>
          </a:p>
          <a:p>
            <a:endParaRPr lang="zh-CN" altLang="en-US" dirty="0" smtClean="0">
              <a:latin typeface="微软雅黑" panose="020B0503020204020204" pitchFamily="34" charset="-122"/>
              <a:ea typeface="微软雅黑" panose="020B0503020204020204" pitchFamily="34" charset="-122"/>
            </a:endParaRPr>
          </a:p>
        </p:txBody>
      </p:sp>
      <p:sp>
        <p:nvSpPr>
          <p:cNvPr id="4403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055E7D-AA62-4E00-9A95-4D6E63F85471}" type="datetime1">
              <a:rPr lang="zh-CN" altLang="en-US" smtClean="0">
                <a:latin typeface="微软雅黑" panose="020B0503020204020204" pitchFamily="34" charset="-122"/>
                <a:ea typeface="微软雅黑" panose="020B0503020204020204" pitchFamily="34" charset="-122"/>
              </a:rPr>
              <a:pPr/>
              <a:t>2018/6/10</a:t>
            </a:fld>
            <a:endParaRPr lang="zh-CN" altLang="en-US" sz="1200" dirty="0" smtClean="0">
              <a:latin typeface="微软雅黑" panose="020B0503020204020204" pitchFamily="34" charset="-122"/>
              <a:ea typeface="微软雅黑" panose="020B0503020204020204" pitchFamily="34" charset="-122"/>
            </a:endParaRPr>
          </a:p>
        </p:txBody>
      </p:sp>
      <p:sp>
        <p:nvSpPr>
          <p:cNvPr id="4403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486DA0-1FC8-4B76-9158-4F9475F46C40}" type="slidenum">
              <a:rPr lang="zh-CN" altLang="en-US">
                <a:latin typeface="微软雅黑" panose="020B0503020204020204" pitchFamily="34" charset="-122"/>
                <a:ea typeface="微软雅黑" panose="020B0503020204020204" pitchFamily="34" charset="-122"/>
              </a:rPr>
              <a:pPr/>
              <a:t>22</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7796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p:sp>
      <p:sp>
        <p:nvSpPr>
          <p:cNvPr id="1945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微软雅黑" panose="020B0503020204020204" pitchFamily="34" charset="-122"/>
              <a:ea typeface="微软雅黑" panose="020B0503020204020204" pitchFamily="34" charset="-122"/>
            </a:endParaRPr>
          </a:p>
        </p:txBody>
      </p:sp>
      <p:sp>
        <p:nvSpPr>
          <p:cNvPr id="19460"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70D23C-22B6-4567-AEA5-184918B1A8E5}" type="datetime1">
              <a:rPr lang="zh-CN" altLang="en-US" smtClean="0">
                <a:latin typeface="微软雅黑" panose="020B0503020204020204" pitchFamily="34" charset="-122"/>
                <a:ea typeface="微软雅黑" panose="020B0503020204020204" pitchFamily="34" charset="-122"/>
              </a:rPr>
              <a:pPr/>
              <a:t>2018/6/10</a:t>
            </a:fld>
            <a:endParaRPr lang="zh-CN" altLang="en-US" sz="1200" dirty="0" smtClean="0">
              <a:latin typeface="微软雅黑" panose="020B0503020204020204" pitchFamily="34" charset="-122"/>
              <a:ea typeface="微软雅黑" panose="020B0503020204020204" pitchFamily="34" charset="-122"/>
            </a:endParaRPr>
          </a:p>
        </p:txBody>
      </p:sp>
      <p:sp>
        <p:nvSpPr>
          <p:cNvPr id="1946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496376-5CE0-4ED1-BFEC-D35B3AA5EE37}" type="slidenum">
              <a:rPr lang="zh-CN" altLang="en-US">
                <a:latin typeface="微软雅黑" panose="020B0503020204020204" pitchFamily="34" charset="-122"/>
                <a:ea typeface="微软雅黑" panose="020B0503020204020204" pitchFamily="34" charset="-122"/>
              </a:rPr>
              <a:pPr/>
              <a:t>2</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6875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p:sp>
      <p:sp>
        <p:nvSpPr>
          <p:cNvPr id="4608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b="1" dirty="0" smtClean="0">
                <a:latin typeface="微软雅黑" panose="020B0503020204020204" pitchFamily="34" charset="-122"/>
                <a:ea typeface="微软雅黑" panose="020B0503020204020204" pitchFamily="34" charset="-122"/>
              </a:rPr>
              <a:t>Low</a:t>
            </a:r>
          </a:p>
          <a:p>
            <a:pPr eaLnBrk="1" hangingPunct="1"/>
            <a:r>
              <a:rPr lang="zh-CN" altLang="zh-CN" dirty="0" smtClean="0">
                <a:latin typeface="微软雅黑" panose="020B0503020204020204" pitchFamily="34" charset="-122"/>
                <a:ea typeface="微软雅黑" panose="020B0503020204020204" pitchFamily="34" charset="-122"/>
              </a:rPr>
              <a:t>缺陷可以在方便的时候被纠正（不影响系统的功能实现，如提示信息错误，错别字等）</a:t>
            </a:r>
          </a:p>
          <a:p>
            <a:pPr eaLnBrk="1" hangingPunct="1"/>
            <a:r>
              <a:rPr lang="zh-CN" altLang="zh-CN" b="1" dirty="0" smtClean="0">
                <a:latin typeface="微软雅黑" panose="020B0503020204020204" pitchFamily="34" charset="-122"/>
                <a:ea typeface="微软雅黑" panose="020B0503020204020204" pitchFamily="34" charset="-122"/>
              </a:rPr>
              <a:t>Middle</a:t>
            </a:r>
          </a:p>
          <a:p>
            <a:pPr eaLnBrk="1" hangingPunct="1"/>
            <a:r>
              <a:rPr lang="zh-CN" altLang="zh-CN" dirty="0" smtClean="0">
                <a:latin typeface="微软雅黑" panose="020B0503020204020204" pitchFamily="34" charset="-122"/>
                <a:ea typeface="微软雅黑" panose="020B0503020204020204" pitchFamily="34" charset="-122"/>
              </a:rPr>
              <a:t>缺陷需要正常排队等待修复或列入软件发布清单（某些非总要的功能未能实现，但不影响其他功能）</a:t>
            </a:r>
          </a:p>
          <a:p>
            <a:pPr eaLnBrk="1" hangingPunct="1"/>
            <a:r>
              <a:rPr lang="zh-CN" altLang="zh-CN" b="1" dirty="0" smtClean="0">
                <a:latin typeface="微软雅黑" panose="020B0503020204020204" pitchFamily="34" charset="-122"/>
                <a:ea typeface="微软雅黑" panose="020B0503020204020204" pitchFamily="34" charset="-122"/>
              </a:rPr>
              <a:t>High</a:t>
            </a:r>
          </a:p>
          <a:p>
            <a:pPr eaLnBrk="1" hangingPunct="1"/>
            <a:r>
              <a:rPr lang="zh-CN" altLang="zh-CN" dirty="0" smtClean="0">
                <a:latin typeface="微软雅黑" panose="020B0503020204020204" pitchFamily="34" charset="-122"/>
                <a:ea typeface="微软雅黑" panose="020B0503020204020204" pitchFamily="34" charset="-122"/>
              </a:rPr>
              <a:t>缺陷应该立即被解决（不符合系统的设计或某一主要功能无法实现）</a:t>
            </a:r>
          </a:p>
          <a:p>
            <a:endParaRPr lang="zh-CN" altLang="en-US" dirty="0" smtClean="0">
              <a:latin typeface="微软雅黑" panose="020B0503020204020204" pitchFamily="34" charset="-122"/>
              <a:ea typeface="微软雅黑" panose="020B0503020204020204" pitchFamily="34" charset="-122"/>
            </a:endParaRPr>
          </a:p>
        </p:txBody>
      </p:sp>
      <p:sp>
        <p:nvSpPr>
          <p:cNvPr id="4608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09D683-9722-41F8-BBB0-77C0744EDEF6}" type="datetime1">
              <a:rPr lang="zh-CN" altLang="en-US" smtClean="0">
                <a:latin typeface="微软雅黑" panose="020B0503020204020204" pitchFamily="34" charset="-122"/>
                <a:ea typeface="微软雅黑" panose="020B0503020204020204" pitchFamily="34" charset="-122"/>
              </a:rPr>
              <a:pPr/>
              <a:t>2018/6/10</a:t>
            </a:fld>
            <a:endParaRPr lang="zh-CN" altLang="en-US" sz="1200" dirty="0" smtClean="0">
              <a:latin typeface="微软雅黑" panose="020B0503020204020204" pitchFamily="34" charset="-122"/>
              <a:ea typeface="微软雅黑" panose="020B0503020204020204" pitchFamily="34" charset="-122"/>
            </a:endParaRPr>
          </a:p>
        </p:txBody>
      </p:sp>
      <p:sp>
        <p:nvSpPr>
          <p:cNvPr id="4608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7798CD-CA9E-49B5-B7AF-04FEB0A68F30}" type="slidenum">
              <a:rPr lang="zh-CN" altLang="en-US">
                <a:latin typeface="微软雅黑" panose="020B0503020204020204" pitchFamily="34" charset="-122"/>
                <a:ea typeface="微软雅黑" panose="020B0503020204020204" pitchFamily="34" charset="-122"/>
              </a:rPr>
              <a:pPr/>
              <a:t>23</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8286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p:sp>
      <p:sp>
        <p:nvSpPr>
          <p:cNvPr id="4813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微软雅黑" panose="020B0503020204020204" pitchFamily="34" charset="-122"/>
                <a:ea typeface="微软雅黑" panose="020B0503020204020204" pitchFamily="34" charset="-122"/>
              </a:rPr>
              <a:t>缺陷起源 缺陷引起的故障或事件第一次被检测到的阶段</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缺陷来源 引起缺陷的起因</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缺陷根源 发生错误的根本因素</a:t>
            </a:r>
          </a:p>
        </p:txBody>
      </p:sp>
      <p:sp>
        <p:nvSpPr>
          <p:cNvPr id="48132"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1702EE-2F59-4EB3-9F48-A75703971B1D}" type="datetime1">
              <a:rPr lang="zh-CN" altLang="en-US" smtClean="0">
                <a:latin typeface="微软雅黑" panose="020B0503020204020204" pitchFamily="34" charset="-122"/>
                <a:ea typeface="微软雅黑" panose="020B0503020204020204" pitchFamily="34" charset="-122"/>
              </a:rPr>
              <a:pPr/>
              <a:t>2018/6/10</a:t>
            </a:fld>
            <a:endParaRPr lang="zh-CN" altLang="en-US" sz="1200" dirty="0" smtClean="0">
              <a:latin typeface="微软雅黑" panose="020B0503020204020204" pitchFamily="34" charset="-122"/>
              <a:ea typeface="微软雅黑" panose="020B0503020204020204" pitchFamily="34" charset="-122"/>
            </a:endParaRPr>
          </a:p>
        </p:txBody>
      </p:sp>
      <p:sp>
        <p:nvSpPr>
          <p:cNvPr id="4813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156116-483D-4F8C-94FA-39B2805C428C}" type="slidenum">
              <a:rPr lang="zh-CN" altLang="en-US">
                <a:latin typeface="微软雅黑" panose="020B0503020204020204" pitchFamily="34" charset="-122"/>
                <a:ea typeface="微软雅黑" panose="020B0503020204020204" pitchFamily="34" charset="-122"/>
              </a:rPr>
              <a:pPr/>
              <a:t>24</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5288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p:sp>
      <p:sp>
        <p:nvSpPr>
          <p:cNvPr id="11267" name="Rectangle 3"/>
          <p:cNvSpPr>
            <a:spLocks noGrp="1" noRot="1" noChangeAspect="1" noChangeArrowheads="1"/>
          </p:cNvSpPr>
          <p:nvPr>
            <p:ph type="body" idx="1"/>
          </p:nvPr>
        </p:nvSpPr>
        <p:spPr bwMode="auto">
          <a:xfrm>
            <a:off x="-622300" y="8210550"/>
            <a:ext cx="7045325" cy="8928100"/>
          </a:xfrm>
          <a:prstGeom prst="rect">
            <a:avLst/>
          </a:prstGeom>
          <a:noFill/>
          <a:ln w="1">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tLang="zh-CN" smtClean="0"/>
          </a:p>
        </p:txBody>
      </p:sp>
    </p:spTree>
    <p:extLst>
      <p:ext uri="{BB962C8B-B14F-4D97-AF65-F5344CB8AC3E}">
        <p14:creationId xmlns:p14="http://schemas.microsoft.com/office/powerpoint/2010/main" val="2412187650"/>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p:sp>
      <p:sp>
        <p:nvSpPr>
          <p:cNvPr id="13315" name="Rectangle 3"/>
          <p:cNvSpPr>
            <a:spLocks noGrp="1" noRot="1" noChangeAspect="1" noChangeArrowheads="1"/>
          </p:cNvSpPr>
          <p:nvPr>
            <p:ph type="body" idx="1"/>
          </p:nvPr>
        </p:nvSpPr>
        <p:spPr bwMode="auto">
          <a:xfrm>
            <a:off x="-622300" y="8210550"/>
            <a:ext cx="7045325" cy="8928100"/>
          </a:xfrm>
          <a:prstGeom prst="rect">
            <a:avLst/>
          </a:prstGeom>
          <a:noFill/>
          <a:ln w="1">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tLang="zh-CN" smtClean="0"/>
          </a:p>
        </p:txBody>
      </p:sp>
    </p:spTree>
    <p:extLst>
      <p:ext uri="{BB962C8B-B14F-4D97-AF65-F5344CB8AC3E}">
        <p14:creationId xmlns:p14="http://schemas.microsoft.com/office/powerpoint/2010/main" val="2486274267"/>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p:sp>
      <p:sp>
        <p:nvSpPr>
          <p:cNvPr id="15363" name="Rectangle 3"/>
          <p:cNvSpPr>
            <a:spLocks noGrp="1" noRot="1" noChangeAspect="1" noChangeArrowheads="1"/>
          </p:cNvSpPr>
          <p:nvPr>
            <p:ph type="body" idx="1"/>
          </p:nvPr>
        </p:nvSpPr>
        <p:spPr bwMode="auto">
          <a:xfrm>
            <a:off x="-622300" y="8210550"/>
            <a:ext cx="7045325" cy="8928100"/>
          </a:xfrm>
          <a:prstGeom prst="rect">
            <a:avLst/>
          </a:prstGeom>
          <a:noFill/>
          <a:ln w="1">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tLang="zh-CN" smtClean="0"/>
          </a:p>
        </p:txBody>
      </p:sp>
    </p:spTree>
    <p:extLst>
      <p:ext uri="{BB962C8B-B14F-4D97-AF65-F5344CB8AC3E}">
        <p14:creationId xmlns:p14="http://schemas.microsoft.com/office/powerpoint/2010/main" val="3436593783"/>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p:sp>
      <p:sp>
        <p:nvSpPr>
          <p:cNvPr id="19459" name="Notes Placeholder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归类的</a:t>
            </a:r>
            <a:r>
              <a:rPr lang="en-US" altLang="zh-CN" smtClean="0"/>
              <a:t>ALM</a:t>
            </a:r>
            <a:r>
              <a:rPr lang="zh-CN" altLang="en-US" smtClean="0"/>
              <a:t>测试管理的权限里面</a:t>
            </a:r>
            <a:endParaRPr lang="en-US" altLang="zh-CN" smtClean="0"/>
          </a:p>
        </p:txBody>
      </p:sp>
      <p:sp>
        <p:nvSpPr>
          <p:cNvPr id="19460" name="Date Placeholder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8C22DC-9A71-4CD9-922F-40390B91FAA8}" type="datetime1">
              <a:rPr lang="en-US" altLang="zh-CN" smtClean="0"/>
              <a:pPr/>
              <a:t>6/10/2018</a:t>
            </a:fld>
            <a:endParaRPr lang="en-US" altLang="en-US" sz="1200" smtClean="0">
              <a:latin typeface="HP Simplified" pitchFamily="34" charset="0"/>
              <a:sym typeface="HP Simplified" pitchFamily="34" charset="0"/>
            </a:endParaRPr>
          </a:p>
        </p:txBody>
      </p:sp>
      <p:sp>
        <p:nvSpPr>
          <p:cNvPr id="19461"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58470C-D148-45EC-8CD7-48A6F3B1CF33}" type="slidenum">
              <a:rPr lang="en-US" altLang="zh-CN"/>
              <a:pPr/>
              <a:t>34</a:t>
            </a:fld>
            <a:endParaRPr lang="en-US" altLang="zh-CN" sz="1200">
              <a:latin typeface="HP Simplified" pitchFamily="34" charset="0"/>
              <a:sym typeface="HP Simplified" pitchFamily="34" charset="0"/>
            </a:endParaRPr>
          </a:p>
        </p:txBody>
      </p:sp>
    </p:spTree>
    <p:extLst>
      <p:ext uri="{BB962C8B-B14F-4D97-AF65-F5344CB8AC3E}">
        <p14:creationId xmlns:p14="http://schemas.microsoft.com/office/powerpoint/2010/main" val="3183967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p:sp>
      <p:sp>
        <p:nvSpPr>
          <p:cNvPr id="22531" name="Notes Placeholder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优先级别高和有争议的缺陷需要会审</a:t>
            </a:r>
            <a:endParaRPr lang="en-US" altLang="zh-CN" smtClean="0"/>
          </a:p>
        </p:txBody>
      </p:sp>
      <p:sp>
        <p:nvSpPr>
          <p:cNvPr id="22532" name="Date Placeholder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870DC6-6831-441F-B157-C0F308B58723}" type="datetime1">
              <a:rPr lang="en-US" altLang="zh-CN" smtClean="0"/>
              <a:pPr/>
              <a:t>6/10/2018</a:t>
            </a:fld>
            <a:endParaRPr lang="en-US" altLang="en-US" sz="1200" smtClean="0">
              <a:latin typeface="HP Simplified" pitchFamily="34" charset="0"/>
              <a:sym typeface="HP Simplified" pitchFamily="34" charset="0"/>
            </a:endParaRPr>
          </a:p>
        </p:txBody>
      </p:sp>
      <p:sp>
        <p:nvSpPr>
          <p:cNvPr id="22533"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49F0415-7B0D-45F6-9EF8-98BCED848063}" type="slidenum">
              <a:rPr lang="en-US" altLang="zh-CN"/>
              <a:pPr/>
              <a:t>36</a:t>
            </a:fld>
            <a:endParaRPr lang="en-US" altLang="zh-CN" sz="1200">
              <a:latin typeface="HP Simplified" pitchFamily="34" charset="0"/>
              <a:sym typeface="HP Simplified" pitchFamily="34" charset="0"/>
            </a:endParaRPr>
          </a:p>
        </p:txBody>
      </p:sp>
    </p:spTree>
    <p:extLst>
      <p:ext uri="{BB962C8B-B14F-4D97-AF65-F5344CB8AC3E}">
        <p14:creationId xmlns:p14="http://schemas.microsoft.com/office/powerpoint/2010/main" val="3874820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p:sp>
      <p:sp>
        <p:nvSpPr>
          <p:cNvPr id="6758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微软雅黑" panose="020B0503020204020204" pitchFamily="34" charset="-122"/>
                <a:ea typeface="微软雅黑" panose="020B0503020204020204" pitchFamily="34" charset="-122"/>
              </a:rPr>
              <a:t>发现的总缺陷数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开发过程中发现的所有缺陷数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软件发布后发现的缺陷数</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当前阶段的潜伏缺陷数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本阶段发现的缺陷数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本阶段入口存在的缺陷数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本阶段注入的缺陷数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100%</a:t>
            </a:r>
          </a:p>
        </p:txBody>
      </p:sp>
      <p:sp>
        <p:nvSpPr>
          <p:cNvPr id="67588"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EE0F58-E0CE-4FFD-9712-2F39D914C79E}" type="datetime1">
              <a:rPr lang="zh-CN" altLang="en-US" smtClean="0">
                <a:latin typeface="微软雅黑" panose="020B0503020204020204" pitchFamily="34" charset="-122"/>
                <a:ea typeface="微软雅黑" panose="020B0503020204020204" pitchFamily="34" charset="-122"/>
              </a:rPr>
              <a:pPr/>
              <a:t>2018/6/10</a:t>
            </a:fld>
            <a:endParaRPr lang="zh-CN" altLang="en-US" sz="1200" dirty="0" smtClean="0">
              <a:latin typeface="微软雅黑" panose="020B0503020204020204" pitchFamily="34" charset="-122"/>
              <a:ea typeface="微软雅黑" panose="020B0503020204020204" pitchFamily="34" charset="-122"/>
            </a:endParaRPr>
          </a:p>
        </p:txBody>
      </p:sp>
      <p:sp>
        <p:nvSpPr>
          <p:cNvPr id="6758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DEA455-4CB1-415A-94A4-80936FD1DD37}" type="slidenum">
              <a:rPr lang="zh-CN" altLang="en-US">
                <a:latin typeface="微软雅黑" panose="020B0503020204020204" pitchFamily="34" charset="-122"/>
                <a:ea typeface="微软雅黑" panose="020B0503020204020204" pitchFamily="34" charset="-122"/>
              </a:rPr>
              <a:pPr/>
              <a:t>40</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4929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B3B35DDA-0306-4B9B-9774-03571D8754B9}" type="datetime1">
              <a:rPr lang="zh-CN" altLang="en-US" smtClean="0"/>
              <a:pPr>
                <a:defRPr/>
              </a:pPr>
              <a:t>2018/6/10</a:t>
            </a:fld>
            <a:endParaRPr lang="zh-CN" altLang="en-US" sz="1200"/>
          </a:p>
        </p:txBody>
      </p:sp>
      <p:sp>
        <p:nvSpPr>
          <p:cNvPr id="5" name="灯片编号占位符 4"/>
          <p:cNvSpPr>
            <a:spLocks noGrp="1"/>
          </p:cNvSpPr>
          <p:nvPr>
            <p:ph type="sldNum" sz="quarter" idx="11"/>
          </p:nvPr>
        </p:nvSpPr>
        <p:spPr/>
        <p:txBody>
          <a:bodyPr/>
          <a:lstStyle/>
          <a:p>
            <a:pPr>
              <a:defRPr/>
            </a:pPr>
            <a:fld id="{9319D11C-2C7B-4689-925A-7429BB8D9B44}" type="slidenum">
              <a:rPr lang="zh-CN" altLang="en-US" smtClean="0"/>
              <a:pPr>
                <a:defRPr/>
              </a:pPr>
              <a:t>42</a:t>
            </a:fld>
            <a:endParaRPr lang="zh-CN" altLang="en-US" sz="1200"/>
          </a:p>
        </p:txBody>
      </p:sp>
    </p:spTree>
    <p:extLst>
      <p:ext uri="{BB962C8B-B14F-4D97-AF65-F5344CB8AC3E}">
        <p14:creationId xmlns:p14="http://schemas.microsoft.com/office/powerpoint/2010/main" val="3349872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p:sp>
      <p:sp>
        <p:nvSpPr>
          <p:cNvPr id="72707" name="Rectangle 3"/>
          <p:cNvSpPr>
            <a:spLocks noGrp="1" noRot="1" noChangeAspect="1" noChangeArrowheads="1"/>
          </p:cNvSpPr>
          <p:nvPr>
            <p:ph type="body" idx="1"/>
          </p:nvPr>
        </p:nvSpPr>
        <p:spPr bwMode="auto">
          <a:xfrm>
            <a:off x="-593725" y="8210550"/>
            <a:ext cx="7016750" cy="8928100"/>
          </a:xfrm>
          <a:prstGeom prst="rect">
            <a:avLst/>
          </a:prstGeom>
          <a:noFill/>
          <a:ln w="1">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dirty="0" smtClean="0">
                <a:latin typeface="微软雅黑" panose="020B0503020204020204" pitchFamily="34" charset="-122"/>
                <a:ea typeface="微软雅黑" panose="020B0503020204020204" pitchFamily="34" charset="-122"/>
              </a:rPr>
              <a:t>在某些模块中，执行的测试用例多，但没有成比例的发现很多缺陷，所以这些模块是比较成熟的；</a:t>
            </a:r>
          </a:p>
          <a:p>
            <a:r>
              <a:rPr lang="zh-CN" altLang="en-US" dirty="0" smtClean="0">
                <a:latin typeface="微软雅黑" panose="020B0503020204020204" pitchFamily="34" charset="-122"/>
                <a:ea typeface="微软雅黑" panose="020B0503020204020204" pitchFamily="34" charset="-122"/>
              </a:rPr>
              <a:t>某些模块执行的测试用例少，但发现了很多缺陷，这些模块将成为质量不稳定的关键点；</a:t>
            </a:r>
          </a:p>
          <a:p>
            <a:r>
              <a:rPr lang="zh-CN" altLang="en-US" dirty="0" smtClean="0">
                <a:latin typeface="微软雅黑" panose="020B0503020204020204" pitchFamily="34" charset="-122"/>
                <a:ea typeface="微软雅黑" panose="020B0503020204020204" pitchFamily="34" charset="-122"/>
              </a:rPr>
              <a:t>在以后的回归测试中，应在质量不稳定的模块中投入更多的人手和时间</a:t>
            </a:r>
          </a:p>
        </p:txBody>
      </p:sp>
    </p:spTree>
    <p:extLst>
      <p:ext uri="{BB962C8B-B14F-4D97-AF65-F5344CB8AC3E}">
        <p14:creationId xmlns:p14="http://schemas.microsoft.com/office/powerpoint/2010/main" val="292801436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p:sp>
      <p:sp>
        <p:nvSpPr>
          <p:cNvPr id="2150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微软雅黑" panose="020B0503020204020204" pitchFamily="34" charset="-122"/>
              <a:ea typeface="微软雅黑" panose="020B0503020204020204" pitchFamily="34" charset="-122"/>
            </a:endParaRPr>
          </a:p>
        </p:txBody>
      </p:sp>
      <p:sp>
        <p:nvSpPr>
          <p:cNvPr id="21508"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27868D-84B5-4F1F-BB27-8B3B4AF7F33A}" type="datetime1">
              <a:rPr lang="zh-CN" altLang="en-US" smtClean="0">
                <a:latin typeface="微软雅黑" panose="020B0503020204020204" pitchFamily="34" charset="-122"/>
                <a:ea typeface="微软雅黑" panose="020B0503020204020204" pitchFamily="34" charset="-122"/>
              </a:rPr>
              <a:pPr/>
              <a:t>2018/6/10</a:t>
            </a:fld>
            <a:endParaRPr lang="zh-CN" altLang="en-US" sz="1200" dirty="0" smtClean="0">
              <a:latin typeface="微软雅黑" panose="020B0503020204020204" pitchFamily="34" charset="-122"/>
              <a:ea typeface="微软雅黑" panose="020B0503020204020204" pitchFamily="34" charset="-122"/>
            </a:endParaRPr>
          </a:p>
        </p:txBody>
      </p:sp>
      <p:sp>
        <p:nvSpPr>
          <p:cNvPr id="2150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81CE20-A942-4C3B-99C6-FDEEAE79A4F9}" type="slidenum">
              <a:rPr lang="zh-CN" altLang="en-US">
                <a:latin typeface="微软雅黑" panose="020B0503020204020204" pitchFamily="34" charset="-122"/>
                <a:ea typeface="微软雅黑" panose="020B0503020204020204" pitchFamily="34" charset="-122"/>
              </a:rPr>
              <a:pPr/>
              <a:t>3</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63646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p:sp>
      <p:sp>
        <p:nvSpPr>
          <p:cNvPr id="74755" name="Rectangle 3"/>
          <p:cNvSpPr>
            <a:spLocks noGrp="1" noRot="1" noChangeAspect="1" noChangeArrowheads="1"/>
          </p:cNvSpPr>
          <p:nvPr>
            <p:ph type="body" idx="1"/>
          </p:nvPr>
        </p:nvSpPr>
        <p:spPr bwMode="auto">
          <a:xfrm>
            <a:off x="-593725" y="8210550"/>
            <a:ext cx="7016750" cy="8928100"/>
          </a:xfrm>
          <a:prstGeom prst="rect">
            <a:avLst/>
          </a:prstGeom>
          <a:noFill/>
          <a:ln w="1">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dirty="0" smtClean="0">
                <a:latin typeface="微软雅黑" panose="020B0503020204020204" pitchFamily="34" charset="-122"/>
                <a:ea typeface="微软雅黑" panose="020B0503020204020204" pitchFamily="34" charset="-122"/>
              </a:rPr>
              <a:t>由该分布图可以统计整个项目生命周期中素有同行评审的缺陷分布，也可以统计某一阶段所有同行评审的缺陷分布</a:t>
            </a:r>
          </a:p>
        </p:txBody>
      </p:sp>
    </p:spTree>
    <p:extLst>
      <p:ext uri="{BB962C8B-B14F-4D97-AF65-F5344CB8AC3E}">
        <p14:creationId xmlns:p14="http://schemas.microsoft.com/office/powerpoint/2010/main" val="3646087021"/>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p:sp>
      <p:sp>
        <p:nvSpPr>
          <p:cNvPr id="76803" name="Rectangle 3"/>
          <p:cNvSpPr>
            <a:spLocks noGrp="1" noRot="1" noChangeAspect="1" noChangeArrowheads="1"/>
          </p:cNvSpPr>
          <p:nvPr>
            <p:ph type="body" idx="1"/>
          </p:nvPr>
        </p:nvSpPr>
        <p:spPr bwMode="auto">
          <a:xfrm>
            <a:off x="-593725" y="8210550"/>
            <a:ext cx="7016750" cy="8928100"/>
          </a:xfrm>
          <a:prstGeom prst="rect">
            <a:avLst/>
          </a:prstGeom>
          <a:noFill/>
          <a:ln w="1">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dirty="0" smtClean="0">
                <a:latin typeface="微软雅黑" panose="020B0503020204020204" pitchFamily="34" charset="-122"/>
                <a:ea typeface="微软雅黑" panose="020B0503020204020204" pitchFamily="34" charset="-122"/>
              </a:rPr>
              <a:t>可以找出那些关键的缺陷类型，进一步分析其产生的根源，从而有针对性的制定改进措施</a:t>
            </a:r>
          </a:p>
        </p:txBody>
      </p:sp>
    </p:spTree>
    <p:extLst>
      <p:ext uri="{BB962C8B-B14F-4D97-AF65-F5344CB8AC3E}">
        <p14:creationId xmlns:p14="http://schemas.microsoft.com/office/powerpoint/2010/main" val="1519978178"/>
      </p:ext>
    </p:extLst>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p:sp>
      <p:sp>
        <p:nvSpPr>
          <p:cNvPr id="79875" name="Rectangle 3"/>
          <p:cNvSpPr>
            <a:spLocks noGrp="1" noRot="1" noChangeAspect="1" noChangeArrowheads="1"/>
          </p:cNvSpPr>
          <p:nvPr>
            <p:ph type="body" idx="1"/>
          </p:nvPr>
        </p:nvSpPr>
        <p:spPr bwMode="auto">
          <a:xfrm>
            <a:off x="-593725" y="8210550"/>
            <a:ext cx="7016750" cy="8928100"/>
          </a:xfrm>
          <a:prstGeom prst="rect">
            <a:avLst/>
          </a:prstGeom>
          <a:noFill/>
          <a:ln w="1">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dirty="0" smtClean="0">
                <a:latin typeface="微软雅黑" panose="020B0503020204020204" pitchFamily="34" charset="-122"/>
                <a:ea typeface="微软雅黑" panose="020B0503020204020204" pitchFamily="34" charset="-122"/>
              </a:rPr>
              <a:t>缺陷趋势就是将每月每周/生成的的缺陷数、每月被解决的缺陷数和每周/每月被遗留的缺陷数标成一个趋势图</a:t>
            </a:r>
          </a:p>
        </p:txBody>
      </p:sp>
    </p:spTree>
    <p:extLst>
      <p:ext uri="{BB962C8B-B14F-4D97-AF65-F5344CB8AC3E}">
        <p14:creationId xmlns:p14="http://schemas.microsoft.com/office/powerpoint/2010/main" val="2955639230"/>
      </p:ext>
    </p:extLst>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39825" y="684213"/>
            <a:ext cx="4573588" cy="3429000"/>
          </a:xfrm>
        </p:spPr>
      </p:sp>
      <p:sp>
        <p:nvSpPr>
          <p:cNvPr id="81923" name="Rectangle 3"/>
          <p:cNvSpPr>
            <a:spLocks noGrp="1" noRot="1" noChangeAspect="1" noChangeArrowheads="1"/>
          </p:cNvSpPr>
          <p:nvPr>
            <p:ph type="body" idx="1"/>
          </p:nvPr>
        </p:nvSpPr>
        <p:spPr bwMode="auto">
          <a:xfrm>
            <a:off x="-592138" y="8210550"/>
            <a:ext cx="7015163" cy="8928100"/>
          </a:xfrm>
          <a:prstGeom prst="rect">
            <a:avLst/>
          </a:prstGeom>
          <a:noFill/>
          <a:ln w="1">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dirty="0" smtClean="0">
                <a:latin typeface="微软雅黑" panose="020B0503020204020204" pitchFamily="34" charset="-122"/>
                <a:ea typeface="微软雅黑" panose="020B0503020204020204" pitchFamily="34" charset="-122"/>
              </a:rPr>
              <a:t>在项目开始阶段，发现缺陷数曲线会呈上升趋势，到项目中后期被修复缺陷数曲线会趋于上升，而发现缺陷数曲线应总体趋于下降；处于open状态的曲线也应该总体呈下降趋势；到项目最后，三条曲线都趋于零。</a:t>
            </a:r>
          </a:p>
        </p:txBody>
      </p:sp>
    </p:spTree>
    <p:extLst>
      <p:ext uri="{BB962C8B-B14F-4D97-AF65-F5344CB8AC3E}">
        <p14:creationId xmlns:p14="http://schemas.microsoft.com/office/powerpoint/2010/main" val="1222050303"/>
      </p:ext>
    </p:extLst>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p:sp>
      <p:sp>
        <p:nvSpPr>
          <p:cNvPr id="83971" name="Rectangle 3"/>
          <p:cNvSpPr>
            <a:spLocks noGrp="1" noRot="1" noChangeAspect="1" noChangeArrowheads="1"/>
          </p:cNvSpPr>
          <p:nvPr>
            <p:ph type="body" idx="1"/>
          </p:nvPr>
        </p:nvSpPr>
        <p:spPr bwMode="auto">
          <a:xfrm>
            <a:off x="-593725" y="8210550"/>
            <a:ext cx="7016750" cy="8928100"/>
          </a:xfrm>
          <a:prstGeom prst="rect">
            <a:avLst/>
          </a:prstGeom>
          <a:noFill/>
          <a:ln w="1">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dirty="0" smtClean="0">
                <a:latin typeface="微软雅黑" panose="020B0503020204020204" pitchFamily="34" charset="-122"/>
                <a:ea typeface="微软雅黑" panose="020B0503020204020204" pitchFamily="34" charset="-122"/>
              </a:rPr>
              <a:t>软件中的缺陷是不可能完全发现的，因此不要指望发现软件中所有的缺陷，当缺陷足够少的时候就应该停止测试</a:t>
            </a:r>
          </a:p>
        </p:txBody>
      </p:sp>
    </p:spTree>
    <p:extLst>
      <p:ext uri="{BB962C8B-B14F-4D97-AF65-F5344CB8AC3E}">
        <p14:creationId xmlns:p14="http://schemas.microsoft.com/office/powerpoint/2010/main" val="4048739919"/>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eaLnBrk="1" hangingPunct="1">
              <a:lnSpc>
                <a:spcPct val="110000"/>
              </a:lnSpc>
            </a:pPr>
            <a:r>
              <a:rPr lang="zh-CN" altLang="en-US"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软件错误(Software Error)</a:t>
            </a:r>
            <a:endParaRPr lang="en-US" altLang="zh-CN"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marL="0" lvl="2" eaLnBrk="1" hangingPunct="1">
              <a:lnSpc>
                <a:spcPct val="110000"/>
              </a:lnSpc>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程序编译时出现的语法，拼写错误或者不正确的错误提示</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marL="0" lvl="2" eaLnBrk="1" hangingPunct="1">
              <a:lnSpc>
                <a:spcPct val="110000"/>
              </a:lnSpc>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需求与用户要求不符或者文档中存在错误</a:t>
            </a:r>
            <a:endParaRPr lang="en-US" altLang="zh-CN" dirty="0" smtClean="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a:p>
            <a:pPr marL="0" lvl="2" eaLnBrk="1" hangingPunct="1">
              <a:lnSpc>
                <a:spcPct val="110000"/>
              </a:lnSpc>
            </a:pPr>
            <a:r>
              <a:rPr lang="zh-CN" altLang="en-US"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软件失效(Software Failure）</a:t>
            </a:r>
            <a:endParaRPr lang="en-US" altLang="zh-CN"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marL="0" lvl="2" eaLnBrk="1" hangingPunct="1">
              <a:lnSpc>
                <a:spcPct val="110000"/>
              </a:lnSpc>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功能部件执行其功能的能力的丧失</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marL="0" lvl="2" eaLnBrk="1" hangingPunct="1">
              <a:lnSpc>
                <a:spcPct val="110000"/>
              </a:lnSpc>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系统部件丧失了执行所要求功能的能力</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marL="0" lvl="2" eaLnBrk="1" hangingPunct="1">
              <a:lnSpc>
                <a:spcPct val="110000"/>
              </a:lnSpc>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程序操作背离了程序需求</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marL="0" lvl="2" eaLnBrk="1" hangingPunct="1">
              <a:lnSpc>
                <a:spcPct val="110000"/>
              </a:lnSpc>
            </a:pPr>
            <a:r>
              <a:rPr lang="zh-CN" altLang="en-US"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软件故障(Software Fault)</a:t>
            </a:r>
            <a:endParaRPr lang="en-US" altLang="zh-CN" b="1" dirty="0" smtClean="0">
              <a:latin typeface="微软雅黑" panose="020B0503020204020204" pitchFamily="34" charset="-122"/>
              <a:ea typeface="微软雅黑" panose="020B0503020204020204" pitchFamily="34" charset="-122"/>
            </a:endParaRPr>
          </a:p>
          <a:p>
            <a:pPr marL="0" lvl="2" eaLnBrk="1" hangingPunct="1">
              <a:lnSpc>
                <a:spcPct val="110000"/>
              </a:lnSpc>
            </a:pPr>
            <a:r>
              <a:rPr lang="zh-CN" altLang="en-US" dirty="0" smtClean="0">
                <a:latin typeface="微软雅黑" panose="020B0503020204020204" pitchFamily="34" charset="-122"/>
                <a:ea typeface="微软雅黑" panose="020B0503020204020204" pitchFamily="34" charset="-122"/>
              </a:rPr>
              <a:t>检测缺陷是指软件在进入用户使用阶段之前被检测出的缺陷</a:t>
            </a:r>
          </a:p>
          <a:p>
            <a:pPr marL="0" lvl="2" eaLnBrk="1" hangingPunct="1">
              <a:lnSpc>
                <a:spcPct val="110000"/>
              </a:lnSpc>
            </a:pPr>
            <a:r>
              <a:rPr lang="zh-CN" altLang="en-US" dirty="0" smtClean="0">
                <a:latin typeface="微软雅黑" panose="020B0503020204020204" pitchFamily="34" charset="-122"/>
                <a:ea typeface="微软雅黑" panose="020B0503020204020204" pitchFamily="34" charset="-122"/>
              </a:rPr>
              <a:t>残留缺陷是指软件发布后存在的缺陷，包括在用户安装前未被检测出的缺陷以及检测出但未被修复的缺陷</a:t>
            </a:r>
          </a:p>
          <a:p>
            <a:pPr marL="0" lvl="2" eaLnBrk="1" hangingPunct="1">
              <a:lnSpc>
                <a:spcPct val="110000"/>
              </a:lnSpc>
            </a:pPr>
            <a:r>
              <a:rPr lang="zh-CN" altLang="en-US" dirty="0" smtClean="0">
                <a:latin typeface="微软雅黑" panose="020B0503020204020204" pitchFamily="34" charset="-122"/>
                <a:ea typeface="微软雅黑" panose="020B0503020204020204" pitchFamily="34" charset="-122"/>
              </a:rPr>
              <a:t>用户使用软件时，因残留缺陷引起的软件失效症状称软件故障</a:t>
            </a:r>
          </a:p>
          <a:p>
            <a:endParaRPr lang="zh-CN" altLang="en-US" dirty="0" smtClean="0">
              <a:latin typeface="微软雅黑" panose="020B0503020204020204" pitchFamily="34" charset="-122"/>
              <a:ea typeface="微软雅黑" panose="020B0503020204020204" pitchFamily="34" charset="-122"/>
            </a:endParaRPr>
          </a:p>
        </p:txBody>
      </p:sp>
      <p:sp>
        <p:nvSpPr>
          <p:cNvPr id="2355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B016C2-6D6B-4245-A7B2-83E8450BA7EF}" type="datetime1">
              <a:rPr lang="zh-CN" altLang="en-US" smtClean="0">
                <a:latin typeface="微软雅黑" panose="020B0503020204020204" pitchFamily="34" charset="-122"/>
                <a:ea typeface="微软雅黑" panose="020B0503020204020204" pitchFamily="34" charset="-122"/>
              </a:rPr>
              <a:pPr/>
              <a:t>2018/6/10</a:t>
            </a:fld>
            <a:endParaRPr lang="zh-CN" altLang="en-US" sz="1200" dirty="0" smtClean="0">
              <a:latin typeface="微软雅黑" panose="020B0503020204020204" pitchFamily="34" charset="-122"/>
              <a:ea typeface="微软雅黑" panose="020B0503020204020204" pitchFamily="34" charset="-122"/>
            </a:endParaRPr>
          </a:p>
        </p:txBody>
      </p:sp>
      <p:sp>
        <p:nvSpPr>
          <p:cNvPr id="2355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571379-5EC2-40EC-BDB1-ABE61FC55ED2}" type="slidenum">
              <a:rPr lang="zh-CN" altLang="en-US">
                <a:latin typeface="微软雅黑" panose="020B0503020204020204" pitchFamily="34" charset="-122"/>
                <a:ea typeface="微软雅黑" panose="020B0503020204020204" pitchFamily="34" charset="-122"/>
              </a:rPr>
              <a:pPr/>
              <a:t>4</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7967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smtClean="0">
                <a:solidFill>
                  <a:srgbClr val="0096D6"/>
                </a:solidFill>
                <a:latin typeface="微软雅黑" panose="020B0503020204020204" pitchFamily="34" charset="-122"/>
                <a:ea typeface="微软雅黑" panose="020B0503020204020204" pitchFamily="34" charset="-122"/>
              </a:rPr>
              <a:t>软件缺陷是存在于软件（文档、数据、程序）之中的那些不希望，或不可接受的偏差，即软件质量问题。</a:t>
            </a:r>
            <a:endParaRPr lang="en-US" altLang="zh-CN" b="1" dirty="0" smtClean="0">
              <a:solidFill>
                <a:srgbClr val="0096D6"/>
              </a:solidFill>
              <a:latin typeface="微软雅黑" panose="020B0503020204020204" pitchFamily="34" charset="-122"/>
              <a:ea typeface="微软雅黑" panose="020B0503020204020204" pitchFamily="34" charset="-122"/>
            </a:endParaRPr>
          </a:p>
          <a:p>
            <a:endParaRPr lang="en-US" altLang="zh-CN" b="1" dirty="0" smtClean="0">
              <a:solidFill>
                <a:srgbClr val="0096D6"/>
              </a:solidFill>
              <a:latin typeface="微软雅黑" panose="020B0503020204020204" pitchFamily="34" charset="-122"/>
              <a:ea typeface="微软雅黑" panose="020B0503020204020204" pitchFamily="34" charset="-122"/>
            </a:endParaRPr>
          </a:p>
          <a:p>
            <a:r>
              <a:rPr lang="zh-CN" altLang="en-US" b="1" dirty="0" smtClean="0">
                <a:solidFill>
                  <a:srgbClr val="0096D6"/>
                </a:solidFill>
                <a:latin typeface="微软雅黑" panose="020B0503020204020204" pitchFamily="34" charset="-122"/>
                <a:ea typeface="微软雅黑" panose="020B0503020204020204" pitchFamily="34" charset="-122"/>
              </a:rPr>
              <a:t>软件缺陷是软件开发过程中的“副产品”</a:t>
            </a:r>
            <a:endParaRPr lang="en-US" altLang="zh-CN" b="1" dirty="0" smtClean="0">
              <a:solidFill>
                <a:srgbClr val="0096D6"/>
              </a:solidFill>
              <a:latin typeface="微软雅黑" panose="020B0503020204020204" pitchFamily="34" charset="-122"/>
              <a:ea typeface="微软雅黑" panose="020B0503020204020204" pitchFamily="34" charset="-122"/>
            </a:endParaRPr>
          </a:p>
          <a:p>
            <a:endParaRPr lang="en-US" altLang="zh-CN" b="1" dirty="0" smtClean="0">
              <a:solidFill>
                <a:srgbClr val="0096D6"/>
              </a:solidFill>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p:txBody>
      </p:sp>
      <p:sp>
        <p:nvSpPr>
          <p:cNvPr id="2560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B82C95-92C4-4C70-9CB1-9CFA4C3FAE6A}" type="datetime1">
              <a:rPr lang="zh-CN" altLang="en-US" smtClean="0">
                <a:latin typeface="微软雅黑" panose="020B0503020204020204" pitchFamily="34" charset="-122"/>
                <a:ea typeface="微软雅黑" panose="020B0503020204020204" pitchFamily="34" charset="-122"/>
              </a:rPr>
              <a:pPr/>
              <a:t>2018/6/10</a:t>
            </a:fld>
            <a:endParaRPr lang="zh-CN" altLang="en-US" sz="1200" dirty="0" smtClean="0">
              <a:latin typeface="微软雅黑" panose="020B0503020204020204" pitchFamily="34" charset="-122"/>
              <a:ea typeface="微软雅黑" panose="020B0503020204020204" pitchFamily="34" charset="-122"/>
            </a:endParaRPr>
          </a:p>
        </p:txBody>
      </p:sp>
      <p:sp>
        <p:nvSpPr>
          <p:cNvPr id="2560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04E387-8C9D-4AFC-BDA5-DC2C66A3602F}" type="slidenum">
              <a:rPr lang="zh-CN" altLang="en-US">
                <a:latin typeface="微软雅黑" panose="020B0503020204020204" pitchFamily="34" charset="-122"/>
                <a:ea typeface="微软雅黑" panose="020B0503020204020204" pitchFamily="34" charset="-122"/>
              </a:rPr>
              <a:pPr/>
              <a:t>5</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7893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微软雅黑" panose="020B0503020204020204" pitchFamily="34" charset="-122"/>
              <a:ea typeface="微软雅黑" panose="020B0503020204020204" pitchFamily="34" charset="-122"/>
            </a:endParaRPr>
          </a:p>
        </p:txBody>
      </p:sp>
      <p:sp>
        <p:nvSpPr>
          <p:cNvPr id="29700"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46F68F-1F44-4839-BBF8-A753B5567180}" type="datetime1">
              <a:rPr lang="zh-CN" altLang="en-US" smtClean="0">
                <a:latin typeface="微软雅黑" panose="020B0503020204020204" pitchFamily="34" charset="-122"/>
                <a:ea typeface="微软雅黑" panose="020B0503020204020204" pitchFamily="34" charset="-122"/>
              </a:rPr>
              <a:pPr/>
              <a:t>2018/6/10</a:t>
            </a:fld>
            <a:endParaRPr lang="zh-CN" altLang="en-US" sz="1200" dirty="0" smtClean="0">
              <a:latin typeface="微软雅黑" panose="020B0503020204020204" pitchFamily="34" charset="-122"/>
              <a:ea typeface="微软雅黑" panose="020B0503020204020204" pitchFamily="34" charset="-122"/>
            </a:endParaRPr>
          </a:p>
        </p:txBody>
      </p:sp>
      <p:sp>
        <p:nvSpPr>
          <p:cNvPr id="2970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B627DE-7A4B-470C-A004-32DBFF32AA4A}" type="slidenum">
              <a:rPr lang="zh-CN" altLang="en-US">
                <a:latin typeface="微软雅黑" panose="020B0503020204020204" pitchFamily="34" charset="-122"/>
                <a:ea typeface="微软雅黑" panose="020B0503020204020204" pitchFamily="34" charset="-122"/>
              </a:rPr>
              <a:pPr/>
              <a:t>8</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3185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746" name="Slide Image Placeholder 1"/>
          <p:cNvSpPr>
            <a:spLocks noGrp="1" noRot="1" noChangeAspect="1" noChangeArrowheads="1" noTextEdit="1"/>
          </p:cNvSpPr>
          <p:nvPr>
            <p:ph type="sldImg" idx="4294967295"/>
          </p:nvPr>
        </p:nvSpPr>
        <p:spPr>
          <a:xfrm>
            <a:off x="-4405313" y="0"/>
            <a:ext cx="8888413" cy="6667500"/>
          </a:xfrm>
        </p:spPr>
      </p:sp>
      <p:sp>
        <p:nvSpPr>
          <p:cNvPr id="31747" name="Notes Placeholder 2"/>
          <p:cNvSpPr>
            <a:spLocks noGrp="1" noRot="1" noChangeAspect="1" noChangeArrowheads="1"/>
          </p:cNvSpPr>
          <p:nvPr>
            <p:ph type="body" idx="1"/>
          </p:nvPr>
        </p:nvSpPr>
        <p:spPr bwMode="auto">
          <a:xfrm>
            <a:off x="82550" y="0"/>
            <a:ext cx="0" cy="7797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r>
              <a:rPr lang="zh-CN" altLang="en-US" dirty="0" smtClean="0">
                <a:latin typeface="微软雅黑" panose="020B0503020204020204" pitchFamily="34" charset="-122"/>
                <a:ea typeface="微软雅黑" panose="020B0503020204020204" pitchFamily="34" charset="-122"/>
              </a:rPr>
              <a:t>如果一开始输入就不正确，那么经过过程的处理后，缺陷</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错误会被放大，同时修复的成本会显著上升，人力物力时间将会被大量耗费</a:t>
            </a:r>
          </a:p>
          <a:p>
            <a:endParaRPr lang="zh-CN"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5681904"/>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B3B35DDA-0306-4B9B-9774-03571D8754B9}" type="datetime1">
              <a:rPr lang="zh-CN" altLang="en-US" smtClean="0"/>
              <a:pPr>
                <a:defRPr/>
              </a:pPr>
              <a:t>2018/6/10</a:t>
            </a:fld>
            <a:endParaRPr lang="zh-CN" altLang="en-US" sz="1200"/>
          </a:p>
        </p:txBody>
      </p:sp>
      <p:sp>
        <p:nvSpPr>
          <p:cNvPr id="5" name="灯片编号占位符 4"/>
          <p:cNvSpPr>
            <a:spLocks noGrp="1"/>
          </p:cNvSpPr>
          <p:nvPr>
            <p:ph type="sldNum" sz="quarter" idx="11"/>
          </p:nvPr>
        </p:nvSpPr>
        <p:spPr/>
        <p:txBody>
          <a:bodyPr/>
          <a:lstStyle/>
          <a:p>
            <a:pPr>
              <a:defRPr/>
            </a:pPr>
            <a:fld id="{9319D11C-2C7B-4689-925A-7429BB8D9B44}" type="slidenum">
              <a:rPr lang="zh-CN" altLang="en-US" smtClean="0"/>
              <a:pPr>
                <a:defRPr/>
              </a:pPr>
              <a:t>10</a:t>
            </a:fld>
            <a:endParaRPr lang="zh-CN" altLang="en-US" sz="1200"/>
          </a:p>
        </p:txBody>
      </p:sp>
    </p:spTree>
    <p:extLst>
      <p:ext uri="{BB962C8B-B14F-4D97-AF65-F5344CB8AC3E}">
        <p14:creationId xmlns:p14="http://schemas.microsoft.com/office/powerpoint/2010/main" val="748748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idx="4294967295"/>
          </p:nvPr>
        </p:nvSpPr>
        <p:spPr>
          <a:xfrm>
            <a:off x="2147483647" y="69850"/>
            <a:ext cx="221857888" cy="166392225"/>
          </a:xfrm>
        </p:spPr>
      </p:sp>
      <p:sp>
        <p:nvSpPr>
          <p:cNvPr id="34819" name="Notes Placeholder 2"/>
          <p:cNvSpPr>
            <a:spLocks noGrp="1" noRot="1" noChangeAspect="1" noChangeArrowheads="1"/>
          </p:cNvSpPr>
          <p:nvPr>
            <p:ph type="body" idx="1"/>
          </p:nvPr>
        </p:nvSpPr>
        <p:spPr bwMode="auto">
          <a:xfrm>
            <a:off x="69850" y="835025"/>
            <a:ext cx="8964613" cy="5905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dirty="0" smtClean="0">
                <a:latin typeface="微软雅黑" panose="020B0503020204020204" pitchFamily="34" charset="-122"/>
                <a:ea typeface="微软雅黑" panose="020B0503020204020204" pitchFamily="34" charset="-122"/>
              </a:rPr>
              <a:t>软件缺陷原则上是必须修复的。但因时间不够、不算真正的软件缺陷、修复的风险太大等原因，产品开发小组可以决定对一些软件缺陷不作修复</a:t>
            </a:r>
          </a:p>
          <a:p>
            <a:endParaRPr lang="zh-CN"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0211877"/>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extLst>
      <p:ext uri="{BB962C8B-B14F-4D97-AF65-F5344CB8AC3E}">
        <p14:creationId xmlns:p14="http://schemas.microsoft.com/office/powerpoint/2010/main" val="4233107468"/>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887492758"/>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062062669"/>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ue title slide ">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328613" y="6345238"/>
            <a:ext cx="8013700" cy="304800"/>
          </a:xfrm>
          <a:prstGeom prst="rect">
            <a:avLst/>
          </a:prstGeom>
          <a:noFill/>
        </p:spPr>
        <p:txBody>
          <a:bodyPr lIns="0"/>
          <a:lstStyle>
            <a:lvl1pPr defTabSz="457200" eaLnBrk="0" hangingPunct="0">
              <a:defRPr>
                <a:solidFill>
                  <a:schemeClr val="tx1"/>
                </a:solidFill>
                <a:latin typeface="Arial" panose="020B0604020202020204" pitchFamily="34" charset="0"/>
                <a:ea typeface="宋体" panose="02010600030101010101" pitchFamily="2" charset="-122"/>
              </a:defRPr>
            </a:lvl1pPr>
            <a:lvl2pPr marL="742950" indent="-285750" defTabSz="457200" eaLnBrk="0" hangingPunct="0">
              <a:defRPr>
                <a:solidFill>
                  <a:schemeClr val="tx1"/>
                </a:solidFill>
                <a:latin typeface="Arial" panose="020B0604020202020204" pitchFamily="34" charset="0"/>
                <a:ea typeface="宋体" panose="02010600030101010101" pitchFamily="2" charset="-122"/>
              </a:defRPr>
            </a:lvl2pPr>
            <a:lvl3pPr marL="1143000" indent="-228600" defTabSz="457200" eaLnBrk="0" hangingPunct="0">
              <a:defRPr>
                <a:solidFill>
                  <a:schemeClr val="tx1"/>
                </a:solidFill>
                <a:latin typeface="Arial" panose="020B0604020202020204" pitchFamily="34" charset="0"/>
                <a:ea typeface="宋体" panose="02010600030101010101" pitchFamily="2" charset="-122"/>
              </a:defRPr>
            </a:lvl3pPr>
            <a:lvl4pPr marL="1600200" indent="-228600" defTabSz="457200" eaLnBrk="0" hangingPunct="0">
              <a:defRPr>
                <a:solidFill>
                  <a:schemeClr val="tx1"/>
                </a:solidFill>
                <a:latin typeface="Arial" panose="020B0604020202020204" pitchFamily="34" charset="0"/>
                <a:ea typeface="宋体" panose="02010600030101010101" pitchFamily="2" charset="-122"/>
              </a:defRPr>
            </a:lvl4pPr>
            <a:lvl5pPr marL="2057400" indent="-228600" defTabSz="4572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700" dirty="0" smtClean="0">
                <a:solidFill>
                  <a:schemeClr val="bg1"/>
                </a:solidFill>
                <a:latin typeface="微软雅黑" panose="020B0503020204020204" pitchFamily="34" charset="-122"/>
                <a:ea typeface="微软雅黑" panose="020B0503020204020204" pitchFamily="34" charset="-122"/>
              </a:rPr>
              <a:t>惠普国际软件人才基地教材</a:t>
            </a:r>
            <a:endParaRPr lang="en-US" sz="700" dirty="0" smtClean="0">
              <a:solidFill>
                <a:schemeClr val="bg1"/>
              </a:solidFill>
              <a:latin typeface="微软雅黑" panose="020B0503020204020204" pitchFamily="34" charset="-122"/>
              <a:ea typeface="微软雅黑" panose="020B0503020204020204" pitchFamily="34" charset="-122"/>
            </a:endParaRPr>
          </a:p>
        </p:txBody>
      </p:sp>
      <p:pic>
        <p:nvPicPr>
          <p:cNvPr id="5" name="Picture 1" descr="HP_White_RGB_150_LG.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948488" y="476250"/>
            <a:ext cx="1974850"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altLang="zh-CN" smtClean="0"/>
              <a:t>Click to edit Master title style</a:t>
            </a:r>
            <a:endParaRPr lang="en-US" dirty="0"/>
          </a:p>
        </p:txBody>
      </p:sp>
      <p:sp>
        <p:nvSpPr>
          <p:cNvPr id="11" name="Subtitle 2"/>
          <p:cNvSpPr>
            <a:spLocks noGrp="1"/>
          </p:cNvSpPr>
          <p:nvPr>
            <p:ph type="subTitle" idx="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Tree>
    <p:extLst>
      <p:ext uri="{BB962C8B-B14F-4D97-AF65-F5344CB8AC3E}">
        <p14:creationId xmlns:p14="http://schemas.microsoft.com/office/powerpoint/2010/main" val="12290265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ue divider slide">
    <p:bg>
      <p:bgRef idx="1001">
        <a:schemeClr val="bg2"/>
      </p:bgRef>
    </p:bg>
    <p:spTree>
      <p:nvGrpSpPr>
        <p:cNvPr id="1" name=""/>
        <p:cNvGrpSpPr/>
        <p:nvPr/>
      </p:nvGrpSpPr>
      <p:grpSpPr>
        <a:xfrm>
          <a:off x="0" y="0"/>
          <a:ext cx="0" cy="0"/>
          <a:chOff x="0" y="0"/>
          <a:chExt cx="0" cy="0"/>
        </a:xfrm>
      </p:grpSpPr>
      <p:pic>
        <p:nvPicPr>
          <p:cNvPr id="3" name="Picture 4" descr="HP_White_RGB_150_SM.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05825" y="6046788"/>
            <a:ext cx="484188"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userDrawn="1"/>
        </p:nvSpPr>
        <p:spPr>
          <a:xfrm>
            <a:off x="533400" y="6345238"/>
            <a:ext cx="8012113" cy="304800"/>
          </a:xfrm>
          <a:prstGeom prst="rect">
            <a:avLst/>
          </a:prstGeom>
          <a:noFill/>
        </p:spPr>
        <p:txBody>
          <a:bodyPr lIns="0"/>
          <a:lstStyle>
            <a:lvl1pPr defTabSz="457200" eaLnBrk="0" hangingPunct="0">
              <a:defRPr>
                <a:solidFill>
                  <a:schemeClr val="tx1"/>
                </a:solidFill>
                <a:latin typeface="Arial" panose="020B0604020202020204" pitchFamily="34" charset="0"/>
                <a:ea typeface="宋体" panose="02010600030101010101" pitchFamily="2" charset="-122"/>
              </a:defRPr>
            </a:lvl1pPr>
            <a:lvl2pPr marL="742950" indent="-285750" defTabSz="457200" eaLnBrk="0" hangingPunct="0">
              <a:defRPr>
                <a:solidFill>
                  <a:schemeClr val="tx1"/>
                </a:solidFill>
                <a:latin typeface="Arial" panose="020B0604020202020204" pitchFamily="34" charset="0"/>
                <a:ea typeface="宋体" panose="02010600030101010101" pitchFamily="2" charset="-122"/>
              </a:defRPr>
            </a:lvl2pPr>
            <a:lvl3pPr marL="1143000" indent="-228600" defTabSz="457200" eaLnBrk="0" hangingPunct="0">
              <a:defRPr>
                <a:solidFill>
                  <a:schemeClr val="tx1"/>
                </a:solidFill>
                <a:latin typeface="Arial" panose="020B0604020202020204" pitchFamily="34" charset="0"/>
                <a:ea typeface="宋体" panose="02010600030101010101" pitchFamily="2" charset="-122"/>
              </a:defRPr>
            </a:lvl3pPr>
            <a:lvl4pPr marL="1600200" indent="-228600" defTabSz="457200" eaLnBrk="0" hangingPunct="0">
              <a:defRPr>
                <a:solidFill>
                  <a:schemeClr val="tx1"/>
                </a:solidFill>
                <a:latin typeface="Arial" panose="020B0604020202020204" pitchFamily="34" charset="0"/>
                <a:ea typeface="宋体" panose="02010600030101010101" pitchFamily="2" charset="-122"/>
              </a:defRPr>
            </a:lvl4pPr>
            <a:lvl5pPr marL="2057400" indent="-228600" defTabSz="4572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700" dirty="0" smtClean="0">
                <a:solidFill>
                  <a:schemeClr val="bg1"/>
                </a:solidFill>
                <a:latin typeface="HP Simplified" panose="020B0604020204020204" pitchFamily="34" charset="0"/>
                <a:ea typeface="微软雅黑" panose="020B0503020204020204" pitchFamily="34" charset="-122"/>
              </a:rPr>
              <a:t>惠普国际软件人才基地教材</a:t>
            </a:r>
            <a:endParaRPr lang="en-US" sz="700" dirty="0" smtClean="0">
              <a:solidFill>
                <a:schemeClr val="bg1"/>
              </a:solidFill>
              <a:latin typeface="HP Simplified" panose="020B0604020204020204" pitchFamily="34" charset="0"/>
              <a:ea typeface="微软雅黑" panose="020B0503020204020204" pitchFamily="34" charset="-122"/>
            </a:endParaRPr>
          </a:p>
        </p:txBody>
      </p:sp>
      <p:sp>
        <p:nvSpPr>
          <p:cNvPr id="16" name="Title 1"/>
          <p:cNvSpPr>
            <a:spLocks noGrp="1"/>
          </p:cNvSpPr>
          <p:nvPr>
            <p:ph type="ctrTitle"/>
          </p:nvPr>
        </p:nvSpPr>
        <p:spPr bwMode="black">
          <a:xfrm>
            <a:off x="329184" y="317771"/>
            <a:ext cx="7222352" cy="2675604"/>
          </a:xfrm>
          <a:prstGeom prst="rect">
            <a:avLst/>
          </a:prstGeom>
        </p:spPr>
        <p:txBody>
          <a:bodyPr lIns="0" tIns="0" rIns="0" bIns="0" anchor="t">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altLang="zh-CN" noProof="0" smtClean="0"/>
              <a:t>Click to edit Master title style</a:t>
            </a:r>
            <a:endParaRPr lang="en-US" noProof="0" dirty="0"/>
          </a:p>
        </p:txBody>
      </p:sp>
    </p:spTree>
    <p:extLst>
      <p:ext uri="{BB962C8B-B14F-4D97-AF65-F5344CB8AC3E}">
        <p14:creationId xmlns:p14="http://schemas.microsoft.com/office/powerpoint/2010/main" val="4226297378"/>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457200" y="1600200"/>
            <a:ext cx="8229600" cy="4525963"/>
          </a:xfrm>
        </p:spPr>
        <p:txBody>
          <a:bodyPr/>
          <a:lstStyle/>
          <a:p>
            <a:pPr lvl="0"/>
            <a:endParaRPr lang="zh-CN" altLang="en-US" noProof="0" smtClean="0">
              <a:sym typeface="Calibri" pitchFamily="34" charset="0"/>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pPr>
              <a:defRPr/>
            </a:pPr>
            <a:fld id="{B104F685-979F-4E5D-B8FF-DABE0FCC95BD}" type="datetime1">
              <a:rPr lang="zh-CN" altLang="en-US" smtClean="0"/>
              <a:pPr>
                <a:defRPr/>
              </a:pPr>
              <a:t>2018/6/10</a:t>
            </a:fld>
            <a:endParaRPr lang="zh-CN" altLang="en-US" dirty="0"/>
          </a:p>
        </p:txBody>
      </p:sp>
    </p:spTree>
    <p:extLst>
      <p:ext uri="{BB962C8B-B14F-4D97-AF65-F5344CB8AC3E}">
        <p14:creationId xmlns:p14="http://schemas.microsoft.com/office/powerpoint/2010/main" val="9262961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61136055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55558777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869521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825316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38344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261339192"/>
      </p:ext>
    </p:extLst>
  </p:cSld>
  <p:clrMapOvr>
    <a:masterClrMapping/>
  </p:clrMapOvr>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101448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193628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061835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7628788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911861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771037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64085173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16237233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32432171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600204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966123551"/>
      </p:ext>
    </p:extLst>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42412072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3391926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1085651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13473989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36628979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21529333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13638994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39769239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2320063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235228845"/>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075084350"/>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091403757"/>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219103"/>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4001299750"/>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404542612"/>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5.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5.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图片 5"/>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8013515"/>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 id="2147484110" r:id="rId13"/>
    <p:sldLayoutId id="2147484111" r:id="rId14"/>
  </p:sldLayoutIdLst>
  <p:timing>
    <p:tnLst>
      <p:par>
        <p:cTn id="1" dur="indefinite" restart="never" nodeType="tmRoot"/>
      </p:par>
    </p:tnLst>
  </p:timing>
  <p:hf sldNum="0" hdr="0" ftr="0"/>
  <p:txStyles>
    <p:titleStyle>
      <a:lvl1pPr algn="ctr" rtl="0" eaLnBrk="1" fontAlgn="base" hangingPunct="1">
        <a:spcBef>
          <a:spcPct val="0"/>
        </a:spcBef>
        <a:spcAft>
          <a:spcPct val="0"/>
        </a:spcAft>
        <a:defRPr sz="3200" b="1" kern="12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latin typeface="微软雅黑" panose="020B0503020204020204" pitchFamily="34" charset="-122"/>
                <a:ea typeface="微软雅黑" panose="020B0503020204020204" pitchFamily="34" charset="-122"/>
              </a:defRPr>
            </a:lvl1pPr>
          </a:lstStyle>
          <a:p>
            <a:pPr>
              <a:defRPr/>
            </a:pPr>
            <a:endParaRPr lang="en-US" altLang="en-US" dirty="0"/>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54450740"/>
      </p:ext>
    </p:extLst>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Lst>
  <p:timing>
    <p:tnLst>
      <p:par>
        <p:cTn id="1" dur="indefinite" restart="never" nodeType="tmRoot"/>
      </p:par>
    </p:tnLst>
  </p:timing>
  <p:txStyles>
    <p:titleStyle>
      <a:lvl1pPr algn="ctr" rtl="0" eaLnBrk="1" fontAlgn="base" hangingPunct="1">
        <a:spcBef>
          <a:spcPct val="0"/>
        </a:spcBef>
        <a:spcAft>
          <a:spcPct val="0"/>
        </a:spcAft>
        <a:defRPr sz="3200" b="1" kern="12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pPr defTabSz="457200">
              <a:defRPr/>
            </a:pPr>
            <a:endParaRPr lang="en-US" altLang="en-US">
              <a:solidFill>
                <a:srgbClr val="000000"/>
              </a:solidFill>
            </a:endParaRPr>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endParaRPr lang="en-US">
                <a:solidFill>
                  <a:srgbClr val="000000"/>
                </a:solidFill>
              </a:endParaRPr>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endParaRPr lang="en-US">
                <a:solidFill>
                  <a:srgbClr val="000000"/>
                </a:solidFill>
              </a:endParaRPr>
            </a:p>
          </p:txBody>
        </p:sp>
      </p:grpSp>
    </p:spTree>
    <p:extLst>
      <p:ext uri="{BB962C8B-B14F-4D97-AF65-F5344CB8AC3E}">
        <p14:creationId xmlns:p14="http://schemas.microsoft.com/office/powerpoint/2010/main" val="4132545282"/>
      </p:ext>
    </p:extLst>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 id="2147484137"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notesSlide" Target="../notesSlides/notesSlide20.xml"/><Relationship Id="rId1" Type="http://schemas.openxmlformats.org/officeDocument/2006/relationships/slideLayout" Target="../slideLayouts/slideLayout2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2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68313" y="2852738"/>
            <a:ext cx="7559675" cy="1073150"/>
          </a:xfrm>
        </p:spPr>
        <p:txBody>
          <a:bodyPr>
            <a:normAutofit/>
          </a:bodyPr>
          <a:lstStyle/>
          <a:p>
            <a:pPr marL="0" indent="0">
              <a:defRPr/>
            </a:pPr>
            <a:r>
              <a:rPr lang="zh-CN" altLang="en-US" sz="4800" b="1" dirty="0" smtClean="0">
                <a:latin typeface="微软雅黑" pitchFamily="34" charset="-122"/>
              </a:rPr>
              <a:t>第五章</a:t>
            </a:r>
            <a:r>
              <a:rPr lang="en-US" altLang="zh-CN" sz="4800" b="1" dirty="0" smtClean="0">
                <a:latin typeface="微软雅黑" pitchFamily="34" charset="-122"/>
              </a:rPr>
              <a:t> </a:t>
            </a:r>
            <a:r>
              <a:rPr lang="zh-CN" altLang="en-US" sz="4800" b="1" dirty="0" smtClean="0">
                <a:latin typeface="微软雅黑" pitchFamily="34" charset="-122"/>
              </a:rPr>
              <a:t>软件缺陷管理</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36513" y="1270000"/>
            <a:ext cx="90678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a:lnSpc>
                <a:spcPct val="150000"/>
              </a:lnSpc>
              <a:spcBef>
                <a:spcPct val="30000"/>
              </a:spcBef>
              <a:buFontTx/>
              <a:buNone/>
            </a:pPr>
            <a:r>
              <a:rPr lang="zh-CN" altLang="en-US" sz="2400" b="1" dirty="0">
                <a:solidFill>
                  <a:srgbClr val="0096D6"/>
                </a:solidFill>
                <a:latin typeface="微软雅黑" panose="020B0503020204020204" pitchFamily="34" charset="-122"/>
                <a:sym typeface="宋体" panose="02010600030101010101" pitchFamily="2" charset="-122"/>
              </a:rPr>
              <a:t>  </a:t>
            </a:r>
            <a:r>
              <a:rPr lang="en-US" altLang="zh-CN" sz="2400" b="1" dirty="0" smtClean="0">
                <a:solidFill>
                  <a:srgbClr val="0096D6"/>
                </a:solidFill>
                <a:latin typeface="微软雅黑" panose="020B0503020204020204" pitchFamily="34" charset="-122"/>
                <a:sym typeface="宋体" panose="02010600030101010101" pitchFamily="2" charset="-122"/>
              </a:rPr>
              <a:t>   </a:t>
            </a:r>
            <a:r>
              <a:rPr lang="zh-CN" altLang="en-US" sz="2400" b="1" dirty="0" smtClean="0">
                <a:solidFill>
                  <a:srgbClr val="0096D6"/>
                </a:solidFill>
                <a:latin typeface="微软雅黑" panose="020B0503020204020204" pitchFamily="34" charset="-122"/>
                <a:sym typeface="宋体" panose="02010600030101010101" pitchFamily="2" charset="-122"/>
              </a:rPr>
              <a:t>设</a:t>
            </a:r>
            <a:r>
              <a:rPr lang="zh-CN" altLang="en-US" sz="2400" b="1" dirty="0">
                <a:solidFill>
                  <a:srgbClr val="0096D6"/>
                </a:solidFill>
                <a:latin typeface="微软雅黑" panose="020B0503020204020204" pitchFamily="34" charset="-122"/>
                <a:sym typeface="宋体" panose="02010600030101010101" pitchFamily="2" charset="-122"/>
              </a:rPr>
              <a:t>计是缺陷产生的一个主要来源</a:t>
            </a:r>
          </a:p>
          <a:p>
            <a:pPr lvl="1">
              <a:lnSpc>
                <a:spcPct val="150000"/>
              </a:lnSpc>
              <a:spcBef>
                <a:spcPct val="30000"/>
              </a:spcBef>
              <a:buFont typeface="Arial" panose="020B0604020202020204" pitchFamily="34" charset="0"/>
              <a:buChar char="•"/>
            </a:pPr>
            <a:r>
              <a:rPr lang="zh-CN" altLang="en-US" sz="2000" dirty="0">
                <a:latin typeface="微软雅黑" panose="020B0503020204020204" pitchFamily="34" charset="-122"/>
                <a:sym typeface="宋体" panose="02010600030101010101" pitchFamily="2" charset="-122"/>
              </a:rPr>
              <a:t>设计是软件开发人员规划软件的过程，在这个过程中可能会存在一些逻辑错误</a:t>
            </a:r>
          </a:p>
          <a:p>
            <a:pPr lvl="1">
              <a:lnSpc>
                <a:spcPct val="150000"/>
              </a:lnSpc>
              <a:spcBef>
                <a:spcPct val="30000"/>
              </a:spcBef>
              <a:buFont typeface="Arial" panose="020B0604020202020204" pitchFamily="34" charset="0"/>
              <a:buChar char="•"/>
            </a:pPr>
            <a:r>
              <a:rPr lang="zh-CN" altLang="en-US" sz="2000" dirty="0">
                <a:latin typeface="微软雅黑" panose="020B0503020204020204" pitchFamily="34" charset="-122"/>
                <a:sym typeface="宋体" panose="02010600030101010101" pitchFamily="2" charset="-122"/>
              </a:rPr>
              <a:t>设计的变化、修改，加上整个开发小组沟通问题，这些就造成了软件缺陷的产生</a:t>
            </a:r>
          </a:p>
          <a:p>
            <a:pPr>
              <a:lnSpc>
                <a:spcPct val="150000"/>
              </a:lnSpc>
              <a:spcBef>
                <a:spcPct val="30000"/>
              </a:spcBef>
              <a:buFontTx/>
              <a:buNone/>
            </a:pPr>
            <a:r>
              <a:rPr lang="zh-CN" altLang="en-US" sz="2000" b="1" dirty="0">
                <a:solidFill>
                  <a:srgbClr val="0096D6"/>
                </a:solidFill>
                <a:latin typeface="微软雅黑" panose="020B0503020204020204" pitchFamily="34" charset="-122"/>
                <a:sym typeface="宋体" panose="02010600030101010101" pitchFamily="2" charset="-122"/>
              </a:rPr>
              <a:t>  </a:t>
            </a:r>
            <a:r>
              <a:rPr lang="zh-CN" altLang="en-US" sz="2000" b="1" dirty="0" smtClean="0">
                <a:solidFill>
                  <a:srgbClr val="0096D6"/>
                </a:solidFill>
                <a:latin typeface="微软雅黑" panose="020B0503020204020204" pitchFamily="34" charset="-122"/>
                <a:sym typeface="宋体" panose="02010600030101010101" pitchFamily="2" charset="-122"/>
              </a:rPr>
              <a:t>   </a:t>
            </a:r>
            <a:r>
              <a:rPr lang="zh-CN" altLang="en-US" sz="2400" b="1" dirty="0" smtClean="0">
                <a:solidFill>
                  <a:srgbClr val="0096D6"/>
                </a:solidFill>
                <a:latin typeface="微软雅黑" panose="020B0503020204020204" pitchFamily="34" charset="-122"/>
                <a:sym typeface="宋体" panose="02010600030101010101" pitchFamily="2" charset="-122"/>
              </a:rPr>
              <a:t>软</a:t>
            </a:r>
            <a:r>
              <a:rPr lang="zh-CN" altLang="en-US" sz="2400" b="1" dirty="0">
                <a:solidFill>
                  <a:srgbClr val="0096D6"/>
                </a:solidFill>
                <a:latin typeface="微软雅黑" panose="020B0503020204020204" pitchFamily="34" charset="-122"/>
                <a:sym typeface="宋体" panose="02010600030101010101" pitchFamily="2" charset="-122"/>
              </a:rPr>
              <a:t>件缺陷在编码阶段出现是另一个主要来源</a:t>
            </a:r>
          </a:p>
          <a:p>
            <a:pPr lvl="1">
              <a:lnSpc>
                <a:spcPct val="150000"/>
              </a:lnSpc>
              <a:spcBef>
                <a:spcPct val="30000"/>
              </a:spcBef>
              <a:buFont typeface="Arial" panose="020B0604020202020204" pitchFamily="34" charset="0"/>
              <a:buChar char="•"/>
            </a:pPr>
            <a:r>
              <a:rPr lang="zh-CN" altLang="en-US" sz="2000" dirty="0">
                <a:latin typeface="微软雅黑" panose="020B0503020204020204" pitchFamily="34" charset="-122"/>
                <a:sym typeface="宋体" panose="02010600030101010101" pitchFamily="2" charset="-122"/>
              </a:rPr>
              <a:t>通常是因代码错误而造成，由于软件复杂、文档不足、进度压力、普通的    低级错误或者是因程序员的思维定势而引起</a:t>
            </a:r>
          </a:p>
        </p:txBody>
      </p:sp>
      <p:pic>
        <p:nvPicPr>
          <p:cNvPr id="32772"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2"/>
          <p:cNvSpPr>
            <a:spLocks noGrp="1" noChangeArrowheads="1"/>
          </p:cNvSpPr>
          <p:nvPr/>
        </p:nvSpPr>
        <p:spPr bwMode="auto">
          <a:xfrm>
            <a:off x="36513" y="14037"/>
            <a:ext cx="8229600" cy="838200"/>
          </a:xfrm>
          <a:prstGeom prst="rect">
            <a:avLst/>
          </a:prstGeom>
          <a:noFill/>
          <a:ln w="9525">
            <a:noFill/>
            <a:miter lim="800000"/>
            <a:headEnd/>
            <a:tailEnd/>
          </a:ln>
        </p:spPr>
        <p:txBody>
          <a:bodyPr anchor="ctr"/>
          <a:lstStyle/>
          <a:p>
            <a:pPr marL="914400" indent="-914400">
              <a:buFont typeface="Arial" pitchFamily="34" charset="0"/>
              <a:buNone/>
              <a:defRPr/>
            </a:pPr>
            <a:r>
              <a:rPr lang="en-US" altLang="zh-CN" sz="2800" b="1" kern="0" dirty="0">
                <a:latin typeface="微软雅黑" pitchFamily="34" charset="-122"/>
                <a:ea typeface="微软雅黑" pitchFamily="34" charset="-122"/>
                <a:sym typeface="HP Simplified" charset="-122"/>
              </a:rPr>
              <a:t>5.1.1 </a:t>
            </a:r>
            <a:r>
              <a:rPr lang="zh-CN" altLang="zh-CN" sz="2800" b="1" kern="0" dirty="0">
                <a:latin typeface="微软雅黑" pitchFamily="34" charset="-122"/>
                <a:ea typeface="微软雅黑" pitchFamily="34" charset="-122"/>
                <a:sym typeface="HP Simplified" charset="-122"/>
              </a:rPr>
              <a:t>软件缺陷的</a:t>
            </a:r>
            <a:r>
              <a:rPr lang="zh-CN" altLang="en-US" sz="2800" b="1" kern="0" dirty="0">
                <a:latin typeface="微软雅黑" pitchFamily="34" charset="-122"/>
                <a:ea typeface="微软雅黑" pitchFamily="34" charset="-122"/>
                <a:sym typeface="HP Simplified" charset="-122"/>
              </a:rPr>
              <a:t>定义</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3794"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3"/>
          <p:cNvSpPr>
            <a:spLocks noGrp="1" noChangeArrowheads="1"/>
          </p:cNvSpPr>
          <p:nvPr>
            <p:ph type="subTitle" idx="4294967295"/>
          </p:nvPr>
        </p:nvSpPr>
        <p:spPr>
          <a:xfrm>
            <a:off x="152400" y="1196975"/>
            <a:ext cx="8991600" cy="5440363"/>
          </a:xfrm>
        </p:spPr>
        <p:txBody>
          <a:bodyPr/>
          <a:lstStyle/>
          <a:p>
            <a:pPr marL="342900" indent="-342900" algn="l" eaLnBrk="1" hangingPunct="1">
              <a:lnSpc>
                <a:spcPct val="150000"/>
              </a:lnSpc>
              <a:spcBef>
                <a:spcPts val="800"/>
              </a:spcBef>
            </a:pPr>
            <a:r>
              <a:rPr lang="en-US" altLang="zh-CN" sz="2000" b="1" dirty="0" smtClean="0">
                <a:solidFill>
                  <a:srgbClr val="0096D6"/>
                </a:solidFill>
                <a:latin typeface="微软雅黑" panose="020B0503020204020204" pitchFamily="34" charset="-122"/>
                <a:sym typeface="HP Simplified" panose="020B0604020204020204" pitchFamily="34" charset="0"/>
              </a:rPr>
              <a:t>	</a:t>
            </a:r>
            <a:r>
              <a:rPr lang="zh-CN" altLang="en-US" sz="2400" b="1" dirty="0" smtClean="0">
                <a:solidFill>
                  <a:srgbClr val="0096D6"/>
                </a:solidFill>
                <a:latin typeface="微软雅黑" panose="020B0503020204020204" pitchFamily="34" charset="-122"/>
                <a:sym typeface="HP Simplified" panose="020B0604020204020204" pitchFamily="34" charset="0"/>
              </a:rPr>
              <a:t>很难找出缺陷的原因</a:t>
            </a:r>
          </a:p>
          <a:p>
            <a:pPr marL="800100" lvl="1" indent="-342900" algn="l" eaLnBrk="1" hangingPunct="1">
              <a:lnSpc>
                <a:spcPct val="150000"/>
              </a:lnSpc>
              <a:spcBef>
                <a:spcPts val="800"/>
              </a:spcBef>
              <a:buFont typeface="Arial" panose="020B0604020202020204" pitchFamily="34" charset="0"/>
              <a:buChar char="•"/>
            </a:pPr>
            <a:r>
              <a:rPr lang="zh-CN" altLang="en-US" sz="2000" dirty="0" smtClean="0">
                <a:latin typeface="微软雅黑" panose="020B0503020204020204" pitchFamily="34" charset="-122"/>
                <a:sym typeface="宋体" panose="02010600030101010101" pitchFamily="2" charset="-122"/>
              </a:rPr>
              <a:t>软件错误</a:t>
            </a:r>
            <a:r>
              <a:rPr lang="en-US" altLang="zh-CN" sz="2000" dirty="0" smtClean="0">
                <a:latin typeface="微软雅黑" panose="020B0503020204020204" pitchFamily="34" charset="-122"/>
                <a:sym typeface="宋体" panose="02010600030101010101" pitchFamily="2" charset="-122"/>
              </a:rPr>
              <a:t>/</a:t>
            </a:r>
            <a:r>
              <a:rPr lang="zh-CN" altLang="en-US" sz="2000" dirty="0" smtClean="0">
                <a:latin typeface="微软雅黑" panose="020B0503020204020204" pitchFamily="34" charset="-122"/>
                <a:sym typeface="宋体" panose="02010600030101010101" pitchFamily="2" charset="-122"/>
              </a:rPr>
              <a:t>缺陷很难看到</a:t>
            </a:r>
          </a:p>
          <a:p>
            <a:pPr marL="800100" lvl="1" indent="-342900" algn="l" eaLnBrk="1" hangingPunct="1">
              <a:lnSpc>
                <a:spcPct val="150000"/>
              </a:lnSpc>
              <a:spcBef>
                <a:spcPts val="800"/>
              </a:spcBef>
              <a:buFont typeface="Arial" panose="020B0604020202020204" pitchFamily="34" charset="0"/>
              <a:buChar char="•"/>
            </a:pPr>
            <a:r>
              <a:rPr lang="zh-CN" altLang="en-US" sz="2000" dirty="0" smtClean="0">
                <a:latin typeface="微软雅黑" panose="020B0503020204020204" pitchFamily="34" charset="-122"/>
                <a:sym typeface="宋体" panose="02010600030101010101" pitchFamily="2" charset="-122"/>
              </a:rPr>
              <a:t>软件错误</a:t>
            </a:r>
            <a:r>
              <a:rPr lang="en-US" altLang="zh-CN" sz="2000" dirty="0" smtClean="0">
                <a:latin typeface="微软雅黑" panose="020B0503020204020204" pitchFamily="34" charset="-122"/>
                <a:sym typeface="宋体" panose="02010600030101010101" pitchFamily="2" charset="-122"/>
              </a:rPr>
              <a:t>/</a:t>
            </a:r>
            <a:r>
              <a:rPr lang="zh-CN" altLang="en-US" sz="2000" dirty="0" smtClean="0">
                <a:latin typeface="微软雅黑" panose="020B0503020204020204" pitchFamily="34" charset="-122"/>
                <a:sym typeface="宋体" panose="02010600030101010101" pitchFamily="2" charset="-122"/>
              </a:rPr>
              <a:t>缺陷看到了但很难抓到</a:t>
            </a:r>
          </a:p>
          <a:p>
            <a:pPr marL="800100" lvl="1" indent="-342900" algn="l" eaLnBrk="1" hangingPunct="1">
              <a:lnSpc>
                <a:spcPct val="150000"/>
              </a:lnSpc>
              <a:spcBef>
                <a:spcPts val="800"/>
              </a:spcBef>
              <a:buFont typeface="Arial" panose="020B0604020202020204" pitchFamily="34" charset="0"/>
              <a:buChar char="•"/>
            </a:pPr>
            <a:r>
              <a:rPr lang="zh-CN" altLang="en-US" sz="2000" dirty="0" smtClean="0">
                <a:latin typeface="微软雅黑" panose="020B0503020204020204" pitchFamily="34" charset="-122"/>
                <a:sym typeface="宋体" panose="02010600030101010101" pitchFamily="2" charset="-122"/>
              </a:rPr>
              <a:t>软件错误</a:t>
            </a:r>
            <a:r>
              <a:rPr lang="en-US" altLang="zh-CN" sz="2000" dirty="0" smtClean="0">
                <a:latin typeface="微软雅黑" panose="020B0503020204020204" pitchFamily="34" charset="-122"/>
                <a:sym typeface="宋体" panose="02010600030101010101" pitchFamily="2" charset="-122"/>
              </a:rPr>
              <a:t>/</a:t>
            </a:r>
            <a:r>
              <a:rPr lang="zh-CN" altLang="en-US" sz="2000" dirty="0" smtClean="0">
                <a:latin typeface="微软雅黑" panose="020B0503020204020204" pitchFamily="34" charset="-122"/>
                <a:sym typeface="宋体" panose="02010600030101010101" pitchFamily="2" charset="-122"/>
              </a:rPr>
              <a:t>缺陷抓到了但无法修改或很难修改</a:t>
            </a:r>
          </a:p>
          <a:p>
            <a:pPr marL="800100" lvl="1" indent="-342900" algn="l" eaLnBrk="1" hangingPunct="1">
              <a:lnSpc>
                <a:spcPct val="150000"/>
              </a:lnSpc>
              <a:spcBef>
                <a:spcPts val="800"/>
              </a:spcBef>
              <a:buFont typeface="Arial" panose="020B0604020202020204" pitchFamily="34" charset="0"/>
              <a:buChar char="•"/>
            </a:pPr>
            <a:r>
              <a:rPr lang="zh-CN" altLang="en-US" sz="2000" dirty="0" smtClean="0">
                <a:latin typeface="微软雅黑" panose="020B0503020204020204" pitchFamily="34" charset="-122"/>
                <a:sym typeface="宋体" panose="02010600030101010101" pitchFamily="2" charset="-122"/>
              </a:rPr>
              <a:t>人们无时无刻都可能犯错误，使得软件中存在错误</a:t>
            </a:r>
            <a:r>
              <a:rPr lang="en-US" altLang="zh-CN" sz="2000" dirty="0" smtClean="0">
                <a:latin typeface="微软雅黑" panose="020B0503020204020204" pitchFamily="34" charset="-122"/>
                <a:sym typeface="宋体" panose="02010600030101010101" pitchFamily="2" charset="-122"/>
              </a:rPr>
              <a:t>/</a:t>
            </a:r>
            <a:r>
              <a:rPr lang="zh-CN" altLang="en-US" sz="2000" dirty="0" smtClean="0">
                <a:latin typeface="微软雅黑" panose="020B0503020204020204" pitchFamily="34" charset="-122"/>
                <a:sym typeface="宋体" panose="02010600030101010101" pitchFamily="2" charset="-122"/>
              </a:rPr>
              <a:t>缺陷</a:t>
            </a:r>
          </a:p>
          <a:p>
            <a:pPr marL="342900" indent="-342900" algn="l" eaLnBrk="1" hangingPunct="1">
              <a:lnSpc>
                <a:spcPct val="150000"/>
              </a:lnSpc>
              <a:spcBef>
                <a:spcPts val="800"/>
              </a:spcBef>
            </a:pPr>
            <a:endParaRPr lang="en-US" altLang="zh-CN" sz="2000" b="1" dirty="0" smtClean="0">
              <a:solidFill>
                <a:schemeClr val="hlink"/>
              </a:solidFill>
            </a:endParaRPr>
          </a:p>
        </p:txBody>
      </p:sp>
      <p:sp>
        <p:nvSpPr>
          <p:cNvPr id="28676" name="Rectangle 2"/>
          <p:cNvSpPr>
            <a:spLocks noGrp="1" noChangeArrowheads="1"/>
          </p:cNvSpPr>
          <p:nvPr/>
        </p:nvSpPr>
        <p:spPr bwMode="auto">
          <a:xfrm>
            <a:off x="-19399" y="28551"/>
            <a:ext cx="8229600" cy="838200"/>
          </a:xfrm>
          <a:prstGeom prst="rect">
            <a:avLst/>
          </a:prstGeom>
          <a:noFill/>
          <a:ln w="9525">
            <a:noFill/>
            <a:miter lim="800000"/>
            <a:headEnd/>
            <a:tailEnd/>
          </a:ln>
        </p:spPr>
        <p:txBody>
          <a:bodyPr anchor="ctr"/>
          <a:lstStyle/>
          <a:p>
            <a:pPr marL="914400" indent="-914400">
              <a:buFont typeface="Arial" pitchFamily="34" charset="0"/>
              <a:buNone/>
              <a:defRPr/>
            </a:pPr>
            <a:r>
              <a:rPr lang="en-US" altLang="zh-CN" sz="2800" b="1" kern="0" dirty="0">
                <a:latin typeface="微软雅黑" pitchFamily="34" charset="-122"/>
                <a:ea typeface="微软雅黑" pitchFamily="34" charset="-122"/>
                <a:sym typeface="HP Simplified" charset="-122"/>
              </a:rPr>
              <a:t>5.1.1 </a:t>
            </a:r>
            <a:r>
              <a:rPr lang="zh-CN" altLang="zh-CN" sz="2800" b="1" kern="0" dirty="0">
                <a:latin typeface="微软雅黑" pitchFamily="34" charset="-122"/>
                <a:ea typeface="微软雅黑" pitchFamily="34" charset="-122"/>
                <a:sym typeface="HP Simplified" charset="-122"/>
              </a:rPr>
              <a:t>软件缺陷的</a:t>
            </a:r>
            <a:r>
              <a:rPr lang="zh-CN" altLang="en-US" sz="2800" b="1" kern="0" dirty="0">
                <a:latin typeface="微软雅黑" pitchFamily="34" charset="-122"/>
                <a:ea typeface="微软雅黑" pitchFamily="34" charset="-122"/>
                <a:sym typeface="HP Simplified" charset="-122"/>
              </a:rPr>
              <a:t>定义</a:t>
            </a:r>
          </a:p>
        </p:txBody>
      </p:sp>
      <p:pic>
        <p:nvPicPr>
          <p:cNvPr id="3379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363" y="3861030"/>
            <a:ext cx="3598862"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descr="HP_Blue_RGB_150_S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p:cNvSpPr>
            <a:spLocks noGrp="1" noChangeArrowheads="1"/>
          </p:cNvSpPr>
          <p:nvPr>
            <p:ph type="subTitle" idx="4294967295"/>
          </p:nvPr>
        </p:nvSpPr>
        <p:spPr>
          <a:xfrm>
            <a:off x="0" y="1341438"/>
            <a:ext cx="8020050" cy="4751387"/>
          </a:xfrm>
        </p:spPr>
        <p:txBody>
          <a:bodyPr/>
          <a:lstStyle/>
          <a:p>
            <a:pPr marL="342900" indent="-342900" algn="l" eaLnBrk="1" hangingPunct="1">
              <a:lnSpc>
                <a:spcPct val="150000"/>
              </a:lnSpc>
              <a:spcBef>
                <a:spcPts val="800"/>
              </a:spcBef>
            </a:pPr>
            <a:r>
              <a:rPr lang="en-US" altLang="zh-CN" sz="2000" b="1" dirty="0" smtClean="0">
                <a:solidFill>
                  <a:srgbClr val="0096D6"/>
                </a:solidFill>
                <a:latin typeface="微软雅黑" panose="020B0503020204020204" pitchFamily="34" charset="-122"/>
                <a:sym typeface="宋体" panose="02010600030101010101" pitchFamily="2" charset="-122"/>
              </a:rPr>
              <a:t>	</a:t>
            </a:r>
            <a:r>
              <a:rPr lang="zh-CN" altLang="en-US" sz="2400" b="1" dirty="0" smtClean="0">
                <a:solidFill>
                  <a:srgbClr val="0096D6"/>
                </a:solidFill>
                <a:latin typeface="微软雅黑" panose="020B0503020204020204" pitchFamily="34" charset="-122"/>
                <a:sym typeface="宋体" panose="02010600030101010101" pitchFamily="2" charset="-122"/>
              </a:rPr>
              <a:t>典型的缺陷类型</a:t>
            </a:r>
          </a:p>
          <a:p>
            <a:pPr marL="742950" lvl="1" indent="-285750" algn="l" eaLnBrk="1" hangingPunct="1">
              <a:lnSpc>
                <a:spcPct val="150000"/>
              </a:lnSpc>
              <a:spcBef>
                <a:spcPts val="800"/>
              </a:spcBef>
              <a:buFont typeface="Arial" panose="020B0604020202020204" pitchFamily="34" charset="0"/>
              <a:buChar char="–"/>
            </a:pPr>
            <a:r>
              <a:rPr lang="zh-CN" altLang="en-US" sz="2000" dirty="0" smtClean="0"/>
              <a:t>需求解释有错误、用户定义错了需求、需求记录错误；</a:t>
            </a:r>
          </a:p>
          <a:p>
            <a:pPr marL="742950" lvl="1" indent="-285750" algn="l" eaLnBrk="1" hangingPunct="1">
              <a:lnSpc>
                <a:spcPct val="150000"/>
              </a:lnSpc>
              <a:spcBef>
                <a:spcPts val="800"/>
              </a:spcBef>
              <a:buFont typeface="Arial" panose="020B0604020202020204" pitchFamily="34" charset="0"/>
              <a:buChar char="–"/>
            </a:pPr>
            <a:r>
              <a:rPr lang="zh-CN" altLang="en-US" sz="2000" dirty="0" smtClean="0"/>
              <a:t>设计说明有误；</a:t>
            </a:r>
          </a:p>
          <a:p>
            <a:pPr marL="742950" lvl="1" indent="-285750" algn="l" eaLnBrk="1" hangingPunct="1">
              <a:lnSpc>
                <a:spcPct val="150000"/>
              </a:lnSpc>
              <a:spcBef>
                <a:spcPts val="800"/>
              </a:spcBef>
              <a:buFont typeface="Arial" panose="020B0604020202020204" pitchFamily="34" charset="0"/>
              <a:buChar char="–"/>
            </a:pPr>
            <a:r>
              <a:rPr lang="zh-CN" altLang="en-US" sz="2000" dirty="0" smtClean="0"/>
              <a:t>编码说明有误、程序代码有误、数据输入有误；</a:t>
            </a:r>
          </a:p>
          <a:p>
            <a:pPr marL="742950" lvl="1" indent="-285750" algn="l" eaLnBrk="1" hangingPunct="1">
              <a:lnSpc>
                <a:spcPct val="150000"/>
              </a:lnSpc>
              <a:spcBef>
                <a:spcPts val="800"/>
              </a:spcBef>
              <a:buFont typeface="Arial" panose="020B0604020202020204" pitchFamily="34" charset="0"/>
              <a:buChar char="–"/>
            </a:pPr>
            <a:r>
              <a:rPr lang="zh-CN" altLang="en-US" sz="2000" dirty="0" smtClean="0"/>
              <a:t>测试错误、问题修改不正确；</a:t>
            </a:r>
          </a:p>
          <a:p>
            <a:pPr marL="742950" lvl="1" indent="-285750" algn="l" eaLnBrk="1" hangingPunct="1">
              <a:lnSpc>
                <a:spcPct val="150000"/>
              </a:lnSpc>
              <a:spcBef>
                <a:spcPts val="800"/>
              </a:spcBef>
              <a:buFont typeface="Arial" panose="020B0604020202020204" pitchFamily="34" charset="0"/>
              <a:buChar char="–"/>
            </a:pPr>
            <a:r>
              <a:rPr lang="zh-CN" altLang="en-US" sz="2000" dirty="0" smtClean="0"/>
              <a:t>正确的结果是由于其它的缺陷产生的。</a:t>
            </a:r>
          </a:p>
        </p:txBody>
      </p:sp>
      <p:sp>
        <p:nvSpPr>
          <p:cNvPr id="29700" name="Rectangle 2"/>
          <p:cNvSpPr>
            <a:spLocks noGrp="1" noChangeArrowheads="1"/>
          </p:cNvSpPr>
          <p:nvPr/>
        </p:nvSpPr>
        <p:spPr bwMode="auto">
          <a:xfrm>
            <a:off x="26976" y="0"/>
            <a:ext cx="8229600" cy="838200"/>
          </a:xfrm>
          <a:prstGeom prst="rect">
            <a:avLst/>
          </a:prstGeom>
          <a:noFill/>
          <a:ln w="9525">
            <a:noFill/>
            <a:miter lim="800000"/>
            <a:headEnd/>
            <a:tailEnd/>
          </a:ln>
        </p:spPr>
        <p:txBody>
          <a:bodyPr anchor="ctr"/>
          <a:lstStyle/>
          <a:p>
            <a:pPr marL="914400" indent="-914400">
              <a:buFont typeface="Arial" pitchFamily="34" charset="0"/>
              <a:buNone/>
              <a:defRPr/>
            </a:pPr>
            <a:r>
              <a:rPr lang="en-US" altLang="zh-CN" sz="2800" b="1" kern="0" dirty="0">
                <a:latin typeface="微软雅黑" pitchFamily="34" charset="-122"/>
                <a:ea typeface="微软雅黑" pitchFamily="34" charset="-122"/>
                <a:sym typeface="HP Simplified" charset="-122"/>
              </a:rPr>
              <a:t>5.1.1 </a:t>
            </a:r>
            <a:r>
              <a:rPr lang="zh-CN" altLang="zh-CN" sz="2800" b="1" kern="0" dirty="0">
                <a:latin typeface="微软雅黑" pitchFamily="34" charset="-122"/>
                <a:ea typeface="微软雅黑" pitchFamily="34" charset="-122"/>
                <a:sym typeface="HP Simplified" charset="-122"/>
              </a:rPr>
              <a:t>软件缺陷的</a:t>
            </a:r>
            <a:r>
              <a:rPr lang="zh-CN" altLang="en-US" sz="2800" b="1" kern="0" dirty="0">
                <a:latin typeface="微软雅黑" pitchFamily="34" charset="-122"/>
                <a:ea typeface="微软雅黑" pitchFamily="34" charset="-122"/>
                <a:sym typeface="HP Simplified" charset="-122"/>
              </a:rPr>
              <a:t>定义</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subTitle" idx="4294967295"/>
          </p:nvPr>
        </p:nvSpPr>
        <p:spPr>
          <a:xfrm>
            <a:off x="0" y="1341438"/>
            <a:ext cx="8991600" cy="5257800"/>
          </a:xfrm>
        </p:spPr>
        <p:txBody>
          <a:bodyPr/>
          <a:lstStyle/>
          <a:p>
            <a:pPr marL="342900" indent="-342900" algn="l" eaLnBrk="1" hangingPunct="1">
              <a:spcBef>
                <a:spcPts val="800"/>
              </a:spcBef>
            </a:pPr>
            <a:r>
              <a:rPr lang="en-US" altLang="zh-CN" sz="2000" b="1" dirty="0" smtClean="0">
                <a:solidFill>
                  <a:srgbClr val="0096D6"/>
                </a:solidFill>
                <a:latin typeface="微软雅黑" panose="020B0503020204020204" pitchFamily="34" charset="-122"/>
                <a:sym typeface="宋体" panose="02010600030101010101" pitchFamily="2" charset="-122"/>
              </a:rPr>
              <a:t>	</a:t>
            </a:r>
            <a:r>
              <a:rPr lang="zh-CN" sz="2000" b="1" dirty="0" smtClean="0">
                <a:solidFill>
                  <a:srgbClr val="0096D6"/>
                </a:solidFill>
                <a:latin typeface="微软雅黑" panose="020B0503020204020204" pitchFamily="34" charset="-122"/>
                <a:sym typeface="宋体" panose="02010600030101010101" pitchFamily="2" charset="-122"/>
              </a:rPr>
              <a:t>缺陷基本信息</a:t>
            </a:r>
          </a:p>
          <a:p>
            <a:pPr marL="342900" indent="-342900" algn="l" eaLnBrk="1" hangingPunct="1">
              <a:spcBef>
                <a:spcPts val="800"/>
              </a:spcBef>
              <a:buFont typeface="Arial" panose="020B0604020202020204" pitchFamily="34" charset="0"/>
              <a:buChar char="•"/>
            </a:pPr>
            <a:endParaRPr lang="zh-CN" altLang="zh-CN" sz="2800" b="1" dirty="0" smtClean="0">
              <a:sym typeface="宋体" panose="02010600030101010101" pitchFamily="2" charset="-122"/>
            </a:endParaRPr>
          </a:p>
        </p:txBody>
      </p:sp>
      <p:graphicFrame>
        <p:nvGraphicFramePr>
          <p:cNvPr id="21508" name="Group 4"/>
          <p:cNvGraphicFramePr>
            <a:graphicFrameLocks noGrp="1"/>
          </p:cNvGraphicFramePr>
          <p:nvPr>
            <p:extLst>
              <p:ext uri="{D42A27DB-BD31-4B8C-83A1-F6EECF244321}">
                <p14:modId xmlns:p14="http://schemas.microsoft.com/office/powerpoint/2010/main" val="2083241841"/>
              </p:ext>
            </p:extLst>
          </p:nvPr>
        </p:nvGraphicFramePr>
        <p:xfrm>
          <a:off x="1043755" y="2060905"/>
          <a:ext cx="6872287" cy="3316290"/>
        </p:xfrm>
        <a:graphic>
          <a:graphicData uri="http://schemas.openxmlformats.org/drawingml/2006/table">
            <a:tbl>
              <a:tblPr/>
              <a:tblGrid>
                <a:gridCol w="977900"/>
                <a:gridCol w="2457450"/>
                <a:gridCol w="1035050"/>
                <a:gridCol w="2401887"/>
              </a:tblGrid>
              <a:tr h="415925">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rPr>
                        <a:t>编号</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rPr>
                        <a:t>编号</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412750">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缺陷标题</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8</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lvl="0"/>
                      <a:r>
                        <a:rPr lang="zh-CN" altLang="en-US" sz="1800" dirty="0" smtClean="0">
                          <a:solidFill>
                            <a:schemeClr val="tx1"/>
                          </a:solidFill>
                          <a:latin typeface="微软雅黑" pitchFamily="34" charset="-122"/>
                          <a:ea typeface="微软雅黑" panose="020B0503020204020204" pitchFamily="34" charset="-122"/>
                        </a:rPr>
                        <a:t>缺陷的类型</a:t>
                      </a:r>
                      <a:endParaRPr lang="zh-CN" altLang="en-US" sz="1800" dirty="0">
                        <a:solidFill>
                          <a:schemeClr val="tx1"/>
                        </a:solidFill>
                        <a:latin typeface="微软雅黑" pitchFamily="34" charset="-122"/>
                        <a:ea typeface="微软雅黑" panose="020B0503020204020204" pitchFamily="34"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15925">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lvl="0"/>
                      <a:r>
                        <a:rPr lang="zh-CN" altLang="en-US" sz="1800" dirty="0" smtClean="0">
                          <a:solidFill>
                            <a:schemeClr val="tx1"/>
                          </a:solidFill>
                          <a:latin typeface="微软雅黑" pitchFamily="34" charset="-122"/>
                          <a:ea typeface="微软雅黑" panose="020B0503020204020204" pitchFamily="34" charset="-122"/>
                        </a:rPr>
                        <a:t>标识</a:t>
                      </a:r>
                      <a:endParaRPr lang="zh-CN" altLang="en-US" sz="1800" dirty="0">
                        <a:solidFill>
                          <a:schemeClr val="tx1"/>
                        </a:solidFill>
                        <a:latin typeface="微软雅黑" pitchFamily="34" charset="-122"/>
                        <a:ea typeface="微软雅黑" panose="020B0503020204020204" pitchFamily="34"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9</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lvl="0"/>
                      <a:r>
                        <a:rPr lang="zh-CN" altLang="en-US" sz="1800" dirty="0" smtClean="0">
                          <a:solidFill>
                            <a:schemeClr val="tx1"/>
                          </a:solidFill>
                          <a:latin typeface="微软雅黑" pitchFamily="34" charset="-122"/>
                          <a:ea typeface="微软雅黑" panose="020B0503020204020204" pitchFamily="34" charset="-122"/>
                        </a:rPr>
                        <a:t>严重性</a:t>
                      </a:r>
                      <a:endParaRPr lang="zh-CN" altLang="en-US" sz="1800" dirty="0">
                        <a:solidFill>
                          <a:schemeClr val="tx1"/>
                        </a:solidFill>
                        <a:latin typeface="微软雅黑" pitchFamily="34" charset="-122"/>
                        <a:ea typeface="微软雅黑" panose="020B0503020204020204" pitchFamily="34"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414338">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3</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lvl="0"/>
                      <a:r>
                        <a:rPr lang="zh-CN" altLang="en-US" sz="1800" dirty="0" smtClean="0">
                          <a:solidFill>
                            <a:schemeClr val="tx1"/>
                          </a:solidFill>
                          <a:latin typeface="微软雅黑" pitchFamily="34" charset="-122"/>
                          <a:ea typeface="微软雅黑" panose="020B0503020204020204" pitchFamily="34" charset="-122"/>
                        </a:rPr>
                        <a:t>报告人</a:t>
                      </a:r>
                      <a:endParaRPr lang="zh-CN" altLang="en-US" sz="1800" dirty="0">
                        <a:solidFill>
                          <a:schemeClr val="tx1"/>
                        </a:solidFill>
                        <a:latin typeface="微软雅黑" pitchFamily="34" charset="-122"/>
                        <a:ea typeface="微软雅黑" panose="020B0503020204020204" pitchFamily="34"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lvl="0"/>
                      <a:r>
                        <a:rPr lang="zh-CN" altLang="en-US" sz="1800" dirty="0" smtClean="0">
                          <a:solidFill>
                            <a:schemeClr val="tx1"/>
                          </a:solidFill>
                          <a:latin typeface="微软雅黑" pitchFamily="34" charset="-122"/>
                          <a:ea typeface="微软雅黑" panose="020B0503020204020204" pitchFamily="34" charset="-122"/>
                        </a:rPr>
                        <a:t>优先级</a:t>
                      </a:r>
                      <a:endParaRPr lang="zh-CN" altLang="en-US" sz="1800" dirty="0">
                        <a:solidFill>
                          <a:schemeClr val="tx1"/>
                        </a:solidFill>
                        <a:latin typeface="微软雅黑" pitchFamily="34" charset="-122"/>
                        <a:ea typeface="微软雅黑" panose="020B0503020204020204" pitchFamily="34"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14338">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lvl="0"/>
                      <a:r>
                        <a:rPr lang="zh-CN" altLang="en-US" sz="1800" dirty="0" smtClean="0">
                          <a:solidFill>
                            <a:schemeClr val="tx1"/>
                          </a:solidFill>
                          <a:latin typeface="微软雅黑" pitchFamily="34" charset="-122"/>
                          <a:ea typeface="微软雅黑" panose="020B0503020204020204" pitchFamily="34" charset="-122"/>
                        </a:rPr>
                        <a:t>报告日期</a:t>
                      </a:r>
                      <a:endParaRPr lang="zh-CN" altLang="en-US" sz="1800" dirty="0">
                        <a:solidFill>
                          <a:schemeClr val="tx1"/>
                        </a:solidFill>
                        <a:latin typeface="微软雅黑" pitchFamily="34" charset="-122"/>
                        <a:ea typeface="微软雅黑" panose="020B0503020204020204" pitchFamily="34"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lvl="0"/>
                      <a:r>
                        <a:rPr lang="zh-CN" altLang="en-US" sz="1800" dirty="0" smtClean="0">
                          <a:solidFill>
                            <a:schemeClr val="tx1"/>
                          </a:solidFill>
                          <a:latin typeface="微软雅黑" pitchFamily="34" charset="-122"/>
                          <a:ea typeface="微软雅黑" panose="020B0503020204020204" pitchFamily="34" charset="-122"/>
                        </a:rPr>
                        <a:t>关键词</a:t>
                      </a:r>
                      <a:endParaRPr lang="zh-CN" altLang="en-US" sz="1800" dirty="0">
                        <a:solidFill>
                          <a:schemeClr val="tx1"/>
                        </a:solidFill>
                        <a:latin typeface="微软雅黑" pitchFamily="34" charset="-122"/>
                        <a:ea typeface="微软雅黑" panose="020B0503020204020204" pitchFamily="34"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414338">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5</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lvl="0"/>
                      <a:r>
                        <a:rPr lang="zh-CN" altLang="en-US" sz="1800" dirty="0" smtClean="0">
                          <a:solidFill>
                            <a:schemeClr val="tx1"/>
                          </a:solidFill>
                          <a:latin typeface="微软雅黑" pitchFamily="34" charset="-122"/>
                          <a:ea typeface="微软雅黑" panose="020B0503020204020204" pitchFamily="34" charset="-122"/>
                        </a:rPr>
                        <a:t>程序的名称</a:t>
                      </a:r>
                      <a:endParaRPr lang="zh-CN" altLang="en-US" sz="1800" dirty="0">
                        <a:solidFill>
                          <a:schemeClr val="tx1"/>
                        </a:solidFill>
                        <a:latin typeface="微软雅黑" pitchFamily="34" charset="-122"/>
                        <a:ea typeface="微软雅黑" panose="020B0503020204020204" pitchFamily="34"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lvl="0"/>
                      <a:r>
                        <a:rPr lang="zh-CN" altLang="en-US" sz="1800" dirty="0" smtClean="0">
                          <a:solidFill>
                            <a:schemeClr val="tx1"/>
                          </a:solidFill>
                          <a:latin typeface="微软雅黑" pitchFamily="34" charset="-122"/>
                          <a:ea typeface="微软雅黑" panose="020B0503020204020204" pitchFamily="34" charset="-122"/>
                        </a:rPr>
                        <a:t>缺陷描述</a:t>
                      </a:r>
                      <a:endParaRPr lang="zh-CN" altLang="en-US" sz="1800" dirty="0">
                        <a:solidFill>
                          <a:schemeClr val="tx1"/>
                        </a:solidFill>
                        <a:latin typeface="微软雅黑" pitchFamily="34" charset="-122"/>
                        <a:ea typeface="微软雅黑" panose="020B0503020204020204" pitchFamily="34"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14338">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6</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lvl="0"/>
                      <a:r>
                        <a:rPr lang="zh-CN" altLang="en-US" sz="1800" dirty="0" smtClean="0">
                          <a:solidFill>
                            <a:schemeClr val="tx1"/>
                          </a:solidFill>
                          <a:latin typeface="微软雅黑" pitchFamily="34" charset="-122"/>
                          <a:ea typeface="微软雅黑" panose="020B0503020204020204" pitchFamily="34" charset="-122"/>
                        </a:rPr>
                        <a:t>版本号</a:t>
                      </a:r>
                      <a:endParaRPr lang="zh-CN" altLang="en-US" sz="1800" dirty="0">
                        <a:solidFill>
                          <a:schemeClr val="tx1"/>
                        </a:solidFill>
                        <a:latin typeface="微软雅黑" pitchFamily="34" charset="-122"/>
                        <a:ea typeface="微软雅黑" panose="020B0503020204020204" pitchFamily="34"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13</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lvl="0"/>
                      <a:r>
                        <a:rPr lang="zh-CN" altLang="en-US" sz="1800" dirty="0" smtClean="0">
                          <a:solidFill>
                            <a:schemeClr val="tx1"/>
                          </a:solidFill>
                          <a:latin typeface="微软雅黑" pitchFamily="34" charset="-122"/>
                          <a:ea typeface="微软雅黑" panose="020B0503020204020204" pitchFamily="34" charset="-122"/>
                        </a:rPr>
                        <a:t>重现步骤</a:t>
                      </a:r>
                      <a:endParaRPr lang="zh-CN" altLang="en-US" sz="1800" dirty="0">
                        <a:solidFill>
                          <a:schemeClr val="tx1"/>
                        </a:solidFill>
                        <a:latin typeface="微软雅黑" pitchFamily="34" charset="-122"/>
                        <a:ea typeface="微软雅黑" panose="020B0503020204020204" pitchFamily="34"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414338">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7</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lvl="0"/>
                      <a:r>
                        <a:rPr lang="zh-CN" altLang="en-US" sz="1800" dirty="0" smtClean="0">
                          <a:solidFill>
                            <a:schemeClr val="tx1"/>
                          </a:solidFill>
                          <a:latin typeface="微软雅黑" pitchFamily="34" charset="-122"/>
                          <a:ea typeface="微软雅黑" panose="020B0503020204020204" pitchFamily="34" charset="-122"/>
                        </a:rPr>
                        <a:t>配置</a:t>
                      </a:r>
                      <a:endParaRPr lang="zh-CN" altLang="en-US" sz="1800" dirty="0">
                        <a:solidFill>
                          <a:schemeClr val="tx1"/>
                        </a:solidFill>
                        <a:latin typeface="微软雅黑" pitchFamily="34" charset="-122"/>
                        <a:ea typeface="微软雅黑" panose="020B0503020204020204" pitchFamily="34"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lvl="0"/>
                      <a:r>
                        <a:rPr lang="zh-CN" altLang="en-US" sz="1800" dirty="0" smtClean="0">
                          <a:solidFill>
                            <a:schemeClr val="tx1"/>
                          </a:solidFill>
                          <a:latin typeface="微软雅黑" pitchFamily="34" charset="-122"/>
                          <a:ea typeface="微软雅黑" panose="020B0503020204020204" pitchFamily="34" charset="-122"/>
                        </a:rPr>
                        <a:t>结果对比</a:t>
                      </a:r>
                      <a:endParaRPr lang="zh-CN" altLang="en-US" sz="1800" dirty="0">
                        <a:solidFill>
                          <a:schemeClr val="tx1"/>
                        </a:solidFill>
                        <a:latin typeface="微软雅黑" pitchFamily="34" charset="-122"/>
                        <a:ea typeface="微软雅黑" panose="020B0503020204020204" pitchFamily="34"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
        <p:nvSpPr>
          <p:cNvPr id="36915" name="Rectangle 2"/>
          <p:cNvSpPr>
            <a:spLocks noGrp="1" noChangeArrowheads="1"/>
          </p:cNvSpPr>
          <p:nvPr/>
        </p:nvSpPr>
        <p:spPr bwMode="auto">
          <a:xfrm>
            <a:off x="18692" y="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Tx/>
              <a:buNone/>
            </a:pPr>
            <a:r>
              <a:rPr lang="en-US" altLang="zh-CN" sz="2800" b="1" dirty="0">
                <a:latin typeface="微软雅黑" panose="020B0503020204020204" pitchFamily="34" charset="-122"/>
                <a:sym typeface="HP Simplified" panose="020B0604020204020204" pitchFamily="34" charset="0"/>
              </a:rPr>
              <a:t>5.1.2 </a:t>
            </a:r>
            <a:r>
              <a:rPr lang="zh-CN" altLang="en-US" sz="2800" b="1" dirty="0">
                <a:latin typeface="微软雅黑" panose="020B0503020204020204" pitchFamily="34" charset="-122"/>
                <a:sym typeface="HP Simplified" panose="020B0604020204020204" pitchFamily="34" charset="0"/>
              </a:rPr>
              <a:t>软件缺陷描述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9938"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3"/>
          <p:cNvSpPr>
            <a:spLocks noGrp="1" noChangeArrowheads="1"/>
          </p:cNvSpPr>
          <p:nvPr>
            <p:ph type="subTitle" idx="4294967295"/>
          </p:nvPr>
        </p:nvSpPr>
        <p:spPr>
          <a:xfrm>
            <a:off x="76200" y="1066800"/>
            <a:ext cx="9067800" cy="417513"/>
          </a:xfrm>
        </p:spPr>
        <p:txBody>
          <a:bodyPr/>
          <a:lstStyle/>
          <a:p>
            <a:pPr marL="742950" lvl="1" indent="-285750" algn="l" eaLnBrk="1" hangingPunct="1">
              <a:lnSpc>
                <a:spcPct val="105000"/>
              </a:lnSpc>
              <a:spcBef>
                <a:spcPts val="800"/>
              </a:spcBef>
            </a:pPr>
            <a:r>
              <a:rPr lang="zh-CN" altLang="en-US" b="1" dirty="0" smtClean="0">
                <a:solidFill>
                  <a:srgbClr val="0070C0"/>
                </a:solidFill>
                <a:latin typeface="微软雅黑" panose="020B0503020204020204" pitchFamily="34" charset="-122"/>
                <a:sym typeface="宋体" panose="02010600030101010101" pitchFamily="2" charset="-122"/>
              </a:rPr>
              <a:t>缺陷的属性</a:t>
            </a:r>
            <a:endParaRPr lang="zh-CN" altLang="zh-CN" b="1" dirty="0" smtClean="0">
              <a:solidFill>
                <a:srgbClr val="0070C0"/>
              </a:solidFill>
              <a:latin typeface="微软雅黑" panose="020B0503020204020204" pitchFamily="34" charset="-122"/>
              <a:sym typeface="宋体" panose="02010600030101010101" pitchFamily="2" charset="-122"/>
            </a:endParaRPr>
          </a:p>
        </p:txBody>
      </p:sp>
      <p:sp>
        <p:nvSpPr>
          <p:cNvPr id="39940" name="Rectangle 2"/>
          <p:cNvSpPr>
            <a:spLocks noGrp="1" noChangeArrowheads="1"/>
          </p:cNvSpPr>
          <p:nvPr/>
        </p:nvSpPr>
        <p:spPr bwMode="auto">
          <a:xfrm>
            <a:off x="0" y="18972"/>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Tx/>
              <a:buNone/>
            </a:pPr>
            <a:r>
              <a:rPr lang="en-US" altLang="zh-CN" sz="2800" b="1" dirty="0">
                <a:latin typeface="微软雅黑" panose="020B0503020204020204" pitchFamily="34" charset="-122"/>
                <a:sym typeface="HP Simplified" panose="020B0604020204020204" pitchFamily="34" charset="0"/>
              </a:rPr>
              <a:t>5.1.3 </a:t>
            </a:r>
            <a:r>
              <a:rPr lang="zh-CN" altLang="en-US" sz="2800" b="1" dirty="0">
                <a:latin typeface="微软雅黑" panose="020B0503020204020204" pitchFamily="34" charset="-122"/>
                <a:sym typeface="HP Simplified" panose="020B0604020204020204" pitchFamily="34" charset="0"/>
              </a:rPr>
              <a:t>软件缺陷分类</a:t>
            </a:r>
            <a:endParaRPr lang="zh-CN" altLang="en-US" sz="2800" dirty="0">
              <a:latin typeface="微软雅黑" panose="020B0503020204020204" pitchFamily="34" charset="-122"/>
            </a:endParaRPr>
          </a:p>
        </p:txBody>
      </p:sp>
      <p:sp>
        <p:nvSpPr>
          <p:cNvPr id="2" name="Rectangle 1"/>
          <p:cNvSpPr/>
          <p:nvPr/>
        </p:nvSpPr>
        <p:spPr>
          <a:xfrm>
            <a:off x="323705" y="1445305"/>
            <a:ext cx="4286395" cy="4985980"/>
          </a:xfrm>
          <a:prstGeom prst="rect">
            <a:avLst/>
          </a:prstGeom>
        </p:spPr>
        <p:txBody>
          <a:bodyPr wrap="square">
            <a:spAutoFit/>
          </a:bodyPr>
          <a:lstStyle/>
          <a:p>
            <a:pPr marL="285750" indent="-285750" eaLnBrk="1" hangingPunct="1">
              <a:lnSpc>
                <a:spcPct val="150000"/>
              </a:lnSpc>
              <a:buFont typeface="Arial" panose="020B0604020202020204" pitchFamily="34" charset="0"/>
              <a:buChar char="•"/>
            </a:pPr>
            <a:r>
              <a:rPr lang="zh-CN" altLang="zh-CN" b="1" dirty="0" smtClean="0">
                <a:latin typeface="微软雅黑" panose="020B0503020204020204" pitchFamily="34" charset="-122"/>
                <a:ea typeface="微软雅黑" panose="020B0503020204020204" pitchFamily="34" charset="-122"/>
              </a:rPr>
              <a:t>缺陷标识(Identifier)</a:t>
            </a:r>
          </a:p>
          <a:p>
            <a:pPr marL="742950" lvl="1" indent="-285750" eaLnBrk="1" hangingPunct="1">
              <a:lnSpc>
                <a:spcPct val="150000"/>
              </a:lnSpc>
              <a:buFont typeface="微软雅黑" panose="020B0503020204020204" pitchFamily="34" charset="-122"/>
              <a:buChar char="−"/>
            </a:pPr>
            <a:r>
              <a:rPr lang="zh-CN" altLang="zh-CN" sz="1600" dirty="0" smtClean="0">
                <a:latin typeface="微软雅黑" panose="020B0503020204020204" pitchFamily="34" charset="-122"/>
                <a:ea typeface="微软雅黑" panose="020B0503020204020204" pitchFamily="34" charset="-122"/>
              </a:rPr>
              <a:t>缺陷标识是标记某个缺陷的一组符号。每个缺陷必须有一个唯一的标识</a:t>
            </a:r>
          </a:p>
          <a:p>
            <a:pPr marL="285750" indent="-285750" eaLnBrk="1" hangingPunct="1">
              <a:lnSpc>
                <a:spcPct val="150000"/>
              </a:lnSpc>
              <a:buFont typeface="Arial" panose="020B0604020202020204" pitchFamily="34" charset="0"/>
              <a:buChar char="•"/>
            </a:pPr>
            <a:r>
              <a:rPr lang="zh-CN" altLang="zh-CN" b="1" dirty="0" smtClean="0">
                <a:latin typeface="微软雅黑" panose="020B0503020204020204" pitchFamily="34" charset="-122"/>
                <a:ea typeface="微软雅黑" panose="020B0503020204020204" pitchFamily="34" charset="-122"/>
              </a:rPr>
              <a:t>缺陷类型 (Type)</a:t>
            </a:r>
          </a:p>
          <a:p>
            <a:pPr marL="742950" lvl="1" indent="-285750" eaLnBrk="1" hangingPunct="1">
              <a:lnSpc>
                <a:spcPct val="150000"/>
              </a:lnSpc>
              <a:buFont typeface="微软雅黑" panose="020B0503020204020204" pitchFamily="34" charset="-122"/>
              <a:buChar char="−"/>
            </a:pPr>
            <a:r>
              <a:rPr lang="zh-CN" altLang="zh-CN" dirty="0" smtClean="0">
                <a:latin typeface="微软雅黑" panose="020B0503020204020204" pitchFamily="34" charset="-122"/>
                <a:ea typeface="微软雅黑" panose="020B0503020204020204" pitchFamily="34" charset="-122"/>
              </a:rPr>
              <a:t>缺陷类型是根据缺陷的自然属性划分的缺陷种类。</a:t>
            </a:r>
            <a:endParaRPr lang="zh-CN" altLang="zh-CN" sz="1600" dirty="0" smtClean="0">
              <a:latin typeface="微软雅黑" panose="020B0503020204020204" pitchFamily="34" charset="-122"/>
              <a:ea typeface="微软雅黑" panose="020B0503020204020204" pitchFamily="34" charset="-122"/>
            </a:endParaRPr>
          </a:p>
          <a:p>
            <a:pPr marL="285750" indent="-285750" eaLnBrk="1" hangingPunct="1">
              <a:lnSpc>
                <a:spcPct val="150000"/>
              </a:lnSpc>
              <a:buFont typeface="Arial" panose="020B0604020202020204" pitchFamily="34" charset="0"/>
              <a:buChar char="•"/>
            </a:pPr>
            <a:r>
              <a:rPr lang="zh-CN" altLang="zh-CN" b="1" dirty="0" smtClean="0">
                <a:latin typeface="微软雅黑" panose="020B0503020204020204" pitchFamily="34" charset="-122"/>
                <a:ea typeface="微软雅黑" panose="020B0503020204020204" pitchFamily="34" charset="-122"/>
              </a:rPr>
              <a:t>缺陷严重程(Severity)</a:t>
            </a:r>
          </a:p>
          <a:p>
            <a:pPr marL="742950" lvl="1" indent="-285750" eaLnBrk="1" hangingPunct="1">
              <a:lnSpc>
                <a:spcPct val="150000"/>
              </a:lnSpc>
              <a:buFont typeface="微软雅黑" panose="020B0503020204020204" pitchFamily="34" charset="-122"/>
              <a:buChar char="−"/>
            </a:pPr>
            <a:r>
              <a:rPr lang="zh-CN" altLang="zh-CN" dirty="0" smtClean="0">
                <a:latin typeface="微软雅黑" panose="020B0503020204020204" pitchFamily="34" charset="-122"/>
                <a:ea typeface="微软雅黑" panose="020B0503020204020204" pitchFamily="34" charset="-122"/>
              </a:rPr>
              <a:t>缺陷严重程度是指因缺陷引起的失效对软件产品的影响程度。</a:t>
            </a:r>
          </a:p>
          <a:p>
            <a:pPr marL="285750" indent="-285750" eaLnBrk="1" hangingPunct="1">
              <a:lnSpc>
                <a:spcPct val="150000"/>
              </a:lnSpc>
              <a:buFont typeface="Arial" panose="020B0604020202020204" pitchFamily="34" charset="0"/>
              <a:buChar char="•"/>
            </a:pPr>
            <a:r>
              <a:rPr lang="zh-CN" altLang="zh-CN" b="1" dirty="0" smtClean="0">
                <a:latin typeface="微软雅黑" panose="020B0503020204020204" pitchFamily="34" charset="-122"/>
                <a:ea typeface="微软雅黑" panose="020B0503020204020204" pitchFamily="34" charset="-122"/>
              </a:rPr>
              <a:t>缺陷优先级(Priority)</a:t>
            </a:r>
          </a:p>
          <a:p>
            <a:pPr marL="742950" lvl="1" indent="-285750" eaLnBrk="1" hangingPunct="1">
              <a:lnSpc>
                <a:spcPct val="150000"/>
              </a:lnSpc>
              <a:buFont typeface="微软雅黑" panose="020B0503020204020204" pitchFamily="34" charset="-122"/>
              <a:buChar char="−"/>
            </a:pPr>
            <a:r>
              <a:rPr lang="zh-CN" altLang="zh-CN" dirty="0" smtClean="0">
                <a:latin typeface="微软雅黑" panose="020B0503020204020204" pitchFamily="34" charset="-122"/>
                <a:ea typeface="微软雅黑" panose="020B0503020204020204" pitchFamily="34" charset="-122"/>
              </a:rPr>
              <a:t>缺陷的优先级指缺陷必须被修复的紧急程度。</a:t>
            </a:r>
            <a:endParaRPr lang="zh-CN" altLang="zh-CN" dirty="0">
              <a:latin typeface="微软雅黑" panose="020B0503020204020204" pitchFamily="34" charset="-122"/>
              <a:ea typeface="微软雅黑" panose="020B0503020204020204" pitchFamily="34" charset="-122"/>
            </a:endParaRPr>
          </a:p>
        </p:txBody>
      </p:sp>
      <p:sp>
        <p:nvSpPr>
          <p:cNvPr id="3" name="Rectangle 2"/>
          <p:cNvSpPr/>
          <p:nvPr/>
        </p:nvSpPr>
        <p:spPr>
          <a:xfrm>
            <a:off x="4754110" y="1484865"/>
            <a:ext cx="4282200" cy="4247317"/>
          </a:xfrm>
          <a:prstGeom prst="rect">
            <a:avLst/>
          </a:prstGeom>
        </p:spPr>
        <p:txBody>
          <a:bodyPr wrap="square">
            <a:spAutoFit/>
          </a:bodyPr>
          <a:lstStyle/>
          <a:p>
            <a:pPr marL="285750" indent="-285750" eaLnBrk="1" hangingPunct="1">
              <a:lnSpc>
                <a:spcPct val="150000"/>
              </a:lnSpc>
              <a:buFont typeface="Arial" panose="020B0604020202020204" pitchFamily="34" charset="0"/>
              <a:buChar char="•"/>
            </a:pPr>
            <a:r>
              <a:rPr lang="zh-CN" altLang="zh-CN" b="1" dirty="0" smtClean="0">
                <a:latin typeface="微软雅黑" panose="020B0503020204020204" pitchFamily="34" charset="-122"/>
                <a:ea typeface="微软雅黑" panose="020B0503020204020204" pitchFamily="34" charset="-122"/>
              </a:rPr>
              <a:t>缺陷状态(Status)</a:t>
            </a:r>
          </a:p>
          <a:p>
            <a:pPr marL="742950" lvl="1" indent="-285750" eaLnBrk="1" hangingPunct="1">
              <a:lnSpc>
                <a:spcPct val="150000"/>
              </a:lnSpc>
              <a:buFont typeface="微软雅黑" panose="020B0503020204020204" pitchFamily="34" charset="-122"/>
              <a:buChar char="−"/>
            </a:pPr>
            <a:r>
              <a:rPr lang="zh-CN" altLang="zh-CN" dirty="0" smtClean="0">
                <a:latin typeface="微软雅黑" panose="020B0503020204020204" pitchFamily="34" charset="-122"/>
                <a:ea typeface="微软雅黑" panose="020B0503020204020204" pitchFamily="34" charset="-122"/>
              </a:rPr>
              <a:t>缺陷状态指缺陷通过一个跟踪修复过程的进展情况。</a:t>
            </a:r>
          </a:p>
          <a:p>
            <a:pPr marL="285750" lvl="1" indent="-285750" eaLnBrk="1" hangingPunct="1">
              <a:lnSpc>
                <a:spcPct val="150000"/>
              </a:lnSpc>
              <a:buFont typeface="Arial" panose="020B0604020202020204" pitchFamily="34" charset="0"/>
              <a:buChar char="•"/>
            </a:pPr>
            <a:r>
              <a:rPr lang="zh-CN" altLang="zh-CN" b="1" dirty="0" smtClean="0">
                <a:latin typeface="微软雅黑" panose="020B0503020204020204" pitchFamily="34" charset="-122"/>
                <a:ea typeface="微软雅黑" panose="020B0503020204020204" pitchFamily="34" charset="-122"/>
              </a:rPr>
              <a:t>缺陷起源(Origin)</a:t>
            </a:r>
          </a:p>
          <a:p>
            <a:pPr marL="742950" lvl="1" indent="-285750" eaLnBrk="1" hangingPunct="1">
              <a:lnSpc>
                <a:spcPct val="150000"/>
              </a:lnSpc>
              <a:buFont typeface="微软雅黑" panose="020B0503020204020204" pitchFamily="34" charset="-122"/>
              <a:buChar char="−"/>
            </a:pPr>
            <a:r>
              <a:rPr lang="zh-CN" altLang="zh-CN" dirty="0" smtClean="0">
                <a:latin typeface="微软雅黑" panose="020B0503020204020204" pitchFamily="34" charset="-122"/>
                <a:ea typeface="微软雅黑" panose="020B0503020204020204" pitchFamily="34" charset="-122"/>
              </a:rPr>
              <a:t>缺陷起源指缺陷引起的失效或事件第一次被检测到的阶段。</a:t>
            </a:r>
          </a:p>
          <a:p>
            <a:pPr marL="285750" indent="-285750" eaLnBrk="1" hangingPunct="1">
              <a:lnSpc>
                <a:spcPct val="150000"/>
              </a:lnSpc>
              <a:buFont typeface="Arial" panose="020B0604020202020204" pitchFamily="34" charset="0"/>
              <a:buChar char="•"/>
            </a:pPr>
            <a:r>
              <a:rPr lang="zh-CN" altLang="zh-CN" b="1" dirty="0" smtClean="0">
                <a:latin typeface="微软雅黑" panose="020B0503020204020204" pitchFamily="34" charset="-122"/>
                <a:ea typeface="微软雅黑" panose="020B0503020204020204" pitchFamily="34" charset="-122"/>
              </a:rPr>
              <a:t>缺陷来源(Source)</a:t>
            </a:r>
          </a:p>
          <a:p>
            <a:pPr marL="742950" lvl="1" indent="-285750" eaLnBrk="1" hangingPunct="1">
              <a:lnSpc>
                <a:spcPct val="150000"/>
              </a:lnSpc>
              <a:buFont typeface="微软雅黑" panose="020B0503020204020204" pitchFamily="34" charset="-122"/>
              <a:buChar char="−"/>
            </a:pPr>
            <a:r>
              <a:rPr lang="zh-CN" altLang="zh-CN" dirty="0" smtClean="0">
                <a:latin typeface="微软雅黑" panose="020B0503020204020204" pitchFamily="34" charset="-122"/>
                <a:ea typeface="微软雅黑" panose="020B0503020204020204" pitchFamily="34" charset="-122"/>
              </a:rPr>
              <a:t>缺陷来源指引起缺陷的起因。</a:t>
            </a:r>
          </a:p>
          <a:p>
            <a:pPr marL="285750" indent="-285750" eaLnBrk="1" hangingPunct="1">
              <a:lnSpc>
                <a:spcPct val="150000"/>
              </a:lnSpc>
              <a:buFont typeface="Arial" panose="020B0604020202020204" pitchFamily="34" charset="0"/>
              <a:buChar char="•"/>
            </a:pPr>
            <a:r>
              <a:rPr lang="zh-CN" altLang="zh-CN" b="1" dirty="0" smtClean="0">
                <a:latin typeface="微软雅黑" panose="020B0503020204020204" pitchFamily="34" charset="-122"/>
                <a:ea typeface="微软雅黑" panose="020B0503020204020204" pitchFamily="34" charset="-122"/>
              </a:rPr>
              <a:t>缺陷根源(Root Cause)</a:t>
            </a:r>
          </a:p>
          <a:p>
            <a:pPr marL="742950" lvl="1" indent="-285750" eaLnBrk="1" hangingPunct="1">
              <a:lnSpc>
                <a:spcPct val="150000"/>
              </a:lnSpc>
              <a:buFont typeface="微软雅黑" panose="020B0503020204020204" pitchFamily="34" charset="-122"/>
              <a:buChar char="−"/>
            </a:pPr>
            <a:r>
              <a:rPr lang="zh-CN" altLang="zh-CN" dirty="0" smtClean="0">
                <a:latin typeface="微软雅黑" panose="020B0503020204020204" pitchFamily="34" charset="-122"/>
                <a:ea typeface="微软雅黑" panose="020B0503020204020204" pitchFamily="34" charset="-122"/>
              </a:rPr>
              <a:t>缺陷根源指发生错误的根本因素。</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3"/>
          <p:cNvSpPr>
            <a:spLocks noGrp="1" noChangeArrowheads="1"/>
          </p:cNvSpPr>
          <p:nvPr>
            <p:ph type="subTitle" idx="4294967295"/>
          </p:nvPr>
        </p:nvSpPr>
        <p:spPr>
          <a:xfrm>
            <a:off x="0" y="1196975"/>
            <a:ext cx="8991600" cy="5472113"/>
          </a:xfrm>
        </p:spPr>
        <p:txBody>
          <a:bodyPr/>
          <a:lstStyle/>
          <a:p>
            <a:pPr marL="342900" indent="-342900" algn="l" eaLnBrk="1" hangingPunct="1">
              <a:lnSpc>
                <a:spcPct val="105000"/>
              </a:lnSpc>
              <a:spcBef>
                <a:spcPts val="800"/>
              </a:spcBef>
            </a:pPr>
            <a:r>
              <a:rPr lang="en-US" altLang="zh-CN" sz="2400" b="1" dirty="0" smtClean="0">
                <a:solidFill>
                  <a:srgbClr val="0096D6"/>
                </a:solidFill>
                <a:latin typeface="微软雅黑" panose="020B0503020204020204" pitchFamily="34" charset="-122"/>
                <a:sym typeface="宋体" panose="02010600030101010101" pitchFamily="2" charset="-122"/>
              </a:rPr>
              <a:t>	1</a:t>
            </a:r>
            <a:r>
              <a:rPr lang="zh-CN" altLang="en-US" sz="2400" b="1" dirty="0" smtClean="0">
                <a:solidFill>
                  <a:srgbClr val="0096D6"/>
                </a:solidFill>
                <a:latin typeface="微软雅黑" panose="020B0503020204020204" pitchFamily="34" charset="-122"/>
                <a:sym typeface="宋体" panose="02010600030101010101" pitchFamily="2" charset="-122"/>
              </a:rPr>
              <a:t>）软件缺陷的分类--缺陷的类型</a:t>
            </a:r>
          </a:p>
        </p:txBody>
      </p:sp>
      <p:sp>
        <p:nvSpPr>
          <p:cNvPr id="41988" name="Rectangle 2"/>
          <p:cNvSpPr>
            <a:spLocks noGrp="1" noChangeArrowheads="1"/>
          </p:cNvSpPr>
          <p:nvPr/>
        </p:nvSpPr>
        <p:spPr bwMode="auto">
          <a:xfrm>
            <a:off x="0" y="14037"/>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Tx/>
              <a:buNone/>
            </a:pPr>
            <a:r>
              <a:rPr lang="en-US" altLang="zh-CN" sz="2800" b="1" dirty="0">
                <a:latin typeface="微软雅黑" panose="020B0503020204020204" pitchFamily="34" charset="-122"/>
                <a:sym typeface="HP Simplified" panose="020B0604020204020204" pitchFamily="34" charset="0"/>
              </a:rPr>
              <a:t>5.1.3 </a:t>
            </a:r>
            <a:r>
              <a:rPr lang="zh-CN" altLang="en-US" sz="2800" b="1" dirty="0">
                <a:latin typeface="微软雅黑" panose="020B0503020204020204" pitchFamily="34" charset="-122"/>
                <a:sym typeface="HP Simplified" panose="020B0604020204020204" pitchFamily="34" charset="0"/>
              </a:rPr>
              <a:t>软件缺陷分类</a:t>
            </a:r>
            <a:endParaRPr lang="zh-CN" altLang="en-US" sz="2800" dirty="0">
              <a:latin typeface="微软雅黑" panose="020B0503020204020204" pitchFamily="34" charset="-122"/>
            </a:endParaRPr>
          </a:p>
        </p:txBody>
      </p:sp>
      <p:sp>
        <p:nvSpPr>
          <p:cNvPr id="2" name="矩形 1"/>
          <p:cNvSpPr/>
          <p:nvPr/>
        </p:nvSpPr>
        <p:spPr>
          <a:xfrm>
            <a:off x="1187765" y="1916894"/>
            <a:ext cx="7272505" cy="2992614"/>
          </a:xfrm>
          <a:prstGeom prst="rect">
            <a:avLst/>
          </a:prstGeom>
        </p:spPr>
        <p:txBody>
          <a:bodyPr wrap="square">
            <a:spAutoFit/>
          </a:bodyPr>
          <a:lstStyle/>
          <a:p>
            <a:pPr marL="0" lvl="1" defTabSz="0">
              <a:lnSpc>
                <a:spcPct val="150000"/>
              </a:lnSpc>
              <a:spcBef>
                <a:spcPct val="30000"/>
              </a:spcBef>
              <a:defRPr/>
            </a:pPr>
            <a:r>
              <a:rPr lang="en-US" altLang="zh-CN" sz="2000" dirty="0">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按软件生命周期分类</a:t>
            </a:r>
            <a:r>
              <a:rPr lang="zh-CN" altLang="en-US" sz="2000" dirty="0">
                <a:latin typeface="微软雅黑" panose="020B0503020204020204" pitchFamily="34" charset="-122"/>
                <a:ea typeface="微软雅黑" panose="020B0503020204020204" pitchFamily="34" charset="-122"/>
              </a:rPr>
              <a:t>有用户需求错误、产品需求错误、设计错误、编码错误、数据错误、发行错误</a:t>
            </a:r>
            <a:endParaRPr lang="en-US" altLang="zh-CN" sz="2000" dirty="0">
              <a:latin typeface="微软雅黑" panose="020B0503020204020204" pitchFamily="34" charset="-122"/>
              <a:ea typeface="微软雅黑" panose="020B0503020204020204" pitchFamily="34" charset="-122"/>
            </a:endParaRPr>
          </a:p>
          <a:p>
            <a:pPr marL="0" lvl="1" defTabSz="0">
              <a:lnSpc>
                <a:spcPct val="150000"/>
              </a:lnSpc>
              <a:spcBef>
                <a:spcPct val="30000"/>
              </a:spcBef>
              <a:defRPr/>
            </a:pPr>
            <a:r>
              <a:rPr lang="en-US" altLang="zh-CN" sz="2000" dirty="0">
                <a:latin typeface="微软雅黑" panose="020B0503020204020204" pitchFamily="34" charset="-122"/>
                <a:ea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rPr>
              <a:t>按软件使用分类</a:t>
            </a:r>
            <a:r>
              <a:rPr lang="zh-CN" altLang="en-US" sz="2000" dirty="0">
                <a:latin typeface="微软雅黑" panose="020B0503020204020204" pitchFamily="34" charset="-122"/>
                <a:ea typeface="微软雅黑" panose="020B0503020204020204" pitchFamily="34" charset="-122"/>
              </a:rPr>
              <a:t>有功能错误、性能错误、界面错误、流程错误、数据错误、提示错误、常识错误以及其他错误</a:t>
            </a:r>
            <a:endParaRPr lang="en-US" altLang="zh-CN" sz="2000" dirty="0">
              <a:latin typeface="微软雅黑" panose="020B0503020204020204" pitchFamily="34" charset="-122"/>
              <a:ea typeface="微软雅黑" panose="020B0503020204020204" pitchFamily="34" charset="-122"/>
            </a:endParaRPr>
          </a:p>
          <a:p>
            <a:pPr marL="0" lvl="1" defTabSz="0">
              <a:lnSpc>
                <a:spcPct val="150000"/>
              </a:lnSpc>
              <a:spcBef>
                <a:spcPct val="30000"/>
              </a:spcBef>
              <a:defRPr/>
            </a:pPr>
            <a:r>
              <a:rPr lang="en-US" altLang="zh-CN" sz="2000" dirty="0">
                <a:latin typeface="微软雅黑" panose="020B0503020204020204" pitchFamily="34" charset="-122"/>
                <a:ea typeface="微软雅黑" panose="020B0503020204020204" pitchFamily="34" charset="-122"/>
              </a:rPr>
              <a:t>3、</a:t>
            </a:r>
            <a:r>
              <a:rPr lang="zh-CN" altLang="en-US" sz="2000" dirty="0">
                <a:solidFill>
                  <a:srgbClr val="FF0000"/>
                </a:solidFill>
                <a:latin typeface="微软雅黑" panose="020B0503020204020204" pitchFamily="34" charset="-122"/>
                <a:ea typeface="微软雅黑" panose="020B0503020204020204" pitchFamily="34" charset="-122"/>
              </a:rPr>
              <a:t>按</a:t>
            </a:r>
            <a:r>
              <a:rPr lang="en-US" altLang="zh-CN" sz="2000" dirty="0">
                <a:solidFill>
                  <a:srgbClr val="FF0000"/>
                </a:solidFill>
                <a:latin typeface="微软雅黑" panose="020B0503020204020204" pitchFamily="34" charset="-122"/>
                <a:ea typeface="微软雅黑" panose="020B0503020204020204" pitchFamily="34" charset="-122"/>
              </a:rPr>
              <a:t>GB/T 15532-2008</a:t>
            </a:r>
            <a:r>
              <a:rPr lang="zh-CN" altLang="en-US" sz="2000" dirty="0">
                <a:solidFill>
                  <a:srgbClr val="FF0000"/>
                </a:solidFill>
                <a:latin typeface="微软雅黑" panose="020B0503020204020204" pitchFamily="34" charset="-122"/>
                <a:ea typeface="微软雅黑" panose="020B0503020204020204" pitchFamily="34" charset="-122"/>
              </a:rPr>
              <a:t>分类</a:t>
            </a:r>
            <a:r>
              <a:rPr lang="zh-CN" altLang="en-US" sz="2000" dirty="0">
                <a:latin typeface="微软雅黑" panose="020B0503020204020204" pitchFamily="34" charset="-122"/>
                <a:ea typeface="微软雅黑" panose="020B0503020204020204" pitchFamily="34" charset="-122"/>
              </a:rPr>
              <a:t>有程序问题、文档问题、设计问题及其它问题</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3"/>
          <p:cNvSpPr>
            <a:spLocks noGrp="1" noChangeArrowheads="1"/>
          </p:cNvSpPr>
          <p:nvPr>
            <p:ph type="subTitle" idx="4294967295"/>
          </p:nvPr>
        </p:nvSpPr>
        <p:spPr>
          <a:xfrm>
            <a:off x="304800" y="1066800"/>
            <a:ext cx="8839200" cy="5867400"/>
          </a:xfrm>
        </p:spPr>
        <p:txBody>
          <a:bodyPr/>
          <a:lstStyle/>
          <a:p>
            <a:pPr marL="342900" indent="-342900" algn="l" eaLnBrk="1" hangingPunct="1">
              <a:lnSpc>
                <a:spcPct val="110000"/>
              </a:lnSpc>
              <a:spcBef>
                <a:spcPts val="800"/>
              </a:spcBef>
            </a:pPr>
            <a:r>
              <a:rPr lang="en-US" altLang="zh-CN" sz="2000" b="1" dirty="0" smtClean="0">
                <a:solidFill>
                  <a:srgbClr val="0096D6"/>
                </a:solidFill>
                <a:latin typeface="微软雅黑" panose="020B0503020204020204" pitchFamily="34" charset="-122"/>
                <a:sym typeface="宋体" panose="02010600030101010101" pitchFamily="2" charset="-122"/>
              </a:rPr>
              <a:t>	</a:t>
            </a:r>
            <a:r>
              <a:rPr lang="en-US" altLang="zh-CN" sz="2400" b="1" dirty="0" smtClean="0">
                <a:solidFill>
                  <a:srgbClr val="0096D6"/>
                </a:solidFill>
                <a:latin typeface="微软雅黑" panose="020B0503020204020204" pitchFamily="34" charset="-122"/>
                <a:sym typeface="宋体" panose="02010600030101010101" pitchFamily="2" charset="-122"/>
              </a:rPr>
              <a:t>2</a:t>
            </a:r>
            <a:r>
              <a:rPr lang="zh-CN" altLang="en-US" sz="2400" b="1" dirty="0" smtClean="0">
                <a:solidFill>
                  <a:srgbClr val="0096D6"/>
                </a:solidFill>
                <a:latin typeface="微软雅黑" panose="020B0503020204020204" pitchFamily="34" charset="-122"/>
                <a:sym typeface="宋体" panose="02010600030101010101" pitchFamily="2" charset="-122"/>
              </a:rPr>
              <a:t>） 缺陷的分类--严重程度</a:t>
            </a:r>
            <a:endParaRPr lang="en-US" altLang="zh-CN" sz="24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lvl="1" algn="l" eaLnBrk="1" hangingPunct="1">
              <a:lnSpc>
                <a:spcPct val="110000"/>
              </a:lnSpc>
              <a:spcBef>
                <a:spcPts val="800"/>
              </a:spcBef>
            </a:pPr>
            <a:endParaRPr lang="zh-CN" altLang="en-US" sz="2100" dirty="0" smtClean="0">
              <a:solidFill>
                <a:srgbClr val="0096D6"/>
              </a:solidFill>
              <a:latin typeface="微软雅黑" panose="020B0503020204020204" pitchFamily="34" charset="-122"/>
              <a:sym typeface="宋体" panose="02010600030101010101" pitchFamily="2" charset="-122"/>
            </a:endParaRPr>
          </a:p>
        </p:txBody>
      </p:sp>
      <p:sp>
        <p:nvSpPr>
          <p:cNvPr id="43012" name="Rectangle 2"/>
          <p:cNvSpPr>
            <a:spLocks noGrp="1" noChangeArrowheads="1"/>
          </p:cNvSpPr>
          <p:nvPr/>
        </p:nvSpPr>
        <p:spPr bwMode="auto">
          <a:xfrm>
            <a:off x="0" y="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Tx/>
              <a:buNone/>
            </a:pPr>
            <a:r>
              <a:rPr lang="en-US" altLang="zh-CN" sz="2800" b="1" dirty="0">
                <a:latin typeface="微软雅黑" panose="020B0503020204020204" pitchFamily="34" charset="-122"/>
                <a:sym typeface="HP Simplified" panose="020B0604020204020204" pitchFamily="34" charset="0"/>
              </a:rPr>
              <a:t>5.1.3 </a:t>
            </a:r>
            <a:r>
              <a:rPr lang="zh-CN" altLang="en-US" sz="2800" b="1" dirty="0">
                <a:latin typeface="微软雅黑" panose="020B0503020204020204" pitchFamily="34" charset="-122"/>
                <a:sym typeface="HP Simplified" panose="020B0604020204020204" pitchFamily="34" charset="0"/>
              </a:rPr>
              <a:t>软件缺陷分类</a:t>
            </a:r>
            <a:endParaRPr lang="zh-CN" altLang="en-US" sz="2800" dirty="0">
              <a:latin typeface="微软雅黑" panose="020B0503020204020204" pitchFamily="34" charset="-122"/>
            </a:endParaRPr>
          </a:p>
        </p:txBody>
      </p:sp>
      <p:graphicFrame>
        <p:nvGraphicFramePr>
          <p:cNvPr id="7" name="Diagram 6"/>
          <p:cNvGraphicFramePr/>
          <p:nvPr>
            <p:extLst>
              <p:ext uri="{D42A27DB-BD31-4B8C-83A1-F6EECF244321}">
                <p14:modId xmlns:p14="http://schemas.microsoft.com/office/powerpoint/2010/main" val="3053461680"/>
              </p:ext>
            </p:extLst>
          </p:nvPr>
        </p:nvGraphicFramePr>
        <p:xfrm>
          <a:off x="1259770" y="1916895"/>
          <a:ext cx="6096000" cy="34000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3"/>
          <p:cNvSpPr>
            <a:spLocks noGrp="1" noChangeArrowheads="1"/>
          </p:cNvSpPr>
          <p:nvPr>
            <p:ph type="subTitle" idx="4294967295"/>
          </p:nvPr>
        </p:nvSpPr>
        <p:spPr>
          <a:xfrm>
            <a:off x="304800" y="851904"/>
            <a:ext cx="8839200" cy="5867400"/>
          </a:xfrm>
        </p:spPr>
        <p:txBody>
          <a:bodyPr/>
          <a:lstStyle/>
          <a:p>
            <a:pPr marL="342900" indent="-342900" algn="l" eaLnBrk="1" hangingPunct="1">
              <a:lnSpc>
                <a:spcPct val="110000"/>
              </a:lnSpc>
              <a:spcBef>
                <a:spcPts val="800"/>
              </a:spcBef>
            </a:pPr>
            <a:r>
              <a:rPr lang="en-US" altLang="zh-CN" sz="2400" b="1" dirty="0" smtClean="0">
                <a:solidFill>
                  <a:srgbClr val="0096D6"/>
                </a:solidFill>
                <a:latin typeface="微软雅黑" panose="020B0503020204020204" pitchFamily="34" charset="-122"/>
                <a:sym typeface="宋体" panose="02010600030101010101" pitchFamily="2" charset="-122"/>
              </a:rPr>
              <a:t>	2</a:t>
            </a:r>
            <a:r>
              <a:rPr lang="zh-CN" altLang="en-US" sz="2400" b="1" dirty="0" smtClean="0">
                <a:solidFill>
                  <a:srgbClr val="0096D6"/>
                </a:solidFill>
                <a:latin typeface="微软雅黑" panose="020B0503020204020204" pitchFamily="34" charset="-122"/>
                <a:sym typeface="宋体" panose="02010600030101010101" pitchFamily="2" charset="-122"/>
              </a:rPr>
              <a:t>） 缺陷的分类--严重程度</a:t>
            </a:r>
            <a:endParaRPr lang="en-US" altLang="zh-CN" sz="24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lvl="1" algn="l" eaLnBrk="1" hangingPunct="1">
              <a:lnSpc>
                <a:spcPct val="110000"/>
              </a:lnSpc>
              <a:spcBef>
                <a:spcPts val="800"/>
              </a:spcBef>
            </a:pPr>
            <a:endParaRPr lang="zh-CN" altLang="en-US" sz="2100" dirty="0" smtClean="0">
              <a:solidFill>
                <a:srgbClr val="0096D6"/>
              </a:solidFill>
              <a:latin typeface="微软雅黑" panose="020B0503020204020204" pitchFamily="34" charset="-122"/>
              <a:sym typeface="宋体" panose="02010600030101010101" pitchFamily="2" charset="-122"/>
            </a:endParaRPr>
          </a:p>
        </p:txBody>
      </p:sp>
      <p:sp>
        <p:nvSpPr>
          <p:cNvPr id="43012" name="Rectangle 2"/>
          <p:cNvSpPr>
            <a:spLocks noGrp="1" noChangeArrowheads="1"/>
          </p:cNvSpPr>
          <p:nvPr/>
        </p:nvSpPr>
        <p:spPr bwMode="auto">
          <a:xfrm>
            <a:off x="0" y="4869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Tx/>
              <a:buNone/>
            </a:pPr>
            <a:r>
              <a:rPr lang="en-US" altLang="zh-CN" sz="2800" b="1" dirty="0">
                <a:latin typeface="微软雅黑" panose="020B0503020204020204" pitchFamily="34" charset="-122"/>
                <a:sym typeface="HP Simplified" panose="020B0604020204020204" pitchFamily="34" charset="0"/>
              </a:rPr>
              <a:t>5.1.3 </a:t>
            </a:r>
            <a:r>
              <a:rPr lang="zh-CN" altLang="en-US" sz="2800" b="1" dirty="0">
                <a:latin typeface="微软雅黑" panose="020B0503020204020204" pitchFamily="34" charset="-122"/>
                <a:sym typeface="HP Simplified" panose="020B0604020204020204" pitchFamily="34" charset="0"/>
              </a:rPr>
              <a:t>软件缺陷分类</a:t>
            </a:r>
            <a:endParaRPr lang="zh-CN" altLang="en-US" sz="2800" dirty="0">
              <a:latin typeface="微软雅黑" panose="020B0503020204020204" pitchFamily="34" charset="-122"/>
            </a:endParaRPr>
          </a:p>
        </p:txBody>
      </p:sp>
      <p:sp>
        <p:nvSpPr>
          <p:cNvPr id="2" name="矩形 1"/>
          <p:cNvSpPr/>
          <p:nvPr/>
        </p:nvSpPr>
        <p:spPr>
          <a:xfrm>
            <a:off x="40481" y="1248876"/>
            <a:ext cx="9068593" cy="5304016"/>
          </a:xfrm>
          <a:prstGeom prst="rect">
            <a:avLst/>
          </a:prstGeom>
        </p:spPr>
        <p:txBody>
          <a:bodyPr wrap="square">
            <a:spAutoFit/>
          </a:bodyPr>
          <a:lstStyle/>
          <a:p>
            <a:pPr defTabSz="0">
              <a:spcBef>
                <a:spcPct val="30000"/>
              </a:spcBef>
              <a:defRPr/>
            </a:pPr>
            <a:r>
              <a:rPr lang="zh-CN" altLang="en-US" sz="1400" b="1" dirty="0">
                <a:solidFill>
                  <a:srgbClr val="0096D6"/>
                </a:solidFill>
                <a:latin typeface="微软雅黑" panose="020B0503020204020204" pitchFamily="34" charset="-122"/>
                <a:ea typeface="微软雅黑" panose="020B0503020204020204" pitchFamily="34" charset="-122"/>
              </a:rPr>
              <a:t>错误级别划分（按</a:t>
            </a:r>
            <a:r>
              <a:rPr lang="en-US" altLang="zh-CN" sz="1400" b="1" dirty="0">
                <a:solidFill>
                  <a:srgbClr val="0096D6"/>
                </a:solidFill>
                <a:latin typeface="微软雅黑" panose="020B0503020204020204" pitchFamily="34" charset="-122"/>
                <a:ea typeface="微软雅黑" panose="020B0503020204020204" pitchFamily="34" charset="-122"/>
              </a:rPr>
              <a:t>GB/T 15532-2008</a:t>
            </a:r>
            <a:r>
              <a:rPr lang="zh-CN" altLang="en-US" sz="1400" b="1" dirty="0">
                <a:solidFill>
                  <a:srgbClr val="0096D6"/>
                </a:solidFill>
                <a:latin typeface="微软雅黑" panose="020B0503020204020204" pitchFamily="34" charset="-122"/>
                <a:ea typeface="微软雅黑" panose="020B0503020204020204" pitchFamily="34" charset="-122"/>
              </a:rPr>
              <a:t>划分）</a:t>
            </a:r>
            <a:r>
              <a:rPr lang="en-US" altLang="zh-CN" sz="1400" b="1" dirty="0">
                <a:solidFill>
                  <a:srgbClr val="0096D6"/>
                </a:solidFill>
                <a:latin typeface="微软雅黑" panose="020B0503020204020204" pitchFamily="34" charset="-122"/>
                <a:ea typeface="微软雅黑" panose="020B0503020204020204" pitchFamily="34" charset="-122"/>
              </a:rPr>
              <a:t>:</a:t>
            </a:r>
          </a:p>
          <a:p>
            <a:pPr marL="742950" lvl="1" indent="-285750">
              <a:spcBef>
                <a:spcPts val="800"/>
              </a:spcBef>
              <a:buClr>
                <a:schemeClr val="tx2"/>
              </a:buClr>
              <a:buSzPct val="70000"/>
              <a:buFont typeface="Wingdings" pitchFamily="2" charset="2"/>
              <a:buChar char="l"/>
            </a:pPr>
            <a:r>
              <a:rPr lang="zh-CN" altLang="en-US" sz="1400" b="1" dirty="0">
                <a:latin typeface="微软雅黑" panose="020B0503020204020204" pitchFamily="34" charset="-122"/>
                <a:ea typeface="微软雅黑" panose="020B0503020204020204" pitchFamily="34" charset="-122"/>
              </a:rPr>
              <a:t>第</a:t>
            </a:r>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级错误：</a:t>
            </a:r>
          </a:p>
          <a:p>
            <a:pPr marL="1143000" lvl="2" indent="-228600">
              <a:spcBef>
                <a:spcPts val="800"/>
              </a:spcBef>
              <a:buClr>
                <a:schemeClr val="hlink"/>
              </a:buClr>
              <a:buSzPct val="65000"/>
              <a:buFont typeface="Wingdings" pitchFamily="2" charset="2"/>
              <a:buChar char="l"/>
            </a:pPr>
            <a:r>
              <a:rPr lang="zh-CN" altLang="en-US" sz="1400" dirty="0">
                <a:latin typeface="微软雅黑" panose="020B0503020204020204" pitchFamily="34" charset="-122"/>
                <a:ea typeface="微软雅黑" panose="020B0503020204020204" pitchFamily="34" charset="-122"/>
              </a:rPr>
              <a:t>妨碍由基线要求所规定的运行或任务的主要功能的完成</a:t>
            </a:r>
          </a:p>
          <a:p>
            <a:pPr marL="1143000" lvl="2" indent="-228600">
              <a:spcBef>
                <a:spcPts val="800"/>
              </a:spcBef>
              <a:buClr>
                <a:schemeClr val="hlink"/>
              </a:buClr>
              <a:buSzPct val="65000"/>
              <a:buFont typeface="Wingdings" pitchFamily="2" charset="2"/>
              <a:buChar char="l"/>
            </a:pPr>
            <a:r>
              <a:rPr lang="zh-CN" altLang="en-US" sz="1400" dirty="0">
                <a:latin typeface="微软雅黑" panose="020B0503020204020204" pitchFamily="34" charset="-122"/>
                <a:ea typeface="微软雅黑" panose="020B0503020204020204" pitchFamily="34" charset="-122"/>
              </a:rPr>
              <a:t>妨碍操作员完成运行或任务的主要功能</a:t>
            </a:r>
          </a:p>
          <a:p>
            <a:pPr marL="1143000" lvl="2" indent="-228600">
              <a:spcBef>
                <a:spcPts val="800"/>
              </a:spcBef>
              <a:buClr>
                <a:schemeClr val="hlink"/>
              </a:buClr>
              <a:buSzPct val="65000"/>
              <a:buFont typeface="Wingdings" pitchFamily="2" charset="2"/>
              <a:buChar char="l"/>
            </a:pPr>
            <a:r>
              <a:rPr lang="zh-CN" altLang="en-US" sz="1400" dirty="0">
                <a:latin typeface="微软雅黑" panose="020B0503020204020204" pitchFamily="34" charset="-122"/>
                <a:ea typeface="微软雅黑" panose="020B0503020204020204" pitchFamily="34" charset="-122"/>
              </a:rPr>
              <a:t>危及人员安全</a:t>
            </a:r>
          </a:p>
          <a:p>
            <a:pPr marL="742950" lvl="1" indent="-285750">
              <a:spcBef>
                <a:spcPts val="800"/>
              </a:spcBef>
              <a:buClr>
                <a:schemeClr val="tx2"/>
              </a:buClr>
              <a:buSzPct val="70000"/>
              <a:buFont typeface="Wingdings" pitchFamily="2" charset="2"/>
              <a:buChar char="l"/>
            </a:pPr>
            <a:r>
              <a:rPr lang="zh-CN" altLang="en-US" sz="1400" b="1" dirty="0">
                <a:latin typeface="微软雅黑" panose="020B0503020204020204" pitchFamily="34" charset="-122"/>
                <a:ea typeface="微软雅黑" panose="020B0503020204020204" pitchFamily="34" charset="-122"/>
              </a:rPr>
              <a:t>第</a:t>
            </a:r>
            <a:r>
              <a:rPr lang="en-US" altLang="zh-CN" sz="1400" b="1" dirty="0">
                <a:latin typeface="微软雅黑" panose="020B0503020204020204" pitchFamily="34" charset="-122"/>
                <a:ea typeface="微软雅黑" panose="020B0503020204020204" pitchFamily="34" charset="-122"/>
              </a:rPr>
              <a:t>2</a:t>
            </a:r>
            <a:r>
              <a:rPr lang="zh-CN" altLang="en-US" sz="1400" b="1" dirty="0">
                <a:latin typeface="微软雅黑" panose="020B0503020204020204" pitchFamily="34" charset="-122"/>
                <a:ea typeface="微软雅黑" panose="020B0503020204020204" pitchFamily="34" charset="-122"/>
              </a:rPr>
              <a:t>级错误：</a:t>
            </a:r>
          </a:p>
          <a:p>
            <a:pPr marL="1143000" lvl="2" indent="-228600">
              <a:spcBef>
                <a:spcPts val="800"/>
              </a:spcBef>
              <a:buClr>
                <a:schemeClr val="hlink"/>
              </a:buClr>
              <a:buSzPct val="65000"/>
              <a:buFont typeface="Wingdings" pitchFamily="2" charset="2"/>
              <a:buChar char="l"/>
            </a:pPr>
            <a:r>
              <a:rPr lang="zh-CN" altLang="en-US" sz="1400" dirty="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以致降低效能</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且没有变通的解决办法</a:t>
            </a:r>
          </a:p>
          <a:p>
            <a:pPr marL="1143000" lvl="2" indent="-228600">
              <a:spcBef>
                <a:spcPts val="800"/>
              </a:spcBef>
              <a:buClr>
                <a:schemeClr val="hlink"/>
              </a:buClr>
              <a:buSzPct val="65000"/>
              <a:buFont typeface="Wingdings" pitchFamily="2" charset="2"/>
              <a:buChar char="l"/>
            </a:pPr>
            <a:r>
              <a:rPr lang="zh-CN" altLang="en-US" sz="1400" dirty="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以致降低效能，且没有变通的解决办法</a:t>
            </a:r>
            <a:endParaRPr lang="zh-CN" altLang="en-US" sz="1400" b="1" dirty="0">
              <a:solidFill>
                <a:srgbClr val="0096D6"/>
              </a:solidFill>
              <a:latin typeface="微软雅黑" panose="020B0503020204020204" pitchFamily="34" charset="-122"/>
              <a:ea typeface="微软雅黑" panose="020B0503020204020204" pitchFamily="34" charset="-122"/>
            </a:endParaRPr>
          </a:p>
          <a:p>
            <a:pPr marL="742950" lvl="1" indent="-285750">
              <a:spcBef>
                <a:spcPts val="800"/>
              </a:spcBef>
              <a:buClr>
                <a:schemeClr val="tx2"/>
              </a:buClr>
              <a:buSzPct val="70000"/>
              <a:buFont typeface="Wingdings" pitchFamily="2" charset="2"/>
              <a:buChar char="l"/>
            </a:pPr>
            <a:r>
              <a:rPr lang="zh-CN" altLang="en-US" sz="1400" b="1" dirty="0">
                <a:latin typeface="微软雅黑" panose="020B0503020204020204" pitchFamily="34" charset="-122"/>
                <a:ea typeface="微软雅黑" panose="020B0503020204020204" pitchFamily="34" charset="-122"/>
              </a:rPr>
              <a:t>第</a:t>
            </a:r>
            <a:r>
              <a:rPr lang="en-US" altLang="zh-CN" sz="1400" b="1" dirty="0">
                <a:latin typeface="微软雅黑" panose="020B0503020204020204" pitchFamily="34" charset="-122"/>
                <a:ea typeface="微软雅黑" panose="020B0503020204020204" pitchFamily="34" charset="-122"/>
              </a:rPr>
              <a:t>3</a:t>
            </a:r>
            <a:r>
              <a:rPr lang="zh-CN" altLang="en-US" sz="1400" b="1" dirty="0">
                <a:latin typeface="微软雅黑" panose="020B0503020204020204" pitchFamily="34" charset="-122"/>
                <a:ea typeface="微软雅黑" panose="020B0503020204020204" pitchFamily="34" charset="-122"/>
              </a:rPr>
              <a:t>级错误：</a:t>
            </a:r>
          </a:p>
          <a:p>
            <a:pPr marL="1143000" lvl="2" indent="-228600">
              <a:spcBef>
                <a:spcPts val="800"/>
              </a:spcBef>
              <a:buClr>
                <a:schemeClr val="hlink"/>
              </a:buClr>
              <a:buSzPct val="65000"/>
              <a:buFont typeface="Wingdings" pitchFamily="2" charset="2"/>
              <a:buChar char="l"/>
            </a:pPr>
            <a:r>
              <a:rPr lang="zh-CN" altLang="en-US" sz="1400" dirty="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以致降低效能</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但已知有变通的解决办法</a:t>
            </a:r>
          </a:p>
          <a:p>
            <a:pPr marL="1143000" lvl="2" indent="-228600">
              <a:spcBef>
                <a:spcPts val="800"/>
              </a:spcBef>
              <a:buClr>
                <a:schemeClr val="hlink"/>
              </a:buClr>
              <a:buSzPct val="65000"/>
              <a:buFont typeface="Wingdings" pitchFamily="2" charset="2"/>
              <a:buChar char="l"/>
            </a:pPr>
            <a:r>
              <a:rPr lang="zh-CN" altLang="en-US" sz="1400" dirty="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以致降低效能，但已知有变通的解决办法</a:t>
            </a:r>
          </a:p>
          <a:p>
            <a:pPr marL="742950" lvl="1" indent="-285750">
              <a:spcBef>
                <a:spcPts val="800"/>
              </a:spcBef>
              <a:buClr>
                <a:schemeClr val="tx2"/>
              </a:buClr>
              <a:buSzPct val="70000"/>
              <a:buFont typeface="Wingdings" pitchFamily="2" charset="2"/>
              <a:buChar char="l"/>
            </a:pPr>
            <a:r>
              <a:rPr lang="zh-CN" altLang="en-US" sz="1400" b="1" dirty="0">
                <a:latin typeface="微软雅黑" panose="020B0503020204020204" pitchFamily="34" charset="-122"/>
                <a:ea typeface="微软雅黑" panose="020B0503020204020204" pitchFamily="34" charset="-122"/>
              </a:rPr>
              <a:t>第</a:t>
            </a:r>
            <a:r>
              <a:rPr lang="en-US" altLang="zh-CN" sz="1400" b="1" dirty="0">
                <a:latin typeface="微软雅黑" panose="020B0503020204020204" pitchFamily="34" charset="-122"/>
                <a:ea typeface="微软雅黑" panose="020B0503020204020204" pitchFamily="34" charset="-122"/>
              </a:rPr>
              <a:t>4</a:t>
            </a:r>
            <a:r>
              <a:rPr lang="zh-CN" altLang="en-US" sz="1400" b="1" dirty="0">
                <a:latin typeface="微软雅黑" panose="020B0503020204020204" pitchFamily="34" charset="-122"/>
                <a:ea typeface="微软雅黑" panose="020B0503020204020204" pitchFamily="34" charset="-122"/>
              </a:rPr>
              <a:t>级错误</a:t>
            </a:r>
          </a:p>
          <a:p>
            <a:pPr marL="1143000" lvl="2" indent="-228600">
              <a:spcBef>
                <a:spcPts val="800"/>
              </a:spcBef>
              <a:buClr>
                <a:schemeClr val="hlink"/>
              </a:buClr>
              <a:buSzPct val="65000"/>
              <a:buFont typeface="Wingdings" pitchFamily="2" charset="2"/>
              <a:buChar char="l"/>
            </a:pPr>
            <a:r>
              <a:rPr lang="zh-CN" altLang="en-US" sz="1400" dirty="0">
                <a:latin typeface="微软雅黑" panose="020B0503020204020204" pitchFamily="34" charset="-122"/>
                <a:ea typeface="微软雅黑" panose="020B0503020204020204" pitchFamily="34" charset="-122"/>
              </a:rPr>
              <a:t>这种软件问题给操作员带来不方便或麻烦，但不影响所要求的运行或任务的主要功能</a:t>
            </a:r>
          </a:p>
          <a:p>
            <a:pPr marL="742950" lvl="1" indent="-285750">
              <a:spcBef>
                <a:spcPts val="800"/>
              </a:spcBef>
              <a:buClr>
                <a:schemeClr val="tx2"/>
              </a:buClr>
              <a:buSzPct val="70000"/>
              <a:buFont typeface="Wingdings" pitchFamily="2" charset="2"/>
              <a:buChar char="l"/>
            </a:pPr>
            <a:r>
              <a:rPr lang="zh-CN" altLang="en-US" sz="1400" b="1" dirty="0">
                <a:latin typeface="微软雅黑" panose="020B0503020204020204" pitchFamily="34" charset="-122"/>
                <a:ea typeface="微软雅黑" panose="020B0503020204020204" pitchFamily="34" charset="-122"/>
              </a:rPr>
              <a:t>第</a:t>
            </a:r>
            <a:r>
              <a:rPr lang="en-US" altLang="zh-CN" sz="1400" b="1" dirty="0">
                <a:latin typeface="微软雅黑" panose="020B0503020204020204" pitchFamily="34" charset="-122"/>
                <a:ea typeface="微软雅黑" panose="020B0503020204020204" pitchFamily="34" charset="-122"/>
              </a:rPr>
              <a:t>5</a:t>
            </a:r>
            <a:r>
              <a:rPr lang="zh-CN" altLang="en-US" sz="1400" b="1" dirty="0">
                <a:latin typeface="微软雅黑" panose="020B0503020204020204" pitchFamily="34" charset="-122"/>
                <a:ea typeface="微软雅黑" panose="020B0503020204020204" pitchFamily="34" charset="-122"/>
              </a:rPr>
              <a:t>级错误：所有的其他错误 </a:t>
            </a:r>
          </a:p>
        </p:txBody>
      </p:sp>
    </p:spTree>
    <p:extLst>
      <p:ext uri="{BB962C8B-B14F-4D97-AF65-F5344CB8AC3E}">
        <p14:creationId xmlns:p14="http://schemas.microsoft.com/office/powerpoint/2010/main" val="2592927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3"/>
          <p:cNvSpPr>
            <a:spLocks noGrp="1" noChangeArrowheads="1"/>
          </p:cNvSpPr>
          <p:nvPr>
            <p:ph type="subTitle" idx="4294967295"/>
          </p:nvPr>
        </p:nvSpPr>
        <p:spPr>
          <a:xfrm>
            <a:off x="304800" y="1066800"/>
            <a:ext cx="8839200" cy="5867400"/>
          </a:xfrm>
        </p:spPr>
        <p:txBody>
          <a:bodyPr/>
          <a:lstStyle/>
          <a:p>
            <a:pPr marL="342900" indent="-342900" algn="l" eaLnBrk="1" hangingPunct="1">
              <a:lnSpc>
                <a:spcPct val="110000"/>
              </a:lnSpc>
              <a:spcBef>
                <a:spcPts val="800"/>
              </a:spcBef>
            </a:pPr>
            <a:r>
              <a:rPr lang="en-US" altLang="zh-CN" sz="2000" b="1" dirty="0" smtClean="0">
                <a:solidFill>
                  <a:srgbClr val="0096D6"/>
                </a:solidFill>
                <a:latin typeface="微软雅黑" panose="020B0503020204020204" pitchFamily="34" charset="-122"/>
                <a:sym typeface="宋体" panose="02010600030101010101" pitchFamily="2" charset="-122"/>
              </a:rPr>
              <a:t>	</a:t>
            </a:r>
            <a:r>
              <a:rPr lang="en-US" altLang="zh-CN" sz="2400" b="1" dirty="0" smtClean="0">
                <a:solidFill>
                  <a:srgbClr val="0096D6"/>
                </a:solidFill>
                <a:latin typeface="微软雅黑" panose="020B0503020204020204" pitchFamily="34" charset="-122"/>
                <a:sym typeface="宋体" panose="02010600030101010101" pitchFamily="2" charset="-122"/>
              </a:rPr>
              <a:t>2</a:t>
            </a:r>
            <a:r>
              <a:rPr lang="zh-CN" altLang="en-US" sz="2400" b="1" dirty="0" smtClean="0">
                <a:solidFill>
                  <a:srgbClr val="0096D6"/>
                </a:solidFill>
                <a:latin typeface="微软雅黑" panose="020B0503020204020204" pitchFamily="34" charset="-122"/>
                <a:sym typeface="宋体" panose="02010600030101010101" pitchFamily="2" charset="-122"/>
              </a:rPr>
              <a:t>） 缺陷的分类--严重程度</a:t>
            </a:r>
            <a:endParaRPr lang="en-US" altLang="zh-CN" sz="24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lvl="1" algn="l" eaLnBrk="1" hangingPunct="1">
              <a:lnSpc>
                <a:spcPct val="110000"/>
              </a:lnSpc>
              <a:spcBef>
                <a:spcPts val="800"/>
              </a:spcBef>
            </a:pPr>
            <a:endParaRPr lang="zh-CN" altLang="en-US" sz="2100" dirty="0" smtClean="0">
              <a:solidFill>
                <a:srgbClr val="0096D6"/>
              </a:solidFill>
              <a:latin typeface="微软雅黑" panose="020B0503020204020204" pitchFamily="34" charset="-122"/>
              <a:sym typeface="宋体" panose="02010600030101010101" pitchFamily="2" charset="-122"/>
            </a:endParaRPr>
          </a:p>
        </p:txBody>
      </p:sp>
      <p:sp>
        <p:nvSpPr>
          <p:cNvPr id="43012" name="Rectangle 2"/>
          <p:cNvSpPr>
            <a:spLocks noGrp="1" noChangeArrowheads="1"/>
          </p:cNvSpPr>
          <p:nvPr/>
        </p:nvSpPr>
        <p:spPr bwMode="auto">
          <a:xfrm>
            <a:off x="-29382" y="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Tx/>
              <a:buNone/>
            </a:pPr>
            <a:r>
              <a:rPr lang="en-US" altLang="zh-CN" sz="2800" b="1" dirty="0">
                <a:latin typeface="微软雅黑" panose="020B0503020204020204" pitchFamily="34" charset="-122"/>
                <a:sym typeface="HP Simplified" panose="020B0604020204020204" pitchFamily="34" charset="0"/>
              </a:rPr>
              <a:t>5.1.3 </a:t>
            </a:r>
            <a:r>
              <a:rPr lang="zh-CN" altLang="en-US" sz="2800" b="1" dirty="0">
                <a:latin typeface="微软雅黑" panose="020B0503020204020204" pitchFamily="34" charset="-122"/>
                <a:sym typeface="HP Simplified" panose="020B0604020204020204" pitchFamily="34" charset="0"/>
              </a:rPr>
              <a:t>软件缺陷分类</a:t>
            </a:r>
            <a:endParaRPr lang="zh-CN" altLang="en-US" sz="2800" dirty="0">
              <a:latin typeface="微软雅黑" panose="020B0503020204020204" pitchFamily="34" charset="-122"/>
            </a:endParaRPr>
          </a:p>
        </p:txBody>
      </p:sp>
      <p:sp>
        <p:nvSpPr>
          <p:cNvPr id="2" name="矩形 1"/>
          <p:cNvSpPr/>
          <p:nvPr/>
        </p:nvSpPr>
        <p:spPr>
          <a:xfrm>
            <a:off x="462500" y="1603058"/>
            <a:ext cx="8532275" cy="3847207"/>
          </a:xfrm>
          <a:prstGeom prst="rect">
            <a:avLst/>
          </a:prstGeom>
        </p:spPr>
        <p:txBody>
          <a:bodyPr wrap="square">
            <a:spAutoFit/>
          </a:bodyPr>
          <a:lstStyle/>
          <a:p>
            <a:pPr marL="0" indent="0">
              <a:buNone/>
            </a:pPr>
            <a:r>
              <a:rPr lang="zh-CN" altLang="en-US" sz="2000" b="1" dirty="0" smtClean="0">
                <a:solidFill>
                  <a:srgbClr val="0096D6"/>
                </a:solidFill>
                <a:latin typeface="微软雅黑" panose="020B0503020204020204" pitchFamily="34" charset="-122"/>
                <a:ea typeface="微软雅黑" panose="020B0503020204020204" pitchFamily="34" charset="-122"/>
              </a:rPr>
              <a:t>实例：</a:t>
            </a:r>
            <a:endParaRPr lang="en-US" altLang="zh-CN" sz="2000" b="1" dirty="0" smtClean="0">
              <a:solidFill>
                <a:srgbClr val="0096D6"/>
              </a:solidFill>
              <a:latin typeface="微软雅黑" panose="020B0503020204020204" pitchFamily="34" charset="-122"/>
              <a:ea typeface="微软雅黑" panose="020B0503020204020204" pitchFamily="34" charset="-122"/>
            </a:endParaRPr>
          </a:p>
          <a:p>
            <a:pPr marL="0" indent="0">
              <a:buNone/>
            </a:pPr>
            <a:endParaRPr lang="en-US" altLang="zh-CN" sz="1400" dirty="0">
              <a:solidFill>
                <a:srgbClr val="0096D6"/>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smtClean="0">
                <a:latin typeface="微软雅黑" panose="020B0503020204020204" pitchFamily="34" charset="-122"/>
                <a:ea typeface="微软雅黑" panose="020B0503020204020204" pitchFamily="34" charset="-122"/>
              </a:rPr>
              <a:t>第</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级：严重缺陷，即应用系统崩溃或系统资源使用严重</a:t>
            </a:r>
            <a:r>
              <a:rPr lang="zh-CN" altLang="en-US" sz="2000" b="1" dirty="0" smtClean="0">
                <a:latin typeface="微软雅黑" panose="020B0503020204020204" pitchFamily="34" charset="-122"/>
                <a:ea typeface="微软雅黑" panose="020B0503020204020204" pitchFamily="34" charset="-122"/>
              </a:rPr>
              <a:t>不足</a:t>
            </a:r>
            <a:endParaRPr lang="zh-CN" altLang="en-US" sz="2000" b="1" dirty="0">
              <a:latin typeface="微软雅黑" panose="020B0503020204020204" pitchFamily="34" charset="-122"/>
              <a:ea typeface="微软雅黑" panose="020B0503020204020204" pitchFamily="34" charset="-122"/>
            </a:endParaRPr>
          </a:p>
          <a:p>
            <a:pPr marL="914400" lvl="1" indent="-457200">
              <a:lnSpc>
                <a:spcPct val="150000"/>
              </a:lnSpc>
              <a:buFont typeface="Wingdings" pitchFamily="2" charset="2"/>
              <a:buAutoNum type="arabicPeriod"/>
            </a:pPr>
            <a:r>
              <a:rPr lang="zh-CN" altLang="en-US" sz="2000" dirty="0">
                <a:latin typeface="微软雅黑" panose="020B0503020204020204" pitchFamily="34" charset="-122"/>
                <a:ea typeface="微软雅黑" panose="020B0503020204020204" pitchFamily="34" charset="-122"/>
              </a:rPr>
              <a:t>系统停机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含软件、硬件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或非法退出，且无法通过重启恢复</a:t>
            </a:r>
          </a:p>
          <a:p>
            <a:pPr marL="914400" lvl="1" indent="-457200">
              <a:lnSpc>
                <a:spcPct val="150000"/>
              </a:lnSpc>
              <a:buFont typeface="Wingdings" pitchFamily="2" charset="2"/>
              <a:buAutoNum type="arabicPeriod"/>
            </a:pPr>
            <a:r>
              <a:rPr lang="zh-CN" altLang="en-US" sz="2000" dirty="0">
                <a:latin typeface="微软雅黑" panose="020B0503020204020204" pitchFamily="34" charset="-122"/>
                <a:ea typeface="微软雅黑" panose="020B0503020204020204" pitchFamily="34" charset="-122"/>
              </a:rPr>
              <a:t>系统死循环</a:t>
            </a:r>
          </a:p>
          <a:p>
            <a:pPr marL="914400" lvl="1" indent="-457200">
              <a:lnSpc>
                <a:spcPct val="150000"/>
              </a:lnSpc>
              <a:buFont typeface="Wingdings" pitchFamily="2" charset="2"/>
              <a:buAutoNum type="arabicPeriod"/>
            </a:pPr>
            <a:r>
              <a:rPr lang="zh-CN" altLang="en-US" sz="2000" dirty="0">
                <a:latin typeface="微软雅黑" panose="020B0503020204020204" pitchFamily="34" charset="-122"/>
                <a:ea typeface="微软雅黑" panose="020B0503020204020204" pitchFamily="34" charset="-122"/>
              </a:rPr>
              <a:t>数据库发生死锁或程序原因导致数据库断连</a:t>
            </a:r>
          </a:p>
          <a:p>
            <a:pPr marL="914400" lvl="1" indent="-457200">
              <a:lnSpc>
                <a:spcPct val="150000"/>
              </a:lnSpc>
              <a:buFont typeface="Wingdings" pitchFamily="2" charset="2"/>
              <a:buAutoNum type="arabicPeriod"/>
            </a:pPr>
            <a:r>
              <a:rPr lang="zh-CN" altLang="en-US" sz="2000" dirty="0">
                <a:latin typeface="微软雅黑" panose="020B0503020204020204" pitchFamily="34" charset="-122"/>
                <a:ea typeface="微软雅黑" panose="020B0503020204020204" pitchFamily="34" charset="-122"/>
              </a:rPr>
              <a:t>系统关键性能不达标</a:t>
            </a:r>
          </a:p>
          <a:p>
            <a:pPr marL="914400" lvl="1" indent="-457200">
              <a:lnSpc>
                <a:spcPct val="150000"/>
              </a:lnSpc>
              <a:buFont typeface="Wingdings" pitchFamily="2" charset="2"/>
              <a:buAutoNum type="arabicPeriod"/>
            </a:pPr>
            <a:r>
              <a:rPr lang="zh-CN" altLang="en-US" sz="2000" dirty="0">
                <a:latin typeface="微软雅黑" panose="020B0503020204020204" pitchFamily="34" charset="-122"/>
                <a:ea typeface="微软雅黑" panose="020B0503020204020204" pitchFamily="34" charset="-122"/>
              </a:rPr>
              <a:t>数据通讯错误或接口不通</a:t>
            </a:r>
          </a:p>
          <a:p>
            <a:pPr marL="914400" lvl="1" indent="-457200">
              <a:lnSpc>
                <a:spcPct val="150000"/>
              </a:lnSpc>
              <a:buFont typeface="Wingdings" pitchFamily="2" charset="2"/>
              <a:buAutoNum type="arabicPeriod"/>
            </a:pPr>
            <a:r>
              <a:rPr lang="zh-CN" altLang="en-US" sz="2000" dirty="0">
                <a:latin typeface="微软雅黑" panose="020B0503020204020204" pitchFamily="34" charset="-122"/>
                <a:ea typeface="微软雅黑" panose="020B0503020204020204" pitchFamily="34" charset="-122"/>
              </a:rPr>
              <a:t>错误操作导致程序中断</a:t>
            </a:r>
          </a:p>
        </p:txBody>
      </p:sp>
    </p:spTree>
    <p:extLst>
      <p:ext uri="{BB962C8B-B14F-4D97-AF65-F5344CB8AC3E}">
        <p14:creationId xmlns:p14="http://schemas.microsoft.com/office/powerpoint/2010/main" val="843324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3"/>
          <p:cNvSpPr>
            <a:spLocks noGrp="1" noChangeArrowheads="1"/>
          </p:cNvSpPr>
          <p:nvPr>
            <p:ph type="subTitle" idx="4294967295"/>
          </p:nvPr>
        </p:nvSpPr>
        <p:spPr>
          <a:xfrm>
            <a:off x="304800" y="838430"/>
            <a:ext cx="8839200" cy="5867400"/>
          </a:xfrm>
        </p:spPr>
        <p:txBody>
          <a:bodyPr/>
          <a:lstStyle/>
          <a:p>
            <a:pPr marL="342900" indent="-342900" algn="l" eaLnBrk="1" hangingPunct="1">
              <a:lnSpc>
                <a:spcPct val="110000"/>
              </a:lnSpc>
              <a:spcBef>
                <a:spcPts val="800"/>
              </a:spcBef>
            </a:pPr>
            <a:r>
              <a:rPr lang="en-US" altLang="zh-CN" sz="2400" b="1" dirty="0" smtClean="0">
                <a:solidFill>
                  <a:srgbClr val="0096D6"/>
                </a:solidFill>
                <a:latin typeface="微软雅黑" panose="020B0503020204020204" pitchFamily="34" charset="-122"/>
                <a:sym typeface="宋体" panose="02010600030101010101" pitchFamily="2" charset="-122"/>
              </a:rPr>
              <a:t>	2</a:t>
            </a:r>
            <a:r>
              <a:rPr lang="zh-CN" altLang="en-US" sz="2400" b="1" dirty="0" smtClean="0">
                <a:solidFill>
                  <a:srgbClr val="0096D6"/>
                </a:solidFill>
                <a:latin typeface="微软雅黑" panose="020B0503020204020204" pitchFamily="34" charset="-122"/>
                <a:sym typeface="宋体" panose="02010600030101010101" pitchFamily="2" charset="-122"/>
              </a:rPr>
              <a:t>） 缺陷的分类--严重程度</a:t>
            </a:r>
            <a:endParaRPr lang="en-US" altLang="zh-CN" sz="24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lvl="1" algn="l" eaLnBrk="1" hangingPunct="1">
              <a:lnSpc>
                <a:spcPct val="110000"/>
              </a:lnSpc>
              <a:spcBef>
                <a:spcPts val="800"/>
              </a:spcBef>
            </a:pPr>
            <a:endParaRPr lang="zh-CN" altLang="en-US" sz="2100" dirty="0" smtClean="0">
              <a:solidFill>
                <a:srgbClr val="0096D6"/>
              </a:solidFill>
              <a:latin typeface="微软雅黑" panose="020B0503020204020204" pitchFamily="34" charset="-122"/>
              <a:sym typeface="宋体" panose="02010600030101010101" pitchFamily="2" charset="-122"/>
            </a:endParaRPr>
          </a:p>
        </p:txBody>
      </p:sp>
      <p:sp>
        <p:nvSpPr>
          <p:cNvPr id="43012" name="Rectangle 2"/>
          <p:cNvSpPr>
            <a:spLocks noGrp="1" noChangeArrowheads="1"/>
          </p:cNvSpPr>
          <p:nvPr/>
        </p:nvSpPr>
        <p:spPr bwMode="auto">
          <a:xfrm>
            <a:off x="32074" y="77629"/>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Tx/>
              <a:buNone/>
            </a:pPr>
            <a:r>
              <a:rPr lang="en-US" altLang="zh-CN" sz="2800" b="1" dirty="0">
                <a:latin typeface="微软雅黑" panose="020B0503020204020204" pitchFamily="34" charset="-122"/>
                <a:sym typeface="HP Simplified" panose="020B0604020204020204" pitchFamily="34" charset="0"/>
              </a:rPr>
              <a:t>5.1.3 </a:t>
            </a:r>
            <a:r>
              <a:rPr lang="zh-CN" altLang="en-US" sz="2800" b="1" dirty="0">
                <a:latin typeface="微软雅黑" panose="020B0503020204020204" pitchFamily="34" charset="-122"/>
                <a:sym typeface="HP Simplified" panose="020B0604020204020204" pitchFamily="34" charset="0"/>
              </a:rPr>
              <a:t>软件缺陷分类</a:t>
            </a:r>
            <a:endParaRPr lang="zh-CN" altLang="en-US" sz="2800" dirty="0">
              <a:latin typeface="微软雅黑" panose="020B0503020204020204" pitchFamily="34" charset="-122"/>
            </a:endParaRPr>
          </a:p>
        </p:txBody>
      </p:sp>
      <p:sp>
        <p:nvSpPr>
          <p:cNvPr id="2" name="矩形 1"/>
          <p:cNvSpPr/>
          <p:nvPr/>
        </p:nvSpPr>
        <p:spPr>
          <a:xfrm>
            <a:off x="458262" y="1224223"/>
            <a:ext cx="8532275" cy="5129609"/>
          </a:xfrm>
          <a:prstGeom prst="rect">
            <a:avLst/>
          </a:prstGeom>
        </p:spPr>
        <p:txBody>
          <a:bodyPr wrap="square">
            <a:spAutoFit/>
          </a:bodyPr>
          <a:lstStyle/>
          <a:p>
            <a:pPr marL="0" indent="0">
              <a:buNone/>
            </a:pPr>
            <a:r>
              <a:rPr lang="zh-CN" altLang="en-US" sz="2000" b="1" dirty="0" smtClean="0">
                <a:solidFill>
                  <a:srgbClr val="0096D6"/>
                </a:solidFill>
                <a:latin typeface="微软雅黑" panose="020B0503020204020204" pitchFamily="34" charset="-122"/>
                <a:ea typeface="微软雅黑" panose="020B0503020204020204" pitchFamily="34" charset="-122"/>
              </a:rPr>
              <a:t>实例：</a:t>
            </a:r>
            <a:endParaRPr lang="en-US" altLang="zh-CN" sz="2000" b="1" dirty="0" smtClean="0">
              <a:solidFill>
                <a:srgbClr val="0096D6"/>
              </a:solidFill>
              <a:latin typeface="微软雅黑" panose="020B0503020204020204" pitchFamily="34" charset="-122"/>
              <a:ea typeface="微软雅黑" panose="020B0503020204020204" pitchFamily="34" charset="-122"/>
            </a:endParaRPr>
          </a:p>
          <a:p>
            <a:pPr marL="0" indent="0">
              <a:buNone/>
            </a:pPr>
            <a:endParaRPr lang="en-US" altLang="zh-CN" sz="1400" dirty="0">
              <a:solidFill>
                <a:srgbClr val="0096D6"/>
              </a:solidFill>
              <a:latin typeface="微软雅黑" panose="020B0503020204020204" pitchFamily="34" charset="-122"/>
              <a:ea typeface="微软雅黑" panose="020B0503020204020204" pitchFamily="34" charset="-122"/>
            </a:endParaRPr>
          </a:p>
          <a:p>
            <a:pPr lvl="0" eaLnBrk="1" fontAlgn="auto" hangingPunct="1">
              <a:spcBef>
                <a:spcPts val="800"/>
              </a:spcBef>
              <a:spcAft>
                <a:spcPts val="0"/>
              </a:spcAft>
            </a:pPr>
            <a:r>
              <a:rPr lang="zh-CN" altLang="en-US" sz="2000" b="1" dirty="0">
                <a:latin typeface="微软雅黑" panose="020B0503020204020204" pitchFamily="34" charset="-122"/>
                <a:ea typeface="微软雅黑" panose="020B0503020204020204" pitchFamily="34" charset="-122"/>
              </a:rPr>
              <a:t>第</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级：较严重缺陷，即系统因软件严重缺陷导致下列问题</a:t>
            </a:r>
          </a:p>
          <a:p>
            <a:pPr marL="914400" lvl="1" indent="-457200" eaLnBrk="1" fontAlgn="auto" hangingPunct="1">
              <a:spcBef>
                <a:spcPts val="800"/>
              </a:spcBef>
              <a:spcAft>
                <a:spcPts val="0"/>
              </a:spcAft>
              <a:buFont typeface="Wingdings" pitchFamily="2" charset="2"/>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重要交易无法正常使用、功能不符合用户需求</a:t>
            </a:r>
          </a:p>
          <a:p>
            <a:pPr marL="914400" lvl="1" indent="-457200" eaLnBrk="1" fontAlgn="auto" hangingPunct="1">
              <a:spcBef>
                <a:spcPts val="800"/>
              </a:spcBef>
              <a:spcAft>
                <a:spcPts val="0"/>
              </a:spcAft>
              <a:buFont typeface="Wingdings" pitchFamily="2" charset="2"/>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重要计算错误</a:t>
            </a:r>
          </a:p>
          <a:p>
            <a:pPr marL="914400" lvl="1" indent="-457200" eaLnBrk="1" fontAlgn="auto" hangingPunct="1">
              <a:spcBef>
                <a:spcPts val="800"/>
              </a:spcBef>
              <a:spcAft>
                <a:spcPts val="0"/>
              </a:spcAft>
              <a:buFont typeface="Wingdings" pitchFamily="2" charset="2"/>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业务流程错误或不完整</a:t>
            </a:r>
          </a:p>
          <a:p>
            <a:pPr marL="914400" lvl="1" indent="-457200" eaLnBrk="1" fontAlgn="auto" hangingPunct="1">
              <a:spcBef>
                <a:spcPts val="800"/>
              </a:spcBef>
              <a:spcAft>
                <a:spcPts val="0"/>
              </a:spcAft>
              <a:buFont typeface="Wingdings" pitchFamily="2" charset="2"/>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使用某交易导致业务数据紊乱或丢失</a:t>
            </a:r>
          </a:p>
          <a:p>
            <a:pPr marL="914400" lvl="1" indent="-457200" eaLnBrk="1" fontAlgn="auto" hangingPunct="1">
              <a:spcBef>
                <a:spcPts val="800"/>
              </a:spcBef>
              <a:spcAft>
                <a:spcPts val="0"/>
              </a:spcAft>
              <a:buFont typeface="Wingdings" pitchFamily="2" charset="2"/>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业务数据保存不完整或无法保存到数据库</a:t>
            </a:r>
          </a:p>
          <a:p>
            <a:pPr marL="914400" lvl="1" indent="-457200" eaLnBrk="1" fontAlgn="auto" hangingPunct="1">
              <a:spcBef>
                <a:spcPts val="800"/>
              </a:spcBef>
              <a:spcAft>
                <a:spcPts val="0"/>
              </a:spcAft>
              <a:buFont typeface="Wingdings" pitchFamily="2" charset="2"/>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周边接口出现故障</a:t>
            </a:r>
            <a:r>
              <a:rPr lang="en-US" altLang="zh-CN" sz="2000" dirty="0">
                <a:solidFill>
                  <a:srgbClr val="1D1B10"/>
                </a:solidFill>
                <a:latin typeface="微软雅黑" panose="020B0503020204020204" pitchFamily="34" charset="-122"/>
                <a:ea typeface="微软雅黑" panose="020B0503020204020204" pitchFamily="34" charset="-122"/>
              </a:rPr>
              <a:t>(</a:t>
            </a:r>
            <a:r>
              <a:rPr lang="zh-CN" altLang="en-US" sz="2000" dirty="0">
                <a:solidFill>
                  <a:srgbClr val="1D1B10"/>
                </a:solidFill>
                <a:latin typeface="微软雅黑" panose="020B0503020204020204" pitchFamily="34" charset="-122"/>
                <a:ea typeface="微软雅黑" panose="020B0503020204020204" pitchFamily="34" charset="-122"/>
              </a:rPr>
              <a:t>需考虑接口时效</a:t>
            </a:r>
            <a:r>
              <a:rPr lang="en-US" altLang="zh-CN" sz="2000" dirty="0">
                <a:solidFill>
                  <a:srgbClr val="1D1B10"/>
                </a:solidFill>
                <a:latin typeface="微软雅黑" panose="020B0503020204020204" pitchFamily="34" charset="-122"/>
                <a:ea typeface="微软雅黑" panose="020B0503020204020204" pitchFamily="34" charset="-122"/>
              </a:rPr>
              <a:t>/</a:t>
            </a:r>
            <a:r>
              <a:rPr lang="zh-CN" altLang="en-US" sz="2000" dirty="0">
                <a:solidFill>
                  <a:srgbClr val="1D1B10"/>
                </a:solidFill>
                <a:latin typeface="微软雅黑" panose="020B0503020204020204" pitchFamily="34" charset="-122"/>
                <a:ea typeface="微软雅黑" panose="020B0503020204020204" pitchFamily="34" charset="-122"/>
              </a:rPr>
              <a:t>数量等综合情况</a:t>
            </a:r>
            <a:r>
              <a:rPr lang="en-US" altLang="zh-CN" sz="2000" dirty="0">
                <a:solidFill>
                  <a:srgbClr val="1D1B10"/>
                </a:solidFill>
                <a:latin typeface="微软雅黑" panose="020B0503020204020204" pitchFamily="34" charset="-122"/>
                <a:ea typeface="微软雅黑" panose="020B0503020204020204" pitchFamily="34" charset="-122"/>
              </a:rPr>
              <a:t>)</a:t>
            </a:r>
          </a:p>
          <a:p>
            <a:pPr marL="914400" lvl="1" indent="-457200" eaLnBrk="1" fontAlgn="auto" hangingPunct="1">
              <a:spcBef>
                <a:spcPts val="800"/>
              </a:spcBef>
              <a:spcAft>
                <a:spcPts val="0"/>
              </a:spcAft>
              <a:buFont typeface="Wingdings" pitchFamily="2" charset="2"/>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服务程序频繁需要重启</a:t>
            </a:r>
            <a:r>
              <a:rPr lang="en-US" altLang="zh-CN" sz="2000" dirty="0">
                <a:solidFill>
                  <a:srgbClr val="1D1B10"/>
                </a:solidFill>
                <a:latin typeface="微软雅黑" panose="020B0503020204020204" pitchFamily="34" charset="-122"/>
                <a:ea typeface="微软雅黑" panose="020B0503020204020204" pitchFamily="34" charset="-122"/>
              </a:rPr>
              <a:t>(</a:t>
            </a:r>
            <a:r>
              <a:rPr lang="zh-CN" altLang="en-US" sz="2000" dirty="0">
                <a:solidFill>
                  <a:srgbClr val="1D1B10"/>
                </a:solidFill>
                <a:latin typeface="微软雅黑" panose="020B0503020204020204" pitchFamily="34" charset="-122"/>
                <a:ea typeface="微软雅黑" panose="020B0503020204020204" pitchFamily="34" charset="-122"/>
              </a:rPr>
              <a:t>每天</a:t>
            </a:r>
            <a:r>
              <a:rPr lang="en-US" altLang="zh-CN" sz="2000" dirty="0">
                <a:solidFill>
                  <a:srgbClr val="1D1B10"/>
                </a:solidFill>
                <a:latin typeface="微软雅黑" panose="020B0503020204020204" pitchFamily="34" charset="-122"/>
                <a:ea typeface="微软雅黑" panose="020B0503020204020204" pitchFamily="34" charset="-122"/>
              </a:rPr>
              <a:t>2</a:t>
            </a:r>
            <a:r>
              <a:rPr lang="zh-CN" altLang="en-US" sz="2000" dirty="0">
                <a:solidFill>
                  <a:srgbClr val="1D1B10"/>
                </a:solidFill>
                <a:latin typeface="微软雅黑" panose="020B0503020204020204" pitchFamily="34" charset="-122"/>
                <a:ea typeface="微软雅黑" panose="020B0503020204020204" pitchFamily="34" charset="-122"/>
              </a:rPr>
              <a:t>次或以上</a:t>
            </a:r>
            <a:r>
              <a:rPr lang="en-US" altLang="zh-CN" sz="2000" dirty="0">
                <a:solidFill>
                  <a:srgbClr val="1D1B10"/>
                </a:solidFill>
                <a:latin typeface="微软雅黑" panose="020B0503020204020204" pitchFamily="34" charset="-122"/>
                <a:ea typeface="微软雅黑" panose="020B0503020204020204" pitchFamily="34" charset="-122"/>
              </a:rPr>
              <a:t>)</a:t>
            </a:r>
          </a:p>
          <a:p>
            <a:pPr marL="914400" lvl="1" indent="-457200" eaLnBrk="1" fontAlgn="auto" hangingPunct="1">
              <a:spcBef>
                <a:spcPts val="800"/>
              </a:spcBef>
              <a:spcAft>
                <a:spcPts val="0"/>
              </a:spcAft>
              <a:buFont typeface="Wingdings" pitchFamily="2" charset="2"/>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批处理报错中断导致业务无法正常开展</a:t>
            </a:r>
          </a:p>
          <a:p>
            <a:pPr marL="914400" lvl="1" indent="-457200" eaLnBrk="1" fontAlgn="auto" hangingPunct="1">
              <a:spcBef>
                <a:spcPts val="800"/>
              </a:spcBef>
              <a:spcAft>
                <a:spcPts val="0"/>
              </a:spcAft>
              <a:buFont typeface="Wingdings" pitchFamily="2" charset="2"/>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前端未合理控制并发或连续点击动作，导致后台服务无法及时响应</a:t>
            </a:r>
          </a:p>
          <a:p>
            <a:pPr marL="914400" lvl="1" indent="-457200" eaLnBrk="1" fontAlgn="auto" hangingPunct="1">
              <a:spcBef>
                <a:spcPts val="800"/>
              </a:spcBef>
              <a:spcAft>
                <a:spcPts val="0"/>
              </a:spcAft>
              <a:buFont typeface="Wingdings" pitchFamily="2" charset="2"/>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在产品声明支持的不同平台下，出现部分重要交易无法使用或错误 </a:t>
            </a:r>
          </a:p>
        </p:txBody>
      </p:sp>
    </p:spTree>
    <p:extLst>
      <p:ext uri="{BB962C8B-B14F-4D97-AF65-F5344CB8AC3E}">
        <p14:creationId xmlns:p14="http://schemas.microsoft.com/office/powerpoint/2010/main" val="3663973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内容占位符 2"/>
          <p:cNvSpPr>
            <a:spLocks noGrp="1" noChangeArrowheads="1"/>
          </p:cNvSpPr>
          <p:nvPr>
            <p:ph type="subTitle" idx="4294967295"/>
          </p:nvPr>
        </p:nvSpPr>
        <p:spPr>
          <a:xfrm>
            <a:off x="358775" y="1054100"/>
            <a:ext cx="8785225" cy="5614988"/>
          </a:xfrm>
        </p:spPr>
        <p:txBody>
          <a:bodyPr/>
          <a:lstStyle/>
          <a:p>
            <a:pPr marL="342900" indent="-342900" algn="l" eaLnBrk="1" hangingPunct="1">
              <a:spcBef>
                <a:spcPts val="800"/>
              </a:spcBef>
            </a:pPr>
            <a:r>
              <a:rPr lang="en-US" altLang="zh-CN" sz="1800" b="1" dirty="0" smtClean="0">
                <a:solidFill>
                  <a:srgbClr val="0096D6"/>
                </a:solidFill>
                <a:latin typeface="微软雅黑" panose="020B0503020204020204" pitchFamily="34" charset="-122"/>
                <a:sym typeface="宋体" panose="02010600030101010101" pitchFamily="2" charset="-122"/>
              </a:rPr>
              <a:t>	</a:t>
            </a:r>
            <a:r>
              <a:rPr lang="zh-CN" altLang="en-US" sz="2400" b="1" dirty="0" smtClean="0">
                <a:solidFill>
                  <a:srgbClr val="0096D6"/>
                </a:solidFill>
                <a:latin typeface="微软雅黑" panose="020B0503020204020204" pitchFamily="34" charset="-122"/>
                <a:sym typeface="宋体" panose="02010600030101010101" pitchFamily="2" charset="-122"/>
              </a:rPr>
              <a:t>教学目标</a:t>
            </a:r>
            <a:endParaRPr lang="en-US" sz="2400" b="1"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spcBef>
                <a:spcPts val="800"/>
              </a:spcBef>
              <a:buFont typeface="Arial" panose="020B0604020202020204" pitchFamily="34" charset="0"/>
              <a:buChar char="–"/>
            </a:pPr>
            <a:r>
              <a:rPr lang="zh-CN" altLang="en-US" sz="2000" dirty="0" smtClean="0">
                <a:latin typeface="微软雅黑" panose="020B0503020204020204" pitchFamily="34" charset="-122"/>
                <a:sym typeface="HP Simplified" panose="020B0604020204020204" pitchFamily="34" charset="0"/>
              </a:rPr>
              <a:t>掌握软件缺陷及其管理有关的基本概念</a:t>
            </a:r>
          </a:p>
          <a:p>
            <a:pPr marL="742950" lvl="1" indent="-285750" algn="l" eaLnBrk="1" hangingPunct="1">
              <a:spcBef>
                <a:spcPts val="800"/>
              </a:spcBef>
              <a:buFont typeface="Arial" panose="020B0604020202020204" pitchFamily="34" charset="0"/>
              <a:buChar char="–"/>
            </a:pPr>
            <a:r>
              <a:rPr lang="zh-CN" altLang="en-US" sz="2000" dirty="0" smtClean="0">
                <a:latin typeface="微软雅黑" panose="020B0503020204020204" pitchFamily="34" charset="-122"/>
                <a:sym typeface="HP Simplified" panose="020B0604020204020204" pitchFamily="34" charset="0"/>
              </a:rPr>
              <a:t>掌握软件缺陷分析及统计的方法</a:t>
            </a:r>
            <a:endParaRPr lang="en-US" sz="2000" dirty="0" smtClean="0">
              <a:latin typeface="微软雅黑" panose="020B0503020204020204" pitchFamily="34" charset="-122"/>
              <a:ea typeface="微软雅黑" panose="020B0503020204020204" pitchFamily="34" charset="-122"/>
              <a:sym typeface="HP Simplified" panose="020B0604020204020204" pitchFamily="34" charset="0"/>
            </a:endParaRPr>
          </a:p>
          <a:p>
            <a:pPr marL="742950" lvl="1" indent="-285750" algn="l" eaLnBrk="1" hangingPunct="1">
              <a:spcBef>
                <a:spcPts val="800"/>
              </a:spcBef>
              <a:buFont typeface="Arial" panose="020B0604020202020204" pitchFamily="34" charset="0"/>
              <a:buChar char="–"/>
            </a:pPr>
            <a:r>
              <a:rPr lang="zh-CN" altLang="en-US" sz="2000" dirty="0" smtClean="0">
                <a:latin typeface="微软雅黑" panose="020B0503020204020204" pitchFamily="34" charset="-122"/>
                <a:sym typeface="HP Simplified" panose="020B0604020204020204" pitchFamily="34" charset="0"/>
              </a:rPr>
              <a:t>掌握软件缺陷报告撰写的要求</a:t>
            </a:r>
          </a:p>
          <a:p>
            <a:pPr marL="742950" lvl="1" indent="-285750" algn="l" eaLnBrk="1" hangingPunct="1">
              <a:spcBef>
                <a:spcPts val="800"/>
              </a:spcBef>
              <a:buFont typeface="Arial" panose="020B0604020202020204" pitchFamily="34" charset="0"/>
              <a:buChar char="–"/>
            </a:pPr>
            <a:r>
              <a:rPr lang="zh-CN" altLang="en-US" sz="2000" dirty="0" smtClean="0">
                <a:latin typeface="微软雅黑" panose="020B0503020204020204" pitchFamily="34" charset="-122"/>
                <a:sym typeface="HP Simplified" panose="020B0604020204020204" pitchFamily="34" charset="0"/>
              </a:rPr>
              <a:t>了解</a:t>
            </a:r>
            <a:r>
              <a:rPr lang="en-US" altLang="zh-CN" sz="2000" dirty="0" smtClean="0">
                <a:latin typeface="微软雅黑" panose="020B0503020204020204" pitchFamily="34" charset="-122"/>
              </a:rPr>
              <a:t>HP  ALM</a:t>
            </a:r>
            <a:r>
              <a:rPr lang="zh-CN" altLang="en-US" sz="2000" dirty="0" smtClean="0">
                <a:latin typeface="微软雅黑" panose="020B0503020204020204" pitchFamily="34" charset="-122"/>
              </a:rPr>
              <a:t>缺陷管理功能</a:t>
            </a:r>
            <a:endParaRPr lang="zh-CN" altLang="en-US" sz="2000" dirty="0" smtClean="0">
              <a:latin typeface="微软雅黑" panose="020B0503020204020204" pitchFamily="34" charset="-122"/>
              <a:sym typeface="HP Simplified" panose="020B0604020204020204" pitchFamily="34" charset="0"/>
            </a:endParaRPr>
          </a:p>
          <a:p>
            <a:pPr marL="342900" indent="-342900" algn="l" eaLnBrk="1" hangingPunct="1">
              <a:spcBef>
                <a:spcPts val="800"/>
              </a:spcBef>
            </a:pPr>
            <a:endParaRPr lang="zh-CN" altLang="en-US" sz="2400" b="1" dirty="0" smtClean="0">
              <a:solidFill>
                <a:srgbClr val="0096D6"/>
              </a:solidFill>
              <a:sym typeface="宋体" panose="02010600030101010101" pitchFamily="2" charset="-122"/>
            </a:endParaRPr>
          </a:p>
          <a:p>
            <a:pPr marL="342900" indent="-342900" algn="l" eaLnBrk="1" hangingPunct="1">
              <a:spcBef>
                <a:spcPts val="800"/>
              </a:spcBef>
            </a:pPr>
            <a:r>
              <a:rPr lang="en-US" altLang="zh-CN" sz="2400" b="1" dirty="0" smtClean="0">
                <a:solidFill>
                  <a:srgbClr val="0096D6"/>
                </a:solidFill>
                <a:latin typeface="微软雅黑" panose="020B0503020204020204" pitchFamily="34" charset="-122"/>
                <a:sym typeface="宋体" panose="02010600030101010101" pitchFamily="2" charset="-122"/>
              </a:rPr>
              <a:t>	</a:t>
            </a:r>
            <a:r>
              <a:rPr lang="zh-CN" altLang="en-US" sz="2400" b="1" dirty="0" smtClean="0">
                <a:solidFill>
                  <a:srgbClr val="0096D6"/>
                </a:solidFill>
                <a:latin typeface="微软雅黑" panose="020B0503020204020204" pitchFamily="34" charset="-122"/>
                <a:sym typeface="宋体" panose="02010600030101010101" pitchFamily="2" charset="-122"/>
              </a:rPr>
              <a:t>重点</a:t>
            </a:r>
            <a:endParaRPr lang="en-US" sz="2400" b="1"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spcBef>
                <a:spcPts val="800"/>
              </a:spcBef>
              <a:buFont typeface="Arial" panose="020B0604020202020204" pitchFamily="34" charset="0"/>
              <a:buChar char="–"/>
            </a:pPr>
            <a:r>
              <a:rPr lang="zh-CN" altLang="en-US" sz="2000" dirty="0" smtClean="0">
                <a:latin typeface="微软雅黑" panose="020B0503020204020204" pitchFamily="34" charset="-122"/>
                <a:sym typeface="HP Simplified" panose="020B0604020204020204" pitchFamily="34" charset="0"/>
              </a:rPr>
              <a:t>软件缺陷及其管理</a:t>
            </a:r>
            <a:endParaRPr lang="en-US" sz="2000" dirty="0" smtClean="0">
              <a:latin typeface="微软雅黑" panose="020B0503020204020204" pitchFamily="34" charset="-122"/>
              <a:ea typeface="微软雅黑" panose="020B0503020204020204" pitchFamily="34" charset="-122"/>
              <a:sym typeface="HP Simplified" panose="020B0604020204020204" pitchFamily="34" charset="0"/>
            </a:endParaRPr>
          </a:p>
          <a:p>
            <a:pPr marL="742950" lvl="1" indent="-285750" algn="l" eaLnBrk="1" hangingPunct="1">
              <a:spcBef>
                <a:spcPts val="800"/>
              </a:spcBef>
              <a:buFont typeface="Arial" panose="020B0604020202020204" pitchFamily="34" charset="0"/>
              <a:buChar char="–"/>
            </a:pPr>
            <a:r>
              <a:rPr lang="zh-CN" altLang="en-US" sz="2000" dirty="0" smtClean="0">
                <a:latin typeface="微软雅黑" panose="020B0503020204020204" pitchFamily="34" charset="-122"/>
                <a:sym typeface="HP Simplified" panose="020B0604020204020204" pitchFamily="34" charset="0"/>
              </a:rPr>
              <a:t>软件缺陷分析及统计</a:t>
            </a:r>
            <a:endParaRPr lang="en-US" sz="2000" dirty="0" smtClean="0">
              <a:latin typeface="微软雅黑" panose="020B0503020204020204" pitchFamily="34" charset="-122"/>
              <a:ea typeface="微软雅黑" panose="020B0503020204020204" pitchFamily="34" charset="-122"/>
              <a:sym typeface="HP Simplified" panose="020B0604020204020204" pitchFamily="34" charset="0"/>
            </a:endParaRPr>
          </a:p>
          <a:p>
            <a:pPr marL="742950" lvl="1" indent="-285750" algn="l" eaLnBrk="1" hangingPunct="1">
              <a:spcBef>
                <a:spcPts val="800"/>
              </a:spcBef>
              <a:buFont typeface="Arial" panose="020B0604020202020204" pitchFamily="34" charset="0"/>
              <a:buChar char="–"/>
            </a:pPr>
            <a:r>
              <a:rPr lang="zh-CN" altLang="en-US" sz="2000" dirty="0" smtClean="0">
                <a:latin typeface="微软雅黑" panose="020B0503020204020204" pitchFamily="34" charset="-122"/>
                <a:sym typeface="HP Simplified" panose="020B0604020204020204" pitchFamily="34" charset="0"/>
              </a:rPr>
              <a:t>软件缺陷报告撰写</a:t>
            </a:r>
            <a:endParaRPr lang="zh-CN" altLang="en-US" sz="2000" dirty="0" smtClean="0">
              <a:latin typeface="微软雅黑" panose="020B0503020204020204" pitchFamily="34" charset="-122"/>
              <a:sym typeface="宋体" panose="02010600030101010101" pitchFamily="2" charset="-122"/>
            </a:endParaRPr>
          </a:p>
        </p:txBody>
      </p:sp>
      <p:sp>
        <p:nvSpPr>
          <p:cNvPr id="18435" name="标题 1"/>
          <p:cNvSpPr>
            <a:spLocks noGrp="1" noChangeArrowheads="1"/>
          </p:cNvSpPr>
          <p:nvPr>
            <p:ph type="ctrTitle" idx="4294967295"/>
          </p:nvPr>
        </p:nvSpPr>
        <p:spPr>
          <a:xfrm>
            <a:off x="0" y="14604"/>
            <a:ext cx="8229600" cy="647700"/>
          </a:xfrm>
        </p:spPr>
        <p:txBody>
          <a:bodyPr/>
          <a:lstStyle/>
          <a:p>
            <a:pPr marL="0" indent="0" eaLnBrk="1" hangingPunct="1"/>
            <a:r>
              <a:rPr lang="zh-CN" sz="2800" b="1" dirty="0" smtClean="0">
                <a:solidFill>
                  <a:schemeClr val="tx1"/>
                </a:solidFill>
                <a:latin typeface="微软雅黑" panose="020B0503020204020204" pitchFamily="34" charset="-122"/>
                <a:sym typeface="HP Simplified" panose="020B0604020204020204" pitchFamily="34" charset="0"/>
              </a:rPr>
              <a:t>教学目标及重点</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3"/>
          <p:cNvSpPr>
            <a:spLocks noGrp="1" noChangeArrowheads="1"/>
          </p:cNvSpPr>
          <p:nvPr>
            <p:ph type="subTitle" idx="4294967295"/>
          </p:nvPr>
        </p:nvSpPr>
        <p:spPr>
          <a:xfrm>
            <a:off x="304800" y="806085"/>
            <a:ext cx="8839200" cy="5867400"/>
          </a:xfrm>
        </p:spPr>
        <p:txBody>
          <a:bodyPr/>
          <a:lstStyle/>
          <a:p>
            <a:pPr marL="342900" indent="-342900" algn="l" eaLnBrk="1" hangingPunct="1">
              <a:lnSpc>
                <a:spcPct val="110000"/>
              </a:lnSpc>
              <a:spcBef>
                <a:spcPts val="800"/>
              </a:spcBef>
            </a:pPr>
            <a:r>
              <a:rPr lang="en-US" altLang="zh-CN" sz="2400" b="1" dirty="0" smtClean="0">
                <a:solidFill>
                  <a:srgbClr val="0096D6"/>
                </a:solidFill>
                <a:latin typeface="微软雅黑" panose="020B0503020204020204" pitchFamily="34" charset="-122"/>
                <a:sym typeface="宋体" panose="02010600030101010101" pitchFamily="2" charset="-122"/>
              </a:rPr>
              <a:t>	2</a:t>
            </a:r>
            <a:r>
              <a:rPr lang="zh-CN" altLang="en-US" sz="2400" b="1" dirty="0" smtClean="0">
                <a:solidFill>
                  <a:srgbClr val="0096D6"/>
                </a:solidFill>
                <a:latin typeface="微软雅黑" panose="020B0503020204020204" pitchFamily="34" charset="-122"/>
                <a:sym typeface="宋体" panose="02010600030101010101" pitchFamily="2" charset="-122"/>
              </a:rPr>
              <a:t>） 缺陷的分类--严重程度</a:t>
            </a:r>
            <a:endParaRPr lang="en-US" altLang="zh-CN" sz="24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lvl="1" algn="l" eaLnBrk="1" hangingPunct="1">
              <a:lnSpc>
                <a:spcPct val="110000"/>
              </a:lnSpc>
              <a:spcBef>
                <a:spcPts val="800"/>
              </a:spcBef>
            </a:pPr>
            <a:endParaRPr lang="zh-CN" altLang="en-US" sz="2100" dirty="0" smtClean="0">
              <a:solidFill>
                <a:srgbClr val="0096D6"/>
              </a:solidFill>
              <a:latin typeface="微软雅黑" panose="020B0503020204020204" pitchFamily="34" charset="-122"/>
              <a:sym typeface="宋体" panose="02010600030101010101" pitchFamily="2" charset="-122"/>
            </a:endParaRPr>
          </a:p>
        </p:txBody>
      </p:sp>
      <p:sp>
        <p:nvSpPr>
          <p:cNvPr id="43012" name="Rectangle 2"/>
          <p:cNvSpPr>
            <a:spLocks noGrp="1" noChangeArrowheads="1"/>
          </p:cNvSpPr>
          <p:nvPr/>
        </p:nvSpPr>
        <p:spPr bwMode="auto">
          <a:xfrm>
            <a:off x="-12602" y="63204"/>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Tx/>
              <a:buNone/>
            </a:pPr>
            <a:r>
              <a:rPr lang="en-US" altLang="zh-CN" sz="2800" b="1" dirty="0">
                <a:latin typeface="微软雅黑" panose="020B0503020204020204" pitchFamily="34" charset="-122"/>
                <a:sym typeface="HP Simplified" panose="020B0604020204020204" pitchFamily="34" charset="0"/>
              </a:rPr>
              <a:t>5.1.3 </a:t>
            </a:r>
            <a:r>
              <a:rPr lang="zh-CN" altLang="en-US" sz="2800" b="1" dirty="0">
                <a:latin typeface="微软雅黑" panose="020B0503020204020204" pitchFamily="34" charset="-122"/>
                <a:sym typeface="HP Simplified" panose="020B0604020204020204" pitchFamily="34" charset="0"/>
              </a:rPr>
              <a:t>软件缺陷分类</a:t>
            </a:r>
            <a:endParaRPr lang="zh-CN" altLang="en-US" sz="2800" dirty="0">
              <a:latin typeface="微软雅黑" panose="020B0503020204020204" pitchFamily="34" charset="-122"/>
            </a:endParaRPr>
          </a:p>
        </p:txBody>
      </p:sp>
      <p:sp>
        <p:nvSpPr>
          <p:cNvPr id="2" name="矩形 1"/>
          <p:cNvSpPr/>
          <p:nvPr/>
        </p:nvSpPr>
        <p:spPr>
          <a:xfrm>
            <a:off x="458262" y="1344730"/>
            <a:ext cx="8532275" cy="5165517"/>
          </a:xfrm>
          <a:prstGeom prst="rect">
            <a:avLst/>
          </a:prstGeom>
        </p:spPr>
        <p:txBody>
          <a:bodyPr wrap="square">
            <a:spAutoFit/>
          </a:bodyPr>
          <a:lstStyle/>
          <a:p>
            <a:pPr marL="0" indent="0">
              <a:buNone/>
            </a:pPr>
            <a:r>
              <a:rPr lang="zh-CN" altLang="en-US" sz="2000" b="1" dirty="0" smtClean="0">
                <a:solidFill>
                  <a:srgbClr val="0096D6"/>
                </a:solidFill>
                <a:latin typeface="微软雅黑" panose="020B0503020204020204" pitchFamily="34" charset="-122"/>
                <a:ea typeface="微软雅黑" panose="020B0503020204020204" pitchFamily="34" charset="-122"/>
              </a:rPr>
              <a:t>实例：</a:t>
            </a:r>
            <a:endParaRPr lang="en-US" altLang="zh-CN" sz="2000" b="1" dirty="0">
              <a:solidFill>
                <a:srgbClr val="0096D6"/>
              </a:solidFill>
              <a:latin typeface="微软雅黑" panose="020B0503020204020204" pitchFamily="34" charset="-122"/>
              <a:ea typeface="微软雅黑" panose="020B0503020204020204" pitchFamily="34" charset="-122"/>
            </a:endParaRPr>
          </a:p>
          <a:p>
            <a:pPr lvl="0" eaLnBrk="1" fontAlgn="auto" hangingPunct="1">
              <a:lnSpc>
                <a:spcPct val="150000"/>
              </a:lnSpc>
              <a:spcBef>
                <a:spcPts val="800"/>
              </a:spcBef>
              <a:spcAft>
                <a:spcPts val="0"/>
              </a:spcAft>
            </a:pPr>
            <a:r>
              <a:rPr lang="zh-CN" altLang="en-US" sz="2000" b="1" dirty="0">
                <a:latin typeface="微软雅黑" panose="020B0503020204020204" pitchFamily="34" charset="-122"/>
                <a:ea typeface="微软雅黑" panose="020B0503020204020204" pitchFamily="34" charset="-122"/>
              </a:rPr>
              <a:t>第</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级：一般性缺陷，即系统因软件一般缺陷导致下列问题</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800100" lvl="1" indent="-342900" eaLnBrk="1" fontAlgn="auto" hangingPunct="1">
              <a:lnSpc>
                <a:spcPct val="150000"/>
              </a:lnSpc>
              <a:spcBef>
                <a:spcPts val="4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部分交易使用存在问题，不影响业务继续开展，但造成使用障碍</a:t>
            </a:r>
            <a:endParaRPr lang="en-US" altLang="zh-CN" dirty="0">
              <a:solidFill>
                <a:srgbClr val="1D1B10"/>
              </a:solidFill>
              <a:latin typeface="微软雅黑" panose="020B0503020204020204" pitchFamily="34" charset="-122"/>
              <a:ea typeface="微软雅黑" panose="020B0503020204020204" pitchFamily="34" charset="-122"/>
            </a:endParaRPr>
          </a:p>
          <a:p>
            <a:pPr marL="800100" lvl="1" indent="-342900" eaLnBrk="1" fontAlgn="auto" hangingPunct="1">
              <a:lnSpc>
                <a:spcPct val="150000"/>
              </a:lnSpc>
              <a:spcBef>
                <a:spcPts val="4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初始化未满足客户要求或初始化错误</a:t>
            </a:r>
          </a:p>
          <a:p>
            <a:pPr marL="800100" lvl="1" indent="-342900" eaLnBrk="1" fontAlgn="auto" hangingPunct="1">
              <a:lnSpc>
                <a:spcPct val="150000"/>
              </a:lnSpc>
              <a:spcBef>
                <a:spcPts val="4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功能点能实现，但结果错误</a:t>
            </a:r>
          </a:p>
          <a:p>
            <a:pPr marL="800100" lvl="1" indent="-342900" eaLnBrk="1" fontAlgn="auto" hangingPunct="1">
              <a:lnSpc>
                <a:spcPct val="150000"/>
              </a:lnSpc>
              <a:spcBef>
                <a:spcPts val="4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数据长度不一致，无数据有效性检查或检查不合理，数据来源不正确</a:t>
            </a:r>
          </a:p>
          <a:p>
            <a:pPr marL="800100" lvl="1" indent="-342900" eaLnBrk="1" fontAlgn="auto" hangingPunct="1">
              <a:lnSpc>
                <a:spcPct val="150000"/>
              </a:lnSpc>
              <a:spcBef>
                <a:spcPts val="4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显示</a:t>
            </a:r>
            <a:r>
              <a:rPr lang="en-US" altLang="zh-CN" dirty="0">
                <a:solidFill>
                  <a:srgbClr val="1D1B10"/>
                </a:solidFill>
                <a:latin typeface="微软雅黑" panose="020B0503020204020204" pitchFamily="34" charset="-122"/>
                <a:ea typeface="微软雅黑" panose="020B0503020204020204" pitchFamily="34" charset="-122"/>
              </a:rPr>
              <a:t>/</a:t>
            </a:r>
            <a:r>
              <a:rPr lang="zh-CN" altLang="en-US" dirty="0">
                <a:solidFill>
                  <a:srgbClr val="1D1B10"/>
                </a:solidFill>
                <a:latin typeface="微软雅黑" panose="020B0503020204020204" pitchFamily="34" charset="-122"/>
                <a:ea typeface="微软雅黑" panose="020B0503020204020204" pitchFamily="34" charset="-122"/>
              </a:rPr>
              <a:t>打印的内容或格式错误</a:t>
            </a:r>
          </a:p>
          <a:p>
            <a:pPr marL="800100" lvl="1" indent="-342900" eaLnBrk="1" fontAlgn="auto" hangingPunct="1">
              <a:lnSpc>
                <a:spcPct val="150000"/>
              </a:lnSpc>
              <a:spcBef>
                <a:spcPts val="4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删除操作不给提示</a:t>
            </a:r>
          </a:p>
          <a:p>
            <a:pPr marL="800100" lvl="1" indent="-342900" eaLnBrk="1" fontAlgn="auto" hangingPunct="1">
              <a:lnSpc>
                <a:spcPct val="150000"/>
              </a:lnSpc>
              <a:spcBef>
                <a:spcPts val="4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个别交易系统反应时间超出正常合理时间范围</a:t>
            </a:r>
          </a:p>
          <a:p>
            <a:pPr marL="800100" lvl="1" indent="-342900" eaLnBrk="1" fontAlgn="auto" hangingPunct="1">
              <a:lnSpc>
                <a:spcPct val="150000"/>
              </a:lnSpc>
              <a:spcBef>
                <a:spcPts val="4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日志记录信息不正确或应记录而未记录</a:t>
            </a:r>
          </a:p>
          <a:p>
            <a:pPr marL="800100" lvl="1" indent="-342900" eaLnBrk="1" fontAlgn="auto" hangingPunct="1">
              <a:lnSpc>
                <a:spcPct val="150000"/>
              </a:lnSpc>
              <a:spcBef>
                <a:spcPts val="4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在产品声明支持的不同平台下，出现部分一般交易无法使用或错误</a:t>
            </a:r>
          </a:p>
        </p:txBody>
      </p:sp>
    </p:spTree>
    <p:extLst>
      <p:ext uri="{BB962C8B-B14F-4D97-AF65-F5344CB8AC3E}">
        <p14:creationId xmlns:p14="http://schemas.microsoft.com/office/powerpoint/2010/main" val="29176889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3"/>
          <p:cNvSpPr>
            <a:spLocks noGrp="1" noChangeArrowheads="1"/>
          </p:cNvSpPr>
          <p:nvPr>
            <p:ph type="subTitle" idx="4294967295"/>
          </p:nvPr>
        </p:nvSpPr>
        <p:spPr>
          <a:xfrm>
            <a:off x="304800" y="831788"/>
            <a:ext cx="8839200" cy="5867400"/>
          </a:xfrm>
        </p:spPr>
        <p:txBody>
          <a:bodyPr/>
          <a:lstStyle/>
          <a:p>
            <a:pPr marL="342900" indent="-342900" algn="l" eaLnBrk="1" hangingPunct="1">
              <a:lnSpc>
                <a:spcPct val="110000"/>
              </a:lnSpc>
              <a:spcBef>
                <a:spcPts val="800"/>
              </a:spcBef>
            </a:pPr>
            <a:r>
              <a:rPr lang="en-US" altLang="zh-CN" sz="2400" b="1" dirty="0" smtClean="0">
                <a:solidFill>
                  <a:srgbClr val="0096D6"/>
                </a:solidFill>
                <a:latin typeface="微软雅黑" panose="020B0503020204020204" pitchFamily="34" charset="-122"/>
                <a:sym typeface="宋体" panose="02010600030101010101" pitchFamily="2" charset="-122"/>
              </a:rPr>
              <a:t>	2</a:t>
            </a:r>
            <a:r>
              <a:rPr lang="zh-CN" altLang="en-US" sz="2400" b="1" dirty="0" smtClean="0">
                <a:solidFill>
                  <a:srgbClr val="0096D6"/>
                </a:solidFill>
                <a:latin typeface="微软雅黑" panose="020B0503020204020204" pitchFamily="34" charset="-122"/>
                <a:sym typeface="宋体" panose="02010600030101010101" pitchFamily="2" charset="-122"/>
              </a:rPr>
              <a:t>） 缺陷的分类--严重程度</a:t>
            </a:r>
            <a:endParaRPr lang="en-US" altLang="zh-CN" sz="24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lvl="1" algn="l" eaLnBrk="1" hangingPunct="1">
              <a:lnSpc>
                <a:spcPct val="110000"/>
              </a:lnSpc>
              <a:spcBef>
                <a:spcPts val="800"/>
              </a:spcBef>
            </a:pPr>
            <a:endParaRPr lang="zh-CN" altLang="en-US" sz="2100" dirty="0" smtClean="0">
              <a:solidFill>
                <a:srgbClr val="0096D6"/>
              </a:solidFill>
              <a:latin typeface="微软雅黑" panose="020B0503020204020204" pitchFamily="34" charset="-122"/>
              <a:sym typeface="宋体" panose="02010600030101010101" pitchFamily="2" charset="-122"/>
            </a:endParaRPr>
          </a:p>
        </p:txBody>
      </p:sp>
      <p:sp>
        <p:nvSpPr>
          <p:cNvPr id="43012" name="Rectangle 2"/>
          <p:cNvSpPr>
            <a:spLocks noGrp="1" noChangeArrowheads="1"/>
          </p:cNvSpPr>
          <p:nvPr/>
        </p:nvSpPr>
        <p:spPr bwMode="auto">
          <a:xfrm>
            <a:off x="0" y="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Tx/>
              <a:buNone/>
            </a:pPr>
            <a:r>
              <a:rPr lang="en-US" altLang="zh-CN" sz="2800" b="1" dirty="0">
                <a:latin typeface="微软雅黑" panose="020B0503020204020204" pitchFamily="34" charset="-122"/>
                <a:sym typeface="HP Simplified" panose="020B0604020204020204" pitchFamily="34" charset="0"/>
              </a:rPr>
              <a:t>5.1.3 </a:t>
            </a:r>
            <a:r>
              <a:rPr lang="zh-CN" altLang="en-US" sz="2800" b="1" dirty="0">
                <a:latin typeface="微软雅黑" panose="020B0503020204020204" pitchFamily="34" charset="-122"/>
                <a:sym typeface="HP Simplified" panose="020B0604020204020204" pitchFamily="34" charset="0"/>
              </a:rPr>
              <a:t>软件缺陷分类</a:t>
            </a:r>
            <a:endParaRPr lang="zh-CN" altLang="en-US" sz="2800" dirty="0">
              <a:latin typeface="微软雅黑" panose="020B0503020204020204" pitchFamily="34" charset="-122"/>
            </a:endParaRPr>
          </a:p>
        </p:txBody>
      </p:sp>
      <p:sp>
        <p:nvSpPr>
          <p:cNvPr id="2" name="矩形 1"/>
          <p:cNvSpPr/>
          <p:nvPr/>
        </p:nvSpPr>
        <p:spPr>
          <a:xfrm>
            <a:off x="458262" y="1270045"/>
            <a:ext cx="8532275" cy="5068054"/>
          </a:xfrm>
          <a:prstGeom prst="rect">
            <a:avLst/>
          </a:prstGeom>
        </p:spPr>
        <p:txBody>
          <a:bodyPr wrap="square">
            <a:spAutoFit/>
          </a:bodyPr>
          <a:lstStyle/>
          <a:p>
            <a:pPr marL="0" indent="0">
              <a:buNone/>
            </a:pPr>
            <a:r>
              <a:rPr lang="zh-CN" altLang="en-US" sz="2000" b="1" dirty="0" smtClean="0">
                <a:solidFill>
                  <a:srgbClr val="0096D6"/>
                </a:solidFill>
                <a:latin typeface="微软雅黑" panose="020B0503020204020204" pitchFamily="34" charset="-122"/>
                <a:ea typeface="微软雅黑" panose="020B0503020204020204" pitchFamily="34" charset="-122"/>
              </a:rPr>
              <a:t>实例：</a:t>
            </a:r>
            <a:endParaRPr lang="en-US" altLang="zh-CN" sz="2000" b="1" dirty="0">
              <a:solidFill>
                <a:srgbClr val="0096D6"/>
              </a:solidFill>
              <a:latin typeface="微软雅黑" panose="020B0503020204020204" pitchFamily="34" charset="-122"/>
              <a:ea typeface="微软雅黑" panose="020B0503020204020204" pitchFamily="34" charset="-122"/>
            </a:endParaRPr>
          </a:p>
          <a:p>
            <a:pPr lvl="0" eaLnBrk="1" fontAlgn="auto" hangingPunct="1">
              <a:lnSpc>
                <a:spcPct val="150000"/>
              </a:lnSpc>
              <a:spcBef>
                <a:spcPts val="800"/>
              </a:spcBef>
              <a:spcAft>
                <a:spcPts val="0"/>
              </a:spcAft>
            </a:pPr>
            <a:r>
              <a:rPr lang="zh-CN" altLang="en-US" sz="2000" b="1" dirty="0">
                <a:latin typeface="微软雅黑" panose="020B0503020204020204" pitchFamily="34" charset="-122"/>
                <a:ea typeface="微软雅黑" panose="020B0503020204020204" pitchFamily="34" charset="-122"/>
              </a:rPr>
              <a:t>第</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级：较小缺陷，即系统因软件操作不便方面</a:t>
            </a:r>
            <a:r>
              <a:rPr lang="zh-CN" altLang="en-US" sz="2000" b="1" dirty="0" smtClean="0">
                <a:latin typeface="微软雅黑" panose="020B0503020204020204" pitchFamily="34" charset="-122"/>
                <a:ea typeface="微软雅黑" panose="020B0503020204020204" pitchFamily="34" charset="-122"/>
              </a:rPr>
              <a:t>缺陷</a:t>
            </a:r>
            <a:endParaRPr lang="zh-CN" altLang="en-US" sz="2000" b="1" dirty="0">
              <a:latin typeface="微软雅黑" panose="020B0503020204020204" pitchFamily="34" charset="-122"/>
              <a:ea typeface="微软雅黑" panose="020B0503020204020204" pitchFamily="34" charset="-122"/>
            </a:endParaRPr>
          </a:p>
          <a:p>
            <a:pPr marL="800100" lvl="1" indent="-342900" eaLnBrk="1" fontAlgn="auto" hangingPunct="1">
              <a:lnSpc>
                <a:spcPct val="150000"/>
              </a:lnSpc>
              <a:spcBef>
                <a:spcPts val="400"/>
              </a:spcBef>
              <a:spcAft>
                <a:spcPts val="0"/>
              </a:spcAft>
              <a:buFont typeface="+mj-lt"/>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系统某些查询、打印等实时性要求不高的辅助功能无法正常使用</a:t>
            </a:r>
          </a:p>
          <a:p>
            <a:pPr marL="800100" lvl="1" indent="-342900" eaLnBrk="1" fontAlgn="auto" hangingPunct="1">
              <a:lnSpc>
                <a:spcPct val="150000"/>
              </a:lnSpc>
              <a:spcBef>
                <a:spcPts val="400"/>
              </a:spcBef>
              <a:spcAft>
                <a:spcPts val="0"/>
              </a:spcAft>
              <a:buFont typeface="+mj-lt"/>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界面错误</a:t>
            </a:r>
          </a:p>
          <a:p>
            <a:pPr marL="800100" lvl="1" indent="-342900" eaLnBrk="1" fontAlgn="auto" hangingPunct="1">
              <a:lnSpc>
                <a:spcPct val="150000"/>
              </a:lnSpc>
              <a:spcBef>
                <a:spcPts val="400"/>
              </a:spcBef>
              <a:spcAft>
                <a:spcPts val="0"/>
              </a:spcAft>
              <a:buFont typeface="+mj-lt"/>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菜单布局错误或不合理</a:t>
            </a:r>
          </a:p>
          <a:p>
            <a:pPr marL="800100" lvl="1" indent="-342900" eaLnBrk="1" fontAlgn="auto" hangingPunct="1">
              <a:lnSpc>
                <a:spcPct val="150000"/>
              </a:lnSpc>
              <a:spcBef>
                <a:spcPts val="400"/>
              </a:spcBef>
              <a:spcAft>
                <a:spcPts val="0"/>
              </a:spcAft>
              <a:buFont typeface="+mj-lt"/>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焦点控制不合理或不全面</a:t>
            </a:r>
          </a:p>
          <a:p>
            <a:pPr marL="800100" lvl="1" indent="-342900" eaLnBrk="1" fontAlgn="auto" hangingPunct="1">
              <a:lnSpc>
                <a:spcPct val="150000"/>
              </a:lnSpc>
              <a:spcBef>
                <a:spcPts val="400"/>
              </a:spcBef>
              <a:spcAft>
                <a:spcPts val="0"/>
              </a:spcAft>
              <a:buFont typeface="+mj-lt"/>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光标，滚动条定位错误</a:t>
            </a:r>
          </a:p>
          <a:p>
            <a:pPr marL="800100" lvl="1" indent="-342900" eaLnBrk="1" fontAlgn="auto" hangingPunct="1">
              <a:lnSpc>
                <a:spcPct val="150000"/>
              </a:lnSpc>
              <a:spcBef>
                <a:spcPts val="400"/>
              </a:spcBef>
              <a:spcAft>
                <a:spcPts val="0"/>
              </a:spcAft>
              <a:buFont typeface="+mj-lt"/>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辅助说明描述不准确或不清楚</a:t>
            </a:r>
          </a:p>
          <a:p>
            <a:pPr marL="800100" lvl="1" indent="-342900" eaLnBrk="1" fontAlgn="auto" hangingPunct="1">
              <a:lnSpc>
                <a:spcPct val="150000"/>
              </a:lnSpc>
              <a:spcBef>
                <a:spcPts val="400"/>
              </a:spcBef>
              <a:spcAft>
                <a:spcPts val="0"/>
              </a:spcAft>
              <a:buFont typeface="+mj-lt"/>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提示窗口描述不准确或不清楚</a:t>
            </a:r>
          </a:p>
          <a:p>
            <a:pPr marL="800100" lvl="1" indent="-342900" eaLnBrk="1" fontAlgn="auto" hangingPunct="1">
              <a:lnSpc>
                <a:spcPct val="150000"/>
              </a:lnSpc>
              <a:spcBef>
                <a:spcPts val="400"/>
              </a:spcBef>
              <a:spcAft>
                <a:spcPts val="0"/>
              </a:spcAft>
              <a:buFont typeface="+mj-lt"/>
              <a:buAutoNum type="arabicPeriod"/>
            </a:pPr>
            <a:r>
              <a:rPr lang="zh-CN" altLang="en-US" sz="2000" dirty="0">
                <a:solidFill>
                  <a:srgbClr val="1D1B10"/>
                </a:solidFill>
                <a:latin typeface="微软雅黑" panose="020B0503020204020204" pitchFamily="34" charset="-122"/>
                <a:ea typeface="微软雅黑" panose="020B0503020204020204" pitchFamily="34" charset="-122"/>
              </a:rPr>
              <a:t>日志信息不够完整或不清晰，影响问题诊断或分析的</a:t>
            </a:r>
          </a:p>
        </p:txBody>
      </p:sp>
    </p:spTree>
    <p:extLst>
      <p:ext uri="{BB962C8B-B14F-4D97-AF65-F5344CB8AC3E}">
        <p14:creationId xmlns:p14="http://schemas.microsoft.com/office/powerpoint/2010/main" val="1132686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3"/>
          <p:cNvSpPr>
            <a:spLocks noGrp="1" noChangeArrowheads="1"/>
          </p:cNvSpPr>
          <p:nvPr>
            <p:ph type="subTitle" idx="4294967295"/>
          </p:nvPr>
        </p:nvSpPr>
        <p:spPr>
          <a:xfrm>
            <a:off x="309037" y="831035"/>
            <a:ext cx="8839200" cy="5867400"/>
          </a:xfrm>
        </p:spPr>
        <p:txBody>
          <a:bodyPr/>
          <a:lstStyle/>
          <a:p>
            <a:pPr marL="342900" indent="-342900" algn="l" eaLnBrk="1" hangingPunct="1">
              <a:lnSpc>
                <a:spcPct val="110000"/>
              </a:lnSpc>
              <a:spcBef>
                <a:spcPts val="800"/>
              </a:spcBef>
            </a:pPr>
            <a:r>
              <a:rPr lang="en-US" altLang="zh-CN" sz="2400" b="1" dirty="0" smtClean="0">
                <a:solidFill>
                  <a:srgbClr val="0096D6"/>
                </a:solidFill>
                <a:latin typeface="微软雅黑" panose="020B0503020204020204" pitchFamily="34" charset="-122"/>
                <a:sym typeface="宋体" panose="02010600030101010101" pitchFamily="2" charset="-122"/>
              </a:rPr>
              <a:t>	2</a:t>
            </a:r>
            <a:r>
              <a:rPr lang="zh-CN" altLang="en-US" sz="2400" b="1" dirty="0" smtClean="0">
                <a:solidFill>
                  <a:srgbClr val="0096D6"/>
                </a:solidFill>
                <a:latin typeface="微软雅黑" panose="020B0503020204020204" pitchFamily="34" charset="-122"/>
                <a:sym typeface="宋体" panose="02010600030101010101" pitchFamily="2" charset="-122"/>
              </a:rPr>
              <a:t>） 缺陷的分类--严重程度</a:t>
            </a:r>
            <a:endParaRPr lang="en-US" altLang="zh-CN" sz="24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marL="742950" lvl="1" indent="-285750" algn="l" eaLnBrk="1" hangingPunct="1">
              <a:lnSpc>
                <a:spcPct val="110000"/>
              </a:lnSpc>
              <a:spcBef>
                <a:spcPts val="800"/>
              </a:spcBef>
              <a:buFont typeface="Arial" panose="020B0604020202020204" pitchFamily="34" charset="0"/>
              <a:buChar char="–"/>
            </a:pPr>
            <a:endParaRPr lang="en-US" altLang="zh-CN" sz="2100" dirty="0" smtClean="0">
              <a:solidFill>
                <a:srgbClr val="0096D6"/>
              </a:solidFill>
              <a:latin typeface="微软雅黑" panose="020B0503020204020204" pitchFamily="34" charset="-122"/>
              <a:sym typeface="宋体" panose="02010600030101010101" pitchFamily="2" charset="-122"/>
            </a:endParaRPr>
          </a:p>
          <a:p>
            <a:pPr lvl="1" algn="l" eaLnBrk="1" hangingPunct="1">
              <a:lnSpc>
                <a:spcPct val="110000"/>
              </a:lnSpc>
              <a:spcBef>
                <a:spcPts val="800"/>
              </a:spcBef>
            </a:pPr>
            <a:endParaRPr lang="zh-CN" altLang="en-US" sz="2100" dirty="0" smtClean="0">
              <a:solidFill>
                <a:srgbClr val="0096D6"/>
              </a:solidFill>
              <a:latin typeface="微软雅黑" panose="020B0503020204020204" pitchFamily="34" charset="-122"/>
              <a:sym typeface="宋体" panose="02010600030101010101" pitchFamily="2" charset="-122"/>
            </a:endParaRPr>
          </a:p>
        </p:txBody>
      </p:sp>
      <p:sp>
        <p:nvSpPr>
          <p:cNvPr id="43012" name="Rectangle 2"/>
          <p:cNvSpPr>
            <a:spLocks noGrp="1" noChangeArrowheads="1"/>
          </p:cNvSpPr>
          <p:nvPr/>
        </p:nvSpPr>
        <p:spPr bwMode="auto">
          <a:xfrm>
            <a:off x="8709" y="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Tx/>
              <a:buNone/>
            </a:pPr>
            <a:r>
              <a:rPr lang="en-US" altLang="zh-CN" sz="2800" b="1" dirty="0">
                <a:latin typeface="微软雅黑" panose="020B0503020204020204" pitchFamily="34" charset="-122"/>
                <a:sym typeface="HP Simplified" panose="020B0604020204020204" pitchFamily="34" charset="0"/>
              </a:rPr>
              <a:t>5.1.3 </a:t>
            </a:r>
            <a:r>
              <a:rPr lang="zh-CN" altLang="en-US" sz="2800" b="1" dirty="0">
                <a:latin typeface="微软雅黑" panose="020B0503020204020204" pitchFamily="34" charset="-122"/>
                <a:sym typeface="HP Simplified" panose="020B0604020204020204" pitchFamily="34" charset="0"/>
              </a:rPr>
              <a:t>软件缺陷分类</a:t>
            </a:r>
            <a:endParaRPr lang="zh-CN" altLang="en-US" sz="2800" dirty="0">
              <a:latin typeface="微软雅黑" panose="020B0503020204020204" pitchFamily="34" charset="-122"/>
            </a:endParaRPr>
          </a:p>
        </p:txBody>
      </p:sp>
      <p:sp>
        <p:nvSpPr>
          <p:cNvPr id="2" name="矩形 1"/>
          <p:cNvSpPr/>
          <p:nvPr/>
        </p:nvSpPr>
        <p:spPr>
          <a:xfrm>
            <a:off x="576800" y="1228171"/>
            <a:ext cx="8532275" cy="5098832"/>
          </a:xfrm>
          <a:prstGeom prst="rect">
            <a:avLst/>
          </a:prstGeom>
        </p:spPr>
        <p:txBody>
          <a:bodyPr wrap="square">
            <a:spAutoFit/>
          </a:bodyPr>
          <a:lstStyle/>
          <a:p>
            <a:pPr marL="0" indent="0">
              <a:buNone/>
            </a:pPr>
            <a:r>
              <a:rPr lang="zh-CN" altLang="en-US" sz="2000" b="1" dirty="0" smtClean="0">
                <a:solidFill>
                  <a:srgbClr val="0096D6"/>
                </a:solidFill>
                <a:latin typeface="微软雅黑" panose="020B0503020204020204" pitchFamily="34" charset="-122"/>
                <a:ea typeface="微软雅黑" panose="020B0503020204020204" pitchFamily="34" charset="-122"/>
              </a:rPr>
              <a:t>实例：</a:t>
            </a:r>
            <a:endParaRPr lang="en-US" altLang="zh-CN" sz="2000" b="1" dirty="0">
              <a:solidFill>
                <a:srgbClr val="0096D6"/>
              </a:solidFill>
              <a:latin typeface="微软雅黑" panose="020B0503020204020204" pitchFamily="34" charset="-122"/>
              <a:ea typeface="微软雅黑" panose="020B0503020204020204" pitchFamily="34" charset="-122"/>
            </a:endParaRPr>
          </a:p>
          <a:p>
            <a:pPr lvl="0" eaLnBrk="1" fontAlgn="auto" hangingPunct="1">
              <a:lnSpc>
                <a:spcPct val="150000"/>
              </a:lnSpc>
              <a:spcBef>
                <a:spcPct val="30000"/>
              </a:spcBef>
              <a:spcAft>
                <a:spcPts val="0"/>
              </a:spcAft>
            </a:pPr>
            <a:r>
              <a:rPr lang="zh-CN" altLang="en-US" sz="2000" b="1" dirty="0">
                <a:latin typeface="微软雅黑" panose="020B0503020204020204" pitchFamily="34" charset="-122"/>
                <a:ea typeface="微软雅黑" panose="020B0503020204020204" pitchFamily="34" charset="-122"/>
              </a:rPr>
              <a:t>第</a:t>
            </a:r>
            <a:r>
              <a:rPr lang="en-US" altLang="zh-CN"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级：其他缺陷，即系统辅助功能</a:t>
            </a:r>
            <a:r>
              <a:rPr lang="zh-CN" altLang="en-US" sz="2000" b="1" dirty="0" smtClean="0">
                <a:latin typeface="微软雅黑" panose="020B0503020204020204" pitchFamily="34" charset="-122"/>
                <a:ea typeface="微软雅黑" panose="020B0503020204020204" pitchFamily="34" charset="-122"/>
              </a:rPr>
              <a:t>缺陷</a:t>
            </a:r>
            <a:endParaRPr lang="zh-CN" altLang="en-US" sz="2000" b="1" dirty="0">
              <a:latin typeface="微软雅黑" panose="020B0503020204020204" pitchFamily="34" charset="-122"/>
              <a:ea typeface="微软雅黑" panose="020B0503020204020204" pitchFamily="34" charset="-122"/>
            </a:endParaRPr>
          </a:p>
          <a:p>
            <a:pPr marL="800100" lvl="1" indent="-342900" eaLnBrk="1" fontAlgn="auto" hangingPunct="1">
              <a:lnSpc>
                <a:spcPct val="150000"/>
              </a:lnSpc>
              <a:spcBef>
                <a:spcPts val="8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缺少产品使用、帮助文档、系统安装或配置方面需要信息</a:t>
            </a:r>
          </a:p>
          <a:p>
            <a:pPr marL="800100" lvl="1" indent="-342900" eaLnBrk="1" fontAlgn="auto" hangingPunct="1">
              <a:lnSpc>
                <a:spcPct val="150000"/>
              </a:lnSpc>
              <a:spcBef>
                <a:spcPts val="8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联机帮助、脱机手册与实际系统不匹配</a:t>
            </a:r>
          </a:p>
          <a:p>
            <a:pPr marL="800100" lvl="1" indent="-342900" eaLnBrk="1" fontAlgn="auto" hangingPunct="1">
              <a:lnSpc>
                <a:spcPct val="150000"/>
              </a:lnSpc>
              <a:spcBef>
                <a:spcPts val="8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系统版本说明不正确</a:t>
            </a:r>
          </a:p>
          <a:p>
            <a:pPr marL="800100" lvl="1" indent="-342900" eaLnBrk="1" fontAlgn="auto" hangingPunct="1">
              <a:lnSpc>
                <a:spcPct val="150000"/>
              </a:lnSpc>
              <a:spcBef>
                <a:spcPts val="8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长时间操作未给用户进度提示</a:t>
            </a:r>
          </a:p>
          <a:p>
            <a:pPr marL="800100" lvl="1" indent="-342900" eaLnBrk="1" fontAlgn="auto" hangingPunct="1">
              <a:lnSpc>
                <a:spcPct val="150000"/>
              </a:lnSpc>
              <a:spcBef>
                <a:spcPts val="8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提示说明未采用行业规范语言</a:t>
            </a:r>
          </a:p>
          <a:p>
            <a:pPr marL="800100" lvl="1" indent="-342900" eaLnBrk="1" fontAlgn="auto" hangingPunct="1">
              <a:lnSpc>
                <a:spcPct val="150000"/>
              </a:lnSpc>
              <a:spcBef>
                <a:spcPts val="8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显示格式不规范</a:t>
            </a:r>
          </a:p>
          <a:p>
            <a:pPr marL="800100" lvl="1" indent="-342900" eaLnBrk="1" fontAlgn="auto" hangingPunct="1">
              <a:lnSpc>
                <a:spcPct val="150000"/>
              </a:lnSpc>
              <a:spcBef>
                <a:spcPts val="8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界面不整齐</a:t>
            </a:r>
          </a:p>
          <a:p>
            <a:pPr marL="800100" lvl="1" indent="-342900" eaLnBrk="1" fontAlgn="auto" hangingPunct="1">
              <a:lnSpc>
                <a:spcPct val="150000"/>
              </a:lnSpc>
              <a:spcBef>
                <a:spcPts val="800"/>
              </a:spcBef>
              <a:spcAft>
                <a:spcPts val="0"/>
              </a:spcAft>
              <a:buFont typeface="+mj-lt"/>
              <a:buAutoNum type="arabicPeriod"/>
            </a:pPr>
            <a:r>
              <a:rPr lang="zh-CN" altLang="en-US" dirty="0">
                <a:solidFill>
                  <a:srgbClr val="1D1B10"/>
                </a:solidFill>
                <a:latin typeface="微软雅黑" panose="020B0503020204020204" pitchFamily="34" charset="-122"/>
                <a:ea typeface="微软雅黑" panose="020B0503020204020204" pitchFamily="34" charset="-122"/>
              </a:rPr>
              <a:t>软件界面、菜单位置、工具条位置、相应提示不美观，但不影响使用</a:t>
            </a:r>
          </a:p>
        </p:txBody>
      </p:sp>
    </p:spTree>
    <p:extLst>
      <p:ext uri="{BB962C8B-B14F-4D97-AF65-F5344CB8AC3E}">
        <p14:creationId xmlns:p14="http://schemas.microsoft.com/office/powerpoint/2010/main" val="3852631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88"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ext Box 3"/>
          <p:cNvSpPr txBox="1">
            <a:spLocks noChangeArrowheads="1"/>
          </p:cNvSpPr>
          <p:nvPr/>
        </p:nvSpPr>
        <p:spPr bwMode="auto">
          <a:xfrm>
            <a:off x="539750" y="1341438"/>
            <a:ext cx="4392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SzPct val="50000"/>
              <a:buFont typeface="Arial" panose="020B0604020202020204" pitchFamily="34" charset="0"/>
              <a:buNone/>
            </a:pPr>
            <a:r>
              <a:rPr lang="en-US" altLang="zh-CN" sz="2400" b="1" dirty="0">
                <a:solidFill>
                  <a:srgbClr val="0096D6"/>
                </a:solidFill>
                <a:latin typeface="微软雅黑" panose="020B0503020204020204" pitchFamily="34" charset="-122"/>
                <a:sym typeface="宋体" panose="02010600030101010101" pitchFamily="2" charset="-122"/>
              </a:rPr>
              <a:t>3</a:t>
            </a:r>
            <a:r>
              <a:rPr lang="zh-CN" altLang="en-US" sz="2400" b="1" dirty="0">
                <a:solidFill>
                  <a:srgbClr val="0096D6"/>
                </a:solidFill>
                <a:latin typeface="微软雅黑" panose="020B0503020204020204" pitchFamily="34" charset="-122"/>
                <a:sym typeface="宋体" panose="02010600030101010101" pitchFamily="2" charset="-122"/>
              </a:rPr>
              <a:t>）缺陷的分类</a:t>
            </a:r>
            <a:r>
              <a:rPr lang="en-US" altLang="zh-CN" sz="2400" b="1" dirty="0">
                <a:solidFill>
                  <a:srgbClr val="0096D6"/>
                </a:solidFill>
                <a:latin typeface="微软雅黑" panose="020B0503020204020204" pitchFamily="34" charset="-122"/>
                <a:sym typeface="宋体" panose="02010600030101010101" pitchFamily="2" charset="-122"/>
              </a:rPr>
              <a:t>—</a:t>
            </a:r>
            <a:r>
              <a:rPr lang="zh-CN" altLang="en-US" sz="2400" b="1" dirty="0">
                <a:solidFill>
                  <a:srgbClr val="0096D6"/>
                </a:solidFill>
                <a:latin typeface="微软雅黑" panose="020B0503020204020204" pitchFamily="34" charset="-122"/>
                <a:sym typeface="宋体" panose="02010600030101010101" pitchFamily="2" charset="-122"/>
              </a:rPr>
              <a:t>解决</a:t>
            </a:r>
            <a:r>
              <a:rPr lang="zh-CN" altLang="en-US" sz="2400" b="1" dirty="0" smtClean="0">
                <a:solidFill>
                  <a:srgbClr val="0096D6"/>
                </a:solidFill>
                <a:latin typeface="微软雅黑" panose="020B0503020204020204" pitchFamily="34" charset="-122"/>
                <a:sym typeface="宋体" panose="02010600030101010101" pitchFamily="2" charset="-122"/>
              </a:rPr>
              <a:t>优先级</a:t>
            </a:r>
            <a:endParaRPr lang="zh-CN" altLang="en-US" sz="2400" b="1" dirty="0">
              <a:solidFill>
                <a:srgbClr val="0096D6"/>
              </a:solidFill>
              <a:latin typeface="微软雅黑" panose="020B0503020204020204" pitchFamily="34" charset="-122"/>
              <a:sym typeface="宋体" panose="02010600030101010101" pitchFamily="2" charset="-122"/>
            </a:endParaRPr>
          </a:p>
        </p:txBody>
      </p:sp>
      <p:sp>
        <p:nvSpPr>
          <p:cNvPr id="45060" name="Rectangle 2"/>
          <p:cNvSpPr>
            <a:spLocks noGrp="1" noChangeArrowheads="1"/>
          </p:cNvSpPr>
          <p:nvPr/>
        </p:nvSpPr>
        <p:spPr bwMode="auto">
          <a:xfrm>
            <a:off x="0" y="28551"/>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Tx/>
              <a:buNone/>
            </a:pPr>
            <a:r>
              <a:rPr lang="en-US" altLang="zh-CN" sz="2800" b="1" dirty="0">
                <a:latin typeface="微软雅黑" panose="020B0503020204020204" pitchFamily="34" charset="-122"/>
                <a:sym typeface="HP Simplified" panose="020B0604020204020204" pitchFamily="34" charset="0"/>
              </a:rPr>
              <a:t>5.1.3 </a:t>
            </a:r>
            <a:r>
              <a:rPr lang="zh-CN" altLang="en-US" sz="2800" b="1" dirty="0">
                <a:latin typeface="微软雅黑" panose="020B0503020204020204" pitchFamily="34" charset="-122"/>
                <a:sym typeface="HP Simplified" panose="020B0604020204020204" pitchFamily="34" charset="0"/>
              </a:rPr>
              <a:t>软件缺陷分类</a:t>
            </a:r>
            <a:endParaRPr lang="zh-CN" altLang="en-US" sz="2800" dirty="0">
              <a:latin typeface="微软雅黑" panose="020B0503020204020204" pitchFamily="34" charset="-122"/>
            </a:endParaRPr>
          </a:p>
        </p:txBody>
      </p:sp>
      <p:graphicFrame>
        <p:nvGraphicFramePr>
          <p:cNvPr id="7" name="Diagram 6"/>
          <p:cNvGraphicFramePr/>
          <p:nvPr>
            <p:extLst>
              <p:ext uri="{D42A27DB-BD31-4B8C-83A1-F6EECF244321}">
                <p14:modId xmlns:p14="http://schemas.microsoft.com/office/powerpoint/2010/main" val="3452568417"/>
              </p:ext>
            </p:extLst>
          </p:nvPr>
        </p:nvGraphicFramePr>
        <p:xfrm>
          <a:off x="1196975" y="2019300"/>
          <a:ext cx="6096000" cy="32402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5062" name="TextBox 1"/>
          <p:cNvSpPr txBox="1">
            <a:spLocks noChangeArrowheads="1"/>
          </p:cNvSpPr>
          <p:nvPr/>
        </p:nvSpPr>
        <p:spPr bwMode="auto">
          <a:xfrm>
            <a:off x="2339845" y="5589150"/>
            <a:ext cx="41762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确定缺陷解决或修复的优先顺序</a:t>
            </a:r>
            <a:endParaRPr 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3"/>
          <p:cNvSpPr>
            <a:spLocks noGrp="1" noChangeArrowheads="1"/>
          </p:cNvSpPr>
          <p:nvPr>
            <p:ph type="subTitle" idx="4294967295"/>
          </p:nvPr>
        </p:nvSpPr>
        <p:spPr>
          <a:xfrm>
            <a:off x="0" y="1341438"/>
            <a:ext cx="3016250" cy="361950"/>
          </a:xfrm>
        </p:spPr>
        <p:txBody>
          <a:bodyPr/>
          <a:lstStyle/>
          <a:p>
            <a:pPr marL="342900" indent="-342900" algn="l" eaLnBrk="1" hangingPunct="1">
              <a:lnSpc>
                <a:spcPct val="110000"/>
              </a:lnSpc>
              <a:spcBef>
                <a:spcPts val="800"/>
              </a:spcBef>
            </a:pPr>
            <a:r>
              <a:rPr lang="en-US" altLang="zh-CN" sz="2000" b="1" dirty="0" smtClean="0">
                <a:solidFill>
                  <a:srgbClr val="0096D6"/>
                </a:solidFill>
                <a:latin typeface="微软雅黑" panose="020B0503020204020204" pitchFamily="34" charset="-122"/>
                <a:sym typeface="宋体" panose="02010600030101010101" pitchFamily="2" charset="-122"/>
              </a:rPr>
              <a:t>	</a:t>
            </a:r>
            <a:r>
              <a:rPr lang="en-US" altLang="zh-CN" sz="2400" b="1" dirty="0" smtClean="0">
                <a:solidFill>
                  <a:srgbClr val="0096D6"/>
                </a:solidFill>
                <a:latin typeface="微软雅黑" panose="020B0503020204020204" pitchFamily="34" charset="-122"/>
                <a:sym typeface="宋体" panose="02010600030101010101" pitchFamily="2" charset="-122"/>
              </a:rPr>
              <a:t>4</a:t>
            </a:r>
            <a:r>
              <a:rPr lang="zh-CN" altLang="en-US" sz="2400" b="1" dirty="0" smtClean="0">
                <a:solidFill>
                  <a:srgbClr val="0096D6"/>
                </a:solidFill>
                <a:latin typeface="微软雅黑" panose="020B0503020204020204" pitchFamily="34" charset="-122"/>
                <a:sym typeface="宋体" panose="02010600030101010101" pitchFamily="2" charset="-122"/>
              </a:rPr>
              <a:t>）</a:t>
            </a:r>
            <a:r>
              <a:rPr lang="zh-CN" sz="2400" b="1" dirty="0" smtClean="0">
                <a:solidFill>
                  <a:srgbClr val="0096D6"/>
                </a:solidFill>
                <a:latin typeface="微软雅黑" panose="020B0503020204020204" pitchFamily="34" charset="-122"/>
                <a:sym typeface="宋体" panose="02010600030101010101" pitchFamily="2" charset="-122"/>
              </a:rPr>
              <a:t>缺陷</a:t>
            </a:r>
            <a:r>
              <a:rPr lang="zh-CN" altLang="en-US" sz="2400" b="1" dirty="0" smtClean="0">
                <a:solidFill>
                  <a:srgbClr val="0096D6"/>
                </a:solidFill>
                <a:latin typeface="微软雅黑" panose="020B0503020204020204" pitchFamily="34" charset="-122"/>
                <a:sym typeface="宋体" panose="02010600030101010101" pitchFamily="2" charset="-122"/>
              </a:rPr>
              <a:t>来源</a:t>
            </a:r>
            <a:endParaRPr lang="zh-CN" sz="2400" b="1" dirty="0" smtClean="0">
              <a:solidFill>
                <a:srgbClr val="0096D6"/>
              </a:solidFill>
              <a:latin typeface="微软雅黑" panose="020B0503020204020204" pitchFamily="34" charset="-122"/>
              <a:sym typeface="宋体" panose="02010600030101010101" pitchFamily="2" charset="-122"/>
            </a:endParaRPr>
          </a:p>
        </p:txBody>
      </p:sp>
      <p:sp>
        <p:nvSpPr>
          <p:cNvPr id="47108" name="Rectangle 2"/>
          <p:cNvSpPr>
            <a:spLocks noGrp="1" noChangeArrowheads="1"/>
          </p:cNvSpPr>
          <p:nvPr/>
        </p:nvSpPr>
        <p:spPr bwMode="auto">
          <a:xfrm>
            <a:off x="0" y="-477"/>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Tx/>
              <a:buNone/>
            </a:pPr>
            <a:r>
              <a:rPr lang="en-US" altLang="zh-CN" sz="2800" b="1" dirty="0">
                <a:latin typeface="微软雅黑" panose="020B0503020204020204" pitchFamily="34" charset="-122"/>
                <a:sym typeface="HP Simplified" panose="020B0604020204020204" pitchFamily="34" charset="0"/>
              </a:rPr>
              <a:t>5.1.3 </a:t>
            </a:r>
            <a:r>
              <a:rPr lang="zh-CN" altLang="en-US" sz="2800" b="1" dirty="0">
                <a:latin typeface="微软雅黑" panose="020B0503020204020204" pitchFamily="34" charset="-122"/>
                <a:sym typeface="HP Simplified" panose="020B0604020204020204" pitchFamily="34" charset="0"/>
              </a:rPr>
              <a:t>软件缺陷分类</a:t>
            </a:r>
            <a:endParaRPr lang="zh-CN" altLang="en-US" sz="2800" dirty="0">
              <a:latin typeface="微软雅黑" panose="020B0503020204020204" pitchFamily="34" charset="-122"/>
            </a:endParaRPr>
          </a:p>
        </p:txBody>
      </p:sp>
      <p:grpSp>
        <p:nvGrpSpPr>
          <p:cNvPr id="7" name="Group 6"/>
          <p:cNvGrpSpPr/>
          <p:nvPr/>
        </p:nvGrpSpPr>
        <p:grpSpPr>
          <a:xfrm>
            <a:off x="3203905" y="1703678"/>
            <a:ext cx="4053840" cy="685165"/>
            <a:chOff x="1228486" y="1270"/>
            <a:chExt cx="4053840" cy="829627"/>
          </a:xfrm>
          <a:solidFill>
            <a:schemeClr val="accent2">
              <a:lumMod val="60000"/>
              <a:lumOff val="40000"/>
            </a:schemeClr>
          </a:solidFill>
          <a:scene3d>
            <a:camera prst="orthographicFront"/>
            <a:lightRig rig="chilly" dir="t"/>
          </a:scene3d>
        </p:grpSpPr>
        <p:sp>
          <p:nvSpPr>
            <p:cNvPr id="17" name="Pentagon 16"/>
            <p:cNvSpPr/>
            <p:nvPr/>
          </p:nvSpPr>
          <p:spPr>
            <a:xfrm rot="10800000">
              <a:off x="1228486" y="1270"/>
              <a:ext cx="4053840" cy="829627"/>
            </a:xfrm>
            <a:prstGeom prst="homePlate">
              <a:avLst/>
            </a:prstGeom>
            <a:grpFill/>
            <a:sp3d prstMaterial="translucentPowder">
              <a:bevelT w="127000" h="25400" prst="softRound"/>
            </a:sp3d>
          </p:spPr>
          <p:style>
            <a:lnRef idx="0">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8" name="Pentagon 4"/>
            <p:cNvSpPr/>
            <p:nvPr/>
          </p:nvSpPr>
          <p:spPr>
            <a:xfrm rot="21600000">
              <a:off x="1435893" y="1270"/>
              <a:ext cx="3846433" cy="829627"/>
            </a:xfrm>
            <a:prstGeom prst="rect">
              <a:avLst/>
            </a:prstGeom>
            <a:grpFill/>
            <a:sp3d/>
          </p:spPr>
          <p:style>
            <a:lnRef idx="0">
              <a:scrgbClr r="0" g="0" b="0"/>
            </a:lnRef>
            <a:fillRef idx="0">
              <a:scrgbClr r="0" g="0" b="0"/>
            </a:fillRef>
            <a:effectRef idx="0">
              <a:scrgbClr r="0" g="0" b="0"/>
            </a:effectRef>
            <a:fontRef idx="minor">
              <a:schemeClr val="lt1"/>
            </a:fontRef>
          </p:style>
          <p:txBody>
            <a:bodyPr lIns="365843" tIns="76200" rIns="142240" bIns="76200" spcCol="1270" anchor="ctr"/>
            <a:lstStyle/>
            <a:p>
              <a:pPr algn="ctr" defTabSz="889000" eaLnBrk="1" hangingPunct="1">
                <a:lnSpc>
                  <a:spcPct val="90000"/>
                </a:lnSpc>
                <a:spcAft>
                  <a:spcPct val="35000"/>
                </a:spcAft>
                <a:defRPr/>
              </a:pPr>
              <a:r>
                <a:rPr lang="en-US" altLang="zh-CN" sz="2000" dirty="0">
                  <a:solidFill>
                    <a:schemeClr val="tx1"/>
                  </a:solidFill>
                  <a:latin typeface="微软雅黑" pitchFamily="34" charset="-122"/>
                  <a:ea typeface="微软雅黑" panose="020B0503020204020204" pitchFamily="34" charset="-122"/>
                </a:rPr>
                <a:t>Requirement</a:t>
              </a:r>
              <a:endParaRPr lang="zh-CN" altLang="en-US" sz="2000" dirty="0">
                <a:solidFill>
                  <a:schemeClr val="tx1"/>
                </a:solidFill>
                <a:latin typeface="微软雅黑" pitchFamily="34" charset="-122"/>
                <a:ea typeface="微软雅黑" panose="020B0503020204020204" pitchFamily="34" charset="-122"/>
              </a:endParaRPr>
            </a:p>
          </p:txBody>
        </p:sp>
      </p:grpSp>
      <p:grpSp>
        <p:nvGrpSpPr>
          <p:cNvPr id="8" name="Group 7"/>
          <p:cNvGrpSpPr/>
          <p:nvPr/>
        </p:nvGrpSpPr>
        <p:grpSpPr>
          <a:xfrm>
            <a:off x="3203905" y="2636945"/>
            <a:ext cx="4053840" cy="685165"/>
            <a:chOff x="1228486" y="1078547"/>
            <a:chExt cx="4053840" cy="829627"/>
          </a:xfrm>
          <a:solidFill>
            <a:schemeClr val="accent2">
              <a:lumMod val="60000"/>
              <a:lumOff val="40000"/>
            </a:schemeClr>
          </a:solidFill>
          <a:scene3d>
            <a:camera prst="orthographicFront"/>
            <a:lightRig rig="chilly" dir="t"/>
          </a:scene3d>
        </p:grpSpPr>
        <p:sp>
          <p:nvSpPr>
            <p:cNvPr id="15" name="Pentagon 14"/>
            <p:cNvSpPr/>
            <p:nvPr/>
          </p:nvSpPr>
          <p:spPr>
            <a:xfrm rot="10800000">
              <a:off x="1228486" y="1078547"/>
              <a:ext cx="4053840" cy="829627"/>
            </a:xfrm>
            <a:prstGeom prst="homePlate">
              <a:avLst/>
            </a:prstGeom>
            <a:grpFill/>
            <a:sp3d prstMaterial="translucentPowder">
              <a:bevelT w="127000" h="25400" prst="softRound"/>
            </a:sp3d>
          </p:spPr>
          <p:style>
            <a:lnRef idx="0">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6" name="Pentagon 6"/>
            <p:cNvSpPr/>
            <p:nvPr/>
          </p:nvSpPr>
          <p:spPr>
            <a:xfrm rot="21600000">
              <a:off x="1435893" y="1078547"/>
              <a:ext cx="3846433" cy="829627"/>
            </a:xfrm>
            <a:prstGeom prst="rect">
              <a:avLst/>
            </a:prstGeom>
            <a:grpFill/>
            <a:sp3d/>
          </p:spPr>
          <p:style>
            <a:lnRef idx="0">
              <a:scrgbClr r="0" g="0" b="0"/>
            </a:lnRef>
            <a:fillRef idx="0">
              <a:scrgbClr r="0" g="0" b="0"/>
            </a:fillRef>
            <a:effectRef idx="0">
              <a:scrgbClr r="0" g="0" b="0"/>
            </a:effectRef>
            <a:fontRef idx="minor">
              <a:schemeClr val="lt1"/>
            </a:fontRef>
          </p:style>
          <p:txBody>
            <a:bodyPr lIns="365843" tIns="76200" rIns="142240" bIns="76200" spcCol="1270" anchor="ctr"/>
            <a:lstStyle/>
            <a:p>
              <a:pPr algn="ctr" defTabSz="889000" eaLnBrk="1" hangingPunct="1">
                <a:lnSpc>
                  <a:spcPct val="90000"/>
                </a:lnSpc>
                <a:spcAft>
                  <a:spcPct val="35000"/>
                </a:spcAft>
                <a:defRPr/>
              </a:pPr>
              <a:r>
                <a:rPr lang="en-US" altLang="zh-CN" sz="2000" dirty="0">
                  <a:solidFill>
                    <a:schemeClr val="tx1"/>
                  </a:solidFill>
                  <a:latin typeface="微软雅黑" pitchFamily="34" charset="-122"/>
                  <a:ea typeface="微软雅黑" panose="020B0503020204020204" pitchFamily="34" charset="-122"/>
                </a:rPr>
                <a:t>Architecture</a:t>
              </a:r>
              <a:endParaRPr lang="zh-CN" altLang="en-US" sz="2000" dirty="0">
                <a:solidFill>
                  <a:schemeClr val="tx1"/>
                </a:solidFill>
                <a:latin typeface="微软雅黑" pitchFamily="34" charset="-122"/>
                <a:ea typeface="微软雅黑" panose="020B0503020204020204" pitchFamily="34" charset="-122"/>
              </a:endParaRPr>
            </a:p>
          </p:txBody>
        </p:sp>
      </p:grpSp>
      <p:grpSp>
        <p:nvGrpSpPr>
          <p:cNvPr id="9" name="Group 8"/>
          <p:cNvGrpSpPr/>
          <p:nvPr/>
        </p:nvGrpSpPr>
        <p:grpSpPr>
          <a:xfrm>
            <a:off x="3203905" y="3573010"/>
            <a:ext cx="4053840" cy="685165"/>
            <a:chOff x="1228486" y="2155825"/>
            <a:chExt cx="4053840" cy="829627"/>
          </a:xfrm>
          <a:solidFill>
            <a:schemeClr val="accent2">
              <a:lumMod val="60000"/>
              <a:lumOff val="40000"/>
            </a:schemeClr>
          </a:solidFill>
          <a:scene3d>
            <a:camera prst="orthographicFront"/>
            <a:lightRig rig="chilly" dir="t"/>
          </a:scene3d>
        </p:grpSpPr>
        <p:sp>
          <p:nvSpPr>
            <p:cNvPr id="13" name="Pentagon 12"/>
            <p:cNvSpPr/>
            <p:nvPr/>
          </p:nvSpPr>
          <p:spPr>
            <a:xfrm rot="10800000">
              <a:off x="1228486" y="2155825"/>
              <a:ext cx="4053840" cy="829627"/>
            </a:xfrm>
            <a:prstGeom prst="homePlate">
              <a:avLst/>
            </a:prstGeom>
            <a:grpFill/>
            <a:sp3d prstMaterial="translucentPowder">
              <a:bevelT w="127000" h="25400" prst="softRound"/>
            </a:sp3d>
          </p:spPr>
          <p:style>
            <a:lnRef idx="0">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4" name="Pentagon 8"/>
            <p:cNvSpPr/>
            <p:nvPr/>
          </p:nvSpPr>
          <p:spPr>
            <a:xfrm rot="21600000">
              <a:off x="1435893" y="2155825"/>
              <a:ext cx="3846433" cy="829627"/>
            </a:xfrm>
            <a:prstGeom prst="rect">
              <a:avLst/>
            </a:prstGeom>
            <a:grpFill/>
            <a:sp3d/>
          </p:spPr>
          <p:style>
            <a:lnRef idx="0">
              <a:scrgbClr r="0" g="0" b="0"/>
            </a:lnRef>
            <a:fillRef idx="0">
              <a:scrgbClr r="0" g="0" b="0"/>
            </a:fillRef>
            <a:effectRef idx="0">
              <a:scrgbClr r="0" g="0" b="0"/>
            </a:effectRef>
            <a:fontRef idx="minor">
              <a:schemeClr val="lt1"/>
            </a:fontRef>
          </p:style>
          <p:txBody>
            <a:bodyPr lIns="365843" tIns="76200" rIns="142240" bIns="76200" spcCol="1270" anchor="ctr"/>
            <a:lstStyle/>
            <a:p>
              <a:pPr algn="ctr" defTabSz="889000" eaLnBrk="1" hangingPunct="1">
                <a:lnSpc>
                  <a:spcPct val="90000"/>
                </a:lnSpc>
                <a:spcAft>
                  <a:spcPct val="35000"/>
                </a:spcAft>
                <a:defRPr/>
              </a:pPr>
              <a:r>
                <a:rPr lang="en-US" altLang="zh-CN" sz="2000" dirty="0">
                  <a:solidFill>
                    <a:schemeClr val="tx1"/>
                  </a:solidFill>
                  <a:latin typeface="微软雅黑" pitchFamily="34" charset="-122"/>
                  <a:ea typeface="微软雅黑" panose="020B0503020204020204" pitchFamily="34" charset="-122"/>
                </a:rPr>
                <a:t>Design</a:t>
              </a:r>
              <a:endParaRPr lang="zh-CN" altLang="en-US" sz="2000" dirty="0">
                <a:solidFill>
                  <a:schemeClr val="tx1"/>
                </a:solidFill>
                <a:latin typeface="微软雅黑" pitchFamily="34" charset="-122"/>
                <a:ea typeface="微软雅黑" panose="020B0503020204020204" pitchFamily="34" charset="-122"/>
              </a:endParaRPr>
            </a:p>
          </p:txBody>
        </p:sp>
      </p:grpSp>
      <p:grpSp>
        <p:nvGrpSpPr>
          <p:cNvPr id="10" name="Group 9"/>
          <p:cNvGrpSpPr/>
          <p:nvPr/>
        </p:nvGrpSpPr>
        <p:grpSpPr>
          <a:xfrm>
            <a:off x="3203905" y="4509075"/>
            <a:ext cx="4053840" cy="685165"/>
            <a:chOff x="1228486" y="3233102"/>
            <a:chExt cx="4053840" cy="829627"/>
          </a:xfrm>
          <a:solidFill>
            <a:schemeClr val="accent2">
              <a:lumMod val="60000"/>
              <a:lumOff val="40000"/>
            </a:schemeClr>
          </a:solidFill>
          <a:scene3d>
            <a:camera prst="orthographicFront"/>
            <a:lightRig rig="chilly" dir="t"/>
          </a:scene3d>
        </p:grpSpPr>
        <p:sp>
          <p:nvSpPr>
            <p:cNvPr id="11" name="Pentagon 10"/>
            <p:cNvSpPr/>
            <p:nvPr/>
          </p:nvSpPr>
          <p:spPr>
            <a:xfrm rot="10800000">
              <a:off x="1228486" y="3233102"/>
              <a:ext cx="4053840" cy="829627"/>
            </a:xfrm>
            <a:prstGeom prst="homePlate">
              <a:avLst/>
            </a:prstGeom>
            <a:grpFill/>
            <a:sp3d prstMaterial="translucentPowder">
              <a:bevelT w="127000" h="25400" prst="softRound"/>
            </a:sp3d>
          </p:spPr>
          <p:style>
            <a:lnRef idx="0">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2" name="Pentagon 10"/>
            <p:cNvSpPr/>
            <p:nvPr/>
          </p:nvSpPr>
          <p:spPr>
            <a:xfrm rot="21600000">
              <a:off x="1435893" y="3233102"/>
              <a:ext cx="3846433" cy="829627"/>
            </a:xfrm>
            <a:prstGeom prst="rect">
              <a:avLst/>
            </a:prstGeom>
            <a:grpFill/>
            <a:sp3d/>
          </p:spPr>
          <p:style>
            <a:lnRef idx="0">
              <a:scrgbClr r="0" g="0" b="0"/>
            </a:lnRef>
            <a:fillRef idx="0">
              <a:scrgbClr r="0" g="0" b="0"/>
            </a:fillRef>
            <a:effectRef idx="0">
              <a:scrgbClr r="0" g="0" b="0"/>
            </a:effectRef>
            <a:fontRef idx="minor">
              <a:schemeClr val="lt1"/>
            </a:fontRef>
          </p:style>
          <p:txBody>
            <a:bodyPr lIns="365843" tIns="76200" rIns="142240" bIns="76200" spcCol="1270" anchor="ctr"/>
            <a:lstStyle/>
            <a:p>
              <a:pPr algn="ctr" defTabSz="889000" eaLnBrk="1" hangingPunct="1">
                <a:lnSpc>
                  <a:spcPct val="90000"/>
                </a:lnSpc>
                <a:spcAft>
                  <a:spcPct val="35000"/>
                </a:spcAft>
                <a:defRPr/>
              </a:pPr>
              <a:r>
                <a:rPr lang="en-US" altLang="zh-CN" sz="2000" dirty="0">
                  <a:solidFill>
                    <a:schemeClr val="tx1"/>
                  </a:solidFill>
                  <a:latin typeface="微软雅黑" pitchFamily="34" charset="-122"/>
                  <a:ea typeface="微软雅黑" panose="020B0503020204020204" pitchFamily="34" charset="-122"/>
                </a:rPr>
                <a:t>Code</a:t>
              </a:r>
              <a:endParaRPr lang="zh-CN" altLang="en-US" sz="2000" dirty="0">
                <a:solidFill>
                  <a:schemeClr val="tx1"/>
                </a:solidFill>
                <a:latin typeface="微软雅黑" pitchFamily="34" charset="-122"/>
                <a:ea typeface="微软雅黑" panose="020B0503020204020204" pitchFamily="34" charset="-122"/>
              </a:endParaRPr>
            </a:p>
          </p:txBody>
        </p:sp>
      </p:grpSp>
      <p:grpSp>
        <p:nvGrpSpPr>
          <p:cNvPr id="19" name="Group 18"/>
          <p:cNvGrpSpPr/>
          <p:nvPr/>
        </p:nvGrpSpPr>
        <p:grpSpPr>
          <a:xfrm>
            <a:off x="3168475" y="5445140"/>
            <a:ext cx="4053840" cy="685165"/>
            <a:chOff x="1228486" y="3233102"/>
            <a:chExt cx="4053840" cy="829627"/>
          </a:xfrm>
          <a:solidFill>
            <a:schemeClr val="accent2">
              <a:lumMod val="60000"/>
              <a:lumOff val="40000"/>
            </a:schemeClr>
          </a:solidFill>
          <a:scene3d>
            <a:camera prst="orthographicFront"/>
            <a:lightRig rig="chilly" dir="t"/>
          </a:scene3d>
        </p:grpSpPr>
        <p:sp>
          <p:nvSpPr>
            <p:cNvPr id="20" name="Pentagon 19"/>
            <p:cNvSpPr/>
            <p:nvPr/>
          </p:nvSpPr>
          <p:spPr>
            <a:xfrm rot="10800000">
              <a:off x="1228486" y="3233102"/>
              <a:ext cx="4053840" cy="829627"/>
            </a:xfrm>
            <a:prstGeom prst="homePlate">
              <a:avLst/>
            </a:prstGeom>
            <a:grpFill/>
            <a:sp3d prstMaterial="translucentPowder">
              <a:bevelT w="127000" h="25400" prst="softRound"/>
            </a:sp3d>
          </p:spPr>
          <p:style>
            <a:lnRef idx="0">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1" name="Pentagon 10"/>
            <p:cNvSpPr/>
            <p:nvPr/>
          </p:nvSpPr>
          <p:spPr>
            <a:xfrm rot="21600000">
              <a:off x="1435893" y="3233102"/>
              <a:ext cx="3846433" cy="829627"/>
            </a:xfrm>
            <a:prstGeom prst="rect">
              <a:avLst/>
            </a:prstGeom>
            <a:grpFill/>
            <a:sp3d/>
          </p:spPr>
          <p:style>
            <a:lnRef idx="0">
              <a:scrgbClr r="0" g="0" b="0"/>
            </a:lnRef>
            <a:fillRef idx="0">
              <a:scrgbClr r="0" g="0" b="0"/>
            </a:fillRef>
            <a:effectRef idx="0">
              <a:scrgbClr r="0" g="0" b="0"/>
            </a:effectRef>
            <a:fontRef idx="minor">
              <a:schemeClr val="lt1"/>
            </a:fontRef>
          </p:style>
          <p:txBody>
            <a:bodyPr lIns="365843" tIns="76200" rIns="142240" bIns="76200" spcCol="1270" anchor="ctr"/>
            <a:lstStyle/>
            <a:p>
              <a:pPr algn="ctr" defTabSz="889000" eaLnBrk="1" hangingPunct="1">
                <a:lnSpc>
                  <a:spcPct val="90000"/>
                </a:lnSpc>
                <a:spcAft>
                  <a:spcPct val="35000"/>
                </a:spcAft>
                <a:defRPr/>
              </a:pPr>
              <a:r>
                <a:rPr lang="en-US" altLang="zh-CN" sz="2000" dirty="0">
                  <a:solidFill>
                    <a:schemeClr val="tx1"/>
                  </a:solidFill>
                  <a:latin typeface="微软雅黑" pitchFamily="34" charset="-122"/>
                  <a:ea typeface="微软雅黑" panose="020B0503020204020204" pitchFamily="34" charset="-122"/>
                </a:rPr>
                <a:t>Test</a:t>
              </a:r>
              <a:r>
                <a:rPr lang="zh-CN" altLang="en-US" sz="2000" dirty="0">
                  <a:solidFill>
                    <a:schemeClr val="tx1"/>
                  </a:solidFill>
                  <a:latin typeface="微软雅黑" pitchFamily="34" charset="-122"/>
                  <a:ea typeface="微软雅黑" panose="020B0503020204020204" pitchFamily="34" charset="-122"/>
                </a:rPr>
                <a:t>（漏测）</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descr="HP_Blue_RGB_150_S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2"/>
          <p:cNvSpPr>
            <a:spLocks noChangeArrowheads="1"/>
          </p:cNvSpPr>
          <p:nvPr/>
        </p:nvSpPr>
        <p:spPr bwMode="auto">
          <a:xfrm>
            <a:off x="-36320" y="188775"/>
            <a:ext cx="8229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Tx/>
              <a:buNone/>
            </a:pPr>
            <a:r>
              <a:rPr lang="en-US" altLang="zh-CN" sz="2800" b="1">
                <a:latin typeface="微软雅黑" panose="020B0503020204020204" pitchFamily="34" charset="-122"/>
                <a:sym typeface="HP Simplified" panose="020B0604020204020204" pitchFamily="34" charset="0"/>
              </a:rPr>
              <a:t>5.1.3 </a:t>
            </a:r>
            <a:r>
              <a:rPr lang="zh-CN" altLang="en-US" sz="2800" b="1">
                <a:latin typeface="微软雅黑" panose="020B0503020204020204" pitchFamily="34" charset="-122"/>
                <a:sym typeface="HP Simplified" panose="020B0604020204020204" pitchFamily="34" charset="0"/>
              </a:rPr>
              <a:t>软件缺陷分类</a:t>
            </a:r>
            <a:endParaRPr lang="zh-CN" altLang="en-US" sz="2800">
              <a:latin typeface="微软雅黑" panose="020B0503020204020204" pitchFamily="34" charset="-122"/>
            </a:endParaRPr>
          </a:p>
        </p:txBody>
      </p:sp>
      <p:sp>
        <p:nvSpPr>
          <p:cNvPr id="11" name="Rectangle 3"/>
          <p:cNvSpPr txBox="1">
            <a:spLocks noChangeArrowheads="1"/>
          </p:cNvSpPr>
          <p:nvPr/>
        </p:nvSpPr>
        <p:spPr bwMode="auto">
          <a:xfrm>
            <a:off x="34925" y="1125538"/>
            <a:ext cx="9067800" cy="5400675"/>
          </a:xfrm>
          <a:prstGeom prst="rect">
            <a:avLst/>
          </a:prstGeom>
          <a:noFill/>
          <a:ln w="9525">
            <a:noFill/>
            <a:miter lim="800000"/>
            <a:headEnd/>
            <a:tailEnd/>
          </a:ln>
        </p:spPr>
        <p:txBody>
          <a:bodyPr/>
          <a:lstStyle/>
          <a:p>
            <a:pPr eaLnBrk="1" hangingPunct="1">
              <a:buSzPct val="50000"/>
              <a:buFont typeface="Arial" pitchFamily="34" charset="0"/>
              <a:buNone/>
              <a:defRPr/>
            </a:pPr>
            <a:r>
              <a:rPr lang="en-US" altLang="zh-CN" sz="2400" b="1" dirty="0">
                <a:solidFill>
                  <a:srgbClr val="0096D6"/>
                </a:solidFill>
                <a:latin typeface="微软雅黑" pitchFamily="34" charset="-122"/>
                <a:ea typeface="微软雅黑" pitchFamily="34" charset="-122"/>
                <a:sym typeface="宋体" pitchFamily="2" charset="-122"/>
              </a:rPr>
              <a:t>      5) </a:t>
            </a:r>
            <a:r>
              <a:rPr lang="zh-CN" altLang="en-US" sz="2400" b="1" dirty="0">
                <a:solidFill>
                  <a:srgbClr val="0096D6"/>
                </a:solidFill>
                <a:latin typeface="微软雅黑" pitchFamily="34" charset="-122"/>
                <a:ea typeface="微软雅黑" pitchFamily="34" charset="-122"/>
                <a:sym typeface="宋体" pitchFamily="2" charset="-122"/>
              </a:rPr>
              <a:t>缺陷的分类--缺陷根源</a:t>
            </a:r>
            <a:endParaRPr lang="en-US" altLang="zh-CN" sz="2400" b="1" dirty="0">
              <a:solidFill>
                <a:srgbClr val="0096D6"/>
              </a:solidFill>
              <a:latin typeface="微软雅黑" pitchFamily="34" charset="-122"/>
              <a:ea typeface="微软雅黑" pitchFamily="34" charset="-122"/>
              <a:sym typeface="宋体" pitchFamily="2" charset="-122"/>
            </a:endParaRPr>
          </a:p>
          <a:p>
            <a:pPr eaLnBrk="1" hangingPunct="1">
              <a:buSzPct val="50000"/>
              <a:buFont typeface="Arial" pitchFamily="34" charset="0"/>
              <a:buNone/>
              <a:defRPr/>
            </a:pPr>
            <a:endParaRPr lang="zh-CN" altLang="en-US" sz="2000" b="1" dirty="0">
              <a:solidFill>
                <a:srgbClr val="0096D6"/>
              </a:solidFill>
              <a:latin typeface="微软雅黑" pitchFamily="34" charset="-122"/>
              <a:ea typeface="微软雅黑" pitchFamily="34" charset="-122"/>
              <a:sym typeface="宋体" pitchFamily="2" charset="-122"/>
            </a:endParaRPr>
          </a:p>
          <a:p>
            <a:pPr marL="742950" lvl="1" indent="-285750" eaLnBrk="1" hangingPunct="1">
              <a:lnSpc>
                <a:spcPct val="105000"/>
              </a:lnSpc>
              <a:spcBef>
                <a:spcPts val="800"/>
              </a:spcBef>
              <a:buFont typeface="Arial" pitchFamily="34" charset="0"/>
              <a:buChar char="–"/>
              <a:defRPr/>
            </a:pPr>
            <a:r>
              <a:rPr lang="zh-CN" altLang="en-US" sz="2000" kern="0" dirty="0">
                <a:latin typeface="微软雅黑" pitchFamily="34" charset="-122"/>
                <a:ea typeface="微软雅黑" pitchFamily="34" charset="-122"/>
                <a:sym typeface="宋体" pitchFamily="2" charset="-122"/>
              </a:rPr>
              <a:t>测试策略</a:t>
            </a:r>
            <a:endParaRPr lang="en-US" altLang="zh-CN" sz="2000" kern="0" dirty="0">
              <a:latin typeface="微软雅黑" pitchFamily="34" charset="-122"/>
              <a:ea typeface="微软雅黑" pitchFamily="34" charset="-122"/>
              <a:sym typeface="宋体" pitchFamily="2" charset="-122"/>
            </a:endParaRPr>
          </a:p>
          <a:p>
            <a:pPr marL="742950" lvl="1" indent="-285750" eaLnBrk="1" hangingPunct="1">
              <a:lnSpc>
                <a:spcPct val="105000"/>
              </a:lnSpc>
              <a:spcBef>
                <a:spcPts val="800"/>
              </a:spcBef>
              <a:buFont typeface="Arial" pitchFamily="34" charset="0"/>
              <a:buChar char="–"/>
              <a:defRPr/>
            </a:pPr>
            <a:r>
              <a:rPr lang="zh-CN" altLang="en-US" sz="2000" kern="0" dirty="0">
                <a:latin typeface="微软雅黑" pitchFamily="34" charset="-122"/>
                <a:ea typeface="微软雅黑" pitchFamily="34" charset="-122"/>
                <a:sym typeface="宋体" pitchFamily="2" charset="-122"/>
              </a:rPr>
              <a:t>过程、工具和方法</a:t>
            </a:r>
            <a:endParaRPr lang="en-US" altLang="zh-CN" sz="2000" kern="0" dirty="0">
              <a:latin typeface="微软雅黑" pitchFamily="34" charset="-122"/>
              <a:ea typeface="微软雅黑" pitchFamily="34" charset="-122"/>
              <a:sym typeface="宋体" pitchFamily="2" charset="-122"/>
            </a:endParaRPr>
          </a:p>
          <a:p>
            <a:pPr marL="742950" lvl="1" indent="-285750" eaLnBrk="1" hangingPunct="1">
              <a:lnSpc>
                <a:spcPct val="105000"/>
              </a:lnSpc>
              <a:spcBef>
                <a:spcPts val="800"/>
              </a:spcBef>
              <a:buFont typeface="Arial" pitchFamily="34" charset="0"/>
              <a:buChar char="–"/>
              <a:defRPr/>
            </a:pPr>
            <a:r>
              <a:rPr lang="zh-CN" altLang="en-US" sz="2000" kern="0" dirty="0">
                <a:latin typeface="微软雅黑" pitchFamily="34" charset="-122"/>
                <a:ea typeface="微软雅黑" pitchFamily="34" charset="-122"/>
                <a:sym typeface="宋体" pitchFamily="2" charset="-122"/>
              </a:rPr>
              <a:t>团队</a:t>
            </a:r>
            <a:r>
              <a:rPr lang="en-US" altLang="zh-CN" sz="2000" kern="0" dirty="0">
                <a:latin typeface="微软雅黑" pitchFamily="34" charset="-122"/>
                <a:ea typeface="微软雅黑" pitchFamily="34" charset="-122"/>
                <a:sym typeface="宋体" pitchFamily="2" charset="-122"/>
              </a:rPr>
              <a:t>/</a:t>
            </a:r>
            <a:r>
              <a:rPr lang="zh-CN" altLang="en-US" sz="2000" kern="0" dirty="0">
                <a:latin typeface="微软雅黑" pitchFamily="34" charset="-122"/>
                <a:ea typeface="微软雅黑" pitchFamily="34" charset="-122"/>
                <a:sym typeface="宋体" pitchFamily="2" charset="-122"/>
              </a:rPr>
              <a:t>人</a:t>
            </a:r>
            <a:endParaRPr lang="en-US" altLang="zh-CN" sz="2000" kern="0" dirty="0">
              <a:latin typeface="微软雅黑" pitchFamily="34" charset="-122"/>
              <a:ea typeface="微软雅黑" pitchFamily="34" charset="-122"/>
              <a:sym typeface="宋体" pitchFamily="2" charset="-122"/>
            </a:endParaRPr>
          </a:p>
          <a:p>
            <a:pPr marL="742950" lvl="1" indent="-285750" eaLnBrk="1" hangingPunct="1">
              <a:lnSpc>
                <a:spcPct val="105000"/>
              </a:lnSpc>
              <a:spcBef>
                <a:spcPts val="800"/>
              </a:spcBef>
              <a:buFont typeface="Arial" pitchFamily="34" charset="0"/>
              <a:buChar char="–"/>
              <a:defRPr/>
            </a:pPr>
            <a:r>
              <a:rPr lang="zh-CN" altLang="en-US" sz="2000" kern="0" dirty="0">
                <a:latin typeface="微软雅黑" pitchFamily="34" charset="-122"/>
                <a:ea typeface="微软雅黑" pitchFamily="34" charset="-122"/>
                <a:sym typeface="宋体" pitchFamily="2" charset="-122"/>
              </a:rPr>
              <a:t>缺乏组织和通信</a:t>
            </a:r>
            <a:endParaRPr lang="en-US" altLang="zh-CN" sz="2000" kern="0" dirty="0">
              <a:latin typeface="微软雅黑" pitchFamily="34" charset="-122"/>
              <a:ea typeface="微软雅黑" pitchFamily="34" charset="-122"/>
              <a:sym typeface="宋体" pitchFamily="2" charset="-122"/>
            </a:endParaRPr>
          </a:p>
          <a:p>
            <a:pPr marL="742950" lvl="1" indent="-285750" eaLnBrk="1" hangingPunct="1">
              <a:lnSpc>
                <a:spcPct val="105000"/>
              </a:lnSpc>
              <a:spcBef>
                <a:spcPts val="800"/>
              </a:spcBef>
              <a:buFont typeface="Arial" pitchFamily="34" charset="0"/>
              <a:buChar char="–"/>
              <a:defRPr/>
            </a:pPr>
            <a:r>
              <a:rPr lang="zh-CN" altLang="en-US" sz="2000" kern="0" dirty="0">
                <a:latin typeface="微软雅黑" pitchFamily="34" charset="-122"/>
                <a:ea typeface="微软雅黑" pitchFamily="34" charset="-122"/>
                <a:sym typeface="宋体" pitchFamily="2" charset="-122"/>
              </a:rPr>
              <a:t>硬件、软件、工作环境等</a:t>
            </a:r>
            <a:endParaRPr lang="en-US" altLang="zh-CN" sz="2000" kern="0" dirty="0">
              <a:latin typeface="微软雅黑" pitchFamily="34" charset="-122"/>
              <a:ea typeface="微软雅黑" pitchFamily="34" charset="-122"/>
              <a:sym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noChangeArrowheads="1"/>
          </p:cNvSpPr>
          <p:nvPr>
            <p:ph type="title"/>
          </p:nvPr>
        </p:nvSpPr>
        <p:spPr>
          <a:xfrm>
            <a:off x="-1417570" y="29029"/>
            <a:ext cx="6324600" cy="762000"/>
          </a:xfrm>
        </p:spPr>
        <p:txBody>
          <a:bodyPr/>
          <a:lstStyle/>
          <a:p>
            <a:r>
              <a:rPr lang="en-US" altLang="zh-CN" sz="28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5.1.4 </a:t>
            </a:r>
            <a:r>
              <a:rPr lang="zh-CN" altLang="en-US" sz="28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软件缺陷管理</a:t>
            </a:r>
          </a:p>
        </p:txBody>
      </p:sp>
      <p:sp>
        <p:nvSpPr>
          <p:cNvPr id="6147" name="Text Placeholder 6"/>
          <p:cNvSpPr>
            <a:spLocks noGrp="1" noChangeArrowheads="1"/>
          </p:cNvSpPr>
          <p:nvPr>
            <p:ph idx="4294967295"/>
          </p:nvPr>
        </p:nvSpPr>
        <p:spPr>
          <a:xfrm>
            <a:off x="0" y="1584325"/>
            <a:ext cx="8120063" cy="4706938"/>
          </a:xfrm>
        </p:spPr>
        <p:txBody>
          <a:bodyPr/>
          <a:lstStyle/>
          <a:p>
            <a:pPr lvl="2" eaLnBrk="1" hangingPunct="1">
              <a:lnSpc>
                <a:spcPct val="150000"/>
              </a:lnSpc>
              <a:buFont typeface="HP Simplified" pitchFamily="34" charset="0"/>
              <a:buAutoNum type="arabicPeriod"/>
            </a:pPr>
            <a:r>
              <a:rPr lang="zh-CN" altLang="en-US" dirty="0" smtClean="0">
                <a:latin typeface="微软雅黑" panose="020B0503020204020204" pitchFamily="34" charset="-122"/>
                <a:ea typeface="微软雅黑" panose="020B0503020204020204" pitchFamily="34" charset="-122"/>
              </a:rPr>
              <a:t>通过推广专业的技术找到隐藏的缺陷； </a:t>
            </a:r>
            <a:endParaRPr lang="en-US" altLang="en-US" dirty="0" smtClean="0">
              <a:latin typeface="微软雅黑" panose="020B0503020204020204" pitchFamily="34" charset="-122"/>
              <a:ea typeface="微软雅黑" panose="020B0503020204020204" pitchFamily="34" charset="-122"/>
            </a:endParaRPr>
          </a:p>
          <a:p>
            <a:pPr lvl="2" eaLnBrk="1" hangingPunct="1">
              <a:lnSpc>
                <a:spcPct val="150000"/>
              </a:lnSpc>
              <a:buFont typeface="HP Simplified" pitchFamily="34" charset="0"/>
              <a:buAutoNum type="arabicPeriod"/>
            </a:pPr>
            <a:r>
              <a:rPr lang="zh-CN" altLang="en-US" dirty="0" smtClean="0">
                <a:latin typeface="微软雅黑" panose="020B0503020204020204" pitchFamily="34" charset="-122"/>
                <a:ea typeface="微软雅黑" panose="020B0503020204020204" pitchFamily="34" charset="-122"/>
              </a:rPr>
              <a:t>通过准确的文档报告缺陷； </a:t>
            </a:r>
            <a:endParaRPr lang="en-US" altLang="en-US" dirty="0" smtClean="0">
              <a:latin typeface="微软雅黑" panose="020B0503020204020204" pitchFamily="34" charset="-122"/>
              <a:ea typeface="微软雅黑" panose="020B0503020204020204" pitchFamily="34" charset="-122"/>
            </a:endParaRPr>
          </a:p>
          <a:p>
            <a:pPr lvl="2" eaLnBrk="1" hangingPunct="1">
              <a:lnSpc>
                <a:spcPct val="150000"/>
              </a:lnSpc>
              <a:buFont typeface="HP Simplified" pitchFamily="34" charset="0"/>
              <a:buAutoNum type="arabicPeriod"/>
            </a:pPr>
            <a:r>
              <a:rPr lang="zh-CN" altLang="en-US" dirty="0" smtClean="0">
                <a:latin typeface="微软雅黑" panose="020B0503020204020204" pitchFamily="34" charset="-122"/>
                <a:ea typeface="微软雅黑" panose="020B0503020204020204" pitchFamily="34" charset="-122"/>
              </a:rPr>
              <a:t>通过良好的沟通使缺陷尽快解决；</a:t>
            </a:r>
            <a:endParaRPr lang="en-US" altLang="en-US" dirty="0" smtClean="0">
              <a:latin typeface="微软雅黑" panose="020B0503020204020204" pitchFamily="34" charset="-122"/>
              <a:ea typeface="微软雅黑" panose="020B0503020204020204" pitchFamily="34" charset="-122"/>
            </a:endParaRPr>
          </a:p>
          <a:p>
            <a:pPr lvl="2" eaLnBrk="1" hangingPunct="1">
              <a:lnSpc>
                <a:spcPct val="150000"/>
              </a:lnSpc>
              <a:buFont typeface="HP Simplified" pitchFamily="34" charset="0"/>
              <a:buAutoNum type="arabicPeriod"/>
            </a:pPr>
            <a:r>
              <a:rPr lang="zh-CN" altLang="en-US" dirty="0" smtClean="0">
                <a:latin typeface="微软雅黑" panose="020B0503020204020204" pitchFamily="34" charset="-122"/>
                <a:ea typeface="微软雅黑" panose="020B0503020204020204" pitchFamily="34" charset="-122"/>
              </a:rPr>
              <a:t>通过良好的措施减少和预防缺陷的发生；</a:t>
            </a:r>
            <a:endParaRPr lang="en-US" altLang="en-US" dirty="0" smtClean="0">
              <a:latin typeface="微软雅黑" panose="020B0503020204020204" pitchFamily="34" charset="-122"/>
              <a:ea typeface="微软雅黑" panose="020B0503020204020204" pitchFamily="34" charset="-122"/>
            </a:endParaRPr>
          </a:p>
          <a:p>
            <a:pPr lvl="2" eaLnBrk="1" hangingPunct="1">
              <a:lnSpc>
                <a:spcPct val="150000"/>
              </a:lnSpc>
              <a:buFont typeface="HP Simplified" pitchFamily="34" charset="0"/>
              <a:buAutoNum type="arabicPeriod"/>
            </a:pPr>
            <a:r>
              <a:rPr lang="zh-CN" altLang="en-US" dirty="0" smtClean="0">
                <a:latin typeface="微软雅黑" panose="020B0503020204020204" pitchFamily="34" charset="-122"/>
                <a:ea typeface="微软雅黑" panose="020B0503020204020204" pitchFamily="34" charset="-122"/>
              </a:rPr>
              <a:t>通过合适的工具管理缺陷报告；</a:t>
            </a:r>
            <a:endParaRPr lang="en-US" altLang="en-US" dirty="0" smtClean="0">
              <a:latin typeface="微软雅黑" panose="020B0503020204020204" pitchFamily="34" charset="-122"/>
              <a:ea typeface="微软雅黑" panose="020B0503020204020204" pitchFamily="34" charset="-122"/>
            </a:endParaRPr>
          </a:p>
          <a:p>
            <a:pPr lvl="2" eaLnBrk="1" hangingPunct="1">
              <a:lnSpc>
                <a:spcPct val="150000"/>
              </a:lnSpc>
              <a:buFont typeface="HP Simplified" pitchFamily="34" charset="0"/>
              <a:buAutoNum type="arabicPeriod"/>
            </a:pPr>
            <a:r>
              <a:rPr lang="zh-CN" altLang="en-US" dirty="0" smtClean="0">
                <a:latin typeface="微软雅黑" panose="020B0503020204020204" pitchFamily="34" charset="-122"/>
                <a:ea typeface="微软雅黑" panose="020B0503020204020204" pitchFamily="34" charset="-122"/>
              </a:rPr>
              <a:t>通过优化的流程推进缺陷的生命周期；</a:t>
            </a:r>
            <a:endParaRPr lang="en-US" altLang="en-US" dirty="0" smtClean="0">
              <a:latin typeface="微软雅黑" panose="020B0503020204020204" pitchFamily="34" charset="-122"/>
              <a:ea typeface="微软雅黑" panose="020B0503020204020204" pitchFamily="34" charset="-122"/>
            </a:endParaRPr>
          </a:p>
          <a:p>
            <a:pPr lvl="2" eaLnBrk="1" hangingPunct="1">
              <a:lnSpc>
                <a:spcPct val="150000"/>
              </a:lnSpc>
              <a:buFont typeface="HP Simplified" pitchFamily="34" charset="0"/>
              <a:buAutoNum type="arabicPeriod"/>
            </a:pPr>
            <a:r>
              <a:rPr lang="zh-CN" altLang="en-US" dirty="0" smtClean="0">
                <a:latin typeface="微软雅黑" panose="020B0503020204020204" pitchFamily="34" charset="-122"/>
                <a:ea typeface="微软雅黑" panose="020B0503020204020204" pitchFamily="34" charset="-122"/>
              </a:rPr>
              <a:t>通过缺陷数据的分析及时找到问题和根源；</a:t>
            </a:r>
            <a:endParaRPr lang="en-US" altLang="en-US" dirty="0" smtClean="0">
              <a:latin typeface="微软雅黑" panose="020B0503020204020204" pitchFamily="34" charset="-122"/>
              <a:ea typeface="微软雅黑" panose="020B0503020204020204" pitchFamily="34" charset="-122"/>
            </a:endParaRPr>
          </a:p>
          <a:p>
            <a:pPr lvl="2" eaLnBrk="1" hangingPunct="1">
              <a:lnSpc>
                <a:spcPct val="150000"/>
              </a:lnSpc>
              <a:buFont typeface="HP Simplified" pitchFamily="34" charset="0"/>
              <a:buAutoNum type="arabicPeriod"/>
            </a:pPr>
            <a:r>
              <a:rPr lang="zh-CN" altLang="en-US" dirty="0" smtClean="0">
                <a:latin typeface="微软雅黑" panose="020B0503020204020204" pitchFamily="34" charset="-122"/>
                <a:ea typeface="微软雅黑" panose="020B0503020204020204" pitchFamily="34" charset="-122"/>
              </a:rPr>
              <a:t>通过角色的分工促进团队协作；</a:t>
            </a:r>
            <a:endParaRPr lang="en-US" altLang="en-US" dirty="0" smtClean="0">
              <a:latin typeface="微软雅黑" panose="020B0503020204020204" pitchFamily="34" charset="-122"/>
              <a:ea typeface="微软雅黑" panose="020B0503020204020204" pitchFamily="34" charset="-122"/>
            </a:endParaRPr>
          </a:p>
          <a:p>
            <a:pPr lvl="2" eaLnBrk="1" hangingPunct="1">
              <a:lnSpc>
                <a:spcPct val="150000"/>
              </a:lnSpc>
              <a:buFont typeface="HP Simplified" pitchFamily="34" charset="0"/>
              <a:buAutoNum type="arabicPeriod"/>
            </a:pPr>
            <a:r>
              <a:rPr lang="zh-CN" altLang="en-US" dirty="0" smtClean="0">
                <a:latin typeface="微软雅黑" panose="020B0503020204020204" pitchFamily="34" charset="-122"/>
                <a:ea typeface="微软雅黑" panose="020B0503020204020204" pitchFamily="34" charset="-122"/>
              </a:rPr>
              <a:t>通过明确的分级确保优先的处理；</a:t>
            </a:r>
            <a:endParaRPr lang="en-US" altLang="en-US" dirty="0" smtClean="0">
              <a:latin typeface="微软雅黑" panose="020B0503020204020204" pitchFamily="34" charset="-122"/>
              <a:ea typeface="微软雅黑" panose="020B0503020204020204" pitchFamily="34" charset="-122"/>
            </a:endParaRPr>
          </a:p>
          <a:p>
            <a:pPr lvl="2" eaLnBrk="1" hangingPunct="1">
              <a:lnSpc>
                <a:spcPct val="150000"/>
              </a:lnSpc>
              <a:buFont typeface="HP Simplified" pitchFamily="34" charset="0"/>
              <a:buAutoNum type="arabicPeriod"/>
            </a:pPr>
            <a:r>
              <a:rPr lang="zh-CN" altLang="en-US" dirty="0" smtClean="0">
                <a:latin typeface="微软雅黑" panose="020B0503020204020204" pitchFamily="34" charset="-122"/>
                <a:ea typeface="微软雅黑" panose="020B0503020204020204" pitchFamily="34" charset="-122"/>
              </a:rPr>
              <a:t>通过缺陷三方会审一起做出正确决策。</a:t>
            </a:r>
          </a:p>
        </p:txBody>
      </p:sp>
      <p:sp>
        <p:nvSpPr>
          <p:cNvPr id="6148" name="Subtitle 1"/>
          <p:cNvSpPr>
            <a:spLocks noGrp="1" noChangeArrowheads="1"/>
          </p:cNvSpPr>
          <p:nvPr>
            <p:ph type="subTitle" idx="4294967295"/>
          </p:nvPr>
        </p:nvSpPr>
        <p:spPr>
          <a:xfrm>
            <a:off x="0" y="965200"/>
            <a:ext cx="8116888" cy="368300"/>
          </a:xfrm>
        </p:spPr>
        <p:txBody>
          <a:bodyPr/>
          <a:lstStyle/>
          <a:p>
            <a:pPr marL="0" lvl="1" indent="0" eaLnBrk="1" hangingPunct="1"/>
            <a:r>
              <a:rPr lang="zh-CN" altLang="en-US" b="1" dirty="0" smtClean="0">
                <a:solidFill>
                  <a:srgbClr val="0096D6"/>
                </a:solidFill>
                <a:latin typeface="微软雅黑" panose="020B0503020204020204" pitchFamily="34" charset="-122"/>
                <a:ea typeface="微软雅黑" panose="020B0503020204020204" pitchFamily="34" charset="-122"/>
              </a:rPr>
              <a:t>做好缺陷管理的目的</a:t>
            </a:r>
          </a:p>
        </p:txBody>
      </p:sp>
      <p:pic>
        <p:nvPicPr>
          <p:cNvPr id="6149" name="图片 4" descr="53b39e6c23012.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1864" y="2028824"/>
            <a:ext cx="3995738"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2001149"/>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4" descr="HP_Blue_RGB_150_S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3"/>
          <p:cNvSpPr>
            <a:spLocks noGrp="1" noChangeArrowheads="1"/>
          </p:cNvSpPr>
          <p:nvPr>
            <p:ph type="subTitle" idx="4294967295"/>
          </p:nvPr>
        </p:nvSpPr>
        <p:spPr>
          <a:xfrm>
            <a:off x="0" y="1296988"/>
            <a:ext cx="8458200" cy="5084762"/>
          </a:xfrm>
        </p:spPr>
        <p:txBody>
          <a:bodyPr/>
          <a:lstStyle/>
          <a:p>
            <a:pPr marL="342900" indent="-342900" algn="l" eaLnBrk="1" hangingPunct="1">
              <a:lnSpc>
                <a:spcPct val="110000"/>
              </a:lnSpc>
              <a:spcBef>
                <a:spcPts val="800"/>
              </a:spcBef>
              <a:buFont typeface="Arial" panose="020B0604020202020204" pitchFamily="34" charset="0"/>
              <a:buChar char="•"/>
            </a:pPr>
            <a:r>
              <a:rPr lang="zh-CN" sz="2400" b="1" dirty="0" smtClean="0">
                <a:solidFill>
                  <a:srgbClr val="0096D6"/>
                </a:solidFill>
                <a:latin typeface="微软雅黑" panose="020B0503020204020204" pitchFamily="34" charset="-122"/>
                <a:sym typeface="宋体" panose="02010600030101010101" pitchFamily="2" charset="-122"/>
              </a:rPr>
              <a:t>缺陷跟踪管理是测试工作的一个重要部分</a:t>
            </a:r>
          </a:p>
          <a:p>
            <a:pPr marL="742950" lvl="1" indent="-285750" algn="l" eaLnBrk="1" hangingPunct="1">
              <a:lnSpc>
                <a:spcPct val="110000"/>
              </a:lnSpc>
              <a:spcBef>
                <a:spcPts val="800"/>
              </a:spcBef>
              <a:buFont typeface="Arial" panose="020B0604020202020204" pitchFamily="34" charset="0"/>
              <a:buChar char="–"/>
            </a:pPr>
            <a:r>
              <a:rPr lang="zh-CN" sz="2000" dirty="0" smtClean="0">
                <a:latin typeface="微软雅黑" panose="020B0503020204020204" pitchFamily="34" charset="-122"/>
                <a:sym typeface="宋体" panose="02010600030101010101" pitchFamily="2" charset="-122"/>
              </a:rPr>
              <a:t>测试的目的是为了尽早发现软件系统中的缺陷</a:t>
            </a:r>
          </a:p>
          <a:p>
            <a:pPr marL="742950" lvl="1" indent="-285750" algn="l" eaLnBrk="1" hangingPunct="1">
              <a:lnSpc>
                <a:spcPct val="110000"/>
              </a:lnSpc>
              <a:spcBef>
                <a:spcPts val="800"/>
              </a:spcBef>
              <a:buFont typeface="Arial" panose="020B0604020202020204" pitchFamily="34" charset="0"/>
              <a:buChar char="–"/>
            </a:pPr>
            <a:r>
              <a:rPr lang="zh-CN" sz="2000" dirty="0" smtClean="0">
                <a:latin typeface="微软雅黑" panose="020B0503020204020204" pitchFamily="34" charset="-122"/>
                <a:sym typeface="宋体" panose="02010600030101010101" pitchFamily="2" charset="-122"/>
              </a:rPr>
              <a:t>对缺陷进行跟踪管理，确保每个被发现的缺陷都能够及时得到处理是测试工作的一项重要内容</a:t>
            </a:r>
            <a:endParaRPr lang="en-US" altLang="zh-CN" sz="2000" dirty="0" smtClean="0">
              <a:latin typeface="微软雅黑" panose="020B0503020204020204" pitchFamily="34" charset="-122"/>
              <a:sym typeface="宋体" panose="02010600030101010101" pitchFamily="2" charset="-122"/>
            </a:endParaRPr>
          </a:p>
          <a:p>
            <a:pPr marL="342900" lvl="1" indent="-342900" algn="l" eaLnBrk="1" hangingPunct="1">
              <a:lnSpc>
                <a:spcPct val="110000"/>
              </a:lnSpc>
              <a:spcBef>
                <a:spcPts val="800"/>
              </a:spcBef>
              <a:buFont typeface="Arial" panose="020B0604020202020204" pitchFamily="34" charset="0"/>
              <a:buChar char="•"/>
            </a:pPr>
            <a:r>
              <a:rPr lang="zh-CN" b="1" dirty="0" smtClean="0">
                <a:solidFill>
                  <a:srgbClr val="0096D6"/>
                </a:solidFill>
                <a:latin typeface="微软雅黑" panose="020B0503020204020204" pitchFamily="34" charset="-122"/>
                <a:cs typeface="+mn-cs"/>
                <a:sym typeface="宋体" panose="02010600030101010101" pitchFamily="2" charset="-122"/>
              </a:rPr>
              <a:t>缺陷跟踪管理的目标</a:t>
            </a:r>
          </a:p>
          <a:p>
            <a:pPr marL="742950" lvl="1" indent="-285750" algn="l" eaLnBrk="1" hangingPunct="1">
              <a:lnSpc>
                <a:spcPct val="110000"/>
              </a:lnSpc>
              <a:spcBef>
                <a:spcPts val="800"/>
              </a:spcBef>
              <a:buFont typeface="Arial" panose="020B0604020202020204" pitchFamily="34" charset="0"/>
              <a:buChar char="–"/>
            </a:pPr>
            <a:r>
              <a:rPr lang="zh-CN" sz="2000" dirty="0" smtClean="0">
                <a:latin typeface="微软雅黑" panose="020B0503020204020204" pitchFamily="34" charset="-122"/>
                <a:sym typeface="宋体" panose="02010600030101010101" pitchFamily="2" charset="-122"/>
              </a:rPr>
              <a:t>确保每个被发现的缺陷都能够被解决</a:t>
            </a:r>
          </a:p>
          <a:p>
            <a:pPr marL="742950" lvl="1" indent="-285750" algn="l" eaLnBrk="1" hangingPunct="1">
              <a:lnSpc>
                <a:spcPct val="110000"/>
              </a:lnSpc>
              <a:spcBef>
                <a:spcPts val="800"/>
              </a:spcBef>
              <a:buFont typeface="Arial" panose="020B0604020202020204" pitchFamily="34" charset="0"/>
              <a:buChar char="–"/>
            </a:pPr>
            <a:r>
              <a:rPr lang="zh-CN" sz="2000" dirty="0" smtClean="0">
                <a:latin typeface="微软雅黑" panose="020B0503020204020204" pitchFamily="34" charset="-122"/>
                <a:sym typeface="宋体" panose="02010600030101010101" pitchFamily="2" charset="-122"/>
              </a:rPr>
              <a:t>收集缺陷数据并根据缺陷趋势曲线识别测试过程的阶段</a:t>
            </a:r>
          </a:p>
          <a:p>
            <a:pPr marL="742950" lvl="1" indent="-285750" algn="l" eaLnBrk="1" hangingPunct="1">
              <a:lnSpc>
                <a:spcPct val="110000"/>
              </a:lnSpc>
              <a:spcBef>
                <a:spcPts val="800"/>
              </a:spcBef>
              <a:buFont typeface="Arial" panose="020B0604020202020204" pitchFamily="34" charset="0"/>
              <a:buChar char="–"/>
            </a:pPr>
            <a:r>
              <a:rPr lang="zh-CN" sz="2000" dirty="0" smtClean="0">
                <a:latin typeface="微软雅黑" panose="020B0503020204020204" pitchFamily="34" charset="-122"/>
                <a:sym typeface="宋体" panose="02010600030101010101" pitchFamily="2" charset="-122"/>
              </a:rPr>
              <a:t>收集缺陷数据并进行数据分析，作为组织的过程财富</a:t>
            </a:r>
          </a:p>
          <a:p>
            <a:pPr marL="342900" indent="-342900" algn="l" eaLnBrk="1" hangingPunct="1">
              <a:lnSpc>
                <a:spcPct val="120000"/>
              </a:lnSpc>
              <a:spcBef>
                <a:spcPts val="800"/>
              </a:spcBef>
              <a:buSzPct val="60000"/>
              <a:buFont typeface="Wingdings" panose="05000000000000000000" pitchFamily="2" charset="2"/>
              <a:buNone/>
            </a:pPr>
            <a:endParaRPr lang="zh-CN" altLang="zh-CN" sz="2400" b="1" dirty="0" smtClean="0">
              <a:sym typeface="宋体" panose="02010600030101010101" pitchFamily="2" charset="-122"/>
            </a:endParaRPr>
          </a:p>
        </p:txBody>
      </p:sp>
      <p:sp>
        <p:nvSpPr>
          <p:cNvPr id="53252" name="Rectangle 2"/>
          <p:cNvSpPr>
            <a:spLocks noChangeArrowheads="1"/>
          </p:cNvSpPr>
          <p:nvPr/>
        </p:nvSpPr>
        <p:spPr bwMode="auto">
          <a:xfrm>
            <a:off x="-36320" y="188775"/>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latin typeface="微软雅黑" panose="020B0503020204020204" pitchFamily="34" charset="-122"/>
                <a:sym typeface="宋体" panose="02010600030101010101" pitchFamily="2" charset="-122"/>
              </a:rPr>
              <a:t>5.1.4 </a:t>
            </a:r>
            <a:r>
              <a:rPr lang="zh-CN" altLang="en-US" sz="2800" b="1" dirty="0">
                <a:latin typeface="微软雅黑" panose="020B0503020204020204" pitchFamily="34" charset="-122"/>
                <a:sym typeface="宋体" panose="02010600030101010101" pitchFamily="2" charset="-122"/>
              </a:rPr>
              <a:t>软件缺陷管理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descr="HP_Blue_RGB_150_S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3"/>
          <p:cNvSpPr>
            <a:spLocks noGrp="1" noChangeArrowheads="1"/>
          </p:cNvSpPr>
          <p:nvPr>
            <p:ph type="subTitle" idx="4294967295"/>
          </p:nvPr>
        </p:nvSpPr>
        <p:spPr>
          <a:xfrm>
            <a:off x="0" y="990600"/>
            <a:ext cx="8929688" cy="5638800"/>
          </a:xfrm>
        </p:spPr>
        <p:txBody>
          <a:bodyPr/>
          <a:lstStyle/>
          <a:p>
            <a:pPr marL="342900" indent="-342900" algn="l" eaLnBrk="1" hangingPunct="1">
              <a:lnSpc>
                <a:spcPct val="110000"/>
              </a:lnSpc>
              <a:spcBef>
                <a:spcPts val="800"/>
              </a:spcBef>
            </a:pPr>
            <a:r>
              <a:rPr lang="en-US" altLang="zh-CN" sz="2000" b="1" dirty="0" smtClean="0">
                <a:solidFill>
                  <a:srgbClr val="0096D6"/>
                </a:solidFill>
                <a:latin typeface="微软雅黑" panose="020B0503020204020204" pitchFamily="34" charset="-122"/>
                <a:sym typeface="宋体" panose="02010600030101010101" pitchFamily="2" charset="-122"/>
              </a:rPr>
              <a:t>	</a:t>
            </a:r>
            <a:r>
              <a:rPr lang="zh-CN" altLang="en-US" sz="2400" b="1" dirty="0" smtClean="0">
                <a:solidFill>
                  <a:srgbClr val="0096D6"/>
                </a:solidFill>
                <a:latin typeface="微软雅黑" panose="020B0503020204020204" pitchFamily="34" charset="-122"/>
                <a:sym typeface="宋体" panose="02010600030101010101" pitchFamily="2" charset="-122"/>
              </a:rPr>
              <a:t>收集</a:t>
            </a:r>
            <a:r>
              <a:rPr lang="zh-CN" sz="2400" b="1" dirty="0" smtClean="0">
                <a:solidFill>
                  <a:srgbClr val="0096D6"/>
                </a:solidFill>
                <a:latin typeface="微软雅黑" panose="020B0503020204020204" pitchFamily="34" charset="-122"/>
                <a:sym typeface="宋体" panose="02010600030101010101" pitchFamily="2" charset="-122"/>
              </a:rPr>
              <a:t>缺陷</a:t>
            </a:r>
          </a:p>
          <a:p>
            <a:pPr marL="800100" lvl="1" indent="-342900" algn="l" eaLnBrk="1" hangingPunct="1">
              <a:lnSpc>
                <a:spcPct val="110000"/>
              </a:lnSpc>
              <a:spcBef>
                <a:spcPts val="800"/>
              </a:spcBef>
              <a:buFont typeface="Arial" panose="020B0604020202020204" pitchFamily="34" charset="0"/>
              <a:buChar char="•"/>
            </a:pPr>
            <a:r>
              <a:rPr lang="zh-CN" sz="2000" dirty="0" smtClean="0">
                <a:latin typeface="微软雅黑" panose="020B0503020204020204" pitchFamily="34" charset="-122"/>
                <a:sym typeface="宋体" panose="02010600030101010101" pitchFamily="2" charset="-122"/>
              </a:rPr>
              <a:t>必须首先收集缺陷数据，然后才能了解这些缺陷，并且找出如何预防它们，同时也能领会到如何更好地发现，修复甚至预防仍</a:t>
            </a:r>
            <a:r>
              <a:rPr lang="zh-CN" altLang="en-US" sz="2000" dirty="0" smtClean="0">
                <a:latin typeface="微软雅黑" panose="020B0503020204020204" pitchFamily="34" charset="-122"/>
                <a:sym typeface="宋体" panose="02010600030101010101" pitchFamily="2" charset="-122"/>
              </a:rPr>
              <a:t>在</a:t>
            </a:r>
            <a:r>
              <a:rPr lang="zh-CN" sz="2000" dirty="0" smtClean="0">
                <a:latin typeface="微软雅黑" panose="020B0503020204020204" pitchFamily="34" charset="-122"/>
                <a:sym typeface="宋体" panose="02010600030101010101" pitchFamily="2" charset="-122"/>
              </a:rPr>
              <a:t>引入的缺陷</a:t>
            </a:r>
          </a:p>
          <a:p>
            <a:pPr marL="800100" lvl="1" indent="-342900" algn="l" eaLnBrk="1" hangingPunct="1">
              <a:lnSpc>
                <a:spcPct val="150000"/>
              </a:lnSpc>
              <a:spcBef>
                <a:spcPts val="800"/>
              </a:spcBef>
              <a:buFont typeface="Arial" panose="020B0604020202020204" pitchFamily="34" charset="0"/>
              <a:buChar char="•"/>
            </a:pPr>
            <a:endParaRPr lang="en-US" altLang="zh-CN" sz="2000" dirty="0" smtClean="0">
              <a:latin typeface="微软雅黑" panose="020B0503020204020204" pitchFamily="34" charset="-122"/>
              <a:sym typeface="宋体" panose="02010600030101010101" pitchFamily="2" charset="-122"/>
            </a:endParaRPr>
          </a:p>
          <a:p>
            <a:pPr marL="800100" lvl="1" indent="-342900" algn="l" eaLnBrk="1" hangingPunct="1">
              <a:lnSpc>
                <a:spcPct val="150000"/>
              </a:lnSpc>
              <a:spcBef>
                <a:spcPts val="800"/>
              </a:spcBef>
              <a:buFont typeface="Arial" panose="020B0604020202020204" pitchFamily="34" charset="0"/>
              <a:buChar char="•"/>
            </a:pPr>
            <a:r>
              <a:rPr lang="zh-CN" sz="2000" dirty="0" smtClean="0">
                <a:latin typeface="微软雅黑" panose="020B0503020204020204" pitchFamily="34" charset="-122"/>
                <a:sym typeface="宋体" panose="02010600030101010101" pitchFamily="2" charset="-122"/>
              </a:rPr>
              <a:t>可以按照以下步骤收集关于缺陷的数据</a:t>
            </a:r>
          </a:p>
          <a:p>
            <a:pPr marL="1257300" lvl="2" indent="-342900" algn="l" eaLnBrk="1" hangingPunct="1">
              <a:lnSpc>
                <a:spcPct val="150000"/>
              </a:lnSpc>
              <a:spcBef>
                <a:spcPts val="800"/>
              </a:spcBef>
              <a:buFont typeface="微软雅黑" panose="020B0503020204020204" pitchFamily="34" charset="-122"/>
              <a:buChar char="−"/>
            </a:pPr>
            <a:r>
              <a:rPr lang="zh-CN" sz="2000" dirty="0" smtClean="0">
                <a:latin typeface="微软雅黑" panose="020B0503020204020204" pitchFamily="34" charset="-122"/>
                <a:sym typeface="宋体" panose="02010600030101010101" pitchFamily="2" charset="-122"/>
              </a:rPr>
              <a:t>为测试和同行评审中发现的每一个缺陷做一个记录</a:t>
            </a:r>
          </a:p>
          <a:p>
            <a:pPr marL="1257300" lvl="2" indent="-342900" algn="l" eaLnBrk="1" hangingPunct="1">
              <a:lnSpc>
                <a:spcPct val="150000"/>
              </a:lnSpc>
              <a:spcBef>
                <a:spcPts val="800"/>
              </a:spcBef>
              <a:buFont typeface="微软雅黑" panose="020B0503020204020204" pitchFamily="34" charset="-122"/>
              <a:buChar char="−"/>
            </a:pPr>
            <a:r>
              <a:rPr lang="zh-CN" sz="2000" dirty="0" smtClean="0">
                <a:latin typeface="微软雅黑" panose="020B0503020204020204" pitchFamily="34" charset="-122"/>
                <a:sym typeface="宋体" panose="02010600030101010101" pitchFamily="2" charset="-122"/>
              </a:rPr>
              <a:t>对每个缺陷要记录足够详细的信息</a:t>
            </a:r>
            <a:r>
              <a:rPr lang="zh-CN" altLang="zh-CN" sz="2000" dirty="0" smtClean="0">
                <a:latin typeface="微软雅黑" panose="020B0503020204020204" pitchFamily="34" charset="-122"/>
                <a:sym typeface="宋体" panose="02010600030101010101" pitchFamily="2" charset="-122"/>
              </a:rPr>
              <a:t>,</a:t>
            </a:r>
            <a:r>
              <a:rPr lang="zh-CN" sz="2000" dirty="0" smtClean="0">
                <a:latin typeface="微软雅黑" panose="020B0503020204020204" pitchFamily="34" charset="-122"/>
                <a:sym typeface="宋体" panose="02010600030101010101" pitchFamily="2" charset="-122"/>
              </a:rPr>
              <a:t>以便以后能更好地了解这个缺陷</a:t>
            </a:r>
          </a:p>
          <a:p>
            <a:pPr marL="1257300" lvl="2" indent="-342900" algn="l" eaLnBrk="1" hangingPunct="1">
              <a:lnSpc>
                <a:spcPct val="150000"/>
              </a:lnSpc>
              <a:spcBef>
                <a:spcPts val="800"/>
              </a:spcBef>
              <a:buFont typeface="微软雅黑" panose="020B0503020204020204" pitchFamily="34" charset="-122"/>
              <a:buChar char="−"/>
            </a:pPr>
            <a:r>
              <a:rPr lang="zh-CN" sz="2000" dirty="0" smtClean="0">
                <a:latin typeface="微软雅黑" panose="020B0503020204020204" pitchFamily="34" charset="-122"/>
                <a:sym typeface="宋体" panose="02010600030101010101" pitchFamily="2" charset="-122"/>
              </a:rPr>
              <a:t>分析这些数据以找出哪些缺陷类型引起大部分的问题</a:t>
            </a:r>
          </a:p>
          <a:p>
            <a:pPr marL="1257300" lvl="2" indent="-342900" algn="l" eaLnBrk="1" hangingPunct="1">
              <a:lnSpc>
                <a:spcPct val="150000"/>
              </a:lnSpc>
              <a:spcBef>
                <a:spcPts val="800"/>
              </a:spcBef>
              <a:buFont typeface="微软雅黑" panose="020B0503020204020204" pitchFamily="34" charset="-122"/>
              <a:buChar char="−"/>
            </a:pPr>
            <a:r>
              <a:rPr lang="zh-CN" sz="2000" dirty="0" smtClean="0">
                <a:latin typeface="微软雅黑" panose="020B0503020204020204" pitchFamily="34" charset="-122"/>
                <a:sym typeface="宋体" panose="02010600030101010101" pitchFamily="2" charset="-122"/>
              </a:rPr>
              <a:t>设计出发现和修复这些缺陷的方法（缺陷排除）</a:t>
            </a:r>
            <a:endParaRPr lang="zh-CN" dirty="0" smtClean="0">
              <a:latin typeface="微软雅黑" panose="020B0503020204020204" pitchFamily="34" charset="-122"/>
            </a:endParaRPr>
          </a:p>
        </p:txBody>
      </p:sp>
      <p:sp>
        <p:nvSpPr>
          <p:cNvPr id="54276" name="Rectangle 2"/>
          <p:cNvSpPr>
            <a:spLocks noChangeArrowheads="1"/>
          </p:cNvSpPr>
          <p:nvPr/>
        </p:nvSpPr>
        <p:spPr bwMode="auto">
          <a:xfrm>
            <a:off x="-36320" y="188775"/>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latin typeface="微软雅黑" panose="020B0503020204020204" pitchFamily="34" charset="-122"/>
                <a:sym typeface="宋体" panose="02010600030101010101" pitchFamily="2" charset="-122"/>
              </a:rPr>
              <a:t>5.1.4 </a:t>
            </a:r>
            <a:r>
              <a:rPr lang="zh-CN" altLang="en-US" sz="2800" b="1" dirty="0">
                <a:latin typeface="微软雅黑" panose="020B0503020204020204" pitchFamily="34" charset="-122"/>
                <a:sym typeface="宋体" panose="02010600030101010101" pitchFamily="2" charset="-122"/>
              </a:rPr>
              <a:t>软件缺陷管理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noChangeArrowheads="1"/>
          </p:cNvSpPr>
          <p:nvPr>
            <p:ph type="title"/>
          </p:nvPr>
        </p:nvSpPr>
        <p:spPr>
          <a:xfrm>
            <a:off x="-970575" y="0"/>
            <a:ext cx="6331540" cy="762000"/>
          </a:xfrm>
        </p:spPr>
        <p:txBody>
          <a:bodyPr/>
          <a:lstStyle/>
          <a:p>
            <a:pPr eaLnBrk="1" hangingPunct="1"/>
            <a:r>
              <a:rPr lang="en-US" altLang="en-US" sz="2800" dirty="0" smtClean="0">
                <a:solidFill>
                  <a:schemeClr val="tx1"/>
                </a:solidFill>
                <a:latin typeface="微软雅黑" panose="020B0503020204020204" pitchFamily="34" charset="-122"/>
                <a:ea typeface="微软雅黑" panose="020B0503020204020204" pitchFamily="34" charset="-122"/>
              </a:rPr>
              <a:t>5.1.5 </a:t>
            </a:r>
            <a:r>
              <a:rPr lang="zh-CN" altLang="en-US" sz="2800" dirty="0" smtClean="0">
                <a:solidFill>
                  <a:schemeClr val="tx1"/>
                </a:solidFill>
                <a:latin typeface="微软雅黑" panose="020B0503020204020204" pitchFamily="34" charset="-122"/>
                <a:ea typeface="微软雅黑" panose="020B0503020204020204" pitchFamily="34" charset="-122"/>
              </a:rPr>
              <a:t>缺陷管理责任分工</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10243"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开发与测试生命周期</a:t>
            </a:r>
          </a:p>
        </p:txBody>
      </p:sp>
      <p:pic>
        <p:nvPicPr>
          <p:cNvPr id="92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1547813"/>
            <a:ext cx="7591425"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1"/>
          <p:cNvSpPr>
            <a:spLocks noChangeArrowheads="1"/>
          </p:cNvSpPr>
          <p:nvPr/>
        </p:nvSpPr>
        <p:spPr bwMode="auto">
          <a:xfrm>
            <a:off x="3074988" y="5561013"/>
            <a:ext cx="2262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latin typeface="微软雅黑" panose="020B0503020204020204" pitchFamily="34" charset="-122"/>
                <a:ea typeface="微软雅黑" panose="020B0503020204020204" pitchFamily="34" charset="-122"/>
                <a:sym typeface="HP Simplified" pitchFamily="34" charset="0"/>
              </a:rPr>
              <a:t>开发与测试生命周期</a:t>
            </a:r>
            <a:endParaRPr lang="en-US" altLang="zh-CN">
              <a:latin typeface="微软雅黑" panose="020B0503020204020204" pitchFamily="34" charset="-122"/>
              <a:ea typeface="微软雅黑" panose="020B0503020204020204" pitchFamily="34" charset="-122"/>
              <a:sym typeface="HP Simplified" pitchFamily="34" charset="0"/>
            </a:endParaRPr>
          </a:p>
        </p:txBody>
      </p:sp>
    </p:spTree>
    <p:extLst>
      <p:ext uri="{BB962C8B-B14F-4D97-AF65-F5344CB8AC3E}">
        <p14:creationId xmlns:p14="http://schemas.microsoft.com/office/powerpoint/2010/main" val="42483718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circle(in)">
                                      <p:cBhvr>
                                        <p:cTn id="7" dur="2000"/>
                                        <p:tgtEl>
                                          <p:spTgt spid="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221"/>
                                        </p:tgtEl>
                                        <p:attrNameLst>
                                          <p:attrName>style.visibility</p:attrName>
                                        </p:attrNameLst>
                                      </p:cBhvr>
                                      <p:to>
                                        <p:strVal val="visible"/>
                                      </p:to>
                                    </p:set>
                                    <p:anim calcmode="lin" valueType="num">
                                      <p:cBhvr additive="base">
                                        <p:cTn id="12" dur="500" fill="hold"/>
                                        <p:tgtEl>
                                          <p:spTgt spid="9221"/>
                                        </p:tgtEl>
                                        <p:attrNameLst>
                                          <p:attrName>ppt_x</p:attrName>
                                        </p:attrNameLst>
                                      </p:cBhvr>
                                      <p:tavLst>
                                        <p:tav tm="0">
                                          <p:val>
                                            <p:strVal val="#ppt_x"/>
                                          </p:val>
                                        </p:tav>
                                        <p:tav tm="100000">
                                          <p:val>
                                            <p:strVal val="#ppt_x"/>
                                          </p:val>
                                        </p:tav>
                                      </p:tavLst>
                                    </p:anim>
                                    <p:anim calcmode="lin" valueType="num">
                                      <p:cBhvr additive="base">
                                        <p:cTn id="13"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black">
          <a:xfrm>
            <a:off x="2627865" y="2852960"/>
            <a:ext cx="3888270" cy="649288"/>
          </a:xfrm>
          <a:prstGeom prst="rect">
            <a:avLst/>
          </a:prstGeom>
          <a:ln>
            <a:noFill/>
          </a:ln>
        </p:spPr>
        <p:txBody>
          <a:bodyPr lIns="0" tIns="0" rIns="0" bIns="0"/>
          <a:lstStyle>
            <a:lvl1pPr algn="l" defTabSz="457200" rtl="0" eaLnBrk="1" latinLnBrk="0" hangingPunct="1">
              <a:lnSpc>
                <a:spcPct val="90000"/>
              </a:lnSpc>
              <a:spcBef>
                <a:spcPct val="0"/>
              </a:spcBef>
              <a:spcAft>
                <a:spcPts val="0"/>
              </a:spcAft>
              <a:buNone/>
              <a:defRPr lang="en-GB" sz="4000" b="1" i="0" kern="1200" spc="-100" baseline="0">
                <a:solidFill>
                  <a:schemeClr val="bg1"/>
                </a:solidFill>
                <a:latin typeface="HP Simplified" pitchFamily="34" charset="0"/>
                <a:ea typeface="+mj-ea"/>
                <a:cs typeface="HP Simplified" pitchFamily="34" charset="0"/>
              </a:defRPr>
            </a:lvl1pPr>
          </a:lstStyle>
          <a:p>
            <a:pPr marL="0" lvl="1" eaLnBrk="1" hangingPunct="1">
              <a:buFont typeface="Arial" pitchFamily="34" charset="0"/>
              <a:buNone/>
              <a:defRPr/>
            </a:pPr>
            <a:r>
              <a:rPr lang="en-US" altLang="zh-CN" sz="4800" b="1" kern="0" dirty="0">
                <a:solidFill>
                  <a:sysClr val="windowText" lastClr="000000"/>
                </a:solidFill>
                <a:latin typeface="微软雅黑" panose="020B0503020204020204" pitchFamily="34" charset="-122"/>
                <a:ea typeface="微软雅黑" panose="020B0503020204020204" pitchFamily="34" charset="-122"/>
              </a:rPr>
              <a:t>5.1 </a:t>
            </a:r>
            <a:r>
              <a:rPr lang="zh-CN" altLang="zh-CN" sz="4800" b="1" kern="0" dirty="0">
                <a:solidFill>
                  <a:sysClr val="windowText" lastClr="000000"/>
                </a:solidFill>
                <a:latin typeface="微软雅黑" panose="020B0503020204020204" pitchFamily="34" charset="-122"/>
                <a:ea typeface="微软雅黑" panose="020B0503020204020204" pitchFamily="34" charset="-122"/>
              </a:rPr>
              <a:t>软件</a:t>
            </a:r>
            <a:r>
              <a:rPr lang="zh-CN" altLang="en-US" sz="4800" b="1" kern="0" dirty="0">
                <a:solidFill>
                  <a:sysClr val="windowText" lastClr="000000"/>
                </a:solidFill>
                <a:latin typeface="微软雅黑" panose="020B0503020204020204" pitchFamily="34" charset="-122"/>
                <a:ea typeface="微软雅黑" panose="020B0503020204020204" pitchFamily="34" charset="-122"/>
              </a:rPr>
              <a:t>缺陷</a:t>
            </a:r>
            <a:endParaRPr lang="en-US" sz="4800" b="1" kern="0" dirty="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703" y="1320939"/>
            <a:ext cx="5773360" cy="496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3"/>
          <p:cNvSpPr>
            <a:spLocks noGrp="1" noChangeArrowheads="1"/>
          </p:cNvSpPr>
          <p:nvPr>
            <p:ph type="title"/>
          </p:nvPr>
        </p:nvSpPr>
        <p:spPr>
          <a:xfrm>
            <a:off x="15584" y="25331"/>
            <a:ext cx="6324600" cy="762000"/>
          </a:xfrm>
        </p:spPr>
        <p:txBody>
          <a:bodyPr/>
          <a:lstStyle/>
          <a:p>
            <a:pPr algn="l" eaLnBrk="1" hangingPunct="1"/>
            <a:r>
              <a:rPr lang="en-US" altLang="en-US" sz="2800" dirty="0" smtClean="0">
                <a:solidFill>
                  <a:schemeClr val="tx1"/>
                </a:solidFill>
                <a:latin typeface="微软雅黑" panose="020B0503020204020204" pitchFamily="34" charset="-122"/>
                <a:ea typeface="微软雅黑" panose="020B0503020204020204" pitchFamily="34" charset="-122"/>
              </a:rPr>
              <a:t>5.1.5	</a:t>
            </a:r>
            <a:r>
              <a:rPr lang="zh-CN" altLang="en-US" sz="2800" dirty="0" smtClean="0">
                <a:solidFill>
                  <a:schemeClr val="tx1"/>
                </a:solidFill>
                <a:latin typeface="微软雅黑" panose="020B0503020204020204" pitchFamily="34" charset="-122"/>
                <a:ea typeface="微软雅黑" panose="020B0503020204020204" pitchFamily="34" charset="-122"/>
              </a:rPr>
              <a:t>缺陷管理责任分工</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12292"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缺陷生命周期与主要角色参与</a:t>
            </a:r>
          </a:p>
        </p:txBody>
      </p:sp>
      <p:sp>
        <p:nvSpPr>
          <p:cNvPr id="12294" name="Rectangle 1"/>
          <p:cNvSpPr>
            <a:spLocks noChangeArrowheads="1"/>
          </p:cNvSpPr>
          <p:nvPr/>
        </p:nvSpPr>
        <p:spPr bwMode="auto">
          <a:xfrm>
            <a:off x="2582338" y="6407463"/>
            <a:ext cx="3254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sym typeface="HP Simplified" pitchFamily="34" charset="0"/>
              </a:rPr>
              <a:t> </a:t>
            </a:r>
            <a:r>
              <a:rPr lang="zh-CN" altLang="en-US" dirty="0">
                <a:latin typeface="微软雅黑" panose="020B0503020204020204" pitchFamily="34" charset="-122"/>
                <a:ea typeface="微软雅黑" panose="020B0503020204020204" pitchFamily="34" charset="-122"/>
                <a:sym typeface="HP Simplified" pitchFamily="34" charset="0"/>
              </a:rPr>
              <a:t>缺陷生命周期与主要角色参与</a:t>
            </a:r>
            <a:endParaRPr lang="en-US" altLang="zh-CN" dirty="0">
              <a:latin typeface="微软雅黑" panose="020B0503020204020204" pitchFamily="34" charset="-122"/>
              <a:ea typeface="微软雅黑" panose="020B0503020204020204" pitchFamily="34" charset="-122"/>
              <a:sym typeface="HP Simplified" pitchFamily="34" charset="0"/>
            </a:endParaRPr>
          </a:p>
        </p:txBody>
      </p:sp>
    </p:spTree>
    <p:extLst>
      <p:ext uri="{BB962C8B-B14F-4D97-AF65-F5344CB8AC3E}">
        <p14:creationId xmlns:p14="http://schemas.microsoft.com/office/powerpoint/2010/main" val="316352160"/>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noChangeArrowheads="1"/>
          </p:cNvSpPr>
          <p:nvPr>
            <p:ph type="title"/>
          </p:nvPr>
        </p:nvSpPr>
        <p:spPr>
          <a:xfrm>
            <a:off x="0" y="50800"/>
            <a:ext cx="6324600" cy="762000"/>
          </a:xfrm>
        </p:spPr>
        <p:txBody>
          <a:bodyPr/>
          <a:lstStyle/>
          <a:p>
            <a:pPr algn="l" eaLnBrk="1" hangingPunct="1"/>
            <a:r>
              <a:rPr lang="en-US" altLang="en-US" sz="2800" dirty="0" smtClean="0">
                <a:solidFill>
                  <a:schemeClr val="tx1"/>
                </a:solidFill>
                <a:latin typeface="微软雅黑" panose="020B0503020204020204" pitchFamily="34" charset="-122"/>
                <a:ea typeface="微软雅黑" panose="020B0503020204020204" pitchFamily="34" charset="-122"/>
              </a:rPr>
              <a:t>5.1.5	</a:t>
            </a:r>
            <a:r>
              <a:rPr lang="zh-CN" altLang="en-US" sz="2800" dirty="0" smtClean="0">
                <a:solidFill>
                  <a:schemeClr val="tx1"/>
                </a:solidFill>
                <a:latin typeface="微软雅黑" panose="020B0503020204020204" pitchFamily="34" charset="-122"/>
                <a:ea typeface="微软雅黑" panose="020B0503020204020204" pitchFamily="34" charset="-122"/>
              </a:rPr>
              <a:t>缺陷管理责任分工</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14339"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常见缺陷状态说明</a:t>
            </a:r>
          </a:p>
        </p:txBody>
      </p:sp>
      <p:graphicFrame>
        <p:nvGraphicFramePr>
          <p:cNvPr id="2" name="Table 1"/>
          <p:cNvGraphicFramePr>
            <a:graphicFrameLocks noGrp="1"/>
          </p:cNvGraphicFramePr>
          <p:nvPr/>
        </p:nvGraphicFramePr>
        <p:xfrm>
          <a:off x="1109663" y="1625600"/>
          <a:ext cx="6742112" cy="4637092"/>
        </p:xfrm>
        <a:graphic>
          <a:graphicData uri="http://schemas.openxmlformats.org/drawingml/2006/table">
            <a:tbl>
              <a:tblPr/>
              <a:tblGrid>
                <a:gridCol w="908050"/>
                <a:gridCol w="1420812"/>
                <a:gridCol w="4413250"/>
              </a:tblGrid>
              <a:tr h="536575">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600" b="1" i="0" u="none" strike="noStrike" cap="none" normalizeH="0" baseline="0" dirty="0" smtClean="0">
                          <a:ln>
                            <a:noFill/>
                          </a:ln>
                          <a:solidFill>
                            <a:srgbClr val="FFFFFF"/>
                          </a:solidFill>
                          <a:effectLst/>
                          <a:latin typeface="微软雅黑" pitchFamily="34" charset="-122"/>
                          <a:ea typeface="微软雅黑" pitchFamily="34" charset="-122"/>
                        </a:rPr>
                        <a:t>序号</a:t>
                      </a:r>
                      <a:endParaRPr kumimoji="0" lang="en-US" sz="16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600" b="1" i="0" u="none" strike="noStrike" cap="none" normalizeH="0" baseline="0" smtClean="0">
                          <a:ln>
                            <a:noFill/>
                          </a:ln>
                          <a:solidFill>
                            <a:srgbClr val="FFFFFF"/>
                          </a:solidFill>
                          <a:effectLst/>
                          <a:latin typeface="微软雅黑" pitchFamily="34" charset="-122"/>
                          <a:ea typeface="微软雅黑" pitchFamily="34" charset="-122"/>
                        </a:rPr>
                        <a:t>状态</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600" b="1" i="0" u="none" strike="noStrike" cap="none" normalizeH="0" baseline="0" smtClean="0">
                          <a:ln>
                            <a:noFill/>
                          </a:ln>
                          <a:solidFill>
                            <a:srgbClr val="FFFFFF"/>
                          </a:solidFill>
                          <a:effectLst/>
                          <a:latin typeface="微软雅黑" pitchFamily="34" charset="-122"/>
                          <a:ea typeface="微软雅黑" pitchFamily="34" charset="-122"/>
                        </a:rPr>
                        <a:t>描述</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5613">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微软雅黑" pitchFamily="34" charset="-122"/>
                          <a:ea typeface="微软雅黑" pitchFamily="34" charset="-122"/>
                        </a:rPr>
                        <a:t>1</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微软雅黑" pitchFamily="34" charset="-122"/>
                          <a:ea typeface="微软雅黑" pitchFamily="34" charset="-122"/>
                        </a:rPr>
                        <a:t>New</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F0"/>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微软雅黑" pitchFamily="34" charset="-122"/>
                          <a:ea typeface="微软雅黑" pitchFamily="34" charset="-122"/>
                        </a:rPr>
                        <a:t>测试过程中新提交的缺陷</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F0"/>
                    </a:solidFill>
                  </a:tcPr>
                </a:tc>
              </a:tr>
              <a:tr h="455613">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微软雅黑" pitchFamily="34" charset="-122"/>
                          <a:ea typeface="微软雅黑" pitchFamily="34" charset="-122"/>
                        </a:rPr>
                        <a:t>2</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微软雅黑" pitchFamily="34" charset="-122"/>
                          <a:ea typeface="微软雅黑" pitchFamily="34" charset="-122"/>
                        </a:rPr>
                        <a:t>Open</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8"/>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0" i="0" u="none" strike="noStrike" cap="none" normalizeH="0" baseline="0" dirty="0" smtClean="0">
                          <a:ln>
                            <a:noFill/>
                          </a:ln>
                          <a:solidFill>
                            <a:srgbClr val="000000"/>
                          </a:solidFill>
                          <a:effectLst/>
                          <a:latin typeface="微软雅黑" pitchFamily="34" charset="-122"/>
                          <a:ea typeface="微软雅黑" pitchFamily="34" charset="-122"/>
                        </a:rPr>
                        <a:t>新提交并指派给开发人员处理的缺陷</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8"/>
                    </a:solidFill>
                  </a:tcPr>
                </a:tc>
              </a:tr>
              <a:tr h="455613">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微软雅黑" pitchFamily="34" charset="-122"/>
                          <a:ea typeface="微软雅黑" pitchFamily="34" charset="-122"/>
                        </a:rPr>
                        <a:t>3</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微软雅黑" pitchFamily="34" charset="-122"/>
                          <a:ea typeface="微软雅黑" pitchFamily="34" charset="-122"/>
                        </a:rPr>
                        <a:t>Fixed</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F0"/>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微软雅黑" pitchFamily="34" charset="-122"/>
                          <a:ea typeface="微软雅黑" pitchFamily="34" charset="-122"/>
                        </a:rPr>
                        <a:t>开发人员已修复的缺陷，等待测试人员验证</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F0"/>
                    </a:solidFill>
                  </a:tcPr>
                </a:tc>
              </a:tr>
              <a:tr h="455613">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微软雅黑" pitchFamily="34" charset="-122"/>
                          <a:ea typeface="微软雅黑" pitchFamily="34" charset="-122"/>
                        </a:rPr>
                        <a:t>4</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微软雅黑" pitchFamily="34" charset="-122"/>
                          <a:ea typeface="微软雅黑" pitchFamily="34" charset="-122"/>
                        </a:rPr>
                        <a:t>Reopen</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8"/>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0" i="0" u="none" strike="noStrike" cap="none" normalizeH="0" baseline="0" dirty="0" smtClean="0">
                          <a:ln>
                            <a:noFill/>
                          </a:ln>
                          <a:solidFill>
                            <a:srgbClr val="000000"/>
                          </a:solidFill>
                          <a:effectLst/>
                          <a:latin typeface="微软雅黑" pitchFamily="34" charset="-122"/>
                          <a:ea typeface="微软雅黑" pitchFamily="34" charset="-122"/>
                        </a:rPr>
                        <a:t>缺陷修改未达到目标，重新指派给开发人员处理</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8"/>
                    </a:solidFill>
                  </a:tcPr>
                </a:tc>
              </a:tr>
              <a:tr h="455613">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微软雅黑" pitchFamily="34" charset="-122"/>
                          <a:ea typeface="微软雅黑" pitchFamily="34" charset="-122"/>
                        </a:rPr>
                        <a:t>5</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微软雅黑" pitchFamily="34" charset="-122"/>
                          <a:ea typeface="微软雅黑" pitchFamily="34" charset="-122"/>
                        </a:rPr>
                        <a:t>Closed</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F0"/>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微软雅黑" pitchFamily="34" charset="-122"/>
                          <a:ea typeface="微软雅黑" pitchFamily="34" charset="-122"/>
                        </a:rPr>
                        <a:t>缺陷已修复并已经通过测试人员验证</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F0"/>
                    </a:solidFill>
                  </a:tcPr>
                </a:tc>
              </a:tr>
              <a:tr h="455613">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微软雅黑" pitchFamily="34" charset="-122"/>
                          <a:ea typeface="微软雅黑" pitchFamily="34" charset="-122"/>
                        </a:rPr>
                        <a:t>6</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微软雅黑" pitchFamily="34" charset="-122"/>
                          <a:ea typeface="微软雅黑" pitchFamily="34" charset="-122"/>
                        </a:rPr>
                        <a:t>Rejected</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8"/>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微软雅黑" pitchFamily="34" charset="-122"/>
                          <a:ea typeface="微软雅黑" pitchFamily="34" charset="-122"/>
                        </a:rPr>
                        <a:t>开发拒绝的缺陷，不需要修复或者不是缺陷</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8"/>
                    </a:solidFill>
                  </a:tcPr>
                </a:tc>
              </a:tr>
              <a:tr h="455613">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微软雅黑" pitchFamily="34" charset="-122"/>
                          <a:ea typeface="微软雅黑" pitchFamily="34" charset="-122"/>
                        </a:rPr>
                        <a:t>7</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微软雅黑" pitchFamily="34" charset="-122"/>
                          <a:ea typeface="微软雅黑" pitchFamily="34" charset="-122"/>
                        </a:rPr>
                        <a:t>Pending</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F0"/>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微软雅黑" pitchFamily="34" charset="-122"/>
                          <a:ea typeface="微软雅黑" pitchFamily="34" charset="-122"/>
                        </a:rPr>
                        <a:t>当前版本不能修复的缺陷</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F0"/>
                    </a:solidFill>
                  </a:tcPr>
                </a:tc>
              </a:tr>
              <a:tr h="455613">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微软雅黑" pitchFamily="34" charset="-122"/>
                          <a:ea typeface="微软雅黑" pitchFamily="34" charset="-122"/>
                        </a:rPr>
                        <a:t>8</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微软雅黑" pitchFamily="34" charset="-122"/>
                          <a:ea typeface="微软雅黑" pitchFamily="34" charset="-122"/>
                        </a:rPr>
                        <a:t>Distract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8"/>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微软雅黑" pitchFamily="34" charset="-122"/>
                          <a:ea typeface="微软雅黑" pitchFamily="34" charset="-122"/>
                        </a:rPr>
                        <a:t>在上线前仍未修复，后续跟踪的缺陷</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FF8"/>
                    </a:solidFill>
                  </a:tcPr>
                </a:tc>
              </a:tr>
              <a:tr h="455613">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微软雅黑" pitchFamily="34" charset="-122"/>
                          <a:ea typeface="微软雅黑" pitchFamily="34" charset="-122"/>
                        </a:rPr>
                        <a:t>9</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微软雅黑" pitchFamily="34" charset="-122"/>
                          <a:ea typeface="微软雅黑" pitchFamily="34" charset="-122"/>
                        </a:rPr>
                        <a:t>Cancelled</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F0"/>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0" i="0" u="none" strike="noStrike" cap="none" normalizeH="0" baseline="0" dirty="0" smtClean="0">
                          <a:ln>
                            <a:noFill/>
                          </a:ln>
                          <a:solidFill>
                            <a:srgbClr val="000000"/>
                          </a:solidFill>
                          <a:effectLst/>
                          <a:latin typeface="微软雅黑" pitchFamily="34" charset="-122"/>
                          <a:ea typeface="微软雅黑" pitchFamily="34" charset="-122"/>
                        </a:rPr>
                        <a:t>被取消的缺陷</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DF0"/>
                    </a:solidFill>
                  </a:tcPr>
                </a:tc>
              </a:tr>
            </a:tbl>
          </a:graphicData>
        </a:graphic>
      </p:graphicFrame>
      <p:sp>
        <p:nvSpPr>
          <p:cNvPr id="14386" name="Rectangle 2"/>
          <p:cNvSpPr>
            <a:spLocks noChangeArrowheads="1"/>
          </p:cNvSpPr>
          <p:nvPr/>
        </p:nvSpPr>
        <p:spPr bwMode="auto">
          <a:xfrm>
            <a:off x="2759075" y="1270000"/>
            <a:ext cx="3006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a:latin typeface="微软雅黑" panose="020B0503020204020204" pitchFamily="34" charset="-122"/>
                <a:ea typeface="微软雅黑" panose="020B0503020204020204" pitchFamily="34" charset="-122"/>
                <a:sym typeface="HP Simplified" pitchFamily="34" charset="0"/>
              </a:rPr>
              <a:t>常用缺陷状态说明表实例</a:t>
            </a:r>
            <a:endParaRPr lang="en-US" altLang="zh-CN" sz="2000">
              <a:latin typeface="微软雅黑" panose="020B0503020204020204" pitchFamily="34" charset="-122"/>
              <a:ea typeface="微软雅黑" panose="020B0503020204020204" pitchFamily="34" charset="-122"/>
              <a:sym typeface="HP Simplified" pitchFamily="34" charset="0"/>
            </a:endParaRPr>
          </a:p>
        </p:txBody>
      </p:sp>
    </p:spTree>
    <p:extLst>
      <p:ext uri="{BB962C8B-B14F-4D97-AF65-F5344CB8AC3E}">
        <p14:creationId xmlns:p14="http://schemas.microsoft.com/office/powerpoint/2010/main" val="3467031550"/>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noChangeArrowheads="1"/>
          </p:cNvSpPr>
          <p:nvPr>
            <p:ph type="title"/>
          </p:nvPr>
        </p:nvSpPr>
        <p:spPr>
          <a:xfrm>
            <a:off x="23790" y="77788"/>
            <a:ext cx="6324600" cy="762000"/>
          </a:xfrm>
        </p:spPr>
        <p:txBody>
          <a:bodyPr/>
          <a:lstStyle/>
          <a:p>
            <a:pPr algn="l" eaLnBrk="1" hangingPunct="1"/>
            <a:r>
              <a:rPr lang="en-US" altLang="en-US" sz="2800" dirty="0" smtClean="0">
                <a:solidFill>
                  <a:schemeClr val="tx1"/>
                </a:solidFill>
                <a:latin typeface="微软雅黑" panose="020B0503020204020204" pitchFamily="34" charset="-122"/>
                <a:ea typeface="微软雅黑" panose="020B0503020204020204" pitchFamily="34" charset="-122"/>
              </a:rPr>
              <a:t>5.1.5	</a:t>
            </a:r>
            <a:r>
              <a:rPr lang="zh-CN" altLang="en-US" sz="2800" dirty="0" smtClean="0">
                <a:solidFill>
                  <a:schemeClr val="tx1"/>
                </a:solidFill>
                <a:latin typeface="微软雅黑" panose="020B0503020204020204" pitchFamily="34" charset="-122"/>
                <a:ea typeface="微软雅黑" panose="020B0503020204020204" pitchFamily="34" charset="-122"/>
              </a:rPr>
              <a:t>缺陷管理责任分工</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16387" name="Text Placeholder 6"/>
          <p:cNvSpPr>
            <a:spLocks noGrp="1" noChangeArrowheads="1"/>
          </p:cNvSpPr>
          <p:nvPr>
            <p:ph idx="4294967295"/>
          </p:nvPr>
        </p:nvSpPr>
        <p:spPr>
          <a:xfrm>
            <a:off x="596900" y="1584325"/>
            <a:ext cx="8547100" cy="500063"/>
          </a:xfrm>
        </p:spPr>
        <p:txBody>
          <a:bodyPr/>
          <a:lstStyle/>
          <a:p>
            <a:pPr marL="0" indent="0" eaLnBrk="1" hangingPunct="1"/>
            <a:r>
              <a:rPr lang="zh-CN" altLang="en-US" sz="2000" dirty="0" smtClean="0">
                <a:latin typeface="微软雅黑" panose="020B0503020204020204" pitchFamily="34" charset="-122"/>
                <a:ea typeface="微软雅黑" panose="020B0503020204020204" pitchFamily="34" charset="-122"/>
              </a:rPr>
              <a:t>测试人员</a:t>
            </a:r>
            <a:endParaRPr lang="en-US" altLang="zh-CN" sz="2000" dirty="0" smtClean="0">
              <a:latin typeface="微软雅黑" panose="020B0503020204020204" pitchFamily="34" charset="-122"/>
              <a:ea typeface="微软雅黑" panose="020B0503020204020204" pitchFamily="34" charset="-122"/>
            </a:endParaRPr>
          </a:p>
        </p:txBody>
      </p:sp>
      <p:sp>
        <p:nvSpPr>
          <p:cNvPr id="16388" name="Subtitle 1"/>
          <p:cNvSpPr>
            <a:spLocks noGrp="1" noChangeArrowheads="1"/>
          </p:cNvSpPr>
          <p:nvPr>
            <p:ph type="subTitle" idx="4294967295"/>
          </p:nvPr>
        </p:nvSpPr>
        <p:spPr>
          <a:xfrm>
            <a:off x="0" y="965200"/>
            <a:ext cx="8116888" cy="368300"/>
          </a:xfrm>
        </p:spPr>
        <p:txBody>
          <a:bodyPr/>
          <a:lstStyle/>
          <a:p>
            <a:pPr marL="0" indent="0" eaLnBrk="1" hangingPunct="1"/>
            <a:r>
              <a:rPr lang="en-US" altLang="en-US" sz="2400" dirty="0" smtClean="0">
                <a:solidFill>
                  <a:srgbClr val="0096D6"/>
                </a:solidFill>
                <a:latin typeface="微软雅黑" panose="020B0503020204020204" pitchFamily="34" charset="-122"/>
                <a:ea typeface="微软雅黑" panose="020B0503020204020204" pitchFamily="34" charset="-122"/>
              </a:rPr>
              <a:t>5.3.1 </a:t>
            </a:r>
            <a:r>
              <a:rPr lang="zh-CN" altLang="en-US" sz="2400" dirty="0" smtClean="0">
                <a:solidFill>
                  <a:srgbClr val="0096D6"/>
                </a:solidFill>
                <a:latin typeface="微软雅黑" panose="020B0503020204020204" pitchFamily="34" charset="-122"/>
                <a:ea typeface="微软雅黑" panose="020B0503020204020204" pitchFamily="34" charset="-122"/>
              </a:rPr>
              <a:t>测试人员的职责</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graphicFrame>
        <p:nvGraphicFramePr>
          <p:cNvPr id="2" name="Diagram 1"/>
          <p:cNvGraphicFramePr/>
          <p:nvPr/>
        </p:nvGraphicFramePr>
        <p:xfrm>
          <a:off x="1072896" y="2043176"/>
          <a:ext cx="6766560" cy="4243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73530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noChangeArrowheads="1"/>
          </p:cNvSpPr>
          <p:nvPr>
            <p:ph type="title"/>
          </p:nvPr>
        </p:nvSpPr>
        <p:spPr>
          <a:xfrm>
            <a:off x="0" y="0"/>
            <a:ext cx="6324600" cy="762000"/>
          </a:xfrm>
        </p:spPr>
        <p:txBody>
          <a:bodyPr/>
          <a:lstStyle/>
          <a:p>
            <a:pPr algn="l" eaLnBrk="1" hangingPunct="1"/>
            <a:r>
              <a:rPr lang="en-US" altLang="en-US" sz="2800" dirty="0" smtClean="0">
                <a:solidFill>
                  <a:schemeClr val="tx1"/>
                </a:solidFill>
                <a:latin typeface="微软雅黑" panose="020B0503020204020204" pitchFamily="34" charset="-122"/>
                <a:ea typeface="微软雅黑" panose="020B0503020204020204" pitchFamily="34" charset="-122"/>
              </a:rPr>
              <a:t>5.1.5	</a:t>
            </a:r>
            <a:r>
              <a:rPr lang="zh-CN" altLang="en-US" sz="2800" dirty="0" smtClean="0">
                <a:solidFill>
                  <a:schemeClr val="tx1"/>
                </a:solidFill>
                <a:latin typeface="微软雅黑" panose="020B0503020204020204" pitchFamily="34" charset="-122"/>
                <a:ea typeface="微软雅黑" panose="020B0503020204020204" pitchFamily="34" charset="-122"/>
              </a:rPr>
              <a:t>缺陷管理责任分工</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17411" name="Text Placeholder 6"/>
          <p:cNvSpPr>
            <a:spLocks noGrp="1" noChangeArrowheads="1"/>
          </p:cNvSpPr>
          <p:nvPr>
            <p:ph idx="4294967295"/>
          </p:nvPr>
        </p:nvSpPr>
        <p:spPr>
          <a:xfrm>
            <a:off x="0" y="1597025"/>
            <a:ext cx="8426450" cy="414338"/>
          </a:xfrm>
        </p:spPr>
        <p:txBody>
          <a:bodyPr/>
          <a:lstStyle/>
          <a:p>
            <a:pPr marL="0" indent="0" eaLnBrk="1" hangingPunct="1"/>
            <a:r>
              <a:rPr lang="zh-CN" altLang="en-US" sz="2000" dirty="0" smtClean="0">
                <a:latin typeface="微软雅黑" panose="020B0503020204020204" pitchFamily="34" charset="-122"/>
                <a:ea typeface="微软雅黑" panose="020B0503020204020204" pitchFamily="34" charset="-122"/>
              </a:rPr>
              <a:t>测试主管和测试经理</a:t>
            </a:r>
            <a:endParaRPr lang="en-US" altLang="zh-CN" sz="2000" dirty="0" smtClean="0">
              <a:latin typeface="微软雅黑" panose="020B0503020204020204" pitchFamily="34" charset="-122"/>
              <a:ea typeface="微软雅黑" panose="020B0503020204020204" pitchFamily="34" charset="-122"/>
            </a:endParaRPr>
          </a:p>
          <a:p>
            <a:pPr marL="0" indent="0" eaLnBrk="1" hangingPunct="1"/>
            <a:endParaRPr lang="en-US" altLang="zh-CN" b="0" dirty="0" smtClean="0">
              <a:solidFill>
                <a:schemeClr val="tx1"/>
              </a:solidFill>
              <a:ea typeface="宋体" panose="02010600030101010101" pitchFamily="2" charset="-122"/>
            </a:endParaRPr>
          </a:p>
          <a:p>
            <a:pPr marL="0" indent="0" eaLnBrk="1" hangingPunct="1"/>
            <a:endParaRPr lang="en-US" altLang="zh-CN" b="0" dirty="0" smtClean="0">
              <a:solidFill>
                <a:schemeClr val="tx1"/>
              </a:solidFill>
              <a:ea typeface="宋体" panose="02010600030101010101" pitchFamily="2" charset="-122"/>
            </a:endParaRPr>
          </a:p>
        </p:txBody>
      </p:sp>
      <p:sp>
        <p:nvSpPr>
          <p:cNvPr id="17412" name="Subtitle 1"/>
          <p:cNvSpPr>
            <a:spLocks noGrp="1" noChangeArrowheads="1"/>
          </p:cNvSpPr>
          <p:nvPr>
            <p:ph type="subTitle" idx="4294967295"/>
          </p:nvPr>
        </p:nvSpPr>
        <p:spPr>
          <a:xfrm>
            <a:off x="0" y="952500"/>
            <a:ext cx="8116888" cy="368300"/>
          </a:xfrm>
        </p:spPr>
        <p:txBody>
          <a:bodyPr/>
          <a:lstStyle/>
          <a:p>
            <a:pPr marL="0" indent="0" eaLnBrk="1" hangingPunct="1"/>
            <a:r>
              <a:rPr lang="en-US" altLang="en-US" sz="2400" dirty="0" smtClean="0">
                <a:solidFill>
                  <a:srgbClr val="0096D6"/>
                </a:solidFill>
                <a:latin typeface="微软雅黑" panose="020B0503020204020204" pitchFamily="34" charset="-122"/>
                <a:ea typeface="微软雅黑" panose="020B0503020204020204" pitchFamily="34" charset="-122"/>
              </a:rPr>
              <a:t>5.3.2 </a:t>
            </a:r>
            <a:r>
              <a:rPr lang="zh-CN" altLang="en-US" sz="2400" dirty="0" smtClean="0">
                <a:solidFill>
                  <a:srgbClr val="0096D6"/>
                </a:solidFill>
                <a:latin typeface="微软雅黑" panose="020B0503020204020204" pitchFamily="34" charset="-122"/>
                <a:ea typeface="微软雅黑" panose="020B0503020204020204" pitchFamily="34" charset="-122"/>
              </a:rPr>
              <a:t>测试主管和测试经理的职责</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graphicFrame>
        <p:nvGraphicFramePr>
          <p:cNvPr id="2" name="Diagram 1"/>
          <p:cNvGraphicFramePr/>
          <p:nvPr>
            <p:extLst>
              <p:ext uri="{D42A27DB-BD31-4B8C-83A1-F6EECF244321}">
                <p14:modId xmlns:p14="http://schemas.microsoft.com/office/powerpoint/2010/main" val="814244208"/>
              </p:ext>
            </p:extLst>
          </p:nvPr>
        </p:nvGraphicFramePr>
        <p:xfrm>
          <a:off x="938785" y="2079752"/>
          <a:ext cx="6499246" cy="3106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17142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noChangeArrowheads="1"/>
          </p:cNvSpPr>
          <p:nvPr>
            <p:ph type="title"/>
          </p:nvPr>
        </p:nvSpPr>
        <p:spPr>
          <a:xfrm>
            <a:off x="0" y="0"/>
            <a:ext cx="6324600" cy="762000"/>
          </a:xfrm>
        </p:spPr>
        <p:txBody>
          <a:bodyPr/>
          <a:lstStyle/>
          <a:p>
            <a:pPr algn="l" eaLnBrk="1" hangingPunct="1"/>
            <a:r>
              <a:rPr lang="en-US" altLang="en-US" sz="2800" dirty="0" smtClean="0">
                <a:solidFill>
                  <a:schemeClr val="tx1"/>
                </a:solidFill>
                <a:latin typeface="微软雅黑" panose="020B0503020204020204" pitchFamily="34" charset="-122"/>
                <a:ea typeface="微软雅黑" panose="020B0503020204020204" pitchFamily="34" charset="-122"/>
              </a:rPr>
              <a:t>5.1.5	</a:t>
            </a:r>
            <a:r>
              <a:rPr lang="zh-CN" altLang="en-US" sz="2800" dirty="0" smtClean="0">
                <a:solidFill>
                  <a:schemeClr val="tx1"/>
                </a:solidFill>
                <a:latin typeface="微软雅黑" panose="020B0503020204020204" pitchFamily="34" charset="-122"/>
                <a:ea typeface="微软雅黑" panose="020B0503020204020204" pitchFamily="34" charset="-122"/>
              </a:rPr>
              <a:t>缺陷管理责任分工</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18435" name="Text Placeholder 6"/>
          <p:cNvSpPr>
            <a:spLocks noGrp="1" noChangeArrowheads="1"/>
          </p:cNvSpPr>
          <p:nvPr>
            <p:ph idx="4294967295"/>
          </p:nvPr>
        </p:nvSpPr>
        <p:spPr>
          <a:xfrm>
            <a:off x="0" y="1585913"/>
            <a:ext cx="8118475" cy="366712"/>
          </a:xfrm>
        </p:spPr>
        <p:txBody>
          <a:bodyPr/>
          <a:lstStyle/>
          <a:p>
            <a:pPr marL="0" indent="0" eaLnBrk="1" hangingPunct="1"/>
            <a:r>
              <a:rPr lang="zh-CN" altLang="en-US" sz="2000" dirty="0" smtClean="0">
                <a:latin typeface="微软雅黑" panose="020B0503020204020204" pitchFamily="34" charset="-122"/>
                <a:ea typeface="微软雅黑" panose="020B0503020204020204" pitchFamily="34" charset="-122"/>
              </a:rPr>
              <a:t>开发团队</a:t>
            </a:r>
            <a:endParaRPr lang="en-US" altLang="en-US" sz="2000" dirty="0" smtClean="0">
              <a:latin typeface="微软雅黑" panose="020B0503020204020204" pitchFamily="34" charset="-122"/>
              <a:ea typeface="微软雅黑" panose="020B0503020204020204" pitchFamily="34" charset="-122"/>
            </a:endParaRPr>
          </a:p>
        </p:txBody>
      </p:sp>
      <p:sp>
        <p:nvSpPr>
          <p:cNvPr id="18436" name="Subtitle 1"/>
          <p:cNvSpPr>
            <a:spLocks noGrp="1" noChangeArrowheads="1"/>
          </p:cNvSpPr>
          <p:nvPr>
            <p:ph type="subTitle" idx="4294967295"/>
          </p:nvPr>
        </p:nvSpPr>
        <p:spPr>
          <a:xfrm>
            <a:off x="0" y="965200"/>
            <a:ext cx="8116888" cy="368300"/>
          </a:xfrm>
        </p:spPr>
        <p:txBody>
          <a:bodyPr/>
          <a:lstStyle/>
          <a:p>
            <a:pPr marL="0" indent="0" eaLnBrk="1" hangingPunct="1"/>
            <a:r>
              <a:rPr lang="en-US" altLang="en-US" sz="2400" dirty="0" smtClean="0">
                <a:solidFill>
                  <a:srgbClr val="0096D6"/>
                </a:solidFill>
                <a:latin typeface="微软雅黑" panose="020B0503020204020204" pitchFamily="34" charset="-122"/>
                <a:ea typeface="微软雅黑" panose="020B0503020204020204" pitchFamily="34" charset="-122"/>
              </a:rPr>
              <a:t>5.3.3 </a:t>
            </a:r>
            <a:r>
              <a:rPr lang="zh-CN" altLang="en-US" sz="2400" dirty="0" smtClean="0">
                <a:solidFill>
                  <a:srgbClr val="0096D6"/>
                </a:solidFill>
                <a:latin typeface="微软雅黑" panose="020B0503020204020204" pitchFamily="34" charset="-122"/>
                <a:ea typeface="微软雅黑" panose="020B0503020204020204" pitchFamily="34" charset="-122"/>
              </a:rPr>
              <a:t>开发团队的职责</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graphicFrame>
        <p:nvGraphicFramePr>
          <p:cNvPr id="6" name="Diagram 5"/>
          <p:cNvGraphicFramePr/>
          <p:nvPr/>
        </p:nvGraphicFramePr>
        <p:xfrm>
          <a:off x="1328928" y="1957832"/>
          <a:ext cx="6766560" cy="4385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045704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noChangeArrowheads="1"/>
          </p:cNvSpPr>
          <p:nvPr>
            <p:ph type="title"/>
          </p:nvPr>
        </p:nvSpPr>
        <p:spPr>
          <a:xfrm>
            <a:off x="0" y="0"/>
            <a:ext cx="6324600" cy="762000"/>
          </a:xfrm>
        </p:spPr>
        <p:txBody>
          <a:bodyPr/>
          <a:lstStyle/>
          <a:p>
            <a:pPr algn="l" eaLnBrk="1" hangingPunct="1"/>
            <a:r>
              <a:rPr lang="en-US" altLang="en-US" sz="2800" dirty="0" smtClean="0">
                <a:solidFill>
                  <a:schemeClr val="tx1"/>
                </a:solidFill>
                <a:latin typeface="微软雅黑" panose="020B0503020204020204" pitchFamily="34" charset="-122"/>
                <a:ea typeface="微软雅黑" panose="020B0503020204020204" pitchFamily="34" charset="-122"/>
              </a:rPr>
              <a:t>5.1.5	</a:t>
            </a:r>
            <a:r>
              <a:rPr lang="zh-CN" altLang="en-US" sz="2800" dirty="0" smtClean="0">
                <a:solidFill>
                  <a:schemeClr val="tx1"/>
                </a:solidFill>
                <a:latin typeface="微软雅黑" panose="020B0503020204020204" pitchFamily="34" charset="-122"/>
                <a:ea typeface="微软雅黑" panose="020B0503020204020204" pitchFamily="34" charset="-122"/>
              </a:rPr>
              <a:t>缺陷管理责任分工</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20483" name="Text Placeholder 6"/>
          <p:cNvSpPr>
            <a:spLocks noGrp="1" noChangeArrowheads="1"/>
          </p:cNvSpPr>
          <p:nvPr>
            <p:ph idx="4294967295"/>
          </p:nvPr>
        </p:nvSpPr>
        <p:spPr>
          <a:xfrm>
            <a:off x="0" y="1584325"/>
            <a:ext cx="7791450" cy="598488"/>
          </a:xfrm>
        </p:spPr>
        <p:txBody>
          <a:bodyPr/>
          <a:lstStyle/>
          <a:p>
            <a:pPr marL="0" indent="0" eaLnBrk="1" hangingPunct="1"/>
            <a:r>
              <a:rPr lang="zh-CN" altLang="en-US" sz="2000" dirty="0" smtClean="0">
                <a:latin typeface="微软雅黑" panose="020B0503020204020204" pitchFamily="34" charset="-122"/>
                <a:ea typeface="微软雅黑" panose="020B0503020204020204" pitchFamily="34" charset="-122"/>
              </a:rPr>
              <a:t>项目经理</a:t>
            </a:r>
            <a:endParaRPr lang="en-US" altLang="en-US" sz="2000" dirty="0" smtClean="0">
              <a:latin typeface="微软雅黑" panose="020B0503020204020204" pitchFamily="34" charset="-122"/>
              <a:ea typeface="微软雅黑" panose="020B0503020204020204" pitchFamily="34" charset="-122"/>
            </a:endParaRPr>
          </a:p>
        </p:txBody>
      </p:sp>
      <p:sp>
        <p:nvSpPr>
          <p:cNvPr id="20484" name="Subtitle 1"/>
          <p:cNvSpPr>
            <a:spLocks noGrp="1" noChangeArrowheads="1"/>
          </p:cNvSpPr>
          <p:nvPr>
            <p:ph type="subTitle" idx="4294967295"/>
          </p:nvPr>
        </p:nvSpPr>
        <p:spPr>
          <a:xfrm>
            <a:off x="0" y="965200"/>
            <a:ext cx="8116888" cy="368300"/>
          </a:xfrm>
        </p:spPr>
        <p:txBody>
          <a:bodyPr/>
          <a:lstStyle/>
          <a:p>
            <a:pPr marL="0" indent="0" eaLnBrk="1" hangingPunct="1"/>
            <a:r>
              <a:rPr lang="en-US" altLang="en-US" sz="2400" dirty="0" smtClean="0">
                <a:solidFill>
                  <a:srgbClr val="0096D6"/>
                </a:solidFill>
                <a:latin typeface="微软雅黑" panose="020B0503020204020204" pitchFamily="34" charset="-122"/>
                <a:ea typeface="微软雅黑" panose="020B0503020204020204" pitchFamily="34" charset="-122"/>
              </a:rPr>
              <a:t>5.3.4 </a:t>
            </a:r>
            <a:r>
              <a:rPr lang="zh-CN" altLang="en-US" sz="2400" dirty="0" smtClean="0">
                <a:solidFill>
                  <a:srgbClr val="0096D6"/>
                </a:solidFill>
                <a:latin typeface="微软雅黑" panose="020B0503020204020204" pitchFamily="34" charset="-122"/>
                <a:ea typeface="微软雅黑" panose="020B0503020204020204" pitchFamily="34" charset="-122"/>
              </a:rPr>
              <a:t>项目经理的职责</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graphicFrame>
        <p:nvGraphicFramePr>
          <p:cNvPr id="5" name="Diagram 4"/>
          <p:cNvGraphicFramePr/>
          <p:nvPr/>
        </p:nvGraphicFramePr>
        <p:xfrm>
          <a:off x="1085088" y="1994408"/>
          <a:ext cx="6766560" cy="3882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41688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noChangeArrowheads="1"/>
          </p:cNvSpPr>
          <p:nvPr>
            <p:ph type="title"/>
          </p:nvPr>
        </p:nvSpPr>
        <p:spPr>
          <a:xfrm>
            <a:off x="0" y="9525"/>
            <a:ext cx="6324600" cy="762000"/>
          </a:xfrm>
        </p:spPr>
        <p:txBody>
          <a:bodyPr/>
          <a:lstStyle/>
          <a:p>
            <a:pPr algn="l" eaLnBrk="1" hangingPunct="1"/>
            <a:r>
              <a:rPr lang="en-US" altLang="en-US" sz="2800" dirty="0" smtClean="0">
                <a:solidFill>
                  <a:schemeClr val="tx1"/>
                </a:solidFill>
                <a:latin typeface="微软雅黑" panose="020B0503020204020204" pitchFamily="34" charset="-122"/>
                <a:ea typeface="微软雅黑" panose="020B0503020204020204" pitchFamily="34" charset="-122"/>
              </a:rPr>
              <a:t>5.1.5	</a:t>
            </a:r>
            <a:r>
              <a:rPr lang="zh-CN" altLang="en-US" sz="2800" dirty="0" smtClean="0">
                <a:solidFill>
                  <a:schemeClr val="tx1"/>
                </a:solidFill>
                <a:latin typeface="微软雅黑" panose="020B0503020204020204" pitchFamily="34" charset="-122"/>
                <a:ea typeface="微软雅黑" panose="020B0503020204020204" pitchFamily="34" charset="-122"/>
              </a:rPr>
              <a:t>缺陷管理责任分工</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21507" name="Text Placeholder 6"/>
          <p:cNvSpPr>
            <a:spLocks noGrp="1" noChangeArrowheads="1"/>
          </p:cNvSpPr>
          <p:nvPr>
            <p:ph idx="4294967295"/>
          </p:nvPr>
        </p:nvSpPr>
        <p:spPr>
          <a:xfrm>
            <a:off x="0" y="1585913"/>
            <a:ext cx="8118475" cy="393700"/>
          </a:xfrm>
        </p:spPr>
        <p:txBody>
          <a:bodyPr/>
          <a:lstStyle/>
          <a:p>
            <a:pPr marL="0" indent="0" eaLnBrk="1" hangingPunct="1"/>
            <a:r>
              <a:rPr lang="zh-CN" altLang="en-US" sz="2000" dirty="0" smtClean="0">
                <a:latin typeface="微软雅黑" panose="020B0503020204020204" pitchFamily="34" charset="-122"/>
                <a:ea typeface="微软雅黑" panose="020B0503020204020204" pitchFamily="34" charset="-122"/>
              </a:rPr>
              <a:t>缺陷会审团队的组成</a:t>
            </a:r>
            <a:endParaRPr lang="en-US" altLang="en-US" sz="2000" dirty="0" smtClean="0">
              <a:latin typeface="微软雅黑" panose="020B0503020204020204" pitchFamily="34" charset="-122"/>
              <a:ea typeface="微软雅黑" panose="020B0503020204020204" pitchFamily="34" charset="-122"/>
            </a:endParaRPr>
          </a:p>
        </p:txBody>
      </p:sp>
      <p:sp>
        <p:nvSpPr>
          <p:cNvPr id="21508" name="Subtitle 1"/>
          <p:cNvSpPr>
            <a:spLocks noGrp="1" noChangeArrowheads="1"/>
          </p:cNvSpPr>
          <p:nvPr>
            <p:ph type="subTitle" idx="4294967295"/>
          </p:nvPr>
        </p:nvSpPr>
        <p:spPr>
          <a:xfrm>
            <a:off x="0" y="965200"/>
            <a:ext cx="8116888" cy="368300"/>
          </a:xfrm>
        </p:spPr>
        <p:txBody>
          <a:bodyPr/>
          <a:lstStyle/>
          <a:p>
            <a:pPr marL="0" indent="0" eaLnBrk="1" hangingPunct="1"/>
            <a:r>
              <a:rPr lang="en-US" altLang="en-US" sz="2400" dirty="0" smtClean="0">
                <a:solidFill>
                  <a:srgbClr val="0096D6"/>
                </a:solidFill>
                <a:latin typeface="微软雅黑" panose="020B0503020204020204" pitchFamily="34" charset="-122"/>
                <a:ea typeface="微软雅黑" panose="020B0503020204020204" pitchFamily="34" charset="-122"/>
              </a:rPr>
              <a:t>5.3.5 </a:t>
            </a:r>
            <a:r>
              <a:rPr lang="zh-CN" altLang="en-US" sz="2400" dirty="0" smtClean="0">
                <a:solidFill>
                  <a:srgbClr val="0096D6"/>
                </a:solidFill>
                <a:latin typeface="微软雅黑" panose="020B0503020204020204" pitchFamily="34" charset="-122"/>
                <a:ea typeface="微软雅黑" panose="020B0503020204020204" pitchFamily="34" charset="-122"/>
              </a:rPr>
              <a:t>缺陷会审团队</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sp>
        <p:nvSpPr>
          <p:cNvPr id="19461" name="Text Box 5"/>
          <p:cNvSpPr txBox="1">
            <a:spLocks noChangeArrowheads="1"/>
          </p:cNvSpPr>
          <p:nvPr/>
        </p:nvSpPr>
        <p:spPr bwMode="auto">
          <a:xfrm>
            <a:off x="392113" y="2173288"/>
            <a:ext cx="8496300" cy="2169825"/>
          </a:xfrm>
          <a:prstGeom prst="rect">
            <a:avLst/>
          </a:prstGeom>
          <a:noFill/>
          <a:ln>
            <a:noFill/>
          </a:ln>
          <a:extLst/>
        </p:spPr>
        <p:txBody>
          <a:bodyPr>
            <a:spAutoFit/>
          </a:bodyPr>
          <a:lstStyle/>
          <a:p>
            <a:pPr eaLnBrk="1" hangingPunct="1">
              <a:lnSpc>
                <a:spcPct val="150000"/>
              </a:lnSpc>
              <a:buFont typeface="Arial" panose="020B0604020202020204" pitchFamily="34" charset="0"/>
              <a:buNone/>
              <a:defRPr/>
            </a:pPr>
            <a:r>
              <a:rPr lang="zh-CN" altLang="en-US" dirty="0">
                <a:latin typeface="微软雅黑" pitchFamily="34" charset="-122"/>
                <a:ea typeface="微软雅黑" pitchFamily="34" charset="-122"/>
              </a:rPr>
              <a:t> 缺陷会审团队一般主要由开发团队、测试团队和项目经理共同组成。</a:t>
            </a:r>
            <a:endParaRPr lang="en-US" dirty="0">
              <a:latin typeface="微软雅黑" pitchFamily="34" charset="-122"/>
              <a:ea typeface="微软雅黑" pitchFamily="34" charset="-122"/>
            </a:endParaRPr>
          </a:p>
          <a:p>
            <a:pPr marL="285750" indent="-285750" eaLnBrk="1" hangingPunct="1">
              <a:lnSpc>
                <a:spcPct val="150000"/>
              </a:lnSpc>
              <a:buFont typeface="Arial" panose="020B0604020202020204" pitchFamily="34" charset="0"/>
              <a:buChar char="•"/>
              <a:defRPr/>
            </a:pPr>
            <a:r>
              <a:rPr lang="zh-CN" altLang="en-US" dirty="0">
                <a:latin typeface="微软雅黑" pitchFamily="34" charset="-122"/>
                <a:ea typeface="微软雅黑" pitchFamily="34" charset="-122"/>
              </a:rPr>
              <a:t>参加人员：程序员、程序设计人员、测试人员</a:t>
            </a:r>
            <a:endParaRPr lang="en-US" dirty="0">
              <a:latin typeface="微软雅黑" pitchFamily="34" charset="-122"/>
              <a:ea typeface="微软雅黑" pitchFamily="34" charset="-122"/>
            </a:endParaRPr>
          </a:p>
          <a:p>
            <a:pPr marL="285750" indent="-285750" eaLnBrk="1" hangingPunct="1">
              <a:lnSpc>
                <a:spcPct val="150000"/>
              </a:lnSpc>
              <a:buFont typeface="Arial" panose="020B0604020202020204" pitchFamily="34" charset="0"/>
              <a:buChar char="•"/>
              <a:defRPr/>
            </a:pPr>
            <a:r>
              <a:rPr lang="zh-CN" altLang="en-US" dirty="0">
                <a:latin typeface="微软雅黑" pitchFamily="34" charset="-122"/>
                <a:ea typeface="微软雅黑" pitchFamily="34" charset="-122"/>
              </a:rPr>
              <a:t>目的：通过阅读、讨论与争论促使问题的暴露</a:t>
            </a:r>
            <a:endParaRPr lang="en-US" dirty="0">
              <a:latin typeface="微软雅黑" pitchFamily="34" charset="-122"/>
              <a:ea typeface="微软雅黑" pitchFamily="34" charset="-122"/>
            </a:endParaRPr>
          </a:p>
          <a:p>
            <a:pPr marL="285750" indent="-285750" eaLnBrk="1" hangingPunct="1">
              <a:lnSpc>
                <a:spcPct val="150000"/>
              </a:lnSpc>
              <a:buFont typeface="Arial" panose="020B0604020202020204" pitchFamily="34" charset="0"/>
              <a:buChar char="•"/>
              <a:defRPr/>
            </a:pPr>
            <a:r>
              <a:rPr lang="zh-CN" altLang="en-US" dirty="0">
                <a:latin typeface="微软雅黑" pitchFamily="34" charset="-122"/>
                <a:ea typeface="微软雅黑" pitchFamily="34" charset="-122"/>
              </a:rPr>
              <a:t>活动：代码会审会</a:t>
            </a:r>
            <a:endParaRPr lang="en-US" altLang="zh-CN" dirty="0">
              <a:latin typeface="微软雅黑" pitchFamily="34" charset="-122"/>
              <a:ea typeface="微软雅黑" pitchFamily="34" charset="-122"/>
            </a:endParaRPr>
          </a:p>
          <a:p>
            <a:pPr marL="285750" indent="-285750" eaLnBrk="1" hangingPunct="1">
              <a:lnSpc>
                <a:spcPct val="150000"/>
              </a:lnSpc>
              <a:buFont typeface="Arial" panose="020B0604020202020204" pitchFamily="34" charset="0"/>
              <a:buChar char="•"/>
              <a:defRPr/>
            </a:pPr>
            <a:endParaRPr lang="en-US" dirty="0">
              <a:latin typeface="微软雅黑" pitchFamily="34" charset="-122"/>
              <a:ea typeface="微软雅黑" pitchFamily="34" charset="-122"/>
            </a:endParaRPr>
          </a:p>
        </p:txBody>
      </p:sp>
    </p:spTree>
    <p:extLst>
      <p:ext uri="{BB962C8B-B14F-4D97-AF65-F5344CB8AC3E}">
        <p14:creationId xmlns:p14="http://schemas.microsoft.com/office/powerpoint/2010/main" val="3420010634"/>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noChangeArrowheads="1"/>
          </p:cNvSpPr>
          <p:nvPr>
            <p:ph type="title"/>
          </p:nvPr>
        </p:nvSpPr>
        <p:spPr>
          <a:xfrm>
            <a:off x="31627" y="0"/>
            <a:ext cx="6324600" cy="762000"/>
          </a:xfrm>
        </p:spPr>
        <p:txBody>
          <a:bodyPr/>
          <a:lstStyle/>
          <a:p>
            <a:pPr algn="l" eaLnBrk="1" hangingPunct="1"/>
            <a:r>
              <a:rPr lang="en-US" altLang="en-US" sz="2800" dirty="0" smtClean="0">
                <a:solidFill>
                  <a:schemeClr val="tx1"/>
                </a:solidFill>
                <a:latin typeface="微软雅黑" panose="020B0503020204020204" pitchFamily="34" charset="-122"/>
                <a:ea typeface="微软雅黑" panose="020B0503020204020204" pitchFamily="34" charset="-122"/>
              </a:rPr>
              <a:t>5.1.5	</a:t>
            </a:r>
            <a:r>
              <a:rPr lang="zh-CN" altLang="en-US" sz="2800" dirty="0" smtClean="0">
                <a:solidFill>
                  <a:schemeClr val="tx1"/>
                </a:solidFill>
                <a:latin typeface="微软雅黑" panose="020B0503020204020204" pitchFamily="34" charset="-122"/>
                <a:ea typeface="微软雅黑" panose="020B0503020204020204" pitchFamily="34" charset="-122"/>
              </a:rPr>
              <a:t>缺陷管理责任分工</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23555" name="Rectangle 1"/>
          <p:cNvSpPr>
            <a:spLocks noChangeArrowheads="1"/>
          </p:cNvSpPr>
          <p:nvPr/>
        </p:nvSpPr>
        <p:spPr bwMode="auto">
          <a:xfrm>
            <a:off x="182681" y="1576672"/>
            <a:ext cx="8139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b="1" dirty="0">
                <a:solidFill>
                  <a:schemeClr val="tx2"/>
                </a:solidFill>
                <a:latin typeface="微软雅黑" panose="020B0503020204020204" pitchFamily="34" charset="-122"/>
                <a:ea typeface="微软雅黑" panose="020B0503020204020204" pitchFamily="34" charset="-122"/>
                <a:sym typeface="HP Simplified" pitchFamily="34" charset="0"/>
              </a:rPr>
              <a:t>处理缺陷和改变缺陷状态的</a:t>
            </a:r>
            <a:r>
              <a:rPr lang="zh-CN" altLang="en-US" b="1" dirty="0" smtClean="0">
                <a:solidFill>
                  <a:schemeClr val="tx2"/>
                </a:solidFill>
                <a:latin typeface="微软雅黑" panose="020B0503020204020204" pitchFamily="34" charset="-122"/>
                <a:ea typeface="微软雅黑" panose="020B0503020204020204" pitchFamily="34" charset="-122"/>
                <a:sym typeface="HP Simplified" pitchFamily="34" charset="0"/>
              </a:rPr>
              <a:t>权限表</a:t>
            </a:r>
            <a:endParaRPr lang="en-US" altLang="zh-CN" b="1" dirty="0">
              <a:solidFill>
                <a:schemeClr val="tx2"/>
              </a:solidFill>
              <a:latin typeface="微软雅黑" panose="020B0503020204020204" pitchFamily="34" charset="-122"/>
              <a:ea typeface="微软雅黑" panose="020B0503020204020204" pitchFamily="34" charset="-122"/>
              <a:sym typeface="HP Simplified" pitchFamily="34" charset="0"/>
            </a:endParaRPr>
          </a:p>
        </p:txBody>
      </p:sp>
      <p:sp>
        <p:nvSpPr>
          <p:cNvPr id="23556" name="Subtitle 1"/>
          <p:cNvSpPr txBox="1">
            <a:spLocks noChangeArrowheads="1"/>
          </p:cNvSpPr>
          <p:nvPr/>
        </p:nvSpPr>
        <p:spPr bwMode="auto">
          <a:xfrm>
            <a:off x="392113" y="965200"/>
            <a:ext cx="8116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400"/>
              </a:spcAft>
              <a:buSzPct val="100000"/>
              <a:buFont typeface="Arial" panose="020B0604020202020204" pitchFamily="34" charset="0"/>
              <a:buNone/>
            </a:pPr>
            <a:r>
              <a:rPr lang="en-US" altLang="en-US" sz="2400" b="1" dirty="0">
                <a:solidFill>
                  <a:srgbClr val="0096D6"/>
                </a:solidFill>
                <a:latin typeface="微软雅黑" panose="020B0503020204020204" pitchFamily="34" charset="-122"/>
                <a:ea typeface="微软雅黑" panose="020B0503020204020204" pitchFamily="34" charset="-122"/>
                <a:sym typeface="HP Simplified" pitchFamily="34" charset="0"/>
              </a:rPr>
              <a:t>5.3.5	</a:t>
            </a:r>
            <a:r>
              <a:rPr lang="zh-CN" altLang="en-US" sz="2400" b="1" dirty="0">
                <a:solidFill>
                  <a:srgbClr val="0096D6"/>
                </a:solidFill>
                <a:latin typeface="微软雅黑" panose="020B0503020204020204" pitchFamily="34" charset="-122"/>
                <a:ea typeface="微软雅黑" panose="020B0503020204020204" pitchFamily="34" charset="-122"/>
                <a:sym typeface="HP Simplified" pitchFamily="34" charset="0"/>
              </a:rPr>
              <a:t>缺陷会审团队</a:t>
            </a:r>
            <a:endParaRPr lang="en-US" altLang="en-US" sz="2400" b="1" dirty="0">
              <a:solidFill>
                <a:srgbClr val="0096D6"/>
              </a:solidFill>
              <a:latin typeface="微软雅黑" panose="020B0503020204020204" pitchFamily="34" charset="-122"/>
              <a:ea typeface="微软雅黑" panose="020B0503020204020204" pitchFamily="34" charset="-122"/>
              <a:sym typeface="HP Simplified" pitchFamily="34" charset="0"/>
            </a:endParaRPr>
          </a:p>
        </p:txBody>
      </p:sp>
      <p:graphicFrame>
        <p:nvGraphicFramePr>
          <p:cNvPr id="2" name="Table 1"/>
          <p:cNvGraphicFramePr>
            <a:graphicFrameLocks noGrp="1"/>
          </p:cNvGraphicFramePr>
          <p:nvPr/>
        </p:nvGraphicFramePr>
        <p:xfrm>
          <a:off x="128588" y="2260600"/>
          <a:ext cx="8929688" cy="2917826"/>
        </p:xfrm>
        <a:graphic>
          <a:graphicData uri="http://schemas.openxmlformats.org/drawingml/2006/table">
            <a:tbl>
              <a:tblPr/>
              <a:tblGrid>
                <a:gridCol w="1316821"/>
                <a:gridCol w="752469"/>
                <a:gridCol w="903355"/>
                <a:gridCol w="901395"/>
                <a:gridCol w="1050321"/>
                <a:gridCol w="952342"/>
                <a:gridCol w="1087553"/>
                <a:gridCol w="1013090"/>
                <a:gridCol w="952342"/>
              </a:tblGrid>
              <a:tr h="865187">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sz="1600" b="1" i="0" u="none" strike="noStrike" cap="none" normalizeH="0" baseline="0" dirty="0" smtClean="0">
                          <a:ln>
                            <a:noFill/>
                          </a:ln>
                          <a:solidFill>
                            <a:schemeClr val="tx1"/>
                          </a:solidFill>
                          <a:effectLst/>
                          <a:latin typeface="微软雅黑" pitchFamily="34" charset="-122"/>
                          <a:ea typeface="微软雅黑" pitchFamily="34" charset="-122"/>
                        </a:rPr>
                        <a:t>权限</a:t>
                      </a:r>
                      <a:endParaRPr kumimoji="0" lang="en-US" sz="1600" b="1"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微软雅黑" pitchFamily="34" charset="-122"/>
                          <a:ea typeface="微软雅黑" pitchFamily="34" charset="-122"/>
                        </a:rPr>
                        <a:t>角色</a:t>
                      </a:r>
                      <a:endParaRPr kumimoji="0" lang="en-US" sz="16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微软雅黑" pitchFamily="34" charset="-122"/>
                          <a:ea typeface="微软雅黑" pitchFamily="34" charset="-122"/>
                        </a:rPr>
                        <a:t>New</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微软雅黑" pitchFamily="34" charset="-122"/>
                          <a:ea typeface="微软雅黑" pitchFamily="34" charset="-122"/>
                        </a:rPr>
                        <a:t>Open</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微软雅黑" pitchFamily="34" charset="-122"/>
                          <a:ea typeface="微软雅黑" pitchFamily="34" charset="-122"/>
                        </a:rPr>
                        <a:t>Fixed</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微软雅黑" pitchFamily="34" charset="-122"/>
                          <a:ea typeface="微软雅黑" pitchFamily="34" charset="-122"/>
                        </a:rPr>
                        <a:t>Reopen</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微软雅黑" pitchFamily="34" charset="-122"/>
                          <a:ea typeface="微软雅黑" pitchFamily="34" charset="-122"/>
                        </a:rPr>
                        <a:t>Closed</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微软雅黑" pitchFamily="34" charset="-122"/>
                          <a:ea typeface="微软雅黑" pitchFamily="34" charset="-122"/>
                        </a:rPr>
                        <a:t>Rejected</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微软雅黑" pitchFamily="34" charset="-122"/>
                          <a:ea typeface="微软雅黑" pitchFamily="34" charset="-122"/>
                        </a:rPr>
                        <a:t>Pending</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微软雅黑" pitchFamily="34" charset="-122"/>
                          <a:ea typeface="微软雅黑" pitchFamily="34" charset="-122"/>
                        </a:rPr>
                        <a:t>Distract</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84213">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1" i="0" u="none" strike="noStrike" cap="none" normalizeH="0" baseline="0" smtClean="0">
                          <a:ln>
                            <a:noFill/>
                          </a:ln>
                          <a:solidFill>
                            <a:schemeClr val="tx1"/>
                          </a:solidFill>
                          <a:effectLst/>
                          <a:latin typeface="微软雅黑" pitchFamily="34" charset="-122"/>
                          <a:ea typeface="微软雅黑" pitchFamily="34" charset="-122"/>
                        </a:rPr>
                        <a:t>测试人员</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r>
              <a:tr h="684213">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1" i="0" u="none" strike="noStrike" cap="none" normalizeH="0" baseline="0" smtClean="0">
                          <a:ln>
                            <a:noFill/>
                          </a:ln>
                          <a:solidFill>
                            <a:schemeClr val="tx1"/>
                          </a:solidFill>
                          <a:effectLst/>
                          <a:latin typeface="微软雅黑" pitchFamily="34" charset="-122"/>
                          <a:ea typeface="微软雅黑" pitchFamily="34" charset="-122"/>
                        </a:rPr>
                        <a:t>开发人员</a:t>
                      </a:r>
                      <a:endParaRPr kumimoji="0" lang="en-US" sz="1600" b="1"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a:noFill/>
                    </a:lnB>
                    <a:lnTlToBr>
                      <a:noFill/>
                    </a:lnTlToBr>
                    <a:lnBlToTr>
                      <a:noFill/>
                    </a:lnBlToTr>
                    <a:no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a:noFill/>
                    </a:lnB>
                    <a:lnTlToBr>
                      <a:noFill/>
                    </a:lnTlToBr>
                    <a:lnBlToTr>
                      <a:noFill/>
                    </a:lnBlToTr>
                    <a:noFill/>
                  </a:tcPr>
                </a:tc>
              </a:tr>
              <a:tr h="684213">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微软雅黑" pitchFamily="34" charset="-122"/>
                          <a:ea typeface="微软雅黑" pitchFamily="34" charset="-122"/>
                        </a:rPr>
                        <a:t>项目经理</a:t>
                      </a:r>
                      <a:endParaRPr kumimoji="0" lang="en-US" sz="16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微软雅黑" pitchFamily="34" charset="-122"/>
                          <a:ea typeface="微软雅黑" pitchFamily="34" charset="-122"/>
                        </a:rPr>
                        <a:t>√</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extLst>
      <p:ext uri="{BB962C8B-B14F-4D97-AF65-F5344CB8AC3E}">
        <p14:creationId xmlns:p14="http://schemas.microsoft.com/office/powerpoint/2010/main" val="1574261782"/>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black">
          <a:xfrm>
            <a:off x="251700" y="2708950"/>
            <a:ext cx="8892300" cy="649288"/>
          </a:xfrm>
          <a:prstGeom prst="rect">
            <a:avLst/>
          </a:prstGeom>
          <a:ln>
            <a:noFill/>
          </a:ln>
        </p:spPr>
        <p:txBody>
          <a:bodyPr lIns="0" tIns="0" rIns="0" bIns="0"/>
          <a:lstStyle>
            <a:lvl1pPr algn="l" defTabSz="457200" rtl="0" eaLnBrk="1" latinLnBrk="0" hangingPunct="1">
              <a:lnSpc>
                <a:spcPct val="90000"/>
              </a:lnSpc>
              <a:spcBef>
                <a:spcPct val="0"/>
              </a:spcBef>
              <a:spcAft>
                <a:spcPts val="0"/>
              </a:spcAft>
              <a:buNone/>
              <a:defRPr lang="en-GB" sz="4000" b="1" i="0" kern="1200" spc="-100" baseline="0">
                <a:solidFill>
                  <a:schemeClr val="bg1"/>
                </a:solidFill>
                <a:latin typeface="HP Simplified" pitchFamily="34" charset="0"/>
                <a:ea typeface="+mj-ea"/>
                <a:cs typeface="HP Simplified" pitchFamily="34" charset="0"/>
              </a:defRPr>
            </a:lvl1pPr>
          </a:lstStyle>
          <a:p>
            <a:pPr marL="0" lvl="1" eaLnBrk="1" hangingPunct="1">
              <a:buFont typeface="Arial" pitchFamily="34" charset="0"/>
              <a:buNone/>
              <a:defRPr/>
            </a:pPr>
            <a:r>
              <a:rPr lang="en-US" altLang="zh-CN" sz="4800" b="1" kern="0" dirty="0">
                <a:solidFill>
                  <a:sysClr val="windowText" lastClr="000000"/>
                </a:solidFill>
                <a:latin typeface="微软雅黑" panose="020B0503020204020204" pitchFamily="34" charset="-122"/>
                <a:ea typeface="微软雅黑" panose="020B0503020204020204" pitchFamily="34" charset="-122"/>
              </a:rPr>
              <a:t>5.2 </a:t>
            </a:r>
            <a:r>
              <a:rPr lang="zh-CN" altLang="zh-CN" sz="4800" b="1" kern="0" dirty="0">
                <a:solidFill>
                  <a:sysClr val="windowText" lastClr="000000"/>
                </a:solidFill>
                <a:latin typeface="微软雅黑" panose="020B0503020204020204" pitchFamily="34" charset="-122"/>
                <a:ea typeface="微软雅黑" panose="020B0503020204020204" pitchFamily="34" charset="-122"/>
              </a:rPr>
              <a:t>软件</a:t>
            </a:r>
            <a:r>
              <a:rPr lang="zh-CN" altLang="en-US" sz="4800" b="1" kern="0" dirty="0">
                <a:solidFill>
                  <a:sysClr val="windowText" lastClr="000000"/>
                </a:solidFill>
                <a:latin typeface="微软雅黑" panose="020B0503020204020204" pitchFamily="34" charset="-122"/>
                <a:ea typeface="微软雅黑" panose="020B0503020204020204" pitchFamily="34" charset="-122"/>
              </a:rPr>
              <a:t>缺陷度量、分析与统计</a:t>
            </a:r>
            <a:endParaRPr lang="en-US" sz="4800" b="1" kern="0" dirty="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ChangeArrowheads="1"/>
          </p:cNvSpPr>
          <p:nvPr/>
        </p:nvSpPr>
        <p:spPr bwMode="auto">
          <a:xfrm>
            <a:off x="34925" y="1412875"/>
            <a:ext cx="90678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lnSpc>
                <a:spcPct val="110000"/>
              </a:lnSpc>
              <a:spcBef>
                <a:spcPct val="30000"/>
              </a:spcBef>
            </a:pPr>
            <a:r>
              <a:rPr lang="zh-CN" altLang="en-US" sz="2400" b="1" dirty="0" smtClean="0">
                <a:solidFill>
                  <a:srgbClr val="0070C0"/>
                </a:solidFill>
                <a:latin typeface="微软雅黑" panose="020B0503020204020204" pitchFamily="34" charset="-122"/>
                <a:sym typeface="宋体" panose="02010600030101010101" pitchFamily="2" charset="-122"/>
              </a:rPr>
              <a:t>软件</a:t>
            </a:r>
            <a:r>
              <a:rPr lang="zh-CN" altLang="en-US" sz="2400" b="1" dirty="0">
                <a:solidFill>
                  <a:srgbClr val="0070C0"/>
                </a:solidFill>
                <a:latin typeface="微软雅黑" panose="020B0503020204020204" pitchFamily="34" charset="-122"/>
                <a:sym typeface="宋体" panose="02010600030101010101" pitchFamily="2" charset="-122"/>
              </a:rPr>
              <a:t>缺陷度量</a:t>
            </a:r>
          </a:p>
          <a:p>
            <a:pPr lvl="1" eaLnBrk="1" hangingPunct="1">
              <a:lnSpc>
                <a:spcPct val="110000"/>
              </a:lnSpc>
              <a:spcBef>
                <a:spcPct val="30000"/>
              </a:spcBef>
              <a:buFont typeface="Arial" panose="020B0604020202020204" pitchFamily="34" charset="0"/>
              <a:buChar char="•"/>
            </a:pPr>
            <a:r>
              <a:rPr lang="zh-CN" altLang="en-US" sz="2000" dirty="0">
                <a:latin typeface="微软雅黑" panose="020B0503020204020204" pitchFamily="34" charset="-122"/>
                <a:sym typeface="宋体" panose="02010600030101010101" pitchFamily="2" charset="-122"/>
              </a:rPr>
              <a:t>缺陷度量是对项目过程中产生的缺陷数据进行采集和量化，将分散的缺陷数据统一管理，使其有序而清晰</a:t>
            </a:r>
          </a:p>
          <a:p>
            <a:pPr lvl="2" eaLnBrk="1" hangingPunct="1">
              <a:lnSpc>
                <a:spcPct val="110000"/>
              </a:lnSpc>
              <a:spcBef>
                <a:spcPct val="30000"/>
              </a:spcBef>
              <a:buFont typeface="Wingdings" panose="05000000000000000000" pitchFamily="2" charset="2"/>
              <a:buChar char="l"/>
            </a:pPr>
            <a:endParaRPr lang="zh-CN" altLang="en-US" sz="1800" dirty="0">
              <a:latin typeface="微软雅黑" panose="020B0503020204020204" pitchFamily="34" charset="-122"/>
              <a:sym typeface="宋体" panose="02010600030101010101" pitchFamily="2" charset="-122"/>
            </a:endParaRPr>
          </a:p>
          <a:p>
            <a:pPr lvl="1" eaLnBrk="1" hangingPunct="1">
              <a:lnSpc>
                <a:spcPct val="110000"/>
              </a:lnSpc>
              <a:spcBef>
                <a:spcPct val="30000"/>
              </a:spcBef>
              <a:buFont typeface="Arial" panose="020B0604020202020204" pitchFamily="34" charset="0"/>
              <a:buChar char="•"/>
            </a:pPr>
            <a:r>
              <a:rPr lang="zh-CN" altLang="en-US" sz="2000" dirty="0">
                <a:latin typeface="微软雅黑" panose="020B0503020204020204" pitchFamily="34" charset="-122"/>
                <a:sym typeface="宋体" panose="02010600030101010101" pitchFamily="2" charset="-122"/>
              </a:rPr>
              <a:t>缺陷度量是软件质量度量的重要组成部分，它和软件测试密切相关</a:t>
            </a:r>
          </a:p>
          <a:p>
            <a:pPr lvl="2" eaLnBrk="1" hangingPunct="1">
              <a:lnSpc>
                <a:spcPct val="110000"/>
              </a:lnSpc>
              <a:spcBef>
                <a:spcPct val="30000"/>
              </a:spcBef>
              <a:buFont typeface="Wingdings" panose="05000000000000000000" pitchFamily="2" charset="2"/>
              <a:buChar char="l"/>
            </a:pPr>
            <a:endParaRPr lang="zh-CN" altLang="en-US" sz="1800" dirty="0">
              <a:latin typeface="微软雅黑" panose="020B0503020204020204" pitchFamily="34" charset="-122"/>
              <a:sym typeface="宋体" panose="02010600030101010101" pitchFamily="2" charset="-122"/>
            </a:endParaRPr>
          </a:p>
          <a:p>
            <a:pPr lvl="1" eaLnBrk="1" hangingPunct="1">
              <a:lnSpc>
                <a:spcPct val="110000"/>
              </a:lnSpc>
              <a:spcBef>
                <a:spcPct val="30000"/>
              </a:spcBef>
              <a:buFont typeface="Arial" panose="020B0604020202020204" pitchFamily="34" charset="0"/>
              <a:buChar char="•"/>
            </a:pPr>
            <a:r>
              <a:rPr lang="zh-CN" altLang="en-US" sz="2000" dirty="0">
                <a:latin typeface="微软雅黑" panose="020B0503020204020204" pitchFamily="34" charset="-122"/>
                <a:sym typeface="宋体" panose="02010600030101010101" pitchFamily="2" charset="-122"/>
              </a:rPr>
              <a:t>软件缺陷度量方法较多，从简单的缺陷计数到严格的统计建模</a:t>
            </a:r>
            <a:endParaRPr lang="zh-CN" altLang="en-US" sz="1800" dirty="0">
              <a:latin typeface="微软雅黑" panose="020B0503020204020204" pitchFamily="34" charset="-122"/>
            </a:endParaRPr>
          </a:p>
        </p:txBody>
      </p:sp>
      <p:sp>
        <p:nvSpPr>
          <p:cNvPr id="65539" name="Rectangle 2"/>
          <p:cNvSpPr>
            <a:spLocks noChangeArrowheads="1"/>
          </p:cNvSpPr>
          <p:nvPr/>
        </p:nvSpPr>
        <p:spPr bwMode="auto">
          <a:xfrm>
            <a:off x="-36320" y="188775"/>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latin typeface="微软雅黑" panose="020B0503020204020204" pitchFamily="34" charset="-122"/>
                <a:sym typeface="宋体" panose="02010600030101010101" pitchFamily="2" charset="-122"/>
              </a:rPr>
              <a:t>5.2.1 </a:t>
            </a:r>
            <a:r>
              <a:rPr lang="zh-CN" altLang="en-US" sz="2800" b="1" dirty="0">
                <a:latin typeface="微软雅黑" panose="020B0503020204020204" pitchFamily="34" charset="-122"/>
                <a:sym typeface="宋体" panose="02010600030101010101" pitchFamily="2" charset="-122"/>
              </a:rPr>
              <a:t>软件缺陷度量</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3"/>
          <p:cNvSpPr>
            <a:spLocks noGrp="1" noChangeArrowheads="1"/>
          </p:cNvSpPr>
          <p:nvPr>
            <p:ph type="subTitle" idx="4294967295"/>
          </p:nvPr>
        </p:nvSpPr>
        <p:spPr>
          <a:xfrm>
            <a:off x="0" y="1371600"/>
            <a:ext cx="8839200" cy="5334000"/>
          </a:xfrm>
        </p:spPr>
        <p:txBody>
          <a:bodyPr/>
          <a:lstStyle/>
          <a:p>
            <a:pPr marL="342900" indent="-342900" algn="l" eaLnBrk="1" hangingPunct="1">
              <a:lnSpc>
                <a:spcPct val="110000"/>
              </a:lnSpc>
              <a:spcBef>
                <a:spcPts val="800"/>
              </a:spcBef>
              <a:buFont typeface="Arial" panose="020B0604020202020204" pitchFamily="34" charset="0"/>
              <a:buChar char="•"/>
            </a:pPr>
            <a:r>
              <a:rPr lang="zh-CN" altLang="en-US" sz="2400" b="1" dirty="0" smtClean="0">
                <a:solidFill>
                  <a:srgbClr val="0096D6"/>
                </a:solidFill>
                <a:latin typeface="微软雅黑" panose="020B0503020204020204" pitchFamily="34" charset="-122"/>
              </a:rPr>
              <a:t>软件错误或软件缺陷是软件产品的固有成分，是软件“生来具有”的特征</a:t>
            </a:r>
            <a:endParaRPr lang="en-US" altLang="zh-CN" sz="2400" b="1" dirty="0" smtClean="0">
              <a:solidFill>
                <a:srgbClr val="0096D6"/>
              </a:solidFill>
              <a:latin typeface="微软雅黑" panose="020B0503020204020204" pitchFamily="34" charset="-122"/>
            </a:endParaRPr>
          </a:p>
          <a:p>
            <a:pPr marL="342900" indent="-342900" algn="l" eaLnBrk="1" hangingPunct="1">
              <a:lnSpc>
                <a:spcPct val="110000"/>
              </a:lnSpc>
              <a:spcBef>
                <a:spcPts val="800"/>
              </a:spcBef>
              <a:buFont typeface="Arial" panose="020B0604020202020204" pitchFamily="34" charset="0"/>
              <a:buChar char="•"/>
            </a:pPr>
            <a:r>
              <a:rPr lang="zh-CN" altLang="en-US" sz="2400" b="1" dirty="0" smtClean="0">
                <a:solidFill>
                  <a:srgbClr val="0096D6"/>
                </a:solidFill>
                <a:latin typeface="微软雅黑" panose="020B0503020204020204" pitchFamily="34" charset="-122"/>
              </a:rPr>
              <a:t>软件缺陷包括检测缺陷和残留缺陷</a:t>
            </a:r>
            <a:endParaRPr lang="en-US" altLang="zh-CN" sz="2400" b="1" dirty="0" smtClean="0">
              <a:solidFill>
                <a:srgbClr val="0096D6"/>
              </a:solidFill>
              <a:latin typeface="微软雅黑" panose="020B0503020204020204" pitchFamily="34" charset="-122"/>
            </a:endParaRPr>
          </a:p>
        </p:txBody>
      </p:sp>
      <p:sp>
        <p:nvSpPr>
          <p:cNvPr id="22531" name="Rectangle 2"/>
          <p:cNvSpPr>
            <a:spLocks noGrp="1" noChangeArrowheads="1"/>
          </p:cNvSpPr>
          <p:nvPr>
            <p:ph type="ctrTitle" idx="4294967295"/>
          </p:nvPr>
        </p:nvSpPr>
        <p:spPr>
          <a:xfrm>
            <a:off x="85315" y="105636"/>
            <a:ext cx="8229600" cy="838200"/>
          </a:xfrm>
        </p:spPr>
        <p:txBody>
          <a:bodyPr/>
          <a:lstStyle/>
          <a:p>
            <a:pPr marL="0" indent="0" algn="l" eaLnBrk="1" hangingPunct="1"/>
            <a:r>
              <a:rPr lang="en-US" altLang="zh-CN" sz="2800" b="1" dirty="0" smtClean="0">
                <a:solidFill>
                  <a:schemeClr val="tx1"/>
                </a:solidFill>
                <a:latin typeface="微软雅黑" panose="020B0503020204020204" pitchFamily="34" charset="-122"/>
                <a:sym typeface="HP Simplified" panose="020B0604020204020204" pitchFamily="34" charset="0"/>
              </a:rPr>
              <a:t>5.1.1 </a:t>
            </a:r>
            <a:r>
              <a:rPr lang="zh-CN" sz="2800" b="1" dirty="0" smtClean="0">
                <a:solidFill>
                  <a:schemeClr val="tx1"/>
                </a:solidFill>
                <a:latin typeface="微软雅黑" panose="020B0503020204020204" pitchFamily="34" charset="-122"/>
                <a:sym typeface="HP Simplified" panose="020B0604020204020204" pitchFamily="34" charset="0"/>
              </a:rPr>
              <a:t>软件缺陷的</a:t>
            </a:r>
            <a:r>
              <a:rPr lang="zh-CN" altLang="en-US" sz="2800" b="1" dirty="0" smtClean="0">
                <a:solidFill>
                  <a:schemeClr val="tx1"/>
                </a:solidFill>
                <a:latin typeface="微软雅黑" panose="020B0503020204020204" pitchFamily="34" charset="-122"/>
                <a:sym typeface="HP Simplified" panose="020B0604020204020204" pitchFamily="34" charset="0"/>
              </a:rPr>
              <a:t>定义</a:t>
            </a:r>
            <a:endParaRPr lang="zh-CN" sz="2800" b="1" dirty="0" smtClean="0">
              <a:solidFill>
                <a:schemeClr val="tx1"/>
              </a:solidFill>
              <a:latin typeface="微软雅黑" panose="020B0503020204020204" pitchFamily="34" charset="-122"/>
              <a:sym typeface="HP Simplified" panose="020B0604020204020204" pitchFamily="34" charset="0"/>
            </a:endParaRPr>
          </a:p>
        </p:txBody>
      </p:sp>
      <p:grpSp>
        <p:nvGrpSpPr>
          <p:cNvPr id="22533" name="Group 2"/>
          <p:cNvGrpSpPr>
            <a:grpSpLocks/>
          </p:cNvGrpSpPr>
          <p:nvPr/>
        </p:nvGrpSpPr>
        <p:grpSpPr bwMode="auto">
          <a:xfrm>
            <a:off x="1575751" y="3115009"/>
            <a:ext cx="5687698" cy="3451685"/>
            <a:chOff x="0" y="-128"/>
            <a:chExt cx="12947" cy="5233"/>
          </a:xfrm>
        </p:grpSpPr>
        <p:sp>
          <p:nvSpPr>
            <p:cNvPr id="22534" name="Text Box 3"/>
            <p:cNvSpPr>
              <a:spLocks noChangeArrowheads="1"/>
            </p:cNvSpPr>
            <p:nvPr/>
          </p:nvSpPr>
          <p:spPr bwMode="auto">
            <a:xfrm>
              <a:off x="1898" y="825"/>
              <a:ext cx="332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a:spcBef>
                  <a:spcPct val="0"/>
                </a:spcBef>
              </a:pPr>
              <a:endParaRPr lang="zh-CN" altLang="zh-CN" sz="1800" b="1" dirty="0">
                <a:solidFill>
                  <a:srgbClr val="1D1B10"/>
                </a:solidFill>
                <a:latin typeface="微软雅黑" panose="020B0503020204020204" pitchFamily="34" charset="-122"/>
                <a:sym typeface="宋体" panose="02010600030101010101" pitchFamily="2" charset="-122"/>
              </a:endParaRPr>
            </a:p>
          </p:txBody>
        </p:sp>
        <p:sp>
          <p:nvSpPr>
            <p:cNvPr id="22535" name="Text Box 4"/>
            <p:cNvSpPr>
              <a:spLocks noChangeArrowheads="1"/>
            </p:cNvSpPr>
            <p:nvPr/>
          </p:nvSpPr>
          <p:spPr bwMode="auto">
            <a:xfrm>
              <a:off x="1898" y="2413"/>
              <a:ext cx="332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a:spcBef>
                  <a:spcPct val="0"/>
                </a:spcBef>
              </a:pPr>
              <a:endParaRPr lang="zh-CN" altLang="zh-CN" sz="1800" b="1" dirty="0">
                <a:solidFill>
                  <a:srgbClr val="1D1B10"/>
                </a:solidFill>
                <a:latin typeface="微软雅黑" panose="020B0503020204020204" pitchFamily="34" charset="-122"/>
                <a:sym typeface="宋体" panose="02010600030101010101" pitchFamily="2" charset="-122"/>
              </a:endParaRPr>
            </a:p>
          </p:txBody>
        </p:sp>
        <p:pic>
          <p:nvPicPr>
            <p:cNvPr id="22536" name="Picture 5" descr="j023468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0" y="2270"/>
              <a:ext cx="193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6" descr="j009007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3" y="1930"/>
              <a:ext cx="128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7" descr="j019538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5" y="1815"/>
              <a:ext cx="1613" cy="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9" name="Oval 8"/>
            <p:cNvSpPr>
              <a:spLocks noChangeArrowheads="1"/>
            </p:cNvSpPr>
            <p:nvPr/>
          </p:nvSpPr>
          <p:spPr bwMode="auto">
            <a:xfrm>
              <a:off x="5218" y="4083"/>
              <a:ext cx="3175" cy="1022"/>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r>
                <a:rPr lang="zh-CN" altLang="en-US" sz="1800" b="1" dirty="0">
                  <a:solidFill>
                    <a:srgbClr val="1D1B10"/>
                  </a:solidFill>
                  <a:latin typeface="微软雅黑" panose="020B0503020204020204" pitchFamily="34" charset="-122"/>
                  <a:sym typeface="宋体" panose="02010600030101010101" pitchFamily="2" charset="-122"/>
                </a:rPr>
                <a:t>错误</a:t>
              </a:r>
              <a:endParaRPr lang="zh-CN" altLang="en-US" sz="1800" dirty="0">
                <a:latin typeface="微软雅黑" panose="020B0503020204020204" pitchFamily="34" charset="-122"/>
              </a:endParaRPr>
            </a:p>
          </p:txBody>
        </p:sp>
        <p:sp>
          <p:nvSpPr>
            <p:cNvPr id="22540" name="Line 9"/>
            <p:cNvSpPr>
              <a:spLocks noChangeShapeType="1"/>
            </p:cNvSpPr>
            <p:nvPr/>
          </p:nvSpPr>
          <p:spPr bwMode="auto">
            <a:xfrm>
              <a:off x="3970" y="3290"/>
              <a:ext cx="1475" cy="11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2541" name="Line 10"/>
            <p:cNvSpPr>
              <a:spLocks noChangeShapeType="1"/>
            </p:cNvSpPr>
            <p:nvPr/>
          </p:nvSpPr>
          <p:spPr bwMode="auto">
            <a:xfrm flipH="1">
              <a:off x="6918" y="3403"/>
              <a:ext cx="115"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2542" name="Line 11"/>
            <p:cNvSpPr>
              <a:spLocks noChangeShapeType="1"/>
            </p:cNvSpPr>
            <p:nvPr/>
          </p:nvSpPr>
          <p:spPr bwMode="auto">
            <a:xfrm flipH="1">
              <a:off x="8280" y="3290"/>
              <a:ext cx="1248" cy="10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2543" name="AutoShape 12"/>
            <p:cNvSpPr>
              <a:spLocks noChangeArrowheads="1"/>
            </p:cNvSpPr>
            <p:nvPr/>
          </p:nvSpPr>
          <p:spPr bwMode="auto">
            <a:xfrm>
              <a:off x="4809" y="-128"/>
              <a:ext cx="4439" cy="895"/>
            </a:xfrm>
            <a:prstGeom prst="wedgeEllipseCallout">
              <a:avLst>
                <a:gd name="adj1" fmla="val -481"/>
                <a:gd name="adj2" fmla="val 181032"/>
              </a:avLst>
            </a:prstGeom>
            <a:solidFill>
              <a:srgbClr val="006600"/>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r>
                <a:rPr lang="zh-CN" altLang="en-US" sz="1800" b="1" dirty="0">
                  <a:solidFill>
                    <a:schemeClr val="bg1"/>
                  </a:solidFill>
                  <a:latin typeface="微软雅黑" panose="020B0503020204020204" pitchFamily="34" charset="-122"/>
                  <a:sym typeface="宋体" panose="02010600030101010101" pitchFamily="2" charset="-122"/>
                </a:rPr>
                <a:t>软件失效</a:t>
              </a:r>
            </a:p>
          </p:txBody>
        </p:sp>
        <p:sp>
          <p:nvSpPr>
            <p:cNvPr id="22544" name="AutoShape 13"/>
            <p:cNvSpPr>
              <a:spLocks noChangeArrowheads="1"/>
            </p:cNvSpPr>
            <p:nvPr/>
          </p:nvSpPr>
          <p:spPr bwMode="auto">
            <a:xfrm>
              <a:off x="0" y="-128"/>
              <a:ext cx="4624" cy="1150"/>
            </a:xfrm>
            <a:prstGeom prst="cloudCallout">
              <a:avLst>
                <a:gd name="adj1" fmla="val 21704"/>
                <a:gd name="adj2" fmla="val 165102"/>
              </a:avLst>
            </a:prstGeom>
            <a:solidFill>
              <a:schemeClr val="accent2"/>
            </a:solidFill>
            <a:ln w="9525">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r>
                <a:rPr lang="zh-CN" altLang="en-US" sz="1800" b="1" dirty="0">
                  <a:solidFill>
                    <a:schemeClr val="bg1"/>
                  </a:solidFill>
                  <a:latin typeface="微软雅黑" panose="020B0503020204020204" pitchFamily="34" charset="-122"/>
                  <a:sym typeface="宋体" panose="02010600030101010101" pitchFamily="2" charset="-122"/>
                </a:rPr>
                <a:t>软件错误</a:t>
              </a:r>
              <a:endParaRPr lang="en-US" altLang="zh-CN" sz="1200" b="1" dirty="0">
                <a:solidFill>
                  <a:schemeClr val="bg1"/>
                </a:solidFill>
                <a:latin typeface="微软雅黑" panose="020B0503020204020204" pitchFamily="34" charset="-122"/>
              </a:endParaRPr>
            </a:p>
          </p:txBody>
        </p:sp>
        <p:sp>
          <p:nvSpPr>
            <p:cNvPr id="22545" name="AutoShape 14"/>
            <p:cNvSpPr>
              <a:spLocks noChangeArrowheads="1"/>
            </p:cNvSpPr>
            <p:nvPr/>
          </p:nvSpPr>
          <p:spPr bwMode="auto">
            <a:xfrm>
              <a:off x="9640" y="-128"/>
              <a:ext cx="3307" cy="895"/>
            </a:xfrm>
            <a:prstGeom prst="wedgeRoundRectCallout">
              <a:avLst>
                <a:gd name="adj1" fmla="val -38111"/>
                <a:gd name="adj2" fmla="val 190639"/>
                <a:gd name="adj3" fmla="val 16667"/>
              </a:avLst>
            </a:prstGeom>
            <a:solidFill>
              <a:srgbClr val="FF9900"/>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r>
                <a:rPr lang="zh-CN" altLang="en-US" sz="1800" b="1" dirty="0">
                  <a:solidFill>
                    <a:schemeClr val="bg1"/>
                  </a:solidFill>
                  <a:latin typeface="微软雅黑" panose="020B0503020204020204" pitchFamily="34" charset="-122"/>
                  <a:sym typeface="宋体" panose="02010600030101010101" pitchFamily="2" charset="-122"/>
                </a:rPr>
                <a:t>软件故障</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457200" y="4445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a:latin typeface="微软雅黑" panose="020B0503020204020204" pitchFamily="34" charset="-122"/>
                <a:sym typeface="宋体" panose="02010600030101010101" pitchFamily="2" charset="-122"/>
              </a:rPr>
              <a:t>5.2.1 </a:t>
            </a:r>
            <a:r>
              <a:rPr lang="zh-CN" altLang="en-US" sz="2800" b="1">
                <a:latin typeface="微软雅黑" panose="020B0503020204020204" pitchFamily="34" charset="-122"/>
                <a:sym typeface="宋体" panose="02010600030101010101" pitchFamily="2" charset="-122"/>
              </a:rPr>
              <a:t>软件缺陷度量</a:t>
            </a:r>
          </a:p>
        </p:txBody>
      </p:sp>
      <p:sp>
        <p:nvSpPr>
          <p:cNvPr id="66563" name="Rectangle 3"/>
          <p:cNvSpPr>
            <a:spLocks noChangeArrowheads="1"/>
          </p:cNvSpPr>
          <p:nvPr/>
        </p:nvSpPr>
        <p:spPr bwMode="auto">
          <a:xfrm>
            <a:off x="34925" y="765175"/>
            <a:ext cx="9067800"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lvl="1" eaLnBrk="1" hangingPunct="1">
              <a:lnSpc>
                <a:spcPct val="150000"/>
              </a:lnSpc>
              <a:spcBef>
                <a:spcPct val="30000"/>
              </a:spcBef>
              <a:buFont typeface="Arial" panose="020B0604020202020204" pitchFamily="34" charset="0"/>
              <a:buNone/>
            </a:pPr>
            <a:r>
              <a:rPr lang="zh-CN" altLang="en-US" sz="2400" b="1" dirty="0">
                <a:solidFill>
                  <a:srgbClr val="0070C0"/>
                </a:solidFill>
                <a:latin typeface="微软雅黑" panose="020B0503020204020204" pitchFamily="34" charset="-122"/>
              </a:rPr>
              <a:t>软件缺陷度量的主要方法有：</a:t>
            </a:r>
            <a:endParaRPr lang="en-US" altLang="zh-CN" sz="2400" b="1" dirty="0">
              <a:solidFill>
                <a:srgbClr val="0070C0"/>
              </a:solidFill>
              <a:latin typeface="微软雅黑" panose="020B0503020204020204" pitchFamily="34" charset="-122"/>
            </a:endParaRPr>
          </a:p>
          <a:p>
            <a:pPr lvl="2" eaLnBrk="1" hangingPunct="1">
              <a:lnSpc>
                <a:spcPct val="150000"/>
              </a:lnSpc>
              <a:spcBef>
                <a:spcPct val="30000"/>
              </a:spcBef>
              <a:buFontTx/>
              <a:buChar char="•"/>
            </a:pPr>
            <a:r>
              <a:rPr lang="en-US" altLang="zh-CN" sz="2000" b="1" dirty="0">
                <a:solidFill>
                  <a:srgbClr val="0070C0"/>
                </a:solidFill>
                <a:latin typeface="微软雅黑" panose="020B0503020204020204" pitchFamily="34" charset="-122"/>
              </a:rPr>
              <a:t> </a:t>
            </a:r>
            <a:r>
              <a:rPr lang="zh-CN" altLang="en-US" sz="2000" b="1" dirty="0">
                <a:solidFill>
                  <a:srgbClr val="0070C0"/>
                </a:solidFill>
                <a:latin typeface="微软雅黑" panose="020B0503020204020204" pitchFamily="34" charset="-122"/>
              </a:rPr>
              <a:t>缺陷密度（缺陷在规模上的分布）</a:t>
            </a:r>
            <a:endParaRPr lang="en-US" altLang="zh-CN" sz="2000" b="1" dirty="0">
              <a:solidFill>
                <a:srgbClr val="0070C0"/>
              </a:solidFill>
              <a:latin typeface="微软雅黑" panose="020B0503020204020204" pitchFamily="34" charset="-122"/>
            </a:endParaRPr>
          </a:p>
          <a:p>
            <a:pPr lvl="3" eaLnBrk="1" hangingPunct="1">
              <a:lnSpc>
                <a:spcPct val="150000"/>
              </a:lnSpc>
              <a:spcBef>
                <a:spcPct val="30000"/>
              </a:spcBef>
              <a:buFont typeface="Arial" panose="020B0604020202020204" pitchFamily="34" charset="0"/>
              <a:buNone/>
            </a:pPr>
            <a:r>
              <a:rPr lang="zh-CN" altLang="en-US" dirty="0">
                <a:latin typeface="微软雅黑" panose="020B0503020204020204" pitchFamily="34" charset="-122"/>
              </a:rPr>
              <a:t>缺陷密度</a:t>
            </a:r>
            <a:r>
              <a:rPr lang="en-US" altLang="zh-CN" dirty="0">
                <a:latin typeface="微软雅黑" panose="020B0503020204020204" pitchFamily="34" charset="-122"/>
              </a:rPr>
              <a:t>=</a:t>
            </a:r>
            <a:r>
              <a:rPr lang="zh-CN" altLang="en-US" dirty="0">
                <a:latin typeface="微软雅黑" panose="020B0503020204020204" pitchFamily="34" charset="-122"/>
              </a:rPr>
              <a:t>已知缺陷的数量</a:t>
            </a:r>
            <a:r>
              <a:rPr lang="en-US" altLang="zh-CN" dirty="0">
                <a:latin typeface="微软雅黑" panose="020B0503020204020204" pitchFamily="34" charset="-122"/>
              </a:rPr>
              <a:t>/</a:t>
            </a:r>
            <a:r>
              <a:rPr lang="zh-CN" altLang="en-US" dirty="0">
                <a:latin typeface="微软雅黑" panose="020B0503020204020204" pitchFamily="34" charset="-122"/>
              </a:rPr>
              <a:t>产品规模</a:t>
            </a:r>
            <a:endParaRPr lang="en-US" altLang="zh-CN" dirty="0">
              <a:latin typeface="微软雅黑" panose="020B0503020204020204" pitchFamily="34" charset="-122"/>
            </a:endParaRPr>
          </a:p>
          <a:p>
            <a:pPr lvl="2" eaLnBrk="1" hangingPunct="1">
              <a:lnSpc>
                <a:spcPct val="150000"/>
              </a:lnSpc>
              <a:spcBef>
                <a:spcPct val="30000"/>
              </a:spcBef>
              <a:buFontTx/>
              <a:buChar char="•"/>
            </a:pPr>
            <a:r>
              <a:rPr lang="zh-CN" altLang="en-US" sz="2000" b="1" dirty="0">
                <a:solidFill>
                  <a:srgbClr val="0070C0"/>
                </a:solidFill>
                <a:latin typeface="微软雅黑" panose="020B0503020204020204" pitchFamily="34" charset="-122"/>
              </a:rPr>
              <a:t>缺陷率（缺陷在时间上的分布）</a:t>
            </a:r>
            <a:endParaRPr lang="en-US" altLang="zh-CN" sz="2000" b="1" dirty="0">
              <a:solidFill>
                <a:srgbClr val="0070C0"/>
              </a:solidFill>
              <a:latin typeface="微软雅黑" panose="020B0503020204020204" pitchFamily="34" charset="-122"/>
            </a:endParaRPr>
          </a:p>
          <a:p>
            <a:pPr lvl="3" eaLnBrk="1" hangingPunct="1">
              <a:lnSpc>
                <a:spcPct val="150000"/>
              </a:lnSpc>
              <a:spcBef>
                <a:spcPct val="30000"/>
              </a:spcBef>
              <a:buFont typeface="Arial" panose="020B0604020202020204" pitchFamily="34" charset="0"/>
              <a:buNone/>
            </a:pPr>
            <a:r>
              <a:rPr lang="zh-CN" altLang="en-US" dirty="0">
                <a:latin typeface="微软雅黑" panose="020B0503020204020204" pitchFamily="34" charset="-122"/>
              </a:rPr>
              <a:t>缺陷率</a:t>
            </a:r>
            <a:r>
              <a:rPr lang="en-US" altLang="zh-CN" dirty="0">
                <a:latin typeface="微软雅黑" panose="020B0503020204020204" pitchFamily="34" charset="-122"/>
              </a:rPr>
              <a:t>=</a:t>
            </a:r>
            <a:r>
              <a:rPr lang="zh-CN" altLang="en-US" dirty="0">
                <a:latin typeface="微软雅黑" panose="020B0503020204020204" pitchFamily="34" charset="-122"/>
              </a:rPr>
              <a:t>一定时间范围内的缺陷数</a:t>
            </a:r>
            <a:r>
              <a:rPr lang="en-US" altLang="zh-CN" dirty="0">
                <a:latin typeface="微软雅黑" panose="020B0503020204020204" pitchFamily="34" charset="-122"/>
              </a:rPr>
              <a:t>/</a:t>
            </a:r>
            <a:r>
              <a:rPr lang="zh-CN" altLang="en-US" dirty="0">
                <a:latin typeface="微软雅黑" panose="020B0503020204020204" pitchFamily="34" charset="-122"/>
              </a:rPr>
              <a:t>错误几率</a:t>
            </a:r>
            <a:endParaRPr lang="en-US" altLang="zh-CN" dirty="0">
              <a:latin typeface="微软雅黑" panose="020B0503020204020204" pitchFamily="34" charset="-122"/>
            </a:endParaRPr>
          </a:p>
          <a:p>
            <a:pPr lvl="2" eaLnBrk="1" hangingPunct="1">
              <a:lnSpc>
                <a:spcPct val="150000"/>
              </a:lnSpc>
              <a:spcBef>
                <a:spcPct val="30000"/>
              </a:spcBef>
              <a:buFontTx/>
              <a:buChar char="•"/>
            </a:pPr>
            <a:r>
              <a:rPr lang="zh-CN" altLang="en-US" sz="2000" b="1" dirty="0">
                <a:solidFill>
                  <a:srgbClr val="0070C0"/>
                </a:solidFill>
                <a:latin typeface="微软雅黑" panose="020B0503020204020204" pitchFamily="34" charset="-122"/>
              </a:rPr>
              <a:t>缺陷清除率</a:t>
            </a:r>
            <a:endParaRPr lang="en-US" altLang="zh-CN" sz="2000" b="1" dirty="0">
              <a:solidFill>
                <a:srgbClr val="0070C0"/>
              </a:solidFill>
              <a:latin typeface="微软雅黑" panose="020B0503020204020204" pitchFamily="34" charset="-122"/>
            </a:endParaRPr>
          </a:p>
          <a:p>
            <a:pPr lvl="3" eaLnBrk="1" hangingPunct="1">
              <a:lnSpc>
                <a:spcPct val="150000"/>
              </a:lnSpc>
              <a:spcBef>
                <a:spcPct val="30000"/>
              </a:spcBef>
              <a:buFont typeface="Arial" panose="020B0604020202020204" pitchFamily="34" charset="0"/>
              <a:buNone/>
            </a:pPr>
            <a:r>
              <a:rPr lang="zh-CN" altLang="en-US" dirty="0">
                <a:latin typeface="微软雅黑" panose="020B0503020204020204" pitchFamily="34" charset="-122"/>
              </a:rPr>
              <a:t>整体缺陷清除率</a:t>
            </a:r>
            <a:r>
              <a:rPr lang="en-US" altLang="zh-CN" dirty="0">
                <a:latin typeface="微软雅黑" panose="020B0503020204020204" pitchFamily="34" charset="-122"/>
              </a:rPr>
              <a:t>=</a:t>
            </a:r>
            <a:r>
              <a:rPr lang="zh-CN" altLang="en-US" dirty="0">
                <a:latin typeface="微软雅黑" panose="020B0503020204020204" pitchFamily="34" charset="-122"/>
              </a:rPr>
              <a:t>开发过程中发现的所有缺陷数</a:t>
            </a:r>
            <a:r>
              <a:rPr lang="en-US" altLang="zh-CN" dirty="0">
                <a:latin typeface="微软雅黑" panose="020B0503020204020204" pitchFamily="34" charset="-122"/>
              </a:rPr>
              <a:t>/</a:t>
            </a:r>
            <a:r>
              <a:rPr lang="zh-CN" altLang="en-US" dirty="0">
                <a:latin typeface="微软雅黑" panose="020B0503020204020204" pitchFamily="34" charset="-122"/>
              </a:rPr>
              <a:t>发现的总缺陷数</a:t>
            </a:r>
            <a:endParaRPr lang="en-US" altLang="zh-CN" dirty="0">
              <a:latin typeface="微软雅黑" panose="020B0503020204020204" pitchFamily="34" charset="-122"/>
            </a:endParaRPr>
          </a:p>
          <a:p>
            <a:pPr lvl="3" eaLnBrk="1" hangingPunct="1">
              <a:lnSpc>
                <a:spcPct val="150000"/>
              </a:lnSpc>
              <a:spcBef>
                <a:spcPct val="30000"/>
              </a:spcBef>
              <a:buFont typeface="Arial" panose="020B0604020202020204" pitchFamily="34" charset="0"/>
              <a:buNone/>
            </a:pPr>
            <a:r>
              <a:rPr lang="zh-CN" altLang="en-US" dirty="0">
                <a:latin typeface="微软雅黑" panose="020B0503020204020204" pitchFamily="34" charset="-122"/>
              </a:rPr>
              <a:t>阶段性缺陷清除率</a:t>
            </a:r>
            <a:r>
              <a:rPr lang="en-US" altLang="zh-CN" dirty="0">
                <a:latin typeface="微软雅黑" panose="020B0503020204020204" pitchFamily="34" charset="-122"/>
              </a:rPr>
              <a:t>=</a:t>
            </a:r>
            <a:r>
              <a:rPr lang="zh-CN" altLang="en-US" dirty="0">
                <a:latin typeface="微软雅黑" panose="020B0503020204020204" pitchFamily="34" charset="-122"/>
              </a:rPr>
              <a:t>开发阶段清除的缺陷数</a:t>
            </a:r>
            <a:r>
              <a:rPr lang="en-US" altLang="zh-CN" dirty="0">
                <a:latin typeface="微软雅黑" panose="020B0503020204020204" pitchFamily="34" charset="-122"/>
              </a:rPr>
              <a:t>/</a:t>
            </a:r>
            <a:r>
              <a:rPr lang="zh-CN" altLang="en-US" dirty="0">
                <a:latin typeface="微软雅黑" panose="020B0503020204020204" pitchFamily="34" charset="-122"/>
              </a:rPr>
              <a:t>产品潜伏的缺陷</a:t>
            </a:r>
            <a:r>
              <a:rPr lang="zh-CN" altLang="en-US" dirty="0" smtClean="0">
                <a:latin typeface="微软雅黑" panose="020B0503020204020204" pitchFamily="34" charset="-122"/>
              </a:rPr>
              <a:t>总数</a:t>
            </a:r>
            <a:endParaRPr lang="en-US" altLang="zh-CN" dirty="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ChangeArrowheads="1"/>
          </p:cNvSpPr>
          <p:nvPr/>
        </p:nvSpPr>
        <p:spPr bwMode="auto">
          <a:xfrm>
            <a:off x="77788" y="1198563"/>
            <a:ext cx="8528050" cy="550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lnSpc>
                <a:spcPct val="150000"/>
              </a:lnSpc>
              <a:spcBef>
                <a:spcPct val="30000"/>
              </a:spcBef>
              <a:buFont typeface="Arial" panose="020B0604020202020204" pitchFamily="34" charset="0"/>
              <a:buNone/>
            </a:pPr>
            <a:r>
              <a:rPr lang="en-US" altLang="zh-CN" sz="2000" b="1" dirty="0">
                <a:solidFill>
                  <a:srgbClr val="0096D6"/>
                </a:solidFill>
                <a:latin typeface="微软雅黑" panose="020B0503020204020204" pitchFamily="34" charset="-122"/>
                <a:sym typeface="宋体" panose="02010600030101010101" pitchFamily="2" charset="-122"/>
              </a:rPr>
              <a:t>	</a:t>
            </a:r>
            <a:r>
              <a:rPr lang="zh-CN" altLang="en-US" sz="2400" b="1" dirty="0">
                <a:solidFill>
                  <a:srgbClr val="0096D6"/>
                </a:solidFill>
                <a:latin typeface="微软雅黑" panose="020B0503020204020204" pitchFamily="34" charset="-122"/>
                <a:sym typeface="宋体" panose="02010600030101010101" pitchFamily="2" charset="-122"/>
              </a:rPr>
              <a:t>软件缺陷分析</a:t>
            </a:r>
          </a:p>
          <a:p>
            <a:pPr lvl="1">
              <a:lnSpc>
                <a:spcPct val="150000"/>
              </a:lnSpc>
              <a:spcBef>
                <a:spcPct val="30000"/>
              </a:spcBef>
              <a:buFont typeface="Arial" panose="020B0604020202020204" pitchFamily="34" charset="0"/>
              <a:buChar char="•"/>
            </a:pPr>
            <a:r>
              <a:rPr lang="zh-CN" altLang="en-US" sz="2000" dirty="0">
                <a:latin typeface="微软雅黑" panose="020B0503020204020204" pitchFamily="34" charset="-122"/>
                <a:sym typeface="宋体" panose="02010600030101010101" pitchFamily="2" charset="-122"/>
              </a:rPr>
              <a:t>将软件开发各个阶段产生的缺陷信息进行分类和汇总统计</a:t>
            </a:r>
            <a:r>
              <a:rPr lang="en-US" altLang="zh-CN" sz="2000" dirty="0">
                <a:latin typeface="微软雅黑" panose="020B0503020204020204" pitchFamily="34" charset="-122"/>
                <a:sym typeface="宋体" panose="02010600030101010101" pitchFamily="2" charset="-122"/>
              </a:rPr>
              <a:t>,</a:t>
            </a:r>
            <a:r>
              <a:rPr lang="zh-CN" altLang="en-US" sz="2000" dirty="0">
                <a:latin typeface="微软雅黑" panose="020B0503020204020204" pitchFamily="34" charset="-122"/>
                <a:sym typeface="宋体" panose="02010600030101010101" pitchFamily="2" charset="-122"/>
              </a:rPr>
              <a:t>计算分析指标，编写分析报告的活动</a:t>
            </a:r>
          </a:p>
          <a:p>
            <a:pPr lvl="2">
              <a:lnSpc>
                <a:spcPct val="150000"/>
              </a:lnSpc>
              <a:spcBef>
                <a:spcPct val="30000"/>
              </a:spcBef>
            </a:pPr>
            <a:endParaRPr lang="zh-CN" altLang="en-US" sz="2000" b="1" dirty="0">
              <a:latin typeface="微软雅黑" panose="020B0503020204020204" pitchFamily="34" charset="-122"/>
              <a:sym typeface="宋体" panose="02010600030101010101" pitchFamily="2" charset="-122"/>
            </a:endParaRPr>
          </a:p>
          <a:p>
            <a:pPr lvl="1">
              <a:lnSpc>
                <a:spcPct val="150000"/>
              </a:lnSpc>
              <a:spcBef>
                <a:spcPct val="30000"/>
              </a:spcBef>
              <a:buFont typeface="Arial" panose="020B0604020202020204" pitchFamily="34" charset="0"/>
              <a:buChar char="•"/>
            </a:pPr>
            <a:r>
              <a:rPr lang="zh-CN" altLang="en-US" sz="2000" dirty="0">
                <a:latin typeface="微软雅黑" panose="020B0503020204020204" pitchFamily="34" charset="-122"/>
                <a:sym typeface="宋体" panose="02010600030101010101" pitchFamily="2" charset="-122"/>
              </a:rPr>
              <a:t>用来评估当前软件的可靠性，并且预测软件产品可靠性变化，缺陷分析在软件可靠性评估中占有相当大的作用</a:t>
            </a:r>
            <a:endParaRPr lang="zh-CN" altLang="en-US" sz="2000" dirty="0">
              <a:latin typeface="微软雅黑" panose="020B0503020204020204" pitchFamily="34" charset="-122"/>
            </a:endParaRPr>
          </a:p>
        </p:txBody>
      </p:sp>
      <p:sp>
        <p:nvSpPr>
          <p:cNvPr id="68611" name="Rectangle 2"/>
          <p:cNvSpPr>
            <a:spLocks noChangeArrowheads="1"/>
          </p:cNvSpPr>
          <p:nvPr/>
        </p:nvSpPr>
        <p:spPr bwMode="auto">
          <a:xfrm>
            <a:off x="-36320" y="188775"/>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latin typeface="微软雅黑" panose="020B0503020204020204" pitchFamily="34" charset="-122"/>
                <a:sym typeface="宋体" panose="02010600030101010101" pitchFamily="2" charset="-122"/>
              </a:rPr>
              <a:t>5.2.2 </a:t>
            </a:r>
            <a:r>
              <a:rPr lang="zh-CN" altLang="en-US" sz="2800" b="1" dirty="0">
                <a:latin typeface="微软雅黑" panose="020B0503020204020204" pitchFamily="34" charset="-122"/>
                <a:sym typeface="宋体" panose="02010600030101010101" pitchFamily="2" charset="-122"/>
              </a:rPr>
              <a:t>软件缺陷分析</a:t>
            </a:r>
          </a:p>
        </p:txBody>
      </p:sp>
      <p:pic>
        <p:nvPicPr>
          <p:cNvPr id="68612" name="Picture 4" descr="HP_Blue_RGB_150_S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6320" y="4445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latin typeface="微软雅黑" panose="020B0503020204020204" pitchFamily="34" charset="-122"/>
                <a:sym typeface="宋体" panose="02010600030101010101" pitchFamily="2" charset="-122"/>
              </a:rPr>
              <a:t>5.2.2 </a:t>
            </a:r>
            <a:r>
              <a:rPr lang="zh-CN" altLang="en-US" sz="2800" b="1" dirty="0">
                <a:latin typeface="微软雅黑" panose="020B0503020204020204" pitchFamily="34" charset="-122"/>
                <a:sym typeface="宋体" panose="02010600030101010101" pitchFamily="2" charset="-122"/>
              </a:rPr>
              <a:t>软件缺陷分析</a:t>
            </a:r>
          </a:p>
        </p:txBody>
      </p:sp>
      <p:sp>
        <p:nvSpPr>
          <p:cNvPr id="69635" name="Rectangle 3"/>
          <p:cNvSpPr>
            <a:spLocks noChangeArrowheads="1"/>
          </p:cNvSpPr>
          <p:nvPr/>
        </p:nvSpPr>
        <p:spPr bwMode="auto">
          <a:xfrm>
            <a:off x="34925" y="765175"/>
            <a:ext cx="906780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990600" indent="-53340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lnSpc>
                <a:spcPct val="110000"/>
              </a:lnSpc>
              <a:spcBef>
                <a:spcPct val="30000"/>
              </a:spcBef>
              <a:buNone/>
            </a:pPr>
            <a:endParaRPr lang="en-US" altLang="zh-CN" sz="2000" b="1" dirty="0" smtClean="0">
              <a:latin typeface="微软雅黑" panose="020B0503020204020204" pitchFamily="34" charset="-122"/>
            </a:endParaRPr>
          </a:p>
          <a:p>
            <a:pPr eaLnBrk="1" hangingPunct="1">
              <a:lnSpc>
                <a:spcPct val="110000"/>
              </a:lnSpc>
              <a:spcBef>
                <a:spcPct val="30000"/>
              </a:spcBef>
              <a:buNone/>
            </a:pPr>
            <a:r>
              <a:rPr lang="en-US" altLang="zh-CN" sz="2400" b="1" dirty="0">
                <a:solidFill>
                  <a:srgbClr val="0070C0"/>
                </a:solidFill>
                <a:latin typeface="微软雅黑" panose="020B0503020204020204" pitchFamily="34" charset="-122"/>
              </a:rPr>
              <a:t> </a:t>
            </a:r>
            <a:r>
              <a:rPr lang="en-US" altLang="zh-CN" sz="2400" b="1" dirty="0" smtClean="0">
                <a:solidFill>
                  <a:srgbClr val="0070C0"/>
                </a:solidFill>
                <a:latin typeface="微软雅黑" panose="020B0503020204020204" pitchFamily="34" charset="-122"/>
              </a:rPr>
              <a:t>   </a:t>
            </a:r>
            <a:r>
              <a:rPr lang="zh-CN" altLang="en-US" sz="2400" b="1" dirty="0" smtClean="0">
                <a:solidFill>
                  <a:srgbClr val="0070C0"/>
                </a:solidFill>
                <a:latin typeface="微软雅黑" panose="020B0503020204020204" pitchFamily="34" charset="-122"/>
              </a:rPr>
              <a:t>缺陷</a:t>
            </a:r>
            <a:r>
              <a:rPr lang="zh-CN" altLang="en-US" sz="2400" b="1" dirty="0">
                <a:solidFill>
                  <a:srgbClr val="0070C0"/>
                </a:solidFill>
                <a:latin typeface="微软雅黑" panose="020B0503020204020204" pitchFamily="34" charset="-122"/>
              </a:rPr>
              <a:t>分析步骤</a:t>
            </a:r>
            <a:endParaRPr lang="en-US" altLang="zh-CN" sz="2400" b="1" dirty="0">
              <a:solidFill>
                <a:srgbClr val="0070C0"/>
              </a:solidFill>
              <a:latin typeface="微软雅黑" panose="020B0503020204020204" pitchFamily="34" charset="-122"/>
            </a:endParaRPr>
          </a:p>
          <a:p>
            <a:pPr lvl="1">
              <a:lnSpc>
                <a:spcPct val="110000"/>
              </a:lnSpc>
              <a:spcBef>
                <a:spcPct val="30000"/>
              </a:spcBef>
              <a:buFontTx/>
              <a:buChar char="–"/>
            </a:pPr>
            <a:endParaRPr lang="zh-CN" altLang="en-US" sz="2000" b="1" dirty="0">
              <a:solidFill>
                <a:schemeClr val="tx2"/>
              </a:solidFill>
              <a:latin typeface="微软雅黑" panose="020B0503020204020204" pitchFamily="34" charset="-122"/>
            </a:endParaRPr>
          </a:p>
        </p:txBody>
      </p:sp>
      <p:graphicFrame>
        <p:nvGraphicFramePr>
          <p:cNvPr id="4" name="Diagram 3"/>
          <p:cNvGraphicFramePr/>
          <p:nvPr>
            <p:extLst>
              <p:ext uri="{D42A27DB-BD31-4B8C-83A1-F6EECF244321}">
                <p14:modId xmlns:p14="http://schemas.microsoft.com/office/powerpoint/2010/main" val="3602756221"/>
              </p:ext>
            </p:extLst>
          </p:nvPr>
        </p:nvGraphicFramePr>
        <p:xfrm>
          <a:off x="457200" y="1412860"/>
          <a:ext cx="8229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ChangeArrowheads="1"/>
          </p:cNvSpPr>
          <p:nvPr/>
        </p:nvSpPr>
        <p:spPr bwMode="auto">
          <a:xfrm>
            <a:off x="152400" y="1412875"/>
            <a:ext cx="89154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lnSpc>
                <a:spcPct val="110000"/>
              </a:lnSpc>
              <a:spcBef>
                <a:spcPct val="30000"/>
              </a:spcBef>
              <a:buNone/>
            </a:pPr>
            <a:r>
              <a:rPr lang="en-US" altLang="zh-CN" sz="2400" b="1" dirty="0" smtClean="0">
                <a:solidFill>
                  <a:srgbClr val="0096D6"/>
                </a:solidFill>
                <a:latin typeface="微软雅黑" panose="020B0503020204020204" pitchFamily="34" charset="-122"/>
                <a:sym typeface="宋体" panose="02010600030101010101" pitchFamily="2" charset="-122"/>
              </a:rPr>
              <a:t>	</a:t>
            </a:r>
            <a:r>
              <a:rPr lang="zh-CN" altLang="en-US" sz="2400" b="1" dirty="0" smtClean="0">
                <a:solidFill>
                  <a:srgbClr val="0096D6"/>
                </a:solidFill>
                <a:latin typeface="微软雅黑" panose="020B0503020204020204" pitchFamily="34" charset="-122"/>
                <a:sym typeface="宋体" panose="02010600030101010101" pitchFamily="2" charset="-122"/>
              </a:rPr>
              <a:t>软</a:t>
            </a:r>
            <a:r>
              <a:rPr lang="zh-CN" altLang="en-US" sz="2400" b="1" dirty="0">
                <a:solidFill>
                  <a:srgbClr val="0096D6"/>
                </a:solidFill>
                <a:latin typeface="微软雅黑" panose="020B0503020204020204" pitchFamily="34" charset="-122"/>
                <a:sym typeface="宋体" panose="02010600030101010101" pitchFamily="2" charset="-122"/>
              </a:rPr>
              <a:t>件缺陷统计是软件分析报告中的重要内容之一</a:t>
            </a:r>
          </a:p>
          <a:p>
            <a:pPr lvl="1" eaLnBrk="1" hangingPunct="1">
              <a:lnSpc>
                <a:spcPct val="110000"/>
              </a:lnSpc>
              <a:spcBef>
                <a:spcPct val="30000"/>
              </a:spcBef>
              <a:buFont typeface="Arial" panose="020B0604020202020204" pitchFamily="34" charset="0"/>
              <a:buChar char="•"/>
            </a:pPr>
            <a:r>
              <a:rPr lang="zh-CN" altLang="en-US" sz="2000" b="1" dirty="0">
                <a:solidFill>
                  <a:srgbClr val="0070C0"/>
                </a:solidFill>
                <a:latin typeface="微软雅黑" panose="020B0503020204020204" pitchFamily="34" charset="-122"/>
                <a:sym typeface="宋体" panose="02010600030101010101" pitchFamily="2" charset="-122"/>
              </a:rPr>
              <a:t>从统计的角度出发，可以对软件过程的缺陷进行度量</a:t>
            </a:r>
            <a:endParaRPr lang="en-US" altLang="zh-CN" sz="2000" b="1" dirty="0">
              <a:solidFill>
                <a:srgbClr val="0070C0"/>
              </a:solidFill>
              <a:latin typeface="微软雅黑" panose="020B0503020204020204" pitchFamily="34" charset="-122"/>
              <a:sym typeface="宋体" panose="02010600030101010101" pitchFamily="2" charset="-122"/>
            </a:endParaRPr>
          </a:p>
          <a:p>
            <a:pPr lvl="1" eaLnBrk="1" hangingPunct="1">
              <a:lnSpc>
                <a:spcPct val="110000"/>
              </a:lnSpc>
              <a:spcBef>
                <a:spcPct val="30000"/>
              </a:spcBef>
              <a:buFont typeface="Arial" panose="020B0604020202020204" pitchFamily="34" charset="0"/>
              <a:buNone/>
            </a:pPr>
            <a:r>
              <a:rPr lang="en-US" altLang="zh-CN" sz="2000" dirty="0">
                <a:latin typeface="微软雅黑" panose="020B0503020204020204" pitchFamily="34" charset="-122"/>
                <a:sym typeface="宋体" panose="02010600030101010101" pitchFamily="2" charset="-122"/>
              </a:rPr>
              <a:t>	</a:t>
            </a:r>
            <a:r>
              <a:rPr lang="zh-CN" altLang="en-US" sz="2000" dirty="0">
                <a:latin typeface="微软雅黑" panose="020B0503020204020204" pitchFamily="34" charset="-122"/>
                <a:sym typeface="宋体" panose="02010600030101010101" pitchFamily="2" charset="-122"/>
              </a:rPr>
              <a:t>软件功能模块缺陷分布、缺陷严重程度分布、缺陷类型分布、</a:t>
            </a:r>
            <a:endParaRPr lang="en-US" altLang="zh-CN" sz="2000" dirty="0">
              <a:latin typeface="微软雅黑" panose="020B0503020204020204" pitchFamily="34" charset="-122"/>
              <a:sym typeface="宋体" panose="02010600030101010101" pitchFamily="2" charset="-122"/>
            </a:endParaRPr>
          </a:p>
          <a:p>
            <a:pPr lvl="1" eaLnBrk="1" hangingPunct="1">
              <a:lnSpc>
                <a:spcPct val="110000"/>
              </a:lnSpc>
              <a:spcBef>
                <a:spcPct val="30000"/>
              </a:spcBef>
              <a:buFont typeface="Arial" panose="020B0604020202020204" pitchFamily="34" charset="0"/>
              <a:buNone/>
            </a:pPr>
            <a:r>
              <a:rPr lang="en-US" altLang="zh-CN" sz="2000" dirty="0">
                <a:latin typeface="微软雅黑" panose="020B0503020204020204" pitchFamily="34" charset="-122"/>
                <a:sym typeface="宋体" panose="02010600030101010101" pitchFamily="2" charset="-122"/>
              </a:rPr>
              <a:t>	</a:t>
            </a:r>
            <a:r>
              <a:rPr lang="zh-CN" altLang="en-US" sz="2000" dirty="0">
                <a:latin typeface="微软雅黑" panose="020B0503020204020204" pitchFamily="34" charset="-122"/>
                <a:sym typeface="宋体" panose="02010600030101010101" pitchFamily="2" charset="-122"/>
              </a:rPr>
              <a:t>缺陷率分布、缺陷密度分析、缺陷趋势分布、缺陷注入率</a:t>
            </a:r>
            <a:r>
              <a:rPr lang="en-US" altLang="zh-CN" sz="2000" dirty="0">
                <a:latin typeface="微软雅黑" panose="020B0503020204020204" pitchFamily="34" charset="-122"/>
                <a:sym typeface="宋体" panose="02010600030101010101" pitchFamily="2" charset="-122"/>
              </a:rPr>
              <a:t>/</a:t>
            </a:r>
            <a:r>
              <a:rPr lang="zh-CN" altLang="en-US" sz="2000" dirty="0">
                <a:latin typeface="微软雅黑" panose="020B0503020204020204" pitchFamily="34" charset="-122"/>
                <a:sym typeface="宋体" panose="02010600030101010101" pitchFamily="2" charset="-122"/>
              </a:rPr>
              <a:t>消除率等</a:t>
            </a:r>
            <a:endParaRPr lang="en-US" altLang="zh-CN" sz="2000" dirty="0">
              <a:latin typeface="微软雅黑" panose="020B0503020204020204" pitchFamily="34" charset="-122"/>
              <a:sym typeface="宋体" panose="02010600030101010101" pitchFamily="2" charset="-122"/>
            </a:endParaRPr>
          </a:p>
          <a:p>
            <a:pPr lvl="1" eaLnBrk="1" hangingPunct="1">
              <a:lnSpc>
                <a:spcPct val="110000"/>
              </a:lnSpc>
              <a:spcBef>
                <a:spcPct val="30000"/>
              </a:spcBef>
              <a:buFont typeface="Arial" panose="020B0604020202020204" pitchFamily="34" charset="0"/>
              <a:buNone/>
            </a:pPr>
            <a:endParaRPr lang="zh-CN" altLang="en-US" sz="2000" dirty="0">
              <a:latin typeface="微软雅黑" panose="020B0503020204020204" pitchFamily="34" charset="-122"/>
              <a:sym typeface="宋体" panose="02010600030101010101" pitchFamily="2" charset="-122"/>
            </a:endParaRPr>
          </a:p>
          <a:p>
            <a:pPr lvl="1" eaLnBrk="1" hangingPunct="1">
              <a:lnSpc>
                <a:spcPct val="110000"/>
              </a:lnSpc>
              <a:spcBef>
                <a:spcPct val="30000"/>
              </a:spcBef>
              <a:buFont typeface="Arial" panose="020B0604020202020204" pitchFamily="34" charset="0"/>
              <a:buChar char="•"/>
            </a:pPr>
            <a:r>
              <a:rPr lang="zh-CN" altLang="en-US" sz="2000" b="1" dirty="0">
                <a:solidFill>
                  <a:srgbClr val="0070C0"/>
                </a:solidFill>
                <a:latin typeface="微软雅黑" panose="020B0503020204020204" pitchFamily="34" charset="-122"/>
                <a:sym typeface="宋体" panose="02010600030101010101" pitchFamily="2" charset="-122"/>
              </a:rPr>
              <a:t>统计的方式</a:t>
            </a:r>
            <a:endParaRPr lang="en-US" altLang="zh-CN" sz="2000" b="1" dirty="0">
              <a:solidFill>
                <a:srgbClr val="0070C0"/>
              </a:solidFill>
              <a:latin typeface="微软雅黑" panose="020B0503020204020204" pitchFamily="34" charset="-122"/>
              <a:sym typeface="宋体" panose="02010600030101010101" pitchFamily="2" charset="-122"/>
            </a:endParaRPr>
          </a:p>
          <a:p>
            <a:pPr lvl="1" eaLnBrk="1" hangingPunct="1">
              <a:lnSpc>
                <a:spcPct val="110000"/>
              </a:lnSpc>
              <a:spcBef>
                <a:spcPct val="30000"/>
              </a:spcBef>
              <a:buFont typeface="Arial" panose="020B0604020202020204" pitchFamily="34" charset="0"/>
              <a:buNone/>
            </a:pPr>
            <a:r>
              <a:rPr lang="en-US" altLang="zh-CN" sz="2000" dirty="0">
                <a:latin typeface="微软雅黑" panose="020B0503020204020204" pitchFamily="34" charset="-122"/>
                <a:sym typeface="宋体" panose="02010600030101010101" pitchFamily="2" charset="-122"/>
              </a:rPr>
              <a:t>	</a:t>
            </a:r>
            <a:r>
              <a:rPr lang="zh-CN" altLang="en-US" sz="2000" dirty="0">
                <a:latin typeface="微软雅黑" panose="020B0503020204020204" pitchFamily="34" charset="-122"/>
                <a:sym typeface="宋体" panose="02010600030101010101" pitchFamily="2" charset="-122"/>
              </a:rPr>
              <a:t>表格、散点图、趋势图、因果图、直方图、条形图、排列图等</a:t>
            </a:r>
          </a:p>
        </p:txBody>
      </p:sp>
      <p:sp>
        <p:nvSpPr>
          <p:cNvPr id="70659" name="Rectangle 2"/>
          <p:cNvSpPr>
            <a:spLocks noChangeArrowheads="1"/>
          </p:cNvSpPr>
          <p:nvPr/>
        </p:nvSpPr>
        <p:spPr bwMode="auto">
          <a:xfrm>
            <a:off x="-36320" y="188775"/>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latin typeface="微软雅黑" panose="020B0503020204020204" pitchFamily="34" charset="-122"/>
                <a:sym typeface="宋体" panose="02010600030101010101" pitchFamily="2" charset="-122"/>
              </a:rPr>
              <a:t>5.2.3 </a:t>
            </a:r>
            <a:r>
              <a:rPr lang="zh-CN" altLang="en-US" sz="2800" b="1" dirty="0">
                <a:latin typeface="微软雅黑" panose="020B0503020204020204" pitchFamily="34" charset="-122"/>
                <a:sym typeface="宋体" panose="02010600030101010101" pitchFamily="2" charset="-122"/>
              </a:rPr>
              <a:t>软件缺陷统计</a:t>
            </a:r>
          </a:p>
        </p:txBody>
      </p:sp>
      <p:pic>
        <p:nvPicPr>
          <p:cNvPr id="70660" name="Picture 4" descr="HP_Blue_RGB_150_S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611188" y="1268562"/>
            <a:ext cx="3816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2400" b="1" dirty="0">
                <a:solidFill>
                  <a:srgbClr val="0096D6"/>
                </a:solidFill>
                <a:latin typeface="微软雅黑" panose="020B0503020204020204" pitchFamily="34" charset="-122"/>
                <a:sym typeface="宋体" panose="02010600030101010101" pitchFamily="2" charset="-122"/>
              </a:rPr>
              <a:t>软件功能模块的缺陷统计 </a:t>
            </a:r>
            <a:endParaRPr lang="zh-CN" altLang="en-US" sz="2400" dirty="0">
              <a:solidFill>
                <a:srgbClr val="0096D6"/>
              </a:solidFill>
              <a:latin typeface="微软雅黑" panose="020B0503020204020204" pitchFamily="34" charset="-122"/>
            </a:endParaRPr>
          </a:p>
        </p:txBody>
      </p:sp>
      <p:pic>
        <p:nvPicPr>
          <p:cNvPr id="716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133600"/>
            <a:ext cx="8266112" cy="33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2"/>
          <p:cNvSpPr>
            <a:spLocks noChangeArrowheads="1"/>
          </p:cNvSpPr>
          <p:nvPr/>
        </p:nvSpPr>
        <p:spPr bwMode="auto">
          <a:xfrm>
            <a:off x="-36320" y="188775"/>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latin typeface="微软雅黑" panose="020B0503020204020204" pitchFamily="34" charset="-122"/>
                <a:sym typeface="宋体" panose="02010600030101010101" pitchFamily="2" charset="-122"/>
              </a:rPr>
              <a:t>5.2.3 </a:t>
            </a:r>
            <a:r>
              <a:rPr lang="zh-CN" altLang="en-US" sz="2800" b="1" dirty="0">
                <a:latin typeface="微软雅黑" panose="020B0503020204020204" pitchFamily="34" charset="-122"/>
                <a:sym typeface="宋体" panose="02010600030101010101" pitchFamily="2" charset="-122"/>
              </a:rPr>
              <a:t>软件缺陷统计</a:t>
            </a:r>
          </a:p>
        </p:txBody>
      </p:sp>
      <p:pic>
        <p:nvPicPr>
          <p:cNvPr id="71685" name="Picture 4" descr="HP_Blue_RGB_150_S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492375"/>
            <a:ext cx="8742362"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Rectangle 4"/>
          <p:cNvSpPr>
            <a:spLocks noChangeArrowheads="1"/>
          </p:cNvSpPr>
          <p:nvPr/>
        </p:nvSpPr>
        <p:spPr bwMode="auto">
          <a:xfrm>
            <a:off x="611188" y="1310631"/>
            <a:ext cx="26654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2400" b="1" dirty="0">
                <a:solidFill>
                  <a:srgbClr val="0096D6"/>
                </a:solidFill>
                <a:latin typeface="微软雅黑" panose="020B0503020204020204" pitchFamily="34" charset="-122"/>
                <a:sym typeface="宋体" panose="02010600030101010101" pitchFamily="2" charset="-122"/>
              </a:rPr>
              <a:t>缺陷严重程度统计 </a:t>
            </a:r>
            <a:endParaRPr lang="zh-CN" altLang="en-US" sz="2400" dirty="0">
              <a:solidFill>
                <a:srgbClr val="0096D6"/>
              </a:solidFill>
              <a:latin typeface="微软雅黑" panose="020B0503020204020204" pitchFamily="34" charset="-122"/>
            </a:endParaRPr>
          </a:p>
        </p:txBody>
      </p:sp>
      <p:sp>
        <p:nvSpPr>
          <p:cNvPr id="73732" name="Rectangle 2"/>
          <p:cNvSpPr>
            <a:spLocks noChangeArrowheads="1"/>
          </p:cNvSpPr>
          <p:nvPr/>
        </p:nvSpPr>
        <p:spPr bwMode="auto">
          <a:xfrm>
            <a:off x="35685" y="188775"/>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a:latin typeface="微软雅黑" panose="020B0503020204020204" pitchFamily="34" charset="-122"/>
                <a:sym typeface="宋体" panose="02010600030101010101" pitchFamily="2" charset="-122"/>
              </a:rPr>
              <a:t>5.2.3 </a:t>
            </a:r>
            <a:r>
              <a:rPr lang="zh-CN" altLang="en-US" sz="2800" b="1">
                <a:latin typeface="微软雅黑" panose="020B0503020204020204" pitchFamily="34" charset="-122"/>
                <a:sym typeface="宋体" panose="02010600030101010101" pitchFamily="2" charset="-122"/>
              </a:rPr>
              <a:t>软件缺陷统计</a:t>
            </a:r>
          </a:p>
        </p:txBody>
      </p:sp>
      <p:pic>
        <p:nvPicPr>
          <p:cNvPr id="73733" name="Picture 4" descr="HP_Blue_RGB_150_S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3" y="2565400"/>
            <a:ext cx="8999537"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Rectangle 4"/>
          <p:cNvSpPr>
            <a:spLocks noChangeArrowheads="1"/>
          </p:cNvSpPr>
          <p:nvPr/>
        </p:nvSpPr>
        <p:spPr bwMode="auto">
          <a:xfrm>
            <a:off x="611188" y="1341587"/>
            <a:ext cx="22336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2400" b="1" dirty="0">
                <a:solidFill>
                  <a:srgbClr val="0096D6"/>
                </a:solidFill>
                <a:latin typeface="微软雅黑" panose="020B0503020204020204" pitchFamily="34" charset="-122"/>
                <a:sym typeface="宋体" panose="02010600030101010101" pitchFamily="2" charset="-122"/>
              </a:rPr>
              <a:t>缺陷类型统计 </a:t>
            </a:r>
            <a:endParaRPr lang="zh-CN" altLang="en-US" sz="2400" dirty="0">
              <a:solidFill>
                <a:srgbClr val="0096D6"/>
              </a:solidFill>
              <a:latin typeface="微软雅黑" panose="020B0503020204020204" pitchFamily="34" charset="-122"/>
            </a:endParaRPr>
          </a:p>
        </p:txBody>
      </p:sp>
      <p:sp>
        <p:nvSpPr>
          <p:cNvPr id="75780" name="Text Box 4"/>
          <p:cNvSpPr txBox="1">
            <a:spLocks noChangeArrowheads="1"/>
          </p:cNvSpPr>
          <p:nvPr/>
        </p:nvSpPr>
        <p:spPr bwMode="auto">
          <a:xfrm>
            <a:off x="1679575" y="4673600"/>
            <a:ext cx="4116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000">
                <a:solidFill>
                  <a:schemeClr val="bg2"/>
                </a:solidFill>
                <a:latin typeface="微软雅黑" panose="020B0503020204020204" pitchFamily="34" charset="-122"/>
              </a:rPr>
              <a:t>缺陷类型分布图</a:t>
            </a:r>
          </a:p>
        </p:txBody>
      </p:sp>
      <p:sp>
        <p:nvSpPr>
          <p:cNvPr id="75781" name="Rectangle 2"/>
          <p:cNvSpPr>
            <a:spLocks noChangeArrowheads="1"/>
          </p:cNvSpPr>
          <p:nvPr/>
        </p:nvSpPr>
        <p:spPr bwMode="auto">
          <a:xfrm>
            <a:off x="-36320" y="188775"/>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latin typeface="微软雅黑" panose="020B0503020204020204" pitchFamily="34" charset="-122"/>
                <a:sym typeface="宋体" panose="02010600030101010101" pitchFamily="2" charset="-122"/>
              </a:rPr>
              <a:t>5.2.3 </a:t>
            </a:r>
            <a:r>
              <a:rPr lang="zh-CN" altLang="en-US" sz="2800" b="1" dirty="0">
                <a:latin typeface="微软雅黑" panose="020B0503020204020204" pitchFamily="34" charset="-122"/>
                <a:sym typeface="宋体" panose="02010600030101010101" pitchFamily="2" charset="-122"/>
              </a:rPr>
              <a:t>软件缺陷统计</a:t>
            </a:r>
          </a:p>
        </p:txBody>
      </p:sp>
      <p:pic>
        <p:nvPicPr>
          <p:cNvPr id="75782" name="Picture 4" descr="HP_Blue_RGB_150_S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ChangeArrowheads="1"/>
          </p:cNvSpPr>
          <p:nvPr/>
        </p:nvSpPr>
        <p:spPr bwMode="auto">
          <a:xfrm>
            <a:off x="611187" y="1172518"/>
            <a:ext cx="41768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2400" b="1" dirty="0">
                <a:solidFill>
                  <a:srgbClr val="0096D6"/>
                </a:solidFill>
                <a:latin typeface="微软雅黑" panose="020B0503020204020204" pitchFamily="34" charset="-122"/>
                <a:sym typeface="宋体" panose="02010600030101010101" pitchFamily="2" charset="-122"/>
              </a:rPr>
              <a:t>软件系统测试缺陷类型分布图 </a:t>
            </a:r>
            <a:endParaRPr lang="zh-CN" altLang="en-US" sz="2400" dirty="0">
              <a:solidFill>
                <a:srgbClr val="0096D6"/>
              </a:solidFill>
              <a:latin typeface="微软雅黑" panose="020B0503020204020204" pitchFamily="34" charset="-122"/>
            </a:endParaRPr>
          </a:p>
        </p:txBody>
      </p:sp>
      <p:pic>
        <p:nvPicPr>
          <p:cNvPr id="778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613" y="2133600"/>
            <a:ext cx="6872287"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Rectangle 2"/>
          <p:cNvSpPr>
            <a:spLocks noChangeArrowheads="1"/>
          </p:cNvSpPr>
          <p:nvPr/>
        </p:nvSpPr>
        <p:spPr bwMode="auto">
          <a:xfrm>
            <a:off x="-36320" y="188775"/>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latin typeface="微软雅黑" panose="020B0503020204020204" pitchFamily="34" charset="-122"/>
                <a:sym typeface="宋体" panose="02010600030101010101" pitchFamily="2" charset="-122"/>
              </a:rPr>
              <a:t>5.2.3 </a:t>
            </a:r>
            <a:r>
              <a:rPr lang="zh-CN" altLang="en-US" sz="2800" b="1" dirty="0">
                <a:latin typeface="微软雅黑" panose="020B0503020204020204" pitchFamily="34" charset="-122"/>
                <a:sym typeface="宋体" panose="02010600030101010101" pitchFamily="2" charset="-122"/>
              </a:rPr>
              <a:t>软件缺陷统计</a:t>
            </a:r>
          </a:p>
        </p:txBody>
      </p:sp>
      <p:pic>
        <p:nvPicPr>
          <p:cNvPr id="77829"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 y="2493963"/>
            <a:ext cx="8740775"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Rectangle 4"/>
          <p:cNvSpPr>
            <a:spLocks noChangeArrowheads="1"/>
          </p:cNvSpPr>
          <p:nvPr/>
        </p:nvSpPr>
        <p:spPr bwMode="auto">
          <a:xfrm>
            <a:off x="611188" y="1266974"/>
            <a:ext cx="42488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2400" b="1" dirty="0">
                <a:solidFill>
                  <a:srgbClr val="0096D6"/>
                </a:solidFill>
                <a:latin typeface="微软雅黑" panose="020B0503020204020204" pitchFamily="34" charset="-122"/>
                <a:sym typeface="宋体" panose="02010600030101010101" pitchFamily="2" charset="-122"/>
              </a:rPr>
              <a:t>缺陷趋势图--缺陷率趋势图 </a:t>
            </a:r>
            <a:endParaRPr lang="zh-CN" altLang="en-US" sz="2400" dirty="0">
              <a:solidFill>
                <a:srgbClr val="0096D6"/>
              </a:solidFill>
              <a:latin typeface="微软雅黑" panose="020B0503020204020204" pitchFamily="34" charset="-122"/>
            </a:endParaRPr>
          </a:p>
        </p:txBody>
      </p:sp>
      <p:sp>
        <p:nvSpPr>
          <p:cNvPr id="78852" name="Rectangle 2"/>
          <p:cNvSpPr>
            <a:spLocks noChangeArrowheads="1"/>
          </p:cNvSpPr>
          <p:nvPr/>
        </p:nvSpPr>
        <p:spPr bwMode="auto">
          <a:xfrm>
            <a:off x="-36320" y="188775"/>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a:latin typeface="微软雅黑" panose="020B0503020204020204" pitchFamily="34" charset="-122"/>
                <a:sym typeface="宋体" panose="02010600030101010101" pitchFamily="2" charset="-122"/>
              </a:rPr>
              <a:t>5.2.3 </a:t>
            </a:r>
            <a:r>
              <a:rPr lang="zh-CN" altLang="en-US" sz="2800" b="1">
                <a:latin typeface="微软雅黑" panose="020B0503020204020204" pitchFamily="34" charset="-122"/>
                <a:sym typeface="宋体" panose="02010600030101010101" pitchFamily="2" charset="-122"/>
              </a:rPr>
              <a:t>软件缺陷统计</a:t>
            </a:r>
          </a:p>
        </p:txBody>
      </p:sp>
      <p:pic>
        <p:nvPicPr>
          <p:cNvPr id="78853" name="Picture 4" descr="HP_Blue_RGB_150_S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ChangeArrowheads="1"/>
          </p:cNvSpPr>
          <p:nvPr/>
        </p:nvSpPr>
        <p:spPr bwMode="auto">
          <a:xfrm>
            <a:off x="611188" y="1015286"/>
            <a:ext cx="66249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2400" b="1" dirty="0">
                <a:solidFill>
                  <a:srgbClr val="0096D6"/>
                </a:solidFill>
                <a:latin typeface="微软雅黑" panose="020B0503020204020204" pitchFamily="34" charset="-122"/>
                <a:sym typeface="宋体" panose="02010600030101010101" pitchFamily="2" charset="-122"/>
              </a:rPr>
              <a:t>缺陷趋势图--缺陷发现、修复、收敛趋势图 </a:t>
            </a:r>
            <a:endParaRPr lang="zh-CN" altLang="en-US" sz="2400" dirty="0">
              <a:solidFill>
                <a:srgbClr val="0096D6"/>
              </a:solidFill>
              <a:latin typeface="微软雅黑" panose="020B0503020204020204" pitchFamily="34" charset="-122"/>
            </a:endParaRPr>
          </a:p>
        </p:txBody>
      </p:sp>
      <p:pic>
        <p:nvPicPr>
          <p:cNvPr id="8089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1770063"/>
            <a:ext cx="7847013" cy="423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Rectangle 2"/>
          <p:cNvSpPr>
            <a:spLocks noChangeArrowheads="1"/>
          </p:cNvSpPr>
          <p:nvPr/>
        </p:nvSpPr>
        <p:spPr bwMode="auto">
          <a:xfrm>
            <a:off x="-36320" y="188775"/>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latin typeface="微软雅黑" panose="020B0503020204020204" pitchFamily="34" charset="-122"/>
                <a:sym typeface="宋体" panose="02010600030101010101" pitchFamily="2" charset="-122"/>
              </a:rPr>
              <a:t>5.2.3 </a:t>
            </a:r>
            <a:r>
              <a:rPr lang="zh-CN" altLang="en-US" sz="2800" b="1" dirty="0">
                <a:latin typeface="微软雅黑" panose="020B0503020204020204" pitchFamily="34" charset="-122"/>
                <a:sym typeface="宋体" panose="02010600030101010101" pitchFamily="2" charset="-122"/>
              </a:rPr>
              <a:t>软件缺陷统计</a:t>
            </a:r>
          </a:p>
        </p:txBody>
      </p:sp>
      <p:pic>
        <p:nvPicPr>
          <p:cNvPr id="80901" name="Picture 4" descr="HP_Blue_RGB_150_S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3"/>
          <p:cNvSpPr>
            <a:spLocks noGrp="1" noChangeArrowheads="1"/>
          </p:cNvSpPr>
          <p:nvPr>
            <p:ph type="subTitle" idx="4294967295"/>
          </p:nvPr>
        </p:nvSpPr>
        <p:spPr>
          <a:xfrm>
            <a:off x="257175" y="190500"/>
            <a:ext cx="8886825" cy="6410325"/>
          </a:xfrm>
        </p:spPr>
        <p:txBody>
          <a:bodyPr/>
          <a:lstStyle/>
          <a:p>
            <a:pPr marL="990600" lvl="1" indent="-533400" algn="l" eaLnBrk="1" hangingPunct="1">
              <a:lnSpc>
                <a:spcPct val="110000"/>
              </a:lnSpc>
              <a:spcBef>
                <a:spcPts val="800"/>
              </a:spcBef>
            </a:pPr>
            <a:endParaRPr lang="zh-CN" altLang="zh-CN" sz="2400" b="1" dirty="0" smtClean="0"/>
          </a:p>
          <a:p>
            <a:pPr marL="990600" lvl="1" indent="-533400" algn="l" eaLnBrk="1" hangingPunct="1">
              <a:lnSpc>
                <a:spcPct val="110000"/>
              </a:lnSpc>
              <a:spcBef>
                <a:spcPts val="800"/>
              </a:spcBef>
            </a:pPr>
            <a:endParaRPr lang="zh-CN" altLang="zh-CN" sz="2400" b="1" dirty="0" smtClean="0"/>
          </a:p>
          <a:p>
            <a:pPr marL="990600" lvl="1" indent="-533400" algn="l" eaLnBrk="1" hangingPunct="1">
              <a:lnSpc>
                <a:spcPct val="110000"/>
              </a:lnSpc>
              <a:spcBef>
                <a:spcPts val="800"/>
              </a:spcBef>
            </a:pPr>
            <a:endParaRPr lang="zh-CN" altLang="zh-CN" sz="2000" b="1" dirty="0" smtClean="0"/>
          </a:p>
          <a:p>
            <a:pPr marL="1371600" lvl="2" indent="-457200" algn="l" eaLnBrk="1" hangingPunct="1">
              <a:lnSpc>
                <a:spcPct val="150000"/>
              </a:lnSpc>
              <a:spcBef>
                <a:spcPts val="800"/>
              </a:spcBef>
              <a:buClr>
                <a:schemeClr val="accent2"/>
              </a:buClr>
              <a:buFont typeface="Wingdings" panose="05000000000000000000" pitchFamily="2" charset="2"/>
              <a:buChar char="u"/>
            </a:pPr>
            <a:endParaRPr lang="zh-CN" altLang="zh-CN" sz="2000" b="1" dirty="0" smtClean="0"/>
          </a:p>
          <a:p>
            <a:pPr marL="1371600" lvl="2" indent="-457200" algn="l" eaLnBrk="1" hangingPunct="1">
              <a:lnSpc>
                <a:spcPct val="150000"/>
              </a:lnSpc>
              <a:spcBef>
                <a:spcPts val="800"/>
              </a:spcBef>
              <a:buClr>
                <a:schemeClr val="accent2"/>
              </a:buClr>
              <a:buFont typeface="Wingdings" panose="05000000000000000000" pitchFamily="2" charset="2"/>
              <a:buChar char="u"/>
            </a:pPr>
            <a:endParaRPr lang="zh-CN" altLang="zh-CN" sz="2000" b="1" dirty="0" smtClean="0"/>
          </a:p>
          <a:p>
            <a:pPr marL="1371600" lvl="2" indent="-457200" algn="l" eaLnBrk="1" hangingPunct="1">
              <a:lnSpc>
                <a:spcPct val="150000"/>
              </a:lnSpc>
              <a:spcBef>
                <a:spcPts val="800"/>
              </a:spcBef>
            </a:pPr>
            <a:endParaRPr lang="zh-CN" altLang="zh-CN" sz="2000" b="1" dirty="0" smtClean="0"/>
          </a:p>
          <a:p>
            <a:pPr marL="1371600" lvl="2" indent="-457200" algn="l" eaLnBrk="1" hangingPunct="1">
              <a:lnSpc>
                <a:spcPct val="150000"/>
              </a:lnSpc>
              <a:spcBef>
                <a:spcPts val="800"/>
              </a:spcBef>
            </a:pPr>
            <a:endParaRPr lang="zh-CN" altLang="zh-CN" sz="2000" b="1" dirty="0" smtClean="0"/>
          </a:p>
          <a:p>
            <a:pPr marL="609600" indent="-609600" algn="l" eaLnBrk="1" hangingPunct="1">
              <a:lnSpc>
                <a:spcPct val="110000"/>
              </a:lnSpc>
              <a:spcBef>
                <a:spcPts val="800"/>
              </a:spcBef>
            </a:pPr>
            <a:endParaRPr lang="zh-CN" altLang="zh-CN" sz="2000" b="1" dirty="0" smtClean="0"/>
          </a:p>
        </p:txBody>
      </p:sp>
      <p:sp>
        <p:nvSpPr>
          <p:cNvPr id="24580" name="Rectangle 20"/>
          <p:cNvSpPr>
            <a:spLocks noChangeArrowheads="1"/>
          </p:cNvSpPr>
          <p:nvPr/>
        </p:nvSpPr>
        <p:spPr bwMode="auto">
          <a:xfrm>
            <a:off x="3048000" y="2152650"/>
            <a:ext cx="2549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800" dirty="0">
                <a:solidFill>
                  <a:schemeClr val="bg1"/>
                </a:solidFill>
                <a:latin typeface="微软雅黑" panose="020B0503020204020204" pitchFamily="34" charset="-122"/>
              </a:rPr>
              <a:t>Add Your Text in here</a:t>
            </a:r>
          </a:p>
        </p:txBody>
      </p:sp>
      <p:sp>
        <p:nvSpPr>
          <p:cNvPr id="24581" name="Rectangle 21"/>
          <p:cNvSpPr>
            <a:spLocks noChangeArrowheads="1"/>
          </p:cNvSpPr>
          <p:nvPr/>
        </p:nvSpPr>
        <p:spPr bwMode="auto">
          <a:xfrm>
            <a:off x="3048000" y="2676525"/>
            <a:ext cx="2549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800" dirty="0">
                <a:solidFill>
                  <a:schemeClr val="bg1"/>
                </a:solidFill>
                <a:latin typeface="微软雅黑" panose="020B0503020204020204" pitchFamily="34" charset="-122"/>
              </a:rPr>
              <a:t>Add Your Text in here</a:t>
            </a:r>
          </a:p>
        </p:txBody>
      </p:sp>
      <p:pic>
        <p:nvPicPr>
          <p:cNvPr id="24582" name="Picture 26" descr="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3088" y="1628775"/>
            <a:ext cx="2901950"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Text Box 7"/>
          <p:cNvSpPr txBox="1">
            <a:spLocks noChangeArrowheads="1"/>
          </p:cNvSpPr>
          <p:nvPr/>
        </p:nvSpPr>
        <p:spPr bwMode="auto">
          <a:xfrm>
            <a:off x="395288" y="1412875"/>
            <a:ext cx="7386637"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lnSpc>
                <a:spcPct val="150000"/>
              </a:lnSpc>
              <a:spcBef>
                <a:spcPct val="0"/>
              </a:spcBef>
              <a:buFont typeface="Arial" panose="020B0604020202020204" pitchFamily="34" charset="0"/>
              <a:buNone/>
            </a:pPr>
            <a:r>
              <a:rPr lang="zh-CN" altLang="en-US" sz="2400" b="1" dirty="0">
                <a:solidFill>
                  <a:srgbClr val="0070C0"/>
                </a:solidFill>
                <a:latin typeface="微软雅黑" panose="020B0503020204020204" pitchFamily="34" charset="-122"/>
              </a:rPr>
              <a:t>一般符合下列</a:t>
            </a:r>
            <a:r>
              <a:rPr lang="en-US" altLang="zh-CN" sz="2400" b="1" dirty="0">
                <a:solidFill>
                  <a:srgbClr val="0070C0"/>
                </a:solidFill>
                <a:latin typeface="微软雅黑" panose="020B0503020204020204" pitchFamily="34" charset="-122"/>
              </a:rPr>
              <a:t>5</a:t>
            </a:r>
            <a:r>
              <a:rPr lang="zh-CN" altLang="en-US" sz="2400" b="1" dirty="0">
                <a:solidFill>
                  <a:srgbClr val="0070C0"/>
                </a:solidFill>
                <a:latin typeface="微软雅黑" panose="020B0503020204020204" pitchFamily="34" charset="-122"/>
              </a:rPr>
              <a:t>个规则之一，就是软件缺陷</a:t>
            </a:r>
          </a:p>
          <a:p>
            <a:pPr eaLnBrk="1" hangingPunct="1">
              <a:lnSpc>
                <a:spcPct val="150000"/>
              </a:lnSpc>
              <a:spcBef>
                <a:spcPct val="0"/>
              </a:spcBef>
              <a:buClr>
                <a:srgbClr val="C00000"/>
              </a:buClr>
              <a:buFont typeface="Wingdings" panose="05000000000000000000" pitchFamily="2" charset="2"/>
              <a:buChar char="Ø"/>
            </a:pPr>
            <a:r>
              <a:rPr lang="zh-CN" altLang="en-US" sz="2000" dirty="0">
                <a:latin typeface="微软雅黑" panose="020B0503020204020204" pitchFamily="34" charset="-122"/>
              </a:rPr>
              <a:t> 软件未实现产品说明书要求的功能</a:t>
            </a:r>
          </a:p>
          <a:p>
            <a:pPr eaLnBrk="1" hangingPunct="1">
              <a:lnSpc>
                <a:spcPct val="150000"/>
              </a:lnSpc>
              <a:spcBef>
                <a:spcPct val="0"/>
              </a:spcBef>
              <a:buClr>
                <a:srgbClr val="C00000"/>
              </a:buClr>
              <a:buFont typeface="Wingdings" panose="05000000000000000000" pitchFamily="2" charset="2"/>
              <a:buChar char="Ø"/>
            </a:pPr>
            <a:r>
              <a:rPr lang="zh-CN" altLang="en-US" sz="2000" dirty="0">
                <a:latin typeface="微软雅黑" panose="020B0503020204020204" pitchFamily="34" charset="-122"/>
              </a:rPr>
              <a:t> 软件出现了产品说明书指明不应该出现的错误</a:t>
            </a:r>
          </a:p>
          <a:p>
            <a:pPr eaLnBrk="1" hangingPunct="1">
              <a:lnSpc>
                <a:spcPct val="150000"/>
              </a:lnSpc>
              <a:spcBef>
                <a:spcPct val="0"/>
              </a:spcBef>
              <a:buClr>
                <a:srgbClr val="C00000"/>
              </a:buClr>
              <a:buFont typeface="Wingdings" panose="05000000000000000000" pitchFamily="2" charset="2"/>
              <a:buChar char="Ø"/>
            </a:pPr>
            <a:r>
              <a:rPr lang="zh-CN" altLang="en-US" sz="2000" dirty="0">
                <a:latin typeface="微软雅黑" panose="020B0503020204020204" pitchFamily="34" charset="-122"/>
              </a:rPr>
              <a:t> 软件实现了产品说明书未提到的功能</a:t>
            </a:r>
          </a:p>
          <a:p>
            <a:pPr eaLnBrk="1" hangingPunct="1">
              <a:lnSpc>
                <a:spcPct val="150000"/>
              </a:lnSpc>
              <a:spcBef>
                <a:spcPct val="0"/>
              </a:spcBef>
              <a:buClr>
                <a:srgbClr val="C00000"/>
              </a:buClr>
              <a:buFont typeface="Wingdings" panose="05000000000000000000" pitchFamily="2" charset="2"/>
              <a:buChar char="Ø"/>
            </a:pPr>
            <a:r>
              <a:rPr lang="zh-CN" altLang="en-US" sz="2000" dirty="0">
                <a:latin typeface="微软雅黑" panose="020B0503020204020204" pitchFamily="34" charset="-122"/>
              </a:rPr>
              <a:t> 软件未实现产品说明书虽未明确提及但应该实现的目标</a:t>
            </a:r>
          </a:p>
          <a:p>
            <a:pPr eaLnBrk="1" hangingPunct="1">
              <a:lnSpc>
                <a:spcPct val="150000"/>
              </a:lnSpc>
              <a:spcBef>
                <a:spcPct val="0"/>
              </a:spcBef>
              <a:buClr>
                <a:srgbClr val="C00000"/>
              </a:buClr>
              <a:buFont typeface="Wingdings" panose="05000000000000000000" pitchFamily="2" charset="2"/>
              <a:buChar char="Ø"/>
            </a:pPr>
            <a:r>
              <a:rPr lang="zh-CN" altLang="en-US" sz="2000" dirty="0">
                <a:latin typeface="微软雅黑" panose="020B0503020204020204" pitchFamily="34" charset="-122"/>
              </a:rPr>
              <a:t> 软件难以理解、不易使用、运行缓慢或者</a:t>
            </a:r>
            <a:r>
              <a:rPr lang="en-US" altLang="zh-CN" sz="2000" dirty="0">
                <a:latin typeface="微软雅黑" panose="020B0503020204020204" pitchFamily="34" charset="-122"/>
                <a:sym typeface="宋体" panose="02010600030101010101" pitchFamily="2" charset="-122"/>
              </a:rPr>
              <a:t>——</a:t>
            </a:r>
            <a:r>
              <a:rPr lang="zh-CN" altLang="en-US" sz="2000" dirty="0">
                <a:latin typeface="微软雅黑" panose="020B0503020204020204" pitchFamily="34" charset="-122"/>
              </a:rPr>
              <a:t>从测试员的角度看</a:t>
            </a:r>
            <a:r>
              <a:rPr lang="en-US" altLang="zh-CN" sz="2000" dirty="0">
                <a:latin typeface="微软雅黑" panose="020B0503020204020204" pitchFamily="34" charset="-122"/>
                <a:sym typeface="宋体" panose="02010600030101010101" pitchFamily="2" charset="-122"/>
              </a:rPr>
              <a:t>——</a:t>
            </a:r>
            <a:r>
              <a:rPr lang="zh-CN" altLang="en-US" sz="2000" dirty="0">
                <a:latin typeface="微软雅黑" panose="020B0503020204020204" pitchFamily="34" charset="-122"/>
              </a:rPr>
              <a:t>最终用户会认为不好</a:t>
            </a:r>
            <a:endParaRPr lang="en-US" altLang="zh-CN" sz="2000" dirty="0">
              <a:latin typeface="微软雅黑" panose="020B0503020204020204" pitchFamily="34" charset="-122"/>
            </a:endParaRPr>
          </a:p>
          <a:p>
            <a:pPr eaLnBrk="1" hangingPunct="1">
              <a:lnSpc>
                <a:spcPct val="150000"/>
              </a:lnSpc>
              <a:spcBef>
                <a:spcPct val="0"/>
              </a:spcBef>
              <a:buClr>
                <a:schemeClr val="accent2"/>
              </a:buClr>
              <a:buFont typeface="Wingdings" panose="05000000000000000000" pitchFamily="2" charset="2"/>
              <a:buChar char="u"/>
            </a:pPr>
            <a:endParaRPr lang="en-US" altLang="zh-CN" sz="2000" dirty="0">
              <a:latin typeface="微软雅黑" panose="020B0503020204020204" pitchFamily="34" charset="-122"/>
            </a:endParaRPr>
          </a:p>
          <a:p>
            <a:pPr eaLnBrk="1" hangingPunct="1">
              <a:lnSpc>
                <a:spcPct val="150000"/>
              </a:lnSpc>
              <a:spcBef>
                <a:spcPct val="0"/>
              </a:spcBef>
              <a:buClr>
                <a:schemeClr val="accent2"/>
              </a:buClr>
              <a:buFont typeface="Wingdings" panose="05000000000000000000" pitchFamily="2" charset="2"/>
              <a:buChar char="u"/>
            </a:pPr>
            <a:endParaRPr lang="zh-CN" altLang="en-US" sz="2000" dirty="0">
              <a:latin typeface="微软雅黑" panose="020B0503020204020204" pitchFamily="34" charset="-122"/>
            </a:endParaRPr>
          </a:p>
          <a:p>
            <a:pPr eaLnBrk="1" hangingPunct="1">
              <a:spcBef>
                <a:spcPct val="0"/>
              </a:spcBef>
              <a:buFont typeface="Arial" panose="020B0604020202020204" pitchFamily="34" charset="0"/>
              <a:buNone/>
            </a:pPr>
            <a:endParaRPr lang="zh-CN" altLang="en-US" sz="2000" b="1" dirty="0">
              <a:latin typeface="微软雅黑" panose="020B0503020204020204" pitchFamily="34" charset="-122"/>
            </a:endParaRPr>
          </a:p>
        </p:txBody>
      </p:sp>
      <p:sp>
        <p:nvSpPr>
          <p:cNvPr id="24584" name="Rectangle 2"/>
          <p:cNvSpPr>
            <a:spLocks noGrp="1" noChangeArrowheads="1"/>
          </p:cNvSpPr>
          <p:nvPr/>
        </p:nvSpPr>
        <p:spPr bwMode="auto">
          <a:xfrm>
            <a:off x="7010" y="47625"/>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Tx/>
              <a:buNone/>
            </a:pPr>
            <a:r>
              <a:rPr lang="en-US" altLang="zh-CN" sz="2800" b="1" dirty="0">
                <a:latin typeface="微软雅黑" panose="020B0503020204020204" pitchFamily="34" charset="-122"/>
                <a:cs typeface="+mj-cs"/>
                <a:sym typeface="HP Simplified" panose="020B0604020204020204" pitchFamily="34" charset="0"/>
              </a:rPr>
              <a:t>5.1.1 </a:t>
            </a:r>
            <a:r>
              <a:rPr lang="zh-CN" altLang="zh-CN" sz="2800" b="1" dirty="0">
                <a:latin typeface="微软雅黑" panose="020B0503020204020204" pitchFamily="34" charset="-122"/>
                <a:cs typeface="+mj-cs"/>
                <a:sym typeface="HP Simplified" panose="020B0604020204020204" pitchFamily="34" charset="0"/>
              </a:rPr>
              <a:t>软件缺陷的</a:t>
            </a:r>
            <a:r>
              <a:rPr lang="zh-CN" altLang="en-US" sz="2800" b="1" dirty="0">
                <a:latin typeface="微软雅黑" panose="020B0503020204020204" pitchFamily="34" charset="-122"/>
                <a:cs typeface="+mj-cs"/>
                <a:sym typeface="HP Simplified" panose="020B0604020204020204" pitchFamily="34" charset="0"/>
              </a:rPr>
              <a:t>定义</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ChangeArrowheads="1"/>
          </p:cNvSpPr>
          <p:nvPr/>
        </p:nvSpPr>
        <p:spPr bwMode="auto">
          <a:xfrm>
            <a:off x="539749" y="1194743"/>
            <a:ext cx="38162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2400" b="1" dirty="0">
                <a:solidFill>
                  <a:srgbClr val="0096D6"/>
                </a:solidFill>
                <a:latin typeface="微软雅黑" panose="020B0503020204020204" pitchFamily="34" charset="-122"/>
                <a:sym typeface="宋体" panose="02010600030101010101" pitchFamily="2" charset="-122"/>
              </a:rPr>
              <a:t>基于版本的缺陷率趋势图</a:t>
            </a:r>
            <a:r>
              <a:rPr lang="zh-CN" altLang="en-US" sz="2400" dirty="0">
                <a:solidFill>
                  <a:srgbClr val="0096D6"/>
                </a:solidFill>
                <a:latin typeface="微软雅黑" panose="020B0503020204020204" pitchFamily="34" charset="-122"/>
                <a:sym typeface="宋体" panose="02010600030101010101" pitchFamily="2" charset="-122"/>
              </a:rPr>
              <a:t> </a:t>
            </a:r>
            <a:endParaRPr lang="zh-CN" altLang="en-US" sz="2400" dirty="0">
              <a:solidFill>
                <a:srgbClr val="0096D6"/>
              </a:solidFill>
              <a:latin typeface="微软雅黑" panose="020B0503020204020204" pitchFamily="34" charset="-122"/>
            </a:endParaRPr>
          </a:p>
        </p:txBody>
      </p:sp>
      <p:pic>
        <p:nvPicPr>
          <p:cNvPr id="829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2349500"/>
            <a:ext cx="884237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Rectangle 2"/>
          <p:cNvSpPr>
            <a:spLocks noChangeArrowheads="1"/>
          </p:cNvSpPr>
          <p:nvPr/>
        </p:nvSpPr>
        <p:spPr bwMode="auto">
          <a:xfrm>
            <a:off x="-36320" y="188775"/>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latin typeface="微软雅黑" panose="020B0503020204020204" pitchFamily="34" charset="-122"/>
                <a:sym typeface="宋体" panose="02010600030101010101" pitchFamily="2" charset="-122"/>
              </a:rPr>
              <a:t>5.2.3 </a:t>
            </a:r>
            <a:r>
              <a:rPr lang="zh-CN" altLang="en-US" sz="2800" b="1" dirty="0">
                <a:latin typeface="微软雅黑" panose="020B0503020204020204" pitchFamily="34" charset="-122"/>
                <a:sym typeface="宋体" panose="02010600030101010101" pitchFamily="2" charset="-122"/>
              </a:rPr>
              <a:t>软件缺陷统计</a:t>
            </a:r>
          </a:p>
        </p:txBody>
      </p:sp>
      <p:pic>
        <p:nvPicPr>
          <p:cNvPr id="82949" name="Picture 4" descr="HP_Blue_RGB_150_S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4" descr="HP_Blue_RGB_150_S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5" name="Rectangle 3"/>
          <p:cNvSpPr>
            <a:spLocks noGrp="1" noChangeArrowheads="1"/>
          </p:cNvSpPr>
          <p:nvPr>
            <p:ph type="subTitle" idx="4294967295"/>
          </p:nvPr>
        </p:nvSpPr>
        <p:spPr>
          <a:xfrm>
            <a:off x="0" y="981075"/>
            <a:ext cx="9067800" cy="5545138"/>
          </a:xfrm>
        </p:spPr>
        <p:txBody>
          <a:bodyPr/>
          <a:lstStyle/>
          <a:p>
            <a:pPr marL="914400" lvl="1" indent="-457200" algn="l" eaLnBrk="1" hangingPunct="1">
              <a:spcBef>
                <a:spcPts val="800"/>
              </a:spcBef>
              <a:buFont typeface="Verdana" panose="020B0604030504040204" pitchFamily="34" charset="0"/>
              <a:buAutoNum type="arabicPeriod"/>
            </a:pPr>
            <a:r>
              <a:rPr lang="zh-CN" altLang="en-US" sz="2000" dirty="0" smtClean="0">
                <a:latin typeface="微软雅黑" panose="020B0503020204020204" pitchFamily="34" charset="-122"/>
                <a:sym typeface="HP Simplified" panose="020B0604020204020204" pitchFamily="34" charset="0"/>
              </a:rPr>
              <a:t>软件缺陷定义</a:t>
            </a:r>
            <a:endParaRPr lang="en-US" altLang="zh-CN" sz="2000" dirty="0" smtClean="0">
              <a:latin typeface="微软雅黑" panose="020B0503020204020204" pitchFamily="34" charset="-122"/>
              <a:sym typeface="HP Simplified" panose="020B0604020204020204" pitchFamily="34" charset="0"/>
            </a:endParaRPr>
          </a:p>
          <a:p>
            <a:pPr marL="914400" lvl="1" indent="-457200" algn="l" eaLnBrk="1" hangingPunct="1">
              <a:spcBef>
                <a:spcPts val="800"/>
              </a:spcBef>
              <a:buFont typeface="Verdana" panose="020B0604030504040204" pitchFamily="34" charset="0"/>
              <a:buAutoNum type="arabicPeriod"/>
            </a:pPr>
            <a:r>
              <a:rPr lang="zh-CN" altLang="en-US" sz="2000" dirty="0" smtClean="0">
                <a:latin typeface="微软雅黑" panose="020B0503020204020204" pitchFamily="34" charset="-122"/>
                <a:sym typeface="HP Simplified" panose="020B0604020204020204" pitchFamily="34" charset="0"/>
              </a:rPr>
              <a:t>软件缺陷描述</a:t>
            </a:r>
            <a:endParaRPr lang="en-US" altLang="zh-CN" sz="2000" dirty="0" smtClean="0">
              <a:latin typeface="微软雅黑" panose="020B0503020204020204" pitchFamily="34" charset="-122"/>
              <a:sym typeface="HP Simplified" panose="020B0604020204020204" pitchFamily="34" charset="0"/>
            </a:endParaRPr>
          </a:p>
          <a:p>
            <a:pPr marL="914400" lvl="1" indent="-457200" algn="l" eaLnBrk="1" hangingPunct="1">
              <a:spcBef>
                <a:spcPts val="800"/>
              </a:spcBef>
              <a:buFont typeface="Verdana" panose="020B0604030504040204" pitchFamily="34" charset="0"/>
              <a:buAutoNum type="arabicPeriod"/>
            </a:pPr>
            <a:r>
              <a:rPr lang="zh-CN" altLang="en-US" sz="2000" dirty="0" smtClean="0">
                <a:latin typeface="微软雅黑" panose="020B0503020204020204" pitchFamily="34" charset="-122"/>
                <a:sym typeface="HP Simplified" panose="020B0604020204020204" pitchFamily="34" charset="0"/>
              </a:rPr>
              <a:t>软件缺陷分类</a:t>
            </a:r>
            <a:endParaRPr lang="en-US" altLang="zh-CN" sz="2000" dirty="0" smtClean="0">
              <a:latin typeface="微软雅黑" panose="020B0503020204020204" pitchFamily="34" charset="-122"/>
              <a:sym typeface="HP Simplified" panose="020B0604020204020204" pitchFamily="34" charset="0"/>
            </a:endParaRPr>
          </a:p>
          <a:p>
            <a:pPr marL="914400" lvl="1" indent="-457200" algn="l" eaLnBrk="1" hangingPunct="1">
              <a:spcBef>
                <a:spcPts val="800"/>
              </a:spcBef>
              <a:buFont typeface="Verdana" panose="020B0604030504040204" pitchFamily="34" charset="0"/>
              <a:buAutoNum type="arabicPeriod"/>
            </a:pPr>
            <a:r>
              <a:rPr lang="zh-CN" altLang="en-US" sz="2000" dirty="0" smtClean="0">
                <a:latin typeface="微软雅黑" panose="020B0503020204020204" pitchFamily="34" charset="-122"/>
                <a:sym typeface="HP Simplified" panose="020B0604020204020204" pitchFamily="34" charset="0"/>
              </a:rPr>
              <a:t>软件缺陷管理</a:t>
            </a:r>
            <a:endParaRPr lang="en-US" altLang="zh-CN" sz="2000" dirty="0" smtClean="0">
              <a:latin typeface="微软雅黑" panose="020B0503020204020204" pitchFamily="34" charset="-122"/>
              <a:sym typeface="HP Simplified" panose="020B0604020204020204" pitchFamily="34" charset="0"/>
            </a:endParaRPr>
          </a:p>
          <a:p>
            <a:pPr marL="914400" lvl="1" indent="-457200" algn="l" eaLnBrk="1" hangingPunct="1">
              <a:spcBef>
                <a:spcPts val="800"/>
              </a:spcBef>
              <a:buFont typeface="Verdana" panose="020B0604030504040204" pitchFamily="34" charset="0"/>
              <a:buAutoNum type="arabicPeriod"/>
            </a:pPr>
            <a:r>
              <a:rPr lang="zh-CN" altLang="en-US" sz="2000" dirty="0" smtClean="0">
                <a:latin typeface="微软雅黑" panose="020B0503020204020204" pitchFamily="34" charset="-122"/>
                <a:sym typeface="HP Simplified" panose="020B0604020204020204" pitchFamily="34" charset="0"/>
              </a:rPr>
              <a:t>软件缺陷度量</a:t>
            </a:r>
            <a:endParaRPr lang="en-US" altLang="zh-CN" sz="2000" dirty="0" smtClean="0">
              <a:latin typeface="微软雅黑" panose="020B0503020204020204" pitchFamily="34" charset="-122"/>
              <a:sym typeface="HP Simplified" panose="020B0604020204020204" pitchFamily="34" charset="0"/>
            </a:endParaRPr>
          </a:p>
          <a:p>
            <a:pPr marL="914400" lvl="1" indent="-457200" algn="l" eaLnBrk="1" hangingPunct="1">
              <a:spcBef>
                <a:spcPts val="800"/>
              </a:spcBef>
              <a:buFont typeface="Verdana" panose="020B0604030504040204" pitchFamily="34" charset="0"/>
              <a:buAutoNum type="arabicPeriod"/>
            </a:pPr>
            <a:r>
              <a:rPr lang="zh-CN" altLang="en-US" sz="2000" dirty="0" smtClean="0">
                <a:latin typeface="微软雅黑" panose="020B0503020204020204" pitchFamily="34" charset="-122"/>
                <a:sym typeface="HP Simplified" panose="020B0604020204020204" pitchFamily="34" charset="0"/>
              </a:rPr>
              <a:t>软件缺陷分析</a:t>
            </a:r>
            <a:endParaRPr lang="en-US" altLang="zh-CN" sz="2000" dirty="0" smtClean="0">
              <a:latin typeface="微软雅黑" panose="020B0503020204020204" pitchFamily="34" charset="-122"/>
              <a:sym typeface="HP Simplified" panose="020B0604020204020204" pitchFamily="34" charset="0"/>
            </a:endParaRPr>
          </a:p>
          <a:p>
            <a:pPr marL="914400" lvl="1" indent="-457200" algn="l" eaLnBrk="1" hangingPunct="1">
              <a:spcBef>
                <a:spcPts val="800"/>
              </a:spcBef>
              <a:buFont typeface="Verdana" panose="020B0604030504040204" pitchFamily="34" charset="0"/>
              <a:buAutoNum type="arabicPeriod"/>
            </a:pPr>
            <a:r>
              <a:rPr lang="zh-CN" altLang="en-US" sz="2000" dirty="0" smtClean="0">
                <a:latin typeface="微软雅黑" panose="020B0503020204020204" pitchFamily="34" charset="-122"/>
                <a:sym typeface="HP Simplified" panose="020B0604020204020204" pitchFamily="34" charset="0"/>
              </a:rPr>
              <a:t>软件缺陷统计</a:t>
            </a:r>
            <a:endParaRPr lang="en-US" altLang="zh-CN" sz="2000" dirty="0" smtClean="0">
              <a:latin typeface="微软雅黑" panose="020B0503020204020204" pitchFamily="34" charset="-122"/>
              <a:sym typeface="HP Simplified" panose="020B0604020204020204" pitchFamily="34" charset="0"/>
            </a:endParaRPr>
          </a:p>
        </p:txBody>
      </p:sp>
      <p:sp>
        <p:nvSpPr>
          <p:cNvPr id="84996" name="Rectangle 2"/>
          <p:cNvSpPr>
            <a:spLocks noChangeArrowheads="1"/>
          </p:cNvSpPr>
          <p:nvPr/>
        </p:nvSpPr>
        <p:spPr bwMode="auto">
          <a:xfrm>
            <a:off x="3886154" y="152643"/>
            <a:ext cx="129549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dirty="0">
                <a:latin typeface="微软雅黑" panose="020B0503020204020204" pitchFamily="34" charset="-122"/>
                <a:sym typeface="宋体" panose="02010600030101010101" pitchFamily="2" charset="-122"/>
              </a:rPr>
              <a:t>小结</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4" descr="HP_Blue_RGB_150_S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5" name="Rectangle 3"/>
          <p:cNvSpPr>
            <a:spLocks noGrp="1" noChangeArrowheads="1"/>
          </p:cNvSpPr>
          <p:nvPr>
            <p:ph type="subTitle" idx="4294967295"/>
          </p:nvPr>
        </p:nvSpPr>
        <p:spPr>
          <a:xfrm>
            <a:off x="0" y="981075"/>
            <a:ext cx="9067800" cy="5545138"/>
          </a:xfrm>
        </p:spPr>
        <p:txBody>
          <a:bodyPr/>
          <a:lstStyle/>
          <a:p>
            <a:pPr marL="914400" lvl="1" indent="-457200" algn="l" eaLnBrk="1" hangingPunct="1">
              <a:spcBef>
                <a:spcPts val="800"/>
              </a:spcBef>
              <a:buFont typeface="Verdana" panose="020B0604030504040204" pitchFamily="34" charset="0"/>
              <a:buAutoNum type="arabicPeriod"/>
            </a:pPr>
            <a:r>
              <a:rPr lang="zh-CN" altLang="en-US" sz="2000" dirty="0" smtClean="0">
                <a:latin typeface="微软雅黑" pitchFamily="34" charset="-122"/>
                <a:ea typeface="微软雅黑" pitchFamily="34" charset="-122"/>
                <a:sym typeface="HP Simplified" panose="020B0604020204020204" pitchFamily="34" charset="0"/>
              </a:rPr>
              <a:t>什么是软件缺陷？ 我们一般是如何描述和分类软件缺陷的</a:t>
            </a:r>
            <a:r>
              <a:rPr lang="en-US" altLang="zh-CN" sz="2000" dirty="0" smtClean="0">
                <a:latin typeface="微软雅黑" pitchFamily="34" charset="-122"/>
                <a:ea typeface="微软雅黑" pitchFamily="34" charset="-122"/>
                <a:sym typeface="HP Simplified" panose="020B0604020204020204" pitchFamily="34" charset="0"/>
              </a:rPr>
              <a:t>?</a:t>
            </a:r>
          </a:p>
          <a:p>
            <a:pPr marL="914400" lvl="1" indent="-457200" algn="l" eaLnBrk="1" hangingPunct="1">
              <a:spcBef>
                <a:spcPts val="800"/>
              </a:spcBef>
              <a:buFont typeface="Verdana" panose="020B0604030504040204" pitchFamily="34" charset="0"/>
              <a:buAutoNum type="arabicPeriod"/>
            </a:pPr>
            <a:r>
              <a:rPr lang="zh-CN" altLang="en-US" sz="2000" dirty="0" smtClean="0">
                <a:latin typeface="微软雅黑" pitchFamily="34" charset="-122"/>
                <a:ea typeface="微软雅黑" pitchFamily="34" charset="-122"/>
                <a:sym typeface="HP Simplified" panose="020B0604020204020204" pitchFamily="34" charset="0"/>
              </a:rPr>
              <a:t>简述缺陷来源与影响，分析缺陷都是软件开发生命周期哪个阶段产生的？</a:t>
            </a:r>
            <a:endParaRPr lang="en-US" altLang="zh-CN" sz="2000" dirty="0" smtClean="0">
              <a:latin typeface="微软雅黑" pitchFamily="34" charset="-122"/>
              <a:ea typeface="微软雅黑" pitchFamily="34" charset="-122"/>
              <a:sym typeface="HP Simplified" panose="020B0604020204020204" pitchFamily="34" charset="0"/>
            </a:endParaRPr>
          </a:p>
          <a:p>
            <a:pPr marL="914400" lvl="1" indent="-457200" algn="l" eaLnBrk="1" hangingPunct="1">
              <a:spcBef>
                <a:spcPts val="800"/>
              </a:spcBef>
              <a:buFont typeface="Verdana" panose="020B0604030504040204" pitchFamily="34" charset="0"/>
              <a:buAutoNum type="arabicPeriod"/>
            </a:pPr>
            <a:r>
              <a:rPr lang="zh-CN" altLang="en-US" sz="2000" dirty="0" smtClean="0">
                <a:latin typeface="微软雅黑" pitchFamily="34" charset="-122"/>
                <a:ea typeface="微软雅黑" pitchFamily="34" charset="-122"/>
                <a:sym typeface="HP Simplified" panose="020B0604020204020204" pitchFamily="34" charset="0"/>
              </a:rPr>
              <a:t>简述软件缺陷描述中的缺陷基本信息和软件缺陷分类中的缺陷属性</a:t>
            </a:r>
          </a:p>
          <a:p>
            <a:pPr marL="914400" lvl="1" indent="-457200" algn="l" eaLnBrk="1" hangingPunct="1">
              <a:spcBef>
                <a:spcPts val="800"/>
              </a:spcBef>
              <a:buFont typeface="Verdana" panose="020B0604030504040204" pitchFamily="34" charset="0"/>
              <a:buAutoNum type="arabicPeriod"/>
            </a:pPr>
            <a:r>
              <a:rPr lang="zh-CN" altLang="en-US" sz="2000" dirty="0" smtClean="0">
                <a:latin typeface="微软雅黑" pitchFamily="34" charset="-122"/>
                <a:ea typeface="微软雅黑" pitchFamily="34" charset="-122"/>
                <a:sym typeface="HP Simplified" panose="020B0604020204020204" pitchFamily="34" charset="0"/>
              </a:rPr>
              <a:t>什么是软件缺陷管理，缺陷管理报告单包括哪些内容？具有什么特点？ </a:t>
            </a:r>
          </a:p>
          <a:p>
            <a:pPr marL="914400" lvl="1" indent="-457200" algn="l" eaLnBrk="1" hangingPunct="1">
              <a:spcBef>
                <a:spcPts val="800"/>
              </a:spcBef>
              <a:buFont typeface="Verdana" panose="020B0604030504040204" pitchFamily="34" charset="0"/>
              <a:buAutoNum type="arabicPeriod"/>
            </a:pPr>
            <a:r>
              <a:rPr lang="zh-CN" altLang="en-US" sz="2000" dirty="0" smtClean="0">
                <a:latin typeface="微软雅黑" pitchFamily="34" charset="-122"/>
                <a:ea typeface="微软雅黑" pitchFamily="34" charset="-122"/>
                <a:sym typeface="HP Simplified" panose="020B0604020204020204" pitchFamily="34" charset="0"/>
              </a:rPr>
              <a:t>根据自己理解，画出软件缺陷管理流程图，并解释软件缺陷管理流程图的关键要素。</a:t>
            </a:r>
          </a:p>
          <a:p>
            <a:pPr marL="914400" lvl="1" indent="-457200" algn="l" eaLnBrk="1" hangingPunct="1">
              <a:spcBef>
                <a:spcPts val="800"/>
              </a:spcBef>
              <a:buFont typeface="Verdana" panose="020B0604030504040204" pitchFamily="34" charset="0"/>
              <a:buAutoNum type="arabicPeriod"/>
            </a:pPr>
            <a:r>
              <a:rPr lang="zh-CN" altLang="en-US" sz="2000" dirty="0" smtClean="0">
                <a:latin typeface="微软雅黑" pitchFamily="34" charset="-122"/>
                <a:ea typeface="微软雅黑" pitchFamily="34" charset="-122"/>
                <a:sym typeface="HP Simplified" panose="020B0604020204020204" pitchFamily="34" charset="0"/>
              </a:rPr>
              <a:t>我们如何度量软件缺陷？如何分析软件缺陷？如何对软件缺陷进行统计</a:t>
            </a:r>
            <a:r>
              <a:rPr lang="zh-CN" altLang="en-US" sz="2000" dirty="0" smtClean="0">
                <a:latin typeface="微软雅黑" panose="020B0503020204020204" pitchFamily="34" charset="-122"/>
                <a:sym typeface="HP Simplified" panose="020B0604020204020204" pitchFamily="34" charset="0"/>
              </a:rPr>
              <a:t>？</a:t>
            </a:r>
          </a:p>
        </p:txBody>
      </p:sp>
      <p:sp>
        <p:nvSpPr>
          <p:cNvPr id="84996" name="Rectangle 2"/>
          <p:cNvSpPr>
            <a:spLocks noChangeArrowheads="1"/>
          </p:cNvSpPr>
          <p:nvPr/>
        </p:nvSpPr>
        <p:spPr bwMode="auto">
          <a:xfrm>
            <a:off x="3922156" y="160338"/>
            <a:ext cx="12234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dirty="0" smtClean="0">
                <a:latin typeface="微软雅黑" panose="020B0503020204020204" pitchFamily="34" charset="-122"/>
                <a:sym typeface="宋体" panose="02010600030101010101" pitchFamily="2" charset="-122"/>
              </a:rPr>
              <a:t>作业</a:t>
            </a:r>
            <a:endParaRPr lang="zh-CN" altLang="en-US" sz="2800" b="1" dirty="0">
              <a:latin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HP_Blue_RGB_150_SM.pn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8650288" y="6319838"/>
            <a:ext cx="493712" cy="493712"/>
          </a:xfrm>
        </p:spPr>
      </p:pic>
      <p:sp>
        <p:nvSpPr>
          <p:cNvPr id="26627" name="Rectangle 2"/>
          <p:cNvSpPr>
            <a:spLocks noGrp="1" noChangeArrowheads="1"/>
          </p:cNvSpPr>
          <p:nvPr>
            <p:ph type="title" idx="4294967295"/>
          </p:nvPr>
        </p:nvSpPr>
        <p:spPr>
          <a:xfrm>
            <a:off x="0" y="981075"/>
            <a:ext cx="3419920" cy="647700"/>
          </a:xfrm>
        </p:spPr>
        <p:txBody>
          <a:bodyPr/>
          <a:lstStyle/>
          <a:p>
            <a:pPr algn="l" eaLnBrk="1" hangingPunct="1"/>
            <a:r>
              <a:rPr lang="zh-CN" altLang="en-US" sz="2400" b="1" dirty="0" smtClean="0">
                <a:solidFill>
                  <a:srgbClr val="0096D6"/>
                </a:solidFill>
                <a:latin typeface="微软雅黑" panose="020B0503020204020204" pitchFamily="34" charset="-122"/>
                <a:sym typeface="HP Simplified" panose="020B0604020204020204" pitchFamily="34" charset="0"/>
              </a:rPr>
              <a:t>软件缺陷带来的风险</a:t>
            </a:r>
          </a:p>
        </p:txBody>
      </p:sp>
      <p:sp>
        <p:nvSpPr>
          <p:cNvPr id="26628" name="Rectangle 2"/>
          <p:cNvSpPr>
            <a:spLocks noGrp="1" noChangeArrowheads="1"/>
          </p:cNvSpPr>
          <p:nvPr/>
        </p:nvSpPr>
        <p:spPr bwMode="auto">
          <a:xfrm>
            <a:off x="0" y="-9525"/>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Tx/>
              <a:buNone/>
            </a:pPr>
            <a:r>
              <a:rPr lang="en-US" altLang="zh-CN" sz="2800" b="1" dirty="0">
                <a:latin typeface="微软雅黑" panose="020B0503020204020204" pitchFamily="34" charset="-122"/>
                <a:sym typeface="HP Simplified" panose="020B0604020204020204" pitchFamily="34" charset="0"/>
              </a:rPr>
              <a:t>5.1.1 </a:t>
            </a:r>
            <a:r>
              <a:rPr lang="zh-CN" altLang="zh-CN" sz="2800" b="1" dirty="0">
                <a:latin typeface="微软雅黑" panose="020B0503020204020204" pitchFamily="34" charset="-122"/>
                <a:sym typeface="HP Simplified" panose="020B0604020204020204" pitchFamily="34" charset="0"/>
              </a:rPr>
              <a:t>软件缺陷的</a:t>
            </a:r>
            <a:r>
              <a:rPr lang="zh-CN" altLang="en-US" sz="2800" b="1" dirty="0">
                <a:latin typeface="微软雅黑" panose="020B0503020204020204" pitchFamily="34" charset="-122"/>
                <a:sym typeface="HP Simplified" panose="020B0604020204020204" pitchFamily="34" charset="0"/>
              </a:rPr>
              <a:t>定义</a:t>
            </a:r>
          </a:p>
        </p:txBody>
      </p:sp>
      <p:sp>
        <p:nvSpPr>
          <p:cNvPr id="26629" name="Rectangle 1"/>
          <p:cNvSpPr>
            <a:spLocks noChangeArrowheads="1"/>
          </p:cNvSpPr>
          <p:nvPr/>
        </p:nvSpPr>
        <p:spPr bwMode="auto">
          <a:xfrm>
            <a:off x="-4572000" y="1628775"/>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eaLnBrk="1" hangingPunct="1"/>
            <a:endParaRPr lang="zh-CN" altLang="en-US" dirty="0">
              <a:latin typeface="微软雅黑" panose="020B0503020204020204" pitchFamily="34" charset="-122"/>
              <a:ea typeface="微软雅黑" panose="020B0503020204020204" pitchFamily="34" charset="-122"/>
            </a:endParaRPr>
          </a:p>
        </p:txBody>
      </p:sp>
      <p:sp>
        <p:nvSpPr>
          <p:cNvPr id="4" name="TextBox 3"/>
          <p:cNvSpPr txBox="1"/>
          <p:nvPr/>
        </p:nvSpPr>
        <p:spPr>
          <a:xfrm>
            <a:off x="827740" y="1933575"/>
            <a:ext cx="3096215" cy="3093154"/>
          </a:xfrm>
          <a:prstGeom prst="rect">
            <a:avLst/>
          </a:prstGeom>
          <a:noFill/>
        </p:spPr>
        <p:txBody>
          <a:bodyPr wrap="square">
            <a:spAutoFit/>
          </a:bodyPr>
          <a:lstStyle/>
          <a:p>
            <a:pPr marL="285750" indent="-285750" eaLnBrk="1" hangingPunct="1">
              <a:lnSpc>
                <a:spcPct val="150000"/>
              </a:lnSpc>
              <a:buFont typeface="Arial" panose="020B0604020202020204" pitchFamily="34" charset="0"/>
              <a:buChar char="•"/>
              <a:defRPr/>
            </a:pPr>
            <a:r>
              <a:rPr lang="zh-CN" altLang="en-US" sz="2000" dirty="0">
                <a:latin typeface="微软雅黑" pitchFamily="34" charset="-122"/>
                <a:ea typeface="微软雅黑" pitchFamily="34" charset="-122"/>
              </a:rPr>
              <a:t>代码错误</a:t>
            </a:r>
          </a:p>
          <a:p>
            <a:pPr marL="285750" indent="-285750" eaLnBrk="1" hangingPunct="1">
              <a:lnSpc>
                <a:spcPct val="150000"/>
              </a:lnSpc>
              <a:buFont typeface="Arial" panose="020B0604020202020204" pitchFamily="34" charset="0"/>
              <a:buChar char="•"/>
              <a:defRPr/>
            </a:pPr>
            <a:r>
              <a:rPr lang="zh-CN" altLang="en-US" sz="2000" dirty="0">
                <a:latin typeface="微软雅黑" pitchFamily="34" charset="-122"/>
                <a:ea typeface="微软雅黑" pitchFamily="34" charset="-122"/>
              </a:rPr>
              <a:t>数据未被验证</a:t>
            </a:r>
            <a:endParaRPr lang="en-US" altLang="zh-CN" sz="2000" dirty="0">
              <a:latin typeface="微软雅黑" pitchFamily="34" charset="-122"/>
              <a:ea typeface="微软雅黑" pitchFamily="34" charset="-122"/>
            </a:endParaRPr>
          </a:p>
          <a:p>
            <a:pPr marL="285750" indent="-285750" eaLnBrk="1" hangingPunct="1">
              <a:lnSpc>
                <a:spcPct val="150000"/>
              </a:lnSpc>
              <a:buFont typeface="Arial" panose="020B0604020202020204" pitchFamily="34" charset="0"/>
              <a:buChar char="•"/>
              <a:defRPr/>
            </a:pPr>
            <a:r>
              <a:rPr lang="zh-CN" altLang="en-US" sz="2000" dirty="0">
                <a:latin typeface="微软雅黑" pitchFamily="34" charset="-122"/>
                <a:ea typeface="微软雅黑" pitchFamily="34" charset="-122"/>
              </a:rPr>
              <a:t>操作流程不符合预期</a:t>
            </a:r>
            <a:endParaRPr lang="en-US" altLang="zh-CN" sz="2000" dirty="0">
              <a:latin typeface="微软雅黑" pitchFamily="34" charset="-122"/>
              <a:ea typeface="微软雅黑" pitchFamily="34" charset="-122"/>
            </a:endParaRPr>
          </a:p>
          <a:p>
            <a:pPr marL="285750" indent="-285750" eaLnBrk="1" hangingPunct="1">
              <a:lnSpc>
                <a:spcPct val="150000"/>
              </a:lnSpc>
              <a:buFont typeface="Arial" panose="020B0604020202020204" pitchFamily="34" charset="0"/>
              <a:buChar char="•"/>
              <a:defRPr/>
            </a:pPr>
            <a:r>
              <a:rPr lang="zh-CN" altLang="en-US" sz="2000" dirty="0">
                <a:latin typeface="微软雅黑" pitchFamily="34" charset="-122"/>
                <a:ea typeface="微软雅黑" pitchFamily="34" charset="-122"/>
              </a:rPr>
              <a:t>安全性无法保证</a:t>
            </a:r>
            <a:endParaRPr lang="en-US" altLang="zh-CN" sz="2000" dirty="0">
              <a:latin typeface="微软雅黑" pitchFamily="34" charset="-122"/>
              <a:ea typeface="微软雅黑" pitchFamily="34" charset="-122"/>
            </a:endParaRPr>
          </a:p>
          <a:p>
            <a:pPr marL="285750" indent="-285750" eaLnBrk="1" hangingPunct="1">
              <a:lnSpc>
                <a:spcPct val="150000"/>
              </a:lnSpc>
              <a:buFont typeface="Arial" panose="020B0604020202020204" pitchFamily="34" charset="0"/>
              <a:buChar char="•"/>
              <a:defRPr/>
            </a:pPr>
            <a:r>
              <a:rPr lang="zh-CN" altLang="en-US" sz="2000" dirty="0">
                <a:latin typeface="微软雅黑" pitchFamily="34" charset="-122"/>
                <a:ea typeface="微软雅黑" pitchFamily="34" charset="-122"/>
              </a:rPr>
              <a:t>使用过程复杂</a:t>
            </a:r>
          </a:p>
          <a:p>
            <a:pPr marL="285750" indent="-285750" eaLnBrk="1" hangingPunct="1">
              <a:lnSpc>
                <a:spcPct val="150000"/>
              </a:lnSpc>
              <a:buFont typeface="Arial" panose="020B0604020202020204" pitchFamily="34" charset="0"/>
              <a:buChar char="•"/>
              <a:defRPr/>
            </a:pPr>
            <a:endParaRPr lang="en-US" altLang="zh-CN" dirty="0">
              <a:latin typeface="微软雅黑" pitchFamily="34" charset="-122"/>
              <a:ea typeface="微软雅黑" pitchFamily="34" charset="-122"/>
            </a:endParaRPr>
          </a:p>
          <a:p>
            <a:pPr eaLnBrk="1" hangingPunct="1">
              <a:defRPr/>
            </a:pPr>
            <a:endParaRPr lang="zh-CN" altLang="en-US" dirty="0">
              <a:latin typeface="微软雅黑" pitchFamily="34" charset="-122"/>
              <a:ea typeface="微软雅黑" pitchFamily="34" charset="-122"/>
            </a:endParaRPr>
          </a:p>
        </p:txBody>
      </p:sp>
      <p:sp>
        <p:nvSpPr>
          <p:cNvPr id="10" name="TextBox 9"/>
          <p:cNvSpPr txBox="1"/>
          <p:nvPr/>
        </p:nvSpPr>
        <p:spPr>
          <a:xfrm>
            <a:off x="4283980" y="1855388"/>
            <a:ext cx="3600450" cy="3139321"/>
          </a:xfrm>
          <a:prstGeom prst="rect">
            <a:avLst/>
          </a:prstGeom>
          <a:noFill/>
        </p:spPr>
        <p:txBody>
          <a:bodyPr>
            <a:spAutoFit/>
          </a:bodyPr>
          <a:lstStyle>
            <a:defPPr>
              <a:defRPr lang="zh-CN"/>
            </a:defPPr>
            <a:lvl1pPr marL="285750" lvl="0" indent="-285750">
              <a:lnSpc>
                <a:spcPct val="150000"/>
              </a:lnSpc>
              <a:buFont typeface="Arial" panose="020B0604020202020204" pitchFamily="34" charset="0"/>
              <a:buChar char="•"/>
              <a:defRPr>
                <a:latin typeface="微软雅黑" pitchFamily="34" charset="-122"/>
                <a:ea typeface="微软雅黑" pitchFamily="34" charset="-122"/>
              </a:defRPr>
            </a:lvl1pPr>
          </a:lstStyle>
          <a:p>
            <a:pPr eaLnBrk="1" hangingPunct="1">
              <a:defRPr/>
            </a:pPr>
            <a:r>
              <a:rPr lang="zh-CN" altLang="en-US" sz="2000" dirty="0" smtClean="0"/>
              <a:t>系统无法正常启停</a:t>
            </a:r>
            <a:endParaRPr lang="en-US" altLang="zh-CN" sz="2000" dirty="0" smtClean="0"/>
          </a:p>
          <a:p>
            <a:pPr eaLnBrk="1" hangingPunct="1">
              <a:defRPr/>
            </a:pPr>
            <a:r>
              <a:rPr lang="zh-CN" altLang="en-US" sz="2000" dirty="0" smtClean="0"/>
              <a:t>系统文件被破坏</a:t>
            </a:r>
            <a:endParaRPr lang="en-US" altLang="zh-CN" sz="2000" dirty="0" smtClean="0"/>
          </a:p>
          <a:p>
            <a:pPr eaLnBrk="1" hangingPunct="1">
              <a:defRPr/>
            </a:pPr>
            <a:r>
              <a:rPr lang="zh-CN" altLang="en-US" sz="2000" dirty="0" smtClean="0"/>
              <a:t>系统性能下降</a:t>
            </a:r>
          </a:p>
          <a:p>
            <a:pPr eaLnBrk="1" hangingPunct="1">
              <a:defRPr/>
            </a:pPr>
            <a:r>
              <a:rPr lang="zh-CN" altLang="en-US" sz="2000" dirty="0" smtClean="0"/>
              <a:t>系统不可恢复</a:t>
            </a:r>
            <a:endParaRPr lang="en-US" altLang="zh-CN" sz="2000" dirty="0" smtClean="0"/>
          </a:p>
          <a:p>
            <a:pPr eaLnBrk="1" hangingPunct="1">
              <a:defRPr/>
            </a:pPr>
            <a:r>
              <a:rPr lang="zh-CN" altLang="en-US" sz="2000" dirty="0" smtClean="0"/>
              <a:t>系统无法稳定运行</a:t>
            </a:r>
            <a:endParaRPr lang="en-US" altLang="zh-CN" sz="2000" dirty="0" smtClean="0"/>
          </a:p>
          <a:p>
            <a:pPr eaLnBrk="1" hangingPunct="1">
              <a:defRPr/>
            </a:pPr>
            <a:r>
              <a:rPr lang="zh-CN" altLang="en-US" sz="2000" dirty="0" smtClean="0"/>
              <a:t>系统维护复杂</a:t>
            </a:r>
            <a:endParaRPr lang="en-US" altLang="zh-CN" sz="2000" dirty="0" smtClean="0"/>
          </a:p>
          <a:p>
            <a:pPr lvl="1" eaLnBrk="1" hangingPunct="1">
              <a:defRPr/>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sz="half" idx="4294967295"/>
          </p:nvPr>
        </p:nvSpPr>
        <p:spPr>
          <a:xfrm>
            <a:off x="5476875" y="2276475"/>
            <a:ext cx="3667125" cy="3849688"/>
          </a:xfrm>
        </p:spPr>
        <p:txBody>
          <a:bodyPr/>
          <a:lstStyle/>
          <a:p>
            <a:pPr eaLnBrk="1" hangingPunct="1">
              <a:lnSpc>
                <a:spcPct val="125000"/>
              </a:lnSpc>
              <a:spcBef>
                <a:spcPts val="800"/>
              </a:spcBef>
            </a:pPr>
            <a:r>
              <a:rPr lang="zh-CN" sz="2000" dirty="0" smtClean="0">
                <a:latin typeface="微软雅黑" panose="020B0503020204020204" pitchFamily="34" charset="-122"/>
                <a:sym typeface="宋体" panose="02010600030101010101" pitchFamily="2" charset="-122"/>
              </a:rPr>
              <a:t>不符合文档编制与编码规定</a:t>
            </a:r>
          </a:p>
          <a:p>
            <a:pPr eaLnBrk="1" hangingPunct="1">
              <a:lnSpc>
                <a:spcPct val="125000"/>
              </a:lnSpc>
              <a:spcBef>
                <a:spcPts val="800"/>
              </a:spcBef>
            </a:pPr>
            <a:r>
              <a:rPr lang="zh-CN" sz="2000" dirty="0" smtClean="0">
                <a:latin typeface="微软雅黑" panose="020B0503020204020204" pitchFamily="34" charset="-122"/>
                <a:sym typeface="宋体" panose="02010600030101010101" pitchFamily="2" charset="-122"/>
              </a:rPr>
              <a:t>测试过程不足</a:t>
            </a:r>
          </a:p>
          <a:p>
            <a:pPr eaLnBrk="1" hangingPunct="1">
              <a:lnSpc>
                <a:spcPct val="125000"/>
              </a:lnSpc>
              <a:spcBef>
                <a:spcPts val="800"/>
              </a:spcBef>
            </a:pPr>
            <a:r>
              <a:rPr lang="zh-CN" sz="2000" dirty="0" smtClean="0">
                <a:latin typeface="微软雅黑" panose="020B0503020204020204" pitchFamily="34" charset="-122"/>
                <a:sym typeface="宋体" panose="02010600030101010101" pitchFamily="2" charset="-122"/>
              </a:rPr>
              <a:t>规程错误</a:t>
            </a:r>
          </a:p>
          <a:p>
            <a:pPr eaLnBrk="1" hangingPunct="1">
              <a:lnSpc>
                <a:spcPct val="125000"/>
              </a:lnSpc>
              <a:spcBef>
                <a:spcPts val="800"/>
              </a:spcBef>
            </a:pPr>
            <a:r>
              <a:rPr lang="zh-CN" sz="2000" dirty="0" smtClean="0">
                <a:latin typeface="微软雅黑" panose="020B0503020204020204" pitchFamily="34" charset="-122"/>
                <a:sym typeface="宋体" panose="02010600030101010101" pitchFamily="2" charset="-122"/>
              </a:rPr>
              <a:t>文档编制错误</a:t>
            </a:r>
          </a:p>
        </p:txBody>
      </p:sp>
      <p:pic>
        <p:nvPicPr>
          <p:cNvPr id="27652" name="Picture 4" descr="HP_Blue_RGB_150_SM.pn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8650288" y="6319838"/>
            <a:ext cx="493712" cy="493712"/>
          </a:xfrm>
        </p:spPr>
      </p:pic>
      <p:sp>
        <p:nvSpPr>
          <p:cNvPr id="27655" name="Rectangle 2"/>
          <p:cNvSpPr>
            <a:spLocks noGrp="1" noChangeArrowheads="1"/>
          </p:cNvSpPr>
          <p:nvPr>
            <p:ph type="title" idx="4294967295"/>
          </p:nvPr>
        </p:nvSpPr>
        <p:spPr>
          <a:xfrm>
            <a:off x="20391" y="29005"/>
            <a:ext cx="8229600" cy="838200"/>
          </a:xfrm>
        </p:spPr>
        <p:txBody>
          <a:bodyPr/>
          <a:lstStyle/>
          <a:p>
            <a:pPr algn="l"/>
            <a:r>
              <a:rPr lang="en-US" altLang="zh-CN" sz="2800" b="1" dirty="0" smtClean="0">
                <a:solidFill>
                  <a:schemeClr val="tx1"/>
                </a:solidFill>
                <a:latin typeface="微软雅黑" panose="020B0503020204020204" pitchFamily="34" charset="-122"/>
                <a:sym typeface="HP Simplified" panose="020B0604020204020204" pitchFamily="34" charset="0"/>
              </a:rPr>
              <a:t>5.1.1 </a:t>
            </a:r>
            <a:r>
              <a:rPr lang="zh-CN" altLang="zh-CN" sz="2800" b="1" dirty="0" smtClean="0">
                <a:solidFill>
                  <a:schemeClr val="tx1"/>
                </a:solidFill>
                <a:latin typeface="微软雅黑" panose="020B0503020204020204" pitchFamily="34" charset="-122"/>
                <a:sym typeface="HP Simplified" panose="020B0604020204020204" pitchFamily="34" charset="0"/>
              </a:rPr>
              <a:t>软件缺陷的</a:t>
            </a:r>
            <a:r>
              <a:rPr lang="zh-CN" altLang="en-US" sz="2800" b="1" dirty="0" smtClean="0">
                <a:solidFill>
                  <a:schemeClr val="tx1"/>
                </a:solidFill>
                <a:latin typeface="微软雅黑" panose="020B0503020204020204" pitchFamily="34" charset="-122"/>
                <a:sym typeface="HP Simplified" panose="020B0604020204020204" pitchFamily="34" charset="0"/>
              </a:rPr>
              <a:t>定义</a:t>
            </a:r>
          </a:p>
        </p:txBody>
      </p:sp>
      <p:sp>
        <p:nvSpPr>
          <p:cNvPr id="27650" name="Rectangle 2"/>
          <p:cNvSpPr>
            <a:spLocks noGrp="1" noChangeArrowheads="1"/>
          </p:cNvSpPr>
          <p:nvPr>
            <p:ph sz="half" idx="4294967295"/>
          </p:nvPr>
        </p:nvSpPr>
        <p:spPr>
          <a:xfrm>
            <a:off x="0" y="2060575"/>
            <a:ext cx="3394075" cy="3992563"/>
          </a:xfrm>
        </p:spPr>
        <p:txBody>
          <a:bodyPr/>
          <a:lstStyle/>
          <a:p>
            <a:pPr eaLnBrk="1" hangingPunct="1">
              <a:spcBef>
                <a:spcPts val="800"/>
              </a:spcBef>
            </a:pPr>
            <a:endParaRPr lang="zh-CN" altLang="zh-CN" sz="700" b="1" dirty="0" smtClean="0">
              <a:solidFill>
                <a:srgbClr val="C00000"/>
              </a:solidFill>
            </a:endParaRPr>
          </a:p>
          <a:p>
            <a:pPr eaLnBrk="1" hangingPunct="1">
              <a:lnSpc>
                <a:spcPct val="125000"/>
              </a:lnSpc>
              <a:spcBef>
                <a:spcPts val="800"/>
              </a:spcBef>
            </a:pPr>
            <a:r>
              <a:rPr lang="zh-CN" sz="2000" dirty="0" smtClean="0">
                <a:latin typeface="微软雅黑" panose="020B0503020204020204" pitchFamily="34" charset="-122"/>
                <a:sym typeface="宋体" panose="02010600030101010101" pitchFamily="2" charset="-122"/>
              </a:rPr>
              <a:t>需求的不完善定义</a:t>
            </a:r>
          </a:p>
          <a:p>
            <a:pPr eaLnBrk="1" hangingPunct="1">
              <a:lnSpc>
                <a:spcPct val="125000"/>
              </a:lnSpc>
              <a:spcBef>
                <a:spcPts val="800"/>
              </a:spcBef>
            </a:pPr>
            <a:r>
              <a:rPr lang="zh-CN" sz="2000" dirty="0" smtClean="0">
                <a:latin typeface="微软雅黑" panose="020B0503020204020204" pitchFamily="34" charset="-122"/>
                <a:sym typeface="宋体" panose="02010600030101010101" pitchFamily="2" charset="-122"/>
              </a:rPr>
              <a:t>客户</a:t>
            </a:r>
            <a:r>
              <a:rPr lang="zh-CN" altLang="zh-CN" sz="2000" dirty="0" smtClean="0">
                <a:latin typeface="微软雅黑" panose="020B0503020204020204" pitchFamily="34" charset="-122"/>
                <a:sym typeface="宋体" panose="02010600030101010101" pitchFamily="2" charset="-122"/>
              </a:rPr>
              <a:t>——</a:t>
            </a:r>
            <a:r>
              <a:rPr lang="zh-CN" sz="2000" dirty="0" smtClean="0">
                <a:latin typeface="微软雅黑" panose="020B0503020204020204" pitchFamily="34" charset="-122"/>
                <a:sym typeface="宋体" panose="02010600030101010101" pitchFamily="2" charset="-122"/>
              </a:rPr>
              <a:t>开发者通信失败</a:t>
            </a:r>
          </a:p>
          <a:p>
            <a:pPr eaLnBrk="1" hangingPunct="1">
              <a:lnSpc>
                <a:spcPct val="125000"/>
              </a:lnSpc>
              <a:spcBef>
                <a:spcPts val="800"/>
              </a:spcBef>
            </a:pPr>
            <a:r>
              <a:rPr lang="zh-CN" sz="2000" dirty="0" smtClean="0">
                <a:latin typeface="微软雅黑" panose="020B0503020204020204" pitchFamily="34" charset="-122"/>
                <a:sym typeface="宋体" panose="02010600030101010101" pitchFamily="2" charset="-122"/>
              </a:rPr>
              <a:t>对软件需求的故意偏离</a:t>
            </a:r>
          </a:p>
          <a:p>
            <a:pPr eaLnBrk="1" hangingPunct="1">
              <a:lnSpc>
                <a:spcPct val="125000"/>
              </a:lnSpc>
              <a:spcBef>
                <a:spcPts val="800"/>
              </a:spcBef>
            </a:pPr>
            <a:r>
              <a:rPr lang="zh-CN" sz="2000" dirty="0" smtClean="0">
                <a:latin typeface="微软雅黑" panose="020B0503020204020204" pitchFamily="34" charset="-122"/>
                <a:sym typeface="宋体" panose="02010600030101010101" pitchFamily="2" charset="-122"/>
              </a:rPr>
              <a:t>逻辑设计错误</a:t>
            </a:r>
          </a:p>
          <a:p>
            <a:pPr eaLnBrk="1" hangingPunct="1">
              <a:lnSpc>
                <a:spcPct val="125000"/>
              </a:lnSpc>
              <a:spcBef>
                <a:spcPts val="800"/>
              </a:spcBef>
            </a:pPr>
            <a:r>
              <a:rPr lang="zh-CN" sz="2000" dirty="0" smtClean="0">
                <a:latin typeface="微软雅黑" panose="020B0503020204020204" pitchFamily="34" charset="-122"/>
                <a:sym typeface="宋体" panose="02010600030101010101" pitchFamily="2" charset="-122"/>
              </a:rPr>
              <a:t>编码错误</a:t>
            </a:r>
          </a:p>
          <a:p>
            <a:pPr eaLnBrk="1" hangingPunct="1">
              <a:lnSpc>
                <a:spcPct val="125000"/>
              </a:lnSpc>
              <a:spcBef>
                <a:spcPts val="800"/>
              </a:spcBef>
            </a:pPr>
            <a:endParaRPr lang="zh-CN" altLang="zh-CN" sz="2000" b="1" dirty="0" smtClean="0">
              <a:solidFill>
                <a:srgbClr val="0070C0"/>
              </a:solidFill>
              <a:sym typeface="宋体" panose="02010600030101010101" pitchFamily="2" charset="-122"/>
            </a:endParaRPr>
          </a:p>
          <a:p>
            <a:pPr eaLnBrk="1" hangingPunct="1">
              <a:spcBef>
                <a:spcPts val="800"/>
              </a:spcBef>
            </a:pPr>
            <a:endParaRPr lang="zh-CN" altLang="zh-CN" sz="1800" b="1" dirty="0" smtClean="0">
              <a:solidFill>
                <a:srgbClr val="C00000"/>
              </a:solidFill>
            </a:endParaRPr>
          </a:p>
        </p:txBody>
      </p:sp>
      <p:sp>
        <p:nvSpPr>
          <p:cNvPr id="27653" name="Text Box 5"/>
          <p:cNvSpPr txBox="1">
            <a:spLocks noChangeArrowheads="1"/>
          </p:cNvSpPr>
          <p:nvPr/>
        </p:nvSpPr>
        <p:spPr bwMode="auto">
          <a:xfrm>
            <a:off x="323850" y="1557338"/>
            <a:ext cx="5041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400" b="1" dirty="0">
                <a:solidFill>
                  <a:srgbClr val="0096D6"/>
                </a:solidFill>
                <a:latin typeface="微软雅黑" panose="020B0503020204020204" pitchFamily="34" charset="-122"/>
                <a:sym typeface="宋体" panose="02010600030101010101" pitchFamily="2" charset="-122"/>
              </a:rPr>
              <a:t>  </a:t>
            </a:r>
            <a:r>
              <a:rPr lang="zh-CN" sz="2400" b="1" dirty="0">
                <a:solidFill>
                  <a:srgbClr val="0096D6"/>
                </a:solidFill>
                <a:latin typeface="微软雅黑" panose="020B0503020204020204" pitchFamily="34" charset="-122"/>
                <a:sym typeface="宋体" panose="02010600030101010101" pitchFamily="2" charset="-122"/>
              </a:rPr>
              <a:t>导致软件产生缺陷的九类</a:t>
            </a:r>
            <a:r>
              <a:rPr lang="zh-CN" sz="2400" b="1" dirty="0" smtClean="0">
                <a:solidFill>
                  <a:srgbClr val="0096D6"/>
                </a:solidFill>
                <a:latin typeface="微软雅黑" panose="020B0503020204020204" pitchFamily="34" charset="-122"/>
                <a:sym typeface="宋体" panose="02010600030101010101" pitchFamily="2" charset="-122"/>
              </a:rPr>
              <a:t>原因</a:t>
            </a:r>
            <a:endParaRPr lang="zh-CN" sz="2400" b="1" dirty="0">
              <a:solidFill>
                <a:srgbClr val="0096D6"/>
              </a:solidFill>
              <a:latin typeface="微软雅黑" panose="020B0503020204020204" pitchFamily="34" charset="-122"/>
              <a:sym typeface="宋体" panose="02010600030101010101" pitchFamily="2" charset="-122"/>
            </a:endParaRPr>
          </a:p>
        </p:txBody>
      </p:sp>
      <p:pic>
        <p:nvPicPr>
          <p:cNvPr id="276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2138" y="4221163"/>
            <a:ext cx="3436937"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6628" y="6315869"/>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3"/>
          <p:cNvSpPr>
            <a:spLocks noGrp="1" noChangeArrowheads="1"/>
          </p:cNvSpPr>
          <p:nvPr>
            <p:ph type="subTitle" idx="4294967295"/>
          </p:nvPr>
        </p:nvSpPr>
        <p:spPr>
          <a:xfrm>
            <a:off x="0" y="981075"/>
            <a:ext cx="8915400" cy="5365750"/>
          </a:xfrm>
        </p:spPr>
        <p:txBody>
          <a:bodyPr/>
          <a:lstStyle/>
          <a:p>
            <a:pPr marL="342900" indent="-342900" algn="l" eaLnBrk="1" hangingPunct="1">
              <a:lnSpc>
                <a:spcPct val="125000"/>
              </a:lnSpc>
              <a:spcBef>
                <a:spcPts val="800"/>
              </a:spcBef>
            </a:pPr>
            <a:r>
              <a:rPr lang="en-US" altLang="zh-CN" sz="2000" b="1" dirty="0" smtClean="0">
                <a:solidFill>
                  <a:srgbClr val="0096D6"/>
                </a:solidFill>
                <a:latin typeface="微软雅黑" panose="020B0503020204020204" pitchFamily="34" charset="-122"/>
                <a:sym typeface="HP Simplified" panose="020B0604020204020204" pitchFamily="34" charset="0"/>
              </a:rPr>
              <a:t>	</a:t>
            </a:r>
            <a:r>
              <a:rPr lang="zh-CN" altLang="en-US" sz="2400" b="1" dirty="0" smtClean="0">
                <a:solidFill>
                  <a:srgbClr val="0096D6"/>
                </a:solidFill>
                <a:latin typeface="微软雅黑" panose="020B0503020204020204" pitchFamily="34" charset="-122"/>
                <a:sym typeface="HP Simplified" panose="020B0604020204020204" pitchFamily="34" charset="0"/>
              </a:rPr>
              <a:t>软件缺陷产生的原因</a:t>
            </a:r>
            <a:endParaRPr lang="en-US" altLang="zh-CN" sz="2400" b="1" dirty="0" smtClean="0">
              <a:solidFill>
                <a:srgbClr val="0096D6"/>
              </a:solidFill>
              <a:latin typeface="微软雅黑" panose="020B0503020204020204" pitchFamily="34" charset="-122"/>
              <a:sym typeface="HP Simplified" panose="020B0604020204020204" pitchFamily="34" charset="0"/>
            </a:endParaRPr>
          </a:p>
          <a:p>
            <a:pPr marL="342900" indent="-342900" algn="l" eaLnBrk="1" hangingPunct="1">
              <a:lnSpc>
                <a:spcPct val="125000"/>
              </a:lnSpc>
              <a:spcBef>
                <a:spcPts val="800"/>
              </a:spcBef>
            </a:pPr>
            <a:r>
              <a:rPr lang="en-US" altLang="zh-CN" sz="2000" dirty="0" smtClean="0">
                <a:latin typeface="微软雅黑" panose="020B0503020204020204" pitchFamily="34" charset="-122"/>
              </a:rPr>
              <a:t>	</a:t>
            </a:r>
            <a:r>
              <a:rPr lang="zh-CN" sz="2000" dirty="0" smtClean="0">
                <a:latin typeface="微软雅黑" panose="020B0503020204020204" pitchFamily="34" charset="-122"/>
              </a:rPr>
              <a:t>调查研究表明：大多数软件缺陷并不是由于编码造成的，导致大多数软件缺陷产生的最大的原因是需求分析阶段，其次是在软件设计阶段</a:t>
            </a:r>
            <a:r>
              <a:rPr lang="zh-CN" altLang="en-US" sz="2000" dirty="0" smtClean="0">
                <a:latin typeface="微软雅黑" panose="020B0503020204020204" pitchFamily="34" charset="-122"/>
              </a:rPr>
              <a:t>。</a:t>
            </a:r>
            <a:endParaRPr lang="zh-CN" sz="2000" dirty="0" smtClean="0">
              <a:latin typeface="微软雅黑" panose="020B0503020204020204" pitchFamily="34" charset="-122"/>
            </a:endParaRPr>
          </a:p>
        </p:txBody>
      </p:sp>
      <p:pic>
        <p:nvPicPr>
          <p:cNvPr id="28676"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9771" y="2636945"/>
            <a:ext cx="4903180" cy="363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0" y="40911"/>
            <a:ext cx="8229600" cy="838200"/>
          </a:xfrm>
          <a:prstGeom prst="rect">
            <a:avLst/>
          </a:prstGeom>
          <a:noFill/>
          <a:ln w="9525">
            <a:noFill/>
            <a:miter lim="800000"/>
            <a:headEnd/>
            <a:tailEnd/>
          </a:ln>
        </p:spPr>
        <p:txBody>
          <a:bodyPr anchor="ctr"/>
          <a:lstStyle/>
          <a:p>
            <a:pPr marL="914400" indent="-914400">
              <a:defRPr/>
            </a:pPr>
            <a:r>
              <a:rPr lang="en-US" altLang="zh-CN" sz="2800" b="1" kern="0" dirty="0">
                <a:latin typeface="微软雅黑" pitchFamily="34" charset="-122"/>
                <a:ea typeface="微软雅黑" pitchFamily="34" charset="-122"/>
                <a:cs typeface="+mj-cs"/>
                <a:sym typeface="HP Simplified" charset="-122"/>
              </a:rPr>
              <a:t>5.1.1 </a:t>
            </a:r>
            <a:r>
              <a:rPr lang="zh-CN" altLang="zh-CN" sz="2800" b="1" kern="0" dirty="0">
                <a:latin typeface="微软雅黑" pitchFamily="34" charset="-122"/>
                <a:ea typeface="微软雅黑" pitchFamily="34" charset="-122"/>
                <a:cs typeface="+mj-cs"/>
                <a:sym typeface="HP Simplified" charset="-122"/>
              </a:rPr>
              <a:t>软件缺陷的</a:t>
            </a:r>
            <a:r>
              <a:rPr lang="zh-CN" altLang="en-US" sz="2800" b="1" kern="0" dirty="0">
                <a:latin typeface="微软雅黑" pitchFamily="34" charset="-122"/>
                <a:ea typeface="微软雅黑" pitchFamily="34" charset="-122"/>
                <a:cs typeface="+mj-cs"/>
                <a:sym typeface="HP Simplified" charset="-122"/>
              </a:rPr>
              <a:t>定义</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76200" y="1196975"/>
            <a:ext cx="90678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a:lnSpc>
                <a:spcPct val="150000"/>
              </a:lnSpc>
              <a:spcBef>
                <a:spcPct val="30000"/>
              </a:spcBef>
              <a:buFont typeface="Arial" panose="020B0604020202020204" pitchFamily="34" charset="0"/>
              <a:buNone/>
            </a:pPr>
            <a:r>
              <a:rPr lang="en-US" altLang="zh-CN" sz="2000" b="1" dirty="0">
                <a:solidFill>
                  <a:srgbClr val="0096D6"/>
                </a:solidFill>
                <a:latin typeface="微软雅黑" panose="020B0503020204020204" pitchFamily="34" charset="-122"/>
                <a:sym typeface="宋体" panose="02010600030101010101" pitchFamily="2" charset="-122"/>
              </a:rPr>
              <a:t>	</a:t>
            </a:r>
            <a:r>
              <a:rPr lang="zh-CN" altLang="en-US" sz="2400" b="1" dirty="0">
                <a:solidFill>
                  <a:srgbClr val="0096D6"/>
                </a:solidFill>
                <a:latin typeface="微软雅黑" panose="020B0503020204020204" pitchFamily="34" charset="-122"/>
                <a:sym typeface="宋体" panose="02010600030101010101" pitchFamily="2" charset="-122"/>
              </a:rPr>
              <a:t>需求分析是造成软件缺陷出现的最大来源</a:t>
            </a:r>
          </a:p>
          <a:p>
            <a:pPr lvl="1">
              <a:lnSpc>
                <a:spcPct val="130000"/>
              </a:lnSpc>
              <a:spcBef>
                <a:spcPct val="30000"/>
              </a:spcBef>
              <a:buFont typeface="Arial" panose="020B0604020202020204" pitchFamily="34" charset="0"/>
              <a:buChar char="•"/>
            </a:pPr>
            <a:r>
              <a:rPr lang="zh-CN" altLang="en-US" sz="2000" dirty="0">
                <a:latin typeface="微软雅黑" panose="020B0503020204020204" pitchFamily="34" charset="-122"/>
                <a:sym typeface="宋体" panose="02010600030101010101" pitchFamily="2" charset="-122"/>
              </a:rPr>
              <a:t>软件需求规格说明书描述了系统应该具有的功能和性能。</a:t>
            </a:r>
            <a:endParaRPr lang="en-US" sz="2000" dirty="0">
              <a:latin typeface="微软雅黑" panose="020B0503020204020204" pitchFamily="34" charset="-122"/>
              <a:sym typeface="宋体" panose="02010600030101010101" pitchFamily="2" charset="-122"/>
            </a:endParaRPr>
          </a:p>
          <a:p>
            <a:pPr lvl="1">
              <a:lnSpc>
                <a:spcPct val="130000"/>
              </a:lnSpc>
              <a:spcBef>
                <a:spcPct val="30000"/>
              </a:spcBef>
              <a:buFont typeface="Arial" panose="020B0604020202020204" pitchFamily="34" charset="0"/>
              <a:buNone/>
            </a:pPr>
            <a:r>
              <a:rPr lang="en-US" sz="2000" dirty="0">
                <a:latin typeface="微软雅黑" panose="020B0503020204020204" pitchFamily="34" charset="-122"/>
                <a:sym typeface="宋体" panose="02010600030101010101" pitchFamily="2" charset="-122"/>
              </a:rPr>
              <a:t>	</a:t>
            </a:r>
            <a:r>
              <a:rPr lang="zh-CN" altLang="en-US" sz="2000" dirty="0">
                <a:latin typeface="微软雅黑" panose="020B0503020204020204" pitchFamily="34" charset="-122"/>
                <a:sym typeface="宋体" panose="02010600030101010101" pitchFamily="2" charset="-122"/>
              </a:rPr>
              <a:t>它是开发流程与测试流程的</a:t>
            </a:r>
            <a:r>
              <a:rPr lang="zh-CN" altLang="en-US" sz="2000" dirty="0" smtClean="0">
                <a:latin typeface="微软雅黑" panose="020B0503020204020204" pitchFamily="34" charset="-122"/>
                <a:sym typeface="宋体" panose="02010600030101010101" pitchFamily="2" charset="-122"/>
              </a:rPr>
              <a:t>输入</a:t>
            </a:r>
            <a:r>
              <a:rPr lang="en-US" altLang="zh-CN" sz="2000" dirty="0" smtClean="0">
                <a:latin typeface="微软雅黑" panose="020B0503020204020204" pitchFamily="34" charset="-122"/>
                <a:sym typeface="宋体" panose="02010600030101010101" pitchFamily="2" charset="-122"/>
              </a:rPr>
              <a:t>(Input)</a:t>
            </a:r>
            <a:endParaRPr lang="zh-CN" altLang="en-US" sz="2000" dirty="0">
              <a:latin typeface="微软雅黑" panose="020B0503020204020204" pitchFamily="34" charset="-122"/>
              <a:sym typeface="宋体" panose="02010600030101010101" pitchFamily="2" charset="-122"/>
            </a:endParaRPr>
          </a:p>
          <a:p>
            <a:pPr lvl="1">
              <a:lnSpc>
                <a:spcPct val="130000"/>
              </a:lnSpc>
              <a:spcBef>
                <a:spcPct val="30000"/>
              </a:spcBef>
              <a:buFont typeface="Arial" panose="020B0604020202020204" pitchFamily="34" charset="0"/>
              <a:buChar char="•"/>
            </a:pPr>
            <a:r>
              <a:rPr lang="zh-CN" altLang="en-US" sz="2000" dirty="0">
                <a:latin typeface="微软雅黑" panose="020B0503020204020204" pitchFamily="34" charset="-122"/>
                <a:sym typeface="宋体" panose="02010600030101010101" pitchFamily="2" charset="-122"/>
              </a:rPr>
              <a:t>在软件开发之初，由于客户</a:t>
            </a:r>
            <a:r>
              <a:rPr lang="en-US" altLang="zh-CN" sz="2000" dirty="0">
                <a:latin typeface="微软雅黑" panose="020B0503020204020204" pitchFamily="34" charset="-122"/>
                <a:sym typeface="宋体" panose="02010600030101010101" pitchFamily="2" charset="-122"/>
              </a:rPr>
              <a:t>——</a:t>
            </a:r>
            <a:r>
              <a:rPr lang="zh-CN" altLang="en-US" sz="2000" dirty="0">
                <a:latin typeface="微软雅黑" panose="020B0503020204020204" pitchFamily="34" charset="-122"/>
                <a:sym typeface="宋体" panose="02010600030101010101" pitchFamily="2" charset="-122"/>
              </a:rPr>
              <a:t>开发者之间的沟通问题，造成需求规格说明的不完善或者是对软件需求的偏离</a:t>
            </a:r>
          </a:p>
          <a:p>
            <a:pPr lvl="1">
              <a:lnSpc>
                <a:spcPct val="130000"/>
              </a:lnSpc>
              <a:spcBef>
                <a:spcPct val="30000"/>
              </a:spcBef>
              <a:buFont typeface="Arial" panose="020B0604020202020204" pitchFamily="34" charset="0"/>
              <a:buChar char="•"/>
            </a:pPr>
            <a:r>
              <a:rPr lang="zh-CN" altLang="en-US" sz="2000" dirty="0">
                <a:latin typeface="微软雅黑" panose="020B0503020204020204" pitchFamily="34" charset="-122"/>
                <a:sym typeface="宋体" panose="02010600030101010101" pitchFamily="2" charset="-122"/>
              </a:rPr>
              <a:t>在开发过程中因需求规格说明的不全面或经常变更，再加上整个开发小组不能很好的沟通造成设计和编码与需求规格说明之间的不一致等等</a:t>
            </a:r>
          </a:p>
        </p:txBody>
      </p:sp>
      <p:pic>
        <p:nvPicPr>
          <p:cNvPr id="30723" name="Picture 4" descr="HP_Blue_RGB_150_S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2"/>
          <p:cNvSpPr>
            <a:spLocks noGrp="1" noChangeArrowheads="1"/>
          </p:cNvSpPr>
          <p:nvPr/>
        </p:nvSpPr>
        <p:spPr bwMode="auto">
          <a:xfrm>
            <a:off x="-17700" y="-14991"/>
            <a:ext cx="8229600" cy="838200"/>
          </a:xfrm>
          <a:prstGeom prst="rect">
            <a:avLst/>
          </a:prstGeom>
          <a:noFill/>
          <a:ln w="9525">
            <a:noFill/>
            <a:miter lim="800000"/>
            <a:headEnd/>
            <a:tailEnd/>
          </a:ln>
        </p:spPr>
        <p:txBody>
          <a:bodyPr anchor="ctr"/>
          <a:lstStyle/>
          <a:p>
            <a:pPr marL="914400" indent="-914400">
              <a:buFont typeface="Arial" pitchFamily="34" charset="0"/>
              <a:buNone/>
              <a:defRPr/>
            </a:pPr>
            <a:r>
              <a:rPr lang="en-US" altLang="zh-CN" sz="2800" b="1" kern="0" dirty="0">
                <a:latin typeface="微软雅黑" pitchFamily="34" charset="-122"/>
                <a:ea typeface="微软雅黑" pitchFamily="34" charset="-122"/>
                <a:sym typeface="HP Simplified" charset="-122"/>
              </a:rPr>
              <a:t>5.1.1 </a:t>
            </a:r>
            <a:r>
              <a:rPr lang="zh-CN" altLang="zh-CN" sz="2800" b="1" kern="0" dirty="0">
                <a:latin typeface="微软雅黑" pitchFamily="34" charset="-122"/>
                <a:ea typeface="微软雅黑" pitchFamily="34" charset="-122"/>
                <a:sym typeface="HP Simplified" charset="-122"/>
              </a:rPr>
              <a:t>软件缺陷的</a:t>
            </a:r>
            <a:r>
              <a:rPr lang="zh-CN" altLang="en-US" sz="2800" b="1" kern="0" dirty="0">
                <a:latin typeface="微软雅黑" pitchFamily="34" charset="-122"/>
                <a:ea typeface="微软雅黑" pitchFamily="34" charset="-122"/>
                <a:sym typeface="HP Simplified" charset="-122"/>
              </a:rPr>
              <a:t>定义</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10.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11.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12.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13.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4.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5.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6.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7.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8.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9.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ppt主题_希望是最后一版</Template>
  <TotalTime>2159</TotalTime>
  <Pages>0</Pages>
  <Words>4931</Words>
  <Characters>0</Characters>
  <Application>Microsoft Office PowerPoint</Application>
  <DocSecurity>0</DocSecurity>
  <PresentationFormat>全屏显示(4:3)</PresentationFormat>
  <Lines>0</Lines>
  <Paragraphs>706</Paragraphs>
  <Slides>52</Slides>
  <Notes>34</Notes>
  <HiddenSlides>2</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52</vt:i4>
      </vt:variant>
    </vt:vector>
  </HeadingPairs>
  <TitlesOfParts>
    <vt:vector size="62" baseType="lpstr">
      <vt:lpstr>HP Simplified</vt:lpstr>
      <vt:lpstr>宋体</vt:lpstr>
      <vt:lpstr>微软雅黑</vt:lpstr>
      <vt:lpstr>Arial</vt:lpstr>
      <vt:lpstr>Calibri</vt:lpstr>
      <vt:lpstr>Verdana</vt:lpstr>
      <vt:lpstr>Wingdings</vt:lpstr>
      <vt:lpstr>ppt主题</vt:lpstr>
      <vt:lpstr>6_自定义设计方案</vt:lpstr>
      <vt:lpstr>7_自定义设计方案</vt:lpstr>
      <vt:lpstr>第五章 软件缺陷管理</vt:lpstr>
      <vt:lpstr>教学目标及重点</vt:lpstr>
      <vt:lpstr>PowerPoint 演示文稿</vt:lpstr>
      <vt:lpstr>5.1.1 软件缺陷的定义</vt:lpstr>
      <vt:lpstr>PowerPoint 演示文稿</vt:lpstr>
      <vt:lpstr>软件缺陷带来的风险</vt:lpstr>
      <vt:lpstr>5.1.1 软件缺陷的定义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5.1.4 软件缺陷管理</vt:lpstr>
      <vt:lpstr>PowerPoint 演示文稿</vt:lpstr>
      <vt:lpstr>PowerPoint 演示文稿</vt:lpstr>
      <vt:lpstr>5.1.5 缺陷管理责任分工</vt:lpstr>
      <vt:lpstr>5.1.5 缺陷管理责任分工</vt:lpstr>
      <vt:lpstr>5.1.5 缺陷管理责任分工</vt:lpstr>
      <vt:lpstr>5.1.5 缺陷管理责任分工</vt:lpstr>
      <vt:lpstr>5.1.5 缺陷管理责任分工</vt:lpstr>
      <vt:lpstr>5.1.5 缺陷管理责任分工</vt:lpstr>
      <vt:lpstr>5.1.5 缺陷管理责任分工</vt:lpstr>
      <vt:lpstr>5.1.5 缺陷管理责任分工</vt:lpstr>
      <vt:lpstr>5.1.5 缺陷管理责任分工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subject/>
  <dc:creator>Yuxuejun</dc:creator>
  <cp:keywords/>
  <dc:description/>
  <cp:lastModifiedBy>zhang.li-tong</cp:lastModifiedBy>
  <cp:revision>595</cp:revision>
  <dcterms:created xsi:type="dcterms:W3CDTF">2013-06-24T06:21:00Z</dcterms:created>
  <dcterms:modified xsi:type="dcterms:W3CDTF">2018-06-10T14:20:24Z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2052-9.1.0.4764</vt:lpwstr>
  </property>
</Properties>
</file>