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35"/>
  </p:notesMasterIdLst>
  <p:sldIdLst>
    <p:sldId id="256" r:id="rId3"/>
    <p:sldId id="257" r:id="rId4"/>
    <p:sldId id="258" r:id="rId5"/>
    <p:sldId id="260" r:id="rId6"/>
    <p:sldId id="261" r:id="rId7"/>
    <p:sldId id="262" r:id="rId8"/>
    <p:sldId id="263"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67" r:id="rId27"/>
    <p:sldId id="268" r:id="rId28"/>
    <p:sldId id="269" r:id="rId29"/>
    <p:sldId id="270" r:id="rId30"/>
    <p:sldId id="271" r:id="rId31"/>
    <p:sldId id="272" r:id="rId32"/>
    <p:sldId id="273" r:id="rId33"/>
    <p:sldId id="274"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27" autoAdjust="0"/>
  </p:normalViewPr>
  <p:slideViewPr>
    <p:cSldViewPr>
      <p:cViewPr varScale="1">
        <p:scale>
          <a:sx n="69" d="100"/>
          <a:sy n="69" d="100"/>
        </p:scale>
        <p:origin x="124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1FFF3-7E5F-481E-A463-F8B71260B632}" type="doc">
      <dgm:prSet loTypeId="urn:microsoft.com/office/officeart/2005/8/layout/list1" loCatId="list" qsTypeId="urn:microsoft.com/office/officeart/2005/8/quickstyle/simple1" qsCatId="simple" csTypeId="urn:microsoft.com/office/officeart/2005/8/colors/accent1_3" csCatId="accent1" phldr="1"/>
      <dgm:spPr/>
      <dgm:t>
        <a:bodyPr/>
        <a:lstStyle/>
        <a:p>
          <a:endParaRPr lang="en-US"/>
        </a:p>
      </dgm:t>
    </dgm:pt>
    <dgm:pt modelId="{7A925BF5-8F5D-4C9A-8BF9-EDFF05F53F25}">
      <dgm:prSet phldrT="[Text]" custT="1"/>
      <dgm:spPr/>
      <dgm:t>
        <a:bodyPr/>
        <a:lstStyle/>
        <a:p>
          <a:r>
            <a:rPr lang="zh-CN" altLang="en-US" sz="1800" dirty="0" smtClean="0">
              <a:solidFill>
                <a:schemeClr val="tx1"/>
              </a:solidFill>
              <a:latin typeface="微软雅黑" pitchFamily="34" charset="-122"/>
              <a:ea typeface="微软雅黑" pitchFamily="34" charset="-122"/>
            </a:rPr>
            <a:t>准确的关键字</a:t>
          </a:r>
          <a:endParaRPr lang="en-US" sz="1800" dirty="0">
            <a:solidFill>
              <a:schemeClr val="tx1"/>
            </a:solidFill>
            <a:latin typeface="微软雅黑" pitchFamily="34" charset="-122"/>
            <a:ea typeface="微软雅黑" pitchFamily="34" charset="-122"/>
          </a:endParaRPr>
        </a:p>
      </dgm:t>
    </dgm:pt>
    <dgm:pt modelId="{EC23DA33-4096-4477-8D6D-F7754A099C2D}" type="parTrans" cxnId="{A680FDC7-108A-46ED-86ED-74261D336613}">
      <dgm:prSet/>
      <dgm:spPr/>
      <dgm:t>
        <a:bodyPr/>
        <a:lstStyle/>
        <a:p>
          <a:endParaRPr lang="en-US" sz="1400"/>
        </a:p>
      </dgm:t>
    </dgm:pt>
    <dgm:pt modelId="{E8FA44BD-DF9E-4A7A-A273-9DAF3E326231}" type="sibTrans" cxnId="{A680FDC7-108A-46ED-86ED-74261D336613}">
      <dgm:prSet/>
      <dgm:spPr/>
      <dgm:t>
        <a:bodyPr/>
        <a:lstStyle/>
        <a:p>
          <a:endParaRPr lang="en-US" sz="1400"/>
        </a:p>
      </dgm:t>
    </dgm:pt>
    <dgm:pt modelId="{249DDDAE-A1D4-4AB3-9FFC-FB62E6AEB691}">
      <dgm:prSet phldrT="[Text]" custT="1"/>
      <dgm:spPr/>
      <dgm:t>
        <a:bodyPr/>
        <a:lstStyle/>
        <a:p>
          <a:r>
            <a:rPr lang="zh-CN" altLang="en-US" sz="1800" dirty="0" smtClean="0">
              <a:solidFill>
                <a:schemeClr val="tx1"/>
              </a:solidFill>
              <a:latin typeface="微软雅黑" pitchFamily="34" charset="-122"/>
              <a:ea typeface="微软雅黑" pitchFamily="34" charset="-122"/>
            </a:rPr>
            <a:t>方便软件研发的人员可以快速浏览标题以得到缺陷的信息</a:t>
          </a:r>
          <a:endParaRPr lang="en-US" sz="1800" dirty="0">
            <a:solidFill>
              <a:schemeClr val="tx1"/>
            </a:solidFill>
            <a:latin typeface="微软雅黑" pitchFamily="34" charset="-122"/>
            <a:ea typeface="微软雅黑" pitchFamily="34" charset="-122"/>
          </a:endParaRPr>
        </a:p>
      </dgm:t>
    </dgm:pt>
    <dgm:pt modelId="{7B6BCA7E-6274-4F52-AA7C-ADCF69C9D305}" type="parTrans" cxnId="{C1BB6667-B214-4B38-8452-EF7138E0848B}">
      <dgm:prSet/>
      <dgm:spPr/>
      <dgm:t>
        <a:bodyPr/>
        <a:lstStyle/>
        <a:p>
          <a:endParaRPr lang="en-US" sz="1400"/>
        </a:p>
      </dgm:t>
    </dgm:pt>
    <dgm:pt modelId="{75204EC9-5DC8-4337-9B3F-664D26AE1D46}" type="sibTrans" cxnId="{C1BB6667-B214-4B38-8452-EF7138E0848B}">
      <dgm:prSet/>
      <dgm:spPr/>
      <dgm:t>
        <a:bodyPr/>
        <a:lstStyle/>
        <a:p>
          <a:endParaRPr lang="en-US" sz="1400"/>
        </a:p>
      </dgm:t>
    </dgm:pt>
    <dgm:pt modelId="{DEF75ED6-E0FF-4092-8552-3C343FA95B5A}">
      <dgm:prSet phldrT="[Text]" custT="1"/>
      <dgm:spPr/>
      <dgm:t>
        <a:bodyPr/>
        <a:lstStyle/>
        <a:p>
          <a:r>
            <a:rPr lang="zh-CN" altLang="en-US" sz="1800" dirty="0" smtClean="0">
              <a:solidFill>
                <a:schemeClr val="tx1"/>
              </a:solidFill>
              <a:latin typeface="微软雅黑" pitchFamily="34" charset="-122"/>
              <a:ea typeface="微软雅黑" pitchFamily="34" charset="-122"/>
            </a:rPr>
            <a:t>方便参加缺陷会审会议的人员快速判定缺陷的对用户或工程团队的影响</a:t>
          </a:r>
          <a:endParaRPr lang="en-US" sz="1800" dirty="0">
            <a:solidFill>
              <a:schemeClr val="tx1"/>
            </a:solidFill>
            <a:latin typeface="微软雅黑" pitchFamily="34" charset="-122"/>
            <a:ea typeface="微软雅黑" pitchFamily="34" charset="-122"/>
          </a:endParaRPr>
        </a:p>
      </dgm:t>
    </dgm:pt>
    <dgm:pt modelId="{D063FD13-69B2-45DE-90D3-6512B19EE676}" type="parTrans" cxnId="{B6D4B85B-DE98-41DC-90D4-4EA4C4EF06AC}">
      <dgm:prSet/>
      <dgm:spPr/>
      <dgm:t>
        <a:bodyPr/>
        <a:lstStyle/>
        <a:p>
          <a:endParaRPr lang="en-US" sz="1400"/>
        </a:p>
      </dgm:t>
    </dgm:pt>
    <dgm:pt modelId="{BCBB23E0-3D5B-4EA7-8CEE-474C8738FAE4}" type="sibTrans" cxnId="{B6D4B85B-DE98-41DC-90D4-4EA4C4EF06AC}">
      <dgm:prSet/>
      <dgm:spPr/>
      <dgm:t>
        <a:bodyPr/>
        <a:lstStyle/>
        <a:p>
          <a:endParaRPr lang="en-US" sz="1400"/>
        </a:p>
      </dgm:t>
    </dgm:pt>
    <dgm:pt modelId="{46E1A634-F05C-489F-954B-756378AE4D6D}">
      <dgm:prSet phldrT="[Text]" custT="1"/>
      <dgm:spPr/>
      <dgm:t>
        <a:bodyPr/>
        <a:lstStyle/>
        <a:p>
          <a:r>
            <a:rPr lang="zh-CN" altLang="en-US" sz="1800" dirty="0" smtClean="0">
              <a:solidFill>
                <a:schemeClr val="tx1"/>
              </a:solidFill>
              <a:latin typeface="微软雅黑" pitchFamily="34" charset="-122"/>
              <a:ea typeface="微软雅黑" pitchFamily="34" charset="-122"/>
            </a:rPr>
            <a:t>提供恰到好处的信息，不宜过长</a:t>
          </a:r>
          <a:endParaRPr lang="en-US" sz="1800" dirty="0">
            <a:solidFill>
              <a:schemeClr val="tx1"/>
            </a:solidFill>
            <a:latin typeface="微软雅黑" pitchFamily="34" charset="-122"/>
            <a:ea typeface="微软雅黑" pitchFamily="34" charset="-122"/>
          </a:endParaRPr>
        </a:p>
      </dgm:t>
    </dgm:pt>
    <dgm:pt modelId="{0FAC5FF5-1B71-4C6C-A61F-8467C7E47E37}" type="parTrans" cxnId="{8A326E0A-10E5-4ED7-B2C9-1E384E646B54}">
      <dgm:prSet/>
      <dgm:spPr/>
      <dgm:t>
        <a:bodyPr/>
        <a:lstStyle/>
        <a:p>
          <a:endParaRPr lang="en-US" sz="1400"/>
        </a:p>
      </dgm:t>
    </dgm:pt>
    <dgm:pt modelId="{BDA21A70-EB32-45D2-BF83-74B46EE6371C}" type="sibTrans" cxnId="{8A326E0A-10E5-4ED7-B2C9-1E384E646B54}">
      <dgm:prSet/>
      <dgm:spPr/>
      <dgm:t>
        <a:bodyPr/>
        <a:lstStyle/>
        <a:p>
          <a:endParaRPr lang="en-US" sz="1400"/>
        </a:p>
      </dgm:t>
    </dgm:pt>
    <dgm:pt modelId="{BAC7B4FF-C254-4D50-BB36-D12B2CC4CF55}" type="pres">
      <dgm:prSet presAssocID="{42F1FFF3-7E5F-481E-A463-F8B71260B632}" presName="linear" presStyleCnt="0">
        <dgm:presLayoutVars>
          <dgm:dir/>
          <dgm:animLvl val="lvl"/>
          <dgm:resizeHandles val="exact"/>
        </dgm:presLayoutVars>
      </dgm:prSet>
      <dgm:spPr/>
      <dgm:t>
        <a:bodyPr/>
        <a:lstStyle/>
        <a:p>
          <a:endParaRPr lang="en-US"/>
        </a:p>
      </dgm:t>
    </dgm:pt>
    <dgm:pt modelId="{E2B75054-FA69-4384-B97F-42D2ADB99F59}" type="pres">
      <dgm:prSet presAssocID="{7A925BF5-8F5D-4C9A-8BF9-EDFF05F53F25}" presName="parentLin" presStyleCnt="0"/>
      <dgm:spPr/>
    </dgm:pt>
    <dgm:pt modelId="{6A75C53F-64DB-48F9-AABE-6FB2B03235C7}" type="pres">
      <dgm:prSet presAssocID="{7A925BF5-8F5D-4C9A-8BF9-EDFF05F53F25}" presName="parentLeftMargin" presStyleLbl="node1" presStyleIdx="0" presStyleCnt="4"/>
      <dgm:spPr/>
      <dgm:t>
        <a:bodyPr/>
        <a:lstStyle/>
        <a:p>
          <a:endParaRPr lang="en-US"/>
        </a:p>
      </dgm:t>
    </dgm:pt>
    <dgm:pt modelId="{707804A4-F92B-4CB9-B128-7C3EFCABAB19}" type="pres">
      <dgm:prSet presAssocID="{7A925BF5-8F5D-4C9A-8BF9-EDFF05F53F25}" presName="parentText" presStyleLbl="node1" presStyleIdx="0" presStyleCnt="4" custScaleX="124110">
        <dgm:presLayoutVars>
          <dgm:chMax val="0"/>
          <dgm:bulletEnabled val="1"/>
        </dgm:presLayoutVars>
      </dgm:prSet>
      <dgm:spPr/>
      <dgm:t>
        <a:bodyPr/>
        <a:lstStyle/>
        <a:p>
          <a:endParaRPr lang="en-US"/>
        </a:p>
      </dgm:t>
    </dgm:pt>
    <dgm:pt modelId="{F7AF3C35-29C5-42BC-A69B-E912528B88CE}" type="pres">
      <dgm:prSet presAssocID="{7A925BF5-8F5D-4C9A-8BF9-EDFF05F53F25}" presName="negativeSpace" presStyleCnt="0"/>
      <dgm:spPr/>
    </dgm:pt>
    <dgm:pt modelId="{98FF968B-DEFC-40BD-8C7F-45D1A0316385}" type="pres">
      <dgm:prSet presAssocID="{7A925BF5-8F5D-4C9A-8BF9-EDFF05F53F25}" presName="childText" presStyleLbl="conFgAcc1" presStyleIdx="0" presStyleCnt="4">
        <dgm:presLayoutVars>
          <dgm:bulletEnabled val="1"/>
        </dgm:presLayoutVars>
      </dgm:prSet>
      <dgm:spPr/>
    </dgm:pt>
    <dgm:pt modelId="{6E3DE2C4-771A-417D-8EEB-4677A4FCB2B3}" type="pres">
      <dgm:prSet presAssocID="{E8FA44BD-DF9E-4A7A-A273-9DAF3E326231}" presName="spaceBetweenRectangles" presStyleCnt="0"/>
      <dgm:spPr/>
    </dgm:pt>
    <dgm:pt modelId="{09124B4A-5901-4987-A27F-88DA46CE4951}" type="pres">
      <dgm:prSet presAssocID="{249DDDAE-A1D4-4AB3-9FFC-FB62E6AEB691}" presName="parentLin" presStyleCnt="0"/>
      <dgm:spPr/>
    </dgm:pt>
    <dgm:pt modelId="{37799293-14FF-4C46-ADBC-F070EC3F6579}" type="pres">
      <dgm:prSet presAssocID="{249DDDAE-A1D4-4AB3-9FFC-FB62E6AEB691}" presName="parentLeftMargin" presStyleLbl="node1" presStyleIdx="0" presStyleCnt="4"/>
      <dgm:spPr/>
      <dgm:t>
        <a:bodyPr/>
        <a:lstStyle/>
        <a:p>
          <a:endParaRPr lang="en-US"/>
        </a:p>
      </dgm:t>
    </dgm:pt>
    <dgm:pt modelId="{54ADAC58-34D0-45BC-814F-45AA9E854A7D}" type="pres">
      <dgm:prSet presAssocID="{249DDDAE-A1D4-4AB3-9FFC-FB62E6AEB691}" presName="parentText" presStyleLbl="node1" presStyleIdx="1" presStyleCnt="4" custScaleX="124110">
        <dgm:presLayoutVars>
          <dgm:chMax val="0"/>
          <dgm:bulletEnabled val="1"/>
        </dgm:presLayoutVars>
      </dgm:prSet>
      <dgm:spPr/>
      <dgm:t>
        <a:bodyPr/>
        <a:lstStyle/>
        <a:p>
          <a:endParaRPr lang="en-US"/>
        </a:p>
      </dgm:t>
    </dgm:pt>
    <dgm:pt modelId="{6E6C70CE-1A70-40BC-B9F3-479D42D820C3}" type="pres">
      <dgm:prSet presAssocID="{249DDDAE-A1D4-4AB3-9FFC-FB62E6AEB691}" presName="negativeSpace" presStyleCnt="0"/>
      <dgm:spPr/>
    </dgm:pt>
    <dgm:pt modelId="{F99A64D8-AE43-42A7-9F06-140F9B8CAFD4}" type="pres">
      <dgm:prSet presAssocID="{249DDDAE-A1D4-4AB3-9FFC-FB62E6AEB691}" presName="childText" presStyleLbl="conFgAcc1" presStyleIdx="1" presStyleCnt="4">
        <dgm:presLayoutVars>
          <dgm:bulletEnabled val="1"/>
        </dgm:presLayoutVars>
      </dgm:prSet>
      <dgm:spPr/>
    </dgm:pt>
    <dgm:pt modelId="{C8734F2A-B626-446F-99EF-3C0256F2186D}" type="pres">
      <dgm:prSet presAssocID="{75204EC9-5DC8-4337-9B3F-664D26AE1D46}" presName="spaceBetweenRectangles" presStyleCnt="0"/>
      <dgm:spPr/>
    </dgm:pt>
    <dgm:pt modelId="{5A1B64CC-231B-4E3B-A46F-CAE44891A4E8}" type="pres">
      <dgm:prSet presAssocID="{DEF75ED6-E0FF-4092-8552-3C343FA95B5A}" presName="parentLin" presStyleCnt="0"/>
      <dgm:spPr/>
    </dgm:pt>
    <dgm:pt modelId="{C979AAF7-59F5-4A75-B084-33825B633232}" type="pres">
      <dgm:prSet presAssocID="{DEF75ED6-E0FF-4092-8552-3C343FA95B5A}" presName="parentLeftMargin" presStyleLbl="node1" presStyleIdx="1" presStyleCnt="4"/>
      <dgm:spPr/>
      <dgm:t>
        <a:bodyPr/>
        <a:lstStyle/>
        <a:p>
          <a:endParaRPr lang="en-US"/>
        </a:p>
      </dgm:t>
    </dgm:pt>
    <dgm:pt modelId="{21C1BDA8-DD7E-4C18-BB46-965752778169}" type="pres">
      <dgm:prSet presAssocID="{DEF75ED6-E0FF-4092-8552-3C343FA95B5A}" presName="parentText" presStyleLbl="node1" presStyleIdx="2" presStyleCnt="4" custScaleX="124110">
        <dgm:presLayoutVars>
          <dgm:chMax val="0"/>
          <dgm:bulletEnabled val="1"/>
        </dgm:presLayoutVars>
      </dgm:prSet>
      <dgm:spPr/>
      <dgm:t>
        <a:bodyPr/>
        <a:lstStyle/>
        <a:p>
          <a:endParaRPr lang="en-US"/>
        </a:p>
      </dgm:t>
    </dgm:pt>
    <dgm:pt modelId="{1189DAA3-CF10-40F7-A799-C644B8EEB8BD}" type="pres">
      <dgm:prSet presAssocID="{DEF75ED6-E0FF-4092-8552-3C343FA95B5A}" presName="negativeSpace" presStyleCnt="0"/>
      <dgm:spPr/>
    </dgm:pt>
    <dgm:pt modelId="{B18326F7-6EFD-43E2-887E-5D1386A84D92}" type="pres">
      <dgm:prSet presAssocID="{DEF75ED6-E0FF-4092-8552-3C343FA95B5A}" presName="childText" presStyleLbl="conFgAcc1" presStyleIdx="2" presStyleCnt="4">
        <dgm:presLayoutVars>
          <dgm:bulletEnabled val="1"/>
        </dgm:presLayoutVars>
      </dgm:prSet>
      <dgm:spPr/>
    </dgm:pt>
    <dgm:pt modelId="{59B1EBDF-A80F-408F-8854-4B40230B74C0}" type="pres">
      <dgm:prSet presAssocID="{BCBB23E0-3D5B-4EA7-8CEE-474C8738FAE4}" presName="spaceBetweenRectangles" presStyleCnt="0"/>
      <dgm:spPr/>
    </dgm:pt>
    <dgm:pt modelId="{AC6FBD58-0130-4BF2-ABAE-985FCEFFC2D7}" type="pres">
      <dgm:prSet presAssocID="{46E1A634-F05C-489F-954B-756378AE4D6D}" presName="parentLin" presStyleCnt="0"/>
      <dgm:spPr/>
    </dgm:pt>
    <dgm:pt modelId="{0EFE76A4-1405-4DE5-A1CD-47B4B9A52759}" type="pres">
      <dgm:prSet presAssocID="{46E1A634-F05C-489F-954B-756378AE4D6D}" presName="parentLeftMargin" presStyleLbl="node1" presStyleIdx="2" presStyleCnt="4"/>
      <dgm:spPr/>
      <dgm:t>
        <a:bodyPr/>
        <a:lstStyle/>
        <a:p>
          <a:endParaRPr lang="en-US"/>
        </a:p>
      </dgm:t>
    </dgm:pt>
    <dgm:pt modelId="{FC67324B-B027-4606-A9D3-F0E1FBDBA298}" type="pres">
      <dgm:prSet presAssocID="{46E1A634-F05C-489F-954B-756378AE4D6D}" presName="parentText" presStyleLbl="node1" presStyleIdx="3" presStyleCnt="4" custScaleX="124110">
        <dgm:presLayoutVars>
          <dgm:chMax val="0"/>
          <dgm:bulletEnabled val="1"/>
        </dgm:presLayoutVars>
      </dgm:prSet>
      <dgm:spPr/>
      <dgm:t>
        <a:bodyPr/>
        <a:lstStyle/>
        <a:p>
          <a:endParaRPr lang="en-US"/>
        </a:p>
      </dgm:t>
    </dgm:pt>
    <dgm:pt modelId="{4E003803-F1FE-4ACF-A224-5E8FE50B00A5}" type="pres">
      <dgm:prSet presAssocID="{46E1A634-F05C-489F-954B-756378AE4D6D}" presName="negativeSpace" presStyleCnt="0"/>
      <dgm:spPr/>
    </dgm:pt>
    <dgm:pt modelId="{23EA9A49-4A17-46A9-A81F-52FFB913AAA2}" type="pres">
      <dgm:prSet presAssocID="{46E1A634-F05C-489F-954B-756378AE4D6D}" presName="childText" presStyleLbl="conFgAcc1" presStyleIdx="3" presStyleCnt="4">
        <dgm:presLayoutVars>
          <dgm:bulletEnabled val="1"/>
        </dgm:presLayoutVars>
      </dgm:prSet>
      <dgm:spPr/>
    </dgm:pt>
  </dgm:ptLst>
  <dgm:cxnLst>
    <dgm:cxn modelId="{8FBF7E1F-C8AF-4E9A-AC69-14A1958BE372}" type="presOf" srcId="{46E1A634-F05C-489F-954B-756378AE4D6D}" destId="{0EFE76A4-1405-4DE5-A1CD-47B4B9A52759}" srcOrd="0" destOrd="0" presId="urn:microsoft.com/office/officeart/2005/8/layout/list1"/>
    <dgm:cxn modelId="{8A326E0A-10E5-4ED7-B2C9-1E384E646B54}" srcId="{42F1FFF3-7E5F-481E-A463-F8B71260B632}" destId="{46E1A634-F05C-489F-954B-756378AE4D6D}" srcOrd="3" destOrd="0" parTransId="{0FAC5FF5-1B71-4C6C-A61F-8467C7E47E37}" sibTransId="{BDA21A70-EB32-45D2-BF83-74B46EE6371C}"/>
    <dgm:cxn modelId="{C1BB6667-B214-4B38-8452-EF7138E0848B}" srcId="{42F1FFF3-7E5F-481E-A463-F8B71260B632}" destId="{249DDDAE-A1D4-4AB3-9FFC-FB62E6AEB691}" srcOrd="1" destOrd="0" parTransId="{7B6BCA7E-6274-4F52-AA7C-ADCF69C9D305}" sibTransId="{75204EC9-5DC8-4337-9B3F-664D26AE1D46}"/>
    <dgm:cxn modelId="{79C193C4-344E-4694-85B7-1DCA0DE3857D}" type="presOf" srcId="{249DDDAE-A1D4-4AB3-9FFC-FB62E6AEB691}" destId="{37799293-14FF-4C46-ADBC-F070EC3F6579}" srcOrd="0" destOrd="0" presId="urn:microsoft.com/office/officeart/2005/8/layout/list1"/>
    <dgm:cxn modelId="{4AD9541F-464D-4934-B9F8-BCE61388CE64}" type="presOf" srcId="{249DDDAE-A1D4-4AB3-9FFC-FB62E6AEB691}" destId="{54ADAC58-34D0-45BC-814F-45AA9E854A7D}" srcOrd="1" destOrd="0" presId="urn:microsoft.com/office/officeart/2005/8/layout/list1"/>
    <dgm:cxn modelId="{79538B6D-8990-48F1-B682-653E3269A298}" type="presOf" srcId="{DEF75ED6-E0FF-4092-8552-3C343FA95B5A}" destId="{21C1BDA8-DD7E-4C18-BB46-965752778169}" srcOrd="1" destOrd="0" presId="urn:microsoft.com/office/officeart/2005/8/layout/list1"/>
    <dgm:cxn modelId="{D4FB3EB9-6767-4C7C-9C75-61781D6E3DD5}" type="presOf" srcId="{42F1FFF3-7E5F-481E-A463-F8B71260B632}" destId="{BAC7B4FF-C254-4D50-BB36-D12B2CC4CF55}" srcOrd="0" destOrd="0" presId="urn:microsoft.com/office/officeart/2005/8/layout/list1"/>
    <dgm:cxn modelId="{6800E1DF-271C-4F19-96B8-11C7BFBE43BD}" type="presOf" srcId="{DEF75ED6-E0FF-4092-8552-3C343FA95B5A}" destId="{C979AAF7-59F5-4A75-B084-33825B633232}" srcOrd="0" destOrd="0" presId="urn:microsoft.com/office/officeart/2005/8/layout/list1"/>
    <dgm:cxn modelId="{B6D4B85B-DE98-41DC-90D4-4EA4C4EF06AC}" srcId="{42F1FFF3-7E5F-481E-A463-F8B71260B632}" destId="{DEF75ED6-E0FF-4092-8552-3C343FA95B5A}" srcOrd="2" destOrd="0" parTransId="{D063FD13-69B2-45DE-90D3-6512B19EE676}" sibTransId="{BCBB23E0-3D5B-4EA7-8CEE-474C8738FAE4}"/>
    <dgm:cxn modelId="{4B91E59E-2BB2-461F-BBBF-D2CB2E770D7B}" type="presOf" srcId="{7A925BF5-8F5D-4C9A-8BF9-EDFF05F53F25}" destId="{707804A4-F92B-4CB9-B128-7C3EFCABAB19}" srcOrd="1" destOrd="0" presId="urn:microsoft.com/office/officeart/2005/8/layout/list1"/>
    <dgm:cxn modelId="{F03690FE-1B7B-4336-9F93-A317D6362459}" type="presOf" srcId="{7A925BF5-8F5D-4C9A-8BF9-EDFF05F53F25}" destId="{6A75C53F-64DB-48F9-AABE-6FB2B03235C7}" srcOrd="0" destOrd="0" presId="urn:microsoft.com/office/officeart/2005/8/layout/list1"/>
    <dgm:cxn modelId="{37EC6828-07EB-4702-83C8-DDC5FB35FB22}" type="presOf" srcId="{46E1A634-F05C-489F-954B-756378AE4D6D}" destId="{FC67324B-B027-4606-A9D3-F0E1FBDBA298}" srcOrd="1" destOrd="0" presId="urn:microsoft.com/office/officeart/2005/8/layout/list1"/>
    <dgm:cxn modelId="{A680FDC7-108A-46ED-86ED-74261D336613}" srcId="{42F1FFF3-7E5F-481E-A463-F8B71260B632}" destId="{7A925BF5-8F5D-4C9A-8BF9-EDFF05F53F25}" srcOrd="0" destOrd="0" parTransId="{EC23DA33-4096-4477-8D6D-F7754A099C2D}" sibTransId="{E8FA44BD-DF9E-4A7A-A273-9DAF3E326231}"/>
    <dgm:cxn modelId="{90E1B6C0-0CA4-41D1-A083-706202D34A6E}" type="presParOf" srcId="{BAC7B4FF-C254-4D50-BB36-D12B2CC4CF55}" destId="{E2B75054-FA69-4384-B97F-42D2ADB99F59}" srcOrd="0" destOrd="0" presId="urn:microsoft.com/office/officeart/2005/8/layout/list1"/>
    <dgm:cxn modelId="{52A33B11-4047-4AF6-B779-E73592A2A56F}" type="presParOf" srcId="{E2B75054-FA69-4384-B97F-42D2ADB99F59}" destId="{6A75C53F-64DB-48F9-AABE-6FB2B03235C7}" srcOrd="0" destOrd="0" presId="urn:microsoft.com/office/officeart/2005/8/layout/list1"/>
    <dgm:cxn modelId="{497BBC5D-9626-463C-8A07-82709B6EBCB7}" type="presParOf" srcId="{E2B75054-FA69-4384-B97F-42D2ADB99F59}" destId="{707804A4-F92B-4CB9-B128-7C3EFCABAB19}" srcOrd="1" destOrd="0" presId="urn:microsoft.com/office/officeart/2005/8/layout/list1"/>
    <dgm:cxn modelId="{46703C54-5ADF-43A4-BAD4-49545074AB6D}" type="presParOf" srcId="{BAC7B4FF-C254-4D50-BB36-D12B2CC4CF55}" destId="{F7AF3C35-29C5-42BC-A69B-E912528B88CE}" srcOrd="1" destOrd="0" presId="urn:microsoft.com/office/officeart/2005/8/layout/list1"/>
    <dgm:cxn modelId="{F7470219-8D77-4D9A-982D-311F698D1D94}" type="presParOf" srcId="{BAC7B4FF-C254-4D50-BB36-D12B2CC4CF55}" destId="{98FF968B-DEFC-40BD-8C7F-45D1A0316385}" srcOrd="2" destOrd="0" presId="urn:microsoft.com/office/officeart/2005/8/layout/list1"/>
    <dgm:cxn modelId="{961F2C8A-C212-4093-A0F5-A63327D61D89}" type="presParOf" srcId="{BAC7B4FF-C254-4D50-BB36-D12B2CC4CF55}" destId="{6E3DE2C4-771A-417D-8EEB-4677A4FCB2B3}" srcOrd="3" destOrd="0" presId="urn:microsoft.com/office/officeart/2005/8/layout/list1"/>
    <dgm:cxn modelId="{F5E428C0-AAE3-4678-9418-E28A2ECA5DBA}" type="presParOf" srcId="{BAC7B4FF-C254-4D50-BB36-D12B2CC4CF55}" destId="{09124B4A-5901-4987-A27F-88DA46CE4951}" srcOrd="4" destOrd="0" presId="urn:microsoft.com/office/officeart/2005/8/layout/list1"/>
    <dgm:cxn modelId="{DA5B4202-0493-422A-9D7E-3ED1502CDEEB}" type="presParOf" srcId="{09124B4A-5901-4987-A27F-88DA46CE4951}" destId="{37799293-14FF-4C46-ADBC-F070EC3F6579}" srcOrd="0" destOrd="0" presId="urn:microsoft.com/office/officeart/2005/8/layout/list1"/>
    <dgm:cxn modelId="{3AA3B9E0-7E01-4CCA-97BF-9EE020FCCB79}" type="presParOf" srcId="{09124B4A-5901-4987-A27F-88DA46CE4951}" destId="{54ADAC58-34D0-45BC-814F-45AA9E854A7D}" srcOrd="1" destOrd="0" presId="urn:microsoft.com/office/officeart/2005/8/layout/list1"/>
    <dgm:cxn modelId="{D6F13487-2101-433D-A9CD-FE58AA5A1409}" type="presParOf" srcId="{BAC7B4FF-C254-4D50-BB36-D12B2CC4CF55}" destId="{6E6C70CE-1A70-40BC-B9F3-479D42D820C3}" srcOrd="5" destOrd="0" presId="urn:microsoft.com/office/officeart/2005/8/layout/list1"/>
    <dgm:cxn modelId="{9957E6A0-426E-4A74-906B-959FBBBCC909}" type="presParOf" srcId="{BAC7B4FF-C254-4D50-BB36-D12B2CC4CF55}" destId="{F99A64D8-AE43-42A7-9F06-140F9B8CAFD4}" srcOrd="6" destOrd="0" presId="urn:microsoft.com/office/officeart/2005/8/layout/list1"/>
    <dgm:cxn modelId="{C0F83824-4935-4DF7-8258-F00DFA92CEC2}" type="presParOf" srcId="{BAC7B4FF-C254-4D50-BB36-D12B2CC4CF55}" destId="{C8734F2A-B626-446F-99EF-3C0256F2186D}" srcOrd="7" destOrd="0" presId="urn:microsoft.com/office/officeart/2005/8/layout/list1"/>
    <dgm:cxn modelId="{2003AB2E-EE61-45C0-A1D6-15CB282BD806}" type="presParOf" srcId="{BAC7B4FF-C254-4D50-BB36-D12B2CC4CF55}" destId="{5A1B64CC-231B-4E3B-A46F-CAE44891A4E8}" srcOrd="8" destOrd="0" presId="urn:microsoft.com/office/officeart/2005/8/layout/list1"/>
    <dgm:cxn modelId="{4D4307D1-9FE6-4365-BDE7-3AF6A95CDC39}" type="presParOf" srcId="{5A1B64CC-231B-4E3B-A46F-CAE44891A4E8}" destId="{C979AAF7-59F5-4A75-B084-33825B633232}" srcOrd="0" destOrd="0" presId="urn:microsoft.com/office/officeart/2005/8/layout/list1"/>
    <dgm:cxn modelId="{672687DC-651E-453D-8623-381E5DFB9672}" type="presParOf" srcId="{5A1B64CC-231B-4E3B-A46F-CAE44891A4E8}" destId="{21C1BDA8-DD7E-4C18-BB46-965752778169}" srcOrd="1" destOrd="0" presId="urn:microsoft.com/office/officeart/2005/8/layout/list1"/>
    <dgm:cxn modelId="{E375BA03-46CB-4D5B-8AAA-D2BED8C2DFFB}" type="presParOf" srcId="{BAC7B4FF-C254-4D50-BB36-D12B2CC4CF55}" destId="{1189DAA3-CF10-40F7-A799-C644B8EEB8BD}" srcOrd="9" destOrd="0" presId="urn:microsoft.com/office/officeart/2005/8/layout/list1"/>
    <dgm:cxn modelId="{59B8C18F-9D06-41C9-8D4D-913799621C67}" type="presParOf" srcId="{BAC7B4FF-C254-4D50-BB36-D12B2CC4CF55}" destId="{B18326F7-6EFD-43E2-887E-5D1386A84D92}" srcOrd="10" destOrd="0" presId="urn:microsoft.com/office/officeart/2005/8/layout/list1"/>
    <dgm:cxn modelId="{F3016B1D-FF61-4768-B633-861753F88367}" type="presParOf" srcId="{BAC7B4FF-C254-4D50-BB36-D12B2CC4CF55}" destId="{59B1EBDF-A80F-408F-8854-4B40230B74C0}" srcOrd="11" destOrd="0" presId="urn:microsoft.com/office/officeart/2005/8/layout/list1"/>
    <dgm:cxn modelId="{573E1E50-1675-4071-8B73-4E1AC16FEFBE}" type="presParOf" srcId="{BAC7B4FF-C254-4D50-BB36-D12B2CC4CF55}" destId="{AC6FBD58-0130-4BF2-ABAE-985FCEFFC2D7}" srcOrd="12" destOrd="0" presId="urn:microsoft.com/office/officeart/2005/8/layout/list1"/>
    <dgm:cxn modelId="{A92D8928-2D70-4022-BB9E-A99E974E0AF0}" type="presParOf" srcId="{AC6FBD58-0130-4BF2-ABAE-985FCEFFC2D7}" destId="{0EFE76A4-1405-4DE5-A1CD-47B4B9A52759}" srcOrd="0" destOrd="0" presId="urn:microsoft.com/office/officeart/2005/8/layout/list1"/>
    <dgm:cxn modelId="{39D6F09D-B3BF-4732-92FD-56DC26FCD00A}" type="presParOf" srcId="{AC6FBD58-0130-4BF2-ABAE-985FCEFFC2D7}" destId="{FC67324B-B027-4606-A9D3-F0E1FBDBA298}" srcOrd="1" destOrd="0" presId="urn:microsoft.com/office/officeart/2005/8/layout/list1"/>
    <dgm:cxn modelId="{79863876-E522-41C3-A644-2A039A331DC0}" type="presParOf" srcId="{BAC7B4FF-C254-4D50-BB36-D12B2CC4CF55}" destId="{4E003803-F1FE-4ACF-A224-5E8FE50B00A5}" srcOrd="13" destOrd="0" presId="urn:microsoft.com/office/officeart/2005/8/layout/list1"/>
    <dgm:cxn modelId="{592B635E-E169-41F5-B65A-8A6CC559A838}" type="presParOf" srcId="{BAC7B4FF-C254-4D50-BB36-D12B2CC4CF55}" destId="{23EA9A49-4A17-46A9-A81F-52FFB913AAA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0DC491-F8C5-484C-9015-C33F76C5CADC}" type="doc">
      <dgm:prSet loTypeId="urn:microsoft.com/office/officeart/2008/layout/PictureStrips" loCatId="list" qsTypeId="urn:microsoft.com/office/officeart/2005/8/quickstyle/simple1" qsCatId="simple" csTypeId="urn:microsoft.com/office/officeart/2005/8/colors/accent1_3" csCatId="accent1" phldr="1"/>
      <dgm:spPr/>
      <dgm:t>
        <a:bodyPr/>
        <a:lstStyle/>
        <a:p>
          <a:endParaRPr lang="en-US"/>
        </a:p>
      </dgm:t>
    </dgm:pt>
    <dgm:pt modelId="{F67E1770-21AA-48B1-9B64-8E5A7526D67E}">
      <dgm:prSet phldrT="[Text]" custT="1"/>
      <dgm:spPr/>
      <dgm:t>
        <a:bodyPr/>
        <a:lstStyle/>
        <a:p>
          <a:r>
            <a:rPr lang="zh-CN" altLang="en-US" sz="1600" dirty="0" smtClean="0">
              <a:latin typeface="微软雅黑" pitchFamily="34" charset="-122"/>
              <a:ea typeface="微软雅黑" pitchFamily="34" charset="-122"/>
            </a:rPr>
            <a:t>提供标题中不便展开描述的细节</a:t>
          </a:r>
          <a:endParaRPr lang="en-US" sz="1600" dirty="0">
            <a:latin typeface="微软雅黑" pitchFamily="34" charset="-122"/>
            <a:ea typeface="微软雅黑" pitchFamily="34" charset="-122"/>
          </a:endParaRPr>
        </a:p>
      </dgm:t>
    </dgm:pt>
    <dgm:pt modelId="{130CF738-A1B9-43C8-9A68-260A51C8E93D}" type="parTrans" cxnId="{18A0B1D8-D156-4D72-A56B-36DA6E55FA75}">
      <dgm:prSet/>
      <dgm:spPr/>
      <dgm:t>
        <a:bodyPr/>
        <a:lstStyle/>
        <a:p>
          <a:endParaRPr lang="en-US" sz="1400"/>
        </a:p>
      </dgm:t>
    </dgm:pt>
    <dgm:pt modelId="{E7B69B3A-78BC-44C7-BD18-A276190F9E3B}" type="sibTrans" cxnId="{18A0B1D8-D156-4D72-A56B-36DA6E55FA75}">
      <dgm:prSet/>
      <dgm:spPr/>
      <dgm:t>
        <a:bodyPr/>
        <a:lstStyle/>
        <a:p>
          <a:endParaRPr lang="en-US" sz="1400"/>
        </a:p>
      </dgm:t>
    </dgm:pt>
    <dgm:pt modelId="{7ECEF98A-3A9C-4A2F-8033-8A1AFF3F01ED}">
      <dgm:prSet phldrT="[Text]" custT="1"/>
      <dgm:spPr/>
      <dgm:t>
        <a:bodyPr/>
        <a:lstStyle/>
        <a:p>
          <a:r>
            <a:rPr lang="zh-CN" altLang="en-US" sz="1600" dirty="0" smtClean="0">
              <a:latin typeface="微软雅黑" pitchFamily="34" charset="-122"/>
              <a:ea typeface="微软雅黑" pitchFamily="34" charset="-122"/>
            </a:rPr>
            <a:t>交代必要的背景</a:t>
          </a:r>
          <a:endParaRPr lang="en-US" sz="1600" dirty="0">
            <a:latin typeface="微软雅黑" pitchFamily="34" charset="-122"/>
            <a:ea typeface="微软雅黑" pitchFamily="34" charset="-122"/>
          </a:endParaRPr>
        </a:p>
      </dgm:t>
    </dgm:pt>
    <dgm:pt modelId="{BD5D28E4-2497-4B57-8A98-00B6C10050BE}" type="parTrans" cxnId="{40E5E6FA-CF3C-4A0E-8109-DA7BC664F165}">
      <dgm:prSet/>
      <dgm:spPr/>
      <dgm:t>
        <a:bodyPr/>
        <a:lstStyle/>
        <a:p>
          <a:endParaRPr lang="en-US" sz="1400"/>
        </a:p>
      </dgm:t>
    </dgm:pt>
    <dgm:pt modelId="{9B7699BC-26FD-46D6-BE3A-384C4B1B9133}" type="sibTrans" cxnId="{40E5E6FA-CF3C-4A0E-8109-DA7BC664F165}">
      <dgm:prSet/>
      <dgm:spPr/>
      <dgm:t>
        <a:bodyPr/>
        <a:lstStyle/>
        <a:p>
          <a:endParaRPr lang="en-US" sz="1400"/>
        </a:p>
      </dgm:t>
    </dgm:pt>
    <dgm:pt modelId="{57E7834C-FA19-474B-B10E-96679B78D020}">
      <dgm:prSet phldrT="[Text]" custT="1"/>
      <dgm:spPr/>
      <dgm:t>
        <a:bodyPr/>
        <a:lstStyle/>
        <a:p>
          <a:r>
            <a:rPr lang="zh-CN" altLang="en-US" sz="1600" dirty="0" smtClean="0">
              <a:latin typeface="微软雅黑" pitchFamily="34" charset="-122"/>
              <a:ea typeface="微软雅黑" pitchFamily="34" charset="-122"/>
            </a:rPr>
            <a:t>对缺陷进行精确详实的描述，避免歧义</a:t>
          </a:r>
          <a:endParaRPr lang="en-US" sz="1600" dirty="0">
            <a:latin typeface="微软雅黑" pitchFamily="34" charset="-122"/>
            <a:ea typeface="微软雅黑" pitchFamily="34" charset="-122"/>
          </a:endParaRPr>
        </a:p>
      </dgm:t>
    </dgm:pt>
    <dgm:pt modelId="{45B8F047-BCFD-4FD3-9A80-B48AD2D2972E}" type="parTrans" cxnId="{7B377101-165F-496F-BC96-D31F081D01E5}">
      <dgm:prSet/>
      <dgm:spPr/>
      <dgm:t>
        <a:bodyPr/>
        <a:lstStyle/>
        <a:p>
          <a:endParaRPr lang="en-US" sz="1400"/>
        </a:p>
      </dgm:t>
    </dgm:pt>
    <dgm:pt modelId="{8A809E7C-2BE9-49AC-B0FD-2531AFA47EAD}" type="sibTrans" cxnId="{7B377101-165F-496F-BC96-D31F081D01E5}">
      <dgm:prSet/>
      <dgm:spPr/>
      <dgm:t>
        <a:bodyPr/>
        <a:lstStyle/>
        <a:p>
          <a:endParaRPr lang="en-US" sz="1400"/>
        </a:p>
      </dgm:t>
    </dgm:pt>
    <dgm:pt modelId="{35D4FEE4-93A6-4D60-BCF7-B408B30DE5DD}">
      <dgm:prSet phldrT="[Text]" custT="1"/>
      <dgm:spPr/>
      <dgm:t>
        <a:bodyPr/>
        <a:lstStyle/>
        <a:p>
          <a:r>
            <a:rPr lang="zh-CN" altLang="en-US" sz="1600" dirty="0" smtClean="0">
              <a:latin typeface="微软雅黑" pitchFamily="34" charset="-122"/>
              <a:ea typeface="微软雅黑" pitchFamily="34" charset="-122"/>
            </a:rPr>
            <a:t>尽量使用客观平时的语言描述客观事实，不要加入过多个人感情色彩</a:t>
          </a:r>
          <a:endParaRPr lang="en-US" sz="1600" dirty="0">
            <a:latin typeface="微软雅黑" pitchFamily="34" charset="-122"/>
            <a:ea typeface="微软雅黑" pitchFamily="34" charset="-122"/>
          </a:endParaRPr>
        </a:p>
      </dgm:t>
    </dgm:pt>
    <dgm:pt modelId="{C5916A6C-1D75-4A48-A33A-1C99FDA6D15D}" type="parTrans" cxnId="{505D9913-5305-44C2-9BBA-56C204DE7B65}">
      <dgm:prSet/>
      <dgm:spPr/>
      <dgm:t>
        <a:bodyPr/>
        <a:lstStyle/>
        <a:p>
          <a:endParaRPr lang="en-US" sz="1400"/>
        </a:p>
      </dgm:t>
    </dgm:pt>
    <dgm:pt modelId="{7EFC8255-3B74-44F1-AAF3-084AFF573562}" type="sibTrans" cxnId="{505D9913-5305-44C2-9BBA-56C204DE7B65}">
      <dgm:prSet/>
      <dgm:spPr/>
      <dgm:t>
        <a:bodyPr/>
        <a:lstStyle/>
        <a:p>
          <a:endParaRPr lang="en-US" sz="1400"/>
        </a:p>
      </dgm:t>
    </dgm:pt>
    <dgm:pt modelId="{F2EC9BEF-9B8F-460B-8127-D67CE48EF092}" type="pres">
      <dgm:prSet presAssocID="{300DC491-F8C5-484C-9015-C33F76C5CADC}" presName="Name0" presStyleCnt="0">
        <dgm:presLayoutVars>
          <dgm:dir/>
          <dgm:resizeHandles val="exact"/>
        </dgm:presLayoutVars>
      </dgm:prSet>
      <dgm:spPr/>
      <dgm:t>
        <a:bodyPr/>
        <a:lstStyle/>
        <a:p>
          <a:endParaRPr lang="en-US"/>
        </a:p>
      </dgm:t>
    </dgm:pt>
    <dgm:pt modelId="{826945A1-6451-472E-894C-F1B2F77588C4}" type="pres">
      <dgm:prSet presAssocID="{F67E1770-21AA-48B1-9B64-8E5A7526D67E}" presName="composite" presStyleCnt="0"/>
      <dgm:spPr/>
    </dgm:pt>
    <dgm:pt modelId="{06CA83BF-37DB-4B95-93FA-98B99764F07B}" type="pres">
      <dgm:prSet presAssocID="{F67E1770-21AA-48B1-9B64-8E5A7526D67E}" presName="rect1" presStyleLbl="trAlignAcc1" presStyleIdx="0" presStyleCnt="4">
        <dgm:presLayoutVars>
          <dgm:bulletEnabled val="1"/>
        </dgm:presLayoutVars>
      </dgm:prSet>
      <dgm:spPr/>
      <dgm:t>
        <a:bodyPr/>
        <a:lstStyle/>
        <a:p>
          <a:endParaRPr lang="en-US"/>
        </a:p>
      </dgm:t>
    </dgm:pt>
    <dgm:pt modelId="{6BB80128-70B4-47DB-84B7-66DEE5F0FB22}" type="pres">
      <dgm:prSet presAssocID="{F67E1770-21AA-48B1-9B64-8E5A7526D67E}" presName="rect2" presStyleLbl="fgImgPlace1" presStyleIdx="0" presStyleCnt="4"/>
      <dgm:spPr/>
    </dgm:pt>
    <dgm:pt modelId="{96064642-37E2-494C-BB9A-BB0671B224B0}" type="pres">
      <dgm:prSet presAssocID="{E7B69B3A-78BC-44C7-BD18-A276190F9E3B}" presName="sibTrans" presStyleCnt="0"/>
      <dgm:spPr/>
    </dgm:pt>
    <dgm:pt modelId="{FDC043FC-55C2-407E-9678-3F366531D72E}" type="pres">
      <dgm:prSet presAssocID="{7ECEF98A-3A9C-4A2F-8033-8A1AFF3F01ED}" presName="composite" presStyleCnt="0"/>
      <dgm:spPr/>
    </dgm:pt>
    <dgm:pt modelId="{64B9D082-C033-4272-A709-8D5A647739F6}" type="pres">
      <dgm:prSet presAssocID="{7ECEF98A-3A9C-4A2F-8033-8A1AFF3F01ED}" presName="rect1" presStyleLbl="trAlignAcc1" presStyleIdx="1" presStyleCnt="4">
        <dgm:presLayoutVars>
          <dgm:bulletEnabled val="1"/>
        </dgm:presLayoutVars>
      </dgm:prSet>
      <dgm:spPr/>
      <dgm:t>
        <a:bodyPr/>
        <a:lstStyle/>
        <a:p>
          <a:endParaRPr lang="en-US"/>
        </a:p>
      </dgm:t>
    </dgm:pt>
    <dgm:pt modelId="{8B629CF6-A52A-4F74-B1AF-6CE1EE710C93}" type="pres">
      <dgm:prSet presAssocID="{7ECEF98A-3A9C-4A2F-8033-8A1AFF3F01ED}" presName="rect2" presStyleLbl="fgImgPlace1" presStyleIdx="1" presStyleCnt="4"/>
      <dgm:spPr/>
    </dgm:pt>
    <dgm:pt modelId="{47F2B665-E1C2-4597-BDFC-AE4120F851CB}" type="pres">
      <dgm:prSet presAssocID="{9B7699BC-26FD-46D6-BE3A-384C4B1B9133}" presName="sibTrans" presStyleCnt="0"/>
      <dgm:spPr/>
    </dgm:pt>
    <dgm:pt modelId="{878AA5BD-5982-4BFB-8C32-B86209767421}" type="pres">
      <dgm:prSet presAssocID="{57E7834C-FA19-474B-B10E-96679B78D020}" presName="composite" presStyleCnt="0"/>
      <dgm:spPr/>
    </dgm:pt>
    <dgm:pt modelId="{BA4D15B7-E5FC-44FB-A808-CB4B5A5390F5}" type="pres">
      <dgm:prSet presAssocID="{57E7834C-FA19-474B-B10E-96679B78D020}" presName="rect1" presStyleLbl="trAlignAcc1" presStyleIdx="2" presStyleCnt="4">
        <dgm:presLayoutVars>
          <dgm:bulletEnabled val="1"/>
        </dgm:presLayoutVars>
      </dgm:prSet>
      <dgm:spPr/>
      <dgm:t>
        <a:bodyPr/>
        <a:lstStyle/>
        <a:p>
          <a:endParaRPr lang="en-US"/>
        </a:p>
      </dgm:t>
    </dgm:pt>
    <dgm:pt modelId="{289E6BFF-988D-44F7-A29B-434B09BDF52F}" type="pres">
      <dgm:prSet presAssocID="{57E7834C-FA19-474B-B10E-96679B78D020}" presName="rect2" presStyleLbl="fgImgPlace1" presStyleIdx="2" presStyleCnt="4"/>
      <dgm:spPr/>
    </dgm:pt>
    <dgm:pt modelId="{0E92C57F-3CDE-4151-AC07-FA923FF06A59}" type="pres">
      <dgm:prSet presAssocID="{8A809E7C-2BE9-49AC-B0FD-2531AFA47EAD}" presName="sibTrans" presStyleCnt="0"/>
      <dgm:spPr/>
    </dgm:pt>
    <dgm:pt modelId="{A6355B4E-C2B4-4290-888D-454988F9044C}" type="pres">
      <dgm:prSet presAssocID="{35D4FEE4-93A6-4D60-BCF7-B408B30DE5DD}" presName="composite" presStyleCnt="0"/>
      <dgm:spPr/>
    </dgm:pt>
    <dgm:pt modelId="{807FBBE2-1C2B-4B5D-8D29-33D5E6DF465F}" type="pres">
      <dgm:prSet presAssocID="{35D4FEE4-93A6-4D60-BCF7-B408B30DE5DD}" presName="rect1" presStyleLbl="trAlignAcc1" presStyleIdx="3" presStyleCnt="4">
        <dgm:presLayoutVars>
          <dgm:bulletEnabled val="1"/>
        </dgm:presLayoutVars>
      </dgm:prSet>
      <dgm:spPr/>
      <dgm:t>
        <a:bodyPr/>
        <a:lstStyle/>
        <a:p>
          <a:endParaRPr lang="en-US"/>
        </a:p>
      </dgm:t>
    </dgm:pt>
    <dgm:pt modelId="{25D13006-88E3-4F19-9DD7-26E97358D8C7}" type="pres">
      <dgm:prSet presAssocID="{35D4FEE4-93A6-4D60-BCF7-B408B30DE5DD}" presName="rect2" presStyleLbl="fgImgPlace1" presStyleIdx="3" presStyleCnt="4"/>
      <dgm:spPr/>
    </dgm:pt>
  </dgm:ptLst>
  <dgm:cxnLst>
    <dgm:cxn modelId="{7B377101-165F-496F-BC96-D31F081D01E5}" srcId="{300DC491-F8C5-484C-9015-C33F76C5CADC}" destId="{57E7834C-FA19-474B-B10E-96679B78D020}" srcOrd="2" destOrd="0" parTransId="{45B8F047-BCFD-4FD3-9A80-B48AD2D2972E}" sibTransId="{8A809E7C-2BE9-49AC-B0FD-2531AFA47EAD}"/>
    <dgm:cxn modelId="{1D23CC49-23A7-41F6-B9A4-3929B970EA22}" type="presOf" srcId="{57E7834C-FA19-474B-B10E-96679B78D020}" destId="{BA4D15B7-E5FC-44FB-A808-CB4B5A5390F5}" srcOrd="0" destOrd="0" presId="urn:microsoft.com/office/officeart/2008/layout/PictureStrips"/>
    <dgm:cxn modelId="{56149D6C-AA83-4ABB-933B-3FDF6D1DC887}" type="presOf" srcId="{300DC491-F8C5-484C-9015-C33F76C5CADC}" destId="{F2EC9BEF-9B8F-460B-8127-D67CE48EF092}" srcOrd="0" destOrd="0" presId="urn:microsoft.com/office/officeart/2008/layout/PictureStrips"/>
    <dgm:cxn modelId="{505D9913-5305-44C2-9BBA-56C204DE7B65}" srcId="{300DC491-F8C5-484C-9015-C33F76C5CADC}" destId="{35D4FEE4-93A6-4D60-BCF7-B408B30DE5DD}" srcOrd="3" destOrd="0" parTransId="{C5916A6C-1D75-4A48-A33A-1C99FDA6D15D}" sibTransId="{7EFC8255-3B74-44F1-AAF3-084AFF573562}"/>
    <dgm:cxn modelId="{18A0B1D8-D156-4D72-A56B-36DA6E55FA75}" srcId="{300DC491-F8C5-484C-9015-C33F76C5CADC}" destId="{F67E1770-21AA-48B1-9B64-8E5A7526D67E}" srcOrd="0" destOrd="0" parTransId="{130CF738-A1B9-43C8-9A68-260A51C8E93D}" sibTransId="{E7B69B3A-78BC-44C7-BD18-A276190F9E3B}"/>
    <dgm:cxn modelId="{40E5E6FA-CF3C-4A0E-8109-DA7BC664F165}" srcId="{300DC491-F8C5-484C-9015-C33F76C5CADC}" destId="{7ECEF98A-3A9C-4A2F-8033-8A1AFF3F01ED}" srcOrd="1" destOrd="0" parTransId="{BD5D28E4-2497-4B57-8A98-00B6C10050BE}" sibTransId="{9B7699BC-26FD-46D6-BE3A-384C4B1B9133}"/>
    <dgm:cxn modelId="{3E6D8999-BD8F-4AD4-B5D0-DFD563CB0381}" type="presOf" srcId="{35D4FEE4-93A6-4D60-BCF7-B408B30DE5DD}" destId="{807FBBE2-1C2B-4B5D-8D29-33D5E6DF465F}" srcOrd="0" destOrd="0" presId="urn:microsoft.com/office/officeart/2008/layout/PictureStrips"/>
    <dgm:cxn modelId="{504B4DE5-3E69-4CE4-AEEE-B832B05AD389}" type="presOf" srcId="{F67E1770-21AA-48B1-9B64-8E5A7526D67E}" destId="{06CA83BF-37DB-4B95-93FA-98B99764F07B}" srcOrd="0" destOrd="0" presId="urn:microsoft.com/office/officeart/2008/layout/PictureStrips"/>
    <dgm:cxn modelId="{A36278F6-C5D8-4FFA-A9C5-A108FC5FF6F2}" type="presOf" srcId="{7ECEF98A-3A9C-4A2F-8033-8A1AFF3F01ED}" destId="{64B9D082-C033-4272-A709-8D5A647739F6}" srcOrd="0" destOrd="0" presId="urn:microsoft.com/office/officeart/2008/layout/PictureStrips"/>
    <dgm:cxn modelId="{E779BF52-F417-4646-A019-77E362CAFB7E}" type="presParOf" srcId="{F2EC9BEF-9B8F-460B-8127-D67CE48EF092}" destId="{826945A1-6451-472E-894C-F1B2F77588C4}" srcOrd="0" destOrd="0" presId="urn:microsoft.com/office/officeart/2008/layout/PictureStrips"/>
    <dgm:cxn modelId="{FEC9EB29-0D36-4240-AF38-905C89639C1D}" type="presParOf" srcId="{826945A1-6451-472E-894C-F1B2F77588C4}" destId="{06CA83BF-37DB-4B95-93FA-98B99764F07B}" srcOrd="0" destOrd="0" presId="urn:microsoft.com/office/officeart/2008/layout/PictureStrips"/>
    <dgm:cxn modelId="{D5D1F489-ABB7-461E-B7FA-49E3CA66FE09}" type="presParOf" srcId="{826945A1-6451-472E-894C-F1B2F77588C4}" destId="{6BB80128-70B4-47DB-84B7-66DEE5F0FB22}" srcOrd="1" destOrd="0" presId="urn:microsoft.com/office/officeart/2008/layout/PictureStrips"/>
    <dgm:cxn modelId="{5AF4E8B8-14D8-4629-A2EB-A0E89C934D1B}" type="presParOf" srcId="{F2EC9BEF-9B8F-460B-8127-D67CE48EF092}" destId="{96064642-37E2-494C-BB9A-BB0671B224B0}" srcOrd="1" destOrd="0" presId="urn:microsoft.com/office/officeart/2008/layout/PictureStrips"/>
    <dgm:cxn modelId="{5165366E-B807-4D3D-B690-3B9EE02A8A1B}" type="presParOf" srcId="{F2EC9BEF-9B8F-460B-8127-D67CE48EF092}" destId="{FDC043FC-55C2-407E-9678-3F366531D72E}" srcOrd="2" destOrd="0" presId="urn:microsoft.com/office/officeart/2008/layout/PictureStrips"/>
    <dgm:cxn modelId="{3F27355C-00A3-47C0-8A30-E4B2883D7F75}" type="presParOf" srcId="{FDC043FC-55C2-407E-9678-3F366531D72E}" destId="{64B9D082-C033-4272-A709-8D5A647739F6}" srcOrd="0" destOrd="0" presId="urn:microsoft.com/office/officeart/2008/layout/PictureStrips"/>
    <dgm:cxn modelId="{8ADB0B81-42AF-42E4-A22C-B951E026D728}" type="presParOf" srcId="{FDC043FC-55C2-407E-9678-3F366531D72E}" destId="{8B629CF6-A52A-4F74-B1AF-6CE1EE710C93}" srcOrd="1" destOrd="0" presId="urn:microsoft.com/office/officeart/2008/layout/PictureStrips"/>
    <dgm:cxn modelId="{C01E3E3B-4F57-4A3F-9913-DB367992E8E3}" type="presParOf" srcId="{F2EC9BEF-9B8F-460B-8127-D67CE48EF092}" destId="{47F2B665-E1C2-4597-BDFC-AE4120F851CB}" srcOrd="3" destOrd="0" presId="urn:microsoft.com/office/officeart/2008/layout/PictureStrips"/>
    <dgm:cxn modelId="{7A337BFC-CBCC-47EF-B185-127842CE36A1}" type="presParOf" srcId="{F2EC9BEF-9B8F-460B-8127-D67CE48EF092}" destId="{878AA5BD-5982-4BFB-8C32-B86209767421}" srcOrd="4" destOrd="0" presId="urn:microsoft.com/office/officeart/2008/layout/PictureStrips"/>
    <dgm:cxn modelId="{967C1CD0-A74F-4F87-943A-5A68D430D640}" type="presParOf" srcId="{878AA5BD-5982-4BFB-8C32-B86209767421}" destId="{BA4D15B7-E5FC-44FB-A808-CB4B5A5390F5}" srcOrd="0" destOrd="0" presId="urn:microsoft.com/office/officeart/2008/layout/PictureStrips"/>
    <dgm:cxn modelId="{81D103EB-807C-43A1-8F8C-CEB69CCE95BE}" type="presParOf" srcId="{878AA5BD-5982-4BFB-8C32-B86209767421}" destId="{289E6BFF-988D-44F7-A29B-434B09BDF52F}" srcOrd="1" destOrd="0" presId="urn:microsoft.com/office/officeart/2008/layout/PictureStrips"/>
    <dgm:cxn modelId="{ADA79D79-8623-496E-85C0-FBA9A74AF78D}" type="presParOf" srcId="{F2EC9BEF-9B8F-460B-8127-D67CE48EF092}" destId="{0E92C57F-3CDE-4151-AC07-FA923FF06A59}" srcOrd="5" destOrd="0" presId="urn:microsoft.com/office/officeart/2008/layout/PictureStrips"/>
    <dgm:cxn modelId="{C047CEC4-7847-450C-9B38-F44F57E5E991}" type="presParOf" srcId="{F2EC9BEF-9B8F-460B-8127-D67CE48EF092}" destId="{A6355B4E-C2B4-4290-888D-454988F9044C}" srcOrd="6" destOrd="0" presId="urn:microsoft.com/office/officeart/2008/layout/PictureStrips"/>
    <dgm:cxn modelId="{0E6F687A-32E5-42E1-AEC0-9BAF3B2890F9}" type="presParOf" srcId="{A6355B4E-C2B4-4290-888D-454988F9044C}" destId="{807FBBE2-1C2B-4B5D-8D29-33D5E6DF465F}" srcOrd="0" destOrd="0" presId="urn:microsoft.com/office/officeart/2008/layout/PictureStrips"/>
    <dgm:cxn modelId="{5C51DE1C-3F62-48A8-8539-E5AB6DD15271}" type="presParOf" srcId="{A6355B4E-C2B4-4290-888D-454988F9044C}" destId="{25D13006-88E3-4F19-9DD7-26E97358D8C7}"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3FA8BA-FC2D-4D96-90FF-06F8AB123A3C}"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FBBCC3F-EA61-4D67-8D4D-7638CA7D4C5F}">
      <dgm:prSet phldrT="[Text]" custT="1"/>
      <dgm:spPr/>
      <dgm:t>
        <a:bodyPr/>
        <a:lstStyle/>
        <a:p>
          <a:r>
            <a:rPr lang="zh-CN" altLang="en-US" sz="1600" dirty="0" smtClean="0">
              <a:solidFill>
                <a:schemeClr val="tx1"/>
              </a:solidFill>
              <a:latin typeface="微软雅黑" pitchFamily="34" charset="-122"/>
              <a:ea typeface="微软雅黑" pitchFamily="34" charset="-122"/>
            </a:rPr>
            <a:t>测试工程师发现缺陷时所测试的版本号</a:t>
          </a:r>
          <a:endParaRPr lang="en-US" sz="1600" dirty="0">
            <a:solidFill>
              <a:schemeClr val="tx1"/>
            </a:solidFill>
            <a:latin typeface="微软雅黑" pitchFamily="34" charset="-122"/>
            <a:ea typeface="微软雅黑" pitchFamily="34" charset="-122"/>
          </a:endParaRPr>
        </a:p>
      </dgm:t>
    </dgm:pt>
    <dgm:pt modelId="{FDBCD064-2533-4446-A428-8E5DB9AF22E9}" type="parTrans" cxnId="{AD5BEA2B-69ED-48A4-8D15-A4FBF87F880B}">
      <dgm:prSet/>
      <dgm:spPr/>
      <dgm:t>
        <a:bodyPr/>
        <a:lstStyle/>
        <a:p>
          <a:endParaRPr lang="en-US" sz="1600">
            <a:solidFill>
              <a:schemeClr val="tx1"/>
            </a:solidFill>
            <a:latin typeface="微软雅黑" pitchFamily="34" charset="-122"/>
            <a:ea typeface="微软雅黑" pitchFamily="34" charset="-122"/>
          </a:endParaRPr>
        </a:p>
      </dgm:t>
    </dgm:pt>
    <dgm:pt modelId="{BC64CF21-8058-4659-A7DE-384B6DB374E7}" type="sibTrans" cxnId="{AD5BEA2B-69ED-48A4-8D15-A4FBF87F880B}">
      <dgm:prSet/>
      <dgm:spPr/>
      <dgm:t>
        <a:bodyPr/>
        <a:lstStyle/>
        <a:p>
          <a:endParaRPr lang="en-US" sz="1600">
            <a:solidFill>
              <a:schemeClr val="tx1"/>
            </a:solidFill>
            <a:latin typeface="微软雅黑" pitchFamily="34" charset="-122"/>
            <a:ea typeface="微软雅黑" pitchFamily="34" charset="-122"/>
          </a:endParaRPr>
        </a:p>
      </dgm:t>
    </dgm:pt>
    <dgm:pt modelId="{53AFBA61-AAE4-4F01-9E1A-5AFBA896C47D}">
      <dgm:prSet phldrT="[Text]" custT="1"/>
      <dgm:spPr/>
      <dgm:t>
        <a:bodyPr/>
        <a:lstStyle/>
        <a:p>
          <a:r>
            <a:rPr lang="zh-CN" altLang="en-US" sz="1600" dirty="0" smtClean="0">
              <a:solidFill>
                <a:schemeClr val="tx1"/>
              </a:solidFill>
              <a:latin typeface="微软雅黑" pitchFamily="34" charset="-122"/>
              <a:ea typeface="微软雅黑" pitchFamily="34" charset="-122"/>
            </a:rPr>
            <a:t>开发工程师修复缺陷后生成的第一个版本的版本号</a:t>
          </a:r>
          <a:endParaRPr lang="en-US" sz="1600" dirty="0">
            <a:solidFill>
              <a:schemeClr val="tx1"/>
            </a:solidFill>
            <a:latin typeface="微软雅黑" pitchFamily="34" charset="-122"/>
            <a:ea typeface="微软雅黑" pitchFamily="34" charset="-122"/>
          </a:endParaRPr>
        </a:p>
      </dgm:t>
    </dgm:pt>
    <dgm:pt modelId="{615BC2E8-B77E-4ED9-8EFE-583F4980057F}" type="parTrans" cxnId="{D0282B11-523B-461E-95BE-9ACBDB8A3517}">
      <dgm:prSet/>
      <dgm:spPr/>
      <dgm:t>
        <a:bodyPr/>
        <a:lstStyle/>
        <a:p>
          <a:endParaRPr lang="en-US" sz="1600">
            <a:solidFill>
              <a:schemeClr val="tx1"/>
            </a:solidFill>
            <a:latin typeface="微软雅黑" pitchFamily="34" charset="-122"/>
            <a:ea typeface="微软雅黑" pitchFamily="34" charset="-122"/>
          </a:endParaRPr>
        </a:p>
      </dgm:t>
    </dgm:pt>
    <dgm:pt modelId="{72D58605-96D7-43EE-AF6D-5B2A58EA827B}" type="sibTrans" cxnId="{D0282B11-523B-461E-95BE-9ACBDB8A3517}">
      <dgm:prSet/>
      <dgm:spPr/>
      <dgm:t>
        <a:bodyPr/>
        <a:lstStyle/>
        <a:p>
          <a:endParaRPr lang="en-US" sz="1600">
            <a:solidFill>
              <a:schemeClr val="tx1"/>
            </a:solidFill>
            <a:latin typeface="微软雅黑" pitchFamily="34" charset="-122"/>
            <a:ea typeface="微软雅黑" pitchFamily="34" charset="-122"/>
          </a:endParaRPr>
        </a:p>
      </dgm:t>
    </dgm:pt>
    <dgm:pt modelId="{22E9DA02-B3AD-4E79-A171-D545511937A1}">
      <dgm:prSet phldrT="[Text]" custT="1"/>
      <dgm:spPr/>
      <dgm:t>
        <a:bodyPr/>
        <a:lstStyle/>
        <a:p>
          <a:r>
            <a:rPr lang="zh-CN" altLang="en-US" sz="1600" dirty="0" smtClean="0">
              <a:solidFill>
                <a:schemeClr val="tx1"/>
              </a:solidFill>
              <a:latin typeface="微软雅黑" pitchFamily="34" charset="-122"/>
              <a:ea typeface="微软雅黑" pitchFamily="34" charset="-122"/>
            </a:rPr>
            <a:t>测试工程师验证及关闭缺陷的版本号</a:t>
          </a:r>
          <a:endParaRPr lang="en-US" sz="1600" dirty="0">
            <a:solidFill>
              <a:schemeClr val="tx1"/>
            </a:solidFill>
            <a:latin typeface="微软雅黑" pitchFamily="34" charset="-122"/>
            <a:ea typeface="微软雅黑" pitchFamily="34" charset="-122"/>
          </a:endParaRPr>
        </a:p>
      </dgm:t>
    </dgm:pt>
    <dgm:pt modelId="{25A283CF-076C-49FD-AE8F-6A9E1714805C}" type="parTrans" cxnId="{4FC7897D-632D-45CC-9FBC-576ED3461F31}">
      <dgm:prSet/>
      <dgm:spPr/>
      <dgm:t>
        <a:bodyPr/>
        <a:lstStyle/>
        <a:p>
          <a:endParaRPr lang="en-US" sz="1600">
            <a:solidFill>
              <a:schemeClr val="tx1"/>
            </a:solidFill>
            <a:latin typeface="微软雅黑" pitchFamily="34" charset="-122"/>
            <a:ea typeface="微软雅黑" pitchFamily="34" charset="-122"/>
          </a:endParaRPr>
        </a:p>
      </dgm:t>
    </dgm:pt>
    <dgm:pt modelId="{6A274D54-2D44-40F6-943B-08C2655A59BB}" type="sibTrans" cxnId="{4FC7897D-632D-45CC-9FBC-576ED3461F31}">
      <dgm:prSet/>
      <dgm:spPr/>
      <dgm:t>
        <a:bodyPr/>
        <a:lstStyle/>
        <a:p>
          <a:endParaRPr lang="en-US" sz="1600">
            <a:solidFill>
              <a:schemeClr val="tx1"/>
            </a:solidFill>
            <a:latin typeface="微软雅黑" pitchFamily="34" charset="-122"/>
            <a:ea typeface="微软雅黑" pitchFamily="34" charset="-122"/>
          </a:endParaRPr>
        </a:p>
      </dgm:t>
    </dgm:pt>
    <dgm:pt modelId="{8CD8E4B3-9F5B-4DF7-BECD-CDBFDF6138E9}">
      <dgm:prSet phldrT="[Text]" custT="1"/>
      <dgm:spPr/>
      <dgm:t>
        <a:bodyPr/>
        <a:lstStyle/>
        <a:p>
          <a:r>
            <a:rPr lang="zh-CN" altLang="en-US" sz="1600" dirty="0" smtClean="0">
              <a:solidFill>
                <a:schemeClr val="tx1"/>
              </a:solidFill>
              <a:latin typeface="微软雅黑" pitchFamily="34" charset="-122"/>
              <a:ea typeface="微软雅黑" pitchFamily="34" charset="-122"/>
            </a:rPr>
            <a:t>开发工程师的修复无效，需要将缺陷重新激活，需要记录重新激活的版本号</a:t>
          </a:r>
          <a:endParaRPr lang="en-US" sz="1600" dirty="0">
            <a:solidFill>
              <a:schemeClr val="tx1"/>
            </a:solidFill>
            <a:latin typeface="微软雅黑" pitchFamily="34" charset="-122"/>
            <a:ea typeface="微软雅黑" pitchFamily="34" charset="-122"/>
          </a:endParaRPr>
        </a:p>
      </dgm:t>
    </dgm:pt>
    <dgm:pt modelId="{DE570028-14AE-4370-A5CB-F3BF7542D3AE}" type="parTrans" cxnId="{D0CFD79D-CE7A-4791-B8DB-E77C635F1160}">
      <dgm:prSet/>
      <dgm:spPr/>
      <dgm:t>
        <a:bodyPr/>
        <a:lstStyle/>
        <a:p>
          <a:endParaRPr lang="en-US" sz="1600">
            <a:solidFill>
              <a:schemeClr val="tx1"/>
            </a:solidFill>
            <a:latin typeface="微软雅黑" pitchFamily="34" charset="-122"/>
            <a:ea typeface="微软雅黑" pitchFamily="34" charset="-122"/>
          </a:endParaRPr>
        </a:p>
      </dgm:t>
    </dgm:pt>
    <dgm:pt modelId="{69E746E1-7C04-48E0-BEBB-BBEF26A6084A}" type="sibTrans" cxnId="{D0CFD79D-CE7A-4791-B8DB-E77C635F1160}">
      <dgm:prSet/>
      <dgm:spPr/>
      <dgm:t>
        <a:bodyPr/>
        <a:lstStyle/>
        <a:p>
          <a:endParaRPr lang="en-US" sz="1600">
            <a:solidFill>
              <a:schemeClr val="tx1"/>
            </a:solidFill>
            <a:latin typeface="微软雅黑" pitchFamily="34" charset="-122"/>
            <a:ea typeface="微软雅黑" pitchFamily="34" charset="-122"/>
          </a:endParaRPr>
        </a:p>
      </dgm:t>
    </dgm:pt>
    <dgm:pt modelId="{F49D03E1-9D8A-4B90-8CE1-A00BAA05E7D2}">
      <dgm:prSet phldrT="[Text]" custT="1"/>
      <dgm:spPr/>
      <dgm:t>
        <a:bodyPr/>
        <a:lstStyle/>
        <a:p>
          <a:r>
            <a:rPr lang="zh-CN" altLang="en-US" sz="1600" dirty="0" smtClean="0">
              <a:solidFill>
                <a:schemeClr val="tx1"/>
              </a:solidFill>
              <a:latin typeface="微软雅黑" pitchFamily="34" charset="-122"/>
              <a:ea typeface="微软雅黑" pitchFamily="34" charset="-122"/>
            </a:rPr>
            <a:t>不能稳定复现的缺陷，在修复后需要测试工程师根据一定策略连续在若干个版本上验证，如果都没有复现这个缺陷，则需要记录所有进行过测试的版本的版本号</a:t>
          </a:r>
          <a:endParaRPr lang="en-US" sz="1600" dirty="0">
            <a:solidFill>
              <a:schemeClr val="tx1"/>
            </a:solidFill>
            <a:latin typeface="微软雅黑" pitchFamily="34" charset="-122"/>
            <a:ea typeface="微软雅黑" pitchFamily="34" charset="-122"/>
          </a:endParaRPr>
        </a:p>
      </dgm:t>
    </dgm:pt>
    <dgm:pt modelId="{BDACA1A4-FE32-429A-86B0-DED430D9D786}" type="parTrans" cxnId="{9BECE81B-6D3C-4F49-8376-D7E0F795DA23}">
      <dgm:prSet/>
      <dgm:spPr/>
      <dgm:t>
        <a:bodyPr/>
        <a:lstStyle/>
        <a:p>
          <a:endParaRPr lang="en-US" sz="1600">
            <a:solidFill>
              <a:schemeClr val="tx1"/>
            </a:solidFill>
            <a:latin typeface="微软雅黑" pitchFamily="34" charset="-122"/>
            <a:ea typeface="微软雅黑" pitchFamily="34" charset="-122"/>
          </a:endParaRPr>
        </a:p>
      </dgm:t>
    </dgm:pt>
    <dgm:pt modelId="{C6A285AA-87B0-463A-8616-3D48E52F1C5C}" type="sibTrans" cxnId="{9BECE81B-6D3C-4F49-8376-D7E0F795DA23}">
      <dgm:prSet/>
      <dgm:spPr/>
      <dgm:t>
        <a:bodyPr/>
        <a:lstStyle/>
        <a:p>
          <a:endParaRPr lang="en-US" sz="1600">
            <a:solidFill>
              <a:schemeClr val="tx1"/>
            </a:solidFill>
            <a:latin typeface="微软雅黑" pitchFamily="34" charset="-122"/>
            <a:ea typeface="微软雅黑" pitchFamily="34" charset="-122"/>
          </a:endParaRPr>
        </a:p>
      </dgm:t>
    </dgm:pt>
    <dgm:pt modelId="{4285E7FD-78A8-4875-BDE9-779917C63AF0}" type="pres">
      <dgm:prSet presAssocID="{353FA8BA-FC2D-4D96-90FF-06F8AB123A3C}" presName="linear" presStyleCnt="0">
        <dgm:presLayoutVars>
          <dgm:animLvl val="lvl"/>
          <dgm:resizeHandles val="exact"/>
        </dgm:presLayoutVars>
      </dgm:prSet>
      <dgm:spPr/>
      <dgm:t>
        <a:bodyPr/>
        <a:lstStyle/>
        <a:p>
          <a:endParaRPr lang="en-US"/>
        </a:p>
      </dgm:t>
    </dgm:pt>
    <dgm:pt modelId="{2772909D-4918-4480-A505-AF5FD4A8C21D}" type="pres">
      <dgm:prSet presAssocID="{5FBBCC3F-EA61-4D67-8D4D-7638CA7D4C5F}" presName="parentText" presStyleLbl="node1" presStyleIdx="0" presStyleCnt="5" custLinFactNeighborX="178" custLinFactNeighborY="-3875">
        <dgm:presLayoutVars>
          <dgm:chMax val="0"/>
          <dgm:bulletEnabled val="1"/>
        </dgm:presLayoutVars>
      </dgm:prSet>
      <dgm:spPr/>
      <dgm:t>
        <a:bodyPr/>
        <a:lstStyle/>
        <a:p>
          <a:endParaRPr lang="en-US"/>
        </a:p>
      </dgm:t>
    </dgm:pt>
    <dgm:pt modelId="{EFC1F01B-3907-47BE-9C67-E49A050E4025}" type="pres">
      <dgm:prSet presAssocID="{BC64CF21-8058-4659-A7DE-384B6DB374E7}" presName="spacer" presStyleCnt="0"/>
      <dgm:spPr/>
    </dgm:pt>
    <dgm:pt modelId="{6F16261D-EE69-4ED4-81EA-1278D3765D69}" type="pres">
      <dgm:prSet presAssocID="{53AFBA61-AAE4-4F01-9E1A-5AFBA896C47D}" presName="parentText" presStyleLbl="node1" presStyleIdx="1" presStyleCnt="5">
        <dgm:presLayoutVars>
          <dgm:chMax val="0"/>
          <dgm:bulletEnabled val="1"/>
        </dgm:presLayoutVars>
      </dgm:prSet>
      <dgm:spPr/>
      <dgm:t>
        <a:bodyPr/>
        <a:lstStyle/>
        <a:p>
          <a:endParaRPr lang="en-US"/>
        </a:p>
      </dgm:t>
    </dgm:pt>
    <dgm:pt modelId="{17955741-2613-4CA4-B4E0-DC2FAAECB7C4}" type="pres">
      <dgm:prSet presAssocID="{72D58605-96D7-43EE-AF6D-5B2A58EA827B}" presName="spacer" presStyleCnt="0"/>
      <dgm:spPr/>
    </dgm:pt>
    <dgm:pt modelId="{B0E98CE6-782F-44D0-BAC2-846BEF78908C}" type="pres">
      <dgm:prSet presAssocID="{22E9DA02-B3AD-4E79-A171-D545511937A1}" presName="parentText" presStyleLbl="node1" presStyleIdx="2" presStyleCnt="5">
        <dgm:presLayoutVars>
          <dgm:chMax val="0"/>
          <dgm:bulletEnabled val="1"/>
        </dgm:presLayoutVars>
      </dgm:prSet>
      <dgm:spPr/>
      <dgm:t>
        <a:bodyPr/>
        <a:lstStyle/>
        <a:p>
          <a:endParaRPr lang="en-US"/>
        </a:p>
      </dgm:t>
    </dgm:pt>
    <dgm:pt modelId="{A3E53ED0-D3D9-4598-99CA-26C64D8643F6}" type="pres">
      <dgm:prSet presAssocID="{6A274D54-2D44-40F6-943B-08C2655A59BB}" presName="spacer" presStyleCnt="0"/>
      <dgm:spPr/>
    </dgm:pt>
    <dgm:pt modelId="{49CB0A5D-6BFC-4204-A7BD-3D22938F769C}" type="pres">
      <dgm:prSet presAssocID="{8CD8E4B3-9F5B-4DF7-BECD-CDBFDF6138E9}" presName="parentText" presStyleLbl="node1" presStyleIdx="3" presStyleCnt="5">
        <dgm:presLayoutVars>
          <dgm:chMax val="0"/>
          <dgm:bulletEnabled val="1"/>
        </dgm:presLayoutVars>
      </dgm:prSet>
      <dgm:spPr/>
      <dgm:t>
        <a:bodyPr/>
        <a:lstStyle/>
        <a:p>
          <a:endParaRPr lang="en-US"/>
        </a:p>
      </dgm:t>
    </dgm:pt>
    <dgm:pt modelId="{0E7FF316-4FC4-4266-9A25-79E425A4644C}" type="pres">
      <dgm:prSet presAssocID="{69E746E1-7C04-48E0-BEBB-BBEF26A6084A}" presName="spacer" presStyleCnt="0"/>
      <dgm:spPr/>
    </dgm:pt>
    <dgm:pt modelId="{FC34EEB2-112A-428A-AFF5-452405752CF2}" type="pres">
      <dgm:prSet presAssocID="{F49D03E1-9D8A-4B90-8CE1-A00BAA05E7D2}" presName="parentText" presStyleLbl="node1" presStyleIdx="4" presStyleCnt="5">
        <dgm:presLayoutVars>
          <dgm:chMax val="0"/>
          <dgm:bulletEnabled val="1"/>
        </dgm:presLayoutVars>
      </dgm:prSet>
      <dgm:spPr/>
      <dgm:t>
        <a:bodyPr/>
        <a:lstStyle/>
        <a:p>
          <a:endParaRPr lang="en-US"/>
        </a:p>
      </dgm:t>
    </dgm:pt>
  </dgm:ptLst>
  <dgm:cxnLst>
    <dgm:cxn modelId="{D0282B11-523B-461E-95BE-9ACBDB8A3517}" srcId="{353FA8BA-FC2D-4D96-90FF-06F8AB123A3C}" destId="{53AFBA61-AAE4-4F01-9E1A-5AFBA896C47D}" srcOrd="1" destOrd="0" parTransId="{615BC2E8-B77E-4ED9-8EFE-583F4980057F}" sibTransId="{72D58605-96D7-43EE-AF6D-5B2A58EA827B}"/>
    <dgm:cxn modelId="{CB29CC00-EF5C-4EAA-A94A-03D2E61299CC}" type="presOf" srcId="{353FA8BA-FC2D-4D96-90FF-06F8AB123A3C}" destId="{4285E7FD-78A8-4875-BDE9-779917C63AF0}" srcOrd="0" destOrd="0" presId="urn:microsoft.com/office/officeart/2005/8/layout/vList2"/>
    <dgm:cxn modelId="{D0CFD79D-CE7A-4791-B8DB-E77C635F1160}" srcId="{353FA8BA-FC2D-4D96-90FF-06F8AB123A3C}" destId="{8CD8E4B3-9F5B-4DF7-BECD-CDBFDF6138E9}" srcOrd="3" destOrd="0" parTransId="{DE570028-14AE-4370-A5CB-F3BF7542D3AE}" sibTransId="{69E746E1-7C04-48E0-BEBB-BBEF26A6084A}"/>
    <dgm:cxn modelId="{9BECE81B-6D3C-4F49-8376-D7E0F795DA23}" srcId="{353FA8BA-FC2D-4D96-90FF-06F8AB123A3C}" destId="{F49D03E1-9D8A-4B90-8CE1-A00BAA05E7D2}" srcOrd="4" destOrd="0" parTransId="{BDACA1A4-FE32-429A-86B0-DED430D9D786}" sibTransId="{C6A285AA-87B0-463A-8616-3D48E52F1C5C}"/>
    <dgm:cxn modelId="{49731546-4D82-4B89-B19D-C1A486BAD17E}" type="presOf" srcId="{53AFBA61-AAE4-4F01-9E1A-5AFBA896C47D}" destId="{6F16261D-EE69-4ED4-81EA-1278D3765D69}" srcOrd="0" destOrd="0" presId="urn:microsoft.com/office/officeart/2005/8/layout/vList2"/>
    <dgm:cxn modelId="{0DC744F9-2E1B-4F80-8FC9-275B6F227700}" type="presOf" srcId="{F49D03E1-9D8A-4B90-8CE1-A00BAA05E7D2}" destId="{FC34EEB2-112A-428A-AFF5-452405752CF2}" srcOrd="0" destOrd="0" presId="urn:microsoft.com/office/officeart/2005/8/layout/vList2"/>
    <dgm:cxn modelId="{8036FB71-4A05-4DEB-AEDA-CCA2C2CBF6C8}" type="presOf" srcId="{22E9DA02-B3AD-4E79-A171-D545511937A1}" destId="{B0E98CE6-782F-44D0-BAC2-846BEF78908C}" srcOrd="0" destOrd="0" presId="urn:microsoft.com/office/officeart/2005/8/layout/vList2"/>
    <dgm:cxn modelId="{60B44E84-97F2-45CF-BA5B-97A06835BD54}" type="presOf" srcId="{8CD8E4B3-9F5B-4DF7-BECD-CDBFDF6138E9}" destId="{49CB0A5D-6BFC-4204-A7BD-3D22938F769C}" srcOrd="0" destOrd="0" presId="urn:microsoft.com/office/officeart/2005/8/layout/vList2"/>
    <dgm:cxn modelId="{3464EFE4-1EB9-48C5-8732-A282DEF190F3}" type="presOf" srcId="{5FBBCC3F-EA61-4D67-8D4D-7638CA7D4C5F}" destId="{2772909D-4918-4480-A505-AF5FD4A8C21D}" srcOrd="0" destOrd="0" presId="urn:microsoft.com/office/officeart/2005/8/layout/vList2"/>
    <dgm:cxn modelId="{4FC7897D-632D-45CC-9FBC-576ED3461F31}" srcId="{353FA8BA-FC2D-4D96-90FF-06F8AB123A3C}" destId="{22E9DA02-B3AD-4E79-A171-D545511937A1}" srcOrd="2" destOrd="0" parTransId="{25A283CF-076C-49FD-AE8F-6A9E1714805C}" sibTransId="{6A274D54-2D44-40F6-943B-08C2655A59BB}"/>
    <dgm:cxn modelId="{AD5BEA2B-69ED-48A4-8D15-A4FBF87F880B}" srcId="{353FA8BA-FC2D-4D96-90FF-06F8AB123A3C}" destId="{5FBBCC3F-EA61-4D67-8D4D-7638CA7D4C5F}" srcOrd="0" destOrd="0" parTransId="{FDBCD064-2533-4446-A428-8E5DB9AF22E9}" sibTransId="{BC64CF21-8058-4659-A7DE-384B6DB374E7}"/>
    <dgm:cxn modelId="{F3834791-EB5B-42B7-9227-F7ED78E0283A}" type="presParOf" srcId="{4285E7FD-78A8-4875-BDE9-779917C63AF0}" destId="{2772909D-4918-4480-A505-AF5FD4A8C21D}" srcOrd="0" destOrd="0" presId="urn:microsoft.com/office/officeart/2005/8/layout/vList2"/>
    <dgm:cxn modelId="{3A2C14FA-B8D9-46C4-9BB9-7DBC4E6482E9}" type="presParOf" srcId="{4285E7FD-78A8-4875-BDE9-779917C63AF0}" destId="{EFC1F01B-3907-47BE-9C67-E49A050E4025}" srcOrd="1" destOrd="0" presId="urn:microsoft.com/office/officeart/2005/8/layout/vList2"/>
    <dgm:cxn modelId="{9441FFBD-D87B-4B1D-86D7-AB325C10006A}" type="presParOf" srcId="{4285E7FD-78A8-4875-BDE9-779917C63AF0}" destId="{6F16261D-EE69-4ED4-81EA-1278D3765D69}" srcOrd="2" destOrd="0" presId="urn:microsoft.com/office/officeart/2005/8/layout/vList2"/>
    <dgm:cxn modelId="{27EA872C-F075-4614-93A6-BD12F989F906}" type="presParOf" srcId="{4285E7FD-78A8-4875-BDE9-779917C63AF0}" destId="{17955741-2613-4CA4-B4E0-DC2FAAECB7C4}" srcOrd="3" destOrd="0" presId="urn:microsoft.com/office/officeart/2005/8/layout/vList2"/>
    <dgm:cxn modelId="{773FC7F7-7FF8-469B-858E-13F3DAF9A969}" type="presParOf" srcId="{4285E7FD-78A8-4875-BDE9-779917C63AF0}" destId="{B0E98CE6-782F-44D0-BAC2-846BEF78908C}" srcOrd="4" destOrd="0" presId="urn:microsoft.com/office/officeart/2005/8/layout/vList2"/>
    <dgm:cxn modelId="{188EC1B3-BDD3-4AF6-8A0D-024C37C8BA37}" type="presParOf" srcId="{4285E7FD-78A8-4875-BDE9-779917C63AF0}" destId="{A3E53ED0-D3D9-4598-99CA-26C64D8643F6}" srcOrd="5" destOrd="0" presId="urn:microsoft.com/office/officeart/2005/8/layout/vList2"/>
    <dgm:cxn modelId="{E6914BC1-FE4F-4600-98AE-C72BFD1CA1DB}" type="presParOf" srcId="{4285E7FD-78A8-4875-BDE9-779917C63AF0}" destId="{49CB0A5D-6BFC-4204-A7BD-3D22938F769C}" srcOrd="6" destOrd="0" presId="urn:microsoft.com/office/officeart/2005/8/layout/vList2"/>
    <dgm:cxn modelId="{1E5EB243-84A9-4D08-97B6-6AAE63F3EF1C}" type="presParOf" srcId="{4285E7FD-78A8-4875-BDE9-779917C63AF0}" destId="{0E7FF316-4FC4-4266-9A25-79E425A4644C}" srcOrd="7" destOrd="0" presId="urn:microsoft.com/office/officeart/2005/8/layout/vList2"/>
    <dgm:cxn modelId="{CF8F875B-A655-49AC-A718-808262725615}" type="presParOf" srcId="{4285E7FD-78A8-4875-BDE9-779917C63AF0}" destId="{FC34EEB2-112A-428A-AFF5-452405752CF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F968B-DEFC-40BD-8C7F-45D1A0316385}">
      <dsp:nvSpPr>
        <dsp:cNvPr id="0" name=""/>
        <dsp:cNvSpPr/>
      </dsp:nvSpPr>
      <dsp:spPr>
        <a:xfrm>
          <a:off x="0" y="453039"/>
          <a:ext cx="7729728" cy="680400"/>
        </a:xfrm>
        <a:prstGeom prst="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7804A4-F92B-4CB9-B128-7C3EFCABAB19}">
      <dsp:nvSpPr>
        <dsp:cNvPr id="0" name=""/>
        <dsp:cNvSpPr/>
      </dsp:nvSpPr>
      <dsp:spPr>
        <a:xfrm>
          <a:off x="386486" y="54519"/>
          <a:ext cx="6715355" cy="79704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516" tIns="0" rIns="204516" bIns="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solidFill>
              <a:latin typeface="微软雅黑" pitchFamily="34" charset="-122"/>
              <a:ea typeface="微软雅黑" pitchFamily="34" charset="-122"/>
            </a:rPr>
            <a:t>准确的关键字</a:t>
          </a:r>
          <a:endParaRPr lang="en-US" sz="1800" kern="1200" dirty="0">
            <a:solidFill>
              <a:schemeClr val="tx1"/>
            </a:solidFill>
            <a:latin typeface="微软雅黑" pitchFamily="34" charset="-122"/>
            <a:ea typeface="微软雅黑" pitchFamily="34" charset="-122"/>
          </a:endParaRPr>
        </a:p>
      </dsp:txBody>
      <dsp:txXfrm>
        <a:off x="425394" y="93427"/>
        <a:ext cx="6637539" cy="719224"/>
      </dsp:txXfrm>
    </dsp:sp>
    <dsp:sp modelId="{F99A64D8-AE43-42A7-9F06-140F9B8CAFD4}">
      <dsp:nvSpPr>
        <dsp:cNvPr id="0" name=""/>
        <dsp:cNvSpPr/>
      </dsp:nvSpPr>
      <dsp:spPr>
        <a:xfrm>
          <a:off x="0" y="1677760"/>
          <a:ext cx="7729728" cy="680400"/>
        </a:xfrm>
        <a:prstGeom prst="rect">
          <a:avLst/>
        </a:prstGeom>
        <a:solidFill>
          <a:schemeClr val="lt1">
            <a:alpha val="90000"/>
            <a:hueOff val="0"/>
            <a:satOff val="0"/>
            <a:lumOff val="0"/>
            <a:alphaOff val="0"/>
          </a:schemeClr>
        </a:solidFill>
        <a:ln w="12700" cap="flat" cmpd="sng" algn="ctr">
          <a:solidFill>
            <a:schemeClr val="accent1">
              <a:shade val="80000"/>
              <a:hueOff val="4086"/>
              <a:satOff val="4306"/>
              <a:lumOff val="46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ADAC58-34D0-45BC-814F-45AA9E854A7D}">
      <dsp:nvSpPr>
        <dsp:cNvPr id="0" name=""/>
        <dsp:cNvSpPr/>
      </dsp:nvSpPr>
      <dsp:spPr>
        <a:xfrm>
          <a:off x="386486" y="1279239"/>
          <a:ext cx="6715355" cy="797040"/>
        </a:xfrm>
        <a:prstGeom prst="roundRect">
          <a:avLst/>
        </a:prstGeom>
        <a:solidFill>
          <a:schemeClr val="accent1">
            <a:shade val="80000"/>
            <a:hueOff val="4086"/>
            <a:satOff val="4306"/>
            <a:lumOff val="46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516" tIns="0" rIns="204516" bIns="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solidFill>
              <a:latin typeface="微软雅黑" pitchFamily="34" charset="-122"/>
              <a:ea typeface="微软雅黑" pitchFamily="34" charset="-122"/>
            </a:rPr>
            <a:t>方便软件研发的人员可以快速浏览标题以得到缺陷的信息</a:t>
          </a:r>
          <a:endParaRPr lang="en-US" sz="1800" kern="1200" dirty="0">
            <a:solidFill>
              <a:schemeClr val="tx1"/>
            </a:solidFill>
            <a:latin typeface="微软雅黑" pitchFamily="34" charset="-122"/>
            <a:ea typeface="微软雅黑" pitchFamily="34" charset="-122"/>
          </a:endParaRPr>
        </a:p>
      </dsp:txBody>
      <dsp:txXfrm>
        <a:off x="425394" y="1318147"/>
        <a:ext cx="6637539" cy="719224"/>
      </dsp:txXfrm>
    </dsp:sp>
    <dsp:sp modelId="{B18326F7-6EFD-43E2-887E-5D1386A84D92}">
      <dsp:nvSpPr>
        <dsp:cNvPr id="0" name=""/>
        <dsp:cNvSpPr/>
      </dsp:nvSpPr>
      <dsp:spPr>
        <a:xfrm>
          <a:off x="0" y="2902480"/>
          <a:ext cx="7729728" cy="680400"/>
        </a:xfrm>
        <a:prstGeom prst="rect">
          <a:avLst/>
        </a:prstGeom>
        <a:solidFill>
          <a:schemeClr val="lt1">
            <a:alpha val="90000"/>
            <a:hueOff val="0"/>
            <a:satOff val="0"/>
            <a:lumOff val="0"/>
            <a:alphaOff val="0"/>
          </a:schemeClr>
        </a:solidFill>
        <a:ln w="12700" cap="flat" cmpd="sng" algn="ctr">
          <a:solidFill>
            <a:schemeClr val="accent1">
              <a:shade val="80000"/>
              <a:hueOff val="8173"/>
              <a:satOff val="8613"/>
              <a:lumOff val="93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C1BDA8-DD7E-4C18-BB46-965752778169}">
      <dsp:nvSpPr>
        <dsp:cNvPr id="0" name=""/>
        <dsp:cNvSpPr/>
      </dsp:nvSpPr>
      <dsp:spPr>
        <a:xfrm>
          <a:off x="386486" y="2503960"/>
          <a:ext cx="6715355" cy="797040"/>
        </a:xfrm>
        <a:prstGeom prst="roundRect">
          <a:avLst/>
        </a:prstGeom>
        <a:solidFill>
          <a:schemeClr val="accent1">
            <a:shade val="80000"/>
            <a:hueOff val="8173"/>
            <a:satOff val="8613"/>
            <a:lumOff val="93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516" tIns="0" rIns="204516" bIns="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solidFill>
              <a:latin typeface="微软雅黑" pitchFamily="34" charset="-122"/>
              <a:ea typeface="微软雅黑" pitchFamily="34" charset="-122"/>
            </a:rPr>
            <a:t>方便参加缺陷会审会议的人员快速判定缺陷的对用户或工程团队的影响</a:t>
          </a:r>
          <a:endParaRPr lang="en-US" sz="1800" kern="1200" dirty="0">
            <a:solidFill>
              <a:schemeClr val="tx1"/>
            </a:solidFill>
            <a:latin typeface="微软雅黑" pitchFamily="34" charset="-122"/>
            <a:ea typeface="微软雅黑" pitchFamily="34" charset="-122"/>
          </a:endParaRPr>
        </a:p>
      </dsp:txBody>
      <dsp:txXfrm>
        <a:off x="425394" y="2542868"/>
        <a:ext cx="6637539" cy="719224"/>
      </dsp:txXfrm>
    </dsp:sp>
    <dsp:sp modelId="{23EA9A49-4A17-46A9-A81F-52FFB913AAA2}">
      <dsp:nvSpPr>
        <dsp:cNvPr id="0" name=""/>
        <dsp:cNvSpPr/>
      </dsp:nvSpPr>
      <dsp:spPr>
        <a:xfrm>
          <a:off x="0" y="4127200"/>
          <a:ext cx="7729728" cy="680400"/>
        </a:xfrm>
        <a:prstGeom prst="rect">
          <a:avLst/>
        </a:prstGeom>
        <a:solidFill>
          <a:schemeClr val="lt1">
            <a:alpha val="90000"/>
            <a:hueOff val="0"/>
            <a:satOff val="0"/>
            <a:lumOff val="0"/>
            <a:alphaOff val="0"/>
          </a:schemeClr>
        </a:solidFill>
        <a:ln w="12700" cap="flat" cmpd="sng" algn="ctr">
          <a:solidFill>
            <a:schemeClr val="accent1">
              <a:shade val="80000"/>
              <a:hueOff val="12259"/>
              <a:satOff val="12919"/>
              <a:lumOff val="14039"/>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7324B-B027-4606-A9D3-F0E1FBDBA298}">
      <dsp:nvSpPr>
        <dsp:cNvPr id="0" name=""/>
        <dsp:cNvSpPr/>
      </dsp:nvSpPr>
      <dsp:spPr>
        <a:xfrm>
          <a:off x="386486" y="3728680"/>
          <a:ext cx="6715355" cy="797040"/>
        </a:xfrm>
        <a:prstGeom prst="roundRect">
          <a:avLst/>
        </a:prstGeom>
        <a:solidFill>
          <a:schemeClr val="accent1">
            <a:shade val="80000"/>
            <a:hueOff val="12259"/>
            <a:satOff val="12919"/>
            <a:lumOff val="14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516" tIns="0" rIns="204516" bIns="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solidFill>
              <a:latin typeface="微软雅黑" pitchFamily="34" charset="-122"/>
              <a:ea typeface="微软雅黑" pitchFamily="34" charset="-122"/>
            </a:rPr>
            <a:t>提供恰到好处的信息，不宜过长</a:t>
          </a:r>
          <a:endParaRPr lang="en-US" sz="1800" kern="1200" dirty="0">
            <a:solidFill>
              <a:schemeClr val="tx1"/>
            </a:solidFill>
            <a:latin typeface="微软雅黑" pitchFamily="34" charset="-122"/>
            <a:ea typeface="微软雅黑" pitchFamily="34" charset="-122"/>
          </a:endParaRPr>
        </a:p>
      </dsp:txBody>
      <dsp:txXfrm>
        <a:off x="425394" y="3767588"/>
        <a:ext cx="6637539"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A83BF-37DB-4B95-93FA-98B99764F07B}">
      <dsp:nvSpPr>
        <dsp:cNvPr id="0" name=""/>
        <dsp:cNvSpPr/>
      </dsp:nvSpPr>
      <dsp:spPr>
        <a:xfrm>
          <a:off x="153381" y="673894"/>
          <a:ext cx="3608268" cy="112758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3750" tIns="60960" rIns="60960" bIns="6096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提供标题中不便展开描述的细节</a:t>
          </a:r>
          <a:endParaRPr lang="en-US" sz="1600" kern="1200" dirty="0">
            <a:latin typeface="微软雅黑" pitchFamily="34" charset="-122"/>
            <a:ea typeface="微软雅黑" pitchFamily="34" charset="-122"/>
          </a:endParaRPr>
        </a:p>
      </dsp:txBody>
      <dsp:txXfrm>
        <a:off x="153381" y="673894"/>
        <a:ext cx="3608268" cy="1127583"/>
      </dsp:txXfrm>
    </dsp:sp>
    <dsp:sp modelId="{6BB80128-70B4-47DB-84B7-66DEE5F0FB22}">
      <dsp:nvSpPr>
        <dsp:cNvPr id="0" name=""/>
        <dsp:cNvSpPr/>
      </dsp:nvSpPr>
      <dsp:spPr>
        <a:xfrm>
          <a:off x="3037" y="511021"/>
          <a:ext cx="789308" cy="1183962"/>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B9D082-C033-4272-A709-8D5A647739F6}">
      <dsp:nvSpPr>
        <dsp:cNvPr id="0" name=""/>
        <dsp:cNvSpPr/>
      </dsp:nvSpPr>
      <dsp:spPr>
        <a:xfrm>
          <a:off x="4094038" y="673894"/>
          <a:ext cx="3608268" cy="112758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3750" tIns="60960" rIns="60960" bIns="6096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交代必要的背景</a:t>
          </a:r>
          <a:endParaRPr lang="en-US" sz="1600" kern="1200" dirty="0">
            <a:latin typeface="微软雅黑" pitchFamily="34" charset="-122"/>
            <a:ea typeface="微软雅黑" pitchFamily="34" charset="-122"/>
          </a:endParaRPr>
        </a:p>
      </dsp:txBody>
      <dsp:txXfrm>
        <a:off x="4094038" y="673894"/>
        <a:ext cx="3608268" cy="1127583"/>
      </dsp:txXfrm>
    </dsp:sp>
    <dsp:sp modelId="{8B629CF6-A52A-4F74-B1AF-6CE1EE710C93}">
      <dsp:nvSpPr>
        <dsp:cNvPr id="0" name=""/>
        <dsp:cNvSpPr/>
      </dsp:nvSpPr>
      <dsp:spPr>
        <a:xfrm>
          <a:off x="3943694" y="511021"/>
          <a:ext cx="789308" cy="1183962"/>
        </a:xfrm>
        <a:prstGeom prst="rect">
          <a:avLst/>
        </a:prstGeom>
        <a:solidFill>
          <a:schemeClr val="accent1">
            <a:tint val="50000"/>
            <a:hueOff val="2803"/>
            <a:satOff val="-418"/>
            <a:lumOff val="17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4D15B7-E5FC-44FB-A808-CB4B5A5390F5}">
      <dsp:nvSpPr>
        <dsp:cNvPr id="0" name=""/>
        <dsp:cNvSpPr/>
      </dsp:nvSpPr>
      <dsp:spPr>
        <a:xfrm>
          <a:off x="153381" y="2093397"/>
          <a:ext cx="3608268" cy="112758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3750" tIns="60960" rIns="60960" bIns="6096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对缺陷进行精确详实的描述，避免歧义</a:t>
          </a:r>
          <a:endParaRPr lang="en-US" sz="1600" kern="1200" dirty="0">
            <a:latin typeface="微软雅黑" pitchFamily="34" charset="-122"/>
            <a:ea typeface="微软雅黑" pitchFamily="34" charset="-122"/>
          </a:endParaRPr>
        </a:p>
      </dsp:txBody>
      <dsp:txXfrm>
        <a:off x="153381" y="2093397"/>
        <a:ext cx="3608268" cy="1127583"/>
      </dsp:txXfrm>
    </dsp:sp>
    <dsp:sp modelId="{289E6BFF-988D-44F7-A29B-434B09BDF52F}">
      <dsp:nvSpPr>
        <dsp:cNvPr id="0" name=""/>
        <dsp:cNvSpPr/>
      </dsp:nvSpPr>
      <dsp:spPr>
        <a:xfrm>
          <a:off x="3037" y="1930523"/>
          <a:ext cx="789308" cy="1183962"/>
        </a:xfrm>
        <a:prstGeom prst="rect">
          <a:avLst/>
        </a:prstGeom>
        <a:solidFill>
          <a:schemeClr val="accent1">
            <a:tint val="50000"/>
            <a:hueOff val="5607"/>
            <a:satOff val="-837"/>
            <a:lumOff val="35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7FBBE2-1C2B-4B5D-8D29-33D5E6DF465F}">
      <dsp:nvSpPr>
        <dsp:cNvPr id="0" name=""/>
        <dsp:cNvSpPr/>
      </dsp:nvSpPr>
      <dsp:spPr>
        <a:xfrm>
          <a:off x="4094038" y="2093397"/>
          <a:ext cx="3608268" cy="112758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3750" tIns="60960" rIns="60960" bIns="6096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尽量使用客观平时的语言描述客观事实，不要加入过多个人感情色彩</a:t>
          </a:r>
          <a:endParaRPr lang="en-US" sz="1600" kern="1200" dirty="0">
            <a:latin typeface="微软雅黑" pitchFamily="34" charset="-122"/>
            <a:ea typeface="微软雅黑" pitchFamily="34" charset="-122"/>
          </a:endParaRPr>
        </a:p>
      </dsp:txBody>
      <dsp:txXfrm>
        <a:off x="4094038" y="2093397"/>
        <a:ext cx="3608268" cy="1127583"/>
      </dsp:txXfrm>
    </dsp:sp>
    <dsp:sp modelId="{25D13006-88E3-4F19-9DD7-26E97358D8C7}">
      <dsp:nvSpPr>
        <dsp:cNvPr id="0" name=""/>
        <dsp:cNvSpPr/>
      </dsp:nvSpPr>
      <dsp:spPr>
        <a:xfrm>
          <a:off x="3943694" y="1930523"/>
          <a:ext cx="789308" cy="1183962"/>
        </a:xfrm>
        <a:prstGeom prst="rect">
          <a:avLst/>
        </a:prstGeom>
        <a:solidFill>
          <a:schemeClr val="accent1">
            <a:tint val="50000"/>
            <a:hueOff val="8410"/>
            <a:satOff val="-1255"/>
            <a:lumOff val="53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2909D-4918-4480-A505-AF5FD4A8C21D}">
      <dsp:nvSpPr>
        <dsp:cNvPr id="0" name=""/>
        <dsp:cNvSpPr/>
      </dsp:nvSpPr>
      <dsp:spPr>
        <a:xfrm>
          <a:off x="0" y="0"/>
          <a:ext cx="7668768" cy="801704"/>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测试工程师发现缺陷时所测试的版本号</a:t>
          </a:r>
          <a:endParaRPr lang="en-US" sz="1600" kern="1200" dirty="0">
            <a:solidFill>
              <a:schemeClr val="tx1"/>
            </a:solidFill>
            <a:latin typeface="微软雅黑" pitchFamily="34" charset="-122"/>
            <a:ea typeface="微软雅黑" pitchFamily="34" charset="-122"/>
          </a:endParaRPr>
        </a:p>
      </dsp:txBody>
      <dsp:txXfrm>
        <a:off x="39136" y="39136"/>
        <a:ext cx="7590496" cy="723432"/>
      </dsp:txXfrm>
    </dsp:sp>
    <dsp:sp modelId="{6F16261D-EE69-4ED4-81EA-1278D3765D69}">
      <dsp:nvSpPr>
        <dsp:cNvPr id="0" name=""/>
        <dsp:cNvSpPr/>
      </dsp:nvSpPr>
      <dsp:spPr>
        <a:xfrm>
          <a:off x="0" y="815774"/>
          <a:ext cx="7668768" cy="801704"/>
        </a:xfrm>
        <a:prstGeom prst="roundRect">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开发工程师修复缺陷后生成的第一个版本的版本号</a:t>
          </a:r>
          <a:endParaRPr lang="en-US" sz="1600" kern="1200" dirty="0">
            <a:solidFill>
              <a:schemeClr val="tx1"/>
            </a:solidFill>
            <a:latin typeface="微软雅黑" pitchFamily="34" charset="-122"/>
            <a:ea typeface="微软雅黑" pitchFamily="34" charset="-122"/>
          </a:endParaRPr>
        </a:p>
      </dsp:txBody>
      <dsp:txXfrm>
        <a:off x="39136" y="854910"/>
        <a:ext cx="7590496" cy="723432"/>
      </dsp:txXfrm>
    </dsp:sp>
    <dsp:sp modelId="{B0E98CE6-782F-44D0-BAC2-846BEF78908C}">
      <dsp:nvSpPr>
        <dsp:cNvPr id="0" name=""/>
        <dsp:cNvSpPr/>
      </dsp:nvSpPr>
      <dsp:spPr>
        <a:xfrm>
          <a:off x="0" y="1631147"/>
          <a:ext cx="7668768" cy="801704"/>
        </a:xfrm>
        <a:prstGeom prst="roundRect">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测试工程师验证及关闭缺陷的版本号</a:t>
          </a:r>
          <a:endParaRPr lang="en-US" sz="1600" kern="1200" dirty="0">
            <a:solidFill>
              <a:schemeClr val="tx1"/>
            </a:solidFill>
            <a:latin typeface="微软雅黑" pitchFamily="34" charset="-122"/>
            <a:ea typeface="微软雅黑" pitchFamily="34" charset="-122"/>
          </a:endParaRPr>
        </a:p>
      </dsp:txBody>
      <dsp:txXfrm>
        <a:off x="39136" y="1670283"/>
        <a:ext cx="7590496" cy="723432"/>
      </dsp:txXfrm>
    </dsp:sp>
    <dsp:sp modelId="{49CB0A5D-6BFC-4204-A7BD-3D22938F769C}">
      <dsp:nvSpPr>
        <dsp:cNvPr id="0" name=""/>
        <dsp:cNvSpPr/>
      </dsp:nvSpPr>
      <dsp:spPr>
        <a:xfrm>
          <a:off x="0" y="2446520"/>
          <a:ext cx="7668768" cy="801704"/>
        </a:xfrm>
        <a:prstGeom prst="roundRect">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开发工程师的修复无效，需要将缺陷重新激活，需要记录重新激活的版本号</a:t>
          </a:r>
          <a:endParaRPr lang="en-US" sz="1600" kern="1200" dirty="0">
            <a:solidFill>
              <a:schemeClr val="tx1"/>
            </a:solidFill>
            <a:latin typeface="微软雅黑" pitchFamily="34" charset="-122"/>
            <a:ea typeface="微软雅黑" pitchFamily="34" charset="-122"/>
          </a:endParaRPr>
        </a:p>
      </dsp:txBody>
      <dsp:txXfrm>
        <a:off x="39136" y="2485656"/>
        <a:ext cx="7590496" cy="723432"/>
      </dsp:txXfrm>
    </dsp:sp>
    <dsp:sp modelId="{FC34EEB2-112A-428A-AFF5-452405752CF2}">
      <dsp:nvSpPr>
        <dsp:cNvPr id="0" name=""/>
        <dsp:cNvSpPr/>
      </dsp:nvSpPr>
      <dsp:spPr>
        <a:xfrm>
          <a:off x="0" y="3261893"/>
          <a:ext cx="7668768" cy="801704"/>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1"/>
              </a:solidFill>
              <a:latin typeface="微软雅黑" pitchFamily="34" charset="-122"/>
              <a:ea typeface="微软雅黑" pitchFamily="34" charset="-122"/>
            </a:rPr>
            <a:t>不能稳定复现的缺陷，在修复后需要测试工程师根据一定策略连续在若干个版本上验证，如果都没有复现这个缺陷，则需要记录所有进行过测试的版本的版本号</a:t>
          </a:r>
          <a:endParaRPr lang="en-US" sz="1600" kern="1200" dirty="0">
            <a:solidFill>
              <a:schemeClr val="tx1"/>
            </a:solidFill>
            <a:latin typeface="微软雅黑" pitchFamily="34" charset="-122"/>
            <a:ea typeface="微软雅黑" pitchFamily="34" charset="-122"/>
          </a:endParaRPr>
        </a:p>
      </dsp:txBody>
      <dsp:txXfrm>
        <a:off x="39136" y="3301029"/>
        <a:ext cx="7590496" cy="72343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6EDD5AE-1246-40DE-839C-AFF0B7D80796}" type="datetimeFigureOut">
              <a:rPr lang="zh-CN" altLang="en-US" smtClean="0"/>
              <a:pPr/>
              <a:t>2017/6/12</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2EFCB4D1-A160-4BEA-8673-7EB78D723BB5}" type="slidenum">
              <a:rPr lang="zh-CN" altLang="en-US" smtClean="0"/>
              <a:pPr/>
              <a:t>‹#›</a:t>
            </a:fld>
            <a:endParaRPr lang="zh-CN" altLang="en-US" dirty="0"/>
          </a:p>
        </p:txBody>
      </p:sp>
    </p:spTree>
    <p:extLst>
      <p:ext uri="{BB962C8B-B14F-4D97-AF65-F5344CB8AC3E}">
        <p14:creationId xmlns:p14="http://schemas.microsoft.com/office/powerpoint/2010/main" val="1781948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Lj0817:</a:t>
            </a:r>
            <a:r>
              <a:rPr lang="zh-CN" altLang="en-US" dirty="0" smtClean="0"/>
              <a:t>建议重点在缺陷报告如何填写？需要明确说明报告填写的具体内容和要求</a:t>
            </a:r>
            <a:endParaRPr lang="en-US" dirty="0"/>
          </a:p>
        </p:txBody>
      </p:sp>
      <p:sp>
        <p:nvSpPr>
          <p:cNvPr id="4" name="Slide Number Placeholder 3"/>
          <p:cNvSpPr>
            <a:spLocks noGrp="1"/>
          </p:cNvSpPr>
          <p:nvPr>
            <p:ph type="sldNum" sz="quarter" idx="10"/>
          </p:nvPr>
        </p:nvSpPr>
        <p:spPr/>
        <p:txBody>
          <a:bodyPr/>
          <a:lstStyle/>
          <a:p>
            <a:fld id="{2EFCB4D1-A160-4BEA-8673-7EB78D723BB5}" type="slidenum">
              <a:rPr lang="zh-CN" altLang="en-US" smtClean="0"/>
              <a:pPr/>
              <a:t>1</a:t>
            </a:fld>
            <a:endParaRPr lang="zh-CN" altLang="en-US"/>
          </a:p>
        </p:txBody>
      </p:sp>
    </p:spTree>
    <p:extLst>
      <p:ext uri="{BB962C8B-B14F-4D97-AF65-F5344CB8AC3E}">
        <p14:creationId xmlns:p14="http://schemas.microsoft.com/office/powerpoint/2010/main" val="244243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defRPr/>
            </a:pPr>
            <a:endParaRPr lang="en-US" dirty="0"/>
          </a:p>
        </p:txBody>
      </p:sp>
      <p:sp>
        <p:nvSpPr>
          <p:cNvPr id="108548" name="Slide Number Placeholder 3"/>
          <p:cNvSpPr>
            <a:spLocks noGrp="1"/>
          </p:cNvSpPr>
          <p:nvPr>
            <p:ph type="sldNum" sz="quarter" idx="5"/>
          </p:nvPr>
        </p:nvSpPr>
        <p:spPr>
          <a:noFill/>
        </p:spPr>
        <p:txBody>
          <a:bodyPr/>
          <a:lstStyle/>
          <a:p>
            <a:fld id="{59DF1A06-98F6-4E0B-993B-7BBBA128E6CA}" type="slidenum">
              <a:rPr lang="zh-CN" altLang="en-US" smtClean="0"/>
              <a:pPr/>
              <a:t>26</a:t>
            </a:fld>
            <a:endParaRPr lang="zh-CN" altLang="en-US" smtClean="0"/>
          </a:p>
        </p:txBody>
      </p:sp>
    </p:spTree>
    <p:extLst>
      <p:ext uri="{BB962C8B-B14F-4D97-AF65-F5344CB8AC3E}">
        <p14:creationId xmlns:p14="http://schemas.microsoft.com/office/powerpoint/2010/main" val="349640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p:sp>
      <p:sp>
        <p:nvSpPr>
          <p:cNvPr id="10957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altLang="zh-CN" dirty="0" smtClean="0"/>
          </a:p>
        </p:txBody>
      </p:sp>
      <p:sp>
        <p:nvSpPr>
          <p:cNvPr id="109572" name="Slide Number Placeholder 3"/>
          <p:cNvSpPr>
            <a:spLocks noGrp="1"/>
          </p:cNvSpPr>
          <p:nvPr>
            <p:ph type="sldNum" sz="quarter" idx="5"/>
          </p:nvPr>
        </p:nvSpPr>
        <p:spPr>
          <a:noFill/>
        </p:spPr>
        <p:txBody>
          <a:bodyPr/>
          <a:lstStyle/>
          <a:p>
            <a:fld id="{AE22F2D5-4606-4DBC-8CD2-539ECCA27DDD}" type="slidenum">
              <a:rPr lang="zh-CN" altLang="en-US" smtClean="0"/>
              <a:pPr/>
              <a:t>29</a:t>
            </a:fld>
            <a:endParaRPr lang="zh-CN" altLang="en-US" smtClean="0"/>
          </a:p>
        </p:txBody>
      </p:sp>
    </p:spTree>
    <p:extLst>
      <p:ext uri="{BB962C8B-B14F-4D97-AF65-F5344CB8AC3E}">
        <p14:creationId xmlns:p14="http://schemas.microsoft.com/office/powerpoint/2010/main" val="3823917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p:sp>
      <p:sp>
        <p:nvSpPr>
          <p:cNvPr id="11059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zh-CN" altLang="en-US" smtClean="0"/>
              <a:t>登录</a:t>
            </a:r>
            <a:r>
              <a:rPr lang="en-US" altLang="zh-CN" smtClean="0"/>
              <a:t>ALM</a:t>
            </a:r>
            <a:r>
              <a:rPr lang="zh-CN" altLang="en-US" smtClean="0"/>
              <a:t>演示缺陷管理的基本属性功能</a:t>
            </a:r>
          </a:p>
        </p:txBody>
      </p:sp>
      <p:sp>
        <p:nvSpPr>
          <p:cNvPr id="110596" name="Date Placeholder 3"/>
          <p:cNvSpPr>
            <a:spLocks noGrp="1"/>
          </p:cNvSpPr>
          <p:nvPr>
            <p:ph type="dt" sz="quarter" idx="1"/>
          </p:nvPr>
        </p:nvSpPr>
        <p:spPr>
          <a:noFill/>
        </p:spPr>
        <p:txBody>
          <a:bodyPr/>
          <a:lstStyle/>
          <a:p>
            <a:fld id="{1D405A4C-400C-4801-B11A-9D3A09CCAEDB}" type="datetime1">
              <a:rPr lang="zh-CN" altLang="en-US" smtClean="0"/>
              <a:pPr/>
              <a:t>2017/6/12</a:t>
            </a:fld>
            <a:endParaRPr lang="zh-CN" altLang="en-US" sz="1200" smtClean="0"/>
          </a:p>
        </p:txBody>
      </p:sp>
      <p:sp>
        <p:nvSpPr>
          <p:cNvPr id="110597" name="Slide Number Placeholder 4"/>
          <p:cNvSpPr>
            <a:spLocks noGrp="1"/>
          </p:cNvSpPr>
          <p:nvPr>
            <p:ph type="sldNum" sz="quarter" idx="5"/>
          </p:nvPr>
        </p:nvSpPr>
        <p:spPr>
          <a:noFill/>
        </p:spPr>
        <p:txBody>
          <a:bodyPr/>
          <a:lstStyle/>
          <a:p>
            <a:fld id="{3F234648-55F3-4DAD-9D62-2E95CC899953}" type="slidenum">
              <a:rPr lang="zh-CN" altLang="en-US" smtClean="0"/>
              <a:pPr/>
              <a:t>30</a:t>
            </a:fld>
            <a:endParaRPr lang="zh-CN" altLang="en-US" sz="1200" smtClean="0"/>
          </a:p>
        </p:txBody>
      </p:sp>
    </p:spTree>
    <p:extLst>
      <p:ext uri="{BB962C8B-B14F-4D97-AF65-F5344CB8AC3E}">
        <p14:creationId xmlns:p14="http://schemas.microsoft.com/office/powerpoint/2010/main" val="4226724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370637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7824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007637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ue divider slide">
    <p:bg>
      <p:bgRef idx="1001">
        <a:schemeClr val="bg2"/>
      </p:bgRef>
    </p:bg>
    <p:spTree>
      <p:nvGrpSpPr>
        <p:cNvPr id="1" name=""/>
        <p:cNvGrpSpPr/>
        <p:nvPr/>
      </p:nvGrpSpPr>
      <p:grpSpPr>
        <a:xfrm>
          <a:off x="0" y="0"/>
          <a:ext cx="0" cy="0"/>
          <a:chOff x="0" y="0"/>
          <a:chExt cx="0" cy="0"/>
        </a:xfrm>
      </p:grpSpPr>
      <p:pic>
        <p:nvPicPr>
          <p:cNvPr id="3" name="Picture 4" descr="HP_White_RGB_150_SM.png"/>
          <p:cNvPicPr>
            <a:picLocks noChangeAspect="1"/>
          </p:cNvPicPr>
          <p:nvPr userDrawn="1"/>
        </p:nvPicPr>
        <p:blipFill>
          <a:blip r:embed="rId3" cstate="print"/>
          <a:srcRect/>
          <a:stretch>
            <a:fillRect/>
          </a:stretch>
        </p:blipFill>
        <p:spPr bwMode="auto">
          <a:xfrm>
            <a:off x="8505825" y="6046788"/>
            <a:ext cx="484188" cy="484187"/>
          </a:xfrm>
          <a:prstGeom prst="rect">
            <a:avLst/>
          </a:prstGeom>
          <a:noFill/>
          <a:ln w="9525">
            <a:noFill/>
            <a:miter lim="800000"/>
            <a:headEnd/>
            <a:tailEnd/>
          </a:ln>
        </p:spPr>
      </p:pic>
      <p:sp>
        <p:nvSpPr>
          <p:cNvPr id="4" name="TextBox 3"/>
          <p:cNvSpPr txBox="1"/>
          <p:nvPr userDrawn="1"/>
        </p:nvSpPr>
        <p:spPr>
          <a:xfrm>
            <a:off x="533400" y="6345238"/>
            <a:ext cx="8012113" cy="304800"/>
          </a:xfrm>
          <a:prstGeom prst="rect">
            <a:avLst/>
          </a:prstGeom>
          <a:noFill/>
        </p:spPr>
        <p:txBody>
          <a:bodyPr lIns="0"/>
          <a:lstStyle/>
          <a:p>
            <a:pPr defTabSz="457200">
              <a:defRPr/>
            </a:pPr>
            <a:r>
              <a:rPr lang="zh-CN" altLang="en-US" sz="700">
                <a:solidFill>
                  <a:schemeClr val="bg1"/>
                </a:solidFill>
                <a:latin typeface="HP Simplified" charset="-122"/>
                <a:ea typeface="HP Simplified" charset="-122"/>
              </a:rPr>
              <a:t>惠普国际软件人才基地教材</a:t>
            </a:r>
            <a:endParaRPr lang="en-US" sz="700">
              <a:solidFill>
                <a:schemeClr val="bg1"/>
              </a:solidFill>
              <a:latin typeface="HP Simplified" charset="-122"/>
              <a:ea typeface="HP Simplified" charset="-122"/>
            </a:endParaRPr>
          </a:p>
        </p:txBody>
      </p:sp>
      <p:sp>
        <p:nvSpPr>
          <p:cNvPr id="16" name="Title 1"/>
          <p:cNvSpPr>
            <a:spLocks noGrp="1"/>
          </p:cNvSpPr>
          <p:nvPr>
            <p:ph type="ctrTitle"/>
          </p:nvPr>
        </p:nvSpPr>
        <p:spPr bwMode="black">
          <a:xfrm>
            <a:off x="329184" y="317771"/>
            <a:ext cx="7222352" cy="2675604"/>
          </a:xfrm>
          <a:prstGeom prst="rect">
            <a:avLst/>
          </a:prstGeom>
        </p:spPr>
        <p:txBody>
          <a:bodyPr lIns="0" tIns="0" rIns="0" bIns="0" anchor="t">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altLang="zh-CN" noProof="0" smtClean="0"/>
              <a:t>Click to edit Master title style</a:t>
            </a:r>
            <a:endParaRPr lang="en-US" noProof="0" dirty="0"/>
          </a:p>
        </p:txBody>
      </p:sp>
    </p:spTree>
    <p:extLst>
      <p:ext uri="{BB962C8B-B14F-4D97-AF65-F5344CB8AC3E}">
        <p14:creationId xmlns:p14="http://schemas.microsoft.com/office/powerpoint/2010/main" val="39889722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067060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646102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0303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761038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39920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782597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5472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008488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2616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699507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9321871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0969538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98861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3974811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507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4025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25046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48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82517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6347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图片 5"/>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35773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latin typeface="微软雅黑" panose="020B0503020204020204" pitchFamily="34" charset="-122"/>
                <a:ea typeface="微软雅黑" panose="020B0503020204020204" pitchFamily="34" charset="-122"/>
              </a:defRPr>
            </a:lvl1pPr>
          </a:lstStyle>
          <a:p>
            <a:pPr>
              <a:defRPr/>
            </a:pPr>
            <a:endParaRPr lang="en-US" altLang="en-US" dirty="0"/>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8432759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black">
          <a:xfrm>
            <a:off x="2339752" y="3068960"/>
            <a:ext cx="4896544" cy="649288"/>
          </a:xfrm>
          <a:prstGeom prst="rect">
            <a:avLst/>
          </a:prstGeom>
          <a:ln>
            <a:noFill/>
          </a:ln>
        </p:spPr>
        <p:txBody>
          <a:bodyPr lIns="0" tIns="0" rIns="0" bIns="0"/>
          <a:lstStyle>
            <a:lvl1pPr algn="l" defTabSz="457200" rtl="0" eaLnBrk="1" latinLnBrk="0" hangingPunct="1">
              <a:lnSpc>
                <a:spcPct val="90000"/>
              </a:lnSpc>
              <a:spcBef>
                <a:spcPct val="0"/>
              </a:spcBef>
              <a:spcAft>
                <a:spcPts val="0"/>
              </a:spcAft>
              <a:buNone/>
              <a:defRPr lang="en-GB" sz="4000" b="1" i="0" kern="1200" spc="-100" baseline="0">
                <a:solidFill>
                  <a:schemeClr val="bg1"/>
                </a:solidFill>
                <a:latin typeface="HP Simplified" pitchFamily="34" charset="0"/>
                <a:ea typeface="+mj-ea"/>
                <a:cs typeface="HP Simplified" pitchFamily="34" charset="0"/>
              </a:defRPr>
            </a:lvl1pPr>
          </a:lstStyle>
          <a:p>
            <a:pPr marL="0" lvl="1">
              <a:buFont typeface="Arial" pitchFamily="34" charset="0"/>
              <a:buNone/>
              <a:defRPr/>
            </a:pPr>
            <a:r>
              <a:rPr lang="en-US" altLang="zh-CN" sz="4800" b="1" kern="0" dirty="0">
                <a:solidFill>
                  <a:sysClr val="windowText" lastClr="000000"/>
                </a:solidFill>
                <a:latin typeface="微软雅黑" panose="020B0503020204020204" pitchFamily="34" charset="-122"/>
                <a:ea typeface="微软雅黑" panose="020B0503020204020204" pitchFamily="34" charset="-122"/>
              </a:rPr>
              <a:t>5.3 </a:t>
            </a:r>
            <a:r>
              <a:rPr lang="zh-CN" altLang="zh-CN" sz="4800" b="1" kern="0" dirty="0">
                <a:solidFill>
                  <a:sysClr val="windowText" lastClr="000000"/>
                </a:solidFill>
                <a:latin typeface="微软雅黑" panose="020B0503020204020204" pitchFamily="34" charset="-122"/>
                <a:ea typeface="微软雅黑" panose="020B0503020204020204" pitchFamily="34" charset="-122"/>
              </a:rPr>
              <a:t>软件</a:t>
            </a:r>
            <a:r>
              <a:rPr lang="zh-CN" altLang="en-US" sz="4800" b="1" kern="0" dirty="0">
                <a:solidFill>
                  <a:sysClr val="windowText" lastClr="000000"/>
                </a:solidFill>
                <a:latin typeface="微软雅黑" panose="020B0503020204020204" pitchFamily="34" charset="-122"/>
                <a:ea typeface="微软雅黑" panose="020B0503020204020204" pitchFamily="34" charset="-122"/>
              </a:rPr>
              <a:t>缺陷报告</a:t>
            </a:r>
            <a:endParaRPr lang="en-US" sz="4800" b="1" kern="0" dirty="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noChangeArrowheads="1"/>
          </p:cNvSpPr>
          <p:nvPr>
            <p:ph type="title"/>
          </p:nvPr>
        </p:nvSpPr>
        <p:spPr>
          <a:xfrm>
            <a:off x="-1188640" y="65088"/>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26627"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精确</a:t>
            </a:r>
            <a:r>
              <a:rPr lang="zh-CN" altLang="en-US" sz="2400" dirty="0" smtClean="0">
                <a:solidFill>
                  <a:srgbClr val="0096D6"/>
                </a:solidFill>
                <a:latin typeface="微软雅黑" panose="020B0503020204020204" pitchFamily="34" charset="-122"/>
                <a:ea typeface="微软雅黑" panose="020B0503020204020204" pitchFamily="34" charset="-122"/>
              </a:rPr>
              <a:t>的问题描述</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sp>
        <p:nvSpPr>
          <p:cNvPr id="26628" name="Text Box 4"/>
          <p:cNvSpPr txBox="1">
            <a:spLocks noChangeArrowheads="1"/>
          </p:cNvSpPr>
          <p:nvPr/>
        </p:nvSpPr>
        <p:spPr bwMode="auto">
          <a:xfrm>
            <a:off x="409575" y="1609725"/>
            <a:ext cx="24558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b="1" dirty="0">
                <a:solidFill>
                  <a:schemeClr val="tx2"/>
                </a:solidFill>
                <a:latin typeface="微软雅黑" panose="020B0503020204020204" pitchFamily="34" charset="-122"/>
                <a:ea typeface="微软雅黑" panose="020B0503020204020204" pitchFamily="34" charset="-122"/>
                <a:sym typeface="HP Simplified" pitchFamily="34" charset="0"/>
              </a:rPr>
              <a:t>如何精确的描述缺陷</a:t>
            </a:r>
            <a:endParaRPr lang="en-US" altLang="en-US" b="1" dirty="0">
              <a:solidFill>
                <a:schemeClr val="tx2"/>
              </a:solidFill>
              <a:latin typeface="微软雅黑" panose="020B0503020204020204" pitchFamily="34" charset="-122"/>
              <a:ea typeface="微软雅黑" panose="020B0503020204020204" pitchFamily="34" charset="-122"/>
              <a:sym typeface="HP Simplified" pitchFamily="34" charset="0"/>
            </a:endParaRPr>
          </a:p>
          <a:p>
            <a:pPr eaLnBrk="1" hangingPunct="1">
              <a:buFont typeface="Arial" panose="020B0604020202020204" pitchFamily="34" charset="0"/>
              <a:buAutoNum type="arabicPeriod"/>
            </a:pPr>
            <a:endParaRPr lang="en-US" altLang="en-US" dirty="0">
              <a:sym typeface="HP Simplified" pitchFamily="34" charset="0"/>
            </a:endParaRPr>
          </a:p>
          <a:p>
            <a:pPr eaLnBrk="1" hangingPunct="1">
              <a:buFont typeface="Arial" panose="020B0604020202020204" pitchFamily="34" charset="0"/>
              <a:buNone/>
            </a:pPr>
            <a:endParaRPr lang="en-US" altLang="en-US" dirty="0">
              <a:sym typeface="HP Simplified" pitchFamily="34" charset="0"/>
            </a:endParaRPr>
          </a:p>
        </p:txBody>
      </p:sp>
      <p:graphicFrame>
        <p:nvGraphicFramePr>
          <p:cNvPr id="2" name="Diagram 1"/>
          <p:cNvGraphicFramePr/>
          <p:nvPr/>
        </p:nvGraphicFramePr>
        <p:xfrm>
          <a:off x="768096" y="2021372"/>
          <a:ext cx="7705344" cy="3732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444469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noChangeArrowheads="1"/>
          </p:cNvSpPr>
          <p:nvPr>
            <p:ph type="title"/>
          </p:nvPr>
        </p:nvSpPr>
        <p:spPr>
          <a:xfrm>
            <a:off x="-882650" y="13855"/>
            <a:ext cx="6324600" cy="762000"/>
          </a:xfrm>
        </p:spPr>
        <p:txBody>
          <a:bodyPr/>
          <a:lstStyle/>
          <a:p>
            <a:r>
              <a:rPr lang="en-US" altLang="en-US" dirty="0" smtClean="0">
                <a:solidFill>
                  <a:schemeClr val="tx1"/>
                </a:solidFill>
              </a:rPr>
              <a:t>5.3.2</a:t>
            </a:r>
            <a:r>
              <a:rPr lang="zh-CN" altLang="en-US" dirty="0" smtClean="0">
                <a:solidFill>
                  <a:schemeClr val="tx1"/>
                </a:solidFill>
                <a:sym typeface="宋体" pitchFamily="2" charset="-122"/>
              </a:rPr>
              <a:t>缺陷</a:t>
            </a:r>
            <a:r>
              <a:rPr lang="zh-CN" altLang="en-US" dirty="0">
                <a:solidFill>
                  <a:schemeClr val="tx1"/>
                </a:solidFill>
                <a:sym typeface="宋体" pitchFamily="2" charset="-122"/>
              </a:rPr>
              <a:t>报告撰写标准</a:t>
            </a:r>
            <a:endParaRPr lang="en-US" altLang="en-US" dirty="0" smtClean="0">
              <a:solidFill>
                <a:schemeClr val="tx1"/>
              </a:solidFill>
              <a:latin typeface="微软雅黑" panose="020B0503020204020204" pitchFamily="34" charset="-122"/>
              <a:ea typeface="微软雅黑" panose="020B0503020204020204" pitchFamily="34" charset="-122"/>
            </a:endParaRPr>
          </a:p>
        </p:txBody>
      </p:sp>
      <p:sp>
        <p:nvSpPr>
          <p:cNvPr id="27651"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精确</a:t>
            </a:r>
            <a:r>
              <a:rPr lang="zh-CN" altLang="en-US" sz="2400" dirty="0" smtClean="0">
                <a:solidFill>
                  <a:srgbClr val="0096D6"/>
                </a:solidFill>
                <a:latin typeface="微软雅黑" panose="020B0503020204020204" pitchFamily="34" charset="-122"/>
                <a:ea typeface="微软雅黑" panose="020B0503020204020204" pitchFamily="34" charset="-122"/>
              </a:rPr>
              <a:t>的问题描述</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sp>
        <p:nvSpPr>
          <p:cNvPr id="27652" name="Subtitle 1"/>
          <p:cNvSpPr txBox="1">
            <a:spLocks noChangeArrowheads="1"/>
          </p:cNvSpPr>
          <p:nvPr/>
        </p:nvSpPr>
        <p:spPr bwMode="auto">
          <a:xfrm>
            <a:off x="1066800" y="1916113"/>
            <a:ext cx="2071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400"/>
              </a:spcAft>
              <a:buSzPct val="100000"/>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sym typeface="HP Simplified" pitchFamily="34" charset="0"/>
              </a:rPr>
              <a:t>较好的缺陷说明</a:t>
            </a:r>
            <a:endParaRPr lang="en-US" altLang="en-US">
              <a:solidFill>
                <a:schemeClr val="tx2"/>
              </a:solidFill>
              <a:latin typeface="微软雅黑" panose="020B0503020204020204" pitchFamily="34" charset="-122"/>
              <a:ea typeface="微软雅黑" panose="020B0503020204020204" pitchFamily="34" charset="-122"/>
              <a:sym typeface="HP Simplified" pitchFamily="34" charset="0"/>
            </a:endParaRPr>
          </a:p>
        </p:txBody>
      </p:sp>
      <p:sp>
        <p:nvSpPr>
          <p:cNvPr id="27653" name="Subtitle 1"/>
          <p:cNvSpPr txBox="1">
            <a:spLocks noChangeArrowheads="1"/>
          </p:cNvSpPr>
          <p:nvPr/>
        </p:nvSpPr>
        <p:spPr bwMode="auto">
          <a:xfrm>
            <a:off x="5441950" y="1881188"/>
            <a:ext cx="2070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400"/>
              </a:spcAft>
              <a:buSzPct val="100000"/>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sym typeface="HP Simplified" pitchFamily="34" charset="0"/>
              </a:rPr>
              <a:t>较差的缺陷说明</a:t>
            </a:r>
            <a:endParaRPr lang="en-US" altLang="en-US">
              <a:solidFill>
                <a:schemeClr val="tx2"/>
              </a:solidFill>
              <a:latin typeface="微软雅黑" panose="020B0503020204020204" pitchFamily="34" charset="-122"/>
              <a:ea typeface="微软雅黑" panose="020B0503020204020204" pitchFamily="34" charset="-122"/>
              <a:sym typeface="HP Simplified" pitchFamily="34" charset="0"/>
            </a:endParaRPr>
          </a:p>
        </p:txBody>
      </p:sp>
      <p:pic>
        <p:nvPicPr>
          <p:cNvPr id="7" name="Picture 3"/>
          <p:cNvPicPr>
            <a:picLocks noChangeAspect="1" noChangeArrowheads="1"/>
          </p:cNvPicPr>
          <p:nvPr/>
        </p:nvPicPr>
        <p:blipFill>
          <a:blip r:embed="rId2" cstate="print">
            <a:extLst/>
          </a:blip>
          <a:srcRect/>
          <a:stretch>
            <a:fillRect/>
          </a:stretch>
        </p:blipFill>
        <p:spPr bwMode="auto">
          <a:xfrm rot="441038">
            <a:off x="573020" y="2983939"/>
            <a:ext cx="3514745" cy="280444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8" name="Picture 4"/>
          <p:cNvPicPr>
            <a:picLocks noChangeAspect="1" noChangeArrowheads="1"/>
          </p:cNvPicPr>
          <p:nvPr/>
        </p:nvPicPr>
        <p:blipFill>
          <a:blip r:embed="rId3" cstate="print">
            <a:extLst/>
          </a:blip>
          <a:srcRect/>
          <a:stretch>
            <a:fillRect/>
          </a:stretch>
        </p:blipFill>
        <p:spPr bwMode="auto">
          <a:xfrm rot="224212">
            <a:off x="4718982" y="2996262"/>
            <a:ext cx="4158541" cy="261313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1619661738"/>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noChangeArrowheads="1"/>
          </p:cNvSpPr>
          <p:nvPr>
            <p:ph type="title"/>
          </p:nvPr>
        </p:nvSpPr>
        <p:spPr>
          <a:xfrm>
            <a:off x="-1260648" y="46182"/>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28675" name="Subtitle 1"/>
          <p:cNvSpPr>
            <a:spLocks noGrp="1" noChangeArrowheads="1"/>
          </p:cNvSpPr>
          <p:nvPr>
            <p:ph type="subTitle" idx="4294967295"/>
          </p:nvPr>
        </p:nvSpPr>
        <p:spPr>
          <a:xfrm>
            <a:off x="0" y="965200"/>
            <a:ext cx="8116888" cy="368300"/>
          </a:xfrm>
        </p:spPr>
        <p:txBody>
          <a:bodyPr/>
          <a:lstStyle/>
          <a:p>
            <a:pPr marL="0" indent="0" eaLnBrk="1" hangingPunct="1"/>
            <a:r>
              <a:rPr lang="en-US" altLang="en-US" sz="2400" dirty="0" smtClean="0">
                <a:solidFill>
                  <a:srgbClr val="0096D6"/>
                </a:solidFill>
                <a:latin typeface="微软雅黑" panose="020B0503020204020204" pitchFamily="34" charset="-122"/>
                <a:ea typeface="微软雅黑" panose="020B0503020204020204" pitchFamily="34" charset="-122"/>
              </a:rPr>
              <a:t> </a:t>
            </a:r>
            <a:r>
              <a:rPr lang="zh-CN" altLang="en-US" sz="2400" dirty="0" smtClean="0">
                <a:solidFill>
                  <a:srgbClr val="0096D6"/>
                </a:solidFill>
                <a:latin typeface="微软雅黑" panose="020B0503020204020204" pitchFamily="34" charset="-122"/>
                <a:ea typeface="微软雅黑" panose="020B0503020204020204" pitchFamily="34" charset="-122"/>
              </a:rPr>
              <a:t>确认缺陷版本号</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sp>
        <p:nvSpPr>
          <p:cNvPr id="28676" name="Text Box 4"/>
          <p:cNvSpPr txBox="1">
            <a:spLocks noChangeArrowheads="1"/>
          </p:cNvSpPr>
          <p:nvPr/>
        </p:nvSpPr>
        <p:spPr bwMode="auto">
          <a:xfrm>
            <a:off x="425450" y="1435100"/>
            <a:ext cx="7718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b="1" dirty="0">
                <a:solidFill>
                  <a:schemeClr val="tx2"/>
                </a:solidFill>
                <a:latin typeface="微软雅黑" panose="020B0503020204020204" pitchFamily="34" charset="-122"/>
                <a:ea typeface="微软雅黑" panose="020B0503020204020204" pitchFamily="34" charset="-122"/>
                <a:sym typeface="HP Simplified" pitchFamily="34" charset="0"/>
              </a:rPr>
              <a:t>版本号应包括的信息</a:t>
            </a:r>
            <a:endParaRPr lang="en-US" altLang="en-US" b="1" dirty="0">
              <a:solidFill>
                <a:schemeClr val="tx2"/>
              </a:solidFill>
              <a:latin typeface="微软雅黑" panose="020B0503020204020204" pitchFamily="34" charset="-122"/>
              <a:ea typeface="微软雅黑" panose="020B0503020204020204" pitchFamily="34" charset="-122"/>
              <a:sym typeface="HP Simplified" pitchFamily="34" charset="0"/>
            </a:endParaRPr>
          </a:p>
          <a:p>
            <a:pPr eaLnBrk="1" hangingPunct="1">
              <a:buFont typeface="Arial" panose="020B0604020202020204" pitchFamily="34" charset="0"/>
              <a:buNone/>
            </a:pPr>
            <a:endParaRPr lang="en-US" altLang="en-US" dirty="0">
              <a:sym typeface="HP Simplified" pitchFamily="34" charset="0"/>
            </a:endParaRPr>
          </a:p>
        </p:txBody>
      </p:sp>
      <p:graphicFrame>
        <p:nvGraphicFramePr>
          <p:cNvPr id="3" name="Diagram 2"/>
          <p:cNvGraphicFramePr/>
          <p:nvPr/>
        </p:nvGraphicFramePr>
        <p:xfrm>
          <a:off x="621792" y="1905127"/>
          <a:ext cx="766876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95874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noChangeArrowheads="1"/>
          </p:cNvSpPr>
          <p:nvPr>
            <p:ph type="title"/>
          </p:nvPr>
        </p:nvSpPr>
        <p:spPr>
          <a:xfrm>
            <a:off x="-1188640" y="23812"/>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29699"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简明</a:t>
            </a:r>
            <a:r>
              <a:rPr lang="zh-CN" altLang="en-US" sz="2400" dirty="0" smtClean="0">
                <a:solidFill>
                  <a:srgbClr val="0096D6"/>
                </a:solidFill>
                <a:latin typeface="微软雅黑" panose="020B0503020204020204" pitchFamily="34" charset="-122"/>
                <a:ea typeface="微软雅黑" panose="020B0503020204020204" pitchFamily="34" charset="-122"/>
              </a:rPr>
              <a:t>的复现步骤</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sp>
        <p:nvSpPr>
          <p:cNvPr id="29700" name="Text Box 4"/>
          <p:cNvSpPr txBox="1">
            <a:spLocks noChangeArrowheads="1"/>
          </p:cNvSpPr>
          <p:nvPr/>
        </p:nvSpPr>
        <p:spPr bwMode="auto">
          <a:xfrm>
            <a:off x="438150" y="1512888"/>
            <a:ext cx="7992894"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b="1" dirty="0">
                <a:solidFill>
                  <a:schemeClr val="tx2"/>
                </a:solidFill>
                <a:latin typeface="微软雅黑" panose="020B0503020204020204" pitchFamily="34" charset="-122"/>
                <a:ea typeface="微软雅黑" panose="020B0503020204020204" pitchFamily="34" charset="-122"/>
                <a:sym typeface="HP Simplified" pitchFamily="34" charset="0"/>
              </a:rPr>
              <a:t>重现步骤</a:t>
            </a:r>
            <a:r>
              <a:rPr lang="en-US" altLang="zh-CN" dirty="0">
                <a:latin typeface="微软雅黑" panose="020B0503020204020204" pitchFamily="34" charset="-122"/>
                <a:ea typeface="微软雅黑" panose="020B0503020204020204" pitchFamily="34" charset="-122"/>
                <a:sym typeface="HP Simplified" pitchFamily="34" charset="0"/>
              </a:rPr>
              <a:t>——</a:t>
            </a:r>
            <a:r>
              <a:rPr lang="zh-CN" altLang="en-US" dirty="0">
                <a:latin typeface="微软雅黑" panose="020B0503020204020204" pitchFamily="34" charset="-122"/>
                <a:ea typeface="微软雅黑" panose="020B0503020204020204" pitchFamily="34" charset="-122"/>
                <a:sym typeface="HP Simplified" pitchFamily="34" charset="0"/>
              </a:rPr>
              <a:t>指可以被缺陷工作流程参与者重新再使缺陷出现的步骤</a:t>
            </a:r>
            <a:endParaRPr lang="en-US" altLang="zh-CN" dirty="0">
              <a:latin typeface="微软雅黑" panose="020B0503020204020204" pitchFamily="34" charset="-122"/>
              <a:ea typeface="微软雅黑" panose="020B0503020204020204" pitchFamily="34" charset="-122"/>
              <a:sym typeface="HP Simplified" pitchFamily="34" charset="0"/>
            </a:endParaRPr>
          </a:p>
          <a:p>
            <a:pPr eaLnBrk="1" hangingPunct="1">
              <a:lnSpc>
                <a:spcPct val="150000"/>
              </a:lnSpc>
              <a:buFont typeface="Arial" panose="020B0604020202020204" pitchFamily="34" charset="0"/>
              <a:buNone/>
            </a:pPr>
            <a:endParaRPr lang="en-US" altLang="en-US" dirty="0">
              <a:latin typeface="微软雅黑" panose="020B0503020204020204" pitchFamily="34" charset="-122"/>
              <a:ea typeface="微软雅黑" panose="020B0503020204020204" pitchFamily="34" charset="-122"/>
              <a:cs typeface="HP Simplified" pitchFamily="34" charset="0"/>
              <a:sym typeface="HP Simplified" pitchFamily="34" charset="0"/>
            </a:endParaRPr>
          </a:p>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sym typeface="HP Simplified" pitchFamily="34" charset="0"/>
              </a:rPr>
              <a:t>优秀复现步骤的特点：</a:t>
            </a:r>
            <a:endParaRPr lang="en-US" altLang="en-US" dirty="0">
              <a:latin typeface="微软雅黑" panose="020B0503020204020204" pitchFamily="34" charset="-122"/>
              <a:ea typeface="微软雅黑" panose="020B0503020204020204" pitchFamily="34" charset="-122"/>
              <a:sym typeface="HP Simplified" pitchFamily="34" charset="0"/>
            </a:endParaRPr>
          </a:p>
          <a:p>
            <a:pPr eaLnBrk="1" hangingPunct="1">
              <a:lnSpc>
                <a:spcPct val="150000"/>
              </a:lnSpc>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sym typeface="HP Simplified" pitchFamily="34" charset="0"/>
              </a:rPr>
              <a:t>步骤精简，没有冗余</a:t>
            </a:r>
            <a:endParaRPr lang="en-US" altLang="en-US" dirty="0">
              <a:latin typeface="微软雅黑" panose="020B0503020204020204" pitchFamily="34" charset="-122"/>
              <a:ea typeface="微软雅黑" panose="020B0503020204020204" pitchFamily="34" charset="-122"/>
              <a:sym typeface="HP Simplified" pitchFamily="34" charset="0"/>
            </a:endParaRPr>
          </a:p>
          <a:p>
            <a:pPr eaLnBrk="1" hangingPunct="1">
              <a:lnSpc>
                <a:spcPct val="150000"/>
              </a:lnSpc>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sym typeface="HP Simplified" pitchFamily="34" charset="0"/>
              </a:rPr>
              <a:t>其他工程师可以稳定的复现所描述的缺陷</a:t>
            </a:r>
            <a:endParaRPr lang="en-US" altLang="en-US" dirty="0">
              <a:latin typeface="微软雅黑" panose="020B0503020204020204" pitchFamily="34" charset="-122"/>
              <a:ea typeface="微软雅黑" panose="020B0503020204020204" pitchFamily="34" charset="-122"/>
              <a:sym typeface="HP Simplified" pitchFamily="34" charset="0"/>
            </a:endParaRPr>
          </a:p>
          <a:p>
            <a:pPr eaLnBrk="1" hangingPunct="1">
              <a:lnSpc>
                <a:spcPct val="150000"/>
              </a:lnSpc>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sym typeface="HP Simplified" pitchFamily="34" charset="0"/>
              </a:rPr>
              <a:t>每一步骤只描述一个操作</a:t>
            </a:r>
            <a:endParaRPr lang="en-US" altLang="en-US" dirty="0">
              <a:latin typeface="微软雅黑" panose="020B0503020204020204" pitchFamily="34" charset="-122"/>
              <a:ea typeface="微软雅黑" panose="020B0503020204020204" pitchFamily="34" charset="-122"/>
              <a:sym typeface="HP Simplified" pitchFamily="34" charset="0"/>
            </a:endParaRPr>
          </a:p>
          <a:p>
            <a:pPr eaLnBrk="1" hangingPunct="1">
              <a:lnSpc>
                <a:spcPct val="150000"/>
              </a:lnSpc>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sym typeface="HP Simplified" pitchFamily="34" charset="0"/>
              </a:rPr>
              <a:t>描述尽量简洁，使用简单句，避免复杂句</a:t>
            </a:r>
            <a:endParaRPr lang="en-US" altLang="en-US" dirty="0">
              <a:latin typeface="微软雅黑" panose="020B0503020204020204" pitchFamily="34" charset="-122"/>
              <a:ea typeface="微软雅黑" panose="020B0503020204020204" pitchFamily="34" charset="-122"/>
              <a:sym typeface="HP Simplified" pitchFamily="34" charset="0"/>
            </a:endParaRPr>
          </a:p>
          <a:p>
            <a:pPr eaLnBrk="1" hangingPunct="1">
              <a:lnSpc>
                <a:spcPct val="150000"/>
              </a:lnSpc>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sym typeface="HP Simplified" pitchFamily="34" charset="0"/>
              </a:rPr>
              <a:t>使用客观语言描述操作步骤和所现客观事实，避免使用带有主观色彩的文字</a:t>
            </a:r>
            <a:endParaRPr lang="en-US" altLang="en-US" dirty="0">
              <a:latin typeface="微软雅黑" panose="020B0503020204020204" pitchFamily="34" charset="-122"/>
              <a:ea typeface="微软雅黑" panose="020B0503020204020204" pitchFamily="34" charset="-122"/>
              <a:sym typeface="HP Simplified" pitchFamily="34" charset="0"/>
            </a:endParaRPr>
          </a:p>
          <a:p>
            <a:pPr eaLnBrk="1" hangingPunct="1">
              <a:buFont typeface="Arial" panose="020B0604020202020204" pitchFamily="34" charset="0"/>
              <a:buNone/>
            </a:pPr>
            <a:endParaRPr lang="en-US" altLang="en-US" dirty="0">
              <a:sym typeface="HP Simplified" pitchFamily="34" charset="0"/>
            </a:endParaRPr>
          </a:p>
        </p:txBody>
      </p:sp>
    </p:spTree>
    <p:extLst>
      <p:ext uri="{BB962C8B-B14F-4D97-AF65-F5344CB8AC3E}">
        <p14:creationId xmlns:p14="http://schemas.microsoft.com/office/powerpoint/2010/main" val="104329641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noChangeArrowheads="1"/>
          </p:cNvSpPr>
          <p:nvPr>
            <p:ph type="title"/>
          </p:nvPr>
        </p:nvSpPr>
        <p:spPr>
          <a:xfrm>
            <a:off x="-1188640" y="58737"/>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30723"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简明</a:t>
            </a:r>
            <a:r>
              <a:rPr lang="zh-CN" altLang="en-US" sz="2400" dirty="0" smtClean="0">
                <a:solidFill>
                  <a:srgbClr val="0096D6"/>
                </a:solidFill>
                <a:latin typeface="微软雅黑" panose="020B0503020204020204" pitchFamily="34" charset="-122"/>
                <a:ea typeface="微软雅黑" panose="020B0503020204020204" pitchFamily="34" charset="-122"/>
              </a:rPr>
              <a:t>的复现步骤</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sp>
        <p:nvSpPr>
          <p:cNvPr id="30724" name="Subtitle 1"/>
          <p:cNvSpPr txBox="1">
            <a:spLocks noChangeArrowheads="1"/>
          </p:cNvSpPr>
          <p:nvPr/>
        </p:nvSpPr>
        <p:spPr bwMode="auto">
          <a:xfrm>
            <a:off x="422275" y="1587500"/>
            <a:ext cx="8116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400"/>
              </a:spcAft>
              <a:buSzPct val="100000"/>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sym typeface="HP Simplified" pitchFamily="34" charset="0"/>
              </a:rPr>
              <a:t>较好的复现步骤</a:t>
            </a:r>
            <a:endParaRPr lang="en-US" altLang="en-US">
              <a:solidFill>
                <a:schemeClr val="tx2"/>
              </a:solidFill>
              <a:latin typeface="微软雅黑" panose="020B0503020204020204" pitchFamily="34" charset="-122"/>
              <a:ea typeface="微软雅黑" panose="020B0503020204020204" pitchFamily="34" charset="-122"/>
              <a:sym typeface="HP Simplified" pitchFamily="34" charset="0"/>
            </a:endParaRPr>
          </a:p>
        </p:txBody>
      </p:sp>
      <p:pic>
        <p:nvPicPr>
          <p:cNvPr id="307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88" y="2044700"/>
            <a:ext cx="729615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Subtitle 1"/>
          <p:cNvSpPr txBox="1">
            <a:spLocks noChangeArrowheads="1"/>
          </p:cNvSpPr>
          <p:nvPr/>
        </p:nvSpPr>
        <p:spPr bwMode="auto">
          <a:xfrm>
            <a:off x="392113" y="4665663"/>
            <a:ext cx="8116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400"/>
              </a:spcAft>
              <a:buSzPct val="100000"/>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sym typeface="HP Simplified" pitchFamily="34" charset="0"/>
              </a:rPr>
              <a:t>较差的复现步骤实例一</a:t>
            </a:r>
            <a:endParaRPr lang="en-US" altLang="en-US">
              <a:solidFill>
                <a:schemeClr val="tx2"/>
              </a:solidFill>
              <a:latin typeface="微软雅黑" panose="020B0503020204020204" pitchFamily="34" charset="-122"/>
              <a:ea typeface="微软雅黑" panose="020B0503020204020204" pitchFamily="34" charset="-122"/>
              <a:sym typeface="HP Simplified" pitchFamily="34" charset="0"/>
            </a:endParaRPr>
          </a:p>
        </p:txBody>
      </p:sp>
      <p:pic>
        <p:nvPicPr>
          <p:cNvPr id="307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5297488"/>
            <a:ext cx="41910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122633"/>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noChangeArrowheads="1"/>
          </p:cNvSpPr>
          <p:nvPr>
            <p:ph type="title"/>
          </p:nvPr>
        </p:nvSpPr>
        <p:spPr>
          <a:xfrm>
            <a:off x="-1260648" y="22225"/>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31747"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简明</a:t>
            </a:r>
            <a:r>
              <a:rPr lang="zh-CN" altLang="en-US" sz="2400" dirty="0" smtClean="0">
                <a:solidFill>
                  <a:srgbClr val="0096D6"/>
                </a:solidFill>
                <a:latin typeface="微软雅黑" panose="020B0503020204020204" pitchFamily="34" charset="-122"/>
                <a:ea typeface="微软雅黑" panose="020B0503020204020204" pitchFamily="34" charset="-122"/>
              </a:rPr>
              <a:t>的复现步骤</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sp>
        <p:nvSpPr>
          <p:cNvPr id="31748" name="Subtitle 1"/>
          <p:cNvSpPr txBox="1">
            <a:spLocks noChangeArrowheads="1"/>
          </p:cNvSpPr>
          <p:nvPr/>
        </p:nvSpPr>
        <p:spPr bwMode="auto">
          <a:xfrm>
            <a:off x="793750" y="1514475"/>
            <a:ext cx="2655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400"/>
              </a:spcAft>
              <a:buSzPct val="100000"/>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sym typeface="HP Simplified" pitchFamily="34" charset="0"/>
              </a:rPr>
              <a:t>较差的复现步骤实例二</a:t>
            </a:r>
            <a:endParaRPr lang="en-US" altLang="en-US">
              <a:solidFill>
                <a:schemeClr val="tx2"/>
              </a:solidFill>
              <a:latin typeface="微软雅黑" panose="020B0503020204020204" pitchFamily="34" charset="-122"/>
              <a:ea typeface="微软雅黑" panose="020B0503020204020204" pitchFamily="34" charset="-122"/>
              <a:sym typeface="HP Simplified" pitchFamily="34" charset="0"/>
            </a:endParaRPr>
          </a:p>
        </p:txBody>
      </p:sp>
      <p:pic>
        <p:nvPicPr>
          <p:cNvPr id="317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2157413"/>
            <a:ext cx="47339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4632459"/>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noChangeArrowheads="1"/>
          </p:cNvSpPr>
          <p:nvPr>
            <p:ph type="title"/>
          </p:nvPr>
        </p:nvSpPr>
        <p:spPr>
          <a:xfrm>
            <a:off x="-1116632" y="0"/>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32771" name="Text Placeholder 6"/>
          <p:cNvSpPr>
            <a:spLocks noGrp="1" noChangeArrowheads="1"/>
          </p:cNvSpPr>
          <p:nvPr>
            <p:ph idx="4294967295"/>
          </p:nvPr>
        </p:nvSpPr>
        <p:spPr>
          <a:xfrm>
            <a:off x="0" y="1792288"/>
            <a:ext cx="8120063" cy="4294187"/>
          </a:xfrm>
        </p:spPr>
        <p:txBody>
          <a:bodyPr/>
          <a:lstStyle/>
          <a:p>
            <a:pPr marL="0" lvl="1" indent="0" eaLnBrk="1" hangingPunct="1">
              <a:lnSpc>
                <a:spcPct val="150000"/>
              </a:lnSpc>
            </a:pPr>
            <a:r>
              <a:rPr lang="zh-CN" altLang="en-US" sz="1800" b="1" dirty="0" smtClean="0">
                <a:solidFill>
                  <a:schemeClr val="tx2"/>
                </a:solidFill>
                <a:latin typeface="微软雅黑" panose="020B0503020204020204" pitchFamily="34" charset="-122"/>
                <a:ea typeface="微软雅黑" panose="020B0503020204020204" pitchFamily="34" charset="-122"/>
              </a:rPr>
              <a:t>优先级和严重性问题实例</a:t>
            </a:r>
            <a:endParaRPr lang="en-US" altLang="zh-CN" sz="1800" b="1" dirty="0" smtClean="0">
              <a:solidFill>
                <a:schemeClr val="tx2"/>
              </a:solidFill>
              <a:latin typeface="微软雅黑" panose="020B0503020204020204" pitchFamily="34" charset="-122"/>
              <a:ea typeface="微软雅黑" panose="020B0503020204020204" pitchFamily="34" charset="-122"/>
            </a:endParaRPr>
          </a:p>
          <a:p>
            <a:pPr marL="285750" lvl="1" eaLnBrk="1" hangingPunct="1">
              <a:lnSpc>
                <a:spcPct val="150000"/>
              </a:lnSpc>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以优先级取代严重性引发的问题</a:t>
            </a:r>
            <a:endParaRPr lang="en-US" altLang="en-US" sz="1800" dirty="0" smtClean="0">
              <a:latin typeface="微软雅黑" panose="020B0503020204020204" pitchFamily="34" charset="-122"/>
              <a:ea typeface="微软雅黑" panose="020B0503020204020204" pitchFamily="34" charset="-122"/>
            </a:endParaRPr>
          </a:p>
          <a:p>
            <a:pPr marL="285750" lvl="1" eaLnBrk="1" hangingPunct="1">
              <a:lnSpc>
                <a:spcPct val="150000"/>
              </a:lnSpc>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缺陷和需求变更界定不清引发的争议</a:t>
            </a:r>
            <a:endParaRPr lang="en-US" altLang="en-US" sz="1800" dirty="0" smtClean="0">
              <a:latin typeface="微软雅黑" panose="020B0503020204020204" pitchFamily="34" charset="-122"/>
              <a:ea typeface="微软雅黑" panose="020B0503020204020204" pitchFamily="34" charset="-122"/>
            </a:endParaRPr>
          </a:p>
          <a:p>
            <a:pPr marL="285750" lvl="1" eaLnBrk="1" hangingPunct="1">
              <a:lnSpc>
                <a:spcPct val="150000"/>
              </a:lnSpc>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问题分级缺少明确具体的指标</a:t>
            </a:r>
            <a:endParaRPr lang="en-US" altLang="zh-CN" sz="1800" dirty="0" smtClean="0">
              <a:latin typeface="微软雅黑" panose="020B0503020204020204" pitchFamily="34" charset="-122"/>
              <a:ea typeface="微软雅黑" panose="020B0503020204020204" pitchFamily="34" charset="-122"/>
            </a:endParaRPr>
          </a:p>
          <a:p>
            <a:pPr marL="0" lvl="1" indent="0" eaLnBrk="1" hangingPunct="1"/>
            <a:endParaRPr lang="en-US" altLang="en-US" sz="1800" dirty="0" smtClean="0">
              <a:latin typeface="微软雅黑" panose="020B0503020204020204" pitchFamily="34" charset="-122"/>
              <a:ea typeface="微软雅黑" panose="020B0503020204020204" pitchFamily="34" charset="-122"/>
            </a:endParaRPr>
          </a:p>
          <a:p>
            <a:pPr marL="0" lvl="1" indent="0" eaLnBrk="1" hangingPunct="1"/>
            <a:r>
              <a:rPr lang="zh-CN" altLang="en-US" sz="1800" dirty="0" smtClean="0">
                <a:latin typeface="微软雅黑" panose="020B0503020204020204" pitchFamily="34" charset="-122"/>
                <a:ea typeface="微软雅黑" panose="020B0503020204020204" pitchFamily="34" charset="-122"/>
              </a:rPr>
              <a:t>正确区分和处理缺陷严重程度和优先级，是软件质量保证的重要环节。</a:t>
            </a:r>
            <a:endParaRPr lang="en-US" altLang="en-US" sz="1800" dirty="0" smtClean="0">
              <a:latin typeface="微软雅黑" panose="020B0503020204020204" pitchFamily="34" charset="-122"/>
              <a:ea typeface="微软雅黑" panose="020B0503020204020204" pitchFamily="34" charset="-122"/>
            </a:endParaRPr>
          </a:p>
        </p:txBody>
      </p:sp>
      <p:sp>
        <p:nvSpPr>
          <p:cNvPr id="32772"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rPr>
              <a:t>正确</a:t>
            </a:r>
            <a:r>
              <a:rPr lang="zh-CN" altLang="en-US" sz="2400" dirty="0" smtClean="0">
                <a:solidFill>
                  <a:srgbClr val="0096D6"/>
                </a:solidFill>
                <a:latin typeface="微软雅黑" panose="020B0503020204020204" pitchFamily="34" charset="-122"/>
              </a:rPr>
              <a:t>使用严重级和优先级</a:t>
            </a:r>
            <a:endParaRPr lang="en-US" altLang="zh-CN" sz="3200" dirty="0" smtClean="0">
              <a:solidFill>
                <a:srgbClr val="0096D6"/>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1182714"/>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noChangeArrowheads="1"/>
          </p:cNvSpPr>
          <p:nvPr>
            <p:ph type="title"/>
          </p:nvPr>
        </p:nvSpPr>
        <p:spPr>
          <a:xfrm>
            <a:off x="-1188640" y="47957"/>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33795"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管理</a:t>
            </a:r>
            <a:r>
              <a:rPr lang="zh-CN" altLang="en-US" sz="2400" dirty="0" smtClean="0">
                <a:solidFill>
                  <a:srgbClr val="0096D6"/>
                </a:solidFill>
                <a:latin typeface="微软雅黑" panose="020B0503020204020204" pitchFamily="34" charset="-122"/>
                <a:ea typeface="微软雅黑" panose="020B0503020204020204" pitchFamily="34" charset="-122"/>
              </a:rPr>
              <a:t>缺陷严重级和优先级</a:t>
            </a:r>
            <a:endParaRPr lang="en-US" altLang="en-US" sz="2400" dirty="0" smtClean="0">
              <a:solidFill>
                <a:srgbClr val="0096D6"/>
              </a:solidFill>
              <a:latin typeface="微软雅黑" panose="020B0503020204020204" pitchFamily="34" charset="-122"/>
              <a:ea typeface="微软雅黑" panose="020B0503020204020204" pitchFamily="34" charset="-122"/>
            </a:endParaRPr>
          </a:p>
          <a:p>
            <a:pPr marL="0" indent="0" eaLnBrk="1" hangingPunct="1"/>
            <a:endParaRPr lang="en-US" altLang="zh-CN" sz="3200" dirty="0" smtClean="0">
              <a:solidFill>
                <a:srgbClr val="0096D6"/>
              </a:solidFill>
              <a:latin typeface="宋体" panose="02010600030101010101" pitchFamily="2" charset="-122"/>
              <a:ea typeface="宋体" panose="02010600030101010101" pitchFamily="2" charset="-122"/>
            </a:endParaRPr>
          </a:p>
        </p:txBody>
      </p:sp>
      <p:sp>
        <p:nvSpPr>
          <p:cNvPr id="3" name="矩形 2"/>
          <p:cNvSpPr/>
          <p:nvPr/>
        </p:nvSpPr>
        <p:spPr bwMode="auto">
          <a:xfrm>
            <a:off x="449263" y="1869743"/>
            <a:ext cx="8059737" cy="1596788"/>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457200" rtl="0" eaLnBrk="1" fontAlgn="base" latinLnBrk="0" hangingPunct="1">
              <a:lnSpc>
                <a:spcPct val="150000"/>
              </a:lnSpc>
              <a:spcBef>
                <a:spcPct val="0"/>
              </a:spcBef>
              <a:spcAft>
                <a:spcPct val="0"/>
              </a:spcAft>
              <a:buClrTx/>
              <a:buSzTx/>
              <a:buFont typeface="Wingdings" panose="05000000000000000000" pitchFamily="2" charset="2"/>
              <a:buChar char="Ø"/>
              <a:tabLst/>
            </a:pPr>
            <a:r>
              <a:rPr lang="zh-CN" altLang="en-US" dirty="0">
                <a:latin typeface="微软雅黑" panose="020B0503020204020204" pitchFamily="34" charset="-122"/>
                <a:ea typeface="微软雅黑" panose="020B0503020204020204" pitchFamily="34" charset="-122"/>
              </a:rPr>
              <a:t>处理</a:t>
            </a:r>
            <a:r>
              <a:rPr lang="zh-CN" altLang="en-US" dirty="0" smtClean="0">
                <a:latin typeface="微软雅黑" panose="020B0503020204020204" pitchFamily="34" charset="-122"/>
                <a:ea typeface="微软雅黑" panose="020B0503020204020204" pitchFamily="34" charset="-122"/>
              </a:rPr>
              <a:t>问题的优先级，以整体项目的进度、质量、市场以及需求所造成的影响作为出发点，决定对应的措施。</a:t>
            </a:r>
            <a:endParaRPr lang="en-US" altLang="zh-CN" dirty="0" smtClean="0">
              <a:latin typeface="微软雅黑" panose="020B0503020204020204" pitchFamily="34" charset="-122"/>
              <a:ea typeface="微软雅黑" panose="020B0503020204020204" pitchFamily="34" charset="-122"/>
            </a:endParaRPr>
          </a:p>
          <a:p>
            <a:pPr marL="285750" marR="0" indent="-285750" algn="l" defTabSz="457200"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缺陷的优先级是指综合考虑各种因素后，工程团队修正缺陷的顺序。</a:t>
            </a:r>
          </a:p>
        </p:txBody>
      </p:sp>
    </p:spTree>
    <p:extLst>
      <p:ext uri="{BB962C8B-B14F-4D97-AF65-F5344CB8AC3E}">
        <p14:creationId xmlns:p14="http://schemas.microsoft.com/office/powerpoint/2010/main" val="1219380034"/>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noChangeArrowheads="1"/>
          </p:cNvSpPr>
          <p:nvPr>
            <p:ph type="title"/>
          </p:nvPr>
        </p:nvSpPr>
        <p:spPr>
          <a:xfrm>
            <a:off x="-1085987" y="0"/>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33795"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管理</a:t>
            </a:r>
            <a:r>
              <a:rPr lang="zh-CN" altLang="en-US" sz="2400" dirty="0" smtClean="0">
                <a:solidFill>
                  <a:srgbClr val="0096D6"/>
                </a:solidFill>
                <a:latin typeface="微软雅黑" panose="020B0503020204020204" pitchFamily="34" charset="-122"/>
                <a:ea typeface="微软雅黑" panose="020B0503020204020204" pitchFamily="34" charset="-122"/>
              </a:rPr>
              <a:t>缺陷严重级和优先级</a:t>
            </a:r>
            <a:endParaRPr lang="en-US" altLang="en-US" sz="2400" dirty="0" smtClean="0">
              <a:solidFill>
                <a:srgbClr val="0096D6"/>
              </a:solidFill>
              <a:latin typeface="微软雅黑" panose="020B0503020204020204" pitchFamily="34" charset="-122"/>
              <a:ea typeface="微软雅黑" panose="020B0503020204020204" pitchFamily="34" charset="-122"/>
            </a:endParaRPr>
          </a:p>
          <a:p>
            <a:pPr marL="0" indent="0" eaLnBrk="1" hangingPunct="1"/>
            <a:endParaRPr lang="en-US" altLang="zh-CN" sz="3200" dirty="0" smtClean="0">
              <a:solidFill>
                <a:srgbClr val="0096D6"/>
              </a:solidFill>
              <a:latin typeface="宋体" panose="02010600030101010101" pitchFamily="2" charset="-122"/>
              <a:ea typeface="宋体" panose="02010600030101010101" pitchFamily="2" charset="-122"/>
            </a:endParaRPr>
          </a:p>
        </p:txBody>
      </p:sp>
      <p:graphicFrame>
        <p:nvGraphicFramePr>
          <p:cNvPr id="2" name="Table 1"/>
          <p:cNvGraphicFramePr>
            <a:graphicFrameLocks noGrp="1"/>
          </p:cNvGraphicFramePr>
          <p:nvPr>
            <p:extLst/>
          </p:nvPr>
        </p:nvGraphicFramePr>
        <p:xfrm>
          <a:off x="328612" y="1743123"/>
          <a:ext cx="8365011" cy="2073274"/>
        </p:xfrm>
        <a:graphic>
          <a:graphicData uri="http://schemas.openxmlformats.org/drawingml/2006/table">
            <a:tbl>
              <a:tblPr bandRow="1">
                <a:tableStyleId>{5FD0F851-EC5A-4D38-B0AD-8093EC10F338}</a:tableStyleId>
              </a:tblPr>
              <a:tblGrid>
                <a:gridCol w="1213585"/>
                <a:gridCol w="5791917"/>
                <a:gridCol w="1359509"/>
              </a:tblGrid>
              <a:tr h="618154">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smtClean="0">
                          <a:ln>
                            <a:noFill/>
                          </a:ln>
                          <a:effectLst/>
                        </a:rPr>
                        <a:t>优先级</a:t>
                      </a:r>
                      <a:endParaRPr kumimoji="0" 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smtClean="0">
                          <a:ln>
                            <a:noFill/>
                          </a:ln>
                          <a:effectLst/>
                        </a:rPr>
                        <a:t>描述</a:t>
                      </a:r>
                      <a:endParaRPr kumimoji="0" 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smtClean="0">
                          <a:ln>
                            <a:noFill/>
                          </a:ln>
                          <a:effectLst/>
                        </a:rPr>
                        <a:t>平均时间</a:t>
                      </a:r>
                      <a:endParaRPr kumimoji="0" 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r>
              <a:tr h="48504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smtClean="0">
                          <a:ln>
                            <a:noFill/>
                          </a:ln>
                          <a:effectLst/>
                        </a:rPr>
                        <a:t>1-</a:t>
                      </a:r>
                      <a:r>
                        <a:rPr kumimoji="0" lang="zh-CN" sz="1600" u="none" strike="noStrike" cap="none" normalizeH="0" baseline="0" dirty="0" smtClean="0">
                          <a:ln>
                            <a:noFill/>
                          </a:ln>
                          <a:effectLst/>
                        </a:rPr>
                        <a:t>低</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u="none" strike="noStrike" cap="none" normalizeH="0" baseline="0" smtClean="0">
                          <a:ln>
                            <a:noFill/>
                          </a:ln>
                          <a:effectLst/>
                        </a:rPr>
                        <a:t>暂时不影响继续测试；可以在方便时解决</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smtClean="0">
                          <a:ln>
                            <a:noFill/>
                          </a:ln>
                          <a:effectLst/>
                        </a:rPr>
                        <a:t>3</a:t>
                      </a:r>
                      <a:r>
                        <a:rPr kumimoji="0" lang="zh-CN" sz="1600" u="none" strike="noStrike" cap="none" normalizeH="0" baseline="0" smtClean="0">
                          <a:ln>
                            <a:noFill/>
                          </a:ln>
                          <a:effectLst/>
                        </a:rPr>
                        <a:t>天</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r>
              <a:tr h="48504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smtClean="0">
                          <a:ln>
                            <a:noFill/>
                          </a:ln>
                          <a:effectLst/>
                        </a:rPr>
                        <a:t>2-</a:t>
                      </a:r>
                      <a:r>
                        <a:rPr kumimoji="0" lang="zh-CN" sz="1600" u="none" strike="noStrike" cap="none" normalizeH="0" baseline="0" dirty="0" smtClean="0">
                          <a:ln>
                            <a:noFill/>
                          </a:ln>
                          <a:effectLst/>
                        </a:rPr>
                        <a:t>中</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u="none" strike="noStrike" cap="none" normalizeH="0" baseline="0" smtClean="0">
                          <a:ln>
                            <a:noFill/>
                          </a:ln>
                          <a:effectLst/>
                        </a:rPr>
                        <a:t>部分功能无法继续测试；需要优先解决</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smtClean="0">
                          <a:ln>
                            <a:noFill/>
                          </a:ln>
                          <a:effectLst/>
                        </a:rPr>
                        <a:t>2</a:t>
                      </a:r>
                      <a:r>
                        <a:rPr kumimoji="0" lang="zh-CN" sz="1600" u="none" strike="noStrike" cap="none" normalizeH="0" baseline="0" smtClean="0">
                          <a:ln>
                            <a:noFill/>
                          </a:ln>
                          <a:effectLst/>
                        </a:rPr>
                        <a:t>天</a:t>
                      </a:r>
                      <a:endParaRPr kumimoji="0" lang="en-US" sz="1600" b="0" i="0" u="none" strike="noStrike" cap="none" normalizeH="0" baseline="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r>
              <a:tr h="48504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smtClean="0">
                          <a:ln>
                            <a:noFill/>
                          </a:ln>
                          <a:effectLst/>
                        </a:rPr>
                        <a:t>3-</a:t>
                      </a:r>
                      <a:r>
                        <a:rPr kumimoji="0" lang="zh-CN" sz="1600" u="none" strike="noStrike" cap="none" normalizeH="0" baseline="0" dirty="0" smtClean="0">
                          <a:ln>
                            <a:noFill/>
                          </a:ln>
                          <a:effectLst/>
                        </a:rPr>
                        <a:t>高</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600" u="none" strike="noStrike" cap="none" normalizeH="0" baseline="0" dirty="0" smtClean="0">
                          <a:ln>
                            <a:noFill/>
                          </a:ln>
                          <a:effectLst/>
                        </a:rPr>
                        <a:t>测试暂停，无法进行；必须立即解决</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smtClean="0">
                          <a:ln>
                            <a:noFill/>
                          </a:ln>
                          <a:effectLst/>
                        </a:rPr>
                        <a:t>1</a:t>
                      </a:r>
                      <a:r>
                        <a:rPr kumimoji="0" lang="zh-CN" sz="1600" u="none" strike="noStrike" cap="none" normalizeH="0" baseline="0" dirty="0" smtClean="0">
                          <a:ln>
                            <a:noFill/>
                          </a:ln>
                          <a:effectLst/>
                        </a:rPr>
                        <a:t>天</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r>
            </a:tbl>
          </a:graphicData>
        </a:graphic>
      </p:graphicFrame>
      <p:graphicFrame>
        <p:nvGraphicFramePr>
          <p:cNvPr id="6" name="Table 1"/>
          <p:cNvGraphicFramePr>
            <a:graphicFrameLocks noGrp="1"/>
          </p:cNvGraphicFramePr>
          <p:nvPr>
            <p:extLst/>
          </p:nvPr>
        </p:nvGraphicFramePr>
        <p:xfrm>
          <a:off x="328614" y="4229295"/>
          <a:ext cx="8350249" cy="2073274"/>
        </p:xfrm>
        <a:graphic>
          <a:graphicData uri="http://schemas.openxmlformats.org/drawingml/2006/table">
            <a:tbl>
              <a:tblPr bandRow="1">
                <a:tableStyleId>{BDBED569-4797-4DF1-A0F4-6AAB3CD982D8}</a:tableStyleId>
              </a:tblPr>
              <a:tblGrid>
                <a:gridCol w="2025294"/>
                <a:gridCol w="5123026"/>
                <a:gridCol w="1201929"/>
              </a:tblGrid>
              <a:tr h="618154">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smtClean="0">
                          <a:ln>
                            <a:noFill/>
                          </a:ln>
                          <a:effectLst/>
                        </a:rPr>
                        <a:t>优先级</a:t>
                      </a:r>
                      <a:endParaRPr kumimoji="0" 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smtClean="0">
                          <a:ln>
                            <a:noFill/>
                          </a:ln>
                          <a:effectLst/>
                        </a:rPr>
                        <a:t>描述</a:t>
                      </a:r>
                      <a:endParaRPr kumimoji="0" 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smtClean="0">
                          <a:ln>
                            <a:noFill/>
                          </a:ln>
                          <a:effectLst/>
                        </a:rPr>
                        <a:t>平均时间</a:t>
                      </a:r>
                      <a:endParaRPr kumimoji="0" 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r>
              <a:tr h="48504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smtClean="0">
                          <a:ln>
                            <a:noFill/>
                          </a:ln>
                          <a:effectLst/>
                        </a:rPr>
                        <a:t>1</a:t>
                      </a:r>
                      <a:r>
                        <a:rPr kumimoji="0" lang="zh-CN" altLang="en-US" sz="1600" u="none" strike="noStrike" cap="none" normalizeH="0" baseline="0" dirty="0" smtClean="0">
                          <a:ln>
                            <a:noFill/>
                          </a:ln>
                          <a:effectLst/>
                        </a:rPr>
                        <a:t>级</a:t>
                      </a:r>
                      <a:r>
                        <a:rPr kumimoji="0" lang="en-US" altLang="zh-CN" sz="1600" u="none" strike="noStrike" cap="none" normalizeH="0" baseline="0" dirty="0" smtClean="0">
                          <a:ln>
                            <a:noFill/>
                          </a:ln>
                          <a:effectLst/>
                        </a:rPr>
                        <a:t>(Must Fix)</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rPr>
                        <a:t>缺陷对用户或工程团队有极大影响，必须立即解决</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smtClean="0">
                          <a:ln>
                            <a:noFill/>
                          </a:ln>
                          <a:effectLst/>
                        </a:rPr>
                        <a:t>24</a:t>
                      </a:r>
                      <a:r>
                        <a:rPr kumimoji="0" lang="zh-CN" altLang="en-US" sz="1600" u="none" strike="noStrike" cap="none" normalizeH="0" baseline="0" dirty="0" smtClean="0">
                          <a:ln>
                            <a:noFill/>
                          </a:ln>
                          <a:effectLst/>
                        </a:rPr>
                        <a:t>小时</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r>
              <a:tr h="48504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smtClean="0">
                          <a:ln>
                            <a:noFill/>
                          </a:ln>
                          <a:effectLst/>
                        </a:rPr>
                        <a:t>2</a:t>
                      </a:r>
                      <a:r>
                        <a:rPr kumimoji="0" lang="zh-CN" altLang="en-US" sz="1600" u="none" strike="noStrike" cap="none" normalizeH="0" baseline="0" dirty="0" smtClean="0">
                          <a:ln>
                            <a:noFill/>
                          </a:ln>
                          <a:effectLst/>
                        </a:rPr>
                        <a:t>级</a:t>
                      </a:r>
                      <a:r>
                        <a:rPr kumimoji="0" lang="en-US" altLang="zh-CN" sz="1600" u="none" strike="noStrike" cap="none" normalizeH="0" baseline="0" dirty="0" smtClean="0">
                          <a:ln>
                            <a:noFill/>
                          </a:ln>
                          <a:effectLst/>
                        </a:rPr>
                        <a:t>(Should Fix)</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rPr>
                        <a:t>缺陷应在本次迭代或发布结束前被修复</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rPr>
                        <a:t>迭代结束前</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r>
              <a:tr h="48504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smtClean="0">
                          <a:ln>
                            <a:noFill/>
                          </a:ln>
                          <a:effectLst/>
                        </a:rPr>
                        <a:t>3</a:t>
                      </a:r>
                      <a:r>
                        <a:rPr kumimoji="0" lang="zh-CN" altLang="en-US" sz="1600" u="none" strike="noStrike" cap="none" normalizeH="0" baseline="0" dirty="0" smtClean="0">
                          <a:ln>
                            <a:noFill/>
                          </a:ln>
                          <a:effectLst/>
                        </a:rPr>
                        <a:t>级</a:t>
                      </a:r>
                      <a:r>
                        <a:rPr kumimoji="0" lang="en-US" altLang="zh-CN" sz="1600" u="none" strike="noStrike" cap="none" normalizeH="0" baseline="0" dirty="0" smtClean="0">
                          <a:ln>
                            <a:noFill/>
                          </a:ln>
                          <a:effectLst/>
                        </a:rPr>
                        <a:t>(Fix if Time)</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rPr>
                        <a:t>可推迟的时间取决于产品开发的阶段</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rPr>
                        <a:t>依开发而定</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r>
            </a:tbl>
          </a:graphicData>
        </a:graphic>
      </p:graphicFrame>
      <p:sp>
        <p:nvSpPr>
          <p:cNvPr id="4" name="矩形 3"/>
          <p:cNvSpPr/>
          <p:nvPr/>
        </p:nvSpPr>
        <p:spPr>
          <a:xfrm>
            <a:off x="275820" y="1265260"/>
            <a:ext cx="1800493" cy="458908"/>
          </a:xfrm>
          <a:prstGeom prst="rect">
            <a:avLst/>
          </a:prstGeom>
        </p:spPr>
        <p:txBody>
          <a:bodyPr wrap="none">
            <a:spAutoFit/>
          </a:bodyPr>
          <a:lstStyle/>
          <a:p>
            <a:pPr marL="0" lvl="1" indent="0" eaLnBrk="1" hangingPunct="1">
              <a:lnSpc>
                <a:spcPct val="150000"/>
              </a:lnSpc>
            </a:pPr>
            <a:r>
              <a:rPr lang="zh-CN" altLang="en-US" b="1" dirty="0" smtClean="0">
                <a:solidFill>
                  <a:schemeClr val="tx2"/>
                </a:solidFill>
                <a:latin typeface="微软雅黑" panose="020B0503020204020204" pitchFamily="34" charset="-122"/>
                <a:ea typeface="微软雅黑" panose="020B0503020204020204" pitchFamily="34" charset="-122"/>
              </a:rPr>
              <a:t>优先级分类方法</a:t>
            </a:r>
            <a:endParaRPr lang="en-US" altLang="zh-CN"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6867323"/>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noChangeArrowheads="1"/>
          </p:cNvSpPr>
          <p:nvPr>
            <p:ph type="title"/>
          </p:nvPr>
        </p:nvSpPr>
        <p:spPr>
          <a:xfrm>
            <a:off x="-1188640" y="-43084"/>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33795"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管理</a:t>
            </a:r>
            <a:r>
              <a:rPr lang="zh-CN" altLang="en-US" sz="2400" dirty="0" smtClean="0">
                <a:solidFill>
                  <a:srgbClr val="0096D6"/>
                </a:solidFill>
                <a:latin typeface="微软雅黑" panose="020B0503020204020204" pitchFamily="34" charset="-122"/>
                <a:ea typeface="微软雅黑" panose="020B0503020204020204" pitchFamily="34" charset="-122"/>
              </a:rPr>
              <a:t>缺陷严重级和优先级</a:t>
            </a:r>
            <a:endParaRPr lang="en-US" altLang="en-US" sz="2400" dirty="0" smtClean="0">
              <a:solidFill>
                <a:srgbClr val="0096D6"/>
              </a:solidFill>
              <a:latin typeface="微软雅黑" panose="020B0503020204020204" pitchFamily="34" charset="-122"/>
              <a:ea typeface="微软雅黑" panose="020B0503020204020204" pitchFamily="34" charset="-122"/>
            </a:endParaRPr>
          </a:p>
          <a:p>
            <a:pPr marL="0" indent="0" eaLnBrk="1" hangingPunct="1"/>
            <a:endParaRPr lang="en-US" altLang="zh-CN" sz="3200" dirty="0" smtClean="0">
              <a:solidFill>
                <a:srgbClr val="0096D6"/>
              </a:solidFill>
              <a:latin typeface="宋体" panose="02010600030101010101" pitchFamily="2" charset="-122"/>
              <a:ea typeface="宋体" panose="02010600030101010101" pitchFamily="2" charset="-122"/>
            </a:endParaRPr>
          </a:p>
        </p:txBody>
      </p:sp>
      <p:graphicFrame>
        <p:nvGraphicFramePr>
          <p:cNvPr id="2" name="Table 1"/>
          <p:cNvGraphicFramePr>
            <a:graphicFrameLocks noGrp="1"/>
          </p:cNvGraphicFramePr>
          <p:nvPr>
            <p:extLst/>
          </p:nvPr>
        </p:nvGraphicFramePr>
        <p:xfrm>
          <a:off x="328613" y="2111610"/>
          <a:ext cx="8365012" cy="2883468"/>
        </p:xfrm>
        <a:graphic>
          <a:graphicData uri="http://schemas.openxmlformats.org/drawingml/2006/table">
            <a:tbl>
              <a:tblPr bandRow="1">
                <a:tableStyleId>{5FD0F851-EC5A-4D38-B0AD-8093EC10F338}</a:tableStyleId>
              </a:tblPr>
              <a:tblGrid>
                <a:gridCol w="2155281"/>
                <a:gridCol w="6209731"/>
              </a:tblGrid>
              <a:tr h="694569">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800" u="none" strike="noStrike" cap="none" normalizeH="0" baseline="0" dirty="0" smtClean="0">
                          <a:ln>
                            <a:noFill/>
                          </a:ln>
                          <a:effectLst/>
                        </a:rPr>
                        <a:t>严重级别</a:t>
                      </a:r>
                      <a:endParaRPr kumimoji="0" 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800" u="none" strike="noStrike" cap="none" normalizeH="0" baseline="0" dirty="0" smtClean="0">
                          <a:ln>
                            <a:noFill/>
                          </a:ln>
                          <a:effectLst/>
                        </a:rPr>
                        <a:t>描述</a:t>
                      </a:r>
                      <a:endParaRPr kumimoji="0" 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r>
              <a:tr h="821949">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smtClean="0">
                          <a:ln>
                            <a:noFill/>
                          </a:ln>
                          <a:effectLst/>
                        </a:rPr>
                        <a:t>1</a:t>
                      </a:r>
                      <a:r>
                        <a:rPr kumimoji="0" lang="zh-CN" altLang="en-US" sz="1600" u="none" strike="noStrike" cap="none" normalizeH="0" baseline="0" dirty="0" smtClean="0">
                          <a:ln>
                            <a:noFill/>
                          </a:ln>
                          <a:effectLst/>
                        </a:rPr>
                        <a:t>级：</a:t>
                      </a:r>
                      <a:r>
                        <a:rPr kumimoji="0" lang="en-US" altLang="zh-CN" sz="1600" u="none" strike="noStrike" cap="none" normalizeH="0" baseline="0" dirty="0" smtClean="0">
                          <a:ln>
                            <a:noFill/>
                          </a:ln>
                          <a:effectLst/>
                        </a:rPr>
                        <a:t>Critical</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rPr>
                        <a:t>系统不能执行正常工作功能或重要功能失效，甚至造成用户数据丢失、危及人身安全</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r>
              <a:tr h="545000">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smtClean="0">
                          <a:ln>
                            <a:noFill/>
                          </a:ln>
                          <a:effectLst/>
                        </a:rPr>
                        <a:t>2</a:t>
                      </a:r>
                      <a:r>
                        <a:rPr kumimoji="0" lang="zh-CN" altLang="en-US" sz="1600" u="none" strike="noStrike" cap="none" normalizeH="0" baseline="0" dirty="0" smtClean="0">
                          <a:ln>
                            <a:noFill/>
                          </a:ln>
                          <a:effectLst/>
                        </a:rPr>
                        <a:t>级：</a:t>
                      </a:r>
                      <a:r>
                        <a:rPr kumimoji="0" lang="en-US" altLang="zh-CN" sz="1600" u="none" strike="noStrike" cap="none" normalizeH="0" baseline="0" dirty="0" smtClean="0">
                          <a:ln>
                            <a:noFill/>
                          </a:ln>
                          <a:effectLst/>
                        </a:rPr>
                        <a:t>Major</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rPr>
                        <a:t>严重地影响系统正常功能或基本功能失效，且没有替代办法。</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r>
              <a:tr h="410975">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u="none" strike="noStrike" cap="none" normalizeH="0" baseline="0" dirty="0" smtClean="0">
                          <a:ln>
                            <a:noFill/>
                          </a:ln>
                          <a:effectLst/>
                        </a:rPr>
                        <a:t>3</a:t>
                      </a:r>
                      <a:r>
                        <a:rPr kumimoji="0" lang="zh-CN" altLang="en-US" sz="1600" u="none" strike="noStrike" cap="none" normalizeH="0" baseline="0" dirty="0" smtClean="0">
                          <a:ln>
                            <a:noFill/>
                          </a:ln>
                          <a:effectLst/>
                        </a:rPr>
                        <a:t>级：</a:t>
                      </a:r>
                      <a:r>
                        <a:rPr kumimoji="0" lang="en-US" altLang="zh-CN" sz="1600" u="none" strike="noStrike" cap="none" normalizeH="0" baseline="0" dirty="0" smtClean="0">
                          <a:ln>
                            <a:noFill/>
                          </a:ln>
                          <a:effectLst/>
                        </a:rPr>
                        <a:t>Minor</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c>
                  <a:txBody>
                    <a:bodyPr/>
                    <a:lstStyle>
                      <a:lvl1pPr eaLnBrk="0" hangingPunct="0">
                        <a:spcAft>
                          <a:spcPts val="400"/>
                        </a:spcAft>
                        <a:buSzPct val="100000"/>
                        <a:defRPr sz="1600"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eaLnBrk="0" hangingPunct="0">
                        <a:spcAft>
                          <a:spcPts val="400"/>
                        </a:spcAft>
                        <a:buSzPct val="100000"/>
                        <a:buFont typeface="Lucida Grande" charset="0"/>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eaLnBrk="0" hangingPunct="0">
                        <a:spcAft>
                          <a:spcPts val="400"/>
                        </a:spcAft>
                        <a:buSzPct val="10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eaLnBrk="0" hangingPunct="0">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eaLnBrk="0" fontAlgn="base" hangingPunct="0">
                        <a:spcBef>
                          <a:spcPct val="0"/>
                        </a:spcBef>
                        <a:spcAft>
                          <a:spcPts val="400"/>
                        </a:spcAft>
                        <a:buSzPct val="80000"/>
                        <a:buFont typeface="HP Simplified" panose="020B0604020204020204" pitchFamily="34" charset="0"/>
                        <a:defRPr sz="12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rPr>
                        <a:t>系统正常功能受影响，但存在可行的替代办法</a:t>
                      </a:r>
                      <a:endParaRPr kumimoji="0" lang="en-US" sz="1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68580" marR="68580" marT="0" marB="0" anchor="ctr" horzOverflow="overflow"/>
                </a:tc>
              </a:tr>
              <a:tr h="410975">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u="none" strike="noStrike" kern="1200" cap="none" normalizeH="0" baseline="0" dirty="0" smtClean="0">
                          <a:ln>
                            <a:noFill/>
                          </a:ln>
                          <a:solidFill>
                            <a:schemeClr val="tx2"/>
                          </a:solidFill>
                          <a:effectLst/>
                          <a:latin typeface="微软雅黑" panose="020B0503020204020204" pitchFamily="34" charset="-122"/>
                          <a:ea typeface="微软雅黑" panose="020B0503020204020204" pitchFamily="34" charset="-122"/>
                          <a:sym typeface="HP Simplified" panose="020B0604020204020204" pitchFamily="34" charset="0"/>
                        </a:rPr>
                        <a:t>4</a:t>
                      </a:r>
                      <a:r>
                        <a:rPr kumimoji="0" lang="zh-CN" altLang="en-US" sz="1600" b="1" u="none" strike="noStrike" kern="1200" cap="none" normalizeH="0" baseline="0" dirty="0" smtClean="0">
                          <a:ln>
                            <a:noFill/>
                          </a:ln>
                          <a:solidFill>
                            <a:schemeClr val="tx2"/>
                          </a:solidFill>
                          <a:effectLst/>
                          <a:latin typeface="微软雅黑" panose="020B0503020204020204" pitchFamily="34" charset="-122"/>
                          <a:ea typeface="微软雅黑" panose="020B0503020204020204" pitchFamily="34" charset="-122"/>
                          <a:sym typeface="HP Simplified" panose="020B0604020204020204" pitchFamily="34" charset="0"/>
                        </a:rPr>
                        <a:t>级：</a:t>
                      </a:r>
                      <a:r>
                        <a:rPr kumimoji="0" lang="en-US" altLang="zh-CN" sz="1600" b="1" u="none" strike="noStrike" kern="1200" cap="none" normalizeH="0" baseline="0" dirty="0" smtClean="0">
                          <a:ln>
                            <a:noFill/>
                          </a:ln>
                          <a:solidFill>
                            <a:schemeClr val="tx2"/>
                          </a:solidFill>
                          <a:effectLst/>
                          <a:latin typeface="微软雅黑" panose="020B0503020204020204" pitchFamily="34" charset="-122"/>
                          <a:ea typeface="微软雅黑" panose="020B0503020204020204" pitchFamily="34" charset="-122"/>
                          <a:sym typeface="HP Simplified" panose="020B0604020204020204" pitchFamily="34" charset="0"/>
                        </a:rPr>
                        <a:t>Cosmetic</a:t>
                      </a:r>
                      <a:endParaRPr kumimoji="0" lang="en-US" sz="1600" b="1" u="none" strike="noStrike" kern="1200"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HP Simplified" panose="020B0604020204020204" pitchFamily="34" charset="0"/>
                        <a:sym typeface="HP Simplified" panose="020B0604020204020204" pitchFamily="34" charset="0"/>
                      </a:endParaRPr>
                    </a:p>
                  </a:txBody>
                  <a:tcPr marL="68580" marR="68580"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b="1" u="none" strike="noStrike" kern="1200" cap="none" normalizeH="0" baseline="0" dirty="0" smtClean="0">
                          <a:ln>
                            <a:noFill/>
                          </a:ln>
                          <a:solidFill>
                            <a:schemeClr val="tx2"/>
                          </a:solidFill>
                          <a:effectLst/>
                          <a:latin typeface="微软雅黑" panose="020B0503020204020204" pitchFamily="34" charset="-122"/>
                          <a:ea typeface="微软雅黑" panose="020B0503020204020204" pitchFamily="34" charset="-122"/>
                          <a:sym typeface="HP Simplified" panose="020B0604020204020204" pitchFamily="34" charset="0"/>
                        </a:rPr>
                        <a:t>使操作者不方便或遇到麻烦，但不影响执行工作功能或重要功能。</a:t>
                      </a:r>
                      <a:endParaRPr kumimoji="0" lang="en-US" sz="1600" b="1" u="none" strike="noStrike" kern="1200"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HP Simplified" panose="020B0604020204020204" pitchFamily="34" charset="0"/>
                        <a:sym typeface="HP Simplified" panose="020B0604020204020204" pitchFamily="34" charset="0"/>
                      </a:endParaRPr>
                    </a:p>
                  </a:txBody>
                  <a:tcPr marL="68580" marR="68580" marT="0" marB="0" anchor="ctr" horzOverflow="overflow"/>
                </a:tc>
              </a:tr>
            </a:tbl>
          </a:graphicData>
        </a:graphic>
      </p:graphicFrame>
      <p:sp>
        <p:nvSpPr>
          <p:cNvPr id="7" name="矩形 6"/>
          <p:cNvSpPr/>
          <p:nvPr/>
        </p:nvSpPr>
        <p:spPr>
          <a:xfrm>
            <a:off x="275820" y="1538220"/>
            <a:ext cx="2031325" cy="507831"/>
          </a:xfrm>
          <a:prstGeom prst="rect">
            <a:avLst/>
          </a:prstGeom>
        </p:spPr>
        <p:txBody>
          <a:bodyPr wrap="none">
            <a:spAutoFit/>
          </a:bodyPr>
          <a:lstStyle/>
          <a:p>
            <a:pPr marL="0" lvl="1" indent="0" eaLnBrk="1" hangingPunct="1">
              <a:lnSpc>
                <a:spcPct val="150000"/>
              </a:lnSpc>
            </a:pPr>
            <a:r>
              <a:rPr lang="zh-CN" altLang="en-US" b="1" dirty="0" smtClean="0">
                <a:solidFill>
                  <a:schemeClr val="tx2"/>
                </a:solidFill>
                <a:latin typeface="微软雅黑" panose="020B0503020204020204" pitchFamily="34" charset="-122"/>
                <a:ea typeface="微软雅黑" panose="020B0503020204020204" pitchFamily="34" charset="-122"/>
              </a:rPr>
              <a:t>严重级别分类方法</a:t>
            </a:r>
            <a:endParaRPr lang="en-US" altLang="zh-CN"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2809678"/>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
        <p:nvSpPr>
          <p:cNvPr id="64515" name="Rectangle 3"/>
          <p:cNvSpPr>
            <a:spLocks noGrp="1" noChangeArrowheads="1"/>
          </p:cNvSpPr>
          <p:nvPr>
            <p:ph type="subTitle" idx="4294967295"/>
          </p:nvPr>
        </p:nvSpPr>
        <p:spPr>
          <a:xfrm>
            <a:off x="0" y="1143000"/>
            <a:ext cx="8991600" cy="5410200"/>
          </a:xfrm>
        </p:spPr>
        <p:txBody>
          <a:bodyPr/>
          <a:lstStyle/>
          <a:p>
            <a:pPr marL="342900" indent="-342900" algn="l">
              <a:lnSpc>
                <a:spcPct val="110000"/>
              </a:lnSpc>
              <a:spcBef>
                <a:spcPts val="800"/>
              </a:spcBef>
            </a:pPr>
            <a:r>
              <a:rPr lang="en-US" altLang="zh-CN" sz="2400" b="1" dirty="0" smtClean="0">
                <a:solidFill>
                  <a:srgbClr val="0096D6"/>
                </a:solidFill>
                <a:latin typeface="微软雅黑" pitchFamily="34" charset="-122"/>
                <a:ea typeface="微软雅黑" pitchFamily="34" charset="-122"/>
                <a:sym typeface="宋体" pitchFamily="2" charset="-122"/>
              </a:rPr>
              <a:t>	</a:t>
            </a:r>
            <a:r>
              <a:rPr lang="zh-CN" altLang="en-US" sz="2400" b="1" dirty="0" smtClean="0">
                <a:solidFill>
                  <a:srgbClr val="0096D6"/>
                </a:solidFill>
                <a:latin typeface="微软雅黑" pitchFamily="34" charset="-122"/>
                <a:ea typeface="微软雅黑" pitchFamily="34" charset="-122"/>
                <a:sym typeface="宋体" pitchFamily="2" charset="-122"/>
              </a:rPr>
              <a:t>缺陷报告是软件测试过程中最重要的文档</a:t>
            </a:r>
          </a:p>
          <a:p>
            <a:pPr marL="742950" lvl="1" indent="-285750" algn="l" eaLnBrk="1" hangingPunct="1">
              <a:lnSpc>
                <a:spcPct val="175000"/>
              </a:lnSpc>
              <a:spcBef>
                <a:spcPts val="800"/>
              </a:spcBef>
              <a:buSzPct val="100000"/>
              <a:buFont typeface="Arial" pitchFamily="34" charset="0"/>
              <a:buChar char="•"/>
            </a:pPr>
            <a:r>
              <a:rPr lang="zh-CN" altLang="en-US" sz="2000" dirty="0" smtClean="0">
                <a:solidFill>
                  <a:schemeClr val="tx1"/>
                </a:solidFill>
                <a:latin typeface="微软雅黑" pitchFamily="34" charset="-122"/>
                <a:ea typeface="微软雅黑" pitchFamily="34" charset="-122"/>
                <a:sym typeface="宋体" pitchFamily="2" charset="-122"/>
              </a:rPr>
              <a:t>是缺陷被修正的唯一方法</a:t>
            </a:r>
          </a:p>
          <a:p>
            <a:pPr marL="742950" lvl="1" indent="-285750" algn="l">
              <a:lnSpc>
                <a:spcPct val="175000"/>
              </a:lnSpc>
              <a:spcBef>
                <a:spcPts val="800"/>
              </a:spcBef>
              <a:buSzPct val="100000"/>
              <a:buFont typeface="Arial" pitchFamily="34" charset="0"/>
              <a:buChar char="•"/>
            </a:pPr>
            <a:r>
              <a:rPr lang="zh-CN" altLang="en-US" sz="2000" dirty="0" smtClean="0">
                <a:solidFill>
                  <a:schemeClr val="tx1"/>
                </a:solidFill>
                <a:latin typeface="微软雅黑" pitchFamily="34" charset="-122"/>
                <a:ea typeface="微软雅黑" pitchFamily="34" charset="-122"/>
                <a:sym typeface="宋体" pitchFamily="2" charset="-122"/>
              </a:rPr>
              <a:t>记录了缺陷发生的环境，如各种资源的配置情况，缺陷的再现步骤以及缺陷性质的说明</a:t>
            </a:r>
          </a:p>
          <a:p>
            <a:pPr marL="742950" lvl="1" indent="-285750" algn="l">
              <a:lnSpc>
                <a:spcPct val="175000"/>
              </a:lnSpc>
              <a:spcBef>
                <a:spcPts val="800"/>
              </a:spcBef>
              <a:buSzPct val="100000"/>
              <a:buFont typeface="Arial" pitchFamily="34" charset="0"/>
              <a:buChar char="•"/>
            </a:pPr>
            <a:r>
              <a:rPr lang="zh-CN" altLang="en-US" sz="2000" dirty="0" smtClean="0">
                <a:solidFill>
                  <a:schemeClr val="tx1"/>
                </a:solidFill>
                <a:latin typeface="微软雅黑" pitchFamily="34" charset="-122"/>
                <a:ea typeface="微软雅黑" pitchFamily="34" charset="-122"/>
                <a:sym typeface="宋体" pitchFamily="2" charset="-122"/>
              </a:rPr>
              <a:t>记录着缺陷的处理过程和状态</a:t>
            </a:r>
          </a:p>
          <a:p>
            <a:pPr marL="742950" lvl="1" indent="-285750" algn="l">
              <a:lnSpc>
                <a:spcPct val="175000"/>
              </a:lnSpc>
              <a:spcBef>
                <a:spcPts val="800"/>
              </a:spcBef>
              <a:buSzPct val="100000"/>
              <a:buFont typeface="Arial" pitchFamily="34" charset="0"/>
              <a:buChar char="•"/>
            </a:pPr>
            <a:r>
              <a:rPr lang="zh-CN" altLang="en-US" sz="2000" dirty="0" smtClean="0">
                <a:solidFill>
                  <a:schemeClr val="tx1"/>
                </a:solidFill>
                <a:latin typeface="微软雅黑" pitchFamily="34" charset="-122"/>
                <a:ea typeface="微软雅黑" pitchFamily="34" charset="-122"/>
                <a:sym typeface="宋体" pitchFamily="2" charset="-122"/>
              </a:rPr>
              <a:t>缺陷的处理进程从一定角度反映了测试的进程和被测软件的质量状况以及改善过程</a:t>
            </a:r>
          </a:p>
        </p:txBody>
      </p:sp>
      <p:sp>
        <p:nvSpPr>
          <p:cNvPr id="64516" name="Rectangle 2"/>
          <p:cNvSpPr>
            <a:spLocks noChangeArrowheads="1"/>
          </p:cNvSpPr>
          <p:nvPr/>
        </p:nvSpPr>
        <p:spPr bwMode="auto">
          <a:xfrm>
            <a:off x="468313" y="261938"/>
            <a:ext cx="8229600" cy="533400"/>
          </a:xfrm>
          <a:prstGeom prst="rect">
            <a:avLst/>
          </a:prstGeom>
          <a:noFill/>
          <a:ln w="9525">
            <a:noFill/>
            <a:miter lim="800000"/>
            <a:headEnd/>
            <a:tailEnd/>
          </a:ln>
        </p:spPr>
        <p:txBody>
          <a:bodyPr anchor="ctr"/>
          <a:lstStyle/>
          <a:p>
            <a:pPr>
              <a:buFont typeface="Arial" pitchFamily="34" charset="0"/>
              <a:buNone/>
            </a:pPr>
            <a:r>
              <a:rPr lang="en-US" altLang="zh-CN" sz="2800" b="1" dirty="0">
                <a:latin typeface="微软雅黑" pitchFamily="34" charset="-122"/>
                <a:ea typeface="微软雅黑" pitchFamily="34" charset="-122"/>
                <a:sym typeface="宋体" pitchFamily="2" charset="-122"/>
              </a:rPr>
              <a:t>5.3 </a:t>
            </a:r>
            <a:r>
              <a:rPr lang="zh-CN" altLang="en-US" sz="2800" b="1" dirty="0">
                <a:latin typeface="微软雅黑" pitchFamily="34" charset="-122"/>
                <a:ea typeface="微软雅黑" pitchFamily="34" charset="-122"/>
                <a:sym typeface="宋体" pitchFamily="2" charset="-122"/>
              </a:rPr>
              <a:t>软件缺陷报告</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noChangeArrowheads="1"/>
          </p:cNvSpPr>
          <p:nvPr>
            <p:ph type="title"/>
          </p:nvPr>
        </p:nvSpPr>
        <p:spPr>
          <a:xfrm>
            <a:off x="-1188640" y="73791"/>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17411" name="Text Placeholder 6"/>
          <p:cNvSpPr>
            <a:spLocks noGrp="1" noChangeArrowheads="1"/>
          </p:cNvSpPr>
          <p:nvPr>
            <p:ph idx="4294967295"/>
          </p:nvPr>
        </p:nvSpPr>
        <p:spPr>
          <a:xfrm>
            <a:off x="0" y="1824038"/>
            <a:ext cx="4287838" cy="2016125"/>
          </a:xfrm>
        </p:spPr>
        <p:txBody>
          <a:bodyPr/>
          <a:lstStyle/>
          <a:p>
            <a:pPr marL="0" lvl="2" indent="0" defTabSz="430213" eaLnBrk="1" hangingPunct="1">
              <a:buFont typeface="HP Simplified" pitchFamily="2" charset="-122"/>
              <a:buNone/>
              <a:defRPr/>
            </a:pPr>
            <a:r>
              <a:rPr lang="en-US" altLang="zh-CN" sz="1800" b="1" dirty="0" smtClean="0">
                <a:solidFill>
                  <a:schemeClr val="tx2"/>
                </a:solidFill>
                <a:latin typeface="微软雅黑" panose="020B0503020204020204" pitchFamily="34" charset="-122"/>
                <a:ea typeface="微软雅黑" panose="020B0503020204020204" pitchFamily="34" charset="-122"/>
                <a:sym typeface="HP Simplified" pitchFamily="2" charset="-122"/>
              </a:rPr>
              <a:t> A</a:t>
            </a:r>
            <a:r>
              <a:rPr lang="zh-CN" altLang="en-US" sz="1800" b="1" dirty="0" smtClean="0">
                <a:solidFill>
                  <a:schemeClr val="tx2"/>
                </a:solidFill>
                <a:latin typeface="微软雅黑" panose="020B0503020204020204" pitchFamily="34" charset="-122"/>
                <a:ea typeface="微软雅黑" panose="020B0503020204020204" pitchFamily="34" charset="-122"/>
                <a:sym typeface="HP Simplified" pitchFamily="2" charset="-122"/>
              </a:rPr>
              <a:t>类</a:t>
            </a:r>
            <a:r>
              <a:rPr lang="en-US" altLang="zh-CN" sz="1800" b="1" dirty="0" smtClean="0">
                <a:solidFill>
                  <a:schemeClr val="tx2"/>
                </a:solidFill>
                <a:latin typeface="微软雅黑" panose="020B0503020204020204" pitchFamily="34" charset="-122"/>
                <a:ea typeface="微软雅黑" panose="020B0503020204020204" pitchFamily="34" charset="-122"/>
                <a:sym typeface="HP Simplified" pitchFamily="2" charset="-122"/>
              </a:rPr>
              <a:t>—— </a:t>
            </a:r>
            <a:r>
              <a:rPr lang="zh-CN" altLang="en-US" sz="1800" b="1" dirty="0" smtClean="0">
                <a:solidFill>
                  <a:schemeClr val="tx2"/>
                </a:solidFill>
                <a:latin typeface="微软雅黑" panose="020B0503020204020204" pitchFamily="34" charset="-122"/>
                <a:ea typeface="微软雅黑" panose="020B0503020204020204" pitchFamily="34" charset="-122"/>
                <a:sym typeface="HP Simplified" pitchFamily="2" charset="-122"/>
              </a:rPr>
              <a:t>严重错误</a:t>
            </a:r>
            <a:endParaRPr lang="zh-CN" altLang="en-US" sz="1800" dirty="0" smtClean="0">
              <a:solidFill>
                <a:schemeClr val="tx2"/>
              </a:solidFill>
              <a:latin typeface="微软雅黑" panose="020B0503020204020204" pitchFamily="34" charset="-122"/>
              <a:ea typeface="微软雅黑" panose="020B0503020204020204" pitchFamily="34" charset="-122"/>
              <a:sym typeface="HP Simplified" pitchFamily="2" charset="-122"/>
            </a:endParaRPr>
          </a:p>
          <a:p>
            <a:pPr lvl="2" defTabSz="430213" eaLnBrk="1" hangingPunct="1">
              <a:buFont typeface="Wingdings" panose="05000000000000000000" pitchFamily="2" charset="2"/>
              <a:buChar char="Ø"/>
              <a:defRPr/>
            </a:pPr>
            <a:r>
              <a:rPr lang="zh-CN" altLang="en-US" sz="1800" dirty="0" smtClean="0">
                <a:latin typeface="微软雅黑" panose="020B0503020204020204" pitchFamily="34" charset="-122"/>
                <a:ea typeface="微软雅黑" panose="020B0503020204020204" pitchFamily="34" charset="-122"/>
                <a:sym typeface="HP Simplified" pitchFamily="2" charset="-122"/>
              </a:rPr>
              <a:t>由于程序所引起的死机</a:t>
            </a:r>
            <a:r>
              <a:rPr lang="en-US" altLang="zh-CN" sz="1800" dirty="0" smtClean="0">
                <a:latin typeface="微软雅黑" panose="020B0503020204020204" pitchFamily="34" charset="-122"/>
                <a:ea typeface="微软雅黑" panose="020B0503020204020204" pitchFamily="34" charset="-122"/>
                <a:sym typeface="HP Simplified" pitchFamily="2" charset="-122"/>
              </a:rPr>
              <a:t>,</a:t>
            </a:r>
            <a:r>
              <a:rPr lang="zh-CN" altLang="en-US" sz="1800" dirty="0" smtClean="0">
                <a:latin typeface="微软雅黑" panose="020B0503020204020204" pitchFamily="34" charset="-122"/>
                <a:ea typeface="微软雅黑" panose="020B0503020204020204" pitchFamily="34" charset="-122"/>
                <a:sym typeface="HP Simplified" pitchFamily="2" charset="-122"/>
              </a:rPr>
              <a:t>非法退出</a:t>
            </a:r>
          </a:p>
          <a:p>
            <a:pPr lvl="2" defTabSz="430213" eaLnBrk="1" hangingPunct="1">
              <a:buFont typeface="Wingdings" panose="05000000000000000000" pitchFamily="2" charset="2"/>
              <a:buChar char="Ø"/>
              <a:defRPr/>
            </a:pPr>
            <a:r>
              <a:rPr lang="zh-CN" altLang="en-US" sz="1800" dirty="0" smtClean="0">
                <a:latin typeface="微软雅黑" panose="020B0503020204020204" pitchFamily="34" charset="-122"/>
                <a:ea typeface="微软雅黑" panose="020B0503020204020204" pitchFamily="34" charset="-122"/>
                <a:sym typeface="HP Simplified" pitchFamily="2" charset="-122"/>
              </a:rPr>
              <a:t>死循环</a:t>
            </a:r>
          </a:p>
          <a:p>
            <a:pPr lvl="2" defTabSz="430213" eaLnBrk="1" hangingPunct="1">
              <a:buFont typeface="Wingdings" panose="05000000000000000000" pitchFamily="2" charset="2"/>
              <a:buChar char="Ø"/>
              <a:defRPr/>
            </a:pPr>
            <a:r>
              <a:rPr lang="zh-CN" altLang="en-US" sz="1800" dirty="0" smtClean="0">
                <a:latin typeface="微软雅黑" panose="020B0503020204020204" pitchFamily="34" charset="-122"/>
                <a:ea typeface="微软雅黑" panose="020B0503020204020204" pitchFamily="34" charset="-122"/>
                <a:sym typeface="HP Simplified" pitchFamily="2" charset="-122"/>
              </a:rPr>
              <a:t>导致数据库发生死锁</a:t>
            </a:r>
          </a:p>
          <a:p>
            <a:pPr lvl="2" defTabSz="430213" eaLnBrk="1" hangingPunct="1">
              <a:buFont typeface="Wingdings" panose="05000000000000000000" pitchFamily="2" charset="2"/>
              <a:buChar char="Ø"/>
              <a:defRPr/>
            </a:pPr>
            <a:r>
              <a:rPr lang="zh-CN" altLang="en-US" sz="1800" dirty="0" smtClean="0">
                <a:latin typeface="微软雅黑" panose="020B0503020204020204" pitchFamily="34" charset="-122"/>
                <a:ea typeface="微软雅黑" panose="020B0503020204020204" pitchFamily="34" charset="-122"/>
                <a:sym typeface="HP Simplified" pitchFamily="2" charset="-122"/>
              </a:rPr>
              <a:t>数据通讯错误</a:t>
            </a:r>
          </a:p>
          <a:p>
            <a:pPr lvl="2" defTabSz="430213" eaLnBrk="1" hangingPunct="1">
              <a:buFont typeface="Wingdings" panose="05000000000000000000" pitchFamily="2" charset="2"/>
              <a:buChar char="Ø"/>
              <a:defRPr/>
            </a:pPr>
            <a:r>
              <a:rPr lang="zh-CN" altLang="en-US" sz="1800" dirty="0" smtClean="0">
                <a:latin typeface="微软雅黑" panose="020B0503020204020204" pitchFamily="34" charset="-122"/>
                <a:ea typeface="微软雅黑" panose="020B0503020204020204" pitchFamily="34" charset="-122"/>
                <a:sym typeface="HP Simplified" pitchFamily="2" charset="-122"/>
              </a:rPr>
              <a:t>严重的数值计算错误</a:t>
            </a:r>
          </a:p>
          <a:p>
            <a:pPr lvl="2" defTabSz="430213" eaLnBrk="1" hangingPunct="1">
              <a:buFont typeface="HP Simplified" pitchFamily="2" charset="-122"/>
              <a:buChar char="•"/>
              <a:defRPr/>
            </a:pPr>
            <a:endParaRPr lang="en-US" altLang="en-US" sz="1800" dirty="0" smtClean="0">
              <a:latin typeface="微软雅黑" panose="020B0503020204020204" pitchFamily="34" charset="-122"/>
              <a:ea typeface="微软雅黑" panose="020B0503020204020204" pitchFamily="34" charset="-122"/>
              <a:sym typeface="HP Simplified" pitchFamily="2" charset="-122"/>
            </a:endParaRPr>
          </a:p>
          <a:p>
            <a:pPr lvl="2" defTabSz="430213" eaLnBrk="1" hangingPunct="1">
              <a:buFont typeface="HP Simplified" pitchFamily="2" charset="-122"/>
              <a:buChar char="•"/>
              <a:defRPr/>
            </a:pPr>
            <a:endParaRPr lang="en-US" altLang="en-US" sz="1800" dirty="0" smtClean="0">
              <a:latin typeface="微软雅黑" panose="020B0503020204020204" pitchFamily="34" charset="-122"/>
              <a:ea typeface="微软雅黑" panose="020B0503020204020204" pitchFamily="34" charset="-122"/>
              <a:sym typeface="HP Simplified" pitchFamily="2" charset="-122"/>
            </a:endParaRPr>
          </a:p>
        </p:txBody>
      </p:sp>
      <p:sp>
        <p:nvSpPr>
          <p:cNvPr id="19461" name="Rectangle 1"/>
          <p:cNvSpPr>
            <a:spLocks noChangeArrowheads="1"/>
          </p:cNvSpPr>
          <p:nvPr/>
        </p:nvSpPr>
        <p:spPr bwMode="auto">
          <a:xfrm>
            <a:off x="4493573" y="1772952"/>
            <a:ext cx="46640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400"/>
              </a:spcAft>
              <a:buSzPct val="100000"/>
              <a:buFont typeface="Arial" panose="020B0604020202020204" pitchFamily="34" charset="0"/>
              <a:defRPr b="1">
                <a:solidFill>
                  <a:schemeClr val="tx2"/>
                </a:solidFill>
                <a:latin typeface="HP Simplified" pitchFamily="34" charset="0"/>
                <a:ea typeface="HP Simplified" pitchFamily="34" charset="0"/>
                <a:cs typeface="HP Simplified" pitchFamily="34" charset="0"/>
                <a:sym typeface="HP Simplified" pitchFamily="34" charset="0"/>
              </a:defRPr>
            </a:lvl1pPr>
            <a:lvl2pPr marL="742950" indent="-285750" defTabSz="430213">
              <a:spcAft>
                <a:spcPts val="400"/>
              </a:spcAft>
              <a:buSzPct val="100000"/>
              <a:buFont typeface="Lucida Grande" charset="0"/>
              <a:defRPr sz="1600">
                <a:solidFill>
                  <a:srgbClr val="000000"/>
                </a:solidFill>
                <a:latin typeface="HP Simplified" pitchFamily="34" charset="0"/>
                <a:ea typeface="HP Simplified" pitchFamily="34" charset="0"/>
                <a:cs typeface="HP Simplified" pitchFamily="34" charset="0"/>
                <a:sym typeface="HP Simplified" pitchFamily="34" charset="0"/>
              </a:defRPr>
            </a:lvl2pPr>
            <a:lvl3pPr marL="1143000" indent="-228600">
              <a:spcAft>
                <a:spcPts val="400"/>
              </a:spcAft>
              <a:buSzPct val="10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3pPr>
            <a:lvl4pPr marL="16002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4pPr>
            <a:lvl5pPr marL="20574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5pPr>
            <a:lvl6pPr marL="25146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6pPr>
            <a:lvl7pPr marL="29718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7pPr>
            <a:lvl8pPr marL="34290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8pPr>
            <a:lvl9pPr marL="38862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9pPr>
          </a:lstStyle>
          <a:p>
            <a:pPr eaLnBrk="1" hangingPunct="1">
              <a:spcAft>
                <a:spcPct val="0"/>
              </a:spcAft>
              <a:buSzTx/>
            </a:pPr>
            <a:r>
              <a:rPr lang="en-US" altLang="zh-CN" dirty="0" smtClean="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较严重错误</a:t>
            </a:r>
            <a:endParaRPr lang="en-US" altLang="zh-CN" dirty="0">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smtClean="0">
                <a:solidFill>
                  <a:schemeClr val="tx1"/>
                </a:solidFill>
                <a:latin typeface="微软雅黑" panose="020B0503020204020204" pitchFamily="34" charset="-122"/>
                <a:ea typeface="微软雅黑" panose="020B0503020204020204" pitchFamily="34" charset="-122"/>
              </a:rPr>
              <a:t>功能</a:t>
            </a:r>
            <a:r>
              <a:rPr lang="zh-CN" altLang="en-US" b="0" dirty="0">
                <a:solidFill>
                  <a:schemeClr val="tx1"/>
                </a:solidFill>
                <a:latin typeface="微软雅黑" panose="020B0503020204020204" pitchFamily="34" charset="-122"/>
                <a:ea typeface="微软雅黑" panose="020B0503020204020204" pitchFamily="34" charset="-122"/>
              </a:rPr>
              <a:t>不符</a:t>
            </a:r>
            <a:endParaRPr lang="en-US" altLang="zh-CN" b="0" dirty="0">
              <a:solidFill>
                <a:schemeClr val="tx1"/>
              </a:solidFill>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smtClean="0">
                <a:solidFill>
                  <a:schemeClr val="tx1"/>
                </a:solidFill>
                <a:latin typeface="微软雅黑" panose="020B0503020204020204" pitchFamily="34" charset="-122"/>
                <a:ea typeface="微软雅黑" panose="020B0503020204020204" pitchFamily="34" charset="-122"/>
              </a:rPr>
              <a:t>数据流</a:t>
            </a:r>
            <a:r>
              <a:rPr lang="zh-CN" altLang="en-US" b="0" dirty="0">
                <a:solidFill>
                  <a:schemeClr val="tx1"/>
                </a:solidFill>
                <a:latin typeface="微软雅黑" panose="020B0503020204020204" pitchFamily="34" charset="-122"/>
                <a:ea typeface="微软雅黑" panose="020B0503020204020204" pitchFamily="34" charset="-122"/>
              </a:rPr>
              <a:t>错误</a:t>
            </a:r>
            <a:endParaRPr lang="en-US" altLang="zh-CN" b="0" dirty="0">
              <a:solidFill>
                <a:schemeClr val="tx1"/>
              </a:solidFill>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smtClean="0">
                <a:solidFill>
                  <a:schemeClr val="tx1"/>
                </a:solidFill>
                <a:latin typeface="微软雅黑" panose="020B0503020204020204" pitchFamily="34" charset="-122"/>
                <a:ea typeface="微软雅黑" panose="020B0503020204020204" pitchFamily="34" charset="-122"/>
              </a:rPr>
              <a:t>程序</a:t>
            </a:r>
            <a:r>
              <a:rPr lang="zh-CN" altLang="en-US" b="0" dirty="0">
                <a:solidFill>
                  <a:schemeClr val="tx1"/>
                </a:solidFill>
                <a:latin typeface="微软雅黑" panose="020B0503020204020204" pitchFamily="34" charset="-122"/>
                <a:ea typeface="微软雅黑" panose="020B0503020204020204" pitchFamily="34" charset="-122"/>
              </a:rPr>
              <a:t>接口错误</a:t>
            </a:r>
            <a:endParaRPr lang="en-US" altLang="zh-CN" b="0" dirty="0">
              <a:solidFill>
                <a:schemeClr val="tx1"/>
              </a:solidFill>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smtClean="0">
                <a:solidFill>
                  <a:schemeClr val="tx1"/>
                </a:solidFill>
                <a:latin typeface="微软雅黑" panose="020B0503020204020204" pitchFamily="34" charset="-122"/>
                <a:ea typeface="微软雅黑" panose="020B0503020204020204" pitchFamily="34" charset="-122"/>
              </a:rPr>
              <a:t>轻微</a:t>
            </a:r>
            <a:r>
              <a:rPr lang="zh-CN" altLang="en-US" b="0" dirty="0">
                <a:solidFill>
                  <a:schemeClr val="tx1"/>
                </a:solidFill>
                <a:latin typeface="微软雅黑" panose="020B0503020204020204" pitchFamily="34" charset="-122"/>
                <a:ea typeface="微软雅黑" panose="020B0503020204020204" pitchFamily="34" charset="-122"/>
              </a:rPr>
              <a:t>的数值计算错误</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19462" name="Rectangle 2"/>
          <p:cNvSpPr>
            <a:spLocks noChangeArrowheads="1"/>
          </p:cNvSpPr>
          <p:nvPr/>
        </p:nvSpPr>
        <p:spPr bwMode="auto">
          <a:xfrm>
            <a:off x="331128" y="3929506"/>
            <a:ext cx="39211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Aft>
                <a:spcPts val="400"/>
              </a:spcAft>
              <a:buSzPct val="100000"/>
              <a:buFont typeface="Arial" panose="020B0604020202020204" pitchFamily="34" charset="0"/>
              <a:defRPr b="1">
                <a:solidFill>
                  <a:schemeClr val="tx2"/>
                </a:solidFill>
                <a:latin typeface="HP Simplified" pitchFamily="34" charset="0"/>
                <a:ea typeface="HP Simplified" pitchFamily="34" charset="0"/>
                <a:cs typeface="HP Simplified" pitchFamily="34" charset="0"/>
                <a:sym typeface="HP Simplified" pitchFamily="34" charset="0"/>
              </a:defRPr>
            </a:lvl1pPr>
            <a:lvl2pPr marL="742950" indent="-285750" defTabSz="430213">
              <a:spcAft>
                <a:spcPts val="400"/>
              </a:spcAft>
              <a:buSzPct val="100000"/>
              <a:buFont typeface="Lucida Grande" charset="0"/>
              <a:defRPr sz="1600">
                <a:solidFill>
                  <a:srgbClr val="000000"/>
                </a:solidFill>
                <a:latin typeface="HP Simplified" pitchFamily="34" charset="0"/>
                <a:ea typeface="HP Simplified" pitchFamily="34" charset="0"/>
                <a:cs typeface="HP Simplified" pitchFamily="34" charset="0"/>
                <a:sym typeface="HP Simplified" pitchFamily="34" charset="0"/>
              </a:defRPr>
            </a:lvl2pPr>
            <a:lvl3pPr marL="1143000" indent="-228600">
              <a:spcAft>
                <a:spcPts val="400"/>
              </a:spcAft>
              <a:buSzPct val="10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3pPr>
            <a:lvl4pPr marL="16002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4pPr>
            <a:lvl5pPr marL="20574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5pPr>
            <a:lvl6pPr marL="25146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6pPr>
            <a:lvl7pPr marL="29718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7pPr>
            <a:lvl8pPr marL="34290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8pPr>
            <a:lvl9pPr marL="38862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9pPr>
          </a:lstStyle>
          <a:p>
            <a:pPr eaLnBrk="1" hangingPunct="1">
              <a:spcAft>
                <a:spcPct val="0"/>
              </a:spcAft>
              <a:buSzTx/>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一般性错误</a:t>
            </a:r>
            <a:endParaRPr lang="en-US" altLang="zh-CN" dirty="0">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smtClean="0">
                <a:solidFill>
                  <a:schemeClr val="tx1"/>
                </a:solidFill>
                <a:latin typeface="微软雅黑" panose="020B0503020204020204" pitchFamily="34" charset="-122"/>
                <a:ea typeface="微软雅黑" panose="020B0503020204020204" pitchFamily="34" charset="-122"/>
              </a:rPr>
              <a:t>界面</a:t>
            </a:r>
            <a:r>
              <a:rPr lang="zh-CN" altLang="en-US" b="0" dirty="0">
                <a:solidFill>
                  <a:schemeClr val="tx1"/>
                </a:solidFill>
                <a:latin typeface="微软雅黑" panose="020B0503020204020204" pitchFamily="34" charset="-122"/>
                <a:ea typeface="微软雅黑" panose="020B0503020204020204" pitchFamily="34" charset="-122"/>
              </a:rPr>
              <a:t>错误</a:t>
            </a:r>
            <a:r>
              <a:rPr lang="en-US" altLang="zh-CN" b="0" dirty="0">
                <a:solidFill>
                  <a:schemeClr val="tx1"/>
                </a:solidFill>
                <a:latin typeface="微软雅黑" panose="020B0503020204020204" pitchFamily="34" charset="-122"/>
                <a:ea typeface="微软雅黑" panose="020B0503020204020204" pitchFamily="34" charset="-122"/>
              </a:rPr>
              <a:t>(</a:t>
            </a:r>
            <a:r>
              <a:rPr lang="zh-CN" altLang="en-US" b="0" dirty="0">
                <a:solidFill>
                  <a:schemeClr val="tx1"/>
                </a:solidFill>
                <a:latin typeface="微软雅黑" panose="020B0503020204020204" pitchFamily="34" charset="-122"/>
                <a:ea typeface="微软雅黑" panose="020B0503020204020204" pitchFamily="34" charset="-122"/>
              </a:rPr>
              <a:t>详细文档</a:t>
            </a:r>
            <a:r>
              <a:rPr lang="en-US" altLang="zh-CN" b="0" dirty="0">
                <a:solidFill>
                  <a:schemeClr val="tx1"/>
                </a:solidFill>
                <a:latin typeface="微软雅黑" panose="020B0503020204020204" pitchFamily="34" charset="-122"/>
                <a:ea typeface="微软雅黑" panose="020B0503020204020204" pitchFamily="34" charset="-122"/>
              </a:rPr>
              <a:t>)</a:t>
            </a:r>
          </a:p>
          <a:p>
            <a:pPr marL="285750" indent="-285750" eaLnBrk="1" hangingPunct="1">
              <a:spcAft>
                <a:spcPct val="0"/>
              </a:spcAft>
              <a:buSzTx/>
              <a:buFont typeface="Wingdings" panose="05000000000000000000" pitchFamily="2" charset="2"/>
              <a:buChar char="Ø"/>
            </a:pPr>
            <a:r>
              <a:rPr lang="zh-CN" altLang="en-US" b="0" dirty="0" smtClean="0">
                <a:solidFill>
                  <a:schemeClr val="tx1"/>
                </a:solidFill>
                <a:latin typeface="微软雅黑" panose="020B0503020204020204" pitchFamily="34" charset="-122"/>
                <a:ea typeface="微软雅黑" panose="020B0503020204020204" pitchFamily="34" charset="-122"/>
              </a:rPr>
              <a:t>打印</a:t>
            </a:r>
            <a:r>
              <a:rPr lang="zh-CN" altLang="en-US" b="0" dirty="0">
                <a:solidFill>
                  <a:schemeClr val="tx1"/>
                </a:solidFill>
                <a:latin typeface="微软雅黑" panose="020B0503020204020204" pitchFamily="34" charset="-122"/>
                <a:ea typeface="微软雅黑" panose="020B0503020204020204" pitchFamily="34" charset="-122"/>
              </a:rPr>
              <a:t>内容、格式错误</a:t>
            </a:r>
            <a:endParaRPr lang="en-US" altLang="zh-CN" b="0" dirty="0">
              <a:solidFill>
                <a:schemeClr val="tx1"/>
              </a:solidFill>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smtClean="0">
                <a:solidFill>
                  <a:schemeClr val="tx1"/>
                </a:solidFill>
                <a:latin typeface="微软雅黑" panose="020B0503020204020204" pitchFamily="34" charset="-122"/>
                <a:ea typeface="微软雅黑" panose="020B0503020204020204" pitchFamily="34" charset="-122"/>
              </a:rPr>
              <a:t>简单</a:t>
            </a:r>
            <a:r>
              <a:rPr lang="zh-CN" altLang="en-US" b="0" dirty="0">
                <a:solidFill>
                  <a:schemeClr val="tx1"/>
                </a:solidFill>
                <a:latin typeface="微软雅黑" panose="020B0503020204020204" pitchFamily="34" charset="-122"/>
                <a:ea typeface="微软雅黑" panose="020B0503020204020204" pitchFamily="34" charset="-122"/>
              </a:rPr>
              <a:t>的输入限制未放在前台进行控制</a:t>
            </a:r>
            <a:endParaRPr lang="en-US" altLang="zh-CN" b="0" dirty="0">
              <a:solidFill>
                <a:schemeClr val="tx1"/>
              </a:solidFill>
              <a:latin typeface="微软雅黑" panose="020B0503020204020204" pitchFamily="34" charset="-122"/>
              <a:ea typeface="微软雅黑" panose="020B0503020204020204" pitchFamily="34" charset="-122"/>
            </a:endParaRPr>
          </a:p>
          <a:p>
            <a:pPr marL="285750" indent="-285750" eaLnBrk="1" hangingPunct="1">
              <a:spcAft>
                <a:spcPct val="0"/>
              </a:spcAft>
              <a:buSzTx/>
              <a:buFont typeface="Wingdings" panose="05000000000000000000" pitchFamily="2" charset="2"/>
              <a:buChar char="Ø"/>
            </a:pPr>
            <a:r>
              <a:rPr lang="zh-CN" altLang="en-US" b="0" dirty="0" smtClean="0">
                <a:solidFill>
                  <a:schemeClr val="tx1"/>
                </a:solidFill>
                <a:latin typeface="微软雅黑" panose="020B0503020204020204" pitchFamily="34" charset="-122"/>
                <a:ea typeface="微软雅黑" panose="020B0503020204020204" pitchFamily="34" charset="-122"/>
              </a:rPr>
              <a:t>删除</a:t>
            </a:r>
            <a:r>
              <a:rPr lang="zh-CN" altLang="en-US" b="0" dirty="0">
                <a:solidFill>
                  <a:schemeClr val="tx1"/>
                </a:solidFill>
                <a:latin typeface="微软雅黑" panose="020B0503020204020204" pitchFamily="34" charset="-122"/>
                <a:ea typeface="微软雅黑" panose="020B0503020204020204" pitchFamily="34" charset="-122"/>
              </a:rPr>
              <a:t>操作未给出提示</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9" name="Subtitle 1"/>
          <p:cNvSpPr txBox="1">
            <a:spLocks noChangeArrowheads="1"/>
          </p:cNvSpPr>
          <p:nvPr/>
        </p:nvSpPr>
        <p:spPr bwMode="auto">
          <a:xfrm>
            <a:off x="392113" y="965200"/>
            <a:ext cx="8116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0"/>
              </a:spcBef>
              <a:spcAft>
                <a:spcPts val="400"/>
              </a:spcAft>
              <a:buSzPct val="100000"/>
              <a:buFont typeface="Arial" panose="020B0604020202020204" pitchFamily="34" charset="0"/>
              <a:defRPr b="1">
                <a:solidFill>
                  <a:schemeClr val="tx2"/>
                </a:solidFill>
                <a:latin typeface="+mn-lt"/>
                <a:ea typeface="+mn-ea"/>
                <a:cs typeface="HP Simplified" panose="020B0604020204020204" pitchFamily="34" charset="0"/>
                <a:sym typeface="HP Simplified" pitchFamily="34" charset="0"/>
              </a:defRPr>
            </a:lvl1pPr>
            <a:lvl2pPr marL="742950" indent="-285750" algn="l" defTabSz="430213" rtl="0" eaLnBrk="0" fontAlgn="base" hangingPunct="0">
              <a:spcBef>
                <a:spcPct val="0"/>
              </a:spcBef>
              <a:spcAft>
                <a:spcPts val="400"/>
              </a:spcAft>
              <a:buSzPct val="100000"/>
              <a:buFont typeface="Lucida Grande" charset="0"/>
              <a:defRPr sz="1600">
                <a:solidFill>
                  <a:srgbClr val="000000"/>
                </a:solidFill>
                <a:latin typeface="+mn-lt"/>
                <a:ea typeface="+mn-ea"/>
                <a:cs typeface="HP Simplified" panose="020B0604020204020204" pitchFamily="34" charset="0"/>
                <a:sym typeface="HP Simplified" pitchFamily="34" charset="0"/>
              </a:defRPr>
            </a:lvl2pPr>
            <a:lvl3pPr marL="169863" indent="-169863" algn="l" defTabSz="457200" rtl="0" eaLnBrk="0" fontAlgn="base" hangingPunct="0">
              <a:spcBef>
                <a:spcPct val="0"/>
              </a:spcBef>
              <a:spcAft>
                <a:spcPts val="400"/>
              </a:spcAft>
              <a:buSzPct val="10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3pPr>
            <a:lvl4pPr marL="341313" indent="-179388" algn="l" defTabSz="457200" rtl="0" eaLnBrk="0" fontAlgn="base" hangingPunct="0">
              <a:spcBef>
                <a:spcPct val="0"/>
              </a:spcBef>
              <a:spcAft>
                <a:spcPts val="400"/>
              </a:spcAft>
              <a:buSzPct val="8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4pPr>
            <a:lvl5pPr marL="469900" indent="-150813" algn="l" defTabSz="457200" rtl="0" eaLnBrk="0" fontAlgn="base" hangingPunct="0">
              <a:spcBef>
                <a:spcPct val="0"/>
              </a:spcBef>
              <a:spcAft>
                <a:spcPts val="400"/>
              </a:spcAft>
              <a:buSzPct val="8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5pPr>
            <a:lvl6pPr marL="9271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6pPr>
            <a:lvl7pPr marL="13843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7pPr>
            <a:lvl8pPr marL="18415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8pPr>
            <a:lvl9pPr marL="22987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9pPr>
          </a:lstStyle>
          <a:p>
            <a:pPr eaLnBrk="1" hangingPunct="1">
              <a:buFont typeface="Wingdings" panose="05000000000000000000" pitchFamily="2" charset="2"/>
              <a:buChar char="n"/>
            </a:pPr>
            <a:r>
              <a:rPr lang="zh-CN" altLang="en-US" sz="2400" kern="0" dirty="0" smtClean="0">
                <a:solidFill>
                  <a:srgbClr val="0096D6"/>
                </a:solidFill>
                <a:latin typeface="微软雅黑" panose="020B0503020204020204" pitchFamily="34" charset="-122"/>
                <a:ea typeface="微软雅黑" panose="020B0503020204020204" pitchFamily="34" charset="-122"/>
              </a:rPr>
              <a:t>管理</a:t>
            </a:r>
            <a:r>
              <a:rPr lang="zh-CN" altLang="en-US" sz="2400" kern="0" dirty="0" smtClean="0">
                <a:solidFill>
                  <a:srgbClr val="0096D6"/>
                </a:solidFill>
                <a:latin typeface="微软雅黑" panose="020B0503020204020204" pitchFamily="34" charset="-122"/>
                <a:ea typeface="微软雅黑" panose="020B0503020204020204" pitchFamily="34" charset="-122"/>
              </a:rPr>
              <a:t>缺陷严重级和优先级</a:t>
            </a:r>
            <a:endParaRPr lang="en-US" altLang="en-US" sz="2400" kern="0" dirty="0" smtClean="0">
              <a:solidFill>
                <a:srgbClr val="0096D6"/>
              </a:solidFill>
              <a:latin typeface="微软雅黑" panose="020B0503020204020204" pitchFamily="34" charset="-122"/>
              <a:ea typeface="微软雅黑" panose="020B0503020204020204" pitchFamily="34" charset="-122"/>
            </a:endParaRPr>
          </a:p>
          <a:p>
            <a:pPr marL="0" indent="0" eaLnBrk="1" hangingPunct="1"/>
            <a:endParaRPr lang="en-US" altLang="zh-CN" sz="2000" kern="0" dirty="0" smtClean="0">
              <a:solidFill>
                <a:srgbClr val="0096D6"/>
              </a:solidFill>
              <a:latin typeface="宋体" panose="02010600030101010101" pitchFamily="2" charset="-122"/>
              <a:ea typeface="宋体" panose="02010600030101010101" pitchFamily="2" charset="-122"/>
            </a:endParaRPr>
          </a:p>
        </p:txBody>
      </p:sp>
      <p:sp>
        <p:nvSpPr>
          <p:cNvPr id="10" name="Text Placeholder 6"/>
          <p:cNvSpPr txBox="1">
            <a:spLocks noChangeArrowheads="1"/>
          </p:cNvSpPr>
          <p:nvPr/>
        </p:nvSpPr>
        <p:spPr bwMode="auto">
          <a:xfrm>
            <a:off x="4593918" y="3630156"/>
            <a:ext cx="4140652" cy="26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0"/>
              </a:spcBef>
              <a:spcAft>
                <a:spcPts val="400"/>
              </a:spcAft>
              <a:buSzPct val="100000"/>
              <a:buFont typeface="Arial" panose="020B0604020202020204" pitchFamily="34" charset="0"/>
              <a:defRPr b="1">
                <a:solidFill>
                  <a:schemeClr val="tx2"/>
                </a:solidFill>
                <a:latin typeface="+mn-lt"/>
                <a:ea typeface="+mn-ea"/>
                <a:cs typeface="HP Simplified" panose="020B0604020204020204" pitchFamily="34" charset="0"/>
                <a:sym typeface="HP Simplified" pitchFamily="34" charset="0"/>
              </a:defRPr>
            </a:lvl1pPr>
            <a:lvl2pPr marL="742950" indent="-285750" algn="l" defTabSz="430213" rtl="0" eaLnBrk="0" fontAlgn="base" hangingPunct="0">
              <a:spcBef>
                <a:spcPct val="0"/>
              </a:spcBef>
              <a:spcAft>
                <a:spcPts val="400"/>
              </a:spcAft>
              <a:buSzPct val="100000"/>
              <a:buFont typeface="Lucida Grande" charset="0"/>
              <a:defRPr sz="1600">
                <a:solidFill>
                  <a:srgbClr val="000000"/>
                </a:solidFill>
                <a:latin typeface="+mn-lt"/>
                <a:ea typeface="+mn-ea"/>
                <a:cs typeface="HP Simplified" panose="020B0604020204020204" pitchFamily="34" charset="0"/>
                <a:sym typeface="HP Simplified" pitchFamily="34" charset="0"/>
              </a:defRPr>
            </a:lvl2pPr>
            <a:lvl3pPr marL="169863" indent="-169863" algn="l" defTabSz="457200" rtl="0" eaLnBrk="0" fontAlgn="base" hangingPunct="0">
              <a:spcBef>
                <a:spcPct val="0"/>
              </a:spcBef>
              <a:spcAft>
                <a:spcPts val="400"/>
              </a:spcAft>
              <a:buSzPct val="10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3pPr>
            <a:lvl4pPr marL="341313" indent="-179388" algn="l" defTabSz="457200" rtl="0" eaLnBrk="0" fontAlgn="base" hangingPunct="0">
              <a:spcBef>
                <a:spcPct val="0"/>
              </a:spcBef>
              <a:spcAft>
                <a:spcPts val="400"/>
              </a:spcAft>
              <a:buSzPct val="8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4pPr>
            <a:lvl5pPr marL="469900" indent="-150813" algn="l" defTabSz="457200" rtl="0" eaLnBrk="0" fontAlgn="base" hangingPunct="0">
              <a:spcBef>
                <a:spcPct val="0"/>
              </a:spcBef>
              <a:spcAft>
                <a:spcPts val="400"/>
              </a:spcAft>
              <a:buSzPct val="8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5pPr>
            <a:lvl6pPr marL="9271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6pPr>
            <a:lvl7pPr marL="13843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7pPr>
            <a:lvl8pPr marL="18415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8pPr>
            <a:lvl9pPr marL="22987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9pPr>
          </a:lstStyle>
          <a:p>
            <a:pPr marL="0" lvl="2" indent="0" defTabSz="430213" eaLnBrk="1" hangingPunct="1">
              <a:buFont typeface="HP Simplified" pitchFamily="2" charset="-122"/>
              <a:buNone/>
              <a:defRPr/>
            </a:pPr>
            <a:r>
              <a:rPr lang="zh-CN" altLang="en-US" sz="1800" b="1" kern="0" dirty="0" smtClean="0">
                <a:solidFill>
                  <a:schemeClr val="tx2"/>
                </a:solidFill>
                <a:latin typeface="微软雅黑" panose="020B0503020204020204" pitchFamily="34" charset="-122"/>
                <a:ea typeface="微软雅黑" panose="020B0503020204020204" pitchFamily="34" charset="-122"/>
                <a:sym typeface="HP Simplified" pitchFamily="2" charset="-122"/>
              </a:rPr>
              <a:t> </a:t>
            </a:r>
            <a:r>
              <a:rPr lang="en-US" altLang="zh-CN" sz="1800" b="1" kern="0" dirty="0" smtClean="0">
                <a:solidFill>
                  <a:schemeClr val="tx2"/>
                </a:solidFill>
                <a:latin typeface="微软雅黑" panose="020B0503020204020204" pitchFamily="34" charset="-122"/>
                <a:ea typeface="微软雅黑" panose="020B0503020204020204" pitchFamily="34" charset="-122"/>
                <a:sym typeface="HP Simplified" pitchFamily="2" charset="-122"/>
              </a:rPr>
              <a:t>D</a:t>
            </a:r>
            <a:r>
              <a:rPr lang="zh-CN" altLang="en-US" sz="1800" b="1" kern="0" dirty="0" smtClean="0">
                <a:solidFill>
                  <a:schemeClr val="tx2"/>
                </a:solidFill>
                <a:latin typeface="微软雅黑" panose="020B0503020204020204" pitchFamily="34" charset="-122"/>
                <a:ea typeface="微软雅黑" panose="020B0503020204020204" pitchFamily="34" charset="-122"/>
                <a:sym typeface="HP Simplified" pitchFamily="2" charset="-122"/>
              </a:rPr>
              <a:t>类</a:t>
            </a:r>
            <a:r>
              <a:rPr lang="en-US" altLang="zh-CN" sz="1800" b="1" kern="0" dirty="0" smtClean="0">
                <a:solidFill>
                  <a:schemeClr val="tx2"/>
                </a:solidFill>
                <a:latin typeface="微软雅黑" panose="020B0503020204020204" pitchFamily="34" charset="-122"/>
                <a:ea typeface="微软雅黑" panose="020B0503020204020204" pitchFamily="34" charset="-122"/>
                <a:sym typeface="HP Simplified" pitchFamily="2" charset="-122"/>
              </a:rPr>
              <a:t>——</a:t>
            </a:r>
            <a:r>
              <a:rPr lang="zh-CN" altLang="en-US" sz="1800" b="1" kern="0" dirty="0" smtClean="0">
                <a:solidFill>
                  <a:schemeClr val="tx2"/>
                </a:solidFill>
                <a:latin typeface="微软雅黑" panose="020B0503020204020204" pitchFamily="34" charset="-122"/>
                <a:ea typeface="微软雅黑" panose="020B0503020204020204" pitchFamily="34" charset="-122"/>
                <a:sym typeface="HP Simplified" pitchFamily="2" charset="-122"/>
              </a:rPr>
              <a:t>较小错误</a:t>
            </a:r>
          </a:p>
          <a:p>
            <a:pPr marL="285750" lvl="2" indent="-285750" eaLnBrk="1" hangingPunct="1">
              <a:spcAft>
                <a:spcPct val="0"/>
              </a:spcAft>
              <a:buSzTx/>
              <a:buFont typeface="Wingdings" panose="05000000000000000000" pitchFamily="2" charset="2"/>
              <a:buChar char="Ø"/>
              <a:defRPr/>
            </a:pP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辅助说明描述不清楚</a:t>
            </a:r>
          </a:p>
          <a:p>
            <a:pPr marL="285750" lvl="2" indent="-285750" eaLnBrk="1" hangingPunct="1">
              <a:spcAft>
                <a:spcPct val="0"/>
              </a:spcAft>
              <a:buSzTx/>
              <a:buFont typeface="Wingdings" panose="05000000000000000000" pitchFamily="2" charset="2"/>
              <a:buChar char="Ø"/>
              <a:defRPr/>
            </a:pP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显示格式不规范</a:t>
            </a:r>
          </a:p>
          <a:p>
            <a:pPr marL="285750" lvl="2" indent="-285750" eaLnBrk="1" hangingPunct="1">
              <a:spcAft>
                <a:spcPct val="0"/>
              </a:spcAft>
              <a:buSzTx/>
              <a:buFont typeface="Wingdings" panose="05000000000000000000" pitchFamily="2" charset="2"/>
              <a:buChar char="Ø"/>
              <a:defRPr/>
            </a:pP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长时间操作未给用户进度提示</a:t>
            </a:r>
          </a:p>
          <a:p>
            <a:pPr marL="285750" lvl="2" indent="-285750" eaLnBrk="1" hangingPunct="1">
              <a:spcAft>
                <a:spcPct val="0"/>
              </a:spcAft>
              <a:buSzTx/>
              <a:buFont typeface="Wingdings" panose="05000000000000000000" pitchFamily="2" charset="2"/>
              <a:buChar char="Ø"/>
              <a:defRPr/>
            </a:pP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提示窗口文字未采用行业术语</a:t>
            </a:r>
          </a:p>
          <a:p>
            <a:pPr marL="285750" lvl="2" indent="-285750" eaLnBrk="1" hangingPunct="1">
              <a:spcAft>
                <a:spcPct val="0"/>
              </a:spcAft>
              <a:buSzTx/>
              <a:buFont typeface="Wingdings" panose="05000000000000000000" pitchFamily="2" charset="2"/>
              <a:buChar char="Ø"/>
              <a:defRPr/>
            </a:pP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可输入区域和只读区域没有明显的</a:t>
            </a:r>
            <a:endParaRPr lang="en-US" altLang="zh-CN" sz="1800" dirty="0">
              <a:solidFill>
                <a:schemeClr val="tx1"/>
              </a:solidFill>
              <a:latin typeface="微软雅黑" panose="020B0503020204020204" pitchFamily="34" charset="-122"/>
              <a:ea typeface="微软雅黑" panose="020B0503020204020204" pitchFamily="34" charset="-122"/>
              <a:sym typeface="HP Simplified" pitchFamily="2" charset="-122"/>
            </a:endParaRPr>
          </a:p>
          <a:p>
            <a:pPr marL="0" lvl="2" indent="0" eaLnBrk="1" hangingPunct="1">
              <a:spcAft>
                <a:spcPct val="0"/>
              </a:spcAft>
              <a:buSzTx/>
              <a:buNone/>
              <a:defRPr/>
            </a:pPr>
            <a:r>
              <a:rPr lang="zh-CN" altLang="en-US" sz="1800" dirty="0" smtClean="0">
                <a:solidFill>
                  <a:schemeClr val="tx1"/>
                </a:solidFill>
                <a:latin typeface="微软雅黑" panose="020B0503020204020204" pitchFamily="34" charset="-122"/>
                <a:ea typeface="微软雅黑" panose="020B0503020204020204" pitchFamily="34" charset="-122"/>
                <a:sym typeface="HP Simplified" pitchFamily="2" charset="-122"/>
              </a:rPr>
              <a:t>    区分</a:t>
            </a: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标志</a:t>
            </a:r>
          </a:p>
          <a:p>
            <a:pPr marL="285750" lvl="2" indent="-285750" eaLnBrk="1" hangingPunct="1">
              <a:spcAft>
                <a:spcPct val="0"/>
              </a:spcAft>
              <a:buSzTx/>
              <a:buFont typeface="Wingdings" panose="05000000000000000000" pitchFamily="2" charset="2"/>
              <a:buChar char="Ø"/>
              <a:defRPr/>
            </a:pPr>
            <a:r>
              <a:rPr lang="zh-CN" altLang="en-US" sz="1800" dirty="0">
                <a:solidFill>
                  <a:schemeClr val="tx1"/>
                </a:solidFill>
                <a:latin typeface="微软雅黑" panose="020B0503020204020204" pitchFamily="34" charset="-122"/>
                <a:ea typeface="微软雅黑" panose="020B0503020204020204" pitchFamily="34" charset="-122"/>
                <a:sym typeface="HP Simplified" pitchFamily="2" charset="-122"/>
              </a:rPr>
              <a:t>系统处理未优化</a:t>
            </a:r>
          </a:p>
          <a:p>
            <a:pPr lvl="2" defTabSz="430213" eaLnBrk="1" hangingPunct="1">
              <a:buFont typeface="HP Simplified" pitchFamily="2" charset="-122"/>
              <a:buChar char="•"/>
              <a:defRPr/>
            </a:pPr>
            <a:endParaRPr lang="en-US" altLang="en-US" sz="1800" kern="0" dirty="0" smtClean="0">
              <a:latin typeface="微软雅黑" panose="020B0503020204020204" pitchFamily="34" charset="-122"/>
              <a:ea typeface="微软雅黑" panose="020B0503020204020204" pitchFamily="34" charset="-122"/>
              <a:sym typeface="HP Simplified" pitchFamily="2" charset="-122"/>
            </a:endParaRPr>
          </a:p>
          <a:p>
            <a:pPr lvl="2" defTabSz="430213" eaLnBrk="1" hangingPunct="1">
              <a:buFont typeface="HP Simplified" pitchFamily="2" charset="-122"/>
              <a:buChar char="•"/>
              <a:defRPr/>
            </a:pPr>
            <a:endParaRPr lang="en-US" altLang="en-US" sz="1800" kern="0" dirty="0" smtClean="0">
              <a:latin typeface="微软雅黑" panose="020B0503020204020204" pitchFamily="34" charset="-122"/>
              <a:ea typeface="微软雅黑" panose="020B0503020204020204" pitchFamily="34" charset="-122"/>
              <a:sym typeface="HP Simplified" pitchFamily="2" charset="-122"/>
            </a:endParaRPr>
          </a:p>
        </p:txBody>
      </p:sp>
      <p:sp>
        <p:nvSpPr>
          <p:cNvPr id="11" name="Rectangle 1"/>
          <p:cNvSpPr>
            <a:spLocks noChangeArrowheads="1"/>
          </p:cNvSpPr>
          <p:nvPr/>
        </p:nvSpPr>
        <p:spPr bwMode="auto">
          <a:xfrm>
            <a:off x="450188" y="5779121"/>
            <a:ext cx="3578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400"/>
              </a:spcAft>
              <a:buSzPct val="100000"/>
              <a:buFont typeface="Arial" panose="020B0604020202020204" pitchFamily="34" charset="0"/>
              <a:defRPr b="1">
                <a:solidFill>
                  <a:schemeClr val="tx2"/>
                </a:solidFill>
                <a:latin typeface="HP Simplified" pitchFamily="34" charset="0"/>
                <a:ea typeface="HP Simplified" pitchFamily="34" charset="0"/>
                <a:cs typeface="HP Simplified" pitchFamily="34" charset="0"/>
                <a:sym typeface="HP Simplified" pitchFamily="34" charset="0"/>
              </a:defRPr>
            </a:lvl1pPr>
            <a:lvl2pPr marL="742950" indent="-285750" defTabSz="430213">
              <a:spcAft>
                <a:spcPts val="400"/>
              </a:spcAft>
              <a:buSzPct val="100000"/>
              <a:buFont typeface="Lucida Grande" charset="0"/>
              <a:defRPr sz="1600">
                <a:solidFill>
                  <a:srgbClr val="000000"/>
                </a:solidFill>
                <a:latin typeface="HP Simplified" pitchFamily="34" charset="0"/>
                <a:ea typeface="HP Simplified" pitchFamily="34" charset="0"/>
                <a:cs typeface="HP Simplified" pitchFamily="34" charset="0"/>
                <a:sym typeface="HP Simplified" pitchFamily="34" charset="0"/>
              </a:defRPr>
            </a:lvl2pPr>
            <a:lvl3pPr marL="1143000" indent="-228600">
              <a:spcAft>
                <a:spcPts val="400"/>
              </a:spcAft>
              <a:buSzPct val="10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3pPr>
            <a:lvl4pPr marL="16002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4pPr>
            <a:lvl5pPr marL="2057400" indent="-228600">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5pPr>
            <a:lvl6pPr marL="25146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6pPr>
            <a:lvl7pPr marL="29718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7pPr>
            <a:lvl8pPr marL="34290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8pPr>
            <a:lvl9pPr marL="3886200" indent="-228600" defTabSz="457200" eaLnBrk="0" fontAlgn="base" hangingPunct="0">
              <a:spcBef>
                <a:spcPct val="0"/>
              </a:spcBef>
              <a:spcAft>
                <a:spcPts val="400"/>
              </a:spcAft>
              <a:buSzPct val="80000"/>
              <a:buFont typeface="HP Simplified" pitchFamily="34" charset="0"/>
              <a:buChar char="•"/>
              <a:defRPr sz="1400">
                <a:solidFill>
                  <a:srgbClr val="000000"/>
                </a:solidFill>
                <a:latin typeface="HP Simplified" pitchFamily="34" charset="0"/>
                <a:ea typeface="HP Simplified" pitchFamily="34" charset="0"/>
                <a:cs typeface="HP Simplified" pitchFamily="34" charset="0"/>
                <a:sym typeface="HP Simplified" pitchFamily="34" charset="0"/>
              </a:defRPr>
            </a:lvl9pPr>
          </a:lstStyle>
          <a:p>
            <a:pPr eaLnBrk="1" hangingPunct="1">
              <a:spcAft>
                <a:spcPct val="0"/>
              </a:spcAft>
              <a:buSzTx/>
            </a:pP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测试建议（非缺陷）</a:t>
            </a:r>
            <a:endParaRPr lang="en-US" altLang="zh-CN" dirty="0">
              <a:latin typeface="微软雅黑" panose="020B0503020204020204" pitchFamily="34" charset="-122"/>
              <a:ea typeface="微软雅黑" panose="020B0503020204020204" pitchFamily="34" charset="-122"/>
            </a:endParaRPr>
          </a:p>
        </p:txBody>
      </p:sp>
      <p:sp>
        <p:nvSpPr>
          <p:cNvPr id="12" name="矩形 11"/>
          <p:cNvSpPr/>
          <p:nvPr/>
        </p:nvSpPr>
        <p:spPr>
          <a:xfrm>
            <a:off x="385004" y="1319853"/>
            <a:ext cx="2031325" cy="507831"/>
          </a:xfrm>
          <a:prstGeom prst="rect">
            <a:avLst/>
          </a:prstGeom>
        </p:spPr>
        <p:txBody>
          <a:bodyPr wrap="none">
            <a:spAutoFit/>
          </a:bodyPr>
          <a:lstStyle/>
          <a:p>
            <a:pPr marL="0" lvl="1" indent="0" eaLnBrk="1" hangingPunct="1">
              <a:lnSpc>
                <a:spcPct val="150000"/>
              </a:lnSpc>
            </a:pPr>
            <a:r>
              <a:rPr lang="zh-CN" altLang="en-US" b="1" dirty="0" smtClean="0">
                <a:solidFill>
                  <a:schemeClr val="tx2"/>
                </a:solidFill>
                <a:latin typeface="微软雅黑" panose="020B0503020204020204" pitchFamily="34" charset="-122"/>
                <a:ea typeface="微软雅黑" panose="020B0503020204020204" pitchFamily="34" charset="-122"/>
              </a:rPr>
              <a:t>严重级别分类方法</a:t>
            </a:r>
            <a:endParaRPr lang="en-US" altLang="zh-CN"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8206941"/>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763" y="1886706"/>
            <a:ext cx="5232293" cy="4934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itle 3"/>
          <p:cNvSpPr>
            <a:spLocks noGrp="1" noChangeArrowheads="1"/>
          </p:cNvSpPr>
          <p:nvPr>
            <p:ph type="title"/>
          </p:nvPr>
        </p:nvSpPr>
        <p:spPr>
          <a:xfrm>
            <a:off x="-1090613" y="47625"/>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34820" name="Text Placeholder 6"/>
          <p:cNvSpPr>
            <a:spLocks noGrp="1" noChangeArrowheads="1"/>
          </p:cNvSpPr>
          <p:nvPr>
            <p:ph idx="4294967295"/>
          </p:nvPr>
        </p:nvSpPr>
        <p:spPr>
          <a:xfrm>
            <a:off x="0" y="1489075"/>
            <a:ext cx="4143375" cy="444500"/>
          </a:xfrm>
        </p:spPr>
        <p:txBody>
          <a:bodyPr/>
          <a:lstStyle/>
          <a:p>
            <a:pPr marL="0" lvl="1" indent="0" eaLnBrk="1" hangingPunct="1"/>
            <a:r>
              <a:rPr lang="zh-CN" altLang="en-US" sz="1800" b="1" dirty="0" smtClean="0">
                <a:solidFill>
                  <a:schemeClr val="tx2"/>
                </a:solidFill>
                <a:latin typeface="微软雅黑" panose="020B0503020204020204" pitchFamily="34" charset="-122"/>
                <a:ea typeface="微软雅黑" panose="020B0503020204020204" pitchFamily="34" charset="-122"/>
              </a:rPr>
              <a:t>缺陷状态更新体现缺陷生命周期的过程</a:t>
            </a:r>
            <a:endParaRPr lang="en-US" altLang="en-US" sz="1800" b="1" dirty="0" smtClean="0">
              <a:solidFill>
                <a:schemeClr val="tx2"/>
              </a:solidFill>
              <a:latin typeface="微软雅黑" panose="020B0503020204020204" pitchFamily="34" charset="-122"/>
              <a:ea typeface="微软雅黑" panose="020B0503020204020204" pitchFamily="34" charset="-122"/>
            </a:endParaRPr>
          </a:p>
          <a:p>
            <a:pPr marL="0" lvl="2" indent="0" defTabSz="430213" eaLnBrk="1" hangingPunct="1">
              <a:buFont typeface="HP Simplified" pitchFamily="34" charset="0"/>
              <a:buNone/>
            </a:pPr>
            <a:endParaRPr lang="en-US" altLang="en-US" dirty="0" smtClean="0"/>
          </a:p>
        </p:txBody>
      </p:sp>
      <p:sp>
        <p:nvSpPr>
          <p:cNvPr id="34821"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及时</a:t>
            </a:r>
            <a:r>
              <a:rPr lang="zh-CN" altLang="en-US" sz="2400" dirty="0" smtClean="0">
                <a:solidFill>
                  <a:srgbClr val="0096D6"/>
                </a:solidFill>
                <a:latin typeface="微软雅黑" panose="020B0503020204020204" pitchFamily="34" charset="-122"/>
                <a:ea typeface="微软雅黑" panose="020B0503020204020204" pitchFamily="34" charset="-122"/>
              </a:rPr>
              <a:t>更新缺陷状态</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8502135"/>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noChangeArrowheads="1"/>
          </p:cNvSpPr>
          <p:nvPr>
            <p:ph type="title"/>
          </p:nvPr>
        </p:nvSpPr>
        <p:spPr>
          <a:xfrm>
            <a:off x="-1116632" y="0"/>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35843" name="Text Placeholder 6"/>
          <p:cNvSpPr>
            <a:spLocks noGrp="1" noChangeArrowheads="1"/>
          </p:cNvSpPr>
          <p:nvPr>
            <p:ph idx="4294967295"/>
          </p:nvPr>
        </p:nvSpPr>
        <p:spPr>
          <a:xfrm>
            <a:off x="1023938" y="3451225"/>
            <a:ext cx="8120062" cy="4294188"/>
          </a:xfrm>
        </p:spPr>
        <p:txBody>
          <a:bodyPr/>
          <a:lstStyle/>
          <a:p>
            <a:pPr marL="0" lvl="1" indent="0" eaLnBrk="1" hangingPunct="1">
              <a:lnSpc>
                <a:spcPct val="150000"/>
              </a:lnSpc>
            </a:pPr>
            <a:r>
              <a:rPr lang="zh-CN" altLang="en-US" sz="1800" dirty="0" smtClean="0">
                <a:latin typeface="微软雅黑" panose="020B0503020204020204" pitchFamily="34" charset="-122"/>
                <a:ea typeface="微软雅黑" panose="020B0503020204020204" pitchFamily="34" charset="-122"/>
              </a:rPr>
              <a:t>，</a:t>
            </a:r>
            <a:endParaRPr lang="en-US" altLang="en-US" sz="1800" dirty="0" smtClean="0">
              <a:latin typeface="微软雅黑" panose="020B0503020204020204" pitchFamily="34" charset="-122"/>
              <a:ea typeface="微软雅黑" panose="020B0503020204020204" pitchFamily="34" charset="-122"/>
            </a:endParaRPr>
          </a:p>
        </p:txBody>
      </p:sp>
      <p:sp>
        <p:nvSpPr>
          <p:cNvPr id="35844"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测试</a:t>
            </a:r>
            <a:r>
              <a:rPr lang="zh-CN" altLang="en-US" sz="2400" dirty="0" smtClean="0">
                <a:solidFill>
                  <a:srgbClr val="0096D6"/>
                </a:solidFill>
                <a:latin typeface="微软雅黑" panose="020B0503020204020204" pitchFamily="34" charset="-122"/>
                <a:ea typeface="微软雅黑" panose="020B0503020204020204" pitchFamily="34" charset="-122"/>
              </a:rPr>
              <a:t>人员跟踪缺陷</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nvPr>
        </p:nvGraphicFramePr>
        <p:xfrm>
          <a:off x="719849" y="2137276"/>
          <a:ext cx="7001078" cy="2365134"/>
        </p:xfrm>
        <a:graphic>
          <a:graphicData uri="http://schemas.openxmlformats.org/drawingml/2006/table">
            <a:tbl>
              <a:tblPr bandRow="1">
                <a:tableStyleId>{7DF18680-E054-41AD-8BC1-D1AEF772440D}</a:tableStyleId>
              </a:tblPr>
              <a:tblGrid>
                <a:gridCol w="2482690"/>
                <a:gridCol w="4518388"/>
              </a:tblGrid>
              <a:tr h="788378">
                <a:tc>
                  <a:txBody>
                    <a:bodyPr/>
                    <a:lstStyle/>
                    <a:p>
                      <a:pPr lvl="0" algn="l"/>
                      <a:r>
                        <a:rPr lang="zh-CN" altLang="en-US" sz="2000" dirty="0" smtClean="0">
                          <a:ea typeface="微软雅黑" panose="020B0503020204020204" pitchFamily="34" charset="-122"/>
                        </a:rPr>
                        <a:t>测试工程师 </a:t>
                      </a:r>
                      <a:endParaRPr lang="zh-CN" altLang="en-US" sz="2000" dirty="0">
                        <a:ea typeface="微软雅黑" panose="020B0503020204020204" pitchFamily="34" charset="-122"/>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ea typeface="微软雅黑" panose="020B0503020204020204" pitchFamily="34" charset="-122"/>
                        </a:rPr>
                        <a:t>跟踪某个特定缺陷的创建、验证和关闭等状态转换。</a:t>
                      </a:r>
                      <a:endParaRPr lang="en-US" altLang="en-US" sz="2000" dirty="0" smtClean="0">
                        <a:ea typeface="微软雅黑" panose="020B0503020204020204" pitchFamily="34" charset="-122"/>
                      </a:endParaRPr>
                    </a:p>
                  </a:txBody>
                  <a:tcPr anchor="ctr"/>
                </a:tc>
              </a:tr>
              <a:tr h="788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ea typeface="微软雅黑" panose="020B0503020204020204" pitchFamily="34" charset="-122"/>
                        </a:rPr>
                        <a:t>测试组长</a:t>
                      </a: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ea typeface="微软雅黑" panose="020B0503020204020204" pitchFamily="34" charset="-122"/>
                        </a:rPr>
                        <a:t>审查缺陷报告中缺陷的描述。</a:t>
                      </a:r>
                      <a:endParaRPr lang="en-US" altLang="en-US" sz="2000" dirty="0" smtClean="0">
                        <a:ea typeface="微软雅黑" panose="020B0503020204020204" pitchFamily="34" charset="-122"/>
                      </a:endParaRPr>
                    </a:p>
                  </a:txBody>
                  <a:tcPr anchor="ctr"/>
                </a:tc>
              </a:tr>
              <a:tr h="788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ea typeface="微软雅黑" panose="020B0503020204020204" pitchFamily="34" charset="-122"/>
                        </a:rPr>
                        <a:t>测试主管</a:t>
                      </a:r>
                      <a:r>
                        <a:rPr lang="en-US" altLang="zh-CN" sz="2000" dirty="0" smtClean="0">
                          <a:ea typeface="微软雅黑" panose="020B0503020204020204" pitchFamily="34" charset="-122"/>
                        </a:rPr>
                        <a:t>/</a:t>
                      </a:r>
                      <a:r>
                        <a:rPr lang="zh-CN" altLang="en-US" sz="2000" dirty="0" smtClean="0">
                          <a:ea typeface="微软雅黑" panose="020B0503020204020204" pitchFamily="34" charset="-122"/>
                        </a:rPr>
                        <a:t>测试经理 </a:t>
                      </a: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ea typeface="微软雅黑" panose="020B0503020204020204" pitchFamily="34" charset="-122"/>
                        </a:rPr>
                        <a:t>整体跟踪不同状态的缺陷的数量变化、趋势等。</a:t>
                      </a:r>
                      <a:endParaRPr lang="en-US" altLang="zh-CN" sz="2000" dirty="0" smtClean="0">
                        <a:ea typeface="微软雅黑" panose="020B0503020204020204" pitchFamily="34" charset="-122"/>
                      </a:endParaRPr>
                    </a:p>
                  </a:txBody>
                  <a:tcPr anchor="ctr"/>
                </a:tc>
              </a:tr>
            </a:tbl>
          </a:graphicData>
        </a:graphic>
      </p:graphicFrame>
      <p:sp>
        <p:nvSpPr>
          <p:cNvPr id="7" name="Text Placeholder 6"/>
          <p:cNvSpPr txBox="1">
            <a:spLocks noChangeArrowheads="1"/>
          </p:cNvSpPr>
          <p:nvPr/>
        </p:nvSpPr>
        <p:spPr bwMode="auto">
          <a:xfrm>
            <a:off x="328613" y="1488790"/>
            <a:ext cx="41433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0"/>
              </a:spcBef>
              <a:spcAft>
                <a:spcPts val="400"/>
              </a:spcAft>
              <a:buSzPct val="100000"/>
              <a:buFont typeface="Arial" panose="020B0604020202020204" pitchFamily="34" charset="0"/>
              <a:defRPr b="1">
                <a:solidFill>
                  <a:schemeClr val="tx2"/>
                </a:solidFill>
                <a:latin typeface="+mn-lt"/>
                <a:ea typeface="+mn-ea"/>
                <a:cs typeface="HP Simplified" panose="020B0604020204020204" pitchFamily="34" charset="0"/>
                <a:sym typeface="HP Simplified" pitchFamily="34" charset="0"/>
              </a:defRPr>
            </a:lvl1pPr>
            <a:lvl2pPr marL="742950" indent="-285750" algn="l" defTabSz="430213" rtl="0" eaLnBrk="0" fontAlgn="base" hangingPunct="0">
              <a:spcBef>
                <a:spcPct val="0"/>
              </a:spcBef>
              <a:spcAft>
                <a:spcPts val="400"/>
              </a:spcAft>
              <a:buSzPct val="100000"/>
              <a:buFont typeface="Lucida Grande" charset="0"/>
              <a:defRPr sz="1600">
                <a:solidFill>
                  <a:srgbClr val="000000"/>
                </a:solidFill>
                <a:latin typeface="+mn-lt"/>
                <a:ea typeface="+mn-ea"/>
                <a:cs typeface="HP Simplified" panose="020B0604020204020204" pitchFamily="34" charset="0"/>
                <a:sym typeface="HP Simplified" pitchFamily="34" charset="0"/>
              </a:defRPr>
            </a:lvl2pPr>
            <a:lvl3pPr marL="169863" indent="-169863" algn="l" defTabSz="457200" rtl="0" eaLnBrk="0" fontAlgn="base" hangingPunct="0">
              <a:spcBef>
                <a:spcPct val="0"/>
              </a:spcBef>
              <a:spcAft>
                <a:spcPts val="400"/>
              </a:spcAft>
              <a:buSzPct val="10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3pPr>
            <a:lvl4pPr marL="341313" indent="-179388" algn="l" defTabSz="457200" rtl="0" eaLnBrk="0" fontAlgn="base" hangingPunct="0">
              <a:spcBef>
                <a:spcPct val="0"/>
              </a:spcBef>
              <a:spcAft>
                <a:spcPts val="400"/>
              </a:spcAft>
              <a:buSzPct val="8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4pPr>
            <a:lvl5pPr marL="469900" indent="-150813" algn="l" defTabSz="457200" rtl="0" eaLnBrk="0" fontAlgn="base" hangingPunct="0">
              <a:spcBef>
                <a:spcPct val="0"/>
              </a:spcBef>
              <a:spcAft>
                <a:spcPts val="400"/>
              </a:spcAft>
              <a:buSzPct val="8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5pPr>
            <a:lvl6pPr marL="9271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6pPr>
            <a:lvl7pPr marL="13843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7pPr>
            <a:lvl8pPr marL="18415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8pPr>
            <a:lvl9pPr marL="22987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9pPr>
          </a:lstStyle>
          <a:p>
            <a:pPr marL="0" lvl="1" indent="0" eaLnBrk="1" hangingPunct="1">
              <a:buFont typeface="Lucida Grande" charset="0"/>
              <a:buNone/>
            </a:pPr>
            <a:r>
              <a:rPr lang="zh-CN" altLang="en-US" sz="1800" b="1" dirty="0">
                <a:solidFill>
                  <a:schemeClr val="tx2"/>
                </a:solidFill>
                <a:latin typeface="微软雅黑" panose="020B0503020204020204" pitchFamily="34" charset="-122"/>
                <a:ea typeface="微软雅黑" panose="020B0503020204020204" pitchFamily="34" charset="-122"/>
              </a:rPr>
              <a:t>缺陷跟踪职责分工</a:t>
            </a:r>
            <a:endParaRPr lang="en-US" altLang="en-US" sz="1800"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306264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noChangeArrowheads="1"/>
          </p:cNvSpPr>
          <p:nvPr>
            <p:ph type="title"/>
          </p:nvPr>
        </p:nvSpPr>
        <p:spPr>
          <a:xfrm>
            <a:off x="-1127967" y="0"/>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35844"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测试</a:t>
            </a:r>
            <a:r>
              <a:rPr lang="zh-CN" altLang="en-US" sz="2400" dirty="0" smtClean="0">
                <a:solidFill>
                  <a:srgbClr val="0096D6"/>
                </a:solidFill>
                <a:latin typeface="微软雅黑" panose="020B0503020204020204" pitchFamily="34" charset="-122"/>
                <a:ea typeface="微软雅黑" panose="020B0503020204020204" pitchFamily="34" charset="-122"/>
              </a:rPr>
              <a:t>人员跟踪缺陷</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sp>
        <p:nvSpPr>
          <p:cNvPr id="33797" name="Rectangle 1"/>
          <p:cNvSpPr>
            <a:spLocks noChangeArrowheads="1"/>
          </p:cNvSpPr>
          <p:nvPr/>
        </p:nvSpPr>
        <p:spPr bwMode="auto">
          <a:xfrm>
            <a:off x="624124" y="1924804"/>
            <a:ext cx="4572509" cy="3323987"/>
          </a:xfrm>
          <a:prstGeom prst="rect">
            <a:avLst/>
          </a:prstGeom>
          <a:noFill/>
          <a:ln>
            <a:noFill/>
          </a:ln>
          <a:extLst/>
        </p:spPr>
        <p:txBody>
          <a:bodyPr wrap="square">
            <a:spAutoFit/>
          </a:bodyPr>
          <a:lstStyle>
            <a:lvl1pPr>
              <a:spcAft>
                <a:spcPts val="400"/>
              </a:spcAft>
              <a:buSzPct val="100000"/>
              <a:buFont typeface="Arial" panose="020B0604020202020204" pitchFamily="34" charset="0"/>
              <a:defRPr b="1">
                <a:solidFill>
                  <a:schemeClr val="tx2"/>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1pPr>
            <a:lvl2pPr marL="742950" indent="-285750" defTabSz="430213">
              <a:spcAft>
                <a:spcPts val="400"/>
              </a:spcAft>
              <a:buSzPct val="100000"/>
              <a:buFont typeface="Lucida Grande" charset="0"/>
              <a:defRPr sz="16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2pPr>
            <a:lvl3pPr marL="1143000" indent="-228600">
              <a:spcAft>
                <a:spcPts val="400"/>
              </a:spcAft>
              <a:buSzPct val="100000"/>
              <a:buFont typeface="HP Simplified" panose="020B0604020204020204" pitchFamily="34" charset="0"/>
              <a:buChar char="•"/>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3pPr>
            <a:lvl4pPr marL="1600200" indent="-228600">
              <a:spcAft>
                <a:spcPts val="400"/>
              </a:spcAft>
              <a:buSzPct val="80000"/>
              <a:buFont typeface="HP Simplified" panose="020B0604020204020204" pitchFamily="34" charset="0"/>
              <a:buChar char="–"/>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4pPr>
            <a:lvl5pPr marL="2057400" indent="-228600">
              <a:spcAft>
                <a:spcPts val="400"/>
              </a:spcAft>
              <a:buSzPct val="80000"/>
              <a:buFont typeface="HP Simplified" panose="020B0604020204020204" pitchFamily="34" charset="0"/>
              <a:buChar char="•"/>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5pPr>
            <a:lvl6pPr marL="2514600" indent="-228600" defTabSz="457200" eaLnBrk="0" fontAlgn="base" hangingPunct="0">
              <a:spcBef>
                <a:spcPct val="0"/>
              </a:spcBef>
              <a:spcAft>
                <a:spcPts val="400"/>
              </a:spcAft>
              <a:buSzPct val="80000"/>
              <a:buFont typeface="HP Simplified" panose="020B0604020204020204" pitchFamily="34" charset="0"/>
              <a:buChar char="•"/>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6pPr>
            <a:lvl7pPr marL="2971800" indent="-228600" defTabSz="457200" eaLnBrk="0" fontAlgn="base" hangingPunct="0">
              <a:spcBef>
                <a:spcPct val="0"/>
              </a:spcBef>
              <a:spcAft>
                <a:spcPts val="400"/>
              </a:spcAft>
              <a:buSzPct val="80000"/>
              <a:buFont typeface="HP Simplified" panose="020B0604020204020204" pitchFamily="34" charset="0"/>
              <a:buChar char="•"/>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7pPr>
            <a:lvl8pPr marL="3429000" indent="-228600" defTabSz="457200" eaLnBrk="0" fontAlgn="base" hangingPunct="0">
              <a:spcBef>
                <a:spcPct val="0"/>
              </a:spcBef>
              <a:spcAft>
                <a:spcPts val="400"/>
              </a:spcAft>
              <a:buSzPct val="80000"/>
              <a:buFont typeface="HP Simplified" panose="020B0604020204020204" pitchFamily="34" charset="0"/>
              <a:buChar char="•"/>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8pPr>
            <a:lvl9pPr marL="3886200" indent="-228600" defTabSz="457200" eaLnBrk="0" fontAlgn="base" hangingPunct="0">
              <a:spcBef>
                <a:spcPct val="0"/>
              </a:spcBef>
              <a:spcAft>
                <a:spcPts val="400"/>
              </a:spcAft>
              <a:buSzPct val="80000"/>
              <a:buFont typeface="HP Simplified" panose="020B0604020204020204" pitchFamily="34" charset="0"/>
              <a:buChar char="•"/>
              <a:defRPr sz="1400">
                <a:solidFill>
                  <a:srgbClr val="000000"/>
                </a:solidFill>
                <a:latin typeface="HP Simplified" panose="020B0604020204020204" pitchFamily="34" charset="0"/>
                <a:ea typeface="HP Simplified" panose="020B0604020204020204" pitchFamily="34" charset="0"/>
                <a:cs typeface="HP Simplified" panose="020B0604020204020204" pitchFamily="34" charset="0"/>
                <a:sym typeface="HP Simplified" panose="020B0604020204020204" pitchFamily="34" charset="0"/>
              </a:defRPr>
            </a:lvl9pPr>
          </a:lstStyle>
          <a:p>
            <a:pPr marL="285750" indent="-285750" eaLnBrk="1" hangingPunct="1">
              <a:lnSpc>
                <a:spcPct val="150000"/>
              </a:lnSpc>
              <a:spcAft>
                <a:spcPct val="0"/>
              </a:spcAft>
              <a:buSzTx/>
              <a:buFont typeface="Wingdings" panose="05000000000000000000" pitchFamily="2" charset="2"/>
              <a:buChar char="Ø"/>
              <a:defRPr/>
            </a:pPr>
            <a:r>
              <a:rPr lang="zh-CN" altLang="en-US" sz="2000" b="0" dirty="0" smtClean="0">
                <a:solidFill>
                  <a:schemeClr val="tx1"/>
                </a:solidFill>
                <a:latin typeface="微软雅黑" pitchFamily="34" charset="-122"/>
                <a:ea typeface="微软雅黑" pitchFamily="34" charset="-122"/>
              </a:rPr>
              <a:t>缺陷报告总体质量</a:t>
            </a:r>
            <a:endParaRPr lang="en-US" sz="2000" b="0" dirty="0" smtClean="0">
              <a:solidFill>
                <a:schemeClr val="tx1"/>
              </a:solidFill>
              <a:latin typeface="微软雅黑" pitchFamily="34" charset="-122"/>
              <a:ea typeface="微软雅黑" pitchFamily="34" charset="-122"/>
            </a:endParaRPr>
          </a:p>
          <a:p>
            <a:pPr marL="285750" indent="-285750" eaLnBrk="1" hangingPunct="1">
              <a:lnSpc>
                <a:spcPct val="150000"/>
              </a:lnSpc>
              <a:spcAft>
                <a:spcPct val="0"/>
              </a:spcAft>
              <a:buSzTx/>
              <a:buFont typeface="Wingdings" panose="05000000000000000000" pitchFamily="2" charset="2"/>
              <a:buChar char="Ø"/>
              <a:defRPr/>
            </a:pPr>
            <a:r>
              <a:rPr lang="zh-CN" altLang="en-US" sz="2000" b="0" dirty="0" smtClean="0">
                <a:solidFill>
                  <a:schemeClr val="tx1"/>
                </a:solidFill>
                <a:latin typeface="微软雅黑" pitchFamily="34" charset="-122"/>
                <a:ea typeface="微软雅黑" pitchFamily="34" charset="-122"/>
              </a:rPr>
              <a:t>问题描述时有无具体信息</a:t>
            </a:r>
            <a:endParaRPr lang="en-US" altLang="zh-CN" sz="2000" b="0" dirty="0" smtClean="0">
              <a:solidFill>
                <a:schemeClr val="tx1"/>
              </a:solidFill>
              <a:latin typeface="微软雅黑" pitchFamily="34" charset="-122"/>
              <a:ea typeface="微软雅黑" pitchFamily="34" charset="-122"/>
            </a:endParaRPr>
          </a:p>
          <a:p>
            <a:pPr marL="285750" indent="-285750" eaLnBrk="1" hangingPunct="1">
              <a:lnSpc>
                <a:spcPct val="150000"/>
              </a:lnSpc>
              <a:spcAft>
                <a:spcPct val="0"/>
              </a:spcAft>
              <a:buSzTx/>
              <a:buFont typeface="Wingdings" panose="05000000000000000000" pitchFamily="2" charset="2"/>
              <a:buChar char="Ø"/>
              <a:defRPr/>
            </a:pPr>
            <a:r>
              <a:rPr lang="zh-CN" altLang="en-US" sz="2000" b="0" dirty="0" smtClean="0">
                <a:solidFill>
                  <a:schemeClr val="tx1"/>
                </a:solidFill>
                <a:latin typeface="微软雅黑" pitchFamily="34" charset="-122"/>
                <a:ea typeface="微软雅黑" pitchFamily="34" charset="-122"/>
              </a:rPr>
              <a:t>单一性</a:t>
            </a:r>
            <a:endParaRPr lang="en-US" altLang="zh-CN" sz="2000" b="0" dirty="0" smtClean="0">
              <a:solidFill>
                <a:schemeClr val="tx1"/>
              </a:solidFill>
              <a:latin typeface="微软雅黑" pitchFamily="34" charset="-122"/>
              <a:ea typeface="微软雅黑" pitchFamily="34" charset="-122"/>
            </a:endParaRPr>
          </a:p>
          <a:p>
            <a:pPr marL="285750" indent="-285750" eaLnBrk="1" hangingPunct="1">
              <a:lnSpc>
                <a:spcPct val="150000"/>
              </a:lnSpc>
              <a:spcAft>
                <a:spcPct val="0"/>
              </a:spcAft>
              <a:buSzTx/>
              <a:buFont typeface="Wingdings" panose="05000000000000000000" pitchFamily="2" charset="2"/>
              <a:buChar char="Ø"/>
              <a:defRPr/>
            </a:pPr>
            <a:r>
              <a:rPr lang="zh-CN" altLang="en-US" sz="2000" b="0" dirty="0" smtClean="0">
                <a:solidFill>
                  <a:schemeClr val="tx1"/>
                </a:solidFill>
                <a:latin typeface="微软雅黑" pitchFamily="34" charset="-122"/>
                <a:ea typeface="微软雅黑" pitchFamily="34" charset="-122"/>
              </a:rPr>
              <a:t>简洁性</a:t>
            </a:r>
            <a:endParaRPr lang="en-US" altLang="zh-CN" sz="2000" b="0" dirty="0" smtClean="0">
              <a:solidFill>
                <a:schemeClr val="tx1"/>
              </a:solidFill>
              <a:latin typeface="微软雅黑" pitchFamily="34" charset="-122"/>
              <a:ea typeface="微软雅黑" pitchFamily="34" charset="-122"/>
            </a:endParaRPr>
          </a:p>
          <a:p>
            <a:pPr marL="285750" indent="-285750" eaLnBrk="1" hangingPunct="1">
              <a:lnSpc>
                <a:spcPct val="150000"/>
              </a:lnSpc>
              <a:spcAft>
                <a:spcPct val="0"/>
              </a:spcAft>
              <a:buSzTx/>
              <a:buFont typeface="Wingdings" panose="05000000000000000000" pitchFamily="2" charset="2"/>
              <a:buChar char="Ø"/>
              <a:defRPr/>
            </a:pPr>
            <a:r>
              <a:rPr lang="zh-CN" altLang="en-US" sz="2000" b="0" dirty="0" smtClean="0">
                <a:solidFill>
                  <a:schemeClr val="tx1"/>
                </a:solidFill>
                <a:latin typeface="微软雅黑" pitchFamily="34" charset="-122"/>
                <a:ea typeface="微软雅黑" pitchFamily="34" charset="-122"/>
              </a:rPr>
              <a:t>易重现性</a:t>
            </a:r>
            <a:endParaRPr lang="en-US" altLang="zh-CN" sz="2000" b="0" dirty="0" smtClean="0">
              <a:solidFill>
                <a:schemeClr val="tx1"/>
              </a:solidFill>
              <a:latin typeface="微软雅黑" pitchFamily="34" charset="-122"/>
              <a:ea typeface="微软雅黑" pitchFamily="34" charset="-122"/>
            </a:endParaRPr>
          </a:p>
          <a:p>
            <a:pPr marL="285750" indent="-285750" eaLnBrk="1" hangingPunct="1">
              <a:lnSpc>
                <a:spcPct val="150000"/>
              </a:lnSpc>
              <a:spcAft>
                <a:spcPct val="0"/>
              </a:spcAft>
              <a:buSzTx/>
              <a:buFont typeface="Wingdings" panose="05000000000000000000" pitchFamily="2" charset="2"/>
              <a:buChar char="Ø"/>
              <a:defRPr/>
            </a:pPr>
            <a:r>
              <a:rPr lang="zh-CN" altLang="en-US" sz="2000" b="0" dirty="0" smtClean="0">
                <a:solidFill>
                  <a:schemeClr val="tx1"/>
                </a:solidFill>
                <a:latin typeface="微软雅黑" pitchFamily="34" charset="-122"/>
                <a:ea typeface="微软雅黑" pitchFamily="34" charset="-122"/>
              </a:rPr>
              <a:t>复杂的问题处理</a:t>
            </a:r>
            <a:endParaRPr lang="en-US" altLang="zh-CN" sz="2000" b="0" dirty="0" smtClean="0">
              <a:solidFill>
                <a:schemeClr val="tx1"/>
              </a:solidFill>
              <a:latin typeface="微软雅黑" pitchFamily="34" charset="-122"/>
              <a:ea typeface="微软雅黑" pitchFamily="34" charset="-122"/>
            </a:endParaRPr>
          </a:p>
          <a:p>
            <a:pPr marL="285750" indent="-285750" eaLnBrk="1" hangingPunct="1">
              <a:lnSpc>
                <a:spcPct val="150000"/>
              </a:lnSpc>
              <a:spcAft>
                <a:spcPct val="0"/>
              </a:spcAft>
              <a:buSzTx/>
              <a:buFont typeface="Wingdings" panose="05000000000000000000" pitchFamily="2" charset="2"/>
              <a:buChar char="Ø"/>
              <a:defRPr/>
            </a:pPr>
            <a:r>
              <a:rPr lang="zh-CN" altLang="en-US" sz="2000" b="0" dirty="0" smtClean="0">
                <a:solidFill>
                  <a:schemeClr val="tx1"/>
                </a:solidFill>
                <a:latin typeface="微软雅黑" pitchFamily="34" charset="-122"/>
                <a:ea typeface="微软雅黑" pitchFamily="34" charset="-122"/>
              </a:rPr>
              <a:t>报告使用语言</a:t>
            </a:r>
            <a:endParaRPr lang="en-US" sz="2000" b="0" dirty="0" smtClean="0">
              <a:solidFill>
                <a:schemeClr val="tx1"/>
              </a:solidFill>
              <a:latin typeface="微软雅黑" pitchFamily="34" charset="-122"/>
              <a:ea typeface="微软雅黑" pitchFamily="34" charset="-122"/>
            </a:endParaRPr>
          </a:p>
        </p:txBody>
      </p:sp>
      <p:sp>
        <p:nvSpPr>
          <p:cNvPr id="7" name="Text Placeholder 6"/>
          <p:cNvSpPr txBox="1">
            <a:spLocks noChangeArrowheads="1"/>
          </p:cNvSpPr>
          <p:nvPr/>
        </p:nvSpPr>
        <p:spPr bwMode="auto">
          <a:xfrm>
            <a:off x="328613" y="1488790"/>
            <a:ext cx="41433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0"/>
              </a:spcBef>
              <a:spcAft>
                <a:spcPts val="400"/>
              </a:spcAft>
              <a:buSzPct val="100000"/>
              <a:buFont typeface="Arial" panose="020B0604020202020204" pitchFamily="34" charset="0"/>
              <a:defRPr b="1">
                <a:solidFill>
                  <a:schemeClr val="tx2"/>
                </a:solidFill>
                <a:latin typeface="+mn-lt"/>
                <a:ea typeface="+mn-ea"/>
                <a:cs typeface="HP Simplified" panose="020B0604020204020204" pitchFamily="34" charset="0"/>
                <a:sym typeface="HP Simplified" pitchFamily="34" charset="0"/>
              </a:defRPr>
            </a:lvl1pPr>
            <a:lvl2pPr marL="742950" indent="-285750" algn="l" defTabSz="430213" rtl="0" eaLnBrk="0" fontAlgn="base" hangingPunct="0">
              <a:spcBef>
                <a:spcPct val="0"/>
              </a:spcBef>
              <a:spcAft>
                <a:spcPts val="400"/>
              </a:spcAft>
              <a:buSzPct val="100000"/>
              <a:buFont typeface="Lucida Grande" charset="0"/>
              <a:defRPr sz="1600">
                <a:solidFill>
                  <a:srgbClr val="000000"/>
                </a:solidFill>
                <a:latin typeface="+mn-lt"/>
                <a:ea typeface="+mn-ea"/>
                <a:cs typeface="HP Simplified" panose="020B0604020204020204" pitchFamily="34" charset="0"/>
                <a:sym typeface="HP Simplified" pitchFamily="34" charset="0"/>
              </a:defRPr>
            </a:lvl2pPr>
            <a:lvl3pPr marL="169863" indent="-169863" algn="l" defTabSz="457200" rtl="0" eaLnBrk="0" fontAlgn="base" hangingPunct="0">
              <a:spcBef>
                <a:spcPct val="0"/>
              </a:spcBef>
              <a:spcAft>
                <a:spcPts val="400"/>
              </a:spcAft>
              <a:buSzPct val="10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3pPr>
            <a:lvl4pPr marL="341313" indent="-179388" algn="l" defTabSz="457200" rtl="0" eaLnBrk="0" fontAlgn="base" hangingPunct="0">
              <a:spcBef>
                <a:spcPct val="0"/>
              </a:spcBef>
              <a:spcAft>
                <a:spcPts val="400"/>
              </a:spcAft>
              <a:buSzPct val="8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4pPr>
            <a:lvl5pPr marL="469900" indent="-150813" algn="l" defTabSz="457200" rtl="0" eaLnBrk="0" fontAlgn="base" hangingPunct="0">
              <a:spcBef>
                <a:spcPct val="0"/>
              </a:spcBef>
              <a:spcAft>
                <a:spcPts val="400"/>
              </a:spcAft>
              <a:buSzPct val="80000"/>
              <a:buFont typeface="HP Simplified" pitchFamily="34" charset="0"/>
              <a:buChar char="•"/>
              <a:defRPr sz="1400">
                <a:solidFill>
                  <a:srgbClr val="000000"/>
                </a:solidFill>
                <a:latin typeface="+mn-lt"/>
                <a:ea typeface="+mn-ea"/>
                <a:cs typeface="HP Simplified" panose="020B0604020204020204" pitchFamily="34" charset="0"/>
                <a:sym typeface="HP Simplified" pitchFamily="34" charset="0"/>
              </a:defRPr>
            </a:lvl5pPr>
            <a:lvl6pPr marL="9271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6pPr>
            <a:lvl7pPr marL="13843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7pPr>
            <a:lvl8pPr marL="18415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8pPr>
            <a:lvl9pPr marL="2298700" indent="-150813" algn="l" defTabSz="457200" rtl="0" fontAlgn="base">
              <a:spcBef>
                <a:spcPct val="0"/>
              </a:spcBef>
              <a:spcAft>
                <a:spcPts val="400"/>
              </a:spcAft>
              <a:buSzPct val="80000"/>
              <a:buFont typeface="HP Simplified" pitchFamily="2" charset="-122"/>
              <a:buChar char="•"/>
              <a:defRPr sz="1400">
                <a:solidFill>
                  <a:srgbClr val="000000"/>
                </a:solidFill>
                <a:latin typeface="+mn-lt"/>
                <a:ea typeface="+mn-ea"/>
                <a:sym typeface="HP Simplified" pitchFamily="2" charset="-122"/>
              </a:defRPr>
            </a:lvl9pPr>
          </a:lstStyle>
          <a:p>
            <a:pPr marL="0" lvl="1" indent="0" eaLnBrk="1" hangingPunct="1"/>
            <a:r>
              <a:rPr lang="zh-CN" altLang="en-US" sz="1800" b="1" dirty="0" smtClean="0">
                <a:solidFill>
                  <a:schemeClr val="tx2"/>
                </a:solidFill>
                <a:latin typeface="微软雅黑" pitchFamily="34" charset="-122"/>
                <a:ea typeface="微软雅黑" pitchFamily="34" charset="-122"/>
              </a:rPr>
              <a:t>缺陷</a:t>
            </a:r>
            <a:r>
              <a:rPr lang="zh-CN" altLang="en-US" sz="1800" b="1" dirty="0">
                <a:solidFill>
                  <a:schemeClr val="tx2"/>
                </a:solidFill>
                <a:latin typeface="微软雅黑" pitchFamily="34" charset="-122"/>
                <a:ea typeface="微软雅黑" pitchFamily="34" charset="-122"/>
              </a:rPr>
              <a:t>报告审查点</a:t>
            </a:r>
            <a:endParaRPr lang="en-US" altLang="en-US" sz="1800"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921587"/>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p:cNvSpPr>
            <a:spLocks noGrp="1" noChangeArrowheads="1"/>
          </p:cNvSpPr>
          <p:nvPr>
            <p:ph type="title"/>
          </p:nvPr>
        </p:nvSpPr>
        <p:spPr>
          <a:xfrm>
            <a:off x="-1044624" y="-20637"/>
            <a:ext cx="6324600" cy="762000"/>
          </a:xfrm>
        </p:spPr>
        <p:txBody>
          <a:bodyPr/>
          <a:lstStyle/>
          <a:p>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36867" name="Text Placeholder 6"/>
          <p:cNvSpPr>
            <a:spLocks noGrp="1" noChangeArrowheads="1"/>
          </p:cNvSpPr>
          <p:nvPr>
            <p:ph idx="4294967295"/>
          </p:nvPr>
        </p:nvSpPr>
        <p:spPr>
          <a:xfrm>
            <a:off x="0" y="1938337"/>
            <a:ext cx="8490857" cy="2894919"/>
          </a:xfrm>
          <a:ln>
            <a:solidFill>
              <a:schemeClr val="tx2"/>
            </a:solidFill>
          </a:ln>
        </p:spPr>
        <p:style>
          <a:lnRef idx="2">
            <a:schemeClr val="accent5"/>
          </a:lnRef>
          <a:fillRef idx="1">
            <a:schemeClr val="lt1"/>
          </a:fillRef>
          <a:effectRef idx="0">
            <a:schemeClr val="accent5"/>
          </a:effectRef>
          <a:fontRef idx="minor">
            <a:schemeClr val="dk1"/>
          </a:fontRef>
        </p:style>
        <p:txBody>
          <a:bodyPr/>
          <a:lstStyle/>
          <a:p>
            <a:pPr marL="0" indent="0" eaLnBrk="1" hangingPunct="1">
              <a:lnSpc>
                <a:spcPct val="150000"/>
              </a:lnSpc>
            </a:pPr>
            <a:r>
              <a:rPr lang="zh-CN" altLang="en-US" b="0" dirty="0">
                <a:solidFill>
                  <a:schemeClr val="tx1"/>
                </a:solidFill>
                <a:latin typeface="宋体" panose="02010600030101010101" pitchFamily="2" charset="-122"/>
                <a:ea typeface="宋体" panose="02010600030101010101" pitchFamily="2" charset="-122"/>
              </a:rPr>
              <a:t> </a:t>
            </a:r>
            <a:r>
              <a:rPr lang="zh-CN" altLang="en-US" sz="2000" b="0" dirty="0" smtClean="0">
                <a:solidFill>
                  <a:schemeClr val="tx1"/>
                </a:solidFill>
                <a:latin typeface="微软雅黑" panose="020B0503020204020204" pitchFamily="34" charset="-122"/>
                <a:ea typeface="微软雅黑" panose="020B0503020204020204" pitchFamily="34" charset="-122"/>
              </a:rPr>
              <a:t>缺陷发现的时间是很重要</a:t>
            </a:r>
            <a:r>
              <a:rPr lang="zh-CN" altLang="en-US" sz="2000" b="0" dirty="0">
                <a:solidFill>
                  <a:schemeClr val="tx1"/>
                </a:solidFill>
                <a:latin typeface="微软雅黑" panose="020B0503020204020204" pitchFamily="34" charset="-122"/>
                <a:ea typeface="微软雅黑" panose="020B0503020204020204" pitchFamily="34" charset="-122"/>
              </a:rPr>
              <a:t>的，必须</a:t>
            </a:r>
            <a:r>
              <a:rPr lang="zh-CN" altLang="en-US" sz="2000" b="0" dirty="0" smtClean="0">
                <a:solidFill>
                  <a:schemeClr val="tx1"/>
                </a:solidFill>
                <a:latin typeface="微软雅黑" panose="020B0503020204020204" pitchFamily="34" charset="-122"/>
                <a:ea typeface="微软雅黑" panose="020B0503020204020204" pitchFamily="34" charset="-122"/>
              </a:rPr>
              <a:t>准确。因此缺陷管理系统都设计了自动记录报告缺陷的时间。缺陷报告中还需要详细记录每次缺陷状态更新的时间，包括创建、修复、验证、关闭、重新激活等。</a:t>
            </a:r>
            <a:endParaRPr lang="en-US" altLang="zh-CN" sz="2000" b="0" dirty="0" smtClean="0">
              <a:solidFill>
                <a:schemeClr val="tx1"/>
              </a:solidFill>
              <a:latin typeface="微软雅黑" panose="020B0503020204020204" pitchFamily="34" charset="-122"/>
              <a:ea typeface="微软雅黑" panose="020B0503020204020204" pitchFamily="34" charset="-122"/>
            </a:endParaRPr>
          </a:p>
        </p:txBody>
      </p:sp>
      <p:sp>
        <p:nvSpPr>
          <p:cNvPr id="36868"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缺陷</a:t>
            </a:r>
            <a:r>
              <a:rPr lang="zh-CN" altLang="en-US" sz="2400" dirty="0" smtClean="0">
                <a:solidFill>
                  <a:srgbClr val="0096D6"/>
                </a:solidFill>
                <a:latin typeface="微软雅黑" panose="020B0503020204020204" pitchFamily="34" charset="-122"/>
                <a:ea typeface="微软雅黑" panose="020B0503020204020204" pitchFamily="34" charset="-122"/>
              </a:rPr>
              <a:t>的发现时间</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2292382"/>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black">
          <a:xfrm>
            <a:off x="1475656" y="2708920"/>
            <a:ext cx="6264696" cy="649288"/>
          </a:xfrm>
          <a:prstGeom prst="rect">
            <a:avLst/>
          </a:prstGeom>
          <a:ln>
            <a:noFill/>
          </a:ln>
        </p:spPr>
        <p:txBody>
          <a:bodyPr lIns="0" tIns="0" rIns="0" bIns="0"/>
          <a:lstStyle>
            <a:lvl1pPr algn="l" defTabSz="457200" rtl="0" eaLnBrk="1" latinLnBrk="0" hangingPunct="1">
              <a:lnSpc>
                <a:spcPct val="90000"/>
              </a:lnSpc>
              <a:spcBef>
                <a:spcPct val="0"/>
              </a:spcBef>
              <a:spcAft>
                <a:spcPts val="0"/>
              </a:spcAft>
              <a:buNone/>
              <a:defRPr lang="en-GB" sz="4000" b="1" i="0" kern="1200" spc="-100" baseline="0">
                <a:solidFill>
                  <a:schemeClr val="bg1"/>
                </a:solidFill>
                <a:latin typeface="HP Simplified" pitchFamily="34" charset="0"/>
                <a:ea typeface="+mj-ea"/>
                <a:cs typeface="HP Simplified" pitchFamily="34" charset="0"/>
              </a:defRPr>
            </a:lvl1pPr>
          </a:lstStyle>
          <a:p>
            <a:pPr marL="0" lvl="1">
              <a:buFont typeface="Arial" pitchFamily="34" charset="0"/>
              <a:buNone/>
              <a:defRPr/>
            </a:pPr>
            <a:r>
              <a:rPr lang="en-US" altLang="zh-CN" sz="4800" b="1" kern="0" dirty="0">
                <a:solidFill>
                  <a:sysClr val="windowText" lastClr="000000"/>
                </a:solidFill>
                <a:latin typeface="微软雅黑" panose="020B0503020204020204" pitchFamily="34" charset="-122"/>
                <a:ea typeface="微软雅黑" panose="020B0503020204020204" pitchFamily="34" charset="-122"/>
              </a:rPr>
              <a:t>5.4 </a:t>
            </a:r>
            <a:r>
              <a:rPr lang="zh-CN" altLang="en-US" sz="4800" b="1" kern="0" dirty="0">
                <a:solidFill>
                  <a:sysClr val="windowText" lastClr="000000"/>
                </a:solidFill>
                <a:latin typeface="微软雅黑" panose="020B0503020204020204" pitchFamily="34" charset="-122"/>
                <a:ea typeface="微软雅黑" panose="020B0503020204020204" pitchFamily="34" charset="-122"/>
              </a:rPr>
              <a:t>惠普缺陷管理工具</a:t>
            </a:r>
            <a:endParaRPr lang="en-US" sz="4800" b="1" kern="0" dirty="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4"/>
          <p:cNvSpPr>
            <a:spLocks noGrp="1" noChangeArrowheads="1"/>
          </p:cNvSpPr>
          <p:nvPr>
            <p:ph type="title" idx="4294967295"/>
          </p:nvPr>
        </p:nvSpPr>
        <p:spPr>
          <a:xfrm>
            <a:off x="446856" y="44450"/>
            <a:ext cx="8229600" cy="609600"/>
          </a:xfrm>
        </p:spPr>
        <p:txBody>
          <a:bodyPr/>
          <a:lstStyle/>
          <a:p>
            <a:pPr algn="l" eaLnBrk="1" hangingPunct="1"/>
            <a:r>
              <a:rPr lang="en-US" altLang="zh-CN" sz="2800" b="1" dirty="0" smtClean="0">
                <a:solidFill>
                  <a:schemeClr val="tx1"/>
                </a:solidFill>
                <a:latin typeface="微软雅黑" pitchFamily="34" charset="-122"/>
              </a:rPr>
              <a:t>5.4 </a:t>
            </a:r>
            <a:r>
              <a:rPr lang="zh-CN" altLang="en-US" sz="2800" b="1" dirty="0" smtClean="0">
                <a:solidFill>
                  <a:schemeClr val="tx1"/>
                </a:solidFill>
                <a:latin typeface="微软雅黑" pitchFamily="34" charset="-122"/>
              </a:rPr>
              <a:t>惠普缺陷管理工具</a:t>
            </a:r>
          </a:p>
        </p:txBody>
      </p:sp>
      <p:sp>
        <p:nvSpPr>
          <p:cNvPr id="40963" name="Rectangle 3"/>
          <p:cNvSpPr>
            <a:spLocks noGrp="1" noChangeArrowheads="1"/>
          </p:cNvSpPr>
          <p:nvPr>
            <p:ph idx="4294967295"/>
          </p:nvPr>
        </p:nvSpPr>
        <p:spPr>
          <a:xfrm>
            <a:off x="0" y="692150"/>
            <a:ext cx="8915400" cy="5943600"/>
          </a:xfrm>
        </p:spPr>
        <p:txBody>
          <a:bodyPr>
            <a:normAutofit/>
          </a:bodyPr>
          <a:lstStyle/>
          <a:p>
            <a:pPr eaLnBrk="1" hangingPunct="1">
              <a:lnSpc>
                <a:spcPct val="150000"/>
              </a:lnSpc>
              <a:buFont typeface="Arial" pitchFamily="34" charset="0"/>
              <a:buNone/>
              <a:defRPr/>
            </a:pPr>
            <a:r>
              <a:rPr lang="en-US" altLang="zh-CN" sz="2000" b="1" dirty="0" smtClean="0">
                <a:solidFill>
                  <a:srgbClr val="0096D6"/>
                </a:solidFill>
                <a:latin typeface="微软雅黑" pitchFamily="34" charset="-122"/>
                <a:ea typeface="微软雅黑" pitchFamily="34" charset="-122"/>
              </a:rPr>
              <a:t>	</a:t>
            </a:r>
            <a:r>
              <a:rPr lang="zh-CN" altLang="en-US" sz="2400" b="1" dirty="0" smtClean="0">
                <a:solidFill>
                  <a:srgbClr val="0096D6"/>
                </a:solidFill>
                <a:latin typeface="微软雅黑" pitchFamily="34" charset="-122"/>
                <a:ea typeface="微软雅黑" pitchFamily="34" charset="-122"/>
              </a:rPr>
              <a:t>为什么需要缺陷管理工具</a:t>
            </a:r>
            <a:endParaRPr lang="en-US" altLang="zh-CN" sz="2400" b="1" dirty="0" smtClean="0">
              <a:solidFill>
                <a:srgbClr val="0096D6"/>
              </a:solidFill>
              <a:latin typeface="微软雅黑" pitchFamily="34" charset="-122"/>
              <a:ea typeface="微软雅黑" pitchFamily="34" charset="-122"/>
            </a:endParaRPr>
          </a:p>
          <a:p>
            <a:pPr marL="0" indent="0" eaLnBrk="1" hangingPunct="1">
              <a:lnSpc>
                <a:spcPct val="150000"/>
              </a:lnSpc>
              <a:buFont typeface="Arial" pitchFamily="34" charset="0"/>
              <a:buNone/>
              <a:defRPr/>
            </a:pPr>
            <a:r>
              <a:rPr lang="en-US" altLang="zh-CN" sz="2000" dirty="0" smtClean="0">
                <a:latin typeface="微软雅黑" pitchFamily="34" charset="-122"/>
                <a:ea typeface="微软雅黑" pitchFamily="34" charset="-122"/>
              </a:rPr>
              <a:t>     </a:t>
            </a:r>
            <a:r>
              <a:rPr lang="zh-CN" altLang="zh-CN" sz="2000" b="1" dirty="0" smtClean="0">
                <a:solidFill>
                  <a:srgbClr val="0096D6"/>
                </a:solidFill>
                <a:latin typeface="微软雅黑" pitchFamily="34" charset="-122"/>
                <a:ea typeface="微软雅黑" pitchFamily="34" charset="-122"/>
              </a:rPr>
              <a:t>特别适用于大型软件测试项目</a:t>
            </a:r>
            <a:r>
              <a:rPr lang="zh-CN" altLang="en-US" sz="2000" b="1" dirty="0" smtClean="0">
                <a:solidFill>
                  <a:srgbClr val="0096D6"/>
                </a:solidFill>
                <a:latin typeface="微软雅黑" pitchFamily="34" charset="-122"/>
                <a:ea typeface="微软雅黑" pitchFamily="34" charset="-122"/>
              </a:rPr>
              <a:t>管理测试缺陷的要求</a:t>
            </a:r>
          </a:p>
          <a:p>
            <a:pPr lvl="1">
              <a:lnSpc>
                <a:spcPct val="135000"/>
              </a:lnSpc>
              <a:buSzPct val="70000"/>
              <a:buFont typeface="Wingdings" pitchFamily="2" charset="2"/>
              <a:buChar char="l"/>
              <a:defRPr/>
            </a:pPr>
            <a:r>
              <a:rPr lang="zh-CN" altLang="en-US" sz="1800" dirty="0" smtClean="0">
                <a:latin typeface="微软雅黑" pitchFamily="34" charset="-122"/>
                <a:ea typeface="微软雅黑" pitchFamily="34" charset="-122"/>
              </a:rPr>
              <a:t>便于添加、修改、排序、</a:t>
            </a:r>
            <a:r>
              <a:rPr lang="zh-CN" altLang="zh-CN" sz="1800" dirty="0" smtClean="0">
                <a:latin typeface="微软雅黑" pitchFamily="34" charset="-122"/>
                <a:ea typeface="微软雅黑" pitchFamily="34" charset="-122"/>
              </a:rPr>
              <a:t>查找</a:t>
            </a:r>
            <a:r>
              <a:rPr lang="zh-CN" altLang="en-US" sz="1800" dirty="0" smtClean="0">
                <a:latin typeface="微软雅黑" pitchFamily="34" charset="-122"/>
                <a:ea typeface="微软雅黑" pitchFamily="34" charset="-122"/>
              </a:rPr>
              <a:t>、存储和跟踪软件测试错误</a:t>
            </a:r>
          </a:p>
          <a:p>
            <a:pPr lvl="1">
              <a:lnSpc>
                <a:spcPct val="135000"/>
              </a:lnSpc>
              <a:buSzPct val="70000"/>
              <a:buFont typeface="Wingdings" pitchFamily="2" charset="2"/>
              <a:buChar char="l"/>
              <a:defRPr/>
            </a:pPr>
            <a:r>
              <a:rPr lang="zh-CN" altLang="en-US" sz="1800" dirty="0" smtClean="0">
                <a:latin typeface="微软雅黑" pitchFamily="34" charset="-122"/>
                <a:ea typeface="微软雅黑" pitchFamily="34" charset="-122"/>
              </a:rPr>
              <a:t>便于跟踪和监控错误的处理过程和方法</a:t>
            </a:r>
          </a:p>
          <a:p>
            <a:pPr lvl="1">
              <a:lnSpc>
                <a:spcPct val="135000"/>
              </a:lnSpc>
              <a:buSzPct val="70000"/>
              <a:buFont typeface="Wingdings" pitchFamily="2" charset="2"/>
              <a:buChar char="l"/>
              <a:defRPr/>
            </a:pPr>
            <a:r>
              <a:rPr lang="zh-CN" altLang="en-US" sz="1800" dirty="0" smtClean="0">
                <a:latin typeface="微软雅黑" pitchFamily="34" charset="-122"/>
                <a:ea typeface="微软雅黑" pitchFamily="34" charset="-122"/>
              </a:rPr>
              <a:t>便于集中管理，提高效率</a:t>
            </a:r>
          </a:p>
          <a:p>
            <a:pPr lvl="1">
              <a:lnSpc>
                <a:spcPct val="135000"/>
              </a:lnSpc>
              <a:buSzPct val="70000"/>
              <a:buFont typeface="Wingdings" pitchFamily="2" charset="2"/>
              <a:buChar char="l"/>
              <a:defRPr/>
            </a:pPr>
            <a:r>
              <a:rPr lang="zh-CN" altLang="en-US" sz="1800" dirty="0" smtClean="0">
                <a:latin typeface="微软雅黑" pitchFamily="34" charset="-122"/>
                <a:ea typeface="微软雅黑" pitchFamily="34" charset="-122"/>
              </a:rPr>
              <a:t>便于项目结束后的存档</a:t>
            </a:r>
          </a:p>
        </p:txBody>
      </p:sp>
      <p:pic>
        <p:nvPicPr>
          <p:cNvPr id="76804" name="Picture 4" descr="HP_Blue_RGB_150_SM.png"/>
          <p:cNvPicPr>
            <a:picLocks noChangeAspect="1" noChangeArrowheads="1"/>
          </p:cNvPicPr>
          <p:nvPr/>
        </p:nvPicPr>
        <p:blipFill>
          <a:blip r:embed="rId3" cstate="print"/>
          <a:srcRect/>
          <a:stretch>
            <a:fillRect/>
          </a:stretch>
        </p:blipFill>
        <p:spPr bwMode="auto">
          <a:xfrm>
            <a:off x="8615363" y="6319838"/>
            <a:ext cx="493712" cy="493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446856" y="116632"/>
            <a:ext cx="8229600" cy="609600"/>
          </a:xfrm>
        </p:spPr>
        <p:txBody>
          <a:bodyPr/>
          <a:lstStyle/>
          <a:p>
            <a:pPr algn="l" eaLnBrk="1" hangingPunct="1"/>
            <a:r>
              <a:rPr lang="en-US" altLang="zh-CN" sz="2800" b="1" dirty="0" smtClean="0">
                <a:solidFill>
                  <a:schemeClr val="tx1"/>
                </a:solidFill>
                <a:latin typeface="微软雅黑" pitchFamily="34" charset="-122"/>
              </a:rPr>
              <a:t>5.4 </a:t>
            </a:r>
            <a:r>
              <a:rPr lang="zh-CN" altLang="en-US" sz="2800" b="1" dirty="0" smtClean="0">
                <a:solidFill>
                  <a:schemeClr val="tx1"/>
                </a:solidFill>
                <a:latin typeface="微软雅黑" pitchFamily="34" charset="-122"/>
              </a:rPr>
              <a:t>惠普缺陷管理工具</a:t>
            </a:r>
          </a:p>
        </p:txBody>
      </p:sp>
      <p:sp>
        <p:nvSpPr>
          <p:cNvPr id="77827" name="Rectangle 3"/>
          <p:cNvSpPr>
            <a:spLocks noGrp="1" noChangeArrowheads="1"/>
          </p:cNvSpPr>
          <p:nvPr>
            <p:ph idx="4294967295"/>
          </p:nvPr>
        </p:nvSpPr>
        <p:spPr>
          <a:xfrm>
            <a:off x="0" y="1143000"/>
            <a:ext cx="8991600" cy="5562600"/>
          </a:xfrm>
        </p:spPr>
        <p:txBody>
          <a:bodyPr/>
          <a:lstStyle/>
          <a:p>
            <a:pPr eaLnBrk="1" hangingPunct="1">
              <a:lnSpc>
                <a:spcPct val="110000"/>
              </a:lnSpc>
              <a:spcBef>
                <a:spcPct val="30000"/>
              </a:spcBef>
            </a:pPr>
            <a:r>
              <a:rPr lang="zh-CN" altLang="en-US" sz="2400" b="1" dirty="0" smtClean="0">
                <a:solidFill>
                  <a:srgbClr val="0096D6"/>
                </a:solidFill>
                <a:latin typeface="微软雅黑" pitchFamily="34" charset="-122"/>
                <a:ea typeface="微软雅黑" pitchFamily="34" charset="-122"/>
              </a:rPr>
              <a:t>商用工具</a:t>
            </a:r>
          </a:p>
          <a:p>
            <a:pPr lvl="1" eaLnBrk="1" hangingPunct="1">
              <a:lnSpc>
                <a:spcPct val="110000"/>
              </a:lnSpc>
              <a:spcBef>
                <a:spcPct val="30000"/>
              </a:spcBef>
              <a:buSzPct val="90000"/>
              <a:buFont typeface="Arial" pitchFamily="34" charset="0"/>
              <a:buChar char="•"/>
            </a:pPr>
            <a:r>
              <a:rPr lang="zh-CN" altLang="en-US" sz="2000" b="1" dirty="0" smtClean="0">
                <a:solidFill>
                  <a:srgbClr val="0096D6"/>
                </a:solidFill>
                <a:latin typeface="微软雅黑" pitchFamily="34" charset="-122"/>
                <a:ea typeface="微软雅黑" pitchFamily="34" charset="-122"/>
              </a:rPr>
              <a:t>国外工具</a:t>
            </a:r>
            <a:endParaRPr lang="zh-CN" altLang="en-US" sz="1600" b="1" dirty="0" smtClean="0">
              <a:solidFill>
                <a:srgbClr val="0096D6"/>
              </a:solidFill>
              <a:latin typeface="微软雅黑" pitchFamily="34" charset="-122"/>
              <a:ea typeface="微软雅黑" pitchFamily="34" charset="-122"/>
            </a:endParaRPr>
          </a:p>
          <a:p>
            <a:pPr lvl="2">
              <a:lnSpc>
                <a:spcPct val="110000"/>
              </a:lnSpc>
              <a:spcBef>
                <a:spcPct val="30000"/>
              </a:spcBef>
              <a:buFont typeface="微软雅黑" pitchFamily="34" charset="-122"/>
              <a:buChar char="−"/>
            </a:pPr>
            <a:r>
              <a:rPr lang="en-US" altLang="zh-CN" sz="2000" dirty="0" smtClean="0">
                <a:latin typeface="微软雅黑" pitchFamily="34" charset="-122"/>
                <a:ea typeface="微软雅黑" pitchFamily="34" charset="-122"/>
              </a:rPr>
              <a:t>HP </a:t>
            </a:r>
            <a:r>
              <a:rPr lang="zh-CN" altLang="en-US" sz="2000" dirty="0" smtClean="0">
                <a:latin typeface="微软雅黑" pitchFamily="34" charset="-122"/>
                <a:ea typeface="微软雅黑" pitchFamily="34" charset="-122"/>
              </a:rPr>
              <a:t>公司的 </a:t>
            </a:r>
            <a:r>
              <a:rPr lang="en-US" altLang="zh-CN" sz="2000" dirty="0" smtClean="0">
                <a:latin typeface="微软雅黑" pitchFamily="34" charset="-122"/>
                <a:ea typeface="微软雅黑" pitchFamily="34" charset="-122"/>
              </a:rPr>
              <a:t>ALM/QC </a:t>
            </a:r>
            <a:r>
              <a:rPr lang="zh-CN" altLang="en-US" sz="2000" dirty="0" smtClean="0">
                <a:latin typeface="微软雅黑" pitchFamily="34" charset="-122"/>
                <a:ea typeface="微软雅黑" pitchFamily="34" charset="-122"/>
              </a:rPr>
              <a:t>软件</a:t>
            </a:r>
            <a:endParaRPr lang="en-US" altLang="zh-CN" sz="2000" dirty="0" smtClean="0">
              <a:latin typeface="微软雅黑" pitchFamily="34" charset="-122"/>
              <a:ea typeface="微软雅黑" pitchFamily="34" charset="-122"/>
            </a:endParaRPr>
          </a:p>
          <a:p>
            <a:pPr lvl="2">
              <a:lnSpc>
                <a:spcPct val="110000"/>
              </a:lnSpc>
              <a:spcBef>
                <a:spcPct val="30000"/>
              </a:spcBef>
              <a:buFont typeface="微软雅黑" pitchFamily="34" charset="-122"/>
              <a:buChar char="−"/>
            </a:pPr>
            <a:r>
              <a:rPr lang="zh-CN" altLang="zh-CN" sz="2000" dirty="0" smtClean="0">
                <a:latin typeface="微软雅黑" pitchFamily="34" charset="-122"/>
                <a:ea typeface="微软雅黑" pitchFamily="34" charset="-122"/>
              </a:rPr>
              <a:t>Compuware</a:t>
            </a:r>
            <a:r>
              <a:rPr lang="zh-CN" altLang="en-US" sz="2000" dirty="0" smtClean="0">
                <a:latin typeface="微软雅黑" pitchFamily="34" charset="-122"/>
                <a:ea typeface="微软雅黑" pitchFamily="34" charset="-122"/>
              </a:rPr>
              <a:t>公司的</a:t>
            </a:r>
            <a:r>
              <a:rPr lang="zh-CN" altLang="zh-CN" sz="2000" dirty="0" smtClean="0">
                <a:latin typeface="微软雅黑" pitchFamily="34" charset="-122"/>
                <a:ea typeface="微软雅黑" pitchFamily="34" charset="-122"/>
              </a:rPr>
              <a:t>TrackRecord</a:t>
            </a:r>
            <a:r>
              <a:rPr lang="zh-CN" altLang="en-US" sz="2000" dirty="0" smtClean="0">
                <a:latin typeface="微软雅黑" pitchFamily="34" charset="-122"/>
                <a:ea typeface="微软雅黑" pitchFamily="34" charset="-122"/>
              </a:rPr>
              <a:t>软件</a:t>
            </a:r>
          </a:p>
          <a:p>
            <a:pPr lvl="2">
              <a:lnSpc>
                <a:spcPct val="110000"/>
              </a:lnSpc>
              <a:spcBef>
                <a:spcPct val="30000"/>
              </a:spcBef>
              <a:buFont typeface="微软雅黑" pitchFamily="34" charset="-122"/>
              <a:buChar char="−"/>
            </a:pPr>
            <a:r>
              <a:rPr lang="en-US" altLang="zh-CN" sz="2000" dirty="0" smtClean="0">
                <a:latin typeface="微软雅黑" pitchFamily="34" charset="-122"/>
                <a:ea typeface="微软雅黑" pitchFamily="34" charset="-122"/>
              </a:rPr>
              <a:t>IBM Rational</a:t>
            </a:r>
            <a:r>
              <a:rPr lang="zh-CN" altLang="en-US" sz="2000" dirty="0" smtClean="0">
                <a:latin typeface="微软雅黑" pitchFamily="34" charset="-122"/>
                <a:ea typeface="微软雅黑" pitchFamily="34" charset="-122"/>
              </a:rPr>
              <a:t>公司的</a:t>
            </a:r>
            <a:r>
              <a:rPr lang="zh-CN" altLang="zh-CN" sz="2000" dirty="0" smtClean="0">
                <a:latin typeface="微软雅黑" pitchFamily="34" charset="-122"/>
                <a:ea typeface="微软雅黑" pitchFamily="34" charset="-122"/>
              </a:rPr>
              <a:t>ClearQuese</a:t>
            </a:r>
            <a:r>
              <a:rPr lang="zh-CN" altLang="en-US" sz="2000" dirty="0" smtClean="0">
                <a:latin typeface="微软雅黑" pitchFamily="34" charset="-122"/>
                <a:ea typeface="微软雅黑" pitchFamily="34" charset="-122"/>
              </a:rPr>
              <a:t>软件</a:t>
            </a:r>
          </a:p>
          <a:p>
            <a:pPr lvl="1">
              <a:lnSpc>
                <a:spcPct val="110000"/>
              </a:lnSpc>
              <a:spcBef>
                <a:spcPct val="30000"/>
              </a:spcBef>
              <a:buSzPct val="90000"/>
              <a:buFont typeface="Arial" pitchFamily="34" charset="0"/>
              <a:buChar char="•"/>
            </a:pPr>
            <a:r>
              <a:rPr lang="zh-CN" altLang="en-US" sz="2000" b="1" dirty="0" smtClean="0">
                <a:solidFill>
                  <a:srgbClr val="0096D6"/>
                </a:solidFill>
                <a:latin typeface="微软雅黑" pitchFamily="34" charset="-122"/>
                <a:ea typeface="微软雅黑" pitchFamily="34" charset="-122"/>
              </a:rPr>
              <a:t>国产工具</a:t>
            </a:r>
          </a:p>
          <a:p>
            <a:pPr lvl="2">
              <a:lnSpc>
                <a:spcPct val="110000"/>
              </a:lnSpc>
              <a:spcBef>
                <a:spcPct val="30000"/>
              </a:spcBef>
              <a:buFont typeface="微软雅黑" pitchFamily="34" charset="-122"/>
              <a:buChar char="−"/>
            </a:pPr>
            <a:r>
              <a:rPr lang="zh-CN" altLang="en-US" sz="2000" dirty="0" smtClean="0">
                <a:latin typeface="微软雅黑" pitchFamily="34" charset="-122"/>
                <a:ea typeface="微软雅黑" pitchFamily="34" charset="-122"/>
              </a:rPr>
              <a:t>上海微创公司的</a:t>
            </a:r>
            <a:r>
              <a:rPr lang="zh-CN" altLang="zh-CN" sz="2000" dirty="0" smtClean="0">
                <a:latin typeface="微软雅黑" pitchFamily="34" charset="-122"/>
                <a:ea typeface="微软雅黑" pitchFamily="34" charset="-122"/>
              </a:rPr>
              <a:t>BMS</a:t>
            </a:r>
            <a:r>
              <a:rPr lang="zh-CN" altLang="en-US" sz="2000" dirty="0" smtClean="0">
                <a:latin typeface="微软雅黑" pitchFamily="34" charset="-122"/>
                <a:ea typeface="微软雅黑" pitchFamily="34" charset="-122"/>
              </a:rPr>
              <a:t>软件</a:t>
            </a:r>
          </a:p>
          <a:p>
            <a:pPr lvl="2">
              <a:lnSpc>
                <a:spcPct val="110000"/>
              </a:lnSpc>
              <a:spcBef>
                <a:spcPct val="30000"/>
              </a:spcBef>
              <a:buFont typeface="微软雅黑" pitchFamily="34" charset="-122"/>
              <a:buChar char="−"/>
            </a:pPr>
            <a:r>
              <a:rPr lang="zh-CN" altLang="en-US" sz="2000" dirty="0" smtClean="0">
                <a:latin typeface="微软雅黑" pitchFamily="34" charset="-122"/>
                <a:ea typeface="微软雅黑" pitchFamily="34" charset="-122"/>
              </a:rPr>
              <a:t>北航的软件质量监控系统</a:t>
            </a:r>
            <a:r>
              <a:rPr lang="zh-CN" altLang="zh-CN" sz="2000" dirty="0" smtClean="0">
                <a:latin typeface="微软雅黑" pitchFamily="34" charset="-122"/>
                <a:ea typeface="微软雅黑" pitchFamily="34" charset="-122"/>
              </a:rPr>
              <a:t>QAMonitor</a:t>
            </a:r>
          </a:p>
          <a:p>
            <a:pPr eaLnBrk="1" hangingPunct="1">
              <a:lnSpc>
                <a:spcPct val="110000"/>
              </a:lnSpc>
              <a:spcBef>
                <a:spcPct val="30000"/>
              </a:spcBef>
            </a:pPr>
            <a:r>
              <a:rPr lang="zh-CN" altLang="en-US" sz="2400" b="1" dirty="0" smtClean="0">
                <a:solidFill>
                  <a:srgbClr val="0096D6"/>
                </a:solidFill>
                <a:latin typeface="微软雅黑" pitchFamily="34" charset="-122"/>
                <a:ea typeface="微软雅黑" pitchFamily="34" charset="-122"/>
              </a:rPr>
              <a:t>开源工具</a:t>
            </a:r>
          </a:p>
          <a:p>
            <a:pPr lvl="1" eaLnBrk="1" hangingPunct="1">
              <a:lnSpc>
                <a:spcPct val="110000"/>
              </a:lnSpc>
              <a:spcBef>
                <a:spcPct val="30000"/>
              </a:spcBef>
              <a:buFont typeface="微软雅黑" pitchFamily="34" charset="-122"/>
              <a:buChar char="−"/>
            </a:pPr>
            <a:r>
              <a:rPr lang="zh-CN" altLang="en-US" sz="2000" dirty="0" smtClean="0">
                <a:latin typeface="微软雅黑" pitchFamily="34" charset="-122"/>
                <a:ea typeface="微软雅黑" pitchFamily="34" charset="-122"/>
              </a:rPr>
              <a:t>开源代码</a:t>
            </a:r>
            <a:r>
              <a:rPr lang="zh-CN" altLang="zh-CN" sz="2000" dirty="0" smtClean="0">
                <a:latin typeface="微软雅黑" pitchFamily="34" charset="-122"/>
                <a:ea typeface="微软雅黑" pitchFamily="34" charset="-122"/>
              </a:rPr>
              <a:t>Bugzilla,Bug</a:t>
            </a:r>
            <a:r>
              <a:rPr lang="en-US" altLang="zh-CN" sz="2000" dirty="0" smtClean="0">
                <a:latin typeface="微软雅黑" pitchFamily="34" charset="-122"/>
                <a:ea typeface="微软雅黑" pitchFamily="34" charset="-122"/>
              </a:rPr>
              <a:t>Free</a:t>
            </a:r>
            <a:r>
              <a:rPr lang="zh-CN" altLang="en-US" sz="2000" dirty="0" smtClean="0">
                <a:latin typeface="微软雅黑" pitchFamily="34" charset="-122"/>
                <a:ea typeface="微软雅黑" pitchFamily="34" charset="-122"/>
              </a:rPr>
              <a:t>等</a:t>
            </a:r>
          </a:p>
        </p:txBody>
      </p:sp>
      <p:pic>
        <p:nvPicPr>
          <p:cNvPr id="77828"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518864" y="116632"/>
            <a:ext cx="8229600" cy="685800"/>
          </a:xfrm>
        </p:spPr>
        <p:txBody>
          <a:bodyPr/>
          <a:lstStyle/>
          <a:p>
            <a:pPr algn="l" eaLnBrk="1" hangingPunct="1"/>
            <a:r>
              <a:rPr lang="en-US" altLang="zh-CN" sz="2800" b="1" dirty="0" smtClean="0">
                <a:solidFill>
                  <a:schemeClr val="tx1"/>
                </a:solidFill>
                <a:latin typeface="微软雅黑" pitchFamily="34" charset="-122"/>
              </a:rPr>
              <a:t>5.4 </a:t>
            </a:r>
            <a:r>
              <a:rPr lang="zh-CN" altLang="en-US" sz="2800" b="1" dirty="0" smtClean="0">
                <a:solidFill>
                  <a:schemeClr val="tx1"/>
                </a:solidFill>
                <a:latin typeface="微软雅黑" pitchFamily="34" charset="-122"/>
              </a:rPr>
              <a:t>惠普缺陷管理工具</a:t>
            </a:r>
          </a:p>
        </p:txBody>
      </p:sp>
      <p:sp>
        <p:nvSpPr>
          <p:cNvPr id="51203" name="Rectangle 3"/>
          <p:cNvSpPr>
            <a:spLocks noGrp="1" noChangeArrowheads="1"/>
          </p:cNvSpPr>
          <p:nvPr>
            <p:ph idx="4294967295"/>
          </p:nvPr>
        </p:nvSpPr>
        <p:spPr>
          <a:xfrm>
            <a:off x="303213" y="1219200"/>
            <a:ext cx="8840787" cy="5018088"/>
          </a:xfrm>
        </p:spPr>
        <p:txBody>
          <a:bodyPr/>
          <a:lstStyle/>
          <a:p>
            <a:pPr eaLnBrk="1" hangingPunct="1">
              <a:lnSpc>
                <a:spcPct val="110000"/>
              </a:lnSpc>
              <a:spcBef>
                <a:spcPct val="30000"/>
              </a:spcBef>
              <a:defRPr/>
            </a:pPr>
            <a:r>
              <a:rPr lang="zh-CN" altLang="en-US" sz="2400" b="1" dirty="0" smtClean="0">
                <a:solidFill>
                  <a:srgbClr val="0096D6"/>
                </a:solidFill>
                <a:latin typeface="微软雅黑" pitchFamily="34" charset="-122"/>
                <a:ea typeface="微软雅黑" pitchFamily="34" charset="-122"/>
              </a:rPr>
              <a:t>开源</a:t>
            </a:r>
            <a:r>
              <a:rPr lang="zh-CN" altLang="en-US" sz="2400" b="1" dirty="0">
                <a:solidFill>
                  <a:srgbClr val="0096D6"/>
                </a:solidFill>
                <a:latin typeface="微软雅黑" pitchFamily="34" charset="-122"/>
                <a:ea typeface="微软雅黑" pitchFamily="34" charset="-122"/>
              </a:rPr>
              <a:t>工具</a:t>
            </a:r>
            <a:r>
              <a:rPr lang="zh-CN" altLang="en-US" sz="2400" b="1" dirty="0" smtClean="0">
                <a:solidFill>
                  <a:srgbClr val="0096D6"/>
                </a:solidFill>
                <a:latin typeface="微软雅黑" pitchFamily="34" charset="-122"/>
                <a:ea typeface="微软雅黑" pitchFamily="34" charset="-122"/>
              </a:rPr>
              <a:t>的优点</a:t>
            </a:r>
          </a:p>
          <a:p>
            <a:pPr lvl="1" eaLnBrk="1" hangingPunct="1">
              <a:lnSpc>
                <a:spcPct val="110000"/>
              </a:lnSpc>
              <a:spcBef>
                <a:spcPct val="30000"/>
              </a:spcBef>
              <a:defRPr/>
            </a:pPr>
            <a:r>
              <a:rPr lang="zh-CN" altLang="en-US" sz="2000" dirty="0" smtClean="0">
                <a:latin typeface="微软雅黑" pitchFamily="34" charset="-122"/>
                <a:ea typeface="微软雅黑" pitchFamily="34" charset="-122"/>
              </a:rPr>
              <a:t>由于开源系统的代码是公开的，用户可自行维护和定制，大家也可以提交新特性和功能扩展要求</a:t>
            </a:r>
          </a:p>
          <a:p>
            <a:pPr lvl="1" eaLnBrk="1" hangingPunct="1">
              <a:lnSpc>
                <a:spcPct val="110000"/>
              </a:lnSpc>
              <a:spcBef>
                <a:spcPct val="30000"/>
              </a:spcBef>
              <a:defRPr/>
            </a:pPr>
            <a:r>
              <a:rPr lang="zh-CN" altLang="en-US" sz="2000" dirty="0" smtClean="0">
                <a:latin typeface="微软雅黑" pitchFamily="34" charset="-122"/>
                <a:ea typeface="微软雅黑" pitchFamily="34" charset="-122"/>
              </a:rPr>
              <a:t>不受制于商业系统的制造商</a:t>
            </a:r>
            <a:endParaRPr lang="en-US" altLang="zh-CN" sz="2000" dirty="0">
              <a:latin typeface="微软雅黑" pitchFamily="34" charset="-122"/>
              <a:ea typeface="微软雅黑" pitchFamily="34" charset="-122"/>
            </a:endParaRPr>
          </a:p>
          <a:p>
            <a:pPr marL="342900" lvl="1" indent="-342900" eaLnBrk="1" hangingPunct="1">
              <a:lnSpc>
                <a:spcPct val="110000"/>
              </a:lnSpc>
              <a:spcBef>
                <a:spcPct val="30000"/>
              </a:spcBef>
              <a:buFont typeface="Arial" pitchFamily="34" charset="0"/>
              <a:buChar char="•"/>
              <a:defRPr/>
            </a:pPr>
            <a:r>
              <a:rPr lang="zh-CN" altLang="en-US" b="1" dirty="0">
                <a:solidFill>
                  <a:srgbClr val="0096D6"/>
                </a:solidFill>
                <a:latin typeface="微软雅黑" pitchFamily="34" charset="-122"/>
                <a:ea typeface="微软雅黑" pitchFamily="34" charset="-122"/>
              </a:rPr>
              <a:t>开源工具</a:t>
            </a:r>
            <a:r>
              <a:rPr lang="zh-CN" altLang="en-US" b="1" dirty="0" smtClean="0">
                <a:solidFill>
                  <a:srgbClr val="0096D6"/>
                </a:solidFill>
                <a:latin typeface="微软雅黑" pitchFamily="34" charset="-122"/>
                <a:ea typeface="微软雅黑" pitchFamily="34" charset="-122"/>
              </a:rPr>
              <a:t>的</a:t>
            </a:r>
            <a:r>
              <a:rPr lang="zh-CN" altLang="en-US" b="1" dirty="0">
                <a:solidFill>
                  <a:srgbClr val="0096D6"/>
                </a:solidFill>
                <a:latin typeface="微软雅黑" pitchFamily="34" charset="-122"/>
                <a:ea typeface="微软雅黑" pitchFamily="34" charset="-122"/>
              </a:rPr>
              <a:t>缺点</a:t>
            </a:r>
          </a:p>
          <a:p>
            <a:pPr lvl="1" eaLnBrk="1" hangingPunct="1">
              <a:lnSpc>
                <a:spcPct val="110000"/>
              </a:lnSpc>
              <a:spcBef>
                <a:spcPct val="30000"/>
              </a:spcBef>
              <a:defRPr/>
            </a:pPr>
            <a:r>
              <a:rPr lang="zh-CN" altLang="en-US" sz="2000" dirty="0" smtClean="0">
                <a:latin typeface="微软雅黑" pitchFamily="34" charset="-122"/>
                <a:ea typeface="微软雅黑" pitchFamily="34" charset="-122"/>
              </a:rPr>
              <a:t>开源系统与其他工具的集成比较差，不如商业系统</a:t>
            </a:r>
            <a:r>
              <a:rPr lang="zh-CN" altLang="en-US" sz="2000" dirty="0"/>
              <a:t>能够</a:t>
            </a:r>
            <a:r>
              <a:rPr lang="zh-CN" altLang="en-US" sz="2000" dirty="0" smtClean="0">
                <a:latin typeface="微软雅黑" pitchFamily="34" charset="-122"/>
                <a:ea typeface="微软雅黑" pitchFamily="34" charset="-122"/>
              </a:rPr>
              <a:t>提供整个软件开发生命周期的工具的集成</a:t>
            </a:r>
          </a:p>
          <a:p>
            <a:pPr lvl="2" eaLnBrk="1" hangingPunct="1">
              <a:lnSpc>
                <a:spcPct val="110000"/>
              </a:lnSpc>
              <a:spcBef>
                <a:spcPct val="30000"/>
              </a:spcBef>
              <a:defRPr/>
            </a:pPr>
            <a:r>
              <a:rPr lang="zh-CN" altLang="en-US" sz="2000" dirty="0" smtClean="0">
                <a:latin typeface="微软雅黑" pitchFamily="34" charset="-122"/>
                <a:ea typeface="微软雅黑" pitchFamily="34" charset="-122"/>
              </a:rPr>
              <a:t>如项目管理、需求管理、建模、自动化测试、缺陷跟踪、配置管理等有机集成，实现整个开发流程的自动化</a:t>
            </a:r>
          </a:p>
        </p:txBody>
      </p:sp>
      <p:pic>
        <p:nvPicPr>
          <p:cNvPr id="78852"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57200" y="115888"/>
            <a:ext cx="8229600" cy="685800"/>
          </a:xfrm>
          <a:prstGeom prst="rect">
            <a:avLst/>
          </a:prstGeom>
          <a:noFill/>
          <a:ln w="9525">
            <a:noFill/>
            <a:miter lim="800000"/>
            <a:headEnd/>
            <a:tailEnd/>
          </a:ln>
        </p:spPr>
        <p:txBody>
          <a:bodyPr anchor="ctr"/>
          <a:lstStyle/>
          <a:p>
            <a:pPr>
              <a:buFont typeface="Arial" pitchFamily="34" charset="0"/>
              <a:buNone/>
            </a:pPr>
            <a:r>
              <a:rPr lang="en-US" altLang="zh-CN" sz="2800" b="1" dirty="0">
                <a:latin typeface="微软雅黑" pitchFamily="34" charset="-122"/>
                <a:ea typeface="微软雅黑" pitchFamily="34" charset="-122"/>
              </a:rPr>
              <a:t>5.4 </a:t>
            </a:r>
            <a:r>
              <a:rPr lang="zh-CN" altLang="en-US" sz="2800" b="1" dirty="0">
                <a:latin typeface="微软雅黑" pitchFamily="34" charset="-122"/>
                <a:ea typeface="微软雅黑" pitchFamily="34" charset="-122"/>
              </a:rPr>
              <a:t>惠普缺陷管理工具</a:t>
            </a:r>
          </a:p>
        </p:txBody>
      </p:sp>
      <p:sp>
        <p:nvSpPr>
          <p:cNvPr id="79875" name="Rectangle 3"/>
          <p:cNvSpPr>
            <a:spLocks noChangeArrowheads="1"/>
          </p:cNvSpPr>
          <p:nvPr/>
        </p:nvSpPr>
        <p:spPr bwMode="auto">
          <a:xfrm>
            <a:off x="152400" y="765175"/>
            <a:ext cx="8840788" cy="1295400"/>
          </a:xfrm>
          <a:prstGeom prst="rect">
            <a:avLst/>
          </a:prstGeom>
          <a:noFill/>
          <a:ln w="9525">
            <a:noFill/>
            <a:miter lim="800000"/>
            <a:headEnd/>
            <a:tailEnd/>
          </a:ln>
        </p:spPr>
        <p:txBody>
          <a:bodyPr/>
          <a:lstStyle/>
          <a:p>
            <a:pPr marL="342900" indent="-342900">
              <a:lnSpc>
                <a:spcPct val="110000"/>
              </a:lnSpc>
              <a:spcBef>
                <a:spcPct val="30000"/>
              </a:spcBef>
              <a:buFontTx/>
              <a:buChar char="•"/>
            </a:pPr>
            <a:r>
              <a:rPr lang="en-US" altLang="zh-CN" sz="2400" b="1" dirty="0">
                <a:solidFill>
                  <a:srgbClr val="0096D6"/>
                </a:solidFill>
                <a:latin typeface="微软雅黑" pitchFamily="34" charset="-122"/>
                <a:ea typeface="微软雅黑" pitchFamily="34" charset="-122"/>
              </a:rPr>
              <a:t>HP ALM</a:t>
            </a:r>
            <a:r>
              <a:rPr lang="zh-CN" altLang="en-US" sz="2400" b="1" dirty="0">
                <a:solidFill>
                  <a:srgbClr val="0096D6"/>
                </a:solidFill>
                <a:latin typeface="微软雅黑" pitchFamily="34" charset="-122"/>
                <a:ea typeface="微软雅黑" pitchFamily="34" charset="-122"/>
              </a:rPr>
              <a:t>是一个基于</a:t>
            </a:r>
            <a:r>
              <a:rPr lang="en-US" altLang="zh-CN" sz="2400" b="1" dirty="0">
                <a:solidFill>
                  <a:srgbClr val="0096D6"/>
                </a:solidFill>
                <a:latin typeface="微软雅黑" pitchFamily="34" charset="-122"/>
                <a:ea typeface="微软雅黑" pitchFamily="34" charset="-122"/>
              </a:rPr>
              <a:t>Web</a:t>
            </a:r>
            <a:r>
              <a:rPr lang="zh-CN" altLang="en-US" sz="2400" b="1" dirty="0">
                <a:solidFill>
                  <a:srgbClr val="0096D6"/>
                </a:solidFill>
                <a:latin typeface="微软雅黑" pitchFamily="34" charset="-122"/>
                <a:ea typeface="微软雅黑" pitchFamily="34" charset="-122"/>
              </a:rPr>
              <a:t>的测试管理工具</a:t>
            </a:r>
          </a:p>
          <a:p>
            <a:pPr marL="742950" lvl="1" indent="-285750">
              <a:lnSpc>
                <a:spcPct val="110000"/>
              </a:lnSpc>
              <a:spcBef>
                <a:spcPct val="30000"/>
              </a:spcBef>
              <a:buFontTx/>
              <a:buChar char="–"/>
            </a:pPr>
            <a:r>
              <a:rPr lang="zh-CN" altLang="en-US" sz="2000" dirty="0">
                <a:latin typeface="微软雅黑" pitchFamily="34" charset="-122"/>
                <a:ea typeface="微软雅黑" pitchFamily="34" charset="-122"/>
              </a:rPr>
              <a:t>可以组织和管理应用程序测试流程的所有阶段，包括指定测试需求、计划测试、执行测试和跟踪管理缺陷</a:t>
            </a:r>
          </a:p>
        </p:txBody>
      </p:sp>
      <p:pic>
        <p:nvPicPr>
          <p:cNvPr id="79876" name="Picture 4" descr="HP_Blue_RGB_150_SM.png"/>
          <p:cNvPicPr>
            <a:picLocks noChangeAspect="1" noChangeArrowheads="1"/>
          </p:cNvPicPr>
          <p:nvPr/>
        </p:nvPicPr>
        <p:blipFill>
          <a:blip r:embed="rId3" cstate="print"/>
          <a:srcRect/>
          <a:stretch>
            <a:fillRect/>
          </a:stretch>
        </p:blipFill>
        <p:spPr bwMode="auto">
          <a:xfrm>
            <a:off x="8615363" y="6319838"/>
            <a:ext cx="493712" cy="493712"/>
          </a:xfrm>
          <a:prstGeom prst="rect">
            <a:avLst/>
          </a:prstGeom>
          <a:noFill/>
          <a:ln w="9525">
            <a:noFill/>
            <a:miter lim="800000"/>
            <a:headEnd/>
            <a:tailEnd/>
          </a:ln>
        </p:spPr>
      </p:pic>
      <p:pic>
        <p:nvPicPr>
          <p:cNvPr id="79877" name="Picture 2"/>
          <p:cNvPicPr>
            <a:picLocks noChangeAspect="1" noChangeArrowheads="1"/>
          </p:cNvPicPr>
          <p:nvPr/>
        </p:nvPicPr>
        <p:blipFill>
          <a:blip r:embed="rId4" cstate="print"/>
          <a:srcRect/>
          <a:stretch>
            <a:fillRect/>
          </a:stretch>
        </p:blipFill>
        <p:spPr bwMode="auto">
          <a:xfrm>
            <a:off x="947738" y="1982788"/>
            <a:ext cx="8045450" cy="4337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
        <p:nvSpPr>
          <p:cNvPr id="65539" name="Rectangle 3"/>
          <p:cNvSpPr>
            <a:spLocks noGrp="1" noChangeArrowheads="1"/>
          </p:cNvSpPr>
          <p:nvPr>
            <p:ph type="subTitle" idx="4294967295"/>
          </p:nvPr>
        </p:nvSpPr>
        <p:spPr>
          <a:xfrm>
            <a:off x="-22581" y="993216"/>
            <a:ext cx="9109075" cy="5181600"/>
          </a:xfrm>
        </p:spPr>
        <p:txBody>
          <a:bodyPr/>
          <a:lstStyle/>
          <a:p>
            <a:pPr marL="342900" indent="-342900" algn="l">
              <a:lnSpc>
                <a:spcPct val="110000"/>
              </a:lnSpc>
              <a:spcBef>
                <a:spcPts val="800"/>
              </a:spcBef>
              <a:buFont typeface="Arial" pitchFamily="34" charset="0"/>
              <a:buChar char="•"/>
            </a:pPr>
            <a:r>
              <a:rPr lang="zh-CN" altLang="en-US" sz="2400" b="1" dirty="0" smtClean="0">
                <a:solidFill>
                  <a:srgbClr val="0096D6"/>
                </a:solidFill>
                <a:latin typeface="微软雅黑" pitchFamily="34" charset="-122"/>
                <a:ea typeface="微软雅黑" pitchFamily="34" charset="-122"/>
                <a:sym typeface="宋体" pitchFamily="2" charset="-122"/>
              </a:rPr>
              <a:t>在软件测试过程中，每发现一个软件错误</a:t>
            </a:r>
            <a:r>
              <a:rPr lang="en-US" sz="2400" b="1" dirty="0" smtClean="0">
                <a:solidFill>
                  <a:srgbClr val="0096D6"/>
                </a:solidFill>
                <a:latin typeface="微软雅黑" pitchFamily="34" charset="-122"/>
                <a:ea typeface="微软雅黑" pitchFamily="34" charset="-122"/>
                <a:sym typeface="宋体" pitchFamily="2" charset="-122"/>
              </a:rPr>
              <a:t>都要记录该错误的特征和复现步骤等信息</a:t>
            </a:r>
            <a:r>
              <a:rPr lang="zh-CN" altLang="en-US" sz="2400" b="1" dirty="0" smtClean="0">
                <a:solidFill>
                  <a:srgbClr val="0096D6"/>
                </a:solidFill>
                <a:latin typeface="微软雅黑" pitchFamily="34" charset="-122"/>
                <a:ea typeface="微软雅黑" pitchFamily="34" charset="-122"/>
                <a:sym typeface="宋体" pitchFamily="2" charset="-122"/>
              </a:rPr>
              <a:t>，以便分析、处理和管理测试发现的软件错误</a:t>
            </a:r>
            <a:endParaRPr lang="en-US" sz="2400" b="1" dirty="0" smtClean="0">
              <a:solidFill>
                <a:srgbClr val="0096D6"/>
              </a:solidFill>
              <a:latin typeface="微软雅黑" pitchFamily="34" charset="-122"/>
              <a:ea typeface="微软雅黑" pitchFamily="34" charset="-122"/>
              <a:sym typeface="宋体" pitchFamily="2" charset="-122"/>
            </a:endParaRPr>
          </a:p>
          <a:p>
            <a:pPr marL="1143000" lvl="2" indent="-228600" algn="l" eaLnBrk="1" hangingPunct="1">
              <a:lnSpc>
                <a:spcPct val="110000"/>
              </a:lnSpc>
              <a:spcBef>
                <a:spcPts val="800"/>
              </a:spcBef>
              <a:buFontTx/>
              <a:buChar char="•"/>
            </a:pPr>
            <a:r>
              <a:rPr lang="zh-CN" altLang="en-US" dirty="0" smtClean="0">
                <a:solidFill>
                  <a:schemeClr val="tx1"/>
                </a:solidFill>
                <a:latin typeface="微软雅黑" pitchFamily="34" charset="-122"/>
                <a:ea typeface="微软雅黑" pitchFamily="34" charset="-122"/>
                <a:sym typeface="宋体" pitchFamily="2" charset="-122"/>
              </a:rPr>
              <a:t>通常要采用软件缺陷数据库</a:t>
            </a:r>
          </a:p>
          <a:p>
            <a:pPr marL="1143000" lvl="2" indent="-228600" algn="l" eaLnBrk="1" hangingPunct="1">
              <a:lnSpc>
                <a:spcPct val="110000"/>
              </a:lnSpc>
              <a:spcBef>
                <a:spcPts val="800"/>
              </a:spcBef>
              <a:buFontTx/>
              <a:buChar char="•"/>
            </a:pPr>
            <a:r>
              <a:rPr lang="zh-CN" altLang="en-US" dirty="0" smtClean="0">
                <a:solidFill>
                  <a:schemeClr val="tx1"/>
                </a:solidFill>
                <a:latin typeface="微软雅黑" pitchFamily="34" charset="-122"/>
                <a:ea typeface="微软雅黑" pitchFamily="34" charset="-122"/>
                <a:sym typeface="宋体" pitchFamily="2" charset="-122"/>
              </a:rPr>
              <a:t>将每一个发现的错误输入到软件缺陷数据库中</a:t>
            </a:r>
          </a:p>
          <a:p>
            <a:pPr marL="1143000" lvl="2" indent="-228600" algn="l" eaLnBrk="1" hangingPunct="1">
              <a:lnSpc>
                <a:spcPct val="110000"/>
              </a:lnSpc>
              <a:spcBef>
                <a:spcPts val="800"/>
              </a:spcBef>
              <a:buFontTx/>
              <a:buChar char="•"/>
            </a:pPr>
            <a:r>
              <a:rPr lang="zh-CN" altLang="en-US" dirty="0" smtClean="0">
                <a:solidFill>
                  <a:schemeClr val="tx1"/>
                </a:solidFill>
                <a:latin typeface="微软雅黑" pitchFamily="34" charset="-122"/>
                <a:ea typeface="微软雅黑" pitchFamily="34" charset="-122"/>
                <a:sym typeface="宋体" pitchFamily="2" charset="-122"/>
              </a:rPr>
              <a:t>软件缺陷数据库的每一条记录称为一个软件缺陷报告</a:t>
            </a:r>
          </a:p>
          <a:p>
            <a:pPr marL="1143000" lvl="2" indent="-228600" algn="l" eaLnBrk="1" hangingPunct="1">
              <a:lnSpc>
                <a:spcPct val="110000"/>
              </a:lnSpc>
              <a:spcBef>
                <a:spcPts val="800"/>
              </a:spcBef>
              <a:buFontTx/>
              <a:buChar char="•"/>
            </a:pPr>
            <a:endParaRPr lang="zh-CN" altLang="en-US" sz="2000" b="1" dirty="0" smtClean="0">
              <a:solidFill>
                <a:srgbClr val="0096D6"/>
              </a:solidFill>
              <a:latin typeface="微软雅黑" pitchFamily="34" charset="-122"/>
              <a:ea typeface="微软雅黑" pitchFamily="34" charset="-122"/>
              <a:sym typeface="宋体" pitchFamily="2" charset="-122"/>
            </a:endParaRPr>
          </a:p>
          <a:p>
            <a:pPr marL="342900" lvl="1" indent="-342900" algn="l">
              <a:lnSpc>
                <a:spcPct val="110000"/>
              </a:lnSpc>
              <a:spcBef>
                <a:spcPts val="800"/>
              </a:spcBef>
              <a:buSzPct val="80000"/>
              <a:buFont typeface="Arial" pitchFamily="34" charset="0"/>
              <a:buChar char="•"/>
            </a:pPr>
            <a:r>
              <a:rPr lang="zh-CN" altLang="en-US" b="1" dirty="0" smtClean="0">
                <a:solidFill>
                  <a:srgbClr val="0096D6"/>
                </a:solidFill>
                <a:latin typeface="微软雅黑" pitchFamily="34" charset="-122"/>
                <a:ea typeface="微软雅黑" pitchFamily="34" charset="-122"/>
                <a:sym typeface="宋体" pitchFamily="2" charset="-122"/>
              </a:rPr>
              <a:t>缺陷的生命周期</a:t>
            </a:r>
          </a:p>
          <a:p>
            <a:pPr marL="1143000" lvl="2" indent="-228600" algn="l">
              <a:lnSpc>
                <a:spcPct val="110000"/>
              </a:lnSpc>
              <a:spcBef>
                <a:spcPts val="800"/>
              </a:spcBef>
              <a:buFontTx/>
              <a:buChar char="•"/>
            </a:pPr>
            <a:r>
              <a:rPr lang="zh-CN" altLang="en-US" dirty="0" smtClean="0">
                <a:solidFill>
                  <a:schemeClr val="tx1"/>
                </a:solidFill>
                <a:latin typeface="微软雅黑" pitchFamily="34" charset="-122"/>
                <a:ea typeface="微软雅黑" pitchFamily="34" charset="-122"/>
                <a:sym typeface="宋体" pitchFamily="2" charset="-122"/>
              </a:rPr>
              <a:t>缺陷从开始提出到最后解决,并通过复查的过程</a:t>
            </a:r>
          </a:p>
          <a:p>
            <a:pPr marL="1143000" lvl="2" indent="-228600" algn="l">
              <a:lnSpc>
                <a:spcPct val="110000"/>
              </a:lnSpc>
              <a:spcBef>
                <a:spcPts val="800"/>
              </a:spcBef>
              <a:buFontTx/>
              <a:buChar char="•"/>
            </a:pPr>
            <a:r>
              <a:rPr lang="zh-CN" altLang="en-US" dirty="0" smtClean="0">
                <a:solidFill>
                  <a:schemeClr val="tx1"/>
                </a:solidFill>
                <a:latin typeface="微软雅黑" pitchFamily="34" charset="-122"/>
                <a:ea typeface="微软雅黑" pitchFamily="34" charset="-122"/>
                <a:sym typeface="宋体" pitchFamily="2" charset="-122"/>
              </a:rPr>
              <a:t>在这个过程中缺陷报告的状态不断发生着变化，记录着缺陷的处理进程</a:t>
            </a:r>
          </a:p>
          <a:p>
            <a:pPr marL="742950" lvl="1" indent="-285750" algn="l" eaLnBrk="1" hangingPunct="1">
              <a:lnSpc>
                <a:spcPct val="110000"/>
              </a:lnSpc>
              <a:spcBef>
                <a:spcPts val="800"/>
              </a:spcBef>
              <a:buFontTx/>
              <a:buChar char="–"/>
            </a:pPr>
            <a:endParaRPr lang="zh-CN" altLang="en-US" dirty="0" smtClean="0"/>
          </a:p>
        </p:txBody>
      </p:sp>
      <p:sp>
        <p:nvSpPr>
          <p:cNvPr id="65540" name="Rectangle 2"/>
          <p:cNvSpPr>
            <a:spLocks noChangeArrowheads="1"/>
          </p:cNvSpPr>
          <p:nvPr/>
        </p:nvSpPr>
        <p:spPr bwMode="auto">
          <a:xfrm>
            <a:off x="468313" y="261938"/>
            <a:ext cx="8229600" cy="533400"/>
          </a:xfrm>
          <a:prstGeom prst="rect">
            <a:avLst/>
          </a:prstGeom>
          <a:noFill/>
          <a:ln w="9525">
            <a:noFill/>
            <a:miter lim="800000"/>
            <a:headEnd/>
            <a:tailEnd/>
          </a:ln>
        </p:spPr>
        <p:txBody>
          <a:bodyPr anchor="ctr"/>
          <a:lstStyle/>
          <a:p>
            <a:pPr>
              <a:buFont typeface="Arial" pitchFamily="34" charset="0"/>
              <a:buNone/>
            </a:pPr>
            <a:r>
              <a:rPr lang="en-US" altLang="zh-CN" sz="2800" b="1" dirty="0">
                <a:latin typeface="微软雅黑" pitchFamily="34" charset="-122"/>
                <a:ea typeface="微软雅黑" pitchFamily="34" charset="-122"/>
                <a:sym typeface="宋体" pitchFamily="2" charset="-122"/>
              </a:rPr>
              <a:t>5.3 </a:t>
            </a:r>
            <a:r>
              <a:rPr lang="zh-CN" altLang="en-US" sz="2800" b="1" dirty="0">
                <a:latin typeface="微软雅黑" pitchFamily="34" charset="-122"/>
                <a:ea typeface="微软雅黑" pitchFamily="34" charset="-122"/>
                <a:sym typeface="宋体" pitchFamily="2" charset="-122"/>
              </a:rPr>
              <a:t>软件缺陷报告</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descr="HP_Blue_RGB_150_SM.png"/>
          <p:cNvPicPr>
            <a:picLocks noChangeAspect="1" noChangeArrowheads="1"/>
          </p:cNvPicPr>
          <p:nvPr/>
        </p:nvPicPr>
        <p:blipFill>
          <a:blip r:embed="rId3" cstate="print"/>
          <a:srcRect/>
          <a:stretch>
            <a:fillRect/>
          </a:stretch>
        </p:blipFill>
        <p:spPr bwMode="auto">
          <a:xfrm>
            <a:off x="8615363" y="6319838"/>
            <a:ext cx="493712" cy="493712"/>
          </a:xfrm>
          <a:prstGeom prst="rect">
            <a:avLst/>
          </a:prstGeom>
          <a:noFill/>
          <a:ln w="9525">
            <a:noFill/>
            <a:miter lim="800000"/>
            <a:headEnd/>
            <a:tailEnd/>
          </a:ln>
        </p:spPr>
      </p:pic>
      <p:sp>
        <p:nvSpPr>
          <p:cNvPr id="80899" name="Rectangle 2"/>
          <p:cNvSpPr>
            <a:spLocks noChangeArrowheads="1"/>
          </p:cNvSpPr>
          <p:nvPr/>
        </p:nvSpPr>
        <p:spPr bwMode="auto">
          <a:xfrm>
            <a:off x="457200" y="115888"/>
            <a:ext cx="8229600" cy="685800"/>
          </a:xfrm>
          <a:prstGeom prst="rect">
            <a:avLst/>
          </a:prstGeom>
          <a:noFill/>
          <a:ln w="9525">
            <a:noFill/>
            <a:miter lim="800000"/>
            <a:headEnd/>
            <a:tailEnd/>
          </a:ln>
        </p:spPr>
        <p:txBody>
          <a:bodyPr anchor="ctr"/>
          <a:lstStyle/>
          <a:p>
            <a:pPr>
              <a:buFont typeface="Arial" pitchFamily="34" charset="0"/>
              <a:buNone/>
            </a:pPr>
            <a:r>
              <a:rPr lang="en-US" altLang="zh-CN" sz="2400" b="1" dirty="0">
                <a:latin typeface="微软雅黑" pitchFamily="34" charset="-122"/>
                <a:ea typeface="微软雅黑" pitchFamily="34" charset="-122"/>
              </a:rPr>
              <a:t>5.4 </a:t>
            </a:r>
            <a:r>
              <a:rPr lang="zh-CN" altLang="en-US" sz="2400" b="1" dirty="0">
                <a:latin typeface="微软雅黑" pitchFamily="34" charset="-122"/>
                <a:ea typeface="微软雅黑" pitchFamily="34" charset="-122"/>
              </a:rPr>
              <a:t>惠普缺陷管理工具</a:t>
            </a:r>
          </a:p>
        </p:txBody>
      </p:sp>
      <p:pic>
        <p:nvPicPr>
          <p:cNvPr id="80900" name="Picture 5"/>
          <p:cNvPicPr>
            <a:picLocks noChangeAspect="1" noChangeArrowheads="1"/>
          </p:cNvPicPr>
          <p:nvPr/>
        </p:nvPicPr>
        <p:blipFill>
          <a:blip r:embed="rId4" cstate="print"/>
          <a:srcRect/>
          <a:stretch>
            <a:fillRect/>
          </a:stretch>
        </p:blipFill>
        <p:spPr bwMode="auto">
          <a:xfrm>
            <a:off x="683568" y="836066"/>
            <a:ext cx="8270875" cy="5329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
        <p:nvSpPr>
          <p:cNvPr id="81923" name="Rectangle 3"/>
          <p:cNvSpPr>
            <a:spLocks noGrp="1" noChangeArrowheads="1"/>
          </p:cNvSpPr>
          <p:nvPr>
            <p:ph type="subTitle" idx="4294967295"/>
          </p:nvPr>
        </p:nvSpPr>
        <p:spPr>
          <a:xfrm>
            <a:off x="0" y="981075"/>
            <a:ext cx="9067800" cy="5545138"/>
          </a:xfrm>
        </p:spPr>
        <p:txBody>
          <a:bodyPr/>
          <a:lstStyle/>
          <a:p>
            <a:pPr marL="914400" lvl="1" indent="-457200" algn="l" eaLnBrk="1" hangingPunct="1">
              <a:spcBef>
                <a:spcPts val="800"/>
              </a:spcBef>
              <a:buFont typeface="Verdana" pitchFamily="34" charset="0"/>
              <a:buAutoNum type="arabicPeriod"/>
            </a:pPr>
            <a:r>
              <a:rPr lang="zh-CN" altLang="en-US" sz="2000" dirty="0" smtClean="0">
                <a:solidFill>
                  <a:schemeClr val="tx1"/>
                </a:solidFill>
                <a:latin typeface="微软雅黑" pitchFamily="34" charset="-122"/>
                <a:ea typeface="微软雅黑" pitchFamily="34" charset="-122"/>
                <a:sym typeface="HP Simplified"/>
              </a:rPr>
              <a:t>缺陷报告的主要内容</a:t>
            </a:r>
            <a:endParaRPr lang="en-US" altLang="zh-CN" sz="2000" dirty="0" smtClean="0">
              <a:solidFill>
                <a:schemeClr val="tx1"/>
              </a:solidFill>
              <a:latin typeface="微软雅黑" pitchFamily="34" charset="-122"/>
              <a:ea typeface="微软雅黑" pitchFamily="34" charset="-122"/>
              <a:sym typeface="HP Simplified"/>
            </a:endParaRPr>
          </a:p>
          <a:p>
            <a:pPr marL="914400" lvl="1" indent="-457200" algn="l" eaLnBrk="1" hangingPunct="1">
              <a:spcBef>
                <a:spcPts val="800"/>
              </a:spcBef>
              <a:buFont typeface="Verdana" pitchFamily="34" charset="0"/>
              <a:buAutoNum type="arabicPeriod"/>
            </a:pPr>
            <a:r>
              <a:rPr lang="zh-CN" altLang="en-US" sz="2000" dirty="0" smtClean="0">
                <a:solidFill>
                  <a:schemeClr val="tx1"/>
                </a:solidFill>
                <a:latin typeface="微软雅黑" pitchFamily="34" charset="-122"/>
                <a:ea typeface="微软雅黑" pitchFamily="34" charset="-122"/>
                <a:sym typeface="HP Simplified"/>
              </a:rPr>
              <a:t>缺陷报告撰写标准</a:t>
            </a:r>
            <a:endParaRPr lang="en-US" altLang="zh-CN" sz="2000" dirty="0" smtClean="0">
              <a:solidFill>
                <a:schemeClr val="tx1"/>
              </a:solidFill>
              <a:latin typeface="微软雅黑" pitchFamily="34" charset="-122"/>
              <a:ea typeface="微软雅黑" pitchFamily="34" charset="-122"/>
              <a:sym typeface="HP Simplified"/>
            </a:endParaRPr>
          </a:p>
          <a:p>
            <a:pPr marL="914400" lvl="1" indent="-457200" algn="l" eaLnBrk="1" hangingPunct="1">
              <a:spcBef>
                <a:spcPts val="800"/>
              </a:spcBef>
              <a:buFont typeface="Verdana" pitchFamily="34" charset="0"/>
              <a:buAutoNum type="arabicPeriod"/>
            </a:pPr>
            <a:r>
              <a:rPr lang="zh-CN" altLang="en-US" sz="2000" dirty="0" smtClean="0">
                <a:solidFill>
                  <a:schemeClr val="tx1"/>
                </a:solidFill>
                <a:latin typeface="微软雅黑" pitchFamily="34" charset="-122"/>
                <a:ea typeface="微软雅黑" pitchFamily="34" charset="-122"/>
                <a:sym typeface="HP Simplified"/>
              </a:rPr>
              <a:t>缺陷管理工具的作用</a:t>
            </a:r>
            <a:endParaRPr lang="en-US" altLang="zh-CN" sz="2000" dirty="0" smtClean="0">
              <a:solidFill>
                <a:schemeClr val="tx1"/>
              </a:solidFill>
              <a:latin typeface="微软雅黑" pitchFamily="34" charset="-122"/>
              <a:ea typeface="微软雅黑" pitchFamily="34" charset="-122"/>
              <a:sym typeface="HP Simplified"/>
            </a:endParaRPr>
          </a:p>
          <a:p>
            <a:pPr marL="914400" lvl="1" indent="-457200" algn="l" eaLnBrk="1" hangingPunct="1">
              <a:spcBef>
                <a:spcPts val="800"/>
              </a:spcBef>
              <a:buFont typeface="Verdana" pitchFamily="34" charset="0"/>
              <a:buAutoNum type="arabicPeriod"/>
            </a:pPr>
            <a:r>
              <a:rPr lang="en-US" altLang="zh-CN" sz="2000" dirty="0" smtClean="0">
                <a:solidFill>
                  <a:schemeClr val="tx1"/>
                </a:solidFill>
                <a:latin typeface="微软雅黑" pitchFamily="34" charset="-122"/>
                <a:ea typeface="微软雅黑" pitchFamily="34" charset="-122"/>
                <a:sym typeface="HP Simplified"/>
              </a:rPr>
              <a:t>HP ALM </a:t>
            </a:r>
            <a:r>
              <a:rPr lang="zh-CN" altLang="en-US" sz="2000" dirty="0" smtClean="0">
                <a:solidFill>
                  <a:schemeClr val="tx1"/>
                </a:solidFill>
                <a:latin typeface="微软雅黑" pitchFamily="34" charset="-122"/>
                <a:ea typeface="微软雅黑" pitchFamily="34" charset="-122"/>
                <a:sym typeface="HP Simplified"/>
              </a:rPr>
              <a:t>中缺陷管理的功能</a:t>
            </a:r>
            <a:endParaRPr lang="en-US" altLang="zh-CN" sz="2000" dirty="0" smtClean="0">
              <a:solidFill>
                <a:schemeClr val="tx1"/>
              </a:solidFill>
              <a:latin typeface="微软雅黑" pitchFamily="34" charset="-122"/>
              <a:ea typeface="微软雅黑" pitchFamily="34" charset="-122"/>
              <a:sym typeface="HP Simplified"/>
            </a:endParaRPr>
          </a:p>
        </p:txBody>
      </p:sp>
      <p:sp>
        <p:nvSpPr>
          <p:cNvPr id="81924" name="Rectangle 2"/>
          <p:cNvSpPr>
            <a:spLocks noChangeArrowheads="1"/>
          </p:cNvSpPr>
          <p:nvPr/>
        </p:nvSpPr>
        <p:spPr bwMode="auto">
          <a:xfrm>
            <a:off x="3923928" y="171997"/>
            <a:ext cx="2663527" cy="533400"/>
          </a:xfrm>
          <a:prstGeom prst="rect">
            <a:avLst/>
          </a:prstGeom>
          <a:noFill/>
          <a:ln w="9525">
            <a:noFill/>
            <a:miter lim="800000"/>
            <a:headEnd/>
            <a:tailEnd/>
          </a:ln>
        </p:spPr>
        <p:txBody>
          <a:bodyPr anchor="ctr"/>
          <a:lstStyle/>
          <a:p>
            <a:pPr>
              <a:buFont typeface="Arial" pitchFamily="34" charset="0"/>
              <a:buNone/>
            </a:pPr>
            <a:r>
              <a:rPr lang="zh-CN" altLang="en-US" sz="2800" b="1" dirty="0" smtClean="0">
                <a:latin typeface="微软雅黑" pitchFamily="34" charset="-122"/>
                <a:ea typeface="微软雅黑" pitchFamily="34" charset="-122"/>
                <a:sym typeface="宋体" pitchFamily="2" charset="-122"/>
              </a:rPr>
              <a:t>小结</a:t>
            </a:r>
            <a:endParaRPr lang="zh-CN" altLang="en-US" sz="2800" b="1" dirty="0">
              <a:latin typeface="微软雅黑" pitchFamily="34" charset="-122"/>
              <a:ea typeface="微软雅黑" pitchFamily="34" charset="-122"/>
              <a:sym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4" descr="HP_Blue_RGB_150_S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Rectangle 3"/>
          <p:cNvSpPr>
            <a:spLocks noGrp="1" noChangeArrowheads="1"/>
          </p:cNvSpPr>
          <p:nvPr>
            <p:ph type="subTitle" idx="4294967295"/>
          </p:nvPr>
        </p:nvSpPr>
        <p:spPr>
          <a:xfrm>
            <a:off x="0" y="981075"/>
            <a:ext cx="9067800" cy="5545138"/>
          </a:xfrm>
        </p:spPr>
        <p:txBody>
          <a:bodyPr>
            <a:normAutofit/>
          </a:bodyPr>
          <a:lstStyle/>
          <a:p>
            <a:pPr marL="914400" lvl="1" indent="-457200" algn="l">
              <a:spcBef>
                <a:spcPts val="800"/>
              </a:spcBef>
              <a:buFont typeface="Verdana" panose="020B0604030504040204" pitchFamily="34" charset="0"/>
              <a:buAutoNum type="arabicPeriod"/>
            </a:pPr>
            <a:r>
              <a:rPr lang="zh-CN" altLang="en-US" sz="2000" dirty="0" smtClean="0">
                <a:solidFill>
                  <a:schemeClr val="tx1"/>
                </a:solidFill>
                <a:latin typeface="微软雅黑" pitchFamily="34" charset="-122"/>
                <a:ea typeface="微软雅黑" pitchFamily="34" charset="-122"/>
                <a:sym typeface="HP Simplified" panose="020B0604020204020204" pitchFamily="34" charset="0"/>
              </a:rPr>
              <a:t>什软件缺陷报告所包含的主要内容有哪些？其撰写标准主要有哪些？</a:t>
            </a:r>
            <a:endParaRPr lang="en-US" altLang="zh-CN" sz="2000" dirty="0" smtClean="0">
              <a:solidFill>
                <a:schemeClr val="tx1"/>
              </a:solidFill>
              <a:latin typeface="微软雅黑" pitchFamily="34" charset="-122"/>
              <a:ea typeface="微软雅黑" pitchFamily="34" charset="-122"/>
              <a:sym typeface="HP Simplified" panose="020B0604020204020204" pitchFamily="34" charset="0"/>
            </a:endParaRPr>
          </a:p>
          <a:p>
            <a:pPr marL="914400" lvl="1" indent="-457200" algn="l">
              <a:spcBef>
                <a:spcPts val="800"/>
              </a:spcBef>
              <a:buFont typeface="Verdana" panose="020B0604030504040204" pitchFamily="34" charset="0"/>
              <a:buAutoNum type="arabicPeriod"/>
            </a:pPr>
            <a:r>
              <a:rPr lang="zh-CN" altLang="en-US" sz="2000" dirty="0" smtClean="0">
                <a:solidFill>
                  <a:schemeClr val="tx1"/>
                </a:solidFill>
                <a:latin typeface="微软雅黑" pitchFamily="34" charset="-122"/>
                <a:ea typeface="微软雅黑" pitchFamily="34" charset="-122"/>
                <a:sym typeface="HP Simplified" panose="020B0604020204020204" pitchFamily="34" charset="0"/>
              </a:rPr>
              <a:t>简述惠普的缺陷管理工具的管理思想及工作流程。</a:t>
            </a:r>
          </a:p>
        </p:txBody>
      </p:sp>
      <p:sp>
        <p:nvSpPr>
          <p:cNvPr id="84996" name="Rectangle 2"/>
          <p:cNvSpPr>
            <a:spLocks noChangeArrowheads="1"/>
          </p:cNvSpPr>
          <p:nvPr/>
        </p:nvSpPr>
        <p:spPr bwMode="auto">
          <a:xfrm>
            <a:off x="468313" y="261938"/>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dirty="0" smtClean="0">
                <a:latin typeface="微软雅黑" panose="020B0503020204020204" pitchFamily="34" charset="-122"/>
                <a:sym typeface="宋体" panose="02010600030101010101" pitchFamily="2" charset="-122"/>
              </a:rPr>
              <a:t>作业</a:t>
            </a:r>
            <a:endParaRPr lang="zh-CN" altLang="en-US" sz="2800" b="1" dirty="0">
              <a:latin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
        <p:nvSpPr>
          <p:cNvPr id="67587" name="Rectangle 3"/>
          <p:cNvSpPr>
            <a:spLocks noGrp="1" noChangeArrowheads="1"/>
          </p:cNvSpPr>
          <p:nvPr>
            <p:ph type="subTitle" idx="4294967295"/>
          </p:nvPr>
        </p:nvSpPr>
        <p:spPr>
          <a:xfrm>
            <a:off x="304800" y="1103313"/>
            <a:ext cx="8839200" cy="5868987"/>
          </a:xfrm>
        </p:spPr>
        <p:txBody>
          <a:bodyPr/>
          <a:lstStyle/>
          <a:p>
            <a:pPr marL="342900" indent="-342900" algn="l">
              <a:lnSpc>
                <a:spcPct val="110000"/>
              </a:lnSpc>
              <a:spcBef>
                <a:spcPts val="800"/>
              </a:spcBef>
            </a:pPr>
            <a:r>
              <a:rPr lang="en-US" altLang="zh-CN" sz="2000" b="1" dirty="0" smtClean="0">
                <a:solidFill>
                  <a:srgbClr val="0096D6"/>
                </a:solidFill>
                <a:latin typeface="微软雅黑" pitchFamily="34" charset="-122"/>
                <a:ea typeface="微软雅黑" pitchFamily="34" charset="-122"/>
                <a:sym typeface="宋体" pitchFamily="2" charset="-122"/>
              </a:rPr>
              <a:t>	</a:t>
            </a:r>
            <a:r>
              <a:rPr lang="zh-CN" altLang="en-US" sz="2400" b="1" dirty="0" smtClean="0">
                <a:solidFill>
                  <a:srgbClr val="0096D6"/>
                </a:solidFill>
                <a:latin typeface="微软雅黑" pitchFamily="34" charset="-122"/>
                <a:ea typeface="微软雅黑" pitchFamily="34" charset="-122"/>
                <a:sym typeface="宋体" pitchFamily="2" charset="-122"/>
              </a:rPr>
              <a:t>报告缺陷的主要内容</a:t>
            </a:r>
          </a:p>
          <a:p>
            <a:pPr marL="342900" indent="-342900" algn="l">
              <a:lnSpc>
                <a:spcPct val="110000"/>
              </a:lnSpc>
              <a:spcBef>
                <a:spcPts val="800"/>
              </a:spcBef>
              <a:buFontTx/>
              <a:buChar char="•"/>
            </a:pPr>
            <a:endParaRPr lang="en-US" altLang="zh-CN" sz="2400" b="1" dirty="0" smtClean="0">
              <a:solidFill>
                <a:srgbClr val="0096D6"/>
              </a:solidFill>
              <a:sym typeface="宋体" pitchFamily="2" charset="-122"/>
            </a:endParaRPr>
          </a:p>
        </p:txBody>
      </p:sp>
      <p:sp>
        <p:nvSpPr>
          <p:cNvPr id="67588" name="Rectangle 2"/>
          <p:cNvSpPr>
            <a:spLocks noChangeArrowheads="1"/>
          </p:cNvSpPr>
          <p:nvPr/>
        </p:nvSpPr>
        <p:spPr bwMode="auto">
          <a:xfrm>
            <a:off x="468313" y="261938"/>
            <a:ext cx="8229600" cy="533400"/>
          </a:xfrm>
          <a:prstGeom prst="rect">
            <a:avLst/>
          </a:prstGeom>
          <a:noFill/>
          <a:ln w="9525">
            <a:noFill/>
            <a:miter lim="800000"/>
            <a:headEnd/>
            <a:tailEnd/>
          </a:ln>
        </p:spPr>
        <p:txBody>
          <a:bodyPr anchor="ctr"/>
          <a:lstStyle/>
          <a:p>
            <a:pPr>
              <a:buFont typeface="Arial" pitchFamily="34" charset="0"/>
              <a:buNone/>
            </a:pPr>
            <a:r>
              <a:rPr lang="en-US" altLang="zh-CN" sz="2800" b="1" dirty="0">
                <a:latin typeface="微软雅黑" pitchFamily="34" charset="-122"/>
                <a:ea typeface="微软雅黑" pitchFamily="34" charset="-122"/>
                <a:sym typeface="宋体" pitchFamily="2" charset="-122"/>
              </a:rPr>
              <a:t>5.3.1 </a:t>
            </a:r>
            <a:r>
              <a:rPr lang="zh-CN" altLang="en-US" sz="2800" b="1" dirty="0">
                <a:latin typeface="微软雅黑" pitchFamily="34" charset="-122"/>
                <a:ea typeface="微软雅黑" pitchFamily="34" charset="-122"/>
                <a:sym typeface="宋体" pitchFamily="2" charset="-122"/>
              </a:rPr>
              <a:t>缺陷报告主要内容</a:t>
            </a:r>
          </a:p>
        </p:txBody>
      </p:sp>
      <p:graphicFrame>
        <p:nvGraphicFramePr>
          <p:cNvPr id="7" name="Group 4"/>
          <p:cNvGraphicFramePr>
            <a:graphicFrameLocks noGrp="1"/>
          </p:cNvGraphicFramePr>
          <p:nvPr>
            <p:extLst>
              <p:ext uri="{D42A27DB-BD31-4B8C-83A1-F6EECF244321}">
                <p14:modId xmlns:p14="http://schemas.microsoft.com/office/powerpoint/2010/main" val="1777497346"/>
              </p:ext>
            </p:extLst>
          </p:nvPr>
        </p:nvGraphicFramePr>
        <p:xfrm>
          <a:off x="611560" y="1700808"/>
          <a:ext cx="7776864" cy="4032449"/>
        </p:xfrm>
        <a:graphic>
          <a:graphicData uri="http://schemas.openxmlformats.org/drawingml/2006/table">
            <a:tbl>
              <a:tblPr/>
              <a:tblGrid>
                <a:gridCol w="1106618"/>
                <a:gridCol w="2780916"/>
                <a:gridCol w="1171290"/>
                <a:gridCol w="2718040"/>
              </a:tblGrid>
              <a:tr h="50574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rPr>
                        <a:t>编号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rPr>
                        <a:t>编号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501884">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lvl="0"/>
                      <a:r>
                        <a:rPr lang="zh-CN" altLang="en-US" sz="1800" dirty="0" smtClean="0">
                          <a:solidFill>
                            <a:schemeClr val="tx1"/>
                          </a:solidFill>
                          <a:latin typeface="微软雅黑" pitchFamily="34" charset="-122"/>
                          <a:ea typeface="微软雅黑" panose="020B0503020204020204" pitchFamily="34" charset="-122"/>
                        </a:rPr>
                        <a:t>问题报告的名称</a:t>
                      </a:r>
                      <a:endParaRPr lang="zh-CN" altLang="en-US" sz="1800" dirty="0">
                        <a:solidFill>
                          <a:schemeClr val="tx1"/>
                        </a:solidFill>
                        <a:latin typeface="微软雅黑" pitchFamily="34" charset="-122"/>
                        <a:ea typeface="微软雅黑" panose="020B0503020204020204" pitchFamily="34"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8</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缺陷指定解决时间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0574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缺陷严重程度</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9</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缺陷处理人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0381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3</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缺陷的紧急程度</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缺陷处理结果描述</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0381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缺陷提交人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缺陷处理时间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0381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5</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缺陷提交时间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缺陷验证人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0381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6</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缺陷所属项目/模块</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13</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缺陷验证结果描述</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03815">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7</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缺陷指定解决人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sym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sym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sym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Calibri" panose="020F0502020204030204" pitchFamily="34" charset="0"/>
                        </a:rPr>
                        <a:t>缺陷验证时间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
        <p:nvSpPr>
          <p:cNvPr id="9219" name="Rectangle 3"/>
          <p:cNvSpPr>
            <a:spLocks noGrp="1" noChangeArrowheads="1"/>
          </p:cNvSpPr>
          <p:nvPr>
            <p:ph type="subTitle" idx="4294967295"/>
          </p:nvPr>
        </p:nvSpPr>
        <p:spPr>
          <a:xfrm>
            <a:off x="304800" y="1219200"/>
            <a:ext cx="8839200" cy="5089525"/>
          </a:xfrm>
        </p:spPr>
        <p:txBody>
          <a:bodyPr/>
          <a:lstStyle/>
          <a:p>
            <a:pPr marL="342900" lvl="1" indent="-342900" algn="l">
              <a:lnSpc>
                <a:spcPct val="110000"/>
              </a:lnSpc>
              <a:spcBef>
                <a:spcPts val="800"/>
              </a:spcBef>
              <a:buFontTx/>
              <a:buChar char="•"/>
              <a:defRPr/>
            </a:pPr>
            <a:r>
              <a:rPr lang="zh-CN" altLang="en-US" b="1" dirty="0" smtClean="0">
                <a:solidFill>
                  <a:srgbClr val="0096D6"/>
                </a:solidFill>
                <a:latin typeface="微软雅黑" pitchFamily="34" charset="-122"/>
                <a:ea typeface="微软雅黑" pitchFamily="34" charset="-122"/>
                <a:sym typeface="宋体" pitchFamily="2" charset="-122"/>
              </a:rPr>
              <a:t>报告缺陷的基本原则</a:t>
            </a:r>
            <a:endParaRPr lang="en-US" altLang="zh-CN" b="1" dirty="0" smtClean="0">
              <a:solidFill>
                <a:srgbClr val="0096D6"/>
              </a:solidFill>
              <a:latin typeface="微软雅黑" pitchFamily="34" charset="-122"/>
              <a:ea typeface="微软雅黑" pitchFamily="34" charset="-122"/>
              <a:sym typeface="宋体" pitchFamily="2" charset="-122"/>
            </a:endParaRPr>
          </a:p>
          <a:p>
            <a:pPr marL="342900" lvl="1" indent="-342900" algn="l">
              <a:lnSpc>
                <a:spcPct val="110000"/>
              </a:lnSpc>
              <a:spcBef>
                <a:spcPts val="800"/>
              </a:spcBef>
              <a:buFontTx/>
              <a:buChar char="•"/>
              <a:defRPr/>
            </a:pPr>
            <a:r>
              <a:rPr lang="en-US" altLang="zh-CN" sz="2000" dirty="0" smtClean="0">
                <a:solidFill>
                  <a:srgbClr val="0096D6"/>
                </a:solidFill>
                <a:latin typeface="微软雅黑" pitchFamily="34" charset="-122"/>
                <a:ea typeface="微软雅黑" pitchFamily="34" charset="-122"/>
                <a:sym typeface="宋体" pitchFamily="2" charset="-122"/>
              </a:rPr>
              <a:t>1,</a:t>
            </a:r>
            <a:r>
              <a:rPr lang="zh-CN" altLang="en-US" sz="2000" dirty="0" smtClean="0">
                <a:solidFill>
                  <a:srgbClr val="0096D6"/>
                </a:solidFill>
                <a:latin typeface="微软雅黑" pitchFamily="34" charset="-122"/>
                <a:ea typeface="微软雅黑" pitchFamily="34" charset="-122"/>
                <a:sym typeface="宋体" pitchFamily="2" charset="-122"/>
              </a:rPr>
              <a:t>尽快报告缺陷</a:t>
            </a:r>
            <a:endParaRPr lang="en-US" altLang="zh-CN" sz="2000" dirty="0" smtClean="0">
              <a:solidFill>
                <a:srgbClr val="0096D6"/>
              </a:solidFill>
              <a:latin typeface="微软雅黑" pitchFamily="34" charset="-122"/>
              <a:ea typeface="微软雅黑" pitchFamily="34" charset="-122"/>
              <a:sym typeface="宋体" pitchFamily="2" charset="-122"/>
            </a:endParaRPr>
          </a:p>
          <a:p>
            <a:pPr marL="342900" indent="-342900" algn="l">
              <a:lnSpc>
                <a:spcPct val="110000"/>
              </a:lnSpc>
              <a:spcBef>
                <a:spcPts val="800"/>
              </a:spcBef>
              <a:buFontTx/>
              <a:buChar char="•"/>
              <a:defRPr/>
            </a:pPr>
            <a:r>
              <a:rPr lang="en-US" altLang="zh-CN" sz="2000" b="0" dirty="0" smtClean="0">
                <a:solidFill>
                  <a:srgbClr val="0096D6"/>
                </a:solidFill>
                <a:latin typeface="微软雅黑" pitchFamily="34" charset="-122"/>
                <a:ea typeface="微软雅黑" pitchFamily="34" charset="-122"/>
                <a:sym typeface="宋体" pitchFamily="2" charset="-122"/>
              </a:rPr>
              <a:t>2,</a:t>
            </a:r>
            <a:r>
              <a:rPr lang="zh-CN" sz="2000" b="0" dirty="0" smtClean="0">
                <a:solidFill>
                  <a:srgbClr val="0096D6"/>
                </a:solidFill>
                <a:latin typeface="微软雅黑" pitchFamily="34" charset="-122"/>
                <a:ea typeface="微软雅黑" pitchFamily="34" charset="-122"/>
                <a:sym typeface="宋体" pitchFamily="2" charset="-122"/>
              </a:rPr>
              <a:t>有效描述缺陷</a:t>
            </a:r>
          </a:p>
          <a:p>
            <a:pPr marL="742950" lvl="1" indent="-285750" algn="l" eaLnBrk="1" hangingPunct="1">
              <a:lnSpc>
                <a:spcPct val="110000"/>
              </a:lnSpc>
              <a:spcBef>
                <a:spcPts val="800"/>
              </a:spcBef>
              <a:buFontTx/>
              <a:buChar char="–"/>
              <a:defRPr/>
            </a:pPr>
            <a:r>
              <a:rPr lang="zh-CN" sz="1800" dirty="0" smtClean="0">
                <a:solidFill>
                  <a:schemeClr val="tx1"/>
                </a:solidFill>
                <a:latin typeface="微软雅黑" pitchFamily="34" charset="-122"/>
                <a:ea typeface="微软雅黑" pitchFamily="34" charset="-122"/>
                <a:sym typeface="宋体" pitchFamily="2" charset="-122"/>
              </a:rPr>
              <a:t>短小：只解释事实和演示、描述缺陷必需的细节</a:t>
            </a:r>
          </a:p>
          <a:p>
            <a:pPr marL="742950" lvl="1" indent="-285750" algn="l" eaLnBrk="1" hangingPunct="1">
              <a:lnSpc>
                <a:spcPct val="110000"/>
              </a:lnSpc>
              <a:spcBef>
                <a:spcPts val="800"/>
              </a:spcBef>
              <a:buFontTx/>
              <a:buChar char="–"/>
              <a:defRPr/>
            </a:pPr>
            <a:r>
              <a:rPr lang="zh-CN" sz="1800" dirty="0" smtClean="0">
                <a:solidFill>
                  <a:schemeClr val="tx1"/>
                </a:solidFill>
                <a:latin typeface="微软雅黑" pitchFamily="34" charset="-122"/>
                <a:ea typeface="微软雅黑" pitchFamily="34" charset="-122"/>
                <a:sym typeface="宋体" pitchFamily="2" charset="-122"/>
              </a:rPr>
              <a:t>单一：每一个报告中针对一个缺陷</a:t>
            </a:r>
          </a:p>
          <a:p>
            <a:pPr marL="742950" lvl="1" indent="-285750" algn="l" eaLnBrk="1" hangingPunct="1">
              <a:lnSpc>
                <a:spcPct val="110000"/>
              </a:lnSpc>
              <a:spcBef>
                <a:spcPts val="800"/>
              </a:spcBef>
              <a:buFontTx/>
              <a:buChar char="–"/>
              <a:defRPr/>
            </a:pPr>
            <a:r>
              <a:rPr lang="zh-CN" sz="1800" dirty="0" smtClean="0">
                <a:solidFill>
                  <a:schemeClr val="tx1"/>
                </a:solidFill>
                <a:latin typeface="微软雅黑" pitchFamily="34" charset="-122"/>
                <a:ea typeface="微软雅黑" pitchFamily="34" charset="-122"/>
                <a:sym typeface="宋体" pitchFamily="2" charset="-122"/>
              </a:rPr>
              <a:t>步骤清晰：要清楚地描述出缺陷的发生场景，包括前置条件和操作的详细步骤</a:t>
            </a:r>
          </a:p>
          <a:p>
            <a:pPr marL="742950" lvl="1" indent="-285750" algn="l" eaLnBrk="1" hangingPunct="1">
              <a:lnSpc>
                <a:spcPct val="110000"/>
              </a:lnSpc>
              <a:spcBef>
                <a:spcPts val="800"/>
              </a:spcBef>
              <a:buFontTx/>
              <a:buChar char="–"/>
              <a:defRPr/>
            </a:pPr>
            <a:r>
              <a:rPr lang="zh-CN" altLang="en-US" sz="1800" dirty="0" smtClean="0">
                <a:solidFill>
                  <a:schemeClr val="tx1"/>
                </a:solidFill>
                <a:latin typeface="微软雅黑" pitchFamily="34" charset="-122"/>
                <a:ea typeface="微软雅黑" pitchFamily="34" charset="-122"/>
              </a:rPr>
              <a:t>使用</a:t>
            </a:r>
            <a:r>
              <a:rPr lang="en-US" altLang="zh-CN" sz="1800" dirty="0" smtClean="0">
                <a:solidFill>
                  <a:schemeClr val="tx1"/>
                </a:solidFill>
                <a:latin typeface="微软雅黑" pitchFamily="34" charset="-122"/>
                <a:ea typeface="微软雅黑" pitchFamily="34" charset="-122"/>
              </a:rPr>
              <a:t>IT</a:t>
            </a:r>
            <a:r>
              <a:rPr lang="zh-CN" altLang="en-US" sz="1800" dirty="0" smtClean="0">
                <a:solidFill>
                  <a:schemeClr val="tx1"/>
                </a:solidFill>
                <a:latin typeface="微软雅黑" pitchFamily="34" charset="-122"/>
                <a:ea typeface="微软雅黑" pitchFamily="34" charset="-122"/>
              </a:rPr>
              <a:t>业界惯用的表达术语和表达方式</a:t>
            </a:r>
            <a:endParaRPr lang="en-US" altLang="zh-CN" sz="1800" dirty="0" smtClean="0">
              <a:solidFill>
                <a:schemeClr val="tx1"/>
              </a:solidFill>
              <a:latin typeface="微软雅黑" pitchFamily="34" charset="-122"/>
              <a:ea typeface="微软雅黑" pitchFamily="34" charset="-122"/>
            </a:endParaRPr>
          </a:p>
          <a:p>
            <a:pPr marL="742950" lvl="1" indent="-285750" algn="l" eaLnBrk="1" hangingPunct="1">
              <a:lnSpc>
                <a:spcPct val="110000"/>
              </a:lnSpc>
              <a:spcBef>
                <a:spcPts val="800"/>
              </a:spcBef>
              <a:buFontTx/>
              <a:buChar char="–"/>
              <a:defRPr/>
            </a:pPr>
            <a:r>
              <a:rPr lang="zh-CN" altLang="en-US" sz="1800" dirty="0" smtClean="0">
                <a:solidFill>
                  <a:schemeClr val="tx1"/>
                </a:solidFill>
                <a:latin typeface="微软雅黑" pitchFamily="34" charset="-122"/>
                <a:ea typeface="微软雅黑" pitchFamily="34" charset="-122"/>
              </a:rPr>
              <a:t>明确指明错误类型</a:t>
            </a:r>
            <a:endParaRPr lang="en-US" altLang="zh-CN" sz="1800" dirty="0" smtClean="0">
              <a:solidFill>
                <a:schemeClr val="tx1"/>
              </a:solidFill>
              <a:latin typeface="微软雅黑" pitchFamily="34" charset="-122"/>
              <a:ea typeface="微软雅黑" pitchFamily="34" charset="-122"/>
            </a:endParaRPr>
          </a:p>
          <a:p>
            <a:pPr marL="342900" lvl="1" indent="-342900" algn="l">
              <a:lnSpc>
                <a:spcPct val="110000"/>
              </a:lnSpc>
              <a:spcBef>
                <a:spcPts val="800"/>
              </a:spcBef>
              <a:buFontTx/>
              <a:buChar char="•"/>
              <a:defRPr/>
            </a:pPr>
            <a:r>
              <a:rPr lang="en-US" altLang="zh-CN" sz="2000" dirty="0" smtClean="0">
                <a:solidFill>
                  <a:srgbClr val="0096D6"/>
                </a:solidFill>
                <a:latin typeface="微软雅黑" pitchFamily="34" charset="-122"/>
                <a:ea typeface="微软雅黑" pitchFamily="34" charset="-122"/>
                <a:sym typeface="宋体" pitchFamily="2" charset="-122"/>
              </a:rPr>
              <a:t>3,</a:t>
            </a:r>
            <a:r>
              <a:rPr lang="zh-CN" altLang="en-US" sz="2000" dirty="0" smtClean="0">
                <a:solidFill>
                  <a:srgbClr val="0096D6"/>
                </a:solidFill>
                <a:latin typeface="微软雅黑" pitchFamily="34" charset="-122"/>
                <a:ea typeface="微软雅黑" pitchFamily="34" charset="-122"/>
                <a:sym typeface="宋体" pitchFamily="2" charset="-122"/>
              </a:rPr>
              <a:t>报告缺陷时不做任何评价</a:t>
            </a:r>
          </a:p>
          <a:p>
            <a:pPr marL="342900" lvl="1" indent="-342900" algn="l">
              <a:lnSpc>
                <a:spcPct val="110000"/>
              </a:lnSpc>
              <a:spcBef>
                <a:spcPts val="800"/>
              </a:spcBef>
              <a:buFontTx/>
              <a:buChar char="•"/>
              <a:defRPr/>
            </a:pPr>
            <a:r>
              <a:rPr lang="en-US" altLang="zh-CN" sz="2000" dirty="0" smtClean="0">
                <a:solidFill>
                  <a:srgbClr val="0096D6"/>
                </a:solidFill>
                <a:latin typeface="微软雅黑" pitchFamily="34" charset="-122"/>
                <a:ea typeface="微软雅黑" pitchFamily="34" charset="-122"/>
                <a:sym typeface="宋体" pitchFamily="2" charset="-122"/>
              </a:rPr>
              <a:t>4,</a:t>
            </a:r>
            <a:r>
              <a:rPr lang="zh-CN" altLang="en-US" sz="2000" dirty="0" smtClean="0">
                <a:solidFill>
                  <a:srgbClr val="0096D6"/>
                </a:solidFill>
                <a:latin typeface="微软雅黑" pitchFamily="34" charset="-122"/>
                <a:ea typeface="微软雅黑" pitchFamily="34" charset="-122"/>
                <a:sym typeface="宋体" pitchFamily="2" charset="-122"/>
              </a:rPr>
              <a:t>确保缺陷可以重现</a:t>
            </a:r>
          </a:p>
          <a:p>
            <a:pPr marL="742950" lvl="1" indent="-285750" algn="l" eaLnBrk="1" hangingPunct="1">
              <a:lnSpc>
                <a:spcPct val="110000"/>
              </a:lnSpc>
              <a:spcBef>
                <a:spcPts val="800"/>
              </a:spcBef>
              <a:buFontTx/>
              <a:buChar char="–"/>
              <a:defRPr/>
            </a:pPr>
            <a:endParaRPr lang="zh-CN" sz="2000" dirty="0" smtClean="0">
              <a:latin typeface="微软雅黑" pitchFamily="34" charset="-122"/>
            </a:endParaRPr>
          </a:p>
        </p:txBody>
      </p:sp>
      <p:sp>
        <p:nvSpPr>
          <p:cNvPr id="68612" name="Rectangle 2"/>
          <p:cNvSpPr>
            <a:spLocks noChangeArrowheads="1"/>
          </p:cNvSpPr>
          <p:nvPr/>
        </p:nvSpPr>
        <p:spPr bwMode="auto">
          <a:xfrm>
            <a:off x="468313" y="261938"/>
            <a:ext cx="8229600" cy="533400"/>
          </a:xfrm>
          <a:prstGeom prst="rect">
            <a:avLst/>
          </a:prstGeom>
          <a:noFill/>
          <a:ln w="9525">
            <a:noFill/>
            <a:miter lim="800000"/>
            <a:headEnd/>
            <a:tailEnd/>
          </a:ln>
        </p:spPr>
        <p:txBody>
          <a:bodyPr anchor="ctr"/>
          <a:lstStyle/>
          <a:p>
            <a:pPr>
              <a:buFont typeface="Arial" pitchFamily="34" charset="0"/>
              <a:buNone/>
            </a:pPr>
            <a:r>
              <a:rPr lang="en-US" altLang="zh-CN" sz="2800" b="1" dirty="0">
                <a:latin typeface="微软雅黑" pitchFamily="34" charset="-122"/>
                <a:ea typeface="微软雅黑" pitchFamily="34" charset="-122"/>
                <a:sym typeface="宋体" pitchFamily="2" charset="-122"/>
              </a:rPr>
              <a:t>5.3.1 </a:t>
            </a:r>
            <a:r>
              <a:rPr lang="zh-CN" altLang="en-US" sz="2800" b="1" dirty="0">
                <a:latin typeface="微软雅黑" pitchFamily="34" charset="-122"/>
                <a:ea typeface="微软雅黑" pitchFamily="34" charset="-122"/>
                <a:sym typeface="宋体" pitchFamily="2" charset="-122"/>
              </a:rPr>
              <a:t>缺陷报告主要内容</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G_AutoShape 107"/>
          <p:cNvSpPr>
            <a:spLocks noChangeArrowheads="1"/>
          </p:cNvSpPr>
          <p:nvPr/>
        </p:nvSpPr>
        <p:spPr bwMode="auto">
          <a:xfrm>
            <a:off x="4373563" y="4113808"/>
            <a:ext cx="3886200" cy="403225"/>
          </a:xfrm>
          <a:prstGeom prst="roundRect">
            <a:avLst>
              <a:gd name="adj" fmla="val 50000"/>
            </a:avLst>
          </a:prstGeom>
          <a:gradFill rotWithShape="1">
            <a:gsLst>
              <a:gs pos="0">
                <a:srgbClr val="6CB8F6"/>
              </a:gs>
              <a:gs pos="34999">
                <a:srgbClr val="0B67B3"/>
              </a:gs>
              <a:gs pos="65999">
                <a:srgbClr val="0B67B3"/>
              </a:gs>
              <a:gs pos="85999">
                <a:srgbClr val="6CB8F6"/>
              </a:gs>
              <a:gs pos="100000">
                <a:srgbClr val="074577"/>
              </a:gs>
            </a:gsLst>
            <a:lin ang="4800000" scaled="1"/>
          </a:gradFill>
          <a:ln w="19050">
            <a:solidFill>
              <a:srgbClr val="FFFFFF"/>
            </a:solidFill>
            <a:round/>
            <a:headEnd/>
            <a:tailEnd/>
          </a:ln>
        </p:spPr>
        <p:txBody>
          <a:bodyPr anchor="ctr"/>
          <a:lstStyle/>
          <a:p>
            <a:pPr algn="ctr">
              <a:buFont typeface="Arial" pitchFamily="34" charset="0"/>
              <a:buNone/>
            </a:pPr>
            <a:endParaRPr lang="zh-CN" altLang="zh-CN" b="1" i="1" dirty="0">
              <a:solidFill>
                <a:schemeClr val="bg1"/>
              </a:solidFill>
              <a:latin typeface="微软雅黑" panose="020B0503020204020204" pitchFamily="34" charset="-122"/>
              <a:ea typeface="微软雅黑" panose="020B0503020204020204" pitchFamily="34" charset="-122"/>
              <a:sym typeface="Calibri" pitchFamily="34" charset="0"/>
            </a:endParaRPr>
          </a:p>
        </p:txBody>
      </p:sp>
      <p:sp>
        <p:nvSpPr>
          <p:cNvPr id="69636" name="TG_AutoShape 108"/>
          <p:cNvSpPr>
            <a:spLocks noChangeArrowheads="1"/>
          </p:cNvSpPr>
          <p:nvPr/>
        </p:nvSpPr>
        <p:spPr bwMode="auto">
          <a:xfrm>
            <a:off x="4373563" y="2512021"/>
            <a:ext cx="3886200" cy="403225"/>
          </a:xfrm>
          <a:prstGeom prst="roundRect">
            <a:avLst>
              <a:gd name="adj" fmla="val 50000"/>
            </a:avLst>
          </a:prstGeom>
          <a:gradFill rotWithShape="1">
            <a:gsLst>
              <a:gs pos="0">
                <a:srgbClr val="FEA06A"/>
              </a:gs>
              <a:gs pos="34999">
                <a:srgbClr val="C34702"/>
              </a:gs>
              <a:gs pos="65999">
                <a:srgbClr val="C34702"/>
              </a:gs>
              <a:gs pos="85999">
                <a:srgbClr val="FEA06A"/>
              </a:gs>
              <a:gs pos="100000">
                <a:srgbClr val="822F01"/>
              </a:gs>
            </a:gsLst>
            <a:lin ang="4800000" scaled="1"/>
          </a:gradFill>
          <a:ln w="19050">
            <a:solidFill>
              <a:srgbClr val="FFFFFF"/>
            </a:solidFill>
            <a:round/>
            <a:headEnd/>
            <a:tailEnd/>
          </a:ln>
        </p:spPr>
        <p:txBody>
          <a:bodyPr anchor="ctr"/>
          <a:lstStyle/>
          <a:p>
            <a:pPr algn="ctr">
              <a:buFont typeface="Arial" pitchFamily="34" charset="0"/>
              <a:buNone/>
            </a:pPr>
            <a:endParaRPr lang="zh-CN" altLang="zh-CN" b="1" i="1" dirty="0">
              <a:solidFill>
                <a:schemeClr val="bg1"/>
              </a:solidFill>
              <a:latin typeface="微软雅黑" panose="020B0503020204020204" pitchFamily="34" charset="-122"/>
              <a:ea typeface="微软雅黑" panose="020B0503020204020204" pitchFamily="34" charset="-122"/>
              <a:sym typeface="Calibri" pitchFamily="34" charset="0"/>
            </a:endParaRPr>
          </a:p>
        </p:txBody>
      </p:sp>
      <p:sp>
        <p:nvSpPr>
          <p:cNvPr id="69637" name="TG_AutoShape 109"/>
          <p:cNvSpPr>
            <a:spLocks noChangeArrowheads="1"/>
          </p:cNvSpPr>
          <p:nvPr/>
        </p:nvSpPr>
        <p:spPr bwMode="auto">
          <a:xfrm>
            <a:off x="974725" y="4918671"/>
            <a:ext cx="3886200" cy="403225"/>
          </a:xfrm>
          <a:prstGeom prst="roundRect">
            <a:avLst>
              <a:gd name="adj" fmla="val 50000"/>
            </a:avLst>
          </a:prstGeom>
          <a:gradFill rotWithShape="1">
            <a:gsLst>
              <a:gs pos="0">
                <a:srgbClr val="8EE36C"/>
              </a:gs>
              <a:gs pos="34999">
                <a:srgbClr val="3B8B1A"/>
              </a:gs>
              <a:gs pos="65999">
                <a:srgbClr val="3B8B1A"/>
              </a:gs>
              <a:gs pos="85999">
                <a:srgbClr val="8EE36C"/>
              </a:gs>
              <a:gs pos="100000">
                <a:srgbClr val="275D11"/>
              </a:gs>
            </a:gsLst>
            <a:lin ang="4800000" scaled="1"/>
          </a:gradFill>
          <a:ln w="19050">
            <a:solidFill>
              <a:srgbClr val="FFFFFF"/>
            </a:solidFill>
            <a:round/>
            <a:headEnd/>
            <a:tailEnd/>
          </a:ln>
        </p:spPr>
        <p:txBody>
          <a:bodyPr anchor="ctr"/>
          <a:lstStyle/>
          <a:p>
            <a:pPr algn="ctr">
              <a:buFont typeface="Arial" pitchFamily="34" charset="0"/>
              <a:buNone/>
            </a:pPr>
            <a:endParaRPr lang="zh-CN" altLang="zh-CN" b="1" i="1" dirty="0">
              <a:solidFill>
                <a:schemeClr val="bg1"/>
              </a:solidFill>
              <a:latin typeface="微软雅黑" panose="020B0503020204020204" pitchFamily="34" charset="-122"/>
              <a:ea typeface="微软雅黑" panose="020B0503020204020204" pitchFamily="34" charset="-122"/>
              <a:sym typeface="Calibri" pitchFamily="34" charset="0"/>
            </a:endParaRPr>
          </a:p>
        </p:txBody>
      </p:sp>
      <p:sp>
        <p:nvSpPr>
          <p:cNvPr id="69638" name="TG_AutoShape 110"/>
          <p:cNvSpPr>
            <a:spLocks noChangeArrowheads="1"/>
          </p:cNvSpPr>
          <p:nvPr/>
        </p:nvSpPr>
        <p:spPr bwMode="auto">
          <a:xfrm>
            <a:off x="971550" y="3281958"/>
            <a:ext cx="3886200" cy="403225"/>
          </a:xfrm>
          <a:prstGeom prst="roundRect">
            <a:avLst>
              <a:gd name="adj" fmla="val 50000"/>
            </a:avLst>
          </a:prstGeom>
          <a:gradFill rotWithShape="1">
            <a:gsLst>
              <a:gs pos="0">
                <a:srgbClr val="E082EA"/>
              </a:gs>
              <a:gs pos="34999">
                <a:srgbClr val="9F1DAC"/>
              </a:gs>
              <a:gs pos="65999">
                <a:srgbClr val="9F1DAC"/>
              </a:gs>
              <a:gs pos="85999">
                <a:srgbClr val="E082EA"/>
              </a:gs>
              <a:gs pos="100000">
                <a:srgbClr val="6A1373"/>
              </a:gs>
            </a:gsLst>
            <a:lin ang="4800000" scaled="1"/>
          </a:gradFill>
          <a:ln w="19050">
            <a:solidFill>
              <a:srgbClr val="FFFFFF"/>
            </a:solidFill>
            <a:round/>
            <a:headEnd/>
            <a:tailEnd/>
          </a:ln>
        </p:spPr>
        <p:txBody>
          <a:bodyPr anchor="ctr"/>
          <a:lstStyle/>
          <a:p>
            <a:pPr algn="ctr">
              <a:buFont typeface="Arial" pitchFamily="34" charset="0"/>
              <a:buNone/>
            </a:pPr>
            <a:endParaRPr lang="zh-CN" altLang="zh-CN" b="1" i="1" dirty="0">
              <a:solidFill>
                <a:schemeClr val="bg1"/>
              </a:solidFill>
              <a:latin typeface="微软雅黑" panose="020B0503020204020204" pitchFamily="34" charset="-122"/>
              <a:ea typeface="微软雅黑" panose="020B0503020204020204" pitchFamily="34" charset="-122"/>
              <a:sym typeface="Calibri" pitchFamily="34" charset="0"/>
            </a:endParaRPr>
          </a:p>
        </p:txBody>
      </p:sp>
      <p:sp>
        <p:nvSpPr>
          <p:cNvPr id="69639" name="TG_AutoShape 111"/>
          <p:cNvSpPr>
            <a:spLocks noChangeArrowheads="1"/>
          </p:cNvSpPr>
          <p:nvPr/>
        </p:nvSpPr>
        <p:spPr bwMode="auto">
          <a:xfrm>
            <a:off x="971550" y="1772246"/>
            <a:ext cx="3886200" cy="403225"/>
          </a:xfrm>
          <a:prstGeom prst="roundRect">
            <a:avLst>
              <a:gd name="adj" fmla="val 50000"/>
            </a:avLst>
          </a:prstGeom>
          <a:gradFill rotWithShape="1">
            <a:gsLst>
              <a:gs pos="0">
                <a:srgbClr val="7F84EC"/>
              </a:gs>
              <a:gs pos="34999">
                <a:srgbClr val="1921AF"/>
              </a:gs>
              <a:gs pos="65999">
                <a:srgbClr val="1921AF"/>
              </a:gs>
              <a:gs pos="85999">
                <a:srgbClr val="7F84EC"/>
              </a:gs>
              <a:gs pos="100000">
                <a:srgbClr val="111674"/>
              </a:gs>
            </a:gsLst>
            <a:lin ang="4800000" scaled="1"/>
          </a:gradFill>
          <a:ln w="19050">
            <a:solidFill>
              <a:srgbClr val="FFFFFF"/>
            </a:solidFill>
            <a:round/>
            <a:headEnd/>
            <a:tailEnd/>
          </a:ln>
        </p:spPr>
        <p:txBody>
          <a:bodyPr anchor="ctr"/>
          <a:lstStyle/>
          <a:p>
            <a:pPr algn="ctr">
              <a:buFont typeface="Arial" pitchFamily="34" charset="0"/>
              <a:buNone/>
            </a:pPr>
            <a:endParaRPr lang="zh-CN" altLang="zh-CN" b="1" i="1" dirty="0">
              <a:solidFill>
                <a:schemeClr val="bg1"/>
              </a:solidFill>
              <a:latin typeface="微软雅黑" panose="020B0503020204020204" pitchFamily="34" charset="-122"/>
              <a:ea typeface="微软雅黑" panose="020B0503020204020204" pitchFamily="34" charset="-122"/>
              <a:sym typeface="Calibri" pitchFamily="34" charset="0"/>
            </a:endParaRPr>
          </a:p>
        </p:txBody>
      </p:sp>
      <p:sp>
        <p:nvSpPr>
          <p:cNvPr id="69640" name="TG_Text Box 112"/>
          <p:cNvSpPr>
            <a:spLocks noChangeArrowheads="1"/>
          </p:cNvSpPr>
          <p:nvPr/>
        </p:nvSpPr>
        <p:spPr bwMode="auto">
          <a:xfrm>
            <a:off x="1130300" y="1757958"/>
            <a:ext cx="3030538" cy="400050"/>
          </a:xfrm>
          <a:prstGeom prst="rect">
            <a:avLst/>
          </a:prstGeom>
          <a:noFill/>
          <a:ln w="9525">
            <a:noFill/>
            <a:miter lim="800000"/>
            <a:headEnd/>
            <a:tailEnd/>
          </a:ln>
        </p:spPr>
        <p:txBody>
          <a:bodyPr>
            <a:spAutoFit/>
          </a:bodyPr>
          <a:lstStyle/>
          <a:p>
            <a:pPr algn="ctr">
              <a:spcBef>
                <a:spcPct val="50000"/>
              </a:spcBef>
              <a:buFont typeface="Arial" pitchFamily="34" charset="0"/>
              <a:buNone/>
            </a:pPr>
            <a:r>
              <a:rPr lang="zh-CN" altLang="en-US"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Correct(准确)</a:t>
            </a:r>
            <a:endParaRPr lang="en-US"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endParaRPr>
          </a:p>
        </p:txBody>
      </p:sp>
      <p:sp>
        <p:nvSpPr>
          <p:cNvPr id="69641" name="TG_Text Box 113"/>
          <p:cNvSpPr>
            <a:spLocks noChangeArrowheads="1"/>
          </p:cNvSpPr>
          <p:nvPr/>
        </p:nvSpPr>
        <p:spPr bwMode="auto">
          <a:xfrm>
            <a:off x="1116013" y="4940896"/>
            <a:ext cx="3227387" cy="400050"/>
          </a:xfrm>
          <a:prstGeom prst="rect">
            <a:avLst/>
          </a:prstGeom>
          <a:noFill/>
          <a:ln w="9525">
            <a:noFill/>
            <a:miter lim="800000"/>
            <a:headEnd/>
            <a:tailEnd/>
          </a:ln>
        </p:spPr>
        <p:txBody>
          <a:bodyPr>
            <a:spAutoFit/>
          </a:bodyPr>
          <a:lstStyle/>
          <a:p>
            <a:pPr algn="ctr">
              <a:spcBef>
                <a:spcPct val="50000"/>
              </a:spcBef>
              <a:buFont typeface="Arial" pitchFamily="34" charset="0"/>
              <a:buNone/>
            </a:pP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Consistent(</a:t>
            </a:r>
            <a:r>
              <a:rPr 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一致</a:t>
            </a: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a:t>
            </a:r>
          </a:p>
        </p:txBody>
      </p:sp>
      <p:sp>
        <p:nvSpPr>
          <p:cNvPr id="69642" name="TG_Text Box 114"/>
          <p:cNvSpPr>
            <a:spLocks noChangeArrowheads="1"/>
          </p:cNvSpPr>
          <p:nvPr/>
        </p:nvSpPr>
        <p:spPr bwMode="auto">
          <a:xfrm>
            <a:off x="4932363" y="4075708"/>
            <a:ext cx="3151187" cy="396875"/>
          </a:xfrm>
          <a:prstGeom prst="rect">
            <a:avLst/>
          </a:prstGeom>
          <a:noFill/>
          <a:ln w="9525">
            <a:noFill/>
            <a:miter lim="800000"/>
            <a:headEnd/>
            <a:tailEnd/>
          </a:ln>
        </p:spPr>
        <p:txBody>
          <a:bodyPr>
            <a:spAutoFit/>
          </a:bodyPr>
          <a:lstStyle/>
          <a:p>
            <a:pPr algn="ctr">
              <a:spcBef>
                <a:spcPct val="50000"/>
              </a:spcBef>
              <a:buFont typeface="Arial" pitchFamily="34" charset="0"/>
              <a:buNone/>
            </a:pP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Complete(</a:t>
            </a:r>
            <a:r>
              <a:rPr 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完整</a:t>
            </a: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a:t>
            </a:r>
          </a:p>
        </p:txBody>
      </p:sp>
      <p:sp>
        <p:nvSpPr>
          <p:cNvPr id="69643" name="TG_Text Box 115"/>
          <p:cNvSpPr>
            <a:spLocks noChangeArrowheads="1"/>
          </p:cNvSpPr>
          <p:nvPr/>
        </p:nvSpPr>
        <p:spPr bwMode="auto">
          <a:xfrm>
            <a:off x="4946650" y="2477096"/>
            <a:ext cx="3151188" cy="396875"/>
          </a:xfrm>
          <a:prstGeom prst="rect">
            <a:avLst/>
          </a:prstGeom>
          <a:noFill/>
          <a:ln w="9525">
            <a:noFill/>
            <a:miter lim="800000"/>
            <a:headEnd/>
            <a:tailEnd/>
          </a:ln>
        </p:spPr>
        <p:txBody>
          <a:bodyPr>
            <a:spAutoFit/>
          </a:bodyPr>
          <a:lstStyle/>
          <a:p>
            <a:pPr algn="ctr">
              <a:spcBef>
                <a:spcPct val="50000"/>
              </a:spcBef>
              <a:buFont typeface="Arial" pitchFamily="34" charset="0"/>
              <a:buNone/>
            </a:pP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Concise(</a:t>
            </a:r>
            <a:r>
              <a:rPr 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简洁</a:t>
            </a: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a:t>
            </a:r>
          </a:p>
        </p:txBody>
      </p:sp>
      <p:sp>
        <p:nvSpPr>
          <p:cNvPr id="69644" name="TG_Text Box 116"/>
          <p:cNvSpPr>
            <a:spLocks noChangeArrowheads="1"/>
          </p:cNvSpPr>
          <p:nvPr/>
        </p:nvSpPr>
        <p:spPr bwMode="auto">
          <a:xfrm>
            <a:off x="1130300" y="3269258"/>
            <a:ext cx="3227388" cy="396875"/>
          </a:xfrm>
          <a:prstGeom prst="rect">
            <a:avLst/>
          </a:prstGeom>
          <a:noFill/>
          <a:ln w="9525">
            <a:noFill/>
            <a:miter lim="800000"/>
            <a:headEnd/>
            <a:tailEnd/>
          </a:ln>
        </p:spPr>
        <p:txBody>
          <a:bodyPr>
            <a:spAutoFit/>
          </a:bodyPr>
          <a:lstStyle/>
          <a:p>
            <a:pPr algn="ctr">
              <a:spcBef>
                <a:spcPct val="50000"/>
              </a:spcBef>
              <a:buFont typeface="Arial" pitchFamily="34" charset="0"/>
              <a:buNone/>
            </a:pP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Clear(</a:t>
            </a:r>
            <a:r>
              <a:rPr 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清晰</a:t>
            </a:r>
            <a:r>
              <a:rPr lang="zh-CN" altLang="zh-CN" sz="2000" b="1" dirty="0">
                <a:solidFill>
                  <a:schemeClr val="bg1"/>
                </a:solidFill>
                <a:latin typeface="微软雅黑" panose="020B0503020204020204" pitchFamily="34" charset="-122"/>
                <a:ea typeface="微软雅黑" pitchFamily="34" charset="-122"/>
                <a:cs typeface="Times New Roman" pitchFamily="18" charset="0"/>
                <a:sym typeface="宋体" pitchFamily="2" charset="-122"/>
              </a:rPr>
              <a:t>)</a:t>
            </a:r>
          </a:p>
        </p:txBody>
      </p:sp>
      <p:sp>
        <p:nvSpPr>
          <p:cNvPr id="69645" name="TG_Rectangle 53"/>
          <p:cNvSpPr>
            <a:spLocks noChangeArrowheads="1"/>
          </p:cNvSpPr>
          <p:nvPr/>
        </p:nvSpPr>
        <p:spPr bwMode="auto">
          <a:xfrm>
            <a:off x="1419225" y="2189758"/>
            <a:ext cx="2651125" cy="826637"/>
          </a:xfrm>
          <a:prstGeom prst="rect">
            <a:avLst/>
          </a:prstGeom>
          <a:noFill/>
          <a:ln w="9525">
            <a:noFill/>
            <a:miter lim="800000"/>
            <a:headEnd/>
            <a:tailEnd/>
          </a:ln>
        </p:spPr>
        <p:txBody>
          <a:bodyPr>
            <a:spAutoFit/>
          </a:bodyPr>
          <a:lstStyle/>
          <a:p>
            <a:pPr>
              <a:lnSpc>
                <a:spcPct val="125000"/>
              </a:lnSpc>
              <a:buFont typeface="Arial" pitchFamily="34" charset="0"/>
              <a:buNone/>
            </a:pPr>
            <a:r>
              <a:rPr lang="zh-CN" sz="2000" b="1" dirty="0">
                <a:latin typeface="微软雅黑" panose="020B0503020204020204" pitchFamily="34" charset="-122"/>
                <a:ea typeface="微软雅黑" pitchFamily="34" charset="-122"/>
                <a:sym typeface="宋体" pitchFamily="2" charset="-122"/>
              </a:rPr>
              <a:t>每个组成部分的描述准确，不会引起</a:t>
            </a:r>
            <a:r>
              <a:rPr lang="zh-CN" sz="2000" b="1" dirty="0" smtClean="0">
                <a:latin typeface="微软雅黑" panose="020B0503020204020204" pitchFamily="34" charset="-122"/>
                <a:ea typeface="微软雅黑" pitchFamily="34" charset="-122"/>
                <a:sym typeface="宋体" pitchFamily="2" charset="-122"/>
              </a:rPr>
              <a:t>误解</a:t>
            </a:r>
            <a:endParaRPr lang="zh-CN" sz="2000" b="1" dirty="0">
              <a:latin typeface="微软雅黑" panose="020B0503020204020204" pitchFamily="34" charset="-122"/>
              <a:ea typeface="微软雅黑" pitchFamily="34" charset="-122"/>
              <a:sym typeface="宋体" pitchFamily="2" charset="-122"/>
            </a:endParaRPr>
          </a:p>
        </p:txBody>
      </p:sp>
      <p:sp>
        <p:nvSpPr>
          <p:cNvPr id="69646" name="TG_Rectangle 54"/>
          <p:cNvSpPr>
            <a:spLocks noChangeArrowheads="1"/>
          </p:cNvSpPr>
          <p:nvPr/>
        </p:nvSpPr>
        <p:spPr bwMode="auto">
          <a:xfrm>
            <a:off x="1144588" y="3751858"/>
            <a:ext cx="3119437" cy="826637"/>
          </a:xfrm>
          <a:prstGeom prst="rect">
            <a:avLst/>
          </a:prstGeom>
          <a:noFill/>
          <a:ln w="9525">
            <a:noFill/>
            <a:miter lim="800000"/>
            <a:headEnd/>
            <a:tailEnd/>
          </a:ln>
        </p:spPr>
        <p:txBody>
          <a:bodyPr>
            <a:spAutoFit/>
          </a:bodyPr>
          <a:lstStyle/>
          <a:p>
            <a:pPr>
              <a:lnSpc>
                <a:spcPct val="125000"/>
              </a:lnSpc>
              <a:buFont typeface="Arial" pitchFamily="34" charset="0"/>
              <a:buNone/>
            </a:pPr>
            <a:r>
              <a:rPr lang="zh-CN" sz="2000" b="1" dirty="0">
                <a:latin typeface="微软雅黑" panose="020B0503020204020204" pitchFamily="34" charset="-122"/>
                <a:ea typeface="微软雅黑" pitchFamily="34" charset="-122"/>
                <a:sym typeface="宋体" pitchFamily="2" charset="-122"/>
              </a:rPr>
              <a:t>每个组成部分的描述清晰，易于</a:t>
            </a:r>
            <a:r>
              <a:rPr lang="zh-CN" sz="2000" b="1" dirty="0" smtClean="0">
                <a:latin typeface="微软雅黑" panose="020B0503020204020204" pitchFamily="34" charset="-122"/>
                <a:ea typeface="微软雅黑" pitchFamily="34" charset="-122"/>
                <a:sym typeface="宋体" pitchFamily="2" charset="-122"/>
              </a:rPr>
              <a:t>理解</a:t>
            </a:r>
            <a:endParaRPr lang="zh-CN" sz="2000" b="1" dirty="0">
              <a:latin typeface="微软雅黑" panose="020B0503020204020204" pitchFamily="34" charset="-122"/>
              <a:ea typeface="微软雅黑" pitchFamily="34" charset="-122"/>
              <a:sym typeface="宋体" pitchFamily="2" charset="-122"/>
            </a:endParaRPr>
          </a:p>
        </p:txBody>
      </p:sp>
      <p:sp>
        <p:nvSpPr>
          <p:cNvPr id="69647" name="TG_Rectangle 56"/>
          <p:cNvSpPr>
            <a:spLocks noChangeArrowheads="1"/>
          </p:cNvSpPr>
          <p:nvPr/>
        </p:nvSpPr>
        <p:spPr bwMode="auto">
          <a:xfrm>
            <a:off x="5067300" y="3000971"/>
            <a:ext cx="3067050" cy="826637"/>
          </a:xfrm>
          <a:prstGeom prst="rect">
            <a:avLst/>
          </a:prstGeom>
          <a:noFill/>
          <a:ln w="9525">
            <a:noFill/>
            <a:miter lim="800000"/>
            <a:headEnd/>
            <a:tailEnd/>
          </a:ln>
        </p:spPr>
        <p:txBody>
          <a:bodyPr>
            <a:spAutoFit/>
          </a:bodyPr>
          <a:lstStyle/>
          <a:p>
            <a:pPr>
              <a:lnSpc>
                <a:spcPct val="125000"/>
              </a:lnSpc>
              <a:buFont typeface="Arial" pitchFamily="34" charset="0"/>
              <a:buNone/>
            </a:pPr>
            <a:r>
              <a:rPr lang="zh-CN" sz="2000" b="1" dirty="0">
                <a:latin typeface="微软雅黑" panose="020B0503020204020204" pitchFamily="34" charset="-122"/>
                <a:ea typeface="微软雅黑" pitchFamily="34" charset="-122"/>
                <a:sym typeface="宋体" pitchFamily="2" charset="-122"/>
              </a:rPr>
              <a:t>只包含必不可少的信息，不包括任何多余的内容</a:t>
            </a:r>
          </a:p>
        </p:txBody>
      </p:sp>
      <p:sp>
        <p:nvSpPr>
          <p:cNvPr id="69648" name="TG_Rectangle 57"/>
          <p:cNvSpPr>
            <a:spLocks noChangeArrowheads="1"/>
          </p:cNvSpPr>
          <p:nvPr/>
        </p:nvSpPr>
        <p:spPr bwMode="auto">
          <a:xfrm>
            <a:off x="5067300" y="4644033"/>
            <a:ext cx="3067050" cy="861774"/>
          </a:xfrm>
          <a:prstGeom prst="rect">
            <a:avLst/>
          </a:prstGeom>
          <a:noFill/>
          <a:ln w="9525">
            <a:noFill/>
            <a:miter lim="800000"/>
            <a:headEnd/>
            <a:tailEnd/>
          </a:ln>
        </p:spPr>
        <p:txBody>
          <a:bodyPr>
            <a:spAutoFit/>
          </a:bodyPr>
          <a:lstStyle/>
          <a:p>
            <a:pPr>
              <a:lnSpc>
                <a:spcPct val="125000"/>
              </a:lnSpc>
              <a:buFont typeface="Arial" pitchFamily="34" charset="0"/>
              <a:buNone/>
            </a:pPr>
            <a:r>
              <a:rPr lang="en-US" altLang="zh-CN" sz="1600" b="1" dirty="0">
                <a:solidFill>
                  <a:srgbClr val="000000"/>
                </a:solidFill>
                <a:latin typeface="微软雅黑" pitchFamily="34" charset="-122"/>
                <a:ea typeface="微软雅黑" pitchFamily="34" charset="-122"/>
                <a:sym typeface="Calibri" pitchFamily="34" charset="0"/>
              </a:rPr>
              <a:t> </a:t>
            </a:r>
            <a:r>
              <a:rPr lang="zh-CN" altLang="en-US" sz="2000" b="1" dirty="0">
                <a:latin typeface="微软雅黑" pitchFamily="34" charset="-122"/>
                <a:ea typeface="微软雅黑" pitchFamily="34" charset="-122"/>
                <a:sym typeface="宋体" pitchFamily="2" charset="-122"/>
              </a:rPr>
              <a:t>包含复现该缺陷的完整步骤和其他本质</a:t>
            </a:r>
            <a:r>
              <a:rPr lang="zh-CN" altLang="en-US" sz="2000" b="1" dirty="0" smtClean="0">
                <a:latin typeface="微软雅黑" pitchFamily="34" charset="-122"/>
                <a:ea typeface="微软雅黑" pitchFamily="34" charset="-122"/>
                <a:sym typeface="宋体" pitchFamily="2" charset="-122"/>
              </a:rPr>
              <a:t>信息</a:t>
            </a:r>
            <a:endParaRPr lang="zh-CN" altLang="en-US" sz="2000" b="1" dirty="0">
              <a:latin typeface="微软雅黑" pitchFamily="34" charset="-122"/>
              <a:ea typeface="微软雅黑" pitchFamily="34" charset="-122"/>
              <a:sym typeface="宋体" pitchFamily="2" charset="-122"/>
            </a:endParaRPr>
          </a:p>
        </p:txBody>
      </p:sp>
      <p:sp>
        <p:nvSpPr>
          <p:cNvPr id="69649" name="Oval 40"/>
          <p:cNvSpPr>
            <a:spLocks noChangeArrowheads="1"/>
          </p:cNvSpPr>
          <p:nvPr/>
        </p:nvSpPr>
        <p:spPr bwMode="auto">
          <a:xfrm>
            <a:off x="4356100" y="1700808"/>
            <a:ext cx="457200" cy="403225"/>
          </a:xfrm>
          <a:prstGeom prst="ellipse">
            <a:avLst/>
          </a:prstGeom>
          <a:gradFill rotWithShape="1">
            <a:gsLst>
              <a:gs pos="0">
                <a:srgbClr val="7F84EC"/>
              </a:gs>
              <a:gs pos="45999">
                <a:srgbClr val="1921AF"/>
              </a:gs>
              <a:gs pos="65999">
                <a:srgbClr val="1921AF"/>
              </a:gs>
              <a:gs pos="89999">
                <a:srgbClr val="7F84EC"/>
              </a:gs>
              <a:gs pos="100000">
                <a:srgbClr val="7F84EC"/>
              </a:gs>
            </a:gsLst>
            <a:lin ang="5400000" scaled="1"/>
          </a:gradFill>
          <a:ln w="9525">
            <a:noFill/>
            <a:round/>
            <a:headEnd/>
            <a:tailEnd/>
          </a:ln>
        </p:spPr>
        <p:txBody>
          <a:bodyPr anchor="ctr"/>
          <a:lstStyle/>
          <a:p>
            <a:pPr algn="ctr">
              <a:buFont typeface="Arial" pitchFamily="34" charset="0"/>
              <a:buNone/>
            </a:pPr>
            <a:r>
              <a:rPr lang="en-US" altLang="zh-CN" b="1" i="1" dirty="0">
                <a:solidFill>
                  <a:schemeClr val="bg1"/>
                </a:solidFill>
                <a:latin typeface="微软雅黑" panose="020B0503020204020204" pitchFamily="34" charset="-122"/>
                <a:ea typeface="微软雅黑" panose="020B0503020204020204" pitchFamily="34" charset="-122"/>
                <a:sym typeface="Calibri" pitchFamily="34" charset="0"/>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9650" name="Oval 41"/>
          <p:cNvSpPr>
            <a:spLocks noChangeArrowheads="1"/>
          </p:cNvSpPr>
          <p:nvPr/>
        </p:nvSpPr>
        <p:spPr bwMode="auto">
          <a:xfrm>
            <a:off x="4373563" y="2307233"/>
            <a:ext cx="457200" cy="403225"/>
          </a:xfrm>
          <a:prstGeom prst="ellipse">
            <a:avLst/>
          </a:prstGeom>
          <a:gradFill rotWithShape="1">
            <a:gsLst>
              <a:gs pos="0">
                <a:srgbClr val="FEA06A"/>
              </a:gs>
              <a:gs pos="45999">
                <a:srgbClr val="C34702"/>
              </a:gs>
              <a:gs pos="65999">
                <a:srgbClr val="C34702"/>
              </a:gs>
              <a:gs pos="89999">
                <a:srgbClr val="FEA06A"/>
              </a:gs>
              <a:gs pos="100000">
                <a:srgbClr val="FEA06A"/>
              </a:gs>
            </a:gsLst>
            <a:lin ang="5400000" scaled="1"/>
          </a:gradFill>
          <a:ln w="9525">
            <a:noFill/>
            <a:round/>
            <a:headEnd/>
            <a:tailEnd/>
          </a:ln>
        </p:spPr>
        <p:txBody>
          <a:bodyPr anchor="ctr"/>
          <a:lstStyle/>
          <a:p>
            <a:pPr algn="ctr">
              <a:buFont typeface="Arial" pitchFamily="34" charset="0"/>
              <a:buNone/>
            </a:pPr>
            <a:r>
              <a:rPr lang="en-US" altLang="zh-CN" b="1" i="1" dirty="0">
                <a:solidFill>
                  <a:schemeClr val="bg1"/>
                </a:solidFill>
                <a:latin typeface="微软雅黑" panose="020B0503020204020204" pitchFamily="34" charset="-122"/>
                <a:ea typeface="微软雅黑" panose="020B0503020204020204" pitchFamily="34" charset="-122"/>
                <a:sym typeface="Calibri" pitchFamily="34" charset="0"/>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9651" name="Oval 42"/>
          <p:cNvSpPr>
            <a:spLocks noChangeArrowheads="1"/>
          </p:cNvSpPr>
          <p:nvPr/>
        </p:nvSpPr>
        <p:spPr bwMode="auto">
          <a:xfrm>
            <a:off x="4373563" y="3073996"/>
            <a:ext cx="457200" cy="403225"/>
          </a:xfrm>
          <a:prstGeom prst="ellipse">
            <a:avLst/>
          </a:prstGeom>
          <a:gradFill rotWithShape="1">
            <a:gsLst>
              <a:gs pos="0">
                <a:srgbClr val="E082EA"/>
              </a:gs>
              <a:gs pos="45999">
                <a:srgbClr val="9F1DAC"/>
              </a:gs>
              <a:gs pos="65999">
                <a:srgbClr val="9F1DAC"/>
              </a:gs>
              <a:gs pos="89999">
                <a:srgbClr val="E082EA"/>
              </a:gs>
              <a:gs pos="100000">
                <a:srgbClr val="E082EA"/>
              </a:gs>
            </a:gsLst>
            <a:lin ang="5400000" scaled="1"/>
          </a:gradFill>
          <a:ln w="9525">
            <a:noFill/>
            <a:round/>
            <a:headEnd/>
            <a:tailEnd/>
          </a:ln>
        </p:spPr>
        <p:txBody>
          <a:bodyPr anchor="ctr"/>
          <a:lstStyle/>
          <a:p>
            <a:pPr algn="ctr">
              <a:buFont typeface="Arial" pitchFamily="34" charset="0"/>
              <a:buNone/>
            </a:pPr>
            <a:r>
              <a:rPr lang="en-US" altLang="zh-CN" b="1" i="1" dirty="0">
                <a:solidFill>
                  <a:schemeClr val="bg1"/>
                </a:solidFill>
                <a:latin typeface="微软雅黑" panose="020B0503020204020204" pitchFamily="34" charset="-122"/>
                <a:ea typeface="微软雅黑" panose="020B0503020204020204" pitchFamily="34" charset="-122"/>
                <a:sym typeface="Calibri" pitchFamily="34" charset="0"/>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9652" name="Oval 43"/>
          <p:cNvSpPr>
            <a:spLocks noChangeArrowheads="1"/>
          </p:cNvSpPr>
          <p:nvPr/>
        </p:nvSpPr>
        <p:spPr bwMode="auto">
          <a:xfrm>
            <a:off x="4373563" y="3877271"/>
            <a:ext cx="457200" cy="403225"/>
          </a:xfrm>
          <a:prstGeom prst="ellipse">
            <a:avLst/>
          </a:prstGeom>
          <a:gradFill rotWithShape="1">
            <a:gsLst>
              <a:gs pos="0">
                <a:srgbClr val="6CB8F6"/>
              </a:gs>
              <a:gs pos="45999">
                <a:srgbClr val="0B67B3"/>
              </a:gs>
              <a:gs pos="65999">
                <a:srgbClr val="0B67B3"/>
              </a:gs>
              <a:gs pos="89999">
                <a:srgbClr val="6CB8F6"/>
              </a:gs>
              <a:gs pos="100000">
                <a:srgbClr val="6CB8F6"/>
              </a:gs>
            </a:gsLst>
            <a:lin ang="5400000" scaled="1"/>
          </a:gradFill>
          <a:ln w="9525">
            <a:noFill/>
            <a:round/>
            <a:headEnd/>
            <a:tailEnd/>
          </a:ln>
        </p:spPr>
        <p:txBody>
          <a:bodyPr anchor="ctr"/>
          <a:lstStyle/>
          <a:p>
            <a:pPr algn="ctr">
              <a:buFont typeface="Arial" pitchFamily="34" charset="0"/>
              <a:buNone/>
            </a:pPr>
            <a:r>
              <a:rPr lang="en-US" altLang="zh-CN" b="1" i="1" dirty="0">
                <a:solidFill>
                  <a:schemeClr val="bg1"/>
                </a:solidFill>
                <a:latin typeface="微软雅黑" panose="020B0503020204020204" pitchFamily="34" charset="-122"/>
                <a:ea typeface="微软雅黑" panose="020B0503020204020204" pitchFamily="34" charset="-122"/>
                <a:sym typeface="Calibri" pitchFamily="34" charset="0"/>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9653" name="Oval 46"/>
          <p:cNvSpPr>
            <a:spLocks noChangeArrowheads="1"/>
          </p:cNvSpPr>
          <p:nvPr/>
        </p:nvSpPr>
        <p:spPr bwMode="auto">
          <a:xfrm>
            <a:off x="4373563" y="4680546"/>
            <a:ext cx="457200" cy="403225"/>
          </a:xfrm>
          <a:prstGeom prst="ellipse">
            <a:avLst/>
          </a:prstGeom>
          <a:gradFill rotWithShape="1">
            <a:gsLst>
              <a:gs pos="0">
                <a:srgbClr val="8EE36C"/>
              </a:gs>
              <a:gs pos="45999">
                <a:srgbClr val="3B8B1A"/>
              </a:gs>
              <a:gs pos="65999">
                <a:srgbClr val="3B8B1A"/>
              </a:gs>
              <a:gs pos="89999">
                <a:srgbClr val="8EE36C"/>
              </a:gs>
              <a:gs pos="100000">
                <a:srgbClr val="8EE36C"/>
              </a:gs>
            </a:gsLst>
            <a:lin ang="5400000" scaled="1"/>
          </a:gradFill>
          <a:ln w="9525">
            <a:noFill/>
            <a:round/>
            <a:headEnd/>
            <a:tailEnd/>
          </a:ln>
        </p:spPr>
        <p:txBody>
          <a:bodyPr anchor="ctr"/>
          <a:lstStyle/>
          <a:p>
            <a:pPr algn="ctr">
              <a:buFont typeface="Arial" pitchFamily="34" charset="0"/>
              <a:buNone/>
            </a:pPr>
            <a:r>
              <a:rPr lang="en-US" altLang="zh-CN" b="1" i="1" dirty="0">
                <a:solidFill>
                  <a:schemeClr val="bg1"/>
                </a:solidFill>
                <a:latin typeface="微软雅黑" panose="020B0503020204020204" pitchFamily="34" charset="-122"/>
                <a:ea typeface="微软雅黑" panose="020B0503020204020204" pitchFamily="34" charset="-122"/>
                <a:sym typeface="Calibri" pitchFamily="34" charset="0"/>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9654" name="TG_Rectangle 57"/>
          <p:cNvSpPr>
            <a:spLocks noChangeArrowheads="1"/>
          </p:cNvSpPr>
          <p:nvPr/>
        </p:nvSpPr>
        <p:spPr bwMode="auto">
          <a:xfrm>
            <a:off x="1160463" y="5483821"/>
            <a:ext cx="3067050" cy="854075"/>
          </a:xfrm>
          <a:prstGeom prst="rect">
            <a:avLst/>
          </a:prstGeom>
          <a:noFill/>
          <a:ln w="9525">
            <a:noFill/>
            <a:miter lim="800000"/>
            <a:headEnd/>
            <a:tailEnd/>
          </a:ln>
        </p:spPr>
        <p:txBody>
          <a:bodyPr>
            <a:spAutoFit/>
          </a:bodyPr>
          <a:lstStyle/>
          <a:p>
            <a:pPr>
              <a:lnSpc>
                <a:spcPct val="125000"/>
              </a:lnSpc>
              <a:buFont typeface="Arial" pitchFamily="34" charset="0"/>
              <a:buNone/>
            </a:pPr>
            <a:r>
              <a:rPr lang="zh-CN" sz="2000" b="1" dirty="0">
                <a:latin typeface="微软雅黑" pitchFamily="34" charset="-122"/>
                <a:ea typeface="微软雅黑" pitchFamily="34" charset="-122"/>
                <a:sym typeface="宋体" pitchFamily="2" charset="-122"/>
              </a:rPr>
              <a:t>按照一致的格式书写全部缺陷报告</a:t>
            </a:r>
          </a:p>
        </p:txBody>
      </p:sp>
      <p:sp>
        <p:nvSpPr>
          <p:cNvPr id="69655" name="Text Box 25"/>
          <p:cNvSpPr txBox="1">
            <a:spLocks noChangeArrowheads="1"/>
          </p:cNvSpPr>
          <p:nvPr/>
        </p:nvSpPr>
        <p:spPr bwMode="auto">
          <a:xfrm>
            <a:off x="179512" y="1006277"/>
            <a:ext cx="6840538" cy="830997"/>
          </a:xfrm>
          <a:prstGeom prst="rect">
            <a:avLst/>
          </a:prstGeom>
          <a:noFill/>
          <a:ln w="9525">
            <a:noFill/>
            <a:miter lim="800000"/>
            <a:headEnd/>
            <a:tailEnd/>
          </a:ln>
        </p:spPr>
        <p:txBody>
          <a:bodyPr>
            <a:spAutoFit/>
          </a:bodyPr>
          <a:lstStyle/>
          <a:p>
            <a:pPr>
              <a:buFont typeface="Arial" pitchFamily="34" charset="0"/>
              <a:buNone/>
            </a:pPr>
            <a:r>
              <a:rPr lang="zh-CN" altLang="en-US" sz="2400" b="1" dirty="0">
                <a:solidFill>
                  <a:srgbClr val="0070C0"/>
                </a:solidFill>
                <a:latin typeface="微软雅黑" pitchFamily="34" charset="-122"/>
                <a:ea typeface="微软雅黑" pitchFamily="34" charset="-122"/>
                <a:sym typeface="宋体" pitchFamily="2" charset="-122"/>
              </a:rPr>
              <a:t>为书写更好的缺陷报告</a:t>
            </a:r>
            <a:r>
              <a:rPr lang="en-US" sz="2400" b="1" dirty="0">
                <a:solidFill>
                  <a:srgbClr val="0070C0"/>
                </a:solidFill>
                <a:latin typeface="微软雅黑" pitchFamily="34" charset="-122"/>
                <a:ea typeface="微软雅黑" pitchFamily="34" charset="-122"/>
                <a:sym typeface="宋体" pitchFamily="2" charset="-122"/>
              </a:rPr>
              <a:t>，需要遵守“</a:t>
            </a:r>
            <a:r>
              <a:rPr lang="zh-CN" altLang="en-US" sz="2400" b="1" dirty="0">
                <a:solidFill>
                  <a:srgbClr val="0070C0"/>
                </a:solidFill>
                <a:latin typeface="微软雅黑" pitchFamily="34" charset="-122"/>
                <a:ea typeface="微软雅黑" pitchFamily="34" charset="-122"/>
                <a:sym typeface="宋体" pitchFamily="2" charset="-122"/>
              </a:rPr>
              <a:t>5C”准则</a:t>
            </a:r>
          </a:p>
          <a:p>
            <a:pPr>
              <a:buFont typeface="Arial" pitchFamily="34" charset="0"/>
              <a:buNone/>
            </a:pPr>
            <a:endParaRPr lang="zh-CN" altLang="en-US" sz="2400" dirty="0">
              <a:latin typeface="微软雅黑" panose="020B0503020204020204" pitchFamily="34" charset="-122"/>
              <a:ea typeface="微软雅黑" panose="020B0503020204020204" pitchFamily="34" charset="-122"/>
            </a:endParaRPr>
          </a:p>
        </p:txBody>
      </p:sp>
      <p:pic>
        <p:nvPicPr>
          <p:cNvPr id="69656"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
        <p:nvSpPr>
          <p:cNvPr id="69657" name="Rectangle 2"/>
          <p:cNvSpPr>
            <a:spLocks noChangeArrowheads="1"/>
          </p:cNvSpPr>
          <p:nvPr/>
        </p:nvSpPr>
        <p:spPr bwMode="auto">
          <a:xfrm>
            <a:off x="349866" y="154819"/>
            <a:ext cx="5374262" cy="533400"/>
          </a:xfrm>
          <a:prstGeom prst="rect">
            <a:avLst/>
          </a:prstGeom>
          <a:noFill/>
          <a:ln w="9525">
            <a:noFill/>
            <a:miter lim="800000"/>
            <a:headEnd/>
            <a:tailEnd/>
          </a:ln>
        </p:spPr>
        <p:txBody>
          <a:bodyPr anchor="ctr"/>
          <a:lstStyle/>
          <a:p>
            <a:pPr>
              <a:buFont typeface="Arial" pitchFamily="34" charset="0"/>
              <a:buNone/>
            </a:pPr>
            <a:r>
              <a:rPr lang="en-US" altLang="zh-CN" sz="2800" b="1" dirty="0">
                <a:latin typeface="微软雅黑" pitchFamily="34" charset="-122"/>
                <a:ea typeface="微软雅黑" pitchFamily="34" charset="-122"/>
                <a:sym typeface="宋体" pitchFamily="2" charset="-122"/>
              </a:rPr>
              <a:t>5.3.1 </a:t>
            </a:r>
            <a:r>
              <a:rPr lang="zh-CN" altLang="en-US" sz="2800" b="1" dirty="0">
                <a:latin typeface="微软雅黑" pitchFamily="34" charset="-122"/>
                <a:ea typeface="微软雅黑" pitchFamily="34" charset="-122"/>
                <a:sym typeface="宋体" pitchFamily="2" charset="-122"/>
              </a:rPr>
              <a:t>缺陷报告主要内容</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descr="HP_Blue_RGB_150_SM.png"/>
          <p:cNvPicPr>
            <a:picLocks noChangeAspect="1" noChangeArrowheads="1"/>
          </p:cNvPicPr>
          <p:nvPr/>
        </p:nvPicPr>
        <p:blipFill>
          <a:blip r:embed="rId2" cstate="print"/>
          <a:srcRect/>
          <a:stretch>
            <a:fillRect/>
          </a:stretch>
        </p:blipFill>
        <p:spPr bwMode="auto">
          <a:xfrm>
            <a:off x="8615363" y="6319838"/>
            <a:ext cx="493712" cy="493712"/>
          </a:xfrm>
          <a:prstGeom prst="rect">
            <a:avLst/>
          </a:prstGeom>
          <a:noFill/>
          <a:ln w="9525">
            <a:noFill/>
            <a:miter lim="800000"/>
            <a:headEnd/>
            <a:tailEnd/>
          </a:ln>
        </p:spPr>
      </p:pic>
      <p:sp>
        <p:nvSpPr>
          <p:cNvPr id="70659" name="Rectangle 3"/>
          <p:cNvSpPr>
            <a:spLocks noGrp="1" noChangeArrowheads="1"/>
          </p:cNvSpPr>
          <p:nvPr>
            <p:ph type="subTitle" idx="4294967295"/>
          </p:nvPr>
        </p:nvSpPr>
        <p:spPr>
          <a:xfrm>
            <a:off x="0" y="1144588"/>
            <a:ext cx="8839200" cy="5713412"/>
          </a:xfrm>
        </p:spPr>
        <p:txBody>
          <a:bodyPr/>
          <a:lstStyle/>
          <a:p>
            <a:pPr marL="342900" indent="-342900" algn="l">
              <a:lnSpc>
                <a:spcPct val="110000"/>
              </a:lnSpc>
              <a:spcBef>
                <a:spcPts val="800"/>
              </a:spcBef>
            </a:pPr>
            <a:r>
              <a:rPr lang="en-US" altLang="zh-CN" sz="2000" b="1" dirty="0" smtClean="0">
                <a:solidFill>
                  <a:srgbClr val="0096D6"/>
                </a:solidFill>
                <a:latin typeface="微软雅黑" pitchFamily="34" charset="-122"/>
                <a:ea typeface="微软雅黑" pitchFamily="34" charset="-122"/>
                <a:sym typeface="宋体" pitchFamily="2" charset="-122"/>
              </a:rPr>
              <a:t>	</a:t>
            </a:r>
            <a:r>
              <a:rPr lang="zh-CN" sz="2400" b="1" dirty="0" smtClean="0">
                <a:solidFill>
                  <a:srgbClr val="0096D6"/>
                </a:solidFill>
                <a:latin typeface="微软雅黑" pitchFamily="34" charset="-122"/>
                <a:ea typeface="微软雅黑" pitchFamily="34" charset="-122"/>
                <a:sym typeface="宋体" pitchFamily="2" charset="-122"/>
              </a:rPr>
              <a:t>缺陷报告的读者对象</a:t>
            </a:r>
          </a:p>
          <a:p>
            <a:pPr marL="742950" lvl="1" indent="-285750" algn="l" eaLnBrk="1" hangingPunct="1">
              <a:lnSpc>
                <a:spcPct val="110000"/>
              </a:lnSpc>
              <a:spcBef>
                <a:spcPts val="800"/>
              </a:spcBef>
              <a:buFont typeface="Arial" pitchFamily="34" charset="0"/>
              <a:buChar char="•"/>
            </a:pPr>
            <a:r>
              <a:rPr lang="zh-CN" sz="2000" dirty="0" smtClean="0">
                <a:solidFill>
                  <a:srgbClr val="0096D6"/>
                </a:solidFill>
                <a:latin typeface="微软雅黑" pitchFamily="34" charset="-122"/>
                <a:ea typeface="微软雅黑" pitchFamily="34" charset="-122"/>
                <a:sym typeface="宋体" pitchFamily="2" charset="-122"/>
              </a:rPr>
              <a:t>直接读者是软件开发人员和质量管理人员，来自市场和技术支持等部门的人也可能需要查看缺陷情况</a:t>
            </a:r>
            <a:endParaRPr lang="en-US" altLang="zh-CN" sz="2000" dirty="0" smtClean="0">
              <a:solidFill>
                <a:srgbClr val="0096D6"/>
              </a:solidFill>
              <a:latin typeface="微软雅黑" pitchFamily="34" charset="-122"/>
              <a:ea typeface="微软雅黑" pitchFamily="34" charset="-122"/>
              <a:sym typeface="宋体" pitchFamily="2" charset="-122"/>
            </a:endParaRPr>
          </a:p>
          <a:p>
            <a:pPr marL="742950" lvl="1" indent="-285750" algn="l">
              <a:lnSpc>
                <a:spcPct val="110000"/>
              </a:lnSpc>
              <a:spcBef>
                <a:spcPts val="800"/>
              </a:spcBef>
              <a:buFont typeface="Arial" pitchFamily="34" charset="0"/>
              <a:buChar char="•"/>
            </a:pPr>
            <a:r>
              <a:rPr lang="zh-CN" altLang="zh-CN" sz="2000" b="1" dirty="0" smtClean="0">
                <a:solidFill>
                  <a:srgbClr val="0096D6"/>
                </a:solidFill>
                <a:latin typeface="微软雅黑" pitchFamily="34" charset="-122"/>
                <a:ea typeface="微软雅黑" pitchFamily="34" charset="-122"/>
                <a:sym typeface="宋体" pitchFamily="2" charset="-122"/>
              </a:rPr>
              <a:t>读者最希望获得的信息包括：</a:t>
            </a:r>
            <a:endParaRPr lang="zh-CN" sz="2000" b="1" dirty="0" smtClean="0">
              <a:solidFill>
                <a:srgbClr val="0096D6"/>
              </a:solidFill>
              <a:latin typeface="微软雅黑" pitchFamily="34" charset="-122"/>
              <a:ea typeface="微软雅黑" pitchFamily="34" charset="-122"/>
              <a:sym typeface="宋体" pitchFamily="2" charset="-122"/>
            </a:endParaRPr>
          </a:p>
          <a:p>
            <a:pPr marL="1200150" lvl="2" indent="-285750" algn="l">
              <a:lnSpc>
                <a:spcPct val="110000"/>
              </a:lnSpc>
              <a:spcBef>
                <a:spcPts val="800"/>
              </a:spcBef>
              <a:buFontTx/>
              <a:buChar char="–"/>
              <a:defRPr/>
            </a:pPr>
            <a:r>
              <a:rPr lang="zh-CN" dirty="0" smtClean="0">
                <a:solidFill>
                  <a:schemeClr val="tx1"/>
                </a:solidFill>
                <a:latin typeface="微软雅黑" pitchFamily="34" charset="-122"/>
                <a:ea typeface="微软雅黑" pitchFamily="34" charset="-122"/>
                <a:sym typeface="宋体" pitchFamily="2" charset="-122"/>
              </a:rPr>
              <a:t>易于搜索软件缺陷报告中的缺陷</a:t>
            </a:r>
          </a:p>
          <a:p>
            <a:pPr marL="1200150" lvl="2" indent="-285750" algn="l">
              <a:lnSpc>
                <a:spcPct val="110000"/>
              </a:lnSpc>
              <a:spcBef>
                <a:spcPts val="800"/>
              </a:spcBef>
              <a:buFontTx/>
              <a:buChar char="–"/>
              <a:defRPr/>
            </a:pPr>
            <a:r>
              <a:rPr lang="zh-CN" dirty="0" smtClean="0">
                <a:solidFill>
                  <a:schemeClr val="tx1"/>
                </a:solidFill>
                <a:latin typeface="微软雅黑" pitchFamily="34" charset="-122"/>
                <a:ea typeface="微软雅黑" pitchFamily="34" charset="-122"/>
                <a:sym typeface="宋体" pitchFamily="2" charset="-122"/>
              </a:rPr>
              <a:t>报告的软件缺陷进行了必要的隔离，报告的缺陷信息更具体、准确</a:t>
            </a:r>
          </a:p>
          <a:p>
            <a:pPr marL="1200150" lvl="2" indent="-285750" algn="l">
              <a:lnSpc>
                <a:spcPct val="110000"/>
              </a:lnSpc>
              <a:spcBef>
                <a:spcPts val="800"/>
              </a:spcBef>
              <a:buFontTx/>
              <a:buChar char="–"/>
              <a:defRPr/>
            </a:pPr>
            <a:r>
              <a:rPr lang="zh-CN" dirty="0" smtClean="0">
                <a:solidFill>
                  <a:schemeClr val="tx1"/>
                </a:solidFill>
                <a:latin typeface="微软雅黑" pitchFamily="34" charset="-122"/>
                <a:ea typeface="微软雅黑" pitchFamily="34" charset="-122"/>
                <a:sym typeface="宋体" pitchFamily="2" charset="-122"/>
              </a:rPr>
              <a:t>软件开发人员希望获得缺陷的本质特征和复现步骤</a:t>
            </a:r>
          </a:p>
          <a:p>
            <a:pPr marL="1200150" lvl="2" indent="-285750" algn="l">
              <a:lnSpc>
                <a:spcPct val="110000"/>
              </a:lnSpc>
              <a:spcBef>
                <a:spcPts val="800"/>
              </a:spcBef>
              <a:buFontTx/>
              <a:buChar char="–"/>
              <a:defRPr/>
            </a:pPr>
            <a:r>
              <a:rPr lang="zh-CN" dirty="0" smtClean="0">
                <a:solidFill>
                  <a:schemeClr val="tx1"/>
                </a:solidFill>
                <a:latin typeface="微软雅黑" pitchFamily="34" charset="-122"/>
                <a:ea typeface="微软雅黑" pitchFamily="34" charset="-122"/>
                <a:sym typeface="宋体" pitchFamily="2" charset="-122"/>
              </a:rPr>
              <a:t>市场和技术支持等部门希望获得缺陷类型分布以及对市场和用户的影响程度</a:t>
            </a:r>
          </a:p>
        </p:txBody>
      </p:sp>
      <p:sp>
        <p:nvSpPr>
          <p:cNvPr id="70660" name="Rectangle 2"/>
          <p:cNvSpPr>
            <a:spLocks noChangeArrowheads="1"/>
          </p:cNvSpPr>
          <p:nvPr/>
        </p:nvSpPr>
        <p:spPr bwMode="auto">
          <a:xfrm>
            <a:off x="468313" y="261938"/>
            <a:ext cx="8229600" cy="533400"/>
          </a:xfrm>
          <a:prstGeom prst="rect">
            <a:avLst/>
          </a:prstGeom>
          <a:noFill/>
          <a:ln w="9525">
            <a:noFill/>
            <a:miter lim="800000"/>
            <a:headEnd/>
            <a:tailEnd/>
          </a:ln>
        </p:spPr>
        <p:txBody>
          <a:bodyPr anchor="ctr"/>
          <a:lstStyle/>
          <a:p>
            <a:pPr>
              <a:buFont typeface="Arial" pitchFamily="34" charset="0"/>
              <a:buNone/>
            </a:pPr>
            <a:r>
              <a:rPr lang="en-US" altLang="zh-CN" sz="2800" b="1" dirty="0">
                <a:latin typeface="微软雅黑" pitchFamily="34" charset="-122"/>
                <a:ea typeface="微软雅黑" pitchFamily="34" charset="-122"/>
                <a:sym typeface="宋体" pitchFamily="2" charset="-122"/>
              </a:rPr>
              <a:t>5.3.1 </a:t>
            </a:r>
            <a:r>
              <a:rPr lang="zh-CN" altLang="en-US" sz="2800" b="1" dirty="0">
                <a:latin typeface="微软雅黑" pitchFamily="34" charset="-122"/>
                <a:ea typeface="微软雅黑" pitchFamily="34" charset="-122"/>
                <a:sym typeface="宋体" pitchFamily="2" charset="-122"/>
              </a:rPr>
              <a:t>缺陷报告主要内容</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noChangeArrowheads="1"/>
          </p:cNvSpPr>
          <p:nvPr>
            <p:ph type="title"/>
          </p:nvPr>
        </p:nvSpPr>
        <p:spPr>
          <a:xfrm>
            <a:off x="9809" y="203200"/>
            <a:ext cx="6324600" cy="762000"/>
          </a:xfrm>
        </p:spPr>
        <p:txBody>
          <a:bodyPr/>
          <a:lstStyle/>
          <a:p>
            <a:pPr algn="l"/>
            <a:r>
              <a:rPr lang="en-US" altLang="en-US" sz="2800" dirty="0" smtClean="0">
                <a:solidFill>
                  <a:schemeClr val="tx1"/>
                </a:solidFill>
                <a:latin typeface="微软雅黑" panose="020B0503020204020204" pitchFamily="34" charset="-122"/>
                <a:ea typeface="微软雅黑" panose="020B0503020204020204" pitchFamily="34" charset="-122"/>
              </a:rPr>
              <a:t>5.3.2</a:t>
            </a:r>
            <a:r>
              <a:rPr lang="en-US" altLang="en-US" sz="2800" dirty="0" smtClean="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sym typeface="宋体" pitchFamily="2" charset="-122"/>
              </a:rPr>
              <a:t>缺陷报告撰写标准</a:t>
            </a:r>
            <a:r>
              <a:rPr lang="zh-CN" altLang="en-US" sz="2800" dirty="0">
                <a:sym typeface="宋体" pitchFamily="2" charset="-122"/>
              </a:rPr>
              <a:t/>
            </a:r>
            <a:br>
              <a:rPr lang="zh-CN" altLang="en-US" sz="2800" dirty="0">
                <a:sym typeface="宋体" pitchFamily="2" charset="-122"/>
              </a:rPr>
            </a:b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24579"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简明扼要</a:t>
            </a:r>
            <a:r>
              <a:rPr lang="zh-CN" altLang="en-US" sz="2400" dirty="0" smtClean="0">
                <a:solidFill>
                  <a:srgbClr val="0096D6"/>
                </a:solidFill>
                <a:latin typeface="微软雅黑" panose="020B0503020204020204" pitchFamily="34" charset="-122"/>
                <a:ea typeface="微软雅黑" panose="020B0503020204020204" pitchFamily="34" charset="-122"/>
              </a:rPr>
              <a:t>的标题</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sp>
        <p:nvSpPr>
          <p:cNvPr id="24580" name="Text Box 4"/>
          <p:cNvSpPr txBox="1">
            <a:spLocks noChangeArrowheads="1"/>
          </p:cNvSpPr>
          <p:nvPr/>
        </p:nvSpPr>
        <p:spPr bwMode="auto">
          <a:xfrm>
            <a:off x="442913" y="1457325"/>
            <a:ext cx="24923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a:latin typeface="微软雅黑" panose="020B0503020204020204" pitchFamily="34" charset="-122"/>
                <a:ea typeface="微软雅黑" panose="020B0503020204020204" pitchFamily="34" charset="-122"/>
                <a:sym typeface="HP Simplified" pitchFamily="34" charset="0"/>
              </a:rPr>
              <a:t>如何写好缺陷的标题</a:t>
            </a:r>
            <a:endParaRPr lang="en-US" altLang="en-US" sz="2000">
              <a:latin typeface="微软雅黑" panose="020B0503020204020204" pitchFamily="34" charset="-122"/>
              <a:ea typeface="微软雅黑" panose="020B0503020204020204" pitchFamily="34" charset="-122"/>
              <a:sym typeface="HP Simplified" pitchFamily="34" charset="0"/>
            </a:endParaRPr>
          </a:p>
          <a:p>
            <a:pPr eaLnBrk="1" hangingPunct="1">
              <a:buFont typeface="Arial" panose="020B0604020202020204" pitchFamily="34" charset="0"/>
              <a:buNone/>
            </a:pPr>
            <a:endParaRPr lang="en-US" altLang="en-US">
              <a:sym typeface="HP Simplified" pitchFamily="34" charset="0"/>
            </a:endParaRPr>
          </a:p>
        </p:txBody>
      </p:sp>
      <p:graphicFrame>
        <p:nvGraphicFramePr>
          <p:cNvPr id="2" name="Diagram 1"/>
          <p:cNvGraphicFramePr/>
          <p:nvPr/>
        </p:nvGraphicFramePr>
        <p:xfrm>
          <a:off x="999744" y="1840815"/>
          <a:ext cx="7729728" cy="4862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70410"/>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noChangeArrowheads="1"/>
          </p:cNvSpPr>
          <p:nvPr>
            <p:ph type="title"/>
          </p:nvPr>
        </p:nvSpPr>
        <p:spPr>
          <a:xfrm>
            <a:off x="0" y="14069"/>
            <a:ext cx="6324600" cy="762000"/>
          </a:xfrm>
        </p:spPr>
        <p:txBody>
          <a:bodyPr/>
          <a:lstStyle/>
          <a:p>
            <a:pPr algn="l"/>
            <a:r>
              <a:rPr lang="en-US" altLang="en-US" sz="2800" dirty="0">
                <a:solidFill>
                  <a:schemeClr val="tx1"/>
                </a:solidFill>
              </a:rPr>
              <a:t>5.3.2	</a:t>
            </a:r>
            <a:r>
              <a:rPr lang="zh-CN" altLang="en-US" sz="2800" dirty="0">
                <a:solidFill>
                  <a:schemeClr val="tx1"/>
                </a:solidFill>
                <a:sym typeface="宋体" pitchFamily="2" charset="-122"/>
              </a:rPr>
              <a:t>缺陷报告撰写标准</a:t>
            </a:r>
            <a:endParaRPr lang="en-US" altLang="en-US" sz="2800" dirty="0" smtClean="0">
              <a:solidFill>
                <a:schemeClr val="tx1"/>
              </a:solidFill>
              <a:latin typeface="微软雅黑" panose="020B0503020204020204" pitchFamily="34" charset="-122"/>
              <a:ea typeface="微软雅黑" panose="020B0503020204020204" pitchFamily="34" charset="-122"/>
            </a:endParaRPr>
          </a:p>
        </p:txBody>
      </p:sp>
      <p:sp>
        <p:nvSpPr>
          <p:cNvPr id="25603" name="Subtitle 1"/>
          <p:cNvSpPr>
            <a:spLocks noGrp="1" noChangeArrowheads="1"/>
          </p:cNvSpPr>
          <p:nvPr>
            <p:ph type="subTitle" idx="4294967295"/>
          </p:nvPr>
        </p:nvSpPr>
        <p:spPr>
          <a:xfrm>
            <a:off x="0" y="965200"/>
            <a:ext cx="8116888" cy="368300"/>
          </a:xfrm>
        </p:spPr>
        <p:txBody>
          <a:bodyPr/>
          <a:lstStyle/>
          <a:p>
            <a:pPr marL="0" indent="0"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简明扼要</a:t>
            </a:r>
            <a:r>
              <a:rPr lang="zh-CN" altLang="en-US" sz="2400" dirty="0" smtClean="0">
                <a:solidFill>
                  <a:srgbClr val="0096D6"/>
                </a:solidFill>
                <a:latin typeface="微软雅黑" panose="020B0503020204020204" pitchFamily="34" charset="-122"/>
                <a:ea typeface="微软雅黑" panose="020B0503020204020204" pitchFamily="34" charset="-122"/>
              </a:rPr>
              <a:t>的标题</a:t>
            </a:r>
            <a:endParaRPr lang="en-US" altLang="en-US" sz="2400" dirty="0" smtClean="0">
              <a:solidFill>
                <a:srgbClr val="0096D6"/>
              </a:solidFill>
              <a:latin typeface="微软雅黑" panose="020B0503020204020204" pitchFamily="34" charset="-122"/>
              <a:ea typeface="微软雅黑" panose="020B0503020204020204" pitchFamily="34" charset="-122"/>
            </a:endParaRPr>
          </a:p>
        </p:txBody>
      </p:sp>
      <p:sp>
        <p:nvSpPr>
          <p:cNvPr id="25604" name="Subtitle 1"/>
          <p:cNvSpPr txBox="1">
            <a:spLocks noChangeArrowheads="1"/>
          </p:cNvSpPr>
          <p:nvPr/>
        </p:nvSpPr>
        <p:spPr bwMode="auto">
          <a:xfrm>
            <a:off x="5499100" y="1797050"/>
            <a:ext cx="270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400"/>
              </a:spcAft>
              <a:buSzPct val="100000"/>
              <a:buFont typeface="Arial" panose="020B0604020202020204" pitchFamily="34" charset="0"/>
              <a:buNone/>
            </a:pPr>
            <a:endParaRPr lang="en-US" altLang="en-US" b="1">
              <a:solidFill>
                <a:schemeClr val="tx2"/>
              </a:solidFill>
              <a:latin typeface="宋体" panose="02010600030101010101" pitchFamily="2" charset="-122"/>
              <a:sym typeface="HP Simplified" pitchFamily="34" charset="0"/>
            </a:endParaRPr>
          </a:p>
        </p:txBody>
      </p:sp>
      <p:pic>
        <p:nvPicPr>
          <p:cNvPr id="7" name="Picture 7"/>
          <p:cNvPicPr>
            <a:picLocks noChangeAspect="1" noChangeArrowheads="1"/>
          </p:cNvPicPr>
          <p:nvPr/>
        </p:nvPicPr>
        <p:blipFill>
          <a:blip r:embed="rId2" cstate="print">
            <a:extLst/>
          </a:blip>
          <a:srcRect/>
          <a:stretch>
            <a:fillRect/>
          </a:stretch>
        </p:blipFill>
        <p:spPr bwMode="auto">
          <a:xfrm rot="320302">
            <a:off x="845965" y="2876350"/>
            <a:ext cx="3323915" cy="278587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8" name="Picture 8"/>
          <p:cNvPicPr>
            <a:picLocks noChangeAspect="1" noChangeArrowheads="1"/>
          </p:cNvPicPr>
          <p:nvPr/>
        </p:nvPicPr>
        <p:blipFill>
          <a:blip r:embed="rId3" cstate="print">
            <a:extLst/>
          </a:blip>
          <a:srcRect/>
          <a:stretch>
            <a:fillRect/>
          </a:stretch>
        </p:blipFill>
        <p:spPr bwMode="auto">
          <a:xfrm rot="318122">
            <a:off x="5240149" y="2758284"/>
            <a:ext cx="3265610" cy="283266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5607" name="Rectangle 4"/>
          <p:cNvSpPr>
            <a:spLocks noChangeArrowheads="1"/>
          </p:cNvSpPr>
          <p:nvPr/>
        </p:nvSpPr>
        <p:spPr bwMode="auto">
          <a:xfrm>
            <a:off x="5499100" y="1862138"/>
            <a:ext cx="1811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sym typeface="HP Simplified" pitchFamily="34" charset="0"/>
              </a:rPr>
              <a:t>较差的标题实例</a:t>
            </a:r>
            <a:endParaRPr lang="en-US" altLang="zh-CN">
              <a:solidFill>
                <a:schemeClr val="tx2"/>
              </a:solidFill>
              <a:latin typeface="微软雅黑" panose="020B0503020204020204" pitchFamily="34" charset="-122"/>
              <a:ea typeface="微软雅黑" panose="020B0503020204020204" pitchFamily="34" charset="-122"/>
              <a:sym typeface="HP Simplified" pitchFamily="34" charset="0"/>
            </a:endParaRPr>
          </a:p>
        </p:txBody>
      </p:sp>
      <p:sp>
        <p:nvSpPr>
          <p:cNvPr id="25608" name="Rectangle 11"/>
          <p:cNvSpPr>
            <a:spLocks noChangeArrowheads="1"/>
          </p:cNvSpPr>
          <p:nvPr/>
        </p:nvSpPr>
        <p:spPr bwMode="auto">
          <a:xfrm>
            <a:off x="1222375" y="1816100"/>
            <a:ext cx="1811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tx2"/>
                </a:solidFill>
                <a:latin typeface="微软雅黑" panose="020B0503020204020204" pitchFamily="34" charset="-122"/>
                <a:ea typeface="微软雅黑" panose="020B0503020204020204" pitchFamily="34" charset="-122"/>
                <a:sym typeface="HP Simplified" pitchFamily="34" charset="0"/>
              </a:rPr>
              <a:t>较好的标题实例</a:t>
            </a:r>
            <a:endParaRPr lang="en-US" altLang="zh-CN">
              <a:solidFill>
                <a:schemeClr val="tx2"/>
              </a:solidFill>
              <a:latin typeface="微软雅黑" panose="020B0503020204020204" pitchFamily="34" charset="-122"/>
              <a:ea typeface="微软雅黑" panose="020B0503020204020204" pitchFamily="34" charset="-122"/>
              <a:sym typeface="HP Simplified" pitchFamily="34" charset="0"/>
            </a:endParaRPr>
          </a:p>
        </p:txBody>
      </p:sp>
    </p:spTree>
    <p:extLst>
      <p:ext uri="{BB962C8B-B14F-4D97-AF65-F5344CB8AC3E}">
        <p14:creationId xmlns:p14="http://schemas.microsoft.com/office/powerpoint/2010/main" val="403203650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1D1B10"/>
    </a:dk1>
    <a:lt1>
      <a:srgbClr val="FFFFFF"/>
    </a:lt1>
    <a:dk2>
      <a:srgbClr val="0096D6"/>
    </a:dk2>
    <a:lt2>
      <a:srgbClr val="0096D6"/>
    </a:lt2>
    <a:accent1>
      <a:srgbClr val="FFFFFF"/>
    </a:accent1>
    <a:accent2>
      <a:srgbClr val="C0504D"/>
    </a:accent2>
    <a:accent3>
      <a:srgbClr val="FFFFFF"/>
    </a:accent3>
    <a:accent4>
      <a:srgbClr val="17150C"/>
    </a:accent4>
    <a:accent5>
      <a:srgbClr val="FFFFFF"/>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ppt主题_希望是最后一版</Template>
  <TotalTime>456</TotalTime>
  <Words>1612</Words>
  <Application>Microsoft Office PowerPoint</Application>
  <PresentationFormat>全屏显示(4:3)</PresentationFormat>
  <Paragraphs>282</Paragraphs>
  <Slides>32</Slides>
  <Notes>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32</vt:i4>
      </vt:variant>
    </vt:vector>
  </HeadingPairs>
  <TitlesOfParts>
    <vt:vector size="43" baseType="lpstr">
      <vt:lpstr>HP Simplified</vt:lpstr>
      <vt:lpstr>Lucida Grande</vt:lpstr>
      <vt:lpstr>宋体</vt:lpstr>
      <vt:lpstr>微软雅黑</vt:lpstr>
      <vt:lpstr>Arial</vt:lpstr>
      <vt:lpstr>Calibri</vt:lpstr>
      <vt:lpstr>Times New Roman</vt:lpstr>
      <vt:lpstr>Verdana</vt:lpstr>
      <vt:lpstr>Wingdings</vt:lpstr>
      <vt:lpstr>ppt主题</vt:lpstr>
      <vt:lpstr>6_自定义设计方案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5.3.2 缺陷报告撰写标准 </vt:lpstr>
      <vt:lpstr>5.3.2 缺陷报告撰写标准</vt:lpstr>
      <vt:lpstr>5.3.2 缺陷报告撰写标准</vt:lpstr>
      <vt:lpstr>5.3.2缺陷报告撰写标准</vt:lpstr>
      <vt:lpstr>5.3.2 缺陷报告撰写标准</vt:lpstr>
      <vt:lpstr>5.3.2 缺陷报告撰写标准</vt:lpstr>
      <vt:lpstr>5.3.2 缺陷报告撰写标准</vt:lpstr>
      <vt:lpstr>5.3.2 缺陷报告撰写标准</vt:lpstr>
      <vt:lpstr>5.3.2 缺陷报告撰写标准</vt:lpstr>
      <vt:lpstr>5.3.2 缺陷报告撰写标准</vt:lpstr>
      <vt:lpstr>5.3.2 缺陷报告撰写标准</vt:lpstr>
      <vt:lpstr>5.3.2 缺陷报告撰写标准</vt:lpstr>
      <vt:lpstr>5.3.2 缺陷报告撰写标准</vt:lpstr>
      <vt:lpstr>5.3.2 缺陷报告撰写标准</vt:lpstr>
      <vt:lpstr>5.3.2 缺陷报告撰写标准</vt:lpstr>
      <vt:lpstr>5.3.2 缺陷报告撰写标准</vt:lpstr>
      <vt:lpstr>5.3.2 缺陷报告撰写标准</vt:lpstr>
      <vt:lpstr>PowerPoint 演示文稿</vt:lpstr>
      <vt:lpstr>5.4 惠普缺陷管理工具</vt:lpstr>
      <vt:lpstr>5.4 惠普缺陷管理工具</vt:lpstr>
      <vt:lpstr>5.4 惠普缺陷管理工具</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kkqian</dc:creator>
  <cp:lastModifiedBy>zhengyanxiu</cp:lastModifiedBy>
  <cp:revision>40</cp:revision>
  <dcterms:created xsi:type="dcterms:W3CDTF">2014-08-17T01:58:09Z</dcterms:created>
  <dcterms:modified xsi:type="dcterms:W3CDTF">2017-06-12T09:03:12Z</dcterms:modified>
</cp:coreProperties>
</file>