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 id="2147483842" r:id="rId5"/>
    <p:sldMasterId id="2147483858" r:id="rId6"/>
    <p:sldMasterId id="2147483871" r:id="rId7"/>
  </p:sldMasterIdLst>
  <p:notesMasterIdLst>
    <p:notesMasterId r:id="rId39"/>
  </p:notesMasterIdLst>
  <p:handoutMasterIdLst>
    <p:handoutMasterId r:id="rId40"/>
  </p:handoutMasterIdLst>
  <p:sldIdLst>
    <p:sldId id="702" r:id="rId8"/>
    <p:sldId id="703" r:id="rId9"/>
    <p:sldId id="704" r:id="rId10"/>
    <p:sldId id="705" r:id="rId11"/>
    <p:sldId id="706" r:id="rId12"/>
    <p:sldId id="731" r:id="rId13"/>
    <p:sldId id="732" r:id="rId14"/>
    <p:sldId id="733" r:id="rId15"/>
    <p:sldId id="707" r:id="rId16"/>
    <p:sldId id="708" r:id="rId17"/>
    <p:sldId id="710" r:id="rId18"/>
    <p:sldId id="709" r:id="rId19"/>
    <p:sldId id="711" r:id="rId20"/>
    <p:sldId id="712" r:id="rId21"/>
    <p:sldId id="713" r:id="rId22"/>
    <p:sldId id="714" r:id="rId23"/>
    <p:sldId id="649" r:id="rId24"/>
    <p:sldId id="650" r:id="rId25"/>
    <p:sldId id="716" r:id="rId26"/>
    <p:sldId id="653" r:id="rId27"/>
    <p:sldId id="654" r:id="rId28"/>
    <p:sldId id="655" r:id="rId29"/>
    <p:sldId id="726" r:id="rId30"/>
    <p:sldId id="727" r:id="rId31"/>
    <p:sldId id="717" r:id="rId32"/>
    <p:sldId id="718" r:id="rId33"/>
    <p:sldId id="725" r:id="rId34"/>
    <p:sldId id="724" r:id="rId35"/>
    <p:sldId id="721" r:id="rId36"/>
    <p:sldId id="723" r:id="rId37"/>
    <p:sldId id="66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1">
          <p15:clr>
            <a:srgbClr val="A4A3A4"/>
          </p15:clr>
        </p15:guide>
        <p15:guide id="2" orient="horz" pos="991">
          <p15:clr>
            <a:srgbClr val="A4A3A4"/>
          </p15:clr>
        </p15:guide>
        <p15:guide id="3" orient="horz" pos="1191">
          <p15:clr>
            <a:srgbClr val="A4A3A4"/>
          </p15:clr>
        </p15:guide>
        <p15:guide id="4" orient="horz" pos="584">
          <p15:clr>
            <a:srgbClr val="A4A3A4"/>
          </p15:clr>
        </p15:guide>
        <p15:guide id="5" orient="horz" pos="2228">
          <p15:clr>
            <a:srgbClr val="A4A3A4"/>
          </p15:clr>
        </p15:guide>
        <p15:guide id="6" orient="horz" pos="3215">
          <p15:clr>
            <a:srgbClr val="A4A3A4"/>
          </p15:clr>
        </p15:guide>
        <p15:guide id="7" orient="horz" pos="195">
          <p15:clr>
            <a:srgbClr val="A4A3A4"/>
          </p15:clr>
        </p15:guide>
        <p15:guide id="8" pos="1794">
          <p15:clr>
            <a:srgbClr val="A4A3A4"/>
          </p15:clr>
        </p15:guide>
        <p15:guide id="9" pos="2736">
          <p15:clr>
            <a:srgbClr val="A4A3A4"/>
          </p15:clr>
        </p15:guide>
        <p15:guide id="10" pos="202">
          <p15:clr>
            <a:srgbClr val="A4A3A4"/>
          </p15:clr>
        </p15:guide>
        <p15:guide id="11" pos="5322">
          <p15:clr>
            <a:srgbClr val="A4A3A4"/>
          </p15:clr>
        </p15:guide>
        <p15:guide id="12" pos="5625">
          <p15:clr>
            <a:srgbClr val="A4A3A4"/>
          </p15:clr>
        </p15:guide>
        <p15:guide id="13" pos="2878">
          <p15:clr>
            <a:srgbClr val="A4A3A4"/>
          </p15:clr>
        </p15:guide>
        <p15:guide id="14" pos="3555">
          <p15:clr>
            <a:srgbClr val="A4A3A4"/>
          </p15:clr>
        </p15:guide>
        <p15:guide id="15" pos="1965">
          <p15:clr>
            <a:srgbClr val="A4A3A4"/>
          </p15:clr>
        </p15:guide>
        <p15:guide id="16"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67731" autoAdjust="0"/>
  </p:normalViewPr>
  <p:slideViewPr>
    <p:cSldViewPr snapToGrid="0">
      <p:cViewPr varScale="1">
        <p:scale>
          <a:sx n="58" d="100"/>
          <a:sy n="58" d="100"/>
        </p:scale>
        <p:origin x="1500" y="48"/>
      </p:cViewPr>
      <p:guideLst>
        <p:guide orient="horz" pos="4111"/>
        <p:guide orient="horz" pos="991"/>
        <p:guide orient="horz" pos="1191"/>
        <p:guide orient="horz" pos="584"/>
        <p:guide orient="horz" pos="2228"/>
        <p:guide orient="horz" pos="3215"/>
        <p:guide orient="horz" pos="195"/>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50" d="100"/>
        <a:sy n="15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05F60-1E67-4DF5-9151-9A3E41ADDB84}" type="doc">
      <dgm:prSet loTypeId="urn:microsoft.com/office/officeart/2005/8/layout/default#3" loCatId="list" qsTypeId="urn:microsoft.com/office/officeart/2005/8/quickstyle/simple1" qsCatId="simple" csTypeId="urn:microsoft.com/office/officeart/2005/8/colors/accent1_2" csCatId="accent1" phldr="1"/>
      <dgm:spPr/>
      <dgm:t>
        <a:bodyPr/>
        <a:lstStyle/>
        <a:p>
          <a:endParaRPr lang="zh-CN" altLang="en-US"/>
        </a:p>
      </dgm:t>
    </dgm:pt>
    <dgm:pt modelId="{37BD4E8C-CDD2-48CB-A4BC-8DB6A1A0F4A0}">
      <dgm:prSet phldrT="[文本]" custT="1"/>
      <dgm:spPr/>
      <dgm:t>
        <a:bodyPr/>
        <a:lstStyle/>
        <a:p>
          <a:r>
            <a:rPr lang="zh-CN" altLang="en-US" sz="2000" b="1" dirty="0" smtClean="0">
              <a:solidFill>
                <a:schemeClr val="tx1"/>
              </a:solidFill>
              <a:latin typeface="微软雅黑" pitchFamily="34" charset="-122"/>
              <a:ea typeface="微软雅黑" pitchFamily="34" charset="-122"/>
              <a:sym typeface="宋体" pitchFamily="2" charset="-122"/>
            </a:rPr>
            <a:t>软件测试进度</a:t>
          </a:r>
          <a:endParaRPr lang="zh-CN" altLang="en-US" sz="2000" b="1" dirty="0">
            <a:solidFill>
              <a:schemeClr val="tx1"/>
            </a:solidFill>
            <a:latin typeface="微软雅黑" pitchFamily="34" charset="-122"/>
            <a:ea typeface="微软雅黑" pitchFamily="34" charset="-122"/>
          </a:endParaRPr>
        </a:p>
      </dgm:t>
    </dgm:pt>
    <dgm:pt modelId="{25E91AF4-5670-435C-B339-08DEB3DAD010}" type="parTrans" cxnId="{943A2DCB-D3EC-4BF7-8152-D51EDBEC6269}">
      <dgm:prSet/>
      <dgm:spPr/>
      <dgm:t>
        <a:bodyPr/>
        <a:lstStyle/>
        <a:p>
          <a:endParaRPr lang="zh-CN" altLang="en-US"/>
        </a:p>
      </dgm:t>
    </dgm:pt>
    <dgm:pt modelId="{E2229840-12B0-4FD7-B34E-864C02EFEFF7}" type="sibTrans" cxnId="{943A2DCB-D3EC-4BF7-8152-D51EDBEC6269}">
      <dgm:prSet/>
      <dgm:spPr/>
      <dgm:t>
        <a:bodyPr/>
        <a:lstStyle/>
        <a:p>
          <a:endParaRPr lang="zh-CN" altLang="en-US"/>
        </a:p>
      </dgm:t>
    </dgm:pt>
    <dgm:pt modelId="{9A947F3B-92DE-40E8-AECD-F49B1EE7693D}">
      <dgm:prSet phldrT="[文本]" custT="1"/>
      <dgm:spPr/>
      <dgm:t>
        <a:bodyPr/>
        <a:lstStyle/>
        <a:p>
          <a:r>
            <a:rPr lang="zh-CN" altLang="en-US" sz="2000" b="1" dirty="0" smtClean="0">
              <a:solidFill>
                <a:schemeClr val="tx1"/>
              </a:solidFill>
              <a:latin typeface="微软雅黑" pitchFamily="34" charset="-122"/>
              <a:ea typeface="微软雅黑" pitchFamily="34" charset="-122"/>
              <a:sym typeface="宋体" pitchFamily="2" charset="-122"/>
            </a:rPr>
            <a:t>测试覆盖度</a:t>
          </a:r>
          <a:endParaRPr lang="zh-CN" altLang="en-US" sz="2000" b="1" dirty="0">
            <a:solidFill>
              <a:schemeClr val="tx1"/>
            </a:solidFill>
            <a:latin typeface="微软雅黑" pitchFamily="34" charset="-122"/>
            <a:ea typeface="微软雅黑" pitchFamily="34" charset="-122"/>
          </a:endParaRPr>
        </a:p>
      </dgm:t>
    </dgm:pt>
    <dgm:pt modelId="{6903D07B-CEE6-4FB8-8152-49D6C860D881}" type="parTrans" cxnId="{88AFE101-ADD3-4037-9E1E-CA25A42769EA}">
      <dgm:prSet/>
      <dgm:spPr/>
      <dgm:t>
        <a:bodyPr/>
        <a:lstStyle/>
        <a:p>
          <a:endParaRPr lang="zh-CN" altLang="en-US"/>
        </a:p>
      </dgm:t>
    </dgm:pt>
    <dgm:pt modelId="{BB3CF0B6-8323-4780-964A-9051850B05E2}" type="sibTrans" cxnId="{88AFE101-ADD3-4037-9E1E-CA25A42769EA}">
      <dgm:prSet/>
      <dgm:spPr/>
      <dgm:t>
        <a:bodyPr/>
        <a:lstStyle/>
        <a:p>
          <a:endParaRPr lang="zh-CN" altLang="en-US"/>
        </a:p>
      </dgm:t>
    </dgm:pt>
    <dgm:pt modelId="{A1A96390-47C8-46A4-910E-520AB03D6C10}">
      <dgm:prSet phldrT="[文本]" custT="1"/>
      <dgm:spPr/>
      <dgm:t>
        <a:bodyPr/>
        <a:lstStyle/>
        <a:p>
          <a:r>
            <a:rPr lang="zh-CN" altLang="en-US" sz="2000" b="1" dirty="0" smtClean="0">
              <a:solidFill>
                <a:schemeClr val="tx1"/>
              </a:solidFill>
              <a:latin typeface="微软雅黑" pitchFamily="34" charset="-122"/>
              <a:ea typeface="微软雅黑" pitchFamily="34" charset="-122"/>
              <a:sym typeface="宋体" pitchFamily="2" charset="-122"/>
            </a:rPr>
            <a:t>测试缺陷出现 </a:t>
          </a:r>
          <a:r>
            <a:rPr lang="en-US" altLang="zh-CN" sz="2000" b="1" dirty="0" smtClean="0">
              <a:solidFill>
                <a:schemeClr val="tx1"/>
              </a:solidFill>
              <a:latin typeface="微软雅黑" pitchFamily="34" charset="-122"/>
              <a:ea typeface="微软雅黑" pitchFamily="34" charset="-122"/>
              <a:sym typeface="宋体" pitchFamily="2" charset="-122"/>
            </a:rPr>
            <a:t>/ </a:t>
          </a:r>
        </a:p>
        <a:p>
          <a:r>
            <a:rPr lang="zh-CN" altLang="en-US" sz="2000" b="1" dirty="0" smtClean="0">
              <a:solidFill>
                <a:schemeClr val="tx1"/>
              </a:solidFill>
              <a:latin typeface="微软雅黑" pitchFamily="34" charset="-122"/>
              <a:ea typeface="微软雅黑" pitchFamily="34" charset="-122"/>
              <a:sym typeface="宋体" pitchFamily="2" charset="-122"/>
            </a:rPr>
            <a:t>到达曲线</a:t>
          </a:r>
          <a:endParaRPr lang="zh-CN" altLang="en-US" sz="2000" b="1" dirty="0">
            <a:solidFill>
              <a:schemeClr val="tx1"/>
            </a:solidFill>
            <a:latin typeface="微软雅黑" pitchFamily="34" charset="-122"/>
            <a:ea typeface="微软雅黑" pitchFamily="34" charset="-122"/>
          </a:endParaRPr>
        </a:p>
      </dgm:t>
    </dgm:pt>
    <dgm:pt modelId="{E31E507E-B63B-40A7-BEBD-688661D10FC5}" type="parTrans" cxnId="{1CE87522-170F-4E21-B137-8A52A180C8F9}">
      <dgm:prSet/>
      <dgm:spPr/>
      <dgm:t>
        <a:bodyPr/>
        <a:lstStyle/>
        <a:p>
          <a:endParaRPr lang="zh-CN" altLang="en-US"/>
        </a:p>
      </dgm:t>
    </dgm:pt>
    <dgm:pt modelId="{BC21BFFB-110D-4367-A8E5-14471201CA7A}" type="sibTrans" cxnId="{1CE87522-170F-4E21-B137-8A52A180C8F9}">
      <dgm:prSet/>
      <dgm:spPr/>
      <dgm:t>
        <a:bodyPr/>
        <a:lstStyle/>
        <a:p>
          <a:endParaRPr lang="zh-CN" altLang="en-US"/>
        </a:p>
      </dgm:t>
    </dgm:pt>
    <dgm:pt modelId="{226A19A2-B143-4E1E-A892-55D617541CE3}">
      <dgm:prSet phldrT="[文本]" custT="1"/>
      <dgm:spPr/>
      <dgm:t>
        <a:bodyPr/>
        <a:lstStyle/>
        <a:p>
          <a:r>
            <a:rPr lang="zh-CN" altLang="en-US" sz="2000" b="1" dirty="0" smtClean="0">
              <a:solidFill>
                <a:schemeClr val="tx1"/>
              </a:solidFill>
              <a:latin typeface="微软雅黑" pitchFamily="34" charset="-122"/>
              <a:ea typeface="微软雅黑" pitchFamily="34" charset="-122"/>
              <a:sym typeface="宋体" pitchFamily="2" charset="-122"/>
            </a:rPr>
            <a:t>测试缺陷累积曲线</a:t>
          </a:r>
          <a:endParaRPr lang="zh-CN" altLang="en-US" sz="2000" b="1" dirty="0">
            <a:solidFill>
              <a:schemeClr val="tx1"/>
            </a:solidFill>
            <a:latin typeface="微软雅黑" pitchFamily="34" charset="-122"/>
            <a:ea typeface="微软雅黑" pitchFamily="34" charset="-122"/>
          </a:endParaRPr>
        </a:p>
      </dgm:t>
    </dgm:pt>
    <dgm:pt modelId="{62DD17B5-7F0A-4123-80A7-A4A4DBB4449A}" type="parTrans" cxnId="{14EFF1B2-81F6-426F-8E89-84A72CF51276}">
      <dgm:prSet/>
      <dgm:spPr/>
      <dgm:t>
        <a:bodyPr/>
        <a:lstStyle/>
        <a:p>
          <a:endParaRPr lang="zh-CN" altLang="en-US"/>
        </a:p>
      </dgm:t>
    </dgm:pt>
    <dgm:pt modelId="{1E93D309-878B-4E0B-94E2-46D68A2582C4}" type="sibTrans" cxnId="{14EFF1B2-81F6-426F-8E89-84A72CF51276}">
      <dgm:prSet/>
      <dgm:spPr/>
      <dgm:t>
        <a:bodyPr/>
        <a:lstStyle/>
        <a:p>
          <a:endParaRPr lang="zh-CN" altLang="en-US"/>
        </a:p>
      </dgm:t>
    </dgm:pt>
    <dgm:pt modelId="{8FCB8029-6AD1-4E2E-9149-EA70B4858457}">
      <dgm:prSet phldrT="[文本]" custT="1"/>
      <dgm:spPr/>
      <dgm:t>
        <a:bodyPr/>
        <a:lstStyle/>
        <a:p>
          <a:r>
            <a:rPr lang="zh-CN" altLang="en-US" sz="2000" b="1" dirty="0" smtClean="0">
              <a:solidFill>
                <a:schemeClr val="tx1"/>
              </a:solidFill>
              <a:latin typeface="微软雅黑" pitchFamily="34" charset="-122"/>
              <a:ea typeface="微软雅黑" pitchFamily="34" charset="-122"/>
              <a:sym typeface="宋体" pitchFamily="2" charset="-122"/>
            </a:rPr>
            <a:t>测试效率</a:t>
          </a:r>
          <a:endParaRPr lang="zh-CN" altLang="en-US" sz="2000" b="1" dirty="0">
            <a:solidFill>
              <a:schemeClr val="tx1"/>
            </a:solidFill>
            <a:latin typeface="微软雅黑" pitchFamily="34" charset="-122"/>
            <a:ea typeface="微软雅黑" pitchFamily="34" charset="-122"/>
          </a:endParaRPr>
        </a:p>
      </dgm:t>
    </dgm:pt>
    <dgm:pt modelId="{CE63CC50-EA8B-430D-94AB-43D1A5F2F0F5}" type="parTrans" cxnId="{44613CA7-C91A-44F0-A9E8-054DE895E12F}">
      <dgm:prSet/>
      <dgm:spPr/>
      <dgm:t>
        <a:bodyPr/>
        <a:lstStyle/>
        <a:p>
          <a:endParaRPr lang="zh-CN" altLang="en-US"/>
        </a:p>
      </dgm:t>
    </dgm:pt>
    <dgm:pt modelId="{4D49F942-BF89-4032-8A6E-199811228976}" type="sibTrans" cxnId="{44613CA7-C91A-44F0-A9E8-054DE895E12F}">
      <dgm:prSet/>
      <dgm:spPr/>
      <dgm:t>
        <a:bodyPr/>
        <a:lstStyle/>
        <a:p>
          <a:endParaRPr lang="zh-CN" altLang="en-US"/>
        </a:p>
      </dgm:t>
    </dgm:pt>
    <dgm:pt modelId="{706AA443-AF82-4767-8B02-D5A2EFB46E71}">
      <dgm:prSet phldrT="[文本]" custT="1"/>
      <dgm:spPr/>
      <dgm:t>
        <a:bodyPr/>
        <a:lstStyle/>
        <a:p>
          <a:r>
            <a:rPr lang="en-US" altLang="zh-CN" sz="2000" b="1" dirty="0" smtClean="0">
              <a:solidFill>
                <a:schemeClr val="tx1"/>
              </a:solidFill>
              <a:latin typeface="微软雅黑" pitchFamily="34" charset="-122"/>
              <a:ea typeface="微软雅黑" pitchFamily="34" charset="-122"/>
            </a:rPr>
            <a:t>……</a:t>
          </a:r>
          <a:endParaRPr lang="zh-CN" altLang="en-US" sz="2000" b="1" dirty="0">
            <a:solidFill>
              <a:schemeClr val="tx1"/>
            </a:solidFill>
            <a:latin typeface="微软雅黑" pitchFamily="34" charset="-122"/>
            <a:ea typeface="微软雅黑" pitchFamily="34" charset="-122"/>
          </a:endParaRPr>
        </a:p>
      </dgm:t>
    </dgm:pt>
    <dgm:pt modelId="{4C281742-B29A-462A-8409-8967482F3AE6}" type="parTrans" cxnId="{8F0EE5F1-3039-44A9-A4D0-DDA3A026ABCE}">
      <dgm:prSet/>
      <dgm:spPr/>
      <dgm:t>
        <a:bodyPr/>
        <a:lstStyle/>
        <a:p>
          <a:endParaRPr lang="zh-CN" altLang="en-US"/>
        </a:p>
      </dgm:t>
    </dgm:pt>
    <dgm:pt modelId="{38DA114C-B700-46A8-9F2A-68EAEBA8E205}" type="sibTrans" cxnId="{8F0EE5F1-3039-44A9-A4D0-DDA3A026ABCE}">
      <dgm:prSet/>
      <dgm:spPr/>
      <dgm:t>
        <a:bodyPr/>
        <a:lstStyle/>
        <a:p>
          <a:endParaRPr lang="zh-CN" altLang="en-US"/>
        </a:p>
      </dgm:t>
    </dgm:pt>
    <dgm:pt modelId="{77297BA8-6622-4006-AF56-BB39F2EF0C6B}" type="pres">
      <dgm:prSet presAssocID="{ACA05F60-1E67-4DF5-9151-9A3E41ADDB84}" presName="diagram" presStyleCnt="0">
        <dgm:presLayoutVars>
          <dgm:dir/>
          <dgm:resizeHandles val="exact"/>
        </dgm:presLayoutVars>
      </dgm:prSet>
      <dgm:spPr/>
      <dgm:t>
        <a:bodyPr/>
        <a:lstStyle/>
        <a:p>
          <a:endParaRPr lang="zh-CN" altLang="en-US"/>
        </a:p>
      </dgm:t>
    </dgm:pt>
    <dgm:pt modelId="{7ADEBE6F-EE5E-44E0-AD2B-1B813CF14CB1}" type="pres">
      <dgm:prSet presAssocID="{37BD4E8C-CDD2-48CB-A4BC-8DB6A1A0F4A0}" presName="node" presStyleLbl="node1" presStyleIdx="0" presStyleCnt="6">
        <dgm:presLayoutVars>
          <dgm:bulletEnabled val="1"/>
        </dgm:presLayoutVars>
      </dgm:prSet>
      <dgm:spPr/>
      <dgm:t>
        <a:bodyPr/>
        <a:lstStyle/>
        <a:p>
          <a:endParaRPr lang="zh-CN" altLang="en-US"/>
        </a:p>
      </dgm:t>
    </dgm:pt>
    <dgm:pt modelId="{B7A8E539-160E-42B6-A1B4-BA2E5D16AB41}" type="pres">
      <dgm:prSet presAssocID="{E2229840-12B0-4FD7-B34E-864C02EFEFF7}" presName="sibTrans" presStyleCnt="0"/>
      <dgm:spPr/>
    </dgm:pt>
    <dgm:pt modelId="{1A4F1B03-2B39-4BCF-8AD5-0EE2DDA9FB90}" type="pres">
      <dgm:prSet presAssocID="{9A947F3B-92DE-40E8-AECD-F49B1EE7693D}" presName="node" presStyleLbl="node1" presStyleIdx="1" presStyleCnt="6" custLinFactNeighborY="-1283">
        <dgm:presLayoutVars>
          <dgm:bulletEnabled val="1"/>
        </dgm:presLayoutVars>
      </dgm:prSet>
      <dgm:spPr/>
      <dgm:t>
        <a:bodyPr/>
        <a:lstStyle/>
        <a:p>
          <a:endParaRPr lang="zh-CN" altLang="en-US"/>
        </a:p>
      </dgm:t>
    </dgm:pt>
    <dgm:pt modelId="{B51E7F37-F685-4D54-A8DE-74D97B7C33C5}" type="pres">
      <dgm:prSet presAssocID="{BB3CF0B6-8323-4780-964A-9051850B05E2}" presName="sibTrans" presStyleCnt="0"/>
      <dgm:spPr/>
    </dgm:pt>
    <dgm:pt modelId="{3F9BD223-6505-4001-BC92-3E97376A0233}" type="pres">
      <dgm:prSet presAssocID="{A1A96390-47C8-46A4-910E-520AB03D6C10}" presName="node" presStyleLbl="node1" presStyleIdx="2" presStyleCnt="6">
        <dgm:presLayoutVars>
          <dgm:bulletEnabled val="1"/>
        </dgm:presLayoutVars>
      </dgm:prSet>
      <dgm:spPr/>
      <dgm:t>
        <a:bodyPr/>
        <a:lstStyle/>
        <a:p>
          <a:endParaRPr lang="zh-CN" altLang="en-US"/>
        </a:p>
      </dgm:t>
    </dgm:pt>
    <dgm:pt modelId="{241B9006-7EB9-405C-BCAB-7ED31315C444}" type="pres">
      <dgm:prSet presAssocID="{BC21BFFB-110D-4367-A8E5-14471201CA7A}" presName="sibTrans" presStyleCnt="0"/>
      <dgm:spPr/>
    </dgm:pt>
    <dgm:pt modelId="{79A5494E-8EB2-4F37-BB98-C57CCB122B77}" type="pres">
      <dgm:prSet presAssocID="{226A19A2-B143-4E1E-A892-55D617541CE3}" presName="node" presStyleLbl="node1" presStyleIdx="3" presStyleCnt="6">
        <dgm:presLayoutVars>
          <dgm:bulletEnabled val="1"/>
        </dgm:presLayoutVars>
      </dgm:prSet>
      <dgm:spPr/>
      <dgm:t>
        <a:bodyPr/>
        <a:lstStyle/>
        <a:p>
          <a:endParaRPr lang="zh-CN" altLang="en-US"/>
        </a:p>
      </dgm:t>
    </dgm:pt>
    <dgm:pt modelId="{12557E51-45AF-49E9-937A-5847AB1BA67B}" type="pres">
      <dgm:prSet presAssocID="{1E93D309-878B-4E0B-94E2-46D68A2582C4}" presName="sibTrans" presStyleCnt="0"/>
      <dgm:spPr/>
    </dgm:pt>
    <dgm:pt modelId="{3792FB6F-52F1-4ABB-B441-2BFB28C03EAA}" type="pres">
      <dgm:prSet presAssocID="{8FCB8029-6AD1-4E2E-9149-EA70B4858457}" presName="node" presStyleLbl="node1" presStyleIdx="4" presStyleCnt="6">
        <dgm:presLayoutVars>
          <dgm:bulletEnabled val="1"/>
        </dgm:presLayoutVars>
      </dgm:prSet>
      <dgm:spPr/>
      <dgm:t>
        <a:bodyPr/>
        <a:lstStyle/>
        <a:p>
          <a:endParaRPr lang="zh-CN" altLang="en-US"/>
        </a:p>
      </dgm:t>
    </dgm:pt>
    <dgm:pt modelId="{08C151C8-6E38-4E4B-A3AD-7E5EB11334BE}" type="pres">
      <dgm:prSet presAssocID="{4D49F942-BF89-4032-8A6E-199811228976}" presName="sibTrans" presStyleCnt="0"/>
      <dgm:spPr/>
    </dgm:pt>
    <dgm:pt modelId="{81A20DE4-02F4-44FB-AF70-0B4317369319}" type="pres">
      <dgm:prSet presAssocID="{706AA443-AF82-4767-8B02-D5A2EFB46E71}" presName="node" presStyleLbl="node1" presStyleIdx="5" presStyleCnt="6">
        <dgm:presLayoutVars>
          <dgm:bulletEnabled val="1"/>
        </dgm:presLayoutVars>
      </dgm:prSet>
      <dgm:spPr/>
      <dgm:t>
        <a:bodyPr/>
        <a:lstStyle/>
        <a:p>
          <a:endParaRPr lang="zh-CN" altLang="en-US"/>
        </a:p>
      </dgm:t>
    </dgm:pt>
  </dgm:ptLst>
  <dgm:cxnLst>
    <dgm:cxn modelId="{F9A9610A-B267-45C0-A93E-06E3173C09C9}" type="presOf" srcId="{9A947F3B-92DE-40E8-AECD-F49B1EE7693D}" destId="{1A4F1B03-2B39-4BCF-8AD5-0EE2DDA9FB90}" srcOrd="0" destOrd="0" presId="urn:microsoft.com/office/officeart/2005/8/layout/default#3"/>
    <dgm:cxn modelId="{2AE13BF7-B44E-4151-80E5-550FD3BBB38B}" type="presOf" srcId="{8FCB8029-6AD1-4E2E-9149-EA70B4858457}" destId="{3792FB6F-52F1-4ABB-B441-2BFB28C03EAA}" srcOrd="0" destOrd="0" presId="urn:microsoft.com/office/officeart/2005/8/layout/default#3"/>
    <dgm:cxn modelId="{3815D4A0-0B21-4B0E-A93D-1133E9B438F5}" type="presOf" srcId="{706AA443-AF82-4767-8B02-D5A2EFB46E71}" destId="{81A20DE4-02F4-44FB-AF70-0B4317369319}" srcOrd="0" destOrd="0" presId="urn:microsoft.com/office/officeart/2005/8/layout/default#3"/>
    <dgm:cxn modelId="{14EFF1B2-81F6-426F-8E89-84A72CF51276}" srcId="{ACA05F60-1E67-4DF5-9151-9A3E41ADDB84}" destId="{226A19A2-B143-4E1E-A892-55D617541CE3}" srcOrd="3" destOrd="0" parTransId="{62DD17B5-7F0A-4123-80A7-A4A4DBB4449A}" sibTransId="{1E93D309-878B-4E0B-94E2-46D68A2582C4}"/>
    <dgm:cxn modelId="{44613CA7-C91A-44F0-A9E8-054DE895E12F}" srcId="{ACA05F60-1E67-4DF5-9151-9A3E41ADDB84}" destId="{8FCB8029-6AD1-4E2E-9149-EA70B4858457}" srcOrd="4" destOrd="0" parTransId="{CE63CC50-EA8B-430D-94AB-43D1A5F2F0F5}" sibTransId="{4D49F942-BF89-4032-8A6E-199811228976}"/>
    <dgm:cxn modelId="{943A2DCB-D3EC-4BF7-8152-D51EDBEC6269}" srcId="{ACA05F60-1E67-4DF5-9151-9A3E41ADDB84}" destId="{37BD4E8C-CDD2-48CB-A4BC-8DB6A1A0F4A0}" srcOrd="0" destOrd="0" parTransId="{25E91AF4-5670-435C-B339-08DEB3DAD010}" sibTransId="{E2229840-12B0-4FD7-B34E-864C02EFEFF7}"/>
    <dgm:cxn modelId="{C2E11169-E0D7-4AB1-A0AD-43C41385AF03}" type="presOf" srcId="{37BD4E8C-CDD2-48CB-A4BC-8DB6A1A0F4A0}" destId="{7ADEBE6F-EE5E-44E0-AD2B-1B813CF14CB1}" srcOrd="0" destOrd="0" presId="urn:microsoft.com/office/officeart/2005/8/layout/default#3"/>
    <dgm:cxn modelId="{041CAFCF-990F-452B-9221-30454E01CC0E}" type="presOf" srcId="{A1A96390-47C8-46A4-910E-520AB03D6C10}" destId="{3F9BD223-6505-4001-BC92-3E97376A0233}" srcOrd="0" destOrd="0" presId="urn:microsoft.com/office/officeart/2005/8/layout/default#3"/>
    <dgm:cxn modelId="{88AFE101-ADD3-4037-9E1E-CA25A42769EA}" srcId="{ACA05F60-1E67-4DF5-9151-9A3E41ADDB84}" destId="{9A947F3B-92DE-40E8-AECD-F49B1EE7693D}" srcOrd="1" destOrd="0" parTransId="{6903D07B-CEE6-4FB8-8152-49D6C860D881}" sibTransId="{BB3CF0B6-8323-4780-964A-9051850B05E2}"/>
    <dgm:cxn modelId="{8F0EE5F1-3039-44A9-A4D0-DDA3A026ABCE}" srcId="{ACA05F60-1E67-4DF5-9151-9A3E41ADDB84}" destId="{706AA443-AF82-4767-8B02-D5A2EFB46E71}" srcOrd="5" destOrd="0" parTransId="{4C281742-B29A-462A-8409-8967482F3AE6}" sibTransId="{38DA114C-B700-46A8-9F2A-68EAEBA8E205}"/>
    <dgm:cxn modelId="{1CE87522-170F-4E21-B137-8A52A180C8F9}" srcId="{ACA05F60-1E67-4DF5-9151-9A3E41ADDB84}" destId="{A1A96390-47C8-46A4-910E-520AB03D6C10}" srcOrd="2" destOrd="0" parTransId="{E31E507E-B63B-40A7-BEBD-688661D10FC5}" sibTransId="{BC21BFFB-110D-4367-A8E5-14471201CA7A}"/>
    <dgm:cxn modelId="{BEDDEF20-D089-4DB8-AA3E-B1CFAB8BF266}" type="presOf" srcId="{226A19A2-B143-4E1E-A892-55D617541CE3}" destId="{79A5494E-8EB2-4F37-BB98-C57CCB122B77}" srcOrd="0" destOrd="0" presId="urn:microsoft.com/office/officeart/2005/8/layout/default#3"/>
    <dgm:cxn modelId="{884EACD8-305C-4114-BD8F-A2E2A757F96A}" type="presOf" srcId="{ACA05F60-1E67-4DF5-9151-9A3E41ADDB84}" destId="{77297BA8-6622-4006-AF56-BB39F2EF0C6B}" srcOrd="0" destOrd="0" presId="urn:microsoft.com/office/officeart/2005/8/layout/default#3"/>
    <dgm:cxn modelId="{3CA10351-A7BB-485B-9E85-0792644B6164}" type="presParOf" srcId="{77297BA8-6622-4006-AF56-BB39F2EF0C6B}" destId="{7ADEBE6F-EE5E-44E0-AD2B-1B813CF14CB1}" srcOrd="0" destOrd="0" presId="urn:microsoft.com/office/officeart/2005/8/layout/default#3"/>
    <dgm:cxn modelId="{FB9307EE-0452-45FD-91E5-45611EB85A26}" type="presParOf" srcId="{77297BA8-6622-4006-AF56-BB39F2EF0C6B}" destId="{B7A8E539-160E-42B6-A1B4-BA2E5D16AB41}" srcOrd="1" destOrd="0" presId="urn:microsoft.com/office/officeart/2005/8/layout/default#3"/>
    <dgm:cxn modelId="{C46F2180-70EA-4D2E-81AD-6C21668EA2D5}" type="presParOf" srcId="{77297BA8-6622-4006-AF56-BB39F2EF0C6B}" destId="{1A4F1B03-2B39-4BCF-8AD5-0EE2DDA9FB90}" srcOrd="2" destOrd="0" presId="urn:microsoft.com/office/officeart/2005/8/layout/default#3"/>
    <dgm:cxn modelId="{2AB8ADA7-F116-4170-80A2-D97E88FFD2D8}" type="presParOf" srcId="{77297BA8-6622-4006-AF56-BB39F2EF0C6B}" destId="{B51E7F37-F685-4D54-A8DE-74D97B7C33C5}" srcOrd="3" destOrd="0" presId="urn:microsoft.com/office/officeart/2005/8/layout/default#3"/>
    <dgm:cxn modelId="{CDB80D9E-0152-4CE3-BD23-9F1C77E77CF6}" type="presParOf" srcId="{77297BA8-6622-4006-AF56-BB39F2EF0C6B}" destId="{3F9BD223-6505-4001-BC92-3E97376A0233}" srcOrd="4" destOrd="0" presId="urn:microsoft.com/office/officeart/2005/8/layout/default#3"/>
    <dgm:cxn modelId="{7775FCCD-AD07-4B12-9084-F431A3382F0F}" type="presParOf" srcId="{77297BA8-6622-4006-AF56-BB39F2EF0C6B}" destId="{241B9006-7EB9-405C-BCAB-7ED31315C444}" srcOrd="5" destOrd="0" presId="urn:microsoft.com/office/officeart/2005/8/layout/default#3"/>
    <dgm:cxn modelId="{52BDB2FD-D664-4C86-AE4D-6E6D8A52EFB3}" type="presParOf" srcId="{77297BA8-6622-4006-AF56-BB39F2EF0C6B}" destId="{79A5494E-8EB2-4F37-BB98-C57CCB122B77}" srcOrd="6" destOrd="0" presId="urn:microsoft.com/office/officeart/2005/8/layout/default#3"/>
    <dgm:cxn modelId="{8170C2AB-919A-4AF8-80AE-B3541EA50617}" type="presParOf" srcId="{77297BA8-6622-4006-AF56-BB39F2EF0C6B}" destId="{12557E51-45AF-49E9-937A-5847AB1BA67B}" srcOrd="7" destOrd="0" presId="urn:microsoft.com/office/officeart/2005/8/layout/default#3"/>
    <dgm:cxn modelId="{3FD2DE65-4C8D-4345-87EF-46FD93A1EABF}" type="presParOf" srcId="{77297BA8-6622-4006-AF56-BB39F2EF0C6B}" destId="{3792FB6F-52F1-4ABB-B441-2BFB28C03EAA}" srcOrd="8" destOrd="0" presId="urn:microsoft.com/office/officeart/2005/8/layout/default#3"/>
    <dgm:cxn modelId="{D6AADCDD-851E-49B1-ADCA-96530B452237}" type="presParOf" srcId="{77297BA8-6622-4006-AF56-BB39F2EF0C6B}" destId="{08C151C8-6E38-4E4B-A3AD-7E5EB11334BE}" srcOrd="9" destOrd="0" presId="urn:microsoft.com/office/officeart/2005/8/layout/default#3"/>
    <dgm:cxn modelId="{33FA52AC-AE9D-45AB-B822-A7E570B3198F}" type="presParOf" srcId="{77297BA8-6622-4006-AF56-BB39F2EF0C6B}" destId="{81A20DE4-02F4-44FB-AF70-0B4317369319}" srcOrd="1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EBE6F-EE5E-44E0-AD2B-1B813CF14CB1}">
      <dsp:nvSpPr>
        <dsp:cNvPr id="0" name=""/>
        <dsp:cNvSpPr/>
      </dsp:nvSpPr>
      <dsp:spPr>
        <a:xfrm>
          <a:off x="916483" y="1984"/>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sym typeface="宋体" pitchFamily="2" charset="-122"/>
            </a:rPr>
            <a:t>软件测试进度</a:t>
          </a:r>
          <a:endParaRPr lang="zh-CN" altLang="en-US" sz="2000" b="1" kern="1200" dirty="0">
            <a:solidFill>
              <a:schemeClr val="tx1"/>
            </a:solidFill>
            <a:latin typeface="微软雅黑" pitchFamily="34" charset="-122"/>
            <a:ea typeface="微软雅黑" pitchFamily="34" charset="-122"/>
          </a:endParaRPr>
        </a:p>
      </dsp:txBody>
      <dsp:txXfrm>
        <a:off x="916483" y="1984"/>
        <a:ext cx="2030015" cy="1218009"/>
      </dsp:txXfrm>
    </dsp:sp>
    <dsp:sp modelId="{1A4F1B03-2B39-4BCF-8AD5-0EE2DDA9FB90}">
      <dsp:nvSpPr>
        <dsp:cNvPr id="0" name=""/>
        <dsp:cNvSpPr/>
      </dsp:nvSpPr>
      <dsp:spPr>
        <a:xfrm>
          <a:off x="3149500" y="0"/>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sym typeface="宋体" pitchFamily="2" charset="-122"/>
            </a:rPr>
            <a:t>测试覆盖度</a:t>
          </a:r>
          <a:endParaRPr lang="zh-CN" altLang="en-US" sz="2000" b="1" kern="1200" dirty="0">
            <a:solidFill>
              <a:schemeClr val="tx1"/>
            </a:solidFill>
            <a:latin typeface="微软雅黑" pitchFamily="34" charset="-122"/>
            <a:ea typeface="微软雅黑" pitchFamily="34" charset="-122"/>
          </a:endParaRPr>
        </a:p>
      </dsp:txBody>
      <dsp:txXfrm>
        <a:off x="3149500" y="0"/>
        <a:ext cx="2030015" cy="1218009"/>
      </dsp:txXfrm>
    </dsp:sp>
    <dsp:sp modelId="{3F9BD223-6505-4001-BC92-3E97376A0233}">
      <dsp:nvSpPr>
        <dsp:cNvPr id="0" name=""/>
        <dsp:cNvSpPr/>
      </dsp:nvSpPr>
      <dsp:spPr>
        <a:xfrm>
          <a:off x="916483" y="1422995"/>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sym typeface="宋体" pitchFamily="2" charset="-122"/>
            </a:rPr>
            <a:t>测试缺陷出现 </a:t>
          </a:r>
          <a:r>
            <a:rPr lang="en-US" altLang="zh-CN" sz="2000" b="1" kern="1200" dirty="0" smtClean="0">
              <a:solidFill>
                <a:schemeClr val="tx1"/>
              </a:solidFill>
              <a:latin typeface="微软雅黑" pitchFamily="34" charset="-122"/>
              <a:ea typeface="微软雅黑" pitchFamily="34" charset="-122"/>
              <a:sym typeface="宋体" pitchFamily="2" charset="-122"/>
            </a:rPr>
            <a:t>/ </a:t>
          </a:r>
        </a:p>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sym typeface="宋体" pitchFamily="2" charset="-122"/>
            </a:rPr>
            <a:t>到达曲线</a:t>
          </a:r>
          <a:endParaRPr lang="zh-CN" altLang="en-US" sz="2000" b="1" kern="1200" dirty="0">
            <a:solidFill>
              <a:schemeClr val="tx1"/>
            </a:solidFill>
            <a:latin typeface="微软雅黑" pitchFamily="34" charset="-122"/>
            <a:ea typeface="微软雅黑" pitchFamily="34" charset="-122"/>
          </a:endParaRPr>
        </a:p>
      </dsp:txBody>
      <dsp:txXfrm>
        <a:off x="916483" y="1422995"/>
        <a:ext cx="2030015" cy="1218009"/>
      </dsp:txXfrm>
    </dsp:sp>
    <dsp:sp modelId="{79A5494E-8EB2-4F37-BB98-C57CCB122B77}">
      <dsp:nvSpPr>
        <dsp:cNvPr id="0" name=""/>
        <dsp:cNvSpPr/>
      </dsp:nvSpPr>
      <dsp:spPr>
        <a:xfrm>
          <a:off x="3149500" y="1422995"/>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sym typeface="宋体" pitchFamily="2" charset="-122"/>
            </a:rPr>
            <a:t>测试缺陷累积曲线</a:t>
          </a:r>
          <a:endParaRPr lang="zh-CN" altLang="en-US" sz="2000" b="1" kern="1200" dirty="0">
            <a:solidFill>
              <a:schemeClr val="tx1"/>
            </a:solidFill>
            <a:latin typeface="微软雅黑" pitchFamily="34" charset="-122"/>
            <a:ea typeface="微软雅黑" pitchFamily="34" charset="-122"/>
          </a:endParaRPr>
        </a:p>
      </dsp:txBody>
      <dsp:txXfrm>
        <a:off x="3149500" y="1422995"/>
        <a:ext cx="2030015" cy="1218009"/>
      </dsp:txXfrm>
    </dsp:sp>
    <dsp:sp modelId="{3792FB6F-52F1-4ABB-B441-2BFB28C03EAA}">
      <dsp:nvSpPr>
        <dsp:cNvPr id="0" name=""/>
        <dsp:cNvSpPr/>
      </dsp:nvSpPr>
      <dsp:spPr>
        <a:xfrm>
          <a:off x="916483" y="2844006"/>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sym typeface="宋体" pitchFamily="2" charset="-122"/>
            </a:rPr>
            <a:t>测试效率</a:t>
          </a:r>
          <a:endParaRPr lang="zh-CN" altLang="en-US" sz="2000" b="1" kern="1200" dirty="0">
            <a:solidFill>
              <a:schemeClr val="tx1"/>
            </a:solidFill>
            <a:latin typeface="微软雅黑" pitchFamily="34" charset="-122"/>
            <a:ea typeface="微软雅黑" pitchFamily="34" charset="-122"/>
          </a:endParaRPr>
        </a:p>
      </dsp:txBody>
      <dsp:txXfrm>
        <a:off x="916483" y="2844006"/>
        <a:ext cx="2030015" cy="1218009"/>
      </dsp:txXfrm>
    </dsp:sp>
    <dsp:sp modelId="{81A20DE4-02F4-44FB-AF70-0B4317369319}">
      <dsp:nvSpPr>
        <dsp:cNvPr id="0" name=""/>
        <dsp:cNvSpPr/>
      </dsp:nvSpPr>
      <dsp:spPr>
        <a:xfrm>
          <a:off x="3149500" y="2844006"/>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tx1"/>
              </a:solidFill>
              <a:latin typeface="微软雅黑" pitchFamily="34" charset="-122"/>
              <a:ea typeface="微软雅黑" pitchFamily="34" charset="-122"/>
            </a:rPr>
            <a:t>……</a:t>
          </a:r>
          <a:endParaRPr lang="zh-CN" altLang="en-US" sz="2000" b="1" kern="1200" dirty="0">
            <a:solidFill>
              <a:schemeClr val="tx1"/>
            </a:solidFill>
            <a:latin typeface="微软雅黑" pitchFamily="34" charset="-122"/>
            <a:ea typeface="微软雅黑" pitchFamily="34" charset="-122"/>
          </a:endParaRPr>
        </a:p>
      </dsp:txBody>
      <dsp:txXfrm>
        <a:off x="3149500" y="2844006"/>
        <a:ext cx="203001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6/13/2017</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6/13/2017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694897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100" dirty="0" smtClean="0"/>
              <a:t>测试依赖于开发，容易被牵制。很多项目是没有文档或者是事后补充，测试更加无法开展。</a:t>
            </a:r>
          </a:p>
        </p:txBody>
      </p:sp>
      <p:sp>
        <p:nvSpPr>
          <p:cNvPr id="4" name="Slide Number Placeholder 3"/>
          <p:cNvSpPr>
            <a:spLocks noGrp="1"/>
          </p:cNvSpPr>
          <p:nvPr>
            <p:ph type="sldNum" sz="quarter" idx="10"/>
          </p:nvPr>
        </p:nvSpPr>
        <p:spPr/>
        <p:txBody>
          <a:bodyPr/>
          <a:lstStyle/>
          <a:p>
            <a:fld id="{DF653149-1FB5-4421-A3E7-535F6A2F3C92}" type="slidenum">
              <a:rPr lang="zh-CN" altLang="en-US" smtClean="0"/>
              <a:pPr/>
              <a:t>13</a:t>
            </a:fld>
            <a:endParaRPr lang="zh-CN" altLang="en-US"/>
          </a:p>
        </p:txBody>
      </p:sp>
    </p:spTree>
    <p:extLst>
      <p:ext uri="{BB962C8B-B14F-4D97-AF65-F5344CB8AC3E}">
        <p14:creationId xmlns:p14="http://schemas.microsoft.com/office/powerpoint/2010/main" val="252859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测试可以和开发的各个阶段交叉进行。严格划分阶段是理想状况，测试和开发一样也是不断触发、迭代、增量的。</a:t>
            </a:r>
            <a:endParaRPr lang="en-US" altLang="zh-CN" dirty="0" smtClean="0"/>
          </a:p>
          <a:p>
            <a:r>
              <a:rPr lang="en-US" altLang="zh-CN" dirty="0" smtClean="0"/>
              <a:t>H</a:t>
            </a:r>
            <a:r>
              <a:rPr lang="zh-CN" altLang="en-US" dirty="0" smtClean="0"/>
              <a:t>模型把测试独立出来，有独立的流程。只要测试条件成熟，测试准备完成，就能执行测试。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133756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第三方测试就要求独立进行。</a:t>
            </a:r>
            <a:r>
              <a:rPr lang="en-US" altLang="zh-CN" dirty="0" smtClean="0"/>
              <a:t>W</a:t>
            </a:r>
            <a:r>
              <a:rPr lang="zh-CN" altLang="en-US" dirty="0" smtClean="0"/>
              <a:t>模型的框架</a:t>
            </a:r>
            <a:r>
              <a:rPr lang="en-US" altLang="zh-CN" dirty="0" smtClean="0"/>
              <a:t>,</a:t>
            </a:r>
            <a:r>
              <a:rPr lang="zh-CN" altLang="en-US" dirty="0" smtClean="0"/>
              <a:t>运用</a:t>
            </a:r>
            <a:r>
              <a:rPr lang="en-US" altLang="zh-CN" dirty="0" smtClean="0"/>
              <a:t>H</a:t>
            </a:r>
            <a:r>
              <a:rPr lang="zh-CN" altLang="en-US" dirty="0" smtClean="0"/>
              <a:t>模型的思想，反复迭代，最终完成目标。</a:t>
            </a:r>
            <a:endParaRPr lang="en-US" altLang="zh-CN"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n-ea"/>
              </a:rPr>
              <a:t>软件测试是根据被测物的不同而分层次进行的，不同层次的测试活动可以是按照某个次序先后进行，</a:t>
            </a:r>
            <a:endParaRPr lang="en-US" altLang="zh-CN" dirty="0" smtClean="0">
              <a:latin typeface="+mn-ea"/>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n-ea"/>
              </a:rPr>
              <a:t>但也可能是重复的（各个测试阶段可以迭代，重复）</a:t>
            </a: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15</a:t>
            </a:fld>
            <a:endParaRPr lang="en-GB" dirty="0"/>
          </a:p>
        </p:txBody>
      </p:sp>
    </p:spTree>
    <p:extLst>
      <p:ext uri="{BB962C8B-B14F-4D97-AF65-F5344CB8AC3E}">
        <p14:creationId xmlns:p14="http://schemas.microsoft.com/office/powerpoint/2010/main" val="1635741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第三方测试就要求独立进行。</a:t>
            </a:r>
            <a:r>
              <a:rPr lang="en-US" altLang="zh-CN" dirty="0" smtClean="0"/>
              <a:t>W</a:t>
            </a:r>
            <a:r>
              <a:rPr lang="zh-CN" altLang="en-US" dirty="0" smtClean="0"/>
              <a:t>模型的框架</a:t>
            </a:r>
            <a:r>
              <a:rPr lang="en-US" altLang="zh-CN" dirty="0" smtClean="0"/>
              <a:t>,</a:t>
            </a:r>
            <a:r>
              <a:rPr lang="zh-CN" altLang="en-US" dirty="0" smtClean="0"/>
              <a:t>运用</a:t>
            </a:r>
            <a:r>
              <a:rPr lang="en-US" altLang="zh-CN" dirty="0" smtClean="0"/>
              <a:t>H</a:t>
            </a:r>
            <a:r>
              <a:rPr lang="zh-CN" altLang="en-US" dirty="0" smtClean="0"/>
              <a:t>模型的思想，反复迭代，最终完成目标。</a:t>
            </a:r>
            <a:endParaRPr lang="en-US" altLang="zh-CN"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n-ea"/>
              </a:rPr>
              <a:t>软件测试是根据被测物的不同而分层次进行的，不同层次的测试活动可以是按照某个次序先后进行，</a:t>
            </a:r>
            <a:endParaRPr lang="en-US" altLang="zh-CN" dirty="0" smtClean="0">
              <a:latin typeface="+mn-ea"/>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n-ea"/>
              </a:rPr>
              <a:t>但也可能是重复的。</a:t>
            </a: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16</a:t>
            </a:fld>
            <a:endParaRPr lang="en-GB" dirty="0"/>
          </a:p>
        </p:txBody>
      </p:sp>
    </p:spTree>
    <p:extLst>
      <p:ext uri="{BB962C8B-B14F-4D97-AF65-F5344CB8AC3E}">
        <p14:creationId xmlns:p14="http://schemas.microsoft.com/office/powerpoint/2010/main" val="4119785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怎么开始测试工作？</a:t>
            </a:r>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17</a:t>
            </a:fld>
            <a:endParaRPr lang="en-GB" dirty="0"/>
          </a:p>
        </p:txBody>
      </p:sp>
    </p:spTree>
    <p:extLst>
      <p:ext uri="{BB962C8B-B14F-4D97-AF65-F5344CB8AC3E}">
        <p14:creationId xmlns:p14="http://schemas.microsoft.com/office/powerpoint/2010/main" val="3745692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Tree>
    <p:extLst>
      <p:ext uri="{BB962C8B-B14F-4D97-AF65-F5344CB8AC3E}">
        <p14:creationId xmlns:p14="http://schemas.microsoft.com/office/powerpoint/2010/main" val="535376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19</a:t>
            </a:fld>
            <a:endParaRPr lang="en-GB" dirty="0"/>
          </a:p>
        </p:txBody>
      </p:sp>
    </p:spTree>
    <p:extLst>
      <p:ext uri="{BB962C8B-B14F-4D97-AF65-F5344CB8AC3E}">
        <p14:creationId xmlns:p14="http://schemas.microsoft.com/office/powerpoint/2010/main" val="3767261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测试为了保障软件质量，开发规模大、复杂度高，测试也变得负责和困难。有必要加强测试工作进行组织和管理，需要能度量，不能完全凭经验。通过数据来监控测试过程，有的放矢。软件测试过程度量技术用来帮助软件组织管理和改进测试过程。</a:t>
            </a:r>
          </a:p>
        </p:txBody>
      </p:sp>
      <p:sp>
        <p:nvSpPr>
          <p:cNvPr id="4" name="Slide Number Placeholder 3"/>
          <p:cNvSpPr>
            <a:spLocks noGrp="1"/>
          </p:cNvSpPr>
          <p:nvPr>
            <p:ph type="sldNum" sz="quarter" idx="10"/>
          </p:nvPr>
        </p:nvSpPr>
        <p:spPr/>
        <p:txBody>
          <a:bodyPr/>
          <a:lstStyle/>
          <a:p>
            <a:fld id="{DF653149-1FB5-4421-A3E7-535F6A2F3C92}" type="slidenum">
              <a:rPr lang="zh-CN" altLang="en-US" smtClean="0"/>
              <a:pPr/>
              <a:t>20</a:t>
            </a:fld>
            <a:endParaRPr lang="zh-CN" altLang="en-US"/>
          </a:p>
        </p:txBody>
      </p:sp>
    </p:spTree>
    <p:extLst>
      <p:ext uri="{BB962C8B-B14F-4D97-AF65-F5344CB8AC3E}">
        <p14:creationId xmlns:p14="http://schemas.microsoft.com/office/powerpoint/2010/main" val="427996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smtClean="0"/>
              <a:t>在实际工作中，还会用到验证不通过率、缺陷密度等指标</a:t>
            </a:r>
          </a:p>
          <a:p>
            <a:pPr lvl="1"/>
            <a:r>
              <a:rPr lang="zh-CN" altLang="en-US" dirty="0" smtClean="0"/>
              <a:t>收集这些数据目的是为了能对测试过程进行量化管理</a:t>
            </a:r>
          </a:p>
          <a:p>
            <a:pPr lvl="1"/>
            <a:r>
              <a:rPr lang="zh-CN" altLang="en-US" dirty="0" smtClean="0"/>
              <a:t>收集度量数据不是目的，通过对数据的分析、预防问题、对问题采取纠正措施，减少风险才是目的</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21</a:t>
            </a:fld>
            <a:endParaRPr lang="en-GB" dirty="0"/>
          </a:p>
        </p:txBody>
      </p:sp>
    </p:spTree>
    <p:extLst>
      <p:ext uri="{BB962C8B-B14F-4D97-AF65-F5344CB8AC3E}">
        <p14:creationId xmlns:p14="http://schemas.microsoft.com/office/powerpoint/2010/main" val="3672842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53149-1FB5-4421-A3E7-535F6A2F3C92}" type="slidenum">
              <a:rPr lang="zh-CN" altLang="en-US" smtClean="0"/>
              <a:pPr/>
              <a:t>22</a:t>
            </a:fld>
            <a:endParaRPr lang="zh-CN" altLang="en-US"/>
          </a:p>
        </p:txBody>
      </p:sp>
    </p:spTree>
    <p:extLst>
      <p:ext uri="{BB962C8B-B14F-4D97-AF65-F5344CB8AC3E}">
        <p14:creationId xmlns:p14="http://schemas.microsoft.com/office/powerpoint/2010/main" val="3935592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extLst>
      <p:ext uri="{BB962C8B-B14F-4D97-AF65-F5344CB8AC3E}">
        <p14:creationId xmlns:p14="http://schemas.microsoft.com/office/powerpoint/2010/main" val="3916315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lgn="l"/>
            <a:r>
              <a:rPr lang="zh-CN" altLang="en-US" dirty="0" smtClean="0"/>
              <a:t>需要一种软件开发过程框架工具来为开发团队建立一个清晰的，可重复执行的解决方案，以帮助团体成员按时完成项目各个阶段的工作。</a:t>
            </a:r>
            <a:endParaRPr lang="en-US" altLang="zh-CN" dirty="0" smtClean="0"/>
          </a:p>
          <a:p>
            <a:pPr marL="533400" indent="-533400" algn="l"/>
            <a:endParaRPr lang="en-US" altLang="zh-CN" dirty="0" smtClean="0"/>
          </a:p>
          <a:p>
            <a:pPr marL="533400" indent="-533400" algn="l"/>
            <a:r>
              <a:rPr lang="zh-CN" altLang="en-US" dirty="0" smtClean="0"/>
              <a:t>应用生命周期管理：</a:t>
            </a:r>
          </a:p>
          <a:p>
            <a:pPr marL="914400" lvl="1" indent="-457200" algn="l"/>
            <a:r>
              <a:rPr lang="zh-CN" altLang="en-US" dirty="0" smtClean="0"/>
              <a:t>增强企业的竞争能力</a:t>
            </a:r>
          </a:p>
          <a:p>
            <a:pPr marL="1295400" lvl="2" indent="-381000" algn="l"/>
            <a:r>
              <a:rPr lang="zh-CN" altLang="en-US" dirty="0" smtClean="0"/>
              <a:t>通过</a:t>
            </a:r>
            <a:r>
              <a:rPr lang="en-US" altLang="zh-CN" dirty="0" smtClean="0"/>
              <a:t>ALM</a:t>
            </a:r>
            <a:r>
              <a:rPr lang="zh-CN" altLang="en-US" dirty="0" smtClean="0"/>
              <a:t>的有效管理，可以帮助企业加快软件的开发速度，帮助企业快速推出新的服务模式。</a:t>
            </a:r>
          </a:p>
          <a:p>
            <a:pPr marL="914400" lvl="1" indent="-457200" algn="l"/>
            <a:r>
              <a:rPr lang="zh-CN" altLang="en-US" dirty="0" smtClean="0"/>
              <a:t>提高软件开发效率</a:t>
            </a:r>
          </a:p>
          <a:p>
            <a:pPr marL="1295400" lvl="2" indent="-381000" algn="l"/>
            <a:r>
              <a:rPr lang="en-US" altLang="zh-CN" dirty="0" smtClean="0"/>
              <a:t>ALM</a:t>
            </a:r>
            <a:r>
              <a:rPr lang="zh-CN" altLang="en-US" dirty="0" smtClean="0"/>
              <a:t>集成开发平台能有效地把各个环节集成起来，如果某处发生变化，其他相关环节都相应变化。</a:t>
            </a:r>
          </a:p>
          <a:p>
            <a:pPr marL="914400" lvl="1" indent="-457200" algn="l"/>
            <a:r>
              <a:rPr lang="zh-CN" altLang="en-US" dirty="0" smtClean="0"/>
              <a:t>管理和控制</a:t>
            </a:r>
          </a:p>
          <a:p>
            <a:pPr marL="1295400" lvl="2" indent="-381000" algn="l"/>
            <a:r>
              <a:rPr lang="zh-CN" altLang="en-US" dirty="0" smtClean="0"/>
              <a:t>通过</a:t>
            </a:r>
            <a:r>
              <a:rPr lang="en-US" altLang="zh-CN" dirty="0" smtClean="0"/>
              <a:t>ALM</a:t>
            </a:r>
            <a:r>
              <a:rPr lang="zh-CN" altLang="en-US" dirty="0" smtClean="0"/>
              <a:t>提供的信息，管理人员就能够看到实际的进展情况。</a:t>
            </a:r>
          </a:p>
        </p:txBody>
      </p:sp>
      <p:sp>
        <p:nvSpPr>
          <p:cNvPr id="4" name="Slide Number Placeholder 3"/>
          <p:cNvSpPr>
            <a:spLocks noGrp="1"/>
          </p:cNvSpPr>
          <p:nvPr>
            <p:ph type="sldNum" sz="quarter" idx="10"/>
          </p:nvPr>
        </p:nvSpPr>
        <p:spPr/>
        <p:txBody>
          <a:bodyPr/>
          <a:lstStyle/>
          <a:p>
            <a:fld id="{DF653149-1FB5-4421-A3E7-535F6A2F3C92}" type="slidenum">
              <a:rPr lang="zh-CN" altLang="en-US" smtClean="0"/>
              <a:pPr/>
              <a:t>23</a:t>
            </a:fld>
            <a:endParaRPr lang="zh-CN" altLang="en-US"/>
          </a:p>
        </p:txBody>
      </p:sp>
    </p:spTree>
    <p:extLst>
      <p:ext uri="{BB962C8B-B14F-4D97-AF65-F5344CB8AC3E}">
        <p14:creationId xmlns:p14="http://schemas.microsoft.com/office/powerpoint/2010/main" val="3371455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24</a:t>
            </a:fld>
            <a:endParaRPr lang="en-GB" dirty="0"/>
          </a:p>
        </p:txBody>
      </p:sp>
    </p:spTree>
    <p:extLst>
      <p:ext uri="{BB962C8B-B14F-4D97-AF65-F5344CB8AC3E}">
        <p14:creationId xmlns:p14="http://schemas.microsoft.com/office/powerpoint/2010/main" val="4278019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CMM</a:t>
            </a:r>
            <a:r>
              <a:rPr lang="zh-CN" altLang="en-US" dirty="0" smtClean="0"/>
              <a:t>后来发展为</a:t>
            </a:r>
            <a:r>
              <a:rPr lang="en-US" altLang="zh-CN" dirty="0" smtClean="0"/>
              <a:t>CMMI, </a:t>
            </a:r>
            <a:r>
              <a:rPr lang="zh-CN" altLang="en-US" dirty="0" smtClean="0"/>
              <a:t>国内许多软件公司已经通过</a:t>
            </a:r>
            <a:r>
              <a:rPr lang="en-US" altLang="zh-CN" dirty="0" smtClean="0"/>
              <a:t>CMMI5</a:t>
            </a:r>
            <a:r>
              <a:rPr lang="zh-CN" altLang="en-US" baseline="0" dirty="0" smtClean="0"/>
              <a:t>以上。比如华为，东软等。</a:t>
            </a:r>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25</a:t>
            </a:fld>
            <a:endParaRPr lang="en-GB" dirty="0"/>
          </a:p>
        </p:txBody>
      </p:sp>
    </p:spTree>
    <p:extLst>
      <p:ext uri="{BB962C8B-B14F-4D97-AF65-F5344CB8AC3E}">
        <p14:creationId xmlns:p14="http://schemas.microsoft.com/office/powerpoint/2010/main" val="4278019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26</a:t>
            </a:fld>
            <a:endParaRPr lang="en-GB" dirty="0"/>
          </a:p>
        </p:txBody>
      </p:sp>
    </p:spTree>
    <p:extLst>
      <p:ext uri="{BB962C8B-B14F-4D97-AF65-F5344CB8AC3E}">
        <p14:creationId xmlns:p14="http://schemas.microsoft.com/office/powerpoint/2010/main" val="4278019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lgn="l"/>
            <a:r>
              <a:rPr lang="zh-CN" altLang="en-US" dirty="0" smtClean="0"/>
              <a:t>需要一种软件开发过程框架工具来为开发团队建立一个清晰的，可重复执行的解决方案，以帮助团体成员按时完成项目各个阶段的工作。</a:t>
            </a:r>
            <a:endParaRPr lang="en-US" altLang="zh-CN" dirty="0" smtClean="0"/>
          </a:p>
          <a:p>
            <a:pPr marL="533400" indent="-533400" algn="l"/>
            <a:endParaRPr lang="en-US" altLang="zh-CN" dirty="0" smtClean="0"/>
          </a:p>
          <a:p>
            <a:pPr marL="533400" indent="-533400" algn="l"/>
            <a:r>
              <a:rPr lang="zh-CN" altLang="en-US" dirty="0" smtClean="0"/>
              <a:t>应用生命周期管理：</a:t>
            </a:r>
          </a:p>
          <a:p>
            <a:pPr marL="914400" lvl="1" indent="-457200" algn="l"/>
            <a:r>
              <a:rPr lang="zh-CN" altLang="en-US" dirty="0" smtClean="0"/>
              <a:t>增强企业的竞争能力</a:t>
            </a:r>
          </a:p>
          <a:p>
            <a:pPr marL="1295400" lvl="2" indent="-381000" algn="l"/>
            <a:r>
              <a:rPr lang="zh-CN" altLang="en-US" dirty="0" smtClean="0"/>
              <a:t>通过</a:t>
            </a:r>
            <a:r>
              <a:rPr lang="en-US" altLang="zh-CN" dirty="0" smtClean="0"/>
              <a:t>ALM</a:t>
            </a:r>
            <a:r>
              <a:rPr lang="zh-CN" altLang="en-US" dirty="0" smtClean="0"/>
              <a:t>的有效管理，可以帮助企业加快软件的开发速度，帮助企业快速推出新的服务模式。</a:t>
            </a:r>
          </a:p>
          <a:p>
            <a:pPr marL="914400" lvl="1" indent="-457200" algn="l"/>
            <a:r>
              <a:rPr lang="zh-CN" altLang="en-US" dirty="0" smtClean="0"/>
              <a:t>提高软件开发效率</a:t>
            </a:r>
          </a:p>
          <a:p>
            <a:pPr marL="1295400" lvl="2" indent="-381000" algn="l"/>
            <a:r>
              <a:rPr lang="en-US" altLang="zh-CN" dirty="0" smtClean="0"/>
              <a:t>ALM</a:t>
            </a:r>
            <a:r>
              <a:rPr lang="zh-CN" altLang="en-US" dirty="0" smtClean="0"/>
              <a:t>集成开发平台能有效地把各个环节集成起来，如果某处发生变化，其他相关环节都相应变化。</a:t>
            </a:r>
          </a:p>
          <a:p>
            <a:pPr marL="914400" lvl="1" indent="-457200" algn="l"/>
            <a:r>
              <a:rPr lang="zh-CN" altLang="en-US" dirty="0" smtClean="0"/>
              <a:t>管理和控制</a:t>
            </a:r>
          </a:p>
          <a:p>
            <a:pPr marL="1295400" lvl="2" indent="-381000" algn="l"/>
            <a:r>
              <a:rPr lang="zh-CN" altLang="en-US" dirty="0" smtClean="0"/>
              <a:t>通过</a:t>
            </a:r>
            <a:r>
              <a:rPr lang="en-US" altLang="zh-CN" dirty="0" smtClean="0"/>
              <a:t>ALM</a:t>
            </a:r>
            <a:r>
              <a:rPr lang="zh-CN" altLang="en-US" dirty="0" smtClean="0"/>
              <a:t>提供的信息，管理人员就能够看到实际的进展情况。</a:t>
            </a:r>
          </a:p>
        </p:txBody>
      </p:sp>
      <p:sp>
        <p:nvSpPr>
          <p:cNvPr id="4" name="Slide Number Placeholder 3"/>
          <p:cNvSpPr>
            <a:spLocks noGrp="1"/>
          </p:cNvSpPr>
          <p:nvPr>
            <p:ph type="sldNum" sz="quarter" idx="10"/>
          </p:nvPr>
        </p:nvSpPr>
        <p:spPr/>
        <p:txBody>
          <a:bodyPr/>
          <a:lstStyle/>
          <a:p>
            <a:fld id="{DF653149-1FB5-4421-A3E7-535F6A2F3C92}" type="slidenum">
              <a:rPr lang="zh-CN" altLang="en-US" smtClean="0"/>
              <a:pPr/>
              <a:t>27</a:t>
            </a:fld>
            <a:endParaRPr lang="zh-CN" altLang="en-US"/>
          </a:p>
        </p:txBody>
      </p:sp>
    </p:spTree>
    <p:extLst>
      <p:ext uri="{BB962C8B-B14F-4D97-AF65-F5344CB8AC3E}">
        <p14:creationId xmlns:p14="http://schemas.microsoft.com/office/powerpoint/2010/main" val="3371455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惠普推出的一款统一平台的应用生命周期管理系统，能自始至终跨项目和生命周期提供对应用生命周期产物的端到断追踪。</a:t>
            </a:r>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28</a:t>
            </a:fld>
            <a:endParaRPr lang="en-GB" dirty="0"/>
          </a:p>
        </p:txBody>
      </p:sp>
    </p:spTree>
    <p:extLst>
      <p:ext uri="{BB962C8B-B14F-4D97-AF65-F5344CB8AC3E}">
        <p14:creationId xmlns:p14="http://schemas.microsoft.com/office/powerpoint/2010/main" val="97144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惠普推出的一款统一平台的应用生命周期管理系统，能自始至终跨项目和生命周期提供对应用生命周期产物的端到断追踪。</a:t>
            </a:r>
          </a:p>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29</a:t>
            </a:fld>
            <a:endParaRPr lang="en-GB" dirty="0"/>
          </a:p>
        </p:txBody>
      </p:sp>
    </p:spTree>
    <p:extLst>
      <p:ext uri="{BB962C8B-B14F-4D97-AF65-F5344CB8AC3E}">
        <p14:creationId xmlns:p14="http://schemas.microsoft.com/office/powerpoint/2010/main" val="781313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31</a:t>
            </a:fld>
            <a:endParaRPr lang="en-GB" dirty="0"/>
          </a:p>
        </p:txBody>
      </p:sp>
    </p:spTree>
    <p:extLst>
      <p:ext uri="{BB962C8B-B14F-4D97-AF65-F5344CB8AC3E}">
        <p14:creationId xmlns:p14="http://schemas.microsoft.com/office/powerpoint/2010/main" val="155293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Lj0817</a:t>
            </a:r>
            <a:r>
              <a:rPr lang="zh-CN" altLang="en-US" dirty="0" smtClean="0"/>
              <a:t>：章节内容与</a:t>
            </a:r>
            <a:r>
              <a:rPr lang="en-US" altLang="zh-CN" dirty="0" smtClean="0"/>
              <a:t>3.1.1</a:t>
            </a:r>
            <a:r>
              <a:rPr lang="zh-CN" altLang="en-US" dirty="0" smtClean="0"/>
              <a:t>重复，可否合并？</a:t>
            </a:r>
            <a:endParaRPr lang="en-US" altLang="zh-CN" dirty="0" smtClean="0"/>
          </a:p>
          <a:p>
            <a:r>
              <a:rPr lang="zh-CN" altLang="en-US" dirty="0" smtClean="0"/>
              <a:t>本章</a:t>
            </a:r>
            <a:r>
              <a:rPr lang="en-US" altLang="zh-CN" dirty="0" smtClean="0"/>
              <a:t>6.1.1</a:t>
            </a:r>
            <a:r>
              <a:rPr lang="zh-CN" altLang="en-US" dirty="0" smtClean="0"/>
              <a:t>和</a:t>
            </a:r>
            <a:r>
              <a:rPr lang="en-US" altLang="zh-CN" dirty="0" smtClean="0"/>
              <a:t>6.1.2</a:t>
            </a:r>
            <a:r>
              <a:rPr lang="zh-CN" altLang="en-US" dirty="0" smtClean="0"/>
              <a:t>页，主要是提问，</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Tree>
    <p:extLst>
      <p:ext uri="{BB962C8B-B14F-4D97-AF65-F5344CB8AC3E}">
        <p14:creationId xmlns:p14="http://schemas.microsoft.com/office/powerpoint/2010/main" val="3263041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4</a:t>
            </a:fld>
            <a:endParaRPr lang="en-GB" dirty="0"/>
          </a:p>
        </p:txBody>
      </p:sp>
    </p:spTree>
    <p:extLst>
      <p:ext uri="{BB962C8B-B14F-4D97-AF65-F5344CB8AC3E}">
        <p14:creationId xmlns:p14="http://schemas.microsoft.com/office/powerpoint/2010/main" val="524671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开发模型有：瀑布、原型、增量、迭代、螺旋等，用来指导开发。对应的，测试也是个过程，就有输入输出流，有先后顺序，也能抽象出模型。而且不断演变的。</a:t>
            </a:r>
            <a:r>
              <a:rPr lang="en-US" altLang="zh-CN" dirty="0" smtClean="0"/>
              <a:t>80</a:t>
            </a:r>
            <a:r>
              <a:rPr lang="zh-CN" altLang="en-US" dirty="0" smtClean="0"/>
              <a:t>年代就有了</a:t>
            </a:r>
            <a:r>
              <a:rPr lang="en-US" altLang="zh-CN" dirty="0" smtClean="0"/>
              <a:t>V</a:t>
            </a:r>
            <a:r>
              <a:rPr lang="zh-CN" altLang="en-US" dirty="0" smtClean="0"/>
              <a:t>模型，一定程度的改进了开发的效率和效果。</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mtClean="0"/>
              <a:t>开发模型这里不再做细讲。</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95386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一般意义上的测试过程包括：测试需求的分析，测试计划的制定，设计、编写测试用例，开发测试工具，搭建测试环境，执行测试，测试评估等。不仅是测试程序代码，软件开发各个阶段的产出物都要测试。开发和测试是交互进行的，如果开发完成再测试，会违法测试尽早开始的宗旨，修复代价巨大。</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387053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HP Simplified"/>
                <a:ea typeface="+mn-ea"/>
                <a:cs typeface="HP Simplified"/>
              </a:rPr>
              <a:t>V</a:t>
            </a:r>
            <a:r>
              <a:rPr lang="zh-CN" altLang="en-US" sz="1200" b="0" i="0" kern="1200" dirty="0" smtClean="0">
                <a:solidFill>
                  <a:schemeClr val="tx1"/>
                </a:solidFill>
                <a:latin typeface="HP Simplified"/>
                <a:ea typeface="+mn-ea"/>
                <a:cs typeface="HP Simplified"/>
              </a:rPr>
              <a:t>模型</a:t>
            </a:r>
            <a:r>
              <a:rPr lang="en-US" altLang="zh-CN" sz="1200" b="0" i="0" kern="1200" dirty="0" smtClean="0">
                <a:solidFill>
                  <a:schemeClr val="tx1"/>
                </a:solidFill>
                <a:latin typeface="HP Simplified"/>
                <a:ea typeface="+mn-ea"/>
                <a:cs typeface="HP Simplified"/>
              </a:rPr>
              <a:t>:</a:t>
            </a: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HP Simplified"/>
                <a:ea typeface="+mn-ea"/>
                <a:cs typeface="HP Simplified"/>
              </a:rPr>
              <a:t>强调了在整个软件项目开发中需要经历的若干个测试级别，</a:t>
            </a:r>
            <a:r>
              <a:rPr lang="zh-CN" altLang="en-US" dirty="0" smtClean="0"/>
              <a:t>既有源代码和程序的验证和测试，又有系统级用户需求的验证，</a:t>
            </a:r>
            <a:r>
              <a:rPr lang="zh-CN" altLang="en-US" sz="1200" b="0" i="0" kern="1200" dirty="0" smtClean="0">
                <a:solidFill>
                  <a:schemeClr val="tx1"/>
                </a:solidFill>
                <a:latin typeface="HP Simplified"/>
                <a:ea typeface="+mn-ea"/>
                <a:cs typeface="HP Simplified"/>
              </a:rPr>
              <a:t>并与每一个开发级别对应；</a:t>
            </a:r>
            <a:endParaRPr lang="en-US" altLang="zh-CN" sz="1200" b="0" i="0" kern="1200" dirty="0" smtClean="0">
              <a:solidFill>
                <a:schemeClr val="tx1"/>
              </a:solidFill>
              <a:latin typeface="HP Simplified"/>
              <a:ea typeface="+mn-ea"/>
              <a:cs typeface="HP Simplified"/>
            </a:endParaRP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但局限在于：</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测试是在编码后，仅仅是测试程序，需求分析、设计阶段存在的问题，只能在后期的系统和验收测试才能发现。</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更易引起对测试的误区，导致大多认为测试不重要。测试要尽早开展。</a:t>
            </a:r>
            <a:endParaRPr lang="en-US" altLang="zh-CN" dirty="0" smtClean="0"/>
          </a:p>
        </p:txBody>
      </p:sp>
      <p:sp>
        <p:nvSpPr>
          <p:cNvPr id="4" name="灯片编号占位符 3"/>
          <p:cNvSpPr>
            <a:spLocks noGrp="1"/>
          </p:cNvSpPr>
          <p:nvPr>
            <p:ph type="sldNum" sz="quarter" idx="10"/>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362391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Lj0817::</a:t>
            </a:r>
            <a:r>
              <a:rPr lang="zh-CN" altLang="en-US" dirty="0" smtClean="0"/>
              <a:t>需要强调验证与确认的差别：</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验证（</a:t>
            </a:r>
            <a:r>
              <a:rPr lang="en-US" altLang="zh-CN" dirty="0" smtClean="0"/>
              <a:t>verification)</a:t>
            </a:r>
            <a:r>
              <a:rPr lang="zh-CN" altLang="en-US" dirty="0" smtClean="0"/>
              <a:t>的目的是确保产出物符合用户要求，强调过程，从开发方角度；确认</a:t>
            </a:r>
            <a:r>
              <a:rPr lang="en-US" altLang="zh-CN" dirty="0" smtClean="0"/>
              <a:t>(validation)</a:t>
            </a:r>
            <a:r>
              <a:rPr lang="zh-CN" altLang="en-US" dirty="0" smtClean="0"/>
              <a:t>的目的是证明产出物符合用户要求，强调结果，从用户方角度；换言之，验证确保「你把事做对了，在正确的开发软件」，而确认确保「你做了对的事，开发了正确的软件」</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符合测试伴随着整个软件开发周期，不只是程序，还要测需求、功能、设计等。一旦有文档提供，就要及时确定测试条件、编写测试案例等。比如需求规格说明书出来后，就要确定高级别的测试用例，概要设计完成后，就要确定测试条件，查找设计缺陷。</a:t>
            </a:r>
          </a:p>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11</a:t>
            </a:fld>
            <a:endParaRPr lang="en-GB" dirty="0"/>
          </a:p>
        </p:txBody>
      </p:sp>
    </p:spTree>
    <p:extLst>
      <p:ext uri="{BB962C8B-B14F-4D97-AF65-F5344CB8AC3E}">
        <p14:creationId xmlns:p14="http://schemas.microsoft.com/office/powerpoint/2010/main" val="338587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effectLst/>
              </a:rPr>
              <a:t>V&amp;V</a:t>
            </a:r>
            <a:r>
              <a:rPr lang="zh-CN" altLang="en-US" dirty="0" smtClean="0">
                <a:effectLst/>
              </a:rPr>
              <a:t>：</a:t>
            </a:r>
            <a:r>
              <a:rPr lang="en-US" altLang="zh-CN" dirty="0" smtClean="0">
                <a:effectLst/>
              </a:rPr>
              <a:t>Verification</a:t>
            </a:r>
            <a:r>
              <a:rPr lang="zh-CN" altLang="en-US" dirty="0" smtClean="0">
                <a:effectLst/>
              </a:rPr>
              <a:t>和</a:t>
            </a:r>
            <a:r>
              <a:rPr lang="en-US" altLang="zh-CN" dirty="0" smtClean="0">
                <a:effectLst/>
              </a:rPr>
              <a:t>Validation</a:t>
            </a:r>
            <a:r>
              <a:rPr lang="zh-CN" altLang="en-US" dirty="0" smtClean="0">
                <a:effectLst/>
              </a:rPr>
              <a:t>。</a:t>
            </a:r>
            <a:br>
              <a:rPr lang="zh-CN" altLang="en-US" dirty="0" smtClean="0">
                <a:effectLst/>
              </a:rPr>
            </a:br>
            <a:r>
              <a:rPr lang="en-US" altLang="zh-CN" dirty="0" smtClean="0">
                <a:effectLst/>
              </a:rPr>
              <a:t>Verification</a:t>
            </a:r>
            <a:r>
              <a:rPr lang="zh-CN" altLang="en-US" dirty="0" smtClean="0">
                <a:effectLst/>
              </a:rPr>
              <a:t>翻译为验证，在</a:t>
            </a:r>
            <a:r>
              <a:rPr lang="en-US" altLang="zh-CN" dirty="0" smtClean="0">
                <a:effectLst/>
              </a:rPr>
              <a:t>ISO9000</a:t>
            </a:r>
            <a:r>
              <a:rPr lang="zh-CN" altLang="en-US" dirty="0" smtClean="0">
                <a:effectLst/>
              </a:rPr>
              <a:t>中，“验证”的严格定义是：验证是通过检查和提供客观证据，表明规定要求已经满足的认可。</a:t>
            </a:r>
            <a:br>
              <a:rPr lang="zh-CN" altLang="en-US" dirty="0" smtClean="0">
                <a:effectLst/>
              </a:rPr>
            </a:br>
            <a:r>
              <a:rPr lang="en-US" altLang="zh-CN" dirty="0" smtClean="0">
                <a:effectLst/>
              </a:rPr>
              <a:t>Validation</a:t>
            </a:r>
            <a:r>
              <a:rPr lang="zh-CN" altLang="en-US" dirty="0" smtClean="0">
                <a:effectLst/>
              </a:rPr>
              <a:t>翻译为确认，在</a:t>
            </a:r>
            <a:r>
              <a:rPr lang="en-US" altLang="zh-CN" dirty="0" smtClean="0">
                <a:effectLst/>
              </a:rPr>
              <a:t>ISO9000</a:t>
            </a:r>
            <a:r>
              <a:rPr lang="zh-CN" altLang="en-US" dirty="0" smtClean="0">
                <a:effectLst/>
              </a:rPr>
              <a:t>中，“确认”的严格定义是：确认是通过检查和提供客观证据，表明一些针对某一特定预期用途的要求已经满足的认可。</a:t>
            </a:r>
            <a:br>
              <a:rPr lang="zh-CN" altLang="en-US" dirty="0" smtClean="0">
                <a:effectLst/>
              </a:rPr>
            </a:br>
            <a:r>
              <a:rPr lang="zh-CN" altLang="en-US" dirty="0" smtClean="0">
                <a:effectLst/>
              </a:rPr>
              <a:t>从定义上可以看出</a:t>
            </a:r>
            <a:r>
              <a:rPr lang="zh-CN" altLang="en-US" b="1" dirty="0" smtClean="0">
                <a:effectLst/>
              </a:rPr>
              <a:t>“验证”</a:t>
            </a:r>
            <a:r>
              <a:rPr lang="zh-CN" altLang="en-US" dirty="0" smtClean="0">
                <a:effectLst/>
              </a:rPr>
              <a:t>关注是否满足规定，即需求规格说明书，</a:t>
            </a:r>
            <a:r>
              <a:rPr lang="zh-CN" altLang="en-US" b="1" dirty="0" smtClean="0">
                <a:effectLst/>
              </a:rPr>
              <a:t>“确认”</a:t>
            </a:r>
            <a:r>
              <a:rPr lang="zh-CN" altLang="en-US" dirty="0" smtClean="0">
                <a:effectLst/>
              </a:rPr>
              <a:t>关注的是是否满足预期用途，即用户的真正需求。</a:t>
            </a:r>
            <a:endParaRPr lang="en-US" altLang="zh-CN" dirty="0" smtClean="0">
              <a:effectLst/>
            </a:endParaRPr>
          </a:p>
          <a:p>
            <a:r>
              <a:rPr lang="zh-CN" altLang="en-US" dirty="0" smtClean="0">
                <a:effectLst/>
              </a:rPr>
              <a:t>我们知道，软件的设计，编码实现都是依据软件的需求规格说明书。对于软件测试来说单元测试，集成测试，系统测试的目的是验证软件是否符合软件的需求规格说明，因此都可归于验证过程。然而需求规格说明书并不能代表用户的真正需求，而且依据需求的设计也往往同需求会有些偏差，所以得出的软件产品在经过了系统测试以后还需要进行，确认测试。测试软件产品是否就是用户想要的产品。</a:t>
            </a:r>
            <a:br>
              <a:rPr lang="zh-CN" altLang="en-US" dirty="0" smtClean="0">
                <a:effectLst/>
              </a:rPr>
            </a:br>
            <a:r>
              <a:rPr lang="zh-CN" altLang="en-US" dirty="0" smtClean="0">
                <a:effectLst/>
              </a:rPr>
              <a:t>总之，验证针对的是需求说明书，检验软件是不是根据需求来设计实现的，确认针对的是用户，检验软件能否满足用户的需求。</a:t>
            </a:r>
            <a:r>
              <a:rPr lang="en-US" altLang="zh-CN" dirty="0" smtClean="0">
                <a:effectLst/>
              </a:rPr>
              <a:t>BOEHM</a:t>
            </a:r>
            <a:r>
              <a:rPr lang="zh-CN" altLang="en-US" dirty="0" smtClean="0">
                <a:effectLst/>
              </a:rPr>
              <a:t>对</a:t>
            </a:r>
            <a:r>
              <a:rPr lang="en-US" altLang="zh-CN" dirty="0" smtClean="0">
                <a:effectLst/>
              </a:rPr>
              <a:t>V</a:t>
            </a:r>
            <a:r>
              <a:rPr lang="zh-CN" altLang="en-US" dirty="0" smtClean="0">
                <a:effectLst/>
              </a:rPr>
              <a:t>＆</a:t>
            </a:r>
            <a:r>
              <a:rPr lang="en-US" altLang="zh-CN" dirty="0" smtClean="0">
                <a:effectLst/>
              </a:rPr>
              <a:t>V</a:t>
            </a:r>
            <a:r>
              <a:rPr lang="zh-CN" altLang="en-US" dirty="0" smtClean="0">
                <a:effectLst/>
              </a:rPr>
              <a:t>的最著名又最简单的解释是：</a:t>
            </a:r>
            <a:br>
              <a:rPr lang="zh-CN" altLang="en-US" dirty="0" smtClean="0">
                <a:effectLst/>
              </a:rPr>
            </a:br>
            <a:r>
              <a:rPr lang="en-US" altLang="zh-CN" dirty="0" smtClean="0">
                <a:effectLst/>
              </a:rPr>
              <a:t>Verification</a:t>
            </a:r>
            <a:r>
              <a:rPr lang="zh-CN" altLang="en-US" dirty="0" smtClean="0">
                <a:effectLst/>
              </a:rPr>
              <a:t>：</a:t>
            </a:r>
            <a:r>
              <a:rPr lang="en-US" altLang="zh-CN" dirty="0" smtClean="0">
                <a:effectLst/>
              </a:rPr>
              <a:t>Are we building the product right</a:t>
            </a:r>
            <a:r>
              <a:rPr lang="zh-CN" altLang="en-US" dirty="0" smtClean="0">
                <a:effectLst/>
              </a:rPr>
              <a:t>？</a:t>
            </a:r>
            <a:br>
              <a:rPr lang="zh-CN" altLang="en-US" dirty="0" smtClean="0">
                <a:effectLst/>
              </a:rPr>
            </a:br>
            <a:r>
              <a:rPr lang="zh-CN" altLang="en-US" dirty="0" smtClean="0">
                <a:effectLst/>
              </a:rPr>
              <a:t>是否按需求做出了正确的产品</a:t>
            </a:r>
            <a:br>
              <a:rPr lang="zh-CN" altLang="en-US" dirty="0" smtClean="0">
                <a:effectLst/>
              </a:rPr>
            </a:br>
            <a:r>
              <a:rPr lang="en-US" altLang="zh-CN" dirty="0" smtClean="0">
                <a:effectLst/>
              </a:rPr>
              <a:t>Validation</a:t>
            </a:r>
            <a:r>
              <a:rPr lang="zh-CN" altLang="en-US" dirty="0" smtClean="0">
                <a:effectLst/>
              </a:rPr>
              <a:t>：</a:t>
            </a:r>
            <a:r>
              <a:rPr lang="en-US" altLang="zh-CN" dirty="0" smtClean="0">
                <a:effectLst/>
              </a:rPr>
              <a:t>Are we building the right product?</a:t>
            </a:r>
            <a:br>
              <a:rPr lang="en-US" altLang="zh-CN" dirty="0" smtClean="0">
                <a:effectLst/>
              </a:rPr>
            </a:br>
            <a:r>
              <a:rPr lang="zh-CN" altLang="en-US" dirty="0" smtClean="0">
                <a:effectLst/>
              </a:rPr>
              <a:t>是否作出了用户想要的产品</a:t>
            </a:r>
            <a:endParaRPr lang="en-US" dirty="0"/>
          </a:p>
        </p:txBody>
      </p:sp>
      <p:sp>
        <p:nvSpPr>
          <p:cNvPr id="4" name="Slide Number Placeholder 3"/>
          <p:cNvSpPr>
            <a:spLocks noGrp="1"/>
          </p:cNvSpPr>
          <p:nvPr>
            <p:ph type="sldNum" sz="quarter" idx="10"/>
          </p:nvPr>
        </p:nvSpPr>
        <p:spPr/>
        <p:txBody>
          <a:bodyPr/>
          <a:lstStyle/>
          <a:p>
            <a:fld id="{DF653149-1FB5-4421-A3E7-535F6A2F3C92}" type="slidenum">
              <a:rPr lang="zh-CN" altLang="en-US" smtClean="0"/>
              <a:pPr/>
              <a:t>12</a:t>
            </a:fld>
            <a:endParaRPr lang="zh-CN" altLang="en-US"/>
          </a:p>
        </p:txBody>
      </p:sp>
    </p:spTree>
    <p:extLst>
      <p:ext uri="{BB962C8B-B14F-4D97-AF65-F5344CB8AC3E}">
        <p14:creationId xmlns:p14="http://schemas.microsoft.com/office/powerpoint/2010/main" val="1629512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extLst>
      <p:ext uri="{BB962C8B-B14F-4D97-AF65-F5344CB8AC3E}">
        <p14:creationId xmlns:p14="http://schemas.microsoft.com/office/powerpoint/2010/main" val="22767557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6588"/>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5"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4960"/>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584961"/>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8"/>
          </p:nvPr>
        </p:nvSpPr>
        <p:spPr>
          <a:xfrm>
            <a:off x="5919788" y="1584960"/>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10" name="TextBox 9"/>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11"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2017/6/13</a:t>
            </a:fld>
            <a:endParaRPr lang="zh-CN" altLang="en-US"/>
          </a:p>
        </p:txBody>
      </p:sp>
      <p:pic>
        <p:nvPicPr>
          <p:cNvPr id="3"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4769" y="6319641"/>
            <a:ext cx="493735" cy="493735"/>
          </a:xfrm>
          <a:prstGeom prst="rect">
            <a:avLst/>
          </a:prstGeom>
        </p:spPr>
      </p:pic>
    </p:spTree>
    <p:extLst>
      <p:ext uri="{BB962C8B-B14F-4D97-AF65-F5344CB8AC3E}">
        <p14:creationId xmlns:p14="http://schemas.microsoft.com/office/powerpoint/2010/main" val="1463593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28990109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0364498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14778848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596654062"/>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420859803"/>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004455945"/>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4769" y="6319641"/>
            <a:ext cx="493735" cy="493735"/>
          </a:xfrm>
          <a:prstGeom prst="rect">
            <a:avLst/>
          </a:prstGeom>
        </p:spPr>
      </p:pic>
    </p:spTree>
    <p:extLst>
      <p:ext uri="{BB962C8B-B14F-4D97-AF65-F5344CB8AC3E}">
        <p14:creationId xmlns:p14="http://schemas.microsoft.com/office/powerpoint/2010/main" val="26836027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ue divider slide">
    <p:bg>
      <p:bgRef idx="1001">
        <a:schemeClr val="bg2"/>
      </p:bgRef>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Tree>
    <p:extLst>
      <p:ext uri="{BB962C8B-B14F-4D97-AF65-F5344CB8AC3E}">
        <p14:creationId xmlns:p14="http://schemas.microsoft.com/office/powerpoint/2010/main" val="23203387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835789809"/>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253732593"/>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885348353"/>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563264133"/>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Blue title slide ">
    <p:bg>
      <p:bgPr>
        <a:solidFill>
          <a:srgbClr val="0096D6"/>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a:solidFill>
            <a:srgbClr val="0096D6"/>
          </a:solidFill>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微软雅黑" panose="020B0503020204020204" pitchFamily="34" charset="-122"/>
                <a:ea typeface="微软雅黑" panose="020B0503020204020204" pitchFamily="34" charset="-122"/>
                <a:cs typeface="HP Simplified"/>
              </a:rPr>
              <a:t>惠普国际软件人才基地教材</a:t>
            </a:r>
            <a:endParaRPr lang="en-US" sz="700" b="0" i="0" dirty="0" smtClean="0">
              <a:solidFill>
                <a:schemeClr val="bg1"/>
              </a:solidFill>
              <a:latin typeface="微软雅黑" panose="020B0503020204020204" pitchFamily="34" charset="-122"/>
              <a:ea typeface="微软雅黑" panose="020B0503020204020204" pitchFamily="34" charset="-122"/>
              <a:cs typeface="HP Simplified"/>
            </a:endParaRPr>
          </a:p>
        </p:txBody>
      </p:sp>
    </p:spTree>
    <p:extLst>
      <p:ext uri="{BB962C8B-B14F-4D97-AF65-F5344CB8AC3E}">
        <p14:creationId xmlns:p14="http://schemas.microsoft.com/office/powerpoint/2010/main" val="27246052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ue divider slide">
    <p:bg>
      <p:bgPr>
        <a:solidFill>
          <a:srgbClr val="0096D6"/>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928387" y="2339076"/>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ea typeface="微软雅黑" panose="020B0503020204020204" pitchFamily="34" charset="-122"/>
                <a:cs typeface="HP Simplified"/>
              </a:rPr>
              <a:t>惠普国际软件人才基地教材</a:t>
            </a:r>
            <a:endParaRPr lang="en-US" sz="700" b="0" i="0" dirty="0" smtClean="0">
              <a:solidFill>
                <a:schemeClr val="bg1"/>
              </a:solidFill>
              <a:latin typeface="HP Simplified"/>
              <a:ea typeface="微软雅黑" panose="020B0503020204020204" pitchFamily="34" charset="-122"/>
              <a:cs typeface="HP Simplified"/>
            </a:endParaRPr>
          </a:p>
        </p:txBody>
      </p:sp>
    </p:spTree>
    <p:extLst>
      <p:ext uri="{BB962C8B-B14F-4D97-AF65-F5344CB8AC3E}">
        <p14:creationId xmlns:p14="http://schemas.microsoft.com/office/powerpoint/2010/main" val="3404218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rgbClr val="87898B"/>
                </a:solidFill>
                <a:latin typeface="HP Simplified"/>
                <a:ea typeface="微软雅黑" panose="020B0503020204020204" pitchFamily="34" charset="-122"/>
                <a:cs typeface="HP Simplified"/>
              </a:rPr>
              <a:t>惠普国际软件人才基地教材</a:t>
            </a:r>
            <a:endParaRPr lang="en-US" sz="700" b="0" i="0" dirty="0" smtClean="0">
              <a:solidFill>
                <a:srgbClr val="87898B"/>
              </a:solidFill>
              <a:latin typeface="HP Simplified"/>
              <a:ea typeface="微软雅黑" panose="020B0503020204020204" pitchFamily="34" charset="-122"/>
              <a:cs typeface="HP Simplified"/>
            </a:endParaRPr>
          </a:p>
        </p:txBody>
      </p:sp>
    </p:spTree>
    <p:extLst>
      <p:ext uri="{BB962C8B-B14F-4D97-AF65-F5344CB8AC3E}">
        <p14:creationId xmlns:p14="http://schemas.microsoft.com/office/powerpoint/2010/main" val="233818317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ea typeface="微软雅黑" panose="020B0503020204020204" pitchFamily="34" charset="-122"/>
                <a:cs typeface="HP Simplified"/>
              </a:rPr>
              <a:t>惠普国际软件人才基地教材</a:t>
            </a:r>
            <a:endParaRPr lang="en-US" sz="700" b="0" i="0" dirty="0" smtClean="0">
              <a:solidFill>
                <a:schemeClr val="accent4"/>
              </a:solidFill>
              <a:latin typeface="HP Simplified"/>
              <a:ea typeface="微软雅黑" panose="020B0503020204020204" pitchFamily="34" charset="-122"/>
              <a:cs typeface="HP Simplified"/>
            </a:endParaRPr>
          </a:p>
        </p:txBody>
      </p:sp>
      <p:sp>
        <p:nvSpPr>
          <p:cNvPr id="4" name="TextBox 3"/>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微软雅黑" panose="020B0503020204020204" pitchFamily="34" charset="-122"/>
                <a:cs typeface="HP Simplified"/>
              </a:rPr>
              <a:pPr marL="0" algn="l" defTabSz="914400" rtl="0" eaLnBrk="1" latinLnBrk="0" hangingPunct="1"/>
              <a:t>‹#›</a:t>
            </a:fld>
            <a:endParaRPr lang="en-US" sz="700" b="0" i="0" kern="1200" dirty="0" smtClean="0">
              <a:solidFill>
                <a:schemeClr val="accent4"/>
              </a:solidFill>
              <a:latin typeface="HP Simplified"/>
              <a:ea typeface="微软雅黑" panose="020B0503020204020204" pitchFamily="34" charset="-122"/>
              <a:cs typeface="HP Simplified"/>
            </a:endParaRPr>
          </a:p>
        </p:txBody>
      </p:sp>
      <p:pic>
        <p:nvPicPr>
          <p:cNvPr id="5"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11923629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62344793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336841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rgbClr val="87898B"/>
                </a:solidFill>
                <a:latin typeface="HP Simplified"/>
                <a:cs typeface="HP Simplified"/>
              </a:rPr>
              <a:t>惠普国际软件人才基地教材</a:t>
            </a:r>
            <a:endParaRPr lang="en-US" sz="700" b="0" i="0" dirty="0" smtClean="0">
              <a:solidFill>
                <a:srgbClr val="87898B"/>
              </a:solidFill>
              <a:latin typeface="HP Simplified"/>
              <a:cs typeface="HP Simplified"/>
            </a:endParaRP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91430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278045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9505085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48856329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228283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4279910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987418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96467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52130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04530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115468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575932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8871957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42337703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8155988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5136836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5730360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9805527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8773673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422818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21226"/>
            <a:ext cx="7222352" cy="2675604"/>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10" name="Picture 3" descr="HP_Blue_RGB_150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1488127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942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4" name="TextBox 3"/>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5"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1pPr marL="173038" indent="-173038">
              <a:buFont typeface="HP Simplified" pitchFamily="34" charset="0"/>
              <a:buChar char="•"/>
              <a:defRPr sz="1400" b="0">
                <a:solidFill>
                  <a:srgbClr val="000000"/>
                </a:solidFill>
              </a:defRPr>
            </a:lvl1pPr>
            <a:lvl2pPr marL="346075" indent="-173038">
              <a:buSzPct val="80000"/>
              <a:buFont typeface="HP Simplified"/>
              <a:buChar char="−"/>
              <a:tabLst/>
              <a:defRPr sz="1400">
                <a:solidFill>
                  <a:srgbClr val="000000"/>
                </a:solidFill>
              </a:defRPr>
            </a:lvl2pPr>
            <a:lvl3pPr marL="515938" indent="-169863">
              <a:tabLst/>
              <a:defRPr sz="1400">
                <a:solidFill>
                  <a:srgbClr val="000000"/>
                </a:solidFill>
              </a:defRPr>
            </a:lvl3pPr>
            <a:lvl4pPr marL="693738" indent="-180975">
              <a:defRPr sz="1400">
                <a:solidFill>
                  <a:srgbClr val="000000"/>
                </a:solidFill>
              </a:defRPr>
            </a:lvl4pPr>
            <a:lvl5pPr marL="838200" indent="-150813">
              <a:tabLst/>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5" y="313418"/>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584961"/>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584960"/>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6" name="TextBox 5"/>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7" name="TextBox 6"/>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7.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7.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313419"/>
            <a:ext cx="8123236" cy="574516"/>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584960"/>
            <a:ext cx="8119872"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4" name="Picture 3" descr="HP_Blue_RGB_150_S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19" r:id="rId2"/>
    <p:sldLayoutId id="2147483834" r:id="rId3"/>
    <p:sldLayoutId id="2147483840" r:id="rId4"/>
    <p:sldLayoutId id="2147483833" r:id="rId5"/>
    <p:sldLayoutId id="2147483837" r:id="rId6"/>
    <p:sldLayoutId id="2147483809" r:id="rId7"/>
    <p:sldLayoutId id="2147483839" r:id="rId8"/>
    <p:sldLayoutId id="2147483823" r:id="rId9"/>
    <p:sldLayoutId id="2147483824" r:id="rId10"/>
    <p:sldLayoutId id="2147483825" r:id="rId11"/>
    <p:sldLayoutId id="2147483841" r:id="rId12"/>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图片 5"/>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24226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hf hdr="0" ftr="0" dt="0"/>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微软雅黑" panose="020B0503020204020204" pitchFamily="34" charset="-122"/>
                <a:ea typeface="微软雅黑" panose="020B0503020204020204" pitchFamily="34" charset="-122"/>
              </a:defRPr>
            </a:lvl1pPr>
          </a:lstStyle>
          <a:p>
            <a:pPr>
              <a:defRPr/>
            </a:pPr>
            <a:endParaRPr lang="en-US" altLang="en-US" dirty="0"/>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3026747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ea typeface="微软雅黑" panose="020B0503020204020204" pitchFamily="34" charset="-122"/>
              </a:defRPr>
            </a:lvl1pPr>
          </a:lstStyle>
          <a:p>
            <a:pPr fontAlgn="base">
              <a:spcBef>
                <a:spcPct val="0"/>
              </a:spcBef>
              <a:spcAft>
                <a:spcPct val="0"/>
              </a:spcAft>
              <a:defRPr/>
            </a:pPr>
            <a:endParaRPr lang="en-US" altLang="en-US" dirty="0">
              <a:solidFill>
                <a:srgbClr val="000000"/>
              </a:solidFill>
            </a:endParaRPr>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ea typeface="微软雅黑" panose="020B0503020204020204" pitchFamily="34" charset="-122"/>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ea typeface="微软雅黑" panose="020B0503020204020204" pitchFamily="34" charset="-122"/>
              </a:endParaRPr>
            </a:p>
          </p:txBody>
        </p:sp>
      </p:grpSp>
    </p:spTree>
    <p:extLst>
      <p:ext uri="{BB962C8B-B14F-4D97-AF65-F5344CB8AC3E}">
        <p14:creationId xmlns:p14="http://schemas.microsoft.com/office/powerpoint/2010/main" val="636439846"/>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Lst>
  <p:txStyles>
    <p:titleStyle>
      <a:lvl1pPr algn="ctr" rtl="0" eaLnBrk="1" fontAlgn="base" hangingPunct="1">
        <a:spcBef>
          <a:spcPct val="0"/>
        </a:spcBef>
        <a:spcAft>
          <a:spcPct val="0"/>
        </a:spcAft>
        <a:defRPr sz="3200" b="1" kern="1200">
          <a:solidFill>
            <a:schemeClr val="bg1"/>
          </a:solidFill>
          <a:latin typeface="+mj-lt"/>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09738"/>
            <a:ext cx="8934450" cy="2852737"/>
          </a:xfrm>
        </p:spPr>
        <p:txBody>
          <a:bodyPr/>
          <a:lstStyle/>
          <a:p>
            <a:pPr algn="ctr"/>
            <a:r>
              <a:rPr lang="zh-CN" altLang="en-US" sz="4800" dirty="0" smtClean="0">
                <a:solidFill>
                  <a:schemeClr val="tx1"/>
                </a:solidFill>
                <a:latin typeface="微软雅黑" pitchFamily="34" charset="-122"/>
                <a:ea typeface="微软雅黑" pitchFamily="34" charset="-122"/>
                <a:sym typeface="宋体" pitchFamily="2" charset="-122"/>
              </a:rPr>
              <a:t>第六章  软件测试过程及其管理</a:t>
            </a:r>
            <a:r>
              <a:rPr lang="en-US" altLang="zh-CN" sz="3600" dirty="0" smtClean="0">
                <a:latin typeface="HP Simplified"/>
                <a:ea typeface="HP Simplified"/>
                <a:sym typeface="宋体" pitchFamily="2" charset="-122"/>
              </a:rPr>
              <a:t/>
            </a:r>
            <a:br>
              <a:rPr lang="en-US" altLang="zh-CN" sz="3600" dirty="0" smtClean="0">
                <a:latin typeface="HP Simplified"/>
                <a:ea typeface="HP Simplified"/>
                <a:sym typeface="宋体" pitchFamily="2" charset="-122"/>
              </a:rPr>
            </a:br>
            <a:endParaRPr 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4850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ChangeArrowheads="1"/>
          </p:cNvSpPr>
          <p:nvPr/>
        </p:nvSpPr>
        <p:spPr bwMode="auto">
          <a:xfrm>
            <a:off x="458652" y="2204864"/>
            <a:ext cx="8433828" cy="1656184"/>
          </a:xfrm>
          <a:prstGeom prst="rect">
            <a:avLst/>
          </a:prstGeom>
          <a:noFill/>
          <a:ln w="9525">
            <a:noFill/>
            <a:miter lim="800000"/>
            <a:headEnd/>
            <a:tailEnd/>
          </a:ln>
        </p:spPr>
        <p:txBody>
          <a:bodyPr/>
          <a:lstStyle/>
          <a:p>
            <a:pPr marL="285750" indent="-285750" eaLnBrk="0" hangingPunct="0">
              <a:lnSpc>
                <a:spcPct val="110000"/>
              </a:lnSpc>
              <a:spcBef>
                <a:spcPct val="30000"/>
              </a:spcBef>
            </a:pPr>
            <a:endParaRPr lang="en-US" altLang="zh-CN" dirty="0" smtClean="0">
              <a:latin typeface="HP Simplified"/>
              <a:ea typeface="HP Simplified"/>
              <a:sym typeface="宋体" pitchFamily="2" charset="-122"/>
            </a:endParaRPr>
          </a:p>
        </p:txBody>
      </p:sp>
      <p:sp>
        <p:nvSpPr>
          <p:cNvPr id="2" name="Rectangle 1"/>
          <p:cNvSpPr/>
          <p:nvPr/>
        </p:nvSpPr>
        <p:spPr>
          <a:xfrm>
            <a:off x="337176" y="1272329"/>
            <a:ext cx="1726755" cy="461665"/>
          </a:xfrm>
          <a:prstGeom prst="rect">
            <a:avLst/>
          </a:prstGeom>
        </p:spPr>
        <p:txBody>
          <a:bodyPr wrap="none">
            <a:spAutoFit/>
          </a:bodyPr>
          <a:lstStyle/>
          <a:p>
            <a:pPr>
              <a:buSzPct val="55000"/>
            </a:pPr>
            <a:r>
              <a:rPr lang="zh-CN" altLang="en-US" sz="2400" b="1" dirty="0">
                <a:solidFill>
                  <a:srgbClr val="0096D6"/>
                </a:solidFill>
                <a:latin typeface="微软雅黑" pitchFamily="34" charset="-122"/>
                <a:ea typeface="微软雅黑" pitchFamily="34" charset="-122"/>
                <a:cs typeface="HP Simplified" pitchFamily="34" charset="0"/>
              </a:rPr>
              <a:t> V模型特点</a:t>
            </a:r>
          </a:p>
        </p:txBody>
      </p:sp>
      <p:sp>
        <p:nvSpPr>
          <p:cNvPr id="7" name="Subtitle 1"/>
          <p:cNvSpPr>
            <a:spLocks noGrp="1"/>
          </p:cNvSpPr>
          <p:nvPr/>
        </p:nvSpPr>
        <p:spPr bwMode="black">
          <a:xfrm>
            <a:off x="149902" y="25781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grpSp>
        <p:nvGrpSpPr>
          <p:cNvPr id="6" name="Group 5"/>
          <p:cNvGrpSpPr/>
          <p:nvPr/>
        </p:nvGrpSpPr>
        <p:grpSpPr>
          <a:xfrm>
            <a:off x="1313818" y="2133482"/>
            <a:ext cx="7082186" cy="829575"/>
            <a:chOff x="0" y="0"/>
            <a:chExt cx="7082186" cy="829575"/>
          </a:xfrm>
        </p:grpSpPr>
        <p:sp>
          <p:nvSpPr>
            <p:cNvPr id="17" name="Rectangle 16"/>
            <p:cNvSpPr/>
            <p:nvPr/>
          </p:nvSpPr>
          <p:spPr>
            <a:xfrm>
              <a:off x="0" y="0"/>
              <a:ext cx="7082186" cy="8295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0" y="0"/>
              <a:ext cx="7082186" cy="8295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285750" lvl="0" indent="-285750" algn="l" defTabSz="889000">
                <a:lnSpc>
                  <a:spcPct val="90000"/>
                </a:lnSpc>
                <a:spcBef>
                  <a:spcPct val="0"/>
                </a:spcBef>
                <a:spcAft>
                  <a:spcPct val="35000"/>
                </a:spcAft>
                <a:buFont typeface="Arial" panose="020B0604020202020204" pitchFamily="34" charset="0"/>
                <a:buChar char="•"/>
              </a:pPr>
              <a:r>
                <a:rPr lang="zh-CN" altLang="en-US" sz="2000" kern="1200" dirty="0" smtClean="0">
                  <a:solidFill>
                    <a:schemeClr val="tx1"/>
                  </a:solidFill>
                  <a:latin typeface="微软雅黑" panose="020B0503020204020204" pitchFamily="34" charset="-122"/>
                  <a:ea typeface="微软雅黑" panose="020B0503020204020204" pitchFamily="34" charset="-122"/>
                  <a:sym typeface="宋体" pitchFamily="2" charset="-122"/>
                </a:rPr>
                <a:t>定义：基本的开发过程和测试行为</a:t>
              </a:r>
              <a:endParaRPr lang="zh-CN" altLang="en-US" sz="2000" kern="1200" dirty="0">
                <a:solidFill>
                  <a:schemeClr val="tx1"/>
                </a:solidFill>
                <a:latin typeface="微软雅黑" panose="020B0503020204020204" pitchFamily="34" charset="-122"/>
                <a:ea typeface="微软雅黑" panose="020B0503020204020204" pitchFamily="34" charset="-122"/>
              </a:endParaRPr>
            </a:p>
          </p:txBody>
        </p:sp>
      </p:grpSp>
      <p:grpSp>
        <p:nvGrpSpPr>
          <p:cNvPr id="8" name="Group 7"/>
          <p:cNvGrpSpPr/>
          <p:nvPr/>
        </p:nvGrpSpPr>
        <p:grpSpPr>
          <a:xfrm>
            <a:off x="1313818" y="2963057"/>
            <a:ext cx="7082186" cy="829575"/>
            <a:chOff x="0" y="829575"/>
            <a:chExt cx="7082186" cy="829575"/>
          </a:xfrm>
        </p:grpSpPr>
        <p:sp>
          <p:nvSpPr>
            <p:cNvPr id="15" name="Rectangle 14"/>
            <p:cNvSpPr/>
            <p:nvPr/>
          </p:nvSpPr>
          <p:spPr>
            <a:xfrm>
              <a:off x="0" y="829575"/>
              <a:ext cx="7082186" cy="829575"/>
            </a:xfrm>
            <a:prstGeom prst="rect">
              <a:avLst/>
            </a:prstGeom>
            <a:no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a:off x="0" y="829575"/>
              <a:ext cx="7082186" cy="8295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285750" lvl="0" indent="-285750" algn="l" defTabSz="889000">
                <a:lnSpc>
                  <a:spcPct val="90000"/>
                </a:lnSpc>
                <a:spcBef>
                  <a:spcPct val="0"/>
                </a:spcBef>
                <a:spcAft>
                  <a:spcPct val="35000"/>
                </a:spcAft>
                <a:buFont typeface="Arial" panose="020B0604020202020204" pitchFamily="34" charset="0"/>
                <a:buChar char="•"/>
              </a:pPr>
              <a:r>
                <a:rPr lang="zh-CN" altLang="en-US" sz="2000" kern="1200" dirty="0" smtClean="0">
                  <a:solidFill>
                    <a:schemeClr val="tx1"/>
                  </a:solidFill>
                  <a:latin typeface="微软雅黑" panose="020B0503020204020204" pitchFamily="34" charset="-122"/>
                  <a:ea typeface="微软雅黑" panose="020B0503020204020204" pitchFamily="34" charset="-122"/>
                  <a:sym typeface="宋体" pitchFamily="2" charset="-122"/>
                </a:rPr>
                <a:t>标明：测试过程中存在不同类型、不同级别的测试</a:t>
              </a:r>
              <a:endParaRPr lang="zh-CN" altLang="en-US" sz="2000" kern="1200" dirty="0">
                <a:solidFill>
                  <a:schemeClr val="tx1"/>
                </a:solidFill>
                <a:latin typeface="微软雅黑" panose="020B0503020204020204" pitchFamily="34" charset="-122"/>
                <a:ea typeface="微软雅黑" panose="020B0503020204020204" pitchFamily="34" charset="-122"/>
              </a:endParaRPr>
            </a:p>
          </p:txBody>
        </p:sp>
      </p:grpSp>
      <p:grpSp>
        <p:nvGrpSpPr>
          <p:cNvPr id="9" name="Group 8"/>
          <p:cNvGrpSpPr/>
          <p:nvPr/>
        </p:nvGrpSpPr>
        <p:grpSpPr>
          <a:xfrm>
            <a:off x="1313818" y="3792632"/>
            <a:ext cx="7082186" cy="829575"/>
            <a:chOff x="0" y="1659150"/>
            <a:chExt cx="7082186" cy="829575"/>
          </a:xfrm>
        </p:grpSpPr>
        <p:sp>
          <p:nvSpPr>
            <p:cNvPr id="13" name="Rectangle 12"/>
            <p:cNvSpPr/>
            <p:nvPr/>
          </p:nvSpPr>
          <p:spPr>
            <a:xfrm>
              <a:off x="0" y="1659150"/>
              <a:ext cx="7082186" cy="829575"/>
            </a:xfrm>
            <a:prstGeom prst="rect">
              <a:avLst/>
            </a:prstGeom>
            <a:no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Rectangle 13"/>
            <p:cNvSpPr/>
            <p:nvPr/>
          </p:nvSpPr>
          <p:spPr>
            <a:xfrm>
              <a:off x="0" y="1659150"/>
              <a:ext cx="7082186" cy="8295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285750" lvl="0" indent="-285750" algn="l" defTabSz="889000">
                <a:lnSpc>
                  <a:spcPct val="90000"/>
                </a:lnSpc>
                <a:spcBef>
                  <a:spcPct val="0"/>
                </a:spcBef>
                <a:spcAft>
                  <a:spcPct val="35000"/>
                </a:spcAft>
                <a:buFont typeface="Arial" panose="020B0604020202020204" pitchFamily="34" charset="0"/>
                <a:buChar char="•"/>
              </a:pPr>
              <a:r>
                <a:rPr lang="zh-CN" altLang="en-US" sz="2000" kern="1200" dirty="0" smtClean="0">
                  <a:solidFill>
                    <a:schemeClr val="tx1"/>
                  </a:solidFill>
                  <a:latin typeface="微软雅黑" panose="020B0503020204020204" pitchFamily="34" charset="-122"/>
                  <a:ea typeface="微软雅黑" panose="020B0503020204020204" pitchFamily="34" charset="-122"/>
                  <a:sym typeface="宋体" pitchFamily="2" charset="-122"/>
                </a:rPr>
                <a:t>描述：不同测试阶段和开发过程期间各阶段的对应关系</a:t>
              </a:r>
              <a:endParaRPr lang="zh-CN" altLang="en-US" sz="2000" kern="1200" dirty="0">
                <a:solidFill>
                  <a:schemeClr val="tx1"/>
                </a:solidFill>
                <a:latin typeface="微软雅黑" panose="020B0503020204020204" pitchFamily="34" charset="-122"/>
                <a:ea typeface="微软雅黑" panose="020B0503020204020204" pitchFamily="34" charset="-122"/>
              </a:endParaRPr>
            </a:p>
          </p:txBody>
        </p:sp>
      </p:grpSp>
      <p:grpSp>
        <p:nvGrpSpPr>
          <p:cNvPr id="10" name="Group 9"/>
          <p:cNvGrpSpPr/>
          <p:nvPr/>
        </p:nvGrpSpPr>
        <p:grpSpPr>
          <a:xfrm>
            <a:off x="1313818" y="4908815"/>
            <a:ext cx="7082186" cy="829575"/>
            <a:chOff x="0" y="2488725"/>
            <a:chExt cx="7082186" cy="829575"/>
          </a:xfrm>
        </p:grpSpPr>
        <p:sp>
          <p:nvSpPr>
            <p:cNvPr id="11" name="Rectangle 10"/>
            <p:cNvSpPr/>
            <p:nvPr/>
          </p:nvSpPr>
          <p:spPr>
            <a:xfrm>
              <a:off x="0" y="2488725"/>
              <a:ext cx="7082186" cy="829575"/>
            </a:xfrm>
            <a:prstGeom prst="rect">
              <a:avLst/>
            </a:prstGeom>
            <a:no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Rectangle 11"/>
            <p:cNvSpPr/>
            <p:nvPr/>
          </p:nvSpPr>
          <p:spPr>
            <a:xfrm>
              <a:off x="0" y="2488725"/>
              <a:ext cx="7082186" cy="8295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285750" lvl="0" indent="-285750" algn="l" defTabSz="889000">
                <a:lnSpc>
                  <a:spcPct val="90000"/>
                </a:lnSpc>
                <a:spcBef>
                  <a:spcPct val="0"/>
                </a:spcBef>
                <a:spcAft>
                  <a:spcPct val="35000"/>
                </a:spcAft>
                <a:buFont typeface="Arial" panose="020B0604020202020204" pitchFamily="34" charset="0"/>
                <a:buChar char="•"/>
              </a:pPr>
              <a:endParaRPr lang="zh-CN" altLang="en-US" kern="120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40658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5536" y="1289624"/>
            <a:ext cx="1747594" cy="461665"/>
          </a:xfrm>
          <a:prstGeom prst="rect">
            <a:avLst/>
          </a:prstGeom>
        </p:spPr>
        <p:txBody>
          <a:bodyPr wrap="none">
            <a:spAutoFit/>
          </a:bodyPr>
          <a:lstStyle/>
          <a:p>
            <a:pPr>
              <a:buSzPct val="55000"/>
            </a:pPr>
            <a:r>
              <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rPr>
              <a:t>W模型特点</a:t>
            </a:r>
            <a:endParaRPr lang="en-US" sz="2400" b="1" dirty="0">
              <a:solidFill>
                <a:srgbClr val="0096D6"/>
              </a:solidFill>
              <a:latin typeface="微软雅黑" panose="020B0503020204020204" pitchFamily="34" charset="-122"/>
              <a:ea typeface="微软雅黑" panose="020B0503020204020204" pitchFamily="34" charset="-122"/>
              <a:cs typeface="HP Simplified" pitchFamily="34" charset="0"/>
            </a:endParaRPr>
          </a:p>
        </p:txBody>
      </p:sp>
      <p:sp>
        <p:nvSpPr>
          <p:cNvPr id="8" name="Subtitle 1"/>
          <p:cNvSpPr>
            <a:spLocks noGrp="1"/>
          </p:cNvSpPr>
          <p:nvPr/>
        </p:nvSpPr>
        <p:spPr bwMode="black">
          <a:xfrm>
            <a:off x="279116" y="238023"/>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grpSp>
        <p:nvGrpSpPr>
          <p:cNvPr id="6" name="Group 5"/>
          <p:cNvGrpSpPr/>
          <p:nvPr/>
        </p:nvGrpSpPr>
        <p:grpSpPr>
          <a:xfrm>
            <a:off x="1385907" y="2322278"/>
            <a:ext cx="7010097" cy="993542"/>
            <a:chOff x="-40640" y="1456"/>
            <a:chExt cx="7010097" cy="993542"/>
          </a:xfrm>
        </p:grpSpPr>
        <p:sp>
          <p:nvSpPr>
            <p:cNvPr id="15" name="Rectangle 14"/>
            <p:cNvSpPr/>
            <p:nvPr/>
          </p:nvSpPr>
          <p:spPr>
            <a:xfrm>
              <a:off x="0" y="1456"/>
              <a:ext cx="6969457" cy="99354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a:off x="-40640" y="1456"/>
              <a:ext cx="6969457" cy="9935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342900" lvl="0" indent="-342900" defTabSz="889000">
                <a:lnSpc>
                  <a:spcPct val="90000"/>
                </a:lnSpc>
                <a:spcBef>
                  <a:spcPct val="0"/>
                </a:spcBef>
                <a:spcAft>
                  <a:spcPct val="35000"/>
                </a:spcAft>
                <a:buFont typeface="Arial" panose="020B0604020202020204" pitchFamily="34" charset="0"/>
                <a:buChar char="•"/>
              </a:pPr>
              <a:r>
                <a:rPr lang="zh-CN" altLang="en-US" sz="2000" kern="1200" dirty="0" smtClean="0">
                  <a:solidFill>
                    <a:schemeClr val="tx1"/>
                  </a:solidFill>
                  <a:latin typeface="微软雅黑" panose="020B0503020204020204" pitchFamily="34" charset="-122"/>
                  <a:ea typeface="微软雅黑" panose="020B0503020204020204" pitchFamily="34" charset="-122"/>
                  <a:sym typeface="宋体" pitchFamily="2" charset="-122"/>
                </a:rPr>
                <a:t>增加了软件各开发阶段中应同步进行的 </a:t>
              </a:r>
              <a:r>
                <a:rPr lang="zh-CN" altLang="en-US" sz="2000" b="1" kern="1200" dirty="0" smtClean="0">
                  <a:solidFill>
                    <a:schemeClr val="tx1"/>
                  </a:solidFill>
                  <a:latin typeface="微软雅黑" panose="020B0503020204020204" pitchFamily="34" charset="-122"/>
                  <a:ea typeface="微软雅黑" panose="020B0503020204020204" pitchFamily="34" charset="-122"/>
                  <a:sym typeface="宋体" pitchFamily="2" charset="-122"/>
                </a:rPr>
                <a:t>验证 （</a:t>
              </a:r>
              <a:r>
                <a:rPr lang="en-US" altLang="zh-CN" sz="2000" dirty="0" smtClean="0">
                  <a:latin typeface="微软雅黑" panose="020B0503020204020204" pitchFamily="34" charset="-122"/>
                  <a:ea typeface="微软雅黑" panose="020B0503020204020204" pitchFamily="34" charset="-122"/>
                </a:rPr>
                <a:t>verification</a:t>
              </a:r>
              <a:r>
                <a:rPr lang="zh-CN" altLang="en-US" sz="2000" b="1" kern="1200" dirty="0" smtClean="0">
                  <a:solidFill>
                    <a:schemeClr val="tx1"/>
                  </a:solidFill>
                  <a:latin typeface="微软雅黑" panose="020B0503020204020204" pitchFamily="34" charset="-122"/>
                  <a:ea typeface="微软雅黑" panose="020B0503020204020204" pitchFamily="34" charset="-122"/>
                  <a:sym typeface="宋体" pitchFamily="2" charset="-122"/>
                </a:rPr>
                <a:t>）</a:t>
              </a:r>
              <a:r>
                <a:rPr lang="zh-CN" altLang="en-US" sz="2000" kern="1200" dirty="0" smtClean="0">
                  <a:solidFill>
                    <a:schemeClr val="tx1"/>
                  </a:solidFill>
                  <a:latin typeface="微软雅黑" panose="020B0503020204020204" pitchFamily="34" charset="-122"/>
                  <a:ea typeface="微软雅黑" panose="020B0503020204020204" pitchFamily="34" charset="-122"/>
                  <a:sym typeface="宋体" pitchFamily="2" charset="-122"/>
                </a:rPr>
                <a:t>和 </a:t>
              </a:r>
              <a:r>
                <a:rPr lang="zh-CN" altLang="en-US" sz="2000" b="1" kern="1200" dirty="0" smtClean="0">
                  <a:solidFill>
                    <a:schemeClr val="tx1"/>
                  </a:solidFill>
                  <a:latin typeface="微软雅黑" panose="020B0503020204020204" pitchFamily="34" charset="-122"/>
                  <a:ea typeface="微软雅黑" panose="020B0503020204020204" pitchFamily="34" charset="-122"/>
                  <a:sym typeface="宋体" pitchFamily="2" charset="-122"/>
                </a:rPr>
                <a:t>确认（</a:t>
              </a:r>
              <a:r>
                <a:rPr lang="en-US" altLang="zh-CN" sz="2000" dirty="0" smtClean="0">
                  <a:latin typeface="微软雅黑" panose="020B0503020204020204" pitchFamily="34" charset="-122"/>
                  <a:ea typeface="微软雅黑" panose="020B0503020204020204" pitchFamily="34" charset="-122"/>
                </a:rPr>
                <a:t>validation</a:t>
              </a:r>
              <a:r>
                <a:rPr lang="zh-CN" altLang="en-US" sz="2000" b="1" kern="1200" dirty="0" smtClean="0">
                  <a:solidFill>
                    <a:schemeClr val="tx1"/>
                  </a:solidFill>
                  <a:latin typeface="微软雅黑" panose="020B0503020204020204" pitchFamily="34" charset="-122"/>
                  <a:ea typeface="微软雅黑" panose="020B0503020204020204" pitchFamily="34" charset="-122"/>
                  <a:sym typeface="宋体" pitchFamily="2" charset="-122"/>
                </a:rPr>
                <a:t>） </a:t>
              </a:r>
              <a:r>
                <a:rPr lang="zh-CN" altLang="en-US" sz="2000" kern="1200" dirty="0" smtClean="0">
                  <a:solidFill>
                    <a:schemeClr val="tx1"/>
                  </a:solidFill>
                  <a:latin typeface="微软雅黑" panose="020B0503020204020204" pitchFamily="34" charset="-122"/>
                  <a:ea typeface="微软雅黑" panose="020B0503020204020204" pitchFamily="34" charset="-122"/>
                  <a:sym typeface="宋体" pitchFamily="2" charset="-122"/>
                </a:rPr>
                <a:t>活动。</a:t>
              </a:r>
              <a:endParaRPr lang="zh-CN" altLang="en-US" sz="2000" kern="1200" dirty="0">
                <a:solidFill>
                  <a:schemeClr val="tx1"/>
                </a:solidFill>
                <a:latin typeface="微软雅黑" panose="020B0503020204020204" pitchFamily="34" charset="-122"/>
                <a:ea typeface="微软雅黑" panose="020B0503020204020204" pitchFamily="34" charset="-122"/>
              </a:endParaRPr>
            </a:p>
          </p:txBody>
        </p:sp>
      </p:grpSp>
      <p:grpSp>
        <p:nvGrpSpPr>
          <p:cNvPr id="9" name="Group 8"/>
          <p:cNvGrpSpPr/>
          <p:nvPr/>
        </p:nvGrpSpPr>
        <p:grpSpPr>
          <a:xfrm>
            <a:off x="1426547" y="3315820"/>
            <a:ext cx="6969457" cy="993542"/>
            <a:chOff x="0" y="994998"/>
            <a:chExt cx="6969457" cy="993542"/>
          </a:xfrm>
        </p:grpSpPr>
        <p:sp>
          <p:nvSpPr>
            <p:cNvPr id="13" name="Rectangle 12"/>
            <p:cNvSpPr/>
            <p:nvPr/>
          </p:nvSpPr>
          <p:spPr>
            <a:xfrm>
              <a:off x="0" y="994998"/>
              <a:ext cx="6969457" cy="99354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Rectangle 13"/>
            <p:cNvSpPr/>
            <p:nvPr/>
          </p:nvSpPr>
          <p:spPr>
            <a:xfrm>
              <a:off x="0" y="994998"/>
              <a:ext cx="6969457" cy="9935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342900" lvl="0" indent="-342900" algn="l" defTabSz="889000">
                <a:lnSpc>
                  <a:spcPct val="90000"/>
                </a:lnSpc>
                <a:spcBef>
                  <a:spcPct val="0"/>
                </a:spcBef>
                <a:spcAft>
                  <a:spcPct val="35000"/>
                </a:spcAft>
                <a:buFont typeface="Arial" panose="020B0604020202020204" pitchFamily="34" charset="0"/>
                <a:buChar char="•"/>
              </a:pPr>
              <a:r>
                <a:rPr lang="zh-CN" altLang="en-US" sz="2000" kern="1200" dirty="0" smtClean="0">
                  <a:solidFill>
                    <a:schemeClr val="tx1"/>
                  </a:solidFill>
                  <a:latin typeface="微软雅黑" panose="020B0503020204020204" pitchFamily="34" charset="-122"/>
                  <a:ea typeface="微软雅黑" panose="020B0503020204020204" pitchFamily="34" charset="-122"/>
                  <a:sym typeface="宋体" pitchFamily="2" charset="-122"/>
                </a:rPr>
                <a:t>基于“尽早地和不断地进行软件测试”的原则。</a:t>
              </a:r>
              <a:endParaRPr lang="zh-CN" altLang="en-US" sz="2000" kern="120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8691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5"/>
          <p:cNvSpPr>
            <a:spLocks noChangeArrowheads="1"/>
          </p:cNvSpPr>
          <p:nvPr/>
        </p:nvSpPr>
        <p:spPr bwMode="auto">
          <a:xfrm>
            <a:off x="467544" y="2142157"/>
            <a:ext cx="6772572" cy="486732"/>
          </a:xfrm>
          <a:prstGeom prst="rect">
            <a:avLst/>
          </a:prstGeom>
          <a:noFill/>
          <a:ln w="9525">
            <a:noFill/>
            <a:miter lim="800000"/>
            <a:headEnd/>
            <a:tailEnd/>
          </a:ln>
        </p:spPr>
        <p:txBody>
          <a:bodyPr/>
          <a:lstStyle/>
          <a:p>
            <a:pPr lvl="1" eaLnBrk="0" hangingPunct="0">
              <a:lnSpc>
                <a:spcPct val="110000"/>
              </a:lnSpc>
              <a:spcBef>
                <a:spcPct val="30000"/>
              </a:spcBef>
            </a:pPr>
            <a:endParaRPr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6" name="Rectangle 5"/>
          <p:cNvSpPr/>
          <p:nvPr/>
        </p:nvSpPr>
        <p:spPr>
          <a:xfrm>
            <a:off x="327381" y="1283384"/>
            <a:ext cx="3339376" cy="461665"/>
          </a:xfrm>
          <a:prstGeom prst="rect">
            <a:avLst/>
          </a:prstGeom>
        </p:spPr>
        <p:txBody>
          <a:bodyPr wrap="none">
            <a:spAutoFit/>
          </a:bodyPr>
          <a:lstStyle/>
          <a:p>
            <a:pPr>
              <a:buSzPct val="55000"/>
            </a:pPr>
            <a:r>
              <a:rPr lang="zh-CN" altLang="en-US" sz="2400" b="1" dirty="0" smtClean="0">
                <a:solidFill>
                  <a:srgbClr val="0096D6"/>
                </a:solidFill>
                <a:latin typeface="微软雅黑" pitchFamily="34" charset="-122"/>
                <a:ea typeface="微软雅黑" pitchFamily="34" charset="-122"/>
                <a:cs typeface="HP Simplified" pitchFamily="34" charset="0"/>
              </a:rPr>
              <a:t>软件测试模型</a:t>
            </a:r>
            <a:r>
              <a:rPr lang="en-US" altLang="zh-CN" sz="2400" b="1" dirty="0" smtClean="0">
                <a:solidFill>
                  <a:srgbClr val="0096D6"/>
                </a:solidFill>
                <a:latin typeface="微软雅黑" pitchFamily="34" charset="-122"/>
                <a:ea typeface="微软雅黑" pitchFamily="34" charset="-122"/>
                <a:cs typeface="HP Simplified" pitchFamily="34" charset="0"/>
              </a:rPr>
              <a:t>-- W</a:t>
            </a:r>
            <a:r>
              <a:rPr lang="zh-CN" altLang="en-US" sz="2400" b="1" dirty="0">
                <a:solidFill>
                  <a:srgbClr val="0096D6"/>
                </a:solidFill>
                <a:latin typeface="微软雅黑" pitchFamily="34" charset="-122"/>
                <a:ea typeface="微软雅黑" pitchFamily="34" charset="-122"/>
                <a:cs typeface="HP Simplified" pitchFamily="34" charset="0"/>
              </a:rPr>
              <a:t>模型</a:t>
            </a:r>
          </a:p>
        </p:txBody>
      </p:sp>
      <p:sp>
        <p:nvSpPr>
          <p:cNvPr id="7" name="Subtitle 1"/>
          <p:cNvSpPr>
            <a:spLocks noGrp="1"/>
          </p:cNvSpPr>
          <p:nvPr/>
        </p:nvSpPr>
        <p:spPr bwMode="black">
          <a:xfrm>
            <a:off x="140008" y="218063"/>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pic>
        <p:nvPicPr>
          <p:cNvPr id="8" name="Picture 4"/>
          <p:cNvPicPr>
            <a:picLocks noChangeAspect="1" noChangeArrowheads="1"/>
          </p:cNvPicPr>
          <p:nvPr/>
        </p:nvPicPr>
        <p:blipFill>
          <a:blip r:embed="rId3" cstate="print"/>
          <a:srcRect/>
          <a:stretch>
            <a:fillRect/>
          </a:stretch>
        </p:blipFill>
        <p:spPr bwMode="auto">
          <a:xfrm>
            <a:off x="1037214" y="2181808"/>
            <a:ext cx="7219682" cy="3459213"/>
          </a:xfrm>
          <a:prstGeom prst="rect">
            <a:avLst/>
          </a:prstGeom>
          <a:noFill/>
          <a:ln w="9525">
            <a:noFill/>
            <a:miter lim="800000"/>
            <a:headEnd/>
            <a:tailEnd/>
          </a:ln>
        </p:spPr>
      </p:pic>
    </p:spTree>
    <p:extLst>
      <p:ext uri="{BB962C8B-B14F-4D97-AF65-F5344CB8AC3E}">
        <p14:creationId xmlns:p14="http://schemas.microsoft.com/office/powerpoint/2010/main" val="626672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5"/>
          <p:cNvSpPr>
            <a:spLocks noChangeArrowheads="1"/>
          </p:cNvSpPr>
          <p:nvPr/>
        </p:nvSpPr>
        <p:spPr bwMode="auto">
          <a:xfrm>
            <a:off x="210691" y="1916832"/>
            <a:ext cx="8260085" cy="4536504"/>
          </a:xfrm>
          <a:prstGeom prst="rect">
            <a:avLst/>
          </a:prstGeom>
          <a:noFill/>
          <a:ln w="9525">
            <a:noFill/>
            <a:miter lim="800000"/>
            <a:headEnd/>
            <a:tailEnd/>
          </a:ln>
        </p:spPr>
        <p:txBody>
          <a:bodyPr/>
          <a:lstStyle/>
          <a:p>
            <a:pPr marL="742950" lvl="1" indent="-285750" eaLnBrk="0" hangingPunct="0">
              <a:lnSpc>
                <a:spcPct val="170000"/>
              </a:lnSpc>
              <a:spcBef>
                <a:spcPct val="20000"/>
              </a:spcBef>
              <a:buSzPct val="100000"/>
              <a:buFont typeface="Arial" pitchFamily="34" charset="0"/>
              <a:buChar char="•"/>
              <a:defRPr/>
            </a:pPr>
            <a:r>
              <a:rPr lang="zh-CN" altLang="en-US" sz="2000" b="1" dirty="0" smtClean="0">
                <a:latin typeface="微软雅黑" pitchFamily="34" charset="-122"/>
                <a:ea typeface="微软雅黑" pitchFamily="34" charset="-122"/>
              </a:rPr>
              <a:t>串行活动，无法更好适应变更：</a:t>
            </a:r>
            <a:r>
              <a:rPr lang="zh-CN" altLang="en-US" sz="2000" dirty="0" smtClean="0">
                <a:latin typeface="微软雅黑" pitchFamily="34" charset="-122"/>
                <a:ea typeface="微软雅黑" pitchFamily="34" charset="-122"/>
              </a:rPr>
              <a:t>把软件的开发视为需求、设计、编码等一系列的串行活动，无法解决需求变更等变更调整。</a:t>
            </a:r>
            <a:endParaRPr lang="en-US" altLang="zh-CN" sz="2000" dirty="0" smtClean="0">
              <a:latin typeface="微软雅黑" pitchFamily="34" charset="-122"/>
              <a:ea typeface="微软雅黑" pitchFamily="34" charset="-122"/>
            </a:endParaRPr>
          </a:p>
          <a:p>
            <a:pPr marL="742950" lvl="1" indent="-285750" eaLnBrk="0" hangingPunct="0">
              <a:spcBef>
                <a:spcPct val="20000"/>
              </a:spcBef>
              <a:buSzPct val="100000"/>
              <a:buFont typeface="Arial" pitchFamily="34" charset="0"/>
              <a:buChar char="•"/>
            </a:pPr>
            <a:endParaRPr lang="en-US" altLang="zh-CN" sz="2000" dirty="0">
              <a:latin typeface="微软雅黑" pitchFamily="34" charset="-122"/>
              <a:ea typeface="微软雅黑" pitchFamily="34" charset="-122"/>
            </a:endParaRPr>
          </a:p>
          <a:p>
            <a:pPr marL="742950" lvl="1" indent="-285750" eaLnBrk="0" hangingPunct="0">
              <a:lnSpc>
                <a:spcPct val="170000"/>
              </a:lnSpc>
              <a:spcBef>
                <a:spcPct val="20000"/>
              </a:spcBef>
              <a:buSzPct val="100000"/>
              <a:buFont typeface="Arial" pitchFamily="34" charset="0"/>
              <a:buChar char="•"/>
              <a:defRPr/>
            </a:pPr>
            <a:r>
              <a:rPr lang="zh-CN" altLang="en-US" sz="2000" b="1" dirty="0" smtClean="0">
                <a:latin typeface="微软雅黑" pitchFamily="34" charset="-122"/>
                <a:ea typeface="微软雅黑" pitchFamily="34" charset="-122"/>
              </a:rPr>
              <a:t>线性的前后关系，无法有效支持迭代：</a:t>
            </a:r>
            <a:r>
              <a:rPr lang="zh-CN" altLang="en-US" sz="2000" dirty="0" smtClean="0">
                <a:latin typeface="微软雅黑" pitchFamily="34" charset="-122"/>
                <a:ea typeface="微软雅黑" pitchFamily="34" charset="-122"/>
              </a:rPr>
              <a:t>开发和测试保持线性的前后关系，上一阶段完成才能开始下一阶段，无法有效，快速支持产品迭代。</a:t>
            </a:r>
            <a:endParaRPr lang="en-US" altLang="zh-CN" sz="2000" dirty="0" smtClean="0">
              <a:latin typeface="微软雅黑" pitchFamily="34" charset="-122"/>
              <a:ea typeface="微软雅黑" pitchFamily="34" charset="-122"/>
            </a:endParaRPr>
          </a:p>
          <a:p>
            <a:pPr marL="742950" lvl="1" indent="-285750" eaLnBrk="0" hangingPunct="0">
              <a:lnSpc>
                <a:spcPct val="170000"/>
              </a:lnSpc>
              <a:spcBef>
                <a:spcPct val="20000"/>
              </a:spcBef>
              <a:buSzPct val="100000"/>
              <a:buFont typeface="Arial" pitchFamily="34" charset="0"/>
              <a:buChar char="•"/>
              <a:defRPr/>
            </a:pPr>
            <a:endParaRPr lang="en-US" altLang="zh-CN" sz="2000" dirty="0" smtClean="0">
              <a:latin typeface="微软雅黑" pitchFamily="34" charset="-122"/>
              <a:ea typeface="微软雅黑" pitchFamily="34" charset="-122"/>
            </a:endParaRPr>
          </a:p>
          <a:p>
            <a:pPr marL="742950" lvl="1" indent="-285750" eaLnBrk="0" hangingPunct="0">
              <a:lnSpc>
                <a:spcPct val="170000"/>
              </a:lnSpc>
              <a:spcBef>
                <a:spcPct val="20000"/>
              </a:spcBef>
              <a:buSzPct val="100000"/>
              <a:buFont typeface="Arial" pitchFamily="34" charset="0"/>
              <a:buChar char="•"/>
              <a:defRPr/>
            </a:pPr>
            <a:r>
              <a:rPr lang="zh-CN" altLang="en-US" sz="2000" b="1" dirty="0" smtClean="0">
                <a:latin typeface="微软雅黑" pitchFamily="34" charset="-122"/>
                <a:ea typeface="微软雅黑" pitchFamily="34" charset="-122"/>
              </a:rPr>
              <a:t>测试完整性不足：</a:t>
            </a:r>
            <a:r>
              <a:rPr lang="zh-CN" altLang="en-US" sz="2000" dirty="0" smtClean="0">
                <a:latin typeface="微软雅黑" pitchFamily="34" charset="-122"/>
                <a:ea typeface="微软雅黑" pitchFamily="34" charset="-122"/>
              </a:rPr>
              <a:t>顺序模型中没有很好体现测试流程的完整性。</a:t>
            </a:r>
          </a:p>
        </p:txBody>
      </p:sp>
      <p:sp>
        <p:nvSpPr>
          <p:cNvPr id="6" name="Rectangle 5"/>
          <p:cNvSpPr/>
          <p:nvPr/>
        </p:nvSpPr>
        <p:spPr>
          <a:xfrm>
            <a:off x="264840" y="1343324"/>
            <a:ext cx="3506088" cy="461665"/>
          </a:xfrm>
          <a:prstGeom prst="rect">
            <a:avLst/>
          </a:prstGeom>
        </p:spPr>
        <p:txBody>
          <a:bodyPr wrap="none">
            <a:spAutoFit/>
          </a:bodyPr>
          <a:lstStyle/>
          <a:p>
            <a:pPr>
              <a:buSzPct val="55000"/>
            </a:pPr>
            <a:r>
              <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rPr>
              <a:t>V模型和W模型的</a:t>
            </a:r>
            <a:r>
              <a:rPr lang="zh-CN" altLang="en-US" sz="2400" b="1" dirty="0" smtClean="0">
                <a:solidFill>
                  <a:srgbClr val="0096D6"/>
                </a:solidFill>
                <a:latin typeface="微软雅黑" panose="020B0503020204020204" pitchFamily="34" charset="-122"/>
                <a:ea typeface="微软雅黑" panose="020B0503020204020204" pitchFamily="34" charset="-122"/>
                <a:cs typeface="HP Simplified" pitchFamily="34" charset="0"/>
              </a:rPr>
              <a:t>局限性</a:t>
            </a:r>
            <a:endParaRPr lang="en-US" altLang="zh-CN" sz="2400" b="1" dirty="0">
              <a:solidFill>
                <a:srgbClr val="0096D6"/>
              </a:solidFill>
              <a:latin typeface="微软雅黑" panose="020B0503020204020204" pitchFamily="34" charset="-122"/>
              <a:ea typeface="微软雅黑" panose="020B0503020204020204" pitchFamily="34" charset="-122"/>
              <a:cs typeface="HP Simplified" pitchFamily="34" charset="0"/>
            </a:endParaRPr>
          </a:p>
        </p:txBody>
      </p:sp>
      <p:sp>
        <p:nvSpPr>
          <p:cNvPr id="7" name="Subtitle 1"/>
          <p:cNvSpPr>
            <a:spLocks noGrp="1"/>
          </p:cNvSpPr>
          <p:nvPr/>
        </p:nvSpPr>
        <p:spPr bwMode="black">
          <a:xfrm>
            <a:off x="210691" y="203073"/>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06300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4412" y="1381422"/>
            <a:ext cx="3260829" cy="461665"/>
          </a:xfrm>
          <a:prstGeom prst="rect">
            <a:avLst/>
          </a:prstGeom>
        </p:spPr>
        <p:txBody>
          <a:bodyPr wrap="none">
            <a:spAutoFit/>
          </a:bodyPr>
          <a:lstStyle/>
          <a:p>
            <a:pPr>
              <a:buSzPct val="55000"/>
            </a:pPr>
            <a:r>
              <a:rPr lang="zh-CN" altLang="en-US" sz="2400" b="1" dirty="0" smtClean="0">
                <a:solidFill>
                  <a:srgbClr val="0096D6"/>
                </a:solidFill>
                <a:latin typeface="微软雅黑" pitchFamily="34" charset="-122"/>
                <a:ea typeface="微软雅黑" pitchFamily="34" charset="-122"/>
                <a:cs typeface="HP Simplified" pitchFamily="34" charset="0"/>
              </a:rPr>
              <a:t>软件测试模型</a:t>
            </a:r>
            <a:r>
              <a:rPr lang="en-US" altLang="zh-CN" sz="2400" b="1" dirty="0" smtClean="0">
                <a:solidFill>
                  <a:srgbClr val="0096D6"/>
                </a:solidFill>
                <a:latin typeface="微软雅黑" pitchFamily="34" charset="-122"/>
                <a:ea typeface="微软雅黑" pitchFamily="34" charset="-122"/>
                <a:cs typeface="HP Simplified" pitchFamily="34" charset="0"/>
              </a:rPr>
              <a:t>-- </a:t>
            </a:r>
            <a:r>
              <a:rPr lang="en-US" sz="2400" b="1" dirty="0" smtClean="0">
                <a:solidFill>
                  <a:srgbClr val="0096D6"/>
                </a:solidFill>
                <a:latin typeface="微软雅黑" pitchFamily="34" charset="-122"/>
                <a:ea typeface="微软雅黑" pitchFamily="34" charset="-122"/>
                <a:cs typeface="HP Simplified" pitchFamily="34" charset="0"/>
              </a:rPr>
              <a:t>H</a:t>
            </a:r>
            <a:r>
              <a:rPr lang="zh-CN" altLang="en-US" sz="2400" b="1" dirty="0" smtClean="0">
                <a:solidFill>
                  <a:srgbClr val="0096D6"/>
                </a:solidFill>
                <a:latin typeface="微软雅黑" pitchFamily="34" charset="-122"/>
                <a:ea typeface="微软雅黑" pitchFamily="34" charset="-122"/>
                <a:cs typeface="HP Simplified" pitchFamily="34" charset="0"/>
              </a:rPr>
              <a:t>模型</a:t>
            </a:r>
            <a:endParaRPr lang="en-US" altLang="zh-CN" sz="2400" b="1" dirty="0">
              <a:solidFill>
                <a:srgbClr val="0096D6"/>
              </a:solidFill>
              <a:latin typeface="微软雅黑" pitchFamily="34" charset="-122"/>
              <a:ea typeface="微软雅黑" pitchFamily="34" charset="-122"/>
              <a:cs typeface="HP Simplified" pitchFamily="34" charset="0"/>
              <a:sym typeface="宋体" pitchFamily="2" charset="-122"/>
            </a:endParaRPr>
          </a:p>
        </p:txBody>
      </p:sp>
      <p:sp>
        <p:nvSpPr>
          <p:cNvPr id="9" name="Subtitle 1"/>
          <p:cNvSpPr>
            <a:spLocks noGrp="1"/>
          </p:cNvSpPr>
          <p:nvPr/>
        </p:nvSpPr>
        <p:spPr bwMode="black">
          <a:xfrm>
            <a:off x="144205" y="158103"/>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pic>
        <p:nvPicPr>
          <p:cNvPr id="6" name="Picture 5"/>
          <p:cNvPicPr>
            <a:picLocks noChangeAspect="1" noChangeArrowheads="1"/>
          </p:cNvPicPr>
          <p:nvPr/>
        </p:nvPicPr>
        <p:blipFill>
          <a:blip r:embed="rId3" cstate="print"/>
          <a:srcRect/>
          <a:stretch>
            <a:fillRect/>
          </a:stretch>
        </p:blipFill>
        <p:spPr bwMode="auto">
          <a:xfrm>
            <a:off x="0" y="2451484"/>
            <a:ext cx="9130985" cy="2495270"/>
          </a:xfrm>
          <a:prstGeom prst="rect">
            <a:avLst/>
          </a:prstGeom>
          <a:noFill/>
          <a:ln w="9525">
            <a:noFill/>
            <a:miter lim="800000"/>
            <a:headEnd/>
            <a:tailEnd/>
          </a:ln>
        </p:spPr>
      </p:pic>
    </p:spTree>
    <p:extLst>
      <p:ext uri="{BB962C8B-B14F-4D97-AF65-F5344CB8AC3E}">
        <p14:creationId xmlns:p14="http://schemas.microsoft.com/office/powerpoint/2010/main" val="822220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79116" y="1282654"/>
            <a:ext cx="1669047" cy="461665"/>
          </a:xfrm>
          <a:prstGeom prst="rect">
            <a:avLst/>
          </a:prstGeom>
        </p:spPr>
        <p:txBody>
          <a:bodyPr wrap="none">
            <a:spAutoFit/>
          </a:bodyPr>
          <a:lstStyle/>
          <a:p>
            <a:pPr>
              <a:buSzPct val="55000"/>
            </a:pPr>
            <a:r>
              <a:rPr lang="en-US" sz="2400" b="1" dirty="0">
                <a:solidFill>
                  <a:srgbClr val="0096D6"/>
                </a:solidFill>
                <a:latin typeface="微软雅黑" pitchFamily="34" charset="-122"/>
                <a:ea typeface="微软雅黑" pitchFamily="34" charset="-122"/>
                <a:cs typeface="HP Simplified" pitchFamily="34" charset="0"/>
              </a:rPr>
              <a:t>H</a:t>
            </a:r>
            <a:r>
              <a:rPr lang="zh-CN" altLang="en-US" sz="2400" b="1" dirty="0">
                <a:solidFill>
                  <a:srgbClr val="0096D6"/>
                </a:solidFill>
                <a:latin typeface="微软雅黑" pitchFamily="34" charset="-122"/>
                <a:ea typeface="微软雅黑" pitchFamily="34" charset="-122"/>
                <a:cs typeface="HP Simplified" pitchFamily="34" charset="0"/>
              </a:rPr>
              <a:t>模型特点</a:t>
            </a:r>
          </a:p>
        </p:txBody>
      </p:sp>
      <p:sp>
        <p:nvSpPr>
          <p:cNvPr id="22" name="Subtitle 1"/>
          <p:cNvSpPr>
            <a:spLocks noGrp="1"/>
          </p:cNvSpPr>
          <p:nvPr/>
        </p:nvSpPr>
        <p:spPr bwMode="black">
          <a:xfrm>
            <a:off x="201501" y="242164"/>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grpSp>
        <p:nvGrpSpPr>
          <p:cNvPr id="21" name="Group 20"/>
          <p:cNvGrpSpPr/>
          <p:nvPr/>
        </p:nvGrpSpPr>
        <p:grpSpPr>
          <a:xfrm>
            <a:off x="630150" y="2098093"/>
            <a:ext cx="7688239" cy="916725"/>
            <a:chOff x="0" y="42"/>
            <a:chExt cx="7688239" cy="916725"/>
          </a:xfrm>
        </p:grpSpPr>
        <p:sp>
          <p:nvSpPr>
            <p:cNvPr id="35" name="Rectangle 34"/>
            <p:cNvSpPr/>
            <p:nvPr/>
          </p:nvSpPr>
          <p:spPr>
            <a:xfrm>
              <a:off x="0" y="42"/>
              <a:ext cx="7688239" cy="9167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6" name="Rectangle 35"/>
            <p:cNvSpPr/>
            <p:nvPr/>
          </p:nvSpPr>
          <p:spPr>
            <a:xfrm>
              <a:off x="0" y="43"/>
              <a:ext cx="7688239" cy="7406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285750" lvl="0" indent="-285750" algn="l" defTabSz="800100">
                <a:lnSpc>
                  <a:spcPct val="90000"/>
                </a:lnSpc>
                <a:spcBef>
                  <a:spcPct val="0"/>
                </a:spcBef>
                <a:spcAft>
                  <a:spcPct val="35000"/>
                </a:spcAft>
                <a:buFont typeface="Arial" panose="020B0604020202020204" pitchFamily="34" charset="0"/>
                <a:buChar char="•"/>
              </a:pPr>
              <a:r>
                <a:rPr lang="zh-CN" altLang="en-US" sz="2000" kern="1200" dirty="0" smtClean="0">
                  <a:solidFill>
                    <a:schemeClr val="tx1"/>
                  </a:solidFill>
                  <a:latin typeface="微软雅黑" pitchFamily="34" charset="-122"/>
                  <a:ea typeface="微软雅黑" pitchFamily="34" charset="-122"/>
                </a:rPr>
                <a:t>软件测试是一个独立的流程</a:t>
              </a:r>
              <a:endParaRPr lang="zh-CN" altLang="en-US" sz="2000" kern="1200" dirty="0">
                <a:solidFill>
                  <a:schemeClr val="tx1"/>
                </a:solidFill>
                <a:latin typeface="微软雅黑" pitchFamily="34" charset="-122"/>
                <a:ea typeface="微软雅黑" pitchFamily="34" charset="-122"/>
              </a:endParaRPr>
            </a:p>
          </p:txBody>
        </p:sp>
      </p:grpSp>
      <p:grpSp>
        <p:nvGrpSpPr>
          <p:cNvPr id="23" name="Group 22"/>
          <p:cNvGrpSpPr/>
          <p:nvPr/>
        </p:nvGrpSpPr>
        <p:grpSpPr>
          <a:xfrm>
            <a:off x="630150" y="3014819"/>
            <a:ext cx="7688239" cy="916725"/>
            <a:chOff x="0" y="916768"/>
            <a:chExt cx="7688239" cy="916725"/>
          </a:xfrm>
        </p:grpSpPr>
        <p:sp>
          <p:nvSpPr>
            <p:cNvPr id="33" name="Rectangle 32"/>
            <p:cNvSpPr/>
            <p:nvPr/>
          </p:nvSpPr>
          <p:spPr>
            <a:xfrm>
              <a:off x="0" y="916768"/>
              <a:ext cx="7688239" cy="9167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4" name="Rectangle 33"/>
            <p:cNvSpPr/>
            <p:nvPr/>
          </p:nvSpPr>
          <p:spPr>
            <a:xfrm>
              <a:off x="0" y="916769"/>
              <a:ext cx="7688239" cy="7519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285750" lvl="0" indent="-285750" algn="l" defTabSz="800100">
                <a:lnSpc>
                  <a:spcPct val="90000"/>
                </a:lnSpc>
                <a:spcBef>
                  <a:spcPct val="0"/>
                </a:spcBef>
                <a:spcAft>
                  <a:spcPct val="35000"/>
                </a:spcAft>
                <a:buFont typeface="Arial" panose="020B0604020202020204" pitchFamily="34" charset="0"/>
                <a:buChar char="•"/>
              </a:pPr>
              <a:r>
                <a:rPr lang="zh-CN" altLang="en-US" sz="2000" kern="1200" dirty="0" smtClean="0">
                  <a:solidFill>
                    <a:schemeClr val="tx1"/>
                  </a:solidFill>
                  <a:latin typeface="微软雅黑" pitchFamily="34" charset="-122"/>
                  <a:ea typeface="微软雅黑" pitchFamily="34" charset="-122"/>
                </a:rPr>
                <a:t>贯穿产品的整个生命周期，与其他流程并发的进行</a:t>
              </a:r>
              <a:endParaRPr lang="zh-CN" altLang="en-US" sz="2000" kern="1200" dirty="0">
                <a:solidFill>
                  <a:schemeClr val="tx1"/>
                </a:solidFill>
                <a:latin typeface="微软雅黑" pitchFamily="34" charset="-122"/>
                <a:ea typeface="微软雅黑" pitchFamily="34" charset="-122"/>
              </a:endParaRPr>
            </a:p>
          </p:txBody>
        </p:sp>
      </p:grpSp>
      <p:grpSp>
        <p:nvGrpSpPr>
          <p:cNvPr id="24" name="Group 23"/>
          <p:cNvGrpSpPr/>
          <p:nvPr/>
        </p:nvGrpSpPr>
        <p:grpSpPr>
          <a:xfrm>
            <a:off x="630150" y="3931544"/>
            <a:ext cx="7688239" cy="916725"/>
            <a:chOff x="0" y="1833493"/>
            <a:chExt cx="7688239" cy="916725"/>
          </a:xfrm>
        </p:grpSpPr>
        <p:sp>
          <p:nvSpPr>
            <p:cNvPr id="31" name="Rectangle 30"/>
            <p:cNvSpPr/>
            <p:nvPr/>
          </p:nvSpPr>
          <p:spPr>
            <a:xfrm>
              <a:off x="0" y="1833493"/>
              <a:ext cx="7688239" cy="9167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Rectangle 31"/>
            <p:cNvSpPr/>
            <p:nvPr/>
          </p:nvSpPr>
          <p:spPr>
            <a:xfrm>
              <a:off x="0" y="1833494"/>
              <a:ext cx="7688239" cy="70869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285750" lvl="0" indent="-285750" algn="l" defTabSz="800100">
                <a:lnSpc>
                  <a:spcPct val="90000"/>
                </a:lnSpc>
                <a:spcBef>
                  <a:spcPct val="0"/>
                </a:spcBef>
                <a:spcAft>
                  <a:spcPct val="35000"/>
                </a:spcAft>
                <a:buFont typeface="Arial" panose="020B0604020202020204" pitchFamily="34" charset="0"/>
                <a:buChar char="•"/>
              </a:pPr>
              <a:r>
                <a:rPr lang="zh-CN" altLang="en-US" sz="2000" kern="1200" dirty="0" smtClean="0">
                  <a:solidFill>
                    <a:schemeClr val="tx1"/>
                  </a:solidFill>
                  <a:latin typeface="微软雅黑" pitchFamily="34" charset="-122"/>
                  <a:ea typeface="微软雅黑" pitchFamily="34" charset="-122"/>
                </a:rPr>
                <a:t>软件测试要尽早准备、尽早执行</a:t>
              </a:r>
              <a:endParaRPr lang="zh-CN" altLang="en-US" sz="2000" kern="1200" dirty="0">
                <a:solidFill>
                  <a:schemeClr val="tx1"/>
                </a:solidFill>
                <a:latin typeface="微软雅黑" pitchFamily="34" charset="-122"/>
                <a:ea typeface="微软雅黑" pitchFamily="34" charset="-122"/>
              </a:endParaRPr>
            </a:p>
          </p:txBody>
        </p:sp>
      </p:grpSp>
      <p:grpSp>
        <p:nvGrpSpPr>
          <p:cNvPr id="25" name="Group 24"/>
          <p:cNvGrpSpPr/>
          <p:nvPr/>
        </p:nvGrpSpPr>
        <p:grpSpPr>
          <a:xfrm>
            <a:off x="630150" y="4848270"/>
            <a:ext cx="7688239" cy="856493"/>
            <a:chOff x="0" y="2750219"/>
            <a:chExt cx="7688239" cy="916725"/>
          </a:xfrm>
        </p:grpSpPr>
        <p:sp>
          <p:nvSpPr>
            <p:cNvPr id="29" name="Rectangle 28"/>
            <p:cNvSpPr/>
            <p:nvPr/>
          </p:nvSpPr>
          <p:spPr>
            <a:xfrm>
              <a:off x="0" y="2750219"/>
              <a:ext cx="7688239" cy="9167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0" name="Rectangle 29"/>
            <p:cNvSpPr/>
            <p:nvPr/>
          </p:nvSpPr>
          <p:spPr>
            <a:xfrm>
              <a:off x="0" y="2750219"/>
              <a:ext cx="7688239" cy="9167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285750" lvl="0" indent="-285750" algn="l" defTabSz="800100">
                <a:lnSpc>
                  <a:spcPct val="90000"/>
                </a:lnSpc>
                <a:spcBef>
                  <a:spcPct val="0"/>
                </a:spcBef>
                <a:spcAft>
                  <a:spcPct val="35000"/>
                </a:spcAft>
                <a:buFont typeface="Arial" panose="020B0604020202020204" pitchFamily="34" charset="0"/>
                <a:buChar char="•"/>
              </a:pPr>
              <a:r>
                <a:rPr lang="zh-CN" altLang="en-US" sz="2000" kern="1200" dirty="0" smtClean="0">
                  <a:solidFill>
                    <a:schemeClr val="tx1"/>
                  </a:solidFill>
                  <a:latin typeface="微软雅黑" pitchFamily="34" charset="-122"/>
                  <a:ea typeface="微软雅黑" pitchFamily="34" charset="-122"/>
                </a:rPr>
                <a:t>软件测试分层次进行的，不同层次的测试按照某个次序先后进行，也可以重复进行</a:t>
              </a:r>
              <a:endParaRPr lang="zh-CN" altLang="en-US" sz="2000" kern="1200" dirty="0">
                <a:solidFill>
                  <a:schemeClr val="tx1"/>
                </a:solidFill>
                <a:latin typeface="微软雅黑" pitchFamily="34" charset="-122"/>
                <a:ea typeface="微软雅黑" pitchFamily="34" charset="-122"/>
              </a:endParaRPr>
            </a:p>
          </p:txBody>
        </p:sp>
      </p:grpSp>
      <p:grpSp>
        <p:nvGrpSpPr>
          <p:cNvPr id="26" name="Group 25"/>
          <p:cNvGrpSpPr/>
          <p:nvPr/>
        </p:nvGrpSpPr>
        <p:grpSpPr>
          <a:xfrm>
            <a:off x="1463270" y="5819588"/>
            <a:ext cx="7680730" cy="1038412"/>
            <a:chOff x="0" y="3666945"/>
            <a:chExt cx="7680730" cy="1038412"/>
          </a:xfrm>
        </p:grpSpPr>
        <p:sp>
          <p:nvSpPr>
            <p:cNvPr id="27" name="Rectangle 26"/>
            <p:cNvSpPr/>
            <p:nvPr/>
          </p:nvSpPr>
          <p:spPr>
            <a:xfrm flipV="1">
              <a:off x="0" y="3666945"/>
              <a:ext cx="7680730" cy="10384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Rectangle 27"/>
            <p:cNvSpPr/>
            <p:nvPr/>
          </p:nvSpPr>
          <p:spPr>
            <a:xfrm rot="10800000">
              <a:off x="0" y="3666945"/>
              <a:ext cx="7680730" cy="10384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285750" lvl="0" indent="-285750" algn="l" defTabSz="800100">
                <a:lnSpc>
                  <a:spcPct val="90000"/>
                </a:lnSpc>
                <a:spcBef>
                  <a:spcPct val="0"/>
                </a:spcBef>
                <a:spcAft>
                  <a:spcPct val="35000"/>
                </a:spcAft>
                <a:buFont typeface="Arial" panose="020B0604020202020204" pitchFamily="34" charset="0"/>
                <a:buChar char="•"/>
              </a:pPr>
              <a:endParaRPr lang="zh-CN" altLang="en-US" sz="1800" kern="1200"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05744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79116" y="1296302"/>
            <a:ext cx="2646878" cy="461665"/>
          </a:xfrm>
          <a:prstGeom prst="rect">
            <a:avLst/>
          </a:prstGeom>
        </p:spPr>
        <p:txBody>
          <a:bodyPr wrap="none">
            <a:spAutoFit/>
          </a:bodyPr>
          <a:lstStyle/>
          <a:p>
            <a:pPr>
              <a:buSzPct val="55000"/>
            </a:pPr>
            <a:r>
              <a:rPr lang="zh-CN" altLang="en-US" sz="2400" b="1" dirty="0">
                <a:solidFill>
                  <a:srgbClr val="0096D6"/>
                </a:solidFill>
                <a:latin typeface="微软雅黑" pitchFamily="34" charset="-122"/>
                <a:ea typeface="微软雅黑" pitchFamily="34" charset="-122"/>
                <a:cs typeface="HP Simplified" pitchFamily="34" charset="0"/>
              </a:rPr>
              <a:t>开发模型中的测试</a:t>
            </a:r>
          </a:p>
        </p:txBody>
      </p:sp>
      <p:sp>
        <p:nvSpPr>
          <p:cNvPr id="22" name="Subtitle 1"/>
          <p:cNvSpPr>
            <a:spLocks noGrp="1"/>
          </p:cNvSpPr>
          <p:nvPr/>
        </p:nvSpPr>
        <p:spPr bwMode="black">
          <a:xfrm>
            <a:off x="42249" y="233053"/>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sp>
        <p:nvSpPr>
          <p:cNvPr id="2" name="TextBox 1"/>
          <p:cNvSpPr txBox="1"/>
          <p:nvPr/>
        </p:nvSpPr>
        <p:spPr>
          <a:xfrm>
            <a:off x="941696" y="2066790"/>
            <a:ext cx="7454309" cy="2041585"/>
          </a:xfrm>
          <a:prstGeom prst="rect">
            <a:avLst/>
          </a:prstGeom>
          <a:noFill/>
        </p:spPr>
        <p:txBody>
          <a:bodyPr wrap="square" rtlCol="0">
            <a:spAutoFit/>
          </a:bodyPr>
          <a:lstStyle/>
          <a:p>
            <a:pPr marL="514350" indent="-514350" defTabSz="430213">
              <a:lnSpc>
                <a:spcPct val="200000"/>
              </a:lnSpc>
              <a:spcAft>
                <a:spcPts val="400"/>
              </a:spcAft>
              <a:buSzPct val="100000"/>
              <a:buFont typeface="Arial" panose="020B0604020202020204" pitchFamily="34" charset="0"/>
              <a:buChar char="•"/>
            </a:pPr>
            <a:r>
              <a:rPr lang="zh-CN" altLang="en-US" sz="2000" dirty="0" smtClean="0">
                <a:solidFill>
                  <a:srgbClr val="000000"/>
                </a:solidFill>
                <a:latin typeface="微软雅黑" pitchFamily="34" charset="-122"/>
                <a:ea typeface="微软雅黑" pitchFamily="34" charset="-122"/>
                <a:cs typeface="HP Simplified" pitchFamily="34" charset="0"/>
              </a:rPr>
              <a:t>开发活动与测试活动并行</a:t>
            </a:r>
            <a:endParaRPr lang="en-US" altLang="zh-CN" sz="2000" dirty="0" smtClean="0">
              <a:solidFill>
                <a:srgbClr val="000000"/>
              </a:solidFill>
              <a:latin typeface="微软雅黑" pitchFamily="34" charset="-122"/>
              <a:ea typeface="微软雅黑" pitchFamily="34" charset="-122"/>
              <a:cs typeface="HP Simplified" pitchFamily="34" charset="0"/>
            </a:endParaRPr>
          </a:p>
          <a:p>
            <a:pPr marL="514350" indent="-514350" defTabSz="430213">
              <a:lnSpc>
                <a:spcPct val="200000"/>
              </a:lnSpc>
              <a:spcAft>
                <a:spcPts val="400"/>
              </a:spcAft>
              <a:buSzPct val="100000"/>
              <a:buFont typeface="Arial" panose="020B0604020202020204" pitchFamily="34" charset="0"/>
              <a:buChar char="•"/>
            </a:pPr>
            <a:r>
              <a:rPr lang="zh-CN" altLang="en-US" sz="2000" dirty="0" smtClean="0">
                <a:solidFill>
                  <a:srgbClr val="000000"/>
                </a:solidFill>
                <a:latin typeface="微软雅黑" pitchFamily="34" charset="-122"/>
                <a:ea typeface="微软雅黑" pitchFamily="34" charset="-122"/>
                <a:cs typeface="HP Simplified" pitchFamily="34" charset="0"/>
              </a:rPr>
              <a:t>明确的测试目标</a:t>
            </a:r>
            <a:endParaRPr lang="en-US" altLang="zh-CN" sz="2000" dirty="0" smtClean="0">
              <a:solidFill>
                <a:srgbClr val="000000"/>
              </a:solidFill>
              <a:latin typeface="微软雅黑" pitchFamily="34" charset="-122"/>
              <a:ea typeface="微软雅黑" pitchFamily="34" charset="-122"/>
              <a:cs typeface="HP Simplified" pitchFamily="34" charset="0"/>
            </a:endParaRPr>
          </a:p>
          <a:p>
            <a:pPr marL="514350" indent="-514350" defTabSz="430213">
              <a:lnSpc>
                <a:spcPct val="200000"/>
              </a:lnSpc>
              <a:spcAft>
                <a:spcPts val="400"/>
              </a:spcAft>
              <a:buSzPct val="100000"/>
              <a:buFont typeface="Arial" panose="020B0604020202020204" pitchFamily="34" charset="0"/>
              <a:buChar char="•"/>
            </a:pPr>
            <a:r>
              <a:rPr lang="zh-CN" altLang="en-US" sz="2000" dirty="0" smtClean="0">
                <a:solidFill>
                  <a:srgbClr val="000000"/>
                </a:solidFill>
                <a:latin typeface="微软雅黑" pitchFamily="34" charset="-122"/>
                <a:ea typeface="微软雅黑" pitchFamily="34" charset="-122"/>
                <a:cs typeface="HP Simplified" pitchFamily="34" charset="0"/>
              </a:rPr>
              <a:t>尽早开展测试活动</a:t>
            </a:r>
            <a:endParaRPr lang="en-US" altLang="zh-CN" sz="2000" dirty="0" smtClean="0">
              <a:solidFill>
                <a:srgbClr val="000000"/>
              </a:solidFill>
              <a:latin typeface="微软雅黑" pitchFamily="34" charset="-122"/>
              <a:ea typeface="微软雅黑" pitchFamily="34" charset="-122"/>
              <a:cs typeface="HP Simplified" pitchFamily="34" charset="0"/>
            </a:endParaRPr>
          </a:p>
        </p:txBody>
      </p:sp>
    </p:spTree>
    <p:extLst>
      <p:ext uri="{BB962C8B-B14F-4D97-AF65-F5344CB8AC3E}">
        <p14:creationId xmlns:p14="http://schemas.microsoft.com/office/powerpoint/2010/main" val="486608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
          <p:cNvSpPr>
            <a:spLocks noGrp="1"/>
          </p:cNvSpPr>
          <p:nvPr/>
        </p:nvSpPr>
        <p:spPr bwMode="black">
          <a:xfrm>
            <a:off x="308209" y="229918"/>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rgbClr val="000000"/>
                </a:solidFill>
                <a:latin typeface="微软雅黑" pitchFamily="34" charset="-122"/>
                <a:ea typeface="微软雅黑" pitchFamily="34" charset="-122"/>
                <a:sym typeface="HP Simplified" charset="-122"/>
              </a:rPr>
              <a:t>6.1.2 </a:t>
            </a:r>
            <a:r>
              <a:rPr lang="zh-CN" altLang="en-US" sz="2800" dirty="0" smtClean="0">
                <a:solidFill>
                  <a:srgbClr val="000000"/>
                </a:solidFill>
                <a:latin typeface="微软雅黑" pitchFamily="34" charset="-122"/>
                <a:ea typeface="微软雅黑" pitchFamily="34" charset="-122"/>
                <a:sym typeface="HP Simplified" charset="-122"/>
              </a:rPr>
              <a:t>软件测试过程中的活动及内容</a:t>
            </a:r>
            <a:endParaRPr lang="zh-CN" altLang="en-US" sz="2800" dirty="0">
              <a:solidFill>
                <a:srgbClr val="000000"/>
              </a:solidFill>
              <a:latin typeface="微软雅黑" pitchFamily="34" charset="-122"/>
              <a:ea typeface="微软雅黑" pitchFamily="34" charset="-122"/>
            </a:endParaRPr>
          </a:p>
        </p:txBody>
      </p:sp>
      <p:grpSp>
        <p:nvGrpSpPr>
          <p:cNvPr id="24" name="组合 23"/>
          <p:cNvGrpSpPr/>
          <p:nvPr/>
        </p:nvGrpSpPr>
        <p:grpSpPr>
          <a:xfrm>
            <a:off x="333829" y="1146411"/>
            <a:ext cx="8640111" cy="4872243"/>
            <a:chOff x="333829" y="2101755"/>
            <a:chExt cx="8640111" cy="4353636"/>
          </a:xfrm>
          <a:solidFill>
            <a:srgbClr val="92D050"/>
          </a:solidFill>
        </p:grpSpPr>
        <p:sp>
          <p:nvSpPr>
            <p:cNvPr id="25" name="任意多边形 24"/>
            <p:cNvSpPr/>
            <p:nvPr/>
          </p:nvSpPr>
          <p:spPr>
            <a:xfrm>
              <a:off x="333829" y="2101755"/>
              <a:ext cx="1159746" cy="4353636"/>
            </a:xfrm>
            <a:custGeom>
              <a:avLst/>
              <a:gdLst>
                <a:gd name="connsiteX0" fmla="*/ 0 w 1159746"/>
                <a:gd name="connsiteY0" fmla="*/ 115975 h 4353636"/>
                <a:gd name="connsiteX1" fmla="*/ 33968 w 1159746"/>
                <a:gd name="connsiteY1" fmla="*/ 33968 h 4353636"/>
                <a:gd name="connsiteX2" fmla="*/ 115975 w 1159746"/>
                <a:gd name="connsiteY2" fmla="*/ 0 h 4353636"/>
                <a:gd name="connsiteX3" fmla="*/ 1043771 w 1159746"/>
                <a:gd name="connsiteY3" fmla="*/ 0 h 4353636"/>
                <a:gd name="connsiteX4" fmla="*/ 1125778 w 1159746"/>
                <a:gd name="connsiteY4" fmla="*/ 33968 h 4353636"/>
                <a:gd name="connsiteX5" fmla="*/ 1159746 w 1159746"/>
                <a:gd name="connsiteY5" fmla="*/ 115975 h 4353636"/>
                <a:gd name="connsiteX6" fmla="*/ 1159746 w 1159746"/>
                <a:gd name="connsiteY6" fmla="*/ 4237661 h 4353636"/>
                <a:gd name="connsiteX7" fmla="*/ 1125778 w 1159746"/>
                <a:gd name="connsiteY7" fmla="*/ 4319668 h 4353636"/>
                <a:gd name="connsiteX8" fmla="*/ 1043771 w 1159746"/>
                <a:gd name="connsiteY8" fmla="*/ 4353636 h 4353636"/>
                <a:gd name="connsiteX9" fmla="*/ 115975 w 1159746"/>
                <a:gd name="connsiteY9" fmla="*/ 4353636 h 4353636"/>
                <a:gd name="connsiteX10" fmla="*/ 33968 w 1159746"/>
                <a:gd name="connsiteY10" fmla="*/ 4319668 h 4353636"/>
                <a:gd name="connsiteX11" fmla="*/ 0 w 1159746"/>
                <a:gd name="connsiteY11" fmla="*/ 4237661 h 4353636"/>
                <a:gd name="connsiteX12" fmla="*/ 0 w 1159746"/>
                <a:gd name="connsiteY12" fmla="*/ 115975 h 435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9746" h="4353636">
                  <a:moveTo>
                    <a:pt x="0" y="115975"/>
                  </a:moveTo>
                  <a:cubicBezTo>
                    <a:pt x="0" y="85217"/>
                    <a:pt x="12219" y="55718"/>
                    <a:pt x="33968" y="33968"/>
                  </a:cubicBezTo>
                  <a:cubicBezTo>
                    <a:pt x="55718" y="12218"/>
                    <a:pt x="85216" y="0"/>
                    <a:pt x="115975" y="0"/>
                  </a:cubicBezTo>
                  <a:lnTo>
                    <a:pt x="1043771" y="0"/>
                  </a:lnTo>
                  <a:cubicBezTo>
                    <a:pt x="1074529" y="0"/>
                    <a:pt x="1104028" y="12219"/>
                    <a:pt x="1125778" y="33968"/>
                  </a:cubicBezTo>
                  <a:cubicBezTo>
                    <a:pt x="1147528" y="55718"/>
                    <a:pt x="1159746" y="85216"/>
                    <a:pt x="1159746" y="115975"/>
                  </a:cubicBezTo>
                  <a:lnTo>
                    <a:pt x="1159746" y="4237661"/>
                  </a:lnTo>
                  <a:cubicBezTo>
                    <a:pt x="1159746" y="4268419"/>
                    <a:pt x="1147527" y="4297918"/>
                    <a:pt x="1125778" y="4319668"/>
                  </a:cubicBezTo>
                  <a:cubicBezTo>
                    <a:pt x="1104028" y="4341418"/>
                    <a:pt x="1074530" y="4353636"/>
                    <a:pt x="1043771" y="4353636"/>
                  </a:cubicBezTo>
                  <a:lnTo>
                    <a:pt x="115975" y="4353636"/>
                  </a:lnTo>
                  <a:cubicBezTo>
                    <a:pt x="85217" y="4353636"/>
                    <a:pt x="55718" y="4341417"/>
                    <a:pt x="33968" y="4319668"/>
                  </a:cubicBezTo>
                  <a:cubicBezTo>
                    <a:pt x="12218" y="4297918"/>
                    <a:pt x="0" y="4268420"/>
                    <a:pt x="0" y="4237661"/>
                  </a:cubicBezTo>
                  <a:lnTo>
                    <a:pt x="0" y="115975"/>
                  </a:lnTo>
                  <a:close/>
                </a:path>
              </a:pathLst>
            </a:cu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0" rIns="76200" bIns="3123746" numCol="1" spcCol="1270" anchor="ctr" anchorCtr="0">
              <a:norm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itchFamily="34" charset="-122"/>
                  <a:ea typeface="微软雅黑" pitchFamily="34" charset="-122"/>
                </a:rPr>
                <a:t>阶段</a:t>
              </a:r>
              <a:endParaRPr lang="en-US" altLang="zh-CN" sz="2000" b="1" kern="1200" dirty="0" smtClean="0">
                <a:solidFill>
                  <a:schemeClr val="tx1"/>
                </a:solidFill>
                <a:latin typeface="微软雅黑" pitchFamily="34" charset="-122"/>
                <a:ea typeface="微软雅黑" pitchFamily="34" charset="-122"/>
              </a:endParaRPr>
            </a:p>
            <a:p>
              <a:pPr lvl="0" algn="ctr" defTabSz="889000">
                <a:lnSpc>
                  <a:spcPct val="90000"/>
                </a:lnSpc>
                <a:spcBef>
                  <a:spcPct val="0"/>
                </a:spcBef>
                <a:spcAft>
                  <a:spcPct val="35000"/>
                </a:spcAft>
              </a:pPr>
              <a:r>
                <a:rPr lang="en-US" altLang="zh-CN" sz="2000" b="1" kern="1200" dirty="0" smtClean="0">
                  <a:solidFill>
                    <a:schemeClr val="tx1"/>
                  </a:solidFill>
                  <a:latin typeface="微软雅黑" pitchFamily="34" charset="-122"/>
                  <a:ea typeface="微软雅黑" pitchFamily="34" charset="-122"/>
                </a:rPr>
                <a:t>-&gt;</a:t>
              </a:r>
              <a:endParaRPr lang="zh-CN" altLang="en-US" sz="2000" b="1" kern="1200" dirty="0">
                <a:solidFill>
                  <a:schemeClr val="tx1"/>
                </a:solidFill>
                <a:latin typeface="微软雅黑" pitchFamily="34" charset="-122"/>
                <a:ea typeface="微软雅黑" pitchFamily="34" charset="-122"/>
              </a:endParaRPr>
            </a:p>
          </p:txBody>
        </p:sp>
        <p:sp>
          <p:nvSpPr>
            <p:cNvPr id="26" name="任意多边形 25"/>
            <p:cNvSpPr/>
            <p:nvPr/>
          </p:nvSpPr>
          <p:spPr>
            <a:xfrm>
              <a:off x="449804" y="3409121"/>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latin typeface="微软雅黑" pitchFamily="34" charset="-122"/>
                  <a:ea typeface="微软雅黑" pitchFamily="34" charset="-122"/>
                </a:rPr>
                <a:t>主要测试活动</a:t>
              </a:r>
              <a:endParaRPr lang="en-US" altLang="zh-CN" sz="1600" b="1" kern="1200" dirty="0" smtClean="0">
                <a:solidFill>
                  <a:schemeClr val="tx1"/>
                </a:solidFill>
                <a:latin typeface="微软雅黑" pitchFamily="34" charset="-122"/>
                <a:ea typeface="微软雅黑" pitchFamily="34" charset="-122"/>
              </a:endParaRPr>
            </a:p>
            <a:p>
              <a:pPr lvl="0" algn="ctr" defTabSz="711200">
                <a:lnSpc>
                  <a:spcPct val="90000"/>
                </a:lnSpc>
                <a:spcBef>
                  <a:spcPct val="0"/>
                </a:spcBef>
                <a:spcAft>
                  <a:spcPct val="35000"/>
                </a:spcAft>
              </a:pPr>
              <a:r>
                <a:rPr lang="en-US" altLang="zh-CN" sz="1600" b="1" kern="1200" dirty="0" smtClean="0">
                  <a:solidFill>
                    <a:schemeClr val="tx1"/>
                  </a:solidFill>
                  <a:latin typeface="微软雅黑" pitchFamily="34" charset="-122"/>
                  <a:ea typeface="微软雅黑" pitchFamily="34" charset="-122"/>
                </a:rPr>
                <a:t>-&gt;</a:t>
              </a:r>
              <a:endParaRPr lang="zh-CN" altLang="en-US" sz="1600" b="1" kern="1200" dirty="0">
                <a:solidFill>
                  <a:schemeClr val="tx1"/>
                </a:solidFill>
                <a:latin typeface="微软雅黑" pitchFamily="34" charset="-122"/>
                <a:ea typeface="微软雅黑" pitchFamily="34" charset="-122"/>
              </a:endParaRPr>
            </a:p>
          </p:txBody>
        </p:sp>
        <p:sp>
          <p:nvSpPr>
            <p:cNvPr id="27" name="任意多边形 26"/>
            <p:cNvSpPr/>
            <p:nvPr/>
          </p:nvSpPr>
          <p:spPr>
            <a:xfrm>
              <a:off x="449804" y="4923752"/>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latin typeface="微软雅黑" pitchFamily="34" charset="-122"/>
                  <a:ea typeface="微软雅黑" pitchFamily="34" charset="-122"/>
                </a:rPr>
                <a:t>输出</a:t>
              </a:r>
              <a:endParaRPr lang="en-US" altLang="zh-CN" sz="1600" b="1" kern="1200" dirty="0" smtClean="0">
                <a:solidFill>
                  <a:schemeClr val="tx1"/>
                </a:solidFill>
                <a:latin typeface="微软雅黑" pitchFamily="34" charset="-122"/>
                <a:ea typeface="微软雅黑" pitchFamily="34" charset="-122"/>
              </a:endParaRPr>
            </a:p>
            <a:p>
              <a:pPr lvl="0" algn="ctr" defTabSz="711200">
                <a:lnSpc>
                  <a:spcPct val="90000"/>
                </a:lnSpc>
                <a:spcBef>
                  <a:spcPct val="0"/>
                </a:spcBef>
                <a:spcAft>
                  <a:spcPct val="35000"/>
                </a:spcAft>
              </a:pPr>
              <a:r>
                <a:rPr lang="en-US" altLang="zh-CN" sz="1600" b="1" kern="1200" dirty="0" smtClean="0">
                  <a:solidFill>
                    <a:schemeClr val="tx1"/>
                  </a:solidFill>
                  <a:latin typeface="微软雅黑" pitchFamily="34" charset="-122"/>
                  <a:ea typeface="微软雅黑" pitchFamily="34" charset="-122"/>
                </a:rPr>
                <a:t>-&gt;</a:t>
              </a:r>
              <a:endParaRPr lang="zh-CN" altLang="en-US" sz="1600" b="1" kern="1200" dirty="0">
                <a:solidFill>
                  <a:schemeClr val="tx1"/>
                </a:solidFill>
                <a:latin typeface="微软雅黑" pitchFamily="34" charset="-122"/>
                <a:ea typeface="微软雅黑" pitchFamily="34" charset="-122"/>
              </a:endParaRPr>
            </a:p>
          </p:txBody>
        </p:sp>
        <p:sp>
          <p:nvSpPr>
            <p:cNvPr id="28" name="任意多边形 27"/>
            <p:cNvSpPr/>
            <p:nvPr/>
          </p:nvSpPr>
          <p:spPr>
            <a:xfrm>
              <a:off x="1580557" y="2101755"/>
              <a:ext cx="1159746" cy="4353636"/>
            </a:xfrm>
            <a:custGeom>
              <a:avLst/>
              <a:gdLst>
                <a:gd name="connsiteX0" fmla="*/ 0 w 1159746"/>
                <a:gd name="connsiteY0" fmla="*/ 115975 h 4353636"/>
                <a:gd name="connsiteX1" fmla="*/ 33968 w 1159746"/>
                <a:gd name="connsiteY1" fmla="*/ 33968 h 4353636"/>
                <a:gd name="connsiteX2" fmla="*/ 115975 w 1159746"/>
                <a:gd name="connsiteY2" fmla="*/ 0 h 4353636"/>
                <a:gd name="connsiteX3" fmla="*/ 1043771 w 1159746"/>
                <a:gd name="connsiteY3" fmla="*/ 0 h 4353636"/>
                <a:gd name="connsiteX4" fmla="*/ 1125778 w 1159746"/>
                <a:gd name="connsiteY4" fmla="*/ 33968 h 4353636"/>
                <a:gd name="connsiteX5" fmla="*/ 1159746 w 1159746"/>
                <a:gd name="connsiteY5" fmla="*/ 115975 h 4353636"/>
                <a:gd name="connsiteX6" fmla="*/ 1159746 w 1159746"/>
                <a:gd name="connsiteY6" fmla="*/ 4237661 h 4353636"/>
                <a:gd name="connsiteX7" fmla="*/ 1125778 w 1159746"/>
                <a:gd name="connsiteY7" fmla="*/ 4319668 h 4353636"/>
                <a:gd name="connsiteX8" fmla="*/ 1043771 w 1159746"/>
                <a:gd name="connsiteY8" fmla="*/ 4353636 h 4353636"/>
                <a:gd name="connsiteX9" fmla="*/ 115975 w 1159746"/>
                <a:gd name="connsiteY9" fmla="*/ 4353636 h 4353636"/>
                <a:gd name="connsiteX10" fmla="*/ 33968 w 1159746"/>
                <a:gd name="connsiteY10" fmla="*/ 4319668 h 4353636"/>
                <a:gd name="connsiteX11" fmla="*/ 0 w 1159746"/>
                <a:gd name="connsiteY11" fmla="*/ 4237661 h 4353636"/>
                <a:gd name="connsiteX12" fmla="*/ 0 w 1159746"/>
                <a:gd name="connsiteY12" fmla="*/ 115975 h 435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9746" h="4353636">
                  <a:moveTo>
                    <a:pt x="0" y="115975"/>
                  </a:moveTo>
                  <a:cubicBezTo>
                    <a:pt x="0" y="85217"/>
                    <a:pt x="12219" y="55718"/>
                    <a:pt x="33968" y="33968"/>
                  </a:cubicBezTo>
                  <a:cubicBezTo>
                    <a:pt x="55718" y="12218"/>
                    <a:pt x="85216" y="0"/>
                    <a:pt x="115975" y="0"/>
                  </a:cubicBezTo>
                  <a:lnTo>
                    <a:pt x="1043771" y="0"/>
                  </a:lnTo>
                  <a:cubicBezTo>
                    <a:pt x="1074529" y="0"/>
                    <a:pt x="1104028" y="12219"/>
                    <a:pt x="1125778" y="33968"/>
                  </a:cubicBezTo>
                  <a:cubicBezTo>
                    <a:pt x="1147528" y="55718"/>
                    <a:pt x="1159746" y="85216"/>
                    <a:pt x="1159746" y="115975"/>
                  </a:cubicBezTo>
                  <a:lnTo>
                    <a:pt x="1159746" y="4237661"/>
                  </a:lnTo>
                  <a:cubicBezTo>
                    <a:pt x="1159746" y="4268419"/>
                    <a:pt x="1147527" y="4297918"/>
                    <a:pt x="1125778" y="4319668"/>
                  </a:cubicBezTo>
                  <a:cubicBezTo>
                    <a:pt x="1104028" y="4341418"/>
                    <a:pt x="1074530" y="4353636"/>
                    <a:pt x="1043771" y="4353636"/>
                  </a:cubicBezTo>
                  <a:lnTo>
                    <a:pt x="115975" y="4353636"/>
                  </a:lnTo>
                  <a:cubicBezTo>
                    <a:pt x="85217" y="4353636"/>
                    <a:pt x="55718" y="4341417"/>
                    <a:pt x="33968" y="4319668"/>
                  </a:cubicBezTo>
                  <a:cubicBezTo>
                    <a:pt x="12218" y="4297918"/>
                    <a:pt x="0" y="4268420"/>
                    <a:pt x="0" y="4237661"/>
                  </a:cubicBezTo>
                  <a:lnTo>
                    <a:pt x="0" y="115975"/>
                  </a:lnTo>
                  <a:close/>
                </a:path>
              </a:pathLst>
            </a:cu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23746"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需求</a:t>
              </a:r>
              <a:endParaRPr lang="zh-CN" altLang="en-US" sz="2000" kern="1200" dirty="0">
                <a:solidFill>
                  <a:schemeClr val="tx1"/>
                </a:solidFill>
                <a:latin typeface="微软雅黑" pitchFamily="34" charset="-122"/>
                <a:ea typeface="微软雅黑" pitchFamily="34" charset="-122"/>
              </a:endParaRPr>
            </a:p>
          </p:txBody>
        </p:sp>
        <p:sp>
          <p:nvSpPr>
            <p:cNvPr id="29" name="任意多边形 28"/>
            <p:cNvSpPr/>
            <p:nvPr/>
          </p:nvSpPr>
          <p:spPr>
            <a:xfrm>
              <a:off x="1696531" y="3409121"/>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验证和确认需求说明书、制定测试计划</a:t>
              </a:r>
              <a:endParaRPr lang="zh-CN" altLang="en-US" sz="1600" kern="1200" dirty="0">
                <a:solidFill>
                  <a:schemeClr val="tx1"/>
                </a:solidFill>
                <a:latin typeface="微软雅黑" pitchFamily="34" charset="-122"/>
                <a:ea typeface="微软雅黑" pitchFamily="34" charset="-122"/>
              </a:endParaRPr>
            </a:p>
          </p:txBody>
        </p:sp>
        <p:sp>
          <p:nvSpPr>
            <p:cNvPr id="30" name="任意多边形 29"/>
            <p:cNvSpPr/>
            <p:nvPr/>
          </p:nvSpPr>
          <p:spPr>
            <a:xfrm>
              <a:off x="1696531" y="4923752"/>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测试需求、组织团队、测试计划</a:t>
              </a:r>
              <a:endParaRPr lang="zh-CN" altLang="en-US" sz="1600" kern="1200" dirty="0">
                <a:solidFill>
                  <a:schemeClr val="tx1"/>
                </a:solidFill>
                <a:latin typeface="微软雅黑" pitchFamily="34" charset="-122"/>
                <a:ea typeface="微软雅黑" pitchFamily="34" charset="-122"/>
              </a:endParaRPr>
            </a:p>
          </p:txBody>
        </p:sp>
        <p:sp>
          <p:nvSpPr>
            <p:cNvPr id="31" name="任意多边形 30"/>
            <p:cNvSpPr/>
            <p:nvPr/>
          </p:nvSpPr>
          <p:spPr>
            <a:xfrm>
              <a:off x="2827284" y="2101755"/>
              <a:ext cx="1159746" cy="4353636"/>
            </a:xfrm>
            <a:custGeom>
              <a:avLst/>
              <a:gdLst>
                <a:gd name="connsiteX0" fmla="*/ 0 w 1159746"/>
                <a:gd name="connsiteY0" fmla="*/ 115975 h 4353636"/>
                <a:gd name="connsiteX1" fmla="*/ 33968 w 1159746"/>
                <a:gd name="connsiteY1" fmla="*/ 33968 h 4353636"/>
                <a:gd name="connsiteX2" fmla="*/ 115975 w 1159746"/>
                <a:gd name="connsiteY2" fmla="*/ 0 h 4353636"/>
                <a:gd name="connsiteX3" fmla="*/ 1043771 w 1159746"/>
                <a:gd name="connsiteY3" fmla="*/ 0 h 4353636"/>
                <a:gd name="connsiteX4" fmla="*/ 1125778 w 1159746"/>
                <a:gd name="connsiteY4" fmla="*/ 33968 h 4353636"/>
                <a:gd name="connsiteX5" fmla="*/ 1159746 w 1159746"/>
                <a:gd name="connsiteY5" fmla="*/ 115975 h 4353636"/>
                <a:gd name="connsiteX6" fmla="*/ 1159746 w 1159746"/>
                <a:gd name="connsiteY6" fmla="*/ 4237661 h 4353636"/>
                <a:gd name="connsiteX7" fmla="*/ 1125778 w 1159746"/>
                <a:gd name="connsiteY7" fmla="*/ 4319668 h 4353636"/>
                <a:gd name="connsiteX8" fmla="*/ 1043771 w 1159746"/>
                <a:gd name="connsiteY8" fmla="*/ 4353636 h 4353636"/>
                <a:gd name="connsiteX9" fmla="*/ 115975 w 1159746"/>
                <a:gd name="connsiteY9" fmla="*/ 4353636 h 4353636"/>
                <a:gd name="connsiteX10" fmla="*/ 33968 w 1159746"/>
                <a:gd name="connsiteY10" fmla="*/ 4319668 h 4353636"/>
                <a:gd name="connsiteX11" fmla="*/ 0 w 1159746"/>
                <a:gd name="connsiteY11" fmla="*/ 4237661 h 4353636"/>
                <a:gd name="connsiteX12" fmla="*/ 0 w 1159746"/>
                <a:gd name="connsiteY12" fmla="*/ 115975 h 435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9746" h="4353636">
                  <a:moveTo>
                    <a:pt x="0" y="115975"/>
                  </a:moveTo>
                  <a:cubicBezTo>
                    <a:pt x="0" y="85217"/>
                    <a:pt x="12219" y="55718"/>
                    <a:pt x="33968" y="33968"/>
                  </a:cubicBezTo>
                  <a:cubicBezTo>
                    <a:pt x="55718" y="12218"/>
                    <a:pt x="85216" y="0"/>
                    <a:pt x="115975" y="0"/>
                  </a:cubicBezTo>
                  <a:lnTo>
                    <a:pt x="1043771" y="0"/>
                  </a:lnTo>
                  <a:cubicBezTo>
                    <a:pt x="1074529" y="0"/>
                    <a:pt x="1104028" y="12219"/>
                    <a:pt x="1125778" y="33968"/>
                  </a:cubicBezTo>
                  <a:cubicBezTo>
                    <a:pt x="1147528" y="55718"/>
                    <a:pt x="1159746" y="85216"/>
                    <a:pt x="1159746" y="115975"/>
                  </a:cubicBezTo>
                  <a:lnTo>
                    <a:pt x="1159746" y="4237661"/>
                  </a:lnTo>
                  <a:cubicBezTo>
                    <a:pt x="1159746" y="4268419"/>
                    <a:pt x="1147527" y="4297918"/>
                    <a:pt x="1125778" y="4319668"/>
                  </a:cubicBezTo>
                  <a:cubicBezTo>
                    <a:pt x="1104028" y="4341418"/>
                    <a:pt x="1074530" y="4353636"/>
                    <a:pt x="1043771" y="4353636"/>
                  </a:cubicBezTo>
                  <a:lnTo>
                    <a:pt x="115975" y="4353636"/>
                  </a:lnTo>
                  <a:cubicBezTo>
                    <a:pt x="85217" y="4353636"/>
                    <a:pt x="55718" y="4341417"/>
                    <a:pt x="33968" y="4319668"/>
                  </a:cubicBezTo>
                  <a:cubicBezTo>
                    <a:pt x="12218" y="4297918"/>
                    <a:pt x="0" y="4268420"/>
                    <a:pt x="0" y="4237661"/>
                  </a:cubicBezTo>
                  <a:lnTo>
                    <a:pt x="0" y="115975"/>
                  </a:lnTo>
                  <a:close/>
                </a:path>
              </a:pathLst>
            </a:cu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23746" numCol="1" spcCol="1270" anchor="ctr" anchorCtr="0">
              <a:norm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设计</a:t>
              </a:r>
              <a:endParaRPr lang="zh-CN" altLang="en-US" sz="2000" kern="1200" dirty="0">
                <a:solidFill>
                  <a:schemeClr val="tx1"/>
                </a:solidFill>
                <a:latin typeface="微软雅黑" pitchFamily="34" charset="-122"/>
                <a:ea typeface="微软雅黑" pitchFamily="34" charset="-122"/>
              </a:endParaRPr>
            </a:p>
          </p:txBody>
        </p:sp>
        <p:sp>
          <p:nvSpPr>
            <p:cNvPr id="32" name="任意多边形 31"/>
            <p:cNvSpPr/>
            <p:nvPr/>
          </p:nvSpPr>
          <p:spPr>
            <a:xfrm>
              <a:off x="2943259" y="3409121"/>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rmAutofit fontScale="92500"/>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验证和确认设计文档、模型等，测试设计及评审</a:t>
              </a:r>
              <a:endParaRPr lang="zh-CN" altLang="en-US" sz="1600" kern="1200" dirty="0">
                <a:solidFill>
                  <a:schemeClr val="tx1"/>
                </a:solidFill>
                <a:latin typeface="微软雅黑" pitchFamily="34" charset="-122"/>
                <a:ea typeface="微软雅黑" pitchFamily="34" charset="-122"/>
              </a:endParaRPr>
            </a:p>
          </p:txBody>
        </p:sp>
        <p:sp>
          <p:nvSpPr>
            <p:cNvPr id="33" name="任意多边形 32"/>
            <p:cNvSpPr/>
            <p:nvPr/>
          </p:nvSpPr>
          <p:spPr>
            <a:xfrm>
              <a:off x="2943259" y="4923752"/>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测试方案、测试案例等</a:t>
              </a:r>
              <a:endParaRPr lang="zh-CN" altLang="en-US" sz="1600" kern="1200" dirty="0">
                <a:solidFill>
                  <a:schemeClr val="tx1"/>
                </a:solidFill>
                <a:latin typeface="微软雅黑" pitchFamily="34" charset="-122"/>
                <a:ea typeface="微软雅黑" pitchFamily="34" charset="-122"/>
              </a:endParaRPr>
            </a:p>
          </p:txBody>
        </p:sp>
        <p:sp>
          <p:nvSpPr>
            <p:cNvPr id="34" name="任意多边形 33"/>
            <p:cNvSpPr/>
            <p:nvPr/>
          </p:nvSpPr>
          <p:spPr>
            <a:xfrm>
              <a:off x="4074012" y="2101755"/>
              <a:ext cx="1159746" cy="4353636"/>
            </a:xfrm>
            <a:custGeom>
              <a:avLst/>
              <a:gdLst>
                <a:gd name="connsiteX0" fmla="*/ 0 w 1159746"/>
                <a:gd name="connsiteY0" fmla="*/ 115975 h 4353636"/>
                <a:gd name="connsiteX1" fmla="*/ 33968 w 1159746"/>
                <a:gd name="connsiteY1" fmla="*/ 33968 h 4353636"/>
                <a:gd name="connsiteX2" fmla="*/ 115975 w 1159746"/>
                <a:gd name="connsiteY2" fmla="*/ 0 h 4353636"/>
                <a:gd name="connsiteX3" fmla="*/ 1043771 w 1159746"/>
                <a:gd name="connsiteY3" fmla="*/ 0 h 4353636"/>
                <a:gd name="connsiteX4" fmla="*/ 1125778 w 1159746"/>
                <a:gd name="connsiteY4" fmla="*/ 33968 h 4353636"/>
                <a:gd name="connsiteX5" fmla="*/ 1159746 w 1159746"/>
                <a:gd name="connsiteY5" fmla="*/ 115975 h 4353636"/>
                <a:gd name="connsiteX6" fmla="*/ 1159746 w 1159746"/>
                <a:gd name="connsiteY6" fmla="*/ 4237661 h 4353636"/>
                <a:gd name="connsiteX7" fmla="*/ 1125778 w 1159746"/>
                <a:gd name="connsiteY7" fmla="*/ 4319668 h 4353636"/>
                <a:gd name="connsiteX8" fmla="*/ 1043771 w 1159746"/>
                <a:gd name="connsiteY8" fmla="*/ 4353636 h 4353636"/>
                <a:gd name="connsiteX9" fmla="*/ 115975 w 1159746"/>
                <a:gd name="connsiteY9" fmla="*/ 4353636 h 4353636"/>
                <a:gd name="connsiteX10" fmla="*/ 33968 w 1159746"/>
                <a:gd name="connsiteY10" fmla="*/ 4319668 h 4353636"/>
                <a:gd name="connsiteX11" fmla="*/ 0 w 1159746"/>
                <a:gd name="connsiteY11" fmla="*/ 4237661 h 4353636"/>
                <a:gd name="connsiteX12" fmla="*/ 0 w 1159746"/>
                <a:gd name="connsiteY12" fmla="*/ 115975 h 435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9746" h="4353636">
                  <a:moveTo>
                    <a:pt x="0" y="115975"/>
                  </a:moveTo>
                  <a:cubicBezTo>
                    <a:pt x="0" y="85217"/>
                    <a:pt x="12219" y="55718"/>
                    <a:pt x="33968" y="33968"/>
                  </a:cubicBezTo>
                  <a:cubicBezTo>
                    <a:pt x="55718" y="12218"/>
                    <a:pt x="85216" y="0"/>
                    <a:pt x="115975" y="0"/>
                  </a:cubicBezTo>
                  <a:lnTo>
                    <a:pt x="1043771" y="0"/>
                  </a:lnTo>
                  <a:cubicBezTo>
                    <a:pt x="1074529" y="0"/>
                    <a:pt x="1104028" y="12219"/>
                    <a:pt x="1125778" y="33968"/>
                  </a:cubicBezTo>
                  <a:cubicBezTo>
                    <a:pt x="1147528" y="55718"/>
                    <a:pt x="1159746" y="85216"/>
                    <a:pt x="1159746" y="115975"/>
                  </a:cubicBezTo>
                  <a:lnTo>
                    <a:pt x="1159746" y="4237661"/>
                  </a:lnTo>
                  <a:cubicBezTo>
                    <a:pt x="1159746" y="4268419"/>
                    <a:pt x="1147527" y="4297918"/>
                    <a:pt x="1125778" y="4319668"/>
                  </a:cubicBezTo>
                  <a:cubicBezTo>
                    <a:pt x="1104028" y="4341418"/>
                    <a:pt x="1074530" y="4353636"/>
                    <a:pt x="1043771" y="4353636"/>
                  </a:cubicBezTo>
                  <a:lnTo>
                    <a:pt x="115975" y="4353636"/>
                  </a:lnTo>
                  <a:cubicBezTo>
                    <a:pt x="85217" y="4353636"/>
                    <a:pt x="55718" y="4341417"/>
                    <a:pt x="33968" y="4319668"/>
                  </a:cubicBezTo>
                  <a:cubicBezTo>
                    <a:pt x="12218" y="4297918"/>
                    <a:pt x="0" y="4268420"/>
                    <a:pt x="0" y="4237661"/>
                  </a:cubicBezTo>
                  <a:lnTo>
                    <a:pt x="0" y="115975"/>
                  </a:lnTo>
                  <a:close/>
                </a:path>
              </a:pathLst>
            </a:cu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23746"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编程</a:t>
              </a:r>
              <a:endParaRPr lang="zh-CN" altLang="en-US" sz="2000" kern="1200" dirty="0">
                <a:solidFill>
                  <a:schemeClr val="tx1"/>
                </a:solidFill>
                <a:latin typeface="微软雅黑" pitchFamily="34" charset="-122"/>
                <a:ea typeface="微软雅黑" pitchFamily="34" charset="-122"/>
              </a:endParaRPr>
            </a:p>
          </p:txBody>
        </p:sp>
        <p:sp>
          <p:nvSpPr>
            <p:cNvPr id="35" name="任意多边形 34"/>
            <p:cNvSpPr/>
            <p:nvPr/>
          </p:nvSpPr>
          <p:spPr>
            <a:xfrm>
              <a:off x="4189986" y="3409121"/>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代码、评审、搭建环境、单元测试</a:t>
              </a:r>
              <a:endParaRPr lang="zh-CN" altLang="en-US" sz="1600" kern="1200" dirty="0">
                <a:solidFill>
                  <a:schemeClr val="tx1"/>
                </a:solidFill>
                <a:latin typeface="微软雅黑" pitchFamily="34" charset="-122"/>
                <a:ea typeface="微软雅黑" pitchFamily="34" charset="-122"/>
              </a:endParaRPr>
            </a:p>
          </p:txBody>
        </p:sp>
        <p:sp>
          <p:nvSpPr>
            <p:cNvPr id="36" name="任意多边形 35"/>
            <p:cNvSpPr/>
            <p:nvPr/>
          </p:nvSpPr>
          <p:spPr>
            <a:xfrm>
              <a:off x="4189986" y="4923752"/>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测试案例及缺陷等</a:t>
              </a:r>
              <a:endParaRPr lang="zh-CN" altLang="en-US" sz="1600" kern="1200" dirty="0">
                <a:solidFill>
                  <a:schemeClr val="tx1"/>
                </a:solidFill>
                <a:latin typeface="微软雅黑" pitchFamily="34" charset="-122"/>
                <a:ea typeface="微软雅黑" pitchFamily="34" charset="-122"/>
              </a:endParaRPr>
            </a:p>
          </p:txBody>
        </p:sp>
        <p:sp>
          <p:nvSpPr>
            <p:cNvPr id="37" name="任意多边形 36"/>
            <p:cNvSpPr/>
            <p:nvPr/>
          </p:nvSpPr>
          <p:spPr>
            <a:xfrm>
              <a:off x="5320739" y="2101755"/>
              <a:ext cx="1159746" cy="4353636"/>
            </a:xfrm>
            <a:custGeom>
              <a:avLst/>
              <a:gdLst>
                <a:gd name="connsiteX0" fmla="*/ 0 w 1159746"/>
                <a:gd name="connsiteY0" fmla="*/ 115975 h 4353636"/>
                <a:gd name="connsiteX1" fmla="*/ 33968 w 1159746"/>
                <a:gd name="connsiteY1" fmla="*/ 33968 h 4353636"/>
                <a:gd name="connsiteX2" fmla="*/ 115975 w 1159746"/>
                <a:gd name="connsiteY2" fmla="*/ 0 h 4353636"/>
                <a:gd name="connsiteX3" fmla="*/ 1043771 w 1159746"/>
                <a:gd name="connsiteY3" fmla="*/ 0 h 4353636"/>
                <a:gd name="connsiteX4" fmla="*/ 1125778 w 1159746"/>
                <a:gd name="connsiteY4" fmla="*/ 33968 h 4353636"/>
                <a:gd name="connsiteX5" fmla="*/ 1159746 w 1159746"/>
                <a:gd name="connsiteY5" fmla="*/ 115975 h 4353636"/>
                <a:gd name="connsiteX6" fmla="*/ 1159746 w 1159746"/>
                <a:gd name="connsiteY6" fmla="*/ 4237661 h 4353636"/>
                <a:gd name="connsiteX7" fmla="*/ 1125778 w 1159746"/>
                <a:gd name="connsiteY7" fmla="*/ 4319668 h 4353636"/>
                <a:gd name="connsiteX8" fmla="*/ 1043771 w 1159746"/>
                <a:gd name="connsiteY8" fmla="*/ 4353636 h 4353636"/>
                <a:gd name="connsiteX9" fmla="*/ 115975 w 1159746"/>
                <a:gd name="connsiteY9" fmla="*/ 4353636 h 4353636"/>
                <a:gd name="connsiteX10" fmla="*/ 33968 w 1159746"/>
                <a:gd name="connsiteY10" fmla="*/ 4319668 h 4353636"/>
                <a:gd name="connsiteX11" fmla="*/ 0 w 1159746"/>
                <a:gd name="connsiteY11" fmla="*/ 4237661 h 4353636"/>
                <a:gd name="connsiteX12" fmla="*/ 0 w 1159746"/>
                <a:gd name="connsiteY12" fmla="*/ 115975 h 435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9746" h="4353636">
                  <a:moveTo>
                    <a:pt x="0" y="115975"/>
                  </a:moveTo>
                  <a:cubicBezTo>
                    <a:pt x="0" y="85217"/>
                    <a:pt x="12219" y="55718"/>
                    <a:pt x="33968" y="33968"/>
                  </a:cubicBezTo>
                  <a:cubicBezTo>
                    <a:pt x="55718" y="12218"/>
                    <a:pt x="85216" y="0"/>
                    <a:pt x="115975" y="0"/>
                  </a:cubicBezTo>
                  <a:lnTo>
                    <a:pt x="1043771" y="0"/>
                  </a:lnTo>
                  <a:cubicBezTo>
                    <a:pt x="1074529" y="0"/>
                    <a:pt x="1104028" y="12219"/>
                    <a:pt x="1125778" y="33968"/>
                  </a:cubicBezTo>
                  <a:cubicBezTo>
                    <a:pt x="1147528" y="55718"/>
                    <a:pt x="1159746" y="85216"/>
                    <a:pt x="1159746" y="115975"/>
                  </a:cubicBezTo>
                  <a:lnTo>
                    <a:pt x="1159746" y="4237661"/>
                  </a:lnTo>
                  <a:cubicBezTo>
                    <a:pt x="1159746" y="4268419"/>
                    <a:pt x="1147527" y="4297918"/>
                    <a:pt x="1125778" y="4319668"/>
                  </a:cubicBezTo>
                  <a:cubicBezTo>
                    <a:pt x="1104028" y="4341418"/>
                    <a:pt x="1074530" y="4353636"/>
                    <a:pt x="1043771" y="4353636"/>
                  </a:cubicBezTo>
                  <a:lnTo>
                    <a:pt x="115975" y="4353636"/>
                  </a:lnTo>
                  <a:cubicBezTo>
                    <a:pt x="85217" y="4353636"/>
                    <a:pt x="55718" y="4341417"/>
                    <a:pt x="33968" y="4319668"/>
                  </a:cubicBezTo>
                  <a:cubicBezTo>
                    <a:pt x="12218" y="4297918"/>
                    <a:pt x="0" y="4268420"/>
                    <a:pt x="0" y="4237661"/>
                  </a:cubicBezTo>
                  <a:lnTo>
                    <a:pt x="0" y="115975"/>
                  </a:lnTo>
                  <a:close/>
                </a:path>
              </a:pathLst>
            </a:cu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23746"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测试</a:t>
              </a:r>
              <a:endParaRPr lang="zh-CN" altLang="en-US" sz="2000" kern="1200" dirty="0">
                <a:solidFill>
                  <a:schemeClr val="tx1"/>
                </a:solidFill>
                <a:latin typeface="微软雅黑" pitchFamily="34" charset="-122"/>
                <a:ea typeface="微软雅黑" pitchFamily="34" charset="-122"/>
              </a:endParaRPr>
            </a:p>
          </p:txBody>
        </p:sp>
        <p:sp>
          <p:nvSpPr>
            <p:cNvPr id="38" name="任意多边形 37"/>
            <p:cNvSpPr/>
            <p:nvPr/>
          </p:nvSpPr>
          <p:spPr>
            <a:xfrm>
              <a:off x="5436714" y="3409121"/>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执行测试、缺陷管理</a:t>
              </a:r>
              <a:endParaRPr lang="zh-CN" altLang="en-US" sz="1600" kern="1200" dirty="0">
                <a:solidFill>
                  <a:schemeClr val="tx1"/>
                </a:solidFill>
                <a:latin typeface="微软雅黑" pitchFamily="34" charset="-122"/>
                <a:ea typeface="微软雅黑" pitchFamily="34" charset="-122"/>
              </a:endParaRPr>
            </a:p>
          </p:txBody>
        </p:sp>
        <p:sp>
          <p:nvSpPr>
            <p:cNvPr id="39" name="任意多边形 38"/>
            <p:cNvSpPr/>
            <p:nvPr/>
          </p:nvSpPr>
          <p:spPr>
            <a:xfrm>
              <a:off x="5423066" y="4923752"/>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缺陷报告和测试报告</a:t>
              </a:r>
              <a:endParaRPr lang="zh-CN" altLang="en-US" sz="1600" kern="1200" dirty="0">
                <a:solidFill>
                  <a:schemeClr val="tx1"/>
                </a:solidFill>
                <a:latin typeface="微软雅黑" pitchFamily="34" charset="-122"/>
                <a:ea typeface="微软雅黑" pitchFamily="34" charset="-122"/>
              </a:endParaRPr>
            </a:p>
          </p:txBody>
        </p:sp>
        <p:sp>
          <p:nvSpPr>
            <p:cNvPr id="40" name="任意多边形 39"/>
            <p:cNvSpPr/>
            <p:nvPr/>
          </p:nvSpPr>
          <p:spPr>
            <a:xfrm>
              <a:off x="6567467" y="2101755"/>
              <a:ext cx="1159746" cy="4353636"/>
            </a:xfrm>
            <a:custGeom>
              <a:avLst/>
              <a:gdLst>
                <a:gd name="connsiteX0" fmla="*/ 0 w 1159746"/>
                <a:gd name="connsiteY0" fmla="*/ 115975 h 4353636"/>
                <a:gd name="connsiteX1" fmla="*/ 33968 w 1159746"/>
                <a:gd name="connsiteY1" fmla="*/ 33968 h 4353636"/>
                <a:gd name="connsiteX2" fmla="*/ 115975 w 1159746"/>
                <a:gd name="connsiteY2" fmla="*/ 0 h 4353636"/>
                <a:gd name="connsiteX3" fmla="*/ 1043771 w 1159746"/>
                <a:gd name="connsiteY3" fmla="*/ 0 h 4353636"/>
                <a:gd name="connsiteX4" fmla="*/ 1125778 w 1159746"/>
                <a:gd name="connsiteY4" fmla="*/ 33968 h 4353636"/>
                <a:gd name="connsiteX5" fmla="*/ 1159746 w 1159746"/>
                <a:gd name="connsiteY5" fmla="*/ 115975 h 4353636"/>
                <a:gd name="connsiteX6" fmla="*/ 1159746 w 1159746"/>
                <a:gd name="connsiteY6" fmla="*/ 4237661 h 4353636"/>
                <a:gd name="connsiteX7" fmla="*/ 1125778 w 1159746"/>
                <a:gd name="connsiteY7" fmla="*/ 4319668 h 4353636"/>
                <a:gd name="connsiteX8" fmla="*/ 1043771 w 1159746"/>
                <a:gd name="connsiteY8" fmla="*/ 4353636 h 4353636"/>
                <a:gd name="connsiteX9" fmla="*/ 115975 w 1159746"/>
                <a:gd name="connsiteY9" fmla="*/ 4353636 h 4353636"/>
                <a:gd name="connsiteX10" fmla="*/ 33968 w 1159746"/>
                <a:gd name="connsiteY10" fmla="*/ 4319668 h 4353636"/>
                <a:gd name="connsiteX11" fmla="*/ 0 w 1159746"/>
                <a:gd name="connsiteY11" fmla="*/ 4237661 h 4353636"/>
                <a:gd name="connsiteX12" fmla="*/ 0 w 1159746"/>
                <a:gd name="connsiteY12" fmla="*/ 115975 h 435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9746" h="4353636">
                  <a:moveTo>
                    <a:pt x="0" y="115975"/>
                  </a:moveTo>
                  <a:cubicBezTo>
                    <a:pt x="0" y="85217"/>
                    <a:pt x="12219" y="55718"/>
                    <a:pt x="33968" y="33968"/>
                  </a:cubicBezTo>
                  <a:cubicBezTo>
                    <a:pt x="55718" y="12218"/>
                    <a:pt x="85216" y="0"/>
                    <a:pt x="115975" y="0"/>
                  </a:cubicBezTo>
                  <a:lnTo>
                    <a:pt x="1043771" y="0"/>
                  </a:lnTo>
                  <a:cubicBezTo>
                    <a:pt x="1074529" y="0"/>
                    <a:pt x="1104028" y="12219"/>
                    <a:pt x="1125778" y="33968"/>
                  </a:cubicBezTo>
                  <a:cubicBezTo>
                    <a:pt x="1147528" y="55718"/>
                    <a:pt x="1159746" y="85216"/>
                    <a:pt x="1159746" y="115975"/>
                  </a:cubicBezTo>
                  <a:lnTo>
                    <a:pt x="1159746" y="4237661"/>
                  </a:lnTo>
                  <a:cubicBezTo>
                    <a:pt x="1159746" y="4268419"/>
                    <a:pt x="1147527" y="4297918"/>
                    <a:pt x="1125778" y="4319668"/>
                  </a:cubicBezTo>
                  <a:cubicBezTo>
                    <a:pt x="1104028" y="4341418"/>
                    <a:pt x="1074530" y="4353636"/>
                    <a:pt x="1043771" y="4353636"/>
                  </a:cubicBezTo>
                  <a:lnTo>
                    <a:pt x="115975" y="4353636"/>
                  </a:lnTo>
                  <a:cubicBezTo>
                    <a:pt x="85217" y="4353636"/>
                    <a:pt x="55718" y="4341417"/>
                    <a:pt x="33968" y="4319668"/>
                  </a:cubicBezTo>
                  <a:cubicBezTo>
                    <a:pt x="12218" y="4297918"/>
                    <a:pt x="0" y="4268420"/>
                    <a:pt x="0" y="4237661"/>
                  </a:cubicBezTo>
                  <a:lnTo>
                    <a:pt x="0" y="115975"/>
                  </a:lnTo>
                  <a:close/>
                </a:path>
              </a:pathLst>
            </a:cu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23746"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安装</a:t>
              </a:r>
              <a:endParaRPr lang="zh-CN" altLang="en-US" sz="2000" kern="1200" dirty="0">
                <a:solidFill>
                  <a:schemeClr val="tx1"/>
                </a:solidFill>
                <a:latin typeface="微软雅黑" pitchFamily="34" charset="-122"/>
                <a:ea typeface="微软雅黑" pitchFamily="34" charset="-122"/>
              </a:endParaRPr>
            </a:p>
          </p:txBody>
        </p:sp>
        <p:sp>
          <p:nvSpPr>
            <p:cNvPr id="41" name="任意多边形 40"/>
            <p:cNvSpPr/>
            <p:nvPr/>
          </p:nvSpPr>
          <p:spPr>
            <a:xfrm>
              <a:off x="6683441" y="3409121"/>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安装测试、</a:t>
              </a:r>
              <a:r>
                <a:rPr lang="zh-CN" altLang="en-US" sz="1600" dirty="0" smtClean="0">
                  <a:solidFill>
                    <a:schemeClr val="tx1"/>
                  </a:solidFill>
                  <a:latin typeface="微软雅黑" pitchFamily="34" charset="-122"/>
                  <a:ea typeface="微软雅黑" pitchFamily="34" charset="-122"/>
                </a:rPr>
                <a:t>确认产品</a:t>
              </a:r>
              <a:endParaRPr lang="zh-CN" altLang="en-US" sz="1600" kern="1200" dirty="0">
                <a:solidFill>
                  <a:schemeClr val="tx1"/>
                </a:solidFill>
                <a:latin typeface="微软雅黑" pitchFamily="34" charset="-122"/>
                <a:ea typeface="微软雅黑" pitchFamily="34" charset="-122"/>
              </a:endParaRPr>
            </a:p>
          </p:txBody>
        </p:sp>
        <p:sp>
          <p:nvSpPr>
            <p:cNvPr id="42" name="任意多边形 41"/>
            <p:cNvSpPr/>
            <p:nvPr/>
          </p:nvSpPr>
          <p:spPr>
            <a:xfrm>
              <a:off x="6683441" y="4923752"/>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安装程序、安装文档、用户手册等</a:t>
              </a:r>
              <a:endParaRPr lang="zh-CN" altLang="en-US" sz="1600" kern="1200" dirty="0">
                <a:solidFill>
                  <a:schemeClr val="tx1"/>
                </a:solidFill>
                <a:latin typeface="微软雅黑" pitchFamily="34" charset="-122"/>
                <a:ea typeface="微软雅黑" pitchFamily="34" charset="-122"/>
              </a:endParaRPr>
            </a:p>
          </p:txBody>
        </p:sp>
        <p:sp>
          <p:nvSpPr>
            <p:cNvPr id="43" name="任意多边形 42"/>
            <p:cNvSpPr/>
            <p:nvPr/>
          </p:nvSpPr>
          <p:spPr>
            <a:xfrm>
              <a:off x="7814194" y="2101755"/>
              <a:ext cx="1159746" cy="4353636"/>
            </a:xfrm>
            <a:custGeom>
              <a:avLst/>
              <a:gdLst>
                <a:gd name="connsiteX0" fmla="*/ 0 w 1159746"/>
                <a:gd name="connsiteY0" fmla="*/ 115975 h 4353636"/>
                <a:gd name="connsiteX1" fmla="*/ 33968 w 1159746"/>
                <a:gd name="connsiteY1" fmla="*/ 33968 h 4353636"/>
                <a:gd name="connsiteX2" fmla="*/ 115975 w 1159746"/>
                <a:gd name="connsiteY2" fmla="*/ 0 h 4353636"/>
                <a:gd name="connsiteX3" fmla="*/ 1043771 w 1159746"/>
                <a:gd name="connsiteY3" fmla="*/ 0 h 4353636"/>
                <a:gd name="connsiteX4" fmla="*/ 1125778 w 1159746"/>
                <a:gd name="connsiteY4" fmla="*/ 33968 h 4353636"/>
                <a:gd name="connsiteX5" fmla="*/ 1159746 w 1159746"/>
                <a:gd name="connsiteY5" fmla="*/ 115975 h 4353636"/>
                <a:gd name="connsiteX6" fmla="*/ 1159746 w 1159746"/>
                <a:gd name="connsiteY6" fmla="*/ 4237661 h 4353636"/>
                <a:gd name="connsiteX7" fmla="*/ 1125778 w 1159746"/>
                <a:gd name="connsiteY7" fmla="*/ 4319668 h 4353636"/>
                <a:gd name="connsiteX8" fmla="*/ 1043771 w 1159746"/>
                <a:gd name="connsiteY8" fmla="*/ 4353636 h 4353636"/>
                <a:gd name="connsiteX9" fmla="*/ 115975 w 1159746"/>
                <a:gd name="connsiteY9" fmla="*/ 4353636 h 4353636"/>
                <a:gd name="connsiteX10" fmla="*/ 33968 w 1159746"/>
                <a:gd name="connsiteY10" fmla="*/ 4319668 h 4353636"/>
                <a:gd name="connsiteX11" fmla="*/ 0 w 1159746"/>
                <a:gd name="connsiteY11" fmla="*/ 4237661 h 4353636"/>
                <a:gd name="connsiteX12" fmla="*/ 0 w 1159746"/>
                <a:gd name="connsiteY12" fmla="*/ 115975 h 435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9746" h="4353636">
                  <a:moveTo>
                    <a:pt x="0" y="115975"/>
                  </a:moveTo>
                  <a:cubicBezTo>
                    <a:pt x="0" y="85217"/>
                    <a:pt x="12219" y="55718"/>
                    <a:pt x="33968" y="33968"/>
                  </a:cubicBezTo>
                  <a:cubicBezTo>
                    <a:pt x="55718" y="12218"/>
                    <a:pt x="85216" y="0"/>
                    <a:pt x="115975" y="0"/>
                  </a:cubicBezTo>
                  <a:lnTo>
                    <a:pt x="1043771" y="0"/>
                  </a:lnTo>
                  <a:cubicBezTo>
                    <a:pt x="1074529" y="0"/>
                    <a:pt x="1104028" y="12219"/>
                    <a:pt x="1125778" y="33968"/>
                  </a:cubicBezTo>
                  <a:cubicBezTo>
                    <a:pt x="1147528" y="55718"/>
                    <a:pt x="1159746" y="85216"/>
                    <a:pt x="1159746" y="115975"/>
                  </a:cubicBezTo>
                  <a:lnTo>
                    <a:pt x="1159746" y="4237661"/>
                  </a:lnTo>
                  <a:cubicBezTo>
                    <a:pt x="1159746" y="4268419"/>
                    <a:pt x="1147527" y="4297918"/>
                    <a:pt x="1125778" y="4319668"/>
                  </a:cubicBezTo>
                  <a:cubicBezTo>
                    <a:pt x="1104028" y="4341418"/>
                    <a:pt x="1074530" y="4353636"/>
                    <a:pt x="1043771" y="4353636"/>
                  </a:cubicBezTo>
                  <a:lnTo>
                    <a:pt x="115975" y="4353636"/>
                  </a:lnTo>
                  <a:cubicBezTo>
                    <a:pt x="85217" y="4353636"/>
                    <a:pt x="55718" y="4341417"/>
                    <a:pt x="33968" y="4319668"/>
                  </a:cubicBezTo>
                  <a:cubicBezTo>
                    <a:pt x="12218" y="4297918"/>
                    <a:pt x="0" y="4268420"/>
                    <a:pt x="0" y="4237661"/>
                  </a:cubicBezTo>
                  <a:lnTo>
                    <a:pt x="0" y="115975"/>
                  </a:lnTo>
                  <a:close/>
                </a:path>
              </a:pathLst>
            </a:cu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76200" rIns="76200" bIns="3123746"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微软雅黑" pitchFamily="34" charset="-122"/>
                  <a:ea typeface="微软雅黑" pitchFamily="34" charset="-122"/>
                </a:rPr>
                <a:t>维护</a:t>
              </a:r>
              <a:endParaRPr lang="zh-CN" altLang="en-US" sz="2000" kern="1200" dirty="0">
                <a:solidFill>
                  <a:schemeClr val="tx1"/>
                </a:solidFill>
                <a:latin typeface="微软雅黑" pitchFamily="34" charset="-122"/>
                <a:ea typeface="微软雅黑" pitchFamily="34" charset="-122"/>
              </a:endParaRPr>
            </a:p>
          </p:txBody>
        </p:sp>
        <p:sp>
          <p:nvSpPr>
            <p:cNvPr id="44" name="任意多边形 43"/>
            <p:cNvSpPr/>
            <p:nvPr/>
          </p:nvSpPr>
          <p:spPr>
            <a:xfrm>
              <a:off x="7930169" y="3409121"/>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培训、维护、变更管理、测试</a:t>
              </a:r>
              <a:endParaRPr lang="zh-CN" altLang="en-US" sz="1600" kern="1200" dirty="0">
                <a:solidFill>
                  <a:schemeClr val="tx1"/>
                </a:solidFill>
                <a:latin typeface="微软雅黑" pitchFamily="34" charset="-122"/>
                <a:ea typeface="微软雅黑" pitchFamily="34" charset="-122"/>
              </a:endParaRPr>
            </a:p>
          </p:txBody>
        </p:sp>
        <p:sp>
          <p:nvSpPr>
            <p:cNvPr id="45" name="任意多边形 44"/>
            <p:cNvSpPr/>
            <p:nvPr/>
          </p:nvSpPr>
          <p:spPr>
            <a:xfrm>
              <a:off x="7930169" y="4923752"/>
              <a:ext cx="927797" cy="1312680"/>
            </a:xfrm>
            <a:custGeom>
              <a:avLst/>
              <a:gdLst>
                <a:gd name="connsiteX0" fmla="*/ 0 w 927797"/>
                <a:gd name="connsiteY0" fmla="*/ 92780 h 1312680"/>
                <a:gd name="connsiteX1" fmla="*/ 27175 w 927797"/>
                <a:gd name="connsiteY1" fmla="*/ 27175 h 1312680"/>
                <a:gd name="connsiteX2" fmla="*/ 92780 w 927797"/>
                <a:gd name="connsiteY2" fmla="*/ 0 h 1312680"/>
                <a:gd name="connsiteX3" fmla="*/ 835017 w 927797"/>
                <a:gd name="connsiteY3" fmla="*/ 0 h 1312680"/>
                <a:gd name="connsiteX4" fmla="*/ 900622 w 927797"/>
                <a:gd name="connsiteY4" fmla="*/ 27175 h 1312680"/>
                <a:gd name="connsiteX5" fmla="*/ 927797 w 927797"/>
                <a:gd name="connsiteY5" fmla="*/ 92780 h 1312680"/>
                <a:gd name="connsiteX6" fmla="*/ 927797 w 927797"/>
                <a:gd name="connsiteY6" fmla="*/ 1219900 h 1312680"/>
                <a:gd name="connsiteX7" fmla="*/ 900622 w 927797"/>
                <a:gd name="connsiteY7" fmla="*/ 1285505 h 1312680"/>
                <a:gd name="connsiteX8" fmla="*/ 835017 w 927797"/>
                <a:gd name="connsiteY8" fmla="*/ 1312680 h 1312680"/>
                <a:gd name="connsiteX9" fmla="*/ 92780 w 927797"/>
                <a:gd name="connsiteY9" fmla="*/ 1312680 h 1312680"/>
                <a:gd name="connsiteX10" fmla="*/ 27175 w 927797"/>
                <a:gd name="connsiteY10" fmla="*/ 1285505 h 1312680"/>
                <a:gd name="connsiteX11" fmla="*/ 0 w 927797"/>
                <a:gd name="connsiteY11" fmla="*/ 1219900 h 1312680"/>
                <a:gd name="connsiteX12" fmla="*/ 0 w 927797"/>
                <a:gd name="connsiteY12" fmla="*/ 92780 h 13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797" h="1312680">
                  <a:moveTo>
                    <a:pt x="0" y="92780"/>
                  </a:moveTo>
                  <a:cubicBezTo>
                    <a:pt x="0" y="68173"/>
                    <a:pt x="9775" y="44574"/>
                    <a:pt x="27175" y="27175"/>
                  </a:cubicBezTo>
                  <a:cubicBezTo>
                    <a:pt x="44575" y="9775"/>
                    <a:pt x="68174" y="0"/>
                    <a:pt x="92780" y="0"/>
                  </a:cubicBezTo>
                  <a:lnTo>
                    <a:pt x="835017" y="0"/>
                  </a:lnTo>
                  <a:cubicBezTo>
                    <a:pt x="859624" y="0"/>
                    <a:pt x="883223" y="9775"/>
                    <a:pt x="900622" y="27175"/>
                  </a:cubicBezTo>
                  <a:cubicBezTo>
                    <a:pt x="918022" y="44575"/>
                    <a:pt x="927797" y="68174"/>
                    <a:pt x="927797" y="92780"/>
                  </a:cubicBezTo>
                  <a:lnTo>
                    <a:pt x="927797" y="1219900"/>
                  </a:lnTo>
                  <a:cubicBezTo>
                    <a:pt x="927797" y="1244507"/>
                    <a:pt x="918022" y="1268106"/>
                    <a:pt x="900622" y="1285505"/>
                  </a:cubicBezTo>
                  <a:cubicBezTo>
                    <a:pt x="883222" y="1302905"/>
                    <a:pt x="859623" y="1312680"/>
                    <a:pt x="835017" y="1312680"/>
                  </a:cubicBezTo>
                  <a:lnTo>
                    <a:pt x="92780" y="1312680"/>
                  </a:lnTo>
                  <a:cubicBezTo>
                    <a:pt x="68173" y="1312680"/>
                    <a:pt x="44574" y="1302905"/>
                    <a:pt x="27175" y="1285505"/>
                  </a:cubicBezTo>
                  <a:cubicBezTo>
                    <a:pt x="9775" y="1268105"/>
                    <a:pt x="0" y="1244506"/>
                    <a:pt x="0" y="1219900"/>
                  </a:cubicBezTo>
                  <a:lnTo>
                    <a:pt x="0" y="9278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814" tIns="57654" rIns="67814" bIns="57654"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维护手册、</a:t>
              </a:r>
              <a:r>
                <a:rPr lang="zh-CN" altLang="en-US" sz="1600" dirty="0" smtClean="0">
                  <a:solidFill>
                    <a:schemeClr val="tx1"/>
                  </a:solidFill>
                  <a:latin typeface="微软雅黑" pitchFamily="34" charset="-122"/>
                  <a:ea typeface="微软雅黑" pitchFamily="34" charset="-122"/>
                </a:rPr>
                <a:t>测试报告</a:t>
              </a:r>
              <a:r>
                <a:rPr lang="zh-CN" altLang="en-US" sz="1600" kern="1200" dirty="0" smtClean="0">
                  <a:solidFill>
                    <a:schemeClr val="tx1"/>
                  </a:solidFill>
                  <a:latin typeface="微软雅黑" pitchFamily="34" charset="-122"/>
                  <a:ea typeface="微软雅黑" pitchFamily="34" charset="-122"/>
                </a:rPr>
                <a:t>等</a:t>
              </a:r>
              <a:endParaRPr lang="zh-CN" altLang="en-US" sz="1600" kern="1200"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909696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60000" y="2224585"/>
            <a:ext cx="8470102" cy="3280346"/>
          </a:xfrm>
          <a:prstGeom prst="rect">
            <a:avLst/>
          </a:prstGeom>
          <a:noFill/>
          <a:ln w="9525">
            <a:noFill/>
            <a:miter lim="800000"/>
            <a:headEnd/>
            <a:tailEnd/>
          </a:ln>
        </p:spPr>
        <p:txBody>
          <a:bodyPr/>
          <a:lstStyle/>
          <a:p>
            <a:pPr marL="800100" lvl="1" indent="-342900" eaLnBrk="0" hangingPunct="0">
              <a:lnSpc>
                <a:spcPct val="150000"/>
              </a:lnSpc>
              <a:spcBef>
                <a:spcPts val="800"/>
              </a:spcBef>
              <a:buFont typeface="Arial" pitchFamily="34" charset="0"/>
              <a:buChar char="•"/>
            </a:pPr>
            <a:r>
              <a:rPr lang="zh-CN" altLang="zh-CN" sz="2000" dirty="0" smtClean="0">
                <a:solidFill>
                  <a:srgbClr val="000000"/>
                </a:solidFill>
                <a:latin typeface="微软雅黑" pitchFamily="34" charset="-122"/>
                <a:ea typeface="微软雅黑" pitchFamily="34" charset="-122"/>
              </a:rPr>
              <a:t>基于</a:t>
            </a:r>
            <a:r>
              <a:rPr lang="zh-CN" altLang="zh-CN" sz="2000" b="1" dirty="0" smtClean="0">
                <a:solidFill>
                  <a:srgbClr val="000000"/>
                </a:solidFill>
                <a:latin typeface="微软雅黑" pitchFamily="34" charset="-122"/>
                <a:ea typeface="微软雅黑" pitchFamily="34" charset="-122"/>
              </a:rPr>
              <a:t>项目目标</a:t>
            </a:r>
            <a:r>
              <a:rPr lang="zh-CN" altLang="en-US" sz="2000" dirty="0" smtClean="0">
                <a:solidFill>
                  <a:srgbClr val="000000"/>
                </a:solidFill>
                <a:latin typeface="微软雅黑" pitchFamily="34" charset="-122"/>
                <a:ea typeface="微软雅黑" pitchFamily="34" charset="-122"/>
              </a:rPr>
              <a:t>，</a:t>
            </a:r>
            <a:r>
              <a:rPr lang="zh-CN" altLang="zh-CN" sz="2000" dirty="0" smtClean="0">
                <a:solidFill>
                  <a:srgbClr val="000000"/>
                </a:solidFill>
                <a:latin typeface="微软雅黑" pitchFamily="34" charset="-122"/>
                <a:ea typeface="微软雅黑" pitchFamily="34" charset="-122"/>
              </a:rPr>
              <a:t>制定测试计划</a:t>
            </a:r>
            <a:r>
              <a:rPr lang="zh-CN" altLang="en-US" sz="2000" dirty="0" smtClean="0">
                <a:solidFill>
                  <a:srgbClr val="000000"/>
                </a:solidFill>
                <a:latin typeface="微软雅黑" pitchFamily="34" charset="-122"/>
                <a:ea typeface="微软雅黑" pitchFamily="34" charset="-122"/>
              </a:rPr>
              <a:t>，</a:t>
            </a:r>
            <a:r>
              <a:rPr lang="en-US" altLang="zh-CN" sz="2000" dirty="0" smtClean="0">
                <a:solidFill>
                  <a:srgbClr val="000000"/>
                </a:solidFill>
                <a:latin typeface="微软雅黑" pitchFamily="34" charset="-122"/>
                <a:ea typeface="微软雅黑" pitchFamily="34" charset="-122"/>
              </a:rPr>
              <a:t> </a:t>
            </a:r>
            <a:r>
              <a:rPr lang="zh-CN" altLang="zh-CN" sz="2000" dirty="0" smtClean="0">
                <a:solidFill>
                  <a:srgbClr val="000000"/>
                </a:solidFill>
                <a:latin typeface="微软雅黑" pitchFamily="34" charset="-122"/>
                <a:ea typeface="微软雅黑" pitchFamily="34" charset="-122"/>
              </a:rPr>
              <a:t>确定测试策略</a:t>
            </a:r>
            <a:r>
              <a:rPr lang="zh-CN" altLang="en-US" sz="2000" dirty="0" smtClean="0">
                <a:solidFill>
                  <a:srgbClr val="000000"/>
                </a:solidFill>
                <a:latin typeface="微软雅黑" pitchFamily="34" charset="-122"/>
                <a:ea typeface="微软雅黑" pitchFamily="34" charset="-122"/>
              </a:rPr>
              <a:t>，</a:t>
            </a:r>
            <a:r>
              <a:rPr lang="en-US" altLang="zh-CN" sz="2000" dirty="0" smtClean="0">
                <a:solidFill>
                  <a:srgbClr val="000000"/>
                </a:solidFill>
                <a:latin typeface="微软雅黑" pitchFamily="34" charset="-122"/>
                <a:ea typeface="微软雅黑" pitchFamily="34" charset="-122"/>
              </a:rPr>
              <a:t> </a:t>
            </a:r>
            <a:r>
              <a:rPr lang="zh-CN" altLang="zh-CN" sz="2000" dirty="0" smtClean="0">
                <a:solidFill>
                  <a:srgbClr val="000000"/>
                </a:solidFill>
                <a:latin typeface="微软雅黑" pitchFamily="34" charset="-122"/>
                <a:ea typeface="微软雅黑" pitchFamily="34" charset="-122"/>
              </a:rPr>
              <a:t>选定测试方法</a:t>
            </a:r>
            <a:r>
              <a:rPr lang="zh-CN" altLang="en-US" sz="2000" dirty="0" smtClean="0">
                <a:solidFill>
                  <a:srgbClr val="000000"/>
                </a:solidFill>
                <a:latin typeface="微软雅黑" pitchFamily="34" charset="-122"/>
                <a:ea typeface="微软雅黑" pitchFamily="34" charset="-122"/>
              </a:rPr>
              <a:t>，</a:t>
            </a:r>
            <a:r>
              <a:rPr lang="zh-CN" altLang="zh-CN" sz="2000" dirty="0" smtClean="0">
                <a:solidFill>
                  <a:srgbClr val="000000"/>
                </a:solidFill>
                <a:latin typeface="微软雅黑" pitchFamily="34" charset="-122"/>
                <a:ea typeface="微软雅黑" pitchFamily="34" charset="-122"/>
              </a:rPr>
              <a:t>排定优先级，建立里程碑，组织测试资源（测试团队、软硬件环境等）等</a:t>
            </a:r>
            <a:r>
              <a:rPr lang="zh-CN" altLang="en-US" sz="2000" dirty="0" smtClean="0">
                <a:solidFill>
                  <a:srgbClr val="000000"/>
                </a:solidFill>
                <a:latin typeface="微软雅黑" pitchFamily="34" charset="-122"/>
                <a:ea typeface="微软雅黑" pitchFamily="34" charset="-122"/>
              </a:rPr>
              <a:t>。</a:t>
            </a:r>
            <a:endParaRPr lang="zh-CN" altLang="zh-CN" sz="2000" dirty="0" smtClean="0">
              <a:solidFill>
                <a:srgbClr val="000000"/>
              </a:solidFill>
              <a:latin typeface="微软雅黑" pitchFamily="34" charset="-122"/>
              <a:ea typeface="微软雅黑" pitchFamily="34" charset="-122"/>
            </a:endParaRPr>
          </a:p>
          <a:p>
            <a:pPr marL="800100" lvl="1" indent="-342900" eaLnBrk="0" hangingPunct="0">
              <a:lnSpc>
                <a:spcPct val="150000"/>
              </a:lnSpc>
              <a:spcBef>
                <a:spcPts val="800"/>
              </a:spcBef>
              <a:buFont typeface="Arial" pitchFamily="34" charset="0"/>
              <a:buChar char="•"/>
            </a:pPr>
            <a:r>
              <a:rPr lang="zh-CN" altLang="zh-CN" sz="2000" dirty="0" smtClean="0">
                <a:solidFill>
                  <a:srgbClr val="000000"/>
                </a:solidFill>
                <a:latin typeface="微软雅黑" pitchFamily="34" charset="-122"/>
                <a:ea typeface="微软雅黑" pitchFamily="34" charset="-122"/>
              </a:rPr>
              <a:t>基于</a:t>
            </a:r>
            <a:r>
              <a:rPr lang="zh-CN" altLang="zh-CN" sz="2000" b="1" dirty="0" smtClean="0">
                <a:solidFill>
                  <a:srgbClr val="000000"/>
                </a:solidFill>
                <a:latin typeface="微软雅黑" pitchFamily="34" charset="-122"/>
                <a:ea typeface="微软雅黑" pitchFamily="34" charset="-122"/>
              </a:rPr>
              <a:t>测试计划</a:t>
            </a:r>
            <a:r>
              <a:rPr lang="zh-CN" altLang="en-US" sz="2000" dirty="0" smtClean="0">
                <a:solidFill>
                  <a:srgbClr val="000000"/>
                </a:solidFill>
                <a:latin typeface="微软雅黑" pitchFamily="34" charset="-122"/>
                <a:ea typeface="微软雅黑" pitchFamily="34" charset="-122"/>
              </a:rPr>
              <a:t>，</a:t>
            </a:r>
            <a:r>
              <a:rPr lang="en-US" altLang="zh-CN" sz="2000" dirty="0" smtClean="0">
                <a:solidFill>
                  <a:srgbClr val="000000"/>
                </a:solidFill>
                <a:latin typeface="微软雅黑" pitchFamily="34" charset="-122"/>
                <a:ea typeface="微软雅黑" pitchFamily="34" charset="-122"/>
              </a:rPr>
              <a:t> </a:t>
            </a:r>
            <a:r>
              <a:rPr lang="zh-CN" altLang="zh-CN" sz="2000" dirty="0" smtClean="0">
                <a:solidFill>
                  <a:srgbClr val="000000"/>
                </a:solidFill>
                <a:latin typeface="微软雅黑" pitchFamily="34" charset="-122"/>
                <a:ea typeface="微软雅黑" pitchFamily="34" charset="-122"/>
              </a:rPr>
              <a:t>明确测试需求、测试对象和测试目标及功能与性能指标</a:t>
            </a:r>
            <a:r>
              <a:rPr lang="zh-CN" altLang="en-US" sz="2000" dirty="0" smtClean="0">
                <a:solidFill>
                  <a:srgbClr val="000000"/>
                </a:solidFill>
                <a:latin typeface="微软雅黑" pitchFamily="34" charset="-122"/>
                <a:ea typeface="微软雅黑" pitchFamily="34" charset="-122"/>
              </a:rPr>
              <a:t>。</a:t>
            </a:r>
            <a:endParaRPr lang="zh-CN" altLang="zh-CN" sz="2000" dirty="0" smtClean="0">
              <a:solidFill>
                <a:srgbClr val="000000"/>
              </a:solidFill>
              <a:latin typeface="微软雅黑" pitchFamily="34" charset="-122"/>
              <a:ea typeface="微软雅黑" pitchFamily="34" charset="-122"/>
            </a:endParaRPr>
          </a:p>
          <a:p>
            <a:pPr marL="800100" lvl="1" indent="-342900" eaLnBrk="0" hangingPunct="0">
              <a:lnSpc>
                <a:spcPct val="150000"/>
              </a:lnSpc>
              <a:spcBef>
                <a:spcPts val="800"/>
              </a:spcBef>
              <a:buFont typeface="Arial" pitchFamily="34" charset="0"/>
              <a:buChar char="•"/>
            </a:pPr>
            <a:r>
              <a:rPr lang="zh-CN" altLang="zh-CN" sz="2000" dirty="0" smtClean="0">
                <a:solidFill>
                  <a:srgbClr val="000000"/>
                </a:solidFill>
                <a:latin typeface="微软雅黑" pitchFamily="34" charset="-122"/>
                <a:ea typeface="微软雅黑" pitchFamily="34" charset="-122"/>
              </a:rPr>
              <a:t>依据</a:t>
            </a:r>
            <a:r>
              <a:rPr lang="zh-CN" altLang="zh-CN" sz="2000" b="1" dirty="0" smtClean="0">
                <a:solidFill>
                  <a:srgbClr val="000000"/>
                </a:solidFill>
                <a:latin typeface="微软雅黑" pitchFamily="34" charset="-122"/>
                <a:ea typeface="微软雅黑" pitchFamily="34" charset="-122"/>
              </a:rPr>
              <a:t>测试计划和测试设计</a:t>
            </a:r>
            <a:r>
              <a:rPr lang="zh-CN" altLang="zh-CN" sz="2000" dirty="0" smtClean="0">
                <a:solidFill>
                  <a:srgbClr val="000000"/>
                </a:solidFill>
                <a:latin typeface="微软雅黑" pitchFamily="34" charset="-122"/>
                <a:ea typeface="微软雅黑" pitchFamily="34" charset="-122"/>
              </a:rPr>
              <a:t>，测试人员可以</a:t>
            </a:r>
            <a:r>
              <a:rPr lang="zh-CN" altLang="zh-CN" sz="2000" b="1" dirty="0" smtClean="0">
                <a:solidFill>
                  <a:srgbClr val="000000"/>
                </a:solidFill>
                <a:latin typeface="微软雅黑" pitchFamily="34" charset="-122"/>
                <a:ea typeface="微软雅黑" pitchFamily="34" charset="-122"/>
              </a:rPr>
              <a:t>开展测试</a:t>
            </a:r>
            <a:r>
              <a:rPr lang="zh-CN" altLang="zh-CN" sz="2000" dirty="0" smtClean="0">
                <a:solidFill>
                  <a:srgbClr val="000000"/>
                </a:solidFill>
                <a:latin typeface="微软雅黑" pitchFamily="34" charset="-122"/>
                <a:ea typeface="微软雅黑" pitchFamily="34" charset="-122"/>
              </a:rPr>
              <a:t>的相关活动</a:t>
            </a:r>
            <a:r>
              <a:rPr lang="zh-CN" altLang="en-US" sz="2000" dirty="0" smtClean="0">
                <a:solidFill>
                  <a:srgbClr val="000000"/>
                </a:solidFill>
                <a:latin typeface="微软雅黑" pitchFamily="34" charset="-122"/>
                <a:ea typeface="微软雅黑" pitchFamily="34" charset="-122"/>
              </a:rPr>
              <a:t>。</a:t>
            </a:r>
            <a:endParaRPr lang="zh-CN" altLang="en-US" sz="2000" b="1" dirty="0">
              <a:solidFill>
                <a:srgbClr val="000000"/>
              </a:solidFill>
              <a:latin typeface="微软雅黑" pitchFamily="34" charset="-122"/>
              <a:ea typeface="微软雅黑" pitchFamily="34" charset="-122"/>
            </a:endParaRPr>
          </a:p>
        </p:txBody>
      </p:sp>
      <p:sp>
        <p:nvSpPr>
          <p:cNvPr id="6" name="Rectangle 4"/>
          <p:cNvSpPr>
            <a:spLocks noChangeArrowheads="1"/>
          </p:cNvSpPr>
          <p:nvPr/>
        </p:nvSpPr>
        <p:spPr bwMode="auto">
          <a:xfrm>
            <a:off x="360000" y="1391562"/>
            <a:ext cx="2954655" cy="461665"/>
          </a:xfrm>
          <a:prstGeom prst="rect">
            <a:avLst/>
          </a:prstGeom>
        </p:spPr>
        <p:txBody>
          <a:bodyPr wrap="none">
            <a:spAutoFit/>
          </a:bodyPr>
          <a:lstStyle/>
          <a:p>
            <a:pPr>
              <a:buSzPct val="55000"/>
            </a:pPr>
            <a:r>
              <a:rPr lang="zh-CN" altLang="zh-CN" sz="2400" b="1" dirty="0">
                <a:solidFill>
                  <a:srgbClr val="0096D6"/>
                </a:solidFill>
                <a:latin typeface="微软雅黑" panose="020B0503020204020204" pitchFamily="34" charset="-122"/>
                <a:ea typeface="微软雅黑" panose="020B0503020204020204" pitchFamily="34" charset="-122"/>
                <a:cs typeface="HP Simplified" pitchFamily="34" charset="0"/>
              </a:rPr>
              <a:t>测试过程的主要内容</a:t>
            </a:r>
            <a:endPar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endParaRPr>
          </a:p>
        </p:txBody>
      </p:sp>
      <p:sp>
        <p:nvSpPr>
          <p:cNvPr id="7" name="Subtitle 1"/>
          <p:cNvSpPr>
            <a:spLocks noGrp="1"/>
          </p:cNvSpPr>
          <p:nvPr/>
        </p:nvSpPr>
        <p:spPr bwMode="black">
          <a:xfrm>
            <a:off x="120158" y="-12894"/>
            <a:ext cx="7920000" cy="792000"/>
          </a:xfrm>
          <a:prstGeom prst="rect">
            <a:avLst/>
          </a:prstGeom>
        </p:spPr>
        <p:txBody>
          <a:bodyPr vert="horz" wrap="square" lIns="90000" tIns="46800" rIns="90000" bIns="46800" rtlCol="0" anchor="ctr" anchorCtr="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rgbClr val="000000"/>
                </a:solidFill>
                <a:latin typeface="微软雅黑" pitchFamily="34" charset="-122"/>
                <a:ea typeface="微软雅黑" pitchFamily="34" charset="-122"/>
                <a:sym typeface="HP Simplified" charset="-122"/>
              </a:rPr>
              <a:t>6.1.2 </a:t>
            </a:r>
            <a:r>
              <a:rPr lang="zh-CN" altLang="en-US" sz="2800" dirty="0" smtClean="0">
                <a:solidFill>
                  <a:srgbClr val="000000"/>
                </a:solidFill>
                <a:latin typeface="微软雅黑" pitchFamily="34" charset="-122"/>
                <a:ea typeface="微软雅黑" pitchFamily="34" charset="-122"/>
                <a:sym typeface="HP Simplified" charset="-122"/>
              </a:rPr>
              <a:t>软件测试过程中的活动及内容</a:t>
            </a:r>
            <a:endParaRPr lang="zh-CN" altLang="en-US" sz="28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07542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5"/>
          <p:cNvSpPr>
            <a:spLocks noChangeArrowheads="1"/>
          </p:cNvSpPr>
          <p:nvPr/>
        </p:nvSpPr>
        <p:spPr bwMode="auto">
          <a:xfrm>
            <a:off x="357858" y="1354411"/>
            <a:ext cx="4493538" cy="461665"/>
          </a:xfrm>
          <a:prstGeom prst="rect">
            <a:avLst/>
          </a:prstGeom>
        </p:spPr>
        <p:txBody>
          <a:bodyPr wrap="none">
            <a:spAutoFit/>
          </a:bodyPr>
          <a:lstStyle/>
          <a:p>
            <a:pPr>
              <a:buSzPct val="55000"/>
            </a:pPr>
            <a:r>
              <a:rPr lang="zh-CN" altLang="zh-CN" sz="2400" b="1" dirty="0">
                <a:solidFill>
                  <a:srgbClr val="0096D6"/>
                </a:solidFill>
                <a:latin typeface="微软雅黑" panose="020B0503020204020204" pitchFamily="34" charset="-122"/>
                <a:ea typeface="微软雅黑" panose="020B0503020204020204" pitchFamily="34" charset="-122"/>
                <a:cs typeface="HP Simplified" pitchFamily="34" charset="0"/>
              </a:rPr>
              <a:t>软件测试过程中的关键活动包括</a:t>
            </a:r>
          </a:p>
        </p:txBody>
      </p:sp>
      <p:sp>
        <p:nvSpPr>
          <p:cNvPr id="6" name="Subtitle 1"/>
          <p:cNvSpPr>
            <a:spLocks noGrp="1"/>
          </p:cNvSpPr>
          <p:nvPr/>
        </p:nvSpPr>
        <p:spPr bwMode="black">
          <a:xfrm>
            <a:off x="189175" y="21948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smtClean="0">
                <a:solidFill>
                  <a:srgbClr val="000000"/>
                </a:solidFill>
                <a:latin typeface="微软雅黑" pitchFamily="34" charset="-122"/>
                <a:ea typeface="微软雅黑" pitchFamily="34" charset="-122"/>
                <a:sym typeface="HP Simplified" charset="-122"/>
              </a:rPr>
              <a:t>6.1.3 </a:t>
            </a:r>
            <a:r>
              <a:rPr lang="zh-CN" altLang="en-US" sz="2800" dirty="0" smtClean="0">
                <a:solidFill>
                  <a:srgbClr val="000000"/>
                </a:solidFill>
                <a:latin typeface="微软雅黑" pitchFamily="34" charset="-122"/>
                <a:ea typeface="微软雅黑" pitchFamily="34" charset="-122"/>
                <a:sym typeface="HP Simplified" charset="-122"/>
              </a:rPr>
              <a:t>软件测试过程度量</a:t>
            </a:r>
            <a:endParaRPr lang="zh-CN" altLang="en-US" sz="2800" dirty="0">
              <a:solidFill>
                <a:srgbClr val="000000"/>
              </a:solidFill>
              <a:latin typeface="微软雅黑" pitchFamily="34" charset="-122"/>
              <a:ea typeface="微软雅黑" pitchFamily="34" charset="-122"/>
              <a:sym typeface="HP Simplified" charset="-122"/>
            </a:endParaRPr>
          </a:p>
        </p:txBody>
      </p:sp>
      <p:sp>
        <p:nvSpPr>
          <p:cNvPr id="5" name="Freeform 3"/>
          <p:cNvSpPr>
            <a:spLocks noChangeArrowheads="1"/>
          </p:cNvSpPr>
          <p:nvPr/>
        </p:nvSpPr>
        <p:spPr bwMode="auto">
          <a:xfrm>
            <a:off x="1122363" y="2378075"/>
            <a:ext cx="1852612" cy="1112838"/>
          </a:xfrm>
          <a:custGeom>
            <a:avLst/>
            <a:gdLst>
              <a:gd name="T0" fmla="*/ 0 w 1853784"/>
              <a:gd name="T1" fmla="*/ 111398 h 1112270"/>
              <a:gd name="T2" fmla="*/ 111017 w 1853784"/>
              <a:gd name="T3" fmla="*/ 0 h 1112270"/>
              <a:gd name="T4" fmla="*/ 1739254 w 1853784"/>
              <a:gd name="T5" fmla="*/ 0 h 1112270"/>
              <a:gd name="T6" fmla="*/ 1850270 w 1853784"/>
              <a:gd name="T7" fmla="*/ 111398 h 1112270"/>
              <a:gd name="T8" fmla="*/ 1850270 w 1853784"/>
              <a:gd name="T9" fmla="*/ 1002577 h 1112270"/>
              <a:gd name="T10" fmla="*/ 1739254 w 1853784"/>
              <a:gd name="T11" fmla="*/ 1113975 h 1112270"/>
              <a:gd name="T12" fmla="*/ 111017 w 1853784"/>
              <a:gd name="T13" fmla="*/ 1113975 h 1112270"/>
              <a:gd name="T14" fmla="*/ 0 w 1853784"/>
              <a:gd name="T15" fmla="*/ 1002577 h 1112270"/>
              <a:gd name="T16" fmla="*/ 0 w 1853784"/>
              <a:gd name="T17" fmla="*/ 111398 h 1112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3784"/>
              <a:gd name="T28" fmla="*/ 0 h 1112270"/>
              <a:gd name="T29" fmla="*/ 1853784 w 1853784"/>
              <a:gd name="T30" fmla="*/ 1112270 h 1112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3784" h="1112270">
                <a:moveTo>
                  <a:pt x="0" y="111227"/>
                </a:moveTo>
                <a:cubicBezTo>
                  <a:pt x="0" y="49798"/>
                  <a:pt x="49798" y="0"/>
                  <a:pt x="111227" y="0"/>
                </a:cubicBezTo>
                <a:lnTo>
                  <a:pt x="1742557" y="0"/>
                </a:lnTo>
                <a:cubicBezTo>
                  <a:pt x="1803986" y="0"/>
                  <a:pt x="1853784" y="49798"/>
                  <a:pt x="1853784" y="111227"/>
                </a:cubicBezTo>
                <a:lnTo>
                  <a:pt x="1853784" y="1001043"/>
                </a:lnTo>
                <a:cubicBezTo>
                  <a:pt x="1853784" y="1062472"/>
                  <a:pt x="1803986" y="1112270"/>
                  <a:pt x="1742557" y="1112270"/>
                </a:cubicBezTo>
                <a:lnTo>
                  <a:pt x="111227" y="1112270"/>
                </a:lnTo>
                <a:cubicBezTo>
                  <a:pt x="49798" y="1112270"/>
                  <a:pt x="0" y="1062472"/>
                  <a:pt x="0" y="1001043"/>
                </a:cubicBezTo>
                <a:lnTo>
                  <a:pt x="0" y="111227"/>
                </a:lnTo>
                <a:close/>
              </a:path>
            </a:pathLst>
          </a:custGeom>
          <a:solidFill>
            <a:srgbClr val="4AACC6"/>
          </a:solidFill>
          <a:ln w="25400">
            <a:solidFill>
              <a:srgbClr val="FFFFFF"/>
            </a:solidFill>
            <a:miter lim="800000"/>
            <a:headEnd/>
            <a:tailEnd/>
          </a:ln>
        </p:spPr>
        <p:txBody>
          <a:bodyPr lIns="139257" tIns="139257" rIns="139257" bIns="139257" anchor="ctr"/>
          <a:lstStyle/>
          <a:p>
            <a:pPr algn="ctr">
              <a:lnSpc>
                <a:spcPct val="90000"/>
              </a:lnSpc>
              <a:spcAft>
                <a:spcPct val="35000"/>
              </a:spcAft>
            </a:pPr>
            <a:r>
              <a:rPr lang="zh-CN" altLang="en-US" sz="2000" b="1" dirty="0">
                <a:latin typeface="微软雅黑" pitchFamily="34" charset="-122"/>
                <a:ea typeface="微软雅黑" pitchFamily="34" charset="-122"/>
                <a:sym typeface="宋体" pitchFamily="2" charset="-122"/>
              </a:rPr>
              <a:t>提取测试需求</a:t>
            </a:r>
            <a:endParaRPr lang="en-US" sz="2000" b="1" dirty="0">
              <a:latin typeface="微软雅黑" pitchFamily="34" charset="-122"/>
              <a:ea typeface="微软雅黑" pitchFamily="34" charset="-122"/>
              <a:sym typeface="Calibri" pitchFamily="34" charset="0"/>
            </a:endParaRPr>
          </a:p>
        </p:txBody>
      </p:sp>
      <p:grpSp>
        <p:nvGrpSpPr>
          <p:cNvPr id="2" name="Group 14"/>
          <p:cNvGrpSpPr>
            <a:grpSpLocks/>
          </p:cNvGrpSpPr>
          <p:nvPr/>
        </p:nvGrpSpPr>
        <p:grpSpPr bwMode="auto">
          <a:xfrm>
            <a:off x="3138488" y="2378075"/>
            <a:ext cx="2432050" cy="1112838"/>
            <a:chOff x="0" y="0"/>
            <a:chExt cx="2432164" cy="1112270"/>
          </a:xfrm>
        </p:grpSpPr>
        <p:sp>
          <p:nvSpPr>
            <p:cNvPr id="8" name="Freeform 4"/>
            <p:cNvSpPr>
              <a:spLocks noChangeArrowheads="1"/>
            </p:cNvSpPr>
            <p:nvPr/>
          </p:nvSpPr>
          <p:spPr bwMode="auto">
            <a:xfrm>
              <a:off x="0" y="326266"/>
              <a:ext cx="393002" cy="459738"/>
            </a:xfrm>
            <a:custGeom>
              <a:avLst/>
              <a:gdLst>
                <a:gd name="T0" fmla="*/ 0 w 393002"/>
                <a:gd name="T1" fmla="*/ 91948 h 459738"/>
                <a:gd name="T2" fmla="*/ 196501 w 393002"/>
                <a:gd name="T3" fmla="*/ 91948 h 459738"/>
                <a:gd name="T4" fmla="*/ 196501 w 393002"/>
                <a:gd name="T5" fmla="*/ 0 h 459738"/>
                <a:gd name="T6" fmla="*/ 393002 w 393002"/>
                <a:gd name="T7" fmla="*/ 229869 h 459738"/>
                <a:gd name="T8" fmla="*/ 196501 w 393002"/>
                <a:gd name="T9" fmla="*/ 459738 h 459738"/>
                <a:gd name="T10" fmla="*/ 196501 w 393002"/>
                <a:gd name="T11" fmla="*/ 367790 h 459738"/>
                <a:gd name="T12" fmla="*/ 0 w 393002"/>
                <a:gd name="T13" fmla="*/ 367790 h 459738"/>
                <a:gd name="T14" fmla="*/ 0 w 393002"/>
                <a:gd name="T15" fmla="*/ 91948 h 459738"/>
                <a:gd name="T16" fmla="*/ 0 60000 65536"/>
                <a:gd name="T17" fmla="*/ 0 60000 65536"/>
                <a:gd name="T18" fmla="*/ 0 60000 65536"/>
                <a:gd name="T19" fmla="*/ 0 60000 65536"/>
                <a:gd name="T20" fmla="*/ 0 60000 65536"/>
                <a:gd name="T21" fmla="*/ 0 60000 65536"/>
                <a:gd name="T22" fmla="*/ 0 60000 65536"/>
                <a:gd name="T23" fmla="*/ 0 60000 65536"/>
                <a:gd name="T24" fmla="*/ 0 w 393002"/>
                <a:gd name="T25" fmla="*/ 0 h 459738"/>
                <a:gd name="T26" fmla="*/ 393002 w 393002"/>
                <a:gd name="T27" fmla="*/ 459738 h 4597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002" h="459738">
                  <a:moveTo>
                    <a:pt x="0" y="91948"/>
                  </a:moveTo>
                  <a:lnTo>
                    <a:pt x="196501" y="91948"/>
                  </a:lnTo>
                  <a:lnTo>
                    <a:pt x="196501" y="0"/>
                  </a:lnTo>
                  <a:lnTo>
                    <a:pt x="393002" y="229869"/>
                  </a:lnTo>
                  <a:lnTo>
                    <a:pt x="196501" y="459738"/>
                  </a:lnTo>
                  <a:lnTo>
                    <a:pt x="196501" y="367790"/>
                  </a:lnTo>
                  <a:lnTo>
                    <a:pt x="0" y="367790"/>
                  </a:lnTo>
                  <a:lnTo>
                    <a:pt x="0" y="91948"/>
                  </a:lnTo>
                  <a:close/>
                </a:path>
              </a:pathLst>
            </a:custGeom>
            <a:solidFill>
              <a:srgbClr val="46A4BC"/>
            </a:solidFill>
            <a:ln w="9525">
              <a:noFill/>
              <a:miter lim="800000"/>
              <a:headEnd/>
              <a:tailEnd/>
            </a:ln>
          </p:spPr>
          <p:txBody>
            <a:bodyPr lIns="0" tIns="91948" rIns="117901" bIns="91948" anchor="ctr"/>
            <a:lstStyle/>
            <a:p>
              <a:endParaRPr lang="zh-CN" altLang="en-US" sz="2000" b="1">
                <a:latin typeface="微软雅黑" pitchFamily="34" charset="-122"/>
                <a:ea typeface="微软雅黑" pitchFamily="34" charset="-122"/>
              </a:endParaRPr>
            </a:p>
          </p:txBody>
        </p:sp>
        <p:sp>
          <p:nvSpPr>
            <p:cNvPr id="9" name="Freeform 5"/>
            <p:cNvSpPr>
              <a:spLocks noChangeArrowheads="1"/>
            </p:cNvSpPr>
            <p:nvPr/>
          </p:nvSpPr>
          <p:spPr bwMode="auto">
            <a:xfrm>
              <a:off x="578380" y="0"/>
              <a:ext cx="1853784" cy="1112270"/>
            </a:xfrm>
            <a:custGeom>
              <a:avLst/>
              <a:gdLst>
                <a:gd name="T0" fmla="*/ 0 w 1853784"/>
                <a:gd name="T1" fmla="*/ 111227 h 1112270"/>
                <a:gd name="T2" fmla="*/ 111227 w 1853784"/>
                <a:gd name="T3" fmla="*/ 0 h 1112270"/>
                <a:gd name="T4" fmla="*/ 1742557 w 1853784"/>
                <a:gd name="T5" fmla="*/ 0 h 1112270"/>
                <a:gd name="T6" fmla="*/ 1853784 w 1853784"/>
                <a:gd name="T7" fmla="*/ 111227 h 1112270"/>
                <a:gd name="T8" fmla="*/ 1853784 w 1853784"/>
                <a:gd name="T9" fmla="*/ 1001043 h 1112270"/>
                <a:gd name="T10" fmla="*/ 1742557 w 1853784"/>
                <a:gd name="T11" fmla="*/ 1112270 h 1112270"/>
                <a:gd name="T12" fmla="*/ 111227 w 1853784"/>
                <a:gd name="T13" fmla="*/ 1112270 h 1112270"/>
                <a:gd name="T14" fmla="*/ 0 w 1853784"/>
                <a:gd name="T15" fmla="*/ 1001043 h 1112270"/>
                <a:gd name="T16" fmla="*/ 0 w 1853784"/>
                <a:gd name="T17" fmla="*/ 111227 h 1112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3784"/>
                <a:gd name="T28" fmla="*/ 0 h 1112270"/>
                <a:gd name="T29" fmla="*/ 1853784 w 1853784"/>
                <a:gd name="T30" fmla="*/ 1112270 h 1112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3784" h="1112270">
                  <a:moveTo>
                    <a:pt x="0" y="111227"/>
                  </a:moveTo>
                  <a:cubicBezTo>
                    <a:pt x="0" y="49798"/>
                    <a:pt x="49798" y="0"/>
                    <a:pt x="111227" y="0"/>
                  </a:cubicBezTo>
                  <a:lnTo>
                    <a:pt x="1742557" y="0"/>
                  </a:lnTo>
                  <a:cubicBezTo>
                    <a:pt x="1803986" y="0"/>
                    <a:pt x="1853784" y="49798"/>
                    <a:pt x="1853784" y="111227"/>
                  </a:cubicBezTo>
                  <a:lnTo>
                    <a:pt x="1853784" y="1001043"/>
                  </a:lnTo>
                  <a:cubicBezTo>
                    <a:pt x="1853784" y="1062472"/>
                    <a:pt x="1803986" y="1112270"/>
                    <a:pt x="1742557" y="1112270"/>
                  </a:cubicBezTo>
                  <a:lnTo>
                    <a:pt x="111227" y="1112270"/>
                  </a:lnTo>
                  <a:cubicBezTo>
                    <a:pt x="49798" y="1112270"/>
                    <a:pt x="0" y="1062472"/>
                    <a:pt x="0" y="1001043"/>
                  </a:cubicBezTo>
                  <a:lnTo>
                    <a:pt x="0" y="111227"/>
                  </a:lnTo>
                  <a:close/>
                </a:path>
              </a:pathLst>
            </a:custGeom>
            <a:solidFill>
              <a:srgbClr val="4AACC6"/>
            </a:solidFill>
            <a:ln w="25400">
              <a:solidFill>
                <a:srgbClr val="FFFFFF"/>
              </a:solidFill>
              <a:miter lim="800000"/>
              <a:headEnd/>
              <a:tailEnd/>
            </a:ln>
          </p:spPr>
          <p:txBody>
            <a:bodyPr lIns="139257" tIns="139257" rIns="139257" bIns="139257" anchor="ctr"/>
            <a:lstStyle/>
            <a:p>
              <a:pPr algn="ctr">
                <a:lnSpc>
                  <a:spcPct val="90000"/>
                </a:lnSpc>
                <a:spcAft>
                  <a:spcPct val="35000"/>
                </a:spcAft>
              </a:pPr>
              <a:r>
                <a:rPr lang="zh-CN" altLang="en-US" sz="2000" b="1" dirty="0" smtClean="0">
                  <a:latin typeface="微软雅黑" pitchFamily="34" charset="-122"/>
                  <a:ea typeface="微软雅黑" pitchFamily="34" charset="-122"/>
                  <a:sym typeface="宋体" pitchFamily="2" charset="-122"/>
                </a:rPr>
                <a:t>制定测试计划</a:t>
              </a:r>
              <a:endParaRPr lang="en-US" altLang="zh-CN" sz="2000" b="1" dirty="0">
                <a:latin typeface="微软雅黑" pitchFamily="34" charset="-122"/>
                <a:ea typeface="微软雅黑" pitchFamily="34" charset="-122"/>
                <a:sym typeface="Calibri" pitchFamily="34" charset="0"/>
              </a:endParaRPr>
            </a:p>
          </p:txBody>
        </p:sp>
      </p:grpSp>
      <p:grpSp>
        <p:nvGrpSpPr>
          <p:cNvPr id="3" name="Group 15"/>
          <p:cNvGrpSpPr>
            <a:grpSpLocks/>
          </p:cNvGrpSpPr>
          <p:nvPr/>
        </p:nvGrpSpPr>
        <p:grpSpPr bwMode="auto">
          <a:xfrm>
            <a:off x="5734050" y="2378075"/>
            <a:ext cx="2432050" cy="1112838"/>
            <a:chOff x="0" y="0"/>
            <a:chExt cx="2432164" cy="1112270"/>
          </a:xfrm>
        </p:grpSpPr>
        <p:sp>
          <p:nvSpPr>
            <p:cNvPr id="11" name="Freeform 6"/>
            <p:cNvSpPr>
              <a:spLocks noChangeArrowheads="1"/>
            </p:cNvSpPr>
            <p:nvPr/>
          </p:nvSpPr>
          <p:spPr bwMode="auto">
            <a:xfrm>
              <a:off x="0" y="326266"/>
              <a:ext cx="393002" cy="459738"/>
            </a:xfrm>
            <a:custGeom>
              <a:avLst/>
              <a:gdLst>
                <a:gd name="T0" fmla="*/ 0 w 393002"/>
                <a:gd name="T1" fmla="*/ 91948 h 459738"/>
                <a:gd name="T2" fmla="*/ 196501 w 393002"/>
                <a:gd name="T3" fmla="*/ 91948 h 459738"/>
                <a:gd name="T4" fmla="*/ 196501 w 393002"/>
                <a:gd name="T5" fmla="*/ 0 h 459738"/>
                <a:gd name="T6" fmla="*/ 393002 w 393002"/>
                <a:gd name="T7" fmla="*/ 229869 h 459738"/>
                <a:gd name="T8" fmla="*/ 196501 w 393002"/>
                <a:gd name="T9" fmla="*/ 459738 h 459738"/>
                <a:gd name="T10" fmla="*/ 196501 w 393002"/>
                <a:gd name="T11" fmla="*/ 367790 h 459738"/>
                <a:gd name="T12" fmla="*/ 0 w 393002"/>
                <a:gd name="T13" fmla="*/ 367790 h 459738"/>
                <a:gd name="T14" fmla="*/ 0 w 393002"/>
                <a:gd name="T15" fmla="*/ 91948 h 459738"/>
                <a:gd name="T16" fmla="*/ 0 60000 65536"/>
                <a:gd name="T17" fmla="*/ 0 60000 65536"/>
                <a:gd name="T18" fmla="*/ 0 60000 65536"/>
                <a:gd name="T19" fmla="*/ 0 60000 65536"/>
                <a:gd name="T20" fmla="*/ 0 60000 65536"/>
                <a:gd name="T21" fmla="*/ 0 60000 65536"/>
                <a:gd name="T22" fmla="*/ 0 60000 65536"/>
                <a:gd name="T23" fmla="*/ 0 60000 65536"/>
                <a:gd name="T24" fmla="*/ 0 w 393002"/>
                <a:gd name="T25" fmla="*/ 0 h 459738"/>
                <a:gd name="T26" fmla="*/ 393002 w 393002"/>
                <a:gd name="T27" fmla="*/ 459738 h 4597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002" h="459738">
                  <a:moveTo>
                    <a:pt x="0" y="91948"/>
                  </a:moveTo>
                  <a:lnTo>
                    <a:pt x="196501" y="91948"/>
                  </a:lnTo>
                  <a:lnTo>
                    <a:pt x="196501" y="0"/>
                  </a:lnTo>
                  <a:lnTo>
                    <a:pt x="393002" y="229869"/>
                  </a:lnTo>
                  <a:lnTo>
                    <a:pt x="196501" y="459738"/>
                  </a:lnTo>
                  <a:lnTo>
                    <a:pt x="196501" y="367790"/>
                  </a:lnTo>
                  <a:lnTo>
                    <a:pt x="0" y="367790"/>
                  </a:lnTo>
                  <a:lnTo>
                    <a:pt x="0" y="91948"/>
                  </a:lnTo>
                  <a:close/>
                </a:path>
              </a:pathLst>
            </a:custGeom>
            <a:solidFill>
              <a:srgbClr val="60ADC3"/>
            </a:solidFill>
            <a:ln w="9525">
              <a:noFill/>
              <a:miter lim="800000"/>
              <a:headEnd/>
              <a:tailEnd/>
            </a:ln>
          </p:spPr>
          <p:txBody>
            <a:bodyPr lIns="0" tIns="91948" rIns="117901" bIns="91948" anchor="ctr"/>
            <a:lstStyle/>
            <a:p>
              <a:endParaRPr lang="zh-CN" altLang="en-US" sz="2000" b="1">
                <a:latin typeface="微软雅黑" pitchFamily="34" charset="-122"/>
                <a:ea typeface="微软雅黑" pitchFamily="34" charset="-122"/>
              </a:endParaRPr>
            </a:p>
          </p:txBody>
        </p:sp>
        <p:sp>
          <p:nvSpPr>
            <p:cNvPr id="12" name="Freeform 7"/>
            <p:cNvSpPr>
              <a:spLocks noChangeArrowheads="1"/>
            </p:cNvSpPr>
            <p:nvPr/>
          </p:nvSpPr>
          <p:spPr bwMode="auto">
            <a:xfrm>
              <a:off x="578380" y="0"/>
              <a:ext cx="1853784" cy="1112270"/>
            </a:xfrm>
            <a:custGeom>
              <a:avLst/>
              <a:gdLst>
                <a:gd name="T0" fmla="*/ 0 w 1853784"/>
                <a:gd name="T1" fmla="*/ 111227 h 1112270"/>
                <a:gd name="T2" fmla="*/ 111227 w 1853784"/>
                <a:gd name="T3" fmla="*/ 0 h 1112270"/>
                <a:gd name="T4" fmla="*/ 1742557 w 1853784"/>
                <a:gd name="T5" fmla="*/ 0 h 1112270"/>
                <a:gd name="T6" fmla="*/ 1853784 w 1853784"/>
                <a:gd name="T7" fmla="*/ 111227 h 1112270"/>
                <a:gd name="T8" fmla="*/ 1853784 w 1853784"/>
                <a:gd name="T9" fmla="*/ 1001043 h 1112270"/>
                <a:gd name="T10" fmla="*/ 1742557 w 1853784"/>
                <a:gd name="T11" fmla="*/ 1112270 h 1112270"/>
                <a:gd name="T12" fmla="*/ 111227 w 1853784"/>
                <a:gd name="T13" fmla="*/ 1112270 h 1112270"/>
                <a:gd name="T14" fmla="*/ 0 w 1853784"/>
                <a:gd name="T15" fmla="*/ 1001043 h 1112270"/>
                <a:gd name="T16" fmla="*/ 0 w 1853784"/>
                <a:gd name="T17" fmla="*/ 111227 h 1112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3784"/>
                <a:gd name="T28" fmla="*/ 0 h 1112270"/>
                <a:gd name="T29" fmla="*/ 1853784 w 1853784"/>
                <a:gd name="T30" fmla="*/ 1112270 h 1112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3784" h="1112270">
                  <a:moveTo>
                    <a:pt x="0" y="111227"/>
                  </a:moveTo>
                  <a:cubicBezTo>
                    <a:pt x="0" y="49798"/>
                    <a:pt x="49798" y="0"/>
                    <a:pt x="111227" y="0"/>
                  </a:cubicBezTo>
                  <a:lnTo>
                    <a:pt x="1742557" y="0"/>
                  </a:lnTo>
                  <a:cubicBezTo>
                    <a:pt x="1803986" y="0"/>
                    <a:pt x="1853784" y="49798"/>
                    <a:pt x="1853784" y="111227"/>
                  </a:cubicBezTo>
                  <a:lnTo>
                    <a:pt x="1853784" y="1001043"/>
                  </a:lnTo>
                  <a:cubicBezTo>
                    <a:pt x="1853784" y="1062472"/>
                    <a:pt x="1803986" y="1112270"/>
                    <a:pt x="1742557" y="1112270"/>
                  </a:cubicBezTo>
                  <a:lnTo>
                    <a:pt x="111227" y="1112270"/>
                  </a:lnTo>
                  <a:cubicBezTo>
                    <a:pt x="49798" y="1112270"/>
                    <a:pt x="0" y="1062472"/>
                    <a:pt x="0" y="1001043"/>
                  </a:cubicBezTo>
                  <a:lnTo>
                    <a:pt x="0" y="111227"/>
                  </a:lnTo>
                  <a:close/>
                </a:path>
              </a:pathLst>
            </a:custGeom>
            <a:solidFill>
              <a:srgbClr val="4AACC6"/>
            </a:solidFill>
            <a:ln w="25400">
              <a:solidFill>
                <a:srgbClr val="FFFFFF"/>
              </a:solidFill>
              <a:miter lim="800000"/>
              <a:headEnd/>
              <a:tailEnd/>
            </a:ln>
          </p:spPr>
          <p:txBody>
            <a:bodyPr lIns="139257" tIns="139257" rIns="139257" bIns="139257" anchor="ctr"/>
            <a:lstStyle/>
            <a:p>
              <a:pPr algn="ctr">
                <a:lnSpc>
                  <a:spcPct val="90000"/>
                </a:lnSpc>
                <a:spcAft>
                  <a:spcPct val="35000"/>
                </a:spcAft>
              </a:pPr>
              <a:r>
                <a:rPr lang="zh-CN" altLang="en-US" sz="2000" b="1" dirty="0" smtClean="0">
                  <a:latin typeface="微软雅黑" pitchFamily="34" charset="-122"/>
                  <a:ea typeface="微软雅黑" pitchFamily="34" charset="-122"/>
                  <a:sym typeface="Calibri" pitchFamily="34" charset="0"/>
                </a:rPr>
                <a:t>制定测试策略和方案</a:t>
              </a:r>
              <a:endParaRPr lang="en-US" sz="2000" b="1" dirty="0">
                <a:latin typeface="微软雅黑" pitchFamily="34" charset="-122"/>
                <a:ea typeface="微软雅黑" pitchFamily="34" charset="-122"/>
                <a:sym typeface="Calibri" pitchFamily="34" charset="0"/>
              </a:endParaRPr>
            </a:p>
          </p:txBody>
        </p:sp>
      </p:grpSp>
      <p:grpSp>
        <p:nvGrpSpPr>
          <p:cNvPr id="4" name="Group 16"/>
          <p:cNvGrpSpPr>
            <a:grpSpLocks/>
          </p:cNvGrpSpPr>
          <p:nvPr/>
        </p:nvGrpSpPr>
        <p:grpSpPr bwMode="auto">
          <a:xfrm>
            <a:off x="6311900" y="3652838"/>
            <a:ext cx="1854200" cy="1690687"/>
            <a:chOff x="0" y="0"/>
            <a:chExt cx="1853784" cy="1690650"/>
          </a:xfrm>
        </p:grpSpPr>
        <p:sp>
          <p:nvSpPr>
            <p:cNvPr id="14" name="Freeform 8"/>
            <p:cNvSpPr>
              <a:spLocks noChangeArrowheads="1"/>
            </p:cNvSpPr>
            <p:nvPr/>
          </p:nvSpPr>
          <p:spPr bwMode="auto">
            <a:xfrm>
              <a:off x="697023" y="0"/>
              <a:ext cx="459738" cy="393002"/>
            </a:xfrm>
            <a:custGeom>
              <a:avLst/>
              <a:gdLst>
                <a:gd name="T0" fmla="*/ 0 w 393002"/>
                <a:gd name="T1" fmla="*/ 57438 h 459738"/>
                <a:gd name="T2" fmla="*/ 314566 w 393002"/>
                <a:gd name="T3" fmla="*/ 57438 h 459738"/>
                <a:gd name="T4" fmla="*/ 314566 w 393002"/>
                <a:gd name="T5" fmla="*/ 0 h 459738"/>
                <a:gd name="T6" fmla="*/ 629131 w 393002"/>
                <a:gd name="T7" fmla="*/ 143593 h 459738"/>
                <a:gd name="T8" fmla="*/ 314566 w 393002"/>
                <a:gd name="T9" fmla="*/ 287186 h 459738"/>
                <a:gd name="T10" fmla="*/ 314566 w 393002"/>
                <a:gd name="T11" fmla="*/ 229748 h 459738"/>
                <a:gd name="T12" fmla="*/ 0 w 393002"/>
                <a:gd name="T13" fmla="*/ 229748 h 459738"/>
                <a:gd name="T14" fmla="*/ 0 w 393002"/>
                <a:gd name="T15" fmla="*/ 57438 h 459738"/>
                <a:gd name="T16" fmla="*/ 0 60000 65536"/>
                <a:gd name="T17" fmla="*/ 0 60000 65536"/>
                <a:gd name="T18" fmla="*/ 0 60000 65536"/>
                <a:gd name="T19" fmla="*/ 0 60000 65536"/>
                <a:gd name="T20" fmla="*/ 0 60000 65536"/>
                <a:gd name="T21" fmla="*/ 0 60000 65536"/>
                <a:gd name="T22" fmla="*/ 0 60000 65536"/>
                <a:gd name="T23" fmla="*/ 0 60000 65536"/>
                <a:gd name="T24" fmla="*/ 0 w 393002"/>
                <a:gd name="T25" fmla="*/ 0 h 459738"/>
                <a:gd name="T26" fmla="*/ 393002 w 393002"/>
                <a:gd name="T27" fmla="*/ 459738 h 4597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002" h="459738">
                  <a:moveTo>
                    <a:pt x="314401" y="0"/>
                  </a:moveTo>
                  <a:lnTo>
                    <a:pt x="314401" y="229869"/>
                  </a:lnTo>
                  <a:lnTo>
                    <a:pt x="393002" y="229869"/>
                  </a:lnTo>
                  <a:lnTo>
                    <a:pt x="196501" y="459738"/>
                  </a:lnTo>
                  <a:lnTo>
                    <a:pt x="0" y="229869"/>
                  </a:lnTo>
                  <a:lnTo>
                    <a:pt x="78601" y="229869"/>
                  </a:lnTo>
                  <a:lnTo>
                    <a:pt x="78601" y="0"/>
                  </a:lnTo>
                  <a:lnTo>
                    <a:pt x="314401" y="0"/>
                  </a:lnTo>
                  <a:close/>
                </a:path>
              </a:pathLst>
            </a:custGeom>
            <a:solidFill>
              <a:srgbClr val="80BACD"/>
            </a:solidFill>
            <a:ln w="9525">
              <a:noFill/>
              <a:miter lim="800000"/>
              <a:headEnd/>
              <a:tailEnd/>
            </a:ln>
          </p:spPr>
          <p:txBody>
            <a:bodyPr lIns="91949" tIns="0" rIns="91947" bIns="117901" anchor="ctr"/>
            <a:lstStyle/>
            <a:p>
              <a:endParaRPr lang="zh-CN" altLang="en-US" sz="2000" b="1">
                <a:latin typeface="微软雅黑" pitchFamily="34" charset="-122"/>
                <a:ea typeface="微软雅黑" pitchFamily="34" charset="-122"/>
              </a:endParaRPr>
            </a:p>
          </p:txBody>
        </p:sp>
        <p:sp>
          <p:nvSpPr>
            <p:cNvPr id="15" name="Freeform 9"/>
            <p:cNvSpPr>
              <a:spLocks noChangeArrowheads="1"/>
            </p:cNvSpPr>
            <p:nvPr/>
          </p:nvSpPr>
          <p:spPr bwMode="auto">
            <a:xfrm>
              <a:off x="0" y="578380"/>
              <a:ext cx="1853784" cy="1112270"/>
            </a:xfrm>
            <a:custGeom>
              <a:avLst/>
              <a:gdLst>
                <a:gd name="T0" fmla="*/ 0 w 1853784"/>
                <a:gd name="T1" fmla="*/ 111227 h 1112270"/>
                <a:gd name="T2" fmla="*/ 111227 w 1853784"/>
                <a:gd name="T3" fmla="*/ 0 h 1112270"/>
                <a:gd name="T4" fmla="*/ 1742557 w 1853784"/>
                <a:gd name="T5" fmla="*/ 0 h 1112270"/>
                <a:gd name="T6" fmla="*/ 1853784 w 1853784"/>
                <a:gd name="T7" fmla="*/ 111227 h 1112270"/>
                <a:gd name="T8" fmla="*/ 1853784 w 1853784"/>
                <a:gd name="T9" fmla="*/ 1001043 h 1112270"/>
                <a:gd name="T10" fmla="*/ 1742557 w 1853784"/>
                <a:gd name="T11" fmla="*/ 1112270 h 1112270"/>
                <a:gd name="T12" fmla="*/ 111227 w 1853784"/>
                <a:gd name="T13" fmla="*/ 1112270 h 1112270"/>
                <a:gd name="T14" fmla="*/ 0 w 1853784"/>
                <a:gd name="T15" fmla="*/ 1001043 h 1112270"/>
                <a:gd name="T16" fmla="*/ 0 w 1853784"/>
                <a:gd name="T17" fmla="*/ 111227 h 1112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3784"/>
                <a:gd name="T28" fmla="*/ 0 h 1112270"/>
                <a:gd name="T29" fmla="*/ 1853784 w 1853784"/>
                <a:gd name="T30" fmla="*/ 1112270 h 1112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3784" h="1112270">
                  <a:moveTo>
                    <a:pt x="0" y="111227"/>
                  </a:moveTo>
                  <a:cubicBezTo>
                    <a:pt x="0" y="49798"/>
                    <a:pt x="49798" y="0"/>
                    <a:pt x="111227" y="0"/>
                  </a:cubicBezTo>
                  <a:lnTo>
                    <a:pt x="1742557" y="0"/>
                  </a:lnTo>
                  <a:cubicBezTo>
                    <a:pt x="1803986" y="0"/>
                    <a:pt x="1853784" y="49798"/>
                    <a:pt x="1853784" y="111227"/>
                  </a:cubicBezTo>
                  <a:lnTo>
                    <a:pt x="1853784" y="1001043"/>
                  </a:lnTo>
                  <a:cubicBezTo>
                    <a:pt x="1853784" y="1062472"/>
                    <a:pt x="1803986" y="1112270"/>
                    <a:pt x="1742557" y="1112270"/>
                  </a:cubicBezTo>
                  <a:lnTo>
                    <a:pt x="111227" y="1112270"/>
                  </a:lnTo>
                  <a:cubicBezTo>
                    <a:pt x="49798" y="1112270"/>
                    <a:pt x="0" y="1062472"/>
                    <a:pt x="0" y="1001043"/>
                  </a:cubicBezTo>
                  <a:lnTo>
                    <a:pt x="0" y="111227"/>
                  </a:lnTo>
                  <a:close/>
                </a:path>
              </a:pathLst>
            </a:custGeom>
            <a:solidFill>
              <a:srgbClr val="4AACC6"/>
            </a:solidFill>
            <a:ln w="25400">
              <a:solidFill>
                <a:srgbClr val="FFFFFF"/>
              </a:solidFill>
              <a:miter lim="800000"/>
              <a:headEnd/>
              <a:tailEnd/>
            </a:ln>
          </p:spPr>
          <p:txBody>
            <a:bodyPr lIns="139257" tIns="139257" rIns="139257" bIns="139257" anchor="ctr"/>
            <a:lstStyle/>
            <a:p>
              <a:pPr algn="ctr">
                <a:lnSpc>
                  <a:spcPct val="90000"/>
                </a:lnSpc>
                <a:spcAft>
                  <a:spcPct val="35000"/>
                </a:spcAft>
              </a:pPr>
              <a:r>
                <a:rPr lang="zh-CN" altLang="en-US" sz="2000" b="1" dirty="0">
                  <a:latin typeface="微软雅黑" pitchFamily="34" charset="-122"/>
                  <a:ea typeface="微软雅黑" pitchFamily="34" charset="-122"/>
                  <a:sym typeface="宋体" pitchFamily="2" charset="-122"/>
                </a:rPr>
                <a:t>开展测试设计</a:t>
              </a:r>
              <a:endParaRPr lang="en-US" sz="2000" b="1" dirty="0">
                <a:latin typeface="微软雅黑" pitchFamily="34" charset="-122"/>
                <a:ea typeface="微软雅黑" pitchFamily="34" charset="-122"/>
                <a:sym typeface="Calibri" pitchFamily="34" charset="0"/>
              </a:endParaRPr>
            </a:p>
          </p:txBody>
        </p:sp>
      </p:grpSp>
      <p:grpSp>
        <p:nvGrpSpPr>
          <p:cNvPr id="7" name="Group 17"/>
          <p:cNvGrpSpPr>
            <a:grpSpLocks/>
          </p:cNvGrpSpPr>
          <p:nvPr/>
        </p:nvGrpSpPr>
        <p:grpSpPr bwMode="auto">
          <a:xfrm>
            <a:off x="3717925" y="4232275"/>
            <a:ext cx="2432050" cy="1111250"/>
            <a:chOff x="0" y="0"/>
            <a:chExt cx="2432165" cy="1112270"/>
          </a:xfrm>
        </p:grpSpPr>
        <p:sp>
          <p:nvSpPr>
            <p:cNvPr id="17" name="Freeform 10"/>
            <p:cNvSpPr>
              <a:spLocks noChangeArrowheads="1"/>
            </p:cNvSpPr>
            <p:nvPr/>
          </p:nvSpPr>
          <p:spPr bwMode="auto">
            <a:xfrm>
              <a:off x="2039163" y="326265"/>
              <a:ext cx="393002" cy="459739"/>
            </a:xfrm>
            <a:custGeom>
              <a:avLst/>
              <a:gdLst>
                <a:gd name="T0" fmla="*/ 0 w 393002"/>
                <a:gd name="T1" fmla="*/ 91948 h 459738"/>
                <a:gd name="T2" fmla="*/ 196501 w 393002"/>
                <a:gd name="T3" fmla="*/ 91948 h 459738"/>
                <a:gd name="T4" fmla="*/ 196501 w 393002"/>
                <a:gd name="T5" fmla="*/ 0 h 459738"/>
                <a:gd name="T6" fmla="*/ 393002 w 393002"/>
                <a:gd name="T7" fmla="*/ 229872 h 459738"/>
                <a:gd name="T8" fmla="*/ 196501 w 393002"/>
                <a:gd name="T9" fmla="*/ 459741 h 459738"/>
                <a:gd name="T10" fmla="*/ 196501 w 393002"/>
                <a:gd name="T11" fmla="*/ 367793 h 459738"/>
                <a:gd name="T12" fmla="*/ 0 w 393002"/>
                <a:gd name="T13" fmla="*/ 367793 h 459738"/>
                <a:gd name="T14" fmla="*/ 0 w 393002"/>
                <a:gd name="T15" fmla="*/ 91948 h 459738"/>
                <a:gd name="T16" fmla="*/ 0 60000 65536"/>
                <a:gd name="T17" fmla="*/ 0 60000 65536"/>
                <a:gd name="T18" fmla="*/ 0 60000 65536"/>
                <a:gd name="T19" fmla="*/ 0 60000 65536"/>
                <a:gd name="T20" fmla="*/ 0 60000 65536"/>
                <a:gd name="T21" fmla="*/ 0 60000 65536"/>
                <a:gd name="T22" fmla="*/ 0 60000 65536"/>
                <a:gd name="T23" fmla="*/ 0 60000 65536"/>
                <a:gd name="T24" fmla="*/ 0 w 393002"/>
                <a:gd name="T25" fmla="*/ 0 h 459738"/>
                <a:gd name="T26" fmla="*/ 393002 w 393002"/>
                <a:gd name="T27" fmla="*/ 459738 h 4597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002" h="459738">
                  <a:moveTo>
                    <a:pt x="393002" y="367790"/>
                  </a:moveTo>
                  <a:lnTo>
                    <a:pt x="196501" y="367790"/>
                  </a:lnTo>
                  <a:lnTo>
                    <a:pt x="196501" y="459738"/>
                  </a:lnTo>
                  <a:lnTo>
                    <a:pt x="0" y="229869"/>
                  </a:lnTo>
                  <a:lnTo>
                    <a:pt x="196501" y="0"/>
                  </a:lnTo>
                  <a:lnTo>
                    <a:pt x="196501" y="91948"/>
                  </a:lnTo>
                  <a:lnTo>
                    <a:pt x="393002" y="91948"/>
                  </a:lnTo>
                  <a:lnTo>
                    <a:pt x="393002" y="367790"/>
                  </a:lnTo>
                  <a:close/>
                </a:path>
              </a:pathLst>
            </a:custGeom>
            <a:solidFill>
              <a:srgbClr val="9EC8D7"/>
            </a:solidFill>
            <a:ln w="9525">
              <a:noFill/>
              <a:miter lim="800000"/>
              <a:headEnd/>
              <a:tailEnd/>
            </a:ln>
          </p:spPr>
          <p:txBody>
            <a:bodyPr lIns="117901" tIns="91949" rIns="0" bIns="91948" anchor="ctr"/>
            <a:lstStyle/>
            <a:p>
              <a:endParaRPr lang="zh-CN" altLang="en-US" sz="2000" b="1">
                <a:latin typeface="微软雅黑" pitchFamily="34" charset="-122"/>
                <a:ea typeface="微软雅黑" pitchFamily="34" charset="-122"/>
              </a:endParaRPr>
            </a:p>
          </p:txBody>
        </p:sp>
        <p:sp>
          <p:nvSpPr>
            <p:cNvPr id="18" name="Freeform 11"/>
            <p:cNvSpPr>
              <a:spLocks noChangeArrowheads="1"/>
            </p:cNvSpPr>
            <p:nvPr/>
          </p:nvSpPr>
          <p:spPr bwMode="auto">
            <a:xfrm>
              <a:off x="0" y="0"/>
              <a:ext cx="1853784" cy="1112270"/>
            </a:xfrm>
            <a:custGeom>
              <a:avLst/>
              <a:gdLst>
                <a:gd name="T0" fmla="*/ 0 w 1853784"/>
                <a:gd name="T1" fmla="*/ 111227 h 1112270"/>
                <a:gd name="T2" fmla="*/ 111227 w 1853784"/>
                <a:gd name="T3" fmla="*/ 0 h 1112270"/>
                <a:gd name="T4" fmla="*/ 1742557 w 1853784"/>
                <a:gd name="T5" fmla="*/ 0 h 1112270"/>
                <a:gd name="T6" fmla="*/ 1853784 w 1853784"/>
                <a:gd name="T7" fmla="*/ 111227 h 1112270"/>
                <a:gd name="T8" fmla="*/ 1853784 w 1853784"/>
                <a:gd name="T9" fmla="*/ 1001043 h 1112270"/>
                <a:gd name="T10" fmla="*/ 1742557 w 1853784"/>
                <a:gd name="T11" fmla="*/ 1112270 h 1112270"/>
                <a:gd name="T12" fmla="*/ 111227 w 1853784"/>
                <a:gd name="T13" fmla="*/ 1112270 h 1112270"/>
                <a:gd name="T14" fmla="*/ 0 w 1853784"/>
                <a:gd name="T15" fmla="*/ 1001043 h 1112270"/>
                <a:gd name="T16" fmla="*/ 0 w 1853784"/>
                <a:gd name="T17" fmla="*/ 111227 h 1112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3784"/>
                <a:gd name="T28" fmla="*/ 0 h 1112270"/>
                <a:gd name="T29" fmla="*/ 1853784 w 1853784"/>
                <a:gd name="T30" fmla="*/ 1112270 h 1112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3784" h="1112270">
                  <a:moveTo>
                    <a:pt x="0" y="111227"/>
                  </a:moveTo>
                  <a:cubicBezTo>
                    <a:pt x="0" y="49798"/>
                    <a:pt x="49798" y="0"/>
                    <a:pt x="111227" y="0"/>
                  </a:cubicBezTo>
                  <a:lnTo>
                    <a:pt x="1742557" y="0"/>
                  </a:lnTo>
                  <a:cubicBezTo>
                    <a:pt x="1803986" y="0"/>
                    <a:pt x="1853784" y="49798"/>
                    <a:pt x="1853784" y="111227"/>
                  </a:cubicBezTo>
                  <a:lnTo>
                    <a:pt x="1853784" y="1001043"/>
                  </a:lnTo>
                  <a:cubicBezTo>
                    <a:pt x="1853784" y="1062472"/>
                    <a:pt x="1803986" y="1112270"/>
                    <a:pt x="1742557" y="1112270"/>
                  </a:cubicBezTo>
                  <a:lnTo>
                    <a:pt x="111227" y="1112270"/>
                  </a:lnTo>
                  <a:cubicBezTo>
                    <a:pt x="49798" y="1112270"/>
                    <a:pt x="0" y="1062472"/>
                    <a:pt x="0" y="1001043"/>
                  </a:cubicBezTo>
                  <a:lnTo>
                    <a:pt x="0" y="111227"/>
                  </a:lnTo>
                  <a:close/>
                </a:path>
              </a:pathLst>
            </a:custGeom>
            <a:solidFill>
              <a:srgbClr val="4AACC6"/>
            </a:solidFill>
            <a:ln w="25400">
              <a:solidFill>
                <a:srgbClr val="FFFFFF"/>
              </a:solidFill>
              <a:miter lim="800000"/>
              <a:headEnd/>
              <a:tailEnd/>
            </a:ln>
          </p:spPr>
          <p:txBody>
            <a:bodyPr lIns="139257" tIns="139257" rIns="139257" bIns="139257" anchor="ctr"/>
            <a:lstStyle/>
            <a:p>
              <a:pPr algn="ctr">
                <a:lnSpc>
                  <a:spcPct val="90000"/>
                </a:lnSpc>
                <a:spcAft>
                  <a:spcPct val="35000"/>
                </a:spcAft>
              </a:pPr>
              <a:r>
                <a:rPr lang="zh-CN" altLang="en-US" sz="2000" b="1" dirty="0">
                  <a:latin typeface="微软雅黑" pitchFamily="34" charset="-122"/>
                  <a:ea typeface="微软雅黑" pitchFamily="34" charset="-122"/>
                  <a:sym typeface="宋体" pitchFamily="2" charset="-122"/>
                </a:rPr>
                <a:t>执行测试用例</a:t>
              </a:r>
              <a:endParaRPr lang="en-US" sz="2000" b="1" dirty="0">
                <a:latin typeface="微软雅黑" pitchFamily="34" charset="-122"/>
                <a:ea typeface="微软雅黑" pitchFamily="34" charset="-122"/>
                <a:sym typeface="Calibri" pitchFamily="34" charset="0"/>
              </a:endParaRPr>
            </a:p>
          </p:txBody>
        </p:sp>
      </p:grpSp>
      <p:grpSp>
        <p:nvGrpSpPr>
          <p:cNvPr id="10" name="Group 18"/>
          <p:cNvGrpSpPr>
            <a:grpSpLocks/>
          </p:cNvGrpSpPr>
          <p:nvPr/>
        </p:nvGrpSpPr>
        <p:grpSpPr bwMode="auto">
          <a:xfrm>
            <a:off x="1122363" y="4232275"/>
            <a:ext cx="2432050" cy="1111250"/>
            <a:chOff x="0" y="0"/>
            <a:chExt cx="2432165" cy="1112270"/>
          </a:xfrm>
        </p:grpSpPr>
        <p:sp>
          <p:nvSpPr>
            <p:cNvPr id="20" name="Freeform 12"/>
            <p:cNvSpPr>
              <a:spLocks noChangeArrowheads="1"/>
            </p:cNvSpPr>
            <p:nvPr/>
          </p:nvSpPr>
          <p:spPr bwMode="auto">
            <a:xfrm>
              <a:off x="2039162" y="326265"/>
              <a:ext cx="393003" cy="459739"/>
            </a:xfrm>
            <a:custGeom>
              <a:avLst/>
              <a:gdLst>
                <a:gd name="T0" fmla="*/ 0 w 393002"/>
                <a:gd name="T1" fmla="*/ 91948 h 459738"/>
                <a:gd name="T2" fmla="*/ 196504 w 393002"/>
                <a:gd name="T3" fmla="*/ 91948 h 459738"/>
                <a:gd name="T4" fmla="*/ 196504 w 393002"/>
                <a:gd name="T5" fmla="*/ 0 h 459738"/>
                <a:gd name="T6" fmla="*/ 393005 w 393002"/>
                <a:gd name="T7" fmla="*/ 229872 h 459738"/>
                <a:gd name="T8" fmla="*/ 196504 w 393002"/>
                <a:gd name="T9" fmla="*/ 459741 h 459738"/>
                <a:gd name="T10" fmla="*/ 196504 w 393002"/>
                <a:gd name="T11" fmla="*/ 367793 h 459738"/>
                <a:gd name="T12" fmla="*/ 0 w 393002"/>
                <a:gd name="T13" fmla="*/ 367793 h 459738"/>
                <a:gd name="T14" fmla="*/ 0 w 393002"/>
                <a:gd name="T15" fmla="*/ 91948 h 459738"/>
                <a:gd name="T16" fmla="*/ 0 60000 65536"/>
                <a:gd name="T17" fmla="*/ 0 60000 65536"/>
                <a:gd name="T18" fmla="*/ 0 60000 65536"/>
                <a:gd name="T19" fmla="*/ 0 60000 65536"/>
                <a:gd name="T20" fmla="*/ 0 60000 65536"/>
                <a:gd name="T21" fmla="*/ 0 60000 65536"/>
                <a:gd name="T22" fmla="*/ 0 60000 65536"/>
                <a:gd name="T23" fmla="*/ 0 60000 65536"/>
                <a:gd name="T24" fmla="*/ 0 w 393002"/>
                <a:gd name="T25" fmla="*/ 0 h 459738"/>
                <a:gd name="T26" fmla="*/ 393002 w 393002"/>
                <a:gd name="T27" fmla="*/ 459738 h 4597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002" h="459738">
                  <a:moveTo>
                    <a:pt x="393002" y="367790"/>
                  </a:moveTo>
                  <a:lnTo>
                    <a:pt x="196501" y="367790"/>
                  </a:lnTo>
                  <a:lnTo>
                    <a:pt x="196501" y="459738"/>
                  </a:lnTo>
                  <a:lnTo>
                    <a:pt x="0" y="229869"/>
                  </a:lnTo>
                  <a:lnTo>
                    <a:pt x="196501" y="0"/>
                  </a:lnTo>
                  <a:lnTo>
                    <a:pt x="196501" y="91948"/>
                  </a:lnTo>
                  <a:lnTo>
                    <a:pt x="393002" y="91948"/>
                  </a:lnTo>
                  <a:lnTo>
                    <a:pt x="393002" y="367790"/>
                  </a:lnTo>
                  <a:close/>
                </a:path>
              </a:pathLst>
            </a:custGeom>
            <a:solidFill>
              <a:srgbClr val="BCD7E2"/>
            </a:solidFill>
            <a:ln w="9525">
              <a:noFill/>
              <a:miter lim="800000"/>
              <a:headEnd/>
              <a:tailEnd/>
            </a:ln>
          </p:spPr>
          <p:txBody>
            <a:bodyPr lIns="117901" tIns="91949" rIns="1" bIns="91948" anchor="ctr"/>
            <a:lstStyle/>
            <a:p>
              <a:endParaRPr lang="zh-CN" altLang="en-US" sz="2000" b="1">
                <a:latin typeface="微软雅黑" pitchFamily="34" charset="-122"/>
                <a:ea typeface="微软雅黑" pitchFamily="34" charset="-122"/>
              </a:endParaRPr>
            </a:p>
          </p:txBody>
        </p:sp>
        <p:sp>
          <p:nvSpPr>
            <p:cNvPr id="21" name="Freeform 13"/>
            <p:cNvSpPr>
              <a:spLocks noChangeArrowheads="1"/>
            </p:cNvSpPr>
            <p:nvPr/>
          </p:nvSpPr>
          <p:spPr bwMode="auto">
            <a:xfrm>
              <a:off x="0" y="0"/>
              <a:ext cx="1853784" cy="1112270"/>
            </a:xfrm>
            <a:custGeom>
              <a:avLst/>
              <a:gdLst>
                <a:gd name="T0" fmla="*/ 0 w 1853784"/>
                <a:gd name="T1" fmla="*/ 111227 h 1112270"/>
                <a:gd name="T2" fmla="*/ 111227 w 1853784"/>
                <a:gd name="T3" fmla="*/ 0 h 1112270"/>
                <a:gd name="T4" fmla="*/ 1742557 w 1853784"/>
                <a:gd name="T5" fmla="*/ 0 h 1112270"/>
                <a:gd name="T6" fmla="*/ 1853784 w 1853784"/>
                <a:gd name="T7" fmla="*/ 111227 h 1112270"/>
                <a:gd name="T8" fmla="*/ 1853784 w 1853784"/>
                <a:gd name="T9" fmla="*/ 1001043 h 1112270"/>
                <a:gd name="T10" fmla="*/ 1742557 w 1853784"/>
                <a:gd name="T11" fmla="*/ 1112270 h 1112270"/>
                <a:gd name="T12" fmla="*/ 111227 w 1853784"/>
                <a:gd name="T13" fmla="*/ 1112270 h 1112270"/>
                <a:gd name="T14" fmla="*/ 0 w 1853784"/>
                <a:gd name="T15" fmla="*/ 1001043 h 1112270"/>
                <a:gd name="T16" fmla="*/ 0 w 1853784"/>
                <a:gd name="T17" fmla="*/ 111227 h 1112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3784"/>
                <a:gd name="T28" fmla="*/ 0 h 1112270"/>
                <a:gd name="T29" fmla="*/ 1853784 w 1853784"/>
                <a:gd name="T30" fmla="*/ 1112270 h 1112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3784" h="1112270">
                  <a:moveTo>
                    <a:pt x="0" y="111227"/>
                  </a:moveTo>
                  <a:cubicBezTo>
                    <a:pt x="0" y="49798"/>
                    <a:pt x="49798" y="0"/>
                    <a:pt x="111227" y="0"/>
                  </a:cubicBezTo>
                  <a:lnTo>
                    <a:pt x="1742557" y="0"/>
                  </a:lnTo>
                  <a:cubicBezTo>
                    <a:pt x="1803986" y="0"/>
                    <a:pt x="1853784" y="49798"/>
                    <a:pt x="1853784" y="111227"/>
                  </a:cubicBezTo>
                  <a:lnTo>
                    <a:pt x="1853784" y="1001043"/>
                  </a:lnTo>
                  <a:cubicBezTo>
                    <a:pt x="1853784" y="1062472"/>
                    <a:pt x="1803986" y="1112270"/>
                    <a:pt x="1742557" y="1112270"/>
                  </a:cubicBezTo>
                  <a:lnTo>
                    <a:pt x="111227" y="1112270"/>
                  </a:lnTo>
                  <a:cubicBezTo>
                    <a:pt x="49798" y="1112270"/>
                    <a:pt x="0" y="1062472"/>
                    <a:pt x="0" y="1001043"/>
                  </a:cubicBezTo>
                  <a:lnTo>
                    <a:pt x="0" y="111227"/>
                  </a:lnTo>
                  <a:close/>
                </a:path>
              </a:pathLst>
            </a:custGeom>
            <a:solidFill>
              <a:srgbClr val="4AACC6"/>
            </a:solidFill>
            <a:ln w="25400">
              <a:solidFill>
                <a:srgbClr val="FFFFFF"/>
              </a:solidFill>
              <a:miter lim="800000"/>
              <a:headEnd/>
              <a:tailEnd/>
            </a:ln>
          </p:spPr>
          <p:txBody>
            <a:bodyPr lIns="139257" tIns="139257" rIns="139257" bIns="139257" anchor="ctr"/>
            <a:lstStyle/>
            <a:p>
              <a:pPr algn="ctr">
                <a:lnSpc>
                  <a:spcPct val="90000"/>
                </a:lnSpc>
                <a:spcAft>
                  <a:spcPct val="35000"/>
                </a:spcAft>
              </a:pPr>
              <a:r>
                <a:rPr lang="zh-CN" altLang="en-US" sz="2000" b="1" dirty="0">
                  <a:latin typeface="微软雅黑" pitchFamily="34" charset="-122"/>
                  <a:ea typeface="微软雅黑" pitchFamily="34" charset="-122"/>
                  <a:sym typeface="宋体" pitchFamily="2" charset="-122"/>
                </a:rPr>
                <a:t>分析测试结果</a:t>
              </a:r>
              <a:endParaRPr lang="en-US" sz="2000" b="1" dirty="0">
                <a:latin typeface="微软雅黑" pitchFamily="34" charset="-122"/>
                <a:ea typeface="微软雅黑" pitchFamily="34" charset="-122"/>
                <a:sym typeface="Calibri" pitchFamily="34" charset="0"/>
              </a:endParaRPr>
            </a:p>
          </p:txBody>
        </p:sp>
      </p:grpSp>
    </p:spTree>
    <p:extLst>
      <p:ext uri="{BB962C8B-B14F-4D97-AF65-F5344CB8AC3E}">
        <p14:creationId xmlns:p14="http://schemas.microsoft.com/office/powerpoint/2010/main" val="390969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08002"/>
            <a:ext cx="8229600" cy="647700"/>
          </a:xfrm>
        </p:spPr>
        <p:txBody>
          <a:bodyPr>
            <a:normAutofit/>
          </a:bodyPr>
          <a:lstStyle/>
          <a:p>
            <a:r>
              <a:rPr lang="zh-CN" altLang="en-US" sz="2800" dirty="0" smtClean="0">
                <a:solidFill>
                  <a:schemeClr val="tx1"/>
                </a:solidFill>
                <a:latin typeface="微软雅黑" pitchFamily="34" charset="-122"/>
                <a:ea typeface="微软雅黑" pitchFamily="34" charset="-122"/>
              </a:rPr>
              <a:t>本章教学目标及重点</a:t>
            </a:r>
            <a:endParaRPr lang="zh-CN" altLang="en-US" sz="2800" dirty="0">
              <a:solidFill>
                <a:schemeClr val="tx1"/>
              </a:solidFill>
              <a:latin typeface="微软雅黑" pitchFamily="34" charset="-122"/>
              <a:ea typeface="微软雅黑" pitchFamily="34" charset="-122"/>
            </a:endParaRPr>
          </a:p>
        </p:txBody>
      </p:sp>
      <p:sp>
        <p:nvSpPr>
          <p:cNvPr id="3" name="内容占位符 2"/>
          <p:cNvSpPr>
            <a:spLocks noGrp="1"/>
          </p:cNvSpPr>
          <p:nvPr>
            <p:ph idx="4294967295"/>
          </p:nvPr>
        </p:nvSpPr>
        <p:spPr>
          <a:xfrm>
            <a:off x="195263" y="1025525"/>
            <a:ext cx="8948737" cy="5116513"/>
          </a:xfrm>
        </p:spPr>
        <p:txBody>
          <a:bodyPr>
            <a:normAutofit/>
          </a:bodyPr>
          <a:lstStyle/>
          <a:p>
            <a:pPr>
              <a:lnSpc>
                <a:spcPct val="150000"/>
              </a:lnSpc>
            </a:pPr>
            <a:r>
              <a:rPr lang="zh-CN" altLang="en-US" sz="2400" dirty="0" smtClean="0">
                <a:solidFill>
                  <a:srgbClr val="0096D6"/>
                </a:solidFill>
                <a:latin typeface="微软雅黑" pitchFamily="34" charset="-122"/>
                <a:ea typeface="微软雅黑" pitchFamily="34" charset="-122"/>
              </a:rPr>
              <a:t>教学目标</a:t>
            </a:r>
            <a:endParaRPr lang="en-US" altLang="zh-CN" sz="2400" dirty="0" smtClean="0">
              <a:solidFill>
                <a:srgbClr val="0096D6"/>
              </a:solidFill>
              <a:latin typeface="微软雅黑" pitchFamily="34" charset="-122"/>
              <a:ea typeface="微软雅黑" pitchFamily="34" charset="-122"/>
            </a:endParaRPr>
          </a:p>
          <a:p>
            <a:pPr lvl="1">
              <a:spcBef>
                <a:spcPts val="800"/>
              </a:spcBef>
              <a:defRPr/>
            </a:pPr>
            <a:r>
              <a:rPr lang="en-US" altLang="zh-CN" sz="2000" dirty="0" smtClean="0">
                <a:latin typeface="微软雅黑" pitchFamily="34" charset="-122"/>
                <a:ea typeface="微软雅黑" pitchFamily="34" charset="-122"/>
                <a:sym typeface="HP Simplified" charset="-122"/>
              </a:rPr>
              <a:t>- </a:t>
            </a:r>
            <a:r>
              <a:rPr lang="zh-CN" altLang="en-US" sz="2000" dirty="0" smtClean="0">
                <a:latin typeface="微软雅黑" pitchFamily="34" charset="-122"/>
                <a:ea typeface="微软雅黑" pitchFamily="34" charset="-122"/>
                <a:sym typeface="HP Simplified" charset="-122"/>
              </a:rPr>
              <a:t>掌握软件测试过程模型、软件测试过程中的活动及管理内容</a:t>
            </a:r>
          </a:p>
          <a:p>
            <a:pPr lvl="1">
              <a:spcBef>
                <a:spcPts val="800"/>
              </a:spcBef>
              <a:defRPr/>
            </a:pPr>
            <a:r>
              <a:rPr lang="en-US" altLang="zh-CN" sz="2000" dirty="0" smtClean="0">
                <a:latin typeface="微软雅黑" pitchFamily="34" charset="-122"/>
                <a:ea typeface="微软雅黑" pitchFamily="34" charset="-122"/>
                <a:sym typeface="HP Simplified" charset="-122"/>
              </a:rPr>
              <a:t>-</a:t>
            </a:r>
            <a:r>
              <a:rPr lang="zh-CN" altLang="en-US" sz="2000" dirty="0" smtClean="0">
                <a:latin typeface="微软雅黑" pitchFamily="34" charset="-122"/>
                <a:ea typeface="微软雅黑" pitchFamily="34" charset="-122"/>
                <a:sym typeface="HP Simplified" charset="-122"/>
              </a:rPr>
              <a:t>了解软件测试过程度量的基本概念</a:t>
            </a:r>
          </a:p>
          <a:p>
            <a:pPr lvl="1">
              <a:spcBef>
                <a:spcPts val="800"/>
              </a:spcBef>
              <a:defRPr/>
            </a:pPr>
            <a:r>
              <a:rPr lang="en-US" altLang="zh-CN" sz="2000" dirty="0" smtClean="0">
                <a:latin typeface="微软雅黑" pitchFamily="34" charset="-122"/>
                <a:ea typeface="微软雅黑" pitchFamily="34" charset="-122"/>
                <a:sym typeface="HP Simplified" charset="-122"/>
              </a:rPr>
              <a:t>-</a:t>
            </a:r>
            <a:r>
              <a:rPr lang="zh-CN" altLang="en-US" sz="2000" dirty="0" smtClean="0">
                <a:latin typeface="微软雅黑" pitchFamily="34" charset="-122"/>
                <a:ea typeface="微软雅黑" pitchFamily="34" charset="-122"/>
                <a:sym typeface="HP Simplified" charset="-122"/>
              </a:rPr>
              <a:t>了解</a:t>
            </a:r>
            <a:r>
              <a:rPr lang="en-US" altLang="zh-CN" sz="2000" dirty="0" smtClean="0">
                <a:latin typeface="微软雅黑" pitchFamily="34" charset="-122"/>
                <a:ea typeface="微软雅黑" pitchFamily="34" charset="-122"/>
                <a:sym typeface="HP Simplified" charset="-122"/>
              </a:rPr>
              <a:t>CMM</a:t>
            </a:r>
            <a:r>
              <a:rPr lang="zh-CN" altLang="en-US" sz="2000" dirty="0" smtClean="0">
                <a:latin typeface="微软雅黑" pitchFamily="34" charset="-122"/>
                <a:ea typeface="微软雅黑" pitchFamily="34" charset="-122"/>
                <a:sym typeface="HP Simplified" charset="-122"/>
              </a:rPr>
              <a:t>和惠普</a:t>
            </a:r>
            <a:r>
              <a:rPr lang="en-US" altLang="zh-CN" sz="2000" dirty="0" smtClean="0">
                <a:latin typeface="微软雅黑" pitchFamily="34" charset="-122"/>
                <a:ea typeface="微软雅黑" pitchFamily="34" charset="-122"/>
                <a:sym typeface="HP Simplified" charset="-122"/>
              </a:rPr>
              <a:t>ALM</a:t>
            </a:r>
            <a:r>
              <a:rPr lang="zh-CN" altLang="en-US" sz="2000" dirty="0" smtClean="0">
                <a:latin typeface="微软雅黑" pitchFamily="34" charset="-122"/>
                <a:ea typeface="微软雅黑" pitchFamily="34" charset="-122"/>
                <a:sym typeface="HP Simplified" charset="-122"/>
              </a:rPr>
              <a:t>工具对测试管理过程的支持</a:t>
            </a:r>
          </a:p>
          <a:p>
            <a:pPr>
              <a:lnSpc>
                <a:spcPct val="150000"/>
              </a:lnSpc>
              <a:buNone/>
            </a:pPr>
            <a:endParaRPr lang="en-US" altLang="zh-CN" sz="2400" dirty="0" smtClean="0">
              <a:solidFill>
                <a:srgbClr val="0096D6"/>
              </a:solidFill>
              <a:latin typeface="微软雅黑" pitchFamily="34" charset="-122"/>
              <a:ea typeface="微软雅黑" pitchFamily="34" charset="-122"/>
            </a:endParaRPr>
          </a:p>
          <a:p>
            <a:pPr>
              <a:lnSpc>
                <a:spcPct val="150000"/>
              </a:lnSpc>
            </a:pPr>
            <a:r>
              <a:rPr lang="zh-CN" altLang="en-US" sz="2400" dirty="0" smtClean="0">
                <a:solidFill>
                  <a:srgbClr val="0096D6"/>
                </a:solidFill>
                <a:latin typeface="微软雅黑" pitchFamily="34" charset="-122"/>
                <a:ea typeface="微软雅黑" pitchFamily="34" charset="-122"/>
              </a:rPr>
              <a:t>重点</a:t>
            </a:r>
            <a:endParaRPr lang="en-US" altLang="zh-CN" sz="2400" dirty="0" smtClean="0">
              <a:solidFill>
                <a:srgbClr val="0096D6"/>
              </a:solidFill>
              <a:latin typeface="微软雅黑" pitchFamily="34" charset="-122"/>
              <a:ea typeface="微软雅黑" pitchFamily="34" charset="-122"/>
            </a:endParaRPr>
          </a:p>
          <a:p>
            <a:pPr lvl="1">
              <a:spcBef>
                <a:spcPts val="800"/>
              </a:spcBef>
              <a:defRPr/>
            </a:pPr>
            <a:r>
              <a:rPr lang="en-US" altLang="zh-CN" sz="2000" dirty="0" smtClean="0">
                <a:latin typeface="微软雅黑" pitchFamily="34" charset="-122"/>
                <a:ea typeface="微软雅黑" pitchFamily="34" charset="-122"/>
                <a:sym typeface="HP Simplified" charset="-122"/>
              </a:rPr>
              <a:t>- </a:t>
            </a:r>
            <a:r>
              <a:rPr lang="zh-CN" altLang="en-US" sz="2000" dirty="0" smtClean="0">
                <a:latin typeface="微软雅黑" pitchFamily="34" charset="-122"/>
                <a:ea typeface="微软雅黑" pitchFamily="34" charset="-122"/>
                <a:sym typeface="HP Simplified" charset="-122"/>
              </a:rPr>
              <a:t>软件测试过程模型、软件测试过程中的活动及管理内容</a:t>
            </a:r>
            <a:endParaRPr lang="zh-CN" altLang="en-US" sz="2000" dirty="0" smtClean="0">
              <a:latin typeface="微软雅黑" pitchFamily="34" charset="-122"/>
              <a:ea typeface="微软雅黑" pitchFamily="34" charset="-122"/>
              <a:sym typeface="宋体" pitchFamily="2" charset="-122"/>
            </a:endParaRPr>
          </a:p>
        </p:txBody>
      </p:sp>
    </p:spTree>
    <p:extLst>
      <p:ext uri="{BB962C8B-B14F-4D97-AF65-F5344CB8AC3E}">
        <p14:creationId xmlns:p14="http://schemas.microsoft.com/office/powerpoint/2010/main" val="523739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
          <p:cNvSpPr>
            <a:spLocks noGrp="1"/>
          </p:cNvSpPr>
          <p:nvPr/>
        </p:nvSpPr>
        <p:spPr bwMode="black">
          <a:xfrm>
            <a:off x="0" y="0"/>
            <a:ext cx="8116888" cy="792000"/>
          </a:xfrm>
          <a:prstGeom prst="rect">
            <a:avLst/>
          </a:prstGeom>
        </p:spPr>
        <p:txBody>
          <a:bodyPr vert="horz" wrap="square" lIns="90000" tIns="46800" rIns="90000" bIns="46800" rtlCol="0" anchor="ctr" anchorCtr="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smtClean="0">
                <a:solidFill>
                  <a:srgbClr val="000000"/>
                </a:solidFill>
                <a:latin typeface="微软雅黑" pitchFamily="34" charset="-122"/>
                <a:ea typeface="微软雅黑" pitchFamily="34" charset="-122"/>
                <a:sym typeface="HP Simplified" charset="-122"/>
              </a:rPr>
              <a:t>6.1.3 </a:t>
            </a:r>
            <a:r>
              <a:rPr lang="zh-CN" altLang="en-US" sz="2800" dirty="0" smtClean="0">
                <a:solidFill>
                  <a:srgbClr val="000000"/>
                </a:solidFill>
                <a:latin typeface="微软雅黑" pitchFamily="34" charset="-122"/>
                <a:ea typeface="微软雅黑" pitchFamily="34" charset="-122"/>
                <a:sym typeface="HP Simplified" charset="-122"/>
              </a:rPr>
              <a:t>软件测试过程度量</a:t>
            </a:r>
            <a:endParaRPr lang="zh-CN" altLang="en-US" sz="2800" dirty="0">
              <a:solidFill>
                <a:srgbClr val="000000"/>
              </a:solidFill>
              <a:latin typeface="微软雅黑" pitchFamily="34" charset="-122"/>
              <a:ea typeface="微软雅黑" pitchFamily="34" charset="-122"/>
              <a:sym typeface="HP Simplified" charset="-122"/>
            </a:endParaRPr>
          </a:p>
        </p:txBody>
      </p:sp>
      <p:sp>
        <p:nvSpPr>
          <p:cNvPr id="12" name="Rectangle 3"/>
          <p:cNvSpPr txBox="1">
            <a:spLocks noChangeArrowheads="1"/>
          </p:cNvSpPr>
          <p:nvPr/>
        </p:nvSpPr>
        <p:spPr>
          <a:xfrm>
            <a:off x="303454" y="1417811"/>
            <a:ext cx="3849446" cy="461665"/>
          </a:xfrm>
          <a:prstGeom prst="rect">
            <a:avLst/>
          </a:prstGeom>
        </p:spPr>
        <p:txBody>
          <a:bodyPr wrap="square">
            <a:spAutoFit/>
          </a:bodyPr>
          <a:lstStyle>
            <a:defPPr>
              <a:defRPr lang="en-US"/>
            </a:defPPr>
            <a:lvl1pPr>
              <a:buSzPct val="55000"/>
              <a:defRPr sz="2000" b="1">
                <a:solidFill>
                  <a:srgbClr val="0096D6"/>
                </a:solidFill>
                <a:latin typeface="微软雅黑" panose="020B0503020204020204" pitchFamily="34" charset="-122"/>
                <a:ea typeface="微软雅黑" panose="020B0503020204020204" pitchFamily="34" charset="-122"/>
                <a:cs typeface="HP Simplified" pitchFamily="34" charset="0"/>
              </a:defRPr>
            </a:lvl1pPr>
          </a:lstStyle>
          <a:p>
            <a:r>
              <a:rPr lang="zh-CN" sz="2400" dirty="0"/>
              <a:t>软件测试过程度量</a:t>
            </a:r>
            <a:r>
              <a:rPr lang="zh-CN" sz="2400" dirty="0" smtClean="0"/>
              <a:t>指标</a:t>
            </a:r>
            <a:endParaRPr lang="zh-CN" sz="2400" dirty="0"/>
          </a:p>
        </p:txBody>
      </p:sp>
      <p:graphicFrame>
        <p:nvGraphicFramePr>
          <p:cNvPr id="19" name="图示 18"/>
          <p:cNvGraphicFramePr/>
          <p:nvPr>
            <p:extLst>
              <p:ext uri="{D42A27DB-BD31-4B8C-83A1-F6EECF244321}">
                <p14:modId xmlns:p14="http://schemas.microsoft.com/office/powerpoint/2010/main" val="3472310565"/>
              </p:ext>
            </p:extLst>
          </p:nvPr>
        </p:nvGraphicFramePr>
        <p:xfrm>
          <a:off x="1278340" y="20281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5852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p:cNvSpPr txBox="1">
            <a:spLocks noChangeArrowheads="1"/>
          </p:cNvSpPr>
          <p:nvPr/>
        </p:nvSpPr>
        <p:spPr>
          <a:xfrm>
            <a:off x="310637" y="1393717"/>
            <a:ext cx="3262432" cy="461665"/>
          </a:xfrm>
          <a:prstGeom prst="rect">
            <a:avLst/>
          </a:prstGeom>
        </p:spPr>
        <p:txBody>
          <a:bodyPr wrap="none">
            <a:spAutoFit/>
          </a:bodyPr>
          <a:lstStyle>
            <a:defPPr>
              <a:defRPr lang="en-US"/>
            </a:defPPr>
            <a:lvl1pPr>
              <a:buSzPct val="55000"/>
              <a:defRPr sz="2000" b="1">
                <a:solidFill>
                  <a:srgbClr val="0096D6"/>
                </a:solidFill>
                <a:latin typeface="微软雅黑" panose="020B0503020204020204" pitchFamily="34" charset="-122"/>
                <a:ea typeface="微软雅黑" panose="020B0503020204020204" pitchFamily="34" charset="-122"/>
                <a:cs typeface="HP Simplified" pitchFamily="34" charset="0"/>
              </a:defRPr>
            </a:lvl1pPr>
            <a:lvl2pPr lvl="1"/>
          </a:lstStyle>
          <a:p>
            <a:r>
              <a:rPr lang="zh-CN" altLang="en-US" sz="2400" dirty="0">
                <a:sym typeface="宋体" pitchFamily="2" charset="-122"/>
              </a:rPr>
              <a:t>软件测试过程度量指标</a:t>
            </a:r>
            <a:endParaRPr lang="zh-CN" altLang="en-US" sz="2400" dirty="0"/>
          </a:p>
        </p:txBody>
      </p:sp>
      <p:sp>
        <p:nvSpPr>
          <p:cNvPr id="14" name="Subtitle 1"/>
          <p:cNvSpPr>
            <a:spLocks noGrp="1"/>
          </p:cNvSpPr>
          <p:nvPr/>
        </p:nvSpPr>
        <p:spPr bwMode="black">
          <a:xfrm>
            <a:off x="0" y="0"/>
            <a:ext cx="7920000" cy="792000"/>
          </a:xfrm>
          <a:prstGeom prst="rect">
            <a:avLst/>
          </a:prstGeom>
        </p:spPr>
        <p:txBody>
          <a:bodyPr vert="horz" wrap="square" lIns="90000" tIns="46800" rIns="90000" bIns="46800" rtlCol="0" anchor="ctr" anchorCtr="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smtClean="0">
                <a:solidFill>
                  <a:srgbClr val="000000"/>
                </a:solidFill>
                <a:latin typeface="微软雅黑" pitchFamily="34" charset="-122"/>
                <a:ea typeface="微软雅黑" pitchFamily="34" charset="-122"/>
                <a:sym typeface="HP Simplified" charset="-122"/>
              </a:rPr>
              <a:t>6.1.3 </a:t>
            </a:r>
            <a:r>
              <a:rPr lang="zh-CN" altLang="en-US" sz="2800" dirty="0" smtClean="0">
                <a:solidFill>
                  <a:srgbClr val="000000"/>
                </a:solidFill>
                <a:latin typeface="微软雅黑" pitchFamily="34" charset="-122"/>
                <a:ea typeface="微软雅黑" pitchFamily="34" charset="-122"/>
                <a:sym typeface="HP Simplified" charset="-122"/>
              </a:rPr>
              <a:t>软件测试过程度量</a:t>
            </a:r>
            <a:endParaRPr lang="zh-CN" altLang="en-US" sz="2800" dirty="0">
              <a:solidFill>
                <a:srgbClr val="000000"/>
              </a:solidFill>
              <a:latin typeface="微软雅黑" pitchFamily="34" charset="-122"/>
              <a:ea typeface="微软雅黑" pitchFamily="34" charset="-122"/>
              <a:sym typeface="HP Simplified" charset="-122"/>
            </a:endParaRPr>
          </a:p>
        </p:txBody>
      </p:sp>
      <p:sp>
        <p:nvSpPr>
          <p:cNvPr id="12" name="矩形 11"/>
          <p:cNvSpPr/>
          <p:nvPr/>
        </p:nvSpPr>
        <p:spPr>
          <a:xfrm>
            <a:off x="682389" y="2116027"/>
            <a:ext cx="7738280" cy="3365024"/>
          </a:xfrm>
          <a:prstGeom prst="rect">
            <a:avLst/>
          </a:prstGeom>
        </p:spPr>
        <p:txBody>
          <a:bodyPr wrap="square">
            <a:spAutoFit/>
          </a:bodyPr>
          <a:lstStyle/>
          <a:p>
            <a:pPr marL="342900" indent="-342900">
              <a:lnSpc>
                <a:spcPct val="150000"/>
              </a:lnSpc>
              <a:spcBef>
                <a:spcPts val="800"/>
              </a:spcBef>
              <a:buFont typeface="Arial" panose="020B0604020202020204" pitchFamily="34" charset="0"/>
              <a:buChar char="•"/>
              <a:defRPr/>
            </a:pPr>
            <a:r>
              <a:rPr lang="zh-CN" altLang="en-US" sz="2400" b="1" dirty="0" smtClean="0">
                <a:latin typeface="微软雅黑" pitchFamily="34" charset="-122"/>
                <a:ea typeface="微软雅黑" pitchFamily="34" charset="-122"/>
                <a:sym typeface="宋体" pitchFamily="2" charset="-122"/>
              </a:rPr>
              <a:t> 在</a:t>
            </a:r>
            <a:r>
              <a:rPr lang="en-US" altLang="zh-CN" sz="2400" b="1" dirty="0" smtClean="0">
                <a:latin typeface="微软雅黑" pitchFamily="34" charset="-122"/>
                <a:ea typeface="微软雅黑" pitchFamily="34" charset="-122"/>
                <a:sym typeface="宋体" pitchFamily="2" charset="-122"/>
              </a:rPr>
              <a:t>CMMI </a:t>
            </a:r>
            <a:r>
              <a:rPr lang="zh-CN" altLang="en-US" sz="2400" b="1" dirty="0" smtClean="0">
                <a:latin typeface="微软雅黑" pitchFamily="34" charset="-122"/>
                <a:ea typeface="微软雅黑" pitchFamily="34" charset="-122"/>
                <a:sym typeface="宋体" pitchFamily="2" charset="-122"/>
              </a:rPr>
              <a:t>体系的测试过程中定义了四个度量指标</a:t>
            </a:r>
            <a:r>
              <a:rPr lang="zh-CN" altLang="en-US" sz="2400" b="1" dirty="0">
                <a:latin typeface="微软雅黑" pitchFamily="34" charset="-122"/>
                <a:ea typeface="微软雅黑" pitchFamily="34" charset="-122"/>
                <a:sym typeface="宋体" pitchFamily="2" charset="-122"/>
              </a:rPr>
              <a:t>：</a:t>
            </a:r>
            <a:endParaRPr lang="zh-CN" altLang="en-US" sz="2400" b="1" dirty="0" smtClean="0">
              <a:latin typeface="微软雅黑" pitchFamily="34" charset="-122"/>
              <a:ea typeface="微软雅黑" pitchFamily="34" charset="-122"/>
              <a:sym typeface="宋体" pitchFamily="2" charset="-122"/>
            </a:endParaRPr>
          </a:p>
          <a:p>
            <a:pPr marL="742950" lvl="1" indent="-285750">
              <a:lnSpc>
                <a:spcPct val="150000"/>
              </a:lnSpc>
              <a:spcBef>
                <a:spcPts val="800"/>
              </a:spcBef>
              <a:buFont typeface="微软雅黑" panose="020B0503020204020204" pitchFamily="34" charset="-122"/>
              <a:buChar char="−"/>
              <a:defRPr/>
            </a:pPr>
            <a:r>
              <a:rPr lang="zh-CN" altLang="en-US" sz="2000" b="1" dirty="0" smtClean="0">
                <a:latin typeface="微软雅黑" pitchFamily="34" charset="-122"/>
                <a:ea typeface="微软雅黑" pitchFamily="34" charset="-122"/>
                <a:sym typeface="宋体" pitchFamily="2" charset="-122"/>
              </a:rPr>
              <a:t>测试覆盖率</a:t>
            </a:r>
            <a:r>
              <a:rPr lang="zh-CN" altLang="en-US" sz="2000" dirty="0" smtClean="0">
                <a:latin typeface="微软雅黑" pitchFamily="34" charset="-122"/>
                <a:ea typeface="微软雅黑" pitchFamily="34" charset="-122"/>
                <a:sym typeface="宋体" pitchFamily="2" charset="-122"/>
              </a:rPr>
              <a:t>：</a:t>
            </a:r>
            <a:r>
              <a:rPr lang="zh-CN" altLang="en-US" sz="2000" dirty="0" smtClean="0">
                <a:latin typeface="微软雅黑" pitchFamily="34" charset="-122"/>
                <a:ea typeface="微软雅黑" pitchFamily="34" charset="-122"/>
              </a:rPr>
              <a:t>测试覆盖率是指测试用例对需求的覆盖情况</a:t>
            </a:r>
            <a:endParaRPr lang="zh-CN" altLang="en-US" sz="2000" dirty="0" smtClean="0">
              <a:latin typeface="微软雅黑" pitchFamily="34" charset="-122"/>
              <a:ea typeface="微软雅黑" pitchFamily="34" charset="-122"/>
              <a:sym typeface="宋体" pitchFamily="2" charset="-122"/>
            </a:endParaRPr>
          </a:p>
          <a:p>
            <a:pPr marL="742950" lvl="1" indent="-285750">
              <a:lnSpc>
                <a:spcPct val="150000"/>
              </a:lnSpc>
              <a:spcBef>
                <a:spcPts val="800"/>
              </a:spcBef>
              <a:buFont typeface="微软雅黑" panose="020B0503020204020204" pitchFamily="34" charset="-122"/>
              <a:buChar char="−"/>
              <a:defRPr/>
            </a:pPr>
            <a:r>
              <a:rPr lang="zh-CN" altLang="en-US" sz="2000" b="1" dirty="0" smtClean="0">
                <a:latin typeface="微软雅黑" pitchFamily="34" charset="-122"/>
                <a:ea typeface="微软雅黑" pitchFamily="34" charset="-122"/>
                <a:sym typeface="宋体" pitchFamily="2" charset="-122"/>
              </a:rPr>
              <a:t>测试执行率</a:t>
            </a:r>
            <a:r>
              <a:rPr lang="zh-CN" altLang="en-US" sz="2000" dirty="0" smtClean="0">
                <a:latin typeface="微软雅黑" pitchFamily="34" charset="-122"/>
                <a:ea typeface="微软雅黑" pitchFamily="34" charset="-122"/>
                <a:sym typeface="宋体" pitchFamily="2" charset="-122"/>
              </a:rPr>
              <a:t>：</a:t>
            </a:r>
            <a:r>
              <a:rPr lang="zh-CN" altLang="en-US" sz="2000" dirty="0" smtClean="0">
                <a:latin typeface="微软雅黑" pitchFamily="34" charset="-122"/>
                <a:ea typeface="微软雅黑" pitchFamily="34" charset="-122"/>
              </a:rPr>
              <a:t>实际执行过程中确定已经执行的测试用例比率</a:t>
            </a:r>
            <a:endParaRPr lang="zh-CN" altLang="en-US" sz="2000" dirty="0" smtClean="0">
              <a:latin typeface="微软雅黑" pitchFamily="34" charset="-122"/>
              <a:ea typeface="微软雅黑" pitchFamily="34" charset="-122"/>
              <a:sym typeface="宋体" pitchFamily="2" charset="-122"/>
            </a:endParaRPr>
          </a:p>
          <a:p>
            <a:pPr marL="742950" lvl="1" indent="-285750">
              <a:lnSpc>
                <a:spcPct val="150000"/>
              </a:lnSpc>
              <a:spcBef>
                <a:spcPts val="800"/>
              </a:spcBef>
              <a:buFont typeface="微软雅黑" panose="020B0503020204020204" pitchFamily="34" charset="-122"/>
              <a:buChar char="−"/>
              <a:defRPr/>
            </a:pPr>
            <a:r>
              <a:rPr lang="zh-CN" altLang="en-US" sz="2000" b="1" dirty="0" smtClean="0">
                <a:latin typeface="微软雅黑" pitchFamily="34" charset="-122"/>
                <a:ea typeface="微软雅黑" pitchFamily="34" charset="-122"/>
                <a:sym typeface="宋体" pitchFamily="2" charset="-122"/>
              </a:rPr>
              <a:t>测试执行通过率</a:t>
            </a:r>
            <a:r>
              <a:rPr lang="zh-CN" altLang="en-US" sz="2000" dirty="0" smtClean="0">
                <a:latin typeface="微软雅黑" pitchFamily="34" charset="-122"/>
                <a:ea typeface="微软雅黑" pitchFamily="34" charset="-122"/>
                <a:sym typeface="宋体" pitchFamily="2" charset="-122"/>
              </a:rPr>
              <a:t>：</a:t>
            </a:r>
            <a:r>
              <a:rPr lang="zh-CN" altLang="en-US" sz="2000" dirty="0" smtClean="0">
                <a:latin typeface="微软雅黑" pitchFamily="34" charset="-122"/>
                <a:ea typeface="微软雅黑" pitchFamily="34" charset="-122"/>
              </a:rPr>
              <a:t>在实际执行的测试用例中，执行结果为“通过”的测试用例比率 </a:t>
            </a:r>
            <a:endParaRPr lang="zh-CN" altLang="en-US" sz="2000" dirty="0" smtClean="0">
              <a:latin typeface="微软雅黑" pitchFamily="34" charset="-122"/>
              <a:ea typeface="微软雅黑" pitchFamily="34" charset="-122"/>
              <a:sym typeface="宋体" pitchFamily="2" charset="-122"/>
            </a:endParaRPr>
          </a:p>
          <a:p>
            <a:pPr marL="742950" lvl="1" indent="-285750">
              <a:lnSpc>
                <a:spcPct val="150000"/>
              </a:lnSpc>
              <a:spcBef>
                <a:spcPts val="800"/>
              </a:spcBef>
              <a:buFont typeface="微软雅黑" panose="020B0503020204020204" pitchFamily="34" charset="-122"/>
              <a:buChar char="−"/>
              <a:defRPr/>
            </a:pPr>
            <a:r>
              <a:rPr lang="zh-CN" altLang="en-US" sz="2000" b="1" dirty="0" smtClean="0">
                <a:latin typeface="微软雅黑" pitchFamily="34" charset="-122"/>
                <a:ea typeface="微软雅黑" pitchFamily="34" charset="-122"/>
                <a:sym typeface="宋体" pitchFamily="2" charset="-122"/>
              </a:rPr>
              <a:t>测试缺陷解决率</a:t>
            </a:r>
            <a:r>
              <a:rPr lang="zh-CN" altLang="en-US" sz="2000" dirty="0" smtClean="0">
                <a:latin typeface="微软雅黑" pitchFamily="34" charset="-122"/>
                <a:ea typeface="微软雅黑" pitchFamily="34" charset="-122"/>
                <a:sym typeface="宋体" pitchFamily="2" charset="-122"/>
              </a:rPr>
              <a:t>：</a:t>
            </a:r>
            <a:r>
              <a:rPr lang="zh-CN" altLang="en-US" sz="2000" dirty="0" smtClean="0">
                <a:latin typeface="微软雅黑" pitchFamily="34" charset="-122"/>
                <a:ea typeface="微软雅黑" pitchFamily="34" charset="-122"/>
              </a:rPr>
              <a:t>某个阶段已关闭缺陷占缺陷总数的比率</a:t>
            </a:r>
          </a:p>
        </p:txBody>
      </p:sp>
    </p:spTree>
    <p:extLst>
      <p:ext uri="{BB962C8B-B14F-4D97-AF65-F5344CB8AC3E}">
        <p14:creationId xmlns:p14="http://schemas.microsoft.com/office/powerpoint/2010/main" val="404275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4294967295"/>
          </p:nvPr>
        </p:nvSpPr>
        <p:spPr>
          <a:xfrm>
            <a:off x="0" y="2160588"/>
            <a:ext cx="7994650" cy="3844925"/>
          </a:xfrm>
        </p:spPr>
        <p:txBody>
          <a:bodyPr/>
          <a:lstStyle/>
          <a:p>
            <a:pPr marL="684213" lvl="3" indent="-342900">
              <a:lnSpc>
                <a:spcPct val="150000"/>
              </a:lnSpc>
              <a:spcBef>
                <a:spcPts val="800"/>
              </a:spcBef>
              <a:buFont typeface="Arial" panose="020B0604020202020204" pitchFamily="34" charset="0"/>
              <a:buChar char="•"/>
              <a:defRPr/>
            </a:pPr>
            <a:r>
              <a:rPr lang="zh-CN" altLang="zh-CN" sz="2000" b="1" dirty="0">
                <a:solidFill>
                  <a:schemeClr val="tx1"/>
                </a:solidFill>
                <a:latin typeface="微软雅黑" pitchFamily="34" charset="-122"/>
                <a:ea typeface="微软雅黑" pitchFamily="34" charset="-122"/>
                <a:sym typeface="宋体" pitchFamily="2" charset="-122"/>
              </a:rPr>
              <a:t>对软件测试过程质量度量应该遵循四项原则</a:t>
            </a:r>
          </a:p>
          <a:p>
            <a:pPr marL="1200150" lvl="2" indent="-285750">
              <a:lnSpc>
                <a:spcPct val="150000"/>
              </a:lnSpc>
              <a:spcBef>
                <a:spcPts val="800"/>
              </a:spcBef>
              <a:buFont typeface="微软雅黑" panose="020B0503020204020204" pitchFamily="34" charset="-122"/>
              <a:buChar char="−"/>
            </a:pPr>
            <a:r>
              <a:rPr lang="en-US" altLang="zh-CN" dirty="0" smtClean="0">
                <a:latin typeface="微软雅黑" pitchFamily="34" charset="-122"/>
                <a:ea typeface="微软雅黑" pitchFamily="34" charset="-122"/>
                <a:sym typeface="宋体" pitchFamily="2" charset="-122"/>
              </a:rPr>
              <a:t>1</a:t>
            </a:r>
            <a:r>
              <a:rPr lang="zh-CN" altLang="en-US" dirty="0" smtClean="0">
                <a:latin typeface="微软雅黑" pitchFamily="34" charset="-122"/>
                <a:ea typeface="微软雅黑" pitchFamily="34" charset="-122"/>
                <a:sym typeface="宋体" pitchFamily="2" charset="-122"/>
              </a:rPr>
              <a:t>，</a:t>
            </a:r>
            <a:r>
              <a:rPr lang="zh-CN" altLang="zh-CN" dirty="0" smtClean="0">
                <a:latin typeface="微软雅黑" pitchFamily="34" charset="-122"/>
                <a:ea typeface="微软雅黑" pitchFamily="34" charset="-122"/>
                <a:sym typeface="宋体" pitchFamily="2" charset="-122"/>
              </a:rPr>
              <a:t>要制定明确的度量</a:t>
            </a:r>
            <a:r>
              <a:rPr lang="zh-CN" altLang="zh-CN" b="1" dirty="0" smtClean="0">
                <a:latin typeface="微软雅黑" pitchFamily="34" charset="-122"/>
                <a:ea typeface="微软雅黑" pitchFamily="34" charset="-122"/>
                <a:sym typeface="宋体" pitchFamily="2" charset="-122"/>
              </a:rPr>
              <a:t>目标</a:t>
            </a:r>
          </a:p>
          <a:p>
            <a:pPr marL="1200150" lvl="2" indent="-285750">
              <a:lnSpc>
                <a:spcPct val="150000"/>
              </a:lnSpc>
              <a:spcBef>
                <a:spcPts val="800"/>
              </a:spcBef>
              <a:buFont typeface="微软雅黑" panose="020B0503020204020204" pitchFamily="34" charset="-122"/>
              <a:buChar char="−"/>
            </a:pPr>
            <a:r>
              <a:rPr lang="en-US" altLang="zh-CN" dirty="0" smtClean="0">
                <a:latin typeface="微软雅黑" pitchFamily="34" charset="-122"/>
                <a:ea typeface="微软雅黑" pitchFamily="34" charset="-122"/>
                <a:sym typeface="宋体" pitchFamily="2" charset="-122"/>
              </a:rPr>
              <a:t>2</a:t>
            </a:r>
            <a:r>
              <a:rPr lang="zh-CN" altLang="en-US" dirty="0" smtClean="0">
                <a:latin typeface="微软雅黑" pitchFamily="34" charset="-122"/>
                <a:ea typeface="微软雅黑" pitchFamily="34" charset="-122"/>
                <a:sym typeface="宋体" pitchFamily="2" charset="-122"/>
              </a:rPr>
              <a:t>，</a:t>
            </a:r>
            <a:r>
              <a:rPr lang="zh-CN" altLang="zh-CN" dirty="0" smtClean="0">
                <a:latin typeface="微软雅黑" pitchFamily="34" charset="-122"/>
                <a:ea typeface="微软雅黑" pitchFamily="34" charset="-122"/>
                <a:sym typeface="宋体" pitchFamily="2" charset="-122"/>
              </a:rPr>
              <a:t>建立软件测试过程质量度量的</a:t>
            </a:r>
            <a:r>
              <a:rPr lang="zh-CN" altLang="zh-CN" b="1" dirty="0" smtClean="0">
                <a:latin typeface="微软雅黑" pitchFamily="34" charset="-122"/>
                <a:ea typeface="微软雅黑" pitchFamily="34" charset="-122"/>
                <a:sym typeface="宋体" pitchFamily="2" charset="-122"/>
              </a:rPr>
              <a:t>指标</a:t>
            </a:r>
            <a:r>
              <a:rPr lang="zh-CN" altLang="zh-CN" dirty="0" smtClean="0">
                <a:latin typeface="微软雅黑" pitchFamily="34" charset="-122"/>
                <a:ea typeface="微软雅黑" pitchFamily="34" charset="-122"/>
                <a:sym typeface="宋体" pitchFamily="2" charset="-122"/>
              </a:rPr>
              <a:t>体系，度量指标的定义应该具有一致性、客观性</a:t>
            </a:r>
          </a:p>
          <a:p>
            <a:pPr marL="1200150" lvl="2" indent="-285750">
              <a:lnSpc>
                <a:spcPct val="150000"/>
              </a:lnSpc>
              <a:spcBef>
                <a:spcPts val="800"/>
              </a:spcBef>
              <a:buFont typeface="微软雅黑" panose="020B0503020204020204" pitchFamily="34" charset="-122"/>
              <a:buChar char="−"/>
            </a:pPr>
            <a:r>
              <a:rPr lang="en-US" altLang="zh-CN" dirty="0" smtClean="0">
                <a:latin typeface="微软雅黑" pitchFamily="34" charset="-122"/>
                <a:ea typeface="微软雅黑" pitchFamily="34" charset="-122"/>
                <a:sym typeface="宋体" pitchFamily="2" charset="-122"/>
              </a:rPr>
              <a:t>3</a:t>
            </a:r>
            <a:r>
              <a:rPr lang="zh-CN" altLang="en-US" dirty="0" smtClean="0">
                <a:latin typeface="微软雅黑" pitchFamily="34" charset="-122"/>
                <a:ea typeface="微软雅黑" pitchFamily="34" charset="-122"/>
                <a:sym typeface="宋体" pitchFamily="2" charset="-122"/>
              </a:rPr>
              <a:t>，</a:t>
            </a:r>
            <a:r>
              <a:rPr lang="zh-CN" altLang="zh-CN" dirty="0" smtClean="0">
                <a:latin typeface="微软雅黑" pitchFamily="34" charset="-122"/>
                <a:ea typeface="微软雅黑" pitchFamily="34" charset="-122"/>
                <a:sym typeface="宋体" pitchFamily="2" charset="-122"/>
              </a:rPr>
              <a:t>度量的</a:t>
            </a:r>
            <a:r>
              <a:rPr lang="zh-CN" altLang="zh-CN" b="1" dirty="0" smtClean="0">
                <a:latin typeface="微软雅黑" pitchFamily="34" charset="-122"/>
                <a:ea typeface="微软雅黑" pitchFamily="34" charset="-122"/>
                <a:sym typeface="宋体" pitchFamily="2" charset="-122"/>
              </a:rPr>
              <a:t>方法</a:t>
            </a:r>
            <a:r>
              <a:rPr lang="zh-CN" altLang="zh-CN" dirty="0" smtClean="0">
                <a:latin typeface="微软雅黑" pitchFamily="34" charset="-122"/>
                <a:ea typeface="微软雅黑" pitchFamily="34" charset="-122"/>
                <a:sym typeface="宋体" pitchFamily="2" charset="-122"/>
              </a:rPr>
              <a:t>应该尽可能简单、可计算</a:t>
            </a:r>
          </a:p>
          <a:p>
            <a:pPr marL="1200150" lvl="2" indent="-285750">
              <a:lnSpc>
                <a:spcPct val="150000"/>
              </a:lnSpc>
              <a:spcBef>
                <a:spcPts val="800"/>
              </a:spcBef>
              <a:buFont typeface="微软雅黑" panose="020B0503020204020204" pitchFamily="34" charset="-122"/>
              <a:buChar char="−"/>
            </a:pPr>
            <a:r>
              <a:rPr lang="en-US" altLang="zh-CN" dirty="0" smtClean="0">
                <a:latin typeface="微软雅黑" pitchFamily="34" charset="-122"/>
                <a:ea typeface="微软雅黑" pitchFamily="34" charset="-122"/>
                <a:sym typeface="宋体" pitchFamily="2" charset="-122"/>
              </a:rPr>
              <a:t>4</a:t>
            </a:r>
            <a:r>
              <a:rPr lang="zh-CN" altLang="en-US" dirty="0" smtClean="0">
                <a:latin typeface="微软雅黑" pitchFamily="34" charset="-122"/>
                <a:ea typeface="微软雅黑" pitchFamily="34" charset="-122"/>
                <a:sym typeface="宋体" pitchFamily="2" charset="-122"/>
              </a:rPr>
              <a:t>，</a:t>
            </a:r>
            <a:r>
              <a:rPr lang="zh-CN" altLang="zh-CN" dirty="0" smtClean="0">
                <a:latin typeface="微软雅黑" pitchFamily="34" charset="-122"/>
                <a:ea typeface="微软雅黑" pitchFamily="34" charset="-122"/>
                <a:sym typeface="宋体" pitchFamily="2" charset="-122"/>
              </a:rPr>
              <a:t>度量数据的收集应该尽可能</a:t>
            </a:r>
            <a:r>
              <a:rPr lang="zh-CN" altLang="zh-CN" b="1" dirty="0" smtClean="0">
                <a:latin typeface="微软雅黑" pitchFamily="34" charset="-122"/>
                <a:ea typeface="微软雅黑" pitchFamily="34" charset="-122"/>
                <a:sym typeface="宋体" pitchFamily="2" charset="-122"/>
              </a:rPr>
              <a:t>自动化</a:t>
            </a:r>
            <a:r>
              <a:rPr lang="zh-CN" altLang="zh-CN" dirty="0" smtClean="0">
                <a:latin typeface="微软雅黑" pitchFamily="34" charset="-122"/>
                <a:ea typeface="微软雅黑" pitchFamily="34" charset="-122"/>
                <a:sym typeface="宋体" pitchFamily="2" charset="-122"/>
              </a:rPr>
              <a:t> </a:t>
            </a:r>
            <a:endParaRPr lang="zh-CN" altLang="zh-CN" dirty="0" smtClean="0">
              <a:latin typeface="微软雅黑" pitchFamily="34" charset="-122"/>
              <a:ea typeface="微软雅黑" pitchFamily="34" charset="-122"/>
            </a:endParaRPr>
          </a:p>
          <a:p>
            <a:pPr marL="914400" lvl="2" indent="0">
              <a:lnSpc>
                <a:spcPct val="105000"/>
              </a:lnSpc>
              <a:spcBef>
                <a:spcPct val="30000"/>
              </a:spcBef>
              <a:buNone/>
            </a:pPr>
            <a:endParaRPr lang="zh-CN" altLang="en-US" sz="1800" b="1" dirty="0" smtClean="0">
              <a:latin typeface="微软雅黑" pitchFamily="34" charset="-122"/>
              <a:ea typeface="微软雅黑" pitchFamily="34" charset="-122"/>
            </a:endParaRPr>
          </a:p>
        </p:txBody>
      </p:sp>
      <p:sp>
        <p:nvSpPr>
          <p:cNvPr id="7" name="Rectangle 3"/>
          <p:cNvSpPr txBox="1">
            <a:spLocks noChangeArrowheads="1"/>
          </p:cNvSpPr>
          <p:nvPr/>
        </p:nvSpPr>
        <p:spPr>
          <a:xfrm>
            <a:off x="339619" y="1330530"/>
            <a:ext cx="3262432" cy="461665"/>
          </a:xfrm>
          <a:prstGeom prst="rect">
            <a:avLst/>
          </a:prstGeom>
        </p:spPr>
        <p:txBody>
          <a:bodyPr wrap="none">
            <a:spAutoFit/>
          </a:bodyPr>
          <a:lstStyle>
            <a:defPPr>
              <a:defRPr lang="en-US"/>
            </a:defPPr>
            <a:lvl1pPr>
              <a:buSzPct val="55000"/>
              <a:defRPr sz="2000" b="1">
                <a:solidFill>
                  <a:srgbClr val="0096D6"/>
                </a:solidFill>
                <a:latin typeface="微软雅黑" panose="020B0503020204020204" pitchFamily="34" charset="-122"/>
                <a:ea typeface="微软雅黑" panose="020B0503020204020204" pitchFamily="34" charset="-122"/>
                <a:cs typeface="HP Simplified" pitchFamily="34" charset="0"/>
              </a:defRPr>
            </a:lvl1pPr>
            <a:lvl2pPr lvl="1"/>
          </a:lstStyle>
          <a:p>
            <a:r>
              <a:rPr lang="zh-CN" altLang="zh-CN" sz="2400" dirty="0">
                <a:sym typeface="宋体" pitchFamily="2" charset="-122"/>
              </a:rPr>
              <a:t>软件测试过程度量原则</a:t>
            </a:r>
          </a:p>
        </p:txBody>
      </p:sp>
      <p:sp>
        <p:nvSpPr>
          <p:cNvPr id="13" name="Subtitle 1"/>
          <p:cNvSpPr>
            <a:spLocks noGrp="1"/>
          </p:cNvSpPr>
          <p:nvPr/>
        </p:nvSpPr>
        <p:spPr bwMode="black">
          <a:xfrm>
            <a:off x="0" y="51030"/>
            <a:ext cx="8114559" cy="709684"/>
          </a:xfrm>
          <a:prstGeom prst="rect">
            <a:avLst/>
          </a:prstGeom>
        </p:spPr>
        <p:txBody>
          <a:bodyPr vert="horz" wrap="square" lIns="90000" tIns="46800" rIns="90000" bIns="46800" rtlCol="0" anchor="ctr" anchorCtr="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smtClean="0">
                <a:solidFill>
                  <a:srgbClr val="000000"/>
                </a:solidFill>
                <a:latin typeface="微软雅黑" pitchFamily="34" charset="-122"/>
                <a:ea typeface="微软雅黑" pitchFamily="34" charset="-122"/>
                <a:sym typeface="HP Simplified" charset="-122"/>
              </a:rPr>
              <a:t>6.1.3 </a:t>
            </a:r>
            <a:r>
              <a:rPr lang="zh-CN" altLang="en-US" sz="2800" dirty="0" smtClean="0">
                <a:solidFill>
                  <a:srgbClr val="000000"/>
                </a:solidFill>
                <a:latin typeface="微软雅黑" pitchFamily="34" charset="-122"/>
                <a:ea typeface="微软雅黑" pitchFamily="34" charset="-122"/>
                <a:sym typeface="HP Simplified" charset="-122"/>
              </a:rPr>
              <a:t>软件测试过程度量</a:t>
            </a:r>
            <a:endParaRPr lang="zh-CN" altLang="en-US" sz="2800" dirty="0">
              <a:solidFill>
                <a:srgbClr val="000000"/>
              </a:solidFill>
              <a:latin typeface="微软雅黑" pitchFamily="34" charset="-122"/>
              <a:ea typeface="微软雅黑" pitchFamily="34" charset="-122"/>
              <a:sym typeface="HP Simplified" charset="-122"/>
            </a:endParaRPr>
          </a:p>
        </p:txBody>
      </p:sp>
    </p:spTree>
    <p:extLst>
      <p:ext uri="{BB962C8B-B14F-4D97-AF65-F5344CB8AC3E}">
        <p14:creationId xmlns:p14="http://schemas.microsoft.com/office/powerpoint/2010/main" val="2369388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8554" y="116766"/>
            <a:ext cx="7795146" cy="762000"/>
          </a:xfrm>
          <a:prstGeom prst="rect">
            <a:avLst/>
          </a:prstGeom>
          <a:noFill/>
          <a:ln w="9525">
            <a:noFill/>
            <a:miter lim="800000"/>
            <a:headEnd/>
            <a:tailEnd/>
          </a:ln>
        </p:spPr>
        <p:txBody>
          <a:bodyPr anchor="ctr"/>
          <a:lstStyle/>
          <a:p>
            <a:r>
              <a:rPr lang="en-US" altLang="zh-CN" sz="2800" b="1" dirty="0" smtClean="0">
                <a:latin typeface="微软雅黑" pitchFamily="34" charset="-122"/>
                <a:ea typeface="微软雅黑" pitchFamily="34" charset="-122"/>
                <a:sym typeface="HP Simplified" charset="-122"/>
              </a:rPr>
              <a:t>6.1.4</a:t>
            </a:r>
            <a:r>
              <a:rPr lang="en-US" altLang="zh-CN" sz="2800" b="1" dirty="0" smtClean="0">
                <a:latin typeface="微软雅黑" pitchFamily="34" charset="-122"/>
                <a:ea typeface="微软雅黑" pitchFamily="34" charset="-122"/>
                <a:cs typeface="Times New Roman" pitchFamily="18" charset="0"/>
                <a:sym typeface="HP Simplified" charset="-122"/>
              </a:rPr>
              <a:t> </a:t>
            </a:r>
            <a:r>
              <a:rPr lang="zh-CN" altLang="en-US" sz="2800" b="1" dirty="0" smtClean="0">
                <a:latin typeface="微软雅黑" pitchFamily="34" charset="-122"/>
                <a:ea typeface="微软雅黑" pitchFamily="34" charset="-122"/>
                <a:cs typeface="Times New Roman" pitchFamily="18" charset="0"/>
                <a:sym typeface="HP Simplified" charset="-122"/>
              </a:rPr>
              <a:t>软件测试过程成熟度</a:t>
            </a:r>
            <a:endParaRPr lang="zh-CN" altLang="en-US" sz="2800" b="1" dirty="0">
              <a:latin typeface="微软雅黑" pitchFamily="34" charset="-122"/>
              <a:ea typeface="微软雅黑" pitchFamily="34" charset="-122"/>
              <a:cs typeface="Times New Roman" pitchFamily="18" charset="0"/>
              <a:sym typeface="HP Simplified" charset="-122"/>
            </a:endParaRPr>
          </a:p>
        </p:txBody>
      </p:sp>
      <p:sp>
        <p:nvSpPr>
          <p:cNvPr id="5" name="矩形 4"/>
          <p:cNvSpPr/>
          <p:nvPr/>
        </p:nvSpPr>
        <p:spPr>
          <a:xfrm>
            <a:off x="450375" y="1378421"/>
            <a:ext cx="1099981" cy="461665"/>
          </a:xfrm>
          <a:prstGeom prst="rect">
            <a:avLst/>
          </a:prstGeom>
        </p:spPr>
        <p:txBody>
          <a:bodyPr wrap="none">
            <a:spAutoFit/>
          </a:bodyPr>
          <a:lstStyle/>
          <a:p>
            <a:pPr>
              <a:buSzPct val="55000"/>
            </a:pPr>
            <a:r>
              <a:rPr lang="en-US" altLang="zh-CN"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TMM</a:t>
            </a:r>
            <a:r>
              <a:rPr lang="en-US" altLang="zh-CN" sz="2400" b="1" dirty="0" smtClean="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 </a:t>
            </a:r>
            <a:endPar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endParaRPr>
          </a:p>
        </p:txBody>
      </p:sp>
      <p:sp>
        <p:nvSpPr>
          <p:cNvPr id="2" name="Rectangle 1"/>
          <p:cNvSpPr/>
          <p:nvPr/>
        </p:nvSpPr>
        <p:spPr>
          <a:xfrm>
            <a:off x="602475" y="4418898"/>
            <a:ext cx="7271225" cy="745845"/>
          </a:xfrm>
          <a:prstGeom prst="rect">
            <a:avLst/>
          </a:prstGeom>
        </p:spPr>
        <p:txBody>
          <a:bodyPr wrap="square">
            <a:spAutoFit/>
          </a:bodyPr>
          <a:lstStyle/>
          <a:p>
            <a:pPr marL="742950" lvl="1" indent="-285750" eaLnBrk="0" hangingPunct="0">
              <a:lnSpc>
                <a:spcPct val="110000"/>
              </a:lnSpc>
              <a:spcBef>
                <a:spcPct val="30000"/>
              </a:spcBef>
              <a:buClr>
                <a:schemeClr val="tx1"/>
              </a:buClr>
              <a:buSzPct val="100000"/>
              <a:buFont typeface="Arial" pitchFamily="34" charset="0"/>
              <a:buChar char="•"/>
              <a:defRPr/>
            </a:pPr>
            <a:r>
              <a:rPr lang="zh-CN" altLang="en-US" sz="2000" b="1" dirty="0">
                <a:solidFill>
                  <a:srgbClr val="000000"/>
                </a:solidFill>
                <a:latin typeface="微软雅黑" pitchFamily="34" charset="-122"/>
                <a:ea typeface="微软雅黑" pitchFamily="34" charset="-122"/>
                <a:sym typeface="宋体" pitchFamily="2" charset="-122"/>
              </a:rPr>
              <a:t>初始</a:t>
            </a:r>
            <a:r>
              <a:rPr lang="zh-CN" altLang="en-US" sz="2000" b="1" dirty="0" smtClean="0">
                <a:solidFill>
                  <a:srgbClr val="000000"/>
                </a:solidFill>
                <a:latin typeface="微软雅黑" pitchFamily="34" charset="-122"/>
                <a:ea typeface="微软雅黑" pitchFamily="34" charset="-122"/>
                <a:sym typeface="宋体" pitchFamily="2" charset="-122"/>
              </a:rPr>
              <a:t>级，定义级，集成级，管理和测量级，优化、预防缺陷和质量控制级</a:t>
            </a:r>
            <a:endParaRPr lang="en-US" altLang="zh-CN" sz="2000" dirty="0">
              <a:solidFill>
                <a:srgbClr val="000000"/>
              </a:solidFill>
              <a:latin typeface="微软雅黑" pitchFamily="34" charset="-122"/>
              <a:ea typeface="微软雅黑" pitchFamily="34" charset="-122"/>
              <a:sym typeface="宋体" pitchFamily="2" charset="-122"/>
            </a:endParaRPr>
          </a:p>
        </p:txBody>
      </p:sp>
      <p:sp>
        <p:nvSpPr>
          <p:cNvPr id="6" name="矩形 5"/>
          <p:cNvSpPr/>
          <p:nvPr/>
        </p:nvSpPr>
        <p:spPr>
          <a:xfrm>
            <a:off x="436729" y="3832701"/>
            <a:ext cx="2855269" cy="461665"/>
          </a:xfrm>
          <a:prstGeom prst="rect">
            <a:avLst/>
          </a:prstGeom>
        </p:spPr>
        <p:txBody>
          <a:bodyPr wrap="none">
            <a:spAutoFit/>
          </a:bodyPr>
          <a:lstStyle/>
          <a:p>
            <a:pPr>
              <a:buSzPct val="55000"/>
            </a:pPr>
            <a:r>
              <a:rPr lang="en-US" altLang="zh-CN"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T</a:t>
            </a:r>
            <a:r>
              <a:rPr lang="zh-CN" altLang="en-US" sz="2400" b="1" dirty="0" smtClean="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MM</a:t>
            </a:r>
            <a:r>
              <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的五个级别：</a:t>
            </a:r>
          </a:p>
        </p:txBody>
      </p:sp>
      <p:sp>
        <p:nvSpPr>
          <p:cNvPr id="8" name="Rectangle 1"/>
          <p:cNvSpPr/>
          <p:nvPr/>
        </p:nvSpPr>
        <p:spPr>
          <a:xfrm>
            <a:off x="765395" y="1831443"/>
            <a:ext cx="7271225" cy="1938992"/>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zh-CN" sz="2000" b="1" dirty="0">
                <a:solidFill>
                  <a:srgbClr val="000000"/>
                </a:solidFill>
                <a:latin typeface="微软雅黑" pitchFamily="34" charset="-122"/>
                <a:ea typeface="微软雅黑" pitchFamily="34" charset="-122"/>
              </a:rPr>
              <a:t>Testing Maturity Model</a:t>
            </a:r>
          </a:p>
          <a:p>
            <a:pPr marL="742950" lvl="1" indent="-285750">
              <a:lnSpc>
                <a:spcPct val="150000"/>
              </a:lnSpc>
              <a:buFont typeface="Arial" panose="020B0604020202020204" pitchFamily="34" charset="0"/>
              <a:buChar char="•"/>
            </a:pPr>
            <a:r>
              <a:rPr lang="en-US" altLang="zh-CN" sz="2000" dirty="0">
                <a:solidFill>
                  <a:srgbClr val="000000"/>
                </a:solidFill>
                <a:latin typeface="微软雅黑" pitchFamily="34" charset="-122"/>
                <a:ea typeface="微软雅黑" pitchFamily="34" charset="-122"/>
                <a:sym typeface="宋体" pitchFamily="2" charset="-122"/>
              </a:rPr>
              <a:t>TMM</a:t>
            </a:r>
            <a:r>
              <a:rPr lang="zh-CN" altLang="en-US" sz="2000" dirty="0">
                <a:solidFill>
                  <a:srgbClr val="000000"/>
                </a:solidFill>
                <a:latin typeface="微软雅黑" pitchFamily="34" charset="-122"/>
                <a:ea typeface="微软雅黑" pitchFamily="34" charset="-122"/>
                <a:sym typeface="宋体" pitchFamily="2" charset="-122"/>
              </a:rPr>
              <a:t>为测试成熟度模型，由</a:t>
            </a:r>
            <a:r>
              <a:rPr lang="en-US" altLang="zh-CN" sz="2000" dirty="0" err="1">
                <a:solidFill>
                  <a:srgbClr val="000000"/>
                </a:solidFill>
                <a:latin typeface="微软雅黑" pitchFamily="34" charset="-122"/>
                <a:ea typeface="微软雅黑" pitchFamily="34" charset="-122"/>
                <a:sym typeface="宋体" pitchFamily="2" charset="-122"/>
              </a:rPr>
              <a:t>Burnstein</a:t>
            </a:r>
            <a:r>
              <a:rPr lang="zh-CN" altLang="en-US" sz="2000" dirty="0">
                <a:solidFill>
                  <a:srgbClr val="000000"/>
                </a:solidFill>
                <a:latin typeface="微软雅黑" pitchFamily="34" charset="-122"/>
                <a:ea typeface="微软雅黑" pitchFamily="34" charset="-122"/>
                <a:sym typeface="宋体" pitchFamily="2" charset="-122"/>
              </a:rPr>
              <a:t>博士提出</a:t>
            </a:r>
          </a:p>
          <a:p>
            <a:pPr marL="742950" lvl="1" indent="-285750">
              <a:lnSpc>
                <a:spcPct val="150000"/>
              </a:lnSpc>
              <a:buFont typeface="Arial" panose="020B0604020202020204" pitchFamily="34" charset="0"/>
              <a:buChar char="•"/>
            </a:pPr>
            <a:r>
              <a:rPr lang="en-US" altLang="zh-CN" sz="2000" dirty="0">
                <a:solidFill>
                  <a:srgbClr val="000000"/>
                </a:solidFill>
                <a:latin typeface="微软雅黑" pitchFamily="34" charset="-122"/>
                <a:ea typeface="微软雅黑" pitchFamily="34" charset="-122"/>
              </a:rPr>
              <a:t>TMM</a:t>
            </a:r>
            <a:r>
              <a:rPr lang="zh-CN" altLang="en-US" sz="2000" dirty="0">
                <a:solidFill>
                  <a:srgbClr val="000000"/>
                </a:solidFill>
                <a:latin typeface="微软雅黑" pitchFamily="34" charset="-122"/>
                <a:ea typeface="微软雅黑" pitchFamily="34" charset="-122"/>
              </a:rPr>
              <a:t>用来描述测试的过程，是项目测试部分得到良好计划和控制的基础</a:t>
            </a:r>
          </a:p>
        </p:txBody>
      </p:sp>
    </p:spTree>
    <p:extLst>
      <p:ext uri="{BB962C8B-B14F-4D97-AF65-F5344CB8AC3E}">
        <p14:creationId xmlns:p14="http://schemas.microsoft.com/office/powerpoint/2010/main" val="3329958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80092" y="78031"/>
            <a:ext cx="8229600" cy="762000"/>
          </a:xfrm>
          <a:prstGeom prst="rect">
            <a:avLst/>
          </a:prstGeom>
          <a:noFill/>
          <a:ln w="9525">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smtClean="0">
                <a:latin typeface="微软雅黑" pitchFamily="34" charset="-122"/>
                <a:ea typeface="微软雅黑" pitchFamily="34" charset="-122"/>
                <a:sym typeface="HP Simplified" charset="-122"/>
              </a:rPr>
              <a:t>6.1.4</a:t>
            </a:r>
            <a:r>
              <a:rPr lang="en-US" altLang="zh-CN" sz="2800" b="1" dirty="0" smtClean="0">
                <a:latin typeface="微软雅黑" pitchFamily="34" charset="-122"/>
                <a:ea typeface="微软雅黑" pitchFamily="34" charset="-122"/>
                <a:cs typeface="Times New Roman" pitchFamily="18" charset="0"/>
                <a:sym typeface="HP Simplified" charset="-122"/>
              </a:rPr>
              <a:t> T</a:t>
            </a:r>
            <a:r>
              <a:rPr lang="zh-CN" altLang="en-US" sz="2800" b="1" dirty="0" smtClean="0">
                <a:latin typeface="微软雅黑" pitchFamily="34" charset="-122"/>
                <a:ea typeface="微软雅黑" pitchFamily="34" charset="-122"/>
                <a:cs typeface="Times New Roman" pitchFamily="18" charset="0"/>
                <a:sym typeface="HP Simplified" charset="-122"/>
              </a:rPr>
              <a:t>MM</a:t>
            </a:r>
            <a:endParaRPr lang="zh-CN" altLang="en-US" sz="2800" b="1" dirty="0">
              <a:latin typeface="微软雅黑" pitchFamily="34" charset="-122"/>
              <a:ea typeface="微软雅黑" pitchFamily="34" charset="-122"/>
              <a:cs typeface="Times New Roman" pitchFamily="18" charset="0"/>
              <a:sym typeface="HP Simplified" charset="-122"/>
            </a:endParaRPr>
          </a:p>
        </p:txBody>
      </p:sp>
      <p:sp>
        <p:nvSpPr>
          <p:cNvPr id="8" name="矩形 7"/>
          <p:cNvSpPr/>
          <p:nvPr/>
        </p:nvSpPr>
        <p:spPr>
          <a:xfrm>
            <a:off x="423080" y="1252124"/>
            <a:ext cx="2758269" cy="461665"/>
          </a:xfrm>
          <a:prstGeom prst="rect">
            <a:avLst/>
          </a:prstGeom>
        </p:spPr>
        <p:txBody>
          <a:bodyPr wrap="square">
            <a:spAutoFit/>
          </a:bodyPr>
          <a:lstStyle/>
          <a:p>
            <a:pPr>
              <a:buSzPct val="55000"/>
            </a:pPr>
            <a:r>
              <a:rPr lang="en-US" altLang="zh-CN"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T</a:t>
            </a:r>
            <a:r>
              <a:rPr lang="zh-CN" altLang="en-US" sz="2400" b="1" dirty="0" smtClean="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MM</a:t>
            </a:r>
            <a:r>
              <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的五个级别：</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349" y="897181"/>
            <a:ext cx="5708253" cy="5740687"/>
          </a:xfrm>
          <a:prstGeom prst="rect">
            <a:avLst/>
          </a:prstGeom>
        </p:spPr>
      </p:pic>
    </p:spTree>
    <p:extLst>
      <p:ext uri="{BB962C8B-B14F-4D97-AF65-F5344CB8AC3E}">
        <p14:creationId xmlns:p14="http://schemas.microsoft.com/office/powerpoint/2010/main" val="1876314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359974" y="1298200"/>
            <a:ext cx="4192976" cy="461665"/>
          </a:xfrm>
          <a:prstGeom prst="rect">
            <a:avLst/>
          </a:prstGeom>
        </p:spPr>
        <p:txBody>
          <a:bodyPr wrap="square">
            <a:spAutoFit/>
          </a:bodyPr>
          <a:lstStyle/>
          <a:p>
            <a:pPr>
              <a:buSzPct val="55000"/>
            </a:pPr>
            <a:r>
              <a:rPr lang="zh-CN" altLang="en-US" sz="2400" b="1" dirty="0" smtClean="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软件成熟度</a:t>
            </a:r>
            <a:r>
              <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模型</a:t>
            </a:r>
            <a:r>
              <a:rPr lang="zh-CN" altLang="en-US" sz="2400" b="1" dirty="0" smtClean="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a:t>
            </a:r>
            <a:r>
              <a:rPr lang="en-US" altLang="zh-CN" sz="2400" b="1" dirty="0" smtClean="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C</a:t>
            </a:r>
            <a:r>
              <a:rPr lang="zh-CN" altLang="en-US" sz="2400" b="1" dirty="0" smtClean="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MM</a:t>
            </a:r>
            <a:r>
              <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a:t>
            </a:r>
          </a:p>
        </p:txBody>
      </p:sp>
      <p:sp>
        <p:nvSpPr>
          <p:cNvPr id="6" name="Rectangle 5"/>
          <p:cNvSpPr>
            <a:spLocks noChangeArrowheads="1"/>
          </p:cNvSpPr>
          <p:nvPr/>
        </p:nvSpPr>
        <p:spPr bwMode="auto">
          <a:xfrm>
            <a:off x="0" y="78991"/>
            <a:ext cx="8229600" cy="762000"/>
          </a:xfrm>
          <a:prstGeom prst="rect">
            <a:avLst/>
          </a:prstGeom>
          <a:noFill/>
          <a:ln w="9525">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smtClean="0">
                <a:latin typeface="微软雅黑" pitchFamily="34" charset="-122"/>
                <a:ea typeface="微软雅黑" pitchFamily="34" charset="-122"/>
                <a:sym typeface="HP Simplified" charset="-122"/>
              </a:rPr>
              <a:t>6.1.5</a:t>
            </a:r>
            <a:r>
              <a:rPr lang="en-US" altLang="zh-CN" sz="2800" b="1" dirty="0" smtClean="0">
                <a:latin typeface="微软雅黑" pitchFamily="34" charset="-122"/>
                <a:ea typeface="微软雅黑" pitchFamily="34" charset="-122"/>
                <a:cs typeface="Times New Roman" pitchFamily="18" charset="0"/>
                <a:sym typeface="HP Simplified" charset="-122"/>
              </a:rPr>
              <a:t> </a:t>
            </a:r>
            <a:r>
              <a:rPr lang="zh-CN" altLang="en-US" sz="2800" b="1" dirty="0" smtClean="0">
                <a:latin typeface="微软雅黑" pitchFamily="34" charset="-122"/>
                <a:ea typeface="微软雅黑" pitchFamily="34" charset="-122"/>
                <a:cs typeface="Times New Roman" pitchFamily="18" charset="0"/>
                <a:sym typeface="HP Simplified" charset="-122"/>
              </a:rPr>
              <a:t>CMM和ALM</a:t>
            </a:r>
            <a:endParaRPr lang="zh-CN" altLang="en-US" sz="2800" b="1" dirty="0">
              <a:latin typeface="微软雅黑" pitchFamily="34" charset="-122"/>
              <a:ea typeface="微软雅黑" pitchFamily="34" charset="-122"/>
              <a:cs typeface="Times New Roman" pitchFamily="18" charset="0"/>
              <a:sym typeface="HP Simplified" charset="-122"/>
            </a:endParaRPr>
          </a:p>
        </p:txBody>
      </p:sp>
      <p:sp>
        <p:nvSpPr>
          <p:cNvPr id="7" name="矩形 6"/>
          <p:cNvSpPr/>
          <p:nvPr/>
        </p:nvSpPr>
        <p:spPr>
          <a:xfrm>
            <a:off x="409433" y="1925213"/>
            <a:ext cx="8229600" cy="1865126"/>
          </a:xfrm>
          <a:prstGeom prst="rect">
            <a:avLst/>
          </a:prstGeom>
        </p:spPr>
        <p:txBody>
          <a:bodyPr wrap="square">
            <a:spAutoFit/>
          </a:bodyPr>
          <a:lstStyle/>
          <a:p>
            <a:pPr marL="742950" lvl="1" indent="-285750" eaLnBrk="0" hangingPunct="0">
              <a:lnSpc>
                <a:spcPct val="110000"/>
              </a:lnSpc>
              <a:spcBef>
                <a:spcPct val="30000"/>
              </a:spcBef>
              <a:buClr>
                <a:schemeClr val="tx1"/>
              </a:buClr>
              <a:buSzPct val="100000"/>
              <a:buFont typeface="Arial" pitchFamily="34" charset="0"/>
              <a:buChar char="•"/>
              <a:defRPr/>
            </a:pPr>
            <a:r>
              <a:rPr lang="en-US" altLang="zh-CN" b="1" dirty="0" smtClean="0">
                <a:solidFill>
                  <a:srgbClr val="000000"/>
                </a:solidFill>
                <a:latin typeface="微软雅黑" pitchFamily="34" charset="-122"/>
                <a:ea typeface="微软雅黑" pitchFamily="34" charset="-122"/>
                <a:sym typeface="宋体" pitchFamily="2" charset="-122"/>
              </a:rPr>
              <a:t>Capability Maturity Module </a:t>
            </a:r>
            <a:r>
              <a:rPr lang="en-US" altLang="zh-CN" dirty="0" smtClean="0">
                <a:solidFill>
                  <a:srgbClr val="000000"/>
                </a:solidFill>
                <a:latin typeface="微软雅黑" pitchFamily="34" charset="-122"/>
                <a:ea typeface="微软雅黑" pitchFamily="34" charset="-122"/>
                <a:sym typeface="宋体" pitchFamily="2" charset="-122"/>
              </a:rPr>
              <a:t>of Software</a:t>
            </a:r>
          </a:p>
          <a:p>
            <a:pPr marL="742950" lvl="1" indent="-285750" eaLnBrk="0" hangingPunct="0">
              <a:lnSpc>
                <a:spcPct val="110000"/>
              </a:lnSpc>
              <a:spcBef>
                <a:spcPct val="30000"/>
              </a:spcBef>
              <a:buClr>
                <a:schemeClr val="tx1"/>
              </a:buClr>
              <a:buSzPct val="100000"/>
              <a:buFont typeface="Arial" pitchFamily="34" charset="0"/>
              <a:buChar char="•"/>
              <a:defRPr/>
            </a:pPr>
            <a:r>
              <a:rPr lang="zh-CN" altLang="en-US" dirty="0">
                <a:solidFill>
                  <a:srgbClr val="000000"/>
                </a:solidFill>
                <a:latin typeface="微软雅黑" pitchFamily="34" charset="-122"/>
                <a:ea typeface="微软雅黑" pitchFamily="34" charset="-122"/>
                <a:sym typeface="宋体" pitchFamily="2" charset="-122"/>
              </a:rPr>
              <a:t>美国卡内基</a:t>
            </a:r>
            <a:r>
              <a:rPr lang="en-US" altLang="zh-CN" dirty="0">
                <a:solidFill>
                  <a:srgbClr val="000000"/>
                </a:solidFill>
                <a:latin typeface="微软雅黑" pitchFamily="34" charset="-122"/>
                <a:ea typeface="微软雅黑" pitchFamily="34" charset="-122"/>
                <a:sym typeface="宋体" pitchFamily="2" charset="-122"/>
              </a:rPr>
              <a:t>-</a:t>
            </a:r>
            <a:r>
              <a:rPr lang="zh-CN" altLang="en-US" dirty="0">
                <a:solidFill>
                  <a:srgbClr val="000000"/>
                </a:solidFill>
                <a:latin typeface="微软雅黑" pitchFamily="34" charset="-122"/>
                <a:ea typeface="微软雅黑" pitchFamily="34" charset="-122"/>
                <a:sym typeface="宋体" pitchFamily="2" charset="-122"/>
              </a:rPr>
              <a:t>梅隆大学开发</a:t>
            </a:r>
            <a:r>
              <a:rPr lang="zh-CN" altLang="en-US" dirty="0" smtClean="0">
                <a:solidFill>
                  <a:srgbClr val="000000"/>
                </a:solidFill>
                <a:latin typeface="微软雅黑" pitchFamily="34" charset="-122"/>
                <a:ea typeface="微软雅黑" pitchFamily="34" charset="-122"/>
                <a:sym typeface="宋体" pitchFamily="2" charset="-122"/>
              </a:rPr>
              <a:t>；</a:t>
            </a:r>
            <a:r>
              <a:rPr lang="en-US" altLang="zh-CN" dirty="0" smtClean="0">
                <a:solidFill>
                  <a:srgbClr val="000000"/>
                </a:solidFill>
                <a:latin typeface="微软雅黑" pitchFamily="34" charset="-122"/>
                <a:ea typeface="微软雅黑" pitchFamily="34" charset="-122"/>
                <a:sym typeface="宋体" pitchFamily="2" charset="-122"/>
              </a:rPr>
              <a:t>1991</a:t>
            </a:r>
            <a:r>
              <a:rPr lang="zh-CN" altLang="en-US" dirty="0" smtClean="0">
                <a:solidFill>
                  <a:srgbClr val="000000"/>
                </a:solidFill>
                <a:latin typeface="微软雅黑" pitchFamily="34" charset="-122"/>
                <a:ea typeface="微软雅黑" pitchFamily="34" charset="-122"/>
                <a:sym typeface="宋体" pitchFamily="2" charset="-122"/>
              </a:rPr>
              <a:t>年</a:t>
            </a:r>
            <a:r>
              <a:rPr lang="en-US" altLang="zh-CN" dirty="0" smtClean="0">
                <a:solidFill>
                  <a:srgbClr val="000000"/>
                </a:solidFill>
                <a:latin typeface="微软雅黑" pitchFamily="34" charset="-122"/>
                <a:ea typeface="微软雅黑" pitchFamily="34" charset="-122"/>
                <a:sym typeface="宋体" pitchFamily="2" charset="-122"/>
              </a:rPr>
              <a:t>CMM1.0</a:t>
            </a:r>
            <a:r>
              <a:rPr lang="zh-CN" altLang="en-US" dirty="0" smtClean="0">
                <a:solidFill>
                  <a:srgbClr val="000000"/>
                </a:solidFill>
                <a:latin typeface="微软雅黑" pitchFamily="34" charset="-122"/>
                <a:ea typeface="微软雅黑" pitchFamily="34" charset="-122"/>
                <a:sym typeface="宋体" pitchFamily="2" charset="-122"/>
              </a:rPr>
              <a:t>；</a:t>
            </a:r>
            <a:r>
              <a:rPr lang="en-US" altLang="zh-CN" dirty="0" smtClean="0">
                <a:solidFill>
                  <a:srgbClr val="000000"/>
                </a:solidFill>
                <a:latin typeface="微软雅黑" pitchFamily="34" charset="-122"/>
                <a:ea typeface="微软雅黑" pitchFamily="34" charset="-122"/>
                <a:sym typeface="宋体" pitchFamily="2" charset="-122"/>
              </a:rPr>
              <a:t>1993</a:t>
            </a:r>
            <a:r>
              <a:rPr lang="zh-CN" altLang="en-US" dirty="0" smtClean="0">
                <a:solidFill>
                  <a:srgbClr val="000000"/>
                </a:solidFill>
                <a:latin typeface="微软雅黑" pitchFamily="34" charset="-122"/>
                <a:ea typeface="微软雅黑" pitchFamily="34" charset="-122"/>
                <a:sym typeface="宋体" pitchFamily="2" charset="-122"/>
              </a:rPr>
              <a:t>年</a:t>
            </a:r>
            <a:r>
              <a:rPr lang="en-US" altLang="zh-CN" dirty="0" smtClean="0">
                <a:solidFill>
                  <a:srgbClr val="000000"/>
                </a:solidFill>
                <a:latin typeface="微软雅黑" pitchFamily="34" charset="-122"/>
                <a:ea typeface="微软雅黑" pitchFamily="34" charset="-122"/>
                <a:sym typeface="宋体" pitchFamily="2" charset="-122"/>
              </a:rPr>
              <a:t>CMM1.1</a:t>
            </a:r>
            <a:r>
              <a:rPr lang="zh-CN" altLang="en-US" dirty="0" smtClean="0">
                <a:solidFill>
                  <a:srgbClr val="000000"/>
                </a:solidFill>
                <a:latin typeface="微软雅黑" pitchFamily="34" charset="-122"/>
                <a:ea typeface="微软雅黑" pitchFamily="34" charset="-122"/>
                <a:sym typeface="宋体" pitchFamily="2" charset="-122"/>
              </a:rPr>
              <a:t>；</a:t>
            </a:r>
            <a:r>
              <a:rPr lang="en-US" altLang="zh-CN" dirty="0" smtClean="0">
                <a:solidFill>
                  <a:srgbClr val="000000"/>
                </a:solidFill>
                <a:latin typeface="微软雅黑" pitchFamily="34" charset="-122"/>
                <a:ea typeface="微软雅黑" pitchFamily="34" charset="-122"/>
                <a:sym typeface="宋体" pitchFamily="2" charset="-122"/>
              </a:rPr>
              <a:t>1997</a:t>
            </a:r>
            <a:r>
              <a:rPr lang="zh-CN" altLang="en-US" dirty="0" smtClean="0">
                <a:solidFill>
                  <a:srgbClr val="000000"/>
                </a:solidFill>
                <a:latin typeface="微软雅黑" pitchFamily="34" charset="-122"/>
                <a:ea typeface="微软雅黑" pitchFamily="34" charset="-122"/>
                <a:sym typeface="宋体" pitchFamily="2" charset="-122"/>
              </a:rPr>
              <a:t>年</a:t>
            </a:r>
            <a:r>
              <a:rPr lang="en-US" altLang="zh-CN" dirty="0" smtClean="0">
                <a:solidFill>
                  <a:srgbClr val="000000"/>
                </a:solidFill>
                <a:latin typeface="微软雅黑" pitchFamily="34" charset="-122"/>
                <a:ea typeface="微软雅黑" pitchFamily="34" charset="-122"/>
                <a:sym typeface="宋体" pitchFamily="2" charset="-122"/>
              </a:rPr>
              <a:t>CMM2.0</a:t>
            </a:r>
            <a:r>
              <a:rPr lang="zh-CN" altLang="en-US" dirty="0" smtClean="0">
                <a:solidFill>
                  <a:srgbClr val="000000"/>
                </a:solidFill>
                <a:latin typeface="微软雅黑" pitchFamily="34" charset="-122"/>
                <a:ea typeface="微软雅黑" pitchFamily="34" charset="-122"/>
                <a:sym typeface="宋体" pitchFamily="2" charset="-122"/>
              </a:rPr>
              <a:t>；</a:t>
            </a:r>
            <a:endParaRPr lang="en-US" altLang="zh-CN" dirty="0" smtClean="0">
              <a:solidFill>
                <a:srgbClr val="000000"/>
              </a:solidFill>
              <a:latin typeface="微软雅黑" pitchFamily="34" charset="-122"/>
              <a:ea typeface="微软雅黑" pitchFamily="34" charset="-122"/>
              <a:sym typeface="宋体" pitchFamily="2" charset="-122"/>
            </a:endParaRPr>
          </a:p>
          <a:p>
            <a:pPr marL="742950" lvl="1" indent="-285750" eaLnBrk="0" hangingPunct="0">
              <a:lnSpc>
                <a:spcPct val="110000"/>
              </a:lnSpc>
              <a:spcBef>
                <a:spcPct val="30000"/>
              </a:spcBef>
              <a:buClr>
                <a:schemeClr val="tx1"/>
              </a:buClr>
              <a:buSzPct val="100000"/>
              <a:buFont typeface="Arial" pitchFamily="34" charset="0"/>
              <a:buChar char="•"/>
              <a:defRPr/>
            </a:pPr>
            <a:r>
              <a:rPr lang="zh-CN" altLang="en-US" dirty="0" smtClean="0">
                <a:solidFill>
                  <a:srgbClr val="000000"/>
                </a:solidFill>
                <a:latin typeface="微软雅黑" pitchFamily="34" charset="-122"/>
                <a:ea typeface="微软雅黑" pitchFamily="34" charset="-122"/>
                <a:sym typeface="宋体" pitchFamily="2" charset="-122"/>
              </a:rPr>
              <a:t>控制软件开发和维护的过程，从不成熟走向成熟。</a:t>
            </a:r>
            <a:endParaRPr lang="en-US" altLang="zh-CN" dirty="0" smtClean="0">
              <a:solidFill>
                <a:srgbClr val="000000"/>
              </a:solidFill>
              <a:latin typeface="微软雅黑" pitchFamily="34" charset="-122"/>
              <a:ea typeface="微软雅黑" pitchFamily="34" charset="-122"/>
              <a:sym typeface="宋体" pitchFamily="2" charset="-122"/>
            </a:endParaRPr>
          </a:p>
          <a:p>
            <a:pPr marL="742950" lvl="1" indent="-285750" eaLnBrk="0" hangingPunct="0">
              <a:lnSpc>
                <a:spcPct val="110000"/>
              </a:lnSpc>
              <a:spcBef>
                <a:spcPct val="30000"/>
              </a:spcBef>
              <a:buClr>
                <a:schemeClr val="tx1"/>
              </a:buClr>
              <a:buSzPct val="100000"/>
              <a:buFont typeface="Arial" pitchFamily="34" charset="0"/>
              <a:buChar char="•"/>
              <a:defRPr/>
            </a:pPr>
            <a:endParaRPr lang="zh-CN" altLang="en-US" dirty="0">
              <a:solidFill>
                <a:srgbClr val="000000"/>
              </a:solidFill>
              <a:latin typeface="微软雅黑" pitchFamily="34" charset="-122"/>
              <a:ea typeface="微软雅黑" pitchFamily="34" charset="-122"/>
              <a:sym typeface="宋体" pitchFamily="2" charset="-122"/>
            </a:endParaRPr>
          </a:p>
        </p:txBody>
      </p:sp>
      <p:sp>
        <p:nvSpPr>
          <p:cNvPr id="8" name="矩形 7"/>
          <p:cNvSpPr/>
          <p:nvPr/>
        </p:nvSpPr>
        <p:spPr>
          <a:xfrm>
            <a:off x="423081" y="3476748"/>
            <a:ext cx="2869696" cy="461665"/>
          </a:xfrm>
          <a:prstGeom prst="rect">
            <a:avLst/>
          </a:prstGeom>
        </p:spPr>
        <p:txBody>
          <a:bodyPr wrap="none">
            <a:spAutoFit/>
          </a:bodyPr>
          <a:lstStyle/>
          <a:p>
            <a:pPr>
              <a:buSzPct val="55000"/>
            </a:pPr>
            <a:r>
              <a:rPr lang="en-US" altLang="zh-CN"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C</a:t>
            </a:r>
            <a:r>
              <a:rPr lang="zh-CN" altLang="en-US" sz="2400" b="1" dirty="0" smtClean="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MM</a:t>
            </a:r>
            <a:r>
              <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的五个级别：</a:t>
            </a:r>
          </a:p>
        </p:txBody>
      </p:sp>
      <p:sp>
        <p:nvSpPr>
          <p:cNvPr id="10" name="矩形 9"/>
          <p:cNvSpPr/>
          <p:nvPr/>
        </p:nvSpPr>
        <p:spPr>
          <a:xfrm>
            <a:off x="425353" y="4029277"/>
            <a:ext cx="8229600" cy="375809"/>
          </a:xfrm>
          <a:prstGeom prst="rect">
            <a:avLst/>
          </a:prstGeom>
        </p:spPr>
        <p:txBody>
          <a:bodyPr wrap="square">
            <a:spAutoFit/>
          </a:bodyPr>
          <a:lstStyle/>
          <a:p>
            <a:pPr marL="742950" lvl="1" indent="-285750" eaLnBrk="0" hangingPunct="0">
              <a:lnSpc>
                <a:spcPct val="110000"/>
              </a:lnSpc>
              <a:spcBef>
                <a:spcPct val="30000"/>
              </a:spcBef>
              <a:buClr>
                <a:schemeClr val="tx1"/>
              </a:buClr>
              <a:buSzPct val="100000"/>
              <a:buFont typeface="Arial" pitchFamily="34" charset="0"/>
              <a:buChar char="•"/>
              <a:defRPr/>
            </a:pPr>
            <a:r>
              <a:rPr lang="zh-CN" altLang="en-US" b="1" dirty="0" smtClean="0">
                <a:solidFill>
                  <a:srgbClr val="000000"/>
                </a:solidFill>
                <a:latin typeface="微软雅黑" pitchFamily="34" charset="-122"/>
                <a:ea typeface="微软雅黑" pitchFamily="34" charset="-122"/>
                <a:sym typeface="宋体" pitchFamily="2" charset="-122"/>
              </a:rPr>
              <a:t>初始级、可重复级、定义级、管理级、优化级</a:t>
            </a:r>
            <a:endParaRPr lang="en-US" altLang="zh-CN" dirty="0" smtClean="0">
              <a:solidFill>
                <a:srgbClr val="000000"/>
              </a:solidFill>
              <a:latin typeface="微软雅黑" pitchFamily="34" charset="-122"/>
              <a:ea typeface="微软雅黑" pitchFamily="34" charset="-122"/>
              <a:sym typeface="宋体" pitchFamily="2" charset="-122"/>
            </a:endParaRPr>
          </a:p>
        </p:txBody>
      </p:sp>
    </p:spTree>
    <p:extLst>
      <p:ext uri="{BB962C8B-B14F-4D97-AF65-F5344CB8AC3E}">
        <p14:creationId xmlns:p14="http://schemas.microsoft.com/office/powerpoint/2010/main" val="716839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0111" y="7737"/>
            <a:ext cx="8229600" cy="762000"/>
          </a:xfrm>
          <a:prstGeom prst="rect">
            <a:avLst/>
          </a:prstGeom>
          <a:noFill/>
          <a:ln w="9525">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smtClean="0">
                <a:latin typeface="微软雅黑" pitchFamily="34" charset="-122"/>
                <a:ea typeface="微软雅黑" pitchFamily="34" charset="-122"/>
                <a:sym typeface="HP Simplified" charset="-122"/>
              </a:rPr>
              <a:t>6.1.5</a:t>
            </a:r>
            <a:r>
              <a:rPr lang="en-US" altLang="zh-CN" sz="2800" b="1" dirty="0" smtClean="0">
                <a:latin typeface="微软雅黑" pitchFamily="34" charset="-122"/>
                <a:ea typeface="微软雅黑" pitchFamily="34" charset="-122"/>
                <a:cs typeface="Times New Roman" pitchFamily="18" charset="0"/>
                <a:sym typeface="HP Simplified" charset="-122"/>
              </a:rPr>
              <a:t> </a:t>
            </a:r>
            <a:r>
              <a:rPr lang="zh-CN" altLang="en-US" sz="2800" b="1" dirty="0" smtClean="0">
                <a:latin typeface="微软雅黑" pitchFamily="34" charset="-122"/>
                <a:ea typeface="微软雅黑" pitchFamily="34" charset="-122"/>
                <a:cs typeface="Times New Roman" pitchFamily="18" charset="0"/>
                <a:sym typeface="HP Simplified" charset="-122"/>
              </a:rPr>
              <a:t>CMM和ALM</a:t>
            </a:r>
            <a:endParaRPr lang="zh-CN" altLang="en-US" sz="2800" b="1" dirty="0">
              <a:latin typeface="微软雅黑" pitchFamily="34" charset="-122"/>
              <a:ea typeface="微软雅黑" pitchFamily="34" charset="-122"/>
              <a:cs typeface="Times New Roman" pitchFamily="18" charset="0"/>
              <a:sym typeface="HP Simplified" charset="-122"/>
            </a:endParaRPr>
          </a:p>
        </p:txBody>
      </p:sp>
      <p:pic>
        <p:nvPicPr>
          <p:cNvPr id="9" name="图片 8" descr="CMM.jpg"/>
          <p:cNvPicPr>
            <a:picLocks noChangeAspect="1"/>
          </p:cNvPicPr>
          <p:nvPr/>
        </p:nvPicPr>
        <p:blipFill>
          <a:blip r:embed="rId3"/>
          <a:stretch>
            <a:fillRect/>
          </a:stretch>
        </p:blipFill>
        <p:spPr>
          <a:xfrm>
            <a:off x="1146411" y="1049349"/>
            <a:ext cx="7727765" cy="5255472"/>
          </a:xfrm>
          <a:prstGeom prst="rect">
            <a:avLst/>
          </a:prstGeom>
        </p:spPr>
      </p:pic>
      <p:sp>
        <p:nvSpPr>
          <p:cNvPr id="8" name="矩形 7"/>
          <p:cNvSpPr/>
          <p:nvPr/>
        </p:nvSpPr>
        <p:spPr>
          <a:xfrm>
            <a:off x="423081" y="1252124"/>
            <a:ext cx="2869696" cy="461665"/>
          </a:xfrm>
          <a:prstGeom prst="rect">
            <a:avLst/>
          </a:prstGeom>
        </p:spPr>
        <p:txBody>
          <a:bodyPr wrap="none">
            <a:spAutoFit/>
          </a:bodyPr>
          <a:lstStyle/>
          <a:p>
            <a:pPr>
              <a:buSzPct val="55000"/>
            </a:pPr>
            <a:r>
              <a:rPr lang="en-US" altLang="zh-CN"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C</a:t>
            </a:r>
            <a:r>
              <a:rPr lang="zh-CN" altLang="en-US" sz="2400" b="1" dirty="0" smtClean="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MM</a:t>
            </a:r>
            <a:r>
              <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的五个级别：</a:t>
            </a:r>
          </a:p>
        </p:txBody>
      </p:sp>
    </p:spTree>
    <p:extLst>
      <p:ext uri="{BB962C8B-B14F-4D97-AF65-F5344CB8AC3E}">
        <p14:creationId xmlns:p14="http://schemas.microsoft.com/office/powerpoint/2010/main" val="716839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98039" y="29193"/>
            <a:ext cx="7795146" cy="762000"/>
          </a:xfrm>
          <a:prstGeom prst="rect">
            <a:avLst/>
          </a:prstGeom>
          <a:noFill/>
          <a:ln w="9525">
            <a:noFill/>
            <a:miter lim="800000"/>
            <a:headEnd/>
            <a:tailEnd/>
          </a:ln>
        </p:spPr>
        <p:txBody>
          <a:bodyPr anchor="ctr"/>
          <a:lstStyle/>
          <a:p>
            <a:r>
              <a:rPr lang="en-US" altLang="zh-CN" sz="2800" b="1" dirty="0" smtClean="0">
                <a:latin typeface="微软雅黑" pitchFamily="34" charset="-122"/>
                <a:ea typeface="微软雅黑" pitchFamily="34" charset="-122"/>
                <a:sym typeface="HP Simplified" charset="-122"/>
              </a:rPr>
              <a:t>6.1.5</a:t>
            </a:r>
            <a:r>
              <a:rPr lang="en-US" altLang="zh-CN" sz="2800" b="1" dirty="0" smtClean="0">
                <a:latin typeface="微软雅黑" pitchFamily="34" charset="-122"/>
                <a:ea typeface="微软雅黑" pitchFamily="34" charset="-122"/>
                <a:cs typeface="Times New Roman" pitchFamily="18" charset="0"/>
                <a:sym typeface="HP Simplified" charset="-122"/>
              </a:rPr>
              <a:t> </a:t>
            </a:r>
            <a:r>
              <a:rPr lang="zh-CN" altLang="en-US" sz="2800" b="1" dirty="0" smtClean="0">
                <a:latin typeface="微软雅黑" pitchFamily="34" charset="-122"/>
                <a:ea typeface="微软雅黑" pitchFamily="34" charset="-122"/>
                <a:cs typeface="Times New Roman" pitchFamily="18" charset="0"/>
                <a:sym typeface="HP Simplified" charset="-122"/>
              </a:rPr>
              <a:t>CMM和ALM</a:t>
            </a:r>
            <a:endParaRPr lang="zh-CN" altLang="en-US" sz="2800" b="1" dirty="0">
              <a:latin typeface="微软雅黑" pitchFamily="34" charset="-122"/>
              <a:ea typeface="微软雅黑" pitchFamily="34" charset="-122"/>
              <a:cs typeface="Times New Roman" pitchFamily="18" charset="0"/>
              <a:sym typeface="HP Simplified" charset="-122"/>
            </a:endParaRPr>
          </a:p>
        </p:txBody>
      </p:sp>
      <p:sp>
        <p:nvSpPr>
          <p:cNvPr id="5" name="矩形 4"/>
          <p:cNvSpPr/>
          <p:nvPr/>
        </p:nvSpPr>
        <p:spPr>
          <a:xfrm>
            <a:off x="450375" y="1378421"/>
            <a:ext cx="2137124" cy="461665"/>
          </a:xfrm>
          <a:prstGeom prst="rect">
            <a:avLst/>
          </a:prstGeom>
        </p:spPr>
        <p:txBody>
          <a:bodyPr wrap="none">
            <a:spAutoFit/>
          </a:bodyPr>
          <a:lstStyle/>
          <a:p>
            <a:pPr>
              <a:buSzPct val="55000"/>
            </a:pPr>
            <a:r>
              <a:rPr lang="en-US" altLang="zh-CN"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CMM</a:t>
            </a:r>
            <a:r>
              <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和</a:t>
            </a:r>
            <a:r>
              <a:rPr lang="en-US" altLang="zh-CN"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rPr>
              <a:t>ALM </a:t>
            </a:r>
            <a:endParaRPr lang="zh-CN" altLang="en-US" sz="2400" b="1" dirty="0">
              <a:solidFill>
                <a:srgbClr val="0096D6"/>
              </a:solidFill>
              <a:latin typeface="微软雅黑" panose="020B0503020204020204" pitchFamily="34" charset="-122"/>
              <a:ea typeface="微软雅黑" panose="020B0503020204020204" pitchFamily="34" charset="-122"/>
              <a:cs typeface="HP Simplified" pitchFamily="34" charset="0"/>
              <a:sym typeface="宋体" pitchFamily="2" charset="-122"/>
            </a:endParaRPr>
          </a:p>
        </p:txBody>
      </p:sp>
      <p:sp>
        <p:nvSpPr>
          <p:cNvPr id="2" name="Rectangle 1"/>
          <p:cNvSpPr/>
          <p:nvPr/>
        </p:nvSpPr>
        <p:spPr>
          <a:xfrm>
            <a:off x="621960" y="1840086"/>
            <a:ext cx="7271225" cy="4708981"/>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sym typeface="宋体" pitchFamily="2" charset="-122"/>
              </a:rPr>
              <a:t>CMM</a:t>
            </a:r>
            <a:r>
              <a:rPr lang="zh-CN" altLang="en-US" sz="2000" dirty="0">
                <a:latin typeface="微软雅黑" panose="020B0503020204020204" pitchFamily="34" charset="-122"/>
                <a:ea typeface="微软雅黑" panose="020B0503020204020204" pitchFamily="34" charset="-122"/>
                <a:sym typeface="宋体" pitchFamily="2" charset="-122"/>
              </a:rPr>
              <a:t>为软件企业提供了一种软件开发过程控制和评估的框架，它分别列出了五个级别需要完成的目标和判定</a:t>
            </a:r>
            <a:r>
              <a:rPr lang="zh-CN" altLang="en-US" sz="2000" dirty="0" smtClean="0">
                <a:latin typeface="微软雅黑" panose="020B0503020204020204" pitchFamily="34" charset="-122"/>
                <a:ea typeface="微软雅黑" panose="020B0503020204020204" pitchFamily="34" charset="-122"/>
                <a:sym typeface="宋体" pitchFamily="2" charset="-122"/>
              </a:rPr>
              <a:t>条件</a:t>
            </a:r>
            <a:endParaRPr lang="en-US" altLang="zh-CN" sz="2000" dirty="0" smtClean="0">
              <a:latin typeface="微软雅黑" panose="020B0503020204020204" pitchFamily="34" charset="-122"/>
              <a:ea typeface="微软雅黑" panose="020B0503020204020204" pitchFamily="34" charset="-122"/>
              <a:sym typeface="宋体" pitchFamily="2" charset="-122"/>
            </a:endParaRPr>
          </a:p>
          <a:p>
            <a:pPr marL="742950" lvl="1" indent="-28575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sym typeface="宋体" pitchFamily="2" charset="-122"/>
            </a:endParaRPr>
          </a:p>
          <a:p>
            <a:pPr marL="7429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itchFamily="2" charset="-122"/>
              </a:rPr>
              <a:t>应用生命周期管理工具可以帮助企业提高软件能力成熟度，进而提高企业的核心竞争能力，其对于企业的好处具体体现在</a:t>
            </a:r>
          </a:p>
          <a:p>
            <a:pPr marL="1200150" lvl="2" indent="-285750">
              <a:lnSpc>
                <a:spcPct val="150000"/>
              </a:lnSpc>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sym typeface="宋体" pitchFamily="2" charset="-122"/>
              </a:rPr>
              <a:t>增强企业的竞争能力</a:t>
            </a:r>
          </a:p>
          <a:p>
            <a:pPr marL="1200150" lvl="2" indent="-285750">
              <a:lnSpc>
                <a:spcPct val="150000"/>
              </a:lnSpc>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sym typeface="宋体" pitchFamily="2" charset="-122"/>
              </a:rPr>
              <a:t>提高软件开发效率</a:t>
            </a:r>
          </a:p>
          <a:p>
            <a:pPr marL="1200150" lvl="2" indent="-285750">
              <a:lnSpc>
                <a:spcPct val="150000"/>
              </a:lnSpc>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sym typeface="宋体" pitchFamily="2" charset="-122"/>
              </a:rPr>
              <a:t>管理和控制</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2505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4" name="Picture 6"/>
          <p:cNvPicPr>
            <a:picLocks noChangeAspect="1" noChangeArrowheads="1"/>
          </p:cNvPicPr>
          <p:nvPr/>
        </p:nvPicPr>
        <p:blipFill>
          <a:blip r:embed="rId3" cstate="print"/>
          <a:srcRect/>
          <a:stretch>
            <a:fillRect/>
          </a:stretch>
        </p:blipFill>
        <p:spPr bwMode="auto">
          <a:xfrm>
            <a:off x="928477" y="1045107"/>
            <a:ext cx="8215523" cy="5222344"/>
          </a:xfrm>
          <a:prstGeom prst="rect">
            <a:avLst/>
          </a:prstGeom>
          <a:noFill/>
          <a:ln w="9525">
            <a:noFill/>
            <a:miter lim="800000"/>
            <a:headEnd/>
            <a:tailEnd/>
          </a:ln>
        </p:spPr>
      </p:pic>
      <p:sp>
        <p:nvSpPr>
          <p:cNvPr id="5" name="Rectangle 4"/>
          <p:cNvSpPr>
            <a:spLocks noChangeArrowheads="1"/>
          </p:cNvSpPr>
          <p:nvPr/>
        </p:nvSpPr>
        <p:spPr bwMode="auto">
          <a:xfrm>
            <a:off x="114139" y="111656"/>
            <a:ext cx="8229600" cy="609600"/>
          </a:xfrm>
          <a:prstGeom prst="rect">
            <a:avLst/>
          </a:prstGeom>
          <a:noFill/>
          <a:ln w="9525">
            <a:noFill/>
            <a:miter lim="800000"/>
            <a:headEnd/>
            <a:tailEnd/>
          </a:ln>
        </p:spPr>
        <p:txBody>
          <a:bodyPr anchor="ctr"/>
          <a:lstStyle/>
          <a:p>
            <a:r>
              <a:rPr lang="en-US" altLang="zh-CN" sz="2800" b="1" dirty="0">
                <a:latin typeface="微软雅黑" pitchFamily="34" charset="-122"/>
                <a:ea typeface="微软雅黑" pitchFamily="34" charset="-122"/>
                <a:sym typeface="HP Simplified" charset="-122"/>
              </a:rPr>
              <a:t>6.1.5</a:t>
            </a:r>
            <a:r>
              <a:rPr lang="en-US" altLang="zh-CN" sz="2800" b="1" dirty="0" smtClean="0">
                <a:latin typeface="微软雅黑" pitchFamily="34" charset="-122"/>
                <a:ea typeface="微软雅黑" pitchFamily="34" charset="-122"/>
                <a:cs typeface="Times New Roman" pitchFamily="18" charset="0"/>
                <a:sym typeface="HP Simplified" charset="-122"/>
              </a:rPr>
              <a:t> </a:t>
            </a:r>
            <a:r>
              <a:rPr lang="zh-CN" altLang="en-US" sz="2800" b="1" dirty="0" smtClean="0">
                <a:latin typeface="微软雅黑" pitchFamily="34" charset="-122"/>
                <a:ea typeface="微软雅黑" pitchFamily="34" charset="-122"/>
                <a:cs typeface="Times New Roman" pitchFamily="18" charset="0"/>
                <a:sym typeface="HP Simplified" charset="-122"/>
              </a:rPr>
              <a:t>CMM和ALM</a:t>
            </a:r>
            <a:endParaRPr lang="zh-CN" altLang="en-US" sz="2800" b="1" dirty="0">
              <a:latin typeface="微软雅黑" pitchFamily="34" charset="-122"/>
              <a:ea typeface="微软雅黑" pitchFamily="34" charset="-122"/>
              <a:cs typeface="Times New Roman" pitchFamily="18" charset="0"/>
              <a:sym typeface="HP Simplified" charset="-122"/>
            </a:endParaRPr>
          </a:p>
        </p:txBody>
      </p:sp>
    </p:spTree>
    <p:extLst>
      <p:ext uri="{BB962C8B-B14F-4D97-AF65-F5344CB8AC3E}">
        <p14:creationId xmlns:p14="http://schemas.microsoft.com/office/powerpoint/2010/main" val="1949040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92" name="Picture 8"/>
          <p:cNvPicPr>
            <a:picLocks noChangeAspect="1" noChangeArrowheads="1"/>
          </p:cNvPicPr>
          <p:nvPr/>
        </p:nvPicPr>
        <p:blipFill>
          <a:blip r:embed="rId3" cstate="print"/>
          <a:srcRect/>
          <a:stretch>
            <a:fillRect/>
          </a:stretch>
        </p:blipFill>
        <p:spPr bwMode="auto">
          <a:xfrm>
            <a:off x="1979712" y="1237134"/>
            <a:ext cx="4572000" cy="4495800"/>
          </a:xfrm>
          <a:prstGeom prst="rect">
            <a:avLst/>
          </a:prstGeom>
          <a:noFill/>
          <a:ln w="9525">
            <a:noFill/>
            <a:miter lim="800000"/>
            <a:headEnd/>
            <a:tailEnd/>
          </a:ln>
        </p:spPr>
      </p:pic>
      <p:sp>
        <p:nvSpPr>
          <p:cNvPr id="2" name="TextBox 1"/>
          <p:cNvSpPr txBox="1"/>
          <p:nvPr/>
        </p:nvSpPr>
        <p:spPr>
          <a:xfrm>
            <a:off x="2325266" y="5971293"/>
            <a:ext cx="4104456" cy="400110"/>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HP ALM</a:t>
            </a:r>
            <a:r>
              <a:rPr lang="zh-CN" altLang="en-US" sz="2000" dirty="0" smtClean="0">
                <a:latin typeface="微软雅黑" panose="020B0503020204020204" pitchFamily="34" charset="-122"/>
                <a:ea typeface="微软雅黑" panose="020B0503020204020204" pitchFamily="34" charset="-122"/>
              </a:rPr>
              <a:t>实现全面的端到端追踪</a:t>
            </a:r>
            <a:endParaRPr lang="en-US" sz="2000" dirty="0">
              <a:latin typeface="微软雅黑" panose="020B0503020204020204" pitchFamily="34" charset="-122"/>
              <a:ea typeface="微软雅黑" panose="020B0503020204020204" pitchFamily="34" charset="-122"/>
            </a:endParaRPr>
          </a:p>
        </p:txBody>
      </p:sp>
      <p:sp>
        <p:nvSpPr>
          <p:cNvPr id="8" name="Rectangle 7"/>
          <p:cNvSpPr>
            <a:spLocks noChangeArrowheads="1"/>
          </p:cNvSpPr>
          <p:nvPr/>
        </p:nvSpPr>
        <p:spPr bwMode="auto">
          <a:xfrm>
            <a:off x="150912" y="126646"/>
            <a:ext cx="8229600" cy="609600"/>
          </a:xfrm>
          <a:prstGeom prst="rect">
            <a:avLst/>
          </a:prstGeom>
          <a:noFill/>
          <a:ln w="9525">
            <a:noFill/>
            <a:miter lim="800000"/>
            <a:headEnd/>
            <a:tailEnd/>
          </a:ln>
        </p:spPr>
        <p:txBody>
          <a:bodyPr anchor="ctr"/>
          <a:lstStyle/>
          <a:p>
            <a:r>
              <a:rPr lang="en-US" altLang="zh-CN" sz="2800" b="1" dirty="0">
                <a:latin typeface="微软雅黑" pitchFamily="34" charset="-122"/>
                <a:ea typeface="微软雅黑" pitchFamily="34" charset="-122"/>
                <a:sym typeface="HP Simplified" charset="-122"/>
              </a:rPr>
              <a:t>6.1.5</a:t>
            </a:r>
            <a:r>
              <a:rPr lang="en-US" altLang="zh-CN" sz="2800" b="1" dirty="0" smtClean="0">
                <a:latin typeface="微软雅黑" pitchFamily="34" charset="-122"/>
                <a:ea typeface="微软雅黑" pitchFamily="34" charset="-122"/>
                <a:cs typeface="Times New Roman" pitchFamily="18" charset="0"/>
                <a:sym typeface="HP Simplified" charset="-122"/>
              </a:rPr>
              <a:t> </a:t>
            </a:r>
            <a:r>
              <a:rPr lang="zh-CN" altLang="en-US" sz="2800" b="1" dirty="0" smtClean="0">
                <a:latin typeface="微软雅黑" pitchFamily="34" charset="-122"/>
                <a:ea typeface="微软雅黑" pitchFamily="34" charset="-122"/>
                <a:cs typeface="Times New Roman" pitchFamily="18" charset="0"/>
                <a:sym typeface="HP Simplified" charset="-122"/>
              </a:rPr>
              <a:t>CMM和ALM</a:t>
            </a:r>
            <a:endParaRPr lang="zh-CN" altLang="en-US" sz="2800" b="1" dirty="0">
              <a:latin typeface="微软雅黑" pitchFamily="34" charset="-122"/>
              <a:ea typeface="微软雅黑" pitchFamily="34" charset="-122"/>
              <a:cs typeface="Times New Roman" pitchFamily="18" charset="0"/>
              <a:sym typeface="HP Simplified" charset="-122"/>
            </a:endParaRPr>
          </a:p>
        </p:txBody>
      </p:sp>
    </p:spTree>
    <p:extLst>
      <p:ext uri="{BB962C8B-B14F-4D97-AF65-F5344CB8AC3E}">
        <p14:creationId xmlns:p14="http://schemas.microsoft.com/office/powerpoint/2010/main" val="666876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1879563" y="2701378"/>
            <a:ext cx="6140487" cy="648072"/>
          </a:xfrm>
          <a:prstGeom prst="rect">
            <a:avLst/>
          </a:prstGeom>
          <a:ln>
            <a:noFill/>
          </a:ln>
        </p:spPr>
        <p:txBody>
          <a:bodyPr vert="horz" wrap="square" lIns="0" tIns="0" rIns="0" bIns="0" rtlCol="0" anchor="t" anchorCtr="0">
            <a:noAutofit/>
          </a:bodyPr>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algn="l" defTabSz="914400" rtl="0">
              <a:spcBef>
                <a:spcPct val="0"/>
              </a:spcBef>
            </a:pPr>
            <a:r>
              <a:rPr lang="en-US" altLang="zh-CN" sz="4800" b="1" kern="0" dirty="0" smtClean="0">
                <a:solidFill>
                  <a:sysClr val="windowText" lastClr="000000"/>
                </a:solidFill>
                <a:latin typeface="微软雅黑" pitchFamily="34" charset="-122"/>
                <a:ea typeface="微软雅黑" pitchFamily="34" charset="-122"/>
              </a:rPr>
              <a:t>6.1 </a:t>
            </a:r>
            <a:r>
              <a:rPr lang="zh-CN" altLang="zh-CN" sz="4800" b="1" kern="0" dirty="0" smtClean="0">
                <a:solidFill>
                  <a:sysClr val="windowText" lastClr="000000"/>
                </a:solidFill>
                <a:latin typeface="微软雅黑" pitchFamily="34" charset="-122"/>
                <a:ea typeface="微软雅黑" pitchFamily="34" charset="-122"/>
              </a:rPr>
              <a:t>软件</a:t>
            </a:r>
            <a:r>
              <a:rPr lang="zh-CN" altLang="en-US" sz="4800" b="1" kern="0" dirty="0" smtClean="0">
                <a:solidFill>
                  <a:sysClr val="windowText" lastClr="000000"/>
                </a:solidFill>
                <a:latin typeface="微软雅黑" pitchFamily="34" charset="-122"/>
                <a:ea typeface="微软雅黑" pitchFamily="34" charset="-122"/>
              </a:rPr>
              <a:t>测试过程</a:t>
            </a:r>
            <a:endParaRPr lang="en-US" sz="4800" b="1" kern="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3748389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9440"/>
            <a:ext cx="8123238" cy="574675"/>
          </a:xfrm>
        </p:spPr>
        <p:txBody>
          <a:bodyPr/>
          <a:lstStyle/>
          <a:p>
            <a:r>
              <a:rPr lang="zh-CN" altLang="en-US" sz="2800" dirty="0" smtClean="0">
                <a:solidFill>
                  <a:schemeClr val="tx1"/>
                </a:solidFill>
                <a:latin typeface="微软雅黑" pitchFamily="34" charset="-122"/>
                <a:ea typeface="微软雅黑" pitchFamily="34" charset="-122"/>
              </a:rPr>
              <a:t>小结</a:t>
            </a:r>
            <a:endParaRPr lang="en-US" sz="2800" dirty="0">
              <a:solidFill>
                <a:schemeClr val="tx1"/>
              </a:solidFill>
              <a:latin typeface="微软雅黑" pitchFamily="34" charset="-122"/>
              <a:ea typeface="微软雅黑" pitchFamily="34" charset="-122"/>
            </a:endParaRPr>
          </a:p>
        </p:txBody>
      </p:sp>
      <p:sp>
        <p:nvSpPr>
          <p:cNvPr id="3" name="Content Placeholder 2"/>
          <p:cNvSpPr>
            <a:spLocks noGrp="1"/>
          </p:cNvSpPr>
          <p:nvPr>
            <p:ph idx="4294967295"/>
          </p:nvPr>
        </p:nvSpPr>
        <p:spPr>
          <a:xfrm>
            <a:off x="0" y="1298575"/>
            <a:ext cx="8120063" cy="1990725"/>
          </a:xfrm>
        </p:spPr>
        <p:txBody>
          <a:bodyPr/>
          <a:lstStyle/>
          <a:p>
            <a:pPr marL="457200" indent="-457200">
              <a:buFont typeface="Arial" pitchFamily="34" charset="0"/>
              <a:buChar char="•"/>
            </a:pPr>
            <a:r>
              <a:rPr lang="zh-CN" altLang="en-US" sz="2000" b="0" dirty="0" smtClean="0">
                <a:solidFill>
                  <a:schemeClr val="tx1"/>
                </a:solidFill>
                <a:latin typeface="微软雅黑" pitchFamily="34" charset="-122"/>
                <a:ea typeface="微软雅黑" pitchFamily="34" charset="-122"/>
                <a:sym typeface="宋体" pitchFamily="2" charset="-122"/>
              </a:rPr>
              <a:t>软件测试过程模型</a:t>
            </a:r>
            <a:endParaRPr lang="en-US" altLang="zh-CN" sz="2000" b="0" dirty="0" smtClean="0">
              <a:solidFill>
                <a:schemeClr val="tx1"/>
              </a:solidFill>
              <a:latin typeface="微软雅黑" pitchFamily="34" charset="-122"/>
              <a:ea typeface="微软雅黑" pitchFamily="34" charset="-122"/>
              <a:sym typeface="宋体" pitchFamily="2" charset="-122"/>
            </a:endParaRPr>
          </a:p>
          <a:p>
            <a:pPr marL="457200" indent="-457200">
              <a:buFont typeface="Arial" pitchFamily="34" charset="0"/>
              <a:buChar char="•"/>
            </a:pPr>
            <a:endParaRPr lang="en-US" altLang="zh-CN" sz="2000" b="0" dirty="0" smtClean="0">
              <a:solidFill>
                <a:schemeClr val="tx1"/>
              </a:solidFill>
              <a:latin typeface="微软雅黑" pitchFamily="34" charset="-122"/>
              <a:ea typeface="微软雅黑" pitchFamily="34" charset="-122"/>
              <a:sym typeface="宋体" pitchFamily="2" charset="-122"/>
            </a:endParaRPr>
          </a:p>
          <a:p>
            <a:pPr marL="457200" indent="-457200">
              <a:buFont typeface="Arial" pitchFamily="34" charset="0"/>
              <a:buChar char="•"/>
            </a:pPr>
            <a:r>
              <a:rPr lang="zh-CN" altLang="en-US" sz="2000" b="0" dirty="0" smtClean="0">
                <a:solidFill>
                  <a:schemeClr val="tx1"/>
                </a:solidFill>
                <a:latin typeface="微软雅黑" pitchFamily="34" charset="-122"/>
                <a:ea typeface="微软雅黑" pitchFamily="34" charset="-122"/>
                <a:sym typeface="宋体" pitchFamily="2" charset="-122"/>
              </a:rPr>
              <a:t>软件测试过程包含的活动和内容的</a:t>
            </a:r>
            <a:endParaRPr lang="en-US" altLang="zh-CN" sz="2000" b="0" dirty="0" smtClean="0">
              <a:solidFill>
                <a:schemeClr val="tx1"/>
              </a:solidFill>
              <a:latin typeface="微软雅黑" pitchFamily="34" charset="-122"/>
              <a:ea typeface="微软雅黑" pitchFamily="34" charset="-122"/>
              <a:sym typeface="宋体" pitchFamily="2" charset="-122"/>
            </a:endParaRPr>
          </a:p>
          <a:p>
            <a:pPr marL="457200" indent="-457200">
              <a:buFont typeface="Arial" pitchFamily="34" charset="0"/>
              <a:buChar char="•"/>
            </a:pPr>
            <a:endParaRPr lang="en-US" altLang="zh-CN" sz="2000" b="0" dirty="0" smtClean="0">
              <a:solidFill>
                <a:schemeClr val="tx1"/>
              </a:solidFill>
              <a:latin typeface="微软雅黑" pitchFamily="34" charset="-122"/>
              <a:ea typeface="微软雅黑" pitchFamily="34" charset="-122"/>
              <a:sym typeface="宋体" pitchFamily="2" charset="-122"/>
            </a:endParaRPr>
          </a:p>
          <a:p>
            <a:pPr marL="457200" indent="-457200">
              <a:buFont typeface="Arial" pitchFamily="34" charset="0"/>
              <a:buChar char="•"/>
            </a:pPr>
            <a:r>
              <a:rPr lang="en-US" altLang="zh-CN" sz="2000" b="0" dirty="0" smtClean="0">
                <a:solidFill>
                  <a:schemeClr val="tx1"/>
                </a:solidFill>
                <a:latin typeface="微软雅黑" pitchFamily="34" charset="-122"/>
                <a:ea typeface="微软雅黑" pitchFamily="34" charset="-122"/>
                <a:sym typeface="宋体" pitchFamily="2" charset="-122"/>
              </a:rPr>
              <a:t>CMM</a:t>
            </a:r>
            <a:r>
              <a:rPr lang="zh-CN" altLang="en-US" sz="2000" b="0" dirty="0" smtClean="0">
                <a:solidFill>
                  <a:schemeClr val="tx1"/>
                </a:solidFill>
                <a:latin typeface="微软雅黑" pitchFamily="34" charset="-122"/>
                <a:ea typeface="微软雅黑" pitchFamily="34" charset="-122"/>
                <a:sym typeface="宋体" pitchFamily="2" charset="-122"/>
              </a:rPr>
              <a:t>和</a:t>
            </a:r>
            <a:r>
              <a:rPr lang="en-US" altLang="zh-CN" sz="2000" b="0" dirty="0" smtClean="0">
                <a:solidFill>
                  <a:schemeClr val="tx1"/>
                </a:solidFill>
                <a:latin typeface="微软雅黑" pitchFamily="34" charset="-122"/>
                <a:ea typeface="微软雅黑" pitchFamily="34" charset="-122"/>
                <a:sym typeface="宋体" pitchFamily="2" charset="-122"/>
              </a:rPr>
              <a:t>ALM</a:t>
            </a:r>
          </a:p>
          <a:p>
            <a:endParaRPr lang="en-US" dirty="0">
              <a:latin typeface="微软雅黑" pitchFamily="34" charset="-122"/>
              <a:ea typeface="微软雅黑" pitchFamily="34" charset="-122"/>
            </a:endParaRPr>
          </a:p>
        </p:txBody>
      </p:sp>
    </p:spTree>
    <p:extLst>
      <p:ext uri="{BB962C8B-B14F-4D97-AF65-F5344CB8AC3E}">
        <p14:creationId xmlns:p14="http://schemas.microsoft.com/office/powerpoint/2010/main" val="1231875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ChangeArrowheads="1"/>
          </p:cNvSpPr>
          <p:nvPr/>
        </p:nvSpPr>
        <p:spPr bwMode="auto">
          <a:xfrm>
            <a:off x="395536" y="1173708"/>
            <a:ext cx="7848872" cy="3480180"/>
          </a:xfrm>
          <a:prstGeom prst="rect">
            <a:avLst/>
          </a:prstGeom>
          <a:noFill/>
          <a:ln w="9525">
            <a:noFill/>
            <a:miter lim="800000"/>
            <a:headEnd/>
            <a:tailEnd/>
          </a:ln>
        </p:spPr>
        <p:txBody>
          <a:bodyPr anchor="ctr"/>
          <a:lstStyle/>
          <a:p>
            <a:pPr marL="609600" indent="-609600">
              <a:lnSpc>
                <a:spcPct val="110000"/>
              </a:lnSpc>
              <a:spcBef>
                <a:spcPts val="800"/>
              </a:spcBef>
            </a:pPr>
            <a:endParaRPr lang="zh-CN" altLang="en-US" b="1" dirty="0" smtClean="0">
              <a:latin typeface="微软雅黑" pitchFamily="34" charset="-122"/>
              <a:ea typeface="微软雅黑" pitchFamily="34" charset="-122"/>
              <a:sym typeface="宋体" pitchFamily="2" charset="-122"/>
            </a:endParaRPr>
          </a:p>
          <a:p>
            <a:pPr marL="609600" indent="-609600">
              <a:lnSpc>
                <a:spcPct val="110000"/>
              </a:lnSpc>
              <a:spcBef>
                <a:spcPts val="800"/>
              </a:spcBef>
              <a:buFontTx/>
              <a:buAutoNum type="arabicPeriod"/>
            </a:pPr>
            <a:r>
              <a:rPr lang="zh-CN" altLang="en-US" sz="2000" dirty="0" smtClean="0">
                <a:latin typeface="微软雅黑" pitchFamily="34" charset="-122"/>
                <a:ea typeface="微软雅黑" pitchFamily="34" charset="-122"/>
                <a:sym typeface="宋体" pitchFamily="2" charset="-122"/>
              </a:rPr>
              <a:t>软件测试过程模型有哪些？各自的特点及相互之间有什么关系？</a:t>
            </a:r>
          </a:p>
          <a:p>
            <a:pPr marL="609600" indent="-609600">
              <a:lnSpc>
                <a:spcPct val="110000"/>
              </a:lnSpc>
              <a:spcBef>
                <a:spcPts val="800"/>
              </a:spcBef>
              <a:buFontTx/>
              <a:buAutoNum type="arabicPeriod"/>
            </a:pPr>
            <a:r>
              <a:rPr lang="zh-CN" altLang="en-US" sz="2000" dirty="0" smtClean="0">
                <a:latin typeface="微软雅黑" pitchFamily="34" charset="-122"/>
                <a:ea typeface="微软雅黑" pitchFamily="34" charset="-122"/>
                <a:sym typeface="宋体" pitchFamily="2" charset="-122"/>
              </a:rPr>
              <a:t>软件测试过程包含哪些活动和内容？</a:t>
            </a:r>
            <a:endParaRPr lang="en-US" altLang="zh-CN" sz="2000" dirty="0" smtClean="0">
              <a:latin typeface="微软雅黑" pitchFamily="34" charset="-122"/>
              <a:ea typeface="微软雅黑" pitchFamily="34" charset="-122"/>
              <a:sym typeface="宋体" pitchFamily="2" charset="-122"/>
            </a:endParaRPr>
          </a:p>
          <a:p>
            <a:pPr eaLnBrk="0" hangingPunct="0"/>
            <a:endParaRPr lang="en-US" altLang="zh-CN" b="1" dirty="0">
              <a:latin typeface="微软雅黑" pitchFamily="34" charset="-122"/>
              <a:ea typeface="微软雅黑" pitchFamily="34" charset="-122"/>
            </a:endParaRPr>
          </a:p>
          <a:p>
            <a:pPr eaLnBrk="0" hangingPunct="0"/>
            <a:endParaRPr lang="en-US" altLang="zh-CN" b="1" dirty="0" smtClean="0">
              <a:latin typeface="微软雅黑" pitchFamily="34" charset="-122"/>
              <a:ea typeface="微软雅黑" pitchFamily="34" charset="-122"/>
            </a:endParaRPr>
          </a:p>
          <a:p>
            <a:pPr eaLnBrk="0" hangingPunct="0"/>
            <a:endParaRPr lang="en-US" altLang="zh-CN" b="1" dirty="0">
              <a:latin typeface="微软雅黑" pitchFamily="34" charset="-122"/>
              <a:ea typeface="微软雅黑" pitchFamily="34" charset="-122"/>
            </a:endParaRPr>
          </a:p>
          <a:p>
            <a:pPr eaLnBrk="0" hangingPunct="0"/>
            <a:endParaRPr lang="en-US" altLang="zh-CN" b="1" dirty="0" smtClean="0">
              <a:latin typeface="微软雅黑" pitchFamily="34" charset="-122"/>
              <a:ea typeface="微软雅黑" pitchFamily="34" charset="-122"/>
            </a:endParaRPr>
          </a:p>
          <a:p>
            <a:pPr eaLnBrk="0" hangingPunct="0"/>
            <a:endParaRPr lang="en-US" altLang="zh-CN" b="1" dirty="0">
              <a:latin typeface="微软雅黑" pitchFamily="34" charset="-122"/>
              <a:ea typeface="微软雅黑" pitchFamily="34" charset="-122"/>
            </a:endParaRPr>
          </a:p>
          <a:p>
            <a:pPr eaLnBrk="0" hangingPunct="0"/>
            <a:endParaRPr lang="en-US" altLang="zh-CN" b="1" dirty="0" smtClean="0">
              <a:latin typeface="微软雅黑" pitchFamily="34" charset="-122"/>
              <a:ea typeface="微软雅黑" pitchFamily="34" charset="-122"/>
            </a:endParaRPr>
          </a:p>
          <a:p>
            <a:pPr eaLnBrk="0" hangingPunct="0"/>
            <a:endParaRPr lang="zh-CN" altLang="en-US" dirty="0">
              <a:latin typeface="微软雅黑" pitchFamily="34" charset="-122"/>
              <a:ea typeface="微软雅黑" pitchFamily="34" charset="-122"/>
            </a:endParaRPr>
          </a:p>
        </p:txBody>
      </p:sp>
      <p:sp>
        <p:nvSpPr>
          <p:cNvPr id="5" name="Rectangle 4"/>
          <p:cNvSpPr>
            <a:spLocks noChangeArrowheads="1"/>
          </p:cNvSpPr>
          <p:nvPr/>
        </p:nvSpPr>
        <p:spPr bwMode="auto">
          <a:xfrm>
            <a:off x="395536" y="108031"/>
            <a:ext cx="8229600" cy="762000"/>
          </a:xfrm>
          <a:prstGeom prst="rect">
            <a:avLst/>
          </a:prstGeom>
          <a:noFill/>
          <a:ln w="9525">
            <a:noFill/>
            <a:miter lim="800000"/>
            <a:headEnd/>
            <a:tailEnd/>
          </a:ln>
        </p:spPr>
        <p:txBody>
          <a:bodyPr/>
          <a:lstStyle/>
          <a:p>
            <a:pPr algn="ctr" eaLnBrk="0" hangingPunct="0">
              <a:lnSpc>
                <a:spcPct val="110000"/>
              </a:lnSpc>
              <a:spcBef>
                <a:spcPct val="30000"/>
              </a:spcBef>
            </a:pPr>
            <a:r>
              <a:rPr lang="zh-CN" altLang="en-US" sz="2800" b="1" dirty="0" smtClean="0">
                <a:latin typeface="微软雅黑" pitchFamily="34" charset="-122"/>
                <a:ea typeface="微软雅黑" pitchFamily="34" charset="-122"/>
              </a:rPr>
              <a:t>作业</a:t>
            </a:r>
            <a:endParaRPr lang="zh-CN" altLang="en-US" sz="2800" b="1" dirty="0">
              <a:latin typeface="微软雅黑" pitchFamily="34" charset="-122"/>
              <a:ea typeface="微软雅黑" pitchFamily="34" charset="-122"/>
            </a:endParaRPr>
          </a:p>
        </p:txBody>
      </p:sp>
      <p:pic>
        <p:nvPicPr>
          <p:cNvPr id="2" name="Picture 1"/>
          <p:cNvPicPr>
            <a:picLocks noChangeAspect="1"/>
          </p:cNvPicPr>
          <p:nvPr/>
        </p:nvPicPr>
        <p:blipFill>
          <a:blip r:embed="rId3"/>
          <a:stretch>
            <a:fillRect/>
          </a:stretch>
        </p:blipFill>
        <p:spPr>
          <a:xfrm>
            <a:off x="3379715" y="3659728"/>
            <a:ext cx="3567528" cy="1678837"/>
          </a:xfrm>
          <a:prstGeom prst="rect">
            <a:avLst/>
          </a:prstGeom>
        </p:spPr>
      </p:pic>
    </p:spTree>
    <p:extLst>
      <p:ext uri="{BB962C8B-B14F-4D97-AF65-F5344CB8AC3E}">
        <p14:creationId xmlns:p14="http://schemas.microsoft.com/office/powerpoint/2010/main" val="1928097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bwMode="black">
          <a:xfrm>
            <a:off x="36513" y="247396"/>
            <a:ext cx="8123236" cy="574516"/>
          </a:xfrm>
          <a:prstGeom prst="rect">
            <a:avLst/>
          </a:prstGeom>
          <a:ln>
            <a:noFill/>
          </a:ln>
        </p:spPr>
        <p:txBody>
          <a:bodyPr vert="horz" wrap="square" lIns="0" tIns="0" rIns="0" bIns="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lang="en-US" altLang="zh-CN" dirty="0" smtClean="0">
                <a:solidFill>
                  <a:schemeClr val="tx1"/>
                </a:solidFill>
                <a:latin typeface="微软雅黑" panose="020B0503020204020204" pitchFamily="34" charset="-122"/>
                <a:ea typeface="微软雅黑" panose="020B0503020204020204" pitchFamily="34" charset="-122"/>
              </a:rPr>
              <a:t>6.1 </a:t>
            </a:r>
            <a:r>
              <a:rPr lang="zh-CN" altLang="en-US" dirty="0" smtClean="0">
                <a:solidFill>
                  <a:schemeClr val="tx1"/>
                </a:solidFill>
                <a:latin typeface="微软雅黑" panose="020B0503020204020204" pitchFamily="34" charset="-122"/>
                <a:ea typeface="微软雅黑" panose="020B0503020204020204" pitchFamily="34" charset="-122"/>
              </a:rPr>
              <a:t>软件测试过程</a:t>
            </a:r>
          </a:p>
        </p:txBody>
      </p:sp>
      <p:sp>
        <p:nvSpPr>
          <p:cNvPr id="5" name="Rectangle 3"/>
          <p:cNvSpPr txBox="1">
            <a:spLocks noChangeArrowheads="1"/>
          </p:cNvSpPr>
          <p:nvPr/>
        </p:nvSpPr>
        <p:spPr>
          <a:xfrm>
            <a:off x="810816" y="821912"/>
            <a:ext cx="7527130" cy="4581473"/>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a:lnSpc>
                <a:spcPct val="150000"/>
              </a:lnSpc>
              <a:spcBef>
                <a:spcPct val="30000"/>
              </a:spcBef>
              <a:buFont typeface="Wingdings" panose="05000000000000000000" pitchFamily="2" charset="2"/>
              <a:buChar char="§"/>
            </a:pPr>
            <a:endParaRPr lang="en-US" altLang="zh-CN" sz="2000" b="0" dirty="0" smtClean="0">
              <a:solidFill>
                <a:schemeClr val="tx1"/>
              </a:solidFill>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3" cstate="print"/>
          <a:srcRect/>
          <a:stretch>
            <a:fillRect/>
          </a:stretch>
        </p:blipFill>
        <p:spPr bwMode="auto">
          <a:xfrm>
            <a:off x="6915496" y="2932426"/>
            <a:ext cx="2201676" cy="1943567"/>
          </a:xfrm>
          <a:prstGeom prst="rect">
            <a:avLst/>
          </a:prstGeom>
          <a:noFill/>
          <a:ln w="9525">
            <a:noFill/>
            <a:miter lim="800000"/>
            <a:headEnd/>
            <a:tailEnd/>
          </a:ln>
        </p:spPr>
      </p:pic>
      <p:sp>
        <p:nvSpPr>
          <p:cNvPr id="3" name="TextBox 2"/>
          <p:cNvSpPr txBox="1"/>
          <p:nvPr/>
        </p:nvSpPr>
        <p:spPr>
          <a:xfrm>
            <a:off x="-806053" y="4469905"/>
            <a:ext cx="9143999" cy="400110"/>
          </a:xfrm>
          <a:prstGeom prst="rect">
            <a:avLst/>
          </a:prstGeom>
          <a:noFill/>
        </p:spPr>
        <p:txBody>
          <a:bodyPr wrap="square" rtlCol="0">
            <a:spAutoFit/>
          </a:bodyPr>
          <a:lstStyle/>
          <a:p>
            <a:pPr marL="0" algn="ctr" defTabSz="430213">
              <a:spcAft>
                <a:spcPts val="400"/>
              </a:spcAft>
              <a:buSzPct val="100000"/>
            </a:pPr>
            <a:r>
              <a:rPr lang="zh-CN" altLang="en-US" sz="2000" b="1" dirty="0" smtClean="0">
                <a:solidFill>
                  <a:srgbClr val="000000"/>
                </a:solidFill>
                <a:latin typeface="微软雅黑" panose="020B0503020204020204" pitchFamily="34" charset="-122"/>
                <a:ea typeface="微软雅黑" panose="020B0503020204020204" pitchFamily="34" charset="-122"/>
                <a:cs typeface="HP Simplified" pitchFamily="34" charset="0"/>
              </a:rPr>
              <a:t>     测试过程不是独立存在，它与其他过程有密切的关系！</a:t>
            </a:r>
            <a:endParaRPr lang="en-US" sz="2000" b="1" dirty="0" smtClean="0">
              <a:solidFill>
                <a:srgbClr val="000000"/>
              </a:solidFill>
              <a:latin typeface="微软雅黑" panose="020B0503020204020204" pitchFamily="34" charset="-122"/>
              <a:ea typeface="微软雅黑" panose="020B0503020204020204" pitchFamily="34" charset="-122"/>
              <a:cs typeface="HP Simplified" pitchFamily="34" charset="0"/>
            </a:endParaRPr>
          </a:p>
        </p:txBody>
      </p:sp>
      <p:grpSp>
        <p:nvGrpSpPr>
          <p:cNvPr id="8" name="Group 7"/>
          <p:cNvGrpSpPr/>
          <p:nvPr/>
        </p:nvGrpSpPr>
        <p:grpSpPr>
          <a:xfrm>
            <a:off x="659704" y="1360796"/>
            <a:ext cx="6440884" cy="787901"/>
            <a:chOff x="0" y="909"/>
            <a:chExt cx="6440884" cy="787901"/>
          </a:xfrm>
        </p:grpSpPr>
        <p:sp>
          <p:nvSpPr>
            <p:cNvPr id="15" name="Rectangle 14"/>
            <p:cNvSpPr/>
            <p:nvPr/>
          </p:nvSpPr>
          <p:spPr>
            <a:xfrm>
              <a:off x="0" y="909"/>
              <a:ext cx="6440884" cy="78790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a:off x="0" y="909"/>
              <a:ext cx="6440884" cy="787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285750" lvl="0" indent="-285750" algn="l" defTabSz="800100">
                <a:lnSpc>
                  <a:spcPct val="90000"/>
                </a:lnSpc>
                <a:spcBef>
                  <a:spcPct val="0"/>
                </a:spcBef>
                <a:spcAft>
                  <a:spcPct val="35000"/>
                </a:spcAft>
                <a:buFont typeface="Arial" panose="020B0604020202020204" pitchFamily="34" charset="0"/>
                <a:buChar char="•"/>
              </a:pPr>
              <a:r>
                <a:rPr lang="zh-CN" altLang="en-US" sz="2000" b="1" kern="1200" dirty="0" smtClean="0">
                  <a:solidFill>
                    <a:schemeClr val="tx1"/>
                  </a:solidFill>
                  <a:latin typeface="微软雅黑" pitchFamily="34" charset="-122"/>
                  <a:ea typeface="微软雅黑" pitchFamily="34" charset="-122"/>
                </a:rPr>
                <a:t>一种抽象的模型</a:t>
              </a:r>
              <a:r>
                <a:rPr lang="zh-CN" altLang="en-US" sz="2000" dirty="0" smtClean="0">
                  <a:solidFill>
                    <a:schemeClr val="tx1"/>
                  </a:solidFill>
                  <a:latin typeface="微软雅黑" pitchFamily="34" charset="-122"/>
                  <a:ea typeface="微软雅黑" pitchFamily="34" charset="-122"/>
                </a:rPr>
                <a:t>，</a:t>
              </a:r>
              <a:r>
                <a:rPr lang="zh-CN" altLang="en-US" sz="2000" b="0" kern="1200" dirty="0" smtClean="0">
                  <a:solidFill>
                    <a:schemeClr val="tx1"/>
                  </a:solidFill>
                  <a:latin typeface="微软雅黑" pitchFamily="34" charset="-122"/>
                  <a:ea typeface="微软雅黑" pitchFamily="34" charset="-122"/>
                </a:rPr>
                <a:t>用于定义软件测试的流程和方法。</a:t>
              </a:r>
              <a:endParaRPr lang="zh-CN" altLang="en-US" sz="2000" kern="1200" dirty="0">
                <a:latin typeface="微软雅黑" pitchFamily="34" charset="-122"/>
                <a:ea typeface="微软雅黑" pitchFamily="34" charset="-122"/>
              </a:endParaRPr>
            </a:p>
          </p:txBody>
        </p:sp>
      </p:grpSp>
      <p:grpSp>
        <p:nvGrpSpPr>
          <p:cNvPr id="9" name="Group 8"/>
          <p:cNvGrpSpPr/>
          <p:nvPr/>
        </p:nvGrpSpPr>
        <p:grpSpPr>
          <a:xfrm>
            <a:off x="659704" y="2148697"/>
            <a:ext cx="6440884" cy="749577"/>
            <a:chOff x="0" y="788810"/>
            <a:chExt cx="6440884" cy="749577"/>
          </a:xfrm>
        </p:grpSpPr>
        <p:sp>
          <p:nvSpPr>
            <p:cNvPr id="13" name="Rectangle 12"/>
            <p:cNvSpPr/>
            <p:nvPr/>
          </p:nvSpPr>
          <p:spPr>
            <a:xfrm>
              <a:off x="0" y="788810"/>
              <a:ext cx="6440884" cy="7495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Rectangle 13"/>
            <p:cNvSpPr/>
            <p:nvPr/>
          </p:nvSpPr>
          <p:spPr>
            <a:xfrm>
              <a:off x="0" y="788810"/>
              <a:ext cx="6440884" cy="7495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285750" lvl="0" indent="-285750" algn="l" defTabSz="800100">
                <a:lnSpc>
                  <a:spcPct val="90000"/>
                </a:lnSpc>
                <a:spcBef>
                  <a:spcPct val="0"/>
                </a:spcBef>
                <a:spcAft>
                  <a:spcPct val="35000"/>
                </a:spcAft>
                <a:buFont typeface="Arial" panose="020B0604020202020204" pitchFamily="34" charset="0"/>
                <a:buChar char="•"/>
              </a:pPr>
              <a:r>
                <a:rPr lang="zh-CN" altLang="en-US" sz="2000" b="1" kern="1200" dirty="0" smtClean="0">
                  <a:solidFill>
                    <a:schemeClr val="tx1"/>
                  </a:solidFill>
                  <a:latin typeface="微软雅黑" pitchFamily="34" charset="-122"/>
                  <a:ea typeface="微软雅黑" pitchFamily="34" charset="-122"/>
                </a:rPr>
                <a:t>测试过程的质量</a:t>
              </a:r>
              <a:r>
                <a:rPr lang="zh-CN" altLang="en-US" sz="2000" kern="1200" dirty="0" smtClean="0">
                  <a:solidFill>
                    <a:schemeClr val="tx1"/>
                  </a:solidFill>
                  <a:latin typeface="微软雅黑" pitchFamily="34" charset="-122"/>
                  <a:ea typeface="微软雅黑" pitchFamily="34" charset="-122"/>
                </a:rPr>
                <a:t>，</a:t>
              </a:r>
              <a:r>
                <a:rPr lang="zh-CN" altLang="en-US" sz="2000" b="0" kern="1200" dirty="0" smtClean="0">
                  <a:solidFill>
                    <a:schemeClr val="tx1"/>
                  </a:solidFill>
                  <a:latin typeface="微软雅黑" pitchFamily="34" charset="-122"/>
                  <a:ea typeface="微软雅黑" pitchFamily="34" charset="-122"/>
                </a:rPr>
                <a:t>将直接影响测试结果的准确性和有效性。</a:t>
              </a:r>
              <a:endParaRPr lang="zh-CN" altLang="en-US" sz="2000" kern="1200" dirty="0">
                <a:latin typeface="微软雅黑" pitchFamily="34" charset="-122"/>
                <a:ea typeface="微软雅黑" pitchFamily="34" charset="-122"/>
              </a:endParaRPr>
            </a:p>
          </p:txBody>
        </p:sp>
      </p:grpSp>
      <p:grpSp>
        <p:nvGrpSpPr>
          <p:cNvPr id="10" name="Group 9"/>
          <p:cNvGrpSpPr/>
          <p:nvPr/>
        </p:nvGrpSpPr>
        <p:grpSpPr>
          <a:xfrm>
            <a:off x="659704" y="2898275"/>
            <a:ext cx="6440884" cy="787901"/>
            <a:chOff x="0" y="1538388"/>
            <a:chExt cx="6440884" cy="787901"/>
          </a:xfrm>
        </p:grpSpPr>
        <p:sp>
          <p:nvSpPr>
            <p:cNvPr id="11" name="Rectangle 10"/>
            <p:cNvSpPr/>
            <p:nvPr/>
          </p:nvSpPr>
          <p:spPr>
            <a:xfrm>
              <a:off x="0" y="1538388"/>
              <a:ext cx="6440884" cy="78790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Rectangle 11"/>
            <p:cNvSpPr/>
            <p:nvPr/>
          </p:nvSpPr>
          <p:spPr>
            <a:xfrm>
              <a:off x="0" y="1538388"/>
              <a:ext cx="6440884" cy="787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285750" lvl="0" indent="-285750" algn="l" defTabSz="800100">
                <a:lnSpc>
                  <a:spcPct val="90000"/>
                </a:lnSpc>
                <a:spcBef>
                  <a:spcPct val="0"/>
                </a:spcBef>
                <a:spcAft>
                  <a:spcPct val="35000"/>
                </a:spcAft>
                <a:buFont typeface="Arial" panose="020B0604020202020204" pitchFamily="34" charset="0"/>
                <a:buChar char="•"/>
              </a:pPr>
              <a:r>
                <a:rPr lang="zh-CN" altLang="en-US" sz="2000" b="1" kern="1200" dirty="0" smtClean="0">
                  <a:solidFill>
                    <a:schemeClr val="tx1"/>
                  </a:solidFill>
                  <a:latin typeface="微软雅黑" pitchFamily="34" charset="-122"/>
                  <a:ea typeface="微软雅黑" pitchFamily="34" charset="-122"/>
                </a:rPr>
                <a:t>遵循基本原理</a:t>
              </a:r>
              <a:r>
                <a:rPr lang="zh-CN" altLang="en-US" sz="2000" kern="1200" dirty="0" smtClean="0">
                  <a:solidFill>
                    <a:schemeClr val="tx1"/>
                  </a:solidFill>
                  <a:latin typeface="微软雅黑" pitchFamily="34" charset="-122"/>
                  <a:ea typeface="微软雅黑" pitchFamily="34" charset="-122"/>
                </a:rPr>
                <a:t>，</a:t>
              </a:r>
              <a:r>
                <a:rPr lang="zh-CN" altLang="en-US" sz="2000" b="0" kern="1200" dirty="0" smtClean="0">
                  <a:solidFill>
                    <a:schemeClr val="tx1"/>
                  </a:solidFill>
                  <a:latin typeface="微软雅黑" pitchFamily="34" charset="-122"/>
                  <a:ea typeface="微软雅黑" pitchFamily="34" charset="-122"/>
                </a:rPr>
                <a:t>测试过程遵循软件工程原理，遵循管理学原理。</a:t>
              </a:r>
              <a:endParaRPr lang="zh-CN" altLang="en-US" sz="2000" kern="1200" dirty="0">
                <a:latin typeface="微软雅黑" pitchFamily="34" charset="-122"/>
                <a:ea typeface="微软雅黑" pitchFamily="34" charset="-122"/>
              </a:endParaRPr>
            </a:p>
          </p:txBody>
        </p:sp>
      </p:grpSp>
    </p:spTree>
    <p:extLst>
      <p:ext uri="{BB962C8B-B14F-4D97-AF65-F5344CB8AC3E}">
        <p14:creationId xmlns:p14="http://schemas.microsoft.com/office/powerpoint/2010/main" val="320101148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1444591" y="4653136"/>
            <a:ext cx="8229600" cy="762000"/>
          </a:xfrm>
          <a:prstGeom prst="rect">
            <a:avLst/>
          </a:prstGeom>
          <a:noFill/>
          <a:ln w="9525">
            <a:noFill/>
            <a:miter lim="800000"/>
            <a:headEnd/>
            <a:tailEnd/>
          </a:ln>
        </p:spPr>
        <p:txBody>
          <a:bodyPr anchor="ctr"/>
          <a:lstStyle/>
          <a:p>
            <a:pPr eaLnBrk="0" hangingPunct="0"/>
            <a:endParaRPr lang="zh-CN" altLang="en-US" b="1" dirty="0">
              <a:latin typeface="微软雅黑" pitchFamily="34" charset="-122"/>
              <a:ea typeface="微软雅黑" pitchFamily="34" charset="-122"/>
            </a:endParaRPr>
          </a:p>
        </p:txBody>
      </p:sp>
      <p:sp>
        <p:nvSpPr>
          <p:cNvPr id="66565" name="Rectangle 5"/>
          <p:cNvSpPr>
            <a:spLocks noChangeArrowheads="1"/>
          </p:cNvSpPr>
          <p:nvPr/>
        </p:nvSpPr>
        <p:spPr bwMode="auto">
          <a:xfrm>
            <a:off x="279116" y="1289650"/>
            <a:ext cx="2954655" cy="461665"/>
          </a:xfrm>
          <a:prstGeom prst="rect">
            <a:avLst/>
          </a:prstGeom>
        </p:spPr>
        <p:txBody>
          <a:bodyPr wrap="none">
            <a:spAutoFit/>
          </a:bodyPr>
          <a:lstStyle/>
          <a:p>
            <a:pPr>
              <a:buSzPct val="55000"/>
            </a:pPr>
            <a:r>
              <a:rPr lang="zh-CN" altLang="en-US" sz="2400" b="1" dirty="0" smtClean="0">
                <a:solidFill>
                  <a:srgbClr val="0096D6"/>
                </a:solidFill>
                <a:latin typeface="微软雅黑" pitchFamily="34" charset="-122"/>
                <a:ea typeface="微软雅黑" pitchFamily="34" charset="-122"/>
                <a:cs typeface="HP Simplified" pitchFamily="34" charset="0"/>
              </a:rPr>
              <a:t>软件开发和测试模型</a:t>
            </a:r>
            <a:endParaRPr lang="zh-CN" altLang="zh-CN" sz="2400" b="1" dirty="0">
              <a:solidFill>
                <a:srgbClr val="0096D6"/>
              </a:solidFill>
              <a:latin typeface="微软雅黑" pitchFamily="34" charset="-122"/>
              <a:ea typeface="微软雅黑" pitchFamily="34" charset="-122"/>
              <a:cs typeface="HP Simplified" pitchFamily="34" charset="0"/>
            </a:endParaRPr>
          </a:p>
        </p:txBody>
      </p:sp>
      <p:sp>
        <p:nvSpPr>
          <p:cNvPr id="4" name="Title 1"/>
          <p:cNvSpPr txBox="1">
            <a:spLocks/>
          </p:cNvSpPr>
          <p:nvPr/>
        </p:nvSpPr>
        <p:spPr>
          <a:xfrm>
            <a:off x="1115616" y="3686398"/>
            <a:ext cx="8229600" cy="648072"/>
          </a:xfrm>
          <a:prstGeom prst="rect">
            <a:avLst/>
          </a:prstGeom>
        </p:spPr>
        <p:txBody>
          <a:bodyPr>
            <a:no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marL="0" lvl="1" algn="l" rtl="0">
              <a:spcBef>
                <a:spcPct val="0"/>
              </a:spcBef>
            </a:pPr>
            <a:endParaRPr lang="zh-CN" altLang="en-US" sz="2800" b="1" kern="1200" dirty="0" smtClean="0">
              <a:latin typeface="微软雅黑" pitchFamily="34" charset="-122"/>
              <a:ea typeface="微软雅黑" pitchFamily="34" charset="-122"/>
              <a:cs typeface="HP Simplified" pitchFamily="34" charset="0"/>
            </a:endParaRPr>
          </a:p>
        </p:txBody>
      </p:sp>
      <p:sp>
        <p:nvSpPr>
          <p:cNvPr id="7" name="Subtitle 1"/>
          <p:cNvSpPr>
            <a:spLocks noGrp="1"/>
          </p:cNvSpPr>
          <p:nvPr/>
        </p:nvSpPr>
        <p:spPr bwMode="black">
          <a:xfrm>
            <a:off x="53466" y="230391"/>
            <a:ext cx="5432934" cy="558401"/>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grpSp>
        <p:nvGrpSpPr>
          <p:cNvPr id="69" name="组合 68"/>
          <p:cNvGrpSpPr/>
          <p:nvPr/>
        </p:nvGrpSpPr>
        <p:grpSpPr>
          <a:xfrm>
            <a:off x="236735" y="2034750"/>
            <a:ext cx="8501004" cy="2766620"/>
            <a:chOff x="277678" y="2021102"/>
            <a:chExt cx="8501004" cy="2766620"/>
          </a:xfrm>
        </p:grpSpPr>
        <p:sp>
          <p:nvSpPr>
            <p:cNvPr id="70" name="任意多边形 69"/>
            <p:cNvSpPr/>
            <p:nvPr/>
          </p:nvSpPr>
          <p:spPr>
            <a:xfrm>
              <a:off x="7420274" y="3484236"/>
              <a:ext cx="964031" cy="802627"/>
            </a:xfrm>
            <a:custGeom>
              <a:avLst/>
              <a:gdLst/>
              <a:ahLst/>
              <a:cxnLst/>
              <a:rect l="0" t="0" r="0" b="0"/>
              <a:pathLst>
                <a:path>
                  <a:moveTo>
                    <a:pt x="0" y="0"/>
                  </a:moveTo>
                  <a:lnTo>
                    <a:pt x="0" y="729558"/>
                  </a:lnTo>
                  <a:lnTo>
                    <a:pt x="964031" y="729558"/>
                  </a:lnTo>
                  <a:lnTo>
                    <a:pt x="964031" y="8026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任意多边形 70"/>
            <p:cNvSpPr/>
            <p:nvPr/>
          </p:nvSpPr>
          <p:spPr>
            <a:xfrm>
              <a:off x="7374554" y="3484236"/>
              <a:ext cx="91440" cy="802627"/>
            </a:xfrm>
            <a:custGeom>
              <a:avLst/>
              <a:gdLst/>
              <a:ahLst/>
              <a:cxnLst/>
              <a:rect l="0" t="0" r="0" b="0"/>
              <a:pathLst>
                <a:path>
                  <a:moveTo>
                    <a:pt x="45720" y="0"/>
                  </a:moveTo>
                  <a:lnTo>
                    <a:pt x="45720" y="8026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2" name="任意多边形 71"/>
            <p:cNvSpPr/>
            <p:nvPr/>
          </p:nvSpPr>
          <p:spPr>
            <a:xfrm>
              <a:off x="6456243" y="3484236"/>
              <a:ext cx="964031" cy="802627"/>
            </a:xfrm>
            <a:custGeom>
              <a:avLst/>
              <a:gdLst/>
              <a:ahLst/>
              <a:cxnLst/>
              <a:rect l="0" t="0" r="0" b="0"/>
              <a:pathLst>
                <a:path>
                  <a:moveTo>
                    <a:pt x="964031" y="0"/>
                  </a:moveTo>
                  <a:lnTo>
                    <a:pt x="964031" y="729558"/>
                  </a:lnTo>
                  <a:lnTo>
                    <a:pt x="0" y="729558"/>
                  </a:lnTo>
                  <a:lnTo>
                    <a:pt x="0" y="8026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3" name="任意多边形 72"/>
            <p:cNvSpPr/>
            <p:nvPr/>
          </p:nvSpPr>
          <p:spPr>
            <a:xfrm>
              <a:off x="4907652" y="2521960"/>
              <a:ext cx="2512622" cy="461418"/>
            </a:xfrm>
            <a:custGeom>
              <a:avLst/>
              <a:gdLst/>
              <a:ahLst/>
              <a:cxnLst/>
              <a:rect l="0" t="0" r="0" b="0"/>
              <a:pathLst>
                <a:path>
                  <a:moveTo>
                    <a:pt x="0" y="0"/>
                  </a:moveTo>
                  <a:lnTo>
                    <a:pt x="0" y="388349"/>
                  </a:lnTo>
                  <a:lnTo>
                    <a:pt x="2512622" y="388349"/>
                  </a:lnTo>
                  <a:lnTo>
                    <a:pt x="2512622" y="46141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4" name="任意多边形 73"/>
            <p:cNvSpPr/>
            <p:nvPr/>
          </p:nvSpPr>
          <p:spPr>
            <a:xfrm>
              <a:off x="3082133" y="3484236"/>
              <a:ext cx="1462571" cy="802627"/>
            </a:xfrm>
            <a:custGeom>
              <a:avLst/>
              <a:gdLst/>
              <a:ahLst/>
              <a:cxnLst/>
              <a:rect l="0" t="0" r="0" b="0"/>
              <a:pathLst>
                <a:path>
                  <a:moveTo>
                    <a:pt x="0" y="0"/>
                  </a:moveTo>
                  <a:lnTo>
                    <a:pt x="0" y="729558"/>
                  </a:lnTo>
                  <a:lnTo>
                    <a:pt x="2410078" y="729558"/>
                  </a:lnTo>
                  <a:lnTo>
                    <a:pt x="2410078" y="8026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任意多边形 74"/>
            <p:cNvSpPr/>
            <p:nvPr/>
          </p:nvSpPr>
          <p:spPr>
            <a:xfrm>
              <a:off x="3082133" y="3484236"/>
              <a:ext cx="1446047" cy="802627"/>
            </a:xfrm>
            <a:custGeom>
              <a:avLst/>
              <a:gdLst/>
              <a:ahLst/>
              <a:cxnLst/>
              <a:rect l="0" t="0" r="0" b="0"/>
              <a:pathLst>
                <a:path>
                  <a:moveTo>
                    <a:pt x="0" y="0"/>
                  </a:moveTo>
                  <a:lnTo>
                    <a:pt x="0" y="729558"/>
                  </a:lnTo>
                  <a:lnTo>
                    <a:pt x="1446047" y="729558"/>
                  </a:lnTo>
                  <a:lnTo>
                    <a:pt x="1446047" y="8026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6" name="任意多边形 75"/>
            <p:cNvSpPr/>
            <p:nvPr/>
          </p:nvSpPr>
          <p:spPr>
            <a:xfrm>
              <a:off x="3082133" y="3484236"/>
              <a:ext cx="482015" cy="802627"/>
            </a:xfrm>
            <a:custGeom>
              <a:avLst/>
              <a:gdLst/>
              <a:ahLst/>
              <a:cxnLst/>
              <a:rect l="0" t="0" r="0" b="0"/>
              <a:pathLst>
                <a:path>
                  <a:moveTo>
                    <a:pt x="0" y="0"/>
                  </a:moveTo>
                  <a:lnTo>
                    <a:pt x="0" y="729558"/>
                  </a:lnTo>
                  <a:lnTo>
                    <a:pt x="482015" y="729558"/>
                  </a:lnTo>
                  <a:lnTo>
                    <a:pt x="482015" y="8026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7" name="任意多边形 76"/>
            <p:cNvSpPr/>
            <p:nvPr/>
          </p:nvSpPr>
          <p:spPr>
            <a:xfrm>
              <a:off x="2600117" y="3484236"/>
              <a:ext cx="482015" cy="802627"/>
            </a:xfrm>
            <a:custGeom>
              <a:avLst/>
              <a:gdLst/>
              <a:ahLst/>
              <a:cxnLst/>
              <a:rect l="0" t="0" r="0" b="0"/>
              <a:pathLst>
                <a:path>
                  <a:moveTo>
                    <a:pt x="482015" y="0"/>
                  </a:moveTo>
                  <a:lnTo>
                    <a:pt x="482015" y="729558"/>
                  </a:lnTo>
                  <a:lnTo>
                    <a:pt x="0" y="729558"/>
                  </a:lnTo>
                  <a:lnTo>
                    <a:pt x="0" y="8026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8" name="任意多边形 77"/>
            <p:cNvSpPr/>
            <p:nvPr/>
          </p:nvSpPr>
          <p:spPr>
            <a:xfrm>
              <a:off x="1636086" y="3484236"/>
              <a:ext cx="1446047" cy="802627"/>
            </a:xfrm>
            <a:custGeom>
              <a:avLst/>
              <a:gdLst/>
              <a:ahLst/>
              <a:cxnLst/>
              <a:rect l="0" t="0" r="0" b="0"/>
              <a:pathLst>
                <a:path>
                  <a:moveTo>
                    <a:pt x="1446047" y="0"/>
                  </a:moveTo>
                  <a:lnTo>
                    <a:pt x="1446047" y="729558"/>
                  </a:lnTo>
                  <a:lnTo>
                    <a:pt x="0" y="729558"/>
                  </a:lnTo>
                  <a:lnTo>
                    <a:pt x="0" y="8026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任意多边形 78"/>
            <p:cNvSpPr/>
            <p:nvPr/>
          </p:nvSpPr>
          <p:spPr>
            <a:xfrm>
              <a:off x="672054" y="3484236"/>
              <a:ext cx="2410078" cy="802627"/>
            </a:xfrm>
            <a:custGeom>
              <a:avLst/>
              <a:gdLst/>
              <a:ahLst/>
              <a:cxnLst/>
              <a:rect l="0" t="0" r="0" b="0"/>
              <a:pathLst>
                <a:path>
                  <a:moveTo>
                    <a:pt x="2410078" y="0"/>
                  </a:moveTo>
                  <a:lnTo>
                    <a:pt x="2410078" y="729558"/>
                  </a:lnTo>
                  <a:lnTo>
                    <a:pt x="0" y="729558"/>
                  </a:lnTo>
                  <a:lnTo>
                    <a:pt x="0" y="8026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0" name="任意多边形 79"/>
            <p:cNvSpPr/>
            <p:nvPr/>
          </p:nvSpPr>
          <p:spPr>
            <a:xfrm>
              <a:off x="3082133" y="2521960"/>
              <a:ext cx="1825519" cy="461418"/>
            </a:xfrm>
            <a:custGeom>
              <a:avLst/>
              <a:gdLst/>
              <a:ahLst/>
              <a:cxnLst/>
              <a:rect l="0" t="0" r="0" b="0"/>
              <a:pathLst>
                <a:path>
                  <a:moveTo>
                    <a:pt x="1825519" y="0"/>
                  </a:moveTo>
                  <a:lnTo>
                    <a:pt x="1825519" y="388349"/>
                  </a:lnTo>
                  <a:lnTo>
                    <a:pt x="0" y="388349"/>
                  </a:lnTo>
                  <a:lnTo>
                    <a:pt x="0" y="46141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1" name="圆角矩形 80"/>
            <p:cNvSpPr/>
            <p:nvPr/>
          </p:nvSpPr>
          <p:spPr>
            <a:xfrm>
              <a:off x="3906942" y="2021102"/>
              <a:ext cx="2001421"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sz="2000" b="1" dirty="0" smtClean="0">
                  <a:solidFill>
                    <a:schemeClr val="tx1"/>
                  </a:solidFill>
                  <a:latin typeface="微软雅黑" pitchFamily="34" charset="-122"/>
                  <a:ea typeface="微软雅黑" pitchFamily="34" charset="-122"/>
                </a:rPr>
                <a:t>开发测试模型</a:t>
              </a:r>
              <a:endParaRPr lang="zh-CN" altLang="en-US" sz="2000" b="1" dirty="0">
                <a:solidFill>
                  <a:schemeClr val="tx1"/>
                </a:solidFill>
                <a:latin typeface="微软雅黑" pitchFamily="34" charset="-122"/>
                <a:ea typeface="微软雅黑" pitchFamily="34" charset="-122"/>
              </a:endParaRPr>
            </a:p>
          </p:txBody>
        </p:sp>
        <p:sp>
          <p:nvSpPr>
            <p:cNvPr id="83" name="圆角矩形 82"/>
            <p:cNvSpPr/>
            <p:nvPr/>
          </p:nvSpPr>
          <p:spPr>
            <a:xfrm>
              <a:off x="2054384" y="2983378"/>
              <a:ext cx="2055498"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sz="2000" b="1" dirty="0" smtClean="0">
                  <a:solidFill>
                    <a:schemeClr val="tx1"/>
                  </a:solidFill>
                  <a:latin typeface="微软雅黑" pitchFamily="34" charset="-122"/>
                  <a:ea typeface="微软雅黑" pitchFamily="34" charset="-122"/>
                </a:rPr>
                <a:t>开发模型</a:t>
              </a:r>
              <a:endParaRPr lang="zh-CN" altLang="en-US" sz="2000" b="1" dirty="0">
                <a:solidFill>
                  <a:schemeClr val="tx1"/>
                </a:solidFill>
                <a:latin typeface="微软雅黑" pitchFamily="34" charset="-122"/>
                <a:ea typeface="微软雅黑" pitchFamily="34" charset="-122"/>
              </a:endParaRPr>
            </a:p>
          </p:txBody>
        </p:sp>
        <p:sp>
          <p:nvSpPr>
            <p:cNvPr id="85" name="圆角矩形 84"/>
            <p:cNvSpPr/>
            <p:nvPr/>
          </p:nvSpPr>
          <p:spPr>
            <a:xfrm>
              <a:off x="277678" y="4286864"/>
              <a:ext cx="788753"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sz="2000" b="1" dirty="0" smtClean="0">
                  <a:solidFill>
                    <a:schemeClr val="tx1"/>
                  </a:solidFill>
                  <a:latin typeface="微软雅黑" pitchFamily="34" charset="-122"/>
                  <a:ea typeface="微软雅黑" pitchFamily="34" charset="-122"/>
                </a:rPr>
                <a:t>瀑布</a:t>
              </a:r>
              <a:endParaRPr lang="zh-CN" altLang="en-US" sz="2000" b="1" dirty="0">
                <a:solidFill>
                  <a:schemeClr val="tx1"/>
                </a:solidFill>
                <a:latin typeface="微软雅黑" pitchFamily="34" charset="-122"/>
                <a:ea typeface="微软雅黑" pitchFamily="34" charset="-122"/>
              </a:endParaRPr>
            </a:p>
          </p:txBody>
        </p:sp>
        <p:sp>
          <p:nvSpPr>
            <p:cNvPr id="87" name="圆角矩形 86"/>
            <p:cNvSpPr/>
            <p:nvPr/>
          </p:nvSpPr>
          <p:spPr>
            <a:xfrm>
              <a:off x="1241709" y="4286864"/>
              <a:ext cx="788753"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sz="2000" b="1" dirty="0" smtClean="0">
                  <a:solidFill>
                    <a:schemeClr val="tx1"/>
                  </a:solidFill>
                  <a:latin typeface="微软雅黑" pitchFamily="34" charset="-122"/>
                  <a:ea typeface="微软雅黑" pitchFamily="34" charset="-122"/>
                </a:rPr>
                <a:t>增量</a:t>
              </a:r>
              <a:endParaRPr lang="zh-CN" altLang="en-US" sz="2000" b="1" dirty="0">
                <a:solidFill>
                  <a:schemeClr val="tx1"/>
                </a:solidFill>
                <a:latin typeface="微软雅黑" pitchFamily="34" charset="-122"/>
                <a:ea typeface="微软雅黑" pitchFamily="34" charset="-122"/>
              </a:endParaRPr>
            </a:p>
          </p:txBody>
        </p:sp>
        <p:sp>
          <p:nvSpPr>
            <p:cNvPr id="89" name="圆角矩形 88"/>
            <p:cNvSpPr/>
            <p:nvPr/>
          </p:nvSpPr>
          <p:spPr>
            <a:xfrm>
              <a:off x="2205740" y="4286864"/>
              <a:ext cx="788753"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sz="2000" b="1" dirty="0" smtClean="0">
                  <a:solidFill>
                    <a:schemeClr val="tx1"/>
                  </a:solidFill>
                  <a:latin typeface="微软雅黑" pitchFamily="34" charset="-122"/>
                  <a:ea typeface="微软雅黑" pitchFamily="34" charset="-122"/>
                </a:rPr>
                <a:t>迭代</a:t>
              </a:r>
              <a:endParaRPr lang="zh-CN" altLang="en-US" sz="2000" b="1" dirty="0">
                <a:solidFill>
                  <a:schemeClr val="tx1"/>
                </a:solidFill>
                <a:latin typeface="微软雅黑" pitchFamily="34" charset="-122"/>
                <a:ea typeface="微软雅黑" pitchFamily="34" charset="-122"/>
              </a:endParaRPr>
            </a:p>
          </p:txBody>
        </p:sp>
        <p:sp>
          <p:nvSpPr>
            <p:cNvPr id="91" name="圆角矩形 90"/>
            <p:cNvSpPr/>
            <p:nvPr/>
          </p:nvSpPr>
          <p:spPr>
            <a:xfrm>
              <a:off x="3169772" y="4286864"/>
              <a:ext cx="788753"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sz="2000" b="1" dirty="0" smtClean="0">
                  <a:solidFill>
                    <a:schemeClr val="tx1"/>
                  </a:solidFill>
                  <a:latin typeface="微软雅黑" pitchFamily="34" charset="-122"/>
                  <a:ea typeface="微软雅黑" pitchFamily="34" charset="-122"/>
                </a:rPr>
                <a:t>原型</a:t>
              </a:r>
              <a:endParaRPr lang="zh-CN" altLang="en-US" sz="2000" b="1" dirty="0">
                <a:solidFill>
                  <a:schemeClr val="tx1"/>
                </a:solidFill>
                <a:latin typeface="微软雅黑" pitchFamily="34" charset="-122"/>
                <a:ea typeface="微软雅黑" pitchFamily="34" charset="-122"/>
              </a:endParaRPr>
            </a:p>
          </p:txBody>
        </p:sp>
        <p:sp>
          <p:nvSpPr>
            <p:cNvPr id="93" name="圆角矩形 92"/>
            <p:cNvSpPr/>
            <p:nvPr/>
          </p:nvSpPr>
          <p:spPr>
            <a:xfrm>
              <a:off x="4133803" y="4286864"/>
              <a:ext cx="788753"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sz="2000" b="1" dirty="0" smtClean="0">
                  <a:solidFill>
                    <a:schemeClr val="tx1"/>
                  </a:solidFill>
                  <a:latin typeface="微软雅黑" pitchFamily="34" charset="-122"/>
                  <a:ea typeface="微软雅黑" pitchFamily="34" charset="-122"/>
                </a:rPr>
                <a:t>敏捷</a:t>
              </a:r>
              <a:endParaRPr lang="zh-CN" altLang="en-US" sz="2000" b="1" dirty="0">
                <a:solidFill>
                  <a:schemeClr val="tx1"/>
                </a:solidFill>
                <a:latin typeface="微软雅黑" pitchFamily="34" charset="-122"/>
                <a:ea typeface="微软雅黑" pitchFamily="34" charset="-122"/>
              </a:endParaRPr>
            </a:p>
          </p:txBody>
        </p:sp>
        <p:sp>
          <p:nvSpPr>
            <p:cNvPr id="97" name="圆角矩形 96"/>
            <p:cNvSpPr/>
            <p:nvPr/>
          </p:nvSpPr>
          <p:spPr>
            <a:xfrm>
              <a:off x="6506520" y="2983378"/>
              <a:ext cx="1827509"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sz="2000" b="1" dirty="0" smtClean="0">
                  <a:solidFill>
                    <a:schemeClr val="tx1"/>
                  </a:solidFill>
                  <a:latin typeface="微软雅黑" pitchFamily="34" charset="-122"/>
                  <a:ea typeface="微软雅黑" pitchFamily="34" charset="-122"/>
                </a:rPr>
                <a:t>测试模型</a:t>
              </a:r>
              <a:endParaRPr lang="zh-CN" altLang="en-US" sz="2000" b="1" dirty="0">
                <a:solidFill>
                  <a:schemeClr val="tx1"/>
                </a:solidFill>
                <a:latin typeface="微软雅黑" pitchFamily="34" charset="-122"/>
                <a:ea typeface="微软雅黑" pitchFamily="34" charset="-122"/>
              </a:endParaRPr>
            </a:p>
          </p:txBody>
        </p:sp>
        <p:sp>
          <p:nvSpPr>
            <p:cNvPr id="99" name="圆角矩形 98"/>
            <p:cNvSpPr/>
            <p:nvPr/>
          </p:nvSpPr>
          <p:spPr>
            <a:xfrm>
              <a:off x="6061866" y="4286864"/>
              <a:ext cx="788753"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altLang="zh-CN" sz="2000" b="1" dirty="0" smtClean="0">
                  <a:solidFill>
                    <a:schemeClr val="tx1"/>
                  </a:solidFill>
                  <a:latin typeface="微软雅黑" pitchFamily="34" charset="-122"/>
                  <a:ea typeface="微软雅黑" pitchFamily="34" charset="-122"/>
                </a:rPr>
                <a:t>V</a:t>
              </a:r>
              <a:endParaRPr lang="zh-CN" altLang="en-US" sz="2000" b="1" dirty="0">
                <a:solidFill>
                  <a:schemeClr val="tx1"/>
                </a:solidFill>
                <a:latin typeface="微软雅黑" pitchFamily="34" charset="-122"/>
                <a:ea typeface="微软雅黑" pitchFamily="34" charset="-122"/>
              </a:endParaRPr>
            </a:p>
          </p:txBody>
        </p:sp>
        <p:sp>
          <p:nvSpPr>
            <p:cNvPr id="101" name="圆角矩形 100"/>
            <p:cNvSpPr/>
            <p:nvPr/>
          </p:nvSpPr>
          <p:spPr>
            <a:xfrm>
              <a:off x="7025898" y="4286864"/>
              <a:ext cx="788753"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altLang="zh-CN" sz="2000" b="1" dirty="0" smtClean="0">
                  <a:solidFill>
                    <a:schemeClr val="tx1"/>
                  </a:solidFill>
                  <a:latin typeface="微软雅黑" pitchFamily="34" charset="-122"/>
                  <a:ea typeface="微软雅黑" pitchFamily="34" charset="-122"/>
                </a:rPr>
                <a:t>W</a:t>
              </a:r>
              <a:endParaRPr lang="zh-CN" altLang="en-US" sz="2000" b="1" dirty="0">
                <a:solidFill>
                  <a:schemeClr val="tx1"/>
                </a:solidFill>
                <a:latin typeface="微软雅黑" pitchFamily="34" charset="-122"/>
                <a:ea typeface="微软雅黑" pitchFamily="34" charset="-122"/>
              </a:endParaRPr>
            </a:p>
          </p:txBody>
        </p:sp>
        <p:sp>
          <p:nvSpPr>
            <p:cNvPr id="103" name="圆角矩形 102"/>
            <p:cNvSpPr/>
            <p:nvPr/>
          </p:nvSpPr>
          <p:spPr>
            <a:xfrm>
              <a:off x="7989929" y="4286864"/>
              <a:ext cx="788753"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altLang="zh-CN" sz="2000" b="1" dirty="0" smtClean="0">
                  <a:solidFill>
                    <a:schemeClr val="tx1"/>
                  </a:solidFill>
                  <a:latin typeface="微软雅黑" pitchFamily="34" charset="-122"/>
                  <a:ea typeface="微软雅黑" pitchFamily="34" charset="-122"/>
                </a:rPr>
                <a:t>H</a:t>
              </a:r>
              <a:endParaRPr lang="zh-CN" altLang="en-US" sz="2000" b="1" dirty="0">
                <a:solidFill>
                  <a:schemeClr val="tx1"/>
                </a:solidFill>
                <a:latin typeface="微软雅黑" pitchFamily="34" charset="-122"/>
                <a:ea typeface="微软雅黑" pitchFamily="34" charset="-122"/>
              </a:endParaRPr>
            </a:p>
          </p:txBody>
        </p:sp>
      </p:grpSp>
      <p:sp>
        <p:nvSpPr>
          <p:cNvPr id="68" name="矩形 67"/>
          <p:cNvSpPr/>
          <p:nvPr/>
        </p:nvSpPr>
        <p:spPr>
          <a:xfrm>
            <a:off x="693808" y="5428014"/>
            <a:ext cx="7740508" cy="400110"/>
          </a:xfrm>
          <a:prstGeom prst="rect">
            <a:avLst/>
          </a:prstGeom>
        </p:spPr>
        <p:txBody>
          <a:bodyPr wrap="square">
            <a:spAutoFit/>
          </a:bodyPr>
          <a:lstStyle/>
          <a:p>
            <a:pPr algn="ctr" defTabSz="430213">
              <a:spcAft>
                <a:spcPts val="400"/>
              </a:spcAft>
              <a:buSzPct val="100000"/>
            </a:pPr>
            <a:r>
              <a:rPr lang="zh-CN" altLang="en-US" sz="2000" b="1" dirty="0" smtClean="0">
                <a:latin typeface="微软雅黑" pitchFamily="34" charset="-122"/>
                <a:ea typeface="微软雅黑" pitchFamily="34" charset="-122"/>
                <a:cs typeface="HP Simplified" pitchFamily="34" charset="0"/>
              </a:rPr>
              <a:t>测试活动与开发活动息息相关！</a:t>
            </a:r>
            <a:endParaRPr lang="en-US" altLang="zh-CN" sz="2000" b="1" dirty="0" smtClean="0">
              <a:latin typeface="微软雅黑" pitchFamily="34" charset="-122"/>
              <a:ea typeface="微软雅黑" pitchFamily="34" charset="-122"/>
              <a:cs typeface="HP Simplified" pitchFamily="34" charset="0"/>
            </a:endParaRPr>
          </a:p>
        </p:txBody>
      </p:sp>
      <p:sp>
        <p:nvSpPr>
          <p:cNvPr id="107" name="圆角矩形 106"/>
          <p:cNvSpPr/>
          <p:nvPr/>
        </p:nvSpPr>
        <p:spPr>
          <a:xfrm>
            <a:off x="5055469" y="4316432"/>
            <a:ext cx="788753" cy="5008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b="1" dirty="0" smtClean="0">
                <a:solidFill>
                  <a:schemeClr val="tx1"/>
                </a:solidFill>
                <a:latin typeface="微软雅黑" pitchFamily="34" charset="-122"/>
                <a:ea typeface="微软雅黑" pitchFamily="34" charset="-122"/>
              </a:rPr>
              <a:t>螺旋</a:t>
            </a:r>
            <a:endParaRPr lang="zh-CN" altLang="en-US"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05087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Placeholder 6"/>
          <p:cNvSpPr>
            <a:spLocks noGrp="1" noChangeArrowheads="1"/>
          </p:cNvSpPr>
          <p:nvPr>
            <p:ph idx="4294967295"/>
          </p:nvPr>
        </p:nvSpPr>
        <p:spPr>
          <a:xfrm>
            <a:off x="0" y="1584325"/>
            <a:ext cx="5227093" cy="75413"/>
          </a:xfrm>
        </p:spPr>
        <p:txBody>
          <a:bodyPr/>
          <a:lstStyle/>
          <a:p>
            <a:pPr algn="l" eaLnBrk="1" hangingPunct="1"/>
            <a:r>
              <a:rPr lang="zh-CN" altLang="en-US" sz="2000" b="0" dirty="0" smtClean="0">
                <a:latin typeface="微软雅黑" panose="020B0503020204020204" pitchFamily="34" charset="-122"/>
                <a:ea typeface="微软雅黑" panose="020B0503020204020204" pitchFamily="34" charset="-122"/>
              </a:rPr>
              <a:t>瀑布模型（</a:t>
            </a:r>
            <a:r>
              <a:rPr lang="en-US" altLang="en-US" sz="2000" b="0" dirty="0" smtClean="0">
                <a:latin typeface="微软雅黑" panose="020B0503020204020204" pitchFamily="34" charset="-122"/>
                <a:ea typeface="微软雅黑" panose="020B0503020204020204" pitchFamily="34" charset="-122"/>
              </a:rPr>
              <a:t>Waterfall Model</a:t>
            </a:r>
            <a:r>
              <a:rPr lang="zh-CN" altLang="en-US" sz="2000" b="0" dirty="0" smtClean="0">
                <a:latin typeface="微软雅黑" panose="020B0503020204020204" pitchFamily="34" charset="-122"/>
                <a:ea typeface="微软雅黑" panose="020B0503020204020204" pitchFamily="34" charset="-122"/>
              </a:rPr>
              <a:t>）</a:t>
            </a:r>
            <a:endParaRPr lang="en-US" altLang="en-US" sz="2000" b="0" dirty="0" smtClean="0">
              <a:latin typeface="微软雅黑" panose="020B0503020204020204" pitchFamily="34" charset="-122"/>
              <a:ea typeface="微软雅黑" panose="020B0503020204020204" pitchFamily="34" charset="-122"/>
            </a:endParaRPr>
          </a:p>
        </p:txBody>
      </p:sp>
      <p:sp>
        <p:nvSpPr>
          <p:cNvPr id="9220"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开发</a:t>
            </a:r>
            <a:r>
              <a:rPr lang="zh-CN" altLang="en-US" sz="2400" dirty="0" smtClean="0">
                <a:solidFill>
                  <a:srgbClr val="0096D6"/>
                </a:solidFill>
                <a:latin typeface="微软雅黑" panose="020B0503020204020204" pitchFamily="34" charset="-122"/>
                <a:ea typeface="微软雅黑" panose="020B0503020204020204" pitchFamily="34" charset="-122"/>
              </a:rPr>
              <a:t>模式与软件测试流程</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9221" name="Rectangle 1"/>
          <p:cNvSpPr>
            <a:spLocks noChangeArrowheads="1"/>
          </p:cNvSpPr>
          <p:nvPr/>
        </p:nvSpPr>
        <p:spPr bwMode="auto">
          <a:xfrm>
            <a:off x="1796831" y="6377207"/>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ts val="400"/>
              </a:spcAft>
              <a:buSzPct val="100000"/>
              <a:buFont typeface="Arial" panose="020B0604020202020204" pitchFamily="34" charset="0"/>
              <a:defRPr b="1">
                <a:solidFill>
                  <a:schemeClr val="tx2"/>
                </a:solidFill>
                <a:latin typeface="HP Simplified" pitchFamily="34" charset="0"/>
                <a:ea typeface="HP Simplified" pitchFamily="34" charset="0"/>
                <a:cs typeface="HP Simplified" pitchFamily="34" charset="0"/>
                <a:sym typeface="HP Simplified" pitchFamily="34" charset="0"/>
              </a:defRPr>
            </a:lvl1pPr>
            <a:lvl2pPr marL="742950" indent="-285750" defTabSz="430213">
              <a:spcAft>
                <a:spcPts val="400"/>
              </a:spcAft>
              <a:buSzPct val="100000"/>
              <a:buFont typeface="Lucida Grande" charset="0"/>
              <a:defRPr sz="1600">
                <a:solidFill>
                  <a:srgbClr val="000000"/>
                </a:solidFill>
                <a:latin typeface="HP Simplified" pitchFamily="34" charset="0"/>
                <a:ea typeface="HP Simplified" pitchFamily="34" charset="0"/>
                <a:cs typeface="HP Simplified" pitchFamily="34" charset="0"/>
                <a:sym typeface="HP Simplified" pitchFamily="34" charset="0"/>
              </a:defRPr>
            </a:lvl2pPr>
            <a:lvl3pPr marL="1143000" indent="-228600">
              <a:spcAft>
                <a:spcPts val="400"/>
              </a:spcAft>
              <a:buSzPct val="10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3pPr>
            <a:lvl4pPr marL="16002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4pPr>
            <a:lvl5pPr marL="20574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5pPr>
            <a:lvl6pPr marL="25146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6pPr>
            <a:lvl7pPr marL="29718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7pPr>
            <a:lvl8pPr marL="34290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8pPr>
            <a:lvl9pPr marL="38862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9pPr>
          </a:lstStyle>
          <a:p>
            <a:pPr eaLnBrk="1" hangingPunct="1">
              <a:spcAft>
                <a:spcPct val="0"/>
              </a:spcAft>
              <a:buSzTx/>
            </a:pPr>
            <a:r>
              <a:rPr lang="zh-CN" altLang="en-US" sz="1600" b="0" dirty="0" smtClean="0">
                <a:solidFill>
                  <a:schemeClr val="tx1"/>
                </a:solidFill>
                <a:latin typeface="微软雅黑" panose="020B0503020204020204" pitchFamily="34" charset="-122"/>
                <a:ea typeface="微软雅黑" panose="020B0503020204020204" pitchFamily="34" charset="-122"/>
              </a:rPr>
              <a:t>瀑布模型流程图</a:t>
            </a:r>
            <a:endParaRPr lang="en-US" altLang="zh-CN" sz="1600" b="0" dirty="0">
              <a:solidFill>
                <a:schemeClr val="tx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469570" y="2047875"/>
            <a:ext cx="2012292" cy="4156983"/>
            <a:chOff x="1142998" y="2069646"/>
            <a:chExt cx="1874046" cy="4086118"/>
          </a:xfrm>
        </p:grpSpPr>
        <p:sp>
          <p:nvSpPr>
            <p:cNvPr id="3" name="矩形 2"/>
            <p:cNvSpPr/>
            <p:nvPr/>
          </p:nvSpPr>
          <p:spPr bwMode="auto">
            <a:xfrm>
              <a:off x="1447800" y="2069646"/>
              <a:ext cx="1186543" cy="413657"/>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软件计划</a:t>
              </a:r>
            </a:p>
          </p:txBody>
        </p:sp>
        <p:sp>
          <p:nvSpPr>
            <p:cNvPr id="9" name="矩形 8"/>
            <p:cNvSpPr/>
            <p:nvPr/>
          </p:nvSpPr>
          <p:spPr bwMode="auto">
            <a:xfrm>
              <a:off x="1142998" y="2804771"/>
              <a:ext cx="1796143" cy="413657"/>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需求分析和定义</a:t>
              </a:r>
            </a:p>
          </p:txBody>
        </p:sp>
        <p:sp>
          <p:nvSpPr>
            <p:cNvPr id="11" name="矩形 10"/>
            <p:cNvSpPr/>
            <p:nvPr/>
          </p:nvSpPr>
          <p:spPr bwMode="auto">
            <a:xfrm>
              <a:off x="1447799" y="3539105"/>
              <a:ext cx="1186543" cy="413657"/>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软件设计</a:t>
              </a:r>
            </a:p>
          </p:txBody>
        </p:sp>
        <p:sp>
          <p:nvSpPr>
            <p:cNvPr id="12" name="矩形 11"/>
            <p:cNvSpPr/>
            <p:nvPr/>
          </p:nvSpPr>
          <p:spPr bwMode="auto">
            <a:xfrm>
              <a:off x="1447797" y="4273439"/>
              <a:ext cx="1186543" cy="413657"/>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软件实现</a:t>
              </a:r>
            </a:p>
          </p:txBody>
        </p:sp>
        <p:sp>
          <p:nvSpPr>
            <p:cNvPr id="13" name="矩形 12"/>
            <p:cNvSpPr/>
            <p:nvPr/>
          </p:nvSpPr>
          <p:spPr bwMode="auto">
            <a:xfrm>
              <a:off x="1447796" y="5007773"/>
              <a:ext cx="1186543" cy="413657"/>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软件测试</a:t>
              </a:r>
            </a:p>
          </p:txBody>
        </p:sp>
        <p:sp>
          <p:nvSpPr>
            <p:cNvPr id="14" name="矩形 13"/>
            <p:cNvSpPr/>
            <p:nvPr/>
          </p:nvSpPr>
          <p:spPr bwMode="auto">
            <a:xfrm>
              <a:off x="1220901" y="5742107"/>
              <a:ext cx="1796143" cy="413657"/>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软件运行和维护</a:t>
              </a:r>
            </a:p>
          </p:txBody>
        </p:sp>
        <p:cxnSp>
          <p:nvCxnSpPr>
            <p:cNvPr id="6" name="直接箭头连接符 5"/>
            <p:cNvCxnSpPr>
              <a:stCxn id="3" idx="2"/>
              <a:endCxn id="9" idx="0"/>
            </p:cNvCxnSpPr>
            <p:nvPr/>
          </p:nvCxnSpPr>
          <p:spPr bwMode="auto">
            <a:xfrm flipH="1">
              <a:off x="2041070" y="2483303"/>
              <a:ext cx="2" cy="321468"/>
            </a:xfrm>
            <a:prstGeom prst="straightConnector1">
              <a:avLst/>
            </a:prstGeom>
            <a:ln>
              <a:headEnd type="none" w="med" len="med"/>
              <a:tailEnd type="triangle"/>
            </a:ln>
            <a:extLst/>
          </p:spPr>
          <p:style>
            <a:lnRef idx="1">
              <a:schemeClr val="accent5"/>
            </a:lnRef>
            <a:fillRef idx="2">
              <a:schemeClr val="accent5"/>
            </a:fillRef>
            <a:effectRef idx="1">
              <a:schemeClr val="accent5"/>
            </a:effectRef>
            <a:fontRef idx="minor">
              <a:schemeClr val="dk1"/>
            </a:fontRef>
          </p:style>
        </p:cxnSp>
        <p:cxnSp>
          <p:nvCxnSpPr>
            <p:cNvPr id="10" name="直接箭头连接符 9"/>
            <p:cNvCxnSpPr>
              <a:stCxn id="9" idx="2"/>
              <a:endCxn id="11" idx="0"/>
            </p:cNvCxnSpPr>
            <p:nvPr/>
          </p:nvCxnSpPr>
          <p:spPr bwMode="auto">
            <a:xfrm>
              <a:off x="2041070" y="3218428"/>
              <a:ext cx="1" cy="320677"/>
            </a:xfrm>
            <a:prstGeom prst="straightConnector1">
              <a:avLst/>
            </a:prstGeom>
            <a:ln>
              <a:headEnd type="none" w="med" len="med"/>
              <a:tailEnd type="triangle"/>
            </a:ln>
            <a:extLst/>
          </p:spPr>
          <p:style>
            <a:lnRef idx="1">
              <a:schemeClr val="accent5"/>
            </a:lnRef>
            <a:fillRef idx="2">
              <a:schemeClr val="accent5"/>
            </a:fillRef>
            <a:effectRef idx="1">
              <a:schemeClr val="accent5"/>
            </a:effectRef>
            <a:fontRef idx="minor">
              <a:schemeClr val="dk1"/>
            </a:fontRef>
          </p:style>
        </p:cxnSp>
        <p:cxnSp>
          <p:nvCxnSpPr>
            <p:cNvPr id="16" name="直接箭头连接符 15"/>
            <p:cNvCxnSpPr>
              <a:stCxn id="11" idx="2"/>
              <a:endCxn id="12" idx="0"/>
            </p:cNvCxnSpPr>
            <p:nvPr/>
          </p:nvCxnSpPr>
          <p:spPr bwMode="auto">
            <a:xfrm flipH="1">
              <a:off x="2041069" y="3952762"/>
              <a:ext cx="2" cy="320677"/>
            </a:xfrm>
            <a:prstGeom prst="straightConnector1">
              <a:avLst/>
            </a:prstGeom>
            <a:ln>
              <a:headEnd type="none" w="med" len="med"/>
              <a:tailEnd type="triangle"/>
            </a:ln>
            <a:extLst/>
          </p:spPr>
          <p:style>
            <a:lnRef idx="1">
              <a:schemeClr val="accent5"/>
            </a:lnRef>
            <a:fillRef idx="2">
              <a:schemeClr val="accent5"/>
            </a:fillRef>
            <a:effectRef idx="1">
              <a:schemeClr val="accent5"/>
            </a:effectRef>
            <a:fontRef idx="minor">
              <a:schemeClr val="dk1"/>
            </a:fontRef>
          </p:style>
        </p:cxnSp>
        <p:cxnSp>
          <p:nvCxnSpPr>
            <p:cNvPr id="19" name="直接箭头连接符 18"/>
            <p:cNvCxnSpPr>
              <a:stCxn id="12" idx="2"/>
              <a:endCxn id="13" idx="0"/>
            </p:cNvCxnSpPr>
            <p:nvPr/>
          </p:nvCxnSpPr>
          <p:spPr bwMode="auto">
            <a:xfrm flipH="1">
              <a:off x="2041068" y="4687096"/>
              <a:ext cx="1" cy="320677"/>
            </a:xfrm>
            <a:prstGeom prst="straightConnector1">
              <a:avLst/>
            </a:prstGeom>
            <a:ln>
              <a:headEnd type="none" w="med" len="med"/>
              <a:tailEnd type="triangle"/>
            </a:ln>
            <a:extLst/>
          </p:spPr>
          <p:style>
            <a:lnRef idx="1">
              <a:schemeClr val="accent5"/>
            </a:lnRef>
            <a:fillRef idx="2">
              <a:schemeClr val="accent5"/>
            </a:fillRef>
            <a:effectRef idx="1">
              <a:schemeClr val="accent5"/>
            </a:effectRef>
            <a:fontRef idx="minor">
              <a:schemeClr val="dk1"/>
            </a:fontRef>
          </p:style>
        </p:cxnSp>
        <p:cxnSp>
          <p:nvCxnSpPr>
            <p:cNvPr id="21" name="直接箭头连接符 20"/>
            <p:cNvCxnSpPr>
              <a:stCxn id="13" idx="2"/>
            </p:cNvCxnSpPr>
            <p:nvPr/>
          </p:nvCxnSpPr>
          <p:spPr bwMode="auto">
            <a:xfrm flipH="1">
              <a:off x="2041067" y="5421430"/>
              <a:ext cx="1" cy="320677"/>
            </a:xfrm>
            <a:prstGeom prst="straightConnector1">
              <a:avLst/>
            </a:prstGeom>
            <a:ln>
              <a:headEnd type="none" w="med" len="med"/>
              <a:tailEnd type="triangle"/>
            </a:ln>
            <a:extLst/>
          </p:spPr>
          <p:style>
            <a:lnRef idx="1">
              <a:schemeClr val="accent5"/>
            </a:lnRef>
            <a:fillRef idx="2">
              <a:schemeClr val="accent5"/>
            </a:fillRef>
            <a:effectRef idx="1">
              <a:schemeClr val="accent5"/>
            </a:effectRef>
            <a:fontRef idx="minor">
              <a:schemeClr val="dk1"/>
            </a:fontRef>
          </p:style>
        </p:cxnSp>
      </p:grpSp>
      <p:sp>
        <p:nvSpPr>
          <p:cNvPr id="29" name="Rectangle 1"/>
          <p:cNvSpPr>
            <a:spLocks noChangeArrowheads="1"/>
          </p:cNvSpPr>
          <p:nvPr/>
        </p:nvSpPr>
        <p:spPr bwMode="auto">
          <a:xfrm>
            <a:off x="5652457" y="6387368"/>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ts val="400"/>
              </a:spcAft>
              <a:buSzPct val="100000"/>
              <a:buFont typeface="Arial" panose="020B0604020202020204" pitchFamily="34" charset="0"/>
              <a:defRPr b="1">
                <a:solidFill>
                  <a:schemeClr val="tx2"/>
                </a:solidFill>
                <a:latin typeface="HP Simplified" pitchFamily="34" charset="0"/>
                <a:ea typeface="HP Simplified" pitchFamily="34" charset="0"/>
                <a:cs typeface="HP Simplified" pitchFamily="34" charset="0"/>
                <a:sym typeface="HP Simplified" pitchFamily="34" charset="0"/>
              </a:defRPr>
            </a:lvl1pPr>
            <a:lvl2pPr marL="742950" indent="-285750" defTabSz="430213">
              <a:spcAft>
                <a:spcPts val="400"/>
              </a:spcAft>
              <a:buSzPct val="100000"/>
              <a:buFont typeface="Lucida Grande" charset="0"/>
              <a:defRPr sz="1600">
                <a:solidFill>
                  <a:srgbClr val="000000"/>
                </a:solidFill>
                <a:latin typeface="HP Simplified" pitchFamily="34" charset="0"/>
                <a:ea typeface="HP Simplified" pitchFamily="34" charset="0"/>
                <a:cs typeface="HP Simplified" pitchFamily="34" charset="0"/>
                <a:sym typeface="HP Simplified" pitchFamily="34" charset="0"/>
              </a:defRPr>
            </a:lvl2pPr>
            <a:lvl3pPr marL="1143000" indent="-228600">
              <a:spcAft>
                <a:spcPts val="400"/>
              </a:spcAft>
              <a:buSzPct val="10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3pPr>
            <a:lvl4pPr marL="16002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4pPr>
            <a:lvl5pPr marL="20574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5pPr>
            <a:lvl6pPr marL="25146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6pPr>
            <a:lvl7pPr marL="29718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7pPr>
            <a:lvl8pPr marL="34290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8pPr>
            <a:lvl9pPr marL="38862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9pPr>
          </a:lstStyle>
          <a:p>
            <a:pPr eaLnBrk="1" hangingPunct="1">
              <a:spcAft>
                <a:spcPct val="0"/>
              </a:spcAft>
              <a:buSzTx/>
            </a:pPr>
            <a:r>
              <a:rPr lang="zh-CN" altLang="en-US" sz="1600" b="0" dirty="0" smtClean="0">
                <a:solidFill>
                  <a:schemeClr val="tx1"/>
                </a:solidFill>
                <a:latin typeface="微软雅黑" panose="020B0503020204020204" pitchFamily="34" charset="-122"/>
                <a:ea typeface="微软雅黑" panose="020B0503020204020204" pitchFamily="34" charset="-122"/>
              </a:rPr>
              <a:t>瀑布模型测试流程图</a:t>
            </a:r>
            <a:endParaRPr lang="en-US" altLang="zh-CN" sz="1600" b="0" dirty="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5652457" y="1852732"/>
            <a:ext cx="1928642" cy="420831"/>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测试项目确认</a:t>
            </a:r>
          </a:p>
        </p:txBody>
      </p:sp>
      <p:sp>
        <p:nvSpPr>
          <p:cNvPr id="33" name="矩形 32"/>
          <p:cNvSpPr/>
          <p:nvPr/>
        </p:nvSpPr>
        <p:spPr bwMode="auto">
          <a:xfrm>
            <a:off x="5979743" y="2599802"/>
            <a:ext cx="1274073" cy="420831"/>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lang="zh-CN" altLang="en-US" dirty="0" smtClean="0">
                <a:solidFill>
                  <a:schemeClr val="tx1"/>
                </a:solidFill>
                <a:latin typeface="Arial" pitchFamily="34" charset="0"/>
                <a:ea typeface="微软雅黑" panose="020B0503020204020204" pitchFamily="34" charset="-122"/>
              </a:rPr>
              <a:t>测试策略</a:t>
            </a:r>
            <a:endPar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endParaRPr>
          </a:p>
        </p:txBody>
      </p:sp>
      <p:sp>
        <p:nvSpPr>
          <p:cNvPr id="34" name="矩形 33"/>
          <p:cNvSpPr/>
          <p:nvPr/>
        </p:nvSpPr>
        <p:spPr bwMode="auto">
          <a:xfrm>
            <a:off x="5979715" y="3438049"/>
            <a:ext cx="1274073" cy="420831"/>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lang="zh-CN" altLang="en-US" dirty="0" smtClean="0">
                <a:solidFill>
                  <a:schemeClr val="tx1"/>
                </a:solidFill>
                <a:latin typeface="Arial" pitchFamily="34" charset="0"/>
                <a:ea typeface="微软雅黑" panose="020B0503020204020204" pitchFamily="34" charset="-122"/>
              </a:rPr>
              <a:t>测试执行</a:t>
            </a:r>
            <a:endPar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endParaRPr>
          </a:p>
        </p:txBody>
      </p:sp>
      <p:sp>
        <p:nvSpPr>
          <p:cNvPr id="35" name="矩形 34"/>
          <p:cNvSpPr/>
          <p:nvPr/>
        </p:nvSpPr>
        <p:spPr bwMode="auto">
          <a:xfrm>
            <a:off x="5638689" y="4235166"/>
            <a:ext cx="1966833" cy="420831"/>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问题修正与跟踪</a:t>
            </a:r>
          </a:p>
        </p:txBody>
      </p:sp>
      <p:sp>
        <p:nvSpPr>
          <p:cNvPr id="36" name="矩形 35"/>
          <p:cNvSpPr/>
          <p:nvPr/>
        </p:nvSpPr>
        <p:spPr bwMode="auto">
          <a:xfrm>
            <a:off x="6014787" y="5032283"/>
            <a:ext cx="1203927" cy="420831"/>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测试关闭</a:t>
            </a:r>
          </a:p>
        </p:txBody>
      </p:sp>
      <p:cxnSp>
        <p:nvCxnSpPr>
          <p:cNvPr id="38" name="直接箭头连接符 37"/>
          <p:cNvCxnSpPr>
            <a:stCxn id="32" idx="2"/>
            <a:endCxn id="33" idx="0"/>
          </p:cNvCxnSpPr>
          <p:nvPr/>
        </p:nvCxnSpPr>
        <p:spPr bwMode="auto">
          <a:xfrm>
            <a:off x="6616779" y="2273563"/>
            <a:ext cx="1" cy="326238"/>
          </a:xfrm>
          <a:prstGeom prst="straightConnector1">
            <a:avLst/>
          </a:prstGeom>
          <a:ln>
            <a:headEnd type="none" w="med" len="med"/>
            <a:tailEnd type="triangle"/>
          </a:ln>
          <a:extLst/>
        </p:spPr>
        <p:style>
          <a:lnRef idx="1">
            <a:schemeClr val="accent1"/>
          </a:lnRef>
          <a:fillRef idx="2">
            <a:schemeClr val="accent1"/>
          </a:fillRef>
          <a:effectRef idx="1">
            <a:schemeClr val="accent1"/>
          </a:effectRef>
          <a:fontRef idx="minor">
            <a:schemeClr val="dk1"/>
          </a:fontRef>
        </p:style>
      </p:cxnSp>
      <p:cxnSp>
        <p:nvCxnSpPr>
          <p:cNvPr id="39" name="直接箭头连接符 38"/>
          <p:cNvCxnSpPr>
            <a:stCxn id="33" idx="2"/>
            <a:endCxn id="34" idx="0"/>
          </p:cNvCxnSpPr>
          <p:nvPr/>
        </p:nvCxnSpPr>
        <p:spPr bwMode="auto">
          <a:xfrm flipH="1">
            <a:off x="6616752" y="3020633"/>
            <a:ext cx="28" cy="417416"/>
          </a:xfrm>
          <a:prstGeom prst="straightConnector1">
            <a:avLst/>
          </a:prstGeom>
          <a:ln>
            <a:headEnd type="none" w="med" len="med"/>
            <a:tailEnd type="triangle"/>
          </a:ln>
          <a:extLst/>
        </p:spPr>
        <p:style>
          <a:lnRef idx="1">
            <a:schemeClr val="accent1"/>
          </a:lnRef>
          <a:fillRef idx="2">
            <a:schemeClr val="accent1"/>
          </a:fillRef>
          <a:effectRef idx="1">
            <a:schemeClr val="accent1"/>
          </a:effectRef>
          <a:fontRef idx="minor">
            <a:schemeClr val="dk1"/>
          </a:fontRef>
        </p:style>
      </p:cxnSp>
      <p:sp>
        <p:nvSpPr>
          <p:cNvPr id="26" name="圆角矩形 25"/>
          <p:cNvSpPr/>
          <p:nvPr/>
        </p:nvSpPr>
        <p:spPr bwMode="auto">
          <a:xfrm>
            <a:off x="6070504" y="1094578"/>
            <a:ext cx="1092497" cy="420831"/>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开始</a:t>
            </a:r>
          </a:p>
        </p:txBody>
      </p:sp>
      <p:cxnSp>
        <p:nvCxnSpPr>
          <p:cNvPr id="28" name="直接箭头连接符 27"/>
          <p:cNvCxnSpPr>
            <a:stCxn id="26" idx="2"/>
            <a:endCxn id="32" idx="0"/>
          </p:cNvCxnSpPr>
          <p:nvPr/>
        </p:nvCxnSpPr>
        <p:spPr bwMode="auto">
          <a:xfrm>
            <a:off x="6616753" y="1515409"/>
            <a:ext cx="25" cy="337323"/>
          </a:xfrm>
          <a:prstGeom prst="straightConnector1">
            <a:avLst/>
          </a:prstGeom>
          <a:ln>
            <a:headEnd type="none" w="med" len="med"/>
            <a:tailEnd type="triangle"/>
          </a:ln>
          <a:extLst/>
        </p:spPr>
        <p:style>
          <a:lnRef idx="1">
            <a:schemeClr val="accent1"/>
          </a:lnRef>
          <a:fillRef idx="2">
            <a:schemeClr val="accent1"/>
          </a:fillRef>
          <a:effectRef idx="1">
            <a:schemeClr val="accent1"/>
          </a:effectRef>
          <a:fontRef idx="minor">
            <a:schemeClr val="dk1"/>
          </a:fontRef>
        </p:style>
      </p:cxnSp>
      <p:sp>
        <p:nvSpPr>
          <p:cNvPr id="51" name="圆角矩形 50"/>
          <p:cNvSpPr/>
          <p:nvPr/>
        </p:nvSpPr>
        <p:spPr bwMode="auto">
          <a:xfrm>
            <a:off x="6070504" y="5834504"/>
            <a:ext cx="1092497" cy="420831"/>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微软雅黑" panose="020B0503020204020204" pitchFamily="34" charset="-122"/>
              </a:rPr>
              <a:t>开始</a:t>
            </a:r>
          </a:p>
        </p:txBody>
      </p:sp>
      <p:cxnSp>
        <p:nvCxnSpPr>
          <p:cNvPr id="9228" name="直接箭头连接符 9227"/>
          <p:cNvCxnSpPr>
            <a:stCxn id="34" idx="2"/>
            <a:endCxn id="35" idx="0"/>
          </p:cNvCxnSpPr>
          <p:nvPr/>
        </p:nvCxnSpPr>
        <p:spPr bwMode="auto">
          <a:xfrm>
            <a:off x="6616752" y="3858880"/>
            <a:ext cx="5354" cy="376286"/>
          </a:xfrm>
          <a:prstGeom prst="straightConnector1">
            <a:avLst/>
          </a:prstGeom>
          <a:ln>
            <a:headEnd type="none" w="med" len="med"/>
            <a:tailEnd type="triangle"/>
          </a:ln>
          <a:extLst/>
        </p:spPr>
        <p:style>
          <a:lnRef idx="1">
            <a:schemeClr val="accent1"/>
          </a:lnRef>
          <a:fillRef idx="2">
            <a:schemeClr val="accent1"/>
          </a:fillRef>
          <a:effectRef idx="1">
            <a:schemeClr val="accent1"/>
          </a:effectRef>
          <a:fontRef idx="minor">
            <a:schemeClr val="dk1"/>
          </a:fontRef>
        </p:style>
      </p:cxnSp>
      <p:cxnSp>
        <p:nvCxnSpPr>
          <p:cNvPr id="9230" name="直接箭头连接符 9229"/>
          <p:cNvCxnSpPr>
            <a:stCxn id="35" idx="2"/>
            <a:endCxn id="36" idx="0"/>
          </p:cNvCxnSpPr>
          <p:nvPr/>
        </p:nvCxnSpPr>
        <p:spPr bwMode="auto">
          <a:xfrm flipH="1">
            <a:off x="6616751" y="4655997"/>
            <a:ext cx="5355" cy="376286"/>
          </a:xfrm>
          <a:prstGeom prst="straightConnector1">
            <a:avLst/>
          </a:prstGeom>
          <a:ln>
            <a:headEnd type="none" w="med" len="med"/>
            <a:tailEnd type="triangle"/>
          </a:ln>
          <a:extLst/>
        </p:spPr>
        <p:style>
          <a:lnRef idx="1">
            <a:schemeClr val="accent1"/>
          </a:lnRef>
          <a:fillRef idx="2">
            <a:schemeClr val="accent1"/>
          </a:fillRef>
          <a:effectRef idx="1">
            <a:schemeClr val="accent1"/>
          </a:effectRef>
          <a:fontRef idx="minor">
            <a:schemeClr val="dk1"/>
          </a:fontRef>
        </p:style>
      </p:cxnSp>
      <p:cxnSp>
        <p:nvCxnSpPr>
          <p:cNvPr id="9232" name="直接箭头连接符 9231"/>
          <p:cNvCxnSpPr>
            <a:stCxn id="36" idx="2"/>
            <a:endCxn id="51" idx="0"/>
          </p:cNvCxnSpPr>
          <p:nvPr/>
        </p:nvCxnSpPr>
        <p:spPr bwMode="auto">
          <a:xfrm>
            <a:off x="6616751" y="5453114"/>
            <a:ext cx="2" cy="381390"/>
          </a:xfrm>
          <a:prstGeom prst="straightConnector1">
            <a:avLst/>
          </a:prstGeom>
          <a:ln>
            <a:headEnd type="none" w="med" len="med"/>
            <a:tailEnd type="triangle"/>
          </a:ln>
          <a:extLst/>
        </p:spPr>
        <p:style>
          <a:lnRef idx="1">
            <a:schemeClr val="accent1"/>
          </a:lnRef>
          <a:fillRef idx="2">
            <a:schemeClr val="accent1"/>
          </a:fillRef>
          <a:effectRef idx="1">
            <a:schemeClr val="accent1"/>
          </a:effectRef>
          <a:fontRef idx="minor">
            <a:schemeClr val="dk1"/>
          </a:fontRef>
        </p:style>
      </p:cxnSp>
      <p:sp>
        <p:nvSpPr>
          <p:cNvPr id="37" name="Subtitle 1"/>
          <p:cNvSpPr>
            <a:spLocks noGrp="1"/>
          </p:cNvSpPr>
          <p:nvPr/>
        </p:nvSpPr>
        <p:spPr bwMode="black">
          <a:xfrm>
            <a:off x="53466" y="230391"/>
            <a:ext cx="5432934" cy="558401"/>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03666600"/>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Text Placeholder 6"/>
          <p:cNvSpPr>
            <a:spLocks noGrp="1" noChangeArrowheads="1"/>
          </p:cNvSpPr>
          <p:nvPr>
            <p:ph idx="4294967295"/>
          </p:nvPr>
        </p:nvSpPr>
        <p:spPr>
          <a:xfrm>
            <a:off x="0" y="1584325"/>
            <a:ext cx="8120063" cy="4294188"/>
          </a:xfrm>
        </p:spPr>
        <p:txBody>
          <a:bodyPr/>
          <a:lstStyle/>
          <a:p>
            <a:pPr algn="l" eaLnBrk="1" hangingPunct="1"/>
            <a:r>
              <a:rPr lang="zh-CN" altLang="en-US" sz="2000" dirty="0" smtClean="0">
                <a:latin typeface="微软雅黑" panose="020B0503020204020204" pitchFamily="34" charset="-122"/>
                <a:ea typeface="微软雅黑" panose="020B0503020204020204" pitchFamily="34" charset="-122"/>
              </a:rPr>
              <a:t>螺旋模型（</a:t>
            </a:r>
            <a:r>
              <a:rPr lang="en-US" altLang="en-US" sz="2000" dirty="0" smtClean="0">
                <a:latin typeface="微软雅黑" panose="020B0503020204020204" pitchFamily="34" charset="-122"/>
                <a:ea typeface="微软雅黑" panose="020B0503020204020204" pitchFamily="34" charset="-122"/>
              </a:rPr>
              <a:t>Spiral Model</a:t>
            </a:r>
            <a:r>
              <a:rPr lang="zh-CN" altLang="en-US" sz="2000" dirty="0" smtClean="0">
                <a:latin typeface="微软雅黑" panose="020B0503020204020204" pitchFamily="34" charset="-122"/>
                <a:ea typeface="微软雅黑" panose="020B0503020204020204" pitchFamily="34" charset="-122"/>
              </a:rPr>
              <a:t>）</a:t>
            </a:r>
            <a:endParaRPr lang="en-US" altLang="en-US" sz="2000" dirty="0" smtClean="0">
              <a:latin typeface="微软雅黑" panose="020B0503020204020204" pitchFamily="34" charset="-122"/>
              <a:ea typeface="微软雅黑" panose="020B0503020204020204" pitchFamily="34" charset="-122"/>
            </a:endParaRPr>
          </a:p>
        </p:txBody>
      </p:sp>
      <p:sp>
        <p:nvSpPr>
          <p:cNvPr id="10244" name="Subtitle 1"/>
          <p:cNvSpPr>
            <a:spLocks noGrp="1" noChangeArrowheads="1"/>
          </p:cNvSpPr>
          <p:nvPr>
            <p:ph type="subTitle" idx="4294967295"/>
          </p:nvPr>
        </p:nvSpPr>
        <p:spPr>
          <a:xfrm>
            <a:off x="0" y="965200"/>
            <a:ext cx="8116888" cy="368300"/>
          </a:xfrm>
        </p:spPr>
        <p:txBody>
          <a:bodyPr/>
          <a:lstStyle/>
          <a:p>
            <a:pPr marL="0" indent="0" eaLnBrk="1" hangingPunct="1"/>
            <a:r>
              <a:rPr lang="en-US" altLang="en-US"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开发模式</a:t>
            </a:r>
            <a:r>
              <a:rPr lang="zh-CN" altLang="en-US" sz="2400" dirty="0" smtClean="0">
                <a:latin typeface="微软雅黑" panose="020B0503020204020204" pitchFamily="34" charset="-122"/>
                <a:ea typeface="微软雅黑" panose="020B0503020204020204" pitchFamily="34" charset="-122"/>
              </a:rPr>
              <a:t>与软件测试流程</a:t>
            </a:r>
            <a:endParaRPr lang="en-US" altLang="en-US" sz="2400" dirty="0" smtClean="0">
              <a:latin typeface="微软雅黑" panose="020B0503020204020204" pitchFamily="34" charset="-122"/>
              <a:ea typeface="微软雅黑" panose="020B0503020204020204" pitchFamily="34" charset="-122"/>
            </a:endParaRPr>
          </a:p>
        </p:txBody>
      </p:sp>
      <p:pic>
        <p:nvPicPr>
          <p:cNvPr id="10245" name="Picture 13" descr="rua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304" y="2028825"/>
            <a:ext cx="5140551" cy="418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1"/>
          <p:cNvSpPr>
            <a:spLocks noGrp="1"/>
          </p:cNvSpPr>
          <p:nvPr/>
        </p:nvSpPr>
        <p:spPr bwMode="black">
          <a:xfrm>
            <a:off x="53466" y="230391"/>
            <a:ext cx="5432934" cy="558401"/>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600173572"/>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Text Placeholder 6"/>
          <p:cNvSpPr>
            <a:spLocks noGrp="1" noChangeArrowheads="1"/>
          </p:cNvSpPr>
          <p:nvPr>
            <p:ph idx="4294967295"/>
          </p:nvPr>
        </p:nvSpPr>
        <p:spPr>
          <a:xfrm>
            <a:off x="0" y="1584325"/>
            <a:ext cx="8120063" cy="4294188"/>
          </a:xfrm>
        </p:spPr>
        <p:txBody>
          <a:bodyPr/>
          <a:lstStyle/>
          <a:p>
            <a:pPr algn="l" eaLnBrk="1" hangingPunct="1"/>
            <a:r>
              <a:rPr lang="zh-CN" altLang="en-US" sz="2000" dirty="0" smtClean="0">
                <a:latin typeface="微软雅黑" panose="020B0503020204020204" pitchFamily="34" charset="-122"/>
                <a:ea typeface="微软雅黑" panose="020B0503020204020204" pitchFamily="34" charset="-122"/>
              </a:rPr>
              <a:t>迭代模型（</a:t>
            </a:r>
            <a:r>
              <a:rPr lang="en-US" altLang="en-US" sz="2000" dirty="0" smtClean="0">
                <a:latin typeface="微软雅黑" panose="020B0503020204020204" pitchFamily="34" charset="-122"/>
                <a:ea typeface="微软雅黑" panose="020B0503020204020204" pitchFamily="34" charset="-122"/>
              </a:rPr>
              <a:t>Iterative Model</a:t>
            </a:r>
            <a:r>
              <a:rPr lang="zh-CN" altLang="en-US" sz="2000" dirty="0" smtClean="0">
                <a:latin typeface="微软雅黑" panose="020B0503020204020204" pitchFamily="34" charset="-122"/>
                <a:ea typeface="微软雅黑" panose="020B0503020204020204" pitchFamily="34" charset="-122"/>
              </a:rPr>
              <a:t>）</a:t>
            </a:r>
            <a:endParaRPr lang="en-US" altLang="en-US" sz="2000" dirty="0" smtClean="0">
              <a:latin typeface="微软雅黑" panose="020B0503020204020204" pitchFamily="34" charset="-122"/>
              <a:ea typeface="微软雅黑" panose="020B0503020204020204" pitchFamily="34" charset="-122"/>
            </a:endParaRPr>
          </a:p>
        </p:txBody>
      </p:sp>
      <p:sp>
        <p:nvSpPr>
          <p:cNvPr id="11268"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开发模式</a:t>
            </a:r>
            <a:r>
              <a:rPr lang="zh-CN" altLang="en-US" sz="2400" dirty="0" smtClean="0">
                <a:solidFill>
                  <a:srgbClr val="0096D6"/>
                </a:solidFill>
                <a:latin typeface="微软雅黑" panose="020B0503020204020204" pitchFamily="34" charset="-122"/>
                <a:ea typeface="微软雅黑" panose="020B0503020204020204" pitchFamily="34" charset="-122"/>
              </a:rPr>
              <a:t>与软件测试流程</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pic>
        <p:nvPicPr>
          <p:cNvPr id="11269" name="Picture 38" descr="22Feb20081623286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2082800"/>
            <a:ext cx="6211888"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dirty="0"/>
          </a:p>
        </p:txBody>
      </p:sp>
      <p:sp>
        <p:nvSpPr>
          <p:cNvPr id="7" name="Subtitle 1"/>
          <p:cNvSpPr>
            <a:spLocks noGrp="1"/>
          </p:cNvSpPr>
          <p:nvPr/>
        </p:nvSpPr>
        <p:spPr bwMode="black">
          <a:xfrm>
            <a:off x="53466" y="230391"/>
            <a:ext cx="5432934" cy="558401"/>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itchFamily="34" charset="-122"/>
                <a:ea typeface="微软雅黑" pitchFamily="34" charset="-122"/>
                <a:sym typeface="HP Simplified" charset="-122"/>
              </a:rPr>
              <a:t>6.1.1 </a:t>
            </a:r>
            <a:r>
              <a:rPr lang="zh-CN" altLang="zh-CN" sz="2800" dirty="0" smtClean="0">
                <a:solidFill>
                  <a:schemeClr val="tx1"/>
                </a:solidFill>
                <a:latin typeface="微软雅黑" pitchFamily="34" charset="-122"/>
                <a:ea typeface="微软雅黑" pitchFamily="34" charset="-122"/>
                <a:sym typeface="HP Simplified" charset="-122"/>
              </a:rPr>
              <a:t>软件测试过程模型</a:t>
            </a:r>
            <a:endParaRPr lang="zh-CN" altLang="en-US" sz="2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749817939"/>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1403648" y="4653136"/>
            <a:ext cx="8229600" cy="762000"/>
          </a:xfrm>
          <a:prstGeom prst="rect">
            <a:avLst/>
          </a:prstGeom>
          <a:noFill/>
          <a:ln w="9525">
            <a:noFill/>
            <a:miter lim="800000"/>
            <a:headEnd/>
            <a:tailEnd/>
          </a:ln>
        </p:spPr>
        <p:txBody>
          <a:bodyPr anchor="ctr"/>
          <a:lstStyle/>
          <a:p>
            <a:pPr eaLnBrk="0" hangingPunct="0"/>
            <a:endParaRPr lang="zh-CN" altLang="en-US" b="1" dirty="0">
              <a:latin typeface="微软雅黑" panose="020B0503020204020204" pitchFamily="34" charset="-122"/>
              <a:ea typeface="微软雅黑" panose="020B0503020204020204" pitchFamily="34" charset="-122"/>
            </a:endParaRPr>
          </a:p>
        </p:txBody>
      </p:sp>
      <p:sp>
        <p:nvSpPr>
          <p:cNvPr id="66565" name="Rectangle 5"/>
          <p:cNvSpPr>
            <a:spLocks noChangeArrowheads="1"/>
          </p:cNvSpPr>
          <p:nvPr/>
        </p:nvSpPr>
        <p:spPr bwMode="auto">
          <a:xfrm>
            <a:off x="279116" y="1317022"/>
            <a:ext cx="3135795" cy="461665"/>
          </a:xfrm>
          <a:prstGeom prst="rect">
            <a:avLst/>
          </a:prstGeom>
        </p:spPr>
        <p:txBody>
          <a:bodyPr wrap="none">
            <a:spAutoFit/>
          </a:bodyPr>
          <a:lstStyle/>
          <a:p>
            <a:pPr>
              <a:buSzPct val="55000"/>
            </a:pPr>
            <a:r>
              <a:rPr lang="zh-CN" altLang="en-US" sz="2400" b="1" dirty="0" smtClean="0">
                <a:solidFill>
                  <a:srgbClr val="0096D6"/>
                </a:solidFill>
                <a:latin typeface="微软雅黑" pitchFamily="34" charset="-122"/>
                <a:ea typeface="微软雅黑" pitchFamily="34" charset="-122"/>
                <a:cs typeface="HP Simplified" pitchFamily="34" charset="0"/>
              </a:rPr>
              <a:t>软件测试模型</a:t>
            </a:r>
            <a:r>
              <a:rPr lang="en-US" altLang="zh-CN" sz="2400" b="1" dirty="0">
                <a:solidFill>
                  <a:srgbClr val="0096D6"/>
                </a:solidFill>
                <a:latin typeface="微软雅黑" pitchFamily="34" charset="-122"/>
                <a:ea typeface="微软雅黑" pitchFamily="34" charset="-122"/>
                <a:cs typeface="HP Simplified" pitchFamily="34" charset="0"/>
              </a:rPr>
              <a:t>--V</a:t>
            </a:r>
            <a:r>
              <a:rPr lang="zh-CN" altLang="en-US" sz="2400" b="1" dirty="0">
                <a:solidFill>
                  <a:srgbClr val="0096D6"/>
                </a:solidFill>
                <a:latin typeface="微软雅黑" pitchFamily="34" charset="-122"/>
                <a:ea typeface="微软雅黑" pitchFamily="34" charset="-122"/>
                <a:cs typeface="HP Simplified" pitchFamily="34" charset="0"/>
              </a:rPr>
              <a:t>模型</a:t>
            </a:r>
            <a:endParaRPr lang="zh-CN" altLang="zh-CN" sz="2400" b="1" dirty="0">
              <a:solidFill>
                <a:srgbClr val="0096D6"/>
              </a:solidFill>
              <a:latin typeface="微软雅黑" pitchFamily="34" charset="-122"/>
              <a:ea typeface="微软雅黑" pitchFamily="34" charset="-122"/>
              <a:cs typeface="HP Simplified" pitchFamily="34" charset="0"/>
            </a:endParaRPr>
          </a:p>
        </p:txBody>
      </p:sp>
      <p:sp>
        <p:nvSpPr>
          <p:cNvPr id="4" name="Title 1"/>
          <p:cNvSpPr txBox="1">
            <a:spLocks/>
          </p:cNvSpPr>
          <p:nvPr/>
        </p:nvSpPr>
        <p:spPr>
          <a:xfrm>
            <a:off x="1115616" y="3686398"/>
            <a:ext cx="8229600" cy="648072"/>
          </a:xfrm>
          <a:prstGeom prst="rect">
            <a:avLst/>
          </a:prstGeom>
        </p:spPr>
        <p:txBody>
          <a:bodyPr>
            <a:no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marL="0" lvl="1" algn="l" rtl="0">
              <a:spcBef>
                <a:spcPct val="0"/>
              </a:spcBef>
            </a:pPr>
            <a:endParaRPr lang="zh-CN" altLang="en-US" sz="2800" b="1" kern="1200" dirty="0" smtClean="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2" name="Rectangle 1"/>
          <p:cNvSpPr/>
          <p:nvPr/>
        </p:nvSpPr>
        <p:spPr>
          <a:xfrm>
            <a:off x="40944" y="1961111"/>
            <a:ext cx="8725546" cy="400110"/>
          </a:xfrm>
          <a:prstGeom prst="rect">
            <a:avLst/>
          </a:prstGeom>
        </p:spPr>
        <p:txBody>
          <a:bodyPr wrap="square">
            <a:spAutoFit/>
          </a:bodyPr>
          <a:lstStyle/>
          <a:p>
            <a:pPr marL="742950" lvl="1" indent="-285750">
              <a:spcBef>
                <a:spcPts val="800"/>
              </a:spcBef>
              <a:buFont typeface="Arial" pitchFamily="34" charset="0"/>
              <a:buChar char="•"/>
              <a:defRPr/>
            </a:pPr>
            <a:r>
              <a:rPr lang="zh-CN" altLang="en-US" sz="2000" b="1" dirty="0" smtClean="0">
                <a:latin typeface="微软雅黑" panose="020B0503020204020204" pitchFamily="34" charset="-122"/>
                <a:ea typeface="微软雅黑" panose="020B0503020204020204" pitchFamily="34" charset="-122"/>
                <a:sym typeface="宋体" pitchFamily="2" charset="-122"/>
              </a:rPr>
              <a:t>是软件开发瀑布模型的变种，它反映了测试活动与分析和设计的关系</a:t>
            </a:r>
          </a:p>
        </p:txBody>
      </p:sp>
      <p:sp>
        <p:nvSpPr>
          <p:cNvPr id="7" name="Subtitle 1"/>
          <p:cNvSpPr>
            <a:spLocks noGrp="1"/>
          </p:cNvSpPr>
          <p:nvPr/>
        </p:nvSpPr>
        <p:spPr bwMode="black">
          <a:xfrm>
            <a:off x="40944" y="235269"/>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hangingPunct="0"/>
            <a:r>
              <a:rPr lang="en-US" altLang="zh-CN" sz="2800" dirty="0" smtClean="0">
                <a:solidFill>
                  <a:schemeClr val="tx1"/>
                </a:solidFill>
                <a:latin typeface="微软雅黑" panose="020B0503020204020204" pitchFamily="34" charset="-122"/>
                <a:ea typeface="微软雅黑" panose="020B0503020204020204" pitchFamily="34" charset="-122"/>
                <a:sym typeface="HP Simplified" charset="-122"/>
              </a:rPr>
              <a:t>6.1.1 </a:t>
            </a:r>
            <a:r>
              <a:rPr lang="zh-CN" altLang="zh-CN" sz="2800" dirty="0" smtClean="0">
                <a:solidFill>
                  <a:schemeClr val="tx1"/>
                </a:solidFill>
                <a:latin typeface="微软雅黑" panose="020B0503020204020204" pitchFamily="34" charset="-122"/>
                <a:ea typeface="微软雅黑" panose="020B0503020204020204" pitchFamily="34" charset="-122"/>
                <a:sym typeface="HP Simplified" charset="-122"/>
              </a:rPr>
              <a:t>软件测试过程模型</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841375" y="2962206"/>
            <a:ext cx="6981825" cy="2870200"/>
            <a:chOff x="841375" y="2962206"/>
            <a:chExt cx="6981825" cy="2870200"/>
          </a:xfrm>
        </p:grpSpPr>
        <p:pic>
          <p:nvPicPr>
            <p:cNvPr id="8" name="Picture 5"/>
            <p:cNvPicPr>
              <a:picLocks noChangeAspect="1" noChangeArrowheads="1"/>
            </p:cNvPicPr>
            <p:nvPr/>
          </p:nvPicPr>
          <p:blipFill>
            <a:blip r:embed="rId3" cstate="print"/>
            <a:srcRect/>
            <a:stretch>
              <a:fillRect/>
            </a:stretch>
          </p:blipFill>
          <p:spPr bwMode="auto">
            <a:xfrm>
              <a:off x="841375" y="2962206"/>
              <a:ext cx="6981825" cy="2870200"/>
            </a:xfrm>
            <a:prstGeom prst="rect">
              <a:avLst/>
            </a:prstGeom>
            <a:noFill/>
            <a:ln w="9525">
              <a:noFill/>
              <a:miter lim="800000"/>
              <a:headEnd/>
              <a:tailEnd/>
            </a:ln>
          </p:spPr>
        </p:pic>
        <p:cxnSp>
          <p:nvCxnSpPr>
            <p:cNvPr id="5" name="Straight Arrow Connector 4"/>
            <p:cNvCxnSpPr/>
            <p:nvPr/>
          </p:nvCxnSpPr>
          <p:spPr>
            <a:xfrm>
              <a:off x="2148018" y="3242151"/>
              <a:ext cx="4211838" cy="6016"/>
            </a:xfrm>
            <a:prstGeom prst="straightConnector1">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261815" y="3821373"/>
              <a:ext cx="2688608" cy="27296"/>
            </a:xfrm>
            <a:prstGeom prst="straightConnector1">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402226" y="4350812"/>
              <a:ext cx="1882782" cy="0"/>
            </a:xfrm>
            <a:prstGeom prst="straightConnector1">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064544" y="4979544"/>
              <a:ext cx="646941" cy="0"/>
            </a:xfrm>
            <a:prstGeom prst="straightConnector1">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7165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with content">
  <a:themeElements>
    <a:clrScheme name="Custom 218">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3.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BA1BE96BED65458B369405EF4B58DB" ma:contentTypeVersion="0" ma:contentTypeDescription="Create a new document." ma:contentTypeScope="" ma:versionID="ff20aff26a81a04be0fc3f24cc76484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8AF10-C681-4FBA-A692-439C5D8B5A4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E2FB035-6A27-4079-A5CE-5B9F385880E8}">
  <ds:schemaRefs>
    <ds:schemaRef ds:uri="http://schemas.microsoft.com/sharepoint/v3/contenttype/forms"/>
  </ds:schemaRefs>
</ds:datastoreItem>
</file>

<file path=customXml/itemProps3.xml><?xml version="1.0" encoding="utf-8"?>
<ds:datastoreItem xmlns:ds="http://schemas.openxmlformats.org/officeDocument/2006/customXml" ds:itemID="{22FA114E-EBA8-4F21-AE72-3F29C39C1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41318</TotalTime>
  <Words>2244</Words>
  <Application>Microsoft Office PowerPoint</Application>
  <PresentationFormat>全屏显示(4:3)</PresentationFormat>
  <Paragraphs>271</Paragraphs>
  <Slides>31</Slides>
  <Notes>27</Notes>
  <HiddenSlides>3</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31</vt:i4>
      </vt:variant>
    </vt:vector>
  </HeadingPairs>
  <TitlesOfParts>
    <vt:vector size="44" baseType="lpstr">
      <vt:lpstr>HP Simplified</vt:lpstr>
      <vt:lpstr>Lucida Grande</vt:lpstr>
      <vt:lpstr>华文细黑</vt:lpstr>
      <vt:lpstr>宋体</vt:lpstr>
      <vt:lpstr>微软雅黑</vt:lpstr>
      <vt:lpstr>Arial</vt:lpstr>
      <vt:lpstr>Calibri</vt:lpstr>
      <vt:lpstr>Times New Roman</vt:lpstr>
      <vt:lpstr>Wingdings</vt:lpstr>
      <vt:lpstr>Title with content</vt:lpstr>
      <vt:lpstr>ppt主题</vt:lpstr>
      <vt:lpstr>6_自定义设计方案</vt:lpstr>
      <vt:lpstr>7_自定义设计方案</vt:lpstr>
      <vt:lpstr>第六章  软件测试过程及其管理 </vt:lpstr>
      <vt:lpstr>本章教学目标及重点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Greg (Brand Strategy)</dc:creator>
  <cp:lastModifiedBy>HP</cp:lastModifiedBy>
  <cp:revision>1412</cp:revision>
  <cp:lastPrinted>2013-01-17T18:56:59Z</cp:lastPrinted>
  <dcterms:created xsi:type="dcterms:W3CDTF">2013-01-17T20:22:11Z</dcterms:created>
  <dcterms:modified xsi:type="dcterms:W3CDTF">2017-06-13T01:12:58Z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0x01010085BA1BE96BED65458B369405EF4B58DB</vt:lpwstr>
  </property>
</Properties>
</file>