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6.xml" ContentType="application/vnd.openxmlformats-officedocument.themeOverride+xml"/>
  <Override PartName="/ppt/notesSlides/notesSlide8.xml" ContentType="application/vnd.openxmlformats-officedocument.presentationml.notesSlide+xml"/>
  <Override PartName="/ppt/theme/themeOverride7.xml" ContentType="application/vnd.openxmlformats-officedocument.themeOverride+xml"/>
  <Override PartName="/ppt/notesSlides/notesSlide9.xml" ContentType="application/vnd.openxmlformats-officedocument.presentationml.notesSlide+xml"/>
  <Override PartName="/ppt/theme/themeOverride8.xml" ContentType="application/vnd.openxmlformats-officedocument.themeOverride+xml"/>
  <Override PartName="/ppt/notesSlides/notesSlide10.xml" ContentType="application/vnd.openxmlformats-officedocument.presentationml.notesSlide+xml"/>
  <Override PartName="/ppt/theme/themeOverride9.xml" ContentType="application/vnd.openxmlformats-officedocument.themeOverride+xml"/>
  <Override PartName="/ppt/notesSlides/notesSlide11.xml" ContentType="application/vnd.openxmlformats-officedocument.presentationml.notesSlide+xml"/>
  <Override PartName="/ppt/theme/themeOverride10.xml" ContentType="application/vnd.openxmlformats-officedocument.themeOverride+xml"/>
  <Override PartName="/ppt/notesSlides/notesSlide12.xml" ContentType="application/vnd.openxmlformats-officedocument.presentationml.notesSlide+xml"/>
  <Override PartName="/ppt/theme/themeOverride11.xml" ContentType="application/vnd.openxmlformats-officedocument.themeOverride+xml"/>
  <Override PartName="/ppt/notesSlides/notesSlide13.xml" ContentType="application/vnd.openxmlformats-officedocument.presentationml.notesSlide+xml"/>
  <Override PartName="/ppt/theme/themeOverride12.xml" ContentType="application/vnd.openxmlformats-officedocument.themeOverride+xml"/>
  <Override PartName="/ppt/notesSlides/notesSlide14.xml" ContentType="application/vnd.openxmlformats-officedocument.presentationml.notesSlide+xml"/>
  <Override PartName="/ppt/theme/themeOverride13.xml" ContentType="application/vnd.openxmlformats-officedocument.themeOverride+xml"/>
  <Override PartName="/ppt/notesSlides/notesSlide15.xml" ContentType="application/vnd.openxmlformats-officedocument.presentationml.notesSlide+xml"/>
  <Override PartName="/ppt/theme/themeOverride14.xml" ContentType="application/vnd.openxmlformats-officedocument.themeOverride+xml"/>
  <Override PartName="/ppt/notesSlides/notesSlide16.xml" ContentType="application/vnd.openxmlformats-officedocument.presentationml.notesSlide+xml"/>
  <Override PartName="/ppt/theme/themeOverride15.xml" ContentType="application/vnd.openxmlformats-officedocument.themeOverride+xml"/>
  <Override PartName="/ppt/notesSlides/notesSlide17.xml" ContentType="application/vnd.openxmlformats-officedocument.presentationml.notesSlide+xml"/>
  <Override PartName="/ppt/theme/themeOverride16.xml" ContentType="application/vnd.openxmlformats-officedocument.themeOverride+xml"/>
  <Override PartName="/ppt/notesSlides/notesSlide18.xml" ContentType="application/vnd.openxmlformats-officedocument.presentationml.notesSlide+xml"/>
  <Override PartName="/ppt/theme/themeOverride17.xml" ContentType="application/vnd.openxmlformats-officedocument.themeOverride+xml"/>
  <Override PartName="/ppt/theme/themeOverride18.xml" ContentType="application/vnd.openxmlformats-officedocument.themeOverride+xml"/>
  <Override PartName="/ppt/notesSlides/notesSlide19.xml" ContentType="application/vnd.openxmlformats-officedocument.presentationml.notesSlide+xml"/>
  <Override PartName="/ppt/theme/themeOverride19.xml" ContentType="application/vnd.openxmlformats-officedocument.themeOverride+xml"/>
  <Override PartName="/ppt/notesSlides/notesSlide20.xml" ContentType="application/vnd.openxmlformats-officedocument.presentationml.notesSlide+xml"/>
  <Override PartName="/ppt/theme/themeOverride20.xml" ContentType="application/vnd.openxmlformats-officedocument.themeOverride+xml"/>
  <Override PartName="/ppt/notesSlides/notesSlide21.xml" ContentType="application/vnd.openxmlformats-officedocument.presentationml.notesSlide+xml"/>
  <Override PartName="/ppt/theme/themeOverride21.xml" ContentType="application/vnd.openxmlformats-officedocument.themeOverride+xml"/>
  <Override PartName="/ppt/notesSlides/notesSlide22.xml" ContentType="application/vnd.openxmlformats-officedocument.presentationml.notesSlide+xml"/>
  <Override PartName="/ppt/theme/themeOverride22.xml" ContentType="application/vnd.openxmlformats-officedocument.themeOverr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3.xml" ContentType="application/vnd.openxmlformats-officedocument.themeOverride+xml"/>
  <Override PartName="/ppt/notesSlides/notesSlide24.xml" ContentType="application/vnd.openxmlformats-officedocument.presentationml.notesSlide+xml"/>
  <Override PartName="/ppt/theme/themeOverride24.xml" ContentType="application/vnd.openxmlformats-officedocument.themeOverride+xml"/>
  <Override PartName="/ppt/notesSlides/notesSlide25.xml" ContentType="application/vnd.openxmlformats-officedocument.presentationml.notesSlide+xml"/>
  <Override PartName="/ppt/theme/themeOverride25.xml" ContentType="application/vnd.openxmlformats-officedocument.themeOverride+xml"/>
  <Override PartName="/ppt/notesSlides/notesSlide26.xml" ContentType="application/vnd.openxmlformats-officedocument.presentationml.notesSlide+xml"/>
  <Override PartName="/ppt/theme/themeOverride26.xml" ContentType="application/vnd.openxmlformats-officedocument.themeOverride+xml"/>
  <Override PartName="/ppt/notesSlides/notesSlide27.xml" ContentType="application/vnd.openxmlformats-officedocument.presentationml.notesSlide+xml"/>
  <Override PartName="/ppt/theme/themeOverride27.xml" ContentType="application/vnd.openxmlformats-officedocument.themeOverride+xml"/>
  <Override PartName="/ppt/notesSlides/notesSlide28.xml" ContentType="application/vnd.openxmlformats-officedocument.presentationml.notesSlide+xml"/>
  <Override PartName="/ppt/theme/themeOverride28.xml" ContentType="application/vnd.openxmlformats-officedocument.themeOverride+xml"/>
  <Override PartName="/ppt/notesSlides/notesSlide29.xml" ContentType="application/vnd.openxmlformats-officedocument.presentationml.notesSlide+xml"/>
  <Override PartName="/ppt/theme/themeOverride29.xml" ContentType="application/vnd.openxmlformats-officedocument.themeOverride+xml"/>
  <Override PartName="/ppt/notesSlides/notesSlide30.xml" ContentType="application/vnd.openxmlformats-officedocument.presentationml.notesSlide+xml"/>
  <Override PartName="/ppt/theme/themeOverride30.xml" ContentType="application/vnd.openxmlformats-officedocument.themeOverride+xml"/>
  <Override PartName="/ppt/notesSlides/notesSlide31.xml" ContentType="application/vnd.openxmlformats-officedocument.presentationml.notesSlide+xml"/>
  <Override PartName="/ppt/theme/themeOverride31.xml" ContentType="application/vnd.openxmlformats-officedocument.themeOverride+xml"/>
  <Override PartName="/ppt/notesSlides/notesSlide32.xml" ContentType="application/vnd.openxmlformats-officedocument.presentationml.notesSlide+xml"/>
  <Override PartName="/ppt/theme/themeOverride32.xml" ContentType="application/vnd.openxmlformats-officedocument.themeOverr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heme/themeOverride33.xml" ContentType="application/vnd.openxmlformats-officedocument.themeOverride+xml"/>
  <Override PartName="/ppt/notesSlides/notesSlide35.xml" ContentType="application/vnd.openxmlformats-officedocument.presentationml.notesSlide+xml"/>
  <Override PartName="/ppt/theme/themeOverride3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 id="2147483769" r:id="rId2"/>
  </p:sldMasterIdLst>
  <p:notesMasterIdLst>
    <p:notesMasterId r:id="rId82"/>
  </p:notesMasterIdLst>
  <p:sldIdLst>
    <p:sldId id="296" r:id="rId3"/>
    <p:sldId id="297" r:id="rId4"/>
    <p:sldId id="544" r:id="rId5"/>
    <p:sldId id="463" r:id="rId6"/>
    <p:sldId id="465" r:id="rId7"/>
    <p:sldId id="464" r:id="rId8"/>
    <p:sldId id="467" r:id="rId9"/>
    <p:sldId id="547" r:id="rId10"/>
    <p:sldId id="550" r:id="rId11"/>
    <p:sldId id="474" r:id="rId12"/>
    <p:sldId id="475" r:id="rId13"/>
    <p:sldId id="551" r:id="rId14"/>
    <p:sldId id="513" r:id="rId15"/>
    <p:sldId id="514" r:id="rId16"/>
    <p:sldId id="472" r:id="rId17"/>
    <p:sldId id="552" r:id="rId18"/>
    <p:sldId id="553" r:id="rId19"/>
    <p:sldId id="478" r:id="rId20"/>
    <p:sldId id="479" r:id="rId21"/>
    <p:sldId id="549" r:id="rId22"/>
    <p:sldId id="555" r:id="rId23"/>
    <p:sldId id="481" r:id="rId24"/>
    <p:sldId id="556" r:id="rId25"/>
    <p:sldId id="557" r:id="rId26"/>
    <p:sldId id="558" r:id="rId27"/>
    <p:sldId id="560" r:id="rId28"/>
    <p:sldId id="561" r:id="rId29"/>
    <p:sldId id="562" r:id="rId30"/>
    <p:sldId id="519" r:id="rId31"/>
    <p:sldId id="521" r:id="rId32"/>
    <p:sldId id="487" r:id="rId33"/>
    <p:sldId id="559" r:id="rId34"/>
    <p:sldId id="530" r:id="rId35"/>
    <p:sldId id="531" r:id="rId36"/>
    <p:sldId id="489" r:id="rId37"/>
    <p:sldId id="491" r:id="rId38"/>
    <p:sldId id="496" r:id="rId39"/>
    <p:sldId id="542" r:id="rId40"/>
    <p:sldId id="534" r:id="rId41"/>
    <p:sldId id="536" r:id="rId42"/>
    <p:sldId id="563" r:id="rId43"/>
    <p:sldId id="493" r:id="rId44"/>
    <p:sldId id="554" r:id="rId45"/>
    <p:sldId id="541" r:id="rId46"/>
    <p:sldId id="625" r:id="rId47"/>
    <p:sldId id="626" r:id="rId48"/>
    <p:sldId id="627" r:id="rId49"/>
    <p:sldId id="628" r:id="rId50"/>
    <p:sldId id="629" r:id="rId51"/>
    <p:sldId id="630" r:id="rId52"/>
    <p:sldId id="631" r:id="rId53"/>
    <p:sldId id="632" r:id="rId54"/>
    <p:sldId id="633" r:id="rId55"/>
    <p:sldId id="634" r:id="rId56"/>
    <p:sldId id="635" r:id="rId57"/>
    <p:sldId id="636" r:id="rId58"/>
    <p:sldId id="637" r:id="rId59"/>
    <p:sldId id="638" r:id="rId60"/>
    <p:sldId id="639" r:id="rId61"/>
    <p:sldId id="640" r:id="rId62"/>
    <p:sldId id="641" r:id="rId63"/>
    <p:sldId id="642" r:id="rId64"/>
    <p:sldId id="643" r:id="rId65"/>
    <p:sldId id="644" r:id="rId66"/>
    <p:sldId id="645" r:id="rId67"/>
    <p:sldId id="646" r:id="rId68"/>
    <p:sldId id="647" r:id="rId69"/>
    <p:sldId id="648" r:id="rId70"/>
    <p:sldId id="649" r:id="rId71"/>
    <p:sldId id="650" r:id="rId72"/>
    <p:sldId id="651" r:id="rId73"/>
    <p:sldId id="652" r:id="rId74"/>
    <p:sldId id="653" r:id="rId75"/>
    <p:sldId id="654" r:id="rId76"/>
    <p:sldId id="655" r:id="rId77"/>
    <p:sldId id="656" r:id="rId78"/>
    <p:sldId id="657" r:id="rId79"/>
    <p:sldId id="658" r:id="rId80"/>
    <p:sldId id="659" r:id="rId81"/>
  </p:sldIdLst>
  <p:sldSz cx="9144000" cy="6858000" type="screen4x3"/>
  <p:notesSz cx="6858000" cy="9144000"/>
  <p:defaultTextStyle>
    <a:defPPr>
      <a:defRPr lang="zh-CN"/>
    </a:defPPr>
    <a:lvl1pPr algn="ctr"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6D6"/>
    <a:srgbClr val="FF0000"/>
    <a:srgbClr val="66FFFF"/>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857" autoAdjust="0"/>
  </p:normalViewPr>
  <p:slideViewPr>
    <p:cSldViewPr>
      <p:cViewPr varScale="1">
        <p:scale>
          <a:sx n="60" d="100"/>
          <a:sy n="60" d="100"/>
        </p:scale>
        <p:origin x="396" y="3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notesMaster" Target="notesMasters/notesMaster1.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47CE12-EA59-4FC9-8726-A76232DA807C}" type="doc">
      <dgm:prSet loTypeId="urn:microsoft.com/office/officeart/2005/8/layout/orgChart1" loCatId="hierarchy" qsTypeId="urn:microsoft.com/office/officeart/2005/8/quickstyle/simple1" qsCatId="simple" csTypeId="urn:microsoft.com/office/officeart/2005/8/colors/accent1_2" csCatId="accent1"/>
      <dgm:spPr/>
    </dgm:pt>
    <dgm:pt modelId="{5E600137-CC0B-476E-8DDF-F5AB97C87226}">
      <dgm:prSet custT="1"/>
      <dgm:spPr/>
      <dgm: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软件结构复杂性</a:t>
          </a:r>
        </a:p>
      </dgm:t>
    </dgm:pt>
    <dgm:pt modelId="{6952E31F-F6DD-47EF-8D75-A8B5B42B03DA}" type="parTrans" cxnId="{4A1FC8D5-0F3D-4BA9-B4AD-209EDB29844D}">
      <dgm:prSet/>
      <dgm:spPr/>
      <dgm:t>
        <a:bodyPr/>
        <a:lstStyle/>
        <a:p>
          <a:endParaRPr lang="zh-CN" altLang="en-US"/>
        </a:p>
      </dgm:t>
    </dgm:pt>
    <dgm:pt modelId="{E086A46E-1B64-4BBC-9C89-9E37171C2528}" type="sibTrans" cxnId="{4A1FC8D5-0F3D-4BA9-B4AD-209EDB29844D}">
      <dgm:prSet/>
      <dgm:spPr/>
      <dgm:t>
        <a:bodyPr/>
        <a:lstStyle/>
        <a:p>
          <a:endParaRPr lang="zh-CN" altLang="en-US"/>
        </a:p>
      </dgm:t>
    </dgm:pt>
    <dgm:pt modelId="{40F157C0-B76A-4DB1-8D4C-2449A2B29D16}">
      <dgm:prSet custT="1"/>
      <dgm:spPr/>
      <dgm: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模块复杂性</a:t>
          </a:r>
        </a:p>
      </dgm:t>
    </dgm:pt>
    <dgm:pt modelId="{BEADBF53-D6FB-4EEA-9D84-318A302AF5D2}" type="parTrans" cxnId="{EE2D388C-BD02-4E1E-B9BD-A22E1AF7343B}">
      <dgm:prSet/>
      <dgm:spPr/>
      <dgm:t>
        <a:bodyPr/>
        <a:lstStyle/>
        <a:p>
          <a:endParaRPr lang="zh-CN" altLang="en-US"/>
        </a:p>
      </dgm:t>
    </dgm:pt>
    <dgm:pt modelId="{FA27B8C7-6A1D-49D5-B622-1D04C4EEA6F5}" type="sibTrans" cxnId="{EE2D388C-BD02-4E1E-B9BD-A22E1AF7343B}">
      <dgm:prSet/>
      <dgm:spPr/>
      <dgm:t>
        <a:bodyPr/>
        <a:lstStyle/>
        <a:p>
          <a:endParaRPr lang="zh-CN" altLang="en-US"/>
        </a:p>
      </dgm:t>
    </dgm:pt>
    <dgm:pt modelId="{137F7C3D-51C2-4456-9F40-FA4342411B06}" type="asst">
      <dgm:prSet custT="1"/>
      <dgm:spPr/>
      <dgm: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模块内部结构复杂性</a:t>
          </a:r>
        </a:p>
      </dgm:t>
    </dgm:pt>
    <dgm:pt modelId="{BC5EBA14-62FB-46A4-96B8-57D8A6F68276}" type="parTrans" cxnId="{DE77162A-8C0B-43A5-A7FE-FBE73CC1081F}">
      <dgm:prSet/>
      <dgm:spPr/>
      <dgm:t>
        <a:bodyPr/>
        <a:lstStyle/>
        <a:p>
          <a:endParaRPr lang="zh-CN" altLang="en-US"/>
        </a:p>
      </dgm:t>
    </dgm:pt>
    <dgm:pt modelId="{E8ED0094-32FA-42BA-A7B3-36CAF2EDBA73}" type="sibTrans" cxnId="{DE77162A-8C0B-43A5-A7FE-FBE73CC1081F}">
      <dgm:prSet/>
      <dgm:spPr/>
      <dgm:t>
        <a:bodyPr/>
        <a:lstStyle/>
        <a:p>
          <a:endParaRPr lang="zh-CN" altLang="en-US"/>
        </a:p>
      </dgm:t>
    </dgm:pt>
    <dgm:pt modelId="{9C5EA8DF-833C-415E-B132-9E8EA658531A}" type="asst">
      <dgm:prSet custT="1"/>
      <dgm:spPr/>
      <dgm: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模块接口复杂性</a:t>
          </a:r>
        </a:p>
      </dgm:t>
    </dgm:pt>
    <dgm:pt modelId="{D20DC2C0-3D6C-4F61-82A0-1A4B4241AD0D}" type="parTrans" cxnId="{67B75657-C0FD-443D-BF21-903192C4A8E5}">
      <dgm:prSet/>
      <dgm:spPr/>
      <dgm:t>
        <a:bodyPr/>
        <a:lstStyle/>
        <a:p>
          <a:endParaRPr lang="zh-CN" altLang="en-US"/>
        </a:p>
      </dgm:t>
    </dgm:pt>
    <dgm:pt modelId="{8F5E4EA4-1DC4-4180-A2AF-09C666519E35}" type="sibTrans" cxnId="{67B75657-C0FD-443D-BF21-903192C4A8E5}">
      <dgm:prSet/>
      <dgm:spPr/>
      <dgm:t>
        <a:bodyPr/>
        <a:lstStyle/>
        <a:p>
          <a:endParaRPr lang="zh-CN" altLang="en-US"/>
        </a:p>
      </dgm:t>
    </dgm:pt>
    <dgm:pt modelId="{F44C74AB-DEF7-49CD-AC33-1EBB920584BF}">
      <dgm:prSet custT="1"/>
      <dgm:spPr/>
      <dgm: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总体复杂性</a:t>
          </a:r>
        </a:p>
      </dgm:t>
    </dgm:pt>
    <dgm:pt modelId="{841B5068-7D89-49A6-AD64-484FFFD0FA2D}" type="parTrans" cxnId="{DAADCF71-4906-4A93-89AC-71613B8EF60B}">
      <dgm:prSet/>
      <dgm:spPr/>
      <dgm:t>
        <a:bodyPr/>
        <a:lstStyle/>
        <a:p>
          <a:endParaRPr lang="zh-CN" altLang="en-US"/>
        </a:p>
      </dgm:t>
    </dgm:pt>
    <dgm:pt modelId="{1FAA9CB2-6B13-4FE1-8B12-64943C26E812}" type="sibTrans" cxnId="{DAADCF71-4906-4A93-89AC-71613B8EF60B}">
      <dgm:prSet/>
      <dgm:spPr/>
      <dgm:t>
        <a:bodyPr/>
        <a:lstStyle/>
        <a:p>
          <a:endParaRPr lang="zh-CN" altLang="en-US"/>
        </a:p>
      </dgm:t>
    </dgm:pt>
    <dgm:pt modelId="{3E54AA59-915F-41D6-A42E-D3ED3DD0CE3F}" type="pres">
      <dgm:prSet presAssocID="{1847CE12-EA59-4FC9-8726-A76232DA807C}" presName="hierChild1" presStyleCnt="0">
        <dgm:presLayoutVars>
          <dgm:orgChart val="1"/>
          <dgm:chPref val="1"/>
          <dgm:dir/>
          <dgm:animOne val="branch"/>
          <dgm:animLvl val="lvl"/>
          <dgm:resizeHandles/>
        </dgm:presLayoutVars>
      </dgm:prSet>
      <dgm:spPr/>
    </dgm:pt>
    <dgm:pt modelId="{30B1B65A-A85B-45B4-9A2C-16EC6ACD981A}" type="pres">
      <dgm:prSet presAssocID="{5E600137-CC0B-476E-8DDF-F5AB97C87226}" presName="hierRoot1" presStyleCnt="0">
        <dgm:presLayoutVars>
          <dgm:hierBranch/>
        </dgm:presLayoutVars>
      </dgm:prSet>
      <dgm:spPr/>
    </dgm:pt>
    <dgm:pt modelId="{99E39F07-24ED-462D-A6DD-CD145FA6FF45}" type="pres">
      <dgm:prSet presAssocID="{5E600137-CC0B-476E-8DDF-F5AB97C87226}" presName="rootComposite1" presStyleCnt="0"/>
      <dgm:spPr/>
    </dgm:pt>
    <dgm:pt modelId="{5CB84E3D-8176-42FA-B737-BAB59F36CF69}" type="pres">
      <dgm:prSet presAssocID="{5E600137-CC0B-476E-8DDF-F5AB97C87226}" presName="rootText1" presStyleLbl="node0" presStyleIdx="0" presStyleCnt="1">
        <dgm:presLayoutVars>
          <dgm:chPref val="3"/>
        </dgm:presLayoutVars>
      </dgm:prSet>
      <dgm:spPr/>
      <dgm:t>
        <a:bodyPr/>
        <a:lstStyle/>
        <a:p>
          <a:endParaRPr lang="zh-CN" altLang="en-US"/>
        </a:p>
      </dgm:t>
    </dgm:pt>
    <dgm:pt modelId="{9D2869AC-1F49-4071-BF25-F8BD19EBAA99}" type="pres">
      <dgm:prSet presAssocID="{5E600137-CC0B-476E-8DDF-F5AB97C87226}" presName="rootConnector1" presStyleLbl="node1" presStyleIdx="0" presStyleCnt="0"/>
      <dgm:spPr/>
      <dgm:t>
        <a:bodyPr/>
        <a:lstStyle/>
        <a:p>
          <a:endParaRPr lang="zh-CN" altLang="en-US"/>
        </a:p>
      </dgm:t>
    </dgm:pt>
    <dgm:pt modelId="{92F08DB1-F4D0-464C-85D4-438F5491AD46}" type="pres">
      <dgm:prSet presAssocID="{5E600137-CC0B-476E-8DDF-F5AB97C87226}" presName="hierChild2" presStyleCnt="0"/>
      <dgm:spPr/>
    </dgm:pt>
    <dgm:pt modelId="{B7D9A20F-1136-4076-BBC4-1D7D3CBE6E34}" type="pres">
      <dgm:prSet presAssocID="{BEADBF53-D6FB-4EEA-9D84-318A302AF5D2}" presName="Name35" presStyleLbl="parChTrans1D2" presStyleIdx="0" presStyleCnt="2"/>
      <dgm:spPr/>
      <dgm:t>
        <a:bodyPr/>
        <a:lstStyle/>
        <a:p>
          <a:endParaRPr lang="zh-CN" altLang="en-US"/>
        </a:p>
      </dgm:t>
    </dgm:pt>
    <dgm:pt modelId="{AE5569DF-EA31-459C-9618-54678227A7D7}" type="pres">
      <dgm:prSet presAssocID="{40F157C0-B76A-4DB1-8D4C-2449A2B29D16}" presName="hierRoot2" presStyleCnt="0">
        <dgm:presLayoutVars>
          <dgm:hierBranch/>
        </dgm:presLayoutVars>
      </dgm:prSet>
      <dgm:spPr/>
    </dgm:pt>
    <dgm:pt modelId="{51C8ECE4-9616-49CF-AF85-4EE5E775B4E7}" type="pres">
      <dgm:prSet presAssocID="{40F157C0-B76A-4DB1-8D4C-2449A2B29D16}" presName="rootComposite" presStyleCnt="0"/>
      <dgm:spPr/>
    </dgm:pt>
    <dgm:pt modelId="{776D867C-82EF-4039-B59E-E755FE1FD4E2}" type="pres">
      <dgm:prSet presAssocID="{40F157C0-B76A-4DB1-8D4C-2449A2B29D16}" presName="rootText" presStyleLbl="node2" presStyleIdx="0" presStyleCnt="2">
        <dgm:presLayoutVars>
          <dgm:chPref val="3"/>
        </dgm:presLayoutVars>
      </dgm:prSet>
      <dgm:spPr/>
      <dgm:t>
        <a:bodyPr/>
        <a:lstStyle/>
        <a:p>
          <a:endParaRPr lang="zh-CN" altLang="en-US"/>
        </a:p>
      </dgm:t>
    </dgm:pt>
    <dgm:pt modelId="{368738EB-5E83-4557-8636-CFA4E9A67F89}" type="pres">
      <dgm:prSet presAssocID="{40F157C0-B76A-4DB1-8D4C-2449A2B29D16}" presName="rootConnector" presStyleLbl="node2" presStyleIdx="0" presStyleCnt="2"/>
      <dgm:spPr/>
      <dgm:t>
        <a:bodyPr/>
        <a:lstStyle/>
        <a:p>
          <a:endParaRPr lang="zh-CN" altLang="en-US"/>
        </a:p>
      </dgm:t>
    </dgm:pt>
    <dgm:pt modelId="{51EF30EB-236F-4B40-A360-7414C0BB6271}" type="pres">
      <dgm:prSet presAssocID="{40F157C0-B76A-4DB1-8D4C-2449A2B29D16}" presName="hierChild4" presStyleCnt="0"/>
      <dgm:spPr/>
    </dgm:pt>
    <dgm:pt modelId="{119A2C5D-82C0-4BDB-85AF-8444509837C3}" type="pres">
      <dgm:prSet presAssocID="{40F157C0-B76A-4DB1-8D4C-2449A2B29D16}" presName="hierChild5" presStyleCnt="0"/>
      <dgm:spPr/>
    </dgm:pt>
    <dgm:pt modelId="{1955543C-48E7-42A5-BA87-2D840744B1F3}" type="pres">
      <dgm:prSet presAssocID="{BC5EBA14-62FB-46A4-96B8-57D8A6F68276}" presName="Name111" presStyleLbl="parChTrans1D3" presStyleIdx="0" presStyleCnt="2"/>
      <dgm:spPr/>
      <dgm:t>
        <a:bodyPr/>
        <a:lstStyle/>
        <a:p>
          <a:endParaRPr lang="zh-CN" altLang="en-US"/>
        </a:p>
      </dgm:t>
    </dgm:pt>
    <dgm:pt modelId="{E366819B-5474-4CFA-AD48-169C9DA2EC7E}" type="pres">
      <dgm:prSet presAssocID="{137F7C3D-51C2-4456-9F40-FA4342411B06}" presName="hierRoot3" presStyleCnt="0">
        <dgm:presLayoutVars>
          <dgm:hierBranch/>
        </dgm:presLayoutVars>
      </dgm:prSet>
      <dgm:spPr/>
    </dgm:pt>
    <dgm:pt modelId="{6D518174-5500-4561-B68C-2169D42FBB6D}" type="pres">
      <dgm:prSet presAssocID="{137F7C3D-51C2-4456-9F40-FA4342411B06}" presName="rootComposite3" presStyleCnt="0"/>
      <dgm:spPr/>
    </dgm:pt>
    <dgm:pt modelId="{221637D0-3378-429D-8346-3FDCF15AFBB4}" type="pres">
      <dgm:prSet presAssocID="{137F7C3D-51C2-4456-9F40-FA4342411B06}" presName="rootText3" presStyleLbl="asst2" presStyleIdx="0" presStyleCnt="2">
        <dgm:presLayoutVars>
          <dgm:chPref val="3"/>
        </dgm:presLayoutVars>
      </dgm:prSet>
      <dgm:spPr/>
      <dgm:t>
        <a:bodyPr/>
        <a:lstStyle/>
        <a:p>
          <a:endParaRPr lang="zh-CN" altLang="en-US"/>
        </a:p>
      </dgm:t>
    </dgm:pt>
    <dgm:pt modelId="{CC78726A-0101-4A3B-95FC-3414CAE61D9F}" type="pres">
      <dgm:prSet presAssocID="{137F7C3D-51C2-4456-9F40-FA4342411B06}" presName="rootConnector3" presStyleLbl="asst2" presStyleIdx="0" presStyleCnt="2"/>
      <dgm:spPr/>
      <dgm:t>
        <a:bodyPr/>
        <a:lstStyle/>
        <a:p>
          <a:endParaRPr lang="zh-CN" altLang="en-US"/>
        </a:p>
      </dgm:t>
    </dgm:pt>
    <dgm:pt modelId="{081C617C-23E3-4A97-8099-44A19D0D14B6}" type="pres">
      <dgm:prSet presAssocID="{137F7C3D-51C2-4456-9F40-FA4342411B06}" presName="hierChild6" presStyleCnt="0"/>
      <dgm:spPr/>
    </dgm:pt>
    <dgm:pt modelId="{4D7C43DF-95E3-4026-9311-F80517EB14D8}" type="pres">
      <dgm:prSet presAssocID="{137F7C3D-51C2-4456-9F40-FA4342411B06}" presName="hierChild7" presStyleCnt="0"/>
      <dgm:spPr/>
    </dgm:pt>
    <dgm:pt modelId="{E19E4AD5-272B-443B-AABD-520FD0F3DABD}" type="pres">
      <dgm:prSet presAssocID="{D20DC2C0-3D6C-4F61-82A0-1A4B4241AD0D}" presName="Name111" presStyleLbl="parChTrans1D3" presStyleIdx="1" presStyleCnt="2"/>
      <dgm:spPr/>
      <dgm:t>
        <a:bodyPr/>
        <a:lstStyle/>
        <a:p>
          <a:endParaRPr lang="zh-CN" altLang="en-US"/>
        </a:p>
      </dgm:t>
    </dgm:pt>
    <dgm:pt modelId="{6F72E38D-7F86-4923-AE81-B4901A63B6E6}" type="pres">
      <dgm:prSet presAssocID="{9C5EA8DF-833C-415E-B132-9E8EA658531A}" presName="hierRoot3" presStyleCnt="0">
        <dgm:presLayoutVars>
          <dgm:hierBranch/>
        </dgm:presLayoutVars>
      </dgm:prSet>
      <dgm:spPr/>
    </dgm:pt>
    <dgm:pt modelId="{DE068F03-8738-4FFF-B28C-09571DEBDA90}" type="pres">
      <dgm:prSet presAssocID="{9C5EA8DF-833C-415E-B132-9E8EA658531A}" presName="rootComposite3" presStyleCnt="0"/>
      <dgm:spPr/>
    </dgm:pt>
    <dgm:pt modelId="{8103573F-41C9-44E6-857B-5A0316051405}" type="pres">
      <dgm:prSet presAssocID="{9C5EA8DF-833C-415E-B132-9E8EA658531A}" presName="rootText3" presStyleLbl="asst2" presStyleIdx="1" presStyleCnt="2">
        <dgm:presLayoutVars>
          <dgm:chPref val="3"/>
        </dgm:presLayoutVars>
      </dgm:prSet>
      <dgm:spPr/>
      <dgm:t>
        <a:bodyPr/>
        <a:lstStyle/>
        <a:p>
          <a:endParaRPr lang="zh-CN" altLang="en-US"/>
        </a:p>
      </dgm:t>
    </dgm:pt>
    <dgm:pt modelId="{8D52A75D-0388-44E7-9AEF-0882EF783A4C}" type="pres">
      <dgm:prSet presAssocID="{9C5EA8DF-833C-415E-B132-9E8EA658531A}" presName="rootConnector3" presStyleLbl="asst2" presStyleIdx="1" presStyleCnt="2"/>
      <dgm:spPr/>
      <dgm:t>
        <a:bodyPr/>
        <a:lstStyle/>
        <a:p>
          <a:endParaRPr lang="zh-CN" altLang="en-US"/>
        </a:p>
      </dgm:t>
    </dgm:pt>
    <dgm:pt modelId="{F4696C67-2047-4FAD-B5D2-1285D8836F4E}" type="pres">
      <dgm:prSet presAssocID="{9C5EA8DF-833C-415E-B132-9E8EA658531A}" presName="hierChild6" presStyleCnt="0"/>
      <dgm:spPr/>
    </dgm:pt>
    <dgm:pt modelId="{F46C0625-5EFC-4AB0-B32D-B0E0C6B15BC6}" type="pres">
      <dgm:prSet presAssocID="{9C5EA8DF-833C-415E-B132-9E8EA658531A}" presName="hierChild7" presStyleCnt="0"/>
      <dgm:spPr/>
    </dgm:pt>
    <dgm:pt modelId="{FE42CBCB-8271-40DC-B58A-01AF6CB42DEC}" type="pres">
      <dgm:prSet presAssocID="{841B5068-7D89-49A6-AD64-484FFFD0FA2D}" presName="Name35" presStyleLbl="parChTrans1D2" presStyleIdx="1" presStyleCnt="2"/>
      <dgm:spPr/>
      <dgm:t>
        <a:bodyPr/>
        <a:lstStyle/>
        <a:p>
          <a:endParaRPr lang="zh-CN" altLang="en-US"/>
        </a:p>
      </dgm:t>
    </dgm:pt>
    <dgm:pt modelId="{DA28896F-33CF-4067-A757-1A82AAD9144C}" type="pres">
      <dgm:prSet presAssocID="{F44C74AB-DEF7-49CD-AC33-1EBB920584BF}" presName="hierRoot2" presStyleCnt="0">
        <dgm:presLayoutVars>
          <dgm:hierBranch/>
        </dgm:presLayoutVars>
      </dgm:prSet>
      <dgm:spPr/>
    </dgm:pt>
    <dgm:pt modelId="{489E6F40-3CFF-4345-9268-D36FCDB80F5C}" type="pres">
      <dgm:prSet presAssocID="{F44C74AB-DEF7-49CD-AC33-1EBB920584BF}" presName="rootComposite" presStyleCnt="0"/>
      <dgm:spPr/>
    </dgm:pt>
    <dgm:pt modelId="{B509B0EF-9441-4F84-9101-D201339C82D4}" type="pres">
      <dgm:prSet presAssocID="{F44C74AB-DEF7-49CD-AC33-1EBB920584BF}" presName="rootText" presStyleLbl="node2" presStyleIdx="1" presStyleCnt="2">
        <dgm:presLayoutVars>
          <dgm:chPref val="3"/>
        </dgm:presLayoutVars>
      </dgm:prSet>
      <dgm:spPr/>
      <dgm:t>
        <a:bodyPr/>
        <a:lstStyle/>
        <a:p>
          <a:endParaRPr lang="zh-CN" altLang="en-US"/>
        </a:p>
      </dgm:t>
    </dgm:pt>
    <dgm:pt modelId="{7E19A19B-23F2-4700-A6FA-95A2C8F3EF38}" type="pres">
      <dgm:prSet presAssocID="{F44C74AB-DEF7-49CD-AC33-1EBB920584BF}" presName="rootConnector" presStyleLbl="node2" presStyleIdx="1" presStyleCnt="2"/>
      <dgm:spPr/>
      <dgm:t>
        <a:bodyPr/>
        <a:lstStyle/>
        <a:p>
          <a:endParaRPr lang="zh-CN" altLang="en-US"/>
        </a:p>
      </dgm:t>
    </dgm:pt>
    <dgm:pt modelId="{2EC67658-6E29-4A39-9598-A9DA257B4020}" type="pres">
      <dgm:prSet presAssocID="{F44C74AB-DEF7-49CD-AC33-1EBB920584BF}" presName="hierChild4" presStyleCnt="0"/>
      <dgm:spPr/>
    </dgm:pt>
    <dgm:pt modelId="{1745CAF5-9409-4CBA-8535-87485EE6D218}" type="pres">
      <dgm:prSet presAssocID="{F44C74AB-DEF7-49CD-AC33-1EBB920584BF}" presName="hierChild5" presStyleCnt="0"/>
      <dgm:spPr/>
    </dgm:pt>
    <dgm:pt modelId="{F9787B83-09E7-487E-BF71-E8F02BE14E91}" type="pres">
      <dgm:prSet presAssocID="{5E600137-CC0B-476E-8DDF-F5AB97C87226}" presName="hierChild3" presStyleCnt="0"/>
      <dgm:spPr/>
    </dgm:pt>
  </dgm:ptLst>
  <dgm:cxnLst>
    <dgm:cxn modelId="{B318F6E8-9292-4E54-B158-DAA73CAABF7F}" type="presOf" srcId="{F44C74AB-DEF7-49CD-AC33-1EBB920584BF}" destId="{7E19A19B-23F2-4700-A6FA-95A2C8F3EF38}" srcOrd="1" destOrd="0" presId="urn:microsoft.com/office/officeart/2005/8/layout/orgChart1"/>
    <dgm:cxn modelId="{7CEB9169-1912-4C62-B931-F12B3860E8EE}" type="presOf" srcId="{F44C74AB-DEF7-49CD-AC33-1EBB920584BF}" destId="{B509B0EF-9441-4F84-9101-D201339C82D4}" srcOrd="0" destOrd="0" presId="urn:microsoft.com/office/officeart/2005/8/layout/orgChart1"/>
    <dgm:cxn modelId="{DAADCF71-4906-4A93-89AC-71613B8EF60B}" srcId="{5E600137-CC0B-476E-8DDF-F5AB97C87226}" destId="{F44C74AB-DEF7-49CD-AC33-1EBB920584BF}" srcOrd="1" destOrd="0" parTransId="{841B5068-7D89-49A6-AD64-484FFFD0FA2D}" sibTransId="{1FAA9CB2-6B13-4FE1-8B12-64943C26E812}"/>
    <dgm:cxn modelId="{8EA17DCB-BB48-4CC4-996D-DE2B302FBE61}" type="presOf" srcId="{9C5EA8DF-833C-415E-B132-9E8EA658531A}" destId="{8103573F-41C9-44E6-857B-5A0316051405}" srcOrd="0" destOrd="0" presId="urn:microsoft.com/office/officeart/2005/8/layout/orgChart1"/>
    <dgm:cxn modelId="{DE77162A-8C0B-43A5-A7FE-FBE73CC1081F}" srcId="{40F157C0-B76A-4DB1-8D4C-2449A2B29D16}" destId="{137F7C3D-51C2-4456-9F40-FA4342411B06}" srcOrd="0" destOrd="0" parTransId="{BC5EBA14-62FB-46A4-96B8-57D8A6F68276}" sibTransId="{E8ED0094-32FA-42BA-A7B3-36CAF2EDBA73}"/>
    <dgm:cxn modelId="{4A1FC8D5-0F3D-4BA9-B4AD-209EDB29844D}" srcId="{1847CE12-EA59-4FC9-8726-A76232DA807C}" destId="{5E600137-CC0B-476E-8DDF-F5AB97C87226}" srcOrd="0" destOrd="0" parTransId="{6952E31F-F6DD-47EF-8D75-A8B5B42B03DA}" sibTransId="{E086A46E-1B64-4BBC-9C89-9E37171C2528}"/>
    <dgm:cxn modelId="{FAD23478-4BA9-4EE4-8930-0D35602D5F32}" type="presOf" srcId="{D20DC2C0-3D6C-4F61-82A0-1A4B4241AD0D}" destId="{E19E4AD5-272B-443B-AABD-520FD0F3DABD}" srcOrd="0" destOrd="0" presId="urn:microsoft.com/office/officeart/2005/8/layout/orgChart1"/>
    <dgm:cxn modelId="{C97EC2C9-81C3-4FE7-B17C-33993F75DE8E}" type="presOf" srcId="{5E600137-CC0B-476E-8DDF-F5AB97C87226}" destId="{9D2869AC-1F49-4071-BF25-F8BD19EBAA99}" srcOrd="1" destOrd="0" presId="urn:microsoft.com/office/officeart/2005/8/layout/orgChart1"/>
    <dgm:cxn modelId="{E67810EC-1C88-4783-A673-71D65074B4BB}" type="presOf" srcId="{40F157C0-B76A-4DB1-8D4C-2449A2B29D16}" destId="{776D867C-82EF-4039-B59E-E755FE1FD4E2}" srcOrd="0" destOrd="0" presId="urn:microsoft.com/office/officeart/2005/8/layout/orgChart1"/>
    <dgm:cxn modelId="{F6402712-9E7B-4133-9F7F-8924EEA3DEE0}" type="presOf" srcId="{137F7C3D-51C2-4456-9F40-FA4342411B06}" destId="{221637D0-3378-429D-8346-3FDCF15AFBB4}" srcOrd="0" destOrd="0" presId="urn:microsoft.com/office/officeart/2005/8/layout/orgChart1"/>
    <dgm:cxn modelId="{7092B450-5C5D-4D87-B271-0EAA14DB8C11}" type="presOf" srcId="{841B5068-7D89-49A6-AD64-484FFFD0FA2D}" destId="{FE42CBCB-8271-40DC-B58A-01AF6CB42DEC}" srcOrd="0" destOrd="0" presId="urn:microsoft.com/office/officeart/2005/8/layout/orgChart1"/>
    <dgm:cxn modelId="{5959A3C5-9AE4-4190-AB80-C980A60360B0}" type="presOf" srcId="{137F7C3D-51C2-4456-9F40-FA4342411B06}" destId="{CC78726A-0101-4A3B-95FC-3414CAE61D9F}" srcOrd="1" destOrd="0" presId="urn:microsoft.com/office/officeart/2005/8/layout/orgChart1"/>
    <dgm:cxn modelId="{7354B7FC-D330-4978-91F6-141EFED0F3D2}" type="presOf" srcId="{BC5EBA14-62FB-46A4-96B8-57D8A6F68276}" destId="{1955543C-48E7-42A5-BA87-2D840744B1F3}" srcOrd="0" destOrd="0" presId="urn:microsoft.com/office/officeart/2005/8/layout/orgChart1"/>
    <dgm:cxn modelId="{3D7E19D5-1251-4D68-A041-5EA7DD135885}" type="presOf" srcId="{1847CE12-EA59-4FC9-8726-A76232DA807C}" destId="{3E54AA59-915F-41D6-A42E-D3ED3DD0CE3F}" srcOrd="0" destOrd="0" presId="urn:microsoft.com/office/officeart/2005/8/layout/orgChart1"/>
    <dgm:cxn modelId="{EE2D388C-BD02-4E1E-B9BD-A22E1AF7343B}" srcId="{5E600137-CC0B-476E-8DDF-F5AB97C87226}" destId="{40F157C0-B76A-4DB1-8D4C-2449A2B29D16}" srcOrd="0" destOrd="0" parTransId="{BEADBF53-D6FB-4EEA-9D84-318A302AF5D2}" sibTransId="{FA27B8C7-6A1D-49D5-B622-1D04C4EEA6F5}"/>
    <dgm:cxn modelId="{06C78976-CE24-4D42-A885-B08D9DC94CD9}" type="presOf" srcId="{5E600137-CC0B-476E-8DDF-F5AB97C87226}" destId="{5CB84E3D-8176-42FA-B737-BAB59F36CF69}" srcOrd="0" destOrd="0" presId="urn:microsoft.com/office/officeart/2005/8/layout/orgChart1"/>
    <dgm:cxn modelId="{67B75657-C0FD-443D-BF21-903192C4A8E5}" srcId="{40F157C0-B76A-4DB1-8D4C-2449A2B29D16}" destId="{9C5EA8DF-833C-415E-B132-9E8EA658531A}" srcOrd="1" destOrd="0" parTransId="{D20DC2C0-3D6C-4F61-82A0-1A4B4241AD0D}" sibTransId="{8F5E4EA4-1DC4-4180-A2AF-09C666519E35}"/>
    <dgm:cxn modelId="{C998CA62-207C-499B-8002-DCC81C72F1FF}" type="presOf" srcId="{BEADBF53-D6FB-4EEA-9D84-318A302AF5D2}" destId="{B7D9A20F-1136-4076-BBC4-1D7D3CBE6E34}" srcOrd="0" destOrd="0" presId="urn:microsoft.com/office/officeart/2005/8/layout/orgChart1"/>
    <dgm:cxn modelId="{8C962609-EF33-42C1-903C-227804D1EC46}" type="presOf" srcId="{40F157C0-B76A-4DB1-8D4C-2449A2B29D16}" destId="{368738EB-5E83-4557-8636-CFA4E9A67F89}" srcOrd="1" destOrd="0" presId="urn:microsoft.com/office/officeart/2005/8/layout/orgChart1"/>
    <dgm:cxn modelId="{0C2BD3E0-EAD3-4A85-9BB1-CB07D048355D}" type="presOf" srcId="{9C5EA8DF-833C-415E-B132-9E8EA658531A}" destId="{8D52A75D-0388-44E7-9AEF-0882EF783A4C}" srcOrd="1" destOrd="0" presId="urn:microsoft.com/office/officeart/2005/8/layout/orgChart1"/>
    <dgm:cxn modelId="{1EF6D47A-0243-498B-B983-7E8C1F9F4F86}" type="presParOf" srcId="{3E54AA59-915F-41D6-A42E-D3ED3DD0CE3F}" destId="{30B1B65A-A85B-45B4-9A2C-16EC6ACD981A}" srcOrd="0" destOrd="0" presId="urn:microsoft.com/office/officeart/2005/8/layout/orgChart1"/>
    <dgm:cxn modelId="{9202220B-7144-42D6-AF90-B3140453713D}" type="presParOf" srcId="{30B1B65A-A85B-45B4-9A2C-16EC6ACD981A}" destId="{99E39F07-24ED-462D-A6DD-CD145FA6FF45}" srcOrd="0" destOrd="0" presId="urn:microsoft.com/office/officeart/2005/8/layout/orgChart1"/>
    <dgm:cxn modelId="{32284F35-2405-43E3-99B8-C5AFE670B9DB}" type="presParOf" srcId="{99E39F07-24ED-462D-A6DD-CD145FA6FF45}" destId="{5CB84E3D-8176-42FA-B737-BAB59F36CF69}" srcOrd="0" destOrd="0" presId="urn:microsoft.com/office/officeart/2005/8/layout/orgChart1"/>
    <dgm:cxn modelId="{E10A6D03-0D17-4B17-A7EE-52419FEAADBA}" type="presParOf" srcId="{99E39F07-24ED-462D-A6DD-CD145FA6FF45}" destId="{9D2869AC-1F49-4071-BF25-F8BD19EBAA99}" srcOrd="1" destOrd="0" presId="urn:microsoft.com/office/officeart/2005/8/layout/orgChart1"/>
    <dgm:cxn modelId="{CC909ADB-3614-4B49-B25D-980961B626C3}" type="presParOf" srcId="{30B1B65A-A85B-45B4-9A2C-16EC6ACD981A}" destId="{92F08DB1-F4D0-464C-85D4-438F5491AD46}" srcOrd="1" destOrd="0" presId="urn:microsoft.com/office/officeart/2005/8/layout/orgChart1"/>
    <dgm:cxn modelId="{6E732CCF-B1C1-4FAA-8646-EAC2980B0FAF}" type="presParOf" srcId="{92F08DB1-F4D0-464C-85D4-438F5491AD46}" destId="{B7D9A20F-1136-4076-BBC4-1D7D3CBE6E34}" srcOrd="0" destOrd="0" presId="urn:microsoft.com/office/officeart/2005/8/layout/orgChart1"/>
    <dgm:cxn modelId="{C0209AB0-F9EA-4D0F-AB46-2FDAD42B56F0}" type="presParOf" srcId="{92F08DB1-F4D0-464C-85D4-438F5491AD46}" destId="{AE5569DF-EA31-459C-9618-54678227A7D7}" srcOrd="1" destOrd="0" presId="urn:microsoft.com/office/officeart/2005/8/layout/orgChart1"/>
    <dgm:cxn modelId="{09C378B3-AC78-492C-AF12-E4776C728F10}" type="presParOf" srcId="{AE5569DF-EA31-459C-9618-54678227A7D7}" destId="{51C8ECE4-9616-49CF-AF85-4EE5E775B4E7}" srcOrd="0" destOrd="0" presId="urn:microsoft.com/office/officeart/2005/8/layout/orgChart1"/>
    <dgm:cxn modelId="{49F0A098-1CAD-42BD-A84C-435DC2429C52}" type="presParOf" srcId="{51C8ECE4-9616-49CF-AF85-4EE5E775B4E7}" destId="{776D867C-82EF-4039-B59E-E755FE1FD4E2}" srcOrd="0" destOrd="0" presId="urn:microsoft.com/office/officeart/2005/8/layout/orgChart1"/>
    <dgm:cxn modelId="{64AFC120-036C-4D44-90A8-BA7F43931FD5}" type="presParOf" srcId="{51C8ECE4-9616-49CF-AF85-4EE5E775B4E7}" destId="{368738EB-5E83-4557-8636-CFA4E9A67F89}" srcOrd="1" destOrd="0" presId="urn:microsoft.com/office/officeart/2005/8/layout/orgChart1"/>
    <dgm:cxn modelId="{C86DFB54-836C-4A58-9AC5-FCCDB9BCACFE}" type="presParOf" srcId="{AE5569DF-EA31-459C-9618-54678227A7D7}" destId="{51EF30EB-236F-4B40-A360-7414C0BB6271}" srcOrd="1" destOrd="0" presId="urn:microsoft.com/office/officeart/2005/8/layout/orgChart1"/>
    <dgm:cxn modelId="{38559B90-C1C5-460E-BE81-3485E4403BD1}" type="presParOf" srcId="{AE5569DF-EA31-459C-9618-54678227A7D7}" destId="{119A2C5D-82C0-4BDB-85AF-8444509837C3}" srcOrd="2" destOrd="0" presId="urn:microsoft.com/office/officeart/2005/8/layout/orgChart1"/>
    <dgm:cxn modelId="{570CBB76-9721-442B-B2E1-372CEEA8305D}" type="presParOf" srcId="{119A2C5D-82C0-4BDB-85AF-8444509837C3}" destId="{1955543C-48E7-42A5-BA87-2D840744B1F3}" srcOrd="0" destOrd="0" presId="urn:microsoft.com/office/officeart/2005/8/layout/orgChart1"/>
    <dgm:cxn modelId="{BB5C621B-832B-41D0-B86B-5CF13C5A4EDC}" type="presParOf" srcId="{119A2C5D-82C0-4BDB-85AF-8444509837C3}" destId="{E366819B-5474-4CFA-AD48-169C9DA2EC7E}" srcOrd="1" destOrd="0" presId="urn:microsoft.com/office/officeart/2005/8/layout/orgChart1"/>
    <dgm:cxn modelId="{E007F823-540C-4CC6-AF49-961F3BF55AAE}" type="presParOf" srcId="{E366819B-5474-4CFA-AD48-169C9DA2EC7E}" destId="{6D518174-5500-4561-B68C-2169D42FBB6D}" srcOrd="0" destOrd="0" presId="urn:microsoft.com/office/officeart/2005/8/layout/orgChart1"/>
    <dgm:cxn modelId="{FA33BBB4-25B1-4046-B5C8-F119DAA99E34}" type="presParOf" srcId="{6D518174-5500-4561-B68C-2169D42FBB6D}" destId="{221637D0-3378-429D-8346-3FDCF15AFBB4}" srcOrd="0" destOrd="0" presId="urn:microsoft.com/office/officeart/2005/8/layout/orgChart1"/>
    <dgm:cxn modelId="{1E70FB2B-7B6D-4DBD-A3BA-927396A9E349}" type="presParOf" srcId="{6D518174-5500-4561-B68C-2169D42FBB6D}" destId="{CC78726A-0101-4A3B-95FC-3414CAE61D9F}" srcOrd="1" destOrd="0" presId="urn:microsoft.com/office/officeart/2005/8/layout/orgChart1"/>
    <dgm:cxn modelId="{3C5BBFE9-011A-4F3A-B585-C58E5B9E6E2B}" type="presParOf" srcId="{E366819B-5474-4CFA-AD48-169C9DA2EC7E}" destId="{081C617C-23E3-4A97-8099-44A19D0D14B6}" srcOrd="1" destOrd="0" presId="urn:microsoft.com/office/officeart/2005/8/layout/orgChart1"/>
    <dgm:cxn modelId="{C8DC4333-34E2-49D7-AF2A-70BEFCA7423D}" type="presParOf" srcId="{E366819B-5474-4CFA-AD48-169C9DA2EC7E}" destId="{4D7C43DF-95E3-4026-9311-F80517EB14D8}" srcOrd="2" destOrd="0" presId="urn:microsoft.com/office/officeart/2005/8/layout/orgChart1"/>
    <dgm:cxn modelId="{41599782-03EB-4185-A65E-026DD3B57E87}" type="presParOf" srcId="{119A2C5D-82C0-4BDB-85AF-8444509837C3}" destId="{E19E4AD5-272B-443B-AABD-520FD0F3DABD}" srcOrd="2" destOrd="0" presId="urn:microsoft.com/office/officeart/2005/8/layout/orgChart1"/>
    <dgm:cxn modelId="{CC62047B-1AE8-4F37-992F-9F35E4D439F7}" type="presParOf" srcId="{119A2C5D-82C0-4BDB-85AF-8444509837C3}" destId="{6F72E38D-7F86-4923-AE81-B4901A63B6E6}" srcOrd="3" destOrd="0" presId="urn:microsoft.com/office/officeart/2005/8/layout/orgChart1"/>
    <dgm:cxn modelId="{FA3BDF28-1D75-4A89-BCA1-75B5A6E40E58}" type="presParOf" srcId="{6F72E38D-7F86-4923-AE81-B4901A63B6E6}" destId="{DE068F03-8738-4FFF-B28C-09571DEBDA90}" srcOrd="0" destOrd="0" presId="urn:microsoft.com/office/officeart/2005/8/layout/orgChart1"/>
    <dgm:cxn modelId="{B2D808EC-446F-48C2-91F0-D7418CE15F82}" type="presParOf" srcId="{DE068F03-8738-4FFF-B28C-09571DEBDA90}" destId="{8103573F-41C9-44E6-857B-5A0316051405}" srcOrd="0" destOrd="0" presId="urn:microsoft.com/office/officeart/2005/8/layout/orgChart1"/>
    <dgm:cxn modelId="{23873618-772F-4712-8293-2D3714B86594}" type="presParOf" srcId="{DE068F03-8738-4FFF-B28C-09571DEBDA90}" destId="{8D52A75D-0388-44E7-9AEF-0882EF783A4C}" srcOrd="1" destOrd="0" presId="urn:microsoft.com/office/officeart/2005/8/layout/orgChart1"/>
    <dgm:cxn modelId="{6870C7BD-41BA-4D02-B8B8-524955C9BBB5}" type="presParOf" srcId="{6F72E38D-7F86-4923-AE81-B4901A63B6E6}" destId="{F4696C67-2047-4FAD-B5D2-1285D8836F4E}" srcOrd="1" destOrd="0" presId="urn:microsoft.com/office/officeart/2005/8/layout/orgChart1"/>
    <dgm:cxn modelId="{DEC23344-A2D5-4D01-961E-95198B5A6919}" type="presParOf" srcId="{6F72E38D-7F86-4923-AE81-B4901A63B6E6}" destId="{F46C0625-5EFC-4AB0-B32D-B0E0C6B15BC6}" srcOrd="2" destOrd="0" presId="urn:microsoft.com/office/officeart/2005/8/layout/orgChart1"/>
    <dgm:cxn modelId="{8084954B-CC03-40F9-B57C-5E139268BA21}" type="presParOf" srcId="{92F08DB1-F4D0-464C-85D4-438F5491AD46}" destId="{FE42CBCB-8271-40DC-B58A-01AF6CB42DEC}" srcOrd="2" destOrd="0" presId="urn:microsoft.com/office/officeart/2005/8/layout/orgChart1"/>
    <dgm:cxn modelId="{9F683FA7-874E-4CE5-BF5C-5B05366D7EE2}" type="presParOf" srcId="{92F08DB1-F4D0-464C-85D4-438F5491AD46}" destId="{DA28896F-33CF-4067-A757-1A82AAD9144C}" srcOrd="3" destOrd="0" presId="urn:microsoft.com/office/officeart/2005/8/layout/orgChart1"/>
    <dgm:cxn modelId="{5BF19372-7212-4FF8-A274-B3490D46D478}" type="presParOf" srcId="{DA28896F-33CF-4067-A757-1A82AAD9144C}" destId="{489E6F40-3CFF-4345-9268-D36FCDB80F5C}" srcOrd="0" destOrd="0" presId="urn:microsoft.com/office/officeart/2005/8/layout/orgChart1"/>
    <dgm:cxn modelId="{EE6058BA-27E7-4570-84E3-9CFB72AA7E4B}" type="presParOf" srcId="{489E6F40-3CFF-4345-9268-D36FCDB80F5C}" destId="{B509B0EF-9441-4F84-9101-D201339C82D4}" srcOrd="0" destOrd="0" presId="urn:microsoft.com/office/officeart/2005/8/layout/orgChart1"/>
    <dgm:cxn modelId="{0A385199-3326-4E1C-8C92-53B9D142190A}" type="presParOf" srcId="{489E6F40-3CFF-4345-9268-D36FCDB80F5C}" destId="{7E19A19B-23F2-4700-A6FA-95A2C8F3EF38}" srcOrd="1" destOrd="0" presId="urn:microsoft.com/office/officeart/2005/8/layout/orgChart1"/>
    <dgm:cxn modelId="{88898B9D-EFD6-4615-A039-75F8C4B8C5DC}" type="presParOf" srcId="{DA28896F-33CF-4067-A757-1A82AAD9144C}" destId="{2EC67658-6E29-4A39-9598-A9DA257B4020}" srcOrd="1" destOrd="0" presId="urn:microsoft.com/office/officeart/2005/8/layout/orgChart1"/>
    <dgm:cxn modelId="{0000D8E2-D8C6-4C1A-956C-06F0B8118D44}" type="presParOf" srcId="{DA28896F-33CF-4067-A757-1A82AAD9144C}" destId="{1745CAF5-9409-4CBA-8535-87485EE6D218}" srcOrd="2" destOrd="0" presId="urn:microsoft.com/office/officeart/2005/8/layout/orgChart1"/>
    <dgm:cxn modelId="{24F679C6-A03B-4C6C-BB86-8BABD235A521}" type="presParOf" srcId="{30B1B65A-A85B-45B4-9A2C-16EC6ACD981A}" destId="{F9787B83-09E7-487E-BF71-E8F02BE14E91}"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42CBCB-8271-40DC-B58A-01AF6CB42DEC}">
      <dsp:nvSpPr>
        <dsp:cNvPr id="0" name=""/>
        <dsp:cNvSpPr/>
      </dsp:nvSpPr>
      <dsp:spPr>
        <a:xfrm>
          <a:off x="4034729" y="957460"/>
          <a:ext cx="1157483" cy="401771"/>
        </a:xfrm>
        <a:custGeom>
          <a:avLst/>
          <a:gdLst/>
          <a:ahLst/>
          <a:cxnLst/>
          <a:rect l="0" t="0" r="0" b="0"/>
          <a:pathLst>
            <a:path>
              <a:moveTo>
                <a:pt x="0" y="0"/>
              </a:moveTo>
              <a:lnTo>
                <a:pt x="0" y="200885"/>
              </a:lnTo>
              <a:lnTo>
                <a:pt x="1157483" y="200885"/>
              </a:lnTo>
              <a:lnTo>
                <a:pt x="1157483" y="4017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9E4AD5-272B-443B-AABD-520FD0F3DABD}">
      <dsp:nvSpPr>
        <dsp:cNvPr id="0" name=""/>
        <dsp:cNvSpPr/>
      </dsp:nvSpPr>
      <dsp:spPr>
        <a:xfrm>
          <a:off x="2877245" y="2315830"/>
          <a:ext cx="200885" cy="880070"/>
        </a:xfrm>
        <a:custGeom>
          <a:avLst/>
          <a:gdLst/>
          <a:ahLst/>
          <a:cxnLst/>
          <a:rect l="0" t="0" r="0" b="0"/>
          <a:pathLst>
            <a:path>
              <a:moveTo>
                <a:pt x="0" y="0"/>
              </a:moveTo>
              <a:lnTo>
                <a:pt x="0" y="880070"/>
              </a:lnTo>
              <a:lnTo>
                <a:pt x="200885" y="8800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55543C-48E7-42A5-BA87-2D840744B1F3}">
      <dsp:nvSpPr>
        <dsp:cNvPr id="0" name=""/>
        <dsp:cNvSpPr/>
      </dsp:nvSpPr>
      <dsp:spPr>
        <a:xfrm>
          <a:off x="2676360" y="2315830"/>
          <a:ext cx="200885" cy="880070"/>
        </a:xfrm>
        <a:custGeom>
          <a:avLst/>
          <a:gdLst/>
          <a:ahLst/>
          <a:cxnLst/>
          <a:rect l="0" t="0" r="0" b="0"/>
          <a:pathLst>
            <a:path>
              <a:moveTo>
                <a:pt x="200885" y="0"/>
              </a:moveTo>
              <a:lnTo>
                <a:pt x="200885" y="880070"/>
              </a:lnTo>
              <a:lnTo>
                <a:pt x="0" y="8800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D9A20F-1136-4076-BBC4-1D7D3CBE6E34}">
      <dsp:nvSpPr>
        <dsp:cNvPr id="0" name=""/>
        <dsp:cNvSpPr/>
      </dsp:nvSpPr>
      <dsp:spPr>
        <a:xfrm>
          <a:off x="2877245" y="957460"/>
          <a:ext cx="1157483" cy="401771"/>
        </a:xfrm>
        <a:custGeom>
          <a:avLst/>
          <a:gdLst/>
          <a:ahLst/>
          <a:cxnLst/>
          <a:rect l="0" t="0" r="0" b="0"/>
          <a:pathLst>
            <a:path>
              <a:moveTo>
                <a:pt x="1157483" y="0"/>
              </a:moveTo>
              <a:lnTo>
                <a:pt x="1157483" y="200885"/>
              </a:lnTo>
              <a:lnTo>
                <a:pt x="0" y="200885"/>
              </a:lnTo>
              <a:lnTo>
                <a:pt x="0" y="4017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B84E3D-8176-42FA-B737-BAB59F36CF69}">
      <dsp:nvSpPr>
        <dsp:cNvPr id="0" name=""/>
        <dsp:cNvSpPr/>
      </dsp:nvSpPr>
      <dsp:spPr>
        <a:xfrm>
          <a:off x="3078131" y="862"/>
          <a:ext cx="1913196" cy="9565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20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rPr>
            <a:t>软件结构复杂性</a:t>
          </a:r>
        </a:p>
      </dsp:txBody>
      <dsp:txXfrm>
        <a:off x="3078131" y="862"/>
        <a:ext cx="1913196" cy="956598"/>
      </dsp:txXfrm>
    </dsp:sp>
    <dsp:sp modelId="{776D867C-82EF-4039-B59E-E755FE1FD4E2}">
      <dsp:nvSpPr>
        <dsp:cNvPr id="0" name=""/>
        <dsp:cNvSpPr/>
      </dsp:nvSpPr>
      <dsp:spPr>
        <a:xfrm>
          <a:off x="1920647" y="1359231"/>
          <a:ext cx="1913196" cy="9565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20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模块复杂性</a:t>
          </a:r>
        </a:p>
      </dsp:txBody>
      <dsp:txXfrm>
        <a:off x="1920647" y="1359231"/>
        <a:ext cx="1913196" cy="956598"/>
      </dsp:txXfrm>
    </dsp:sp>
    <dsp:sp modelId="{221637D0-3378-429D-8346-3FDCF15AFBB4}">
      <dsp:nvSpPr>
        <dsp:cNvPr id="0" name=""/>
        <dsp:cNvSpPr/>
      </dsp:nvSpPr>
      <dsp:spPr>
        <a:xfrm>
          <a:off x="763163" y="2717601"/>
          <a:ext cx="1913196" cy="9565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20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模块内部结构复杂性</a:t>
          </a:r>
        </a:p>
      </dsp:txBody>
      <dsp:txXfrm>
        <a:off x="763163" y="2717601"/>
        <a:ext cx="1913196" cy="956598"/>
      </dsp:txXfrm>
    </dsp:sp>
    <dsp:sp modelId="{8103573F-41C9-44E6-857B-5A0316051405}">
      <dsp:nvSpPr>
        <dsp:cNvPr id="0" name=""/>
        <dsp:cNvSpPr/>
      </dsp:nvSpPr>
      <dsp:spPr>
        <a:xfrm>
          <a:off x="3078131" y="2717601"/>
          <a:ext cx="1913196" cy="9565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20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模块接口复杂性</a:t>
          </a:r>
        </a:p>
      </dsp:txBody>
      <dsp:txXfrm>
        <a:off x="3078131" y="2717601"/>
        <a:ext cx="1913196" cy="956598"/>
      </dsp:txXfrm>
    </dsp:sp>
    <dsp:sp modelId="{B509B0EF-9441-4F84-9101-D201339C82D4}">
      <dsp:nvSpPr>
        <dsp:cNvPr id="0" name=""/>
        <dsp:cNvSpPr/>
      </dsp:nvSpPr>
      <dsp:spPr>
        <a:xfrm>
          <a:off x="4235614" y="1359231"/>
          <a:ext cx="1913196" cy="9565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20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总体复杂性</a:t>
          </a:r>
        </a:p>
      </dsp:txBody>
      <dsp:txXfrm>
        <a:off x="4235614" y="1359231"/>
        <a:ext cx="1913196" cy="95659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Header Placeholder 1"/>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微软雅黑" panose="020B0503020204020204" pitchFamily="34" charset="-122"/>
                <a:ea typeface="微软雅黑" panose="020B0503020204020204" pitchFamily="34" charset="-122"/>
              </a:defRPr>
            </a:lvl1pPr>
          </a:lstStyle>
          <a:p>
            <a:pPr>
              <a:defRPr/>
            </a:pPr>
            <a:endParaRPr lang="en-US" dirty="0"/>
          </a:p>
        </p:txBody>
      </p:sp>
      <p:sp>
        <p:nvSpPr>
          <p:cNvPr id="3075" name="Date Placeholder 2"/>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微软雅黑" panose="020B0503020204020204" pitchFamily="34" charset="-122"/>
                <a:ea typeface="微软雅黑" panose="020B0503020204020204" pitchFamily="34" charset="-122"/>
              </a:defRPr>
            </a:lvl1pPr>
          </a:lstStyle>
          <a:p>
            <a:pPr>
              <a:defRPr/>
            </a:pPr>
            <a:fld id="{9D862EC4-7123-4225-BCD1-996C1A80D039}" type="datetimeFigureOut">
              <a:rPr lang="en-US" smtClean="0"/>
              <a:pPr>
                <a:defRPr/>
              </a:pPr>
              <a:t>6/10/2018</a:t>
            </a:fld>
            <a:endParaRPr lang="en-US" dirty="0"/>
          </a:p>
        </p:txBody>
      </p:sp>
      <p:sp>
        <p:nvSpPr>
          <p:cNvPr id="84996" name="Slide Image Placeholder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Notes Placeholder 4"/>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3078" name="Footer Placeholder 5"/>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微软雅黑" panose="020B0503020204020204" pitchFamily="34" charset="-122"/>
                <a:ea typeface="微软雅黑" panose="020B0503020204020204" pitchFamily="34" charset="-122"/>
              </a:defRPr>
            </a:lvl1pPr>
          </a:lstStyle>
          <a:p>
            <a:pPr>
              <a:defRPr/>
            </a:pPr>
            <a:endParaRPr lang="en-US" dirty="0"/>
          </a:p>
        </p:txBody>
      </p:sp>
      <p:sp>
        <p:nvSpPr>
          <p:cNvPr id="3079" name="Slide Number Placeholder 6"/>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atin typeface="微软雅黑" panose="020B0503020204020204" pitchFamily="34" charset="-122"/>
                <a:ea typeface="微软雅黑" panose="020B0503020204020204" pitchFamily="34" charset="-122"/>
              </a:defRPr>
            </a:lvl1pPr>
          </a:lstStyle>
          <a:p>
            <a:fld id="{97678857-CDEB-4DF6-99D4-063502F92BCA}" type="slidenum">
              <a:rPr lang="en-US" altLang="zh-CN" smtClean="0"/>
              <a:pPr/>
              <a:t>‹#›</a:t>
            </a:fld>
            <a:endParaRPr lang="en-US" altLang="zh-CN" dirty="0"/>
          </a:p>
        </p:txBody>
      </p:sp>
    </p:spTree>
    <p:extLst>
      <p:ext uri="{BB962C8B-B14F-4D97-AF65-F5344CB8AC3E}">
        <p14:creationId xmlns:p14="http://schemas.microsoft.com/office/powerpoint/2010/main" val="23641975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rtl="0" eaLnBrk="0" fontAlgn="base" hangingPunct="0">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rtl="0" eaLnBrk="0" fontAlgn="base" hangingPunct="0">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rtl="0" eaLnBrk="0" fontAlgn="base" hangingPunct="0">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rtl="0" eaLnBrk="0" fontAlgn="base" hangingPunct="0">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hemeOverride" Target="../theme/themeOverride14.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hemeOverride" Target="../theme/themeOverride15.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hemeOverride" Target="../theme/themeOverride16.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notesMaster" Target="../notesMasters/notesMaster1.xml"/><Relationship Id="rId1" Type="http://schemas.openxmlformats.org/officeDocument/2006/relationships/themeOverride" Target="../theme/themeOverride17.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46.xml"/><Relationship Id="rId2" Type="http://schemas.openxmlformats.org/officeDocument/2006/relationships/notesMaster" Target="../notesMasters/notesMaster1.xml"/><Relationship Id="rId1" Type="http://schemas.openxmlformats.org/officeDocument/2006/relationships/themeOverride" Target="../theme/themeOverride19.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47.xml"/><Relationship Id="rId2" Type="http://schemas.openxmlformats.org/officeDocument/2006/relationships/notesMaster" Target="../notesMasters/notesMaster1.xml"/><Relationship Id="rId1" Type="http://schemas.openxmlformats.org/officeDocument/2006/relationships/themeOverride" Target="../theme/themeOverride20.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48.xml"/><Relationship Id="rId2" Type="http://schemas.openxmlformats.org/officeDocument/2006/relationships/notesMaster" Target="../notesMasters/notesMaster1.xml"/><Relationship Id="rId1" Type="http://schemas.openxmlformats.org/officeDocument/2006/relationships/themeOverride" Target="../theme/themeOverride2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50.xml"/><Relationship Id="rId2" Type="http://schemas.openxmlformats.org/officeDocument/2006/relationships/notesMaster" Target="../notesMasters/notesMaster1.xml"/><Relationship Id="rId1" Type="http://schemas.openxmlformats.org/officeDocument/2006/relationships/themeOverride" Target="../theme/themeOverride22.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51.xml"/><Relationship Id="rId2" Type="http://schemas.openxmlformats.org/officeDocument/2006/relationships/notesMaster" Target="../notesMasters/notesMaster1.xml"/><Relationship Id="rId1" Type="http://schemas.openxmlformats.org/officeDocument/2006/relationships/themeOverride" Target="../theme/themeOverride23.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52.xml"/><Relationship Id="rId2" Type="http://schemas.openxmlformats.org/officeDocument/2006/relationships/notesMaster" Target="../notesMasters/notesMaster1.xml"/><Relationship Id="rId1" Type="http://schemas.openxmlformats.org/officeDocument/2006/relationships/themeOverride" Target="../theme/themeOverride24.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53.xml"/><Relationship Id="rId2" Type="http://schemas.openxmlformats.org/officeDocument/2006/relationships/notesMaster" Target="../notesMasters/notesMaster1.xml"/><Relationship Id="rId1" Type="http://schemas.openxmlformats.org/officeDocument/2006/relationships/themeOverride" Target="../theme/themeOverride25.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54.xml"/><Relationship Id="rId2" Type="http://schemas.openxmlformats.org/officeDocument/2006/relationships/notesMaster" Target="../notesMasters/notesMaster1.xml"/><Relationship Id="rId1" Type="http://schemas.openxmlformats.org/officeDocument/2006/relationships/themeOverride" Target="../theme/themeOverride26.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55.xml"/><Relationship Id="rId2" Type="http://schemas.openxmlformats.org/officeDocument/2006/relationships/notesMaster" Target="../notesMasters/notesMaster1.xml"/><Relationship Id="rId1" Type="http://schemas.openxmlformats.org/officeDocument/2006/relationships/themeOverride" Target="../theme/themeOverride27.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56.xml"/><Relationship Id="rId2" Type="http://schemas.openxmlformats.org/officeDocument/2006/relationships/notesMaster" Target="../notesMasters/notesMaster1.xml"/><Relationship Id="rId1" Type="http://schemas.openxmlformats.org/officeDocument/2006/relationships/themeOverride" Target="../theme/themeOverride28.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60.xml"/><Relationship Id="rId2" Type="http://schemas.openxmlformats.org/officeDocument/2006/relationships/notesMaster" Target="../notesMasters/notesMaster1.xml"/><Relationship Id="rId1" Type="http://schemas.openxmlformats.org/officeDocument/2006/relationships/themeOverride" Target="../theme/themeOverride29.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63.xml"/><Relationship Id="rId2" Type="http://schemas.openxmlformats.org/officeDocument/2006/relationships/notesMaster" Target="../notesMasters/notesMaster1.xml"/><Relationship Id="rId1" Type="http://schemas.openxmlformats.org/officeDocument/2006/relationships/themeOverride" Target="../theme/themeOverride30.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67.xml"/><Relationship Id="rId2" Type="http://schemas.openxmlformats.org/officeDocument/2006/relationships/notesMaster" Target="../notesMasters/notesMaster1.xml"/><Relationship Id="rId1" Type="http://schemas.openxmlformats.org/officeDocument/2006/relationships/themeOverride" Target="../theme/themeOverride31.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68.xml"/><Relationship Id="rId2" Type="http://schemas.openxmlformats.org/officeDocument/2006/relationships/notesMaster" Target="../notesMasters/notesMaster1.xml"/><Relationship Id="rId1" Type="http://schemas.openxmlformats.org/officeDocument/2006/relationships/themeOverride" Target="../theme/themeOverride32.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74.xml"/><Relationship Id="rId2" Type="http://schemas.openxmlformats.org/officeDocument/2006/relationships/notesMaster" Target="../notesMasters/notesMaster1.xml"/><Relationship Id="rId1" Type="http://schemas.openxmlformats.org/officeDocument/2006/relationships/themeOverride" Target="../theme/themeOverride33.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76.xml"/><Relationship Id="rId2" Type="http://schemas.openxmlformats.org/officeDocument/2006/relationships/notesMaster" Target="../notesMasters/notesMaster1.xml"/><Relationship Id="rId1" Type="http://schemas.openxmlformats.org/officeDocument/2006/relationships/themeOverride" Target="../theme/themeOverride34.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86018" name="Rectangle 2"/>
          <p:cNvSpPr>
            <a:spLocks noGrp="1" noRot="1" noChangeAspect="1" noTextEdit="1"/>
          </p:cNvSpPr>
          <p:nvPr>
            <p:ph type="sldImg"/>
          </p:nvPr>
        </p:nvSpPr>
        <p:spPr>
          <a:ln>
            <a:solidFill>
              <a:srgbClr val="000000"/>
            </a:solidFill>
            <a:miter lim="800000"/>
            <a:headEnd/>
            <a:tailEnd/>
          </a:ln>
        </p:spPr>
      </p:sp>
      <p:sp>
        <p:nvSpPr>
          <p:cNvPr id="86019"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dirty="0" smtClean="0"/>
              <a:t>测试对象举例：比如各类文档、源代码等。</a:t>
            </a:r>
          </a:p>
          <a:p>
            <a:pPr eaLnBrk="1" hangingPunct="1"/>
            <a:r>
              <a:rPr lang="zh-CN" altLang="en-US" dirty="0" smtClean="0"/>
              <a:t>补充内容：静态测试可以手工进行，也可以借助软件工具自动进行。</a:t>
            </a:r>
          </a:p>
        </p:txBody>
      </p:sp>
    </p:spTree>
    <p:extLst>
      <p:ext uri="{BB962C8B-B14F-4D97-AF65-F5344CB8AC3E}">
        <p14:creationId xmlns:p14="http://schemas.microsoft.com/office/powerpoint/2010/main" val="324665837"/>
      </p:ext>
    </p:extLst>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94210" name="Rectangle 2"/>
          <p:cNvSpPr>
            <a:spLocks noGrp="1" noRot="1" noChangeAspect="1" noTextEdit="1"/>
          </p:cNvSpPr>
          <p:nvPr>
            <p:ph type="sldImg"/>
          </p:nvPr>
        </p:nvSpPr>
        <p:spPr>
          <a:ln>
            <a:solidFill>
              <a:srgbClr val="000000"/>
            </a:solidFill>
            <a:miter lim="800000"/>
            <a:headEnd/>
            <a:tailEnd/>
          </a:ln>
        </p:spPr>
      </p:sp>
      <p:sp>
        <p:nvSpPr>
          <p:cNvPr id="94211"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lvl="1" eaLnBrk="1" hangingPunct="1">
              <a:lnSpc>
                <a:spcPct val="105000"/>
              </a:lnSpc>
              <a:spcBef>
                <a:spcPct val="25000"/>
              </a:spcBef>
            </a:pPr>
            <a:r>
              <a:rPr lang="zh-CN" altLang="en-US" sz="600" b="1" dirty="0" smtClean="0"/>
              <a:t>健壮性检查</a:t>
            </a:r>
          </a:p>
          <a:p>
            <a:pPr lvl="2" eaLnBrk="1" hangingPunct="1">
              <a:lnSpc>
                <a:spcPct val="105000"/>
              </a:lnSpc>
              <a:spcBef>
                <a:spcPct val="25000"/>
              </a:spcBef>
            </a:pPr>
            <a:r>
              <a:rPr lang="zh-CN" altLang="en-US" sz="700" dirty="0" smtClean="0"/>
              <a:t>代码是否采取措施避免运行时错误。如空指针异常等</a:t>
            </a:r>
          </a:p>
          <a:p>
            <a:pPr lvl="1" eaLnBrk="1" hangingPunct="1">
              <a:lnSpc>
                <a:spcPct val="105000"/>
              </a:lnSpc>
              <a:spcBef>
                <a:spcPct val="25000"/>
              </a:spcBef>
            </a:pPr>
            <a:r>
              <a:rPr lang="zh-CN" altLang="en-US" sz="600" b="1" dirty="0" smtClean="0"/>
              <a:t>可理解性检查</a:t>
            </a:r>
          </a:p>
          <a:p>
            <a:pPr lvl="2" eaLnBrk="1" hangingPunct="1">
              <a:lnSpc>
                <a:spcPct val="105000"/>
              </a:lnSpc>
              <a:spcBef>
                <a:spcPct val="25000"/>
              </a:spcBef>
            </a:pPr>
            <a:r>
              <a:rPr lang="zh-CN" altLang="en-US" sz="700" dirty="0" smtClean="0"/>
              <a:t>注释是否足够清晰的描述每个子程序，对于没用的代码注释是否删除</a:t>
            </a:r>
          </a:p>
          <a:p>
            <a:pPr lvl="2" eaLnBrk="1" hangingPunct="1">
              <a:lnSpc>
                <a:spcPct val="105000"/>
              </a:lnSpc>
              <a:spcBef>
                <a:spcPct val="25000"/>
              </a:spcBef>
            </a:pPr>
            <a:r>
              <a:rPr lang="zh-CN" altLang="en-US" sz="700" dirty="0" smtClean="0"/>
              <a:t>是否使用到不明确或不必要的复杂代码，它们是否被清楚的注释</a:t>
            </a:r>
          </a:p>
          <a:p>
            <a:pPr lvl="2" eaLnBrk="1" hangingPunct="1">
              <a:lnSpc>
                <a:spcPct val="105000"/>
              </a:lnSpc>
              <a:spcBef>
                <a:spcPct val="25000"/>
              </a:spcBef>
            </a:pPr>
            <a:r>
              <a:rPr lang="zh-CN" altLang="en-US" sz="700" dirty="0" smtClean="0"/>
              <a:t>使用一些统一的格式化技巧用来增强代码的清晰度，诸如缩进、空白等</a:t>
            </a:r>
          </a:p>
          <a:p>
            <a:pPr lvl="2" eaLnBrk="1" hangingPunct="1">
              <a:lnSpc>
                <a:spcPct val="105000"/>
              </a:lnSpc>
              <a:spcBef>
                <a:spcPct val="25000"/>
              </a:spcBef>
            </a:pPr>
            <a:r>
              <a:rPr lang="zh-CN" altLang="en-US" sz="700" dirty="0" smtClean="0"/>
              <a:t>是否在定义命名规则时采用了便于记忆，反映类型等方法</a:t>
            </a:r>
          </a:p>
          <a:p>
            <a:pPr lvl="2" eaLnBrk="1" hangingPunct="1">
              <a:lnSpc>
                <a:spcPct val="105000"/>
              </a:lnSpc>
              <a:spcBef>
                <a:spcPct val="25000"/>
              </a:spcBef>
            </a:pPr>
            <a:r>
              <a:rPr lang="zh-CN" altLang="en-US" sz="700" dirty="0" smtClean="0"/>
              <a:t>循环嵌套是否太长太深</a:t>
            </a:r>
          </a:p>
          <a:p>
            <a:pPr lvl="1" eaLnBrk="1" hangingPunct="1">
              <a:lnSpc>
                <a:spcPct val="105000"/>
              </a:lnSpc>
              <a:spcBef>
                <a:spcPct val="25000"/>
              </a:spcBef>
            </a:pPr>
            <a:r>
              <a:rPr lang="zh-CN" altLang="en-US" sz="600" b="1" dirty="0" smtClean="0"/>
              <a:t>可验证性检查</a:t>
            </a:r>
          </a:p>
          <a:p>
            <a:pPr lvl="2" eaLnBrk="1" hangingPunct="1">
              <a:lnSpc>
                <a:spcPct val="105000"/>
              </a:lnSpc>
              <a:spcBef>
                <a:spcPct val="25000"/>
              </a:spcBef>
            </a:pPr>
            <a:r>
              <a:rPr lang="zh-CN" altLang="en-US" sz="700" dirty="0" smtClean="0"/>
              <a:t>代码中的实现技术是否便于测试</a:t>
            </a:r>
          </a:p>
          <a:p>
            <a:pPr lvl="1" eaLnBrk="1" hangingPunct="1">
              <a:spcBef>
                <a:spcPts val="800"/>
              </a:spcBef>
            </a:pPr>
            <a:r>
              <a:rPr lang="zh-CN" altLang="en-US" sz="600" b="1" dirty="0" smtClean="0"/>
              <a:t>结构性检查</a:t>
            </a:r>
          </a:p>
          <a:p>
            <a:pPr lvl="2" eaLnBrk="1" hangingPunct="1">
              <a:spcBef>
                <a:spcPts val="800"/>
              </a:spcBef>
            </a:pPr>
            <a:r>
              <a:rPr lang="zh-CN" altLang="en-US" sz="700" dirty="0" smtClean="0"/>
              <a:t>程序的每个功能是否都作为一个可辩识的代码块存在</a:t>
            </a:r>
          </a:p>
          <a:p>
            <a:pPr lvl="2" eaLnBrk="1" hangingPunct="1">
              <a:spcBef>
                <a:spcPts val="800"/>
              </a:spcBef>
            </a:pPr>
            <a:r>
              <a:rPr lang="zh-CN" altLang="en-US" sz="700" dirty="0" smtClean="0"/>
              <a:t>循环是否只有一个入口</a:t>
            </a:r>
          </a:p>
          <a:p>
            <a:pPr lvl="1" eaLnBrk="1" hangingPunct="1">
              <a:spcBef>
                <a:spcPts val="800"/>
              </a:spcBef>
            </a:pPr>
            <a:r>
              <a:rPr lang="zh-CN" altLang="en-US" sz="600" b="1" dirty="0" smtClean="0"/>
              <a:t>可追溯性检查</a:t>
            </a:r>
          </a:p>
          <a:p>
            <a:pPr lvl="2" eaLnBrk="1" hangingPunct="1">
              <a:spcBef>
                <a:spcPts val="800"/>
              </a:spcBef>
            </a:pPr>
            <a:r>
              <a:rPr lang="zh-CN" altLang="en-US" sz="700" dirty="0" smtClean="0"/>
              <a:t>代码是否对每个程序进行了唯一标识</a:t>
            </a:r>
          </a:p>
          <a:p>
            <a:pPr lvl="2" eaLnBrk="1" hangingPunct="1">
              <a:spcBef>
                <a:spcPts val="800"/>
              </a:spcBef>
            </a:pPr>
            <a:r>
              <a:rPr lang="zh-CN" altLang="en-US" sz="700" dirty="0" smtClean="0"/>
              <a:t>是否有一个交叉引用的框架可以用来在代码和开发文档之间相互对应</a:t>
            </a:r>
          </a:p>
          <a:p>
            <a:pPr lvl="2" eaLnBrk="1" hangingPunct="1">
              <a:spcBef>
                <a:spcPts val="800"/>
              </a:spcBef>
            </a:pPr>
            <a:r>
              <a:rPr lang="zh-CN" altLang="en-US" sz="700" dirty="0" smtClean="0"/>
              <a:t>代码是否包括一个修订历史记录</a:t>
            </a:r>
          </a:p>
          <a:p>
            <a:pPr lvl="2" eaLnBrk="1" hangingPunct="1">
              <a:spcBef>
                <a:spcPts val="800"/>
              </a:spcBef>
            </a:pPr>
            <a:r>
              <a:rPr lang="zh-CN" altLang="en-US" sz="700" dirty="0" smtClean="0"/>
              <a:t>记录中对代码的修改和原因都有记录，是否所有的安全功能都有标识</a:t>
            </a:r>
          </a:p>
          <a:p>
            <a:pPr lvl="1" eaLnBrk="1" hangingPunct="1">
              <a:spcBef>
                <a:spcPts val="800"/>
              </a:spcBef>
            </a:pPr>
            <a:r>
              <a:rPr lang="zh-CN" altLang="en-US" sz="600" b="1" dirty="0" smtClean="0"/>
              <a:t>代码标准符合性检查</a:t>
            </a:r>
          </a:p>
          <a:p>
            <a:pPr lvl="2" eaLnBrk="1" hangingPunct="1">
              <a:spcBef>
                <a:spcPts val="800"/>
              </a:spcBef>
            </a:pPr>
            <a:r>
              <a:rPr lang="zh-CN" altLang="en-US" sz="700" dirty="0" smtClean="0"/>
              <a:t>有些代码虽然可以正常运行，但代码的编写不符合某种标准或规范</a:t>
            </a:r>
          </a:p>
          <a:p>
            <a:pPr lvl="3" eaLnBrk="1" hangingPunct="1">
              <a:spcBef>
                <a:spcPts val="800"/>
              </a:spcBef>
            </a:pPr>
            <a:r>
              <a:rPr lang="zh-CN" altLang="en-US" sz="800" dirty="0" smtClean="0"/>
              <a:t>标准是建立起来的、经过修改和必须遵守的规则</a:t>
            </a:r>
            <a:r>
              <a:rPr lang="en-US" altLang="zh-CN" sz="800" dirty="0" smtClean="0"/>
              <a:t>——</a:t>
            </a:r>
            <a:r>
              <a:rPr lang="zh-CN" altLang="en-US" sz="800" dirty="0" smtClean="0"/>
              <a:t>做什么和不做什么</a:t>
            </a:r>
          </a:p>
          <a:p>
            <a:pPr lvl="3" eaLnBrk="1" hangingPunct="1">
              <a:spcBef>
                <a:spcPts val="800"/>
              </a:spcBef>
            </a:pPr>
            <a:r>
              <a:rPr lang="zh-CN" altLang="en-US" sz="800" dirty="0" smtClean="0"/>
              <a:t>规范是建议最佳做法，规范可以适当的放宽</a:t>
            </a:r>
          </a:p>
          <a:p>
            <a:pPr lvl="3" eaLnBrk="1" hangingPunct="1">
              <a:spcBef>
                <a:spcPts val="800"/>
              </a:spcBef>
            </a:pPr>
            <a:r>
              <a:rPr lang="zh-CN" altLang="en-US" sz="800" dirty="0" smtClean="0"/>
              <a:t>严重影响了软件的可靠性、可读性、可维护性和可移植性</a:t>
            </a:r>
          </a:p>
        </p:txBody>
      </p:sp>
    </p:spTree>
    <p:extLst>
      <p:ext uri="{BB962C8B-B14F-4D97-AF65-F5344CB8AC3E}">
        <p14:creationId xmlns:p14="http://schemas.microsoft.com/office/powerpoint/2010/main" val="2895725986"/>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95234" name="Rectangle 2"/>
          <p:cNvSpPr>
            <a:spLocks noGrp="1" noRot="1" noChangeAspect="1" noTextEdit="1"/>
          </p:cNvSpPr>
          <p:nvPr>
            <p:ph type="sldImg"/>
          </p:nvPr>
        </p:nvSpPr>
        <p:spPr>
          <a:ln>
            <a:solidFill>
              <a:srgbClr val="000000"/>
            </a:solidFill>
            <a:miter lim="800000"/>
            <a:headEnd/>
            <a:tailEnd/>
          </a:ln>
        </p:spPr>
      </p:sp>
      <p:sp>
        <p:nvSpPr>
          <p:cNvPr id="9523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ts val="800"/>
              </a:spcBef>
            </a:pPr>
            <a:r>
              <a:rPr lang="zh-CN" altLang="en-US" sz="800" b="1" dirty="0" smtClean="0">
                <a:solidFill>
                  <a:schemeClr val="bg2"/>
                </a:solidFill>
              </a:rPr>
              <a:t>主要有代码审查、桌面检查、代码走查和技术评审这几种方法</a:t>
            </a:r>
          </a:p>
          <a:p>
            <a:pPr lvl="1" eaLnBrk="1" hangingPunct="1">
              <a:spcBef>
                <a:spcPts val="800"/>
              </a:spcBef>
            </a:pPr>
            <a:r>
              <a:rPr lang="zh-CN" altLang="en-US" sz="800" b="1" dirty="0" smtClean="0"/>
              <a:t>其中代码走查和代码审查是由若干个程序员和测试人员组成的一个小组，集体讨论</a:t>
            </a:r>
          </a:p>
          <a:p>
            <a:pPr lvl="1" eaLnBrk="1" hangingPunct="1">
              <a:spcBef>
                <a:spcPts val="800"/>
              </a:spcBef>
            </a:pPr>
            <a:r>
              <a:rPr lang="zh-CN" altLang="en-US" sz="800" b="1" dirty="0" smtClean="0"/>
              <a:t>这两个方法都需要先做一些准备工作，然后才举行会议进行讨论，会议的主题是找出软件的问题</a:t>
            </a:r>
          </a:p>
          <a:p>
            <a:pPr lvl="2" eaLnBrk="1" hangingPunct="1">
              <a:spcBef>
                <a:spcPts val="800"/>
              </a:spcBef>
            </a:pPr>
            <a:r>
              <a:rPr lang="zh-CN" altLang="en-US" sz="800" dirty="0" smtClean="0"/>
              <a:t>不仅是出错的项目，还包括遗漏的项目，但不解决问题</a:t>
            </a:r>
          </a:p>
          <a:p>
            <a:pPr lvl="1" eaLnBrk="1" hangingPunct="1">
              <a:spcBef>
                <a:spcPts val="800"/>
              </a:spcBef>
            </a:pPr>
            <a:r>
              <a:rPr lang="zh-CN" altLang="en-US" sz="800" b="1" dirty="0" smtClean="0"/>
              <a:t>很多软件项目团队选择审查作为评审核心代码的方式，采用走查和同级桌查作为一般代码的评审方式</a:t>
            </a:r>
            <a:r>
              <a:rPr lang="zh-CN" altLang="en-US" sz="900" b="1" dirty="0" smtClean="0">
                <a:solidFill>
                  <a:srgbClr val="0070C0"/>
                </a:solidFill>
              </a:rPr>
              <a:t> </a:t>
            </a:r>
          </a:p>
          <a:p>
            <a:pPr eaLnBrk="1" hangingPunct="1"/>
            <a:endParaRPr lang="zh-CN" altLang="en-US" dirty="0" smtClean="0"/>
          </a:p>
        </p:txBody>
      </p:sp>
    </p:spTree>
    <p:extLst>
      <p:ext uri="{BB962C8B-B14F-4D97-AF65-F5344CB8AC3E}">
        <p14:creationId xmlns:p14="http://schemas.microsoft.com/office/powerpoint/2010/main" val="2341567619"/>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96258" name="Rectangle 2"/>
          <p:cNvSpPr>
            <a:spLocks noGrp="1" noRot="1" noChangeAspect="1" noTextEdit="1"/>
          </p:cNvSpPr>
          <p:nvPr>
            <p:ph type="sldImg"/>
          </p:nvPr>
        </p:nvSpPr>
        <p:spPr>
          <a:ln>
            <a:solidFill>
              <a:srgbClr val="000000"/>
            </a:solidFill>
            <a:miter lim="800000"/>
            <a:headEnd/>
            <a:tailEnd/>
          </a:ln>
        </p:spPr>
      </p:sp>
      <p:sp>
        <p:nvSpPr>
          <p:cNvPr id="96259"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ts val="800"/>
              </a:spcBef>
            </a:pPr>
            <a:r>
              <a:rPr lang="zh-CN" altLang="en-US" b="1" dirty="0" smtClean="0">
                <a:solidFill>
                  <a:schemeClr val="bg2"/>
                </a:solidFill>
              </a:rPr>
              <a:t>代码审查的要点</a:t>
            </a:r>
          </a:p>
          <a:p>
            <a:pPr lvl="1" eaLnBrk="1" hangingPunct="1">
              <a:spcBef>
                <a:spcPts val="800"/>
              </a:spcBef>
            </a:pPr>
            <a:r>
              <a:rPr lang="zh-CN" altLang="en-US" b="1" dirty="0" smtClean="0"/>
              <a:t>代码和设计的一致性</a:t>
            </a:r>
          </a:p>
          <a:p>
            <a:pPr lvl="1" eaLnBrk="1" hangingPunct="1">
              <a:spcBef>
                <a:spcPts val="800"/>
              </a:spcBef>
            </a:pPr>
            <a:r>
              <a:rPr lang="zh-CN" altLang="en-US" b="1" dirty="0" smtClean="0"/>
              <a:t>代码执行标准的情况</a:t>
            </a:r>
          </a:p>
          <a:p>
            <a:pPr lvl="1" eaLnBrk="1" hangingPunct="1">
              <a:spcBef>
                <a:spcPts val="800"/>
              </a:spcBef>
            </a:pPr>
            <a:r>
              <a:rPr lang="zh-CN" altLang="en-US" b="1" dirty="0" smtClean="0"/>
              <a:t>代码的逻辑表达正确性</a:t>
            </a:r>
          </a:p>
          <a:p>
            <a:pPr lvl="1" eaLnBrk="1" hangingPunct="1">
              <a:spcBef>
                <a:spcPts val="800"/>
              </a:spcBef>
            </a:pPr>
            <a:r>
              <a:rPr lang="zh-CN" altLang="en-US" b="1" dirty="0" smtClean="0"/>
              <a:t>代码结构的合理性</a:t>
            </a:r>
          </a:p>
          <a:p>
            <a:pPr lvl="1" eaLnBrk="1" hangingPunct="1">
              <a:spcBef>
                <a:spcPts val="800"/>
              </a:spcBef>
            </a:pPr>
            <a:r>
              <a:rPr lang="zh-CN" altLang="en-US" b="1" dirty="0" smtClean="0"/>
              <a:t>代码的可读性等</a:t>
            </a:r>
          </a:p>
          <a:p>
            <a:pPr eaLnBrk="1" hangingPunct="1">
              <a:spcBef>
                <a:spcPts val="800"/>
              </a:spcBef>
            </a:pPr>
            <a:r>
              <a:rPr lang="zh-CN" altLang="en-US" b="1" dirty="0" smtClean="0">
                <a:solidFill>
                  <a:schemeClr val="bg2"/>
                </a:solidFill>
              </a:rPr>
              <a:t>代码审查内容</a:t>
            </a:r>
          </a:p>
          <a:p>
            <a:pPr lvl="1" eaLnBrk="1" hangingPunct="1">
              <a:spcBef>
                <a:spcPts val="800"/>
              </a:spcBef>
            </a:pPr>
            <a:r>
              <a:rPr lang="zh-CN" altLang="en-US" b="1" dirty="0" smtClean="0"/>
              <a:t>控制流分析</a:t>
            </a:r>
          </a:p>
          <a:p>
            <a:pPr lvl="2" eaLnBrk="1" hangingPunct="1">
              <a:spcBef>
                <a:spcPts val="800"/>
              </a:spcBef>
            </a:pPr>
            <a:r>
              <a:rPr lang="zh-CN" altLang="en-US" dirty="0" smtClean="0"/>
              <a:t>非结构化的代码、死代码等</a:t>
            </a:r>
          </a:p>
          <a:p>
            <a:pPr lvl="1" eaLnBrk="1" hangingPunct="1">
              <a:spcBef>
                <a:spcPts val="800"/>
              </a:spcBef>
            </a:pPr>
            <a:r>
              <a:rPr lang="zh-CN" altLang="en-US" b="1" dirty="0" smtClean="0"/>
              <a:t>数据流分析</a:t>
            </a:r>
          </a:p>
          <a:p>
            <a:pPr lvl="2" eaLnBrk="1" hangingPunct="1">
              <a:spcBef>
                <a:spcPts val="800"/>
              </a:spcBef>
            </a:pPr>
            <a:r>
              <a:rPr lang="zh-CN" altLang="en-US" dirty="0" smtClean="0"/>
              <a:t>未定义的数据的使用、未使用的数据等</a:t>
            </a:r>
          </a:p>
          <a:p>
            <a:pPr lvl="1" eaLnBrk="1" hangingPunct="1">
              <a:spcBef>
                <a:spcPts val="800"/>
              </a:spcBef>
            </a:pPr>
            <a:r>
              <a:rPr lang="zh-CN" altLang="en-US" b="1" dirty="0" smtClean="0"/>
              <a:t>信息流分析</a:t>
            </a:r>
          </a:p>
          <a:p>
            <a:pPr lvl="1" eaLnBrk="1" hangingPunct="1">
              <a:spcBef>
                <a:spcPts val="800"/>
              </a:spcBef>
            </a:pPr>
            <a:r>
              <a:rPr lang="zh-CN" altLang="en-US" b="1" dirty="0" smtClean="0"/>
              <a:t>断言分析</a:t>
            </a:r>
          </a:p>
          <a:p>
            <a:pPr eaLnBrk="1" hangingPunct="1"/>
            <a:endParaRPr lang="zh-CN" altLang="en-US" dirty="0" smtClean="0"/>
          </a:p>
        </p:txBody>
      </p:sp>
    </p:spTree>
    <p:extLst>
      <p:ext uri="{BB962C8B-B14F-4D97-AF65-F5344CB8AC3E}">
        <p14:creationId xmlns:p14="http://schemas.microsoft.com/office/powerpoint/2010/main" val="3305516911"/>
      </p:ext>
    </p:extLst>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97282" name="Rectangle 2"/>
          <p:cNvSpPr>
            <a:spLocks noGrp="1" noRot="1" noChangeAspect="1" noTextEdit="1"/>
          </p:cNvSpPr>
          <p:nvPr>
            <p:ph type="sldImg"/>
          </p:nvPr>
        </p:nvSpPr>
        <p:spPr>
          <a:ln>
            <a:solidFill>
              <a:srgbClr val="000000"/>
            </a:solidFill>
            <a:miter lim="800000"/>
            <a:headEnd/>
            <a:tailEnd/>
          </a:ln>
        </p:spPr>
      </p:sp>
      <p:sp>
        <p:nvSpPr>
          <p:cNvPr id="97283"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ts val="800"/>
              </a:spcBef>
            </a:pPr>
            <a:r>
              <a:rPr lang="zh-CN" altLang="en-US" sz="800" b="1" dirty="0" smtClean="0">
                <a:solidFill>
                  <a:schemeClr val="bg2"/>
                </a:solidFill>
              </a:rPr>
              <a:t>代码审查组由组长、资深程序员、程序编写者与专职测试人员等组成</a:t>
            </a:r>
            <a:endParaRPr lang="en-US" sz="800" b="1" dirty="0" smtClean="0">
              <a:solidFill>
                <a:schemeClr val="bg2"/>
              </a:solidFill>
            </a:endParaRPr>
          </a:p>
          <a:p>
            <a:pPr lvl="1" eaLnBrk="1" hangingPunct="1">
              <a:spcBef>
                <a:spcPts val="800"/>
              </a:spcBef>
            </a:pPr>
            <a:r>
              <a:rPr lang="zh-CN" altLang="en-US" sz="800" b="1" dirty="0" smtClean="0"/>
              <a:t>组长不能是被测程序的编写者</a:t>
            </a:r>
          </a:p>
          <a:p>
            <a:pPr lvl="1" eaLnBrk="1" hangingPunct="1">
              <a:spcBef>
                <a:spcPts val="800"/>
              </a:spcBef>
            </a:pPr>
            <a:r>
              <a:rPr lang="zh-CN" altLang="en-US" sz="800" b="1" dirty="0" smtClean="0"/>
              <a:t>组长负责分配资料、安排计划、主持开会、记录并保存被发现的差错</a:t>
            </a:r>
          </a:p>
          <a:p>
            <a:pPr eaLnBrk="1" hangingPunct="1">
              <a:spcBef>
                <a:spcPts val="800"/>
              </a:spcBef>
            </a:pPr>
            <a:r>
              <a:rPr lang="zh-CN" altLang="en-US" sz="800" b="1" dirty="0" smtClean="0">
                <a:solidFill>
                  <a:schemeClr val="bg2"/>
                </a:solidFill>
              </a:rPr>
              <a:t>代码审查组采用讲解、提问并用检查表的方式审查代码，寻找问题和失误</a:t>
            </a:r>
          </a:p>
          <a:p>
            <a:pPr lvl="1" eaLnBrk="1" hangingPunct="1">
              <a:spcBef>
                <a:spcPts val="800"/>
              </a:spcBef>
            </a:pPr>
            <a:r>
              <a:rPr lang="zh-CN" altLang="en-US" sz="800" b="1" dirty="0" smtClean="0"/>
              <a:t>一般有正式的计划、流程和结果报告</a:t>
            </a:r>
          </a:p>
          <a:p>
            <a:pPr lvl="1" eaLnBrk="1" hangingPunct="1">
              <a:spcBef>
                <a:spcPts val="800"/>
              </a:spcBef>
            </a:pPr>
            <a:r>
              <a:rPr lang="zh-CN" altLang="en-US" sz="800" b="1" dirty="0" smtClean="0"/>
              <a:t>为了保证审查的效率，所有的参与者要保证正式审查的</a:t>
            </a:r>
            <a:r>
              <a:rPr lang="en-US" altLang="zh-CN" sz="800" b="1" dirty="0" smtClean="0"/>
              <a:t>4</a:t>
            </a:r>
            <a:r>
              <a:rPr lang="zh-CN" altLang="en-US" sz="800" b="1" dirty="0" smtClean="0"/>
              <a:t>个关键要素</a:t>
            </a:r>
          </a:p>
          <a:p>
            <a:pPr lvl="2" eaLnBrk="1" hangingPunct="1">
              <a:spcBef>
                <a:spcPts val="800"/>
              </a:spcBef>
            </a:pPr>
            <a:r>
              <a:rPr lang="zh-CN" altLang="en-US" sz="800" dirty="0" smtClean="0"/>
              <a:t>查找问题、遵守规则、审查准备和编写报告</a:t>
            </a:r>
          </a:p>
          <a:p>
            <a:pPr eaLnBrk="1" hangingPunct="1">
              <a:spcBef>
                <a:spcPts val="800"/>
              </a:spcBef>
            </a:pPr>
            <a:r>
              <a:rPr lang="zh-CN" altLang="en-US" sz="800" b="1" dirty="0" smtClean="0">
                <a:solidFill>
                  <a:schemeClr val="bg2"/>
                </a:solidFill>
              </a:rPr>
              <a:t>代码审查由</a:t>
            </a:r>
            <a:r>
              <a:rPr lang="en-US" altLang="zh-CN" sz="800" b="1" dirty="0" smtClean="0">
                <a:solidFill>
                  <a:schemeClr val="bg2"/>
                </a:solidFill>
              </a:rPr>
              <a:t>4</a:t>
            </a:r>
            <a:r>
              <a:rPr lang="zh-CN" altLang="en-US" sz="800" b="1" dirty="0" smtClean="0">
                <a:solidFill>
                  <a:schemeClr val="bg2"/>
                </a:solidFill>
              </a:rPr>
              <a:t>个步骤组成</a:t>
            </a:r>
          </a:p>
          <a:p>
            <a:pPr lvl="1" eaLnBrk="1" hangingPunct="1">
              <a:spcBef>
                <a:spcPts val="800"/>
              </a:spcBef>
            </a:pPr>
            <a:r>
              <a:rPr lang="zh-CN" altLang="en-US" sz="800" b="1" dirty="0" smtClean="0"/>
              <a:t>准备、程序阅读、审查会、编写报告</a:t>
            </a:r>
          </a:p>
          <a:p>
            <a:pPr eaLnBrk="1" hangingPunct="1">
              <a:spcBef>
                <a:spcPts val="800"/>
              </a:spcBef>
            </a:pPr>
            <a:r>
              <a:rPr lang="zh-CN" altLang="en-US" sz="800" b="1" dirty="0" smtClean="0">
                <a:solidFill>
                  <a:schemeClr val="bg2"/>
                </a:solidFill>
              </a:rPr>
              <a:t>代码审查过程中最主要的是代码审查清单，如</a:t>
            </a:r>
          </a:p>
          <a:p>
            <a:pPr lvl="1" eaLnBrk="1" hangingPunct="1">
              <a:spcBef>
                <a:spcPts val="800"/>
              </a:spcBef>
            </a:pPr>
            <a:r>
              <a:rPr lang="zh-CN" altLang="en-US" sz="800" b="1" dirty="0" smtClean="0"/>
              <a:t>数据引用错误、数据声明错误、计算错误、子程序参数错误、静态结构问题以及控制流错误、比较错误、输入</a:t>
            </a:r>
            <a:r>
              <a:rPr lang="en-US" altLang="zh-CN" sz="800" b="1" dirty="0" smtClean="0"/>
              <a:t>/</a:t>
            </a:r>
            <a:r>
              <a:rPr lang="zh-CN" altLang="en-US" sz="800" b="1" dirty="0" smtClean="0"/>
              <a:t>输出错误等</a:t>
            </a:r>
          </a:p>
          <a:p>
            <a:pPr eaLnBrk="1" hangingPunct="1"/>
            <a:endParaRPr lang="zh-CN" altLang="en-US" dirty="0" smtClean="0"/>
          </a:p>
        </p:txBody>
      </p:sp>
    </p:spTree>
    <p:extLst>
      <p:ext uri="{BB962C8B-B14F-4D97-AF65-F5344CB8AC3E}">
        <p14:creationId xmlns:p14="http://schemas.microsoft.com/office/powerpoint/2010/main" val="1767940412"/>
      </p:ext>
    </p:extLst>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98306" name="Rectangle 2"/>
          <p:cNvSpPr>
            <a:spLocks noGrp="1" noRot="1" noChangeAspect="1" noTextEdit="1"/>
          </p:cNvSpPr>
          <p:nvPr>
            <p:ph type="sldImg"/>
          </p:nvPr>
        </p:nvSpPr>
        <p:spPr>
          <a:ln>
            <a:solidFill>
              <a:srgbClr val="000000"/>
            </a:solidFill>
            <a:miter lim="800000"/>
            <a:headEnd/>
            <a:tailEnd/>
          </a:ln>
        </p:spPr>
      </p:sp>
      <p:sp>
        <p:nvSpPr>
          <p:cNvPr id="9830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lnSpc>
                <a:spcPct val="105000"/>
              </a:lnSpc>
              <a:spcBef>
                <a:spcPct val="25000"/>
              </a:spcBef>
            </a:pPr>
            <a:r>
              <a:rPr lang="zh-CN" altLang="en-US" sz="800" b="1" dirty="0" smtClean="0">
                <a:solidFill>
                  <a:schemeClr val="bg2"/>
                </a:solidFill>
              </a:rPr>
              <a:t>桌面检查更加细致的工作是</a:t>
            </a:r>
          </a:p>
          <a:p>
            <a:pPr lvl="1" eaLnBrk="1" hangingPunct="1">
              <a:lnSpc>
                <a:spcPct val="105000"/>
              </a:lnSpc>
              <a:spcBef>
                <a:spcPct val="25000"/>
              </a:spcBef>
            </a:pPr>
            <a:r>
              <a:rPr lang="zh-CN" altLang="en-US" sz="800" b="1" dirty="0" smtClean="0"/>
              <a:t>检查变量的交叉引用表</a:t>
            </a:r>
          </a:p>
          <a:p>
            <a:pPr lvl="2" eaLnBrk="1" hangingPunct="1">
              <a:lnSpc>
                <a:spcPct val="105000"/>
              </a:lnSpc>
              <a:spcBef>
                <a:spcPct val="25000"/>
              </a:spcBef>
            </a:pPr>
            <a:r>
              <a:rPr lang="zh-CN" altLang="en-US" sz="800" dirty="0" smtClean="0"/>
              <a:t>是否有未说明的变量和违反了类型规定的变量</a:t>
            </a:r>
          </a:p>
          <a:p>
            <a:pPr lvl="1" eaLnBrk="1" hangingPunct="1">
              <a:lnSpc>
                <a:spcPct val="105000"/>
              </a:lnSpc>
              <a:spcBef>
                <a:spcPct val="25000"/>
              </a:spcBef>
            </a:pPr>
            <a:r>
              <a:rPr lang="zh-CN" altLang="en-US" sz="800" b="1" dirty="0" smtClean="0"/>
              <a:t>检查标号的交叉引用表</a:t>
            </a:r>
          </a:p>
          <a:p>
            <a:pPr lvl="2" eaLnBrk="1" hangingPunct="1">
              <a:lnSpc>
                <a:spcPct val="105000"/>
              </a:lnSpc>
              <a:spcBef>
                <a:spcPct val="25000"/>
              </a:spcBef>
            </a:pPr>
            <a:r>
              <a:rPr lang="zh-CN" altLang="en-US" sz="800" dirty="0" smtClean="0"/>
              <a:t>验证所有标号是否有正确</a:t>
            </a:r>
          </a:p>
          <a:p>
            <a:pPr lvl="1" eaLnBrk="1" hangingPunct="1">
              <a:lnSpc>
                <a:spcPct val="105000"/>
              </a:lnSpc>
              <a:spcBef>
                <a:spcPct val="25000"/>
              </a:spcBef>
            </a:pPr>
            <a:r>
              <a:rPr lang="zh-CN" altLang="en-US" sz="800" b="1" dirty="0" smtClean="0"/>
              <a:t>检查子程序、宏、函数</a:t>
            </a:r>
          </a:p>
          <a:p>
            <a:pPr lvl="2" eaLnBrk="1" hangingPunct="1">
              <a:lnSpc>
                <a:spcPct val="105000"/>
              </a:lnSpc>
              <a:spcBef>
                <a:spcPct val="25000"/>
              </a:spcBef>
            </a:pPr>
            <a:r>
              <a:rPr lang="zh-CN" altLang="en-US" sz="800" dirty="0" smtClean="0"/>
              <a:t>验证每次调用与所调用位置是否正确，调用的子程序、宏、函数是否存在，参数是否一致</a:t>
            </a:r>
          </a:p>
          <a:p>
            <a:pPr lvl="1" eaLnBrk="1" hangingPunct="1">
              <a:lnSpc>
                <a:spcPct val="105000"/>
              </a:lnSpc>
              <a:spcBef>
                <a:spcPct val="25000"/>
              </a:spcBef>
            </a:pPr>
            <a:r>
              <a:rPr lang="zh-CN" altLang="en-US" sz="800" b="1" dirty="0" smtClean="0"/>
              <a:t>检查全部等价变量的类型的一致性</a:t>
            </a:r>
          </a:p>
          <a:p>
            <a:pPr lvl="1" eaLnBrk="1" hangingPunct="1">
              <a:lnSpc>
                <a:spcPct val="105000"/>
              </a:lnSpc>
              <a:spcBef>
                <a:spcPct val="25000"/>
              </a:spcBef>
            </a:pPr>
            <a:r>
              <a:rPr lang="zh-CN" altLang="en-US" sz="800" b="1" dirty="0" smtClean="0"/>
              <a:t>确认常量的取值和数制、数据类型</a:t>
            </a:r>
          </a:p>
          <a:p>
            <a:pPr lvl="1" eaLnBrk="1" hangingPunct="1">
              <a:lnSpc>
                <a:spcPct val="105000"/>
              </a:lnSpc>
              <a:spcBef>
                <a:spcPct val="25000"/>
              </a:spcBef>
            </a:pPr>
            <a:r>
              <a:rPr lang="zh-CN" altLang="en-US" sz="800" b="1" dirty="0" smtClean="0"/>
              <a:t>选择、激活路径</a:t>
            </a:r>
          </a:p>
          <a:p>
            <a:pPr lvl="2" eaLnBrk="1" hangingPunct="1">
              <a:lnSpc>
                <a:spcPct val="105000"/>
              </a:lnSpc>
              <a:spcBef>
                <a:spcPct val="25000"/>
              </a:spcBef>
            </a:pPr>
            <a:r>
              <a:rPr lang="zh-CN" altLang="en-US" sz="800" dirty="0" smtClean="0"/>
              <a:t>在设计控制流图中选择某条路径，到实际的程序中激活这条路径</a:t>
            </a:r>
          </a:p>
          <a:p>
            <a:pPr lvl="3" eaLnBrk="1" hangingPunct="1">
              <a:lnSpc>
                <a:spcPct val="105000"/>
              </a:lnSpc>
              <a:spcBef>
                <a:spcPct val="25000"/>
              </a:spcBef>
            </a:pPr>
            <a:r>
              <a:rPr lang="zh-CN" altLang="en-US" sz="900" dirty="0" smtClean="0"/>
              <a:t>如果不能激活，则程序可能有错</a:t>
            </a:r>
          </a:p>
          <a:p>
            <a:pPr lvl="1" eaLnBrk="1" hangingPunct="1">
              <a:lnSpc>
                <a:spcPct val="105000"/>
              </a:lnSpc>
              <a:spcBef>
                <a:spcPct val="25000"/>
              </a:spcBef>
            </a:pPr>
            <a:r>
              <a:rPr lang="zh-CN" altLang="en-US" sz="800" b="1" dirty="0" smtClean="0"/>
              <a:t>对照程序的规格说明，详细阅读源代码，比较实际的代码，从差异中发现程序的问题和错误</a:t>
            </a:r>
          </a:p>
          <a:p>
            <a:pPr eaLnBrk="1" hangingPunct="1"/>
            <a:endParaRPr lang="zh-CN" altLang="en-US" dirty="0" smtClean="0"/>
          </a:p>
        </p:txBody>
      </p:sp>
    </p:spTree>
    <p:extLst>
      <p:ext uri="{BB962C8B-B14F-4D97-AF65-F5344CB8AC3E}">
        <p14:creationId xmlns:p14="http://schemas.microsoft.com/office/powerpoint/2010/main" val="4060171630"/>
      </p:ext>
    </p:extLst>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99330" name="Rectangle 2"/>
          <p:cNvSpPr>
            <a:spLocks noGrp="1" noRot="1" noChangeAspect="1" noTextEdit="1"/>
          </p:cNvSpPr>
          <p:nvPr>
            <p:ph type="sldImg"/>
          </p:nvPr>
        </p:nvSpPr>
        <p:spPr>
          <a:ln>
            <a:solidFill>
              <a:srgbClr val="000000"/>
            </a:solidFill>
            <a:miter lim="800000"/>
            <a:headEnd/>
            <a:tailEnd/>
          </a:ln>
        </p:spPr>
      </p:sp>
      <p:sp>
        <p:nvSpPr>
          <p:cNvPr id="99331"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lnSpc>
                <a:spcPct val="80000"/>
              </a:lnSpc>
              <a:spcBef>
                <a:spcPts val="800"/>
              </a:spcBef>
            </a:pPr>
            <a:r>
              <a:rPr lang="zh-CN" altLang="en-US" sz="500" b="1" dirty="0" smtClean="0">
                <a:solidFill>
                  <a:schemeClr val="bg2"/>
                </a:solidFill>
              </a:rPr>
              <a:t>格式</a:t>
            </a:r>
          </a:p>
          <a:p>
            <a:pPr lvl="1" eaLnBrk="1" hangingPunct="1">
              <a:lnSpc>
                <a:spcPct val="80000"/>
              </a:lnSpc>
              <a:spcBef>
                <a:spcPts val="800"/>
              </a:spcBef>
            </a:pPr>
            <a:r>
              <a:rPr lang="zh-CN" altLang="en-US" sz="500" b="1" dirty="0" smtClean="0"/>
              <a:t>对代码书写格式的要求，如：</a:t>
            </a:r>
          </a:p>
          <a:p>
            <a:pPr lvl="2" eaLnBrk="1" hangingPunct="1">
              <a:lnSpc>
                <a:spcPct val="80000"/>
              </a:lnSpc>
              <a:spcBef>
                <a:spcPts val="800"/>
              </a:spcBef>
            </a:pPr>
            <a:r>
              <a:rPr lang="zh-CN" altLang="en-US" sz="500" dirty="0" smtClean="0"/>
              <a:t>空行、空格的使用</a:t>
            </a:r>
          </a:p>
          <a:p>
            <a:pPr lvl="2" eaLnBrk="1" hangingPunct="1">
              <a:lnSpc>
                <a:spcPct val="80000"/>
              </a:lnSpc>
              <a:spcBef>
                <a:spcPts val="800"/>
              </a:spcBef>
            </a:pPr>
            <a:r>
              <a:rPr lang="zh-CN" altLang="en-US" sz="500" dirty="0" smtClean="0"/>
              <a:t>缩进，对程序语句要按其逻辑进行水平缩进</a:t>
            </a:r>
          </a:p>
          <a:p>
            <a:pPr lvl="2" eaLnBrk="1" hangingPunct="1">
              <a:lnSpc>
                <a:spcPct val="80000"/>
              </a:lnSpc>
              <a:spcBef>
                <a:spcPts val="800"/>
              </a:spcBef>
            </a:pPr>
            <a:r>
              <a:rPr lang="zh-CN" altLang="en-US" sz="500" dirty="0" smtClean="0"/>
              <a:t>长语句的书写格式</a:t>
            </a:r>
          </a:p>
          <a:p>
            <a:pPr lvl="2" eaLnBrk="1" hangingPunct="1">
              <a:lnSpc>
                <a:spcPct val="80000"/>
              </a:lnSpc>
              <a:spcBef>
                <a:spcPts val="800"/>
              </a:spcBef>
            </a:pPr>
            <a:r>
              <a:rPr lang="zh-CN" altLang="en-US" sz="500" dirty="0" smtClean="0"/>
              <a:t>清晰划分控制语句的语句块</a:t>
            </a:r>
          </a:p>
          <a:p>
            <a:pPr lvl="2" eaLnBrk="1" hangingPunct="1">
              <a:lnSpc>
                <a:spcPct val="80000"/>
              </a:lnSpc>
              <a:spcBef>
                <a:spcPts val="800"/>
              </a:spcBef>
            </a:pPr>
            <a:r>
              <a:rPr lang="zh-CN" altLang="en-US" sz="500" dirty="0" smtClean="0"/>
              <a:t>一行只写一条语句，一次只声明、定义一个变量 </a:t>
            </a:r>
          </a:p>
          <a:p>
            <a:pPr lvl="2" eaLnBrk="1" hangingPunct="1">
              <a:lnSpc>
                <a:spcPct val="80000"/>
              </a:lnSpc>
              <a:spcBef>
                <a:spcPts val="800"/>
              </a:spcBef>
            </a:pPr>
            <a:r>
              <a:rPr lang="zh-CN" altLang="en-US" sz="500" dirty="0" smtClean="0"/>
              <a:t>在表达式中使用括号</a:t>
            </a:r>
          </a:p>
          <a:p>
            <a:pPr lvl="2" eaLnBrk="1" hangingPunct="1">
              <a:lnSpc>
                <a:spcPct val="80000"/>
              </a:lnSpc>
              <a:spcBef>
                <a:spcPts val="800"/>
              </a:spcBef>
            </a:pPr>
            <a:r>
              <a:rPr lang="zh-CN" altLang="en-US" sz="500" dirty="0" smtClean="0"/>
              <a:t>将操作符“*”、“</a:t>
            </a:r>
            <a:r>
              <a:rPr lang="en-US" altLang="zh-CN" sz="500" dirty="0" smtClean="0"/>
              <a:t>&amp;”</a:t>
            </a:r>
            <a:r>
              <a:rPr lang="zh-CN" altLang="en-US" sz="500" dirty="0" smtClean="0"/>
              <a:t>和类型写在一起</a:t>
            </a:r>
          </a:p>
          <a:p>
            <a:pPr lvl="1" eaLnBrk="1" hangingPunct="1">
              <a:lnSpc>
                <a:spcPct val="80000"/>
              </a:lnSpc>
              <a:spcBef>
                <a:spcPts val="800"/>
              </a:spcBef>
            </a:pPr>
            <a:r>
              <a:rPr lang="zh-CN" altLang="en-US" sz="500" b="1" dirty="0" smtClean="0"/>
              <a:t>程序中的注释是程序与日后程序读者之间通信的重要手段</a:t>
            </a:r>
          </a:p>
          <a:p>
            <a:pPr lvl="1" eaLnBrk="1" hangingPunct="1">
              <a:lnSpc>
                <a:spcPct val="80000"/>
              </a:lnSpc>
              <a:spcBef>
                <a:spcPts val="800"/>
              </a:spcBef>
            </a:pPr>
            <a:r>
              <a:rPr lang="zh-CN" altLang="en-US" sz="500" b="1" dirty="0" smtClean="0"/>
              <a:t>良好的注释能够帮助读者理解程序，为后续阶段进行测试和维护提供明确的指导</a:t>
            </a:r>
          </a:p>
          <a:p>
            <a:pPr lvl="1" eaLnBrk="1" hangingPunct="1">
              <a:lnSpc>
                <a:spcPct val="80000"/>
              </a:lnSpc>
              <a:spcBef>
                <a:spcPts val="800"/>
              </a:spcBef>
            </a:pPr>
            <a:r>
              <a:rPr lang="zh-CN" altLang="en-US" sz="500" b="1" dirty="0" smtClean="0"/>
              <a:t>注释的基本原则 ：</a:t>
            </a:r>
          </a:p>
          <a:p>
            <a:pPr lvl="2" eaLnBrk="1" hangingPunct="1">
              <a:lnSpc>
                <a:spcPct val="80000"/>
              </a:lnSpc>
              <a:spcBef>
                <a:spcPts val="800"/>
              </a:spcBef>
            </a:pPr>
            <a:r>
              <a:rPr lang="zh-CN" altLang="en-US" sz="500" dirty="0" smtClean="0"/>
              <a:t>注释内容要清晰明了，含义准确，防止出现二义性</a:t>
            </a:r>
          </a:p>
          <a:p>
            <a:pPr lvl="2" eaLnBrk="1" hangingPunct="1">
              <a:lnSpc>
                <a:spcPct val="80000"/>
              </a:lnSpc>
              <a:spcBef>
                <a:spcPts val="800"/>
              </a:spcBef>
            </a:pPr>
            <a:r>
              <a:rPr lang="zh-CN" altLang="en-US" sz="500" dirty="0" smtClean="0"/>
              <a:t>边写代码边注释，修改代码的同时修改相应的注释，保证代码与注释一致</a:t>
            </a:r>
          </a:p>
          <a:p>
            <a:pPr lvl="1" eaLnBrk="1" hangingPunct="1">
              <a:lnSpc>
                <a:spcPct val="80000"/>
              </a:lnSpc>
              <a:spcBef>
                <a:spcPts val="800"/>
              </a:spcBef>
            </a:pPr>
            <a:r>
              <a:rPr lang="zh-CN" altLang="en-US" sz="500" b="1" dirty="0" smtClean="0"/>
              <a:t>注释的内容：</a:t>
            </a:r>
          </a:p>
          <a:p>
            <a:pPr lvl="2" eaLnBrk="1" hangingPunct="1">
              <a:lnSpc>
                <a:spcPct val="80000"/>
              </a:lnSpc>
              <a:spcBef>
                <a:spcPts val="800"/>
              </a:spcBef>
            </a:pPr>
            <a:r>
              <a:rPr lang="zh-CN" altLang="en-US" sz="500" dirty="0" smtClean="0"/>
              <a:t>对函数、类、文件、空循环体、多个</a:t>
            </a:r>
            <a:r>
              <a:rPr lang="en-US" altLang="zh-CN" sz="500" dirty="0" smtClean="0"/>
              <a:t>case</a:t>
            </a:r>
            <a:r>
              <a:rPr lang="zh-CN" altLang="en-US" sz="500" dirty="0" smtClean="0"/>
              <a:t>语句共用一个出口等进行注释</a:t>
            </a:r>
          </a:p>
          <a:p>
            <a:pPr lvl="2" eaLnBrk="1" hangingPunct="1">
              <a:lnSpc>
                <a:spcPct val="80000"/>
              </a:lnSpc>
              <a:spcBef>
                <a:spcPts val="800"/>
              </a:spcBef>
            </a:pPr>
            <a:r>
              <a:rPr lang="zh-CN" altLang="en-US" sz="500" dirty="0" smtClean="0"/>
              <a:t>行末注释尽量对齐</a:t>
            </a:r>
          </a:p>
          <a:p>
            <a:pPr lvl="1" eaLnBrk="1" hangingPunct="1">
              <a:lnSpc>
                <a:spcPct val="80000"/>
              </a:lnSpc>
              <a:spcBef>
                <a:spcPts val="800"/>
              </a:spcBef>
            </a:pPr>
            <a:r>
              <a:rPr lang="zh-CN" altLang="en-US" sz="500" b="1" dirty="0" smtClean="0"/>
              <a:t>注释量：注释行的数量不得少于程序行数量的</a:t>
            </a:r>
            <a:r>
              <a:rPr lang="en-US" altLang="zh-CN" sz="500" b="1" dirty="0" smtClean="0"/>
              <a:t>1/3</a:t>
            </a:r>
            <a:r>
              <a:rPr lang="en-US" altLang="zh-CN" sz="700" b="1" dirty="0" smtClean="0">
                <a:solidFill>
                  <a:srgbClr val="0070C0"/>
                </a:solidFill>
              </a:rPr>
              <a:t> </a:t>
            </a:r>
          </a:p>
          <a:p>
            <a:pPr eaLnBrk="1" hangingPunct="1">
              <a:lnSpc>
                <a:spcPct val="80000"/>
              </a:lnSpc>
              <a:spcBef>
                <a:spcPts val="800"/>
              </a:spcBef>
            </a:pPr>
            <a:r>
              <a:rPr lang="zh-CN" altLang="en-US" sz="500" b="1" dirty="0" smtClean="0">
                <a:solidFill>
                  <a:schemeClr val="bg2"/>
                </a:solidFill>
              </a:rPr>
              <a:t>命名</a:t>
            </a:r>
            <a:r>
              <a:rPr lang="en-US" altLang="zh-CN" sz="500" b="1" dirty="0" smtClean="0">
                <a:solidFill>
                  <a:schemeClr val="bg2"/>
                </a:solidFill>
              </a:rPr>
              <a:t>——</a:t>
            </a:r>
            <a:r>
              <a:rPr lang="zh-CN" altLang="en-US" sz="500" b="1" dirty="0" smtClean="0">
                <a:solidFill>
                  <a:schemeClr val="bg2"/>
                </a:solidFill>
              </a:rPr>
              <a:t>对标识符和文件的命名要求</a:t>
            </a:r>
          </a:p>
          <a:p>
            <a:pPr lvl="1" eaLnBrk="1" hangingPunct="1">
              <a:lnSpc>
                <a:spcPct val="80000"/>
              </a:lnSpc>
              <a:spcBef>
                <a:spcPts val="800"/>
              </a:spcBef>
            </a:pPr>
            <a:r>
              <a:rPr lang="zh-CN" altLang="en-US" sz="500" b="1" dirty="0" smtClean="0"/>
              <a:t>在程序中声明、定义的变量、常量、宏、类型、函数，在对其命名时应该遵守统一的命名规范</a:t>
            </a:r>
          </a:p>
          <a:p>
            <a:pPr lvl="2" eaLnBrk="1" hangingPunct="1">
              <a:lnSpc>
                <a:spcPct val="80000"/>
              </a:lnSpc>
              <a:spcBef>
                <a:spcPts val="800"/>
              </a:spcBef>
            </a:pPr>
            <a:r>
              <a:rPr lang="zh-CN" altLang="en-US" sz="500" dirty="0" smtClean="0"/>
              <a:t>一般变量、常量、宏、类型、函数等</a:t>
            </a:r>
          </a:p>
          <a:p>
            <a:pPr lvl="1" eaLnBrk="1" hangingPunct="1">
              <a:lnSpc>
                <a:spcPct val="80000"/>
              </a:lnSpc>
              <a:spcBef>
                <a:spcPts val="800"/>
              </a:spcBef>
            </a:pPr>
            <a:r>
              <a:rPr lang="zh-CN" altLang="en-US" sz="500" b="1" dirty="0" smtClean="0"/>
              <a:t>标识符长度要求</a:t>
            </a:r>
          </a:p>
          <a:p>
            <a:pPr lvl="2" eaLnBrk="1" hangingPunct="1">
              <a:lnSpc>
                <a:spcPct val="80000"/>
              </a:lnSpc>
              <a:spcBef>
                <a:spcPts val="800"/>
              </a:spcBef>
            </a:pPr>
            <a:r>
              <a:rPr lang="zh-CN" altLang="en-US" sz="500" dirty="0" smtClean="0"/>
              <a:t>在程序中声明、定义的变量、常量、宏、类型、函数，它们的名字长度要在</a:t>
            </a:r>
            <a:r>
              <a:rPr lang="en-US" altLang="zh-CN" sz="500" dirty="0" smtClean="0"/>
              <a:t>4</a:t>
            </a:r>
            <a:r>
              <a:rPr lang="zh-CN" altLang="en-US" sz="500" dirty="0" smtClean="0"/>
              <a:t>至</a:t>
            </a:r>
            <a:r>
              <a:rPr lang="en-US" altLang="zh-CN" sz="500" dirty="0" smtClean="0"/>
              <a:t>25</a:t>
            </a:r>
            <a:r>
              <a:rPr lang="zh-CN" altLang="en-US" sz="500" dirty="0" smtClean="0"/>
              <a:t>个字符之内</a:t>
            </a:r>
          </a:p>
          <a:p>
            <a:pPr lvl="1" eaLnBrk="1" hangingPunct="1">
              <a:lnSpc>
                <a:spcPct val="80000"/>
              </a:lnSpc>
              <a:spcBef>
                <a:spcPts val="800"/>
              </a:spcBef>
            </a:pPr>
            <a:r>
              <a:rPr lang="zh-CN" altLang="en-US" sz="500" b="1" dirty="0" smtClean="0"/>
              <a:t>文件命名要求</a:t>
            </a:r>
          </a:p>
          <a:p>
            <a:pPr lvl="2" eaLnBrk="1" hangingPunct="1">
              <a:lnSpc>
                <a:spcPct val="80000"/>
              </a:lnSpc>
              <a:spcBef>
                <a:spcPts val="800"/>
              </a:spcBef>
            </a:pPr>
            <a:r>
              <a:rPr lang="zh-CN" altLang="en-US" sz="500" dirty="0" smtClean="0"/>
              <a:t>代码文件的名字要与文件中声明、定义的类的名字基本保持一致，使类名与类文件名建立联系</a:t>
            </a:r>
          </a:p>
          <a:p>
            <a:pPr eaLnBrk="1" hangingPunct="1">
              <a:lnSpc>
                <a:spcPct val="95000"/>
              </a:lnSpc>
              <a:spcBef>
                <a:spcPts val="800"/>
              </a:spcBef>
            </a:pPr>
            <a:r>
              <a:rPr lang="zh-CN" altLang="en-US" sz="500" b="1" dirty="0" smtClean="0">
                <a:solidFill>
                  <a:schemeClr val="bg2"/>
                </a:solidFill>
              </a:rPr>
              <a:t>语句</a:t>
            </a:r>
            <a:r>
              <a:rPr lang="en-US" altLang="zh-CN" sz="500" b="1" dirty="0" smtClean="0">
                <a:solidFill>
                  <a:schemeClr val="bg2"/>
                </a:solidFill>
              </a:rPr>
              <a:t>——</a:t>
            </a:r>
            <a:r>
              <a:rPr lang="zh-CN" altLang="en-US" sz="500" b="1" dirty="0" smtClean="0">
                <a:solidFill>
                  <a:schemeClr val="bg2"/>
                </a:solidFill>
              </a:rPr>
              <a:t>对具体程序语句的使用要求</a:t>
            </a:r>
            <a:r>
              <a:rPr lang="zh-CN" altLang="en-US" sz="500" b="1" dirty="0" smtClean="0">
                <a:solidFill>
                  <a:srgbClr val="C00000"/>
                </a:solidFill>
              </a:rPr>
              <a:t> </a:t>
            </a:r>
          </a:p>
          <a:p>
            <a:pPr lvl="1" eaLnBrk="1" hangingPunct="1">
              <a:lnSpc>
                <a:spcPct val="95000"/>
              </a:lnSpc>
              <a:spcBef>
                <a:spcPts val="800"/>
              </a:spcBef>
            </a:pPr>
            <a:r>
              <a:rPr lang="zh-CN" altLang="en-US" sz="500" dirty="0" smtClean="0"/>
              <a:t>一条程序语句中只包含一个赋值操作符</a:t>
            </a:r>
          </a:p>
          <a:p>
            <a:pPr lvl="1" eaLnBrk="1" hangingPunct="1">
              <a:lnSpc>
                <a:spcPct val="95000"/>
              </a:lnSpc>
              <a:spcBef>
                <a:spcPts val="800"/>
              </a:spcBef>
            </a:pPr>
            <a:r>
              <a:rPr lang="zh-CN" altLang="en-US" sz="500" dirty="0" smtClean="0"/>
              <a:t>不要在控制语句的条件表达式中使用赋值操作符</a:t>
            </a:r>
          </a:p>
          <a:p>
            <a:pPr lvl="1" eaLnBrk="1" hangingPunct="1">
              <a:lnSpc>
                <a:spcPct val="95000"/>
              </a:lnSpc>
              <a:spcBef>
                <a:spcPts val="800"/>
              </a:spcBef>
            </a:pPr>
            <a:r>
              <a:rPr lang="zh-CN" altLang="en-US" sz="500" dirty="0" smtClean="0"/>
              <a:t>赋值表达式要满足相关规定</a:t>
            </a:r>
          </a:p>
          <a:p>
            <a:pPr lvl="1" eaLnBrk="1" hangingPunct="1">
              <a:lnSpc>
                <a:spcPct val="95000"/>
              </a:lnSpc>
              <a:spcBef>
                <a:spcPts val="800"/>
              </a:spcBef>
            </a:pPr>
            <a:r>
              <a:rPr lang="zh-CN" altLang="en-US" sz="500" dirty="0" smtClean="0"/>
              <a:t>使用正规格式的布尔表达式 </a:t>
            </a:r>
          </a:p>
          <a:p>
            <a:pPr lvl="1" eaLnBrk="1" hangingPunct="1">
              <a:lnSpc>
                <a:spcPct val="95000"/>
              </a:lnSpc>
              <a:spcBef>
                <a:spcPts val="800"/>
              </a:spcBef>
            </a:pPr>
            <a:r>
              <a:rPr lang="zh-CN" altLang="en-US" sz="500" dirty="0" smtClean="0"/>
              <a:t>禁用</a:t>
            </a:r>
            <a:r>
              <a:rPr lang="en-US" altLang="zh-CN" sz="500" dirty="0" err="1" smtClean="0"/>
              <a:t>Goto</a:t>
            </a:r>
            <a:r>
              <a:rPr lang="zh-CN" altLang="en-US" sz="500" dirty="0" smtClean="0"/>
              <a:t>语句</a:t>
            </a:r>
          </a:p>
          <a:p>
            <a:pPr lvl="1" eaLnBrk="1" hangingPunct="1">
              <a:lnSpc>
                <a:spcPct val="95000"/>
              </a:lnSpc>
              <a:spcBef>
                <a:spcPts val="800"/>
              </a:spcBef>
            </a:pPr>
            <a:r>
              <a:rPr lang="zh-CN" altLang="en-US" sz="500" dirty="0" smtClean="0"/>
              <a:t>程序中禁用</a:t>
            </a:r>
            <a:r>
              <a:rPr lang="en-US" altLang="zh-CN" sz="500" dirty="0" smtClean="0"/>
              <a:t>break</a:t>
            </a:r>
            <a:r>
              <a:rPr lang="zh-CN" altLang="en-US" sz="500" dirty="0" smtClean="0"/>
              <a:t>、</a:t>
            </a:r>
            <a:r>
              <a:rPr lang="en-US" altLang="zh-CN" sz="500" dirty="0" smtClean="0"/>
              <a:t>continue</a:t>
            </a:r>
          </a:p>
          <a:p>
            <a:pPr lvl="1" eaLnBrk="1" hangingPunct="1">
              <a:lnSpc>
                <a:spcPct val="95000"/>
              </a:lnSpc>
              <a:spcBef>
                <a:spcPts val="800"/>
              </a:spcBef>
            </a:pPr>
            <a:r>
              <a:rPr lang="zh-CN" altLang="en-US" sz="500" dirty="0" smtClean="0"/>
              <a:t>字符串的赋值应采用</a:t>
            </a:r>
            <a:r>
              <a:rPr lang="en-US" altLang="zh-CN" sz="500" dirty="0" smtClean="0"/>
              <a:t>_T(“”)</a:t>
            </a:r>
            <a:r>
              <a:rPr lang="zh-CN" altLang="en-US" sz="500" dirty="0" smtClean="0"/>
              <a:t>模式</a:t>
            </a:r>
          </a:p>
          <a:p>
            <a:pPr lvl="1" eaLnBrk="1" hangingPunct="1">
              <a:lnSpc>
                <a:spcPct val="95000"/>
              </a:lnSpc>
              <a:spcBef>
                <a:spcPts val="800"/>
              </a:spcBef>
            </a:pPr>
            <a:r>
              <a:rPr lang="zh-CN" altLang="en-US" sz="500" dirty="0" smtClean="0"/>
              <a:t>避免对浮点数值类型做精确比较</a:t>
            </a:r>
          </a:p>
          <a:p>
            <a:pPr lvl="1" eaLnBrk="1" hangingPunct="1">
              <a:lnSpc>
                <a:spcPct val="95000"/>
              </a:lnSpc>
              <a:spcBef>
                <a:spcPts val="800"/>
              </a:spcBef>
            </a:pPr>
            <a:r>
              <a:rPr lang="en-US" altLang="zh-CN" sz="500" dirty="0" smtClean="0"/>
              <a:t>new </a:t>
            </a:r>
            <a:r>
              <a:rPr lang="zh-CN" altLang="en-US" sz="500" dirty="0" smtClean="0"/>
              <a:t>和 </a:t>
            </a:r>
            <a:r>
              <a:rPr lang="en-US" altLang="zh-CN" sz="500" dirty="0" smtClean="0"/>
              <a:t>delete</a:t>
            </a:r>
            <a:r>
              <a:rPr lang="zh-CN" altLang="en-US" sz="500" dirty="0" smtClean="0"/>
              <a:t>要成对出现（局部）</a:t>
            </a:r>
          </a:p>
          <a:p>
            <a:pPr lvl="1" eaLnBrk="1" hangingPunct="1">
              <a:lnSpc>
                <a:spcPct val="95000"/>
              </a:lnSpc>
              <a:spcBef>
                <a:spcPts val="800"/>
              </a:spcBef>
            </a:pPr>
            <a:r>
              <a:rPr lang="zh-CN" altLang="en-US" sz="500" dirty="0" smtClean="0"/>
              <a:t>对</a:t>
            </a:r>
            <a:r>
              <a:rPr lang="en-US" altLang="zh-CN" sz="500" dirty="0" smtClean="0"/>
              <a:t>switch</a:t>
            </a:r>
            <a:r>
              <a:rPr lang="zh-CN" altLang="en-US" sz="500" dirty="0" smtClean="0"/>
              <a:t>语句中每个分支要以</a:t>
            </a:r>
            <a:r>
              <a:rPr lang="en-US" altLang="zh-CN" sz="500" dirty="0" smtClean="0"/>
              <a:t>break</a:t>
            </a:r>
            <a:r>
              <a:rPr lang="zh-CN" altLang="en-US" sz="500" dirty="0" smtClean="0"/>
              <a:t>语句结尾</a:t>
            </a:r>
          </a:p>
          <a:p>
            <a:pPr lvl="1" eaLnBrk="1" hangingPunct="1">
              <a:lnSpc>
                <a:spcPct val="95000"/>
              </a:lnSpc>
              <a:spcBef>
                <a:spcPts val="800"/>
              </a:spcBef>
            </a:pPr>
            <a:r>
              <a:rPr lang="en-US" altLang="zh-CN" sz="500" dirty="0" smtClean="0"/>
              <a:t>switch</a:t>
            </a:r>
            <a:r>
              <a:rPr lang="zh-CN" altLang="en-US" sz="500" dirty="0" smtClean="0"/>
              <a:t>语句中的</a:t>
            </a:r>
            <a:r>
              <a:rPr lang="en-US" altLang="zh-CN" sz="500" dirty="0" smtClean="0"/>
              <a:t>default</a:t>
            </a:r>
            <a:r>
              <a:rPr lang="zh-CN" altLang="en-US" sz="500" dirty="0" smtClean="0"/>
              <a:t>分支</a:t>
            </a:r>
          </a:p>
          <a:p>
            <a:pPr lvl="1" eaLnBrk="1" hangingPunct="1">
              <a:lnSpc>
                <a:spcPct val="95000"/>
              </a:lnSpc>
              <a:spcBef>
                <a:spcPts val="800"/>
              </a:spcBef>
            </a:pPr>
            <a:r>
              <a:rPr lang="zh-CN" altLang="en-US" sz="500" dirty="0" smtClean="0"/>
              <a:t>指针要初始化，释放内存后的指针变量要赋</a:t>
            </a:r>
            <a:r>
              <a:rPr lang="en-US" altLang="zh-CN" sz="500" dirty="0" smtClean="0"/>
              <a:t>NULL</a:t>
            </a:r>
            <a:r>
              <a:rPr lang="zh-CN" altLang="en-US" sz="500" dirty="0" smtClean="0"/>
              <a:t>值</a:t>
            </a:r>
          </a:p>
          <a:p>
            <a:pPr lvl="1" eaLnBrk="1" hangingPunct="1">
              <a:lnSpc>
                <a:spcPct val="95000"/>
              </a:lnSpc>
              <a:spcBef>
                <a:spcPts val="800"/>
              </a:spcBef>
            </a:pPr>
            <a:r>
              <a:rPr lang="zh-CN" altLang="en-US" sz="500" dirty="0" smtClean="0"/>
              <a:t>指针指向的数据成员的访问方式，如在代码中用</a:t>
            </a:r>
            <a:r>
              <a:rPr lang="en-US" altLang="zh-CN" sz="500" dirty="0" err="1" smtClean="0"/>
              <a:t>ptr</a:t>
            </a:r>
            <a:r>
              <a:rPr lang="en-US" altLang="zh-CN" sz="500" dirty="0" smtClean="0"/>
              <a:t>-&gt;</a:t>
            </a:r>
            <a:r>
              <a:rPr lang="en-US" altLang="zh-CN" sz="500" dirty="0" err="1" smtClean="0"/>
              <a:t>fld</a:t>
            </a:r>
            <a:r>
              <a:rPr lang="zh-CN" altLang="en-US" sz="500" dirty="0" smtClean="0"/>
              <a:t>的形式代替</a:t>
            </a:r>
            <a:r>
              <a:rPr lang="en-US" altLang="zh-CN" sz="500" dirty="0" smtClean="0"/>
              <a:t>(*</a:t>
            </a:r>
            <a:r>
              <a:rPr lang="en-US" altLang="zh-CN" sz="500" dirty="0" err="1" smtClean="0"/>
              <a:t>ptr</a:t>
            </a:r>
            <a:r>
              <a:rPr lang="en-US" altLang="zh-CN" sz="500" dirty="0" smtClean="0"/>
              <a:t>).</a:t>
            </a:r>
            <a:r>
              <a:rPr lang="en-US" altLang="zh-CN" sz="500" dirty="0" err="1" smtClean="0"/>
              <a:t>fld</a:t>
            </a:r>
            <a:r>
              <a:rPr lang="zh-CN" altLang="en-US" sz="500" dirty="0" smtClean="0"/>
              <a:t>的形式 </a:t>
            </a:r>
          </a:p>
          <a:p>
            <a:pPr eaLnBrk="1" hangingPunct="1">
              <a:lnSpc>
                <a:spcPct val="80000"/>
              </a:lnSpc>
              <a:spcBef>
                <a:spcPts val="800"/>
              </a:spcBef>
            </a:pPr>
            <a:r>
              <a:rPr lang="zh-CN" altLang="en-US" sz="500" b="1" dirty="0" smtClean="0">
                <a:solidFill>
                  <a:schemeClr val="bg2"/>
                </a:solidFill>
              </a:rPr>
              <a:t>函数</a:t>
            </a:r>
          </a:p>
          <a:p>
            <a:pPr lvl="1" eaLnBrk="1" hangingPunct="1">
              <a:lnSpc>
                <a:spcPct val="80000"/>
              </a:lnSpc>
              <a:spcBef>
                <a:spcPts val="800"/>
              </a:spcBef>
            </a:pPr>
            <a:r>
              <a:rPr lang="zh-CN" altLang="en-US" sz="500" b="1" dirty="0" smtClean="0"/>
              <a:t>明确函数功能</a:t>
            </a:r>
          </a:p>
          <a:p>
            <a:pPr lvl="2" eaLnBrk="1" hangingPunct="1">
              <a:lnSpc>
                <a:spcPct val="80000"/>
              </a:lnSpc>
              <a:spcBef>
                <a:spcPts val="800"/>
              </a:spcBef>
            </a:pPr>
            <a:r>
              <a:rPr lang="zh-CN" altLang="en-US" sz="500" dirty="0" smtClean="0"/>
              <a:t>函数体代码长度不得超过</a:t>
            </a:r>
            <a:r>
              <a:rPr lang="en-US" altLang="zh-CN" sz="500" dirty="0" smtClean="0"/>
              <a:t>100</a:t>
            </a:r>
            <a:r>
              <a:rPr lang="zh-CN" altLang="en-US" sz="500" dirty="0" smtClean="0"/>
              <a:t>行（不包括注释）</a:t>
            </a:r>
            <a:r>
              <a:rPr lang="zh-CN" altLang="en-US" sz="600" b="1" dirty="0" smtClean="0"/>
              <a:t> </a:t>
            </a:r>
          </a:p>
          <a:p>
            <a:pPr lvl="1" eaLnBrk="1" hangingPunct="1">
              <a:lnSpc>
                <a:spcPct val="80000"/>
              </a:lnSpc>
              <a:spcBef>
                <a:spcPts val="800"/>
              </a:spcBef>
            </a:pPr>
            <a:r>
              <a:rPr lang="zh-CN" altLang="en-US" sz="500" b="1" dirty="0" smtClean="0"/>
              <a:t>将重复使用的代码编写成函数</a:t>
            </a:r>
          </a:p>
          <a:p>
            <a:pPr lvl="1" eaLnBrk="1" hangingPunct="1">
              <a:lnSpc>
                <a:spcPct val="80000"/>
              </a:lnSpc>
              <a:spcBef>
                <a:spcPts val="800"/>
              </a:spcBef>
            </a:pPr>
            <a:r>
              <a:rPr lang="zh-CN" altLang="en-US" sz="500" b="1" dirty="0" smtClean="0"/>
              <a:t>尽量保持函数只有唯一出口</a:t>
            </a:r>
            <a:r>
              <a:rPr lang="en-US" altLang="zh-CN" sz="500" b="1" dirty="0" smtClean="0"/>
              <a:t>——</a:t>
            </a:r>
            <a:r>
              <a:rPr lang="zh-CN" altLang="en-US" sz="500" b="1" dirty="0" smtClean="0"/>
              <a:t>结构化</a:t>
            </a:r>
          </a:p>
          <a:p>
            <a:pPr lvl="1" eaLnBrk="1" hangingPunct="1">
              <a:lnSpc>
                <a:spcPct val="80000"/>
              </a:lnSpc>
              <a:spcBef>
                <a:spcPts val="800"/>
              </a:spcBef>
            </a:pPr>
            <a:r>
              <a:rPr lang="zh-CN" altLang="en-US" sz="500" b="1" dirty="0" smtClean="0"/>
              <a:t>函数声明和定义的格式要求</a:t>
            </a:r>
          </a:p>
          <a:p>
            <a:pPr lvl="2" eaLnBrk="1" hangingPunct="1">
              <a:lnSpc>
                <a:spcPct val="80000"/>
              </a:lnSpc>
              <a:spcBef>
                <a:spcPts val="800"/>
              </a:spcBef>
            </a:pPr>
            <a:r>
              <a:rPr lang="zh-CN" altLang="en-US" sz="500" dirty="0" smtClean="0"/>
              <a:t>声明和定义函数时，在函数参数列表中为各参数指定类型和名称</a:t>
            </a:r>
          </a:p>
          <a:p>
            <a:pPr lvl="1" eaLnBrk="1" hangingPunct="1">
              <a:lnSpc>
                <a:spcPct val="80000"/>
              </a:lnSpc>
              <a:spcBef>
                <a:spcPts val="800"/>
              </a:spcBef>
            </a:pPr>
            <a:r>
              <a:rPr lang="zh-CN" altLang="en-US" sz="500" b="1" dirty="0" smtClean="0"/>
              <a:t>为函数指定返回值</a:t>
            </a:r>
          </a:p>
          <a:p>
            <a:pPr lvl="2" eaLnBrk="1" hangingPunct="1">
              <a:lnSpc>
                <a:spcPct val="80000"/>
              </a:lnSpc>
              <a:spcBef>
                <a:spcPts val="800"/>
              </a:spcBef>
            </a:pPr>
            <a:r>
              <a:rPr lang="zh-CN" altLang="en-US" sz="500" dirty="0" smtClean="0"/>
              <a:t>要为每一个函数指定它的返回值。如果函数没有返回值，则要定义返回类型为</a:t>
            </a:r>
            <a:r>
              <a:rPr lang="en-US" altLang="zh-CN" sz="500" dirty="0" smtClean="0"/>
              <a:t>void</a:t>
            </a:r>
          </a:p>
          <a:p>
            <a:pPr lvl="1" eaLnBrk="1" hangingPunct="1">
              <a:lnSpc>
                <a:spcPct val="80000"/>
              </a:lnSpc>
              <a:spcBef>
                <a:spcPts val="800"/>
              </a:spcBef>
            </a:pPr>
            <a:r>
              <a:rPr lang="zh-CN" altLang="en-US" sz="500" b="1" dirty="0" smtClean="0"/>
              <a:t>在函数调用语句中不要使用赋值操作符</a:t>
            </a:r>
          </a:p>
          <a:p>
            <a:pPr lvl="2" eaLnBrk="1" hangingPunct="1">
              <a:lnSpc>
                <a:spcPct val="80000"/>
              </a:lnSpc>
              <a:spcBef>
                <a:spcPts val="800"/>
              </a:spcBef>
            </a:pPr>
            <a:r>
              <a:rPr lang="zh-CN" altLang="en-US" sz="500" dirty="0" smtClean="0"/>
              <a:t>在函数的参数列表中不要使用赋值操作符</a:t>
            </a:r>
          </a:p>
          <a:p>
            <a:pPr lvl="1" eaLnBrk="1" hangingPunct="1">
              <a:lnSpc>
                <a:spcPct val="80000"/>
              </a:lnSpc>
              <a:spcBef>
                <a:spcPts val="800"/>
              </a:spcBef>
            </a:pPr>
            <a:r>
              <a:rPr lang="zh-CN" altLang="en-US" sz="500" b="1" dirty="0" smtClean="0"/>
              <a:t>保护可重入函数中的全局变量</a:t>
            </a:r>
          </a:p>
          <a:p>
            <a:pPr eaLnBrk="1" hangingPunct="1">
              <a:lnSpc>
                <a:spcPct val="80000"/>
              </a:lnSpc>
              <a:spcBef>
                <a:spcPts val="800"/>
              </a:spcBef>
            </a:pPr>
            <a:r>
              <a:rPr lang="zh-CN" altLang="en-US" sz="500" b="1" dirty="0" smtClean="0">
                <a:solidFill>
                  <a:schemeClr val="bg2"/>
                </a:solidFill>
              </a:rPr>
              <a:t>类</a:t>
            </a:r>
          </a:p>
          <a:p>
            <a:pPr lvl="1" eaLnBrk="1" hangingPunct="1">
              <a:lnSpc>
                <a:spcPct val="80000"/>
              </a:lnSpc>
              <a:spcBef>
                <a:spcPts val="800"/>
              </a:spcBef>
            </a:pPr>
            <a:r>
              <a:rPr lang="zh-CN" altLang="en-US" sz="500" b="1" dirty="0" smtClean="0"/>
              <a:t>缺省构造函数</a:t>
            </a:r>
            <a:r>
              <a:rPr lang="en-US" altLang="zh-CN" sz="500" b="1" dirty="0" smtClean="0"/>
              <a:t>——</a:t>
            </a:r>
            <a:r>
              <a:rPr lang="zh-CN" altLang="en-US" sz="500" b="1" dirty="0" smtClean="0"/>
              <a:t>为每一个类显示定义缺省构造函数</a:t>
            </a:r>
          </a:p>
          <a:p>
            <a:pPr lvl="1" eaLnBrk="1" hangingPunct="1">
              <a:lnSpc>
                <a:spcPct val="80000"/>
              </a:lnSpc>
              <a:spcBef>
                <a:spcPts val="800"/>
              </a:spcBef>
            </a:pPr>
            <a:r>
              <a:rPr lang="zh-CN" altLang="en-US" sz="500" b="1" dirty="0" smtClean="0"/>
              <a:t>拷贝构造函数</a:t>
            </a:r>
          </a:p>
          <a:p>
            <a:pPr lvl="2" eaLnBrk="1" hangingPunct="1">
              <a:lnSpc>
                <a:spcPct val="80000"/>
              </a:lnSpc>
              <a:spcBef>
                <a:spcPts val="800"/>
              </a:spcBef>
            </a:pPr>
            <a:r>
              <a:rPr lang="zh-CN" altLang="en-US" sz="500" dirty="0" smtClean="0"/>
              <a:t>当类中包含指针类型的数据成员时，必须显示的定义拷贝构造函数</a:t>
            </a:r>
          </a:p>
          <a:p>
            <a:pPr lvl="2" eaLnBrk="1" hangingPunct="1">
              <a:lnSpc>
                <a:spcPct val="80000"/>
              </a:lnSpc>
              <a:spcBef>
                <a:spcPts val="800"/>
              </a:spcBef>
            </a:pPr>
            <a:r>
              <a:rPr lang="zh-CN" altLang="en-US" sz="500" dirty="0" smtClean="0"/>
              <a:t>建议为每个类都显示定义拷贝构造函数</a:t>
            </a:r>
          </a:p>
          <a:p>
            <a:pPr lvl="1" eaLnBrk="1" hangingPunct="1">
              <a:lnSpc>
                <a:spcPct val="80000"/>
              </a:lnSpc>
              <a:spcBef>
                <a:spcPts val="800"/>
              </a:spcBef>
            </a:pPr>
            <a:r>
              <a:rPr lang="zh-CN" altLang="en-US" sz="500" b="1" dirty="0" smtClean="0"/>
              <a:t>为类重载“</a:t>
            </a:r>
            <a:r>
              <a:rPr lang="en-US" altLang="zh-CN" sz="500" b="1" dirty="0" smtClean="0"/>
              <a:t>=”</a:t>
            </a:r>
            <a:r>
              <a:rPr lang="zh-CN" altLang="en-US" sz="500" b="1" dirty="0" smtClean="0"/>
              <a:t>操作符</a:t>
            </a:r>
          </a:p>
          <a:p>
            <a:pPr lvl="2" eaLnBrk="1" hangingPunct="1">
              <a:lnSpc>
                <a:spcPct val="80000"/>
              </a:lnSpc>
              <a:spcBef>
                <a:spcPts val="800"/>
              </a:spcBef>
            </a:pPr>
            <a:r>
              <a:rPr lang="zh-CN" altLang="en-US" sz="500" dirty="0" smtClean="0"/>
              <a:t>当类中包含指针类型的数据成员时，必须显示重载“</a:t>
            </a:r>
            <a:r>
              <a:rPr lang="en-US" altLang="zh-CN" sz="500" dirty="0" smtClean="0"/>
              <a:t>=”</a:t>
            </a:r>
            <a:r>
              <a:rPr lang="zh-CN" altLang="en-US" sz="500" dirty="0" smtClean="0"/>
              <a:t>操作符</a:t>
            </a:r>
          </a:p>
          <a:p>
            <a:pPr lvl="2" eaLnBrk="1" hangingPunct="1">
              <a:lnSpc>
                <a:spcPct val="80000"/>
              </a:lnSpc>
              <a:spcBef>
                <a:spcPts val="800"/>
              </a:spcBef>
            </a:pPr>
            <a:r>
              <a:rPr lang="zh-CN" altLang="en-US" sz="500" dirty="0" smtClean="0"/>
              <a:t>建议为每个类都显示重载“</a:t>
            </a:r>
            <a:r>
              <a:rPr lang="en-US" altLang="zh-CN" sz="500" dirty="0" smtClean="0"/>
              <a:t>=”</a:t>
            </a:r>
            <a:r>
              <a:rPr lang="zh-CN" altLang="en-US" sz="500" dirty="0" smtClean="0"/>
              <a:t>操作符</a:t>
            </a:r>
          </a:p>
          <a:p>
            <a:pPr lvl="1" eaLnBrk="1" hangingPunct="1">
              <a:lnSpc>
                <a:spcPct val="80000"/>
              </a:lnSpc>
              <a:spcBef>
                <a:spcPts val="800"/>
              </a:spcBef>
            </a:pPr>
            <a:r>
              <a:rPr lang="zh-CN" altLang="en-US" sz="500" b="1" dirty="0" smtClean="0"/>
              <a:t>析构函数</a:t>
            </a:r>
            <a:r>
              <a:rPr lang="en-US" altLang="zh-CN" sz="500" b="1" dirty="0" smtClean="0"/>
              <a:t>——</a:t>
            </a:r>
            <a:r>
              <a:rPr lang="zh-CN" altLang="en-US" sz="500" b="1" dirty="0" smtClean="0"/>
              <a:t>为每一个类显示的定义析构函数</a:t>
            </a:r>
          </a:p>
          <a:p>
            <a:pPr lvl="1" eaLnBrk="1" hangingPunct="1">
              <a:lnSpc>
                <a:spcPct val="80000"/>
              </a:lnSpc>
              <a:spcBef>
                <a:spcPts val="800"/>
              </a:spcBef>
            </a:pPr>
            <a:r>
              <a:rPr lang="zh-CN" altLang="en-US" sz="500" b="1" dirty="0" smtClean="0"/>
              <a:t>虚拟析构函数</a:t>
            </a:r>
            <a:r>
              <a:rPr lang="en-US" altLang="zh-CN" sz="500" b="1" dirty="0" smtClean="0"/>
              <a:t>——</a:t>
            </a:r>
            <a:r>
              <a:rPr lang="zh-CN" altLang="en-US" sz="500" b="1" dirty="0" smtClean="0"/>
              <a:t>基类的析构函数一定要为虚拟函数 </a:t>
            </a:r>
          </a:p>
          <a:p>
            <a:pPr lvl="1" eaLnBrk="1" hangingPunct="1">
              <a:lnSpc>
                <a:spcPct val="80000"/>
              </a:lnSpc>
              <a:spcBef>
                <a:spcPts val="800"/>
              </a:spcBef>
            </a:pPr>
            <a:r>
              <a:rPr lang="zh-CN" altLang="en-US" sz="500" b="1" dirty="0" smtClean="0"/>
              <a:t>不要重新定义继承来的非虚函数</a:t>
            </a:r>
          </a:p>
          <a:p>
            <a:pPr lvl="2" eaLnBrk="1" hangingPunct="1">
              <a:lnSpc>
                <a:spcPct val="80000"/>
              </a:lnSpc>
              <a:spcBef>
                <a:spcPts val="800"/>
              </a:spcBef>
            </a:pPr>
            <a:r>
              <a:rPr lang="zh-CN" altLang="en-US" sz="500" dirty="0" smtClean="0"/>
              <a:t>在派生类中不要对基类中的非虚函数重新进行定义。如果确实需要在派生类中对该函数进行不同的定义，那么应该在基类中将该函数声明为虚函数</a:t>
            </a:r>
          </a:p>
          <a:p>
            <a:pPr eaLnBrk="1" hangingPunct="1">
              <a:lnSpc>
                <a:spcPct val="80000"/>
              </a:lnSpc>
              <a:spcBef>
                <a:spcPts val="800"/>
              </a:spcBef>
            </a:pPr>
            <a:r>
              <a:rPr lang="zh-CN" altLang="en-US" sz="500" b="1" dirty="0" smtClean="0">
                <a:solidFill>
                  <a:schemeClr val="bg2"/>
                </a:solidFill>
              </a:rPr>
              <a:t>程序组织</a:t>
            </a:r>
          </a:p>
          <a:p>
            <a:pPr lvl="1" eaLnBrk="1" hangingPunct="1">
              <a:lnSpc>
                <a:spcPct val="80000"/>
              </a:lnSpc>
              <a:spcBef>
                <a:spcPts val="800"/>
              </a:spcBef>
            </a:pPr>
            <a:r>
              <a:rPr lang="zh-CN" altLang="en-US" sz="500" b="1" dirty="0" smtClean="0"/>
              <a:t>一个头文件中只声明一个类</a:t>
            </a:r>
          </a:p>
          <a:p>
            <a:pPr lvl="1" eaLnBrk="1" hangingPunct="1">
              <a:lnSpc>
                <a:spcPct val="80000"/>
              </a:lnSpc>
              <a:spcBef>
                <a:spcPts val="800"/>
              </a:spcBef>
            </a:pPr>
            <a:r>
              <a:rPr lang="zh-CN" altLang="en-US" sz="500" b="1" dirty="0" smtClean="0"/>
              <a:t>一个源文件中只实现一个类</a:t>
            </a:r>
          </a:p>
          <a:p>
            <a:pPr lvl="1" eaLnBrk="1" hangingPunct="1">
              <a:lnSpc>
                <a:spcPct val="80000"/>
              </a:lnSpc>
              <a:spcBef>
                <a:spcPts val="800"/>
              </a:spcBef>
            </a:pPr>
            <a:r>
              <a:rPr lang="zh-CN" altLang="en-US" sz="500" b="1" dirty="0" smtClean="0"/>
              <a:t>头文件中只包含声明，不应包含定义或实现</a:t>
            </a:r>
          </a:p>
          <a:p>
            <a:pPr lvl="1" eaLnBrk="1" hangingPunct="1">
              <a:lnSpc>
                <a:spcPct val="80000"/>
              </a:lnSpc>
              <a:spcBef>
                <a:spcPts val="800"/>
              </a:spcBef>
            </a:pPr>
            <a:r>
              <a:rPr lang="zh-CN" altLang="en-US" sz="500" b="1" dirty="0" smtClean="0"/>
              <a:t>源文件中不要有类的声明</a:t>
            </a:r>
          </a:p>
          <a:p>
            <a:pPr lvl="1" eaLnBrk="1" hangingPunct="1">
              <a:lnSpc>
                <a:spcPct val="80000"/>
              </a:lnSpc>
              <a:spcBef>
                <a:spcPts val="800"/>
              </a:spcBef>
            </a:pPr>
            <a:r>
              <a:rPr lang="zh-CN" altLang="en-US" sz="500" b="1" dirty="0" smtClean="0"/>
              <a:t>可被包含的文件</a:t>
            </a:r>
          </a:p>
          <a:p>
            <a:pPr lvl="2" eaLnBrk="1" hangingPunct="1">
              <a:lnSpc>
                <a:spcPct val="80000"/>
              </a:lnSpc>
              <a:spcBef>
                <a:spcPts val="800"/>
              </a:spcBef>
            </a:pPr>
            <a:r>
              <a:rPr lang="zh-CN" altLang="en-US" sz="500" dirty="0" smtClean="0"/>
              <a:t>只允许头文件被包含到其它的代码文件中去</a:t>
            </a:r>
          </a:p>
          <a:p>
            <a:pPr lvl="1" eaLnBrk="1" hangingPunct="1">
              <a:lnSpc>
                <a:spcPct val="80000"/>
              </a:lnSpc>
              <a:spcBef>
                <a:spcPts val="800"/>
              </a:spcBef>
            </a:pPr>
            <a:r>
              <a:rPr lang="zh-CN" altLang="en-US" sz="500" b="1" dirty="0" smtClean="0"/>
              <a:t>避免头文件的重复包含</a:t>
            </a:r>
          </a:p>
        </p:txBody>
      </p:sp>
    </p:spTree>
    <p:extLst>
      <p:ext uri="{BB962C8B-B14F-4D97-AF65-F5344CB8AC3E}">
        <p14:creationId xmlns:p14="http://schemas.microsoft.com/office/powerpoint/2010/main" val="4238091495"/>
      </p:ext>
    </p:extLst>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0354" name="Rectangle 2"/>
          <p:cNvSpPr>
            <a:spLocks noGrp="1" noRot="1" noChangeAspect="1" noTextEdit="1"/>
          </p:cNvSpPr>
          <p:nvPr>
            <p:ph type="sldImg"/>
          </p:nvPr>
        </p:nvSpPr>
        <p:spPr>
          <a:ln>
            <a:solidFill>
              <a:srgbClr val="000000"/>
            </a:solidFill>
            <a:miter lim="800000"/>
            <a:headEnd/>
            <a:tailEnd/>
          </a:ln>
        </p:spPr>
      </p:sp>
      <p:sp>
        <p:nvSpPr>
          <p:cNvPr id="10035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smtClean="0"/>
              <a:t>对程序结构提出四点基本要求，写出的程序不应该包含：</a:t>
            </a:r>
          </a:p>
          <a:p>
            <a:pPr eaLnBrk="1" hangingPunct="1"/>
            <a:r>
              <a:rPr lang="en-US" altLang="zh-CN" smtClean="0"/>
              <a:t>1.</a:t>
            </a:r>
            <a:r>
              <a:rPr lang="zh-CN" altLang="en-US" smtClean="0"/>
              <a:t>转向并不存在的标号；</a:t>
            </a:r>
            <a:r>
              <a:rPr lang="en-US" altLang="zh-CN" smtClean="0"/>
              <a:t>2.</a:t>
            </a:r>
            <a:r>
              <a:rPr lang="zh-CN" altLang="en-US" smtClean="0"/>
              <a:t>没有用过的语句标号；</a:t>
            </a:r>
            <a:r>
              <a:rPr lang="en-US" altLang="zh-CN" smtClean="0"/>
              <a:t>3.</a:t>
            </a:r>
            <a:r>
              <a:rPr lang="zh-CN" altLang="en-US" smtClean="0"/>
              <a:t>从程序入口进入后无法达到的语句；</a:t>
            </a:r>
            <a:r>
              <a:rPr lang="en-US" altLang="zh-CN" smtClean="0"/>
              <a:t>4.</a:t>
            </a:r>
            <a:r>
              <a:rPr lang="zh-CN" altLang="en-US" smtClean="0"/>
              <a:t>不能达到停机语句的语句。</a:t>
            </a:r>
          </a:p>
        </p:txBody>
      </p:sp>
    </p:spTree>
    <p:extLst>
      <p:ext uri="{BB962C8B-B14F-4D97-AF65-F5344CB8AC3E}">
        <p14:creationId xmlns:p14="http://schemas.microsoft.com/office/powerpoint/2010/main" val="1619029358"/>
      </p:ext>
    </p:extLst>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1378" name="Rectangle 2"/>
          <p:cNvSpPr>
            <a:spLocks noGrp="1" noRot="1" noChangeAspect="1" noTextEdit="1"/>
          </p:cNvSpPr>
          <p:nvPr>
            <p:ph type="sldImg"/>
          </p:nvPr>
        </p:nvSpPr>
        <p:spPr>
          <a:ln>
            <a:solidFill>
              <a:srgbClr val="000000"/>
            </a:solidFill>
            <a:miter lim="800000"/>
            <a:headEnd/>
            <a:tailEnd/>
          </a:ln>
        </p:spPr>
      </p:sp>
      <p:sp>
        <p:nvSpPr>
          <p:cNvPr id="101379"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dirty="0" smtClean="0"/>
              <a:t>该程序的两个错误：</a:t>
            </a:r>
            <a:r>
              <a:rPr lang="en-US" altLang="zh-CN" dirty="0" smtClean="0"/>
              <a:t>1.</a:t>
            </a:r>
            <a:r>
              <a:rPr lang="zh-CN" altLang="en-US" dirty="0" smtClean="0"/>
              <a:t>语句</a:t>
            </a:r>
            <a:r>
              <a:rPr lang="en-US" altLang="zh-CN" dirty="0" smtClean="0"/>
              <a:t>2</a:t>
            </a:r>
            <a:r>
              <a:rPr lang="zh-CN" altLang="en-US" dirty="0" smtClean="0"/>
              <a:t>使用了变量</a:t>
            </a:r>
            <a:r>
              <a:rPr lang="en-US" altLang="zh-CN" dirty="0" smtClean="0"/>
              <a:t>W</a:t>
            </a:r>
            <a:r>
              <a:rPr lang="zh-CN" altLang="en-US" dirty="0" smtClean="0"/>
              <a:t>，而在此之前并未对其定义；</a:t>
            </a:r>
            <a:r>
              <a:rPr lang="en-US" altLang="zh-CN" dirty="0" smtClean="0"/>
              <a:t>2.</a:t>
            </a:r>
            <a:r>
              <a:rPr lang="zh-CN" altLang="en-US" dirty="0" smtClean="0"/>
              <a:t>语句</a:t>
            </a:r>
            <a:r>
              <a:rPr lang="en-US" altLang="zh-CN" dirty="0" smtClean="0"/>
              <a:t>5</a:t>
            </a:r>
            <a:r>
              <a:rPr lang="zh-CN" altLang="en-US" dirty="0" smtClean="0"/>
              <a:t>、</a:t>
            </a:r>
            <a:r>
              <a:rPr lang="en-US" altLang="zh-CN" dirty="0" smtClean="0"/>
              <a:t>6</a:t>
            </a:r>
            <a:r>
              <a:rPr lang="zh-CN" altLang="en-US" dirty="0" smtClean="0"/>
              <a:t>使用了变量</a:t>
            </a:r>
            <a:r>
              <a:rPr lang="en-US" altLang="zh-CN" dirty="0" smtClean="0"/>
              <a:t>V</a:t>
            </a:r>
            <a:r>
              <a:rPr lang="zh-CN" altLang="en-US" dirty="0" smtClean="0"/>
              <a:t>，这在第一次执行循环时也未对其定义过</a:t>
            </a:r>
          </a:p>
          <a:p>
            <a:pPr eaLnBrk="1" hangingPunct="1"/>
            <a:r>
              <a:rPr lang="zh-CN" altLang="en-US" dirty="0" smtClean="0"/>
              <a:t>该程序包含两个异常：</a:t>
            </a:r>
            <a:r>
              <a:rPr lang="en-US" altLang="zh-CN" dirty="0" smtClean="0"/>
              <a:t>1.</a:t>
            </a:r>
            <a:r>
              <a:rPr lang="zh-CN" altLang="en-US" dirty="0" smtClean="0"/>
              <a:t>语句</a:t>
            </a:r>
            <a:r>
              <a:rPr lang="en-US" altLang="zh-CN" dirty="0" smtClean="0"/>
              <a:t>6</a:t>
            </a:r>
            <a:r>
              <a:rPr lang="zh-CN" altLang="en-US" dirty="0" smtClean="0"/>
              <a:t>对</a:t>
            </a:r>
            <a:r>
              <a:rPr lang="en-US" altLang="zh-CN" dirty="0" smtClean="0"/>
              <a:t>Z</a:t>
            </a:r>
            <a:r>
              <a:rPr lang="zh-CN" altLang="en-US" dirty="0" smtClean="0"/>
              <a:t>的定义从未使用过；</a:t>
            </a:r>
            <a:r>
              <a:rPr lang="en-US" altLang="zh-CN" dirty="0" smtClean="0"/>
              <a:t>2.</a:t>
            </a:r>
            <a:r>
              <a:rPr lang="zh-CN" altLang="en-US" dirty="0" smtClean="0"/>
              <a:t>语句</a:t>
            </a:r>
            <a:r>
              <a:rPr lang="en-US" altLang="zh-CN" dirty="0" smtClean="0"/>
              <a:t>8</a:t>
            </a:r>
            <a:r>
              <a:rPr lang="zh-CN" altLang="en-US" dirty="0" smtClean="0"/>
              <a:t>对</a:t>
            </a:r>
            <a:r>
              <a:rPr lang="en-US" altLang="zh-CN" dirty="0" smtClean="0"/>
              <a:t>W</a:t>
            </a:r>
            <a:r>
              <a:rPr lang="zh-CN" altLang="en-US" dirty="0" smtClean="0"/>
              <a:t>的定义从未使用过</a:t>
            </a:r>
          </a:p>
        </p:txBody>
      </p:sp>
    </p:spTree>
    <p:extLst>
      <p:ext uri="{BB962C8B-B14F-4D97-AF65-F5344CB8AC3E}">
        <p14:creationId xmlns:p14="http://schemas.microsoft.com/office/powerpoint/2010/main" val="1343856559"/>
      </p:ext>
    </p:extLst>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02" name="Rectangle 2"/>
          <p:cNvSpPr>
            <a:spLocks noGrp="1" noRot="1" noChangeAspect="1" noTextEdit="1"/>
          </p:cNvSpPr>
          <p:nvPr>
            <p:ph type="sldImg"/>
          </p:nvPr>
        </p:nvSpPr>
        <p:spPr>
          <a:ln>
            <a:solidFill>
              <a:srgbClr val="000000"/>
            </a:solidFill>
            <a:miter lim="800000"/>
            <a:headEnd/>
            <a:tailEnd/>
          </a:ln>
        </p:spPr>
      </p:sp>
      <p:sp>
        <p:nvSpPr>
          <p:cNvPr id="102403"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r>
              <a:rPr lang="zh-CN" altLang="en-US" b="1" smtClean="0"/>
              <a:t>坏的存储分配</a:t>
            </a:r>
            <a:r>
              <a:rPr lang="zh-CN" altLang="en-US" smtClean="0"/>
              <a:t>：内存的申请和释放都有相应的函数，二者必须一一对应才能将申请的内存释放掉。用</a:t>
            </a:r>
            <a:r>
              <a:rPr lang="en-US" altLang="zh-CN" smtClean="0"/>
              <a:t>maloc/caloc/realloc</a:t>
            </a:r>
            <a:r>
              <a:rPr lang="zh-CN" altLang="en-US" smtClean="0"/>
              <a:t>申请的内存，对应的用</a:t>
            </a:r>
            <a:r>
              <a:rPr lang="en-US" altLang="zh-CN" smtClean="0"/>
              <a:t>free</a:t>
            </a:r>
            <a:r>
              <a:rPr lang="zh-CN" altLang="en-US" smtClean="0"/>
              <a:t>来释放；用</a:t>
            </a:r>
            <a:r>
              <a:rPr lang="en-US" altLang="zh-CN" smtClean="0"/>
              <a:t>new</a:t>
            </a:r>
            <a:r>
              <a:rPr lang="zh-CN" altLang="en-US" smtClean="0"/>
              <a:t>申请的内存，必须用</a:t>
            </a:r>
            <a:r>
              <a:rPr lang="en-US" altLang="zh-CN" smtClean="0"/>
              <a:t>delete</a:t>
            </a:r>
            <a:r>
              <a:rPr lang="zh-CN" altLang="en-US" smtClean="0"/>
              <a:t>来释放，如果不匹配，则发生错误。</a:t>
            </a:r>
          </a:p>
          <a:p>
            <a:r>
              <a:rPr lang="zh-CN" altLang="en-US" b="1" smtClean="0"/>
              <a:t>内存泄露</a:t>
            </a:r>
            <a:r>
              <a:rPr lang="zh-CN" altLang="en-US" smtClean="0"/>
              <a:t>：程序在执行过程中，在内存中动态申请的内存在函数返回或程序退出时必须有相应的释放操作，没有执行释放操作，将导致内存丢失，尤其在循环体中，变量的循环积累有可能造成系统崩溃。</a:t>
            </a:r>
          </a:p>
          <a:p>
            <a:r>
              <a:rPr lang="zh-CN" altLang="en-US" b="1" smtClean="0"/>
              <a:t>指针引用</a:t>
            </a:r>
            <a:r>
              <a:rPr lang="zh-CN" altLang="en-US" smtClean="0"/>
              <a:t>：指针变量在使用前必须确保指向确定的地址单元，如果指针为空或指向错误的地方则会导致程序出现异常。</a:t>
            </a:r>
          </a:p>
          <a:p>
            <a:r>
              <a:rPr lang="zh-CN" altLang="en-US" b="1" smtClean="0"/>
              <a:t>约束检查</a:t>
            </a:r>
            <a:r>
              <a:rPr lang="zh-CN" altLang="en-US" smtClean="0"/>
              <a:t>：越界指针、数组越界就是指针或数组超出了原先设定的范围，导致出现了意想不到的结果或异常。</a:t>
            </a:r>
          </a:p>
          <a:p>
            <a:r>
              <a:rPr lang="zh-CN" altLang="en-US" b="1" smtClean="0"/>
              <a:t>变量未初始化</a:t>
            </a:r>
            <a:r>
              <a:rPr lang="zh-CN" altLang="en-US" smtClean="0"/>
              <a:t>：变量定义后必须初始化，未初始化的变量的值不确定，使用它会使程序出现不正确的结果，甚至导致程序出现异常。</a:t>
            </a:r>
          </a:p>
          <a:p>
            <a:r>
              <a:rPr lang="zh-CN" altLang="en-US" b="1" smtClean="0"/>
              <a:t>错误逻辑结构</a:t>
            </a:r>
            <a:r>
              <a:rPr lang="zh-CN" altLang="en-US" smtClean="0"/>
              <a:t>：检查在逻辑上可能有错误的结构以及多余的不可达（永远执行不到的代码）程序段。如交叉转入转出的循环语句，为循环控制变量赋值，存取其他模块的局部数据等。</a:t>
            </a:r>
          </a:p>
          <a:p>
            <a:r>
              <a:rPr lang="zh-CN" altLang="en-US" b="1" smtClean="0"/>
              <a:t>其他</a:t>
            </a:r>
            <a:r>
              <a:rPr lang="zh-CN" altLang="en-US" smtClean="0"/>
              <a:t>：缓冲区溢出、非法类型转换、非法的算数运算（例如，被零除错误、负数开方）、整数和浮点数的上溢出</a:t>
            </a:r>
            <a:r>
              <a:rPr lang="en-US" altLang="zh-CN" smtClean="0"/>
              <a:t>/</a:t>
            </a:r>
            <a:r>
              <a:rPr lang="zh-CN" altLang="en-US" smtClean="0"/>
              <a:t>下溢出、多线程对未保护数据的访问冲突等都可能导致出现异常。</a:t>
            </a:r>
          </a:p>
        </p:txBody>
      </p:sp>
    </p:spTree>
    <p:extLst>
      <p:ext uri="{BB962C8B-B14F-4D97-AF65-F5344CB8AC3E}">
        <p14:creationId xmlns:p14="http://schemas.microsoft.com/office/powerpoint/2010/main" val="1110816376"/>
      </p:ext>
    </p:extLst>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141413" y="684213"/>
            <a:ext cx="4572000" cy="3429000"/>
          </a:xfrm>
        </p:spPr>
      </p:sp>
      <p:sp>
        <p:nvSpPr>
          <p:cNvPr id="103427" name="Rectangle 3"/>
          <p:cNvSpPr>
            <a:spLocks noGrp="1" noRot="1" noChangeAspect="1" noChangeArrowheads="1"/>
          </p:cNvSpPr>
          <p:nvPr>
            <p:ph type="body" idx="1"/>
          </p:nvPr>
        </p:nvSpPr>
        <p:spPr>
          <a:xfrm>
            <a:off x="-550863" y="8208963"/>
            <a:ext cx="6972301" cy="8928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1.随着软件的不断发展，软件暴露出越来越多的问题，于是出现了软件危机，那么软件危机产生的原因有很多（例如用户需求没做好、软件规模越来大等），但是其中最主要的原因是伴随着软件规模的扩大，软件开发复杂度越来越高，人们开始用一些先进的组织方式、开发方法和工具提高开发效率和能力，同时，更多新的、更大的、更复杂的问题就出现了。</a:t>
            </a:r>
          </a:p>
          <a:p>
            <a:r>
              <a:rPr lang="zh-CN" altLang="en-US" smtClean="0"/>
              <a:t>2. 软件可靠性定义表明了一个程序按照用户的要求和设计的目标，执行其功能的正确程度。</a:t>
            </a:r>
          </a:p>
        </p:txBody>
      </p:sp>
    </p:spTree>
    <p:extLst>
      <p:ext uri="{BB962C8B-B14F-4D97-AF65-F5344CB8AC3E}">
        <p14:creationId xmlns:p14="http://schemas.microsoft.com/office/powerpoint/2010/main" val="3762894889"/>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87042" name="Rectangle 2"/>
          <p:cNvSpPr>
            <a:spLocks noGrp="1" noRot="1" noChangeAspect="1" noTextEdit="1"/>
          </p:cNvSpPr>
          <p:nvPr>
            <p:ph type="sldImg"/>
          </p:nvPr>
        </p:nvSpPr>
        <p:spPr>
          <a:ln>
            <a:solidFill>
              <a:srgbClr val="000000"/>
            </a:solidFill>
            <a:miter lim="800000"/>
            <a:headEnd/>
            <a:tailEnd/>
          </a:ln>
        </p:spPr>
      </p:sp>
      <p:sp>
        <p:nvSpPr>
          <p:cNvPr id="87043"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smtClean="0"/>
              <a:t>特点一：也就是不必进行测试用例的设计和结果分析等工作。</a:t>
            </a:r>
          </a:p>
          <a:p>
            <a:pPr eaLnBrk="1" hangingPunct="1"/>
            <a:r>
              <a:rPr lang="zh-CN" altLang="en-US" smtClean="0"/>
              <a:t>特点二：在发现错误的同时可以定位错误。</a:t>
            </a:r>
          </a:p>
        </p:txBody>
      </p:sp>
    </p:spTree>
    <p:extLst>
      <p:ext uri="{BB962C8B-B14F-4D97-AF65-F5344CB8AC3E}">
        <p14:creationId xmlns:p14="http://schemas.microsoft.com/office/powerpoint/2010/main" val="3880639369"/>
      </p:ext>
    </p:extLst>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xfrm>
            <a:off x="1141413" y="684213"/>
            <a:ext cx="4572000" cy="3429000"/>
          </a:xfrm>
        </p:spPr>
      </p:sp>
      <p:sp>
        <p:nvSpPr>
          <p:cNvPr id="104451" name="Rectangle 3"/>
          <p:cNvSpPr>
            <a:spLocks noGrp="1" noRot="1" noChangeAspect="1" noChangeArrowheads="1"/>
          </p:cNvSpPr>
          <p:nvPr>
            <p:ph type="body" idx="1"/>
          </p:nvPr>
        </p:nvSpPr>
        <p:spPr>
          <a:xfrm>
            <a:off x="-566738" y="8208963"/>
            <a:ext cx="6988176" cy="8928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基于软件复杂性引发的问题，对软件复杂性的度量与控制就成了关键，目的就是。。。。</a:t>
            </a:r>
          </a:p>
        </p:txBody>
      </p:sp>
    </p:spTree>
    <p:extLst>
      <p:ext uri="{BB962C8B-B14F-4D97-AF65-F5344CB8AC3E}">
        <p14:creationId xmlns:p14="http://schemas.microsoft.com/office/powerpoint/2010/main" val="424915756"/>
      </p:ext>
    </p:extLst>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xfrm>
            <a:off x="1141413" y="684213"/>
            <a:ext cx="4572000" cy="3429000"/>
          </a:xfrm>
        </p:spPr>
      </p:sp>
      <p:sp>
        <p:nvSpPr>
          <p:cNvPr id="105475" name="Rectangle 3"/>
          <p:cNvSpPr>
            <a:spLocks noGrp="1" noRot="1" noChangeAspect="1" noChangeArrowheads="1"/>
          </p:cNvSpPr>
          <p:nvPr>
            <p:ph type="body" idx="1"/>
          </p:nvPr>
        </p:nvSpPr>
        <p:spPr>
          <a:xfrm>
            <a:off x="-566738" y="8208963"/>
            <a:ext cx="6988176" cy="8928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软件结构是指一种层次表况，由软件组成成分来构造软件的过程、方法和表示。</a:t>
            </a:r>
          </a:p>
          <a:p>
            <a:r>
              <a:rPr lang="zh-CN" altLang="en-US" smtClean="0"/>
              <a:t>软件结构主要包括程序结构和文档结构。</a:t>
            </a:r>
          </a:p>
        </p:txBody>
      </p:sp>
    </p:spTree>
    <p:extLst>
      <p:ext uri="{BB962C8B-B14F-4D97-AF65-F5344CB8AC3E}">
        <p14:creationId xmlns:p14="http://schemas.microsoft.com/office/powerpoint/2010/main" val="784196361"/>
      </p:ext>
    </p:extLst>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1141413" y="684213"/>
            <a:ext cx="4572000" cy="3429000"/>
          </a:xfrm>
        </p:spPr>
      </p:sp>
      <p:sp>
        <p:nvSpPr>
          <p:cNvPr id="106499" name="Rectangle 3"/>
          <p:cNvSpPr>
            <a:spLocks noGrp="1" noRot="1" noChangeAspect="1" noChangeArrowheads="1"/>
          </p:cNvSpPr>
          <p:nvPr>
            <p:ph type="body" idx="1"/>
          </p:nvPr>
        </p:nvSpPr>
        <p:spPr>
          <a:xfrm>
            <a:off x="-566738" y="8208963"/>
            <a:ext cx="6988176" cy="8928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400" b="1" dirty="0" smtClean="0"/>
              <a:t>1.软件复杂性度量的方法和标准主要分为两大类</a:t>
            </a:r>
          </a:p>
          <a:p>
            <a:r>
              <a:rPr lang="zh-CN" altLang="en-US" sz="1400" b="1" dirty="0" smtClean="0"/>
              <a:t>2.面向过程就是将编程当成是做一件事，要按步骤完成，每一步就是一个过程。比如作菜，先放油，接着是放菜进去炒，然后放水，最后菜就做好了。</a:t>
            </a:r>
          </a:p>
          <a:p>
            <a:r>
              <a:rPr lang="zh-CN" altLang="en-US" sz="1400" b="1" dirty="0" smtClean="0"/>
              <a:t>3.面向对象就是将编程当成是一个事物，对外界来说，事物是直接使用的，不用去管他内部的情况。面向对象就好像你是个食客，你只要通知厨师作菜，即发一个消息就可以了，至于厨师怎样作菜，是不用知道的。</a:t>
            </a:r>
          </a:p>
          <a:p>
            <a:endParaRPr lang="zh-CN" altLang="en-US" sz="1600" b="1" dirty="0" smtClean="0"/>
          </a:p>
        </p:txBody>
      </p:sp>
    </p:spTree>
    <p:extLst>
      <p:ext uri="{BB962C8B-B14F-4D97-AF65-F5344CB8AC3E}">
        <p14:creationId xmlns:p14="http://schemas.microsoft.com/office/powerpoint/2010/main" val="1038342432"/>
      </p:ext>
    </p:extLst>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1138238" y="681038"/>
            <a:ext cx="4572000" cy="3429000"/>
          </a:xfrm>
        </p:spPr>
      </p:sp>
      <p:sp>
        <p:nvSpPr>
          <p:cNvPr id="107523" name="Rectangle 3"/>
          <p:cNvSpPr>
            <a:spLocks noGrp="1" noRot="1" noChangeAspect="1" noChangeArrowheads="1"/>
          </p:cNvSpPr>
          <p:nvPr>
            <p:ph type="body" idx="1"/>
          </p:nvPr>
        </p:nvSpPr>
        <p:spPr>
          <a:xfrm>
            <a:off x="-566738" y="8205788"/>
            <a:ext cx="6985001" cy="8928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模块复杂性度量力图反映模块内部结构复杂性，以及模块之间的调用关系(即接口复杂性)。</a:t>
            </a:r>
          </a:p>
          <a:p>
            <a:r>
              <a:rPr lang="zh-CN" altLang="en-US" smtClean="0"/>
              <a:t>模块就是能够独立完成一定功能的程序语句的集合（程序代码和数据结构的集合）</a:t>
            </a:r>
            <a:r>
              <a:rPr lang="en-US" altLang="zh-CN" smtClean="0"/>
              <a:t>,</a:t>
            </a:r>
            <a:r>
              <a:rPr lang="zh-CN" altLang="en-US" smtClean="0"/>
              <a:t>模块有内部特征和外部特征两种，内部特征反映模块内部结构，比如程序代码，局部数据等。外部特征反映为接口，即其他模块或程序调用该模块的方式，包括有输入输出参数、引用的全局变量</a:t>
            </a:r>
          </a:p>
          <a:p>
            <a:endParaRPr lang="zh-CN" altLang="en-US" smtClean="0"/>
          </a:p>
        </p:txBody>
      </p:sp>
    </p:spTree>
    <p:extLst>
      <p:ext uri="{BB962C8B-B14F-4D97-AF65-F5344CB8AC3E}">
        <p14:creationId xmlns:p14="http://schemas.microsoft.com/office/powerpoint/2010/main" val="1610310685"/>
      </p:ext>
    </p:extLst>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xfrm>
            <a:off x="1138238" y="681038"/>
            <a:ext cx="4572000" cy="3429000"/>
          </a:xfrm>
        </p:spPr>
      </p:sp>
      <p:sp>
        <p:nvSpPr>
          <p:cNvPr id="108547" name="Rectangle 3"/>
          <p:cNvSpPr>
            <a:spLocks noGrp="1" noRot="1" noChangeAspect="1" noChangeArrowheads="1"/>
          </p:cNvSpPr>
          <p:nvPr>
            <p:ph type="body" idx="1"/>
          </p:nvPr>
        </p:nvSpPr>
        <p:spPr>
          <a:xfrm>
            <a:off x="-566738" y="8205788"/>
            <a:ext cx="6985001" cy="8928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数据流图：它以图形的方式描绘数据在系统中流动和处理的过程，以图形方式来表达系统的逻辑功能、数据在系统内部的逻辑流向和逻辑变换过程。</a:t>
            </a:r>
          </a:p>
          <a:p>
            <a:endParaRPr lang="zh-CN" altLang="en-US" smtClean="0"/>
          </a:p>
        </p:txBody>
      </p:sp>
    </p:spTree>
    <p:extLst>
      <p:ext uri="{BB962C8B-B14F-4D97-AF65-F5344CB8AC3E}">
        <p14:creationId xmlns:p14="http://schemas.microsoft.com/office/powerpoint/2010/main" val="2058485876"/>
      </p:ext>
    </p:extLst>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1135063" y="679450"/>
            <a:ext cx="4573587" cy="3429000"/>
          </a:xfrm>
        </p:spPr>
      </p:sp>
      <p:sp>
        <p:nvSpPr>
          <p:cNvPr id="109571" name="Rectangle 3"/>
          <p:cNvSpPr>
            <a:spLocks noGrp="1" noRot="1" noChangeAspect="1" noChangeArrowheads="1"/>
          </p:cNvSpPr>
          <p:nvPr>
            <p:ph type="body" idx="1"/>
          </p:nvPr>
        </p:nvSpPr>
        <p:spPr>
          <a:xfrm>
            <a:off x="-566738" y="8204200"/>
            <a:ext cx="6983413" cy="8928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扇入和扇出的概念是指应用程序模块之间的层次调用情况。</a:t>
            </a:r>
          </a:p>
          <a:p>
            <a:r>
              <a:rPr lang="zh-CN" altLang="en-US" smtClean="0"/>
              <a:t>扇入：是指直接调用该模块的上级模块的个数。扇入大表示模块的复用程度高、模块被调用频繁。</a:t>
            </a:r>
          </a:p>
          <a:p>
            <a:r>
              <a:rPr lang="zh-CN" altLang="en-US" smtClean="0"/>
              <a:t>扇出：是指该模块直接调用的下级模块的个数。扇出大表示模块的复杂度高，需要控制和协调过多的下级模块，在面向对象编程中，扇出应用于继承。</a:t>
            </a:r>
          </a:p>
        </p:txBody>
      </p:sp>
    </p:spTree>
    <p:extLst>
      <p:ext uri="{BB962C8B-B14F-4D97-AF65-F5344CB8AC3E}">
        <p14:creationId xmlns:p14="http://schemas.microsoft.com/office/powerpoint/2010/main" val="1176658928"/>
      </p:ext>
    </p:extLst>
  </p:cSld>
  <p:clrMapOvr>
    <a:overrideClrMapping bg1="lt1" tx1="dk1" bg2="lt2" tx2="dk2" accent1="accent1" accent2="accent2" accent3="accent3" accent4="accent4" accent5="accent5" accent6="accent6" hlink="hlink" folHlink="folHlink"/>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1139825" y="682625"/>
            <a:ext cx="4572000" cy="3429000"/>
          </a:xfrm>
        </p:spPr>
      </p:sp>
      <p:sp>
        <p:nvSpPr>
          <p:cNvPr id="110595" name="Rectangle 3"/>
          <p:cNvSpPr>
            <a:spLocks noGrp="1" noRot="1" noChangeAspect="1" noChangeArrowheads="1"/>
          </p:cNvSpPr>
          <p:nvPr>
            <p:ph type="body" idx="1"/>
          </p:nvPr>
        </p:nvSpPr>
        <p:spPr>
          <a:xfrm>
            <a:off x="-566738" y="8207375"/>
            <a:ext cx="6986588" cy="8928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800" b="1" dirty="0" smtClean="0"/>
              <a:t>模</a:t>
            </a:r>
            <a:r>
              <a:rPr lang="zh-CN" altLang="en-US" sz="1400" b="1" dirty="0" smtClean="0"/>
              <a:t>块划分越小，功能越简单，模块内部结构复杂性就越小，</a:t>
            </a:r>
            <a:r>
              <a:rPr lang="zh-CN" altLang="en-US" sz="1400" b="1" dirty="0" smtClean="0">
                <a:sym typeface="宋体" panose="02010600030101010101" pitchFamily="2" charset="-122"/>
              </a:rPr>
              <a:t>但模块之间的联系就越多，接口就越复杂，由此导致的模块结构复杂性就越大。</a:t>
            </a:r>
            <a:r>
              <a:rPr lang="zh-CN" altLang="en-US" sz="1400" b="1" dirty="0" smtClean="0"/>
              <a:t>模块内部结构复杂性的增加意味着模块结构复杂性的降低</a:t>
            </a:r>
          </a:p>
          <a:p>
            <a:r>
              <a:rPr lang="zh-CN" altLang="en-US" sz="1400" b="1" dirty="0" smtClean="0"/>
              <a:t>目前上没有一种权威的总体复杂性度量方法。</a:t>
            </a:r>
          </a:p>
        </p:txBody>
      </p:sp>
    </p:spTree>
    <p:extLst>
      <p:ext uri="{BB962C8B-B14F-4D97-AF65-F5344CB8AC3E}">
        <p14:creationId xmlns:p14="http://schemas.microsoft.com/office/powerpoint/2010/main" val="102172667"/>
      </p:ext>
    </p:extLst>
  </p:cSld>
  <p:clrMapOvr>
    <a:overrideClrMapping bg1="lt1" tx1="dk1" bg2="lt2" tx2="dk2" accent1="accent1" accent2="accent2" accent3="accent3" accent4="accent4" accent5="accent5" accent6="accent6" hlink="hlink" folHlink="folHlink"/>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1141413" y="684213"/>
            <a:ext cx="4572000" cy="3429000"/>
          </a:xfrm>
        </p:spPr>
      </p:sp>
      <p:sp>
        <p:nvSpPr>
          <p:cNvPr id="111619" name="Rectangle 3"/>
          <p:cNvSpPr>
            <a:spLocks noGrp="1" noRot="1" noChangeAspect="1" noChangeArrowheads="1"/>
          </p:cNvSpPr>
          <p:nvPr>
            <p:ph type="body" idx="1"/>
          </p:nvPr>
        </p:nvSpPr>
        <p:spPr>
          <a:xfrm>
            <a:off x="-563563" y="8208963"/>
            <a:ext cx="6985001" cy="8928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sym typeface="宋体" panose="02010600030101010101" pitchFamily="2" charset="-122"/>
              </a:rPr>
              <a:t>1.单个模块容易理解，可以分别编制、调试、查错、修改、测试和维护，可以有效地防止错误蔓延，从而降低软件复杂性，提高软件可靠性，因此，模块化是结构化程序设计的基础，那么对模块复杂性的控制就是对对软件复杂性控制的基础</a:t>
            </a:r>
          </a:p>
          <a:p>
            <a:r>
              <a:rPr lang="zh-CN" altLang="en-US" dirty="0" smtClean="0">
                <a:sym typeface="宋体" panose="02010600030101010101" pitchFamily="2" charset="-122"/>
              </a:rPr>
              <a:t>2.</a:t>
            </a:r>
          </a:p>
        </p:txBody>
      </p:sp>
    </p:spTree>
    <p:extLst>
      <p:ext uri="{BB962C8B-B14F-4D97-AF65-F5344CB8AC3E}">
        <p14:creationId xmlns:p14="http://schemas.microsoft.com/office/powerpoint/2010/main" val="608080938"/>
      </p:ext>
    </p:extLst>
  </p:cSld>
  <p:clrMapOvr>
    <a:overrideClrMapping bg1="lt1" tx1="dk1" bg2="lt2" tx2="dk2" accent1="accent1" accent2="accent2" accent3="accent3" accent4="accent4" accent5="accent5" accent6="accent6" hlink="hlink" folHlink="folHlink"/>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xfrm>
            <a:off x="1141413" y="684213"/>
            <a:ext cx="4572000" cy="3429000"/>
          </a:xfrm>
        </p:spPr>
      </p:sp>
      <p:sp>
        <p:nvSpPr>
          <p:cNvPr id="112643" name="Rectangle 3"/>
          <p:cNvSpPr>
            <a:spLocks noGrp="1" noRot="1" noChangeAspect="1" noChangeArrowheads="1"/>
          </p:cNvSpPr>
          <p:nvPr>
            <p:ph type="body" idx="1"/>
          </p:nvPr>
        </p:nvSpPr>
        <p:spPr>
          <a:xfrm>
            <a:off x="-604838" y="8208963"/>
            <a:ext cx="7026276" cy="8928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400" b="1" smtClean="0">
                <a:latin typeface="微软雅黑" panose="020B0503020204020204" pitchFamily="34" charset="-122"/>
                <a:ea typeface="微软雅黑" panose="020B0503020204020204" pitchFamily="34" charset="-122"/>
              </a:rPr>
              <a:t>1.模块独立：开发具有单一功能且和其他模块之间没有更多相互作用的模块，使之保持独立性，是软件结构复杂性控制的基本要求，好处是简化系统、便于维护和测试；通常通过</a:t>
            </a:r>
            <a:r>
              <a:rPr lang="zh-CN" altLang="en-US" sz="1400" b="1" smtClean="0">
                <a:solidFill>
                  <a:srgbClr val="FF0000"/>
                </a:solidFill>
                <a:latin typeface="微软雅黑" panose="020B0503020204020204" pitchFamily="34" charset="-122"/>
                <a:ea typeface="微软雅黑" panose="020B0503020204020204" pitchFamily="34" charset="-122"/>
              </a:rPr>
              <a:t>耦合性和内聚性</a:t>
            </a:r>
            <a:r>
              <a:rPr lang="zh-CN" altLang="en-US" sz="1400" b="1" smtClean="0">
                <a:latin typeface="微软雅黑" panose="020B0503020204020204" pitchFamily="34" charset="-122"/>
                <a:ea typeface="微软雅黑" panose="020B0503020204020204" pitchFamily="34" charset="-122"/>
              </a:rPr>
              <a:t>对模块独立性进行控制，追求高内聚低耦合</a:t>
            </a:r>
          </a:p>
          <a:p>
            <a:r>
              <a:rPr lang="zh-CN" altLang="en-US" sz="1400" b="1" smtClean="0">
                <a:latin typeface="微软雅黑" panose="020B0503020204020204" pitchFamily="34" charset="-122"/>
                <a:ea typeface="微软雅黑" panose="020B0503020204020204" pitchFamily="34" charset="-122"/>
                <a:sym typeface="宋体" panose="02010600030101010101" pitchFamily="2" charset="-122"/>
              </a:rPr>
              <a:t>2.适当的扇入/扇出：扇出是影响模块宽度的主要因素，扇出越大，模块越复杂；</a:t>
            </a:r>
          </a:p>
          <a:p>
            <a:r>
              <a:rPr lang="zh-CN" altLang="en-US" sz="1400" b="1" smtClean="0">
                <a:latin typeface="微软雅黑" panose="020B0503020204020204" pitchFamily="34" charset="-122"/>
                <a:ea typeface="微软雅黑" panose="020B0503020204020204" pitchFamily="34" charset="-122"/>
                <a:sym typeface="宋体" panose="02010600030101010101" pitchFamily="2" charset="-122"/>
              </a:rPr>
              <a:t>3.简化软件接口：接口的复杂性是产生错误的根源，在设计软件接口时，应尽量使软件接口传递的信息简单。</a:t>
            </a:r>
          </a:p>
        </p:txBody>
      </p:sp>
    </p:spTree>
    <p:extLst>
      <p:ext uri="{BB962C8B-B14F-4D97-AF65-F5344CB8AC3E}">
        <p14:creationId xmlns:p14="http://schemas.microsoft.com/office/powerpoint/2010/main" val="1084235408"/>
      </p:ext>
    </p:extLst>
  </p:cSld>
  <p:clrMapOvr>
    <a:overrideClrMapping bg1="lt1" tx1="dk1" bg2="lt2" tx2="dk2" accent1="accent1" accent2="accent2" accent3="accent3" accent4="accent4" accent5="accent5" accent6="accent6" hlink="hlink" folHlink="folHlink"/>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xfrm>
            <a:off x="1138238" y="681038"/>
            <a:ext cx="4572000" cy="3429000"/>
          </a:xfrm>
        </p:spPr>
      </p:sp>
      <p:sp>
        <p:nvSpPr>
          <p:cNvPr id="113667" name="Rectangle 3"/>
          <p:cNvSpPr>
            <a:spLocks noGrp="1" noRot="1" noChangeAspect="1" noChangeArrowheads="1"/>
          </p:cNvSpPr>
          <p:nvPr>
            <p:ph type="body" idx="1"/>
          </p:nvPr>
        </p:nvSpPr>
        <p:spPr>
          <a:xfrm>
            <a:off x="-560388" y="8207375"/>
            <a:ext cx="6980238" cy="89265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400" b="1" dirty="0" smtClean="0">
                <a:sym typeface="宋体" panose="02010600030101010101" pitchFamily="2" charset="-122"/>
              </a:rPr>
              <a:t>如对于代码，我们可以统计它们的操作符和操作数，然后以此为基础，计算程序的长度和体积等</a:t>
            </a:r>
          </a:p>
        </p:txBody>
      </p:sp>
    </p:spTree>
    <p:extLst>
      <p:ext uri="{BB962C8B-B14F-4D97-AF65-F5344CB8AC3E}">
        <p14:creationId xmlns:p14="http://schemas.microsoft.com/office/powerpoint/2010/main" val="3981672785"/>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88066" name="Rectangle 2"/>
          <p:cNvSpPr>
            <a:spLocks noGrp="1" noRot="1" noChangeAspect="1" noTextEdit="1"/>
          </p:cNvSpPr>
          <p:nvPr>
            <p:ph type="sldImg"/>
          </p:nvPr>
        </p:nvSpPr>
        <p:spPr>
          <a:ln>
            <a:solidFill>
              <a:srgbClr val="000000"/>
            </a:solidFill>
            <a:miter lim="800000"/>
            <a:headEnd/>
            <a:tailEnd/>
          </a:ln>
        </p:spPr>
      </p:sp>
      <p:sp>
        <p:nvSpPr>
          <p:cNvPr id="8806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ts val="800"/>
              </a:spcBef>
            </a:pPr>
            <a:r>
              <a:rPr lang="zh-CN" altLang="en-US" sz="800" b="1" dirty="0" smtClean="0"/>
              <a:t>评审是对软件元素或项目状态进行评估的活动</a:t>
            </a:r>
          </a:p>
          <a:p>
            <a:pPr lvl="1" eaLnBrk="1" hangingPunct="1">
              <a:spcBef>
                <a:spcPts val="800"/>
              </a:spcBef>
            </a:pPr>
            <a:r>
              <a:rPr lang="zh-CN" altLang="en-US" sz="800" b="1" dirty="0" smtClean="0"/>
              <a:t>用以确定与预期结果之间的偏差和相应的改进意见</a:t>
            </a:r>
          </a:p>
          <a:p>
            <a:pPr lvl="2" eaLnBrk="1" hangingPunct="1">
              <a:spcBef>
                <a:spcPts val="800"/>
              </a:spcBef>
            </a:pPr>
            <a:r>
              <a:rPr lang="zh-CN" altLang="en-US" sz="800" dirty="0" smtClean="0"/>
              <a:t>通常由人来执行</a:t>
            </a:r>
          </a:p>
          <a:p>
            <a:pPr lvl="1" eaLnBrk="1" hangingPunct="1">
              <a:spcBef>
                <a:spcPts val="800"/>
              </a:spcBef>
            </a:pPr>
            <a:r>
              <a:rPr lang="zh-CN" altLang="en-US" sz="800" b="1" dirty="0" smtClean="0"/>
              <a:t>除了在项目早期发现缺陷和降低项目失败风险外，项目中需要进行评审的其它原因包括</a:t>
            </a:r>
          </a:p>
          <a:p>
            <a:pPr lvl="2" eaLnBrk="1" hangingPunct="1">
              <a:spcBef>
                <a:spcPts val="800"/>
              </a:spcBef>
            </a:pPr>
            <a:r>
              <a:rPr lang="zh-CN" altLang="en-US" sz="800" dirty="0" smtClean="0"/>
              <a:t>分享知识、培训团队成员、为管理层决策提供依据、为过程改进提供信息以及项目所处状态评审</a:t>
            </a:r>
          </a:p>
          <a:p>
            <a:pPr lvl="1" eaLnBrk="1" hangingPunct="1">
              <a:spcBef>
                <a:spcPts val="800"/>
              </a:spcBef>
            </a:pPr>
            <a:r>
              <a:rPr lang="zh-CN" altLang="en-US" sz="800" b="1" dirty="0" smtClean="0"/>
              <a:t>一般评审包括</a:t>
            </a:r>
          </a:p>
          <a:p>
            <a:pPr lvl="2" eaLnBrk="1" hangingPunct="1">
              <a:spcBef>
                <a:spcPts val="800"/>
              </a:spcBef>
            </a:pPr>
            <a:r>
              <a:rPr lang="zh-CN" altLang="en-US" sz="800" dirty="0" smtClean="0"/>
              <a:t>培训评审、预备评审、同行评审等</a:t>
            </a:r>
            <a:r>
              <a:rPr lang="en-US" altLang="zh-CN" sz="800" dirty="0" smtClean="0"/>
              <a:t>(</a:t>
            </a:r>
            <a:r>
              <a:rPr lang="zh-CN" altLang="en-US" sz="800" dirty="0" smtClean="0">
                <a:solidFill>
                  <a:schemeClr val="bg2"/>
                </a:solidFill>
              </a:rPr>
              <a:t>关心的是同行评审</a:t>
            </a:r>
            <a:r>
              <a:rPr lang="en-US" altLang="zh-CN" sz="800" dirty="0" smtClean="0"/>
              <a:t>)</a:t>
            </a:r>
          </a:p>
          <a:p>
            <a:pPr lvl="2" eaLnBrk="1" hangingPunct="1">
              <a:spcBef>
                <a:spcPts val="800"/>
              </a:spcBef>
            </a:pPr>
            <a:r>
              <a:rPr lang="zh-CN" altLang="en-US" sz="800" dirty="0" smtClean="0"/>
              <a:t>另外，需求阶段的规格说明书也是评审的重要内容</a:t>
            </a:r>
            <a:r>
              <a:rPr lang="zh-CN" altLang="en-US" sz="900" b="1" dirty="0" smtClean="0"/>
              <a:t> </a:t>
            </a:r>
          </a:p>
          <a:p>
            <a:pPr eaLnBrk="1" hangingPunct="1"/>
            <a:endParaRPr lang="zh-CN" altLang="en-US" dirty="0" smtClean="0"/>
          </a:p>
        </p:txBody>
      </p:sp>
    </p:spTree>
    <p:extLst>
      <p:ext uri="{BB962C8B-B14F-4D97-AF65-F5344CB8AC3E}">
        <p14:creationId xmlns:p14="http://schemas.microsoft.com/office/powerpoint/2010/main" val="1636668818"/>
      </p:ext>
    </p:extLst>
  </p:cSld>
  <p:clrMapOvr>
    <a:overrideClrMapping bg1="lt1" tx1="dk1" bg2="lt2" tx2="dk2" accent1="accent1" accent2="accent2" accent3="accent3" accent4="accent4" accent5="accent5" accent6="accent6" hlink="hlink" folHlink="folHlink"/>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1141413" y="684213"/>
            <a:ext cx="4572000" cy="3429000"/>
          </a:xfrm>
        </p:spPr>
      </p:sp>
      <p:sp>
        <p:nvSpPr>
          <p:cNvPr id="114691" name="Rectangle 3"/>
          <p:cNvSpPr>
            <a:spLocks noGrp="1" noRot="1" noChangeAspect="1" noChangeArrowheads="1"/>
          </p:cNvSpPr>
          <p:nvPr>
            <p:ph type="body" idx="1"/>
          </p:nvPr>
        </p:nvSpPr>
        <p:spPr>
          <a:xfrm>
            <a:off x="-566738" y="8208963"/>
            <a:ext cx="6988176" cy="8928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smtClean="0">
                <a:sym typeface="Times New Roman" panose="02020603050405020304" pitchFamily="18" charset="0"/>
              </a:rPr>
              <a:t>LT&lt;      LE&lt;=     GE&gt;=    GT&gt;</a:t>
            </a:r>
            <a:endParaRPr lang="en-US" altLang="zh-CN" sz="2000" b="1" dirty="0" smtClean="0">
              <a:sym typeface="Times New Roman" panose="02020603050405020304" pitchFamily="18" charset="0"/>
            </a:endParaRPr>
          </a:p>
        </p:txBody>
      </p:sp>
    </p:spTree>
    <p:extLst>
      <p:ext uri="{BB962C8B-B14F-4D97-AF65-F5344CB8AC3E}">
        <p14:creationId xmlns:p14="http://schemas.microsoft.com/office/powerpoint/2010/main" val="3622549757"/>
      </p:ext>
    </p:extLst>
  </p:cSld>
  <p:clrMapOvr>
    <a:overrideClrMapping bg1="lt1" tx1="dk1" bg2="lt2" tx2="dk2" accent1="accent1" accent2="accent2" accent3="accent3" accent4="accent4" accent5="accent5" accent6="accent6" hlink="hlink" folHlink="folHlink"/>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xfrm>
            <a:off x="1141413" y="684213"/>
            <a:ext cx="4572000" cy="3429000"/>
          </a:xfrm>
        </p:spPr>
      </p:sp>
      <p:sp>
        <p:nvSpPr>
          <p:cNvPr id="115715" name="Rectangle 3"/>
          <p:cNvSpPr>
            <a:spLocks noGrp="1" noRot="1" noChangeAspect="1" noChangeArrowheads="1"/>
          </p:cNvSpPr>
          <p:nvPr>
            <p:ph type="body" idx="1"/>
          </p:nvPr>
        </p:nvSpPr>
        <p:spPr>
          <a:xfrm>
            <a:off x="-566738" y="8208963"/>
            <a:ext cx="6988176" cy="8928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强连通，即每两个节点都是双向连通的。</a:t>
            </a:r>
          </a:p>
        </p:txBody>
      </p:sp>
    </p:spTree>
    <p:extLst>
      <p:ext uri="{BB962C8B-B14F-4D97-AF65-F5344CB8AC3E}">
        <p14:creationId xmlns:p14="http://schemas.microsoft.com/office/powerpoint/2010/main" val="2674500780"/>
      </p:ext>
    </p:extLst>
  </p:cSld>
  <p:clrMapOvr>
    <a:overrideClrMapping bg1="lt1" tx1="dk1" bg2="lt2" tx2="dk2" accent1="accent1" accent2="accent2" accent3="accent3" accent4="accent4" accent5="accent5" accent6="accent6" hlink="hlink" folHlink="folHlink"/>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xfrm>
            <a:off x="1138238" y="682625"/>
            <a:ext cx="4573587" cy="3429000"/>
          </a:xfrm>
        </p:spPr>
      </p:sp>
      <p:sp>
        <p:nvSpPr>
          <p:cNvPr id="116739" name="Rectangle 3"/>
          <p:cNvSpPr>
            <a:spLocks noGrp="1" noRot="1" noChangeAspect="1" noChangeArrowheads="1"/>
          </p:cNvSpPr>
          <p:nvPr>
            <p:ph type="body" idx="1"/>
          </p:nvPr>
        </p:nvSpPr>
        <p:spPr>
          <a:xfrm>
            <a:off x="-566738" y="8207375"/>
            <a:ext cx="6986588" cy="8928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强连通，即每两个节点都是双向连通的。</a:t>
            </a:r>
          </a:p>
        </p:txBody>
      </p:sp>
    </p:spTree>
    <p:extLst>
      <p:ext uri="{BB962C8B-B14F-4D97-AF65-F5344CB8AC3E}">
        <p14:creationId xmlns:p14="http://schemas.microsoft.com/office/powerpoint/2010/main" val="1534685209"/>
      </p:ext>
    </p:extLst>
  </p:cSld>
  <p:clrMapOvr>
    <a:overrideClrMapping bg1="lt1" tx1="dk1" bg2="lt2" tx2="dk2" accent1="accent1" accent2="accent2" accent3="accent3" accent4="accent4" accent5="accent5" accent6="accent6" hlink="hlink" folHlink="folHlink"/>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3</a:t>
            </a:r>
            <a:endParaRPr lang="zh-CN" altLang="en-US" dirty="0"/>
          </a:p>
        </p:txBody>
      </p:sp>
      <p:sp>
        <p:nvSpPr>
          <p:cNvPr id="4" name="灯片编号占位符 3"/>
          <p:cNvSpPr>
            <a:spLocks noGrp="1"/>
          </p:cNvSpPr>
          <p:nvPr>
            <p:ph type="sldNum" sz="quarter" idx="10"/>
          </p:nvPr>
        </p:nvSpPr>
        <p:spPr/>
        <p:txBody>
          <a:bodyPr/>
          <a:lstStyle/>
          <a:p>
            <a:fld id="{97678857-CDEB-4DF6-99D4-063502F92BCA}" type="slidenum">
              <a:rPr lang="en-US" altLang="zh-CN" smtClean="0"/>
              <a:pPr/>
              <a:t>69</a:t>
            </a:fld>
            <a:endParaRPr lang="en-US" altLang="zh-CN"/>
          </a:p>
        </p:txBody>
      </p:sp>
    </p:spTree>
    <p:extLst>
      <p:ext uri="{BB962C8B-B14F-4D97-AF65-F5344CB8AC3E}">
        <p14:creationId xmlns:p14="http://schemas.microsoft.com/office/powerpoint/2010/main" val="6194249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xfrm>
            <a:off x="1141413" y="684213"/>
            <a:ext cx="4572000" cy="3429000"/>
          </a:xfrm>
        </p:spPr>
      </p:sp>
      <p:sp>
        <p:nvSpPr>
          <p:cNvPr id="117763" name="Rectangle 3"/>
          <p:cNvSpPr>
            <a:spLocks noGrp="1" noRot="1" noChangeAspect="1" noChangeArrowheads="1"/>
          </p:cNvSpPr>
          <p:nvPr>
            <p:ph type="body" idx="1"/>
          </p:nvPr>
        </p:nvSpPr>
        <p:spPr>
          <a:xfrm>
            <a:off x="-574675" y="8208963"/>
            <a:ext cx="6996113" cy="8928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为了克服这些问题，就需要使用面向对象的度量方法来反映这些问题，（前面就是对面过程的度量方法）</a:t>
            </a:r>
          </a:p>
        </p:txBody>
      </p:sp>
    </p:spTree>
    <p:extLst>
      <p:ext uri="{BB962C8B-B14F-4D97-AF65-F5344CB8AC3E}">
        <p14:creationId xmlns:p14="http://schemas.microsoft.com/office/powerpoint/2010/main" val="1316327074"/>
      </p:ext>
    </p:extLst>
  </p:cSld>
  <p:clrMapOvr>
    <a:overrideClrMapping bg1="lt1" tx1="dk1" bg2="lt2" tx2="dk2" accent1="accent1" accent2="accent2" accent3="accent3" accent4="accent4" accent5="accent5" accent6="accent6" hlink="hlink" folHlink="folHlink"/>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xfrm>
            <a:off x="1141413" y="684213"/>
            <a:ext cx="4572000" cy="3429000"/>
          </a:xfrm>
        </p:spPr>
      </p:sp>
      <p:sp>
        <p:nvSpPr>
          <p:cNvPr id="118787" name="Rectangle 3"/>
          <p:cNvSpPr>
            <a:spLocks noGrp="1" noRot="1" noChangeAspect="1" noChangeArrowheads="1"/>
          </p:cNvSpPr>
          <p:nvPr>
            <p:ph type="body" idx="1"/>
          </p:nvPr>
        </p:nvSpPr>
        <p:spPr>
          <a:xfrm>
            <a:off x="-574675" y="8208963"/>
            <a:ext cx="6996113" cy="8928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smtClean="0">
                <a:latin typeface="微软雅黑" panose="020B0503020204020204" pitchFamily="34" charset="-122"/>
                <a:ea typeface="微软雅黑" panose="020B0503020204020204" pitchFamily="34" charset="-122"/>
              </a:rPr>
              <a:t>局域性：传统是数据与过程分离，而OO方法是基于对象，其中类是OO系统的基本单元</a:t>
            </a:r>
          </a:p>
          <a:p>
            <a:r>
              <a:rPr lang="zh-CN" altLang="en-US" b="1" smtClean="0">
                <a:latin typeface="微软雅黑" panose="020B0503020204020204" pitchFamily="34" charset="-122"/>
                <a:ea typeface="微软雅黑" panose="020B0503020204020204" pitchFamily="34" charset="-122"/>
              </a:rPr>
              <a:t>封装性：OO方式将类的属性、操作和过程封装起来</a:t>
            </a:r>
          </a:p>
        </p:txBody>
      </p:sp>
    </p:spTree>
    <p:extLst>
      <p:ext uri="{BB962C8B-B14F-4D97-AF65-F5344CB8AC3E}">
        <p14:creationId xmlns:p14="http://schemas.microsoft.com/office/powerpoint/2010/main" val="1560967902"/>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89090" name="Rectangle 2"/>
          <p:cNvSpPr>
            <a:spLocks noGrp="1" noRot="1" noChangeAspect="1" noTextEdit="1"/>
          </p:cNvSpPr>
          <p:nvPr>
            <p:ph type="sldImg"/>
          </p:nvPr>
        </p:nvSpPr>
        <p:spPr>
          <a:ln>
            <a:solidFill>
              <a:srgbClr val="000000"/>
            </a:solidFill>
            <a:miter lim="800000"/>
            <a:headEnd/>
            <a:tailEnd/>
          </a:ln>
        </p:spPr>
      </p:sp>
      <p:sp>
        <p:nvSpPr>
          <p:cNvPr id="89091"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smtClean="0"/>
              <a:t>评审的时间点设置图</a:t>
            </a:r>
          </a:p>
        </p:txBody>
      </p:sp>
    </p:spTree>
    <p:extLst>
      <p:ext uri="{BB962C8B-B14F-4D97-AF65-F5344CB8AC3E}">
        <p14:creationId xmlns:p14="http://schemas.microsoft.com/office/powerpoint/2010/main" val="3255305099"/>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90114" name="Rectangle 2"/>
          <p:cNvSpPr>
            <a:spLocks noGrp="1" noRot="1" noChangeAspect="1" noTextEdit="1"/>
          </p:cNvSpPr>
          <p:nvPr>
            <p:ph type="sldImg"/>
          </p:nvPr>
        </p:nvSpPr>
        <p:spPr>
          <a:ln>
            <a:solidFill>
              <a:srgbClr val="000000"/>
            </a:solidFill>
            <a:miter lim="800000"/>
            <a:headEnd/>
            <a:tailEnd/>
          </a:ln>
        </p:spPr>
      </p:sp>
      <p:sp>
        <p:nvSpPr>
          <p:cNvPr id="9011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lnSpc>
                <a:spcPct val="80000"/>
              </a:lnSpc>
              <a:spcBef>
                <a:spcPts val="800"/>
              </a:spcBef>
            </a:pPr>
            <a:r>
              <a:rPr lang="zh-CN" altLang="en-US" sz="500" b="1" dirty="0" smtClean="0">
                <a:solidFill>
                  <a:schemeClr val="bg2"/>
                </a:solidFill>
              </a:rPr>
              <a:t>审查</a:t>
            </a:r>
          </a:p>
          <a:p>
            <a:pPr lvl="1" eaLnBrk="1" hangingPunct="1">
              <a:lnSpc>
                <a:spcPct val="80000"/>
              </a:lnSpc>
              <a:spcBef>
                <a:spcPts val="800"/>
              </a:spcBef>
            </a:pPr>
            <a:r>
              <a:rPr lang="zh-CN" altLang="en-US" sz="500" b="1" dirty="0" smtClean="0">
                <a:solidFill>
                  <a:schemeClr val="bg2"/>
                </a:solidFill>
              </a:rPr>
              <a:t>一种包括非作者等专家在内的针对特定对象进行检查以发现缺陷的过程</a:t>
            </a:r>
          </a:p>
          <a:p>
            <a:pPr lvl="2" eaLnBrk="1" hangingPunct="1">
              <a:lnSpc>
                <a:spcPct val="80000"/>
              </a:lnSpc>
              <a:spcBef>
                <a:spcPts val="800"/>
              </a:spcBef>
            </a:pPr>
            <a:r>
              <a:rPr lang="zh-CN" altLang="en-US" sz="500" b="1" dirty="0" smtClean="0"/>
              <a:t>如需求规格书、设计文档和源代码</a:t>
            </a:r>
          </a:p>
          <a:p>
            <a:pPr lvl="1" eaLnBrk="1" hangingPunct="1">
              <a:lnSpc>
                <a:spcPct val="80000"/>
              </a:lnSpc>
              <a:spcBef>
                <a:spcPts val="800"/>
              </a:spcBef>
            </a:pPr>
            <a:r>
              <a:rPr lang="zh-CN" altLang="en-US" sz="500" b="1" dirty="0" smtClean="0">
                <a:solidFill>
                  <a:srgbClr val="0070C0"/>
                </a:solidFill>
              </a:rPr>
              <a:t>审查流程包括</a:t>
            </a:r>
          </a:p>
          <a:p>
            <a:pPr lvl="2" eaLnBrk="1" hangingPunct="1">
              <a:lnSpc>
                <a:spcPct val="80000"/>
              </a:lnSpc>
              <a:spcBef>
                <a:spcPts val="800"/>
              </a:spcBef>
            </a:pPr>
            <a:r>
              <a:rPr lang="zh-CN" altLang="en-US" sz="500" b="1" dirty="0" smtClean="0"/>
              <a:t>计划、事前会议、准备、会议、返工、跟踪、因果分析</a:t>
            </a:r>
          </a:p>
          <a:p>
            <a:pPr lvl="1" eaLnBrk="1" hangingPunct="1">
              <a:lnSpc>
                <a:spcPct val="80000"/>
              </a:lnSpc>
              <a:spcBef>
                <a:spcPts val="800"/>
              </a:spcBef>
            </a:pPr>
            <a:r>
              <a:rPr lang="zh-CN" altLang="en-US" sz="500" b="1" dirty="0" smtClean="0">
                <a:solidFill>
                  <a:srgbClr val="0070C0"/>
                </a:solidFill>
              </a:rPr>
              <a:t>每个阶段需要确定的内容</a:t>
            </a:r>
          </a:p>
          <a:p>
            <a:pPr lvl="2" eaLnBrk="1" hangingPunct="1">
              <a:lnSpc>
                <a:spcPct val="80000"/>
              </a:lnSpc>
              <a:spcBef>
                <a:spcPts val="800"/>
              </a:spcBef>
            </a:pPr>
            <a:r>
              <a:rPr lang="zh-CN" altLang="en-US" sz="500" b="1" dirty="0" smtClean="0"/>
              <a:t>参与审查的角色：作者、评审组长、审查专家、读者、记录员 </a:t>
            </a:r>
          </a:p>
          <a:p>
            <a:pPr lvl="2" eaLnBrk="1" hangingPunct="1">
              <a:lnSpc>
                <a:spcPct val="80000"/>
              </a:lnSpc>
              <a:spcBef>
                <a:spcPts val="800"/>
              </a:spcBef>
            </a:pPr>
            <a:r>
              <a:rPr lang="zh-CN" altLang="en-US" sz="500" b="1" dirty="0" smtClean="0"/>
              <a:t>相应的输入、输出</a:t>
            </a:r>
          </a:p>
          <a:p>
            <a:pPr lvl="1" eaLnBrk="1" hangingPunct="1">
              <a:lnSpc>
                <a:spcPct val="80000"/>
              </a:lnSpc>
              <a:spcBef>
                <a:spcPts val="800"/>
              </a:spcBef>
            </a:pPr>
            <a:r>
              <a:rPr lang="zh-CN" altLang="en-US" sz="500" b="1" dirty="0" smtClean="0">
                <a:solidFill>
                  <a:srgbClr val="0070C0"/>
                </a:solidFill>
              </a:rPr>
              <a:t>审查是一种有结构、有规则的评审方法。审查规则包括</a:t>
            </a:r>
          </a:p>
          <a:p>
            <a:pPr lvl="2" eaLnBrk="1" hangingPunct="1">
              <a:lnSpc>
                <a:spcPct val="80000"/>
              </a:lnSpc>
              <a:spcBef>
                <a:spcPts val="800"/>
              </a:spcBef>
            </a:pPr>
            <a:r>
              <a:rPr lang="zh-CN" altLang="en-US" sz="500" b="1" dirty="0" smtClean="0"/>
              <a:t>作者不能担当评审组长、读者或记录员等角色，要保持开放的思想，接受别人的意见，避免争论</a:t>
            </a:r>
          </a:p>
          <a:p>
            <a:pPr lvl="2" eaLnBrk="1" hangingPunct="1">
              <a:lnSpc>
                <a:spcPct val="80000"/>
              </a:lnSpc>
              <a:spcBef>
                <a:spcPts val="800"/>
              </a:spcBef>
            </a:pPr>
            <a:r>
              <a:rPr lang="zh-CN" altLang="en-US" sz="500" b="1" dirty="0" smtClean="0"/>
              <a:t>评审组长不要同时担任记录员</a:t>
            </a:r>
          </a:p>
          <a:p>
            <a:pPr lvl="2" eaLnBrk="1" hangingPunct="1">
              <a:lnSpc>
                <a:spcPct val="80000"/>
              </a:lnSpc>
              <a:spcBef>
                <a:spcPts val="800"/>
              </a:spcBef>
            </a:pPr>
            <a:r>
              <a:rPr lang="zh-CN" altLang="en-US" sz="500" b="1" dirty="0" smtClean="0"/>
              <a:t>控制审查小组规模，</a:t>
            </a:r>
            <a:r>
              <a:rPr lang="en-US" altLang="zh-CN" sz="500" b="1" dirty="0" smtClean="0"/>
              <a:t>3</a:t>
            </a:r>
            <a:r>
              <a:rPr lang="zh-CN" altLang="en-US" sz="500" b="1" dirty="0" smtClean="0"/>
              <a:t>～</a:t>
            </a:r>
            <a:r>
              <a:rPr lang="en-US" altLang="zh-CN" sz="500" b="1" dirty="0" smtClean="0"/>
              <a:t>7</a:t>
            </a:r>
            <a:r>
              <a:rPr lang="zh-CN" altLang="en-US" sz="500" b="1" dirty="0" smtClean="0"/>
              <a:t>个审查专家为好</a:t>
            </a:r>
          </a:p>
          <a:p>
            <a:pPr eaLnBrk="1" hangingPunct="1">
              <a:lnSpc>
                <a:spcPct val="80000"/>
              </a:lnSpc>
              <a:spcBef>
                <a:spcPts val="800"/>
              </a:spcBef>
            </a:pPr>
            <a:r>
              <a:rPr lang="zh-CN" altLang="en-US" sz="500" b="1" dirty="0" smtClean="0">
                <a:solidFill>
                  <a:schemeClr val="bg2"/>
                </a:solidFill>
              </a:rPr>
              <a:t>小组评审</a:t>
            </a:r>
          </a:p>
          <a:p>
            <a:pPr lvl="1" eaLnBrk="1" hangingPunct="1">
              <a:lnSpc>
                <a:spcPct val="80000"/>
              </a:lnSpc>
              <a:spcBef>
                <a:spcPts val="800"/>
              </a:spcBef>
            </a:pPr>
            <a:r>
              <a:rPr lang="zh-CN" altLang="en-US" sz="500" b="1" dirty="0" smtClean="0"/>
              <a:t>一种“轻型审查”</a:t>
            </a:r>
            <a:r>
              <a:rPr lang="en-US" altLang="zh-CN" sz="500" b="1" dirty="0" smtClean="0"/>
              <a:t>,</a:t>
            </a:r>
            <a:r>
              <a:rPr lang="zh-CN" altLang="en-US" sz="500" b="1" dirty="0" smtClean="0"/>
              <a:t>可采用审查的指导方针和流程</a:t>
            </a:r>
          </a:p>
          <a:p>
            <a:pPr lvl="2" eaLnBrk="1" hangingPunct="1">
              <a:lnSpc>
                <a:spcPct val="80000"/>
              </a:lnSpc>
              <a:spcBef>
                <a:spcPts val="800"/>
              </a:spcBef>
            </a:pPr>
            <a:r>
              <a:rPr lang="zh-CN" altLang="en-US" sz="500" dirty="0" smtClean="0"/>
              <a:t>没有审查那么正式和严格，会议期间读者的角色由评审组长代替，小组评审方法发现问题的数量是审查的</a:t>
            </a:r>
            <a:r>
              <a:rPr lang="en-US" altLang="zh-CN" sz="500" dirty="0" smtClean="0"/>
              <a:t>2/3</a:t>
            </a:r>
          </a:p>
          <a:p>
            <a:pPr eaLnBrk="1" hangingPunct="1">
              <a:lnSpc>
                <a:spcPct val="80000"/>
              </a:lnSpc>
              <a:spcBef>
                <a:spcPts val="800"/>
              </a:spcBef>
            </a:pPr>
            <a:r>
              <a:rPr lang="zh-CN" altLang="en-US" sz="500" b="1" dirty="0" smtClean="0">
                <a:solidFill>
                  <a:schemeClr val="bg2"/>
                </a:solidFill>
              </a:rPr>
              <a:t>走查和同级桌查</a:t>
            </a:r>
          </a:p>
          <a:p>
            <a:pPr lvl="1" eaLnBrk="1" hangingPunct="1">
              <a:lnSpc>
                <a:spcPct val="80000"/>
              </a:lnSpc>
              <a:spcBef>
                <a:spcPts val="800"/>
              </a:spcBef>
            </a:pPr>
            <a:r>
              <a:rPr lang="zh-CN" altLang="en-US" sz="500" b="1" dirty="0" smtClean="0"/>
              <a:t>走查是产品的作者向一组同事说明该产品，希望获得他们的意见以满足自己的需要</a:t>
            </a:r>
          </a:p>
          <a:p>
            <a:pPr lvl="2" eaLnBrk="1" hangingPunct="1">
              <a:lnSpc>
                <a:spcPct val="80000"/>
              </a:lnSpc>
              <a:spcBef>
                <a:spcPts val="800"/>
              </a:spcBef>
            </a:pPr>
            <a:r>
              <a:rPr lang="zh-CN" altLang="en-US" sz="500" dirty="0" smtClean="0"/>
              <a:t>是一种非正式的评审，其过程由作者主持，没有标准的流程可循</a:t>
            </a:r>
          </a:p>
          <a:p>
            <a:pPr lvl="2" eaLnBrk="1" hangingPunct="1">
              <a:lnSpc>
                <a:spcPct val="80000"/>
              </a:lnSpc>
              <a:spcBef>
                <a:spcPts val="800"/>
              </a:spcBef>
            </a:pPr>
            <a:r>
              <a:rPr lang="zh-CN" altLang="en-US" sz="500" dirty="0" smtClean="0"/>
              <a:t>走查发现的缺陷数量比审查发现的缺陷数量要少一半</a:t>
            </a:r>
          </a:p>
          <a:p>
            <a:pPr lvl="1" eaLnBrk="1" hangingPunct="1">
              <a:lnSpc>
                <a:spcPct val="80000"/>
              </a:lnSpc>
              <a:spcBef>
                <a:spcPts val="800"/>
              </a:spcBef>
            </a:pPr>
            <a:r>
              <a:rPr lang="zh-CN" altLang="en-US" sz="600" b="1" dirty="0" smtClean="0">
                <a:solidFill>
                  <a:schemeClr val="bg2"/>
                </a:solidFill>
              </a:rPr>
              <a:t>同级桌查是一对一评审</a:t>
            </a:r>
          </a:p>
          <a:p>
            <a:pPr lvl="2" eaLnBrk="1" hangingPunct="1">
              <a:lnSpc>
                <a:spcPct val="80000"/>
              </a:lnSpc>
              <a:spcBef>
                <a:spcPts val="800"/>
              </a:spcBef>
            </a:pPr>
            <a:r>
              <a:rPr lang="zh-CN" altLang="en-US" sz="600" b="1" dirty="0" smtClean="0"/>
              <a:t>是指除作者以外只有一位评审专家对工作产品进行检查</a:t>
            </a:r>
          </a:p>
          <a:p>
            <a:pPr eaLnBrk="1" hangingPunct="1">
              <a:lnSpc>
                <a:spcPct val="80000"/>
              </a:lnSpc>
              <a:spcBef>
                <a:spcPts val="800"/>
              </a:spcBef>
            </a:pPr>
            <a:r>
              <a:rPr lang="zh-CN" altLang="en-US" sz="500" b="1" dirty="0" smtClean="0">
                <a:solidFill>
                  <a:srgbClr val="0070C0"/>
                </a:solidFill>
              </a:rPr>
              <a:t>临时评审</a:t>
            </a:r>
          </a:p>
          <a:p>
            <a:pPr lvl="1" eaLnBrk="1" hangingPunct="1">
              <a:lnSpc>
                <a:spcPct val="80000"/>
              </a:lnSpc>
              <a:spcBef>
                <a:spcPts val="800"/>
              </a:spcBef>
            </a:pPr>
            <a:r>
              <a:rPr lang="zh-CN" altLang="en-US" sz="500" b="1" dirty="0" smtClean="0"/>
              <a:t>请团队内其他同事帮忙，在短时间内解决一些问题</a:t>
            </a:r>
          </a:p>
          <a:p>
            <a:pPr eaLnBrk="1" hangingPunct="1">
              <a:lnSpc>
                <a:spcPct val="80000"/>
              </a:lnSpc>
              <a:spcBef>
                <a:spcPts val="800"/>
              </a:spcBef>
            </a:pPr>
            <a:r>
              <a:rPr lang="zh-CN" altLang="en-US" sz="600" b="1" dirty="0" smtClean="0">
                <a:solidFill>
                  <a:srgbClr val="0070C0"/>
                </a:solidFill>
              </a:rPr>
              <a:t>软件评审指导书</a:t>
            </a:r>
          </a:p>
          <a:p>
            <a:pPr lvl="1" eaLnBrk="1" hangingPunct="1">
              <a:lnSpc>
                <a:spcPct val="80000"/>
              </a:lnSpc>
              <a:spcBef>
                <a:spcPts val="800"/>
              </a:spcBef>
            </a:pPr>
            <a:r>
              <a:rPr lang="zh-CN" altLang="en-US" sz="500" b="1" dirty="0" smtClean="0"/>
              <a:t>用途是将评审过程和规则以指导书形式固定下来，其内容包括</a:t>
            </a:r>
            <a:r>
              <a:rPr lang="en-US" altLang="zh-CN" sz="500" b="1" dirty="0" smtClean="0"/>
              <a:t>:</a:t>
            </a:r>
          </a:p>
          <a:p>
            <a:pPr lvl="2" eaLnBrk="1" hangingPunct="1">
              <a:lnSpc>
                <a:spcPct val="80000"/>
              </a:lnSpc>
              <a:spcBef>
                <a:spcPts val="800"/>
              </a:spcBef>
            </a:pPr>
            <a:r>
              <a:rPr lang="zh-CN" altLang="en-US" sz="500" dirty="0" smtClean="0"/>
              <a:t>目的、范围、评审角色及职责、过程准则、目标、进入标准、活动、退出标准、度量、相关资料、过程监控</a:t>
            </a:r>
            <a:endParaRPr lang="zh-CN" altLang="en-US" sz="600" b="1" dirty="0" smtClean="0"/>
          </a:p>
          <a:p>
            <a:pPr lvl="2" eaLnBrk="1" hangingPunct="1">
              <a:lnSpc>
                <a:spcPct val="80000"/>
              </a:lnSpc>
              <a:spcBef>
                <a:spcPts val="800"/>
              </a:spcBef>
            </a:pPr>
            <a:endParaRPr lang="zh-CN" altLang="en-US" sz="500" b="1" dirty="0" smtClean="0"/>
          </a:p>
          <a:p>
            <a:pPr lvl="2" eaLnBrk="1" hangingPunct="1">
              <a:lnSpc>
                <a:spcPct val="80000"/>
              </a:lnSpc>
              <a:spcBef>
                <a:spcPts val="800"/>
              </a:spcBef>
            </a:pPr>
            <a:endParaRPr lang="zh-CN" altLang="en-US" sz="500" b="1" dirty="0" smtClean="0"/>
          </a:p>
        </p:txBody>
      </p:sp>
    </p:spTree>
    <p:extLst>
      <p:ext uri="{BB962C8B-B14F-4D97-AF65-F5344CB8AC3E}">
        <p14:creationId xmlns:p14="http://schemas.microsoft.com/office/powerpoint/2010/main" val="667113035"/>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678857-CDEB-4DF6-99D4-063502F92BCA}" type="slidenum">
              <a:rPr lang="en-US" altLang="zh-CN" smtClean="0"/>
              <a:pPr/>
              <a:t>13</a:t>
            </a:fld>
            <a:endParaRPr lang="en-US" altLang="zh-CN"/>
          </a:p>
        </p:txBody>
      </p:sp>
    </p:spTree>
    <p:extLst>
      <p:ext uri="{BB962C8B-B14F-4D97-AF65-F5344CB8AC3E}">
        <p14:creationId xmlns:p14="http://schemas.microsoft.com/office/powerpoint/2010/main" val="3903061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a:ln>
            <a:solidFill>
              <a:srgbClr val="000000"/>
            </a:solidFill>
            <a:miter lim="800000"/>
            <a:headEnd/>
            <a:tailEnd/>
          </a:ln>
        </p:spPr>
      </p:sp>
      <p:sp>
        <p:nvSpPr>
          <p:cNvPr id="91139"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ts val="800"/>
              </a:spcBef>
            </a:pPr>
            <a:r>
              <a:rPr lang="zh-CN" altLang="en-US" sz="800" b="1" dirty="0" smtClean="0">
                <a:solidFill>
                  <a:schemeClr val="bg2"/>
                </a:solidFill>
              </a:rPr>
              <a:t>检查软件的需求规格说明书一般采用逐行阅读说明书以发现缺陷的方式</a:t>
            </a:r>
          </a:p>
          <a:p>
            <a:pPr lvl="1" eaLnBrk="1" hangingPunct="1">
              <a:spcBef>
                <a:spcPts val="800"/>
              </a:spcBef>
            </a:pPr>
            <a:r>
              <a:rPr lang="zh-CN" altLang="en-US" sz="800" b="1" dirty="0" smtClean="0"/>
              <a:t>需求规格说明书的测试应该在需求阶段规格说明书整体或者部分完成后立即开展</a:t>
            </a:r>
          </a:p>
          <a:p>
            <a:pPr lvl="2" eaLnBrk="1" hangingPunct="1">
              <a:spcBef>
                <a:spcPts val="800"/>
              </a:spcBef>
            </a:pPr>
            <a:r>
              <a:rPr lang="zh-CN" altLang="en-US" sz="800" dirty="0" smtClean="0"/>
              <a:t>目的是尽早地发现缺陷，使规格说明书具有更好的可测试性，软件测试人员可以更加熟悉系统应用</a:t>
            </a:r>
          </a:p>
          <a:p>
            <a:pPr lvl="2" eaLnBrk="1" hangingPunct="1">
              <a:spcBef>
                <a:spcPts val="800"/>
              </a:spcBef>
            </a:pPr>
            <a:r>
              <a:rPr lang="zh-CN" altLang="en-US" sz="800" dirty="0" smtClean="0"/>
              <a:t>所采用的具体方法是静态黑盒测试（由于规格说明书非常重要，很多软件项目评审将规格说明书作为其重要的评审内容之一）</a:t>
            </a:r>
          </a:p>
          <a:p>
            <a:pPr lvl="2" eaLnBrk="1" hangingPunct="1">
              <a:spcBef>
                <a:spcPts val="800"/>
              </a:spcBef>
            </a:pPr>
            <a:r>
              <a:rPr lang="zh-CN" altLang="en-US" sz="800" dirty="0" smtClean="0"/>
              <a:t>在进行规格说明书审查时可以采用对说明书进行概要评审和对说明书进行详细评审的技术 </a:t>
            </a:r>
          </a:p>
          <a:p>
            <a:pPr eaLnBrk="1" hangingPunct="1"/>
            <a:endParaRPr lang="zh-CN" altLang="en-US" dirty="0" smtClean="0"/>
          </a:p>
        </p:txBody>
      </p:sp>
    </p:spTree>
    <p:extLst>
      <p:ext uri="{BB962C8B-B14F-4D97-AF65-F5344CB8AC3E}">
        <p14:creationId xmlns:p14="http://schemas.microsoft.com/office/powerpoint/2010/main" val="336626092"/>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92162" name="Rectangle 2"/>
          <p:cNvSpPr>
            <a:spLocks noGrp="1" noRot="1" noChangeAspect="1" noTextEdit="1"/>
          </p:cNvSpPr>
          <p:nvPr>
            <p:ph type="sldImg"/>
          </p:nvPr>
        </p:nvSpPr>
        <p:spPr>
          <a:ln>
            <a:solidFill>
              <a:srgbClr val="000000"/>
            </a:solidFill>
            <a:miter lim="800000"/>
            <a:headEnd/>
            <a:tailEnd/>
          </a:ln>
        </p:spPr>
      </p:sp>
      <p:sp>
        <p:nvSpPr>
          <p:cNvPr id="92163"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ts val="800"/>
              </a:spcBef>
            </a:pPr>
            <a:r>
              <a:rPr lang="zh-CN" altLang="en-US" sz="800" b="1" dirty="0" smtClean="0">
                <a:solidFill>
                  <a:schemeClr val="bg2"/>
                </a:solidFill>
              </a:rPr>
              <a:t>是以组为单位阅读代码，是一系列规程和错误检查技术的集合</a:t>
            </a:r>
          </a:p>
          <a:p>
            <a:pPr lvl="1" eaLnBrk="1" hangingPunct="1">
              <a:spcBef>
                <a:spcPts val="800"/>
              </a:spcBef>
            </a:pPr>
            <a:r>
              <a:rPr lang="zh-CN" altLang="en-US" sz="800" b="1" dirty="0" smtClean="0"/>
              <a:t>该过程通常将注意力集中在发现错误上，而不是纠正错误</a:t>
            </a:r>
          </a:p>
          <a:p>
            <a:pPr lvl="1" eaLnBrk="1" hangingPunct="1">
              <a:spcBef>
                <a:spcPts val="800"/>
              </a:spcBef>
            </a:pPr>
            <a:r>
              <a:rPr lang="zh-CN" altLang="en-US" sz="800" b="1" dirty="0" smtClean="0"/>
              <a:t>一般采用静态“白盒”测试的方法</a:t>
            </a:r>
          </a:p>
          <a:p>
            <a:pPr lvl="2" eaLnBrk="1" hangingPunct="1">
              <a:spcBef>
                <a:spcPts val="800"/>
              </a:spcBef>
            </a:pPr>
            <a:r>
              <a:rPr lang="zh-CN" altLang="en-US" sz="800" dirty="0" smtClean="0"/>
              <a:t>如代码审查、桌面检查、代码走查和技术评审。 </a:t>
            </a:r>
          </a:p>
          <a:p>
            <a:pPr lvl="2" eaLnBrk="1" hangingPunct="1">
              <a:spcBef>
                <a:spcPts val="800"/>
              </a:spcBef>
            </a:pPr>
            <a:r>
              <a:rPr lang="zh-CN" altLang="en-US" sz="800" dirty="0" smtClean="0"/>
              <a:t>是众多软件测试方法中发现软件缺陷最有效的方法之一</a:t>
            </a:r>
          </a:p>
          <a:p>
            <a:pPr eaLnBrk="1" hangingPunct="1">
              <a:spcBef>
                <a:spcPts val="800"/>
              </a:spcBef>
            </a:pPr>
            <a:r>
              <a:rPr lang="zh-CN" altLang="en-US" sz="800" b="1" dirty="0" smtClean="0">
                <a:solidFill>
                  <a:schemeClr val="bg2"/>
                </a:solidFill>
              </a:rPr>
              <a:t>代码全部或部分完成后，应立即进行逐行代码评审以发现缺陷</a:t>
            </a:r>
          </a:p>
          <a:p>
            <a:pPr lvl="1" eaLnBrk="1" hangingPunct="1">
              <a:spcBef>
                <a:spcPts val="800"/>
              </a:spcBef>
            </a:pPr>
            <a:r>
              <a:rPr lang="zh-CN" altLang="en-US" sz="800" b="1" dirty="0" smtClean="0"/>
              <a:t>达到尽早发现缺陷，使程序更具可测试性，使测试人员熟悉系统的目的</a:t>
            </a:r>
          </a:p>
          <a:p>
            <a:pPr lvl="2" eaLnBrk="1" hangingPunct="1">
              <a:spcBef>
                <a:spcPts val="800"/>
              </a:spcBef>
            </a:pPr>
            <a:r>
              <a:rPr lang="zh-CN" altLang="en-US" sz="800" dirty="0" smtClean="0"/>
              <a:t>大部分的错误可通过代码检查发现</a:t>
            </a:r>
          </a:p>
          <a:p>
            <a:pPr lvl="2" eaLnBrk="1" hangingPunct="1">
              <a:spcBef>
                <a:spcPts val="800"/>
              </a:spcBef>
            </a:pPr>
            <a:r>
              <a:rPr lang="en-US" altLang="zh-CN" sz="800" dirty="0" smtClean="0"/>
              <a:t>80%</a:t>
            </a:r>
            <a:r>
              <a:rPr lang="zh-CN" altLang="en-US" sz="800" dirty="0" smtClean="0"/>
              <a:t>的问题是由于</a:t>
            </a:r>
            <a:r>
              <a:rPr lang="en-US" altLang="zh-CN" sz="800" dirty="0" smtClean="0"/>
              <a:t>20%</a:t>
            </a:r>
            <a:r>
              <a:rPr lang="zh-CN" altLang="en-US" sz="800" dirty="0" smtClean="0"/>
              <a:t>的代码引起的</a:t>
            </a:r>
          </a:p>
          <a:p>
            <a:pPr eaLnBrk="1" hangingPunct="1">
              <a:spcBef>
                <a:spcPts val="800"/>
              </a:spcBef>
            </a:pPr>
            <a:r>
              <a:rPr lang="zh-CN" altLang="en-US" sz="800" b="1" dirty="0" smtClean="0">
                <a:solidFill>
                  <a:schemeClr val="bg2"/>
                </a:solidFill>
              </a:rPr>
              <a:t>评审人员有程序开发语言专业知识，有程序基线和标准供参考</a:t>
            </a:r>
          </a:p>
          <a:p>
            <a:pPr eaLnBrk="1" hangingPunct="1">
              <a:spcBef>
                <a:spcPts val="800"/>
              </a:spcBef>
            </a:pPr>
            <a:r>
              <a:rPr lang="zh-CN" altLang="en-US" sz="800" b="1" dirty="0" smtClean="0">
                <a:solidFill>
                  <a:schemeClr val="bg2"/>
                </a:solidFill>
              </a:rPr>
              <a:t>代码检查输出的信息</a:t>
            </a:r>
          </a:p>
          <a:p>
            <a:pPr lvl="1" eaLnBrk="1" hangingPunct="1">
              <a:spcBef>
                <a:spcPts val="800"/>
              </a:spcBef>
            </a:pPr>
            <a:r>
              <a:rPr lang="zh-CN" altLang="en-US" sz="800" b="1" dirty="0" smtClean="0"/>
              <a:t>度量标准、易产生错误的代码、代码规则的执行、流图和调用图的分析</a:t>
            </a:r>
          </a:p>
          <a:p>
            <a:pPr lvl="2" eaLnBrk="1" hangingPunct="1">
              <a:spcBef>
                <a:spcPts val="800"/>
              </a:spcBef>
            </a:pPr>
            <a:r>
              <a:rPr lang="zh-CN" altLang="en-US" sz="800" dirty="0" smtClean="0"/>
              <a:t>代码复杂性度量：</a:t>
            </a:r>
            <a:r>
              <a:rPr lang="en-US" altLang="zh-CN" sz="800" dirty="0" smtClean="0"/>
              <a:t>McCabe</a:t>
            </a:r>
            <a:r>
              <a:rPr lang="zh-CN" altLang="en-US" sz="800" dirty="0" smtClean="0"/>
              <a:t>、</a:t>
            </a:r>
            <a:r>
              <a:rPr lang="en-US" altLang="zh-CN" sz="800" dirty="0" smtClean="0"/>
              <a:t>Halstead</a:t>
            </a:r>
            <a:r>
              <a:rPr lang="zh-CN" altLang="en-US" sz="800" dirty="0" smtClean="0"/>
              <a:t>、嵌套级别</a:t>
            </a:r>
            <a:r>
              <a:rPr lang="en-US" altLang="zh-CN" sz="800" dirty="0" smtClean="0"/>
              <a:t>(</a:t>
            </a:r>
            <a:r>
              <a:rPr lang="zh-CN" altLang="en-US" sz="800" dirty="0" smtClean="0"/>
              <a:t>最大</a:t>
            </a:r>
            <a:r>
              <a:rPr lang="en-US" altLang="zh-CN" sz="800" dirty="0" smtClean="0"/>
              <a:t>/</a:t>
            </a:r>
            <a:r>
              <a:rPr lang="zh-CN" altLang="en-US" sz="800" dirty="0" smtClean="0"/>
              <a:t>平均</a:t>
            </a:r>
            <a:r>
              <a:rPr lang="en-US" altLang="zh-CN" sz="800" dirty="0" smtClean="0"/>
              <a:t>)</a:t>
            </a:r>
            <a:r>
              <a:rPr lang="zh-CN" altLang="en-US" sz="800" dirty="0" smtClean="0"/>
              <a:t>等</a:t>
            </a:r>
          </a:p>
          <a:p>
            <a:pPr lvl="2" eaLnBrk="1" hangingPunct="1">
              <a:spcBef>
                <a:spcPts val="800"/>
              </a:spcBef>
            </a:pPr>
            <a:r>
              <a:rPr lang="zh-CN" altLang="en-US" sz="800" dirty="0" smtClean="0"/>
              <a:t>规格度量：行数、语句数、注释数、声明数等</a:t>
            </a:r>
          </a:p>
          <a:p>
            <a:pPr eaLnBrk="1" hangingPunct="1"/>
            <a:endParaRPr lang="zh-CN" altLang="en-US" dirty="0" smtClean="0"/>
          </a:p>
        </p:txBody>
      </p:sp>
    </p:spTree>
    <p:extLst>
      <p:ext uri="{BB962C8B-B14F-4D97-AF65-F5344CB8AC3E}">
        <p14:creationId xmlns:p14="http://schemas.microsoft.com/office/powerpoint/2010/main" val="2237509189"/>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93186" name="Rectangle 2"/>
          <p:cNvSpPr>
            <a:spLocks noGrp="1" noRot="1" noChangeAspect="1" noTextEdit="1"/>
          </p:cNvSpPr>
          <p:nvPr>
            <p:ph type="sldImg"/>
          </p:nvPr>
        </p:nvSpPr>
        <p:spPr>
          <a:ln>
            <a:solidFill>
              <a:srgbClr val="000000"/>
            </a:solidFill>
            <a:miter lim="800000"/>
            <a:headEnd/>
            <a:tailEnd/>
          </a:ln>
        </p:spPr>
      </p:sp>
      <p:sp>
        <p:nvSpPr>
          <p:cNvPr id="9318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lvl="1" eaLnBrk="1" hangingPunct="1">
              <a:spcBef>
                <a:spcPts val="800"/>
              </a:spcBef>
            </a:pPr>
            <a:r>
              <a:rPr lang="zh-CN" altLang="en-US" sz="800" b="1" dirty="0" smtClean="0"/>
              <a:t>完整性检查</a:t>
            </a:r>
          </a:p>
          <a:p>
            <a:pPr lvl="2" eaLnBrk="1" hangingPunct="1">
              <a:spcBef>
                <a:spcPts val="800"/>
              </a:spcBef>
            </a:pPr>
            <a:r>
              <a:rPr lang="zh-CN" altLang="en-US" sz="800" dirty="0" smtClean="0"/>
              <a:t>代码是否完全实现了设计文档中提出的功能需求</a:t>
            </a:r>
          </a:p>
          <a:p>
            <a:pPr lvl="2" eaLnBrk="1" hangingPunct="1">
              <a:spcBef>
                <a:spcPts val="800"/>
              </a:spcBef>
            </a:pPr>
            <a:r>
              <a:rPr lang="zh-CN" altLang="en-US" sz="800" dirty="0" smtClean="0"/>
              <a:t>代码中是否存在没有定义或没有引用到的变量、常数或数据类型</a:t>
            </a:r>
          </a:p>
          <a:p>
            <a:pPr lvl="1" eaLnBrk="1" hangingPunct="1">
              <a:spcBef>
                <a:spcPts val="800"/>
              </a:spcBef>
            </a:pPr>
            <a:r>
              <a:rPr lang="zh-CN" altLang="en-US" sz="800" b="1" dirty="0" smtClean="0"/>
              <a:t>一致性检查</a:t>
            </a:r>
          </a:p>
          <a:p>
            <a:pPr lvl="2" eaLnBrk="1" hangingPunct="1">
              <a:spcBef>
                <a:spcPts val="800"/>
              </a:spcBef>
            </a:pPr>
            <a:r>
              <a:rPr lang="zh-CN" altLang="en-US" sz="800" dirty="0" smtClean="0"/>
              <a:t>代码的逻辑是否符合设计文档</a:t>
            </a:r>
          </a:p>
          <a:p>
            <a:pPr lvl="2" eaLnBrk="1" hangingPunct="1">
              <a:spcBef>
                <a:spcPts val="800"/>
              </a:spcBef>
            </a:pPr>
            <a:r>
              <a:rPr lang="zh-CN" altLang="en-US" sz="800" dirty="0" smtClean="0"/>
              <a:t>代码中使用的格式、符号、结构等风格是否保持一致</a:t>
            </a:r>
          </a:p>
          <a:p>
            <a:pPr lvl="1" eaLnBrk="1" hangingPunct="1">
              <a:spcBef>
                <a:spcPts val="800"/>
              </a:spcBef>
            </a:pPr>
            <a:r>
              <a:rPr lang="zh-CN" altLang="en-US" sz="800" b="1" dirty="0" smtClean="0"/>
              <a:t>正确性检查</a:t>
            </a:r>
          </a:p>
          <a:p>
            <a:pPr lvl="2" eaLnBrk="1" hangingPunct="1">
              <a:spcBef>
                <a:spcPts val="800"/>
              </a:spcBef>
            </a:pPr>
            <a:r>
              <a:rPr lang="zh-CN" altLang="en-US" sz="800" dirty="0" smtClean="0"/>
              <a:t>代码是否符合制定的标准</a:t>
            </a:r>
          </a:p>
          <a:p>
            <a:pPr lvl="2" eaLnBrk="1" hangingPunct="1">
              <a:spcBef>
                <a:spcPts val="800"/>
              </a:spcBef>
            </a:pPr>
            <a:r>
              <a:rPr lang="zh-CN" altLang="en-US" sz="800" dirty="0" smtClean="0"/>
              <a:t>所有的变量都被正确定义和使用</a:t>
            </a:r>
          </a:p>
          <a:p>
            <a:pPr lvl="2" eaLnBrk="1" hangingPunct="1">
              <a:spcBef>
                <a:spcPts val="800"/>
              </a:spcBef>
            </a:pPr>
            <a:r>
              <a:rPr lang="zh-CN" altLang="en-US" sz="800" dirty="0" smtClean="0"/>
              <a:t>所有的注释都是准确的</a:t>
            </a:r>
          </a:p>
          <a:p>
            <a:pPr lvl="1" eaLnBrk="1" hangingPunct="1">
              <a:spcBef>
                <a:spcPts val="800"/>
              </a:spcBef>
            </a:pPr>
            <a:r>
              <a:rPr lang="zh-CN" altLang="en-US" sz="800" b="1" dirty="0" smtClean="0"/>
              <a:t>可修改性检查</a:t>
            </a:r>
          </a:p>
          <a:p>
            <a:pPr lvl="2" eaLnBrk="1" hangingPunct="1">
              <a:spcBef>
                <a:spcPts val="800"/>
              </a:spcBef>
            </a:pPr>
            <a:r>
              <a:rPr lang="zh-CN" altLang="en-US" sz="800" dirty="0" smtClean="0"/>
              <a:t>代码涉及到的常量是否易于修改，</a:t>
            </a:r>
          </a:p>
          <a:p>
            <a:pPr lvl="3" eaLnBrk="1" hangingPunct="1">
              <a:spcBef>
                <a:spcPts val="800"/>
              </a:spcBef>
            </a:pPr>
            <a:r>
              <a:rPr lang="zh-CN" altLang="en-US" sz="900" dirty="0" smtClean="0"/>
              <a:t>如使用配置、定义为类常量、使用专门的常量类等</a:t>
            </a:r>
          </a:p>
          <a:p>
            <a:pPr lvl="1" eaLnBrk="1" hangingPunct="1">
              <a:lnSpc>
                <a:spcPct val="105000"/>
              </a:lnSpc>
              <a:spcBef>
                <a:spcPct val="25000"/>
              </a:spcBef>
            </a:pPr>
            <a:r>
              <a:rPr lang="zh-CN" altLang="en-US" sz="800" b="1" dirty="0" smtClean="0"/>
              <a:t>可预测性检查</a:t>
            </a:r>
          </a:p>
          <a:p>
            <a:pPr lvl="2" eaLnBrk="1" hangingPunct="1">
              <a:lnSpc>
                <a:spcPct val="105000"/>
              </a:lnSpc>
              <a:spcBef>
                <a:spcPct val="25000"/>
              </a:spcBef>
            </a:pPr>
            <a:r>
              <a:rPr lang="zh-CN" altLang="en-US" sz="800" dirty="0" smtClean="0"/>
              <a:t>代码是否具有定义良好的语法和语义</a:t>
            </a:r>
          </a:p>
          <a:p>
            <a:pPr lvl="2" eaLnBrk="1" hangingPunct="1">
              <a:lnSpc>
                <a:spcPct val="105000"/>
              </a:lnSpc>
              <a:spcBef>
                <a:spcPct val="25000"/>
              </a:spcBef>
            </a:pPr>
            <a:r>
              <a:rPr lang="zh-CN" altLang="en-US" sz="800" dirty="0" smtClean="0"/>
              <a:t>代码是否无意中陷入了死循环</a:t>
            </a:r>
          </a:p>
          <a:p>
            <a:pPr lvl="2" eaLnBrk="1" hangingPunct="1">
              <a:lnSpc>
                <a:spcPct val="105000"/>
              </a:lnSpc>
              <a:spcBef>
                <a:spcPct val="25000"/>
              </a:spcBef>
            </a:pPr>
            <a:r>
              <a:rPr lang="zh-CN" altLang="en-US" sz="800" dirty="0" smtClean="0"/>
              <a:t>代码是否是否避免了无穷递归</a:t>
            </a:r>
          </a:p>
          <a:p>
            <a:pPr lvl="3" eaLnBrk="1" hangingPunct="1">
              <a:spcBef>
                <a:spcPts val="800"/>
              </a:spcBef>
            </a:pPr>
            <a:endParaRPr lang="zh-CN" altLang="en-US" sz="900" dirty="0" smtClean="0"/>
          </a:p>
          <a:p>
            <a:pPr eaLnBrk="1" hangingPunct="1"/>
            <a:endParaRPr lang="zh-CN" altLang="en-US" dirty="0" smtClean="0"/>
          </a:p>
        </p:txBody>
      </p:sp>
    </p:spTree>
    <p:extLst>
      <p:ext uri="{BB962C8B-B14F-4D97-AF65-F5344CB8AC3E}">
        <p14:creationId xmlns:p14="http://schemas.microsoft.com/office/powerpoint/2010/main" val="3911635637"/>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Tree>
    <p:extLst>
      <p:ext uri="{BB962C8B-B14F-4D97-AF65-F5344CB8AC3E}">
        <p14:creationId xmlns:p14="http://schemas.microsoft.com/office/powerpoint/2010/main" val="956095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2347376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1782996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819566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6398686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657722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629994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838268"/>
            <a:ext cx="7886700" cy="852420"/>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1873298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40769663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1646112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262339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96D6"/>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7505254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1296877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409700" y="0"/>
            <a:ext cx="6324600" cy="762000"/>
          </a:xfrm>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8943755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3408959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35" y="0"/>
            <a:ext cx="6248330" cy="762000"/>
          </a:xfrm>
        </p:spPr>
        <p:txBody>
          <a:bodyPr/>
          <a:lstStyle/>
          <a:p>
            <a:r>
              <a:rPr lang="zh-CN" altLang="en-US" smtClean="0"/>
              <a:t>单击此处编辑母版标题样式</a:t>
            </a:r>
            <a:endParaRPr lang="en-US" dirty="0"/>
          </a:p>
        </p:txBody>
      </p:sp>
      <p:sp>
        <p:nvSpPr>
          <p:cNvPr id="3" name="文本占位符 2"/>
          <p:cNvSpPr>
            <a:spLocks noGrp="1"/>
          </p:cNvSpPr>
          <p:nvPr>
            <p:ph type="body" sz="half" idx="1"/>
          </p:nvPr>
        </p:nvSpPr>
        <p:spPr>
          <a:xfrm>
            <a:off x="457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786587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143146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965764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424072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588411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5611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612399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729985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4.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0096D6"/>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0"/>
            <a:ext cx="7162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457200" y="1219200"/>
            <a:ext cx="82296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1028" name="图片 5"/>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58738"/>
            <a:ext cx="2716213" cy="154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5"/>
          <p:cNvSpPr txBox="1">
            <a:spLocks noChangeArrowheads="1"/>
          </p:cNvSpPr>
          <p:nvPr userDrawn="1"/>
        </p:nvSpPr>
        <p:spPr bwMode="auto">
          <a:xfrm>
            <a:off x="328613" y="6345238"/>
            <a:ext cx="8013700" cy="304800"/>
          </a:xfrm>
          <a:prstGeom prst="rect">
            <a:avLst/>
          </a:prstGeom>
          <a:noFill/>
          <a:ln w="9525">
            <a:noFill/>
            <a:miter lim="800000"/>
            <a:headEnd/>
            <a:tailEnd/>
          </a:ln>
        </p:spPr>
        <p:txBody>
          <a:bodyPr lIns="0"/>
          <a:lstStyle>
            <a:lvl1pPr defTabSz="457200" eaLnBrk="0" hangingPunct="0">
              <a:defRPr>
                <a:solidFill>
                  <a:schemeClr val="tx1"/>
                </a:solidFill>
                <a:latin typeface="Arial" panose="020B0604020202020204" pitchFamily="34" charset="0"/>
                <a:ea typeface="宋体" panose="02010600030101010101" pitchFamily="2" charset="-122"/>
              </a:defRPr>
            </a:lvl1pPr>
            <a:lvl2pPr marL="742950" indent="-285750" defTabSz="457200" eaLnBrk="0" hangingPunct="0">
              <a:defRPr>
                <a:solidFill>
                  <a:schemeClr val="tx1"/>
                </a:solidFill>
                <a:latin typeface="Arial" panose="020B0604020202020204" pitchFamily="34" charset="0"/>
                <a:ea typeface="宋体" panose="02010600030101010101" pitchFamily="2" charset="-122"/>
              </a:defRPr>
            </a:lvl2pPr>
            <a:lvl3pPr marL="1143000" indent="-228600" defTabSz="457200" eaLnBrk="0" hangingPunct="0">
              <a:defRPr>
                <a:solidFill>
                  <a:schemeClr val="tx1"/>
                </a:solidFill>
                <a:latin typeface="Arial" panose="020B0604020202020204" pitchFamily="34" charset="0"/>
                <a:ea typeface="宋体" panose="02010600030101010101" pitchFamily="2" charset="-122"/>
              </a:defRPr>
            </a:lvl3pPr>
            <a:lvl4pPr marL="1600200" indent="-228600" defTabSz="457200" eaLnBrk="0" hangingPunct="0">
              <a:defRPr>
                <a:solidFill>
                  <a:schemeClr val="tx1"/>
                </a:solidFill>
                <a:latin typeface="Arial" panose="020B0604020202020204" pitchFamily="34" charset="0"/>
                <a:ea typeface="宋体" panose="02010600030101010101" pitchFamily="2" charset="-122"/>
              </a:defRPr>
            </a:lvl4pPr>
            <a:lvl5pPr marL="2057400" indent="-228600" defTabSz="457200" eaLnBrk="0" hangingPunct="0">
              <a:defRPr>
                <a:solidFill>
                  <a:schemeClr val="tx1"/>
                </a:solidFill>
                <a:latin typeface="Arial" panose="020B0604020202020204" pitchFamily="34" charset="0"/>
                <a:ea typeface="宋体" panose="02010600030101010101" pitchFamily="2" charset="-122"/>
              </a:defRPr>
            </a:lvl5pPr>
            <a:lvl6pPr marL="2514600" indent="-228600" algn="ctr"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700" dirty="0">
                <a:solidFill>
                  <a:schemeClr val="bg1"/>
                </a:solidFill>
                <a:latin typeface="微软雅黑" panose="020B0503020204020204" pitchFamily="34" charset="-122"/>
                <a:ea typeface="微软雅黑" panose="020B0503020204020204" pitchFamily="34" charset="-122"/>
              </a:rPr>
              <a:t>惠普国际软件人才基地教材</a:t>
            </a:r>
            <a:endParaRPr lang="en-US" sz="700" dirty="0">
              <a:solidFill>
                <a:schemeClr val="bg1"/>
              </a:solidFill>
              <a:latin typeface="微软雅黑" panose="020B0503020204020204" pitchFamily="34" charset="-122"/>
              <a:ea typeface="微软雅黑" panose="020B0503020204020204" pitchFamily="34" charset="-122"/>
            </a:endParaRPr>
          </a:p>
        </p:txBody>
      </p:sp>
      <p:pic>
        <p:nvPicPr>
          <p:cNvPr id="6" name="Picture 1" descr="HP_White_RGB_150_LG.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6948488" y="476250"/>
            <a:ext cx="1974850"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5633858"/>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ctr" rtl="0" eaLnBrk="1" fontAlgn="base" hangingPunct="1">
        <a:spcBef>
          <a:spcPct val="0"/>
        </a:spcBef>
        <a:spcAft>
          <a:spcPct val="0"/>
        </a:spcAft>
        <a:defRPr sz="3200" b="1" kern="12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482725" y="0"/>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2051" name="Rectangle 3"/>
          <p:cNvSpPr>
            <a:spLocks noGrp="1" noChangeArrowheads="1"/>
          </p:cNvSpPr>
          <p:nvPr>
            <p:ph type="body" idx="1"/>
          </p:nvPr>
        </p:nvSpPr>
        <p:spPr bwMode="auto">
          <a:xfrm>
            <a:off x="457200" y="1219200"/>
            <a:ext cx="82296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308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solidFill>
                  <a:schemeClr val="tx1"/>
                </a:solidFill>
                <a:latin typeface="微软雅黑" panose="020B0503020204020204" pitchFamily="34" charset="-122"/>
                <a:ea typeface="微软雅黑" panose="020B0503020204020204" pitchFamily="34" charset="-122"/>
              </a:defRPr>
            </a:lvl1pPr>
          </a:lstStyle>
          <a:p>
            <a:pPr>
              <a:defRPr/>
            </a:pPr>
            <a:endParaRPr lang="en-US" altLang="en-US" dirty="0"/>
          </a:p>
        </p:txBody>
      </p:sp>
      <p:pic>
        <p:nvPicPr>
          <p:cNvPr id="2053" name="图片 9"/>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48600" y="71438"/>
            <a:ext cx="1141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5"/>
          <p:cNvGrpSpPr>
            <a:grpSpLocks noChangeAspect="1"/>
          </p:cNvGrpSpPr>
          <p:nvPr/>
        </p:nvGrpSpPr>
        <p:grpSpPr bwMode="auto">
          <a:xfrm>
            <a:off x="152400" y="6170613"/>
            <a:ext cx="1339850" cy="539750"/>
            <a:chOff x="3578225" y="1146175"/>
            <a:chExt cx="5038725" cy="2111375"/>
          </a:xfrm>
        </p:grpSpPr>
        <p:sp>
          <p:nvSpPr>
            <p:cNvPr id="2055"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微软雅黑" panose="020B0503020204020204" pitchFamily="34" charset="-122"/>
                <a:ea typeface="微软雅黑" panose="020B0503020204020204" pitchFamily="34" charset="-122"/>
              </a:endParaRPr>
            </a:p>
          </p:txBody>
        </p:sp>
        <p:sp>
          <p:nvSpPr>
            <p:cNvPr id="2056"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361987417"/>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Lst>
  <p:txStyles>
    <p:titleStyle>
      <a:lvl1pPr algn="ctr" rtl="0" eaLnBrk="1" fontAlgn="base" hangingPunct="1">
        <a:spcBef>
          <a:spcPct val="0"/>
        </a:spcBef>
        <a:spcAft>
          <a:spcPct val="0"/>
        </a:spcAft>
        <a:defRPr sz="3200" b="1" kern="12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2.bin"/><Relationship Id="rId4" Type="http://schemas.openxmlformats.org/officeDocument/2006/relationships/image" Target="../media/image10.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18.xml"/><Relationship Id="rId5" Type="http://schemas.openxmlformats.org/officeDocument/2006/relationships/image" Target="../media/image14.jpeg"/><Relationship Id="rId4" Type="http://schemas.openxmlformats.org/officeDocument/2006/relationships/image" Target="../media/image13.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6.xml"/><Relationship Id="rId1" Type="http://schemas.openxmlformats.org/officeDocument/2006/relationships/slideLayout" Target="../slideLayouts/slideLayout18.xml"/><Relationship Id="rId5" Type="http://schemas.openxmlformats.org/officeDocument/2006/relationships/image" Target="../media/image18.emf"/><Relationship Id="rId4" Type="http://schemas.openxmlformats.org/officeDocument/2006/relationships/image" Target="../media/image17.em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9.png"/><Relationship Id="rId7" Type="http://schemas.openxmlformats.org/officeDocument/2006/relationships/diagramColors" Target="../diagrams/colors1.xml"/><Relationship Id="rId2" Type="http://schemas.openxmlformats.org/officeDocument/2006/relationships/notesSlide" Target="../notesSlides/notesSlide23.xml"/><Relationship Id="rId1" Type="http://schemas.openxmlformats.org/officeDocument/2006/relationships/slideLayout" Target="../slideLayouts/slideLayout1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3"/>
          <p:cNvSpPr>
            <a:spLocks noGrp="1"/>
          </p:cNvSpPr>
          <p:nvPr>
            <p:ph type="ctrTitle" idx="4294967295"/>
          </p:nvPr>
        </p:nvSpPr>
        <p:spPr>
          <a:xfrm>
            <a:off x="467544" y="2276872"/>
            <a:ext cx="7843838" cy="1576387"/>
          </a:xfrm>
        </p:spPr>
        <p:txBody>
          <a:bodyPr anchor="b"/>
          <a:lstStyle/>
          <a:p>
            <a:pPr eaLnBrk="1" hangingPunct="1">
              <a:lnSpc>
                <a:spcPct val="90000"/>
              </a:lnSpc>
            </a:pPr>
            <a:r>
              <a:rPr lang="zh-CN" altLang="en-US" sz="4800" b="1" dirty="0" smtClean="0">
                <a:solidFill>
                  <a:schemeClr val="tx1"/>
                </a:solidFill>
                <a:latin typeface="微软雅黑" panose="020B0503020204020204" pitchFamily="34" charset="-122"/>
                <a:ea typeface="微软雅黑" panose="020B0503020204020204" pitchFamily="34" charset="-122"/>
              </a:rPr>
              <a:t>第七章 软件静态测试</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a:lstStyle/>
          <a:p>
            <a:pPr eaLnBrk="1" hangingPunct="1"/>
            <a:r>
              <a:rPr lang="en-US" altLang="zh-CN" sz="2800" b="1" dirty="0" smtClean="0">
                <a:solidFill>
                  <a:schemeClr val="tx1"/>
                </a:solidFill>
                <a:latin typeface="微软雅黑" panose="020B0503020204020204" pitchFamily="34" charset="-122"/>
                <a:ea typeface="微软雅黑" panose="020B0503020204020204" pitchFamily="34" charset="-122"/>
              </a:rPr>
              <a:t>7.1.1 </a:t>
            </a:r>
            <a:r>
              <a:rPr lang="zh-CN" altLang="en-US" sz="2800" b="1" dirty="0" smtClean="0">
                <a:solidFill>
                  <a:schemeClr val="tx1"/>
                </a:solidFill>
                <a:latin typeface="微软雅黑" panose="020B0503020204020204" pitchFamily="34" charset="-122"/>
                <a:ea typeface="微软雅黑" panose="020B0503020204020204" pitchFamily="34" charset="-122"/>
              </a:rPr>
              <a:t>同行评审</a:t>
            </a:r>
          </a:p>
        </p:txBody>
      </p:sp>
      <p:sp>
        <p:nvSpPr>
          <p:cNvPr id="14339" name="Rectangle 3"/>
          <p:cNvSpPr>
            <a:spLocks noChangeArrowheads="1"/>
          </p:cNvSpPr>
          <p:nvPr/>
        </p:nvSpPr>
        <p:spPr bwMode="auto">
          <a:xfrm>
            <a:off x="0" y="908720"/>
            <a:ext cx="8424862"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indent="360000" algn="l" eaLnBrk="1" hangingPunct="1">
              <a:lnSpc>
                <a:spcPct val="150000"/>
              </a:lnSpc>
              <a:spcBef>
                <a:spcPts val="800"/>
              </a:spcBef>
            </a:pPr>
            <a:r>
              <a:rPr lang="zh-CN" altLang="en-US" sz="2000" b="1" dirty="0">
                <a:latin typeface="微软雅黑" panose="020B0503020204020204" pitchFamily="34" charset="-122"/>
                <a:ea typeface="微软雅黑" panose="020B0503020204020204" pitchFamily="34" charset="-122"/>
              </a:rPr>
              <a:t>是由开发软件产品作者以外的其他人检查工作产品，以发现缺陷并寻找改进的机会</a:t>
            </a:r>
          </a:p>
          <a:p>
            <a:pPr lvl="1" indent="360000" algn="l" eaLnBrk="1" hangingPunct="1">
              <a:lnSpc>
                <a:spcPct val="15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评审方法是评审参与者通常采用一行一行仔细阅读被评审对象的形式发现被测对象中的缺陷</a:t>
            </a:r>
          </a:p>
          <a:p>
            <a:pPr lvl="1" indent="360000" algn="l" eaLnBrk="1" hangingPunct="1">
              <a:lnSpc>
                <a:spcPct val="15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评审的时间点一般设在工作产品到达了一个完成的里程碑并即将进入下一个开发阶段时</a:t>
            </a:r>
          </a:p>
        </p:txBody>
      </p:sp>
      <p:pic>
        <p:nvPicPr>
          <p:cNvPr id="143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933056"/>
            <a:ext cx="8028384" cy="1771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p:txBody>
          <a:bodyPr/>
          <a:lstStyle/>
          <a:p>
            <a:pPr eaLnBrk="1" hangingPunct="1"/>
            <a:r>
              <a:rPr lang="en-US" altLang="zh-CN" sz="2800" b="1" dirty="0" smtClean="0">
                <a:solidFill>
                  <a:schemeClr val="tx1"/>
                </a:solidFill>
                <a:latin typeface="微软雅黑" panose="020B0503020204020204" pitchFamily="34" charset="-122"/>
                <a:ea typeface="微软雅黑" panose="020B0503020204020204" pitchFamily="34" charset="-122"/>
              </a:rPr>
              <a:t>7.1.1 </a:t>
            </a:r>
            <a:r>
              <a:rPr lang="zh-CN" altLang="en-US" sz="2800" b="1" dirty="0" smtClean="0">
                <a:solidFill>
                  <a:schemeClr val="tx1"/>
                </a:solidFill>
                <a:latin typeface="微软雅黑" panose="020B0503020204020204" pitchFamily="34" charset="-122"/>
                <a:ea typeface="微软雅黑" panose="020B0503020204020204" pitchFamily="34" charset="-122"/>
              </a:rPr>
              <a:t>同行评审（续）</a:t>
            </a:r>
          </a:p>
        </p:txBody>
      </p:sp>
      <p:pic>
        <p:nvPicPr>
          <p:cNvPr id="15364"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2725" y="1628800"/>
            <a:ext cx="6555042" cy="422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pPr eaLnBrk="1" hangingPunct="1"/>
            <a:r>
              <a:rPr lang="en-US" altLang="zh-CN" sz="2800" b="1" dirty="0" smtClean="0">
                <a:solidFill>
                  <a:schemeClr val="tx1"/>
                </a:solidFill>
                <a:latin typeface="微软雅黑" panose="020B0503020204020204" pitchFamily="34" charset="-122"/>
                <a:ea typeface="微软雅黑" panose="020B0503020204020204" pitchFamily="34" charset="-122"/>
              </a:rPr>
              <a:t>7.1.1 </a:t>
            </a:r>
            <a:r>
              <a:rPr lang="zh-CN" altLang="en-US" sz="2800" b="1" dirty="0" smtClean="0">
                <a:solidFill>
                  <a:schemeClr val="tx1"/>
                </a:solidFill>
                <a:latin typeface="微软雅黑" panose="020B0503020204020204" pitchFamily="34" charset="-122"/>
                <a:ea typeface="微软雅黑" panose="020B0503020204020204" pitchFamily="34" charset="-122"/>
              </a:rPr>
              <a:t>同行评审</a:t>
            </a:r>
          </a:p>
        </p:txBody>
      </p:sp>
      <p:graphicFrame>
        <p:nvGraphicFramePr>
          <p:cNvPr id="20483" name="Group 3"/>
          <p:cNvGraphicFramePr>
            <a:graphicFrameLocks noGrp="1"/>
          </p:cNvGraphicFramePr>
          <p:nvPr>
            <p:ph idx="1"/>
            <p:extLst>
              <p:ext uri="{D42A27DB-BD31-4B8C-83A1-F6EECF244321}">
                <p14:modId xmlns:p14="http://schemas.microsoft.com/office/powerpoint/2010/main" val="483980797"/>
              </p:ext>
            </p:extLst>
          </p:nvPr>
        </p:nvGraphicFramePr>
        <p:xfrm>
          <a:off x="457200" y="1219200"/>
          <a:ext cx="8229599" cy="4935632"/>
        </p:xfrm>
        <a:graphic>
          <a:graphicData uri="http://schemas.openxmlformats.org/drawingml/2006/table">
            <a:tbl>
              <a:tblPr/>
              <a:tblGrid>
                <a:gridCol w="1716604"/>
                <a:gridCol w="1503605"/>
                <a:gridCol w="1860180"/>
                <a:gridCol w="1574605"/>
                <a:gridCol w="1574605"/>
              </a:tblGrid>
              <a:tr h="719092">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dirty="0" smtClean="0">
                          <a:ln>
                            <a:noFill/>
                          </a:ln>
                          <a:solidFill>
                            <a:schemeClr val="tx1"/>
                          </a:solidFill>
                          <a:effectLst/>
                          <a:latin typeface="微软雅黑" pitchFamily="34" charset="-122"/>
                          <a:ea typeface="微软雅黑" pitchFamily="34" charset="-122"/>
                        </a:rPr>
                        <a:t>审查</a:t>
                      </a:r>
                      <a:endParaRPr kumimoji="0" lang="en-US" sz="2000" b="1" i="0" u="none" strike="noStrike" cap="none" normalizeH="0" baseline="0" dirty="0" smtClean="0">
                        <a:ln>
                          <a:noFill/>
                        </a:ln>
                        <a:solidFill>
                          <a:schemeClr val="tx1"/>
                        </a:solidFill>
                        <a:effectLst/>
                        <a:latin typeface="微软雅黑" pitchFamily="34" charset="-122"/>
                        <a:ea typeface="微软雅黑" pitchFamily="34" charset="-122"/>
                      </a:endParaRPr>
                    </a:p>
                  </a:txBody>
                  <a:tcPr marL="90879" marR="90879" marT="45717" marB="457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BACC6"/>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smtClean="0">
                          <a:ln>
                            <a:noFill/>
                          </a:ln>
                          <a:solidFill>
                            <a:schemeClr val="tx1"/>
                          </a:solidFill>
                          <a:effectLst/>
                          <a:latin typeface="微软雅黑" pitchFamily="34" charset="-122"/>
                          <a:ea typeface="微软雅黑" pitchFamily="34" charset="-122"/>
                        </a:rPr>
                        <a:t>小组评审</a:t>
                      </a:r>
                    </a:p>
                  </a:txBody>
                  <a:tcPr marL="90879" marR="90879" marT="45717" marB="457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BACC6"/>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smtClean="0">
                          <a:ln>
                            <a:noFill/>
                          </a:ln>
                          <a:solidFill>
                            <a:schemeClr val="tx1"/>
                          </a:solidFill>
                          <a:effectLst/>
                          <a:latin typeface="微软雅黑" pitchFamily="34" charset="-122"/>
                          <a:ea typeface="微软雅黑" pitchFamily="34" charset="-122"/>
                        </a:rPr>
                        <a:t>走查</a:t>
                      </a:r>
                    </a:p>
                  </a:txBody>
                  <a:tcPr marL="90879" marR="90879" marT="45717" marB="457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BACC6"/>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dirty="0" smtClean="0">
                          <a:ln>
                            <a:noFill/>
                          </a:ln>
                          <a:solidFill>
                            <a:schemeClr val="tx1"/>
                          </a:solidFill>
                          <a:effectLst/>
                          <a:latin typeface="微软雅黑" pitchFamily="34" charset="-122"/>
                          <a:ea typeface="微软雅黑" pitchFamily="34" charset="-122"/>
                        </a:rPr>
                        <a:t>同级桌查</a:t>
                      </a:r>
                    </a:p>
                  </a:txBody>
                  <a:tcPr marL="90879" marR="90879" marT="45717" marB="457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BACC6"/>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smtClean="0">
                          <a:ln>
                            <a:noFill/>
                          </a:ln>
                          <a:solidFill>
                            <a:schemeClr val="tx1"/>
                          </a:solidFill>
                          <a:effectLst/>
                          <a:latin typeface="微软雅黑" pitchFamily="34" charset="-122"/>
                          <a:ea typeface="微软雅黑" pitchFamily="34" charset="-122"/>
                        </a:rPr>
                        <a:t>临时评审</a:t>
                      </a:r>
                    </a:p>
                  </a:txBody>
                  <a:tcPr marL="90879" marR="90879" marT="45717" marB="457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BACC6"/>
                    </a:solidFill>
                  </a:tcPr>
                </a:tc>
              </a:tr>
              <a:tr h="1554380">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非作者等专家在内的针对特定对象进行检查以发现缺陷的过程，最正式</a:t>
                      </a:r>
                    </a:p>
                  </a:txBody>
                  <a:tcPr marL="90879" marR="90879" marT="45717" marB="457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一种“轻型审查”</a:t>
                      </a:r>
                      <a:r>
                        <a:rPr kumimoji="0" lang="en-US" sz="1600" b="0" i="0" u="none" strike="noStrike" cap="none" normalizeH="0" baseline="0" dirty="0" smtClean="0">
                          <a:ln>
                            <a:noFill/>
                          </a:ln>
                          <a:solidFill>
                            <a:schemeClr val="tx1"/>
                          </a:solidFill>
                          <a:effectLst/>
                          <a:latin typeface="微软雅黑" pitchFamily="34" charset="-122"/>
                          <a:ea typeface="微软雅黑" pitchFamily="34" charset="-122"/>
                        </a:rPr>
                        <a:t>,</a:t>
                      </a: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可采用审查的指导方针和流程</a:t>
                      </a:r>
                    </a:p>
                  </a:txBody>
                  <a:tcPr marL="90879" marR="90879" marT="45717" marB="457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是产品的作者向一组同事说明该产品，希望获得他们的意见以满足自己的需要</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endParaRPr>
                    </a:p>
                  </a:txBody>
                  <a:tcPr marL="90879" marR="90879" marT="45717" marB="457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指除作者以外只有一位评审专家对工作产品进行检查</a:t>
                      </a:r>
                    </a:p>
                  </a:txBody>
                  <a:tcPr marL="90879" marR="90879" marT="45717" marB="457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请团队内其他同事帮忙，在短时间内解决一些问题，最不正式</a:t>
                      </a:r>
                    </a:p>
                  </a:txBody>
                  <a:tcPr marL="90879" marR="90879" marT="45717" marB="457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r>
              <a:tr h="904817">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审查流程</a:t>
                      </a:r>
                    </a:p>
                  </a:txBody>
                  <a:tcPr marL="90879" marR="90879" marT="45717" marB="457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没有审查那么正式和严格</a:t>
                      </a:r>
                    </a:p>
                  </a:txBody>
                  <a:tcPr marL="90879" marR="90879" marT="45717" marB="457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没有标准的流程可循</a:t>
                      </a:r>
                    </a:p>
                  </a:txBody>
                  <a:tcPr marL="90879" marR="90879" marT="45717" marB="457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无标准流程</a:t>
                      </a:r>
                    </a:p>
                  </a:txBody>
                  <a:tcPr marL="90879" marR="90879" marT="45717" marB="457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无标准流程</a:t>
                      </a:r>
                    </a:p>
                  </a:txBody>
                  <a:tcPr marL="90879" marR="90879" marT="45717" marB="457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r>
              <a:tr h="925453">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每个阶段需要确定的内容</a:t>
                      </a:r>
                    </a:p>
                  </a:txBody>
                  <a:tcPr marL="90879" marR="90879" marT="45717" marB="457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会议期间读者的角色由评审组长代替</a:t>
                      </a:r>
                    </a:p>
                  </a:txBody>
                  <a:tcPr marL="90879" marR="90879" marT="45717" marB="457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过程由作者主持</a:t>
                      </a:r>
                    </a:p>
                  </a:txBody>
                  <a:tcPr marL="90879" marR="90879" marT="45717" marB="457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只有一位评审专家</a:t>
                      </a:r>
                    </a:p>
                  </a:txBody>
                  <a:tcPr marL="90879" marR="90879" marT="45717" marB="457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团队同时帮忙</a:t>
                      </a:r>
                    </a:p>
                  </a:txBody>
                  <a:tcPr marL="90879" marR="90879" marT="45717" marB="457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r>
              <a:tr h="831796">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审查原则</a:t>
                      </a:r>
                    </a:p>
                  </a:txBody>
                  <a:tcPr marL="90879" marR="90879" marT="45717" marB="457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发现问题的数量是审查的</a:t>
                      </a:r>
                      <a:r>
                        <a:rPr kumimoji="0" lang="en-US" sz="1600" b="0" i="0" u="none" strike="noStrike" cap="none" normalizeH="0" baseline="0" smtClean="0">
                          <a:ln>
                            <a:noFill/>
                          </a:ln>
                          <a:solidFill>
                            <a:schemeClr val="tx1"/>
                          </a:solidFill>
                          <a:effectLst/>
                          <a:latin typeface="微软雅黑" pitchFamily="34" charset="-122"/>
                          <a:ea typeface="微软雅黑" pitchFamily="34" charset="-122"/>
                        </a:rPr>
                        <a:t>2/3</a:t>
                      </a:r>
                    </a:p>
                  </a:txBody>
                  <a:tcPr marL="90879" marR="90879" marT="45717" marB="457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比审查发现的缺陷数量要少一半</a:t>
                      </a:r>
                    </a:p>
                  </a:txBody>
                  <a:tcPr marL="90879" marR="90879" marT="45717" marB="457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发现问题较少</a:t>
                      </a:r>
                    </a:p>
                  </a:txBody>
                  <a:tcPr marL="90879" marR="90879" marT="45717" marB="457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发现问题较少</a:t>
                      </a:r>
                    </a:p>
                  </a:txBody>
                  <a:tcPr marL="90879" marR="90879" marT="45717" marB="457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p:cNvSpPr>
          <p:nvPr>
            <p:ph type="title"/>
          </p:nvPr>
        </p:nvSpPr>
        <p:spPr/>
        <p:txBody>
          <a:bodyPr/>
          <a:lstStyle/>
          <a:p>
            <a:pPr eaLnBrk="1" hangingPunct="1"/>
            <a:r>
              <a:rPr lang="en-US" altLang="zh-CN" sz="2800" b="1" dirty="0" smtClean="0">
                <a:solidFill>
                  <a:schemeClr val="tx1"/>
                </a:solidFill>
                <a:latin typeface="微软雅黑" panose="020B0503020204020204" pitchFamily="34" charset="-122"/>
                <a:ea typeface="微软雅黑" panose="020B0503020204020204" pitchFamily="34" charset="-122"/>
              </a:rPr>
              <a:t>7.1.1 </a:t>
            </a:r>
            <a:r>
              <a:rPr lang="zh-CN" altLang="en-US" sz="2800" b="1" dirty="0" smtClean="0">
                <a:solidFill>
                  <a:schemeClr val="tx1"/>
                </a:solidFill>
                <a:latin typeface="微软雅黑" panose="020B0503020204020204" pitchFamily="34" charset="-122"/>
                <a:ea typeface="微软雅黑" panose="020B0503020204020204" pitchFamily="34" charset="-122"/>
              </a:rPr>
              <a:t>同行评审</a:t>
            </a:r>
          </a:p>
        </p:txBody>
      </p:sp>
      <p:sp>
        <p:nvSpPr>
          <p:cNvPr id="16387" name="Rectangle 5"/>
          <p:cNvSpPr>
            <a:spLocks noGrp="1"/>
          </p:cNvSpPr>
          <p:nvPr>
            <p:ph idx="1"/>
          </p:nvPr>
        </p:nvSpPr>
        <p:spPr>
          <a:xfrm>
            <a:off x="457200" y="1219200"/>
            <a:ext cx="4309591" cy="4427538"/>
          </a:xfrm>
        </p:spPr>
        <p:txBody>
          <a:bodyPr/>
          <a:lstStyle/>
          <a:p>
            <a:pPr eaLnBrk="1" hangingPunct="1">
              <a:lnSpc>
                <a:spcPct val="150000"/>
              </a:lnSpc>
              <a:buFont typeface="Arial" panose="020B0604020202020204" pitchFamily="34" charset="0"/>
              <a:buNone/>
            </a:pPr>
            <a:r>
              <a:rPr lang="zh-CN" altLang="en-US" sz="2000" dirty="0" smtClean="0">
                <a:solidFill>
                  <a:schemeClr val="bg2"/>
                </a:solidFill>
                <a:latin typeface="微软雅黑" panose="020B0503020204020204" pitchFamily="34" charset="-122"/>
                <a:ea typeface="微软雅黑" panose="020B0503020204020204" pitchFamily="34" charset="-122"/>
              </a:rPr>
              <a:t>    </a:t>
            </a:r>
            <a:r>
              <a:rPr lang="zh-CN" altLang="en-US" sz="2000" b="0" dirty="0" smtClean="0">
                <a:latin typeface="微软雅黑" panose="020B0503020204020204" pitchFamily="34" charset="-122"/>
                <a:ea typeface="微软雅黑" panose="020B0503020204020204" pitchFamily="34" charset="-122"/>
              </a:rPr>
              <a:t>同行评审一般包括审查、小组评审、走查、桌面评审、临时评审五种类型。</a:t>
            </a:r>
          </a:p>
          <a:p>
            <a:pPr eaLnBrk="1" hangingPunct="1">
              <a:lnSpc>
                <a:spcPct val="150000"/>
              </a:lnSpc>
              <a:buFont typeface="Arial" panose="020B0604020202020204" pitchFamily="34" charset="0"/>
              <a:buNone/>
            </a:pPr>
            <a:r>
              <a:rPr lang="zh-CN" altLang="en-US" sz="2000" dirty="0" smtClean="0">
                <a:latin typeface="微软雅黑" panose="020B0503020204020204" pitchFamily="34" charset="-122"/>
                <a:ea typeface="微软雅黑" panose="020B0503020204020204" pitchFamily="34" charset="-122"/>
              </a:rPr>
              <a:t>    同行评审越正式，发现的缺陷越多，但评审越正式，花费成本越高</a:t>
            </a:r>
            <a:endParaRPr lang="zh-CN" altLang="en-US" sz="2000" dirty="0" smtClean="0">
              <a:solidFill>
                <a:srgbClr val="C00000"/>
              </a:solidFill>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buNone/>
            </a:pPr>
            <a:r>
              <a:rPr lang="zh-CN" altLang="en-US" sz="2000" b="0" dirty="0" smtClean="0">
                <a:latin typeface="微软雅黑" panose="020B0503020204020204" pitchFamily="34" charset="-122"/>
                <a:ea typeface="微软雅黑" panose="020B0503020204020204" pitchFamily="34" charset="-122"/>
              </a:rPr>
              <a:t>    这些同行评审类型的区别在于正式程度，可以从图示中看到</a:t>
            </a:r>
            <a:r>
              <a:rPr lang="zh-CN" altLang="en-US" sz="2000" dirty="0" smtClean="0">
                <a:solidFill>
                  <a:schemeClr val="bg2"/>
                </a:solidFill>
                <a:latin typeface="微软雅黑" panose="020B0503020204020204" pitchFamily="34" charset="-122"/>
                <a:ea typeface="微软雅黑" panose="020B0503020204020204" pitchFamily="34" charset="-122"/>
              </a:rPr>
              <a:t>。</a:t>
            </a:r>
          </a:p>
          <a:p>
            <a:pPr eaLnBrk="1" hangingPunct="1">
              <a:lnSpc>
                <a:spcPct val="150000"/>
              </a:lnSpc>
              <a:buFont typeface="Arial" panose="020B0604020202020204" pitchFamily="34" charset="0"/>
              <a:buNone/>
            </a:pPr>
            <a:r>
              <a:rPr lang="zh-CN" altLang="en-US" sz="2000" dirty="0" smtClean="0">
                <a:latin typeface="微软雅黑" panose="020B0503020204020204" pitchFamily="34" charset="-122"/>
                <a:ea typeface="微软雅黑" panose="020B0503020204020204" pitchFamily="34" charset="-122"/>
              </a:rPr>
              <a:t>    被评审对象越重要或者风险越高，采用的评审方式就越正式</a:t>
            </a:r>
          </a:p>
        </p:txBody>
      </p:sp>
      <p:grpSp>
        <p:nvGrpSpPr>
          <p:cNvPr id="16388" name="Group 12"/>
          <p:cNvGrpSpPr>
            <a:grpSpLocks/>
          </p:cNvGrpSpPr>
          <p:nvPr/>
        </p:nvGrpSpPr>
        <p:grpSpPr bwMode="auto">
          <a:xfrm>
            <a:off x="5292799" y="1203610"/>
            <a:ext cx="3030512" cy="4405313"/>
            <a:chOff x="0" y="0"/>
            <a:chExt cx="3030512" cy="4405733"/>
          </a:xfrm>
        </p:grpSpPr>
        <p:sp>
          <p:nvSpPr>
            <p:cNvPr id="16390" name="Right Arrow 5"/>
            <p:cNvSpPr>
              <a:spLocks noChangeArrowheads="1"/>
            </p:cNvSpPr>
            <p:nvPr/>
          </p:nvSpPr>
          <p:spPr bwMode="auto">
            <a:xfrm rot="-5400000">
              <a:off x="-682832" y="1673432"/>
              <a:ext cx="4343814" cy="996950"/>
            </a:xfrm>
            <a:prstGeom prst="rightArrow">
              <a:avLst>
                <a:gd name="adj1" fmla="val 50000"/>
                <a:gd name="adj2" fmla="val 50006"/>
              </a:avLst>
            </a:prstGeom>
            <a:gradFill rotWithShape="1">
              <a:gsLst>
                <a:gs pos="0">
                  <a:srgbClr val="D52B03"/>
                </a:gs>
                <a:gs pos="50000">
                  <a:srgbClr val="D52B03"/>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lnSpc>
                  <a:spcPct val="95000"/>
                </a:lnSpc>
                <a:buClr>
                  <a:schemeClr val="tx1"/>
                </a:buClr>
                <a:buSzPct val="90000"/>
                <a:buFont typeface="Arial" panose="020B0604020202020204" pitchFamily="34" charset="0"/>
                <a:buChar char="•"/>
              </a:pPr>
              <a:endParaRPr lang="zh-CN" altLang="en-US" sz="2800" dirty="0">
                <a:latin typeface="微软雅黑" panose="020B0503020204020204" pitchFamily="34" charset="-122"/>
                <a:ea typeface="MS PGothic" panose="020B0600070205080204" pitchFamily="34" charset="-128"/>
              </a:endParaRPr>
            </a:p>
          </p:txBody>
        </p:sp>
        <p:sp>
          <p:nvSpPr>
            <p:cNvPr id="16391" name="TextBox 6"/>
            <p:cNvSpPr txBox="1">
              <a:spLocks noChangeArrowheads="1"/>
            </p:cNvSpPr>
            <p:nvPr/>
          </p:nvSpPr>
          <p:spPr bwMode="auto">
            <a:xfrm>
              <a:off x="1931962" y="3403130"/>
              <a:ext cx="1098550" cy="366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dirty="0">
                  <a:latin typeface="微软雅黑" panose="020B0503020204020204" pitchFamily="34" charset="-122"/>
                  <a:ea typeface="微软雅黑" panose="020B0503020204020204" pitchFamily="34" charset="-122"/>
                </a:rPr>
                <a:t>临时评审</a:t>
              </a:r>
            </a:p>
          </p:txBody>
        </p:sp>
        <p:sp>
          <p:nvSpPr>
            <p:cNvPr id="16392" name="TextBox 7"/>
            <p:cNvSpPr txBox="1">
              <a:spLocks noChangeArrowheads="1"/>
            </p:cNvSpPr>
            <p:nvPr/>
          </p:nvSpPr>
          <p:spPr bwMode="auto">
            <a:xfrm>
              <a:off x="1922463" y="2870474"/>
              <a:ext cx="1098550" cy="366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dirty="0">
                  <a:latin typeface="微软雅黑" panose="020B0503020204020204" pitchFamily="34" charset="-122"/>
                  <a:ea typeface="微软雅黑" panose="020B0503020204020204" pitchFamily="34" charset="-122"/>
                </a:rPr>
                <a:t>桌面评审</a:t>
              </a:r>
            </a:p>
          </p:txBody>
        </p:sp>
        <p:sp>
          <p:nvSpPr>
            <p:cNvPr id="16393" name="TextBox 8"/>
            <p:cNvSpPr txBox="1">
              <a:spLocks noChangeArrowheads="1"/>
            </p:cNvSpPr>
            <p:nvPr/>
          </p:nvSpPr>
          <p:spPr bwMode="auto">
            <a:xfrm>
              <a:off x="1857375" y="1854377"/>
              <a:ext cx="1098550" cy="366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a:latin typeface="微软雅黑" panose="020B0503020204020204" pitchFamily="34" charset="-122"/>
                  <a:ea typeface="微软雅黑" panose="020B0503020204020204" pitchFamily="34" charset="-122"/>
                </a:rPr>
                <a:t>小组审查</a:t>
              </a:r>
            </a:p>
          </p:txBody>
        </p:sp>
        <p:sp>
          <p:nvSpPr>
            <p:cNvPr id="16394" name="TextBox 9"/>
            <p:cNvSpPr txBox="1">
              <a:spLocks noChangeArrowheads="1"/>
            </p:cNvSpPr>
            <p:nvPr/>
          </p:nvSpPr>
          <p:spPr bwMode="auto">
            <a:xfrm>
              <a:off x="1872208" y="1360815"/>
              <a:ext cx="641350" cy="366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dirty="0">
                  <a:latin typeface="微软雅黑" panose="020B0503020204020204" pitchFamily="34" charset="-122"/>
                  <a:ea typeface="微软雅黑" panose="020B0503020204020204" pitchFamily="34" charset="-122"/>
                </a:rPr>
                <a:t>审查</a:t>
              </a:r>
            </a:p>
          </p:txBody>
        </p:sp>
        <p:sp>
          <p:nvSpPr>
            <p:cNvPr id="16395" name="TextBox 10"/>
            <p:cNvSpPr txBox="1">
              <a:spLocks noChangeArrowheads="1"/>
            </p:cNvSpPr>
            <p:nvPr/>
          </p:nvSpPr>
          <p:spPr bwMode="auto">
            <a:xfrm>
              <a:off x="0" y="0"/>
              <a:ext cx="1327150" cy="366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a:latin typeface="微软雅黑" panose="020B0503020204020204" pitchFamily="34" charset="-122"/>
                  <a:ea typeface="微软雅黑" panose="020B0503020204020204" pitchFamily="34" charset="-122"/>
                </a:rPr>
                <a:t>正式程度高</a:t>
              </a:r>
            </a:p>
          </p:txBody>
        </p:sp>
        <p:sp>
          <p:nvSpPr>
            <p:cNvPr id="16396" name="TextBox 11"/>
            <p:cNvSpPr txBox="1">
              <a:spLocks noChangeArrowheads="1"/>
            </p:cNvSpPr>
            <p:nvPr/>
          </p:nvSpPr>
          <p:spPr bwMode="auto">
            <a:xfrm>
              <a:off x="0" y="4038985"/>
              <a:ext cx="1327150" cy="366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a:latin typeface="微软雅黑" panose="020B0503020204020204" pitchFamily="34" charset="-122"/>
                  <a:ea typeface="微软雅黑" panose="020B0503020204020204" pitchFamily="34" charset="-122"/>
                </a:rPr>
                <a:t>正式程度低</a:t>
              </a:r>
            </a:p>
          </p:txBody>
        </p:sp>
      </p:grpSp>
      <p:sp>
        <p:nvSpPr>
          <p:cNvPr id="16389" name="Text Box 23"/>
          <p:cNvSpPr txBox="1">
            <a:spLocks noChangeArrowheads="1"/>
          </p:cNvSpPr>
          <p:nvPr/>
        </p:nvSpPr>
        <p:spPr bwMode="auto">
          <a:xfrm>
            <a:off x="7092280" y="3516595"/>
            <a:ext cx="8651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dirty="0">
                <a:latin typeface="微软雅黑" panose="020B0503020204020204" pitchFamily="34" charset="-122"/>
                <a:ea typeface="微软雅黑" panose="020B0503020204020204" pitchFamily="34" charset="-122"/>
              </a:rPr>
              <a:t>走查</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1"/>
          <p:cNvSpPr>
            <a:spLocks noGrp="1"/>
          </p:cNvSpPr>
          <p:nvPr>
            <p:ph type="title"/>
          </p:nvPr>
        </p:nvSpPr>
        <p:spPr/>
        <p:txBody>
          <a:bodyPr/>
          <a:lstStyle/>
          <a:p>
            <a:pPr eaLnBrk="1" hangingPunct="1"/>
            <a:r>
              <a:rPr lang="en-US" altLang="zh-CN" sz="2800" b="1" dirty="0" smtClean="0">
                <a:solidFill>
                  <a:schemeClr val="tx1"/>
                </a:solidFill>
                <a:latin typeface="微软雅黑" panose="020B0503020204020204" pitchFamily="34" charset="-122"/>
                <a:ea typeface="微软雅黑" panose="020B0503020204020204" pitchFamily="34" charset="-122"/>
              </a:rPr>
              <a:t>7.1.1 </a:t>
            </a:r>
            <a:r>
              <a:rPr lang="zh-CN" altLang="en-US" sz="2800" b="1" dirty="0" smtClean="0">
                <a:solidFill>
                  <a:schemeClr val="tx1"/>
                </a:solidFill>
                <a:latin typeface="微软雅黑" panose="020B0503020204020204" pitchFamily="34" charset="-122"/>
                <a:ea typeface="微软雅黑" panose="020B0503020204020204" pitchFamily="34" charset="-122"/>
              </a:rPr>
              <a:t>同行评审</a:t>
            </a:r>
          </a:p>
        </p:txBody>
      </p:sp>
      <p:graphicFrame>
        <p:nvGraphicFramePr>
          <p:cNvPr id="22531" name="Group 3"/>
          <p:cNvGraphicFramePr>
            <a:graphicFrameLocks noGrp="1"/>
          </p:cNvGraphicFramePr>
          <p:nvPr>
            <p:ph idx="1"/>
            <p:extLst>
              <p:ext uri="{D42A27DB-BD31-4B8C-83A1-F6EECF244321}">
                <p14:modId xmlns:p14="http://schemas.microsoft.com/office/powerpoint/2010/main" val="3114224215"/>
              </p:ext>
            </p:extLst>
          </p:nvPr>
        </p:nvGraphicFramePr>
        <p:xfrm>
          <a:off x="476130" y="980728"/>
          <a:ext cx="8640960" cy="5095935"/>
        </p:xfrm>
        <a:graphic>
          <a:graphicData uri="http://schemas.openxmlformats.org/drawingml/2006/table">
            <a:tbl>
              <a:tblPr/>
              <a:tblGrid>
                <a:gridCol w="6782818"/>
                <a:gridCol w="1858142"/>
              </a:tblGrid>
              <a:tr h="434227">
                <a:tc>
                  <a:txBody>
                    <a:bodyPr/>
                    <a:lstStyle/>
                    <a:p>
                      <a:pPr marL="171450" marR="0" lvl="0" indent="-171450" algn="ctr" defTabSz="914400" rtl="0" eaLnBrk="1" fontAlgn="base" latinLnBrk="0" hangingPunct="1">
                        <a:lnSpc>
                          <a:spcPct val="95000"/>
                        </a:lnSpc>
                        <a:spcBef>
                          <a:spcPct val="35000"/>
                        </a:spcBef>
                        <a:spcAft>
                          <a:spcPct val="0"/>
                        </a:spcAft>
                        <a:buClr>
                          <a:schemeClr val="tx1"/>
                        </a:buClr>
                        <a:buSzPct val="90000"/>
                        <a:buFont typeface="Arial" pitchFamily="34"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场景描述</a:t>
                      </a:r>
                      <a:endParaRPr kumimoji="0" lang="en-US" sz="20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83279" marR="83279"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tx2"/>
                    </a:solidFill>
                  </a:tcPr>
                </a:tc>
                <a:tc>
                  <a:txBody>
                    <a:bodyPr/>
                    <a:lstStyle/>
                    <a:p>
                      <a:pPr marL="171450" marR="0" lvl="0" indent="-171450" algn="ctr" defTabSz="914400" rtl="0" eaLnBrk="1" fontAlgn="base" latinLnBrk="0" hangingPunct="1">
                        <a:lnSpc>
                          <a:spcPct val="80000"/>
                        </a:lnSpc>
                        <a:spcBef>
                          <a:spcPct val="0"/>
                        </a:spcBef>
                        <a:spcAft>
                          <a:spcPct val="0"/>
                        </a:spcAft>
                        <a:buClrTx/>
                        <a:buSzPct val="90000"/>
                        <a:buFont typeface="Arial" pitchFamily="34" charset="0"/>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评审类型</a:t>
                      </a:r>
                      <a:endParaRPr kumimoji="0" lang="en-US" sz="20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83279" marR="8327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tx2"/>
                    </a:solidFill>
                  </a:tcPr>
                </a:tc>
              </a:tr>
              <a:tr h="513510">
                <a:tc>
                  <a:txBody>
                    <a:bodyPr/>
                    <a:lstStyle/>
                    <a:p>
                      <a:pPr marL="171450" marR="0" lvl="0" indent="-171450" algn="l" defTabSz="914400" rtl="0" eaLnBrk="1" fontAlgn="base" latinLnBrk="0" hangingPunct="1">
                        <a:lnSpc>
                          <a:spcPct val="95000"/>
                        </a:lnSpc>
                        <a:spcBef>
                          <a:spcPct val="35000"/>
                        </a:spcBef>
                        <a:spcAft>
                          <a:spcPct val="0"/>
                        </a:spcAft>
                        <a:buClr>
                          <a:schemeClr val="tx1"/>
                        </a:buClr>
                        <a:buSzPct val="90000"/>
                        <a:buFont typeface="Arial" pitchFamily="34" charset="0"/>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    程序员</a:t>
                      </a:r>
                      <a:r>
                        <a:rPr kumimoji="0" lang="en-US" sz="1800" b="0" i="0" u="none" strike="noStrike" cap="none" normalizeH="0" baseline="0" dirty="0" smtClean="0">
                          <a:ln>
                            <a:noFill/>
                          </a:ln>
                          <a:solidFill>
                            <a:schemeClr val="tx1"/>
                          </a:solidFill>
                          <a:effectLst/>
                          <a:latin typeface="微软雅黑" pitchFamily="34" charset="-122"/>
                          <a:ea typeface="微软雅黑" pitchFamily="34" charset="-122"/>
                        </a:rPr>
                        <a:t>A</a:t>
                      </a: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请项目经理与其一起评审自己的代码</a:t>
                      </a:r>
                      <a:endParaRPr kumimoji="0" lang="zh-CN" altLang="en-US" sz="28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83279" marR="8327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66FFFF"/>
                    </a:solidFill>
                  </a:tcPr>
                </a:tc>
                <a:tc>
                  <a:txBody>
                    <a:bodyPr/>
                    <a:lstStyle/>
                    <a:p>
                      <a:pPr marL="171450" marR="0" lvl="0" indent="-171450" algn="ctr" defTabSz="914400" rtl="0" eaLnBrk="1" fontAlgn="base" latinLnBrk="0" hangingPunct="1">
                        <a:lnSpc>
                          <a:spcPct val="95000"/>
                        </a:lnSpc>
                        <a:spcBef>
                          <a:spcPct val="0"/>
                        </a:spcBef>
                        <a:spcAft>
                          <a:spcPct val="0"/>
                        </a:spcAft>
                        <a:buClrTx/>
                        <a:buSzPct val="90000"/>
                        <a:buFont typeface="Arial" pitchFamily="34" charset="0"/>
                        <a:buNone/>
                        <a:tabLst/>
                      </a:pPr>
                      <a:r>
                        <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rPr>
                        <a:t>同级桌查</a:t>
                      </a:r>
                      <a:endParaRPr kumimoji="0" lang="zh-CN" altLang="en-US" sz="2800" b="0" i="0" u="none" strike="noStrike" cap="none" normalizeH="0" baseline="0" smtClean="0">
                        <a:ln>
                          <a:noFill/>
                        </a:ln>
                        <a:solidFill>
                          <a:schemeClr val="tx1"/>
                        </a:solidFill>
                        <a:effectLst/>
                        <a:latin typeface="微软雅黑" pitchFamily="34" charset="-122"/>
                        <a:ea typeface="微软雅黑" pitchFamily="34" charset="-122"/>
                      </a:endParaRPr>
                    </a:p>
                  </a:txBody>
                  <a:tcPr marL="83279" marR="8327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66FFFF"/>
                    </a:solidFill>
                  </a:tcPr>
                </a:tc>
              </a:tr>
              <a:tr h="513510">
                <a:tc>
                  <a:txBody>
                    <a:bodyPr/>
                    <a:lstStyle/>
                    <a:p>
                      <a:pPr marL="171450" marR="0" lvl="0" indent="-171450" algn="l" defTabSz="914400" rtl="0" eaLnBrk="1" fontAlgn="base" latinLnBrk="0" hangingPunct="1">
                        <a:lnSpc>
                          <a:spcPct val="95000"/>
                        </a:lnSpc>
                        <a:spcBef>
                          <a:spcPct val="35000"/>
                        </a:spcBef>
                        <a:spcAft>
                          <a:spcPct val="0"/>
                        </a:spcAft>
                        <a:buClr>
                          <a:schemeClr val="tx1"/>
                        </a:buClr>
                        <a:buSzPct val="90000"/>
                        <a:buFont typeface="Arial" pitchFamily="34" charset="0"/>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    程序员</a:t>
                      </a:r>
                      <a:r>
                        <a:rPr kumimoji="0" lang="en-US" sz="1800" b="0" i="0" u="none" strike="noStrike" cap="none" normalizeH="0" baseline="0" dirty="0" smtClean="0">
                          <a:ln>
                            <a:noFill/>
                          </a:ln>
                          <a:solidFill>
                            <a:schemeClr val="tx1"/>
                          </a:solidFill>
                          <a:effectLst/>
                          <a:latin typeface="微软雅黑" pitchFamily="34" charset="-122"/>
                          <a:ea typeface="微软雅黑" pitchFamily="34" charset="-122"/>
                        </a:rPr>
                        <a:t>A</a:t>
                      </a: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请程序员</a:t>
                      </a:r>
                      <a:r>
                        <a:rPr kumimoji="0" lang="en-US" sz="1800" b="0" i="0" u="none" strike="noStrike" cap="none" normalizeH="0" baseline="0" dirty="0" smtClean="0">
                          <a:ln>
                            <a:noFill/>
                          </a:ln>
                          <a:solidFill>
                            <a:schemeClr val="tx1"/>
                          </a:solidFill>
                          <a:effectLst/>
                          <a:latin typeface="微软雅黑" pitchFamily="34" charset="-122"/>
                          <a:ea typeface="微软雅黑" pitchFamily="34" charset="-122"/>
                        </a:rPr>
                        <a:t>B</a:t>
                      </a: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帮忙</a:t>
                      </a:r>
                      <a:r>
                        <a:rPr kumimoji="0" lang="en-US" sz="1800" b="0" i="0" u="none" strike="noStrike" cap="none" normalizeH="0" baseline="0" dirty="0" smtClean="0">
                          <a:ln>
                            <a:noFill/>
                          </a:ln>
                          <a:solidFill>
                            <a:schemeClr val="tx1"/>
                          </a:solidFill>
                          <a:effectLst/>
                          <a:latin typeface="微软雅黑" pitchFamily="34" charset="-122"/>
                          <a:ea typeface="微软雅黑" pitchFamily="34" charset="-122"/>
                        </a:rPr>
                        <a:t>Review</a:t>
                      </a: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一下他写的代码</a:t>
                      </a:r>
                      <a:endParaRPr kumimoji="0" lang="en-US" sz="28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83279" marR="8327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171450" marR="0" lvl="0" indent="-171450" algn="ctr" defTabSz="914400" rtl="0" eaLnBrk="1" fontAlgn="base" latinLnBrk="0" hangingPunct="1">
                        <a:lnSpc>
                          <a:spcPct val="95000"/>
                        </a:lnSpc>
                        <a:spcBef>
                          <a:spcPct val="0"/>
                        </a:spcBef>
                        <a:spcAft>
                          <a:spcPct val="0"/>
                        </a:spcAft>
                        <a:buClrTx/>
                        <a:buSzPct val="90000"/>
                        <a:buFont typeface="Arial" pitchFamily="34" charset="0"/>
                        <a:buNone/>
                        <a:tabLst/>
                      </a:pPr>
                      <a:r>
                        <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rPr>
                        <a:t>临时评审</a:t>
                      </a:r>
                      <a:endParaRPr kumimoji="0" lang="zh-CN" altLang="en-US" sz="2800" b="0" i="0" u="none" strike="noStrike" cap="none" normalizeH="0" baseline="0" smtClean="0">
                        <a:ln>
                          <a:noFill/>
                        </a:ln>
                        <a:solidFill>
                          <a:schemeClr val="tx1"/>
                        </a:solidFill>
                        <a:effectLst/>
                        <a:latin typeface="微软雅黑" pitchFamily="34" charset="-122"/>
                        <a:ea typeface="微软雅黑" pitchFamily="34" charset="-122"/>
                      </a:endParaRPr>
                    </a:p>
                  </a:txBody>
                  <a:tcPr marL="83279" marR="8327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r>
              <a:tr h="1897328">
                <a:tc>
                  <a:txBody>
                    <a:bodyPr/>
                    <a:lstStyle/>
                    <a:p>
                      <a:pPr marL="171450" marR="0" lvl="0" indent="-171450" algn="l" defTabSz="914400" rtl="0" eaLnBrk="1" fontAlgn="base" latinLnBrk="0" hangingPunct="1">
                        <a:lnSpc>
                          <a:spcPct val="150000"/>
                        </a:lnSpc>
                        <a:spcBef>
                          <a:spcPct val="35000"/>
                        </a:spcBef>
                        <a:spcAft>
                          <a:spcPct val="0"/>
                        </a:spcAft>
                        <a:buClr>
                          <a:schemeClr val="tx1"/>
                        </a:buClr>
                        <a:buSzPct val="90000"/>
                        <a:buFont typeface="Arial" pitchFamily="34" charset="0"/>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 </a:t>
                      </a: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 系统关键模块设计已经完成，为了降低关键模块设计的风险，设计人员组织了一次会议，并邀请了测试人员、其他开发人员、需求人员参加会议，在会上设计人员演示并详细讲解了该模块的设计，从中他也得到了与会人员广泛的意见和建议</a:t>
                      </a:r>
                      <a:endParaRPr kumimoji="0" lang="en-US" sz="28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83279" marR="8327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hlink">
                        <a:alpha val="50000"/>
                      </a:schemeClr>
                    </a:solidFill>
                  </a:tcPr>
                </a:tc>
                <a:tc>
                  <a:txBody>
                    <a:bodyPr/>
                    <a:lstStyle/>
                    <a:p>
                      <a:pPr marL="171450" marR="0" lvl="0" indent="-171450" algn="ctr" defTabSz="914400" rtl="0" eaLnBrk="1" fontAlgn="base" latinLnBrk="0" hangingPunct="1">
                        <a:lnSpc>
                          <a:spcPct val="95000"/>
                        </a:lnSpc>
                        <a:spcBef>
                          <a:spcPct val="0"/>
                        </a:spcBef>
                        <a:spcAft>
                          <a:spcPct val="0"/>
                        </a:spcAft>
                        <a:buClrTx/>
                        <a:buSzPct val="90000"/>
                        <a:buFont typeface="Arial" pitchFamily="34" charset="0"/>
                        <a:buNone/>
                        <a:tabLst/>
                      </a:pPr>
                      <a:r>
                        <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rPr>
                        <a:t>走查</a:t>
                      </a:r>
                      <a:endParaRPr kumimoji="0" lang="zh-CN" altLang="en-US" sz="2800" b="0" i="0" u="none" strike="noStrike" cap="none" normalizeH="0" baseline="0" smtClean="0">
                        <a:ln>
                          <a:noFill/>
                        </a:ln>
                        <a:solidFill>
                          <a:schemeClr val="tx1"/>
                        </a:solidFill>
                        <a:effectLst/>
                        <a:latin typeface="微软雅黑" pitchFamily="34" charset="-122"/>
                        <a:ea typeface="微软雅黑" pitchFamily="34" charset="-122"/>
                      </a:endParaRPr>
                    </a:p>
                  </a:txBody>
                  <a:tcPr marL="83279" marR="8327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hlink">
                        <a:alpha val="50000"/>
                      </a:schemeClr>
                    </a:solidFill>
                  </a:tcPr>
                </a:tc>
              </a:tr>
              <a:tr h="1534010">
                <a:tc>
                  <a:txBody>
                    <a:bodyPr/>
                    <a:lstStyle/>
                    <a:p>
                      <a:pPr marL="171450" marR="0" lvl="0" indent="-171450" algn="l" defTabSz="914400" rtl="0" eaLnBrk="1" fontAlgn="base" latinLnBrk="0" hangingPunct="1">
                        <a:lnSpc>
                          <a:spcPct val="150000"/>
                        </a:lnSpc>
                        <a:spcBef>
                          <a:spcPct val="35000"/>
                        </a:spcBef>
                        <a:spcAft>
                          <a:spcPct val="0"/>
                        </a:spcAft>
                        <a:buClr>
                          <a:schemeClr val="tx1"/>
                        </a:buClr>
                        <a:buSzPct val="90000"/>
                        <a:buFont typeface="Arial" pitchFamily="34" charset="0"/>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  </a:t>
                      </a: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项目经理计划对软件质量进行审查，他在项目计划中该活动安排了相应的资源和时间，并指定了特定的人员负责此事。接下来，负责人根据事先制定的评审标准，核对了相关资料并通知了相应人员进行会前准备。</a:t>
                      </a:r>
                      <a:endParaRPr kumimoji="0" lang="en-US" sz="28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83279" marR="8327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marR="0" lvl="0" indent="-171450" algn="ctr" defTabSz="914400" rtl="0" eaLnBrk="1" fontAlgn="base" latinLnBrk="0" hangingPunct="1">
                        <a:lnSpc>
                          <a:spcPct val="95000"/>
                        </a:lnSpc>
                        <a:spcBef>
                          <a:spcPct val="0"/>
                        </a:spcBef>
                        <a:spcAft>
                          <a:spcPct val="0"/>
                        </a:spcAft>
                        <a:buClrTx/>
                        <a:buSzPct val="90000"/>
                        <a:buFont typeface="Arial" pitchFamily="34" charset="0"/>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审查</a:t>
                      </a:r>
                      <a:endParaRPr kumimoji="0" lang="zh-CN" altLang="en-US" sz="28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83279" marR="8327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9" name="Rectangle 3"/>
          <p:cNvSpPr>
            <a:spLocks noGrp="1"/>
          </p:cNvSpPr>
          <p:nvPr>
            <p:ph idx="1"/>
          </p:nvPr>
        </p:nvSpPr>
        <p:spPr>
          <a:xfrm>
            <a:off x="323528" y="836712"/>
            <a:ext cx="8229600" cy="1921768"/>
          </a:xfrm>
        </p:spPr>
        <p:txBody>
          <a:bodyPr/>
          <a:lstStyle/>
          <a:p>
            <a:pPr lvl="1" eaLnBrk="1" hangingPunct="1">
              <a:spcBef>
                <a:spcPts val="800"/>
              </a:spcBef>
              <a:buFont typeface="Arial" panose="020B0604020202020204" pitchFamily="34" charset="0"/>
              <a:buNone/>
            </a:pPr>
            <a:endParaRPr lang="zh-CN" altLang="en-US" sz="2000" b="1" dirty="0" smtClean="0">
              <a:solidFill>
                <a:srgbClr val="0070C0"/>
              </a:solidFill>
            </a:endParaRPr>
          </a:p>
          <a:p>
            <a:pPr lvl="1" eaLnBrk="1" hangingPunct="1">
              <a:lnSpc>
                <a:spcPct val="150000"/>
              </a:lnSpc>
              <a:spcBef>
                <a:spcPts val="800"/>
              </a:spcBef>
              <a:buFont typeface="Arial" panose="020B0604020202020204" pitchFamily="34" charset="0"/>
              <a:buNone/>
            </a:pPr>
            <a:r>
              <a:rPr lang="zh-CN" altLang="en-US" sz="2000" b="1" dirty="0" smtClean="0"/>
              <a:t>   </a:t>
            </a:r>
            <a:r>
              <a:rPr lang="zh-CN" altLang="en-US" sz="2000" dirty="0" smtClean="0"/>
              <a:t>经验表明，通过包括代码审查、桌面检查、代码走查、审查和技术评审在内的静态测试能够有效地发现</a:t>
            </a:r>
            <a:r>
              <a:rPr lang="en-US" altLang="zh-CN" sz="2000" dirty="0" smtClean="0"/>
              <a:t>30%-70%</a:t>
            </a:r>
            <a:r>
              <a:rPr lang="zh-CN" altLang="en-US" sz="2000" dirty="0" smtClean="0"/>
              <a:t>的逻辑设计和编码错误，而且这种方法一次能解释一批错误，同时还能对错误进行定位。</a:t>
            </a:r>
          </a:p>
          <a:p>
            <a:pPr eaLnBrk="1" hangingPunct="1"/>
            <a:endParaRPr lang="zh-CN" altLang="en-US" dirty="0" smtClean="0"/>
          </a:p>
        </p:txBody>
      </p:sp>
      <p:sp>
        <p:nvSpPr>
          <p:cNvPr id="19460" name="Text Box 4"/>
          <p:cNvSpPr txBox="1">
            <a:spLocks noChangeArrowheads="1"/>
          </p:cNvSpPr>
          <p:nvPr/>
        </p:nvSpPr>
        <p:spPr bwMode="auto">
          <a:xfrm>
            <a:off x="2061840" y="188640"/>
            <a:ext cx="4752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dirty="0">
                <a:latin typeface="微软雅黑" panose="020B0503020204020204" pitchFamily="34" charset="-122"/>
                <a:ea typeface="微软雅黑" panose="020B0503020204020204" pitchFamily="34" charset="-122"/>
              </a:rPr>
              <a:t>7.1.1 </a:t>
            </a:r>
            <a:r>
              <a:rPr lang="zh-CN" altLang="en-US" sz="2800" b="1" dirty="0">
                <a:latin typeface="微软雅黑" panose="020B0503020204020204" pitchFamily="34" charset="-122"/>
                <a:ea typeface="微软雅黑" panose="020B0503020204020204" pitchFamily="34" charset="-122"/>
              </a:rPr>
              <a:t>同行评审</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2202260" y="43550"/>
            <a:ext cx="6324600" cy="762000"/>
          </a:xfrm>
        </p:spPr>
        <p:txBody>
          <a:bodyPr/>
          <a:lstStyle/>
          <a:p>
            <a:pPr algn="l" eaLnBrk="1" hangingPunct="1"/>
            <a:r>
              <a:rPr lang="en-US" altLang="zh-CN" sz="2800" b="1" dirty="0" smtClean="0">
                <a:solidFill>
                  <a:schemeClr val="tx1"/>
                </a:solidFill>
                <a:latin typeface="微软雅黑" panose="020B0503020204020204" pitchFamily="34" charset="-122"/>
                <a:ea typeface="微软雅黑" panose="020B0503020204020204" pitchFamily="34" charset="-122"/>
              </a:rPr>
              <a:t>7.1.2 </a:t>
            </a:r>
            <a:r>
              <a:rPr lang="zh-CN" altLang="en-US" sz="2800" b="1" dirty="0" smtClean="0">
                <a:solidFill>
                  <a:schemeClr val="tx1"/>
                </a:solidFill>
                <a:latin typeface="微软雅黑" panose="020B0503020204020204" pitchFamily="34" charset="-122"/>
                <a:ea typeface="微软雅黑" panose="020B0503020204020204" pitchFamily="34" charset="-122"/>
              </a:rPr>
              <a:t>需求规格说明书的测试</a:t>
            </a:r>
          </a:p>
        </p:txBody>
      </p:sp>
      <p:grpSp>
        <p:nvGrpSpPr>
          <p:cNvPr id="20483" name="Group 4"/>
          <p:cNvGrpSpPr>
            <a:grpSpLocks/>
          </p:cNvGrpSpPr>
          <p:nvPr/>
        </p:nvGrpSpPr>
        <p:grpSpPr bwMode="auto">
          <a:xfrm>
            <a:off x="1043385" y="1628800"/>
            <a:ext cx="1873250" cy="1800225"/>
            <a:chOff x="0" y="0"/>
            <a:chExt cx="414" cy="402"/>
          </a:xfrm>
        </p:grpSpPr>
        <p:sp>
          <p:nvSpPr>
            <p:cNvPr id="24580" name="AutoShape 7"/>
            <p:cNvSpPr>
              <a:spLocks noChangeArrowheads="1"/>
            </p:cNvSpPr>
            <p:nvPr/>
          </p:nvSpPr>
          <p:spPr bwMode="auto">
            <a:xfrm>
              <a:off x="0" y="0"/>
              <a:ext cx="414" cy="402"/>
            </a:xfrm>
            <a:prstGeom prst="roundRect">
              <a:avLst>
                <a:gd name="adj" fmla="val 11921"/>
              </a:avLst>
            </a:prstGeom>
            <a:solidFill>
              <a:srgbClr val="0096D6">
                <a:alpha val="70000"/>
              </a:srgbClr>
            </a:solidFill>
            <a:ln w="25400">
              <a:solidFill>
                <a:srgbClr val="FFFFFF"/>
              </a:solidFill>
              <a:round/>
              <a:headEnd/>
              <a:tailEnd/>
            </a:ln>
            <a:effectLst>
              <a:outerShdw dist="53882" dir="2700000" algn="ctr" rotWithShape="0">
                <a:srgbClr val="000000">
                  <a:alpha val="50000"/>
                </a:srgbClr>
              </a:outerShdw>
            </a:effectLst>
          </p:spPr>
          <p:txBody>
            <a:bodyPr wrap="none" anchor="ctr"/>
            <a:lstStyle/>
            <a:p>
              <a:pPr algn="r">
                <a:defRPr/>
              </a:pPr>
              <a:endParaRPr lang="zh-CN" altLang="en-US" dirty="0">
                <a:latin typeface="微软雅黑" panose="020B0503020204020204" pitchFamily="34" charset="-122"/>
                <a:ea typeface="微软雅黑" panose="020B0503020204020204" pitchFamily="34" charset="-122"/>
              </a:endParaRPr>
            </a:p>
          </p:txBody>
        </p:sp>
        <p:sp>
          <p:nvSpPr>
            <p:cNvPr id="24581" name="Freeform 8"/>
            <p:cNvSpPr>
              <a:spLocks noChangeArrowheads="1"/>
            </p:cNvSpPr>
            <p:nvPr/>
          </p:nvSpPr>
          <p:spPr bwMode="auto">
            <a:xfrm>
              <a:off x="26" y="26"/>
              <a:ext cx="206" cy="201"/>
            </a:xfrm>
            <a:custGeom>
              <a:avLst/>
              <a:gdLst>
                <a:gd name="T0" fmla="*/ 41 w 596"/>
                <a:gd name="T1" fmla="*/ 0 h 598"/>
                <a:gd name="T2" fmla="*/ 0 w 596"/>
                <a:gd name="T3" fmla="*/ 40 h 598"/>
                <a:gd name="T4" fmla="*/ 0 w 596"/>
                <a:gd name="T5" fmla="*/ 198 h 598"/>
                <a:gd name="T6" fmla="*/ 56 w 596"/>
                <a:gd name="T7" fmla="*/ 58 h 598"/>
                <a:gd name="T8" fmla="*/ 204 w 596"/>
                <a:gd name="T9" fmla="*/ 0 h 598"/>
                <a:gd name="T10" fmla="*/ 41 w 596"/>
                <a:gd name="T11" fmla="*/ 0 h 598"/>
                <a:gd name="T12" fmla="*/ 0 60000 65536"/>
                <a:gd name="T13" fmla="*/ 0 60000 65536"/>
                <a:gd name="T14" fmla="*/ 0 60000 65536"/>
                <a:gd name="T15" fmla="*/ 0 60000 65536"/>
                <a:gd name="T16" fmla="*/ 0 60000 65536"/>
                <a:gd name="T17" fmla="*/ 0 60000 65536"/>
                <a:gd name="T18" fmla="*/ 0 w 596"/>
                <a:gd name="T19" fmla="*/ 0 h 598"/>
                <a:gd name="T20" fmla="*/ 596 w 596"/>
                <a:gd name="T21" fmla="*/ 598 h 598"/>
              </a:gdLst>
              <a:ahLst/>
              <a:cxnLst>
                <a:cxn ang="T12">
                  <a:pos x="T0" y="T1"/>
                </a:cxn>
                <a:cxn ang="T13">
                  <a:pos x="T2" y="T3"/>
                </a:cxn>
                <a:cxn ang="T14">
                  <a:pos x="T4" y="T5"/>
                </a:cxn>
                <a:cxn ang="T15">
                  <a:pos x="T6" y="T7"/>
                </a:cxn>
                <a:cxn ang="T16">
                  <a:pos x="T8" y="T9"/>
                </a:cxn>
                <a:cxn ang="T17">
                  <a:pos x="T10" y="T11"/>
                </a:cxn>
              </a:cxnLst>
              <a:rect l="T18" t="T19" r="T20" b="T21"/>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B4B7EF"/>
                </a:gs>
                <a:gs pos="50000">
                  <a:schemeClr val="accent1">
                    <a:alpha val="0"/>
                  </a:schemeClr>
                </a:gs>
                <a:gs pos="100000">
                  <a:srgbClr val="B4B7EF"/>
                </a:gs>
              </a:gsLst>
              <a:lin ang="2700000" scaled="1"/>
            </a:gradFill>
            <a:ln w="9525">
              <a:noFill/>
              <a:miter lim="800000"/>
              <a:headEnd/>
              <a:tailEnd/>
            </a:ln>
          </p:spPr>
          <p:txBody>
            <a:bodyPr/>
            <a:lstStyle/>
            <a:p>
              <a:pPr algn="r">
                <a:defRPr/>
              </a:pPr>
              <a:endParaRPr lang="zh-CN" altLang="en-US" dirty="0">
                <a:latin typeface="微软雅黑" panose="020B0503020204020204" pitchFamily="34" charset="-122"/>
                <a:ea typeface="微软雅黑" panose="020B0503020204020204" pitchFamily="34" charset="-122"/>
              </a:endParaRPr>
            </a:p>
          </p:txBody>
        </p:sp>
      </p:grpSp>
      <p:grpSp>
        <p:nvGrpSpPr>
          <p:cNvPr id="20484" name="Group 13"/>
          <p:cNvGrpSpPr>
            <a:grpSpLocks/>
          </p:cNvGrpSpPr>
          <p:nvPr/>
        </p:nvGrpSpPr>
        <p:grpSpPr bwMode="auto">
          <a:xfrm>
            <a:off x="3419872" y="1628800"/>
            <a:ext cx="1873250" cy="1800225"/>
            <a:chOff x="0" y="0"/>
            <a:chExt cx="414" cy="402"/>
          </a:xfrm>
        </p:grpSpPr>
        <p:sp>
          <p:nvSpPr>
            <p:cNvPr id="24583" name="AutoShape 7"/>
            <p:cNvSpPr>
              <a:spLocks noChangeArrowheads="1"/>
            </p:cNvSpPr>
            <p:nvPr/>
          </p:nvSpPr>
          <p:spPr bwMode="auto">
            <a:xfrm>
              <a:off x="0" y="0"/>
              <a:ext cx="414" cy="402"/>
            </a:xfrm>
            <a:prstGeom prst="roundRect">
              <a:avLst>
                <a:gd name="adj" fmla="val 11921"/>
              </a:avLst>
            </a:prstGeom>
            <a:solidFill>
              <a:srgbClr val="0096D6">
                <a:alpha val="70000"/>
              </a:srgbClr>
            </a:solidFill>
            <a:ln w="25400">
              <a:solidFill>
                <a:srgbClr val="FFFFFF"/>
              </a:solidFill>
              <a:round/>
              <a:headEnd/>
              <a:tailEnd/>
            </a:ln>
            <a:effectLst>
              <a:outerShdw dist="53882" dir="2700000" algn="ctr" rotWithShape="0">
                <a:srgbClr val="000000">
                  <a:alpha val="50000"/>
                </a:srgbClr>
              </a:outerShdw>
            </a:effectLst>
          </p:spPr>
          <p:txBody>
            <a:bodyPr wrap="none" anchor="ctr"/>
            <a:lstStyle/>
            <a:p>
              <a:pPr algn="r">
                <a:defRPr/>
              </a:pPr>
              <a:endParaRPr lang="zh-CN" altLang="en-US" dirty="0">
                <a:latin typeface="微软雅黑" panose="020B0503020204020204" pitchFamily="34" charset="-122"/>
                <a:ea typeface="微软雅黑" panose="020B0503020204020204" pitchFamily="34" charset="-122"/>
              </a:endParaRPr>
            </a:p>
          </p:txBody>
        </p:sp>
        <p:sp>
          <p:nvSpPr>
            <p:cNvPr id="24584" name="Freeform 8"/>
            <p:cNvSpPr>
              <a:spLocks noChangeArrowheads="1"/>
            </p:cNvSpPr>
            <p:nvPr/>
          </p:nvSpPr>
          <p:spPr bwMode="auto">
            <a:xfrm>
              <a:off x="26" y="26"/>
              <a:ext cx="206" cy="201"/>
            </a:xfrm>
            <a:custGeom>
              <a:avLst/>
              <a:gdLst>
                <a:gd name="T0" fmla="*/ 41 w 596"/>
                <a:gd name="T1" fmla="*/ 0 h 598"/>
                <a:gd name="T2" fmla="*/ 0 w 596"/>
                <a:gd name="T3" fmla="*/ 40 h 598"/>
                <a:gd name="T4" fmla="*/ 0 w 596"/>
                <a:gd name="T5" fmla="*/ 198 h 598"/>
                <a:gd name="T6" fmla="*/ 56 w 596"/>
                <a:gd name="T7" fmla="*/ 58 h 598"/>
                <a:gd name="T8" fmla="*/ 204 w 596"/>
                <a:gd name="T9" fmla="*/ 0 h 598"/>
                <a:gd name="T10" fmla="*/ 41 w 596"/>
                <a:gd name="T11" fmla="*/ 0 h 598"/>
                <a:gd name="T12" fmla="*/ 0 60000 65536"/>
                <a:gd name="T13" fmla="*/ 0 60000 65536"/>
                <a:gd name="T14" fmla="*/ 0 60000 65536"/>
                <a:gd name="T15" fmla="*/ 0 60000 65536"/>
                <a:gd name="T16" fmla="*/ 0 60000 65536"/>
                <a:gd name="T17" fmla="*/ 0 60000 65536"/>
                <a:gd name="T18" fmla="*/ 0 w 596"/>
                <a:gd name="T19" fmla="*/ 0 h 598"/>
                <a:gd name="T20" fmla="*/ 596 w 596"/>
                <a:gd name="T21" fmla="*/ 598 h 598"/>
              </a:gdLst>
              <a:ahLst/>
              <a:cxnLst>
                <a:cxn ang="T12">
                  <a:pos x="T0" y="T1"/>
                </a:cxn>
                <a:cxn ang="T13">
                  <a:pos x="T2" y="T3"/>
                </a:cxn>
                <a:cxn ang="T14">
                  <a:pos x="T4" y="T5"/>
                </a:cxn>
                <a:cxn ang="T15">
                  <a:pos x="T6" y="T7"/>
                </a:cxn>
                <a:cxn ang="T16">
                  <a:pos x="T8" y="T9"/>
                </a:cxn>
                <a:cxn ang="T17">
                  <a:pos x="T10" y="T11"/>
                </a:cxn>
              </a:cxnLst>
              <a:rect l="T18" t="T19" r="T20" b="T21"/>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B4B7EF">
                    <a:alpha val="70000"/>
                  </a:srgbClr>
                </a:gs>
                <a:gs pos="50000">
                  <a:schemeClr val="accent1">
                    <a:alpha val="0"/>
                  </a:schemeClr>
                </a:gs>
                <a:gs pos="100000">
                  <a:srgbClr val="B4B7EF">
                    <a:alpha val="70000"/>
                  </a:srgbClr>
                </a:gs>
              </a:gsLst>
              <a:lin ang="2700000" scaled="1"/>
            </a:gradFill>
            <a:ln w="9525">
              <a:noFill/>
              <a:miter lim="800000"/>
              <a:headEnd/>
              <a:tailEnd/>
            </a:ln>
          </p:spPr>
          <p:txBody>
            <a:bodyPr/>
            <a:lstStyle/>
            <a:p>
              <a:pPr algn="r">
                <a:defRPr/>
              </a:pPr>
              <a:endParaRPr lang="zh-CN" altLang="en-US" dirty="0">
                <a:latin typeface="微软雅黑" panose="020B0503020204020204" pitchFamily="34" charset="-122"/>
                <a:ea typeface="微软雅黑" panose="020B0503020204020204" pitchFamily="34" charset="-122"/>
              </a:endParaRPr>
            </a:p>
          </p:txBody>
        </p:sp>
      </p:grpSp>
      <p:grpSp>
        <p:nvGrpSpPr>
          <p:cNvPr id="20485" name="Group 16"/>
          <p:cNvGrpSpPr>
            <a:grpSpLocks/>
          </p:cNvGrpSpPr>
          <p:nvPr/>
        </p:nvGrpSpPr>
        <p:grpSpPr bwMode="auto">
          <a:xfrm>
            <a:off x="6085285" y="1628800"/>
            <a:ext cx="1873250" cy="1800225"/>
            <a:chOff x="0" y="0"/>
            <a:chExt cx="414" cy="402"/>
          </a:xfrm>
        </p:grpSpPr>
        <p:sp>
          <p:nvSpPr>
            <p:cNvPr id="24586" name="AutoShape 7"/>
            <p:cNvSpPr>
              <a:spLocks noChangeArrowheads="1"/>
            </p:cNvSpPr>
            <p:nvPr/>
          </p:nvSpPr>
          <p:spPr bwMode="auto">
            <a:xfrm>
              <a:off x="0" y="0"/>
              <a:ext cx="414" cy="402"/>
            </a:xfrm>
            <a:prstGeom prst="roundRect">
              <a:avLst>
                <a:gd name="adj" fmla="val 11921"/>
              </a:avLst>
            </a:prstGeom>
            <a:solidFill>
              <a:srgbClr val="0096D6">
                <a:alpha val="70000"/>
              </a:srgbClr>
            </a:solidFill>
            <a:ln w="25400">
              <a:solidFill>
                <a:srgbClr val="FFFFFF"/>
              </a:solidFill>
              <a:round/>
              <a:headEnd/>
              <a:tailEnd/>
            </a:ln>
            <a:effectLst>
              <a:outerShdw dist="53882" dir="2700000" algn="ctr" rotWithShape="0">
                <a:srgbClr val="000000">
                  <a:alpha val="50000"/>
                </a:srgbClr>
              </a:outerShdw>
            </a:effectLst>
          </p:spPr>
          <p:txBody>
            <a:bodyPr wrap="none" anchor="ctr"/>
            <a:lstStyle/>
            <a:p>
              <a:pPr algn="r">
                <a:defRPr/>
              </a:pPr>
              <a:endParaRPr lang="zh-CN" altLang="en-US" dirty="0">
                <a:latin typeface="微软雅黑" panose="020B0503020204020204" pitchFamily="34" charset="-122"/>
                <a:ea typeface="微软雅黑" panose="020B0503020204020204" pitchFamily="34" charset="-122"/>
              </a:endParaRPr>
            </a:p>
          </p:txBody>
        </p:sp>
        <p:sp>
          <p:nvSpPr>
            <p:cNvPr id="24587" name="Freeform 8"/>
            <p:cNvSpPr>
              <a:spLocks noChangeArrowheads="1"/>
            </p:cNvSpPr>
            <p:nvPr/>
          </p:nvSpPr>
          <p:spPr bwMode="auto">
            <a:xfrm>
              <a:off x="26" y="26"/>
              <a:ext cx="206" cy="201"/>
            </a:xfrm>
            <a:custGeom>
              <a:avLst/>
              <a:gdLst>
                <a:gd name="T0" fmla="*/ 41 w 596"/>
                <a:gd name="T1" fmla="*/ 0 h 598"/>
                <a:gd name="T2" fmla="*/ 0 w 596"/>
                <a:gd name="T3" fmla="*/ 40 h 598"/>
                <a:gd name="T4" fmla="*/ 0 w 596"/>
                <a:gd name="T5" fmla="*/ 198 h 598"/>
                <a:gd name="T6" fmla="*/ 56 w 596"/>
                <a:gd name="T7" fmla="*/ 58 h 598"/>
                <a:gd name="T8" fmla="*/ 204 w 596"/>
                <a:gd name="T9" fmla="*/ 0 h 598"/>
                <a:gd name="T10" fmla="*/ 41 w 596"/>
                <a:gd name="T11" fmla="*/ 0 h 598"/>
                <a:gd name="T12" fmla="*/ 0 60000 65536"/>
                <a:gd name="T13" fmla="*/ 0 60000 65536"/>
                <a:gd name="T14" fmla="*/ 0 60000 65536"/>
                <a:gd name="T15" fmla="*/ 0 60000 65536"/>
                <a:gd name="T16" fmla="*/ 0 60000 65536"/>
                <a:gd name="T17" fmla="*/ 0 60000 65536"/>
                <a:gd name="T18" fmla="*/ 0 w 596"/>
                <a:gd name="T19" fmla="*/ 0 h 598"/>
                <a:gd name="T20" fmla="*/ 596 w 596"/>
                <a:gd name="T21" fmla="*/ 598 h 598"/>
              </a:gdLst>
              <a:ahLst/>
              <a:cxnLst>
                <a:cxn ang="T12">
                  <a:pos x="T0" y="T1"/>
                </a:cxn>
                <a:cxn ang="T13">
                  <a:pos x="T2" y="T3"/>
                </a:cxn>
                <a:cxn ang="T14">
                  <a:pos x="T4" y="T5"/>
                </a:cxn>
                <a:cxn ang="T15">
                  <a:pos x="T6" y="T7"/>
                </a:cxn>
                <a:cxn ang="T16">
                  <a:pos x="T8" y="T9"/>
                </a:cxn>
                <a:cxn ang="T17">
                  <a:pos x="T10" y="T11"/>
                </a:cxn>
              </a:cxnLst>
              <a:rect l="T18" t="T19" r="T20" b="T21"/>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B4B7EF">
                    <a:alpha val="70000"/>
                  </a:srgbClr>
                </a:gs>
                <a:gs pos="50000">
                  <a:schemeClr val="accent1">
                    <a:alpha val="0"/>
                  </a:schemeClr>
                </a:gs>
                <a:gs pos="100000">
                  <a:srgbClr val="B4B7EF">
                    <a:alpha val="70000"/>
                  </a:srgbClr>
                </a:gs>
              </a:gsLst>
              <a:lin ang="2700000" scaled="1"/>
            </a:gradFill>
            <a:ln w="9525">
              <a:noFill/>
              <a:miter lim="800000"/>
              <a:headEnd/>
              <a:tailEnd/>
            </a:ln>
          </p:spPr>
          <p:txBody>
            <a:bodyPr/>
            <a:lstStyle/>
            <a:p>
              <a:pPr algn="r">
                <a:defRPr/>
              </a:pPr>
              <a:endParaRPr lang="zh-CN" altLang="en-US" dirty="0">
                <a:latin typeface="微软雅黑" panose="020B0503020204020204" pitchFamily="34" charset="-122"/>
                <a:ea typeface="微软雅黑" panose="020B0503020204020204" pitchFamily="34" charset="-122"/>
              </a:endParaRPr>
            </a:p>
          </p:txBody>
        </p:sp>
      </p:grpSp>
      <p:sp>
        <p:nvSpPr>
          <p:cNvPr id="20486" name="Freeform 3"/>
          <p:cNvSpPr>
            <a:spLocks noChangeArrowheads="1"/>
          </p:cNvSpPr>
          <p:nvPr/>
        </p:nvSpPr>
        <p:spPr bwMode="auto">
          <a:xfrm>
            <a:off x="1548210" y="3429025"/>
            <a:ext cx="1900237" cy="1376362"/>
          </a:xfrm>
          <a:custGeom>
            <a:avLst/>
            <a:gdLst>
              <a:gd name="T0" fmla="*/ 0 w 735"/>
              <a:gd name="T1" fmla="*/ 0 h 532"/>
              <a:gd name="T2" fmla="*/ 2147483647 w 735"/>
              <a:gd name="T3" fmla="*/ 2147483647 h 532"/>
              <a:gd name="T4" fmla="*/ 2147483647 w 735"/>
              <a:gd name="T5" fmla="*/ 2147483647 h 532"/>
              <a:gd name="T6" fmla="*/ 2147483647 w 735"/>
              <a:gd name="T7" fmla="*/ 2147483647 h 532"/>
              <a:gd name="T8" fmla="*/ 2147483647 w 735"/>
              <a:gd name="T9" fmla="*/ 2147483647 h 532"/>
              <a:gd name="T10" fmla="*/ 2147483647 w 735"/>
              <a:gd name="T11" fmla="*/ 2147483647 h 532"/>
              <a:gd name="T12" fmla="*/ 2147483647 w 735"/>
              <a:gd name="T13" fmla="*/ 2147483647 h 532"/>
              <a:gd name="T14" fmla="*/ 2147483647 w 735"/>
              <a:gd name="T15" fmla="*/ 2147483647 h 532"/>
              <a:gd name="T16" fmla="*/ 2147483647 w 735"/>
              <a:gd name="T17" fmla="*/ 2147483647 h 532"/>
              <a:gd name="T18" fmla="*/ 2147483647 w 735"/>
              <a:gd name="T19" fmla="*/ 2147483647 h 532"/>
              <a:gd name="T20" fmla="*/ 2147483647 w 735"/>
              <a:gd name="T21" fmla="*/ 2147483647 h 532"/>
              <a:gd name="T22" fmla="*/ 2147483647 w 735"/>
              <a:gd name="T23" fmla="*/ 2147483647 h 532"/>
              <a:gd name="T24" fmla="*/ 2147483647 w 735"/>
              <a:gd name="T25" fmla="*/ 0 h 532"/>
              <a:gd name="T26" fmla="*/ 0 w 735"/>
              <a:gd name="T27" fmla="*/ 0 h 5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35"/>
              <a:gd name="T43" fmla="*/ 0 h 532"/>
              <a:gd name="T44" fmla="*/ 735 w 735"/>
              <a:gd name="T45" fmla="*/ 532 h 53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chemeClr val="bg1">
                  <a:alpha val="0"/>
                </a:schemeClr>
              </a:gs>
              <a:gs pos="100000">
                <a:srgbClr val="80808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dirty="0">
              <a:latin typeface="微软雅黑" panose="020B0503020204020204" pitchFamily="34" charset="-122"/>
              <a:ea typeface="微软雅黑" panose="020B0503020204020204" pitchFamily="34" charset="-122"/>
            </a:endParaRPr>
          </a:p>
        </p:txBody>
      </p:sp>
      <p:sp>
        <p:nvSpPr>
          <p:cNvPr id="20487" name="Freeform 4"/>
          <p:cNvSpPr>
            <a:spLocks noChangeArrowheads="1"/>
          </p:cNvSpPr>
          <p:nvPr/>
        </p:nvSpPr>
        <p:spPr bwMode="auto">
          <a:xfrm>
            <a:off x="4285060" y="3213125"/>
            <a:ext cx="366712" cy="1562100"/>
          </a:xfrm>
          <a:custGeom>
            <a:avLst/>
            <a:gdLst>
              <a:gd name="T0" fmla="*/ 2147483647 w 142"/>
              <a:gd name="T1" fmla="*/ 2147483647 h 604"/>
              <a:gd name="T2" fmla="*/ 2147483647 w 142"/>
              <a:gd name="T3" fmla="*/ 2147483647 h 604"/>
              <a:gd name="T4" fmla="*/ 0 w 142"/>
              <a:gd name="T5" fmla="*/ 2147483647 h 604"/>
              <a:gd name="T6" fmla="*/ 2147483647 w 142"/>
              <a:gd name="T7" fmla="*/ 2147483647 h 604"/>
              <a:gd name="T8" fmla="*/ 2147483647 w 142"/>
              <a:gd name="T9" fmla="*/ 2147483647 h 604"/>
              <a:gd name="T10" fmla="*/ 2147483647 w 142"/>
              <a:gd name="T11" fmla="*/ 2147483647 h 604"/>
              <a:gd name="T12" fmla="*/ 2147483647 w 142"/>
              <a:gd name="T13" fmla="*/ 0 h 604"/>
              <a:gd name="T14" fmla="*/ 2147483647 w 142"/>
              <a:gd name="T15" fmla="*/ 2147483647 h 604"/>
              <a:gd name="T16" fmla="*/ 0 60000 65536"/>
              <a:gd name="T17" fmla="*/ 0 60000 65536"/>
              <a:gd name="T18" fmla="*/ 0 60000 65536"/>
              <a:gd name="T19" fmla="*/ 0 60000 65536"/>
              <a:gd name="T20" fmla="*/ 0 60000 65536"/>
              <a:gd name="T21" fmla="*/ 0 60000 65536"/>
              <a:gd name="T22" fmla="*/ 0 60000 65536"/>
              <a:gd name="T23" fmla="*/ 0 60000 65536"/>
              <a:gd name="T24" fmla="*/ 0 w 142"/>
              <a:gd name="T25" fmla="*/ 0 h 604"/>
              <a:gd name="T26" fmla="*/ 142 w 142"/>
              <a:gd name="T27" fmla="*/ 604 h 6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2" h="604">
                <a:moveTo>
                  <a:pt x="37" y="1"/>
                </a:moveTo>
                <a:lnTo>
                  <a:pt x="45" y="472"/>
                </a:lnTo>
                <a:lnTo>
                  <a:pt x="0" y="474"/>
                </a:lnTo>
                <a:lnTo>
                  <a:pt x="72" y="604"/>
                </a:lnTo>
                <a:lnTo>
                  <a:pt x="142" y="474"/>
                </a:lnTo>
                <a:lnTo>
                  <a:pt x="100" y="474"/>
                </a:lnTo>
                <a:lnTo>
                  <a:pt x="99" y="0"/>
                </a:lnTo>
                <a:lnTo>
                  <a:pt x="37" y="1"/>
                </a:lnTo>
                <a:close/>
              </a:path>
            </a:pathLst>
          </a:custGeom>
          <a:gradFill rotWithShape="1">
            <a:gsLst>
              <a:gs pos="0">
                <a:schemeClr val="bg1">
                  <a:alpha val="0"/>
                </a:schemeClr>
              </a:gs>
              <a:gs pos="100000">
                <a:srgbClr val="80808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dirty="0">
              <a:latin typeface="微软雅黑" panose="020B0503020204020204" pitchFamily="34" charset="-122"/>
              <a:ea typeface="微软雅黑" panose="020B0503020204020204" pitchFamily="34" charset="-122"/>
            </a:endParaRPr>
          </a:p>
        </p:txBody>
      </p:sp>
      <p:sp>
        <p:nvSpPr>
          <p:cNvPr id="20488" name="Freeform 5"/>
          <p:cNvSpPr>
            <a:spLocks noChangeArrowheads="1"/>
          </p:cNvSpPr>
          <p:nvPr/>
        </p:nvSpPr>
        <p:spPr bwMode="auto">
          <a:xfrm flipH="1">
            <a:off x="5364560" y="3429025"/>
            <a:ext cx="1900237" cy="1376362"/>
          </a:xfrm>
          <a:custGeom>
            <a:avLst/>
            <a:gdLst>
              <a:gd name="T0" fmla="*/ 0 w 735"/>
              <a:gd name="T1" fmla="*/ 0 h 532"/>
              <a:gd name="T2" fmla="*/ 2147483647 w 735"/>
              <a:gd name="T3" fmla="*/ 2147483647 h 532"/>
              <a:gd name="T4" fmla="*/ 2147483647 w 735"/>
              <a:gd name="T5" fmla="*/ 2147483647 h 532"/>
              <a:gd name="T6" fmla="*/ 2147483647 w 735"/>
              <a:gd name="T7" fmla="*/ 2147483647 h 532"/>
              <a:gd name="T8" fmla="*/ 2147483647 w 735"/>
              <a:gd name="T9" fmla="*/ 2147483647 h 532"/>
              <a:gd name="T10" fmla="*/ 2147483647 w 735"/>
              <a:gd name="T11" fmla="*/ 2147483647 h 532"/>
              <a:gd name="T12" fmla="*/ 2147483647 w 735"/>
              <a:gd name="T13" fmla="*/ 2147483647 h 532"/>
              <a:gd name="T14" fmla="*/ 2147483647 w 735"/>
              <a:gd name="T15" fmla="*/ 2147483647 h 532"/>
              <a:gd name="T16" fmla="*/ 2147483647 w 735"/>
              <a:gd name="T17" fmla="*/ 2147483647 h 532"/>
              <a:gd name="T18" fmla="*/ 2147483647 w 735"/>
              <a:gd name="T19" fmla="*/ 2147483647 h 532"/>
              <a:gd name="T20" fmla="*/ 2147483647 w 735"/>
              <a:gd name="T21" fmla="*/ 2147483647 h 532"/>
              <a:gd name="T22" fmla="*/ 2147483647 w 735"/>
              <a:gd name="T23" fmla="*/ 2147483647 h 532"/>
              <a:gd name="T24" fmla="*/ 2147483647 w 735"/>
              <a:gd name="T25" fmla="*/ 0 h 532"/>
              <a:gd name="T26" fmla="*/ 0 w 735"/>
              <a:gd name="T27" fmla="*/ 0 h 5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35"/>
              <a:gd name="T43" fmla="*/ 0 h 532"/>
              <a:gd name="T44" fmla="*/ 735 w 735"/>
              <a:gd name="T45" fmla="*/ 532 h 53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chemeClr val="bg1">
                  <a:alpha val="0"/>
                </a:schemeClr>
              </a:gs>
              <a:gs pos="100000">
                <a:srgbClr val="80808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dirty="0">
              <a:latin typeface="微软雅黑" panose="020B0503020204020204" pitchFamily="34" charset="-122"/>
              <a:ea typeface="微软雅黑" panose="020B0503020204020204" pitchFamily="34" charset="-122"/>
            </a:endParaRPr>
          </a:p>
        </p:txBody>
      </p:sp>
      <p:sp>
        <p:nvSpPr>
          <p:cNvPr id="24591" name="AutoShape 27"/>
          <p:cNvSpPr>
            <a:spLocks noChangeArrowheads="1"/>
          </p:cNvSpPr>
          <p:nvPr/>
        </p:nvSpPr>
        <p:spPr bwMode="auto">
          <a:xfrm>
            <a:off x="756047" y="4797450"/>
            <a:ext cx="7416800" cy="1223962"/>
          </a:xfrm>
          <a:prstGeom prst="roundRect">
            <a:avLst>
              <a:gd name="adj" fmla="val 50000"/>
            </a:avLst>
          </a:prstGeom>
          <a:solidFill>
            <a:schemeClr val="bg2">
              <a:alpha val="59999"/>
            </a:schemeClr>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defRPr/>
            </a:pPr>
            <a:endParaRPr lang="zh-CN" altLang="en-US" dirty="0">
              <a:latin typeface="微软雅黑" panose="020B0503020204020204" pitchFamily="34" charset="-122"/>
              <a:ea typeface="微软雅黑" panose="020B0503020204020204" pitchFamily="34" charset="-122"/>
            </a:endParaRPr>
          </a:p>
        </p:txBody>
      </p:sp>
      <p:sp>
        <p:nvSpPr>
          <p:cNvPr id="20490" name="Text Box 28"/>
          <p:cNvSpPr txBox="1">
            <a:spLocks noChangeArrowheads="1"/>
          </p:cNvSpPr>
          <p:nvPr/>
        </p:nvSpPr>
        <p:spPr bwMode="auto">
          <a:xfrm>
            <a:off x="1187847" y="2062187"/>
            <a:ext cx="158432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ts val="800"/>
              </a:spcBef>
            </a:pPr>
            <a:r>
              <a:rPr lang="zh-CN" altLang="en-US" sz="2000" b="1" dirty="0">
                <a:latin typeface="微软雅黑" panose="020B0503020204020204" pitchFamily="34" charset="-122"/>
                <a:ea typeface="微软雅黑" panose="020B0503020204020204" pitchFamily="34" charset="-122"/>
              </a:rPr>
              <a:t>规格说明书的概要评审</a:t>
            </a:r>
          </a:p>
          <a:p>
            <a:pPr algn="l" eaLnBrk="1" hangingPunct="1">
              <a:spcBef>
                <a:spcPts val="800"/>
              </a:spcBef>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p:txBody>
      </p:sp>
      <p:sp>
        <p:nvSpPr>
          <p:cNvPr id="20491" name="Text Box 29"/>
          <p:cNvSpPr txBox="1">
            <a:spLocks noChangeArrowheads="1"/>
          </p:cNvSpPr>
          <p:nvPr/>
        </p:nvSpPr>
        <p:spPr bwMode="auto">
          <a:xfrm>
            <a:off x="3492897" y="2133625"/>
            <a:ext cx="16557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dirty="0">
                <a:latin typeface="微软雅黑" panose="020B0503020204020204" pitchFamily="34" charset="-122"/>
                <a:ea typeface="微软雅黑" panose="020B0503020204020204" pitchFamily="34" charset="-122"/>
              </a:rPr>
              <a:t>规格说明书的详细评审</a:t>
            </a:r>
          </a:p>
        </p:txBody>
      </p:sp>
      <p:sp>
        <p:nvSpPr>
          <p:cNvPr id="20492" name="Text Box 30"/>
          <p:cNvSpPr txBox="1">
            <a:spLocks noChangeArrowheads="1"/>
          </p:cNvSpPr>
          <p:nvPr/>
        </p:nvSpPr>
        <p:spPr bwMode="auto">
          <a:xfrm>
            <a:off x="6228160" y="2133625"/>
            <a:ext cx="14398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sz="2000" b="1">
                <a:latin typeface="微软雅黑" panose="020B0503020204020204" pitchFamily="34" charset="-122"/>
                <a:ea typeface="微软雅黑" panose="020B0503020204020204" pitchFamily="34" charset="-122"/>
              </a:rPr>
              <a:t>问题词语列表</a:t>
            </a:r>
          </a:p>
        </p:txBody>
      </p:sp>
      <p:sp>
        <p:nvSpPr>
          <p:cNvPr id="20493" name="Text Box 31"/>
          <p:cNvSpPr txBox="1">
            <a:spLocks noChangeArrowheads="1"/>
          </p:cNvSpPr>
          <p:nvPr/>
        </p:nvSpPr>
        <p:spPr bwMode="auto">
          <a:xfrm>
            <a:off x="1835547" y="5086375"/>
            <a:ext cx="4824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dirty="0">
                <a:latin typeface="微软雅黑" panose="020B0503020204020204" pitchFamily="34" charset="-122"/>
                <a:ea typeface="微软雅黑" panose="020B0503020204020204" pitchFamily="34" charset="-122"/>
              </a:rPr>
              <a:t>需求规格说明书的测试</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2123728" y="9961"/>
            <a:ext cx="6324600" cy="762000"/>
          </a:xfrm>
        </p:spPr>
        <p:txBody>
          <a:bodyPr/>
          <a:lstStyle/>
          <a:p>
            <a:pPr algn="l" eaLnBrk="1" hangingPunct="1"/>
            <a:r>
              <a:rPr lang="en-US" altLang="zh-CN" sz="2800" b="1" dirty="0" smtClean="0">
                <a:solidFill>
                  <a:schemeClr val="tx1"/>
                </a:solidFill>
                <a:latin typeface="微软雅黑" panose="020B0503020204020204" pitchFamily="34" charset="-122"/>
                <a:ea typeface="微软雅黑" panose="020B0503020204020204" pitchFamily="34" charset="-122"/>
              </a:rPr>
              <a:t>7.1.2 </a:t>
            </a:r>
            <a:r>
              <a:rPr lang="zh-CN" altLang="en-US" sz="2800" b="1" dirty="0" smtClean="0">
                <a:solidFill>
                  <a:schemeClr val="tx1"/>
                </a:solidFill>
                <a:latin typeface="微软雅黑" panose="020B0503020204020204" pitchFamily="34" charset="-122"/>
                <a:ea typeface="微软雅黑" panose="020B0503020204020204" pitchFamily="34" charset="-122"/>
              </a:rPr>
              <a:t>需求规格说明书的测试</a:t>
            </a:r>
          </a:p>
        </p:txBody>
      </p:sp>
      <p:sp>
        <p:nvSpPr>
          <p:cNvPr id="25603" name="Freeform 8"/>
          <p:cNvSpPr>
            <a:spLocks noChangeArrowheads="1"/>
          </p:cNvSpPr>
          <p:nvPr/>
        </p:nvSpPr>
        <p:spPr bwMode="auto">
          <a:xfrm>
            <a:off x="749301" y="1484784"/>
            <a:ext cx="3030537" cy="647700"/>
          </a:xfrm>
          <a:custGeom>
            <a:avLst/>
            <a:gdLst>
              <a:gd name="T0" fmla="*/ 0 w 2878632"/>
              <a:gd name="T1" fmla="*/ 0 h 648072"/>
              <a:gd name="T2" fmla="*/ 2831321 w 2878632"/>
              <a:gd name="T3" fmla="*/ 0 h 648072"/>
              <a:gd name="T4" fmla="*/ 3190457 w 2878632"/>
              <a:gd name="T5" fmla="*/ 323664 h 648072"/>
              <a:gd name="T6" fmla="*/ 2831321 w 2878632"/>
              <a:gd name="T7" fmla="*/ 647328 h 648072"/>
              <a:gd name="T8" fmla="*/ 0 w 2878632"/>
              <a:gd name="T9" fmla="*/ 647328 h 648072"/>
              <a:gd name="T10" fmla="*/ 359137 w 2878632"/>
              <a:gd name="T11" fmla="*/ 323664 h 648072"/>
              <a:gd name="T12" fmla="*/ 0 w 2878632"/>
              <a:gd name="T13" fmla="*/ 0 h 648072"/>
              <a:gd name="T14" fmla="*/ 0 60000 65536"/>
              <a:gd name="T15" fmla="*/ 0 60000 65536"/>
              <a:gd name="T16" fmla="*/ 0 60000 65536"/>
              <a:gd name="T17" fmla="*/ 0 60000 65536"/>
              <a:gd name="T18" fmla="*/ 0 60000 65536"/>
              <a:gd name="T19" fmla="*/ 0 60000 65536"/>
              <a:gd name="T20" fmla="*/ 0 60000 65536"/>
              <a:gd name="T21" fmla="*/ 0 w 2878632"/>
              <a:gd name="T22" fmla="*/ 0 h 648072"/>
              <a:gd name="T23" fmla="*/ 2878632 w 2878632"/>
              <a:gd name="T24" fmla="*/ 648072 h 6480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78632" h="648072">
                <a:moveTo>
                  <a:pt x="0" y="0"/>
                </a:moveTo>
                <a:lnTo>
                  <a:pt x="2554596" y="0"/>
                </a:lnTo>
                <a:lnTo>
                  <a:pt x="2878632" y="324036"/>
                </a:lnTo>
                <a:lnTo>
                  <a:pt x="2554596" y="648072"/>
                </a:lnTo>
                <a:lnTo>
                  <a:pt x="0" y="648072"/>
                </a:lnTo>
                <a:lnTo>
                  <a:pt x="324036" y="324036"/>
                </a:lnTo>
                <a:lnTo>
                  <a:pt x="0" y="0"/>
                </a:lnTo>
                <a:close/>
              </a:path>
            </a:pathLst>
          </a:custGeom>
          <a:solidFill>
            <a:schemeClr val="bg2"/>
          </a:solidFill>
          <a:ln w="9525">
            <a:solidFill>
              <a:srgbClr val="F9F9F9"/>
            </a:solidFill>
            <a:miter lim="800000"/>
            <a:headEnd/>
            <a:tailEnd/>
          </a:ln>
          <a:effectLst>
            <a:outerShdw dist="20000" dir="5400000" algn="ctr" rotWithShape="0">
              <a:srgbClr val="000000">
                <a:alpha val="35999"/>
              </a:srgbClr>
            </a:outerShdw>
          </a:effectLst>
        </p:spPr>
        <p:txBody>
          <a:bodyPr lIns="420048" tIns="32004" rIns="356040" bIns="32004" anchor="ctr"/>
          <a:lstStyle/>
          <a:p>
            <a:pPr defTabSz="1066800">
              <a:lnSpc>
                <a:spcPct val="90000"/>
              </a:lnSpc>
              <a:spcAft>
                <a:spcPct val="35000"/>
              </a:spcAft>
              <a:defRPr/>
            </a:pPr>
            <a:r>
              <a:rPr lang="zh-CN" altLang="en-US" sz="2000" b="1">
                <a:solidFill>
                  <a:srgbClr val="000000"/>
                </a:solidFill>
                <a:latin typeface="微软雅黑" pitchFamily="34" charset="-122"/>
                <a:ea typeface="微软雅黑" pitchFamily="34" charset="-122"/>
              </a:rPr>
              <a:t>检查方式</a:t>
            </a:r>
          </a:p>
        </p:txBody>
      </p:sp>
      <p:sp>
        <p:nvSpPr>
          <p:cNvPr id="25604" name="Freeform 8"/>
          <p:cNvSpPr>
            <a:spLocks noChangeArrowheads="1"/>
          </p:cNvSpPr>
          <p:nvPr/>
        </p:nvSpPr>
        <p:spPr bwMode="auto">
          <a:xfrm>
            <a:off x="784226" y="2427759"/>
            <a:ext cx="3030537" cy="647700"/>
          </a:xfrm>
          <a:custGeom>
            <a:avLst/>
            <a:gdLst>
              <a:gd name="T0" fmla="*/ 0 w 2878632"/>
              <a:gd name="T1" fmla="*/ 0 h 648072"/>
              <a:gd name="T2" fmla="*/ 2831321 w 2878632"/>
              <a:gd name="T3" fmla="*/ 0 h 648072"/>
              <a:gd name="T4" fmla="*/ 3190457 w 2878632"/>
              <a:gd name="T5" fmla="*/ 323664 h 648072"/>
              <a:gd name="T6" fmla="*/ 2831321 w 2878632"/>
              <a:gd name="T7" fmla="*/ 647328 h 648072"/>
              <a:gd name="T8" fmla="*/ 0 w 2878632"/>
              <a:gd name="T9" fmla="*/ 647328 h 648072"/>
              <a:gd name="T10" fmla="*/ 359137 w 2878632"/>
              <a:gd name="T11" fmla="*/ 323664 h 648072"/>
              <a:gd name="T12" fmla="*/ 0 w 2878632"/>
              <a:gd name="T13" fmla="*/ 0 h 648072"/>
              <a:gd name="T14" fmla="*/ 0 60000 65536"/>
              <a:gd name="T15" fmla="*/ 0 60000 65536"/>
              <a:gd name="T16" fmla="*/ 0 60000 65536"/>
              <a:gd name="T17" fmla="*/ 0 60000 65536"/>
              <a:gd name="T18" fmla="*/ 0 60000 65536"/>
              <a:gd name="T19" fmla="*/ 0 60000 65536"/>
              <a:gd name="T20" fmla="*/ 0 60000 65536"/>
              <a:gd name="T21" fmla="*/ 0 w 2878632"/>
              <a:gd name="T22" fmla="*/ 0 h 648072"/>
              <a:gd name="T23" fmla="*/ 2878632 w 2878632"/>
              <a:gd name="T24" fmla="*/ 648072 h 6480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78632" h="648072">
                <a:moveTo>
                  <a:pt x="0" y="0"/>
                </a:moveTo>
                <a:lnTo>
                  <a:pt x="2554596" y="0"/>
                </a:lnTo>
                <a:lnTo>
                  <a:pt x="2878632" y="324036"/>
                </a:lnTo>
                <a:lnTo>
                  <a:pt x="2554596" y="648072"/>
                </a:lnTo>
                <a:lnTo>
                  <a:pt x="0" y="648072"/>
                </a:lnTo>
                <a:lnTo>
                  <a:pt x="324036" y="324036"/>
                </a:lnTo>
                <a:lnTo>
                  <a:pt x="0" y="0"/>
                </a:lnTo>
                <a:close/>
              </a:path>
            </a:pathLst>
          </a:custGeom>
          <a:solidFill>
            <a:schemeClr val="bg2"/>
          </a:solidFill>
          <a:ln w="9525">
            <a:solidFill>
              <a:srgbClr val="F9F9F9"/>
            </a:solidFill>
            <a:miter lim="800000"/>
            <a:headEnd/>
            <a:tailEnd/>
          </a:ln>
          <a:effectLst>
            <a:outerShdw dist="20000" dir="5400000" algn="ctr" rotWithShape="0">
              <a:srgbClr val="000000">
                <a:alpha val="35999"/>
              </a:srgbClr>
            </a:outerShdw>
          </a:effectLst>
        </p:spPr>
        <p:txBody>
          <a:bodyPr lIns="420048" tIns="32004" rIns="356040" bIns="32004" anchor="ctr"/>
          <a:lstStyle/>
          <a:p>
            <a:pPr defTabSz="1066800">
              <a:lnSpc>
                <a:spcPct val="90000"/>
              </a:lnSpc>
              <a:spcAft>
                <a:spcPct val="35000"/>
              </a:spcAft>
              <a:defRPr/>
            </a:pPr>
            <a:r>
              <a:rPr lang="zh-CN" altLang="en-US" sz="2000" b="1">
                <a:solidFill>
                  <a:srgbClr val="000000"/>
                </a:solidFill>
                <a:latin typeface="微软雅黑" pitchFamily="34" charset="-122"/>
                <a:ea typeface="微软雅黑" pitchFamily="34" charset="-122"/>
              </a:rPr>
              <a:t>开展时间</a:t>
            </a:r>
          </a:p>
        </p:txBody>
      </p:sp>
      <p:sp>
        <p:nvSpPr>
          <p:cNvPr id="25605" name="Freeform 8"/>
          <p:cNvSpPr>
            <a:spLocks noChangeArrowheads="1"/>
          </p:cNvSpPr>
          <p:nvPr/>
        </p:nvSpPr>
        <p:spPr bwMode="auto">
          <a:xfrm>
            <a:off x="749301" y="3356446"/>
            <a:ext cx="3030537" cy="647700"/>
          </a:xfrm>
          <a:custGeom>
            <a:avLst/>
            <a:gdLst>
              <a:gd name="T0" fmla="*/ 0 w 2878632"/>
              <a:gd name="T1" fmla="*/ 0 h 648072"/>
              <a:gd name="T2" fmla="*/ 2831321 w 2878632"/>
              <a:gd name="T3" fmla="*/ 0 h 648072"/>
              <a:gd name="T4" fmla="*/ 3190457 w 2878632"/>
              <a:gd name="T5" fmla="*/ 323664 h 648072"/>
              <a:gd name="T6" fmla="*/ 2831321 w 2878632"/>
              <a:gd name="T7" fmla="*/ 647328 h 648072"/>
              <a:gd name="T8" fmla="*/ 0 w 2878632"/>
              <a:gd name="T9" fmla="*/ 647328 h 648072"/>
              <a:gd name="T10" fmla="*/ 359137 w 2878632"/>
              <a:gd name="T11" fmla="*/ 323664 h 648072"/>
              <a:gd name="T12" fmla="*/ 0 w 2878632"/>
              <a:gd name="T13" fmla="*/ 0 h 648072"/>
              <a:gd name="T14" fmla="*/ 0 60000 65536"/>
              <a:gd name="T15" fmla="*/ 0 60000 65536"/>
              <a:gd name="T16" fmla="*/ 0 60000 65536"/>
              <a:gd name="T17" fmla="*/ 0 60000 65536"/>
              <a:gd name="T18" fmla="*/ 0 60000 65536"/>
              <a:gd name="T19" fmla="*/ 0 60000 65536"/>
              <a:gd name="T20" fmla="*/ 0 60000 65536"/>
              <a:gd name="T21" fmla="*/ 0 w 2878632"/>
              <a:gd name="T22" fmla="*/ 0 h 648072"/>
              <a:gd name="T23" fmla="*/ 2878632 w 2878632"/>
              <a:gd name="T24" fmla="*/ 648072 h 6480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78632" h="648072">
                <a:moveTo>
                  <a:pt x="0" y="0"/>
                </a:moveTo>
                <a:lnTo>
                  <a:pt x="2554596" y="0"/>
                </a:lnTo>
                <a:lnTo>
                  <a:pt x="2878632" y="324036"/>
                </a:lnTo>
                <a:lnTo>
                  <a:pt x="2554596" y="648072"/>
                </a:lnTo>
                <a:lnTo>
                  <a:pt x="0" y="648072"/>
                </a:lnTo>
                <a:lnTo>
                  <a:pt x="324036" y="324036"/>
                </a:lnTo>
                <a:lnTo>
                  <a:pt x="0" y="0"/>
                </a:lnTo>
                <a:close/>
              </a:path>
            </a:pathLst>
          </a:custGeom>
          <a:solidFill>
            <a:schemeClr val="bg2"/>
          </a:solidFill>
          <a:ln w="9525">
            <a:solidFill>
              <a:srgbClr val="F9F9F9"/>
            </a:solidFill>
            <a:miter lim="800000"/>
            <a:headEnd/>
            <a:tailEnd/>
          </a:ln>
          <a:effectLst>
            <a:outerShdw dist="20000" dir="5400000" algn="ctr" rotWithShape="0">
              <a:srgbClr val="000000">
                <a:alpha val="35999"/>
              </a:srgbClr>
            </a:outerShdw>
          </a:effectLst>
        </p:spPr>
        <p:txBody>
          <a:bodyPr lIns="420048" tIns="32004" rIns="356040" bIns="32004" anchor="ctr"/>
          <a:lstStyle/>
          <a:p>
            <a:pPr defTabSz="1066800">
              <a:lnSpc>
                <a:spcPct val="90000"/>
              </a:lnSpc>
              <a:spcAft>
                <a:spcPct val="35000"/>
              </a:spcAft>
              <a:defRPr/>
            </a:pPr>
            <a:r>
              <a:rPr lang="zh-CN" altLang="en-US" sz="2000" b="1">
                <a:solidFill>
                  <a:srgbClr val="000000"/>
                </a:solidFill>
                <a:latin typeface="微软雅黑" pitchFamily="34" charset="-122"/>
                <a:ea typeface="微软雅黑" pitchFamily="34" charset="-122"/>
              </a:rPr>
              <a:t>测试目的</a:t>
            </a:r>
          </a:p>
        </p:txBody>
      </p:sp>
      <p:sp>
        <p:nvSpPr>
          <p:cNvPr id="25606" name="Freeform 8"/>
          <p:cNvSpPr>
            <a:spLocks noChangeArrowheads="1"/>
          </p:cNvSpPr>
          <p:nvPr/>
        </p:nvSpPr>
        <p:spPr bwMode="auto">
          <a:xfrm>
            <a:off x="820738" y="4293071"/>
            <a:ext cx="3030538" cy="647700"/>
          </a:xfrm>
          <a:custGeom>
            <a:avLst/>
            <a:gdLst>
              <a:gd name="T0" fmla="*/ 0 w 2878632"/>
              <a:gd name="T1" fmla="*/ 0 h 648072"/>
              <a:gd name="T2" fmla="*/ 2831322 w 2878632"/>
              <a:gd name="T3" fmla="*/ 0 h 648072"/>
              <a:gd name="T4" fmla="*/ 3190460 w 2878632"/>
              <a:gd name="T5" fmla="*/ 323664 h 648072"/>
              <a:gd name="T6" fmla="*/ 2831322 w 2878632"/>
              <a:gd name="T7" fmla="*/ 647328 h 648072"/>
              <a:gd name="T8" fmla="*/ 0 w 2878632"/>
              <a:gd name="T9" fmla="*/ 647328 h 648072"/>
              <a:gd name="T10" fmla="*/ 359137 w 2878632"/>
              <a:gd name="T11" fmla="*/ 323664 h 648072"/>
              <a:gd name="T12" fmla="*/ 0 w 2878632"/>
              <a:gd name="T13" fmla="*/ 0 h 648072"/>
              <a:gd name="T14" fmla="*/ 0 60000 65536"/>
              <a:gd name="T15" fmla="*/ 0 60000 65536"/>
              <a:gd name="T16" fmla="*/ 0 60000 65536"/>
              <a:gd name="T17" fmla="*/ 0 60000 65536"/>
              <a:gd name="T18" fmla="*/ 0 60000 65536"/>
              <a:gd name="T19" fmla="*/ 0 60000 65536"/>
              <a:gd name="T20" fmla="*/ 0 60000 65536"/>
              <a:gd name="T21" fmla="*/ 0 w 2878632"/>
              <a:gd name="T22" fmla="*/ 0 h 648072"/>
              <a:gd name="T23" fmla="*/ 2878632 w 2878632"/>
              <a:gd name="T24" fmla="*/ 648072 h 6480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78632" h="648072">
                <a:moveTo>
                  <a:pt x="0" y="0"/>
                </a:moveTo>
                <a:lnTo>
                  <a:pt x="2554596" y="0"/>
                </a:lnTo>
                <a:lnTo>
                  <a:pt x="2878632" y="324036"/>
                </a:lnTo>
                <a:lnTo>
                  <a:pt x="2554596" y="648072"/>
                </a:lnTo>
                <a:lnTo>
                  <a:pt x="0" y="648072"/>
                </a:lnTo>
                <a:lnTo>
                  <a:pt x="324036" y="324036"/>
                </a:lnTo>
                <a:lnTo>
                  <a:pt x="0" y="0"/>
                </a:lnTo>
                <a:close/>
              </a:path>
            </a:pathLst>
          </a:custGeom>
          <a:solidFill>
            <a:schemeClr val="bg2"/>
          </a:solidFill>
          <a:ln w="9525">
            <a:solidFill>
              <a:srgbClr val="F9F9F9"/>
            </a:solidFill>
            <a:miter lim="800000"/>
            <a:headEnd/>
            <a:tailEnd/>
          </a:ln>
          <a:effectLst>
            <a:outerShdw dist="20000" dir="5400000" algn="ctr" rotWithShape="0">
              <a:srgbClr val="000000">
                <a:alpha val="35999"/>
              </a:srgbClr>
            </a:outerShdw>
          </a:effectLst>
        </p:spPr>
        <p:txBody>
          <a:bodyPr lIns="420048" tIns="32004" rIns="356040" bIns="32004" anchor="ctr"/>
          <a:lstStyle/>
          <a:p>
            <a:pPr defTabSz="1066800">
              <a:lnSpc>
                <a:spcPct val="90000"/>
              </a:lnSpc>
              <a:spcAft>
                <a:spcPct val="35000"/>
              </a:spcAft>
              <a:defRPr/>
            </a:pPr>
            <a:r>
              <a:rPr lang="zh-CN" altLang="en-US" sz="2000" b="1">
                <a:solidFill>
                  <a:srgbClr val="000000"/>
                </a:solidFill>
                <a:latin typeface="微软雅黑" pitchFamily="34" charset="-122"/>
                <a:ea typeface="微软雅黑" pitchFamily="34" charset="-122"/>
              </a:rPr>
              <a:t>具体方法</a:t>
            </a:r>
          </a:p>
        </p:txBody>
      </p:sp>
      <p:sp>
        <p:nvSpPr>
          <p:cNvPr id="21511" name="Text Box 8"/>
          <p:cNvSpPr txBox="1">
            <a:spLocks noChangeArrowheads="1"/>
          </p:cNvSpPr>
          <p:nvPr/>
        </p:nvSpPr>
        <p:spPr bwMode="auto">
          <a:xfrm>
            <a:off x="4205288" y="1627659"/>
            <a:ext cx="46815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dirty="0">
                <a:latin typeface="微软雅黑" panose="020B0503020204020204" pitchFamily="34" charset="-122"/>
                <a:ea typeface="微软雅黑" panose="020B0503020204020204" pitchFamily="34" charset="-122"/>
              </a:rPr>
              <a:t>一般采用逐行阅读说明书以发现缺陷的方式</a:t>
            </a:r>
          </a:p>
        </p:txBody>
      </p:sp>
      <p:sp>
        <p:nvSpPr>
          <p:cNvPr id="25608" name="Freeform 8"/>
          <p:cNvSpPr>
            <a:spLocks noChangeArrowheads="1"/>
          </p:cNvSpPr>
          <p:nvPr/>
        </p:nvSpPr>
        <p:spPr bwMode="auto">
          <a:xfrm>
            <a:off x="820738" y="5301134"/>
            <a:ext cx="3030538" cy="647700"/>
          </a:xfrm>
          <a:custGeom>
            <a:avLst/>
            <a:gdLst>
              <a:gd name="T0" fmla="*/ 0 w 2878632"/>
              <a:gd name="T1" fmla="*/ 0 h 648072"/>
              <a:gd name="T2" fmla="*/ 2831322 w 2878632"/>
              <a:gd name="T3" fmla="*/ 0 h 648072"/>
              <a:gd name="T4" fmla="*/ 3190460 w 2878632"/>
              <a:gd name="T5" fmla="*/ 323664 h 648072"/>
              <a:gd name="T6" fmla="*/ 2831322 w 2878632"/>
              <a:gd name="T7" fmla="*/ 647328 h 648072"/>
              <a:gd name="T8" fmla="*/ 0 w 2878632"/>
              <a:gd name="T9" fmla="*/ 647328 h 648072"/>
              <a:gd name="T10" fmla="*/ 359137 w 2878632"/>
              <a:gd name="T11" fmla="*/ 323664 h 648072"/>
              <a:gd name="T12" fmla="*/ 0 w 2878632"/>
              <a:gd name="T13" fmla="*/ 0 h 648072"/>
              <a:gd name="T14" fmla="*/ 0 60000 65536"/>
              <a:gd name="T15" fmla="*/ 0 60000 65536"/>
              <a:gd name="T16" fmla="*/ 0 60000 65536"/>
              <a:gd name="T17" fmla="*/ 0 60000 65536"/>
              <a:gd name="T18" fmla="*/ 0 60000 65536"/>
              <a:gd name="T19" fmla="*/ 0 60000 65536"/>
              <a:gd name="T20" fmla="*/ 0 60000 65536"/>
              <a:gd name="T21" fmla="*/ 0 w 2878632"/>
              <a:gd name="T22" fmla="*/ 0 h 648072"/>
              <a:gd name="T23" fmla="*/ 2878632 w 2878632"/>
              <a:gd name="T24" fmla="*/ 648072 h 6480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78632" h="648072">
                <a:moveTo>
                  <a:pt x="0" y="0"/>
                </a:moveTo>
                <a:lnTo>
                  <a:pt x="2554596" y="0"/>
                </a:lnTo>
                <a:lnTo>
                  <a:pt x="2878632" y="324036"/>
                </a:lnTo>
                <a:lnTo>
                  <a:pt x="2554596" y="648072"/>
                </a:lnTo>
                <a:lnTo>
                  <a:pt x="0" y="648072"/>
                </a:lnTo>
                <a:lnTo>
                  <a:pt x="324036" y="324036"/>
                </a:lnTo>
                <a:lnTo>
                  <a:pt x="0" y="0"/>
                </a:lnTo>
                <a:close/>
              </a:path>
            </a:pathLst>
          </a:custGeom>
          <a:solidFill>
            <a:schemeClr val="bg2"/>
          </a:solidFill>
          <a:ln w="9525">
            <a:solidFill>
              <a:srgbClr val="F9F9F9"/>
            </a:solidFill>
            <a:miter lim="800000"/>
            <a:headEnd/>
            <a:tailEnd/>
          </a:ln>
          <a:effectLst>
            <a:outerShdw dist="20000" dir="5400000" algn="ctr" rotWithShape="0">
              <a:srgbClr val="000000">
                <a:alpha val="35999"/>
              </a:srgbClr>
            </a:outerShdw>
          </a:effectLst>
        </p:spPr>
        <p:txBody>
          <a:bodyPr lIns="420048" tIns="32004" rIns="356040" bIns="32004" anchor="ctr"/>
          <a:lstStyle/>
          <a:p>
            <a:pPr defTabSz="1066800">
              <a:lnSpc>
                <a:spcPct val="90000"/>
              </a:lnSpc>
              <a:spcAft>
                <a:spcPct val="35000"/>
              </a:spcAft>
              <a:defRPr/>
            </a:pPr>
            <a:r>
              <a:rPr lang="zh-CN" altLang="en-US" sz="2000" b="1">
                <a:solidFill>
                  <a:srgbClr val="000000"/>
                </a:solidFill>
                <a:latin typeface="微软雅黑" pitchFamily="34" charset="-122"/>
                <a:ea typeface="微软雅黑" pitchFamily="34" charset="-122"/>
              </a:rPr>
              <a:t>规格说明书审查方法</a:t>
            </a:r>
          </a:p>
        </p:txBody>
      </p:sp>
      <p:sp>
        <p:nvSpPr>
          <p:cNvPr id="21513" name="Text Box 10"/>
          <p:cNvSpPr txBox="1">
            <a:spLocks noChangeArrowheads="1"/>
          </p:cNvSpPr>
          <p:nvPr/>
        </p:nvSpPr>
        <p:spPr bwMode="auto">
          <a:xfrm>
            <a:off x="4313238" y="2680528"/>
            <a:ext cx="46815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dirty="0">
                <a:latin typeface="微软雅黑" panose="020B0503020204020204" pitchFamily="34" charset="-122"/>
                <a:ea typeface="微软雅黑" panose="020B0503020204020204" pitchFamily="34" charset="-122"/>
              </a:rPr>
              <a:t>在需求阶段规格说明书整体或者部分完成后</a:t>
            </a:r>
          </a:p>
        </p:txBody>
      </p:sp>
      <p:sp>
        <p:nvSpPr>
          <p:cNvPr id="21514" name="Text Box 11"/>
          <p:cNvSpPr txBox="1">
            <a:spLocks noChangeArrowheads="1"/>
          </p:cNvSpPr>
          <p:nvPr/>
        </p:nvSpPr>
        <p:spPr bwMode="auto">
          <a:xfrm>
            <a:off x="4421188" y="3604275"/>
            <a:ext cx="46101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dirty="0">
                <a:latin typeface="微软雅黑" panose="020B0503020204020204" pitchFamily="34" charset="-122"/>
                <a:ea typeface="微软雅黑" panose="020B0503020204020204" pitchFamily="34" charset="-122"/>
              </a:rPr>
              <a:t>尽早地发现缺陷，使规格说明书具有更好的可测试性</a:t>
            </a:r>
          </a:p>
        </p:txBody>
      </p:sp>
      <p:sp>
        <p:nvSpPr>
          <p:cNvPr id="21515" name="Text Box 12"/>
          <p:cNvSpPr txBox="1">
            <a:spLocks noChangeArrowheads="1"/>
          </p:cNvSpPr>
          <p:nvPr/>
        </p:nvSpPr>
        <p:spPr bwMode="auto">
          <a:xfrm>
            <a:off x="4421188" y="4435946"/>
            <a:ext cx="4465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a:latin typeface="微软雅黑" panose="020B0503020204020204" pitchFamily="34" charset="-122"/>
                <a:ea typeface="微软雅黑" panose="020B0503020204020204" pitchFamily="34" charset="-122"/>
              </a:rPr>
              <a:t>静态黑盒测试</a:t>
            </a:r>
          </a:p>
        </p:txBody>
      </p:sp>
      <p:sp>
        <p:nvSpPr>
          <p:cNvPr id="21516" name="Text Box 13"/>
          <p:cNvSpPr txBox="1">
            <a:spLocks noChangeArrowheads="1"/>
          </p:cNvSpPr>
          <p:nvPr/>
        </p:nvSpPr>
        <p:spPr bwMode="auto">
          <a:xfrm>
            <a:off x="4421188" y="5444009"/>
            <a:ext cx="4178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a:latin typeface="微软雅黑" panose="020B0503020204020204" pitchFamily="34" charset="-122"/>
                <a:ea typeface="微软雅黑" panose="020B0503020204020204" pitchFamily="34" charset="-122"/>
              </a:rPr>
              <a:t>概要评审和对说明书进行详细评审</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0-#ppt_w/2"/>
                                          </p:val>
                                        </p:tav>
                                        <p:tav tm="100000">
                                          <p:val>
                                            <p:strVal val="#ppt_x"/>
                                          </p:val>
                                        </p:tav>
                                      </p:tavLst>
                                    </p:anim>
                                    <p:anim calcmode="lin" valueType="num">
                                      <p:cBhvr additive="base">
                                        <p:cTn id="8" dur="500" fill="hold"/>
                                        <p:tgtEl>
                                          <p:spTgt spid="256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604"/>
                                        </p:tgtEl>
                                        <p:attrNameLst>
                                          <p:attrName>style.visibility</p:attrName>
                                        </p:attrNameLst>
                                      </p:cBhvr>
                                      <p:to>
                                        <p:strVal val="visible"/>
                                      </p:to>
                                    </p:set>
                                    <p:anim calcmode="lin" valueType="num">
                                      <p:cBhvr additive="base">
                                        <p:cTn id="13" dur="500" fill="hold"/>
                                        <p:tgtEl>
                                          <p:spTgt spid="25604"/>
                                        </p:tgtEl>
                                        <p:attrNameLst>
                                          <p:attrName>ppt_x</p:attrName>
                                        </p:attrNameLst>
                                      </p:cBhvr>
                                      <p:tavLst>
                                        <p:tav tm="0">
                                          <p:val>
                                            <p:strVal val="0-#ppt_w/2"/>
                                          </p:val>
                                        </p:tav>
                                        <p:tav tm="100000">
                                          <p:val>
                                            <p:strVal val="#ppt_x"/>
                                          </p:val>
                                        </p:tav>
                                      </p:tavLst>
                                    </p:anim>
                                    <p:anim calcmode="lin" valueType="num">
                                      <p:cBhvr additive="base">
                                        <p:cTn id="14" dur="500" fill="hold"/>
                                        <p:tgtEl>
                                          <p:spTgt spid="2560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605"/>
                                        </p:tgtEl>
                                        <p:attrNameLst>
                                          <p:attrName>style.visibility</p:attrName>
                                        </p:attrNameLst>
                                      </p:cBhvr>
                                      <p:to>
                                        <p:strVal val="visible"/>
                                      </p:to>
                                    </p:set>
                                    <p:anim calcmode="lin" valueType="num">
                                      <p:cBhvr additive="base">
                                        <p:cTn id="19" dur="500" fill="hold"/>
                                        <p:tgtEl>
                                          <p:spTgt spid="25605"/>
                                        </p:tgtEl>
                                        <p:attrNameLst>
                                          <p:attrName>ppt_x</p:attrName>
                                        </p:attrNameLst>
                                      </p:cBhvr>
                                      <p:tavLst>
                                        <p:tav tm="0">
                                          <p:val>
                                            <p:strVal val="0-#ppt_w/2"/>
                                          </p:val>
                                        </p:tav>
                                        <p:tav tm="100000">
                                          <p:val>
                                            <p:strVal val="#ppt_x"/>
                                          </p:val>
                                        </p:tav>
                                      </p:tavLst>
                                    </p:anim>
                                    <p:anim calcmode="lin" valueType="num">
                                      <p:cBhvr additive="base">
                                        <p:cTn id="20" dur="500" fill="hold"/>
                                        <p:tgtEl>
                                          <p:spTgt spid="2560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606"/>
                                        </p:tgtEl>
                                        <p:attrNameLst>
                                          <p:attrName>style.visibility</p:attrName>
                                        </p:attrNameLst>
                                      </p:cBhvr>
                                      <p:to>
                                        <p:strVal val="visible"/>
                                      </p:to>
                                    </p:set>
                                    <p:anim calcmode="lin" valueType="num">
                                      <p:cBhvr additive="base">
                                        <p:cTn id="25" dur="500" fill="hold"/>
                                        <p:tgtEl>
                                          <p:spTgt spid="25606"/>
                                        </p:tgtEl>
                                        <p:attrNameLst>
                                          <p:attrName>ppt_x</p:attrName>
                                        </p:attrNameLst>
                                      </p:cBhvr>
                                      <p:tavLst>
                                        <p:tav tm="0">
                                          <p:val>
                                            <p:strVal val="0-#ppt_w/2"/>
                                          </p:val>
                                        </p:tav>
                                        <p:tav tm="100000">
                                          <p:val>
                                            <p:strVal val="#ppt_x"/>
                                          </p:val>
                                        </p:tav>
                                      </p:tavLst>
                                    </p:anim>
                                    <p:anim calcmode="lin" valueType="num">
                                      <p:cBhvr additive="base">
                                        <p:cTn id="26" dur="500" fill="hold"/>
                                        <p:tgtEl>
                                          <p:spTgt spid="2560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5608"/>
                                        </p:tgtEl>
                                        <p:attrNameLst>
                                          <p:attrName>style.visibility</p:attrName>
                                        </p:attrNameLst>
                                      </p:cBhvr>
                                      <p:to>
                                        <p:strVal val="visible"/>
                                      </p:to>
                                    </p:set>
                                    <p:anim calcmode="lin" valueType="num">
                                      <p:cBhvr additive="base">
                                        <p:cTn id="31" dur="500" fill="hold"/>
                                        <p:tgtEl>
                                          <p:spTgt spid="25608"/>
                                        </p:tgtEl>
                                        <p:attrNameLst>
                                          <p:attrName>ppt_x</p:attrName>
                                        </p:attrNameLst>
                                      </p:cBhvr>
                                      <p:tavLst>
                                        <p:tav tm="0">
                                          <p:val>
                                            <p:strVal val="0-#ppt_w/2"/>
                                          </p:val>
                                        </p:tav>
                                        <p:tav tm="100000">
                                          <p:val>
                                            <p:strVal val="#ppt_x"/>
                                          </p:val>
                                        </p:tav>
                                      </p:tavLst>
                                    </p:anim>
                                    <p:anim calcmode="lin" valueType="num">
                                      <p:cBhvr additive="base">
                                        <p:cTn id="32" dur="500" fill="hold"/>
                                        <p:tgtEl>
                                          <p:spTgt spid="256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animBg="1" autoUpdateAnimBg="0"/>
      <p:bldP spid="25604" grpId="0" animBg="1" autoUpdateAnimBg="0"/>
      <p:bldP spid="25605" grpId="0" animBg="1" autoUpdateAnimBg="0"/>
      <p:bldP spid="25606" grpId="0" animBg="1" autoUpdateAnimBg="0"/>
      <p:bldP spid="25608"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a:xfrm>
            <a:off x="2051720" y="-5117"/>
            <a:ext cx="6324600" cy="762000"/>
          </a:xfrm>
        </p:spPr>
        <p:txBody>
          <a:bodyPr/>
          <a:lstStyle/>
          <a:p>
            <a:pPr algn="l" eaLnBrk="1" hangingPunct="1"/>
            <a:r>
              <a:rPr lang="en-US" altLang="zh-CN" sz="2800" b="1" dirty="0" smtClean="0">
                <a:solidFill>
                  <a:schemeClr val="tx1"/>
                </a:solidFill>
                <a:latin typeface="微软雅黑" panose="020B0503020204020204" pitchFamily="34" charset="-122"/>
                <a:ea typeface="微软雅黑" panose="020B0503020204020204" pitchFamily="34" charset="-122"/>
              </a:rPr>
              <a:t>7.1.2 </a:t>
            </a:r>
            <a:r>
              <a:rPr lang="zh-CN" altLang="en-US" sz="2800" b="1" dirty="0" smtClean="0">
                <a:solidFill>
                  <a:schemeClr val="tx1"/>
                </a:solidFill>
                <a:latin typeface="微软雅黑" panose="020B0503020204020204" pitchFamily="34" charset="-122"/>
                <a:ea typeface="微软雅黑" panose="020B0503020204020204" pitchFamily="34" charset="-122"/>
              </a:rPr>
              <a:t>需求规格说明书的测试</a:t>
            </a:r>
          </a:p>
        </p:txBody>
      </p:sp>
      <p:sp>
        <p:nvSpPr>
          <p:cNvPr id="22531" name="Rectangle 3"/>
          <p:cNvSpPr>
            <a:spLocks noChangeArrowheads="1"/>
          </p:cNvSpPr>
          <p:nvPr/>
        </p:nvSpPr>
        <p:spPr bwMode="auto">
          <a:xfrm>
            <a:off x="179388" y="980728"/>
            <a:ext cx="8964612" cy="612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ts val="800"/>
              </a:spcBef>
            </a:pPr>
            <a:r>
              <a:rPr lang="zh-CN" altLang="en-US" sz="2400" b="1" dirty="0">
                <a:solidFill>
                  <a:srgbClr val="0096D6"/>
                </a:solidFill>
                <a:latin typeface="微软雅黑" panose="020B0503020204020204" pitchFamily="34" charset="-122"/>
                <a:ea typeface="微软雅黑" panose="020B0503020204020204" pitchFamily="34" charset="-122"/>
              </a:rPr>
              <a:t>规格说明书的概要评审</a:t>
            </a:r>
          </a:p>
          <a:p>
            <a:pPr lvl="1" algn="l" eaLnBrk="1" hangingPunct="1">
              <a:spcBef>
                <a:spcPts val="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对规格说明书进行概要评审所要达到的目的是</a:t>
            </a:r>
          </a:p>
          <a:p>
            <a:pPr lvl="2" algn="l" eaLnBrk="1" hangingPunct="1">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发现特定的缺陷，比如大的原理性问题，遗漏或过度复杂的描述等</a:t>
            </a:r>
          </a:p>
          <a:p>
            <a:pPr lvl="1" algn="l" eaLnBrk="1" hangingPunct="1">
              <a:spcBef>
                <a:spcPts val="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评审时，测试人员要站在用户的角度</a:t>
            </a:r>
          </a:p>
          <a:p>
            <a:pPr lvl="2" algn="l" eaLnBrk="1" hangingPunct="1">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确保作为第一质量要素的用户要求得到满足</a:t>
            </a:r>
          </a:p>
          <a:p>
            <a:pPr lvl="1" algn="l" eaLnBrk="1" hangingPunct="1">
              <a:spcBef>
                <a:spcPts val="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研究现有标准和基线</a:t>
            </a:r>
          </a:p>
          <a:p>
            <a:pPr lvl="1" algn="l" eaLnBrk="1" hangingPunct="1">
              <a:spcBef>
                <a:spcPts val="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对类似的软件系统进行评审和测试</a:t>
            </a:r>
          </a:p>
          <a:p>
            <a:pPr algn="l" eaLnBrk="1" hangingPunct="1">
              <a:spcBef>
                <a:spcPts val="800"/>
              </a:spcBef>
            </a:pPr>
            <a:r>
              <a:rPr lang="zh-CN" altLang="en-US" sz="2000" b="1" dirty="0">
                <a:latin typeface="微软雅黑" panose="020B0503020204020204" pitchFamily="34" charset="-122"/>
                <a:ea typeface="微软雅黑" panose="020B0503020204020204" pitchFamily="34" charset="-122"/>
              </a:rPr>
              <a:t>规格说明书的详细评审</a:t>
            </a:r>
          </a:p>
          <a:p>
            <a:pPr lvl="1" algn="l" eaLnBrk="1" hangingPunct="1">
              <a:spcBef>
                <a:spcPts val="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对规格说明书进行详细评审，可从有关属性方面着手，一个好的规格说明书应具有如下属性：</a:t>
            </a:r>
          </a:p>
          <a:p>
            <a:pPr lvl="2" algn="l" eaLnBrk="1" hangingPunct="1">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完整性、精确性、准确性、一致性、无二义性、相关性、可行性以及代码无关性和可测试性等</a:t>
            </a:r>
          </a:p>
          <a:p>
            <a:pPr lvl="1" algn="l" eaLnBrk="1" hangingPunct="1">
              <a:spcBef>
                <a:spcPts val="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检查规格说明书的同时，要关注评审的文字和图片是否具有这样的属性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p:txBody>
          <a:bodyPr/>
          <a:lstStyle/>
          <a:p>
            <a:pPr algn="l" eaLnBrk="1" hangingPunct="1"/>
            <a:r>
              <a:rPr lang="en-US" altLang="zh-CN" sz="2800" b="1" dirty="0" smtClean="0">
                <a:solidFill>
                  <a:schemeClr val="tx1"/>
                </a:solidFill>
                <a:latin typeface="微软雅黑" panose="020B0503020204020204" pitchFamily="34" charset="-122"/>
                <a:ea typeface="微软雅黑" panose="020B0503020204020204" pitchFamily="34" charset="-122"/>
              </a:rPr>
              <a:t>7.1.2 </a:t>
            </a:r>
            <a:r>
              <a:rPr lang="zh-CN" altLang="en-US" sz="2800" b="1" dirty="0" smtClean="0">
                <a:solidFill>
                  <a:schemeClr val="tx1"/>
                </a:solidFill>
                <a:latin typeface="微软雅黑" panose="020B0503020204020204" pitchFamily="34" charset="-122"/>
                <a:ea typeface="微软雅黑" panose="020B0503020204020204" pitchFamily="34" charset="-122"/>
              </a:rPr>
              <a:t>需求规格说明书的测试</a:t>
            </a:r>
          </a:p>
        </p:txBody>
      </p:sp>
      <p:sp>
        <p:nvSpPr>
          <p:cNvPr id="23555" name="Rectangle 3"/>
          <p:cNvSpPr>
            <a:spLocks noChangeArrowheads="1"/>
          </p:cNvSpPr>
          <p:nvPr/>
        </p:nvSpPr>
        <p:spPr bwMode="auto">
          <a:xfrm>
            <a:off x="457200" y="980728"/>
            <a:ext cx="7903660" cy="626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ts val="800"/>
              </a:spcBef>
            </a:pPr>
            <a:r>
              <a:rPr lang="zh-CN" altLang="en-US" sz="2400" b="1" dirty="0">
                <a:solidFill>
                  <a:srgbClr val="0096D6"/>
                </a:solidFill>
                <a:latin typeface="微软雅黑" panose="020B0503020204020204" pitchFamily="34" charset="-122"/>
                <a:ea typeface="微软雅黑" panose="020B0503020204020204" pitchFamily="34" charset="-122"/>
              </a:rPr>
              <a:t>问题词语列表</a:t>
            </a:r>
          </a:p>
          <a:p>
            <a:pPr lvl="1" algn="l" eaLnBrk="1" hangingPunct="1">
              <a:spcBef>
                <a:spcPts val="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测试规格说明书的时候应密切关注下面的一些词汇以及这些词汇的上下文含义是否清晰。因为这些词汇常常会带来缺陷</a:t>
            </a:r>
          </a:p>
          <a:p>
            <a:pPr lvl="2" algn="l" eaLnBrk="1" hangingPunct="1">
              <a:spcBef>
                <a:spcPts val="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总是、每个、所有、没有一个、从来不等</a:t>
            </a:r>
          </a:p>
          <a:p>
            <a:pPr lvl="3" algn="l" eaLnBrk="1" hangingPunct="1">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这些词表示肯定和确定的含义</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必须确认该用这些词语</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或找出不该使用的理由</a:t>
            </a:r>
          </a:p>
          <a:p>
            <a:pPr lvl="2" algn="l" eaLnBrk="1" hangingPunct="1">
              <a:spcBef>
                <a:spcPts val="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当然、所以、明显地、无疑、显然等</a:t>
            </a:r>
          </a:p>
          <a:p>
            <a:pPr lvl="3" algn="l" eaLnBrk="1" hangingPunct="1">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这些词有劝说人接受的意思</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规格书中尽量避免</a:t>
            </a:r>
          </a:p>
          <a:p>
            <a:pPr lvl="2" algn="l" eaLnBrk="1" hangingPunct="1">
              <a:spcBef>
                <a:spcPts val="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一些、有时、经常、通常、大部分、主要的、等等、类似、好、快、便宜、高效、小和稳定等</a:t>
            </a:r>
          </a:p>
          <a:p>
            <a:pPr lvl="3" algn="l" eaLnBrk="1" hangingPunct="1">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这些词可测试性差，必须进一步定义以给出确切的含义描述</a:t>
            </a:r>
          </a:p>
          <a:p>
            <a:pPr lvl="2" algn="l" eaLnBrk="1" hangingPunct="1">
              <a:spcBef>
                <a:spcPts val="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有把握的、处理过的、拒绝的、跳过的、去掉的等</a:t>
            </a:r>
          </a:p>
          <a:p>
            <a:pPr lvl="3" algn="l" eaLnBrk="1" hangingPunct="1">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这些词可能隐藏一些本该详细说明的功能性需求</a:t>
            </a:r>
          </a:p>
          <a:p>
            <a:pPr lvl="2" algn="l" eaLnBrk="1" hangingPunct="1">
              <a:spcBef>
                <a:spcPts val="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如果</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那么等</a:t>
            </a:r>
          </a:p>
          <a:p>
            <a:pPr lvl="3" algn="l" eaLnBrk="1" hangingPunct="1">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这些描述依赖于其他因素，不可取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zh-CN" altLang="en-US" sz="2800" b="1" dirty="0" smtClean="0">
                <a:solidFill>
                  <a:schemeClr val="tx1"/>
                </a:solidFill>
                <a:latin typeface="微软雅黑" panose="020B0503020204020204" pitchFamily="34" charset="-122"/>
                <a:ea typeface="微软雅黑" panose="020B0503020204020204" pitchFamily="34" charset="-122"/>
              </a:rPr>
              <a:t>本章教学目标及重点</a:t>
            </a:r>
          </a:p>
        </p:txBody>
      </p:sp>
      <p:sp>
        <p:nvSpPr>
          <p:cNvPr id="6147" name="内容占位符 2"/>
          <p:cNvSpPr>
            <a:spLocks noChangeArrowheads="1"/>
          </p:cNvSpPr>
          <p:nvPr/>
        </p:nvSpPr>
        <p:spPr bwMode="auto">
          <a:xfrm>
            <a:off x="395288" y="1052513"/>
            <a:ext cx="8785225"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lnSpc>
                <a:spcPct val="80000"/>
              </a:lnSpc>
              <a:spcBef>
                <a:spcPts val="800"/>
              </a:spcBef>
              <a:buFont typeface="Arial" panose="020B0604020202020204" pitchFamily="34" charset="0"/>
              <a:buChar char="•"/>
            </a:pPr>
            <a:r>
              <a:rPr lang="zh-CN" altLang="en-US" sz="2400" b="1" dirty="0">
                <a:solidFill>
                  <a:srgbClr val="0096D6"/>
                </a:solidFill>
                <a:latin typeface="微软雅黑" panose="020B0503020204020204" pitchFamily="34" charset="-122"/>
                <a:ea typeface="微软雅黑" panose="020B0503020204020204" pitchFamily="34" charset="-122"/>
              </a:rPr>
              <a:t>教学目标</a:t>
            </a:r>
            <a:endParaRPr lang="en-US" sz="2400" b="1" dirty="0">
              <a:solidFill>
                <a:srgbClr val="0096D6"/>
              </a:solidFill>
              <a:latin typeface="微软雅黑" panose="020B0503020204020204" pitchFamily="34" charset="-122"/>
              <a:ea typeface="微软雅黑" panose="020B0503020204020204" pitchFamily="34" charset="-122"/>
            </a:endParaRPr>
          </a:p>
          <a:p>
            <a:pPr lvl="1" algn="l" eaLnBrk="1" hangingPunct="1">
              <a:lnSpc>
                <a:spcPct val="8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介绍静态测试的相关知识和概念</a:t>
            </a:r>
            <a:endParaRPr lang="en-US" sz="2000" dirty="0">
              <a:latin typeface="微软雅黑" panose="020B0503020204020204" pitchFamily="34" charset="-122"/>
              <a:ea typeface="微软雅黑" panose="020B0503020204020204" pitchFamily="34" charset="-122"/>
            </a:endParaRPr>
          </a:p>
          <a:p>
            <a:pPr lvl="1" algn="l" eaLnBrk="1" hangingPunct="1">
              <a:lnSpc>
                <a:spcPct val="8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讲解各阶段评审的要求和流程</a:t>
            </a:r>
          </a:p>
          <a:p>
            <a:pPr lvl="1" algn="l" eaLnBrk="1" hangingPunct="1">
              <a:lnSpc>
                <a:spcPct val="8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讲解代码检查的要求和方法</a:t>
            </a:r>
          </a:p>
          <a:p>
            <a:pPr lvl="1" algn="l" eaLnBrk="1" hangingPunct="1">
              <a:lnSpc>
                <a:spcPct val="8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讲解软件复杂性分析的方法</a:t>
            </a:r>
          </a:p>
          <a:p>
            <a:pPr lvl="1" algn="l" eaLnBrk="1" hangingPunct="1">
              <a:lnSpc>
                <a:spcPct val="8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讲解软件质量度量模型及方法</a:t>
            </a:r>
          </a:p>
          <a:p>
            <a:pPr lvl="1" algn="l" eaLnBrk="1" hangingPunct="1">
              <a:lnSpc>
                <a:spcPct val="8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讲解软件质量管理的阶段原则及方法</a:t>
            </a:r>
          </a:p>
          <a:p>
            <a:pPr lvl="1" algn="l" eaLnBrk="1" hangingPunct="1">
              <a:lnSpc>
                <a:spcPct val="8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介绍惠普静态分析工具</a:t>
            </a:r>
            <a:r>
              <a:rPr lang="en-US" altLang="zh-CN" sz="2000" dirty="0">
                <a:latin typeface="微软雅黑" panose="020B0503020204020204" pitchFamily="34" charset="-122"/>
                <a:ea typeface="微软雅黑" panose="020B0503020204020204" pitchFamily="34" charset="-122"/>
              </a:rPr>
              <a:t>HP </a:t>
            </a:r>
            <a:r>
              <a:rPr lang="en-US" altLang="zh-CN" sz="2000" dirty="0" err="1">
                <a:latin typeface="微软雅黑" panose="020B0503020204020204" pitchFamily="34" charset="-122"/>
                <a:ea typeface="微软雅黑" panose="020B0503020204020204" pitchFamily="34" charset="-122"/>
              </a:rPr>
              <a:t>FortifySCA</a:t>
            </a:r>
            <a:endParaRPr lang="en-US" altLang="zh-CN" sz="2000" dirty="0">
              <a:latin typeface="微软雅黑" panose="020B0503020204020204" pitchFamily="34" charset="-122"/>
              <a:ea typeface="微软雅黑" panose="020B0503020204020204" pitchFamily="34" charset="-122"/>
            </a:endParaRPr>
          </a:p>
          <a:p>
            <a:pPr algn="l" eaLnBrk="1" hangingPunct="1">
              <a:lnSpc>
                <a:spcPct val="80000"/>
              </a:lnSpc>
              <a:spcBef>
                <a:spcPts val="800"/>
              </a:spcBef>
              <a:buFont typeface="Arial" panose="020B0604020202020204" pitchFamily="34" charset="0"/>
              <a:buChar char="•"/>
            </a:pPr>
            <a:r>
              <a:rPr lang="zh-CN" altLang="en-US" sz="2400" b="1" dirty="0">
                <a:solidFill>
                  <a:srgbClr val="0096D6"/>
                </a:solidFill>
                <a:latin typeface="微软雅黑" panose="020B0503020204020204" pitchFamily="34" charset="-122"/>
                <a:ea typeface="微软雅黑" panose="020B0503020204020204" pitchFamily="34" charset="-122"/>
              </a:rPr>
              <a:t>重点</a:t>
            </a:r>
            <a:endParaRPr lang="en-US" sz="2400" b="1" dirty="0">
              <a:solidFill>
                <a:srgbClr val="0096D6"/>
              </a:solidFill>
              <a:latin typeface="微软雅黑" panose="020B0503020204020204" pitchFamily="34" charset="-122"/>
              <a:ea typeface="微软雅黑" panose="020B0503020204020204" pitchFamily="34" charset="-122"/>
            </a:endParaRPr>
          </a:p>
          <a:p>
            <a:pPr lvl="1" algn="l" eaLnBrk="1" hangingPunct="1">
              <a:lnSpc>
                <a:spcPct val="8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各阶段评审</a:t>
            </a:r>
            <a:endParaRPr lang="en-US" sz="2000" dirty="0">
              <a:latin typeface="微软雅黑" panose="020B0503020204020204" pitchFamily="34" charset="-122"/>
              <a:ea typeface="微软雅黑" panose="020B0503020204020204" pitchFamily="34" charset="-122"/>
            </a:endParaRPr>
          </a:p>
          <a:p>
            <a:pPr lvl="1" algn="l" eaLnBrk="1" hangingPunct="1">
              <a:lnSpc>
                <a:spcPct val="8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代码检查</a:t>
            </a:r>
          </a:p>
          <a:p>
            <a:pPr lvl="1" algn="l" eaLnBrk="1" hangingPunct="1">
              <a:lnSpc>
                <a:spcPct val="8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软件复杂性分析</a:t>
            </a:r>
          </a:p>
          <a:p>
            <a:pPr lvl="1" algn="l" eaLnBrk="1" hangingPunct="1">
              <a:lnSpc>
                <a:spcPct val="8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软件质量度量</a:t>
            </a:r>
          </a:p>
          <a:p>
            <a:pPr lvl="1" algn="l" eaLnBrk="1" hangingPunct="1">
              <a:lnSpc>
                <a:spcPct val="8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软件质量管理</a:t>
            </a:r>
          </a:p>
          <a:p>
            <a:pPr lvl="1" algn="l" eaLnBrk="1" hangingPunct="1">
              <a:lnSpc>
                <a:spcPct val="8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惠普静态分析工具</a:t>
            </a:r>
            <a:r>
              <a:rPr lang="en-US" altLang="zh-CN" sz="2000" dirty="0">
                <a:latin typeface="微软雅黑" panose="020B0503020204020204" pitchFamily="34" charset="-122"/>
                <a:ea typeface="微软雅黑" panose="020B0503020204020204" pitchFamily="34" charset="-122"/>
              </a:rPr>
              <a:t>HP </a:t>
            </a:r>
            <a:r>
              <a:rPr lang="en-US" altLang="zh-CN" sz="2000" dirty="0" err="1">
                <a:latin typeface="微软雅黑" panose="020B0503020204020204" pitchFamily="34" charset="-122"/>
                <a:ea typeface="微软雅黑" panose="020B0503020204020204" pitchFamily="34" charset="-122"/>
              </a:rPr>
              <a:t>FortifySCA</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txBox="1">
            <a:spLocks noChangeArrowheads="1"/>
          </p:cNvSpPr>
          <p:nvPr/>
        </p:nvSpPr>
        <p:spPr bwMode="auto">
          <a:xfrm>
            <a:off x="2699792" y="3068960"/>
            <a:ext cx="4248472"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lvl="1" algn="l" eaLnBrk="1" hangingPunct="1"/>
            <a:r>
              <a:rPr lang="en-US" altLang="zh-CN" sz="4800" b="1" dirty="0">
                <a:solidFill>
                  <a:srgbClr val="000000"/>
                </a:solidFill>
                <a:latin typeface="微软雅黑" panose="020B0503020204020204" pitchFamily="34" charset="-122"/>
                <a:ea typeface="微软雅黑" panose="020B0503020204020204" pitchFamily="34" charset="-122"/>
              </a:rPr>
              <a:t>7.2 </a:t>
            </a:r>
            <a:r>
              <a:rPr lang="zh-CN" altLang="en-US" sz="4800" b="1" dirty="0">
                <a:solidFill>
                  <a:srgbClr val="000000"/>
                </a:solidFill>
                <a:latin typeface="微软雅黑" panose="020B0503020204020204" pitchFamily="34" charset="-122"/>
                <a:ea typeface="微软雅黑" panose="020B0503020204020204" pitchFamily="34" charset="-122"/>
              </a:rPr>
              <a:t>代码检查</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a:xfrm>
            <a:off x="2987824" y="-100683"/>
            <a:ext cx="8229600" cy="989013"/>
          </a:xfrm>
        </p:spPr>
        <p:txBody>
          <a:bodyPr/>
          <a:lstStyle/>
          <a:p>
            <a:pPr algn="l" eaLnBrk="1" hangingPunct="1"/>
            <a:r>
              <a:rPr lang="en-US" altLang="zh-CN" sz="2800" b="1" dirty="0" smtClean="0">
                <a:solidFill>
                  <a:schemeClr val="tx1"/>
                </a:solidFill>
                <a:latin typeface="微软雅黑" panose="020B0503020204020204" pitchFamily="34" charset="-122"/>
                <a:ea typeface="微软雅黑" panose="020B0503020204020204" pitchFamily="34" charset="-122"/>
              </a:rPr>
              <a:t>7.2 </a:t>
            </a:r>
            <a:r>
              <a:rPr lang="zh-CN" altLang="en-US" sz="2800" b="1" dirty="0" smtClean="0">
                <a:solidFill>
                  <a:schemeClr val="tx1"/>
                </a:solidFill>
                <a:latin typeface="微软雅黑" panose="020B0503020204020204" pitchFamily="34" charset="-122"/>
                <a:ea typeface="微软雅黑" panose="020B0503020204020204" pitchFamily="34" charset="-122"/>
              </a:rPr>
              <a:t>代码检查</a:t>
            </a:r>
          </a:p>
        </p:txBody>
      </p:sp>
      <p:grpSp>
        <p:nvGrpSpPr>
          <p:cNvPr id="3" name="组合 2"/>
          <p:cNvGrpSpPr/>
          <p:nvPr/>
        </p:nvGrpSpPr>
        <p:grpSpPr>
          <a:xfrm>
            <a:off x="395536" y="1340768"/>
            <a:ext cx="8245476" cy="4524236"/>
            <a:chOff x="214312" y="1557338"/>
            <a:chExt cx="8245476" cy="4524236"/>
          </a:xfrm>
        </p:grpSpPr>
        <p:sp>
          <p:nvSpPr>
            <p:cNvPr id="26631" name="Text Box 7"/>
            <p:cNvSpPr txBox="1">
              <a:spLocks noChangeArrowheads="1"/>
            </p:cNvSpPr>
            <p:nvPr/>
          </p:nvSpPr>
          <p:spPr bwMode="auto">
            <a:xfrm>
              <a:off x="3607168" y="1603375"/>
              <a:ext cx="468153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sz="2000" dirty="0">
                  <a:latin typeface="微软雅黑" panose="020B0503020204020204" pitchFamily="34" charset="-122"/>
                  <a:ea typeface="微软雅黑" panose="020B0503020204020204" pitchFamily="34" charset="-122"/>
                </a:rPr>
                <a:t>是以组为单位阅读代码，是一系列规程和错误检查技术的集合</a:t>
              </a:r>
            </a:p>
          </p:txBody>
        </p:sp>
        <p:sp>
          <p:nvSpPr>
            <p:cNvPr id="26633" name="Text Box 9"/>
            <p:cNvSpPr txBox="1">
              <a:spLocks noChangeArrowheads="1"/>
            </p:cNvSpPr>
            <p:nvPr/>
          </p:nvSpPr>
          <p:spPr bwMode="auto">
            <a:xfrm>
              <a:off x="3635375" y="2565400"/>
              <a:ext cx="46101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sz="2000" dirty="0">
                  <a:latin typeface="微软雅黑" panose="020B0503020204020204" pitchFamily="34" charset="-122"/>
                  <a:ea typeface="微软雅黑" panose="020B0503020204020204" pitchFamily="34" charset="-122"/>
                </a:rPr>
                <a:t>代码全部或部分完成后</a:t>
              </a:r>
            </a:p>
          </p:txBody>
        </p:sp>
        <p:sp>
          <p:nvSpPr>
            <p:cNvPr id="26634" name="Text Box 10"/>
            <p:cNvSpPr txBox="1">
              <a:spLocks noChangeArrowheads="1"/>
            </p:cNvSpPr>
            <p:nvPr/>
          </p:nvSpPr>
          <p:spPr bwMode="auto">
            <a:xfrm>
              <a:off x="3635375" y="3573463"/>
              <a:ext cx="46101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sz="2000">
                  <a:latin typeface="微软雅黑" panose="020B0503020204020204" pitchFamily="34" charset="-122"/>
                  <a:ea typeface="微软雅黑" panose="020B0503020204020204" pitchFamily="34" charset="-122"/>
                </a:rPr>
                <a:t>及早发现缺陷</a:t>
              </a:r>
            </a:p>
          </p:txBody>
        </p:sp>
        <p:grpSp>
          <p:nvGrpSpPr>
            <p:cNvPr id="2" name="组合 1"/>
            <p:cNvGrpSpPr/>
            <p:nvPr/>
          </p:nvGrpSpPr>
          <p:grpSpPr>
            <a:xfrm>
              <a:off x="214312" y="1557338"/>
              <a:ext cx="7959725" cy="4464050"/>
              <a:chOff x="179388" y="1557338"/>
              <a:chExt cx="7994650" cy="4464050"/>
            </a:xfrm>
          </p:grpSpPr>
          <p:sp>
            <p:nvSpPr>
              <p:cNvPr id="31747" name="Freeform 8"/>
              <p:cNvSpPr>
                <a:spLocks noChangeArrowheads="1"/>
              </p:cNvSpPr>
              <p:nvPr/>
            </p:nvSpPr>
            <p:spPr bwMode="auto">
              <a:xfrm>
                <a:off x="179388" y="1557338"/>
                <a:ext cx="3030537" cy="647700"/>
              </a:xfrm>
              <a:custGeom>
                <a:avLst/>
                <a:gdLst>
                  <a:gd name="T0" fmla="*/ 0 w 2878632"/>
                  <a:gd name="T1" fmla="*/ 0 h 648072"/>
                  <a:gd name="T2" fmla="*/ 2831321 w 2878632"/>
                  <a:gd name="T3" fmla="*/ 0 h 648072"/>
                  <a:gd name="T4" fmla="*/ 3190457 w 2878632"/>
                  <a:gd name="T5" fmla="*/ 323664 h 648072"/>
                  <a:gd name="T6" fmla="*/ 2831321 w 2878632"/>
                  <a:gd name="T7" fmla="*/ 647328 h 648072"/>
                  <a:gd name="T8" fmla="*/ 0 w 2878632"/>
                  <a:gd name="T9" fmla="*/ 647328 h 648072"/>
                  <a:gd name="T10" fmla="*/ 359137 w 2878632"/>
                  <a:gd name="T11" fmla="*/ 323664 h 648072"/>
                  <a:gd name="T12" fmla="*/ 0 w 2878632"/>
                  <a:gd name="T13" fmla="*/ 0 h 648072"/>
                  <a:gd name="T14" fmla="*/ 0 60000 65536"/>
                  <a:gd name="T15" fmla="*/ 0 60000 65536"/>
                  <a:gd name="T16" fmla="*/ 0 60000 65536"/>
                  <a:gd name="T17" fmla="*/ 0 60000 65536"/>
                  <a:gd name="T18" fmla="*/ 0 60000 65536"/>
                  <a:gd name="T19" fmla="*/ 0 60000 65536"/>
                  <a:gd name="T20" fmla="*/ 0 60000 65536"/>
                  <a:gd name="T21" fmla="*/ 0 w 2878632"/>
                  <a:gd name="T22" fmla="*/ 0 h 648072"/>
                  <a:gd name="T23" fmla="*/ 2878632 w 2878632"/>
                  <a:gd name="T24" fmla="*/ 648072 h 6480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78632" h="648072">
                    <a:moveTo>
                      <a:pt x="0" y="0"/>
                    </a:moveTo>
                    <a:lnTo>
                      <a:pt x="2554596" y="0"/>
                    </a:lnTo>
                    <a:lnTo>
                      <a:pt x="2878632" y="324036"/>
                    </a:lnTo>
                    <a:lnTo>
                      <a:pt x="2554596" y="648072"/>
                    </a:lnTo>
                    <a:lnTo>
                      <a:pt x="0" y="648072"/>
                    </a:lnTo>
                    <a:lnTo>
                      <a:pt x="324036" y="324036"/>
                    </a:lnTo>
                    <a:lnTo>
                      <a:pt x="0" y="0"/>
                    </a:lnTo>
                    <a:close/>
                  </a:path>
                </a:pathLst>
              </a:custGeom>
              <a:solidFill>
                <a:schemeClr val="bg2"/>
              </a:solidFill>
              <a:ln w="9525">
                <a:solidFill>
                  <a:srgbClr val="F9F9F9"/>
                </a:solidFill>
                <a:miter lim="800000"/>
                <a:headEnd/>
                <a:tailEnd/>
              </a:ln>
              <a:effectLst>
                <a:outerShdw dist="20000" dir="5400000" algn="ctr" rotWithShape="0">
                  <a:srgbClr val="000000">
                    <a:alpha val="35999"/>
                  </a:srgbClr>
                </a:outerShdw>
              </a:effectLst>
            </p:spPr>
            <p:txBody>
              <a:bodyPr lIns="420048" tIns="32004" rIns="356040" bIns="32004" anchor="ctr"/>
              <a:lstStyle/>
              <a:p>
                <a:pPr defTabSz="1066800">
                  <a:lnSpc>
                    <a:spcPct val="90000"/>
                  </a:lnSpc>
                  <a:spcAft>
                    <a:spcPct val="35000"/>
                  </a:spcAft>
                  <a:defRPr/>
                </a:pPr>
                <a:r>
                  <a:rPr lang="zh-CN" altLang="en-US" sz="2000" b="1" dirty="0">
                    <a:solidFill>
                      <a:srgbClr val="000000"/>
                    </a:solidFill>
                    <a:latin typeface="微软雅黑" pitchFamily="34" charset="-122"/>
                    <a:ea typeface="微软雅黑" pitchFamily="34" charset="-122"/>
                  </a:rPr>
                  <a:t>定义</a:t>
                </a:r>
              </a:p>
            </p:txBody>
          </p:sp>
          <p:sp>
            <p:nvSpPr>
              <p:cNvPr id="31748" name="Freeform 8"/>
              <p:cNvSpPr>
                <a:spLocks noChangeArrowheads="1"/>
              </p:cNvSpPr>
              <p:nvPr/>
            </p:nvSpPr>
            <p:spPr bwMode="auto">
              <a:xfrm>
                <a:off x="179388" y="2492375"/>
                <a:ext cx="3030537" cy="647700"/>
              </a:xfrm>
              <a:custGeom>
                <a:avLst/>
                <a:gdLst>
                  <a:gd name="T0" fmla="*/ 0 w 2878632"/>
                  <a:gd name="T1" fmla="*/ 0 h 648072"/>
                  <a:gd name="T2" fmla="*/ 2831321 w 2878632"/>
                  <a:gd name="T3" fmla="*/ 0 h 648072"/>
                  <a:gd name="T4" fmla="*/ 3190457 w 2878632"/>
                  <a:gd name="T5" fmla="*/ 323664 h 648072"/>
                  <a:gd name="T6" fmla="*/ 2831321 w 2878632"/>
                  <a:gd name="T7" fmla="*/ 647328 h 648072"/>
                  <a:gd name="T8" fmla="*/ 0 w 2878632"/>
                  <a:gd name="T9" fmla="*/ 647328 h 648072"/>
                  <a:gd name="T10" fmla="*/ 359137 w 2878632"/>
                  <a:gd name="T11" fmla="*/ 323664 h 648072"/>
                  <a:gd name="T12" fmla="*/ 0 w 2878632"/>
                  <a:gd name="T13" fmla="*/ 0 h 648072"/>
                  <a:gd name="T14" fmla="*/ 0 60000 65536"/>
                  <a:gd name="T15" fmla="*/ 0 60000 65536"/>
                  <a:gd name="T16" fmla="*/ 0 60000 65536"/>
                  <a:gd name="T17" fmla="*/ 0 60000 65536"/>
                  <a:gd name="T18" fmla="*/ 0 60000 65536"/>
                  <a:gd name="T19" fmla="*/ 0 60000 65536"/>
                  <a:gd name="T20" fmla="*/ 0 60000 65536"/>
                  <a:gd name="T21" fmla="*/ 0 w 2878632"/>
                  <a:gd name="T22" fmla="*/ 0 h 648072"/>
                  <a:gd name="T23" fmla="*/ 2878632 w 2878632"/>
                  <a:gd name="T24" fmla="*/ 648072 h 6480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78632" h="648072">
                    <a:moveTo>
                      <a:pt x="0" y="0"/>
                    </a:moveTo>
                    <a:lnTo>
                      <a:pt x="2554596" y="0"/>
                    </a:lnTo>
                    <a:lnTo>
                      <a:pt x="2878632" y="324036"/>
                    </a:lnTo>
                    <a:lnTo>
                      <a:pt x="2554596" y="648072"/>
                    </a:lnTo>
                    <a:lnTo>
                      <a:pt x="0" y="648072"/>
                    </a:lnTo>
                    <a:lnTo>
                      <a:pt x="324036" y="324036"/>
                    </a:lnTo>
                    <a:lnTo>
                      <a:pt x="0" y="0"/>
                    </a:lnTo>
                    <a:close/>
                  </a:path>
                </a:pathLst>
              </a:custGeom>
              <a:solidFill>
                <a:schemeClr val="bg2"/>
              </a:solidFill>
              <a:ln w="9525">
                <a:solidFill>
                  <a:srgbClr val="F9F9F9"/>
                </a:solidFill>
                <a:miter lim="800000"/>
                <a:headEnd/>
                <a:tailEnd/>
              </a:ln>
              <a:effectLst>
                <a:outerShdw dist="20000" dir="5400000" algn="ctr" rotWithShape="0">
                  <a:srgbClr val="000000">
                    <a:alpha val="35999"/>
                  </a:srgbClr>
                </a:outerShdw>
              </a:effectLst>
            </p:spPr>
            <p:txBody>
              <a:bodyPr lIns="420048" tIns="32004" rIns="356040" bIns="32004" anchor="ctr"/>
              <a:lstStyle/>
              <a:p>
                <a:pPr defTabSz="1066800">
                  <a:lnSpc>
                    <a:spcPct val="90000"/>
                  </a:lnSpc>
                  <a:spcAft>
                    <a:spcPct val="35000"/>
                  </a:spcAft>
                  <a:defRPr/>
                </a:pPr>
                <a:r>
                  <a:rPr lang="zh-CN" altLang="en-US" sz="2000" b="1">
                    <a:solidFill>
                      <a:srgbClr val="000000"/>
                    </a:solidFill>
                    <a:latin typeface="微软雅黑" pitchFamily="34" charset="-122"/>
                    <a:ea typeface="微软雅黑" pitchFamily="34" charset="-122"/>
                  </a:rPr>
                  <a:t>代码评审开展时间</a:t>
                </a:r>
              </a:p>
            </p:txBody>
          </p:sp>
          <p:sp>
            <p:nvSpPr>
              <p:cNvPr id="31749" name="Freeform 8"/>
              <p:cNvSpPr>
                <a:spLocks noChangeArrowheads="1"/>
              </p:cNvSpPr>
              <p:nvPr/>
            </p:nvSpPr>
            <p:spPr bwMode="auto">
              <a:xfrm>
                <a:off x="179388" y="3429000"/>
                <a:ext cx="3030537" cy="647700"/>
              </a:xfrm>
              <a:custGeom>
                <a:avLst/>
                <a:gdLst>
                  <a:gd name="T0" fmla="*/ 0 w 2878632"/>
                  <a:gd name="T1" fmla="*/ 0 h 648072"/>
                  <a:gd name="T2" fmla="*/ 2831321 w 2878632"/>
                  <a:gd name="T3" fmla="*/ 0 h 648072"/>
                  <a:gd name="T4" fmla="*/ 3190457 w 2878632"/>
                  <a:gd name="T5" fmla="*/ 323664 h 648072"/>
                  <a:gd name="T6" fmla="*/ 2831321 w 2878632"/>
                  <a:gd name="T7" fmla="*/ 647328 h 648072"/>
                  <a:gd name="T8" fmla="*/ 0 w 2878632"/>
                  <a:gd name="T9" fmla="*/ 647328 h 648072"/>
                  <a:gd name="T10" fmla="*/ 359137 w 2878632"/>
                  <a:gd name="T11" fmla="*/ 323664 h 648072"/>
                  <a:gd name="T12" fmla="*/ 0 w 2878632"/>
                  <a:gd name="T13" fmla="*/ 0 h 648072"/>
                  <a:gd name="T14" fmla="*/ 0 60000 65536"/>
                  <a:gd name="T15" fmla="*/ 0 60000 65536"/>
                  <a:gd name="T16" fmla="*/ 0 60000 65536"/>
                  <a:gd name="T17" fmla="*/ 0 60000 65536"/>
                  <a:gd name="T18" fmla="*/ 0 60000 65536"/>
                  <a:gd name="T19" fmla="*/ 0 60000 65536"/>
                  <a:gd name="T20" fmla="*/ 0 60000 65536"/>
                  <a:gd name="T21" fmla="*/ 0 w 2878632"/>
                  <a:gd name="T22" fmla="*/ 0 h 648072"/>
                  <a:gd name="T23" fmla="*/ 2878632 w 2878632"/>
                  <a:gd name="T24" fmla="*/ 648072 h 6480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78632" h="648072">
                    <a:moveTo>
                      <a:pt x="0" y="0"/>
                    </a:moveTo>
                    <a:lnTo>
                      <a:pt x="2554596" y="0"/>
                    </a:lnTo>
                    <a:lnTo>
                      <a:pt x="2878632" y="324036"/>
                    </a:lnTo>
                    <a:lnTo>
                      <a:pt x="2554596" y="648072"/>
                    </a:lnTo>
                    <a:lnTo>
                      <a:pt x="0" y="648072"/>
                    </a:lnTo>
                    <a:lnTo>
                      <a:pt x="324036" y="324036"/>
                    </a:lnTo>
                    <a:lnTo>
                      <a:pt x="0" y="0"/>
                    </a:lnTo>
                    <a:close/>
                  </a:path>
                </a:pathLst>
              </a:custGeom>
              <a:solidFill>
                <a:schemeClr val="bg2"/>
              </a:solidFill>
              <a:ln w="9525">
                <a:solidFill>
                  <a:srgbClr val="F9F9F9"/>
                </a:solidFill>
                <a:miter lim="800000"/>
                <a:headEnd/>
                <a:tailEnd/>
              </a:ln>
              <a:effectLst>
                <a:outerShdw dist="20000" dir="5400000" algn="ctr" rotWithShape="0">
                  <a:srgbClr val="000000">
                    <a:alpha val="35999"/>
                  </a:srgbClr>
                </a:outerShdw>
              </a:effectLst>
            </p:spPr>
            <p:txBody>
              <a:bodyPr lIns="420048" tIns="32004" rIns="356040" bIns="32004" anchor="ctr"/>
              <a:lstStyle/>
              <a:p>
                <a:pPr defTabSz="1066800">
                  <a:lnSpc>
                    <a:spcPct val="90000"/>
                  </a:lnSpc>
                  <a:spcAft>
                    <a:spcPct val="35000"/>
                  </a:spcAft>
                  <a:defRPr/>
                </a:pPr>
                <a:r>
                  <a:rPr lang="zh-CN" altLang="en-US" sz="2000" b="1">
                    <a:solidFill>
                      <a:srgbClr val="000000"/>
                    </a:solidFill>
                    <a:latin typeface="微软雅黑" pitchFamily="34" charset="-122"/>
                    <a:ea typeface="微软雅黑" pitchFamily="34" charset="-122"/>
                  </a:rPr>
                  <a:t>测试目的</a:t>
                </a:r>
              </a:p>
            </p:txBody>
          </p:sp>
          <p:sp>
            <p:nvSpPr>
              <p:cNvPr id="31750" name="Freeform 8"/>
              <p:cNvSpPr>
                <a:spLocks noChangeArrowheads="1"/>
              </p:cNvSpPr>
              <p:nvPr/>
            </p:nvSpPr>
            <p:spPr bwMode="auto">
              <a:xfrm>
                <a:off x="250825" y="4365625"/>
                <a:ext cx="3030538" cy="647700"/>
              </a:xfrm>
              <a:custGeom>
                <a:avLst/>
                <a:gdLst>
                  <a:gd name="T0" fmla="*/ 0 w 2878632"/>
                  <a:gd name="T1" fmla="*/ 0 h 648072"/>
                  <a:gd name="T2" fmla="*/ 2831322 w 2878632"/>
                  <a:gd name="T3" fmla="*/ 0 h 648072"/>
                  <a:gd name="T4" fmla="*/ 3190460 w 2878632"/>
                  <a:gd name="T5" fmla="*/ 323664 h 648072"/>
                  <a:gd name="T6" fmla="*/ 2831322 w 2878632"/>
                  <a:gd name="T7" fmla="*/ 647328 h 648072"/>
                  <a:gd name="T8" fmla="*/ 0 w 2878632"/>
                  <a:gd name="T9" fmla="*/ 647328 h 648072"/>
                  <a:gd name="T10" fmla="*/ 359137 w 2878632"/>
                  <a:gd name="T11" fmla="*/ 323664 h 648072"/>
                  <a:gd name="T12" fmla="*/ 0 w 2878632"/>
                  <a:gd name="T13" fmla="*/ 0 h 648072"/>
                  <a:gd name="T14" fmla="*/ 0 60000 65536"/>
                  <a:gd name="T15" fmla="*/ 0 60000 65536"/>
                  <a:gd name="T16" fmla="*/ 0 60000 65536"/>
                  <a:gd name="T17" fmla="*/ 0 60000 65536"/>
                  <a:gd name="T18" fmla="*/ 0 60000 65536"/>
                  <a:gd name="T19" fmla="*/ 0 60000 65536"/>
                  <a:gd name="T20" fmla="*/ 0 60000 65536"/>
                  <a:gd name="T21" fmla="*/ 0 w 2878632"/>
                  <a:gd name="T22" fmla="*/ 0 h 648072"/>
                  <a:gd name="T23" fmla="*/ 2878632 w 2878632"/>
                  <a:gd name="T24" fmla="*/ 648072 h 6480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78632" h="648072">
                    <a:moveTo>
                      <a:pt x="0" y="0"/>
                    </a:moveTo>
                    <a:lnTo>
                      <a:pt x="2554596" y="0"/>
                    </a:lnTo>
                    <a:lnTo>
                      <a:pt x="2878632" y="324036"/>
                    </a:lnTo>
                    <a:lnTo>
                      <a:pt x="2554596" y="648072"/>
                    </a:lnTo>
                    <a:lnTo>
                      <a:pt x="0" y="648072"/>
                    </a:lnTo>
                    <a:lnTo>
                      <a:pt x="324036" y="324036"/>
                    </a:lnTo>
                    <a:lnTo>
                      <a:pt x="0" y="0"/>
                    </a:lnTo>
                    <a:close/>
                  </a:path>
                </a:pathLst>
              </a:custGeom>
              <a:solidFill>
                <a:schemeClr val="bg2"/>
              </a:solidFill>
              <a:ln w="9525">
                <a:solidFill>
                  <a:srgbClr val="F9F9F9"/>
                </a:solidFill>
                <a:miter lim="800000"/>
                <a:headEnd/>
                <a:tailEnd/>
              </a:ln>
              <a:effectLst>
                <a:outerShdw dist="20000" dir="5400000" algn="ctr" rotWithShape="0">
                  <a:srgbClr val="000000">
                    <a:alpha val="35999"/>
                  </a:srgbClr>
                </a:outerShdw>
              </a:effectLst>
            </p:spPr>
            <p:txBody>
              <a:bodyPr lIns="420048" tIns="32004" rIns="356040" bIns="32004" anchor="ctr"/>
              <a:lstStyle/>
              <a:p>
                <a:pPr defTabSz="1066800">
                  <a:lnSpc>
                    <a:spcPct val="90000"/>
                  </a:lnSpc>
                  <a:spcAft>
                    <a:spcPct val="35000"/>
                  </a:spcAft>
                  <a:defRPr/>
                </a:pPr>
                <a:r>
                  <a:rPr lang="zh-CN" altLang="en-US" sz="2000" b="1">
                    <a:solidFill>
                      <a:srgbClr val="000000"/>
                    </a:solidFill>
                    <a:latin typeface="微软雅黑" pitchFamily="34" charset="-122"/>
                    <a:ea typeface="微软雅黑" pitchFamily="34" charset="-122"/>
                  </a:rPr>
                  <a:t>具体方法</a:t>
                </a:r>
              </a:p>
            </p:txBody>
          </p:sp>
          <p:sp>
            <p:nvSpPr>
              <p:cNvPr id="31752" name="Freeform 8"/>
              <p:cNvSpPr>
                <a:spLocks noChangeArrowheads="1"/>
              </p:cNvSpPr>
              <p:nvPr/>
            </p:nvSpPr>
            <p:spPr bwMode="auto">
              <a:xfrm>
                <a:off x="250825" y="5373688"/>
                <a:ext cx="3030538" cy="647700"/>
              </a:xfrm>
              <a:custGeom>
                <a:avLst/>
                <a:gdLst>
                  <a:gd name="T0" fmla="*/ 0 w 2878632"/>
                  <a:gd name="T1" fmla="*/ 0 h 648072"/>
                  <a:gd name="T2" fmla="*/ 2831322 w 2878632"/>
                  <a:gd name="T3" fmla="*/ 0 h 648072"/>
                  <a:gd name="T4" fmla="*/ 3190460 w 2878632"/>
                  <a:gd name="T5" fmla="*/ 323664 h 648072"/>
                  <a:gd name="T6" fmla="*/ 2831322 w 2878632"/>
                  <a:gd name="T7" fmla="*/ 647328 h 648072"/>
                  <a:gd name="T8" fmla="*/ 0 w 2878632"/>
                  <a:gd name="T9" fmla="*/ 647328 h 648072"/>
                  <a:gd name="T10" fmla="*/ 359137 w 2878632"/>
                  <a:gd name="T11" fmla="*/ 323664 h 648072"/>
                  <a:gd name="T12" fmla="*/ 0 w 2878632"/>
                  <a:gd name="T13" fmla="*/ 0 h 648072"/>
                  <a:gd name="T14" fmla="*/ 0 60000 65536"/>
                  <a:gd name="T15" fmla="*/ 0 60000 65536"/>
                  <a:gd name="T16" fmla="*/ 0 60000 65536"/>
                  <a:gd name="T17" fmla="*/ 0 60000 65536"/>
                  <a:gd name="T18" fmla="*/ 0 60000 65536"/>
                  <a:gd name="T19" fmla="*/ 0 60000 65536"/>
                  <a:gd name="T20" fmla="*/ 0 60000 65536"/>
                  <a:gd name="T21" fmla="*/ 0 w 2878632"/>
                  <a:gd name="T22" fmla="*/ 0 h 648072"/>
                  <a:gd name="T23" fmla="*/ 2878632 w 2878632"/>
                  <a:gd name="T24" fmla="*/ 648072 h 6480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78632" h="648072">
                    <a:moveTo>
                      <a:pt x="0" y="0"/>
                    </a:moveTo>
                    <a:lnTo>
                      <a:pt x="2554596" y="0"/>
                    </a:lnTo>
                    <a:lnTo>
                      <a:pt x="2878632" y="324036"/>
                    </a:lnTo>
                    <a:lnTo>
                      <a:pt x="2554596" y="648072"/>
                    </a:lnTo>
                    <a:lnTo>
                      <a:pt x="0" y="648072"/>
                    </a:lnTo>
                    <a:lnTo>
                      <a:pt x="324036" y="324036"/>
                    </a:lnTo>
                    <a:lnTo>
                      <a:pt x="0" y="0"/>
                    </a:lnTo>
                    <a:close/>
                  </a:path>
                </a:pathLst>
              </a:custGeom>
              <a:solidFill>
                <a:schemeClr val="bg2"/>
              </a:solidFill>
              <a:ln w="9525">
                <a:solidFill>
                  <a:srgbClr val="F9F9F9"/>
                </a:solidFill>
                <a:miter lim="800000"/>
                <a:headEnd/>
                <a:tailEnd/>
              </a:ln>
              <a:effectLst>
                <a:outerShdw dist="20000" dir="5400000" algn="ctr" rotWithShape="0">
                  <a:srgbClr val="000000">
                    <a:alpha val="35999"/>
                  </a:srgbClr>
                </a:outerShdw>
              </a:effectLst>
            </p:spPr>
            <p:txBody>
              <a:bodyPr lIns="420048" tIns="32004" rIns="356040" bIns="32004" anchor="ctr"/>
              <a:lstStyle/>
              <a:p>
                <a:pPr defTabSz="1066800">
                  <a:lnSpc>
                    <a:spcPct val="90000"/>
                  </a:lnSpc>
                  <a:spcAft>
                    <a:spcPct val="35000"/>
                  </a:spcAft>
                  <a:defRPr/>
                </a:pPr>
                <a:r>
                  <a:rPr lang="zh-CN" altLang="en-US" sz="2000" b="1">
                    <a:solidFill>
                      <a:srgbClr val="000000"/>
                    </a:solidFill>
                    <a:latin typeface="微软雅黑" pitchFamily="34" charset="-122"/>
                    <a:ea typeface="微软雅黑" pitchFamily="34" charset="-122"/>
                  </a:rPr>
                  <a:t>代码检查输出的信息</a:t>
                </a:r>
              </a:p>
            </p:txBody>
          </p:sp>
          <p:sp>
            <p:nvSpPr>
              <p:cNvPr id="26635" name="Text Box 11"/>
              <p:cNvSpPr txBox="1">
                <a:spLocks noChangeArrowheads="1"/>
              </p:cNvSpPr>
              <p:nvPr/>
            </p:nvSpPr>
            <p:spPr bwMode="auto">
              <a:xfrm>
                <a:off x="3708400" y="4508500"/>
                <a:ext cx="44656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sz="2000">
                    <a:latin typeface="微软雅黑" panose="020B0503020204020204" pitchFamily="34" charset="-122"/>
                    <a:ea typeface="微软雅黑" panose="020B0503020204020204" pitchFamily="34" charset="-122"/>
                  </a:rPr>
                  <a:t>一般采用静态“白盒”测试的方法</a:t>
                </a:r>
              </a:p>
            </p:txBody>
          </p:sp>
        </p:grpSp>
        <p:sp>
          <p:nvSpPr>
            <p:cNvPr id="26636" name="Text Box 12"/>
            <p:cNvSpPr txBox="1">
              <a:spLocks noChangeArrowheads="1"/>
            </p:cNvSpPr>
            <p:nvPr/>
          </p:nvSpPr>
          <p:spPr bwMode="auto">
            <a:xfrm>
              <a:off x="3708400" y="5373688"/>
              <a:ext cx="47513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sz="2000">
                  <a:latin typeface="微软雅黑" panose="020B0503020204020204" pitchFamily="34" charset="-122"/>
                  <a:ea typeface="微软雅黑" panose="020B0503020204020204" pitchFamily="34" charset="-122"/>
                </a:rPr>
                <a:t>度量标准、易产生错误的代码、代码规则的执行、流图和调用图的分析</a:t>
              </a: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8"/>
          <p:cNvSpPr>
            <a:spLocks noGrp="1"/>
          </p:cNvSpPr>
          <p:nvPr>
            <p:ph type="title" idx="4294967295"/>
          </p:nvPr>
        </p:nvSpPr>
        <p:spPr>
          <a:xfrm>
            <a:off x="3131840" y="47811"/>
            <a:ext cx="8229600" cy="633412"/>
          </a:xfrm>
        </p:spPr>
        <p:txBody>
          <a:bodyPr/>
          <a:lstStyle/>
          <a:p>
            <a:pPr algn="l" eaLnBrk="1" hangingPunct="1"/>
            <a:r>
              <a:rPr lang="en-US" altLang="zh-CN" sz="2800" b="1" dirty="0" smtClean="0">
                <a:solidFill>
                  <a:schemeClr val="tx1"/>
                </a:solidFill>
                <a:latin typeface="微软雅黑" panose="020B0503020204020204" pitchFamily="34" charset="-122"/>
                <a:ea typeface="微软雅黑" panose="020B0503020204020204" pitchFamily="34" charset="-122"/>
              </a:rPr>
              <a:t>7.2 </a:t>
            </a:r>
            <a:r>
              <a:rPr lang="zh-CN" altLang="en-US" sz="2800" b="1" dirty="0" smtClean="0">
                <a:solidFill>
                  <a:schemeClr val="tx1"/>
                </a:solidFill>
                <a:latin typeface="微软雅黑" panose="020B0503020204020204" pitchFamily="34" charset="-122"/>
                <a:ea typeface="微软雅黑" panose="020B0503020204020204" pitchFamily="34" charset="-122"/>
              </a:rPr>
              <a:t>代码检查</a:t>
            </a:r>
          </a:p>
        </p:txBody>
      </p:sp>
      <p:graphicFrame>
        <p:nvGraphicFramePr>
          <p:cNvPr id="33795" name="Object 4"/>
          <p:cNvGraphicFramePr>
            <a:graphicFrameLocks noGrp="1"/>
          </p:cNvGraphicFramePr>
          <p:nvPr>
            <p:ph sz="half" idx="4294967295"/>
          </p:nvPr>
        </p:nvGraphicFramePr>
        <p:xfrm>
          <a:off x="0" y="2205038"/>
          <a:ext cx="4038600" cy="3095625"/>
        </p:xfrm>
        <a:graphic>
          <a:graphicData uri="http://schemas.openxmlformats.org/presentationml/2006/ole">
            <mc:AlternateContent xmlns:mc="http://schemas.openxmlformats.org/markup-compatibility/2006">
              <mc:Choice xmlns:v="urn:schemas-microsoft-com:vml" Requires="v">
                <p:oleObj spid="_x0000_s1075" r:id="rId3" imgW="5858878" imgH="3624084" progId="">
                  <p:embed/>
                </p:oleObj>
              </mc:Choice>
              <mc:Fallback>
                <p:oleObj r:id="rId3" imgW="5858878" imgH="3624084" progId="">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05038"/>
                        <a:ext cx="4038600"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6" name="Object 7"/>
          <p:cNvGraphicFramePr>
            <a:graphicFrameLocks noGrp="1"/>
          </p:cNvGraphicFramePr>
          <p:nvPr>
            <p:ph sz="half" idx="4294967295"/>
            <p:extLst>
              <p:ext uri="{D42A27DB-BD31-4B8C-83A1-F6EECF244321}">
                <p14:modId xmlns:p14="http://schemas.microsoft.com/office/powerpoint/2010/main" val="2337634167"/>
              </p:ext>
            </p:extLst>
          </p:nvPr>
        </p:nvGraphicFramePr>
        <p:xfrm>
          <a:off x="4788024" y="2468740"/>
          <a:ext cx="4038600" cy="2828925"/>
        </p:xfrm>
        <a:graphic>
          <a:graphicData uri="http://schemas.openxmlformats.org/presentationml/2006/ole">
            <mc:AlternateContent xmlns:mc="http://schemas.openxmlformats.org/markup-compatibility/2006">
              <mc:Choice xmlns:v="urn:schemas-microsoft-com:vml" Requires="v">
                <p:oleObj spid="_x0000_s1076" r:id="rId5" imgW="4064825" imgH="2847149" progId="Word.Document.8">
                  <p:embed/>
                </p:oleObj>
              </mc:Choice>
              <mc:Fallback>
                <p:oleObj r:id="rId5" imgW="4064825" imgH="2847149" progId="Word.Document.8">
                  <p:embed/>
                  <p:pic>
                    <p:nvPicPr>
                      <p:cNvPr id="0" name="Object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8024" y="2468740"/>
                        <a:ext cx="40386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Text Box 10"/>
          <p:cNvSpPr txBox="1">
            <a:spLocks noChangeArrowheads="1"/>
          </p:cNvSpPr>
          <p:nvPr/>
        </p:nvSpPr>
        <p:spPr bwMode="auto">
          <a:xfrm>
            <a:off x="179512" y="1046255"/>
            <a:ext cx="79930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sz="2400" b="1" dirty="0">
                <a:solidFill>
                  <a:srgbClr val="0096D6"/>
                </a:solidFill>
                <a:latin typeface="微软雅黑" panose="020B0503020204020204" pitchFamily="34" charset="-122"/>
                <a:ea typeface="微软雅黑" panose="020B0503020204020204" pitchFamily="34" charset="-122"/>
              </a:rPr>
              <a:t>每</a:t>
            </a:r>
            <a:r>
              <a:rPr lang="en-US" altLang="zh-CN" sz="2400" b="1" dirty="0">
                <a:solidFill>
                  <a:srgbClr val="0096D6"/>
                </a:solidFill>
                <a:latin typeface="微软雅黑" panose="020B0503020204020204" pitchFamily="34" charset="-122"/>
                <a:ea typeface="微软雅黑" panose="020B0503020204020204" pitchFamily="34" charset="-122"/>
              </a:rPr>
              <a:t>1000</a:t>
            </a:r>
            <a:r>
              <a:rPr lang="zh-CN" altLang="en-US" sz="2400" b="1" dirty="0">
                <a:solidFill>
                  <a:srgbClr val="0096D6"/>
                </a:solidFill>
                <a:latin typeface="微软雅黑" panose="020B0503020204020204" pitchFamily="34" charset="-122"/>
                <a:ea typeface="微软雅黑" panose="020B0503020204020204" pitchFamily="34" charset="-122"/>
              </a:rPr>
              <a:t>行代码各阶段发现错误的个数统计表：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33795"/>
                                        </p:tgtEl>
                                        <p:attrNameLst>
                                          <p:attrName>style.visibility</p:attrName>
                                        </p:attrNameLst>
                                      </p:cBhvr>
                                      <p:to>
                                        <p:strVal val="visible"/>
                                      </p:to>
                                    </p:set>
                                    <p:anim calcmode="lin" valueType="num">
                                      <p:cBhvr additive="base">
                                        <p:cTn id="7" dur="500" fill="hold"/>
                                        <p:tgtEl>
                                          <p:spTgt spid="33795"/>
                                        </p:tgtEl>
                                        <p:attrNameLst>
                                          <p:attrName>ppt_x</p:attrName>
                                        </p:attrNameLst>
                                      </p:cBhvr>
                                      <p:tavLst>
                                        <p:tav tm="0">
                                          <p:val>
                                            <p:strVal val="1+#ppt_w/2"/>
                                          </p:val>
                                        </p:tav>
                                        <p:tav tm="100000">
                                          <p:val>
                                            <p:strVal val="#ppt_x"/>
                                          </p:val>
                                        </p:tav>
                                      </p:tavLst>
                                    </p:anim>
                                    <p:anim calcmode="lin" valueType="num">
                                      <p:cBhvr additive="base">
                                        <p:cTn id="8" dur="500" fill="hold"/>
                                        <p:tgtEl>
                                          <p:spTgt spid="3379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33796"/>
                                        </p:tgtEl>
                                        <p:attrNameLst>
                                          <p:attrName>style.visibility</p:attrName>
                                        </p:attrNameLst>
                                      </p:cBhvr>
                                      <p:to>
                                        <p:strVal val="visible"/>
                                      </p:to>
                                    </p:set>
                                    <p:anim calcmode="lin" valueType="num">
                                      <p:cBhvr additive="base">
                                        <p:cTn id="13" dur="500" fill="hold"/>
                                        <p:tgtEl>
                                          <p:spTgt spid="33796"/>
                                        </p:tgtEl>
                                        <p:attrNameLst>
                                          <p:attrName>ppt_x</p:attrName>
                                        </p:attrNameLst>
                                      </p:cBhvr>
                                      <p:tavLst>
                                        <p:tav tm="0">
                                          <p:val>
                                            <p:strVal val="1+#ppt_w/2"/>
                                          </p:val>
                                        </p:tav>
                                        <p:tav tm="100000">
                                          <p:val>
                                            <p:strVal val="#ppt_x"/>
                                          </p:val>
                                        </p:tav>
                                      </p:tavLst>
                                    </p:anim>
                                    <p:anim calcmode="lin" valueType="num">
                                      <p:cBhvr additive="base">
                                        <p:cTn id="14" dur="500" fill="hold"/>
                                        <p:tgtEl>
                                          <p:spTgt spid="337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idx="4294967295"/>
          </p:nvPr>
        </p:nvSpPr>
        <p:spPr>
          <a:xfrm>
            <a:off x="87313" y="-72232"/>
            <a:ext cx="8229600" cy="989013"/>
          </a:xfrm>
        </p:spPr>
        <p:txBody>
          <a:bodyPr/>
          <a:lstStyle/>
          <a:p>
            <a:pPr eaLnBrk="1" hangingPunct="1"/>
            <a:r>
              <a:rPr lang="en-US" altLang="zh-CN" sz="2800" b="1" dirty="0" smtClean="0">
                <a:solidFill>
                  <a:schemeClr val="tx1"/>
                </a:solidFill>
                <a:latin typeface="微软雅黑" panose="020B0503020204020204" pitchFamily="34" charset="-122"/>
                <a:ea typeface="微软雅黑" panose="020B0503020204020204" pitchFamily="34" charset="-122"/>
              </a:rPr>
              <a:t>7.2</a:t>
            </a:r>
            <a:r>
              <a:rPr lang="zh-CN" altLang="en-US" sz="2800" b="1" dirty="0" smtClean="0">
                <a:solidFill>
                  <a:schemeClr val="tx1"/>
                </a:solidFill>
                <a:latin typeface="微软雅黑" panose="020B0503020204020204" pitchFamily="34" charset="-122"/>
                <a:ea typeface="微软雅黑" panose="020B0503020204020204" pitchFamily="34" charset="-122"/>
              </a:rPr>
              <a:t> 代码检查</a:t>
            </a:r>
          </a:p>
        </p:txBody>
      </p:sp>
      <p:sp>
        <p:nvSpPr>
          <p:cNvPr id="27651" name="Line 30"/>
          <p:cNvSpPr>
            <a:spLocks noChangeShapeType="1"/>
          </p:cNvSpPr>
          <p:nvPr/>
        </p:nvSpPr>
        <p:spPr bwMode="auto">
          <a:xfrm flipV="1">
            <a:off x="2638425" y="1803400"/>
            <a:ext cx="381000" cy="38100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en-US" dirty="0">
              <a:latin typeface="微软雅黑" panose="020B0503020204020204" pitchFamily="34" charset="-122"/>
              <a:ea typeface="微软雅黑" panose="020B0503020204020204" pitchFamily="34" charset="-122"/>
            </a:endParaRPr>
          </a:p>
        </p:txBody>
      </p:sp>
      <p:sp>
        <p:nvSpPr>
          <p:cNvPr id="27652" name="Line 31"/>
          <p:cNvSpPr>
            <a:spLocks noChangeShapeType="1"/>
          </p:cNvSpPr>
          <p:nvPr/>
        </p:nvSpPr>
        <p:spPr bwMode="auto">
          <a:xfrm>
            <a:off x="2562225" y="4470400"/>
            <a:ext cx="415925" cy="388938"/>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en-US" dirty="0">
              <a:latin typeface="微软雅黑" panose="020B0503020204020204" pitchFamily="34" charset="-122"/>
              <a:ea typeface="微软雅黑" panose="020B0503020204020204" pitchFamily="34" charset="-122"/>
            </a:endParaRPr>
          </a:p>
        </p:txBody>
      </p:sp>
      <p:sp>
        <p:nvSpPr>
          <p:cNvPr id="27653" name="Line 32"/>
          <p:cNvSpPr>
            <a:spLocks noChangeShapeType="1"/>
          </p:cNvSpPr>
          <p:nvPr/>
        </p:nvSpPr>
        <p:spPr bwMode="auto">
          <a:xfrm>
            <a:off x="3019425" y="1803400"/>
            <a:ext cx="609600"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en-US" dirty="0">
              <a:latin typeface="微软雅黑" panose="020B0503020204020204" pitchFamily="34" charset="-122"/>
              <a:ea typeface="微软雅黑" panose="020B0503020204020204" pitchFamily="34" charset="-122"/>
            </a:endParaRPr>
          </a:p>
        </p:txBody>
      </p:sp>
      <p:sp>
        <p:nvSpPr>
          <p:cNvPr id="27654" name="Line 33"/>
          <p:cNvSpPr>
            <a:spLocks noChangeShapeType="1"/>
          </p:cNvSpPr>
          <p:nvPr/>
        </p:nvSpPr>
        <p:spPr bwMode="auto">
          <a:xfrm>
            <a:off x="2979738" y="4852988"/>
            <a:ext cx="650875"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en-US" dirty="0">
              <a:latin typeface="微软雅黑" panose="020B0503020204020204" pitchFamily="34" charset="-122"/>
              <a:ea typeface="微软雅黑" panose="020B0503020204020204" pitchFamily="34" charset="-122"/>
            </a:endParaRPr>
          </a:p>
        </p:txBody>
      </p:sp>
      <p:sp>
        <p:nvSpPr>
          <p:cNvPr id="27655" name="Line 34"/>
          <p:cNvSpPr>
            <a:spLocks noChangeShapeType="1"/>
          </p:cNvSpPr>
          <p:nvPr/>
        </p:nvSpPr>
        <p:spPr bwMode="auto">
          <a:xfrm flipV="1">
            <a:off x="2943225" y="2565400"/>
            <a:ext cx="685800"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en-US" dirty="0">
              <a:latin typeface="微软雅黑" panose="020B0503020204020204" pitchFamily="34" charset="-122"/>
              <a:ea typeface="微软雅黑" panose="020B0503020204020204" pitchFamily="34" charset="-122"/>
            </a:endParaRPr>
          </a:p>
        </p:txBody>
      </p:sp>
      <p:sp>
        <p:nvSpPr>
          <p:cNvPr id="27656" name="Line 35"/>
          <p:cNvSpPr>
            <a:spLocks noChangeShapeType="1"/>
          </p:cNvSpPr>
          <p:nvPr/>
        </p:nvSpPr>
        <p:spPr bwMode="auto">
          <a:xfrm>
            <a:off x="3019425" y="3327400"/>
            <a:ext cx="609600"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en-US" dirty="0">
              <a:latin typeface="微软雅黑" panose="020B0503020204020204" pitchFamily="34" charset="-122"/>
              <a:ea typeface="微软雅黑" panose="020B0503020204020204" pitchFamily="34" charset="-122"/>
            </a:endParaRPr>
          </a:p>
        </p:txBody>
      </p:sp>
      <p:sp>
        <p:nvSpPr>
          <p:cNvPr id="27657" name="Line 36"/>
          <p:cNvSpPr>
            <a:spLocks noChangeShapeType="1"/>
          </p:cNvSpPr>
          <p:nvPr/>
        </p:nvSpPr>
        <p:spPr bwMode="auto">
          <a:xfrm flipV="1">
            <a:off x="2943225" y="4013200"/>
            <a:ext cx="685800"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en-US" dirty="0">
              <a:latin typeface="微软雅黑" panose="020B0503020204020204" pitchFamily="34" charset="-122"/>
              <a:ea typeface="微软雅黑" panose="020B0503020204020204" pitchFamily="34" charset="-122"/>
            </a:endParaRPr>
          </a:p>
        </p:txBody>
      </p:sp>
      <p:sp>
        <p:nvSpPr>
          <p:cNvPr id="34826" name="AutoShape 37"/>
          <p:cNvSpPr>
            <a:spLocks noChangeArrowheads="1"/>
          </p:cNvSpPr>
          <p:nvPr/>
        </p:nvSpPr>
        <p:spPr bwMode="auto">
          <a:xfrm>
            <a:off x="3622675" y="1574800"/>
            <a:ext cx="4700588" cy="488950"/>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a:defRPr/>
            </a:pPr>
            <a:endParaRPr lang="zh-CN" altLang="en-US" dirty="0">
              <a:latin typeface="微软雅黑" panose="020B0503020204020204" pitchFamily="34" charset="-122"/>
              <a:ea typeface="微软雅黑" panose="020B0503020204020204" pitchFamily="34" charset="-122"/>
            </a:endParaRPr>
          </a:p>
        </p:txBody>
      </p:sp>
      <p:sp>
        <p:nvSpPr>
          <p:cNvPr id="27659" name="Rectangle 38"/>
          <p:cNvSpPr>
            <a:spLocks noChangeArrowheads="1"/>
          </p:cNvSpPr>
          <p:nvPr/>
        </p:nvSpPr>
        <p:spPr bwMode="auto">
          <a:xfrm>
            <a:off x="4211638" y="1635125"/>
            <a:ext cx="2901950"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800100" indent="-3429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1" eaLnBrk="1" hangingPunct="1">
              <a:spcBef>
                <a:spcPts val="800"/>
              </a:spcBef>
              <a:buFont typeface="Arial" panose="020B0604020202020204" pitchFamily="34" charset="0"/>
              <a:buAutoNum type="arabicPeriod"/>
            </a:pPr>
            <a:r>
              <a:rPr lang="zh-CN" altLang="en-US" b="1" dirty="0">
                <a:latin typeface="微软雅黑" panose="020B0503020204020204" pitchFamily="34" charset="-122"/>
                <a:ea typeface="微软雅黑" panose="020B0503020204020204" pitchFamily="34" charset="-122"/>
              </a:rPr>
              <a:t>完整性检查</a:t>
            </a:r>
          </a:p>
          <a:p>
            <a:pPr lvl="1" eaLnBrk="1" hangingPunct="1">
              <a:spcBef>
                <a:spcPts val="800"/>
              </a:spcBef>
              <a:buFont typeface="Arial" panose="020B0604020202020204" pitchFamily="34" charset="0"/>
              <a:buAutoNum type="arabicPeriod"/>
            </a:pPr>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34828" name="AutoShape 39"/>
          <p:cNvSpPr>
            <a:spLocks noChangeArrowheads="1"/>
          </p:cNvSpPr>
          <p:nvPr/>
        </p:nvSpPr>
        <p:spPr bwMode="auto">
          <a:xfrm>
            <a:off x="3617913" y="2311400"/>
            <a:ext cx="4699000" cy="488950"/>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a:defRPr/>
            </a:pPr>
            <a:endParaRPr lang="zh-CN" altLang="en-US" dirty="0">
              <a:latin typeface="微软雅黑" panose="020B0503020204020204" pitchFamily="34" charset="-122"/>
              <a:ea typeface="微软雅黑" panose="020B0503020204020204" pitchFamily="34" charset="-122"/>
            </a:endParaRPr>
          </a:p>
        </p:txBody>
      </p:sp>
      <p:sp>
        <p:nvSpPr>
          <p:cNvPr id="34829" name="AutoShape 40"/>
          <p:cNvSpPr>
            <a:spLocks noChangeArrowheads="1"/>
          </p:cNvSpPr>
          <p:nvPr/>
        </p:nvSpPr>
        <p:spPr bwMode="auto">
          <a:xfrm>
            <a:off x="3617913" y="3032125"/>
            <a:ext cx="4721225" cy="488950"/>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a:defRPr/>
            </a:pPr>
            <a:endParaRPr lang="zh-CN" altLang="en-US" dirty="0">
              <a:latin typeface="微软雅黑" panose="020B0503020204020204" pitchFamily="34" charset="-122"/>
              <a:ea typeface="微软雅黑" panose="020B0503020204020204" pitchFamily="34" charset="-122"/>
            </a:endParaRPr>
          </a:p>
        </p:txBody>
      </p:sp>
      <p:sp>
        <p:nvSpPr>
          <p:cNvPr id="34830" name="Oval 41"/>
          <p:cNvSpPr>
            <a:spLocks noChangeArrowheads="1"/>
          </p:cNvSpPr>
          <p:nvPr/>
        </p:nvSpPr>
        <p:spPr bwMode="auto">
          <a:xfrm>
            <a:off x="3546475" y="1663700"/>
            <a:ext cx="228600" cy="228600"/>
          </a:xfrm>
          <a:prstGeom prst="ellipse">
            <a:avLst/>
          </a:prstGeom>
          <a:solidFill>
            <a:schemeClr val="bg2"/>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pPr>
              <a:defRPr/>
            </a:pPr>
            <a:endParaRPr lang="zh-CN" altLang="en-US" dirty="0">
              <a:solidFill>
                <a:srgbClr val="FF66CC"/>
              </a:solidFill>
              <a:latin typeface="微软雅黑" panose="020B0503020204020204" pitchFamily="34" charset="-122"/>
              <a:ea typeface="微软雅黑" panose="020B0503020204020204" pitchFamily="34" charset="-122"/>
            </a:endParaRPr>
          </a:p>
        </p:txBody>
      </p:sp>
      <p:sp>
        <p:nvSpPr>
          <p:cNvPr id="34831" name="Oval 42"/>
          <p:cNvSpPr>
            <a:spLocks noChangeArrowheads="1"/>
          </p:cNvSpPr>
          <p:nvPr/>
        </p:nvSpPr>
        <p:spPr bwMode="auto">
          <a:xfrm>
            <a:off x="3546475" y="2455863"/>
            <a:ext cx="228600" cy="228600"/>
          </a:xfrm>
          <a:prstGeom prst="ellipse">
            <a:avLst/>
          </a:prstGeom>
          <a:solidFill>
            <a:schemeClr val="bg2"/>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pPr>
              <a:defRPr/>
            </a:pPr>
            <a:endParaRPr lang="zh-CN" altLang="en-US" dirty="0">
              <a:latin typeface="微软雅黑" panose="020B0503020204020204" pitchFamily="34" charset="-122"/>
              <a:ea typeface="微软雅黑" panose="020B0503020204020204" pitchFamily="34" charset="-122"/>
            </a:endParaRPr>
          </a:p>
        </p:txBody>
      </p:sp>
      <p:sp>
        <p:nvSpPr>
          <p:cNvPr id="34832" name="Oval 43"/>
          <p:cNvSpPr>
            <a:spLocks noChangeArrowheads="1"/>
          </p:cNvSpPr>
          <p:nvPr/>
        </p:nvSpPr>
        <p:spPr bwMode="auto">
          <a:xfrm>
            <a:off x="3546475" y="3175000"/>
            <a:ext cx="228600" cy="228600"/>
          </a:xfrm>
          <a:prstGeom prst="ellipse">
            <a:avLst/>
          </a:prstGeom>
          <a:solidFill>
            <a:schemeClr val="bg2"/>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pPr>
              <a:defRPr/>
            </a:pPr>
            <a:endParaRPr lang="zh-CN" altLang="en-US" dirty="0">
              <a:solidFill>
                <a:srgbClr val="4ABEEE"/>
              </a:solidFill>
              <a:latin typeface="微软雅黑" panose="020B0503020204020204" pitchFamily="34" charset="-122"/>
              <a:ea typeface="微软雅黑" panose="020B0503020204020204" pitchFamily="34" charset="-122"/>
            </a:endParaRPr>
          </a:p>
        </p:txBody>
      </p:sp>
      <p:sp>
        <p:nvSpPr>
          <p:cNvPr id="34833" name="AutoShape 44"/>
          <p:cNvSpPr>
            <a:spLocks noChangeArrowheads="1"/>
          </p:cNvSpPr>
          <p:nvPr/>
        </p:nvSpPr>
        <p:spPr bwMode="auto">
          <a:xfrm>
            <a:off x="3617913" y="3824288"/>
            <a:ext cx="4741862" cy="488950"/>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a:defRPr/>
            </a:pPr>
            <a:endParaRPr lang="zh-CN" altLang="en-US" dirty="0">
              <a:latin typeface="微软雅黑" panose="020B0503020204020204" pitchFamily="34" charset="-122"/>
              <a:ea typeface="微软雅黑" panose="020B0503020204020204" pitchFamily="34" charset="-122"/>
            </a:endParaRPr>
          </a:p>
        </p:txBody>
      </p:sp>
      <p:sp>
        <p:nvSpPr>
          <p:cNvPr id="27666" name="Rectangle 45"/>
          <p:cNvSpPr>
            <a:spLocks noChangeArrowheads="1"/>
          </p:cNvSpPr>
          <p:nvPr/>
        </p:nvSpPr>
        <p:spPr bwMode="auto">
          <a:xfrm>
            <a:off x="5051425" y="2393950"/>
            <a:ext cx="1547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r>
              <a:rPr lang="en-US" altLang="zh-CN" b="1">
                <a:latin typeface="微软雅黑" panose="020B0503020204020204" pitchFamily="34" charset="-122"/>
                <a:ea typeface="微软雅黑" panose="020B0503020204020204" pitchFamily="34" charset="-122"/>
              </a:rPr>
              <a:t>2.</a:t>
            </a:r>
            <a:r>
              <a:rPr lang="zh-CN" altLang="en-US" b="1">
                <a:latin typeface="微软雅黑" panose="020B0503020204020204" pitchFamily="34" charset="-122"/>
                <a:ea typeface="微软雅黑" panose="020B0503020204020204" pitchFamily="34" charset="-122"/>
              </a:rPr>
              <a:t>一致性检查</a:t>
            </a:r>
          </a:p>
        </p:txBody>
      </p:sp>
      <p:sp>
        <p:nvSpPr>
          <p:cNvPr id="34835" name="Oval 46"/>
          <p:cNvSpPr>
            <a:spLocks noChangeArrowheads="1"/>
          </p:cNvSpPr>
          <p:nvPr/>
        </p:nvSpPr>
        <p:spPr bwMode="auto">
          <a:xfrm>
            <a:off x="3546475" y="3967163"/>
            <a:ext cx="228600" cy="228600"/>
          </a:xfrm>
          <a:prstGeom prst="ellipse">
            <a:avLst/>
          </a:prstGeom>
          <a:solidFill>
            <a:schemeClr val="bg2"/>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pPr>
              <a:defRPr/>
            </a:pPr>
            <a:endParaRPr lang="zh-CN" altLang="en-US" dirty="0">
              <a:latin typeface="微软雅黑" panose="020B0503020204020204" pitchFamily="34" charset="-122"/>
              <a:ea typeface="微软雅黑" panose="020B0503020204020204" pitchFamily="34" charset="-122"/>
            </a:endParaRPr>
          </a:p>
        </p:txBody>
      </p:sp>
      <p:sp>
        <p:nvSpPr>
          <p:cNvPr id="34836" name="AutoShape 47"/>
          <p:cNvSpPr>
            <a:spLocks noChangeArrowheads="1"/>
          </p:cNvSpPr>
          <p:nvPr/>
        </p:nvSpPr>
        <p:spPr bwMode="auto">
          <a:xfrm>
            <a:off x="3622675" y="4587875"/>
            <a:ext cx="4751388" cy="488950"/>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a:defRPr/>
            </a:pPr>
            <a:endParaRPr lang="zh-CN" altLang="en-US" dirty="0">
              <a:latin typeface="微软雅黑" panose="020B0503020204020204" pitchFamily="34" charset="-122"/>
              <a:ea typeface="微软雅黑" panose="020B0503020204020204" pitchFamily="34" charset="-122"/>
            </a:endParaRPr>
          </a:p>
        </p:txBody>
      </p:sp>
      <p:sp>
        <p:nvSpPr>
          <p:cNvPr id="27669" name="Rectangle 48"/>
          <p:cNvSpPr>
            <a:spLocks noChangeArrowheads="1"/>
          </p:cNvSpPr>
          <p:nvPr/>
        </p:nvSpPr>
        <p:spPr bwMode="auto">
          <a:xfrm>
            <a:off x="5076825" y="4652963"/>
            <a:ext cx="1962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r>
              <a:rPr lang="en-US" altLang="zh-CN" b="1">
                <a:latin typeface="微软雅黑" panose="020B0503020204020204" pitchFamily="34" charset="-122"/>
                <a:ea typeface="微软雅黑" panose="020B0503020204020204" pitchFamily="34" charset="-122"/>
              </a:rPr>
              <a:t>5.</a:t>
            </a:r>
            <a:r>
              <a:rPr lang="zh-CN" altLang="en-US" b="1">
                <a:latin typeface="微软雅黑" panose="020B0503020204020204" pitchFamily="34" charset="-122"/>
                <a:ea typeface="微软雅黑" panose="020B0503020204020204" pitchFamily="34" charset="-122"/>
              </a:rPr>
              <a:t>可预测性检查</a:t>
            </a:r>
          </a:p>
        </p:txBody>
      </p:sp>
      <p:sp>
        <p:nvSpPr>
          <p:cNvPr id="34838" name="Oval 49"/>
          <p:cNvSpPr>
            <a:spLocks noChangeArrowheads="1"/>
          </p:cNvSpPr>
          <p:nvPr/>
        </p:nvSpPr>
        <p:spPr bwMode="auto">
          <a:xfrm>
            <a:off x="3536950" y="4738688"/>
            <a:ext cx="228600" cy="228600"/>
          </a:xfrm>
          <a:prstGeom prst="ellipse">
            <a:avLst/>
          </a:prstGeom>
          <a:solidFill>
            <a:srgbClr val="0096D6"/>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pPr>
              <a:defRPr/>
            </a:pPr>
            <a:endParaRPr lang="zh-CN" altLang="en-US" dirty="0">
              <a:latin typeface="微软雅黑" panose="020B0503020204020204" pitchFamily="34" charset="-122"/>
              <a:ea typeface="微软雅黑" panose="020B0503020204020204" pitchFamily="34" charset="-122"/>
            </a:endParaRPr>
          </a:p>
        </p:txBody>
      </p:sp>
      <p:sp>
        <p:nvSpPr>
          <p:cNvPr id="27671" name="Oval 50"/>
          <p:cNvSpPr>
            <a:spLocks noChangeArrowheads="1"/>
          </p:cNvSpPr>
          <p:nvPr/>
        </p:nvSpPr>
        <p:spPr bwMode="auto">
          <a:xfrm>
            <a:off x="1800517" y="3027243"/>
            <a:ext cx="259765" cy="519351"/>
          </a:xfrm>
          <a:prstGeom prst="ellipse">
            <a:avLst/>
          </a:pr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34840" name="Oval 51"/>
          <p:cNvSpPr>
            <a:spLocks noChangeArrowheads="1"/>
          </p:cNvSpPr>
          <p:nvPr/>
        </p:nvSpPr>
        <p:spPr bwMode="auto">
          <a:xfrm>
            <a:off x="769938" y="3025656"/>
            <a:ext cx="2319337" cy="519351"/>
          </a:xfrm>
          <a:prstGeom prst="ellipse">
            <a:avLst/>
          </a:prstGeom>
          <a:gradFill rotWithShape="1">
            <a:gsLst>
              <a:gs pos="0">
                <a:schemeClr val="folHlink"/>
              </a:gs>
              <a:gs pos="50000">
                <a:srgbClr val="450045"/>
              </a:gs>
              <a:gs pos="100000">
                <a:schemeClr val="folHlink"/>
              </a:gs>
            </a:gsLst>
            <a:lin ang="2700000" scaled="1"/>
          </a:gradFill>
          <a:ln w="9525">
            <a:noFill/>
            <a:round/>
            <a:headEnd/>
            <a:tailEnd/>
          </a:ln>
        </p:spPr>
        <p:txBody>
          <a:bodyPr anchor="ctr">
            <a:spAutoFit/>
          </a:bodyPr>
          <a:lstStyle/>
          <a:p>
            <a:pPr>
              <a:defRPr/>
            </a:pPr>
            <a:endParaRPr lang="zh-CN" altLang="en-US" dirty="0">
              <a:latin typeface="微软雅黑" panose="020B0503020204020204" pitchFamily="34" charset="-122"/>
              <a:ea typeface="微软雅黑" panose="020B0503020204020204" pitchFamily="34" charset="-122"/>
            </a:endParaRPr>
          </a:p>
        </p:txBody>
      </p:sp>
      <p:sp>
        <p:nvSpPr>
          <p:cNvPr id="27673" name="Oval 52"/>
          <p:cNvSpPr>
            <a:spLocks noChangeArrowheads="1"/>
          </p:cNvSpPr>
          <p:nvPr/>
        </p:nvSpPr>
        <p:spPr bwMode="auto">
          <a:xfrm>
            <a:off x="781050" y="3037562"/>
            <a:ext cx="2319338" cy="519351"/>
          </a:xfrm>
          <a:prstGeom prst="ellipse">
            <a:avLst/>
          </a:prstGeom>
          <a:solidFill>
            <a:srgbClr val="3399FF">
              <a:alpha val="56862"/>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27674" name="Oval 53"/>
          <p:cNvSpPr>
            <a:spLocks noChangeArrowheads="1"/>
          </p:cNvSpPr>
          <p:nvPr/>
        </p:nvSpPr>
        <p:spPr bwMode="auto">
          <a:xfrm>
            <a:off x="884238" y="3026449"/>
            <a:ext cx="2090737" cy="51935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27675" name="Oval 54"/>
          <p:cNvSpPr>
            <a:spLocks noChangeArrowheads="1"/>
          </p:cNvSpPr>
          <p:nvPr/>
        </p:nvSpPr>
        <p:spPr bwMode="auto">
          <a:xfrm>
            <a:off x="917575" y="2274888"/>
            <a:ext cx="2025650" cy="202723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27676" name="Oval 55"/>
          <p:cNvSpPr>
            <a:spLocks noChangeArrowheads="1"/>
          </p:cNvSpPr>
          <p:nvPr/>
        </p:nvSpPr>
        <p:spPr bwMode="auto">
          <a:xfrm>
            <a:off x="942975" y="2286000"/>
            <a:ext cx="1978025" cy="1978025"/>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27677" name="Oval 56"/>
          <p:cNvSpPr>
            <a:spLocks noChangeArrowheads="1"/>
          </p:cNvSpPr>
          <p:nvPr/>
        </p:nvSpPr>
        <p:spPr bwMode="auto">
          <a:xfrm>
            <a:off x="965200" y="2305050"/>
            <a:ext cx="1879600" cy="184785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34846" name="Oval 57"/>
          <p:cNvSpPr>
            <a:spLocks noChangeArrowheads="1"/>
          </p:cNvSpPr>
          <p:nvPr/>
        </p:nvSpPr>
        <p:spPr bwMode="auto">
          <a:xfrm>
            <a:off x="1074738" y="2357438"/>
            <a:ext cx="1671637" cy="1500187"/>
          </a:xfrm>
          <a:prstGeom prst="ellipse">
            <a:avLst/>
          </a:prstGeom>
          <a:gradFill rotWithShape="1">
            <a:gsLst>
              <a:gs pos="0">
                <a:srgbClr val="FFFFFF"/>
              </a:gs>
              <a:gs pos="100000">
                <a:srgbClr val="D6E1E2">
                  <a:alpha val="37999"/>
                </a:srgbClr>
              </a:gs>
            </a:gsLst>
            <a:lin ang="5400000" scaled="1"/>
          </a:gradFill>
          <a:ln w="9525">
            <a:noFill/>
            <a:round/>
            <a:headEnd/>
            <a:tailEnd/>
          </a:ln>
        </p:spPr>
        <p:txBody>
          <a:bodyPr vert="eaVert" wrap="none" anchor="ctr"/>
          <a:lstStyle/>
          <a:p>
            <a:pPr>
              <a:defRPr/>
            </a:pPr>
            <a:endParaRPr lang="zh-CN" altLang="en-US" sz="1400"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7679" name="Rectangle 58"/>
          <p:cNvSpPr>
            <a:spLocks noChangeArrowheads="1"/>
          </p:cNvSpPr>
          <p:nvPr/>
        </p:nvSpPr>
        <p:spPr bwMode="auto">
          <a:xfrm>
            <a:off x="1038225" y="3141663"/>
            <a:ext cx="1717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b="1">
                <a:latin typeface="微软雅黑" panose="020B0503020204020204" pitchFamily="34" charset="-122"/>
                <a:ea typeface="微软雅黑" panose="020B0503020204020204" pitchFamily="34" charset="-122"/>
              </a:rPr>
              <a:t>代码检查内容</a:t>
            </a:r>
          </a:p>
        </p:txBody>
      </p:sp>
      <p:sp>
        <p:nvSpPr>
          <p:cNvPr id="27680" name="Rectangle 59"/>
          <p:cNvSpPr>
            <a:spLocks noChangeArrowheads="1"/>
          </p:cNvSpPr>
          <p:nvPr/>
        </p:nvSpPr>
        <p:spPr bwMode="auto">
          <a:xfrm>
            <a:off x="5076825" y="3933825"/>
            <a:ext cx="17780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r>
              <a:rPr lang="en-US" altLang="zh-CN" b="1" dirty="0">
                <a:latin typeface="微软雅黑" panose="020B0503020204020204" pitchFamily="34" charset="-122"/>
                <a:ea typeface="微软雅黑" panose="020B0503020204020204" pitchFamily="34" charset="-122"/>
              </a:rPr>
              <a:t>4.</a:t>
            </a:r>
            <a:r>
              <a:rPr lang="zh-CN" altLang="en-US" b="1" dirty="0">
                <a:latin typeface="微软雅黑" panose="020B0503020204020204" pitchFamily="34" charset="-122"/>
                <a:ea typeface="微软雅黑" panose="020B0503020204020204" pitchFamily="34" charset="-122"/>
              </a:rPr>
              <a:t>可修改性检查</a:t>
            </a:r>
          </a:p>
        </p:txBody>
      </p:sp>
      <p:sp>
        <p:nvSpPr>
          <p:cNvPr id="27681" name="Rectangle 60"/>
          <p:cNvSpPr>
            <a:spLocks noChangeArrowheads="1"/>
          </p:cNvSpPr>
          <p:nvPr/>
        </p:nvSpPr>
        <p:spPr bwMode="auto">
          <a:xfrm>
            <a:off x="5076825" y="3125788"/>
            <a:ext cx="16589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正确性检查</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idx="4294967295"/>
          </p:nvPr>
        </p:nvSpPr>
        <p:spPr>
          <a:xfrm>
            <a:off x="0" y="0"/>
            <a:ext cx="8229600" cy="793751"/>
          </a:xfrm>
        </p:spPr>
        <p:txBody>
          <a:bodyPr/>
          <a:lstStyle/>
          <a:p>
            <a:pPr eaLnBrk="1" hangingPunct="1"/>
            <a:r>
              <a:rPr lang="en-US" altLang="zh-CN" sz="2800" b="1" dirty="0" smtClean="0">
                <a:solidFill>
                  <a:schemeClr val="tx1"/>
                </a:solidFill>
                <a:latin typeface="微软雅黑" panose="020B0503020204020204" pitchFamily="34" charset="-122"/>
                <a:ea typeface="微软雅黑" panose="020B0503020204020204" pitchFamily="34" charset="-122"/>
              </a:rPr>
              <a:t>7.2</a:t>
            </a:r>
            <a:r>
              <a:rPr lang="zh-CN" altLang="en-US" sz="2800" b="1" dirty="0" smtClean="0">
                <a:solidFill>
                  <a:schemeClr val="tx1"/>
                </a:solidFill>
                <a:latin typeface="微软雅黑" panose="020B0503020204020204" pitchFamily="34" charset="-122"/>
                <a:ea typeface="微软雅黑" panose="020B0503020204020204" pitchFamily="34" charset="-122"/>
              </a:rPr>
              <a:t> 代码检查</a:t>
            </a:r>
          </a:p>
        </p:txBody>
      </p:sp>
      <p:sp>
        <p:nvSpPr>
          <p:cNvPr id="28675" name="Line 4"/>
          <p:cNvSpPr>
            <a:spLocks noChangeShapeType="1"/>
          </p:cNvSpPr>
          <p:nvPr/>
        </p:nvSpPr>
        <p:spPr bwMode="auto">
          <a:xfrm flipV="1">
            <a:off x="2638425" y="1803400"/>
            <a:ext cx="381000" cy="38100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en-US" dirty="0">
              <a:latin typeface="微软雅黑" panose="020B0503020204020204" pitchFamily="34" charset="-122"/>
              <a:ea typeface="微软雅黑" panose="020B0503020204020204" pitchFamily="34" charset="-122"/>
            </a:endParaRPr>
          </a:p>
        </p:txBody>
      </p:sp>
      <p:sp>
        <p:nvSpPr>
          <p:cNvPr id="28676" name="Line 5"/>
          <p:cNvSpPr>
            <a:spLocks noChangeShapeType="1"/>
          </p:cNvSpPr>
          <p:nvPr/>
        </p:nvSpPr>
        <p:spPr bwMode="auto">
          <a:xfrm>
            <a:off x="2562225" y="4470400"/>
            <a:ext cx="415925" cy="388938"/>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en-US" dirty="0">
              <a:latin typeface="微软雅黑" panose="020B0503020204020204" pitchFamily="34" charset="-122"/>
              <a:ea typeface="微软雅黑" panose="020B0503020204020204" pitchFamily="34" charset="-122"/>
            </a:endParaRPr>
          </a:p>
        </p:txBody>
      </p:sp>
      <p:sp>
        <p:nvSpPr>
          <p:cNvPr id="28677" name="Line 6"/>
          <p:cNvSpPr>
            <a:spLocks noChangeShapeType="1"/>
          </p:cNvSpPr>
          <p:nvPr/>
        </p:nvSpPr>
        <p:spPr bwMode="auto">
          <a:xfrm>
            <a:off x="3019425" y="1803400"/>
            <a:ext cx="609600"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en-US" dirty="0">
              <a:latin typeface="微软雅黑" panose="020B0503020204020204" pitchFamily="34" charset="-122"/>
              <a:ea typeface="微软雅黑" panose="020B0503020204020204" pitchFamily="34" charset="-122"/>
            </a:endParaRPr>
          </a:p>
        </p:txBody>
      </p:sp>
      <p:sp>
        <p:nvSpPr>
          <p:cNvPr id="28678" name="Line 7"/>
          <p:cNvSpPr>
            <a:spLocks noChangeShapeType="1"/>
          </p:cNvSpPr>
          <p:nvPr/>
        </p:nvSpPr>
        <p:spPr bwMode="auto">
          <a:xfrm>
            <a:off x="2987675" y="4868863"/>
            <a:ext cx="650875"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en-US" dirty="0">
              <a:latin typeface="微软雅黑" panose="020B0503020204020204" pitchFamily="34" charset="-122"/>
              <a:ea typeface="微软雅黑" panose="020B0503020204020204" pitchFamily="34" charset="-122"/>
            </a:endParaRPr>
          </a:p>
        </p:txBody>
      </p:sp>
      <p:sp>
        <p:nvSpPr>
          <p:cNvPr id="28679" name="Line 8"/>
          <p:cNvSpPr>
            <a:spLocks noChangeShapeType="1"/>
          </p:cNvSpPr>
          <p:nvPr/>
        </p:nvSpPr>
        <p:spPr bwMode="auto">
          <a:xfrm flipV="1">
            <a:off x="2943225" y="2565400"/>
            <a:ext cx="685800"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en-US" dirty="0">
              <a:latin typeface="微软雅黑" panose="020B0503020204020204" pitchFamily="34" charset="-122"/>
              <a:ea typeface="微软雅黑" panose="020B0503020204020204" pitchFamily="34" charset="-122"/>
            </a:endParaRPr>
          </a:p>
        </p:txBody>
      </p:sp>
      <p:sp>
        <p:nvSpPr>
          <p:cNvPr id="28680" name="Line 9"/>
          <p:cNvSpPr>
            <a:spLocks noChangeShapeType="1"/>
          </p:cNvSpPr>
          <p:nvPr/>
        </p:nvSpPr>
        <p:spPr bwMode="auto">
          <a:xfrm>
            <a:off x="3019425" y="3327400"/>
            <a:ext cx="609600"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en-US" dirty="0">
              <a:latin typeface="微软雅黑" panose="020B0503020204020204" pitchFamily="34" charset="-122"/>
              <a:ea typeface="微软雅黑" panose="020B0503020204020204" pitchFamily="34" charset="-122"/>
            </a:endParaRPr>
          </a:p>
        </p:txBody>
      </p:sp>
      <p:sp>
        <p:nvSpPr>
          <p:cNvPr id="28681" name="Line 10"/>
          <p:cNvSpPr>
            <a:spLocks noChangeShapeType="1"/>
          </p:cNvSpPr>
          <p:nvPr/>
        </p:nvSpPr>
        <p:spPr bwMode="auto">
          <a:xfrm flipV="1">
            <a:off x="2943225" y="4013200"/>
            <a:ext cx="685800"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en-US" dirty="0">
              <a:latin typeface="微软雅黑" panose="020B0503020204020204" pitchFamily="34" charset="-122"/>
              <a:ea typeface="微软雅黑" panose="020B0503020204020204" pitchFamily="34" charset="-122"/>
            </a:endParaRPr>
          </a:p>
        </p:txBody>
      </p:sp>
      <p:sp>
        <p:nvSpPr>
          <p:cNvPr id="36874" name="AutoShape 11"/>
          <p:cNvSpPr>
            <a:spLocks noChangeArrowheads="1"/>
          </p:cNvSpPr>
          <p:nvPr/>
        </p:nvSpPr>
        <p:spPr bwMode="auto">
          <a:xfrm>
            <a:off x="3622675" y="1574800"/>
            <a:ext cx="4700588" cy="488950"/>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a:defRPr/>
            </a:pPr>
            <a:endParaRPr lang="zh-CN" altLang="en-US" dirty="0">
              <a:latin typeface="微软雅黑" panose="020B0503020204020204" pitchFamily="34" charset="-122"/>
              <a:ea typeface="微软雅黑" panose="020B0503020204020204" pitchFamily="34" charset="-122"/>
            </a:endParaRPr>
          </a:p>
        </p:txBody>
      </p:sp>
      <p:sp>
        <p:nvSpPr>
          <p:cNvPr id="28683" name="Rectangle 12"/>
          <p:cNvSpPr>
            <a:spLocks noChangeArrowheads="1"/>
          </p:cNvSpPr>
          <p:nvPr/>
        </p:nvSpPr>
        <p:spPr bwMode="auto">
          <a:xfrm>
            <a:off x="5076825" y="1628775"/>
            <a:ext cx="1547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b="1">
                <a:latin typeface="微软雅黑" panose="020B0503020204020204" pitchFamily="34" charset="-122"/>
                <a:ea typeface="微软雅黑" panose="020B0503020204020204" pitchFamily="34" charset="-122"/>
              </a:rPr>
              <a:t>6.</a:t>
            </a:r>
            <a:r>
              <a:rPr lang="zh-CN" altLang="en-US" b="1">
                <a:latin typeface="微软雅黑" panose="020B0503020204020204" pitchFamily="34" charset="-122"/>
                <a:ea typeface="微软雅黑" panose="020B0503020204020204" pitchFamily="34" charset="-122"/>
              </a:rPr>
              <a:t>健壮性检查</a:t>
            </a:r>
          </a:p>
        </p:txBody>
      </p:sp>
      <p:sp>
        <p:nvSpPr>
          <p:cNvPr id="36876" name="AutoShape 13"/>
          <p:cNvSpPr>
            <a:spLocks noChangeArrowheads="1"/>
          </p:cNvSpPr>
          <p:nvPr/>
        </p:nvSpPr>
        <p:spPr bwMode="auto">
          <a:xfrm>
            <a:off x="3617913" y="2311400"/>
            <a:ext cx="4699000" cy="488950"/>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a:defRPr/>
            </a:pPr>
            <a:endParaRPr lang="zh-CN" altLang="en-US" dirty="0">
              <a:latin typeface="微软雅黑" panose="020B0503020204020204" pitchFamily="34" charset="-122"/>
              <a:ea typeface="微软雅黑" panose="020B0503020204020204" pitchFamily="34" charset="-122"/>
            </a:endParaRPr>
          </a:p>
        </p:txBody>
      </p:sp>
      <p:sp>
        <p:nvSpPr>
          <p:cNvPr id="36877" name="AutoShape 14"/>
          <p:cNvSpPr>
            <a:spLocks noChangeArrowheads="1"/>
          </p:cNvSpPr>
          <p:nvPr/>
        </p:nvSpPr>
        <p:spPr bwMode="auto">
          <a:xfrm>
            <a:off x="3617913" y="3032125"/>
            <a:ext cx="4721225" cy="488950"/>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a:defRPr/>
            </a:pPr>
            <a:endParaRPr lang="zh-CN" altLang="en-US" dirty="0">
              <a:latin typeface="微软雅黑" panose="020B0503020204020204" pitchFamily="34" charset="-122"/>
              <a:ea typeface="微软雅黑" panose="020B0503020204020204" pitchFamily="34" charset="-122"/>
            </a:endParaRPr>
          </a:p>
        </p:txBody>
      </p:sp>
      <p:sp>
        <p:nvSpPr>
          <p:cNvPr id="36878" name="Oval 15"/>
          <p:cNvSpPr>
            <a:spLocks noChangeArrowheads="1"/>
          </p:cNvSpPr>
          <p:nvPr/>
        </p:nvSpPr>
        <p:spPr bwMode="auto">
          <a:xfrm>
            <a:off x="3546475" y="1663700"/>
            <a:ext cx="228600" cy="228600"/>
          </a:xfrm>
          <a:prstGeom prst="ellipse">
            <a:avLst/>
          </a:prstGeom>
          <a:solidFill>
            <a:schemeClr val="bg2"/>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pPr>
              <a:defRPr/>
            </a:pPr>
            <a:endParaRPr lang="zh-CN" altLang="en-US" dirty="0">
              <a:solidFill>
                <a:srgbClr val="FF66CC"/>
              </a:solidFill>
              <a:latin typeface="微软雅黑" panose="020B0503020204020204" pitchFamily="34" charset="-122"/>
              <a:ea typeface="微软雅黑" panose="020B0503020204020204" pitchFamily="34" charset="-122"/>
            </a:endParaRPr>
          </a:p>
        </p:txBody>
      </p:sp>
      <p:sp>
        <p:nvSpPr>
          <p:cNvPr id="36879" name="Oval 16"/>
          <p:cNvSpPr>
            <a:spLocks noChangeArrowheads="1"/>
          </p:cNvSpPr>
          <p:nvPr/>
        </p:nvSpPr>
        <p:spPr bwMode="auto">
          <a:xfrm>
            <a:off x="3546475" y="2455863"/>
            <a:ext cx="228600" cy="228600"/>
          </a:xfrm>
          <a:prstGeom prst="ellipse">
            <a:avLst/>
          </a:prstGeom>
          <a:solidFill>
            <a:schemeClr val="bg2"/>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pPr>
              <a:defRPr/>
            </a:pPr>
            <a:endParaRPr lang="zh-CN" altLang="en-US" dirty="0">
              <a:latin typeface="微软雅黑" panose="020B0503020204020204" pitchFamily="34" charset="-122"/>
              <a:ea typeface="微软雅黑" panose="020B0503020204020204" pitchFamily="34" charset="-122"/>
            </a:endParaRPr>
          </a:p>
        </p:txBody>
      </p:sp>
      <p:sp>
        <p:nvSpPr>
          <p:cNvPr id="36880" name="Oval 17"/>
          <p:cNvSpPr>
            <a:spLocks noChangeArrowheads="1"/>
          </p:cNvSpPr>
          <p:nvPr/>
        </p:nvSpPr>
        <p:spPr bwMode="auto">
          <a:xfrm>
            <a:off x="3546475" y="3175000"/>
            <a:ext cx="228600" cy="228600"/>
          </a:xfrm>
          <a:prstGeom prst="ellipse">
            <a:avLst/>
          </a:prstGeom>
          <a:solidFill>
            <a:schemeClr val="bg2"/>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pPr>
              <a:defRPr/>
            </a:pPr>
            <a:endParaRPr lang="zh-CN" altLang="en-US" dirty="0">
              <a:solidFill>
                <a:srgbClr val="4ABEEE"/>
              </a:solidFill>
              <a:latin typeface="微软雅黑" panose="020B0503020204020204" pitchFamily="34" charset="-122"/>
              <a:ea typeface="微软雅黑" panose="020B0503020204020204" pitchFamily="34" charset="-122"/>
            </a:endParaRPr>
          </a:p>
        </p:txBody>
      </p:sp>
      <p:sp>
        <p:nvSpPr>
          <p:cNvPr id="36881" name="AutoShape 18"/>
          <p:cNvSpPr>
            <a:spLocks noChangeArrowheads="1"/>
          </p:cNvSpPr>
          <p:nvPr/>
        </p:nvSpPr>
        <p:spPr bwMode="auto">
          <a:xfrm>
            <a:off x="3617913" y="3824288"/>
            <a:ext cx="4741862" cy="488950"/>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a:defRPr/>
            </a:pPr>
            <a:endParaRPr lang="zh-CN" altLang="en-US" dirty="0">
              <a:latin typeface="微软雅黑" panose="020B0503020204020204" pitchFamily="34" charset="-122"/>
              <a:ea typeface="微软雅黑" panose="020B0503020204020204" pitchFamily="34" charset="-122"/>
            </a:endParaRPr>
          </a:p>
        </p:txBody>
      </p:sp>
      <p:sp>
        <p:nvSpPr>
          <p:cNvPr id="28690" name="Rectangle 19"/>
          <p:cNvSpPr>
            <a:spLocks noChangeArrowheads="1"/>
          </p:cNvSpPr>
          <p:nvPr/>
        </p:nvSpPr>
        <p:spPr bwMode="auto">
          <a:xfrm>
            <a:off x="5051425" y="2393950"/>
            <a:ext cx="1778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r>
              <a:rPr lang="en-US" altLang="zh-CN" b="1">
                <a:latin typeface="微软雅黑" panose="020B0503020204020204" pitchFamily="34" charset="-122"/>
                <a:ea typeface="微软雅黑" panose="020B0503020204020204" pitchFamily="34" charset="-122"/>
              </a:rPr>
              <a:t>7.</a:t>
            </a:r>
            <a:r>
              <a:rPr lang="zh-CN" altLang="en-US" b="1">
                <a:latin typeface="微软雅黑" panose="020B0503020204020204" pitchFamily="34" charset="-122"/>
                <a:ea typeface="微软雅黑" panose="020B0503020204020204" pitchFamily="34" charset="-122"/>
              </a:rPr>
              <a:t>可理解性检查</a:t>
            </a:r>
          </a:p>
        </p:txBody>
      </p:sp>
      <p:sp>
        <p:nvSpPr>
          <p:cNvPr id="36883" name="Oval 20"/>
          <p:cNvSpPr>
            <a:spLocks noChangeArrowheads="1"/>
          </p:cNvSpPr>
          <p:nvPr/>
        </p:nvSpPr>
        <p:spPr bwMode="auto">
          <a:xfrm>
            <a:off x="3546475" y="3967163"/>
            <a:ext cx="228600" cy="228600"/>
          </a:xfrm>
          <a:prstGeom prst="ellipse">
            <a:avLst/>
          </a:prstGeom>
          <a:solidFill>
            <a:schemeClr val="bg2"/>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pPr>
              <a:defRPr/>
            </a:pPr>
            <a:endParaRPr lang="zh-CN" altLang="en-US" dirty="0">
              <a:latin typeface="微软雅黑" panose="020B0503020204020204" pitchFamily="34" charset="-122"/>
              <a:ea typeface="微软雅黑" panose="020B0503020204020204" pitchFamily="34" charset="-122"/>
            </a:endParaRPr>
          </a:p>
        </p:txBody>
      </p:sp>
      <p:sp>
        <p:nvSpPr>
          <p:cNvPr id="36884" name="AutoShape 21"/>
          <p:cNvSpPr>
            <a:spLocks noChangeArrowheads="1"/>
          </p:cNvSpPr>
          <p:nvPr/>
        </p:nvSpPr>
        <p:spPr bwMode="auto">
          <a:xfrm>
            <a:off x="3622675" y="4587875"/>
            <a:ext cx="4751388" cy="488950"/>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a:defRPr/>
            </a:pPr>
            <a:endParaRPr lang="zh-CN" altLang="en-US" dirty="0">
              <a:latin typeface="微软雅黑" panose="020B0503020204020204" pitchFamily="34" charset="-122"/>
              <a:ea typeface="微软雅黑" panose="020B0503020204020204" pitchFamily="34" charset="-122"/>
            </a:endParaRPr>
          </a:p>
        </p:txBody>
      </p:sp>
      <p:sp>
        <p:nvSpPr>
          <p:cNvPr id="28693" name="Rectangle 22"/>
          <p:cNvSpPr>
            <a:spLocks noChangeArrowheads="1"/>
          </p:cNvSpPr>
          <p:nvPr/>
        </p:nvSpPr>
        <p:spPr bwMode="auto">
          <a:xfrm>
            <a:off x="5003800" y="4652963"/>
            <a:ext cx="1962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r>
              <a:rPr lang="en-US" altLang="zh-CN" b="1">
                <a:latin typeface="微软雅黑" panose="020B0503020204020204" pitchFamily="34" charset="-122"/>
                <a:ea typeface="微软雅黑" panose="020B0503020204020204" pitchFamily="34" charset="-122"/>
              </a:rPr>
              <a:t>10.</a:t>
            </a:r>
            <a:r>
              <a:rPr lang="zh-CN" altLang="en-US" b="1">
                <a:latin typeface="微软雅黑" panose="020B0503020204020204" pitchFamily="34" charset="-122"/>
                <a:ea typeface="微软雅黑" panose="020B0503020204020204" pitchFamily="34" charset="-122"/>
              </a:rPr>
              <a:t>可追溯性检查</a:t>
            </a:r>
          </a:p>
        </p:txBody>
      </p:sp>
      <p:sp>
        <p:nvSpPr>
          <p:cNvPr id="36886" name="Oval 23"/>
          <p:cNvSpPr>
            <a:spLocks noChangeArrowheads="1"/>
          </p:cNvSpPr>
          <p:nvPr/>
        </p:nvSpPr>
        <p:spPr bwMode="auto">
          <a:xfrm>
            <a:off x="3536950" y="4738688"/>
            <a:ext cx="228600" cy="228600"/>
          </a:xfrm>
          <a:prstGeom prst="ellipse">
            <a:avLst/>
          </a:prstGeom>
          <a:solidFill>
            <a:srgbClr val="0096D6"/>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pPr>
              <a:defRPr/>
            </a:pPr>
            <a:endParaRPr lang="zh-CN" altLang="en-US" dirty="0">
              <a:latin typeface="微软雅黑" panose="020B0503020204020204" pitchFamily="34" charset="-122"/>
              <a:ea typeface="微软雅黑" panose="020B0503020204020204" pitchFamily="34" charset="-122"/>
            </a:endParaRPr>
          </a:p>
        </p:txBody>
      </p:sp>
      <p:sp>
        <p:nvSpPr>
          <p:cNvPr id="28695" name="Oval 24"/>
          <p:cNvSpPr>
            <a:spLocks noChangeArrowheads="1"/>
          </p:cNvSpPr>
          <p:nvPr/>
        </p:nvSpPr>
        <p:spPr bwMode="auto">
          <a:xfrm>
            <a:off x="1800517" y="3027243"/>
            <a:ext cx="259765" cy="519351"/>
          </a:xfrm>
          <a:prstGeom prst="ellipse">
            <a:avLst/>
          </a:pr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36888" name="Oval 25"/>
          <p:cNvSpPr>
            <a:spLocks noChangeArrowheads="1"/>
          </p:cNvSpPr>
          <p:nvPr/>
        </p:nvSpPr>
        <p:spPr bwMode="auto">
          <a:xfrm>
            <a:off x="769938" y="3025656"/>
            <a:ext cx="2319337" cy="519351"/>
          </a:xfrm>
          <a:prstGeom prst="ellipse">
            <a:avLst/>
          </a:prstGeom>
          <a:gradFill rotWithShape="1">
            <a:gsLst>
              <a:gs pos="0">
                <a:schemeClr val="folHlink"/>
              </a:gs>
              <a:gs pos="50000">
                <a:srgbClr val="450045"/>
              </a:gs>
              <a:gs pos="100000">
                <a:schemeClr val="folHlink"/>
              </a:gs>
            </a:gsLst>
            <a:lin ang="2700000" scaled="1"/>
          </a:gradFill>
          <a:ln w="9525">
            <a:noFill/>
            <a:round/>
            <a:headEnd/>
            <a:tailEnd/>
          </a:ln>
        </p:spPr>
        <p:txBody>
          <a:bodyPr anchor="ctr">
            <a:spAutoFit/>
          </a:bodyPr>
          <a:lstStyle/>
          <a:p>
            <a:pPr>
              <a:defRPr/>
            </a:pPr>
            <a:endParaRPr lang="zh-CN" altLang="en-US" dirty="0">
              <a:latin typeface="微软雅黑" panose="020B0503020204020204" pitchFamily="34" charset="-122"/>
              <a:ea typeface="微软雅黑" panose="020B0503020204020204" pitchFamily="34" charset="-122"/>
            </a:endParaRPr>
          </a:p>
        </p:txBody>
      </p:sp>
      <p:sp>
        <p:nvSpPr>
          <p:cNvPr id="28697" name="Oval 26"/>
          <p:cNvSpPr>
            <a:spLocks noChangeArrowheads="1"/>
          </p:cNvSpPr>
          <p:nvPr/>
        </p:nvSpPr>
        <p:spPr bwMode="auto">
          <a:xfrm>
            <a:off x="781050" y="3037562"/>
            <a:ext cx="2319338" cy="519351"/>
          </a:xfrm>
          <a:prstGeom prst="ellipse">
            <a:avLst/>
          </a:prstGeom>
          <a:solidFill>
            <a:srgbClr val="3399FF">
              <a:alpha val="56862"/>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28698" name="Oval 27"/>
          <p:cNvSpPr>
            <a:spLocks noChangeArrowheads="1"/>
          </p:cNvSpPr>
          <p:nvPr/>
        </p:nvSpPr>
        <p:spPr bwMode="auto">
          <a:xfrm>
            <a:off x="884238" y="3026449"/>
            <a:ext cx="2090737" cy="51935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28699" name="Oval 28"/>
          <p:cNvSpPr>
            <a:spLocks noChangeArrowheads="1"/>
          </p:cNvSpPr>
          <p:nvPr/>
        </p:nvSpPr>
        <p:spPr bwMode="auto">
          <a:xfrm>
            <a:off x="917575" y="2274888"/>
            <a:ext cx="2025650" cy="202723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28700" name="Oval 29"/>
          <p:cNvSpPr>
            <a:spLocks noChangeArrowheads="1"/>
          </p:cNvSpPr>
          <p:nvPr/>
        </p:nvSpPr>
        <p:spPr bwMode="auto">
          <a:xfrm>
            <a:off x="942975" y="2286000"/>
            <a:ext cx="1978025" cy="1978025"/>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28701" name="Oval 30"/>
          <p:cNvSpPr>
            <a:spLocks noChangeArrowheads="1"/>
          </p:cNvSpPr>
          <p:nvPr/>
        </p:nvSpPr>
        <p:spPr bwMode="auto">
          <a:xfrm>
            <a:off x="965200" y="2305050"/>
            <a:ext cx="1879600" cy="184785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36894" name="Oval 31"/>
          <p:cNvSpPr>
            <a:spLocks noChangeArrowheads="1"/>
          </p:cNvSpPr>
          <p:nvPr/>
        </p:nvSpPr>
        <p:spPr bwMode="auto">
          <a:xfrm>
            <a:off x="1074738" y="2357438"/>
            <a:ext cx="1671637" cy="1500187"/>
          </a:xfrm>
          <a:prstGeom prst="ellipse">
            <a:avLst/>
          </a:prstGeom>
          <a:gradFill rotWithShape="1">
            <a:gsLst>
              <a:gs pos="0">
                <a:srgbClr val="FFFFFF"/>
              </a:gs>
              <a:gs pos="100000">
                <a:srgbClr val="D6E1E2">
                  <a:alpha val="37999"/>
                </a:srgbClr>
              </a:gs>
            </a:gsLst>
            <a:lin ang="5400000" scaled="1"/>
          </a:gradFill>
          <a:ln w="9525">
            <a:noFill/>
            <a:round/>
            <a:headEnd/>
            <a:tailEnd/>
          </a:ln>
        </p:spPr>
        <p:txBody>
          <a:bodyPr vert="eaVert" wrap="none" anchor="ctr"/>
          <a:lstStyle/>
          <a:p>
            <a:pPr>
              <a:defRPr/>
            </a:pPr>
            <a:endParaRPr lang="zh-CN" altLang="en-US" sz="1400" dirty="0">
              <a:solidFill>
                <a:schemeClr val="bg1"/>
              </a:solidFill>
              <a:effectLst>
                <a:outerShdw blurRad="38100" dist="38100" dir="2700000" algn="tl">
                  <a:srgbClr val="C0C0C0"/>
                </a:outerShdw>
              </a:effectLst>
              <a:latin typeface="微软雅黑" panose="020B0503020204020204" pitchFamily="34" charset="-122"/>
              <a:ea typeface="Gulim" pitchFamily="34" charset="-127"/>
            </a:endParaRPr>
          </a:p>
        </p:txBody>
      </p:sp>
      <p:sp>
        <p:nvSpPr>
          <p:cNvPr id="28703" name="Rectangle 32"/>
          <p:cNvSpPr>
            <a:spLocks noChangeArrowheads="1"/>
          </p:cNvSpPr>
          <p:nvPr/>
        </p:nvSpPr>
        <p:spPr bwMode="auto">
          <a:xfrm>
            <a:off x="1038225" y="3141663"/>
            <a:ext cx="1717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b="1">
                <a:latin typeface="微软雅黑" panose="020B0503020204020204" pitchFamily="34" charset="-122"/>
                <a:ea typeface="微软雅黑" panose="020B0503020204020204" pitchFamily="34" charset="-122"/>
              </a:rPr>
              <a:t>代码检查内容</a:t>
            </a:r>
          </a:p>
        </p:txBody>
      </p:sp>
      <p:sp>
        <p:nvSpPr>
          <p:cNvPr id="28704" name="Rectangle 33"/>
          <p:cNvSpPr>
            <a:spLocks noChangeArrowheads="1"/>
          </p:cNvSpPr>
          <p:nvPr/>
        </p:nvSpPr>
        <p:spPr bwMode="auto">
          <a:xfrm>
            <a:off x="5000625" y="3913188"/>
            <a:ext cx="1616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r>
              <a:rPr lang="en-US" altLang="zh-CN" b="1">
                <a:latin typeface="微软雅黑" panose="020B0503020204020204" pitchFamily="34" charset="-122"/>
                <a:ea typeface="微软雅黑" panose="020B0503020204020204" pitchFamily="34" charset="-122"/>
              </a:rPr>
              <a:t>9.</a:t>
            </a:r>
            <a:r>
              <a:rPr lang="zh-CN" altLang="en-US" b="1">
                <a:latin typeface="微软雅黑" panose="020B0503020204020204" pitchFamily="34" charset="-122"/>
                <a:ea typeface="微软雅黑" panose="020B0503020204020204" pitchFamily="34" charset="-122"/>
              </a:rPr>
              <a:t> 结构性检查</a:t>
            </a:r>
          </a:p>
        </p:txBody>
      </p:sp>
      <p:sp>
        <p:nvSpPr>
          <p:cNvPr id="28705" name="Rectangle 34"/>
          <p:cNvSpPr>
            <a:spLocks noChangeArrowheads="1"/>
          </p:cNvSpPr>
          <p:nvPr/>
        </p:nvSpPr>
        <p:spPr bwMode="auto">
          <a:xfrm>
            <a:off x="5076825" y="3141663"/>
            <a:ext cx="1778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r>
              <a:rPr lang="en-US" altLang="zh-CN" b="1">
                <a:latin typeface="微软雅黑" panose="020B0503020204020204" pitchFamily="34" charset="-122"/>
                <a:ea typeface="微软雅黑" panose="020B0503020204020204" pitchFamily="34" charset="-122"/>
              </a:rPr>
              <a:t>8.</a:t>
            </a:r>
            <a:r>
              <a:rPr lang="zh-CN" altLang="en-US" b="1">
                <a:latin typeface="微软雅黑" panose="020B0503020204020204" pitchFamily="34" charset="-122"/>
                <a:ea typeface="微软雅黑" panose="020B0503020204020204" pitchFamily="34" charset="-122"/>
              </a:rPr>
              <a:t>可验证性检查</a:t>
            </a:r>
          </a:p>
        </p:txBody>
      </p:sp>
      <p:sp>
        <p:nvSpPr>
          <p:cNvPr id="28706" name="Line 35"/>
          <p:cNvSpPr>
            <a:spLocks noChangeShapeType="1"/>
          </p:cNvSpPr>
          <p:nvPr/>
        </p:nvSpPr>
        <p:spPr bwMode="auto">
          <a:xfrm>
            <a:off x="1763713" y="4652963"/>
            <a:ext cx="863600" cy="86360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en-US" dirty="0">
              <a:latin typeface="微软雅黑" panose="020B0503020204020204" pitchFamily="34" charset="-122"/>
              <a:ea typeface="微软雅黑" panose="020B0503020204020204" pitchFamily="34" charset="-122"/>
            </a:endParaRPr>
          </a:p>
        </p:txBody>
      </p:sp>
      <p:sp>
        <p:nvSpPr>
          <p:cNvPr id="28707" name="Line 36"/>
          <p:cNvSpPr>
            <a:spLocks noChangeShapeType="1"/>
          </p:cNvSpPr>
          <p:nvPr/>
        </p:nvSpPr>
        <p:spPr bwMode="auto">
          <a:xfrm>
            <a:off x="2627313" y="5516563"/>
            <a:ext cx="650875"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en-US" dirty="0">
              <a:latin typeface="微软雅黑" panose="020B0503020204020204" pitchFamily="34" charset="-122"/>
              <a:ea typeface="微软雅黑" panose="020B0503020204020204" pitchFamily="34" charset="-122"/>
            </a:endParaRPr>
          </a:p>
        </p:txBody>
      </p:sp>
      <p:sp>
        <p:nvSpPr>
          <p:cNvPr id="36900" name="AutoShape 38"/>
          <p:cNvSpPr>
            <a:spLocks noChangeArrowheads="1"/>
          </p:cNvSpPr>
          <p:nvPr/>
        </p:nvSpPr>
        <p:spPr bwMode="auto">
          <a:xfrm>
            <a:off x="3348038" y="5300663"/>
            <a:ext cx="4751387" cy="488950"/>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a:defRPr/>
            </a:pPr>
            <a:endParaRPr lang="zh-CN" altLang="en-US" dirty="0">
              <a:latin typeface="微软雅黑" panose="020B0503020204020204" pitchFamily="34" charset="-122"/>
              <a:ea typeface="微软雅黑" panose="020B0503020204020204" pitchFamily="34" charset="-122"/>
            </a:endParaRPr>
          </a:p>
        </p:txBody>
      </p:sp>
      <p:sp>
        <p:nvSpPr>
          <p:cNvPr id="36901" name="Oval 39"/>
          <p:cNvSpPr>
            <a:spLocks noChangeArrowheads="1"/>
          </p:cNvSpPr>
          <p:nvPr/>
        </p:nvSpPr>
        <p:spPr bwMode="auto">
          <a:xfrm>
            <a:off x="3203575" y="5445125"/>
            <a:ext cx="228600" cy="228600"/>
          </a:xfrm>
          <a:prstGeom prst="ellipse">
            <a:avLst/>
          </a:prstGeom>
          <a:solidFill>
            <a:srgbClr val="0096D6"/>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pPr>
              <a:defRPr/>
            </a:pPr>
            <a:endParaRPr lang="zh-CN" altLang="en-US" dirty="0">
              <a:latin typeface="微软雅黑" panose="020B0503020204020204" pitchFamily="34" charset="-122"/>
              <a:ea typeface="微软雅黑" panose="020B0503020204020204" pitchFamily="34" charset="-122"/>
            </a:endParaRPr>
          </a:p>
        </p:txBody>
      </p:sp>
      <p:sp>
        <p:nvSpPr>
          <p:cNvPr id="28710" name="Rectangle 40"/>
          <p:cNvSpPr>
            <a:spLocks noChangeArrowheads="1"/>
          </p:cNvSpPr>
          <p:nvPr/>
        </p:nvSpPr>
        <p:spPr bwMode="auto">
          <a:xfrm>
            <a:off x="4643438" y="5373688"/>
            <a:ext cx="3384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r>
              <a:rPr lang="en-US" altLang="zh-CN" b="1">
                <a:latin typeface="微软雅黑" panose="020B0503020204020204" pitchFamily="34" charset="-122"/>
                <a:ea typeface="微软雅黑" panose="020B0503020204020204" pitchFamily="34" charset="-122"/>
              </a:rPr>
              <a:t>11.</a:t>
            </a:r>
            <a:r>
              <a:rPr lang="zh-CN" altLang="en-US" b="1">
                <a:latin typeface="微软雅黑" panose="020B0503020204020204" pitchFamily="34" charset="-122"/>
                <a:ea typeface="微软雅黑" panose="020B0503020204020204" pitchFamily="34" charset="-122"/>
              </a:rPr>
              <a:t>代码标准符合性检查</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7"/>
          <p:cNvSpPr>
            <a:spLocks noGrp="1"/>
          </p:cNvSpPr>
          <p:nvPr>
            <p:ph type="title" idx="4294967295"/>
          </p:nvPr>
        </p:nvSpPr>
        <p:spPr>
          <a:xfrm>
            <a:off x="107504" y="116632"/>
            <a:ext cx="8229600" cy="550391"/>
          </a:xfrm>
        </p:spPr>
        <p:txBody>
          <a:bodyPr/>
          <a:lstStyle/>
          <a:p>
            <a:pPr eaLnBrk="1" hangingPunct="1"/>
            <a:r>
              <a:rPr lang="en-US" altLang="zh-CN" sz="2800" b="1" dirty="0" smtClean="0">
                <a:solidFill>
                  <a:schemeClr val="tx1"/>
                </a:solidFill>
                <a:latin typeface="微软雅黑" panose="020B0503020204020204" pitchFamily="34" charset="-122"/>
                <a:ea typeface="微软雅黑" panose="020B0503020204020204" pitchFamily="34" charset="-122"/>
              </a:rPr>
              <a:t>7.2.1</a:t>
            </a:r>
            <a:r>
              <a:rPr lang="zh-CN" altLang="en-US" sz="2800" b="1" dirty="0" smtClean="0">
                <a:solidFill>
                  <a:schemeClr val="tx1"/>
                </a:solidFill>
                <a:latin typeface="微软雅黑" panose="020B0503020204020204" pitchFamily="34" charset="-122"/>
                <a:ea typeface="微软雅黑" panose="020B0503020204020204" pitchFamily="34" charset="-122"/>
              </a:rPr>
              <a:t> 代码检查方法</a:t>
            </a:r>
          </a:p>
        </p:txBody>
      </p:sp>
      <p:graphicFrame>
        <p:nvGraphicFramePr>
          <p:cNvPr id="38915" name="Group 3"/>
          <p:cNvGraphicFramePr>
            <a:graphicFrameLocks noGrp="1"/>
          </p:cNvGraphicFramePr>
          <p:nvPr>
            <p:ph idx="4294967295"/>
            <p:extLst>
              <p:ext uri="{D42A27DB-BD31-4B8C-83A1-F6EECF244321}">
                <p14:modId xmlns:p14="http://schemas.microsoft.com/office/powerpoint/2010/main" val="1674668675"/>
              </p:ext>
            </p:extLst>
          </p:nvPr>
        </p:nvGraphicFramePr>
        <p:xfrm>
          <a:off x="914400" y="1916113"/>
          <a:ext cx="7113984" cy="3968712"/>
        </p:xfrm>
        <a:graphic>
          <a:graphicData uri="http://schemas.openxmlformats.org/drawingml/2006/table">
            <a:tbl>
              <a:tblPr/>
              <a:tblGrid>
                <a:gridCol w="3556992"/>
                <a:gridCol w="3556992"/>
              </a:tblGrid>
              <a:tr h="534420">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dirty="0" smtClean="0">
                          <a:ln>
                            <a:noFill/>
                          </a:ln>
                          <a:solidFill>
                            <a:schemeClr val="tx1"/>
                          </a:solidFill>
                          <a:effectLst/>
                          <a:latin typeface="微软雅黑" pitchFamily="34" charset="-122"/>
                          <a:ea typeface="微软雅黑" pitchFamily="34" charset="-122"/>
                        </a:rPr>
                        <a:t>代码审查</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smtClean="0">
                          <a:ln>
                            <a:noFill/>
                          </a:ln>
                          <a:solidFill>
                            <a:schemeClr val="tx1"/>
                          </a:solidFill>
                          <a:effectLst/>
                          <a:latin typeface="微软雅黑" pitchFamily="34" charset="-122"/>
                          <a:ea typeface="微软雅黑" pitchFamily="34" charset="-122"/>
                        </a:rPr>
                        <a:t>桌面检查</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2"/>
                    </a:solidFill>
                  </a:tcPr>
                </a:tc>
              </a:tr>
              <a:tr h="1303086">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smtClean="0">
                          <a:ln>
                            <a:noFill/>
                          </a:ln>
                          <a:solidFill>
                            <a:schemeClr val="tx1"/>
                          </a:solidFill>
                          <a:effectLst/>
                          <a:latin typeface="微软雅黑" pitchFamily="34" charset="-122"/>
                          <a:ea typeface="微软雅黑" pitchFamily="34" charset="-122"/>
                        </a:rPr>
                        <a:t>代码审查组由组长、资深程序员、程序编写者与专职测试人员等，组长不能是被测程序的编写者</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smtClean="0">
                          <a:ln>
                            <a:noFill/>
                          </a:ln>
                          <a:solidFill>
                            <a:schemeClr val="tx1"/>
                          </a:solidFill>
                          <a:effectLst/>
                          <a:latin typeface="微软雅黑" pitchFamily="34" charset="-122"/>
                          <a:ea typeface="微软雅黑" pitchFamily="34" charset="-122"/>
                        </a:rPr>
                        <a:t>程序员自己检查自己所编写的程序</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r>
              <a:tr h="478313">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smtClean="0">
                          <a:ln>
                            <a:noFill/>
                          </a:ln>
                          <a:solidFill>
                            <a:schemeClr val="tx1"/>
                          </a:solidFill>
                          <a:effectLst/>
                          <a:latin typeface="微软雅黑" pitchFamily="34" charset="-122"/>
                          <a:ea typeface="微软雅黑" pitchFamily="34" charset="-122"/>
                        </a:rPr>
                        <a:t>代码走查</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smtClean="0">
                          <a:ln>
                            <a:noFill/>
                          </a:ln>
                          <a:solidFill>
                            <a:schemeClr val="tx1"/>
                          </a:solidFill>
                          <a:effectLst/>
                          <a:latin typeface="微软雅黑" pitchFamily="34" charset="-122"/>
                          <a:ea typeface="微软雅黑" pitchFamily="34" charset="-122"/>
                        </a:rPr>
                        <a:t>技术评审</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r>
              <a:tr h="1645339">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smtClean="0">
                          <a:ln>
                            <a:noFill/>
                          </a:ln>
                          <a:solidFill>
                            <a:schemeClr val="tx1"/>
                          </a:solidFill>
                          <a:effectLst/>
                          <a:latin typeface="微软雅黑" pitchFamily="34" charset="-122"/>
                          <a:ea typeface="微软雅黑" pitchFamily="34" charset="-122"/>
                        </a:rPr>
                        <a:t>代码走查的讨论过程是非正式的</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smtClean="0">
                          <a:ln>
                            <a:noFill/>
                          </a:ln>
                          <a:solidFill>
                            <a:schemeClr val="tx1"/>
                          </a:solidFill>
                          <a:effectLst/>
                          <a:latin typeface="微软雅黑" pitchFamily="34" charset="-122"/>
                          <a:ea typeface="微软雅黑" pitchFamily="34" charset="-122"/>
                        </a:rPr>
                        <a:t>最正式的审查类型，具有高度的组织化，要求每一个参与者都接受训练</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r>
            </a:tbl>
          </a:graphicData>
        </a:graphic>
      </p:graphicFrame>
      <p:sp>
        <p:nvSpPr>
          <p:cNvPr id="29716" name="Text Box 42"/>
          <p:cNvSpPr txBox="1">
            <a:spLocks noChangeArrowheads="1"/>
          </p:cNvSpPr>
          <p:nvPr/>
        </p:nvSpPr>
        <p:spPr bwMode="auto">
          <a:xfrm>
            <a:off x="250825" y="1196975"/>
            <a:ext cx="84248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sz="2400" b="1" dirty="0">
                <a:solidFill>
                  <a:srgbClr val="0096D6"/>
                </a:solidFill>
                <a:latin typeface="微软雅黑" panose="020B0503020204020204" pitchFamily="34" charset="-122"/>
                <a:ea typeface="微软雅黑" panose="020B0503020204020204" pitchFamily="34" charset="-122"/>
              </a:rPr>
              <a:t>主要有代码审查、桌面检查、代码走查和技术评审这几种方法：</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0722" name="Rectangle 2"/>
          <p:cNvSpPr>
            <a:spLocks noGrp="1"/>
          </p:cNvSpPr>
          <p:nvPr>
            <p:ph type="title" idx="4294967295"/>
          </p:nvPr>
        </p:nvSpPr>
        <p:spPr>
          <a:xfrm>
            <a:off x="2378869" y="-243408"/>
            <a:ext cx="8229600" cy="1143000"/>
          </a:xfrm>
        </p:spPr>
        <p:txBody>
          <a:bodyPr/>
          <a:lstStyle/>
          <a:p>
            <a:pPr algn="l" eaLnBrk="1" hangingPunct="1"/>
            <a:r>
              <a:rPr lang="en-US" altLang="zh-CN" sz="2800" b="1" dirty="0" smtClean="0">
                <a:solidFill>
                  <a:schemeClr val="tx1"/>
                </a:solidFill>
                <a:latin typeface="微软雅黑" panose="020B0503020204020204" pitchFamily="34" charset="-122"/>
                <a:ea typeface="微软雅黑" panose="020B0503020204020204" pitchFamily="34" charset="-122"/>
              </a:rPr>
              <a:t>7.2.1</a:t>
            </a:r>
            <a:r>
              <a:rPr lang="zh-CN" altLang="en-US" sz="2800" b="1" dirty="0" smtClean="0">
                <a:solidFill>
                  <a:schemeClr val="tx1"/>
                </a:solidFill>
                <a:latin typeface="微软雅黑" panose="020B0503020204020204" pitchFamily="34" charset="-122"/>
                <a:ea typeface="微软雅黑" panose="020B0503020204020204" pitchFamily="34" charset="-122"/>
              </a:rPr>
              <a:t> 代码检查方法</a:t>
            </a:r>
          </a:p>
        </p:txBody>
      </p:sp>
      <p:sp>
        <p:nvSpPr>
          <p:cNvPr id="30723" name="Rectangle 3"/>
          <p:cNvSpPr>
            <a:spLocks noGrp="1"/>
          </p:cNvSpPr>
          <p:nvPr>
            <p:ph type="body" idx="4294967295"/>
          </p:nvPr>
        </p:nvSpPr>
        <p:spPr>
          <a:xfrm>
            <a:off x="179512" y="983989"/>
            <a:ext cx="8229600" cy="460375"/>
          </a:xfrm>
        </p:spPr>
        <p:txBody>
          <a:bodyPr/>
          <a:lstStyle/>
          <a:p>
            <a:pPr eaLnBrk="1" hangingPunct="1">
              <a:buFont typeface="Arial" panose="020B0604020202020204" pitchFamily="34" charset="0"/>
              <a:buNone/>
            </a:pPr>
            <a:r>
              <a:rPr lang="zh-CN" altLang="en-US" sz="2400" b="1" dirty="0" smtClean="0">
                <a:solidFill>
                  <a:srgbClr val="0096D6"/>
                </a:solidFill>
                <a:latin typeface="微软雅黑" panose="020B0503020204020204" pitchFamily="34" charset="-122"/>
                <a:ea typeface="微软雅黑" panose="020B0503020204020204" pitchFamily="34" charset="-122"/>
              </a:rPr>
              <a:t>代码审查</a:t>
            </a:r>
          </a:p>
        </p:txBody>
      </p:sp>
      <p:sp>
        <p:nvSpPr>
          <p:cNvPr id="40964" name="AutoShape 17"/>
          <p:cNvSpPr>
            <a:spLocks noChangeArrowheads="1"/>
          </p:cNvSpPr>
          <p:nvPr/>
        </p:nvSpPr>
        <p:spPr bwMode="auto">
          <a:xfrm>
            <a:off x="755650" y="1989138"/>
            <a:ext cx="2833688" cy="4176712"/>
          </a:xfrm>
          <a:prstGeom prst="roundRect">
            <a:avLst>
              <a:gd name="adj" fmla="val 16667"/>
            </a:avLst>
          </a:prstGeom>
          <a:solidFill>
            <a:srgbClr val="009FDD"/>
          </a:solidFill>
          <a:ln w="9525">
            <a:noFill/>
            <a:round/>
            <a:headEnd/>
            <a:tailEnd/>
          </a:ln>
          <a:effectLst>
            <a:outerShdw dist="38100" dir="2700000" algn="ctr" rotWithShape="0">
              <a:srgbClr val="000000">
                <a:alpha val="37999"/>
              </a:srgbClr>
            </a:outerShdw>
          </a:effectLst>
        </p:spPr>
        <p:txBody>
          <a:bodyPr anchor="ctr"/>
          <a:lstStyle/>
          <a:p>
            <a:pPr marL="115888" indent="-115888" algn="l">
              <a:defRPr/>
            </a:pPr>
            <a:endParaRPr lang="zh-CN" altLang="en-US" sz="2000" b="1" dirty="0">
              <a:latin typeface="微软雅黑" pitchFamily="34" charset="-122"/>
              <a:ea typeface="微软雅黑" pitchFamily="34" charset="-122"/>
            </a:endParaRPr>
          </a:p>
          <a:p>
            <a:pPr marL="115888" indent="-115888" algn="l">
              <a:defRPr/>
            </a:pPr>
            <a:r>
              <a:rPr lang="zh-CN" altLang="en-US" sz="2000" b="1" dirty="0">
                <a:latin typeface="微软雅黑" pitchFamily="34" charset="-122"/>
                <a:ea typeface="微软雅黑" pitchFamily="34" charset="-122"/>
              </a:rPr>
              <a:t>代码审查的要点：</a:t>
            </a:r>
          </a:p>
          <a:p>
            <a:pPr marL="742950" lvl="1" indent="-285750" algn="l">
              <a:defRPr/>
            </a:pPr>
            <a:r>
              <a:rPr lang="zh-CN" altLang="en-US" sz="2000" dirty="0">
                <a:latin typeface="微软雅黑" pitchFamily="34" charset="-122"/>
                <a:ea typeface="微软雅黑" pitchFamily="34" charset="-122"/>
              </a:rPr>
              <a:t>代码和设计的一致性</a:t>
            </a:r>
          </a:p>
          <a:p>
            <a:pPr marL="742950" lvl="1" indent="-285750" algn="l">
              <a:defRPr/>
            </a:pPr>
            <a:r>
              <a:rPr lang="zh-CN" altLang="en-US" sz="2000" dirty="0">
                <a:latin typeface="微软雅黑" pitchFamily="34" charset="-122"/>
                <a:ea typeface="微软雅黑" pitchFamily="34" charset="-122"/>
              </a:rPr>
              <a:t>代码执行标准的情况</a:t>
            </a:r>
          </a:p>
          <a:p>
            <a:pPr marL="742950" lvl="1" indent="-285750" algn="l">
              <a:defRPr/>
            </a:pPr>
            <a:r>
              <a:rPr lang="zh-CN" altLang="en-US" sz="2000" dirty="0">
                <a:latin typeface="微软雅黑" pitchFamily="34" charset="-122"/>
                <a:ea typeface="微软雅黑" pitchFamily="34" charset="-122"/>
              </a:rPr>
              <a:t>代码的逻辑表达正确性</a:t>
            </a:r>
          </a:p>
          <a:p>
            <a:pPr marL="742950" lvl="1" indent="-285750" algn="l">
              <a:defRPr/>
            </a:pPr>
            <a:r>
              <a:rPr lang="zh-CN" altLang="en-US" sz="2000" dirty="0">
                <a:latin typeface="微软雅黑" pitchFamily="34" charset="-122"/>
                <a:ea typeface="微软雅黑" pitchFamily="34" charset="-122"/>
              </a:rPr>
              <a:t>代码结构的合理性</a:t>
            </a:r>
          </a:p>
          <a:p>
            <a:pPr marL="742950" lvl="1" indent="-285750" algn="l">
              <a:defRPr/>
            </a:pPr>
            <a:r>
              <a:rPr lang="zh-CN" altLang="en-US" sz="2000" dirty="0">
                <a:latin typeface="微软雅黑" pitchFamily="34" charset="-122"/>
                <a:ea typeface="微软雅黑" pitchFamily="34" charset="-122"/>
              </a:rPr>
              <a:t>代码的可读性等</a:t>
            </a:r>
          </a:p>
          <a:p>
            <a:pPr marL="742950" lvl="1" indent="-285750" algn="l">
              <a:lnSpc>
                <a:spcPct val="90000"/>
              </a:lnSpc>
              <a:spcBef>
                <a:spcPts val="800"/>
              </a:spcBef>
              <a:defRPr/>
            </a:pPr>
            <a:endParaRPr lang="en-US" sz="2000" dirty="0">
              <a:latin typeface="Futura Lt"/>
              <a:ea typeface="微软雅黑" panose="020B0503020204020204" pitchFamily="34" charset="-122"/>
            </a:endParaRPr>
          </a:p>
        </p:txBody>
      </p:sp>
      <p:sp>
        <p:nvSpPr>
          <p:cNvPr id="40965" name="AutoShape 17"/>
          <p:cNvSpPr>
            <a:spLocks noChangeArrowheads="1"/>
          </p:cNvSpPr>
          <p:nvPr/>
        </p:nvSpPr>
        <p:spPr bwMode="auto">
          <a:xfrm>
            <a:off x="5076825" y="1989138"/>
            <a:ext cx="2833688" cy="4176712"/>
          </a:xfrm>
          <a:prstGeom prst="roundRect">
            <a:avLst>
              <a:gd name="adj" fmla="val 16667"/>
            </a:avLst>
          </a:prstGeom>
          <a:solidFill>
            <a:srgbClr val="009FDD"/>
          </a:solidFill>
          <a:ln w="9525">
            <a:noFill/>
            <a:round/>
            <a:headEnd/>
            <a:tailEnd/>
          </a:ln>
          <a:effectLst>
            <a:outerShdw dist="38100" dir="2700000" algn="ctr" rotWithShape="0">
              <a:srgbClr val="000000">
                <a:alpha val="37999"/>
              </a:srgbClr>
            </a:outerShdw>
          </a:effectLst>
        </p:spPr>
        <p:txBody>
          <a:bodyPr anchor="ctr"/>
          <a:lstStyle/>
          <a:p>
            <a:pPr marL="115888" indent="-115888" algn="l">
              <a:defRPr/>
            </a:pPr>
            <a:r>
              <a:rPr lang="zh-CN" altLang="en-US" sz="2000" b="1">
                <a:latin typeface="微软雅黑" pitchFamily="34" charset="-122"/>
                <a:ea typeface="微软雅黑" pitchFamily="34" charset="-122"/>
              </a:rPr>
              <a:t>代码审查内容：</a:t>
            </a:r>
          </a:p>
          <a:p>
            <a:pPr marL="742950" lvl="1" indent="-285750" algn="l">
              <a:defRPr/>
            </a:pPr>
            <a:r>
              <a:rPr lang="zh-CN" altLang="en-US" sz="2000">
                <a:latin typeface="微软雅黑" pitchFamily="34" charset="-122"/>
                <a:ea typeface="微软雅黑" pitchFamily="34" charset="-122"/>
              </a:rPr>
              <a:t>控制流分析</a:t>
            </a:r>
          </a:p>
          <a:p>
            <a:pPr marL="742950" lvl="1" indent="-285750" algn="l">
              <a:defRPr/>
            </a:pPr>
            <a:r>
              <a:rPr lang="zh-CN" altLang="en-US" sz="2000">
                <a:latin typeface="微软雅黑" pitchFamily="34" charset="-122"/>
                <a:ea typeface="微软雅黑" pitchFamily="34" charset="-122"/>
              </a:rPr>
              <a:t>数据流分析</a:t>
            </a:r>
          </a:p>
          <a:p>
            <a:pPr marL="742950" lvl="1" indent="-285750" algn="l">
              <a:defRPr/>
            </a:pPr>
            <a:r>
              <a:rPr lang="zh-CN" altLang="en-US" sz="2000">
                <a:latin typeface="微软雅黑" pitchFamily="34" charset="-122"/>
                <a:ea typeface="微软雅黑" pitchFamily="34" charset="-122"/>
              </a:rPr>
              <a:t>信息流分析</a:t>
            </a:r>
          </a:p>
          <a:p>
            <a:pPr marL="742950" lvl="1" indent="-285750" algn="l">
              <a:defRPr/>
            </a:pPr>
            <a:r>
              <a:rPr lang="zh-CN" altLang="en-US" sz="2000">
                <a:latin typeface="微软雅黑" pitchFamily="34" charset="-122"/>
                <a:ea typeface="微软雅黑" pitchFamily="34" charset="-122"/>
              </a:rPr>
              <a:t>断言分析</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64"/>
                                        </p:tgtEl>
                                        <p:attrNameLst>
                                          <p:attrName>style.visibility</p:attrName>
                                        </p:attrNameLst>
                                      </p:cBhvr>
                                      <p:to>
                                        <p:strVal val="visible"/>
                                      </p:to>
                                    </p:set>
                                    <p:anim calcmode="lin" valueType="num">
                                      <p:cBhvr additive="base">
                                        <p:cTn id="7" dur="500" fill="hold"/>
                                        <p:tgtEl>
                                          <p:spTgt spid="40964"/>
                                        </p:tgtEl>
                                        <p:attrNameLst>
                                          <p:attrName>ppt_x</p:attrName>
                                        </p:attrNameLst>
                                      </p:cBhvr>
                                      <p:tavLst>
                                        <p:tav tm="0">
                                          <p:val>
                                            <p:strVal val="#ppt_x"/>
                                          </p:val>
                                        </p:tav>
                                        <p:tav tm="100000">
                                          <p:val>
                                            <p:strVal val="#ppt_x"/>
                                          </p:val>
                                        </p:tav>
                                      </p:tavLst>
                                    </p:anim>
                                    <p:anim calcmode="lin" valueType="num">
                                      <p:cBhvr additive="base">
                                        <p:cTn id="8" dur="500" fill="hold"/>
                                        <p:tgtEl>
                                          <p:spTgt spid="4096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965"/>
                                        </p:tgtEl>
                                        <p:attrNameLst>
                                          <p:attrName>style.visibility</p:attrName>
                                        </p:attrNameLst>
                                      </p:cBhvr>
                                      <p:to>
                                        <p:strVal val="visible"/>
                                      </p:to>
                                    </p:set>
                                    <p:anim calcmode="lin" valueType="num">
                                      <p:cBhvr additive="base">
                                        <p:cTn id="13" dur="500" fill="hold"/>
                                        <p:tgtEl>
                                          <p:spTgt spid="40965"/>
                                        </p:tgtEl>
                                        <p:attrNameLst>
                                          <p:attrName>ppt_x</p:attrName>
                                        </p:attrNameLst>
                                      </p:cBhvr>
                                      <p:tavLst>
                                        <p:tav tm="0">
                                          <p:val>
                                            <p:strVal val="#ppt_x"/>
                                          </p:val>
                                        </p:tav>
                                        <p:tav tm="100000">
                                          <p:val>
                                            <p:strVal val="#ppt_x"/>
                                          </p:val>
                                        </p:tav>
                                      </p:tavLst>
                                    </p:anim>
                                    <p:anim calcmode="lin" valueType="num">
                                      <p:cBhvr additive="base">
                                        <p:cTn id="14" dur="500" fill="hold"/>
                                        <p:tgtEl>
                                          <p:spTgt spid="409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nimBg="1" autoUpdateAnimBg="0"/>
      <p:bldP spid="40965"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p:cNvSpPr>
          <p:nvPr>
            <p:ph type="title" idx="4294967295"/>
          </p:nvPr>
        </p:nvSpPr>
        <p:spPr>
          <a:xfrm>
            <a:off x="2322739" y="160111"/>
            <a:ext cx="4409501" cy="474662"/>
          </a:xfrm>
        </p:spPr>
        <p:txBody>
          <a:bodyPr/>
          <a:lstStyle/>
          <a:p>
            <a:pPr algn="l" eaLnBrk="1" hangingPunct="1"/>
            <a:r>
              <a:rPr lang="en-US" altLang="zh-CN" sz="2800" b="1" dirty="0" smtClean="0">
                <a:solidFill>
                  <a:schemeClr val="tx1"/>
                </a:solidFill>
                <a:latin typeface="微软雅黑" panose="020B0503020204020204" pitchFamily="34" charset="-122"/>
                <a:ea typeface="微软雅黑" panose="020B0503020204020204" pitchFamily="34" charset="-122"/>
              </a:rPr>
              <a:t>7.2.1</a:t>
            </a:r>
            <a:r>
              <a:rPr lang="zh-CN" altLang="en-US" sz="2800" b="1" dirty="0" smtClean="0">
                <a:solidFill>
                  <a:schemeClr val="tx1"/>
                </a:solidFill>
                <a:latin typeface="微软雅黑" panose="020B0503020204020204" pitchFamily="34" charset="-122"/>
                <a:ea typeface="微软雅黑" panose="020B0503020204020204" pitchFamily="34" charset="-122"/>
              </a:rPr>
              <a:t> 代码检查方法</a:t>
            </a:r>
          </a:p>
        </p:txBody>
      </p:sp>
      <p:pic>
        <p:nvPicPr>
          <p:cNvPr id="31747" name="Picture 21" descr="asset_upload_file838_7138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550" y="3048000"/>
            <a:ext cx="17192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8" name="Picture 20" descr="Step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371600"/>
            <a:ext cx="1905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Line 2"/>
          <p:cNvSpPr>
            <a:spLocks noChangeShapeType="1"/>
          </p:cNvSpPr>
          <p:nvPr/>
        </p:nvSpPr>
        <p:spPr bwMode="auto">
          <a:xfrm>
            <a:off x="998538" y="3370263"/>
            <a:ext cx="3048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dirty="0">
              <a:latin typeface="微软雅黑" panose="020B0503020204020204" pitchFamily="34" charset="-122"/>
              <a:ea typeface="微软雅黑" panose="020B0503020204020204" pitchFamily="34" charset="-122"/>
            </a:endParaRPr>
          </a:p>
        </p:txBody>
      </p:sp>
      <p:sp>
        <p:nvSpPr>
          <p:cNvPr id="31750" name="AutoShape 6"/>
          <p:cNvSpPr>
            <a:spLocks noChangeArrowheads="1"/>
          </p:cNvSpPr>
          <p:nvPr/>
        </p:nvSpPr>
        <p:spPr bwMode="auto">
          <a:xfrm>
            <a:off x="1042988" y="4397375"/>
            <a:ext cx="1728787" cy="381000"/>
          </a:xfrm>
          <a:prstGeom prst="roundRect">
            <a:avLst>
              <a:gd name="adj" fmla="val 0"/>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b="1" dirty="0">
                <a:latin typeface="微软雅黑" panose="020B0503020204020204" pitchFamily="34" charset="-122"/>
                <a:ea typeface="微软雅黑" panose="020B0503020204020204" pitchFamily="34" charset="-122"/>
              </a:rPr>
              <a:t>审查代码方式</a:t>
            </a:r>
            <a:endParaRPr lang="en-US" sz="2000" b="1" dirty="0">
              <a:latin typeface="微软雅黑" panose="020B0503020204020204" pitchFamily="34" charset="-122"/>
              <a:ea typeface="微软雅黑" panose="020B0503020204020204" pitchFamily="34" charset="-122"/>
            </a:endParaRPr>
          </a:p>
        </p:txBody>
      </p:sp>
      <p:sp>
        <p:nvSpPr>
          <p:cNvPr id="31751" name="Freeform 7"/>
          <p:cNvSpPr>
            <a:spLocks/>
          </p:cNvSpPr>
          <p:nvPr/>
        </p:nvSpPr>
        <p:spPr bwMode="auto">
          <a:xfrm>
            <a:off x="555625" y="1150938"/>
            <a:ext cx="800100" cy="2220912"/>
          </a:xfrm>
          <a:custGeom>
            <a:avLst/>
            <a:gdLst>
              <a:gd name="T0" fmla="*/ 0 w 504"/>
              <a:gd name="T1" fmla="*/ 2147483647 h 1075"/>
              <a:gd name="T2" fmla="*/ 2147483647 w 504"/>
              <a:gd name="T3" fmla="*/ 2147483647 h 1075"/>
              <a:gd name="T4" fmla="*/ 2147483647 w 504"/>
              <a:gd name="T5" fmla="*/ 0 h 1075"/>
              <a:gd name="T6" fmla="*/ 2147483647 w 504"/>
              <a:gd name="T7" fmla="*/ 0 h 1075"/>
              <a:gd name="T8" fmla="*/ 0 60000 65536"/>
              <a:gd name="T9" fmla="*/ 0 60000 65536"/>
              <a:gd name="T10" fmla="*/ 0 60000 65536"/>
              <a:gd name="T11" fmla="*/ 0 60000 65536"/>
              <a:gd name="T12" fmla="*/ 0 w 504"/>
              <a:gd name="T13" fmla="*/ 0 h 1075"/>
              <a:gd name="T14" fmla="*/ 504 w 504"/>
              <a:gd name="T15" fmla="*/ 1075 h 1075"/>
            </a:gdLst>
            <a:ahLst/>
            <a:cxnLst>
              <a:cxn ang="T8">
                <a:pos x="T0" y="T1"/>
              </a:cxn>
              <a:cxn ang="T9">
                <a:pos x="T2" y="T3"/>
              </a:cxn>
              <a:cxn ang="T10">
                <a:pos x="T4" y="T5"/>
              </a:cxn>
              <a:cxn ang="T11">
                <a:pos x="T6" y="T7"/>
              </a:cxn>
            </a:cxnLst>
            <a:rect l="T12" t="T13" r="T14" b="T15"/>
            <a:pathLst>
              <a:path w="504" h="1075">
                <a:moveTo>
                  <a:pt x="0" y="1075"/>
                </a:moveTo>
                <a:lnTo>
                  <a:pt x="312" y="1075"/>
                </a:lnTo>
                <a:lnTo>
                  <a:pt x="312" y="0"/>
                </a:lnTo>
                <a:lnTo>
                  <a:pt x="504" y="0"/>
                </a:lnTo>
              </a:path>
            </a:pathLst>
          </a:custGeom>
          <a:noFill/>
          <a:ln w="571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31752" name="Freeform 8"/>
          <p:cNvSpPr>
            <a:spLocks/>
          </p:cNvSpPr>
          <p:nvPr/>
        </p:nvSpPr>
        <p:spPr bwMode="auto">
          <a:xfrm>
            <a:off x="1041400" y="3325813"/>
            <a:ext cx="366713" cy="2465387"/>
          </a:xfrm>
          <a:custGeom>
            <a:avLst/>
            <a:gdLst>
              <a:gd name="T0" fmla="*/ 0 w 240"/>
              <a:gd name="T1" fmla="*/ 0 h 528"/>
              <a:gd name="T2" fmla="*/ 0 w 240"/>
              <a:gd name="T3" fmla="*/ 2147483647 h 528"/>
              <a:gd name="T4" fmla="*/ 2147483647 w 240"/>
              <a:gd name="T5" fmla="*/ 2147483647 h 528"/>
              <a:gd name="T6" fmla="*/ 0 60000 65536"/>
              <a:gd name="T7" fmla="*/ 0 60000 65536"/>
              <a:gd name="T8" fmla="*/ 0 60000 65536"/>
              <a:gd name="T9" fmla="*/ 0 w 240"/>
              <a:gd name="T10" fmla="*/ 0 h 528"/>
              <a:gd name="T11" fmla="*/ 240 w 240"/>
              <a:gd name="T12" fmla="*/ 528 h 528"/>
            </a:gdLst>
            <a:ahLst/>
            <a:cxnLst>
              <a:cxn ang="T6">
                <a:pos x="T0" y="T1"/>
              </a:cxn>
              <a:cxn ang="T7">
                <a:pos x="T2" y="T3"/>
              </a:cxn>
              <a:cxn ang="T8">
                <a:pos x="T4" y="T5"/>
              </a:cxn>
            </a:cxnLst>
            <a:rect l="T9" t="T10" r="T11" b="T12"/>
            <a:pathLst>
              <a:path w="240" h="528">
                <a:moveTo>
                  <a:pt x="0" y="0"/>
                </a:moveTo>
                <a:lnTo>
                  <a:pt x="0" y="528"/>
                </a:lnTo>
                <a:lnTo>
                  <a:pt x="240" y="528"/>
                </a:lnTo>
              </a:path>
            </a:pathLst>
          </a:custGeom>
          <a:noFill/>
          <a:ln w="571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31753" name="AutoShape 9"/>
          <p:cNvSpPr>
            <a:spLocks noChangeArrowheads="1"/>
          </p:cNvSpPr>
          <p:nvPr/>
        </p:nvSpPr>
        <p:spPr bwMode="auto">
          <a:xfrm>
            <a:off x="827088" y="2708275"/>
            <a:ext cx="1836737" cy="381000"/>
          </a:xfrm>
          <a:prstGeom prst="roundRect">
            <a:avLst>
              <a:gd name="adj" fmla="val 0"/>
            </a:avLst>
          </a:prstGeom>
          <a:solidFill>
            <a:schemeClr val="accent1"/>
          </a:solidFill>
          <a:ln w="9525">
            <a:solidFill>
              <a:schemeClr val="accent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b="1" dirty="0">
                <a:latin typeface="微软雅黑" panose="020B0503020204020204" pitchFamily="34" charset="-122"/>
                <a:ea typeface="微软雅黑" panose="020B0503020204020204" pitchFamily="34" charset="-122"/>
              </a:rPr>
              <a:t>代码审查组组成</a:t>
            </a:r>
            <a:endParaRPr lang="en-US" sz="2000" b="1" dirty="0">
              <a:latin typeface="微软雅黑" panose="020B0503020204020204" pitchFamily="34" charset="-122"/>
              <a:ea typeface="微软雅黑" panose="020B0503020204020204" pitchFamily="34" charset="-122"/>
            </a:endParaRPr>
          </a:p>
        </p:txBody>
      </p:sp>
      <p:sp>
        <p:nvSpPr>
          <p:cNvPr id="31754" name="AutoShape 10"/>
          <p:cNvSpPr>
            <a:spLocks noChangeArrowheads="1"/>
          </p:cNvSpPr>
          <p:nvPr/>
        </p:nvSpPr>
        <p:spPr bwMode="auto">
          <a:xfrm>
            <a:off x="1042988" y="1031875"/>
            <a:ext cx="1589087" cy="381000"/>
          </a:xfrm>
          <a:prstGeom prst="roundRect">
            <a:avLst>
              <a:gd name="adj" fmla="val 0"/>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b="1" dirty="0">
                <a:latin typeface="微软雅黑" panose="020B0503020204020204" pitchFamily="34" charset="-122"/>
                <a:ea typeface="微软雅黑" panose="020B0503020204020204" pitchFamily="34" charset="-122"/>
              </a:rPr>
              <a:t>代码审查步骤</a:t>
            </a:r>
            <a:endParaRPr lang="en-US" sz="2000" b="1" dirty="0">
              <a:latin typeface="微软雅黑" panose="020B0503020204020204" pitchFamily="34" charset="-122"/>
              <a:ea typeface="微软雅黑" panose="020B0503020204020204" pitchFamily="34" charset="-122"/>
            </a:endParaRPr>
          </a:p>
        </p:txBody>
      </p:sp>
      <p:sp>
        <p:nvSpPr>
          <p:cNvPr id="31755" name="Rectangle 11"/>
          <p:cNvSpPr>
            <a:spLocks noChangeArrowheads="1"/>
          </p:cNvSpPr>
          <p:nvPr/>
        </p:nvSpPr>
        <p:spPr bwMode="auto">
          <a:xfrm>
            <a:off x="2771775" y="1035050"/>
            <a:ext cx="5876925" cy="1471613"/>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dirty="0">
              <a:latin typeface="微软雅黑" panose="020B0503020204020204" pitchFamily="34" charset="-122"/>
              <a:ea typeface="微软雅黑" panose="020B0503020204020204" pitchFamily="34" charset="-122"/>
            </a:endParaRPr>
          </a:p>
        </p:txBody>
      </p:sp>
      <p:sp>
        <p:nvSpPr>
          <p:cNvPr id="31756" name="Rectangle 12"/>
          <p:cNvSpPr>
            <a:spLocks noChangeArrowheads="1"/>
          </p:cNvSpPr>
          <p:nvPr/>
        </p:nvSpPr>
        <p:spPr bwMode="auto">
          <a:xfrm>
            <a:off x="2843213" y="1287463"/>
            <a:ext cx="5832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a:latin typeface="微软雅黑" panose="020B0503020204020204" pitchFamily="34" charset="-122"/>
                <a:ea typeface="微软雅黑" panose="020B0503020204020204" pitchFamily="34" charset="-122"/>
              </a:rPr>
              <a:t>代码审查由</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个步骤组成</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lvl="1" algn="l" eaLnBrk="1" hangingPunct="1"/>
            <a:r>
              <a:rPr lang="zh-CN" altLang="en-US" sz="2000" dirty="0">
                <a:latin typeface="微软雅黑" panose="020B0503020204020204" pitchFamily="34" charset="-122"/>
                <a:ea typeface="微软雅黑" panose="020B0503020204020204" pitchFamily="34" charset="-122"/>
              </a:rPr>
              <a:t>准备、程序阅读、审查会、编写报告</a:t>
            </a:r>
            <a:endParaRPr lang="en-GB" altLang="en-US" sz="2000" dirty="0">
              <a:latin typeface="微软雅黑" panose="020B0503020204020204" pitchFamily="34" charset="-122"/>
              <a:ea typeface="微软雅黑" panose="020B0503020204020204" pitchFamily="34" charset="-122"/>
            </a:endParaRPr>
          </a:p>
        </p:txBody>
      </p:sp>
      <p:sp>
        <p:nvSpPr>
          <p:cNvPr id="31757" name="Rectangle 13"/>
          <p:cNvSpPr>
            <a:spLocks noChangeArrowheads="1"/>
          </p:cNvSpPr>
          <p:nvPr/>
        </p:nvSpPr>
        <p:spPr bwMode="auto">
          <a:xfrm>
            <a:off x="2339975" y="2981325"/>
            <a:ext cx="6553200" cy="1031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1" algn="l" eaLnBrk="1" hangingPunct="1">
              <a:spcAft>
                <a:spcPct val="5000"/>
              </a:spcAft>
              <a:buClr>
                <a:srgbClr val="ABA69F"/>
              </a:buClr>
              <a:buSzPct val="80000"/>
            </a:pPr>
            <a:r>
              <a:rPr lang="zh-CN" altLang="en-US" sz="2000" dirty="0">
                <a:latin typeface="微软雅黑" panose="020B0503020204020204" pitchFamily="34" charset="-122"/>
                <a:ea typeface="微软雅黑" panose="020B0503020204020204" pitchFamily="34" charset="-122"/>
              </a:rPr>
              <a:t>由组长、资深程序员、程序编写者与专职测试人员等</a:t>
            </a:r>
            <a:r>
              <a:rPr lang="zh-CN" altLang="en-US" sz="2000" dirty="0" smtClean="0">
                <a:latin typeface="微软雅黑" panose="020B0503020204020204" pitchFamily="34" charset="-122"/>
                <a:ea typeface="微软雅黑" panose="020B0503020204020204" pitchFamily="34" charset="-122"/>
              </a:rPr>
              <a:t>组成</a:t>
            </a:r>
            <a:endParaRPr lang="en-US" sz="2000" dirty="0">
              <a:latin typeface="微软雅黑" panose="020B0503020204020204" pitchFamily="34" charset="-122"/>
              <a:ea typeface="微软雅黑" panose="020B0503020204020204" pitchFamily="34" charset="-122"/>
            </a:endParaRPr>
          </a:p>
          <a:p>
            <a:pPr lvl="1" algn="l" eaLnBrk="1" hangingPunct="1">
              <a:spcAft>
                <a:spcPct val="5000"/>
              </a:spcAft>
              <a:buClr>
                <a:srgbClr val="ABA69F"/>
              </a:buClr>
              <a:buSzPct val="80000"/>
            </a:pPr>
            <a:r>
              <a:rPr lang="zh-CN" altLang="en-US" sz="2000" dirty="0">
                <a:latin typeface="微软雅黑" panose="020B0503020204020204" pitchFamily="34" charset="-122"/>
                <a:ea typeface="微软雅黑" panose="020B0503020204020204" pitchFamily="34" charset="-122"/>
              </a:rPr>
              <a:t>组长不能是被测程序的编写者</a:t>
            </a:r>
            <a:endParaRPr lang="en-US" sz="2000" dirty="0">
              <a:latin typeface="微软雅黑" panose="020B0503020204020204" pitchFamily="34" charset="-122"/>
              <a:ea typeface="微软雅黑" panose="020B0503020204020204" pitchFamily="34" charset="-122"/>
            </a:endParaRPr>
          </a:p>
        </p:txBody>
      </p:sp>
      <p:sp>
        <p:nvSpPr>
          <p:cNvPr id="31758" name="Rectangle 14"/>
          <p:cNvSpPr>
            <a:spLocks noChangeArrowheads="1"/>
          </p:cNvSpPr>
          <p:nvPr/>
        </p:nvSpPr>
        <p:spPr bwMode="auto">
          <a:xfrm>
            <a:off x="2508250" y="4565650"/>
            <a:ext cx="6167438"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1" algn="l" eaLnBrk="1" hangingPunct="1">
              <a:spcAft>
                <a:spcPct val="5000"/>
              </a:spcAft>
              <a:buClr>
                <a:srgbClr val="ABA69F"/>
              </a:buClr>
            </a:pPr>
            <a:r>
              <a:rPr lang="zh-CN" altLang="en-US" sz="2000" dirty="0">
                <a:latin typeface="微软雅黑" panose="020B0503020204020204" pitchFamily="34" charset="-122"/>
                <a:ea typeface="微软雅黑" panose="020B0503020204020204" pitchFamily="34" charset="-122"/>
              </a:rPr>
              <a:t>采用讲解、提问并用检查表的方式审查</a:t>
            </a:r>
            <a:r>
              <a:rPr lang="zh-CN" altLang="en-US" sz="2000" dirty="0" smtClean="0">
                <a:latin typeface="微软雅黑" panose="020B0503020204020204" pitchFamily="34" charset="-122"/>
                <a:ea typeface="微软雅黑" panose="020B0503020204020204" pitchFamily="34" charset="-122"/>
              </a:rPr>
              <a:t>代码</a:t>
            </a:r>
            <a:endParaRPr lang="en-US" sz="2000" dirty="0">
              <a:latin typeface="微软雅黑" panose="020B0503020204020204" pitchFamily="34" charset="-122"/>
              <a:ea typeface="微软雅黑" panose="020B0503020204020204" pitchFamily="34" charset="-122"/>
            </a:endParaRPr>
          </a:p>
          <a:p>
            <a:pPr lvl="1" algn="l" eaLnBrk="1" hangingPunct="1">
              <a:spcAft>
                <a:spcPct val="5000"/>
              </a:spcAft>
              <a:buClr>
                <a:srgbClr val="ABA69F"/>
              </a:buClr>
            </a:pPr>
            <a:r>
              <a:rPr lang="zh-CN" altLang="en-US" sz="2000" dirty="0">
                <a:latin typeface="微软雅黑" panose="020B0503020204020204" pitchFamily="34" charset="-122"/>
                <a:ea typeface="微软雅黑" panose="020B0503020204020204" pitchFamily="34" charset="-122"/>
              </a:rPr>
              <a:t>有正式的计划、流程和结果报告</a:t>
            </a:r>
            <a:endParaRPr lang="en-GB" altLang="en-US" sz="2000" dirty="0">
              <a:latin typeface="微软雅黑" panose="020B0503020204020204" pitchFamily="34" charset="-122"/>
              <a:ea typeface="微软雅黑" panose="020B0503020204020204" pitchFamily="34" charset="-122"/>
            </a:endParaRPr>
          </a:p>
        </p:txBody>
      </p:sp>
      <p:sp>
        <p:nvSpPr>
          <p:cNvPr id="31759" name="Rectangle 15"/>
          <p:cNvSpPr>
            <a:spLocks noChangeArrowheads="1"/>
          </p:cNvSpPr>
          <p:nvPr/>
        </p:nvSpPr>
        <p:spPr bwMode="auto">
          <a:xfrm>
            <a:off x="2768600" y="2701925"/>
            <a:ext cx="5857875" cy="1471613"/>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dirty="0">
              <a:latin typeface="微软雅黑" panose="020B0503020204020204" pitchFamily="34" charset="-122"/>
              <a:ea typeface="微软雅黑" panose="020B0503020204020204" pitchFamily="34" charset="-122"/>
            </a:endParaRPr>
          </a:p>
        </p:txBody>
      </p:sp>
      <p:sp>
        <p:nvSpPr>
          <p:cNvPr id="31760" name="Rectangle 16"/>
          <p:cNvSpPr>
            <a:spLocks noChangeArrowheads="1"/>
          </p:cNvSpPr>
          <p:nvPr/>
        </p:nvSpPr>
        <p:spPr bwMode="auto">
          <a:xfrm>
            <a:off x="2771775" y="4365625"/>
            <a:ext cx="5897563" cy="1471613"/>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dirty="0">
              <a:latin typeface="微软雅黑" panose="020B0503020204020204" pitchFamily="34" charset="-122"/>
              <a:ea typeface="微软雅黑" panose="020B0503020204020204" pitchFamily="34" charset="-122"/>
            </a:endParaRPr>
          </a:p>
        </p:txBody>
      </p:sp>
      <p:pic>
        <p:nvPicPr>
          <p:cNvPr id="31761" name="Picture 17" descr="G270832102003 consolid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4783138"/>
            <a:ext cx="159861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2" name="Text Box 19"/>
          <p:cNvSpPr txBox="1">
            <a:spLocks noChangeArrowheads="1"/>
          </p:cNvSpPr>
          <p:nvPr/>
        </p:nvSpPr>
        <p:spPr bwMode="auto">
          <a:xfrm>
            <a:off x="2068513" y="6089084"/>
            <a:ext cx="73453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sz="2000" b="1" dirty="0">
                <a:latin typeface="微软雅黑" panose="020B0503020204020204" pitchFamily="34" charset="-122"/>
                <a:ea typeface="微软雅黑" panose="020B0503020204020204" pitchFamily="34" charset="-122"/>
              </a:rPr>
              <a:t>代码审查过程中最主要的是代码审查清单。</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p:cNvSpPr>
          <p:nvPr>
            <p:ph type="title" idx="4294967295"/>
          </p:nvPr>
        </p:nvSpPr>
        <p:spPr>
          <a:xfrm>
            <a:off x="2411760" y="116632"/>
            <a:ext cx="8229600" cy="549821"/>
          </a:xfrm>
        </p:spPr>
        <p:txBody>
          <a:bodyPr/>
          <a:lstStyle/>
          <a:p>
            <a:pPr algn="l" eaLnBrk="1" hangingPunct="1"/>
            <a:r>
              <a:rPr lang="en-US" altLang="zh-CN" sz="2800" b="1" dirty="0" smtClean="0">
                <a:solidFill>
                  <a:schemeClr val="tx1"/>
                </a:solidFill>
                <a:latin typeface="微软雅黑" panose="020B0503020204020204" pitchFamily="34" charset="-122"/>
                <a:ea typeface="微软雅黑" panose="020B0503020204020204" pitchFamily="34" charset="-122"/>
              </a:rPr>
              <a:t>7.2.1</a:t>
            </a:r>
            <a:r>
              <a:rPr lang="zh-CN" altLang="en-US" sz="2800" b="1" dirty="0" smtClean="0">
                <a:solidFill>
                  <a:schemeClr val="tx1"/>
                </a:solidFill>
                <a:latin typeface="微软雅黑" panose="020B0503020204020204" pitchFamily="34" charset="-122"/>
                <a:ea typeface="微软雅黑" panose="020B0503020204020204" pitchFamily="34" charset="-122"/>
              </a:rPr>
              <a:t> 代码检查方法</a:t>
            </a:r>
          </a:p>
        </p:txBody>
      </p:sp>
      <p:sp>
        <p:nvSpPr>
          <p:cNvPr id="32771" name="Rectangle 3"/>
          <p:cNvSpPr>
            <a:spLocks noGrp="1"/>
          </p:cNvSpPr>
          <p:nvPr>
            <p:ph type="body" idx="4294967295"/>
          </p:nvPr>
        </p:nvSpPr>
        <p:spPr>
          <a:xfrm>
            <a:off x="0" y="1341438"/>
            <a:ext cx="8447088" cy="604837"/>
          </a:xfrm>
        </p:spPr>
        <p:txBody>
          <a:bodyPr/>
          <a:lstStyle/>
          <a:p>
            <a:pPr eaLnBrk="1" hangingPunct="1">
              <a:buFont typeface="Arial" panose="020B0604020202020204" pitchFamily="34" charset="0"/>
              <a:buNone/>
            </a:pPr>
            <a:r>
              <a:rPr lang="zh-CN" altLang="en-US" sz="2400" b="1" dirty="0" smtClean="0">
                <a:solidFill>
                  <a:srgbClr val="0096D6"/>
                </a:solidFill>
                <a:latin typeface="微软雅黑" panose="020B0503020204020204" pitchFamily="34" charset="-122"/>
                <a:ea typeface="微软雅黑" panose="020B0503020204020204" pitchFamily="34" charset="-122"/>
              </a:rPr>
              <a:t>桌面检查</a:t>
            </a:r>
          </a:p>
        </p:txBody>
      </p:sp>
      <p:sp>
        <p:nvSpPr>
          <p:cNvPr id="32772" name="Rectangle 3"/>
          <p:cNvSpPr>
            <a:spLocks noChangeArrowheads="1"/>
          </p:cNvSpPr>
          <p:nvPr/>
        </p:nvSpPr>
        <p:spPr bwMode="auto">
          <a:xfrm>
            <a:off x="215900" y="1844675"/>
            <a:ext cx="8928100"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ts val="800"/>
              </a:spcBef>
            </a:pPr>
            <a:r>
              <a:rPr lang="zh-CN" altLang="en-US" sz="2000" b="1" dirty="0">
                <a:latin typeface="微软雅黑" panose="020B0503020204020204" pitchFamily="34" charset="-122"/>
                <a:ea typeface="微软雅黑" panose="020B0503020204020204" pitchFamily="34" charset="-122"/>
              </a:rPr>
              <a:t>定义：程序员自己检查自己所编写的程序</a:t>
            </a:r>
          </a:p>
          <a:p>
            <a:pPr lvl="1" algn="l" eaLnBrk="1" hangingPunct="1">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根据相关的文档对源程序代码进行分析、检验，以发现程序中是否有错误的过程</a:t>
            </a:r>
          </a:p>
          <a:p>
            <a:pPr algn="l" eaLnBrk="1" hangingPunct="1">
              <a:spcBef>
                <a:spcPts val="800"/>
              </a:spcBef>
            </a:pPr>
            <a:r>
              <a:rPr lang="zh-CN" altLang="en-US" sz="2000" b="1" dirty="0">
                <a:latin typeface="微软雅黑" panose="020B0503020204020204" pitchFamily="34" charset="-122"/>
                <a:ea typeface="微软雅黑" panose="020B0503020204020204" pitchFamily="34" charset="-122"/>
              </a:rPr>
              <a:t>主要工作：桌面检查主要做的工作是检查</a:t>
            </a:r>
          </a:p>
          <a:p>
            <a:pPr lvl="1" algn="l" eaLnBrk="1" hangingPunct="1">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代码和设计是否一致</a:t>
            </a:r>
          </a:p>
          <a:p>
            <a:pPr lvl="1" algn="l" eaLnBrk="1" hangingPunct="1">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代码是否遵循标准、是否可读</a:t>
            </a:r>
          </a:p>
          <a:p>
            <a:pPr lvl="1" algn="l" eaLnBrk="1" hangingPunct="1">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代码逻辑表达是否正确</a:t>
            </a:r>
          </a:p>
          <a:p>
            <a:pPr lvl="1" algn="l" eaLnBrk="1" hangingPunct="1">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代码结构是否合理</a:t>
            </a:r>
          </a:p>
          <a:p>
            <a:pPr lvl="1" algn="l" eaLnBrk="1" hangingPunct="1">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程序编写与编写标准是否符合</a:t>
            </a:r>
          </a:p>
          <a:p>
            <a:pPr lvl="1" algn="l" eaLnBrk="1" hangingPunct="1">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程序中是否有不安全、不明确和模糊的部分</a:t>
            </a:r>
          </a:p>
          <a:p>
            <a:pPr lvl="1" algn="l" eaLnBrk="1" hangingPunct="1">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编程风格是否符合要求</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p:cNvSpPr>
            <a:spLocks noGrp="1"/>
          </p:cNvSpPr>
          <p:nvPr>
            <p:ph type="title" idx="4294967295"/>
          </p:nvPr>
        </p:nvSpPr>
        <p:spPr>
          <a:xfrm>
            <a:off x="13951" y="188640"/>
            <a:ext cx="8229600" cy="346050"/>
          </a:xfrm>
        </p:spPr>
        <p:txBody>
          <a:bodyPr/>
          <a:lstStyle/>
          <a:p>
            <a:pPr eaLnBrk="1" hangingPunct="1"/>
            <a:r>
              <a:rPr lang="en-US" altLang="zh-CN" sz="2800" b="1" dirty="0" smtClean="0">
                <a:solidFill>
                  <a:schemeClr val="tx1"/>
                </a:solidFill>
                <a:latin typeface="微软雅黑" panose="020B0503020204020204" pitchFamily="34" charset="-122"/>
                <a:ea typeface="微软雅黑" panose="020B0503020204020204" pitchFamily="34" charset="-122"/>
              </a:rPr>
              <a:t>7.2.1</a:t>
            </a:r>
            <a:r>
              <a:rPr lang="zh-CN" altLang="en-US" sz="2800" b="1" dirty="0" smtClean="0">
                <a:solidFill>
                  <a:schemeClr val="tx1"/>
                </a:solidFill>
                <a:latin typeface="微软雅黑" panose="020B0503020204020204" pitchFamily="34" charset="-122"/>
                <a:ea typeface="微软雅黑" panose="020B0503020204020204" pitchFamily="34" charset="-122"/>
              </a:rPr>
              <a:t> 代码检查方法</a:t>
            </a:r>
          </a:p>
        </p:txBody>
      </p:sp>
      <p:sp>
        <p:nvSpPr>
          <p:cNvPr id="33795" name="Rectangle 3"/>
          <p:cNvSpPr>
            <a:spLocks noChangeArrowheads="1"/>
          </p:cNvSpPr>
          <p:nvPr/>
        </p:nvSpPr>
        <p:spPr bwMode="auto">
          <a:xfrm>
            <a:off x="107950" y="981075"/>
            <a:ext cx="8928100" cy="576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ts val="800"/>
              </a:spcBef>
            </a:pPr>
            <a:r>
              <a:rPr lang="zh-CN" altLang="en-US" sz="2400" b="1" dirty="0">
                <a:solidFill>
                  <a:srgbClr val="0096D6"/>
                </a:solidFill>
                <a:latin typeface="微软雅黑" panose="020B0503020204020204" pitchFamily="34" charset="-122"/>
                <a:ea typeface="微软雅黑" panose="020B0503020204020204" pitchFamily="34" charset="-122"/>
              </a:rPr>
              <a:t>代码走查</a:t>
            </a:r>
          </a:p>
          <a:p>
            <a:pPr algn="l" eaLnBrk="1" hangingPunct="1">
              <a:spcBef>
                <a:spcPts val="800"/>
              </a:spcBef>
            </a:pPr>
            <a:r>
              <a:rPr lang="zh-CN" altLang="en-US" sz="2000" b="1" dirty="0">
                <a:latin typeface="微软雅黑" panose="020B0503020204020204" pitchFamily="34" charset="-122"/>
                <a:ea typeface="微软雅黑" panose="020B0503020204020204" pitchFamily="34" charset="-122"/>
              </a:rPr>
              <a:t>代码走查的讨论过程是非正式的</a:t>
            </a:r>
          </a:p>
          <a:p>
            <a:pPr lvl="1" algn="l" eaLnBrk="1" hangingPunct="1">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代码走查比代码审查要更技术性些</a:t>
            </a:r>
          </a:p>
          <a:p>
            <a:pPr lvl="1" algn="l" eaLnBrk="1" hangingPunct="1">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在代码走查中编写代码的程序员要向</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人小组或者其他程序员和测试人员组成的小组做正式陈述</a:t>
            </a:r>
          </a:p>
          <a:p>
            <a:pPr lvl="2" algn="l" eaLnBrk="1" hangingPunct="1">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在这个小组中至少有一位资深程序员</a:t>
            </a:r>
          </a:p>
          <a:p>
            <a:pPr lvl="2" algn="l" eaLnBrk="1" hangingPunct="1">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测试人员应是具有经验或精通程序设计的程序设计人员</a:t>
            </a:r>
          </a:p>
          <a:p>
            <a:pPr lvl="2" algn="l" eaLnBrk="1" hangingPunct="1">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还要有一位没有介入到这个项目中的新人</a:t>
            </a:r>
          </a:p>
          <a:p>
            <a:pPr lvl="3" algn="l" eaLnBrk="1" hangingPunct="1">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这样的人不会被已有的设计约束，以发现问题</a:t>
            </a:r>
          </a:p>
          <a:p>
            <a:pPr algn="l" eaLnBrk="1" hangingPunct="1">
              <a:spcBef>
                <a:spcPts val="800"/>
              </a:spcBef>
            </a:pPr>
            <a:r>
              <a:rPr lang="zh-CN" altLang="en-US" sz="2000" b="1" dirty="0">
                <a:latin typeface="微软雅黑" panose="020B0503020204020204" pitchFamily="34" charset="-122"/>
                <a:ea typeface="微软雅黑" panose="020B0503020204020204" pitchFamily="34" charset="-122"/>
              </a:rPr>
              <a:t>代码走查主要有：</a:t>
            </a:r>
          </a:p>
          <a:p>
            <a:pPr lvl="1" algn="l" eaLnBrk="1" hangingPunct="1">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文档和源程序代码、检查功能、检查界面、检查流程、检查提示信息、函数检查、数据类型与变量检查、条件判断检查、循环检查、输入输出检查、注释检查、程序（模块）检查、数据库检查、表达式分析、接口分析、函数调用关系图及模块控制流图等</a:t>
            </a:r>
            <a:r>
              <a:rPr lang="en-US" altLang="zh-CN" sz="2000" dirty="0">
                <a:latin typeface="微软雅黑" panose="020B0503020204020204" pitchFamily="34" charset="-122"/>
                <a:ea typeface="微软雅黑" panose="020B0503020204020204" pitchFamily="34" charset="-122"/>
              </a:rPr>
              <a:t>17</a:t>
            </a:r>
            <a:r>
              <a:rPr lang="zh-CN" altLang="en-US" sz="2000" dirty="0">
                <a:latin typeface="微软雅黑" panose="020B0503020204020204" pitchFamily="34" charset="-122"/>
                <a:ea typeface="微软雅黑" panose="020B0503020204020204" pitchFamily="34" charset="-122"/>
              </a:rPr>
              <a:t>项检查内容</a:t>
            </a:r>
          </a:p>
          <a:p>
            <a:pPr lvl="3" algn="l" eaLnBrk="1" hangingPunct="1">
              <a:spcBef>
                <a:spcPts val="800"/>
              </a:spcBef>
              <a:buFont typeface="Arial" panose="020B0604020202020204" pitchFamily="34" charset="0"/>
              <a:buChar char="–"/>
            </a:pP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3"/>
          <p:cNvSpPr>
            <a:spLocks noGrp="1"/>
          </p:cNvSpPr>
          <p:nvPr>
            <p:ph type="ctrTitle" idx="4294967295"/>
          </p:nvPr>
        </p:nvSpPr>
        <p:spPr>
          <a:xfrm>
            <a:off x="1331640" y="2708920"/>
            <a:ext cx="6858000" cy="1727126"/>
          </a:xfrm>
        </p:spPr>
        <p:txBody>
          <a:bodyPr lIns="0" tIns="0" rIns="0" bIns="0" anchor="b"/>
          <a:lstStyle/>
          <a:p>
            <a:pPr algn="l" eaLnBrk="1" hangingPunct="1">
              <a:lnSpc>
                <a:spcPct val="90000"/>
              </a:lnSpc>
            </a:pPr>
            <a:r>
              <a:rPr lang="zh-CN" altLang="en-US" sz="4800" dirty="0" smtClean="0">
                <a:solidFill>
                  <a:schemeClr val="tx1"/>
                </a:solidFill>
              </a:rPr>
              <a:t>   </a:t>
            </a:r>
            <a:br>
              <a:rPr lang="zh-CN" altLang="en-US" sz="4800" dirty="0" smtClean="0">
                <a:solidFill>
                  <a:schemeClr val="tx1"/>
                </a:solidFill>
              </a:rPr>
            </a:br>
            <a:r>
              <a:rPr lang="zh-CN" altLang="en-US" sz="4800" dirty="0" smtClean="0">
                <a:solidFill>
                  <a:schemeClr val="tx1"/>
                </a:solidFill>
              </a:rPr>
              <a:t/>
            </a:r>
            <a:br>
              <a:rPr lang="zh-CN" altLang="en-US" sz="4800" dirty="0" smtClean="0">
                <a:solidFill>
                  <a:schemeClr val="tx1"/>
                </a:solidFill>
              </a:rPr>
            </a:br>
            <a:r>
              <a:rPr lang="zh-CN" altLang="en-US" sz="4800" dirty="0" smtClean="0">
                <a:solidFill>
                  <a:schemeClr val="tx1"/>
                </a:solidFill>
              </a:rPr>
              <a:t/>
            </a:r>
            <a:br>
              <a:rPr lang="zh-CN" altLang="en-US" sz="4800" dirty="0" smtClean="0">
                <a:solidFill>
                  <a:schemeClr val="tx1"/>
                </a:solidFill>
              </a:rPr>
            </a:br>
            <a:r>
              <a:rPr lang="zh-CN" altLang="en-US" sz="4800" dirty="0" smtClean="0">
                <a:solidFill>
                  <a:schemeClr val="tx1"/>
                </a:solidFill>
              </a:rPr>
              <a:t>   </a:t>
            </a:r>
            <a:r>
              <a:rPr lang="zh-CN" altLang="en-US" sz="4800" b="1" dirty="0" smtClean="0">
                <a:solidFill>
                  <a:schemeClr val="tx1"/>
                </a:solidFill>
              </a:rPr>
              <a:t>软件静态测试</a:t>
            </a:r>
            <a:r>
              <a:rPr lang="en-US" altLang="zh-CN" sz="4800" b="1" dirty="0" smtClean="0">
                <a:solidFill>
                  <a:schemeClr val="tx1"/>
                </a:solidFill>
              </a:rPr>
              <a:t>-</a:t>
            </a:r>
            <a:r>
              <a:rPr lang="zh-CN" altLang="en-US" sz="4800" b="1" dirty="0" smtClean="0">
                <a:solidFill>
                  <a:schemeClr val="tx1"/>
                </a:solidFill>
              </a:rPr>
              <a:t>绪论</a:t>
            </a:r>
            <a:br>
              <a:rPr lang="zh-CN" altLang="en-US" sz="4800" b="1" dirty="0" smtClean="0">
                <a:solidFill>
                  <a:schemeClr val="tx1"/>
                </a:solidFill>
              </a:rPr>
            </a:br>
            <a:endParaRPr lang="zh-CN" altLang="en-US" sz="4800" b="1" dirty="0" smtClean="0">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p:cNvSpPr>
            <a:spLocks noGrp="1"/>
          </p:cNvSpPr>
          <p:nvPr>
            <p:ph type="title" idx="4294967295"/>
          </p:nvPr>
        </p:nvSpPr>
        <p:spPr>
          <a:xfrm>
            <a:off x="2339752" y="188640"/>
            <a:ext cx="8229600" cy="418058"/>
          </a:xfrm>
        </p:spPr>
        <p:txBody>
          <a:bodyPr/>
          <a:lstStyle/>
          <a:p>
            <a:pPr algn="l" eaLnBrk="1" hangingPunct="1"/>
            <a:r>
              <a:rPr lang="en-US" altLang="zh-CN" sz="2800" b="1" dirty="0" smtClean="0">
                <a:solidFill>
                  <a:schemeClr val="tx1"/>
                </a:solidFill>
                <a:latin typeface="微软雅黑" panose="020B0503020204020204" pitchFamily="34" charset="-122"/>
                <a:ea typeface="微软雅黑" panose="020B0503020204020204" pitchFamily="34" charset="-122"/>
              </a:rPr>
              <a:t>7.2.1</a:t>
            </a:r>
            <a:r>
              <a:rPr lang="zh-CN" altLang="en-US" sz="2800" b="1" dirty="0" smtClean="0">
                <a:solidFill>
                  <a:schemeClr val="tx1"/>
                </a:solidFill>
                <a:latin typeface="微软雅黑" panose="020B0503020204020204" pitchFamily="34" charset="-122"/>
                <a:ea typeface="微软雅黑" panose="020B0503020204020204" pitchFamily="34" charset="-122"/>
              </a:rPr>
              <a:t> 代码检查方法</a:t>
            </a:r>
          </a:p>
        </p:txBody>
      </p:sp>
      <p:sp>
        <p:nvSpPr>
          <p:cNvPr id="34819" name="Rectangle 3"/>
          <p:cNvSpPr>
            <a:spLocks noChangeArrowheads="1"/>
          </p:cNvSpPr>
          <p:nvPr/>
        </p:nvSpPr>
        <p:spPr bwMode="auto">
          <a:xfrm>
            <a:off x="107950" y="1125538"/>
            <a:ext cx="8928100"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ts val="800"/>
              </a:spcBef>
            </a:pPr>
            <a:r>
              <a:rPr lang="zh-CN" altLang="en-US" sz="2400" b="1" dirty="0">
                <a:solidFill>
                  <a:srgbClr val="0096D6"/>
                </a:solidFill>
                <a:latin typeface="微软雅黑" panose="020B0503020204020204" pitchFamily="34" charset="-122"/>
                <a:ea typeface="微软雅黑" panose="020B0503020204020204" pitchFamily="34" charset="-122"/>
              </a:rPr>
              <a:t>技术评审</a:t>
            </a:r>
          </a:p>
          <a:p>
            <a:pPr algn="l" eaLnBrk="1" hangingPunct="1">
              <a:spcBef>
                <a:spcPts val="800"/>
              </a:spcBef>
            </a:pPr>
            <a:r>
              <a:rPr lang="zh-CN" altLang="en-US" sz="2000" b="1" dirty="0">
                <a:latin typeface="微软雅黑" panose="020B0503020204020204" pitchFamily="34" charset="-122"/>
                <a:ea typeface="微软雅黑" panose="020B0503020204020204" pitchFamily="34" charset="-122"/>
              </a:rPr>
              <a:t>是最正式的审查类型，具有高度的组织化，要求每一个参与者都接受训练</a:t>
            </a:r>
          </a:p>
          <a:p>
            <a:pPr lvl="1" algn="l" eaLnBrk="1" hangingPunct="1">
              <a:spcBef>
                <a:spcPts val="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技术评审由开发组、测试组和相关人员（</a:t>
            </a:r>
            <a:r>
              <a:rPr lang="en-US" altLang="zh-CN" sz="2000" b="1" dirty="0">
                <a:latin typeface="微软雅黑" panose="020B0503020204020204" pitchFamily="34" charset="-122"/>
                <a:ea typeface="微软雅黑" panose="020B0503020204020204" pitchFamily="34" charset="-122"/>
              </a:rPr>
              <a:t>QA</a:t>
            </a:r>
            <a:r>
              <a:rPr lang="zh-CN" altLang="en-US" sz="2000" b="1" dirty="0">
                <a:latin typeface="微软雅黑" panose="020B0503020204020204" pitchFamily="34" charset="-122"/>
                <a:ea typeface="微软雅黑" panose="020B0503020204020204" pitchFamily="34" charset="-122"/>
              </a:rPr>
              <a:t>、产品经理等）联合进行</a:t>
            </a:r>
          </a:p>
          <a:p>
            <a:pPr lvl="2" algn="l" eaLnBrk="1" hangingPunct="1">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综合运用走查、审查技术，逐行、逐段的检查软件</a:t>
            </a:r>
          </a:p>
          <a:p>
            <a:pPr lvl="1" algn="l" eaLnBrk="1" hangingPunct="1">
              <a:spcBef>
                <a:spcPts val="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技术评审与走查和审查的不同之处在于表述代码的表述者</a:t>
            </a:r>
          </a:p>
          <a:p>
            <a:pPr lvl="2" algn="l" eaLnBrk="1" hangingPunct="1">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表述者不是原来编写代码的程序员，这就迫使表述者学习和了解要表述的材料，从而有可能对程序提出不同的看法和解释</a:t>
            </a:r>
          </a:p>
          <a:p>
            <a:pPr lvl="2" algn="l" eaLnBrk="1" hangingPunct="1">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检查要点是设计需求、代码标准</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规范</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风格和文档的完整性与一致</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p:cNvSpPr>
          <p:nvPr>
            <p:ph type="title" idx="4294967295"/>
          </p:nvPr>
        </p:nvSpPr>
        <p:spPr>
          <a:xfrm>
            <a:off x="2123728" y="260648"/>
            <a:ext cx="8229600" cy="346050"/>
          </a:xfrm>
        </p:spPr>
        <p:txBody>
          <a:bodyPr/>
          <a:lstStyle/>
          <a:p>
            <a:pPr algn="l" eaLnBrk="1" hangingPunct="1"/>
            <a:r>
              <a:rPr lang="en-US" altLang="zh-CN" sz="2800" b="1" dirty="0" smtClean="0">
                <a:solidFill>
                  <a:schemeClr val="tx1"/>
                </a:solidFill>
                <a:latin typeface="微软雅黑" panose="020B0503020204020204" pitchFamily="34" charset="-122"/>
                <a:ea typeface="微软雅黑" panose="020B0503020204020204" pitchFamily="34" charset="-122"/>
              </a:rPr>
              <a:t>7.2.2 </a:t>
            </a:r>
            <a:r>
              <a:rPr lang="zh-CN" altLang="en-US" sz="2800" b="1" dirty="0" smtClean="0">
                <a:solidFill>
                  <a:schemeClr val="tx1"/>
                </a:solidFill>
                <a:latin typeface="微软雅黑" panose="020B0503020204020204" pitchFamily="34" charset="-122"/>
                <a:ea typeface="微软雅黑" panose="020B0503020204020204" pitchFamily="34" charset="-122"/>
              </a:rPr>
              <a:t>代码编程规范检查</a:t>
            </a:r>
          </a:p>
        </p:txBody>
      </p:sp>
      <p:sp>
        <p:nvSpPr>
          <p:cNvPr id="35843" name="Rectangle 3"/>
          <p:cNvSpPr>
            <a:spLocks noChangeArrowheads="1"/>
          </p:cNvSpPr>
          <p:nvPr/>
        </p:nvSpPr>
        <p:spPr bwMode="auto">
          <a:xfrm>
            <a:off x="452624" y="1196752"/>
            <a:ext cx="7812360" cy="590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ts val="800"/>
              </a:spcBef>
            </a:pPr>
            <a:r>
              <a:rPr lang="zh-CN" altLang="en-US" sz="2400" b="1" dirty="0">
                <a:solidFill>
                  <a:srgbClr val="0096D6"/>
                </a:solidFill>
                <a:latin typeface="微软雅黑" panose="020B0503020204020204" pitchFamily="34" charset="-122"/>
                <a:ea typeface="微软雅黑" panose="020B0503020204020204" pitchFamily="34" charset="-122"/>
              </a:rPr>
              <a:t>编码规范又称代码规则、编码规则</a:t>
            </a:r>
          </a:p>
          <a:p>
            <a:pPr lvl="1" algn="l" eaLnBrk="1" hangingPunct="1">
              <a:spcBef>
                <a:spcPts val="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是对程序代码的格式、注释、标识符命名、语句使用、函数、类、程序组织、公共变量等方面的要求</a:t>
            </a:r>
          </a:p>
          <a:p>
            <a:pPr lvl="2" algn="l" eaLnBrk="1" hangingPunct="1">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开发人员书写的代码更健壮、更安全、更可靠</a:t>
            </a:r>
          </a:p>
          <a:p>
            <a:pPr lvl="2" algn="l" eaLnBrk="1" hangingPunct="1">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提高代码的可读性，使代码易于查看、理解和维护</a:t>
            </a:r>
          </a:p>
          <a:p>
            <a:pPr lvl="2" algn="l" eaLnBrk="1" hangingPunct="1">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提高代码质量最有效、最直接的手段</a:t>
            </a:r>
            <a:r>
              <a:rPr lang="zh-CN" altLang="en-US" b="1" dirty="0">
                <a:latin typeface="微软雅黑" panose="020B0503020204020204" pitchFamily="34" charset="-122"/>
                <a:ea typeface="微软雅黑" panose="020B0503020204020204" pitchFamily="34" charset="-122"/>
              </a:rPr>
              <a:t> </a:t>
            </a:r>
          </a:p>
          <a:p>
            <a:pPr algn="l" eaLnBrk="1" hangingPunct="1">
              <a:spcBef>
                <a:spcPts val="800"/>
              </a:spcBef>
            </a:pPr>
            <a:r>
              <a:rPr lang="zh-CN" altLang="en-US" sz="2400" b="1" dirty="0">
                <a:solidFill>
                  <a:srgbClr val="0096D6"/>
                </a:solidFill>
                <a:latin typeface="微软雅黑" panose="020B0503020204020204" pitchFamily="34" charset="-122"/>
                <a:ea typeface="微软雅黑" panose="020B0503020204020204" pitchFamily="34" charset="-122"/>
              </a:rPr>
              <a:t>规范分为两个级别</a:t>
            </a:r>
            <a:r>
              <a:rPr lang="en-US" altLang="zh-CN" sz="2400" b="1" dirty="0">
                <a:solidFill>
                  <a:srgbClr val="0096D6"/>
                </a:solidFill>
                <a:latin typeface="微软雅黑" panose="020B0503020204020204" pitchFamily="34" charset="-122"/>
                <a:ea typeface="微软雅黑" panose="020B0503020204020204" pitchFamily="34" charset="-122"/>
              </a:rPr>
              <a:t>——</a:t>
            </a:r>
            <a:r>
              <a:rPr lang="zh-CN" altLang="en-US" sz="2400" b="1" dirty="0">
                <a:solidFill>
                  <a:srgbClr val="0096D6"/>
                </a:solidFill>
                <a:latin typeface="微软雅黑" panose="020B0503020204020204" pitchFamily="34" charset="-122"/>
                <a:ea typeface="微软雅黑" panose="020B0503020204020204" pitchFamily="34" charset="-122"/>
              </a:rPr>
              <a:t>规则和建议</a:t>
            </a:r>
          </a:p>
          <a:p>
            <a:pPr lvl="1" algn="l" eaLnBrk="1" hangingPunct="1">
              <a:spcBef>
                <a:spcPts val="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规则级的规范要求开发人员必须要遵守</a:t>
            </a:r>
          </a:p>
          <a:p>
            <a:pPr lvl="1" algn="l" eaLnBrk="1" hangingPunct="1">
              <a:spcBef>
                <a:spcPts val="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建议级的规范开发人员应尽量遵守</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46"/>
          <p:cNvSpPr>
            <a:spLocks noGrp="1"/>
          </p:cNvSpPr>
          <p:nvPr>
            <p:ph type="title" idx="4294967295"/>
          </p:nvPr>
        </p:nvSpPr>
        <p:spPr>
          <a:xfrm>
            <a:off x="0" y="0"/>
            <a:ext cx="8229600" cy="764704"/>
          </a:xfrm>
        </p:spPr>
        <p:txBody>
          <a:bodyPr/>
          <a:lstStyle/>
          <a:p>
            <a:pPr eaLnBrk="1" hangingPunct="1"/>
            <a:r>
              <a:rPr lang="en-US" altLang="zh-CN" sz="2800" b="1" dirty="0" smtClean="0">
                <a:solidFill>
                  <a:schemeClr val="tx1"/>
                </a:solidFill>
                <a:latin typeface="微软雅黑" panose="020B0503020204020204" pitchFamily="34" charset="-122"/>
                <a:ea typeface="微软雅黑" panose="020B0503020204020204" pitchFamily="34" charset="-122"/>
              </a:rPr>
              <a:t>7.2.2 </a:t>
            </a:r>
            <a:r>
              <a:rPr lang="zh-CN" altLang="en-US" sz="2800" b="1" dirty="0" smtClean="0">
                <a:solidFill>
                  <a:schemeClr val="tx1"/>
                </a:solidFill>
                <a:latin typeface="微软雅黑" panose="020B0503020204020204" pitchFamily="34" charset="-122"/>
                <a:ea typeface="微软雅黑" panose="020B0503020204020204" pitchFamily="34" charset="-122"/>
              </a:rPr>
              <a:t>代码编程规范检查</a:t>
            </a:r>
          </a:p>
        </p:txBody>
      </p:sp>
      <p:graphicFrame>
        <p:nvGraphicFramePr>
          <p:cNvPr id="50179" name="Group 3"/>
          <p:cNvGraphicFramePr>
            <a:graphicFrameLocks noGrp="1"/>
          </p:cNvGraphicFramePr>
          <p:nvPr>
            <p:ph idx="4294967295"/>
            <p:extLst>
              <p:ext uri="{D42A27DB-BD31-4B8C-83A1-F6EECF244321}">
                <p14:modId xmlns:p14="http://schemas.microsoft.com/office/powerpoint/2010/main" val="3967997221"/>
              </p:ext>
            </p:extLst>
          </p:nvPr>
        </p:nvGraphicFramePr>
        <p:xfrm>
          <a:off x="1043608" y="1556792"/>
          <a:ext cx="7452321" cy="3815760"/>
        </p:xfrm>
        <a:graphic>
          <a:graphicData uri="http://schemas.openxmlformats.org/drawingml/2006/table">
            <a:tbl>
              <a:tblPr/>
              <a:tblGrid>
                <a:gridCol w="1835767"/>
                <a:gridCol w="3132447"/>
                <a:gridCol w="2484107"/>
              </a:tblGrid>
              <a:tr h="516664">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dirty="0" smtClean="0">
                          <a:ln>
                            <a:noFill/>
                          </a:ln>
                          <a:solidFill>
                            <a:schemeClr val="tx1"/>
                          </a:solidFill>
                          <a:effectLst/>
                          <a:latin typeface="微软雅黑" pitchFamily="34" charset="-122"/>
                          <a:ea typeface="微软雅黑" pitchFamily="34" charset="-122"/>
                        </a:rPr>
                        <a:t>格式</a:t>
                      </a:r>
                      <a:endParaRPr kumimoji="0" lang="en-US" sz="2000" b="1" i="0" u="none" strike="noStrike" cap="none" normalizeH="0" baseline="0" dirty="0" smtClean="0">
                        <a:ln>
                          <a:noFill/>
                        </a:ln>
                        <a:solidFill>
                          <a:schemeClr val="tx1"/>
                        </a:solidFill>
                        <a:effectLst/>
                        <a:latin typeface="微软雅黑" pitchFamily="34" charset="-122"/>
                        <a:ea typeface="微软雅黑" pitchFamily="34"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smtClean="0">
                          <a:ln>
                            <a:noFill/>
                          </a:ln>
                          <a:solidFill>
                            <a:schemeClr val="tx1"/>
                          </a:solidFill>
                          <a:effectLst/>
                          <a:latin typeface="微软雅黑" pitchFamily="34" charset="-122"/>
                          <a:ea typeface="微软雅黑" pitchFamily="34" charset="-122"/>
                        </a:rPr>
                        <a:t>注释</a:t>
                      </a:r>
                      <a:endParaRPr kumimoji="0" lang="en-US" sz="2000" b="1" i="0" u="none" strike="noStrike" cap="none" normalizeH="0" baseline="0" smtClean="0">
                        <a:ln>
                          <a:noFill/>
                        </a:ln>
                        <a:solidFill>
                          <a:schemeClr val="tx1"/>
                        </a:solidFill>
                        <a:effectLst/>
                        <a:latin typeface="微软雅黑" pitchFamily="34" charset="-122"/>
                        <a:ea typeface="微软雅黑" pitchFamily="34"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smtClean="0">
                          <a:ln>
                            <a:noFill/>
                          </a:ln>
                          <a:solidFill>
                            <a:schemeClr val="tx1"/>
                          </a:solidFill>
                          <a:effectLst/>
                          <a:latin typeface="微软雅黑" pitchFamily="34" charset="-122"/>
                          <a:ea typeface="微软雅黑" pitchFamily="34" charset="-122"/>
                        </a:rPr>
                        <a:t>标识符命名</a:t>
                      </a:r>
                      <a:endParaRPr kumimoji="0" lang="en-US" sz="2000" b="1" i="0" u="none" strike="noStrike" cap="none" normalizeH="0" baseline="0" smtClean="0">
                        <a:ln>
                          <a:noFill/>
                        </a:ln>
                        <a:solidFill>
                          <a:schemeClr val="tx1"/>
                        </a:solidFill>
                        <a:effectLst/>
                        <a:latin typeface="微软雅黑" pitchFamily="34" charset="-122"/>
                        <a:ea typeface="微软雅黑" pitchFamily="34"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2"/>
                    </a:solidFill>
                  </a:tcPr>
                </a:tc>
              </a:tr>
              <a:tr h="498895">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smtClean="0">
                          <a:ln>
                            <a:noFill/>
                          </a:ln>
                          <a:solidFill>
                            <a:schemeClr val="tx1"/>
                          </a:solidFill>
                          <a:effectLst/>
                          <a:latin typeface="微软雅黑" pitchFamily="34" charset="-122"/>
                          <a:ea typeface="微软雅黑" pitchFamily="34" charset="-122"/>
                        </a:rPr>
                        <a:t>对代码书写格式的要求</a:t>
                      </a:r>
                      <a:endParaRPr kumimoji="0" lang="en-US" sz="2000" b="0" i="0" u="none" strike="noStrike" cap="none" normalizeH="0" baseline="0" dirty="0" smtClean="0">
                        <a:ln>
                          <a:noFill/>
                        </a:ln>
                        <a:solidFill>
                          <a:schemeClr val="tx1"/>
                        </a:solidFill>
                        <a:effectLst/>
                        <a:latin typeface="微软雅黑" pitchFamily="34" charset="-122"/>
                        <a:ea typeface="微软雅黑" pitchFamily="34"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smtClean="0">
                          <a:ln>
                            <a:noFill/>
                          </a:ln>
                          <a:solidFill>
                            <a:schemeClr val="tx1"/>
                          </a:solidFill>
                          <a:effectLst/>
                          <a:latin typeface="微软雅黑" pitchFamily="34" charset="-122"/>
                          <a:ea typeface="微软雅黑" pitchFamily="34" charset="-122"/>
                        </a:rPr>
                        <a:t>程序中的注释是程序与日后程序读者之间通信的重要手段</a:t>
                      </a:r>
                      <a:endParaRPr kumimoji="0" lang="en-US" sz="2000" b="0" i="0" u="none" strike="noStrike" cap="none" normalizeH="0" baseline="0" dirty="0" smtClean="0">
                        <a:ln>
                          <a:noFill/>
                        </a:ln>
                        <a:solidFill>
                          <a:schemeClr val="tx1"/>
                        </a:solidFill>
                        <a:effectLst/>
                        <a:latin typeface="微软雅黑" pitchFamily="34" charset="-122"/>
                        <a:ea typeface="微软雅黑" pitchFamily="34"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smtClean="0">
                          <a:ln>
                            <a:noFill/>
                          </a:ln>
                          <a:solidFill>
                            <a:schemeClr val="tx1"/>
                          </a:solidFill>
                          <a:effectLst/>
                          <a:latin typeface="微软雅黑" pitchFamily="34" charset="-122"/>
                          <a:ea typeface="微软雅黑" pitchFamily="34" charset="-122"/>
                        </a:rPr>
                        <a:t>对标识符和文件的命名要求</a:t>
                      </a:r>
                      <a:endParaRPr kumimoji="0" lang="en-US" sz="2000" b="0" i="0" u="none" strike="noStrike" cap="none" normalizeH="0" baseline="0" smtClean="0">
                        <a:ln>
                          <a:noFill/>
                        </a:ln>
                        <a:solidFill>
                          <a:schemeClr val="tx1"/>
                        </a:solidFill>
                        <a:effectLst/>
                        <a:latin typeface="微软雅黑" pitchFamily="34" charset="-122"/>
                        <a:ea typeface="微软雅黑" pitchFamily="34"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r>
              <a:tr h="445588">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smtClean="0">
                          <a:ln>
                            <a:noFill/>
                          </a:ln>
                          <a:solidFill>
                            <a:schemeClr val="tx1"/>
                          </a:solidFill>
                          <a:effectLst/>
                          <a:latin typeface="微软雅黑" pitchFamily="34" charset="-122"/>
                          <a:ea typeface="微软雅黑" pitchFamily="34" charset="-122"/>
                        </a:rPr>
                        <a:t>语句使用</a:t>
                      </a:r>
                      <a:endParaRPr kumimoji="0" lang="en-US" sz="2000" b="1" i="0" u="none" strike="noStrike" cap="none" normalizeH="0" baseline="0" smtClean="0">
                        <a:ln>
                          <a:noFill/>
                        </a:ln>
                        <a:solidFill>
                          <a:schemeClr val="tx1"/>
                        </a:solidFill>
                        <a:effectLst/>
                        <a:latin typeface="微软雅黑" pitchFamily="34" charset="-122"/>
                        <a:ea typeface="微软雅黑" pitchFamily="34"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smtClean="0">
                          <a:ln>
                            <a:noFill/>
                          </a:ln>
                          <a:solidFill>
                            <a:schemeClr val="tx1"/>
                          </a:solidFill>
                          <a:effectLst/>
                          <a:latin typeface="微软雅黑" pitchFamily="34" charset="-122"/>
                          <a:ea typeface="微软雅黑" pitchFamily="34" charset="-122"/>
                        </a:rPr>
                        <a:t>函数</a:t>
                      </a:r>
                      <a:endParaRPr kumimoji="0" lang="en-US" sz="2000" b="1" i="0" u="none" strike="noStrike" cap="none" normalizeH="0" baseline="0" smtClean="0">
                        <a:ln>
                          <a:noFill/>
                        </a:ln>
                        <a:solidFill>
                          <a:schemeClr val="tx1"/>
                        </a:solidFill>
                        <a:effectLst/>
                        <a:latin typeface="微软雅黑" pitchFamily="34" charset="-122"/>
                        <a:ea typeface="微软雅黑" pitchFamily="34"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smtClean="0">
                          <a:ln>
                            <a:noFill/>
                          </a:ln>
                          <a:solidFill>
                            <a:schemeClr val="tx1"/>
                          </a:solidFill>
                          <a:effectLst/>
                          <a:latin typeface="微软雅黑" pitchFamily="34" charset="-122"/>
                          <a:ea typeface="微软雅黑" pitchFamily="34" charset="-122"/>
                        </a:rPr>
                        <a:t>类</a:t>
                      </a:r>
                      <a:endParaRPr kumimoji="0" lang="en-US" sz="2000" b="1" i="0" u="none" strike="noStrike" cap="none" normalizeH="0" baseline="0" smtClean="0">
                        <a:ln>
                          <a:noFill/>
                        </a:ln>
                        <a:solidFill>
                          <a:schemeClr val="tx1"/>
                        </a:solidFill>
                        <a:effectLst/>
                        <a:latin typeface="微软雅黑" pitchFamily="34" charset="-122"/>
                        <a:ea typeface="微软雅黑" pitchFamily="34"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r>
              <a:tr h="498895">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smtClean="0">
                          <a:ln>
                            <a:noFill/>
                          </a:ln>
                          <a:solidFill>
                            <a:schemeClr val="tx1"/>
                          </a:solidFill>
                          <a:effectLst/>
                          <a:latin typeface="微软雅黑" pitchFamily="34" charset="-122"/>
                          <a:ea typeface="微软雅黑" pitchFamily="34" charset="-122"/>
                        </a:rPr>
                        <a:t>对具体程序语句的使用要求</a:t>
                      </a:r>
                      <a:endParaRPr kumimoji="0" lang="en-US" sz="2000" b="0" i="0" u="none" strike="noStrike" cap="none" normalizeH="0" baseline="0" smtClean="0">
                        <a:ln>
                          <a:noFill/>
                        </a:ln>
                        <a:solidFill>
                          <a:schemeClr val="tx1"/>
                        </a:solidFill>
                        <a:effectLst/>
                        <a:latin typeface="微软雅黑" pitchFamily="34" charset="-122"/>
                        <a:ea typeface="微软雅黑" pitchFamily="34"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smtClean="0">
                          <a:ln>
                            <a:noFill/>
                          </a:ln>
                          <a:solidFill>
                            <a:schemeClr val="tx1"/>
                          </a:solidFill>
                          <a:effectLst/>
                          <a:latin typeface="微软雅黑" pitchFamily="34" charset="-122"/>
                          <a:ea typeface="微软雅黑" pitchFamily="34" charset="-122"/>
                        </a:rPr>
                        <a:t>明确函数功能等</a:t>
                      </a:r>
                      <a:endParaRPr kumimoji="0" lang="en-US" sz="2000" b="0" i="0" u="none" strike="noStrike" cap="none" normalizeH="0" baseline="0" smtClean="0">
                        <a:ln>
                          <a:noFill/>
                        </a:ln>
                        <a:solidFill>
                          <a:schemeClr val="tx1"/>
                        </a:solidFill>
                        <a:effectLst/>
                        <a:latin typeface="微软雅黑" pitchFamily="34" charset="-122"/>
                        <a:ea typeface="微软雅黑" pitchFamily="34"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smtClean="0">
                          <a:ln>
                            <a:noFill/>
                          </a:ln>
                          <a:solidFill>
                            <a:schemeClr val="tx1"/>
                          </a:solidFill>
                          <a:effectLst/>
                          <a:latin typeface="微软雅黑" pitchFamily="34" charset="-122"/>
                          <a:ea typeface="微软雅黑" pitchFamily="34" charset="-122"/>
                        </a:rPr>
                        <a:t>为每一个类显示定义缺省构造函数等</a:t>
                      </a:r>
                      <a:endParaRPr kumimoji="0" lang="en-US" sz="2000" b="0" i="0" u="none" strike="noStrike" cap="none" normalizeH="0" baseline="0" smtClean="0">
                        <a:ln>
                          <a:noFill/>
                        </a:ln>
                        <a:solidFill>
                          <a:schemeClr val="tx1"/>
                        </a:solidFill>
                        <a:effectLst/>
                        <a:latin typeface="微软雅黑" pitchFamily="34" charset="-122"/>
                        <a:ea typeface="微软雅黑" pitchFamily="34"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r>
              <a:tr h="445588">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endParaRPr kumimoji="0" lang="en-US" sz="2000" b="1" i="0" u="none" strike="noStrike" cap="none" normalizeH="0" baseline="0" smtClean="0">
                        <a:ln>
                          <a:noFill/>
                        </a:ln>
                        <a:solidFill>
                          <a:schemeClr val="tx1"/>
                        </a:solidFill>
                        <a:effectLst/>
                        <a:latin typeface="微软雅黑" pitchFamily="34" charset="-122"/>
                        <a:ea typeface="微软雅黑" pitchFamily="34"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smtClean="0">
                          <a:ln>
                            <a:noFill/>
                          </a:ln>
                          <a:solidFill>
                            <a:schemeClr val="tx1"/>
                          </a:solidFill>
                          <a:effectLst/>
                          <a:latin typeface="微软雅黑" pitchFamily="34" charset="-122"/>
                          <a:ea typeface="微软雅黑" pitchFamily="34" charset="-122"/>
                        </a:rPr>
                        <a:t>程序组织</a:t>
                      </a:r>
                      <a:endParaRPr kumimoji="0" lang="en-US" sz="2000" b="1" i="0" u="none" strike="noStrike" cap="none" normalizeH="0" baseline="0" smtClean="0">
                        <a:ln>
                          <a:noFill/>
                        </a:ln>
                        <a:solidFill>
                          <a:schemeClr val="tx1"/>
                        </a:solidFill>
                        <a:effectLst/>
                        <a:latin typeface="微软雅黑" pitchFamily="34" charset="-122"/>
                        <a:ea typeface="微软雅黑" pitchFamily="34"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en-US" sz="2000" b="0" i="0" u="none" strike="noStrike" cap="none" normalizeH="0" baseline="0" smtClean="0">
                        <a:ln>
                          <a:noFill/>
                        </a:ln>
                        <a:solidFill>
                          <a:srgbClr val="1D1B10"/>
                        </a:solidFill>
                        <a:effectLst/>
                        <a:latin typeface="微软雅黑" pitchFamily="34" charset="-122"/>
                        <a:ea typeface="微软雅黑" pitchFamily="34"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r>
              <a:tr h="619177">
                <a:tc>
                  <a:txBody>
                    <a:bodyPr/>
                    <a:lstStyle/>
                    <a:p>
                      <a:pPr marL="742950" marR="0" lvl="1" indent="-28575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2000" b="1" i="0" u="none" strike="noStrike" cap="none" normalizeH="0" baseline="0" smtClean="0">
                        <a:ln>
                          <a:noFill/>
                        </a:ln>
                        <a:solidFill>
                          <a:schemeClr val="tx1"/>
                        </a:solidFill>
                        <a:effectLst/>
                        <a:latin typeface="微软雅黑" pitchFamily="34" charset="-122"/>
                        <a:ea typeface="微软雅黑" pitchFamily="34"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smtClean="0">
                          <a:ln>
                            <a:noFill/>
                          </a:ln>
                          <a:solidFill>
                            <a:schemeClr val="tx1"/>
                          </a:solidFill>
                          <a:effectLst/>
                          <a:latin typeface="微软雅黑" pitchFamily="34" charset="-122"/>
                          <a:ea typeface="微软雅黑" pitchFamily="34" charset="-122"/>
                        </a:rPr>
                        <a:t>源文件中不要有类的声明等</a:t>
                      </a:r>
                      <a:endParaRPr kumimoji="0" lang="en-US" sz="2000" b="0" i="0" u="none" strike="noStrike" cap="none" normalizeH="0" baseline="0" dirty="0" smtClean="0">
                        <a:ln>
                          <a:noFill/>
                        </a:ln>
                        <a:solidFill>
                          <a:schemeClr val="tx1"/>
                        </a:solidFill>
                        <a:effectLst/>
                        <a:latin typeface="微软雅黑" pitchFamily="34" charset="-122"/>
                        <a:ea typeface="微软雅黑" pitchFamily="34"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en-US" sz="2000" b="0" i="0" u="none" strike="noStrike" cap="none" normalizeH="0" baseline="0" dirty="0" smtClean="0">
                        <a:ln>
                          <a:noFill/>
                        </a:ln>
                        <a:solidFill>
                          <a:srgbClr val="1D1B10"/>
                        </a:solidFill>
                        <a:effectLst/>
                        <a:latin typeface="微软雅黑" pitchFamily="34" charset="-122"/>
                        <a:ea typeface="微软雅黑" pitchFamily="34"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idx="4294967295"/>
          </p:nvPr>
        </p:nvSpPr>
        <p:spPr>
          <a:xfrm>
            <a:off x="0" y="188640"/>
            <a:ext cx="8229600" cy="418058"/>
          </a:xfrm>
        </p:spPr>
        <p:txBody>
          <a:bodyPr/>
          <a:lstStyle/>
          <a:p>
            <a:pPr eaLnBrk="1" hangingPunct="1"/>
            <a:r>
              <a:rPr lang="en-US" altLang="zh-CN" sz="2800" b="1" dirty="0" smtClean="0">
                <a:solidFill>
                  <a:schemeClr val="tx1"/>
                </a:solidFill>
                <a:latin typeface="微软雅黑" panose="020B0503020204020204" pitchFamily="34" charset="-122"/>
                <a:ea typeface="微软雅黑" panose="020B0503020204020204" pitchFamily="34" charset="-122"/>
              </a:rPr>
              <a:t>7.2.3 </a:t>
            </a:r>
            <a:r>
              <a:rPr lang="zh-CN" altLang="en-US" sz="2800" b="1" dirty="0" smtClean="0">
                <a:solidFill>
                  <a:schemeClr val="tx1"/>
                </a:solidFill>
                <a:latin typeface="微软雅黑" panose="020B0503020204020204" pitchFamily="34" charset="-122"/>
                <a:ea typeface="微软雅黑" panose="020B0503020204020204" pitchFamily="34" charset="-122"/>
              </a:rPr>
              <a:t>代码的自动分析</a:t>
            </a:r>
          </a:p>
        </p:txBody>
      </p:sp>
      <p:sp>
        <p:nvSpPr>
          <p:cNvPr id="37891" name="Rectangle 3"/>
          <p:cNvSpPr>
            <a:spLocks noChangeArrowheads="1"/>
          </p:cNvSpPr>
          <p:nvPr/>
        </p:nvSpPr>
        <p:spPr bwMode="auto">
          <a:xfrm>
            <a:off x="491435" y="1047750"/>
            <a:ext cx="7392934" cy="4325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ts val="800"/>
              </a:spcBef>
            </a:pPr>
            <a:r>
              <a:rPr lang="zh-CN" altLang="en-US" sz="2400" b="1" dirty="0">
                <a:solidFill>
                  <a:srgbClr val="0096D6"/>
                </a:solidFill>
                <a:latin typeface="微软雅黑" panose="020B0503020204020204" pitchFamily="34" charset="-122"/>
                <a:ea typeface="微软雅黑" panose="020B0503020204020204" pitchFamily="34" charset="-122"/>
              </a:rPr>
              <a:t>代码的自动分析需要用到代码分析工具</a:t>
            </a:r>
          </a:p>
          <a:p>
            <a:pPr lvl="1" algn="l" eaLnBrk="1" hangingPunct="1">
              <a:spcBef>
                <a:spcPts val="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代码自动分析的结果可以对照着需求和设计文档以及编码进行检查，主要进行</a:t>
            </a:r>
          </a:p>
          <a:p>
            <a:pPr lvl="2" algn="l" eaLnBrk="1" hangingPunct="1">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程序逻辑和编码检查</a:t>
            </a:r>
          </a:p>
          <a:p>
            <a:pPr lvl="2" algn="l" eaLnBrk="1" hangingPunct="1">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一致性检查</a:t>
            </a:r>
          </a:p>
          <a:p>
            <a:pPr lvl="2" algn="l" eaLnBrk="1" hangingPunct="1">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接口分析</a:t>
            </a:r>
          </a:p>
          <a:p>
            <a:pPr lvl="2" algn="l" eaLnBrk="1" hangingPunct="1">
              <a:spcBef>
                <a:spcPts val="800"/>
              </a:spcBef>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I/O</a:t>
            </a:r>
            <a:r>
              <a:rPr lang="zh-CN" altLang="en-US" sz="2000" dirty="0">
                <a:latin typeface="微软雅黑" panose="020B0503020204020204" pitchFamily="34" charset="-122"/>
                <a:ea typeface="微软雅黑" panose="020B0503020204020204" pitchFamily="34" charset="-122"/>
              </a:rPr>
              <a:t>规格说明分析</a:t>
            </a:r>
          </a:p>
          <a:p>
            <a:pPr lvl="2" algn="l" eaLnBrk="1" hangingPunct="1">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数据流</a:t>
            </a:r>
          </a:p>
          <a:p>
            <a:pPr lvl="2" algn="l" eaLnBrk="1" hangingPunct="1">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变量类型检查</a:t>
            </a:r>
          </a:p>
          <a:p>
            <a:pPr lvl="2" algn="l" eaLnBrk="1" hangingPunct="1">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模块分析等</a:t>
            </a:r>
          </a:p>
          <a:p>
            <a:pPr lvl="1" algn="l" eaLnBrk="1" hangingPunct="1">
              <a:spcBef>
                <a:spcPts val="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分析的结果可以作为动态测试和其他测试的必要准备</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p:cNvSpPr>
            <a:spLocks noGrp="1"/>
          </p:cNvSpPr>
          <p:nvPr>
            <p:ph type="title" idx="4294967295"/>
          </p:nvPr>
        </p:nvSpPr>
        <p:spPr>
          <a:xfrm>
            <a:off x="323528" y="188640"/>
            <a:ext cx="8229600" cy="418058"/>
          </a:xfrm>
        </p:spPr>
        <p:txBody>
          <a:bodyPr/>
          <a:lstStyle/>
          <a:p>
            <a:pPr eaLnBrk="1" hangingPunct="1"/>
            <a:r>
              <a:rPr lang="en-US" altLang="zh-CN" sz="2800" b="1" dirty="0" smtClean="0">
                <a:solidFill>
                  <a:schemeClr val="tx1"/>
                </a:solidFill>
                <a:latin typeface="微软雅黑" panose="020B0503020204020204" pitchFamily="34" charset="-122"/>
                <a:ea typeface="微软雅黑" panose="020B0503020204020204" pitchFamily="34" charset="-122"/>
              </a:rPr>
              <a:t>7.2.3 </a:t>
            </a:r>
            <a:r>
              <a:rPr lang="zh-CN" altLang="en-US" sz="2800" b="1" dirty="0" smtClean="0">
                <a:solidFill>
                  <a:schemeClr val="tx1"/>
                </a:solidFill>
                <a:latin typeface="微软雅黑" panose="020B0503020204020204" pitchFamily="34" charset="-122"/>
                <a:ea typeface="微软雅黑" panose="020B0503020204020204" pitchFamily="34" charset="-122"/>
              </a:rPr>
              <a:t>代码的自动分析</a:t>
            </a:r>
            <a:r>
              <a:rPr lang="zh-CN" altLang="en-US" sz="2800" b="1" dirty="0" smtClean="0">
                <a:solidFill>
                  <a:schemeClr val="tx1"/>
                </a:solidFill>
                <a:ea typeface="微软雅黑" panose="020B0503020204020204" pitchFamily="34" charset="-122"/>
              </a:rPr>
              <a:t>（续）</a:t>
            </a:r>
          </a:p>
        </p:txBody>
      </p:sp>
      <p:sp>
        <p:nvSpPr>
          <p:cNvPr id="38915" name="Rectangle 3"/>
          <p:cNvSpPr>
            <a:spLocks noChangeArrowheads="1"/>
          </p:cNvSpPr>
          <p:nvPr/>
        </p:nvSpPr>
        <p:spPr bwMode="auto">
          <a:xfrm>
            <a:off x="611560" y="1333957"/>
            <a:ext cx="8928100" cy="554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ts val="800"/>
              </a:spcBef>
            </a:pPr>
            <a:r>
              <a:rPr lang="zh-CN" altLang="en-US" sz="2400" b="1" dirty="0">
                <a:solidFill>
                  <a:srgbClr val="0096D6"/>
                </a:solidFill>
                <a:latin typeface="微软雅黑" panose="020B0503020204020204" pitchFamily="34" charset="-122"/>
                <a:ea typeface="微软雅黑" panose="020B0503020204020204" pitchFamily="34" charset="-122"/>
              </a:rPr>
              <a:t>代码自动分析的主要内容</a:t>
            </a:r>
          </a:p>
          <a:p>
            <a:pPr lvl="1" algn="l" eaLnBrk="1" hangingPunct="1">
              <a:spcBef>
                <a:spcPts val="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生成引用表</a:t>
            </a:r>
          </a:p>
          <a:p>
            <a:pPr lvl="2" algn="l" eaLnBrk="1" hangingPunct="1">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标号交叉引用表、变量交叉引用表、子程序、宏和函数表、等价表、常数表等</a:t>
            </a:r>
          </a:p>
          <a:p>
            <a:pPr lvl="1" algn="l" eaLnBrk="1" hangingPunct="1">
              <a:spcBef>
                <a:spcPts val="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进行程序错误分析</a:t>
            </a:r>
          </a:p>
          <a:p>
            <a:pPr lvl="2" algn="l" eaLnBrk="1" hangingPunct="1">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变量类型和单位分析、引用分析以及表达式分析</a:t>
            </a:r>
          </a:p>
          <a:p>
            <a:pPr lvl="1" algn="l" eaLnBrk="1" hangingPunct="1">
              <a:spcBef>
                <a:spcPts val="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接口分析</a:t>
            </a:r>
          </a:p>
          <a:p>
            <a:pPr lvl="2" algn="l" eaLnBrk="1" hangingPunct="1">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检查形参与实参在类型、数量、维数、顺序、使用上的一致性</a:t>
            </a:r>
          </a:p>
          <a:p>
            <a:pPr lvl="2" algn="l" eaLnBrk="1" hangingPunct="1">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检查全局变量和公共数据区在使用上的一致性</a:t>
            </a:r>
            <a:r>
              <a:rPr lang="zh-CN" altLang="en-US" sz="2000" b="1" dirty="0">
                <a:latin typeface="微软雅黑" panose="020B0503020204020204" pitchFamily="34" charset="-122"/>
                <a:ea typeface="微软雅黑" panose="020B0503020204020204" pitchFamily="34"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p:cNvSpPr>
            <a:spLocks noGrp="1"/>
          </p:cNvSpPr>
          <p:nvPr>
            <p:ph type="title" idx="4294967295"/>
          </p:nvPr>
        </p:nvSpPr>
        <p:spPr>
          <a:xfrm>
            <a:off x="565150" y="188640"/>
            <a:ext cx="8229600" cy="360338"/>
          </a:xfrm>
        </p:spPr>
        <p:txBody>
          <a:bodyPr/>
          <a:lstStyle/>
          <a:p>
            <a:pPr eaLnBrk="1" hangingPunct="1"/>
            <a:r>
              <a:rPr lang="en-US" altLang="zh-CN" sz="2800" b="1" dirty="0" smtClean="0">
                <a:solidFill>
                  <a:schemeClr val="tx1"/>
                </a:solidFill>
                <a:latin typeface="微软雅黑" panose="020B0503020204020204" pitchFamily="34" charset="-122"/>
                <a:ea typeface="微软雅黑" panose="020B0503020204020204" pitchFamily="34" charset="-122"/>
              </a:rPr>
              <a:t>7.2.4 </a:t>
            </a:r>
            <a:r>
              <a:rPr lang="zh-CN" altLang="en-US" sz="2800" b="1" dirty="0" smtClean="0">
                <a:solidFill>
                  <a:schemeClr val="tx1"/>
                </a:solidFill>
                <a:latin typeface="微软雅黑" panose="020B0503020204020204" pitchFamily="34" charset="-122"/>
                <a:ea typeface="微软雅黑" panose="020B0503020204020204" pitchFamily="34" charset="-122"/>
              </a:rPr>
              <a:t>代码结构分析</a:t>
            </a:r>
          </a:p>
        </p:txBody>
      </p:sp>
      <p:sp>
        <p:nvSpPr>
          <p:cNvPr id="54275" name="Rectangle 3"/>
          <p:cNvSpPr>
            <a:spLocks noChangeArrowheads="1"/>
          </p:cNvSpPr>
          <p:nvPr/>
        </p:nvSpPr>
        <p:spPr bwMode="auto">
          <a:xfrm>
            <a:off x="215900" y="1268413"/>
            <a:ext cx="892810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ts val="800"/>
              </a:spcBef>
            </a:pPr>
            <a:r>
              <a:rPr lang="zh-CN" altLang="en-US" sz="2400" b="1" dirty="0">
                <a:solidFill>
                  <a:srgbClr val="0096D6"/>
                </a:solidFill>
                <a:latin typeface="微软雅黑" panose="020B0503020204020204" pitchFamily="34" charset="-122"/>
                <a:ea typeface="微软雅黑" panose="020B0503020204020204" pitchFamily="34" charset="-122"/>
              </a:rPr>
              <a:t>程序的理解是程序质量的度量、评估的基础</a:t>
            </a:r>
          </a:p>
          <a:p>
            <a:pPr lvl="1" algn="l" eaLnBrk="1" hangingPunct="1">
              <a:spcBef>
                <a:spcPts val="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代码的结构形式是“白盒”测试的主要依据</a:t>
            </a:r>
          </a:p>
          <a:p>
            <a:pPr lvl="1" algn="l" eaLnBrk="1" hangingPunct="1">
              <a:spcBef>
                <a:spcPts val="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研究表明程序员</a:t>
            </a:r>
            <a:r>
              <a:rPr lang="en-US" altLang="zh-CN" sz="2000" b="1" dirty="0">
                <a:latin typeface="微软雅黑" panose="020B0503020204020204" pitchFamily="34" charset="-122"/>
                <a:ea typeface="微软雅黑" panose="020B0503020204020204" pitchFamily="34" charset="-122"/>
              </a:rPr>
              <a:t>38%</a:t>
            </a:r>
            <a:r>
              <a:rPr lang="zh-CN" altLang="en-US" sz="2000" b="1" dirty="0">
                <a:latin typeface="微软雅黑" panose="020B0503020204020204" pitchFamily="34" charset="-122"/>
                <a:ea typeface="微软雅黑" panose="020B0503020204020204" pitchFamily="34" charset="-122"/>
              </a:rPr>
              <a:t>的时间花费在理解软件系统上</a:t>
            </a:r>
          </a:p>
          <a:p>
            <a:pPr lvl="2" algn="l" eaLnBrk="1" hangingPunct="1">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因为代码以文本格式被写入多重文件中，这是很难阅读理解的，需要其它一些东西来帮助人们阅读理解，如各种图表等</a:t>
            </a:r>
          </a:p>
          <a:p>
            <a:pPr algn="l" eaLnBrk="1" hangingPunct="1">
              <a:spcBef>
                <a:spcPts val="800"/>
              </a:spcBef>
            </a:pPr>
            <a:r>
              <a:rPr lang="zh-CN" altLang="en-US" sz="2400" b="1" dirty="0">
                <a:solidFill>
                  <a:srgbClr val="0096D6"/>
                </a:solidFill>
                <a:latin typeface="微软雅黑" panose="020B0503020204020204" pitchFamily="34" charset="-122"/>
                <a:ea typeface="微软雅黑" panose="020B0503020204020204" pitchFamily="34" charset="-122"/>
              </a:rPr>
              <a:t>在代码结构分析中，测试者通过使用测试工具分析程序</a:t>
            </a:r>
            <a:r>
              <a:rPr lang="zh-CN" altLang="en-US" sz="2400" b="1" dirty="0" smtClean="0">
                <a:solidFill>
                  <a:srgbClr val="0096D6"/>
                </a:solidFill>
                <a:latin typeface="微软雅黑" panose="020B0503020204020204" pitchFamily="34" charset="-122"/>
                <a:ea typeface="微软雅黑" panose="020B0503020204020204" pitchFamily="34" charset="-122"/>
              </a:rPr>
              <a:t>源代码的系统</a:t>
            </a:r>
            <a:r>
              <a:rPr lang="zh-CN" altLang="en-US" sz="2400" b="1" dirty="0">
                <a:solidFill>
                  <a:srgbClr val="0096D6"/>
                </a:solidFill>
                <a:latin typeface="微软雅黑" panose="020B0503020204020204" pitchFamily="34" charset="-122"/>
                <a:ea typeface="微软雅黑" panose="020B0503020204020204" pitchFamily="34" charset="-122"/>
              </a:rPr>
              <a:t>结构、数据结构、内部控制逻辑等内部结构</a:t>
            </a:r>
          </a:p>
          <a:p>
            <a:pPr lvl="1" algn="l" eaLnBrk="1" hangingPunct="1">
              <a:spcBef>
                <a:spcPts val="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生成函数调用关系图、模块控制流图、模块数据流图、内部文件调用关系图、子程序表、宏和函数参数表等各类图形图表</a:t>
            </a:r>
          </a:p>
          <a:p>
            <a:pPr lvl="1" algn="l" eaLnBrk="1" hangingPunct="1">
              <a:spcBef>
                <a:spcPts val="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可以清晰地标识整个软件系统的组成结构，使其便于阅读和理解</a:t>
            </a:r>
          </a:p>
          <a:p>
            <a:pPr lvl="1" algn="l" eaLnBrk="1" hangingPunct="1">
              <a:spcBef>
                <a:spcPts val="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可以通过分析这些图表，检查软件有没有存在缺陷或错误</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anim calcmode="lin" valueType="num">
                                      <p:cBhvr additive="base">
                                        <p:cTn id="7" dur="500" fill="hold"/>
                                        <p:tgtEl>
                                          <p:spTgt spid="5427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4275">
                                            <p:txEl>
                                              <p:pRg st="2" end="2"/>
                                            </p:txEl>
                                          </p:spTgt>
                                        </p:tgtEl>
                                        <p:attrNameLst>
                                          <p:attrName>style.visibility</p:attrName>
                                        </p:attrNameLst>
                                      </p:cBhvr>
                                      <p:to>
                                        <p:strVal val="visible"/>
                                      </p:to>
                                    </p:set>
                                    <p:anim calcmode="lin" valueType="num">
                                      <p:cBhvr additive="base">
                                        <p:cTn id="13" dur="500" fill="hold"/>
                                        <p:tgtEl>
                                          <p:spTgt spid="5427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2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4275">
                                            <p:txEl>
                                              <p:pRg st="3" end="3"/>
                                            </p:txEl>
                                          </p:spTgt>
                                        </p:tgtEl>
                                        <p:attrNameLst>
                                          <p:attrName>style.visibility</p:attrName>
                                        </p:attrNameLst>
                                      </p:cBhvr>
                                      <p:to>
                                        <p:strVal val="visible"/>
                                      </p:to>
                                    </p:set>
                                    <p:anim calcmode="lin" valueType="num">
                                      <p:cBhvr additive="base">
                                        <p:cTn id="19" dur="500" fill="hold"/>
                                        <p:tgtEl>
                                          <p:spTgt spid="5427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427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54275">
                                            <p:txEl>
                                              <p:pRg st="4" end="4"/>
                                            </p:txEl>
                                          </p:spTgt>
                                        </p:tgtEl>
                                        <p:attrNameLst>
                                          <p:attrName>style.visibility</p:attrName>
                                        </p:attrNameLst>
                                      </p:cBhvr>
                                      <p:to>
                                        <p:strVal val="visible"/>
                                      </p:to>
                                    </p:set>
                                    <p:anim calcmode="lin" valueType="num">
                                      <p:cBhvr additive="base">
                                        <p:cTn id="23" dur="500" fill="hold"/>
                                        <p:tgtEl>
                                          <p:spTgt spid="5427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427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54275">
                                            <p:txEl>
                                              <p:pRg st="5" end="5"/>
                                            </p:txEl>
                                          </p:spTgt>
                                        </p:tgtEl>
                                        <p:attrNameLst>
                                          <p:attrName>style.visibility</p:attrName>
                                        </p:attrNameLst>
                                      </p:cBhvr>
                                      <p:to>
                                        <p:strVal val="visible"/>
                                      </p:to>
                                    </p:set>
                                    <p:anim calcmode="lin" valueType="num">
                                      <p:cBhvr additive="base">
                                        <p:cTn id="27" dur="500" fill="hold"/>
                                        <p:tgtEl>
                                          <p:spTgt spid="54275">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427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54275">
                                            <p:txEl>
                                              <p:pRg st="6" end="6"/>
                                            </p:txEl>
                                          </p:spTgt>
                                        </p:tgtEl>
                                        <p:attrNameLst>
                                          <p:attrName>style.visibility</p:attrName>
                                        </p:attrNameLst>
                                      </p:cBhvr>
                                      <p:to>
                                        <p:strVal val="visible"/>
                                      </p:to>
                                    </p:set>
                                    <p:anim calcmode="lin" valueType="num">
                                      <p:cBhvr additive="base">
                                        <p:cTn id="31" dur="500" fill="hold"/>
                                        <p:tgtEl>
                                          <p:spTgt spid="54275">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4275">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54275">
                                            <p:txEl>
                                              <p:pRg st="7" end="7"/>
                                            </p:txEl>
                                          </p:spTgt>
                                        </p:tgtEl>
                                        <p:attrNameLst>
                                          <p:attrName>style.visibility</p:attrName>
                                        </p:attrNameLst>
                                      </p:cBhvr>
                                      <p:to>
                                        <p:strVal val="visible"/>
                                      </p:to>
                                    </p:set>
                                    <p:anim calcmode="lin" valueType="num">
                                      <p:cBhvr additive="base">
                                        <p:cTn id="35" dur="500" fill="hold"/>
                                        <p:tgtEl>
                                          <p:spTgt spid="54275">
                                            <p:txEl>
                                              <p:pRg st="7" end="7"/>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5427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p:cNvSpPr>
            <a:spLocks noGrp="1"/>
          </p:cNvSpPr>
          <p:nvPr>
            <p:ph type="title" idx="4294967295"/>
          </p:nvPr>
        </p:nvSpPr>
        <p:spPr>
          <a:xfrm>
            <a:off x="0" y="274639"/>
            <a:ext cx="8229600" cy="346050"/>
          </a:xfrm>
        </p:spPr>
        <p:txBody>
          <a:bodyPr/>
          <a:lstStyle/>
          <a:p>
            <a:pPr eaLnBrk="1" hangingPunct="1"/>
            <a:r>
              <a:rPr lang="en-US" altLang="zh-CN" sz="2800" b="1" dirty="0" smtClean="0">
                <a:solidFill>
                  <a:schemeClr val="tx1"/>
                </a:solidFill>
                <a:latin typeface="微软雅黑" panose="020B0503020204020204" pitchFamily="34" charset="-122"/>
                <a:ea typeface="微软雅黑" panose="020B0503020204020204" pitchFamily="34" charset="-122"/>
              </a:rPr>
              <a:t>7.2.4 </a:t>
            </a:r>
            <a:r>
              <a:rPr lang="zh-CN" altLang="en-US" sz="2800" b="1" dirty="0" smtClean="0">
                <a:solidFill>
                  <a:schemeClr val="tx1"/>
                </a:solidFill>
                <a:latin typeface="微软雅黑" panose="020B0503020204020204" pitchFamily="34" charset="-122"/>
                <a:ea typeface="微软雅黑" panose="020B0503020204020204" pitchFamily="34" charset="-122"/>
              </a:rPr>
              <a:t>代码结构分析</a:t>
            </a:r>
          </a:p>
        </p:txBody>
      </p:sp>
      <p:sp>
        <p:nvSpPr>
          <p:cNvPr id="55299" name="Rectangle 3"/>
          <p:cNvSpPr>
            <a:spLocks noChangeArrowheads="1"/>
          </p:cNvSpPr>
          <p:nvPr/>
        </p:nvSpPr>
        <p:spPr bwMode="auto">
          <a:xfrm>
            <a:off x="107950" y="1268413"/>
            <a:ext cx="8856663" cy="533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ts val="800"/>
              </a:spcBef>
            </a:pPr>
            <a:r>
              <a:rPr lang="zh-CN" altLang="en-US" sz="2400" b="1" dirty="0">
                <a:solidFill>
                  <a:srgbClr val="0096D6"/>
                </a:solidFill>
                <a:latin typeface="微软雅黑" panose="020B0503020204020204" pitchFamily="34" charset="-122"/>
                <a:ea typeface="微软雅黑" panose="020B0503020204020204" pitchFamily="34" charset="-122"/>
              </a:rPr>
              <a:t>函数调用关系图</a:t>
            </a:r>
          </a:p>
          <a:p>
            <a:pPr algn="l" eaLnBrk="1" hangingPunct="1">
              <a:spcBef>
                <a:spcPts val="800"/>
              </a:spcBef>
            </a:pPr>
            <a:endParaRPr lang="zh-CN" altLang="en-US" sz="2000" b="1" dirty="0">
              <a:solidFill>
                <a:schemeClr val="bg2"/>
              </a:solidFill>
              <a:latin typeface="微软雅黑" panose="020B0503020204020204" pitchFamily="34" charset="-122"/>
              <a:ea typeface="微软雅黑" panose="020B0503020204020204" pitchFamily="34" charset="-122"/>
            </a:endParaRPr>
          </a:p>
          <a:p>
            <a:pPr lvl="1" algn="l" eaLnBrk="1" hangingPunct="1">
              <a:spcBef>
                <a:spcPts val="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函数调用关系图或程序调用关系图（被调用）</a:t>
            </a:r>
          </a:p>
          <a:p>
            <a:pPr lvl="2" algn="l" eaLnBrk="1" hangingPunct="1">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是对源程度中函数调用关系的一种静态描述</a:t>
            </a:r>
          </a:p>
          <a:p>
            <a:pPr lvl="2" algn="l" eaLnBrk="1" hangingPunct="1">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在函数调用图中，节点表示函数，边表示函数之间调用关系</a:t>
            </a:r>
          </a:p>
          <a:p>
            <a:pPr lvl="2" algn="l" eaLnBrk="1" hangingPunct="1">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函数调用图在软件工作领域有广泛的应用，如编译优化，过程间数据流分析，回归测试，程序理解等</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5299">
                                            <p:txEl>
                                              <p:pRg st="3" end="3"/>
                                            </p:txEl>
                                          </p:spTgt>
                                        </p:tgtEl>
                                        <p:attrNameLst>
                                          <p:attrName>style.visibility</p:attrName>
                                        </p:attrNameLst>
                                      </p:cBhvr>
                                      <p:to>
                                        <p:strVal val="visible"/>
                                      </p:to>
                                    </p:set>
                                    <p:anim calcmode="lin" valueType="num">
                                      <p:cBhvr additive="base">
                                        <p:cTn id="7" dur="500" fill="hold"/>
                                        <p:tgtEl>
                                          <p:spTgt spid="5529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2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5299">
                                            <p:txEl>
                                              <p:pRg st="4" end="4"/>
                                            </p:txEl>
                                          </p:spTgt>
                                        </p:tgtEl>
                                        <p:attrNameLst>
                                          <p:attrName>style.visibility</p:attrName>
                                        </p:attrNameLst>
                                      </p:cBhvr>
                                      <p:to>
                                        <p:strVal val="visible"/>
                                      </p:to>
                                    </p:set>
                                    <p:anim calcmode="lin" valueType="num">
                                      <p:cBhvr additive="base">
                                        <p:cTn id="13" dur="500" fill="hold"/>
                                        <p:tgtEl>
                                          <p:spTgt spid="5529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52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55299">
                                            <p:txEl>
                                              <p:pRg st="5" end="5"/>
                                            </p:txEl>
                                          </p:spTgt>
                                        </p:tgtEl>
                                        <p:attrNameLst>
                                          <p:attrName>style.visibility</p:attrName>
                                        </p:attrNameLst>
                                      </p:cBhvr>
                                      <p:to>
                                        <p:strVal val="visible"/>
                                      </p:to>
                                    </p:set>
                                    <p:anim calcmode="lin" valueType="num">
                                      <p:cBhvr additive="base">
                                        <p:cTn id="19" dur="500" fill="hold"/>
                                        <p:tgtEl>
                                          <p:spTgt spid="55299">
                                            <p:txEl>
                                              <p:pRg st="5" end="5"/>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529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0" y="1125538"/>
            <a:ext cx="82804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lnSpc>
                <a:spcPct val="90000"/>
              </a:lnSpc>
              <a:spcBef>
                <a:spcPct val="20000"/>
              </a:spcBef>
            </a:pPr>
            <a:r>
              <a:rPr lang="zh-CN" altLang="en-US" sz="2400" b="1" dirty="0">
                <a:solidFill>
                  <a:srgbClr val="0096D6"/>
                </a:solidFill>
                <a:latin typeface="微软雅黑" panose="020B0503020204020204" pitchFamily="34" charset="-122"/>
                <a:ea typeface="微软雅黑" panose="020B0503020204020204" pitchFamily="34" charset="-122"/>
              </a:rPr>
              <a:t>函数调用关系图</a:t>
            </a:r>
            <a:endParaRPr lang="en-US" sz="2400" b="1" dirty="0">
              <a:solidFill>
                <a:srgbClr val="0096D6"/>
              </a:solidFill>
              <a:latin typeface="微软雅黑" panose="020B0503020204020204" pitchFamily="34" charset="-122"/>
              <a:ea typeface="微软雅黑" panose="020B0503020204020204" pitchFamily="34" charset="-122"/>
            </a:endParaRPr>
          </a:p>
        </p:txBody>
      </p:sp>
      <p:pic>
        <p:nvPicPr>
          <p:cNvPr id="56323" name="Picture 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388" y="1700213"/>
            <a:ext cx="8820150" cy="480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Rectangle 5"/>
          <p:cNvSpPr>
            <a:spLocks noChangeArrowheads="1"/>
          </p:cNvSpPr>
          <p:nvPr/>
        </p:nvSpPr>
        <p:spPr bwMode="auto">
          <a:xfrm>
            <a:off x="193339" y="116632"/>
            <a:ext cx="8382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7.2.4 </a:t>
            </a:r>
            <a:r>
              <a:rPr lang="zh-CN" altLang="en-US" sz="2800" b="1" dirty="0">
                <a:latin typeface="微软雅黑" panose="020B0503020204020204" pitchFamily="34" charset="-122"/>
                <a:ea typeface="微软雅黑" panose="020B0503020204020204" pitchFamily="34" charset="-122"/>
              </a:rPr>
              <a:t>代码结构分析</a:t>
            </a:r>
            <a:endParaRPr lang="en-US" sz="2800" b="1" dirty="0">
              <a:latin typeface="微软雅黑" panose="020B0503020204020204" pitchFamily="34" charset="-122"/>
              <a:ea typeface="微软雅黑" panose="020B0503020204020204" pitchFamily="34" charset="-122"/>
            </a:endParaRPr>
          </a:p>
        </p:txBody>
      </p:sp>
      <p:sp>
        <p:nvSpPr>
          <p:cNvPr id="41989" name="Text Box 6"/>
          <p:cNvSpPr txBox="1">
            <a:spLocks noChangeArrowheads="1"/>
          </p:cNvSpPr>
          <p:nvPr/>
        </p:nvSpPr>
        <p:spPr bwMode="auto">
          <a:xfrm>
            <a:off x="5292080" y="1103652"/>
            <a:ext cx="3529013"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sz="2000" dirty="0">
                <a:latin typeface="微软雅黑" panose="020B0503020204020204" pitchFamily="34" charset="-122"/>
                <a:ea typeface="微软雅黑" panose="020B0503020204020204" pitchFamily="34" charset="-122"/>
              </a:rPr>
              <a:t>主要问题：</a:t>
            </a:r>
          </a:p>
          <a:p>
            <a:pPr algn="l" eaLnBrk="1" hangingPunct="1">
              <a:spcBef>
                <a:spcPct val="500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 程序层次性较差</a:t>
            </a:r>
          </a:p>
          <a:p>
            <a:pPr algn="l" eaLnBrk="1" hangingPunct="1">
              <a:spcBef>
                <a:spcPct val="500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 存在直接和间接的递归调用</a:t>
            </a:r>
          </a:p>
          <a:p>
            <a:pPr algn="l" eaLnBrk="1" hangingPunct="1">
              <a:spcBef>
                <a:spcPct val="500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 重要资源被众多模块使用</a:t>
            </a:r>
            <a:endParaRPr lang="en-US" sz="20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322"/>
                                        </p:tgtEl>
                                        <p:attrNameLst>
                                          <p:attrName>style.visibility</p:attrName>
                                        </p:attrNameLst>
                                      </p:cBhvr>
                                      <p:to>
                                        <p:strVal val="visible"/>
                                      </p:to>
                                    </p:set>
                                    <p:animEffect transition="in" filter="blinds(horizontal)">
                                      <p:cBhvr>
                                        <p:cTn id="7" dur="500"/>
                                        <p:tgtEl>
                                          <p:spTgt spid="563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56323"/>
                                        </p:tgtEl>
                                        <p:attrNameLst>
                                          <p:attrName>style.visibility</p:attrName>
                                        </p:attrNameLst>
                                      </p:cBhvr>
                                      <p:to>
                                        <p:strVal val="visible"/>
                                      </p:to>
                                    </p:set>
                                    <p:anim calcmode="lin" valueType="num">
                                      <p:cBhvr additive="base">
                                        <p:cTn id="12" dur="500" fill="hold"/>
                                        <p:tgtEl>
                                          <p:spTgt spid="56323"/>
                                        </p:tgtEl>
                                        <p:attrNameLst>
                                          <p:attrName>ppt_x</p:attrName>
                                        </p:attrNameLst>
                                      </p:cBhvr>
                                      <p:tavLst>
                                        <p:tav tm="0">
                                          <p:val>
                                            <p:strVal val="1+#ppt_w/2"/>
                                          </p:val>
                                        </p:tav>
                                        <p:tav tm="100000">
                                          <p:val>
                                            <p:strVal val="#ppt_x"/>
                                          </p:val>
                                        </p:tav>
                                      </p:tavLst>
                                    </p:anim>
                                    <p:anim calcmode="lin" valueType="num">
                                      <p:cBhvr additive="base">
                                        <p:cTn id="13" dur="500" fill="hold"/>
                                        <p:tgtEl>
                                          <p:spTgt spid="563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p:cNvSpPr>
            <a:spLocks noGrp="1"/>
          </p:cNvSpPr>
          <p:nvPr>
            <p:ph type="title" idx="4294967295"/>
          </p:nvPr>
        </p:nvSpPr>
        <p:spPr>
          <a:xfrm>
            <a:off x="0" y="274638"/>
            <a:ext cx="8229600" cy="346050"/>
          </a:xfrm>
        </p:spPr>
        <p:txBody>
          <a:bodyPr/>
          <a:lstStyle/>
          <a:p>
            <a:pPr eaLnBrk="1" hangingPunct="1"/>
            <a:r>
              <a:rPr lang="en-US" altLang="zh-CN" sz="2800" b="1" dirty="0" smtClean="0">
                <a:solidFill>
                  <a:schemeClr val="tx1"/>
                </a:solidFill>
                <a:latin typeface="微软雅黑" panose="020B0503020204020204" pitchFamily="34" charset="-122"/>
                <a:ea typeface="微软雅黑" panose="020B0503020204020204" pitchFamily="34" charset="-122"/>
              </a:rPr>
              <a:t>7.2.4 </a:t>
            </a:r>
            <a:r>
              <a:rPr lang="zh-CN" altLang="en-US" sz="2800" b="1" dirty="0" smtClean="0">
                <a:solidFill>
                  <a:schemeClr val="tx1"/>
                </a:solidFill>
                <a:latin typeface="微软雅黑" panose="020B0503020204020204" pitchFamily="34" charset="-122"/>
                <a:ea typeface="微软雅黑" panose="020B0503020204020204" pitchFamily="34" charset="-122"/>
              </a:rPr>
              <a:t>代码结构分析</a:t>
            </a:r>
          </a:p>
        </p:txBody>
      </p:sp>
      <p:sp>
        <p:nvSpPr>
          <p:cNvPr id="43011" name="Rectangle 3"/>
          <p:cNvSpPr>
            <a:spLocks noGrp="1"/>
          </p:cNvSpPr>
          <p:nvPr>
            <p:ph type="body" idx="4294967295"/>
          </p:nvPr>
        </p:nvSpPr>
        <p:spPr>
          <a:xfrm>
            <a:off x="0" y="981075"/>
            <a:ext cx="8229600" cy="5145088"/>
          </a:xfrm>
        </p:spPr>
        <p:txBody>
          <a:bodyPr/>
          <a:lstStyle/>
          <a:p>
            <a:pPr eaLnBrk="1" hangingPunct="1">
              <a:buFont typeface="Arial" panose="020B0604020202020204" pitchFamily="34" charset="0"/>
              <a:buNone/>
            </a:pPr>
            <a:r>
              <a:rPr lang="zh-CN" altLang="en-US" sz="2400" b="1" dirty="0" smtClean="0">
                <a:solidFill>
                  <a:srgbClr val="0096D6"/>
                </a:solidFill>
                <a:latin typeface="微软雅黑" panose="020B0503020204020204" pitchFamily="34" charset="-122"/>
                <a:ea typeface="微软雅黑" panose="020B0503020204020204" pitchFamily="34" charset="-122"/>
              </a:rPr>
              <a:t>模块控制流图</a:t>
            </a:r>
          </a:p>
          <a:p>
            <a:pPr eaLnBrk="1" hangingPunct="1"/>
            <a:endParaRPr lang="zh-CN" altLang="en-US" sz="1800" b="1" dirty="0" smtClean="0">
              <a:solidFill>
                <a:schemeClr val="bg2"/>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lang="zh-CN" altLang="en-US" sz="2000" dirty="0" smtClean="0">
                <a:solidFill>
                  <a:srgbClr val="0096D6"/>
                </a:solidFill>
                <a:latin typeface="微软雅黑" panose="020B0503020204020204" pitchFamily="34" charset="-122"/>
                <a:ea typeface="微软雅黑" panose="020B0503020204020204" pitchFamily="34" charset="-122"/>
              </a:rPr>
              <a:t>与程序流程图相类似，显示了一个函数的内部逻辑结构。</a:t>
            </a:r>
          </a:p>
          <a:p>
            <a:pPr eaLnBrk="1" hangingPunct="1">
              <a:buFont typeface="Arial" panose="020B0604020202020204" pitchFamily="34" charset="0"/>
              <a:buNone/>
            </a:pPr>
            <a:r>
              <a:rPr lang="en-US" altLang="zh-CN" sz="2000" b="0" dirty="0" smtClean="0">
                <a:latin typeface="微软雅黑" panose="020B0503020204020204" pitchFamily="34" charset="-122"/>
                <a:ea typeface="微软雅黑" panose="020B0503020204020204" pitchFamily="34" charset="-122"/>
              </a:rPr>
              <a:t>  - </a:t>
            </a:r>
            <a:r>
              <a:rPr lang="zh-CN" altLang="en-US" sz="2000" b="0" dirty="0" smtClean="0">
                <a:latin typeface="微软雅黑" panose="020B0503020204020204" pitchFamily="34" charset="-122"/>
                <a:ea typeface="微软雅黑" panose="020B0503020204020204" pitchFamily="34" charset="-122"/>
              </a:rPr>
              <a:t>由许多节点和连接节点的边组成，节点代表一条或数条语句，边代表节点间控制流向。</a:t>
            </a:r>
          </a:p>
          <a:p>
            <a:pPr eaLnBrk="1" hangingPunct="1">
              <a:buFont typeface="Arial" panose="020B0604020202020204" pitchFamily="34" charset="0"/>
              <a:buNone/>
            </a:pPr>
            <a:r>
              <a:rPr lang="en-US" altLang="zh-CN" sz="2000" b="0" dirty="0" smtClean="0">
                <a:latin typeface="微软雅黑" panose="020B0503020204020204" pitchFamily="34" charset="-122"/>
                <a:ea typeface="微软雅黑" panose="020B0503020204020204" pitchFamily="34" charset="-122"/>
              </a:rPr>
              <a:t>  - </a:t>
            </a:r>
            <a:r>
              <a:rPr lang="zh-CN" altLang="en-US" sz="2000" b="0" dirty="0" smtClean="0">
                <a:latin typeface="微软雅黑" panose="020B0503020204020204" pitchFamily="34" charset="-122"/>
                <a:ea typeface="微软雅黑" panose="020B0503020204020204" pitchFamily="34" charset="-122"/>
              </a:rPr>
              <a:t>可以直观地反映出一个函数的内部逻辑结构，通过检查这些模块控制流图，能够很快发现软件的错误与缺陷。</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0" y="1196975"/>
            <a:ext cx="9047163"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lnSpc>
                <a:spcPct val="90000"/>
              </a:lnSpc>
              <a:spcBef>
                <a:spcPct val="20000"/>
              </a:spcBef>
            </a:pPr>
            <a:r>
              <a:rPr lang="zh-CN" altLang="en-US" sz="2400" b="1" dirty="0">
                <a:solidFill>
                  <a:srgbClr val="0096D6"/>
                </a:solidFill>
                <a:latin typeface="微软雅黑" panose="020B0503020204020204" pitchFamily="34" charset="-122"/>
                <a:ea typeface="微软雅黑" panose="020B0503020204020204" pitchFamily="34" charset="-122"/>
              </a:rPr>
              <a:t>模块控制流图</a:t>
            </a:r>
            <a:endParaRPr lang="en-US" sz="2400" b="1" dirty="0">
              <a:solidFill>
                <a:srgbClr val="0096D6"/>
              </a:solidFill>
              <a:latin typeface="微软雅黑" panose="020B0503020204020204" pitchFamily="34" charset="-122"/>
              <a:ea typeface="微软雅黑" panose="020B0503020204020204" pitchFamily="34" charset="-122"/>
            </a:endParaRPr>
          </a:p>
        </p:txBody>
      </p:sp>
      <p:sp>
        <p:nvSpPr>
          <p:cNvPr id="44035" name="Rectangle 3"/>
          <p:cNvSpPr>
            <a:spLocks noChangeArrowheads="1"/>
          </p:cNvSpPr>
          <p:nvPr/>
        </p:nvSpPr>
        <p:spPr bwMode="auto">
          <a:xfrm>
            <a:off x="27902" y="165100"/>
            <a:ext cx="8597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7.2.4 </a:t>
            </a:r>
            <a:r>
              <a:rPr lang="zh-CN" altLang="en-US" sz="2800" b="1" dirty="0">
                <a:latin typeface="微软雅黑" panose="020B0503020204020204" pitchFamily="34" charset="-122"/>
                <a:ea typeface="微软雅黑" panose="020B0503020204020204" pitchFamily="34" charset="-122"/>
              </a:rPr>
              <a:t>代码结构分析</a:t>
            </a:r>
            <a:endParaRPr lang="en-US" sz="2800" b="1" dirty="0">
              <a:latin typeface="微软雅黑" panose="020B0503020204020204" pitchFamily="34" charset="-122"/>
              <a:ea typeface="微软雅黑" panose="020B0503020204020204" pitchFamily="34" charset="-122"/>
            </a:endParaRPr>
          </a:p>
        </p:txBody>
      </p:sp>
      <p:pic>
        <p:nvPicPr>
          <p:cNvPr id="58372"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6546" y="2852936"/>
            <a:ext cx="4679950" cy="332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9551" y="6125741"/>
            <a:ext cx="3576638"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4" name="Picture 6"/>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1557338"/>
            <a:ext cx="4846638" cy="458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9" name="Text Box 8"/>
          <p:cNvSpPr txBox="1">
            <a:spLocks noChangeArrowheads="1"/>
          </p:cNvSpPr>
          <p:nvPr/>
        </p:nvSpPr>
        <p:spPr bwMode="auto">
          <a:xfrm>
            <a:off x="3190875" y="767092"/>
            <a:ext cx="331152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sz="2000" dirty="0">
                <a:latin typeface="微软雅黑" panose="020B0503020204020204" pitchFamily="34" charset="-122"/>
                <a:ea typeface="微软雅黑" panose="020B0503020204020204" pitchFamily="34" charset="-122"/>
              </a:rPr>
              <a:t>主要问题：</a:t>
            </a:r>
          </a:p>
          <a:p>
            <a:pPr algn="l" eaLnBrk="1" hangingPunct="1">
              <a:spcBef>
                <a:spcPct val="500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 死代码</a:t>
            </a:r>
          </a:p>
          <a:p>
            <a:pPr algn="l" eaLnBrk="1" hangingPunct="1">
              <a:spcBef>
                <a:spcPct val="500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 使用了</a:t>
            </a:r>
            <a:r>
              <a:rPr lang="en-US" altLang="zh-CN" sz="2000" dirty="0">
                <a:latin typeface="微软雅黑" panose="020B0503020204020204" pitchFamily="34" charset="-122"/>
                <a:ea typeface="微软雅黑" panose="020B0503020204020204" pitchFamily="34" charset="-122"/>
              </a:rPr>
              <a:t>GOTO</a:t>
            </a:r>
            <a:r>
              <a:rPr lang="zh-CN" altLang="en-US" sz="2000" dirty="0">
                <a:latin typeface="微软雅黑" panose="020B0503020204020204" pitchFamily="34" charset="-122"/>
                <a:ea typeface="微软雅黑" panose="020B0503020204020204" pitchFamily="34" charset="-122"/>
              </a:rPr>
              <a:t>语句</a:t>
            </a:r>
          </a:p>
          <a:p>
            <a:pPr algn="l" eaLnBrk="1" hangingPunct="1">
              <a:spcBef>
                <a:spcPct val="500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 代码重复</a:t>
            </a:r>
          </a:p>
          <a:p>
            <a:pPr algn="l" eaLnBrk="1" hangingPunct="1">
              <a:spcBef>
                <a:spcPct val="500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 开关语句结构有问题</a:t>
            </a:r>
            <a:endParaRPr lang="en-US" sz="20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370"/>
                                        </p:tgtEl>
                                        <p:attrNameLst>
                                          <p:attrName>style.visibility</p:attrName>
                                        </p:attrNameLst>
                                      </p:cBhvr>
                                      <p:to>
                                        <p:strVal val="visible"/>
                                      </p:to>
                                    </p:set>
                                    <p:animEffect transition="in" filter="blinds(horizontal)">
                                      <p:cBhvr>
                                        <p:cTn id="7" dur="500"/>
                                        <p:tgtEl>
                                          <p:spTgt spid="583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58374"/>
                                        </p:tgtEl>
                                        <p:attrNameLst>
                                          <p:attrName>style.visibility</p:attrName>
                                        </p:attrNameLst>
                                      </p:cBhvr>
                                      <p:to>
                                        <p:strVal val="visible"/>
                                      </p:to>
                                    </p:set>
                                    <p:anim calcmode="lin" valueType="num">
                                      <p:cBhvr additive="base">
                                        <p:cTn id="12" dur="500" fill="hold"/>
                                        <p:tgtEl>
                                          <p:spTgt spid="58374"/>
                                        </p:tgtEl>
                                        <p:attrNameLst>
                                          <p:attrName>ppt_x</p:attrName>
                                        </p:attrNameLst>
                                      </p:cBhvr>
                                      <p:tavLst>
                                        <p:tav tm="0">
                                          <p:val>
                                            <p:strVal val="1+#ppt_w/2"/>
                                          </p:val>
                                        </p:tav>
                                        <p:tav tm="100000">
                                          <p:val>
                                            <p:strVal val="#ppt_x"/>
                                          </p:val>
                                        </p:tav>
                                      </p:tavLst>
                                    </p:anim>
                                    <p:anim calcmode="lin" valueType="num">
                                      <p:cBhvr additive="base">
                                        <p:cTn id="13" dur="500" fill="hold"/>
                                        <p:tgtEl>
                                          <p:spTgt spid="5837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58372"/>
                                        </p:tgtEl>
                                        <p:attrNameLst>
                                          <p:attrName>style.visibility</p:attrName>
                                        </p:attrNameLst>
                                      </p:cBhvr>
                                      <p:to>
                                        <p:strVal val="visible"/>
                                      </p:to>
                                    </p:set>
                                    <p:anim calcmode="lin" valueType="num">
                                      <p:cBhvr additive="base">
                                        <p:cTn id="18" dur="500" fill="hold"/>
                                        <p:tgtEl>
                                          <p:spTgt spid="58372"/>
                                        </p:tgtEl>
                                        <p:attrNameLst>
                                          <p:attrName>ppt_x</p:attrName>
                                        </p:attrNameLst>
                                      </p:cBhvr>
                                      <p:tavLst>
                                        <p:tav tm="0">
                                          <p:val>
                                            <p:strVal val="1+#ppt_w/2"/>
                                          </p:val>
                                        </p:tav>
                                        <p:tav tm="100000">
                                          <p:val>
                                            <p:strVal val="#ppt_x"/>
                                          </p:val>
                                        </p:tav>
                                      </p:tavLst>
                                    </p:anim>
                                    <p:anim calcmode="lin" valueType="num">
                                      <p:cBhvr additive="base">
                                        <p:cTn id="19" dur="500" fill="hold"/>
                                        <p:tgtEl>
                                          <p:spTgt spid="58372"/>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58373"/>
                                        </p:tgtEl>
                                        <p:attrNameLst>
                                          <p:attrName>style.visibility</p:attrName>
                                        </p:attrNameLst>
                                      </p:cBhvr>
                                      <p:to>
                                        <p:strVal val="visible"/>
                                      </p:to>
                                    </p:set>
                                    <p:anim calcmode="lin" valueType="num">
                                      <p:cBhvr additive="base">
                                        <p:cTn id="24" dur="500" fill="hold"/>
                                        <p:tgtEl>
                                          <p:spTgt spid="58373"/>
                                        </p:tgtEl>
                                        <p:attrNameLst>
                                          <p:attrName>ppt_x</p:attrName>
                                        </p:attrNameLst>
                                      </p:cBhvr>
                                      <p:tavLst>
                                        <p:tav tm="0">
                                          <p:val>
                                            <p:strVal val="#ppt_x"/>
                                          </p:val>
                                        </p:tav>
                                        <p:tav tm="100000">
                                          <p:val>
                                            <p:strVal val="#ppt_x"/>
                                          </p:val>
                                        </p:tav>
                                      </p:tavLst>
                                    </p:anim>
                                    <p:anim calcmode="lin" valueType="num">
                                      <p:cBhvr additive="base">
                                        <p:cTn id="25" dur="500" fill="hold"/>
                                        <p:tgtEl>
                                          <p:spTgt spid="583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323528" y="969983"/>
            <a:ext cx="6324600" cy="762000"/>
          </a:xfrm>
        </p:spPr>
        <p:txBody>
          <a:bodyPr/>
          <a:lstStyle/>
          <a:p>
            <a:pPr algn="l" eaLnBrk="1" hangingPunct="1"/>
            <a:r>
              <a:rPr lang="zh-CN" altLang="en-US" sz="2400" b="1" dirty="0" smtClean="0">
                <a:solidFill>
                  <a:srgbClr val="0096D6"/>
                </a:solidFill>
                <a:latin typeface="微软雅黑" panose="020B0503020204020204" pitchFamily="34" charset="-122"/>
                <a:ea typeface="微软雅黑" panose="020B0503020204020204" pitchFamily="34" charset="-122"/>
              </a:rPr>
              <a:t>静态测试的概念及特点：</a:t>
            </a:r>
          </a:p>
        </p:txBody>
      </p:sp>
      <p:sp>
        <p:nvSpPr>
          <p:cNvPr id="8197" name="Text Box 14"/>
          <p:cNvSpPr txBox="1">
            <a:spLocks noChangeArrowheads="1"/>
          </p:cNvSpPr>
          <p:nvPr/>
        </p:nvSpPr>
        <p:spPr bwMode="auto">
          <a:xfrm>
            <a:off x="2653967" y="113668"/>
            <a:ext cx="64817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sz="2800" b="1" dirty="0">
                <a:latin typeface="微软雅黑" panose="020B0503020204020204" pitchFamily="34" charset="-122"/>
                <a:ea typeface="微软雅黑" panose="020B0503020204020204" pitchFamily="34" charset="-122"/>
              </a:rPr>
              <a:t>软件静态测试</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绪论</a:t>
            </a:r>
          </a:p>
        </p:txBody>
      </p:sp>
      <p:grpSp>
        <p:nvGrpSpPr>
          <p:cNvPr id="2" name="组合 1"/>
          <p:cNvGrpSpPr/>
          <p:nvPr/>
        </p:nvGrpSpPr>
        <p:grpSpPr>
          <a:xfrm>
            <a:off x="1069552" y="1844824"/>
            <a:ext cx="7390880" cy="4229100"/>
            <a:chOff x="442709" y="1196975"/>
            <a:chExt cx="7945641" cy="4679950"/>
          </a:xfrm>
        </p:grpSpPr>
        <p:grpSp>
          <p:nvGrpSpPr>
            <p:cNvPr id="8195" name="Group 4"/>
            <p:cNvGrpSpPr>
              <a:grpSpLocks/>
            </p:cNvGrpSpPr>
            <p:nvPr/>
          </p:nvGrpSpPr>
          <p:grpSpPr bwMode="auto">
            <a:xfrm>
              <a:off x="684213" y="1341438"/>
              <a:ext cx="7704137" cy="2032000"/>
              <a:chOff x="0" y="0"/>
              <a:chExt cx="4423" cy="1220"/>
            </a:xfrm>
          </p:grpSpPr>
          <p:sp>
            <p:nvSpPr>
              <p:cNvPr id="8210" name="AutoShape 19"/>
              <p:cNvSpPr>
                <a:spLocks noChangeArrowheads="1"/>
              </p:cNvSpPr>
              <p:nvPr/>
            </p:nvSpPr>
            <p:spPr bwMode="auto">
              <a:xfrm>
                <a:off x="928" y="198"/>
                <a:ext cx="3495" cy="782"/>
              </a:xfrm>
              <a:prstGeom prst="roundRect">
                <a:avLst>
                  <a:gd name="adj" fmla="val 16667"/>
                </a:avLst>
              </a:prstGeom>
              <a:solidFill>
                <a:schemeClr val="bg1"/>
              </a:solidFill>
              <a:ln w="57150">
                <a:solidFill>
                  <a:schemeClr val="bg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dirty="0">
                  <a:latin typeface="微软雅黑" panose="020B0503020204020204" pitchFamily="34" charset="-122"/>
                  <a:ea typeface="微软雅黑" panose="020B0503020204020204" pitchFamily="34" charset="-122"/>
                </a:endParaRPr>
              </a:p>
            </p:txBody>
          </p:sp>
          <p:sp>
            <p:nvSpPr>
              <p:cNvPr id="8211" name="Rectangle 20"/>
              <p:cNvSpPr>
                <a:spLocks noChangeArrowheads="1"/>
              </p:cNvSpPr>
              <p:nvPr/>
            </p:nvSpPr>
            <p:spPr bwMode="auto">
              <a:xfrm>
                <a:off x="1262" y="409"/>
                <a:ext cx="2961" cy="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buClr>
                    <a:srgbClr val="D7181F"/>
                  </a:buClr>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通常是指</a:t>
                </a:r>
                <a:r>
                  <a:rPr lang="zh-CN" altLang="en-US" sz="2000" b="1" dirty="0">
                    <a:solidFill>
                      <a:srgbClr val="FF0000"/>
                    </a:solidFill>
                    <a:latin typeface="微软雅黑" panose="020B0503020204020204" pitchFamily="34" charset="-122"/>
                    <a:ea typeface="微软雅黑" panose="020B0503020204020204" pitchFamily="34" charset="-122"/>
                  </a:rPr>
                  <a:t>不执行程序代码</a:t>
                </a:r>
                <a:r>
                  <a:rPr lang="zh-CN" altLang="en-US" sz="2000" dirty="0">
                    <a:latin typeface="微软雅黑" panose="020B0503020204020204" pitchFamily="34" charset="-122"/>
                    <a:ea typeface="微软雅黑" panose="020B0503020204020204" pitchFamily="34" charset="-122"/>
                  </a:rPr>
                  <a:t>而寻找代码中可能存在的错误或评估程序代码的过程。</a:t>
                </a:r>
              </a:p>
            </p:txBody>
          </p:sp>
          <p:pic>
            <p:nvPicPr>
              <p:cNvPr id="8212" name="Picture 21" descr="YG_circl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20" cy="1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3" name="Text Box 22"/>
              <p:cNvSpPr txBox="1">
                <a:spLocks noChangeArrowheads="1"/>
              </p:cNvSpPr>
              <p:nvPr/>
            </p:nvSpPr>
            <p:spPr bwMode="auto">
              <a:xfrm>
                <a:off x="194" y="409"/>
                <a:ext cx="812"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dirty="0">
                    <a:solidFill>
                      <a:srgbClr val="000000"/>
                    </a:solidFill>
                    <a:latin typeface="微软雅黑" panose="020B0503020204020204" pitchFamily="34" charset="-122"/>
                    <a:ea typeface="微软雅黑" panose="020B0503020204020204" pitchFamily="34" charset="-122"/>
                  </a:rPr>
                  <a:t>静态测试概念</a:t>
                </a:r>
              </a:p>
            </p:txBody>
          </p:sp>
        </p:grpSp>
        <p:grpSp>
          <p:nvGrpSpPr>
            <p:cNvPr id="8196" name="Group 9"/>
            <p:cNvGrpSpPr>
              <a:grpSpLocks/>
            </p:cNvGrpSpPr>
            <p:nvPr/>
          </p:nvGrpSpPr>
          <p:grpSpPr bwMode="auto">
            <a:xfrm>
              <a:off x="611188" y="3789363"/>
              <a:ext cx="7704137" cy="2032000"/>
              <a:chOff x="0" y="0"/>
              <a:chExt cx="4423" cy="1220"/>
            </a:xfrm>
          </p:grpSpPr>
          <p:sp>
            <p:nvSpPr>
              <p:cNvPr id="8206" name="AutoShape 19"/>
              <p:cNvSpPr>
                <a:spLocks noChangeArrowheads="1"/>
              </p:cNvSpPr>
              <p:nvPr/>
            </p:nvSpPr>
            <p:spPr bwMode="auto">
              <a:xfrm>
                <a:off x="928" y="198"/>
                <a:ext cx="3495" cy="782"/>
              </a:xfrm>
              <a:prstGeom prst="roundRect">
                <a:avLst>
                  <a:gd name="adj" fmla="val 16667"/>
                </a:avLst>
              </a:prstGeom>
              <a:solidFill>
                <a:schemeClr val="bg1"/>
              </a:solidFill>
              <a:ln w="57150">
                <a:solidFill>
                  <a:schemeClr val="bg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dirty="0">
                  <a:latin typeface="微软雅黑" panose="020B0503020204020204" pitchFamily="34" charset="-122"/>
                  <a:ea typeface="微软雅黑" panose="020B0503020204020204" pitchFamily="34" charset="-122"/>
                </a:endParaRPr>
              </a:p>
            </p:txBody>
          </p:sp>
          <p:sp>
            <p:nvSpPr>
              <p:cNvPr id="8207" name="Rectangle 20"/>
              <p:cNvSpPr>
                <a:spLocks noChangeArrowheads="1"/>
              </p:cNvSpPr>
              <p:nvPr/>
            </p:nvSpPr>
            <p:spPr bwMode="auto">
              <a:xfrm>
                <a:off x="1256" y="414"/>
                <a:ext cx="2961" cy="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buClr>
                    <a:srgbClr val="D7181F"/>
                  </a:buClr>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各种与软件相关的有必要进行测试的产物，比如各类文档、源代码等。</a:t>
                </a:r>
              </a:p>
            </p:txBody>
          </p:sp>
          <p:pic>
            <p:nvPicPr>
              <p:cNvPr id="8208" name="Picture 21" descr="YG_circl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20" cy="1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9" name="Text Box 22"/>
              <p:cNvSpPr txBox="1">
                <a:spLocks noChangeArrowheads="1"/>
              </p:cNvSpPr>
              <p:nvPr/>
            </p:nvSpPr>
            <p:spPr bwMode="auto">
              <a:xfrm>
                <a:off x="194" y="409"/>
                <a:ext cx="812"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dirty="0">
                    <a:solidFill>
                      <a:srgbClr val="000000"/>
                    </a:solidFill>
                    <a:latin typeface="微软雅黑" panose="020B0503020204020204" pitchFamily="34" charset="-122"/>
                    <a:ea typeface="微软雅黑" panose="020B0503020204020204" pitchFamily="34" charset="-122"/>
                  </a:rPr>
                  <a:t>静态测试测试对象</a:t>
                </a:r>
              </a:p>
            </p:txBody>
          </p:sp>
        </p:grpSp>
        <p:grpSp>
          <p:nvGrpSpPr>
            <p:cNvPr id="8198" name="Group 16"/>
            <p:cNvGrpSpPr>
              <a:grpSpLocks/>
            </p:cNvGrpSpPr>
            <p:nvPr/>
          </p:nvGrpSpPr>
          <p:grpSpPr bwMode="auto">
            <a:xfrm>
              <a:off x="611188" y="1196975"/>
              <a:ext cx="2232025" cy="2160588"/>
              <a:chOff x="0" y="0"/>
              <a:chExt cx="751" cy="741"/>
            </a:xfrm>
          </p:grpSpPr>
          <p:sp>
            <p:nvSpPr>
              <p:cNvPr id="8204" name="Oval 10"/>
              <p:cNvSpPr>
                <a:spLocks noChangeArrowheads="1"/>
              </p:cNvSpPr>
              <p:nvPr/>
            </p:nvSpPr>
            <p:spPr bwMode="auto">
              <a:xfrm>
                <a:off x="20" y="32"/>
                <a:ext cx="716" cy="709"/>
              </a:xfrm>
              <a:prstGeom prst="ellipse">
                <a:avLst/>
              </a:prstGeom>
              <a:solidFill>
                <a:srgbClr val="0096D6"/>
              </a:solidFill>
              <a:ln w="38100">
                <a:solidFill>
                  <a:srgbClr val="F8F8F8">
                    <a:alpha val="72940"/>
                  </a:srgbClr>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dirty="0">
                  <a:latin typeface="微软雅黑" panose="020B0503020204020204" pitchFamily="34" charset="-122"/>
                  <a:ea typeface="微软雅黑" panose="020B0503020204020204" pitchFamily="34" charset="-122"/>
                </a:endParaRPr>
              </a:p>
            </p:txBody>
          </p:sp>
          <p:pic>
            <p:nvPicPr>
              <p:cNvPr id="8205" name="Picture 11" descr="cir_lighteffect0"/>
              <p:cNvPicPr>
                <a:picLocks noChangeAspect="1" noChangeArrowheads="1"/>
              </p:cNvPicPr>
              <p:nvPr/>
            </p:nvPicPr>
            <p:blipFill>
              <a:blip r:embed="rId4">
                <a:lum bright="18000" contrast="-12000"/>
                <a:extLst>
                  <a:ext uri="{28A0092B-C50C-407E-A947-70E740481C1C}">
                    <a14:useLocalDpi xmlns:a14="http://schemas.microsoft.com/office/drawing/2010/main" val="0"/>
                  </a:ext>
                </a:extLst>
              </a:blip>
              <a:srcRect/>
              <a:stretch>
                <a:fillRect/>
              </a:stretch>
            </p:blipFill>
            <p:spPr bwMode="auto">
              <a:xfrm>
                <a:off x="0" y="0"/>
                <a:ext cx="751" cy="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199" name="Group 19"/>
            <p:cNvGrpSpPr>
              <a:grpSpLocks/>
            </p:cNvGrpSpPr>
            <p:nvPr/>
          </p:nvGrpSpPr>
          <p:grpSpPr bwMode="auto">
            <a:xfrm>
              <a:off x="539750" y="3716338"/>
              <a:ext cx="2232025" cy="2160587"/>
              <a:chOff x="0" y="0"/>
              <a:chExt cx="751" cy="741"/>
            </a:xfrm>
          </p:grpSpPr>
          <p:sp>
            <p:nvSpPr>
              <p:cNvPr id="8202" name="Oval 10"/>
              <p:cNvSpPr>
                <a:spLocks noChangeArrowheads="1"/>
              </p:cNvSpPr>
              <p:nvPr/>
            </p:nvSpPr>
            <p:spPr bwMode="auto">
              <a:xfrm>
                <a:off x="20" y="32"/>
                <a:ext cx="716" cy="709"/>
              </a:xfrm>
              <a:prstGeom prst="ellipse">
                <a:avLst/>
              </a:prstGeom>
              <a:solidFill>
                <a:srgbClr val="0096D6"/>
              </a:solidFill>
              <a:ln w="38100">
                <a:solidFill>
                  <a:srgbClr val="F8F8F8">
                    <a:alpha val="72940"/>
                  </a:srgbClr>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dirty="0">
                  <a:latin typeface="微软雅黑" panose="020B0503020204020204" pitchFamily="34" charset="-122"/>
                  <a:ea typeface="微软雅黑" panose="020B0503020204020204" pitchFamily="34" charset="-122"/>
                </a:endParaRPr>
              </a:p>
            </p:txBody>
          </p:sp>
          <p:pic>
            <p:nvPicPr>
              <p:cNvPr id="8203" name="Picture 11" descr="cir_lighteffect0"/>
              <p:cNvPicPr>
                <a:picLocks noChangeAspect="1" noChangeArrowheads="1"/>
              </p:cNvPicPr>
              <p:nvPr/>
            </p:nvPicPr>
            <p:blipFill>
              <a:blip r:embed="rId4">
                <a:lum bright="18000" contrast="-12000"/>
                <a:extLst>
                  <a:ext uri="{28A0092B-C50C-407E-A947-70E740481C1C}">
                    <a14:useLocalDpi xmlns:a14="http://schemas.microsoft.com/office/drawing/2010/main" val="0"/>
                  </a:ext>
                </a:extLst>
              </a:blip>
              <a:srcRect/>
              <a:stretch>
                <a:fillRect/>
              </a:stretch>
            </p:blipFill>
            <p:spPr bwMode="auto">
              <a:xfrm>
                <a:off x="0" y="0"/>
                <a:ext cx="751" cy="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00" name="Text Box 22"/>
            <p:cNvSpPr txBox="1">
              <a:spLocks noChangeArrowheads="1"/>
            </p:cNvSpPr>
            <p:nvPr/>
          </p:nvSpPr>
          <p:spPr bwMode="auto">
            <a:xfrm>
              <a:off x="1022129" y="2057188"/>
              <a:ext cx="1514399" cy="44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dirty="0" smtClean="0">
                  <a:latin typeface="微软雅黑" panose="020B0503020204020204" pitchFamily="34" charset="-122"/>
                  <a:ea typeface="微软雅黑" panose="020B0503020204020204" pitchFamily="34" charset="-122"/>
                </a:rPr>
                <a:t>静态</a:t>
              </a:r>
              <a:r>
                <a:rPr lang="zh-CN" altLang="en-US" sz="2000" b="1" dirty="0">
                  <a:latin typeface="微软雅黑" panose="020B0503020204020204" pitchFamily="34" charset="-122"/>
                  <a:ea typeface="微软雅黑" panose="020B0503020204020204" pitchFamily="34" charset="-122"/>
                </a:rPr>
                <a:t>测试</a:t>
              </a:r>
            </a:p>
          </p:txBody>
        </p:sp>
        <p:sp>
          <p:nvSpPr>
            <p:cNvPr id="8201" name="Text Box 23"/>
            <p:cNvSpPr txBox="1">
              <a:spLocks noChangeArrowheads="1"/>
            </p:cNvSpPr>
            <p:nvPr/>
          </p:nvSpPr>
          <p:spPr bwMode="auto">
            <a:xfrm>
              <a:off x="442709" y="4596321"/>
              <a:ext cx="2247475" cy="44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dirty="0">
                  <a:latin typeface="微软雅黑" panose="020B0503020204020204" pitchFamily="34" charset="-122"/>
                  <a:ea typeface="微软雅黑" panose="020B0503020204020204" pitchFamily="34" charset="-122"/>
                </a:rPr>
                <a:t>静态测试对象</a:t>
              </a: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2"/>
          <p:cNvSpPr>
            <a:spLocks noGrp="1"/>
          </p:cNvSpPr>
          <p:nvPr>
            <p:ph type="title" idx="4294967295"/>
          </p:nvPr>
        </p:nvSpPr>
        <p:spPr>
          <a:xfrm>
            <a:off x="71438" y="188640"/>
            <a:ext cx="8229600" cy="490537"/>
          </a:xfrm>
        </p:spPr>
        <p:txBody>
          <a:bodyPr/>
          <a:lstStyle/>
          <a:p>
            <a:pPr eaLnBrk="1" hangingPunct="1"/>
            <a:r>
              <a:rPr lang="en-US" altLang="zh-CN" sz="2800" b="1" dirty="0" smtClean="0">
                <a:solidFill>
                  <a:schemeClr val="tx1"/>
                </a:solidFill>
                <a:latin typeface="微软雅黑" panose="020B0503020204020204" pitchFamily="34" charset="-122"/>
                <a:ea typeface="微软雅黑" panose="020B0503020204020204" pitchFamily="34" charset="-122"/>
              </a:rPr>
              <a:t>7.2.4 </a:t>
            </a:r>
            <a:r>
              <a:rPr lang="zh-CN" altLang="en-US" sz="2800" b="1" dirty="0" smtClean="0">
                <a:solidFill>
                  <a:schemeClr val="tx1"/>
                </a:solidFill>
                <a:latin typeface="微软雅黑" panose="020B0503020204020204" pitchFamily="34" charset="-122"/>
                <a:ea typeface="微软雅黑" panose="020B0503020204020204" pitchFamily="34" charset="-122"/>
              </a:rPr>
              <a:t>代码结构分析</a:t>
            </a:r>
          </a:p>
        </p:txBody>
      </p:sp>
      <p:sp>
        <p:nvSpPr>
          <p:cNvPr id="45059" name="Rectangle 3"/>
          <p:cNvSpPr>
            <a:spLocks noChangeArrowheads="1"/>
          </p:cNvSpPr>
          <p:nvPr/>
        </p:nvSpPr>
        <p:spPr bwMode="auto">
          <a:xfrm>
            <a:off x="71438" y="1125538"/>
            <a:ext cx="8964612"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ts val="800"/>
              </a:spcBef>
            </a:pPr>
            <a:r>
              <a:rPr lang="zh-CN" altLang="en-US" sz="2400" b="1" dirty="0">
                <a:solidFill>
                  <a:srgbClr val="0096D6"/>
                </a:solidFill>
                <a:latin typeface="微软雅黑" panose="020B0503020204020204" pitchFamily="34" charset="-122"/>
                <a:ea typeface="微软雅黑" panose="020B0503020204020204" pitchFamily="34" charset="-122"/>
              </a:rPr>
              <a:t>模块数据流图</a:t>
            </a:r>
          </a:p>
          <a:p>
            <a:pPr lvl="1" algn="l" eaLnBrk="1" hangingPunct="1">
              <a:spcBef>
                <a:spcPts val="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在单元测试中，数据仅仅在一个模块或者一个函数中流动</a:t>
            </a:r>
          </a:p>
          <a:p>
            <a:pPr lvl="2" algn="l" eaLnBrk="1" hangingPunct="1">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但数据流的通路往往涉及多个集成模块，甚至于整个软件</a:t>
            </a:r>
          </a:p>
          <a:p>
            <a:pPr lvl="2" algn="l" eaLnBrk="1" hangingPunct="1">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我们有必要进行数据流的分析，尽管它非常耗时</a:t>
            </a:r>
          </a:p>
          <a:p>
            <a:pPr lvl="1" algn="l" eaLnBrk="1" hangingPunct="1">
              <a:spcBef>
                <a:spcPts val="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数据流分析技术最早被用于编译优化，目前在程序测试、程序理解、程序验证、程序调试以及程序分片等许多领域，数据流都有着广泛的应用</a:t>
            </a:r>
          </a:p>
          <a:p>
            <a:pPr lvl="2" algn="l" eaLnBrk="1" hangingPunct="1">
              <a:spcBef>
                <a:spcPts val="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特别是近年来数据流分析方法在确认系统中也得到成功应用</a:t>
            </a:r>
          </a:p>
          <a:p>
            <a:pPr lvl="3" algn="l" eaLnBrk="1" hangingPunct="1">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用以查找如引用未定义变量等程序错误</a:t>
            </a:r>
          </a:p>
          <a:p>
            <a:pPr lvl="3" algn="l" eaLnBrk="1" hangingPunct="1">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也可以用来查找对以前未曾使用的变量再次赋值等数据流异常的情况</a:t>
            </a:r>
          </a:p>
          <a:p>
            <a:pPr lvl="2" algn="l" eaLnBrk="1" hangingPunct="1">
              <a:spcBef>
                <a:spcPts val="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找出这些错误是很重要的，因为这常常是常见程序错误的表现形式</a:t>
            </a:r>
          </a:p>
          <a:p>
            <a:pPr lvl="3" algn="l" eaLnBrk="1" hangingPunct="1">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如错拼名字、名字混淆或是丢失了语句</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idx="4294967295"/>
          </p:nvPr>
        </p:nvSpPr>
        <p:spPr>
          <a:xfrm>
            <a:off x="12261" y="188913"/>
            <a:ext cx="8229600" cy="488949"/>
          </a:xfrm>
        </p:spPr>
        <p:txBody>
          <a:bodyPr/>
          <a:lstStyle/>
          <a:p>
            <a:pPr eaLnBrk="1" hangingPunct="1"/>
            <a:r>
              <a:rPr lang="en-US" altLang="zh-CN" sz="2800" b="1" dirty="0" smtClean="0">
                <a:solidFill>
                  <a:schemeClr val="tx1"/>
                </a:solidFill>
                <a:latin typeface="微软雅黑" panose="020B0503020204020204" pitchFamily="34" charset="-122"/>
                <a:ea typeface="微软雅黑" panose="020B0503020204020204" pitchFamily="34" charset="-122"/>
              </a:rPr>
              <a:t>7.2.4 </a:t>
            </a:r>
            <a:r>
              <a:rPr lang="zh-CN" altLang="en-US" sz="2800" b="1" dirty="0" smtClean="0">
                <a:solidFill>
                  <a:schemeClr val="tx1"/>
                </a:solidFill>
                <a:latin typeface="微软雅黑" panose="020B0503020204020204" pitchFamily="34" charset="-122"/>
                <a:ea typeface="微软雅黑" panose="020B0503020204020204" pitchFamily="34" charset="-122"/>
              </a:rPr>
              <a:t>代码结构分析</a:t>
            </a:r>
          </a:p>
        </p:txBody>
      </p:sp>
      <p:sp>
        <p:nvSpPr>
          <p:cNvPr id="46083" name="Rectangle 3"/>
          <p:cNvSpPr>
            <a:spLocks noGrp="1"/>
          </p:cNvSpPr>
          <p:nvPr>
            <p:ph type="body" sz="half" idx="4294967295"/>
          </p:nvPr>
        </p:nvSpPr>
        <p:spPr>
          <a:xfrm>
            <a:off x="0" y="1196975"/>
            <a:ext cx="4038600" cy="4525963"/>
          </a:xfrm>
        </p:spPr>
        <p:txBody>
          <a:bodyPr/>
          <a:lstStyle/>
          <a:p>
            <a:pPr eaLnBrk="1" hangingPunct="1">
              <a:buFont typeface="Arial" panose="020B0604020202020204" pitchFamily="34" charset="0"/>
              <a:buNone/>
            </a:pPr>
            <a:r>
              <a:rPr lang="zh-CN" altLang="en-US" sz="2400" b="1" dirty="0" smtClean="0">
                <a:solidFill>
                  <a:srgbClr val="0096D6"/>
                </a:solidFill>
                <a:latin typeface="微软雅黑" panose="020B0503020204020204" pitchFamily="34" charset="-122"/>
                <a:ea typeface="微软雅黑" panose="020B0503020204020204" pitchFamily="34" charset="-122"/>
              </a:rPr>
              <a:t>控制流图及其定义和引用的变量</a:t>
            </a:r>
          </a:p>
        </p:txBody>
      </p:sp>
      <p:graphicFrame>
        <p:nvGraphicFramePr>
          <p:cNvPr id="61478" name="Group 38"/>
          <p:cNvGraphicFramePr>
            <a:graphicFrameLocks noGrp="1"/>
          </p:cNvGraphicFramePr>
          <p:nvPr>
            <p:ph sz="quarter" idx="4294967295"/>
            <p:extLst>
              <p:ext uri="{D42A27DB-BD31-4B8C-83A1-F6EECF244321}">
                <p14:modId xmlns:p14="http://schemas.microsoft.com/office/powerpoint/2010/main" val="1906349641"/>
              </p:ext>
            </p:extLst>
          </p:nvPr>
        </p:nvGraphicFramePr>
        <p:xfrm>
          <a:off x="4730788" y="1956594"/>
          <a:ext cx="4043362" cy="4030770"/>
        </p:xfrm>
        <a:graphic>
          <a:graphicData uri="http://schemas.openxmlformats.org/drawingml/2006/table">
            <a:tbl>
              <a:tblPr/>
              <a:tblGrid>
                <a:gridCol w="1350962"/>
                <a:gridCol w="1346200"/>
                <a:gridCol w="1346200"/>
              </a:tblGrid>
              <a:tr h="335254">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节点</a:t>
                      </a:r>
                      <a:endPar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被定义变量</a:t>
                      </a:r>
                      <a:endPar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被引用变量</a:t>
                      </a:r>
                      <a:endPar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254">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1</a:t>
                      </a:r>
                      <a:endPar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X,Y,Z</a:t>
                      </a:r>
                      <a:endPar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523">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2</a:t>
                      </a:r>
                      <a:endPar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X</a:t>
                      </a:r>
                      <a:endPar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W,Y</a:t>
                      </a:r>
                      <a:endPar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523">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3</a:t>
                      </a:r>
                      <a:endPar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X,Y</a:t>
                      </a:r>
                      <a:endPar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523">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4</a:t>
                      </a:r>
                      <a:endPar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Y,Z</a:t>
                      </a:r>
                      <a:endPar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254">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5</a:t>
                      </a:r>
                      <a:endPar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Y</a:t>
                      </a:r>
                      <a:endPar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V,Y</a:t>
                      </a:r>
                      <a:endPar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254">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6</a:t>
                      </a:r>
                      <a:endPar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Z</a:t>
                      </a:r>
                      <a:endPar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V,Z</a:t>
                      </a:r>
                      <a:endPar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523">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7</a:t>
                      </a:r>
                      <a:endPar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V</a:t>
                      </a:r>
                      <a:endPar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X</a:t>
                      </a:r>
                      <a:endPar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254">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8</a:t>
                      </a:r>
                      <a:endPar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W</a:t>
                      </a:r>
                      <a:endPar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Y</a:t>
                      </a:r>
                      <a:endPar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523">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9</a:t>
                      </a:r>
                      <a:endPar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Z</a:t>
                      </a:r>
                      <a:endPar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V</a:t>
                      </a:r>
                      <a:endPar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254">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10</a:t>
                      </a:r>
                      <a:endPar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Z</a:t>
                      </a:r>
                      <a:endPar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Z</a:t>
                      </a:r>
                      <a:endPar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523">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11</a:t>
                      </a:r>
                      <a:endPar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Z</a:t>
                      </a:r>
                      <a:endPar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2" name="组合 1"/>
          <p:cNvGrpSpPr/>
          <p:nvPr/>
        </p:nvGrpSpPr>
        <p:grpSpPr>
          <a:xfrm>
            <a:off x="827088" y="1773238"/>
            <a:ext cx="2952750" cy="4470400"/>
            <a:chOff x="827088" y="1773238"/>
            <a:chExt cx="2952750" cy="4470400"/>
          </a:xfrm>
        </p:grpSpPr>
        <p:sp>
          <p:nvSpPr>
            <p:cNvPr id="46084" name="AutoShape 4"/>
            <p:cNvSpPr>
              <a:spLocks noChangeArrowheads="1"/>
            </p:cNvSpPr>
            <p:nvPr/>
          </p:nvSpPr>
          <p:spPr bwMode="auto">
            <a:xfrm>
              <a:off x="1979613" y="1916113"/>
              <a:ext cx="215900" cy="215900"/>
            </a:xfrm>
            <a:prstGeom prst="flowChartConnector">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46085" name="AutoShape 5"/>
            <p:cNvSpPr>
              <a:spLocks noChangeArrowheads="1"/>
            </p:cNvSpPr>
            <p:nvPr/>
          </p:nvSpPr>
          <p:spPr bwMode="auto">
            <a:xfrm>
              <a:off x="1979613" y="2420938"/>
              <a:ext cx="215900" cy="215900"/>
            </a:xfrm>
            <a:prstGeom prst="flowChartConnector">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46086" name="AutoShape 6"/>
            <p:cNvSpPr>
              <a:spLocks noChangeArrowheads="1"/>
            </p:cNvSpPr>
            <p:nvPr/>
          </p:nvSpPr>
          <p:spPr bwMode="auto">
            <a:xfrm>
              <a:off x="1979613" y="2924175"/>
              <a:ext cx="215900" cy="215900"/>
            </a:xfrm>
            <a:prstGeom prst="flowChartConnector">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46087" name="AutoShape 8"/>
            <p:cNvSpPr>
              <a:spLocks noChangeArrowheads="1"/>
            </p:cNvSpPr>
            <p:nvPr/>
          </p:nvSpPr>
          <p:spPr bwMode="auto">
            <a:xfrm>
              <a:off x="1619250" y="3357563"/>
              <a:ext cx="215900" cy="215900"/>
            </a:xfrm>
            <a:prstGeom prst="flowChartConnector">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46088" name="AutoShape 9"/>
            <p:cNvSpPr>
              <a:spLocks noChangeArrowheads="1"/>
            </p:cNvSpPr>
            <p:nvPr/>
          </p:nvSpPr>
          <p:spPr bwMode="auto">
            <a:xfrm>
              <a:off x="2698750" y="3357563"/>
              <a:ext cx="215900" cy="215900"/>
            </a:xfrm>
            <a:prstGeom prst="flowChartConnector">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46089" name="AutoShape 10"/>
            <p:cNvSpPr>
              <a:spLocks noChangeArrowheads="1"/>
            </p:cNvSpPr>
            <p:nvPr/>
          </p:nvSpPr>
          <p:spPr bwMode="auto">
            <a:xfrm>
              <a:off x="2698750" y="4076700"/>
              <a:ext cx="215900" cy="215900"/>
            </a:xfrm>
            <a:prstGeom prst="flowChartConnector">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46090" name="AutoShape 11"/>
            <p:cNvSpPr>
              <a:spLocks noChangeArrowheads="1"/>
            </p:cNvSpPr>
            <p:nvPr/>
          </p:nvSpPr>
          <p:spPr bwMode="auto">
            <a:xfrm>
              <a:off x="2195513" y="4076700"/>
              <a:ext cx="215900" cy="215900"/>
            </a:xfrm>
            <a:prstGeom prst="flowChartConnector">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46091" name="AutoShape 12"/>
            <p:cNvSpPr>
              <a:spLocks noChangeArrowheads="1"/>
            </p:cNvSpPr>
            <p:nvPr/>
          </p:nvSpPr>
          <p:spPr bwMode="auto">
            <a:xfrm>
              <a:off x="1114425" y="4076700"/>
              <a:ext cx="215900" cy="215900"/>
            </a:xfrm>
            <a:prstGeom prst="flowChartConnector">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46092" name="AutoShape 13"/>
            <p:cNvSpPr>
              <a:spLocks noChangeArrowheads="1"/>
            </p:cNvSpPr>
            <p:nvPr/>
          </p:nvSpPr>
          <p:spPr bwMode="auto">
            <a:xfrm>
              <a:off x="1619250" y="4581525"/>
              <a:ext cx="215900" cy="215900"/>
            </a:xfrm>
            <a:prstGeom prst="flowChartConnector">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46093" name="AutoShape 14"/>
            <p:cNvSpPr>
              <a:spLocks noChangeArrowheads="1"/>
            </p:cNvSpPr>
            <p:nvPr/>
          </p:nvSpPr>
          <p:spPr bwMode="auto">
            <a:xfrm>
              <a:off x="1619250" y="5157788"/>
              <a:ext cx="215900" cy="215900"/>
            </a:xfrm>
            <a:prstGeom prst="flowChartConnector">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46094" name="AutoShape 15"/>
            <p:cNvSpPr>
              <a:spLocks noChangeArrowheads="1"/>
            </p:cNvSpPr>
            <p:nvPr/>
          </p:nvSpPr>
          <p:spPr bwMode="auto">
            <a:xfrm>
              <a:off x="1619250" y="5734050"/>
              <a:ext cx="215900" cy="215900"/>
            </a:xfrm>
            <a:prstGeom prst="flowChartConnector">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46095" name="Line 17"/>
            <p:cNvSpPr>
              <a:spLocks noChangeShapeType="1"/>
            </p:cNvSpPr>
            <p:nvPr/>
          </p:nvSpPr>
          <p:spPr bwMode="auto">
            <a:xfrm>
              <a:off x="2122488" y="2133600"/>
              <a:ext cx="0" cy="2873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微软雅黑" panose="020B0503020204020204" pitchFamily="34" charset="-122"/>
                <a:ea typeface="微软雅黑" panose="020B0503020204020204" pitchFamily="34" charset="-122"/>
              </a:endParaRPr>
            </a:p>
          </p:txBody>
        </p:sp>
        <p:sp>
          <p:nvSpPr>
            <p:cNvPr id="46096" name="Line 18"/>
            <p:cNvSpPr>
              <a:spLocks noChangeShapeType="1"/>
            </p:cNvSpPr>
            <p:nvPr/>
          </p:nvSpPr>
          <p:spPr bwMode="auto">
            <a:xfrm>
              <a:off x="2122488" y="2636838"/>
              <a:ext cx="0" cy="2873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微软雅黑" panose="020B0503020204020204" pitchFamily="34" charset="-122"/>
                <a:ea typeface="微软雅黑" panose="020B0503020204020204" pitchFamily="34" charset="-122"/>
              </a:endParaRPr>
            </a:p>
          </p:txBody>
        </p:sp>
        <p:sp>
          <p:nvSpPr>
            <p:cNvPr id="46097" name="Line 19"/>
            <p:cNvSpPr>
              <a:spLocks noChangeShapeType="1"/>
            </p:cNvSpPr>
            <p:nvPr/>
          </p:nvSpPr>
          <p:spPr bwMode="auto">
            <a:xfrm>
              <a:off x="2195513" y="3068638"/>
              <a:ext cx="503237" cy="3603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微软雅黑" panose="020B0503020204020204" pitchFamily="34" charset="-122"/>
                <a:ea typeface="微软雅黑" panose="020B0503020204020204" pitchFamily="34" charset="-122"/>
              </a:endParaRPr>
            </a:p>
          </p:txBody>
        </p:sp>
        <p:sp>
          <p:nvSpPr>
            <p:cNvPr id="46098" name="Line 20"/>
            <p:cNvSpPr>
              <a:spLocks noChangeShapeType="1"/>
            </p:cNvSpPr>
            <p:nvPr/>
          </p:nvSpPr>
          <p:spPr bwMode="auto">
            <a:xfrm flipH="1">
              <a:off x="1763713" y="3068638"/>
              <a:ext cx="215900" cy="3603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微软雅黑" panose="020B0503020204020204" pitchFamily="34" charset="-122"/>
                <a:ea typeface="微软雅黑" panose="020B0503020204020204" pitchFamily="34" charset="-122"/>
              </a:endParaRPr>
            </a:p>
          </p:txBody>
        </p:sp>
        <p:sp>
          <p:nvSpPr>
            <p:cNvPr id="46099" name="Line 21"/>
            <p:cNvSpPr>
              <a:spLocks noChangeShapeType="1"/>
            </p:cNvSpPr>
            <p:nvPr/>
          </p:nvSpPr>
          <p:spPr bwMode="auto">
            <a:xfrm flipH="1">
              <a:off x="1258888" y="3573463"/>
              <a:ext cx="431800" cy="5032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微软雅黑" panose="020B0503020204020204" pitchFamily="34" charset="-122"/>
                <a:ea typeface="微软雅黑" panose="020B0503020204020204" pitchFamily="34" charset="-122"/>
              </a:endParaRPr>
            </a:p>
          </p:txBody>
        </p:sp>
        <p:sp>
          <p:nvSpPr>
            <p:cNvPr id="46100" name="Line 23"/>
            <p:cNvSpPr>
              <a:spLocks noChangeShapeType="1"/>
            </p:cNvSpPr>
            <p:nvPr/>
          </p:nvSpPr>
          <p:spPr bwMode="auto">
            <a:xfrm>
              <a:off x="1763713" y="3573463"/>
              <a:ext cx="503237" cy="5762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微软雅黑" panose="020B0503020204020204" pitchFamily="34" charset="-122"/>
                <a:ea typeface="微软雅黑" panose="020B0503020204020204" pitchFamily="34" charset="-122"/>
              </a:endParaRPr>
            </a:p>
          </p:txBody>
        </p:sp>
        <p:sp>
          <p:nvSpPr>
            <p:cNvPr id="46101" name="Line 24"/>
            <p:cNvSpPr>
              <a:spLocks noChangeShapeType="1"/>
            </p:cNvSpPr>
            <p:nvPr/>
          </p:nvSpPr>
          <p:spPr bwMode="auto">
            <a:xfrm>
              <a:off x="2843213" y="3573463"/>
              <a:ext cx="0" cy="5032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微软雅黑" panose="020B0503020204020204" pitchFamily="34" charset="-122"/>
                <a:ea typeface="微软雅黑" panose="020B0503020204020204" pitchFamily="34" charset="-122"/>
              </a:endParaRPr>
            </a:p>
          </p:txBody>
        </p:sp>
        <p:sp>
          <p:nvSpPr>
            <p:cNvPr id="46102" name="Line 25"/>
            <p:cNvSpPr>
              <a:spLocks noChangeShapeType="1"/>
            </p:cNvSpPr>
            <p:nvPr/>
          </p:nvSpPr>
          <p:spPr bwMode="auto">
            <a:xfrm flipH="1">
              <a:off x="1835150" y="4292600"/>
              <a:ext cx="431800" cy="3603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微软雅黑" panose="020B0503020204020204" pitchFamily="34" charset="-122"/>
                <a:ea typeface="微软雅黑" panose="020B0503020204020204" pitchFamily="34" charset="-122"/>
              </a:endParaRPr>
            </a:p>
          </p:txBody>
        </p:sp>
        <p:sp>
          <p:nvSpPr>
            <p:cNvPr id="46103" name="Line 26"/>
            <p:cNvSpPr>
              <a:spLocks noChangeShapeType="1"/>
            </p:cNvSpPr>
            <p:nvPr/>
          </p:nvSpPr>
          <p:spPr bwMode="auto">
            <a:xfrm>
              <a:off x="1690688" y="5373688"/>
              <a:ext cx="0" cy="3603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微软雅黑" panose="020B0503020204020204" pitchFamily="34" charset="-122"/>
                <a:ea typeface="微软雅黑" panose="020B0503020204020204" pitchFamily="34" charset="-122"/>
              </a:endParaRPr>
            </a:p>
          </p:txBody>
        </p:sp>
        <p:sp>
          <p:nvSpPr>
            <p:cNvPr id="46104" name="Line 27"/>
            <p:cNvSpPr>
              <a:spLocks noChangeShapeType="1"/>
            </p:cNvSpPr>
            <p:nvPr/>
          </p:nvSpPr>
          <p:spPr bwMode="auto">
            <a:xfrm>
              <a:off x="1690688" y="4797425"/>
              <a:ext cx="0" cy="431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微软雅黑" panose="020B0503020204020204" pitchFamily="34" charset="-122"/>
                <a:ea typeface="微软雅黑" panose="020B0503020204020204" pitchFamily="34" charset="-122"/>
              </a:endParaRPr>
            </a:p>
          </p:txBody>
        </p:sp>
        <p:sp>
          <p:nvSpPr>
            <p:cNvPr id="46105" name="Line 28"/>
            <p:cNvSpPr>
              <a:spLocks noChangeShapeType="1"/>
            </p:cNvSpPr>
            <p:nvPr/>
          </p:nvSpPr>
          <p:spPr bwMode="auto">
            <a:xfrm>
              <a:off x="1258888" y="4292600"/>
              <a:ext cx="360362" cy="3603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微软雅黑" panose="020B0503020204020204" pitchFamily="34" charset="-122"/>
                <a:ea typeface="微软雅黑" panose="020B0503020204020204" pitchFamily="34" charset="-122"/>
              </a:endParaRPr>
            </a:p>
          </p:txBody>
        </p:sp>
        <p:cxnSp>
          <p:nvCxnSpPr>
            <p:cNvPr id="46106" name="AutoShape 31"/>
            <p:cNvCxnSpPr>
              <a:cxnSpLocks noChangeShapeType="1"/>
            </p:cNvCxnSpPr>
            <p:nvPr/>
          </p:nvCxnSpPr>
          <p:spPr bwMode="auto">
            <a:xfrm rot="10800000" flipH="1">
              <a:off x="1619250" y="2924175"/>
              <a:ext cx="392113" cy="2886075"/>
            </a:xfrm>
            <a:prstGeom prst="bentConnector4">
              <a:avLst>
                <a:gd name="adj1" fmla="val -324292"/>
                <a:gd name="adj2" fmla="val 98514"/>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6107" name="Text Box 32"/>
            <p:cNvSpPr txBox="1">
              <a:spLocks noChangeArrowheads="1"/>
            </p:cNvSpPr>
            <p:nvPr/>
          </p:nvSpPr>
          <p:spPr bwMode="auto">
            <a:xfrm>
              <a:off x="2266950" y="1773238"/>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dirty="0">
                  <a:latin typeface="微软雅黑" panose="020B0503020204020204" pitchFamily="34" charset="-122"/>
                  <a:ea typeface="微软雅黑" panose="020B0503020204020204" pitchFamily="34" charset="-122"/>
                </a:rPr>
                <a:t>1</a:t>
              </a:r>
            </a:p>
          </p:txBody>
        </p:sp>
        <p:sp>
          <p:nvSpPr>
            <p:cNvPr id="46108" name="Text Box 34"/>
            <p:cNvSpPr txBox="1">
              <a:spLocks noChangeArrowheads="1"/>
            </p:cNvSpPr>
            <p:nvPr/>
          </p:nvSpPr>
          <p:spPr bwMode="auto">
            <a:xfrm>
              <a:off x="2338388" y="2349500"/>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dirty="0">
                  <a:latin typeface="微软雅黑" panose="020B0503020204020204" pitchFamily="34" charset="-122"/>
                  <a:ea typeface="微软雅黑" panose="020B0503020204020204" pitchFamily="34" charset="-122"/>
                </a:rPr>
                <a:t>2</a:t>
              </a:r>
            </a:p>
          </p:txBody>
        </p:sp>
        <p:sp>
          <p:nvSpPr>
            <p:cNvPr id="46109" name="Text Box 35"/>
            <p:cNvSpPr txBox="1">
              <a:spLocks noChangeArrowheads="1"/>
            </p:cNvSpPr>
            <p:nvPr/>
          </p:nvSpPr>
          <p:spPr bwMode="auto">
            <a:xfrm>
              <a:off x="2266950" y="2852738"/>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dirty="0">
                  <a:latin typeface="微软雅黑" panose="020B0503020204020204" pitchFamily="34" charset="-122"/>
                  <a:ea typeface="微软雅黑" panose="020B0503020204020204" pitchFamily="34" charset="-122"/>
                </a:rPr>
                <a:t>3</a:t>
              </a:r>
            </a:p>
          </p:txBody>
        </p:sp>
        <p:sp>
          <p:nvSpPr>
            <p:cNvPr id="46110" name="Text Box 36"/>
            <p:cNvSpPr txBox="1">
              <a:spLocks noChangeArrowheads="1"/>
            </p:cNvSpPr>
            <p:nvPr/>
          </p:nvSpPr>
          <p:spPr bwMode="auto">
            <a:xfrm>
              <a:off x="1330325" y="3284538"/>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dirty="0">
                  <a:latin typeface="微软雅黑" panose="020B0503020204020204" pitchFamily="34" charset="-122"/>
                  <a:ea typeface="微软雅黑" panose="020B0503020204020204" pitchFamily="34" charset="-122"/>
                </a:rPr>
                <a:t>4</a:t>
              </a:r>
            </a:p>
          </p:txBody>
        </p:sp>
        <p:sp>
          <p:nvSpPr>
            <p:cNvPr id="46111" name="Text Box 37"/>
            <p:cNvSpPr txBox="1">
              <a:spLocks noChangeArrowheads="1"/>
            </p:cNvSpPr>
            <p:nvPr/>
          </p:nvSpPr>
          <p:spPr bwMode="auto">
            <a:xfrm>
              <a:off x="2914650" y="3284538"/>
              <a:ext cx="8651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dirty="0">
                  <a:latin typeface="微软雅黑" panose="020B0503020204020204" pitchFamily="34" charset="-122"/>
                  <a:ea typeface="微软雅黑" panose="020B0503020204020204" pitchFamily="34" charset="-122"/>
                </a:rPr>
                <a:t>10</a:t>
              </a:r>
            </a:p>
          </p:txBody>
        </p:sp>
        <p:sp>
          <p:nvSpPr>
            <p:cNvPr id="46112" name="Text Box 38"/>
            <p:cNvSpPr txBox="1">
              <a:spLocks noChangeArrowheads="1"/>
            </p:cNvSpPr>
            <p:nvPr/>
          </p:nvSpPr>
          <p:spPr bwMode="auto">
            <a:xfrm>
              <a:off x="2771775" y="4005263"/>
              <a:ext cx="936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dirty="0">
                  <a:latin typeface="微软雅黑" panose="020B0503020204020204" pitchFamily="34" charset="-122"/>
                  <a:ea typeface="微软雅黑" panose="020B0503020204020204" pitchFamily="34" charset="-122"/>
                </a:rPr>
                <a:t>11</a:t>
              </a:r>
            </a:p>
          </p:txBody>
        </p:sp>
        <p:sp>
          <p:nvSpPr>
            <p:cNvPr id="46113" name="Text Box 39"/>
            <p:cNvSpPr txBox="1">
              <a:spLocks noChangeArrowheads="1"/>
            </p:cNvSpPr>
            <p:nvPr/>
          </p:nvSpPr>
          <p:spPr bwMode="auto">
            <a:xfrm>
              <a:off x="1330325" y="4581525"/>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dirty="0">
                  <a:latin typeface="微软雅黑" panose="020B0503020204020204" pitchFamily="34" charset="-122"/>
                  <a:ea typeface="微软雅黑" panose="020B0503020204020204" pitchFamily="34" charset="-122"/>
                </a:rPr>
                <a:t>7</a:t>
              </a:r>
            </a:p>
          </p:txBody>
        </p:sp>
        <p:sp>
          <p:nvSpPr>
            <p:cNvPr id="46114" name="Text Box 40"/>
            <p:cNvSpPr txBox="1">
              <a:spLocks noChangeArrowheads="1"/>
            </p:cNvSpPr>
            <p:nvPr/>
          </p:nvSpPr>
          <p:spPr bwMode="auto">
            <a:xfrm>
              <a:off x="827088" y="3933825"/>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dirty="0">
                  <a:latin typeface="微软雅黑" panose="020B0503020204020204" pitchFamily="34" charset="-122"/>
                  <a:ea typeface="微软雅黑" panose="020B0503020204020204" pitchFamily="34" charset="-122"/>
                </a:rPr>
                <a:t>5</a:t>
              </a:r>
            </a:p>
          </p:txBody>
        </p:sp>
        <p:sp>
          <p:nvSpPr>
            <p:cNvPr id="46115" name="Text Box 41"/>
            <p:cNvSpPr txBox="1">
              <a:spLocks noChangeArrowheads="1"/>
            </p:cNvSpPr>
            <p:nvPr/>
          </p:nvSpPr>
          <p:spPr bwMode="auto">
            <a:xfrm>
              <a:off x="2266950" y="4292600"/>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dirty="0">
                  <a:latin typeface="微软雅黑" panose="020B0503020204020204" pitchFamily="34" charset="-122"/>
                  <a:ea typeface="微软雅黑" panose="020B0503020204020204" pitchFamily="34" charset="-122"/>
                </a:rPr>
                <a:t>6</a:t>
              </a:r>
            </a:p>
          </p:txBody>
        </p:sp>
        <p:sp>
          <p:nvSpPr>
            <p:cNvPr id="46116" name="Text Box 42"/>
            <p:cNvSpPr txBox="1">
              <a:spLocks noChangeArrowheads="1"/>
            </p:cNvSpPr>
            <p:nvPr/>
          </p:nvSpPr>
          <p:spPr bwMode="auto">
            <a:xfrm>
              <a:off x="1835150" y="5084763"/>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dirty="0">
                  <a:latin typeface="微软雅黑" panose="020B0503020204020204" pitchFamily="34" charset="-122"/>
                  <a:ea typeface="微软雅黑" panose="020B0503020204020204" pitchFamily="34" charset="-122"/>
                </a:rPr>
                <a:t>8</a:t>
              </a:r>
            </a:p>
          </p:txBody>
        </p:sp>
        <p:sp>
          <p:nvSpPr>
            <p:cNvPr id="46117" name="Text Box 43"/>
            <p:cNvSpPr txBox="1">
              <a:spLocks noChangeArrowheads="1"/>
            </p:cNvSpPr>
            <p:nvPr/>
          </p:nvSpPr>
          <p:spPr bwMode="auto">
            <a:xfrm>
              <a:off x="1763713" y="5876925"/>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dirty="0">
                  <a:latin typeface="微软雅黑" panose="020B0503020204020204" pitchFamily="34" charset="-122"/>
                  <a:ea typeface="微软雅黑" panose="020B0503020204020204" pitchFamily="34" charset="-122"/>
                </a:rPr>
                <a:t>9</a:t>
              </a:r>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p:cNvSpPr>
            <a:spLocks noGrp="1"/>
          </p:cNvSpPr>
          <p:nvPr>
            <p:ph type="title" idx="4294967295"/>
          </p:nvPr>
        </p:nvSpPr>
        <p:spPr>
          <a:xfrm>
            <a:off x="0" y="188640"/>
            <a:ext cx="8229600" cy="418058"/>
          </a:xfrm>
        </p:spPr>
        <p:txBody>
          <a:bodyPr/>
          <a:lstStyle/>
          <a:p>
            <a:pPr eaLnBrk="1" hangingPunct="1"/>
            <a:r>
              <a:rPr lang="en-US" altLang="zh-CN" sz="2800" b="1" dirty="0" smtClean="0">
                <a:solidFill>
                  <a:schemeClr val="tx1"/>
                </a:solidFill>
                <a:latin typeface="微软雅黑" panose="020B0503020204020204" pitchFamily="34" charset="-122"/>
                <a:ea typeface="微软雅黑" panose="020B0503020204020204" pitchFamily="34" charset="-122"/>
              </a:rPr>
              <a:t>7.2.5 </a:t>
            </a:r>
            <a:r>
              <a:rPr lang="zh-CN" altLang="en-US" sz="2800" b="1" dirty="0" smtClean="0">
                <a:solidFill>
                  <a:schemeClr val="tx1"/>
                </a:solidFill>
                <a:latin typeface="微软雅黑" panose="020B0503020204020204" pitchFamily="34" charset="-122"/>
                <a:ea typeface="微软雅黑" panose="020B0503020204020204" pitchFamily="34" charset="-122"/>
              </a:rPr>
              <a:t>代码安全性检查</a:t>
            </a:r>
          </a:p>
        </p:txBody>
      </p:sp>
      <p:sp>
        <p:nvSpPr>
          <p:cNvPr id="47107" name="Rectangle 3"/>
          <p:cNvSpPr>
            <a:spLocks noChangeArrowheads="1"/>
          </p:cNvSpPr>
          <p:nvPr/>
        </p:nvSpPr>
        <p:spPr bwMode="auto">
          <a:xfrm>
            <a:off x="107950" y="1052513"/>
            <a:ext cx="8928100"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ts val="800"/>
              </a:spcBef>
            </a:pPr>
            <a:r>
              <a:rPr lang="zh-CN" altLang="en-US" sz="2400" b="1" dirty="0">
                <a:solidFill>
                  <a:srgbClr val="0096D6"/>
                </a:solidFill>
                <a:latin typeface="微软雅黑" panose="020B0503020204020204" pitchFamily="34" charset="-122"/>
                <a:ea typeface="微软雅黑" panose="020B0503020204020204" pitchFamily="34" charset="-122"/>
              </a:rPr>
              <a:t>代码安全性是指代码运行或被别人调用时产生错误的容易程度</a:t>
            </a:r>
          </a:p>
          <a:p>
            <a:pPr lvl="1" algn="l" eaLnBrk="1" hangingPunct="1">
              <a:spcBef>
                <a:spcPts val="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如</a:t>
            </a:r>
            <a:r>
              <a:rPr lang="en-US" altLang="zh-CN" sz="2000" b="1" dirty="0">
                <a:latin typeface="微软雅黑" panose="020B0503020204020204" pitchFamily="34" charset="-122"/>
                <a:ea typeface="微软雅黑" panose="020B0503020204020204" pitchFamily="34" charset="-122"/>
              </a:rPr>
              <a:t>C++</a:t>
            </a:r>
            <a:r>
              <a:rPr lang="zh-CN" altLang="en-US" sz="2000" b="1" dirty="0">
                <a:latin typeface="微软雅黑" panose="020B0503020204020204" pitchFamily="34" charset="-122"/>
                <a:ea typeface="微软雅黑" panose="020B0503020204020204" pitchFamily="34" charset="-122"/>
              </a:rPr>
              <a:t>，它规定了严格的语法，然而又有其灵活性</a:t>
            </a:r>
          </a:p>
          <a:p>
            <a:pPr lvl="2" algn="l" eaLnBrk="1" hangingPunct="1">
              <a:spcBef>
                <a:spcPts val="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这种灵活性增加了程序的不可预见性，有可能导致故障的发生，致使代码的安全性变差</a:t>
            </a:r>
          </a:p>
          <a:p>
            <a:pPr lvl="3" algn="l" eaLnBrk="1" hangingPunct="1">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指针的指向发生错误，则直接导致结果错误</a:t>
            </a:r>
          </a:p>
          <a:p>
            <a:pPr lvl="3" algn="l" eaLnBrk="1" hangingPunct="1">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指针的指向越界，可能导致缓冲区溢出，很多病毒就是利用缓冲区溢出对电脑进行攻击的</a:t>
            </a:r>
          </a:p>
          <a:p>
            <a:pPr lvl="3" algn="l" eaLnBrk="1" hangingPunct="1">
              <a:spcBef>
                <a:spcPts val="800"/>
              </a:spcBef>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提供的很多函数没有对参数范围进行限制和检查，这也很容易导致错误的发生</a:t>
            </a:r>
          </a:p>
          <a:p>
            <a:pPr lvl="1" algn="l" eaLnBrk="1" hangingPunct="1">
              <a:spcBef>
                <a:spcPts val="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代码安全性检查或静态错误分析主要用于确定在源程序中是否有某类错误或“危险</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不安全”的结构</a:t>
            </a:r>
          </a:p>
          <a:p>
            <a:pPr lvl="2" algn="l" eaLnBrk="1" hangingPunct="1">
              <a:spcBef>
                <a:spcPts val="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一般可借助工具来对代码的安全性检查</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p:cNvSpPr>
            <a:spLocks noGrp="1"/>
          </p:cNvSpPr>
          <p:nvPr>
            <p:ph type="title" idx="4294967295"/>
          </p:nvPr>
        </p:nvSpPr>
        <p:spPr>
          <a:xfrm>
            <a:off x="0" y="142875"/>
            <a:ext cx="8229600" cy="620713"/>
          </a:xfrm>
        </p:spPr>
        <p:txBody>
          <a:bodyPr/>
          <a:lstStyle/>
          <a:p>
            <a:pPr eaLnBrk="1" hangingPunct="1"/>
            <a:r>
              <a:rPr lang="en-US" altLang="zh-CN" sz="2800" b="1" dirty="0" smtClean="0">
                <a:solidFill>
                  <a:schemeClr val="tx1"/>
                </a:solidFill>
                <a:latin typeface="微软雅黑" panose="020B0503020204020204" pitchFamily="34" charset="-122"/>
                <a:ea typeface="微软雅黑" panose="020B0503020204020204" pitchFamily="34" charset="-122"/>
              </a:rPr>
              <a:t>7.2.5 </a:t>
            </a:r>
            <a:r>
              <a:rPr lang="zh-CN" altLang="en-US" sz="2800" b="1" dirty="0" smtClean="0">
                <a:solidFill>
                  <a:schemeClr val="tx1"/>
                </a:solidFill>
                <a:latin typeface="微软雅黑" panose="020B0503020204020204" pitchFamily="34" charset="-122"/>
                <a:ea typeface="微软雅黑" panose="020B0503020204020204" pitchFamily="34" charset="-122"/>
              </a:rPr>
              <a:t>代码安全性检查（续）</a:t>
            </a:r>
          </a:p>
        </p:txBody>
      </p:sp>
      <p:grpSp>
        <p:nvGrpSpPr>
          <p:cNvPr id="48131" name="Group 13"/>
          <p:cNvGrpSpPr>
            <a:grpSpLocks/>
          </p:cNvGrpSpPr>
          <p:nvPr/>
        </p:nvGrpSpPr>
        <p:grpSpPr bwMode="auto">
          <a:xfrm>
            <a:off x="323850" y="4149725"/>
            <a:ext cx="2016125" cy="1871663"/>
            <a:chOff x="0" y="0"/>
            <a:chExt cx="751" cy="741"/>
          </a:xfrm>
        </p:grpSpPr>
        <p:sp>
          <p:nvSpPr>
            <p:cNvPr id="48147" name="Oval 10"/>
            <p:cNvSpPr>
              <a:spLocks noChangeArrowheads="1"/>
            </p:cNvSpPr>
            <p:nvPr/>
          </p:nvSpPr>
          <p:spPr bwMode="auto">
            <a:xfrm>
              <a:off x="20" y="32"/>
              <a:ext cx="716" cy="709"/>
            </a:xfrm>
            <a:prstGeom prst="ellipse">
              <a:avLst/>
            </a:prstGeom>
            <a:solidFill>
              <a:srgbClr val="0096D6"/>
            </a:solidFill>
            <a:ln w="38100">
              <a:solidFill>
                <a:srgbClr val="F8F8F8">
                  <a:alpha val="72940"/>
                </a:srgbClr>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sz="2000" dirty="0">
                <a:latin typeface="微软雅黑" panose="020B0503020204020204" pitchFamily="34" charset="-122"/>
                <a:ea typeface="微软雅黑" panose="020B0503020204020204" pitchFamily="34" charset="-122"/>
              </a:endParaRPr>
            </a:p>
          </p:txBody>
        </p:sp>
        <p:pic>
          <p:nvPicPr>
            <p:cNvPr id="48148" name="Picture 11" descr="cir_lighteffect0"/>
            <p:cNvPicPr>
              <a:picLocks noChangeAspect="1" noChangeArrowheads="1"/>
            </p:cNvPicPr>
            <p:nvPr/>
          </p:nvPicPr>
          <p:blipFill>
            <a:blip r:embed="rId2">
              <a:lum bright="18000" contrast="-12000"/>
              <a:extLst>
                <a:ext uri="{28A0092B-C50C-407E-A947-70E740481C1C}">
                  <a14:useLocalDpi xmlns:a14="http://schemas.microsoft.com/office/drawing/2010/main" val="0"/>
                </a:ext>
              </a:extLst>
            </a:blip>
            <a:srcRect/>
            <a:stretch>
              <a:fillRect/>
            </a:stretch>
          </p:blipFill>
          <p:spPr bwMode="auto">
            <a:xfrm>
              <a:off x="0" y="0"/>
              <a:ext cx="751" cy="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8132" name="Group 16"/>
          <p:cNvGrpSpPr>
            <a:grpSpLocks/>
          </p:cNvGrpSpPr>
          <p:nvPr/>
        </p:nvGrpSpPr>
        <p:grpSpPr bwMode="auto">
          <a:xfrm>
            <a:off x="2339975" y="4149725"/>
            <a:ext cx="2016125" cy="1871663"/>
            <a:chOff x="0" y="0"/>
            <a:chExt cx="751" cy="741"/>
          </a:xfrm>
        </p:grpSpPr>
        <p:sp>
          <p:nvSpPr>
            <p:cNvPr id="48145" name="Oval 10"/>
            <p:cNvSpPr>
              <a:spLocks noChangeArrowheads="1"/>
            </p:cNvSpPr>
            <p:nvPr/>
          </p:nvSpPr>
          <p:spPr bwMode="auto">
            <a:xfrm>
              <a:off x="20" y="32"/>
              <a:ext cx="716" cy="709"/>
            </a:xfrm>
            <a:prstGeom prst="ellipse">
              <a:avLst/>
            </a:prstGeom>
            <a:solidFill>
              <a:srgbClr val="0096D6"/>
            </a:solidFill>
            <a:ln w="38100">
              <a:solidFill>
                <a:srgbClr val="F8F8F8">
                  <a:alpha val="72940"/>
                </a:srgbClr>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sz="2000" dirty="0">
                <a:latin typeface="微软雅黑" panose="020B0503020204020204" pitchFamily="34" charset="-122"/>
                <a:ea typeface="微软雅黑" panose="020B0503020204020204" pitchFamily="34" charset="-122"/>
              </a:endParaRPr>
            </a:p>
          </p:txBody>
        </p:sp>
        <p:pic>
          <p:nvPicPr>
            <p:cNvPr id="48146" name="Picture 11" descr="cir_lighteffect0"/>
            <p:cNvPicPr>
              <a:picLocks noChangeAspect="1" noChangeArrowheads="1"/>
            </p:cNvPicPr>
            <p:nvPr/>
          </p:nvPicPr>
          <p:blipFill>
            <a:blip r:embed="rId2">
              <a:lum bright="18000" contrast="-12000"/>
              <a:extLst>
                <a:ext uri="{28A0092B-C50C-407E-A947-70E740481C1C}">
                  <a14:useLocalDpi xmlns:a14="http://schemas.microsoft.com/office/drawing/2010/main" val="0"/>
                </a:ext>
              </a:extLst>
            </a:blip>
            <a:srcRect/>
            <a:stretch>
              <a:fillRect/>
            </a:stretch>
          </p:blipFill>
          <p:spPr bwMode="auto">
            <a:xfrm>
              <a:off x="0" y="0"/>
              <a:ext cx="751" cy="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8133" name="Group 19"/>
          <p:cNvGrpSpPr>
            <a:grpSpLocks/>
          </p:cNvGrpSpPr>
          <p:nvPr/>
        </p:nvGrpSpPr>
        <p:grpSpPr bwMode="auto">
          <a:xfrm>
            <a:off x="6659563" y="4149725"/>
            <a:ext cx="2016125" cy="1871663"/>
            <a:chOff x="0" y="0"/>
            <a:chExt cx="751" cy="741"/>
          </a:xfrm>
        </p:grpSpPr>
        <p:sp>
          <p:nvSpPr>
            <p:cNvPr id="48143" name="Oval 10"/>
            <p:cNvSpPr>
              <a:spLocks noChangeArrowheads="1"/>
            </p:cNvSpPr>
            <p:nvPr/>
          </p:nvSpPr>
          <p:spPr bwMode="auto">
            <a:xfrm>
              <a:off x="20" y="32"/>
              <a:ext cx="716" cy="709"/>
            </a:xfrm>
            <a:prstGeom prst="ellipse">
              <a:avLst/>
            </a:prstGeom>
            <a:solidFill>
              <a:srgbClr val="0096D6"/>
            </a:solidFill>
            <a:ln w="38100">
              <a:solidFill>
                <a:srgbClr val="F8F8F8">
                  <a:alpha val="72940"/>
                </a:srgbClr>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dirty="0">
                <a:latin typeface="微软雅黑" panose="020B0503020204020204" pitchFamily="34" charset="-122"/>
                <a:ea typeface="微软雅黑" panose="020B0503020204020204" pitchFamily="34" charset="-122"/>
              </a:endParaRPr>
            </a:p>
          </p:txBody>
        </p:sp>
        <p:pic>
          <p:nvPicPr>
            <p:cNvPr id="48144" name="Picture 11" descr="cir_lighteffect0"/>
            <p:cNvPicPr>
              <a:picLocks noChangeAspect="1" noChangeArrowheads="1"/>
            </p:cNvPicPr>
            <p:nvPr/>
          </p:nvPicPr>
          <p:blipFill>
            <a:blip r:embed="rId2">
              <a:lum bright="18000" contrast="-12000"/>
              <a:extLst>
                <a:ext uri="{28A0092B-C50C-407E-A947-70E740481C1C}">
                  <a14:useLocalDpi xmlns:a14="http://schemas.microsoft.com/office/drawing/2010/main" val="0"/>
                </a:ext>
              </a:extLst>
            </a:blip>
            <a:srcRect/>
            <a:stretch>
              <a:fillRect/>
            </a:stretch>
          </p:blipFill>
          <p:spPr bwMode="auto">
            <a:xfrm>
              <a:off x="0" y="0"/>
              <a:ext cx="751" cy="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8134" name="Group 22"/>
          <p:cNvGrpSpPr>
            <a:grpSpLocks/>
          </p:cNvGrpSpPr>
          <p:nvPr/>
        </p:nvGrpSpPr>
        <p:grpSpPr bwMode="auto">
          <a:xfrm>
            <a:off x="4427538" y="4149725"/>
            <a:ext cx="2016125" cy="1871663"/>
            <a:chOff x="0" y="0"/>
            <a:chExt cx="751" cy="741"/>
          </a:xfrm>
        </p:grpSpPr>
        <p:sp>
          <p:nvSpPr>
            <p:cNvPr id="48141" name="Oval 10"/>
            <p:cNvSpPr>
              <a:spLocks noChangeArrowheads="1"/>
            </p:cNvSpPr>
            <p:nvPr/>
          </p:nvSpPr>
          <p:spPr bwMode="auto">
            <a:xfrm>
              <a:off x="20" y="32"/>
              <a:ext cx="716" cy="709"/>
            </a:xfrm>
            <a:prstGeom prst="ellipse">
              <a:avLst/>
            </a:prstGeom>
            <a:solidFill>
              <a:srgbClr val="0096D6"/>
            </a:solidFill>
            <a:ln w="38100">
              <a:solidFill>
                <a:srgbClr val="F8F8F8">
                  <a:alpha val="72940"/>
                </a:srgbClr>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dirty="0">
                <a:latin typeface="微软雅黑" panose="020B0503020204020204" pitchFamily="34" charset="-122"/>
                <a:ea typeface="微软雅黑" panose="020B0503020204020204" pitchFamily="34" charset="-122"/>
              </a:endParaRPr>
            </a:p>
          </p:txBody>
        </p:sp>
        <p:pic>
          <p:nvPicPr>
            <p:cNvPr id="48142" name="Picture 11" descr="cir_lighteffect0"/>
            <p:cNvPicPr>
              <a:picLocks noChangeAspect="1" noChangeArrowheads="1"/>
            </p:cNvPicPr>
            <p:nvPr/>
          </p:nvPicPr>
          <p:blipFill>
            <a:blip r:embed="rId2">
              <a:lum bright="18000" contrast="-12000"/>
              <a:extLst>
                <a:ext uri="{28A0092B-C50C-407E-A947-70E740481C1C}">
                  <a14:useLocalDpi xmlns:a14="http://schemas.microsoft.com/office/drawing/2010/main" val="0"/>
                </a:ext>
              </a:extLst>
            </a:blip>
            <a:srcRect/>
            <a:stretch>
              <a:fillRect/>
            </a:stretch>
          </p:blipFill>
          <p:spPr bwMode="auto">
            <a:xfrm>
              <a:off x="0" y="0"/>
              <a:ext cx="751" cy="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8135" name="Rectangle 3"/>
          <p:cNvSpPr>
            <a:spLocks noChangeArrowheads="1"/>
          </p:cNvSpPr>
          <p:nvPr/>
        </p:nvSpPr>
        <p:spPr bwMode="auto">
          <a:xfrm>
            <a:off x="107950" y="1052513"/>
            <a:ext cx="89281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lnSpc>
                <a:spcPct val="150000"/>
              </a:lnSpc>
              <a:spcBef>
                <a:spcPts val="800"/>
              </a:spcBef>
            </a:pPr>
            <a:r>
              <a:rPr lang="zh-CN" altLang="en-US" sz="2400" b="1" dirty="0">
                <a:solidFill>
                  <a:srgbClr val="0096D6"/>
                </a:solidFill>
                <a:latin typeface="微软雅黑" panose="020B0503020204020204" pitchFamily="34" charset="-122"/>
                <a:ea typeface="微软雅黑" panose="020B0503020204020204" pitchFamily="34" charset="-122"/>
              </a:rPr>
              <a:t>代码安全性是指代码运行或被别人调用时产生错误的容易程度</a:t>
            </a:r>
          </a:p>
          <a:p>
            <a:pPr lvl="1" algn="l" eaLnBrk="1" hangingPunct="1">
              <a:lnSpc>
                <a:spcPct val="150000"/>
              </a:lnSpc>
              <a:spcBef>
                <a:spcPts val="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代码安全性检查或静态错误分析主要用于确定在源程序中是否有某类错误或“危险</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不安全”的结构</a:t>
            </a:r>
          </a:p>
        </p:txBody>
      </p:sp>
      <p:sp>
        <p:nvSpPr>
          <p:cNvPr id="48136" name="Rectangle 3"/>
          <p:cNvSpPr txBox="1">
            <a:spLocks noChangeArrowheads="1"/>
          </p:cNvSpPr>
          <p:nvPr/>
        </p:nvSpPr>
        <p:spPr bwMode="auto">
          <a:xfrm>
            <a:off x="0" y="3141663"/>
            <a:ext cx="8964613"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ts val="800"/>
              </a:spcBef>
            </a:pPr>
            <a:r>
              <a:rPr lang="zh-CN" altLang="en-US" sz="2400" b="1" dirty="0">
                <a:solidFill>
                  <a:srgbClr val="0096D6"/>
                </a:solidFill>
                <a:latin typeface="微软雅黑" panose="020B0503020204020204" pitchFamily="34" charset="-122"/>
                <a:ea typeface="微软雅黑" panose="020B0503020204020204" pitchFamily="34" charset="-122"/>
              </a:rPr>
              <a:t>对代码进行安全性检查大致有四种方法</a:t>
            </a:r>
            <a:r>
              <a:rPr lang="en-US" altLang="zh-CN" sz="2400" b="1" dirty="0">
                <a:solidFill>
                  <a:srgbClr val="0096D6"/>
                </a:solidFill>
                <a:latin typeface="微软雅黑" panose="020B0503020204020204" pitchFamily="34" charset="-122"/>
                <a:ea typeface="微软雅黑" panose="020B0503020204020204" pitchFamily="34" charset="-122"/>
              </a:rPr>
              <a:t>:</a:t>
            </a:r>
          </a:p>
        </p:txBody>
      </p:sp>
      <p:sp>
        <p:nvSpPr>
          <p:cNvPr id="48137" name="Text Box 28"/>
          <p:cNvSpPr txBox="1">
            <a:spLocks noChangeArrowheads="1"/>
          </p:cNvSpPr>
          <p:nvPr/>
        </p:nvSpPr>
        <p:spPr bwMode="auto">
          <a:xfrm>
            <a:off x="468313" y="4724400"/>
            <a:ext cx="15843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latin typeface="微软雅黑" panose="020B0503020204020204" pitchFamily="34" charset="-122"/>
                <a:ea typeface="微软雅黑" panose="020B0503020204020204" pitchFamily="34" charset="-122"/>
              </a:rPr>
              <a:t>对变量类型和单位进行检查</a:t>
            </a:r>
          </a:p>
        </p:txBody>
      </p:sp>
      <p:sp>
        <p:nvSpPr>
          <p:cNvPr id="48138" name="Text Box 29"/>
          <p:cNvSpPr txBox="1">
            <a:spLocks noChangeArrowheads="1"/>
          </p:cNvSpPr>
          <p:nvPr/>
        </p:nvSpPr>
        <p:spPr bwMode="auto">
          <a:xfrm>
            <a:off x="2484438" y="4797425"/>
            <a:ext cx="15843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latin typeface="微软雅黑" panose="020B0503020204020204" pitchFamily="34" charset="-122"/>
                <a:ea typeface="微软雅黑" panose="020B0503020204020204" pitchFamily="34" charset="-122"/>
              </a:rPr>
              <a:t>对变量引用进行检查</a:t>
            </a:r>
          </a:p>
        </p:txBody>
      </p:sp>
      <p:sp>
        <p:nvSpPr>
          <p:cNvPr id="48139" name="Text Box 30"/>
          <p:cNvSpPr txBox="1">
            <a:spLocks noChangeArrowheads="1"/>
          </p:cNvSpPr>
          <p:nvPr/>
        </p:nvSpPr>
        <p:spPr bwMode="auto">
          <a:xfrm>
            <a:off x="4572000" y="4797425"/>
            <a:ext cx="15843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a:latin typeface="微软雅黑" panose="020B0503020204020204" pitchFamily="34" charset="-122"/>
                <a:ea typeface="微软雅黑" panose="020B0503020204020204" pitchFamily="34" charset="-122"/>
              </a:rPr>
              <a:t>对表达式运算进行检查</a:t>
            </a:r>
          </a:p>
        </p:txBody>
      </p:sp>
      <p:sp>
        <p:nvSpPr>
          <p:cNvPr id="48140" name="Text Box 31"/>
          <p:cNvSpPr txBox="1">
            <a:spLocks noChangeArrowheads="1"/>
          </p:cNvSpPr>
          <p:nvPr/>
        </p:nvSpPr>
        <p:spPr bwMode="auto">
          <a:xfrm>
            <a:off x="6877050" y="4868863"/>
            <a:ext cx="15843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a:latin typeface="微软雅黑" panose="020B0503020204020204" pitchFamily="34" charset="-122"/>
                <a:ea typeface="微软雅黑" panose="020B0503020204020204" pitchFamily="34" charset="-122"/>
              </a:rPr>
              <a:t>接口分析</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a:xfrm>
            <a:off x="0" y="188640"/>
            <a:ext cx="8229600" cy="418058"/>
          </a:xfrm>
        </p:spPr>
        <p:txBody>
          <a:bodyPr/>
          <a:lstStyle/>
          <a:p>
            <a:pPr eaLnBrk="1" hangingPunct="1"/>
            <a:r>
              <a:rPr lang="en-US" altLang="zh-CN" sz="2800" b="1" dirty="0" smtClean="0">
                <a:solidFill>
                  <a:schemeClr val="tx1"/>
                </a:solidFill>
                <a:latin typeface="微软雅黑" panose="020B0503020204020204" pitchFamily="34" charset="-122"/>
                <a:ea typeface="微软雅黑" panose="020B0503020204020204" pitchFamily="34" charset="-122"/>
              </a:rPr>
              <a:t>7.2.5 </a:t>
            </a:r>
            <a:r>
              <a:rPr lang="zh-CN" altLang="en-US" sz="2800" b="1" dirty="0" smtClean="0">
                <a:solidFill>
                  <a:schemeClr val="tx1"/>
                </a:solidFill>
                <a:latin typeface="微软雅黑" panose="020B0503020204020204" pitchFamily="34" charset="-122"/>
                <a:ea typeface="微软雅黑" panose="020B0503020204020204" pitchFamily="34" charset="-122"/>
              </a:rPr>
              <a:t>代码安全性检查（续）</a:t>
            </a:r>
          </a:p>
        </p:txBody>
      </p:sp>
      <p:sp>
        <p:nvSpPr>
          <p:cNvPr id="49155" name="Rectangle 3"/>
          <p:cNvSpPr>
            <a:spLocks noChangeArrowheads="1"/>
          </p:cNvSpPr>
          <p:nvPr/>
        </p:nvSpPr>
        <p:spPr bwMode="auto">
          <a:xfrm>
            <a:off x="422807" y="1196975"/>
            <a:ext cx="8964612"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lnSpc>
                <a:spcPct val="150000"/>
              </a:lnSpc>
              <a:spcBef>
                <a:spcPts val="800"/>
              </a:spcBef>
            </a:pPr>
            <a:r>
              <a:rPr lang="zh-CN" altLang="en-US" sz="2400" b="1" dirty="0">
                <a:solidFill>
                  <a:srgbClr val="0096D6"/>
                </a:solidFill>
                <a:latin typeface="微软雅黑" panose="020B0503020204020204" pitchFamily="34" charset="-122"/>
                <a:ea typeface="微软雅黑" panose="020B0503020204020204" pitchFamily="34" charset="-122"/>
              </a:rPr>
              <a:t>代码安全性检查关注的错误：</a:t>
            </a:r>
          </a:p>
          <a:p>
            <a:pPr lvl="1" algn="l" eaLnBrk="1" hangingPunct="1">
              <a:lnSpc>
                <a:spcPct val="150000"/>
              </a:lnSpc>
              <a:spcBef>
                <a:spcPts val="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坏的存储分配</a:t>
            </a:r>
          </a:p>
          <a:p>
            <a:pPr lvl="1" algn="l" eaLnBrk="1" hangingPunct="1">
              <a:lnSpc>
                <a:spcPct val="150000"/>
              </a:lnSpc>
              <a:spcBef>
                <a:spcPts val="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内存泄漏</a:t>
            </a:r>
          </a:p>
          <a:p>
            <a:pPr lvl="1" algn="l" eaLnBrk="1" hangingPunct="1">
              <a:lnSpc>
                <a:spcPct val="150000"/>
              </a:lnSpc>
              <a:spcBef>
                <a:spcPts val="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指针引用</a:t>
            </a:r>
          </a:p>
          <a:p>
            <a:pPr lvl="1" algn="l" eaLnBrk="1" hangingPunct="1">
              <a:lnSpc>
                <a:spcPct val="150000"/>
              </a:lnSpc>
              <a:spcBef>
                <a:spcPts val="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约束检查</a:t>
            </a:r>
          </a:p>
          <a:p>
            <a:pPr lvl="1" algn="l" eaLnBrk="1" hangingPunct="1">
              <a:lnSpc>
                <a:spcPct val="150000"/>
              </a:lnSpc>
              <a:spcBef>
                <a:spcPts val="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变量未初始化</a:t>
            </a:r>
          </a:p>
          <a:p>
            <a:pPr lvl="1" algn="l" eaLnBrk="1" hangingPunct="1">
              <a:lnSpc>
                <a:spcPct val="150000"/>
              </a:lnSpc>
              <a:spcBef>
                <a:spcPts val="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错误逻辑结构</a:t>
            </a:r>
          </a:p>
          <a:p>
            <a:pPr lvl="1" algn="l" eaLnBrk="1" hangingPunct="1">
              <a:lnSpc>
                <a:spcPct val="150000"/>
              </a:lnSpc>
              <a:spcBef>
                <a:spcPts val="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其他</a:t>
            </a:r>
            <a:r>
              <a:rPr lang="en-US" sz="2000" b="1" dirty="0">
                <a:solidFill>
                  <a:srgbClr val="0070C0"/>
                </a:solidFill>
                <a:latin typeface="微软雅黑" panose="020B0503020204020204" pitchFamily="34" charset="-122"/>
                <a:ea typeface="微软雅黑" panose="020B0503020204020204" pitchFamily="34" charset="-122"/>
              </a:rPr>
              <a:t> </a:t>
            </a:r>
            <a:endParaRPr lang="zh-CN" altLang="en-US" sz="2000" b="1"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50179" name="TextBox 5"/>
          <p:cNvSpPr>
            <a:spLocks noChangeArrowheads="1"/>
          </p:cNvSpPr>
          <p:nvPr/>
        </p:nvSpPr>
        <p:spPr bwMode="auto">
          <a:xfrm>
            <a:off x="533400" y="6345238"/>
            <a:ext cx="8012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700" b="1" i="1" dirty="0">
                <a:solidFill>
                  <a:schemeClr val="bg1"/>
                </a:solidFill>
                <a:latin typeface="微软雅黑" panose="020B0503020204020204" pitchFamily="34" charset="-122"/>
                <a:ea typeface="微软雅黑" panose="020B0503020204020204" pitchFamily="34" charset="-122"/>
                <a:sym typeface="HP Simplified" panose="020B0604020204020204" pitchFamily="34" charset="0"/>
              </a:rPr>
              <a:t>惠普国际软件人才基地教材</a:t>
            </a:r>
          </a:p>
        </p:txBody>
      </p:sp>
      <p:sp>
        <p:nvSpPr>
          <p:cNvPr id="50180" name="Title 1"/>
          <p:cNvSpPr>
            <a:spLocks noChangeArrowheads="1"/>
          </p:cNvSpPr>
          <p:nvPr/>
        </p:nvSpPr>
        <p:spPr bwMode="auto">
          <a:xfrm>
            <a:off x="1979712" y="3068960"/>
            <a:ext cx="619268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lvl="1" algn="l"/>
            <a:r>
              <a:rPr lang="en-US" altLang="zh-CN" sz="4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7.3 </a:t>
            </a:r>
            <a:r>
              <a:rPr lang="zh-CN" altLang="en-US" sz="4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软件复杂性分析</a:t>
            </a:r>
            <a:endParaRPr lang="en-US" sz="4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3" name="Rectangle 2"/>
          <p:cNvSpPr>
            <a:spLocks noGrp="1" noChangeArrowheads="1"/>
          </p:cNvSpPr>
          <p:nvPr>
            <p:ph type="title" idx="4294967295"/>
          </p:nvPr>
        </p:nvSpPr>
        <p:spPr>
          <a:xfrm>
            <a:off x="0" y="116632"/>
            <a:ext cx="8229600" cy="647700"/>
          </a:xfrm>
          <a:noFill/>
        </p:spPr>
        <p:txBody>
          <a:bodyPr/>
          <a:lstStyle/>
          <a:p>
            <a:r>
              <a:rPr lang="zh-CN" altLang="en-US" sz="2800" b="1" dirty="0" smtClean="0">
                <a:solidFill>
                  <a:schemeClr val="tx1"/>
                </a:solidFill>
                <a:latin typeface="微软雅黑" panose="020B0503020204020204" pitchFamily="34" charset="-122"/>
                <a:ea typeface="微软雅黑" panose="020B0503020204020204" pitchFamily="34" charset="-122"/>
                <a:sym typeface="HP Simplified" panose="020B0604020204020204" pitchFamily="34" charset="0"/>
              </a:rPr>
              <a:t>7.3	软件复杂性分析</a:t>
            </a:r>
          </a:p>
        </p:txBody>
      </p:sp>
      <p:sp>
        <p:nvSpPr>
          <p:cNvPr id="51204" name="Rectangle 3"/>
          <p:cNvSpPr>
            <a:spLocks noGrp="1" noChangeArrowheads="1"/>
          </p:cNvSpPr>
          <p:nvPr>
            <p:ph type="body" idx="4294967295"/>
          </p:nvPr>
        </p:nvSpPr>
        <p:spPr>
          <a:xfrm>
            <a:off x="1262449" y="908720"/>
            <a:ext cx="7847013" cy="5330825"/>
          </a:xfrm>
          <a:noFill/>
        </p:spPr>
        <p:txBody>
          <a:bodyPr/>
          <a:lstStyle/>
          <a:p>
            <a:pPr algn="l">
              <a:spcBef>
                <a:spcPts val="800"/>
              </a:spcBef>
            </a:pPr>
            <a:r>
              <a:rPr lang="zh-CN" altLang="en-US" sz="2000" b="1" dirty="0" smtClean="0">
                <a:solidFill>
                  <a:schemeClr val="tx2"/>
                </a:solidFill>
                <a:latin typeface="微软雅黑" panose="020B0503020204020204" pitchFamily="34" charset="-122"/>
                <a:ea typeface="微软雅黑" panose="020B0503020204020204" pitchFamily="34" charset="-122"/>
                <a:sym typeface="HP Simplified" panose="020B0604020204020204" pitchFamily="34" charset="0"/>
              </a:rPr>
              <a:t>  </a:t>
            </a:r>
            <a:r>
              <a:rPr lang="zh-CN" altLang="en-US" sz="2000" b="1" dirty="0" smtClean="0">
                <a:latin typeface="微软雅黑" panose="020B0503020204020204" pitchFamily="34" charset="-122"/>
                <a:ea typeface="微软雅黑" panose="020B0503020204020204" pitchFamily="34" charset="-122"/>
                <a:sym typeface="HP Simplified" panose="020B0604020204020204" pitchFamily="34" charset="0"/>
              </a:rPr>
              <a:t> </a:t>
            </a:r>
            <a:r>
              <a:rPr lang="zh-CN" altLang="en-US" sz="2400" b="1" dirty="0" smtClean="0">
                <a:solidFill>
                  <a:srgbClr val="0096D6"/>
                </a:solidFill>
                <a:latin typeface="微软雅黑" panose="020B0503020204020204" pitchFamily="34" charset="-122"/>
                <a:ea typeface="微软雅黑" panose="020B0503020204020204" pitchFamily="34" charset="-122"/>
                <a:sym typeface="HP Simplified" panose="020B0604020204020204" pitchFamily="34" charset="0"/>
              </a:rPr>
              <a:t>软件危机产生的最直接原因是：</a:t>
            </a:r>
            <a:endParaRPr lang="zh-CN" altLang="en-US" sz="2400" dirty="0" smtClean="0">
              <a:solidFill>
                <a:srgbClr val="0096D6"/>
              </a:solidFill>
              <a:latin typeface="微软雅黑" panose="020B0503020204020204" pitchFamily="34" charset="-122"/>
              <a:ea typeface="微软雅黑" panose="020B0503020204020204" pitchFamily="34" charset="-122"/>
              <a:sym typeface="HP Simplified" panose="020B0604020204020204" pitchFamily="34" charset="0"/>
            </a:endParaRPr>
          </a:p>
          <a:p>
            <a:pPr marL="469900" lvl="4" indent="-150813" algn="l">
              <a:lnSpc>
                <a:spcPct val="200000"/>
              </a:lnSpc>
              <a:buClr>
                <a:schemeClr val="bg2"/>
              </a:buClr>
              <a:buFont typeface="宋体" panose="02010600030101010101" pitchFamily="2" charset="-122"/>
              <a:buChar char="–"/>
            </a:pPr>
            <a:r>
              <a:rPr lang="zh-CN" altLang="en-US" sz="2000" b="1" dirty="0" smtClean="0">
                <a:latin typeface="微软雅黑" panose="020B0503020204020204" pitchFamily="34" charset="-122"/>
                <a:ea typeface="微软雅黑" panose="020B0503020204020204" pitchFamily="34" charset="-122"/>
              </a:rPr>
              <a:t>软件的复杂性已经远远超出人们对复杂性控制的能力。</a:t>
            </a:r>
          </a:p>
          <a:p>
            <a:pPr marL="469900" lvl="4" indent="-150813" algn="l">
              <a:lnSpc>
                <a:spcPct val="200000"/>
              </a:lnSpc>
              <a:buFont typeface="Arial" panose="020B0604020202020204" pitchFamily="34" charset="0"/>
              <a:buChar char="•"/>
            </a:pPr>
            <a:r>
              <a:rPr lang="zh-CN" altLang="en-US" sz="1800" dirty="0" smtClean="0">
                <a:latin typeface="微软雅黑" panose="020B0503020204020204" pitchFamily="34" charset="-122"/>
                <a:ea typeface="微软雅黑" panose="020B0503020204020204" pitchFamily="34" charset="-122"/>
              </a:rPr>
              <a:t> 软件复杂性越高，软件隐含错误的概率越大，软件的可靠性、可维护性越差。</a:t>
            </a:r>
          </a:p>
          <a:p>
            <a:pPr marL="469900" lvl="4" indent="-150813" algn="l">
              <a:lnSpc>
                <a:spcPct val="200000"/>
              </a:lnSpc>
              <a:buFont typeface="宋体" panose="02010600030101010101" pitchFamily="2" charset="-122"/>
              <a:buChar char="–"/>
            </a:pPr>
            <a:r>
              <a:rPr lang="zh-CN" altLang="en-US" sz="2000" b="1" dirty="0" smtClean="0">
                <a:latin typeface="微软雅黑" panose="020B0503020204020204" pitchFamily="34" charset="-122"/>
                <a:ea typeface="微软雅黑" panose="020B0503020204020204" pitchFamily="34" charset="-122"/>
              </a:rPr>
              <a:t>软件可靠性问题的本质就是复杂性问题。</a:t>
            </a:r>
          </a:p>
          <a:p>
            <a:pPr marL="469900" lvl="4" indent="-150813" algn="l">
              <a:lnSpc>
                <a:spcPct val="200000"/>
              </a:lnSpc>
              <a:buFont typeface="Arial" panose="020B0604020202020204" pitchFamily="34" charset="0"/>
              <a:buChar char="•"/>
            </a:pPr>
            <a:r>
              <a:rPr lang="zh-CN" altLang="en-US" sz="1800" dirty="0" smtClean="0">
                <a:latin typeface="微软雅黑" panose="020B0503020204020204" pitchFamily="34" charset="-122"/>
                <a:ea typeface="微软雅黑" panose="020B0503020204020204" pitchFamily="34" charset="-122"/>
              </a:rPr>
              <a:t>当复杂性超过一定限度时，软件缺陷便急剧上升，甚至引发软件开发的失败。</a:t>
            </a:r>
          </a:p>
          <a:p>
            <a:pPr marL="469900" lvl="4" indent="-150813" algn="l">
              <a:lnSpc>
                <a:spcPct val="200000"/>
              </a:lnSpc>
              <a:buFont typeface="宋体" panose="02010600030101010101" pitchFamily="2" charset="-122"/>
              <a:buChar char="–"/>
            </a:pPr>
            <a:r>
              <a:rPr lang="zh-CN" altLang="en-US" sz="2000" b="1" dirty="0" smtClean="0">
                <a:latin typeface="微软雅黑" panose="020B0503020204020204" pitchFamily="34" charset="-122"/>
                <a:ea typeface="微软雅黑" panose="020B0503020204020204" pitchFamily="34" charset="-122"/>
              </a:rPr>
              <a:t>软件的可维护性跟复杂性也存在联系。</a:t>
            </a:r>
          </a:p>
          <a:p>
            <a:pPr marL="469900" lvl="4" indent="-150813" algn="l">
              <a:lnSpc>
                <a:spcPct val="200000"/>
              </a:lnSpc>
              <a:buFont typeface="Arial" panose="020B0604020202020204" pitchFamily="34" charset="0"/>
              <a:buChar char="•"/>
            </a:pPr>
            <a:r>
              <a:rPr lang="zh-CN" altLang="en-US" sz="1800" dirty="0" smtClean="0">
                <a:latin typeface="微软雅黑" panose="020B0503020204020204" pitchFamily="34" charset="-122"/>
                <a:ea typeface="微软雅黑" panose="020B0503020204020204" pitchFamily="34" charset="-122"/>
              </a:rPr>
              <a:t>软件的维护开销除与维护人员的素质等相关外，维护工作量是复杂性的一个指数函数，软件复杂度越高，维护起来越麻烦。</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7" name="Rectangle 2"/>
          <p:cNvSpPr>
            <a:spLocks noGrp="1" noChangeArrowheads="1"/>
          </p:cNvSpPr>
          <p:nvPr>
            <p:ph type="title" idx="4294967295"/>
          </p:nvPr>
        </p:nvSpPr>
        <p:spPr>
          <a:xfrm>
            <a:off x="0" y="188913"/>
            <a:ext cx="8229600" cy="647700"/>
          </a:xfrm>
          <a:noFill/>
        </p:spPr>
        <p:txBody>
          <a:bodyPr/>
          <a:lstStyle/>
          <a:p>
            <a:r>
              <a:rPr lang="zh-CN" altLang="en-US" sz="2800" b="1" dirty="0" smtClean="0">
                <a:solidFill>
                  <a:schemeClr val="tx1"/>
                </a:solidFill>
                <a:latin typeface="微软雅黑" panose="020B0503020204020204" pitchFamily="34" charset="-122"/>
                <a:ea typeface="微软雅黑" panose="020B0503020204020204" pitchFamily="34" charset="-122"/>
                <a:sym typeface="HP Simplified" panose="020B0604020204020204" pitchFamily="34" charset="0"/>
              </a:rPr>
              <a:t>7.3	软件复杂性分析</a:t>
            </a:r>
          </a:p>
        </p:txBody>
      </p:sp>
      <p:sp>
        <p:nvSpPr>
          <p:cNvPr id="52228" name="Rectangle 3"/>
          <p:cNvSpPr>
            <a:spLocks noGrp="1" noChangeArrowheads="1"/>
          </p:cNvSpPr>
          <p:nvPr>
            <p:ph type="body" idx="4294967295"/>
          </p:nvPr>
        </p:nvSpPr>
        <p:spPr>
          <a:xfrm>
            <a:off x="0" y="981075"/>
            <a:ext cx="9144000" cy="1439863"/>
          </a:xfrm>
          <a:noFill/>
        </p:spPr>
        <p:txBody>
          <a:bodyPr/>
          <a:lstStyle/>
          <a:p>
            <a:pPr>
              <a:lnSpc>
                <a:spcPct val="150000"/>
              </a:lnSpc>
              <a:spcBef>
                <a:spcPts val="800"/>
              </a:spcBef>
            </a:pPr>
            <a:r>
              <a:rPr lang="zh-CN" altLang="en-US" sz="2400" b="1" dirty="0" smtClean="0">
                <a:solidFill>
                  <a:srgbClr val="0096D6"/>
                </a:solidFill>
                <a:latin typeface="微软雅黑" panose="020B0503020204020204" pitchFamily="34" charset="-122"/>
                <a:ea typeface="微软雅黑" panose="020B0503020204020204" pitchFamily="34" charset="-122"/>
                <a:sym typeface="HP Simplified" panose="020B0604020204020204" pitchFamily="34" charset="0"/>
              </a:rPr>
              <a:t>   </a:t>
            </a:r>
            <a:r>
              <a:rPr lang="zh-CN" altLang="en-US" sz="2400" b="1" dirty="0" smtClean="0">
                <a:solidFill>
                  <a:srgbClr val="0096D6"/>
                </a:solidFill>
                <a:latin typeface="微软雅黑" panose="020B0503020204020204" pitchFamily="34" charset="-122"/>
                <a:ea typeface="微软雅黑" panose="020B0503020204020204" pitchFamily="34" charset="-122"/>
              </a:rPr>
              <a:t>软件复杂性度量与控制是软件可靠性工程亟待解决的重要问题。</a:t>
            </a:r>
            <a:endParaRPr lang="zh-CN" altLang="en-US" sz="2400" dirty="0" smtClean="0">
              <a:solidFill>
                <a:srgbClr val="0096D6"/>
              </a:solidFill>
              <a:latin typeface="微软雅黑" panose="020B0503020204020204" pitchFamily="34" charset="-122"/>
              <a:ea typeface="微软雅黑" panose="020B0503020204020204" pitchFamily="34" charset="-122"/>
            </a:endParaRPr>
          </a:p>
          <a:p>
            <a:pPr marL="469900" lvl="4" indent="-150813" algn="l">
              <a:lnSpc>
                <a:spcPct val="150000"/>
              </a:lnSpc>
              <a:spcBef>
                <a:spcPts val="800"/>
              </a:spcBef>
              <a:buFont typeface="宋体" panose="02010600030101010101" pitchFamily="2" charset="-122"/>
              <a:buChar char="–"/>
            </a:pPr>
            <a:r>
              <a:rPr lang="zh-CN" altLang="en-US" sz="2000" dirty="0" smtClean="0">
                <a:solidFill>
                  <a:srgbClr val="0096D6"/>
                </a:solidFill>
              </a:rPr>
              <a:t> </a:t>
            </a:r>
            <a:r>
              <a:rPr lang="zh-CN" altLang="en-US" sz="2000" b="1" dirty="0" smtClean="0">
                <a:solidFill>
                  <a:srgbClr val="0096D6"/>
                </a:solidFill>
              </a:rPr>
              <a:t>对软件复杂性进行分析、度量和控制，目的就是：</a:t>
            </a:r>
            <a:endParaRPr lang="zh-CN" altLang="en-US" sz="2000" dirty="0" smtClean="0">
              <a:solidFill>
                <a:srgbClr val="0096D6"/>
              </a:solidFill>
            </a:endParaRPr>
          </a:p>
          <a:p>
            <a:pPr marL="469900" lvl="4" indent="-150813">
              <a:lnSpc>
                <a:spcPct val="200000"/>
              </a:lnSpc>
              <a:buFont typeface="宋体" panose="02010600030101010101" pitchFamily="2" charset="-122"/>
              <a:buNone/>
            </a:pPr>
            <a:endParaRPr lang="zh-CN" altLang="en-US" sz="1400" dirty="0" smtClean="0"/>
          </a:p>
        </p:txBody>
      </p:sp>
      <p:sp>
        <p:nvSpPr>
          <p:cNvPr id="52229" name="任意多边形 28"/>
          <p:cNvSpPr>
            <a:spLocks/>
          </p:cNvSpPr>
          <p:nvPr/>
        </p:nvSpPr>
        <p:spPr bwMode="auto">
          <a:xfrm rot="9257143">
            <a:off x="4356100" y="5292725"/>
            <a:ext cx="1289050" cy="365125"/>
          </a:xfrm>
          <a:custGeom>
            <a:avLst/>
            <a:gdLst>
              <a:gd name="T0" fmla="*/ 0 w 2085975"/>
              <a:gd name="T1" fmla="*/ 0 h 590550"/>
              <a:gd name="T2" fmla="*/ 1289050 w 2085975"/>
              <a:gd name="T3" fmla="*/ 0 h 590550"/>
              <a:gd name="T4" fmla="*/ 644525 w 2085975"/>
              <a:gd name="T5" fmla="*/ 365125 h 590550"/>
              <a:gd name="T6" fmla="*/ 0 w 2085975"/>
              <a:gd name="T7" fmla="*/ 0 h 590550"/>
              <a:gd name="T8" fmla="*/ 0 60000 65536"/>
              <a:gd name="T9" fmla="*/ 0 60000 65536"/>
              <a:gd name="T10" fmla="*/ 0 60000 65536"/>
              <a:gd name="T11" fmla="*/ 0 60000 65536"/>
              <a:gd name="T12" fmla="*/ 0 w 2085975"/>
              <a:gd name="T13" fmla="*/ 0 h 590550"/>
              <a:gd name="T14" fmla="*/ 2085975 w 2085975"/>
              <a:gd name="T15" fmla="*/ 590550 h 590550"/>
            </a:gdLst>
            <a:ahLst/>
            <a:cxnLst>
              <a:cxn ang="T8">
                <a:pos x="T0" y="T1"/>
              </a:cxn>
              <a:cxn ang="T9">
                <a:pos x="T2" y="T3"/>
              </a:cxn>
              <a:cxn ang="T10">
                <a:pos x="T4" y="T5"/>
              </a:cxn>
              <a:cxn ang="T11">
                <a:pos x="T6" y="T7"/>
              </a:cxn>
            </a:cxnLst>
            <a:rect l="T12" t="T13" r="T14" b="T15"/>
            <a:pathLst>
              <a:path w="2085975" h="590550">
                <a:moveTo>
                  <a:pt x="0" y="0"/>
                </a:moveTo>
                <a:lnTo>
                  <a:pt x="2085975" y="0"/>
                </a:lnTo>
                <a:lnTo>
                  <a:pt x="1042988" y="59055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52230" name="任意多边形 29"/>
          <p:cNvSpPr>
            <a:spLocks/>
          </p:cNvSpPr>
          <p:nvPr/>
        </p:nvSpPr>
        <p:spPr bwMode="auto">
          <a:xfrm rot="-9257143">
            <a:off x="3352800" y="5292725"/>
            <a:ext cx="1292225" cy="365125"/>
          </a:xfrm>
          <a:custGeom>
            <a:avLst/>
            <a:gdLst>
              <a:gd name="T0" fmla="*/ 0 w 2085975"/>
              <a:gd name="T1" fmla="*/ 0 h 590550"/>
              <a:gd name="T2" fmla="*/ 1292225 w 2085975"/>
              <a:gd name="T3" fmla="*/ 0 h 590550"/>
              <a:gd name="T4" fmla="*/ 646113 w 2085975"/>
              <a:gd name="T5" fmla="*/ 365125 h 590550"/>
              <a:gd name="T6" fmla="*/ 0 w 2085975"/>
              <a:gd name="T7" fmla="*/ 0 h 590550"/>
              <a:gd name="T8" fmla="*/ 0 60000 65536"/>
              <a:gd name="T9" fmla="*/ 0 60000 65536"/>
              <a:gd name="T10" fmla="*/ 0 60000 65536"/>
              <a:gd name="T11" fmla="*/ 0 60000 65536"/>
              <a:gd name="T12" fmla="*/ 0 w 2085975"/>
              <a:gd name="T13" fmla="*/ 0 h 590550"/>
              <a:gd name="T14" fmla="*/ 2085975 w 2085975"/>
              <a:gd name="T15" fmla="*/ 590550 h 590550"/>
            </a:gdLst>
            <a:ahLst/>
            <a:cxnLst>
              <a:cxn ang="T8">
                <a:pos x="T0" y="T1"/>
              </a:cxn>
              <a:cxn ang="T9">
                <a:pos x="T2" y="T3"/>
              </a:cxn>
              <a:cxn ang="T10">
                <a:pos x="T4" y="T5"/>
              </a:cxn>
              <a:cxn ang="T11">
                <a:pos x="T6" y="T7"/>
              </a:cxn>
            </a:cxnLst>
            <a:rect l="T12" t="T13" r="T14" b="T15"/>
            <a:pathLst>
              <a:path w="2085975" h="590550">
                <a:moveTo>
                  <a:pt x="0" y="0"/>
                </a:moveTo>
                <a:lnTo>
                  <a:pt x="2085975" y="0"/>
                </a:lnTo>
                <a:lnTo>
                  <a:pt x="1042988" y="59055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52231" name="任意多边形 30"/>
          <p:cNvSpPr>
            <a:spLocks/>
          </p:cNvSpPr>
          <p:nvPr/>
        </p:nvSpPr>
        <p:spPr bwMode="auto">
          <a:xfrm rot="-6171429">
            <a:off x="2728119" y="4509294"/>
            <a:ext cx="1290637" cy="365125"/>
          </a:xfrm>
          <a:custGeom>
            <a:avLst/>
            <a:gdLst>
              <a:gd name="T0" fmla="*/ 0 w 2085975"/>
              <a:gd name="T1" fmla="*/ 0 h 590550"/>
              <a:gd name="T2" fmla="*/ 1290637 w 2085975"/>
              <a:gd name="T3" fmla="*/ 0 h 590550"/>
              <a:gd name="T4" fmla="*/ 645319 w 2085975"/>
              <a:gd name="T5" fmla="*/ 365125 h 590550"/>
              <a:gd name="T6" fmla="*/ 0 w 2085975"/>
              <a:gd name="T7" fmla="*/ 0 h 590550"/>
              <a:gd name="T8" fmla="*/ 0 60000 65536"/>
              <a:gd name="T9" fmla="*/ 0 60000 65536"/>
              <a:gd name="T10" fmla="*/ 0 60000 65536"/>
              <a:gd name="T11" fmla="*/ 0 60000 65536"/>
              <a:gd name="T12" fmla="*/ 0 w 2085975"/>
              <a:gd name="T13" fmla="*/ 0 h 590550"/>
              <a:gd name="T14" fmla="*/ 2085975 w 2085975"/>
              <a:gd name="T15" fmla="*/ 590550 h 590550"/>
            </a:gdLst>
            <a:ahLst/>
            <a:cxnLst>
              <a:cxn ang="T8">
                <a:pos x="T0" y="T1"/>
              </a:cxn>
              <a:cxn ang="T9">
                <a:pos x="T2" y="T3"/>
              </a:cxn>
              <a:cxn ang="T10">
                <a:pos x="T4" y="T5"/>
              </a:cxn>
              <a:cxn ang="T11">
                <a:pos x="T6" y="T7"/>
              </a:cxn>
            </a:cxnLst>
            <a:rect l="T12" t="T13" r="T14" b="T15"/>
            <a:pathLst>
              <a:path w="2085975" h="590550">
                <a:moveTo>
                  <a:pt x="0" y="0"/>
                </a:moveTo>
                <a:lnTo>
                  <a:pt x="2085975" y="0"/>
                </a:lnTo>
                <a:lnTo>
                  <a:pt x="1042988" y="59055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52232" name="任意多边形 31"/>
          <p:cNvSpPr>
            <a:spLocks/>
          </p:cNvSpPr>
          <p:nvPr/>
        </p:nvSpPr>
        <p:spPr bwMode="auto">
          <a:xfrm rot="-3085715">
            <a:off x="2951163" y="3532187"/>
            <a:ext cx="1289050" cy="365125"/>
          </a:xfrm>
          <a:custGeom>
            <a:avLst/>
            <a:gdLst>
              <a:gd name="T0" fmla="*/ 0 w 2085975"/>
              <a:gd name="T1" fmla="*/ 0 h 590550"/>
              <a:gd name="T2" fmla="*/ 1289050 w 2085975"/>
              <a:gd name="T3" fmla="*/ 0 h 590550"/>
              <a:gd name="T4" fmla="*/ 644525 w 2085975"/>
              <a:gd name="T5" fmla="*/ 365125 h 590550"/>
              <a:gd name="T6" fmla="*/ 0 w 2085975"/>
              <a:gd name="T7" fmla="*/ 0 h 590550"/>
              <a:gd name="T8" fmla="*/ 0 60000 65536"/>
              <a:gd name="T9" fmla="*/ 0 60000 65536"/>
              <a:gd name="T10" fmla="*/ 0 60000 65536"/>
              <a:gd name="T11" fmla="*/ 0 60000 65536"/>
              <a:gd name="T12" fmla="*/ 0 w 2085975"/>
              <a:gd name="T13" fmla="*/ 0 h 590550"/>
              <a:gd name="T14" fmla="*/ 2085975 w 2085975"/>
              <a:gd name="T15" fmla="*/ 590550 h 590550"/>
            </a:gdLst>
            <a:ahLst/>
            <a:cxnLst>
              <a:cxn ang="T8">
                <a:pos x="T0" y="T1"/>
              </a:cxn>
              <a:cxn ang="T9">
                <a:pos x="T2" y="T3"/>
              </a:cxn>
              <a:cxn ang="T10">
                <a:pos x="T4" y="T5"/>
              </a:cxn>
              <a:cxn ang="T11">
                <a:pos x="T6" y="T7"/>
              </a:cxn>
            </a:cxnLst>
            <a:rect l="T12" t="T13" r="T14" b="T15"/>
            <a:pathLst>
              <a:path w="2085975" h="590550">
                <a:moveTo>
                  <a:pt x="0" y="0"/>
                </a:moveTo>
                <a:lnTo>
                  <a:pt x="2085975" y="0"/>
                </a:lnTo>
                <a:lnTo>
                  <a:pt x="1042988" y="59055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52233" name="任意多边形 32"/>
          <p:cNvSpPr>
            <a:spLocks/>
          </p:cNvSpPr>
          <p:nvPr/>
        </p:nvSpPr>
        <p:spPr bwMode="auto">
          <a:xfrm>
            <a:off x="3854450" y="3097213"/>
            <a:ext cx="1289050" cy="365125"/>
          </a:xfrm>
          <a:custGeom>
            <a:avLst/>
            <a:gdLst>
              <a:gd name="T0" fmla="*/ 0 w 2085975"/>
              <a:gd name="T1" fmla="*/ 0 h 590550"/>
              <a:gd name="T2" fmla="*/ 1289050 w 2085975"/>
              <a:gd name="T3" fmla="*/ 0 h 590550"/>
              <a:gd name="T4" fmla="*/ 644525 w 2085975"/>
              <a:gd name="T5" fmla="*/ 365125 h 590550"/>
              <a:gd name="T6" fmla="*/ 0 w 2085975"/>
              <a:gd name="T7" fmla="*/ 0 h 590550"/>
              <a:gd name="T8" fmla="*/ 0 60000 65536"/>
              <a:gd name="T9" fmla="*/ 0 60000 65536"/>
              <a:gd name="T10" fmla="*/ 0 60000 65536"/>
              <a:gd name="T11" fmla="*/ 0 60000 65536"/>
              <a:gd name="T12" fmla="*/ 0 w 2085975"/>
              <a:gd name="T13" fmla="*/ 0 h 590550"/>
              <a:gd name="T14" fmla="*/ 2085975 w 2085975"/>
              <a:gd name="T15" fmla="*/ 590550 h 590550"/>
            </a:gdLst>
            <a:ahLst/>
            <a:cxnLst>
              <a:cxn ang="T8">
                <a:pos x="T0" y="T1"/>
              </a:cxn>
              <a:cxn ang="T9">
                <a:pos x="T2" y="T3"/>
              </a:cxn>
              <a:cxn ang="T10">
                <a:pos x="T4" y="T5"/>
              </a:cxn>
              <a:cxn ang="T11">
                <a:pos x="T6" y="T7"/>
              </a:cxn>
            </a:cxnLst>
            <a:rect l="T12" t="T13" r="T14" b="T15"/>
            <a:pathLst>
              <a:path w="2085975" h="590550">
                <a:moveTo>
                  <a:pt x="0" y="0"/>
                </a:moveTo>
                <a:lnTo>
                  <a:pt x="2085975" y="0"/>
                </a:lnTo>
                <a:lnTo>
                  <a:pt x="1042988" y="59055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52234" name="任意多边形 33"/>
          <p:cNvSpPr>
            <a:spLocks/>
          </p:cNvSpPr>
          <p:nvPr/>
        </p:nvSpPr>
        <p:spPr bwMode="auto">
          <a:xfrm rot="3085714">
            <a:off x="4757738" y="3532187"/>
            <a:ext cx="1289050" cy="365125"/>
          </a:xfrm>
          <a:custGeom>
            <a:avLst/>
            <a:gdLst>
              <a:gd name="T0" fmla="*/ 0 w 2085975"/>
              <a:gd name="T1" fmla="*/ 0 h 590550"/>
              <a:gd name="T2" fmla="*/ 1289050 w 2085975"/>
              <a:gd name="T3" fmla="*/ 0 h 590550"/>
              <a:gd name="T4" fmla="*/ 644525 w 2085975"/>
              <a:gd name="T5" fmla="*/ 365125 h 590550"/>
              <a:gd name="T6" fmla="*/ 0 w 2085975"/>
              <a:gd name="T7" fmla="*/ 0 h 590550"/>
              <a:gd name="T8" fmla="*/ 0 60000 65536"/>
              <a:gd name="T9" fmla="*/ 0 60000 65536"/>
              <a:gd name="T10" fmla="*/ 0 60000 65536"/>
              <a:gd name="T11" fmla="*/ 0 60000 65536"/>
              <a:gd name="T12" fmla="*/ 0 w 2085975"/>
              <a:gd name="T13" fmla="*/ 0 h 590550"/>
              <a:gd name="T14" fmla="*/ 2085975 w 2085975"/>
              <a:gd name="T15" fmla="*/ 590550 h 590550"/>
            </a:gdLst>
            <a:ahLst/>
            <a:cxnLst>
              <a:cxn ang="T8">
                <a:pos x="T0" y="T1"/>
              </a:cxn>
              <a:cxn ang="T9">
                <a:pos x="T2" y="T3"/>
              </a:cxn>
              <a:cxn ang="T10">
                <a:pos x="T4" y="T5"/>
              </a:cxn>
              <a:cxn ang="T11">
                <a:pos x="T6" y="T7"/>
              </a:cxn>
            </a:cxnLst>
            <a:rect l="T12" t="T13" r="T14" b="T15"/>
            <a:pathLst>
              <a:path w="2085975" h="590550">
                <a:moveTo>
                  <a:pt x="0" y="0"/>
                </a:moveTo>
                <a:lnTo>
                  <a:pt x="2085975" y="0"/>
                </a:lnTo>
                <a:lnTo>
                  <a:pt x="1042988" y="59055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52235" name="任意多边形 34"/>
          <p:cNvSpPr>
            <a:spLocks/>
          </p:cNvSpPr>
          <p:nvPr/>
        </p:nvSpPr>
        <p:spPr bwMode="auto">
          <a:xfrm rot="6171428">
            <a:off x="4979194" y="4509294"/>
            <a:ext cx="1290637" cy="365125"/>
          </a:xfrm>
          <a:custGeom>
            <a:avLst/>
            <a:gdLst>
              <a:gd name="T0" fmla="*/ 0 w 2085975"/>
              <a:gd name="T1" fmla="*/ 0 h 590550"/>
              <a:gd name="T2" fmla="*/ 1290637 w 2085975"/>
              <a:gd name="T3" fmla="*/ 0 h 590550"/>
              <a:gd name="T4" fmla="*/ 645319 w 2085975"/>
              <a:gd name="T5" fmla="*/ 365125 h 590550"/>
              <a:gd name="T6" fmla="*/ 0 w 2085975"/>
              <a:gd name="T7" fmla="*/ 0 h 590550"/>
              <a:gd name="T8" fmla="*/ 0 60000 65536"/>
              <a:gd name="T9" fmla="*/ 0 60000 65536"/>
              <a:gd name="T10" fmla="*/ 0 60000 65536"/>
              <a:gd name="T11" fmla="*/ 0 60000 65536"/>
              <a:gd name="T12" fmla="*/ 0 w 2085975"/>
              <a:gd name="T13" fmla="*/ 0 h 590550"/>
              <a:gd name="T14" fmla="*/ 2085975 w 2085975"/>
              <a:gd name="T15" fmla="*/ 590550 h 590550"/>
            </a:gdLst>
            <a:ahLst/>
            <a:cxnLst>
              <a:cxn ang="T8">
                <a:pos x="T0" y="T1"/>
              </a:cxn>
              <a:cxn ang="T9">
                <a:pos x="T2" y="T3"/>
              </a:cxn>
              <a:cxn ang="T10">
                <a:pos x="T4" y="T5"/>
              </a:cxn>
              <a:cxn ang="T11">
                <a:pos x="T6" y="T7"/>
              </a:cxn>
            </a:cxnLst>
            <a:rect l="T12" t="T13" r="T14" b="T15"/>
            <a:pathLst>
              <a:path w="2085975" h="590550">
                <a:moveTo>
                  <a:pt x="0" y="0"/>
                </a:moveTo>
                <a:lnTo>
                  <a:pt x="2085975" y="0"/>
                </a:lnTo>
                <a:lnTo>
                  <a:pt x="1042988" y="59055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52236" name="矩形 3"/>
          <p:cNvSpPr>
            <a:spLocks noChangeArrowheads="1"/>
          </p:cNvSpPr>
          <p:nvPr/>
        </p:nvSpPr>
        <p:spPr bwMode="auto">
          <a:xfrm>
            <a:off x="3779838" y="4133850"/>
            <a:ext cx="1449387" cy="6413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2"/>
                </a:solidFill>
                <a:latin typeface="微软雅黑" panose="020B0503020204020204" pitchFamily="34" charset="-122"/>
                <a:ea typeface="微软雅黑" panose="020B0503020204020204" pitchFamily="34" charset="-122"/>
              </a:rPr>
              <a:t>目的</a:t>
            </a:r>
            <a:endParaRPr lang="zh-CN" altLang="en-US" sz="3200" dirty="0">
              <a:latin typeface="微软雅黑" panose="020B0503020204020204" pitchFamily="34" charset="-122"/>
              <a:ea typeface="微软雅黑" panose="020B0503020204020204" pitchFamily="34" charset="-122"/>
            </a:endParaRPr>
          </a:p>
        </p:txBody>
      </p:sp>
      <p:sp>
        <p:nvSpPr>
          <p:cNvPr id="52237" name="矩形 4"/>
          <p:cNvSpPr>
            <a:spLocks noChangeArrowheads="1"/>
          </p:cNvSpPr>
          <p:nvPr/>
        </p:nvSpPr>
        <p:spPr bwMode="auto">
          <a:xfrm>
            <a:off x="1732225" y="2478088"/>
            <a:ext cx="54938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latin typeface="微软雅黑" panose="020B0503020204020204" pitchFamily="34" charset="-122"/>
                <a:ea typeface="微软雅黑" panose="020B0503020204020204" pitchFamily="34" charset="-122"/>
              </a:rPr>
              <a:t>减少由软件设计方法和技巧使用不当而带来的复杂性</a:t>
            </a:r>
          </a:p>
        </p:txBody>
      </p:sp>
      <p:sp>
        <p:nvSpPr>
          <p:cNvPr id="52238" name="矩形 14"/>
          <p:cNvSpPr>
            <a:spLocks noChangeArrowheads="1"/>
          </p:cNvSpPr>
          <p:nvPr/>
        </p:nvSpPr>
        <p:spPr bwMode="auto">
          <a:xfrm>
            <a:off x="5213489" y="5862638"/>
            <a:ext cx="38779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latin typeface="微软雅黑" panose="020B0503020204020204" pitchFamily="34" charset="-122"/>
                <a:ea typeface="微软雅黑" panose="020B0503020204020204" pitchFamily="34" charset="-122"/>
                <a:sym typeface="Arial" panose="020B0604020202020204" pitchFamily="34" charset="0"/>
              </a:rPr>
              <a:t>降低由复杂性引发软件错误的可能性</a:t>
            </a:r>
          </a:p>
        </p:txBody>
      </p:sp>
      <p:sp>
        <p:nvSpPr>
          <p:cNvPr id="52239" name="矩形 16"/>
          <p:cNvSpPr>
            <a:spLocks noChangeArrowheads="1"/>
          </p:cNvSpPr>
          <p:nvPr/>
        </p:nvSpPr>
        <p:spPr bwMode="auto">
          <a:xfrm>
            <a:off x="6173803" y="3630613"/>
            <a:ext cx="22621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latin typeface="微软雅黑" panose="020B0503020204020204" pitchFamily="34" charset="-122"/>
                <a:ea typeface="微软雅黑" panose="020B0503020204020204" pitchFamily="34" charset="-122"/>
                <a:sym typeface="Arial" panose="020B0604020202020204" pitchFamily="34" charset="0"/>
              </a:rPr>
              <a:t>确保软件产品的质量</a:t>
            </a:r>
          </a:p>
        </p:txBody>
      </p:sp>
      <p:sp>
        <p:nvSpPr>
          <p:cNvPr id="52240" name="矩形 17"/>
          <p:cNvSpPr>
            <a:spLocks noChangeArrowheads="1"/>
          </p:cNvSpPr>
          <p:nvPr/>
        </p:nvSpPr>
        <p:spPr bwMode="auto">
          <a:xfrm>
            <a:off x="503551" y="5862638"/>
            <a:ext cx="31854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latin typeface="微软雅黑" panose="020B0503020204020204" pitchFamily="34" charset="-122"/>
                <a:ea typeface="微软雅黑" panose="020B0503020204020204" pitchFamily="34" charset="-122"/>
                <a:sym typeface="Arial" panose="020B0604020202020204" pitchFamily="34" charset="0"/>
              </a:rPr>
              <a:t>提高软件的可靠性和可维护性</a:t>
            </a:r>
          </a:p>
        </p:txBody>
      </p:sp>
      <p:sp>
        <p:nvSpPr>
          <p:cNvPr id="52241" name="矩形 19"/>
          <p:cNvSpPr>
            <a:spLocks noChangeArrowheads="1"/>
          </p:cNvSpPr>
          <p:nvPr/>
        </p:nvSpPr>
        <p:spPr bwMode="auto">
          <a:xfrm>
            <a:off x="-86529" y="3557588"/>
            <a:ext cx="34163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latin typeface="微软雅黑" panose="020B0503020204020204" pitchFamily="34" charset="-122"/>
                <a:ea typeface="微软雅黑" panose="020B0503020204020204" pitchFamily="34" charset="-122"/>
                <a:sym typeface="Arial" panose="020B0604020202020204" pitchFamily="34" charset="0"/>
              </a:rPr>
              <a:t>更好地对软件开发过程进行控制</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3250" name="Picture 4" descr="HP_Blue_RGB_150_S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5363" y="6319838"/>
            <a:ext cx="4937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Rectangle 2"/>
          <p:cNvSpPr>
            <a:spLocks noGrp="1" noChangeArrowheads="1"/>
          </p:cNvSpPr>
          <p:nvPr>
            <p:ph type="title" idx="4294967295"/>
          </p:nvPr>
        </p:nvSpPr>
        <p:spPr>
          <a:xfrm>
            <a:off x="0" y="188913"/>
            <a:ext cx="8229600" cy="647700"/>
          </a:xfrm>
          <a:noFill/>
        </p:spPr>
        <p:txBody>
          <a:bodyPr/>
          <a:lstStyle/>
          <a:p>
            <a:r>
              <a:rPr lang="zh-CN" altLang="en-US" sz="2800" b="1" dirty="0" smtClean="0">
                <a:solidFill>
                  <a:schemeClr val="tx1"/>
                </a:solidFill>
                <a:latin typeface="微软雅黑" panose="020B0503020204020204" pitchFamily="34" charset="-122"/>
                <a:ea typeface="微软雅黑" panose="020B0503020204020204" pitchFamily="34" charset="-122"/>
                <a:sym typeface="HP Simplified" panose="020B0604020204020204" pitchFamily="34" charset="0"/>
              </a:rPr>
              <a:t>7.3	软件复杂性分析</a:t>
            </a:r>
          </a:p>
        </p:txBody>
      </p:sp>
      <p:sp>
        <p:nvSpPr>
          <p:cNvPr id="53252" name="Rectangle 3"/>
          <p:cNvSpPr>
            <a:spLocks noGrp="1" noChangeArrowheads="1"/>
          </p:cNvSpPr>
          <p:nvPr>
            <p:ph type="body" idx="4294967295"/>
          </p:nvPr>
        </p:nvSpPr>
        <p:spPr>
          <a:xfrm>
            <a:off x="0" y="981075"/>
            <a:ext cx="8820472" cy="1021875"/>
          </a:xfrm>
          <a:noFill/>
        </p:spPr>
        <p:txBody>
          <a:bodyPr/>
          <a:lstStyle/>
          <a:p>
            <a:pPr algn="l">
              <a:lnSpc>
                <a:spcPct val="150000"/>
              </a:lnSpc>
              <a:spcBef>
                <a:spcPts val="800"/>
              </a:spcBef>
            </a:pPr>
            <a:r>
              <a:rPr lang="en-US" altLang="zh-CN" sz="2000" b="1" dirty="0" smtClean="0">
                <a:solidFill>
                  <a:schemeClr val="bg2"/>
                </a:solidFill>
                <a:ea typeface="微软雅黑" panose="020B0503020204020204" pitchFamily="34" charset="-122"/>
              </a:rPr>
              <a:t> </a:t>
            </a:r>
            <a:r>
              <a:rPr lang="zh-CN" altLang="en-US" sz="2400" b="1" dirty="0" smtClean="0">
                <a:solidFill>
                  <a:srgbClr val="0096D6"/>
                </a:solidFill>
                <a:ea typeface="微软雅黑" panose="020B0503020204020204" pitchFamily="34" charset="-122"/>
              </a:rPr>
              <a:t>软件复杂性反映在分析、设计、测试和修改软件的困难程度或复杂  程度，而且这种复杂性将来会与日俱增。</a:t>
            </a:r>
          </a:p>
          <a:p>
            <a:pPr marL="469900" lvl="4" indent="-150813" algn="l">
              <a:lnSpc>
                <a:spcPct val="150000"/>
              </a:lnSpc>
              <a:spcBef>
                <a:spcPts val="800"/>
              </a:spcBef>
              <a:buFontTx/>
              <a:buChar char="•"/>
            </a:pPr>
            <a:r>
              <a:rPr lang="zh-CN" altLang="en-US" sz="1600" dirty="0" smtClean="0">
                <a:latin typeface="微软雅黑" panose="020B0503020204020204" pitchFamily="34" charset="-122"/>
                <a:ea typeface="微软雅黑" panose="020B0503020204020204" pitchFamily="34" charset="-122"/>
              </a:rPr>
              <a:t> </a:t>
            </a:r>
            <a:r>
              <a:rPr lang="zh-CN" altLang="en-US" sz="2000" b="1" dirty="0" smtClean="0"/>
              <a:t>软件复杂性产生的原因：</a:t>
            </a:r>
            <a:endParaRPr lang="en-US" sz="2000" b="1" dirty="0" smtClean="0"/>
          </a:p>
        </p:txBody>
      </p:sp>
      <p:sp>
        <p:nvSpPr>
          <p:cNvPr id="53253" name="任意多边形 32"/>
          <p:cNvSpPr>
            <a:spLocks/>
          </p:cNvSpPr>
          <p:nvPr/>
        </p:nvSpPr>
        <p:spPr bwMode="auto">
          <a:xfrm>
            <a:off x="3649663" y="2543175"/>
            <a:ext cx="1454150" cy="666750"/>
          </a:xfrm>
          <a:custGeom>
            <a:avLst/>
            <a:gdLst>
              <a:gd name="T0" fmla="*/ 0 w 845820"/>
              <a:gd name="T1" fmla="*/ 0 h 388620"/>
              <a:gd name="T2" fmla="*/ 1454150 w 845820"/>
              <a:gd name="T3" fmla="*/ 0 h 388620"/>
              <a:gd name="T4" fmla="*/ 0 w 845820"/>
              <a:gd name="T5" fmla="*/ 666750 h 388620"/>
              <a:gd name="T6" fmla="*/ 0 w 845820"/>
              <a:gd name="T7" fmla="*/ 0 h 388620"/>
              <a:gd name="T8" fmla="*/ 0 60000 65536"/>
              <a:gd name="T9" fmla="*/ 0 60000 65536"/>
              <a:gd name="T10" fmla="*/ 0 60000 65536"/>
              <a:gd name="T11" fmla="*/ 0 60000 65536"/>
              <a:gd name="T12" fmla="*/ 0 w 845820"/>
              <a:gd name="T13" fmla="*/ 0 h 388620"/>
              <a:gd name="T14" fmla="*/ 845820 w 845820"/>
              <a:gd name="T15" fmla="*/ 388620 h 388620"/>
            </a:gdLst>
            <a:ahLst/>
            <a:cxnLst>
              <a:cxn ang="T8">
                <a:pos x="T0" y="T1"/>
              </a:cxn>
              <a:cxn ang="T9">
                <a:pos x="T2" y="T3"/>
              </a:cxn>
              <a:cxn ang="T10">
                <a:pos x="T4" y="T5"/>
              </a:cxn>
              <a:cxn ang="T11">
                <a:pos x="T6" y="T7"/>
              </a:cxn>
            </a:cxnLst>
            <a:rect l="T12" t="T13" r="T14" b="T15"/>
            <a:pathLst>
              <a:path w="845820" h="388620">
                <a:moveTo>
                  <a:pt x="0" y="0"/>
                </a:moveTo>
                <a:lnTo>
                  <a:pt x="845820" y="0"/>
                </a:lnTo>
                <a:lnTo>
                  <a:pt x="0" y="38862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53254" name="任意多边形 33"/>
          <p:cNvSpPr>
            <a:spLocks/>
          </p:cNvSpPr>
          <p:nvPr/>
        </p:nvSpPr>
        <p:spPr bwMode="auto">
          <a:xfrm rot="3600000">
            <a:off x="4463257" y="3002756"/>
            <a:ext cx="1454150" cy="668337"/>
          </a:xfrm>
          <a:custGeom>
            <a:avLst/>
            <a:gdLst>
              <a:gd name="T0" fmla="*/ 0 w 845820"/>
              <a:gd name="T1" fmla="*/ 0 h 388620"/>
              <a:gd name="T2" fmla="*/ 1454150 w 845820"/>
              <a:gd name="T3" fmla="*/ 0 h 388620"/>
              <a:gd name="T4" fmla="*/ 0 w 845820"/>
              <a:gd name="T5" fmla="*/ 668337 h 388620"/>
              <a:gd name="T6" fmla="*/ 0 w 845820"/>
              <a:gd name="T7" fmla="*/ 0 h 388620"/>
              <a:gd name="T8" fmla="*/ 0 60000 65536"/>
              <a:gd name="T9" fmla="*/ 0 60000 65536"/>
              <a:gd name="T10" fmla="*/ 0 60000 65536"/>
              <a:gd name="T11" fmla="*/ 0 60000 65536"/>
              <a:gd name="T12" fmla="*/ 0 w 845820"/>
              <a:gd name="T13" fmla="*/ 0 h 388620"/>
              <a:gd name="T14" fmla="*/ 845820 w 845820"/>
              <a:gd name="T15" fmla="*/ 388620 h 388620"/>
            </a:gdLst>
            <a:ahLst/>
            <a:cxnLst>
              <a:cxn ang="T8">
                <a:pos x="T0" y="T1"/>
              </a:cxn>
              <a:cxn ang="T9">
                <a:pos x="T2" y="T3"/>
              </a:cxn>
              <a:cxn ang="T10">
                <a:pos x="T4" y="T5"/>
              </a:cxn>
              <a:cxn ang="T11">
                <a:pos x="T6" y="T7"/>
              </a:cxn>
            </a:cxnLst>
            <a:rect l="T12" t="T13" r="T14" b="T15"/>
            <a:pathLst>
              <a:path w="845820" h="388620">
                <a:moveTo>
                  <a:pt x="0" y="0"/>
                </a:moveTo>
                <a:lnTo>
                  <a:pt x="845820" y="0"/>
                </a:lnTo>
                <a:lnTo>
                  <a:pt x="0" y="38862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53255" name="任意多边形 37"/>
          <p:cNvSpPr>
            <a:spLocks/>
          </p:cNvSpPr>
          <p:nvPr/>
        </p:nvSpPr>
        <p:spPr bwMode="auto">
          <a:xfrm rot="-3600000">
            <a:off x="2847182" y="3002756"/>
            <a:ext cx="1454150" cy="668337"/>
          </a:xfrm>
          <a:custGeom>
            <a:avLst/>
            <a:gdLst>
              <a:gd name="T0" fmla="*/ 0 w 845820"/>
              <a:gd name="T1" fmla="*/ 0 h 388620"/>
              <a:gd name="T2" fmla="*/ 1454150 w 845820"/>
              <a:gd name="T3" fmla="*/ 0 h 388620"/>
              <a:gd name="T4" fmla="*/ 0 w 845820"/>
              <a:gd name="T5" fmla="*/ 668337 h 388620"/>
              <a:gd name="T6" fmla="*/ 0 w 845820"/>
              <a:gd name="T7" fmla="*/ 0 h 388620"/>
              <a:gd name="T8" fmla="*/ 0 60000 65536"/>
              <a:gd name="T9" fmla="*/ 0 60000 65536"/>
              <a:gd name="T10" fmla="*/ 0 60000 65536"/>
              <a:gd name="T11" fmla="*/ 0 60000 65536"/>
              <a:gd name="T12" fmla="*/ 0 w 845820"/>
              <a:gd name="T13" fmla="*/ 0 h 388620"/>
              <a:gd name="T14" fmla="*/ 845820 w 845820"/>
              <a:gd name="T15" fmla="*/ 388620 h 388620"/>
            </a:gdLst>
            <a:ahLst/>
            <a:cxnLst>
              <a:cxn ang="T8">
                <a:pos x="T0" y="T1"/>
              </a:cxn>
              <a:cxn ang="T9">
                <a:pos x="T2" y="T3"/>
              </a:cxn>
              <a:cxn ang="T10">
                <a:pos x="T4" y="T5"/>
              </a:cxn>
              <a:cxn ang="T11">
                <a:pos x="T6" y="T7"/>
              </a:cxn>
            </a:cxnLst>
            <a:rect l="T12" t="T13" r="T14" b="T15"/>
            <a:pathLst>
              <a:path w="845820" h="388620">
                <a:moveTo>
                  <a:pt x="0" y="0"/>
                </a:moveTo>
                <a:lnTo>
                  <a:pt x="845820" y="0"/>
                </a:lnTo>
                <a:lnTo>
                  <a:pt x="0" y="38862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53256" name="任意多边形 44"/>
          <p:cNvSpPr>
            <a:spLocks/>
          </p:cNvSpPr>
          <p:nvPr/>
        </p:nvSpPr>
        <p:spPr bwMode="auto">
          <a:xfrm rot="-3671378">
            <a:off x="4469606" y="3939382"/>
            <a:ext cx="1468437" cy="666750"/>
          </a:xfrm>
          <a:custGeom>
            <a:avLst/>
            <a:gdLst>
              <a:gd name="T0" fmla="*/ 1468437 w 1467599"/>
              <a:gd name="T1" fmla="*/ 0 h 667930"/>
              <a:gd name="T2" fmla="*/ 1454559 w 1467599"/>
              <a:gd name="T3" fmla="*/ 666750 h 667930"/>
              <a:gd name="T4" fmla="*/ 0 w 1467599"/>
              <a:gd name="T5" fmla="*/ 636615 h 667930"/>
              <a:gd name="T6" fmla="*/ 1468437 w 1467599"/>
              <a:gd name="T7" fmla="*/ 0 h 667930"/>
              <a:gd name="T8" fmla="*/ 0 60000 65536"/>
              <a:gd name="T9" fmla="*/ 0 60000 65536"/>
              <a:gd name="T10" fmla="*/ 0 60000 65536"/>
              <a:gd name="T11" fmla="*/ 0 60000 65536"/>
              <a:gd name="T12" fmla="*/ 0 w 1467599"/>
              <a:gd name="T13" fmla="*/ 0 h 667930"/>
              <a:gd name="T14" fmla="*/ 1467599 w 1467599"/>
              <a:gd name="T15" fmla="*/ 667930 h 667930"/>
            </a:gdLst>
            <a:ahLst/>
            <a:cxnLst>
              <a:cxn ang="T8">
                <a:pos x="T0" y="T1"/>
              </a:cxn>
              <a:cxn ang="T9">
                <a:pos x="T2" y="T3"/>
              </a:cxn>
              <a:cxn ang="T10">
                <a:pos x="T4" y="T5"/>
              </a:cxn>
              <a:cxn ang="T11">
                <a:pos x="T6" y="T7"/>
              </a:cxn>
            </a:cxnLst>
            <a:rect l="T12" t="T13" r="T14" b="T15"/>
            <a:pathLst>
              <a:path w="1467599" h="667930">
                <a:moveTo>
                  <a:pt x="1467599" y="0"/>
                </a:moveTo>
                <a:lnTo>
                  <a:pt x="1453729" y="667930"/>
                </a:lnTo>
                <a:lnTo>
                  <a:pt x="0" y="637742"/>
                </a:lnTo>
                <a:lnTo>
                  <a:pt x="1467599"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53257" name="任意多边形 48"/>
          <p:cNvSpPr>
            <a:spLocks/>
          </p:cNvSpPr>
          <p:nvPr/>
        </p:nvSpPr>
        <p:spPr bwMode="auto">
          <a:xfrm>
            <a:off x="3659188" y="4391025"/>
            <a:ext cx="1454150" cy="668338"/>
          </a:xfrm>
          <a:custGeom>
            <a:avLst/>
            <a:gdLst>
              <a:gd name="T0" fmla="*/ 1454150 w 1454043"/>
              <a:gd name="T1" fmla="*/ 0 h 668074"/>
              <a:gd name="T2" fmla="*/ 1454150 w 1454043"/>
              <a:gd name="T3" fmla="*/ 668338 h 668074"/>
              <a:gd name="T4" fmla="*/ 0 w 1454043"/>
              <a:gd name="T5" fmla="*/ 668338 h 668074"/>
              <a:gd name="T6" fmla="*/ 1454150 w 1454043"/>
              <a:gd name="T7" fmla="*/ 0 h 668074"/>
              <a:gd name="T8" fmla="*/ 0 60000 65536"/>
              <a:gd name="T9" fmla="*/ 0 60000 65536"/>
              <a:gd name="T10" fmla="*/ 0 60000 65536"/>
              <a:gd name="T11" fmla="*/ 0 60000 65536"/>
              <a:gd name="T12" fmla="*/ 0 w 1454043"/>
              <a:gd name="T13" fmla="*/ 0 h 668074"/>
              <a:gd name="T14" fmla="*/ 1454043 w 1454043"/>
              <a:gd name="T15" fmla="*/ 668074 h 668074"/>
            </a:gdLst>
            <a:ahLst/>
            <a:cxnLst>
              <a:cxn ang="T8">
                <a:pos x="T0" y="T1"/>
              </a:cxn>
              <a:cxn ang="T9">
                <a:pos x="T2" y="T3"/>
              </a:cxn>
              <a:cxn ang="T10">
                <a:pos x="T4" y="T5"/>
              </a:cxn>
              <a:cxn ang="T11">
                <a:pos x="T6" y="T7"/>
              </a:cxn>
            </a:cxnLst>
            <a:rect l="T12" t="T13" r="T14" b="T15"/>
            <a:pathLst>
              <a:path w="1454043" h="668074">
                <a:moveTo>
                  <a:pt x="1454043" y="0"/>
                </a:moveTo>
                <a:lnTo>
                  <a:pt x="1454043" y="668074"/>
                </a:lnTo>
                <a:lnTo>
                  <a:pt x="0" y="668074"/>
                </a:lnTo>
                <a:lnTo>
                  <a:pt x="1454043"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53258" name="任意多边形 52"/>
          <p:cNvSpPr>
            <a:spLocks/>
          </p:cNvSpPr>
          <p:nvPr/>
        </p:nvSpPr>
        <p:spPr bwMode="auto">
          <a:xfrm rot="3464586">
            <a:off x="2819400" y="3938588"/>
            <a:ext cx="1479550" cy="666750"/>
          </a:xfrm>
          <a:custGeom>
            <a:avLst/>
            <a:gdLst>
              <a:gd name="T0" fmla="*/ 0 w 1479224"/>
              <a:gd name="T1" fmla="*/ 609559 h 667556"/>
              <a:gd name="T2" fmla="*/ 1479550 w 1479224"/>
              <a:gd name="T3" fmla="*/ 0 h 667556"/>
              <a:gd name="T4" fmla="*/ 1453235 w 1479224"/>
              <a:gd name="T5" fmla="*/ 666750 h 667556"/>
              <a:gd name="T6" fmla="*/ 0 w 1479224"/>
              <a:gd name="T7" fmla="*/ 609559 h 667556"/>
              <a:gd name="T8" fmla="*/ 0 60000 65536"/>
              <a:gd name="T9" fmla="*/ 0 60000 65536"/>
              <a:gd name="T10" fmla="*/ 0 60000 65536"/>
              <a:gd name="T11" fmla="*/ 0 60000 65536"/>
              <a:gd name="T12" fmla="*/ 0 w 1479224"/>
              <a:gd name="T13" fmla="*/ 0 h 667556"/>
              <a:gd name="T14" fmla="*/ 1479224 w 1479224"/>
              <a:gd name="T15" fmla="*/ 667556 h 667556"/>
            </a:gdLst>
            <a:ahLst/>
            <a:cxnLst>
              <a:cxn ang="T8">
                <a:pos x="T0" y="T1"/>
              </a:cxn>
              <a:cxn ang="T9">
                <a:pos x="T2" y="T3"/>
              </a:cxn>
              <a:cxn ang="T10">
                <a:pos x="T4" y="T5"/>
              </a:cxn>
              <a:cxn ang="T11">
                <a:pos x="T6" y="T7"/>
              </a:cxn>
            </a:cxnLst>
            <a:rect l="T12" t="T13" r="T14" b="T15"/>
            <a:pathLst>
              <a:path w="1479224" h="667556">
                <a:moveTo>
                  <a:pt x="0" y="610296"/>
                </a:moveTo>
                <a:lnTo>
                  <a:pt x="1479224" y="0"/>
                </a:lnTo>
                <a:lnTo>
                  <a:pt x="1452915" y="667556"/>
                </a:lnTo>
                <a:lnTo>
                  <a:pt x="0" y="61029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53259" name="文本框 53"/>
          <p:cNvSpPr txBox="1">
            <a:spLocks noChangeArrowheads="1"/>
          </p:cNvSpPr>
          <p:nvPr/>
        </p:nvSpPr>
        <p:spPr bwMode="auto">
          <a:xfrm>
            <a:off x="3687763" y="2687638"/>
            <a:ext cx="28416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3260" name="文本框 54"/>
          <p:cNvSpPr txBox="1">
            <a:spLocks noChangeArrowheads="1"/>
          </p:cNvSpPr>
          <p:nvPr/>
        </p:nvSpPr>
        <p:spPr bwMode="auto">
          <a:xfrm rot="-1902825">
            <a:off x="4813300" y="2709863"/>
            <a:ext cx="28416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3261" name="文本框 55"/>
          <p:cNvSpPr txBox="1">
            <a:spLocks noChangeArrowheads="1"/>
          </p:cNvSpPr>
          <p:nvPr/>
        </p:nvSpPr>
        <p:spPr bwMode="auto">
          <a:xfrm rot="1834046">
            <a:off x="5383213" y="3690938"/>
            <a:ext cx="28416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3262" name="文本框 56"/>
          <p:cNvSpPr txBox="1">
            <a:spLocks noChangeArrowheads="1"/>
          </p:cNvSpPr>
          <p:nvPr/>
        </p:nvSpPr>
        <p:spPr bwMode="auto">
          <a:xfrm>
            <a:off x="4805363" y="4665663"/>
            <a:ext cx="28416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3263" name="文本框 57"/>
          <p:cNvSpPr txBox="1">
            <a:spLocks noChangeArrowheads="1"/>
          </p:cNvSpPr>
          <p:nvPr/>
        </p:nvSpPr>
        <p:spPr bwMode="auto">
          <a:xfrm rot="-1875198">
            <a:off x="3706813" y="4665663"/>
            <a:ext cx="28416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chemeClr val="bg1"/>
                </a:solidFill>
                <a:latin typeface="微软雅黑" panose="020B0503020204020204" pitchFamily="34" charset="-122"/>
                <a:ea typeface="微软雅黑" panose="020B0503020204020204" pitchFamily="34" charset="-122"/>
              </a:rPr>
              <a:t>05</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3264" name="文本框 58"/>
          <p:cNvSpPr txBox="1">
            <a:spLocks noChangeArrowheads="1"/>
          </p:cNvSpPr>
          <p:nvPr/>
        </p:nvSpPr>
        <p:spPr bwMode="auto">
          <a:xfrm rot="1643363">
            <a:off x="3125788" y="3709988"/>
            <a:ext cx="28416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chemeClr val="bg1"/>
                </a:solidFill>
                <a:latin typeface="微软雅黑" panose="020B0503020204020204" pitchFamily="34" charset="-122"/>
                <a:ea typeface="微软雅黑" panose="020B0503020204020204" pitchFamily="34" charset="-122"/>
              </a:rPr>
              <a:t>06</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3265" name="矩形 59"/>
          <p:cNvSpPr>
            <a:spLocks noChangeArrowheads="1"/>
          </p:cNvSpPr>
          <p:nvPr/>
        </p:nvSpPr>
        <p:spPr bwMode="auto">
          <a:xfrm>
            <a:off x="3779838" y="3357563"/>
            <a:ext cx="1149350" cy="8953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chemeClr val="bg2"/>
                </a:solidFill>
                <a:latin typeface="微软雅黑" panose="020B0503020204020204" pitchFamily="34" charset="-122"/>
                <a:ea typeface="微软雅黑" panose="020B0503020204020204" pitchFamily="34" charset="-122"/>
              </a:rPr>
              <a:t>产生原因</a:t>
            </a:r>
            <a:endParaRPr lang="zh-CN" altLang="en-US" sz="3200" dirty="0">
              <a:latin typeface="微软雅黑" panose="020B0503020204020204" pitchFamily="34" charset="-122"/>
              <a:ea typeface="微软雅黑" panose="020B0503020204020204" pitchFamily="34" charset="-122"/>
            </a:endParaRPr>
          </a:p>
        </p:txBody>
      </p:sp>
      <p:sp>
        <p:nvSpPr>
          <p:cNvPr id="53266" name="矩形 60"/>
          <p:cNvSpPr>
            <a:spLocks noChangeArrowheads="1"/>
          </p:cNvSpPr>
          <p:nvPr/>
        </p:nvSpPr>
        <p:spPr bwMode="auto">
          <a:xfrm>
            <a:off x="3625195" y="2205038"/>
            <a:ext cx="2236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dirty="0">
                <a:latin typeface="微软雅黑" panose="020B0503020204020204" pitchFamily="34" charset="-122"/>
                <a:ea typeface="微软雅黑" panose="020B0503020204020204" pitchFamily="34" charset="-122"/>
              </a:rPr>
              <a:t>需求复杂、应用要求高</a:t>
            </a:r>
            <a:endParaRPr lang="zh-CN" altLang="en-US" dirty="0">
              <a:latin typeface="微软雅黑" panose="020B0503020204020204" pitchFamily="34" charset="-122"/>
              <a:ea typeface="微软雅黑" panose="020B0503020204020204" pitchFamily="34" charset="-122"/>
            </a:endParaRPr>
          </a:p>
        </p:txBody>
      </p:sp>
      <p:sp>
        <p:nvSpPr>
          <p:cNvPr id="53267" name="矩形 61"/>
          <p:cNvSpPr>
            <a:spLocks noChangeArrowheads="1"/>
          </p:cNvSpPr>
          <p:nvPr/>
        </p:nvSpPr>
        <p:spPr bwMode="auto">
          <a:xfrm>
            <a:off x="5429389" y="2709863"/>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dirty="0">
                <a:latin typeface="微软雅黑" panose="020B0503020204020204" pitchFamily="34" charset="-122"/>
                <a:ea typeface="微软雅黑" panose="020B0503020204020204" pitchFamily="34" charset="-122"/>
                <a:sym typeface="Arial" panose="020B0604020202020204" pitchFamily="34" charset="0"/>
              </a:rPr>
              <a:t>开发环境复杂</a:t>
            </a:r>
            <a:endParaRPr lang="zh-CN" altLang="en-US" dirty="0">
              <a:latin typeface="微软雅黑" panose="020B0503020204020204" pitchFamily="34" charset="-122"/>
              <a:ea typeface="微软雅黑" panose="020B0503020204020204" pitchFamily="34" charset="-122"/>
            </a:endParaRPr>
          </a:p>
        </p:txBody>
      </p:sp>
      <p:sp>
        <p:nvSpPr>
          <p:cNvPr id="53268" name="矩形 62"/>
          <p:cNvSpPr>
            <a:spLocks noChangeArrowheads="1"/>
          </p:cNvSpPr>
          <p:nvPr/>
        </p:nvSpPr>
        <p:spPr bwMode="auto">
          <a:xfrm>
            <a:off x="5768321" y="3771900"/>
            <a:ext cx="141577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dirty="0">
                <a:latin typeface="微软雅黑" panose="020B0503020204020204" pitchFamily="34" charset="-122"/>
                <a:ea typeface="微软雅黑" panose="020B0503020204020204" pitchFamily="34" charset="-122"/>
                <a:sym typeface="Arial" panose="020B0604020202020204" pitchFamily="34" charset="0"/>
              </a:rPr>
              <a:t>软件应用框架</a:t>
            </a:r>
          </a:p>
          <a:p>
            <a:pPr eaLnBrk="1" hangingPunct="1"/>
            <a:r>
              <a:rPr lang="zh-CN" altLang="en-US" sz="1600" b="1" dirty="0">
                <a:latin typeface="微软雅黑" panose="020B0503020204020204" pitchFamily="34" charset="-122"/>
                <a:ea typeface="微软雅黑" panose="020B0503020204020204" pitchFamily="34" charset="-122"/>
                <a:sym typeface="Arial" panose="020B0604020202020204" pitchFamily="34" charset="0"/>
              </a:rPr>
              <a:t>、结构及模型</a:t>
            </a:r>
          </a:p>
          <a:p>
            <a:pPr eaLnBrk="1" hangingPunct="1"/>
            <a:r>
              <a:rPr lang="zh-CN" altLang="en-US" sz="1600" b="1" dirty="0">
                <a:latin typeface="微软雅黑" panose="020B0503020204020204" pitchFamily="34" charset="-122"/>
                <a:ea typeface="微软雅黑" panose="020B0503020204020204" pitchFamily="34" charset="-122"/>
                <a:sym typeface="Arial" panose="020B0604020202020204" pitchFamily="34" charset="0"/>
              </a:rPr>
              <a:t>复杂</a:t>
            </a:r>
            <a:endParaRPr lang="zh-CN" altLang="en-US" dirty="0">
              <a:latin typeface="微软雅黑" panose="020B0503020204020204" pitchFamily="34" charset="-122"/>
              <a:ea typeface="微软雅黑" panose="020B0503020204020204" pitchFamily="34" charset="-122"/>
            </a:endParaRPr>
          </a:p>
        </p:txBody>
      </p:sp>
      <p:sp>
        <p:nvSpPr>
          <p:cNvPr id="53269" name="矩形 63"/>
          <p:cNvSpPr>
            <a:spLocks noChangeArrowheads="1"/>
          </p:cNvSpPr>
          <p:nvPr/>
        </p:nvSpPr>
        <p:spPr bwMode="auto">
          <a:xfrm>
            <a:off x="3502561" y="5108575"/>
            <a:ext cx="18261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dirty="0">
                <a:latin typeface="微软雅黑" panose="020B0503020204020204" pitchFamily="34" charset="-122"/>
                <a:ea typeface="微软雅黑" panose="020B0503020204020204" pitchFamily="34" charset="-122"/>
                <a:sym typeface="Arial" panose="020B0604020202020204" pitchFamily="34" charset="0"/>
              </a:rPr>
              <a:t>软件开发过程复杂</a:t>
            </a:r>
            <a:endParaRPr lang="zh-CN" altLang="en-US" dirty="0">
              <a:latin typeface="微软雅黑" panose="020B0503020204020204" pitchFamily="34" charset="-122"/>
              <a:ea typeface="微软雅黑" panose="020B0503020204020204" pitchFamily="34" charset="-122"/>
            </a:endParaRPr>
          </a:p>
        </p:txBody>
      </p:sp>
      <p:sp>
        <p:nvSpPr>
          <p:cNvPr id="53270" name="矩形 64"/>
          <p:cNvSpPr>
            <a:spLocks noChangeArrowheads="1"/>
          </p:cNvSpPr>
          <p:nvPr/>
        </p:nvSpPr>
        <p:spPr bwMode="auto">
          <a:xfrm>
            <a:off x="880149" y="3429000"/>
            <a:ext cx="20313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1600" b="1" dirty="0">
                <a:latin typeface="微软雅黑" panose="020B0503020204020204" pitchFamily="34" charset="-122"/>
                <a:ea typeface="微软雅黑" panose="020B0503020204020204" pitchFamily="34" charset="-122"/>
                <a:sym typeface="Arial" panose="020B0604020202020204" pitchFamily="34" charset="0"/>
              </a:rPr>
              <a:t>项目设计与验证复杂</a:t>
            </a:r>
            <a:endParaRPr lang="zh-CN" altLang="en-US" dirty="0">
              <a:latin typeface="微软雅黑" panose="020B0503020204020204" pitchFamily="34" charset="-122"/>
              <a:ea typeface="微软雅黑" panose="020B0503020204020204" pitchFamily="34" charset="-122"/>
            </a:endParaRPr>
          </a:p>
        </p:txBody>
      </p:sp>
      <p:sp>
        <p:nvSpPr>
          <p:cNvPr id="53271" name="矩形 65"/>
          <p:cNvSpPr>
            <a:spLocks noChangeArrowheads="1"/>
          </p:cNvSpPr>
          <p:nvPr/>
        </p:nvSpPr>
        <p:spPr bwMode="auto">
          <a:xfrm>
            <a:off x="1023818" y="4786313"/>
            <a:ext cx="244169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1600" b="1" dirty="0">
                <a:latin typeface="微软雅黑" panose="020B0503020204020204" pitchFamily="34" charset="-122"/>
                <a:ea typeface="微软雅黑" panose="020B0503020204020204" pitchFamily="34" charset="-122"/>
                <a:sym typeface="Arial" panose="020B0604020202020204" pitchFamily="34" charset="0"/>
              </a:rPr>
              <a:t>涉及人的智力和管理复杂</a:t>
            </a:r>
            <a:endParaRPr lang="zh-CN" altLang="en-US" dirty="0">
              <a:latin typeface="微软雅黑" panose="020B0503020204020204" pitchFamily="34" charset="-122"/>
              <a:ea typeface="微软雅黑" panose="020B0503020204020204" pitchFamily="34" charset="-122"/>
            </a:endParaRPr>
          </a:p>
        </p:txBody>
      </p:sp>
      <p:sp>
        <p:nvSpPr>
          <p:cNvPr id="53272" name="Text Box 24"/>
          <p:cNvSpPr txBox="1">
            <a:spLocks noChangeArrowheads="1"/>
          </p:cNvSpPr>
          <p:nvPr/>
        </p:nvSpPr>
        <p:spPr bwMode="auto">
          <a:xfrm>
            <a:off x="1058280" y="5342390"/>
            <a:ext cx="75406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lnSpc>
                <a:spcPct val="150000"/>
              </a:lnSpc>
            </a:pPr>
            <a:r>
              <a:rPr lang="zh-CN" altLang="en-US" sz="2000" dirty="0">
                <a:latin typeface="微软雅黑" panose="020B0503020204020204" pitchFamily="34" charset="-122"/>
                <a:ea typeface="微软雅黑" panose="020B0503020204020204" pitchFamily="34" charset="-122"/>
              </a:rPr>
              <a:t>总之，软件复杂性是在软件开发过程中逐渐产生的，最终体现主要在软件结构复杂性和算法复杂性等方面。</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4274" name="Picture 4" descr="HP_Blue_RGB_150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5363" y="6319838"/>
            <a:ext cx="4937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Rectangle 2"/>
          <p:cNvSpPr>
            <a:spLocks noGrp="1" noChangeArrowheads="1"/>
          </p:cNvSpPr>
          <p:nvPr>
            <p:ph type="title" idx="4294967295"/>
          </p:nvPr>
        </p:nvSpPr>
        <p:spPr>
          <a:xfrm>
            <a:off x="0" y="188913"/>
            <a:ext cx="8229600" cy="647700"/>
          </a:xfrm>
          <a:noFill/>
        </p:spPr>
        <p:txBody>
          <a:bodyPr/>
          <a:lstStyle/>
          <a:p>
            <a:r>
              <a:rPr lang="zh-CN" altLang="en-US" sz="2800" b="1" dirty="0" smtClean="0">
                <a:solidFill>
                  <a:schemeClr val="tx1"/>
                </a:solidFill>
                <a:latin typeface="微软雅黑" panose="020B0503020204020204" pitchFamily="34" charset="-122"/>
                <a:ea typeface="微软雅黑" panose="020B0503020204020204" pitchFamily="34" charset="-122"/>
                <a:sym typeface="HP Simplified" panose="020B0604020204020204" pitchFamily="34" charset="0"/>
              </a:rPr>
              <a:t>7.3.1 软件复杂性度量与控制</a:t>
            </a:r>
          </a:p>
        </p:txBody>
      </p:sp>
      <p:sp>
        <p:nvSpPr>
          <p:cNvPr id="54276" name="Rectangle 3"/>
          <p:cNvSpPr>
            <a:spLocks noGrp="1" noChangeArrowheads="1"/>
          </p:cNvSpPr>
          <p:nvPr/>
        </p:nvSpPr>
        <p:spPr bwMode="auto">
          <a:xfrm>
            <a:off x="179388" y="909638"/>
            <a:ext cx="8207375" cy="490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469900" indent="-150813" eaLnBrk="0" hangingPunct="0">
              <a:defRPr>
                <a:solidFill>
                  <a:schemeClr val="tx1"/>
                </a:solidFill>
                <a:latin typeface="Arial" panose="020B0604020202020204" pitchFamily="34" charset="0"/>
                <a:ea typeface="宋体" panose="02010600030101010101" pitchFamily="2" charset="-122"/>
              </a:defRPr>
            </a:lvl5pPr>
            <a:lvl6pPr marL="9271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13843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8415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22987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spcBef>
                <a:spcPts val="800"/>
              </a:spcBef>
            </a:pPr>
            <a:endParaRPr lang="zh-CN" altLang="en-US" b="1" dirty="0">
              <a:solidFill>
                <a:srgbClr val="FF0000"/>
              </a:solidFill>
              <a:latin typeface="微软雅黑" panose="020B0503020204020204" pitchFamily="34" charset="-122"/>
              <a:ea typeface="微软雅黑" panose="020B0503020204020204" pitchFamily="34" charset="-122"/>
              <a:sym typeface="HP Simplified" panose="020B0604020204020204" pitchFamily="34" charset="0"/>
            </a:endParaRPr>
          </a:p>
          <a:p>
            <a:pPr algn="l">
              <a:lnSpc>
                <a:spcPct val="150000"/>
              </a:lnSpc>
              <a:spcBef>
                <a:spcPts val="800"/>
              </a:spcBef>
            </a:pPr>
            <a:r>
              <a:rPr lang="en-US" altLang="zh-CN" sz="2000" b="1" dirty="0">
                <a:solidFill>
                  <a:srgbClr val="0096D6"/>
                </a:solidFill>
                <a:latin typeface="微软雅黑" panose="020B0503020204020204" pitchFamily="34" charset="-122"/>
                <a:ea typeface="微软雅黑" panose="020B0503020204020204" pitchFamily="34" charset="-122"/>
                <a:sym typeface="HP Simplified" panose="020B0604020204020204" pitchFamily="34" charset="0"/>
              </a:rPr>
              <a:t> </a:t>
            </a:r>
            <a:r>
              <a:rPr lang="zh-CN" altLang="en-US" sz="2000" b="1" dirty="0">
                <a:solidFill>
                  <a:srgbClr val="0096D6"/>
                </a:solidFill>
                <a:latin typeface="微软雅黑" panose="020B0503020204020204" pitchFamily="34" charset="-122"/>
                <a:ea typeface="微软雅黑" panose="020B0503020204020204" pitchFamily="34" charset="-122"/>
                <a:sym typeface="HP Simplified" panose="020B0604020204020204" pitchFamily="34" charset="0"/>
              </a:rPr>
              <a:t>软件复杂性度量</a:t>
            </a:r>
            <a:r>
              <a:rPr lang="zh-CN" altLang="en-US" sz="2000" b="1" dirty="0">
                <a:solidFill>
                  <a:srgbClr val="0096D6"/>
                </a:solidFill>
                <a:latin typeface="微软雅黑" panose="020B0503020204020204" pitchFamily="34" charset="-122"/>
                <a:ea typeface="微软雅黑" panose="020B0503020204020204" pitchFamily="34" charset="-122"/>
              </a:rPr>
              <a:t>是对软件复杂性的定量描述，是软件复杂性分析和</a:t>
            </a:r>
            <a:r>
              <a:rPr lang="en-US" altLang="zh-CN" sz="2000" b="1" dirty="0">
                <a:solidFill>
                  <a:srgbClr val="0096D6"/>
                </a:solidFill>
                <a:latin typeface="微软雅黑" panose="020B0503020204020204" pitchFamily="34" charset="-122"/>
                <a:ea typeface="微软雅黑" panose="020B0503020204020204" pitchFamily="34" charset="-122"/>
              </a:rPr>
              <a:t>   </a:t>
            </a:r>
            <a:r>
              <a:rPr lang="zh-CN" altLang="en-US" sz="2000" b="1" dirty="0">
                <a:solidFill>
                  <a:srgbClr val="0096D6"/>
                </a:solidFill>
                <a:latin typeface="微软雅黑" panose="020B0503020204020204" pitchFamily="34" charset="-122"/>
                <a:ea typeface="微软雅黑" panose="020B0503020204020204" pitchFamily="34" charset="-122"/>
              </a:rPr>
              <a:t>控制基础。</a:t>
            </a:r>
          </a:p>
          <a:p>
            <a:pPr lvl="4" algn="l">
              <a:lnSpc>
                <a:spcPct val="150000"/>
              </a:lnSpc>
              <a:spcBef>
                <a:spcPts val="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 软件复杂性度量的结果是</a:t>
            </a:r>
            <a:r>
              <a:rPr lang="zh-CN" altLang="en-US" sz="2000" b="1" dirty="0">
                <a:latin typeface="微软雅黑" panose="020B0503020204020204" pitchFamily="34" charset="-122"/>
                <a:ea typeface="微软雅黑" panose="020B0503020204020204" pitchFamily="34" charset="-122"/>
                <a:sym typeface="HP Simplified" panose="020B0604020204020204" pitchFamily="34" charset="0"/>
              </a:rPr>
              <a:t>软件复杂度；</a:t>
            </a:r>
            <a:endParaRPr lang="zh-CN" altLang="en-US" sz="2000" b="1" dirty="0">
              <a:latin typeface="微软雅黑" panose="020B0503020204020204" pitchFamily="34" charset="-122"/>
              <a:ea typeface="微软雅黑" panose="020B0503020204020204" pitchFamily="34" charset="-122"/>
            </a:endParaRPr>
          </a:p>
          <a:p>
            <a:pPr lvl="4" algn="l">
              <a:lnSpc>
                <a:spcPct val="150000"/>
              </a:lnSpc>
              <a:spcBef>
                <a:spcPts val="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 对象不同，描述软件复杂性的角度和方法不同。</a:t>
            </a:r>
          </a:p>
          <a:p>
            <a:pPr lvl="4">
              <a:lnSpc>
                <a:spcPct val="150000"/>
              </a:lnSpc>
              <a:spcBef>
                <a:spcPts val="800"/>
              </a:spcBef>
            </a:pPr>
            <a:endParaRPr lang="zh-CN" altLang="en-US" sz="1600" dirty="0">
              <a:latin typeface="微软雅黑" panose="020B0503020204020204" pitchFamily="34" charset="-122"/>
              <a:ea typeface="微软雅黑" panose="020B0503020204020204" pitchFamily="34" charset="-122"/>
            </a:endParaRPr>
          </a:p>
          <a:p>
            <a:pPr lvl="4">
              <a:lnSpc>
                <a:spcPct val="150000"/>
              </a:lnSpc>
              <a:spcBef>
                <a:spcPts val="800"/>
              </a:spcBef>
            </a:pPr>
            <a:endParaRPr lang="zh-CN" altLang="en-US" sz="1400" b="1" dirty="0">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251520" y="889266"/>
            <a:ext cx="6324600" cy="762000"/>
          </a:xfrm>
        </p:spPr>
        <p:txBody>
          <a:bodyPr/>
          <a:lstStyle/>
          <a:p>
            <a:pPr algn="l" eaLnBrk="1" hangingPunct="1"/>
            <a:r>
              <a:rPr lang="zh-CN" altLang="en-US" sz="2400" b="1" dirty="0" smtClean="0">
                <a:solidFill>
                  <a:srgbClr val="0096D6"/>
                </a:solidFill>
                <a:ea typeface="微软雅黑" panose="020B0503020204020204" pitchFamily="34" charset="-122"/>
              </a:rPr>
              <a:t>静态测试引入的目的：</a:t>
            </a:r>
          </a:p>
        </p:txBody>
      </p:sp>
      <p:sp>
        <p:nvSpPr>
          <p:cNvPr id="9219" name="AutoShape 21"/>
          <p:cNvSpPr>
            <a:spLocks noChangeArrowheads="1"/>
          </p:cNvSpPr>
          <p:nvPr/>
        </p:nvSpPr>
        <p:spPr bwMode="auto">
          <a:xfrm>
            <a:off x="683568" y="1916832"/>
            <a:ext cx="7477282" cy="1075743"/>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a:defRPr/>
            </a:pPr>
            <a:endParaRPr lang="zh-CN" altLang="en-US" sz="2000" dirty="0">
              <a:latin typeface="微软雅黑" panose="020B0503020204020204" pitchFamily="34" charset="-122"/>
              <a:ea typeface="微软雅黑" panose="020B0503020204020204" pitchFamily="34" charset="-122"/>
            </a:endParaRPr>
          </a:p>
        </p:txBody>
      </p:sp>
      <p:sp>
        <p:nvSpPr>
          <p:cNvPr id="9220" name="Rectangle 22"/>
          <p:cNvSpPr>
            <a:spLocks noChangeArrowheads="1"/>
          </p:cNvSpPr>
          <p:nvPr/>
        </p:nvSpPr>
        <p:spPr bwMode="auto">
          <a:xfrm>
            <a:off x="1186804" y="2158132"/>
            <a:ext cx="63910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r>
              <a:rPr lang="zh-CN" altLang="en-US" sz="2000" dirty="0">
                <a:solidFill>
                  <a:srgbClr val="000000"/>
                </a:solidFill>
                <a:latin typeface="微软雅黑" panose="020B0503020204020204" pitchFamily="34" charset="-122"/>
                <a:ea typeface="微软雅黑" panose="020B0503020204020204" pitchFamily="34" charset="-122"/>
              </a:rPr>
              <a:t>首先，软件产品内部结构复杂、混乱，代码的编写也没有规范</a:t>
            </a:r>
            <a:r>
              <a:rPr lang="zh-CN" altLang="en-US" sz="2000" dirty="0" smtClean="0">
                <a:solidFill>
                  <a:srgbClr val="000000"/>
                </a:solidFill>
                <a:latin typeface="微软雅黑" panose="020B0503020204020204" pitchFamily="34" charset="-122"/>
                <a:ea typeface="微软雅黑" panose="020B0503020204020204" pitchFamily="34" charset="-122"/>
              </a:rPr>
              <a:t>，使得</a:t>
            </a:r>
            <a:r>
              <a:rPr lang="zh-CN" altLang="en-US" sz="2000" dirty="0">
                <a:solidFill>
                  <a:srgbClr val="000000"/>
                </a:solidFill>
                <a:latin typeface="微软雅黑" panose="020B0503020204020204" pitchFamily="34" charset="-122"/>
                <a:ea typeface="微软雅黑" panose="020B0503020204020204" pitchFamily="34" charset="-122"/>
              </a:rPr>
              <a:t>软件内部存在一些不易被察觉的错误。</a:t>
            </a:r>
          </a:p>
        </p:txBody>
      </p:sp>
      <p:sp>
        <p:nvSpPr>
          <p:cNvPr id="9221" name="Oval 23"/>
          <p:cNvSpPr>
            <a:spLocks noChangeArrowheads="1"/>
          </p:cNvSpPr>
          <p:nvPr/>
        </p:nvSpPr>
        <p:spPr bwMode="auto">
          <a:xfrm>
            <a:off x="394642" y="2205757"/>
            <a:ext cx="522315" cy="502309"/>
          </a:xfrm>
          <a:prstGeom prst="ellipse">
            <a:avLst/>
          </a:prstGeom>
          <a:solidFill>
            <a:schemeClr val="bg2"/>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pPr>
              <a:defRPr/>
            </a:pPr>
            <a:endParaRPr lang="zh-CN" altLang="en-US" dirty="0">
              <a:solidFill>
                <a:srgbClr val="FF66CC"/>
              </a:solidFill>
              <a:latin typeface="微软雅黑" panose="020B0503020204020204" pitchFamily="34" charset="-122"/>
              <a:ea typeface="微软雅黑" panose="020B0503020204020204" pitchFamily="34" charset="-122"/>
            </a:endParaRPr>
          </a:p>
        </p:txBody>
      </p:sp>
      <p:sp>
        <p:nvSpPr>
          <p:cNvPr id="9222" name="AutoShape 24"/>
          <p:cNvSpPr>
            <a:spLocks noChangeArrowheads="1"/>
          </p:cNvSpPr>
          <p:nvPr/>
        </p:nvSpPr>
        <p:spPr bwMode="auto">
          <a:xfrm>
            <a:off x="722794" y="3496273"/>
            <a:ext cx="7756159" cy="1075743"/>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a:defRPr/>
            </a:pPr>
            <a:endParaRPr lang="zh-CN" altLang="en-US" sz="2000" dirty="0">
              <a:latin typeface="微软雅黑" panose="020B0503020204020204" pitchFamily="34" charset="-122"/>
              <a:ea typeface="微软雅黑" panose="020B0503020204020204" pitchFamily="34" charset="-122"/>
            </a:endParaRPr>
          </a:p>
        </p:txBody>
      </p:sp>
      <p:sp>
        <p:nvSpPr>
          <p:cNvPr id="9223" name="Oval 25"/>
          <p:cNvSpPr>
            <a:spLocks noChangeArrowheads="1"/>
          </p:cNvSpPr>
          <p:nvPr/>
        </p:nvSpPr>
        <p:spPr bwMode="auto">
          <a:xfrm>
            <a:off x="8295701" y="3699991"/>
            <a:ext cx="530020" cy="503791"/>
          </a:xfrm>
          <a:prstGeom prst="ellipse">
            <a:avLst/>
          </a:prstGeom>
          <a:solidFill>
            <a:schemeClr val="bg2"/>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pPr>
              <a:defRPr/>
            </a:pPr>
            <a:endParaRPr lang="zh-CN" altLang="en-US" dirty="0">
              <a:latin typeface="微软雅黑" panose="020B0503020204020204" pitchFamily="34" charset="-122"/>
              <a:ea typeface="微软雅黑" panose="020B0503020204020204" pitchFamily="34" charset="-122"/>
            </a:endParaRPr>
          </a:p>
        </p:txBody>
      </p:sp>
      <p:sp>
        <p:nvSpPr>
          <p:cNvPr id="9224" name="Rectangle 26"/>
          <p:cNvSpPr>
            <a:spLocks noChangeArrowheads="1"/>
          </p:cNvSpPr>
          <p:nvPr/>
        </p:nvSpPr>
        <p:spPr bwMode="auto">
          <a:xfrm>
            <a:off x="1258242" y="3599582"/>
            <a:ext cx="594731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r>
              <a:rPr lang="zh-CN" altLang="en-US" sz="2000" dirty="0">
                <a:solidFill>
                  <a:srgbClr val="000000"/>
                </a:solidFill>
                <a:latin typeface="微软雅黑" panose="020B0503020204020204" pitchFamily="34" charset="-122"/>
                <a:ea typeface="微软雅黑" panose="020B0503020204020204" pitchFamily="34" charset="-122"/>
              </a:rPr>
              <a:t>其次，软件产品需要升级维护时，由于程序的复杂度和</a:t>
            </a:r>
            <a:r>
              <a:rPr lang="zh-CN" altLang="en-US" sz="2000" dirty="0" smtClean="0">
                <a:solidFill>
                  <a:srgbClr val="000000"/>
                </a:solidFill>
                <a:latin typeface="微软雅黑" panose="020B0503020204020204" pitchFamily="34" charset="-122"/>
                <a:ea typeface="微软雅黑" panose="020B0503020204020204" pitchFamily="34" charset="-122"/>
              </a:rPr>
              <a:t>代码编写</a:t>
            </a:r>
            <a:r>
              <a:rPr lang="zh-CN" altLang="en-US" sz="2000" dirty="0">
                <a:solidFill>
                  <a:srgbClr val="000000"/>
                </a:solidFill>
                <a:latin typeface="微软雅黑" panose="020B0503020204020204" pitchFamily="34" charset="-122"/>
                <a:ea typeface="微软雅黑" panose="020B0503020204020204" pitchFamily="34" charset="-122"/>
              </a:rPr>
              <a:t>的混乱，维护工作很难进行。</a:t>
            </a:r>
          </a:p>
        </p:txBody>
      </p:sp>
      <p:sp>
        <p:nvSpPr>
          <p:cNvPr id="9225" name="Freeform 4"/>
          <p:cNvSpPr>
            <a:spLocks noChangeArrowheads="1"/>
          </p:cNvSpPr>
          <p:nvPr/>
        </p:nvSpPr>
        <p:spPr bwMode="auto">
          <a:xfrm>
            <a:off x="466079" y="2782019"/>
            <a:ext cx="280417" cy="2015166"/>
          </a:xfrm>
          <a:custGeom>
            <a:avLst/>
            <a:gdLst>
              <a:gd name="T0" fmla="*/ 2147483647 w 142"/>
              <a:gd name="T1" fmla="*/ 2147483647 h 604"/>
              <a:gd name="T2" fmla="*/ 2147483647 w 142"/>
              <a:gd name="T3" fmla="*/ 2147483647 h 604"/>
              <a:gd name="T4" fmla="*/ 0 w 142"/>
              <a:gd name="T5" fmla="*/ 2147483647 h 604"/>
              <a:gd name="T6" fmla="*/ 2147483647 w 142"/>
              <a:gd name="T7" fmla="*/ 2147483647 h 604"/>
              <a:gd name="T8" fmla="*/ 2147483647 w 142"/>
              <a:gd name="T9" fmla="*/ 2147483647 h 604"/>
              <a:gd name="T10" fmla="*/ 2147483647 w 142"/>
              <a:gd name="T11" fmla="*/ 2147483647 h 604"/>
              <a:gd name="T12" fmla="*/ 2147483647 w 142"/>
              <a:gd name="T13" fmla="*/ 0 h 604"/>
              <a:gd name="T14" fmla="*/ 2147483647 w 142"/>
              <a:gd name="T15" fmla="*/ 2147483647 h 604"/>
              <a:gd name="T16" fmla="*/ 0 60000 65536"/>
              <a:gd name="T17" fmla="*/ 0 60000 65536"/>
              <a:gd name="T18" fmla="*/ 0 60000 65536"/>
              <a:gd name="T19" fmla="*/ 0 60000 65536"/>
              <a:gd name="T20" fmla="*/ 0 60000 65536"/>
              <a:gd name="T21" fmla="*/ 0 60000 65536"/>
              <a:gd name="T22" fmla="*/ 0 60000 65536"/>
              <a:gd name="T23" fmla="*/ 0 60000 65536"/>
              <a:gd name="T24" fmla="*/ 0 w 142"/>
              <a:gd name="T25" fmla="*/ 0 h 604"/>
              <a:gd name="T26" fmla="*/ 142 w 142"/>
              <a:gd name="T27" fmla="*/ 604 h 6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2" h="604">
                <a:moveTo>
                  <a:pt x="37" y="1"/>
                </a:moveTo>
                <a:lnTo>
                  <a:pt x="45" y="472"/>
                </a:lnTo>
                <a:lnTo>
                  <a:pt x="0" y="474"/>
                </a:lnTo>
                <a:lnTo>
                  <a:pt x="72" y="604"/>
                </a:lnTo>
                <a:lnTo>
                  <a:pt x="142" y="474"/>
                </a:lnTo>
                <a:lnTo>
                  <a:pt x="100" y="474"/>
                </a:lnTo>
                <a:lnTo>
                  <a:pt x="99" y="0"/>
                </a:lnTo>
                <a:lnTo>
                  <a:pt x="37" y="1"/>
                </a:lnTo>
                <a:close/>
              </a:path>
            </a:pathLst>
          </a:custGeom>
          <a:gradFill rotWithShape="1">
            <a:gsLst>
              <a:gs pos="0">
                <a:schemeClr val="bg1">
                  <a:alpha val="0"/>
                </a:schemeClr>
              </a:gs>
              <a:gs pos="100000">
                <a:srgbClr val="80808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dirty="0">
              <a:latin typeface="微软雅黑" panose="020B0503020204020204" pitchFamily="34" charset="-122"/>
              <a:ea typeface="微软雅黑" panose="020B0503020204020204" pitchFamily="34" charset="-122"/>
            </a:endParaRPr>
          </a:p>
        </p:txBody>
      </p:sp>
      <p:sp>
        <p:nvSpPr>
          <p:cNvPr id="9226" name="Freeform 4"/>
          <p:cNvSpPr>
            <a:spLocks noChangeArrowheads="1"/>
          </p:cNvSpPr>
          <p:nvPr/>
        </p:nvSpPr>
        <p:spPr bwMode="auto">
          <a:xfrm>
            <a:off x="8589317" y="4258395"/>
            <a:ext cx="140208" cy="874226"/>
          </a:xfrm>
          <a:custGeom>
            <a:avLst/>
            <a:gdLst>
              <a:gd name="T0" fmla="*/ 2147483647 w 142"/>
              <a:gd name="T1" fmla="*/ 2147483647 h 604"/>
              <a:gd name="T2" fmla="*/ 2147483647 w 142"/>
              <a:gd name="T3" fmla="*/ 2147483647 h 604"/>
              <a:gd name="T4" fmla="*/ 0 w 142"/>
              <a:gd name="T5" fmla="*/ 2147483647 h 604"/>
              <a:gd name="T6" fmla="*/ 2147483647 w 142"/>
              <a:gd name="T7" fmla="*/ 2147483647 h 604"/>
              <a:gd name="T8" fmla="*/ 2147483647 w 142"/>
              <a:gd name="T9" fmla="*/ 2147483647 h 604"/>
              <a:gd name="T10" fmla="*/ 2147483647 w 142"/>
              <a:gd name="T11" fmla="*/ 2147483647 h 604"/>
              <a:gd name="T12" fmla="*/ 2147483647 w 142"/>
              <a:gd name="T13" fmla="*/ 0 h 604"/>
              <a:gd name="T14" fmla="*/ 2147483647 w 142"/>
              <a:gd name="T15" fmla="*/ 2147483647 h 604"/>
              <a:gd name="T16" fmla="*/ 0 60000 65536"/>
              <a:gd name="T17" fmla="*/ 0 60000 65536"/>
              <a:gd name="T18" fmla="*/ 0 60000 65536"/>
              <a:gd name="T19" fmla="*/ 0 60000 65536"/>
              <a:gd name="T20" fmla="*/ 0 60000 65536"/>
              <a:gd name="T21" fmla="*/ 0 60000 65536"/>
              <a:gd name="T22" fmla="*/ 0 60000 65536"/>
              <a:gd name="T23" fmla="*/ 0 60000 65536"/>
              <a:gd name="T24" fmla="*/ 0 w 142"/>
              <a:gd name="T25" fmla="*/ 0 h 604"/>
              <a:gd name="T26" fmla="*/ 142 w 142"/>
              <a:gd name="T27" fmla="*/ 604 h 6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2" h="604">
                <a:moveTo>
                  <a:pt x="37" y="1"/>
                </a:moveTo>
                <a:lnTo>
                  <a:pt x="45" y="472"/>
                </a:lnTo>
                <a:lnTo>
                  <a:pt x="0" y="474"/>
                </a:lnTo>
                <a:lnTo>
                  <a:pt x="72" y="604"/>
                </a:lnTo>
                <a:lnTo>
                  <a:pt x="142" y="474"/>
                </a:lnTo>
                <a:lnTo>
                  <a:pt x="100" y="474"/>
                </a:lnTo>
                <a:lnTo>
                  <a:pt x="99" y="0"/>
                </a:lnTo>
                <a:lnTo>
                  <a:pt x="37" y="1"/>
                </a:lnTo>
                <a:close/>
              </a:path>
            </a:pathLst>
          </a:custGeom>
          <a:gradFill rotWithShape="1">
            <a:gsLst>
              <a:gs pos="0">
                <a:schemeClr val="bg1">
                  <a:alpha val="0"/>
                </a:schemeClr>
              </a:gs>
              <a:gs pos="100000">
                <a:srgbClr val="80808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dirty="0">
              <a:latin typeface="微软雅黑" panose="020B0503020204020204" pitchFamily="34" charset="-122"/>
              <a:ea typeface="微软雅黑" panose="020B0503020204020204" pitchFamily="34" charset="-122"/>
            </a:endParaRPr>
          </a:p>
        </p:txBody>
      </p:sp>
      <p:sp>
        <p:nvSpPr>
          <p:cNvPr id="9227" name="AutoShape 29"/>
          <p:cNvSpPr>
            <a:spLocks noChangeArrowheads="1"/>
          </p:cNvSpPr>
          <p:nvPr/>
        </p:nvSpPr>
        <p:spPr bwMode="auto">
          <a:xfrm>
            <a:off x="755005" y="5156919"/>
            <a:ext cx="7848674" cy="1008856"/>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a:defRPr/>
            </a:pPr>
            <a:endParaRPr lang="zh-CN" altLang="en-US" dirty="0">
              <a:latin typeface="微软雅黑" panose="020B0503020204020204" pitchFamily="34" charset="-122"/>
              <a:ea typeface="微软雅黑" panose="020B0503020204020204" pitchFamily="34" charset="-122"/>
            </a:endParaRPr>
          </a:p>
        </p:txBody>
      </p:sp>
      <p:sp>
        <p:nvSpPr>
          <p:cNvPr id="9228" name="Rectangle 30"/>
          <p:cNvSpPr>
            <a:spLocks noChangeArrowheads="1"/>
          </p:cNvSpPr>
          <p:nvPr/>
        </p:nvSpPr>
        <p:spPr bwMode="auto">
          <a:xfrm>
            <a:off x="1115367" y="5230065"/>
            <a:ext cx="705819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r>
              <a:rPr lang="zh-CN" altLang="en-US" sz="2000" dirty="0">
                <a:latin typeface="微软雅黑" panose="020B0503020204020204" pitchFamily="34" charset="-122"/>
                <a:ea typeface="微软雅黑" panose="020B0503020204020204" pitchFamily="34" charset="-122"/>
              </a:rPr>
              <a:t>静态测试所要做的就是对代码标准以及质量进行监控，以此来提高代码的可靠性，使系统的设计符合模块化、结构化、面向对象的要求。</a:t>
            </a:r>
          </a:p>
          <a:p>
            <a:pPr algn="l"/>
            <a:endParaRPr lang="zh-CN" altLang="en-US" sz="2000" dirty="0">
              <a:latin typeface="微软雅黑" panose="020B0503020204020204" pitchFamily="34" charset="-122"/>
              <a:ea typeface="微软雅黑" panose="020B0503020204020204" pitchFamily="34" charset="-122"/>
            </a:endParaRPr>
          </a:p>
        </p:txBody>
      </p:sp>
      <p:sp>
        <p:nvSpPr>
          <p:cNvPr id="9229" name="Text Box 32"/>
          <p:cNvSpPr txBox="1">
            <a:spLocks noChangeArrowheads="1"/>
          </p:cNvSpPr>
          <p:nvPr/>
        </p:nvSpPr>
        <p:spPr bwMode="auto">
          <a:xfrm>
            <a:off x="2555776" y="126011"/>
            <a:ext cx="6481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sz="2800" b="1" dirty="0">
                <a:latin typeface="微软雅黑" panose="020B0503020204020204" pitchFamily="34" charset="-122"/>
                <a:ea typeface="微软雅黑" panose="020B0503020204020204" pitchFamily="34" charset="-122"/>
              </a:rPr>
              <a:t>软件静态测试</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绪论</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5148263" y="1412875"/>
            <a:ext cx="3206750" cy="463550"/>
          </a:xfrm>
          <a:prstGeom prst="rect">
            <a:avLst/>
          </a:prstGeom>
          <a:gradFill rotWithShape="0">
            <a:gsLst>
              <a:gs pos="0">
                <a:srgbClr val="B5CDFE"/>
              </a:gs>
              <a:gs pos="100000">
                <a:srgbClr val="A2C1FE"/>
              </a:gs>
            </a:gsLst>
            <a:lin ang="5400000" scaled="1"/>
          </a:gradFill>
          <a:ln w="12700">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b="1" dirty="0">
                <a:latin typeface="微软雅黑" panose="020B0503020204020204" pitchFamily="34" charset="-122"/>
                <a:ea typeface="微软雅黑" panose="020B0503020204020204" pitchFamily="34" charset="-122"/>
              </a:rPr>
              <a:t>Line Count</a:t>
            </a:r>
            <a:r>
              <a:rPr lang="zh-CN" altLang="en-US" b="1" dirty="0">
                <a:latin typeface="微软雅黑" panose="020B0503020204020204" pitchFamily="34" charset="-122"/>
                <a:ea typeface="微软雅黑" panose="020B0503020204020204" pitchFamily="34" charset="-122"/>
              </a:rPr>
              <a:t>语句行度量</a:t>
            </a:r>
            <a:endParaRPr lang="zh-CN" altLang="en-US" b="1" dirty="0">
              <a:solidFill>
                <a:srgbClr val="000000"/>
              </a:solidFill>
              <a:latin typeface="微软雅黑" panose="020B0503020204020204" pitchFamily="34" charset="-122"/>
              <a:ea typeface="微软雅黑" panose="020B0503020204020204" pitchFamily="34" charset="-122"/>
            </a:endParaRPr>
          </a:p>
        </p:txBody>
      </p:sp>
      <p:sp>
        <p:nvSpPr>
          <p:cNvPr id="55299" name="Rectangle 3"/>
          <p:cNvSpPr>
            <a:spLocks noChangeArrowheads="1"/>
          </p:cNvSpPr>
          <p:nvPr/>
        </p:nvSpPr>
        <p:spPr bwMode="auto">
          <a:xfrm>
            <a:off x="5148263" y="1989138"/>
            <a:ext cx="3206750" cy="463550"/>
          </a:xfrm>
          <a:prstGeom prst="rect">
            <a:avLst/>
          </a:prstGeom>
          <a:gradFill rotWithShape="0">
            <a:gsLst>
              <a:gs pos="0">
                <a:srgbClr val="B5CDFE"/>
              </a:gs>
              <a:gs pos="100000">
                <a:srgbClr val="A2C1FE"/>
              </a:gs>
            </a:gsLst>
            <a:lin ang="5400000" scaled="1"/>
          </a:gradFill>
          <a:ln w="12700">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b="1" dirty="0">
                <a:latin typeface="微软雅黑" panose="020B0503020204020204" pitchFamily="34" charset="-122"/>
                <a:ea typeface="微软雅黑" panose="020B0503020204020204" pitchFamily="34" charset="-122"/>
              </a:rPr>
              <a:t>基于</a:t>
            </a:r>
            <a:r>
              <a:rPr lang="en-US" altLang="zh-CN" b="1" dirty="0">
                <a:latin typeface="微软雅黑" panose="020B0503020204020204" pitchFamily="34" charset="-122"/>
                <a:ea typeface="微软雅黑" panose="020B0503020204020204" pitchFamily="34" charset="-122"/>
              </a:rPr>
              <a:t>FPA</a:t>
            </a:r>
            <a:r>
              <a:rPr lang="zh-CN" altLang="en-US" b="1" dirty="0">
                <a:latin typeface="微软雅黑" panose="020B0503020204020204" pitchFamily="34" charset="-122"/>
                <a:ea typeface="微软雅黑" panose="020B0503020204020204" pitchFamily="34" charset="-122"/>
              </a:rPr>
              <a:t>功能点分析的度量</a:t>
            </a:r>
            <a:endParaRPr lang="zh-CN" altLang="en-US" b="1" dirty="0">
              <a:solidFill>
                <a:srgbClr val="000000"/>
              </a:solidFill>
              <a:latin typeface="微软雅黑" panose="020B0503020204020204" pitchFamily="34" charset="-122"/>
              <a:ea typeface="微软雅黑" panose="020B0503020204020204" pitchFamily="34" charset="-122"/>
            </a:endParaRPr>
          </a:p>
        </p:txBody>
      </p:sp>
      <p:sp>
        <p:nvSpPr>
          <p:cNvPr id="55300" name="Rectangle 4"/>
          <p:cNvSpPr>
            <a:spLocks noChangeArrowheads="1"/>
          </p:cNvSpPr>
          <p:nvPr/>
        </p:nvSpPr>
        <p:spPr bwMode="auto">
          <a:xfrm>
            <a:off x="5148263" y="2565400"/>
            <a:ext cx="3206750" cy="463550"/>
          </a:xfrm>
          <a:prstGeom prst="rect">
            <a:avLst/>
          </a:prstGeom>
          <a:gradFill rotWithShape="0">
            <a:gsLst>
              <a:gs pos="0">
                <a:srgbClr val="B5CDFE"/>
              </a:gs>
              <a:gs pos="100000">
                <a:srgbClr val="A2C1FE"/>
              </a:gs>
            </a:gsLst>
            <a:lin ang="5400000" scaled="1"/>
          </a:gradFill>
          <a:ln w="12700">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b="1" dirty="0">
                <a:latin typeface="微软雅黑" panose="020B0503020204020204" pitchFamily="34" charset="-122"/>
                <a:ea typeface="微软雅黑" panose="020B0503020204020204" pitchFamily="34" charset="-122"/>
              </a:rPr>
              <a:t>Halstead</a:t>
            </a:r>
            <a:r>
              <a:rPr lang="zh-CN" altLang="en-US" b="1" dirty="0">
                <a:latin typeface="微软雅黑" panose="020B0503020204020204" pitchFamily="34" charset="-122"/>
                <a:ea typeface="微软雅黑" panose="020B0503020204020204" pitchFamily="34" charset="-122"/>
              </a:rPr>
              <a:t>软件科学度量法</a:t>
            </a:r>
          </a:p>
        </p:txBody>
      </p:sp>
      <p:sp>
        <p:nvSpPr>
          <p:cNvPr id="55301" name="Rectangle 5"/>
          <p:cNvSpPr>
            <a:spLocks noChangeArrowheads="1"/>
          </p:cNvSpPr>
          <p:nvPr/>
        </p:nvSpPr>
        <p:spPr bwMode="auto">
          <a:xfrm>
            <a:off x="5148263" y="3213100"/>
            <a:ext cx="3206750" cy="463550"/>
          </a:xfrm>
          <a:prstGeom prst="rect">
            <a:avLst/>
          </a:prstGeom>
          <a:gradFill rotWithShape="0">
            <a:gsLst>
              <a:gs pos="0">
                <a:srgbClr val="B5CDFE"/>
              </a:gs>
              <a:gs pos="100000">
                <a:srgbClr val="A2C1FE"/>
              </a:gs>
            </a:gsLst>
            <a:lin ang="5400000" scaled="1"/>
          </a:gradFill>
          <a:ln w="12700">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b="1" dirty="0">
                <a:latin typeface="微软雅黑" panose="020B0503020204020204" pitchFamily="34" charset="-122"/>
                <a:ea typeface="微软雅黑" panose="020B0503020204020204" pitchFamily="34" charset="-122"/>
              </a:rPr>
              <a:t>McCabe</a:t>
            </a:r>
            <a:r>
              <a:rPr lang="zh-CN" altLang="en-US" b="1" dirty="0">
                <a:latin typeface="微软雅黑" panose="020B0503020204020204" pitchFamily="34" charset="-122"/>
                <a:ea typeface="微软雅黑" panose="020B0503020204020204" pitchFamily="34" charset="-122"/>
              </a:rPr>
              <a:t>结构复杂性度量</a:t>
            </a:r>
          </a:p>
        </p:txBody>
      </p:sp>
      <p:sp>
        <p:nvSpPr>
          <p:cNvPr id="55302" name="Line 6"/>
          <p:cNvSpPr>
            <a:spLocks noChangeShapeType="1"/>
          </p:cNvSpPr>
          <p:nvPr/>
        </p:nvSpPr>
        <p:spPr bwMode="auto">
          <a:xfrm flipH="1">
            <a:off x="1757363" y="3884613"/>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latin typeface="微软雅黑" panose="020B0503020204020204" pitchFamily="34" charset="-122"/>
              <a:ea typeface="微软雅黑" panose="020B0503020204020204" pitchFamily="34" charset="-122"/>
            </a:endParaRPr>
          </a:p>
        </p:txBody>
      </p:sp>
      <p:sp>
        <p:nvSpPr>
          <p:cNvPr id="55303" name="Line 7"/>
          <p:cNvSpPr>
            <a:spLocks noChangeShapeType="1"/>
          </p:cNvSpPr>
          <p:nvPr/>
        </p:nvSpPr>
        <p:spPr bwMode="auto">
          <a:xfrm flipH="1">
            <a:off x="4443413" y="2646363"/>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latin typeface="微软雅黑" panose="020B0503020204020204" pitchFamily="34" charset="-122"/>
              <a:ea typeface="微软雅黑" panose="020B0503020204020204" pitchFamily="34" charset="-122"/>
            </a:endParaRPr>
          </a:p>
        </p:txBody>
      </p:sp>
      <p:sp>
        <p:nvSpPr>
          <p:cNvPr id="75784" name="Oval 8"/>
          <p:cNvSpPr>
            <a:spLocks noChangeArrowheads="1"/>
          </p:cNvSpPr>
          <p:nvPr/>
        </p:nvSpPr>
        <p:spPr bwMode="auto">
          <a:xfrm>
            <a:off x="180975" y="3141663"/>
            <a:ext cx="1595438" cy="1562100"/>
          </a:xfrm>
          <a:prstGeom prst="ellipse">
            <a:avLst/>
          </a:prstGeom>
          <a:gradFill rotWithShape="0">
            <a:gsLst>
              <a:gs pos="0">
                <a:srgbClr val="DADADA"/>
              </a:gs>
              <a:gs pos="50000">
                <a:schemeClr val="bg1"/>
              </a:gs>
              <a:gs pos="100000">
                <a:srgbClr val="DADADA"/>
              </a:gs>
            </a:gsLst>
            <a:lin ang="2700000" scaled="1"/>
          </a:gradFill>
          <a:ln w="12700">
            <a:solidFill>
              <a:schemeClr val="tx1"/>
            </a:solidFill>
            <a:round/>
            <a:headEnd/>
            <a:tailEnd/>
          </a:ln>
          <a:effectLst>
            <a:outerShdw dist="89803" dir="2700000" algn="ctr" rotWithShape="0">
              <a:schemeClr val="bg2"/>
            </a:outerShdw>
          </a:effectLst>
        </p:spPr>
        <p:txBody>
          <a:bodyPr wrap="none" lIns="92075" tIns="46038" rIns="92075" bIns="4603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000" b="1" dirty="0">
                <a:solidFill>
                  <a:srgbClr val="000000"/>
                </a:solidFill>
                <a:latin typeface="微软雅黑" panose="020B0503020204020204" pitchFamily="34" charset="-122"/>
                <a:ea typeface="微软雅黑" panose="020B0503020204020204" pitchFamily="34" charset="-122"/>
              </a:rPr>
              <a:t>方法和标准</a:t>
            </a:r>
          </a:p>
        </p:txBody>
      </p:sp>
      <p:sp>
        <p:nvSpPr>
          <p:cNvPr id="55305" name="未知"/>
          <p:cNvSpPr>
            <a:spLocks/>
          </p:cNvSpPr>
          <p:nvPr/>
        </p:nvSpPr>
        <p:spPr bwMode="auto">
          <a:xfrm>
            <a:off x="2081213" y="2627313"/>
            <a:ext cx="515937" cy="2827337"/>
          </a:xfrm>
          <a:custGeom>
            <a:avLst/>
            <a:gdLst>
              <a:gd name="T0" fmla="*/ 514350 w 325"/>
              <a:gd name="T1" fmla="*/ 0 h 1781"/>
              <a:gd name="T2" fmla="*/ 0 w 325"/>
              <a:gd name="T3" fmla="*/ 0 h 1781"/>
              <a:gd name="T4" fmla="*/ 0 w 325"/>
              <a:gd name="T5" fmla="*/ 2825750 h 1781"/>
              <a:gd name="T6" fmla="*/ 498475 w 325"/>
              <a:gd name="T7" fmla="*/ 2825750 h 1781"/>
              <a:gd name="T8" fmla="*/ 0 60000 65536"/>
              <a:gd name="T9" fmla="*/ 0 60000 65536"/>
              <a:gd name="T10" fmla="*/ 0 60000 65536"/>
              <a:gd name="T11" fmla="*/ 0 60000 65536"/>
              <a:gd name="T12" fmla="*/ 0 w 325"/>
              <a:gd name="T13" fmla="*/ 0 h 1781"/>
              <a:gd name="T14" fmla="*/ 325 w 325"/>
              <a:gd name="T15" fmla="*/ 1781 h 1781"/>
            </a:gdLst>
            <a:ahLst/>
            <a:cxnLst>
              <a:cxn ang="T8">
                <a:pos x="T0" y="T1"/>
              </a:cxn>
              <a:cxn ang="T9">
                <a:pos x="T2" y="T3"/>
              </a:cxn>
              <a:cxn ang="T10">
                <a:pos x="T4" y="T5"/>
              </a:cxn>
              <a:cxn ang="T11">
                <a:pos x="T6" y="T7"/>
              </a:cxn>
            </a:cxnLst>
            <a:rect l="T12" t="T13" r="T14" b="T15"/>
            <a:pathLst>
              <a:path w="325" h="1781">
                <a:moveTo>
                  <a:pt x="324" y="0"/>
                </a:moveTo>
                <a:lnTo>
                  <a:pt x="0" y="0"/>
                </a:lnTo>
                <a:lnTo>
                  <a:pt x="0" y="1780"/>
                </a:lnTo>
                <a:lnTo>
                  <a:pt x="314" y="1780"/>
                </a:lnTo>
              </a:path>
            </a:pathLst>
          </a:custGeom>
          <a:noFill/>
          <a:ln w="1905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55306" name="Line 10"/>
          <p:cNvSpPr>
            <a:spLocks noChangeShapeType="1"/>
          </p:cNvSpPr>
          <p:nvPr/>
        </p:nvSpPr>
        <p:spPr bwMode="auto">
          <a:xfrm flipH="1">
            <a:off x="4767263" y="2252663"/>
            <a:ext cx="3619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latin typeface="微软雅黑" panose="020B0503020204020204" pitchFamily="34" charset="-122"/>
              <a:ea typeface="微软雅黑" panose="020B0503020204020204" pitchFamily="34" charset="-122"/>
            </a:endParaRPr>
          </a:p>
        </p:txBody>
      </p:sp>
      <p:sp>
        <p:nvSpPr>
          <p:cNvPr id="55307" name="Line 11"/>
          <p:cNvSpPr>
            <a:spLocks noChangeShapeType="1"/>
          </p:cNvSpPr>
          <p:nvPr/>
        </p:nvSpPr>
        <p:spPr bwMode="auto">
          <a:xfrm flipH="1">
            <a:off x="4787900" y="2781300"/>
            <a:ext cx="3619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latin typeface="微软雅黑" panose="020B0503020204020204" pitchFamily="34" charset="-122"/>
              <a:ea typeface="微软雅黑" panose="020B0503020204020204" pitchFamily="34" charset="-122"/>
            </a:endParaRPr>
          </a:p>
        </p:txBody>
      </p:sp>
      <p:sp>
        <p:nvSpPr>
          <p:cNvPr id="55308" name="Rectangle 12"/>
          <p:cNvSpPr>
            <a:spLocks noChangeArrowheads="1"/>
          </p:cNvSpPr>
          <p:nvPr/>
        </p:nvSpPr>
        <p:spPr bwMode="auto">
          <a:xfrm>
            <a:off x="5148263" y="4581525"/>
            <a:ext cx="3206750" cy="463550"/>
          </a:xfrm>
          <a:prstGeom prst="rect">
            <a:avLst/>
          </a:prstGeom>
          <a:solidFill>
            <a:srgbClr val="59CEFF"/>
          </a:solidFill>
          <a:ln w="12700">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b="1" dirty="0">
                <a:latin typeface="微软雅黑" panose="020B0503020204020204" pitchFamily="34" charset="-122"/>
                <a:ea typeface="微软雅黑" panose="020B0503020204020204" pitchFamily="34" charset="-122"/>
                <a:sym typeface="宋体" panose="02010600030101010101" pitchFamily="2" charset="-122"/>
              </a:rPr>
              <a:t>C&amp;</a:t>
            </a:r>
            <a:r>
              <a:rPr lang="zh-CN" altLang="en-US" b="1" dirty="0">
                <a:latin typeface="微软雅黑" panose="020B0503020204020204" pitchFamily="34" charset="-122"/>
                <a:ea typeface="微软雅黑" panose="020B0503020204020204" pitchFamily="34" charset="-122"/>
                <a:sym typeface="宋体" panose="02010600030101010101" pitchFamily="2" charset="-122"/>
              </a:rPr>
              <a:t>K方法</a:t>
            </a:r>
            <a:endParaRPr lang="en-US" b="1"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55309" name="Rectangle 13"/>
          <p:cNvSpPr>
            <a:spLocks noChangeArrowheads="1"/>
          </p:cNvSpPr>
          <p:nvPr/>
        </p:nvSpPr>
        <p:spPr bwMode="auto">
          <a:xfrm>
            <a:off x="5148263" y="5734050"/>
            <a:ext cx="3206750" cy="463550"/>
          </a:xfrm>
          <a:prstGeom prst="rect">
            <a:avLst/>
          </a:prstGeom>
          <a:solidFill>
            <a:srgbClr val="59CEFF"/>
          </a:solidFill>
          <a:ln w="12700">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b="1" dirty="0">
                <a:solidFill>
                  <a:srgbClr val="000000"/>
                </a:solidFill>
                <a:latin typeface="微软雅黑" panose="020B0503020204020204" pitchFamily="34" charset="-122"/>
                <a:ea typeface="微软雅黑" panose="020B0503020204020204" pitchFamily="34" charset="-122"/>
              </a:rPr>
              <a:t>MOOD方法</a:t>
            </a:r>
          </a:p>
        </p:txBody>
      </p:sp>
      <p:sp>
        <p:nvSpPr>
          <p:cNvPr id="55310" name="Line 14"/>
          <p:cNvSpPr>
            <a:spLocks noChangeShapeType="1"/>
          </p:cNvSpPr>
          <p:nvPr/>
        </p:nvSpPr>
        <p:spPr bwMode="auto">
          <a:xfrm flipH="1">
            <a:off x="4456113" y="5453063"/>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latin typeface="微软雅黑" panose="020B0503020204020204" pitchFamily="34" charset="-122"/>
              <a:ea typeface="微软雅黑" panose="020B0503020204020204" pitchFamily="34" charset="-122"/>
            </a:endParaRPr>
          </a:p>
        </p:txBody>
      </p:sp>
      <p:sp>
        <p:nvSpPr>
          <p:cNvPr id="55311" name="未知"/>
          <p:cNvSpPr>
            <a:spLocks/>
          </p:cNvSpPr>
          <p:nvPr/>
        </p:nvSpPr>
        <p:spPr bwMode="auto">
          <a:xfrm>
            <a:off x="4779963" y="4799013"/>
            <a:ext cx="368300" cy="1150937"/>
          </a:xfrm>
          <a:custGeom>
            <a:avLst/>
            <a:gdLst>
              <a:gd name="T0" fmla="*/ 366692 w 229"/>
              <a:gd name="T1" fmla="*/ 0 h 1177"/>
              <a:gd name="T2" fmla="*/ 0 w 229"/>
              <a:gd name="T3" fmla="*/ 0 h 1177"/>
              <a:gd name="T4" fmla="*/ 0 w 229"/>
              <a:gd name="T5" fmla="*/ 1149959 h 1177"/>
              <a:gd name="T6" fmla="*/ 355434 w 229"/>
              <a:gd name="T7" fmla="*/ 1149959 h 1177"/>
              <a:gd name="T8" fmla="*/ 0 60000 65536"/>
              <a:gd name="T9" fmla="*/ 0 60000 65536"/>
              <a:gd name="T10" fmla="*/ 0 60000 65536"/>
              <a:gd name="T11" fmla="*/ 0 60000 65536"/>
              <a:gd name="T12" fmla="*/ 0 w 229"/>
              <a:gd name="T13" fmla="*/ 0 h 1177"/>
              <a:gd name="T14" fmla="*/ 229 w 229"/>
              <a:gd name="T15" fmla="*/ 1177 h 1177"/>
            </a:gdLst>
            <a:ahLst/>
            <a:cxnLst>
              <a:cxn ang="T8">
                <a:pos x="T0" y="T1"/>
              </a:cxn>
              <a:cxn ang="T9">
                <a:pos x="T2" y="T3"/>
              </a:cxn>
              <a:cxn ang="T10">
                <a:pos x="T4" y="T5"/>
              </a:cxn>
              <a:cxn ang="T11">
                <a:pos x="T6" y="T7"/>
              </a:cxn>
            </a:cxnLst>
            <a:rect l="T12" t="T13" r="T14" b="T15"/>
            <a:pathLst>
              <a:path w="229" h="1177">
                <a:moveTo>
                  <a:pt x="228" y="0"/>
                </a:moveTo>
                <a:lnTo>
                  <a:pt x="0" y="0"/>
                </a:lnTo>
                <a:lnTo>
                  <a:pt x="0" y="1176"/>
                </a:lnTo>
                <a:lnTo>
                  <a:pt x="221" y="1176"/>
                </a:lnTo>
              </a:path>
            </a:pathLst>
          </a:custGeom>
          <a:noFill/>
          <a:ln w="1905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55312" name="Rectangle 16"/>
          <p:cNvSpPr>
            <a:spLocks noChangeArrowheads="1"/>
          </p:cNvSpPr>
          <p:nvPr/>
        </p:nvSpPr>
        <p:spPr bwMode="auto">
          <a:xfrm>
            <a:off x="2354263" y="4919663"/>
            <a:ext cx="2101850" cy="1035050"/>
          </a:xfrm>
          <a:prstGeom prst="rect">
            <a:avLst/>
          </a:prstGeom>
          <a:solidFill>
            <a:srgbClr val="59CEFF"/>
          </a:solidFill>
          <a:ln w="12700">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b="1" dirty="0">
                <a:solidFill>
                  <a:srgbClr val="000000"/>
                </a:solidFill>
                <a:latin typeface="微软雅黑" panose="020B0503020204020204" pitchFamily="34" charset="-122"/>
                <a:ea typeface="微软雅黑" panose="020B0503020204020204" pitchFamily="34" charset="-122"/>
              </a:rPr>
              <a:t>面向对象复杂性度量</a:t>
            </a:r>
          </a:p>
        </p:txBody>
      </p:sp>
      <p:sp>
        <p:nvSpPr>
          <p:cNvPr id="55313" name="Rectangle 17"/>
          <p:cNvSpPr>
            <a:spLocks noChangeArrowheads="1"/>
          </p:cNvSpPr>
          <p:nvPr/>
        </p:nvSpPr>
        <p:spPr bwMode="auto">
          <a:xfrm>
            <a:off x="2354263" y="2138363"/>
            <a:ext cx="2101850" cy="1035050"/>
          </a:xfrm>
          <a:prstGeom prst="rect">
            <a:avLst/>
          </a:prstGeom>
          <a:gradFill rotWithShape="0">
            <a:gsLst>
              <a:gs pos="0">
                <a:srgbClr val="B5CDFE"/>
              </a:gs>
              <a:gs pos="100000">
                <a:srgbClr val="A2C1FE"/>
              </a:gs>
            </a:gsLst>
            <a:lin ang="5400000" scaled="1"/>
          </a:gradFill>
          <a:ln w="12700">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b="1" dirty="0">
                <a:solidFill>
                  <a:srgbClr val="000000"/>
                </a:solidFill>
                <a:latin typeface="微软雅黑" panose="020B0503020204020204" pitchFamily="34" charset="-122"/>
                <a:ea typeface="微软雅黑" panose="020B0503020204020204" pitchFamily="34" charset="-122"/>
              </a:rPr>
              <a:t>面向过程复杂性度量</a:t>
            </a:r>
          </a:p>
        </p:txBody>
      </p:sp>
      <p:sp>
        <p:nvSpPr>
          <p:cNvPr id="55314" name="未知"/>
          <p:cNvSpPr>
            <a:spLocks/>
          </p:cNvSpPr>
          <p:nvPr/>
        </p:nvSpPr>
        <p:spPr bwMode="auto">
          <a:xfrm>
            <a:off x="4787900" y="1628775"/>
            <a:ext cx="363538" cy="1868488"/>
          </a:xfrm>
          <a:custGeom>
            <a:avLst/>
            <a:gdLst>
              <a:gd name="T0" fmla="*/ 361950 w 229"/>
              <a:gd name="T1" fmla="*/ 0 h 1177"/>
              <a:gd name="T2" fmla="*/ 0 w 229"/>
              <a:gd name="T3" fmla="*/ 0 h 1177"/>
              <a:gd name="T4" fmla="*/ 0 w 229"/>
              <a:gd name="T5" fmla="*/ 1866901 h 1177"/>
              <a:gd name="T6" fmla="*/ 350838 w 229"/>
              <a:gd name="T7" fmla="*/ 1866901 h 1177"/>
              <a:gd name="T8" fmla="*/ 0 60000 65536"/>
              <a:gd name="T9" fmla="*/ 0 60000 65536"/>
              <a:gd name="T10" fmla="*/ 0 60000 65536"/>
              <a:gd name="T11" fmla="*/ 0 60000 65536"/>
              <a:gd name="T12" fmla="*/ 0 w 229"/>
              <a:gd name="T13" fmla="*/ 0 h 1177"/>
              <a:gd name="T14" fmla="*/ 229 w 229"/>
              <a:gd name="T15" fmla="*/ 1177 h 1177"/>
            </a:gdLst>
            <a:ahLst/>
            <a:cxnLst>
              <a:cxn ang="T8">
                <a:pos x="T0" y="T1"/>
              </a:cxn>
              <a:cxn ang="T9">
                <a:pos x="T2" y="T3"/>
              </a:cxn>
              <a:cxn ang="T10">
                <a:pos x="T4" y="T5"/>
              </a:cxn>
              <a:cxn ang="T11">
                <a:pos x="T6" y="T7"/>
              </a:cxn>
            </a:cxnLst>
            <a:rect l="T12" t="T13" r="T14" b="T15"/>
            <a:pathLst>
              <a:path w="229" h="1177">
                <a:moveTo>
                  <a:pt x="228" y="0"/>
                </a:moveTo>
                <a:lnTo>
                  <a:pt x="0" y="0"/>
                </a:lnTo>
                <a:lnTo>
                  <a:pt x="0" y="1176"/>
                </a:lnTo>
                <a:lnTo>
                  <a:pt x="221" y="1176"/>
                </a:lnTo>
              </a:path>
            </a:pathLst>
          </a:custGeom>
          <a:noFill/>
          <a:ln w="1905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pic>
        <p:nvPicPr>
          <p:cNvPr id="55315" name="Picture 4" descr="HP_Blue_RGB_150_S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5363" y="6319838"/>
            <a:ext cx="4937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16" name="Rectangle 2"/>
          <p:cNvSpPr>
            <a:spLocks noGrp="1" noChangeArrowheads="1"/>
          </p:cNvSpPr>
          <p:nvPr>
            <p:ph type="title" idx="4294967295"/>
          </p:nvPr>
        </p:nvSpPr>
        <p:spPr>
          <a:xfrm>
            <a:off x="0" y="188913"/>
            <a:ext cx="8229600" cy="647700"/>
          </a:xfrm>
          <a:noFill/>
        </p:spPr>
        <p:txBody>
          <a:bodyPr/>
          <a:lstStyle/>
          <a:p>
            <a:r>
              <a:rPr lang="zh-CN" altLang="en-US" sz="2800" b="1" dirty="0" smtClean="0">
                <a:solidFill>
                  <a:schemeClr val="tx1"/>
                </a:solidFill>
                <a:latin typeface="微软雅黑" panose="020B0503020204020204" pitchFamily="34" charset="-122"/>
                <a:ea typeface="微软雅黑" panose="020B0503020204020204" pitchFamily="34" charset="-122"/>
                <a:sym typeface="HP Simplified" panose="020B0604020204020204" pitchFamily="34" charset="0"/>
              </a:rPr>
              <a:t>7.3.1 软件复杂性度量与控制</a:t>
            </a:r>
            <a:endParaRPr lang="zh-CN" altLang="en-US" dirty="0" smtClean="0">
              <a:solidFill>
                <a:schemeClr val="tx1"/>
              </a:solidFill>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61" name="Picture 4" descr="HP_Blue_RGB_150_S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5363" y="6319838"/>
            <a:ext cx="4937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2" name="Rectangle 3"/>
          <p:cNvSpPr>
            <a:spLocks noGrp="1" noChangeArrowheads="1"/>
          </p:cNvSpPr>
          <p:nvPr/>
        </p:nvSpPr>
        <p:spPr bwMode="auto">
          <a:xfrm>
            <a:off x="-164583" y="980653"/>
            <a:ext cx="88519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469900" indent="-150813" eaLnBrk="0" hangingPunct="0">
              <a:defRPr>
                <a:solidFill>
                  <a:schemeClr val="tx1"/>
                </a:solidFill>
                <a:latin typeface="Arial" panose="020B0604020202020204" pitchFamily="34" charset="0"/>
                <a:ea typeface="宋体" panose="02010600030101010101" pitchFamily="2" charset="-122"/>
              </a:defRPr>
            </a:lvl5pPr>
            <a:lvl6pPr marL="9271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13843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8415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22987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lnSpc>
                <a:spcPct val="150000"/>
              </a:lnSpc>
              <a:spcBef>
                <a:spcPts val="800"/>
              </a:spcBef>
            </a:pPr>
            <a:r>
              <a:rPr lang="zh-CN" altLang="en-US" sz="2400" b="1" dirty="0">
                <a:solidFill>
                  <a:srgbClr val="0096D6"/>
                </a:solidFill>
                <a:latin typeface="微软雅黑" panose="020B0503020204020204" pitchFamily="34" charset="-122"/>
                <a:ea typeface="微软雅黑" panose="020B0503020204020204" pitchFamily="34" charset="-122"/>
                <a:sym typeface="HP Simplified" panose="020B0604020204020204" pitchFamily="34" charset="0"/>
              </a:rPr>
              <a:t>   </a:t>
            </a:r>
            <a:r>
              <a:rPr lang="zh-CN" altLang="en-US" sz="2400" b="1" dirty="0">
                <a:solidFill>
                  <a:srgbClr val="0096D6"/>
                </a:solidFill>
                <a:latin typeface="微软雅黑" panose="020B0503020204020204" pitchFamily="34" charset="-122"/>
                <a:ea typeface="微软雅黑" panose="020B0503020204020204" pitchFamily="34" charset="-122"/>
              </a:rPr>
              <a:t>软件复杂性度量主要根据软件结构来实现对软件复杂性的</a:t>
            </a:r>
            <a:r>
              <a:rPr lang="zh-CN" altLang="en-US" sz="2400" b="1" dirty="0" smtClean="0">
                <a:solidFill>
                  <a:srgbClr val="0096D6"/>
                </a:solidFill>
                <a:latin typeface="微软雅黑" panose="020B0503020204020204" pitchFamily="34" charset="-122"/>
                <a:ea typeface="微软雅黑" panose="020B0503020204020204" pitchFamily="34" charset="-122"/>
              </a:rPr>
              <a:t>度量</a:t>
            </a:r>
            <a:r>
              <a:rPr lang="en-US" altLang="zh-CN" sz="2400" b="1" dirty="0" smtClean="0">
                <a:solidFill>
                  <a:srgbClr val="0096D6"/>
                </a:solidFill>
                <a:latin typeface="微软雅黑" panose="020B0503020204020204" pitchFamily="34" charset="-122"/>
                <a:ea typeface="微软雅黑" panose="020B0503020204020204" pitchFamily="34" charset="-122"/>
              </a:rPr>
              <a:t>:</a:t>
            </a:r>
            <a:endParaRPr lang="zh-CN" altLang="en-US" sz="2400" b="1" dirty="0">
              <a:solidFill>
                <a:srgbClr val="0096D6"/>
              </a:solidFill>
              <a:latin typeface="微软雅黑" panose="020B0503020204020204" pitchFamily="34" charset="-122"/>
              <a:ea typeface="微软雅黑" panose="020B0503020204020204" pitchFamily="34" charset="-122"/>
              <a:sym typeface="宋体" panose="02010600030101010101" pitchFamily="2" charset="-122"/>
            </a:endParaRPr>
          </a:p>
          <a:p>
            <a:pPr lvl="4">
              <a:lnSpc>
                <a:spcPct val="150000"/>
              </a:lnSpc>
              <a:spcBef>
                <a:spcPts val="800"/>
              </a:spcBef>
            </a:pPr>
            <a:endParaRPr lang="zh-CN" altLang="en-US" sz="2400" b="1" dirty="0">
              <a:solidFill>
                <a:srgbClr val="0096D6"/>
              </a:solidFill>
              <a:latin typeface="微软雅黑" panose="020B0503020204020204" pitchFamily="34" charset="-122"/>
              <a:ea typeface="微软雅黑" panose="020B0503020204020204" pitchFamily="34" charset="-122"/>
            </a:endParaRPr>
          </a:p>
          <a:p>
            <a:pPr lvl="4">
              <a:lnSpc>
                <a:spcPct val="150000"/>
              </a:lnSpc>
              <a:spcBef>
                <a:spcPts val="800"/>
              </a:spcBef>
              <a:buFont typeface="宋体" panose="02010600030101010101" pitchFamily="2" charset="-122"/>
              <a:buNone/>
            </a:pPr>
            <a:endParaRPr lang="zh-CN" altLang="en-US" sz="2400" dirty="0">
              <a:solidFill>
                <a:srgbClr val="0096D6"/>
              </a:solidFill>
              <a:latin typeface="微软雅黑" panose="020B0503020204020204" pitchFamily="34" charset="-122"/>
              <a:ea typeface="微软雅黑" panose="020B0503020204020204" pitchFamily="34" charset="-122"/>
            </a:endParaRPr>
          </a:p>
          <a:p>
            <a:pPr lvl="4">
              <a:lnSpc>
                <a:spcPct val="150000"/>
              </a:lnSpc>
              <a:spcBef>
                <a:spcPts val="800"/>
              </a:spcBef>
              <a:buFont typeface="宋体" panose="02010600030101010101" pitchFamily="2" charset="-122"/>
              <a:buNone/>
            </a:pPr>
            <a:endParaRPr lang="zh-CN" altLang="en-US" sz="2400" dirty="0">
              <a:solidFill>
                <a:srgbClr val="0096D6"/>
              </a:solidFill>
              <a:latin typeface="微软雅黑" panose="020B0503020204020204" pitchFamily="34" charset="-122"/>
              <a:ea typeface="微软雅黑" panose="020B0503020204020204" pitchFamily="34" charset="-122"/>
            </a:endParaRPr>
          </a:p>
        </p:txBody>
      </p:sp>
      <p:sp>
        <p:nvSpPr>
          <p:cNvPr id="2063" name="Rectangle 2"/>
          <p:cNvSpPr>
            <a:spLocks noGrp="1" noChangeArrowheads="1"/>
          </p:cNvSpPr>
          <p:nvPr/>
        </p:nvSpPr>
        <p:spPr bwMode="auto">
          <a:xfrm>
            <a:off x="457200" y="116632"/>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lang="zh-CN" altLang="en-US" sz="2800" b="1" dirty="0">
                <a:latin typeface="微软雅黑" panose="020B0503020204020204" pitchFamily="34" charset="-122"/>
                <a:ea typeface="微软雅黑" panose="020B0503020204020204" pitchFamily="34" charset="-122"/>
                <a:sym typeface="HP Simplified" panose="020B0604020204020204" pitchFamily="34" charset="0"/>
              </a:rPr>
              <a:t>7.3.1 软件复杂性度量与控制</a:t>
            </a:r>
            <a:endParaRPr lang="zh-CN" altLang="en-US" sz="4400" dirty="0">
              <a:latin typeface="微软雅黑" panose="020B0503020204020204" pitchFamily="34" charset="-122"/>
              <a:ea typeface="微软雅黑" panose="020B0503020204020204" pitchFamily="34" charset="-122"/>
            </a:endParaRPr>
          </a:p>
        </p:txBody>
      </p:sp>
      <p:graphicFrame>
        <p:nvGraphicFramePr>
          <p:cNvPr id="2" name="Diagram 1"/>
          <p:cNvGraphicFramePr/>
          <p:nvPr>
            <p:extLst>
              <p:ext uri="{D42A27DB-BD31-4B8C-83A1-F6EECF244321}">
                <p14:modId xmlns:p14="http://schemas.microsoft.com/office/powerpoint/2010/main" val="1393678794"/>
              </p:ext>
            </p:extLst>
          </p:nvPr>
        </p:nvGraphicFramePr>
        <p:xfrm>
          <a:off x="684213" y="1989138"/>
          <a:ext cx="6911975" cy="36750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6322" name="Picture 4" descr="HP_Blue_RGB_150_S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5363" y="6319838"/>
            <a:ext cx="4937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3" name="Rectangle 3"/>
          <p:cNvSpPr>
            <a:spLocks noGrp="1" noChangeArrowheads="1"/>
          </p:cNvSpPr>
          <p:nvPr/>
        </p:nvSpPr>
        <p:spPr bwMode="auto">
          <a:xfrm>
            <a:off x="254000" y="981075"/>
            <a:ext cx="8207375" cy="533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469900" indent="-150813" eaLnBrk="0" hangingPunct="0">
              <a:defRPr>
                <a:solidFill>
                  <a:schemeClr val="tx1"/>
                </a:solidFill>
                <a:latin typeface="Arial" panose="020B0604020202020204" pitchFamily="34" charset="0"/>
                <a:ea typeface="宋体" panose="02010600030101010101" pitchFamily="2" charset="-122"/>
              </a:defRPr>
            </a:lvl5pPr>
            <a:lvl6pPr marL="9271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13843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8415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22987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lnSpc>
                <a:spcPct val="150000"/>
              </a:lnSpc>
              <a:spcBef>
                <a:spcPts val="800"/>
              </a:spcBef>
            </a:pPr>
            <a:r>
              <a:rPr lang="zh-CN" altLang="en-US" sz="2400" b="1" dirty="0">
                <a:solidFill>
                  <a:srgbClr val="0096D6"/>
                </a:solidFill>
                <a:latin typeface="微软雅黑" panose="020B0503020204020204" pitchFamily="34" charset="-122"/>
                <a:ea typeface="微软雅黑" panose="020B0503020204020204" pitchFamily="34" charset="-122"/>
                <a:sym typeface="HP Simplified" panose="020B0604020204020204" pitchFamily="34" charset="0"/>
              </a:rPr>
              <a:t>   </a:t>
            </a:r>
            <a:r>
              <a:rPr lang="zh-CN" altLang="en-US" sz="2400" b="1" dirty="0">
                <a:solidFill>
                  <a:srgbClr val="0096D6"/>
                </a:solidFill>
                <a:latin typeface="微软雅黑" panose="020B0503020204020204" pitchFamily="34" charset="-122"/>
                <a:ea typeface="微软雅黑" panose="020B0503020204020204" pitchFamily="34" charset="-122"/>
              </a:rPr>
              <a:t>模块复杂性</a:t>
            </a:r>
          </a:p>
          <a:p>
            <a:pPr lvl="4" algn="l">
              <a:lnSpc>
                <a:spcPct val="150000"/>
              </a:lnSpc>
              <a:spcBef>
                <a:spcPts val="800"/>
              </a:spcBef>
              <a:buFont typeface="Arial" panose="020B0604020202020204" pitchFamily="34" charset="0"/>
              <a:buChar char="•"/>
            </a:pPr>
            <a:r>
              <a:rPr lang="zh-CN" altLang="en-US" sz="20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模块复杂性度量主要用来对模块中的数据流和控制流结构（或模块信息流结构）和模块之间互连的复杂程度等进行度量和评价</a:t>
            </a:r>
            <a:r>
              <a:rPr lang="zh-CN" altLang="en-US" sz="2000" b="1" dirty="0" smtClean="0">
                <a:solidFill>
                  <a:srgbClr val="000000"/>
                </a:solidFill>
                <a:latin typeface="微软雅黑" panose="020B0503020204020204" pitchFamily="34" charset="-122"/>
                <a:ea typeface="微软雅黑" panose="020B0503020204020204" pitchFamily="34" charset="-122"/>
                <a:sym typeface="宋体" panose="02010600030101010101" pitchFamily="2" charset="-122"/>
              </a:rPr>
              <a:t>。</a:t>
            </a:r>
            <a:endParaRPr lang="en-US" altLang="zh-CN" sz="2000" b="1" dirty="0" smtClean="0">
              <a:solidFill>
                <a:srgbClr val="000000"/>
              </a:solidFill>
              <a:latin typeface="微软雅黑" panose="020B0503020204020204" pitchFamily="34" charset="-122"/>
              <a:ea typeface="微软雅黑" panose="020B0503020204020204" pitchFamily="34" charset="-122"/>
              <a:sym typeface="宋体" panose="02010600030101010101" pitchFamily="2" charset="-122"/>
            </a:endParaRPr>
          </a:p>
          <a:p>
            <a:pPr lvl="4" algn="l">
              <a:lnSpc>
                <a:spcPct val="150000"/>
              </a:lnSpc>
              <a:spcBef>
                <a:spcPts val="800"/>
              </a:spcBef>
              <a:buFont typeface="Arial" panose="020B0604020202020204" pitchFamily="34" charset="0"/>
              <a:buChar char="•"/>
            </a:pPr>
            <a:endParaRPr lang="zh-CN" altLang="en-US" sz="20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endParaRPr>
          </a:p>
          <a:p>
            <a:pPr lvl="4" algn="l">
              <a:lnSpc>
                <a:spcPct val="150000"/>
              </a:lnSpc>
              <a:spcBef>
                <a:spcPts val="800"/>
              </a:spcBef>
              <a:buFont typeface="宋体" panose="02010600030101010101" pitchFamily="2" charset="-122"/>
              <a:buChar char="–"/>
            </a:pPr>
            <a:r>
              <a:rPr lang="zh-CN" altLang="en-US" sz="2000" b="1" dirty="0">
                <a:latin typeface="微软雅黑" panose="020B0503020204020204" pitchFamily="34" charset="-122"/>
                <a:ea typeface="微软雅黑" panose="020B0503020204020204" pitchFamily="34" charset="-122"/>
              </a:rPr>
              <a:t> 1）模块内部结构复杂性</a:t>
            </a:r>
            <a:endParaRPr lang="zh-CN" altLang="en-US" sz="2000" dirty="0">
              <a:latin typeface="微软雅黑" panose="020B0503020204020204" pitchFamily="34" charset="-122"/>
              <a:ea typeface="微软雅黑" panose="020B0503020204020204" pitchFamily="34" charset="-122"/>
              <a:sym typeface="宋体" panose="02010600030101010101" pitchFamily="2" charset="-122"/>
            </a:endParaRPr>
          </a:p>
          <a:p>
            <a:pPr lvl="4" algn="l">
              <a:lnSpc>
                <a:spcPct val="150000"/>
              </a:lnSpc>
              <a:spcBef>
                <a:spcPts val="800"/>
              </a:spcBef>
              <a:buFont typeface="Arial" panose="020B0604020202020204" pitchFamily="34" charset="0"/>
              <a:buChar char="•"/>
            </a:pPr>
            <a:r>
              <a:rPr lang="zh-CN" altLang="en-US" sz="20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模块内部复杂性度量是软件复杂性度量的基础，是一种曾一度被广泛使用的传统方法，主要有以上两种方法，McCabe度量和Halstead度量。</a:t>
            </a:r>
            <a:endParaRPr lang="zh-CN" altLang="en-US" sz="2000" dirty="0">
              <a:solidFill>
                <a:schemeClr val="bg2"/>
              </a:solidFill>
              <a:latin typeface="微软雅黑" panose="020B0503020204020204" pitchFamily="34" charset="-122"/>
              <a:ea typeface="微软雅黑" panose="020B0503020204020204" pitchFamily="34" charset="-122"/>
            </a:endParaRPr>
          </a:p>
          <a:p>
            <a:pPr lvl="4">
              <a:lnSpc>
                <a:spcPct val="150000"/>
              </a:lnSpc>
              <a:spcBef>
                <a:spcPts val="800"/>
              </a:spcBef>
              <a:buFont typeface="宋体" panose="02010600030101010101" pitchFamily="2" charset="-122"/>
              <a:buNone/>
            </a:pPr>
            <a:endParaRPr lang="zh-CN" altLang="en-US" sz="1600" dirty="0">
              <a:latin typeface="微软雅黑" panose="020B0503020204020204" pitchFamily="34" charset="-122"/>
              <a:ea typeface="微软雅黑" panose="020B0503020204020204" pitchFamily="34" charset="-122"/>
            </a:endParaRPr>
          </a:p>
        </p:txBody>
      </p:sp>
      <p:sp>
        <p:nvSpPr>
          <p:cNvPr id="56324" name="Rectangle 2"/>
          <p:cNvSpPr>
            <a:spLocks noGrp="1" noChangeArrowheads="1"/>
          </p:cNvSpPr>
          <p:nvPr/>
        </p:nvSpPr>
        <p:spPr bwMode="auto">
          <a:xfrm>
            <a:off x="457200" y="116632"/>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lang="zh-CN" altLang="en-US" sz="2800" b="1" dirty="0">
                <a:latin typeface="微软雅黑" panose="020B0503020204020204" pitchFamily="34" charset="-122"/>
                <a:ea typeface="微软雅黑" panose="020B0503020204020204" pitchFamily="34" charset="-122"/>
                <a:sym typeface="HP Simplified" panose="020B0604020204020204" pitchFamily="34" charset="0"/>
              </a:rPr>
              <a:t>7.3.1 软件复杂性度量与控制</a:t>
            </a:r>
            <a:endParaRPr lang="zh-CN" altLang="en-US" sz="440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7346" name="Picture 4" descr="HP_Blue_RGB_150_S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5363" y="6319838"/>
            <a:ext cx="4937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7" name="Rectangle 3"/>
          <p:cNvSpPr>
            <a:spLocks noGrp="1" noChangeArrowheads="1"/>
          </p:cNvSpPr>
          <p:nvPr/>
        </p:nvSpPr>
        <p:spPr bwMode="auto">
          <a:xfrm>
            <a:off x="254000" y="981075"/>
            <a:ext cx="8207375" cy="533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469900" indent="-150813" eaLnBrk="0" hangingPunct="0">
              <a:defRPr>
                <a:solidFill>
                  <a:schemeClr val="tx1"/>
                </a:solidFill>
                <a:latin typeface="Arial" panose="020B0604020202020204" pitchFamily="34" charset="0"/>
                <a:ea typeface="宋体" panose="02010600030101010101" pitchFamily="2" charset="-122"/>
              </a:defRPr>
            </a:lvl5pPr>
            <a:lvl6pPr marL="9271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13843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8415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22987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4" algn="l">
              <a:lnSpc>
                <a:spcPct val="150000"/>
              </a:lnSpc>
              <a:spcBef>
                <a:spcPts val="800"/>
              </a:spcBef>
              <a:buFont typeface="宋体" panose="02010600030101010101" pitchFamily="2" charset="-122"/>
              <a:buNone/>
            </a:pPr>
            <a:r>
              <a:rPr lang="zh-CN" altLang="en-US" sz="2000" b="1" dirty="0">
                <a:latin typeface="微软雅黑" panose="020B0503020204020204" pitchFamily="34" charset="-122"/>
                <a:ea typeface="微软雅黑" panose="020B0503020204020204" pitchFamily="34" charset="-122"/>
              </a:rPr>
              <a:t>2）模块接口复杂性</a:t>
            </a:r>
          </a:p>
          <a:p>
            <a:pPr lvl="4" algn="l">
              <a:lnSpc>
                <a:spcPct val="150000"/>
              </a:lnSpc>
              <a:spcBef>
                <a:spcPts val="800"/>
              </a:spcBef>
              <a:buFont typeface="Arial" panose="020B0604020202020204" pitchFamily="34" charset="0"/>
              <a:buChar char="•"/>
            </a:pPr>
            <a:r>
              <a:rPr lang="zh-CN" altLang="en-US" sz="2000" dirty="0">
                <a:solidFill>
                  <a:srgbClr val="000000"/>
                </a:solidFill>
                <a:latin typeface="微软雅黑" panose="020B0503020204020204" pitchFamily="34" charset="-122"/>
                <a:ea typeface="微软雅黑" panose="020B0503020204020204" pitchFamily="34" charset="-122"/>
              </a:rPr>
              <a:t>模块接口复杂性体现在模块之间的调用；</a:t>
            </a:r>
          </a:p>
          <a:p>
            <a:pPr lvl="4" algn="l">
              <a:lnSpc>
                <a:spcPct val="150000"/>
              </a:lnSpc>
              <a:spcBef>
                <a:spcPts val="800"/>
              </a:spcBef>
              <a:buFont typeface="Arial" panose="020B0604020202020204" pitchFamily="34" charset="0"/>
              <a:buChar char="•"/>
            </a:pPr>
            <a:r>
              <a:rPr lang="zh-CN" altLang="en-US" sz="2000" dirty="0">
                <a:solidFill>
                  <a:srgbClr val="000000"/>
                </a:solidFill>
                <a:latin typeface="微软雅黑" panose="020B0503020204020204" pitchFamily="34" charset="-122"/>
                <a:ea typeface="微软雅黑" panose="020B0503020204020204" pitchFamily="34" charset="-122"/>
              </a:rPr>
              <a:t>将每个模块看做为一个节点，节点之间相互连接，那么这个连接所反映的就是模块之间的调用关系；</a:t>
            </a:r>
          </a:p>
          <a:p>
            <a:pPr lvl="4" algn="l">
              <a:lnSpc>
                <a:spcPct val="15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模块接口复杂性常用模块的扇入</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扇出数量或信息的扇入</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扇出数量来度量；</a:t>
            </a:r>
          </a:p>
          <a:p>
            <a:pPr lvl="4" algn="l">
              <a:lnSpc>
                <a:spcPct val="15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模块接口复杂性也称为模块结构复杂性。</a:t>
            </a:r>
          </a:p>
        </p:txBody>
      </p:sp>
      <p:sp>
        <p:nvSpPr>
          <p:cNvPr id="57348" name="Rectangle 2"/>
          <p:cNvSpPr>
            <a:spLocks noGrp="1" noChangeArrowheads="1"/>
          </p:cNvSpPr>
          <p:nvPr/>
        </p:nvSpPr>
        <p:spPr bwMode="auto">
          <a:xfrm>
            <a:off x="457200" y="188913"/>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lang="zh-CN" altLang="en-US" sz="2800" b="1" dirty="0">
                <a:latin typeface="微软雅黑" panose="020B0503020204020204" pitchFamily="34" charset="-122"/>
                <a:ea typeface="微软雅黑" panose="020B0503020204020204" pitchFamily="34" charset="-122"/>
                <a:sym typeface="HP Simplified" panose="020B0604020204020204" pitchFamily="34" charset="0"/>
              </a:rPr>
              <a:t>7.3.1 软件复杂性度量与控制</a:t>
            </a:r>
            <a:endParaRPr lang="zh-CN" altLang="en-US" sz="440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8370" name="Picture 4" descr="HP_Blue_RGB_150_S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5363" y="6319838"/>
            <a:ext cx="4937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1" name="Rectangle 3"/>
          <p:cNvSpPr>
            <a:spLocks noGrp="1" noChangeArrowheads="1"/>
          </p:cNvSpPr>
          <p:nvPr/>
        </p:nvSpPr>
        <p:spPr bwMode="auto">
          <a:xfrm>
            <a:off x="180975" y="981075"/>
            <a:ext cx="8207375"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469900" indent="-150813" eaLnBrk="0" hangingPunct="0">
              <a:defRPr>
                <a:solidFill>
                  <a:schemeClr val="tx1"/>
                </a:solidFill>
                <a:latin typeface="Arial" panose="020B0604020202020204" pitchFamily="34" charset="0"/>
                <a:ea typeface="宋体" panose="02010600030101010101" pitchFamily="2" charset="-122"/>
              </a:defRPr>
            </a:lvl5pPr>
            <a:lvl6pPr marL="9271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13843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8415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22987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4" algn="l">
              <a:lnSpc>
                <a:spcPct val="150000"/>
              </a:lnSpc>
              <a:spcBef>
                <a:spcPts val="800"/>
              </a:spcBef>
              <a:buFont typeface="宋体" panose="02010600030101010101" pitchFamily="2" charset="-122"/>
              <a:buNone/>
            </a:pPr>
            <a:r>
              <a:rPr lang="zh-CN" altLang="en-US" sz="2400" b="1" dirty="0">
                <a:solidFill>
                  <a:srgbClr val="0096D6"/>
                </a:solidFill>
                <a:latin typeface="微软雅黑" panose="020B0503020204020204" pitchFamily="34" charset="-122"/>
                <a:ea typeface="微软雅黑" panose="020B0503020204020204" pitchFamily="34" charset="-122"/>
              </a:rPr>
              <a:t>总体复杂性度量</a:t>
            </a:r>
          </a:p>
          <a:p>
            <a:pPr lvl="4">
              <a:lnSpc>
                <a:spcPct val="150000"/>
              </a:lnSpc>
              <a:spcBef>
                <a:spcPts val="800"/>
              </a:spcBef>
              <a:buFont typeface="Arial" panose="020B0604020202020204" pitchFamily="34" charset="0"/>
              <a:buChar char="•"/>
            </a:pPr>
            <a:endParaRPr lang="zh-CN" altLang="en-US" sz="1600" b="1" dirty="0">
              <a:latin typeface="微软雅黑" panose="020B0503020204020204" pitchFamily="34" charset="-122"/>
              <a:ea typeface="微软雅黑" panose="020B0503020204020204" pitchFamily="34" charset="-122"/>
            </a:endParaRPr>
          </a:p>
        </p:txBody>
      </p:sp>
      <p:sp>
        <p:nvSpPr>
          <p:cNvPr id="58372" name="Rectangle 2"/>
          <p:cNvSpPr>
            <a:spLocks noGrp="1" noChangeArrowheads="1"/>
          </p:cNvSpPr>
          <p:nvPr/>
        </p:nvSpPr>
        <p:spPr bwMode="auto">
          <a:xfrm>
            <a:off x="457200" y="188913"/>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lang="zh-CN" altLang="en-US" sz="2800" b="1" dirty="0">
                <a:latin typeface="微软雅黑" panose="020B0503020204020204" pitchFamily="34" charset="-122"/>
                <a:ea typeface="微软雅黑" panose="020B0503020204020204" pitchFamily="34" charset="-122"/>
                <a:sym typeface="HP Simplified" panose="020B0604020204020204" pitchFamily="34" charset="0"/>
              </a:rPr>
              <a:t>7.3.1 软件复杂性度量与控制</a:t>
            </a:r>
            <a:endParaRPr lang="zh-CN" altLang="en-US" sz="4400" dirty="0">
              <a:latin typeface="微软雅黑" panose="020B0503020204020204" pitchFamily="34" charset="-122"/>
              <a:ea typeface="微软雅黑" panose="020B0503020204020204" pitchFamily="34" charset="-122"/>
            </a:endParaRPr>
          </a:p>
        </p:txBody>
      </p:sp>
      <p:sp>
        <p:nvSpPr>
          <p:cNvPr id="58373" name="椭圆 2"/>
          <p:cNvSpPr>
            <a:spLocks/>
          </p:cNvSpPr>
          <p:nvPr/>
        </p:nvSpPr>
        <p:spPr bwMode="auto">
          <a:xfrm rot="9615386" flipH="1">
            <a:off x="3544888" y="3757613"/>
            <a:ext cx="1116012" cy="1131887"/>
          </a:xfrm>
          <a:custGeom>
            <a:avLst/>
            <a:gdLst>
              <a:gd name="T0" fmla="*/ 0 w 1197573"/>
              <a:gd name="T1" fmla="*/ 26516 h 1214258"/>
              <a:gd name="T2" fmla="*/ 129504 w 1197573"/>
              <a:gd name="T3" fmla="*/ 0 h 1214258"/>
              <a:gd name="T4" fmla="*/ 1116012 w 1197573"/>
              <a:gd name="T5" fmla="*/ 1126424 h 1214258"/>
              <a:gd name="T6" fmla="*/ 1024642 w 1197573"/>
              <a:gd name="T7" fmla="*/ 1131887 h 1214258"/>
              <a:gd name="T8" fmla="*/ 0 w 1197573"/>
              <a:gd name="T9" fmla="*/ 26516 h 1214258"/>
              <a:gd name="T10" fmla="*/ 0 60000 65536"/>
              <a:gd name="T11" fmla="*/ 0 60000 65536"/>
              <a:gd name="T12" fmla="*/ 0 60000 65536"/>
              <a:gd name="T13" fmla="*/ 0 60000 65536"/>
              <a:gd name="T14" fmla="*/ 0 60000 65536"/>
              <a:gd name="T15" fmla="*/ 0 w 1197573"/>
              <a:gd name="T16" fmla="*/ 0 h 1214258"/>
              <a:gd name="T17" fmla="*/ 1197573 w 1197573"/>
              <a:gd name="T18" fmla="*/ 1214258 h 1214258"/>
            </a:gdLst>
            <a:ahLst/>
            <a:cxnLst>
              <a:cxn ang="T10">
                <a:pos x="T0" y="T1"/>
              </a:cxn>
              <a:cxn ang="T11">
                <a:pos x="T2" y="T3"/>
              </a:cxn>
              <a:cxn ang="T12">
                <a:pos x="T4" y="T5"/>
              </a:cxn>
              <a:cxn ang="T13">
                <a:pos x="T6" y="T7"/>
              </a:cxn>
              <a:cxn ang="T14">
                <a:pos x="T8" y="T9"/>
              </a:cxn>
            </a:cxnLst>
            <a:rect l="T15" t="T16" r="T17" b="T18"/>
            <a:pathLst>
              <a:path w="1197573" h="1214258">
                <a:moveTo>
                  <a:pt x="0" y="28446"/>
                </a:moveTo>
                <a:lnTo>
                  <a:pt x="138969" y="0"/>
                </a:lnTo>
                <a:cubicBezTo>
                  <a:pt x="178832" y="660672"/>
                  <a:pt x="634234" y="1184898"/>
                  <a:pt x="1197573" y="1208397"/>
                </a:cubicBezTo>
                <a:cubicBezTo>
                  <a:pt x="1165308" y="1212539"/>
                  <a:pt x="1132587" y="1214258"/>
                  <a:pt x="1099525" y="1214258"/>
                </a:cubicBezTo>
                <a:cubicBezTo>
                  <a:pt x="524168" y="1214258"/>
                  <a:pt x="51542" y="693550"/>
                  <a:pt x="0" y="28446"/>
                </a:cubicBez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58374" name="椭圆 2"/>
          <p:cNvSpPr>
            <a:spLocks/>
          </p:cNvSpPr>
          <p:nvPr/>
        </p:nvSpPr>
        <p:spPr bwMode="auto">
          <a:xfrm rot="-9615386">
            <a:off x="4498975" y="3760788"/>
            <a:ext cx="1116013" cy="1131887"/>
          </a:xfrm>
          <a:custGeom>
            <a:avLst/>
            <a:gdLst>
              <a:gd name="T0" fmla="*/ 0 w 1197573"/>
              <a:gd name="T1" fmla="*/ 26516 h 1214258"/>
              <a:gd name="T2" fmla="*/ 129505 w 1197573"/>
              <a:gd name="T3" fmla="*/ 0 h 1214258"/>
              <a:gd name="T4" fmla="*/ 1116013 w 1197573"/>
              <a:gd name="T5" fmla="*/ 1126424 h 1214258"/>
              <a:gd name="T6" fmla="*/ 1024643 w 1197573"/>
              <a:gd name="T7" fmla="*/ 1131887 h 1214258"/>
              <a:gd name="T8" fmla="*/ 0 w 1197573"/>
              <a:gd name="T9" fmla="*/ 26516 h 1214258"/>
              <a:gd name="T10" fmla="*/ 0 60000 65536"/>
              <a:gd name="T11" fmla="*/ 0 60000 65536"/>
              <a:gd name="T12" fmla="*/ 0 60000 65536"/>
              <a:gd name="T13" fmla="*/ 0 60000 65536"/>
              <a:gd name="T14" fmla="*/ 0 60000 65536"/>
              <a:gd name="T15" fmla="*/ 0 w 1197573"/>
              <a:gd name="T16" fmla="*/ 0 h 1214258"/>
              <a:gd name="T17" fmla="*/ 1197573 w 1197573"/>
              <a:gd name="T18" fmla="*/ 1214258 h 1214258"/>
            </a:gdLst>
            <a:ahLst/>
            <a:cxnLst>
              <a:cxn ang="T10">
                <a:pos x="T0" y="T1"/>
              </a:cxn>
              <a:cxn ang="T11">
                <a:pos x="T2" y="T3"/>
              </a:cxn>
              <a:cxn ang="T12">
                <a:pos x="T4" y="T5"/>
              </a:cxn>
              <a:cxn ang="T13">
                <a:pos x="T6" y="T7"/>
              </a:cxn>
              <a:cxn ang="T14">
                <a:pos x="T8" y="T9"/>
              </a:cxn>
            </a:cxnLst>
            <a:rect l="T15" t="T16" r="T17" b="T18"/>
            <a:pathLst>
              <a:path w="1197573" h="1214258">
                <a:moveTo>
                  <a:pt x="0" y="28446"/>
                </a:moveTo>
                <a:lnTo>
                  <a:pt x="138969" y="0"/>
                </a:lnTo>
                <a:cubicBezTo>
                  <a:pt x="178832" y="660672"/>
                  <a:pt x="634234" y="1184898"/>
                  <a:pt x="1197573" y="1208397"/>
                </a:cubicBezTo>
                <a:cubicBezTo>
                  <a:pt x="1165308" y="1212539"/>
                  <a:pt x="1132587" y="1214258"/>
                  <a:pt x="1099525" y="1214258"/>
                </a:cubicBezTo>
                <a:cubicBezTo>
                  <a:pt x="524168" y="1214258"/>
                  <a:pt x="51542" y="693550"/>
                  <a:pt x="0" y="28446"/>
                </a:cubicBez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58375" name="椭圆 2"/>
          <p:cNvSpPr>
            <a:spLocks/>
          </p:cNvSpPr>
          <p:nvPr/>
        </p:nvSpPr>
        <p:spPr bwMode="auto">
          <a:xfrm rot="20905905" flipH="1">
            <a:off x="4648200" y="2728913"/>
            <a:ext cx="757238" cy="827087"/>
          </a:xfrm>
          <a:custGeom>
            <a:avLst/>
            <a:gdLst>
              <a:gd name="T0" fmla="*/ 0 w 1197573"/>
              <a:gd name="T1" fmla="*/ 19376 h 1214258"/>
              <a:gd name="T2" fmla="*/ 87872 w 1197573"/>
              <a:gd name="T3" fmla="*/ 0 h 1214258"/>
              <a:gd name="T4" fmla="*/ 757238 w 1197573"/>
              <a:gd name="T5" fmla="*/ 823095 h 1214258"/>
              <a:gd name="T6" fmla="*/ 695241 w 1197573"/>
              <a:gd name="T7" fmla="*/ 827087 h 1214258"/>
              <a:gd name="T8" fmla="*/ 0 w 1197573"/>
              <a:gd name="T9" fmla="*/ 19376 h 1214258"/>
              <a:gd name="T10" fmla="*/ 0 60000 65536"/>
              <a:gd name="T11" fmla="*/ 0 60000 65536"/>
              <a:gd name="T12" fmla="*/ 0 60000 65536"/>
              <a:gd name="T13" fmla="*/ 0 60000 65536"/>
              <a:gd name="T14" fmla="*/ 0 60000 65536"/>
              <a:gd name="T15" fmla="*/ 0 w 1197573"/>
              <a:gd name="T16" fmla="*/ 0 h 1214258"/>
              <a:gd name="T17" fmla="*/ 1197573 w 1197573"/>
              <a:gd name="T18" fmla="*/ 1214258 h 1214258"/>
            </a:gdLst>
            <a:ahLst/>
            <a:cxnLst>
              <a:cxn ang="T10">
                <a:pos x="T0" y="T1"/>
              </a:cxn>
              <a:cxn ang="T11">
                <a:pos x="T2" y="T3"/>
              </a:cxn>
              <a:cxn ang="T12">
                <a:pos x="T4" y="T5"/>
              </a:cxn>
              <a:cxn ang="T13">
                <a:pos x="T6" y="T7"/>
              </a:cxn>
              <a:cxn ang="T14">
                <a:pos x="T8" y="T9"/>
              </a:cxn>
            </a:cxnLst>
            <a:rect l="T15" t="T16" r="T17" b="T18"/>
            <a:pathLst>
              <a:path w="1197573" h="1214258">
                <a:moveTo>
                  <a:pt x="0" y="28446"/>
                </a:moveTo>
                <a:lnTo>
                  <a:pt x="138969" y="0"/>
                </a:lnTo>
                <a:cubicBezTo>
                  <a:pt x="178832" y="660672"/>
                  <a:pt x="634234" y="1184898"/>
                  <a:pt x="1197573" y="1208397"/>
                </a:cubicBezTo>
                <a:cubicBezTo>
                  <a:pt x="1165308" y="1212539"/>
                  <a:pt x="1132587" y="1214258"/>
                  <a:pt x="1099525" y="1214258"/>
                </a:cubicBezTo>
                <a:cubicBezTo>
                  <a:pt x="524168" y="1214258"/>
                  <a:pt x="51542" y="693550"/>
                  <a:pt x="0" y="28446"/>
                </a:cubicBez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58376" name="椭圆 2"/>
          <p:cNvSpPr>
            <a:spLocks/>
          </p:cNvSpPr>
          <p:nvPr/>
        </p:nvSpPr>
        <p:spPr bwMode="auto">
          <a:xfrm rot="694095">
            <a:off x="3844925" y="2789238"/>
            <a:ext cx="757238" cy="766762"/>
          </a:xfrm>
          <a:custGeom>
            <a:avLst/>
            <a:gdLst>
              <a:gd name="T0" fmla="*/ 0 w 1197573"/>
              <a:gd name="T1" fmla="*/ 17963 h 1214258"/>
              <a:gd name="T2" fmla="*/ 87872 w 1197573"/>
              <a:gd name="T3" fmla="*/ 0 h 1214258"/>
              <a:gd name="T4" fmla="*/ 757238 w 1197573"/>
              <a:gd name="T5" fmla="*/ 763061 h 1214258"/>
              <a:gd name="T6" fmla="*/ 695241 w 1197573"/>
              <a:gd name="T7" fmla="*/ 766762 h 1214258"/>
              <a:gd name="T8" fmla="*/ 0 w 1197573"/>
              <a:gd name="T9" fmla="*/ 17963 h 1214258"/>
              <a:gd name="T10" fmla="*/ 0 60000 65536"/>
              <a:gd name="T11" fmla="*/ 0 60000 65536"/>
              <a:gd name="T12" fmla="*/ 0 60000 65536"/>
              <a:gd name="T13" fmla="*/ 0 60000 65536"/>
              <a:gd name="T14" fmla="*/ 0 60000 65536"/>
              <a:gd name="T15" fmla="*/ 0 w 1197573"/>
              <a:gd name="T16" fmla="*/ 0 h 1214258"/>
              <a:gd name="T17" fmla="*/ 1197573 w 1197573"/>
              <a:gd name="T18" fmla="*/ 1214258 h 1214258"/>
            </a:gdLst>
            <a:ahLst/>
            <a:cxnLst>
              <a:cxn ang="T10">
                <a:pos x="T0" y="T1"/>
              </a:cxn>
              <a:cxn ang="T11">
                <a:pos x="T2" y="T3"/>
              </a:cxn>
              <a:cxn ang="T12">
                <a:pos x="T4" y="T5"/>
              </a:cxn>
              <a:cxn ang="T13">
                <a:pos x="T6" y="T7"/>
              </a:cxn>
              <a:cxn ang="T14">
                <a:pos x="T8" y="T9"/>
              </a:cxn>
            </a:cxnLst>
            <a:rect l="T15" t="T16" r="T17" b="T18"/>
            <a:pathLst>
              <a:path w="1197573" h="1214258">
                <a:moveTo>
                  <a:pt x="0" y="28446"/>
                </a:moveTo>
                <a:lnTo>
                  <a:pt x="138969" y="0"/>
                </a:lnTo>
                <a:cubicBezTo>
                  <a:pt x="178832" y="660672"/>
                  <a:pt x="634234" y="1184898"/>
                  <a:pt x="1197573" y="1208397"/>
                </a:cubicBezTo>
                <a:cubicBezTo>
                  <a:pt x="1165308" y="1212539"/>
                  <a:pt x="1132587" y="1214258"/>
                  <a:pt x="1099525" y="1214258"/>
                </a:cubicBezTo>
                <a:cubicBezTo>
                  <a:pt x="524168" y="1214258"/>
                  <a:pt x="51542" y="693550"/>
                  <a:pt x="0" y="28446"/>
                </a:cubicBez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pic>
        <p:nvPicPr>
          <p:cNvPr id="58377" name="Oval 3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4602163"/>
            <a:ext cx="18415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8" name="圆角矩形 35"/>
          <p:cNvSpPr>
            <a:spLocks noChangeArrowheads="1"/>
          </p:cNvSpPr>
          <p:nvPr/>
        </p:nvSpPr>
        <p:spPr bwMode="auto">
          <a:xfrm>
            <a:off x="4541838" y="3657600"/>
            <a:ext cx="71437" cy="179388"/>
          </a:xfrm>
          <a:prstGeom prst="roundRect">
            <a:avLst>
              <a:gd name="adj" fmla="val 16667"/>
            </a:avLst>
          </a:prstGeom>
          <a:gradFill rotWithShape="1">
            <a:gsLst>
              <a:gs pos="0">
                <a:srgbClr val="219BFF"/>
              </a:gs>
              <a:gs pos="25000">
                <a:srgbClr val="53B1FF"/>
              </a:gs>
              <a:gs pos="100000">
                <a:srgbClr val="5EB6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00" dirty="0">
              <a:solidFill>
                <a:srgbClr val="FFFFFF"/>
              </a:solidFill>
              <a:latin typeface="微软雅黑" panose="020B0503020204020204" pitchFamily="34" charset="-122"/>
              <a:ea typeface="微软雅黑" panose="020B0503020204020204" pitchFamily="34" charset="-122"/>
            </a:endParaRPr>
          </a:p>
        </p:txBody>
      </p:sp>
      <p:grpSp>
        <p:nvGrpSpPr>
          <p:cNvPr id="58379" name="组合 36"/>
          <p:cNvGrpSpPr>
            <a:grpSpLocks/>
          </p:cNvGrpSpPr>
          <p:nvPr/>
        </p:nvGrpSpPr>
        <p:grpSpPr bwMode="auto">
          <a:xfrm>
            <a:off x="3871913" y="4054475"/>
            <a:ext cx="1392237" cy="1019175"/>
            <a:chOff x="0" y="0"/>
            <a:chExt cx="1840204" cy="1059469"/>
          </a:xfrm>
        </p:grpSpPr>
        <p:sp>
          <p:nvSpPr>
            <p:cNvPr id="58396" name="椭圆形标注 37"/>
            <p:cNvSpPr>
              <a:spLocks noChangeArrowheads="1"/>
            </p:cNvSpPr>
            <p:nvPr/>
          </p:nvSpPr>
          <p:spPr bwMode="auto">
            <a:xfrm rot="10800000">
              <a:off x="23081" y="0"/>
              <a:ext cx="1817123" cy="1059469"/>
            </a:xfrm>
            <a:prstGeom prst="wedgeEllipseCallout">
              <a:avLst>
                <a:gd name="adj1" fmla="val -343"/>
                <a:gd name="adj2" fmla="val 62569"/>
              </a:avLst>
            </a:prstGeom>
            <a:gradFill rotWithShape="1">
              <a:gsLst>
                <a:gs pos="0">
                  <a:srgbClr val="219BFF"/>
                </a:gs>
                <a:gs pos="25000">
                  <a:srgbClr val="53B1FF"/>
                </a:gs>
                <a:gs pos="100000">
                  <a:srgbClr val="5EB6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00" dirty="0">
                <a:solidFill>
                  <a:srgbClr val="FFFFFF"/>
                </a:solidFill>
                <a:latin typeface="微软雅黑" panose="020B0503020204020204" pitchFamily="34" charset="-122"/>
                <a:ea typeface="微软雅黑" panose="020B0503020204020204" pitchFamily="34" charset="-122"/>
              </a:endParaRPr>
            </a:p>
          </p:txBody>
        </p:sp>
        <p:sp>
          <p:nvSpPr>
            <p:cNvPr id="58397" name="椭圆形标注 26"/>
            <p:cNvSpPr>
              <a:spLocks/>
            </p:cNvSpPr>
            <p:nvPr/>
          </p:nvSpPr>
          <p:spPr bwMode="auto">
            <a:xfrm rot="10800000">
              <a:off x="660962" y="105617"/>
              <a:ext cx="1179242" cy="953852"/>
            </a:xfrm>
            <a:custGeom>
              <a:avLst/>
              <a:gdLst>
                <a:gd name="T0" fmla="*/ 664369 w 1179438"/>
                <a:gd name="T1" fmla="*/ 953852 h 953842"/>
                <a:gd name="T2" fmla="*/ 72997 w 1179438"/>
                <a:gd name="T3" fmla="*/ 296280 h 953842"/>
                <a:gd name="T4" fmla="*/ 933184 w 1179438"/>
                <a:gd name="T5" fmla="*/ 182 h 953842"/>
                <a:gd name="T6" fmla="*/ 1179242 w 1179438"/>
                <a:gd name="T7" fmla="*/ 23707 h 953842"/>
                <a:gd name="T8" fmla="*/ 1077176 w 1179438"/>
                <a:gd name="T9" fmla="*/ 17594 h 953842"/>
                <a:gd name="T10" fmla="*/ 216989 w 1179438"/>
                <a:gd name="T11" fmla="*/ 313692 h 953842"/>
                <a:gd name="T12" fmla="*/ 664369 w 1179438"/>
                <a:gd name="T13" fmla="*/ 944456 h 953842"/>
                <a:gd name="T14" fmla="*/ 664369 w 1179438"/>
                <a:gd name="T15" fmla="*/ 953852 h 953842"/>
                <a:gd name="T16" fmla="*/ 0 60000 65536"/>
                <a:gd name="T17" fmla="*/ 0 60000 65536"/>
                <a:gd name="T18" fmla="*/ 0 60000 65536"/>
                <a:gd name="T19" fmla="*/ 0 60000 65536"/>
                <a:gd name="T20" fmla="*/ 0 60000 65536"/>
                <a:gd name="T21" fmla="*/ 0 60000 65536"/>
                <a:gd name="T22" fmla="*/ 0 60000 65536"/>
                <a:gd name="T23" fmla="*/ 0 60000 65536"/>
                <a:gd name="T24" fmla="*/ 0 w 1179438"/>
                <a:gd name="T25" fmla="*/ 0 h 953842"/>
                <a:gd name="T26" fmla="*/ 1179438 w 1179438"/>
                <a:gd name="T27" fmla="*/ 953842 h 9538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79438" h="953842">
                  <a:moveTo>
                    <a:pt x="664479" y="953842"/>
                  </a:moveTo>
                  <a:cubicBezTo>
                    <a:pt x="139621" y="877853"/>
                    <a:pt x="-142939" y="568373"/>
                    <a:pt x="73009" y="296277"/>
                  </a:cubicBezTo>
                  <a:cubicBezTo>
                    <a:pt x="219132" y="112160"/>
                    <a:pt x="560374" y="-5283"/>
                    <a:pt x="933339" y="182"/>
                  </a:cubicBezTo>
                  <a:cubicBezTo>
                    <a:pt x="1018591" y="1432"/>
                    <a:pt x="1101296" y="9019"/>
                    <a:pt x="1179438" y="23707"/>
                  </a:cubicBezTo>
                  <a:lnTo>
                    <a:pt x="1077355" y="17594"/>
                  </a:lnTo>
                  <a:cubicBezTo>
                    <a:pt x="704390" y="12129"/>
                    <a:pt x="363148" y="129572"/>
                    <a:pt x="217025" y="313689"/>
                  </a:cubicBezTo>
                  <a:cubicBezTo>
                    <a:pt x="21755" y="559731"/>
                    <a:pt x="234095" y="836340"/>
                    <a:pt x="664479" y="944446"/>
                  </a:cubicBezTo>
                  <a:lnTo>
                    <a:pt x="664479" y="953842"/>
                  </a:lnTo>
                  <a:close/>
                </a:path>
              </a:pathLst>
            </a:custGeom>
            <a:solidFill>
              <a:srgbClr val="FFFFFF">
                <a:alpha val="47842"/>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58398" name="椭圆形标注 26"/>
            <p:cNvSpPr>
              <a:spLocks/>
            </p:cNvSpPr>
            <p:nvPr/>
          </p:nvSpPr>
          <p:spPr bwMode="auto">
            <a:xfrm rot="10800000" flipH="1">
              <a:off x="0" y="95715"/>
              <a:ext cx="1179242" cy="953852"/>
            </a:xfrm>
            <a:custGeom>
              <a:avLst/>
              <a:gdLst>
                <a:gd name="T0" fmla="*/ 664369 w 1179438"/>
                <a:gd name="T1" fmla="*/ 953852 h 953842"/>
                <a:gd name="T2" fmla="*/ 72997 w 1179438"/>
                <a:gd name="T3" fmla="*/ 296280 h 953842"/>
                <a:gd name="T4" fmla="*/ 933184 w 1179438"/>
                <a:gd name="T5" fmla="*/ 182 h 953842"/>
                <a:gd name="T6" fmla="*/ 1179242 w 1179438"/>
                <a:gd name="T7" fmla="*/ 23707 h 953842"/>
                <a:gd name="T8" fmla="*/ 1077176 w 1179438"/>
                <a:gd name="T9" fmla="*/ 17594 h 953842"/>
                <a:gd name="T10" fmla="*/ 216989 w 1179438"/>
                <a:gd name="T11" fmla="*/ 313692 h 953842"/>
                <a:gd name="T12" fmla="*/ 664369 w 1179438"/>
                <a:gd name="T13" fmla="*/ 944456 h 953842"/>
                <a:gd name="T14" fmla="*/ 664369 w 1179438"/>
                <a:gd name="T15" fmla="*/ 953852 h 953842"/>
                <a:gd name="T16" fmla="*/ 0 60000 65536"/>
                <a:gd name="T17" fmla="*/ 0 60000 65536"/>
                <a:gd name="T18" fmla="*/ 0 60000 65536"/>
                <a:gd name="T19" fmla="*/ 0 60000 65536"/>
                <a:gd name="T20" fmla="*/ 0 60000 65536"/>
                <a:gd name="T21" fmla="*/ 0 60000 65536"/>
                <a:gd name="T22" fmla="*/ 0 60000 65536"/>
                <a:gd name="T23" fmla="*/ 0 60000 65536"/>
                <a:gd name="T24" fmla="*/ 0 w 1179438"/>
                <a:gd name="T25" fmla="*/ 0 h 953842"/>
                <a:gd name="T26" fmla="*/ 1179438 w 1179438"/>
                <a:gd name="T27" fmla="*/ 953842 h 9538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79438" h="953842">
                  <a:moveTo>
                    <a:pt x="664479" y="953842"/>
                  </a:moveTo>
                  <a:cubicBezTo>
                    <a:pt x="139621" y="877853"/>
                    <a:pt x="-142939" y="568373"/>
                    <a:pt x="73009" y="296277"/>
                  </a:cubicBezTo>
                  <a:cubicBezTo>
                    <a:pt x="219132" y="112160"/>
                    <a:pt x="560374" y="-5283"/>
                    <a:pt x="933339" y="182"/>
                  </a:cubicBezTo>
                  <a:cubicBezTo>
                    <a:pt x="1018591" y="1432"/>
                    <a:pt x="1101296" y="9019"/>
                    <a:pt x="1179438" y="23707"/>
                  </a:cubicBezTo>
                  <a:lnTo>
                    <a:pt x="1077355" y="17594"/>
                  </a:lnTo>
                  <a:cubicBezTo>
                    <a:pt x="704390" y="12129"/>
                    <a:pt x="363148" y="129572"/>
                    <a:pt x="217025" y="313689"/>
                  </a:cubicBezTo>
                  <a:cubicBezTo>
                    <a:pt x="21755" y="559731"/>
                    <a:pt x="234095" y="836340"/>
                    <a:pt x="664479" y="944446"/>
                  </a:cubicBezTo>
                  <a:lnTo>
                    <a:pt x="664479" y="953842"/>
                  </a:lnTo>
                  <a:close/>
                </a:path>
              </a:pathLst>
            </a:custGeom>
            <a:solidFill>
              <a:srgbClr val="FFFFFF">
                <a:alpha val="47842"/>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grpSp>
      <p:grpSp>
        <p:nvGrpSpPr>
          <p:cNvPr id="58380" name="组合 40"/>
          <p:cNvGrpSpPr>
            <a:grpSpLocks/>
          </p:cNvGrpSpPr>
          <p:nvPr/>
        </p:nvGrpSpPr>
        <p:grpSpPr bwMode="auto">
          <a:xfrm>
            <a:off x="3954463" y="2195513"/>
            <a:ext cx="1316037" cy="1284287"/>
            <a:chOff x="0" y="0"/>
            <a:chExt cx="2052324" cy="2002722"/>
          </a:xfrm>
        </p:grpSpPr>
        <p:sp>
          <p:nvSpPr>
            <p:cNvPr id="58392" name="椭圆形标注 41"/>
            <p:cNvSpPr>
              <a:spLocks noChangeArrowheads="1"/>
            </p:cNvSpPr>
            <p:nvPr/>
          </p:nvSpPr>
          <p:spPr bwMode="auto">
            <a:xfrm>
              <a:off x="24757" y="64364"/>
              <a:ext cx="2015190" cy="1938358"/>
            </a:xfrm>
            <a:prstGeom prst="wedgeEllipseCallout">
              <a:avLst>
                <a:gd name="adj1" fmla="val -3440"/>
                <a:gd name="adj2" fmla="val 59000"/>
              </a:avLst>
            </a:prstGeom>
            <a:gradFill rotWithShape="1">
              <a:gsLst>
                <a:gs pos="0">
                  <a:srgbClr val="219BFF"/>
                </a:gs>
                <a:gs pos="50000">
                  <a:srgbClr val="53B1FF"/>
                </a:gs>
                <a:gs pos="100000">
                  <a:srgbClr val="5EB6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00" dirty="0">
                <a:solidFill>
                  <a:srgbClr val="FFFFFF"/>
                </a:solidFill>
                <a:latin typeface="微软雅黑" panose="020B0503020204020204" pitchFamily="34" charset="-122"/>
                <a:ea typeface="微软雅黑" panose="020B0503020204020204" pitchFamily="34" charset="-122"/>
              </a:endParaRPr>
            </a:p>
          </p:txBody>
        </p:sp>
        <p:sp>
          <p:nvSpPr>
            <p:cNvPr id="58393" name="椭圆形标注 11"/>
            <p:cNvSpPr>
              <a:spLocks/>
            </p:cNvSpPr>
            <p:nvPr/>
          </p:nvSpPr>
          <p:spPr bwMode="auto">
            <a:xfrm>
              <a:off x="1215550" y="89120"/>
              <a:ext cx="836774" cy="1817056"/>
            </a:xfrm>
            <a:custGeom>
              <a:avLst/>
              <a:gdLst>
                <a:gd name="T0" fmla="*/ 0 w 836140"/>
                <a:gd name="T1" fmla="*/ 0 h 1818374"/>
                <a:gd name="T2" fmla="*/ 836169 w 836140"/>
                <a:gd name="T3" fmla="*/ 920534 h 1818374"/>
                <a:gd name="T4" fmla="*/ 283464 w 836140"/>
                <a:gd name="T5" fmla="*/ 1817056 h 1818374"/>
                <a:gd name="T6" fmla="*/ 563464 w 836140"/>
                <a:gd name="T7" fmla="*/ 1034864 h 1818374"/>
                <a:gd name="T8" fmla="*/ 0 w 836140"/>
                <a:gd name="T9" fmla="*/ 0 h 1818374"/>
                <a:gd name="T10" fmla="*/ 0 60000 65536"/>
                <a:gd name="T11" fmla="*/ 0 60000 65536"/>
                <a:gd name="T12" fmla="*/ 0 60000 65536"/>
                <a:gd name="T13" fmla="*/ 0 60000 65536"/>
                <a:gd name="T14" fmla="*/ 0 60000 65536"/>
                <a:gd name="T15" fmla="*/ 0 w 836140"/>
                <a:gd name="T16" fmla="*/ 0 h 1818374"/>
                <a:gd name="T17" fmla="*/ 836140 w 836140"/>
                <a:gd name="T18" fmla="*/ 1818374 h 1818374"/>
              </a:gdLst>
              <a:ahLst/>
              <a:cxnLst>
                <a:cxn ang="T10">
                  <a:pos x="T0" y="T1"/>
                </a:cxn>
                <a:cxn ang="T11">
                  <a:pos x="T2" y="T3"/>
                </a:cxn>
                <a:cxn ang="T12">
                  <a:pos x="T4" y="T5"/>
                </a:cxn>
                <a:cxn ang="T13">
                  <a:pos x="T6" y="T7"/>
                </a:cxn>
                <a:cxn ang="T14">
                  <a:pos x="T8" y="T9"/>
                </a:cxn>
              </a:cxnLst>
              <a:rect l="T15" t="T16" r="T17" b="T18"/>
              <a:pathLst>
                <a:path w="836140" h="1818374">
                  <a:moveTo>
                    <a:pt x="0" y="0"/>
                  </a:moveTo>
                  <a:cubicBezTo>
                    <a:pt x="465364" y="76592"/>
                    <a:pt x="818963" y="458202"/>
                    <a:pt x="835535" y="921202"/>
                  </a:cubicBezTo>
                  <a:cubicBezTo>
                    <a:pt x="849372" y="1307769"/>
                    <a:pt x="624818" y="1653051"/>
                    <a:pt x="283249" y="1818374"/>
                  </a:cubicBezTo>
                  <a:cubicBezTo>
                    <a:pt x="458153" y="1605364"/>
                    <a:pt x="563037" y="1332738"/>
                    <a:pt x="563037" y="1035615"/>
                  </a:cubicBezTo>
                  <a:cubicBezTo>
                    <a:pt x="563037" y="601474"/>
                    <a:pt x="339114" y="219634"/>
                    <a:pt x="0" y="0"/>
                  </a:cubicBezTo>
                  <a:close/>
                </a:path>
              </a:pathLst>
            </a:custGeom>
            <a:solidFill>
              <a:srgbClr val="FFFFFF">
                <a:alpha val="59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58394" name="椭圆形标注 11"/>
            <p:cNvSpPr>
              <a:spLocks/>
            </p:cNvSpPr>
            <p:nvPr/>
          </p:nvSpPr>
          <p:spPr bwMode="auto">
            <a:xfrm>
              <a:off x="1109097" y="160910"/>
              <a:ext cx="730320" cy="1817056"/>
            </a:xfrm>
            <a:custGeom>
              <a:avLst/>
              <a:gdLst>
                <a:gd name="T0" fmla="*/ 0 w 836140"/>
                <a:gd name="T1" fmla="*/ 0 h 1818374"/>
                <a:gd name="T2" fmla="*/ 729792 w 836140"/>
                <a:gd name="T3" fmla="*/ 920534 h 1818374"/>
                <a:gd name="T4" fmla="*/ 247402 w 836140"/>
                <a:gd name="T5" fmla="*/ 1817056 h 1818374"/>
                <a:gd name="T6" fmla="*/ 491780 w 836140"/>
                <a:gd name="T7" fmla="*/ 1034864 h 1818374"/>
                <a:gd name="T8" fmla="*/ 0 w 836140"/>
                <a:gd name="T9" fmla="*/ 0 h 1818374"/>
                <a:gd name="T10" fmla="*/ 0 60000 65536"/>
                <a:gd name="T11" fmla="*/ 0 60000 65536"/>
                <a:gd name="T12" fmla="*/ 0 60000 65536"/>
                <a:gd name="T13" fmla="*/ 0 60000 65536"/>
                <a:gd name="T14" fmla="*/ 0 60000 65536"/>
                <a:gd name="T15" fmla="*/ 0 w 836140"/>
                <a:gd name="T16" fmla="*/ 0 h 1818374"/>
                <a:gd name="T17" fmla="*/ 836140 w 836140"/>
                <a:gd name="T18" fmla="*/ 1818374 h 1818374"/>
              </a:gdLst>
              <a:ahLst/>
              <a:cxnLst>
                <a:cxn ang="T10">
                  <a:pos x="T0" y="T1"/>
                </a:cxn>
                <a:cxn ang="T11">
                  <a:pos x="T2" y="T3"/>
                </a:cxn>
                <a:cxn ang="T12">
                  <a:pos x="T4" y="T5"/>
                </a:cxn>
                <a:cxn ang="T13">
                  <a:pos x="T6" y="T7"/>
                </a:cxn>
                <a:cxn ang="T14">
                  <a:pos x="T8" y="T9"/>
                </a:cxn>
              </a:cxnLst>
              <a:rect l="T15" t="T16" r="T17" b="T18"/>
              <a:pathLst>
                <a:path w="836140" h="1818374">
                  <a:moveTo>
                    <a:pt x="0" y="0"/>
                  </a:moveTo>
                  <a:cubicBezTo>
                    <a:pt x="465364" y="76592"/>
                    <a:pt x="818963" y="458202"/>
                    <a:pt x="835535" y="921202"/>
                  </a:cubicBezTo>
                  <a:cubicBezTo>
                    <a:pt x="849372" y="1307769"/>
                    <a:pt x="624818" y="1653051"/>
                    <a:pt x="283249" y="1818374"/>
                  </a:cubicBezTo>
                  <a:cubicBezTo>
                    <a:pt x="458153" y="1605364"/>
                    <a:pt x="563037" y="1332738"/>
                    <a:pt x="563037" y="1035615"/>
                  </a:cubicBezTo>
                  <a:cubicBezTo>
                    <a:pt x="563037" y="601474"/>
                    <a:pt x="339114" y="219634"/>
                    <a:pt x="0" y="0"/>
                  </a:cubicBezTo>
                  <a:close/>
                </a:path>
              </a:pathLst>
            </a:custGeom>
            <a:solidFill>
              <a:srgbClr val="FFFFFF">
                <a:alpha val="27843"/>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58395" name="椭圆形标注 30"/>
            <p:cNvSpPr>
              <a:spLocks/>
            </p:cNvSpPr>
            <p:nvPr/>
          </p:nvSpPr>
          <p:spPr bwMode="auto">
            <a:xfrm>
              <a:off x="0" y="0"/>
              <a:ext cx="1076913" cy="1906176"/>
            </a:xfrm>
            <a:custGeom>
              <a:avLst/>
              <a:gdLst>
                <a:gd name="T0" fmla="*/ 970618 w 1077558"/>
                <a:gd name="T1" fmla="*/ 627 h 1906655"/>
                <a:gd name="T2" fmla="*/ 1066101 w 1077558"/>
                <a:gd name="T3" fmla="*/ 1655 h 1906655"/>
                <a:gd name="T4" fmla="*/ 1076913 w 1077558"/>
                <a:gd name="T5" fmla="*/ 2753 h 1906655"/>
                <a:gd name="T6" fmla="*/ 147063 w 1077558"/>
                <a:gd name="T7" fmla="*/ 808414 h 1906655"/>
                <a:gd name="T8" fmla="*/ 873688 w 1077558"/>
                <a:gd name="T9" fmla="*/ 1902514 h 1906655"/>
                <a:gd name="T10" fmla="*/ 753071 w 1077558"/>
                <a:gd name="T11" fmla="*/ 1902514 h 1906655"/>
                <a:gd name="T12" fmla="*/ 753071 w 1077558"/>
                <a:gd name="T13" fmla="*/ 1906176 h 1906655"/>
                <a:gd name="T14" fmla="*/ 14046 w 1077558"/>
                <a:gd name="T15" fmla="*/ 808414 h 1906655"/>
                <a:gd name="T16" fmla="*/ 970618 w 1077558"/>
                <a:gd name="T17" fmla="*/ 627 h 19066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7558"/>
                <a:gd name="T28" fmla="*/ 0 h 1906655"/>
                <a:gd name="T29" fmla="*/ 1077558 w 1077558"/>
                <a:gd name="T30" fmla="*/ 1906655 h 19066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7558" h="1906655">
                  <a:moveTo>
                    <a:pt x="971200" y="627"/>
                  </a:moveTo>
                  <a:cubicBezTo>
                    <a:pt x="1002762" y="-463"/>
                    <a:pt x="1034634" y="-139"/>
                    <a:pt x="1066740" y="1655"/>
                  </a:cubicBezTo>
                  <a:lnTo>
                    <a:pt x="1077558" y="2754"/>
                  </a:lnTo>
                  <a:cubicBezTo>
                    <a:pt x="615702" y="29664"/>
                    <a:pt x="225560" y="359916"/>
                    <a:pt x="147151" y="808617"/>
                  </a:cubicBezTo>
                  <a:cubicBezTo>
                    <a:pt x="61340" y="1299676"/>
                    <a:pt x="376481" y="1772266"/>
                    <a:pt x="874211" y="1902992"/>
                  </a:cubicBezTo>
                  <a:lnTo>
                    <a:pt x="753522" y="1902992"/>
                  </a:lnTo>
                  <a:lnTo>
                    <a:pt x="753522" y="1906655"/>
                  </a:lnTo>
                  <a:cubicBezTo>
                    <a:pt x="248685" y="1780172"/>
                    <a:pt x="-72475" y="1303785"/>
                    <a:pt x="14054" y="808617"/>
                  </a:cubicBezTo>
                  <a:cubicBezTo>
                    <a:pt x="93975" y="351264"/>
                    <a:pt x="497766" y="16972"/>
                    <a:pt x="971200" y="627"/>
                  </a:cubicBezTo>
                  <a:close/>
                </a:path>
              </a:pathLst>
            </a:custGeom>
            <a:solidFill>
              <a:srgbClr val="FFFFFF">
                <a:alpha val="34117"/>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grpSp>
      <p:grpSp>
        <p:nvGrpSpPr>
          <p:cNvPr id="58381" name="组合 45"/>
          <p:cNvGrpSpPr>
            <a:grpSpLocks/>
          </p:cNvGrpSpPr>
          <p:nvPr/>
        </p:nvGrpSpPr>
        <p:grpSpPr bwMode="auto">
          <a:xfrm>
            <a:off x="3659188" y="2024063"/>
            <a:ext cx="1863725" cy="746125"/>
            <a:chOff x="0" y="0"/>
            <a:chExt cx="2711742" cy="1084588"/>
          </a:xfrm>
        </p:grpSpPr>
        <p:pic>
          <p:nvPicPr>
            <p:cNvPr id="58390" name="Oval 3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99" y="88336"/>
              <a:ext cx="2838321" cy="1284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91" name="Oval 3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959" y="-9139"/>
              <a:ext cx="2040043" cy="102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8382" name="TextBox 49"/>
          <p:cNvSpPr txBox="1">
            <a:spLocks noChangeArrowheads="1"/>
          </p:cNvSpPr>
          <p:nvPr/>
        </p:nvSpPr>
        <p:spPr bwMode="auto">
          <a:xfrm>
            <a:off x="4357688" y="2959100"/>
            <a:ext cx="469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rgbClr val="FFFFFF"/>
                </a:solidFill>
                <a:latin typeface="微软雅黑" panose="020B0503020204020204" pitchFamily="34" charset="-122"/>
                <a:ea typeface="微软雅黑" panose="020B0503020204020204" pitchFamily="34" charset="-122"/>
              </a:rPr>
              <a:t>A</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sp>
        <p:nvSpPr>
          <p:cNvPr id="58383" name="TextBox 50"/>
          <p:cNvSpPr txBox="1">
            <a:spLocks noChangeArrowheads="1"/>
          </p:cNvSpPr>
          <p:nvPr/>
        </p:nvSpPr>
        <p:spPr bwMode="auto">
          <a:xfrm>
            <a:off x="4349750" y="4357688"/>
            <a:ext cx="4683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rgbClr val="FFFFFF"/>
                </a:solidFill>
                <a:latin typeface="微软雅黑" panose="020B0503020204020204" pitchFamily="34" charset="-122"/>
                <a:ea typeface="微软雅黑" panose="020B0503020204020204" pitchFamily="34" charset="-122"/>
              </a:rPr>
              <a:t>B</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cxnSp>
        <p:nvCxnSpPr>
          <p:cNvPr id="58384" name="直接连接符 52"/>
          <p:cNvCxnSpPr>
            <a:cxnSpLocks noChangeShapeType="1"/>
          </p:cNvCxnSpPr>
          <p:nvPr/>
        </p:nvCxnSpPr>
        <p:spPr bwMode="auto">
          <a:xfrm>
            <a:off x="1325563" y="2679700"/>
            <a:ext cx="1871662" cy="0"/>
          </a:xfrm>
          <a:prstGeom prst="line">
            <a:avLst/>
          </a:prstGeom>
          <a:noFill/>
          <a:ln w="19050">
            <a:solidFill>
              <a:srgbClr val="86C8FF"/>
            </a:solidFill>
            <a:round/>
            <a:headEnd/>
            <a:tailEnd/>
          </a:ln>
          <a:extLst>
            <a:ext uri="{909E8E84-426E-40DD-AFC4-6F175D3DCCD1}">
              <a14:hiddenFill xmlns:a14="http://schemas.microsoft.com/office/drawing/2010/main">
                <a:noFill/>
              </a14:hiddenFill>
            </a:ext>
          </a:extLst>
        </p:spPr>
      </p:cxnSp>
      <p:sp>
        <p:nvSpPr>
          <p:cNvPr id="58385" name="TextBox 53"/>
          <p:cNvSpPr txBox="1">
            <a:spLocks noChangeArrowheads="1"/>
          </p:cNvSpPr>
          <p:nvPr/>
        </p:nvSpPr>
        <p:spPr bwMode="auto">
          <a:xfrm flipH="1">
            <a:off x="1260475" y="2781300"/>
            <a:ext cx="2005013"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000" dirty="0">
                <a:latin typeface="微软雅黑" panose="020B0503020204020204" pitchFamily="34" charset="-122"/>
                <a:ea typeface="微软雅黑" panose="020B0503020204020204" pitchFamily="34" charset="-122"/>
              </a:rPr>
              <a:t>软件总体设计中，试图通过对总体复杂性的度量，力求平衡模块复杂性与模块结构复杂性</a:t>
            </a:r>
          </a:p>
        </p:txBody>
      </p:sp>
      <p:sp>
        <p:nvSpPr>
          <p:cNvPr id="58386" name="文本框 1"/>
          <p:cNvSpPr txBox="1">
            <a:spLocks noChangeArrowheads="1"/>
          </p:cNvSpPr>
          <p:nvPr/>
        </p:nvSpPr>
        <p:spPr bwMode="auto">
          <a:xfrm>
            <a:off x="1298575" y="2314675"/>
            <a:ext cx="2006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rgbClr val="0096D6"/>
                </a:solidFill>
                <a:latin typeface="微软雅黑" panose="020B0503020204020204" pitchFamily="34" charset="-122"/>
                <a:ea typeface="微软雅黑" panose="020B0503020204020204" pitchFamily="34" charset="-122"/>
              </a:rPr>
              <a:t>总体复杂性</a:t>
            </a:r>
          </a:p>
        </p:txBody>
      </p:sp>
      <p:sp>
        <p:nvSpPr>
          <p:cNvPr id="58387" name="TextBox 53"/>
          <p:cNvSpPr txBox="1">
            <a:spLocks noChangeArrowheads="1"/>
          </p:cNvSpPr>
          <p:nvPr/>
        </p:nvSpPr>
        <p:spPr bwMode="auto">
          <a:xfrm flipH="1">
            <a:off x="6018213" y="4365625"/>
            <a:ext cx="2005012" cy="200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000" dirty="0">
                <a:solidFill>
                  <a:srgbClr val="000000"/>
                </a:solidFill>
                <a:latin typeface="微软雅黑" panose="020B0503020204020204" pitchFamily="34" charset="-122"/>
                <a:ea typeface="微软雅黑" panose="020B0503020204020204" pitchFamily="34" charset="-122"/>
              </a:rPr>
              <a:t>总体复杂性或整个软件结构的复杂性同模块复杂性之间往往相互矛盾</a:t>
            </a:r>
          </a:p>
        </p:txBody>
      </p:sp>
      <p:sp>
        <p:nvSpPr>
          <p:cNvPr id="58388" name="文本框 97"/>
          <p:cNvSpPr txBox="1">
            <a:spLocks noChangeArrowheads="1"/>
          </p:cNvSpPr>
          <p:nvPr/>
        </p:nvSpPr>
        <p:spPr bwMode="auto">
          <a:xfrm>
            <a:off x="6018213" y="3937893"/>
            <a:ext cx="20050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rgbClr val="0096D6"/>
                </a:solidFill>
                <a:latin typeface="微软雅黑" panose="020B0503020204020204" pitchFamily="34" charset="-122"/>
                <a:ea typeface="微软雅黑" panose="020B0503020204020204" pitchFamily="34" charset="-122"/>
              </a:rPr>
              <a:t>模块复杂性</a:t>
            </a:r>
          </a:p>
        </p:txBody>
      </p:sp>
      <p:cxnSp>
        <p:nvCxnSpPr>
          <p:cNvPr id="58389" name="直接连接符 27"/>
          <p:cNvCxnSpPr>
            <a:cxnSpLocks noChangeShapeType="1"/>
          </p:cNvCxnSpPr>
          <p:nvPr/>
        </p:nvCxnSpPr>
        <p:spPr bwMode="auto">
          <a:xfrm>
            <a:off x="6045200" y="4297363"/>
            <a:ext cx="1871663" cy="0"/>
          </a:xfrm>
          <a:prstGeom prst="line">
            <a:avLst/>
          </a:prstGeom>
          <a:noFill/>
          <a:ln w="19050">
            <a:solidFill>
              <a:srgbClr val="86C8FF"/>
            </a:solidFill>
            <a:round/>
            <a:headEnd/>
            <a:tailEnd/>
          </a:ln>
          <a:extLst>
            <a:ext uri="{909E8E84-426E-40DD-AFC4-6F175D3DCCD1}">
              <a14:hiddenFill xmlns:a14="http://schemas.microsoft.com/office/drawing/2010/main">
                <a:noFill/>
              </a14:hiddenFill>
            </a:ext>
          </a:extLst>
        </p:spPr>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5" name="Rectangle 3"/>
          <p:cNvSpPr>
            <a:spLocks noGrp="1" noChangeArrowheads="1"/>
          </p:cNvSpPr>
          <p:nvPr/>
        </p:nvSpPr>
        <p:spPr bwMode="auto">
          <a:xfrm>
            <a:off x="254000" y="981075"/>
            <a:ext cx="8353425" cy="533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469900" indent="-150813" eaLnBrk="0" hangingPunct="0">
              <a:defRPr>
                <a:solidFill>
                  <a:schemeClr val="tx1"/>
                </a:solidFill>
                <a:latin typeface="Arial" panose="020B0604020202020204" pitchFamily="34" charset="0"/>
                <a:ea typeface="宋体" panose="02010600030101010101" pitchFamily="2" charset="-122"/>
              </a:defRPr>
            </a:lvl5pPr>
            <a:lvl6pPr marL="9271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13843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8415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22987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lnSpc>
                <a:spcPct val="150000"/>
              </a:lnSpc>
              <a:spcBef>
                <a:spcPts val="800"/>
              </a:spcBef>
            </a:pPr>
            <a:r>
              <a:rPr lang="zh-CN" altLang="en-US" sz="2000" b="1" dirty="0">
                <a:solidFill>
                  <a:srgbClr val="0096D6"/>
                </a:solidFill>
                <a:latin typeface="微软雅黑" panose="020B0503020204020204" pitchFamily="34" charset="-122"/>
                <a:ea typeface="微软雅黑" panose="020B0503020204020204" pitchFamily="34" charset="-122"/>
                <a:sym typeface="HP Simplified" panose="020B0604020204020204" pitchFamily="34" charset="0"/>
              </a:rPr>
              <a:t>  </a:t>
            </a:r>
            <a:r>
              <a:rPr lang="zh-CN" altLang="en-US" sz="2000" b="1" dirty="0">
                <a:solidFill>
                  <a:srgbClr val="0096D6"/>
                </a:solidFill>
                <a:latin typeface="微软雅黑" panose="020B0503020204020204" pitchFamily="34" charset="-122"/>
                <a:ea typeface="微软雅黑" panose="020B0503020204020204" pitchFamily="34" charset="-122"/>
              </a:rPr>
              <a:t>软件复杂性控制包括模块复杂性控制、模块结构复杂性控制和软件总体复杂性控制。</a:t>
            </a:r>
          </a:p>
          <a:p>
            <a:pPr lvl="4" algn="l">
              <a:lnSpc>
                <a:spcPct val="150000"/>
              </a:lnSpc>
              <a:spcBef>
                <a:spcPts val="800"/>
              </a:spcBef>
              <a:buFont typeface="宋体" panose="02010600030101010101" pitchFamily="2" charset="-122"/>
              <a:buNone/>
            </a:pPr>
            <a:r>
              <a:rPr lang="zh-CN" altLang="en-US" sz="2000" b="1" dirty="0">
                <a:latin typeface="微软雅黑" panose="020B0503020204020204" pitchFamily="34" charset="-122"/>
                <a:ea typeface="微软雅黑" panose="020B0503020204020204" pitchFamily="34" charset="-122"/>
              </a:rPr>
              <a:t>1）模块复杂性控制</a:t>
            </a:r>
          </a:p>
          <a:p>
            <a:pPr lvl="4" algn="l">
              <a:lnSpc>
                <a:spcPct val="150000"/>
              </a:lnSpc>
              <a:spcBef>
                <a:spcPts val="800"/>
              </a:spcBef>
            </a:pPr>
            <a:r>
              <a:rPr lang="zh-CN" altLang="en-US"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 模块化是结构化程序设计的基础，是软件的主要属性，模块复杂性控制是软件复杂性控制的基础；</a:t>
            </a:r>
          </a:p>
          <a:p>
            <a:pPr lvl="4" algn="l">
              <a:lnSpc>
                <a:spcPct val="150000"/>
              </a:lnSpc>
              <a:spcBef>
                <a:spcPts val="800"/>
              </a:spcBef>
            </a:pPr>
            <a:r>
              <a:rPr lang="zh-CN" altLang="en-US"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 模块复杂性控制主要包括模块的大小和结构的控制。其中，模块大小由其功能和性能决定；</a:t>
            </a:r>
          </a:p>
          <a:p>
            <a:pPr lvl="4" algn="l">
              <a:lnSpc>
                <a:spcPct val="150000"/>
              </a:lnSpc>
              <a:spcBef>
                <a:spcPts val="800"/>
              </a:spcBef>
            </a:pPr>
            <a:r>
              <a:rPr lang="zh-CN" altLang="en-US"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 适当地确定模块的大小和接口，使之保持适度的复杂性，这是模块复杂性控制的基本原则。</a:t>
            </a:r>
          </a:p>
          <a:p>
            <a:pPr lvl="4" algn="l">
              <a:lnSpc>
                <a:spcPct val="150000"/>
              </a:lnSpc>
              <a:spcBef>
                <a:spcPts val="800"/>
              </a:spcBef>
            </a:pPr>
            <a:r>
              <a:rPr lang="zh-CN" altLang="en-US"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  一个软件最合适的模块数和模块大小目前尚无一种精确的指标，只能选择一种“最佳”的软件模块大小和数目，达到对软件模块复杂性的控制。</a:t>
            </a:r>
          </a:p>
          <a:p>
            <a:pPr lvl="4">
              <a:lnSpc>
                <a:spcPct val="150000"/>
              </a:lnSpc>
              <a:spcBef>
                <a:spcPts val="800"/>
              </a:spcBef>
              <a:buFont typeface="宋体" panose="02010600030101010101" pitchFamily="2" charset="-122"/>
              <a:buNone/>
            </a:pPr>
            <a:endParaRPr lang="zh-CN" altLang="en-US" sz="1400" dirty="0">
              <a:latin typeface="微软雅黑" panose="020B0503020204020204" pitchFamily="34" charset="-122"/>
              <a:ea typeface="微软雅黑" panose="020B0503020204020204" pitchFamily="34" charset="-122"/>
            </a:endParaRPr>
          </a:p>
        </p:txBody>
      </p:sp>
      <p:sp>
        <p:nvSpPr>
          <p:cNvPr id="59396" name="Rectangle 2"/>
          <p:cNvSpPr>
            <a:spLocks noGrp="1" noChangeArrowheads="1"/>
          </p:cNvSpPr>
          <p:nvPr/>
        </p:nvSpPr>
        <p:spPr bwMode="auto">
          <a:xfrm>
            <a:off x="457200" y="116632"/>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lang="zh-CN" altLang="en-US" sz="2800" b="1" dirty="0">
                <a:latin typeface="微软雅黑" panose="020B0503020204020204" pitchFamily="34" charset="-122"/>
                <a:ea typeface="微软雅黑" panose="020B0503020204020204" pitchFamily="34" charset="-122"/>
                <a:sym typeface="HP Simplified" panose="020B0604020204020204" pitchFamily="34" charset="0"/>
              </a:rPr>
              <a:t>7.3.1 软件复杂性度量与控制</a:t>
            </a:r>
            <a:endParaRPr lang="zh-CN" altLang="en-US" sz="4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9" name="Rectangle 3"/>
          <p:cNvSpPr>
            <a:spLocks noGrp="1" noChangeArrowheads="1"/>
          </p:cNvSpPr>
          <p:nvPr/>
        </p:nvSpPr>
        <p:spPr bwMode="auto">
          <a:xfrm>
            <a:off x="254000" y="981075"/>
            <a:ext cx="8353425" cy="533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469900" indent="-150813" eaLnBrk="0" hangingPunct="0">
              <a:defRPr>
                <a:solidFill>
                  <a:schemeClr val="tx1"/>
                </a:solidFill>
                <a:latin typeface="Arial" panose="020B0604020202020204" pitchFamily="34" charset="0"/>
                <a:ea typeface="宋体" panose="02010600030101010101" pitchFamily="2" charset="-122"/>
              </a:defRPr>
            </a:lvl5pPr>
            <a:lvl6pPr marL="9271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13843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8415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22987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4" algn="l">
              <a:lnSpc>
                <a:spcPct val="150000"/>
              </a:lnSpc>
              <a:spcBef>
                <a:spcPts val="800"/>
              </a:spcBef>
              <a:buFont typeface="宋体" panose="02010600030101010101" pitchFamily="2" charset="-122"/>
              <a:buNone/>
            </a:pPr>
            <a:r>
              <a:rPr lang="zh-CN" altLang="en-US" sz="2000" b="1" dirty="0">
                <a:latin typeface="微软雅黑" panose="020B0503020204020204" pitchFamily="34" charset="-122"/>
                <a:ea typeface="微软雅黑" panose="020B0503020204020204" pitchFamily="34" charset="-122"/>
              </a:rPr>
              <a:t>2）模块结构复杂性控制</a:t>
            </a:r>
          </a:p>
          <a:p>
            <a:pPr lvl="4" algn="l">
              <a:lnSpc>
                <a:spcPct val="150000"/>
              </a:lnSpc>
              <a:spcBef>
                <a:spcPts val="800"/>
              </a:spcBef>
            </a:pPr>
            <a:r>
              <a:rPr lang="zh-CN" altLang="en-US" sz="2000" b="1" dirty="0">
                <a:latin typeface="微软雅黑" panose="020B0503020204020204" pitchFamily="34" charset="-122"/>
                <a:ea typeface="微软雅黑" panose="020B0503020204020204" pitchFamily="34" charset="-122"/>
              </a:rPr>
              <a:t>  为了改善模块结构复杂性，提高整个软件可靠性，在软件体系结构设计时需要遵循以下原则：</a:t>
            </a:r>
          </a:p>
          <a:p>
            <a:pPr lvl="4" algn="l">
              <a:lnSpc>
                <a:spcPct val="150000"/>
              </a:lnSpc>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模块独立，通常通过耦合性和内聚性对模块独立性进行控制；</a:t>
            </a:r>
          </a:p>
          <a:p>
            <a:pPr lvl="4" algn="l">
              <a:lnSpc>
                <a:spcPct val="150000"/>
              </a:lnSpc>
              <a:spcBef>
                <a:spcPts val="800"/>
              </a:spcBef>
            </a:pPr>
            <a:r>
              <a:rPr lang="zh-CN" altLang="en-US"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适当的扇入/扇出，扇出一般3或4，上限5-9，在不违背独立性原则下最求高扇入；</a:t>
            </a:r>
          </a:p>
          <a:p>
            <a:pPr lvl="4" algn="l">
              <a:lnSpc>
                <a:spcPct val="150000"/>
              </a:lnSpc>
              <a:spcBef>
                <a:spcPts val="800"/>
              </a:spcBef>
            </a:pPr>
            <a:r>
              <a:rPr lang="zh-CN" altLang="en-US"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 简化软件</a:t>
            </a:r>
            <a:r>
              <a:rPr lang="zh-CN" altLang="en-US" dirty="0" smtClean="0">
                <a:solidFill>
                  <a:srgbClr val="000000"/>
                </a:solidFill>
                <a:latin typeface="微软雅黑" panose="020B0503020204020204" pitchFamily="34" charset="-122"/>
                <a:ea typeface="微软雅黑" panose="020B0503020204020204" pitchFamily="34" charset="-122"/>
                <a:sym typeface="宋体" panose="02010600030101010101" pitchFamily="2" charset="-122"/>
              </a:rPr>
              <a:t>接口。</a:t>
            </a:r>
            <a:endParaRPr lang="zh-CN" altLang="en-US" dirty="0">
              <a:solidFill>
                <a:srgbClr val="000000"/>
              </a:solidFill>
              <a:latin typeface="微软雅黑" panose="020B0503020204020204" pitchFamily="34" charset="-122"/>
              <a:ea typeface="微软雅黑" panose="020B0503020204020204" pitchFamily="34" charset="-122"/>
              <a:sym typeface="宋体" panose="02010600030101010101" pitchFamily="2" charset="-122"/>
            </a:endParaRPr>
          </a:p>
          <a:p>
            <a:pPr lvl="4">
              <a:lnSpc>
                <a:spcPct val="150000"/>
              </a:lnSpc>
              <a:spcBef>
                <a:spcPts val="800"/>
              </a:spcBef>
              <a:buFont typeface="宋体" panose="02010600030101010101" pitchFamily="2" charset="-122"/>
              <a:buNone/>
            </a:pPr>
            <a:endParaRPr lang="zh-CN" altLang="en-US" sz="1400" dirty="0">
              <a:latin typeface="微软雅黑" panose="020B0503020204020204" pitchFamily="34" charset="-122"/>
              <a:ea typeface="微软雅黑" panose="020B0503020204020204" pitchFamily="34" charset="-122"/>
            </a:endParaRPr>
          </a:p>
        </p:txBody>
      </p:sp>
      <p:sp>
        <p:nvSpPr>
          <p:cNvPr id="60420" name="Rectangle 2"/>
          <p:cNvSpPr>
            <a:spLocks noGrp="1" noChangeArrowheads="1"/>
          </p:cNvSpPr>
          <p:nvPr/>
        </p:nvSpPr>
        <p:spPr bwMode="auto">
          <a:xfrm>
            <a:off x="457200" y="116632"/>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lang="zh-CN" altLang="en-US" sz="2800" b="1" dirty="0">
                <a:latin typeface="微软雅黑" panose="020B0503020204020204" pitchFamily="34" charset="-122"/>
                <a:ea typeface="微软雅黑" panose="020B0503020204020204" pitchFamily="34" charset="-122"/>
                <a:sym typeface="HP Simplified" panose="020B0604020204020204" pitchFamily="34" charset="0"/>
              </a:rPr>
              <a:t>7.3.1 软件复杂性度量与控制</a:t>
            </a:r>
            <a:endParaRPr lang="zh-CN" altLang="en-US" sz="4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3" name="Rectangle 3"/>
          <p:cNvSpPr>
            <a:spLocks noGrp="1" noChangeArrowheads="1"/>
          </p:cNvSpPr>
          <p:nvPr/>
        </p:nvSpPr>
        <p:spPr bwMode="auto">
          <a:xfrm>
            <a:off x="254000" y="981075"/>
            <a:ext cx="8353425" cy="533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469900" indent="-150813" eaLnBrk="0" hangingPunct="0">
              <a:defRPr>
                <a:solidFill>
                  <a:schemeClr val="tx1"/>
                </a:solidFill>
                <a:latin typeface="Arial" panose="020B0604020202020204" pitchFamily="34" charset="0"/>
                <a:ea typeface="宋体" panose="02010600030101010101" pitchFamily="2" charset="-122"/>
              </a:defRPr>
            </a:lvl5pPr>
            <a:lvl6pPr marL="9271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13843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8415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22987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4" algn="l">
              <a:lnSpc>
                <a:spcPct val="150000"/>
              </a:lnSpc>
              <a:spcBef>
                <a:spcPts val="800"/>
              </a:spcBef>
              <a:buFont typeface="宋体" panose="02010600030101010101" pitchFamily="2" charset="-122"/>
              <a:buNone/>
            </a:pPr>
            <a:r>
              <a:rPr lang="zh-CN" altLang="en-US" sz="2000" b="1" dirty="0">
                <a:latin typeface="微软雅黑" panose="020B0503020204020204" pitchFamily="34" charset="-122"/>
                <a:ea typeface="微软雅黑" panose="020B0503020204020204" pitchFamily="34" charset="-122"/>
              </a:rPr>
              <a:t>3）软件总体复杂性控制</a:t>
            </a:r>
          </a:p>
          <a:p>
            <a:pPr lvl="4" algn="l">
              <a:lnSpc>
                <a:spcPct val="15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这是一个系统工程，它是在对软件的各种复杂性度量的基础上，在综合考虑软件开发成本、可靠性要求等一系列因素之后，对软件复杂性的一种平衡；</a:t>
            </a:r>
          </a:p>
          <a:p>
            <a:pPr lvl="4" algn="l">
              <a:lnSpc>
                <a:spcPct val="15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软件总体复杂性控制既是一种技术，也是一种艺术，它需要的不仅是技术、方法和工具，它更需要软件设计人员的超水平智力发挥。</a:t>
            </a:r>
          </a:p>
        </p:txBody>
      </p:sp>
      <p:sp>
        <p:nvSpPr>
          <p:cNvPr id="61444" name="Rectangle 2"/>
          <p:cNvSpPr>
            <a:spLocks noGrp="1" noChangeArrowheads="1"/>
          </p:cNvSpPr>
          <p:nvPr/>
        </p:nvSpPr>
        <p:spPr bwMode="auto">
          <a:xfrm>
            <a:off x="457200" y="116632"/>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lang="zh-CN" altLang="en-US" sz="2800" b="1" dirty="0">
                <a:latin typeface="微软雅黑" panose="020B0503020204020204" pitchFamily="34" charset="-122"/>
                <a:ea typeface="微软雅黑" panose="020B0503020204020204" pitchFamily="34" charset="-122"/>
                <a:sym typeface="HP Simplified" panose="020B0604020204020204" pitchFamily="34" charset="0"/>
              </a:rPr>
              <a:t>7.3.1 软件复杂性度量与控制</a:t>
            </a:r>
            <a:endParaRPr lang="zh-CN" altLang="en-US" sz="4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7" name="Rectangle 3"/>
          <p:cNvSpPr>
            <a:spLocks noGrp="1" noChangeArrowheads="1"/>
          </p:cNvSpPr>
          <p:nvPr/>
        </p:nvSpPr>
        <p:spPr bwMode="auto">
          <a:xfrm>
            <a:off x="250825" y="1054100"/>
            <a:ext cx="83534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469900" indent="-150813" eaLnBrk="0" hangingPunct="0">
              <a:defRPr>
                <a:solidFill>
                  <a:schemeClr val="tx1"/>
                </a:solidFill>
                <a:latin typeface="Arial" panose="020B0604020202020204" pitchFamily="34" charset="0"/>
                <a:ea typeface="宋体" panose="02010600030101010101" pitchFamily="2" charset="-122"/>
              </a:defRPr>
            </a:lvl5pPr>
            <a:lvl6pPr marL="9271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13843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8415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22987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4" algn="l">
              <a:lnSpc>
                <a:spcPct val="150000"/>
              </a:lnSpc>
              <a:spcBef>
                <a:spcPts val="800"/>
              </a:spcBef>
              <a:buFont typeface="宋体" panose="02010600030101010101" pitchFamily="2" charset="-122"/>
              <a:buNone/>
            </a:pPr>
            <a:r>
              <a:rPr lang="zh-CN" altLang="en-US" sz="2400" b="1" dirty="0">
                <a:solidFill>
                  <a:srgbClr val="0096D6"/>
                </a:solidFill>
                <a:latin typeface="微软雅黑" panose="020B0503020204020204" pitchFamily="34" charset="-122"/>
                <a:ea typeface="微软雅黑" panose="020B0503020204020204" pitchFamily="34" charset="-122"/>
              </a:rPr>
              <a:t> 度量元是软件复杂度度量的内容，主要分为如下几类</a:t>
            </a:r>
          </a:p>
          <a:p>
            <a:pPr lvl="4">
              <a:lnSpc>
                <a:spcPct val="150000"/>
              </a:lnSpc>
              <a:spcBef>
                <a:spcPts val="800"/>
              </a:spcBef>
            </a:pPr>
            <a:endParaRPr lang="zh-CN" altLang="en-US" sz="16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endParaRPr>
          </a:p>
          <a:p>
            <a:pPr lvl="4">
              <a:lnSpc>
                <a:spcPct val="150000"/>
              </a:lnSpc>
              <a:spcBef>
                <a:spcPts val="800"/>
              </a:spcBef>
              <a:buFont typeface="宋体" panose="02010600030101010101" pitchFamily="2" charset="-122"/>
              <a:buNone/>
            </a:pPr>
            <a:endParaRPr lang="zh-CN" altLang="en-US" sz="2000" dirty="0">
              <a:latin typeface="微软雅黑" panose="020B0503020204020204" pitchFamily="34" charset="-122"/>
              <a:ea typeface="微软雅黑" panose="020B0503020204020204" pitchFamily="34" charset="-122"/>
            </a:endParaRPr>
          </a:p>
        </p:txBody>
      </p:sp>
      <p:sp>
        <p:nvSpPr>
          <p:cNvPr id="91140" name="AutoShape 3"/>
          <p:cNvSpPr>
            <a:spLocks/>
          </p:cNvSpPr>
          <p:nvPr/>
        </p:nvSpPr>
        <p:spPr bwMode="auto">
          <a:xfrm rot="18900000">
            <a:off x="3132138" y="2997200"/>
            <a:ext cx="2455862" cy="2454275"/>
          </a:xfrm>
          <a:custGeom>
            <a:avLst/>
            <a:gdLst>
              <a:gd name="T0" fmla="*/ 5400 w 21600"/>
              <a:gd name="T1" fmla="*/ 5400 h 21600"/>
              <a:gd name="T2" fmla="*/ 16200 w 21600"/>
              <a:gd name="T3" fmla="*/ 16200 h 21600"/>
            </a:gdLst>
            <a:ahLst/>
            <a:cxnLst>
              <a:cxn ang="0">
                <a:pos x="5400" y="5400"/>
              </a:cxn>
              <a:cxn ang="0">
                <a:pos x="9450" y="5400"/>
              </a:cxn>
              <a:cxn ang="0">
                <a:pos x="9450" y="2700"/>
              </a:cxn>
              <a:cxn ang="0">
                <a:pos x="8100" y="2700"/>
              </a:cxn>
              <a:cxn ang="0">
                <a:pos x="10800" y="0"/>
              </a:cxn>
              <a:cxn ang="0">
                <a:pos x="13500" y="2700"/>
              </a:cxn>
              <a:cxn ang="0">
                <a:pos x="12150" y="2700"/>
              </a:cxn>
              <a:cxn ang="0">
                <a:pos x="12150" y="5400"/>
              </a:cxn>
              <a:cxn ang="0">
                <a:pos x="16200" y="5400"/>
              </a:cxn>
              <a:cxn ang="0">
                <a:pos x="16200" y="9450"/>
              </a:cxn>
              <a:cxn ang="0">
                <a:pos x="18900" y="9450"/>
              </a:cxn>
              <a:cxn ang="0">
                <a:pos x="18900" y="8100"/>
              </a:cxn>
              <a:cxn ang="0">
                <a:pos x="21600" y="10800"/>
              </a:cxn>
              <a:cxn ang="0">
                <a:pos x="18900" y="13500"/>
              </a:cxn>
              <a:cxn ang="0">
                <a:pos x="18900" y="12150"/>
              </a:cxn>
              <a:cxn ang="0">
                <a:pos x="16200" y="12150"/>
              </a:cxn>
              <a:cxn ang="0">
                <a:pos x="16200" y="16200"/>
              </a:cxn>
              <a:cxn ang="0">
                <a:pos x="12150" y="16200"/>
              </a:cxn>
              <a:cxn ang="0">
                <a:pos x="12150" y="18900"/>
              </a:cxn>
              <a:cxn ang="0">
                <a:pos x="13500" y="18900"/>
              </a:cxn>
              <a:cxn ang="0">
                <a:pos x="10800" y="21600"/>
              </a:cxn>
              <a:cxn ang="0">
                <a:pos x="8100" y="18900"/>
              </a:cxn>
              <a:cxn ang="0">
                <a:pos x="9450" y="18900"/>
              </a:cxn>
              <a:cxn ang="0">
                <a:pos x="9450" y="16200"/>
              </a:cxn>
              <a:cxn ang="0">
                <a:pos x="5400" y="16200"/>
              </a:cxn>
              <a:cxn ang="0">
                <a:pos x="5400" y="12150"/>
              </a:cxn>
              <a:cxn ang="0">
                <a:pos x="2700" y="12150"/>
              </a:cxn>
              <a:cxn ang="0">
                <a:pos x="2700" y="13500"/>
              </a:cxn>
              <a:cxn ang="0">
                <a:pos x="0" y="10800"/>
              </a:cxn>
              <a:cxn ang="0">
                <a:pos x="2700" y="8100"/>
              </a:cxn>
              <a:cxn ang="0">
                <a:pos x="2700" y="9450"/>
              </a:cxn>
              <a:cxn ang="0">
                <a:pos x="5400" y="9450"/>
              </a:cxn>
            </a:cxnLst>
            <a:rect l="T0" t="T1" r="T2" b="T3"/>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close/>
              </a:path>
            </a:pathLst>
          </a:custGeom>
          <a:gradFill rotWithShape="1">
            <a:gsLst>
              <a:gs pos="0">
                <a:srgbClr val="DCDCDC"/>
              </a:gs>
              <a:gs pos="100000">
                <a:srgbClr val="969696"/>
              </a:gs>
            </a:gsLst>
            <a:path path="rect">
              <a:fillToRect l="50000" t="50000" r="50000" b="50000"/>
            </a:path>
          </a:gradFill>
          <a:ln w="9525" cap="flat" cmpd="sng">
            <a:solidFill>
              <a:schemeClr val="tx1"/>
            </a:solidFill>
            <a:round/>
            <a:headEnd/>
            <a:tailEnd/>
          </a:ln>
          <a:effectLst>
            <a:outerShdw dist="28398" dir="3806097" algn="ctr" rotWithShape="0">
              <a:srgbClr val="000000">
                <a:alpha val="50000"/>
              </a:srgbClr>
            </a:outerShdw>
          </a:effectLst>
        </p:spPr>
        <p:txBody>
          <a:bodyPr wrap="none" anchor="ctr"/>
          <a:lstStyle/>
          <a:p>
            <a:pPr>
              <a:defRPr/>
            </a:pPr>
            <a:endParaRPr lang="zh-CN" altLang="en-US" dirty="0">
              <a:latin typeface="微软雅黑" panose="020B0503020204020204" pitchFamily="34" charset="-122"/>
              <a:ea typeface="微软雅黑" panose="020B0503020204020204" pitchFamily="34" charset="-122"/>
            </a:endParaRPr>
          </a:p>
        </p:txBody>
      </p:sp>
      <p:sp>
        <p:nvSpPr>
          <p:cNvPr id="62469" name="Rectangle 4"/>
          <p:cNvSpPr>
            <a:spLocks noChangeArrowheads="1"/>
          </p:cNvSpPr>
          <p:nvPr/>
        </p:nvSpPr>
        <p:spPr bwMode="auto">
          <a:xfrm>
            <a:off x="625475" y="2493963"/>
            <a:ext cx="17462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dirty="0">
                <a:solidFill>
                  <a:schemeClr val="tx2"/>
                </a:solidFill>
                <a:latin typeface="微软雅黑" panose="020B0503020204020204" pitchFamily="34" charset="-122"/>
                <a:ea typeface="微软雅黑" panose="020B0503020204020204" pitchFamily="34" charset="-122"/>
              </a:rPr>
              <a:t>通常用与程序结构有关的度量来表示</a:t>
            </a:r>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62470" name="Rectangle 5"/>
          <p:cNvSpPr>
            <a:spLocks noChangeArrowheads="1"/>
          </p:cNvSpPr>
          <p:nvPr/>
        </p:nvSpPr>
        <p:spPr bwMode="auto">
          <a:xfrm>
            <a:off x="6337300" y="5078413"/>
            <a:ext cx="161607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dirty="0">
                <a:solidFill>
                  <a:schemeClr val="tx2"/>
                </a:solidFill>
                <a:latin typeface="微软雅黑" panose="020B0503020204020204" pitchFamily="34" charset="-122"/>
                <a:ea typeface="微软雅黑" panose="020B0503020204020204" pitchFamily="34" charset="-122"/>
              </a:rPr>
              <a:t>总共的指令数或源程序的行数</a:t>
            </a:r>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62471" name="Rectangle 6"/>
          <p:cNvSpPr>
            <a:spLocks noChangeArrowheads="1"/>
          </p:cNvSpPr>
          <p:nvPr/>
        </p:nvSpPr>
        <p:spPr bwMode="auto">
          <a:xfrm>
            <a:off x="441325" y="5113338"/>
            <a:ext cx="192563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r>
              <a:rPr lang="zh-CN" altLang="en-US" sz="2000" dirty="0">
                <a:latin typeface="微软雅黑" panose="020B0503020204020204" pitchFamily="34" charset="-122"/>
                <a:ea typeface="微软雅黑" panose="020B0503020204020204" pitchFamily="34" charset="-122"/>
              </a:rPr>
              <a:t>算法的难易程度</a:t>
            </a:r>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62472" name="Rectangle 7"/>
          <p:cNvSpPr>
            <a:spLocks noChangeArrowheads="1"/>
          </p:cNvSpPr>
          <p:nvPr/>
        </p:nvSpPr>
        <p:spPr bwMode="auto">
          <a:xfrm>
            <a:off x="6329363" y="2433638"/>
            <a:ext cx="1598612"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dirty="0">
                <a:latin typeface="微软雅黑" panose="020B0503020204020204" pitchFamily="34" charset="-122"/>
                <a:ea typeface="微软雅黑" panose="020B0503020204020204" pitchFamily="34" charset="-122"/>
              </a:rPr>
              <a:t>通常由程序中出现的操作数的数目所决定的量来表示</a:t>
            </a:r>
            <a:endParaRPr lang="zh-CN" altLang="en-US" sz="2000" dirty="0">
              <a:solidFill>
                <a:srgbClr val="000000"/>
              </a:solidFill>
              <a:latin typeface="微软雅黑" panose="020B0503020204020204" pitchFamily="34" charset="-122"/>
              <a:ea typeface="微软雅黑" panose="020B0503020204020204" pitchFamily="34" charset="-122"/>
            </a:endParaRPr>
          </a:p>
        </p:txBody>
      </p:sp>
      <p:pic>
        <p:nvPicPr>
          <p:cNvPr id="62473" name="Picture 8" descr="circuler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963" y="2298700"/>
            <a:ext cx="1222375"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4" name="Oval 9"/>
          <p:cNvSpPr>
            <a:spLocks noChangeArrowheads="1"/>
          </p:cNvSpPr>
          <p:nvPr/>
        </p:nvSpPr>
        <p:spPr bwMode="auto">
          <a:xfrm>
            <a:off x="2366963" y="2295525"/>
            <a:ext cx="1214437" cy="1233488"/>
          </a:xfrm>
          <a:prstGeom prst="ellipse">
            <a:avLst/>
          </a:prstGeom>
          <a:solidFill>
            <a:srgbClr val="59CE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dirty="0">
              <a:latin typeface="微软雅黑" panose="020B0503020204020204" pitchFamily="34" charset="-122"/>
              <a:ea typeface="微软雅黑" panose="020B0503020204020204" pitchFamily="34" charset="-122"/>
            </a:endParaRPr>
          </a:p>
        </p:txBody>
      </p:sp>
      <p:pic>
        <p:nvPicPr>
          <p:cNvPr id="62475" name="Picture 10" descr="circule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8550" y="4924425"/>
            <a:ext cx="1220788"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6" name="Oval 11"/>
          <p:cNvSpPr>
            <a:spLocks noChangeArrowheads="1"/>
          </p:cNvSpPr>
          <p:nvPr/>
        </p:nvSpPr>
        <p:spPr bwMode="auto">
          <a:xfrm>
            <a:off x="2368550" y="4921250"/>
            <a:ext cx="1216025" cy="1233488"/>
          </a:xfrm>
          <a:prstGeom prst="ellipse">
            <a:avLst/>
          </a:prstGeom>
          <a:solidFill>
            <a:schemeClr val="hlink">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dirty="0">
              <a:latin typeface="微软雅黑" panose="020B0503020204020204" pitchFamily="34" charset="-122"/>
              <a:ea typeface="微软雅黑" panose="020B0503020204020204" pitchFamily="34" charset="-122"/>
            </a:endParaRPr>
          </a:p>
        </p:txBody>
      </p:sp>
      <p:pic>
        <p:nvPicPr>
          <p:cNvPr id="62477" name="Picture 12" descr="circuler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3338" y="4913313"/>
            <a:ext cx="1222375"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8" name="Oval 13"/>
          <p:cNvSpPr>
            <a:spLocks noChangeArrowheads="1"/>
          </p:cNvSpPr>
          <p:nvPr/>
        </p:nvSpPr>
        <p:spPr bwMode="auto">
          <a:xfrm>
            <a:off x="5113338" y="4900613"/>
            <a:ext cx="1216025" cy="1233487"/>
          </a:xfrm>
          <a:prstGeom prst="ellipse">
            <a:avLst/>
          </a:prstGeom>
          <a:solidFill>
            <a:srgbClr val="59CE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dirty="0">
              <a:latin typeface="微软雅黑" panose="020B0503020204020204" pitchFamily="34" charset="-122"/>
              <a:ea typeface="微软雅黑" panose="020B0503020204020204" pitchFamily="34" charset="-122"/>
            </a:endParaRPr>
          </a:p>
        </p:txBody>
      </p:sp>
      <p:pic>
        <p:nvPicPr>
          <p:cNvPr id="62479" name="Picture 14" descr="circuler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3338" y="2284413"/>
            <a:ext cx="1220787" cy="122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0" name="Oval 15"/>
          <p:cNvSpPr>
            <a:spLocks noChangeArrowheads="1"/>
          </p:cNvSpPr>
          <p:nvPr/>
        </p:nvSpPr>
        <p:spPr bwMode="auto">
          <a:xfrm>
            <a:off x="5113338" y="2282825"/>
            <a:ext cx="1216025" cy="1233488"/>
          </a:xfrm>
          <a:prstGeom prst="ellipse">
            <a:avLst/>
          </a:prstGeom>
          <a:solidFill>
            <a:schemeClr val="hlink">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dirty="0">
              <a:latin typeface="微软雅黑" panose="020B0503020204020204" pitchFamily="34" charset="-122"/>
              <a:ea typeface="微软雅黑" panose="020B0503020204020204" pitchFamily="34" charset="-122"/>
            </a:endParaRPr>
          </a:p>
        </p:txBody>
      </p:sp>
      <p:sp>
        <p:nvSpPr>
          <p:cNvPr id="62481" name="Text Box 16"/>
          <p:cNvSpPr txBox="1">
            <a:spLocks noChangeArrowheads="1"/>
          </p:cNvSpPr>
          <p:nvPr/>
        </p:nvSpPr>
        <p:spPr bwMode="auto">
          <a:xfrm>
            <a:off x="2603500" y="2959100"/>
            <a:ext cx="739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dirty="0">
                <a:solidFill>
                  <a:srgbClr val="1C1C1C"/>
                </a:solidFill>
                <a:latin typeface="微软雅黑" panose="020B0503020204020204" pitchFamily="34" charset="-122"/>
                <a:ea typeface="微软雅黑" panose="020B0503020204020204" pitchFamily="34" charset="-122"/>
              </a:rPr>
              <a:t>结构 </a:t>
            </a:r>
          </a:p>
        </p:txBody>
      </p:sp>
      <p:grpSp>
        <p:nvGrpSpPr>
          <p:cNvPr id="62482" name="Group 18"/>
          <p:cNvGrpSpPr>
            <a:grpSpLocks/>
          </p:cNvGrpSpPr>
          <p:nvPr/>
        </p:nvGrpSpPr>
        <p:grpSpPr bwMode="auto">
          <a:xfrm>
            <a:off x="2790825" y="2547938"/>
            <a:ext cx="360363" cy="363537"/>
            <a:chOff x="0" y="0"/>
            <a:chExt cx="876" cy="882"/>
          </a:xfrm>
        </p:grpSpPr>
        <p:sp>
          <p:nvSpPr>
            <p:cNvPr id="62512" name="Oval 18"/>
            <p:cNvSpPr>
              <a:spLocks noChangeArrowheads="1"/>
            </p:cNvSpPr>
            <p:nvPr/>
          </p:nvSpPr>
          <p:spPr bwMode="auto">
            <a:xfrm>
              <a:off x="0" y="0"/>
              <a:ext cx="876" cy="876"/>
            </a:xfrm>
            <a:prstGeom prst="ellipse">
              <a:avLst/>
            </a:pr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dirty="0">
                <a:latin typeface="微软雅黑" panose="020B0503020204020204" pitchFamily="34" charset="-122"/>
                <a:ea typeface="微软雅黑" panose="020B0503020204020204" pitchFamily="34" charset="-122"/>
              </a:endParaRPr>
            </a:p>
          </p:txBody>
        </p:sp>
        <p:sp>
          <p:nvSpPr>
            <p:cNvPr id="62513" name="Line 19"/>
            <p:cNvSpPr>
              <a:spLocks noChangeShapeType="1"/>
            </p:cNvSpPr>
            <p:nvPr/>
          </p:nvSpPr>
          <p:spPr bwMode="auto">
            <a:xfrm>
              <a:off x="441" y="0"/>
              <a:ext cx="0" cy="870"/>
            </a:xfrm>
            <a:prstGeom prst="line">
              <a:avLst/>
            </a:prstGeom>
            <a:noFill/>
            <a:ln w="19050">
              <a:solidFill>
                <a:srgbClr val="FFFFFF"/>
              </a:solidFill>
              <a:round/>
              <a:headEnd/>
              <a:tailEnd/>
            </a:ln>
            <a:extLst>
              <a:ext uri="{909E8E84-426E-40DD-AFC4-6F175D3DCCD1}">
                <a14:hiddenFill xmlns:a14="http://schemas.microsoft.com/office/drawing/2010/main">
                  <a:noFill/>
                </a14:hiddenFill>
              </a:ext>
            </a:extLst>
          </p:spPr>
          <p:txBody>
            <a:bodyPr/>
            <a:lstStyle/>
            <a:p>
              <a:endParaRPr lang="en-US" dirty="0">
                <a:latin typeface="微软雅黑" panose="020B0503020204020204" pitchFamily="34" charset="-122"/>
                <a:ea typeface="微软雅黑" panose="020B0503020204020204" pitchFamily="34" charset="-122"/>
              </a:endParaRPr>
            </a:p>
          </p:txBody>
        </p:sp>
        <p:sp>
          <p:nvSpPr>
            <p:cNvPr id="62514" name="Line 20"/>
            <p:cNvSpPr>
              <a:spLocks noChangeShapeType="1"/>
            </p:cNvSpPr>
            <p:nvPr/>
          </p:nvSpPr>
          <p:spPr bwMode="auto">
            <a:xfrm>
              <a:off x="0" y="435"/>
              <a:ext cx="876" cy="0"/>
            </a:xfrm>
            <a:prstGeom prst="line">
              <a:avLst/>
            </a:prstGeom>
            <a:noFill/>
            <a:ln w="19050">
              <a:solidFill>
                <a:srgbClr val="FFFFFF"/>
              </a:solidFill>
              <a:round/>
              <a:headEnd/>
              <a:tailEnd/>
            </a:ln>
            <a:extLst>
              <a:ext uri="{909E8E84-426E-40DD-AFC4-6F175D3DCCD1}">
                <a14:hiddenFill xmlns:a14="http://schemas.microsoft.com/office/drawing/2010/main">
                  <a:noFill/>
                </a14:hiddenFill>
              </a:ext>
            </a:extLst>
          </p:spPr>
          <p:txBody>
            <a:bodyPr/>
            <a:lstStyle/>
            <a:p>
              <a:endParaRPr lang="en-US" dirty="0">
                <a:latin typeface="微软雅黑" panose="020B0503020204020204" pitchFamily="34" charset="-122"/>
                <a:ea typeface="微软雅黑" panose="020B0503020204020204" pitchFamily="34" charset="-122"/>
              </a:endParaRPr>
            </a:p>
          </p:txBody>
        </p:sp>
        <p:sp>
          <p:nvSpPr>
            <p:cNvPr id="62515" name="Freeform 21"/>
            <p:cNvSpPr>
              <a:spLocks/>
            </p:cNvSpPr>
            <p:nvPr/>
          </p:nvSpPr>
          <p:spPr bwMode="auto">
            <a:xfrm>
              <a:off x="500" y="6"/>
              <a:ext cx="182" cy="864"/>
            </a:xfrm>
            <a:custGeom>
              <a:avLst/>
              <a:gdLst>
                <a:gd name="T0" fmla="*/ 0 w 182"/>
                <a:gd name="T1" fmla="*/ 0 h 864"/>
                <a:gd name="T2" fmla="*/ 182 w 182"/>
                <a:gd name="T3" fmla="*/ 435 h 864"/>
                <a:gd name="T4" fmla="*/ 6 w 182"/>
                <a:gd name="T5" fmla="*/ 864 h 864"/>
                <a:gd name="T6" fmla="*/ 0 60000 65536"/>
                <a:gd name="T7" fmla="*/ 0 60000 65536"/>
                <a:gd name="T8" fmla="*/ 0 60000 65536"/>
                <a:gd name="T9" fmla="*/ 0 w 182"/>
                <a:gd name="T10" fmla="*/ 0 h 864"/>
                <a:gd name="T11" fmla="*/ 182 w 182"/>
                <a:gd name="T12" fmla="*/ 864 h 864"/>
              </a:gdLst>
              <a:ahLst/>
              <a:cxnLst>
                <a:cxn ang="T6">
                  <a:pos x="T0" y="T1"/>
                </a:cxn>
                <a:cxn ang="T7">
                  <a:pos x="T2" y="T3"/>
                </a:cxn>
                <a:cxn ang="T8">
                  <a:pos x="T4" y="T5"/>
                </a:cxn>
              </a:cxnLst>
              <a:rect l="T9" t="T10" r="T11" b="T12"/>
              <a:pathLst>
                <a:path w="182" h="864">
                  <a:moveTo>
                    <a:pt x="0" y="0"/>
                  </a:moveTo>
                  <a:cubicBezTo>
                    <a:pt x="59" y="89"/>
                    <a:pt x="182" y="177"/>
                    <a:pt x="182" y="435"/>
                  </a:cubicBezTo>
                  <a:cubicBezTo>
                    <a:pt x="182" y="693"/>
                    <a:pt x="70" y="800"/>
                    <a:pt x="6" y="864"/>
                  </a:cubicBezTo>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62516" name="Freeform 22"/>
            <p:cNvSpPr>
              <a:spLocks/>
            </p:cNvSpPr>
            <p:nvPr/>
          </p:nvSpPr>
          <p:spPr bwMode="auto">
            <a:xfrm>
              <a:off x="203" y="12"/>
              <a:ext cx="197" cy="870"/>
            </a:xfrm>
            <a:custGeom>
              <a:avLst/>
              <a:gdLst>
                <a:gd name="T0" fmla="*/ 167 w 197"/>
                <a:gd name="T1" fmla="*/ 0 h 870"/>
                <a:gd name="T2" fmla="*/ 0 w 197"/>
                <a:gd name="T3" fmla="*/ 436 h 870"/>
                <a:gd name="T4" fmla="*/ 197 w 197"/>
                <a:gd name="T5" fmla="*/ 870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62517" name="Freeform 23"/>
            <p:cNvSpPr>
              <a:spLocks/>
            </p:cNvSpPr>
            <p:nvPr/>
          </p:nvSpPr>
          <p:spPr bwMode="auto">
            <a:xfrm rot="5400000">
              <a:off x="351" y="344"/>
              <a:ext cx="114" cy="653"/>
            </a:xfrm>
            <a:custGeom>
              <a:avLst/>
              <a:gdLst>
                <a:gd name="T0" fmla="*/ 97 w 197"/>
                <a:gd name="T1" fmla="*/ 0 h 870"/>
                <a:gd name="T2" fmla="*/ 0 w 197"/>
                <a:gd name="T3" fmla="*/ 327 h 870"/>
                <a:gd name="T4" fmla="*/ 114 w 197"/>
                <a:gd name="T5" fmla="*/ 653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62518" name="Freeform 24"/>
            <p:cNvSpPr>
              <a:spLocks/>
            </p:cNvSpPr>
            <p:nvPr/>
          </p:nvSpPr>
          <p:spPr bwMode="auto">
            <a:xfrm rot="16200000" flipV="1">
              <a:off x="359" y="-141"/>
              <a:ext cx="114" cy="653"/>
            </a:xfrm>
            <a:custGeom>
              <a:avLst/>
              <a:gdLst>
                <a:gd name="T0" fmla="*/ 97 w 197"/>
                <a:gd name="T1" fmla="*/ 0 h 870"/>
                <a:gd name="T2" fmla="*/ 0 w 197"/>
                <a:gd name="T3" fmla="*/ 327 h 870"/>
                <a:gd name="T4" fmla="*/ 114 w 197"/>
                <a:gd name="T5" fmla="*/ 653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grpSp>
      <p:grpSp>
        <p:nvGrpSpPr>
          <p:cNvPr id="62483" name="Group 26"/>
          <p:cNvGrpSpPr>
            <a:grpSpLocks/>
          </p:cNvGrpSpPr>
          <p:nvPr/>
        </p:nvGrpSpPr>
        <p:grpSpPr bwMode="auto">
          <a:xfrm>
            <a:off x="5513388" y="5159375"/>
            <a:ext cx="487362" cy="390525"/>
            <a:chOff x="0" y="0"/>
            <a:chExt cx="422" cy="337"/>
          </a:xfrm>
        </p:grpSpPr>
        <p:sp>
          <p:nvSpPr>
            <p:cNvPr id="62503" name="Freeform 26"/>
            <p:cNvSpPr>
              <a:spLocks/>
            </p:cNvSpPr>
            <p:nvPr/>
          </p:nvSpPr>
          <p:spPr bwMode="auto">
            <a:xfrm>
              <a:off x="306" y="0"/>
              <a:ext cx="116" cy="117"/>
            </a:xfrm>
            <a:custGeom>
              <a:avLst/>
              <a:gdLst>
                <a:gd name="T0" fmla="*/ 12 w 116"/>
                <a:gd name="T1" fmla="*/ 0 h 117"/>
                <a:gd name="T2" fmla="*/ 0 w 116"/>
                <a:gd name="T3" fmla="*/ 67 h 117"/>
                <a:gd name="T4" fmla="*/ 53 w 116"/>
                <a:gd name="T5" fmla="*/ 117 h 117"/>
                <a:gd name="T6" fmla="*/ 108 w 116"/>
                <a:gd name="T7" fmla="*/ 105 h 117"/>
                <a:gd name="T8" fmla="*/ 116 w 116"/>
                <a:gd name="T9" fmla="*/ 54 h 117"/>
                <a:gd name="T10" fmla="*/ 65 w 116"/>
                <a:gd name="T11" fmla="*/ 0 h 117"/>
                <a:gd name="T12" fmla="*/ 12 w 116"/>
                <a:gd name="T13" fmla="*/ 0 h 117"/>
                <a:gd name="T14" fmla="*/ 0 60000 65536"/>
                <a:gd name="T15" fmla="*/ 0 60000 65536"/>
                <a:gd name="T16" fmla="*/ 0 60000 65536"/>
                <a:gd name="T17" fmla="*/ 0 60000 65536"/>
                <a:gd name="T18" fmla="*/ 0 60000 65536"/>
                <a:gd name="T19" fmla="*/ 0 60000 65536"/>
                <a:gd name="T20" fmla="*/ 0 60000 65536"/>
                <a:gd name="T21" fmla="*/ 0 w 116"/>
                <a:gd name="T22" fmla="*/ 0 h 117"/>
                <a:gd name="T23" fmla="*/ 116 w 116"/>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117">
                  <a:moveTo>
                    <a:pt x="12" y="0"/>
                  </a:moveTo>
                  <a:lnTo>
                    <a:pt x="0" y="67"/>
                  </a:lnTo>
                  <a:lnTo>
                    <a:pt x="53" y="117"/>
                  </a:lnTo>
                  <a:lnTo>
                    <a:pt x="108" y="105"/>
                  </a:lnTo>
                  <a:lnTo>
                    <a:pt x="116" y="54"/>
                  </a:lnTo>
                  <a:lnTo>
                    <a:pt x="65" y="0"/>
                  </a:lnTo>
                  <a:lnTo>
                    <a:pt x="12" y="0"/>
                  </a:lnTo>
                  <a:close/>
                </a:path>
              </a:pathLst>
            </a:custGeom>
            <a:noFill/>
            <a:ln w="1270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62504" name="Freeform 27"/>
            <p:cNvSpPr>
              <a:spLocks/>
            </p:cNvSpPr>
            <p:nvPr/>
          </p:nvSpPr>
          <p:spPr bwMode="auto">
            <a:xfrm>
              <a:off x="90" y="66"/>
              <a:ext cx="273" cy="228"/>
            </a:xfrm>
            <a:custGeom>
              <a:avLst/>
              <a:gdLst>
                <a:gd name="T0" fmla="*/ 0 w 273"/>
                <a:gd name="T1" fmla="*/ 169 h 228"/>
                <a:gd name="T2" fmla="*/ 45 w 273"/>
                <a:gd name="T3" fmla="*/ 228 h 228"/>
                <a:gd name="T4" fmla="*/ 273 w 273"/>
                <a:gd name="T5" fmla="*/ 49 h 228"/>
                <a:gd name="T6" fmla="*/ 215 w 273"/>
                <a:gd name="T7" fmla="*/ 0 h 228"/>
                <a:gd name="T8" fmla="*/ 0 w 273"/>
                <a:gd name="T9" fmla="*/ 169 h 228"/>
                <a:gd name="T10" fmla="*/ 0 60000 65536"/>
                <a:gd name="T11" fmla="*/ 0 60000 65536"/>
                <a:gd name="T12" fmla="*/ 0 60000 65536"/>
                <a:gd name="T13" fmla="*/ 0 60000 65536"/>
                <a:gd name="T14" fmla="*/ 0 60000 65536"/>
                <a:gd name="T15" fmla="*/ 0 w 273"/>
                <a:gd name="T16" fmla="*/ 0 h 228"/>
                <a:gd name="T17" fmla="*/ 273 w 273"/>
                <a:gd name="T18" fmla="*/ 228 h 228"/>
              </a:gdLst>
              <a:ahLst/>
              <a:cxnLst>
                <a:cxn ang="T10">
                  <a:pos x="T0" y="T1"/>
                </a:cxn>
                <a:cxn ang="T11">
                  <a:pos x="T2" y="T3"/>
                </a:cxn>
                <a:cxn ang="T12">
                  <a:pos x="T4" y="T5"/>
                </a:cxn>
                <a:cxn ang="T13">
                  <a:pos x="T6" y="T7"/>
                </a:cxn>
                <a:cxn ang="T14">
                  <a:pos x="T8" y="T9"/>
                </a:cxn>
              </a:cxnLst>
              <a:rect l="T15" t="T16" r="T17" b="T18"/>
              <a:pathLst>
                <a:path w="273" h="228">
                  <a:moveTo>
                    <a:pt x="0" y="169"/>
                  </a:moveTo>
                  <a:lnTo>
                    <a:pt x="45" y="228"/>
                  </a:lnTo>
                  <a:lnTo>
                    <a:pt x="273" y="49"/>
                  </a:lnTo>
                  <a:lnTo>
                    <a:pt x="215" y="0"/>
                  </a:lnTo>
                  <a:lnTo>
                    <a:pt x="0" y="169"/>
                  </a:lnTo>
                  <a:close/>
                </a:path>
              </a:pathLst>
            </a:custGeom>
            <a:noFill/>
            <a:ln w="9525">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62505" name="Freeform 28"/>
            <p:cNvSpPr>
              <a:spLocks/>
            </p:cNvSpPr>
            <p:nvPr/>
          </p:nvSpPr>
          <p:spPr bwMode="auto">
            <a:xfrm>
              <a:off x="90" y="0"/>
              <a:ext cx="228" cy="237"/>
            </a:xfrm>
            <a:custGeom>
              <a:avLst/>
              <a:gdLst>
                <a:gd name="T0" fmla="*/ 21 w 228"/>
                <a:gd name="T1" fmla="*/ 172 h 237"/>
                <a:gd name="T2" fmla="*/ 0 w 228"/>
                <a:gd name="T3" fmla="*/ 237 h 237"/>
                <a:gd name="T4" fmla="*/ 219 w 228"/>
                <a:gd name="T5" fmla="*/ 64 h 237"/>
                <a:gd name="T6" fmla="*/ 228 w 228"/>
                <a:gd name="T7" fmla="*/ 0 h 237"/>
                <a:gd name="T8" fmla="*/ 21 w 228"/>
                <a:gd name="T9" fmla="*/ 172 h 237"/>
                <a:gd name="T10" fmla="*/ 0 60000 65536"/>
                <a:gd name="T11" fmla="*/ 0 60000 65536"/>
                <a:gd name="T12" fmla="*/ 0 60000 65536"/>
                <a:gd name="T13" fmla="*/ 0 60000 65536"/>
                <a:gd name="T14" fmla="*/ 0 60000 65536"/>
                <a:gd name="T15" fmla="*/ 0 w 228"/>
                <a:gd name="T16" fmla="*/ 0 h 237"/>
                <a:gd name="T17" fmla="*/ 228 w 228"/>
                <a:gd name="T18" fmla="*/ 237 h 237"/>
              </a:gdLst>
              <a:ahLst/>
              <a:cxnLst>
                <a:cxn ang="T10">
                  <a:pos x="T0" y="T1"/>
                </a:cxn>
                <a:cxn ang="T11">
                  <a:pos x="T2" y="T3"/>
                </a:cxn>
                <a:cxn ang="T12">
                  <a:pos x="T4" y="T5"/>
                </a:cxn>
                <a:cxn ang="T13">
                  <a:pos x="T6" y="T7"/>
                </a:cxn>
                <a:cxn ang="T14">
                  <a:pos x="T8" y="T9"/>
                </a:cxn>
              </a:cxnLst>
              <a:rect l="T15" t="T16" r="T17" b="T18"/>
              <a:pathLst>
                <a:path w="228" h="237">
                  <a:moveTo>
                    <a:pt x="21" y="172"/>
                  </a:moveTo>
                  <a:lnTo>
                    <a:pt x="0" y="237"/>
                  </a:lnTo>
                  <a:lnTo>
                    <a:pt x="219" y="64"/>
                  </a:lnTo>
                  <a:lnTo>
                    <a:pt x="228" y="0"/>
                  </a:lnTo>
                  <a:lnTo>
                    <a:pt x="21" y="172"/>
                  </a:lnTo>
                  <a:close/>
                </a:path>
              </a:pathLst>
            </a:custGeom>
            <a:solidFill>
              <a:srgbClr val="FFFFFF"/>
            </a:solidFill>
            <a:ln w="9525">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62506" name="Freeform 29"/>
            <p:cNvSpPr>
              <a:spLocks/>
            </p:cNvSpPr>
            <p:nvPr/>
          </p:nvSpPr>
          <p:spPr bwMode="auto">
            <a:xfrm>
              <a:off x="135" y="105"/>
              <a:ext cx="281" cy="189"/>
            </a:xfrm>
            <a:custGeom>
              <a:avLst/>
              <a:gdLst>
                <a:gd name="T0" fmla="*/ 63 w 281"/>
                <a:gd name="T1" fmla="*/ 178 h 189"/>
                <a:gd name="T2" fmla="*/ 0 w 281"/>
                <a:gd name="T3" fmla="*/ 189 h 189"/>
                <a:gd name="T4" fmla="*/ 227 w 281"/>
                <a:gd name="T5" fmla="*/ 10 h 189"/>
                <a:gd name="T6" fmla="*/ 281 w 281"/>
                <a:gd name="T7" fmla="*/ 0 h 189"/>
                <a:gd name="T8" fmla="*/ 63 w 281"/>
                <a:gd name="T9" fmla="*/ 178 h 189"/>
                <a:gd name="T10" fmla="*/ 0 60000 65536"/>
                <a:gd name="T11" fmla="*/ 0 60000 65536"/>
                <a:gd name="T12" fmla="*/ 0 60000 65536"/>
                <a:gd name="T13" fmla="*/ 0 60000 65536"/>
                <a:gd name="T14" fmla="*/ 0 60000 65536"/>
                <a:gd name="T15" fmla="*/ 0 w 281"/>
                <a:gd name="T16" fmla="*/ 0 h 189"/>
                <a:gd name="T17" fmla="*/ 281 w 281"/>
                <a:gd name="T18" fmla="*/ 189 h 189"/>
              </a:gdLst>
              <a:ahLst/>
              <a:cxnLst>
                <a:cxn ang="T10">
                  <a:pos x="T0" y="T1"/>
                </a:cxn>
                <a:cxn ang="T11">
                  <a:pos x="T2" y="T3"/>
                </a:cxn>
                <a:cxn ang="T12">
                  <a:pos x="T4" y="T5"/>
                </a:cxn>
                <a:cxn ang="T13">
                  <a:pos x="T6" y="T7"/>
                </a:cxn>
                <a:cxn ang="T14">
                  <a:pos x="T8" y="T9"/>
                </a:cxn>
              </a:cxnLst>
              <a:rect l="T15" t="T16" r="T17" b="T18"/>
              <a:pathLst>
                <a:path w="281" h="189">
                  <a:moveTo>
                    <a:pt x="63" y="178"/>
                  </a:moveTo>
                  <a:lnTo>
                    <a:pt x="0" y="189"/>
                  </a:lnTo>
                  <a:lnTo>
                    <a:pt x="227" y="10"/>
                  </a:lnTo>
                  <a:lnTo>
                    <a:pt x="281" y="0"/>
                  </a:lnTo>
                  <a:lnTo>
                    <a:pt x="63" y="178"/>
                  </a:lnTo>
                  <a:close/>
                </a:path>
              </a:pathLst>
            </a:custGeom>
            <a:solidFill>
              <a:srgbClr val="FFFFFF"/>
            </a:solidFill>
            <a:ln w="9525">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62507" name="Freeform 30"/>
            <p:cNvSpPr>
              <a:spLocks/>
            </p:cNvSpPr>
            <p:nvPr/>
          </p:nvSpPr>
          <p:spPr bwMode="auto">
            <a:xfrm>
              <a:off x="21" y="168"/>
              <a:ext cx="161" cy="163"/>
            </a:xfrm>
            <a:custGeom>
              <a:avLst/>
              <a:gdLst>
                <a:gd name="T0" fmla="*/ 0 w 161"/>
                <a:gd name="T1" fmla="*/ 135 h 163"/>
                <a:gd name="T2" fmla="*/ 18 w 161"/>
                <a:gd name="T3" fmla="*/ 163 h 163"/>
                <a:gd name="T4" fmla="*/ 161 w 161"/>
                <a:gd name="T5" fmla="*/ 120 h 163"/>
                <a:gd name="T6" fmla="*/ 114 w 161"/>
                <a:gd name="T7" fmla="*/ 124 h 163"/>
                <a:gd name="T8" fmla="*/ 69 w 161"/>
                <a:gd name="T9" fmla="*/ 67 h 163"/>
                <a:gd name="T10" fmla="*/ 90 w 161"/>
                <a:gd name="T11" fmla="*/ 0 h 163"/>
                <a:gd name="T12" fmla="*/ 0 w 161"/>
                <a:gd name="T13" fmla="*/ 135 h 163"/>
                <a:gd name="T14" fmla="*/ 0 60000 65536"/>
                <a:gd name="T15" fmla="*/ 0 60000 65536"/>
                <a:gd name="T16" fmla="*/ 0 60000 65536"/>
                <a:gd name="T17" fmla="*/ 0 60000 65536"/>
                <a:gd name="T18" fmla="*/ 0 60000 65536"/>
                <a:gd name="T19" fmla="*/ 0 60000 65536"/>
                <a:gd name="T20" fmla="*/ 0 60000 65536"/>
                <a:gd name="T21" fmla="*/ 0 w 161"/>
                <a:gd name="T22" fmla="*/ 0 h 163"/>
                <a:gd name="T23" fmla="*/ 161 w 161"/>
                <a:gd name="T24" fmla="*/ 163 h 1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1" h="163">
                  <a:moveTo>
                    <a:pt x="0" y="135"/>
                  </a:moveTo>
                  <a:lnTo>
                    <a:pt x="18" y="163"/>
                  </a:lnTo>
                  <a:lnTo>
                    <a:pt x="161" y="120"/>
                  </a:lnTo>
                  <a:lnTo>
                    <a:pt x="114" y="124"/>
                  </a:lnTo>
                  <a:lnTo>
                    <a:pt x="69" y="67"/>
                  </a:lnTo>
                  <a:lnTo>
                    <a:pt x="90" y="0"/>
                  </a:lnTo>
                  <a:lnTo>
                    <a:pt x="0" y="135"/>
                  </a:lnTo>
                  <a:close/>
                </a:path>
              </a:pathLst>
            </a:custGeom>
            <a:noFill/>
            <a:ln w="9525">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62508" name="Freeform 31"/>
            <p:cNvSpPr>
              <a:spLocks/>
            </p:cNvSpPr>
            <p:nvPr/>
          </p:nvSpPr>
          <p:spPr bwMode="auto">
            <a:xfrm>
              <a:off x="0" y="304"/>
              <a:ext cx="39" cy="33"/>
            </a:xfrm>
            <a:custGeom>
              <a:avLst/>
              <a:gdLst>
                <a:gd name="T0" fmla="*/ 27 w 39"/>
                <a:gd name="T1" fmla="*/ 0 h 33"/>
                <a:gd name="T2" fmla="*/ 0 w 39"/>
                <a:gd name="T3" fmla="*/ 33 h 33"/>
                <a:gd name="T4" fmla="*/ 39 w 39"/>
                <a:gd name="T5" fmla="*/ 25 h 33"/>
                <a:gd name="T6" fmla="*/ 27 w 39"/>
                <a:gd name="T7" fmla="*/ 0 h 33"/>
                <a:gd name="T8" fmla="*/ 0 60000 65536"/>
                <a:gd name="T9" fmla="*/ 0 60000 65536"/>
                <a:gd name="T10" fmla="*/ 0 60000 65536"/>
                <a:gd name="T11" fmla="*/ 0 60000 65536"/>
                <a:gd name="T12" fmla="*/ 0 w 39"/>
                <a:gd name="T13" fmla="*/ 0 h 33"/>
                <a:gd name="T14" fmla="*/ 39 w 39"/>
                <a:gd name="T15" fmla="*/ 33 h 33"/>
              </a:gdLst>
              <a:ahLst/>
              <a:cxnLst>
                <a:cxn ang="T8">
                  <a:pos x="T0" y="T1"/>
                </a:cxn>
                <a:cxn ang="T9">
                  <a:pos x="T2" y="T3"/>
                </a:cxn>
                <a:cxn ang="T10">
                  <a:pos x="T4" y="T5"/>
                </a:cxn>
                <a:cxn ang="T11">
                  <a:pos x="T6" y="T7"/>
                </a:cxn>
              </a:cxnLst>
              <a:rect l="T12" t="T13" r="T14" b="T15"/>
              <a:pathLst>
                <a:path w="39" h="33">
                  <a:moveTo>
                    <a:pt x="27" y="0"/>
                  </a:moveTo>
                  <a:lnTo>
                    <a:pt x="0" y="33"/>
                  </a:lnTo>
                  <a:lnTo>
                    <a:pt x="39" y="25"/>
                  </a:lnTo>
                  <a:lnTo>
                    <a:pt x="27" y="0"/>
                  </a:lnTo>
                  <a:close/>
                </a:path>
              </a:pathLst>
            </a:custGeom>
            <a:solidFill>
              <a:srgbClr val="FF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62509" name="Line 32"/>
            <p:cNvSpPr>
              <a:spLocks noChangeShapeType="1"/>
            </p:cNvSpPr>
            <p:nvPr/>
          </p:nvSpPr>
          <p:spPr bwMode="auto">
            <a:xfrm flipV="1">
              <a:off x="29" y="234"/>
              <a:ext cx="66" cy="72"/>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微软雅黑" panose="020B0503020204020204" pitchFamily="34" charset="-122"/>
                <a:ea typeface="微软雅黑" panose="020B0503020204020204" pitchFamily="34" charset="-122"/>
              </a:endParaRPr>
            </a:p>
          </p:txBody>
        </p:sp>
        <p:sp>
          <p:nvSpPr>
            <p:cNvPr id="62510" name="Line 33"/>
            <p:cNvSpPr>
              <a:spLocks noChangeShapeType="1"/>
            </p:cNvSpPr>
            <p:nvPr/>
          </p:nvSpPr>
          <p:spPr bwMode="auto">
            <a:xfrm flipV="1">
              <a:off x="38" y="291"/>
              <a:ext cx="100" cy="34"/>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微软雅黑" panose="020B0503020204020204" pitchFamily="34" charset="-122"/>
                <a:ea typeface="微软雅黑" panose="020B0503020204020204" pitchFamily="34" charset="-122"/>
              </a:endParaRPr>
            </a:p>
          </p:txBody>
        </p:sp>
        <p:sp>
          <p:nvSpPr>
            <p:cNvPr id="62511" name="Oval 34"/>
            <p:cNvSpPr>
              <a:spLocks noChangeArrowheads="1"/>
            </p:cNvSpPr>
            <p:nvPr/>
          </p:nvSpPr>
          <p:spPr bwMode="auto">
            <a:xfrm rot="1507387">
              <a:off x="348" y="39"/>
              <a:ext cx="43" cy="27"/>
            </a:xfrm>
            <a:prstGeom prst="ellipse">
              <a:avLst/>
            </a:prstGeom>
            <a:solidFill>
              <a:srgbClr val="FF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dirty="0">
                <a:latin typeface="微软雅黑" panose="020B0503020204020204" pitchFamily="34" charset="-122"/>
                <a:ea typeface="微软雅黑" panose="020B0503020204020204" pitchFamily="34" charset="-122"/>
              </a:endParaRPr>
            </a:p>
          </p:txBody>
        </p:sp>
      </p:grpSp>
      <p:grpSp>
        <p:nvGrpSpPr>
          <p:cNvPr id="62484" name="Group 36"/>
          <p:cNvGrpSpPr>
            <a:grpSpLocks/>
          </p:cNvGrpSpPr>
          <p:nvPr/>
        </p:nvGrpSpPr>
        <p:grpSpPr bwMode="auto">
          <a:xfrm>
            <a:off x="2786063" y="5160963"/>
            <a:ext cx="409575" cy="355600"/>
            <a:chOff x="0" y="0"/>
            <a:chExt cx="312" cy="270"/>
          </a:xfrm>
        </p:grpSpPr>
        <p:sp>
          <p:nvSpPr>
            <p:cNvPr id="62496" name="AutoShape 36"/>
            <p:cNvSpPr>
              <a:spLocks noChangeArrowheads="1"/>
            </p:cNvSpPr>
            <p:nvPr/>
          </p:nvSpPr>
          <p:spPr bwMode="auto">
            <a:xfrm>
              <a:off x="64" y="0"/>
              <a:ext cx="186" cy="187"/>
            </a:xfrm>
            <a:prstGeom prst="roundRect">
              <a:avLst>
                <a:gd name="adj" fmla="val 6250"/>
              </a:avLst>
            </a:pr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dirty="0">
                <a:latin typeface="微软雅黑" panose="020B0503020204020204" pitchFamily="34" charset="-122"/>
                <a:ea typeface="微软雅黑" panose="020B0503020204020204" pitchFamily="34" charset="-122"/>
              </a:endParaRPr>
            </a:p>
          </p:txBody>
        </p:sp>
        <p:sp>
          <p:nvSpPr>
            <p:cNvPr id="62497" name="AutoShape 37"/>
            <p:cNvSpPr>
              <a:spLocks noChangeArrowheads="1"/>
            </p:cNvSpPr>
            <p:nvPr/>
          </p:nvSpPr>
          <p:spPr bwMode="auto">
            <a:xfrm>
              <a:off x="0" y="187"/>
              <a:ext cx="312" cy="83"/>
            </a:xfrm>
            <a:prstGeom prst="roundRect">
              <a:avLst>
                <a:gd name="adj" fmla="val 16667"/>
              </a:avLst>
            </a:pr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dirty="0">
                <a:latin typeface="微软雅黑" panose="020B0503020204020204" pitchFamily="34" charset="-122"/>
                <a:ea typeface="微软雅黑" panose="020B0503020204020204" pitchFamily="34" charset="-122"/>
              </a:endParaRPr>
            </a:p>
          </p:txBody>
        </p:sp>
        <p:sp>
          <p:nvSpPr>
            <p:cNvPr id="62498" name="AutoShape 38"/>
            <p:cNvSpPr>
              <a:spLocks noChangeArrowheads="1"/>
            </p:cNvSpPr>
            <p:nvPr/>
          </p:nvSpPr>
          <p:spPr bwMode="auto">
            <a:xfrm>
              <a:off x="80" y="18"/>
              <a:ext cx="154" cy="147"/>
            </a:xfrm>
            <a:prstGeom prst="roundRect">
              <a:avLst>
                <a:gd name="adj" fmla="val 797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dirty="0">
                <a:latin typeface="微软雅黑" panose="020B0503020204020204" pitchFamily="34" charset="-122"/>
                <a:ea typeface="微软雅黑" panose="020B0503020204020204" pitchFamily="34" charset="-122"/>
              </a:endParaRPr>
            </a:p>
          </p:txBody>
        </p:sp>
        <p:sp>
          <p:nvSpPr>
            <p:cNvPr id="62499" name="Line 39"/>
            <p:cNvSpPr>
              <a:spLocks noChangeShapeType="1"/>
            </p:cNvSpPr>
            <p:nvPr/>
          </p:nvSpPr>
          <p:spPr bwMode="auto">
            <a:xfrm flipH="1">
              <a:off x="220" y="227"/>
              <a:ext cx="47" cy="0"/>
            </a:xfrm>
            <a:prstGeom prst="line">
              <a:avLst/>
            </a:prstGeom>
            <a:noFill/>
            <a:ln w="254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dirty="0">
                <a:latin typeface="微软雅黑" panose="020B0503020204020204" pitchFamily="34" charset="-122"/>
                <a:ea typeface="微软雅黑" panose="020B0503020204020204" pitchFamily="34" charset="-122"/>
              </a:endParaRPr>
            </a:p>
          </p:txBody>
        </p:sp>
        <p:sp>
          <p:nvSpPr>
            <p:cNvPr id="62500" name="Line 40"/>
            <p:cNvSpPr>
              <a:spLocks noChangeShapeType="1"/>
            </p:cNvSpPr>
            <p:nvPr/>
          </p:nvSpPr>
          <p:spPr bwMode="auto">
            <a:xfrm flipH="1">
              <a:off x="137" y="56"/>
              <a:ext cx="78" cy="0"/>
            </a:xfrm>
            <a:prstGeom prst="line">
              <a:avLst/>
            </a:prstGeom>
            <a:noFill/>
            <a:ln w="25400">
              <a:solidFill>
                <a:srgbClr val="B2B2B2"/>
              </a:solidFill>
              <a:round/>
              <a:headEnd/>
              <a:tailEnd/>
            </a:ln>
            <a:extLst>
              <a:ext uri="{909E8E84-426E-40DD-AFC4-6F175D3DCCD1}">
                <a14:hiddenFill xmlns:a14="http://schemas.microsoft.com/office/drawing/2010/main">
                  <a:noFill/>
                </a14:hiddenFill>
              </a:ext>
            </a:extLst>
          </p:spPr>
          <p:txBody>
            <a:bodyPr/>
            <a:lstStyle/>
            <a:p>
              <a:endParaRPr lang="en-US" dirty="0">
                <a:latin typeface="微软雅黑" panose="020B0503020204020204" pitchFamily="34" charset="-122"/>
                <a:ea typeface="微软雅黑" panose="020B0503020204020204" pitchFamily="34" charset="-122"/>
              </a:endParaRPr>
            </a:p>
          </p:txBody>
        </p:sp>
        <p:sp>
          <p:nvSpPr>
            <p:cNvPr id="62501" name="Line 41"/>
            <p:cNvSpPr>
              <a:spLocks noChangeShapeType="1"/>
            </p:cNvSpPr>
            <p:nvPr/>
          </p:nvSpPr>
          <p:spPr bwMode="auto">
            <a:xfrm flipH="1">
              <a:off x="157" y="76"/>
              <a:ext cx="48" cy="0"/>
            </a:xfrm>
            <a:prstGeom prst="line">
              <a:avLst/>
            </a:prstGeom>
            <a:noFill/>
            <a:ln w="25400">
              <a:solidFill>
                <a:srgbClr val="B2B2B2"/>
              </a:solidFill>
              <a:round/>
              <a:headEnd/>
              <a:tailEnd/>
            </a:ln>
            <a:extLst>
              <a:ext uri="{909E8E84-426E-40DD-AFC4-6F175D3DCCD1}">
                <a14:hiddenFill xmlns:a14="http://schemas.microsoft.com/office/drawing/2010/main">
                  <a:noFill/>
                </a14:hiddenFill>
              </a:ext>
            </a:extLst>
          </p:spPr>
          <p:txBody>
            <a:bodyPr/>
            <a:lstStyle/>
            <a:p>
              <a:endParaRPr lang="en-US" dirty="0">
                <a:latin typeface="微软雅黑" panose="020B0503020204020204" pitchFamily="34" charset="-122"/>
                <a:ea typeface="微软雅黑" panose="020B0503020204020204" pitchFamily="34" charset="-122"/>
              </a:endParaRPr>
            </a:p>
          </p:txBody>
        </p:sp>
        <p:sp>
          <p:nvSpPr>
            <p:cNvPr id="62502" name="Line 42"/>
            <p:cNvSpPr>
              <a:spLocks noChangeShapeType="1"/>
            </p:cNvSpPr>
            <p:nvPr/>
          </p:nvSpPr>
          <p:spPr bwMode="auto">
            <a:xfrm flipH="1">
              <a:off x="170" y="138"/>
              <a:ext cx="34" cy="0"/>
            </a:xfrm>
            <a:prstGeom prst="line">
              <a:avLst/>
            </a:prstGeom>
            <a:noFill/>
            <a:ln w="25400">
              <a:solidFill>
                <a:srgbClr val="B2B2B2"/>
              </a:solidFill>
              <a:round/>
              <a:headEnd/>
              <a:tailEnd/>
            </a:ln>
            <a:extLst>
              <a:ext uri="{909E8E84-426E-40DD-AFC4-6F175D3DCCD1}">
                <a14:hiddenFill xmlns:a14="http://schemas.microsoft.com/office/drawing/2010/main">
                  <a:noFill/>
                </a14:hiddenFill>
              </a:ext>
            </a:extLst>
          </p:spPr>
          <p:txBody>
            <a:bodyPr/>
            <a:lstStyle/>
            <a:p>
              <a:endParaRPr lang="en-US" dirty="0">
                <a:latin typeface="微软雅黑" panose="020B0503020204020204" pitchFamily="34" charset="-122"/>
                <a:ea typeface="微软雅黑" panose="020B0503020204020204" pitchFamily="34" charset="-122"/>
              </a:endParaRPr>
            </a:p>
          </p:txBody>
        </p:sp>
      </p:grpSp>
      <p:grpSp>
        <p:nvGrpSpPr>
          <p:cNvPr id="62485" name="Group 44"/>
          <p:cNvGrpSpPr>
            <a:grpSpLocks/>
          </p:cNvGrpSpPr>
          <p:nvPr/>
        </p:nvGrpSpPr>
        <p:grpSpPr bwMode="auto">
          <a:xfrm>
            <a:off x="5503863" y="2547938"/>
            <a:ext cx="519112" cy="330200"/>
            <a:chOff x="0" y="0"/>
            <a:chExt cx="491" cy="312"/>
          </a:xfrm>
        </p:grpSpPr>
        <p:grpSp>
          <p:nvGrpSpPr>
            <p:cNvPr id="62491" name="Group 45"/>
            <p:cNvGrpSpPr>
              <a:grpSpLocks/>
            </p:cNvGrpSpPr>
            <p:nvPr/>
          </p:nvGrpSpPr>
          <p:grpSpPr bwMode="auto">
            <a:xfrm>
              <a:off x="0" y="0"/>
              <a:ext cx="491" cy="312"/>
              <a:chOff x="0" y="0"/>
              <a:chExt cx="491" cy="312"/>
            </a:xfrm>
          </p:grpSpPr>
          <p:sp>
            <p:nvSpPr>
              <p:cNvPr id="62493" name="Freeform 45"/>
              <p:cNvSpPr>
                <a:spLocks/>
              </p:cNvSpPr>
              <p:nvPr/>
            </p:nvSpPr>
            <p:spPr bwMode="auto">
              <a:xfrm>
                <a:off x="0" y="0"/>
                <a:ext cx="491" cy="312"/>
              </a:xfrm>
              <a:custGeom>
                <a:avLst/>
                <a:gdLst>
                  <a:gd name="T0" fmla="*/ 9 w 491"/>
                  <a:gd name="T1" fmla="*/ 96 h 312"/>
                  <a:gd name="T2" fmla="*/ 10 w 491"/>
                  <a:gd name="T3" fmla="*/ 159 h 312"/>
                  <a:gd name="T4" fmla="*/ 288 w 491"/>
                  <a:gd name="T5" fmla="*/ 312 h 312"/>
                  <a:gd name="T6" fmla="*/ 486 w 491"/>
                  <a:gd name="T7" fmla="*/ 184 h 312"/>
                  <a:gd name="T8" fmla="*/ 303 w 491"/>
                  <a:gd name="T9" fmla="*/ 302 h 312"/>
                  <a:gd name="T10" fmla="*/ 283 w 491"/>
                  <a:gd name="T11" fmla="*/ 246 h 312"/>
                  <a:gd name="T12" fmla="*/ 480 w 491"/>
                  <a:gd name="T13" fmla="*/ 128 h 312"/>
                  <a:gd name="T14" fmla="*/ 202 w 491"/>
                  <a:gd name="T15" fmla="*/ 0 h 312"/>
                  <a:gd name="T16" fmla="*/ 9 w 491"/>
                  <a:gd name="T17" fmla="*/ 96 h 3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1"/>
                  <a:gd name="T28" fmla="*/ 0 h 312"/>
                  <a:gd name="T29" fmla="*/ 491 w 491"/>
                  <a:gd name="T30" fmla="*/ 312 h 3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1" h="312">
                    <a:moveTo>
                      <a:pt x="9" y="96"/>
                    </a:moveTo>
                    <a:cubicBezTo>
                      <a:pt x="0" y="133"/>
                      <a:pt x="1" y="139"/>
                      <a:pt x="10" y="159"/>
                    </a:cubicBezTo>
                    <a:cubicBezTo>
                      <a:pt x="57" y="195"/>
                      <a:pt x="255" y="300"/>
                      <a:pt x="288" y="312"/>
                    </a:cubicBezTo>
                    <a:cubicBezTo>
                      <a:pt x="346" y="289"/>
                      <a:pt x="457" y="207"/>
                      <a:pt x="486" y="184"/>
                    </a:cubicBezTo>
                    <a:cubicBezTo>
                      <a:pt x="491" y="173"/>
                      <a:pt x="337" y="292"/>
                      <a:pt x="303" y="302"/>
                    </a:cubicBezTo>
                    <a:cubicBezTo>
                      <a:pt x="296" y="310"/>
                      <a:pt x="254" y="274"/>
                      <a:pt x="283" y="246"/>
                    </a:cubicBezTo>
                    <a:cubicBezTo>
                      <a:pt x="338" y="217"/>
                      <a:pt x="378" y="180"/>
                      <a:pt x="480" y="128"/>
                    </a:cubicBezTo>
                    <a:cubicBezTo>
                      <a:pt x="343" y="66"/>
                      <a:pt x="288" y="30"/>
                      <a:pt x="202" y="0"/>
                    </a:cubicBezTo>
                    <a:cubicBezTo>
                      <a:pt x="100" y="33"/>
                      <a:pt x="46" y="75"/>
                      <a:pt x="9" y="96"/>
                    </a:cubicBezTo>
                    <a:close/>
                  </a:path>
                </a:pathLst>
              </a:custGeom>
              <a:solidFill>
                <a:schemeClr val="tx1">
                  <a:alpha val="59999"/>
                </a:schemeClr>
              </a:solidFill>
              <a:ln w="19050">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62494" name="Freeform 46"/>
              <p:cNvSpPr>
                <a:spLocks/>
              </p:cNvSpPr>
              <p:nvPr/>
            </p:nvSpPr>
            <p:spPr bwMode="auto">
              <a:xfrm>
                <a:off x="268" y="132"/>
                <a:ext cx="215" cy="171"/>
              </a:xfrm>
              <a:custGeom>
                <a:avLst/>
                <a:gdLst>
                  <a:gd name="T0" fmla="*/ 15 w 215"/>
                  <a:gd name="T1" fmla="*/ 117 h 171"/>
                  <a:gd name="T2" fmla="*/ 23 w 215"/>
                  <a:gd name="T3" fmla="*/ 171 h 171"/>
                  <a:gd name="T4" fmla="*/ 215 w 215"/>
                  <a:gd name="T5" fmla="*/ 48 h 171"/>
                  <a:gd name="T6" fmla="*/ 203 w 215"/>
                  <a:gd name="T7" fmla="*/ 0 h 171"/>
                  <a:gd name="T8" fmla="*/ 15 w 215"/>
                  <a:gd name="T9" fmla="*/ 117 h 171"/>
                  <a:gd name="T10" fmla="*/ 0 60000 65536"/>
                  <a:gd name="T11" fmla="*/ 0 60000 65536"/>
                  <a:gd name="T12" fmla="*/ 0 60000 65536"/>
                  <a:gd name="T13" fmla="*/ 0 60000 65536"/>
                  <a:gd name="T14" fmla="*/ 0 60000 65536"/>
                  <a:gd name="T15" fmla="*/ 0 w 215"/>
                  <a:gd name="T16" fmla="*/ 0 h 171"/>
                  <a:gd name="T17" fmla="*/ 215 w 215"/>
                  <a:gd name="T18" fmla="*/ 171 h 171"/>
                </a:gdLst>
                <a:ahLst/>
                <a:cxnLst>
                  <a:cxn ang="T10">
                    <a:pos x="T0" y="T1"/>
                  </a:cxn>
                  <a:cxn ang="T11">
                    <a:pos x="T2" y="T3"/>
                  </a:cxn>
                  <a:cxn ang="T12">
                    <a:pos x="T4" y="T5"/>
                  </a:cxn>
                  <a:cxn ang="T13">
                    <a:pos x="T6" y="T7"/>
                  </a:cxn>
                  <a:cxn ang="T14">
                    <a:pos x="T8" y="T9"/>
                  </a:cxn>
                </a:cxnLst>
                <a:rect l="T15" t="T16" r="T17" b="T18"/>
                <a:pathLst>
                  <a:path w="215" h="171">
                    <a:moveTo>
                      <a:pt x="15" y="117"/>
                    </a:moveTo>
                    <a:cubicBezTo>
                      <a:pt x="9" y="129"/>
                      <a:pt x="0" y="154"/>
                      <a:pt x="23" y="171"/>
                    </a:cubicBezTo>
                    <a:cubicBezTo>
                      <a:pt x="45" y="166"/>
                      <a:pt x="185" y="77"/>
                      <a:pt x="215" y="48"/>
                    </a:cubicBezTo>
                    <a:cubicBezTo>
                      <a:pt x="215" y="32"/>
                      <a:pt x="207" y="32"/>
                      <a:pt x="203" y="0"/>
                    </a:cubicBezTo>
                    <a:cubicBezTo>
                      <a:pt x="125" y="42"/>
                      <a:pt x="56" y="87"/>
                      <a:pt x="15" y="117"/>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62495" name="Line 47"/>
              <p:cNvSpPr>
                <a:spLocks noChangeShapeType="1"/>
              </p:cNvSpPr>
              <p:nvPr/>
            </p:nvSpPr>
            <p:spPr bwMode="auto">
              <a:xfrm>
                <a:off x="21" y="106"/>
                <a:ext cx="253" cy="137"/>
              </a:xfrm>
              <a:prstGeom prst="line">
                <a:avLst/>
              </a:prstGeom>
              <a:noFill/>
              <a:ln w="19050">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微软雅黑" panose="020B0503020204020204" pitchFamily="34" charset="-122"/>
                  <a:ea typeface="微软雅黑" panose="020B0503020204020204" pitchFamily="34" charset="-122"/>
                </a:endParaRPr>
              </a:p>
            </p:txBody>
          </p:sp>
        </p:grpSp>
        <p:sp>
          <p:nvSpPr>
            <p:cNvPr id="62492" name="Freeform 48"/>
            <p:cNvSpPr>
              <a:spLocks/>
            </p:cNvSpPr>
            <p:nvPr/>
          </p:nvSpPr>
          <p:spPr bwMode="auto">
            <a:xfrm>
              <a:off x="345" y="232"/>
              <a:ext cx="48" cy="44"/>
            </a:xfrm>
            <a:custGeom>
              <a:avLst/>
              <a:gdLst>
                <a:gd name="T0" fmla="*/ 0 w 48"/>
                <a:gd name="T1" fmla="*/ 14 h 44"/>
                <a:gd name="T2" fmla="*/ 18 w 48"/>
                <a:gd name="T3" fmla="*/ 0 h 44"/>
                <a:gd name="T4" fmla="*/ 48 w 48"/>
                <a:gd name="T5" fmla="*/ 26 h 44"/>
                <a:gd name="T6" fmla="*/ 27 w 48"/>
                <a:gd name="T7" fmla="*/ 44 h 44"/>
                <a:gd name="T8" fmla="*/ 0 w 48"/>
                <a:gd name="T9" fmla="*/ 14 h 44"/>
                <a:gd name="T10" fmla="*/ 0 60000 65536"/>
                <a:gd name="T11" fmla="*/ 0 60000 65536"/>
                <a:gd name="T12" fmla="*/ 0 60000 65536"/>
                <a:gd name="T13" fmla="*/ 0 60000 65536"/>
                <a:gd name="T14" fmla="*/ 0 60000 65536"/>
                <a:gd name="T15" fmla="*/ 0 w 48"/>
                <a:gd name="T16" fmla="*/ 0 h 44"/>
                <a:gd name="T17" fmla="*/ 48 w 48"/>
                <a:gd name="T18" fmla="*/ 44 h 44"/>
              </a:gdLst>
              <a:ahLst/>
              <a:cxnLst>
                <a:cxn ang="T10">
                  <a:pos x="T0" y="T1"/>
                </a:cxn>
                <a:cxn ang="T11">
                  <a:pos x="T2" y="T3"/>
                </a:cxn>
                <a:cxn ang="T12">
                  <a:pos x="T4" y="T5"/>
                </a:cxn>
                <a:cxn ang="T13">
                  <a:pos x="T6" y="T7"/>
                </a:cxn>
                <a:cxn ang="T14">
                  <a:pos x="T8" y="T9"/>
                </a:cxn>
              </a:cxnLst>
              <a:rect l="T15" t="T16" r="T17" b="T18"/>
              <a:pathLst>
                <a:path w="48" h="44">
                  <a:moveTo>
                    <a:pt x="0" y="14"/>
                  </a:moveTo>
                  <a:lnTo>
                    <a:pt x="18" y="0"/>
                  </a:lnTo>
                  <a:lnTo>
                    <a:pt x="48" y="26"/>
                  </a:lnTo>
                  <a:lnTo>
                    <a:pt x="27" y="44"/>
                  </a:lnTo>
                  <a:lnTo>
                    <a:pt x="0" y="14"/>
                  </a:lnTo>
                  <a:close/>
                </a:path>
              </a:pathLst>
            </a:custGeom>
            <a:solidFill>
              <a:schemeClr val="tx1">
                <a:alpha val="59999"/>
              </a:schemeClr>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grpSp>
      <p:sp>
        <p:nvSpPr>
          <p:cNvPr id="62486" name="Text Box 49"/>
          <p:cNvSpPr txBox="1">
            <a:spLocks noChangeArrowheads="1"/>
          </p:cNvSpPr>
          <p:nvPr/>
        </p:nvSpPr>
        <p:spPr bwMode="auto">
          <a:xfrm>
            <a:off x="5349875" y="2959100"/>
            <a:ext cx="739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dirty="0">
                <a:solidFill>
                  <a:srgbClr val="1C1C1C"/>
                </a:solidFill>
                <a:latin typeface="微软雅黑" panose="020B0503020204020204" pitchFamily="34" charset="-122"/>
                <a:ea typeface="微软雅黑" panose="020B0503020204020204" pitchFamily="34" charset="-122"/>
              </a:rPr>
              <a:t>难度 </a:t>
            </a:r>
          </a:p>
        </p:txBody>
      </p:sp>
      <p:sp>
        <p:nvSpPr>
          <p:cNvPr id="62487" name="Text Box 50"/>
          <p:cNvSpPr txBox="1">
            <a:spLocks noChangeArrowheads="1"/>
          </p:cNvSpPr>
          <p:nvPr/>
        </p:nvSpPr>
        <p:spPr bwMode="auto">
          <a:xfrm>
            <a:off x="2555875" y="5589588"/>
            <a:ext cx="9588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dirty="0">
                <a:solidFill>
                  <a:srgbClr val="1C1C1C"/>
                </a:solidFill>
                <a:latin typeface="微软雅黑" panose="020B0503020204020204" pitchFamily="34" charset="-122"/>
                <a:ea typeface="微软雅黑" panose="020B0503020204020204" pitchFamily="34" charset="-122"/>
              </a:rPr>
              <a:t>智能度 </a:t>
            </a:r>
          </a:p>
        </p:txBody>
      </p:sp>
      <p:sp>
        <p:nvSpPr>
          <p:cNvPr id="62488" name="Text Box 51"/>
          <p:cNvSpPr txBox="1">
            <a:spLocks noChangeArrowheads="1"/>
          </p:cNvSpPr>
          <p:nvPr/>
        </p:nvSpPr>
        <p:spPr bwMode="auto">
          <a:xfrm>
            <a:off x="5349875" y="5614988"/>
            <a:ext cx="739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dirty="0">
                <a:solidFill>
                  <a:srgbClr val="1C1C1C"/>
                </a:solidFill>
                <a:latin typeface="微软雅黑" panose="020B0503020204020204" pitchFamily="34" charset="-122"/>
                <a:ea typeface="微软雅黑" panose="020B0503020204020204" pitchFamily="34" charset="-122"/>
              </a:rPr>
              <a:t>规模 </a:t>
            </a:r>
          </a:p>
        </p:txBody>
      </p:sp>
      <p:sp>
        <p:nvSpPr>
          <p:cNvPr id="62489" name="Text Box 52"/>
          <p:cNvSpPr txBox="1">
            <a:spLocks noChangeArrowheads="1"/>
          </p:cNvSpPr>
          <p:nvPr/>
        </p:nvSpPr>
        <p:spPr bwMode="auto">
          <a:xfrm>
            <a:off x="3798904" y="3833813"/>
            <a:ext cx="111280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dirty="0">
                <a:solidFill>
                  <a:srgbClr val="000000"/>
                </a:solidFill>
                <a:latin typeface="微软雅黑" panose="020B0503020204020204" pitchFamily="34" charset="-122"/>
                <a:ea typeface="微软雅黑" panose="020B0503020204020204" pitchFamily="34" charset="-122"/>
              </a:rPr>
              <a:t>度量元</a:t>
            </a:r>
          </a:p>
          <a:p>
            <a:r>
              <a:rPr lang="zh-CN" altLang="en-US" sz="2400" b="1" dirty="0">
                <a:solidFill>
                  <a:srgbClr val="000000"/>
                </a:solidFill>
                <a:latin typeface="微软雅黑" panose="020B0503020204020204" pitchFamily="34" charset="-122"/>
                <a:ea typeface="微软雅黑" panose="020B0503020204020204" pitchFamily="34" charset="-122"/>
              </a:rPr>
              <a:t>分类</a:t>
            </a: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62490" name="Rectangle 2"/>
          <p:cNvSpPr>
            <a:spLocks noGrp="1" noChangeArrowheads="1"/>
          </p:cNvSpPr>
          <p:nvPr/>
        </p:nvSpPr>
        <p:spPr bwMode="auto">
          <a:xfrm>
            <a:off x="457200" y="116632"/>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lang="zh-CN" altLang="en-US" sz="2800" b="1" dirty="0">
                <a:latin typeface="微软雅黑" panose="020B0503020204020204" pitchFamily="34" charset="-122"/>
                <a:ea typeface="微软雅黑" panose="020B0503020204020204" pitchFamily="34" charset="-122"/>
                <a:sym typeface="HP Simplified" panose="020B0604020204020204" pitchFamily="34" charset="0"/>
              </a:rPr>
              <a:t>7.3.2 软件复杂性度量元</a:t>
            </a:r>
            <a:endParaRPr lang="zh-CN" altLang="en-US" sz="4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1" name="Rectangle 3"/>
          <p:cNvSpPr>
            <a:spLocks noGrp="1" noChangeArrowheads="1"/>
          </p:cNvSpPr>
          <p:nvPr/>
        </p:nvSpPr>
        <p:spPr bwMode="auto">
          <a:xfrm>
            <a:off x="250825" y="1054100"/>
            <a:ext cx="8353425"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469900" indent="-150813" eaLnBrk="0" hangingPunct="0">
              <a:defRPr>
                <a:solidFill>
                  <a:schemeClr val="tx1"/>
                </a:solidFill>
                <a:latin typeface="Arial" panose="020B0604020202020204" pitchFamily="34" charset="0"/>
                <a:ea typeface="宋体" panose="02010600030101010101" pitchFamily="2" charset="-122"/>
              </a:defRPr>
            </a:lvl5pPr>
            <a:lvl6pPr marL="9271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13843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8415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22987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4" algn="l">
              <a:lnSpc>
                <a:spcPct val="150000"/>
              </a:lnSpc>
              <a:spcBef>
                <a:spcPts val="800"/>
              </a:spcBef>
              <a:buFont typeface="宋体" panose="02010600030101010101" pitchFamily="2" charset="-122"/>
              <a:buNone/>
            </a:pPr>
            <a:r>
              <a:rPr lang="zh-CN" altLang="en-US" sz="2400" b="1" dirty="0">
                <a:solidFill>
                  <a:srgbClr val="0096D6"/>
                </a:solidFill>
                <a:latin typeface="微软雅黑" panose="020B0503020204020204" pitchFamily="34" charset="-122"/>
                <a:ea typeface="微软雅黑" panose="020B0503020204020204" pitchFamily="34" charset="-122"/>
              </a:rPr>
              <a:t>1）规模度量元Line Count复杂度</a:t>
            </a:r>
          </a:p>
          <a:p>
            <a:pPr lvl="4">
              <a:lnSpc>
                <a:spcPct val="150000"/>
              </a:lnSpc>
              <a:spcBef>
                <a:spcPts val="800"/>
              </a:spcBef>
            </a:pPr>
            <a:endParaRPr lang="zh-CN" altLang="en-US" sz="1600" dirty="0">
              <a:latin typeface="微软雅黑" panose="020B0503020204020204" pitchFamily="34" charset="-122"/>
              <a:ea typeface="微软雅黑" panose="020B0503020204020204" pitchFamily="34" charset="-122"/>
            </a:endParaRPr>
          </a:p>
        </p:txBody>
      </p:sp>
      <p:sp>
        <p:nvSpPr>
          <p:cNvPr id="63492" name="Rectangle 2"/>
          <p:cNvSpPr>
            <a:spLocks noGrp="1" noChangeArrowheads="1"/>
          </p:cNvSpPr>
          <p:nvPr/>
        </p:nvSpPr>
        <p:spPr bwMode="auto">
          <a:xfrm>
            <a:off x="457200" y="116632"/>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lang="zh-CN" altLang="en-US" sz="2800" b="1" dirty="0">
                <a:latin typeface="微软雅黑" panose="020B0503020204020204" pitchFamily="34" charset="-122"/>
                <a:ea typeface="微软雅黑" panose="020B0503020204020204" pitchFamily="34" charset="-122"/>
                <a:sym typeface="HP Simplified" panose="020B0604020204020204" pitchFamily="34" charset="0"/>
              </a:rPr>
              <a:t>7.3.2 软件复杂性度量元</a:t>
            </a:r>
            <a:endParaRPr lang="zh-CN" altLang="en-US" sz="4400" dirty="0">
              <a:latin typeface="微软雅黑" panose="020B0503020204020204" pitchFamily="34" charset="-122"/>
              <a:ea typeface="微软雅黑" panose="020B0503020204020204" pitchFamily="34" charset="-122"/>
            </a:endParaRPr>
          </a:p>
        </p:txBody>
      </p:sp>
      <p:sp>
        <p:nvSpPr>
          <p:cNvPr id="63493" name="圆角矩形 11"/>
          <p:cNvSpPr>
            <a:spLocks/>
          </p:cNvSpPr>
          <p:nvPr/>
        </p:nvSpPr>
        <p:spPr bwMode="auto">
          <a:xfrm>
            <a:off x="2510358" y="2197100"/>
            <a:ext cx="368300" cy="90488"/>
          </a:xfrm>
          <a:custGeom>
            <a:avLst/>
            <a:gdLst>
              <a:gd name="T0" fmla="*/ 45088 w 711052"/>
              <a:gd name="T1" fmla="*/ 0 h 174096"/>
              <a:gd name="T2" fmla="*/ 368300 w 711052"/>
              <a:gd name="T3" fmla="*/ 0 h 174096"/>
              <a:gd name="T4" fmla="*/ 368300 w 711052"/>
              <a:gd name="T5" fmla="*/ 90488 h 174096"/>
              <a:gd name="T6" fmla="*/ 45088 w 711052"/>
              <a:gd name="T7" fmla="*/ 90488 h 174096"/>
              <a:gd name="T8" fmla="*/ 0 w 711052"/>
              <a:gd name="T9" fmla="*/ 45244 h 174096"/>
              <a:gd name="T10" fmla="*/ 45088 w 711052"/>
              <a:gd name="T11" fmla="*/ 0 h 174096"/>
              <a:gd name="T12" fmla="*/ 0 60000 65536"/>
              <a:gd name="T13" fmla="*/ 0 60000 65536"/>
              <a:gd name="T14" fmla="*/ 0 60000 65536"/>
              <a:gd name="T15" fmla="*/ 0 60000 65536"/>
              <a:gd name="T16" fmla="*/ 0 60000 65536"/>
              <a:gd name="T17" fmla="*/ 0 60000 65536"/>
              <a:gd name="T18" fmla="*/ 0 w 711052"/>
              <a:gd name="T19" fmla="*/ 0 h 174096"/>
              <a:gd name="T20" fmla="*/ 711052 w 711052"/>
              <a:gd name="T21" fmla="*/ 174096 h 174096"/>
            </a:gdLst>
            <a:ahLst/>
            <a:cxnLst>
              <a:cxn ang="T12">
                <a:pos x="T0" y="T1"/>
              </a:cxn>
              <a:cxn ang="T13">
                <a:pos x="T2" y="T3"/>
              </a:cxn>
              <a:cxn ang="T14">
                <a:pos x="T4" y="T5"/>
              </a:cxn>
              <a:cxn ang="T15">
                <a:pos x="T6" y="T7"/>
              </a:cxn>
              <a:cxn ang="T16">
                <a:pos x="T8" y="T9"/>
              </a:cxn>
              <a:cxn ang="T17">
                <a:pos x="T10" y="T11"/>
              </a:cxn>
            </a:cxnLst>
            <a:rect l="T18" t="T19" r="T20" b="T21"/>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0187B7"/>
              </a:gs>
              <a:gs pos="60001">
                <a:srgbClr val="A0E5FE"/>
              </a:gs>
              <a:gs pos="89000">
                <a:srgbClr val="01A7E3"/>
              </a:gs>
              <a:gs pos="100000">
                <a:srgbClr val="0187B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63494" name="圆角矩形 11"/>
          <p:cNvSpPr>
            <a:spLocks/>
          </p:cNvSpPr>
          <p:nvPr/>
        </p:nvSpPr>
        <p:spPr bwMode="auto">
          <a:xfrm>
            <a:off x="2510358" y="3144838"/>
            <a:ext cx="368300" cy="90487"/>
          </a:xfrm>
          <a:custGeom>
            <a:avLst/>
            <a:gdLst>
              <a:gd name="T0" fmla="*/ 45088 w 711052"/>
              <a:gd name="T1" fmla="*/ 0 h 174096"/>
              <a:gd name="T2" fmla="*/ 368300 w 711052"/>
              <a:gd name="T3" fmla="*/ 0 h 174096"/>
              <a:gd name="T4" fmla="*/ 368300 w 711052"/>
              <a:gd name="T5" fmla="*/ 90487 h 174096"/>
              <a:gd name="T6" fmla="*/ 45088 w 711052"/>
              <a:gd name="T7" fmla="*/ 90487 h 174096"/>
              <a:gd name="T8" fmla="*/ 0 w 711052"/>
              <a:gd name="T9" fmla="*/ 45244 h 174096"/>
              <a:gd name="T10" fmla="*/ 45088 w 711052"/>
              <a:gd name="T11" fmla="*/ 0 h 174096"/>
              <a:gd name="T12" fmla="*/ 0 60000 65536"/>
              <a:gd name="T13" fmla="*/ 0 60000 65536"/>
              <a:gd name="T14" fmla="*/ 0 60000 65536"/>
              <a:gd name="T15" fmla="*/ 0 60000 65536"/>
              <a:gd name="T16" fmla="*/ 0 60000 65536"/>
              <a:gd name="T17" fmla="*/ 0 60000 65536"/>
              <a:gd name="T18" fmla="*/ 0 w 711052"/>
              <a:gd name="T19" fmla="*/ 0 h 174096"/>
              <a:gd name="T20" fmla="*/ 711052 w 711052"/>
              <a:gd name="T21" fmla="*/ 174096 h 174096"/>
            </a:gdLst>
            <a:ahLst/>
            <a:cxnLst>
              <a:cxn ang="T12">
                <a:pos x="T0" y="T1"/>
              </a:cxn>
              <a:cxn ang="T13">
                <a:pos x="T2" y="T3"/>
              </a:cxn>
              <a:cxn ang="T14">
                <a:pos x="T4" y="T5"/>
              </a:cxn>
              <a:cxn ang="T15">
                <a:pos x="T6" y="T7"/>
              </a:cxn>
              <a:cxn ang="T16">
                <a:pos x="T8" y="T9"/>
              </a:cxn>
              <a:cxn ang="T17">
                <a:pos x="T10" y="T11"/>
              </a:cxn>
            </a:cxnLst>
            <a:rect l="T18" t="T19" r="T20" b="T21"/>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0187B7"/>
              </a:gs>
              <a:gs pos="60001">
                <a:srgbClr val="A0E5FE"/>
              </a:gs>
              <a:gs pos="89000">
                <a:srgbClr val="01A7E3"/>
              </a:gs>
              <a:gs pos="100000">
                <a:srgbClr val="0187B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63495" name="圆角矩形 11"/>
          <p:cNvSpPr>
            <a:spLocks/>
          </p:cNvSpPr>
          <p:nvPr/>
        </p:nvSpPr>
        <p:spPr bwMode="auto">
          <a:xfrm>
            <a:off x="2510358" y="4092575"/>
            <a:ext cx="368300" cy="90488"/>
          </a:xfrm>
          <a:custGeom>
            <a:avLst/>
            <a:gdLst>
              <a:gd name="T0" fmla="*/ 45088 w 711052"/>
              <a:gd name="T1" fmla="*/ 0 h 174096"/>
              <a:gd name="T2" fmla="*/ 368300 w 711052"/>
              <a:gd name="T3" fmla="*/ 0 h 174096"/>
              <a:gd name="T4" fmla="*/ 368300 w 711052"/>
              <a:gd name="T5" fmla="*/ 90488 h 174096"/>
              <a:gd name="T6" fmla="*/ 45088 w 711052"/>
              <a:gd name="T7" fmla="*/ 90488 h 174096"/>
              <a:gd name="T8" fmla="*/ 0 w 711052"/>
              <a:gd name="T9" fmla="*/ 45244 h 174096"/>
              <a:gd name="T10" fmla="*/ 45088 w 711052"/>
              <a:gd name="T11" fmla="*/ 0 h 174096"/>
              <a:gd name="T12" fmla="*/ 0 60000 65536"/>
              <a:gd name="T13" fmla="*/ 0 60000 65536"/>
              <a:gd name="T14" fmla="*/ 0 60000 65536"/>
              <a:gd name="T15" fmla="*/ 0 60000 65536"/>
              <a:gd name="T16" fmla="*/ 0 60000 65536"/>
              <a:gd name="T17" fmla="*/ 0 60000 65536"/>
              <a:gd name="T18" fmla="*/ 0 w 711052"/>
              <a:gd name="T19" fmla="*/ 0 h 174096"/>
              <a:gd name="T20" fmla="*/ 711052 w 711052"/>
              <a:gd name="T21" fmla="*/ 174096 h 174096"/>
            </a:gdLst>
            <a:ahLst/>
            <a:cxnLst>
              <a:cxn ang="T12">
                <a:pos x="T0" y="T1"/>
              </a:cxn>
              <a:cxn ang="T13">
                <a:pos x="T2" y="T3"/>
              </a:cxn>
              <a:cxn ang="T14">
                <a:pos x="T4" y="T5"/>
              </a:cxn>
              <a:cxn ang="T15">
                <a:pos x="T6" y="T7"/>
              </a:cxn>
              <a:cxn ang="T16">
                <a:pos x="T8" y="T9"/>
              </a:cxn>
              <a:cxn ang="T17">
                <a:pos x="T10" y="T11"/>
              </a:cxn>
            </a:cxnLst>
            <a:rect l="T18" t="T19" r="T20" b="T21"/>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0187B7"/>
              </a:gs>
              <a:gs pos="60001">
                <a:srgbClr val="A0E5FE"/>
              </a:gs>
              <a:gs pos="89000">
                <a:srgbClr val="01A7E3"/>
              </a:gs>
              <a:gs pos="100000">
                <a:srgbClr val="0187B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63496" name="圆角矩形 11"/>
          <p:cNvSpPr>
            <a:spLocks/>
          </p:cNvSpPr>
          <p:nvPr/>
        </p:nvSpPr>
        <p:spPr bwMode="auto">
          <a:xfrm>
            <a:off x="2510358" y="5040313"/>
            <a:ext cx="368300" cy="90487"/>
          </a:xfrm>
          <a:custGeom>
            <a:avLst/>
            <a:gdLst>
              <a:gd name="T0" fmla="*/ 45088 w 711052"/>
              <a:gd name="T1" fmla="*/ 0 h 174096"/>
              <a:gd name="T2" fmla="*/ 368300 w 711052"/>
              <a:gd name="T3" fmla="*/ 0 h 174096"/>
              <a:gd name="T4" fmla="*/ 368300 w 711052"/>
              <a:gd name="T5" fmla="*/ 90487 h 174096"/>
              <a:gd name="T6" fmla="*/ 45088 w 711052"/>
              <a:gd name="T7" fmla="*/ 90487 h 174096"/>
              <a:gd name="T8" fmla="*/ 0 w 711052"/>
              <a:gd name="T9" fmla="*/ 45244 h 174096"/>
              <a:gd name="T10" fmla="*/ 45088 w 711052"/>
              <a:gd name="T11" fmla="*/ 0 h 174096"/>
              <a:gd name="T12" fmla="*/ 0 60000 65536"/>
              <a:gd name="T13" fmla="*/ 0 60000 65536"/>
              <a:gd name="T14" fmla="*/ 0 60000 65536"/>
              <a:gd name="T15" fmla="*/ 0 60000 65536"/>
              <a:gd name="T16" fmla="*/ 0 60000 65536"/>
              <a:gd name="T17" fmla="*/ 0 60000 65536"/>
              <a:gd name="T18" fmla="*/ 0 w 711052"/>
              <a:gd name="T19" fmla="*/ 0 h 174096"/>
              <a:gd name="T20" fmla="*/ 711052 w 711052"/>
              <a:gd name="T21" fmla="*/ 174096 h 174096"/>
            </a:gdLst>
            <a:ahLst/>
            <a:cxnLst>
              <a:cxn ang="T12">
                <a:pos x="T0" y="T1"/>
              </a:cxn>
              <a:cxn ang="T13">
                <a:pos x="T2" y="T3"/>
              </a:cxn>
              <a:cxn ang="T14">
                <a:pos x="T4" y="T5"/>
              </a:cxn>
              <a:cxn ang="T15">
                <a:pos x="T6" y="T7"/>
              </a:cxn>
              <a:cxn ang="T16">
                <a:pos x="T8" y="T9"/>
              </a:cxn>
              <a:cxn ang="T17">
                <a:pos x="T10" y="T11"/>
              </a:cxn>
            </a:cxnLst>
            <a:rect l="T18" t="T19" r="T20" b="T21"/>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0187B7"/>
              </a:gs>
              <a:gs pos="60001">
                <a:srgbClr val="A0E5FE"/>
              </a:gs>
              <a:gs pos="89000">
                <a:srgbClr val="01A7E3"/>
              </a:gs>
              <a:gs pos="100000">
                <a:srgbClr val="0187B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63497" name="矩形 19"/>
          <p:cNvSpPr>
            <a:spLocks noChangeArrowheads="1"/>
          </p:cNvSpPr>
          <p:nvPr/>
        </p:nvSpPr>
        <p:spPr bwMode="auto">
          <a:xfrm>
            <a:off x="2531402" y="1911800"/>
            <a:ext cx="169863" cy="4673600"/>
          </a:xfrm>
          <a:prstGeom prst="rect">
            <a:avLst/>
          </a:prstGeom>
          <a:gradFill rotWithShape="0">
            <a:gsLst>
              <a:gs pos="0">
                <a:srgbClr val="A6A6A6"/>
              </a:gs>
              <a:gs pos="50000">
                <a:srgbClr val="D9D9D9"/>
              </a:gs>
              <a:gs pos="100000">
                <a:srgbClr val="A6A6A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pPr>
            <a:endParaRPr lang="zh-CN" altLang="en-US" sz="1400">
              <a:solidFill>
                <a:schemeClr val="bg1"/>
              </a:solidFill>
              <a:latin typeface="幼圆" pitchFamily="49" charset="-122"/>
              <a:ea typeface="幼圆" pitchFamily="49" charset="-122"/>
            </a:endParaRPr>
          </a:p>
        </p:txBody>
      </p:sp>
      <p:sp>
        <p:nvSpPr>
          <p:cNvPr id="92170" name="圆角矩形 4"/>
          <p:cNvSpPr>
            <a:spLocks/>
          </p:cNvSpPr>
          <p:nvPr/>
        </p:nvSpPr>
        <p:spPr bwMode="auto">
          <a:xfrm>
            <a:off x="2510358" y="2243138"/>
            <a:ext cx="1009650" cy="561975"/>
          </a:xfrm>
          <a:custGeom>
            <a:avLst/>
            <a:gdLst/>
            <a:ahLst/>
            <a:cxnLst>
              <a:cxn ang="0">
                <a:pos x="0" y="0"/>
              </a:cxn>
              <a:cxn ang="0">
                <a:pos x="1404156" y="0"/>
              </a:cxn>
              <a:cxn ang="0">
                <a:pos x="1944216" y="540060"/>
              </a:cxn>
              <a:cxn ang="0">
                <a:pos x="1404156" y="1080120"/>
              </a:cxn>
              <a:cxn ang="0">
                <a:pos x="0" y="1080120"/>
              </a:cxn>
              <a:cxn ang="0">
                <a:pos x="0" y="0"/>
              </a:cxn>
            </a:cxnLst>
            <a:rect l="0" t="0"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0187B7"/>
          </a:solidFill>
          <a:ln w="9525">
            <a:noFill/>
            <a:round/>
            <a:headEnd/>
            <a:tailEnd/>
          </a:ln>
          <a:effectLst>
            <a:outerShdw dist="25401" dir="2700000" algn="ctr" rotWithShape="0">
              <a:srgbClr val="000000">
                <a:alpha val="0"/>
              </a:srgbClr>
            </a:outerShdw>
          </a:effectLst>
        </p:spPr>
        <p:txBody>
          <a:bodyPr lIns="68580" tIns="34290" rIns="68580" bIns="34290" anchor="ctr"/>
          <a:lstStyle/>
          <a:p>
            <a:pPr>
              <a:defRPr/>
            </a:pPr>
            <a:endParaRPr lang="zh-CN" altLang="en-US" dirty="0">
              <a:latin typeface="微软雅黑" panose="020B0503020204020204" pitchFamily="34" charset="-122"/>
              <a:ea typeface="微软雅黑" panose="020B0503020204020204" pitchFamily="34" charset="-122"/>
            </a:endParaRPr>
          </a:p>
        </p:txBody>
      </p:sp>
      <p:grpSp>
        <p:nvGrpSpPr>
          <p:cNvPr id="63499" name="椭圆 6"/>
          <p:cNvGrpSpPr>
            <a:grpSpLocks/>
          </p:cNvGrpSpPr>
          <p:nvPr/>
        </p:nvGrpSpPr>
        <p:grpSpPr bwMode="auto">
          <a:xfrm>
            <a:off x="2627833" y="2317750"/>
            <a:ext cx="808038" cy="427038"/>
            <a:chOff x="0" y="0"/>
            <a:chExt cx="269" cy="269"/>
          </a:xfrm>
        </p:grpSpPr>
        <p:pic>
          <p:nvPicPr>
            <p:cNvPr id="63516" name="椭圆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6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17" name="Text Box 13"/>
            <p:cNvSpPr txBox="1">
              <a:spLocks noChangeArrowheads="1"/>
            </p:cNvSpPr>
            <p:nvPr/>
          </p:nvSpPr>
          <p:spPr bwMode="auto">
            <a:xfrm>
              <a:off x="44" y="41"/>
              <a:ext cx="1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b="1" dirty="0">
                  <a:solidFill>
                    <a:srgbClr val="0187B7"/>
                  </a:solidFill>
                  <a:latin typeface="微软雅黑" panose="020B0503020204020204" pitchFamily="34" charset="-122"/>
                  <a:ea typeface="微软雅黑" panose="020B0503020204020204" pitchFamily="34" charset="-122"/>
                </a:rPr>
                <a:t>方法</a:t>
              </a:r>
            </a:p>
          </p:txBody>
        </p:sp>
      </p:grpSp>
      <p:sp>
        <p:nvSpPr>
          <p:cNvPr id="92174" name="圆角矩形 4"/>
          <p:cNvSpPr>
            <a:spLocks/>
          </p:cNvSpPr>
          <p:nvPr/>
        </p:nvSpPr>
        <p:spPr bwMode="auto">
          <a:xfrm>
            <a:off x="2510358" y="3192463"/>
            <a:ext cx="1009650" cy="560387"/>
          </a:xfrm>
          <a:custGeom>
            <a:avLst/>
            <a:gdLst/>
            <a:ahLst/>
            <a:cxnLst>
              <a:cxn ang="0">
                <a:pos x="0" y="0"/>
              </a:cxn>
              <a:cxn ang="0">
                <a:pos x="1404156" y="0"/>
              </a:cxn>
              <a:cxn ang="0">
                <a:pos x="1944216" y="540060"/>
              </a:cxn>
              <a:cxn ang="0">
                <a:pos x="1404156" y="1080120"/>
              </a:cxn>
              <a:cxn ang="0">
                <a:pos x="0" y="1080120"/>
              </a:cxn>
              <a:cxn ang="0">
                <a:pos x="0" y="0"/>
              </a:cxn>
            </a:cxnLst>
            <a:rect l="0" t="0"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0187B7"/>
          </a:solidFill>
          <a:ln w="9525">
            <a:noFill/>
            <a:round/>
            <a:headEnd/>
            <a:tailEnd/>
          </a:ln>
          <a:effectLst>
            <a:outerShdw dist="25401" dir="2700000" algn="ctr" rotWithShape="0">
              <a:srgbClr val="000000">
                <a:alpha val="0"/>
              </a:srgbClr>
            </a:outerShdw>
          </a:effectLst>
        </p:spPr>
        <p:txBody>
          <a:bodyPr lIns="68580" tIns="34290" rIns="68580" bIns="34290" anchor="ctr"/>
          <a:lstStyle/>
          <a:p>
            <a:pPr>
              <a:defRPr/>
            </a:pPr>
            <a:endParaRPr lang="zh-CN" altLang="en-US" dirty="0">
              <a:latin typeface="微软雅黑" panose="020B0503020204020204" pitchFamily="34" charset="-122"/>
              <a:ea typeface="微软雅黑" panose="020B0503020204020204" pitchFamily="34" charset="-122"/>
            </a:endParaRPr>
          </a:p>
        </p:txBody>
      </p:sp>
      <p:grpSp>
        <p:nvGrpSpPr>
          <p:cNvPr id="63501" name="椭圆 85"/>
          <p:cNvGrpSpPr>
            <a:grpSpLocks/>
          </p:cNvGrpSpPr>
          <p:nvPr/>
        </p:nvGrpSpPr>
        <p:grpSpPr bwMode="auto">
          <a:xfrm>
            <a:off x="2627833" y="3263900"/>
            <a:ext cx="808038" cy="427038"/>
            <a:chOff x="0" y="0"/>
            <a:chExt cx="269" cy="269"/>
          </a:xfrm>
        </p:grpSpPr>
        <p:pic>
          <p:nvPicPr>
            <p:cNvPr id="63514" name="椭圆 8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6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15" name="Text Box 17"/>
            <p:cNvSpPr txBox="1">
              <a:spLocks noChangeArrowheads="1"/>
            </p:cNvSpPr>
            <p:nvPr/>
          </p:nvSpPr>
          <p:spPr bwMode="auto">
            <a:xfrm>
              <a:off x="44" y="43"/>
              <a:ext cx="1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b="1" dirty="0">
                  <a:solidFill>
                    <a:srgbClr val="0187B7"/>
                  </a:solidFill>
                  <a:latin typeface="微软雅黑" panose="020B0503020204020204" pitchFamily="34" charset="-122"/>
                  <a:ea typeface="微软雅黑" panose="020B0503020204020204" pitchFamily="34" charset="-122"/>
                </a:rPr>
                <a:t>思想</a:t>
              </a:r>
            </a:p>
          </p:txBody>
        </p:sp>
      </p:grpSp>
      <p:sp>
        <p:nvSpPr>
          <p:cNvPr id="92178" name="圆角矩形 4"/>
          <p:cNvSpPr>
            <a:spLocks/>
          </p:cNvSpPr>
          <p:nvPr/>
        </p:nvSpPr>
        <p:spPr bwMode="auto">
          <a:xfrm>
            <a:off x="2510358" y="4140200"/>
            <a:ext cx="1009650" cy="560388"/>
          </a:xfrm>
          <a:custGeom>
            <a:avLst/>
            <a:gdLst/>
            <a:ahLst/>
            <a:cxnLst>
              <a:cxn ang="0">
                <a:pos x="0" y="0"/>
              </a:cxn>
              <a:cxn ang="0">
                <a:pos x="1404156" y="0"/>
              </a:cxn>
              <a:cxn ang="0">
                <a:pos x="1944216" y="540060"/>
              </a:cxn>
              <a:cxn ang="0">
                <a:pos x="1404156" y="1080120"/>
              </a:cxn>
              <a:cxn ang="0">
                <a:pos x="0" y="1080120"/>
              </a:cxn>
              <a:cxn ang="0">
                <a:pos x="0" y="0"/>
              </a:cxn>
            </a:cxnLst>
            <a:rect l="0" t="0"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0187B7"/>
          </a:solidFill>
          <a:ln w="9525">
            <a:noFill/>
            <a:round/>
            <a:headEnd/>
            <a:tailEnd/>
          </a:ln>
          <a:effectLst>
            <a:outerShdw dist="25401" dir="2700000" algn="ctr" rotWithShape="0">
              <a:srgbClr val="000000">
                <a:alpha val="0"/>
              </a:srgbClr>
            </a:outerShdw>
          </a:effectLst>
        </p:spPr>
        <p:txBody>
          <a:bodyPr lIns="68580" tIns="34290" rIns="68580" bIns="34290" anchor="ctr"/>
          <a:lstStyle/>
          <a:p>
            <a:pPr>
              <a:defRPr/>
            </a:pPr>
            <a:endParaRPr lang="zh-CN" altLang="en-US" dirty="0">
              <a:latin typeface="微软雅黑" panose="020B0503020204020204" pitchFamily="34" charset="-122"/>
              <a:ea typeface="微软雅黑" panose="020B0503020204020204" pitchFamily="34" charset="-122"/>
            </a:endParaRPr>
          </a:p>
        </p:txBody>
      </p:sp>
      <p:grpSp>
        <p:nvGrpSpPr>
          <p:cNvPr id="63503" name="椭圆 89"/>
          <p:cNvGrpSpPr>
            <a:grpSpLocks/>
          </p:cNvGrpSpPr>
          <p:nvPr/>
        </p:nvGrpSpPr>
        <p:grpSpPr bwMode="auto">
          <a:xfrm>
            <a:off x="2627833" y="4213225"/>
            <a:ext cx="808038" cy="427038"/>
            <a:chOff x="0" y="0"/>
            <a:chExt cx="269" cy="269"/>
          </a:xfrm>
        </p:grpSpPr>
        <p:pic>
          <p:nvPicPr>
            <p:cNvPr id="63512" name="椭圆 8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6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13" name="Text Box 21"/>
            <p:cNvSpPr txBox="1">
              <a:spLocks noChangeArrowheads="1"/>
            </p:cNvSpPr>
            <p:nvPr/>
          </p:nvSpPr>
          <p:spPr bwMode="auto">
            <a:xfrm>
              <a:off x="44" y="41"/>
              <a:ext cx="1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b="1" dirty="0">
                  <a:solidFill>
                    <a:srgbClr val="0187B7"/>
                  </a:solidFill>
                  <a:latin typeface="微软雅黑" panose="020B0503020204020204" pitchFamily="34" charset="-122"/>
                  <a:ea typeface="微软雅黑" panose="020B0503020204020204" pitchFamily="34" charset="-122"/>
                </a:rPr>
                <a:t>范围</a:t>
              </a:r>
            </a:p>
          </p:txBody>
        </p:sp>
      </p:grpSp>
      <p:sp>
        <p:nvSpPr>
          <p:cNvPr id="92182" name="圆角矩形 4"/>
          <p:cNvSpPr>
            <a:spLocks/>
          </p:cNvSpPr>
          <p:nvPr/>
        </p:nvSpPr>
        <p:spPr bwMode="auto">
          <a:xfrm>
            <a:off x="2510358" y="5087938"/>
            <a:ext cx="1009650" cy="560387"/>
          </a:xfrm>
          <a:custGeom>
            <a:avLst/>
            <a:gdLst/>
            <a:ahLst/>
            <a:cxnLst>
              <a:cxn ang="0">
                <a:pos x="0" y="0"/>
              </a:cxn>
              <a:cxn ang="0">
                <a:pos x="1404156" y="0"/>
              </a:cxn>
              <a:cxn ang="0">
                <a:pos x="1944216" y="540060"/>
              </a:cxn>
              <a:cxn ang="0">
                <a:pos x="1404156" y="1080120"/>
              </a:cxn>
              <a:cxn ang="0">
                <a:pos x="0" y="1080120"/>
              </a:cxn>
              <a:cxn ang="0">
                <a:pos x="0" y="0"/>
              </a:cxn>
            </a:cxnLst>
            <a:rect l="0" t="0"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0187B7"/>
          </a:solidFill>
          <a:ln w="9525">
            <a:noFill/>
            <a:round/>
            <a:headEnd/>
            <a:tailEnd/>
          </a:ln>
          <a:effectLst>
            <a:outerShdw dist="25401" dir="2700000" algn="ctr" rotWithShape="0">
              <a:srgbClr val="000000">
                <a:alpha val="0"/>
              </a:srgbClr>
            </a:outerShdw>
          </a:effectLst>
        </p:spPr>
        <p:txBody>
          <a:bodyPr lIns="68580" tIns="34290" rIns="68580" bIns="34290" anchor="ctr"/>
          <a:lstStyle/>
          <a:p>
            <a:pPr>
              <a:defRPr/>
            </a:pPr>
            <a:endParaRPr lang="zh-CN" altLang="en-US" dirty="0">
              <a:latin typeface="微软雅黑" panose="020B0503020204020204" pitchFamily="34" charset="-122"/>
              <a:ea typeface="微软雅黑" panose="020B0503020204020204" pitchFamily="34" charset="-122"/>
            </a:endParaRPr>
          </a:p>
        </p:txBody>
      </p:sp>
      <p:grpSp>
        <p:nvGrpSpPr>
          <p:cNvPr id="63505" name="椭圆 93"/>
          <p:cNvGrpSpPr>
            <a:grpSpLocks/>
          </p:cNvGrpSpPr>
          <p:nvPr/>
        </p:nvGrpSpPr>
        <p:grpSpPr bwMode="auto">
          <a:xfrm>
            <a:off x="2627833" y="5157788"/>
            <a:ext cx="808038" cy="427037"/>
            <a:chOff x="0" y="0"/>
            <a:chExt cx="269" cy="269"/>
          </a:xfrm>
        </p:grpSpPr>
        <p:pic>
          <p:nvPicPr>
            <p:cNvPr id="63510" name="椭圆 9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6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11" name="Text Box 25"/>
            <p:cNvSpPr txBox="1">
              <a:spLocks noChangeArrowheads="1"/>
            </p:cNvSpPr>
            <p:nvPr/>
          </p:nvSpPr>
          <p:spPr bwMode="auto">
            <a:xfrm>
              <a:off x="44" y="43"/>
              <a:ext cx="1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b="1" dirty="0">
                  <a:solidFill>
                    <a:srgbClr val="0187B7"/>
                  </a:solidFill>
                  <a:latin typeface="微软雅黑" panose="020B0503020204020204" pitchFamily="34" charset="-122"/>
                  <a:ea typeface="微软雅黑" panose="020B0503020204020204" pitchFamily="34" charset="-122"/>
                </a:rPr>
                <a:t>关系</a:t>
              </a:r>
            </a:p>
          </p:txBody>
        </p:sp>
      </p:grpSp>
      <p:sp>
        <p:nvSpPr>
          <p:cNvPr id="63506" name="TextBox 33"/>
          <p:cNvSpPr txBox="1">
            <a:spLocks noChangeArrowheads="1"/>
          </p:cNvSpPr>
          <p:nvPr/>
        </p:nvSpPr>
        <p:spPr bwMode="auto">
          <a:xfrm>
            <a:off x="3635896" y="2179638"/>
            <a:ext cx="44704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zh-CN" altLang="en-US" sz="1600" b="1" dirty="0">
                <a:latin typeface="微软雅黑" panose="020B0503020204020204" pitchFamily="34" charset="-122"/>
                <a:ea typeface="微软雅黑" panose="020B0503020204020204" pitchFamily="34" charset="-122"/>
              </a:rPr>
              <a:t>基于规模度量程序的复杂性，最简单的方法就是统计程序的源代码行数</a:t>
            </a:r>
          </a:p>
        </p:txBody>
      </p:sp>
      <p:sp>
        <p:nvSpPr>
          <p:cNvPr id="63507" name="TextBox 33"/>
          <p:cNvSpPr txBox="1">
            <a:spLocks noChangeArrowheads="1"/>
          </p:cNvSpPr>
          <p:nvPr/>
        </p:nvSpPr>
        <p:spPr bwMode="auto">
          <a:xfrm>
            <a:off x="3635896" y="3114675"/>
            <a:ext cx="44704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zh-CN" altLang="en-US" sz="1600" b="1" dirty="0">
                <a:latin typeface="微软雅黑" panose="020B0503020204020204" pitchFamily="34" charset="-122"/>
                <a:ea typeface="微软雅黑" panose="020B0503020204020204" pitchFamily="34" charset="-122"/>
              </a:rPr>
              <a:t>统计一个程序模块的源代码行数目，并以源代码行数做为程序复杂性的度量</a:t>
            </a:r>
          </a:p>
        </p:txBody>
      </p:sp>
      <p:sp>
        <p:nvSpPr>
          <p:cNvPr id="63508" name="TextBox 33"/>
          <p:cNvSpPr txBox="1">
            <a:spLocks noChangeArrowheads="1"/>
          </p:cNvSpPr>
          <p:nvPr/>
        </p:nvSpPr>
        <p:spPr bwMode="auto">
          <a:xfrm>
            <a:off x="3635896" y="3978275"/>
            <a:ext cx="447040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zh-CN" altLang="en-US" sz="1600" b="1">
                <a:latin typeface="微软雅黑" panose="020B0503020204020204" pitchFamily="34" charset="-122"/>
                <a:ea typeface="微软雅黑" panose="020B0503020204020204" pitchFamily="34" charset="-122"/>
              </a:rPr>
              <a:t>一般程序出错率的估算范围是从</a:t>
            </a:r>
            <a:r>
              <a:rPr lang="en-US" altLang="zh-CN" sz="1600" b="1">
                <a:latin typeface="微软雅黑" panose="020B0503020204020204" pitchFamily="34" charset="-122"/>
                <a:ea typeface="微软雅黑" panose="020B0503020204020204" pitchFamily="34" charset="-122"/>
              </a:rPr>
              <a:t>0.04</a:t>
            </a:r>
            <a:r>
              <a:rPr lang="zh-CN" altLang="en-US" sz="1600" b="1">
                <a:latin typeface="微软雅黑" panose="020B0503020204020204" pitchFamily="34" charset="-122"/>
                <a:ea typeface="微软雅黑" panose="020B0503020204020204" pitchFamily="34" charset="-122"/>
              </a:rPr>
              <a:t>％～</a:t>
            </a:r>
            <a:r>
              <a:rPr lang="en-US" altLang="zh-CN" sz="1600" b="1">
                <a:latin typeface="微软雅黑" panose="020B0503020204020204" pitchFamily="34" charset="-122"/>
                <a:ea typeface="微软雅黑" panose="020B0503020204020204" pitchFamily="34" charset="-122"/>
              </a:rPr>
              <a:t>7</a:t>
            </a:r>
            <a:r>
              <a:rPr lang="zh-CN" altLang="en-US" sz="1600" b="1">
                <a:latin typeface="微软雅黑" panose="020B0503020204020204" pitchFamily="34" charset="-122"/>
                <a:ea typeface="微软雅黑" panose="020B0503020204020204" pitchFamily="34" charset="-122"/>
              </a:rPr>
              <a:t>％之间，即每</a:t>
            </a:r>
            <a:r>
              <a:rPr lang="en-US" altLang="zh-CN" sz="1600" b="1">
                <a:latin typeface="微软雅黑" panose="020B0503020204020204" pitchFamily="34" charset="-122"/>
                <a:ea typeface="微软雅黑" panose="020B0503020204020204" pitchFamily="34" charset="-122"/>
              </a:rPr>
              <a:t>100</a:t>
            </a:r>
            <a:r>
              <a:rPr lang="zh-CN" altLang="en-US" sz="1600" b="1">
                <a:latin typeface="微软雅黑" panose="020B0503020204020204" pitchFamily="34" charset="-122"/>
                <a:ea typeface="微软雅黑" panose="020B0503020204020204" pitchFamily="34" charset="-122"/>
              </a:rPr>
              <a:t>行源程序中可能存在</a:t>
            </a:r>
            <a:r>
              <a:rPr lang="en-US" altLang="zh-CN" sz="1600" b="1">
                <a:latin typeface="微软雅黑" panose="020B0503020204020204" pitchFamily="34" charset="-122"/>
                <a:ea typeface="微软雅黑" panose="020B0503020204020204" pitchFamily="34" charset="-122"/>
              </a:rPr>
              <a:t>0.04</a:t>
            </a:r>
            <a:r>
              <a:rPr lang="zh-CN" altLang="en-US" sz="1600" b="1">
                <a:latin typeface="微软雅黑" panose="020B0503020204020204" pitchFamily="34" charset="-122"/>
                <a:ea typeface="微软雅黑" panose="020B0503020204020204" pitchFamily="34" charset="-122"/>
              </a:rPr>
              <a:t>～</a:t>
            </a:r>
            <a:r>
              <a:rPr lang="en-US" altLang="zh-CN" sz="1600" b="1">
                <a:latin typeface="微软雅黑" panose="020B0503020204020204" pitchFamily="34" charset="-122"/>
                <a:ea typeface="微软雅黑" panose="020B0503020204020204" pitchFamily="34" charset="-122"/>
              </a:rPr>
              <a:t>7</a:t>
            </a:r>
            <a:r>
              <a:rPr lang="zh-CN" altLang="en-US" sz="1600" b="1">
                <a:latin typeface="微软雅黑" panose="020B0503020204020204" pitchFamily="34" charset="-122"/>
                <a:ea typeface="微软雅黑" panose="020B0503020204020204" pitchFamily="34" charset="-122"/>
              </a:rPr>
              <a:t>个错误</a:t>
            </a:r>
          </a:p>
        </p:txBody>
      </p:sp>
      <p:sp>
        <p:nvSpPr>
          <p:cNvPr id="63509" name="TextBox 33"/>
          <p:cNvSpPr txBox="1">
            <a:spLocks noChangeArrowheads="1"/>
          </p:cNvSpPr>
          <p:nvPr/>
        </p:nvSpPr>
        <p:spPr bwMode="auto">
          <a:xfrm>
            <a:off x="3635896" y="5059363"/>
            <a:ext cx="44704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zh-CN" altLang="en-US" sz="1600" b="1" dirty="0">
                <a:latin typeface="微软雅黑" panose="020B0503020204020204" pitchFamily="34" charset="-122"/>
                <a:ea typeface="微软雅黑" panose="020B0503020204020204" pitchFamily="34" charset="-122"/>
              </a:rPr>
              <a:t>每行代码的出错率与源程序行数之间不存在简单的线性关系，即若程序增大，出错率以非线性的方式增长。</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179512" y="855743"/>
            <a:ext cx="6324600" cy="762000"/>
          </a:xfrm>
        </p:spPr>
        <p:txBody>
          <a:bodyPr/>
          <a:lstStyle/>
          <a:p>
            <a:pPr algn="l" eaLnBrk="1" hangingPunct="1"/>
            <a:r>
              <a:rPr lang="zh-CN" altLang="en-US" sz="2400" b="1" dirty="0" smtClean="0">
                <a:solidFill>
                  <a:srgbClr val="0096D6"/>
                </a:solidFill>
                <a:latin typeface="微软雅黑" panose="020B0503020204020204" pitchFamily="34" charset="-122"/>
                <a:ea typeface="微软雅黑" panose="020B0503020204020204" pitchFamily="34" charset="-122"/>
              </a:rPr>
              <a:t>静态测试的特点：</a:t>
            </a:r>
          </a:p>
        </p:txBody>
      </p:sp>
      <p:sp>
        <p:nvSpPr>
          <p:cNvPr id="10244" name="Text Box 5"/>
          <p:cNvSpPr txBox="1">
            <a:spLocks noChangeArrowheads="1"/>
          </p:cNvSpPr>
          <p:nvPr/>
        </p:nvSpPr>
        <p:spPr bwMode="auto">
          <a:xfrm>
            <a:off x="1811192" y="1797091"/>
            <a:ext cx="6697663" cy="400110"/>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sz="2000" dirty="0">
                <a:latin typeface="微软雅黑" panose="020B0503020204020204" pitchFamily="34" charset="-122"/>
                <a:ea typeface="微软雅黑" panose="020B0503020204020204" pitchFamily="34" charset="-122"/>
              </a:rPr>
              <a:t>不必动态地运行程序。</a:t>
            </a:r>
          </a:p>
        </p:txBody>
      </p:sp>
      <p:pic>
        <p:nvPicPr>
          <p:cNvPr id="10245" name="Picture 30" descr="1"/>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l="42659" t="64528" r="19427"/>
          <a:stretch>
            <a:fillRect/>
          </a:stretch>
        </p:blipFill>
        <p:spPr bwMode="auto">
          <a:xfrm>
            <a:off x="900113" y="2709863"/>
            <a:ext cx="506412" cy="6461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246" name="Text Box 7"/>
          <p:cNvSpPr txBox="1">
            <a:spLocks noChangeArrowheads="1"/>
          </p:cNvSpPr>
          <p:nvPr/>
        </p:nvSpPr>
        <p:spPr bwMode="auto">
          <a:xfrm>
            <a:off x="1806685" y="2836942"/>
            <a:ext cx="6697663" cy="400110"/>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sz="2000">
                <a:latin typeface="微软雅黑" panose="020B0503020204020204" pitchFamily="34" charset="-122"/>
                <a:ea typeface="微软雅黑" panose="020B0503020204020204" pitchFamily="34" charset="-122"/>
              </a:rPr>
              <a:t>可以人工进行，充分发挥人的思维优势。</a:t>
            </a:r>
          </a:p>
        </p:txBody>
      </p:sp>
      <p:pic>
        <p:nvPicPr>
          <p:cNvPr id="10247" name="Picture 30" descr="1"/>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l="42659" t="64528" r="19427"/>
          <a:stretch>
            <a:fillRect/>
          </a:stretch>
        </p:blipFill>
        <p:spPr bwMode="auto">
          <a:xfrm>
            <a:off x="900113" y="3646488"/>
            <a:ext cx="506412" cy="6461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248" name="Text Box 9"/>
          <p:cNvSpPr txBox="1">
            <a:spLocks noChangeArrowheads="1"/>
          </p:cNvSpPr>
          <p:nvPr/>
        </p:nvSpPr>
        <p:spPr bwMode="auto">
          <a:xfrm>
            <a:off x="1806685" y="3786187"/>
            <a:ext cx="6697662" cy="400110"/>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sz="2000" dirty="0">
                <a:latin typeface="微软雅黑" panose="020B0503020204020204" pitchFamily="34" charset="-122"/>
                <a:ea typeface="微软雅黑" panose="020B0503020204020204" pitchFamily="34" charset="-122"/>
              </a:rPr>
              <a:t>不需要特别的条件，容易展开。</a:t>
            </a:r>
          </a:p>
        </p:txBody>
      </p:sp>
      <p:pic>
        <p:nvPicPr>
          <p:cNvPr id="10249" name="Picture 30" descr="1"/>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l="42659" t="64528" r="19427"/>
          <a:stretch>
            <a:fillRect/>
          </a:stretch>
        </p:blipFill>
        <p:spPr bwMode="auto">
          <a:xfrm>
            <a:off x="900113" y="4654550"/>
            <a:ext cx="506412" cy="6461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250" name="Text Box 11"/>
          <p:cNvSpPr txBox="1">
            <a:spLocks noChangeArrowheads="1"/>
          </p:cNvSpPr>
          <p:nvPr/>
        </p:nvSpPr>
        <p:spPr bwMode="auto">
          <a:xfrm>
            <a:off x="1835150" y="4735432"/>
            <a:ext cx="6697663" cy="400110"/>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sz="2000" dirty="0">
                <a:latin typeface="微软雅黑" panose="020B0503020204020204" pitchFamily="34" charset="-122"/>
                <a:ea typeface="微软雅黑" panose="020B0503020204020204" pitchFamily="34" charset="-122"/>
              </a:rPr>
              <a:t>对测试人员要求比较高。</a:t>
            </a:r>
          </a:p>
        </p:txBody>
      </p:sp>
      <p:sp>
        <p:nvSpPr>
          <p:cNvPr id="10251" name="Text Box 13"/>
          <p:cNvSpPr txBox="1">
            <a:spLocks noChangeArrowheads="1"/>
          </p:cNvSpPr>
          <p:nvPr/>
        </p:nvSpPr>
        <p:spPr bwMode="auto">
          <a:xfrm>
            <a:off x="2680695" y="91718"/>
            <a:ext cx="6481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sz="2800" b="1" dirty="0">
                <a:latin typeface="微软雅黑" panose="020B0503020204020204" pitchFamily="34" charset="-122"/>
                <a:ea typeface="微软雅黑" panose="020B0503020204020204" pitchFamily="34" charset="-122"/>
              </a:rPr>
              <a:t>软件静态测试</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绪论</a:t>
            </a:r>
          </a:p>
        </p:txBody>
      </p:sp>
      <p:pic>
        <p:nvPicPr>
          <p:cNvPr id="13" name="Picture 30" descr="1"/>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l="42659" t="64528" r="19427"/>
          <a:stretch>
            <a:fillRect/>
          </a:stretch>
        </p:blipFill>
        <p:spPr bwMode="auto">
          <a:xfrm>
            <a:off x="900113" y="1631084"/>
            <a:ext cx="506412" cy="6461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5" name="Rectangle 3"/>
          <p:cNvSpPr>
            <a:spLocks noGrp="1" noChangeArrowheads="1"/>
          </p:cNvSpPr>
          <p:nvPr/>
        </p:nvSpPr>
        <p:spPr bwMode="auto">
          <a:xfrm>
            <a:off x="252413" y="909638"/>
            <a:ext cx="8350250" cy="540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469900" indent="-150813" eaLnBrk="0" hangingPunct="0">
              <a:defRPr>
                <a:solidFill>
                  <a:schemeClr val="tx1"/>
                </a:solidFill>
                <a:latin typeface="Arial" panose="020B0604020202020204" pitchFamily="34" charset="0"/>
                <a:ea typeface="宋体" panose="02010600030101010101" pitchFamily="2" charset="-122"/>
              </a:defRPr>
            </a:lvl5pPr>
            <a:lvl6pPr marL="9271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13843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8415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22987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4" algn="l">
              <a:lnSpc>
                <a:spcPct val="150000"/>
              </a:lnSpc>
              <a:spcBef>
                <a:spcPts val="800"/>
              </a:spcBef>
              <a:buFont typeface="宋体" panose="02010600030101010101" pitchFamily="2" charset="-122"/>
              <a:buNone/>
            </a:pPr>
            <a:r>
              <a:rPr lang="zh-CN" altLang="en-US" sz="2400" b="1" dirty="0">
                <a:solidFill>
                  <a:srgbClr val="0096D6"/>
                </a:solidFill>
                <a:latin typeface="微软雅黑" panose="020B0503020204020204" pitchFamily="34" charset="-122"/>
                <a:ea typeface="微软雅黑" panose="020B0503020204020204" pitchFamily="34" charset="-122"/>
              </a:rPr>
              <a:t>2）难度度量元Halstead复杂度</a:t>
            </a:r>
          </a:p>
          <a:p>
            <a:pPr lvl="4" algn="l">
              <a:lnSpc>
                <a:spcPct val="150000"/>
              </a:lnSpc>
              <a:spcBef>
                <a:spcPts val="800"/>
              </a:spcBef>
              <a:buFont typeface="宋体" panose="02010600030101010101" pitchFamily="2" charset="-122"/>
              <a:buChar char="–"/>
            </a:pPr>
            <a:r>
              <a:rPr lang="zh-CN" altLang="en-US" sz="2000" b="1" dirty="0">
                <a:latin typeface="微软雅黑" panose="020B0503020204020204" pitchFamily="34" charset="-122"/>
                <a:ea typeface="微软雅黑" panose="020B0503020204020204" pitchFamily="34" charset="-122"/>
              </a:rPr>
              <a:t>Halstead</a:t>
            </a:r>
            <a:r>
              <a:rPr lang="zh-CN" altLang="en-US" sz="2000" b="1" dirty="0">
                <a:latin typeface="微软雅黑" panose="020B0503020204020204" pitchFamily="34" charset="-122"/>
                <a:ea typeface="微软雅黑" panose="020B0503020204020204" pitchFamily="34" charset="-122"/>
                <a:sym typeface="宋体" panose="02010600030101010101" pitchFamily="2" charset="-122"/>
              </a:rPr>
              <a:t>是软件科学提出的第一个计算机软件的分析“定律”，用以研究计算机软件开发中的一些定量规律。</a:t>
            </a:r>
          </a:p>
          <a:p>
            <a:pPr lvl="4" algn="l">
              <a:lnSpc>
                <a:spcPct val="150000"/>
              </a:lnSpc>
              <a:spcBef>
                <a:spcPts val="800"/>
              </a:spcBef>
              <a:buFont typeface="宋体" panose="02010600030101010101" pitchFamily="2" charset="-122"/>
              <a:buChar char="–"/>
            </a:pPr>
            <a:r>
              <a:rPr lang="zh-CN" altLang="en-US" sz="2000" b="1" dirty="0">
                <a:latin typeface="微软雅黑" panose="020B0503020204020204" pitchFamily="34" charset="-122"/>
                <a:ea typeface="微软雅黑" panose="020B0503020204020204" pitchFamily="34" charset="-122"/>
                <a:sym typeface="宋体" panose="02010600030101010101" pitchFamily="2" charset="-122"/>
              </a:rPr>
              <a:t>基本思想根据程序中可执行代码行的操作符和操作数的数量计算程序复杂性。</a:t>
            </a:r>
          </a:p>
          <a:p>
            <a:pPr lvl="4" algn="l">
              <a:lnSpc>
                <a:spcPct val="150000"/>
              </a:lnSpc>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宋体" panose="02010600030101010101" pitchFamily="2" charset="-122"/>
              </a:rPr>
              <a:t>操作符和操作数量越大，程序结构就越复杂；</a:t>
            </a:r>
          </a:p>
          <a:p>
            <a:pPr lvl="4" algn="l">
              <a:lnSpc>
                <a:spcPct val="150000"/>
              </a:lnSpc>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宋体" panose="02010600030101010101" pitchFamily="2" charset="-122"/>
              </a:rPr>
              <a:t>操作符包括程序调用、数学运算符、以及有关的分隔符等；</a:t>
            </a:r>
          </a:p>
          <a:p>
            <a:pPr lvl="4" algn="l">
              <a:lnSpc>
                <a:spcPct val="150000"/>
              </a:lnSpc>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宋体" panose="02010600030101010101" pitchFamily="2" charset="-122"/>
              </a:rPr>
              <a:t>操作数可以是常数和变量等。</a:t>
            </a:r>
          </a:p>
          <a:p>
            <a:pPr lvl="4">
              <a:lnSpc>
                <a:spcPct val="150000"/>
              </a:lnSpc>
              <a:spcBef>
                <a:spcPts val="800"/>
              </a:spcBef>
            </a:pPr>
            <a:endParaRPr lang="zh-CN" altLang="en-US" sz="1600" dirty="0">
              <a:latin typeface="微软雅黑" panose="020B0503020204020204" pitchFamily="34" charset="-122"/>
              <a:ea typeface="微软雅黑" panose="020B0503020204020204" pitchFamily="34" charset="-122"/>
            </a:endParaRPr>
          </a:p>
          <a:p>
            <a:pPr lvl="4">
              <a:lnSpc>
                <a:spcPct val="150000"/>
              </a:lnSpc>
              <a:spcBef>
                <a:spcPts val="800"/>
              </a:spcBef>
            </a:pPr>
            <a:endParaRPr lang="zh-CN" altLang="en-US" sz="14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endParaRPr>
          </a:p>
          <a:p>
            <a:pPr lvl="4">
              <a:lnSpc>
                <a:spcPct val="150000"/>
              </a:lnSpc>
              <a:spcBef>
                <a:spcPts val="800"/>
              </a:spcBef>
            </a:pPr>
            <a:endParaRPr lang="zh-CN" altLang="en-US" sz="14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endParaRPr>
          </a:p>
          <a:p>
            <a:pPr lvl="4">
              <a:lnSpc>
                <a:spcPct val="150000"/>
              </a:lnSpc>
              <a:spcBef>
                <a:spcPts val="800"/>
              </a:spcBef>
              <a:buFont typeface="宋体" panose="02010600030101010101" pitchFamily="2" charset="-122"/>
              <a:buNone/>
            </a:pPr>
            <a:endParaRPr lang="zh-CN" altLang="en-US" sz="2000" dirty="0">
              <a:latin typeface="微软雅黑" panose="020B0503020204020204" pitchFamily="34" charset="-122"/>
              <a:ea typeface="微软雅黑" panose="020B0503020204020204" pitchFamily="34" charset="-122"/>
            </a:endParaRPr>
          </a:p>
        </p:txBody>
      </p:sp>
      <p:sp>
        <p:nvSpPr>
          <p:cNvPr id="64516" name="Rectangle 2"/>
          <p:cNvSpPr>
            <a:spLocks noGrp="1" noChangeArrowheads="1"/>
          </p:cNvSpPr>
          <p:nvPr/>
        </p:nvSpPr>
        <p:spPr bwMode="auto">
          <a:xfrm>
            <a:off x="457200" y="116632"/>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lang="zh-CN" altLang="en-US" sz="2800" b="1" dirty="0">
                <a:latin typeface="微软雅黑" panose="020B0503020204020204" pitchFamily="34" charset="-122"/>
                <a:ea typeface="微软雅黑" panose="020B0503020204020204" pitchFamily="34" charset="-122"/>
                <a:sym typeface="HP Simplified" panose="020B0604020204020204" pitchFamily="34" charset="0"/>
              </a:rPr>
              <a:t>7.3.2 软件复杂性度量元</a:t>
            </a:r>
            <a:endParaRPr lang="zh-CN" altLang="en-US" sz="4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9" name="Rectangle 3"/>
          <p:cNvSpPr>
            <a:spLocks noGrp="1" noChangeArrowheads="1"/>
          </p:cNvSpPr>
          <p:nvPr/>
        </p:nvSpPr>
        <p:spPr bwMode="auto">
          <a:xfrm>
            <a:off x="611560" y="692696"/>
            <a:ext cx="8350250" cy="540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469900" indent="-150813" eaLnBrk="0" hangingPunct="0">
              <a:defRPr>
                <a:solidFill>
                  <a:schemeClr val="tx1"/>
                </a:solidFill>
                <a:latin typeface="Arial" panose="020B0604020202020204" pitchFamily="34" charset="0"/>
                <a:ea typeface="宋体" panose="02010600030101010101" pitchFamily="2" charset="-122"/>
              </a:defRPr>
            </a:lvl5pPr>
            <a:lvl6pPr marL="9271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13843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8415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22987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4" algn="l">
              <a:lnSpc>
                <a:spcPct val="150000"/>
              </a:lnSpc>
              <a:spcBef>
                <a:spcPts val="800"/>
              </a:spcBef>
              <a:buFont typeface="宋体" panose="02010600030101010101" pitchFamily="2" charset="-122"/>
              <a:buNone/>
            </a:pPr>
            <a:r>
              <a:rPr lang="zh-CN" altLang="en-US" sz="2400" b="1" dirty="0">
                <a:solidFill>
                  <a:srgbClr val="0096D6"/>
                </a:solidFill>
                <a:latin typeface="微软雅黑" panose="020B0503020204020204" pitchFamily="34" charset="-122"/>
                <a:ea typeface="微软雅黑" panose="020B0503020204020204" pitchFamily="34" charset="-122"/>
              </a:rPr>
              <a:t>除了程序调用，常见的运算符有</a:t>
            </a:r>
            <a:endParaRPr lang="zh-CN" altLang="en-US" sz="2400" b="1" dirty="0">
              <a:solidFill>
                <a:srgbClr val="0096D6"/>
              </a:solidFill>
              <a:latin typeface="微软雅黑" panose="020B0503020204020204" pitchFamily="34" charset="-122"/>
              <a:ea typeface="微软雅黑" panose="020B0503020204020204" pitchFamily="34" charset="-122"/>
              <a:sym typeface="宋体" panose="02010600030101010101" pitchFamily="2" charset="-122"/>
            </a:endParaRPr>
          </a:p>
          <a:p>
            <a:pPr lvl="4" algn="l">
              <a:lnSpc>
                <a:spcPct val="150000"/>
              </a:lnSpc>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宋体" panose="02010600030101010101" pitchFamily="2" charset="-122"/>
              </a:rPr>
              <a:t>算术运算符       + - * /等</a:t>
            </a:r>
          </a:p>
          <a:p>
            <a:pPr lvl="4" algn="l">
              <a:lnSpc>
                <a:spcPct val="150000"/>
              </a:lnSpc>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宋体" panose="02010600030101010101" pitchFamily="2" charset="-122"/>
              </a:rPr>
              <a:t>赋值符              = 或：=</a:t>
            </a:r>
          </a:p>
          <a:p>
            <a:pPr lvl="4" algn="l">
              <a:lnSpc>
                <a:spcPct val="150000"/>
              </a:lnSpc>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宋体" panose="02010600030101010101" pitchFamily="2" charset="-122"/>
              </a:rPr>
              <a:t>逻辑运算符       与 或 非</a:t>
            </a:r>
          </a:p>
          <a:p>
            <a:pPr lvl="4" algn="l">
              <a:lnSpc>
                <a:spcPct val="150000"/>
              </a:lnSpc>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宋体" panose="02010600030101010101" pitchFamily="2" charset="-122"/>
              </a:rPr>
              <a:t>分界符             ， ； ：</a:t>
            </a:r>
          </a:p>
          <a:p>
            <a:pPr lvl="4" algn="l">
              <a:lnSpc>
                <a:spcPct val="150000"/>
              </a:lnSpc>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宋体" panose="02010600030101010101" pitchFamily="2" charset="-122"/>
              </a:rPr>
              <a:t>关系运算符       &gt;  &lt;  &gt;= &lt;=等</a:t>
            </a:r>
          </a:p>
          <a:p>
            <a:pPr lvl="4" algn="l">
              <a:lnSpc>
                <a:spcPct val="150000"/>
              </a:lnSpc>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宋体" panose="02010600030101010101" pitchFamily="2" charset="-122"/>
              </a:rPr>
              <a:t>括号运算符</a:t>
            </a:r>
          </a:p>
          <a:p>
            <a:pPr lvl="4" algn="l">
              <a:lnSpc>
                <a:spcPct val="150000"/>
              </a:lnSpc>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宋体" panose="02010600030101010101" pitchFamily="2" charset="-122"/>
              </a:rPr>
              <a:t>子程序调用符</a:t>
            </a:r>
          </a:p>
          <a:p>
            <a:pPr lvl="4" algn="l">
              <a:lnSpc>
                <a:spcPct val="150000"/>
              </a:lnSpc>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宋体" panose="02010600030101010101" pitchFamily="2" charset="-122"/>
              </a:rPr>
              <a:t>数组操作符</a:t>
            </a:r>
          </a:p>
          <a:p>
            <a:pPr lvl="4" algn="l">
              <a:lnSpc>
                <a:spcPct val="150000"/>
              </a:lnSpc>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宋体" panose="02010600030101010101" pitchFamily="2" charset="-122"/>
              </a:rPr>
              <a:t>循环操作符等</a:t>
            </a:r>
          </a:p>
          <a:p>
            <a:pPr lvl="4" algn="l">
              <a:lnSpc>
                <a:spcPct val="150000"/>
              </a:lnSpc>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宋体" panose="02010600030101010101" pitchFamily="2" charset="-122"/>
              </a:rPr>
              <a:t>成对运算符都算作单一运算符   begin...and    for...to等</a:t>
            </a:r>
          </a:p>
          <a:p>
            <a:pPr lvl="4" algn="l">
              <a:lnSpc>
                <a:spcPct val="150000"/>
              </a:lnSpc>
              <a:spcBef>
                <a:spcPts val="800"/>
              </a:spcBef>
            </a:pPr>
            <a:endParaRPr lang="zh-CN" altLang="en-US" sz="1600" dirty="0">
              <a:latin typeface="微软雅黑" panose="020B0503020204020204" pitchFamily="34" charset="-122"/>
              <a:ea typeface="微软雅黑" panose="020B0503020204020204" pitchFamily="34" charset="-122"/>
            </a:endParaRPr>
          </a:p>
          <a:p>
            <a:pPr lvl="4">
              <a:lnSpc>
                <a:spcPct val="150000"/>
              </a:lnSpc>
              <a:spcBef>
                <a:spcPts val="800"/>
              </a:spcBef>
            </a:pPr>
            <a:endParaRPr lang="zh-CN" altLang="en-US" sz="14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endParaRPr>
          </a:p>
          <a:p>
            <a:pPr lvl="4">
              <a:lnSpc>
                <a:spcPct val="150000"/>
              </a:lnSpc>
              <a:spcBef>
                <a:spcPts val="800"/>
              </a:spcBef>
            </a:pPr>
            <a:endParaRPr lang="zh-CN" altLang="en-US" sz="14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endParaRPr>
          </a:p>
          <a:p>
            <a:pPr lvl="4">
              <a:lnSpc>
                <a:spcPct val="150000"/>
              </a:lnSpc>
              <a:spcBef>
                <a:spcPts val="800"/>
              </a:spcBef>
              <a:buFont typeface="宋体" panose="02010600030101010101" pitchFamily="2" charset="-122"/>
              <a:buNone/>
            </a:pPr>
            <a:endParaRPr lang="zh-CN" altLang="en-US" sz="2000" dirty="0">
              <a:latin typeface="微软雅黑" panose="020B0503020204020204" pitchFamily="34" charset="-122"/>
              <a:ea typeface="微软雅黑" panose="020B0503020204020204" pitchFamily="34" charset="-122"/>
            </a:endParaRPr>
          </a:p>
        </p:txBody>
      </p:sp>
      <p:sp>
        <p:nvSpPr>
          <p:cNvPr id="65540" name="Rectangle 2"/>
          <p:cNvSpPr>
            <a:spLocks noGrp="1" noChangeArrowheads="1"/>
          </p:cNvSpPr>
          <p:nvPr/>
        </p:nvSpPr>
        <p:spPr bwMode="auto">
          <a:xfrm>
            <a:off x="457200" y="116632"/>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lang="zh-CN" altLang="en-US" sz="2800" b="1" dirty="0">
                <a:latin typeface="微软雅黑" panose="020B0503020204020204" pitchFamily="34" charset="-122"/>
                <a:ea typeface="微软雅黑" panose="020B0503020204020204" pitchFamily="34" charset="-122"/>
                <a:sym typeface="HP Simplified" panose="020B0604020204020204" pitchFamily="34" charset="0"/>
              </a:rPr>
              <a:t>7.3.2 软件复杂性度量元</a:t>
            </a:r>
            <a:endParaRPr lang="zh-CN" altLang="en-US" sz="4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3" name="Rectangle 3"/>
          <p:cNvSpPr>
            <a:spLocks noGrp="1" noChangeArrowheads="1"/>
          </p:cNvSpPr>
          <p:nvPr/>
        </p:nvSpPr>
        <p:spPr bwMode="auto">
          <a:xfrm>
            <a:off x="252412" y="981075"/>
            <a:ext cx="8640068"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469900" indent="-150813" eaLnBrk="0" hangingPunct="0">
              <a:defRPr>
                <a:solidFill>
                  <a:schemeClr val="tx1"/>
                </a:solidFill>
                <a:latin typeface="Arial" panose="020B0604020202020204" pitchFamily="34" charset="0"/>
                <a:ea typeface="宋体" panose="02010600030101010101" pitchFamily="2" charset="-122"/>
              </a:defRPr>
            </a:lvl5pPr>
            <a:lvl6pPr marL="9271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13843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8415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22987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4" algn="l">
              <a:lnSpc>
                <a:spcPct val="150000"/>
              </a:lnSpc>
              <a:spcBef>
                <a:spcPts val="800"/>
              </a:spcBef>
              <a:buFont typeface="宋体" panose="02010600030101010101" pitchFamily="2" charset="-122"/>
              <a:buNone/>
            </a:pPr>
            <a:r>
              <a:rPr lang="zh-CN" altLang="en-US" sz="2400" b="1" dirty="0">
                <a:solidFill>
                  <a:srgbClr val="0096D6"/>
                </a:solidFill>
                <a:latin typeface="微软雅黑" panose="020B0503020204020204" pitchFamily="34" charset="-122"/>
                <a:ea typeface="微软雅黑" panose="020B0503020204020204" pitchFamily="34" charset="-122"/>
              </a:rPr>
              <a:t>Halstead</a:t>
            </a:r>
            <a:r>
              <a:rPr lang="zh-CN" altLang="en-US" sz="2400" b="1" dirty="0">
                <a:solidFill>
                  <a:srgbClr val="0096D6"/>
                </a:solidFill>
                <a:latin typeface="微软雅黑" panose="020B0503020204020204" pitchFamily="34" charset="-122"/>
                <a:ea typeface="微软雅黑" panose="020B0503020204020204" pitchFamily="34" charset="-122"/>
                <a:sym typeface="宋体" panose="02010600030101010101" pitchFamily="2" charset="-122"/>
              </a:rPr>
              <a:t>复杂度度量</a:t>
            </a:r>
          </a:p>
          <a:p>
            <a:pPr lvl="4" algn="l">
              <a:lnSpc>
                <a:spcPct val="15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设</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n1</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表示程序中不同操作符的个数，</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n2</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表示程序中不同操作数的个数，</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N1</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表示程序中实际运算符的总数，</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N2</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表示程序中实际操作数的总数；</a:t>
            </a:r>
          </a:p>
          <a:p>
            <a:pPr lvl="4" algn="l">
              <a:lnSpc>
                <a:spcPct val="150000"/>
              </a:lnSpc>
              <a:spcBef>
                <a:spcPts val="800"/>
              </a:spcBef>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Halstead</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的程序词汇表为</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n=n1+n2</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a:t>
            </a:r>
          </a:p>
          <a:p>
            <a:pPr lvl="4" algn="l">
              <a:lnSpc>
                <a:spcPct val="15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实际的</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Halstead</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长度或简单长度为：</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N=N1+N2</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a:t>
            </a:r>
            <a:endParaRPr lang="en-US" sz="2000" dirty="0">
              <a:latin typeface="微软雅黑" panose="020B0503020204020204" pitchFamily="34" charset="-122"/>
              <a:ea typeface="微软雅黑" panose="020B0503020204020204" pitchFamily="34" charset="-122"/>
              <a:sym typeface="宋体" panose="02010600030101010101" pitchFamily="2" charset="-122"/>
            </a:endParaRPr>
          </a:p>
          <a:p>
            <a:pPr lvl="4" algn="l">
              <a:lnSpc>
                <a:spcPct val="150000"/>
              </a:lnSpc>
              <a:spcBef>
                <a:spcPts val="800"/>
              </a:spcBef>
              <a:buFont typeface="Arial" panose="020B0604020202020204" pitchFamily="34" charset="0"/>
              <a:buChar char="•"/>
            </a:pPr>
            <a:r>
              <a:rPr lang="en-US" sz="2000" dirty="0" err="1">
                <a:latin typeface="微软雅黑" panose="020B0503020204020204" pitchFamily="34" charset="-122"/>
                <a:ea typeface="微软雅黑" panose="020B0503020204020204" pitchFamily="34" charset="-122"/>
                <a:sym typeface="宋体" panose="02010600030101010101" pitchFamily="2" charset="-122"/>
              </a:rPr>
              <a:t>以</a:t>
            </a:r>
            <a:r>
              <a:rPr lang="en-US" altLang="zh-CN" sz="2000" dirty="0" err="1">
                <a:latin typeface="微软雅黑" panose="020B0503020204020204" pitchFamily="34" charset="-122"/>
                <a:ea typeface="微软雅黑" panose="020B0503020204020204" pitchFamily="34" charset="-122"/>
                <a:sym typeface="宋体" panose="02010600030101010101" pitchFamily="2" charset="-122"/>
              </a:rPr>
              <a:t>N^</a:t>
            </a:r>
            <a:r>
              <a:rPr lang="en-US" sz="2000" dirty="0" err="1">
                <a:latin typeface="微软雅黑" panose="020B0503020204020204" pitchFamily="34" charset="-122"/>
                <a:ea typeface="微软雅黑" panose="020B0503020204020204" pitchFamily="34" charset="-122"/>
                <a:sym typeface="宋体" panose="02010600030101010101" pitchFamily="2" charset="-122"/>
              </a:rPr>
              <a:t>表示程序的预测长度，</a:t>
            </a:r>
            <a:r>
              <a:rPr lang="en-US" altLang="zh-CN" sz="2000" dirty="0" err="1">
                <a:latin typeface="微软雅黑" panose="020B0503020204020204" pitchFamily="34" charset="-122"/>
                <a:ea typeface="微软雅黑" panose="020B0503020204020204" pitchFamily="34" charset="-122"/>
                <a:sym typeface="宋体" panose="02010600030101010101" pitchFamily="2" charset="-122"/>
              </a:rPr>
              <a:t>N</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^=n1log</a:t>
            </a:r>
            <a:r>
              <a:rPr lang="en-US" altLang="zh-CN" sz="2000" baseline="-25000" dirty="0">
                <a:latin typeface="微软雅黑" panose="020B0503020204020204" pitchFamily="34" charset="-122"/>
                <a:ea typeface="微软雅黑" panose="020B0503020204020204" pitchFamily="34" charset="-122"/>
                <a:sym typeface="宋体" panose="02010600030101010101" pitchFamily="2" charset="-122"/>
              </a:rPr>
              <a:t>2</a:t>
            </a:r>
            <a:r>
              <a:rPr lang="en-US" altLang="zh-CN" sz="2000" baseline="30000" dirty="0">
                <a:latin typeface="微软雅黑" panose="020B0503020204020204" pitchFamily="34" charset="-122"/>
                <a:ea typeface="微软雅黑" panose="020B0503020204020204" pitchFamily="34" charset="-122"/>
                <a:sym typeface="宋体" panose="02010600030101010101" pitchFamily="2" charset="-122"/>
              </a:rPr>
              <a:t>n1</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+n2log</a:t>
            </a:r>
            <a:r>
              <a:rPr lang="en-US" altLang="zh-CN" sz="2000" baseline="-25000" dirty="0">
                <a:latin typeface="微软雅黑" panose="020B0503020204020204" pitchFamily="34" charset="-122"/>
                <a:ea typeface="微软雅黑" panose="020B0503020204020204" pitchFamily="34" charset="-122"/>
                <a:sym typeface="宋体" panose="02010600030101010101" pitchFamily="2" charset="-122"/>
              </a:rPr>
              <a:t>2</a:t>
            </a:r>
            <a:r>
              <a:rPr lang="en-US" altLang="zh-CN" sz="2000" baseline="30000" dirty="0">
                <a:latin typeface="微软雅黑" panose="020B0503020204020204" pitchFamily="34" charset="-122"/>
                <a:ea typeface="微软雅黑" panose="020B0503020204020204" pitchFamily="34" charset="-122"/>
                <a:sym typeface="宋体" panose="02010600030101010101" pitchFamily="2" charset="-122"/>
              </a:rPr>
              <a:t>n2</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a:t>
            </a:r>
            <a:endParaRPr lang="en-US" sz="2000" dirty="0">
              <a:latin typeface="微软雅黑" panose="020B0503020204020204" pitchFamily="34" charset="-122"/>
              <a:ea typeface="微软雅黑" panose="020B0503020204020204" pitchFamily="34" charset="-122"/>
              <a:sym typeface="宋体" panose="02010600030101010101" pitchFamily="2" charset="-122"/>
            </a:endParaRPr>
          </a:p>
          <a:p>
            <a:pPr lvl="4" algn="l">
              <a:lnSpc>
                <a:spcPct val="150000"/>
              </a:lnSpc>
              <a:spcBef>
                <a:spcPts val="800"/>
              </a:spcBef>
              <a:buFont typeface="Arial" panose="020B0604020202020204" pitchFamily="34" charset="0"/>
              <a:buChar char="•"/>
            </a:pPr>
            <a:r>
              <a:rPr lang="en-US" altLang="zh-CN" sz="2000" dirty="0" err="1">
                <a:latin typeface="微软雅黑" panose="020B0503020204020204" pitchFamily="34" charset="-122"/>
                <a:ea typeface="微软雅黑" panose="020B0503020204020204" pitchFamily="34" charset="-122"/>
                <a:sym typeface="宋体" panose="02010600030101010101" pitchFamily="2" charset="-122"/>
              </a:rPr>
              <a:t>Halstead</a:t>
            </a:r>
            <a:r>
              <a:rPr lang="en-US" sz="2000" dirty="0" err="1">
                <a:latin typeface="微软雅黑" panose="020B0503020204020204" pitchFamily="34" charset="-122"/>
                <a:ea typeface="微软雅黑" panose="020B0503020204020204" pitchFamily="34" charset="-122"/>
                <a:sym typeface="宋体" panose="02010600030101010101" pitchFamily="2" charset="-122"/>
              </a:rPr>
              <a:t>的重要结论之一是</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：程序的实际长度</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N</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与预测长度</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N^</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非常接近，这表明即使程序还未编写完也能预先估算出程序的实际长度</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N</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a:t>
            </a:r>
            <a:endParaRPr lang="en-US" sz="2000" dirty="0">
              <a:latin typeface="微软雅黑" panose="020B0503020204020204" pitchFamily="34" charset="-122"/>
              <a:ea typeface="微软雅黑" panose="020B0503020204020204" pitchFamily="34" charset="-122"/>
              <a:sym typeface="宋体" panose="02010600030101010101" pitchFamily="2" charset="-122"/>
            </a:endParaRPr>
          </a:p>
          <a:p>
            <a:pPr lvl="4">
              <a:lnSpc>
                <a:spcPct val="150000"/>
              </a:lnSpc>
              <a:spcBef>
                <a:spcPts val="800"/>
              </a:spcBef>
            </a:pPr>
            <a:endParaRPr lang="zh-CN" altLang="en-US" sz="1600" dirty="0">
              <a:latin typeface="微软雅黑" panose="020B0503020204020204" pitchFamily="34" charset="-122"/>
              <a:ea typeface="微软雅黑" panose="020B0503020204020204" pitchFamily="34" charset="-122"/>
            </a:endParaRPr>
          </a:p>
          <a:p>
            <a:pPr lvl="4">
              <a:lnSpc>
                <a:spcPct val="150000"/>
              </a:lnSpc>
              <a:spcBef>
                <a:spcPts val="800"/>
              </a:spcBef>
            </a:pPr>
            <a:endParaRPr lang="zh-CN" altLang="en-US" sz="14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endParaRPr>
          </a:p>
          <a:p>
            <a:pPr lvl="4">
              <a:lnSpc>
                <a:spcPct val="150000"/>
              </a:lnSpc>
              <a:spcBef>
                <a:spcPts val="800"/>
              </a:spcBef>
            </a:pPr>
            <a:endParaRPr lang="zh-CN" altLang="en-US" sz="14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endParaRPr>
          </a:p>
          <a:p>
            <a:pPr lvl="4">
              <a:lnSpc>
                <a:spcPct val="150000"/>
              </a:lnSpc>
              <a:spcBef>
                <a:spcPts val="800"/>
              </a:spcBef>
              <a:buFont typeface="宋体" panose="02010600030101010101" pitchFamily="2" charset="-122"/>
              <a:buNone/>
            </a:pPr>
            <a:endParaRPr lang="zh-CN" altLang="en-US" sz="2000" dirty="0">
              <a:latin typeface="微软雅黑" panose="020B0503020204020204" pitchFamily="34" charset="-122"/>
              <a:ea typeface="微软雅黑" panose="020B0503020204020204" pitchFamily="34" charset="-122"/>
            </a:endParaRPr>
          </a:p>
        </p:txBody>
      </p:sp>
      <p:sp>
        <p:nvSpPr>
          <p:cNvPr id="66564" name="Rectangle 2"/>
          <p:cNvSpPr>
            <a:spLocks noGrp="1" noChangeArrowheads="1"/>
          </p:cNvSpPr>
          <p:nvPr/>
        </p:nvSpPr>
        <p:spPr bwMode="auto">
          <a:xfrm>
            <a:off x="457200" y="116632"/>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lang="zh-CN" altLang="en-US" sz="2800" b="1" dirty="0">
                <a:latin typeface="微软雅黑" panose="020B0503020204020204" pitchFamily="34" charset="-122"/>
                <a:ea typeface="微软雅黑" panose="020B0503020204020204" pitchFamily="34" charset="-122"/>
                <a:sym typeface="HP Simplified" panose="020B0604020204020204" pitchFamily="34" charset="0"/>
              </a:rPr>
              <a:t>7.3.2 软件复杂性度量元</a:t>
            </a:r>
            <a:endParaRPr lang="zh-CN" altLang="en-US" sz="4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7" name="Text Box 4"/>
          <p:cNvSpPr>
            <a:spLocks noChangeArrowheads="1"/>
          </p:cNvSpPr>
          <p:nvPr/>
        </p:nvSpPr>
        <p:spPr bwMode="auto">
          <a:xfrm>
            <a:off x="395288" y="1990725"/>
            <a:ext cx="3384550" cy="395855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dirty="0">
                <a:solidFill>
                  <a:srgbClr val="1D1B10"/>
                </a:solidFill>
                <a:latin typeface="微软雅黑" panose="020B0503020204020204" pitchFamily="34" charset="-122"/>
                <a:ea typeface="微软雅黑" panose="020B0503020204020204" pitchFamily="34" charset="-122"/>
                <a:sym typeface="Times New Roman" panose="02020603050405020304" pitchFamily="18" charset="0"/>
              </a:rPr>
              <a:t>SUBROUTINE SORT(X, N)</a:t>
            </a:r>
          </a:p>
          <a:p>
            <a:pPr algn="just"/>
            <a:r>
              <a:rPr lang="zh-CN" altLang="en-US" dirty="0">
                <a:solidFill>
                  <a:srgbClr val="1D1B10"/>
                </a:solidFill>
                <a:latin typeface="微软雅黑" panose="020B0503020204020204" pitchFamily="34" charset="-122"/>
                <a:ea typeface="微软雅黑" panose="020B0503020204020204" pitchFamily="34" charset="-122"/>
                <a:sym typeface="Times New Roman" panose="02020603050405020304" pitchFamily="18" charset="0"/>
              </a:rPr>
              <a:t>DIMENSION X(N)</a:t>
            </a:r>
          </a:p>
          <a:p>
            <a:pPr algn="just"/>
            <a:r>
              <a:rPr lang="en-US" altLang="zh-CN" dirty="0">
                <a:solidFill>
                  <a:srgbClr val="1D1B10"/>
                </a:solidFill>
                <a:latin typeface="微软雅黑" panose="020B0503020204020204" pitchFamily="34" charset="-122"/>
                <a:ea typeface="微软雅黑" panose="020B0503020204020204" pitchFamily="34" charset="-122"/>
                <a:sym typeface="Times New Roman" panose="02020603050405020304" pitchFamily="18" charset="0"/>
              </a:rPr>
              <a:t>IF (N .LT. 2) RETURN</a:t>
            </a:r>
            <a:endParaRPr lang="zh-CN" altLang="en-US" dirty="0">
              <a:solidFill>
                <a:srgbClr val="1D1B10"/>
              </a:solidFill>
              <a:latin typeface="微软雅黑" panose="020B0503020204020204" pitchFamily="34" charset="-122"/>
              <a:ea typeface="微软雅黑" panose="020B0503020204020204" pitchFamily="34" charset="-122"/>
              <a:sym typeface="Times New Roman" panose="02020603050405020304" pitchFamily="18" charset="0"/>
            </a:endParaRPr>
          </a:p>
          <a:p>
            <a:pPr algn="just"/>
            <a:r>
              <a:rPr lang="en-US" altLang="zh-CN" dirty="0">
                <a:solidFill>
                  <a:srgbClr val="1D1B10"/>
                </a:solidFill>
                <a:latin typeface="微软雅黑" panose="020B0503020204020204" pitchFamily="34" charset="-122"/>
                <a:ea typeface="微软雅黑" panose="020B0503020204020204" pitchFamily="34" charset="-122"/>
                <a:sym typeface="Times New Roman" panose="02020603050405020304" pitchFamily="18" charset="0"/>
              </a:rPr>
              <a:t>DO 20 I=2, N</a:t>
            </a:r>
            <a:endParaRPr lang="zh-CN" altLang="en-US" dirty="0">
              <a:solidFill>
                <a:srgbClr val="1D1B10"/>
              </a:solidFill>
              <a:latin typeface="微软雅黑" panose="020B0503020204020204" pitchFamily="34" charset="-122"/>
              <a:ea typeface="微软雅黑" panose="020B0503020204020204" pitchFamily="34" charset="-122"/>
              <a:sym typeface="Times New Roman" panose="02020603050405020304" pitchFamily="18" charset="0"/>
            </a:endParaRPr>
          </a:p>
          <a:p>
            <a:pPr algn="just"/>
            <a:r>
              <a:rPr lang="en-US" altLang="zh-CN" dirty="0">
                <a:solidFill>
                  <a:srgbClr val="1D1B10"/>
                </a:solidFill>
                <a:latin typeface="微软雅黑" panose="020B0503020204020204" pitchFamily="34" charset="-122"/>
                <a:ea typeface="微软雅黑" panose="020B0503020204020204" pitchFamily="34" charset="-122"/>
                <a:sym typeface="Times New Roman" panose="02020603050405020304" pitchFamily="18" charset="0"/>
              </a:rPr>
              <a:t>  DO 10 J=1, I</a:t>
            </a:r>
            <a:endParaRPr lang="zh-CN" altLang="en-US" dirty="0">
              <a:solidFill>
                <a:srgbClr val="1D1B10"/>
              </a:solidFill>
              <a:latin typeface="微软雅黑" panose="020B0503020204020204" pitchFamily="34" charset="-122"/>
              <a:ea typeface="微软雅黑" panose="020B0503020204020204" pitchFamily="34" charset="-122"/>
              <a:sym typeface="Times New Roman" panose="02020603050405020304" pitchFamily="18" charset="0"/>
            </a:endParaRPr>
          </a:p>
          <a:p>
            <a:pPr algn="just"/>
            <a:r>
              <a:rPr lang="en-US" altLang="zh-CN" dirty="0">
                <a:solidFill>
                  <a:srgbClr val="1D1B10"/>
                </a:solidFill>
                <a:latin typeface="微软雅黑" panose="020B0503020204020204" pitchFamily="34" charset="-122"/>
                <a:ea typeface="微软雅黑" panose="020B0503020204020204" pitchFamily="34" charset="-122"/>
                <a:sym typeface="Times New Roman" panose="02020603050405020304" pitchFamily="18" charset="0"/>
              </a:rPr>
              <a:t>  IF (X(I) .GE. X(J)) GO TO 10</a:t>
            </a:r>
            <a:endParaRPr lang="zh-CN" altLang="en-US" dirty="0">
              <a:solidFill>
                <a:srgbClr val="1D1B10"/>
              </a:solidFill>
              <a:latin typeface="微软雅黑" panose="020B0503020204020204" pitchFamily="34" charset="-122"/>
              <a:ea typeface="微软雅黑" panose="020B0503020204020204" pitchFamily="34" charset="-122"/>
              <a:sym typeface="Times New Roman" panose="02020603050405020304" pitchFamily="18" charset="0"/>
            </a:endParaRPr>
          </a:p>
          <a:p>
            <a:pPr algn="just"/>
            <a:r>
              <a:rPr lang="en-US" altLang="zh-CN" dirty="0">
                <a:solidFill>
                  <a:srgbClr val="1D1B10"/>
                </a:solidFill>
                <a:latin typeface="微软雅黑" panose="020B0503020204020204" pitchFamily="34" charset="-122"/>
                <a:ea typeface="微软雅黑" panose="020B0503020204020204" pitchFamily="34" charset="-122"/>
                <a:sym typeface="Times New Roman" panose="02020603050405020304" pitchFamily="18" charset="0"/>
              </a:rPr>
              <a:t>SAVE=X(J)</a:t>
            </a:r>
            <a:endParaRPr lang="zh-CN" altLang="en-US" dirty="0">
              <a:solidFill>
                <a:srgbClr val="1D1B10"/>
              </a:solidFill>
              <a:latin typeface="微软雅黑" panose="020B0503020204020204" pitchFamily="34" charset="-122"/>
              <a:ea typeface="微软雅黑" panose="020B0503020204020204" pitchFamily="34" charset="-122"/>
              <a:sym typeface="Times New Roman" panose="02020603050405020304" pitchFamily="18" charset="0"/>
            </a:endParaRPr>
          </a:p>
          <a:p>
            <a:pPr algn="just"/>
            <a:r>
              <a:rPr lang="en-US" altLang="zh-CN" dirty="0">
                <a:solidFill>
                  <a:srgbClr val="1D1B10"/>
                </a:solidFill>
                <a:latin typeface="微软雅黑" panose="020B0503020204020204" pitchFamily="34" charset="-122"/>
                <a:ea typeface="微软雅黑" panose="020B0503020204020204" pitchFamily="34" charset="-122"/>
                <a:sym typeface="Times New Roman" panose="02020603050405020304" pitchFamily="18" charset="0"/>
              </a:rPr>
              <a:t>X(I)=X(J)</a:t>
            </a:r>
            <a:endParaRPr lang="zh-CN" altLang="en-US" dirty="0">
              <a:solidFill>
                <a:srgbClr val="1D1B10"/>
              </a:solidFill>
              <a:latin typeface="微软雅黑" panose="020B0503020204020204" pitchFamily="34" charset="-122"/>
              <a:ea typeface="微软雅黑" panose="020B0503020204020204" pitchFamily="34" charset="-122"/>
              <a:sym typeface="Times New Roman" panose="02020603050405020304" pitchFamily="18" charset="0"/>
            </a:endParaRPr>
          </a:p>
          <a:p>
            <a:pPr algn="just"/>
            <a:r>
              <a:rPr lang="en-US" altLang="zh-CN" dirty="0">
                <a:solidFill>
                  <a:srgbClr val="1D1B10"/>
                </a:solidFill>
                <a:latin typeface="微软雅黑" panose="020B0503020204020204" pitchFamily="34" charset="-122"/>
                <a:ea typeface="微软雅黑" panose="020B0503020204020204" pitchFamily="34" charset="-122"/>
                <a:sym typeface="Times New Roman" panose="02020603050405020304" pitchFamily="18" charset="0"/>
              </a:rPr>
              <a:t>X(J)=SAVE</a:t>
            </a:r>
            <a:endParaRPr lang="zh-CN" altLang="en-US" dirty="0">
              <a:solidFill>
                <a:srgbClr val="1D1B10"/>
              </a:solidFill>
              <a:latin typeface="微软雅黑" panose="020B0503020204020204" pitchFamily="34" charset="-122"/>
              <a:ea typeface="微软雅黑" panose="020B0503020204020204" pitchFamily="34" charset="-122"/>
              <a:sym typeface="Times New Roman" panose="02020603050405020304" pitchFamily="18" charset="0"/>
            </a:endParaRPr>
          </a:p>
          <a:p>
            <a:pPr algn="just"/>
            <a:r>
              <a:rPr lang="en-US" altLang="zh-CN" dirty="0">
                <a:solidFill>
                  <a:srgbClr val="1D1B10"/>
                </a:solidFill>
                <a:latin typeface="微软雅黑" panose="020B0503020204020204" pitchFamily="34" charset="-122"/>
                <a:ea typeface="微软雅黑" panose="020B0503020204020204" pitchFamily="34" charset="-122"/>
                <a:sym typeface="Times New Roman" panose="02020603050405020304" pitchFamily="18" charset="0"/>
              </a:rPr>
              <a:t>  10 CONTINUE</a:t>
            </a:r>
            <a:endParaRPr lang="zh-CN" altLang="en-US" dirty="0">
              <a:solidFill>
                <a:srgbClr val="1D1B10"/>
              </a:solidFill>
              <a:latin typeface="微软雅黑" panose="020B0503020204020204" pitchFamily="34" charset="-122"/>
              <a:ea typeface="微软雅黑" panose="020B0503020204020204" pitchFamily="34" charset="-122"/>
              <a:sym typeface="Times New Roman" panose="02020603050405020304" pitchFamily="18" charset="0"/>
            </a:endParaRPr>
          </a:p>
          <a:p>
            <a:pPr algn="just"/>
            <a:r>
              <a:rPr lang="en-US" altLang="zh-CN" dirty="0">
                <a:solidFill>
                  <a:srgbClr val="1D1B10"/>
                </a:solidFill>
                <a:latin typeface="微软雅黑" panose="020B0503020204020204" pitchFamily="34" charset="-122"/>
                <a:ea typeface="微软雅黑" panose="020B0503020204020204" pitchFamily="34" charset="-122"/>
                <a:sym typeface="Times New Roman" panose="02020603050405020304" pitchFamily="18" charset="0"/>
              </a:rPr>
              <a:t>20 CONTINUE</a:t>
            </a:r>
            <a:endParaRPr lang="zh-CN" altLang="en-US" dirty="0">
              <a:solidFill>
                <a:srgbClr val="1D1B10"/>
              </a:solidFill>
              <a:latin typeface="微软雅黑" panose="020B0503020204020204" pitchFamily="34" charset="-122"/>
              <a:ea typeface="微软雅黑" panose="020B0503020204020204" pitchFamily="34" charset="-122"/>
              <a:sym typeface="Times New Roman" panose="02020603050405020304" pitchFamily="18" charset="0"/>
            </a:endParaRPr>
          </a:p>
          <a:p>
            <a:pPr algn="just"/>
            <a:r>
              <a:rPr lang="en-US" altLang="zh-CN" dirty="0">
                <a:solidFill>
                  <a:srgbClr val="1D1B10"/>
                </a:solidFill>
                <a:latin typeface="微软雅黑" panose="020B0503020204020204" pitchFamily="34" charset="-122"/>
                <a:ea typeface="微软雅黑" panose="020B0503020204020204" pitchFamily="34" charset="-122"/>
                <a:sym typeface="Times New Roman" panose="02020603050405020304" pitchFamily="18" charset="0"/>
              </a:rPr>
              <a:t>RETURN</a:t>
            </a:r>
            <a:endParaRPr lang="zh-CN" altLang="en-US" dirty="0">
              <a:solidFill>
                <a:srgbClr val="1D1B10"/>
              </a:solidFill>
              <a:latin typeface="微软雅黑" panose="020B0503020204020204" pitchFamily="34" charset="-122"/>
              <a:ea typeface="微软雅黑" panose="020B0503020204020204" pitchFamily="34" charset="-122"/>
              <a:sym typeface="Times New Roman" panose="02020603050405020304" pitchFamily="18" charset="0"/>
            </a:endParaRPr>
          </a:p>
          <a:p>
            <a:pPr algn="just"/>
            <a:r>
              <a:rPr lang="en-US" altLang="zh-CN" dirty="0">
                <a:solidFill>
                  <a:srgbClr val="1D1B10"/>
                </a:solidFill>
                <a:latin typeface="微软雅黑" panose="020B0503020204020204" pitchFamily="34" charset="-122"/>
                <a:ea typeface="微软雅黑" panose="020B0503020204020204" pitchFamily="34" charset="-122"/>
                <a:sym typeface="Times New Roman" panose="02020603050405020304" pitchFamily="18" charset="0"/>
              </a:rPr>
              <a:t>END</a:t>
            </a:r>
            <a:endParaRPr lang="zh-CN" altLang="en-US" dirty="0">
              <a:latin typeface="微软雅黑" panose="020B0503020204020204" pitchFamily="34" charset="-122"/>
              <a:ea typeface="微软雅黑" panose="020B0503020204020204" pitchFamily="34" charset="-122"/>
            </a:endParaRPr>
          </a:p>
        </p:txBody>
      </p:sp>
      <p:sp>
        <p:nvSpPr>
          <p:cNvPr id="67588" name="Text Box 5"/>
          <p:cNvSpPr>
            <a:spLocks noChangeArrowheads="1"/>
          </p:cNvSpPr>
          <p:nvPr/>
        </p:nvSpPr>
        <p:spPr bwMode="auto">
          <a:xfrm>
            <a:off x="3784600" y="1990725"/>
            <a:ext cx="2444750" cy="395855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dirty="0">
                <a:solidFill>
                  <a:srgbClr val="1D1B10"/>
                </a:solidFill>
                <a:latin typeface="微软雅黑" panose="020B0503020204020204" pitchFamily="34" charset="-122"/>
                <a:ea typeface="微软雅黑" panose="020B0503020204020204" pitchFamily="34" charset="-122"/>
                <a:sym typeface="宋体" panose="02010600030101010101" pitchFamily="2" charset="-122"/>
              </a:rPr>
              <a:t>操作符      计数</a:t>
            </a:r>
          </a:p>
          <a:p>
            <a:pPr algn="just"/>
            <a:endParaRPr lang="zh-CN" altLang="en-US" dirty="0">
              <a:solidFill>
                <a:srgbClr val="1D1B10"/>
              </a:solidFill>
              <a:latin typeface="微软雅黑" panose="020B0503020204020204" pitchFamily="34" charset="-122"/>
              <a:ea typeface="微软雅黑" panose="020B0503020204020204" pitchFamily="34" charset="-122"/>
              <a:sym typeface="宋体" panose="02010600030101010101" pitchFamily="2" charset="-122"/>
            </a:endParaRPr>
          </a:p>
          <a:p>
            <a:pPr algn="just"/>
            <a:r>
              <a:rPr lang="en-US" altLang="zh-CN" dirty="0">
                <a:solidFill>
                  <a:srgbClr val="1D1B10"/>
                </a:solidFill>
                <a:latin typeface="微软雅黑" panose="020B0503020204020204" pitchFamily="34" charset="-122"/>
                <a:ea typeface="微软雅黑" panose="020B0503020204020204" pitchFamily="34" charset="-122"/>
                <a:sym typeface="宋体" panose="02010600030101010101" pitchFamily="2" charset="-122"/>
              </a:rPr>
              <a:t>1 </a:t>
            </a:r>
            <a:r>
              <a:rPr lang="zh-CN" altLang="en-US" dirty="0">
                <a:solidFill>
                  <a:srgbClr val="1D1B10"/>
                </a:solidFill>
                <a:latin typeface="微软雅黑" panose="020B0503020204020204" pitchFamily="34" charset="-122"/>
                <a:ea typeface="微软雅黑" panose="020B0503020204020204" pitchFamily="34" charset="-122"/>
                <a:sym typeface="宋体" panose="02010600030101010101" pitchFamily="2" charset="-122"/>
              </a:rPr>
              <a:t>语句末      </a:t>
            </a:r>
            <a:r>
              <a:rPr lang="en-US" altLang="zh-CN" dirty="0">
                <a:solidFill>
                  <a:srgbClr val="1D1B10"/>
                </a:solidFill>
                <a:latin typeface="微软雅黑" panose="020B0503020204020204" pitchFamily="34" charset="-122"/>
                <a:ea typeface="微软雅黑" panose="020B0503020204020204" pitchFamily="34" charset="-122"/>
                <a:sym typeface="宋体" panose="02010600030101010101" pitchFamily="2" charset="-122"/>
              </a:rPr>
              <a:t>7</a:t>
            </a:r>
            <a:endParaRPr lang="zh-CN" altLang="en-US" dirty="0">
              <a:solidFill>
                <a:srgbClr val="1D1B10"/>
              </a:solidFill>
              <a:latin typeface="微软雅黑" panose="020B0503020204020204" pitchFamily="34" charset="-122"/>
              <a:ea typeface="微软雅黑" panose="020B0503020204020204" pitchFamily="34" charset="-122"/>
              <a:sym typeface="宋体" panose="02010600030101010101" pitchFamily="2" charset="-122"/>
            </a:endParaRPr>
          </a:p>
          <a:p>
            <a:pPr algn="just"/>
            <a:r>
              <a:rPr lang="en-US" altLang="zh-CN" dirty="0">
                <a:solidFill>
                  <a:srgbClr val="1D1B10"/>
                </a:solidFill>
                <a:latin typeface="微软雅黑" panose="020B0503020204020204" pitchFamily="34" charset="-122"/>
                <a:ea typeface="微软雅黑" panose="020B0503020204020204" pitchFamily="34" charset="-122"/>
                <a:sym typeface="宋体" panose="02010600030101010101" pitchFamily="2" charset="-122"/>
              </a:rPr>
              <a:t>2 </a:t>
            </a:r>
            <a:r>
              <a:rPr lang="zh-CN" altLang="en-US" dirty="0">
                <a:solidFill>
                  <a:srgbClr val="1D1B10"/>
                </a:solidFill>
                <a:latin typeface="微软雅黑" panose="020B0503020204020204" pitchFamily="34" charset="-122"/>
                <a:ea typeface="微软雅黑" panose="020B0503020204020204" pitchFamily="34" charset="-122"/>
                <a:sym typeface="宋体" panose="02010600030101010101" pitchFamily="2" charset="-122"/>
              </a:rPr>
              <a:t>数组下标    </a:t>
            </a:r>
            <a:r>
              <a:rPr lang="en-US" altLang="zh-CN" dirty="0">
                <a:solidFill>
                  <a:srgbClr val="1D1B10"/>
                </a:solidFill>
                <a:latin typeface="微软雅黑" panose="020B0503020204020204" pitchFamily="34" charset="-122"/>
                <a:ea typeface="微软雅黑" panose="020B0503020204020204" pitchFamily="34" charset="-122"/>
                <a:sym typeface="宋体" panose="02010600030101010101" pitchFamily="2" charset="-122"/>
              </a:rPr>
              <a:t>6</a:t>
            </a:r>
            <a:endParaRPr lang="zh-CN" altLang="en-US" dirty="0">
              <a:solidFill>
                <a:srgbClr val="1D1B10"/>
              </a:solidFill>
              <a:latin typeface="微软雅黑" panose="020B0503020204020204" pitchFamily="34" charset="-122"/>
              <a:ea typeface="微软雅黑" panose="020B0503020204020204" pitchFamily="34" charset="-122"/>
              <a:sym typeface="宋体" panose="02010600030101010101" pitchFamily="2" charset="-122"/>
            </a:endParaRPr>
          </a:p>
          <a:p>
            <a:pPr algn="just"/>
            <a:r>
              <a:rPr lang="en-US" altLang="zh-CN" dirty="0">
                <a:solidFill>
                  <a:srgbClr val="1D1B10"/>
                </a:solidFill>
                <a:latin typeface="微软雅黑" panose="020B0503020204020204" pitchFamily="34" charset="-122"/>
                <a:ea typeface="微软雅黑" panose="020B0503020204020204" pitchFamily="34" charset="-122"/>
                <a:sym typeface="宋体" panose="02010600030101010101" pitchFamily="2" charset="-122"/>
              </a:rPr>
              <a:t>3 =           5 </a:t>
            </a:r>
            <a:endParaRPr lang="zh-CN" altLang="en-US" dirty="0">
              <a:solidFill>
                <a:srgbClr val="1D1B10"/>
              </a:solidFill>
              <a:latin typeface="微软雅黑" panose="020B0503020204020204" pitchFamily="34" charset="-122"/>
              <a:ea typeface="微软雅黑" panose="020B0503020204020204" pitchFamily="34" charset="-122"/>
              <a:sym typeface="宋体" panose="02010600030101010101" pitchFamily="2" charset="-122"/>
            </a:endParaRPr>
          </a:p>
          <a:p>
            <a:pPr algn="just"/>
            <a:r>
              <a:rPr lang="en-US" altLang="zh-CN" dirty="0">
                <a:solidFill>
                  <a:srgbClr val="1D1B10"/>
                </a:solidFill>
                <a:latin typeface="微软雅黑" panose="020B0503020204020204" pitchFamily="34" charset="-122"/>
                <a:ea typeface="微软雅黑" panose="020B0503020204020204" pitchFamily="34" charset="-122"/>
                <a:sym typeface="宋体" panose="02010600030101010101" pitchFamily="2" charset="-122"/>
              </a:rPr>
              <a:t>4 IF( )       2</a:t>
            </a:r>
            <a:endParaRPr lang="zh-CN" altLang="en-US" dirty="0">
              <a:solidFill>
                <a:srgbClr val="1D1B10"/>
              </a:solidFill>
              <a:latin typeface="微软雅黑" panose="020B0503020204020204" pitchFamily="34" charset="-122"/>
              <a:ea typeface="微软雅黑" panose="020B0503020204020204" pitchFamily="34" charset="-122"/>
              <a:sym typeface="宋体" panose="02010600030101010101" pitchFamily="2" charset="-122"/>
            </a:endParaRPr>
          </a:p>
          <a:p>
            <a:pPr algn="just"/>
            <a:r>
              <a:rPr lang="en-US" altLang="zh-CN" dirty="0">
                <a:solidFill>
                  <a:srgbClr val="1D1B10"/>
                </a:solidFill>
                <a:latin typeface="微软雅黑" panose="020B0503020204020204" pitchFamily="34" charset="-122"/>
                <a:ea typeface="微软雅黑" panose="020B0503020204020204" pitchFamily="34" charset="-122"/>
                <a:sym typeface="宋体" panose="02010600030101010101" pitchFamily="2" charset="-122"/>
              </a:rPr>
              <a:t>5 DO          2</a:t>
            </a:r>
            <a:endParaRPr lang="zh-CN" altLang="en-US" dirty="0">
              <a:solidFill>
                <a:srgbClr val="1D1B10"/>
              </a:solidFill>
              <a:latin typeface="微软雅黑" panose="020B0503020204020204" pitchFamily="34" charset="-122"/>
              <a:ea typeface="微软雅黑" panose="020B0503020204020204" pitchFamily="34" charset="-122"/>
              <a:sym typeface="宋体" panose="02010600030101010101" pitchFamily="2" charset="-122"/>
            </a:endParaRPr>
          </a:p>
          <a:p>
            <a:pPr algn="just"/>
            <a:r>
              <a:rPr lang="en-US" altLang="zh-CN" dirty="0">
                <a:solidFill>
                  <a:srgbClr val="1D1B10"/>
                </a:solidFill>
                <a:latin typeface="微软雅黑" panose="020B0503020204020204" pitchFamily="34" charset="-122"/>
                <a:ea typeface="微软雅黑" panose="020B0503020204020204" pitchFamily="34" charset="-122"/>
                <a:sym typeface="宋体" panose="02010600030101010101" pitchFamily="2" charset="-122"/>
              </a:rPr>
              <a:t>6 ,           2</a:t>
            </a:r>
            <a:endParaRPr lang="zh-CN" altLang="en-US" dirty="0">
              <a:solidFill>
                <a:srgbClr val="1D1B10"/>
              </a:solidFill>
              <a:latin typeface="微软雅黑" panose="020B0503020204020204" pitchFamily="34" charset="-122"/>
              <a:ea typeface="微软雅黑" panose="020B0503020204020204" pitchFamily="34" charset="-122"/>
              <a:sym typeface="宋体" panose="02010600030101010101" pitchFamily="2" charset="-122"/>
            </a:endParaRPr>
          </a:p>
          <a:p>
            <a:pPr algn="just"/>
            <a:r>
              <a:rPr lang="en-US" altLang="zh-CN" dirty="0">
                <a:solidFill>
                  <a:srgbClr val="1D1B10"/>
                </a:solidFill>
                <a:latin typeface="微软雅黑" panose="020B0503020204020204" pitchFamily="34" charset="-122"/>
                <a:ea typeface="微软雅黑" panose="020B0503020204020204" pitchFamily="34" charset="-122"/>
                <a:sym typeface="宋体" panose="02010600030101010101" pitchFamily="2" charset="-122"/>
              </a:rPr>
              <a:t>7 </a:t>
            </a:r>
            <a:r>
              <a:rPr lang="zh-CN" altLang="en-US" dirty="0">
                <a:solidFill>
                  <a:srgbClr val="1D1B10"/>
                </a:solidFill>
                <a:latin typeface="微软雅黑" panose="020B0503020204020204" pitchFamily="34" charset="-122"/>
                <a:ea typeface="微软雅黑" panose="020B0503020204020204" pitchFamily="34" charset="-122"/>
                <a:sym typeface="宋体" panose="02010600030101010101" pitchFamily="2" charset="-122"/>
              </a:rPr>
              <a:t>程序末      </a:t>
            </a:r>
            <a:r>
              <a:rPr lang="en-US" altLang="zh-CN" dirty="0">
                <a:solidFill>
                  <a:srgbClr val="1D1B10"/>
                </a:solidFill>
                <a:latin typeface="微软雅黑" panose="020B0503020204020204" pitchFamily="34" charset="-122"/>
                <a:ea typeface="微软雅黑" panose="020B0503020204020204" pitchFamily="34" charset="-122"/>
                <a:sym typeface="宋体" panose="02010600030101010101" pitchFamily="2" charset="-122"/>
              </a:rPr>
              <a:t>1</a:t>
            </a:r>
            <a:endParaRPr lang="zh-CN" altLang="en-US" dirty="0">
              <a:solidFill>
                <a:srgbClr val="1D1B10"/>
              </a:solidFill>
              <a:latin typeface="微软雅黑" panose="020B0503020204020204" pitchFamily="34" charset="-122"/>
              <a:ea typeface="微软雅黑" panose="020B0503020204020204" pitchFamily="34" charset="-122"/>
              <a:sym typeface="宋体" panose="02010600030101010101" pitchFamily="2" charset="-122"/>
            </a:endParaRPr>
          </a:p>
          <a:p>
            <a:pPr algn="just"/>
            <a:r>
              <a:rPr lang="en-US" altLang="zh-CN" dirty="0">
                <a:solidFill>
                  <a:srgbClr val="1D1B10"/>
                </a:solidFill>
                <a:latin typeface="微软雅黑" panose="020B0503020204020204" pitchFamily="34" charset="-122"/>
                <a:ea typeface="微软雅黑" panose="020B0503020204020204" pitchFamily="34" charset="-122"/>
                <a:sym typeface="宋体" panose="02010600030101010101" pitchFamily="2" charset="-122"/>
              </a:rPr>
              <a:t>8 .LE.        1</a:t>
            </a:r>
            <a:endParaRPr lang="zh-CN" altLang="en-US" dirty="0">
              <a:solidFill>
                <a:srgbClr val="1D1B10"/>
              </a:solidFill>
              <a:latin typeface="微软雅黑" panose="020B0503020204020204" pitchFamily="34" charset="-122"/>
              <a:ea typeface="微软雅黑" panose="020B0503020204020204" pitchFamily="34" charset="-122"/>
              <a:sym typeface="宋体" panose="02010600030101010101" pitchFamily="2" charset="-122"/>
            </a:endParaRPr>
          </a:p>
          <a:p>
            <a:pPr algn="just"/>
            <a:r>
              <a:rPr lang="en-US" altLang="zh-CN" dirty="0">
                <a:solidFill>
                  <a:srgbClr val="1D1B10"/>
                </a:solidFill>
                <a:latin typeface="微软雅黑" panose="020B0503020204020204" pitchFamily="34" charset="-122"/>
                <a:ea typeface="微软雅黑" panose="020B0503020204020204" pitchFamily="34" charset="-122"/>
                <a:sym typeface="宋体" panose="02010600030101010101" pitchFamily="2" charset="-122"/>
              </a:rPr>
              <a:t>9 .GE.        1</a:t>
            </a:r>
            <a:endParaRPr lang="zh-CN" altLang="en-US" dirty="0">
              <a:solidFill>
                <a:srgbClr val="1D1B10"/>
              </a:solidFill>
              <a:latin typeface="微软雅黑" panose="020B0503020204020204" pitchFamily="34" charset="-122"/>
              <a:ea typeface="微软雅黑" panose="020B0503020204020204" pitchFamily="34" charset="-122"/>
              <a:sym typeface="宋体" panose="02010600030101010101" pitchFamily="2" charset="-122"/>
            </a:endParaRPr>
          </a:p>
          <a:p>
            <a:pPr algn="just"/>
            <a:r>
              <a:rPr lang="en-US" altLang="zh-CN" dirty="0">
                <a:solidFill>
                  <a:srgbClr val="1D1B10"/>
                </a:solidFill>
                <a:latin typeface="微软雅黑" panose="020B0503020204020204" pitchFamily="34" charset="-122"/>
                <a:ea typeface="微软雅黑" panose="020B0503020204020204" pitchFamily="34" charset="-122"/>
                <a:sym typeface="宋体" panose="02010600030101010101" pitchFamily="2" charset="-122"/>
              </a:rPr>
              <a:t>10 GO TO      1</a:t>
            </a:r>
            <a:endParaRPr lang="zh-CN" altLang="en-US" dirty="0">
              <a:solidFill>
                <a:srgbClr val="1D1B10"/>
              </a:solidFill>
              <a:latin typeface="微软雅黑" panose="020B0503020204020204" pitchFamily="34" charset="-122"/>
              <a:ea typeface="微软雅黑" panose="020B0503020204020204" pitchFamily="34" charset="-122"/>
              <a:sym typeface="宋体" panose="02010600030101010101" pitchFamily="2" charset="-122"/>
            </a:endParaRPr>
          </a:p>
          <a:p>
            <a:pPr algn="just"/>
            <a:r>
              <a:rPr lang="en-US" altLang="zh-CN" dirty="0">
                <a:solidFill>
                  <a:srgbClr val="1D1B10"/>
                </a:solidFill>
                <a:latin typeface="微软雅黑" panose="020B0503020204020204" pitchFamily="34" charset="-122"/>
                <a:ea typeface="微软雅黑" panose="020B0503020204020204" pitchFamily="34" charset="-122"/>
                <a:sym typeface="宋体" panose="02010600030101010101" pitchFamily="2" charset="-122"/>
              </a:rPr>
              <a:t>n1 = 10   N1 = 28</a:t>
            </a:r>
            <a:endParaRPr lang="en-US" altLang="zh-CN" dirty="0">
              <a:solidFill>
                <a:srgbClr val="1D1B10"/>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67589" name="Text Box 6"/>
          <p:cNvSpPr>
            <a:spLocks noChangeArrowheads="1"/>
          </p:cNvSpPr>
          <p:nvPr/>
        </p:nvSpPr>
        <p:spPr bwMode="auto">
          <a:xfrm>
            <a:off x="6229350" y="1990725"/>
            <a:ext cx="2663825" cy="395855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dirty="0">
                <a:solidFill>
                  <a:srgbClr val="1D1B10"/>
                </a:solidFill>
                <a:latin typeface="微软雅黑" panose="020B0503020204020204" pitchFamily="34" charset="-122"/>
                <a:ea typeface="微软雅黑" panose="020B0503020204020204" pitchFamily="34" charset="-122"/>
                <a:sym typeface="宋体" panose="02010600030101010101" pitchFamily="2" charset="-122"/>
              </a:rPr>
              <a:t>操作数      计数</a:t>
            </a:r>
          </a:p>
          <a:p>
            <a:pPr algn="just"/>
            <a:endParaRPr lang="zh-CN" altLang="en-US" dirty="0">
              <a:solidFill>
                <a:srgbClr val="1D1B10"/>
              </a:solidFill>
              <a:latin typeface="微软雅黑" panose="020B0503020204020204" pitchFamily="34" charset="-122"/>
              <a:ea typeface="微软雅黑" panose="020B0503020204020204" pitchFamily="34" charset="-122"/>
              <a:sym typeface="宋体" panose="02010600030101010101" pitchFamily="2" charset="-122"/>
            </a:endParaRPr>
          </a:p>
          <a:p>
            <a:pPr algn="just"/>
            <a:r>
              <a:rPr lang="en-US" altLang="zh-CN" dirty="0">
                <a:solidFill>
                  <a:srgbClr val="1D1B10"/>
                </a:solidFill>
                <a:latin typeface="微软雅黑" panose="020B0503020204020204" pitchFamily="34" charset="-122"/>
                <a:ea typeface="微软雅黑" panose="020B0503020204020204" pitchFamily="34" charset="-122"/>
                <a:sym typeface="宋体" panose="02010600030101010101" pitchFamily="2" charset="-122"/>
              </a:rPr>
              <a:t>1 X          6</a:t>
            </a:r>
            <a:endParaRPr lang="zh-CN" altLang="en-US" dirty="0">
              <a:solidFill>
                <a:srgbClr val="1D1B10"/>
              </a:solidFill>
              <a:latin typeface="微软雅黑" panose="020B0503020204020204" pitchFamily="34" charset="-122"/>
              <a:ea typeface="微软雅黑" panose="020B0503020204020204" pitchFamily="34" charset="-122"/>
              <a:sym typeface="宋体" panose="02010600030101010101" pitchFamily="2" charset="-122"/>
            </a:endParaRPr>
          </a:p>
          <a:p>
            <a:pPr algn="just"/>
            <a:r>
              <a:rPr lang="en-US" altLang="zh-CN" dirty="0">
                <a:solidFill>
                  <a:srgbClr val="1D1B10"/>
                </a:solidFill>
                <a:latin typeface="微软雅黑" panose="020B0503020204020204" pitchFamily="34" charset="-122"/>
                <a:ea typeface="微软雅黑" panose="020B0503020204020204" pitchFamily="34" charset="-122"/>
                <a:sym typeface="宋体" panose="02010600030101010101" pitchFamily="2" charset="-122"/>
              </a:rPr>
              <a:t>2 I          5</a:t>
            </a:r>
            <a:endParaRPr lang="zh-CN" altLang="en-US" dirty="0">
              <a:solidFill>
                <a:srgbClr val="1D1B10"/>
              </a:solidFill>
              <a:latin typeface="微软雅黑" panose="020B0503020204020204" pitchFamily="34" charset="-122"/>
              <a:ea typeface="微软雅黑" panose="020B0503020204020204" pitchFamily="34" charset="-122"/>
              <a:sym typeface="宋体" panose="02010600030101010101" pitchFamily="2" charset="-122"/>
            </a:endParaRPr>
          </a:p>
          <a:p>
            <a:pPr algn="just"/>
            <a:r>
              <a:rPr lang="en-US" altLang="zh-CN" dirty="0">
                <a:solidFill>
                  <a:srgbClr val="1D1B10"/>
                </a:solidFill>
                <a:latin typeface="微软雅黑" panose="020B0503020204020204" pitchFamily="34" charset="-122"/>
                <a:ea typeface="微软雅黑" panose="020B0503020204020204" pitchFamily="34" charset="-122"/>
                <a:sym typeface="宋体" panose="02010600030101010101" pitchFamily="2" charset="-122"/>
              </a:rPr>
              <a:t>3 J          4</a:t>
            </a:r>
            <a:endParaRPr lang="zh-CN" altLang="en-US" dirty="0">
              <a:solidFill>
                <a:srgbClr val="1D1B10"/>
              </a:solidFill>
              <a:latin typeface="微软雅黑" panose="020B0503020204020204" pitchFamily="34" charset="-122"/>
              <a:ea typeface="微软雅黑" panose="020B0503020204020204" pitchFamily="34" charset="-122"/>
              <a:sym typeface="宋体" panose="02010600030101010101" pitchFamily="2" charset="-122"/>
            </a:endParaRPr>
          </a:p>
          <a:p>
            <a:pPr algn="just"/>
            <a:r>
              <a:rPr lang="en-US" altLang="zh-CN" dirty="0">
                <a:solidFill>
                  <a:srgbClr val="1D1B10"/>
                </a:solidFill>
                <a:latin typeface="微软雅黑" panose="020B0503020204020204" pitchFamily="34" charset="-122"/>
                <a:ea typeface="微软雅黑" panose="020B0503020204020204" pitchFamily="34" charset="-122"/>
                <a:sym typeface="宋体" panose="02010600030101010101" pitchFamily="2" charset="-122"/>
              </a:rPr>
              <a:t>4 N          2</a:t>
            </a:r>
            <a:endParaRPr lang="zh-CN" altLang="en-US" dirty="0">
              <a:solidFill>
                <a:srgbClr val="1D1B10"/>
              </a:solidFill>
              <a:latin typeface="微软雅黑" panose="020B0503020204020204" pitchFamily="34" charset="-122"/>
              <a:ea typeface="微软雅黑" panose="020B0503020204020204" pitchFamily="34" charset="-122"/>
              <a:sym typeface="宋体" panose="02010600030101010101" pitchFamily="2" charset="-122"/>
            </a:endParaRPr>
          </a:p>
          <a:p>
            <a:pPr algn="just"/>
            <a:r>
              <a:rPr lang="en-US" altLang="zh-CN" dirty="0">
                <a:solidFill>
                  <a:srgbClr val="1D1B10"/>
                </a:solidFill>
                <a:latin typeface="微软雅黑" panose="020B0503020204020204" pitchFamily="34" charset="-122"/>
                <a:ea typeface="微软雅黑" panose="020B0503020204020204" pitchFamily="34" charset="-122"/>
                <a:sym typeface="宋体" panose="02010600030101010101" pitchFamily="2" charset="-122"/>
              </a:rPr>
              <a:t>5 2          2</a:t>
            </a:r>
            <a:endParaRPr lang="zh-CN" altLang="en-US" dirty="0">
              <a:solidFill>
                <a:srgbClr val="1D1B10"/>
              </a:solidFill>
              <a:latin typeface="微软雅黑" panose="020B0503020204020204" pitchFamily="34" charset="-122"/>
              <a:ea typeface="微软雅黑" panose="020B0503020204020204" pitchFamily="34" charset="-122"/>
              <a:sym typeface="宋体" panose="02010600030101010101" pitchFamily="2" charset="-122"/>
            </a:endParaRPr>
          </a:p>
          <a:p>
            <a:pPr algn="just"/>
            <a:r>
              <a:rPr lang="en-US" altLang="zh-CN" dirty="0">
                <a:solidFill>
                  <a:srgbClr val="1D1B10"/>
                </a:solidFill>
                <a:latin typeface="微软雅黑" panose="020B0503020204020204" pitchFamily="34" charset="-122"/>
                <a:ea typeface="微软雅黑" panose="020B0503020204020204" pitchFamily="34" charset="-122"/>
                <a:sym typeface="宋体" panose="02010600030101010101" pitchFamily="2" charset="-122"/>
              </a:rPr>
              <a:t>6 SAVE       2</a:t>
            </a:r>
            <a:endParaRPr lang="zh-CN" altLang="en-US" dirty="0">
              <a:solidFill>
                <a:srgbClr val="1D1B10"/>
              </a:solidFill>
              <a:latin typeface="微软雅黑" panose="020B0503020204020204" pitchFamily="34" charset="-122"/>
              <a:ea typeface="微软雅黑" panose="020B0503020204020204" pitchFamily="34" charset="-122"/>
              <a:sym typeface="宋体" panose="02010600030101010101" pitchFamily="2" charset="-122"/>
            </a:endParaRPr>
          </a:p>
          <a:p>
            <a:pPr algn="just"/>
            <a:r>
              <a:rPr lang="en-US" altLang="zh-CN" dirty="0">
                <a:solidFill>
                  <a:srgbClr val="1D1B10"/>
                </a:solidFill>
                <a:latin typeface="微软雅黑" panose="020B0503020204020204" pitchFamily="34" charset="-122"/>
                <a:ea typeface="微软雅黑" panose="020B0503020204020204" pitchFamily="34" charset="-122"/>
                <a:sym typeface="宋体" panose="02010600030101010101" pitchFamily="2" charset="-122"/>
              </a:rPr>
              <a:t>7 1          1</a:t>
            </a:r>
            <a:endParaRPr lang="zh-CN" altLang="en-US" dirty="0">
              <a:solidFill>
                <a:srgbClr val="1D1B10"/>
              </a:solidFill>
              <a:latin typeface="微软雅黑" panose="020B0503020204020204" pitchFamily="34" charset="-122"/>
              <a:ea typeface="微软雅黑" panose="020B0503020204020204" pitchFamily="34" charset="-122"/>
              <a:sym typeface="宋体" panose="02010600030101010101" pitchFamily="2" charset="-122"/>
            </a:endParaRPr>
          </a:p>
          <a:p>
            <a:pPr algn="just"/>
            <a:r>
              <a:rPr lang="en-US" altLang="zh-CN" dirty="0">
                <a:solidFill>
                  <a:srgbClr val="1D1B10"/>
                </a:solidFill>
                <a:latin typeface="微软雅黑" panose="020B0503020204020204" pitchFamily="34" charset="-122"/>
                <a:ea typeface="微软雅黑" panose="020B0503020204020204" pitchFamily="34" charset="-122"/>
                <a:sym typeface="宋体" panose="02010600030101010101" pitchFamily="2" charset="-122"/>
              </a:rPr>
              <a:t>n2 = 7   N2 = 22</a:t>
            </a:r>
            <a:endParaRPr lang="zh-CN" altLang="en-US" dirty="0">
              <a:latin typeface="微软雅黑" panose="020B0503020204020204" pitchFamily="34" charset="-122"/>
              <a:ea typeface="微软雅黑" panose="020B0503020204020204" pitchFamily="34" charset="-122"/>
            </a:endParaRPr>
          </a:p>
        </p:txBody>
      </p:sp>
      <p:sp>
        <p:nvSpPr>
          <p:cNvPr id="67590" name="Rectangle 7"/>
          <p:cNvSpPr>
            <a:spLocks noChangeArrowheads="1"/>
          </p:cNvSpPr>
          <p:nvPr/>
        </p:nvSpPr>
        <p:spPr bwMode="auto">
          <a:xfrm>
            <a:off x="0" y="879446"/>
            <a:ext cx="73548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dirty="0">
                <a:solidFill>
                  <a:srgbClr val="0096D6"/>
                </a:solidFill>
                <a:latin typeface="微软雅黑" panose="020B0503020204020204" pitchFamily="34" charset="-122"/>
                <a:ea typeface="微软雅黑" panose="020B0503020204020204" pitchFamily="34" charset="-122"/>
                <a:sym typeface="宋体" panose="02010600030101010101" pitchFamily="2" charset="-122"/>
              </a:rPr>
              <a:t>下面是一个交换排序的程序及对应的操作符和操作数 </a:t>
            </a:r>
            <a:endParaRPr lang="zh-CN" altLang="en-US" sz="2400" dirty="0">
              <a:solidFill>
                <a:srgbClr val="0096D6"/>
              </a:solidFill>
              <a:latin typeface="微软雅黑" panose="020B0503020204020204" pitchFamily="34" charset="-122"/>
              <a:ea typeface="微软雅黑" panose="020B0503020204020204" pitchFamily="34" charset="-122"/>
            </a:endParaRPr>
          </a:p>
        </p:txBody>
      </p:sp>
      <p:sp>
        <p:nvSpPr>
          <p:cNvPr id="67592" name="Rectangle 2"/>
          <p:cNvSpPr>
            <a:spLocks noGrp="1" noChangeArrowheads="1"/>
          </p:cNvSpPr>
          <p:nvPr/>
        </p:nvSpPr>
        <p:spPr bwMode="auto">
          <a:xfrm>
            <a:off x="457200" y="116632"/>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lang="zh-CN" altLang="en-US" sz="2800" b="1" dirty="0">
                <a:latin typeface="微软雅黑" panose="020B0503020204020204" pitchFamily="34" charset="-122"/>
                <a:ea typeface="微软雅黑" panose="020B0503020204020204" pitchFamily="34" charset="-122"/>
                <a:sym typeface="HP Simplified" panose="020B0604020204020204" pitchFamily="34" charset="0"/>
              </a:rPr>
              <a:t>7.3.2 软件复杂性度量元</a:t>
            </a:r>
            <a:endParaRPr lang="zh-CN" altLang="en-US" sz="4400" dirty="0">
              <a:latin typeface="微软雅黑" panose="020B0503020204020204" pitchFamily="34" charset="-122"/>
              <a:ea typeface="微软雅黑" panose="020B0503020204020204" pitchFamily="34" charset="-122"/>
            </a:endParaRPr>
          </a:p>
        </p:txBody>
      </p:sp>
      <p:sp>
        <p:nvSpPr>
          <p:cNvPr id="67593" name="Text Box 9"/>
          <p:cNvSpPr txBox="1">
            <a:spLocks noChangeArrowheads="1"/>
          </p:cNvSpPr>
          <p:nvPr/>
        </p:nvSpPr>
        <p:spPr bwMode="auto">
          <a:xfrm>
            <a:off x="98086" y="1341111"/>
            <a:ext cx="85887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000" dirty="0">
                <a:latin typeface="微软雅黑" panose="020B0503020204020204" pitchFamily="34" charset="-122"/>
                <a:ea typeface="微软雅黑" panose="020B0503020204020204" pitchFamily="34" charset="-122"/>
              </a:rPr>
              <a:t>n1</a:t>
            </a:r>
            <a:r>
              <a:rPr lang="zh-CN" altLang="en-US" sz="2000" dirty="0">
                <a:latin typeface="微软雅黑" panose="020B0503020204020204" pitchFamily="34" charset="-122"/>
                <a:ea typeface="微软雅黑" panose="020B0503020204020204" pitchFamily="34" charset="-122"/>
              </a:rPr>
              <a:t>：不同操作符；n2：不同操作数；N1：实际操作符；N2：实际操作数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1" name="Rectangle 3"/>
          <p:cNvSpPr>
            <a:spLocks noGrp="1" noChangeArrowheads="1"/>
          </p:cNvSpPr>
          <p:nvPr/>
        </p:nvSpPr>
        <p:spPr bwMode="auto">
          <a:xfrm>
            <a:off x="252413" y="909638"/>
            <a:ext cx="8350250" cy="540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469900" indent="-150813" eaLnBrk="0" hangingPunct="0">
              <a:defRPr>
                <a:solidFill>
                  <a:schemeClr val="tx1"/>
                </a:solidFill>
                <a:latin typeface="Arial" panose="020B0604020202020204" pitchFamily="34" charset="0"/>
                <a:ea typeface="宋体" panose="02010600030101010101" pitchFamily="2" charset="-122"/>
              </a:defRPr>
            </a:lvl5pPr>
            <a:lvl6pPr marL="9271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13843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8415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22987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4" algn="l">
              <a:lnSpc>
                <a:spcPct val="150000"/>
              </a:lnSpc>
              <a:spcBef>
                <a:spcPts val="800"/>
              </a:spcBef>
              <a:buFont typeface="宋体" panose="02010600030101010101" pitchFamily="2" charset="-122"/>
              <a:buNone/>
            </a:pPr>
            <a:r>
              <a:rPr lang="zh-CN" altLang="en-US" sz="2400" b="1" dirty="0">
                <a:solidFill>
                  <a:srgbClr val="0096D6"/>
                </a:solidFill>
                <a:latin typeface="微软雅黑" panose="020B0503020204020204" pitchFamily="34" charset="-122"/>
                <a:ea typeface="微软雅黑" panose="020B0503020204020204" pitchFamily="34" charset="-122"/>
              </a:rPr>
              <a:t>Halstead其他计算公式</a:t>
            </a:r>
          </a:p>
          <a:p>
            <a:pPr lvl="4" algn="l">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宋体" panose="02010600030101010101" pitchFamily="2" charset="-122"/>
              </a:rPr>
              <a:t>程序体积或容量</a:t>
            </a:r>
            <a:r>
              <a:rPr lang="en-US" dirty="0">
                <a:latin typeface="微软雅黑" panose="020B0503020204020204" pitchFamily="34" charset="-122"/>
                <a:ea typeface="微软雅黑" panose="020B0503020204020204" pitchFamily="34" charset="-122"/>
                <a:sym typeface="宋体" panose="02010600030101010101" pitchFamily="2" charset="-122"/>
              </a:rPr>
              <a:t> </a:t>
            </a:r>
            <a:r>
              <a:rPr lang="en-US" altLang="zh-CN" dirty="0">
                <a:latin typeface="微软雅黑" panose="020B0503020204020204" pitchFamily="34" charset="-122"/>
                <a:ea typeface="微软雅黑" panose="020B0503020204020204" pitchFamily="34" charset="-122"/>
                <a:sym typeface="宋体" panose="02010600030101010101" pitchFamily="2" charset="-122"/>
              </a:rPr>
              <a:t>V=Nlog</a:t>
            </a:r>
            <a:r>
              <a:rPr lang="en-US" altLang="zh-CN" baseline="-25000" dirty="0">
                <a:latin typeface="微软雅黑" panose="020B0503020204020204" pitchFamily="34" charset="-122"/>
                <a:ea typeface="微软雅黑" panose="020B0503020204020204" pitchFamily="34" charset="-122"/>
                <a:sym typeface="宋体" panose="02010600030101010101" pitchFamily="2" charset="-122"/>
              </a:rPr>
              <a:t>2</a:t>
            </a:r>
            <a:r>
              <a:rPr lang="en-US" altLang="zh-CN" baseline="30000" dirty="0">
                <a:latin typeface="微软雅黑" panose="020B0503020204020204" pitchFamily="34" charset="-122"/>
                <a:ea typeface="微软雅黑" panose="020B0503020204020204" pitchFamily="34" charset="-122"/>
                <a:sym typeface="宋体" panose="02010600030101010101" pitchFamily="2" charset="-122"/>
              </a:rPr>
              <a:t>(n1+n2)</a:t>
            </a:r>
            <a:r>
              <a:rPr lang="zh-CN" altLang="en-US" dirty="0">
                <a:latin typeface="微软雅黑" panose="020B0503020204020204" pitchFamily="34" charset="-122"/>
                <a:ea typeface="微软雅黑" panose="020B0503020204020204" pitchFamily="34" charset="-122"/>
                <a:sym typeface="宋体" panose="02010600030101010101" pitchFamily="2" charset="-122"/>
              </a:rPr>
              <a:t>，它表明了程序在词汇上的复杂性 </a:t>
            </a:r>
          </a:p>
          <a:p>
            <a:pPr lvl="4" algn="l">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宋体" panose="02010600030101010101" pitchFamily="2" charset="-122"/>
              </a:rPr>
              <a:t>程序级别 </a:t>
            </a:r>
            <a:r>
              <a:rPr lang="en-US" altLang="zh-CN" dirty="0">
                <a:latin typeface="微软雅黑" panose="020B0503020204020204" pitchFamily="34" charset="-122"/>
                <a:ea typeface="微软雅黑" panose="020B0503020204020204" pitchFamily="34" charset="-122"/>
                <a:sym typeface="宋体" panose="02010600030101010101" pitchFamily="2" charset="-122"/>
              </a:rPr>
              <a:t>L^=(2/n1)*(n2/N2)</a:t>
            </a:r>
          </a:p>
          <a:p>
            <a:pPr lvl="4" algn="l">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宋体" panose="02010600030101010101" pitchFamily="2" charset="-122"/>
              </a:rPr>
              <a:t>编程工作量 </a:t>
            </a:r>
            <a:r>
              <a:rPr lang="en-US" altLang="zh-CN" dirty="0">
                <a:latin typeface="微软雅黑" panose="020B0503020204020204" pitchFamily="34" charset="-122"/>
                <a:ea typeface="微软雅黑" panose="020B0503020204020204" pitchFamily="34" charset="-122"/>
                <a:sym typeface="宋体" panose="02010600030101010101" pitchFamily="2" charset="-122"/>
              </a:rPr>
              <a:t>E=V/L^</a:t>
            </a:r>
            <a:endParaRPr lang="zh-CN" altLang="en-US" dirty="0">
              <a:latin typeface="微软雅黑" panose="020B0503020204020204" pitchFamily="34" charset="-122"/>
              <a:ea typeface="微软雅黑" panose="020B0503020204020204" pitchFamily="34" charset="-122"/>
              <a:sym typeface="宋体" panose="02010600030101010101" pitchFamily="2" charset="-122"/>
            </a:endParaRPr>
          </a:p>
          <a:p>
            <a:pPr lvl="4" algn="l">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宋体" panose="02010600030101010101" pitchFamily="2" charset="-122"/>
              </a:rPr>
              <a:t>智能级别 </a:t>
            </a:r>
            <a:r>
              <a:rPr lang="en-US" altLang="zh-CN" dirty="0">
                <a:latin typeface="微软雅黑" panose="020B0503020204020204" pitchFamily="34" charset="-122"/>
                <a:ea typeface="微软雅黑" panose="020B0503020204020204" pitchFamily="34" charset="-122"/>
                <a:sym typeface="宋体" panose="02010600030101010101" pitchFamily="2" charset="-122"/>
              </a:rPr>
              <a:t>I=L^*E</a:t>
            </a:r>
            <a:endParaRPr lang="zh-CN" altLang="en-US" dirty="0">
              <a:latin typeface="微软雅黑" panose="020B0503020204020204" pitchFamily="34" charset="-122"/>
              <a:ea typeface="微软雅黑" panose="020B0503020204020204" pitchFamily="34" charset="-122"/>
              <a:sym typeface="宋体" panose="02010600030101010101" pitchFamily="2" charset="-122"/>
            </a:endParaRPr>
          </a:p>
          <a:p>
            <a:pPr lvl="4" algn="l">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宋体" panose="02010600030101010101" pitchFamily="2" charset="-122"/>
              </a:rPr>
              <a:t>语言级别 </a:t>
            </a:r>
            <a:r>
              <a:rPr lang="en-US" altLang="zh-CN" dirty="0">
                <a:latin typeface="微软雅黑" panose="020B0503020204020204" pitchFamily="34" charset="-122"/>
                <a:ea typeface="微软雅黑" panose="020B0503020204020204" pitchFamily="34" charset="-122"/>
                <a:sym typeface="宋体" panose="02010600030101010101" pitchFamily="2" charset="-122"/>
              </a:rPr>
              <a:t>L'=L^*L^*V</a:t>
            </a:r>
            <a:endParaRPr lang="zh-CN" altLang="en-US" dirty="0">
              <a:latin typeface="微软雅黑" panose="020B0503020204020204" pitchFamily="34" charset="-122"/>
              <a:ea typeface="微软雅黑" panose="020B0503020204020204" pitchFamily="34" charset="-122"/>
              <a:sym typeface="宋体" panose="02010600030101010101" pitchFamily="2" charset="-122"/>
            </a:endParaRPr>
          </a:p>
          <a:p>
            <a:pPr lvl="4" algn="l">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宋体" panose="02010600030101010101" pitchFamily="2" charset="-122"/>
              </a:rPr>
              <a:t>编程时间</a:t>
            </a:r>
            <a:r>
              <a:rPr lang="en-US" altLang="zh-CN" dirty="0">
                <a:latin typeface="微软雅黑" panose="020B0503020204020204" pitchFamily="34" charset="-122"/>
                <a:ea typeface="微软雅黑" panose="020B0503020204020204" pitchFamily="34" charset="-122"/>
                <a:sym typeface="宋体" panose="02010600030101010101" pitchFamily="2" charset="-122"/>
              </a:rPr>
              <a:t>(</a:t>
            </a:r>
            <a:r>
              <a:rPr lang="zh-CN" altLang="en-US" dirty="0">
                <a:latin typeface="微软雅黑" panose="020B0503020204020204" pitchFamily="34" charset="-122"/>
                <a:ea typeface="微软雅黑" panose="020B0503020204020204" pitchFamily="34" charset="-122"/>
                <a:sym typeface="宋体" panose="02010600030101010101" pitchFamily="2" charset="-122"/>
              </a:rPr>
              <a:t>以小时记</a:t>
            </a:r>
            <a:r>
              <a:rPr lang="en-US" altLang="zh-CN" dirty="0">
                <a:latin typeface="微软雅黑" panose="020B0503020204020204" pitchFamily="34" charset="-122"/>
                <a:ea typeface="微软雅黑" panose="020B0503020204020204" pitchFamily="34" charset="-122"/>
                <a:sym typeface="宋体" panose="02010600030101010101" pitchFamily="2" charset="-122"/>
              </a:rPr>
              <a:t>) T^=E/(S*f) </a:t>
            </a:r>
            <a:r>
              <a:rPr lang="zh-CN" altLang="en-US" dirty="0">
                <a:latin typeface="微软雅黑" panose="020B0503020204020204" pitchFamily="34" charset="-122"/>
                <a:ea typeface="微软雅黑" panose="020B0503020204020204" pitchFamily="34" charset="-122"/>
                <a:sym typeface="宋体" panose="02010600030101010101" pitchFamily="2" charset="-122"/>
              </a:rPr>
              <a:t>这里</a:t>
            </a:r>
            <a:r>
              <a:rPr lang="en-US" altLang="zh-CN" dirty="0">
                <a:latin typeface="微软雅黑" panose="020B0503020204020204" pitchFamily="34" charset="-122"/>
                <a:ea typeface="微软雅黑" panose="020B0503020204020204" pitchFamily="34" charset="-122"/>
                <a:sym typeface="宋体" panose="02010600030101010101" pitchFamily="2" charset="-122"/>
              </a:rPr>
              <a:t>S=60*60,f=18</a:t>
            </a:r>
            <a:endParaRPr lang="zh-CN" altLang="en-US" dirty="0">
              <a:latin typeface="微软雅黑" panose="020B0503020204020204" pitchFamily="34" charset="-122"/>
              <a:ea typeface="微软雅黑" panose="020B0503020204020204" pitchFamily="34" charset="-122"/>
              <a:sym typeface="宋体" panose="02010600030101010101" pitchFamily="2" charset="-122"/>
            </a:endParaRPr>
          </a:p>
          <a:p>
            <a:pPr lvl="4" algn="l">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宋体" panose="02010600030101010101" pitchFamily="2" charset="-122"/>
              </a:rPr>
              <a:t>平均语句大小 </a:t>
            </a:r>
            <a:r>
              <a:rPr lang="en-US" altLang="zh-CN" dirty="0">
                <a:latin typeface="微软雅黑" panose="020B0503020204020204" pitchFamily="34" charset="-122"/>
                <a:ea typeface="微软雅黑" panose="020B0503020204020204" pitchFamily="34" charset="-122"/>
                <a:sym typeface="宋体" panose="02010600030101010101" pitchFamily="2" charset="-122"/>
              </a:rPr>
              <a:t>N/</a:t>
            </a:r>
            <a:r>
              <a:rPr lang="zh-CN" altLang="en-US" dirty="0">
                <a:latin typeface="微软雅黑" panose="020B0503020204020204" pitchFamily="34" charset="-122"/>
                <a:ea typeface="微软雅黑" panose="020B0503020204020204" pitchFamily="34" charset="-122"/>
                <a:sym typeface="宋体" panose="02010600030101010101" pitchFamily="2" charset="-122"/>
              </a:rPr>
              <a:t>语句数</a:t>
            </a:r>
          </a:p>
          <a:p>
            <a:pPr lvl="4" algn="l">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宋体" panose="02010600030101010101" pitchFamily="2" charset="-122"/>
              </a:rPr>
              <a:t>程序中的错误数预测值：</a:t>
            </a:r>
            <a:r>
              <a:rPr lang="en-US" altLang="zh-CN" dirty="0">
                <a:latin typeface="微软雅黑" panose="020B0503020204020204" pitchFamily="34" charset="-122"/>
                <a:ea typeface="微软雅黑" panose="020B0503020204020204" pitchFamily="34" charset="-122"/>
                <a:sym typeface="宋体" panose="02010600030101010101" pitchFamily="2" charset="-122"/>
              </a:rPr>
              <a:t>B=N*log</a:t>
            </a:r>
            <a:r>
              <a:rPr lang="en-US" altLang="zh-CN" baseline="-25000" dirty="0">
                <a:latin typeface="微软雅黑" panose="020B0503020204020204" pitchFamily="34" charset="-122"/>
                <a:ea typeface="微软雅黑" panose="020B0503020204020204" pitchFamily="34" charset="-122"/>
                <a:sym typeface="宋体" panose="02010600030101010101" pitchFamily="2" charset="-122"/>
              </a:rPr>
              <a:t>2</a:t>
            </a:r>
            <a:r>
              <a:rPr lang="en-US" altLang="zh-CN" baseline="30000" dirty="0">
                <a:latin typeface="微软雅黑" panose="020B0503020204020204" pitchFamily="34" charset="-122"/>
                <a:ea typeface="微软雅黑" panose="020B0503020204020204" pitchFamily="34" charset="-122"/>
                <a:sym typeface="宋体" panose="02010600030101010101" pitchFamily="2" charset="-122"/>
              </a:rPr>
              <a:t>(n1+n2)</a:t>
            </a:r>
            <a:r>
              <a:rPr lang="en-US" altLang="zh-CN" dirty="0">
                <a:latin typeface="微软雅黑" panose="020B0503020204020204" pitchFamily="34" charset="-122"/>
                <a:ea typeface="微软雅黑" panose="020B0503020204020204" pitchFamily="34" charset="-122"/>
                <a:sym typeface="宋体" panose="02010600030101010101" pitchFamily="2" charset="-122"/>
              </a:rPr>
              <a:t>/3000</a:t>
            </a:r>
          </a:p>
          <a:p>
            <a:pPr lvl="4" algn="l">
              <a:lnSpc>
                <a:spcPct val="150000"/>
              </a:lnSpc>
              <a:spcBef>
                <a:spcPts val="800"/>
              </a:spcBef>
              <a:buFont typeface="宋体" panose="02010600030101010101" pitchFamily="2" charset="-122"/>
              <a:buChar char="–"/>
            </a:pPr>
            <a:r>
              <a:rPr lang="zh-CN" altLang="en-US" dirty="0">
                <a:latin typeface="微软雅黑" panose="020B0503020204020204" pitchFamily="34" charset="-122"/>
                <a:ea typeface="微软雅黑" panose="020B0503020204020204" pitchFamily="34" charset="-122"/>
              </a:rPr>
              <a:t>例如：</a:t>
            </a:r>
            <a:r>
              <a:rPr lang="zh-CN" altLang="en-US" dirty="0">
                <a:latin typeface="微软雅黑" panose="020B0503020204020204" pitchFamily="34" charset="-122"/>
                <a:ea typeface="微软雅黑" panose="020B0503020204020204" pitchFamily="34" charset="-122"/>
                <a:sym typeface="宋体" panose="02010600030101010101" pitchFamily="2" charset="-122"/>
              </a:rPr>
              <a:t>一个程序对</a:t>
            </a:r>
            <a:r>
              <a:rPr lang="en-US" altLang="zh-CN" dirty="0">
                <a:latin typeface="微软雅黑" panose="020B0503020204020204" pitchFamily="34" charset="-122"/>
                <a:ea typeface="微软雅黑" panose="020B0503020204020204" pitchFamily="34" charset="-122"/>
                <a:sym typeface="宋体" panose="02010600030101010101" pitchFamily="2" charset="-122"/>
              </a:rPr>
              <a:t>75</a:t>
            </a:r>
            <a:r>
              <a:rPr lang="zh-CN" altLang="en-US" dirty="0">
                <a:latin typeface="微软雅黑" panose="020B0503020204020204" pitchFamily="34" charset="-122"/>
                <a:ea typeface="微软雅黑" panose="020B0503020204020204" pitchFamily="34" charset="-122"/>
                <a:sym typeface="宋体" panose="02010600030101010101" pitchFamily="2" charset="-122"/>
              </a:rPr>
              <a:t>个数据库项共访问了</a:t>
            </a:r>
            <a:r>
              <a:rPr lang="en-US" altLang="zh-CN" dirty="0">
                <a:latin typeface="微软雅黑" panose="020B0503020204020204" pitchFamily="34" charset="-122"/>
                <a:ea typeface="微软雅黑" panose="020B0503020204020204" pitchFamily="34" charset="-122"/>
                <a:sym typeface="宋体" panose="02010600030101010101" pitchFamily="2" charset="-122"/>
              </a:rPr>
              <a:t>1300</a:t>
            </a:r>
            <a:r>
              <a:rPr lang="zh-CN" altLang="en-US" dirty="0">
                <a:latin typeface="微软雅黑" panose="020B0503020204020204" pitchFamily="34" charset="-122"/>
                <a:ea typeface="微软雅黑" panose="020B0503020204020204" pitchFamily="34" charset="-122"/>
                <a:sym typeface="宋体" panose="02010600030101010101" pitchFamily="2" charset="-122"/>
              </a:rPr>
              <a:t>次，对</a:t>
            </a:r>
            <a:r>
              <a:rPr lang="en-US" altLang="zh-CN" dirty="0">
                <a:latin typeface="微软雅黑" panose="020B0503020204020204" pitchFamily="34" charset="-122"/>
                <a:ea typeface="微软雅黑" panose="020B0503020204020204" pitchFamily="34" charset="-122"/>
                <a:sym typeface="宋体" panose="02010600030101010101" pitchFamily="2" charset="-122"/>
              </a:rPr>
              <a:t>150</a:t>
            </a:r>
            <a:r>
              <a:rPr lang="zh-CN" altLang="en-US" dirty="0">
                <a:latin typeface="微软雅黑" panose="020B0503020204020204" pitchFamily="34" charset="-122"/>
                <a:ea typeface="微软雅黑" panose="020B0503020204020204" pitchFamily="34" charset="-122"/>
                <a:sym typeface="宋体" panose="02010600030101010101" pitchFamily="2" charset="-122"/>
              </a:rPr>
              <a:t>个运算符共使用了</a:t>
            </a:r>
            <a:r>
              <a:rPr lang="en-US" altLang="zh-CN" dirty="0">
                <a:latin typeface="微软雅黑" panose="020B0503020204020204" pitchFamily="34" charset="-122"/>
                <a:ea typeface="微软雅黑" panose="020B0503020204020204" pitchFamily="34" charset="-122"/>
                <a:sym typeface="宋体" panose="02010600030101010101" pitchFamily="2" charset="-122"/>
              </a:rPr>
              <a:t>1200</a:t>
            </a:r>
            <a:r>
              <a:rPr lang="zh-CN" altLang="en-US" dirty="0">
                <a:latin typeface="微软雅黑" panose="020B0503020204020204" pitchFamily="34" charset="-122"/>
                <a:ea typeface="微软雅黑" panose="020B0503020204020204" pitchFamily="34" charset="-122"/>
                <a:sym typeface="宋体" panose="02010600030101010101" pitchFamily="2" charset="-122"/>
              </a:rPr>
              <a:t>次，那么预测该程序的错误数：</a:t>
            </a:r>
          </a:p>
          <a:p>
            <a:pPr lvl="4" algn="l">
              <a:lnSpc>
                <a:spcPct val="150000"/>
              </a:lnSpc>
              <a:spcBef>
                <a:spcPts val="800"/>
              </a:spcBef>
              <a:buFont typeface="宋体" panose="02010600030101010101" pitchFamily="2" charset="-122"/>
              <a:buNone/>
            </a:pPr>
            <a:r>
              <a:rPr lang="en-US" altLang="zh-CN" dirty="0">
                <a:latin typeface="微软雅黑" panose="020B0503020204020204" pitchFamily="34" charset="-122"/>
                <a:ea typeface="微软雅黑" panose="020B0503020204020204" pitchFamily="34" charset="-122"/>
                <a:sym typeface="宋体" panose="02010600030101010101" pitchFamily="2" charset="-122"/>
              </a:rPr>
              <a:t> B=(1200+1300)log</a:t>
            </a:r>
            <a:r>
              <a:rPr lang="en-US" altLang="zh-CN" baseline="-25000" dirty="0">
                <a:latin typeface="微软雅黑" panose="020B0503020204020204" pitchFamily="34" charset="-122"/>
                <a:ea typeface="微软雅黑" panose="020B0503020204020204" pitchFamily="34" charset="-122"/>
                <a:sym typeface="宋体" panose="02010600030101010101" pitchFamily="2" charset="-122"/>
              </a:rPr>
              <a:t>2</a:t>
            </a:r>
            <a:r>
              <a:rPr lang="en-US" altLang="zh-CN" baseline="30000" dirty="0">
                <a:latin typeface="微软雅黑" panose="020B0503020204020204" pitchFamily="34" charset="-122"/>
                <a:ea typeface="微软雅黑" panose="020B0503020204020204" pitchFamily="34" charset="-122"/>
                <a:sym typeface="宋体" panose="02010600030101010101" pitchFamily="2" charset="-122"/>
              </a:rPr>
              <a:t>(</a:t>
            </a:r>
            <a:r>
              <a:rPr lang="zh-CN" altLang="en-US" baseline="30000" dirty="0">
                <a:latin typeface="微软雅黑" panose="020B0503020204020204" pitchFamily="34" charset="-122"/>
                <a:ea typeface="微软雅黑" panose="020B0503020204020204" pitchFamily="34" charset="-122"/>
                <a:sym typeface="宋体" panose="02010600030101010101" pitchFamily="2" charset="-122"/>
              </a:rPr>
              <a:t>75</a:t>
            </a:r>
            <a:r>
              <a:rPr lang="en-US" altLang="zh-CN" baseline="30000" dirty="0">
                <a:latin typeface="微软雅黑" panose="020B0503020204020204" pitchFamily="34" charset="-122"/>
                <a:ea typeface="微软雅黑" panose="020B0503020204020204" pitchFamily="34" charset="-122"/>
                <a:sym typeface="宋体" panose="02010600030101010101" pitchFamily="2" charset="-122"/>
              </a:rPr>
              <a:t>+</a:t>
            </a:r>
            <a:r>
              <a:rPr lang="zh-CN" altLang="en-US" baseline="30000" dirty="0">
                <a:latin typeface="微软雅黑" panose="020B0503020204020204" pitchFamily="34" charset="-122"/>
                <a:ea typeface="微软雅黑" panose="020B0503020204020204" pitchFamily="34" charset="-122"/>
                <a:sym typeface="宋体" panose="02010600030101010101" pitchFamily="2" charset="-122"/>
              </a:rPr>
              <a:t>150</a:t>
            </a:r>
            <a:r>
              <a:rPr lang="en-US" altLang="zh-CN" baseline="30000" dirty="0">
                <a:latin typeface="微软雅黑" panose="020B0503020204020204" pitchFamily="34" charset="-122"/>
                <a:ea typeface="微软雅黑" panose="020B0503020204020204" pitchFamily="34" charset="-122"/>
                <a:sym typeface="宋体" panose="02010600030101010101" pitchFamily="2" charset="-122"/>
              </a:rPr>
              <a:t>)</a:t>
            </a:r>
            <a:r>
              <a:rPr lang="en-US" altLang="zh-CN" dirty="0">
                <a:latin typeface="微软雅黑" panose="020B0503020204020204" pitchFamily="34" charset="-122"/>
                <a:ea typeface="微软雅黑" panose="020B0503020204020204" pitchFamily="34" charset="-122"/>
                <a:sym typeface="宋体" panose="02010600030101010101" pitchFamily="2" charset="-122"/>
              </a:rPr>
              <a:t>/3000=6.5</a:t>
            </a:r>
          </a:p>
          <a:p>
            <a:pPr lvl="4">
              <a:spcBef>
                <a:spcPts val="800"/>
              </a:spcBef>
              <a:buFont typeface="Arial" panose="020B0604020202020204" pitchFamily="34" charset="0"/>
              <a:buChar char="•"/>
            </a:pPr>
            <a:endParaRPr lang="en-US" altLang="zh-CN" sz="1600" dirty="0">
              <a:solidFill>
                <a:schemeClr val="bg2"/>
              </a:solidFill>
              <a:latin typeface="微软雅黑" panose="020B0503020204020204" pitchFamily="34" charset="-122"/>
              <a:ea typeface="微软雅黑" panose="020B0503020204020204" pitchFamily="34" charset="-122"/>
              <a:sym typeface="宋体" panose="02010600030101010101" pitchFamily="2" charset="-122"/>
            </a:endParaRPr>
          </a:p>
          <a:p>
            <a:pPr lvl="4">
              <a:spcBef>
                <a:spcPts val="800"/>
              </a:spcBef>
            </a:pPr>
            <a:endParaRPr lang="en-US" altLang="zh-CN" sz="1600" dirty="0">
              <a:latin typeface="微软雅黑" panose="020B0503020204020204" pitchFamily="34" charset="-122"/>
              <a:ea typeface="微软雅黑" panose="020B0503020204020204" pitchFamily="34" charset="-122"/>
              <a:sym typeface="宋体" panose="02010600030101010101" pitchFamily="2" charset="-122"/>
            </a:endParaRPr>
          </a:p>
          <a:p>
            <a:pPr lvl="4">
              <a:lnSpc>
                <a:spcPct val="150000"/>
              </a:lnSpc>
              <a:spcBef>
                <a:spcPts val="800"/>
              </a:spcBef>
            </a:pPr>
            <a:endParaRPr lang="zh-CN" altLang="en-US" sz="1400" dirty="0">
              <a:latin typeface="微软雅黑" panose="020B0503020204020204" pitchFamily="34" charset="-122"/>
              <a:ea typeface="微软雅黑" panose="020B0503020204020204" pitchFamily="34" charset="-122"/>
            </a:endParaRPr>
          </a:p>
          <a:p>
            <a:pPr lvl="4">
              <a:lnSpc>
                <a:spcPct val="150000"/>
              </a:lnSpc>
              <a:spcBef>
                <a:spcPts val="800"/>
              </a:spcBef>
            </a:pPr>
            <a:endParaRPr lang="zh-CN" altLang="en-US" sz="14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endParaRPr>
          </a:p>
          <a:p>
            <a:pPr lvl="4">
              <a:lnSpc>
                <a:spcPct val="150000"/>
              </a:lnSpc>
              <a:spcBef>
                <a:spcPts val="800"/>
              </a:spcBef>
            </a:pPr>
            <a:endParaRPr lang="zh-CN" altLang="en-US" sz="14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endParaRPr>
          </a:p>
          <a:p>
            <a:pPr lvl="4">
              <a:lnSpc>
                <a:spcPct val="150000"/>
              </a:lnSpc>
              <a:spcBef>
                <a:spcPts val="800"/>
              </a:spcBef>
              <a:buFont typeface="宋体" panose="02010600030101010101" pitchFamily="2" charset="-122"/>
              <a:buNone/>
            </a:pPr>
            <a:endParaRPr lang="zh-CN" altLang="en-US" sz="2000" dirty="0">
              <a:latin typeface="微软雅黑" panose="020B0503020204020204" pitchFamily="34" charset="-122"/>
              <a:ea typeface="微软雅黑" panose="020B0503020204020204" pitchFamily="34" charset="-122"/>
            </a:endParaRPr>
          </a:p>
        </p:txBody>
      </p:sp>
      <p:sp>
        <p:nvSpPr>
          <p:cNvPr id="68612" name="Rectangle 2"/>
          <p:cNvSpPr>
            <a:spLocks noGrp="1" noChangeArrowheads="1"/>
          </p:cNvSpPr>
          <p:nvPr/>
        </p:nvSpPr>
        <p:spPr bwMode="auto">
          <a:xfrm>
            <a:off x="457200" y="116632"/>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lang="zh-CN" altLang="en-US" sz="2800" b="1" dirty="0">
                <a:latin typeface="微软雅黑" panose="020B0503020204020204" pitchFamily="34" charset="-122"/>
                <a:ea typeface="微软雅黑" panose="020B0503020204020204" pitchFamily="34" charset="-122"/>
                <a:sym typeface="HP Simplified" panose="020B0604020204020204" pitchFamily="34" charset="0"/>
              </a:rPr>
              <a:t>7.3.2 软件复杂性度量元</a:t>
            </a:r>
            <a:endParaRPr lang="zh-CN" altLang="en-US" sz="4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5" name="Rectangle 3"/>
          <p:cNvSpPr>
            <a:spLocks noGrp="1" noChangeArrowheads="1"/>
          </p:cNvSpPr>
          <p:nvPr/>
        </p:nvSpPr>
        <p:spPr bwMode="auto">
          <a:xfrm>
            <a:off x="252412" y="981075"/>
            <a:ext cx="8640067"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469900" indent="-150813" eaLnBrk="0" hangingPunct="0">
              <a:defRPr>
                <a:solidFill>
                  <a:schemeClr val="tx1"/>
                </a:solidFill>
                <a:latin typeface="Arial" panose="020B0604020202020204" pitchFamily="34" charset="0"/>
                <a:ea typeface="宋体" panose="02010600030101010101" pitchFamily="2" charset="-122"/>
              </a:defRPr>
            </a:lvl5pPr>
            <a:lvl6pPr marL="9271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13843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8415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22987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4" algn="l">
              <a:lnSpc>
                <a:spcPct val="150000"/>
              </a:lnSpc>
              <a:spcBef>
                <a:spcPts val="800"/>
              </a:spcBef>
              <a:buFont typeface="宋体" panose="02010600030101010101" pitchFamily="2" charset="-122"/>
              <a:buNone/>
            </a:pPr>
            <a:r>
              <a:rPr lang="zh-CN" altLang="en-US" sz="2400" b="1" dirty="0">
                <a:solidFill>
                  <a:srgbClr val="0096D6"/>
                </a:solidFill>
                <a:latin typeface="微软雅黑" panose="020B0503020204020204" pitchFamily="34" charset="-122"/>
                <a:ea typeface="微软雅黑" panose="020B0503020204020204" pitchFamily="34" charset="-122"/>
              </a:rPr>
              <a:t>Halstead的优点：</a:t>
            </a:r>
          </a:p>
          <a:p>
            <a:pPr lvl="4" algn="l">
              <a:spcBef>
                <a:spcPts val="800"/>
              </a:spcBef>
              <a:buFont typeface="Arial" panose="020B0604020202020204" pitchFamily="34" charset="0"/>
              <a:buChar char="•"/>
            </a:pPr>
            <a:r>
              <a:rPr lang="en-US" sz="2000" dirty="0" err="1">
                <a:latin typeface="微软雅黑" panose="020B0503020204020204" pitchFamily="34" charset="-122"/>
                <a:ea typeface="微软雅黑" panose="020B0503020204020204" pitchFamily="34" charset="-122"/>
                <a:sym typeface="宋体" panose="02010600030101010101" pitchFamily="2" charset="-122"/>
              </a:rPr>
              <a:t>不用对程序进行深层次的分析，就能够预测错误率，预测维护工作量</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a:t>
            </a:r>
            <a:endParaRPr lang="en-US" sz="2000" dirty="0">
              <a:latin typeface="微软雅黑" panose="020B0503020204020204" pitchFamily="34" charset="-122"/>
              <a:ea typeface="微软雅黑" panose="020B0503020204020204" pitchFamily="34" charset="-122"/>
              <a:sym typeface="宋体" panose="02010600030101010101" pitchFamily="2" charset="-122"/>
            </a:endParaRPr>
          </a:p>
          <a:p>
            <a:pPr lvl="4" algn="l">
              <a:spcBef>
                <a:spcPts val="800"/>
              </a:spcBef>
              <a:buFont typeface="Arial" panose="020B0604020202020204" pitchFamily="34" charset="0"/>
              <a:buChar char="•"/>
            </a:pPr>
            <a:r>
              <a:rPr lang="en-US" sz="2000" dirty="0" err="1">
                <a:latin typeface="微软雅黑" panose="020B0503020204020204" pitchFamily="34" charset="-122"/>
                <a:ea typeface="微软雅黑" panose="020B0503020204020204" pitchFamily="34" charset="-122"/>
                <a:sym typeface="宋体" panose="02010600030101010101" pitchFamily="2" charset="-122"/>
              </a:rPr>
              <a:t>有利于项目规划，衡量所有程序的复杂度</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a:t>
            </a:r>
            <a:endParaRPr lang="en-US" sz="2000" dirty="0">
              <a:latin typeface="微软雅黑" panose="020B0503020204020204" pitchFamily="34" charset="-122"/>
              <a:ea typeface="微软雅黑" panose="020B0503020204020204" pitchFamily="34" charset="-122"/>
              <a:sym typeface="宋体" panose="02010600030101010101" pitchFamily="2" charset="-122"/>
            </a:endParaRPr>
          </a:p>
          <a:p>
            <a:pPr lvl="4" algn="l">
              <a:spcBef>
                <a:spcPts val="800"/>
              </a:spcBef>
              <a:buFont typeface="Arial" panose="020B0604020202020204" pitchFamily="34" charset="0"/>
              <a:buChar char="•"/>
            </a:pPr>
            <a:r>
              <a:rPr lang="en-US" sz="2000" dirty="0" err="1">
                <a:latin typeface="微软雅黑" panose="020B0503020204020204" pitchFamily="34" charset="-122"/>
                <a:ea typeface="微软雅黑" panose="020B0503020204020204" pitchFamily="34" charset="-122"/>
                <a:sym typeface="宋体" panose="02010600030101010101" pitchFamily="2" charset="-122"/>
              </a:rPr>
              <a:t>计算方法简单</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a:t>
            </a:r>
            <a:endParaRPr lang="en-US" sz="2000" dirty="0">
              <a:latin typeface="微软雅黑" panose="020B0503020204020204" pitchFamily="34" charset="-122"/>
              <a:ea typeface="微软雅黑" panose="020B0503020204020204" pitchFamily="34" charset="-122"/>
              <a:sym typeface="宋体" panose="02010600030101010101" pitchFamily="2" charset="-122"/>
            </a:endParaRPr>
          </a:p>
          <a:p>
            <a:pPr lvl="4" algn="l">
              <a:spcBef>
                <a:spcPts val="800"/>
              </a:spcBef>
              <a:buFont typeface="Arial" panose="020B0604020202020204" pitchFamily="34" charset="0"/>
              <a:buChar char="•"/>
            </a:pPr>
            <a:r>
              <a:rPr lang="en-US" sz="2000" dirty="0" err="1">
                <a:latin typeface="微软雅黑" panose="020B0503020204020204" pitchFamily="34" charset="-122"/>
                <a:ea typeface="微软雅黑" panose="020B0503020204020204" pitchFamily="34" charset="-122"/>
                <a:sym typeface="宋体" panose="02010600030101010101" pitchFamily="2" charset="-122"/>
              </a:rPr>
              <a:t>与所用的高级程序设计语言类型无关</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a:t>
            </a:r>
          </a:p>
          <a:p>
            <a:pPr marL="319087" lvl="4" indent="0" algn="l">
              <a:lnSpc>
                <a:spcPct val="150000"/>
              </a:lnSpc>
              <a:spcBef>
                <a:spcPts val="800"/>
              </a:spcBef>
            </a:pPr>
            <a:r>
              <a:rPr lang="zh-CN" altLang="en-US" sz="2400" b="1" dirty="0">
                <a:solidFill>
                  <a:srgbClr val="0096D6"/>
                </a:solidFill>
                <a:latin typeface="微软雅黑" panose="020B0503020204020204" pitchFamily="34" charset="-122"/>
                <a:ea typeface="微软雅黑" panose="020B0503020204020204" pitchFamily="34" charset="-122"/>
              </a:rPr>
              <a:t>Halstead的缺点：</a:t>
            </a:r>
            <a:endParaRPr lang="en-US" sz="2400" dirty="0">
              <a:solidFill>
                <a:srgbClr val="0096D6"/>
              </a:solidFill>
              <a:latin typeface="微软雅黑" panose="020B0503020204020204" pitchFamily="34" charset="-122"/>
              <a:ea typeface="微软雅黑" panose="020B0503020204020204" pitchFamily="34" charset="-122"/>
              <a:sym typeface="宋体" panose="02010600030101010101" pitchFamily="2" charset="-122"/>
            </a:endParaRPr>
          </a:p>
          <a:p>
            <a:pPr lvl="4" algn="l">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仅考虑程序数据量和程序体积而不考虑程序控制流，不能从根本上反映程序复杂性。</a:t>
            </a:r>
            <a:endParaRPr lang="zh-CN" altLang="en-US" sz="2000" dirty="0">
              <a:latin typeface="微软雅黑" panose="020B0503020204020204" pitchFamily="34" charset="-122"/>
              <a:ea typeface="微软雅黑" panose="020B0503020204020204" pitchFamily="34" charset="-122"/>
            </a:endParaRPr>
          </a:p>
          <a:p>
            <a:pPr lvl="4">
              <a:lnSpc>
                <a:spcPct val="150000"/>
              </a:lnSpc>
              <a:spcBef>
                <a:spcPts val="800"/>
              </a:spcBef>
            </a:pPr>
            <a:endParaRPr lang="zh-CN" altLang="en-US" sz="1600" dirty="0">
              <a:latin typeface="微软雅黑" panose="020B0503020204020204" pitchFamily="34" charset="-122"/>
              <a:ea typeface="微软雅黑" panose="020B0503020204020204" pitchFamily="34" charset="-122"/>
            </a:endParaRPr>
          </a:p>
          <a:p>
            <a:pPr lvl="4">
              <a:lnSpc>
                <a:spcPct val="150000"/>
              </a:lnSpc>
              <a:spcBef>
                <a:spcPts val="800"/>
              </a:spcBef>
            </a:pPr>
            <a:endParaRPr lang="zh-CN" altLang="en-US" sz="14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endParaRPr>
          </a:p>
          <a:p>
            <a:pPr lvl="4">
              <a:lnSpc>
                <a:spcPct val="150000"/>
              </a:lnSpc>
              <a:spcBef>
                <a:spcPts val="800"/>
              </a:spcBef>
            </a:pPr>
            <a:endParaRPr lang="zh-CN" altLang="en-US" sz="14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endParaRPr>
          </a:p>
          <a:p>
            <a:pPr lvl="4">
              <a:lnSpc>
                <a:spcPct val="150000"/>
              </a:lnSpc>
              <a:spcBef>
                <a:spcPts val="800"/>
              </a:spcBef>
              <a:buFont typeface="宋体" panose="02010600030101010101" pitchFamily="2" charset="-122"/>
              <a:buNone/>
            </a:pPr>
            <a:endParaRPr lang="zh-CN" altLang="en-US" sz="2000" dirty="0">
              <a:latin typeface="微软雅黑" panose="020B0503020204020204" pitchFamily="34" charset="-122"/>
              <a:ea typeface="微软雅黑" panose="020B0503020204020204" pitchFamily="34" charset="-122"/>
            </a:endParaRPr>
          </a:p>
        </p:txBody>
      </p:sp>
      <p:sp>
        <p:nvSpPr>
          <p:cNvPr id="69636" name="Rectangle 2"/>
          <p:cNvSpPr>
            <a:spLocks noGrp="1" noChangeArrowheads="1"/>
          </p:cNvSpPr>
          <p:nvPr/>
        </p:nvSpPr>
        <p:spPr bwMode="auto">
          <a:xfrm>
            <a:off x="457200" y="116632"/>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lang="zh-CN" altLang="en-US" sz="2800" b="1" dirty="0">
                <a:latin typeface="微软雅黑" panose="020B0503020204020204" pitchFamily="34" charset="-122"/>
                <a:ea typeface="微软雅黑" panose="020B0503020204020204" pitchFamily="34" charset="-122"/>
                <a:sym typeface="HP Simplified" panose="020B0604020204020204" pitchFamily="34" charset="0"/>
              </a:rPr>
              <a:t>7.3.2 软件复杂性度量元</a:t>
            </a:r>
            <a:endParaRPr lang="zh-CN" altLang="en-US" sz="4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9" name="Rectangle 3"/>
          <p:cNvSpPr>
            <a:spLocks noGrp="1" noChangeArrowheads="1"/>
          </p:cNvSpPr>
          <p:nvPr/>
        </p:nvSpPr>
        <p:spPr bwMode="auto">
          <a:xfrm>
            <a:off x="-27278" y="758652"/>
            <a:ext cx="835025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469900" indent="-150813" eaLnBrk="0" hangingPunct="0">
              <a:defRPr>
                <a:solidFill>
                  <a:schemeClr val="tx1"/>
                </a:solidFill>
                <a:latin typeface="Arial" panose="020B0604020202020204" pitchFamily="34" charset="0"/>
                <a:ea typeface="宋体" panose="02010600030101010101" pitchFamily="2" charset="-122"/>
              </a:defRPr>
            </a:lvl5pPr>
            <a:lvl6pPr marL="9271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13843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8415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22987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4" algn="l">
              <a:lnSpc>
                <a:spcPct val="150000"/>
              </a:lnSpc>
              <a:spcBef>
                <a:spcPts val="800"/>
              </a:spcBef>
              <a:buFont typeface="宋体" panose="02010600030101010101" pitchFamily="2" charset="-122"/>
              <a:buNone/>
            </a:pPr>
            <a:r>
              <a:rPr lang="zh-CN" altLang="en-US" sz="2400" b="1" dirty="0">
                <a:solidFill>
                  <a:srgbClr val="0096D6"/>
                </a:solidFill>
                <a:latin typeface="微软雅黑" panose="020B0503020204020204" pitchFamily="34" charset="-122"/>
                <a:ea typeface="微软雅黑" panose="020B0503020204020204" pitchFamily="34" charset="-122"/>
              </a:rPr>
              <a:t>3）结构度量元McCabe复杂度</a:t>
            </a:r>
          </a:p>
          <a:p>
            <a:pPr lvl="4" algn="l">
              <a:lnSpc>
                <a:spcPct val="150000"/>
              </a:lnSpc>
              <a:spcBef>
                <a:spcPts val="800"/>
              </a:spcBef>
              <a:buFont typeface="宋体" panose="02010600030101010101" pitchFamily="2" charset="-122"/>
              <a:buChar char="–"/>
            </a:pPr>
            <a:r>
              <a:rPr lang="zh-CN" altLang="en-US" sz="2000" dirty="0">
                <a:solidFill>
                  <a:schemeClr val="tx2"/>
                </a:solidFill>
                <a:latin typeface="微软雅黑" panose="020B0503020204020204" pitchFamily="34" charset="-122"/>
                <a:ea typeface="微软雅黑" panose="020B0503020204020204" pitchFamily="34" charset="-122"/>
              </a:rPr>
              <a:t>McCabe复杂度的基本思想是程序的复杂性很大程度上取决于程序控制流的复杂性，单一的程序顺序结构最简单，循环和选择所构成的环路越多，程序就越复杂</a:t>
            </a:r>
            <a:r>
              <a:rPr lang="zh-CN" altLang="en-US" sz="2000" dirty="0">
                <a:solidFill>
                  <a:schemeClr val="bg2"/>
                </a:solidFill>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70660" name="Rectangle 2"/>
          <p:cNvSpPr>
            <a:spLocks noGrp="1" noChangeArrowheads="1"/>
          </p:cNvSpPr>
          <p:nvPr/>
        </p:nvSpPr>
        <p:spPr bwMode="auto">
          <a:xfrm>
            <a:off x="457200" y="116632"/>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lang="zh-CN" altLang="en-US" sz="2800" b="1" dirty="0">
                <a:latin typeface="微软雅黑" panose="020B0503020204020204" pitchFamily="34" charset="-122"/>
                <a:ea typeface="微软雅黑" panose="020B0503020204020204" pitchFamily="34" charset="-122"/>
                <a:sym typeface="HP Simplified" panose="020B0604020204020204" pitchFamily="34" charset="0"/>
              </a:rPr>
              <a:t>7.3.2 软件复杂性度量元</a:t>
            </a:r>
            <a:endParaRPr lang="zh-CN" altLang="en-US" sz="4400" dirty="0">
              <a:latin typeface="微软雅黑" panose="020B0503020204020204" pitchFamily="34" charset="-122"/>
              <a:ea typeface="微软雅黑" panose="020B0503020204020204" pitchFamily="34" charset="-122"/>
            </a:endParaRPr>
          </a:p>
        </p:txBody>
      </p:sp>
      <p:sp>
        <p:nvSpPr>
          <p:cNvPr id="70661" name="Freeform 48"/>
          <p:cNvSpPr>
            <a:spLocks/>
          </p:cNvSpPr>
          <p:nvPr/>
        </p:nvSpPr>
        <p:spPr bwMode="auto">
          <a:xfrm flipH="1">
            <a:off x="1709738" y="3035300"/>
            <a:ext cx="2763837" cy="1652588"/>
          </a:xfrm>
          <a:custGeom>
            <a:avLst/>
            <a:gdLst>
              <a:gd name="T0" fmla="*/ 0 w 2920"/>
              <a:gd name="T1" fmla="*/ 1652588 h 936"/>
              <a:gd name="T2" fmla="*/ 1475624 w 2920"/>
              <a:gd name="T3" fmla="*/ 0 h 936"/>
              <a:gd name="T4" fmla="*/ 2763837 w 2920"/>
              <a:gd name="T5" fmla="*/ 0 h 936"/>
              <a:gd name="T6" fmla="*/ 2763837 w 2920"/>
              <a:gd name="T7" fmla="*/ 550863 h 936"/>
              <a:gd name="T8" fmla="*/ 1475624 w 2920"/>
              <a:gd name="T9" fmla="*/ 550863 h 936"/>
              <a:gd name="T10" fmla="*/ 0 w 2920"/>
              <a:gd name="T11" fmla="*/ 1652588 h 936"/>
              <a:gd name="T12" fmla="*/ 0 60000 65536"/>
              <a:gd name="T13" fmla="*/ 0 60000 65536"/>
              <a:gd name="T14" fmla="*/ 0 60000 65536"/>
              <a:gd name="T15" fmla="*/ 0 60000 65536"/>
              <a:gd name="T16" fmla="*/ 0 60000 65536"/>
              <a:gd name="T17" fmla="*/ 0 60000 65536"/>
              <a:gd name="T18" fmla="*/ 0 w 2920"/>
              <a:gd name="T19" fmla="*/ 0 h 936"/>
              <a:gd name="T20" fmla="*/ 2920 w 2920"/>
              <a:gd name="T21" fmla="*/ 936 h 936"/>
            </a:gdLst>
            <a:ahLst/>
            <a:cxnLst>
              <a:cxn ang="T12">
                <a:pos x="T0" y="T1"/>
              </a:cxn>
              <a:cxn ang="T13">
                <a:pos x="T2" y="T3"/>
              </a:cxn>
              <a:cxn ang="T14">
                <a:pos x="T4" y="T5"/>
              </a:cxn>
              <a:cxn ang="T15">
                <a:pos x="T6" y="T7"/>
              </a:cxn>
              <a:cxn ang="T16">
                <a:pos x="T8" y="T9"/>
              </a:cxn>
              <a:cxn ang="T17">
                <a:pos x="T10" y="T11"/>
              </a:cxn>
            </a:cxnLst>
            <a:rect l="T18" t="T19" r="T20" b="T21"/>
            <a:pathLst>
              <a:path w="2920" h="936">
                <a:moveTo>
                  <a:pt x="0" y="936"/>
                </a:moveTo>
                <a:lnTo>
                  <a:pt x="1559" y="0"/>
                </a:lnTo>
                <a:lnTo>
                  <a:pt x="2920" y="0"/>
                </a:lnTo>
                <a:lnTo>
                  <a:pt x="2920" y="312"/>
                </a:lnTo>
                <a:lnTo>
                  <a:pt x="1559" y="312"/>
                </a:lnTo>
                <a:lnTo>
                  <a:pt x="0" y="936"/>
                </a:lnTo>
                <a:close/>
              </a:path>
            </a:pathLst>
          </a:custGeom>
          <a:solidFill>
            <a:srgbClr val="D9D9D9"/>
          </a:solidFill>
          <a:ln w="3175">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70662" name="Freeform 49"/>
          <p:cNvSpPr>
            <a:spLocks/>
          </p:cNvSpPr>
          <p:nvPr/>
        </p:nvSpPr>
        <p:spPr bwMode="auto">
          <a:xfrm flipH="1">
            <a:off x="1709738" y="3736975"/>
            <a:ext cx="2763837" cy="950913"/>
          </a:xfrm>
          <a:custGeom>
            <a:avLst/>
            <a:gdLst>
              <a:gd name="T0" fmla="*/ 0 w 2920"/>
              <a:gd name="T1" fmla="*/ 950913 h 539"/>
              <a:gd name="T2" fmla="*/ 1475624 w 2920"/>
              <a:gd name="T3" fmla="*/ 0 h 539"/>
              <a:gd name="T4" fmla="*/ 2763837 w 2920"/>
              <a:gd name="T5" fmla="*/ 0 h 539"/>
              <a:gd name="T6" fmla="*/ 2763837 w 2920"/>
              <a:gd name="T7" fmla="*/ 550436 h 539"/>
              <a:gd name="T8" fmla="*/ 1449121 w 2920"/>
              <a:gd name="T9" fmla="*/ 550436 h 539"/>
              <a:gd name="T10" fmla="*/ 0 w 2920"/>
              <a:gd name="T11" fmla="*/ 950913 h 539"/>
              <a:gd name="T12" fmla="*/ 0 60000 65536"/>
              <a:gd name="T13" fmla="*/ 0 60000 65536"/>
              <a:gd name="T14" fmla="*/ 0 60000 65536"/>
              <a:gd name="T15" fmla="*/ 0 60000 65536"/>
              <a:gd name="T16" fmla="*/ 0 60000 65536"/>
              <a:gd name="T17" fmla="*/ 0 60000 65536"/>
              <a:gd name="T18" fmla="*/ 0 w 2920"/>
              <a:gd name="T19" fmla="*/ 0 h 539"/>
              <a:gd name="T20" fmla="*/ 2920 w 2920"/>
              <a:gd name="T21" fmla="*/ 539 h 539"/>
            </a:gdLst>
            <a:ahLst/>
            <a:cxnLst>
              <a:cxn ang="T12">
                <a:pos x="T0" y="T1"/>
              </a:cxn>
              <a:cxn ang="T13">
                <a:pos x="T2" y="T3"/>
              </a:cxn>
              <a:cxn ang="T14">
                <a:pos x="T4" y="T5"/>
              </a:cxn>
              <a:cxn ang="T15">
                <a:pos x="T6" y="T7"/>
              </a:cxn>
              <a:cxn ang="T16">
                <a:pos x="T8" y="T9"/>
              </a:cxn>
              <a:cxn ang="T17">
                <a:pos x="T10" y="T11"/>
              </a:cxn>
            </a:cxnLst>
            <a:rect l="T18" t="T19" r="T20" b="T21"/>
            <a:pathLst>
              <a:path w="2920" h="539">
                <a:moveTo>
                  <a:pt x="0" y="539"/>
                </a:moveTo>
                <a:lnTo>
                  <a:pt x="1559" y="0"/>
                </a:lnTo>
                <a:lnTo>
                  <a:pt x="2920" y="0"/>
                </a:lnTo>
                <a:lnTo>
                  <a:pt x="2920" y="312"/>
                </a:lnTo>
                <a:lnTo>
                  <a:pt x="1531" y="312"/>
                </a:lnTo>
                <a:lnTo>
                  <a:pt x="0" y="539"/>
                </a:lnTo>
                <a:close/>
              </a:path>
            </a:pathLst>
          </a:custGeom>
          <a:solidFill>
            <a:srgbClr val="D9D9D9"/>
          </a:solidFill>
          <a:ln w="3175">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70663" name="Freeform 50"/>
          <p:cNvSpPr>
            <a:spLocks/>
          </p:cNvSpPr>
          <p:nvPr/>
        </p:nvSpPr>
        <p:spPr bwMode="auto">
          <a:xfrm rot="10800000" flipH="1" flipV="1">
            <a:off x="1709738" y="4437063"/>
            <a:ext cx="2763837" cy="546100"/>
          </a:xfrm>
          <a:custGeom>
            <a:avLst/>
            <a:gdLst>
              <a:gd name="T0" fmla="*/ 2763837 w 2222"/>
              <a:gd name="T1" fmla="*/ 251281 h 439"/>
              <a:gd name="T2" fmla="*/ 1288630 w 2222"/>
              <a:gd name="T3" fmla="*/ 0 h 439"/>
              <a:gd name="T4" fmla="*/ 0 w 2222"/>
              <a:gd name="T5" fmla="*/ 0 h 439"/>
              <a:gd name="T6" fmla="*/ 0 w 2222"/>
              <a:gd name="T7" fmla="*/ 546100 h 439"/>
              <a:gd name="T8" fmla="*/ 1313507 w 2222"/>
              <a:gd name="T9" fmla="*/ 538636 h 439"/>
              <a:gd name="T10" fmla="*/ 2763837 w 2222"/>
              <a:gd name="T11" fmla="*/ 251281 h 439"/>
              <a:gd name="T12" fmla="*/ 0 60000 65536"/>
              <a:gd name="T13" fmla="*/ 0 60000 65536"/>
              <a:gd name="T14" fmla="*/ 0 60000 65536"/>
              <a:gd name="T15" fmla="*/ 0 60000 65536"/>
              <a:gd name="T16" fmla="*/ 0 60000 65536"/>
              <a:gd name="T17" fmla="*/ 0 60000 65536"/>
              <a:gd name="T18" fmla="*/ 0 w 2222"/>
              <a:gd name="T19" fmla="*/ 0 h 439"/>
              <a:gd name="T20" fmla="*/ 2222 w 2222"/>
              <a:gd name="T21" fmla="*/ 439 h 439"/>
            </a:gdLst>
            <a:ahLst/>
            <a:cxnLst>
              <a:cxn ang="T12">
                <a:pos x="T0" y="T1"/>
              </a:cxn>
              <a:cxn ang="T13">
                <a:pos x="T2" y="T3"/>
              </a:cxn>
              <a:cxn ang="T14">
                <a:pos x="T4" y="T5"/>
              </a:cxn>
              <a:cxn ang="T15">
                <a:pos x="T6" y="T7"/>
              </a:cxn>
              <a:cxn ang="T16">
                <a:pos x="T8" y="T9"/>
              </a:cxn>
              <a:cxn ang="T17">
                <a:pos x="T10" y="T11"/>
              </a:cxn>
            </a:cxnLst>
            <a:rect l="T18" t="T19" r="T20" b="T21"/>
            <a:pathLst>
              <a:path w="2222" h="439">
                <a:moveTo>
                  <a:pt x="2222" y="202"/>
                </a:moveTo>
                <a:lnTo>
                  <a:pt x="1036" y="0"/>
                </a:lnTo>
                <a:lnTo>
                  <a:pt x="0" y="0"/>
                </a:lnTo>
                <a:lnTo>
                  <a:pt x="0" y="439"/>
                </a:lnTo>
                <a:lnTo>
                  <a:pt x="1056" y="433"/>
                </a:lnTo>
                <a:lnTo>
                  <a:pt x="2222" y="202"/>
                </a:lnTo>
                <a:close/>
              </a:path>
            </a:pathLst>
          </a:custGeom>
          <a:solidFill>
            <a:srgbClr val="D9D9D9"/>
          </a:solidFill>
          <a:ln w="3175">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70664" name="Freeform 51"/>
          <p:cNvSpPr>
            <a:spLocks/>
          </p:cNvSpPr>
          <p:nvPr/>
        </p:nvSpPr>
        <p:spPr bwMode="auto">
          <a:xfrm flipH="1">
            <a:off x="1709738" y="4687888"/>
            <a:ext cx="2763837" cy="950912"/>
          </a:xfrm>
          <a:custGeom>
            <a:avLst/>
            <a:gdLst>
              <a:gd name="T0" fmla="*/ 0 w 10000"/>
              <a:gd name="T1" fmla="*/ 0 h 10000"/>
              <a:gd name="T2" fmla="*/ 1475613 w 10000"/>
              <a:gd name="T3" fmla="*/ 400524 h 10000"/>
              <a:gd name="T4" fmla="*/ 2763837 w 10000"/>
              <a:gd name="T5" fmla="*/ 400524 h 10000"/>
              <a:gd name="T6" fmla="*/ 2763837 w 10000"/>
              <a:gd name="T7" fmla="*/ 950912 h 10000"/>
              <a:gd name="T8" fmla="*/ 1475613 w 10000"/>
              <a:gd name="T9" fmla="*/ 950912 h 10000"/>
              <a:gd name="T10" fmla="*/ 0 w 10000"/>
              <a:gd name="T11" fmla="*/ 0 h 10000"/>
              <a:gd name="T12" fmla="*/ 0 60000 65536"/>
              <a:gd name="T13" fmla="*/ 0 60000 65536"/>
              <a:gd name="T14" fmla="*/ 0 60000 65536"/>
              <a:gd name="T15" fmla="*/ 0 60000 65536"/>
              <a:gd name="T16" fmla="*/ 0 60000 65536"/>
              <a:gd name="T17" fmla="*/ 0 60000 65536"/>
              <a:gd name="T18" fmla="*/ 0 w 10000"/>
              <a:gd name="T19" fmla="*/ 0 h 10000"/>
              <a:gd name="T20" fmla="*/ 10000 w 10000"/>
              <a:gd name="T21" fmla="*/ 10000 h 10000"/>
            </a:gdLst>
            <a:ahLst/>
            <a:cxnLst>
              <a:cxn ang="T12">
                <a:pos x="T0" y="T1"/>
              </a:cxn>
              <a:cxn ang="T13">
                <a:pos x="T2" y="T3"/>
              </a:cxn>
              <a:cxn ang="T14">
                <a:pos x="T4" y="T5"/>
              </a:cxn>
              <a:cxn ang="T15">
                <a:pos x="T6" y="T7"/>
              </a:cxn>
              <a:cxn ang="T16">
                <a:pos x="T8" y="T9"/>
              </a:cxn>
              <a:cxn ang="T17">
                <a:pos x="T10" y="T11"/>
              </a:cxn>
            </a:cxnLst>
            <a:rect l="T18" t="T19" r="T20" b="T21"/>
            <a:pathLst>
              <a:path w="10000" h="10000">
                <a:moveTo>
                  <a:pt x="0" y="0"/>
                </a:moveTo>
                <a:lnTo>
                  <a:pt x="5339" y="4212"/>
                </a:lnTo>
                <a:lnTo>
                  <a:pt x="10000" y="4212"/>
                </a:lnTo>
                <a:lnTo>
                  <a:pt x="10000" y="10000"/>
                </a:lnTo>
                <a:lnTo>
                  <a:pt x="5339" y="10000"/>
                </a:lnTo>
                <a:lnTo>
                  <a:pt x="0" y="0"/>
                </a:lnTo>
                <a:close/>
              </a:path>
            </a:pathLst>
          </a:custGeom>
          <a:solidFill>
            <a:srgbClr val="D9D9D9"/>
          </a:solidFill>
          <a:ln w="3175">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70665" name="Freeform 52"/>
          <p:cNvSpPr>
            <a:spLocks/>
          </p:cNvSpPr>
          <p:nvPr/>
        </p:nvSpPr>
        <p:spPr bwMode="auto">
          <a:xfrm flipH="1">
            <a:off x="1709738" y="4687888"/>
            <a:ext cx="2736850" cy="1652587"/>
          </a:xfrm>
          <a:custGeom>
            <a:avLst/>
            <a:gdLst>
              <a:gd name="T0" fmla="*/ 0 w 2891"/>
              <a:gd name="T1" fmla="*/ 0 h 936"/>
              <a:gd name="T2" fmla="*/ 1448419 w 2891"/>
              <a:gd name="T3" fmla="*/ 1101725 h 936"/>
              <a:gd name="T4" fmla="*/ 2736850 w 2891"/>
              <a:gd name="T5" fmla="*/ 1101725 h 936"/>
              <a:gd name="T6" fmla="*/ 2736850 w 2891"/>
              <a:gd name="T7" fmla="*/ 1652587 h 936"/>
              <a:gd name="T8" fmla="*/ 1448419 w 2891"/>
              <a:gd name="T9" fmla="*/ 1652587 h 936"/>
              <a:gd name="T10" fmla="*/ 0 w 2891"/>
              <a:gd name="T11" fmla="*/ 0 h 936"/>
              <a:gd name="T12" fmla="*/ 0 60000 65536"/>
              <a:gd name="T13" fmla="*/ 0 60000 65536"/>
              <a:gd name="T14" fmla="*/ 0 60000 65536"/>
              <a:gd name="T15" fmla="*/ 0 60000 65536"/>
              <a:gd name="T16" fmla="*/ 0 60000 65536"/>
              <a:gd name="T17" fmla="*/ 0 60000 65536"/>
              <a:gd name="T18" fmla="*/ 0 w 2891"/>
              <a:gd name="T19" fmla="*/ 0 h 936"/>
              <a:gd name="T20" fmla="*/ 2891 w 2891"/>
              <a:gd name="T21" fmla="*/ 936 h 936"/>
            </a:gdLst>
            <a:ahLst/>
            <a:cxnLst>
              <a:cxn ang="T12">
                <a:pos x="T0" y="T1"/>
              </a:cxn>
              <a:cxn ang="T13">
                <a:pos x="T2" y="T3"/>
              </a:cxn>
              <a:cxn ang="T14">
                <a:pos x="T4" y="T5"/>
              </a:cxn>
              <a:cxn ang="T15">
                <a:pos x="T6" y="T7"/>
              </a:cxn>
              <a:cxn ang="T16">
                <a:pos x="T8" y="T9"/>
              </a:cxn>
              <a:cxn ang="T17">
                <a:pos x="T10" y="T11"/>
              </a:cxn>
            </a:cxnLst>
            <a:rect l="T18" t="T19" r="T20" b="T21"/>
            <a:pathLst>
              <a:path w="2891" h="936">
                <a:moveTo>
                  <a:pt x="0" y="0"/>
                </a:moveTo>
                <a:lnTo>
                  <a:pt x="1530" y="624"/>
                </a:lnTo>
                <a:lnTo>
                  <a:pt x="2891" y="624"/>
                </a:lnTo>
                <a:lnTo>
                  <a:pt x="2891" y="936"/>
                </a:lnTo>
                <a:lnTo>
                  <a:pt x="1530" y="936"/>
                </a:lnTo>
                <a:lnTo>
                  <a:pt x="0" y="0"/>
                </a:lnTo>
                <a:close/>
              </a:path>
            </a:pathLst>
          </a:custGeom>
          <a:solidFill>
            <a:srgbClr val="D9D9D9"/>
          </a:solidFill>
          <a:ln w="3175">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70666" name="Rectangle 58"/>
          <p:cNvSpPr>
            <a:spLocks noChangeArrowheads="1"/>
          </p:cNvSpPr>
          <p:nvPr/>
        </p:nvSpPr>
        <p:spPr bwMode="auto">
          <a:xfrm flipH="1">
            <a:off x="1709738" y="3040063"/>
            <a:ext cx="1290637" cy="544512"/>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dirty="0">
                <a:latin typeface="微软雅黑" panose="020B0503020204020204" pitchFamily="34" charset="-122"/>
                <a:ea typeface="微软雅黑" panose="020B0503020204020204" pitchFamily="34" charset="-122"/>
                <a:sym typeface="宋体" panose="02010600030101010101" pitchFamily="2" charset="-122"/>
              </a:rPr>
              <a:t>圈复杂度</a:t>
            </a:r>
          </a:p>
        </p:txBody>
      </p:sp>
      <p:sp>
        <p:nvSpPr>
          <p:cNvPr id="70667" name="Rectangle 58"/>
          <p:cNvSpPr>
            <a:spLocks noChangeArrowheads="1"/>
          </p:cNvSpPr>
          <p:nvPr/>
        </p:nvSpPr>
        <p:spPr bwMode="auto">
          <a:xfrm flipH="1">
            <a:off x="1709738" y="3740150"/>
            <a:ext cx="1290637" cy="544513"/>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微软雅黑" panose="020B0503020204020204" pitchFamily="34" charset="-122"/>
                <a:ea typeface="微软雅黑" panose="020B0503020204020204" pitchFamily="34" charset="-122"/>
              </a:rPr>
              <a:t>基本复杂度</a:t>
            </a:r>
          </a:p>
        </p:txBody>
      </p:sp>
      <p:sp>
        <p:nvSpPr>
          <p:cNvPr id="70668" name="Rectangle 58"/>
          <p:cNvSpPr>
            <a:spLocks noChangeArrowheads="1"/>
          </p:cNvSpPr>
          <p:nvPr/>
        </p:nvSpPr>
        <p:spPr bwMode="auto">
          <a:xfrm flipH="1">
            <a:off x="1709738" y="4440238"/>
            <a:ext cx="1290637" cy="544512"/>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dirty="0">
                <a:latin typeface="微软雅黑" panose="020B0503020204020204" pitchFamily="34" charset="-122"/>
                <a:ea typeface="微软雅黑" panose="020B0503020204020204" pitchFamily="34" charset="-122"/>
              </a:rPr>
              <a:t>模块设计复杂度</a:t>
            </a:r>
            <a:endParaRPr lang="zh-CN" altLang="en-US" sz="3200" dirty="0">
              <a:latin typeface="微软雅黑" panose="020B0503020204020204" pitchFamily="34" charset="-122"/>
              <a:ea typeface="微软雅黑" panose="020B0503020204020204" pitchFamily="34" charset="-122"/>
            </a:endParaRPr>
          </a:p>
        </p:txBody>
      </p:sp>
      <p:sp>
        <p:nvSpPr>
          <p:cNvPr id="70669" name="Rectangle 58"/>
          <p:cNvSpPr>
            <a:spLocks noChangeArrowheads="1"/>
          </p:cNvSpPr>
          <p:nvPr/>
        </p:nvSpPr>
        <p:spPr bwMode="auto">
          <a:xfrm flipH="1">
            <a:off x="1709738" y="5103813"/>
            <a:ext cx="1290637" cy="5429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微软雅黑" panose="020B0503020204020204" pitchFamily="34" charset="-122"/>
                <a:ea typeface="微软雅黑" panose="020B0503020204020204" pitchFamily="34" charset="-122"/>
              </a:rPr>
              <a:t>设计复杂度</a:t>
            </a:r>
          </a:p>
        </p:txBody>
      </p:sp>
      <p:sp>
        <p:nvSpPr>
          <p:cNvPr id="70670" name="Rectangle 58"/>
          <p:cNvSpPr>
            <a:spLocks noChangeArrowheads="1"/>
          </p:cNvSpPr>
          <p:nvPr/>
        </p:nvSpPr>
        <p:spPr bwMode="auto">
          <a:xfrm flipH="1">
            <a:off x="1709738" y="5803900"/>
            <a:ext cx="1290637" cy="5429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微软雅黑" panose="020B0503020204020204" pitchFamily="34" charset="-122"/>
                <a:ea typeface="微软雅黑" panose="020B0503020204020204" pitchFamily="34" charset="-122"/>
              </a:rPr>
              <a:t>集成复杂度</a:t>
            </a:r>
          </a:p>
        </p:txBody>
      </p:sp>
      <p:sp>
        <p:nvSpPr>
          <p:cNvPr id="70671" name="Freeform 48"/>
          <p:cNvSpPr>
            <a:spLocks/>
          </p:cNvSpPr>
          <p:nvPr/>
        </p:nvSpPr>
        <p:spPr bwMode="auto">
          <a:xfrm>
            <a:off x="4427538" y="3035300"/>
            <a:ext cx="2763837" cy="1652588"/>
          </a:xfrm>
          <a:custGeom>
            <a:avLst/>
            <a:gdLst>
              <a:gd name="T0" fmla="*/ 0 w 2920"/>
              <a:gd name="T1" fmla="*/ 1652588 h 936"/>
              <a:gd name="T2" fmla="*/ 1475624 w 2920"/>
              <a:gd name="T3" fmla="*/ 0 h 936"/>
              <a:gd name="T4" fmla="*/ 2763837 w 2920"/>
              <a:gd name="T5" fmla="*/ 0 h 936"/>
              <a:gd name="T6" fmla="*/ 2763837 w 2920"/>
              <a:gd name="T7" fmla="*/ 550863 h 936"/>
              <a:gd name="T8" fmla="*/ 1475624 w 2920"/>
              <a:gd name="T9" fmla="*/ 550863 h 936"/>
              <a:gd name="T10" fmla="*/ 0 w 2920"/>
              <a:gd name="T11" fmla="*/ 1652588 h 936"/>
              <a:gd name="T12" fmla="*/ 0 60000 65536"/>
              <a:gd name="T13" fmla="*/ 0 60000 65536"/>
              <a:gd name="T14" fmla="*/ 0 60000 65536"/>
              <a:gd name="T15" fmla="*/ 0 60000 65536"/>
              <a:gd name="T16" fmla="*/ 0 60000 65536"/>
              <a:gd name="T17" fmla="*/ 0 60000 65536"/>
              <a:gd name="T18" fmla="*/ 0 w 2920"/>
              <a:gd name="T19" fmla="*/ 0 h 936"/>
              <a:gd name="T20" fmla="*/ 2920 w 2920"/>
              <a:gd name="T21" fmla="*/ 936 h 936"/>
            </a:gdLst>
            <a:ahLst/>
            <a:cxnLst>
              <a:cxn ang="T12">
                <a:pos x="T0" y="T1"/>
              </a:cxn>
              <a:cxn ang="T13">
                <a:pos x="T2" y="T3"/>
              </a:cxn>
              <a:cxn ang="T14">
                <a:pos x="T4" y="T5"/>
              </a:cxn>
              <a:cxn ang="T15">
                <a:pos x="T6" y="T7"/>
              </a:cxn>
              <a:cxn ang="T16">
                <a:pos x="T8" y="T9"/>
              </a:cxn>
              <a:cxn ang="T17">
                <a:pos x="T10" y="T11"/>
              </a:cxn>
            </a:cxnLst>
            <a:rect l="T18" t="T19" r="T20" b="T21"/>
            <a:pathLst>
              <a:path w="2920" h="936">
                <a:moveTo>
                  <a:pt x="0" y="936"/>
                </a:moveTo>
                <a:lnTo>
                  <a:pt x="1559" y="0"/>
                </a:lnTo>
                <a:lnTo>
                  <a:pt x="2920" y="0"/>
                </a:lnTo>
                <a:lnTo>
                  <a:pt x="2920" y="312"/>
                </a:lnTo>
                <a:lnTo>
                  <a:pt x="1559" y="312"/>
                </a:lnTo>
                <a:lnTo>
                  <a:pt x="0" y="936"/>
                </a:lnTo>
                <a:close/>
              </a:path>
            </a:pathLst>
          </a:custGeom>
          <a:solidFill>
            <a:srgbClr val="D9D9D9"/>
          </a:solidFill>
          <a:ln w="3175">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70672" name="Freeform 49"/>
          <p:cNvSpPr>
            <a:spLocks/>
          </p:cNvSpPr>
          <p:nvPr/>
        </p:nvSpPr>
        <p:spPr bwMode="auto">
          <a:xfrm>
            <a:off x="4427538" y="3736975"/>
            <a:ext cx="2763837" cy="950913"/>
          </a:xfrm>
          <a:custGeom>
            <a:avLst/>
            <a:gdLst>
              <a:gd name="T0" fmla="*/ 0 w 2920"/>
              <a:gd name="T1" fmla="*/ 950913 h 539"/>
              <a:gd name="T2" fmla="*/ 1475624 w 2920"/>
              <a:gd name="T3" fmla="*/ 0 h 539"/>
              <a:gd name="T4" fmla="*/ 2763837 w 2920"/>
              <a:gd name="T5" fmla="*/ 0 h 539"/>
              <a:gd name="T6" fmla="*/ 2763837 w 2920"/>
              <a:gd name="T7" fmla="*/ 550436 h 539"/>
              <a:gd name="T8" fmla="*/ 1449121 w 2920"/>
              <a:gd name="T9" fmla="*/ 550436 h 539"/>
              <a:gd name="T10" fmla="*/ 0 w 2920"/>
              <a:gd name="T11" fmla="*/ 950913 h 539"/>
              <a:gd name="T12" fmla="*/ 0 60000 65536"/>
              <a:gd name="T13" fmla="*/ 0 60000 65536"/>
              <a:gd name="T14" fmla="*/ 0 60000 65536"/>
              <a:gd name="T15" fmla="*/ 0 60000 65536"/>
              <a:gd name="T16" fmla="*/ 0 60000 65536"/>
              <a:gd name="T17" fmla="*/ 0 60000 65536"/>
              <a:gd name="T18" fmla="*/ 0 w 2920"/>
              <a:gd name="T19" fmla="*/ 0 h 539"/>
              <a:gd name="T20" fmla="*/ 2920 w 2920"/>
              <a:gd name="T21" fmla="*/ 539 h 539"/>
            </a:gdLst>
            <a:ahLst/>
            <a:cxnLst>
              <a:cxn ang="T12">
                <a:pos x="T0" y="T1"/>
              </a:cxn>
              <a:cxn ang="T13">
                <a:pos x="T2" y="T3"/>
              </a:cxn>
              <a:cxn ang="T14">
                <a:pos x="T4" y="T5"/>
              </a:cxn>
              <a:cxn ang="T15">
                <a:pos x="T6" y="T7"/>
              </a:cxn>
              <a:cxn ang="T16">
                <a:pos x="T8" y="T9"/>
              </a:cxn>
              <a:cxn ang="T17">
                <a:pos x="T10" y="T11"/>
              </a:cxn>
            </a:cxnLst>
            <a:rect l="T18" t="T19" r="T20" b="T21"/>
            <a:pathLst>
              <a:path w="2920" h="539">
                <a:moveTo>
                  <a:pt x="0" y="539"/>
                </a:moveTo>
                <a:lnTo>
                  <a:pt x="1559" y="0"/>
                </a:lnTo>
                <a:lnTo>
                  <a:pt x="2920" y="0"/>
                </a:lnTo>
                <a:lnTo>
                  <a:pt x="2920" y="312"/>
                </a:lnTo>
                <a:lnTo>
                  <a:pt x="1531" y="312"/>
                </a:lnTo>
                <a:lnTo>
                  <a:pt x="0" y="539"/>
                </a:lnTo>
                <a:close/>
              </a:path>
            </a:pathLst>
          </a:custGeom>
          <a:solidFill>
            <a:srgbClr val="D9D9D9"/>
          </a:solidFill>
          <a:ln w="3175">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70673" name="Freeform 50"/>
          <p:cNvSpPr>
            <a:spLocks/>
          </p:cNvSpPr>
          <p:nvPr/>
        </p:nvSpPr>
        <p:spPr bwMode="auto">
          <a:xfrm rot="10800000" flipV="1">
            <a:off x="4427538" y="4437063"/>
            <a:ext cx="2763837" cy="546100"/>
          </a:xfrm>
          <a:custGeom>
            <a:avLst/>
            <a:gdLst>
              <a:gd name="T0" fmla="*/ 2763837 w 2222"/>
              <a:gd name="T1" fmla="*/ 251281 h 439"/>
              <a:gd name="T2" fmla="*/ 1288630 w 2222"/>
              <a:gd name="T3" fmla="*/ 0 h 439"/>
              <a:gd name="T4" fmla="*/ 0 w 2222"/>
              <a:gd name="T5" fmla="*/ 0 h 439"/>
              <a:gd name="T6" fmla="*/ 0 w 2222"/>
              <a:gd name="T7" fmla="*/ 546100 h 439"/>
              <a:gd name="T8" fmla="*/ 1313507 w 2222"/>
              <a:gd name="T9" fmla="*/ 538636 h 439"/>
              <a:gd name="T10" fmla="*/ 2763837 w 2222"/>
              <a:gd name="T11" fmla="*/ 251281 h 439"/>
              <a:gd name="T12" fmla="*/ 0 60000 65536"/>
              <a:gd name="T13" fmla="*/ 0 60000 65536"/>
              <a:gd name="T14" fmla="*/ 0 60000 65536"/>
              <a:gd name="T15" fmla="*/ 0 60000 65536"/>
              <a:gd name="T16" fmla="*/ 0 60000 65536"/>
              <a:gd name="T17" fmla="*/ 0 60000 65536"/>
              <a:gd name="T18" fmla="*/ 0 w 2222"/>
              <a:gd name="T19" fmla="*/ 0 h 439"/>
              <a:gd name="T20" fmla="*/ 2222 w 2222"/>
              <a:gd name="T21" fmla="*/ 439 h 439"/>
            </a:gdLst>
            <a:ahLst/>
            <a:cxnLst>
              <a:cxn ang="T12">
                <a:pos x="T0" y="T1"/>
              </a:cxn>
              <a:cxn ang="T13">
                <a:pos x="T2" y="T3"/>
              </a:cxn>
              <a:cxn ang="T14">
                <a:pos x="T4" y="T5"/>
              </a:cxn>
              <a:cxn ang="T15">
                <a:pos x="T6" y="T7"/>
              </a:cxn>
              <a:cxn ang="T16">
                <a:pos x="T8" y="T9"/>
              </a:cxn>
              <a:cxn ang="T17">
                <a:pos x="T10" y="T11"/>
              </a:cxn>
            </a:cxnLst>
            <a:rect l="T18" t="T19" r="T20" b="T21"/>
            <a:pathLst>
              <a:path w="2222" h="439">
                <a:moveTo>
                  <a:pt x="2222" y="202"/>
                </a:moveTo>
                <a:lnTo>
                  <a:pt x="1036" y="0"/>
                </a:lnTo>
                <a:lnTo>
                  <a:pt x="0" y="0"/>
                </a:lnTo>
                <a:lnTo>
                  <a:pt x="0" y="439"/>
                </a:lnTo>
                <a:lnTo>
                  <a:pt x="1056" y="433"/>
                </a:lnTo>
                <a:lnTo>
                  <a:pt x="2222" y="202"/>
                </a:lnTo>
                <a:close/>
              </a:path>
            </a:pathLst>
          </a:custGeom>
          <a:solidFill>
            <a:srgbClr val="D9D9D9"/>
          </a:solidFill>
          <a:ln w="3175">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70674" name="Freeform 51"/>
          <p:cNvSpPr>
            <a:spLocks/>
          </p:cNvSpPr>
          <p:nvPr/>
        </p:nvSpPr>
        <p:spPr bwMode="auto">
          <a:xfrm>
            <a:off x="4427538" y="4687888"/>
            <a:ext cx="2763837" cy="950912"/>
          </a:xfrm>
          <a:custGeom>
            <a:avLst/>
            <a:gdLst>
              <a:gd name="T0" fmla="*/ 0 w 10000"/>
              <a:gd name="T1" fmla="*/ 0 h 10000"/>
              <a:gd name="T2" fmla="*/ 1475613 w 10000"/>
              <a:gd name="T3" fmla="*/ 400524 h 10000"/>
              <a:gd name="T4" fmla="*/ 2763837 w 10000"/>
              <a:gd name="T5" fmla="*/ 400524 h 10000"/>
              <a:gd name="T6" fmla="*/ 2763837 w 10000"/>
              <a:gd name="T7" fmla="*/ 950912 h 10000"/>
              <a:gd name="T8" fmla="*/ 1475613 w 10000"/>
              <a:gd name="T9" fmla="*/ 950912 h 10000"/>
              <a:gd name="T10" fmla="*/ 0 w 10000"/>
              <a:gd name="T11" fmla="*/ 0 h 10000"/>
              <a:gd name="T12" fmla="*/ 0 60000 65536"/>
              <a:gd name="T13" fmla="*/ 0 60000 65536"/>
              <a:gd name="T14" fmla="*/ 0 60000 65536"/>
              <a:gd name="T15" fmla="*/ 0 60000 65536"/>
              <a:gd name="T16" fmla="*/ 0 60000 65536"/>
              <a:gd name="T17" fmla="*/ 0 60000 65536"/>
              <a:gd name="T18" fmla="*/ 0 w 10000"/>
              <a:gd name="T19" fmla="*/ 0 h 10000"/>
              <a:gd name="T20" fmla="*/ 10000 w 10000"/>
              <a:gd name="T21" fmla="*/ 10000 h 10000"/>
            </a:gdLst>
            <a:ahLst/>
            <a:cxnLst>
              <a:cxn ang="T12">
                <a:pos x="T0" y="T1"/>
              </a:cxn>
              <a:cxn ang="T13">
                <a:pos x="T2" y="T3"/>
              </a:cxn>
              <a:cxn ang="T14">
                <a:pos x="T4" y="T5"/>
              </a:cxn>
              <a:cxn ang="T15">
                <a:pos x="T6" y="T7"/>
              </a:cxn>
              <a:cxn ang="T16">
                <a:pos x="T8" y="T9"/>
              </a:cxn>
              <a:cxn ang="T17">
                <a:pos x="T10" y="T11"/>
              </a:cxn>
            </a:cxnLst>
            <a:rect l="T18" t="T19" r="T20" b="T21"/>
            <a:pathLst>
              <a:path w="10000" h="10000">
                <a:moveTo>
                  <a:pt x="0" y="0"/>
                </a:moveTo>
                <a:lnTo>
                  <a:pt x="5339" y="4212"/>
                </a:lnTo>
                <a:lnTo>
                  <a:pt x="10000" y="4212"/>
                </a:lnTo>
                <a:lnTo>
                  <a:pt x="10000" y="10000"/>
                </a:lnTo>
                <a:lnTo>
                  <a:pt x="5339" y="10000"/>
                </a:lnTo>
                <a:lnTo>
                  <a:pt x="0" y="0"/>
                </a:lnTo>
                <a:close/>
              </a:path>
            </a:pathLst>
          </a:custGeom>
          <a:solidFill>
            <a:srgbClr val="D9D9D9"/>
          </a:solidFill>
          <a:ln w="3175">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70675" name="Freeform 52"/>
          <p:cNvSpPr>
            <a:spLocks/>
          </p:cNvSpPr>
          <p:nvPr/>
        </p:nvSpPr>
        <p:spPr bwMode="auto">
          <a:xfrm>
            <a:off x="4454525" y="4687888"/>
            <a:ext cx="2736850" cy="1652587"/>
          </a:xfrm>
          <a:custGeom>
            <a:avLst/>
            <a:gdLst>
              <a:gd name="T0" fmla="*/ 0 w 2891"/>
              <a:gd name="T1" fmla="*/ 0 h 936"/>
              <a:gd name="T2" fmla="*/ 1448419 w 2891"/>
              <a:gd name="T3" fmla="*/ 1101725 h 936"/>
              <a:gd name="T4" fmla="*/ 2736850 w 2891"/>
              <a:gd name="T5" fmla="*/ 1101725 h 936"/>
              <a:gd name="T6" fmla="*/ 2736850 w 2891"/>
              <a:gd name="T7" fmla="*/ 1652587 h 936"/>
              <a:gd name="T8" fmla="*/ 1448419 w 2891"/>
              <a:gd name="T9" fmla="*/ 1652587 h 936"/>
              <a:gd name="T10" fmla="*/ 0 w 2891"/>
              <a:gd name="T11" fmla="*/ 0 h 936"/>
              <a:gd name="T12" fmla="*/ 0 60000 65536"/>
              <a:gd name="T13" fmla="*/ 0 60000 65536"/>
              <a:gd name="T14" fmla="*/ 0 60000 65536"/>
              <a:gd name="T15" fmla="*/ 0 60000 65536"/>
              <a:gd name="T16" fmla="*/ 0 60000 65536"/>
              <a:gd name="T17" fmla="*/ 0 60000 65536"/>
              <a:gd name="T18" fmla="*/ 0 w 2891"/>
              <a:gd name="T19" fmla="*/ 0 h 936"/>
              <a:gd name="T20" fmla="*/ 2891 w 2891"/>
              <a:gd name="T21" fmla="*/ 936 h 936"/>
            </a:gdLst>
            <a:ahLst/>
            <a:cxnLst>
              <a:cxn ang="T12">
                <a:pos x="T0" y="T1"/>
              </a:cxn>
              <a:cxn ang="T13">
                <a:pos x="T2" y="T3"/>
              </a:cxn>
              <a:cxn ang="T14">
                <a:pos x="T4" y="T5"/>
              </a:cxn>
              <a:cxn ang="T15">
                <a:pos x="T6" y="T7"/>
              </a:cxn>
              <a:cxn ang="T16">
                <a:pos x="T8" y="T9"/>
              </a:cxn>
              <a:cxn ang="T17">
                <a:pos x="T10" y="T11"/>
              </a:cxn>
            </a:cxnLst>
            <a:rect l="T18" t="T19" r="T20" b="T21"/>
            <a:pathLst>
              <a:path w="2891" h="936">
                <a:moveTo>
                  <a:pt x="0" y="0"/>
                </a:moveTo>
                <a:lnTo>
                  <a:pt x="1530" y="624"/>
                </a:lnTo>
                <a:lnTo>
                  <a:pt x="2891" y="624"/>
                </a:lnTo>
                <a:lnTo>
                  <a:pt x="2891" y="936"/>
                </a:lnTo>
                <a:lnTo>
                  <a:pt x="1530" y="936"/>
                </a:lnTo>
                <a:lnTo>
                  <a:pt x="0" y="0"/>
                </a:lnTo>
                <a:close/>
              </a:path>
            </a:pathLst>
          </a:custGeom>
          <a:solidFill>
            <a:srgbClr val="D9D9D9"/>
          </a:solidFill>
          <a:ln w="3175">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70676" name="Rectangle 58"/>
          <p:cNvSpPr>
            <a:spLocks noChangeArrowheads="1"/>
          </p:cNvSpPr>
          <p:nvPr/>
        </p:nvSpPr>
        <p:spPr bwMode="auto">
          <a:xfrm>
            <a:off x="5902325" y="3040063"/>
            <a:ext cx="1289050" cy="544512"/>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微软雅黑" panose="020B0503020204020204" pitchFamily="34" charset="-122"/>
                <a:ea typeface="微软雅黑" panose="020B0503020204020204" pitchFamily="34" charset="-122"/>
              </a:rPr>
              <a:t>行数</a:t>
            </a:r>
          </a:p>
        </p:txBody>
      </p:sp>
      <p:sp>
        <p:nvSpPr>
          <p:cNvPr id="70677" name="Rectangle 58"/>
          <p:cNvSpPr>
            <a:spLocks noChangeArrowheads="1"/>
          </p:cNvSpPr>
          <p:nvPr/>
        </p:nvSpPr>
        <p:spPr bwMode="auto">
          <a:xfrm>
            <a:off x="5902325" y="3740150"/>
            <a:ext cx="1289050" cy="544513"/>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dirty="0">
                <a:latin typeface="微软雅黑" panose="020B0503020204020204" pitchFamily="34" charset="-122"/>
                <a:ea typeface="微软雅黑" panose="020B0503020204020204" pitchFamily="34" charset="-122"/>
              </a:rPr>
              <a:t>规范化复杂度</a:t>
            </a:r>
          </a:p>
        </p:txBody>
      </p:sp>
      <p:sp>
        <p:nvSpPr>
          <p:cNvPr id="70678" name="Rectangle 58"/>
          <p:cNvSpPr>
            <a:spLocks noChangeArrowheads="1"/>
          </p:cNvSpPr>
          <p:nvPr/>
        </p:nvSpPr>
        <p:spPr bwMode="auto">
          <a:xfrm>
            <a:off x="5902325" y="4440238"/>
            <a:ext cx="1289050" cy="544512"/>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微软雅黑" panose="020B0503020204020204" pitchFamily="34" charset="-122"/>
                <a:ea typeface="微软雅黑" panose="020B0503020204020204" pitchFamily="34" charset="-122"/>
              </a:rPr>
              <a:t>全局数据复杂度</a:t>
            </a:r>
          </a:p>
        </p:txBody>
      </p:sp>
      <p:sp>
        <p:nvSpPr>
          <p:cNvPr id="70679" name="Rectangle 58"/>
          <p:cNvSpPr>
            <a:spLocks noChangeArrowheads="1"/>
          </p:cNvSpPr>
          <p:nvPr/>
        </p:nvSpPr>
        <p:spPr bwMode="auto">
          <a:xfrm>
            <a:off x="5902325" y="5103813"/>
            <a:ext cx="1289050" cy="5429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微软雅黑" panose="020B0503020204020204" pitchFamily="34" charset="-122"/>
                <a:ea typeface="微软雅黑" panose="020B0503020204020204" pitchFamily="34" charset="-122"/>
              </a:rPr>
              <a:t>局部数据复杂度</a:t>
            </a:r>
          </a:p>
        </p:txBody>
      </p:sp>
      <p:sp>
        <p:nvSpPr>
          <p:cNvPr id="70680" name="Rectangle 58"/>
          <p:cNvSpPr>
            <a:spLocks noChangeArrowheads="1"/>
          </p:cNvSpPr>
          <p:nvPr/>
        </p:nvSpPr>
        <p:spPr bwMode="auto">
          <a:xfrm>
            <a:off x="5902325" y="5803900"/>
            <a:ext cx="1289050" cy="5429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微软雅黑" panose="020B0503020204020204" pitchFamily="34" charset="-122"/>
                <a:ea typeface="微软雅黑" panose="020B0503020204020204" pitchFamily="34" charset="-122"/>
              </a:rPr>
              <a:t>病态数据复杂度</a:t>
            </a:r>
          </a:p>
        </p:txBody>
      </p:sp>
      <p:sp>
        <p:nvSpPr>
          <p:cNvPr id="101401" name="椭圆 61"/>
          <p:cNvSpPr>
            <a:spLocks noChangeArrowheads="1"/>
          </p:cNvSpPr>
          <p:nvPr/>
        </p:nvSpPr>
        <p:spPr bwMode="auto">
          <a:xfrm>
            <a:off x="3836988" y="4092575"/>
            <a:ext cx="1236662" cy="1236663"/>
          </a:xfrm>
          <a:prstGeom prst="ellipse">
            <a:avLst/>
          </a:prstGeom>
          <a:solidFill>
            <a:schemeClr val="bg2"/>
          </a:solidFill>
          <a:ln w="9525">
            <a:noFill/>
            <a:round/>
            <a:headEnd/>
            <a:tailEnd/>
          </a:ln>
          <a:effectLst>
            <a:outerShdw sx="102000" sy="102000" algn="ctr" rotWithShape="0">
              <a:srgbClr val="000000">
                <a:alpha val="25000"/>
              </a:srgbClr>
            </a:outerShdw>
          </a:effectLst>
        </p:spPr>
        <p:txBody>
          <a:bodyPr lIns="0" tIns="0" rIns="0" bIns="0" anchor="ctr"/>
          <a:lstStyle/>
          <a:p>
            <a:pPr>
              <a:defRPr/>
            </a:pPr>
            <a:r>
              <a:rPr lang="zh-CN" altLang="en-US" sz="1600" b="1">
                <a:latin typeface="微软雅黑" pitchFamily="34" charset="-122"/>
                <a:ea typeface="微软雅黑" pitchFamily="34" charset="-122"/>
              </a:rPr>
              <a:t>McCabe复杂度</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nvSpPr>
        <p:spPr bwMode="auto">
          <a:xfrm>
            <a:off x="252412" y="759867"/>
            <a:ext cx="8891587" cy="540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469900" indent="-150813" eaLnBrk="0" hangingPunct="0">
              <a:defRPr>
                <a:solidFill>
                  <a:schemeClr val="tx1"/>
                </a:solidFill>
                <a:latin typeface="Arial" panose="020B0604020202020204" pitchFamily="34" charset="0"/>
                <a:ea typeface="宋体" panose="02010600030101010101" pitchFamily="2" charset="-122"/>
              </a:defRPr>
            </a:lvl5pPr>
            <a:lvl6pPr marL="9271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13843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8415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22987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4" algn="l">
              <a:lnSpc>
                <a:spcPct val="150000"/>
              </a:lnSpc>
              <a:spcBef>
                <a:spcPts val="800"/>
              </a:spcBef>
              <a:buFont typeface="宋体" panose="02010600030101010101" pitchFamily="2" charset="-122"/>
              <a:buNone/>
            </a:pPr>
            <a:r>
              <a:rPr lang="zh-CN" altLang="en-US" sz="2400" b="1" dirty="0">
                <a:solidFill>
                  <a:srgbClr val="0096D6"/>
                </a:solidFill>
                <a:latin typeface="微软雅黑" panose="020B0503020204020204" pitchFamily="34" charset="-122"/>
                <a:ea typeface="微软雅黑" panose="020B0503020204020204" pitchFamily="34" charset="-122"/>
              </a:rPr>
              <a:t>McCabe圈复杂度</a:t>
            </a:r>
          </a:p>
          <a:p>
            <a:pPr lvl="4" algn="l">
              <a:lnSpc>
                <a:spcPct val="15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把程序结构的控制流程图转化为有向图（即程序图），然后计算强连通有向图的环数来衡量软件的质量，用此方法得到的复杂度称为圈复杂度。（为了使之强连通，我们可以从出口点到入口点画一条虚弧。）</a:t>
            </a:r>
          </a:p>
          <a:p>
            <a:pPr lvl="4" algn="l" eaLnBrk="1" hangingPunct="1">
              <a:lnSpc>
                <a:spcPct val="150000"/>
              </a:lnSpc>
              <a:spcBef>
                <a:spcPts val="800"/>
              </a:spcBef>
              <a:buFont typeface="宋体" panose="02010600030101010101" pitchFamily="2" charset="-122"/>
              <a:buChar char="–"/>
            </a:pPr>
            <a:r>
              <a:rPr lang="zh-CN" altLang="en-US" b="1" dirty="0">
                <a:latin typeface="微软雅黑" panose="020B0503020204020204" pitchFamily="34" charset="-122"/>
                <a:ea typeface="微软雅黑" panose="020B0503020204020204" pitchFamily="34" charset="-122"/>
                <a:sym typeface="宋体" panose="02010600030101010101" pitchFamily="2" charset="-122"/>
              </a:rPr>
              <a:t>计算公式为：</a:t>
            </a:r>
            <a:r>
              <a:rPr lang="en-US" altLang="zh-CN" b="1" dirty="0">
                <a:latin typeface="微软雅黑" panose="020B0503020204020204" pitchFamily="34" charset="-122"/>
                <a:ea typeface="微软雅黑" panose="020B0503020204020204" pitchFamily="34" charset="-122"/>
                <a:sym typeface="宋体" panose="02010600030101010101" pitchFamily="2" charset="-122"/>
              </a:rPr>
              <a:t>V(G)=</a:t>
            </a:r>
            <a:r>
              <a:rPr lang="en-US" altLang="zh-CN" b="1" dirty="0" err="1">
                <a:latin typeface="微软雅黑" panose="020B0503020204020204" pitchFamily="34" charset="-122"/>
                <a:ea typeface="微软雅黑" panose="020B0503020204020204" pitchFamily="34" charset="-122"/>
                <a:sym typeface="宋体" panose="02010600030101010101" pitchFamily="2" charset="-122"/>
              </a:rPr>
              <a:t>m-n+p</a:t>
            </a:r>
            <a:endParaRPr lang="zh-CN" altLang="en-US" b="1" dirty="0">
              <a:latin typeface="微软雅黑" panose="020B0503020204020204" pitchFamily="34" charset="-122"/>
              <a:ea typeface="微软雅黑" panose="020B0503020204020204" pitchFamily="34" charset="-122"/>
              <a:sym typeface="宋体" panose="02010600030101010101" pitchFamily="2" charset="-122"/>
            </a:endParaRPr>
          </a:p>
          <a:p>
            <a:pPr lvl="4" algn="l">
              <a:lnSpc>
                <a:spcPct val="150000"/>
              </a:lnSpc>
              <a:spcBef>
                <a:spcPts val="800"/>
              </a:spcBef>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sym typeface="宋体" panose="02010600030101010101" pitchFamily="2" charset="-122"/>
              </a:rPr>
              <a:t>G</a:t>
            </a:r>
            <a:r>
              <a:rPr lang="zh-CN" altLang="en-US" sz="1600" dirty="0">
                <a:latin typeface="微软雅黑" panose="020B0503020204020204" pitchFamily="34" charset="-122"/>
                <a:ea typeface="微软雅黑" panose="020B0503020204020204" pitchFamily="34" charset="-122"/>
                <a:sym typeface="宋体" panose="02010600030101010101" pitchFamily="2" charset="-122"/>
              </a:rPr>
              <a:t>是强连通有向图</a:t>
            </a:r>
            <a:endParaRPr lang="en-US" sz="1600" dirty="0">
              <a:latin typeface="微软雅黑" panose="020B0503020204020204" pitchFamily="34" charset="-122"/>
              <a:ea typeface="微软雅黑" panose="020B0503020204020204" pitchFamily="34" charset="-122"/>
              <a:sym typeface="宋体" panose="02010600030101010101" pitchFamily="2" charset="-122"/>
            </a:endParaRPr>
          </a:p>
          <a:p>
            <a:pPr lvl="4" algn="l" eaLnBrk="1" hangingPunct="1">
              <a:lnSpc>
                <a:spcPct val="150000"/>
              </a:lnSpc>
              <a:spcBef>
                <a:spcPts val="800"/>
              </a:spcBef>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sym typeface="宋体" panose="02010600030101010101" pitchFamily="2" charset="-122"/>
              </a:rPr>
              <a:t>V(G)</a:t>
            </a:r>
            <a:r>
              <a:rPr lang="zh-CN" altLang="en-US" sz="1600" dirty="0">
                <a:latin typeface="微软雅黑" panose="020B0503020204020204" pitchFamily="34" charset="-122"/>
                <a:ea typeface="微软雅黑" panose="020B0503020204020204" pitchFamily="34" charset="-122"/>
                <a:sym typeface="宋体" panose="02010600030101010101" pitchFamily="2" charset="-122"/>
              </a:rPr>
              <a:t>是强连通有向图</a:t>
            </a:r>
            <a:r>
              <a:rPr lang="en-US" altLang="zh-CN" sz="1600" dirty="0">
                <a:latin typeface="微软雅黑" panose="020B0503020204020204" pitchFamily="34" charset="-122"/>
                <a:ea typeface="微软雅黑" panose="020B0503020204020204" pitchFamily="34" charset="-122"/>
                <a:sym typeface="宋体" panose="02010600030101010101" pitchFamily="2" charset="-122"/>
              </a:rPr>
              <a:t>G</a:t>
            </a:r>
            <a:r>
              <a:rPr lang="zh-CN" altLang="en-US" sz="1600" dirty="0">
                <a:latin typeface="微软雅黑" panose="020B0503020204020204" pitchFamily="34" charset="-122"/>
                <a:ea typeface="微软雅黑" panose="020B0503020204020204" pitchFamily="34" charset="-122"/>
                <a:sym typeface="宋体" panose="02010600030101010101" pitchFamily="2" charset="-122"/>
              </a:rPr>
              <a:t>中的环数</a:t>
            </a:r>
          </a:p>
          <a:p>
            <a:pPr lvl="4" algn="l" eaLnBrk="1" hangingPunct="1">
              <a:lnSpc>
                <a:spcPct val="150000"/>
              </a:lnSpc>
              <a:spcBef>
                <a:spcPts val="800"/>
              </a:spcBef>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sym typeface="宋体" panose="02010600030101010101" pitchFamily="2" charset="-122"/>
              </a:rPr>
              <a:t>m</a:t>
            </a:r>
            <a:r>
              <a:rPr lang="zh-CN" altLang="en-US" sz="1600" dirty="0">
                <a:latin typeface="微软雅黑" panose="020B0503020204020204" pitchFamily="34" charset="-122"/>
                <a:ea typeface="微软雅黑" panose="020B0503020204020204" pitchFamily="34" charset="-122"/>
                <a:sym typeface="宋体" panose="02010600030101010101" pitchFamily="2" charset="-122"/>
              </a:rPr>
              <a:t>是</a:t>
            </a:r>
            <a:r>
              <a:rPr lang="en-US" altLang="zh-CN" sz="1600" dirty="0">
                <a:latin typeface="微软雅黑" panose="020B0503020204020204" pitchFamily="34" charset="-122"/>
                <a:ea typeface="微软雅黑" panose="020B0503020204020204" pitchFamily="34" charset="-122"/>
                <a:sym typeface="宋体" panose="02010600030101010101" pitchFamily="2" charset="-122"/>
              </a:rPr>
              <a:t>G</a:t>
            </a:r>
            <a:r>
              <a:rPr lang="zh-CN" altLang="en-US" sz="1600" dirty="0">
                <a:latin typeface="微软雅黑" panose="020B0503020204020204" pitchFamily="34" charset="-122"/>
                <a:ea typeface="微软雅黑" panose="020B0503020204020204" pitchFamily="34" charset="-122"/>
                <a:sym typeface="宋体" panose="02010600030101010101" pitchFamily="2" charset="-122"/>
              </a:rPr>
              <a:t>中的弧数</a:t>
            </a:r>
          </a:p>
          <a:p>
            <a:pPr lvl="4" algn="l" eaLnBrk="1" hangingPunct="1">
              <a:lnSpc>
                <a:spcPct val="150000"/>
              </a:lnSpc>
              <a:spcBef>
                <a:spcPts val="800"/>
              </a:spcBef>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sym typeface="宋体" panose="02010600030101010101" pitchFamily="2" charset="-122"/>
              </a:rPr>
              <a:t>n</a:t>
            </a:r>
            <a:r>
              <a:rPr lang="zh-CN" altLang="en-US" sz="1600" dirty="0">
                <a:latin typeface="微软雅黑" panose="020B0503020204020204" pitchFamily="34" charset="-122"/>
                <a:ea typeface="微软雅黑" panose="020B0503020204020204" pitchFamily="34" charset="-122"/>
                <a:sym typeface="宋体" panose="02010600030101010101" pitchFamily="2" charset="-122"/>
              </a:rPr>
              <a:t>是</a:t>
            </a:r>
            <a:r>
              <a:rPr lang="en-US" altLang="zh-CN" sz="1600" dirty="0">
                <a:latin typeface="微软雅黑" panose="020B0503020204020204" pitchFamily="34" charset="-122"/>
                <a:ea typeface="微软雅黑" panose="020B0503020204020204" pitchFamily="34" charset="-122"/>
                <a:sym typeface="宋体" panose="02010600030101010101" pitchFamily="2" charset="-122"/>
              </a:rPr>
              <a:t>G</a:t>
            </a:r>
            <a:r>
              <a:rPr lang="zh-CN" altLang="en-US" sz="1600" dirty="0">
                <a:latin typeface="微软雅黑" panose="020B0503020204020204" pitchFamily="34" charset="-122"/>
                <a:ea typeface="微软雅黑" panose="020B0503020204020204" pitchFamily="34" charset="-122"/>
                <a:sym typeface="宋体" panose="02010600030101010101" pitchFamily="2" charset="-122"/>
              </a:rPr>
              <a:t>中的节点数</a:t>
            </a:r>
          </a:p>
          <a:p>
            <a:pPr lvl="4" algn="l" eaLnBrk="1" hangingPunct="1">
              <a:lnSpc>
                <a:spcPct val="150000"/>
              </a:lnSpc>
              <a:spcBef>
                <a:spcPts val="800"/>
              </a:spcBef>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sym typeface="宋体" panose="02010600030101010101" pitchFamily="2" charset="-122"/>
              </a:rPr>
              <a:t>p</a:t>
            </a:r>
            <a:r>
              <a:rPr lang="zh-CN" altLang="en-US" sz="1600" dirty="0">
                <a:latin typeface="微软雅黑" panose="020B0503020204020204" pitchFamily="34" charset="-122"/>
                <a:ea typeface="微软雅黑" panose="020B0503020204020204" pitchFamily="34" charset="-122"/>
                <a:sym typeface="宋体" panose="02010600030101010101" pitchFamily="2" charset="-122"/>
              </a:rPr>
              <a:t>是</a:t>
            </a:r>
            <a:r>
              <a:rPr lang="en-US" altLang="zh-CN" sz="1600" dirty="0">
                <a:latin typeface="微软雅黑" panose="020B0503020204020204" pitchFamily="34" charset="-122"/>
                <a:ea typeface="微软雅黑" panose="020B0503020204020204" pitchFamily="34" charset="-122"/>
                <a:sym typeface="宋体" panose="02010600030101010101" pitchFamily="2" charset="-122"/>
              </a:rPr>
              <a:t>G</a:t>
            </a:r>
            <a:r>
              <a:rPr lang="zh-CN" altLang="en-US" sz="1600" dirty="0">
                <a:latin typeface="微软雅黑" panose="020B0503020204020204" pitchFamily="34" charset="-122"/>
                <a:ea typeface="微软雅黑" panose="020B0503020204020204" pitchFamily="34" charset="-122"/>
                <a:sym typeface="宋体" panose="02010600030101010101" pitchFamily="2" charset="-122"/>
              </a:rPr>
              <a:t>中分离部分的数目</a:t>
            </a:r>
          </a:p>
          <a:p>
            <a:pPr lvl="4" algn="l" eaLnBrk="1" hangingPunct="1">
              <a:lnSpc>
                <a:spcPct val="150000"/>
              </a:lnSpc>
              <a:spcBef>
                <a:spcPts val="800"/>
              </a:spcBef>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sym typeface="宋体" panose="02010600030101010101" pitchFamily="2" charset="-122"/>
              </a:rPr>
              <a:t>对于一个正常的程序来说，程序图总是连通的，即</a:t>
            </a:r>
            <a:r>
              <a:rPr lang="en-US" altLang="zh-CN" sz="1600" dirty="0">
                <a:latin typeface="微软雅黑" panose="020B0503020204020204" pitchFamily="34" charset="-122"/>
                <a:ea typeface="微软雅黑" panose="020B0503020204020204" pitchFamily="34" charset="-122"/>
                <a:sym typeface="宋体" panose="02010600030101010101" pitchFamily="2" charset="-122"/>
              </a:rPr>
              <a:t>p=1</a:t>
            </a:r>
            <a:endParaRPr lang="zh-CN" altLang="en-US" sz="1600" dirty="0">
              <a:latin typeface="微软雅黑" panose="020B0503020204020204" pitchFamily="34" charset="-122"/>
              <a:ea typeface="微软雅黑" panose="020B0503020204020204" pitchFamily="34" charset="-122"/>
              <a:sym typeface="宋体" panose="02010600030101010101" pitchFamily="2" charset="-122"/>
            </a:endParaRPr>
          </a:p>
          <a:p>
            <a:pPr lvl="4">
              <a:lnSpc>
                <a:spcPct val="90000"/>
              </a:lnSpc>
              <a:spcBef>
                <a:spcPts val="800"/>
              </a:spcBef>
              <a:buFont typeface="宋体" panose="02010600030101010101" pitchFamily="2" charset="-122"/>
              <a:buNone/>
            </a:pPr>
            <a:endParaRPr lang="zh-CN" altLang="en-US" sz="1600" b="1" dirty="0">
              <a:latin typeface="微软雅黑" panose="020B0503020204020204" pitchFamily="34" charset="-122"/>
              <a:ea typeface="微软雅黑" panose="020B0503020204020204" pitchFamily="34" charset="-122"/>
              <a:sym typeface="宋体" panose="02010600030101010101" pitchFamily="2" charset="-122"/>
            </a:endParaRPr>
          </a:p>
          <a:p>
            <a:pPr lvl="4">
              <a:lnSpc>
                <a:spcPct val="150000"/>
              </a:lnSpc>
              <a:spcBef>
                <a:spcPts val="800"/>
              </a:spcBef>
            </a:pPr>
            <a:endParaRPr lang="zh-CN" altLang="en-US" sz="1600" dirty="0">
              <a:latin typeface="微软雅黑" panose="020B0503020204020204" pitchFamily="34" charset="-122"/>
              <a:ea typeface="微软雅黑" panose="020B0503020204020204" pitchFamily="34" charset="-122"/>
            </a:endParaRPr>
          </a:p>
          <a:p>
            <a:pPr lvl="4">
              <a:lnSpc>
                <a:spcPct val="150000"/>
              </a:lnSpc>
              <a:spcBef>
                <a:spcPts val="800"/>
              </a:spcBef>
            </a:pPr>
            <a:endParaRPr lang="zh-CN" altLang="en-US" sz="14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endParaRPr>
          </a:p>
          <a:p>
            <a:pPr lvl="4">
              <a:lnSpc>
                <a:spcPct val="150000"/>
              </a:lnSpc>
              <a:spcBef>
                <a:spcPts val="800"/>
              </a:spcBef>
            </a:pPr>
            <a:endParaRPr lang="zh-CN" altLang="en-US" sz="14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endParaRPr>
          </a:p>
          <a:p>
            <a:pPr lvl="4">
              <a:lnSpc>
                <a:spcPct val="150000"/>
              </a:lnSpc>
              <a:spcBef>
                <a:spcPts val="800"/>
              </a:spcBef>
              <a:buFont typeface="宋体" panose="02010600030101010101" pitchFamily="2" charset="-122"/>
              <a:buNone/>
            </a:pPr>
            <a:endParaRPr lang="zh-CN" altLang="en-US" sz="2000" dirty="0">
              <a:latin typeface="微软雅黑" panose="020B0503020204020204" pitchFamily="34" charset="-122"/>
              <a:ea typeface="微软雅黑" panose="020B0503020204020204" pitchFamily="34" charset="-122"/>
            </a:endParaRPr>
          </a:p>
        </p:txBody>
      </p:sp>
      <p:sp>
        <p:nvSpPr>
          <p:cNvPr id="71684" name="Rectangle 2"/>
          <p:cNvSpPr>
            <a:spLocks noGrp="1" noChangeArrowheads="1"/>
          </p:cNvSpPr>
          <p:nvPr/>
        </p:nvSpPr>
        <p:spPr bwMode="auto">
          <a:xfrm>
            <a:off x="457200" y="116632"/>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lang="zh-CN" altLang="en-US" sz="2800" b="1" dirty="0">
                <a:latin typeface="微软雅黑" panose="020B0503020204020204" pitchFamily="34" charset="-122"/>
                <a:ea typeface="微软雅黑" panose="020B0503020204020204" pitchFamily="34" charset="-122"/>
                <a:sym typeface="HP Simplified" panose="020B0604020204020204" pitchFamily="34" charset="0"/>
              </a:rPr>
              <a:t>7.3.2 软件复杂性度量元</a:t>
            </a:r>
            <a:endParaRPr lang="zh-CN" altLang="en-US" sz="4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nvSpPr>
        <p:spPr bwMode="auto">
          <a:xfrm>
            <a:off x="250825" y="1196975"/>
            <a:ext cx="8350250"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469900" indent="-150813" eaLnBrk="0" hangingPunct="0">
              <a:defRPr>
                <a:solidFill>
                  <a:schemeClr val="tx1"/>
                </a:solidFill>
                <a:latin typeface="Arial" panose="020B0604020202020204" pitchFamily="34" charset="0"/>
                <a:ea typeface="宋体" panose="02010600030101010101" pitchFamily="2" charset="-122"/>
              </a:defRPr>
            </a:lvl5pPr>
            <a:lvl6pPr marL="9271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13843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8415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22987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4" algn="l">
              <a:lnSpc>
                <a:spcPct val="90000"/>
              </a:lnSpc>
              <a:spcBef>
                <a:spcPts val="800"/>
              </a:spcBef>
              <a:buFont typeface="宋体" panose="02010600030101010101" pitchFamily="2" charset="-122"/>
              <a:buNone/>
            </a:pPr>
            <a:r>
              <a:rPr lang="zh-CN" altLang="en-US" sz="2400" b="1" dirty="0">
                <a:solidFill>
                  <a:srgbClr val="0096D6"/>
                </a:solidFill>
                <a:latin typeface="微软雅黑" panose="020B0503020204020204" pitchFamily="34" charset="-122"/>
                <a:ea typeface="微软雅黑" panose="020B0503020204020204" pitchFamily="34" charset="-122"/>
                <a:sym typeface="宋体" panose="02010600030101010101" pitchFamily="2" charset="-122"/>
              </a:rPr>
              <a:t>其他计算方法：</a:t>
            </a:r>
            <a:endParaRPr lang="en-US" altLang="zh-CN" sz="2400" b="1" dirty="0">
              <a:solidFill>
                <a:srgbClr val="0096D6"/>
              </a:solidFill>
              <a:latin typeface="微软雅黑" panose="020B0503020204020204" pitchFamily="34" charset="-122"/>
              <a:ea typeface="微软雅黑" panose="020B0503020204020204" pitchFamily="34" charset="-122"/>
              <a:sym typeface="宋体" panose="02010600030101010101" pitchFamily="2" charset="-122"/>
            </a:endParaRPr>
          </a:p>
          <a:p>
            <a:pPr lvl="4" algn="l" eaLnBrk="1" hangingPunct="1">
              <a:lnSpc>
                <a:spcPct val="150000"/>
              </a:lnSpc>
              <a:spcBef>
                <a:spcPts val="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sym typeface="宋体" panose="02010600030101010101" pitchFamily="2" charset="-122"/>
              </a:rPr>
              <a:t>圈复杂度等于程序图中判定节点的数目加</a:t>
            </a:r>
            <a:r>
              <a:rPr lang="en-US" altLang="zh-CN" sz="2000" b="1" dirty="0">
                <a:latin typeface="微软雅黑" panose="020B0503020204020204" pitchFamily="34" charset="-122"/>
                <a:ea typeface="微软雅黑" panose="020B0503020204020204" pitchFamily="34" charset="-122"/>
                <a:sym typeface="宋体" panose="02010600030101010101" pitchFamily="2" charset="-122"/>
              </a:rPr>
              <a:t>1</a:t>
            </a:r>
            <a:r>
              <a:rPr lang="zh-CN" altLang="en-US" sz="2000" b="1" dirty="0">
                <a:latin typeface="微软雅黑" panose="020B0503020204020204" pitchFamily="34" charset="-122"/>
                <a:ea typeface="微软雅黑" panose="020B0503020204020204" pitchFamily="34" charset="-122"/>
                <a:sym typeface="宋体" panose="02010600030101010101" pitchFamily="2" charset="-122"/>
              </a:rPr>
              <a:t>；</a:t>
            </a:r>
            <a:endParaRPr lang="en-US" altLang="zh-CN" sz="2000" b="1" dirty="0">
              <a:latin typeface="微软雅黑" panose="020B0503020204020204" pitchFamily="34" charset="-122"/>
              <a:ea typeface="微软雅黑" panose="020B0503020204020204" pitchFamily="34" charset="-122"/>
              <a:sym typeface="宋体" panose="02010600030101010101" pitchFamily="2" charset="-122"/>
            </a:endParaRPr>
          </a:p>
          <a:p>
            <a:pPr lvl="4" algn="l" eaLnBrk="1" hangingPunct="1">
              <a:lnSpc>
                <a:spcPct val="150000"/>
              </a:lnSpc>
              <a:spcBef>
                <a:spcPts val="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sym typeface="宋体" panose="02010600030101010101" pitchFamily="2" charset="-122"/>
              </a:rPr>
              <a:t>圈复杂度等于强连通程序图在平面上围成的区域的个数。</a:t>
            </a:r>
          </a:p>
          <a:p>
            <a:pPr lvl="4">
              <a:lnSpc>
                <a:spcPct val="150000"/>
              </a:lnSpc>
              <a:spcBef>
                <a:spcPts val="800"/>
              </a:spcBef>
            </a:pPr>
            <a:endParaRPr lang="zh-CN" altLang="en-US" sz="1600" dirty="0">
              <a:latin typeface="微软雅黑" panose="020B0503020204020204" pitchFamily="34" charset="-122"/>
              <a:ea typeface="微软雅黑" panose="020B0503020204020204" pitchFamily="34" charset="-122"/>
            </a:endParaRPr>
          </a:p>
          <a:p>
            <a:pPr lvl="4">
              <a:lnSpc>
                <a:spcPct val="150000"/>
              </a:lnSpc>
              <a:spcBef>
                <a:spcPts val="800"/>
              </a:spcBef>
            </a:pPr>
            <a:endParaRPr lang="zh-CN" altLang="en-US" sz="14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endParaRPr>
          </a:p>
          <a:p>
            <a:pPr lvl="4">
              <a:lnSpc>
                <a:spcPct val="150000"/>
              </a:lnSpc>
              <a:spcBef>
                <a:spcPts val="800"/>
              </a:spcBef>
            </a:pPr>
            <a:endParaRPr lang="zh-CN" altLang="en-US" sz="14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endParaRPr>
          </a:p>
          <a:p>
            <a:pPr lvl="4">
              <a:lnSpc>
                <a:spcPct val="150000"/>
              </a:lnSpc>
              <a:spcBef>
                <a:spcPts val="800"/>
              </a:spcBef>
              <a:buFont typeface="宋体" panose="02010600030101010101" pitchFamily="2" charset="-122"/>
              <a:buNone/>
            </a:pPr>
            <a:endParaRPr lang="zh-CN" altLang="en-US" sz="2000" dirty="0">
              <a:latin typeface="微软雅黑" panose="020B0503020204020204" pitchFamily="34" charset="-122"/>
              <a:ea typeface="微软雅黑" panose="020B0503020204020204" pitchFamily="34" charset="-122"/>
            </a:endParaRPr>
          </a:p>
        </p:txBody>
      </p:sp>
      <p:sp>
        <p:nvSpPr>
          <p:cNvPr id="72708" name="Rectangle 2"/>
          <p:cNvSpPr>
            <a:spLocks noGrp="1" noChangeArrowheads="1"/>
          </p:cNvSpPr>
          <p:nvPr/>
        </p:nvSpPr>
        <p:spPr bwMode="auto">
          <a:xfrm>
            <a:off x="457200" y="116632"/>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lang="zh-CN" altLang="en-US" sz="2800" b="1" dirty="0">
                <a:latin typeface="微软雅黑" panose="020B0503020204020204" pitchFamily="34" charset="-122"/>
                <a:ea typeface="微软雅黑" panose="020B0503020204020204" pitchFamily="34" charset="-122"/>
                <a:sym typeface="HP Simplified" panose="020B0604020204020204" pitchFamily="34" charset="0"/>
              </a:rPr>
              <a:t>7.3.2 软件复杂性度量元</a:t>
            </a:r>
            <a:endParaRPr lang="zh-CN" altLang="en-US" sz="4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7"/>
          <p:cNvSpPr>
            <a:spLocks noChangeArrowheads="1"/>
          </p:cNvSpPr>
          <p:nvPr/>
        </p:nvSpPr>
        <p:spPr bwMode="auto">
          <a:xfrm>
            <a:off x="488569" y="1123484"/>
            <a:ext cx="15231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dirty="0">
                <a:solidFill>
                  <a:srgbClr val="0096D6"/>
                </a:solidFill>
                <a:latin typeface="微软雅黑" panose="020B0503020204020204" pitchFamily="34" charset="-122"/>
                <a:ea typeface="微软雅黑" panose="020B0503020204020204" pitchFamily="34" charset="-122"/>
                <a:sym typeface="宋体" panose="02010600030101010101" pitchFamily="2" charset="-122"/>
              </a:rPr>
              <a:t>程序代码</a:t>
            </a:r>
            <a:r>
              <a:rPr lang="zh-CN" altLang="en-US" sz="28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dirty="0">
              <a:latin typeface="微软雅黑" panose="020B0503020204020204" pitchFamily="34" charset="-122"/>
              <a:ea typeface="微软雅黑" panose="020B0503020204020204" pitchFamily="34" charset="-122"/>
            </a:endParaRPr>
          </a:p>
        </p:txBody>
      </p:sp>
      <p:sp>
        <p:nvSpPr>
          <p:cNvPr id="73733" name="Rectangle 2"/>
          <p:cNvSpPr>
            <a:spLocks noGrp="1" noChangeArrowheads="1"/>
          </p:cNvSpPr>
          <p:nvPr/>
        </p:nvSpPr>
        <p:spPr bwMode="auto">
          <a:xfrm>
            <a:off x="457200" y="116632"/>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lang="zh-CN" altLang="en-US" sz="2800" b="1" dirty="0">
                <a:latin typeface="微软雅黑" panose="020B0503020204020204" pitchFamily="34" charset="-122"/>
                <a:ea typeface="微软雅黑" panose="020B0503020204020204" pitchFamily="34" charset="-122"/>
                <a:sym typeface="HP Simplified" panose="020B0604020204020204" pitchFamily="34" charset="0"/>
              </a:rPr>
              <a:t>7.3.2 软件复杂性度量元</a:t>
            </a:r>
            <a:endParaRPr lang="zh-CN" altLang="en-US" sz="4400" dirty="0">
              <a:latin typeface="微软雅黑" panose="020B0503020204020204" pitchFamily="34" charset="-122"/>
              <a:ea typeface="微软雅黑" panose="020B0503020204020204" pitchFamily="34" charset="-122"/>
            </a:endParaRPr>
          </a:p>
        </p:txBody>
      </p:sp>
      <p:sp>
        <p:nvSpPr>
          <p:cNvPr id="73734" name="Text Box 6"/>
          <p:cNvSpPr txBox="1">
            <a:spLocks noChangeArrowheads="1"/>
          </p:cNvSpPr>
          <p:nvPr/>
        </p:nvSpPr>
        <p:spPr bwMode="auto">
          <a:xfrm>
            <a:off x="539750" y="1701800"/>
            <a:ext cx="309562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r>
              <a:rPr lang="zh-CN" altLang="en-US" dirty="0">
                <a:latin typeface="微软雅黑" panose="020B0503020204020204" pitchFamily="34" charset="-122"/>
                <a:ea typeface="微软雅黑" panose="020B0503020204020204" pitchFamily="34" charset="-122"/>
              </a:rPr>
              <a:t>public void </a:t>
            </a:r>
            <a:r>
              <a:rPr lang="en-US" altLang="zh-CN" dirty="0">
                <a:latin typeface="微软雅黑" panose="020B0503020204020204" pitchFamily="34" charset="-122"/>
                <a:ea typeface="微软雅黑" panose="020B0503020204020204" pitchFamily="34" charset="-122"/>
              </a:rPr>
              <a:t>Score(</a:t>
            </a: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a)</a:t>
            </a:r>
          </a:p>
          <a:p>
            <a:pPr algn="l"/>
            <a:r>
              <a:rPr lang="zh-CN" altLang="en-US" dirty="0">
                <a:latin typeface="微软雅黑" panose="020B0503020204020204" pitchFamily="34" charset="-122"/>
                <a:ea typeface="微软雅黑" panose="020B0503020204020204" pitchFamily="34" charset="-122"/>
              </a:rPr>
              <a:t>{</a:t>
            </a:r>
          </a:p>
          <a:p>
            <a:pPr algn="l"/>
            <a:r>
              <a:rPr lang="zh-CN" altLang="en-US" dirty="0">
                <a:latin typeface="微软雅黑" panose="020B0503020204020204" pitchFamily="34" charset="-122"/>
                <a:ea typeface="微软雅黑" panose="020B0503020204020204" pitchFamily="34" charset="-122"/>
              </a:rPr>
              <a:t>  if(a&gt;</a:t>
            </a:r>
            <a:r>
              <a:rPr lang="en-US" altLang="zh-CN" dirty="0">
                <a:latin typeface="微软雅黑" panose="020B0503020204020204" pitchFamily="34" charset="-122"/>
                <a:ea typeface="微软雅黑" panose="020B0503020204020204" pitchFamily="34" charset="-122"/>
              </a:rPr>
              <a:t>60){</a:t>
            </a:r>
          </a:p>
          <a:p>
            <a:pPr algn="l"/>
            <a:r>
              <a:rPr lang="zh-CN" altLang="en-US" dirty="0">
                <a:latin typeface="微软雅黑" panose="020B0503020204020204" pitchFamily="34" charset="-122"/>
                <a:ea typeface="微软雅黑" panose="020B0503020204020204" pitchFamily="34" charset="-122"/>
              </a:rPr>
              <a:t>     System.out.print(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合格</a:t>
            </a:r>
            <a:r>
              <a:rPr lang="en-US" altLang="zh-CN" dirty="0">
                <a:latin typeface="微软雅黑" panose="020B0503020204020204" pitchFamily="34" charset="-122"/>
                <a:ea typeface="微软雅黑" panose="020B0503020204020204" pitchFamily="34" charset="-122"/>
              </a:rPr>
              <a:t>");</a:t>
            </a:r>
          </a:p>
          <a:p>
            <a:pPr algn="l"/>
            <a:r>
              <a:rPr lang="zh-CN" altLang="en-US" dirty="0">
                <a:latin typeface="微软雅黑" panose="020B0503020204020204" pitchFamily="34" charset="-122"/>
                <a:ea typeface="微软雅黑" panose="020B0503020204020204" pitchFamily="34" charset="-122"/>
              </a:rPr>
              <a:t>  }</a:t>
            </a:r>
          </a:p>
          <a:p>
            <a:pPr algn="l"/>
            <a:r>
              <a:rPr lang="zh-CN" altLang="en-US" dirty="0">
                <a:latin typeface="微软雅黑" panose="020B0503020204020204" pitchFamily="34" charset="-122"/>
                <a:ea typeface="微软雅黑" panose="020B0503020204020204" pitchFamily="34" charset="-122"/>
              </a:rPr>
              <a:t>}</a:t>
            </a:r>
          </a:p>
          <a:p>
            <a:endParaRPr lang="zh-CN" altLang="en-US" dirty="0">
              <a:latin typeface="微软雅黑" panose="020B0503020204020204" pitchFamily="34" charset="-122"/>
              <a:ea typeface="微软雅黑" panose="020B0503020204020204" pitchFamily="34" charset="-122"/>
            </a:endParaRPr>
          </a:p>
        </p:txBody>
      </p:sp>
      <p:sp>
        <p:nvSpPr>
          <p:cNvPr id="73735" name="Oval 11"/>
          <p:cNvSpPr>
            <a:spLocks noChangeArrowheads="1"/>
          </p:cNvSpPr>
          <p:nvPr/>
        </p:nvSpPr>
        <p:spPr bwMode="auto">
          <a:xfrm>
            <a:off x="755650" y="3933825"/>
            <a:ext cx="1150938" cy="576263"/>
          </a:xfrm>
          <a:prstGeom prst="ellipse">
            <a:avLst/>
          </a:prstGeom>
          <a:solidFill>
            <a:schemeClr val="accent1"/>
          </a:solidFill>
          <a:ln w="12700" cap="sq">
            <a:solidFill>
              <a:srgbClr val="2B2818"/>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入口</a:t>
            </a:r>
          </a:p>
        </p:txBody>
      </p:sp>
      <p:sp>
        <p:nvSpPr>
          <p:cNvPr id="73736" name="Oval 16"/>
          <p:cNvSpPr>
            <a:spLocks noChangeArrowheads="1"/>
          </p:cNvSpPr>
          <p:nvPr/>
        </p:nvSpPr>
        <p:spPr bwMode="auto">
          <a:xfrm>
            <a:off x="828675" y="6165850"/>
            <a:ext cx="1150938" cy="576263"/>
          </a:xfrm>
          <a:prstGeom prst="ellipse">
            <a:avLst/>
          </a:prstGeom>
          <a:solidFill>
            <a:schemeClr val="accent1"/>
          </a:solidFill>
          <a:ln w="12700" cap="sq">
            <a:solidFill>
              <a:srgbClr val="2B2818"/>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出口</a:t>
            </a:r>
          </a:p>
        </p:txBody>
      </p:sp>
      <p:cxnSp>
        <p:nvCxnSpPr>
          <p:cNvPr id="73737" name="AutoShape 9"/>
          <p:cNvCxnSpPr>
            <a:cxnSpLocks noChangeShapeType="1"/>
          </p:cNvCxnSpPr>
          <p:nvPr/>
        </p:nvCxnSpPr>
        <p:spPr bwMode="auto">
          <a:xfrm rot="5400000">
            <a:off x="1043782" y="5876131"/>
            <a:ext cx="576262" cy="3175"/>
          </a:xfrm>
          <a:prstGeom prst="bentConnector2">
            <a:avLst/>
          </a:prstGeom>
          <a:noFill/>
          <a:ln w="28575" cap="sq">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3738" name="Text Box 22"/>
          <p:cNvSpPr>
            <a:spLocks noChangeArrowheads="1"/>
          </p:cNvSpPr>
          <p:nvPr/>
        </p:nvSpPr>
        <p:spPr bwMode="auto">
          <a:xfrm>
            <a:off x="900113" y="4436855"/>
            <a:ext cx="3603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600" b="1" dirty="0">
                <a:latin typeface="微软雅黑" panose="020B0503020204020204" pitchFamily="34" charset="-122"/>
                <a:ea typeface="微软雅黑" panose="020B0503020204020204" pitchFamily="34" charset="-122"/>
                <a:sym typeface="宋体" panose="02010600030101010101" pitchFamily="2" charset="-122"/>
              </a:rPr>
              <a:t>a</a:t>
            </a:r>
          </a:p>
        </p:txBody>
      </p:sp>
      <p:sp>
        <p:nvSpPr>
          <p:cNvPr id="73739" name="Text Box 23"/>
          <p:cNvSpPr>
            <a:spLocks noChangeArrowheads="1"/>
          </p:cNvSpPr>
          <p:nvPr/>
        </p:nvSpPr>
        <p:spPr bwMode="auto">
          <a:xfrm>
            <a:off x="2195513" y="4884530"/>
            <a:ext cx="3603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600" b="1" dirty="0">
                <a:latin typeface="微软雅黑" panose="020B0503020204020204" pitchFamily="34" charset="-122"/>
                <a:ea typeface="微软雅黑" panose="020B0503020204020204" pitchFamily="34" charset="-122"/>
                <a:sym typeface="宋体" panose="02010600030101010101" pitchFamily="2" charset="-122"/>
              </a:rPr>
              <a:t>T</a:t>
            </a:r>
          </a:p>
        </p:txBody>
      </p:sp>
      <p:sp>
        <p:nvSpPr>
          <p:cNvPr id="73740" name="Text Box 24"/>
          <p:cNvSpPr>
            <a:spLocks noChangeArrowheads="1"/>
          </p:cNvSpPr>
          <p:nvPr/>
        </p:nvSpPr>
        <p:spPr bwMode="auto">
          <a:xfrm>
            <a:off x="971550" y="5819567"/>
            <a:ext cx="3603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600" dirty="0">
                <a:latin typeface="微软雅黑" panose="020B0503020204020204" pitchFamily="34" charset="-122"/>
                <a:ea typeface="微软雅黑" panose="020B0503020204020204" pitchFamily="34" charset="-122"/>
              </a:rPr>
              <a:t>b</a:t>
            </a:r>
          </a:p>
        </p:txBody>
      </p:sp>
      <p:sp>
        <p:nvSpPr>
          <p:cNvPr id="73741" name="Text Box 25"/>
          <p:cNvSpPr>
            <a:spLocks noChangeArrowheads="1"/>
          </p:cNvSpPr>
          <p:nvPr/>
        </p:nvSpPr>
        <p:spPr bwMode="auto">
          <a:xfrm>
            <a:off x="3852863" y="5157788"/>
            <a:ext cx="358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600" b="1" dirty="0">
                <a:latin typeface="微软雅黑" panose="020B0503020204020204" pitchFamily="34" charset="-122"/>
                <a:ea typeface="微软雅黑" panose="020B0503020204020204" pitchFamily="34" charset="-122"/>
                <a:sym typeface="宋体" panose="02010600030101010101" pitchFamily="2" charset="-122"/>
              </a:rPr>
              <a:t>c</a:t>
            </a:r>
            <a:endParaRPr lang="zh-CN" altLang="en-US" dirty="0">
              <a:latin typeface="微软雅黑" panose="020B0503020204020204" pitchFamily="34" charset="-122"/>
              <a:ea typeface="微软雅黑" panose="020B0503020204020204" pitchFamily="34" charset="-122"/>
            </a:endParaRPr>
          </a:p>
        </p:txBody>
      </p:sp>
      <p:sp>
        <p:nvSpPr>
          <p:cNvPr id="73742" name="Rectangle 14"/>
          <p:cNvSpPr>
            <a:spLocks noChangeArrowheads="1"/>
          </p:cNvSpPr>
          <p:nvPr/>
        </p:nvSpPr>
        <p:spPr bwMode="auto">
          <a:xfrm>
            <a:off x="3203575" y="5518150"/>
            <a:ext cx="1152525" cy="5762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打印</a:t>
            </a:r>
          </a:p>
        </p:txBody>
      </p:sp>
      <p:sp>
        <p:nvSpPr>
          <p:cNvPr id="73743" name="AutoShape 15"/>
          <p:cNvSpPr>
            <a:spLocks noChangeArrowheads="1"/>
          </p:cNvSpPr>
          <p:nvPr/>
        </p:nvSpPr>
        <p:spPr bwMode="auto">
          <a:xfrm>
            <a:off x="468313" y="4870450"/>
            <a:ext cx="1800225" cy="719138"/>
          </a:xfrm>
          <a:prstGeom prst="flowChartDecision">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dirty="0">
                <a:solidFill>
                  <a:srgbClr val="000000"/>
                </a:solidFill>
                <a:latin typeface="微软雅黑" panose="020B0503020204020204" pitchFamily="34" charset="-122"/>
                <a:ea typeface="微软雅黑" panose="020B0503020204020204" pitchFamily="34" charset="-122"/>
              </a:rPr>
              <a:t>a&gt;</a:t>
            </a:r>
            <a:r>
              <a:rPr lang="en-US" altLang="zh-CN" dirty="0">
                <a:solidFill>
                  <a:srgbClr val="000000"/>
                </a:solidFill>
                <a:latin typeface="微软雅黑" panose="020B0503020204020204" pitchFamily="34" charset="-122"/>
                <a:ea typeface="微软雅黑" panose="020B0503020204020204" pitchFamily="34" charset="-122"/>
              </a:rPr>
              <a:t>60</a:t>
            </a:r>
          </a:p>
        </p:txBody>
      </p:sp>
      <p:sp>
        <p:nvSpPr>
          <p:cNvPr id="73744" name="Text Box 23"/>
          <p:cNvSpPr>
            <a:spLocks noChangeArrowheads="1"/>
          </p:cNvSpPr>
          <p:nvPr/>
        </p:nvSpPr>
        <p:spPr bwMode="auto">
          <a:xfrm>
            <a:off x="684213" y="5516355"/>
            <a:ext cx="3603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600" b="1" dirty="0">
                <a:latin typeface="微软雅黑" panose="020B0503020204020204" pitchFamily="34" charset="-122"/>
                <a:ea typeface="微软雅黑" panose="020B0503020204020204" pitchFamily="34" charset="-122"/>
                <a:sym typeface="宋体" panose="02010600030101010101" pitchFamily="2" charset="-122"/>
              </a:rPr>
              <a:t>F</a:t>
            </a:r>
            <a:endParaRPr lang="zh-CN" altLang="en-US" dirty="0">
              <a:latin typeface="微软雅黑" panose="020B0503020204020204" pitchFamily="34" charset="-122"/>
              <a:ea typeface="微软雅黑" panose="020B0503020204020204" pitchFamily="34" charset="-122"/>
            </a:endParaRPr>
          </a:p>
        </p:txBody>
      </p:sp>
      <p:sp>
        <p:nvSpPr>
          <p:cNvPr id="73745" name="Text Box 23"/>
          <p:cNvSpPr>
            <a:spLocks noChangeArrowheads="1"/>
          </p:cNvSpPr>
          <p:nvPr/>
        </p:nvSpPr>
        <p:spPr bwMode="auto">
          <a:xfrm>
            <a:off x="2268538" y="6149975"/>
            <a:ext cx="360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dirty="0">
              <a:latin typeface="微软雅黑" panose="020B0503020204020204" pitchFamily="34" charset="-122"/>
              <a:ea typeface="微软雅黑" panose="020B0503020204020204" pitchFamily="34" charset="-122"/>
            </a:endParaRPr>
          </a:p>
        </p:txBody>
      </p:sp>
      <p:cxnSp>
        <p:nvCxnSpPr>
          <p:cNvPr id="73746" name="AutoShape 18"/>
          <p:cNvCxnSpPr>
            <a:cxnSpLocks noChangeShapeType="1"/>
          </p:cNvCxnSpPr>
          <p:nvPr/>
        </p:nvCxnSpPr>
        <p:spPr bwMode="auto">
          <a:xfrm rot="10800000">
            <a:off x="1331913" y="5805488"/>
            <a:ext cx="1871662" cy="3175"/>
          </a:xfrm>
          <a:prstGeom prst="bentConnector3">
            <a:avLst>
              <a:gd name="adj1" fmla="val 49968"/>
            </a:avLst>
          </a:prstGeom>
          <a:noFill/>
          <a:ln w="28575" cap="sq">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3747" name="AutoShape 19"/>
          <p:cNvCxnSpPr>
            <a:cxnSpLocks noChangeShapeType="1"/>
            <a:stCxn id="73735" idx="5"/>
          </p:cNvCxnSpPr>
          <p:nvPr/>
        </p:nvCxnSpPr>
        <p:spPr bwMode="auto">
          <a:xfrm>
            <a:off x="1330325" y="4510088"/>
            <a:ext cx="0" cy="360362"/>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3748" name="AutoShape 20"/>
          <p:cNvCxnSpPr>
            <a:cxnSpLocks noChangeShapeType="1"/>
            <a:stCxn id="73743" idx="3"/>
            <a:endCxn id="73742" idx="0"/>
          </p:cNvCxnSpPr>
          <p:nvPr/>
        </p:nvCxnSpPr>
        <p:spPr bwMode="auto">
          <a:xfrm>
            <a:off x="2268538" y="5230813"/>
            <a:ext cx="1511300" cy="287337"/>
          </a:xfrm>
          <a:prstGeom prst="bentConnector2">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3749" name="Rectangle 7"/>
          <p:cNvSpPr>
            <a:spLocks noChangeArrowheads="1"/>
          </p:cNvSpPr>
          <p:nvPr/>
        </p:nvSpPr>
        <p:spPr bwMode="auto">
          <a:xfrm>
            <a:off x="2304787" y="3978621"/>
            <a:ext cx="24304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dirty="0">
                <a:solidFill>
                  <a:srgbClr val="0096D6"/>
                </a:solidFill>
                <a:latin typeface="微软雅黑" panose="020B0503020204020204" pitchFamily="34" charset="-122"/>
                <a:ea typeface="微软雅黑" panose="020B0503020204020204" pitchFamily="34" charset="-122"/>
                <a:sym typeface="宋体" panose="02010600030101010101" pitchFamily="2" charset="-122"/>
              </a:rPr>
              <a:t>程序控制流程图 </a:t>
            </a:r>
            <a:endParaRPr lang="zh-CN" altLang="en-US" sz="2400" dirty="0">
              <a:solidFill>
                <a:srgbClr val="0096D6"/>
              </a:solidFill>
              <a:latin typeface="微软雅黑" panose="020B0503020204020204" pitchFamily="34" charset="-122"/>
              <a:ea typeface="微软雅黑" panose="020B0503020204020204" pitchFamily="34" charset="-122"/>
            </a:endParaRPr>
          </a:p>
        </p:txBody>
      </p:sp>
      <p:sp>
        <p:nvSpPr>
          <p:cNvPr id="73750" name="Oval 22"/>
          <p:cNvSpPr>
            <a:spLocks noChangeArrowheads="1"/>
          </p:cNvSpPr>
          <p:nvPr/>
        </p:nvSpPr>
        <p:spPr bwMode="auto">
          <a:xfrm>
            <a:off x="6011863" y="2060575"/>
            <a:ext cx="649287" cy="5762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1</a:t>
            </a:r>
          </a:p>
        </p:txBody>
      </p:sp>
      <p:sp>
        <p:nvSpPr>
          <p:cNvPr id="73751" name="Oval 23"/>
          <p:cNvSpPr>
            <a:spLocks noChangeArrowheads="1"/>
          </p:cNvSpPr>
          <p:nvPr/>
        </p:nvSpPr>
        <p:spPr bwMode="auto">
          <a:xfrm>
            <a:off x="6011863" y="3357563"/>
            <a:ext cx="649287" cy="57626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2</a:t>
            </a:r>
          </a:p>
        </p:txBody>
      </p:sp>
      <p:sp>
        <p:nvSpPr>
          <p:cNvPr id="73752" name="Oval 24"/>
          <p:cNvSpPr>
            <a:spLocks noChangeArrowheads="1"/>
          </p:cNvSpPr>
          <p:nvPr/>
        </p:nvSpPr>
        <p:spPr bwMode="auto">
          <a:xfrm>
            <a:off x="6011863" y="4797425"/>
            <a:ext cx="649287" cy="5762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4</a:t>
            </a:r>
          </a:p>
        </p:txBody>
      </p:sp>
      <p:sp>
        <p:nvSpPr>
          <p:cNvPr id="73753" name="Oval 25"/>
          <p:cNvSpPr>
            <a:spLocks noChangeArrowheads="1"/>
          </p:cNvSpPr>
          <p:nvPr/>
        </p:nvSpPr>
        <p:spPr bwMode="auto">
          <a:xfrm>
            <a:off x="7235825" y="4005263"/>
            <a:ext cx="649288" cy="57626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3</a:t>
            </a:r>
          </a:p>
        </p:txBody>
      </p:sp>
      <p:cxnSp>
        <p:nvCxnSpPr>
          <p:cNvPr id="73754" name="AutoShape 26"/>
          <p:cNvCxnSpPr>
            <a:cxnSpLocks noChangeShapeType="1"/>
          </p:cNvCxnSpPr>
          <p:nvPr/>
        </p:nvCxnSpPr>
        <p:spPr bwMode="auto">
          <a:xfrm rot="5400000">
            <a:off x="5941219" y="2996406"/>
            <a:ext cx="719138" cy="317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3755" name="AutoShape 27"/>
          <p:cNvCxnSpPr>
            <a:cxnSpLocks noChangeShapeType="1"/>
            <a:stCxn id="73751" idx="7"/>
            <a:endCxn id="73753" idx="1"/>
          </p:cNvCxnSpPr>
          <p:nvPr/>
        </p:nvCxnSpPr>
        <p:spPr bwMode="auto">
          <a:xfrm>
            <a:off x="6661150" y="3644900"/>
            <a:ext cx="900113" cy="360363"/>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3756" name="AutoShape 28"/>
          <p:cNvCxnSpPr>
            <a:cxnSpLocks noChangeShapeType="1"/>
            <a:stCxn id="73753" idx="5"/>
            <a:endCxn id="73752" idx="7"/>
          </p:cNvCxnSpPr>
          <p:nvPr/>
        </p:nvCxnSpPr>
        <p:spPr bwMode="auto">
          <a:xfrm rot="5400000">
            <a:off x="6858794" y="4383881"/>
            <a:ext cx="504825" cy="900113"/>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3757" name="AutoShape 29"/>
          <p:cNvCxnSpPr>
            <a:cxnSpLocks noChangeShapeType="1"/>
            <a:stCxn id="73751" idx="5"/>
            <a:endCxn id="73752" idx="1"/>
          </p:cNvCxnSpPr>
          <p:nvPr/>
        </p:nvCxnSpPr>
        <p:spPr bwMode="auto">
          <a:xfrm rot="5400000">
            <a:off x="5903913" y="4364037"/>
            <a:ext cx="863600" cy="317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3758" name="AutoShape 30"/>
          <p:cNvCxnSpPr>
            <a:cxnSpLocks noChangeShapeType="1"/>
            <a:stCxn id="73752" idx="5"/>
            <a:endCxn id="73750" idx="1"/>
          </p:cNvCxnSpPr>
          <p:nvPr/>
        </p:nvCxnSpPr>
        <p:spPr bwMode="auto">
          <a:xfrm rot="16200000" flipV="1">
            <a:off x="4679157" y="3717131"/>
            <a:ext cx="3313112" cy="3175"/>
          </a:xfrm>
          <a:prstGeom prst="curvedConnector5">
            <a:avLst>
              <a:gd name="adj1" fmla="val -7190"/>
              <a:gd name="adj2" fmla="val 17720009"/>
              <a:gd name="adj3" fmla="val 107190"/>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73759" name="Rectangle 7"/>
          <p:cNvSpPr>
            <a:spLocks noChangeArrowheads="1"/>
          </p:cNvSpPr>
          <p:nvPr/>
        </p:nvSpPr>
        <p:spPr bwMode="auto">
          <a:xfrm>
            <a:off x="5719361" y="1082030"/>
            <a:ext cx="11993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dirty="0">
                <a:solidFill>
                  <a:srgbClr val="0096D6"/>
                </a:solidFill>
                <a:latin typeface="微软雅黑" panose="020B0503020204020204" pitchFamily="34" charset="-122"/>
                <a:ea typeface="微软雅黑" panose="020B0503020204020204" pitchFamily="34" charset="-122"/>
                <a:sym typeface="宋体" panose="02010600030101010101" pitchFamily="2" charset="-122"/>
              </a:rPr>
              <a:t>程序图 </a:t>
            </a:r>
            <a:endParaRPr lang="zh-CN" altLang="en-US" sz="2400" dirty="0">
              <a:solidFill>
                <a:srgbClr val="0096D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323528" y="670174"/>
            <a:ext cx="6324600" cy="762000"/>
          </a:xfrm>
        </p:spPr>
        <p:txBody>
          <a:bodyPr/>
          <a:lstStyle/>
          <a:p>
            <a:pPr algn="l" eaLnBrk="1" hangingPunct="1"/>
            <a:r>
              <a:rPr lang="zh-CN" altLang="en-US" sz="2400" b="1" dirty="0" smtClean="0">
                <a:solidFill>
                  <a:srgbClr val="0096D6"/>
                </a:solidFill>
              </a:rPr>
              <a:t>静态测试的主要内容：</a:t>
            </a:r>
          </a:p>
        </p:txBody>
      </p:sp>
      <p:sp>
        <p:nvSpPr>
          <p:cNvPr id="11267" name="AutoShape 3"/>
          <p:cNvSpPr>
            <a:spLocks noChangeArrowheads="1"/>
          </p:cNvSpPr>
          <p:nvPr/>
        </p:nvSpPr>
        <p:spPr bwMode="auto">
          <a:xfrm rot="5400000">
            <a:off x="1356382" y="1329482"/>
            <a:ext cx="903085" cy="1439490"/>
          </a:xfrm>
          <a:custGeom>
            <a:avLst/>
            <a:gdLst>
              <a:gd name="T0" fmla="*/ 0 w 21600"/>
              <a:gd name="T1" fmla="*/ 0 h 21600"/>
              <a:gd name="T2" fmla="*/ 2147483647 w 21600"/>
              <a:gd name="T3" fmla="*/ 2147483647 h 21600"/>
              <a:gd name="T4" fmla="*/ 2147483647 w 21600"/>
              <a:gd name="T5" fmla="*/ 2147483647 h 21600"/>
              <a:gd name="T6" fmla="*/ 2147483647 w 21600"/>
              <a:gd name="T7" fmla="*/ 0 h 21600"/>
              <a:gd name="T8" fmla="*/ 0 w 21600"/>
              <a:gd name="T9" fmla="*/ 0 h 21600"/>
              <a:gd name="T10" fmla="*/ 0 60000 65536"/>
              <a:gd name="T11" fmla="*/ 0 60000 65536"/>
              <a:gd name="T12" fmla="*/ 0 60000 65536"/>
              <a:gd name="T13" fmla="*/ 0 60000 65536"/>
              <a:gd name="T14" fmla="*/ 0 60000 65536"/>
              <a:gd name="T15" fmla="*/ 2889 w 21600"/>
              <a:gd name="T16" fmla="*/ 2889 h 21600"/>
              <a:gd name="T17" fmla="*/ 18711 w 21600"/>
              <a:gd name="T18" fmla="*/ 1871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78" y="21600"/>
                </a:lnTo>
                <a:lnTo>
                  <a:pt x="19422" y="21600"/>
                </a:lnTo>
                <a:lnTo>
                  <a:pt x="21600"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11268" name="Text Box 5"/>
          <p:cNvSpPr txBox="1">
            <a:spLocks noChangeArrowheads="1"/>
          </p:cNvSpPr>
          <p:nvPr/>
        </p:nvSpPr>
        <p:spPr bwMode="auto">
          <a:xfrm>
            <a:off x="1359352" y="1754722"/>
            <a:ext cx="123687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b="1" dirty="0">
                <a:latin typeface="微软雅黑" panose="020B0503020204020204" pitchFamily="34" charset="-122"/>
                <a:ea typeface="微软雅黑" panose="020B0503020204020204" pitchFamily="34" charset="-122"/>
              </a:rPr>
              <a:t>各阶段的评审</a:t>
            </a:r>
          </a:p>
        </p:txBody>
      </p:sp>
      <p:sp>
        <p:nvSpPr>
          <p:cNvPr id="11269" name="AutoShape 8"/>
          <p:cNvSpPr>
            <a:spLocks noChangeArrowheads="1"/>
          </p:cNvSpPr>
          <p:nvPr/>
        </p:nvSpPr>
        <p:spPr bwMode="auto">
          <a:xfrm>
            <a:off x="2664781" y="1659880"/>
            <a:ext cx="6104224" cy="760441"/>
          </a:xfrm>
          <a:prstGeom prst="roundRect">
            <a:avLst>
              <a:gd name="adj" fmla="val 13125"/>
            </a:avLst>
          </a:prstGeom>
          <a:gradFill rotWithShape="1">
            <a:gsLst>
              <a:gs pos="0">
                <a:srgbClr val="F2F2F2"/>
              </a:gs>
              <a:gs pos="100000">
                <a:srgbClr val="DDDDDD"/>
              </a:gs>
            </a:gsLst>
            <a:lin ang="5400000" scaled="1"/>
          </a:gradFill>
          <a:ln w="3175">
            <a:solidFill>
              <a:srgbClr val="969696">
                <a:alpha val="50980"/>
              </a:srgbClr>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 </a:t>
            </a:r>
          </a:p>
          <a:p>
            <a:pPr algn="l" eaLnBrk="1" hangingPunct="1"/>
            <a:endParaRPr lang="zh-CN" altLang="en-US"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11270" name="AutoShape 3"/>
          <p:cNvSpPr>
            <a:spLocks noChangeArrowheads="1"/>
          </p:cNvSpPr>
          <p:nvPr/>
        </p:nvSpPr>
        <p:spPr bwMode="auto">
          <a:xfrm rot="5400000">
            <a:off x="1423529" y="2561565"/>
            <a:ext cx="700748" cy="1371447"/>
          </a:xfrm>
          <a:custGeom>
            <a:avLst/>
            <a:gdLst>
              <a:gd name="T0" fmla="*/ 0 w 21600"/>
              <a:gd name="T1" fmla="*/ 0 h 21600"/>
              <a:gd name="T2" fmla="*/ 2147483647 w 21600"/>
              <a:gd name="T3" fmla="*/ 2147483647 h 21600"/>
              <a:gd name="T4" fmla="*/ 2147483647 w 21600"/>
              <a:gd name="T5" fmla="*/ 2147483647 h 21600"/>
              <a:gd name="T6" fmla="*/ 2147483647 w 21600"/>
              <a:gd name="T7" fmla="*/ 0 h 21600"/>
              <a:gd name="T8" fmla="*/ 0 w 21600"/>
              <a:gd name="T9" fmla="*/ 0 h 21600"/>
              <a:gd name="T10" fmla="*/ 0 60000 65536"/>
              <a:gd name="T11" fmla="*/ 0 60000 65536"/>
              <a:gd name="T12" fmla="*/ 0 60000 65536"/>
              <a:gd name="T13" fmla="*/ 0 60000 65536"/>
              <a:gd name="T14" fmla="*/ 0 60000 65536"/>
              <a:gd name="T15" fmla="*/ 2889 w 21600"/>
              <a:gd name="T16" fmla="*/ 2889 h 21600"/>
              <a:gd name="T17" fmla="*/ 18711 w 21600"/>
              <a:gd name="T18" fmla="*/ 1871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78" y="21600"/>
                </a:lnTo>
                <a:lnTo>
                  <a:pt x="19422" y="21600"/>
                </a:lnTo>
                <a:lnTo>
                  <a:pt x="21600"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11271" name="Text Box 9"/>
          <p:cNvSpPr txBox="1">
            <a:spLocks noChangeArrowheads="1"/>
          </p:cNvSpPr>
          <p:nvPr/>
        </p:nvSpPr>
        <p:spPr bwMode="auto">
          <a:xfrm>
            <a:off x="1169083" y="3093127"/>
            <a:ext cx="12247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b="1" dirty="0">
                <a:latin typeface="微软雅黑" panose="020B0503020204020204" pitchFamily="34" charset="-122"/>
                <a:ea typeface="微软雅黑" panose="020B0503020204020204" pitchFamily="34" charset="-122"/>
              </a:rPr>
              <a:t>代码检查</a:t>
            </a:r>
          </a:p>
        </p:txBody>
      </p:sp>
      <p:sp>
        <p:nvSpPr>
          <p:cNvPr id="11272" name="AutoShape 8"/>
          <p:cNvSpPr>
            <a:spLocks noChangeArrowheads="1"/>
          </p:cNvSpPr>
          <p:nvPr/>
        </p:nvSpPr>
        <p:spPr bwMode="auto">
          <a:xfrm>
            <a:off x="2664781" y="2799706"/>
            <a:ext cx="6104224" cy="772185"/>
          </a:xfrm>
          <a:prstGeom prst="roundRect">
            <a:avLst>
              <a:gd name="adj" fmla="val 13125"/>
            </a:avLst>
          </a:prstGeom>
          <a:gradFill rotWithShape="1">
            <a:gsLst>
              <a:gs pos="0">
                <a:srgbClr val="F2F2F2"/>
              </a:gs>
              <a:gs pos="100000">
                <a:srgbClr val="DDDDDD"/>
              </a:gs>
            </a:gsLst>
            <a:lin ang="5400000" scaled="1"/>
          </a:gradFill>
          <a:ln w="3175">
            <a:solidFill>
              <a:srgbClr val="969696">
                <a:alpha val="50980"/>
              </a:srgbClr>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 </a:t>
            </a:r>
          </a:p>
          <a:p>
            <a:pPr algn="l" eaLnBrk="1" hangingPunct="1"/>
            <a:endParaRPr lang="zh-CN" altLang="en-US"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11273" name="AutoShape 3"/>
          <p:cNvSpPr>
            <a:spLocks noChangeArrowheads="1"/>
          </p:cNvSpPr>
          <p:nvPr/>
        </p:nvSpPr>
        <p:spPr bwMode="auto">
          <a:xfrm rot="5400000">
            <a:off x="1187449" y="4033160"/>
            <a:ext cx="1172910" cy="1371447"/>
          </a:xfrm>
          <a:custGeom>
            <a:avLst/>
            <a:gdLst>
              <a:gd name="T0" fmla="*/ 0 w 21600"/>
              <a:gd name="T1" fmla="*/ 0 h 21600"/>
              <a:gd name="T2" fmla="*/ 2147483647 w 21600"/>
              <a:gd name="T3" fmla="*/ 2147483647 h 21600"/>
              <a:gd name="T4" fmla="*/ 2147483647 w 21600"/>
              <a:gd name="T5" fmla="*/ 2147483647 h 21600"/>
              <a:gd name="T6" fmla="*/ 2147483647 w 21600"/>
              <a:gd name="T7" fmla="*/ 0 h 21600"/>
              <a:gd name="T8" fmla="*/ 0 w 21600"/>
              <a:gd name="T9" fmla="*/ 0 h 21600"/>
              <a:gd name="T10" fmla="*/ 0 60000 65536"/>
              <a:gd name="T11" fmla="*/ 0 60000 65536"/>
              <a:gd name="T12" fmla="*/ 0 60000 65536"/>
              <a:gd name="T13" fmla="*/ 0 60000 65536"/>
              <a:gd name="T14" fmla="*/ 0 60000 65536"/>
              <a:gd name="T15" fmla="*/ 2889 w 21600"/>
              <a:gd name="T16" fmla="*/ 2889 h 21600"/>
              <a:gd name="T17" fmla="*/ 18711 w 21600"/>
              <a:gd name="T18" fmla="*/ 1871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78" y="21600"/>
                </a:lnTo>
                <a:lnTo>
                  <a:pt x="19422" y="21600"/>
                </a:lnTo>
                <a:lnTo>
                  <a:pt x="21600"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11274" name="Text Box 14"/>
          <p:cNvSpPr txBox="1">
            <a:spLocks noChangeArrowheads="1"/>
          </p:cNvSpPr>
          <p:nvPr/>
        </p:nvSpPr>
        <p:spPr bwMode="auto">
          <a:xfrm>
            <a:off x="1152301" y="4407882"/>
            <a:ext cx="12247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b="1">
                <a:latin typeface="微软雅黑" panose="020B0503020204020204" pitchFamily="34" charset="-122"/>
                <a:ea typeface="微软雅黑" panose="020B0503020204020204" pitchFamily="34" charset="-122"/>
              </a:rPr>
              <a:t>软件复杂性分析</a:t>
            </a:r>
          </a:p>
        </p:txBody>
      </p:sp>
      <p:sp>
        <p:nvSpPr>
          <p:cNvPr id="11275" name="AutoShape 8"/>
          <p:cNvSpPr>
            <a:spLocks noChangeArrowheads="1"/>
          </p:cNvSpPr>
          <p:nvPr/>
        </p:nvSpPr>
        <p:spPr bwMode="auto">
          <a:xfrm>
            <a:off x="2664856" y="4179940"/>
            <a:ext cx="6105736" cy="848503"/>
          </a:xfrm>
          <a:prstGeom prst="roundRect">
            <a:avLst>
              <a:gd name="adj" fmla="val 13125"/>
            </a:avLst>
          </a:prstGeom>
          <a:gradFill rotWithShape="1">
            <a:gsLst>
              <a:gs pos="0">
                <a:srgbClr val="F2F2F2"/>
              </a:gs>
              <a:gs pos="100000">
                <a:srgbClr val="DDDDDD"/>
              </a:gs>
            </a:gsLst>
            <a:lin ang="5400000" scaled="1"/>
          </a:gradFill>
          <a:ln w="3175">
            <a:solidFill>
              <a:srgbClr val="969696">
                <a:alpha val="50980"/>
              </a:srgbClr>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 </a:t>
            </a:r>
          </a:p>
          <a:p>
            <a:pPr algn="l" eaLnBrk="1" hangingPunct="1"/>
            <a:endParaRPr lang="zh-CN" altLang="en-US"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11276" name="AutoShape 3"/>
          <p:cNvSpPr>
            <a:spLocks noChangeArrowheads="1"/>
          </p:cNvSpPr>
          <p:nvPr/>
        </p:nvSpPr>
        <p:spPr bwMode="auto">
          <a:xfrm rot="5400000">
            <a:off x="1347936" y="5168073"/>
            <a:ext cx="851936" cy="1371447"/>
          </a:xfrm>
          <a:custGeom>
            <a:avLst/>
            <a:gdLst>
              <a:gd name="T0" fmla="*/ 0 w 21600"/>
              <a:gd name="T1" fmla="*/ 0 h 21600"/>
              <a:gd name="T2" fmla="*/ 2147483647 w 21600"/>
              <a:gd name="T3" fmla="*/ 2147483647 h 21600"/>
              <a:gd name="T4" fmla="*/ 2147483647 w 21600"/>
              <a:gd name="T5" fmla="*/ 2147483647 h 21600"/>
              <a:gd name="T6" fmla="*/ 2147483647 w 21600"/>
              <a:gd name="T7" fmla="*/ 0 h 21600"/>
              <a:gd name="T8" fmla="*/ 0 w 21600"/>
              <a:gd name="T9" fmla="*/ 0 h 21600"/>
              <a:gd name="T10" fmla="*/ 0 60000 65536"/>
              <a:gd name="T11" fmla="*/ 0 60000 65536"/>
              <a:gd name="T12" fmla="*/ 0 60000 65536"/>
              <a:gd name="T13" fmla="*/ 0 60000 65536"/>
              <a:gd name="T14" fmla="*/ 0 60000 65536"/>
              <a:gd name="T15" fmla="*/ 2889 w 21600"/>
              <a:gd name="T16" fmla="*/ 2889 h 21600"/>
              <a:gd name="T17" fmla="*/ 18711 w 21600"/>
              <a:gd name="T18" fmla="*/ 1871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78" y="21600"/>
                </a:lnTo>
                <a:lnTo>
                  <a:pt x="19422" y="21600"/>
                </a:lnTo>
                <a:lnTo>
                  <a:pt x="21600"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11277" name="Text Box 18"/>
          <p:cNvSpPr txBox="1">
            <a:spLocks noChangeArrowheads="1"/>
          </p:cNvSpPr>
          <p:nvPr/>
        </p:nvSpPr>
        <p:spPr bwMode="auto">
          <a:xfrm>
            <a:off x="1198930" y="5603204"/>
            <a:ext cx="12247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b="1" dirty="0">
                <a:latin typeface="微软雅黑" panose="020B0503020204020204" pitchFamily="34" charset="-122"/>
                <a:ea typeface="微软雅黑" panose="020B0503020204020204" pitchFamily="34" charset="-122"/>
              </a:rPr>
              <a:t>软件质量度量</a:t>
            </a:r>
          </a:p>
        </p:txBody>
      </p:sp>
      <p:sp>
        <p:nvSpPr>
          <p:cNvPr id="11278" name="AutoShape 8"/>
          <p:cNvSpPr>
            <a:spLocks noChangeArrowheads="1"/>
          </p:cNvSpPr>
          <p:nvPr/>
        </p:nvSpPr>
        <p:spPr bwMode="auto">
          <a:xfrm>
            <a:off x="2664856" y="5475340"/>
            <a:ext cx="6105736" cy="778653"/>
          </a:xfrm>
          <a:prstGeom prst="roundRect">
            <a:avLst>
              <a:gd name="adj" fmla="val 13125"/>
            </a:avLst>
          </a:prstGeom>
          <a:gradFill rotWithShape="1">
            <a:gsLst>
              <a:gs pos="0">
                <a:srgbClr val="F2F2F2"/>
              </a:gs>
              <a:gs pos="100000">
                <a:srgbClr val="DDDDDD"/>
              </a:gs>
            </a:gsLst>
            <a:lin ang="5400000" scaled="1"/>
          </a:gradFill>
          <a:ln w="3175">
            <a:solidFill>
              <a:srgbClr val="969696">
                <a:alpha val="50980"/>
              </a:srgbClr>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 </a:t>
            </a:r>
          </a:p>
          <a:p>
            <a:pPr algn="l" eaLnBrk="1" hangingPunct="1"/>
            <a:endParaRPr lang="zh-CN" altLang="en-US"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11279" name="Text Box 20"/>
          <p:cNvSpPr txBox="1">
            <a:spLocks noChangeArrowheads="1"/>
          </p:cNvSpPr>
          <p:nvPr/>
        </p:nvSpPr>
        <p:spPr bwMode="auto">
          <a:xfrm>
            <a:off x="2769190" y="1759193"/>
            <a:ext cx="54857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b="1" dirty="0">
                <a:latin typeface="微软雅黑" panose="020B0503020204020204" pitchFamily="34" charset="-122"/>
                <a:ea typeface="微软雅黑" panose="020B0503020204020204" pitchFamily="34" charset="-122"/>
              </a:rPr>
              <a:t>一般评审包括：培训评审、预备评审、同行评审，我们所关心的是同行评审</a:t>
            </a:r>
          </a:p>
        </p:txBody>
      </p:sp>
      <p:sp>
        <p:nvSpPr>
          <p:cNvPr id="11280" name="Text Box 21"/>
          <p:cNvSpPr txBox="1">
            <a:spLocks noChangeArrowheads="1"/>
          </p:cNvSpPr>
          <p:nvPr/>
        </p:nvSpPr>
        <p:spPr bwMode="auto">
          <a:xfrm>
            <a:off x="2767601" y="2899600"/>
            <a:ext cx="589858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b="1" dirty="0">
                <a:latin typeface="微软雅黑" panose="020B0503020204020204" pitchFamily="34" charset="-122"/>
                <a:ea typeface="微软雅黑" panose="020B0503020204020204" pitchFamily="34" charset="-122"/>
              </a:rPr>
              <a:t>主要检查代码和设计的一致性、代码对标准的遵循、代码的可读性、代码的逻辑表达正确性，代码的合理性</a:t>
            </a:r>
          </a:p>
        </p:txBody>
      </p:sp>
      <p:sp>
        <p:nvSpPr>
          <p:cNvPr id="11281" name="Text Box 22"/>
          <p:cNvSpPr txBox="1">
            <a:spLocks noChangeArrowheads="1"/>
          </p:cNvSpPr>
          <p:nvPr/>
        </p:nvSpPr>
        <p:spPr bwMode="auto">
          <a:xfrm>
            <a:off x="2836887" y="4318388"/>
            <a:ext cx="58985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b="1" dirty="0">
                <a:latin typeface="微软雅黑" panose="020B0503020204020204" pitchFamily="34" charset="-122"/>
                <a:ea typeface="微软雅黑" panose="020B0503020204020204" pitchFamily="34" charset="-122"/>
              </a:rPr>
              <a:t>主要包括软件复杂性度量与控制，软件复杂性度量元，面向对象的软件复杂性度量</a:t>
            </a:r>
          </a:p>
        </p:txBody>
      </p:sp>
      <p:sp>
        <p:nvSpPr>
          <p:cNvPr id="11282" name="Text Box 23"/>
          <p:cNvSpPr txBox="1">
            <a:spLocks noChangeArrowheads="1"/>
          </p:cNvSpPr>
          <p:nvPr/>
        </p:nvSpPr>
        <p:spPr bwMode="auto">
          <a:xfrm>
            <a:off x="2872010" y="5607662"/>
            <a:ext cx="58985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b="1">
                <a:latin typeface="微软雅黑" panose="020B0503020204020204" pitchFamily="34" charset="-122"/>
                <a:ea typeface="微软雅黑" panose="020B0503020204020204" pitchFamily="34" charset="-122"/>
              </a:rPr>
              <a:t>就是从整体上对软件质量进行评测，用于软件开发中对软件进行质量控制，并最终对软件产品进行评价和验收</a:t>
            </a:r>
          </a:p>
        </p:txBody>
      </p:sp>
      <p:sp>
        <p:nvSpPr>
          <p:cNvPr id="11283" name="Text Box 24"/>
          <p:cNvSpPr txBox="1">
            <a:spLocks noChangeArrowheads="1"/>
          </p:cNvSpPr>
          <p:nvPr/>
        </p:nvSpPr>
        <p:spPr bwMode="auto">
          <a:xfrm>
            <a:off x="2915816" y="141470"/>
            <a:ext cx="64817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sz="2800" b="1" dirty="0">
                <a:latin typeface="微软雅黑" panose="020B0503020204020204" pitchFamily="34" charset="-122"/>
                <a:ea typeface="微软雅黑" panose="020B0503020204020204" pitchFamily="34" charset="-122"/>
              </a:rPr>
              <a:t>软件静态测试</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绪论</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nvSpPr>
        <p:spPr bwMode="auto">
          <a:xfrm>
            <a:off x="252413" y="981075"/>
            <a:ext cx="835025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469900" indent="-150813" eaLnBrk="0" hangingPunct="0">
              <a:defRPr>
                <a:solidFill>
                  <a:schemeClr val="tx1"/>
                </a:solidFill>
                <a:latin typeface="Arial" panose="020B0604020202020204" pitchFamily="34" charset="0"/>
                <a:ea typeface="宋体" panose="02010600030101010101" pitchFamily="2" charset="-122"/>
              </a:defRPr>
            </a:lvl5pPr>
            <a:lvl6pPr marL="9271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13843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8415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22987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4" algn="l">
              <a:lnSpc>
                <a:spcPct val="150000"/>
              </a:lnSpc>
              <a:spcBef>
                <a:spcPts val="800"/>
              </a:spcBef>
              <a:buFont typeface="宋体" panose="02010600030101010101" pitchFamily="2" charset="-122"/>
              <a:buNone/>
            </a:pPr>
            <a:r>
              <a:rPr lang="zh-CN" altLang="en-US" sz="2000" b="1" dirty="0">
                <a:solidFill>
                  <a:srgbClr val="0096D6"/>
                </a:solidFill>
                <a:latin typeface="微软雅黑" panose="020B0503020204020204" pitchFamily="34" charset="-122"/>
                <a:ea typeface="微软雅黑" panose="020B0503020204020204" pitchFamily="34" charset="-122"/>
              </a:rPr>
              <a:t>McCabe圈复杂度的优点：</a:t>
            </a:r>
          </a:p>
          <a:p>
            <a:pPr lvl="4" algn="l">
              <a:lnSpc>
                <a:spcPct val="150000"/>
              </a:lnSpc>
              <a:spcBef>
                <a:spcPts val="800"/>
              </a:spcBef>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sym typeface="宋体" panose="02010600030101010101" pitchFamily="2" charset="-122"/>
              </a:rPr>
              <a:t>避免软件中的错误倾向；</a:t>
            </a:r>
          </a:p>
          <a:p>
            <a:pPr lvl="4" algn="l">
              <a:lnSpc>
                <a:spcPct val="150000"/>
              </a:lnSpc>
              <a:spcBef>
                <a:spcPts val="800"/>
              </a:spcBef>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sym typeface="宋体" panose="02010600030101010101" pitchFamily="2" charset="-122"/>
              </a:rPr>
              <a:t>指出可以进一步细化的极复杂模块；</a:t>
            </a:r>
          </a:p>
          <a:p>
            <a:pPr lvl="4" algn="l">
              <a:lnSpc>
                <a:spcPct val="150000"/>
              </a:lnSpc>
              <a:spcBef>
                <a:spcPts val="800"/>
              </a:spcBef>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sym typeface="宋体" panose="02010600030101010101" pitchFamily="2" charset="-122"/>
              </a:rPr>
              <a:t>度量测试计划，确定测试重点；</a:t>
            </a:r>
          </a:p>
          <a:p>
            <a:pPr lvl="4" algn="l">
              <a:lnSpc>
                <a:spcPct val="150000"/>
              </a:lnSpc>
              <a:spcBef>
                <a:spcPts val="800"/>
              </a:spcBef>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sym typeface="宋体" panose="02010600030101010101" pitchFamily="2" charset="-122"/>
              </a:rPr>
              <a:t>通过限制程序逻辑指导测试过程；</a:t>
            </a:r>
          </a:p>
          <a:p>
            <a:pPr lvl="4" algn="l">
              <a:lnSpc>
                <a:spcPct val="150000"/>
              </a:lnSpc>
              <a:spcBef>
                <a:spcPts val="800"/>
              </a:spcBef>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sym typeface="宋体" panose="02010600030101010101" pitchFamily="2" charset="-122"/>
              </a:rPr>
              <a:t>指出要测试的区域；</a:t>
            </a:r>
          </a:p>
          <a:p>
            <a:pPr lvl="4" algn="l">
              <a:lnSpc>
                <a:spcPct val="150000"/>
              </a:lnSpc>
              <a:spcBef>
                <a:spcPts val="800"/>
              </a:spcBef>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sym typeface="宋体" panose="02010600030101010101" pitchFamily="2" charset="-122"/>
              </a:rPr>
              <a:t>确定测试和维护对象；</a:t>
            </a:r>
          </a:p>
          <a:p>
            <a:pPr lvl="4" algn="l">
              <a:lnSpc>
                <a:spcPct val="150000"/>
              </a:lnSpc>
              <a:spcBef>
                <a:spcPts val="800"/>
              </a:spcBef>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sym typeface="宋体" panose="02010600030101010101" pitchFamily="2" charset="-122"/>
              </a:rPr>
              <a:t>与所用的高级程序设计语言类型无关。</a:t>
            </a:r>
          </a:p>
          <a:p>
            <a:pPr lvl="4" algn="l">
              <a:lnSpc>
                <a:spcPct val="150000"/>
              </a:lnSpc>
              <a:spcBef>
                <a:spcPts val="800"/>
              </a:spcBef>
              <a:buFont typeface="宋体" panose="02010600030101010101" pitchFamily="2" charset="-122"/>
              <a:buNone/>
            </a:pPr>
            <a:r>
              <a:rPr lang="zh-CN" altLang="en-US" sz="2000" b="1" dirty="0">
                <a:solidFill>
                  <a:srgbClr val="0096D6"/>
                </a:solidFill>
                <a:latin typeface="微软雅黑" panose="020B0503020204020204" pitchFamily="34" charset="-122"/>
                <a:ea typeface="微软雅黑" panose="020B0503020204020204" pitchFamily="34" charset="-122"/>
              </a:rPr>
              <a:t>McCabe圈复杂度的缺点：</a:t>
            </a:r>
            <a:endParaRPr lang="en-US" sz="2000" b="1" dirty="0">
              <a:solidFill>
                <a:srgbClr val="0096D6"/>
              </a:solidFill>
              <a:latin typeface="微软雅黑" panose="020B0503020204020204" pitchFamily="34" charset="-122"/>
              <a:ea typeface="微软雅黑" panose="020B0503020204020204" pitchFamily="34" charset="-122"/>
              <a:sym typeface="宋体" panose="02010600030101010101" pitchFamily="2" charset="-122"/>
            </a:endParaRPr>
          </a:p>
          <a:p>
            <a:pPr lvl="4" algn="l">
              <a:lnSpc>
                <a:spcPct val="150000"/>
              </a:lnSpc>
              <a:spcBef>
                <a:spcPts val="800"/>
              </a:spcBef>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sym typeface="宋体" panose="02010600030101010101" pitchFamily="2" charset="-122"/>
              </a:rPr>
              <a:t>McCabe</a:t>
            </a:r>
            <a:r>
              <a:rPr lang="zh-CN" altLang="en-US" sz="1600" dirty="0">
                <a:latin typeface="微软雅黑" panose="020B0503020204020204" pitchFamily="34" charset="-122"/>
                <a:ea typeface="微软雅黑" panose="020B0503020204020204" pitchFamily="34" charset="-122"/>
                <a:sym typeface="宋体" panose="02010600030101010101" pitchFamily="2" charset="-122"/>
              </a:rPr>
              <a:t>度量方法实质上是对程序控制流复杂性的度量，并不考虑数据流，因而其科学性和严密性具有一定的局限性。</a:t>
            </a:r>
          </a:p>
          <a:p>
            <a:pPr lvl="4">
              <a:lnSpc>
                <a:spcPct val="150000"/>
              </a:lnSpc>
              <a:spcBef>
                <a:spcPts val="800"/>
              </a:spcBef>
            </a:pPr>
            <a:endParaRPr lang="zh-CN" altLang="en-US" sz="1600" dirty="0">
              <a:latin typeface="微软雅黑" panose="020B0503020204020204" pitchFamily="34" charset="-122"/>
              <a:ea typeface="微软雅黑" panose="020B0503020204020204" pitchFamily="34" charset="-122"/>
            </a:endParaRPr>
          </a:p>
          <a:p>
            <a:pPr lvl="4">
              <a:lnSpc>
                <a:spcPct val="150000"/>
              </a:lnSpc>
              <a:spcBef>
                <a:spcPts val="800"/>
              </a:spcBef>
            </a:pPr>
            <a:endParaRPr lang="zh-CN" altLang="en-US" sz="14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endParaRPr>
          </a:p>
          <a:p>
            <a:pPr lvl="4">
              <a:lnSpc>
                <a:spcPct val="150000"/>
              </a:lnSpc>
              <a:spcBef>
                <a:spcPts val="800"/>
              </a:spcBef>
            </a:pPr>
            <a:endParaRPr lang="zh-CN" altLang="en-US" sz="14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endParaRPr>
          </a:p>
          <a:p>
            <a:pPr lvl="4">
              <a:lnSpc>
                <a:spcPct val="150000"/>
              </a:lnSpc>
              <a:spcBef>
                <a:spcPts val="800"/>
              </a:spcBef>
              <a:buFont typeface="宋体" panose="02010600030101010101" pitchFamily="2" charset="-122"/>
              <a:buNone/>
            </a:pPr>
            <a:endParaRPr lang="zh-CN" altLang="en-US" sz="2000" dirty="0">
              <a:latin typeface="微软雅黑" panose="020B0503020204020204" pitchFamily="34" charset="-122"/>
              <a:ea typeface="微软雅黑" panose="020B0503020204020204" pitchFamily="34" charset="-122"/>
            </a:endParaRPr>
          </a:p>
        </p:txBody>
      </p:sp>
      <p:sp>
        <p:nvSpPr>
          <p:cNvPr id="74756" name="Rectangle 2"/>
          <p:cNvSpPr>
            <a:spLocks noGrp="1" noChangeArrowheads="1"/>
          </p:cNvSpPr>
          <p:nvPr/>
        </p:nvSpPr>
        <p:spPr bwMode="auto">
          <a:xfrm>
            <a:off x="457200" y="116632"/>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lang="zh-CN" altLang="en-US" sz="2800" b="1" dirty="0">
                <a:latin typeface="微软雅黑" panose="020B0503020204020204" pitchFamily="34" charset="-122"/>
                <a:ea typeface="微软雅黑" panose="020B0503020204020204" pitchFamily="34" charset="-122"/>
                <a:sym typeface="HP Simplified" panose="020B0604020204020204" pitchFamily="34" charset="0"/>
              </a:rPr>
              <a:t>7.3.2 软件复杂性度量元</a:t>
            </a:r>
            <a:endParaRPr lang="zh-CN" altLang="en-US" sz="4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nvSpPr>
        <p:spPr bwMode="auto">
          <a:xfrm>
            <a:off x="252413" y="981075"/>
            <a:ext cx="835025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469900" indent="-150813" eaLnBrk="0" hangingPunct="0">
              <a:defRPr>
                <a:solidFill>
                  <a:schemeClr val="tx1"/>
                </a:solidFill>
                <a:latin typeface="Arial" panose="020B0604020202020204" pitchFamily="34" charset="0"/>
                <a:ea typeface="宋体" panose="02010600030101010101" pitchFamily="2" charset="-122"/>
              </a:defRPr>
            </a:lvl5pPr>
            <a:lvl6pPr marL="9271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13843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8415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22987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4" algn="l">
              <a:lnSpc>
                <a:spcPct val="150000"/>
              </a:lnSpc>
              <a:spcBef>
                <a:spcPts val="800"/>
              </a:spcBef>
              <a:buFont typeface="宋体" panose="02010600030101010101" pitchFamily="2" charset="-122"/>
              <a:buNone/>
            </a:pPr>
            <a:r>
              <a:rPr lang="zh-CN" altLang="en-US" sz="2400" b="1" dirty="0">
                <a:solidFill>
                  <a:srgbClr val="0096D6"/>
                </a:solidFill>
                <a:latin typeface="微软雅黑" panose="020B0503020204020204" pitchFamily="34" charset="-122"/>
                <a:ea typeface="微软雅黑" panose="020B0503020204020204" pitchFamily="34" charset="-122"/>
              </a:rPr>
              <a:t>McCabe圈复杂度的应用：</a:t>
            </a:r>
          </a:p>
          <a:p>
            <a:pPr lvl="4" algn="l">
              <a:lnSpc>
                <a:spcPct val="15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指出在实际测试中检测的最少基本路径的数目</a:t>
            </a:r>
          </a:p>
          <a:p>
            <a:pPr lvl="4" algn="l">
              <a:lnSpc>
                <a:spcPct val="150000"/>
              </a:lnSpc>
              <a:spcBef>
                <a:spcPts val="800"/>
              </a:spcBef>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McCabe</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圈复杂度反映模块复杂性、软件缺陷数和发现它们并改正它们所需的时间之间的关系。</a:t>
            </a:r>
          </a:p>
          <a:p>
            <a:pPr lvl="4" algn="l">
              <a:lnSpc>
                <a:spcPct val="15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V(G)可用做最大模块复杂性的定量指标，大量研究表明，V(G)到10是最大上限，超过这个值会使测试变得更复杂，软件错误率增加。</a:t>
            </a:r>
          </a:p>
          <a:p>
            <a:pPr lvl="4">
              <a:lnSpc>
                <a:spcPct val="150000"/>
              </a:lnSpc>
              <a:spcBef>
                <a:spcPts val="800"/>
              </a:spcBef>
            </a:pPr>
            <a:endParaRPr lang="zh-CN" altLang="en-US" sz="1600" dirty="0">
              <a:latin typeface="微软雅黑" panose="020B0503020204020204" pitchFamily="34" charset="-122"/>
              <a:ea typeface="微软雅黑" panose="020B0503020204020204" pitchFamily="34" charset="-122"/>
            </a:endParaRPr>
          </a:p>
          <a:p>
            <a:pPr lvl="4">
              <a:lnSpc>
                <a:spcPct val="150000"/>
              </a:lnSpc>
              <a:spcBef>
                <a:spcPts val="800"/>
              </a:spcBef>
            </a:pPr>
            <a:endParaRPr lang="zh-CN" altLang="en-US" sz="14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endParaRPr>
          </a:p>
          <a:p>
            <a:pPr lvl="4">
              <a:lnSpc>
                <a:spcPct val="150000"/>
              </a:lnSpc>
              <a:spcBef>
                <a:spcPts val="800"/>
              </a:spcBef>
            </a:pPr>
            <a:endParaRPr lang="zh-CN" altLang="en-US" sz="14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endParaRPr>
          </a:p>
          <a:p>
            <a:pPr lvl="4">
              <a:lnSpc>
                <a:spcPct val="150000"/>
              </a:lnSpc>
              <a:spcBef>
                <a:spcPts val="800"/>
              </a:spcBef>
              <a:buFont typeface="宋体" panose="02010600030101010101" pitchFamily="2" charset="-122"/>
              <a:buNone/>
            </a:pPr>
            <a:endParaRPr lang="zh-CN" altLang="en-US" sz="2000" dirty="0">
              <a:latin typeface="微软雅黑" panose="020B0503020204020204" pitchFamily="34" charset="-122"/>
              <a:ea typeface="微软雅黑" panose="020B0503020204020204" pitchFamily="34" charset="-122"/>
            </a:endParaRPr>
          </a:p>
        </p:txBody>
      </p:sp>
      <p:sp>
        <p:nvSpPr>
          <p:cNvPr id="75780" name="Rectangle 2"/>
          <p:cNvSpPr>
            <a:spLocks noGrp="1" noChangeArrowheads="1"/>
          </p:cNvSpPr>
          <p:nvPr/>
        </p:nvSpPr>
        <p:spPr bwMode="auto">
          <a:xfrm>
            <a:off x="457200" y="116632"/>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lang="zh-CN" altLang="en-US" sz="2800" b="1" dirty="0">
                <a:latin typeface="微软雅黑" panose="020B0503020204020204" pitchFamily="34" charset="-122"/>
                <a:ea typeface="微软雅黑" panose="020B0503020204020204" pitchFamily="34" charset="-122"/>
                <a:sym typeface="HP Simplified" panose="020B0604020204020204" pitchFamily="34" charset="0"/>
              </a:rPr>
              <a:t>7.3.2 软件复杂性度量元</a:t>
            </a:r>
            <a:endParaRPr lang="zh-CN" altLang="en-US" sz="4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nvSpPr>
        <p:spPr bwMode="auto">
          <a:xfrm>
            <a:off x="265113" y="1024962"/>
            <a:ext cx="8350250" cy="511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469900" indent="-150813" eaLnBrk="0" hangingPunct="0">
              <a:defRPr>
                <a:solidFill>
                  <a:schemeClr val="tx1"/>
                </a:solidFill>
                <a:latin typeface="Arial" panose="020B0604020202020204" pitchFamily="34" charset="0"/>
                <a:ea typeface="宋体" panose="02010600030101010101" pitchFamily="2" charset="-122"/>
              </a:defRPr>
            </a:lvl5pPr>
            <a:lvl6pPr marL="9271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13843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8415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22987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4" algn="l">
              <a:lnSpc>
                <a:spcPct val="150000"/>
              </a:lnSpc>
              <a:spcBef>
                <a:spcPts val="800"/>
              </a:spcBef>
              <a:buFont typeface="宋体" panose="02010600030101010101" pitchFamily="2" charset="-122"/>
              <a:buNone/>
            </a:pPr>
            <a:r>
              <a:rPr lang="zh-CN" altLang="en-US" sz="2400" b="1" dirty="0">
                <a:solidFill>
                  <a:srgbClr val="0096D6"/>
                </a:solidFill>
                <a:latin typeface="微软雅黑" panose="020B0503020204020204" pitchFamily="34" charset="-122"/>
                <a:ea typeface="微软雅黑" panose="020B0503020204020204" pitchFamily="34" charset="-122"/>
              </a:rPr>
              <a:t>除了圈复杂计算，还有以下几种McCabe复杂度计算方法</a:t>
            </a:r>
          </a:p>
          <a:p>
            <a:pPr lvl="4" eaLnBrk="1" hangingPunct="1">
              <a:lnSpc>
                <a:spcPct val="90000"/>
              </a:lnSpc>
              <a:spcBef>
                <a:spcPts val="800"/>
              </a:spcBef>
            </a:pPr>
            <a:endParaRPr lang="zh-CN" altLang="en-US" sz="1600" dirty="0">
              <a:latin typeface="微软雅黑" panose="020B0503020204020204" pitchFamily="34" charset="-122"/>
              <a:ea typeface="微软雅黑" panose="020B0503020204020204" pitchFamily="34" charset="-122"/>
              <a:sym typeface="宋体" panose="02010600030101010101" pitchFamily="2" charset="-122"/>
            </a:endParaRPr>
          </a:p>
          <a:p>
            <a:pPr lvl="4">
              <a:lnSpc>
                <a:spcPct val="150000"/>
              </a:lnSpc>
              <a:spcBef>
                <a:spcPts val="800"/>
              </a:spcBef>
            </a:pPr>
            <a:endParaRPr lang="zh-CN" altLang="en-US" sz="1600" dirty="0">
              <a:latin typeface="微软雅黑" panose="020B0503020204020204" pitchFamily="34" charset="-122"/>
              <a:ea typeface="微软雅黑" panose="020B0503020204020204" pitchFamily="34" charset="-122"/>
            </a:endParaRPr>
          </a:p>
          <a:p>
            <a:pPr lvl="4">
              <a:lnSpc>
                <a:spcPct val="150000"/>
              </a:lnSpc>
              <a:spcBef>
                <a:spcPts val="800"/>
              </a:spcBef>
            </a:pPr>
            <a:endParaRPr lang="zh-CN" altLang="en-US" sz="14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endParaRPr>
          </a:p>
          <a:p>
            <a:pPr lvl="4">
              <a:lnSpc>
                <a:spcPct val="150000"/>
              </a:lnSpc>
              <a:spcBef>
                <a:spcPts val="800"/>
              </a:spcBef>
            </a:pPr>
            <a:endParaRPr lang="zh-CN" altLang="en-US" sz="14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endParaRPr>
          </a:p>
          <a:p>
            <a:pPr lvl="4">
              <a:lnSpc>
                <a:spcPct val="150000"/>
              </a:lnSpc>
              <a:spcBef>
                <a:spcPts val="800"/>
              </a:spcBef>
              <a:buFont typeface="宋体" panose="02010600030101010101" pitchFamily="2" charset="-122"/>
              <a:buNone/>
            </a:pPr>
            <a:endParaRPr lang="zh-CN" altLang="en-US" sz="2000" dirty="0">
              <a:latin typeface="微软雅黑" panose="020B0503020204020204" pitchFamily="34" charset="-122"/>
              <a:ea typeface="微软雅黑" panose="020B0503020204020204" pitchFamily="34" charset="-122"/>
            </a:endParaRPr>
          </a:p>
        </p:txBody>
      </p:sp>
      <p:sp>
        <p:nvSpPr>
          <p:cNvPr id="76804" name="Rectangle 2"/>
          <p:cNvSpPr>
            <a:spLocks noGrp="1" noChangeArrowheads="1"/>
          </p:cNvSpPr>
          <p:nvPr/>
        </p:nvSpPr>
        <p:spPr bwMode="auto">
          <a:xfrm>
            <a:off x="457200" y="116632"/>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lang="zh-CN" altLang="en-US" sz="2800" b="1" dirty="0">
                <a:latin typeface="微软雅黑" panose="020B0503020204020204" pitchFamily="34" charset="-122"/>
                <a:ea typeface="微软雅黑" panose="020B0503020204020204" pitchFamily="34" charset="-122"/>
                <a:sym typeface="HP Simplified" panose="020B0604020204020204" pitchFamily="34" charset="0"/>
              </a:rPr>
              <a:t>7.3.2 软件复杂性度量元</a:t>
            </a:r>
            <a:endParaRPr lang="zh-CN" altLang="en-US" sz="4400"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2411760" y="2060848"/>
            <a:ext cx="4643437" cy="3770312"/>
            <a:chOff x="750888" y="2049463"/>
            <a:chExt cx="4643437" cy="3770312"/>
          </a:xfrm>
        </p:grpSpPr>
        <p:sp>
          <p:nvSpPr>
            <p:cNvPr id="76805" name="任意多边形 13"/>
            <p:cNvSpPr>
              <a:spLocks noChangeArrowheads="1"/>
            </p:cNvSpPr>
            <p:nvPr/>
          </p:nvSpPr>
          <p:spPr bwMode="auto">
            <a:xfrm>
              <a:off x="1727200" y="2103438"/>
              <a:ext cx="3667125" cy="604837"/>
            </a:xfrm>
            <a:custGeom>
              <a:avLst/>
              <a:gdLst>
                <a:gd name="T0" fmla="*/ 15313188 w 732631"/>
                <a:gd name="T1" fmla="*/ 0 h 5307012"/>
                <a:gd name="T2" fmla="*/ 76563721 w 732631"/>
                <a:gd name="T3" fmla="*/ 0 h 5307012"/>
                <a:gd name="T4" fmla="*/ 91876914 w 732631"/>
                <a:gd name="T5" fmla="*/ 181 h 5307012"/>
                <a:gd name="T6" fmla="*/ 91876914 w 732631"/>
                <a:gd name="T7" fmla="*/ 7856 h 5307012"/>
                <a:gd name="T8" fmla="*/ 91876914 w 732631"/>
                <a:gd name="T9" fmla="*/ 7856 h 5307012"/>
                <a:gd name="T10" fmla="*/ 0 w 732631"/>
                <a:gd name="T11" fmla="*/ 7856 h 5307012"/>
                <a:gd name="T12" fmla="*/ 0 w 732631"/>
                <a:gd name="T13" fmla="*/ 7856 h 5307012"/>
                <a:gd name="T14" fmla="*/ 0 w 732631"/>
                <a:gd name="T15" fmla="*/ 181 h 5307012"/>
                <a:gd name="T16" fmla="*/ 15313188 w 732631"/>
                <a:gd name="T17" fmla="*/ 0 h 53070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2631"/>
                <a:gd name="T28" fmla="*/ 0 h 5307012"/>
                <a:gd name="T29" fmla="*/ 732631 w 732631"/>
                <a:gd name="T30" fmla="*/ 5307012 h 53070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2631" h="5307012">
                  <a:moveTo>
                    <a:pt x="732631" y="884525"/>
                  </a:moveTo>
                  <a:lnTo>
                    <a:pt x="732631" y="4422487"/>
                  </a:lnTo>
                  <a:cubicBezTo>
                    <a:pt x="732631" y="4910992"/>
                    <a:pt x="725084" y="5307008"/>
                    <a:pt x="715774" y="5307008"/>
                  </a:cubicBezTo>
                  <a:lnTo>
                    <a:pt x="0" y="5307008"/>
                  </a:lnTo>
                  <a:lnTo>
                    <a:pt x="0" y="4"/>
                  </a:lnTo>
                  <a:lnTo>
                    <a:pt x="715774" y="4"/>
                  </a:lnTo>
                  <a:cubicBezTo>
                    <a:pt x="725084" y="4"/>
                    <a:pt x="732631" y="396020"/>
                    <a:pt x="732631" y="884525"/>
                  </a:cubicBezTo>
                  <a:close/>
                </a:path>
              </a:pathLst>
            </a:custGeom>
            <a:solidFill>
              <a:srgbClr val="E3F5F9">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000" dirty="0">
                  <a:latin typeface="幼圆" pitchFamily="49" charset="-122"/>
                  <a:ea typeface="微软雅黑" panose="020B0503020204020204" pitchFamily="34" charset="-122"/>
                </a:rPr>
                <a:t>基本复杂度</a:t>
              </a:r>
            </a:p>
          </p:txBody>
        </p:sp>
        <p:sp>
          <p:nvSpPr>
            <p:cNvPr id="76806" name="任意多边形 14"/>
            <p:cNvSpPr>
              <a:spLocks/>
            </p:cNvSpPr>
            <p:nvPr/>
          </p:nvSpPr>
          <p:spPr bwMode="auto">
            <a:xfrm>
              <a:off x="750888" y="2049463"/>
              <a:ext cx="976312" cy="660400"/>
            </a:xfrm>
            <a:custGeom>
              <a:avLst/>
              <a:gdLst>
                <a:gd name="T0" fmla="*/ 0 w 872351"/>
                <a:gd name="T1" fmla="*/ 0 h 721783"/>
                <a:gd name="T2" fmla="*/ 978302 w 872351"/>
                <a:gd name="T3" fmla="*/ 0 h 721783"/>
                <a:gd name="T4" fmla="*/ 1222878 w 872351"/>
                <a:gd name="T5" fmla="*/ 276426 h 721783"/>
                <a:gd name="T6" fmla="*/ 978302 w 872351"/>
                <a:gd name="T7" fmla="*/ 552851 h 721783"/>
                <a:gd name="T8" fmla="*/ 0 w 872351"/>
                <a:gd name="T9" fmla="*/ 552851 h 721783"/>
                <a:gd name="T10" fmla="*/ 0 60000 65536"/>
                <a:gd name="T11" fmla="*/ 0 60000 65536"/>
                <a:gd name="T12" fmla="*/ 0 60000 65536"/>
                <a:gd name="T13" fmla="*/ 0 60000 65536"/>
                <a:gd name="T14" fmla="*/ 0 60000 65536"/>
                <a:gd name="T15" fmla="*/ 0 w 872351"/>
                <a:gd name="T16" fmla="*/ 0 h 721783"/>
                <a:gd name="T17" fmla="*/ 872351 w 872351"/>
                <a:gd name="T18" fmla="*/ 721783 h 721783"/>
              </a:gdLst>
              <a:ahLst/>
              <a:cxnLst>
                <a:cxn ang="T10">
                  <a:pos x="T0" y="T1"/>
                </a:cxn>
                <a:cxn ang="T11">
                  <a:pos x="T2" y="T3"/>
                </a:cxn>
                <a:cxn ang="T12">
                  <a:pos x="T4" y="T5"/>
                </a:cxn>
                <a:cxn ang="T13">
                  <a:pos x="T6" y="T7"/>
                </a:cxn>
                <a:cxn ang="T14">
                  <a:pos x="T8" y="T9"/>
                </a:cxn>
              </a:cxnLst>
              <a:rect l="T15" t="T16" r="T17" b="T18"/>
              <a:pathLst>
                <a:path w="872351" h="721783">
                  <a:moveTo>
                    <a:pt x="0" y="0"/>
                  </a:moveTo>
                  <a:lnTo>
                    <a:pt x="697880" y="0"/>
                  </a:lnTo>
                  <a:lnTo>
                    <a:pt x="872351" y="360892"/>
                  </a:lnTo>
                  <a:lnTo>
                    <a:pt x="697880" y="721783"/>
                  </a:lnTo>
                  <a:lnTo>
                    <a:pt x="0" y="721783"/>
                  </a:lnTo>
                  <a:lnTo>
                    <a:pt x="0" y="0"/>
                  </a:lnTo>
                  <a:close/>
                </a:path>
              </a:pathLst>
            </a:custGeom>
            <a:solidFill>
              <a:srgbClr val="13B7F3"/>
            </a:solidFill>
            <a:ln w="76200">
              <a:solidFill>
                <a:schemeClr val="bg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b="1">
                  <a:solidFill>
                    <a:schemeClr val="bg1"/>
                  </a:solidFill>
                  <a:latin typeface="微软雅黑" panose="020B0503020204020204" pitchFamily="34" charset="-122"/>
                  <a:ea typeface="微软雅黑" panose="020B0503020204020204" pitchFamily="34" charset="-122"/>
                </a:rPr>
                <a:t>1</a:t>
              </a:r>
            </a:p>
          </p:txBody>
        </p:sp>
        <p:sp>
          <p:nvSpPr>
            <p:cNvPr id="76807" name="任意多边形 15"/>
            <p:cNvSpPr>
              <a:spLocks noChangeArrowheads="1"/>
            </p:cNvSpPr>
            <p:nvPr/>
          </p:nvSpPr>
          <p:spPr bwMode="auto">
            <a:xfrm>
              <a:off x="1727200" y="2881313"/>
              <a:ext cx="3667125" cy="604837"/>
            </a:xfrm>
            <a:custGeom>
              <a:avLst/>
              <a:gdLst>
                <a:gd name="T0" fmla="*/ 15313188 w 732631"/>
                <a:gd name="T1" fmla="*/ 0 h 5307012"/>
                <a:gd name="T2" fmla="*/ 76563721 w 732631"/>
                <a:gd name="T3" fmla="*/ 0 h 5307012"/>
                <a:gd name="T4" fmla="*/ 91876914 w 732631"/>
                <a:gd name="T5" fmla="*/ 181 h 5307012"/>
                <a:gd name="T6" fmla="*/ 91876914 w 732631"/>
                <a:gd name="T7" fmla="*/ 7856 h 5307012"/>
                <a:gd name="T8" fmla="*/ 91876914 w 732631"/>
                <a:gd name="T9" fmla="*/ 7856 h 5307012"/>
                <a:gd name="T10" fmla="*/ 0 w 732631"/>
                <a:gd name="T11" fmla="*/ 7856 h 5307012"/>
                <a:gd name="T12" fmla="*/ 0 w 732631"/>
                <a:gd name="T13" fmla="*/ 7856 h 5307012"/>
                <a:gd name="T14" fmla="*/ 0 w 732631"/>
                <a:gd name="T15" fmla="*/ 181 h 5307012"/>
                <a:gd name="T16" fmla="*/ 15313188 w 732631"/>
                <a:gd name="T17" fmla="*/ 0 h 53070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2631"/>
                <a:gd name="T28" fmla="*/ 0 h 5307012"/>
                <a:gd name="T29" fmla="*/ 732631 w 732631"/>
                <a:gd name="T30" fmla="*/ 5307012 h 53070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2631" h="5307012">
                  <a:moveTo>
                    <a:pt x="732631" y="884525"/>
                  </a:moveTo>
                  <a:lnTo>
                    <a:pt x="732631" y="4422487"/>
                  </a:lnTo>
                  <a:cubicBezTo>
                    <a:pt x="732631" y="4910992"/>
                    <a:pt x="725084" y="5307008"/>
                    <a:pt x="715774" y="5307008"/>
                  </a:cubicBezTo>
                  <a:lnTo>
                    <a:pt x="0" y="5307008"/>
                  </a:lnTo>
                  <a:lnTo>
                    <a:pt x="0" y="4"/>
                  </a:lnTo>
                  <a:lnTo>
                    <a:pt x="715774" y="4"/>
                  </a:lnTo>
                  <a:cubicBezTo>
                    <a:pt x="725084" y="4"/>
                    <a:pt x="732631" y="396020"/>
                    <a:pt x="732631" y="884525"/>
                  </a:cubicBezTo>
                  <a:close/>
                </a:path>
              </a:pathLst>
            </a:custGeom>
            <a:solidFill>
              <a:srgbClr val="E3F5F9">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000" dirty="0">
                  <a:latin typeface="幼圆" pitchFamily="49" charset="-122"/>
                  <a:ea typeface="微软雅黑" panose="020B0503020204020204" pitchFamily="34" charset="-122"/>
                </a:rPr>
                <a:t>模块设计复杂度</a:t>
              </a:r>
            </a:p>
          </p:txBody>
        </p:sp>
        <p:sp>
          <p:nvSpPr>
            <p:cNvPr id="76808" name="任意多边形 16"/>
            <p:cNvSpPr>
              <a:spLocks/>
            </p:cNvSpPr>
            <p:nvPr/>
          </p:nvSpPr>
          <p:spPr bwMode="auto">
            <a:xfrm>
              <a:off x="750888" y="2827338"/>
              <a:ext cx="976312" cy="658812"/>
            </a:xfrm>
            <a:custGeom>
              <a:avLst/>
              <a:gdLst>
                <a:gd name="T0" fmla="*/ 0 w 872351"/>
                <a:gd name="T1" fmla="*/ 0 h 721783"/>
                <a:gd name="T2" fmla="*/ 978302 w 872351"/>
                <a:gd name="T3" fmla="*/ 0 h 721783"/>
                <a:gd name="T4" fmla="*/ 1222878 w 872351"/>
                <a:gd name="T5" fmla="*/ 274436 h 721783"/>
                <a:gd name="T6" fmla="*/ 978302 w 872351"/>
                <a:gd name="T7" fmla="*/ 548872 h 721783"/>
                <a:gd name="T8" fmla="*/ 0 w 872351"/>
                <a:gd name="T9" fmla="*/ 548872 h 721783"/>
                <a:gd name="T10" fmla="*/ 0 60000 65536"/>
                <a:gd name="T11" fmla="*/ 0 60000 65536"/>
                <a:gd name="T12" fmla="*/ 0 60000 65536"/>
                <a:gd name="T13" fmla="*/ 0 60000 65536"/>
                <a:gd name="T14" fmla="*/ 0 60000 65536"/>
                <a:gd name="T15" fmla="*/ 0 w 872351"/>
                <a:gd name="T16" fmla="*/ 0 h 721783"/>
                <a:gd name="T17" fmla="*/ 872351 w 872351"/>
                <a:gd name="T18" fmla="*/ 721783 h 721783"/>
              </a:gdLst>
              <a:ahLst/>
              <a:cxnLst>
                <a:cxn ang="T10">
                  <a:pos x="T0" y="T1"/>
                </a:cxn>
                <a:cxn ang="T11">
                  <a:pos x="T2" y="T3"/>
                </a:cxn>
                <a:cxn ang="T12">
                  <a:pos x="T4" y="T5"/>
                </a:cxn>
                <a:cxn ang="T13">
                  <a:pos x="T6" y="T7"/>
                </a:cxn>
                <a:cxn ang="T14">
                  <a:pos x="T8" y="T9"/>
                </a:cxn>
              </a:cxnLst>
              <a:rect l="T15" t="T16" r="T17" b="T18"/>
              <a:pathLst>
                <a:path w="872351" h="721783">
                  <a:moveTo>
                    <a:pt x="0" y="0"/>
                  </a:moveTo>
                  <a:lnTo>
                    <a:pt x="697880" y="0"/>
                  </a:lnTo>
                  <a:lnTo>
                    <a:pt x="872351" y="360892"/>
                  </a:lnTo>
                  <a:lnTo>
                    <a:pt x="697880" y="721783"/>
                  </a:lnTo>
                  <a:lnTo>
                    <a:pt x="0" y="721783"/>
                  </a:lnTo>
                  <a:lnTo>
                    <a:pt x="0" y="0"/>
                  </a:lnTo>
                  <a:close/>
                </a:path>
              </a:pathLst>
            </a:custGeom>
            <a:solidFill>
              <a:srgbClr val="13B7F3"/>
            </a:solidFill>
            <a:ln w="76200">
              <a:solidFill>
                <a:schemeClr val="bg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b="1">
                  <a:solidFill>
                    <a:schemeClr val="bg1"/>
                  </a:solidFill>
                  <a:latin typeface="微软雅黑" panose="020B0503020204020204" pitchFamily="34" charset="-122"/>
                  <a:ea typeface="微软雅黑" panose="020B0503020204020204" pitchFamily="34" charset="-122"/>
                </a:rPr>
                <a:t>2</a:t>
              </a:r>
            </a:p>
          </p:txBody>
        </p:sp>
        <p:sp>
          <p:nvSpPr>
            <p:cNvPr id="76809" name="任意多边形 17"/>
            <p:cNvSpPr>
              <a:spLocks noChangeArrowheads="1"/>
            </p:cNvSpPr>
            <p:nvPr/>
          </p:nvSpPr>
          <p:spPr bwMode="auto">
            <a:xfrm>
              <a:off x="1727200" y="3657600"/>
              <a:ext cx="3667125" cy="606425"/>
            </a:xfrm>
            <a:custGeom>
              <a:avLst/>
              <a:gdLst>
                <a:gd name="T0" fmla="*/ 15313188 w 732631"/>
                <a:gd name="T1" fmla="*/ 0 h 5307012"/>
                <a:gd name="T2" fmla="*/ 76563721 w 732631"/>
                <a:gd name="T3" fmla="*/ 0 h 5307012"/>
                <a:gd name="T4" fmla="*/ 91876914 w 732631"/>
                <a:gd name="T5" fmla="*/ 182 h 5307012"/>
                <a:gd name="T6" fmla="*/ 91876914 w 732631"/>
                <a:gd name="T7" fmla="*/ 7918 h 5307012"/>
                <a:gd name="T8" fmla="*/ 91876914 w 732631"/>
                <a:gd name="T9" fmla="*/ 7918 h 5307012"/>
                <a:gd name="T10" fmla="*/ 0 w 732631"/>
                <a:gd name="T11" fmla="*/ 7918 h 5307012"/>
                <a:gd name="T12" fmla="*/ 0 w 732631"/>
                <a:gd name="T13" fmla="*/ 7918 h 5307012"/>
                <a:gd name="T14" fmla="*/ 0 w 732631"/>
                <a:gd name="T15" fmla="*/ 182 h 5307012"/>
                <a:gd name="T16" fmla="*/ 15313188 w 732631"/>
                <a:gd name="T17" fmla="*/ 0 h 53070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2631"/>
                <a:gd name="T28" fmla="*/ 0 h 5307012"/>
                <a:gd name="T29" fmla="*/ 732631 w 732631"/>
                <a:gd name="T30" fmla="*/ 5307012 h 53070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2631" h="5307012">
                  <a:moveTo>
                    <a:pt x="732631" y="884525"/>
                  </a:moveTo>
                  <a:lnTo>
                    <a:pt x="732631" y="4422487"/>
                  </a:lnTo>
                  <a:cubicBezTo>
                    <a:pt x="732631" y="4910992"/>
                    <a:pt x="725084" y="5307008"/>
                    <a:pt x="715774" y="5307008"/>
                  </a:cubicBezTo>
                  <a:lnTo>
                    <a:pt x="0" y="5307008"/>
                  </a:lnTo>
                  <a:lnTo>
                    <a:pt x="0" y="4"/>
                  </a:lnTo>
                  <a:lnTo>
                    <a:pt x="715774" y="4"/>
                  </a:lnTo>
                  <a:cubicBezTo>
                    <a:pt x="725084" y="4"/>
                    <a:pt x="732631" y="396020"/>
                    <a:pt x="732631" y="884525"/>
                  </a:cubicBezTo>
                  <a:close/>
                </a:path>
              </a:pathLst>
            </a:custGeom>
            <a:solidFill>
              <a:srgbClr val="E3F5F9">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000">
                  <a:latin typeface="幼圆" pitchFamily="49" charset="-122"/>
                  <a:ea typeface="微软雅黑" panose="020B0503020204020204" pitchFamily="34" charset="-122"/>
                </a:rPr>
                <a:t>设计复杂度</a:t>
              </a:r>
            </a:p>
          </p:txBody>
        </p:sp>
        <p:sp>
          <p:nvSpPr>
            <p:cNvPr id="76810" name="任意多边形 18"/>
            <p:cNvSpPr>
              <a:spLocks/>
            </p:cNvSpPr>
            <p:nvPr/>
          </p:nvSpPr>
          <p:spPr bwMode="auto">
            <a:xfrm>
              <a:off x="750888" y="3605213"/>
              <a:ext cx="976312" cy="658812"/>
            </a:xfrm>
            <a:custGeom>
              <a:avLst/>
              <a:gdLst>
                <a:gd name="T0" fmla="*/ 0 w 872351"/>
                <a:gd name="T1" fmla="*/ 0 h 721783"/>
                <a:gd name="T2" fmla="*/ 978302 w 872351"/>
                <a:gd name="T3" fmla="*/ 0 h 721783"/>
                <a:gd name="T4" fmla="*/ 1222878 w 872351"/>
                <a:gd name="T5" fmla="*/ 274436 h 721783"/>
                <a:gd name="T6" fmla="*/ 978302 w 872351"/>
                <a:gd name="T7" fmla="*/ 548872 h 721783"/>
                <a:gd name="T8" fmla="*/ 0 w 872351"/>
                <a:gd name="T9" fmla="*/ 548872 h 721783"/>
                <a:gd name="T10" fmla="*/ 0 60000 65536"/>
                <a:gd name="T11" fmla="*/ 0 60000 65536"/>
                <a:gd name="T12" fmla="*/ 0 60000 65536"/>
                <a:gd name="T13" fmla="*/ 0 60000 65536"/>
                <a:gd name="T14" fmla="*/ 0 60000 65536"/>
                <a:gd name="T15" fmla="*/ 0 w 872351"/>
                <a:gd name="T16" fmla="*/ 0 h 721783"/>
                <a:gd name="T17" fmla="*/ 872351 w 872351"/>
                <a:gd name="T18" fmla="*/ 721783 h 721783"/>
              </a:gdLst>
              <a:ahLst/>
              <a:cxnLst>
                <a:cxn ang="T10">
                  <a:pos x="T0" y="T1"/>
                </a:cxn>
                <a:cxn ang="T11">
                  <a:pos x="T2" y="T3"/>
                </a:cxn>
                <a:cxn ang="T12">
                  <a:pos x="T4" y="T5"/>
                </a:cxn>
                <a:cxn ang="T13">
                  <a:pos x="T6" y="T7"/>
                </a:cxn>
                <a:cxn ang="T14">
                  <a:pos x="T8" y="T9"/>
                </a:cxn>
              </a:cxnLst>
              <a:rect l="T15" t="T16" r="T17" b="T18"/>
              <a:pathLst>
                <a:path w="872351" h="721783">
                  <a:moveTo>
                    <a:pt x="0" y="0"/>
                  </a:moveTo>
                  <a:lnTo>
                    <a:pt x="697880" y="0"/>
                  </a:lnTo>
                  <a:lnTo>
                    <a:pt x="872351" y="360892"/>
                  </a:lnTo>
                  <a:lnTo>
                    <a:pt x="697880" y="721783"/>
                  </a:lnTo>
                  <a:lnTo>
                    <a:pt x="0" y="721783"/>
                  </a:lnTo>
                  <a:lnTo>
                    <a:pt x="0" y="0"/>
                  </a:lnTo>
                  <a:close/>
                </a:path>
              </a:pathLst>
            </a:custGeom>
            <a:solidFill>
              <a:srgbClr val="13B7F3"/>
            </a:solidFill>
            <a:ln w="76200">
              <a:solidFill>
                <a:schemeClr val="bg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b="1">
                  <a:solidFill>
                    <a:schemeClr val="bg1"/>
                  </a:solidFill>
                  <a:latin typeface="微软雅黑" panose="020B0503020204020204" pitchFamily="34" charset="-122"/>
                  <a:ea typeface="微软雅黑" panose="020B0503020204020204" pitchFamily="34" charset="-122"/>
                </a:rPr>
                <a:t>3</a:t>
              </a:r>
            </a:p>
          </p:txBody>
        </p:sp>
        <p:sp>
          <p:nvSpPr>
            <p:cNvPr id="76811" name="任意多边形 19"/>
            <p:cNvSpPr>
              <a:spLocks noChangeArrowheads="1"/>
            </p:cNvSpPr>
            <p:nvPr/>
          </p:nvSpPr>
          <p:spPr bwMode="auto">
            <a:xfrm>
              <a:off x="1727200" y="4435475"/>
              <a:ext cx="3667125" cy="606425"/>
            </a:xfrm>
            <a:custGeom>
              <a:avLst/>
              <a:gdLst>
                <a:gd name="T0" fmla="*/ 15313188 w 732631"/>
                <a:gd name="T1" fmla="*/ 0 h 5307012"/>
                <a:gd name="T2" fmla="*/ 76563721 w 732631"/>
                <a:gd name="T3" fmla="*/ 0 h 5307012"/>
                <a:gd name="T4" fmla="*/ 91876914 w 732631"/>
                <a:gd name="T5" fmla="*/ 182 h 5307012"/>
                <a:gd name="T6" fmla="*/ 91876914 w 732631"/>
                <a:gd name="T7" fmla="*/ 7918 h 5307012"/>
                <a:gd name="T8" fmla="*/ 91876914 w 732631"/>
                <a:gd name="T9" fmla="*/ 7918 h 5307012"/>
                <a:gd name="T10" fmla="*/ 0 w 732631"/>
                <a:gd name="T11" fmla="*/ 7918 h 5307012"/>
                <a:gd name="T12" fmla="*/ 0 w 732631"/>
                <a:gd name="T13" fmla="*/ 7918 h 5307012"/>
                <a:gd name="T14" fmla="*/ 0 w 732631"/>
                <a:gd name="T15" fmla="*/ 182 h 5307012"/>
                <a:gd name="T16" fmla="*/ 15313188 w 732631"/>
                <a:gd name="T17" fmla="*/ 0 h 53070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2631"/>
                <a:gd name="T28" fmla="*/ 0 h 5307012"/>
                <a:gd name="T29" fmla="*/ 732631 w 732631"/>
                <a:gd name="T30" fmla="*/ 5307012 h 53070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2631" h="5307012">
                  <a:moveTo>
                    <a:pt x="732631" y="884525"/>
                  </a:moveTo>
                  <a:lnTo>
                    <a:pt x="732631" y="4422487"/>
                  </a:lnTo>
                  <a:cubicBezTo>
                    <a:pt x="732631" y="4910992"/>
                    <a:pt x="725084" y="5307008"/>
                    <a:pt x="715774" y="5307008"/>
                  </a:cubicBezTo>
                  <a:lnTo>
                    <a:pt x="0" y="5307008"/>
                  </a:lnTo>
                  <a:lnTo>
                    <a:pt x="0" y="4"/>
                  </a:lnTo>
                  <a:lnTo>
                    <a:pt x="715774" y="4"/>
                  </a:lnTo>
                  <a:cubicBezTo>
                    <a:pt x="725084" y="4"/>
                    <a:pt x="732631" y="396020"/>
                    <a:pt x="732631" y="884525"/>
                  </a:cubicBezTo>
                  <a:close/>
                </a:path>
              </a:pathLst>
            </a:custGeom>
            <a:solidFill>
              <a:srgbClr val="E3F5F9">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000" dirty="0">
                  <a:latin typeface="幼圆" pitchFamily="49" charset="-122"/>
                  <a:ea typeface="微软雅黑" panose="020B0503020204020204" pitchFamily="34" charset="-122"/>
                </a:rPr>
                <a:t>集成复杂度</a:t>
              </a:r>
            </a:p>
          </p:txBody>
        </p:sp>
        <p:sp>
          <p:nvSpPr>
            <p:cNvPr id="76812" name="任意多边形 20"/>
            <p:cNvSpPr>
              <a:spLocks/>
            </p:cNvSpPr>
            <p:nvPr/>
          </p:nvSpPr>
          <p:spPr bwMode="auto">
            <a:xfrm>
              <a:off x="750888" y="4381500"/>
              <a:ext cx="976312" cy="660400"/>
            </a:xfrm>
            <a:custGeom>
              <a:avLst/>
              <a:gdLst>
                <a:gd name="T0" fmla="*/ 0 w 872351"/>
                <a:gd name="T1" fmla="*/ 0 h 721783"/>
                <a:gd name="T2" fmla="*/ 978302 w 872351"/>
                <a:gd name="T3" fmla="*/ 0 h 721783"/>
                <a:gd name="T4" fmla="*/ 1222878 w 872351"/>
                <a:gd name="T5" fmla="*/ 276426 h 721783"/>
                <a:gd name="T6" fmla="*/ 978302 w 872351"/>
                <a:gd name="T7" fmla="*/ 552851 h 721783"/>
                <a:gd name="T8" fmla="*/ 0 w 872351"/>
                <a:gd name="T9" fmla="*/ 552851 h 721783"/>
                <a:gd name="T10" fmla="*/ 0 60000 65536"/>
                <a:gd name="T11" fmla="*/ 0 60000 65536"/>
                <a:gd name="T12" fmla="*/ 0 60000 65536"/>
                <a:gd name="T13" fmla="*/ 0 60000 65536"/>
                <a:gd name="T14" fmla="*/ 0 60000 65536"/>
                <a:gd name="T15" fmla="*/ 0 w 872351"/>
                <a:gd name="T16" fmla="*/ 0 h 721783"/>
                <a:gd name="T17" fmla="*/ 872351 w 872351"/>
                <a:gd name="T18" fmla="*/ 721783 h 721783"/>
              </a:gdLst>
              <a:ahLst/>
              <a:cxnLst>
                <a:cxn ang="T10">
                  <a:pos x="T0" y="T1"/>
                </a:cxn>
                <a:cxn ang="T11">
                  <a:pos x="T2" y="T3"/>
                </a:cxn>
                <a:cxn ang="T12">
                  <a:pos x="T4" y="T5"/>
                </a:cxn>
                <a:cxn ang="T13">
                  <a:pos x="T6" y="T7"/>
                </a:cxn>
                <a:cxn ang="T14">
                  <a:pos x="T8" y="T9"/>
                </a:cxn>
              </a:cxnLst>
              <a:rect l="T15" t="T16" r="T17" b="T18"/>
              <a:pathLst>
                <a:path w="872351" h="721783">
                  <a:moveTo>
                    <a:pt x="0" y="0"/>
                  </a:moveTo>
                  <a:lnTo>
                    <a:pt x="697880" y="0"/>
                  </a:lnTo>
                  <a:lnTo>
                    <a:pt x="872351" y="360892"/>
                  </a:lnTo>
                  <a:lnTo>
                    <a:pt x="697880" y="721783"/>
                  </a:lnTo>
                  <a:lnTo>
                    <a:pt x="0" y="721783"/>
                  </a:lnTo>
                  <a:lnTo>
                    <a:pt x="0" y="0"/>
                  </a:lnTo>
                  <a:close/>
                </a:path>
              </a:pathLst>
            </a:custGeom>
            <a:solidFill>
              <a:srgbClr val="13B7F3"/>
            </a:solidFill>
            <a:ln w="76200">
              <a:solidFill>
                <a:schemeClr val="bg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b="1">
                  <a:solidFill>
                    <a:schemeClr val="bg1"/>
                  </a:solidFill>
                  <a:latin typeface="微软雅黑" panose="020B0503020204020204" pitchFamily="34" charset="-122"/>
                  <a:ea typeface="微软雅黑" panose="020B0503020204020204" pitchFamily="34" charset="-122"/>
                </a:rPr>
                <a:t>4</a:t>
              </a:r>
            </a:p>
          </p:txBody>
        </p:sp>
        <p:sp>
          <p:nvSpPr>
            <p:cNvPr id="76813" name="任意多边形 21"/>
            <p:cNvSpPr>
              <a:spLocks noChangeArrowheads="1"/>
            </p:cNvSpPr>
            <p:nvPr/>
          </p:nvSpPr>
          <p:spPr bwMode="auto">
            <a:xfrm>
              <a:off x="1727200" y="5213350"/>
              <a:ext cx="3667125" cy="606425"/>
            </a:xfrm>
            <a:custGeom>
              <a:avLst/>
              <a:gdLst>
                <a:gd name="T0" fmla="*/ 15313188 w 732631"/>
                <a:gd name="T1" fmla="*/ 0 h 5307012"/>
                <a:gd name="T2" fmla="*/ 76563721 w 732631"/>
                <a:gd name="T3" fmla="*/ 0 h 5307012"/>
                <a:gd name="T4" fmla="*/ 91876914 w 732631"/>
                <a:gd name="T5" fmla="*/ 182 h 5307012"/>
                <a:gd name="T6" fmla="*/ 91876914 w 732631"/>
                <a:gd name="T7" fmla="*/ 7918 h 5307012"/>
                <a:gd name="T8" fmla="*/ 91876914 w 732631"/>
                <a:gd name="T9" fmla="*/ 7918 h 5307012"/>
                <a:gd name="T10" fmla="*/ 0 w 732631"/>
                <a:gd name="T11" fmla="*/ 7918 h 5307012"/>
                <a:gd name="T12" fmla="*/ 0 w 732631"/>
                <a:gd name="T13" fmla="*/ 7918 h 5307012"/>
                <a:gd name="T14" fmla="*/ 0 w 732631"/>
                <a:gd name="T15" fmla="*/ 182 h 5307012"/>
                <a:gd name="T16" fmla="*/ 15313188 w 732631"/>
                <a:gd name="T17" fmla="*/ 0 h 53070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2631"/>
                <a:gd name="T28" fmla="*/ 0 h 5307012"/>
                <a:gd name="T29" fmla="*/ 732631 w 732631"/>
                <a:gd name="T30" fmla="*/ 5307012 h 53070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2631" h="5307012">
                  <a:moveTo>
                    <a:pt x="732631" y="884525"/>
                  </a:moveTo>
                  <a:lnTo>
                    <a:pt x="732631" y="4422487"/>
                  </a:lnTo>
                  <a:cubicBezTo>
                    <a:pt x="732631" y="4910992"/>
                    <a:pt x="725084" y="5307008"/>
                    <a:pt x="715774" y="5307008"/>
                  </a:cubicBezTo>
                  <a:lnTo>
                    <a:pt x="0" y="5307008"/>
                  </a:lnTo>
                  <a:lnTo>
                    <a:pt x="0" y="4"/>
                  </a:lnTo>
                  <a:lnTo>
                    <a:pt x="715774" y="4"/>
                  </a:lnTo>
                  <a:cubicBezTo>
                    <a:pt x="725084" y="4"/>
                    <a:pt x="732631" y="396020"/>
                    <a:pt x="732631" y="884525"/>
                  </a:cubicBezTo>
                  <a:close/>
                </a:path>
              </a:pathLst>
            </a:custGeom>
            <a:solidFill>
              <a:srgbClr val="E3F5F9">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000">
                  <a:latin typeface="幼圆" pitchFamily="49" charset="-122"/>
                  <a:ea typeface="微软雅黑" panose="020B0503020204020204" pitchFamily="34" charset="-122"/>
                </a:rPr>
                <a:t>其他复杂度计算</a:t>
              </a:r>
            </a:p>
          </p:txBody>
        </p:sp>
        <p:sp>
          <p:nvSpPr>
            <p:cNvPr id="76814" name="任意多边形 22"/>
            <p:cNvSpPr>
              <a:spLocks/>
            </p:cNvSpPr>
            <p:nvPr/>
          </p:nvSpPr>
          <p:spPr bwMode="auto">
            <a:xfrm>
              <a:off x="750888" y="5159375"/>
              <a:ext cx="976312" cy="660400"/>
            </a:xfrm>
            <a:custGeom>
              <a:avLst/>
              <a:gdLst>
                <a:gd name="T0" fmla="*/ 0 w 872351"/>
                <a:gd name="T1" fmla="*/ 0 h 721783"/>
                <a:gd name="T2" fmla="*/ 978302 w 872351"/>
                <a:gd name="T3" fmla="*/ 0 h 721783"/>
                <a:gd name="T4" fmla="*/ 1222878 w 872351"/>
                <a:gd name="T5" fmla="*/ 276426 h 721783"/>
                <a:gd name="T6" fmla="*/ 978302 w 872351"/>
                <a:gd name="T7" fmla="*/ 552851 h 721783"/>
                <a:gd name="T8" fmla="*/ 0 w 872351"/>
                <a:gd name="T9" fmla="*/ 552851 h 721783"/>
                <a:gd name="T10" fmla="*/ 0 60000 65536"/>
                <a:gd name="T11" fmla="*/ 0 60000 65536"/>
                <a:gd name="T12" fmla="*/ 0 60000 65536"/>
                <a:gd name="T13" fmla="*/ 0 60000 65536"/>
                <a:gd name="T14" fmla="*/ 0 60000 65536"/>
                <a:gd name="T15" fmla="*/ 0 w 872351"/>
                <a:gd name="T16" fmla="*/ 0 h 721783"/>
                <a:gd name="T17" fmla="*/ 872351 w 872351"/>
                <a:gd name="T18" fmla="*/ 721783 h 721783"/>
              </a:gdLst>
              <a:ahLst/>
              <a:cxnLst>
                <a:cxn ang="T10">
                  <a:pos x="T0" y="T1"/>
                </a:cxn>
                <a:cxn ang="T11">
                  <a:pos x="T2" y="T3"/>
                </a:cxn>
                <a:cxn ang="T12">
                  <a:pos x="T4" y="T5"/>
                </a:cxn>
                <a:cxn ang="T13">
                  <a:pos x="T6" y="T7"/>
                </a:cxn>
                <a:cxn ang="T14">
                  <a:pos x="T8" y="T9"/>
                </a:cxn>
              </a:cxnLst>
              <a:rect l="T15" t="T16" r="T17" b="T18"/>
              <a:pathLst>
                <a:path w="872351" h="721783">
                  <a:moveTo>
                    <a:pt x="0" y="0"/>
                  </a:moveTo>
                  <a:lnTo>
                    <a:pt x="697880" y="0"/>
                  </a:lnTo>
                  <a:lnTo>
                    <a:pt x="872351" y="360892"/>
                  </a:lnTo>
                  <a:lnTo>
                    <a:pt x="697880" y="721783"/>
                  </a:lnTo>
                  <a:lnTo>
                    <a:pt x="0" y="721783"/>
                  </a:lnTo>
                  <a:lnTo>
                    <a:pt x="0" y="0"/>
                  </a:lnTo>
                  <a:close/>
                </a:path>
              </a:pathLst>
            </a:custGeom>
            <a:solidFill>
              <a:srgbClr val="13B7F3"/>
            </a:solidFill>
            <a:ln w="76200">
              <a:solidFill>
                <a:schemeClr val="bg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b="1">
                  <a:solidFill>
                    <a:schemeClr val="bg1"/>
                  </a:solidFill>
                  <a:latin typeface="微软雅黑" panose="020B0503020204020204" pitchFamily="34" charset="-122"/>
                  <a:ea typeface="微软雅黑" panose="020B0503020204020204" pitchFamily="34" charset="-122"/>
                </a:rPr>
                <a:t>5</a:t>
              </a:r>
            </a:p>
          </p:txBody>
        </p:sp>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7" name="Rectangle 3"/>
          <p:cNvSpPr>
            <a:spLocks noGrp="1" noChangeArrowheads="1"/>
          </p:cNvSpPr>
          <p:nvPr/>
        </p:nvSpPr>
        <p:spPr bwMode="auto">
          <a:xfrm>
            <a:off x="252413" y="1054100"/>
            <a:ext cx="8350250" cy="526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469900" indent="-150813" eaLnBrk="0" hangingPunct="0">
              <a:defRPr>
                <a:solidFill>
                  <a:schemeClr val="tx1"/>
                </a:solidFill>
                <a:latin typeface="Arial" panose="020B0604020202020204" pitchFamily="34" charset="0"/>
                <a:ea typeface="宋体" panose="02010600030101010101" pitchFamily="2" charset="-122"/>
              </a:defRPr>
            </a:lvl5pPr>
            <a:lvl6pPr marL="9271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13843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8415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22987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4" algn="l">
              <a:lnSpc>
                <a:spcPct val="150000"/>
              </a:lnSpc>
              <a:spcBef>
                <a:spcPts val="800"/>
              </a:spcBef>
              <a:buFont typeface="宋体" panose="02010600030101010101" pitchFamily="2" charset="-122"/>
              <a:buNone/>
            </a:pPr>
            <a:r>
              <a:rPr lang="zh-CN" altLang="en-US" sz="2400" b="1" dirty="0">
                <a:solidFill>
                  <a:srgbClr val="0096D6"/>
                </a:solidFill>
                <a:latin typeface="微软雅黑" panose="020B0503020204020204" pitchFamily="34" charset="-122"/>
                <a:ea typeface="微软雅黑" panose="020B0503020204020204" pitchFamily="34" charset="-122"/>
              </a:rPr>
              <a:t>4）其他度量元</a:t>
            </a:r>
          </a:p>
          <a:p>
            <a:pPr lvl="4" algn="l">
              <a:lnSpc>
                <a:spcPct val="150000"/>
              </a:lnSpc>
              <a:spcBef>
                <a:spcPts val="800"/>
              </a:spcBef>
              <a:buFont typeface="宋体" panose="02010600030101010101" pitchFamily="2" charset="-122"/>
              <a:buChar char="–"/>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除了前面介绍的</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Line Count</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Halstead</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和</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McCabe</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三种复杂性度量外，对模块复杂性、模块结构复杂性进行度量还有很多度量元</a:t>
            </a:r>
            <a:r>
              <a:rPr lang="zh-CN" altLang="en-US" sz="2000" dirty="0">
                <a:latin typeface="微软雅黑" panose="020B0503020204020204" pitchFamily="34" charset="-122"/>
                <a:ea typeface="微软雅黑" panose="020B0503020204020204" pitchFamily="34" charset="-122"/>
              </a:rPr>
              <a:t>。</a:t>
            </a:r>
          </a:p>
          <a:p>
            <a:pPr lvl="4" algn="l">
              <a:lnSpc>
                <a:spcPct val="15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函数参数个数、路径数、层次数、直接调用个数、</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RETURN </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语句个数、调用者的个数、</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GOTO</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语句个数、词汇频度、局部变量个数、注释率、函数中的可执行语句数、宏定义个数、扇入</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扇出数等。</a:t>
            </a:r>
          </a:p>
          <a:p>
            <a:pPr lvl="4">
              <a:lnSpc>
                <a:spcPct val="150000"/>
              </a:lnSpc>
              <a:spcBef>
                <a:spcPts val="800"/>
              </a:spcBef>
            </a:pPr>
            <a:endParaRPr lang="zh-CN" altLang="en-US" sz="1600" b="1" dirty="0">
              <a:solidFill>
                <a:schemeClr val="bg2"/>
              </a:solidFill>
              <a:latin typeface="微软雅黑" panose="020B0503020204020204" pitchFamily="34" charset="-122"/>
              <a:ea typeface="微软雅黑" panose="020B0503020204020204" pitchFamily="34" charset="-122"/>
              <a:sym typeface="宋体" panose="02010600030101010101" pitchFamily="2" charset="-122"/>
            </a:endParaRPr>
          </a:p>
          <a:p>
            <a:pPr lvl="4">
              <a:lnSpc>
                <a:spcPct val="150000"/>
              </a:lnSpc>
              <a:spcBef>
                <a:spcPts val="800"/>
              </a:spcBef>
            </a:pPr>
            <a:endParaRPr lang="zh-CN" altLang="en-US" sz="1600" dirty="0">
              <a:latin typeface="微软雅黑" panose="020B0503020204020204" pitchFamily="34" charset="-122"/>
              <a:ea typeface="微软雅黑" panose="020B0503020204020204" pitchFamily="34" charset="-122"/>
            </a:endParaRPr>
          </a:p>
          <a:p>
            <a:pPr lvl="4">
              <a:lnSpc>
                <a:spcPct val="150000"/>
              </a:lnSpc>
              <a:spcBef>
                <a:spcPts val="800"/>
              </a:spcBef>
            </a:pPr>
            <a:endParaRPr lang="zh-CN" altLang="en-US" sz="14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endParaRPr>
          </a:p>
          <a:p>
            <a:pPr lvl="4">
              <a:lnSpc>
                <a:spcPct val="150000"/>
              </a:lnSpc>
              <a:spcBef>
                <a:spcPts val="800"/>
              </a:spcBef>
            </a:pPr>
            <a:endParaRPr lang="zh-CN" altLang="en-US" sz="14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endParaRPr>
          </a:p>
          <a:p>
            <a:pPr lvl="4">
              <a:lnSpc>
                <a:spcPct val="150000"/>
              </a:lnSpc>
              <a:spcBef>
                <a:spcPts val="800"/>
              </a:spcBef>
              <a:buFont typeface="宋体" panose="02010600030101010101" pitchFamily="2" charset="-122"/>
              <a:buNone/>
            </a:pPr>
            <a:endParaRPr lang="zh-CN" altLang="en-US" sz="2000" dirty="0">
              <a:latin typeface="微软雅黑" panose="020B0503020204020204" pitchFamily="34" charset="-122"/>
              <a:ea typeface="微软雅黑" panose="020B0503020204020204" pitchFamily="34" charset="-122"/>
            </a:endParaRPr>
          </a:p>
        </p:txBody>
      </p:sp>
      <p:sp>
        <p:nvSpPr>
          <p:cNvPr id="77828" name="Rectangle 2"/>
          <p:cNvSpPr>
            <a:spLocks noGrp="1" noChangeArrowheads="1"/>
          </p:cNvSpPr>
          <p:nvPr/>
        </p:nvSpPr>
        <p:spPr bwMode="auto">
          <a:xfrm>
            <a:off x="457200" y="116632"/>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lang="zh-CN" altLang="en-US" sz="2800" b="1" dirty="0">
                <a:latin typeface="微软雅黑" panose="020B0503020204020204" pitchFamily="34" charset="-122"/>
                <a:ea typeface="微软雅黑" panose="020B0503020204020204" pitchFamily="34" charset="-122"/>
                <a:sym typeface="HP Simplified" panose="020B0604020204020204" pitchFamily="34" charset="0"/>
              </a:rPr>
              <a:t>7.3.2 软件复杂性度量元</a:t>
            </a:r>
            <a:endParaRPr lang="zh-CN" altLang="en-US" sz="440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1" name="Rectangle 3"/>
          <p:cNvSpPr>
            <a:spLocks noGrp="1" noChangeArrowheads="1"/>
          </p:cNvSpPr>
          <p:nvPr/>
        </p:nvSpPr>
        <p:spPr bwMode="auto">
          <a:xfrm>
            <a:off x="254000" y="1054100"/>
            <a:ext cx="8207375" cy="525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469900" indent="-150813" eaLnBrk="0" hangingPunct="0">
              <a:defRPr>
                <a:solidFill>
                  <a:schemeClr val="tx1"/>
                </a:solidFill>
                <a:latin typeface="Arial" panose="020B0604020202020204" pitchFamily="34" charset="0"/>
                <a:ea typeface="宋体" panose="02010600030101010101" pitchFamily="2" charset="-122"/>
              </a:defRPr>
            </a:lvl5pPr>
            <a:lvl6pPr marL="9271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13843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8415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22987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lnSpc>
                <a:spcPct val="150000"/>
              </a:lnSpc>
              <a:spcBef>
                <a:spcPts val="800"/>
              </a:spcBef>
            </a:pPr>
            <a:r>
              <a:rPr lang="zh-CN" altLang="en-US" sz="2000" b="1" dirty="0">
                <a:solidFill>
                  <a:srgbClr val="0096D6"/>
                </a:solidFill>
                <a:latin typeface="微软雅黑" panose="020B0503020204020204" pitchFamily="34" charset="-122"/>
                <a:ea typeface="微软雅黑" panose="020B0503020204020204" pitchFamily="34" charset="-122"/>
                <a:sym typeface="宋体" panose="02010600030101010101" pitchFamily="2" charset="-122"/>
              </a:rPr>
              <a:t>传统的软件度量方法无法适应</a:t>
            </a:r>
            <a:r>
              <a:rPr lang="en-US" altLang="zh-CN" sz="2000" b="1" dirty="0">
                <a:solidFill>
                  <a:srgbClr val="0096D6"/>
                </a:solidFill>
                <a:latin typeface="微软雅黑" panose="020B0503020204020204" pitchFamily="34" charset="-122"/>
                <a:ea typeface="微软雅黑" panose="020B0503020204020204" pitchFamily="34" charset="-122"/>
                <a:sym typeface="宋体" panose="02010600030101010101" pitchFamily="2" charset="-122"/>
              </a:rPr>
              <a:t>00</a:t>
            </a:r>
            <a:r>
              <a:rPr lang="zh-CN" altLang="en-US" sz="2000" b="1" dirty="0">
                <a:solidFill>
                  <a:srgbClr val="0096D6"/>
                </a:solidFill>
                <a:latin typeface="微软雅黑" panose="020B0503020204020204" pitchFamily="34" charset="-122"/>
                <a:ea typeface="微软雅黑" panose="020B0503020204020204" pitchFamily="34" charset="-122"/>
                <a:sym typeface="宋体" panose="02010600030101010101" pitchFamily="2" charset="-122"/>
              </a:rPr>
              <a:t>技术中采用的数据抽象、封装、继承、多态性、信息隐藏、重用等机制</a:t>
            </a:r>
            <a:r>
              <a:rPr lang="zh-CN" altLang="en-US" sz="2000" b="1" dirty="0">
                <a:solidFill>
                  <a:srgbClr val="0096D6"/>
                </a:solidFill>
                <a:latin typeface="微软雅黑" panose="020B0503020204020204" pitchFamily="34" charset="-122"/>
                <a:ea typeface="微软雅黑" panose="020B0503020204020204" pitchFamily="34" charset="-122"/>
              </a:rPr>
              <a:t>。</a:t>
            </a:r>
          </a:p>
          <a:p>
            <a:pPr lvl="4" algn="l">
              <a:lnSpc>
                <a:spcPct val="150000"/>
              </a:lnSpc>
              <a:spcBef>
                <a:spcPts val="800"/>
              </a:spcBef>
              <a:buFont typeface="宋体" panose="02010600030101010101" pitchFamily="2" charset="-122"/>
              <a:buChar char="–"/>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继承提供的重用，属于对象自身的代码较少，比如用源代码行</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(LOC)</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来度量整个对象显然结果是不能令人满意的把类看作模块也是不恰当的</a:t>
            </a:r>
          </a:p>
          <a:p>
            <a:pPr lvl="4" algn="l">
              <a:lnSpc>
                <a:spcPct val="150000"/>
              </a:lnSpc>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宋体" panose="02010600030101010101" pitchFamily="2" charset="-122"/>
              </a:rPr>
              <a:t>因为功能性的模块之间的耦合关系表现在接口上，主要是参数传递、对全程变量的访问以及模块间的调用关系；</a:t>
            </a:r>
          </a:p>
          <a:p>
            <a:pPr lvl="4" algn="l">
              <a:lnSpc>
                <a:spcPct val="150000"/>
              </a:lnSpc>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宋体" panose="02010600030101010101" pitchFamily="2" charset="-122"/>
              </a:rPr>
              <a:t>对象间的耦合关系主要表现为通过继承、通过消息传递和接收、通过对抽象数据类型的引用带来的藕合。</a:t>
            </a:r>
          </a:p>
          <a:p>
            <a:pPr lvl="4">
              <a:lnSpc>
                <a:spcPct val="150000"/>
              </a:lnSpc>
              <a:spcBef>
                <a:spcPts val="800"/>
              </a:spcBef>
              <a:buFont typeface="宋体" panose="02010600030101010101" pitchFamily="2" charset="-122"/>
              <a:buNone/>
            </a:pPr>
            <a:endParaRPr lang="zh-CN" altLang="en-US" sz="1600" dirty="0">
              <a:latin typeface="微软雅黑" panose="020B0503020204020204" pitchFamily="34" charset="-122"/>
              <a:ea typeface="微软雅黑" panose="020B0503020204020204" pitchFamily="34" charset="-122"/>
            </a:endParaRPr>
          </a:p>
        </p:txBody>
      </p:sp>
      <p:sp>
        <p:nvSpPr>
          <p:cNvPr id="78852" name="Rectangle 2"/>
          <p:cNvSpPr>
            <a:spLocks noGrp="1" noChangeArrowheads="1"/>
          </p:cNvSpPr>
          <p:nvPr/>
        </p:nvSpPr>
        <p:spPr bwMode="auto">
          <a:xfrm>
            <a:off x="457200" y="116632"/>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lang="zh-CN" altLang="en-US" sz="2800" b="1" dirty="0">
                <a:latin typeface="微软雅黑" panose="020B0503020204020204" pitchFamily="34" charset="-122"/>
                <a:ea typeface="微软雅黑" panose="020B0503020204020204" pitchFamily="34" charset="-122"/>
                <a:sym typeface="HP Simplified" panose="020B0604020204020204" pitchFamily="34" charset="0"/>
              </a:rPr>
              <a:t>7.3.3 面向对象的复杂性度量</a:t>
            </a:r>
            <a:endParaRPr lang="zh-CN" altLang="en-US" sz="4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5" name="Rectangle 3"/>
          <p:cNvSpPr>
            <a:spLocks noGrp="1" noChangeArrowheads="1"/>
          </p:cNvSpPr>
          <p:nvPr/>
        </p:nvSpPr>
        <p:spPr bwMode="auto">
          <a:xfrm>
            <a:off x="14080" y="951996"/>
            <a:ext cx="820737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469900" indent="-150813" eaLnBrk="0" hangingPunct="0">
              <a:defRPr>
                <a:solidFill>
                  <a:schemeClr val="tx1"/>
                </a:solidFill>
                <a:latin typeface="Arial" panose="020B0604020202020204" pitchFamily="34" charset="0"/>
                <a:ea typeface="宋体" panose="02010600030101010101" pitchFamily="2" charset="-122"/>
              </a:defRPr>
            </a:lvl5pPr>
            <a:lvl6pPr marL="9271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13843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8415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22987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4" algn="l">
              <a:lnSpc>
                <a:spcPct val="150000"/>
              </a:lnSpc>
              <a:spcBef>
                <a:spcPts val="800"/>
              </a:spcBef>
              <a:buFont typeface="宋体" panose="02010600030101010101" pitchFamily="2" charset="-122"/>
              <a:buNone/>
            </a:pPr>
            <a:r>
              <a:rPr lang="en-US" altLang="zh-CN" sz="2400" b="1" dirty="0">
                <a:solidFill>
                  <a:srgbClr val="0096D6"/>
                </a:solidFill>
                <a:latin typeface="微软雅黑" panose="020B0503020204020204" pitchFamily="34" charset="-122"/>
                <a:ea typeface="微软雅黑" panose="020B0503020204020204" pitchFamily="34" charset="-122"/>
                <a:sym typeface="宋体" panose="02010600030101010101" pitchFamily="2" charset="-122"/>
              </a:rPr>
              <a:t>OO</a:t>
            </a:r>
            <a:r>
              <a:rPr lang="zh-CN" altLang="en-US" sz="2400" b="1" dirty="0">
                <a:solidFill>
                  <a:srgbClr val="0096D6"/>
                </a:solidFill>
                <a:latin typeface="微软雅黑" panose="020B0503020204020204" pitchFamily="34" charset="-122"/>
                <a:ea typeface="微软雅黑" panose="020B0503020204020204" pitchFamily="34" charset="-122"/>
                <a:sym typeface="宋体" panose="02010600030101010101" pitchFamily="2" charset="-122"/>
              </a:rPr>
              <a:t>量度的主要目的是</a:t>
            </a:r>
          </a:p>
          <a:p>
            <a:pPr lvl="4">
              <a:spcBef>
                <a:spcPts val="800"/>
              </a:spcBef>
              <a:buFont typeface="Arial" panose="020B0604020202020204" pitchFamily="34" charset="0"/>
              <a:buChar char="•"/>
            </a:pPr>
            <a:endParaRPr lang="zh-CN" altLang="en-US" sz="160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79876" name="Rectangle 2"/>
          <p:cNvSpPr>
            <a:spLocks noGrp="1" noChangeArrowheads="1"/>
          </p:cNvSpPr>
          <p:nvPr/>
        </p:nvSpPr>
        <p:spPr bwMode="auto">
          <a:xfrm>
            <a:off x="457200" y="116632"/>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lang="zh-CN" altLang="en-US" sz="2800" b="1" dirty="0">
                <a:latin typeface="微软雅黑" panose="020B0503020204020204" pitchFamily="34" charset="-122"/>
                <a:ea typeface="微软雅黑" panose="020B0503020204020204" pitchFamily="34" charset="-122"/>
                <a:sym typeface="HP Simplified" panose="020B0604020204020204" pitchFamily="34" charset="0"/>
              </a:rPr>
              <a:t>7.3.3 面向对象的复杂性度量</a:t>
            </a:r>
            <a:endParaRPr lang="zh-CN" altLang="en-US" sz="4400" dirty="0">
              <a:latin typeface="微软雅黑" panose="020B0503020204020204" pitchFamily="34" charset="-122"/>
              <a:ea typeface="微软雅黑" panose="020B0503020204020204" pitchFamily="34" charset="-122"/>
            </a:endParaRPr>
          </a:p>
        </p:txBody>
      </p:sp>
      <p:sp>
        <p:nvSpPr>
          <p:cNvPr id="79877" name="单圆角矩形 18"/>
          <p:cNvSpPr>
            <a:spLocks/>
          </p:cNvSpPr>
          <p:nvPr/>
        </p:nvSpPr>
        <p:spPr bwMode="auto">
          <a:xfrm>
            <a:off x="1187450" y="2276475"/>
            <a:ext cx="4441825" cy="863600"/>
          </a:xfrm>
          <a:custGeom>
            <a:avLst/>
            <a:gdLst>
              <a:gd name="T0" fmla="*/ 0 w 4441825"/>
              <a:gd name="T1" fmla="*/ 0 h 863600"/>
              <a:gd name="T2" fmla="*/ 4297889 w 4441825"/>
              <a:gd name="T3" fmla="*/ 0 h 863600"/>
              <a:gd name="T4" fmla="*/ 4441825 w 4441825"/>
              <a:gd name="T5" fmla="*/ 143936 h 863600"/>
              <a:gd name="T6" fmla="*/ 4441825 w 4441825"/>
              <a:gd name="T7" fmla="*/ 863600 h 863600"/>
              <a:gd name="T8" fmla="*/ 0 w 4441825"/>
              <a:gd name="T9" fmla="*/ 863600 h 863600"/>
              <a:gd name="T10" fmla="*/ 0 w 4441825"/>
              <a:gd name="T11" fmla="*/ 0 h 863600"/>
              <a:gd name="T12" fmla="*/ 0 60000 65536"/>
              <a:gd name="T13" fmla="*/ 0 60000 65536"/>
              <a:gd name="T14" fmla="*/ 0 60000 65536"/>
              <a:gd name="T15" fmla="*/ 0 60000 65536"/>
              <a:gd name="T16" fmla="*/ 0 60000 65536"/>
              <a:gd name="T17" fmla="*/ 0 60000 65536"/>
              <a:gd name="T18" fmla="*/ 0 w 4441825"/>
              <a:gd name="T19" fmla="*/ 0 h 863600"/>
              <a:gd name="T20" fmla="*/ 4441825 w 4441825"/>
              <a:gd name="T21" fmla="*/ 863600 h 863600"/>
            </a:gdLst>
            <a:ahLst/>
            <a:cxnLst>
              <a:cxn ang="T12">
                <a:pos x="T0" y="T1"/>
              </a:cxn>
              <a:cxn ang="T13">
                <a:pos x="T2" y="T3"/>
              </a:cxn>
              <a:cxn ang="T14">
                <a:pos x="T4" y="T5"/>
              </a:cxn>
              <a:cxn ang="T15">
                <a:pos x="T6" y="T7"/>
              </a:cxn>
              <a:cxn ang="T16">
                <a:pos x="T8" y="T9"/>
              </a:cxn>
              <a:cxn ang="T17">
                <a:pos x="T10" y="T11"/>
              </a:cxn>
            </a:cxnLst>
            <a:rect l="T18" t="T19" r="T20" b="T21"/>
            <a:pathLst>
              <a:path w="4441825" h="863600">
                <a:moveTo>
                  <a:pt x="0" y="0"/>
                </a:moveTo>
                <a:lnTo>
                  <a:pt x="4297889" y="0"/>
                </a:lnTo>
                <a:cubicBezTo>
                  <a:pt x="4377383" y="0"/>
                  <a:pt x="4441825" y="64442"/>
                  <a:pt x="4441825" y="143936"/>
                </a:cubicBezTo>
                <a:lnTo>
                  <a:pt x="4441825" y="863600"/>
                </a:lnTo>
                <a:lnTo>
                  <a:pt x="0" y="863600"/>
                </a:lnTo>
                <a:lnTo>
                  <a:pt x="0" y="0"/>
                </a:lnTo>
                <a:close/>
              </a:path>
            </a:pathLst>
          </a:custGeom>
          <a:solidFill>
            <a:schemeClr val="bg1"/>
          </a:solidFill>
          <a:ln w="57150">
            <a:solidFill>
              <a:srgbClr val="1BA8C3"/>
            </a:solidFill>
            <a:miter lim="800000"/>
            <a:headEnd/>
            <a:tailEnd/>
          </a:ln>
        </p:spPr>
        <p:txBody>
          <a:bodyPr lIns="360000" tIns="0" rIns="14400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zh-CN" altLang="en-US" sz="2000" b="1" dirty="0">
                <a:latin typeface="微软雅黑" panose="020B0503020204020204" pitchFamily="34" charset="-122"/>
                <a:ea typeface="微软雅黑" panose="020B0503020204020204" pitchFamily="34" charset="-122"/>
                <a:sym typeface="宋体" panose="02010600030101010101" pitchFamily="2" charset="-122"/>
              </a:rPr>
              <a:t>更好地理解产品的质量</a:t>
            </a:r>
          </a:p>
        </p:txBody>
      </p:sp>
      <p:sp>
        <p:nvSpPr>
          <p:cNvPr id="79878" name="椭圆 19"/>
          <p:cNvSpPr>
            <a:spLocks noChangeArrowheads="1"/>
          </p:cNvSpPr>
          <p:nvPr/>
        </p:nvSpPr>
        <p:spPr bwMode="auto">
          <a:xfrm>
            <a:off x="628650" y="2454275"/>
            <a:ext cx="828675" cy="828675"/>
          </a:xfrm>
          <a:prstGeom prst="ellipse">
            <a:avLst/>
          </a:prstGeom>
          <a:solidFill>
            <a:srgbClr val="1BA8C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5400" dirty="0">
                <a:solidFill>
                  <a:schemeClr val="bg1"/>
                </a:solidFill>
                <a:latin typeface="微软雅黑" panose="020B0503020204020204" pitchFamily="34" charset="-122"/>
                <a:ea typeface="微软雅黑" panose="020B0503020204020204" pitchFamily="34" charset="-122"/>
              </a:rPr>
              <a:t>1</a:t>
            </a:r>
            <a:endParaRPr lang="zh-CN" altLang="en-US" sz="5400" dirty="0">
              <a:solidFill>
                <a:schemeClr val="bg1"/>
              </a:solidFill>
              <a:latin typeface="微软雅黑" panose="020B0503020204020204" pitchFamily="34" charset="-122"/>
              <a:ea typeface="微软雅黑" panose="020B0503020204020204" pitchFamily="34" charset="-122"/>
            </a:endParaRPr>
          </a:p>
        </p:txBody>
      </p:sp>
      <p:sp>
        <p:nvSpPr>
          <p:cNvPr id="79879" name="单圆角矩形 20"/>
          <p:cNvSpPr>
            <a:spLocks/>
          </p:cNvSpPr>
          <p:nvPr/>
        </p:nvSpPr>
        <p:spPr bwMode="auto">
          <a:xfrm>
            <a:off x="1187450" y="3511550"/>
            <a:ext cx="4441825" cy="863600"/>
          </a:xfrm>
          <a:custGeom>
            <a:avLst/>
            <a:gdLst>
              <a:gd name="T0" fmla="*/ 0 w 4441825"/>
              <a:gd name="T1" fmla="*/ 0 h 863600"/>
              <a:gd name="T2" fmla="*/ 4297889 w 4441825"/>
              <a:gd name="T3" fmla="*/ 0 h 863600"/>
              <a:gd name="T4" fmla="*/ 4441825 w 4441825"/>
              <a:gd name="T5" fmla="*/ 143936 h 863600"/>
              <a:gd name="T6" fmla="*/ 4441825 w 4441825"/>
              <a:gd name="T7" fmla="*/ 863600 h 863600"/>
              <a:gd name="T8" fmla="*/ 0 w 4441825"/>
              <a:gd name="T9" fmla="*/ 863600 h 863600"/>
              <a:gd name="T10" fmla="*/ 0 w 4441825"/>
              <a:gd name="T11" fmla="*/ 0 h 863600"/>
              <a:gd name="T12" fmla="*/ 0 60000 65536"/>
              <a:gd name="T13" fmla="*/ 0 60000 65536"/>
              <a:gd name="T14" fmla="*/ 0 60000 65536"/>
              <a:gd name="T15" fmla="*/ 0 60000 65536"/>
              <a:gd name="T16" fmla="*/ 0 60000 65536"/>
              <a:gd name="T17" fmla="*/ 0 60000 65536"/>
              <a:gd name="T18" fmla="*/ 0 w 4441825"/>
              <a:gd name="T19" fmla="*/ 0 h 863600"/>
              <a:gd name="T20" fmla="*/ 4441825 w 4441825"/>
              <a:gd name="T21" fmla="*/ 863600 h 863600"/>
            </a:gdLst>
            <a:ahLst/>
            <a:cxnLst>
              <a:cxn ang="T12">
                <a:pos x="T0" y="T1"/>
              </a:cxn>
              <a:cxn ang="T13">
                <a:pos x="T2" y="T3"/>
              </a:cxn>
              <a:cxn ang="T14">
                <a:pos x="T4" y="T5"/>
              </a:cxn>
              <a:cxn ang="T15">
                <a:pos x="T6" y="T7"/>
              </a:cxn>
              <a:cxn ang="T16">
                <a:pos x="T8" y="T9"/>
              </a:cxn>
              <a:cxn ang="T17">
                <a:pos x="T10" y="T11"/>
              </a:cxn>
            </a:cxnLst>
            <a:rect l="T18" t="T19" r="T20" b="T21"/>
            <a:pathLst>
              <a:path w="4441825" h="863600">
                <a:moveTo>
                  <a:pt x="0" y="0"/>
                </a:moveTo>
                <a:lnTo>
                  <a:pt x="4297889" y="0"/>
                </a:lnTo>
                <a:cubicBezTo>
                  <a:pt x="4377383" y="0"/>
                  <a:pt x="4441825" y="64442"/>
                  <a:pt x="4441825" y="143936"/>
                </a:cubicBezTo>
                <a:lnTo>
                  <a:pt x="4441825" y="863600"/>
                </a:lnTo>
                <a:lnTo>
                  <a:pt x="0" y="863600"/>
                </a:lnTo>
                <a:lnTo>
                  <a:pt x="0" y="0"/>
                </a:lnTo>
                <a:close/>
              </a:path>
            </a:pathLst>
          </a:custGeom>
          <a:solidFill>
            <a:schemeClr val="bg1"/>
          </a:solidFill>
          <a:ln w="57150">
            <a:solidFill>
              <a:srgbClr val="1BA8C3"/>
            </a:solidFill>
            <a:miter lim="800000"/>
            <a:headEnd/>
            <a:tailEnd/>
          </a:ln>
        </p:spPr>
        <p:txBody>
          <a:bodyPr lIns="360000" tIns="0" rIns="14400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zh-CN" altLang="en-US" sz="2000" b="1" dirty="0">
                <a:latin typeface="微软雅黑" panose="020B0503020204020204" pitchFamily="34" charset="-122"/>
                <a:ea typeface="微软雅黑" panose="020B0503020204020204" pitchFamily="34" charset="-122"/>
                <a:sym typeface="宋体" panose="02010600030101010101" pitchFamily="2" charset="-122"/>
              </a:rPr>
              <a:t>评价过程的效率</a:t>
            </a:r>
          </a:p>
        </p:txBody>
      </p:sp>
      <p:sp>
        <p:nvSpPr>
          <p:cNvPr id="79880" name="椭圆 21"/>
          <p:cNvSpPr>
            <a:spLocks noChangeArrowheads="1"/>
          </p:cNvSpPr>
          <p:nvPr/>
        </p:nvSpPr>
        <p:spPr bwMode="auto">
          <a:xfrm>
            <a:off x="628650" y="3689350"/>
            <a:ext cx="828675" cy="828675"/>
          </a:xfrm>
          <a:prstGeom prst="ellipse">
            <a:avLst/>
          </a:prstGeom>
          <a:solidFill>
            <a:srgbClr val="1BA8C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5400" dirty="0">
                <a:solidFill>
                  <a:schemeClr val="bg1"/>
                </a:solidFill>
                <a:latin typeface="微软雅黑" panose="020B0503020204020204" pitchFamily="34" charset="-122"/>
                <a:ea typeface="微软雅黑" panose="020B0503020204020204" pitchFamily="34" charset="-122"/>
              </a:rPr>
              <a:t>2</a:t>
            </a:r>
            <a:endParaRPr lang="zh-CN" altLang="en-US" sz="5400" dirty="0">
              <a:solidFill>
                <a:schemeClr val="bg1"/>
              </a:solidFill>
              <a:latin typeface="微软雅黑" panose="020B0503020204020204" pitchFamily="34" charset="-122"/>
              <a:ea typeface="微软雅黑" panose="020B0503020204020204" pitchFamily="34" charset="-122"/>
            </a:endParaRPr>
          </a:p>
        </p:txBody>
      </p:sp>
      <p:sp>
        <p:nvSpPr>
          <p:cNvPr id="79881" name="单圆角矩形 22"/>
          <p:cNvSpPr>
            <a:spLocks/>
          </p:cNvSpPr>
          <p:nvPr/>
        </p:nvSpPr>
        <p:spPr bwMode="auto">
          <a:xfrm>
            <a:off x="1187450" y="4727575"/>
            <a:ext cx="4441825" cy="865188"/>
          </a:xfrm>
          <a:custGeom>
            <a:avLst/>
            <a:gdLst>
              <a:gd name="T0" fmla="*/ 0 w 4441825"/>
              <a:gd name="T1" fmla="*/ 0 h 865187"/>
              <a:gd name="T2" fmla="*/ 4297625 w 4441825"/>
              <a:gd name="T3" fmla="*/ 0 h 865187"/>
              <a:gd name="T4" fmla="*/ 4441825 w 4441825"/>
              <a:gd name="T5" fmla="*/ 144201 h 865187"/>
              <a:gd name="T6" fmla="*/ 4441825 w 4441825"/>
              <a:gd name="T7" fmla="*/ 865189 h 865187"/>
              <a:gd name="T8" fmla="*/ 0 w 4441825"/>
              <a:gd name="T9" fmla="*/ 865189 h 865187"/>
              <a:gd name="T10" fmla="*/ 0 w 4441825"/>
              <a:gd name="T11" fmla="*/ 0 h 865187"/>
              <a:gd name="T12" fmla="*/ 0 60000 65536"/>
              <a:gd name="T13" fmla="*/ 0 60000 65536"/>
              <a:gd name="T14" fmla="*/ 0 60000 65536"/>
              <a:gd name="T15" fmla="*/ 0 60000 65536"/>
              <a:gd name="T16" fmla="*/ 0 60000 65536"/>
              <a:gd name="T17" fmla="*/ 0 60000 65536"/>
              <a:gd name="T18" fmla="*/ 0 w 4441825"/>
              <a:gd name="T19" fmla="*/ 0 h 865187"/>
              <a:gd name="T20" fmla="*/ 4441825 w 4441825"/>
              <a:gd name="T21" fmla="*/ 865187 h 865187"/>
            </a:gdLst>
            <a:ahLst/>
            <a:cxnLst>
              <a:cxn ang="T12">
                <a:pos x="T0" y="T1"/>
              </a:cxn>
              <a:cxn ang="T13">
                <a:pos x="T2" y="T3"/>
              </a:cxn>
              <a:cxn ang="T14">
                <a:pos x="T4" y="T5"/>
              </a:cxn>
              <a:cxn ang="T15">
                <a:pos x="T6" y="T7"/>
              </a:cxn>
              <a:cxn ang="T16">
                <a:pos x="T8" y="T9"/>
              </a:cxn>
              <a:cxn ang="T17">
                <a:pos x="T10" y="T11"/>
              </a:cxn>
            </a:cxnLst>
            <a:rect l="T18" t="T19" r="T20" b="T21"/>
            <a:pathLst>
              <a:path w="4441825" h="865187">
                <a:moveTo>
                  <a:pt x="0" y="0"/>
                </a:moveTo>
                <a:lnTo>
                  <a:pt x="4297624" y="0"/>
                </a:lnTo>
                <a:cubicBezTo>
                  <a:pt x="4377264" y="0"/>
                  <a:pt x="4441825" y="64561"/>
                  <a:pt x="4441825" y="144201"/>
                </a:cubicBezTo>
                <a:lnTo>
                  <a:pt x="4441825" y="865187"/>
                </a:lnTo>
                <a:lnTo>
                  <a:pt x="0" y="865187"/>
                </a:lnTo>
                <a:lnTo>
                  <a:pt x="0" y="0"/>
                </a:lnTo>
                <a:close/>
              </a:path>
            </a:pathLst>
          </a:custGeom>
          <a:solidFill>
            <a:schemeClr val="bg1"/>
          </a:solidFill>
          <a:ln w="57150">
            <a:solidFill>
              <a:srgbClr val="1BA8C3"/>
            </a:solidFill>
            <a:miter lim="800000"/>
            <a:headEnd/>
            <a:tailEnd/>
          </a:ln>
        </p:spPr>
        <p:txBody>
          <a:bodyPr lIns="360000" tIns="0" rIns="14400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zh-CN" altLang="en-US" sz="2000" b="1" dirty="0">
                <a:latin typeface="微软雅黑" panose="020B0503020204020204" pitchFamily="34" charset="-122"/>
                <a:ea typeface="微软雅黑" panose="020B0503020204020204" pitchFamily="34" charset="-122"/>
                <a:sym typeface="宋体" panose="02010600030101010101" pitchFamily="2" charset="-122"/>
              </a:rPr>
              <a:t>改进项目完成工作的质量</a:t>
            </a:r>
          </a:p>
        </p:txBody>
      </p:sp>
      <p:sp>
        <p:nvSpPr>
          <p:cNvPr id="79882" name="椭圆 23"/>
          <p:cNvSpPr>
            <a:spLocks noChangeArrowheads="1"/>
          </p:cNvSpPr>
          <p:nvPr/>
        </p:nvSpPr>
        <p:spPr bwMode="auto">
          <a:xfrm>
            <a:off x="628650" y="4906963"/>
            <a:ext cx="828675" cy="827087"/>
          </a:xfrm>
          <a:prstGeom prst="ellipse">
            <a:avLst/>
          </a:prstGeom>
          <a:solidFill>
            <a:srgbClr val="1BA8C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5400" dirty="0">
                <a:solidFill>
                  <a:schemeClr val="bg1"/>
                </a:solidFill>
                <a:latin typeface="微软雅黑" panose="020B0503020204020204" pitchFamily="34" charset="-122"/>
                <a:ea typeface="微软雅黑" panose="020B0503020204020204" pitchFamily="34" charset="-122"/>
              </a:rPr>
              <a:t>3</a:t>
            </a:r>
            <a:endParaRPr lang="zh-CN" altLang="en-US" sz="5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9" name="Rectangle 3"/>
          <p:cNvSpPr>
            <a:spLocks noGrp="1" noChangeArrowheads="1"/>
          </p:cNvSpPr>
          <p:nvPr/>
        </p:nvSpPr>
        <p:spPr bwMode="auto">
          <a:xfrm>
            <a:off x="254000" y="1412875"/>
            <a:ext cx="8207375"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469900" indent="-150813" eaLnBrk="0" hangingPunct="0">
              <a:defRPr>
                <a:solidFill>
                  <a:schemeClr val="tx1"/>
                </a:solidFill>
                <a:latin typeface="Arial" panose="020B0604020202020204" pitchFamily="34" charset="0"/>
                <a:ea typeface="宋体" panose="02010600030101010101" pitchFamily="2" charset="-122"/>
              </a:defRPr>
            </a:lvl5pPr>
            <a:lvl6pPr marL="9271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13843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8415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22987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4" algn="l">
              <a:spcBef>
                <a:spcPts val="800"/>
              </a:spcBef>
              <a:buClr>
                <a:schemeClr val="bg2"/>
              </a:buClr>
              <a:buFont typeface="宋体" panose="02010600030101010101" pitchFamily="2" charset="-122"/>
              <a:buNone/>
            </a:pPr>
            <a:r>
              <a:rPr lang="zh-CN" altLang="en-US" sz="2400" b="1" dirty="0">
                <a:solidFill>
                  <a:srgbClr val="0096D6"/>
                </a:solidFill>
                <a:latin typeface="微软雅黑" panose="020B0503020204020204" pitchFamily="34" charset="-122"/>
                <a:ea typeface="微软雅黑" panose="020B0503020204020204" pitchFamily="34" charset="-122"/>
                <a:sym typeface="宋体" panose="02010600030101010101" pitchFamily="2" charset="-122"/>
              </a:rPr>
              <a:t>面向对象度量的特性</a:t>
            </a:r>
          </a:p>
          <a:p>
            <a:pPr lvl="4">
              <a:spcBef>
                <a:spcPts val="800"/>
              </a:spcBef>
              <a:buFont typeface="Arial" panose="020B0604020202020204" pitchFamily="34" charset="0"/>
              <a:buChar char="•"/>
            </a:pPr>
            <a:endParaRPr lang="zh-CN" altLang="en-US" sz="160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80900" name="Rectangle 2"/>
          <p:cNvSpPr>
            <a:spLocks noGrp="1" noChangeArrowheads="1"/>
          </p:cNvSpPr>
          <p:nvPr/>
        </p:nvSpPr>
        <p:spPr bwMode="auto">
          <a:xfrm>
            <a:off x="457200" y="116632"/>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lang="zh-CN" altLang="en-US" sz="2800" b="1" dirty="0">
                <a:latin typeface="微软雅黑" panose="020B0503020204020204" pitchFamily="34" charset="-122"/>
                <a:ea typeface="微软雅黑" panose="020B0503020204020204" pitchFamily="34" charset="-122"/>
                <a:sym typeface="HP Simplified" panose="020B0604020204020204" pitchFamily="34" charset="0"/>
              </a:rPr>
              <a:t>7.3.3 面向对象的复杂性度量</a:t>
            </a:r>
            <a:endParaRPr lang="zh-CN" altLang="en-US" sz="4400" dirty="0">
              <a:latin typeface="微软雅黑" panose="020B0503020204020204" pitchFamily="34" charset="-122"/>
              <a:ea typeface="微软雅黑" panose="020B0503020204020204" pitchFamily="34" charset="-122"/>
            </a:endParaRPr>
          </a:p>
        </p:txBody>
      </p:sp>
      <p:cxnSp>
        <p:nvCxnSpPr>
          <p:cNvPr id="80901" name="直接连接符 74"/>
          <p:cNvCxnSpPr>
            <a:cxnSpLocks noChangeShapeType="1"/>
          </p:cNvCxnSpPr>
          <p:nvPr/>
        </p:nvCxnSpPr>
        <p:spPr bwMode="auto">
          <a:xfrm flipV="1">
            <a:off x="628650" y="2657475"/>
            <a:ext cx="8291513" cy="28575"/>
          </a:xfrm>
          <a:prstGeom prst="line">
            <a:avLst/>
          </a:prstGeom>
          <a:noFill/>
          <a:ln w="63500">
            <a:solidFill>
              <a:srgbClr val="D9D9D9"/>
            </a:solidFill>
            <a:round/>
            <a:headEnd/>
            <a:tailEnd type="triangle" w="med" len="med"/>
          </a:ln>
          <a:extLst>
            <a:ext uri="{909E8E84-426E-40DD-AFC4-6F175D3DCCD1}">
              <a14:hiddenFill xmlns:a14="http://schemas.microsoft.com/office/drawing/2010/main">
                <a:noFill/>
              </a14:hiddenFill>
            </a:ext>
          </a:extLst>
        </p:spPr>
      </p:cxnSp>
      <p:cxnSp>
        <p:nvCxnSpPr>
          <p:cNvPr id="80902" name="直接连接符 75"/>
          <p:cNvCxnSpPr>
            <a:cxnSpLocks noChangeShapeType="1"/>
            <a:stCxn id="80903" idx="2"/>
            <a:endCxn id="80906" idx="0"/>
          </p:cNvCxnSpPr>
          <p:nvPr/>
        </p:nvCxnSpPr>
        <p:spPr bwMode="auto">
          <a:xfrm>
            <a:off x="1654175" y="2894013"/>
            <a:ext cx="0" cy="180975"/>
          </a:xfrm>
          <a:prstGeom prst="line">
            <a:avLst/>
          </a:prstGeom>
          <a:noFill/>
          <a:ln w="63500">
            <a:solidFill>
              <a:srgbClr val="D9D9D9"/>
            </a:solidFill>
            <a:round/>
            <a:headEnd/>
            <a:tailEnd/>
          </a:ln>
          <a:extLst>
            <a:ext uri="{909E8E84-426E-40DD-AFC4-6F175D3DCCD1}">
              <a14:hiddenFill xmlns:a14="http://schemas.microsoft.com/office/drawing/2010/main">
                <a:noFill/>
              </a14:hiddenFill>
            </a:ext>
          </a:extLst>
        </p:spPr>
      </p:cxnSp>
      <p:sp>
        <p:nvSpPr>
          <p:cNvPr id="80903" name="流程图: 准备 76"/>
          <p:cNvSpPr>
            <a:spLocks noChangeArrowheads="1"/>
          </p:cNvSpPr>
          <p:nvPr/>
        </p:nvSpPr>
        <p:spPr bwMode="auto">
          <a:xfrm>
            <a:off x="958850" y="2430463"/>
            <a:ext cx="1390650" cy="463550"/>
          </a:xfrm>
          <a:prstGeom prst="flowChartPreparation">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latin typeface="微软雅黑" panose="020B0503020204020204" pitchFamily="34" charset="-122"/>
                <a:ea typeface="微软雅黑" panose="020B0503020204020204" pitchFamily="34" charset="-122"/>
              </a:rPr>
              <a:t>局域性</a:t>
            </a:r>
          </a:p>
        </p:txBody>
      </p:sp>
      <p:sp>
        <p:nvSpPr>
          <p:cNvPr id="80904" name="圆角矩形 77"/>
          <p:cNvSpPr>
            <a:spLocks noChangeArrowheads="1"/>
          </p:cNvSpPr>
          <p:nvPr/>
        </p:nvSpPr>
        <p:spPr bwMode="auto">
          <a:xfrm>
            <a:off x="984250" y="3201988"/>
            <a:ext cx="1339850" cy="2422525"/>
          </a:xfrm>
          <a:prstGeom prst="roundRect">
            <a:avLst>
              <a:gd name="adj" fmla="val 16667"/>
            </a:avLst>
          </a:prstGeom>
          <a:solidFill>
            <a:srgbClr val="FFFFFF"/>
          </a:solidFill>
          <a:ln w="6350">
            <a:solidFill>
              <a:srgbClr val="BFBFBF"/>
            </a:solidFill>
            <a:round/>
            <a:headEnd/>
            <a:tailEnd/>
          </a:ln>
        </p:spPr>
        <p:txBody>
          <a:bodyPr lIns="68580" tIns="34290" rIns="68580" bIns="3429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endParaRPr lang="zh-CN" altLang="en-US" sz="1200" b="1">
              <a:latin typeface="微软雅黑" panose="020B0503020204020204" pitchFamily="34" charset="-122"/>
              <a:ea typeface="微软雅黑" panose="020B0503020204020204" pitchFamily="34" charset="-122"/>
            </a:endParaRPr>
          </a:p>
        </p:txBody>
      </p:sp>
      <p:sp>
        <p:nvSpPr>
          <p:cNvPr id="80905" name="Text Box 39"/>
          <p:cNvSpPr txBox="1">
            <a:spLocks noChangeArrowheads="1"/>
          </p:cNvSpPr>
          <p:nvPr/>
        </p:nvSpPr>
        <p:spPr bwMode="auto">
          <a:xfrm>
            <a:off x="987425" y="3359150"/>
            <a:ext cx="12827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1600" dirty="0">
                <a:latin typeface="微软雅黑" panose="020B0503020204020204" pitchFamily="34" charset="-122"/>
                <a:ea typeface="微软雅黑" panose="020B0503020204020204" pitchFamily="34" charset="-122"/>
              </a:rPr>
              <a:t>指信息被封装在一个程序内的方式</a:t>
            </a:r>
          </a:p>
        </p:txBody>
      </p:sp>
      <p:sp>
        <p:nvSpPr>
          <p:cNvPr id="80906" name="椭圆 79"/>
          <p:cNvSpPr>
            <a:spLocks noChangeArrowheads="1"/>
          </p:cNvSpPr>
          <p:nvPr/>
        </p:nvSpPr>
        <p:spPr bwMode="auto">
          <a:xfrm>
            <a:off x="1527175" y="3074988"/>
            <a:ext cx="254000" cy="254000"/>
          </a:xfrm>
          <a:prstGeom prst="ellipse">
            <a:avLst/>
          </a:prstGeom>
          <a:solidFill>
            <a:schemeClr val="bg2"/>
          </a:solidFill>
          <a:ln w="38100">
            <a:solidFill>
              <a:srgbClr val="BFBFBF"/>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00" dirty="0">
              <a:solidFill>
                <a:srgbClr val="FFFFFF"/>
              </a:solidFill>
              <a:latin typeface="微软雅黑" panose="020B0503020204020204" pitchFamily="34" charset="-122"/>
              <a:ea typeface="微软雅黑" panose="020B0503020204020204" pitchFamily="34" charset="-122"/>
            </a:endParaRPr>
          </a:p>
        </p:txBody>
      </p:sp>
      <p:cxnSp>
        <p:nvCxnSpPr>
          <p:cNvPr id="80907" name="直接连接符 80"/>
          <p:cNvCxnSpPr>
            <a:cxnSpLocks noChangeShapeType="1"/>
            <a:stCxn id="80908" idx="2"/>
            <a:endCxn id="80911" idx="0"/>
          </p:cNvCxnSpPr>
          <p:nvPr/>
        </p:nvCxnSpPr>
        <p:spPr bwMode="auto">
          <a:xfrm>
            <a:off x="3159125" y="2894013"/>
            <a:ext cx="0" cy="180975"/>
          </a:xfrm>
          <a:prstGeom prst="line">
            <a:avLst/>
          </a:prstGeom>
          <a:noFill/>
          <a:ln w="63500">
            <a:solidFill>
              <a:srgbClr val="D9D9D9"/>
            </a:solidFill>
            <a:round/>
            <a:headEnd/>
            <a:tailEnd/>
          </a:ln>
          <a:extLst>
            <a:ext uri="{909E8E84-426E-40DD-AFC4-6F175D3DCCD1}">
              <a14:hiddenFill xmlns:a14="http://schemas.microsoft.com/office/drawing/2010/main">
                <a:noFill/>
              </a14:hiddenFill>
            </a:ext>
          </a:extLst>
        </p:spPr>
      </p:cxnSp>
      <p:sp>
        <p:nvSpPr>
          <p:cNvPr id="80908" name="流程图: 准备 81"/>
          <p:cNvSpPr>
            <a:spLocks noChangeArrowheads="1"/>
          </p:cNvSpPr>
          <p:nvPr/>
        </p:nvSpPr>
        <p:spPr bwMode="auto">
          <a:xfrm>
            <a:off x="2463800" y="2430463"/>
            <a:ext cx="1392238" cy="463550"/>
          </a:xfrm>
          <a:prstGeom prst="flowChartPreparation">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latin typeface="微软雅黑" panose="020B0503020204020204" pitchFamily="34" charset="-122"/>
                <a:ea typeface="微软雅黑" panose="020B0503020204020204" pitchFamily="34" charset="-122"/>
              </a:rPr>
              <a:t>封装性</a:t>
            </a:r>
          </a:p>
        </p:txBody>
      </p:sp>
      <p:sp>
        <p:nvSpPr>
          <p:cNvPr id="80909" name="圆角矩形 82"/>
          <p:cNvSpPr>
            <a:spLocks noChangeArrowheads="1"/>
          </p:cNvSpPr>
          <p:nvPr/>
        </p:nvSpPr>
        <p:spPr bwMode="auto">
          <a:xfrm>
            <a:off x="2489200" y="3201988"/>
            <a:ext cx="1339850" cy="2422525"/>
          </a:xfrm>
          <a:prstGeom prst="roundRect">
            <a:avLst>
              <a:gd name="adj" fmla="val 16667"/>
            </a:avLst>
          </a:prstGeom>
          <a:solidFill>
            <a:srgbClr val="FFFFFF"/>
          </a:solidFill>
          <a:ln w="6350">
            <a:solidFill>
              <a:srgbClr val="BFBFBF"/>
            </a:solidFill>
            <a:round/>
            <a:headEnd/>
            <a:tailEnd/>
          </a:ln>
        </p:spPr>
        <p:txBody>
          <a:bodyPr lIns="68580" tIns="34290" rIns="68580" bIns="3429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endParaRPr lang="zh-CN" altLang="en-US" sz="1600">
              <a:latin typeface="微软雅黑" panose="020B0503020204020204" pitchFamily="34" charset="-122"/>
              <a:ea typeface="微软雅黑" panose="020B0503020204020204" pitchFamily="34" charset="-122"/>
            </a:endParaRPr>
          </a:p>
        </p:txBody>
      </p:sp>
      <p:sp>
        <p:nvSpPr>
          <p:cNvPr id="80910" name="Text Box 39"/>
          <p:cNvSpPr txBox="1">
            <a:spLocks noChangeArrowheads="1"/>
          </p:cNvSpPr>
          <p:nvPr/>
        </p:nvSpPr>
        <p:spPr bwMode="auto">
          <a:xfrm>
            <a:off x="2489200" y="3486150"/>
            <a:ext cx="133985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1600" dirty="0">
                <a:latin typeface="微软雅黑" panose="020B0503020204020204" pitchFamily="34" charset="-122"/>
                <a:ea typeface="微软雅黑" panose="020B0503020204020204" pitchFamily="34" charset="-122"/>
              </a:rPr>
              <a:t>指一个项集合的包装</a:t>
            </a:r>
          </a:p>
        </p:txBody>
      </p:sp>
      <p:sp>
        <p:nvSpPr>
          <p:cNvPr id="80911" name="椭圆 84"/>
          <p:cNvSpPr>
            <a:spLocks noChangeArrowheads="1"/>
          </p:cNvSpPr>
          <p:nvPr/>
        </p:nvSpPr>
        <p:spPr bwMode="auto">
          <a:xfrm>
            <a:off x="3033713" y="3074988"/>
            <a:ext cx="252412" cy="254000"/>
          </a:xfrm>
          <a:prstGeom prst="ellipse">
            <a:avLst/>
          </a:prstGeom>
          <a:solidFill>
            <a:schemeClr val="bg2"/>
          </a:solidFill>
          <a:ln w="38100">
            <a:solidFill>
              <a:srgbClr val="BFBFBF"/>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00" dirty="0">
              <a:solidFill>
                <a:srgbClr val="FFFFFF"/>
              </a:solidFill>
              <a:latin typeface="微软雅黑" panose="020B0503020204020204" pitchFamily="34" charset="-122"/>
              <a:ea typeface="微软雅黑" panose="020B0503020204020204" pitchFamily="34" charset="-122"/>
            </a:endParaRPr>
          </a:p>
        </p:txBody>
      </p:sp>
      <p:cxnSp>
        <p:nvCxnSpPr>
          <p:cNvPr id="80912" name="AutoShape 16"/>
          <p:cNvCxnSpPr>
            <a:cxnSpLocks noChangeShapeType="1"/>
            <a:stCxn id="80913" idx="2"/>
          </p:cNvCxnSpPr>
          <p:nvPr/>
        </p:nvCxnSpPr>
        <p:spPr bwMode="auto">
          <a:xfrm flipH="1">
            <a:off x="4645025" y="2884488"/>
            <a:ext cx="47625" cy="158750"/>
          </a:xfrm>
          <a:prstGeom prst="straightConnector1">
            <a:avLst/>
          </a:prstGeom>
          <a:noFill/>
          <a:ln w="63500">
            <a:solidFill>
              <a:srgbClr val="D9D9D9"/>
            </a:solidFill>
            <a:round/>
            <a:headEnd/>
            <a:tailEnd/>
          </a:ln>
          <a:extLst>
            <a:ext uri="{909E8E84-426E-40DD-AFC4-6F175D3DCCD1}">
              <a14:hiddenFill xmlns:a14="http://schemas.microsoft.com/office/drawing/2010/main">
                <a:noFill/>
              </a14:hiddenFill>
            </a:ext>
          </a:extLst>
        </p:spPr>
      </p:cxnSp>
      <p:sp>
        <p:nvSpPr>
          <p:cNvPr id="80913" name="流程图: 准备 86"/>
          <p:cNvSpPr>
            <a:spLocks noChangeArrowheads="1"/>
          </p:cNvSpPr>
          <p:nvPr/>
        </p:nvSpPr>
        <p:spPr bwMode="auto">
          <a:xfrm>
            <a:off x="3995738" y="2420938"/>
            <a:ext cx="1392237" cy="463550"/>
          </a:xfrm>
          <a:prstGeom prst="flowChartPreparation">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latin typeface="微软雅黑" panose="020B0503020204020204" pitchFamily="34" charset="-122"/>
                <a:ea typeface="微软雅黑" panose="020B0503020204020204" pitchFamily="34" charset="-122"/>
              </a:rPr>
              <a:t>信息隐藏</a:t>
            </a:r>
          </a:p>
        </p:txBody>
      </p:sp>
      <p:sp>
        <p:nvSpPr>
          <p:cNvPr id="80914" name="圆角矩形 87"/>
          <p:cNvSpPr>
            <a:spLocks noChangeArrowheads="1"/>
          </p:cNvSpPr>
          <p:nvPr/>
        </p:nvSpPr>
        <p:spPr bwMode="auto">
          <a:xfrm>
            <a:off x="3995738" y="3201988"/>
            <a:ext cx="1339850" cy="2422525"/>
          </a:xfrm>
          <a:prstGeom prst="roundRect">
            <a:avLst>
              <a:gd name="adj" fmla="val 16667"/>
            </a:avLst>
          </a:prstGeom>
          <a:solidFill>
            <a:srgbClr val="FFFFFF"/>
          </a:solidFill>
          <a:ln w="6350">
            <a:solidFill>
              <a:srgbClr val="BFBFBF"/>
            </a:solidFill>
            <a:round/>
            <a:headEnd/>
            <a:tailEnd/>
          </a:ln>
        </p:spPr>
        <p:txBody>
          <a:bodyPr lIns="68580" tIns="34290" rIns="68580" bIns="3429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endParaRPr lang="zh-CN" altLang="en-US" sz="1200">
              <a:solidFill>
                <a:srgbClr val="595959"/>
              </a:solidFill>
              <a:latin typeface="幼圆" pitchFamily="49" charset="-122"/>
              <a:ea typeface="幼圆" pitchFamily="49" charset="-122"/>
            </a:endParaRPr>
          </a:p>
        </p:txBody>
      </p:sp>
      <p:sp>
        <p:nvSpPr>
          <p:cNvPr id="80915" name="Text Box 39"/>
          <p:cNvSpPr txBox="1">
            <a:spLocks noChangeArrowheads="1"/>
          </p:cNvSpPr>
          <p:nvPr/>
        </p:nvSpPr>
        <p:spPr bwMode="auto">
          <a:xfrm>
            <a:off x="3997325" y="3213100"/>
            <a:ext cx="1296988"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1600" dirty="0">
                <a:latin typeface="微软雅黑" panose="020B0503020204020204" pitchFamily="34" charset="-122"/>
                <a:ea typeface="微软雅黑" panose="020B0503020204020204" pitchFamily="34" charset="-122"/>
              </a:rPr>
              <a:t>模块内包含特定信息（过程或数据），对于不需要这些信息的模块无法访问</a:t>
            </a:r>
          </a:p>
        </p:txBody>
      </p:sp>
      <p:sp>
        <p:nvSpPr>
          <p:cNvPr id="80916" name="椭圆 89"/>
          <p:cNvSpPr>
            <a:spLocks noChangeArrowheads="1"/>
          </p:cNvSpPr>
          <p:nvPr/>
        </p:nvSpPr>
        <p:spPr bwMode="auto">
          <a:xfrm>
            <a:off x="4538663" y="3074988"/>
            <a:ext cx="252412" cy="254000"/>
          </a:xfrm>
          <a:prstGeom prst="ellipse">
            <a:avLst/>
          </a:prstGeom>
          <a:solidFill>
            <a:schemeClr val="bg2"/>
          </a:solidFill>
          <a:ln w="38100">
            <a:solidFill>
              <a:srgbClr val="BFBFBF"/>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00" dirty="0">
              <a:solidFill>
                <a:srgbClr val="FFFFFF"/>
              </a:solidFill>
              <a:latin typeface="微软雅黑" panose="020B0503020204020204" pitchFamily="34" charset="-122"/>
              <a:ea typeface="微软雅黑" panose="020B0503020204020204" pitchFamily="34" charset="-122"/>
            </a:endParaRPr>
          </a:p>
        </p:txBody>
      </p:sp>
      <p:cxnSp>
        <p:nvCxnSpPr>
          <p:cNvPr id="80917" name="直接连接符 90"/>
          <p:cNvCxnSpPr>
            <a:cxnSpLocks noChangeShapeType="1"/>
            <a:stCxn id="80918" idx="2"/>
            <a:endCxn id="80921" idx="0"/>
          </p:cNvCxnSpPr>
          <p:nvPr/>
        </p:nvCxnSpPr>
        <p:spPr bwMode="auto">
          <a:xfrm>
            <a:off x="6170613" y="2894013"/>
            <a:ext cx="0" cy="180975"/>
          </a:xfrm>
          <a:prstGeom prst="line">
            <a:avLst/>
          </a:prstGeom>
          <a:noFill/>
          <a:ln w="63500">
            <a:solidFill>
              <a:srgbClr val="D9D9D9"/>
            </a:solidFill>
            <a:round/>
            <a:headEnd/>
            <a:tailEnd/>
          </a:ln>
          <a:extLst>
            <a:ext uri="{909E8E84-426E-40DD-AFC4-6F175D3DCCD1}">
              <a14:hiddenFill xmlns:a14="http://schemas.microsoft.com/office/drawing/2010/main">
                <a:noFill/>
              </a14:hiddenFill>
            </a:ext>
          </a:extLst>
        </p:spPr>
      </p:cxnSp>
      <p:sp>
        <p:nvSpPr>
          <p:cNvPr id="80918" name="流程图: 准备 91"/>
          <p:cNvSpPr>
            <a:spLocks noChangeArrowheads="1"/>
          </p:cNvSpPr>
          <p:nvPr/>
        </p:nvSpPr>
        <p:spPr bwMode="auto">
          <a:xfrm>
            <a:off x="5475288" y="2430463"/>
            <a:ext cx="1390650" cy="463550"/>
          </a:xfrm>
          <a:prstGeom prst="flowChartPreparation">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latin typeface="微软雅黑" panose="020B0503020204020204" pitchFamily="34" charset="-122"/>
                <a:ea typeface="微软雅黑" panose="020B0503020204020204" pitchFamily="34" charset="-122"/>
              </a:rPr>
              <a:t>继承性</a:t>
            </a:r>
          </a:p>
        </p:txBody>
      </p:sp>
      <p:sp>
        <p:nvSpPr>
          <p:cNvPr id="80919" name="圆角矩形 92"/>
          <p:cNvSpPr>
            <a:spLocks noChangeArrowheads="1"/>
          </p:cNvSpPr>
          <p:nvPr/>
        </p:nvSpPr>
        <p:spPr bwMode="auto">
          <a:xfrm>
            <a:off x="5500688" y="3201988"/>
            <a:ext cx="1339850" cy="2422525"/>
          </a:xfrm>
          <a:prstGeom prst="roundRect">
            <a:avLst>
              <a:gd name="adj" fmla="val 16667"/>
            </a:avLst>
          </a:prstGeom>
          <a:solidFill>
            <a:srgbClr val="FFFFFF"/>
          </a:solidFill>
          <a:ln w="6350">
            <a:solidFill>
              <a:srgbClr val="BFBFBF"/>
            </a:solidFill>
            <a:round/>
            <a:headEnd/>
            <a:tailEnd/>
          </a:ln>
        </p:spPr>
        <p:txBody>
          <a:bodyPr lIns="68580" tIns="34290" rIns="68580" bIns="3429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endParaRPr lang="zh-CN" altLang="en-US" sz="1200">
              <a:solidFill>
                <a:srgbClr val="595959"/>
              </a:solidFill>
              <a:latin typeface="幼圆" pitchFamily="49" charset="-122"/>
              <a:ea typeface="幼圆" pitchFamily="49" charset="-122"/>
            </a:endParaRPr>
          </a:p>
        </p:txBody>
      </p:sp>
      <p:sp>
        <p:nvSpPr>
          <p:cNvPr id="80920" name="Text Box 39"/>
          <p:cNvSpPr txBox="1">
            <a:spLocks noChangeArrowheads="1"/>
          </p:cNvSpPr>
          <p:nvPr/>
        </p:nvSpPr>
        <p:spPr bwMode="auto">
          <a:xfrm>
            <a:off x="5500688" y="3486150"/>
            <a:ext cx="1303337"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1600" dirty="0">
                <a:latin typeface="微软雅黑" panose="020B0503020204020204" pitchFamily="34" charset="-122"/>
                <a:ea typeface="微软雅黑" panose="020B0503020204020204" pitchFamily="34" charset="-122"/>
              </a:rPr>
              <a:t>对象的属性和操作能传递给其他对象</a:t>
            </a:r>
          </a:p>
        </p:txBody>
      </p:sp>
      <p:sp>
        <p:nvSpPr>
          <p:cNvPr id="80921" name="椭圆 94"/>
          <p:cNvSpPr>
            <a:spLocks noChangeArrowheads="1"/>
          </p:cNvSpPr>
          <p:nvPr/>
        </p:nvSpPr>
        <p:spPr bwMode="auto">
          <a:xfrm>
            <a:off x="6043613" y="3074988"/>
            <a:ext cx="254000" cy="254000"/>
          </a:xfrm>
          <a:prstGeom prst="ellipse">
            <a:avLst/>
          </a:prstGeom>
          <a:solidFill>
            <a:schemeClr val="bg2"/>
          </a:solidFill>
          <a:ln w="38100">
            <a:solidFill>
              <a:srgbClr val="BFBFBF"/>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00" dirty="0">
              <a:solidFill>
                <a:srgbClr val="FFFFFF"/>
              </a:solidFill>
              <a:latin typeface="微软雅黑" panose="020B0503020204020204" pitchFamily="34" charset="-122"/>
              <a:ea typeface="微软雅黑" panose="020B0503020204020204" pitchFamily="34" charset="-122"/>
            </a:endParaRPr>
          </a:p>
        </p:txBody>
      </p:sp>
      <p:cxnSp>
        <p:nvCxnSpPr>
          <p:cNvPr id="80922" name="直接连接符 95"/>
          <p:cNvCxnSpPr>
            <a:cxnSpLocks noChangeShapeType="1"/>
            <a:stCxn id="80923" idx="2"/>
            <a:endCxn id="80926" idx="0"/>
          </p:cNvCxnSpPr>
          <p:nvPr/>
        </p:nvCxnSpPr>
        <p:spPr bwMode="auto">
          <a:xfrm>
            <a:off x="7675563" y="2894013"/>
            <a:ext cx="0" cy="180975"/>
          </a:xfrm>
          <a:prstGeom prst="line">
            <a:avLst/>
          </a:prstGeom>
          <a:noFill/>
          <a:ln w="63500">
            <a:solidFill>
              <a:srgbClr val="D9D9D9"/>
            </a:solidFill>
            <a:round/>
            <a:headEnd/>
            <a:tailEnd/>
          </a:ln>
          <a:extLst>
            <a:ext uri="{909E8E84-426E-40DD-AFC4-6F175D3DCCD1}">
              <a14:hiddenFill xmlns:a14="http://schemas.microsoft.com/office/drawing/2010/main">
                <a:noFill/>
              </a14:hiddenFill>
            </a:ext>
          </a:extLst>
        </p:spPr>
      </p:cxnSp>
      <p:sp>
        <p:nvSpPr>
          <p:cNvPr id="80923" name="流程图: 准备 96"/>
          <p:cNvSpPr>
            <a:spLocks noChangeArrowheads="1"/>
          </p:cNvSpPr>
          <p:nvPr/>
        </p:nvSpPr>
        <p:spPr bwMode="auto">
          <a:xfrm>
            <a:off x="6980238" y="2430463"/>
            <a:ext cx="1390650" cy="463550"/>
          </a:xfrm>
          <a:prstGeom prst="flowChartPreparation">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latin typeface="微软雅黑" panose="020B0503020204020204" pitchFamily="34" charset="-122"/>
                <a:ea typeface="微软雅黑" panose="020B0503020204020204" pitchFamily="34" charset="-122"/>
              </a:rPr>
              <a:t>抽象</a:t>
            </a:r>
          </a:p>
        </p:txBody>
      </p:sp>
      <p:sp>
        <p:nvSpPr>
          <p:cNvPr id="80924" name="圆角矩形 97"/>
          <p:cNvSpPr>
            <a:spLocks noChangeArrowheads="1"/>
          </p:cNvSpPr>
          <p:nvPr/>
        </p:nvSpPr>
        <p:spPr bwMode="auto">
          <a:xfrm>
            <a:off x="7005638" y="3201988"/>
            <a:ext cx="1339850" cy="2422525"/>
          </a:xfrm>
          <a:prstGeom prst="roundRect">
            <a:avLst>
              <a:gd name="adj" fmla="val 16667"/>
            </a:avLst>
          </a:prstGeom>
          <a:solidFill>
            <a:srgbClr val="FFFFFF"/>
          </a:solidFill>
          <a:ln w="6350">
            <a:solidFill>
              <a:srgbClr val="BFBFBF"/>
            </a:solidFill>
            <a:round/>
            <a:headEnd/>
            <a:tailEnd/>
          </a:ln>
        </p:spPr>
        <p:txBody>
          <a:bodyPr lIns="68580" tIns="34290" rIns="68580" bIns="3429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endParaRPr lang="zh-CN" altLang="en-US" sz="1200">
              <a:solidFill>
                <a:srgbClr val="595959"/>
              </a:solidFill>
              <a:latin typeface="幼圆" pitchFamily="49" charset="-122"/>
              <a:ea typeface="幼圆" pitchFamily="49" charset="-122"/>
            </a:endParaRPr>
          </a:p>
        </p:txBody>
      </p:sp>
      <p:sp>
        <p:nvSpPr>
          <p:cNvPr id="80925" name="Text Box 39"/>
          <p:cNvSpPr txBox="1">
            <a:spLocks noChangeArrowheads="1"/>
          </p:cNvSpPr>
          <p:nvPr/>
        </p:nvSpPr>
        <p:spPr bwMode="auto">
          <a:xfrm>
            <a:off x="7010400" y="3213100"/>
            <a:ext cx="1309688"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1600" dirty="0">
                <a:latin typeface="微软雅黑" panose="020B0503020204020204" pitchFamily="34" charset="-122"/>
                <a:ea typeface="微软雅黑" panose="020B0503020204020204" pitchFamily="34" charset="-122"/>
              </a:rPr>
              <a:t>使设计者只关心一个程序构建的主要细节（数据和过程），而不考虑底层的细节</a:t>
            </a:r>
          </a:p>
        </p:txBody>
      </p:sp>
      <p:sp>
        <p:nvSpPr>
          <p:cNvPr id="80926" name="椭圆 99"/>
          <p:cNvSpPr>
            <a:spLocks noChangeArrowheads="1"/>
          </p:cNvSpPr>
          <p:nvPr/>
        </p:nvSpPr>
        <p:spPr bwMode="auto">
          <a:xfrm>
            <a:off x="7548563" y="3074988"/>
            <a:ext cx="254000" cy="254000"/>
          </a:xfrm>
          <a:prstGeom prst="ellipse">
            <a:avLst/>
          </a:prstGeom>
          <a:solidFill>
            <a:schemeClr val="bg2"/>
          </a:solidFill>
          <a:ln w="38100">
            <a:solidFill>
              <a:srgbClr val="BFBFBF"/>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00"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3" name="Rectangle 3"/>
          <p:cNvSpPr>
            <a:spLocks noGrp="1" noChangeArrowheads="1"/>
          </p:cNvSpPr>
          <p:nvPr/>
        </p:nvSpPr>
        <p:spPr bwMode="auto">
          <a:xfrm>
            <a:off x="143073" y="764704"/>
            <a:ext cx="8461375" cy="5687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469900" indent="-150813" eaLnBrk="0" hangingPunct="0">
              <a:defRPr>
                <a:solidFill>
                  <a:schemeClr val="tx1"/>
                </a:solidFill>
                <a:latin typeface="Arial" panose="020B0604020202020204" pitchFamily="34" charset="0"/>
                <a:ea typeface="宋体" panose="02010600030101010101" pitchFamily="2" charset="-122"/>
              </a:defRPr>
            </a:lvl5pPr>
            <a:lvl6pPr marL="9271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13843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8415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22987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4" algn="l">
              <a:lnSpc>
                <a:spcPct val="150000"/>
              </a:lnSpc>
              <a:spcBef>
                <a:spcPts val="800"/>
              </a:spcBef>
              <a:buFont typeface="宋体" panose="02010600030101010101" pitchFamily="2" charset="-122"/>
              <a:buNone/>
            </a:pPr>
            <a:r>
              <a:rPr lang="zh-CN" altLang="en-US" sz="2400" b="1" dirty="0">
                <a:solidFill>
                  <a:srgbClr val="0096D6"/>
                </a:solidFill>
                <a:latin typeface="微软雅黑" panose="020B0503020204020204" pitchFamily="34" charset="-122"/>
                <a:ea typeface="微软雅黑" panose="020B0503020204020204" pitchFamily="34" charset="-122"/>
                <a:sym typeface="宋体" panose="02010600030101010101" pitchFamily="2" charset="-122"/>
              </a:rPr>
              <a:t>面向类的度量</a:t>
            </a:r>
          </a:p>
          <a:p>
            <a:pPr lvl="4" algn="l">
              <a:lnSpc>
                <a:spcPct val="150000"/>
              </a:lnSpc>
              <a:spcBef>
                <a:spcPts val="800"/>
              </a:spcBef>
              <a:buFont typeface="宋体" panose="02010600030101010101" pitchFamily="2" charset="-122"/>
              <a:buChar char="–"/>
            </a:pPr>
            <a:r>
              <a:rPr lang="zh-CN" altLang="en-US" sz="2000" b="1" dirty="0">
                <a:latin typeface="微软雅黑" panose="020B0503020204020204" pitchFamily="34" charset="-122"/>
                <a:ea typeface="微软雅黑" panose="020B0503020204020204" pitchFamily="34" charset="-122"/>
                <a:sym typeface="宋体" panose="02010600030101010101" pitchFamily="2" charset="-122"/>
              </a:rPr>
              <a:t>类是OO系统的基本单元，一个单一类、类的层次和类的合作的度量，对一个必须评价设计质量的面向对象软件来说是十分重要的</a:t>
            </a:r>
          </a:p>
          <a:p>
            <a:pPr lvl="5" algn="l">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宋体" panose="02010600030101010101" pitchFamily="2" charset="-122"/>
              </a:rPr>
              <a:t>C&amp;K</a:t>
            </a:r>
          </a:p>
          <a:p>
            <a:pPr lvl="5" algn="l">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宋体" panose="02010600030101010101" pitchFamily="2" charset="-122"/>
              </a:rPr>
              <a:t>LK</a:t>
            </a:r>
          </a:p>
          <a:p>
            <a:pPr lvl="5" algn="l">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宋体" panose="02010600030101010101" pitchFamily="2" charset="-122"/>
              </a:rPr>
              <a:t>MOOD </a:t>
            </a:r>
          </a:p>
          <a:p>
            <a:pPr lvl="4" algn="l">
              <a:lnSpc>
                <a:spcPct val="150000"/>
              </a:lnSpc>
              <a:spcBef>
                <a:spcPts val="800"/>
              </a:spcBef>
              <a:buClr>
                <a:schemeClr val="bg2"/>
              </a:buClr>
              <a:buFont typeface="宋体" panose="02010600030101010101" pitchFamily="2" charset="-122"/>
              <a:buChar char="–"/>
            </a:pPr>
            <a:r>
              <a:rPr lang="zh-CN" altLang="en-US" sz="2000" b="1" dirty="0">
                <a:latin typeface="微软雅黑" panose="020B0503020204020204" pitchFamily="34" charset="-122"/>
                <a:ea typeface="微软雅黑" panose="020B0503020204020204" pitchFamily="34" charset="-122"/>
                <a:sym typeface="宋体" panose="02010600030101010101" pitchFamily="2" charset="-122"/>
              </a:rPr>
              <a:t>面向操作的度量</a:t>
            </a:r>
          </a:p>
          <a:p>
            <a:pPr lvl="4" algn="l">
              <a:lnSpc>
                <a:spcPct val="150000"/>
              </a:lnSpc>
              <a:spcBef>
                <a:spcPts val="800"/>
              </a:spcBef>
              <a:buClr>
                <a:schemeClr val="bg2"/>
              </a:buClr>
              <a:buFont typeface="宋体" panose="02010600030101010101" pitchFamily="2" charset="-122"/>
              <a:buChar char="–"/>
            </a:pPr>
            <a:r>
              <a:rPr lang="zh-CN" altLang="en-US" sz="2000" b="1" dirty="0">
                <a:latin typeface="微软雅黑" panose="020B0503020204020204" pitchFamily="34" charset="-122"/>
                <a:ea typeface="微软雅黑" panose="020B0503020204020204" pitchFamily="34" charset="-122"/>
                <a:sym typeface="宋体" panose="02010600030101010101" pitchFamily="2" charset="-122"/>
              </a:rPr>
              <a:t>类是OO系统设计中的基础框架或模板设施，OO系统真正活动的实体是类的对象，对类操作进行复杂性度量有三种度量元</a:t>
            </a:r>
          </a:p>
          <a:p>
            <a:pPr marL="1062037" lvl="5" indent="-285750" algn="l">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宋体" panose="02010600030101010101" pitchFamily="2" charset="-122"/>
              </a:rPr>
              <a:t>平均操作规模OSavg</a:t>
            </a:r>
          </a:p>
          <a:p>
            <a:pPr marL="1062037" lvl="5" indent="-285750" algn="l">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宋体" panose="02010600030101010101" pitchFamily="2" charset="-122"/>
              </a:rPr>
              <a:t>操作复杂性OC</a:t>
            </a:r>
          </a:p>
          <a:p>
            <a:pPr marL="1062037" lvl="5" indent="-285750" algn="l">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宋体" panose="02010600030101010101" pitchFamily="2" charset="-122"/>
              </a:rPr>
              <a:t>每个操作参数的平均数NPavg</a:t>
            </a:r>
          </a:p>
          <a:p>
            <a:pPr lvl="4">
              <a:spcBef>
                <a:spcPts val="800"/>
              </a:spcBef>
            </a:pPr>
            <a:endParaRPr lang="zh-CN" altLang="en-US" sz="160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81924" name="Rectangle 2"/>
          <p:cNvSpPr>
            <a:spLocks noGrp="1" noChangeArrowheads="1"/>
          </p:cNvSpPr>
          <p:nvPr/>
        </p:nvSpPr>
        <p:spPr bwMode="auto">
          <a:xfrm>
            <a:off x="457200" y="116632"/>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lang="zh-CN" altLang="en-US" sz="2800" b="1" dirty="0">
                <a:latin typeface="微软雅黑" panose="020B0503020204020204" pitchFamily="34" charset="-122"/>
                <a:ea typeface="微软雅黑" panose="020B0503020204020204" pitchFamily="34" charset="-122"/>
                <a:sym typeface="HP Simplified" panose="020B0604020204020204" pitchFamily="34" charset="0"/>
              </a:rPr>
              <a:t>7.3.3 面向对象的复杂性度量</a:t>
            </a:r>
            <a:endParaRPr lang="zh-CN" altLang="en-US" sz="4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7" name="Rectangle 3"/>
          <p:cNvSpPr>
            <a:spLocks noGrp="1" noChangeArrowheads="1"/>
          </p:cNvSpPr>
          <p:nvPr/>
        </p:nvSpPr>
        <p:spPr bwMode="auto">
          <a:xfrm>
            <a:off x="254000" y="764704"/>
            <a:ext cx="8207375" cy="540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469900" indent="-150813" eaLnBrk="0" hangingPunct="0">
              <a:defRPr>
                <a:solidFill>
                  <a:schemeClr val="tx1"/>
                </a:solidFill>
                <a:latin typeface="Arial" panose="020B0604020202020204" pitchFamily="34" charset="0"/>
                <a:ea typeface="宋体" panose="02010600030101010101" pitchFamily="2" charset="-122"/>
              </a:defRPr>
            </a:lvl5pPr>
            <a:lvl6pPr marL="9271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13843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8415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2298700" indent="-150813"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4" algn="l">
              <a:lnSpc>
                <a:spcPct val="150000"/>
              </a:lnSpc>
              <a:spcBef>
                <a:spcPts val="800"/>
              </a:spcBef>
              <a:buFont typeface="宋体" panose="02010600030101010101" pitchFamily="2" charset="-122"/>
              <a:buNone/>
            </a:pPr>
            <a:r>
              <a:rPr lang="zh-CN" altLang="en-US" sz="2400" b="1" dirty="0">
                <a:solidFill>
                  <a:srgbClr val="0096D6"/>
                </a:solidFill>
                <a:latin typeface="微软雅黑" panose="020B0503020204020204" pitchFamily="34" charset="-122"/>
                <a:ea typeface="微软雅黑" panose="020B0503020204020204" pitchFamily="34" charset="-122"/>
                <a:sym typeface="宋体" panose="02010600030101010101" pitchFamily="2" charset="-122"/>
              </a:rPr>
              <a:t>面向OO系统的度量</a:t>
            </a:r>
          </a:p>
          <a:p>
            <a:pPr lvl="4" algn="l">
              <a:lnSpc>
                <a:spcPct val="150000"/>
              </a:lnSpc>
              <a:spcBef>
                <a:spcPts val="800"/>
              </a:spcBef>
              <a:buFont typeface="宋体" panose="02010600030101010101" pitchFamily="2" charset="-122"/>
              <a:buNone/>
            </a:pPr>
            <a:r>
              <a:rPr lang="zh-CN" altLang="en-US" sz="2000" b="1" dirty="0">
                <a:solidFill>
                  <a:srgbClr val="0096D6"/>
                </a:solidFill>
                <a:latin typeface="微软雅黑" panose="020B0503020204020204" pitchFamily="34" charset="-122"/>
                <a:ea typeface="微软雅黑" panose="020B0503020204020204" pitchFamily="34" charset="-122"/>
                <a:sym typeface="宋体" panose="02010600030101010101" pitchFamily="2" charset="-122"/>
              </a:rPr>
              <a:t>1）封装性</a:t>
            </a:r>
          </a:p>
          <a:p>
            <a:pPr lvl="4" algn="l">
              <a:lnSpc>
                <a:spcPct val="15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方法（操作与服务）中聚合的缺乏</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LCOM</a:t>
            </a:r>
          </a:p>
          <a:p>
            <a:pPr lvl="4" algn="l">
              <a:lnSpc>
                <a:spcPct val="15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公共与私有的百分比</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PAP (Percent Public and Protected)</a:t>
            </a:r>
          </a:p>
          <a:p>
            <a:pPr lvl="4" algn="l">
              <a:lnSpc>
                <a:spcPct val="15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数据成员的公共访问</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PAD (Public Access to Data Member)</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 </a:t>
            </a:r>
          </a:p>
          <a:p>
            <a:pPr lvl="4" algn="l">
              <a:lnSpc>
                <a:spcPct val="150000"/>
              </a:lnSpc>
              <a:spcBef>
                <a:spcPts val="800"/>
              </a:spcBef>
              <a:buClr>
                <a:schemeClr val="bg2"/>
              </a:buClr>
              <a:buFont typeface="宋体" panose="02010600030101010101" pitchFamily="2" charset="-122"/>
              <a:buNone/>
            </a:pPr>
            <a:r>
              <a:rPr lang="zh-CN" altLang="en-US" sz="2000" b="1" dirty="0">
                <a:solidFill>
                  <a:srgbClr val="0096D6"/>
                </a:solidFill>
                <a:latin typeface="微软雅黑" panose="020B0503020204020204" pitchFamily="34" charset="-122"/>
                <a:ea typeface="微软雅黑" panose="020B0503020204020204" pitchFamily="34" charset="-122"/>
                <a:sym typeface="宋体" panose="02010600030101010101" pitchFamily="2" charset="-122"/>
              </a:rPr>
              <a:t>2）继承性</a:t>
            </a:r>
          </a:p>
          <a:p>
            <a:pPr lvl="4" algn="l">
              <a:lnSpc>
                <a:spcPct val="15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根类的数量</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NOR</a:t>
            </a:r>
          </a:p>
          <a:p>
            <a:pPr lvl="4" algn="l">
              <a:lnSpc>
                <a:spcPct val="15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扇入</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FIN</a:t>
            </a:r>
          </a:p>
          <a:p>
            <a:pPr lvl="4" algn="l">
              <a:lnSpc>
                <a:spcPct val="15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孩子的数量</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NOC</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和继承树的深度</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DIT</a:t>
            </a:r>
          </a:p>
          <a:p>
            <a:pPr lvl="4" algn="l">
              <a:lnSpc>
                <a:spcPct val="150000"/>
              </a:lnSpc>
              <a:spcBef>
                <a:spcPts val="800"/>
              </a:spcBef>
              <a:buFont typeface="Arial" panose="020B0604020202020204" pitchFamily="34" charset="0"/>
              <a:buChar char="•"/>
            </a:pPr>
            <a:r>
              <a:rPr lang="en-US" sz="2000" dirty="0" err="1">
                <a:latin typeface="微软雅黑" panose="020B0503020204020204" pitchFamily="34" charset="-122"/>
                <a:ea typeface="微软雅黑" panose="020B0503020204020204" pitchFamily="34" charset="-122"/>
                <a:sym typeface="宋体" panose="02010600030101010101" pitchFamily="2" charset="-122"/>
              </a:rPr>
              <a:t>父类的方法</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a:t>
            </a:r>
            <a:r>
              <a:rPr lang="en-US" sz="2000" dirty="0" err="1">
                <a:latin typeface="微软雅黑" panose="020B0503020204020204" pitchFamily="34" charset="-122"/>
                <a:ea typeface="微软雅黑" panose="020B0503020204020204" pitchFamily="34" charset="-122"/>
                <a:sym typeface="宋体" panose="02010600030101010101" pitchFamily="2" charset="-122"/>
              </a:rPr>
              <a:t>操作、服务</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a:t>
            </a:r>
            <a:r>
              <a:rPr lang="en-US" sz="2000" dirty="0" err="1">
                <a:latin typeface="微软雅黑" panose="020B0503020204020204" pitchFamily="34" charset="-122"/>
                <a:ea typeface="微软雅黑" panose="020B0503020204020204" pitchFamily="34" charset="-122"/>
                <a:sym typeface="宋体" panose="02010600030101010101" pitchFamily="2" charset="-122"/>
              </a:rPr>
              <a:t>发生变化将需对每个子类进行重新测试</a:t>
            </a:r>
            <a:endParaRPr lang="en-US" sz="2000" dirty="0">
              <a:latin typeface="微软雅黑" panose="020B0503020204020204" pitchFamily="34" charset="-122"/>
              <a:ea typeface="微软雅黑" panose="020B0503020204020204" pitchFamily="34" charset="-122"/>
              <a:sym typeface="宋体" panose="02010600030101010101" pitchFamily="2" charset="-122"/>
            </a:endParaRPr>
          </a:p>
          <a:p>
            <a:pPr lvl="4">
              <a:spcBef>
                <a:spcPts val="800"/>
              </a:spcBef>
            </a:pPr>
            <a:endParaRPr lang="zh-CN" altLang="en-US" sz="160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82948" name="Rectangle 2"/>
          <p:cNvSpPr>
            <a:spLocks noGrp="1" noChangeArrowheads="1"/>
          </p:cNvSpPr>
          <p:nvPr/>
        </p:nvSpPr>
        <p:spPr bwMode="auto">
          <a:xfrm>
            <a:off x="457200" y="116632"/>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lang="zh-CN" altLang="en-US" sz="2800" b="1" dirty="0">
                <a:latin typeface="微软雅黑" panose="020B0503020204020204" pitchFamily="34" charset="-122"/>
                <a:ea typeface="微软雅黑" panose="020B0503020204020204" pitchFamily="34" charset="-122"/>
                <a:sym typeface="HP Simplified" panose="020B0604020204020204" pitchFamily="34" charset="0"/>
              </a:rPr>
              <a:t>7.3.3 面向对象的复杂性度量</a:t>
            </a:r>
            <a:endParaRPr lang="zh-CN" altLang="en-US" sz="4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a:xfrm>
            <a:off x="0" y="274638"/>
            <a:ext cx="8229600" cy="274042"/>
          </a:xfrm>
        </p:spPr>
        <p:txBody>
          <a:bodyPr/>
          <a:lstStyle/>
          <a:p>
            <a:r>
              <a:rPr lang="zh-CN" altLang="en-US" sz="2800" b="1" dirty="0">
                <a:solidFill>
                  <a:schemeClr val="tx1"/>
                </a:solidFill>
                <a:ea typeface="微软雅黑" panose="020B0503020204020204" pitchFamily="34" charset="-122"/>
              </a:rPr>
              <a:t>小结</a:t>
            </a:r>
            <a:endParaRPr lang="zh-CN" altLang="en-US" sz="2800" b="1" dirty="0" smtClean="0">
              <a:solidFill>
                <a:schemeClr val="tx1"/>
              </a:solidFill>
              <a:ea typeface="微软雅黑" panose="020B0503020204020204" pitchFamily="34" charset="-122"/>
            </a:endParaRPr>
          </a:p>
        </p:txBody>
      </p:sp>
      <p:sp>
        <p:nvSpPr>
          <p:cNvPr id="83971" name="Rectangle 3"/>
          <p:cNvSpPr>
            <a:spLocks noGrp="1" noChangeArrowheads="1"/>
          </p:cNvSpPr>
          <p:nvPr>
            <p:ph type="body" idx="4294967295"/>
          </p:nvPr>
        </p:nvSpPr>
        <p:spPr>
          <a:xfrm>
            <a:off x="914400" y="836712"/>
            <a:ext cx="8229600" cy="5184775"/>
          </a:xfrm>
        </p:spPr>
        <p:txBody>
          <a:bodyPr/>
          <a:lstStyle/>
          <a:p>
            <a:pPr>
              <a:lnSpc>
                <a:spcPct val="150000"/>
              </a:lnSpc>
              <a:buFont typeface="Wingdings" panose="05000000000000000000" pitchFamily="2" charset="2"/>
              <a:buChar char="Ø"/>
            </a:pPr>
            <a:r>
              <a:rPr lang="zh-CN" altLang="en-US" sz="2000" b="0" dirty="0" smtClean="0">
                <a:latin typeface="微软雅黑" panose="020B0503020204020204" pitchFamily="34" charset="-122"/>
                <a:ea typeface="微软雅黑" panose="020B0503020204020204" pitchFamily="34" charset="-122"/>
              </a:rPr>
              <a:t>什么是静态测试？静态测试包括哪些内容？</a:t>
            </a:r>
          </a:p>
          <a:p>
            <a:pPr>
              <a:lnSpc>
                <a:spcPct val="150000"/>
              </a:lnSpc>
              <a:buFont typeface="Wingdings" panose="05000000000000000000" pitchFamily="2" charset="2"/>
              <a:buChar char="Ø"/>
            </a:pPr>
            <a:r>
              <a:rPr lang="zh-CN" altLang="en-US" sz="2000" b="0" dirty="0" smtClean="0">
                <a:latin typeface="微软雅黑" panose="020B0503020204020204" pitchFamily="34" charset="-122"/>
                <a:ea typeface="微软雅黑" panose="020B0503020204020204" pitchFamily="34" charset="-122"/>
              </a:rPr>
              <a:t>什么是同行评审？简述同行评审的内容和流程。</a:t>
            </a:r>
          </a:p>
          <a:p>
            <a:pPr>
              <a:lnSpc>
                <a:spcPct val="150000"/>
              </a:lnSpc>
              <a:buFont typeface="Wingdings" panose="05000000000000000000" pitchFamily="2" charset="2"/>
              <a:buChar char="Ø"/>
            </a:pPr>
            <a:r>
              <a:rPr lang="zh-CN" altLang="en-US" sz="2000" b="0" dirty="0" smtClean="0">
                <a:latin typeface="微软雅黑" panose="020B0503020204020204" pitchFamily="34" charset="-122"/>
                <a:ea typeface="微软雅黑" panose="020B0503020204020204" pitchFamily="34" charset="-122"/>
              </a:rPr>
              <a:t>代码检查包括哪些内容？我们如何进行代码检查。</a:t>
            </a:r>
          </a:p>
          <a:p>
            <a:pPr>
              <a:lnSpc>
                <a:spcPct val="150000"/>
              </a:lnSpc>
              <a:buFont typeface="Wingdings" panose="05000000000000000000" pitchFamily="2" charset="2"/>
              <a:buChar char="Ø"/>
            </a:pPr>
            <a:r>
              <a:rPr lang="zh-CN" altLang="en-US" sz="2000" b="0" dirty="0" smtClean="0">
                <a:latin typeface="微软雅黑" panose="020B0503020204020204" pitchFamily="34" charset="-122"/>
                <a:ea typeface="微软雅黑" panose="020B0503020204020204" pitchFamily="34" charset="-122"/>
              </a:rPr>
              <a:t>什么是代码检查？代码检查包括哪些内容？</a:t>
            </a:r>
          </a:p>
          <a:p>
            <a:pPr>
              <a:lnSpc>
                <a:spcPct val="150000"/>
              </a:lnSpc>
              <a:buFont typeface="Wingdings" panose="05000000000000000000" pitchFamily="2" charset="2"/>
              <a:buChar char="Ø"/>
            </a:pPr>
            <a:r>
              <a:rPr lang="zh-CN" altLang="en-US" sz="2000" b="0" dirty="0" smtClean="0">
                <a:latin typeface="微软雅黑" panose="020B0503020204020204" pitchFamily="34" charset="-122"/>
                <a:ea typeface="微软雅黑" panose="020B0503020204020204" pitchFamily="34" charset="-122"/>
              </a:rPr>
              <a:t>什么是代码结构分析？代码结构分析有何意义？</a:t>
            </a:r>
          </a:p>
          <a:p>
            <a:pPr>
              <a:lnSpc>
                <a:spcPct val="150000"/>
              </a:lnSpc>
              <a:buFont typeface="Wingdings" panose="05000000000000000000" pitchFamily="2" charset="2"/>
              <a:buChar char="Ø"/>
            </a:pPr>
            <a:r>
              <a:rPr lang="zh-CN" altLang="en-US" sz="2000" b="0" dirty="0" smtClean="0">
                <a:latin typeface="微软雅黑" panose="020B0503020204020204" pitchFamily="34" charset="-122"/>
                <a:ea typeface="微软雅黑" panose="020B0503020204020204" pitchFamily="34" charset="-122"/>
              </a:rPr>
              <a:t>从网上下载画程序控制流图和程序调用图的软件，并结合实际使用的例子和结果。</a:t>
            </a:r>
          </a:p>
          <a:p>
            <a:pPr>
              <a:lnSpc>
                <a:spcPct val="150000"/>
              </a:lnSpc>
              <a:buFont typeface="Wingdings" panose="05000000000000000000" pitchFamily="2" charset="2"/>
              <a:buChar char="Ø"/>
            </a:pPr>
            <a:r>
              <a:rPr lang="zh-CN" altLang="en-US" sz="2000" b="0" dirty="0" smtClean="0">
                <a:latin typeface="微软雅黑" panose="020B0503020204020204" pitchFamily="34" charset="-122"/>
                <a:ea typeface="微软雅黑" panose="020B0503020204020204" pitchFamily="34" charset="-122"/>
              </a:rPr>
              <a:t>软件复杂性包括哪些内容？软件复杂性是如何度量与控制的？</a:t>
            </a:r>
          </a:p>
          <a:p>
            <a:pPr>
              <a:lnSpc>
                <a:spcPct val="150000"/>
              </a:lnSpc>
              <a:buFont typeface="Wingdings" panose="05000000000000000000" pitchFamily="2" charset="2"/>
              <a:buChar char="Ø"/>
            </a:pPr>
            <a:r>
              <a:rPr lang="en-US" altLang="zh-CN" sz="2000" b="0" dirty="0" smtClean="0">
                <a:latin typeface="微软雅黑" panose="020B0503020204020204" pitchFamily="34" charset="-122"/>
                <a:ea typeface="微软雅黑" panose="020B0503020204020204" pitchFamily="34" charset="-122"/>
              </a:rPr>
              <a:t>Halstead</a:t>
            </a:r>
            <a:r>
              <a:rPr lang="zh-CN" altLang="en-US" sz="2000" b="0" dirty="0" smtClean="0">
                <a:latin typeface="微软雅黑" panose="020B0503020204020204" pitchFamily="34" charset="-122"/>
                <a:ea typeface="微软雅黑" panose="020B0503020204020204" pitchFamily="34" charset="-122"/>
              </a:rPr>
              <a:t>复杂度度量的思想是什么？</a:t>
            </a:r>
          </a:p>
          <a:p>
            <a:pPr>
              <a:lnSpc>
                <a:spcPct val="150000"/>
              </a:lnSpc>
              <a:buFont typeface="Wingdings" panose="05000000000000000000" pitchFamily="2" charset="2"/>
              <a:buChar char="Ø"/>
            </a:pPr>
            <a:r>
              <a:rPr lang="en-US" altLang="zh-CN" sz="2000" b="0" dirty="0" smtClean="0">
                <a:latin typeface="微软雅黑" panose="020B0503020204020204" pitchFamily="34" charset="-122"/>
                <a:ea typeface="微软雅黑" panose="020B0503020204020204" pitchFamily="34" charset="-122"/>
              </a:rPr>
              <a:t>McCabe</a:t>
            </a:r>
            <a:r>
              <a:rPr lang="zh-CN" altLang="en-US" sz="2000" b="0" dirty="0" smtClean="0">
                <a:latin typeface="微软雅黑" panose="020B0503020204020204" pitchFamily="34" charset="-122"/>
                <a:ea typeface="微软雅黑" panose="020B0503020204020204" pitchFamily="34" charset="-122"/>
              </a:rPr>
              <a:t>复杂度度量的思想是什么？</a:t>
            </a:r>
            <a:r>
              <a:rPr lang="en-US" altLang="zh-CN" sz="2000" b="0" dirty="0" smtClean="0">
                <a:latin typeface="微软雅黑" panose="020B0503020204020204" pitchFamily="34" charset="-122"/>
                <a:ea typeface="微软雅黑" panose="020B0503020204020204" pitchFamily="34" charset="-122"/>
              </a:rPr>
              <a:t>McCabe</a:t>
            </a:r>
            <a:r>
              <a:rPr lang="zh-CN" altLang="en-US" sz="2000" b="0" dirty="0" smtClean="0">
                <a:latin typeface="微软雅黑" panose="020B0503020204020204" pitchFamily="34" charset="-122"/>
                <a:ea typeface="微软雅黑" panose="020B0503020204020204" pitchFamily="34" charset="-122"/>
              </a:rPr>
              <a:t>圈复杂度的计算方式有哪些？</a:t>
            </a:r>
            <a:r>
              <a:rPr lang="en-US" altLang="zh-CN" sz="2000" b="0" dirty="0" smtClean="0">
                <a:latin typeface="微软雅黑" panose="020B0503020204020204" pitchFamily="34" charset="-122"/>
                <a:ea typeface="微软雅黑" panose="020B0503020204020204" pitchFamily="34" charset="-122"/>
              </a:rPr>
              <a:t>McCabe</a:t>
            </a:r>
            <a:r>
              <a:rPr lang="zh-CN" altLang="en-US" sz="2000" b="0" dirty="0" smtClean="0">
                <a:latin typeface="微软雅黑" panose="020B0503020204020204" pitchFamily="34" charset="-122"/>
                <a:ea typeface="微软雅黑" panose="020B0503020204020204" pitchFamily="34" charset="-122"/>
              </a:rPr>
              <a:t>圈复杂度应用？</a:t>
            </a:r>
          </a:p>
          <a:p>
            <a:pPr>
              <a:lnSpc>
                <a:spcPct val="150000"/>
              </a:lnSpc>
              <a:buFont typeface="Wingdings" panose="05000000000000000000" pitchFamily="2" charset="2"/>
              <a:buChar char="Ø"/>
            </a:pPr>
            <a:endParaRPr lang="zh-CN" altLang="en-US" sz="2000" b="1" dirty="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endParaRPr lang="zh-CN" altLang="en-US" sz="2000" b="1"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txBox="1">
            <a:spLocks noChangeArrowheads="1"/>
          </p:cNvSpPr>
          <p:nvPr/>
        </p:nvSpPr>
        <p:spPr bwMode="auto">
          <a:xfrm>
            <a:off x="2699792" y="2996952"/>
            <a:ext cx="468052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lvl="1" algn="l" eaLnBrk="1" hangingPunct="1"/>
            <a:r>
              <a:rPr lang="en-US" altLang="zh-CN" sz="4800" b="1" dirty="0">
                <a:solidFill>
                  <a:srgbClr val="000000"/>
                </a:solidFill>
                <a:latin typeface="微软雅黑" panose="020B0503020204020204" pitchFamily="34" charset="-122"/>
                <a:ea typeface="微软雅黑" panose="020B0503020204020204" pitchFamily="34" charset="-122"/>
              </a:rPr>
              <a:t>7.1 </a:t>
            </a:r>
            <a:r>
              <a:rPr lang="zh-CN" altLang="en-US" sz="4800" b="1" dirty="0">
                <a:solidFill>
                  <a:srgbClr val="000000"/>
                </a:solidFill>
                <a:latin typeface="微软雅黑" panose="020B0503020204020204" pitchFamily="34" charset="-122"/>
                <a:ea typeface="微软雅黑" panose="020B0503020204020204" pitchFamily="34" charset="-122"/>
              </a:rPr>
              <a:t>各阶段评审</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p:txBody>
          <a:bodyPr/>
          <a:lstStyle/>
          <a:p>
            <a:pPr eaLnBrk="1" hangingPunct="1"/>
            <a:r>
              <a:rPr lang="en-US" altLang="zh-CN" sz="2800" b="1" dirty="0" smtClean="0">
                <a:solidFill>
                  <a:schemeClr val="tx1"/>
                </a:solidFill>
                <a:latin typeface="微软雅黑" panose="020B0503020204020204" pitchFamily="34" charset="-122"/>
                <a:ea typeface="微软雅黑" panose="020B0503020204020204" pitchFamily="34" charset="-122"/>
              </a:rPr>
              <a:t>7.1 </a:t>
            </a:r>
            <a:r>
              <a:rPr lang="zh-CN" altLang="en-US" sz="2800" b="1" dirty="0" smtClean="0">
                <a:solidFill>
                  <a:schemeClr val="tx1"/>
                </a:solidFill>
                <a:latin typeface="微软雅黑" panose="020B0503020204020204" pitchFamily="34" charset="-122"/>
                <a:ea typeface="微软雅黑" panose="020B0503020204020204" pitchFamily="34" charset="-122"/>
              </a:rPr>
              <a:t>各阶段评审</a:t>
            </a:r>
          </a:p>
        </p:txBody>
      </p:sp>
      <p:sp>
        <p:nvSpPr>
          <p:cNvPr id="14339" name="AutoShape 9"/>
          <p:cNvSpPr>
            <a:spLocks noChangeArrowheads="1"/>
          </p:cNvSpPr>
          <p:nvPr/>
        </p:nvSpPr>
        <p:spPr bwMode="auto">
          <a:xfrm>
            <a:off x="511175" y="1340768"/>
            <a:ext cx="3773488" cy="4692650"/>
          </a:xfrm>
          <a:prstGeom prst="homePlate">
            <a:avLst>
              <a:gd name="adj" fmla="val 20278"/>
            </a:avLst>
          </a:prstGeom>
          <a:solidFill>
            <a:schemeClr val="bg2"/>
          </a:solidFill>
          <a:ln w="28575">
            <a:solidFill>
              <a:srgbClr val="F8F8F8"/>
            </a:solidFill>
            <a:miter lim="800000"/>
            <a:headEnd/>
            <a:tailEnd/>
          </a:ln>
          <a:effectLst>
            <a:outerShdw dist="107763" dir="2700000" algn="ctr" rotWithShape="0">
              <a:srgbClr val="000000">
                <a:alpha val="50000"/>
              </a:srgbClr>
            </a:outerShdw>
          </a:effectLst>
        </p:spPr>
        <p:txBody>
          <a:bodyPr wrap="none" anchor="ctr"/>
          <a:lstStyle/>
          <a:p>
            <a:pPr>
              <a:defRPr/>
            </a:pPr>
            <a:endParaRPr lang="zh-CN" altLang="en-US" dirty="0">
              <a:latin typeface="微软雅黑" panose="020B0503020204020204" pitchFamily="34" charset="-122"/>
              <a:ea typeface="微软雅黑" panose="020B0503020204020204" pitchFamily="34" charset="-122"/>
            </a:endParaRPr>
          </a:p>
        </p:txBody>
      </p:sp>
      <p:sp>
        <p:nvSpPr>
          <p:cNvPr id="13316" name="Text Box 17"/>
          <p:cNvSpPr txBox="1">
            <a:spLocks noChangeArrowheads="1"/>
          </p:cNvSpPr>
          <p:nvPr/>
        </p:nvSpPr>
        <p:spPr bwMode="auto">
          <a:xfrm rot="10800000" flipV="1">
            <a:off x="755576" y="1877486"/>
            <a:ext cx="2808312"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lnSpc>
                <a:spcPct val="150000"/>
              </a:lnSpc>
              <a:spcBef>
                <a:spcPct val="50000"/>
              </a:spcBef>
            </a:pPr>
            <a:r>
              <a:rPr lang="zh-CN" altLang="en-US" sz="2000" dirty="0">
                <a:latin typeface="微软雅黑" panose="020B0503020204020204" pitchFamily="34" charset="-122"/>
                <a:ea typeface="微软雅黑" panose="020B0503020204020204" pitchFamily="34" charset="-122"/>
              </a:rPr>
              <a:t>评审是对软件元素或项目状态进行评估的活动，用以确定与预期结果之间的偏差和相应的改进意见，一般评审包括培训评审、预备评审、同行评审。在本节中我们重点关心同行评审。</a:t>
            </a:r>
          </a:p>
        </p:txBody>
      </p:sp>
      <p:sp>
        <p:nvSpPr>
          <p:cNvPr id="14341" name="Down Arrow Callout 6"/>
          <p:cNvSpPr>
            <a:spLocks noChangeArrowheads="1"/>
          </p:cNvSpPr>
          <p:nvPr/>
        </p:nvSpPr>
        <p:spPr bwMode="auto">
          <a:xfrm>
            <a:off x="5072063" y="1357313"/>
            <a:ext cx="3200400" cy="1485900"/>
          </a:xfrm>
          <a:prstGeom prst="downArrowCallout">
            <a:avLst>
              <a:gd name="adj1" fmla="val 34023"/>
              <a:gd name="adj2" fmla="val 34023"/>
              <a:gd name="adj3" fmla="val 25000"/>
              <a:gd name="adj4" fmla="val 64977"/>
            </a:avLst>
          </a:prstGeom>
          <a:solidFill>
            <a:schemeClr val="bg2"/>
          </a:solidFill>
          <a:ln w="12700">
            <a:solidFill>
              <a:srgbClr val="7F7F7F"/>
            </a:solidFill>
            <a:miter lim="800000"/>
            <a:headEnd/>
            <a:tailEnd/>
          </a:ln>
          <a:effectLst>
            <a:outerShdw dist="38100" dir="2700000" algn="ctr" rotWithShape="0">
              <a:srgbClr val="000000">
                <a:alpha val="37999"/>
              </a:srgbClr>
            </a:outerShdw>
          </a:effectLst>
        </p:spPr>
        <p:txBody>
          <a:bodyPr anchor="ctr">
            <a:spAutoFit/>
          </a:bodyPr>
          <a:lstStyle/>
          <a:p>
            <a:pPr marL="171450" indent="-171450">
              <a:lnSpc>
                <a:spcPct val="95000"/>
              </a:lnSpc>
              <a:buClr>
                <a:schemeClr val="tx1"/>
              </a:buClr>
              <a:buSzPct val="90000"/>
              <a:defRPr/>
            </a:pPr>
            <a:endParaRPr lang="en-US" sz="2000" dirty="0">
              <a:solidFill>
                <a:schemeClr val="bg1"/>
              </a:solidFill>
              <a:effectLst>
                <a:outerShdw blurRad="38100" dist="38100" dir="2700000" algn="tl">
                  <a:srgbClr val="000000"/>
                </a:outerShdw>
              </a:effectLst>
              <a:latin typeface="微软雅黑" panose="020B0503020204020204" pitchFamily="34" charset="-122"/>
              <a:ea typeface="MS PGothic" pitchFamily="34" charset="-128"/>
            </a:endParaRPr>
          </a:p>
          <a:p>
            <a:pPr marL="171450" indent="-171450">
              <a:lnSpc>
                <a:spcPct val="95000"/>
              </a:lnSpc>
              <a:buClr>
                <a:schemeClr val="tx1"/>
              </a:buClr>
              <a:buSzPct val="90000"/>
              <a:defRPr/>
            </a:pPr>
            <a:r>
              <a:rPr lang="zh-CN" altLang="en-US" sz="2000" b="1" dirty="0">
                <a:latin typeface="微软雅黑" pitchFamily="34" charset="-122"/>
                <a:ea typeface="微软雅黑" pitchFamily="34" charset="-122"/>
              </a:rPr>
              <a:t>软件元素包括</a:t>
            </a:r>
            <a:endParaRPr lang="en-US" sz="2000" b="1" dirty="0">
              <a:latin typeface="微软雅黑" pitchFamily="34" charset="-122"/>
              <a:ea typeface="微软雅黑" pitchFamily="34" charset="-122"/>
            </a:endParaRPr>
          </a:p>
          <a:p>
            <a:pPr marL="171450" indent="-171450">
              <a:lnSpc>
                <a:spcPct val="95000"/>
              </a:lnSpc>
              <a:buClr>
                <a:schemeClr val="tx1"/>
              </a:buClr>
              <a:buSzPct val="90000"/>
              <a:defRPr/>
            </a:pPr>
            <a:endParaRPr lang="zh-CN" altLang="en-US" sz="2000" dirty="0">
              <a:effectLst>
                <a:outerShdw blurRad="38100" dist="38100" dir="2700000" algn="tl">
                  <a:srgbClr val="000000"/>
                </a:outerShdw>
              </a:effectLst>
              <a:latin typeface="微软雅黑" pitchFamily="34" charset="-122"/>
              <a:ea typeface="微软雅黑" panose="020B0503020204020204" pitchFamily="34" charset="-122"/>
            </a:endParaRPr>
          </a:p>
        </p:txBody>
      </p:sp>
      <p:sp>
        <p:nvSpPr>
          <p:cNvPr id="13318" name="Rectangle 7"/>
          <p:cNvSpPr>
            <a:spLocks noChangeArrowheads="1"/>
          </p:cNvSpPr>
          <p:nvPr/>
        </p:nvSpPr>
        <p:spPr bwMode="auto">
          <a:xfrm>
            <a:off x="5076825" y="2852738"/>
            <a:ext cx="3352800" cy="3581400"/>
          </a:xfrm>
          <a:prstGeom prst="rect">
            <a:avLst/>
          </a:prstGeom>
          <a:noFill/>
          <a:ln w="12700">
            <a:solidFill>
              <a:srgbClr val="7F7F7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lnSpc>
                <a:spcPct val="95000"/>
              </a:lnSpc>
              <a:buClr>
                <a:schemeClr val="tx1"/>
              </a:buClr>
              <a:buSzPct val="90000"/>
              <a:buFont typeface="Arial" panose="020B0604020202020204" pitchFamily="34" charset="0"/>
              <a:buChar char="•"/>
            </a:pPr>
            <a:r>
              <a:rPr lang="zh-CN" altLang="en-US" sz="1600" b="1" dirty="0">
                <a:solidFill>
                  <a:srgbClr val="21BDFF"/>
                </a:solidFill>
                <a:latin typeface="微软雅黑" panose="020B0503020204020204" pitchFamily="34" charset="-122"/>
                <a:ea typeface="微软雅黑" panose="020B0503020204020204" pitchFamily="34" charset="-122"/>
              </a:rPr>
              <a:t>软件开发管理人员文档</a:t>
            </a:r>
            <a:endParaRPr lang="en-US" sz="1600" b="1" dirty="0">
              <a:solidFill>
                <a:srgbClr val="21BDFF"/>
              </a:solidFill>
              <a:latin typeface="微软雅黑" panose="020B0503020204020204" pitchFamily="34" charset="-122"/>
              <a:ea typeface="微软雅黑" panose="020B0503020204020204" pitchFamily="34" charset="-122"/>
            </a:endParaRPr>
          </a:p>
          <a:p>
            <a:pPr algn="l" eaLnBrk="1" hangingPunct="1">
              <a:lnSpc>
                <a:spcPct val="95000"/>
              </a:lnSpc>
              <a:buClr>
                <a:schemeClr val="tx1"/>
              </a:buClr>
              <a:buSzPct val="90000"/>
            </a:pPr>
            <a:r>
              <a:rPr lang="en-US"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软件需求、软件项目计划</a:t>
            </a:r>
            <a:endParaRPr lang="en-US" sz="1600" dirty="0">
              <a:latin typeface="微软雅黑" panose="020B0503020204020204" pitchFamily="34" charset="-122"/>
              <a:ea typeface="微软雅黑" panose="020B0503020204020204" pitchFamily="34" charset="-122"/>
            </a:endParaRPr>
          </a:p>
          <a:p>
            <a:pPr algn="l" eaLnBrk="1" hangingPunct="1">
              <a:lnSpc>
                <a:spcPct val="95000"/>
              </a:lnSpc>
              <a:buClr>
                <a:schemeClr val="tx1"/>
              </a:buClr>
              <a:buSzPct val="90000"/>
              <a:buFont typeface="Arial" panose="020B0604020202020204" pitchFamily="34" charset="0"/>
              <a:buChar char="•"/>
            </a:pPr>
            <a:r>
              <a:rPr lang="zh-CN" altLang="en-US" sz="1600" b="1" dirty="0">
                <a:solidFill>
                  <a:srgbClr val="21BDFF"/>
                </a:solidFill>
                <a:latin typeface="微软雅黑" panose="020B0503020204020204" pitchFamily="34" charset="-122"/>
                <a:ea typeface="微软雅黑" panose="020B0503020204020204" pitchFamily="34" charset="-122"/>
              </a:rPr>
              <a:t>软件开发人员文档</a:t>
            </a:r>
            <a:endParaRPr lang="en-US" sz="1600" b="1" dirty="0">
              <a:solidFill>
                <a:srgbClr val="21BDFF"/>
              </a:solidFill>
              <a:latin typeface="微软雅黑" panose="020B0503020204020204" pitchFamily="34" charset="-122"/>
              <a:ea typeface="微软雅黑" panose="020B0503020204020204" pitchFamily="34" charset="-122"/>
            </a:endParaRPr>
          </a:p>
          <a:p>
            <a:pPr algn="l" eaLnBrk="1" hangingPunct="1">
              <a:lnSpc>
                <a:spcPct val="95000"/>
              </a:lnSpc>
              <a:buClr>
                <a:schemeClr val="tx1"/>
              </a:buClr>
              <a:buSzPct val="90000"/>
            </a:pPr>
            <a:r>
              <a:rPr lang="en-US"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用例、软件设计、软件规约、数据流图、数据库和文件设计、接口、安全规约、</a:t>
            </a:r>
            <a:r>
              <a:rPr lang="en-US" altLang="zh-CN" sz="1600" dirty="0">
                <a:latin typeface="微软雅黑" panose="020B0503020204020204" pitchFamily="34" charset="-122"/>
                <a:ea typeface="微软雅黑" panose="020B0503020204020204" pitchFamily="34" charset="-122"/>
              </a:rPr>
              <a:t>GUI</a:t>
            </a:r>
            <a:r>
              <a:rPr lang="zh-CN" altLang="en-US" sz="1600" dirty="0">
                <a:latin typeface="微软雅黑" panose="020B0503020204020204" pitchFamily="34" charset="-122"/>
                <a:ea typeface="微软雅黑" panose="020B0503020204020204" pitchFamily="34" charset="-122"/>
              </a:rPr>
              <a:t>设计</a:t>
            </a:r>
            <a:endParaRPr lang="en-US" sz="1600" dirty="0">
              <a:latin typeface="微软雅黑" panose="020B0503020204020204" pitchFamily="34" charset="-122"/>
              <a:ea typeface="微软雅黑" panose="020B0503020204020204" pitchFamily="34" charset="-122"/>
            </a:endParaRPr>
          </a:p>
          <a:p>
            <a:pPr algn="l" eaLnBrk="1" hangingPunct="1">
              <a:lnSpc>
                <a:spcPct val="95000"/>
              </a:lnSpc>
              <a:buClr>
                <a:schemeClr val="tx1"/>
              </a:buClr>
              <a:buSzPct val="90000"/>
              <a:buFont typeface="Arial" panose="020B0604020202020204" pitchFamily="34" charset="0"/>
              <a:buChar char="•"/>
            </a:pPr>
            <a:r>
              <a:rPr lang="zh-CN" altLang="en-US" sz="1600" b="1" dirty="0">
                <a:solidFill>
                  <a:srgbClr val="21BDFF"/>
                </a:solidFill>
                <a:latin typeface="微软雅黑" panose="020B0503020204020204" pitchFamily="34" charset="-122"/>
                <a:ea typeface="微软雅黑" panose="020B0503020204020204" pitchFamily="34" charset="-122"/>
              </a:rPr>
              <a:t>测试人员文档</a:t>
            </a:r>
            <a:endParaRPr lang="en-US" sz="1600" b="1" dirty="0">
              <a:solidFill>
                <a:srgbClr val="21BDFF"/>
              </a:solidFill>
              <a:latin typeface="微软雅黑" panose="020B0503020204020204" pitchFamily="34" charset="-122"/>
              <a:ea typeface="微软雅黑" panose="020B0503020204020204" pitchFamily="34" charset="-122"/>
            </a:endParaRPr>
          </a:p>
          <a:p>
            <a:pPr algn="l" eaLnBrk="1" hangingPunct="1">
              <a:lnSpc>
                <a:spcPct val="95000"/>
              </a:lnSpc>
              <a:buClr>
                <a:schemeClr val="tx1"/>
              </a:buClr>
              <a:buSzPct val="90000"/>
            </a:pPr>
            <a:r>
              <a:rPr lang="en-US"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测试计划、测试用例、测试环境规约、测试数据设计、测试工具的安装和操作</a:t>
            </a:r>
            <a:endParaRPr lang="en-US" sz="1600" dirty="0">
              <a:latin typeface="微软雅黑" panose="020B0503020204020204" pitchFamily="34" charset="-122"/>
              <a:ea typeface="微软雅黑" panose="020B0503020204020204" pitchFamily="34" charset="-122"/>
            </a:endParaRPr>
          </a:p>
          <a:p>
            <a:pPr algn="l" eaLnBrk="1" hangingPunct="1">
              <a:lnSpc>
                <a:spcPct val="95000"/>
              </a:lnSpc>
              <a:buClr>
                <a:schemeClr val="tx1"/>
              </a:buClr>
              <a:buSzPct val="90000"/>
              <a:buFont typeface="Arial" panose="020B0604020202020204" pitchFamily="34" charset="0"/>
              <a:buChar char="•"/>
            </a:pPr>
            <a:r>
              <a:rPr lang="zh-CN" altLang="en-US" sz="1600" b="1" dirty="0">
                <a:solidFill>
                  <a:srgbClr val="21BDFF"/>
                </a:solidFill>
                <a:latin typeface="微软雅黑" panose="020B0503020204020204" pitchFamily="34" charset="-122"/>
                <a:ea typeface="微软雅黑" panose="020B0503020204020204" pitchFamily="34" charset="-122"/>
              </a:rPr>
              <a:t>管理员文档</a:t>
            </a:r>
            <a:endParaRPr lang="en-US" sz="1600" b="1" dirty="0">
              <a:solidFill>
                <a:srgbClr val="21BDFF"/>
              </a:solidFill>
              <a:latin typeface="微软雅黑" panose="020B0503020204020204" pitchFamily="34" charset="-122"/>
              <a:ea typeface="微软雅黑" panose="020B0503020204020204" pitchFamily="34" charset="-122"/>
            </a:endParaRPr>
          </a:p>
          <a:p>
            <a:pPr algn="l" eaLnBrk="1" hangingPunct="1">
              <a:lnSpc>
                <a:spcPct val="95000"/>
              </a:lnSpc>
              <a:buClr>
                <a:schemeClr val="tx1"/>
              </a:buClr>
              <a:buSzPct val="90000"/>
            </a:pPr>
            <a:r>
              <a:rPr lang="en-US"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安装指南、操作</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管理指南</a:t>
            </a:r>
            <a:endParaRPr lang="en-US" sz="1600" dirty="0">
              <a:latin typeface="微软雅黑" panose="020B0503020204020204" pitchFamily="34" charset="-122"/>
              <a:ea typeface="微软雅黑" panose="020B0503020204020204" pitchFamily="34" charset="-122"/>
            </a:endParaRPr>
          </a:p>
          <a:p>
            <a:pPr algn="l" eaLnBrk="1" hangingPunct="1">
              <a:lnSpc>
                <a:spcPct val="95000"/>
              </a:lnSpc>
              <a:buClr>
                <a:schemeClr val="tx1"/>
              </a:buClr>
              <a:buSzPct val="90000"/>
              <a:buFont typeface="Arial" panose="020B0604020202020204" pitchFamily="34" charset="0"/>
              <a:buChar char="•"/>
            </a:pPr>
            <a:r>
              <a:rPr lang="zh-CN" altLang="en-US" sz="1600" b="1" dirty="0">
                <a:solidFill>
                  <a:srgbClr val="21BDFF"/>
                </a:solidFill>
                <a:latin typeface="微软雅黑" panose="020B0503020204020204" pitchFamily="34" charset="-122"/>
                <a:ea typeface="微软雅黑" panose="020B0503020204020204" pitchFamily="34" charset="-122"/>
              </a:rPr>
              <a:t>最终用户文档</a:t>
            </a:r>
            <a:endParaRPr lang="en-US" sz="1600" b="1" dirty="0">
              <a:solidFill>
                <a:srgbClr val="21BDFF"/>
              </a:solidFill>
              <a:latin typeface="微软雅黑" panose="020B0503020204020204" pitchFamily="34" charset="-122"/>
              <a:ea typeface="微软雅黑" panose="020B0503020204020204" pitchFamily="34" charset="-122"/>
            </a:endParaRPr>
          </a:p>
          <a:p>
            <a:pPr algn="l" eaLnBrk="1" hangingPunct="1">
              <a:lnSpc>
                <a:spcPct val="95000"/>
              </a:lnSpc>
              <a:buClr>
                <a:schemeClr val="tx1"/>
              </a:buClr>
              <a:buSzPct val="90000"/>
            </a:pPr>
            <a:r>
              <a:rPr lang="en-US"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用户指南、帮助界面、培训手册</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pt主题">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主题" id="{5B3CFE8A-C452-407A-B64B-92B95BEAA7C4}" vid="{12AFE5CA-0EFF-4F9A-9522-31A72D4AD157}"/>
    </a:ext>
  </a:extLst>
</a:theme>
</file>

<file path=ppt/theme/theme2.xml><?xml version="1.0" encoding="utf-8"?>
<a:theme xmlns:a="http://schemas.openxmlformats.org/drawingml/2006/main" name="6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10.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1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12.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13.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14.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15.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16.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17.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18.xml><?xml version="1.0" encoding="utf-8"?>
<a:themeOverride xmlns:a="http://schemas.openxmlformats.org/drawingml/2006/main">
  <a:clrScheme name="">
    <a:dk1>
      <a:srgbClr val="0096D6"/>
    </a:dk1>
    <a:lt1>
      <a:srgbClr val="FFFFFF"/>
    </a:lt1>
    <a:dk2>
      <a:srgbClr val="000000"/>
    </a:dk2>
    <a:lt2>
      <a:srgbClr val="E5E8E8"/>
    </a:lt2>
    <a:accent1>
      <a:srgbClr val="0096D6"/>
    </a:accent1>
    <a:accent2>
      <a:srgbClr val="F05332"/>
    </a:accent2>
    <a:accent3>
      <a:srgbClr val="AAAAAA"/>
    </a:accent3>
    <a:accent4>
      <a:srgbClr val="DADADA"/>
    </a:accent4>
    <a:accent5>
      <a:srgbClr val="AAC9E8"/>
    </a:accent5>
    <a:accent6>
      <a:srgbClr val="D94A2C"/>
    </a:accent6>
    <a:hlink>
      <a:srgbClr val="0096D6"/>
    </a:hlink>
    <a:folHlink>
      <a:srgbClr val="0096D6"/>
    </a:folHlink>
  </a:clrScheme>
</a:themeOverride>
</file>

<file path=ppt/theme/themeOverride19.xml><?xml version="1.0" encoding="utf-8"?>
<a:themeOverride xmlns:a="http://schemas.openxmlformats.org/drawingml/2006/main">
  <a:clrScheme name="">
    <a:dk1>
      <a:srgbClr val="1D1B10"/>
    </a:dk1>
    <a:lt1>
      <a:srgbClr val="FFFFFF"/>
    </a:lt1>
    <a:dk2>
      <a:srgbClr val="0096D6"/>
    </a:dk2>
    <a:lt2>
      <a:srgbClr val="0096D6"/>
    </a:lt2>
    <a:accent1>
      <a:srgbClr val="FFFFFF"/>
    </a:accent1>
    <a:accent2>
      <a:srgbClr val="C0504D"/>
    </a:accent2>
    <a:accent3>
      <a:srgbClr val="FFFFFF"/>
    </a:accent3>
    <a:accent4>
      <a:srgbClr val="17150C"/>
    </a:accent4>
    <a:accent5>
      <a:srgbClr val="FFFFFF"/>
    </a:accent5>
    <a:accent6>
      <a:srgbClr val="AE4845"/>
    </a:accent6>
    <a:hlink>
      <a:srgbClr val="0000FF"/>
    </a:hlink>
    <a:folHlink>
      <a:srgbClr val="800080"/>
    </a:folHlink>
  </a:clrScheme>
</a:themeOverride>
</file>

<file path=ppt/theme/themeOverride2.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20.xml><?xml version="1.0" encoding="utf-8"?>
<a:themeOverride xmlns:a="http://schemas.openxmlformats.org/drawingml/2006/main">
  <a:clrScheme name="">
    <a:dk1>
      <a:srgbClr val="1D1B10"/>
    </a:dk1>
    <a:lt1>
      <a:srgbClr val="FFFFFF"/>
    </a:lt1>
    <a:dk2>
      <a:srgbClr val="0096D6"/>
    </a:dk2>
    <a:lt2>
      <a:srgbClr val="0096D6"/>
    </a:lt2>
    <a:accent1>
      <a:srgbClr val="FFFFFF"/>
    </a:accent1>
    <a:accent2>
      <a:srgbClr val="C0504D"/>
    </a:accent2>
    <a:accent3>
      <a:srgbClr val="FFFFFF"/>
    </a:accent3>
    <a:accent4>
      <a:srgbClr val="17150C"/>
    </a:accent4>
    <a:accent5>
      <a:srgbClr val="FFFFFF"/>
    </a:accent5>
    <a:accent6>
      <a:srgbClr val="AE4845"/>
    </a:accent6>
    <a:hlink>
      <a:srgbClr val="0000FF"/>
    </a:hlink>
    <a:folHlink>
      <a:srgbClr val="800080"/>
    </a:folHlink>
  </a:clrScheme>
</a:themeOverride>
</file>

<file path=ppt/theme/themeOverride21.xml><?xml version="1.0" encoding="utf-8"?>
<a:themeOverride xmlns:a="http://schemas.openxmlformats.org/drawingml/2006/main">
  <a:clrScheme name="">
    <a:dk1>
      <a:srgbClr val="1D1B10"/>
    </a:dk1>
    <a:lt1>
      <a:srgbClr val="FFFFFF"/>
    </a:lt1>
    <a:dk2>
      <a:srgbClr val="0096D6"/>
    </a:dk2>
    <a:lt2>
      <a:srgbClr val="0096D6"/>
    </a:lt2>
    <a:accent1>
      <a:srgbClr val="FFFFFF"/>
    </a:accent1>
    <a:accent2>
      <a:srgbClr val="C0504D"/>
    </a:accent2>
    <a:accent3>
      <a:srgbClr val="FFFFFF"/>
    </a:accent3>
    <a:accent4>
      <a:srgbClr val="17150C"/>
    </a:accent4>
    <a:accent5>
      <a:srgbClr val="FFFFFF"/>
    </a:accent5>
    <a:accent6>
      <a:srgbClr val="AE4845"/>
    </a:accent6>
    <a:hlink>
      <a:srgbClr val="0000FF"/>
    </a:hlink>
    <a:folHlink>
      <a:srgbClr val="800080"/>
    </a:folHlink>
  </a:clrScheme>
</a:themeOverride>
</file>

<file path=ppt/theme/themeOverride22.xml><?xml version="1.0" encoding="utf-8"?>
<a:themeOverride xmlns:a="http://schemas.openxmlformats.org/drawingml/2006/main">
  <a:clrScheme name="">
    <a:dk1>
      <a:srgbClr val="1D1B10"/>
    </a:dk1>
    <a:lt1>
      <a:srgbClr val="FFFFFF"/>
    </a:lt1>
    <a:dk2>
      <a:srgbClr val="0096D6"/>
    </a:dk2>
    <a:lt2>
      <a:srgbClr val="0096D6"/>
    </a:lt2>
    <a:accent1>
      <a:srgbClr val="FFFFFF"/>
    </a:accent1>
    <a:accent2>
      <a:srgbClr val="C0504D"/>
    </a:accent2>
    <a:accent3>
      <a:srgbClr val="FFFFFF"/>
    </a:accent3>
    <a:accent4>
      <a:srgbClr val="17150C"/>
    </a:accent4>
    <a:accent5>
      <a:srgbClr val="FFFFFF"/>
    </a:accent5>
    <a:accent6>
      <a:srgbClr val="AE4845"/>
    </a:accent6>
    <a:hlink>
      <a:srgbClr val="0000FF"/>
    </a:hlink>
    <a:folHlink>
      <a:srgbClr val="800080"/>
    </a:folHlink>
  </a:clrScheme>
</a:themeOverride>
</file>

<file path=ppt/theme/themeOverride23.xml><?xml version="1.0" encoding="utf-8"?>
<a:themeOverride xmlns:a="http://schemas.openxmlformats.org/drawingml/2006/main">
  <a:clrScheme name="">
    <a:dk1>
      <a:srgbClr val="1D1B10"/>
    </a:dk1>
    <a:lt1>
      <a:srgbClr val="FFFFFF"/>
    </a:lt1>
    <a:dk2>
      <a:srgbClr val="0096D6"/>
    </a:dk2>
    <a:lt2>
      <a:srgbClr val="0096D6"/>
    </a:lt2>
    <a:accent1>
      <a:srgbClr val="FFFFFF"/>
    </a:accent1>
    <a:accent2>
      <a:srgbClr val="C0504D"/>
    </a:accent2>
    <a:accent3>
      <a:srgbClr val="FFFFFF"/>
    </a:accent3>
    <a:accent4>
      <a:srgbClr val="17150C"/>
    </a:accent4>
    <a:accent5>
      <a:srgbClr val="FFFFFF"/>
    </a:accent5>
    <a:accent6>
      <a:srgbClr val="AE4845"/>
    </a:accent6>
    <a:hlink>
      <a:srgbClr val="0000FF"/>
    </a:hlink>
    <a:folHlink>
      <a:srgbClr val="800080"/>
    </a:folHlink>
  </a:clrScheme>
</a:themeOverride>
</file>

<file path=ppt/theme/themeOverride24.xml><?xml version="1.0" encoding="utf-8"?>
<a:themeOverride xmlns:a="http://schemas.openxmlformats.org/drawingml/2006/main">
  <a:clrScheme name="">
    <a:dk1>
      <a:srgbClr val="1D1B10"/>
    </a:dk1>
    <a:lt1>
      <a:srgbClr val="FFFFFF"/>
    </a:lt1>
    <a:dk2>
      <a:srgbClr val="0096D6"/>
    </a:dk2>
    <a:lt2>
      <a:srgbClr val="0096D6"/>
    </a:lt2>
    <a:accent1>
      <a:srgbClr val="FFFFFF"/>
    </a:accent1>
    <a:accent2>
      <a:srgbClr val="C0504D"/>
    </a:accent2>
    <a:accent3>
      <a:srgbClr val="FFFFFF"/>
    </a:accent3>
    <a:accent4>
      <a:srgbClr val="17150C"/>
    </a:accent4>
    <a:accent5>
      <a:srgbClr val="FFFFFF"/>
    </a:accent5>
    <a:accent6>
      <a:srgbClr val="AE4845"/>
    </a:accent6>
    <a:hlink>
      <a:srgbClr val="0000FF"/>
    </a:hlink>
    <a:folHlink>
      <a:srgbClr val="800080"/>
    </a:folHlink>
  </a:clrScheme>
</a:themeOverride>
</file>

<file path=ppt/theme/themeOverride25.xml><?xml version="1.0" encoding="utf-8"?>
<a:themeOverride xmlns:a="http://schemas.openxmlformats.org/drawingml/2006/main">
  <a:clrScheme name="">
    <a:dk1>
      <a:srgbClr val="1D1B10"/>
    </a:dk1>
    <a:lt1>
      <a:srgbClr val="FFFFFF"/>
    </a:lt1>
    <a:dk2>
      <a:srgbClr val="0096D6"/>
    </a:dk2>
    <a:lt2>
      <a:srgbClr val="0096D6"/>
    </a:lt2>
    <a:accent1>
      <a:srgbClr val="FFFFFF"/>
    </a:accent1>
    <a:accent2>
      <a:srgbClr val="C0504D"/>
    </a:accent2>
    <a:accent3>
      <a:srgbClr val="FFFFFF"/>
    </a:accent3>
    <a:accent4>
      <a:srgbClr val="17150C"/>
    </a:accent4>
    <a:accent5>
      <a:srgbClr val="FFFFFF"/>
    </a:accent5>
    <a:accent6>
      <a:srgbClr val="AE4845"/>
    </a:accent6>
    <a:hlink>
      <a:srgbClr val="0000FF"/>
    </a:hlink>
    <a:folHlink>
      <a:srgbClr val="800080"/>
    </a:folHlink>
  </a:clrScheme>
</a:themeOverride>
</file>

<file path=ppt/theme/themeOverride26.xml><?xml version="1.0" encoding="utf-8"?>
<a:themeOverride xmlns:a="http://schemas.openxmlformats.org/drawingml/2006/main">
  <a:clrScheme name="">
    <a:dk1>
      <a:srgbClr val="1D1B10"/>
    </a:dk1>
    <a:lt1>
      <a:srgbClr val="FFFFFF"/>
    </a:lt1>
    <a:dk2>
      <a:srgbClr val="0096D6"/>
    </a:dk2>
    <a:lt2>
      <a:srgbClr val="0096D6"/>
    </a:lt2>
    <a:accent1>
      <a:srgbClr val="FFFFFF"/>
    </a:accent1>
    <a:accent2>
      <a:srgbClr val="C0504D"/>
    </a:accent2>
    <a:accent3>
      <a:srgbClr val="FFFFFF"/>
    </a:accent3>
    <a:accent4>
      <a:srgbClr val="17150C"/>
    </a:accent4>
    <a:accent5>
      <a:srgbClr val="FFFFFF"/>
    </a:accent5>
    <a:accent6>
      <a:srgbClr val="AE4845"/>
    </a:accent6>
    <a:hlink>
      <a:srgbClr val="0000FF"/>
    </a:hlink>
    <a:folHlink>
      <a:srgbClr val="800080"/>
    </a:folHlink>
  </a:clrScheme>
</a:themeOverride>
</file>

<file path=ppt/theme/themeOverride27.xml><?xml version="1.0" encoding="utf-8"?>
<a:themeOverride xmlns:a="http://schemas.openxmlformats.org/drawingml/2006/main">
  <a:clrScheme name="">
    <a:dk1>
      <a:srgbClr val="1D1B10"/>
    </a:dk1>
    <a:lt1>
      <a:srgbClr val="FFFFFF"/>
    </a:lt1>
    <a:dk2>
      <a:srgbClr val="0096D6"/>
    </a:dk2>
    <a:lt2>
      <a:srgbClr val="0096D6"/>
    </a:lt2>
    <a:accent1>
      <a:srgbClr val="FFFFFF"/>
    </a:accent1>
    <a:accent2>
      <a:srgbClr val="C0504D"/>
    </a:accent2>
    <a:accent3>
      <a:srgbClr val="FFFFFF"/>
    </a:accent3>
    <a:accent4>
      <a:srgbClr val="17150C"/>
    </a:accent4>
    <a:accent5>
      <a:srgbClr val="FFFFFF"/>
    </a:accent5>
    <a:accent6>
      <a:srgbClr val="AE4845"/>
    </a:accent6>
    <a:hlink>
      <a:srgbClr val="0000FF"/>
    </a:hlink>
    <a:folHlink>
      <a:srgbClr val="800080"/>
    </a:folHlink>
  </a:clrScheme>
</a:themeOverride>
</file>

<file path=ppt/theme/themeOverride28.xml><?xml version="1.0" encoding="utf-8"?>
<a:themeOverride xmlns:a="http://schemas.openxmlformats.org/drawingml/2006/main">
  <a:clrScheme name="">
    <a:dk1>
      <a:srgbClr val="1D1B10"/>
    </a:dk1>
    <a:lt1>
      <a:srgbClr val="FFFFFF"/>
    </a:lt1>
    <a:dk2>
      <a:srgbClr val="0096D6"/>
    </a:dk2>
    <a:lt2>
      <a:srgbClr val="0096D6"/>
    </a:lt2>
    <a:accent1>
      <a:srgbClr val="FFFFFF"/>
    </a:accent1>
    <a:accent2>
      <a:srgbClr val="C0504D"/>
    </a:accent2>
    <a:accent3>
      <a:srgbClr val="FFFFFF"/>
    </a:accent3>
    <a:accent4>
      <a:srgbClr val="17150C"/>
    </a:accent4>
    <a:accent5>
      <a:srgbClr val="FFFFFF"/>
    </a:accent5>
    <a:accent6>
      <a:srgbClr val="AE4845"/>
    </a:accent6>
    <a:hlink>
      <a:srgbClr val="0000FF"/>
    </a:hlink>
    <a:folHlink>
      <a:srgbClr val="800080"/>
    </a:folHlink>
  </a:clrScheme>
</a:themeOverride>
</file>

<file path=ppt/theme/themeOverride29.xml><?xml version="1.0" encoding="utf-8"?>
<a:themeOverride xmlns:a="http://schemas.openxmlformats.org/drawingml/2006/main">
  <a:clrScheme name="">
    <a:dk1>
      <a:srgbClr val="1D1B10"/>
    </a:dk1>
    <a:lt1>
      <a:srgbClr val="FFFFFF"/>
    </a:lt1>
    <a:dk2>
      <a:srgbClr val="0096D6"/>
    </a:dk2>
    <a:lt2>
      <a:srgbClr val="0096D6"/>
    </a:lt2>
    <a:accent1>
      <a:srgbClr val="FFFFFF"/>
    </a:accent1>
    <a:accent2>
      <a:srgbClr val="C0504D"/>
    </a:accent2>
    <a:accent3>
      <a:srgbClr val="FFFFFF"/>
    </a:accent3>
    <a:accent4>
      <a:srgbClr val="17150C"/>
    </a:accent4>
    <a:accent5>
      <a:srgbClr val="FFFFFF"/>
    </a:accent5>
    <a:accent6>
      <a:srgbClr val="AE4845"/>
    </a:accent6>
    <a:hlink>
      <a:srgbClr val="0000FF"/>
    </a:hlink>
    <a:folHlink>
      <a:srgbClr val="800080"/>
    </a:folHlink>
  </a:clrScheme>
</a:themeOverride>
</file>

<file path=ppt/theme/themeOverride3.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30.xml><?xml version="1.0" encoding="utf-8"?>
<a:themeOverride xmlns:a="http://schemas.openxmlformats.org/drawingml/2006/main">
  <a:clrScheme name="">
    <a:dk1>
      <a:srgbClr val="1D1B10"/>
    </a:dk1>
    <a:lt1>
      <a:srgbClr val="FFFFFF"/>
    </a:lt1>
    <a:dk2>
      <a:srgbClr val="0096D6"/>
    </a:dk2>
    <a:lt2>
      <a:srgbClr val="0096D6"/>
    </a:lt2>
    <a:accent1>
      <a:srgbClr val="FFFFFF"/>
    </a:accent1>
    <a:accent2>
      <a:srgbClr val="C0504D"/>
    </a:accent2>
    <a:accent3>
      <a:srgbClr val="FFFFFF"/>
    </a:accent3>
    <a:accent4>
      <a:srgbClr val="17150C"/>
    </a:accent4>
    <a:accent5>
      <a:srgbClr val="FFFFFF"/>
    </a:accent5>
    <a:accent6>
      <a:srgbClr val="AE4845"/>
    </a:accent6>
    <a:hlink>
      <a:srgbClr val="0000FF"/>
    </a:hlink>
    <a:folHlink>
      <a:srgbClr val="800080"/>
    </a:folHlink>
  </a:clrScheme>
</a:themeOverride>
</file>

<file path=ppt/theme/themeOverride31.xml><?xml version="1.0" encoding="utf-8"?>
<a:themeOverride xmlns:a="http://schemas.openxmlformats.org/drawingml/2006/main">
  <a:clrScheme name="">
    <a:dk1>
      <a:srgbClr val="1D1B10"/>
    </a:dk1>
    <a:lt1>
      <a:srgbClr val="FFFFFF"/>
    </a:lt1>
    <a:dk2>
      <a:srgbClr val="0096D6"/>
    </a:dk2>
    <a:lt2>
      <a:srgbClr val="0096D6"/>
    </a:lt2>
    <a:accent1>
      <a:srgbClr val="FFFFFF"/>
    </a:accent1>
    <a:accent2>
      <a:srgbClr val="C0504D"/>
    </a:accent2>
    <a:accent3>
      <a:srgbClr val="FFFFFF"/>
    </a:accent3>
    <a:accent4>
      <a:srgbClr val="17150C"/>
    </a:accent4>
    <a:accent5>
      <a:srgbClr val="FFFFFF"/>
    </a:accent5>
    <a:accent6>
      <a:srgbClr val="AE4845"/>
    </a:accent6>
    <a:hlink>
      <a:srgbClr val="0000FF"/>
    </a:hlink>
    <a:folHlink>
      <a:srgbClr val="800080"/>
    </a:folHlink>
  </a:clrScheme>
</a:themeOverride>
</file>

<file path=ppt/theme/themeOverride32.xml><?xml version="1.0" encoding="utf-8"?>
<a:themeOverride xmlns:a="http://schemas.openxmlformats.org/drawingml/2006/main">
  <a:clrScheme name="">
    <a:dk1>
      <a:srgbClr val="1D1B10"/>
    </a:dk1>
    <a:lt1>
      <a:srgbClr val="FFFFFF"/>
    </a:lt1>
    <a:dk2>
      <a:srgbClr val="0096D6"/>
    </a:dk2>
    <a:lt2>
      <a:srgbClr val="0096D6"/>
    </a:lt2>
    <a:accent1>
      <a:srgbClr val="FFFFFF"/>
    </a:accent1>
    <a:accent2>
      <a:srgbClr val="C0504D"/>
    </a:accent2>
    <a:accent3>
      <a:srgbClr val="FFFFFF"/>
    </a:accent3>
    <a:accent4>
      <a:srgbClr val="17150C"/>
    </a:accent4>
    <a:accent5>
      <a:srgbClr val="FFFFFF"/>
    </a:accent5>
    <a:accent6>
      <a:srgbClr val="AE4845"/>
    </a:accent6>
    <a:hlink>
      <a:srgbClr val="0000FF"/>
    </a:hlink>
    <a:folHlink>
      <a:srgbClr val="800080"/>
    </a:folHlink>
  </a:clrScheme>
</a:themeOverride>
</file>

<file path=ppt/theme/themeOverride33.xml><?xml version="1.0" encoding="utf-8"?>
<a:themeOverride xmlns:a="http://schemas.openxmlformats.org/drawingml/2006/main">
  <a:clrScheme name="">
    <a:dk1>
      <a:srgbClr val="1D1B10"/>
    </a:dk1>
    <a:lt1>
      <a:srgbClr val="FFFFFF"/>
    </a:lt1>
    <a:dk2>
      <a:srgbClr val="0096D6"/>
    </a:dk2>
    <a:lt2>
      <a:srgbClr val="0096D6"/>
    </a:lt2>
    <a:accent1>
      <a:srgbClr val="FFFFFF"/>
    </a:accent1>
    <a:accent2>
      <a:srgbClr val="C0504D"/>
    </a:accent2>
    <a:accent3>
      <a:srgbClr val="FFFFFF"/>
    </a:accent3>
    <a:accent4>
      <a:srgbClr val="17150C"/>
    </a:accent4>
    <a:accent5>
      <a:srgbClr val="FFFFFF"/>
    </a:accent5>
    <a:accent6>
      <a:srgbClr val="AE4845"/>
    </a:accent6>
    <a:hlink>
      <a:srgbClr val="0000FF"/>
    </a:hlink>
    <a:folHlink>
      <a:srgbClr val="800080"/>
    </a:folHlink>
  </a:clrScheme>
</a:themeOverride>
</file>

<file path=ppt/theme/themeOverride34.xml><?xml version="1.0" encoding="utf-8"?>
<a:themeOverride xmlns:a="http://schemas.openxmlformats.org/drawingml/2006/main">
  <a:clrScheme name="">
    <a:dk1>
      <a:srgbClr val="1D1B10"/>
    </a:dk1>
    <a:lt1>
      <a:srgbClr val="FFFFFF"/>
    </a:lt1>
    <a:dk2>
      <a:srgbClr val="0096D6"/>
    </a:dk2>
    <a:lt2>
      <a:srgbClr val="0096D6"/>
    </a:lt2>
    <a:accent1>
      <a:srgbClr val="FFFFFF"/>
    </a:accent1>
    <a:accent2>
      <a:srgbClr val="C0504D"/>
    </a:accent2>
    <a:accent3>
      <a:srgbClr val="FFFFFF"/>
    </a:accent3>
    <a:accent4>
      <a:srgbClr val="17150C"/>
    </a:accent4>
    <a:accent5>
      <a:srgbClr val="FFFFFF"/>
    </a:accent5>
    <a:accent6>
      <a:srgbClr val="AE4845"/>
    </a:accent6>
    <a:hlink>
      <a:srgbClr val="0000FF"/>
    </a:hlink>
    <a:folHlink>
      <a:srgbClr val="800080"/>
    </a:folHlink>
  </a:clrScheme>
</a:themeOverride>
</file>

<file path=ppt/theme/themeOverride4.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5.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6.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7.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8.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9.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HP_PPT_book_Chinese_template</Template>
  <TotalTime>425</TotalTime>
  <Pages>0</Pages>
  <Words>10076</Words>
  <Characters>0</Characters>
  <Application>Microsoft Office PowerPoint</Application>
  <DocSecurity>0</DocSecurity>
  <PresentationFormat>全屏显示(4:3)</PresentationFormat>
  <Lines>0</Lines>
  <Paragraphs>1046</Paragraphs>
  <Slides>79</Slides>
  <Notes>35</Notes>
  <HiddenSlides>45</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79</vt:i4>
      </vt:variant>
    </vt:vector>
  </HeadingPairs>
  <TitlesOfParts>
    <vt:vector size="92" baseType="lpstr">
      <vt:lpstr>Futura Lt</vt:lpstr>
      <vt:lpstr>Gulim</vt:lpstr>
      <vt:lpstr>HP Simplified</vt:lpstr>
      <vt:lpstr>MS PGothic</vt:lpstr>
      <vt:lpstr>宋体</vt:lpstr>
      <vt:lpstr>微软雅黑</vt:lpstr>
      <vt:lpstr>幼圆</vt:lpstr>
      <vt:lpstr>Arial</vt:lpstr>
      <vt:lpstr>Times New Roman</vt:lpstr>
      <vt:lpstr>Wingdings</vt:lpstr>
      <vt:lpstr>ppt主题</vt:lpstr>
      <vt:lpstr>6_自定义设计方案</vt:lpstr>
      <vt:lpstr>Microsoft Word 97 - 2003 文档</vt:lpstr>
      <vt:lpstr>第七章 软件静态测试</vt:lpstr>
      <vt:lpstr>本章教学目标及重点</vt:lpstr>
      <vt:lpstr>         软件静态测试-绪论 </vt:lpstr>
      <vt:lpstr>静态测试的概念及特点：</vt:lpstr>
      <vt:lpstr>静态测试引入的目的：</vt:lpstr>
      <vt:lpstr>静态测试的特点：</vt:lpstr>
      <vt:lpstr>静态测试的主要内容：</vt:lpstr>
      <vt:lpstr>PowerPoint 演示文稿</vt:lpstr>
      <vt:lpstr>7.1 各阶段评审</vt:lpstr>
      <vt:lpstr>7.1.1 同行评审</vt:lpstr>
      <vt:lpstr>7.1.1 同行评审（续）</vt:lpstr>
      <vt:lpstr>7.1.1 同行评审</vt:lpstr>
      <vt:lpstr>7.1.1 同行评审</vt:lpstr>
      <vt:lpstr>7.1.1 同行评审</vt:lpstr>
      <vt:lpstr>PowerPoint 演示文稿</vt:lpstr>
      <vt:lpstr>7.1.2 需求规格说明书的测试</vt:lpstr>
      <vt:lpstr>7.1.2 需求规格说明书的测试</vt:lpstr>
      <vt:lpstr>7.1.2 需求规格说明书的测试</vt:lpstr>
      <vt:lpstr>7.1.2 需求规格说明书的测试</vt:lpstr>
      <vt:lpstr>PowerPoint 演示文稿</vt:lpstr>
      <vt:lpstr>7.2 代码检查</vt:lpstr>
      <vt:lpstr>7.2 代码检查</vt:lpstr>
      <vt:lpstr>7.2 代码检查</vt:lpstr>
      <vt:lpstr>7.2 代码检查</vt:lpstr>
      <vt:lpstr>7.2.1 代码检查方法</vt:lpstr>
      <vt:lpstr>7.2.1 代码检查方法</vt:lpstr>
      <vt:lpstr>7.2.1 代码检查方法</vt:lpstr>
      <vt:lpstr>7.2.1 代码检查方法</vt:lpstr>
      <vt:lpstr>7.2.1 代码检查方法</vt:lpstr>
      <vt:lpstr>7.2.1 代码检查方法</vt:lpstr>
      <vt:lpstr>7.2.2 代码编程规范检查</vt:lpstr>
      <vt:lpstr>7.2.2 代码编程规范检查</vt:lpstr>
      <vt:lpstr>7.2.3 代码的自动分析</vt:lpstr>
      <vt:lpstr>7.2.3 代码的自动分析（续）</vt:lpstr>
      <vt:lpstr>7.2.4 代码结构分析</vt:lpstr>
      <vt:lpstr>7.2.4 代码结构分析</vt:lpstr>
      <vt:lpstr>PowerPoint 演示文稿</vt:lpstr>
      <vt:lpstr>7.2.4 代码结构分析</vt:lpstr>
      <vt:lpstr>PowerPoint 演示文稿</vt:lpstr>
      <vt:lpstr>7.2.4 代码结构分析</vt:lpstr>
      <vt:lpstr>7.2.4 代码结构分析</vt:lpstr>
      <vt:lpstr>7.2.5 代码安全性检查</vt:lpstr>
      <vt:lpstr>7.2.5 代码安全性检查（续）</vt:lpstr>
      <vt:lpstr>7.2.5 代码安全性检查（续）</vt:lpstr>
      <vt:lpstr>PowerPoint 演示文稿</vt:lpstr>
      <vt:lpstr>7.3 软件复杂性分析</vt:lpstr>
      <vt:lpstr>7.3 软件复杂性分析</vt:lpstr>
      <vt:lpstr>7.3 软件复杂性分析</vt:lpstr>
      <vt:lpstr>7.3.1 软件复杂性度量与控制</vt:lpstr>
      <vt:lpstr>7.3.1 软件复杂性度量与控制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dc:title>
  <dc:subject/>
  <dc:creator>Yuxuejun</dc:creator>
  <cp:keywords/>
  <dc:description/>
  <cp:lastModifiedBy>zhang.li-tong</cp:lastModifiedBy>
  <cp:revision>836</cp:revision>
  <dcterms:created xsi:type="dcterms:W3CDTF">2013-06-24T06:21:02Z</dcterms:created>
  <dcterms:modified xsi:type="dcterms:W3CDTF">2018-06-10T14:25:42Z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2052-9.1.0.4764</vt:lpwstr>
  </property>
</Properties>
</file>