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6.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690" r:id="rId3"/>
    <p:sldMasterId id="2147483702" r:id="rId4"/>
    <p:sldMasterId id="2147483717" r:id="rId5"/>
    <p:sldMasterId id="2147483730" r:id="rId6"/>
    <p:sldMasterId id="2147483747" r:id="rId7"/>
  </p:sldMasterIdLst>
  <p:notesMasterIdLst>
    <p:notesMasterId r:id="rId47"/>
  </p:notesMasterIdLst>
  <p:sldIdLst>
    <p:sldId id="448" r:id="rId8"/>
    <p:sldId id="449" r:id="rId9"/>
    <p:sldId id="442" r:id="rId10"/>
    <p:sldId id="397" r:id="rId11"/>
    <p:sldId id="267" r:id="rId12"/>
    <p:sldId id="450" r:id="rId13"/>
    <p:sldId id="443" r:id="rId14"/>
    <p:sldId id="268" r:id="rId15"/>
    <p:sldId id="269" r:id="rId16"/>
    <p:sldId id="264" r:id="rId17"/>
    <p:sldId id="427" r:id="rId18"/>
    <p:sldId id="398" r:id="rId19"/>
    <p:sldId id="399" r:id="rId20"/>
    <p:sldId id="436" r:id="rId21"/>
    <p:sldId id="400" r:id="rId22"/>
    <p:sldId id="278" r:id="rId23"/>
    <p:sldId id="279" r:id="rId24"/>
    <p:sldId id="280" r:id="rId25"/>
    <p:sldId id="281" r:id="rId26"/>
    <p:sldId id="282" r:id="rId27"/>
    <p:sldId id="401" r:id="rId28"/>
    <p:sldId id="402" r:id="rId29"/>
    <p:sldId id="406" r:id="rId30"/>
    <p:sldId id="407" r:id="rId31"/>
    <p:sldId id="403" r:id="rId32"/>
    <p:sldId id="434" r:id="rId33"/>
    <p:sldId id="404" r:id="rId34"/>
    <p:sldId id="435" r:id="rId35"/>
    <p:sldId id="405" r:id="rId36"/>
    <p:sldId id="447" r:id="rId37"/>
    <p:sldId id="296" r:id="rId38"/>
    <p:sldId id="297" r:id="rId39"/>
    <p:sldId id="298" r:id="rId40"/>
    <p:sldId id="308" r:id="rId41"/>
    <p:sldId id="310" r:id="rId42"/>
    <p:sldId id="314" r:id="rId43"/>
    <p:sldId id="451" r:id="rId44"/>
    <p:sldId id="439" r:id="rId45"/>
    <p:sldId id="431"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04" autoAdjust="0"/>
    <p:restoredTop sz="85451" autoAdjust="0"/>
  </p:normalViewPr>
  <p:slideViewPr>
    <p:cSldViewPr>
      <p:cViewPr varScale="1">
        <p:scale>
          <a:sx n="63" d="100"/>
          <a:sy n="63" d="100"/>
        </p:scale>
        <p:origin x="147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2FA15-22CF-4011-8DD6-F1C0B2A7CE75}" type="datetimeFigureOut">
              <a:rPr lang="zh-CN" altLang="en-US" smtClean="0"/>
              <a:pPr/>
              <a:t>2016/12/5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A471B9-2ADF-4E24-B56C-3554D4D220CB}" type="slidenum">
              <a:rPr lang="zh-CN" altLang="en-US" smtClean="0"/>
              <a:pPr/>
              <a:t>‹#›</a:t>
            </a:fld>
            <a:endParaRPr lang="zh-CN" altLang="en-US"/>
          </a:p>
        </p:txBody>
      </p:sp>
    </p:spTree>
    <p:extLst>
      <p:ext uri="{BB962C8B-B14F-4D97-AF65-F5344CB8AC3E}">
        <p14:creationId xmlns:p14="http://schemas.microsoft.com/office/powerpoint/2010/main" val="3598103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spcBef>
                <a:spcPct val="30000"/>
              </a:spcBef>
            </a:pPr>
            <a:r>
              <a:rPr lang="zh-CN" altLang="en-US" sz="1800" b="0" dirty="0" smtClean="0">
                <a:latin typeface="宋体" pitchFamily="2" charset="-122"/>
              </a:rPr>
              <a:t>不仅要考核“程序是否做了该做的”，还要考察“程序是否没做不该做的”</a:t>
            </a:r>
            <a:endParaRPr lang="en-US" altLang="zh-CN" sz="1800" b="0" dirty="0" smtClean="0">
              <a:latin typeface="宋体" pitchFamily="2" charset="-122"/>
            </a:endParaRPr>
          </a:p>
          <a:p>
            <a:pPr lvl="0"/>
            <a:r>
              <a:rPr lang="zh-CN" altLang="en-US" b="0" dirty="0" smtClean="0">
                <a:solidFill>
                  <a:schemeClr val="tx1"/>
                </a:solidFill>
                <a:latin typeface="宋体" pitchFamily="2" charset="-122"/>
              </a:rPr>
              <a:t> 每个软件特性或功能必须被一个测试用例或一个被认可的异常所覆盖</a:t>
            </a:r>
          </a:p>
          <a:p>
            <a:pPr lvl="1">
              <a:lnSpc>
                <a:spcPct val="110000"/>
              </a:lnSpc>
              <a:spcBef>
                <a:spcPct val="30000"/>
              </a:spcBef>
            </a:pPr>
            <a:r>
              <a:rPr lang="zh-CN" altLang="en-US" sz="1800" b="0" dirty="0" smtClean="0">
                <a:latin typeface="宋体" pitchFamily="2" charset="-122"/>
              </a:rPr>
              <a:t>构造数据类型和数据值的最小集测试，即用一系列真实的数据类型和数据值运行，测试超负荷、饱和及其他“最坏情况”的结果。</a:t>
            </a:r>
            <a:endParaRPr lang="en-US" altLang="zh-CN" sz="1800" b="0" dirty="0" smtClean="0">
              <a:latin typeface="宋体" pitchFamily="2" charset="-122"/>
            </a:endParaRPr>
          </a:p>
          <a:p>
            <a:pPr lvl="1">
              <a:lnSpc>
                <a:spcPct val="110000"/>
              </a:lnSpc>
              <a:spcBef>
                <a:spcPct val="30000"/>
              </a:spcBef>
            </a:pPr>
            <a:r>
              <a:rPr lang="zh-CN" altLang="en-US" b="0" dirty="0" smtClean="0">
                <a:solidFill>
                  <a:schemeClr val="tx1"/>
                </a:solidFill>
                <a:latin typeface="宋体" pitchFamily="2" charset="-122"/>
              </a:rPr>
              <a:t>用假象的数据类型和数据值运行，测试排斥不规则输入的能力</a:t>
            </a:r>
            <a:endParaRPr lang="en-US" altLang="zh-CN" b="0" dirty="0" smtClean="0">
              <a:solidFill>
                <a:schemeClr val="tx1"/>
              </a:solidFill>
              <a:latin typeface="宋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solidFill>
                  <a:schemeClr val="tx1"/>
                </a:solidFill>
                <a:latin typeface="宋体" pitchFamily="2" charset="-122"/>
              </a:rPr>
              <a:t>      对影响性能的关键模块，应测试模块性能（包括精度、时间、容量）</a:t>
            </a:r>
            <a:endParaRPr lang="en-US" altLang="zh-CN" b="0"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7A6C2E78-A66D-48CE-BE84-09DEB2D44DD9}" type="slidenum">
              <a:rPr lang="zh-CN" altLang="en-US" smtClean="0"/>
              <a:pPr/>
              <a:t>8</a:t>
            </a:fld>
            <a:endParaRPr lang="zh-CN" altLang="en-US"/>
          </a:p>
        </p:txBody>
      </p:sp>
    </p:spTree>
    <p:extLst>
      <p:ext uri="{BB962C8B-B14F-4D97-AF65-F5344CB8AC3E}">
        <p14:creationId xmlns:p14="http://schemas.microsoft.com/office/powerpoint/2010/main" val="634591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9</a:t>
            </a:r>
            <a:r>
              <a:rPr lang="zh-CN" altLang="en-US" smtClean="0"/>
              <a:t>班学到该页</a:t>
            </a:r>
            <a:endParaRPr lang="zh-CN" altLang="en-US"/>
          </a:p>
        </p:txBody>
      </p:sp>
      <p:sp>
        <p:nvSpPr>
          <p:cNvPr id="4" name="灯片编号占位符 3"/>
          <p:cNvSpPr>
            <a:spLocks noGrp="1"/>
          </p:cNvSpPr>
          <p:nvPr>
            <p:ph type="sldNum" sz="quarter" idx="10"/>
          </p:nvPr>
        </p:nvSpPr>
        <p:spPr/>
        <p:txBody>
          <a:bodyPr/>
          <a:lstStyle/>
          <a:p>
            <a:fld id="{BEA471B9-2ADF-4E24-B56C-3554D4D220CB}" type="slidenum">
              <a:rPr lang="zh-CN" altLang="en-US" smtClean="0"/>
              <a:pPr/>
              <a:t>24</a:t>
            </a:fld>
            <a:endParaRPr lang="zh-CN" altLang="en-US"/>
          </a:p>
        </p:txBody>
      </p:sp>
    </p:spTree>
    <p:extLst>
      <p:ext uri="{BB962C8B-B14F-4D97-AF65-F5344CB8AC3E}">
        <p14:creationId xmlns:p14="http://schemas.microsoft.com/office/powerpoint/2010/main" val="1457776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1" dirty="0" smtClean="0">
                <a:latin typeface="宋体" pitchFamily="2" charset="-122"/>
                <a:sym typeface="宋体" pitchFamily="2" charset="-122"/>
              </a:rPr>
              <a:t>边界值分析是对等价类划分方法的补充</a:t>
            </a:r>
            <a:r>
              <a:rPr lang="zh-CN" altLang="en-US" sz="1200" b="1" dirty="0" smtClean="0">
                <a:latin typeface="宋体" pitchFamily="2" charset="-122"/>
                <a:sym typeface="宋体" pitchFamily="2" charset="-122"/>
              </a:rPr>
              <a:t>，它不是选择等价类的任意元素，而是选择等价类边界的测试用例。实践证明，采用边界值分析法设计测试用例进行软件测试，常常可以查处更多的错误，取得良好的测试效果。</a:t>
            </a:r>
            <a:endParaRPr lang="zh-CN" altLang="zh-CN" sz="1200" b="1" dirty="0" smtClean="0">
              <a:latin typeface="宋体" pitchFamily="2" charset="-122"/>
              <a:sym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BEA471B9-2ADF-4E24-B56C-3554D4D220CB}" type="slidenum">
              <a:rPr lang="zh-CN" altLang="en-US" smtClean="0"/>
              <a:pPr/>
              <a:t>31</a:t>
            </a:fld>
            <a:endParaRPr lang="zh-CN" altLang="en-US"/>
          </a:p>
        </p:txBody>
      </p:sp>
    </p:spTree>
    <p:extLst>
      <p:ext uri="{BB962C8B-B14F-4D97-AF65-F5344CB8AC3E}">
        <p14:creationId xmlns:p14="http://schemas.microsoft.com/office/powerpoint/2010/main" val="1702915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6C2E78-A66D-48CE-BE84-09DEB2D44DD9}" type="slidenum">
              <a:rPr lang="zh-CN" altLang="en-US" smtClean="0"/>
              <a:pPr/>
              <a:t>32</a:t>
            </a:fld>
            <a:endParaRPr lang="zh-CN" altLang="en-US"/>
          </a:p>
        </p:txBody>
      </p:sp>
    </p:spTree>
    <p:extLst>
      <p:ext uri="{BB962C8B-B14F-4D97-AF65-F5344CB8AC3E}">
        <p14:creationId xmlns:p14="http://schemas.microsoft.com/office/powerpoint/2010/main" val="1419393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6C2E78-A66D-48CE-BE84-09DEB2D44DD9}" type="slidenum">
              <a:rPr lang="zh-CN" altLang="en-US" smtClean="0"/>
              <a:pPr/>
              <a:t>33</a:t>
            </a:fld>
            <a:endParaRPr lang="zh-CN" altLang="en-US"/>
          </a:p>
        </p:txBody>
      </p:sp>
    </p:spTree>
    <p:extLst>
      <p:ext uri="{BB962C8B-B14F-4D97-AF65-F5344CB8AC3E}">
        <p14:creationId xmlns:p14="http://schemas.microsoft.com/office/powerpoint/2010/main" val="1216717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此处的</a:t>
            </a:r>
            <a:r>
              <a:rPr lang="en-US" altLang="zh-CN" dirty="0" smtClean="0"/>
              <a:t>1~9</a:t>
            </a:r>
            <a:r>
              <a:rPr lang="zh-CN" altLang="en-US" dirty="0" smtClean="0"/>
              <a:t>是闭区间</a:t>
            </a:r>
            <a:endParaRPr lang="zh-CN" altLang="en-US" dirty="0"/>
          </a:p>
        </p:txBody>
      </p:sp>
      <p:sp>
        <p:nvSpPr>
          <p:cNvPr id="4" name="灯片编号占位符 3"/>
          <p:cNvSpPr>
            <a:spLocks noGrp="1"/>
          </p:cNvSpPr>
          <p:nvPr>
            <p:ph type="sldNum" sz="quarter" idx="10"/>
          </p:nvPr>
        </p:nvSpPr>
        <p:spPr/>
        <p:txBody>
          <a:bodyPr/>
          <a:lstStyle/>
          <a:p>
            <a:fld id="{BEA471B9-2ADF-4E24-B56C-3554D4D220CB}" type="slidenum">
              <a:rPr lang="zh-CN" altLang="en-US" smtClean="0"/>
              <a:pPr/>
              <a:t>34</a:t>
            </a:fld>
            <a:endParaRPr lang="zh-CN" altLang="en-US"/>
          </a:p>
        </p:txBody>
      </p:sp>
    </p:spTree>
    <p:extLst>
      <p:ext uri="{BB962C8B-B14F-4D97-AF65-F5344CB8AC3E}">
        <p14:creationId xmlns:p14="http://schemas.microsoft.com/office/powerpoint/2010/main" val="367518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110000"/>
              </a:lnSpc>
              <a:spcBef>
                <a:spcPct val="30000"/>
              </a:spcBef>
            </a:pPr>
            <a:r>
              <a:rPr lang="zh-CN" altLang="en-US" dirty="0" smtClean="0">
                <a:latin typeface="宋体" pitchFamily="2" charset="-122"/>
              </a:rPr>
              <a:t>在进行通过测试时</a:t>
            </a:r>
            <a:r>
              <a:rPr lang="en-US" altLang="zh-CN" dirty="0" smtClean="0">
                <a:latin typeface="宋体" pitchFamily="2" charset="-122"/>
              </a:rPr>
              <a:t>,</a:t>
            </a:r>
            <a:r>
              <a:rPr lang="zh-CN" altLang="en-US" dirty="0" smtClean="0">
                <a:latin typeface="宋体" pitchFamily="2" charset="-122"/>
              </a:rPr>
              <a:t>实际上是确认软件能做什么</a:t>
            </a:r>
            <a:r>
              <a:rPr lang="en-US" altLang="zh-CN" dirty="0" smtClean="0">
                <a:latin typeface="宋体" pitchFamily="2" charset="-122"/>
              </a:rPr>
              <a:t>,</a:t>
            </a:r>
            <a:r>
              <a:rPr lang="zh-CN" altLang="en-US" dirty="0" smtClean="0">
                <a:latin typeface="宋体" pitchFamily="2" charset="-122"/>
              </a:rPr>
              <a:t>而不会去考验其能力如何</a:t>
            </a:r>
          </a:p>
          <a:p>
            <a:pPr lvl="3">
              <a:lnSpc>
                <a:spcPct val="110000"/>
              </a:lnSpc>
              <a:spcBef>
                <a:spcPct val="30000"/>
              </a:spcBef>
            </a:pPr>
            <a:r>
              <a:rPr lang="zh-CN" altLang="en-US" dirty="0" smtClean="0">
                <a:latin typeface="宋体" pitchFamily="2" charset="-122"/>
              </a:rPr>
              <a:t>测试人员只运用最简单、最直观的测试用例</a:t>
            </a:r>
          </a:p>
          <a:p>
            <a:pPr lvl="3">
              <a:lnSpc>
                <a:spcPct val="110000"/>
              </a:lnSpc>
              <a:spcBef>
                <a:spcPct val="30000"/>
              </a:spcBef>
            </a:pPr>
            <a:r>
              <a:rPr lang="zh-CN" altLang="en-US" dirty="0" smtClean="0">
                <a:latin typeface="宋体" pitchFamily="2" charset="-122"/>
              </a:rPr>
              <a:t>在设计和执行测试用例时，先要进行通过测试，即在进行破坏性试验之前，看一看软件基本功能是否能够实现</a:t>
            </a:r>
          </a:p>
          <a:p>
            <a:endParaRPr lang="en-US" dirty="0"/>
          </a:p>
        </p:txBody>
      </p:sp>
      <p:sp>
        <p:nvSpPr>
          <p:cNvPr id="4" name="Slide Number Placeholder 3"/>
          <p:cNvSpPr>
            <a:spLocks noGrp="1"/>
          </p:cNvSpPr>
          <p:nvPr>
            <p:ph type="sldNum" sz="quarter" idx="10"/>
          </p:nvPr>
        </p:nvSpPr>
        <p:spPr/>
        <p:txBody>
          <a:bodyPr/>
          <a:lstStyle/>
          <a:p>
            <a:fld id="{7A6C2E78-A66D-48CE-BE84-09DEB2D44DD9}" type="slidenum">
              <a:rPr lang="zh-CN" altLang="en-US" smtClean="0"/>
              <a:pPr/>
              <a:t>9</a:t>
            </a:fld>
            <a:endParaRPr lang="zh-CN" altLang="en-US"/>
          </a:p>
        </p:txBody>
      </p:sp>
    </p:spTree>
    <p:extLst>
      <p:ext uri="{BB962C8B-B14F-4D97-AF65-F5344CB8AC3E}">
        <p14:creationId xmlns:p14="http://schemas.microsoft.com/office/powerpoint/2010/main" val="2890893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lnSpc>
                <a:spcPct val="150000"/>
              </a:lnSpc>
              <a:spcBef>
                <a:spcPct val="30000"/>
              </a:spcBef>
              <a:buFont typeface="Arial" pitchFamily="34" charset="0"/>
              <a:buChar char="•"/>
            </a:pPr>
            <a:r>
              <a:rPr lang="zh-CN" altLang="en-US" sz="1600" dirty="0" smtClean="0">
                <a:latin typeface="宋体" pitchFamily="2" charset="-122"/>
              </a:rPr>
              <a:t>最常用的是上面</a:t>
            </a:r>
            <a:r>
              <a:rPr lang="en-US" altLang="zh-CN" sz="1600" dirty="0" smtClean="0">
                <a:latin typeface="宋体" pitchFamily="2" charset="-122"/>
              </a:rPr>
              <a:t>3</a:t>
            </a:r>
            <a:r>
              <a:rPr lang="zh-CN" altLang="en-US" sz="1600" dirty="0" smtClean="0">
                <a:latin typeface="宋体" pitchFamily="2" charset="-122"/>
              </a:rPr>
              <a:t>种</a:t>
            </a:r>
            <a:endParaRPr lang="en-US" altLang="zh-CN" sz="1600" dirty="0" smtClean="0">
              <a:latin typeface="宋体" pitchFamily="2" charset="-122"/>
            </a:endParaRPr>
          </a:p>
          <a:p>
            <a:pPr lvl="3">
              <a:lnSpc>
                <a:spcPct val="150000"/>
              </a:lnSpc>
              <a:spcBef>
                <a:spcPct val="30000"/>
              </a:spcBef>
              <a:buFont typeface="Arial" pitchFamily="34" charset="0"/>
              <a:buChar char="•"/>
            </a:pPr>
            <a:r>
              <a:rPr lang="zh-CN" altLang="en-US" sz="1600" dirty="0" smtClean="0">
                <a:latin typeface="宋体" pitchFamily="2" charset="-122"/>
              </a:rPr>
              <a:t>每种方法都力图能涵盖更多的“任何情况”，但又各有长处</a:t>
            </a:r>
          </a:p>
          <a:p>
            <a:pPr lvl="3">
              <a:lnSpc>
                <a:spcPct val="150000"/>
              </a:lnSpc>
              <a:spcBef>
                <a:spcPct val="30000"/>
              </a:spcBef>
              <a:buFont typeface="Arial" pitchFamily="34" charset="0"/>
              <a:buChar char="•"/>
            </a:pPr>
            <a:r>
              <a:rPr lang="zh-CN" altLang="en-US" sz="1600" dirty="0" smtClean="0">
                <a:latin typeface="宋体" pitchFamily="2" charset="-122"/>
              </a:rPr>
              <a:t>综合使用这些方法，会得到一个较好的测试用例 </a:t>
            </a:r>
            <a:endParaRPr lang="en-US" altLang="zh-CN" sz="1600" dirty="0" smtClean="0">
              <a:latin typeface="宋体" pitchFamily="2" charset="-122"/>
            </a:endParaRPr>
          </a:p>
          <a:p>
            <a:pPr lvl="3">
              <a:lnSpc>
                <a:spcPct val="150000"/>
              </a:lnSpc>
              <a:spcBef>
                <a:spcPct val="30000"/>
              </a:spcBef>
              <a:buFont typeface="Arial" pitchFamily="34" charset="0"/>
              <a:buNone/>
            </a:pPr>
            <a:endParaRPr lang="zh-CN" altLang="en-US" sz="1600" dirty="0" smtClean="0">
              <a:latin typeface="宋体" pitchFamily="2" charset="-122"/>
            </a:endParaRPr>
          </a:p>
        </p:txBody>
      </p:sp>
      <p:sp>
        <p:nvSpPr>
          <p:cNvPr id="4" name="Slide Number Placeholder 3"/>
          <p:cNvSpPr>
            <a:spLocks noGrp="1"/>
          </p:cNvSpPr>
          <p:nvPr>
            <p:ph type="sldNum" sz="quarter" idx="10"/>
          </p:nvPr>
        </p:nvSpPr>
        <p:spPr/>
        <p:txBody>
          <a:bodyPr/>
          <a:lstStyle/>
          <a:p>
            <a:fld id="{7A6C2E78-A66D-48CE-BE84-09DEB2D44DD9}" type="slidenum">
              <a:rPr lang="zh-CN" altLang="en-US" smtClean="0"/>
              <a:pPr/>
              <a:t>11</a:t>
            </a:fld>
            <a:endParaRPr lang="zh-CN" altLang="en-US"/>
          </a:p>
        </p:txBody>
      </p:sp>
    </p:spTree>
    <p:extLst>
      <p:ext uri="{BB962C8B-B14F-4D97-AF65-F5344CB8AC3E}">
        <p14:creationId xmlns:p14="http://schemas.microsoft.com/office/powerpoint/2010/main" val="3310744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eaLnBrk="1" hangingPunct="1">
              <a:lnSpc>
                <a:spcPct val="110000"/>
              </a:lnSpc>
              <a:spcBef>
                <a:spcPct val="30000"/>
              </a:spcBef>
            </a:pPr>
            <a:endParaRPr lang="en-US" altLang="zh-CN" sz="2000" b="1" dirty="0" smtClean="0">
              <a:latin typeface="宋体" pitchFamily="2" charset="-122"/>
            </a:endParaRPr>
          </a:p>
          <a:p>
            <a:endParaRPr lang="en-US" dirty="0"/>
          </a:p>
        </p:txBody>
      </p:sp>
      <p:sp>
        <p:nvSpPr>
          <p:cNvPr id="4" name="Slide Number Placeholder 3"/>
          <p:cNvSpPr>
            <a:spLocks noGrp="1"/>
          </p:cNvSpPr>
          <p:nvPr>
            <p:ph type="sldNum" sz="quarter" idx="10"/>
          </p:nvPr>
        </p:nvSpPr>
        <p:spPr/>
        <p:txBody>
          <a:bodyPr/>
          <a:lstStyle/>
          <a:p>
            <a:fld id="{7A6C2E78-A66D-48CE-BE84-09DEB2D44DD9}" type="slidenum">
              <a:rPr lang="zh-CN" altLang="en-US" smtClean="0"/>
              <a:pPr/>
              <a:t>16</a:t>
            </a:fld>
            <a:endParaRPr lang="zh-CN" altLang="en-US"/>
          </a:p>
        </p:txBody>
      </p:sp>
    </p:spTree>
    <p:extLst>
      <p:ext uri="{BB962C8B-B14F-4D97-AF65-F5344CB8AC3E}">
        <p14:creationId xmlns:p14="http://schemas.microsoft.com/office/powerpoint/2010/main" val="262781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eaLnBrk="1" hangingPunct="1">
              <a:lnSpc>
                <a:spcPct val="110000"/>
              </a:lnSpc>
              <a:spcBef>
                <a:spcPct val="30000"/>
              </a:spcBef>
            </a:pPr>
            <a:endParaRPr lang="en-US" altLang="zh-CN" sz="2000" b="1" dirty="0" smtClean="0">
              <a:latin typeface="宋体" pitchFamily="2" charset="-122"/>
            </a:endParaRPr>
          </a:p>
          <a:p>
            <a:endParaRPr lang="en-US" dirty="0"/>
          </a:p>
        </p:txBody>
      </p:sp>
      <p:sp>
        <p:nvSpPr>
          <p:cNvPr id="4" name="Slide Number Placeholder 3"/>
          <p:cNvSpPr>
            <a:spLocks noGrp="1"/>
          </p:cNvSpPr>
          <p:nvPr>
            <p:ph type="sldNum" sz="quarter" idx="10"/>
          </p:nvPr>
        </p:nvSpPr>
        <p:spPr/>
        <p:txBody>
          <a:bodyPr/>
          <a:lstStyle/>
          <a:p>
            <a:fld id="{7A6C2E78-A66D-48CE-BE84-09DEB2D44DD9}" type="slidenum">
              <a:rPr lang="zh-CN" altLang="en-US" smtClean="0"/>
              <a:pPr/>
              <a:t>17</a:t>
            </a:fld>
            <a:endParaRPr lang="zh-CN" altLang="en-US"/>
          </a:p>
        </p:txBody>
      </p:sp>
    </p:spTree>
    <p:extLst>
      <p:ext uri="{BB962C8B-B14F-4D97-AF65-F5344CB8AC3E}">
        <p14:creationId xmlns:p14="http://schemas.microsoft.com/office/powerpoint/2010/main" val="2703144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eaLnBrk="1" hangingPunct="1">
              <a:lnSpc>
                <a:spcPct val="110000"/>
              </a:lnSpc>
              <a:spcBef>
                <a:spcPct val="30000"/>
              </a:spcBef>
            </a:pPr>
            <a:r>
              <a:rPr lang="zh-CN" altLang="en-US" sz="1800" b="1" dirty="0" smtClean="0">
                <a:latin typeface="宋体" pitchFamily="2" charset="-122"/>
              </a:rPr>
              <a:t>在教师上岗方案中规定对教授、副教授、讲师和助教分别计算分数，做相应的处理</a:t>
            </a:r>
          </a:p>
          <a:p>
            <a:pPr lvl="3" eaLnBrk="1" hangingPunct="1">
              <a:lnSpc>
                <a:spcPct val="110000"/>
              </a:lnSpc>
              <a:spcBef>
                <a:spcPct val="30000"/>
              </a:spcBef>
            </a:pPr>
            <a:r>
              <a:rPr lang="zh-CN" altLang="en-US" sz="1800" b="1" dirty="0" smtClean="0">
                <a:latin typeface="宋体" pitchFamily="2" charset="-122"/>
              </a:rPr>
              <a:t>可以确定</a:t>
            </a:r>
            <a:r>
              <a:rPr lang="en-US" altLang="zh-CN" sz="1800" b="1" dirty="0" smtClean="0">
                <a:latin typeface="宋体" pitchFamily="2" charset="-122"/>
              </a:rPr>
              <a:t>4</a:t>
            </a:r>
            <a:r>
              <a:rPr lang="zh-CN" altLang="en-US" sz="1800" b="1" dirty="0" smtClean="0">
                <a:latin typeface="宋体" pitchFamily="2" charset="-122"/>
              </a:rPr>
              <a:t>个有效等价类为教授、副教授、讲师和助教，一个无效等价类，它是所有不符合以上身分的人员的输入值的集合</a:t>
            </a:r>
          </a:p>
          <a:p>
            <a:endParaRPr lang="en-US" dirty="0"/>
          </a:p>
        </p:txBody>
      </p:sp>
      <p:sp>
        <p:nvSpPr>
          <p:cNvPr id="4" name="Slide Number Placeholder 3"/>
          <p:cNvSpPr>
            <a:spLocks noGrp="1"/>
          </p:cNvSpPr>
          <p:nvPr>
            <p:ph type="sldNum" sz="quarter" idx="10"/>
          </p:nvPr>
        </p:nvSpPr>
        <p:spPr/>
        <p:txBody>
          <a:bodyPr/>
          <a:lstStyle/>
          <a:p>
            <a:fld id="{7A6C2E78-A66D-48CE-BE84-09DEB2D44DD9}" type="slidenum">
              <a:rPr lang="zh-CN" altLang="en-US" smtClean="0"/>
              <a:pPr/>
              <a:t>18</a:t>
            </a:fld>
            <a:endParaRPr lang="zh-CN" altLang="en-US"/>
          </a:p>
        </p:txBody>
      </p:sp>
    </p:spTree>
    <p:extLst>
      <p:ext uri="{BB962C8B-B14F-4D97-AF65-F5344CB8AC3E}">
        <p14:creationId xmlns:p14="http://schemas.microsoft.com/office/powerpoint/2010/main" val="479506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6C2E78-A66D-48CE-BE84-09DEB2D44DD9}" type="slidenum">
              <a:rPr lang="zh-CN" altLang="en-US" smtClean="0"/>
              <a:pPr/>
              <a:t>19</a:t>
            </a:fld>
            <a:endParaRPr lang="zh-CN" altLang="en-US"/>
          </a:p>
        </p:txBody>
      </p:sp>
    </p:spTree>
    <p:extLst>
      <p:ext uri="{BB962C8B-B14F-4D97-AF65-F5344CB8AC3E}">
        <p14:creationId xmlns:p14="http://schemas.microsoft.com/office/powerpoint/2010/main" val="705243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6C2E78-A66D-48CE-BE84-09DEB2D44DD9}" type="slidenum">
              <a:rPr lang="zh-CN" altLang="en-US" smtClean="0"/>
              <a:pPr/>
              <a:t>20</a:t>
            </a:fld>
            <a:endParaRPr lang="zh-CN" altLang="en-US"/>
          </a:p>
        </p:txBody>
      </p:sp>
    </p:spTree>
    <p:extLst>
      <p:ext uri="{BB962C8B-B14F-4D97-AF65-F5344CB8AC3E}">
        <p14:creationId xmlns:p14="http://schemas.microsoft.com/office/powerpoint/2010/main" val="2257026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10</a:t>
            </a:r>
            <a:r>
              <a:rPr lang="zh-CN" altLang="en-US" dirty="0" smtClean="0"/>
              <a:t>班教导该页</a:t>
            </a:r>
            <a:endParaRPr lang="zh-CN" altLang="en-US" dirty="0"/>
          </a:p>
        </p:txBody>
      </p:sp>
      <p:sp>
        <p:nvSpPr>
          <p:cNvPr id="4" name="灯片编号占位符 3"/>
          <p:cNvSpPr>
            <a:spLocks noGrp="1"/>
          </p:cNvSpPr>
          <p:nvPr>
            <p:ph type="sldNum" sz="quarter" idx="10"/>
          </p:nvPr>
        </p:nvSpPr>
        <p:spPr/>
        <p:txBody>
          <a:bodyPr/>
          <a:lstStyle/>
          <a:p>
            <a:fld id="{BEA471B9-2ADF-4E24-B56C-3554D4D220CB}" type="slidenum">
              <a:rPr lang="zh-CN" altLang="en-US" smtClean="0"/>
              <a:pPr/>
              <a:t>22</a:t>
            </a:fld>
            <a:endParaRPr lang="zh-CN" altLang="en-US"/>
          </a:p>
        </p:txBody>
      </p:sp>
    </p:spTree>
    <p:extLst>
      <p:ext uri="{BB962C8B-B14F-4D97-AF65-F5344CB8AC3E}">
        <p14:creationId xmlns:p14="http://schemas.microsoft.com/office/powerpoint/2010/main" val="340708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
        <p:nvSpPr>
          <p:cNvPr id="7" name="TextBox 6"/>
          <p:cNvSpPr txBox="1"/>
          <p:nvPr userDrawn="1"/>
        </p:nvSpPr>
        <p:spPr>
          <a:xfrm>
            <a:off x="533291" y="6345069"/>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HP Simplified"/>
                <a:cs typeface="HP Simplified"/>
              </a:rPr>
              <a:t>惠普国际软件人才基地教材</a:t>
            </a:r>
            <a:endParaRPr lang="en-US" sz="700" b="0" i="0" dirty="0" smtClean="0">
              <a:solidFill>
                <a:schemeClr val="bg1"/>
              </a:solidFill>
              <a:latin typeface="HP Simplified"/>
              <a:cs typeface="HP Simplified"/>
            </a:endParaRPr>
          </a:p>
        </p:txBody>
      </p:sp>
      <p:sp>
        <p:nvSpPr>
          <p:cNvPr id="8" name="TextBox 7"/>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mn-lt"/>
                <a:cs typeface="HP Simplified"/>
              </a:rPr>
              <a:t>惠普国际软件人才基地教材</a:t>
            </a:r>
            <a:endParaRPr lang="en-US" sz="700" b="0" i="0" dirty="0" smtClean="0">
              <a:solidFill>
                <a:schemeClr val="bg1"/>
              </a:solidFill>
              <a:latin typeface="+mn-lt"/>
              <a:cs typeface="HP Simplifi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title slide ">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r>
              <a:rPr lang="zh-CN" altLang="en-US" dirty="0" smtClean="0"/>
              <a:t>软件测试</a:t>
            </a:r>
            <a:r>
              <a:rPr lang="en-US" dirty="0" smtClean="0"/>
              <a:t> master subtitle style</a:t>
            </a:r>
            <a:endParaRPr lang="en-US" dirty="0"/>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mn-lt"/>
                <a:cs typeface="HP Simplified"/>
              </a:rPr>
              <a:t>惠普国际软件人才基地教材</a:t>
            </a:r>
            <a:endParaRPr lang="en-US" sz="700" b="0" i="0" dirty="0" smtClean="0">
              <a:solidFill>
                <a:schemeClr val="bg1"/>
              </a:solidFill>
              <a:latin typeface="+mn-lt"/>
              <a:cs typeface="HP Simplified"/>
            </a:endParaRP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u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9" y="6047237"/>
            <a:ext cx="484192" cy="484192"/>
          </a:xfrm>
          <a:prstGeom prst="rect">
            <a:avLst/>
          </a:prstGeom>
        </p:spPr>
      </p:pic>
      <p:sp>
        <p:nvSpPr>
          <p:cNvPr id="6" name="TextBox 5"/>
          <p:cNvSpPr txBox="1"/>
          <p:nvPr userDrawn="1"/>
        </p:nvSpPr>
        <p:spPr>
          <a:xfrm>
            <a:off x="533291" y="6345069"/>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HP Simplified"/>
                <a:cs typeface="HP Simplified"/>
              </a:rPr>
              <a:t>惠普国际软件人才基地教材</a:t>
            </a:r>
            <a:endParaRPr lang="en-US" sz="700" b="0" i="0" dirty="0" smtClean="0">
              <a:solidFill>
                <a:schemeClr val="bg1"/>
              </a:solidFill>
              <a:latin typeface="HP Simplified"/>
              <a:cs typeface="HP Simplified"/>
            </a:endParaRPr>
          </a:p>
        </p:txBody>
      </p:sp>
    </p:spTree>
    <p:extLst>
      <p:ext uri="{BB962C8B-B14F-4D97-AF65-F5344CB8AC3E}">
        <p14:creationId xmlns:p14="http://schemas.microsoft.com/office/powerpoint/2010/main" val="23203387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
        <p:nvSpPr>
          <p:cNvPr id="16" name="Title 1"/>
          <p:cNvSpPr>
            <a:spLocks noGrp="1"/>
          </p:cNvSpPr>
          <p:nvPr>
            <p:ph type="ctrTitle" hasCustomPrompt="1"/>
          </p:nvPr>
        </p:nvSpPr>
        <p:spPr bwMode="black">
          <a:xfrm>
            <a:off x="329184" y="316993"/>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rgbClr val="87898B"/>
                </a:solidFill>
                <a:latin typeface="HP Simplified"/>
                <a:cs typeface="HP Simplified"/>
              </a:rPr>
              <a:t>惠普国际软件人才基地教材</a:t>
            </a:r>
            <a:endParaRPr lang="en-US" sz="700" b="0" i="0" dirty="0" smtClean="0">
              <a:solidFill>
                <a:srgbClr val="87898B"/>
              </a:solidFill>
              <a:latin typeface="HP Simplified"/>
              <a:cs typeface="HP Simplified"/>
            </a:endParaRPr>
          </a:p>
        </p:txBody>
      </p:sp>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ue quote slide with subtitl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21226"/>
            <a:ext cx="7222352" cy="2675604"/>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6047232"/>
            <a:ext cx="365736" cy="487648"/>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4407148"/>
            <a:ext cx="5148072" cy="865632"/>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9" name="TextBox 8"/>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10" name="Picture 3" descr="HP_Blue_RGB_150_S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3" name="TextBox 2"/>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4" name="TextBox 3"/>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5"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8117904" cy="4293024"/>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5" name="TextBox 4"/>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8"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16262141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 title with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
        <p:nvSpPr>
          <p:cNvPr id="7" name="TextBox 6"/>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mn-lt"/>
                <a:cs typeface="HP Simplified"/>
              </a:rPr>
              <a:t>惠普国际软件人才基地教材</a:t>
            </a:r>
            <a:endParaRPr lang="en-US" sz="700" b="0" i="0" dirty="0" smtClean="0">
              <a:solidFill>
                <a:schemeClr val="bg1"/>
              </a:solidFill>
              <a:latin typeface="+mn-lt"/>
              <a:cs typeface="HP Simplifie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ub title with bullet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1pPr marL="173038" indent="-173038">
              <a:buFont typeface="HP Simplified" pitchFamily="34" charset="0"/>
              <a:buChar char="•"/>
              <a:defRPr sz="1400" b="0">
                <a:solidFill>
                  <a:srgbClr val="000000"/>
                </a:solidFill>
              </a:defRPr>
            </a:lvl1pPr>
            <a:lvl2pPr marL="346075" indent="-173038">
              <a:buSzPct val="80000"/>
              <a:buFont typeface="HP Simplified"/>
              <a:buChar char="−"/>
              <a:tabLst/>
              <a:defRPr sz="1400">
                <a:solidFill>
                  <a:srgbClr val="000000"/>
                </a:solidFill>
              </a:defRPr>
            </a:lvl2pPr>
            <a:lvl3pPr marL="515938" indent="-169863">
              <a:tabLst/>
              <a:defRPr sz="1400">
                <a:solidFill>
                  <a:srgbClr val="000000"/>
                </a:solidFill>
              </a:defRPr>
            </a:lvl3pPr>
            <a:lvl4pPr marL="693738" indent="-180975">
              <a:defRPr sz="1400">
                <a:solidFill>
                  <a:srgbClr val="000000"/>
                </a:solidFill>
              </a:defRPr>
            </a:lvl4pPr>
            <a:lvl5pPr marL="838200" indent="-150813">
              <a:tabLst/>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5" y="313418"/>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584961"/>
            <a:ext cx="4030662"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9"/>
          <p:cNvSpPr>
            <a:spLocks noGrp="1"/>
          </p:cNvSpPr>
          <p:nvPr>
            <p:ph sz="quarter" idx="17"/>
          </p:nvPr>
        </p:nvSpPr>
        <p:spPr>
          <a:xfrm>
            <a:off x="4568825" y="1584960"/>
            <a:ext cx="387826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6" name="TextBox 5"/>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7" name="TextBox 6"/>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alf-page text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8" y="1584961"/>
            <a:ext cx="3878263" cy="4293059"/>
          </a:xfrm>
        </p:spPr>
        <p:txBody>
          <a:bodyPr anchor="ctr"/>
          <a:lstStyle>
            <a:lvl1pPr algn="ctr">
              <a:defRPr b="0">
                <a:solidFill>
                  <a:schemeClr val="tx1"/>
                </a:solidFill>
              </a:defRPr>
            </a:lvl1pPr>
          </a:lstStyle>
          <a:p>
            <a:endParaRPr lang="en-US" dirty="0"/>
          </a:p>
        </p:txBody>
      </p:sp>
      <p:sp>
        <p:nvSpPr>
          <p:cNvPr id="7" name="Title 6"/>
          <p:cNvSpPr>
            <a:spLocks noGrp="1"/>
          </p:cNvSpPr>
          <p:nvPr>
            <p:ph type="title" hasCustomPrompt="1"/>
          </p:nvPr>
        </p:nvSpPr>
        <p:spPr bwMode="black">
          <a:xfrm>
            <a:off x="329184"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page, sub title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8" y="1584961"/>
            <a:ext cx="3878263" cy="4296588"/>
          </a:xfrm>
        </p:spPr>
        <p:txBody>
          <a:bodyPr anchor="ctr"/>
          <a:lstStyle>
            <a:lvl1pPr algn="ctr">
              <a:defRPr b="0">
                <a:solidFill>
                  <a:schemeClr val="tx1"/>
                </a:solidFill>
              </a:defRPr>
            </a:lvl1pPr>
          </a:lstStyle>
          <a:p>
            <a:endParaRPr lang="en-US" dirty="0"/>
          </a:p>
        </p:txBody>
      </p:sp>
      <p:sp>
        <p:nvSpPr>
          <p:cNvPr id="7" name="Title 6"/>
          <p:cNvSpPr>
            <a:spLocks noGrp="1"/>
          </p:cNvSpPr>
          <p:nvPr>
            <p:ph type="title" hasCustomPrompt="1"/>
          </p:nvPr>
        </p:nvSpPr>
        <p:spPr bwMode="black">
          <a:xfrm>
            <a:off x="329184"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9" name="TextBox 8"/>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5" y="313417"/>
            <a:ext cx="8460105"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584960"/>
            <a:ext cx="252374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1"/>
          <p:cNvSpPr>
            <a:spLocks noGrp="1"/>
          </p:cNvSpPr>
          <p:nvPr>
            <p:ph sz="quarter" idx="17"/>
          </p:nvPr>
        </p:nvSpPr>
        <p:spPr>
          <a:xfrm>
            <a:off x="3124486" y="1584961"/>
            <a:ext cx="2523744"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8"/>
          </p:nvPr>
        </p:nvSpPr>
        <p:spPr>
          <a:xfrm>
            <a:off x="5919788" y="1584960"/>
            <a:ext cx="2527300"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10" name="TextBox 9"/>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11"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Ref idx="1001">
        <a:schemeClr val="bg2"/>
      </p:bgRef>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zh-CN" altLang="en-US" sz="700" dirty="0" smtClean="0">
                <a:solidFill>
                  <a:prstClr val="black"/>
                </a:solidFill>
                <a:cs typeface="HP Simplified"/>
              </a:rPr>
              <a:t>惠普国际软件人才基地教材</a:t>
            </a:r>
            <a:endParaRPr lang="en-US" sz="700" dirty="0" smtClean="0">
              <a:solidFill>
                <a:prstClr val="black"/>
              </a:solidFill>
              <a:cs typeface="HP Simplified"/>
            </a:endParaRPr>
          </a:p>
        </p:txBody>
      </p:sp>
    </p:spTree>
    <p:extLst>
      <p:ext uri="{BB962C8B-B14F-4D97-AF65-F5344CB8AC3E}">
        <p14:creationId xmlns:p14="http://schemas.microsoft.com/office/powerpoint/2010/main" val="38301598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
        <p:nvSpPr>
          <p:cNvPr id="16" name="Title 1"/>
          <p:cNvSpPr>
            <a:spLocks noGrp="1"/>
          </p:cNvSpPr>
          <p:nvPr>
            <p:ph type="ctrTitle" hasCustomPrompt="1"/>
          </p:nvPr>
        </p:nvSpPr>
        <p:spPr bwMode="black">
          <a:xfrm>
            <a:off x="329184" y="316993"/>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Tree>
    <p:extLst>
      <p:ext uri="{BB962C8B-B14F-4D97-AF65-F5344CB8AC3E}">
        <p14:creationId xmlns:p14="http://schemas.microsoft.com/office/powerpoint/2010/main" val="324665353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87202923"/>
      </p:ext>
    </p:extLst>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21226"/>
            <a:ext cx="7222352" cy="2675604"/>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6047232"/>
            <a:ext cx="365736" cy="487648"/>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en-US" sz="700" dirty="0" smtClean="0">
                <a:solidFill>
                  <a:prstClr val="white"/>
                </a:solidFill>
                <a:cs typeface="HP Simplified"/>
              </a:rPr>
              <a:t>© Copyright 2013 Hewlett-Packard Development Company, L.P.  The information contained herein is subject to change without notice.</a:t>
            </a:r>
          </a:p>
        </p:txBody>
      </p:sp>
      <p:sp>
        <p:nvSpPr>
          <p:cNvPr id="5" name="Subtitle 2"/>
          <p:cNvSpPr>
            <a:spLocks noGrp="1"/>
          </p:cNvSpPr>
          <p:nvPr>
            <p:ph type="subTitle" idx="1" hasCustomPrompt="1"/>
          </p:nvPr>
        </p:nvSpPr>
        <p:spPr>
          <a:xfrm>
            <a:off x="325269" y="4407148"/>
            <a:ext cx="5148072" cy="865632"/>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pic>
        <p:nvPicPr>
          <p:cNvPr id="10" name="Picture 3" descr="HP_Blue_RGB_150_S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78477232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3" name="TextBox 2"/>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pic>
        <p:nvPicPr>
          <p:cNvPr id="5"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8947593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
        <p:nvSpPr>
          <p:cNvPr id="7" name="TextBox 6"/>
          <p:cNvSpPr txBox="1"/>
          <p:nvPr userDrawn="1"/>
        </p:nvSpPr>
        <p:spPr>
          <a:xfrm>
            <a:off x="533291" y="6345069"/>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HP Simplified"/>
                <a:cs typeface="HP Simplified"/>
              </a:rPr>
              <a:t>惠普国际软件人才基地教材</a:t>
            </a:r>
            <a:endParaRPr lang="en-US" sz="700" b="0" i="0" dirty="0" smtClean="0">
              <a:solidFill>
                <a:schemeClr val="bg1"/>
              </a:solidFill>
              <a:latin typeface="HP Simplified"/>
              <a:cs typeface="HP Simplifie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sub title with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1162316285"/>
      </p:ext>
    </p:extLst>
  </p:cSld>
  <p:clrMapOvr>
    <a:masterClrMapping/>
  </p:clrMapOvr>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ub title with bullet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1pPr marL="173038" indent="-173038">
              <a:buFont typeface="HP Simplified" pitchFamily="34" charset="0"/>
              <a:buChar char="•"/>
              <a:defRPr sz="1400" b="0">
                <a:solidFill>
                  <a:srgbClr val="000000"/>
                </a:solidFill>
              </a:defRPr>
            </a:lvl1pPr>
            <a:lvl2pPr marL="346075" indent="-173038">
              <a:buSzPct val="80000"/>
              <a:buFont typeface="HP Simplified"/>
              <a:buChar char="−"/>
              <a:tabLst/>
              <a:defRPr sz="1400">
                <a:solidFill>
                  <a:srgbClr val="000000"/>
                </a:solidFill>
              </a:defRPr>
            </a:lvl2pPr>
            <a:lvl3pPr marL="515938" indent="-169863">
              <a:tabLst/>
              <a:defRPr sz="1400">
                <a:solidFill>
                  <a:srgbClr val="000000"/>
                </a:solidFill>
              </a:defRPr>
            </a:lvl3pPr>
            <a:lvl4pPr marL="693738" indent="-180975">
              <a:defRPr sz="1400">
                <a:solidFill>
                  <a:srgbClr val="000000"/>
                </a:solidFill>
              </a:defRPr>
            </a:lvl4pPr>
            <a:lvl5pPr marL="838200" indent="-150813">
              <a:tabLst/>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645137689"/>
      </p:ext>
    </p:extLst>
  </p:cSld>
  <p:clrMapOvr>
    <a:masterClrMapping/>
  </p:clrMapOvr>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5" y="313418"/>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584961"/>
            <a:ext cx="4030662"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9"/>
          <p:cNvSpPr>
            <a:spLocks noGrp="1"/>
          </p:cNvSpPr>
          <p:nvPr>
            <p:ph sz="quarter" idx="17"/>
          </p:nvPr>
        </p:nvSpPr>
        <p:spPr>
          <a:xfrm>
            <a:off x="4568825" y="1584960"/>
            <a:ext cx="387826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6" name="TextBox 5"/>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7" name="TextBox 6"/>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91628979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Half page, sub title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8" y="1584961"/>
            <a:ext cx="3878263" cy="4296588"/>
          </a:xfrm>
        </p:spPr>
        <p:txBody>
          <a:bodyPr anchor="ctr"/>
          <a:lstStyle>
            <a:lvl1pPr algn="ctr">
              <a:defRPr b="0">
                <a:solidFill>
                  <a:schemeClr val="tx1"/>
                </a:solidFill>
              </a:defRPr>
            </a:lvl1pPr>
          </a:lstStyle>
          <a:p>
            <a:endParaRPr lang="en-US" dirty="0"/>
          </a:p>
        </p:txBody>
      </p:sp>
      <p:sp>
        <p:nvSpPr>
          <p:cNvPr id="7" name="Title 6"/>
          <p:cNvSpPr>
            <a:spLocks noGrp="1"/>
          </p:cNvSpPr>
          <p:nvPr>
            <p:ph type="title" hasCustomPrompt="1"/>
          </p:nvPr>
        </p:nvSpPr>
        <p:spPr bwMode="black">
          <a:xfrm>
            <a:off x="329184"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10" name="TextBox 9"/>
          <p:cNvSpPr txBox="1"/>
          <p:nvPr userDrawn="1"/>
        </p:nvSpPr>
        <p:spPr>
          <a:xfrm>
            <a:off x="533290" y="6345069"/>
            <a:ext cx="8012545" cy="304800"/>
          </a:xfrm>
          <a:prstGeom prst="rect">
            <a:avLst/>
          </a:prstGeom>
          <a:noFill/>
        </p:spPr>
        <p:txBody>
          <a:bodyPr wrap="square" lIns="0" rtlCol="0">
            <a:noAutofit/>
          </a:bodyPr>
          <a:lstStyle/>
          <a:p>
            <a:pPr defTabSz="457200">
              <a:defRPr/>
            </a:pPr>
            <a:r>
              <a:rPr lang="zh-CN" altLang="en-US" sz="700" dirty="0" smtClean="0">
                <a:solidFill>
                  <a:prstClr val="black"/>
                </a:solidFill>
                <a:cs typeface="HP Simplified"/>
              </a:rPr>
              <a:t>惠普国际软件人才基地教材</a:t>
            </a:r>
            <a:endParaRPr lang="en-US" sz="700" dirty="0" smtClean="0">
              <a:solidFill>
                <a:prstClr val="black"/>
              </a:solidFill>
              <a:cs typeface="HP Simplified"/>
            </a:endParaRPr>
          </a:p>
        </p:txBody>
      </p:sp>
    </p:spTree>
    <p:extLst>
      <p:ext uri="{BB962C8B-B14F-4D97-AF65-F5344CB8AC3E}">
        <p14:creationId xmlns:p14="http://schemas.microsoft.com/office/powerpoint/2010/main" val="38891338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5" y="313417"/>
            <a:ext cx="8460105"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584960"/>
            <a:ext cx="252374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1"/>
          <p:cNvSpPr>
            <a:spLocks noGrp="1"/>
          </p:cNvSpPr>
          <p:nvPr>
            <p:ph sz="quarter" idx="17"/>
          </p:nvPr>
        </p:nvSpPr>
        <p:spPr>
          <a:xfrm>
            <a:off x="3124486" y="1584961"/>
            <a:ext cx="2523744"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8"/>
          </p:nvPr>
        </p:nvSpPr>
        <p:spPr>
          <a:xfrm>
            <a:off x="5919788" y="1584960"/>
            <a:ext cx="2527300"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10" name="TextBox 9"/>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11"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56199702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extLst>
      <p:ext uri="{BB962C8B-B14F-4D97-AF65-F5344CB8AC3E}">
        <p14:creationId xmlns:p14="http://schemas.microsoft.com/office/powerpoint/2010/main" val="42097317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pic>
        <p:nvPicPr>
          <p:cNvPr id="4"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4769" y="6319641"/>
            <a:ext cx="493735" cy="493735"/>
          </a:xfrm>
          <a:prstGeom prst="rect">
            <a:avLst/>
          </a:prstGeom>
        </p:spPr>
      </p:pic>
      <p:sp>
        <p:nvSpPr>
          <p:cNvPr id="5" name="TextBox 7"/>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mn-lt"/>
                <a:cs typeface="HP Simplified"/>
              </a:rPr>
              <a:t>惠普国际软件人才基地教材</a:t>
            </a:r>
            <a:endParaRPr lang="en-US" sz="700" b="0" i="0" dirty="0" smtClean="0">
              <a:solidFill>
                <a:schemeClr val="bg1"/>
              </a:solidFill>
              <a:latin typeface="+mn-lt"/>
              <a:cs typeface="HP Simplified"/>
            </a:endParaRPr>
          </a:p>
        </p:txBody>
      </p:sp>
      <p:sp>
        <p:nvSpPr>
          <p:cNvPr id="6" name="TextBox 8"/>
          <p:cNvSpPr txBox="1"/>
          <p:nvPr userDrawn="1"/>
        </p:nvSpPr>
        <p:spPr>
          <a:xfrm>
            <a:off x="375879" y="6381328"/>
            <a:ext cx="8012545" cy="304800"/>
          </a:xfrm>
          <a:prstGeom prst="rect">
            <a:avLst/>
          </a:prstGeom>
          <a:noFill/>
        </p:spPr>
        <p:txBody>
          <a:bodyPr wrap="square" lIns="0" rtlCol="0">
            <a:noAutofit/>
          </a:bodyPr>
          <a:lstStyle/>
          <a:p>
            <a:pPr defTabSz="457200">
              <a:defRPr/>
            </a:pPr>
            <a:r>
              <a:rPr lang="zh-CN" altLang="en-US" sz="700" dirty="0" smtClean="0">
                <a:solidFill>
                  <a:prstClr val="black"/>
                </a:solidFill>
                <a:cs typeface="HP Simplified"/>
              </a:rPr>
              <a:t>惠普国际软件人才基地教材</a:t>
            </a:r>
            <a:endParaRPr lang="en-US" sz="700" dirty="0" smtClean="0">
              <a:solidFill>
                <a:prstClr val="black"/>
              </a:solidFill>
              <a:cs typeface="HP Simplified"/>
            </a:endParaRPr>
          </a:p>
        </p:txBody>
      </p:sp>
    </p:spTree>
    <p:extLst>
      <p:ext uri="{BB962C8B-B14F-4D97-AF65-F5344CB8AC3E}">
        <p14:creationId xmlns:p14="http://schemas.microsoft.com/office/powerpoint/2010/main" val="17575412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4150255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6715388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27431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0384395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16416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0086337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8095322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2942176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133518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114300"/>
            <a:ext cx="824547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447800"/>
            <a:ext cx="4059238" cy="4632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1688" y="1447800"/>
            <a:ext cx="4060825" cy="4632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381000" y="6477000"/>
            <a:ext cx="444500" cy="292100"/>
          </a:xfrm>
          <a:prstGeom prst="rect">
            <a:avLst/>
          </a:prstGeom>
        </p:spPr>
        <p:txBody>
          <a:bodyPr/>
          <a:lstStyle>
            <a:lvl1pPr>
              <a:defRPr/>
            </a:lvl1pPr>
          </a:lstStyle>
          <a:p>
            <a:fld id="{A0330795-277C-4B3B-BF6B-FEB9EF7596C4}" type="slidenum">
              <a:rPr lang="en-US" altLang="zh-CN"/>
              <a:pPr/>
              <a:t>‹#›</a:t>
            </a:fld>
            <a:endParaRPr lang="en-US" altLang="zh-CN"/>
          </a:p>
        </p:txBody>
      </p:sp>
      <p:sp>
        <p:nvSpPr>
          <p:cNvPr id="6" name="Date Placeholder 5"/>
          <p:cNvSpPr>
            <a:spLocks noGrp="1"/>
          </p:cNvSpPr>
          <p:nvPr>
            <p:ph type="dt" sz="half" idx="11"/>
          </p:nvPr>
        </p:nvSpPr>
        <p:spPr>
          <a:xfrm>
            <a:off x="836613" y="6550025"/>
            <a:ext cx="1114425" cy="219075"/>
          </a:xfrm>
          <a:prstGeom prst="rect">
            <a:avLst/>
          </a:prstGeom>
        </p:spPr>
        <p:txBody>
          <a:bodyPr/>
          <a:lstStyle>
            <a:lvl1pPr>
              <a:defRPr/>
            </a:lvl1pPr>
          </a:lstStyle>
          <a:p>
            <a:endParaRPr lang="en-US" altLang="zh-CN"/>
          </a:p>
        </p:txBody>
      </p:sp>
      <p:sp>
        <p:nvSpPr>
          <p:cNvPr id="7" name="Footer Placeholder 6"/>
          <p:cNvSpPr>
            <a:spLocks noGrp="1"/>
          </p:cNvSpPr>
          <p:nvPr>
            <p:ph type="ftr" sz="quarter" idx="12"/>
          </p:nvPr>
        </p:nvSpPr>
        <p:spPr>
          <a:xfrm>
            <a:off x="1997075" y="6550025"/>
            <a:ext cx="5359400" cy="219075"/>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32180184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ue divider slide">
    <p:bg>
      <p:bgPr>
        <a:solidFill>
          <a:srgbClr val="0096D6"/>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9" y="6047237"/>
            <a:ext cx="484192" cy="484192"/>
          </a:xfrm>
          <a:prstGeom prst="rect">
            <a:avLst/>
          </a:prstGeom>
        </p:spPr>
      </p:pic>
      <p:sp>
        <p:nvSpPr>
          <p:cNvPr id="6" name="TextBox 5"/>
          <p:cNvSpPr txBox="1"/>
          <p:nvPr userDrawn="1"/>
        </p:nvSpPr>
        <p:spPr>
          <a:xfrm>
            <a:off x="533291" y="6345069"/>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HP Simplified"/>
                <a:cs typeface="HP Simplified"/>
              </a:rPr>
              <a:t>惠普国际软件人才基地教材</a:t>
            </a:r>
            <a:endParaRPr lang="en-US" sz="700" b="0" i="0" dirty="0" smtClean="0">
              <a:solidFill>
                <a:schemeClr val="bg1"/>
              </a:solidFill>
              <a:latin typeface="HP Simplified"/>
              <a:cs typeface="HP Simplified"/>
            </a:endParaRPr>
          </a:p>
        </p:txBody>
      </p:sp>
    </p:spTree>
    <p:extLst>
      <p:ext uri="{BB962C8B-B14F-4D97-AF65-F5344CB8AC3E}">
        <p14:creationId xmlns:p14="http://schemas.microsoft.com/office/powerpoint/2010/main" val="36696093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831159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44964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7819282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565833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5394957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1930473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3645415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5782852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9947605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4847471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6331133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8314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tx1"/>
                </a:solidFill>
                <a:latin typeface="+mn-lt"/>
                <a:cs typeface="HP Simplified"/>
              </a:rPr>
              <a:t>惠普国际软件人才基地教材</a:t>
            </a:r>
            <a:endParaRPr lang="en-US" sz="700" b="0" i="0" dirty="0" smtClean="0">
              <a:solidFill>
                <a:schemeClr val="tx1"/>
              </a:solidFill>
              <a:latin typeface="+mn-lt"/>
              <a:cs typeface="HP Simplifie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extLst>
      <p:ext uri="{BB962C8B-B14F-4D97-AF65-F5344CB8AC3E}">
        <p14:creationId xmlns:p14="http://schemas.microsoft.com/office/powerpoint/2010/main" val="9463039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236249767"/>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835280660"/>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371799776"/>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097396893"/>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880313523"/>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06085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076094039"/>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4124777296"/>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254719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TextBox 4"/>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mn-lt"/>
                <a:cs typeface="HP Simplified"/>
              </a:rPr>
              <a:t>惠普国际软件人才基地教材</a:t>
            </a:r>
            <a:endParaRPr lang="en-US" sz="700" b="0" i="0" dirty="0" smtClean="0">
              <a:solidFill>
                <a:schemeClr val="bg1"/>
              </a:solidFill>
              <a:latin typeface="+mn-lt"/>
              <a:cs typeface="HP Simplified"/>
            </a:endParaRPr>
          </a:p>
        </p:txBody>
      </p:sp>
      <p:sp>
        <p:nvSpPr>
          <p:cNvPr id="6" name="TextBox 5"/>
          <p:cNvSpPr txBox="1"/>
          <p:nvPr userDrawn="1"/>
        </p:nvSpPr>
        <p:spPr>
          <a:xfrm>
            <a:off x="402072" y="6444463"/>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tx1"/>
                </a:solidFill>
                <a:latin typeface="+mn-lt"/>
                <a:cs typeface="HP Simplified"/>
              </a:rPr>
              <a:t>惠普国际软件人才基地教材</a:t>
            </a:r>
            <a:endParaRPr lang="en-US" sz="700" b="0" i="0" dirty="0" smtClean="0">
              <a:solidFill>
                <a:schemeClr val="tx1"/>
              </a:solidFill>
              <a:latin typeface="+mn-lt"/>
              <a:cs typeface="HP Simplifie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650568973"/>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userDrawn="1">
  <p:cSld name="Blue title slide ">
    <p:bg>
      <p:bgRef idx="1001">
        <a:schemeClr val="bg2"/>
      </p:bgRef>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zh-CN" altLang="en-US" sz="700" dirty="0" smtClean="0">
                <a:solidFill>
                  <a:srgbClr val="000000"/>
                </a:solidFill>
                <a:cs typeface="HP Simplified"/>
              </a:rPr>
              <a:t>惠普国际软件人才基地教材</a:t>
            </a:r>
            <a:endParaRPr lang="en-US" sz="700" dirty="0" smtClean="0">
              <a:solidFill>
                <a:srgbClr val="000000"/>
              </a:solidFill>
              <a:cs typeface="HP Simplified"/>
            </a:endParaRPr>
          </a:p>
        </p:txBody>
      </p:sp>
    </p:spTree>
    <p:extLst>
      <p:ext uri="{BB962C8B-B14F-4D97-AF65-F5344CB8AC3E}">
        <p14:creationId xmlns:p14="http://schemas.microsoft.com/office/powerpoint/2010/main" val="9691178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Blue divider slide">
    <p:bg>
      <p:bgRef idx="1001">
        <a:schemeClr val="bg2"/>
      </p:bgRef>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9" y="6047237"/>
            <a:ext cx="484192" cy="484192"/>
          </a:xfrm>
          <a:prstGeom prst="rect">
            <a:avLst/>
          </a:prstGeom>
        </p:spPr>
      </p:pic>
      <p:sp>
        <p:nvSpPr>
          <p:cNvPr id="6" name="TextBox 5"/>
          <p:cNvSpPr txBox="1"/>
          <p:nvPr userDrawn="1"/>
        </p:nvSpPr>
        <p:spPr>
          <a:xfrm>
            <a:off x="533291" y="6345069"/>
            <a:ext cx="8012545" cy="304800"/>
          </a:xfrm>
          <a:prstGeom prst="rect">
            <a:avLst/>
          </a:prstGeom>
          <a:noFill/>
        </p:spPr>
        <p:txBody>
          <a:bodyPr wrap="square" lIns="0" rtlCol="0">
            <a:noAutofit/>
          </a:bodyPr>
          <a:lstStyle/>
          <a:p>
            <a:pPr defTabSz="457200">
              <a:defRPr/>
            </a:pPr>
            <a:r>
              <a:rPr lang="zh-CN" altLang="en-US" sz="700" dirty="0" smtClean="0">
                <a:solidFill>
                  <a:srgbClr val="000000"/>
                </a:solidFill>
                <a:latin typeface="HP Simplified"/>
                <a:cs typeface="HP Simplified"/>
              </a:rPr>
              <a:t>惠普国际软件人才基地教材</a:t>
            </a:r>
            <a:endParaRPr lang="en-US" sz="700" dirty="0" smtClean="0">
              <a:solidFill>
                <a:srgbClr val="000000"/>
              </a:solidFill>
              <a:latin typeface="HP Simplified"/>
              <a:cs typeface="HP Simplified"/>
            </a:endParaRPr>
          </a:p>
        </p:txBody>
      </p:sp>
    </p:spTree>
    <p:extLst>
      <p:ext uri="{BB962C8B-B14F-4D97-AF65-F5344CB8AC3E}">
        <p14:creationId xmlns:p14="http://schemas.microsoft.com/office/powerpoint/2010/main" val="3895930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1_Blue title slide ">
    <p:bg>
      <p:bgRef idx="1001">
        <a:schemeClr val="bg2"/>
      </p:bgRef>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zh-CN" altLang="en-US" sz="700" dirty="0" smtClean="0">
                <a:solidFill>
                  <a:srgbClr val="000000"/>
                </a:solidFill>
                <a:cs typeface="HP Simplified"/>
              </a:rPr>
              <a:t>惠普国际软件人才基地教材</a:t>
            </a:r>
            <a:endParaRPr lang="en-US" sz="700" dirty="0" smtClean="0">
              <a:solidFill>
                <a:srgbClr val="000000"/>
              </a:solidFill>
              <a:cs typeface="HP Simplified"/>
            </a:endParaRPr>
          </a:p>
        </p:txBody>
      </p:sp>
    </p:spTree>
    <p:extLst>
      <p:ext uri="{BB962C8B-B14F-4D97-AF65-F5344CB8AC3E}">
        <p14:creationId xmlns:p14="http://schemas.microsoft.com/office/powerpoint/2010/main" val="10883595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Blue divider slide">
    <p:bg>
      <p:bgRef idx="1001">
        <a:schemeClr val="bg2"/>
      </p:bgRef>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9" y="6047237"/>
            <a:ext cx="484192" cy="484192"/>
          </a:xfrm>
          <a:prstGeom prst="rect">
            <a:avLst/>
          </a:prstGeom>
        </p:spPr>
      </p:pic>
      <p:sp>
        <p:nvSpPr>
          <p:cNvPr id="6" name="TextBox 5"/>
          <p:cNvSpPr txBox="1"/>
          <p:nvPr userDrawn="1"/>
        </p:nvSpPr>
        <p:spPr>
          <a:xfrm>
            <a:off x="533291" y="6345069"/>
            <a:ext cx="8012545" cy="304800"/>
          </a:xfrm>
          <a:prstGeom prst="rect">
            <a:avLst/>
          </a:prstGeom>
          <a:noFill/>
        </p:spPr>
        <p:txBody>
          <a:bodyPr wrap="square" lIns="0" rtlCol="0">
            <a:noAutofit/>
          </a:bodyPr>
          <a:lstStyle/>
          <a:p>
            <a:pPr defTabSz="457200">
              <a:defRPr/>
            </a:pPr>
            <a:r>
              <a:rPr lang="zh-CN" altLang="en-US" sz="700" dirty="0" smtClean="0">
                <a:solidFill>
                  <a:srgbClr val="000000"/>
                </a:solidFill>
                <a:latin typeface="HP Simplified"/>
                <a:cs typeface="HP Simplified"/>
              </a:rPr>
              <a:t>惠普国际软件人才基地教材</a:t>
            </a:r>
            <a:endParaRPr lang="en-US" sz="700" dirty="0" smtClean="0">
              <a:solidFill>
                <a:srgbClr val="000000"/>
              </a:solidFill>
              <a:latin typeface="HP Simplified"/>
              <a:cs typeface="HP Simplified"/>
            </a:endParaRPr>
          </a:p>
        </p:txBody>
      </p:sp>
    </p:spTree>
    <p:extLst>
      <p:ext uri="{BB962C8B-B14F-4D97-AF65-F5344CB8AC3E}">
        <p14:creationId xmlns:p14="http://schemas.microsoft.com/office/powerpoint/2010/main" val="7017441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
        <p:nvSpPr>
          <p:cNvPr id="16" name="Title 1"/>
          <p:cNvSpPr>
            <a:spLocks noGrp="1"/>
          </p:cNvSpPr>
          <p:nvPr>
            <p:ph type="ctrTitle" hasCustomPrompt="1"/>
          </p:nvPr>
        </p:nvSpPr>
        <p:spPr bwMode="black">
          <a:xfrm>
            <a:off x="329184" y="316993"/>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zh-CN" altLang="en-US" sz="700" dirty="0" smtClean="0">
                <a:solidFill>
                  <a:srgbClr val="87898B"/>
                </a:solidFill>
                <a:latin typeface="HP Simplified"/>
                <a:cs typeface="HP Simplified"/>
              </a:rPr>
              <a:t>惠普国际软件人才基地教材</a:t>
            </a:r>
            <a:endParaRPr lang="en-US" sz="700" dirty="0" smtClean="0">
              <a:solidFill>
                <a:srgbClr val="87898B"/>
              </a:solidFill>
              <a:latin typeface="HP Simplified"/>
              <a:cs typeface="HP Simplified"/>
            </a:endParaRPr>
          </a:p>
        </p:txBody>
      </p:sp>
    </p:spTree>
    <p:extLst>
      <p:ext uri="{BB962C8B-B14F-4D97-AF65-F5344CB8AC3E}">
        <p14:creationId xmlns:p14="http://schemas.microsoft.com/office/powerpoint/2010/main" val="139969729"/>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2106733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660173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51065715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7382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286102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49406094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24624581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2022277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77321846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419343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99715870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8379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1CDF8E-CCD5-4247-AB0D-7AF11B3331F5}" type="datetimeFigureOut">
              <a:rPr lang="zh-CN" altLang="en-US" smtClean="0"/>
              <a:pPr/>
              <a:t>2016/12/5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184C604-115D-4718-AA74-87D4AF446FF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image" Target="../media/image4.pn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3.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5.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8.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7.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image" Target="../media/image5.pn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theme" Target="../theme/theme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theme" Target="../theme/theme7.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image" Target="../media/image8.png"/><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tx1"/>
                </a:solidFill>
              </a:defRPr>
            </a:lvl1pPr>
          </a:lstStyle>
          <a:p>
            <a:r>
              <a:rPr lang="zh-CN" altLang="en-US" dirty="0" smtClean="0">
                <a:cs typeface="HP Simplified"/>
              </a:rPr>
              <a:t>惠普国际软件人才基地教材</a:t>
            </a:r>
            <a:endParaRPr lang="en-US" altLang="zh-CN" dirty="0" smtClean="0">
              <a:cs typeface="HP Simplified"/>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313419"/>
            <a:ext cx="8123236" cy="574516"/>
          </a:xfrm>
          <a:prstGeom prst="rect">
            <a:avLst/>
          </a:prstGeom>
          <a:ln>
            <a:noFill/>
          </a:ln>
        </p:spPr>
        <p:txBody>
          <a:bodyPr vert="horz" wrap="square" lIns="0" tIns="0" rIns="0" bIns="0" rtlCol="0" anchor="t" anchorCtr="0">
            <a:noAutofit/>
          </a:bodyPr>
          <a:lstStyle/>
          <a:p>
            <a:r>
              <a:rPr lang="en-US" noProof="0" dirty="0" smtClean="0"/>
              <a:t>Click to edit master title style</a:t>
            </a:r>
            <a:endParaRPr lang="en-US" noProof="0" dirty="0"/>
          </a:p>
        </p:txBody>
      </p:sp>
      <p:sp>
        <p:nvSpPr>
          <p:cNvPr id="7" name="Text Placeholder 6"/>
          <p:cNvSpPr>
            <a:spLocks noGrp="1"/>
          </p:cNvSpPr>
          <p:nvPr>
            <p:ph type="body" idx="1"/>
          </p:nvPr>
        </p:nvSpPr>
        <p:spPr bwMode="black">
          <a:xfrm>
            <a:off x="329184" y="1584960"/>
            <a:ext cx="8119872" cy="4293024"/>
          </a:xfrm>
          <a:prstGeom prst="rect">
            <a:avLst/>
          </a:prstGeom>
        </p:spPr>
        <p:txBody>
          <a:bodyPr vert="horz" wrap="square"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Box 8"/>
          <p:cNvSpPr txBox="1"/>
          <p:nvPr/>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8" name="TextBox 7"/>
          <p:cNvSpPr txBox="1"/>
          <p:nvPr/>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4" name="Picture 3" descr="HP_Blue_RGB_150_SM.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313419"/>
            <a:ext cx="8123236" cy="574516"/>
          </a:xfrm>
          <a:prstGeom prst="rect">
            <a:avLst/>
          </a:prstGeom>
          <a:ln>
            <a:noFill/>
          </a:ln>
        </p:spPr>
        <p:txBody>
          <a:bodyPr vert="horz" wrap="square" lIns="0" tIns="0" rIns="0" bIns="0" rtlCol="0" anchor="t" anchorCtr="0">
            <a:noAutofit/>
          </a:bodyPr>
          <a:lstStyle/>
          <a:p>
            <a:r>
              <a:rPr lang="en-US" noProof="0" dirty="0" smtClean="0"/>
              <a:t>Click to edit master title style</a:t>
            </a:r>
            <a:endParaRPr lang="en-US" noProof="0" dirty="0"/>
          </a:p>
        </p:txBody>
      </p:sp>
      <p:sp>
        <p:nvSpPr>
          <p:cNvPr id="7" name="Text Placeholder 6"/>
          <p:cNvSpPr>
            <a:spLocks noGrp="1"/>
          </p:cNvSpPr>
          <p:nvPr>
            <p:ph type="body" idx="1"/>
          </p:nvPr>
        </p:nvSpPr>
        <p:spPr bwMode="black">
          <a:xfrm>
            <a:off x="329184" y="1584960"/>
            <a:ext cx="8119872" cy="4293024"/>
          </a:xfrm>
          <a:prstGeom prst="rect">
            <a:avLst/>
          </a:prstGeom>
        </p:spPr>
        <p:txBody>
          <a:bodyPr vert="horz" wrap="square"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Box 8"/>
          <p:cNvSpPr txBox="1"/>
          <p:nvPr/>
        </p:nvSpPr>
        <p:spPr>
          <a:xfrm>
            <a:off x="444502" y="6345071"/>
            <a:ext cx="8012545" cy="304800"/>
          </a:xfrm>
          <a:prstGeom prst="rect">
            <a:avLst/>
          </a:prstGeom>
          <a:noFill/>
        </p:spPr>
        <p:txBody>
          <a:bodyPr wrap="square" rtlCol="0">
            <a:noAutofit/>
          </a:bodyPr>
          <a:lstStyle/>
          <a:p>
            <a:pPr defTabSz="457200">
              <a:defRPr/>
            </a:pPr>
            <a:r>
              <a:rPr lang="zh-CN" altLang="en-US" sz="700" dirty="0" smtClean="0">
                <a:solidFill>
                  <a:srgbClr val="87898B"/>
                </a:solidFill>
                <a:cs typeface="HP Simplified"/>
              </a:rPr>
              <a:t>惠普国际软件人才基地教材</a:t>
            </a:r>
            <a:endParaRPr lang="en-US" sz="700" dirty="0" smtClean="0">
              <a:solidFill>
                <a:srgbClr val="87898B"/>
              </a:solidFill>
              <a:cs typeface="HP Simplified"/>
            </a:endParaRPr>
          </a:p>
        </p:txBody>
      </p:sp>
      <p:sp>
        <p:nvSpPr>
          <p:cNvPr id="8" name="TextBox 7"/>
          <p:cNvSpPr txBox="1"/>
          <p:nvPr/>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smtClean="0">
                <a:solidFill>
                  <a:srgbClr val="87898B"/>
                </a:solidFill>
                <a:cs typeface="HP Simplified"/>
              </a:rPr>
              <a:pPr/>
              <a:t>‹#›</a:t>
            </a:fld>
            <a:endParaRPr lang="en-US" sz="700" dirty="0" smtClean="0">
              <a:solidFill>
                <a:srgbClr val="87898B"/>
              </a:solidFill>
              <a:cs typeface="HP Simplified"/>
            </a:endParaRPr>
          </a:p>
        </p:txBody>
      </p:sp>
      <p:pic>
        <p:nvPicPr>
          <p:cNvPr id="4" name="Picture 3" descr="HP_Blue_RGB_150_SM.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1366507166"/>
      </p:ext>
    </p:extLst>
  </p:cSld>
  <p:clrMap bg1="lt1" tx1="dk1" bg2="lt2" tx2="dk2" accent1="accent1" accent2="accent2" accent3="accent3" accent4="accent4" accent5="accent5" accent6="accent6" hlink="hlink" folHlink="folHlink"/>
  <p:sldLayoutIdLst>
    <p:sldLayoutId id="2147483691"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图片 5"/>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3677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5" r:id="rId12"/>
    <p:sldLayoutId id="2147483716" r:id="rId13"/>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48877962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图片 5"/>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583744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hf hdr="0" ftr="0" dt="0"/>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604575046"/>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54.xml"/><Relationship Id="rId5" Type="http://schemas.openxmlformats.org/officeDocument/2006/relationships/image" Target="../media/image12.jpeg"/><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54.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Word_97_-_2003___2.doc"/><Relationship Id="rId2" Type="http://schemas.openxmlformats.org/officeDocument/2006/relationships/slideLayout" Target="../slideLayouts/slideLayout54.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2503357"/>
            <a:ext cx="6858000" cy="1006606"/>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第</a:t>
            </a:r>
            <a:r>
              <a:rPr lang="zh-CN" altLang="en-US" dirty="0">
                <a:solidFill>
                  <a:schemeClr val="tx1"/>
                </a:solidFill>
                <a:latin typeface="微软雅黑" panose="020B0503020204020204" pitchFamily="34" charset="-122"/>
                <a:ea typeface="微软雅黑" panose="020B0503020204020204" pitchFamily="34" charset="-122"/>
              </a:rPr>
              <a:t>八</a:t>
            </a:r>
            <a:r>
              <a:rPr lang="zh-CN" altLang="en-US" dirty="0" smtClean="0">
                <a:solidFill>
                  <a:schemeClr val="tx1"/>
                </a:solidFill>
                <a:latin typeface="微软雅黑" panose="020B0503020204020204" pitchFamily="34" charset="-122"/>
                <a:ea typeface="微软雅黑" panose="020B0503020204020204" pitchFamily="34" charset="-122"/>
              </a:rPr>
              <a:t>章 动态测试</a:t>
            </a:r>
            <a:endParaRPr 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8833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4294967295"/>
          </p:nvPr>
        </p:nvSpPr>
        <p:spPr>
          <a:xfrm>
            <a:off x="0" y="1125538"/>
            <a:ext cx="8929688" cy="5040312"/>
          </a:xfrm>
        </p:spPr>
        <p:txBody>
          <a:bodyPr>
            <a:normAutofit lnSpcReduction="10000"/>
          </a:bodyPr>
          <a:lstStyle/>
          <a:p>
            <a:pPr>
              <a:lnSpc>
                <a:spcPct val="150000"/>
              </a:lnSpc>
              <a:spcBef>
                <a:spcPct val="30000"/>
              </a:spcBef>
            </a:pPr>
            <a:r>
              <a:rPr lang="zh-CN" altLang="en-US" sz="2400" dirty="0" smtClean="0">
                <a:solidFill>
                  <a:srgbClr val="0096D6"/>
                </a:solidFill>
                <a:latin typeface="微软雅黑" pitchFamily="34" charset="-122"/>
                <a:ea typeface="微软雅黑" pitchFamily="34" charset="-122"/>
              </a:rPr>
              <a:t>黑盒测试存在的问题</a:t>
            </a:r>
            <a:endParaRPr lang="zh-CN" altLang="en-US" sz="2400" dirty="0">
              <a:solidFill>
                <a:srgbClr val="0096D6"/>
              </a:solidFill>
              <a:latin typeface="微软雅黑" pitchFamily="34" charset="-122"/>
              <a:ea typeface="微软雅黑" pitchFamily="34" charset="-122"/>
            </a:endParaRPr>
          </a:p>
          <a:p>
            <a:pPr lvl="1">
              <a:lnSpc>
                <a:spcPct val="150000"/>
              </a:lnSpc>
              <a:spcBef>
                <a:spcPct val="30000"/>
              </a:spcBef>
            </a:pPr>
            <a:r>
              <a:rPr lang="zh-CN" altLang="en-US" sz="2000" dirty="0">
                <a:latin typeface="微软雅黑" pitchFamily="34" charset="-122"/>
                <a:ea typeface="微软雅黑" pitchFamily="34" charset="-122"/>
              </a:rPr>
              <a:t>如果外部特性本身设计有问题或规格说明的规定有误，</a:t>
            </a:r>
            <a:r>
              <a:rPr lang="zh-CN" altLang="en-US" sz="2000" dirty="0" smtClean="0">
                <a:latin typeface="微软雅黑" pitchFamily="34" charset="-122"/>
                <a:ea typeface="微软雅黑" pitchFamily="34" charset="-122"/>
              </a:rPr>
              <a:t>用黑盒测</a:t>
            </a:r>
            <a:r>
              <a:rPr lang="zh-CN" altLang="en-US" sz="2000" dirty="0">
                <a:latin typeface="微软雅黑" pitchFamily="34" charset="-122"/>
                <a:ea typeface="微软雅黑" pitchFamily="34" charset="-122"/>
              </a:rPr>
              <a:t>试方法是发现不了</a:t>
            </a:r>
            <a:r>
              <a:rPr lang="zh-CN" altLang="en-US" sz="2000" dirty="0" smtClean="0">
                <a:latin typeface="微软雅黑" pitchFamily="34" charset="-122"/>
                <a:ea typeface="微软雅黑" pitchFamily="34" charset="-122"/>
              </a:rPr>
              <a:t>的</a:t>
            </a:r>
            <a:endParaRPr lang="en-US" altLang="zh-CN" sz="2000" dirty="0" smtClean="0">
              <a:latin typeface="微软雅黑" pitchFamily="34" charset="-122"/>
              <a:ea typeface="微软雅黑" pitchFamily="34" charset="-122"/>
            </a:endParaRPr>
          </a:p>
          <a:p>
            <a:pPr lvl="1">
              <a:lnSpc>
                <a:spcPct val="150000"/>
              </a:lnSpc>
              <a:spcBef>
                <a:spcPct val="30000"/>
              </a:spcBef>
            </a:pPr>
            <a:r>
              <a:rPr lang="zh-CN" altLang="en-US" sz="2000" dirty="0" smtClean="0">
                <a:latin typeface="微软雅黑" pitchFamily="34" charset="-122"/>
                <a:ea typeface="微软雅黑" pitchFamily="34" charset="-122"/>
              </a:rPr>
              <a:t>测试用例数量大</a:t>
            </a:r>
            <a:endParaRPr lang="en-US" altLang="zh-CN" sz="2000" dirty="0" smtClean="0">
              <a:latin typeface="微软雅黑" pitchFamily="34" charset="-122"/>
              <a:ea typeface="微软雅黑" pitchFamily="34" charset="-122"/>
            </a:endParaRPr>
          </a:p>
          <a:p>
            <a:pPr lvl="1">
              <a:lnSpc>
                <a:spcPct val="150000"/>
              </a:lnSpc>
              <a:spcBef>
                <a:spcPct val="30000"/>
              </a:spcBef>
            </a:pPr>
            <a:r>
              <a:rPr lang="zh-CN" altLang="en-US" sz="2000" dirty="0" smtClean="0">
                <a:latin typeface="微软雅黑" pitchFamily="34" charset="-122"/>
                <a:ea typeface="微软雅黑" pitchFamily="34" charset="-122"/>
              </a:rPr>
              <a:t>测试用例可能会有很多冗余</a:t>
            </a:r>
            <a:endParaRPr lang="en-US" altLang="zh-CN" sz="2000" dirty="0" smtClean="0">
              <a:latin typeface="微软雅黑" pitchFamily="34" charset="-122"/>
              <a:ea typeface="微软雅黑" pitchFamily="34" charset="-122"/>
            </a:endParaRPr>
          </a:p>
          <a:p>
            <a:pPr lvl="1">
              <a:lnSpc>
                <a:spcPct val="150000"/>
              </a:lnSpc>
              <a:spcBef>
                <a:spcPct val="30000"/>
              </a:spcBef>
            </a:pPr>
            <a:r>
              <a:rPr lang="zh-CN" altLang="en-US" sz="2000" dirty="0" smtClean="0">
                <a:latin typeface="微软雅黑" pitchFamily="34" charset="-122"/>
                <a:ea typeface="微软雅黑" pitchFamily="34" charset="-122"/>
              </a:rPr>
              <a:t>功能性测试的覆盖范围不可能达到</a:t>
            </a:r>
            <a:r>
              <a:rPr lang="en-US" altLang="zh-CN" sz="2000" dirty="0" smtClean="0">
                <a:latin typeface="微软雅黑" pitchFamily="34" charset="-122"/>
                <a:ea typeface="微软雅黑" pitchFamily="34" charset="-122"/>
              </a:rPr>
              <a:t>100%</a:t>
            </a:r>
            <a:endParaRPr lang="zh-CN" altLang="en-US" sz="2000" dirty="0">
              <a:latin typeface="微软雅黑" pitchFamily="34" charset="-122"/>
              <a:ea typeface="微软雅黑" pitchFamily="34" charset="-122"/>
            </a:endParaRPr>
          </a:p>
          <a:p>
            <a:pPr lvl="1">
              <a:lnSpc>
                <a:spcPct val="150000"/>
              </a:lnSpc>
              <a:spcBef>
                <a:spcPct val="30000"/>
              </a:spcBef>
            </a:pPr>
            <a:r>
              <a:rPr lang="zh-CN" altLang="en-US" sz="2000" dirty="0" smtClean="0">
                <a:latin typeface="微软雅黑" pitchFamily="34" charset="-122"/>
                <a:ea typeface="微软雅黑" pitchFamily="34" charset="-122"/>
              </a:rPr>
              <a:t>黑盒测</a:t>
            </a:r>
            <a:r>
              <a:rPr lang="zh-CN" altLang="en-US" sz="2000" dirty="0">
                <a:latin typeface="微软雅黑" pitchFamily="34" charset="-122"/>
                <a:ea typeface="微软雅黑" pitchFamily="34" charset="-122"/>
              </a:rPr>
              <a:t>试不能替</a:t>
            </a:r>
            <a:r>
              <a:rPr lang="zh-CN" altLang="en-US" sz="2000" dirty="0" smtClean="0">
                <a:latin typeface="微软雅黑" pitchFamily="34" charset="-122"/>
                <a:ea typeface="微软雅黑" pitchFamily="34" charset="-122"/>
              </a:rPr>
              <a:t>代白盒测</a:t>
            </a:r>
            <a:r>
              <a:rPr lang="zh-CN" altLang="en-US" sz="2000" dirty="0">
                <a:latin typeface="微软雅黑" pitchFamily="34" charset="-122"/>
                <a:ea typeface="微软雅黑" pitchFamily="34" charset="-122"/>
              </a:rPr>
              <a:t>试，而是用来发</a:t>
            </a:r>
            <a:r>
              <a:rPr lang="zh-CN" altLang="en-US" sz="2000" dirty="0" smtClean="0">
                <a:latin typeface="微软雅黑" pitchFamily="34" charset="-122"/>
                <a:ea typeface="微软雅黑" pitchFamily="34" charset="-122"/>
              </a:rPr>
              <a:t>现白盒测</a:t>
            </a:r>
            <a:r>
              <a:rPr lang="zh-CN" altLang="en-US" sz="2000" dirty="0">
                <a:latin typeface="微软雅黑" pitchFamily="34" charset="-122"/>
                <a:ea typeface="微软雅黑" pitchFamily="34" charset="-122"/>
              </a:rPr>
              <a:t>试以外的其他类型的错误，比如：</a:t>
            </a:r>
          </a:p>
          <a:p>
            <a:pPr lvl="2">
              <a:lnSpc>
                <a:spcPct val="150000"/>
              </a:lnSpc>
              <a:spcBef>
                <a:spcPct val="30000"/>
              </a:spcBef>
            </a:pPr>
            <a:r>
              <a:rPr lang="zh-CN" altLang="en-US" sz="1800" b="1" dirty="0">
                <a:latin typeface="微软雅黑" pitchFamily="34" charset="-122"/>
                <a:ea typeface="微软雅黑" pitchFamily="34" charset="-122"/>
              </a:rPr>
              <a:t>功能不对或</a:t>
            </a:r>
            <a:r>
              <a:rPr lang="zh-CN" altLang="en-US" sz="1800" b="1" dirty="0" smtClean="0">
                <a:latin typeface="微软雅黑" pitchFamily="34" charset="-122"/>
                <a:ea typeface="微软雅黑" pitchFamily="34" charset="-122"/>
              </a:rPr>
              <a:t>遗漏    </a:t>
            </a:r>
            <a:r>
              <a:rPr lang="zh-CN" altLang="en-US" sz="1800" dirty="0" smtClean="0">
                <a:latin typeface="微软雅黑" pitchFamily="34" charset="-122"/>
                <a:ea typeface="微软雅黑" pitchFamily="34" charset="-122"/>
              </a:rPr>
              <a:t>接口</a:t>
            </a:r>
            <a:r>
              <a:rPr lang="zh-CN" altLang="en-US" sz="1800" dirty="0">
                <a:latin typeface="微软雅黑" pitchFamily="34" charset="-122"/>
                <a:ea typeface="微软雅黑" pitchFamily="34" charset="-122"/>
              </a:rPr>
              <a:t>错误或界面</a:t>
            </a:r>
            <a:r>
              <a:rPr lang="zh-CN" altLang="en-US" sz="1800" dirty="0" smtClean="0">
                <a:latin typeface="微软雅黑" pitchFamily="34" charset="-122"/>
                <a:ea typeface="微软雅黑" pitchFamily="34" charset="-122"/>
              </a:rPr>
              <a:t>错误  数据结构</a:t>
            </a:r>
            <a:r>
              <a:rPr lang="zh-CN" altLang="en-US" sz="1800" dirty="0">
                <a:latin typeface="微软雅黑" pitchFamily="34" charset="-122"/>
                <a:ea typeface="微软雅黑" pitchFamily="34" charset="-122"/>
              </a:rPr>
              <a:t>或外部数据库访问错误</a:t>
            </a:r>
          </a:p>
          <a:p>
            <a:pPr lvl="2">
              <a:lnSpc>
                <a:spcPct val="150000"/>
              </a:lnSpc>
              <a:spcBef>
                <a:spcPct val="30000"/>
              </a:spcBef>
            </a:pPr>
            <a:r>
              <a:rPr lang="zh-CN" altLang="en-US" sz="1800" b="1" dirty="0">
                <a:latin typeface="微软雅黑" pitchFamily="34" charset="-122"/>
                <a:ea typeface="微软雅黑" pitchFamily="34" charset="-122"/>
              </a:rPr>
              <a:t>性能</a:t>
            </a:r>
            <a:r>
              <a:rPr lang="zh-CN" altLang="en-US" sz="1800" b="1" dirty="0" smtClean="0">
                <a:latin typeface="微软雅黑" pitchFamily="34" charset="-122"/>
                <a:ea typeface="微软雅黑" pitchFamily="34" charset="-122"/>
              </a:rPr>
              <a:t>错误 </a:t>
            </a:r>
            <a:r>
              <a:rPr lang="zh-CN" altLang="en-US" sz="1800" dirty="0" smtClean="0">
                <a:latin typeface="微软雅黑" pitchFamily="34" charset="-122"/>
                <a:ea typeface="微软雅黑" pitchFamily="34" charset="-122"/>
              </a:rPr>
              <a:t>初始化</a:t>
            </a:r>
            <a:r>
              <a:rPr lang="zh-CN" altLang="en-US" sz="1800" dirty="0">
                <a:latin typeface="微软雅黑" pitchFamily="34" charset="-122"/>
                <a:ea typeface="微软雅黑" pitchFamily="34" charset="-122"/>
              </a:rPr>
              <a:t>和中止</a:t>
            </a:r>
            <a:r>
              <a:rPr lang="zh-CN" altLang="en-US" sz="1800" dirty="0" smtClean="0">
                <a:latin typeface="微软雅黑" pitchFamily="34" charset="-122"/>
                <a:ea typeface="微软雅黑" pitchFamily="34" charset="-122"/>
              </a:rPr>
              <a:t>错误</a:t>
            </a:r>
            <a:endParaRPr lang="en-US" altLang="zh-CN" sz="1800" dirty="0" smtClean="0">
              <a:latin typeface="微软雅黑" pitchFamily="34" charset="-122"/>
              <a:ea typeface="微软雅黑" pitchFamily="34" charset="-122"/>
            </a:endParaRPr>
          </a:p>
          <a:p>
            <a:pPr marL="914400" lvl="2" indent="0">
              <a:lnSpc>
                <a:spcPct val="110000"/>
              </a:lnSpc>
              <a:spcBef>
                <a:spcPct val="30000"/>
              </a:spcBef>
              <a:buNone/>
            </a:pPr>
            <a:endParaRPr lang="en-US" altLang="zh-CN" sz="1800" b="1" dirty="0" smtClean="0">
              <a:latin typeface="微软雅黑" pitchFamily="34" charset="-122"/>
              <a:ea typeface="微软雅黑" pitchFamily="34" charset="-122"/>
            </a:endParaRPr>
          </a:p>
        </p:txBody>
      </p:sp>
      <p:sp>
        <p:nvSpPr>
          <p:cNvPr id="4" name="Rectangle 2"/>
          <p:cNvSpPr txBox="1">
            <a:spLocks noChangeArrowheads="1"/>
          </p:cNvSpPr>
          <p:nvPr/>
        </p:nvSpPr>
        <p:spPr>
          <a:xfrm>
            <a:off x="107504" y="24125"/>
            <a:ext cx="8229600" cy="7334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latin typeface="微软雅黑" panose="020B0503020204020204" pitchFamily="34" charset="-122"/>
                <a:ea typeface="微软雅黑" panose="020B0503020204020204" pitchFamily="34" charset="-122"/>
              </a:rPr>
              <a:t>绪论</a:t>
            </a:r>
            <a:endParaRPr lang="zh-CN" altLang="en-US"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3084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idx="4294967295"/>
          </p:nvPr>
        </p:nvSpPr>
        <p:spPr>
          <a:xfrm>
            <a:off x="0" y="188913"/>
            <a:ext cx="8229600" cy="733425"/>
          </a:xfrm>
        </p:spPr>
        <p:txBody>
          <a:bodyPr>
            <a:normAutofit/>
          </a:bodyPr>
          <a:lstStyle/>
          <a:p>
            <a:r>
              <a:rPr lang="zh-CN" altLang="en-US" sz="2800" dirty="0" smtClean="0">
                <a:solidFill>
                  <a:schemeClr val="tx1"/>
                </a:solidFill>
                <a:latin typeface="微软雅黑" panose="020B0503020204020204" pitchFamily="34" charset="-122"/>
                <a:ea typeface="微软雅黑" panose="020B0503020204020204" pitchFamily="34" charset="-122"/>
              </a:rPr>
              <a:t>绪论</a:t>
            </a:r>
          </a:p>
        </p:txBody>
      </p:sp>
      <p:sp>
        <p:nvSpPr>
          <p:cNvPr id="120835" name="Rectangle 3"/>
          <p:cNvSpPr>
            <a:spLocks noGrp="1" noChangeArrowheads="1"/>
          </p:cNvSpPr>
          <p:nvPr>
            <p:ph idx="4294967295"/>
          </p:nvPr>
        </p:nvSpPr>
        <p:spPr>
          <a:xfrm>
            <a:off x="0" y="981075"/>
            <a:ext cx="8964613" cy="1079500"/>
          </a:xfrm>
        </p:spPr>
        <p:txBody>
          <a:bodyPr>
            <a:noAutofit/>
          </a:bodyPr>
          <a:lstStyle/>
          <a:p>
            <a:pPr>
              <a:lnSpc>
                <a:spcPct val="150000"/>
              </a:lnSpc>
              <a:spcBef>
                <a:spcPct val="30000"/>
              </a:spcBef>
            </a:pPr>
            <a:r>
              <a:rPr lang="zh-CN" altLang="en-US" sz="2400" dirty="0" smtClean="0">
                <a:latin typeface="微软雅黑" pitchFamily="34" charset="-122"/>
                <a:ea typeface="微软雅黑" pitchFamily="34" charset="-122"/>
              </a:rPr>
              <a:t> 黑盒测试要有一套产生测试用例的方法，用以产生有限的测试用例而覆盖足够多的“任何情况”</a:t>
            </a:r>
          </a:p>
        </p:txBody>
      </p:sp>
      <p:grpSp>
        <p:nvGrpSpPr>
          <p:cNvPr id="2" name="Group 21"/>
          <p:cNvGrpSpPr/>
          <p:nvPr/>
        </p:nvGrpSpPr>
        <p:grpSpPr>
          <a:xfrm>
            <a:off x="4855579" y="2512898"/>
            <a:ext cx="3004108" cy="3004333"/>
            <a:chOff x="4855579" y="1848025"/>
            <a:chExt cx="3004108" cy="3004333"/>
          </a:xfrm>
        </p:grpSpPr>
        <p:sp>
          <p:nvSpPr>
            <p:cNvPr id="6" name="Block Arc 5"/>
            <p:cNvSpPr/>
            <p:nvPr/>
          </p:nvSpPr>
          <p:spPr>
            <a:xfrm rot="16200000">
              <a:off x="4855466" y="1848138"/>
              <a:ext cx="3004333" cy="3004108"/>
            </a:xfrm>
            <a:prstGeom prst="blockArc">
              <a:avLst>
                <a:gd name="adj1" fmla="val 13500000"/>
                <a:gd name="adj2" fmla="val 18900000"/>
                <a:gd name="adj3" fmla="val 4960"/>
              </a:avLst>
            </a:prstGeom>
          </p:spPr>
          <p:style>
            <a:lnRef idx="2">
              <a:schemeClr val="lt1">
                <a:hueOff val="0"/>
                <a:satOff val="0"/>
                <a:lumOff val="0"/>
                <a:alphaOff val="0"/>
              </a:schemeClr>
            </a:lnRef>
            <a:fillRef idx="1">
              <a:schemeClr val="accent5">
                <a:alpha val="90000"/>
                <a:hueOff val="0"/>
                <a:satOff val="0"/>
                <a:lumOff val="0"/>
                <a:alphaOff val="-40000"/>
              </a:schemeClr>
            </a:fillRef>
            <a:effectRef idx="0">
              <a:schemeClr val="accent5">
                <a:alpha val="90000"/>
                <a:hueOff val="0"/>
                <a:satOff val="0"/>
                <a:lumOff val="0"/>
                <a:alphaOff val="-40000"/>
              </a:schemeClr>
            </a:effectRef>
            <a:fontRef idx="minor">
              <a:schemeClr val="lt1"/>
            </a:fontRef>
          </p:style>
        </p:sp>
        <p:sp>
          <p:nvSpPr>
            <p:cNvPr id="8" name="Freeform 7"/>
            <p:cNvSpPr/>
            <p:nvPr/>
          </p:nvSpPr>
          <p:spPr>
            <a:xfrm>
              <a:off x="5288395" y="2241451"/>
              <a:ext cx="2065934" cy="2065934"/>
            </a:xfrm>
            <a:custGeom>
              <a:avLst/>
              <a:gdLst>
                <a:gd name="connsiteX0" fmla="*/ 0 w 2065934"/>
                <a:gd name="connsiteY0" fmla="*/ 1032967 h 2065934"/>
                <a:gd name="connsiteX1" fmla="*/ 1032967 w 2065934"/>
                <a:gd name="connsiteY1" fmla="*/ 0 h 2065934"/>
                <a:gd name="connsiteX2" fmla="*/ 2065934 w 2065934"/>
                <a:gd name="connsiteY2" fmla="*/ 1032967 h 2065934"/>
                <a:gd name="connsiteX3" fmla="*/ 1032967 w 2065934"/>
                <a:gd name="connsiteY3" fmla="*/ 2065934 h 2065934"/>
                <a:gd name="connsiteX4" fmla="*/ 0 w 2065934"/>
                <a:gd name="connsiteY4" fmla="*/ 1032967 h 2065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934" h="2065934">
                  <a:moveTo>
                    <a:pt x="0" y="1032967"/>
                  </a:moveTo>
                  <a:cubicBezTo>
                    <a:pt x="0" y="462475"/>
                    <a:pt x="462475" y="0"/>
                    <a:pt x="1032967" y="0"/>
                  </a:cubicBezTo>
                  <a:cubicBezTo>
                    <a:pt x="1603459" y="0"/>
                    <a:pt x="2065934" y="462475"/>
                    <a:pt x="2065934" y="1032967"/>
                  </a:cubicBezTo>
                  <a:cubicBezTo>
                    <a:pt x="2065934" y="1603459"/>
                    <a:pt x="1603459" y="2065934"/>
                    <a:pt x="1032967" y="2065934"/>
                  </a:cubicBezTo>
                  <a:cubicBezTo>
                    <a:pt x="462475" y="2065934"/>
                    <a:pt x="0" y="1603459"/>
                    <a:pt x="0" y="1032967"/>
                  </a:cubicBezTo>
                  <a:close/>
                </a:path>
              </a:pathLst>
            </a:custGeom>
          </p:spPr>
          <p:style>
            <a:lnRef idx="2">
              <a:schemeClr val="lt1">
                <a:hueOff val="0"/>
                <a:satOff val="0"/>
                <a:lumOff val="0"/>
                <a:alphaOff val="0"/>
              </a:schemeClr>
            </a:lnRef>
            <a:fillRef idx="1">
              <a:schemeClr val="accent5">
                <a:shade val="80000"/>
                <a:alpha val="50000"/>
                <a:hueOff val="0"/>
                <a:satOff val="0"/>
                <a:lumOff val="0"/>
                <a:alphaOff val="0"/>
              </a:schemeClr>
            </a:fillRef>
            <a:effectRef idx="0">
              <a:schemeClr val="accent5">
                <a:shade val="80000"/>
                <a:alpha val="50000"/>
                <a:hueOff val="0"/>
                <a:satOff val="0"/>
                <a:lumOff val="0"/>
                <a:alphaOff val="0"/>
              </a:schemeClr>
            </a:effectRef>
            <a:fontRef idx="minor">
              <a:schemeClr val="tx1"/>
            </a:fontRef>
          </p:style>
          <p:txBody>
            <a:bodyPr spcFirstLastPara="0" vert="horz" wrap="square" lIns="413187" tIns="206593" rIns="413187" bIns="206594" numCol="1" spcCol="1270" anchor="ctr" anchorCtr="0">
              <a:noAutofit/>
            </a:bodyPr>
            <a:lstStyle/>
            <a:p>
              <a:pPr lvl="0" algn="ctr" defTabSz="2133600">
                <a:lnSpc>
                  <a:spcPct val="90000"/>
                </a:lnSpc>
                <a:spcBef>
                  <a:spcPct val="0"/>
                </a:spcBef>
                <a:spcAft>
                  <a:spcPct val="35000"/>
                </a:spcAft>
              </a:pPr>
              <a:r>
                <a:rPr lang="zh-CN" altLang="en-US" sz="4000" kern="1200" dirty="0" smtClean="0">
                  <a:latin typeface="微软雅黑" pitchFamily="34" charset="-122"/>
                  <a:ea typeface="微软雅黑" pitchFamily="34" charset="-122"/>
                </a:rPr>
                <a:t>黑盒测试</a:t>
              </a:r>
              <a:endParaRPr lang="en-US" sz="4000" kern="1200" dirty="0">
                <a:latin typeface="微软雅黑" pitchFamily="34" charset="-122"/>
                <a:ea typeface="微软雅黑" pitchFamily="34" charset="-122"/>
              </a:endParaRPr>
            </a:p>
          </p:txBody>
        </p:sp>
      </p:grpSp>
      <p:grpSp>
        <p:nvGrpSpPr>
          <p:cNvPr id="3" name="Group 19"/>
          <p:cNvGrpSpPr/>
          <p:nvPr/>
        </p:nvGrpSpPr>
        <p:grpSpPr>
          <a:xfrm>
            <a:off x="971600" y="2512898"/>
            <a:ext cx="3796197" cy="3004333"/>
            <a:chOff x="971600" y="1848025"/>
            <a:chExt cx="3796197" cy="3004333"/>
          </a:xfrm>
        </p:grpSpPr>
        <p:sp>
          <p:nvSpPr>
            <p:cNvPr id="4" name="Block Arc 3"/>
            <p:cNvSpPr/>
            <p:nvPr/>
          </p:nvSpPr>
          <p:spPr>
            <a:xfrm rot="5400000">
              <a:off x="1763576" y="1848138"/>
              <a:ext cx="3004333" cy="3004108"/>
            </a:xfrm>
            <a:prstGeom prst="blockArc">
              <a:avLst>
                <a:gd name="adj1" fmla="val 13500000"/>
                <a:gd name="adj2" fmla="val 18900000"/>
                <a:gd name="adj3" fmla="val 4960"/>
              </a:avLst>
            </a:prstGeom>
          </p:spPr>
          <p:style>
            <a:lnRef idx="2">
              <a:schemeClr val="lt1">
                <a:hueOff val="0"/>
                <a:satOff val="0"/>
                <a:lumOff val="0"/>
                <a:alphaOff val="0"/>
              </a:schemeClr>
            </a:lnRef>
            <a:fillRef idx="1">
              <a:schemeClr val="accent5">
                <a:alpha val="90000"/>
                <a:hueOff val="0"/>
                <a:satOff val="0"/>
                <a:lumOff val="0"/>
                <a:alphaOff val="0"/>
              </a:schemeClr>
            </a:fillRef>
            <a:effectRef idx="0">
              <a:schemeClr val="accent5">
                <a:alpha val="90000"/>
                <a:hueOff val="0"/>
                <a:satOff val="0"/>
                <a:lumOff val="0"/>
                <a:alphaOff val="0"/>
              </a:schemeClr>
            </a:effectRef>
            <a:fontRef idx="minor">
              <a:schemeClr val="lt1"/>
            </a:fontRef>
          </p:style>
        </p:sp>
        <p:grpSp>
          <p:nvGrpSpPr>
            <p:cNvPr id="5" name="Group 18"/>
            <p:cNvGrpSpPr/>
            <p:nvPr/>
          </p:nvGrpSpPr>
          <p:grpSpPr>
            <a:xfrm>
              <a:off x="971600" y="1971752"/>
              <a:ext cx="3480365" cy="2808599"/>
              <a:chOff x="1777026" y="2148902"/>
              <a:chExt cx="2674939" cy="2246126"/>
            </a:xfrm>
          </p:grpSpPr>
          <p:sp>
            <p:nvSpPr>
              <p:cNvPr id="9" name="Freeform 8"/>
              <p:cNvSpPr/>
              <p:nvPr/>
            </p:nvSpPr>
            <p:spPr>
              <a:xfrm>
                <a:off x="3382337" y="2453537"/>
                <a:ext cx="885165" cy="885170"/>
              </a:xfrm>
              <a:custGeom>
                <a:avLst/>
                <a:gdLst>
                  <a:gd name="connsiteX0" fmla="*/ 0 w 885165"/>
                  <a:gd name="connsiteY0" fmla="*/ 442585 h 885170"/>
                  <a:gd name="connsiteX1" fmla="*/ 442583 w 885165"/>
                  <a:gd name="connsiteY1" fmla="*/ 0 h 885170"/>
                  <a:gd name="connsiteX2" fmla="*/ 885166 w 885165"/>
                  <a:gd name="connsiteY2" fmla="*/ 442585 h 885170"/>
                  <a:gd name="connsiteX3" fmla="*/ 442583 w 885165"/>
                  <a:gd name="connsiteY3" fmla="*/ 885170 h 885170"/>
                  <a:gd name="connsiteX4" fmla="*/ 0 w 885165"/>
                  <a:gd name="connsiteY4" fmla="*/ 442585 h 885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165" h="885170">
                    <a:moveTo>
                      <a:pt x="0" y="442585"/>
                    </a:moveTo>
                    <a:cubicBezTo>
                      <a:pt x="0" y="198152"/>
                      <a:pt x="198151" y="0"/>
                      <a:pt x="442583" y="0"/>
                    </a:cubicBezTo>
                    <a:cubicBezTo>
                      <a:pt x="687015" y="0"/>
                      <a:pt x="885166" y="198152"/>
                      <a:pt x="885166" y="442585"/>
                    </a:cubicBezTo>
                    <a:cubicBezTo>
                      <a:pt x="885166" y="687018"/>
                      <a:pt x="687015" y="885170"/>
                      <a:pt x="442583" y="885170"/>
                    </a:cubicBezTo>
                    <a:cubicBezTo>
                      <a:pt x="198151" y="885170"/>
                      <a:pt x="0" y="687018"/>
                      <a:pt x="0" y="442585"/>
                    </a:cubicBezTo>
                    <a:close/>
                  </a:path>
                </a:pathLst>
              </a:custGeom>
            </p:spPr>
            <p:style>
              <a:lnRef idx="2">
                <a:schemeClr val="lt1">
                  <a:hueOff val="0"/>
                  <a:satOff val="0"/>
                  <a:lumOff val="0"/>
                  <a:alphaOff val="0"/>
                </a:schemeClr>
              </a:lnRef>
              <a:fillRef idx="1">
                <a:schemeClr val="accent5">
                  <a:shade val="80000"/>
                  <a:alpha val="50000"/>
                  <a:hueOff val="-4"/>
                  <a:satOff val="710"/>
                  <a:lumOff val="582"/>
                  <a:alphaOff val="-3333"/>
                </a:schemeClr>
              </a:fillRef>
              <a:effectRef idx="0">
                <a:schemeClr val="accent5">
                  <a:shade val="80000"/>
                  <a:alpha val="50000"/>
                  <a:hueOff val="-4"/>
                  <a:satOff val="710"/>
                  <a:lumOff val="582"/>
                  <a:alphaOff val="-3333"/>
                </a:schemeClr>
              </a:effectRef>
              <a:fontRef idx="minor">
                <a:schemeClr val="tx1"/>
              </a:fontRef>
            </p:style>
            <p:txBody>
              <a:bodyPr spcFirstLastPara="0" vert="horz" wrap="square" lIns="171539" tIns="171540" rIns="171539" bIns="171540" numCol="1" spcCol="1270" anchor="ctr" anchorCtr="0">
                <a:noAutofit/>
              </a:bodyPr>
              <a:lstStyle/>
              <a:p>
                <a:pPr lvl="0" algn="ctr" defTabSz="488950">
                  <a:lnSpc>
                    <a:spcPct val="90000"/>
                  </a:lnSpc>
                  <a:spcBef>
                    <a:spcPct val="0"/>
                  </a:spcBef>
                  <a:spcAft>
                    <a:spcPct val="35000"/>
                  </a:spcAft>
                </a:pPr>
                <a:r>
                  <a:rPr lang="zh-CN" altLang="en-US" b="1" kern="1200" dirty="0" smtClean="0">
                    <a:solidFill>
                      <a:srgbClr val="0070C0"/>
                    </a:solidFill>
                    <a:latin typeface="宋体" pitchFamily="2" charset="-122"/>
                  </a:rPr>
                  <a:t>等价类划分法</a:t>
                </a:r>
                <a:endParaRPr lang="en-US" kern="1200" dirty="0"/>
              </a:p>
            </p:txBody>
          </p:sp>
          <p:sp>
            <p:nvSpPr>
              <p:cNvPr id="10" name="Oval 9"/>
              <p:cNvSpPr/>
              <p:nvPr/>
            </p:nvSpPr>
            <p:spPr>
              <a:xfrm>
                <a:off x="2652241" y="3225210"/>
                <a:ext cx="252904" cy="252937"/>
              </a:xfrm>
              <a:prstGeom prst="ellipse">
                <a:avLst/>
              </a:prstGeom>
            </p:spPr>
            <p:style>
              <a:lnRef idx="2">
                <a:schemeClr val="lt1">
                  <a:hueOff val="0"/>
                  <a:satOff val="0"/>
                  <a:lumOff val="0"/>
                  <a:alphaOff val="0"/>
                </a:schemeClr>
              </a:lnRef>
              <a:fillRef idx="1">
                <a:schemeClr val="accent5">
                  <a:shade val="80000"/>
                  <a:alpha val="50000"/>
                  <a:hueOff val="-7"/>
                  <a:satOff val="1420"/>
                  <a:lumOff val="1164"/>
                  <a:alphaOff val="-6667"/>
                </a:schemeClr>
              </a:fillRef>
              <a:effectRef idx="0">
                <a:schemeClr val="accent5">
                  <a:shade val="80000"/>
                  <a:alpha val="50000"/>
                  <a:hueOff val="-7"/>
                  <a:satOff val="1420"/>
                  <a:lumOff val="1164"/>
                  <a:alphaOff val="-6667"/>
                </a:schemeClr>
              </a:effectRef>
              <a:fontRef idx="minor">
                <a:schemeClr val="tx1"/>
              </a:fontRef>
            </p:style>
          </p:sp>
          <p:sp>
            <p:nvSpPr>
              <p:cNvPr id="11" name="Oval 10"/>
              <p:cNvSpPr/>
              <p:nvPr/>
            </p:nvSpPr>
            <p:spPr>
              <a:xfrm>
                <a:off x="3475872" y="2247839"/>
                <a:ext cx="252904" cy="252937"/>
              </a:xfrm>
              <a:prstGeom prst="ellipse">
                <a:avLst/>
              </a:prstGeom>
            </p:spPr>
            <p:style>
              <a:lnRef idx="2">
                <a:schemeClr val="lt1">
                  <a:hueOff val="0"/>
                  <a:satOff val="0"/>
                  <a:lumOff val="0"/>
                  <a:alphaOff val="0"/>
                </a:schemeClr>
              </a:lnRef>
              <a:fillRef idx="1">
                <a:schemeClr val="accent5">
                  <a:shade val="80000"/>
                  <a:alpha val="50000"/>
                  <a:hueOff val="-11"/>
                  <a:satOff val="2130"/>
                  <a:lumOff val="1747"/>
                  <a:alphaOff val="-10000"/>
                </a:schemeClr>
              </a:fillRef>
              <a:effectRef idx="0">
                <a:schemeClr val="accent5">
                  <a:shade val="80000"/>
                  <a:alpha val="50000"/>
                  <a:hueOff val="-11"/>
                  <a:satOff val="2130"/>
                  <a:lumOff val="1747"/>
                  <a:alphaOff val="-10000"/>
                </a:schemeClr>
              </a:effectRef>
              <a:fontRef idx="minor">
                <a:schemeClr val="tx1"/>
              </a:fontRef>
            </p:style>
          </p:sp>
          <p:sp>
            <p:nvSpPr>
              <p:cNvPr id="12" name="Freeform 11"/>
              <p:cNvSpPr/>
              <p:nvPr/>
            </p:nvSpPr>
            <p:spPr>
              <a:xfrm>
                <a:off x="2574713" y="2148902"/>
                <a:ext cx="885165" cy="885170"/>
              </a:xfrm>
              <a:custGeom>
                <a:avLst/>
                <a:gdLst>
                  <a:gd name="connsiteX0" fmla="*/ 0 w 885165"/>
                  <a:gd name="connsiteY0" fmla="*/ 442585 h 885170"/>
                  <a:gd name="connsiteX1" fmla="*/ 442583 w 885165"/>
                  <a:gd name="connsiteY1" fmla="*/ 0 h 885170"/>
                  <a:gd name="connsiteX2" fmla="*/ 885166 w 885165"/>
                  <a:gd name="connsiteY2" fmla="*/ 442585 h 885170"/>
                  <a:gd name="connsiteX3" fmla="*/ 442583 w 885165"/>
                  <a:gd name="connsiteY3" fmla="*/ 885170 h 885170"/>
                  <a:gd name="connsiteX4" fmla="*/ 0 w 885165"/>
                  <a:gd name="connsiteY4" fmla="*/ 442585 h 885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165" h="885170">
                    <a:moveTo>
                      <a:pt x="0" y="442585"/>
                    </a:moveTo>
                    <a:cubicBezTo>
                      <a:pt x="0" y="198152"/>
                      <a:pt x="198151" y="0"/>
                      <a:pt x="442583" y="0"/>
                    </a:cubicBezTo>
                    <a:cubicBezTo>
                      <a:pt x="687015" y="0"/>
                      <a:pt x="885166" y="198152"/>
                      <a:pt x="885166" y="442585"/>
                    </a:cubicBezTo>
                    <a:cubicBezTo>
                      <a:pt x="885166" y="687018"/>
                      <a:pt x="687015" y="885170"/>
                      <a:pt x="442583" y="885170"/>
                    </a:cubicBezTo>
                    <a:cubicBezTo>
                      <a:pt x="198151" y="885170"/>
                      <a:pt x="0" y="687018"/>
                      <a:pt x="0" y="442585"/>
                    </a:cubicBezTo>
                    <a:close/>
                  </a:path>
                </a:pathLst>
              </a:custGeom>
            </p:spPr>
            <p:style>
              <a:lnRef idx="2">
                <a:schemeClr val="lt1">
                  <a:hueOff val="0"/>
                  <a:satOff val="0"/>
                  <a:lumOff val="0"/>
                  <a:alphaOff val="0"/>
                </a:schemeClr>
              </a:lnRef>
              <a:fillRef idx="1">
                <a:schemeClr val="accent5">
                  <a:shade val="80000"/>
                  <a:alpha val="50000"/>
                  <a:hueOff val="-14"/>
                  <a:satOff val="2840"/>
                  <a:lumOff val="2329"/>
                  <a:alphaOff val="-13333"/>
                </a:schemeClr>
              </a:fillRef>
              <a:effectRef idx="0">
                <a:schemeClr val="accent5">
                  <a:shade val="80000"/>
                  <a:alpha val="50000"/>
                  <a:hueOff val="-14"/>
                  <a:satOff val="2840"/>
                  <a:lumOff val="2329"/>
                  <a:alphaOff val="-13333"/>
                </a:schemeClr>
              </a:effectRef>
              <a:fontRef idx="minor">
                <a:schemeClr val="tx1"/>
              </a:fontRef>
            </p:style>
            <p:txBody>
              <a:bodyPr spcFirstLastPara="0" vert="horz" wrap="square" lIns="171539" tIns="171540" rIns="171539" bIns="171540" numCol="1" spcCol="1270" anchor="ctr" anchorCtr="0">
                <a:noAutofit/>
              </a:bodyPr>
              <a:lstStyle/>
              <a:p>
                <a:pPr lvl="0" algn="ctr" defTabSz="488950">
                  <a:lnSpc>
                    <a:spcPct val="90000"/>
                  </a:lnSpc>
                  <a:spcBef>
                    <a:spcPct val="0"/>
                  </a:spcBef>
                  <a:spcAft>
                    <a:spcPct val="35000"/>
                  </a:spcAft>
                </a:pPr>
                <a:r>
                  <a:rPr lang="zh-CN" altLang="en-US" b="1" kern="1200" dirty="0" smtClean="0">
                    <a:solidFill>
                      <a:srgbClr val="0070C0"/>
                    </a:solidFill>
                    <a:latin typeface="宋体" pitchFamily="2" charset="-122"/>
                  </a:rPr>
                  <a:t>因果图方法</a:t>
                </a:r>
                <a:endParaRPr lang="en-US" kern="1200" dirty="0"/>
              </a:p>
            </p:txBody>
          </p:sp>
          <p:sp>
            <p:nvSpPr>
              <p:cNvPr id="13" name="Oval 12"/>
              <p:cNvSpPr/>
              <p:nvPr/>
            </p:nvSpPr>
            <p:spPr>
              <a:xfrm>
                <a:off x="4199061" y="3409834"/>
                <a:ext cx="252904" cy="252937"/>
              </a:xfrm>
              <a:prstGeom prst="ellipse">
                <a:avLst/>
              </a:prstGeom>
            </p:spPr>
            <p:style>
              <a:lnRef idx="2">
                <a:schemeClr val="lt1">
                  <a:hueOff val="0"/>
                  <a:satOff val="0"/>
                  <a:lumOff val="0"/>
                  <a:alphaOff val="0"/>
                </a:schemeClr>
              </a:lnRef>
              <a:fillRef idx="1">
                <a:schemeClr val="accent5">
                  <a:shade val="80000"/>
                  <a:alpha val="50000"/>
                  <a:hueOff val="-18"/>
                  <a:satOff val="3549"/>
                  <a:lumOff val="2911"/>
                  <a:alphaOff val="-16667"/>
                </a:schemeClr>
              </a:fillRef>
              <a:effectRef idx="0">
                <a:schemeClr val="accent5">
                  <a:shade val="80000"/>
                  <a:alpha val="50000"/>
                  <a:hueOff val="-18"/>
                  <a:satOff val="3549"/>
                  <a:lumOff val="2911"/>
                  <a:alphaOff val="-16667"/>
                </a:schemeClr>
              </a:effectRef>
              <a:fontRef idx="minor">
                <a:schemeClr val="tx1"/>
              </a:fontRef>
            </p:style>
          </p:sp>
          <p:sp>
            <p:nvSpPr>
              <p:cNvPr id="14" name="Freeform 13"/>
              <p:cNvSpPr/>
              <p:nvPr/>
            </p:nvSpPr>
            <p:spPr>
              <a:xfrm>
                <a:off x="1777026" y="2530877"/>
                <a:ext cx="885165" cy="885170"/>
              </a:xfrm>
              <a:custGeom>
                <a:avLst/>
                <a:gdLst>
                  <a:gd name="connsiteX0" fmla="*/ 0 w 885165"/>
                  <a:gd name="connsiteY0" fmla="*/ 442585 h 885170"/>
                  <a:gd name="connsiteX1" fmla="*/ 442583 w 885165"/>
                  <a:gd name="connsiteY1" fmla="*/ 0 h 885170"/>
                  <a:gd name="connsiteX2" fmla="*/ 885166 w 885165"/>
                  <a:gd name="connsiteY2" fmla="*/ 442585 h 885170"/>
                  <a:gd name="connsiteX3" fmla="*/ 442583 w 885165"/>
                  <a:gd name="connsiteY3" fmla="*/ 885170 h 885170"/>
                  <a:gd name="connsiteX4" fmla="*/ 0 w 885165"/>
                  <a:gd name="connsiteY4" fmla="*/ 442585 h 885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165" h="885170">
                    <a:moveTo>
                      <a:pt x="0" y="442585"/>
                    </a:moveTo>
                    <a:cubicBezTo>
                      <a:pt x="0" y="198152"/>
                      <a:pt x="198151" y="0"/>
                      <a:pt x="442583" y="0"/>
                    </a:cubicBezTo>
                    <a:cubicBezTo>
                      <a:pt x="687015" y="0"/>
                      <a:pt x="885166" y="198152"/>
                      <a:pt x="885166" y="442585"/>
                    </a:cubicBezTo>
                    <a:cubicBezTo>
                      <a:pt x="885166" y="687018"/>
                      <a:pt x="687015" y="885170"/>
                      <a:pt x="442583" y="885170"/>
                    </a:cubicBezTo>
                    <a:cubicBezTo>
                      <a:pt x="198151" y="885170"/>
                      <a:pt x="0" y="687018"/>
                      <a:pt x="0" y="442585"/>
                    </a:cubicBezTo>
                    <a:close/>
                  </a:path>
                </a:pathLst>
              </a:custGeom>
            </p:spPr>
            <p:style>
              <a:lnRef idx="2">
                <a:schemeClr val="lt1">
                  <a:hueOff val="0"/>
                  <a:satOff val="0"/>
                  <a:lumOff val="0"/>
                  <a:alphaOff val="0"/>
                </a:schemeClr>
              </a:lnRef>
              <a:fillRef idx="1">
                <a:schemeClr val="accent5">
                  <a:shade val="80000"/>
                  <a:alpha val="50000"/>
                  <a:hueOff val="-21"/>
                  <a:satOff val="4259"/>
                  <a:lumOff val="3493"/>
                  <a:alphaOff val="-20000"/>
                </a:schemeClr>
              </a:fillRef>
              <a:effectRef idx="0">
                <a:schemeClr val="accent5">
                  <a:shade val="80000"/>
                  <a:alpha val="50000"/>
                  <a:hueOff val="-21"/>
                  <a:satOff val="4259"/>
                  <a:lumOff val="3493"/>
                  <a:alphaOff val="-20000"/>
                </a:schemeClr>
              </a:effectRef>
              <a:fontRef idx="minor">
                <a:schemeClr val="tx1"/>
              </a:fontRef>
            </p:style>
            <p:txBody>
              <a:bodyPr spcFirstLastPara="0" vert="horz" wrap="square" lIns="171539" tIns="171540" rIns="171539" bIns="171540" numCol="1" spcCol="1270" anchor="ctr" anchorCtr="0">
                <a:noAutofit/>
              </a:bodyPr>
              <a:lstStyle/>
              <a:p>
                <a:pPr lvl="0" algn="ctr" defTabSz="488950">
                  <a:lnSpc>
                    <a:spcPct val="90000"/>
                  </a:lnSpc>
                  <a:spcBef>
                    <a:spcPct val="0"/>
                  </a:spcBef>
                  <a:spcAft>
                    <a:spcPct val="35000"/>
                  </a:spcAft>
                </a:pPr>
                <a:r>
                  <a:rPr lang="zh-CN" altLang="en-US" b="1" kern="1200" dirty="0" smtClean="0">
                    <a:solidFill>
                      <a:srgbClr val="0070C0"/>
                    </a:solidFill>
                    <a:latin typeface="宋体" pitchFamily="2" charset="-122"/>
                  </a:rPr>
                  <a:t>边界值分析法</a:t>
                </a:r>
                <a:endParaRPr lang="en-US" kern="1200" dirty="0"/>
              </a:p>
            </p:txBody>
          </p:sp>
          <p:sp>
            <p:nvSpPr>
              <p:cNvPr id="15" name="Freeform 14"/>
              <p:cNvSpPr/>
              <p:nvPr/>
            </p:nvSpPr>
            <p:spPr>
              <a:xfrm>
                <a:off x="3160961" y="3509858"/>
                <a:ext cx="885165" cy="885170"/>
              </a:xfrm>
              <a:custGeom>
                <a:avLst/>
                <a:gdLst>
                  <a:gd name="connsiteX0" fmla="*/ 0 w 885165"/>
                  <a:gd name="connsiteY0" fmla="*/ 442585 h 885170"/>
                  <a:gd name="connsiteX1" fmla="*/ 442583 w 885165"/>
                  <a:gd name="connsiteY1" fmla="*/ 0 h 885170"/>
                  <a:gd name="connsiteX2" fmla="*/ 885166 w 885165"/>
                  <a:gd name="connsiteY2" fmla="*/ 442585 h 885170"/>
                  <a:gd name="connsiteX3" fmla="*/ 442583 w 885165"/>
                  <a:gd name="connsiteY3" fmla="*/ 885170 h 885170"/>
                  <a:gd name="connsiteX4" fmla="*/ 0 w 885165"/>
                  <a:gd name="connsiteY4" fmla="*/ 442585 h 885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165" h="885170">
                    <a:moveTo>
                      <a:pt x="0" y="442585"/>
                    </a:moveTo>
                    <a:cubicBezTo>
                      <a:pt x="0" y="198152"/>
                      <a:pt x="198151" y="0"/>
                      <a:pt x="442583" y="0"/>
                    </a:cubicBezTo>
                    <a:cubicBezTo>
                      <a:pt x="687015" y="0"/>
                      <a:pt x="885166" y="198152"/>
                      <a:pt x="885166" y="442585"/>
                    </a:cubicBezTo>
                    <a:cubicBezTo>
                      <a:pt x="885166" y="687018"/>
                      <a:pt x="687015" y="885170"/>
                      <a:pt x="442583" y="885170"/>
                    </a:cubicBezTo>
                    <a:cubicBezTo>
                      <a:pt x="198151" y="885170"/>
                      <a:pt x="0" y="687018"/>
                      <a:pt x="0" y="442585"/>
                    </a:cubicBezTo>
                    <a:close/>
                  </a:path>
                </a:pathLst>
              </a:custGeom>
            </p:spPr>
            <p:style>
              <a:lnRef idx="2">
                <a:schemeClr val="lt1">
                  <a:hueOff val="0"/>
                  <a:satOff val="0"/>
                  <a:lumOff val="0"/>
                  <a:alphaOff val="0"/>
                </a:schemeClr>
              </a:lnRef>
              <a:fillRef idx="1">
                <a:schemeClr val="accent5">
                  <a:shade val="80000"/>
                  <a:alpha val="50000"/>
                  <a:hueOff val="-25"/>
                  <a:satOff val="4969"/>
                  <a:lumOff val="4076"/>
                  <a:alphaOff val="-23333"/>
                </a:schemeClr>
              </a:fillRef>
              <a:effectRef idx="0">
                <a:schemeClr val="accent5">
                  <a:shade val="80000"/>
                  <a:alpha val="50000"/>
                  <a:hueOff val="-25"/>
                  <a:satOff val="4969"/>
                  <a:lumOff val="4076"/>
                  <a:alphaOff val="-23333"/>
                </a:schemeClr>
              </a:effectRef>
              <a:fontRef idx="minor">
                <a:schemeClr val="tx1"/>
              </a:fontRef>
            </p:style>
            <p:txBody>
              <a:bodyPr spcFirstLastPara="0" vert="horz" wrap="square" lIns="171539" tIns="171540" rIns="171539" bIns="171540" numCol="1" spcCol="1270" anchor="ctr" anchorCtr="0">
                <a:noAutofit/>
              </a:bodyPr>
              <a:lstStyle/>
              <a:p>
                <a:pPr lvl="0" algn="ctr" defTabSz="488950">
                  <a:lnSpc>
                    <a:spcPct val="90000"/>
                  </a:lnSpc>
                  <a:spcBef>
                    <a:spcPct val="0"/>
                  </a:spcBef>
                  <a:spcAft>
                    <a:spcPct val="35000"/>
                  </a:spcAft>
                </a:pPr>
                <a:r>
                  <a:rPr lang="zh-CN" altLang="en-US" b="1" kern="1200" dirty="0" smtClean="0">
                    <a:solidFill>
                      <a:srgbClr val="0070C0"/>
                    </a:solidFill>
                    <a:latin typeface="宋体" pitchFamily="2" charset="-122"/>
                  </a:rPr>
                  <a:t>猜错法</a:t>
                </a:r>
                <a:endParaRPr lang="en-US" kern="1200" dirty="0"/>
              </a:p>
            </p:txBody>
          </p:sp>
          <p:sp>
            <p:nvSpPr>
              <p:cNvPr id="16" name="Oval 15"/>
              <p:cNvSpPr/>
              <p:nvPr/>
            </p:nvSpPr>
            <p:spPr>
              <a:xfrm>
                <a:off x="3018699" y="3164933"/>
                <a:ext cx="434758" cy="434659"/>
              </a:xfrm>
              <a:prstGeom prst="ellipse">
                <a:avLst/>
              </a:prstGeom>
            </p:spPr>
            <p:style>
              <a:lnRef idx="2">
                <a:schemeClr val="lt1">
                  <a:hueOff val="0"/>
                  <a:satOff val="0"/>
                  <a:lumOff val="0"/>
                  <a:alphaOff val="0"/>
                </a:schemeClr>
              </a:lnRef>
              <a:fillRef idx="1">
                <a:schemeClr val="accent5">
                  <a:shade val="80000"/>
                  <a:alpha val="50000"/>
                  <a:hueOff val="-28"/>
                  <a:satOff val="5679"/>
                  <a:lumOff val="4658"/>
                  <a:alphaOff val="-26667"/>
                </a:schemeClr>
              </a:fillRef>
              <a:effectRef idx="0">
                <a:schemeClr val="accent5">
                  <a:shade val="80000"/>
                  <a:alpha val="50000"/>
                  <a:hueOff val="-28"/>
                  <a:satOff val="5679"/>
                  <a:lumOff val="4658"/>
                  <a:alphaOff val="-26667"/>
                </a:schemeClr>
              </a:effectRef>
              <a:fontRef idx="minor">
                <a:schemeClr val="tx1"/>
              </a:fontRef>
            </p:style>
          </p:sp>
          <p:sp>
            <p:nvSpPr>
              <p:cNvPr id="17" name="Oval 16"/>
              <p:cNvSpPr/>
              <p:nvPr/>
            </p:nvSpPr>
            <p:spPr>
              <a:xfrm>
                <a:off x="2368252" y="3387286"/>
                <a:ext cx="190101" cy="189982"/>
              </a:xfrm>
              <a:prstGeom prst="ellipse">
                <a:avLst/>
              </a:prstGeom>
            </p:spPr>
            <p:style>
              <a:lnRef idx="2">
                <a:schemeClr val="lt1">
                  <a:hueOff val="0"/>
                  <a:satOff val="0"/>
                  <a:lumOff val="0"/>
                  <a:alphaOff val="0"/>
                </a:schemeClr>
              </a:lnRef>
              <a:fillRef idx="1">
                <a:schemeClr val="accent5">
                  <a:shade val="80000"/>
                  <a:alpha val="50000"/>
                  <a:hueOff val="-32"/>
                  <a:satOff val="6389"/>
                  <a:lumOff val="5240"/>
                  <a:alphaOff val="-30000"/>
                </a:schemeClr>
              </a:fillRef>
              <a:effectRef idx="0">
                <a:schemeClr val="accent5">
                  <a:shade val="80000"/>
                  <a:alpha val="50000"/>
                  <a:hueOff val="-32"/>
                  <a:satOff val="6389"/>
                  <a:lumOff val="5240"/>
                  <a:alphaOff val="-30000"/>
                </a:schemeClr>
              </a:effectRef>
              <a:fontRef idx="minor">
                <a:schemeClr val="tx1"/>
              </a:fontRef>
            </p:style>
          </p:sp>
          <p:sp>
            <p:nvSpPr>
              <p:cNvPr id="21" name="Freeform 20"/>
              <p:cNvSpPr/>
              <p:nvPr/>
            </p:nvSpPr>
            <p:spPr>
              <a:xfrm>
                <a:off x="2263882" y="3473635"/>
                <a:ext cx="885165" cy="885170"/>
              </a:xfrm>
              <a:custGeom>
                <a:avLst/>
                <a:gdLst>
                  <a:gd name="connsiteX0" fmla="*/ 0 w 885165"/>
                  <a:gd name="connsiteY0" fmla="*/ 442585 h 885170"/>
                  <a:gd name="connsiteX1" fmla="*/ 442583 w 885165"/>
                  <a:gd name="connsiteY1" fmla="*/ 0 h 885170"/>
                  <a:gd name="connsiteX2" fmla="*/ 885166 w 885165"/>
                  <a:gd name="connsiteY2" fmla="*/ 442585 h 885170"/>
                  <a:gd name="connsiteX3" fmla="*/ 442583 w 885165"/>
                  <a:gd name="connsiteY3" fmla="*/ 885170 h 885170"/>
                  <a:gd name="connsiteX4" fmla="*/ 0 w 885165"/>
                  <a:gd name="connsiteY4" fmla="*/ 442585 h 885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165" h="885170">
                    <a:moveTo>
                      <a:pt x="0" y="442585"/>
                    </a:moveTo>
                    <a:cubicBezTo>
                      <a:pt x="0" y="198152"/>
                      <a:pt x="198151" y="0"/>
                      <a:pt x="442583" y="0"/>
                    </a:cubicBezTo>
                    <a:cubicBezTo>
                      <a:pt x="687015" y="0"/>
                      <a:pt x="885166" y="198152"/>
                      <a:pt x="885166" y="442585"/>
                    </a:cubicBezTo>
                    <a:cubicBezTo>
                      <a:pt x="885166" y="687018"/>
                      <a:pt x="687015" y="885170"/>
                      <a:pt x="442583" y="885170"/>
                    </a:cubicBezTo>
                    <a:cubicBezTo>
                      <a:pt x="198151" y="885170"/>
                      <a:pt x="0" y="687018"/>
                      <a:pt x="0" y="442585"/>
                    </a:cubicBezTo>
                    <a:close/>
                  </a:path>
                </a:pathLst>
              </a:custGeom>
            </p:spPr>
            <p:style>
              <a:lnRef idx="2">
                <a:schemeClr val="lt1">
                  <a:hueOff val="0"/>
                  <a:satOff val="0"/>
                  <a:lumOff val="0"/>
                  <a:alphaOff val="0"/>
                </a:schemeClr>
              </a:lnRef>
              <a:fillRef idx="1">
                <a:schemeClr val="accent5">
                  <a:shade val="80000"/>
                  <a:alpha val="50000"/>
                  <a:hueOff val="-21"/>
                  <a:satOff val="4259"/>
                  <a:lumOff val="3493"/>
                  <a:alphaOff val="-20000"/>
                </a:schemeClr>
              </a:fillRef>
              <a:effectRef idx="0">
                <a:schemeClr val="accent5">
                  <a:shade val="80000"/>
                  <a:alpha val="50000"/>
                  <a:hueOff val="-21"/>
                  <a:satOff val="4259"/>
                  <a:lumOff val="3493"/>
                  <a:alphaOff val="-20000"/>
                </a:schemeClr>
              </a:effectRef>
              <a:fontRef idx="minor">
                <a:schemeClr val="tx1"/>
              </a:fontRef>
            </p:style>
            <p:txBody>
              <a:bodyPr spcFirstLastPara="0" vert="horz" wrap="square" lIns="171539" tIns="171540" rIns="171539" bIns="171540" numCol="1" spcCol="1270" anchor="ctr" anchorCtr="0">
                <a:noAutofit/>
              </a:bodyPr>
              <a:lstStyle/>
              <a:p>
                <a:pPr lvl="0" algn="ctr" defTabSz="488950">
                  <a:lnSpc>
                    <a:spcPct val="90000"/>
                  </a:lnSpc>
                  <a:spcBef>
                    <a:spcPct val="0"/>
                  </a:spcBef>
                  <a:spcAft>
                    <a:spcPct val="35000"/>
                  </a:spcAft>
                </a:pPr>
                <a:r>
                  <a:rPr lang="zh-CN" altLang="en-US" b="1" dirty="0">
                    <a:solidFill>
                      <a:srgbClr val="0070C0"/>
                    </a:solidFill>
                    <a:latin typeface="宋体" pitchFamily="2" charset="-122"/>
                  </a:rPr>
                  <a:t>随机数法</a:t>
                </a:r>
                <a:endParaRPr lang="en-US" kern="1200" dirty="0"/>
              </a:p>
            </p:txBody>
          </p:sp>
        </p:grpSp>
      </p:grpSp>
    </p:spTree>
    <p:extLst>
      <p:ext uri="{BB962C8B-B14F-4D97-AF65-F5344CB8AC3E}">
        <p14:creationId xmlns:p14="http://schemas.microsoft.com/office/powerpoint/2010/main" val="29551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71438" y="909191"/>
            <a:ext cx="8964612" cy="532812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10000"/>
              </a:lnSpc>
              <a:spcBef>
                <a:spcPts val="800"/>
              </a:spcBef>
              <a:spcAft>
                <a:spcPts val="0"/>
              </a:spcAft>
              <a:buClrTx/>
              <a:buSzTx/>
              <a:buFont typeface="Arial" pitchFamily="34" charset="0"/>
              <a:buChar char="•"/>
              <a:tabLst/>
              <a:defRPr/>
            </a:pPr>
            <a:r>
              <a:rPr kumimoji="0" lang="zh-CN" altLang="en-US" sz="2400" b="1" i="0" u="none" strike="noStrike" kern="1200" cap="none" spc="0" normalizeH="0" baseline="0" noProof="0" dirty="0" smtClean="0">
                <a:ln>
                  <a:noFill/>
                </a:ln>
                <a:solidFill>
                  <a:srgbClr val="0096D6"/>
                </a:solidFill>
                <a:effectLst/>
                <a:uLnTx/>
                <a:uFillTx/>
                <a:latin typeface="微软雅黑" pitchFamily="34" charset="-122"/>
                <a:ea typeface="微软雅黑" pitchFamily="34" charset="-122"/>
                <a:sym typeface="宋体" pitchFamily="2" charset="-122"/>
              </a:rPr>
              <a:t>什么是等价类划分</a:t>
            </a:r>
            <a:endParaRPr kumimoji="0" lang="en-US" altLang="zh-CN" sz="2400" b="1" i="0" u="none" strike="noStrike" kern="1200" cap="none" spc="0" normalizeH="0" baseline="0" noProof="0" dirty="0" smtClean="0">
              <a:ln>
                <a:noFill/>
              </a:ln>
              <a:effectLst/>
              <a:uLnTx/>
              <a:uFillTx/>
              <a:latin typeface="微软雅黑" pitchFamily="34" charset="-122"/>
              <a:ea typeface="微软雅黑" pitchFamily="34" charset="-122"/>
              <a:sym typeface="宋体" pitchFamily="2" charset="-122"/>
            </a:endParaRPr>
          </a:p>
          <a:p>
            <a:pPr marL="742950" marR="0" lvl="1" indent="-285750" algn="l" defTabSz="914400" rtl="0" eaLnBrk="1" fontAlgn="auto" latinLnBrk="0" hangingPunct="1">
              <a:lnSpc>
                <a:spcPct val="150000"/>
              </a:lnSpc>
              <a:spcBef>
                <a:spcPts val="800"/>
              </a:spcBef>
              <a:spcAft>
                <a:spcPts val="0"/>
              </a:spcAft>
              <a:buClrTx/>
              <a:buSzTx/>
              <a:buFont typeface="Arial" pitchFamily="34" charset="0"/>
              <a:buChar char="–"/>
              <a:tabLst/>
              <a:defRPr/>
            </a:pPr>
            <a:r>
              <a:rPr kumimoji="0" lang="zh-CN" altLang="en-US" sz="2000" i="0" u="none" strike="noStrike" kern="1200" cap="none" spc="0" normalizeH="0" baseline="0" noProof="0" dirty="0" smtClean="0">
                <a:ln>
                  <a:noFill/>
                </a:ln>
                <a:effectLst/>
                <a:uLnTx/>
                <a:uFillTx/>
                <a:latin typeface="微软雅黑" pitchFamily="34" charset="-122"/>
                <a:ea typeface="微软雅黑" pitchFamily="34" charset="-122"/>
                <a:sym typeface="宋体" pitchFamily="2" charset="-122"/>
              </a:rPr>
              <a:t>等价类，把所有可能的输入数据</a:t>
            </a:r>
            <a:r>
              <a:rPr kumimoji="0" lang="en-US" altLang="zh-CN" sz="2000" i="0" u="none" strike="noStrike" kern="1200" cap="none" spc="0" normalizeH="0" baseline="0" noProof="0" dirty="0" smtClean="0">
                <a:ln>
                  <a:noFill/>
                </a:ln>
                <a:effectLst/>
                <a:uLnTx/>
                <a:uFillTx/>
                <a:latin typeface="微软雅黑" pitchFamily="34" charset="-122"/>
                <a:ea typeface="微软雅黑" pitchFamily="34" charset="-122"/>
                <a:sym typeface="宋体" pitchFamily="2" charset="-122"/>
              </a:rPr>
              <a:t>,</a:t>
            </a:r>
            <a:r>
              <a:rPr kumimoji="0" lang="zh-CN" altLang="en-US" sz="2000" i="0" u="none" strike="noStrike" kern="1200" cap="none" spc="0" normalizeH="0" baseline="0" noProof="0" dirty="0" smtClean="0">
                <a:ln>
                  <a:noFill/>
                </a:ln>
                <a:effectLst/>
                <a:uLnTx/>
                <a:uFillTx/>
                <a:latin typeface="微软雅黑" pitchFamily="34" charset="-122"/>
                <a:ea typeface="微软雅黑" pitchFamily="34" charset="-122"/>
                <a:sym typeface="宋体" pitchFamily="2" charset="-122"/>
              </a:rPr>
              <a:t>即程序的输入域划分成若干部分</a:t>
            </a:r>
            <a:r>
              <a:rPr kumimoji="0" lang="en-US" altLang="zh-CN" sz="2000" i="0" u="none" strike="noStrike" kern="1200" cap="none" spc="0" normalizeH="0" baseline="0" noProof="0" dirty="0" smtClean="0">
                <a:ln>
                  <a:noFill/>
                </a:ln>
                <a:effectLst/>
                <a:uLnTx/>
                <a:uFillTx/>
                <a:latin typeface="微软雅黑" pitchFamily="34" charset="-122"/>
                <a:ea typeface="微软雅黑" pitchFamily="34" charset="-122"/>
                <a:sym typeface="宋体" pitchFamily="2" charset="-122"/>
              </a:rPr>
              <a:t>,</a:t>
            </a:r>
          </a:p>
          <a:p>
            <a:pPr marL="742950" lvl="1" indent="-285750">
              <a:lnSpc>
                <a:spcPct val="150000"/>
              </a:lnSpc>
              <a:spcBef>
                <a:spcPts val="800"/>
              </a:spcBef>
              <a:buFont typeface="Arial" pitchFamily="34" charset="0"/>
              <a:buChar char="–"/>
              <a:defRPr/>
            </a:pPr>
            <a:r>
              <a:rPr lang="zh-CN" altLang="en-US" sz="2000" dirty="0" smtClean="0">
                <a:latin typeface="微软雅黑" pitchFamily="34" charset="-122"/>
                <a:ea typeface="微软雅黑" pitchFamily="34" charset="-122"/>
                <a:sym typeface="宋体" pitchFamily="2" charset="-122"/>
              </a:rPr>
              <a:t>划分，从</a:t>
            </a:r>
            <a:r>
              <a:rPr lang="zh-CN" altLang="en-US" sz="2000" dirty="0">
                <a:latin typeface="微软雅黑" pitchFamily="34" charset="-122"/>
                <a:ea typeface="微软雅黑" pitchFamily="34" charset="-122"/>
                <a:sym typeface="宋体" pitchFamily="2" charset="-122"/>
              </a:rPr>
              <a:t>每一部分中选取少数有</a:t>
            </a:r>
            <a:r>
              <a:rPr lang="zh-CN" altLang="en-US" sz="2000" b="1" dirty="0">
                <a:latin typeface="微软雅黑" pitchFamily="34" charset="-122"/>
                <a:ea typeface="微软雅黑" pitchFamily="34" charset="-122"/>
                <a:sym typeface="宋体" pitchFamily="2" charset="-122"/>
              </a:rPr>
              <a:t>代表性</a:t>
            </a:r>
            <a:r>
              <a:rPr lang="zh-CN" altLang="en-US" sz="2000" dirty="0">
                <a:latin typeface="微软雅黑" pitchFamily="34" charset="-122"/>
                <a:ea typeface="微软雅黑" pitchFamily="34" charset="-122"/>
                <a:sym typeface="宋体" pitchFamily="2" charset="-122"/>
              </a:rPr>
              <a:t>的数据做为</a:t>
            </a:r>
            <a:r>
              <a:rPr lang="zh-CN" altLang="en-US" sz="2000" dirty="0" smtClean="0">
                <a:latin typeface="微软雅黑" pitchFamily="34" charset="-122"/>
                <a:ea typeface="微软雅黑" pitchFamily="34" charset="-122"/>
                <a:sym typeface="宋体" pitchFamily="2" charset="-122"/>
              </a:rPr>
              <a:t>测试用例，代表性数据等同于该类中的其他值</a:t>
            </a:r>
            <a:endParaRPr lang="en-US" altLang="zh-CN" sz="2000" dirty="0">
              <a:latin typeface="微软雅黑" pitchFamily="34" charset="-122"/>
              <a:ea typeface="微软雅黑" pitchFamily="34" charset="-122"/>
              <a:sym typeface="宋体" pitchFamily="2" charset="-122"/>
            </a:endParaRPr>
          </a:p>
        </p:txBody>
      </p:sp>
      <p:sp>
        <p:nvSpPr>
          <p:cNvPr id="5" name="Rectangle 2"/>
          <p:cNvSpPr>
            <a:spLocks noGrp="1" noChangeArrowheads="1"/>
          </p:cNvSpPr>
          <p:nvPr>
            <p:ph type="title" idx="4294967295"/>
          </p:nvPr>
        </p:nvSpPr>
        <p:spPr>
          <a:xfrm>
            <a:off x="0" y="93265"/>
            <a:ext cx="8229600" cy="863601"/>
          </a:xfrm>
        </p:spPr>
        <p:txBody>
          <a:bodyPr>
            <a:normAutofit/>
          </a:bodyPr>
          <a:lstStyle/>
          <a:p>
            <a:r>
              <a:rPr lang="en-US" altLang="zh-CN" sz="2800" dirty="0" smtClean="0">
                <a:solidFill>
                  <a:schemeClr val="tx1"/>
                </a:solidFill>
                <a:latin typeface="微软雅黑" pitchFamily="34" charset="-122"/>
                <a:ea typeface="微软雅黑" pitchFamily="34" charset="-122"/>
              </a:rPr>
              <a:t>8.2.1 </a:t>
            </a:r>
            <a:r>
              <a:rPr lang="zh-CN" altLang="en-US" sz="2800" dirty="0" smtClean="0">
                <a:solidFill>
                  <a:schemeClr val="tx1"/>
                </a:solidFill>
                <a:latin typeface="微软雅黑" pitchFamily="34" charset="-122"/>
                <a:ea typeface="微软雅黑" pitchFamily="34" charset="-122"/>
              </a:rPr>
              <a:t>等价类划分</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
        <p:nvSpPr>
          <p:cNvPr id="17412" name="Rectangle 3"/>
          <p:cNvSpPr>
            <a:spLocks noGrp="1" noChangeArrowheads="1"/>
          </p:cNvSpPr>
          <p:nvPr>
            <p:ph type="subTitle" idx="4294967295"/>
          </p:nvPr>
        </p:nvSpPr>
        <p:spPr>
          <a:xfrm>
            <a:off x="0" y="980728"/>
            <a:ext cx="8964488" cy="4895850"/>
          </a:xfrm>
        </p:spPr>
        <p:txBody>
          <a:bodyPr/>
          <a:lstStyle/>
          <a:p>
            <a:pPr algn="l">
              <a:lnSpc>
                <a:spcPct val="110000"/>
              </a:lnSpc>
              <a:spcBef>
                <a:spcPts val="800"/>
              </a:spcBef>
            </a:pPr>
            <a:r>
              <a:rPr lang="zh-CN" altLang="zh-CN" sz="2400" dirty="0" smtClean="0">
                <a:solidFill>
                  <a:srgbClr val="0096D6"/>
                </a:solidFill>
                <a:latin typeface="微软雅黑" pitchFamily="34" charset="-122"/>
                <a:ea typeface="微软雅黑" pitchFamily="34" charset="-122"/>
                <a:sym typeface="宋体" pitchFamily="2" charset="-122"/>
              </a:rPr>
              <a:t>划分等价类</a:t>
            </a:r>
            <a:r>
              <a:rPr lang="zh-CN" altLang="en-US" sz="2400" dirty="0" smtClean="0">
                <a:solidFill>
                  <a:srgbClr val="0096D6"/>
                </a:solidFill>
                <a:latin typeface="微软雅黑" pitchFamily="34" charset="-122"/>
                <a:ea typeface="微软雅黑" pitchFamily="34" charset="-122"/>
                <a:sym typeface="宋体" pitchFamily="2" charset="-122"/>
              </a:rPr>
              <a:t>的考虑因素</a:t>
            </a:r>
            <a:endParaRPr lang="zh-CN" altLang="zh-CN" sz="2400" dirty="0" smtClean="0">
              <a:solidFill>
                <a:srgbClr val="0096D6"/>
              </a:solidFill>
              <a:latin typeface="微软雅黑" pitchFamily="34" charset="-122"/>
              <a:ea typeface="微软雅黑" pitchFamily="34" charset="-122"/>
              <a:sym typeface="宋体" pitchFamily="2" charset="-122"/>
            </a:endParaRPr>
          </a:p>
          <a:p>
            <a:pPr marL="914400" lvl="1" indent="-457200" algn="l">
              <a:lnSpc>
                <a:spcPct val="110000"/>
              </a:lnSpc>
              <a:spcBef>
                <a:spcPts val="800"/>
              </a:spcBef>
              <a:buAutoNum type="arabicPeriod"/>
            </a:pPr>
            <a:r>
              <a:rPr lang="zh-CN" altLang="en-US" sz="2000" dirty="0" smtClean="0">
                <a:solidFill>
                  <a:schemeClr val="tx1"/>
                </a:solidFill>
                <a:latin typeface="微软雅黑" pitchFamily="34" charset="-122"/>
                <a:ea typeface="微软雅黑" pitchFamily="34" charset="-122"/>
                <a:sym typeface="宋体" pitchFamily="2" charset="-122"/>
              </a:rPr>
              <a:t>输入数据</a:t>
            </a:r>
            <a:endParaRPr lang="en-US" altLang="zh-CN" sz="2000" dirty="0" smtClean="0">
              <a:solidFill>
                <a:schemeClr val="tx1"/>
              </a:solidFill>
              <a:latin typeface="微软雅黑" pitchFamily="34" charset="-122"/>
              <a:ea typeface="微软雅黑" pitchFamily="34" charset="-122"/>
              <a:sym typeface="宋体" pitchFamily="2" charset="-122"/>
            </a:endParaRPr>
          </a:p>
          <a:p>
            <a:pPr marL="914400" lvl="1" indent="-457200" algn="l">
              <a:lnSpc>
                <a:spcPct val="110000"/>
              </a:lnSpc>
              <a:spcBef>
                <a:spcPts val="800"/>
              </a:spcBef>
              <a:buAutoNum type="arabicPeriod"/>
            </a:pPr>
            <a:r>
              <a:rPr lang="zh-CN" altLang="en-US" sz="2000" dirty="0" smtClean="0">
                <a:solidFill>
                  <a:schemeClr val="tx1"/>
                </a:solidFill>
                <a:latin typeface="微软雅黑" pitchFamily="34" charset="-122"/>
                <a:ea typeface="微软雅黑" pitchFamily="34" charset="-122"/>
                <a:sym typeface="宋体" pitchFamily="2" charset="-122"/>
              </a:rPr>
              <a:t>输出数据</a:t>
            </a:r>
            <a:endParaRPr lang="en-US" altLang="zh-CN" sz="2000" dirty="0" smtClean="0">
              <a:solidFill>
                <a:schemeClr val="tx1"/>
              </a:solidFill>
              <a:latin typeface="微软雅黑" pitchFamily="34" charset="-122"/>
              <a:ea typeface="微软雅黑" pitchFamily="34" charset="-122"/>
              <a:sym typeface="宋体" pitchFamily="2" charset="-122"/>
            </a:endParaRPr>
          </a:p>
          <a:p>
            <a:pPr lvl="1" algn="l">
              <a:lnSpc>
                <a:spcPct val="110000"/>
              </a:lnSpc>
              <a:spcBef>
                <a:spcPts val="800"/>
              </a:spcBef>
            </a:pPr>
            <a:endParaRPr lang="zh-CN" altLang="zh-CN" sz="2000" dirty="0" smtClean="0">
              <a:solidFill>
                <a:schemeClr val="tx1"/>
              </a:solidFill>
              <a:latin typeface="微软雅黑" pitchFamily="34" charset="-122"/>
              <a:ea typeface="微软雅黑" pitchFamily="34" charset="-122"/>
              <a:sym typeface="宋体" pitchFamily="2" charset="-122"/>
            </a:endParaRPr>
          </a:p>
          <a:p>
            <a:pPr lvl="2" algn="l" eaLnBrk="1" hangingPunct="1">
              <a:lnSpc>
                <a:spcPct val="110000"/>
              </a:lnSpc>
              <a:spcBef>
                <a:spcPts val="800"/>
              </a:spcBef>
              <a:buFont typeface="Wingdings" pitchFamily="2" charset="2"/>
              <a:buChar char="Ø"/>
            </a:pPr>
            <a:r>
              <a:rPr lang="zh-CN" altLang="zh-CN" sz="1800" b="1" dirty="0" smtClean="0">
                <a:solidFill>
                  <a:schemeClr val="tx1"/>
                </a:solidFill>
                <a:latin typeface="微软雅黑" pitchFamily="34" charset="-122"/>
                <a:ea typeface="微软雅黑" pitchFamily="34" charset="-122"/>
                <a:sym typeface="宋体" pitchFamily="2" charset="-122"/>
              </a:rPr>
              <a:t>有效等价类</a:t>
            </a:r>
            <a:r>
              <a:rPr lang="zh-CN" altLang="zh-CN" sz="1800" dirty="0" smtClean="0">
                <a:solidFill>
                  <a:schemeClr val="tx1"/>
                </a:solidFill>
                <a:latin typeface="微软雅黑" pitchFamily="34" charset="-122"/>
                <a:ea typeface="微软雅黑" pitchFamily="34" charset="-122"/>
                <a:sym typeface="宋体" pitchFamily="2" charset="-122"/>
              </a:rPr>
              <a:t>：对于程序规格说明来说，是合理的，有意义的输入数据构成的集合</a:t>
            </a:r>
          </a:p>
          <a:p>
            <a:pPr lvl="2" algn="l" eaLnBrk="1" hangingPunct="1">
              <a:lnSpc>
                <a:spcPct val="110000"/>
              </a:lnSpc>
              <a:spcBef>
                <a:spcPts val="800"/>
              </a:spcBef>
              <a:buFont typeface="Wingdings" pitchFamily="2" charset="2"/>
              <a:buChar char="Ø"/>
            </a:pPr>
            <a:r>
              <a:rPr lang="zh-CN" altLang="zh-CN" sz="1800" b="1" dirty="0" smtClean="0">
                <a:solidFill>
                  <a:schemeClr val="tx1"/>
                </a:solidFill>
                <a:latin typeface="微软雅黑" pitchFamily="34" charset="-122"/>
                <a:ea typeface="微软雅黑" pitchFamily="34" charset="-122"/>
                <a:sym typeface="宋体" pitchFamily="2" charset="-122"/>
              </a:rPr>
              <a:t>无效等价类</a:t>
            </a:r>
            <a:r>
              <a:rPr lang="zh-CN" altLang="zh-CN" sz="1800" dirty="0" smtClean="0">
                <a:solidFill>
                  <a:schemeClr val="tx1"/>
                </a:solidFill>
                <a:latin typeface="微软雅黑" pitchFamily="34" charset="-122"/>
                <a:ea typeface="微软雅黑" pitchFamily="34" charset="-122"/>
                <a:sym typeface="宋体" pitchFamily="2" charset="-122"/>
              </a:rPr>
              <a:t>：对于程序规格说明来说，是不合理的，无意义的输入数据构成的集合</a:t>
            </a:r>
            <a:endParaRPr lang="en-US" altLang="zh-CN" sz="1800" dirty="0" smtClean="0">
              <a:solidFill>
                <a:schemeClr val="tx1"/>
              </a:solidFill>
              <a:latin typeface="微软雅黑" pitchFamily="34" charset="-122"/>
              <a:ea typeface="微软雅黑" pitchFamily="34" charset="-122"/>
              <a:sym typeface="宋体" pitchFamily="2" charset="-122"/>
            </a:endParaRPr>
          </a:p>
          <a:p>
            <a:pPr lvl="2" algn="l" eaLnBrk="1" hangingPunct="1">
              <a:lnSpc>
                <a:spcPct val="110000"/>
              </a:lnSpc>
              <a:spcBef>
                <a:spcPts val="800"/>
              </a:spcBef>
              <a:buFont typeface="Wingdings" pitchFamily="2" charset="2"/>
              <a:buChar char="Ø"/>
            </a:pPr>
            <a:endParaRPr lang="zh-CN" altLang="zh-CN" sz="1800" dirty="0" smtClean="0">
              <a:solidFill>
                <a:schemeClr val="tx1"/>
              </a:solidFill>
              <a:latin typeface="微软雅黑" pitchFamily="34" charset="-122"/>
              <a:ea typeface="微软雅黑" pitchFamily="34" charset="-122"/>
              <a:sym typeface="宋体" pitchFamily="2" charset="-122"/>
            </a:endParaRPr>
          </a:p>
          <a:p>
            <a:pPr lvl="1" algn="l">
              <a:lnSpc>
                <a:spcPct val="110000"/>
              </a:lnSpc>
              <a:spcBef>
                <a:spcPts val="800"/>
              </a:spcBef>
            </a:pPr>
            <a:r>
              <a:rPr lang="zh-CN" altLang="zh-CN" dirty="0" smtClean="0">
                <a:solidFill>
                  <a:srgbClr val="0096D6"/>
                </a:solidFill>
                <a:latin typeface="微软雅黑" pitchFamily="34" charset="-122"/>
                <a:ea typeface="微软雅黑" pitchFamily="34" charset="-122"/>
                <a:sym typeface="宋体" pitchFamily="2" charset="-122"/>
              </a:rPr>
              <a:t>设计测试用例时，要同时考虑有效等价类和无效等价类设计</a:t>
            </a:r>
          </a:p>
        </p:txBody>
      </p:sp>
      <p:sp>
        <p:nvSpPr>
          <p:cNvPr id="17411" name="Rectangle 2"/>
          <p:cNvSpPr>
            <a:spLocks noGrp="1" noChangeArrowheads="1"/>
          </p:cNvSpPr>
          <p:nvPr>
            <p:ph type="ctrTitle" idx="4294967295"/>
          </p:nvPr>
        </p:nvSpPr>
        <p:spPr>
          <a:xfrm>
            <a:off x="0" y="241300"/>
            <a:ext cx="8229600" cy="523875"/>
          </a:xfrm>
          <a:noFill/>
        </p:spPr>
        <p:txBody>
          <a:bodyPr>
            <a:spAutoFit/>
          </a:bodyPr>
          <a:lstStyle/>
          <a:p>
            <a:r>
              <a:rPr lang="en-US" altLang="zh-CN" sz="2800" dirty="0" smtClean="0">
                <a:solidFill>
                  <a:schemeClr val="tx1"/>
                </a:solidFill>
                <a:latin typeface="微软雅黑" pitchFamily="34" charset="-122"/>
                <a:ea typeface="微软雅黑" pitchFamily="34" charset="-122"/>
              </a:rPr>
              <a:t>8.2.1 </a:t>
            </a:r>
            <a:r>
              <a:rPr lang="zh-CN" altLang="zh-CN" sz="2800" dirty="0" smtClean="0">
                <a:solidFill>
                  <a:schemeClr val="tx1"/>
                </a:solidFill>
                <a:latin typeface="微软雅黑" pitchFamily="34" charset="-122"/>
                <a:ea typeface="微软雅黑" pitchFamily="34" charset="-122"/>
                <a:sym typeface="宋体" pitchFamily="2" charset="-122"/>
              </a:rPr>
              <a:t>等价类划分</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210333" y="241300"/>
            <a:ext cx="8229600" cy="523875"/>
          </a:xfrm>
        </p:spPr>
        <p:txBody>
          <a:bodyPr>
            <a:spAutoFit/>
          </a:bodyPr>
          <a:lstStyle/>
          <a:p>
            <a:r>
              <a:rPr lang="en-US" altLang="zh-CN" sz="2800" dirty="0">
                <a:solidFill>
                  <a:schemeClr val="tx1"/>
                </a:solidFill>
                <a:latin typeface="微软雅黑" pitchFamily="34" charset="-122"/>
                <a:ea typeface="微软雅黑" pitchFamily="34" charset="-122"/>
              </a:rPr>
              <a:t>8.2.1 </a:t>
            </a:r>
            <a:r>
              <a:rPr lang="zh-CN" altLang="zh-CN" sz="2800" dirty="0">
                <a:solidFill>
                  <a:schemeClr val="tx1"/>
                </a:solidFill>
                <a:latin typeface="微软雅黑" pitchFamily="34" charset="-122"/>
                <a:ea typeface="微软雅黑" pitchFamily="34" charset="-122"/>
                <a:sym typeface="宋体" pitchFamily="2" charset="-122"/>
              </a:rPr>
              <a:t>等价类划分</a:t>
            </a:r>
            <a:endParaRPr lang="zh-CN" altLang="en-US" sz="2800" dirty="0" smtClean="0">
              <a:solidFill>
                <a:schemeClr val="tx1"/>
              </a:solidFill>
              <a:latin typeface="微软雅黑" pitchFamily="34" charset="-122"/>
              <a:ea typeface="微软雅黑" pitchFamily="34" charset="-122"/>
            </a:endParaRPr>
          </a:p>
        </p:txBody>
      </p:sp>
      <p:sp>
        <p:nvSpPr>
          <p:cNvPr id="3" name="内容占位符 2"/>
          <p:cNvSpPr>
            <a:spLocks noGrp="1"/>
          </p:cNvSpPr>
          <p:nvPr>
            <p:ph idx="4294967295"/>
          </p:nvPr>
        </p:nvSpPr>
        <p:spPr>
          <a:xfrm>
            <a:off x="467544" y="765175"/>
            <a:ext cx="6192838" cy="3168650"/>
          </a:xfrm>
        </p:spPr>
        <p:txBody>
          <a:bodyPr>
            <a:noAutofit/>
          </a:bodyPr>
          <a:lstStyle/>
          <a:p>
            <a:pPr>
              <a:lnSpc>
                <a:spcPct val="150000"/>
              </a:lnSpc>
              <a:buNone/>
            </a:pPr>
            <a:r>
              <a:rPr lang="zh-CN" altLang="en-US" sz="2400" dirty="0" smtClean="0">
                <a:latin typeface="微软雅黑" pitchFamily="34" charset="-122"/>
                <a:ea typeface="微软雅黑" pitchFamily="34" charset="-122"/>
              </a:rPr>
              <a:t>等价类划分的方法，例如：</a:t>
            </a:r>
            <a:endParaRPr lang="en-US" altLang="zh-CN" sz="2400" dirty="0" smtClean="0">
              <a:latin typeface="微软雅黑" pitchFamily="34" charset="-122"/>
              <a:ea typeface="微软雅黑" pitchFamily="34" charset="-122"/>
            </a:endParaRPr>
          </a:p>
          <a:p>
            <a:pPr>
              <a:lnSpc>
                <a:spcPct val="150000"/>
              </a:lnSpc>
            </a:pPr>
            <a:r>
              <a:rPr lang="zh-CN" altLang="en-US" sz="2400" dirty="0" smtClean="0">
                <a:latin typeface="微软雅黑" pitchFamily="34" charset="-122"/>
                <a:ea typeface="微软雅黑" pitchFamily="34" charset="-122"/>
              </a:rPr>
              <a:t>按区间划分</a:t>
            </a:r>
            <a:endParaRPr lang="en-US" altLang="zh-CN" sz="2400" dirty="0" smtClean="0">
              <a:latin typeface="微软雅黑" pitchFamily="34" charset="-122"/>
              <a:ea typeface="微软雅黑" pitchFamily="34" charset="-122"/>
            </a:endParaRPr>
          </a:p>
          <a:p>
            <a:pPr>
              <a:lnSpc>
                <a:spcPct val="150000"/>
              </a:lnSpc>
            </a:pPr>
            <a:r>
              <a:rPr lang="zh-CN" altLang="en-US" sz="2400" dirty="0" smtClean="0">
                <a:latin typeface="微软雅黑" pitchFamily="34" charset="-122"/>
                <a:ea typeface="微软雅黑" pitchFamily="34" charset="-122"/>
              </a:rPr>
              <a:t>按数值划分</a:t>
            </a:r>
            <a:endParaRPr lang="en-US" altLang="zh-CN" sz="2400" dirty="0" smtClean="0">
              <a:latin typeface="微软雅黑" pitchFamily="34" charset="-122"/>
              <a:ea typeface="微软雅黑" pitchFamily="34" charset="-122"/>
            </a:endParaRPr>
          </a:p>
          <a:p>
            <a:pPr>
              <a:lnSpc>
                <a:spcPct val="150000"/>
              </a:lnSpc>
            </a:pPr>
            <a:r>
              <a:rPr lang="zh-CN" altLang="en-US" sz="2400" dirty="0" smtClean="0">
                <a:latin typeface="微软雅黑" pitchFamily="34" charset="-122"/>
                <a:ea typeface="微软雅黑" pitchFamily="34" charset="-122"/>
              </a:rPr>
              <a:t>按数值集合划分</a:t>
            </a:r>
            <a:endParaRPr lang="en-US" altLang="zh-CN" sz="2400" dirty="0" smtClean="0">
              <a:latin typeface="微软雅黑" pitchFamily="34" charset="-122"/>
              <a:ea typeface="微软雅黑" pitchFamily="34" charset="-122"/>
            </a:endParaRPr>
          </a:p>
          <a:p>
            <a:pPr>
              <a:lnSpc>
                <a:spcPct val="150000"/>
              </a:lnSpc>
            </a:pPr>
            <a:r>
              <a:rPr lang="zh-CN" altLang="en-US" sz="2400" dirty="0" smtClean="0">
                <a:latin typeface="微软雅黑" pitchFamily="34" charset="-122"/>
                <a:ea typeface="微软雅黑" pitchFamily="34" charset="-122"/>
              </a:rPr>
              <a:t>按限制条件或规划划分</a:t>
            </a:r>
            <a:endParaRPr lang="en-US" altLang="zh-CN" sz="2400" dirty="0" smtClean="0">
              <a:latin typeface="微软雅黑" pitchFamily="34" charset="-122"/>
              <a:ea typeface="微软雅黑" pitchFamily="34" charset="-122"/>
            </a:endParaRPr>
          </a:p>
          <a:p>
            <a:pPr>
              <a:lnSpc>
                <a:spcPct val="150000"/>
              </a:lnSpc>
            </a:pPr>
            <a:r>
              <a:rPr lang="zh-CN" altLang="en-US" sz="2400" dirty="0" smtClean="0">
                <a:latin typeface="微软雅黑" pitchFamily="34" charset="-122"/>
                <a:ea typeface="微软雅黑" pitchFamily="34" charset="-122"/>
              </a:rPr>
              <a:t>按处理方式划分</a:t>
            </a:r>
          </a:p>
        </p:txBody>
      </p:sp>
      <p:sp>
        <p:nvSpPr>
          <p:cNvPr id="4" name="矩形 3"/>
          <p:cNvSpPr/>
          <p:nvPr/>
        </p:nvSpPr>
        <p:spPr>
          <a:xfrm>
            <a:off x="899592" y="4457700"/>
            <a:ext cx="7704856" cy="1615827"/>
          </a:xfrm>
          <a:prstGeom prst="rect">
            <a:avLst/>
          </a:prstGeom>
        </p:spPr>
        <p:txBody>
          <a:bodyPr wrap="square">
            <a:spAutoFit/>
          </a:bodyPr>
          <a:lstStyle/>
          <a:p>
            <a:pPr>
              <a:lnSpc>
                <a:spcPct val="150000"/>
              </a:lnSpc>
            </a:pPr>
            <a:r>
              <a:rPr lang="zh-CN" altLang="en-US" sz="2400" dirty="0" smtClean="0">
                <a:solidFill>
                  <a:srgbClr val="0096D6"/>
                </a:solidFill>
                <a:latin typeface="微软雅黑" pitchFamily="34" charset="-122"/>
                <a:ea typeface="微软雅黑" pitchFamily="34" charset="-122"/>
              </a:rPr>
              <a:t>划分等价类重要的是：集合的划分，划分为互不相交的一组子集，而子集的并是整个集合。</a:t>
            </a:r>
            <a:r>
              <a:rPr lang="en-US" altLang="zh-CN" sz="2000" dirty="0" smtClean="0"/>
              <a:t/>
            </a:r>
            <a:br>
              <a:rPr lang="en-US" altLang="zh-CN" sz="2000" dirty="0" smtClean="0"/>
            </a:br>
            <a:endParaRPr lang="zh-CN" alt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合 1"/>
          <p:cNvGrpSpPr>
            <a:grpSpLocks/>
          </p:cNvGrpSpPr>
          <p:nvPr/>
        </p:nvGrpSpPr>
        <p:grpSpPr bwMode="auto">
          <a:xfrm>
            <a:off x="395536" y="3284984"/>
            <a:ext cx="8280920" cy="2276477"/>
            <a:chOff x="1201307" y="4103994"/>
            <a:chExt cx="5984694" cy="2276588"/>
          </a:xfrm>
        </p:grpSpPr>
        <p:grpSp>
          <p:nvGrpSpPr>
            <p:cNvPr id="5" name="Group 2"/>
            <p:cNvGrpSpPr>
              <a:grpSpLocks/>
            </p:cNvGrpSpPr>
            <p:nvPr/>
          </p:nvGrpSpPr>
          <p:grpSpPr bwMode="auto">
            <a:xfrm>
              <a:off x="1215915" y="4103994"/>
              <a:ext cx="5970086" cy="1295455"/>
              <a:chOff x="1499868" y="3369118"/>
              <a:chExt cx="5756303" cy="1591475"/>
            </a:xfrm>
          </p:grpSpPr>
          <p:sp>
            <p:nvSpPr>
              <p:cNvPr id="19" name="Freeform 3"/>
              <p:cNvSpPr/>
              <p:nvPr/>
            </p:nvSpPr>
            <p:spPr>
              <a:xfrm>
                <a:off x="4295978" y="4026385"/>
                <a:ext cx="2386215" cy="276950"/>
              </a:xfrm>
              <a:custGeom>
                <a:avLst/>
                <a:gdLst/>
                <a:ahLst/>
                <a:cxnLst/>
                <a:rect l="0" t="0" r="0" b="0"/>
                <a:pathLst>
                  <a:path>
                    <a:moveTo>
                      <a:pt x="0" y="0"/>
                    </a:moveTo>
                    <a:lnTo>
                      <a:pt x="0" y="138103"/>
                    </a:lnTo>
                    <a:lnTo>
                      <a:pt x="2387212" y="138103"/>
                    </a:lnTo>
                    <a:lnTo>
                      <a:pt x="2387212" y="276206"/>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20" name="Freeform 4"/>
              <p:cNvSpPr/>
              <p:nvPr/>
            </p:nvSpPr>
            <p:spPr>
              <a:xfrm>
                <a:off x="4295978" y="4026385"/>
                <a:ext cx="795916" cy="276950"/>
              </a:xfrm>
              <a:custGeom>
                <a:avLst/>
                <a:gdLst/>
                <a:ahLst/>
                <a:cxnLst/>
                <a:rect l="0" t="0" r="0" b="0"/>
                <a:pathLst>
                  <a:path>
                    <a:moveTo>
                      <a:pt x="0" y="0"/>
                    </a:moveTo>
                    <a:lnTo>
                      <a:pt x="0" y="138103"/>
                    </a:lnTo>
                    <a:lnTo>
                      <a:pt x="795737" y="138103"/>
                    </a:lnTo>
                    <a:lnTo>
                      <a:pt x="795737" y="276206"/>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21" name="Freeform 5"/>
              <p:cNvSpPr/>
              <p:nvPr/>
            </p:nvSpPr>
            <p:spPr>
              <a:xfrm>
                <a:off x="3669959" y="4026385"/>
                <a:ext cx="795916" cy="276950"/>
              </a:xfrm>
              <a:custGeom>
                <a:avLst/>
                <a:gdLst/>
                <a:ahLst/>
                <a:cxnLst/>
                <a:rect l="0" t="0" r="0" b="0"/>
                <a:pathLst>
                  <a:path>
                    <a:moveTo>
                      <a:pt x="795737" y="0"/>
                    </a:moveTo>
                    <a:lnTo>
                      <a:pt x="795737" y="138103"/>
                    </a:lnTo>
                    <a:lnTo>
                      <a:pt x="0" y="138103"/>
                    </a:lnTo>
                    <a:lnTo>
                      <a:pt x="0" y="276206"/>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22" name="Freeform 6"/>
              <p:cNvSpPr/>
              <p:nvPr/>
            </p:nvSpPr>
            <p:spPr>
              <a:xfrm>
                <a:off x="2420984" y="4026385"/>
                <a:ext cx="2386216" cy="276950"/>
              </a:xfrm>
              <a:custGeom>
                <a:avLst/>
                <a:gdLst/>
                <a:ahLst/>
                <a:cxnLst/>
                <a:rect l="0" t="0" r="0" b="0"/>
                <a:pathLst>
                  <a:path>
                    <a:moveTo>
                      <a:pt x="2387212" y="0"/>
                    </a:moveTo>
                    <a:lnTo>
                      <a:pt x="2387212" y="138103"/>
                    </a:lnTo>
                    <a:lnTo>
                      <a:pt x="0" y="138103"/>
                    </a:lnTo>
                    <a:lnTo>
                      <a:pt x="0" y="276206"/>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23" name="Freeform 7"/>
              <p:cNvSpPr/>
              <p:nvPr/>
            </p:nvSpPr>
            <p:spPr>
              <a:xfrm>
                <a:off x="3722000" y="3369118"/>
                <a:ext cx="1314792" cy="657267"/>
              </a:xfrm>
              <a:custGeom>
                <a:avLst/>
                <a:gdLst>
                  <a:gd name="connsiteX0" fmla="*/ 0 w 1315268"/>
                  <a:gd name="connsiteY0" fmla="*/ 0 h 657634"/>
                  <a:gd name="connsiteX1" fmla="*/ 1315268 w 1315268"/>
                  <a:gd name="connsiteY1" fmla="*/ 0 h 657634"/>
                  <a:gd name="connsiteX2" fmla="*/ 1315268 w 1315268"/>
                  <a:gd name="connsiteY2" fmla="*/ 657634 h 657634"/>
                  <a:gd name="connsiteX3" fmla="*/ 0 w 1315268"/>
                  <a:gd name="connsiteY3" fmla="*/ 657634 h 657634"/>
                  <a:gd name="connsiteX4" fmla="*/ 0 w 1315268"/>
                  <a:gd name="connsiteY4" fmla="*/ 0 h 657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268" h="657634">
                    <a:moveTo>
                      <a:pt x="0" y="0"/>
                    </a:moveTo>
                    <a:lnTo>
                      <a:pt x="1315268" y="0"/>
                    </a:lnTo>
                    <a:lnTo>
                      <a:pt x="1315268" y="657634"/>
                    </a:lnTo>
                    <a:lnTo>
                      <a:pt x="0" y="657634"/>
                    </a:lnTo>
                    <a:lnTo>
                      <a:pt x="0" y="0"/>
                    </a:lnTo>
                    <a:close/>
                  </a:path>
                </a:pathLst>
              </a:custGeom>
            </p:spPr>
            <p:style>
              <a:lnRef idx="2">
                <a:schemeClr val="lt1">
                  <a:hueOff val="0"/>
                  <a:satOff val="0"/>
                  <a:lumOff val="0"/>
                  <a:alphaOff val="0"/>
                </a:schemeClr>
              </a:lnRef>
              <a:fillRef idx="1">
                <a:schemeClr val="accent5">
                  <a:alpha val="80000"/>
                  <a:hueOff val="0"/>
                  <a:satOff val="0"/>
                  <a:lumOff val="0"/>
                  <a:alphaOff val="0"/>
                </a:schemeClr>
              </a:fillRef>
              <a:effectRef idx="0">
                <a:schemeClr val="accent5">
                  <a:alpha val="80000"/>
                  <a:hueOff val="0"/>
                  <a:satOff val="0"/>
                  <a:lumOff val="0"/>
                  <a:alphaOff val="0"/>
                </a:schemeClr>
              </a:effectRef>
              <a:fontRef idx="minor">
                <a:schemeClr val="lt1"/>
              </a:fontRef>
            </p:style>
            <p:txBody>
              <a:bodyPr lIns="13335" tIns="13335" rIns="13335" bIns="13335" spcCol="1270" anchor="ctr"/>
              <a:lstStyle/>
              <a:p>
                <a:pPr algn="ctr" defTabSz="933450" eaLnBrk="1" hangingPunct="1">
                  <a:lnSpc>
                    <a:spcPct val="90000"/>
                  </a:lnSpc>
                  <a:spcAft>
                    <a:spcPct val="35000"/>
                  </a:spcAft>
                  <a:buFont typeface="Arial" panose="020B0604020202020204" pitchFamily="34" charset="0"/>
                  <a:buNone/>
                  <a:defRPr/>
                </a:pPr>
                <a:r>
                  <a:rPr lang="zh-CN" altLang="en-US" sz="2100" b="1" dirty="0">
                    <a:solidFill>
                      <a:schemeClr val="tx1"/>
                    </a:solidFill>
                  </a:rPr>
                  <a:t>测试数据</a:t>
                </a:r>
                <a:endParaRPr lang="en-US" sz="2100" b="1" dirty="0">
                  <a:solidFill>
                    <a:schemeClr val="tx1"/>
                  </a:solidFill>
                </a:endParaRPr>
              </a:p>
            </p:txBody>
          </p:sp>
          <p:sp>
            <p:nvSpPr>
              <p:cNvPr id="24" name="Freeform 8"/>
              <p:cNvSpPr/>
              <p:nvPr/>
            </p:nvSpPr>
            <p:spPr>
              <a:xfrm>
                <a:off x="1499559" y="4303335"/>
                <a:ext cx="1360710" cy="657268"/>
              </a:xfrm>
              <a:custGeom>
                <a:avLst/>
                <a:gdLst>
                  <a:gd name="connsiteX0" fmla="*/ 0 w 1315268"/>
                  <a:gd name="connsiteY0" fmla="*/ 0 h 657634"/>
                  <a:gd name="connsiteX1" fmla="*/ 1315268 w 1315268"/>
                  <a:gd name="connsiteY1" fmla="*/ 0 h 657634"/>
                  <a:gd name="connsiteX2" fmla="*/ 1315268 w 1315268"/>
                  <a:gd name="connsiteY2" fmla="*/ 657634 h 657634"/>
                  <a:gd name="connsiteX3" fmla="*/ 0 w 1315268"/>
                  <a:gd name="connsiteY3" fmla="*/ 657634 h 657634"/>
                  <a:gd name="connsiteX4" fmla="*/ 0 w 1315268"/>
                  <a:gd name="connsiteY4" fmla="*/ 0 h 657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268" h="657634">
                    <a:moveTo>
                      <a:pt x="0" y="0"/>
                    </a:moveTo>
                    <a:lnTo>
                      <a:pt x="1315268" y="0"/>
                    </a:lnTo>
                    <a:lnTo>
                      <a:pt x="1315268" y="657634"/>
                    </a:lnTo>
                    <a:lnTo>
                      <a:pt x="0" y="657634"/>
                    </a:lnTo>
                    <a:lnTo>
                      <a:pt x="0" y="0"/>
                    </a:lnTo>
                    <a:close/>
                  </a:path>
                </a:pathLst>
              </a:custGeom>
            </p:spPr>
            <p:style>
              <a:lnRef idx="2">
                <a:schemeClr val="lt1">
                  <a:hueOff val="0"/>
                  <a:satOff val="0"/>
                  <a:lumOff val="0"/>
                  <a:alphaOff val="0"/>
                </a:schemeClr>
              </a:lnRef>
              <a:fillRef idx="1">
                <a:schemeClr val="accent5">
                  <a:alpha val="70000"/>
                  <a:hueOff val="0"/>
                  <a:satOff val="0"/>
                  <a:lumOff val="0"/>
                  <a:alphaOff val="0"/>
                </a:schemeClr>
              </a:fillRef>
              <a:effectRef idx="0">
                <a:schemeClr val="accent5">
                  <a:alpha val="70000"/>
                  <a:hueOff val="0"/>
                  <a:satOff val="0"/>
                  <a:lumOff val="0"/>
                  <a:alphaOff val="0"/>
                </a:schemeClr>
              </a:effectRef>
              <a:fontRef idx="minor">
                <a:schemeClr val="lt1"/>
              </a:fontRef>
            </p:style>
            <p:txBody>
              <a:bodyPr lIns="13335" tIns="13335" rIns="13335" bIns="13335" spcCol="1270" anchor="ctr"/>
              <a:lstStyle/>
              <a:p>
                <a:pPr algn="ctr" defTabSz="933450" eaLnBrk="1" hangingPunct="1">
                  <a:lnSpc>
                    <a:spcPct val="90000"/>
                  </a:lnSpc>
                  <a:spcAft>
                    <a:spcPct val="35000"/>
                  </a:spcAft>
                  <a:buFont typeface="Arial" panose="020B0604020202020204" pitchFamily="34" charset="0"/>
                  <a:buNone/>
                  <a:defRPr/>
                </a:pPr>
                <a:r>
                  <a:rPr lang="en-US" sz="2100" b="1" dirty="0">
                    <a:solidFill>
                      <a:schemeClr val="tx1"/>
                    </a:solidFill>
                  </a:rPr>
                  <a:t>A B C D E </a:t>
                </a:r>
              </a:p>
            </p:txBody>
          </p:sp>
          <p:sp>
            <p:nvSpPr>
              <p:cNvPr id="25" name="Freeform 9"/>
              <p:cNvSpPr/>
              <p:nvPr/>
            </p:nvSpPr>
            <p:spPr>
              <a:xfrm>
                <a:off x="2979656" y="4303335"/>
                <a:ext cx="1316322" cy="657268"/>
              </a:xfrm>
              <a:custGeom>
                <a:avLst/>
                <a:gdLst>
                  <a:gd name="connsiteX0" fmla="*/ 0 w 1315268"/>
                  <a:gd name="connsiteY0" fmla="*/ 0 h 657634"/>
                  <a:gd name="connsiteX1" fmla="*/ 1315268 w 1315268"/>
                  <a:gd name="connsiteY1" fmla="*/ 0 h 657634"/>
                  <a:gd name="connsiteX2" fmla="*/ 1315268 w 1315268"/>
                  <a:gd name="connsiteY2" fmla="*/ 657634 h 657634"/>
                  <a:gd name="connsiteX3" fmla="*/ 0 w 1315268"/>
                  <a:gd name="connsiteY3" fmla="*/ 657634 h 657634"/>
                  <a:gd name="connsiteX4" fmla="*/ 0 w 1315268"/>
                  <a:gd name="connsiteY4" fmla="*/ 0 h 657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268" h="657634">
                    <a:moveTo>
                      <a:pt x="0" y="0"/>
                    </a:moveTo>
                    <a:lnTo>
                      <a:pt x="1315268" y="0"/>
                    </a:lnTo>
                    <a:lnTo>
                      <a:pt x="1315268" y="657634"/>
                    </a:lnTo>
                    <a:lnTo>
                      <a:pt x="0" y="657634"/>
                    </a:lnTo>
                    <a:lnTo>
                      <a:pt x="0" y="0"/>
                    </a:lnTo>
                    <a:close/>
                  </a:path>
                </a:pathLst>
              </a:custGeom>
            </p:spPr>
            <p:style>
              <a:lnRef idx="2">
                <a:schemeClr val="lt1">
                  <a:hueOff val="0"/>
                  <a:satOff val="0"/>
                  <a:lumOff val="0"/>
                  <a:alphaOff val="0"/>
                </a:schemeClr>
              </a:lnRef>
              <a:fillRef idx="1">
                <a:schemeClr val="accent5">
                  <a:alpha val="70000"/>
                  <a:hueOff val="0"/>
                  <a:satOff val="0"/>
                  <a:lumOff val="0"/>
                  <a:alphaOff val="0"/>
                </a:schemeClr>
              </a:fillRef>
              <a:effectRef idx="0">
                <a:schemeClr val="accent5">
                  <a:alpha val="70000"/>
                  <a:hueOff val="0"/>
                  <a:satOff val="0"/>
                  <a:lumOff val="0"/>
                  <a:alphaOff val="0"/>
                </a:schemeClr>
              </a:effectRef>
              <a:fontRef idx="minor">
                <a:schemeClr val="lt1"/>
              </a:fontRef>
            </p:style>
            <p:txBody>
              <a:bodyPr lIns="13335" tIns="13335" rIns="13335" bIns="13335" spcCol="1270" anchor="ctr"/>
              <a:lstStyle/>
              <a:p>
                <a:pPr algn="ctr" defTabSz="933450" eaLnBrk="1" hangingPunct="1">
                  <a:lnSpc>
                    <a:spcPct val="90000"/>
                  </a:lnSpc>
                  <a:spcAft>
                    <a:spcPct val="35000"/>
                  </a:spcAft>
                  <a:buFont typeface="Arial" panose="020B0604020202020204" pitchFamily="34" charset="0"/>
                  <a:buNone/>
                  <a:defRPr/>
                </a:pPr>
                <a:r>
                  <a:rPr lang="en-US" sz="2100" b="1" dirty="0">
                    <a:solidFill>
                      <a:schemeClr val="tx1"/>
                    </a:solidFill>
                  </a:rPr>
                  <a:t>1 2 3 4 5 </a:t>
                </a:r>
              </a:p>
            </p:txBody>
          </p:sp>
          <p:sp>
            <p:nvSpPr>
              <p:cNvPr id="26" name="Freeform 10"/>
              <p:cNvSpPr/>
              <p:nvPr/>
            </p:nvSpPr>
            <p:spPr>
              <a:xfrm>
                <a:off x="4435262" y="4238974"/>
                <a:ext cx="1226016" cy="657267"/>
              </a:xfrm>
              <a:custGeom>
                <a:avLst/>
                <a:gdLst>
                  <a:gd name="connsiteX0" fmla="*/ 0 w 1315268"/>
                  <a:gd name="connsiteY0" fmla="*/ 0 h 657634"/>
                  <a:gd name="connsiteX1" fmla="*/ 1315268 w 1315268"/>
                  <a:gd name="connsiteY1" fmla="*/ 0 h 657634"/>
                  <a:gd name="connsiteX2" fmla="*/ 1315268 w 1315268"/>
                  <a:gd name="connsiteY2" fmla="*/ 657634 h 657634"/>
                  <a:gd name="connsiteX3" fmla="*/ 0 w 1315268"/>
                  <a:gd name="connsiteY3" fmla="*/ 657634 h 657634"/>
                  <a:gd name="connsiteX4" fmla="*/ 0 w 1315268"/>
                  <a:gd name="connsiteY4" fmla="*/ 0 h 657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268" h="657634">
                    <a:moveTo>
                      <a:pt x="0" y="0"/>
                    </a:moveTo>
                    <a:lnTo>
                      <a:pt x="1315268" y="0"/>
                    </a:lnTo>
                    <a:lnTo>
                      <a:pt x="1315268" y="657634"/>
                    </a:lnTo>
                    <a:lnTo>
                      <a:pt x="0" y="657634"/>
                    </a:lnTo>
                    <a:lnTo>
                      <a:pt x="0" y="0"/>
                    </a:lnTo>
                    <a:close/>
                  </a:path>
                </a:pathLst>
              </a:custGeom>
            </p:spPr>
            <p:style>
              <a:lnRef idx="2">
                <a:schemeClr val="lt1">
                  <a:hueOff val="0"/>
                  <a:satOff val="0"/>
                  <a:lumOff val="0"/>
                  <a:alphaOff val="0"/>
                </a:schemeClr>
              </a:lnRef>
              <a:fillRef idx="1">
                <a:schemeClr val="accent5">
                  <a:alpha val="70000"/>
                  <a:hueOff val="0"/>
                  <a:satOff val="0"/>
                  <a:lumOff val="0"/>
                  <a:alphaOff val="0"/>
                </a:schemeClr>
              </a:fillRef>
              <a:effectRef idx="0">
                <a:schemeClr val="accent5">
                  <a:alpha val="70000"/>
                  <a:hueOff val="0"/>
                  <a:satOff val="0"/>
                  <a:lumOff val="0"/>
                  <a:alphaOff val="0"/>
                </a:schemeClr>
              </a:effectRef>
              <a:fontRef idx="minor">
                <a:schemeClr val="lt1"/>
              </a:fontRef>
            </p:style>
            <p:txBody>
              <a:bodyPr lIns="13335" tIns="13335" rIns="13335" bIns="13335" spcCol="1270" anchor="ctr"/>
              <a:lstStyle/>
              <a:p>
                <a:pPr algn="ctr" defTabSz="933450" eaLnBrk="1" hangingPunct="1">
                  <a:lnSpc>
                    <a:spcPct val="90000"/>
                  </a:lnSpc>
                  <a:spcAft>
                    <a:spcPct val="35000"/>
                  </a:spcAft>
                  <a:buFont typeface="Arial" panose="020B0604020202020204" pitchFamily="34" charset="0"/>
                  <a:buNone/>
                  <a:defRPr/>
                </a:pPr>
                <a:r>
                  <a:rPr lang="zh-CN" altLang="en-US" sz="2100" b="1" dirty="0">
                    <a:solidFill>
                      <a:schemeClr val="tx1"/>
                    </a:solidFill>
                  </a:rPr>
                  <a:t>一 二 三 四 五</a:t>
                </a:r>
                <a:endParaRPr lang="en-US" sz="2100" b="1" dirty="0">
                  <a:solidFill>
                    <a:schemeClr val="tx1"/>
                  </a:solidFill>
                </a:endParaRPr>
              </a:p>
            </p:txBody>
          </p:sp>
          <p:sp>
            <p:nvSpPr>
              <p:cNvPr id="27" name="Freeform 11"/>
              <p:cNvSpPr/>
              <p:nvPr/>
            </p:nvSpPr>
            <p:spPr>
              <a:xfrm>
                <a:off x="5837298" y="4303335"/>
                <a:ext cx="1418873" cy="657268"/>
              </a:xfrm>
              <a:custGeom>
                <a:avLst/>
                <a:gdLst>
                  <a:gd name="connsiteX0" fmla="*/ 0 w 1315268"/>
                  <a:gd name="connsiteY0" fmla="*/ 0 h 657634"/>
                  <a:gd name="connsiteX1" fmla="*/ 1315268 w 1315268"/>
                  <a:gd name="connsiteY1" fmla="*/ 0 h 657634"/>
                  <a:gd name="connsiteX2" fmla="*/ 1315268 w 1315268"/>
                  <a:gd name="connsiteY2" fmla="*/ 657634 h 657634"/>
                  <a:gd name="connsiteX3" fmla="*/ 0 w 1315268"/>
                  <a:gd name="connsiteY3" fmla="*/ 657634 h 657634"/>
                  <a:gd name="connsiteX4" fmla="*/ 0 w 1315268"/>
                  <a:gd name="connsiteY4" fmla="*/ 0 h 657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268" h="657634">
                    <a:moveTo>
                      <a:pt x="0" y="0"/>
                    </a:moveTo>
                    <a:lnTo>
                      <a:pt x="1315268" y="0"/>
                    </a:lnTo>
                    <a:lnTo>
                      <a:pt x="1315268" y="657634"/>
                    </a:lnTo>
                    <a:lnTo>
                      <a:pt x="0" y="657634"/>
                    </a:lnTo>
                    <a:lnTo>
                      <a:pt x="0" y="0"/>
                    </a:lnTo>
                    <a:close/>
                  </a:path>
                </a:pathLst>
              </a:custGeom>
            </p:spPr>
            <p:style>
              <a:lnRef idx="2">
                <a:schemeClr val="lt1">
                  <a:hueOff val="0"/>
                  <a:satOff val="0"/>
                  <a:lumOff val="0"/>
                  <a:alphaOff val="0"/>
                </a:schemeClr>
              </a:lnRef>
              <a:fillRef idx="1">
                <a:schemeClr val="accent5">
                  <a:alpha val="70000"/>
                  <a:hueOff val="0"/>
                  <a:satOff val="0"/>
                  <a:lumOff val="0"/>
                  <a:alphaOff val="0"/>
                </a:schemeClr>
              </a:fillRef>
              <a:effectRef idx="0">
                <a:schemeClr val="accent5">
                  <a:alpha val="70000"/>
                  <a:hueOff val="0"/>
                  <a:satOff val="0"/>
                  <a:lumOff val="0"/>
                  <a:alphaOff val="0"/>
                </a:schemeClr>
              </a:effectRef>
              <a:fontRef idx="minor">
                <a:schemeClr val="lt1"/>
              </a:fontRef>
            </p:style>
            <p:txBody>
              <a:bodyPr lIns="13335" tIns="13335" rIns="13335" bIns="13335" spcCol="1270" anchor="ctr"/>
              <a:lstStyle/>
              <a:p>
                <a:pPr algn="ctr" defTabSz="933450" eaLnBrk="1" hangingPunct="1">
                  <a:lnSpc>
                    <a:spcPct val="90000"/>
                  </a:lnSpc>
                  <a:spcAft>
                    <a:spcPct val="35000"/>
                  </a:spcAft>
                  <a:buFont typeface="Arial" panose="020B0604020202020204" pitchFamily="34" charset="0"/>
                  <a:buNone/>
                  <a:defRPr/>
                </a:pPr>
                <a:r>
                  <a:rPr lang="en-US" sz="2100" b="1" dirty="0">
                    <a:solidFill>
                      <a:schemeClr val="tx1"/>
                    </a:solidFill>
                  </a:rPr>
                  <a:t>Ⅰ Ⅱ Ⅲ Ⅳ Ⅴ</a:t>
                </a:r>
              </a:p>
            </p:txBody>
          </p:sp>
        </p:grpSp>
        <p:grpSp>
          <p:nvGrpSpPr>
            <p:cNvPr id="6" name="Group 22"/>
            <p:cNvGrpSpPr>
              <a:grpSpLocks/>
            </p:cNvGrpSpPr>
            <p:nvPr/>
          </p:nvGrpSpPr>
          <p:grpSpPr bwMode="auto">
            <a:xfrm>
              <a:off x="1201307" y="4941193"/>
              <a:ext cx="5976757" cy="1439389"/>
              <a:chOff x="971600" y="4613031"/>
              <a:chExt cx="7288195" cy="1768297"/>
            </a:xfrm>
          </p:grpSpPr>
          <p:sp>
            <p:nvSpPr>
              <p:cNvPr id="7" name="Oval 12"/>
              <p:cNvSpPr/>
              <p:nvPr/>
            </p:nvSpPr>
            <p:spPr>
              <a:xfrm>
                <a:off x="1691708" y="4646126"/>
                <a:ext cx="288430" cy="3608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en-US"/>
              </a:p>
            </p:txBody>
          </p:sp>
          <p:sp>
            <p:nvSpPr>
              <p:cNvPr id="8" name="Oval 15"/>
              <p:cNvSpPr/>
              <p:nvPr/>
            </p:nvSpPr>
            <p:spPr>
              <a:xfrm>
                <a:off x="3538860" y="4646126"/>
                <a:ext cx="288430" cy="3588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en-US"/>
              </a:p>
            </p:txBody>
          </p:sp>
          <p:sp>
            <p:nvSpPr>
              <p:cNvPr id="9" name="Oval 16"/>
              <p:cNvSpPr/>
              <p:nvPr/>
            </p:nvSpPr>
            <p:spPr>
              <a:xfrm>
                <a:off x="5350324" y="4613031"/>
                <a:ext cx="286495" cy="3588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en-US"/>
              </a:p>
            </p:txBody>
          </p:sp>
          <p:sp>
            <p:nvSpPr>
              <p:cNvPr id="10" name="Oval 17"/>
              <p:cNvSpPr/>
              <p:nvPr/>
            </p:nvSpPr>
            <p:spPr>
              <a:xfrm>
                <a:off x="6949274" y="4646126"/>
                <a:ext cx="288430" cy="3588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en-US"/>
              </a:p>
            </p:txBody>
          </p:sp>
          <p:sp>
            <p:nvSpPr>
              <p:cNvPr id="11" name="Freeform 18"/>
              <p:cNvSpPr/>
              <p:nvPr/>
            </p:nvSpPr>
            <p:spPr>
              <a:xfrm>
                <a:off x="971600" y="5724060"/>
                <a:ext cx="1662831" cy="657268"/>
              </a:xfrm>
              <a:custGeom>
                <a:avLst/>
                <a:gdLst>
                  <a:gd name="connsiteX0" fmla="*/ 0 w 1315268"/>
                  <a:gd name="connsiteY0" fmla="*/ 0 h 657634"/>
                  <a:gd name="connsiteX1" fmla="*/ 1315268 w 1315268"/>
                  <a:gd name="connsiteY1" fmla="*/ 0 h 657634"/>
                  <a:gd name="connsiteX2" fmla="*/ 1315268 w 1315268"/>
                  <a:gd name="connsiteY2" fmla="*/ 657634 h 657634"/>
                  <a:gd name="connsiteX3" fmla="*/ 0 w 1315268"/>
                  <a:gd name="connsiteY3" fmla="*/ 657634 h 657634"/>
                  <a:gd name="connsiteX4" fmla="*/ 0 w 1315268"/>
                  <a:gd name="connsiteY4" fmla="*/ 0 h 657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268" h="657634">
                    <a:moveTo>
                      <a:pt x="0" y="0"/>
                    </a:moveTo>
                    <a:lnTo>
                      <a:pt x="1315268" y="0"/>
                    </a:lnTo>
                    <a:lnTo>
                      <a:pt x="1315268" y="657634"/>
                    </a:lnTo>
                    <a:lnTo>
                      <a:pt x="0" y="657634"/>
                    </a:lnTo>
                    <a:lnTo>
                      <a:pt x="0" y="0"/>
                    </a:lnTo>
                    <a:close/>
                  </a:path>
                </a:pathLst>
              </a:custGeom>
            </p:spPr>
            <p:style>
              <a:lnRef idx="2">
                <a:schemeClr val="lt1">
                  <a:hueOff val="0"/>
                  <a:satOff val="0"/>
                  <a:lumOff val="0"/>
                  <a:alphaOff val="0"/>
                </a:schemeClr>
              </a:lnRef>
              <a:fillRef idx="1">
                <a:schemeClr val="accent5">
                  <a:alpha val="70000"/>
                  <a:hueOff val="0"/>
                  <a:satOff val="0"/>
                  <a:lumOff val="0"/>
                  <a:alphaOff val="0"/>
                </a:schemeClr>
              </a:fillRef>
              <a:effectRef idx="0">
                <a:schemeClr val="accent5">
                  <a:alpha val="70000"/>
                  <a:hueOff val="0"/>
                  <a:satOff val="0"/>
                  <a:lumOff val="0"/>
                  <a:alphaOff val="0"/>
                </a:schemeClr>
              </a:effectRef>
              <a:fontRef idx="minor">
                <a:schemeClr val="lt1"/>
              </a:fontRef>
            </p:style>
            <p:txBody>
              <a:bodyPr lIns="13335" tIns="13335" rIns="13335" bIns="13335" spcCol="1270" anchor="ctr"/>
              <a:lstStyle/>
              <a:p>
                <a:pPr algn="ctr" defTabSz="933450" eaLnBrk="1" hangingPunct="1">
                  <a:lnSpc>
                    <a:spcPct val="90000"/>
                  </a:lnSpc>
                  <a:spcAft>
                    <a:spcPct val="35000"/>
                  </a:spcAft>
                  <a:buFont typeface="Arial" panose="020B0604020202020204" pitchFamily="34" charset="0"/>
                  <a:buNone/>
                  <a:defRPr/>
                </a:pPr>
                <a:r>
                  <a:rPr lang="zh-CN" altLang="en-US" sz="2100" b="1" dirty="0">
                    <a:solidFill>
                      <a:schemeClr val="tx1"/>
                    </a:solidFill>
                  </a:rPr>
                  <a:t>测试用例</a:t>
                </a:r>
                <a:r>
                  <a:rPr lang="en-US" altLang="zh-CN" sz="2100" b="1" dirty="0">
                    <a:solidFill>
                      <a:schemeClr val="tx1"/>
                    </a:solidFill>
                  </a:rPr>
                  <a:t>1</a:t>
                </a:r>
                <a:endParaRPr lang="en-US" sz="2100" b="1" dirty="0">
                  <a:solidFill>
                    <a:schemeClr val="tx1"/>
                  </a:solidFill>
                </a:endParaRPr>
              </a:p>
            </p:txBody>
          </p:sp>
          <p:sp>
            <p:nvSpPr>
              <p:cNvPr id="12" name="Freeform 19"/>
              <p:cNvSpPr/>
              <p:nvPr/>
            </p:nvSpPr>
            <p:spPr>
              <a:xfrm>
                <a:off x="2843494" y="5724060"/>
                <a:ext cx="1664767" cy="657268"/>
              </a:xfrm>
              <a:custGeom>
                <a:avLst/>
                <a:gdLst>
                  <a:gd name="connsiteX0" fmla="*/ 0 w 1315268"/>
                  <a:gd name="connsiteY0" fmla="*/ 0 h 657634"/>
                  <a:gd name="connsiteX1" fmla="*/ 1315268 w 1315268"/>
                  <a:gd name="connsiteY1" fmla="*/ 0 h 657634"/>
                  <a:gd name="connsiteX2" fmla="*/ 1315268 w 1315268"/>
                  <a:gd name="connsiteY2" fmla="*/ 657634 h 657634"/>
                  <a:gd name="connsiteX3" fmla="*/ 0 w 1315268"/>
                  <a:gd name="connsiteY3" fmla="*/ 657634 h 657634"/>
                  <a:gd name="connsiteX4" fmla="*/ 0 w 1315268"/>
                  <a:gd name="connsiteY4" fmla="*/ 0 h 657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268" h="657634">
                    <a:moveTo>
                      <a:pt x="0" y="0"/>
                    </a:moveTo>
                    <a:lnTo>
                      <a:pt x="1315268" y="0"/>
                    </a:lnTo>
                    <a:lnTo>
                      <a:pt x="1315268" y="657634"/>
                    </a:lnTo>
                    <a:lnTo>
                      <a:pt x="0" y="657634"/>
                    </a:lnTo>
                    <a:lnTo>
                      <a:pt x="0" y="0"/>
                    </a:lnTo>
                    <a:close/>
                  </a:path>
                </a:pathLst>
              </a:custGeom>
            </p:spPr>
            <p:style>
              <a:lnRef idx="2">
                <a:schemeClr val="lt1">
                  <a:hueOff val="0"/>
                  <a:satOff val="0"/>
                  <a:lumOff val="0"/>
                  <a:alphaOff val="0"/>
                </a:schemeClr>
              </a:lnRef>
              <a:fillRef idx="1">
                <a:schemeClr val="accent5">
                  <a:alpha val="70000"/>
                  <a:hueOff val="0"/>
                  <a:satOff val="0"/>
                  <a:lumOff val="0"/>
                  <a:alphaOff val="0"/>
                </a:schemeClr>
              </a:fillRef>
              <a:effectRef idx="0">
                <a:schemeClr val="accent5">
                  <a:alpha val="70000"/>
                  <a:hueOff val="0"/>
                  <a:satOff val="0"/>
                  <a:lumOff val="0"/>
                  <a:alphaOff val="0"/>
                </a:schemeClr>
              </a:effectRef>
              <a:fontRef idx="minor">
                <a:schemeClr val="lt1"/>
              </a:fontRef>
            </p:style>
            <p:txBody>
              <a:bodyPr lIns="13335" tIns="13335" rIns="13335" bIns="13335" spcCol="1270" anchor="ctr"/>
              <a:lstStyle/>
              <a:p>
                <a:pPr algn="ctr" defTabSz="933450" eaLnBrk="1" hangingPunct="1">
                  <a:lnSpc>
                    <a:spcPct val="90000"/>
                  </a:lnSpc>
                  <a:spcAft>
                    <a:spcPct val="35000"/>
                  </a:spcAft>
                  <a:buFont typeface="Arial" panose="020B0604020202020204" pitchFamily="34" charset="0"/>
                  <a:buNone/>
                  <a:defRPr/>
                </a:pPr>
                <a:r>
                  <a:rPr lang="zh-CN" altLang="en-US" sz="2100" b="1" dirty="0">
                    <a:solidFill>
                      <a:schemeClr val="tx1"/>
                    </a:solidFill>
                  </a:rPr>
                  <a:t>测试用例</a:t>
                </a:r>
                <a:r>
                  <a:rPr lang="en-US" altLang="zh-CN" sz="2100" b="1" dirty="0">
                    <a:solidFill>
                      <a:schemeClr val="tx1"/>
                    </a:solidFill>
                  </a:rPr>
                  <a:t>2</a:t>
                </a:r>
                <a:endParaRPr lang="en-US" sz="2100" b="1" dirty="0">
                  <a:solidFill>
                    <a:schemeClr val="tx1"/>
                  </a:solidFill>
                </a:endParaRPr>
              </a:p>
            </p:txBody>
          </p:sp>
          <p:sp>
            <p:nvSpPr>
              <p:cNvPr id="13" name="Freeform 20"/>
              <p:cNvSpPr/>
              <p:nvPr/>
            </p:nvSpPr>
            <p:spPr>
              <a:xfrm>
                <a:off x="4723133" y="5724060"/>
                <a:ext cx="1664767" cy="657268"/>
              </a:xfrm>
              <a:custGeom>
                <a:avLst/>
                <a:gdLst>
                  <a:gd name="connsiteX0" fmla="*/ 0 w 1315268"/>
                  <a:gd name="connsiteY0" fmla="*/ 0 h 657634"/>
                  <a:gd name="connsiteX1" fmla="*/ 1315268 w 1315268"/>
                  <a:gd name="connsiteY1" fmla="*/ 0 h 657634"/>
                  <a:gd name="connsiteX2" fmla="*/ 1315268 w 1315268"/>
                  <a:gd name="connsiteY2" fmla="*/ 657634 h 657634"/>
                  <a:gd name="connsiteX3" fmla="*/ 0 w 1315268"/>
                  <a:gd name="connsiteY3" fmla="*/ 657634 h 657634"/>
                  <a:gd name="connsiteX4" fmla="*/ 0 w 1315268"/>
                  <a:gd name="connsiteY4" fmla="*/ 0 h 657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268" h="657634">
                    <a:moveTo>
                      <a:pt x="0" y="0"/>
                    </a:moveTo>
                    <a:lnTo>
                      <a:pt x="1315268" y="0"/>
                    </a:lnTo>
                    <a:lnTo>
                      <a:pt x="1315268" y="657634"/>
                    </a:lnTo>
                    <a:lnTo>
                      <a:pt x="0" y="657634"/>
                    </a:lnTo>
                    <a:lnTo>
                      <a:pt x="0" y="0"/>
                    </a:lnTo>
                    <a:close/>
                  </a:path>
                </a:pathLst>
              </a:custGeom>
            </p:spPr>
            <p:style>
              <a:lnRef idx="2">
                <a:schemeClr val="lt1">
                  <a:hueOff val="0"/>
                  <a:satOff val="0"/>
                  <a:lumOff val="0"/>
                  <a:alphaOff val="0"/>
                </a:schemeClr>
              </a:lnRef>
              <a:fillRef idx="1">
                <a:schemeClr val="accent5">
                  <a:alpha val="70000"/>
                  <a:hueOff val="0"/>
                  <a:satOff val="0"/>
                  <a:lumOff val="0"/>
                  <a:alphaOff val="0"/>
                </a:schemeClr>
              </a:fillRef>
              <a:effectRef idx="0">
                <a:schemeClr val="accent5">
                  <a:alpha val="70000"/>
                  <a:hueOff val="0"/>
                  <a:satOff val="0"/>
                  <a:lumOff val="0"/>
                  <a:alphaOff val="0"/>
                </a:schemeClr>
              </a:effectRef>
              <a:fontRef idx="minor">
                <a:schemeClr val="lt1"/>
              </a:fontRef>
            </p:style>
            <p:txBody>
              <a:bodyPr lIns="13335" tIns="13335" rIns="13335" bIns="13335" spcCol="1270" anchor="ctr"/>
              <a:lstStyle/>
              <a:p>
                <a:pPr algn="ctr" defTabSz="933450" eaLnBrk="1" hangingPunct="1">
                  <a:lnSpc>
                    <a:spcPct val="90000"/>
                  </a:lnSpc>
                  <a:spcAft>
                    <a:spcPct val="35000"/>
                  </a:spcAft>
                  <a:buFont typeface="Arial" panose="020B0604020202020204" pitchFamily="34" charset="0"/>
                  <a:buNone/>
                  <a:defRPr/>
                </a:pPr>
                <a:r>
                  <a:rPr lang="zh-CN" altLang="en-US" sz="2100" b="1" dirty="0">
                    <a:solidFill>
                      <a:schemeClr val="tx1"/>
                    </a:solidFill>
                  </a:rPr>
                  <a:t>测试用例</a:t>
                </a:r>
                <a:r>
                  <a:rPr lang="en-US" altLang="zh-CN" sz="2100" b="1" dirty="0">
                    <a:solidFill>
                      <a:schemeClr val="tx1"/>
                    </a:solidFill>
                  </a:rPr>
                  <a:t>3</a:t>
                </a:r>
                <a:endParaRPr lang="en-US" sz="2100" b="1" dirty="0">
                  <a:solidFill>
                    <a:schemeClr val="tx1"/>
                  </a:solidFill>
                </a:endParaRPr>
              </a:p>
            </p:txBody>
          </p:sp>
          <p:sp>
            <p:nvSpPr>
              <p:cNvPr id="14" name="Freeform 21"/>
              <p:cNvSpPr/>
              <p:nvPr/>
            </p:nvSpPr>
            <p:spPr>
              <a:xfrm>
                <a:off x="6596964" y="5724060"/>
                <a:ext cx="1662831" cy="657268"/>
              </a:xfrm>
              <a:custGeom>
                <a:avLst/>
                <a:gdLst>
                  <a:gd name="connsiteX0" fmla="*/ 0 w 1315268"/>
                  <a:gd name="connsiteY0" fmla="*/ 0 h 657634"/>
                  <a:gd name="connsiteX1" fmla="*/ 1315268 w 1315268"/>
                  <a:gd name="connsiteY1" fmla="*/ 0 h 657634"/>
                  <a:gd name="connsiteX2" fmla="*/ 1315268 w 1315268"/>
                  <a:gd name="connsiteY2" fmla="*/ 657634 h 657634"/>
                  <a:gd name="connsiteX3" fmla="*/ 0 w 1315268"/>
                  <a:gd name="connsiteY3" fmla="*/ 657634 h 657634"/>
                  <a:gd name="connsiteX4" fmla="*/ 0 w 1315268"/>
                  <a:gd name="connsiteY4" fmla="*/ 0 h 657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268" h="657634">
                    <a:moveTo>
                      <a:pt x="0" y="0"/>
                    </a:moveTo>
                    <a:lnTo>
                      <a:pt x="1315268" y="0"/>
                    </a:lnTo>
                    <a:lnTo>
                      <a:pt x="1315268" y="657634"/>
                    </a:lnTo>
                    <a:lnTo>
                      <a:pt x="0" y="657634"/>
                    </a:lnTo>
                    <a:lnTo>
                      <a:pt x="0" y="0"/>
                    </a:lnTo>
                    <a:close/>
                  </a:path>
                </a:pathLst>
              </a:custGeom>
            </p:spPr>
            <p:style>
              <a:lnRef idx="2">
                <a:schemeClr val="lt1">
                  <a:hueOff val="0"/>
                  <a:satOff val="0"/>
                  <a:lumOff val="0"/>
                  <a:alphaOff val="0"/>
                </a:schemeClr>
              </a:lnRef>
              <a:fillRef idx="1">
                <a:schemeClr val="accent5">
                  <a:alpha val="70000"/>
                  <a:hueOff val="0"/>
                  <a:satOff val="0"/>
                  <a:lumOff val="0"/>
                  <a:alphaOff val="0"/>
                </a:schemeClr>
              </a:fillRef>
              <a:effectRef idx="0">
                <a:schemeClr val="accent5">
                  <a:alpha val="70000"/>
                  <a:hueOff val="0"/>
                  <a:satOff val="0"/>
                  <a:lumOff val="0"/>
                  <a:alphaOff val="0"/>
                </a:schemeClr>
              </a:effectRef>
              <a:fontRef idx="minor">
                <a:schemeClr val="lt1"/>
              </a:fontRef>
            </p:style>
            <p:txBody>
              <a:bodyPr lIns="13335" tIns="13335" rIns="13335" bIns="13335" spcCol="1270" anchor="ctr"/>
              <a:lstStyle/>
              <a:p>
                <a:pPr algn="ctr" defTabSz="933450" eaLnBrk="1" hangingPunct="1">
                  <a:lnSpc>
                    <a:spcPct val="90000"/>
                  </a:lnSpc>
                  <a:spcAft>
                    <a:spcPct val="35000"/>
                  </a:spcAft>
                  <a:buFont typeface="Arial" panose="020B0604020202020204" pitchFamily="34" charset="0"/>
                  <a:buNone/>
                  <a:defRPr/>
                </a:pPr>
                <a:r>
                  <a:rPr lang="zh-CN" altLang="en-US" sz="2100" b="1" dirty="0">
                    <a:solidFill>
                      <a:schemeClr val="tx1"/>
                    </a:solidFill>
                  </a:rPr>
                  <a:t>测试用例</a:t>
                </a:r>
                <a:r>
                  <a:rPr lang="en-US" altLang="zh-CN" sz="2100" b="1" dirty="0">
                    <a:solidFill>
                      <a:schemeClr val="tx1"/>
                    </a:solidFill>
                  </a:rPr>
                  <a:t>4</a:t>
                </a:r>
                <a:endParaRPr lang="en-US" sz="2100" b="1" dirty="0">
                  <a:solidFill>
                    <a:schemeClr val="tx1"/>
                  </a:solidFill>
                </a:endParaRPr>
              </a:p>
            </p:txBody>
          </p:sp>
          <p:cxnSp>
            <p:nvCxnSpPr>
              <p:cNvPr id="15" name="Straight Arrow Connector 14"/>
              <p:cNvCxnSpPr/>
              <p:nvPr/>
            </p:nvCxnSpPr>
            <p:spPr>
              <a:xfrm>
                <a:off x="1834956" y="5020593"/>
                <a:ext cx="0" cy="9127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24"/>
              <p:cNvCxnSpPr/>
              <p:nvPr/>
            </p:nvCxnSpPr>
            <p:spPr>
              <a:xfrm>
                <a:off x="3672428" y="5032295"/>
                <a:ext cx="0" cy="9127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25"/>
              <p:cNvCxnSpPr/>
              <p:nvPr/>
            </p:nvCxnSpPr>
            <p:spPr>
              <a:xfrm>
                <a:off x="5493572" y="4971895"/>
                <a:ext cx="0" cy="9127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26"/>
              <p:cNvCxnSpPr/>
              <p:nvPr/>
            </p:nvCxnSpPr>
            <p:spPr>
              <a:xfrm>
                <a:off x="7092521" y="5032295"/>
                <a:ext cx="0" cy="9127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sp>
        <p:nvSpPr>
          <p:cNvPr id="28" name="矩形 27"/>
          <p:cNvSpPr/>
          <p:nvPr/>
        </p:nvSpPr>
        <p:spPr>
          <a:xfrm>
            <a:off x="395536" y="908720"/>
            <a:ext cx="8136904" cy="1754326"/>
          </a:xfrm>
          <a:prstGeom prst="rect">
            <a:avLst/>
          </a:prstGeom>
        </p:spPr>
        <p:txBody>
          <a:bodyPr wrap="square">
            <a:spAutoFit/>
          </a:bodyPr>
          <a:lstStyle/>
          <a:p>
            <a:pPr>
              <a:lnSpc>
                <a:spcPct val="150000"/>
              </a:lnSpc>
              <a:spcBef>
                <a:spcPct val="30000"/>
              </a:spcBef>
            </a:pPr>
            <a:r>
              <a:rPr lang="zh-CN" altLang="en-US" sz="2400" b="1" dirty="0" smtClean="0">
                <a:solidFill>
                  <a:srgbClr val="0096D6"/>
                </a:solidFill>
                <a:latin typeface="微软雅黑" pitchFamily="34" charset="-122"/>
                <a:ea typeface="微软雅黑" pitchFamily="34" charset="-122"/>
              </a:rPr>
              <a:t>等价类划分步骤：</a:t>
            </a:r>
          </a:p>
          <a:p>
            <a:pPr lvl="1">
              <a:lnSpc>
                <a:spcPct val="150000"/>
              </a:lnSpc>
              <a:spcBef>
                <a:spcPct val="30000"/>
              </a:spcBef>
              <a:buFont typeface="Wingdings" pitchFamily="2" charset="2"/>
              <a:buChar char="Ø"/>
            </a:pPr>
            <a:r>
              <a:rPr lang="zh-CN" altLang="en-US" sz="2000" dirty="0" smtClean="0">
                <a:latin typeface="微软雅黑" pitchFamily="34" charset="-122"/>
                <a:ea typeface="微软雅黑" pitchFamily="34" charset="-122"/>
              </a:rPr>
              <a:t>划分确定等价类</a:t>
            </a:r>
            <a:endParaRPr lang="en-US" altLang="zh-CN" sz="2000" dirty="0" smtClean="0">
              <a:latin typeface="微软雅黑" pitchFamily="34" charset="-122"/>
              <a:ea typeface="微软雅黑" pitchFamily="34" charset="-122"/>
            </a:endParaRPr>
          </a:p>
          <a:p>
            <a:pPr lvl="1">
              <a:lnSpc>
                <a:spcPct val="150000"/>
              </a:lnSpc>
              <a:spcBef>
                <a:spcPct val="30000"/>
              </a:spcBef>
              <a:buFont typeface="Wingdings" pitchFamily="2" charset="2"/>
              <a:buChar char="Ø"/>
            </a:pPr>
            <a:r>
              <a:rPr lang="zh-CN" altLang="en-US" sz="2000" dirty="0" smtClean="0">
                <a:latin typeface="微软雅黑" pitchFamily="34" charset="-122"/>
                <a:ea typeface="微软雅黑" pitchFamily="34" charset="-122"/>
              </a:rPr>
              <a:t>选取测试用例</a:t>
            </a:r>
          </a:p>
        </p:txBody>
      </p:sp>
      <p:sp>
        <p:nvSpPr>
          <p:cNvPr id="29" name="Rectangle 2"/>
          <p:cNvSpPr>
            <a:spLocks noGrp="1" noChangeArrowheads="1"/>
          </p:cNvSpPr>
          <p:nvPr>
            <p:ph type="title" idx="4294967295"/>
          </p:nvPr>
        </p:nvSpPr>
        <p:spPr>
          <a:xfrm>
            <a:off x="293796" y="213517"/>
            <a:ext cx="8229600" cy="523875"/>
          </a:xfrm>
          <a:noFill/>
        </p:spPr>
        <p:txBody>
          <a:bodyPr>
            <a:spAutoFit/>
          </a:bodyPr>
          <a:lstStyle/>
          <a:p>
            <a:r>
              <a:rPr lang="en-US" altLang="zh-CN" sz="2800" dirty="0">
                <a:solidFill>
                  <a:schemeClr val="tx1"/>
                </a:solidFill>
                <a:latin typeface="微软雅黑" pitchFamily="34" charset="-122"/>
                <a:ea typeface="微软雅黑" pitchFamily="34" charset="-122"/>
              </a:rPr>
              <a:t>8.2.1 </a:t>
            </a:r>
            <a:r>
              <a:rPr lang="zh-CN" altLang="zh-CN" sz="2800" dirty="0">
                <a:solidFill>
                  <a:schemeClr val="tx1"/>
                </a:solidFill>
                <a:latin typeface="微软雅黑" pitchFamily="34" charset="-122"/>
                <a:ea typeface="微软雅黑" pitchFamily="34" charset="-122"/>
                <a:sym typeface="宋体" pitchFamily="2" charset="-122"/>
              </a:rPr>
              <a:t>等价类划分</a:t>
            </a:r>
            <a:endParaRPr lang="zh-CN" altLang="zh-CN" sz="2800" dirty="0" smtClean="0">
              <a:solidFill>
                <a:schemeClr val="tx1"/>
              </a:solidFill>
              <a:latin typeface="微软雅黑" pitchFamily="34" charset="-122"/>
              <a:ea typeface="微软雅黑" pitchFamily="34" charset="-122"/>
              <a:sym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a:xfrm>
            <a:off x="467544" y="202979"/>
            <a:ext cx="8229600" cy="522287"/>
          </a:xfrm>
        </p:spPr>
        <p:txBody>
          <a:bodyPr>
            <a:spAutoFit/>
          </a:bodyPr>
          <a:lstStyle/>
          <a:p>
            <a:r>
              <a:rPr lang="en-US" altLang="zh-CN" sz="2800" dirty="0">
                <a:solidFill>
                  <a:schemeClr val="tx1"/>
                </a:solidFill>
                <a:latin typeface="微软雅黑" pitchFamily="34" charset="-122"/>
                <a:ea typeface="微软雅黑" pitchFamily="34" charset="-122"/>
              </a:rPr>
              <a:t>8.2.1 </a:t>
            </a:r>
            <a:r>
              <a:rPr lang="zh-CN" altLang="zh-CN" sz="2800" dirty="0">
                <a:solidFill>
                  <a:schemeClr val="tx1"/>
                </a:solidFill>
                <a:latin typeface="微软雅黑" pitchFamily="34" charset="-122"/>
                <a:ea typeface="微软雅黑" pitchFamily="34" charset="-122"/>
                <a:sym typeface="宋体" pitchFamily="2" charset="-122"/>
              </a:rPr>
              <a:t>等价类划分</a:t>
            </a:r>
            <a:endParaRPr lang="zh-CN" altLang="en-US" sz="2800" dirty="0" smtClean="0">
              <a:solidFill>
                <a:schemeClr val="tx1"/>
              </a:solidFill>
              <a:latin typeface="微软雅黑" pitchFamily="34" charset="-122"/>
              <a:ea typeface="微软雅黑" pitchFamily="34" charset="-122"/>
            </a:endParaRPr>
          </a:p>
        </p:txBody>
      </p:sp>
      <p:sp>
        <p:nvSpPr>
          <p:cNvPr id="5" name="Rectangle 3"/>
          <p:cNvSpPr txBox="1">
            <a:spLocks noChangeArrowheads="1"/>
          </p:cNvSpPr>
          <p:nvPr/>
        </p:nvSpPr>
        <p:spPr>
          <a:xfrm>
            <a:off x="225860" y="829540"/>
            <a:ext cx="8712968" cy="34241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ct val="30000"/>
              </a:spcBef>
              <a:buFont typeface="Arial" pitchFamily="34" charset="0"/>
              <a:buNone/>
            </a:pPr>
            <a:r>
              <a:rPr lang="zh-CN" altLang="en-US" sz="2400" b="1" dirty="0" smtClean="0">
                <a:solidFill>
                  <a:srgbClr val="0096D6"/>
                </a:solidFill>
                <a:latin typeface="微软雅黑" pitchFamily="34" charset="-122"/>
                <a:ea typeface="微软雅黑" pitchFamily="34" charset="-122"/>
              </a:rPr>
              <a:t>    划分等价类的经验原则</a:t>
            </a:r>
            <a:endParaRPr lang="en-US" altLang="zh-CN" sz="2400" b="1" dirty="0" smtClean="0">
              <a:solidFill>
                <a:srgbClr val="0096D6"/>
              </a:solidFill>
              <a:latin typeface="微软雅黑" pitchFamily="34" charset="-122"/>
              <a:ea typeface="微软雅黑" pitchFamily="34" charset="-122"/>
            </a:endParaRPr>
          </a:p>
          <a:p>
            <a:pPr marL="457200" lvl="1" indent="0">
              <a:lnSpc>
                <a:spcPct val="150000"/>
              </a:lnSpc>
              <a:spcBef>
                <a:spcPct val="30000"/>
              </a:spcBef>
              <a:buFont typeface="Arial" pitchFamily="34" charset="0"/>
              <a:buNone/>
            </a:pPr>
            <a:r>
              <a:rPr lang="en-US" altLang="zh-CN" sz="2000"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输入条件的取值范围</a:t>
            </a:r>
            <a:r>
              <a:rPr lang="zh-CN" altLang="en-US" sz="2000" dirty="0" smtClean="0">
                <a:latin typeface="微软雅黑" pitchFamily="34" charset="-122"/>
                <a:ea typeface="微软雅黑" pitchFamily="34" charset="-122"/>
              </a:rPr>
              <a:t>，可以划分出一个有效等价类和两个无效等价类</a:t>
            </a:r>
            <a:endParaRPr lang="en-US" altLang="zh-CN" sz="2000" dirty="0" smtClean="0">
              <a:latin typeface="微软雅黑" pitchFamily="34" charset="-122"/>
              <a:ea typeface="微软雅黑" pitchFamily="34" charset="-122"/>
            </a:endParaRPr>
          </a:p>
          <a:p>
            <a:pPr marL="914400" lvl="2" indent="0">
              <a:lnSpc>
                <a:spcPct val="150000"/>
              </a:lnSpc>
              <a:spcBef>
                <a:spcPct val="30000"/>
              </a:spcBef>
              <a:buFont typeface="Arial" pitchFamily="34" charset="0"/>
              <a:buNone/>
            </a:pPr>
            <a:r>
              <a:rPr lang="zh-CN" altLang="en-US" sz="1800" dirty="0" smtClean="0">
                <a:latin typeface="微软雅黑" pitchFamily="34" charset="-122"/>
                <a:ea typeface="微软雅黑" pitchFamily="34" charset="-122"/>
              </a:rPr>
              <a:t>例如：</a:t>
            </a:r>
            <a:endParaRPr lang="en-US" altLang="zh-CN" sz="1800" dirty="0" smtClean="0">
              <a:latin typeface="微软雅黑" pitchFamily="34" charset="-122"/>
              <a:ea typeface="微软雅黑" pitchFamily="34" charset="-122"/>
            </a:endParaRPr>
          </a:p>
          <a:p>
            <a:pPr marL="914400" lvl="2" indent="0">
              <a:lnSpc>
                <a:spcPct val="150000"/>
              </a:lnSpc>
              <a:spcBef>
                <a:spcPct val="30000"/>
              </a:spcBef>
              <a:buFont typeface="Arial" pitchFamily="34" charset="0"/>
              <a:buNone/>
            </a:pPr>
            <a:r>
              <a:rPr lang="zh-CN" altLang="en-US" sz="1800" dirty="0" smtClean="0">
                <a:latin typeface="微软雅黑" pitchFamily="34" charset="-122"/>
                <a:ea typeface="微软雅黑" pitchFamily="34" charset="-122"/>
              </a:rPr>
              <a:t>在程序的规格说明中，对输入条件有一句话：</a:t>
            </a:r>
          </a:p>
          <a:p>
            <a:pPr marL="914400" lvl="2" indent="0">
              <a:lnSpc>
                <a:spcPct val="150000"/>
              </a:lnSpc>
              <a:spcBef>
                <a:spcPct val="30000"/>
              </a:spcBef>
              <a:buNone/>
            </a:pP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输入数值范围可以从</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到</a:t>
            </a:r>
            <a:r>
              <a:rPr lang="en-US" altLang="zh-CN" sz="2000" b="1" dirty="0" smtClean="0">
                <a:latin typeface="微软雅黑" pitchFamily="34" charset="-122"/>
                <a:ea typeface="微软雅黑" pitchFamily="34" charset="-122"/>
              </a:rPr>
              <a:t>999 ……”</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，则有效等价类是</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输入数值≤</a:t>
            </a:r>
            <a:r>
              <a:rPr lang="en-US" altLang="zh-CN" sz="2000" b="1" dirty="0" smtClean="0">
                <a:latin typeface="微软雅黑" pitchFamily="34" charset="-122"/>
                <a:ea typeface="微软雅黑" pitchFamily="34" charset="-122"/>
              </a:rPr>
              <a:t>999”</a:t>
            </a:r>
            <a:r>
              <a:rPr lang="zh-CN" altLang="en-US" sz="1800" dirty="0" smtClean="0">
                <a:latin typeface="微软雅黑" pitchFamily="34" charset="-122"/>
                <a:ea typeface="微软雅黑" pitchFamily="34" charset="-122"/>
              </a:rPr>
              <a:t>两个无效等价类是</a:t>
            </a:r>
            <a:r>
              <a:rPr lang="zh-CN" altLang="en-US" sz="2000" b="1" dirty="0">
                <a:latin typeface="微软雅黑" pitchFamily="34" charset="-122"/>
                <a:ea typeface="微软雅黑" pitchFamily="34" charset="-122"/>
              </a:rPr>
              <a:t>“输入数值＜</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或</a:t>
            </a:r>
            <a:r>
              <a:rPr lang="zh-CN" altLang="en-US" sz="2000" b="1" dirty="0">
                <a:latin typeface="微软雅黑" pitchFamily="34" charset="-122"/>
                <a:ea typeface="微软雅黑" pitchFamily="34" charset="-122"/>
              </a:rPr>
              <a:t>“输入数值</a:t>
            </a:r>
            <a:r>
              <a:rPr lang="zh-CN" altLang="en-US" sz="2000" b="1" dirty="0" smtClean="0">
                <a:latin typeface="微软雅黑" pitchFamily="34" charset="-122"/>
                <a:ea typeface="微软雅黑" pitchFamily="34" charset="-122"/>
              </a:rPr>
              <a:t>＞</a:t>
            </a:r>
            <a:endParaRPr lang="zh-CN" altLang="en-US" sz="2400" b="1" dirty="0" smtClean="0">
              <a:latin typeface="宋体" pitchFamily="2" charset="-122"/>
            </a:endParaRPr>
          </a:p>
        </p:txBody>
      </p:sp>
      <p:grpSp>
        <p:nvGrpSpPr>
          <p:cNvPr id="2" name="组合 1"/>
          <p:cNvGrpSpPr/>
          <p:nvPr/>
        </p:nvGrpSpPr>
        <p:grpSpPr>
          <a:xfrm>
            <a:off x="1115616" y="4253656"/>
            <a:ext cx="6480720" cy="1943916"/>
            <a:chOff x="1115616" y="4253656"/>
            <a:chExt cx="6480720" cy="1943916"/>
          </a:xfrm>
        </p:grpSpPr>
        <p:cxnSp>
          <p:nvCxnSpPr>
            <p:cNvPr id="6" name="Straight Connector 2"/>
            <p:cNvCxnSpPr/>
            <p:nvPr/>
          </p:nvCxnSpPr>
          <p:spPr>
            <a:xfrm>
              <a:off x="1115616" y="4941168"/>
              <a:ext cx="648072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4"/>
            <p:cNvCxnSpPr/>
            <p:nvPr/>
          </p:nvCxnSpPr>
          <p:spPr>
            <a:xfrm>
              <a:off x="2411760" y="4725144"/>
              <a:ext cx="0" cy="2160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8"/>
            <p:cNvCxnSpPr/>
            <p:nvPr/>
          </p:nvCxnSpPr>
          <p:spPr>
            <a:xfrm>
              <a:off x="6228184" y="4725144"/>
              <a:ext cx="0" cy="2160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60917" y="4263479"/>
              <a:ext cx="340158" cy="461665"/>
            </a:xfrm>
            <a:prstGeom prst="rect">
              <a:avLst/>
            </a:prstGeom>
            <a:noFill/>
          </p:spPr>
          <p:txBody>
            <a:bodyPr wrap="none" rtlCol="0">
              <a:spAutoFit/>
            </a:bodyPr>
            <a:lstStyle/>
            <a:p>
              <a:r>
                <a:rPr lang="en-US" altLang="zh-CN" sz="2400" b="1" dirty="0" smtClean="0"/>
                <a:t>1</a:t>
              </a:r>
              <a:endParaRPr lang="en-US" sz="2400" b="1" dirty="0"/>
            </a:p>
          </p:txBody>
        </p:sp>
        <p:sp>
          <p:nvSpPr>
            <p:cNvPr id="10" name="TextBox 9"/>
            <p:cNvSpPr txBox="1"/>
            <p:nvPr/>
          </p:nvSpPr>
          <p:spPr>
            <a:xfrm>
              <a:off x="5960322" y="4266605"/>
              <a:ext cx="651140" cy="461665"/>
            </a:xfrm>
            <a:prstGeom prst="rect">
              <a:avLst/>
            </a:prstGeom>
            <a:noFill/>
          </p:spPr>
          <p:txBody>
            <a:bodyPr wrap="none" rtlCol="0">
              <a:spAutoFit/>
            </a:bodyPr>
            <a:lstStyle/>
            <a:p>
              <a:r>
                <a:rPr lang="en-US" altLang="zh-CN" sz="2400" b="1" dirty="0" smtClean="0"/>
                <a:t>999</a:t>
              </a:r>
              <a:endParaRPr lang="en-US" sz="2400" b="1" dirty="0"/>
            </a:p>
          </p:txBody>
        </p:sp>
        <p:sp>
          <p:nvSpPr>
            <p:cNvPr id="11" name="TextBox 10"/>
            <p:cNvSpPr txBox="1"/>
            <p:nvPr/>
          </p:nvSpPr>
          <p:spPr>
            <a:xfrm>
              <a:off x="4009567" y="4253656"/>
              <a:ext cx="692818" cy="461665"/>
            </a:xfrm>
            <a:prstGeom prst="rect">
              <a:avLst/>
            </a:prstGeom>
            <a:noFill/>
          </p:spPr>
          <p:txBody>
            <a:bodyPr wrap="none" rtlCol="0">
              <a:spAutoFit/>
            </a:bodyPr>
            <a:lstStyle/>
            <a:p>
              <a:r>
                <a:rPr lang="en-US" sz="2400" b="1" dirty="0" smtClean="0"/>
                <a:t>… …</a:t>
              </a:r>
              <a:endParaRPr lang="en-US" sz="2400" b="1" dirty="0"/>
            </a:p>
          </p:txBody>
        </p:sp>
        <p:sp>
          <p:nvSpPr>
            <p:cNvPr id="12" name="Left Brace 11"/>
            <p:cNvSpPr/>
            <p:nvPr/>
          </p:nvSpPr>
          <p:spPr>
            <a:xfrm rot="16200000">
              <a:off x="3744335" y="3713723"/>
              <a:ext cx="1152128" cy="3815569"/>
            </a:xfrm>
            <a:prstGeom prst="leftBrace">
              <a:avLst>
                <a:gd name="adj1" fmla="val 8333"/>
                <a:gd name="adj2" fmla="val 48693"/>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5"/>
            <p:cNvCxnSpPr/>
            <p:nvPr/>
          </p:nvCxnSpPr>
          <p:spPr>
            <a:xfrm>
              <a:off x="6496046" y="5229200"/>
              <a:ext cx="88426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7"/>
            <p:cNvCxnSpPr/>
            <p:nvPr/>
          </p:nvCxnSpPr>
          <p:spPr>
            <a:xfrm flipH="1" flipV="1">
              <a:off x="1259632" y="5229200"/>
              <a:ext cx="851801" cy="113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802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anim calcmode="lin" valueType="num">
                                      <p:cBhvr>
                                        <p:cTn id="1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1000"/>
                                        <p:tgtEl>
                                          <p:spTgt spid="5">
                                            <p:txEl>
                                              <p:pRg st="4" end="4"/>
                                            </p:txEl>
                                          </p:spTgt>
                                        </p:tgtEl>
                                      </p:cBhvr>
                                    </p:animEffect>
                                    <p:anim calcmode="lin" valueType="num">
                                      <p:cBhvr>
                                        <p:cTn id="2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a:xfrm>
            <a:off x="0" y="260648"/>
            <a:ext cx="8229600" cy="523875"/>
          </a:xfrm>
        </p:spPr>
        <p:txBody>
          <a:bodyPr>
            <a:spAutoFit/>
          </a:bodyPr>
          <a:lstStyle/>
          <a:p>
            <a:r>
              <a:rPr lang="en-US" altLang="zh-CN" sz="2800" dirty="0">
                <a:solidFill>
                  <a:schemeClr val="tx1"/>
                </a:solidFill>
                <a:latin typeface="微软雅黑" pitchFamily="34" charset="-122"/>
                <a:ea typeface="微软雅黑" pitchFamily="34" charset="-122"/>
              </a:rPr>
              <a:t>8.2.1 </a:t>
            </a:r>
            <a:r>
              <a:rPr lang="zh-CN" altLang="zh-CN" sz="2800" dirty="0">
                <a:solidFill>
                  <a:schemeClr val="tx1"/>
                </a:solidFill>
                <a:latin typeface="微软雅黑" pitchFamily="34" charset="-122"/>
                <a:ea typeface="微软雅黑" pitchFamily="34" charset="-122"/>
                <a:sym typeface="宋体" pitchFamily="2" charset="-122"/>
              </a:rPr>
              <a:t>等价类划分</a:t>
            </a:r>
            <a:endParaRPr lang="zh-CN" altLang="en-US" sz="2800" dirty="0" smtClean="0">
              <a:solidFill>
                <a:schemeClr val="tx1"/>
              </a:solidFill>
              <a:latin typeface="微软雅黑" pitchFamily="34" charset="-122"/>
              <a:ea typeface="微软雅黑" pitchFamily="34" charset="-122"/>
            </a:endParaRPr>
          </a:p>
        </p:txBody>
      </p:sp>
      <p:sp>
        <p:nvSpPr>
          <p:cNvPr id="32771" name="Rectangle 3"/>
          <p:cNvSpPr>
            <a:spLocks noGrp="1" noChangeArrowheads="1"/>
          </p:cNvSpPr>
          <p:nvPr>
            <p:ph idx="4294967295"/>
          </p:nvPr>
        </p:nvSpPr>
        <p:spPr>
          <a:xfrm>
            <a:off x="0" y="1125538"/>
            <a:ext cx="8497888" cy="4824412"/>
          </a:xfrm>
        </p:spPr>
        <p:txBody>
          <a:bodyPr>
            <a:normAutofit/>
          </a:bodyPr>
          <a:lstStyle/>
          <a:p>
            <a:pPr eaLnBrk="1" hangingPunct="1">
              <a:lnSpc>
                <a:spcPct val="150000"/>
              </a:lnSpc>
              <a:spcBef>
                <a:spcPct val="30000"/>
              </a:spcBef>
              <a:buNone/>
            </a:pPr>
            <a:r>
              <a:rPr lang="zh-CN" altLang="en-US" sz="2400" dirty="0" smtClean="0">
                <a:solidFill>
                  <a:srgbClr val="0096D6"/>
                </a:solidFill>
                <a:latin typeface="微软雅黑" pitchFamily="34" charset="-122"/>
                <a:ea typeface="微软雅黑" pitchFamily="34" charset="-122"/>
              </a:rPr>
              <a:t>    划分等价类的原则</a:t>
            </a:r>
            <a:endParaRPr lang="en-US" altLang="zh-CN" sz="2400" dirty="0" smtClean="0">
              <a:solidFill>
                <a:srgbClr val="0096D6"/>
              </a:solidFill>
              <a:latin typeface="微软雅黑" pitchFamily="34" charset="-122"/>
              <a:ea typeface="微软雅黑" pitchFamily="34" charset="-122"/>
            </a:endParaRPr>
          </a:p>
          <a:p>
            <a:pPr marL="457200" lvl="1" indent="0" eaLnBrk="1" hangingPunct="1">
              <a:lnSpc>
                <a:spcPct val="150000"/>
              </a:lnSpc>
              <a:spcBef>
                <a:spcPct val="30000"/>
              </a:spcBef>
              <a:buNone/>
            </a:pPr>
            <a:r>
              <a:rPr lang="en-US" altLang="zh-CN" sz="2000" dirty="0" smtClean="0">
                <a:latin typeface="微软雅黑" pitchFamily="34" charset="-122"/>
                <a:ea typeface="微软雅黑" pitchFamily="34" charset="-122"/>
              </a:rPr>
              <a:t>2. </a:t>
            </a:r>
            <a:r>
              <a:rPr lang="zh-CN" altLang="en-US" sz="2000" dirty="0" smtClean="0">
                <a:latin typeface="微软雅黑" pitchFamily="34" charset="-122"/>
                <a:ea typeface="微软雅黑" pitchFamily="34" charset="-122"/>
              </a:rPr>
              <a:t>如果输入条件规定了</a:t>
            </a:r>
            <a:r>
              <a:rPr lang="zh-CN" altLang="en-US" sz="2000" b="1" dirty="0" smtClean="0">
                <a:latin typeface="微软雅黑" pitchFamily="34" charset="-122"/>
                <a:ea typeface="微软雅黑" pitchFamily="34" charset="-122"/>
              </a:rPr>
              <a:t>输入值的集合</a:t>
            </a:r>
            <a:r>
              <a:rPr lang="zh-CN" altLang="en-US" sz="2000" dirty="0" smtClean="0">
                <a:latin typeface="微软雅黑" pitchFamily="34" charset="-122"/>
                <a:ea typeface="微软雅黑" pitchFamily="34" charset="-122"/>
              </a:rPr>
              <a:t>，或者是规定了“必须如何”的条件，这时可确立一个有效等价类和一个无效等价类</a:t>
            </a:r>
            <a:endParaRPr lang="en-US" altLang="zh-CN" sz="2000" dirty="0" smtClean="0">
              <a:latin typeface="微软雅黑" pitchFamily="34" charset="-122"/>
              <a:ea typeface="微软雅黑" pitchFamily="34" charset="-122"/>
            </a:endParaRPr>
          </a:p>
          <a:p>
            <a:pPr marL="914400" lvl="2" indent="0">
              <a:lnSpc>
                <a:spcPct val="150000"/>
              </a:lnSpc>
              <a:spcBef>
                <a:spcPct val="30000"/>
              </a:spcBef>
              <a:buNone/>
              <a:defRPr/>
            </a:pPr>
            <a:r>
              <a:rPr lang="zh-CN" altLang="en-US" sz="1800" dirty="0" smtClean="0">
                <a:latin typeface="微软雅黑" pitchFamily="34" charset="-122"/>
                <a:ea typeface="微软雅黑" pitchFamily="34" charset="-122"/>
              </a:rPr>
              <a:t>例如：</a:t>
            </a:r>
            <a:endParaRPr lang="en-US" altLang="zh-CN" sz="1800" dirty="0" smtClean="0">
              <a:latin typeface="微软雅黑" pitchFamily="34" charset="-122"/>
              <a:ea typeface="微软雅黑" pitchFamily="34" charset="-122"/>
            </a:endParaRPr>
          </a:p>
          <a:p>
            <a:pPr marL="914400" lvl="2" indent="0">
              <a:lnSpc>
                <a:spcPct val="150000"/>
              </a:lnSpc>
              <a:spcBef>
                <a:spcPct val="30000"/>
              </a:spcBef>
              <a:buNone/>
              <a:defRPr/>
            </a:pPr>
            <a:r>
              <a:rPr lang="zh-CN" altLang="en-US" sz="1800" dirty="0" smtClean="0">
                <a:latin typeface="微软雅黑" pitchFamily="34" charset="-122"/>
                <a:ea typeface="微软雅黑" pitchFamily="34" charset="-122"/>
              </a:rPr>
              <a:t>对</a:t>
            </a:r>
            <a:r>
              <a:rPr lang="zh-CN" altLang="en-US" sz="1800" dirty="0">
                <a:latin typeface="微软雅黑" pitchFamily="34" charset="-122"/>
                <a:ea typeface="微软雅黑" pitchFamily="34" charset="-122"/>
              </a:rPr>
              <a:t>变量标识符规定为“以字母打头</a:t>
            </a:r>
            <a:r>
              <a:rPr lang="zh-CN" altLang="en-US" sz="1800" dirty="0" smtClean="0">
                <a:latin typeface="微软雅黑" pitchFamily="34" charset="-122"/>
                <a:ea typeface="微软雅黑" pitchFamily="34" charset="-122"/>
              </a:rPr>
              <a:t>的</a:t>
            </a:r>
            <a:r>
              <a:rPr lang="zh-CN" altLang="en-US" sz="1800" dirty="0">
                <a:latin typeface="微软雅黑" pitchFamily="34" charset="-122"/>
                <a:ea typeface="微软雅黑" pitchFamily="34" charset="-122"/>
              </a:rPr>
              <a:t>字符</a:t>
            </a:r>
            <a:r>
              <a:rPr lang="zh-CN" altLang="en-US" sz="1800" dirty="0" smtClean="0">
                <a:latin typeface="微软雅黑" pitchFamily="34" charset="-122"/>
                <a:ea typeface="微软雅黑" pitchFamily="34" charset="-122"/>
              </a:rPr>
              <a:t>串</a:t>
            </a:r>
            <a:r>
              <a:rPr lang="zh-CN" altLang="en-US" sz="1800" dirty="0">
                <a:latin typeface="微软雅黑" pitchFamily="34" charset="-122"/>
                <a:ea typeface="微软雅黑" pitchFamily="34" charset="-122"/>
              </a:rPr>
              <a:t>”。那么所有以字母打头的构成有效等价类，而不在此集合内（不以字母打头）的归于无效等价类</a:t>
            </a:r>
          </a:p>
          <a:p>
            <a:pPr lvl="2">
              <a:lnSpc>
                <a:spcPct val="150000"/>
              </a:lnSpc>
              <a:spcBef>
                <a:spcPct val="30000"/>
              </a:spcBef>
            </a:pPr>
            <a:endParaRPr lang="en-US" altLang="zh-CN" dirty="0"/>
          </a:p>
          <a:p>
            <a:pPr marL="457200" lvl="1" indent="0" eaLnBrk="1" hangingPunct="1">
              <a:lnSpc>
                <a:spcPct val="150000"/>
              </a:lnSpc>
              <a:spcBef>
                <a:spcPct val="30000"/>
              </a:spcBef>
              <a:buNone/>
            </a:pPr>
            <a:endParaRPr lang="en-US" altLang="zh-CN" sz="2400" b="1" dirty="0" smtClean="0">
              <a:latin typeface="宋体" pitchFamily="2" charset="-122"/>
            </a:endParaRPr>
          </a:p>
        </p:txBody>
      </p:sp>
    </p:spTree>
    <p:extLst>
      <p:ext uri="{BB962C8B-B14F-4D97-AF65-F5344CB8AC3E}">
        <p14:creationId xmlns:p14="http://schemas.microsoft.com/office/powerpoint/2010/main" val="203651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 calcmode="lin" valueType="num">
                                      <p:cBhvr additive="base">
                                        <p:cTn id="7"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Effect transition="in" filter="fade">
                                      <p:cBhvr>
                                        <p:cTn id="13" dur="1000"/>
                                        <p:tgtEl>
                                          <p:spTgt spid="32771">
                                            <p:txEl>
                                              <p:pRg st="2" end="2"/>
                                            </p:txEl>
                                          </p:spTgt>
                                        </p:tgtEl>
                                      </p:cBhvr>
                                    </p:animEffect>
                                    <p:anim calcmode="lin" valueType="num">
                                      <p:cBhvr>
                                        <p:cTn id="14" dur="10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2771">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2771">
                                            <p:txEl>
                                              <p:pRg st="3" end="3"/>
                                            </p:txEl>
                                          </p:spTgt>
                                        </p:tgtEl>
                                        <p:attrNameLst>
                                          <p:attrName>style.visibility</p:attrName>
                                        </p:attrNameLst>
                                      </p:cBhvr>
                                      <p:to>
                                        <p:strVal val="visible"/>
                                      </p:to>
                                    </p:set>
                                    <p:animEffect transition="in" filter="fade">
                                      <p:cBhvr>
                                        <p:cTn id="18" dur="1000"/>
                                        <p:tgtEl>
                                          <p:spTgt spid="32771">
                                            <p:txEl>
                                              <p:pRg st="3" end="3"/>
                                            </p:txEl>
                                          </p:spTgt>
                                        </p:tgtEl>
                                      </p:cBhvr>
                                    </p:animEffect>
                                    <p:anim calcmode="lin" valueType="num">
                                      <p:cBhvr>
                                        <p:cTn id="19" dur="10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277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0" y="246063"/>
            <a:ext cx="8229600" cy="523875"/>
          </a:xfrm>
        </p:spPr>
        <p:txBody>
          <a:bodyPr wrap="square">
            <a:spAutoFit/>
          </a:bodyPr>
          <a:lstStyle/>
          <a:p>
            <a:r>
              <a:rPr lang="en-US" altLang="zh-CN" sz="2800" dirty="0">
                <a:solidFill>
                  <a:schemeClr val="tx1"/>
                </a:solidFill>
                <a:latin typeface="微软雅黑" pitchFamily="34" charset="-122"/>
                <a:ea typeface="微软雅黑" pitchFamily="34" charset="-122"/>
              </a:rPr>
              <a:t>8.2.1 </a:t>
            </a:r>
            <a:r>
              <a:rPr lang="zh-CN" altLang="zh-CN" sz="2800" dirty="0">
                <a:solidFill>
                  <a:schemeClr val="tx1"/>
                </a:solidFill>
                <a:latin typeface="微软雅黑" pitchFamily="34" charset="-122"/>
                <a:ea typeface="微软雅黑" pitchFamily="34" charset="-122"/>
                <a:sym typeface="宋体" pitchFamily="2" charset="-122"/>
              </a:rPr>
              <a:t>等价类划分</a:t>
            </a:r>
            <a:endParaRPr lang="zh-CN" altLang="en-US" sz="2800" dirty="0" smtClean="0">
              <a:solidFill>
                <a:schemeClr val="tx1"/>
              </a:solidFill>
              <a:latin typeface="微软雅黑" pitchFamily="34" charset="-122"/>
              <a:ea typeface="微软雅黑" pitchFamily="34" charset="-122"/>
            </a:endParaRPr>
          </a:p>
        </p:txBody>
      </p:sp>
      <p:sp>
        <p:nvSpPr>
          <p:cNvPr id="33795" name="Rectangle 3"/>
          <p:cNvSpPr>
            <a:spLocks noGrp="1" noChangeArrowheads="1"/>
          </p:cNvSpPr>
          <p:nvPr>
            <p:ph idx="4294967295"/>
          </p:nvPr>
        </p:nvSpPr>
        <p:spPr>
          <a:xfrm>
            <a:off x="0" y="1052513"/>
            <a:ext cx="8229600" cy="5040312"/>
          </a:xfrm>
        </p:spPr>
        <p:txBody>
          <a:bodyPr>
            <a:normAutofit fontScale="92500" lnSpcReduction="20000"/>
          </a:bodyPr>
          <a:lstStyle/>
          <a:p>
            <a:pPr marL="457200" lvl="1" indent="0">
              <a:lnSpc>
                <a:spcPct val="150000"/>
              </a:lnSpc>
              <a:spcBef>
                <a:spcPct val="30000"/>
              </a:spcBef>
              <a:buNone/>
            </a:pPr>
            <a:r>
              <a:rPr lang="zh-CN" altLang="en-US" sz="2600" b="1" dirty="0" smtClean="0">
                <a:solidFill>
                  <a:srgbClr val="0096D6"/>
                </a:solidFill>
                <a:latin typeface="微软雅黑" pitchFamily="34" charset="-122"/>
                <a:ea typeface="微软雅黑" pitchFamily="34" charset="-122"/>
              </a:rPr>
              <a:t>划分等价类的原则</a:t>
            </a:r>
            <a:endParaRPr lang="en-US" altLang="zh-CN" sz="2600" b="1" dirty="0" smtClean="0">
              <a:solidFill>
                <a:srgbClr val="0096D6"/>
              </a:solidFill>
              <a:latin typeface="微软雅黑" pitchFamily="34" charset="-122"/>
              <a:ea typeface="微软雅黑" pitchFamily="34" charset="-122"/>
            </a:endParaRPr>
          </a:p>
          <a:p>
            <a:pPr marL="457200" lvl="1" indent="0" eaLnBrk="1" hangingPunct="1">
              <a:lnSpc>
                <a:spcPct val="150000"/>
              </a:lnSpc>
              <a:spcBef>
                <a:spcPct val="30000"/>
              </a:spcBef>
              <a:buNone/>
            </a:pPr>
            <a:r>
              <a:rPr lang="en-US" altLang="zh-CN" sz="2200" dirty="0" smtClean="0">
                <a:latin typeface="微软雅黑" pitchFamily="34" charset="-122"/>
                <a:ea typeface="微软雅黑" pitchFamily="34" charset="-122"/>
              </a:rPr>
              <a:t>3. </a:t>
            </a:r>
            <a:r>
              <a:rPr lang="zh-CN" altLang="en-US" sz="2200" dirty="0" smtClean="0">
                <a:latin typeface="微软雅黑" pitchFamily="34" charset="-122"/>
                <a:ea typeface="微软雅黑" pitchFamily="34" charset="-122"/>
              </a:rPr>
              <a:t>如果输入条件是一个</a:t>
            </a:r>
            <a:r>
              <a:rPr lang="zh-CN" altLang="en-US" sz="2200" b="1" dirty="0" smtClean="0">
                <a:latin typeface="微软雅黑" pitchFamily="34" charset="-122"/>
                <a:ea typeface="微软雅黑" pitchFamily="34" charset="-122"/>
              </a:rPr>
              <a:t>布尔量</a:t>
            </a:r>
            <a:r>
              <a:rPr lang="zh-CN" altLang="en-US" sz="2200" dirty="0" smtClean="0">
                <a:latin typeface="微软雅黑" pitchFamily="34" charset="-122"/>
                <a:ea typeface="微软雅黑" pitchFamily="34" charset="-122"/>
              </a:rPr>
              <a:t>，则可以确定一个有效等价类和一个无效等价类。</a:t>
            </a:r>
          </a:p>
          <a:p>
            <a:pPr marL="457200" lvl="1" indent="0" eaLnBrk="1" hangingPunct="1">
              <a:lnSpc>
                <a:spcPct val="150000"/>
              </a:lnSpc>
              <a:spcBef>
                <a:spcPct val="30000"/>
              </a:spcBef>
              <a:buNone/>
            </a:pPr>
            <a:r>
              <a:rPr lang="en-US" altLang="zh-CN" sz="2200" dirty="0" smtClean="0">
                <a:latin typeface="微软雅黑" pitchFamily="34" charset="-122"/>
                <a:ea typeface="微软雅黑" pitchFamily="34" charset="-122"/>
              </a:rPr>
              <a:t>4. </a:t>
            </a:r>
            <a:r>
              <a:rPr lang="zh-CN" altLang="en-US" sz="2200" dirty="0" smtClean="0">
                <a:latin typeface="微软雅黑" pitchFamily="34" charset="-122"/>
                <a:ea typeface="微软雅黑" pitchFamily="34" charset="-122"/>
              </a:rPr>
              <a:t>如果规定了</a:t>
            </a:r>
            <a:r>
              <a:rPr lang="zh-CN" altLang="en-US" sz="2200" b="1" dirty="0" smtClean="0">
                <a:latin typeface="微软雅黑" pitchFamily="34" charset="-122"/>
                <a:ea typeface="微软雅黑" pitchFamily="34" charset="-122"/>
              </a:rPr>
              <a:t>输入数据的一组值</a:t>
            </a:r>
            <a:r>
              <a:rPr lang="en-US" altLang="zh-CN" sz="2200" dirty="0" smtClean="0">
                <a:latin typeface="微软雅黑" pitchFamily="34" charset="-122"/>
                <a:ea typeface="微软雅黑" pitchFamily="34" charset="-122"/>
              </a:rPr>
              <a:t>(</a:t>
            </a:r>
            <a:r>
              <a:rPr lang="zh-CN" altLang="en-US" sz="2200" dirty="0" smtClean="0">
                <a:latin typeface="微软雅黑" pitchFamily="34" charset="-122"/>
                <a:ea typeface="微软雅黑" pitchFamily="34" charset="-122"/>
              </a:rPr>
              <a:t>假设</a:t>
            </a:r>
            <a:r>
              <a:rPr lang="en-US" altLang="zh-CN" sz="2200" dirty="0" smtClean="0">
                <a:latin typeface="微软雅黑" pitchFamily="34" charset="-122"/>
                <a:ea typeface="微软雅黑" pitchFamily="34" charset="-122"/>
              </a:rPr>
              <a:t>N</a:t>
            </a:r>
            <a:r>
              <a:rPr lang="zh-CN" altLang="en-US" sz="2200" dirty="0" smtClean="0">
                <a:latin typeface="微软雅黑" pitchFamily="34" charset="-122"/>
                <a:ea typeface="微软雅黑" pitchFamily="34" charset="-122"/>
              </a:rPr>
              <a:t>个</a:t>
            </a:r>
            <a:r>
              <a:rPr lang="en-US" altLang="zh-CN" sz="2200" dirty="0" smtClean="0">
                <a:latin typeface="微软雅黑" pitchFamily="34" charset="-122"/>
                <a:ea typeface="微软雅黑" pitchFamily="34" charset="-122"/>
              </a:rPr>
              <a:t>)</a:t>
            </a:r>
            <a:r>
              <a:rPr lang="zh-CN" altLang="en-US" sz="2200" dirty="0" smtClean="0">
                <a:latin typeface="微软雅黑" pitchFamily="34" charset="-122"/>
                <a:ea typeface="微软雅黑" pitchFamily="34" charset="-122"/>
              </a:rPr>
              <a:t>，而且程序要对每个输入值分别进行处理。</a:t>
            </a:r>
          </a:p>
          <a:p>
            <a:pPr lvl="2" eaLnBrk="1" hangingPunct="1">
              <a:lnSpc>
                <a:spcPct val="150000"/>
              </a:lnSpc>
              <a:spcBef>
                <a:spcPct val="30000"/>
              </a:spcBef>
            </a:pPr>
            <a:r>
              <a:rPr lang="zh-CN" altLang="en-US" sz="1900" dirty="0" smtClean="0">
                <a:latin typeface="微软雅黑" pitchFamily="34" charset="-122"/>
                <a:ea typeface="微软雅黑" pitchFamily="34" charset="-122"/>
              </a:rPr>
              <a:t>每个允许的输入值是一个有效等价类（即</a:t>
            </a:r>
            <a:r>
              <a:rPr lang="en-US" altLang="zh-CN" sz="1900" dirty="0" smtClean="0">
                <a:latin typeface="微软雅黑" pitchFamily="34" charset="-122"/>
                <a:ea typeface="微软雅黑" pitchFamily="34" charset="-122"/>
              </a:rPr>
              <a:t>N</a:t>
            </a:r>
            <a:r>
              <a:rPr lang="zh-CN" altLang="en-US" sz="1900" dirty="0" smtClean="0">
                <a:latin typeface="微软雅黑" pitchFamily="34" charset="-122"/>
                <a:ea typeface="微软雅黑" pitchFamily="34" charset="-122"/>
              </a:rPr>
              <a:t>个有效的）</a:t>
            </a:r>
            <a:endParaRPr lang="en-US" altLang="zh-CN" sz="1900" dirty="0" smtClean="0">
              <a:latin typeface="微软雅黑" pitchFamily="34" charset="-122"/>
              <a:ea typeface="微软雅黑" pitchFamily="34" charset="-122"/>
            </a:endParaRPr>
          </a:p>
          <a:p>
            <a:pPr lvl="2" eaLnBrk="1" hangingPunct="1">
              <a:lnSpc>
                <a:spcPct val="150000"/>
              </a:lnSpc>
              <a:spcBef>
                <a:spcPct val="30000"/>
              </a:spcBef>
            </a:pPr>
            <a:r>
              <a:rPr lang="zh-CN" altLang="en-US" sz="1900" dirty="0" smtClean="0">
                <a:latin typeface="微软雅黑" pitchFamily="34" charset="-122"/>
                <a:ea typeface="微软雅黑" pitchFamily="34" charset="-122"/>
              </a:rPr>
              <a:t>这组值确立一个无效等价类，它是所有不允许的输入值的集合。</a:t>
            </a:r>
            <a:endParaRPr lang="en-US" altLang="zh-CN" sz="1900" dirty="0" smtClean="0">
              <a:latin typeface="微软雅黑" pitchFamily="34" charset="-122"/>
              <a:ea typeface="微软雅黑" pitchFamily="34" charset="-122"/>
            </a:endParaRPr>
          </a:p>
          <a:p>
            <a:pPr lvl="2" eaLnBrk="1" hangingPunct="1">
              <a:lnSpc>
                <a:spcPct val="150000"/>
              </a:lnSpc>
              <a:spcBef>
                <a:spcPct val="30000"/>
              </a:spcBef>
              <a:buNone/>
            </a:pPr>
            <a:r>
              <a:rPr lang="zh-CN" altLang="en-US" sz="1900" dirty="0" smtClean="0">
                <a:latin typeface="微软雅黑" pitchFamily="34" charset="-122"/>
                <a:ea typeface="微软雅黑" pitchFamily="34" charset="-122"/>
              </a:rPr>
              <a:t>例如：在教师分房方案中规定对教授、副教授、讲师和助教分别计算分数，做相应的处理。因此，可以确定</a:t>
            </a:r>
            <a:r>
              <a:rPr lang="en-US" altLang="zh-CN" sz="1900" dirty="0" smtClean="0">
                <a:latin typeface="微软雅黑" pitchFamily="34" charset="-122"/>
                <a:ea typeface="微软雅黑" pitchFamily="34" charset="-122"/>
              </a:rPr>
              <a:t>4</a:t>
            </a:r>
            <a:r>
              <a:rPr lang="zh-CN" altLang="en-US" sz="1900" dirty="0" smtClean="0">
                <a:latin typeface="微软雅黑" pitchFamily="34" charset="-122"/>
                <a:ea typeface="微软雅黑" pitchFamily="34" charset="-122"/>
              </a:rPr>
              <a:t>个有效等价类，分别为教授、副教授、讲师和助教，以及一个无效等价类，是所有不符合以上身份的人员输入值的集合。</a:t>
            </a:r>
          </a:p>
        </p:txBody>
      </p:sp>
    </p:spTree>
    <p:extLst>
      <p:ext uri="{BB962C8B-B14F-4D97-AF65-F5344CB8AC3E}">
        <p14:creationId xmlns:p14="http://schemas.microsoft.com/office/powerpoint/2010/main" val="40940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additive="base">
                                        <p:cTn id="7"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anim calcmode="lin" valueType="num">
                                      <p:cBhvr additive="base">
                                        <p:cTn id="13"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anim calcmode="lin" valueType="num">
                                      <p:cBhvr additive="base">
                                        <p:cTn id="17"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795">
                                            <p:txEl>
                                              <p:pRg st="4" end="4"/>
                                            </p:txEl>
                                          </p:spTgt>
                                        </p:tgtEl>
                                        <p:attrNameLst>
                                          <p:attrName>style.visibility</p:attrName>
                                        </p:attrNameLst>
                                      </p:cBhvr>
                                      <p:to>
                                        <p:strVal val="visible"/>
                                      </p:to>
                                    </p:set>
                                    <p:anim calcmode="lin" valueType="num">
                                      <p:cBhvr additive="base">
                                        <p:cTn id="21"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anim calcmode="lin" valueType="num">
                                      <p:cBhvr additive="base">
                                        <p:cTn id="27"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a:xfrm>
            <a:off x="0" y="311150"/>
            <a:ext cx="8229600" cy="523875"/>
          </a:xfrm>
        </p:spPr>
        <p:txBody>
          <a:bodyPr>
            <a:spAutoFit/>
          </a:bodyPr>
          <a:lstStyle/>
          <a:p>
            <a:r>
              <a:rPr lang="en-US" altLang="zh-CN" sz="2800" dirty="0">
                <a:solidFill>
                  <a:schemeClr val="tx1"/>
                </a:solidFill>
                <a:latin typeface="微软雅黑" pitchFamily="34" charset="-122"/>
                <a:ea typeface="微软雅黑" pitchFamily="34" charset="-122"/>
              </a:rPr>
              <a:t>8.2.1 </a:t>
            </a:r>
            <a:r>
              <a:rPr lang="zh-CN" altLang="zh-CN" sz="2800" dirty="0">
                <a:solidFill>
                  <a:schemeClr val="tx1"/>
                </a:solidFill>
                <a:latin typeface="微软雅黑" pitchFamily="34" charset="-122"/>
                <a:ea typeface="微软雅黑" pitchFamily="34" charset="-122"/>
                <a:sym typeface="宋体" pitchFamily="2" charset="-122"/>
              </a:rPr>
              <a:t>等价类划分</a:t>
            </a:r>
            <a:endParaRPr lang="zh-CN" altLang="en-US" sz="2800" dirty="0" smtClean="0">
              <a:solidFill>
                <a:schemeClr val="tx1"/>
              </a:solidFill>
              <a:latin typeface="微软雅黑" pitchFamily="34" charset="-122"/>
              <a:ea typeface="微软雅黑" pitchFamily="34" charset="-122"/>
            </a:endParaRPr>
          </a:p>
        </p:txBody>
      </p:sp>
      <p:sp>
        <p:nvSpPr>
          <p:cNvPr id="77827" name="Rectangle 3"/>
          <p:cNvSpPr>
            <a:spLocks noGrp="1" noChangeArrowheads="1"/>
          </p:cNvSpPr>
          <p:nvPr>
            <p:ph idx="4294967295"/>
          </p:nvPr>
        </p:nvSpPr>
        <p:spPr>
          <a:xfrm>
            <a:off x="0" y="1196975"/>
            <a:ext cx="8229600" cy="4392613"/>
          </a:xfrm>
        </p:spPr>
        <p:txBody>
          <a:bodyPr>
            <a:normAutofit/>
          </a:bodyPr>
          <a:lstStyle/>
          <a:p>
            <a:pPr marL="457200" lvl="1" indent="0">
              <a:lnSpc>
                <a:spcPct val="150000"/>
              </a:lnSpc>
              <a:spcBef>
                <a:spcPct val="30000"/>
              </a:spcBef>
              <a:buNone/>
            </a:pPr>
            <a:r>
              <a:rPr lang="zh-CN" altLang="en-US" b="1" dirty="0" smtClean="0">
                <a:solidFill>
                  <a:srgbClr val="0096D6"/>
                </a:solidFill>
                <a:latin typeface="微软雅黑" pitchFamily="34" charset="-122"/>
                <a:ea typeface="微软雅黑" pitchFamily="34" charset="-122"/>
              </a:rPr>
              <a:t>划分等价类的原则</a:t>
            </a:r>
            <a:endParaRPr lang="en-US" altLang="zh-CN" b="1" dirty="0" smtClean="0">
              <a:solidFill>
                <a:srgbClr val="0096D6"/>
              </a:solidFill>
              <a:latin typeface="微软雅黑" pitchFamily="34" charset="-122"/>
              <a:ea typeface="微软雅黑" pitchFamily="34" charset="-122"/>
            </a:endParaRPr>
          </a:p>
          <a:p>
            <a:pPr marL="457200" lvl="1" indent="0" eaLnBrk="1" hangingPunct="1">
              <a:lnSpc>
                <a:spcPct val="150000"/>
              </a:lnSpc>
              <a:spcBef>
                <a:spcPct val="30000"/>
              </a:spcBef>
              <a:buNone/>
            </a:pPr>
            <a:r>
              <a:rPr lang="en-US" altLang="zh-CN" sz="2000" dirty="0" smtClean="0">
                <a:latin typeface="微软雅黑" pitchFamily="34" charset="-122"/>
                <a:ea typeface="微软雅黑" pitchFamily="34" charset="-122"/>
              </a:rPr>
              <a:t>5. </a:t>
            </a:r>
            <a:r>
              <a:rPr lang="zh-CN" altLang="en-US" sz="2000" dirty="0" smtClean="0">
                <a:latin typeface="微软雅黑" pitchFamily="34" charset="-122"/>
                <a:ea typeface="微软雅黑" pitchFamily="34" charset="-122"/>
              </a:rPr>
              <a:t>如果规定了输入数据必须遵守的规则，则可确立一个有效等价类</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符合规则</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和若干个无效等价类</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从不同角度违反规则</a:t>
            </a:r>
            <a:r>
              <a:rPr lang="en-US" altLang="zh-CN" sz="2000" dirty="0" smtClean="0">
                <a:latin typeface="微软雅黑" pitchFamily="34" charset="-122"/>
                <a:ea typeface="微软雅黑" pitchFamily="34" charset="-122"/>
              </a:rPr>
              <a:t>)</a:t>
            </a:r>
          </a:p>
          <a:p>
            <a:pPr marL="457200" lvl="1" indent="0">
              <a:lnSpc>
                <a:spcPct val="150000"/>
              </a:lnSpc>
              <a:spcBef>
                <a:spcPct val="30000"/>
              </a:spcBef>
              <a:buNone/>
            </a:pPr>
            <a:r>
              <a:rPr lang="zh-CN" altLang="en-US" sz="2000" dirty="0" smtClean="0">
                <a:latin typeface="微软雅黑" pitchFamily="34" charset="-122"/>
                <a:ea typeface="微软雅黑" pitchFamily="34" charset="-122"/>
              </a:rPr>
              <a:t>例</a:t>
            </a:r>
            <a:r>
              <a:rPr lang="zh-CN" altLang="en-US" sz="2000" dirty="0">
                <a:latin typeface="微软雅黑" pitchFamily="34" charset="-122"/>
                <a:ea typeface="微软雅黑" pitchFamily="34" charset="-122"/>
              </a:rPr>
              <a:t>如：语言规定“一个语句必须以分号</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结束”。这时，可以确定一个有效等价类“以</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结束”，若干个无效等价类“以</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结束”、“以</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结束”、“以</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结束”、“以</a:t>
            </a:r>
            <a:r>
              <a:rPr lang="en-US" altLang="zh-CN" sz="2000" dirty="0">
                <a:latin typeface="微软雅黑" pitchFamily="34" charset="-122"/>
                <a:ea typeface="微软雅黑" pitchFamily="34" charset="-122"/>
              </a:rPr>
              <a:t>LF</a:t>
            </a:r>
            <a:r>
              <a:rPr lang="zh-CN" altLang="en-US" sz="2000" dirty="0">
                <a:latin typeface="微软雅黑" pitchFamily="34" charset="-122"/>
                <a:ea typeface="微软雅黑" pitchFamily="34" charset="-122"/>
              </a:rPr>
              <a:t>结束”等</a:t>
            </a:r>
          </a:p>
          <a:p>
            <a:pPr marL="457200" lvl="1" indent="0" eaLnBrk="1" hangingPunct="1">
              <a:lnSpc>
                <a:spcPct val="150000"/>
              </a:lnSpc>
              <a:spcBef>
                <a:spcPct val="30000"/>
              </a:spcBef>
              <a:buNone/>
            </a:pPr>
            <a:endParaRPr lang="en-US" altLang="zh-CN" b="1" dirty="0" smtClean="0">
              <a:latin typeface="宋体" pitchFamily="2" charset="-122"/>
            </a:endParaRPr>
          </a:p>
          <a:p>
            <a:pPr marL="457200" lvl="1" indent="0" eaLnBrk="1" hangingPunct="1">
              <a:lnSpc>
                <a:spcPct val="150000"/>
              </a:lnSpc>
              <a:spcBef>
                <a:spcPct val="30000"/>
              </a:spcBef>
              <a:buNone/>
            </a:pPr>
            <a:endParaRPr lang="en-US" altLang="zh-CN" b="1" dirty="0" smtClean="0">
              <a:latin typeface="宋体" pitchFamily="2" charset="-122"/>
            </a:endParaRPr>
          </a:p>
        </p:txBody>
      </p:sp>
    </p:spTree>
    <p:extLst>
      <p:ext uri="{BB962C8B-B14F-4D97-AF65-F5344CB8AC3E}">
        <p14:creationId xmlns:p14="http://schemas.microsoft.com/office/powerpoint/2010/main" val="171606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 calcmode="lin" valueType="num">
                                      <p:cBhvr additive="base">
                                        <p:cTn id="7"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 calcmode="lin" valueType="num">
                                      <p:cBhvr additive="base">
                                        <p:cTn id="13"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black">
          <a:xfrm>
            <a:off x="3033805" y="2941220"/>
            <a:ext cx="8229600" cy="648072"/>
          </a:xfrm>
          <a:prstGeom prst="rect">
            <a:avLst/>
          </a:prstGeom>
          <a:ln>
            <a:noFill/>
          </a:ln>
        </p:spPr>
        <p:txBody>
          <a:bodyPr vert="horz" wrap="square" lIns="0" tIns="0" rIns="0" bIns="0" rtlCol="0" anchor="t" anchorCtr="0">
            <a:noAutofit/>
          </a:bodyPr>
          <a:lstStyle>
            <a:lvl1pPr algn="l" defTabSz="457200" rtl="0" eaLnBrk="1" latinLnBrk="0" hangingPunct="1">
              <a:lnSpc>
                <a:spcPct val="90000"/>
              </a:lnSpc>
              <a:spcBef>
                <a:spcPct val="0"/>
              </a:spcBef>
              <a:spcAft>
                <a:spcPts val="0"/>
              </a:spcAft>
              <a:buNone/>
              <a:defRPr lang="en-GB" sz="4000" b="1" i="0" kern="1200" spc="-100" baseline="0">
                <a:solidFill>
                  <a:schemeClr val="bg1"/>
                </a:solidFill>
                <a:latin typeface="HP Simplified" pitchFamily="34" charset="0"/>
                <a:ea typeface="+mj-ea"/>
                <a:cs typeface="HP Simplified" pitchFamily="34" charset="0"/>
              </a:defRPr>
            </a:lvl1pPr>
          </a:lstStyle>
          <a:p>
            <a:pPr marL="0" lvl="1">
              <a:spcBef>
                <a:spcPct val="0"/>
              </a:spcBef>
            </a:pPr>
            <a:r>
              <a:rPr lang="en-US" altLang="zh-CN" sz="4000" b="1" kern="0" dirty="0" smtClean="0">
                <a:solidFill>
                  <a:sysClr val="windowText" lastClr="000000"/>
                </a:solidFill>
                <a:latin typeface="微软雅黑" panose="020B0503020204020204" pitchFamily="34" charset="-122"/>
                <a:ea typeface="微软雅黑" panose="020B0503020204020204" pitchFamily="34" charset="-122"/>
              </a:rPr>
              <a:t>8.2 </a:t>
            </a:r>
            <a:r>
              <a:rPr lang="zh-CN" altLang="en-US" sz="4000" b="1" kern="0" dirty="0" smtClean="0">
                <a:solidFill>
                  <a:sysClr val="windowText" lastClr="000000"/>
                </a:solidFill>
                <a:latin typeface="微软雅黑" panose="020B0503020204020204" pitchFamily="34" charset="-122"/>
                <a:ea typeface="微软雅黑" panose="020B0503020204020204" pitchFamily="34" charset="-122"/>
              </a:rPr>
              <a:t>黑盒测试</a:t>
            </a:r>
            <a:endParaRPr lang="en-US" sz="4000" b="1" kern="0" dirty="0">
              <a:solidFill>
                <a:sysClr val="windowText" lastClr="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7012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a:xfrm>
            <a:off x="2987824" y="260648"/>
            <a:ext cx="8229600" cy="523875"/>
          </a:xfrm>
        </p:spPr>
        <p:txBody>
          <a:bodyPr>
            <a:spAutoFit/>
          </a:bodyPr>
          <a:lstStyle/>
          <a:p>
            <a:pPr algn="l"/>
            <a:r>
              <a:rPr lang="en-US" altLang="zh-CN" sz="2800" dirty="0">
                <a:solidFill>
                  <a:schemeClr val="tx1"/>
                </a:solidFill>
                <a:latin typeface="微软雅黑" pitchFamily="34" charset="-122"/>
                <a:ea typeface="微软雅黑" pitchFamily="34" charset="-122"/>
              </a:rPr>
              <a:t>8.2.1 </a:t>
            </a:r>
            <a:r>
              <a:rPr lang="zh-CN" altLang="zh-CN" sz="2800" dirty="0">
                <a:solidFill>
                  <a:schemeClr val="tx1"/>
                </a:solidFill>
                <a:latin typeface="微软雅黑" pitchFamily="34" charset="-122"/>
                <a:ea typeface="微软雅黑" pitchFamily="34" charset="-122"/>
                <a:sym typeface="宋体" pitchFamily="2" charset="-122"/>
              </a:rPr>
              <a:t>等价类划分</a:t>
            </a:r>
            <a:endParaRPr lang="zh-CN" altLang="en-US" sz="2800" dirty="0" smtClean="0">
              <a:solidFill>
                <a:schemeClr val="tx1"/>
              </a:solidFill>
              <a:latin typeface="微软雅黑" pitchFamily="34" charset="-122"/>
              <a:ea typeface="微软雅黑" pitchFamily="34" charset="-122"/>
            </a:endParaRPr>
          </a:p>
        </p:txBody>
      </p:sp>
      <p:sp>
        <p:nvSpPr>
          <p:cNvPr id="77827" name="Rectangle 3"/>
          <p:cNvSpPr>
            <a:spLocks noGrp="1" noChangeArrowheads="1"/>
          </p:cNvSpPr>
          <p:nvPr>
            <p:ph idx="4294967295"/>
          </p:nvPr>
        </p:nvSpPr>
        <p:spPr>
          <a:xfrm>
            <a:off x="0" y="1412875"/>
            <a:ext cx="8229600" cy="4525963"/>
          </a:xfrm>
        </p:spPr>
        <p:txBody>
          <a:bodyPr>
            <a:normAutofit/>
          </a:bodyPr>
          <a:lstStyle/>
          <a:p>
            <a:pPr marL="457200" lvl="1" indent="0">
              <a:lnSpc>
                <a:spcPct val="150000"/>
              </a:lnSpc>
              <a:spcBef>
                <a:spcPct val="30000"/>
              </a:spcBef>
              <a:buNone/>
            </a:pPr>
            <a:r>
              <a:rPr lang="zh-CN" altLang="en-US" b="1" dirty="0" smtClean="0">
                <a:solidFill>
                  <a:srgbClr val="0096D6"/>
                </a:solidFill>
                <a:latin typeface="微软雅黑" pitchFamily="34" charset="-122"/>
                <a:ea typeface="微软雅黑" pitchFamily="34" charset="-122"/>
              </a:rPr>
              <a:t>划分等价类的原则</a:t>
            </a:r>
            <a:endParaRPr lang="en-US" altLang="zh-CN" b="1" dirty="0" smtClean="0">
              <a:solidFill>
                <a:srgbClr val="0096D6"/>
              </a:solidFill>
              <a:latin typeface="微软雅黑" pitchFamily="34" charset="-122"/>
              <a:ea typeface="微软雅黑" pitchFamily="34" charset="-122"/>
            </a:endParaRPr>
          </a:p>
          <a:p>
            <a:pPr marL="457200" lvl="1" indent="0" eaLnBrk="1" hangingPunct="1">
              <a:lnSpc>
                <a:spcPct val="150000"/>
              </a:lnSpc>
              <a:spcBef>
                <a:spcPct val="30000"/>
              </a:spcBef>
              <a:buNone/>
            </a:pPr>
            <a:r>
              <a:rPr lang="en-US" altLang="zh-CN" sz="2000" dirty="0" smtClean="0">
                <a:latin typeface="微软雅黑" pitchFamily="34" charset="-122"/>
                <a:ea typeface="微软雅黑" pitchFamily="34" charset="-122"/>
              </a:rPr>
              <a:t>6. </a:t>
            </a:r>
            <a:r>
              <a:rPr lang="zh-CN" altLang="en-US" sz="2000" dirty="0" smtClean="0">
                <a:latin typeface="微软雅黑" pitchFamily="34" charset="-122"/>
                <a:ea typeface="微软雅黑" pitchFamily="34" charset="-122"/>
              </a:rPr>
              <a:t>在确知已划分的等价类中，各元素在程序处理中的方式不同的情况下，则应再将该等价类进一步地划分为</a:t>
            </a:r>
            <a:r>
              <a:rPr lang="zh-CN" altLang="en-US" sz="2000" b="1" dirty="0" smtClean="0">
                <a:latin typeface="微软雅黑" pitchFamily="34" charset="-122"/>
                <a:ea typeface="微软雅黑" pitchFamily="34" charset="-122"/>
              </a:rPr>
              <a:t>更小的等价类</a:t>
            </a:r>
            <a:endParaRPr lang="en-US" altLang="zh-CN" sz="2000" b="1" dirty="0" smtClean="0">
              <a:latin typeface="微软雅黑" pitchFamily="34" charset="-122"/>
              <a:ea typeface="微软雅黑" pitchFamily="34" charset="-122"/>
            </a:endParaRPr>
          </a:p>
        </p:txBody>
      </p:sp>
      <p:pic>
        <p:nvPicPr>
          <p:cNvPr id="4" name="Picture 11" descr="图片08"/>
          <p:cNvPicPr>
            <a:picLocks noChangeAspect="1" noChangeArrowheads="1"/>
          </p:cNvPicPr>
          <p:nvPr/>
        </p:nvPicPr>
        <p:blipFill>
          <a:blip r:embed="rId3" cstate="print"/>
          <a:srcRect/>
          <a:stretch>
            <a:fillRect/>
          </a:stretch>
        </p:blipFill>
        <p:spPr bwMode="auto">
          <a:xfrm>
            <a:off x="1980282" y="4797772"/>
            <a:ext cx="1500188" cy="1079500"/>
          </a:xfrm>
          <a:prstGeom prst="rect">
            <a:avLst/>
          </a:prstGeom>
          <a:noFill/>
        </p:spPr>
      </p:pic>
      <p:pic>
        <p:nvPicPr>
          <p:cNvPr id="5" name="Picture 12" descr="图片09"/>
          <p:cNvPicPr>
            <a:picLocks noChangeAspect="1" noChangeArrowheads="1"/>
          </p:cNvPicPr>
          <p:nvPr/>
        </p:nvPicPr>
        <p:blipFill>
          <a:blip r:embed="rId4" cstate="print"/>
          <a:srcRect/>
          <a:stretch>
            <a:fillRect/>
          </a:stretch>
        </p:blipFill>
        <p:spPr bwMode="auto">
          <a:xfrm>
            <a:off x="3444850" y="4797772"/>
            <a:ext cx="1463675" cy="1035050"/>
          </a:xfrm>
          <a:prstGeom prst="rect">
            <a:avLst/>
          </a:prstGeom>
          <a:noFill/>
        </p:spPr>
      </p:pic>
      <p:pic>
        <p:nvPicPr>
          <p:cNvPr id="7" name="Picture 8" descr="图片05"/>
          <p:cNvPicPr>
            <a:picLocks noChangeAspect="1" noChangeArrowheads="1"/>
          </p:cNvPicPr>
          <p:nvPr/>
        </p:nvPicPr>
        <p:blipFill>
          <a:blip r:embed="rId5" cstate="print"/>
          <a:srcRect/>
          <a:stretch>
            <a:fillRect/>
          </a:stretch>
        </p:blipFill>
        <p:spPr bwMode="auto">
          <a:xfrm>
            <a:off x="4908525" y="4797152"/>
            <a:ext cx="1463675" cy="969963"/>
          </a:xfrm>
          <a:prstGeom prst="rect">
            <a:avLst/>
          </a:prstGeom>
          <a:noFill/>
        </p:spPr>
      </p:pic>
    </p:spTree>
    <p:extLst>
      <p:ext uri="{BB962C8B-B14F-4D97-AF65-F5344CB8AC3E}">
        <p14:creationId xmlns:p14="http://schemas.microsoft.com/office/powerpoint/2010/main" val="338607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 calcmode="lin" valueType="num">
                                      <p:cBhvr additive="base">
                                        <p:cTn id="7"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
        <p:nvSpPr>
          <p:cNvPr id="20484" name="Rectangle 3"/>
          <p:cNvSpPr>
            <a:spLocks noGrp="1" noChangeArrowheads="1"/>
          </p:cNvSpPr>
          <p:nvPr>
            <p:ph type="subTitle" idx="4294967295"/>
          </p:nvPr>
        </p:nvSpPr>
        <p:spPr>
          <a:xfrm>
            <a:off x="863600" y="765175"/>
            <a:ext cx="8280400" cy="2114550"/>
          </a:xfrm>
        </p:spPr>
        <p:txBody>
          <a:bodyPr/>
          <a:lstStyle/>
          <a:p>
            <a:pPr algn="l" eaLnBrk="1" hangingPunct="1">
              <a:lnSpc>
                <a:spcPct val="150000"/>
              </a:lnSpc>
              <a:spcBef>
                <a:spcPts val="800"/>
              </a:spcBef>
            </a:pPr>
            <a:r>
              <a:rPr lang="zh-CN" altLang="en-US" sz="2400" dirty="0" smtClean="0">
                <a:solidFill>
                  <a:srgbClr val="0096D6"/>
                </a:solidFill>
                <a:latin typeface="微软雅黑" panose="020B0503020204020204" pitchFamily="34" charset="-122"/>
                <a:ea typeface="微软雅黑" panose="020B0503020204020204" pitchFamily="34" charset="-122"/>
              </a:rPr>
              <a:t>确立测试用例</a:t>
            </a:r>
            <a:endParaRPr lang="zh-CN" altLang="en-US" sz="2400" dirty="0" smtClean="0">
              <a:solidFill>
                <a:srgbClr val="0096D6"/>
              </a:solidFill>
              <a:latin typeface="微软雅黑" pitchFamily="34" charset="-122"/>
              <a:ea typeface="微软雅黑" pitchFamily="34" charset="-122"/>
              <a:sym typeface="宋体" pitchFamily="2" charset="-122"/>
            </a:endParaRPr>
          </a:p>
          <a:p>
            <a:pPr lvl="1" algn="l" eaLnBrk="1" hangingPunct="1">
              <a:lnSpc>
                <a:spcPct val="150000"/>
              </a:lnSpc>
              <a:spcBef>
                <a:spcPts val="800"/>
              </a:spcBef>
            </a:pPr>
            <a:r>
              <a:rPr lang="zh-CN" altLang="en-US" sz="2000" dirty="0" smtClean="0">
                <a:solidFill>
                  <a:schemeClr val="tx1"/>
                </a:solidFill>
                <a:latin typeface="微软雅黑" panose="020B0503020204020204" pitchFamily="34" charset="-122"/>
                <a:ea typeface="微软雅黑" panose="020B0503020204020204" pitchFamily="34" charset="-122"/>
              </a:rPr>
              <a:t>在确立了等价类之后，建立等价类表，列出所有划分出的等价类</a:t>
            </a:r>
          </a:p>
          <a:p>
            <a:pPr lvl="1" algn="l" eaLnBrk="1" hangingPunct="1">
              <a:lnSpc>
                <a:spcPct val="150000"/>
              </a:lnSpc>
              <a:spcBef>
                <a:spcPts val="800"/>
              </a:spcBef>
            </a:pPr>
            <a:r>
              <a:rPr lang="zh-CN" altLang="en-US" sz="2000" dirty="0" smtClean="0">
                <a:solidFill>
                  <a:schemeClr val="tx1"/>
                </a:solidFill>
                <a:latin typeface="微软雅黑" panose="020B0503020204020204" pitchFamily="34" charset="-122"/>
                <a:ea typeface="微软雅黑" panose="020B0503020204020204" pitchFamily="34" charset="-122"/>
                <a:sym typeface="宋体" pitchFamily="2" charset="-122"/>
              </a:rPr>
              <a:t>例如</a:t>
            </a:r>
            <a:r>
              <a:rPr lang="zh-CN" altLang="en-US" sz="2000" dirty="0" smtClean="0">
                <a:solidFill>
                  <a:schemeClr val="tx1"/>
                </a:solidFill>
                <a:latin typeface="宋体" pitchFamily="2" charset="-122"/>
                <a:sym typeface="宋体" pitchFamily="2" charset="-122"/>
              </a:rPr>
              <a:t>：</a:t>
            </a:r>
          </a:p>
        </p:txBody>
      </p:sp>
      <p:pic>
        <p:nvPicPr>
          <p:cNvPr id="6" name="Picture 4"/>
          <p:cNvPicPr>
            <a:picLocks noChangeArrowheads="1"/>
          </p:cNvPicPr>
          <p:nvPr/>
        </p:nvPicPr>
        <p:blipFill>
          <a:blip r:embed="rId3" cstate="print"/>
          <a:srcRect/>
          <a:stretch>
            <a:fillRect/>
          </a:stretch>
        </p:blipFill>
        <p:spPr bwMode="auto">
          <a:xfrm>
            <a:off x="1851025" y="2565400"/>
            <a:ext cx="5149850" cy="2238375"/>
          </a:xfrm>
          <a:prstGeom prst="rect">
            <a:avLst/>
          </a:prstGeom>
          <a:noFill/>
          <a:ln w="9525">
            <a:noFill/>
            <a:miter lim="800000"/>
            <a:headEnd/>
            <a:tailEnd/>
          </a:ln>
        </p:spPr>
      </p:pic>
      <p:sp>
        <p:nvSpPr>
          <p:cNvPr id="7" name="Rectangle 2"/>
          <p:cNvSpPr txBox="1">
            <a:spLocks noChangeArrowheads="1"/>
          </p:cNvSpPr>
          <p:nvPr/>
        </p:nvSpPr>
        <p:spPr>
          <a:xfrm>
            <a:off x="457200" y="188640"/>
            <a:ext cx="8229600" cy="523220"/>
          </a:xfrm>
          <a:prstGeom prst="rect">
            <a:avLst/>
          </a:prstGeom>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latin typeface="微软雅黑" pitchFamily="34" charset="-122"/>
                <a:ea typeface="微软雅黑" pitchFamily="34" charset="-122"/>
              </a:rPr>
              <a:t>8.2.1 </a:t>
            </a:r>
            <a:r>
              <a:rPr lang="zh-CN" altLang="zh-CN" sz="2800" dirty="0" smtClean="0">
                <a:latin typeface="微软雅黑" pitchFamily="34" charset="-122"/>
                <a:ea typeface="微软雅黑" pitchFamily="34" charset="-122"/>
                <a:sym typeface="宋体" pitchFamily="2" charset="-122"/>
              </a:rPr>
              <a:t>等价类划分</a:t>
            </a:r>
            <a:endParaRPr lang="zh-CN" altLang="en-US" sz="2800" dirty="0" smtClean="0">
              <a:latin typeface="微软雅黑" pitchFamily="34" charset="-122"/>
              <a:ea typeface="微软雅黑" pitchFamily="34" charset="-122"/>
            </a:endParaRPr>
          </a:p>
        </p:txBody>
      </p:sp>
      <p:sp>
        <p:nvSpPr>
          <p:cNvPr id="2" name="文本框 1"/>
          <p:cNvSpPr txBox="1"/>
          <p:nvPr/>
        </p:nvSpPr>
        <p:spPr>
          <a:xfrm>
            <a:off x="3131841" y="5013176"/>
            <a:ext cx="3096344"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等价类表</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HP_Blue_RGB_150_SM.png"/>
          <p:cNvPicPr>
            <a:picLocks noChangeAspect="1" noChangeArrowheads="1"/>
          </p:cNvPicPr>
          <p:nvPr/>
        </p:nvPicPr>
        <p:blipFill>
          <a:blip r:embed="rId3" cstate="print"/>
          <a:srcRect/>
          <a:stretch>
            <a:fillRect/>
          </a:stretch>
        </p:blipFill>
        <p:spPr bwMode="auto">
          <a:xfrm>
            <a:off x="8615363" y="6319838"/>
            <a:ext cx="493712" cy="493712"/>
          </a:xfrm>
          <a:prstGeom prst="rect">
            <a:avLst/>
          </a:prstGeom>
          <a:noFill/>
          <a:ln w="9525">
            <a:noFill/>
            <a:miter lim="800000"/>
            <a:headEnd/>
            <a:tailEnd/>
          </a:ln>
        </p:spPr>
      </p:pic>
      <p:sp>
        <p:nvSpPr>
          <p:cNvPr id="21507" name="Rectangle 2"/>
          <p:cNvSpPr>
            <a:spLocks noGrp="1" noChangeArrowheads="1"/>
          </p:cNvSpPr>
          <p:nvPr>
            <p:ph type="ctrTitle" idx="4294967295"/>
          </p:nvPr>
        </p:nvSpPr>
        <p:spPr>
          <a:xfrm>
            <a:off x="0" y="241300"/>
            <a:ext cx="8229600" cy="523875"/>
          </a:xfrm>
          <a:noFill/>
        </p:spPr>
        <p:txBody>
          <a:bodyPr>
            <a:spAutoFit/>
          </a:bodyPr>
          <a:lstStyle/>
          <a:p>
            <a:r>
              <a:rPr lang="en-US" altLang="zh-CN" sz="2800" dirty="0">
                <a:solidFill>
                  <a:schemeClr val="tx1"/>
                </a:solidFill>
                <a:latin typeface="微软雅黑" pitchFamily="34" charset="-122"/>
                <a:ea typeface="微软雅黑" pitchFamily="34" charset="-122"/>
              </a:rPr>
              <a:t>8.2.1 </a:t>
            </a:r>
            <a:r>
              <a:rPr lang="zh-CN" altLang="zh-CN" sz="2800" dirty="0">
                <a:solidFill>
                  <a:schemeClr val="tx1"/>
                </a:solidFill>
                <a:latin typeface="微软雅黑" pitchFamily="34" charset="-122"/>
                <a:ea typeface="微软雅黑" pitchFamily="34" charset="-122"/>
                <a:sym typeface="宋体" pitchFamily="2" charset="-122"/>
              </a:rPr>
              <a:t>等价类划分</a:t>
            </a:r>
            <a:endParaRPr lang="zh-CN" altLang="en-US" sz="2800" dirty="0">
              <a:solidFill>
                <a:schemeClr val="tx1"/>
              </a:solidFill>
              <a:latin typeface="微软雅黑" pitchFamily="34" charset="-122"/>
              <a:ea typeface="微软雅黑" pitchFamily="34" charset="-122"/>
            </a:endParaRPr>
          </a:p>
        </p:txBody>
      </p:sp>
      <p:sp>
        <p:nvSpPr>
          <p:cNvPr id="6" name="矩形 5"/>
          <p:cNvSpPr/>
          <p:nvPr/>
        </p:nvSpPr>
        <p:spPr>
          <a:xfrm>
            <a:off x="428596" y="1129675"/>
            <a:ext cx="7500990" cy="3785652"/>
          </a:xfrm>
          <a:prstGeom prst="rect">
            <a:avLst/>
          </a:prstGeom>
        </p:spPr>
        <p:txBody>
          <a:bodyPr wrap="square">
            <a:spAutoFit/>
          </a:bodyPr>
          <a:lstStyle/>
          <a:p>
            <a:pPr marL="285750" indent="-285750">
              <a:lnSpc>
                <a:spcPct val="150000"/>
              </a:lnSpc>
              <a:spcBef>
                <a:spcPts val="1200"/>
              </a:spcBef>
              <a:buSzPct val="90000"/>
              <a:defRPr/>
            </a:pPr>
            <a:r>
              <a:rPr lang="zh-CN" altLang="en-US" sz="2000" dirty="0" smtClean="0">
                <a:latin typeface="微软雅黑" pitchFamily="34" charset="-122"/>
                <a:ea typeface="微软雅黑" pitchFamily="34" charset="-122"/>
              </a:rPr>
              <a:t>从已列出的等价类表中按以下原则选择测试用例</a:t>
            </a:r>
            <a:endParaRPr lang="en-US" altLang="zh-CN" sz="2000" dirty="0" smtClean="0">
              <a:latin typeface="微软雅黑" pitchFamily="34" charset="-122"/>
              <a:ea typeface="微软雅黑" pitchFamily="34" charset="-122"/>
            </a:endParaRPr>
          </a:p>
          <a:p>
            <a:pPr marL="285750" indent="-285750">
              <a:lnSpc>
                <a:spcPct val="150000"/>
              </a:lnSpc>
              <a:spcBef>
                <a:spcPts val="1200"/>
              </a:spcBef>
              <a:buSzPct val="90000"/>
              <a:buFont typeface="Arial" pitchFamily="34" charset="0"/>
              <a:buChar char="•"/>
              <a:defRPr/>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为每个等价类规定一个惟一的编号</a:t>
            </a:r>
            <a:endParaRPr lang="en-US" altLang="zh-CN" sz="2000" dirty="0" smtClean="0">
              <a:latin typeface="微软雅黑" pitchFamily="34" charset="-122"/>
              <a:ea typeface="微软雅黑" pitchFamily="34" charset="-122"/>
            </a:endParaRPr>
          </a:p>
          <a:p>
            <a:pPr marL="285750" indent="-285750">
              <a:lnSpc>
                <a:spcPct val="150000"/>
              </a:lnSpc>
              <a:spcBef>
                <a:spcPts val="1200"/>
              </a:spcBef>
              <a:buSzPct val="90000"/>
              <a:buFont typeface="Arial" pitchFamily="34" charset="0"/>
              <a:buChar char="•"/>
              <a:defRPr/>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设计一个新的测试用例，使其</a:t>
            </a:r>
            <a:r>
              <a:rPr lang="zh-CN" altLang="en-US" sz="2000" b="1" dirty="0" smtClean="0">
                <a:latin typeface="微软雅黑" pitchFamily="34" charset="-122"/>
                <a:ea typeface="微软雅黑" pitchFamily="34" charset="-122"/>
              </a:rPr>
              <a:t>尽可能多</a:t>
            </a:r>
            <a:r>
              <a:rPr lang="zh-CN" altLang="en-US" sz="2000" dirty="0" smtClean="0">
                <a:latin typeface="微软雅黑" pitchFamily="34" charset="-122"/>
                <a:ea typeface="微软雅黑" pitchFamily="34" charset="-122"/>
              </a:rPr>
              <a:t>地覆盖尚未覆盖的有效等价类。重复这一步，最后使得所有有效等价类均被测试用例所覆盖</a:t>
            </a:r>
            <a:endParaRPr lang="en-US" altLang="zh-CN" sz="2000" dirty="0" smtClean="0">
              <a:latin typeface="微软雅黑" pitchFamily="34" charset="-122"/>
              <a:ea typeface="微软雅黑" pitchFamily="34" charset="-122"/>
            </a:endParaRPr>
          </a:p>
          <a:p>
            <a:pPr marL="285750" indent="-285750">
              <a:lnSpc>
                <a:spcPct val="150000"/>
              </a:lnSpc>
              <a:spcBef>
                <a:spcPts val="1200"/>
              </a:spcBef>
              <a:buSzPct val="90000"/>
              <a:buFont typeface="Arial" pitchFamily="34" charset="0"/>
              <a:buChar char="•"/>
              <a:defRPr/>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设计一个新的测试用例，使其只覆盖</a:t>
            </a:r>
            <a:r>
              <a:rPr lang="zh-CN" altLang="en-US" sz="2000" b="1" dirty="0" smtClean="0">
                <a:latin typeface="微软雅黑" pitchFamily="34" charset="-122"/>
                <a:ea typeface="微软雅黑" pitchFamily="34" charset="-122"/>
              </a:rPr>
              <a:t>一个</a:t>
            </a:r>
            <a:r>
              <a:rPr lang="zh-CN" altLang="en-US" sz="2000" dirty="0" smtClean="0">
                <a:latin typeface="微软雅黑" pitchFamily="34" charset="-122"/>
                <a:ea typeface="微软雅黑" pitchFamily="34" charset="-122"/>
              </a:rPr>
              <a:t>无效等价类。重复这一步使所有无效等价类均被覆盖</a:t>
            </a:r>
            <a:endParaRPr lang="en-US" altLang="zh-CN" sz="2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a:xfrm>
            <a:off x="0" y="982114"/>
            <a:ext cx="8229600" cy="504825"/>
          </a:xfrm>
        </p:spPr>
        <p:txBody>
          <a:bodyPr>
            <a:normAutofit/>
          </a:bodyPr>
          <a:lstStyle/>
          <a:p>
            <a:pPr algn="l"/>
            <a:r>
              <a:rPr lang="zh-CN" altLang="en-US" sz="2400" dirty="0" smtClean="0">
                <a:solidFill>
                  <a:srgbClr val="00B0F0"/>
                </a:solidFill>
                <a:latin typeface="微软雅黑" pitchFamily="34" charset="-122"/>
                <a:ea typeface="微软雅黑" pitchFamily="34" charset="-122"/>
              </a:rPr>
              <a:t>创建等价类表</a:t>
            </a:r>
          </a:p>
        </p:txBody>
      </p:sp>
      <p:sp>
        <p:nvSpPr>
          <p:cNvPr id="3" name="Content Placeholder 2"/>
          <p:cNvSpPr>
            <a:spLocks noGrp="1"/>
          </p:cNvSpPr>
          <p:nvPr>
            <p:ph idx="4294967295"/>
          </p:nvPr>
        </p:nvSpPr>
        <p:spPr>
          <a:xfrm>
            <a:off x="374104" y="1131988"/>
            <a:ext cx="8272463" cy="2286000"/>
          </a:xfrm>
        </p:spPr>
        <p:txBody>
          <a:bodyPr>
            <a:normAutofit/>
          </a:bodyPr>
          <a:lstStyle/>
          <a:p>
            <a:pPr>
              <a:buNone/>
            </a:pP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新员工信息注册</a:t>
            </a:r>
            <a:endParaRPr lang="en-US" altLang="zh-CN" sz="2000" dirty="0" smtClean="0">
              <a:latin typeface="微软雅黑" pitchFamily="34" charset="-122"/>
              <a:ea typeface="微软雅黑" pitchFamily="34" charset="-122"/>
            </a:endParaRPr>
          </a:p>
          <a:p>
            <a:pPr lvl="1">
              <a:buFontTx/>
              <a:buChar char="–"/>
            </a:pPr>
            <a:r>
              <a:rPr lang="zh-CN" altLang="en-US" sz="2000" dirty="0" smtClean="0">
                <a:latin typeface="微软雅黑" pitchFamily="34" charset="-122"/>
                <a:ea typeface="微软雅黑" pitchFamily="34" charset="-122"/>
              </a:rPr>
              <a:t> 员工姓名可以是</a:t>
            </a:r>
            <a:r>
              <a:rPr lang="en-US" altLang="zh-CN" sz="2000" dirty="0" smtClean="0">
                <a:latin typeface="微软雅黑" pitchFamily="34" charset="-122"/>
                <a:ea typeface="微软雅黑" pitchFamily="34" charset="-122"/>
              </a:rPr>
              <a:t> [a-z][A-Z]</a:t>
            </a:r>
            <a:r>
              <a:rPr lang="zh-CN" altLang="en-US" sz="2000" dirty="0" smtClean="0">
                <a:latin typeface="微软雅黑" pitchFamily="34" charset="-122"/>
                <a:ea typeface="微软雅黑" pitchFamily="34" charset="-122"/>
              </a:rPr>
              <a:t>所组成的任意字符。</a:t>
            </a:r>
            <a:endParaRPr lang="en-US" altLang="zh-CN" sz="2000" dirty="0" smtClean="0">
              <a:latin typeface="微软雅黑" pitchFamily="34" charset="-122"/>
              <a:ea typeface="微软雅黑" pitchFamily="34" charset="-122"/>
            </a:endParaRPr>
          </a:p>
          <a:p>
            <a:pPr lvl="1">
              <a:buFontTx/>
              <a:buChar char="–"/>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年龄的范围是</a:t>
            </a:r>
            <a:r>
              <a:rPr lang="en-US" altLang="zh-CN" sz="2000" dirty="0" smtClean="0">
                <a:latin typeface="微软雅黑" pitchFamily="34" charset="-122"/>
                <a:ea typeface="微软雅黑" pitchFamily="34" charset="-122"/>
              </a:rPr>
              <a:t>1-150</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lvl="1">
              <a:buFontTx/>
              <a:buChar char="–"/>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性别可以是以下两种之一：</a:t>
            </a:r>
            <a:r>
              <a:rPr lang="en-US" altLang="zh-CN" sz="2000" dirty="0" smtClean="0">
                <a:latin typeface="微软雅黑" pitchFamily="34" charset="-122"/>
                <a:ea typeface="微软雅黑" pitchFamily="34" charset="-122"/>
              </a:rPr>
              <a:t> {Female, male}.</a:t>
            </a:r>
          </a:p>
        </p:txBody>
      </p:sp>
      <p:graphicFrame>
        <p:nvGraphicFramePr>
          <p:cNvPr id="5" name="Table 4"/>
          <p:cNvGraphicFramePr>
            <a:graphicFrameLocks noGrp="1"/>
          </p:cNvGraphicFramePr>
          <p:nvPr>
            <p:extLst>
              <p:ext uri="{D42A27DB-BD31-4B8C-83A1-F6EECF244321}">
                <p14:modId xmlns:p14="http://schemas.microsoft.com/office/powerpoint/2010/main" val="3797324121"/>
              </p:ext>
            </p:extLst>
          </p:nvPr>
        </p:nvGraphicFramePr>
        <p:xfrm>
          <a:off x="533400" y="3140968"/>
          <a:ext cx="7620000" cy="2800479"/>
        </p:xfrm>
        <a:graphic>
          <a:graphicData uri="http://schemas.openxmlformats.org/drawingml/2006/table">
            <a:tbl>
              <a:tblPr firstRow="1" bandRow="1">
                <a:tableStyleId>{F5AB1C69-6EDB-4FF4-983F-18BD219EF322}</a:tableStyleId>
              </a:tblPr>
              <a:tblGrid>
                <a:gridCol w="1143000"/>
                <a:gridCol w="1905000"/>
                <a:gridCol w="1524000"/>
                <a:gridCol w="1524000"/>
                <a:gridCol w="1524000"/>
              </a:tblGrid>
              <a:tr h="514419">
                <a:tc>
                  <a:txBody>
                    <a:bodyPr/>
                    <a:lstStyle/>
                    <a:p>
                      <a:pPr algn="ctr"/>
                      <a:r>
                        <a:rPr lang="zh-CN" altLang="en-US" sz="2000" dirty="0" smtClean="0">
                          <a:solidFill>
                            <a:schemeClr val="tx1"/>
                          </a:solidFill>
                        </a:rPr>
                        <a:t>输入条件</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dirty="0" smtClean="0">
                          <a:solidFill>
                            <a:schemeClr val="tx1"/>
                          </a:solidFill>
                          <a:latin typeface="宋体" pitchFamily="2" charset="-122"/>
                          <a:ea typeface="宋体" pitchFamily="2" charset="-122"/>
                        </a:rPr>
                        <a:t>有效等价类</a:t>
                      </a:r>
                      <a:endParaRPr lang="zh-CN" altLang="en-US" sz="2000" dirty="0">
                        <a:solidFill>
                          <a:schemeClr val="tx1"/>
                        </a:solidFill>
                        <a:latin typeface="宋体" pitchFamily="2" charset="-122"/>
                        <a:ea typeface="宋体" pitchFamily="2" charset="-122"/>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solidFill>
                            <a:schemeClr val="tx1"/>
                          </a:solidFill>
                        </a:rPr>
                        <a:t>ID</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dirty="0" smtClean="0">
                          <a:solidFill>
                            <a:schemeClr val="tx1"/>
                          </a:solidFill>
                          <a:latin typeface="宋体" pitchFamily="2" charset="-122"/>
                          <a:ea typeface="宋体" pitchFamily="2" charset="-122"/>
                        </a:rPr>
                        <a:t>无效等价类</a:t>
                      </a:r>
                      <a:endParaRPr lang="zh-CN" altLang="en-US" sz="2000" dirty="0">
                        <a:solidFill>
                          <a:schemeClr val="tx1"/>
                        </a:solidFill>
                        <a:latin typeface="宋体" pitchFamily="2" charset="-122"/>
                        <a:ea typeface="宋体" pitchFamily="2" charset="-122"/>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solidFill>
                            <a:schemeClr val="tx1"/>
                          </a:solidFill>
                        </a:rPr>
                        <a:t>ID</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4419">
                <a:tc>
                  <a:txBody>
                    <a:bodyPr/>
                    <a:lstStyle/>
                    <a:p>
                      <a:pPr algn="ctr"/>
                      <a:r>
                        <a:rPr lang="en-US" altLang="zh-CN" sz="2000" dirty="0" smtClean="0">
                          <a:solidFill>
                            <a:schemeClr val="tx1"/>
                          </a:solidFill>
                        </a:rPr>
                        <a:t>Name</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solidFill>
                            <a:schemeClr val="tx1"/>
                          </a:solidFill>
                        </a:rPr>
                        <a:t>[a-z][A-Z]</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solidFill>
                            <a:schemeClr val="tx1"/>
                          </a:solidFill>
                        </a:rPr>
                        <a:t>1</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solidFill>
                            <a:schemeClr val="tx1"/>
                          </a:solidFill>
                        </a:rPr>
                        <a:t>{1}</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solidFill>
                            <a:schemeClr val="tx1"/>
                          </a:solidFill>
                        </a:rPr>
                        <a:t>5</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5325">
                <a:tc rowSpan="2">
                  <a:txBody>
                    <a:bodyPr/>
                    <a:lstStyle/>
                    <a:p>
                      <a:pPr algn="ctr"/>
                      <a:r>
                        <a:rPr lang="en-US" altLang="zh-CN" sz="2000" dirty="0" smtClean="0">
                          <a:solidFill>
                            <a:schemeClr val="tx1"/>
                          </a:solidFill>
                        </a:rPr>
                        <a:t>Age</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CN" sz="2000" dirty="0" smtClean="0">
                          <a:solidFill>
                            <a:schemeClr val="tx1"/>
                          </a:solidFill>
                        </a:rPr>
                        <a:t>1&lt;age&lt;150</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CN" sz="2000" dirty="0" smtClean="0">
                          <a:solidFill>
                            <a:schemeClr val="tx1"/>
                          </a:solidFill>
                        </a:rPr>
                        <a:t>2</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solidFill>
                            <a:schemeClr val="tx1"/>
                          </a:solidFill>
                        </a:rPr>
                        <a:t>{0}</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solidFill>
                            <a:schemeClr val="tx1"/>
                          </a:solidFill>
                        </a:rPr>
                        <a:t>6</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5325">
                <a:tc vMerge="1">
                  <a:txBody>
                    <a:bodyPr/>
                    <a:lstStyle/>
                    <a:p>
                      <a:endParaRPr lang="zh-CN" altLang="en-US"/>
                    </a:p>
                  </a:txBody>
                  <a:tcPr/>
                </a:tc>
                <a:tc vMerge="1">
                  <a:txBody>
                    <a:bodyPr/>
                    <a:lstStyle/>
                    <a:p>
                      <a:endParaRPr lang="zh-CN" altLang="en-US"/>
                    </a:p>
                  </a:txBody>
                  <a:tcPr/>
                </a:tc>
                <a:tc vMerge="1">
                  <a:txBody>
                    <a:bodyPr/>
                    <a:lstStyle/>
                    <a:p>
                      <a:pPr algn="ctr"/>
                      <a:endParaRPr lang="zh-CN" altLang="en-US" dirty="0">
                        <a:solidFill>
                          <a:schemeClr val="tx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2000" dirty="0" smtClean="0">
                          <a:solidFill>
                            <a:schemeClr val="tx1"/>
                          </a:solidFill>
                        </a:rPr>
                        <a:t>{151}</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solidFill>
                            <a:schemeClr val="tx1"/>
                          </a:solidFill>
                        </a:rPr>
                        <a:t>7</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5325">
                <a:tc rowSpan="2">
                  <a:txBody>
                    <a:bodyPr/>
                    <a:lstStyle/>
                    <a:p>
                      <a:pPr algn="ctr"/>
                      <a:r>
                        <a:rPr lang="en-US" altLang="zh-CN" sz="2000" dirty="0" smtClean="0">
                          <a:solidFill>
                            <a:schemeClr val="tx1"/>
                          </a:solidFill>
                        </a:rPr>
                        <a:t>Gender</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solidFill>
                            <a:schemeClr val="tx1"/>
                          </a:solidFill>
                        </a:rPr>
                        <a:t>Female</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solidFill>
                            <a:schemeClr val="tx1"/>
                          </a:solidFill>
                        </a:rPr>
                        <a:t>3</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CN" sz="2000" dirty="0" err="1" smtClean="0">
                          <a:solidFill>
                            <a:schemeClr val="tx1"/>
                          </a:solidFill>
                        </a:rPr>
                        <a:t>abc</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CN" sz="2000" dirty="0" smtClean="0">
                          <a:solidFill>
                            <a:schemeClr val="tx1"/>
                          </a:solidFill>
                        </a:rPr>
                        <a:t>8</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5325">
                <a:tc vMerge="1">
                  <a:txBody>
                    <a:bodyPr/>
                    <a:lstStyle/>
                    <a:p>
                      <a:endParaRPr lang="zh-CN" altLang="en-US"/>
                    </a:p>
                  </a:txBody>
                  <a:tcPr/>
                </a:tc>
                <a:tc>
                  <a:txBody>
                    <a:bodyPr/>
                    <a:lstStyle/>
                    <a:p>
                      <a:pPr algn="ctr"/>
                      <a:r>
                        <a:rPr lang="en-US" altLang="zh-CN" sz="2000" dirty="0" smtClean="0">
                          <a:solidFill>
                            <a:schemeClr val="tx1"/>
                          </a:solidFill>
                        </a:rPr>
                        <a:t>male</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smtClean="0">
                          <a:solidFill>
                            <a:schemeClr val="tx1"/>
                          </a:solidFill>
                        </a:rPr>
                        <a:t>4</a:t>
                      </a:r>
                      <a:endParaRPr lang="zh-CN" altLang="en-US" sz="2000" dirty="0">
                        <a:solidFill>
                          <a:schemeClr val="tx1"/>
                        </a:solidFill>
                      </a:endParaRPr>
                    </a:p>
                  </a:txBody>
                  <a:tcPr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tc vMerge="1">
                  <a:txBody>
                    <a:bodyPr/>
                    <a:lstStyle/>
                    <a:p>
                      <a:endParaRPr lang="zh-CN" altLang="en-US"/>
                    </a:p>
                  </a:txBody>
                  <a:tcPr/>
                </a:tc>
              </a:tr>
            </a:tbl>
          </a:graphicData>
        </a:graphic>
      </p:graphicFrame>
      <p:sp>
        <p:nvSpPr>
          <p:cNvPr id="6" name="Rectangle 2"/>
          <p:cNvSpPr txBox="1">
            <a:spLocks noChangeArrowheads="1"/>
          </p:cNvSpPr>
          <p:nvPr/>
        </p:nvSpPr>
        <p:spPr>
          <a:xfrm>
            <a:off x="395536" y="199898"/>
            <a:ext cx="8229600" cy="523220"/>
          </a:xfrm>
          <a:prstGeom prst="rect">
            <a:avLst/>
          </a:prstGeom>
          <a:noFill/>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smtClean="0">
                <a:latin typeface="微软雅黑" pitchFamily="34" charset="-122"/>
                <a:ea typeface="微软雅黑" pitchFamily="34" charset="-122"/>
              </a:rPr>
              <a:t>8.2.1 </a:t>
            </a:r>
            <a:r>
              <a:rPr lang="zh-CN" altLang="zh-CN" sz="2800" b="1" dirty="0" smtClean="0">
                <a:latin typeface="微软雅黑" pitchFamily="34" charset="-122"/>
                <a:ea typeface="微软雅黑" pitchFamily="34" charset="-122"/>
                <a:sym typeface="宋体" pitchFamily="2" charset="-122"/>
              </a:rPr>
              <a:t>等价类划分</a:t>
            </a:r>
            <a:endParaRPr lang="zh-CN" altLang="en-US" sz="2800" b="1" dirty="0">
              <a:latin typeface="微软雅黑" pitchFamily="34" charset="-122"/>
              <a:ea typeface="微软雅黑" pitchFamily="34" charset="-122"/>
            </a:endParaRPr>
          </a:p>
        </p:txBody>
      </p:sp>
    </p:spTree>
    <p:extLst>
      <p:ext uri="{BB962C8B-B14F-4D97-AF65-F5344CB8AC3E}">
        <p14:creationId xmlns:p14="http://schemas.microsoft.com/office/powerpoint/2010/main" val="3473114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a:xfrm>
            <a:off x="17200" y="553288"/>
            <a:ext cx="8229600" cy="855663"/>
          </a:xfrm>
        </p:spPr>
        <p:txBody>
          <a:bodyPr>
            <a:normAutofit/>
          </a:bodyPr>
          <a:lstStyle/>
          <a:p>
            <a:pPr algn="l"/>
            <a:r>
              <a:rPr lang="zh-CN" altLang="en-US" sz="2400" dirty="0" smtClean="0">
                <a:solidFill>
                  <a:srgbClr val="00B0F0"/>
                </a:solidFill>
                <a:latin typeface="微软雅黑" pitchFamily="34" charset="-122"/>
                <a:ea typeface="微软雅黑" pitchFamily="34" charset="-122"/>
              </a:rPr>
              <a:t>构建测试案例</a:t>
            </a:r>
          </a:p>
        </p:txBody>
      </p:sp>
      <p:sp>
        <p:nvSpPr>
          <p:cNvPr id="3" name="Content Placeholder 2"/>
          <p:cNvSpPr>
            <a:spLocks noGrp="1"/>
          </p:cNvSpPr>
          <p:nvPr>
            <p:ph idx="4294967295"/>
          </p:nvPr>
        </p:nvSpPr>
        <p:spPr>
          <a:xfrm>
            <a:off x="0" y="1181100"/>
            <a:ext cx="8272463" cy="1600200"/>
          </a:xfrm>
        </p:spPr>
        <p:txBody>
          <a:bodyPr>
            <a:normAutofit/>
          </a:bodyPr>
          <a:lstStyle/>
          <a:p>
            <a:r>
              <a:rPr lang="zh-CN" altLang="en-US" sz="1800" b="0" dirty="0" smtClean="0">
                <a:latin typeface="微软雅黑" pitchFamily="34" charset="-122"/>
                <a:ea typeface="微软雅黑" pitchFamily="34" charset="-122"/>
              </a:rPr>
              <a:t>为每一个等价规定一个唯一编号。</a:t>
            </a:r>
            <a:endParaRPr lang="en-US" altLang="zh-CN" sz="1800" b="0" dirty="0" smtClean="0">
              <a:latin typeface="微软雅黑" pitchFamily="34" charset="-122"/>
              <a:ea typeface="微软雅黑" pitchFamily="34" charset="-122"/>
            </a:endParaRPr>
          </a:p>
          <a:p>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使用测试案例尽可能多的覆盖有效等价类。</a:t>
            </a:r>
            <a:endParaRPr lang="en-US" altLang="zh-CN" sz="1800" b="0" dirty="0" smtClean="0">
              <a:latin typeface="微软雅黑" pitchFamily="34" charset="-122"/>
              <a:ea typeface="微软雅黑" pitchFamily="34" charset="-122"/>
            </a:endParaRPr>
          </a:p>
          <a:p>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使用单独的一个测试案例覆盖单独的一个无效等价类。</a:t>
            </a:r>
            <a:endParaRPr lang="en-US" altLang="zh-CN" sz="1800" b="0" dirty="0" smtClean="0">
              <a:latin typeface="微软雅黑" pitchFamily="34" charset="-122"/>
              <a:ea typeface="微软雅黑" pitchFamily="34" charset="-122"/>
            </a:endParaRPr>
          </a:p>
          <a:p>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最后，直到所有的有效等价类和无效等价类均被覆盖。</a:t>
            </a:r>
            <a:endParaRPr lang="en-US" altLang="zh-CN" sz="1800" b="0" dirty="0" smtClean="0">
              <a:latin typeface="微软雅黑" pitchFamily="34" charset="-122"/>
              <a:ea typeface="微软雅黑" pitchFamily="34" charset="-122"/>
            </a:endParaRPr>
          </a:p>
        </p:txBody>
      </p:sp>
      <p:graphicFrame>
        <p:nvGraphicFramePr>
          <p:cNvPr id="5" name="Table 4"/>
          <p:cNvGraphicFramePr>
            <a:graphicFrameLocks noGrp="1"/>
          </p:cNvGraphicFramePr>
          <p:nvPr>
            <p:extLst>
              <p:ext uri="{D42A27DB-BD31-4B8C-83A1-F6EECF244321}">
                <p14:modId xmlns:p14="http://schemas.microsoft.com/office/powerpoint/2010/main" val="2399117066"/>
              </p:ext>
            </p:extLst>
          </p:nvPr>
        </p:nvGraphicFramePr>
        <p:xfrm>
          <a:off x="323528" y="2772925"/>
          <a:ext cx="4705672" cy="3054451"/>
        </p:xfrm>
        <a:graphic>
          <a:graphicData uri="http://schemas.openxmlformats.org/drawingml/2006/table">
            <a:tbl>
              <a:tblPr firstRow="1" bandRow="1">
                <a:tableStyleId>{F5AB1C69-6EDB-4FF4-983F-18BD219EF322}</a:tableStyleId>
              </a:tblPr>
              <a:tblGrid>
                <a:gridCol w="1080120"/>
                <a:gridCol w="1472109"/>
                <a:gridCol w="478543"/>
                <a:gridCol w="1196357"/>
                <a:gridCol w="478543"/>
              </a:tblGrid>
              <a:tr h="890335">
                <a:tc>
                  <a:txBody>
                    <a:bodyPr/>
                    <a:lstStyle/>
                    <a:p>
                      <a:pPr algn="ctr"/>
                      <a:r>
                        <a:rPr lang="zh-CN" altLang="en-US" sz="2000" dirty="0" smtClean="0">
                          <a:solidFill>
                            <a:schemeClr val="tx1"/>
                          </a:solidFill>
                        </a:rPr>
                        <a:t>输入条件</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宋体" pitchFamily="2" charset="-122"/>
                          <a:ea typeface="宋体" pitchFamily="2" charset="-122"/>
                        </a:rPr>
                        <a:t>有效等价类</a:t>
                      </a:r>
                      <a:endParaRPr lang="zh-CN" altLang="en-US" sz="2000" dirty="0">
                        <a:solidFill>
                          <a:schemeClr val="tx1"/>
                        </a:solidFill>
                        <a:latin typeface="宋体" pitchFamily="2" charset="-122"/>
                        <a:ea typeface="宋体" pitchFamily="2" charset="-122"/>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ID</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宋体" pitchFamily="2" charset="-122"/>
                          <a:ea typeface="宋体" pitchFamily="2" charset="-122"/>
                        </a:rPr>
                        <a:t>无效</a:t>
                      </a:r>
                      <a:endParaRPr lang="en-US" altLang="zh-CN" sz="2000" dirty="0" smtClean="0">
                        <a:solidFill>
                          <a:schemeClr val="tx1"/>
                        </a:solidFill>
                        <a:latin typeface="宋体" pitchFamily="2" charset="-122"/>
                        <a:ea typeface="宋体" pitchFamily="2" charset="-122"/>
                      </a:endParaRPr>
                    </a:p>
                    <a:p>
                      <a:pPr algn="ctr"/>
                      <a:r>
                        <a:rPr lang="zh-CN" altLang="en-US" sz="2000" dirty="0" smtClean="0">
                          <a:solidFill>
                            <a:schemeClr val="tx1"/>
                          </a:solidFill>
                          <a:latin typeface="宋体" pitchFamily="2" charset="-122"/>
                          <a:ea typeface="宋体" pitchFamily="2" charset="-122"/>
                        </a:rPr>
                        <a:t>等价类</a:t>
                      </a:r>
                      <a:endParaRPr lang="zh-CN" altLang="en-US" sz="2000" dirty="0">
                        <a:solidFill>
                          <a:schemeClr val="tx1"/>
                        </a:solidFill>
                        <a:latin typeface="宋体" pitchFamily="2" charset="-122"/>
                        <a:ea typeface="宋体" pitchFamily="2" charset="-122"/>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ID</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9140">
                <a:tc>
                  <a:txBody>
                    <a:bodyPr/>
                    <a:lstStyle/>
                    <a:p>
                      <a:pPr algn="ctr"/>
                      <a:r>
                        <a:rPr lang="en-US" altLang="zh-CN" sz="2000" dirty="0" smtClean="0">
                          <a:solidFill>
                            <a:schemeClr val="tx1"/>
                          </a:solidFill>
                        </a:rPr>
                        <a:t>Name</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[a-z][A-Z]</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1</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{1}</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5</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134">
                <a:tc rowSpan="2">
                  <a:txBody>
                    <a:bodyPr/>
                    <a:lstStyle/>
                    <a:p>
                      <a:pPr algn="ctr"/>
                      <a:r>
                        <a:rPr lang="en-US" altLang="zh-CN" sz="2000" dirty="0" smtClean="0">
                          <a:solidFill>
                            <a:schemeClr val="tx1"/>
                          </a:solidFill>
                        </a:rPr>
                        <a:t>Age</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zh-CN" sz="2000" dirty="0" smtClean="0">
                          <a:solidFill>
                            <a:schemeClr val="tx1"/>
                          </a:solidFill>
                        </a:rPr>
                        <a:t>1&lt;age&lt;150</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zh-CN" sz="2000" dirty="0" smtClean="0">
                          <a:solidFill>
                            <a:schemeClr val="tx1"/>
                          </a:solidFill>
                        </a:rPr>
                        <a:t>2</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{0}</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6</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134">
                <a:tc vMerge="1">
                  <a:txBody>
                    <a:bodyPr/>
                    <a:lstStyle/>
                    <a:p>
                      <a:endParaRPr lang="zh-CN" altLang="en-US"/>
                    </a:p>
                  </a:txBody>
                  <a:tcPr/>
                </a:tc>
                <a:tc vMerge="1">
                  <a:txBody>
                    <a:bodyPr/>
                    <a:lstStyle/>
                    <a:p>
                      <a:endParaRPr lang="zh-CN" altLang="en-US"/>
                    </a:p>
                  </a:txBody>
                  <a:tcPr/>
                </a:tc>
                <a:tc vMerge="1">
                  <a:txBody>
                    <a:bodyPr/>
                    <a:lstStyle/>
                    <a:p>
                      <a:pPr algn="ctr"/>
                      <a:endParaRPr lang="zh-CN" altLang="en-US" dirty="0">
                        <a:solidFill>
                          <a:schemeClr val="tx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2000" dirty="0" smtClean="0">
                          <a:solidFill>
                            <a:schemeClr val="tx1"/>
                          </a:solidFill>
                        </a:rPr>
                        <a:t>{151}</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7</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134">
                <a:tc rowSpan="2">
                  <a:txBody>
                    <a:bodyPr/>
                    <a:lstStyle/>
                    <a:p>
                      <a:pPr algn="ctr"/>
                      <a:r>
                        <a:rPr lang="en-US" altLang="zh-CN" sz="2000" dirty="0" smtClean="0">
                          <a:solidFill>
                            <a:schemeClr val="tx1"/>
                          </a:solidFill>
                        </a:rPr>
                        <a:t>Gender</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Female</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3</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zh-CN" sz="2000" dirty="0" err="1" smtClean="0">
                          <a:solidFill>
                            <a:schemeClr val="tx1"/>
                          </a:solidFill>
                        </a:rPr>
                        <a:t>abc</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zh-CN" sz="2000" dirty="0" smtClean="0">
                          <a:solidFill>
                            <a:schemeClr val="tx1"/>
                          </a:solidFill>
                        </a:rPr>
                        <a:t>8</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134">
                <a:tc vMerge="1">
                  <a:txBody>
                    <a:bodyPr/>
                    <a:lstStyle/>
                    <a:p>
                      <a:endParaRPr lang="zh-CN" altLang="en-US"/>
                    </a:p>
                  </a:txBody>
                  <a:tcPr/>
                </a:tc>
                <a:tc>
                  <a:txBody>
                    <a:bodyPr/>
                    <a:lstStyle/>
                    <a:p>
                      <a:pPr algn="ctr"/>
                      <a:r>
                        <a:rPr lang="en-US" altLang="zh-CN" sz="2000" dirty="0" smtClean="0">
                          <a:solidFill>
                            <a:schemeClr val="tx1"/>
                          </a:solidFill>
                        </a:rPr>
                        <a:t>male</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4</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5091204"/>
              </p:ext>
            </p:extLst>
          </p:nvPr>
        </p:nvGraphicFramePr>
        <p:xfrm>
          <a:off x="5940152" y="2204864"/>
          <a:ext cx="2808312" cy="4480434"/>
        </p:xfrm>
        <a:graphic>
          <a:graphicData uri="http://schemas.openxmlformats.org/drawingml/2006/table">
            <a:tbl>
              <a:tblPr firstRow="1" bandRow="1">
                <a:tableStyleId>{F5AB1C69-6EDB-4FF4-983F-18BD219EF322}</a:tableStyleId>
              </a:tblPr>
              <a:tblGrid>
                <a:gridCol w="653930"/>
                <a:gridCol w="1253366"/>
                <a:gridCol w="901016"/>
              </a:tblGrid>
              <a:tr h="588628">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Test Case</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Data</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CID</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8628">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Case 1</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Alex,25,Female</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1,2,3</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8628">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Case 2</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err="1" smtClean="0">
                          <a:solidFill>
                            <a:schemeClr val="tx1"/>
                          </a:solidFill>
                          <a:latin typeface="宋体" panose="02010600030101010101" pitchFamily="2" charset="-122"/>
                          <a:ea typeface="宋体" panose="02010600030101010101" pitchFamily="2" charset="-122"/>
                        </a:rPr>
                        <a:t>Abc</a:t>
                      </a:r>
                      <a:r>
                        <a:rPr lang="en-US" altLang="zh-CN" sz="1800" dirty="0" smtClean="0">
                          <a:solidFill>
                            <a:schemeClr val="tx1"/>
                          </a:solidFill>
                          <a:latin typeface="宋体" panose="02010600030101010101" pitchFamily="2" charset="-122"/>
                          <a:ea typeface="宋体" panose="02010600030101010101" pitchFamily="2" charset="-122"/>
                        </a:rPr>
                        <a:t> ,26,male</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1,2,4</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8628">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Case</a:t>
                      </a:r>
                      <a:r>
                        <a:rPr lang="en-US" altLang="zh-CN" sz="1800" baseline="0" dirty="0" smtClean="0">
                          <a:solidFill>
                            <a:schemeClr val="tx1"/>
                          </a:solidFill>
                          <a:latin typeface="宋体" panose="02010600030101010101" pitchFamily="2" charset="-122"/>
                          <a:ea typeface="宋体" panose="02010600030101010101" pitchFamily="2" charset="-122"/>
                        </a:rPr>
                        <a:t> 3</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!@#，26,male</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2，4，5</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8628">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Case 4</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err="1" smtClean="0">
                          <a:solidFill>
                            <a:schemeClr val="tx1"/>
                          </a:solidFill>
                          <a:latin typeface="宋体" panose="02010600030101010101" pitchFamily="2" charset="-122"/>
                          <a:ea typeface="宋体" panose="02010600030101010101" pitchFamily="2" charset="-122"/>
                        </a:rPr>
                        <a:t>Abc</a:t>
                      </a:r>
                      <a:r>
                        <a:rPr lang="en-US" altLang="zh-CN" sz="1800" dirty="0" smtClean="0">
                          <a:solidFill>
                            <a:schemeClr val="tx1"/>
                          </a:solidFill>
                          <a:latin typeface="宋体" panose="02010600030101010101" pitchFamily="2" charset="-122"/>
                          <a:ea typeface="宋体" panose="02010600030101010101" pitchFamily="2" charset="-122"/>
                        </a:rPr>
                        <a:t> ，0，male</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1\4\6</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8628">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Case 5</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err="1" smtClean="0">
                          <a:solidFill>
                            <a:schemeClr val="tx1"/>
                          </a:solidFill>
                          <a:latin typeface="宋体" panose="02010600030101010101" pitchFamily="2" charset="-122"/>
                          <a:ea typeface="宋体" panose="02010600030101010101" pitchFamily="2" charset="-122"/>
                        </a:rPr>
                        <a:t>Abc</a:t>
                      </a:r>
                      <a:r>
                        <a:rPr lang="en-US" altLang="zh-CN" sz="1800" dirty="0" smtClean="0">
                          <a:solidFill>
                            <a:schemeClr val="tx1"/>
                          </a:solidFill>
                          <a:latin typeface="宋体" panose="02010600030101010101" pitchFamily="2" charset="-122"/>
                          <a:ea typeface="宋体" panose="02010600030101010101" pitchFamily="2" charset="-122"/>
                        </a:rPr>
                        <a:t>\151\male</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1\4\7</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8628">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Case 6</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err="1" smtClean="0">
                          <a:solidFill>
                            <a:schemeClr val="tx1"/>
                          </a:solidFill>
                          <a:latin typeface="宋体" panose="02010600030101010101" pitchFamily="2" charset="-122"/>
                          <a:ea typeface="宋体" panose="02010600030101010101" pitchFamily="2" charset="-122"/>
                        </a:rPr>
                        <a:t>Abc</a:t>
                      </a:r>
                      <a:r>
                        <a:rPr lang="en-US" altLang="zh-CN" sz="1800" dirty="0" smtClean="0">
                          <a:solidFill>
                            <a:schemeClr val="tx1"/>
                          </a:solidFill>
                          <a:latin typeface="宋体" panose="02010600030101010101" pitchFamily="2" charset="-122"/>
                          <a:ea typeface="宋体" panose="02010600030101010101" pitchFamily="2" charset="-122"/>
                        </a:rPr>
                        <a:t>\24\</a:t>
                      </a:r>
                      <a:r>
                        <a:rPr lang="en-US" altLang="zh-CN" sz="1800" dirty="0" err="1" smtClean="0">
                          <a:solidFill>
                            <a:schemeClr val="tx1"/>
                          </a:solidFill>
                          <a:latin typeface="宋体" panose="02010600030101010101" pitchFamily="2" charset="-122"/>
                          <a:ea typeface="宋体" panose="02010600030101010101" pitchFamily="2" charset="-122"/>
                        </a:rPr>
                        <a:t>abc</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smtClean="0">
                          <a:solidFill>
                            <a:schemeClr val="tx1"/>
                          </a:solidFill>
                          <a:latin typeface="宋体" panose="02010600030101010101" pitchFamily="2" charset="-122"/>
                          <a:ea typeface="宋体" panose="02010600030101010101" pitchFamily="2" charset="-122"/>
                        </a:rPr>
                        <a:t>1\2\8</a:t>
                      </a:r>
                      <a:endParaRPr lang="zh-CN" altLang="en-US" sz="1800" dirty="0">
                        <a:solidFill>
                          <a:schemeClr val="tx1"/>
                        </a:solidFill>
                        <a:latin typeface="宋体" panose="02010600030101010101" pitchFamily="2" charset="-122"/>
                        <a:ea typeface="宋体" panose="02010600030101010101" pitchFamily="2" charset="-122"/>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2"/>
          <p:cNvSpPr txBox="1">
            <a:spLocks noChangeArrowheads="1"/>
          </p:cNvSpPr>
          <p:nvPr/>
        </p:nvSpPr>
        <p:spPr>
          <a:xfrm>
            <a:off x="395536" y="224165"/>
            <a:ext cx="8229600" cy="523220"/>
          </a:xfrm>
          <a:prstGeom prst="rect">
            <a:avLst/>
          </a:prstGeom>
          <a:noFill/>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smtClean="0">
                <a:latin typeface="微软雅黑" pitchFamily="34" charset="-122"/>
                <a:ea typeface="微软雅黑" pitchFamily="34" charset="-122"/>
              </a:rPr>
              <a:t>8.2.1 </a:t>
            </a:r>
            <a:r>
              <a:rPr lang="zh-CN" altLang="zh-CN" sz="2800" b="1" dirty="0" smtClean="0">
                <a:latin typeface="微软雅黑" pitchFamily="34" charset="-122"/>
                <a:ea typeface="微软雅黑" pitchFamily="34" charset="-122"/>
                <a:sym typeface="宋体" pitchFamily="2" charset="-122"/>
              </a:rPr>
              <a:t>等价类划分</a:t>
            </a:r>
            <a:endParaRPr lang="zh-CN" altLang="en-US" sz="2800" b="1" dirty="0">
              <a:latin typeface="微软雅黑" pitchFamily="34" charset="-122"/>
              <a:ea typeface="微软雅黑" pitchFamily="34" charset="-122"/>
            </a:endParaRPr>
          </a:p>
        </p:txBody>
      </p:sp>
    </p:spTree>
    <p:extLst>
      <p:ext uri="{BB962C8B-B14F-4D97-AF65-F5344CB8AC3E}">
        <p14:creationId xmlns:p14="http://schemas.microsoft.com/office/powerpoint/2010/main" val="4169004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106363"/>
            <a:ext cx="8229600" cy="523875"/>
          </a:xfrm>
          <a:noFill/>
        </p:spPr>
        <p:txBody>
          <a:bodyPr>
            <a:spAutoFit/>
          </a:bodyPr>
          <a:lstStyle/>
          <a:p>
            <a:r>
              <a:rPr lang="en-US" altLang="zh-CN" sz="2800" dirty="0">
                <a:solidFill>
                  <a:schemeClr val="tx1"/>
                </a:solidFill>
                <a:latin typeface="微软雅黑" pitchFamily="34" charset="-122"/>
                <a:ea typeface="微软雅黑" pitchFamily="34" charset="-122"/>
              </a:rPr>
              <a:t>8.2.1 </a:t>
            </a:r>
            <a:r>
              <a:rPr lang="zh-CN" altLang="zh-CN" sz="2800" dirty="0">
                <a:solidFill>
                  <a:schemeClr val="tx1"/>
                </a:solidFill>
                <a:latin typeface="微软雅黑" pitchFamily="34" charset="-122"/>
                <a:ea typeface="微软雅黑" pitchFamily="34" charset="-122"/>
                <a:sym typeface="宋体" pitchFamily="2" charset="-122"/>
              </a:rPr>
              <a:t>等价类划分</a:t>
            </a:r>
            <a:endParaRPr lang="zh-CN" altLang="en-US" sz="2800" dirty="0">
              <a:solidFill>
                <a:schemeClr val="tx1"/>
              </a:solidFill>
              <a:latin typeface="微软雅黑" pitchFamily="34" charset="-122"/>
              <a:ea typeface="微软雅黑" pitchFamily="34" charset="-122"/>
            </a:endParaRPr>
          </a:p>
        </p:txBody>
      </p:sp>
      <p:sp>
        <p:nvSpPr>
          <p:cNvPr id="22530" name="Rectangle 3"/>
          <p:cNvSpPr>
            <a:spLocks noGrp="1" noChangeArrowheads="1"/>
          </p:cNvSpPr>
          <p:nvPr>
            <p:ph idx="4294967295"/>
          </p:nvPr>
        </p:nvSpPr>
        <p:spPr>
          <a:xfrm>
            <a:off x="484297" y="1124744"/>
            <a:ext cx="8375650" cy="3716337"/>
          </a:xfrm>
        </p:spPr>
        <p:txBody>
          <a:bodyPr/>
          <a:lstStyle/>
          <a:p>
            <a:pPr eaLnBrk="1" hangingPunct="1">
              <a:buFont typeface="Wingdings" pitchFamily="2" charset="2"/>
              <a:buNone/>
            </a:pPr>
            <a:r>
              <a:rPr lang="zh-CN" altLang="en-US" sz="2400" dirty="0" smtClean="0">
                <a:solidFill>
                  <a:srgbClr val="0096D6"/>
                </a:solidFill>
                <a:latin typeface="微软雅黑" pitchFamily="34" charset="-122"/>
                <a:ea typeface="微软雅黑" pitchFamily="34" charset="-122"/>
              </a:rPr>
              <a:t>案例分析</a:t>
            </a:r>
            <a:endParaRPr lang="en-US" altLang="zh-CN" sz="2400" dirty="0" smtClean="0">
              <a:solidFill>
                <a:srgbClr val="0096D6"/>
              </a:solidFill>
              <a:latin typeface="微软雅黑" pitchFamily="34" charset="-122"/>
              <a:ea typeface="微软雅黑" pitchFamily="34" charset="-122"/>
            </a:endParaRPr>
          </a:p>
          <a:p>
            <a:pPr eaLnBrk="1" hangingPunct="1">
              <a:lnSpc>
                <a:spcPct val="150000"/>
              </a:lnSpc>
              <a:buFont typeface="Wingdings" pitchFamily="2" charset="2"/>
              <a:buNone/>
            </a:pPr>
            <a:endParaRPr lang="en-US" altLang="zh-CN" sz="2000" dirty="0" smtClean="0">
              <a:latin typeface="微软雅黑" pitchFamily="34" charset="-122"/>
              <a:ea typeface="微软雅黑" pitchFamily="34" charset="-122"/>
            </a:endParaRPr>
          </a:p>
          <a:p>
            <a:pPr eaLnBrk="1" hangingPunct="1">
              <a:lnSpc>
                <a:spcPct val="150000"/>
              </a:lnSpc>
              <a:buFont typeface="Wingdings" pitchFamily="2" charset="2"/>
              <a:buNone/>
            </a:pPr>
            <a:r>
              <a:rPr lang="zh-CN" altLang="en-US" sz="2000" b="0" dirty="0" smtClean="0">
                <a:latin typeface="微软雅黑" pitchFamily="34" charset="-122"/>
                <a:ea typeface="微软雅黑" pitchFamily="34" charset="-122"/>
              </a:rPr>
              <a:t>例如：有一个程序读入</a:t>
            </a:r>
            <a:r>
              <a:rPr lang="en-US" altLang="zh-CN" sz="2000" b="0" dirty="0" smtClean="0">
                <a:latin typeface="微软雅黑" pitchFamily="34" charset="-122"/>
                <a:ea typeface="微软雅黑" pitchFamily="34" charset="-122"/>
              </a:rPr>
              <a:t>3</a:t>
            </a:r>
            <a:r>
              <a:rPr lang="zh-CN" altLang="en-US" sz="2000" b="0" dirty="0" smtClean="0">
                <a:latin typeface="微软雅黑" pitchFamily="34" charset="-122"/>
                <a:ea typeface="微软雅黑" pitchFamily="34" charset="-122"/>
              </a:rPr>
              <a:t>个整数，把这</a:t>
            </a:r>
            <a:r>
              <a:rPr lang="en-US" altLang="zh-CN" sz="2000" b="0" dirty="0" smtClean="0">
                <a:latin typeface="微软雅黑" pitchFamily="34" charset="-122"/>
                <a:ea typeface="微软雅黑" pitchFamily="34" charset="-122"/>
              </a:rPr>
              <a:t>3</a:t>
            </a:r>
            <a:r>
              <a:rPr lang="zh-CN" altLang="en-US" sz="2000" b="0" dirty="0" smtClean="0">
                <a:latin typeface="微软雅黑" pitchFamily="34" charset="-122"/>
                <a:ea typeface="微软雅黑" pitchFamily="34" charset="-122"/>
              </a:rPr>
              <a:t>个整数作为一个三角形的</a:t>
            </a:r>
            <a:r>
              <a:rPr lang="en-US" altLang="zh-CN" sz="2000" b="0" dirty="0" smtClean="0">
                <a:latin typeface="微软雅黑" pitchFamily="34" charset="-122"/>
                <a:ea typeface="微软雅黑" pitchFamily="34" charset="-122"/>
              </a:rPr>
              <a:t>3</a:t>
            </a:r>
            <a:r>
              <a:rPr lang="zh-CN" altLang="en-US" sz="2000" b="0" dirty="0" smtClean="0">
                <a:latin typeface="微软雅黑" pitchFamily="34" charset="-122"/>
                <a:ea typeface="微软雅黑" pitchFamily="34" charset="-122"/>
              </a:rPr>
              <a:t>条边的长度值。这个程序要打印出信息，说明这</a:t>
            </a:r>
            <a:r>
              <a:rPr lang="en-US" altLang="zh-CN" sz="2000" b="0" dirty="0" smtClean="0">
                <a:latin typeface="微软雅黑" pitchFamily="34" charset="-122"/>
                <a:ea typeface="微软雅黑" pitchFamily="34" charset="-122"/>
              </a:rPr>
              <a:t>3</a:t>
            </a:r>
            <a:r>
              <a:rPr lang="zh-CN" altLang="en-US" sz="2000" b="0" dirty="0" smtClean="0">
                <a:latin typeface="微软雅黑" pitchFamily="34" charset="-122"/>
                <a:ea typeface="微软雅黑" pitchFamily="34" charset="-122"/>
              </a:rPr>
              <a:t>个整数是否能组成三角形，如果能组成三角形，说明这个三角形是不等边、等腰或等边三角形。</a:t>
            </a:r>
            <a:endParaRPr lang="en-US" altLang="zh-CN" sz="2000" b="0" dirty="0" smtClean="0">
              <a:latin typeface="微软雅黑" pitchFamily="34" charset="-122"/>
              <a:ea typeface="微软雅黑" pitchFamily="34" charset="-122"/>
            </a:endParaRPr>
          </a:p>
        </p:txBody>
      </p:sp>
      <p:pic>
        <p:nvPicPr>
          <p:cNvPr id="22532"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14400" y="1000125"/>
            <a:ext cx="8229600" cy="5576888"/>
          </a:xfrm>
        </p:spPr>
        <p:txBody>
          <a:bodyPr>
            <a:normAutofit/>
          </a:bodyPr>
          <a:lstStyle/>
          <a:p>
            <a:pPr>
              <a:buNone/>
            </a:pPr>
            <a:r>
              <a:rPr lang="zh-CN" altLang="en-US" sz="2400" b="0" dirty="0" smtClean="0">
                <a:latin typeface="微软雅黑" pitchFamily="34" charset="-122"/>
                <a:ea typeface="微软雅黑" pitchFamily="34" charset="-122"/>
              </a:rPr>
              <a:t>分析题目中给出和隐含的对输入条件的要求： </a:t>
            </a:r>
            <a:endParaRPr lang="en-US" altLang="zh-CN" sz="2400" b="0" dirty="0" smtClean="0">
              <a:latin typeface="微软雅黑" pitchFamily="34" charset="-122"/>
              <a:ea typeface="微软雅黑" pitchFamily="34" charset="-122"/>
            </a:endParaRPr>
          </a:p>
          <a:p>
            <a:pPr>
              <a:lnSpc>
                <a:spcPct val="150000"/>
              </a:lnSpc>
              <a:buNone/>
            </a:pP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1</a:t>
            </a:r>
            <a:r>
              <a:rPr lang="zh-CN" altLang="en-US" sz="2000" b="0" dirty="0" smtClean="0">
                <a:latin typeface="微软雅黑" pitchFamily="34" charset="-122"/>
                <a:ea typeface="微软雅黑" pitchFamily="34" charset="-122"/>
              </a:rPr>
              <a:t>）整数    （</a:t>
            </a:r>
            <a:r>
              <a:rPr lang="en-US" altLang="zh-CN" sz="2000" b="0" dirty="0" smtClean="0">
                <a:latin typeface="微软雅黑" pitchFamily="34" charset="-122"/>
                <a:ea typeface="微软雅黑" pitchFamily="34" charset="-122"/>
              </a:rPr>
              <a:t>2</a:t>
            </a:r>
            <a:r>
              <a:rPr lang="zh-CN" altLang="en-US" sz="2000" b="0" dirty="0" smtClean="0">
                <a:latin typeface="微软雅黑" pitchFamily="34" charset="-122"/>
                <a:ea typeface="微软雅黑" pitchFamily="34" charset="-122"/>
              </a:rPr>
              <a:t>）三个数     （</a:t>
            </a:r>
            <a:r>
              <a:rPr lang="en-US" altLang="zh-CN" sz="2000" b="0" dirty="0" smtClean="0">
                <a:latin typeface="微软雅黑" pitchFamily="34" charset="-122"/>
                <a:ea typeface="微软雅黑" pitchFamily="34" charset="-122"/>
              </a:rPr>
              <a:t>3</a:t>
            </a:r>
            <a:r>
              <a:rPr lang="zh-CN" altLang="en-US" sz="2000" b="0" dirty="0" smtClean="0">
                <a:latin typeface="微软雅黑" pitchFamily="34" charset="-122"/>
                <a:ea typeface="微软雅黑" pitchFamily="34" charset="-122"/>
              </a:rPr>
              <a:t>）非零数   （</a:t>
            </a:r>
            <a:r>
              <a:rPr lang="en-US" altLang="zh-CN" sz="2000" b="0" dirty="0" smtClean="0">
                <a:latin typeface="微软雅黑" pitchFamily="34" charset="-122"/>
                <a:ea typeface="微软雅黑" pitchFamily="34" charset="-122"/>
              </a:rPr>
              <a:t>4</a:t>
            </a:r>
            <a:r>
              <a:rPr lang="zh-CN" altLang="en-US" sz="2000" b="0" dirty="0" smtClean="0">
                <a:latin typeface="微软雅黑" pitchFamily="34" charset="-122"/>
                <a:ea typeface="微软雅黑" pitchFamily="34" charset="-122"/>
              </a:rPr>
              <a:t>）正数  </a:t>
            </a:r>
            <a:endParaRPr lang="en-US" altLang="zh-CN" sz="2000" b="0" dirty="0" smtClean="0">
              <a:latin typeface="微软雅黑" pitchFamily="34" charset="-122"/>
              <a:ea typeface="微软雅黑" pitchFamily="34" charset="-122"/>
            </a:endParaRPr>
          </a:p>
          <a:p>
            <a:pPr>
              <a:lnSpc>
                <a:spcPct val="150000"/>
              </a:lnSpc>
              <a:buNone/>
            </a:pP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5</a:t>
            </a:r>
            <a:r>
              <a:rPr lang="zh-CN" altLang="en-US" sz="2000" b="0" dirty="0" smtClean="0">
                <a:latin typeface="微软雅黑" pitchFamily="34" charset="-122"/>
                <a:ea typeface="微软雅黑" pitchFamily="34" charset="-122"/>
              </a:rPr>
              <a:t>）两边之和大于第三边   （</a:t>
            </a:r>
            <a:r>
              <a:rPr lang="en-US" altLang="zh-CN" sz="2000" b="0" dirty="0" smtClean="0">
                <a:latin typeface="微软雅黑" pitchFamily="34" charset="-122"/>
                <a:ea typeface="微软雅黑" pitchFamily="34" charset="-122"/>
              </a:rPr>
              <a:t>6</a:t>
            </a:r>
            <a:r>
              <a:rPr lang="zh-CN" altLang="en-US" sz="2000" b="0" dirty="0" smtClean="0">
                <a:latin typeface="微软雅黑" pitchFamily="34" charset="-122"/>
                <a:ea typeface="微软雅黑" pitchFamily="34" charset="-122"/>
              </a:rPr>
              <a:t>）等腰     （</a:t>
            </a:r>
            <a:r>
              <a:rPr lang="en-US" altLang="zh-CN" sz="2000" b="0" dirty="0" smtClean="0">
                <a:latin typeface="微软雅黑" pitchFamily="34" charset="-122"/>
                <a:ea typeface="微软雅黑" pitchFamily="34" charset="-122"/>
              </a:rPr>
              <a:t>7</a:t>
            </a:r>
            <a:r>
              <a:rPr lang="zh-CN" altLang="en-US" sz="2000" b="0" dirty="0" smtClean="0">
                <a:latin typeface="微软雅黑" pitchFamily="34" charset="-122"/>
                <a:ea typeface="微软雅黑" pitchFamily="34" charset="-122"/>
              </a:rPr>
              <a:t>）等边 </a:t>
            </a:r>
            <a:endParaRPr lang="en-US" altLang="zh-CN" sz="2000" b="0" dirty="0" smtClean="0">
              <a:latin typeface="微软雅黑" pitchFamily="34" charset="-122"/>
              <a:ea typeface="微软雅黑" pitchFamily="34" charset="-122"/>
            </a:endParaRPr>
          </a:p>
          <a:p>
            <a:pPr>
              <a:lnSpc>
                <a:spcPct val="150000"/>
              </a:lnSpc>
              <a:buNone/>
            </a:pPr>
            <a:endParaRPr lang="en-US" altLang="zh-CN" sz="2000" b="0" dirty="0" smtClean="0">
              <a:latin typeface="微软雅黑" pitchFamily="34" charset="-122"/>
              <a:ea typeface="微软雅黑" pitchFamily="34" charset="-122"/>
            </a:endParaRPr>
          </a:p>
          <a:p>
            <a:pPr>
              <a:lnSpc>
                <a:spcPct val="150000"/>
              </a:lnSpc>
              <a:buNone/>
            </a:pPr>
            <a:r>
              <a:rPr lang="zh-CN" altLang="en-US" sz="2000" b="0" dirty="0" smtClean="0">
                <a:latin typeface="微软雅黑" pitchFamily="34" charset="-122"/>
                <a:ea typeface="微软雅黑" pitchFamily="34" charset="-122"/>
              </a:rPr>
              <a:t>如果 三条边满足条件（</a:t>
            </a:r>
            <a:r>
              <a:rPr lang="en-US" altLang="zh-CN" sz="2000" b="0" dirty="0" smtClean="0">
                <a:latin typeface="微软雅黑" pitchFamily="34" charset="-122"/>
                <a:ea typeface="微软雅黑" pitchFamily="34" charset="-122"/>
              </a:rPr>
              <a:t>1</a:t>
            </a: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4</a:t>
            </a:r>
            <a:r>
              <a:rPr lang="zh-CN" altLang="en-US" sz="2000" b="0" dirty="0" smtClean="0">
                <a:latin typeface="微软雅黑" pitchFamily="34" charset="-122"/>
                <a:ea typeface="微软雅黑" pitchFamily="34" charset="-122"/>
              </a:rPr>
              <a:t>），则输出下列四种情况之一：   </a:t>
            </a:r>
            <a:endParaRPr lang="en-US" altLang="zh-CN" sz="2000" b="0" dirty="0" smtClean="0">
              <a:latin typeface="微软雅黑" pitchFamily="34" charset="-122"/>
              <a:ea typeface="微软雅黑" pitchFamily="34" charset="-122"/>
            </a:endParaRPr>
          </a:p>
          <a:p>
            <a:pPr>
              <a:lnSpc>
                <a:spcPct val="150000"/>
              </a:lnSpc>
              <a:buFont typeface="Wingdings" pitchFamily="2" charset="2"/>
              <a:buChar char="p"/>
            </a:pPr>
            <a:r>
              <a:rPr lang="zh-CN" altLang="en-US" sz="2000" b="0" dirty="0" smtClean="0">
                <a:latin typeface="微软雅黑" pitchFamily="34" charset="-122"/>
                <a:ea typeface="微软雅黑" pitchFamily="34" charset="-122"/>
              </a:rPr>
              <a:t>如果不满足条件（</a:t>
            </a:r>
            <a:r>
              <a:rPr lang="en-US" altLang="zh-CN" sz="2000" b="0" dirty="0" smtClean="0">
                <a:latin typeface="微软雅黑" pitchFamily="34" charset="-122"/>
                <a:ea typeface="微软雅黑" pitchFamily="34" charset="-122"/>
              </a:rPr>
              <a:t>5</a:t>
            </a:r>
            <a:r>
              <a:rPr lang="zh-CN" altLang="en-US" sz="2000" b="0" dirty="0" smtClean="0">
                <a:latin typeface="微软雅黑" pitchFamily="34" charset="-122"/>
                <a:ea typeface="微软雅黑" pitchFamily="34" charset="-122"/>
              </a:rPr>
              <a:t>），则程序输出为 </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非三角形 </a:t>
            </a:r>
            <a:r>
              <a:rPr lang="en-US" altLang="zh-CN" sz="2000" b="0" dirty="0" smtClean="0">
                <a:latin typeface="微软雅黑" pitchFamily="34" charset="-122"/>
                <a:ea typeface="微软雅黑" pitchFamily="34" charset="-122"/>
              </a:rPr>
              <a:t>” </a:t>
            </a:r>
          </a:p>
          <a:p>
            <a:pPr>
              <a:lnSpc>
                <a:spcPct val="150000"/>
              </a:lnSpc>
              <a:buFont typeface="Wingdings" pitchFamily="2" charset="2"/>
              <a:buChar char="p"/>
            </a:pPr>
            <a:r>
              <a:rPr lang="zh-CN" altLang="en-US" sz="2000" b="0" dirty="0" smtClean="0">
                <a:latin typeface="微软雅黑" pitchFamily="34" charset="-122"/>
                <a:ea typeface="微软雅黑" pitchFamily="34" charset="-122"/>
              </a:rPr>
              <a:t>如果三条边相等即满足条件（</a:t>
            </a:r>
            <a:r>
              <a:rPr lang="en-US" altLang="zh-CN" sz="2000" b="0" dirty="0" smtClean="0">
                <a:latin typeface="微软雅黑" pitchFamily="34" charset="-122"/>
                <a:ea typeface="微软雅黑" pitchFamily="34" charset="-122"/>
              </a:rPr>
              <a:t>7</a:t>
            </a:r>
            <a:r>
              <a:rPr lang="zh-CN" altLang="en-US" sz="2000" b="0" dirty="0" smtClean="0">
                <a:latin typeface="微软雅黑" pitchFamily="34" charset="-122"/>
                <a:ea typeface="微软雅黑" pitchFamily="34" charset="-122"/>
              </a:rPr>
              <a:t>），则程序输出为 </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等边三角形 </a:t>
            </a:r>
            <a:r>
              <a:rPr lang="en-US" altLang="zh-CN" sz="2000" b="0" dirty="0" smtClean="0">
                <a:latin typeface="微软雅黑" pitchFamily="34" charset="-122"/>
                <a:ea typeface="微软雅黑" pitchFamily="34" charset="-122"/>
              </a:rPr>
              <a:t>”</a:t>
            </a:r>
          </a:p>
          <a:p>
            <a:pPr>
              <a:lnSpc>
                <a:spcPct val="150000"/>
              </a:lnSpc>
              <a:buFont typeface="Wingdings" pitchFamily="2" charset="2"/>
              <a:buChar char="p"/>
            </a:pP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如果只有两条边相等、即满足条件（</a:t>
            </a:r>
            <a:r>
              <a:rPr lang="en-US" altLang="zh-CN" sz="2000" b="0" dirty="0" smtClean="0">
                <a:latin typeface="微软雅黑" pitchFamily="34" charset="-122"/>
                <a:ea typeface="微软雅黑" pitchFamily="34" charset="-122"/>
              </a:rPr>
              <a:t>6</a:t>
            </a:r>
            <a:r>
              <a:rPr lang="zh-CN" altLang="en-US" sz="2000" b="0" dirty="0" smtClean="0">
                <a:latin typeface="微软雅黑" pitchFamily="34" charset="-122"/>
                <a:ea typeface="微软雅黑" pitchFamily="34" charset="-122"/>
              </a:rPr>
              <a:t>），则程序输出为 </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等腰三角形 </a:t>
            </a:r>
            <a:r>
              <a:rPr lang="en-US" altLang="zh-CN" sz="2000" b="0" dirty="0" smtClean="0">
                <a:latin typeface="微软雅黑" pitchFamily="34" charset="-122"/>
                <a:ea typeface="微软雅黑" pitchFamily="34" charset="-122"/>
              </a:rPr>
              <a:t>”</a:t>
            </a:r>
          </a:p>
          <a:p>
            <a:pPr>
              <a:lnSpc>
                <a:spcPct val="150000"/>
              </a:lnSpc>
              <a:buFont typeface="Wingdings" pitchFamily="2" charset="2"/>
              <a:buChar char="p"/>
            </a:pP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如果三条边都不相等，则程序输出为 </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不等边三角形 </a:t>
            </a:r>
            <a:r>
              <a:rPr lang="en-US" altLang="zh-CN" sz="2000" b="0" dirty="0" smtClean="0">
                <a:latin typeface="微软雅黑" pitchFamily="34" charset="-122"/>
                <a:ea typeface="微软雅黑" pitchFamily="34" charset="-122"/>
              </a:rPr>
              <a:t>” </a:t>
            </a:r>
            <a:endParaRPr lang="zh-CN" altLang="en-US" sz="3200" b="0" dirty="0">
              <a:latin typeface="微软雅黑" pitchFamily="34" charset="-122"/>
              <a:ea typeface="微软雅黑" pitchFamily="34" charset="-122"/>
            </a:endParaRPr>
          </a:p>
        </p:txBody>
      </p:sp>
      <p:sp>
        <p:nvSpPr>
          <p:cNvPr id="4" name="Rectangle 2"/>
          <p:cNvSpPr>
            <a:spLocks noGrp="1" noChangeArrowheads="1"/>
          </p:cNvSpPr>
          <p:nvPr>
            <p:ph type="title" idx="4294967295"/>
          </p:nvPr>
        </p:nvSpPr>
        <p:spPr>
          <a:xfrm>
            <a:off x="0" y="241300"/>
            <a:ext cx="8229600" cy="523875"/>
          </a:xfrm>
          <a:noFill/>
        </p:spPr>
        <p:txBody>
          <a:bodyPr>
            <a:spAutoFit/>
          </a:bodyPr>
          <a:lstStyle/>
          <a:p>
            <a:r>
              <a:rPr lang="en-US" altLang="zh-CN" sz="2800" dirty="0">
                <a:solidFill>
                  <a:schemeClr val="tx1"/>
                </a:solidFill>
                <a:latin typeface="微软雅黑" pitchFamily="34" charset="-122"/>
                <a:ea typeface="微软雅黑" pitchFamily="34" charset="-122"/>
              </a:rPr>
              <a:t>8.2.1 </a:t>
            </a:r>
            <a:r>
              <a:rPr lang="zh-CN" altLang="zh-CN" sz="2800" dirty="0">
                <a:solidFill>
                  <a:schemeClr val="tx1"/>
                </a:solidFill>
                <a:latin typeface="微软雅黑" pitchFamily="34" charset="-122"/>
                <a:ea typeface="微软雅黑" pitchFamily="34" charset="-122"/>
                <a:sym typeface="宋体" pitchFamily="2" charset="-122"/>
              </a:rPr>
              <a:t>等价类划分</a:t>
            </a:r>
            <a:endParaRPr lang="zh-CN" altLang="en-US" sz="28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sz="half" idx="4294967295"/>
          </p:nvPr>
        </p:nvSpPr>
        <p:spPr>
          <a:xfrm>
            <a:off x="238125" y="929932"/>
            <a:ext cx="7991475" cy="5400675"/>
          </a:xfrm>
        </p:spPr>
        <p:txBody>
          <a:bodyPr/>
          <a:lstStyle/>
          <a:p>
            <a:pPr eaLnBrk="1" hangingPunct="1">
              <a:buFont typeface="Wingdings" pitchFamily="2" charset="2"/>
              <a:buNone/>
            </a:pPr>
            <a:r>
              <a:rPr lang="en-US" altLang="zh-CN" sz="2000" b="0" dirty="0" smtClean="0">
                <a:latin typeface="微软雅黑" pitchFamily="34" charset="-122"/>
                <a:ea typeface="微软雅黑" pitchFamily="34" charset="-122"/>
              </a:rPr>
              <a:t>	</a:t>
            </a:r>
          </a:p>
          <a:p>
            <a:pPr>
              <a:lnSpc>
                <a:spcPct val="150000"/>
              </a:lnSpc>
              <a:buNone/>
            </a:pPr>
            <a:r>
              <a:rPr lang="zh-CN" altLang="en-US" sz="2000" b="0" dirty="0" smtClean="0">
                <a:latin typeface="微软雅黑" pitchFamily="34" charset="-122"/>
                <a:ea typeface="微软雅黑" pitchFamily="34" charset="-122"/>
              </a:rPr>
              <a:t>可以设定</a:t>
            </a:r>
            <a:r>
              <a:rPr lang="en-US" altLang="zh-CN" sz="2000" b="0" dirty="0" smtClean="0">
                <a:latin typeface="微软雅黑" pitchFamily="34" charset="-122"/>
                <a:ea typeface="微软雅黑" pitchFamily="34" charset="-122"/>
              </a:rPr>
              <a:t>3</a:t>
            </a:r>
            <a:r>
              <a:rPr lang="zh-CN" altLang="en-US" sz="2000" b="0" dirty="0" smtClean="0">
                <a:latin typeface="微软雅黑" pitchFamily="34" charset="-122"/>
                <a:ea typeface="微软雅黑" pitchFamily="34" charset="-122"/>
              </a:rPr>
              <a:t>条边分别为</a:t>
            </a:r>
            <a:r>
              <a:rPr lang="en-US" altLang="zh-CN" sz="2000" b="0" dirty="0" smtClean="0">
                <a:latin typeface="微软雅黑" pitchFamily="34" charset="-122"/>
                <a:ea typeface="微软雅黑" pitchFamily="34" charset="-122"/>
              </a:rPr>
              <a:t>A,B,C</a:t>
            </a:r>
            <a:r>
              <a:rPr lang="zh-CN" altLang="en-US" sz="2000" b="0" dirty="0" smtClean="0">
                <a:latin typeface="微软雅黑" pitchFamily="34" charset="-122"/>
                <a:ea typeface="微软雅黑" pitchFamily="34" charset="-122"/>
              </a:rPr>
              <a:t>。如果他们能构成三角形的</a:t>
            </a:r>
            <a:r>
              <a:rPr lang="en-US" altLang="zh-CN" sz="2000" b="0" dirty="0" smtClean="0">
                <a:latin typeface="微软雅黑" pitchFamily="34" charset="-122"/>
                <a:ea typeface="微软雅黑" pitchFamily="34" charset="-122"/>
              </a:rPr>
              <a:t>3</a:t>
            </a:r>
            <a:r>
              <a:rPr lang="zh-CN" altLang="en-US" sz="2000" b="0" dirty="0" smtClean="0">
                <a:latin typeface="微软雅黑" pitchFamily="34" charset="-122"/>
                <a:ea typeface="微软雅黑" pitchFamily="34" charset="-122"/>
              </a:rPr>
              <a:t>条边，必须满足：</a:t>
            </a:r>
          </a:p>
          <a:p>
            <a:pPr algn="ctr">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0&lt;A, 0&lt;B, 0&lt;C,</a:t>
            </a:r>
          </a:p>
          <a:p>
            <a:pPr algn="ctr">
              <a:buNone/>
            </a:pPr>
            <a:r>
              <a:rPr lang="zh-CN" altLang="en-US" sz="2000" b="0" dirty="0" smtClean="0">
                <a:latin typeface="微软雅黑" pitchFamily="34" charset="-122"/>
                <a:ea typeface="微软雅黑" pitchFamily="34" charset="-122"/>
              </a:rPr>
              <a:t>且   </a:t>
            </a:r>
            <a:r>
              <a:rPr lang="en-US" altLang="zh-CN" sz="2000" b="0" dirty="0" smtClean="0">
                <a:latin typeface="微软雅黑" pitchFamily="34" charset="-122"/>
                <a:ea typeface="微软雅黑" pitchFamily="34" charset="-122"/>
              </a:rPr>
              <a:t>A+B&gt;C,B+C&gt;A,A+C&gt;B</a:t>
            </a:r>
          </a:p>
          <a:p>
            <a:pPr eaLnBrk="1" hangingPunct="1">
              <a:buFont typeface="Wingdings" pitchFamily="2" charset="2"/>
              <a:buNone/>
            </a:pPr>
            <a:endParaRPr lang="en-US" altLang="zh-CN" sz="2000" b="0" dirty="0" smtClean="0">
              <a:latin typeface="微软雅黑" pitchFamily="34" charset="-122"/>
              <a:ea typeface="微软雅黑" pitchFamily="34" charset="-122"/>
            </a:endParaRPr>
          </a:p>
          <a:p>
            <a:pPr eaLnBrk="1" hangingPunct="1">
              <a:lnSpc>
                <a:spcPct val="150000"/>
              </a:lnSpc>
              <a:buFont typeface="Wingdings" pitchFamily="2" charset="2"/>
              <a:buNone/>
            </a:pP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如果是等腰，要判断</a:t>
            </a:r>
            <a:r>
              <a:rPr lang="en-US" altLang="zh-CN" sz="2000" b="0" dirty="0" smtClean="0">
                <a:latin typeface="微软雅黑" pitchFamily="34" charset="-122"/>
                <a:ea typeface="微软雅黑" pitchFamily="34" charset="-122"/>
              </a:rPr>
              <a:t>A=B,</a:t>
            </a:r>
            <a:r>
              <a:rPr lang="zh-CN" altLang="en-US" sz="2000" b="0" dirty="0" smtClean="0">
                <a:latin typeface="微软雅黑" pitchFamily="34" charset="-122"/>
                <a:ea typeface="微软雅黑" pitchFamily="34" charset="-122"/>
              </a:rPr>
              <a:t>或</a:t>
            </a:r>
            <a:r>
              <a:rPr lang="en-US" altLang="zh-CN" sz="2000" b="0" dirty="0" smtClean="0">
                <a:latin typeface="微软雅黑" pitchFamily="34" charset="-122"/>
                <a:ea typeface="微软雅黑" pitchFamily="34" charset="-122"/>
              </a:rPr>
              <a:t>B=C,</a:t>
            </a:r>
            <a:r>
              <a:rPr lang="zh-CN" altLang="en-US" sz="2000" b="0" dirty="0" smtClean="0">
                <a:latin typeface="微软雅黑" pitchFamily="34" charset="-122"/>
                <a:ea typeface="微软雅黑" pitchFamily="34" charset="-122"/>
              </a:rPr>
              <a:t>或</a:t>
            </a:r>
            <a:r>
              <a:rPr lang="en-US" altLang="zh-CN" sz="2000" b="0" dirty="0" smtClean="0">
                <a:latin typeface="微软雅黑" pitchFamily="34" charset="-122"/>
                <a:ea typeface="微软雅黑" pitchFamily="34" charset="-122"/>
              </a:rPr>
              <a:t>A=C</a:t>
            </a:r>
          </a:p>
          <a:p>
            <a:pPr eaLnBrk="1" hangingPunct="1">
              <a:lnSpc>
                <a:spcPct val="150000"/>
              </a:lnSpc>
              <a:buFont typeface="Wingdings" pitchFamily="2" charset="2"/>
              <a:buNone/>
            </a:pP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如果是等边，要判断</a:t>
            </a:r>
            <a:r>
              <a:rPr lang="en-US" altLang="zh-CN" sz="2000" b="0" dirty="0" smtClean="0">
                <a:latin typeface="微软雅黑" pitchFamily="34" charset="-122"/>
                <a:ea typeface="微软雅黑" pitchFamily="34" charset="-122"/>
              </a:rPr>
              <a:t>A=B,</a:t>
            </a:r>
            <a:r>
              <a:rPr lang="zh-CN" altLang="en-US" sz="2000" b="0" dirty="0" smtClean="0">
                <a:latin typeface="微软雅黑" pitchFamily="34" charset="-122"/>
                <a:ea typeface="微软雅黑" pitchFamily="34" charset="-122"/>
              </a:rPr>
              <a:t>且</a:t>
            </a:r>
            <a:r>
              <a:rPr lang="en-US" altLang="zh-CN" sz="2000" b="0" dirty="0" smtClean="0">
                <a:latin typeface="微软雅黑" pitchFamily="34" charset="-122"/>
                <a:ea typeface="微软雅黑" pitchFamily="34" charset="-122"/>
              </a:rPr>
              <a:t>B=C,</a:t>
            </a:r>
            <a:r>
              <a:rPr lang="zh-CN" altLang="en-US" sz="2000" b="0" dirty="0" smtClean="0">
                <a:latin typeface="微软雅黑" pitchFamily="34" charset="-122"/>
                <a:ea typeface="微软雅黑" pitchFamily="34" charset="-122"/>
              </a:rPr>
              <a:t>且</a:t>
            </a:r>
            <a:r>
              <a:rPr lang="en-US" altLang="zh-CN" sz="2000" b="0" dirty="0" smtClean="0">
                <a:latin typeface="微软雅黑" pitchFamily="34" charset="-122"/>
                <a:ea typeface="微软雅黑" pitchFamily="34" charset="-122"/>
              </a:rPr>
              <a:t>A=C</a:t>
            </a:r>
          </a:p>
          <a:p>
            <a:pPr eaLnBrk="1" hangingPunct="1">
              <a:buFont typeface="Wingdings" pitchFamily="2" charset="2"/>
              <a:buNone/>
            </a:pPr>
            <a:endParaRPr lang="en-US" altLang="zh-CN" sz="2000" b="0" dirty="0" smtClean="0">
              <a:latin typeface="微软雅黑" pitchFamily="34" charset="-122"/>
              <a:ea typeface="微软雅黑" pitchFamily="34" charset="-122"/>
            </a:endParaRPr>
          </a:p>
          <a:p>
            <a:pPr eaLnBrk="1" hangingPunct="1">
              <a:buFont typeface="Wingdings" pitchFamily="2" charset="2"/>
              <a:buNone/>
            </a:pPr>
            <a:endParaRPr lang="en-US" altLang="zh-CN" sz="2000" b="0" dirty="0" smtClean="0">
              <a:latin typeface="微软雅黑" pitchFamily="34" charset="-122"/>
              <a:ea typeface="微软雅黑" pitchFamily="34" charset="-122"/>
            </a:endParaRPr>
          </a:p>
          <a:p>
            <a:pPr eaLnBrk="1" hangingPunct="1">
              <a:buFont typeface="Wingdings" pitchFamily="2" charset="2"/>
              <a:buNone/>
            </a:pPr>
            <a:endParaRPr lang="en-US" altLang="zh-CN" sz="2000" b="0" dirty="0" smtClean="0">
              <a:latin typeface="微软雅黑" pitchFamily="34" charset="-122"/>
              <a:ea typeface="微软雅黑" pitchFamily="34" charset="-122"/>
            </a:endParaRPr>
          </a:p>
          <a:p>
            <a:pPr eaLnBrk="1" hangingPunct="1">
              <a:buFont typeface="Wingdings" pitchFamily="2" charset="2"/>
              <a:buNone/>
            </a:pPr>
            <a:endParaRPr lang="en-US" altLang="zh-CN" sz="2000" b="0" dirty="0" smtClean="0">
              <a:latin typeface="微软雅黑" pitchFamily="34" charset="-122"/>
              <a:ea typeface="微软雅黑" pitchFamily="34" charset="-122"/>
            </a:endParaRPr>
          </a:p>
          <a:p>
            <a:pPr eaLnBrk="1" hangingPunct="1">
              <a:buFont typeface="Wingdings" pitchFamily="2" charset="2"/>
              <a:buNone/>
            </a:pPr>
            <a:endParaRPr lang="en-US" altLang="zh-CN" sz="2000" b="0" dirty="0" smtClean="0">
              <a:latin typeface="微软雅黑" pitchFamily="34" charset="-122"/>
              <a:ea typeface="微软雅黑" pitchFamily="34" charset="-122"/>
            </a:endParaRPr>
          </a:p>
          <a:p>
            <a:pPr eaLnBrk="1" hangingPunct="1">
              <a:buFont typeface="Wingdings" pitchFamily="2" charset="2"/>
              <a:buNone/>
            </a:pPr>
            <a:endParaRPr lang="en-US" altLang="zh-CN" sz="2000" b="0" dirty="0" smtClean="0">
              <a:latin typeface="微软雅黑" pitchFamily="34" charset="-122"/>
              <a:ea typeface="微软雅黑" pitchFamily="34" charset="-122"/>
            </a:endParaRPr>
          </a:p>
          <a:p>
            <a:pPr eaLnBrk="1" hangingPunct="1">
              <a:buFont typeface="Wingdings" pitchFamily="2" charset="2"/>
              <a:buNone/>
            </a:pPr>
            <a:endParaRPr lang="en-US" altLang="zh-CN" sz="2000" b="0" dirty="0" smtClean="0">
              <a:latin typeface="微软雅黑" pitchFamily="34" charset="-122"/>
              <a:ea typeface="微软雅黑" pitchFamily="34" charset="-122"/>
            </a:endParaRPr>
          </a:p>
          <a:p>
            <a:pPr eaLnBrk="1" hangingPunct="1">
              <a:buFont typeface="Wingdings" pitchFamily="2" charset="2"/>
              <a:buNone/>
            </a:pPr>
            <a:endParaRPr lang="en-US" altLang="zh-CN" sz="2000" b="0" dirty="0" smtClean="0">
              <a:latin typeface="微软雅黑" pitchFamily="34" charset="-122"/>
              <a:ea typeface="微软雅黑" pitchFamily="34" charset="-122"/>
            </a:endParaRPr>
          </a:p>
          <a:p>
            <a:pPr eaLnBrk="1" hangingPunct="1">
              <a:buFont typeface="Wingdings" pitchFamily="2" charset="2"/>
              <a:buNone/>
            </a:pPr>
            <a:endParaRPr lang="en-US" altLang="zh-CN" sz="2000" b="0" dirty="0" smtClean="0">
              <a:latin typeface="微软雅黑" pitchFamily="34" charset="-122"/>
              <a:ea typeface="微软雅黑" pitchFamily="34" charset="-122"/>
            </a:endParaRPr>
          </a:p>
        </p:txBody>
      </p:sp>
      <p:sp>
        <p:nvSpPr>
          <p:cNvPr id="4" name="Rectangle 2"/>
          <p:cNvSpPr>
            <a:spLocks noGrp="1" noChangeArrowheads="1"/>
          </p:cNvSpPr>
          <p:nvPr>
            <p:ph type="title" idx="4294967295"/>
          </p:nvPr>
        </p:nvSpPr>
        <p:spPr>
          <a:xfrm>
            <a:off x="385763" y="260648"/>
            <a:ext cx="8229600" cy="523875"/>
          </a:xfrm>
          <a:noFill/>
        </p:spPr>
        <p:txBody>
          <a:bodyPr>
            <a:spAutoFit/>
          </a:bodyPr>
          <a:lstStyle/>
          <a:p>
            <a:r>
              <a:rPr lang="en-US" altLang="zh-CN" sz="2800" dirty="0">
                <a:solidFill>
                  <a:schemeClr val="tx1"/>
                </a:solidFill>
                <a:latin typeface="微软雅黑" pitchFamily="34" charset="-122"/>
                <a:ea typeface="微软雅黑" pitchFamily="34" charset="-122"/>
              </a:rPr>
              <a:t>8.2.1 </a:t>
            </a:r>
            <a:r>
              <a:rPr lang="zh-CN" altLang="zh-CN" sz="2800" dirty="0">
                <a:solidFill>
                  <a:schemeClr val="tx1"/>
                </a:solidFill>
                <a:latin typeface="微软雅黑" pitchFamily="34" charset="-122"/>
                <a:ea typeface="微软雅黑" pitchFamily="34" charset="-122"/>
                <a:sym typeface="宋体" pitchFamily="2" charset="-122"/>
              </a:rPr>
              <a:t>等价类划分</a:t>
            </a:r>
            <a:endParaRPr lang="zh-CN" altLang="en-US" sz="2800" dirty="0">
              <a:solidFill>
                <a:schemeClr val="tx1"/>
              </a:solidFill>
              <a:latin typeface="微软雅黑" pitchFamily="34" charset="-122"/>
              <a:ea typeface="微软雅黑" pitchFamily="34" charset="-122"/>
            </a:endParaRPr>
          </a:p>
        </p:txBody>
      </p:sp>
      <p:pic>
        <p:nvPicPr>
          <p:cNvPr id="1028"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Object 24"/>
          <p:cNvGraphicFramePr>
            <a:graphicFrameLocks noChangeAspect="1"/>
          </p:cNvGraphicFramePr>
          <p:nvPr/>
        </p:nvGraphicFramePr>
        <p:xfrm>
          <a:off x="539552" y="980728"/>
          <a:ext cx="8155061" cy="4896544"/>
        </p:xfrm>
        <a:graphic>
          <a:graphicData uri="http://schemas.openxmlformats.org/presentationml/2006/ole">
            <mc:AlternateContent xmlns:mc="http://schemas.openxmlformats.org/markup-compatibility/2006">
              <mc:Choice xmlns:v="urn:schemas-microsoft-com:vml" Requires="v">
                <p:oleObj spid="_x0000_s85180" name="文档" r:id="rId3" imgW="11803847" imgH="7086305" progId="Word.Document.8">
                  <p:embed/>
                </p:oleObj>
              </mc:Choice>
              <mc:Fallback>
                <p:oleObj name="文档" r:id="rId3" imgW="11803847" imgH="7086305" progId="Word.Document.8">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980728"/>
                        <a:ext cx="8155061" cy="4896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a:spLocks noGrp="1" noChangeArrowheads="1"/>
          </p:cNvSpPr>
          <p:nvPr>
            <p:ph type="title" idx="4294967295"/>
          </p:nvPr>
        </p:nvSpPr>
        <p:spPr>
          <a:xfrm>
            <a:off x="323528" y="260648"/>
            <a:ext cx="8229600" cy="523875"/>
          </a:xfrm>
          <a:noFill/>
        </p:spPr>
        <p:txBody>
          <a:bodyPr>
            <a:spAutoFit/>
          </a:bodyPr>
          <a:lstStyle/>
          <a:p>
            <a:r>
              <a:rPr lang="en-US" altLang="zh-CN" sz="2800" dirty="0">
                <a:solidFill>
                  <a:schemeClr val="tx1"/>
                </a:solidFill>
                <a:latin typeface="微软雅黑" pitchFamily="34" charset="-122"/>
                <a:ea typeface="微软雅黑" pitchFamily="34" charset="-122"/>
              </a:rPr>
              <a:t>8.2.1 </a:t>
            </a:r>
            <a:r>
              <a:rPr lang="zh-CN" altLang="zh-CN" sz="2800" dirty="0">
                <a:solidFill>
                  <a:schemeClr val="tx1"/>
                </a:solidFill>
                <a:latin typeface="微软雅黑" pitchFamily="34" charset="-122"/>
                <a:ea typeface="微软雅黑" pitchFamily="34" charset="-122"/>
                <a:sym typeface="宋体" pitchFamily="2" charset="-122"/>
              </a:rPr>
              <a:t>等价类划分</a:t>
            </a:r>
            <a:endParaRPr lang="zh-CN" altLang="en-US" sz="28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
          <p:cNvGraphicFramePr>
            <a:graphicFrameLocks noGrp="1" noChangeAspect="1"/>
          </p:cNvGraphicFramePr>
          <p:nvPr>
            <p:ph idx="4294967295"/>
          </p:nvPr>
        </p:nvGraphicFramePr>
        <p:xfrm>
          <a:off x="0" y="841375"/>
          <a:ext cx="8424863" cy="5030788"/>
        </p:xfrm>
        <a:graphic>
          <a:graphicData uri="http://schemas.openxmlformats.org/presentationml/2006/ole">
            <mc:AlternateContent xmlns:mc="http://schemas.openxmlformats.org/markup-compatibility/2006">
              <mc:Choice xmlns:v="urn:schemas-microsoft-com:vml" Requires="v">
                <p:oleObj spid="_x0000_s2236" name="文档" r:id="rId3" imgW="5446108" imgH="3252357" progId="Word.Document.8">
                  <p:embed/>
                </p:oleObj>
              </mc:Choice>
              <mc:Fallback>
                <p:oleObj name="文档" r:id="rId3" imgW="5446108" imgH="3252357" progId="Word.Document.8">
                  <p:embed/>
                  <p:pic>
                    <p:nvPicPr>
                      <p:cNvPr id="0" name="Picture 3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1375"/>
                        <a:ext cx="8424863" cy="5030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2"/>
          <p:cNvSpPr>
            <a:spLocks noGrp="1" noChangeArrowheads="1"/>
          </p:cNvSpPr>
          <p:nvPr>
            <p:ph type="title" idx="4294967295"/>
          </p:nvPr>
        </p:nvSpPr>
        <p:spPr>
          <a:xfrm>
            <a:off x="0" y="169863"/>
            <a:ext cx="8229600" cy="522287"/>
          </a:xfrm>
          <a:noFill/>
        </p:spPr>
        <p:txBody>
          <a:bodyPr>
            <a:spAutoFit/>
          </a:bodyPr>
          <a:lstStyle/>
          <a:p>
            <a:r>
              <a:rPr lang="en-US" altLang="zh-CN" sz="2800" dirty="0">
                <a:solidFill>
                  <a:schemeClr val="tx1"/>
                </a:solidFill>
                <a:latin typeface="微软雅黑" pitchFamily="34" charset="-122"/>
                <a:ea typeface="微软雅黑" pitchFamily="34" charset="-122"/>
              </a:rPr>
              <a:t>8.2.1 </a:t>
            </a:r>
            <a:r>
              <a:rPr lang="zh-CN" altLang="zh-CN" sz="2800" dirty="0">
                <a:solidFill>
                  <a:schemeClr val="tx1"/>
                </a:solidFill>
                <a:latin typeface="微软雅黑" pitchFamily="34" charset="-122"/>
                <a:ea typeface="微软雅黑" pitchFamily="34" charset="-122"/>
                <a:sym typeface="宋体" pitchFamily="2" charset="-122"/>
              </a:rPr>
              <a:t>等价类划分</a:t>
            </a:r>
            <a:endParaRPr lang="zh-CN" altLang="en-US" sz="2800" dirty="0">
              <a:solidFill>
                <a:schemeClr val="tx1"/>
              </a:solidFill>
              <a:latin typeface="微软雅黑" pitchFamily="34" charset="-122"/>
              <a:ea typeface="微软雅黑" pitchFamily="34" charset="-122"/>
            </a:endParaRPr>
          </a:p>
        </p:txBody>
      </p:sp>
      <p:pic>
        <p:nvPicPr>
          <p:cNvPr id="2051" name="Picture 4" descr="HP_Blue_RGB_150_SM.png"/>
          <p:cNvPicPr>
            <a:picLocks noChangeAspect="1" noChangeArrowheads="1"/>
          </p:cNvPicPr>
          <p:nvPr/>
        </p:nvPicPr>
        <p:blipFill>
          <a:blip r:embed="rId5" cstate="print"/>
          <a:srcRect/>
          <a:stretch>
            <a:fillRect/>
          </a:stretch>
        </p:blipFill>
        <p:spPr bwMode="auto">
          <a:xfrm>
            <a:off x="8615363" y="6319838"/>
            <a:ext cx="493712" cy="493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2627784" y="127000"/>
            <a:ext cx="8504237" cy="438150"/>
          </a:xfrm>
        </p:spPr>
        <p:txBody>
          <a:bodyPr>
            <a:noAutofit/>
          </a:bodyPr>
          <a:lstStyle/>
          <a:p>
            <a:pPr marL="0" indent="0" algn="just" eaLnBrk="1" hangingPunct="1"/>
            <a:r>
              <a:rPr lang="zh-CN" sz="2800" dirty="0" smtClean="0">
                <a:solidFill>
                  <a:schemeClr val="tx1"/>
                </a:solidFill>
                <a:latin typeface="微软雅黑" panose="020B0503020204020204" pitchFamily="34" charset="-122"/>
                <a:ea typeface="微软雅黑" panose="020B0503020204020204" pitchFamily="34" charset="-122"/>
              </a:rPr>
              <a:t>本节教学目标及重点</a:t>
            </a:r>
          </a:p>
        </p:txBody>
      </p:sp>
      <p:sp>
        <p:nvSpPr>
          <p:cNvPr id="4099" name="Content Placeholder 6"/>
          <p:cNvSpPr>
            <a:spLocks noGrp="1" noChangeArrowheads="1"/>
          </p:cNvSpPr>
          <p:nvPr>
            <p:ph idx="4294967295"/>
          </p:nvPr>
        </p:nvSpPr>
        <p:spPr>
          <a:xfrm>
            <a:off x="639763" y="996950"/>
            <a:ext cx="8504237" cy="5121275"/>
          </a:xfrm>
        </p:spPr>
        <p:txBody>
          <a:bodyPr>
            <a:normAutofit/>
          </a:bodyPr>
          <a:lstStyle/>
          <a:p>
            <a:pPr marL="282575" indent="-282575" eaLnBrk="1" hangingPunct="1">
              <a:lnSpc>
                <a:spcPct val="90000"/>
              </a:lnSpc>
              <a:spcBef>
                <a:spcPts val="800"/>
              </a:spcBef>
              <a:buFont typeface="Arial" panose="020B0604020202020204" pitchFamily="34" charset="0"/>
              <a:buNone/>
            </a:pPr>
            <a:r>
              <a:rPr lang="zh-CN" sz="1800" dirty="0" smtClean="0">
                <a:solidFill>
                  <a:srgbClr val="0096D6"/>
                </a:solidFill>
                <a:latin typeface="微软雅黑" panose="020B0503020204020204" pitchFamily="34" charset="-122"/>
                <a:ea typeface="微软雅黑" panose="020B0503020204020204" pitchFamily="34" charset="-122"/>
                <a:sym typeface="宋体" panose="02010600030101010101" pitchFamily="2" charset="-122"/>
              </a:rPr>
              <a:t>教学目标</a:t>
            </a:r>
          </a:p>
          <a:p>
            <a:pPr marL="0" lvl="1" indent="0" eaLnBrk="1" hangingPunct="1">
              <a:lnSpc>
                <a:spcPct val="90000"/>
              </a:lnSpc>
              <a:spcBef>
                <a:spcPts val="800"/>
              </a:spcBef>
              <a:buFont typeface="Arial" panose="020B0604020202020204" pitchFamily="34" charset="0"/>
              <a:buNone/>
            </a:pPr>
            <a:r>
              <a:rPr lang="zh-CN"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了解黑盒测试的概念</a:t>
            </a:r>
            <a:endParaRPr lang="en-US" altLang="zh-CN" sz="1800" dirty="0" smtClean="0">
              <a:latin typeface="微软雅黑" panose="020B0503020204020204" pitchFamily="34" charset="-122"/>
              <a:ea typeface="微软雅黑" panose="020B0503020204020204" pitchFamily="34" charset="-122"/>
            </a:endParaRPr>
          </a:p>
          <a:p>
            <a:pPr marL="0" lvl="1" indent="0">
              <a:lnSpc>
                <a:spcPct val="90000"/>
              </a:lnSpc>
              <a:spcBef>
                <a:spcPts val="800"/>
              </a:spcBef>
              <a:buNone/>
            </a:pPr>
            <a:r>
              <a:rPr lang="zh-CN" altLang="zh-CN" sz="1800" dirty="0">
                <a:latin typeface="微软雅黑" panose="020B0503020204020204" pitchFamily="34" charset="-122"/>
                <a:ea typeface="微软雅黑" panose="020B0503020204020204" pitchFamily="34" charset="-122"/>
              </a:rPr>
              <a:t>–</a:t>
            </a:r>
            <a:r>
              <a:rPr lang="zh-CN"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了解为什么进行黑</a:t>
            </a:r>
            <a:r>
              <a:rPr lang="zh-CN" altLang="en-US" sz="1800" dirty="0">
                <a:latin typeface="微软雅黑" panose="020B0503020204020204" pitchFamily="34" charset="-122"/>
                <a:ea typeface="微软雅黑" panose="020B0503020204020204" pitchFamily="34" charset="-122"/>
              </a:rPr>
              <a:t>盒</a:t>
            </a:r>
            <a:r>
              <a:rPr lang="zh-CN" altLang="en-US" sz="1800" dirty="0" smtClean="0">
                <a:latin typeface="微软雅黑" panose="020B0503020204020204" pitchFamily="34" charset="-122"/>
                <a:ea typeface="微软雅黑" panose="020B0503020204020204" pitchFamily="34" charset="-122"/>
              </a:rPr>
              <a:t>测试</a:t>
            </a:r>
            <a:endParaRPr lang="en-US" altLang="zh-CN" sz="1800" dirty="0" smtClean="0">
              <a:latin typeface="微软雅黑" panose="020B0503020204020204" pitchFamily="34" charset="-122"/>
              <a:ea typeface="微软雅黑" panose="020B0503020204020204" pitchFamily="34" charset="-122"/>
            </a:endParaRPr>
          </a:p>
          <a:p>
            <a:pPr marL="0" lvl="1" indent="0">
              <a:lnSpc>
                <a:spcPct val="90000"/>
              </a:lnSpc>
              <a:spcBef>
                <a:spcPts val="800"/>
              </a:spcBef>
              <a:buNone/>
            </a:pPr>
            <a:r>
              <a:rPr lang="zh-CN"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掌握黑</a:t>
            </a:r>
            <a:r>
              <a:rPr lang="zh-CN" altLang="en-US" sz="1800" dirty="0">
                <a:latin typeface="微软雅黑" panose="020B0503020204020204" pitchFamily="34" charset="-122"/>
                <a:ea typeface="微软雅黑" panose="020B0503020204020204" pitchFamily="34" charset="-122"/>
              </a:rPr>
              <a:t>盒</a:t>
            </a:r>
            <a:r>
              <a:rPr lang="zh-CN" altLang="en-US" sz="1800" dirty="0" smtClean="0">
                <a:latin typeface="微软雅黑" panose="020B0503020204020204" pitchFamily="34" charset="-122"/>
                <a:ea typeface="微软雅黑" panose="020B0503020204020204" pitchFamily="34" charset="-122"/>
              </a:rPr>
              <a:t>测试的方法和技术</a:t>
            </a:r>
            <a:endParaRPr lang="en-US" altLang="zh-CN" sz="1800" dirty="0" smtClean="0">
              <a:latin typeface="微软雅黑" panose="020B0503020204020204" pitchFamily="34" charset="-122"/>
              <a:ea typeface="微软雅黑" panose="020B0503020204020204" pitchFamily="34" charset="-122"/>
            </a:endParaRPr>
          </a:p>
          <a:p>
            <a:pPr marL="0" lvl="1" indent="0">
              <a:lnSpc>
                <a:spcPct val="90000"/>
              </a:lnSpc>
              <a:spcBef>
                <a:spcPts val="800"/>
              </a:spcBef>
              <a:buNone/>
            </a:pPr>
            <a:r>
              <a:rPr lang="zh-CN" altLang="zh-CN" sz="1800" dirty="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掌握如何有效的开展黑</a:t>
            </a:r>
            <a:r>
              <a:rPr lang="zh-CN" altLang="en-US" sz="1800" dirty="0">
                <a:latin typeface="微软雅黑" panose="020B0503020204020204" pitchFamily="34" charset="-122"/>
                <a:ea typeface="微软雅黑" panose="020B0503020204020204" pitchFamily="34" charset="-122"/>
              </a:rPr>
              <a:t>盒</a:t>
            </a:r>
            <a:r>
              <a:rPr lang="zh-CN" altLang="en-US" sz="1800" dirty="0" smtClean="0">
                <a:latin typeface="微软雅黑" panose="020B0503020204020204" pitchFamily="34" charset="-122"/>
                <a:ea typeface="微软雅黑" panose="020B0503020204020204" pitchFamily="34" charset="-122"/>
              </a:rPr>
              <a:t>测试</a:t>
            </a:r>
            <a:endParaRPr lang="en-US" altLang="zh-CN" sz="1800" dirty="0" smtClean="0">
              <a:latin typeface="微软雅黑" panose="020B0503020204020204" pitchFamily="34" charset="-122"/>
              <a:ea typeface="微软雅黑" panose="020B0503020204020204" pitchFamily="34" charset="-122"/>
            </a:endParaRPr>
          </a:p>
          <a:p>
            <a:pPr marL="0" lvl="1" indent="0">
              <a:lnSpc>
                <a:spcPct val="90000"/>
              </a:lnSpc>
              <a:spcBef>
                <a:spcPts val="800"/>
              </a:spcBef>
              <a:buNone/>
            </a:pPr>
            <a:endParaRPr lang="en-US" altLang="zh-CN" sz="2000" dirty="0">
              <a:latin typeface="微软雅黑" panose="020B0503020204020204" pitchFamily="34" charset="-122"/>
              <a:ea typeface="微软雅黑" panose="020B0503020204020204" pitchFamily="34" charset="-122"/>
            </a:endParaRPr>
          </a:p>
          <a:p>
            <a:pPr marL="282575" indent="-282575" eaLnBrk="1" hangingPunct="1">
              <a:lnSpc>
                <a:spcPct val="90000"/>
              </a:lnSpc>
              <a:spcBef>
                <a:spcPts val="800"/>
              </a:spcBef>
              <a:buFont typeface="Arial" panose="020B0604020202020204" pitchFamily="34" charset="0"/>
              <a:buNone/>
            </a:pPr>
            <a:r>
              <a:rPr lang="zh-CN" sz="1800" dirty="0" smtClean="0">
                <a:solidFill>
                  <a:srgbClr val="0096D6"/>
                </a:solidFill>
                <a:latin typeface="微软雅黑" panose="020B0503020204020204" pitchFamily="34" charset="-122"/>
                <a:ea typeface="微软雅黑" panose="020B0503020204020204" pitchFamily="34" charset="-122"/>
                <a:sym typeface="宋体" panose="02010600030101010101" pitchFamily="2" charset="-122"/>
              </a:rPr>
              <a:t>重点</a:t>
            </a:r>
          </a:p>
          <a:p>
            <a:pPr marL="0" lvl="1" indent="0">
              <a:lnSpc>
                <a:spcPct val="90000"/>
              </a:lnSpc>
              <a:spcBef>
                <a:spcPts val="800"/>
              </a:spcBef>
              <a:buNone/>
            </a:pPr>
            <a:r>
              <a:rPr lang="zh-CN"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黑</a:t>
            </a:r>
            <a:r>
              <a:rPr lang="zh-CN" altLang="en-US" sz="1800" dirty="0">
                <a:latin typeface="微软雅黑" panose="020B0503020204020204" pitchFamily="34" charset="-122"/>
                <a:ea typeface="微软雅黑" panose="020B0503020204020204" pitchFamily="34" charset="-122"/>
              </a:rPr>
              <a:t>盒测试的方法和</a:t>
            </a:r>
            <a:r>
              <a:rPr lang="zh-CN" altLang="en-US" sz="1800" dirty="0" smtClean="0">
                <a:latin typeface="微软雅黑" panose="020B0503020204020204" pitchFamily="34" charset="-122"/>
                <a:ea typeface="微软雅黑" panose="020B0503020204020204" pitchFamily="34" charset="-122"/>
              </a:rPr>
              <a:t>技术</a:t>
            </a:r>
            <a:endParaRPr lang="en-US" altLang="zh-CN" sz="1800" dirty="0" smtClean="0">
              <a:latin typeface="微软雅黑" panose="020B0503020204020204" pitchFamily="34" charset="-122"/>
              <a:ea typeface="微软雅黑" panose="020B0503020204020204" pitchFamily="34" charset="-122"/>
            </a:endParaRPr>
          </a:p>
          <a:p>
            <a:pPr marL="0" lvl="1" indent="0">
              <a:lnSpc>
                <a:spcPct val="90000"/>
              </a:lnSpc>
              <a:spcBef>
                <a:spcPts val="800"/>
              </a:spcBef>
              <a:buNone/>
            </a:pPr>
            <a:endParaRPr lang="en-US" altLang="zh-CN" sz="2000" dirty="0">
              <a:latin typeface="微软雅黑" panose="020B0503020204020204" pitchFamily="34" charset="-122"/>
              <a:ea typeface="微软雅黑" panose="020B0503020204020204" pitchFamily="34" charset="-122"/>
            </a:endParaRPr>
          </a:p>
          <a:p>
            <a:pPr marL="282575" indent="-282575">
              <a:lnSpc>
                <a:spcPct val="90000"/>
              </a:lnSpc>
              <a:spcBef>
                <a:spcPts val="800"/>
              </a:spcBef>
              <a:buNone/>
            </a:pPr>
            <a:r>
              <a:rPr lang="zh-CN" altLang="en-US" sz="1800" dirty="0" smtClean="0">
                <a:solidFill>
                  <a:srgbClr val="0096D6"/>
                </a:solidFill>
                <a:latin typeface="微软雅黑" panose="020B0503020204020204" pitchFamily="34" charset="-122"/>
                <a:ea typeface="微软雅黑" panose="020B0503020204020204" pitchFamily="34" charset="-122"/>
                <a:sym typeface="宋体" panose="02010600030101010101" pitchFamily="2" charset="-122"/>
              </a:rPr>
              <a:t>难</a:t>
            </a:r>
            <a:r>
              <a:rPr lang="zh-CN" altLang="zh-CN" sz="1800" dirty="0" smtClean="0">
                <a:solidFill>
                  <a:srgbClr val="0096D6"/>
                </a:solidFill>
                <a:latin typeface="微软雅黑" panose="020B0503020204020204" pitchFamily="34" charset="-122"/>
                <a:ea typeface="微软雅黑" panose="020B0503020204020204" pitchFamily="34" charset="-122"/>
                <a:sym typeface="宋体" panose="02010600030101010101" pitchFamily="2" charset="-122"/>
              </a:rPr>
              <a:t>点</a:t>
            </a:r>
            <a:endParaRPr lang="zh-CN" altLang="zh-CN" sz="1800" dirty="0">
              <a:solidFill>
                <a:srgbClr val="0096D6"/>
              </a:solidFill>
              <a:latin typeface="微软雅黑" panose="020B0503020204020204" pitchFamily="34" charset="-122"/>
              <a:ea typeface="微软雅黑" panose="020B0503020204020204" pitchFamily="34" charset="-122"/>
              <a:sym typeface="宋体" panose="02010600030101010101" pitchFamily="2" charset="-122"/>
            </a:endParaRPr>
          </a:p>
          <a:p>
            <a:pPr marL="0" lvl="1" indent="0">
              <a:lnSpc>
                <a:spcPct val="90000"/>
              </a:lnSpc>
              <a:spcBef>
                <a:spcPts val="800"/>
              </a:spcBef>
              <a:buNone/>
            </a:pPr>
            <a:r>
              <a:rPr lang="zh-CN"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如何</a:t>
            </a:r>
            <a:r>
              <a:rPr lang="zh-CN" altLang="en-US" sz="1800" dirty="0">
                <a:latin typeface="微软雅黑" panose="020B0503020204020204" pitchFamily="34" charset="-122"/>
                <a:ea typeface="微软雅黑" panose="020B0503020204020204" pitchFamily="34" charset="-122"/>
              </a:rPr>
              <a:t>有效的开展黑盒</a:t>
            </a:r>
            <a:r>
              <a:rPr lang="zh-CN" altLang="en-US" sz="1800" dirty="0" smtClean="0">
                <a:latin typeface="微软雅黑" panose="020B0503020204020204" pitchFamily="34" charset="-122"/>
                <a:ea typeface="微软雅黑" panose="020B0503020204020204" pitchFamily="34" charset="-122"/>
              </a:rPr>
              <a:t>测试</a:t>
            </a:r>
            <a:endParaRPr lang="en-US" altLang="zh-CN" sz="1800" dirty="0">
              <a:latin typeface="微软雅黑" panose="020B0503020204020204" pitchFamily="34" charset="-122"/>
              <a:ea typeface="微软雅黑" panose="020B0503020204020204" pitchFamily="34" charset="-122"/>
            </a:endParaRPr>
          </a:p>
        </p:txBody>
      </p:sp>
      <p:sp>
        <p:nvSpPr>
          <p:cNvPr id="4100" name="Slide Number Placeholder 4"/>
          <p:cNvSpPr>
            <a:spLocks noChangeArrowheads="1"/>
          </p:cNvSpPr>
          <p:nvPr/>
        </p:nvSpPr>
        <p:spPr bwMode="auto">
          <a:xfrm>
            <a:off x="438150" y="6550025"/>
            <a:ext cx="387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Aft>
                <a:spcPts val="400"/>
              </a:spcAft>
              <a:buSzPct val="100000"/>
              <a:buFont typeface="Arial" panose="020B0604020202020204" pitchFamily="34" charset="0"/>
              <a:buChar char="•"/>
              <a:defRPr sz="2000" b="1">
                <a:solidFill>
                  <a:schemeClr val="tx2"/>
                </a:solidFill>
                <a:latin typeface="HP Simplified" pitchFamily="2" charset="0"/>
                <a:ea typeface="HP Simplified" pitchFamily="2" charset="0"/>
                <a:cs typeface="HP Simplified" pitchFamily="2" charset="0"/>
                <a:sym typeface="HP Simplified" pitchFamily="2" charset="0"/>
              </a:defRPr>
            </a:lvl1pPr>
            <a:lvl2pPr marL="742950" indent="-285750" defTabSz="430213">
              <a:spcAft>
                <a:spcPts val="400"/>
              </a:spcAft>
              <a:buSzPct val="100000"/>
              <a:buFont typeface="Arial" panose="020B0604020202020204" pitchFamily="34" charset="0"/>
              <a:buChar char="–"/>
              <a:defRPr>
                <a:solidFill>
                  <a:srgbClr val="000000"/>
                </a:solidFill>
                <a:latin typeface="HP Simplified" pitchFamily="2" charset="0"/>
                <a:ea typeface="HP Simplified" pitchFamily="2" charset="0"/>
                <a:cs typeface="HP Simplified" pitchFamily="2" charset="0"/>
                <a:sym typeface="HP Simplified" pitchFamily="2" charset="0"/>
              </a:defRPr>
            </a:lvl2pPr>
            <a:lvl3pPr marL="1143000" indent="-228600">
              <a:spcAft>
                <a:spcPts val="400"/>
              </a:spcAft>
              <a:buSzPct val="100000"/>
              <a:buFont typeface="Arial" panose="020B0604020202020204" pitchFamily="34" charset="0"/>
              <a:buChar char="•"/>
              <a:defRPr sz="1600">
                <a:solidFill>
                  <a:srgbClr val="000000"/>
                </a:solidFill>
                <a:latin typeface="HP Simplified" pitchFamily="2" charset="0"/>
                <a:ea typeface="HP Simplified" pitchFamily="2" charset="0"/>
                <a:cs typeface="HP Simplified" pitchFamily="2" charset="0"/>
                <a:sym typeface="HP Simplified" pitchFamily="2" charset="0"/>
              </a:defRPr>
            </a:lvl3pPr>
            <a:lvl4pPr marL="1600200" indent="-228600">
              <a:spcAft>
                <a:spcPts val="400"/>
              </a:spcAft>
              <a:buSzPct val="80000"/>
              <a:buFont typeface="Arial" panose="020B0604020202020204" pitchFamily="34" charset="0"/>
              <a:buChar char="–"/>
              <a:defRPr sz="1600">
                <a:solidFill>
                  <a:srgbClr val="000000"/>
                </a:solidFill>
                <a:latin typeface="HP Simplified" pitchFamily="2" charset="0"/>
                <a:ea typeface="HP Simplified" pitchFamily="2" charset="0"/>
                <a:cs typeface="HP Simplified" pitchFamily="2" charset="0"/>
                <a:sym typeface="HP Simplified" pitchFamily="2" charset="0"/>
              </a:defRPr>
            </a:lvl4pPr>
            <a:lvl5pPr marL="2057400" indent="-228600">
              <a:spcAft>
                <a:spcPts val="400"/>
              </a:spcAft>
              <a:buSzPct val="80000"/>
              <a:buFont typeface="Arial" panose="020B0604020202020204" pitchFamily="34" charset="0"/>
              <a:buChar char="•"/>
              <a:defRPr sz="1600">
                <a:solidFill>
                  <a:srgbClr val="000000"/>
                </a:solidFill>
                <a:latin typeface="HP Simplified" pitchFamily="2" charset="0"/>
                <a:ea typeface="HP Simplified" pitchFamily="2" charset="0"/>
                <a:cs typeface="HP Simplified" pitchFamily="2" charset="0"/>
                <a:sym typeface="HP Simplified" pitchFamily="2" charset="0"/>
              </a:defRPr>
            </a:lvl5pPr>
            <a:lvl6pPr marL="2514600" indent="-228600" defTabSz="457200" eaLnBrk="0" fontAlgn="base" hangingPunct="0">
              <a:spcBef>
                <a:spcPct val="0"/>
              </a:spcBef>
              <a:spcAft>
                <a:spcPts val="400"/>
              </a:spcAft>
              <a:buSzPct val="80000"/>
              <a:buFont typeface="Arial" panose="020B0604020202020204" pitchFamily="34" charset="0"/>
              <a:buChar char="•"/>
              <a:defRPr sz="1600">
                <a:solidFill>
                  <a:srgbClr val="000000"/>
                </a:solidFill>
                <a:latin typeface="HP Simplified" pitchFamily="2" charset="0"/>
                <a:ea typeface="HP Simplified" pitchFamily="2" charset="0"/>
                <a:cs typeface="HP Simplified" pitchFamily="2" charset="0"/>
                <a:sym typeface="HP Simplified" pitchFamily="2" charset="0"/>
              </a:defRPr>
            </a:lvl6pPr>
            <a:lvl7pPr marL="2971800" indent="-228600" defTabSz="457200" eaLnBrk="0" fontAlgn="base" hangingPunct="0">
              <a:spcBef>
                <a:spcPct val="0"/>
              </a:spcBef>
              <a:spcAft>
                <a:spcPts val="400"/>
              </a:spcAft>
              <a:buSzPct val="80000"/>
              <a:buFont typeface="Arial" panose="020B0604020202020204" pitchFamily="34" charset="0"/>
              <a:buChar char="•"/>
              <a:defRPr sz="1600">
                <a:solidFill>
                  <a:srgbClr val="000000"/>
                </a:solidFill>
                <a:latin typeface="HP Simplified" pitchFamily="2" charset="0"/>
                <a:ea typeface="HP Simplified" pitchFamily="2" charset="0"/>
                <a:cs typeface="HP Simplified" pitchFamily="2" charset="0"/>
                <a:sym typeface="HP Simplified" pitchFamily="2" charset="0"/>
              </a:defRPr>
            </a:lvl7pPr>
            <a:lvl8pPr marL="3429000" indent="-228600" defTabSz="457200" eaLnBrk="0" fontAlgn="base" hangingPunct="0">
              <a:spcBef>
                <a:spcPct val="0"/>
              </a:spcBef>
              <a:spcAft>
                <a:spcPts val="400"/>
              </a:spcAft>
              <a:buSzPct val="80000"/>
              <a:buFont typeface="Arial" panose="020B0604020202020204" pitchFamily="34" charset="0"/>
              <a:buChar char="•"/>
              <a:defRPr sz="1600">
                <a:solidFill>
                  <a:srgbClr val="000000"/>
                </a:solidFill>
                <a:latin typeface="HP Simplified" pitchFamily="2" charset="0"/>
                <a:ea typeface="HP Simplified" pitchFamily="2" charset="0"/>
                <a:cs typeface="HP Simplified" pitchFamily="2" charset="0"/>
                <a:sym typeface="HP Simplified" pitchFamily="2" charset="0"/>
              </a:defRPr>
            </a:lvl8pPr>
            <a:lvl9pPr marL="3886200" indent="-228600" defTabSz="457200" eaLnBrk="0" fontAlgn="base" hangingPunct="0">
              <a:spcBef>
                <a:spcPct val="0"/>
              </a:spcBef>
              <a:spcAft>
                <a:spcPts val="400"/>
              </a:spcAft>
              <a:buSzPct val="80000"/>
              <a:buFont typeface="Arial" panose="020B0604020202020204" pitchFamily="34" charset="0"/>
              <a:buChar char="•"/>
              <a:defRPr sz="1600">
                <a:solidFill>
                  <a:srgbClr val="000000"/>
                </a:solidFill>
                <a:latin typeface="HP Simplified" pitchFamily="2" charset="0"/>
                <a:ea typeface="HP Simplified" pitchFamily="2" charset="0"/>
                <a:cs typeface="HP Simplified" pitchFamily="2" charset="0"/>
                <a:sym typeface="HP Simplified" pitchFamily="2" charset="0"/>
              </a:defRPr>
            </a:lvl9pPr>
          </a:lstStyle>
          <a:p>
            <a:pPr>
              <a:spcAft>
                <a:spcPct val="0"/>
              </a:spcAft>
              <a:buSzTx/>
              <a:buFont typeface="Arial" panose="020B0604020202020204" pitchFamily="34" charset="0"/>
              <a:buNone/>
            </a:pPr>
            <a:fld id="{CCD9AC48-1E28-4B97-91F0-29B0BF318FF4}" type="slidenum">
              <a:rPr lang="en-US" altLang="zh-CN" sz="900" b="0">
                <a:solidFill>
                  <a:schemeClr val="bg1"/>
                </a:solidFill>
                <a:ea typeface="宋体" panose="02010600030101010101" pitchFamily="2" charset="-122"/>
              </a:rPr>
              <a:pPr>
                <a:spcAft>
                  <a:spcPct val="0"/>
                </a:spcAft>
                <a:buSzTx/>
                <a:buFont typeface="Arial" panose="020B0604020202020204" pitchFamily="34" charset="0"/>
                <a:buNone/>
              </a:pPr>
              <a:t>3</a:t>
            </a:fld>
            <a:endParaRPr lang="en-US" altLang="zh-CN" sz="900" b="0">
              <a:solidFill>
                <a:schemeClr val="bg1"/>
              </a:solidFill>
              <a:ea typeface="宋体" panose="02010600030101010101" pitchFamily="2" charset="-122"/>
            </a:endParaRPr>
          </a:p>
        </p:txBody>
      </p:sp>
    </p:spTree>
    <p:extLst>
      <p:ext uri="{BB962C8B-B14F-4D97-AF65-F5344CB8AC3E}">
        <p14:creationId xmlns:p14="http://schemas.microsoft.com/office/powerpoint/2010/main" val="2380238817"/>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1"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
        <p:nvSpPr>
          <p:cNvPr id="2" name="内容占位符 1"/>
          <p:cNvSpPr>
            <a:spLocks noGrp="1"/>
          </p:cNvSpPr>
          <p:nvPr>
            <p:ph idx="4294967295"/>
          </p:nvPr>
        </p:nvSpPr>
        <p:spPr>
          <a:xfrm>
            <a:off x="179512" y="1586955"/>
            <a:ext cx="8229600" cy="4906963"/>
          </a:xfrm>
        </p:spPr>
        <p:txBody>
          <a:bodyPr>
            <a:normAutofit/>
          </a:bodyPr>
          <a:lstStyle/>
          <a:p>
            <a:pPr lvl="1"/>
            <a:r>
              <a:rPr lang="zh-CN" altLang="en-US" sz="2000" dirty="0" smtClean="0">
                <a:latin typeface="微软雅黑" panose="020B0503020204020204" pitchFamily="34" charset="-122"/>
                <a:ea typeface="微软雅黑" panose="020B0503020204020204" pitchFamily="34" charset="-122"/>
              </a:rPr>
              <a:t>课本案例</a:t>
            </a:r>
            <a:r>
              <a:rPr lang="en-US" altLang="zh-CN" sz="2000" dirty="0" smtClean="0">
                <a:latin typeface="微软雅黑" panose="020B0503020204020204" pitchFamily="34" charset="-122"/>
                <a:ea typeface="微软雅黑" panose="020B0503020204020204" pitchFamily="34" charset="-122"/>
              </a:rPr>
              <a:t>p295, </a:t>
            </a:r>
          </a:p>
          <a:p>
            <a:pPr lvl="1"/>
            <a:r>
              <a:rPr lang="zh-CN" altLang="en-US" sz="2000" dirty="0">
                <a:latin typeface="微软雅黑" panose="020B0503020204020204" pitchFamily="34" charset="-122"/>
                <a:ea typeface="微软雅黑" panose="020B0503020204020204" pitchFamily="34" charset="-122"/>
              </a:rPr>
              <a:t>数字</a:t>
            </a:r>
            <a:r>
              <a:rPr lang="zh-CN" altLang="en-US" sz="2000" dirty="0" smtClean="0">
                <a:latin typeface="微软雅黑" panose="020B0503020204020204" pitchFamily="34" charset="-122"/>
                <a:ea typeface="微软雅黑" panose="020B0503020204020204" pitchFamily="34" charset="-122"/>
              </a:rPr>
              <a:t>字符串转成整数的函数</a:t>
            </a:r>
            <a:r>
              <a:rPr lang="en-US" altLang="zh-CN" sz="2000" dirty="0" smtClean="0">
                <a:latin typeface="微软雅黑" panose="020B0503020204020204" pitchFamily="34" charset="-122"/>
                <a:ea typeface="微软雅黑" panose="020B0503020204020204" pitchFamily="34" charset="-122"/>
              </a:rPr>
              <a:t> </a:t>
            </a:r>
          </a:p>
          <a:p>
            <a:pPr lvl="1"/>
            <a:r>
              <a:rPr lang="zh-CN" altLang="en-US" sz="2000" dirty="0" smtClean="0">
                <a:latin typeface="微软雅黑" panose="020B0503020204020204" pitchFamily="34" charset="-122"/>
                <a:ea typeface="微软雅黑" panose="020B0503020204020204" pitchFamily="34" charset="-122"/>
              </a:rPr>
              <a:t>等价类划分，估计测试用例总数</a:t>
            </a:r>
            <a:endParaRPr lang="en-US" altLang="zh-CN" sz="2000"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p:txBody>
      </p:sp>
      <p:sp>
        <p:nvSpPr>
          <p:cNvPr id="4" name="Rectangle 2"/>
          <p:cNvSpPr>
            <a:spLocks noGrp="1" noChangeArrowheads="1"/>
          </p:cNvSpPr>
          <p:nvPr>
            <p:ph type="title" idx="4294967295"/>
          </p:nvPr>
        </p:nvSpPr>
        <p:spPr>
          <a:xfrm>
            <a:off x="0" y="169863"/>
            <a:ext cx="8229600" cy="522287"/>
          </a:xfrm>
          <a:noFill/>
        </p:spPr>
        <p:txBody>
          <a:bodyPr>
            <a:spAutoFit/>
          </a:bodyPr>
          <a:lstStyle/>
          <a:p>
            <a:r>
              <a:rPr lang="en-US" altLang="zh-CN" sz="2800" dirty="0">
                <a:solidFill>
                  <a:schemeClr val="tx1"/>
                </a:solidFill>
                <a:latin typeface="微软雅黑" pitchFamily="34" charset="-122"/>
                <a:ea typeface="微软雅黑" pitchFamily="34" charset="-122"/>
              </a:rPr>
              <a:t>8.2.1 </a:t>
            </a:r>
            <a:r>
              <a:rPr lang="zh-CN" altLang="zh-CN" sz="2800" dirty="0">
                <a:solidFill>
                  <a:schemeClr val="tx1"/>
                </a:solidFill>
                <a:latin typeface="微软雅黑" pitchFamily="34" charset="-122"/>
                <a:ea typeface="微软雅黑" pitchFamily="34" charset="-122"/>
                <a:sym typeface="宋体" pitchFamily="2" charset="-122"/>
              </a:rPr>
              <a:t>等价类划分</a:t>
            </a:r>
            <a:endParaRPr lang="zh-CN" altLang="en-US" sz="2800" dirty="0">
              <a:solidFill>
                <a:schemeClr val="tx1"/>
              </a:solidFill>
              <a:latin typeface="微软雅黑" pitchFamily="34" charset="-122"/>
              <a:ea typeface="微软雅黑" pitchFamily="34" charset="-122"/>
            </a:endParaRPr>
          </a:p>
        </p:txBody>
      </p:sp>
      <p:sp>
        <p:nvSpPr>
          <p:cNvPr id="3" name="文本框 2"/>
          <p:cNvSpPr txBox="1"/>
          <p:nvPr/>
        </p:nvSpPr>
        <p:spPr>
          <a:xfrm>
            <a:off x="457200" y="908720"/>
            <a:ext cx="4114800" cy="461665"/>
          </a:xfrm>
          <a:prstGeom prst="rect">
            <a:avLst/>
          </a:prstGeom>
          <a:noFill/>
        </p:spPr>
        <p:txBody>
          <a:bodyPr wrap="square" rtlCol="0">
            <a:spAutoFit/>
          </a:bodyPr>
          <a:lstStyle/>
          <a:p>
            <a:r>
              <a:rPr lang="zh-CN" altLang="en-US" sz="2400" b="1" dirty="0" smtClean="0">
                <a:solidFill>
                  <a:srgbClr val="00B0F0"/>
                </a:solidFill>
                <a:latin typeface="微软雅黑" panose="020B0503020204020204" pitchFamily="34" charset="-122"/>
                <a:ea typeface="微软雅黑" panose="020B0503020204020204" pitchFamily="34" charset="-122"/>
              </a:rPr>
              <a:t>案例分析</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746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0" y="323850"/>
            <a:ext cx="8229600" cy="522288"/>
          </a:xfrm>
        </p:spPr>
        <p:txBody>
          <a:bodyPr>
            <a:spAutoFit/>
          </a:bodyPr>
          <a:lstStyle/>
          <a:p>
            <a:pPr eaLnBrk="1" hangingPunct="1"/>
            <a:r>
              <a:rPr lang="en-US" altLang="zh-CN" sz="2800" dirty="0" smtClean="0">
                <a:solidFill>
                  <a:schemeClr val="tx1"/>
                </a:solidFill>
                <a:latin typeface="微软雅黑" pitchFamily="34" charset="-122"/>
                <a:ea typeface="微软雅黑" pitchFamily="34" charset="-122"/>
              </a:rPr>
              <a:t>8.2.2</a:t>
            </a:r>
            <a:r>
              <a:rPr lang="zh-CN" altLang="en-US" sz="2800" dirty="0" smtClean="0">
                <a:solidFill>
                  <a:schemeClr val="tx1"/>
                </a:solidFill>
                <a:latin typeface="微软雅黑" pitchFamily="34" charset="-122"/>
                <a:ea typeface="微软雅黑" pitchFamily="34" charset="-122"/>
              </a:rPr>
              <a:t>边界值分析</a:t>
            </a:r>
          </a:p>
        </p:txBody>
      </p:sp>
      <p:sp>
        <p:nvSpPr>
          <p:cNvPr id="38915" name="Rectangle 3"/>
          <p:cNvSpPr>
            <a:spLocks noGrp="1" noChangeArrowheads="1"/>
          </p:cNvSpPr>
          <p:nvPr>
            <p:ph idx="4294967295"/>
          </p:nvPr>
        </p:nvSpPr>
        <p:spPr>
          <a:xfrm>
            <a:off x="0" y="1268413"/>
            <a:ext cx="8964613" cy="5184775"/>
          </a:xfrm>
        </p:spPr>
        <p:txBody>
          <a:bodyPr>
            <a:normAutofit/>
          </a:bodyPr>
          <a:lstStyle/>
          <a:p>
            <a:pPr eaLnBrk="1" hangingPunct="1">
              <a:lnSpc>
                <a:spcPct val="150000"/>
              </a:lnSpc>
              <a:spcBef>
                <a:spcPct val="40000"/>
              </a:spcBef>
            </a:pPr>
            <a:r>
              <a:rPr lang="zh-CN" altLang="en-US" sz="2000" b="0" dirty="0" smtClean="0">
                <a:latin typeface="微软雅黑" pitchFamily="34" charset="-122"/>
                <a:ea typeface="微软雅黑" pitchFamily="34" charset="-122"/>
              </a:rPr>
              <a:t>从测试工作经验得知，大量的错误是发生在输入或输出范围的边界上，而不是在输入范围的内部</a:t>
            </a:r>
          </a:p>
          <a:p>
            <a:pPr lvl="1" eaLnBrk="1" hangingPunct="1">
              <a:lnSpc>
                <a:spcPct val="150000"/>
              </a:lnSpc>
              <a:spcBef>
                <a:spcPct val="40000"/>
              </a:spcBef>
            </a:pPr>
            <a:r>
              <a:rPr lang="zh-CN" altLang="en-US" sz="1800" dirty="0" smtClean="0">
                <a:latin typeface="微软雅黑" pitchFamily="34" charset="-122"/>
                <a:ea typeface="微软雅黑" pitchFamily="34" charset="-122"/>
              </a:rPr>
              <a:t>针对各种边界情况设计测试用例，可以查出更多的错误</a:t>
            </a:r>
          </a:p>
          <a:p>
            <a:pPr eaLnBrk="1" hangingPunct="1">
              <a:lnSpc>
                <a:spcPct val="150000"/>
              </a:lnSpc>
              <a:spcBef>
                <a:spcPct val="40000"/>
              </a:spcBef>
              <a:buFontTx/>
              <a:buNone/>
            </a:pPr>
            <a:r>
              <a:rPr lang="zh-CN" altLang="en-US" sz="1800" b="0" dirty="0" smtClean="0">
                <a:latin typeface="微软雅黑" pitchFamily="34" charset="-122"/>
                <a:ea typeface="微软雅黑" pitchFamily="34" charset="-122"/>
              </a:rPr>
              <a:t>     比如，在做三角形计算时，要输入三角形的三个边长：</a:t>
            </a:r>
            <a:r>
              <a:rPr lang="en-US" altLang="zh-CN" sz="1800" b="0" dirty="0" smtClean="0">
                <a:latin typeface="微软雅黑" pitchFamily="34" charset="-122"/>
                <a:ea typeface="微软雅黑" pitchFamily="34" charset="-122"/>
              </a:rPr>
              <a:t>A</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B</a:t>
            </a:r>
            <a:r>
              <a:rPr lang="zh-CN" altLang="en-US" sz="1800" b="0" dirty="0" smtClean="0">
                <a:latin typeface="微软雅黑" pitchFamily="34" charset="-122"/>
                <a:ea typeface="微软雅黑" pitchFamily="34" charset="-122"/>
              </a:rPr>
              <a:t>和</a:t>
            </a:r>
            <a:r>
              <a:rPr lang="en-US" altLang="zh-CN" sz="1800" b="0" dirty="0" smtClean="0">
                <a:latin typeface="微软雅黑" pitchFamily="34" charset="-122"/>
                <a:ea typeface="微软雅黑" pitchFamily="34" charset="-122"/>
              </a:rPr>
              <a:t>C</a:t>
            </a:r>
            <a:r>
              <a:rPr lang="zh-CN" altLang="en-US" sz="1800" b="0" dirty="0" smtClean="0">
                <a:latin typeface="微软雅黑" pitchFamily="34" charset="-122"/>
                <a:ea typeface="微软雅黑" pitchFamily="34" charset="-122"/>
              </a:rPr>
              <a:t>。 我们应注意到这三个数值应当满足：</a:t>
            </a:r>
          </a:p>
          <a:p>
            <a:pPr eaLnBrk="1" hangingPunct="1">
              <a:lnSpc>
                <a:spcPct val="150000"/>
              </a:lnSpc>
              <a:spcBef>
                <a:spcPct val="40000"/>
              </a:spcBef>
              <a:buFontTx/>
              <a:buNone/>
            </a:pPr>
            <a:r>
              <a:rPr lang="zh-CN" altLang="en-US" sz="1800" b="0" dirty="0" smtClean="0">
                <a:latin typeface="微软雅黑" pitchFamily="34" charset="-122"/>
                <a:ea typeface="微软雅黑" pitchFamily="34" charset="-122"/>
              </a:rPr>
              <a:t>          </a:t>
            </a:r>
            <a:r>
              <a:rPr lang="en-US" altLang="zh-CN" sz="1800" b="0" dirty="0" smtClean="0">
                <a:latin typeface="微软雅黑" pitchFamily="34" charset="-122"/>
                <a:ea typeface="微软雅黑" pitchFamily="34" charset="-122"/>
              </a:rPr>
              <a:t>A</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0</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B</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0</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C</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0</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A</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B</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C</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A</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C</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B</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B</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C</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A</a:t>
            </a:r>
            <a:r>
              <a:rPr lang="zh-CN" altLang="en-US" sz="1800" b="0" dirty="0" smtClean="0">
                <a:latin typeface="微软雅黑" pitchFamily="34" charset="-122"/>
                <a:ea typeface="微软雅黑" pitchFamily="34" charset="-122"/>
              </a:rPr>
              <a:t>，才能构成三角形。</a:t>
            </a:r>
            <a:endParaRPr lang="en-US" altLang="zh-CN" sz="1800" b="0" dirty="0" smtClean="0">
              <a:latin typeface="微软雅黑" pitchFamily="34" charset="-122"/>
              <a:ea typeface="微软雅黑" pitchFamily="34" charset="-122"/>
            </a:endParaRPr>
          </a:p>
          <a:p>
            <a:pPr marL="1080000" eaLnBrk="1" hangingPunct="1">
              <a:lnSpc>
                <a:spcPct val="150000"/>
              </a:lnSpc>
              <a:spcBef>
                <a:spcPts val="0"/>
              </a:spcBef>
              <a:buFontTx/>
              <a:buNone/>
            </a:pPr>
            <a:r>
              <a:rPr lang="zh-CN" altLang="en-US" sz="1800" b="0" dirty="0">
                <a:latin typeface="微软雅黑" pitchFamily="34" charset="-122"/>
                <a:ea typeface="微软雅黑" pitchFamily="34" charset="-122"/>
              </a:rPr>
              <a:t>但如果把六个不等式中的任何一个大于号“＞”错写成大于等于号“≥”，那就不能构成三角形</a:t>
            </a:r>
            <a:r>
              <a:rPr lang="zh-CN" altLang="en-US" sz="1800" b="0" dirty="0" smtClean="0">
                <a:latin typeface="微软雅黑" pitchFamily="34" charset="-122"/>
                <a:ea typeface="微软雅黑" pitchFamily="34" charset="-122"/>
              </a:rPr>
              <a:t>。</a:t>
            </a:r>
          </a:p>
          <a:p>
            <a:pPr eaLnBrk="1" hangingPunct="1">
              <a:lnSpc>
                <a:spcPct val="150000"/>
              </a:lnSpc>
              <a:spcBef>
                <a:spcPct val="40000"/>
              </a:spcBef>
              <a:buFontTx/>
              <a:buNone/>
            </a:pPr>
            <a:r>
              <a:rPr lang="zh-CN" altLang="en-US" sz="2000" b="0" dirty="0" smtClean="0">
                <a:latin typeface="微软雅黑" pitchFamily="34" charset="-122"/>
                <a:ea typeface="微软雅黑" pitchFamily="34" charset="-122"/>
              </a:rPr>
              <a:t>      问题恰出现在容易被疏忽的边界附近</a:t>
            </a:r>
          </a:p>
        </p:txBody>
      </p:sp>
    </p:spTree>
    <p:extLst>
      <p:ext uri="{BB962C8B-B14F-4D97-AF65-F5344CB8AC3E}">
        <p14:creationId xmlns:p14="http://schemas.microsoft.com/office/powerpoint/2010/main" val="36752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1000"/>
                                        <p:tgtEl>
                                          <p:spTgt spid="38915">
                                            <p:txEl>
                                              <p:pRg st="2" end="2"/>
                                            </p:txEl>
                                          </p:spTgt>
                                        </p:tgtEl>
                                      </p:cBhvr>
                                    </p:animEffect>
                                    <p:anim calcmode="lin" valueType="num">
                                      <p:cBhvr>
                                        <p:cTn id="16" dur="10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8915">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1000"/>
                                        <p:tgtEl>
                                          <p:spTgt spid="38915">
                                            <p:txEl>
                                              <p:pRg st="3" end="3"/>
                                            </p:txEl>
                                          </p:spTgt>
                                        </p:tgtEl>
                                      </p:cBhvr>
                                    </p:animEffect>
                                    <p:anim calcmode="lin" valueType="num">
                                      <p:cBhvr>
                                        <p:cTn id="21" dur="10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8915">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8915">
                                            <p:txEl>
                                              <p:pRg st="4" end="4"/>
                                            </p:txEl>
                                          </p:spTgt>
                                        </p:tgtEl>
                                        <p:attrNameLst>
                                          <p:attrName>style.visibility</p:attrName>
                                        </p:attrNameLst>
                                      </p:cBhvr>
                                      <p:to>
                                        <p:strVal val="visible"/>
                                      </p:to>
                                    </p:set>
                                    <p:animEffect transition="in" filter="fade">
                                      <p:cBhvr>
                                        <p:cTn id="25" dur="1000"/>
                                        <p:tgtEl>
                                          <p:spTgt spid="38915">
                                            <p:txEl>
                                              <p:pRg st="4" end="4"/>
                                            </p:txEl>
                                          </p:spTgt>
                                        </p:tgtEl>
                                      </p:cBhvr>
                                    </p:animEffect>
                                    <p:anim calcmode="lin" valueType="num">
                                      <p:cBhvr>
                                        <p:cTn id="26" dur="10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8915">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8915">
                                            <p:txEl>
                                              <p:pRg st="5" end="5"/>
                                            </p:txEl>
                                          </p:spTgt>
                                        </p:tgtEl>
                                        <p:attrNameLst>
                                          <p:attrName>style.visibility</p:attrName>
                                        </p:attrNameLst>
                                      </p:cBhvr>
                                      <p:to>
                                        <p:strVal val="visible"/>
                                      </p:to>
                                    </p:set>
                                    <p:animEffect transition="in" filter="fade">
                                      <p:cBhvr>
                                        <p:cTn id="30" dur="1000"/>
                                        <p:tgtEl>
                                          <p:spTgt spid="38915">
                                            <p:txEl>
                                              <p:pRg st="5" end="5"/>
                                            </p:txEl>
                                          </p:spTgt>
                                        </p:tgtEl>
                                      </p:cBhvr>
                                    </p:animEffect>
                                    <p:anim calcmode="lin" valueType="num">
                                      <p:cBhvr>
                                        <p:cTn id="31" dur="10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89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idx="4294967295"/>
          </p:nvPr>
        </p:nvSpPr>
        <p:spPr>
          <a:xfrm>
            <a:off x="331787" y="242887"/>
            <a:ext cx="8229600" cy="522288"/>
          </a:xfrm>
        </p:spPr>
        <p:txBody>
          <a:bodyPr wrap="square">
            <a:spAutoFit/>
          </a:bodyPr>
          <a:lstStyle/>
          <a:p>
            <a:r>
              <a:rPr lang="en-US" altLang="zh-CN" sz="2800" dirty="0">
                <a:solidFill>
                  <a:schemeClr val="tx1"/>
                </a:solidFill>
                <a:latin typeface="微软雅黑" pitchFamily="34" charset="-122"/>
                <a:ea typeface="微软雅黑" pitchFamily="34" charset="-122"/>
              </a:rPr>
              <a:t>8.2.2</a:t>
            </a:r>
            <a:r>
              <a:rPr lang="zh-CN" altLang="en-US" sz="2800" dirty="0">
                <a:solidFill>
                  <a:schemeClr val="tx1"/>
                </a:solidFill>
                <a:latin typeface="微软雅黑" pitchFamily="34" charset="-122"/>
                <a:ea typeface="微软雅黑" pitchFamily="34" charset="-122"/>
              </a:rPr>
              <a:t>边界值分析</a:t>
            </a:r>
            <a:endParaRPr lang="zh-CN" altLang="en-US" sz="2800" b="1" dirty="0" smtClean="0">
              <a:solidFill>
                <a:schemeClr val="tx1"/>
              </a:solidFill>
            </a:endParaRPr>
          </a:p>
        </p:txBody>
      </p:sp>
      <p:sp>
        <p:nvSpPr>
          <p:cNvPr id="78851" name="Rectangle 3"/>
          <p:cNvSpPr>
            <a:spLocks noGrp="1" noChangeArrowheads="1"/>
          </p:cNvSpPr>
          <p:nvPr>
            <p:ph idx="4294967295"/>
          </p:nvPr>
        </p:nvSpPr>
        <p:spPr>
          <a:xfrm>
            <a:off x="0" y="765175"/>
            <a:ext cx="8893175" cy="5184775"/>
          </a:xfrm>
        </p:spPr>
        <p:txBody>
          <a:bodyPr>
            <a:normAutofit/>
          </a:bodyPr>
          <a:lstStyle/>
          <a:p>
            <a:pPr eaLnBrk="1" hangingPunct="1">
              <a:lnSpc>
                <a:spcPct val="150000"/>
              </a:lnSpc>
              <a:spcBef>
                <a:spcPct val="40000"/>
              </a:spcBef>
            </a:pPr>
            <a:r>
              <a:rPr lang="zh-CN" altLang="en-US" sz="2400" dirty="0" smtClean="0">
                <a:solidFill>
                  <a:srgbClr val="00B0F0"/>
                </a:solidFill>
                <a:latin typeface="微软雅黑" pitchFamily="34" charset="-122"/>
                <a:ea typeface="微软雅黑" pitchFamily="34" charset="-122"/>
              </a:rPr>
              <a:t>边界的含义</a:t>
            </a:r>
          </a:p>
          <a:p>
            <a:pPr lvl="1">
              <a:lnSpc>
                <a:spcPct val="150000"/>
              </a:lnSpc>
              <a:spcBef>
                <a:spcPct val="40000"/>
              </a:spcBef>
            </a:pPr>
            <a:r>
              <a:rPr lang="zh-CN" altLang="en-US" sz="2000" dirty="0">
                <a:latin typeface="微软雅黑" pitchFamily="34" charset="-122"/>
                <a:ea typeface="微软雅黑" pitchFamily="34" charset="-122"/>
              </a:rPr>
              <a:t>边界值分析法就是对输入或输出的边界值进行测试的一种黑盒测试</a:t>
            </a:r>
            <a:r>
              <a:rPr lang="zh-CN" altLang="en-US" sz="2000" dirty="0" smtClean="0">
                <a:latin typeface="微软雅黑" pitchFamily="34" charset="-122"/>
                <a:ea typeface="微软雅黑" pitchFamily="34" charset="-122"/>
              </a:rPr>
              <a:t>方法</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稍高于其边界值及稍低于其边界值的一些特定情况</a:t>
            </a:r>
          </a:p>
          <a:p>
            <a:pPr>
              <a:lnSpc>
                <a:spcPct val="150000"/>
              </a:lnSpc>
              <a:spcBef>
                <a:spcPct val="40000"/>
              </a:spcBef>
            </a:pPr>
            <a:r>
              <a:rPr lang="zh-CN" altLang="en-US" sz="2400" dirty="0" smtClean="0">
                <a:solidFill>
                  <a:srgbClr val="00B0F0"/>
                </a:solidFill>
                <a:latin typeface="微软雅黑" pitchFamily="34" charset="-122"/>
                <a:ea typeface="微软雅黑" pitchFamily="34" charset="-122"/>
              </a:rPr>
              <a:t>边</a:t>
            </a:r>
            <a:r>
              <a:rPr lang="zh-CN" altLang="en-US" sz="2400" dirty="0">
                <a:solidFill>
                  <a:srgbClr val="00B0F0"/>
                </a:solidFill>
                <a:latin typeface="微软雅黑" pitchFamily="34" charset="-122"/>
                <a:ea typeface="微软雅黑" pitchFamily="34" charset="-122"/>
              </a:rPr>
              <a:t>界值分析方</a:t>
            </a:r>
            <a:r>
              <a:rPr lang="zh-CN" altLang="en-US" sz="2400" dirty="0" smtClean="0">
                <a:solidFill>
                  <a:srgbClr val="00B0F0"/>
                </a:solidFill>
                <a:latin typeface="微软雅黑" pitchFamily="34" charset="-122"/>
                <a:ea typeface="微软雅黑" pitchFamily="34" charset="-122"/>
              </a:rPr>
              <a:t>法 </a:t>
            </a:r>
          </a:p>
          <a:p>
            <a:pPr lvl="1">
              <a:lnSpc>
                <a:spcPct val="150000"/>
              </a:lnSpc>
              <a:spcBef>
                <a:spcPct val="40000"/>
              </a:spcBef>
            </a:pPr>
            <a:r>
              <a:rPr lang="zh-CN" altLang="en-US" sz="2000" b="1" dirty="0" smtClean="0">
                <a:latin typeface="微软雅黑" pitchFamily="34" charset="-122"/>
                <a:ea typeface="微软雅黑" pitchFamily="34" charset="-122"/>
              </a:rPr>
              <a:t>选取正好等于，刚刚大于，或刚刚小于边界的值做为测试数据的方法</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21150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fade">
                                      <p:cBhvr>
                                        <p:cTn id="7" dur="1000"/>
                                        <p:tgtEl>
                                          <p:spTgt spid="78851">
                                            <p:txEl>
                                              <p:pRg st="0" end="0"/>
                                            </p:txEl>
                                          </p:spTgt>
                                        </p:tgtEl>
                                      </p:cBhvr>
                                    </p:animEffect>
                                    <p:anim calcmode="lin" valueType="num">
                                      <p:cBhvr>
                                        <p:cTn id="8" dur="10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885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8851">
                                            <p:txEl>
                                              <p:pRg st="1" end="1"/>
                                            </p:txEl>
                                          </p:spTgt>
                                        </p:tgtEl>
                                        <p:attrNameLst>
                                          <p:attrName>style.visibility</p:attrName>
                                        </p:attrNameLst>
                                      </p:cBhvr>
                                      <p:to>
                                        <p:strVal val="visible"/>
                                      </p:to>
                                    </p:set>
                                    <p:animEffect transition="in" filter="fade">
                                      <p:cBhvr>
                                        <p:cTn id="12" dur="1000"/>
                                        <p:tgtEl>
                                          <p:spTgt spid="78851">
                                            <p:txEl>
                                              <p:pRg st="1" end="1"/>
                                            </p:txEl>
                                          </p:spTgt>
                                        </p:tgtEl>
                                      </p:cBhvr>
                                    </p:animEffect>
                                    <p:anim calcmode="lin" valueType="num">
                                      <p:cBhvr>
                                        <p:cTn id="13" dur="1000" fill="hold"/>
                                        <p:tgtEl>
                                          <p:spTgt spid="7885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88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Effect transition="in" filter="fade">
                                      <p:cBhvr>
                                        <p:cTn id="19" dur="1000"/>
                                        <p:tgtEl>
                                          <p:spTgt spid="78851">
                                            <p:txEl>
                                              <p:pRg st="2" end="2"/>
                                            </p:txEl>
                                          </p:spTgt>
                                        </p:tgtEl>
                                      </p:cBhvr>
                                    </p:animEffect>
                                    <p:anim calcmode="lin" valueType="num">
                                      <p:cBhvr>
                                        <p:cTn id="20" dur="10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885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8851">
                                            <p:txEl>
                                              <p:pRg st="3" end="3"/>
                                            </p:txEl>
                                          </p:spTgt>
                                        </p:tgtEl>
                                        <p:attrNameLst>
                                          <p:attrName>style.visibility</p:attrName>
                                        </p:attrNameLst>
                                      </p:cBhvr>
                                      <p:to>
                                        <p:strVal val="visible"/>
                                      </p:to>
                                    </p:set>
                                    <p:animEffect transition="in" filter="fade">
                                      <p:cBhvr>
                                        <p:cTn id="24" dur="1000"/>
                                        <p:tgtEl>
                                          <p:spTgt spid="78851">
                                            <p:txEl>
                                              <p:pRg st="3" end="3"/>
                                            </p:txEl>
                                          </p:spTgt>
                                        </p:tgtEl>
                                      </p:cBhvr>
                                    </p:animEffect>
                                    <p:anim calcmode="lin" valueType="num">
                                      <p:cBhvr>
                                        <p:cTn id="25" dur="10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885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idx="4294967295"/>
          </p:nvPr>
        </p:nvSpPr>
        <p:spPr>
          <a:xfrm>
            <a:off x="0" y="180975"/>
            <a:ext cx="8229600" cy="523875"/>
          </a:xfrm>
        </p:spPr>
        <p:txBody>
          <a:bodyPr wrap="square">
            <a:spAutoFit/>
          </a:bodyPr>
          <a:lstStyle/>
          <a:p>
            <a:r>
              <a:rPr lang="en-US" altLang="zh-CN" sz="2800" dirty="0">
                <a:solidFill>
                  <a:schemeClr val="tx1"/>
                </a:solidFill>
                <a:latin typeface="微软雅黑" pitchFamily="34" charset="-122"/>
                <a:ea typeface="微软雅黑" pitchFamily="34" charset="-122"/>
              </a:rPr>
              <a:t>8.2.2</a:t>
            </a:r>
            <a:r>
              <a:rPr lang="zh-CN" altLang="en-US" sz="2800" dirty="0">
                <a:solidFill>
                  <a:schemeClr val="tx1"/>
                </a:solidFill>
                <a:latin typeface="微软雅黑" pitchFamily="34" charset="-122"/>
                <a:ea typeface="微软雅黑" pitchFamily="34" charset="-122"/>
              </a:rPr>
              <a:t>边界值分析</a:t>
            </a:r>
            <a:endParaRPr lang="zh-CN" altLang="en-US" sz="2800" b="1" dirty="0" smtClean="0">
              <a:solidFill>
                <a:schemeClr val="tx1"/>
              </a:solidFill>
            </a:endParaRPr>
          </a:p>
        </p:txBody>
      </p:sp>
      <p:sp>
        <p:nvSpPr>
          <p:cNvPr id="78851" name="Rectangle 3"/>
          <p:cNvSpPr>
            <a:spLocks noGrp="1" noChangeArrowheads="1"/>
          </p:cNvSpPr>
          <p:nvPr>
            <p:ph idx="4294967295"/>
          </p:nvPr>
        </p:nvSpPr>
        <p:spPr>
          <a:xfrm>
            <a:off x="0" y="908050"/>
            <a:ext cx="8820472" cy="5400675"/>
          </a:xfrm>
        </p:spPr>
        <p:txBody>
          <a:bodyPr>
            <a:normAutofit/>
          </a:bodyPr>
          <a:lstStyle/>
          <a:p>
            <a:pPr>
              <a:lnSpc>
                <a:spcPct val="150000"/>
              </a:lnSpc>
              <a:spcBef>
                <a:spcPct val="40000"/>
              </a:spcBef>
            </a:pPr>
            <a:r>
              <a:rPr lang="zh-CN" altLang="en-US" sz="2400" dirty="0" smtClean="0">
                <a:solidFill>
                  <a:srgbClr val="0096D6"/>
                </a:solidFill>
                <a:latin typeface="微软雅黑" pitchFamily="34" charset="-122"/>
                <a:ea typeface="微软雅黑" pitchFamily="34" charset="-122"/>
              </a:rPr>
              <a:t>边界值分析是等</a:t>
            </a:r>
            <a:r>
              <a:rPr lang="zh-CN" altLang="en-US" sz="2400" dirty="0">
                <a:solidFill>
                  <a:srgbClr val="0096D6"/>
                </a:solidFill>
                <a:latin typeface="微软雅黑" pitchFamily="34" charset="-122"/>
                <a:ea typeface="微软雅黑" pitchFamily="34" charset="-122"/>
              </a:rPr>
              <a:t>价类划分方法的补</a:t>
            </a:r>
            <a:r>
              <a:rPr lang="zh-CN" altLang="en-US" sz="2400" dirty="0" smtClean="0">
                <a:solidFill>
                  <a:srgbClr val="0096D6"/>
                </a:solidFill>
                <a:latin typeface="微软雅黑" pitchFamily="34" charset="-122"/>
                <a:ea typeface="微软雅黑" pitchFamily="34" charset="-122"/>
              </a:rPr>
              <a:t>充，所有测试阶段都可使用</a:t>
            </a:r>
            <a:endParaRPr lang="en-US" altLang="zh-CN" sz="2400" dirty="0" smtClean="0">
              <a:solidFill>
                <a:srgbClr val="0096D6"/>
              </a:solidFill>
              <a:latin typeface="微软雅黑" pitchFamily="34" charset="-122"/>
              <a:ea typeface="微软雅黑" pitchFamily="34" charset="-122"/>
            </a:endParaRPr>
          </a:p>
          <a:p>
            <a:pPr>
              <a:lnSpc>
                <a:spcPct val="150000"/>
              </a:lnSpc>
              <a:spcBef>
                <a:spcPct val="40000"/>
              </a:spcBef>
            </a:pPr>
            <a:r>
              <a:rPr lang="zh-CN" altLang="en-US" sz="2400" dirty="0">
                <a:solidFill>
                  <a:srgbClr val="0096D6"/>
                </a:solidFill>
                <a:latin typeface="微软雅黑" pitchFamily="34" charset="-122"/>
                <a:ea typeface="微软雅黑" pitchFamily="34" charset="-122"/>
              </a:rPr>
              <a:t>等价分类法与边界值分析法的比</a:t>
            </a:r>
            <a:r>
              <a:rPr lang="zh-CN" altLang="en-US" sz="2400" dirty="0">
                <a:solidFill>
                  <a:srgbClr val="0096D6"/>
                </a:solidFill>
                <a:latin typeface="微软雅黑" pitchFamily="34" charset="-122"/>
                <a:ea typeface="微软雅黑" pitchFamily="34" charset="-122"/>
              </a:rPr>
              <a:t>较</a:t>
            </a:r>
            <a:r>
              <a:rPr lang="zh-CN" altLang="en-US" sz="2400" dirty="0" smtClean="0">
                <a:latin typeface="微软雅黑" pitchFamily="34" charset="-122"/>
                <a:ea typeface="微软雅黑" pitchFamily="34" charset="-122"/>
              </a:rPr>
              <a:t>：边界值分析法使用范围更广，更复杂，找到的缺陷也更多，需要测试人员有更多的经验和耐心</a:t>
            </a:r>
            <a:endParaRPr lang="zh-CN" altLang="en-US" sz="2400" dirty="0">
              <a:latin typeface="微软雅黑" pitchFamily="34" charset="-122"/>
              <a:ea typeface="微软雅黑" pitchFamily="34" charset="-122"/>
            </a:endParaRPr>
          </a:p>
          <a:p>
            <a:pPr lvl="1">
              <a:lnSpc>
                <a:spcPct val="150000"/>
              </a:lnSpc>
              <a:spcBef>
                <a:spcPct val="30000"/>
              </a:spcBef>
            </a:pPr>
            <a:r>
              <a:rPr lang="zh-CN" altLang="en-US" sz="2000" dirty="0">
                <a:latin typeface="微软雅黑" pitchFamily="34" charset="-122"/>
                <a:ea typeface="微软雅黑" pitchFamily="34" charset="-122"/>
              </a:rPr>
              <a:t>等价分类法的测试数据是在各个等价类允许的值域内任意选取</a:t>
            </a:r>
            <a:r>
              <a:rPr lang="zh-CN" altLang="en-US" sz="2000" dirty="0" smtClean="0">
                <a:latin typeface="微软雅黑" pitchFamily="34" charset="-122"/>
                <a:ea typeface="微软雅黑" pitchFamily="34" charset="-122"/>
              </a:rPr>
              <a:t>的</a:t>
            </a:r>
            <a:endParaRPr lang="en-US" altLang="zh-CN" sz="2000" dirty="0" smtClean="0">
              <a:latin typeface="微软雅黑" pitchFamily="34" charset="-122"/>
              <a:ea typeface="微软雅黑" pitchFamily="34" charset="-122"/>
            </a:endParaRPr>
          </a:p>
          <a:p>
            <a:pPr lvl="1">
              <a:lnSpc>
                <a:spcPct val="150000"/>
              </a:lnSpc>
              <a:spcBef>
                <a:spcPct val="30000"/>
              </a:spcBef>
            </a:pPr>
            <a:r>
              <a:rPr lang="zh-CN" altLang="en-US" sz="2000" dirty="0" smtClean="0">
                <a:latin typeface="微软雅黑" pitchFamily="34" charset="-122"/>
                <a:ea typeface="微软雅黑" pitchFamily="34" charset="-122"/>
              </a:rPr>
              <a:t>边</a:t>
            </a:r>
            <a:r>
              <a:rPr lang="zh-CN" altLang="en-US" sz="2000" dirty="0">
                <a:latin typeface="微软雅黑" pitchFamily="34" charset="-122"/>
                <a:ea typeface="微软雅黑" pitchFamily="34" charset="-122"/>
              </a:rPr>
              <a:t>界值分析法的测试数据必须</a:t>
            </a:r>
            <a:r>
              <a:rPr lang="zh-CN" altLang="en-US" sz="2000" dirty="0" smtClean="0">
                <a:latin typeface="微软雅黑" pitchFamily="34" charset="-122"/>
                <a:ea typeface="微软雅黑" pitchFamily="34" charset="-122"/>
              </a:rPr>
              <a:t>在等价类的边界</a:t>
            </a:r>
            <a:r>
              <a:rPr lang="zh-CN" altLang="en-US" sz="2000" dirty="0">
                <a:latin typeface="微软雅黑" pitchFamily="34" charset="-122"/>
                <a:ea typeface="微软雅黑" pitchFamily="34" charset="-122"/>
              </a:rPr>
              <a:t>值附近选</a:t>
            </a:r>
            <a:r>
              <a:rPr lang="zh-CN" altLang="en-US" sz="2000" dirty="0" smtClean="0">
                <a:latin typeface="微软雅黑" pitchFamily="34" charset="-122"/>
                <a:ea typeface="微软雅黑" pitchFamily="34" charset="-122"/>
              </a:rPr>
              <a:t>取</a:t>
            </a:r>
            <a:endParaRPr lang="en-US" altLang="zh-CN" sz="2000" dirty="0" smtClean="0">
              <a:latin typeface="微软雅黑" pitchFamily="34" charset="-122"/>
              <a:ea typeface="微软雅黑" pitchFamily="34" charset="-122"/>
            </a:endParaRPr>
          </a:p>
          <a:p>
            <a:pPr lvl="1">
              <a:lnSpc>
                <a:spcPct val="150000"/>
              </a:lnSpc>
              <a:spcBef>
                <a:spcPct val="30000"/>
              </a:spcBef>
            </a:pPr>
            <a:r>
              <a:rPr lang="zh-CN" altLang="en-US" sz="2000" dirty="0" smtClean="0">
                <a:latin typeface="微软雅黑" pitchFamily="34" charset="-122"/>
                <a:ea typeface="微软雅黑" pitchFamily="34" charset="-122"/>
              </a:rPr>
              <a:t>边界值分析不仅考虑输入条件，还要考虑输出空间产生的测试情况。</a:t>
            </a:r>
          </a:p>
          <a:p>
            <a:pPr lvl="1">
              <a:lnSpc>
                <a:spcPct val="150000"/>
              </a:lnSpc>
              <a:spcBef>
                <a:spcPct val="30000"/>
              </a:spcBef>
              <a:buNone/>
            </a:pPr>
            <a:endParaRPr lang="zh-CN" altLang="en-US" sz="20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99627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8851">
                                            <p:txEl>
                                              <p:pRg st="2" end="2"/>
                                            </p:txEl>
                                          </p:spTgt>
                                        </p:tgtEl>
                                        <p:attrNameLst>
                                          <p:attrName>style.visibility</p:attrName>
                                        </p:attrNameLst>
                                      </p:cBhvr>
                                      <p:to>
                                        <p:strVal val="visible"/>
                                      </p:to>
                                    </p:set>
                                    <p:animEffect transition="in" filter="fade">
                                      <p:cBhvr>
                                        <p:cTn id="7" dur="1000"/>
                                        <p:tgtEl>
                                          <p:spTgt spid="78851">
                                            <p:txEl>
                                              <p:pRg st="2" end="2"/>
                                            </p:txEl>
                                          </p:spTgt>
                                        </p:tgtEl>
                                      </p:cBhvr>
                                    </p:animEffect>
                                    <p:anim calcmode="lin" valueType="num">
                                      <p:cBhvr>
                                        <p:cTn id="8" dur="10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8851">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8851">
                                            <p:txEl>
                                              <p:pRg st="3" end="3"/>
                                            </p:txEl>
                                          </p:spTgt>
                                        </p:tgtEl>
                                        <p:attrNameLst>
                                          <p:attrName>style.visibility</p:attrName>
                                        </p:attrNameLst>
                                      </p:cBhvr>
                                      <p:to>
                                        <p:strVal val="visible"/>
                                      </p:to>
                                    </p:set>
                                    <p:animEffect transition="in" filter="fade">
                                      <p:cBhvr>
                                        <p:cTn id="12" dur="1000"/>
                                        <p:tgtEl>
                                          <p:spTgt spid="78851">
                                            <p:txEl>
                                              <p:pRg st="3" end="3"/>
                                            </p:txEl>
                                          </p:spTgt>
                                        </p:tgtEl>
                                      </p:cBhvr>
                                    </p:animEffect>
                                    <p:anim calcmode="lin" valueType="num">
                                      <p:cBhvr>
                                        <p:cTn id="13" dur="10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8851">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8851">
                                            <p:txEl>
                                              <p:pRg st="4" end="4"/>
                                            </p:txEl>
                                          </p:spTgt>
                                        </p:tgtEl>
                                        <p:attrNameLst>
                                          <p:attrName>style.visibility</p:attrName>
                                        </p:attrNameLst>
                                      </p:cBhvr>
                                      <p:to>
                                        <p:strVal val="visible"/>
                                      </p:to>
                                    </p:set>
                                    <p:animEffect transition="in" filter="fade">
                                      <p:cBhvr>
                                        <p:cTn id="17" dur="1000"/>
                                        <p:tgtEl>
                                          <p:spTgt spid="78851">
                                            <p:txEl>
                                              <p:pRg st="4" end="4"/>
                                            </p:txEl>
                                          </p:spTgt>
                                        </p:tgtEl>
                                      </p:cBhvr>
                                    </p:animEffect>
                                    <p:anim calcmode="lin" valueType="num">
                                      <p:cBhvr>
                                        <p:cTn id="18" dur="10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885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356350"/>
            <a:ext cx="2133600" cy="365125"/>
          </a:xfrm>
          <a:prstGeom prst="rect">
            <a:avLst/>
          </a:prstGeom>
        </p:spPr>
        <p:txBody>
          <a:bodyPr/>
          <a:lstStyle/>
          <a:p>
            <a:fld id="{CA12E9CE-3E5B-4D43-88BE-791C7F4FA432}" type="slidenum">
              <a:rPr lang="en-US" altLang="zh-CN"/>
              <a:pPr/>
              <a:t>34</a:t>
            </a:fld>
            <a:endParaRPr lang="en-US" altLang="zh-CN"/>
          </a:p>
        </p:txBody>
      </p:sp>
      <p:sp>
        <p:nvSpPr>
          <p:cNvPr id="1148930" name="Rectangle 2"/>
          <p:cNvSpPr>
            <a:spLocks noGrp="1" noChangeArrowheads="1"/>
          </p:cNvSpPr>
          <p:nvPr>
            <p:ph type="title" idx="4294967295"/>
          </p:nvPr>
        </p:nvSpPr>
        <p:spPr>
          <a:xfrm>
            <a:off x="0" y="760413"/>
            <a:ext cx="8229600" cy="581025"/>
          </a:xfrm>
        </p:spPr>
        <p:txBody>
          <a:bodyPr>
            <a:normAutofit/>
          </a:bodyPr>
          <a:lstStyle/>
          <a:p>
            <a:pPr algn="l"/>
            <a:r>
              <a:rPr lang="zh-CN" altLang="en-US" sz="2400" dirty="0" smtClean="0">
                <a:solidFill>
                  <a:srgbClr val="0096D6"/>
                </a:solidFill>
                <a:latin typeface="微软雅黑" pitchFamily="34" charset="-122"/>
                <a:ea typeface="微软雅黑" pitchFamily="34" charset="-122"/>
              </a:rPr>
              <a:t>边界值分析原则</a:t>
            </a:r>
            <a:endParaRPr lang="en-US" altLang="zh-CN" sz="2400" dirty="0">
              <a:solidFill>
                <a:srgbClr val="0096D6"/>
              </a:solidFill>
              <a:latin typeface="微软雅黑" pitchFamily="34" charset="-122"/>
              <a:ea typeface="微软雅黑" pitchFamily="34" charset="-122"/>
            </a:endParaRPr>
          </a:p>
        </p:txBody>
      </p:sp>
      <p:sp>
        <p:nvSpPr>
          <p:cNvPr id="1148931" name="Rectangle 3"/>
          <p:cNvSpPr>
            <a:spLocks noGrp="1" noChangeArrowheads="1"/>
          </p:cNvSpPr>
          <p:nvPr>
            <p:ph idx="4294967295"/>
          </p:nvPr>
        </p:nvSpPr>
        <p:spPr>
          <a:xfrm>
            <a:off x="0" y="1452563"/>
            <a:ext cx="8362950" cy="4784725"/>
          </a:xfrm>
        </p:spPr>
        <p:txBody>
          <a:bodyPr>
            <a:normAutofit/>
          </a:bodyPr>
          <a:lstStyle/>
          <a:p>
            <a:pPr>
              <a:lnSpc>
                <a:spcPct val="150000"/>
              </a:lnSpc>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1</a:t>
            </a:r>
            <a:r>
              <a:rPr lang="zh-CN" altLang="en-US" sz="2000" b="0" dirty="0" smtClean="0">
                <a:latin typeface="微软雅黑" pitchFamily="34" charset="-122"/>
                <a:ea typeface="微软雅黑" pitchFamily="34" charset="-122"/>
              </a:rPr>
              <a:t>）如果输入条件规定了值的范围，则应取刚达到这个范围的边界值，以及刚刚超越这个范围的边界值作为测试的输入数据。 </a:t>
            </a:r>
            <a:endParaRPr lang="zh-CN" altLang="en-US" sz="2000" b="0" dirty="0">
              <a:latin typeface="微软雅黑" pitchFamily="34" charset="-122"/>
              <a:ea typeface="微软雅黑" pitchFamily="34" charset="-122"/>
            </a:endParaRPr>
          </a:p>
          <a:p>
            <a:pPr>
              <a:lnSpc>
                <a:spcPct val="150000"/>
              </a:lnSpc>
              <a:buFontTx/>
              <a:buNone/>
            </a:pPr>
            <a:r>
              <a:rPr lang="zh-CN" altLang="en-US" sz="1800" b="0" dirty="0" smtClean="0">
                <a:latin typeface="微软雅黑" pitchFamily="34" charset="-122"/>
                <a:ea typeface="微软雅黑" pitchFamily="34" charset="-122"/>
              </a:rPr>
              <a:t>    例如：输入值的范围是“</a:t>
            </a:r>
            <a:r>
              <a:rPr lang="en-US" altLang="zh-CN" sz="1800" b="0" dirty="0" smtClean="0">
                <a:latin typeface="微软雅黑" pitchFamily="34" charset="-122"/>
                <a:ea typeface="微软雅黑" pitchFamily="34" charset="-122"/>
              </a:rPr>
              <a:t>1~9</a:t>
            </a:r>
            <a:r>
              <a:rPr lang="zh-CN" altLang="en-US" sz="1800" b="0" dirty="0" smtClean="0">
                <a:latin typeface="微软雅黑" pitchFamily="34" charset="-122"/>
                <a:ea typeface="微软雅黑" pitchFamily="34" charset="-122"/>
              </a:rPr>
              <a:t>”，则可以选取“</a:t>
            </a:r>
            <a:r>
              <a:rPr lang="en-US" altLang="zh-CN" sz="1800" b="0" dirty="0" smtClean="0">
                <a:latin typeface="微软雅黑" pitchFamily="34" charset="-122"/>
                <a:ea typeface="微软雅黑" pitchFamily="34" charset="-122"/>
              </a:rPr>
              <a:t>1</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9</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0.9</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9.1</a:t>
            </a:r>
            <a:r>
              <a:rPr lang="zh-CN" altLang="en-US" sz="1800" b="0" dirty="0" smtClean="0">
                <a:latin typeface="微软雅黑" pitchFamily="34" charset="-122"/>
                <a:ea typeface="微软雅黑" pitchFamily="34" charset="-122"/>
              </a:rPr>
              <a:t>”作为测试输入数据。</a:t>
            </a:r>
            <a:endParaRPr lang="en-US" altLang="zh-CN" sz="1800" b="0" dirty="0" smtClean="0">
              <a:latin typeface="微软雅黑" pitchFamily="34" charset="-122"/>
              <a:ea typeface="微软雅黑" pitchFamily="34" charset="-122"/>
            </a:endParaRPr>
          </a:p>
          <a:p>
            <a:pPr>
              <a:lnSpc>
                <a:spcPct val="150000"/>
              </a:lnSpc>
              <a:buNone/>
            </a:pPr>
            <a:r>
              <a:rPr lang="en-US" altLang="zh-CN" sz="2000" b="0" dirty="0" smtClean="0">
                <a:latin typeface="微软雅黑" pitchFamily="34" charset="-122"/>
                <a:ea typeface="微软雅黑" pitchFamily="34" charset="-122"/>
              </a:rPr>
              <a:t>2</a:t>
            </a:r>
            <a:r>
              <a:rPr lang="zh-CN" altLang="en-US" sz="2000" b="0" dirty="0" smtClean="0">
                <a:latin typeface="微软雅黑" pitchFamily="34" charset="-122"/>
                <a:ea typeface="微软雅黑" pitchFamily="34" charset="-122"/>
              </a:rPr>
              <a:t>）如果输入条件规定了值的个数，则用最大个数，最小个数，比最小个数少一，比最大个数多一的数作为</a:t>
            </a:r>
            <a:r>
              <a:rPr lang="zh-CN" altLang="en-US" sz="2000" b="0" dirty="0">
                <a:latin typeface="微软雅黑" pitchFamily="34" charset="-122"/>
                <a:ea typeface="微软雅黑" pitchFamily="34" charset="-122"/>
              </a:rPr>
              <a:t>测试</a:t>
            </a:r>
            <a:r>
              <a:rPr lang="zh-CN" altLang="en-US" sz="2000" b="0" dirty="0" smtClean="0">
                <a:latin typeface="微软雅黑" pitchFamily="34" charset="-122"/>
                <a:ea typeface="微软雅黑" pitchFamily="34" charset="-122"/>
              </a:rPr>
              <a:t>数据。</a:t>
            </a:r>
          </a:p>
          <a:p>
            <a:pPr>
              <a:lnSpc>
                <a:spcPct val="150000"/>
              </a:lnSpc>
              <a:buFontTx/>
              <a:buNone/>
            </a:pPr>
            <a:r>
              <a:rPr lang="en-US" altLang="zh-CN" sz="2000" b="0" dirty="0" smtClean="0">
                <a:latin typeface="微软雅黑" panose="020B0503020204020204" pitchFamily="34" charset="-122"/>
                <a:ea typeface="微软雅黑" panose="020B0503020204020204" pitchFamily="34" charset="-122"/>
              </a:rPr>
              <a:t>    </a:t>
            </a:r>
            <a:r>
              <a:rPr lang="zh-CN" altLang="en-US" sz="1800" b="0" dirty="0" smtClean="0">
                <a:latin typeface="微软雅黑" pitchFamily="34" charset="-122"/>
                <a:ea typeface="微软雅黑" pitchFamily="34" charset="-122"/>
              </a:rPr>
              <a:t>例如：一个输入文件应包括</a:t>
            </a:r>
            <a:r>
              <a:rPr lang="en-US" altLang="zh-CN" sz="1800" b="0" dirty="0" smtClean="0">
                <a:latin typeface="微软雅黑" pitchFamily="34" charset="-122"/>
                <a:ea typeface="微软雅黑" pitchFamily="34" charset="-122"/>
              </a:rPr>
              <a:t>1</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255</a:t>
            </a:r>
            <a:r>
              <a:rPr lang="zh-CN" altLang="en-US" sz="1800" b="0" dirty="0" smtClean="0">
                <a:latin typeface="微软雅黑" pitchFamily="34" charset="-122"/>
                <a:ea typeface="微软雅黑" pitchFamily="34" charset="-122"/>
              </a:rPr>
              <a:t>个记录，则测试用例可取</a:t>
            </a:r>
            <a:r>
              <a:rPr lang="en-US" altLang="zh-CN" sz="1800" b="0" dirty="0" smtClean="0">
                <a:latin typeface="微软雅黑" pitchFamily="34" charset="-122"/>
                <a:ea typeface="微软雅黑" pitchFamily="34" charset="-122"/>
              </a:rPr>
              <a:t>1</a:t>
            </a:r>
            <a:r>
              <a:rPr lang="zh-CN" altLang="en-US" sz="1800" b="0" dirty="0" smtClean="0">
                <a:latin typeface="微软雅黑" pitchFamily="34" charset="-122"/>
                <a:ea typeface="微软雅黑" pitchFamily="34" charset="-122"/>
              </a:rPr>
              <a:t>和</a:t>
            </a:r>
            <a:r>
              <a:rPr lang="en-US" altLang="zh-CN" sz="1800" b="0" dirty="0" smtClean="0">
                <a:latin typeface="微软雅黑" pitchFamily="34" charset="-122"/>
                <a:ea typeface="微软雅黑" pitchFamily="34" charset="-122"/>
              </a:rPr>
              <a:t>255</a:t>
            </a:r>
            <a:r>
              <a:rPr lang="zh-CN" altLang="en-US" sz="1800" b="0" dirty="0" smtClean="0">
                <a:latin typeface="微软雅黑" pitchFamily="34" charset="-122"/>
                <a:ea typeface="微软雅黑" pitchFamily="34" charset="-122"/>
              </a:rPr>
              <a:t>，还应取</a:t>
            </a:r>
            <a:r>
              <a:rPr lang="en-US" altLang="zh-CN" sz="1800" b="0" dirty="0" smtClean="0">
                <a:latin typeface="微软雅黑" pitchFamily="34" charset="-122"/>
                <a:ea typeface="微软雅黑" pitchFamily="34" charset="-122"/>
              </a:rPr>
              <a:t>0</a:t>
            </a:r>
            <a:r>
              <a:rPr lang="zh-CN" altLang="en-US" sz="1800" b="0" dirty="0" smtClean="0">
                <a:latin typeface="微软雅黑" pitchFamily="34" charset="-122"/>
                <a:ea typeface="微软雅黑" pitchFamily="34" charset="-122"/>
              </a:rPr>
              <a:t>及</a:t>
            </a:r>
            <a:r>
              <a:rPr lang="en-US" altLang="zh-CN" sz="1800" b="0" dirty="0" smtClean="0">
                <a:latin typeface="微软雅黑" pitchFamily="34" charset="-122"/>
                <a:ea typeface="微软雅黑" pitchFamily="34" charset="-122"/>
              </a:rPr>
              <a:t>256</a:t>
            </a:r>
            <a:r>
              <a:rPr lang="zh-CN" altLang="en-US" sz="1800" b="0" dirty="0" smtClean="0">
                <a:latin typeface="微软雅黑" pitchFamily="34" charset="-122"/>
                <a:ea typeface="微软雅黑" pitchFamily="34" charset="-122"/>
              </a:rPr>
              <a:t>等。</a:t>
            </a:r>
          </a:p>
          <a:p>
            <a:pPr>
              <a:buFontTx/>
              <a:buNone/>
            </a:pPr>
            <a:endParaRPr lang="zh-CN" altLang="en-US" sz="2000" b="0" dirty="0">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457200" y="181489"/>
            <a:ext cx="8229600" cy="523220"/>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smtClean="0">
                <a:latin typeface="微软雅黑" pitchFamily="34" charset="-122"/>
                <a:ea typeface="微软雅黑" pitchFamily="34" charset="-122"/>
              </a:rPr>
              <a:t>8.2.2 </a:t>
            </a:r>
            <a:r>
              <a:rPr lang="zh-CN" altLang="en-US" sz="2800" b="1" dirty="0" smtClean="0">
                <a:latin typeface="微软雅黑" pitchFamily="34" charset="-122"/>
                <a:ea typeface="微软雅黑" pitchFamily="34" charset="-122"/>
              </a:rPr>
              <a:t>边界值分析</a:t>
            </a:r>
            <a:endParaRPr lang="zh-CN" altLang="en-US" sz="2800" b="1" dirty="0" smtClean="0"/>
          </a:p>
        </p:txBody>
      </p:sp>
    </p:spTree>
    <p:extLst>
      <p:ext uri="{BB962C8B-B14F-4D97-AF65-F5344CB8AC3E}">
        <p14:creationId xmlns:p14="http://schemas.microsoft.com/office/powerpoint/2010/main" val="161095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8931">
                                            <p:txEl>
                                              <p:pRg st="0" end="0"/>
                                            </p:txEl>
                                          </p:spTgt>
                                        </p:tgtEl>
                                        <p:attrNameLst>
                                          <p:attrName>style.visibility</p:attrName>
                                        </p:attrNameLst>
                                      </p:cBhvr>
                                      <p:to>
                                        <p:strVal val="visible"/>
                                      </p:to>
                                    </p:set>
                                    <p:anim calcmode="lin" valueType="num">
                                      <p:cBhvr additive="base">
                                        <p:cTn id="7" dur="500" fill="hold"/>
                                        <p:tgtEl>
                                          <p:spTgt spid="11489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89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8931">
                                            <p:txEl>
                                              <p:pRg st="1" end="1"/>
                                            </p:txEl>
                                          </p:spTgt>
                                        </p:tgtEl>
                                        <p:attrNameLst>
                                          <p:attrName>style.visibility</p:attrName>
                                        </p:attrNameLst>
                                      </p:cBhvr>
                                      <p:to>
                                        <p:strVal val="visible"/>
                                      </p:to>
                                    </p:set>
                                    <p:anim calcmode="lin" valueType="num">
                                      <p:cBhvr additive="base">
                                        <p:cTn id="13" dur="500" fill="hold"/>
                                        <p:tgtEl>
                                          <p:spTgt spid="11489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89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8931">
                                            <p:txEl>
                                              <p:pRg st="2" end="2"/>
                                            </p:txEl>
                                          </p:spTgt>
                                        </p:tgtEl>
                                        <p:attrNameLst>
                                          <p:attrName>style.visibility</p:attrName>
                                        </p:attrNameLst>
                                      </p:cBhvr>
                                      <p:to>
                                        <p:strVal val="visible"/>
                                      </p:to>
                                    </p:set>
                                    <p:anim calcmode="lin" valueType="num">
                                      <p:cBhvr additive="base">
                                        <p:cTn id="19" dur="500" fill="hold"/>
                                        <p:tgtEl>
                                          <p:spTgt spid="11489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89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48931">
                                            <p:txEl>
                                              <p:pRg st="3" end="3"/>
                                            </p:txEl>
                                          </p:spTgt>
                                        </p:tgtEl>
                                        <p:attrNameLst>
                                          <p:attrName>style.visibility</p:attrName>
                                        </p:attrNameLst>
                                      </p:cBhvr>
                                      <p:to>
                                        <p:strVal val="visible"/>
                                      </p:to>
                                    </p:set>
                                    <p:anim calcmode="lin" valueType="num">
                                      <p:cBhvr additive="base">
                                        <p:cTn id="25" dur="500" fill="hold"/>
                                        <p:tgtEl>
                                          <p:spTgt spid="11489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89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356350"/>
            <a:ext cx="2133600" cy="365125"/>
          </a:xfrm>
          <a:prstGeom prst="rect">
            <a:avLst/>
          </a:prstGeom>
        </p:spPr>
        <p:txBody>
          <a:bodyPr/>
          <a:lstStyle/>
          <a:p>
            <a:fld id="{0B02D0EE-5240-4556-B59D-5EE83AEDF511}" type="slidenum">
              <a:rPr lang="en-US" altLang="zh-CN"/>
              <a:pPr/>
              <a:t>35</a:t>
            </a:fld>
            <a:endParaRPr lang="en-US" altLang="zh-CN" dirty="0"/>
          </a:p>
        </p:txBody>
      </p:sp>
      <p:sp>
        <p:nvSpPr>
          <p:cNvPr id="1152002" name="Rectangle 2"/>
          <p:cNvSpPr>
            <a:spLocks noGrp="1" noChangeArrowheads="1"/>
          </p:cNvSpPr>
          <p:nvPr>
            <p:ph type="title" idx="4294967295"/>
          </p:nvPr>
        </p:nvSpPr>
        <p:spPr>
          <a:xfrm>
            <a:off x="0" y="836613"/>
            <a:ext cx="8229600" cy="647700"/>
          </a:xfrm>
        </p:spPr>
        <p:txBody>
          <a:bodyPr>
            <a:normAutofit/>
          </a:bodyPr>
          <a:lstStyle/>
          <a:p>
            <a:pPr algn="l"/>
            <a:r>
              <a:rPr lang="zh-CN" altLang="en-US" sz="2400" dirty="0" smtClean="0">
                <a:solidFill>
                  <a:srgbClr val="0096D6"/>
                </a:solidFill>
                <a:latin typeface="微软雅黑" pitchFamily="34" charset="-122"/>
                <a:ea typeface="微软雅黑" pitchFamily="34" charset="-122"/>
              </a:rPr>
              <a:t>边界值分析原则</a:t>
            </a:r>
            <a:endParaRPr lang="en-US" altLang="zh-CN" sz="2400" dirty="0">
              <a:solidFill>
                <a:srgbClr val="0096D6"/>
              </a:solidFill>
              <a:ea typeface="宋体" panose="02010600030101010101" pitchFamily="2" charset="-122"/>
            </a:endParaRPr>
          </a:p>
        </p:txBody>
      </p:sp>
      <p:sp>
        <p:nvSpPr>
          <p:cNvPr id="1152003" name="Rectangle 3"/>
          <p:cNvSpPr>
            <a:spLocks noGrp="1" noChangeArrowheads="1"/>
          </p:cNvSpPr>
          <p:nvPr>
            <p:ph idx="4294967295"/>
          </p:nvPr>
        </p:nvSpPr>
        <p:spPr>
          <a:xfrm>
            <a:off x="0" y="1524000"/>
            <a:ext cx="8229600" cy="5000625"/>
          </a:xfrm>
        </p:spPr>
        <p:txBody>
          <a:bodyPr>
            <a:normAutofit/>
          </a:bodyPr>
          <a:lstStyle/>
          <a:p>
            <a:pPr>
              <a:lnSpc>
                <a:spcPct val="150000"/>
              </a:lnSpc>
              <a:buNone/>
            </a:pPr>
            <a:r>
              <a:rPr lang="en-US" altLang="zh-CN" sz="2000" b="0" dirty="0" smtClean="0">
                <a:latin typeface="微软雅黑" pitchFamily="34" charset="-122"/>
                <a:ea typeface="微软雅黑" pitchFamily="34" charset="-122"/>
              </a:rPr>
              <a:t>3</a:t>
            </a:r>
            <a:r>
              <a:rPr lang="zh-CN" altLang="en-US" sz="2000" b="0" dirty="0" smtClean="0">
                <a:latin typeface="微软雅黑" pitchFamily="34" charset="-122"/>
                <a:ea typeface="微软雅黑" pitchFamily="34" charset="-122"/>
              </a:rPr>
              <a:t>）根据规格说明的每个输出条件，使用原则</a:t>
            </a:r>
            <a:r>
              <a:rPr lang="en-US" altLang="zh-CN" sz="2000" b="0" dirty="0" smtClean="0">
                <a:latin typeface="微软雅黑" pitchFamily="34" charset="-122"/>
                <a:ea typeface="微软雅黑" pitchFamily="34" charset="-122"/>
              </a:rPr>
              <a:t> 1</a:t>
            </a:r>
            <a:r>
              <a:rPr lang="zh-CN" altLang="en-US" sz="2000" b="0" dirty="0" smtClean="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pPr>
              <a:lnSpc>
                <a:spcPct val="150000"/>
              </a:lnSpc>
              <a:buNone/>
            </a:pPr>
            <a:r>
              <a:rPr lang="zh-CN" altLang="en-US" sz="1800" b="0" dirty="0" smtClean="0">
                <a:latin typeface="微软雅黑" pitchFamily="34" charset="-122"/>
                <a:ea typeface="微软雅黑" pitchFamily="34" charset="-122"/>
              </a:rPr>
              <a:t>例如：某程序的功能是计算折扣量，最低折扣是</a:t>
            </a:r>
            <a:r>
              <a:rPr lang="en-US" altLang="zh-CN" sz="1800" b="0" dirty="0" smtClean="0">
                <a:latin typeface="微软雅黑" pitchFamily="34" charset="-122"/>
                <a:ea typeface="微软雅黑" pitchFamily="34" charset="-122"/>
              </a:rPr>
              <a:t>0</a:t>
            </a:r>
            <a:r>
              <a:rPr lang="zh-CN" altLang="en-US" sz="1800" b="0" dirty="0" smtClean="0">
                <a:latin typeface="微软雅黑" pitchFamily="34" charset="-122"/>
                <a:ea typeface="微软雅黑" pitchFamily="34" charset="-122"/>
              </a:rPr>
              <a:t>元，最高折扣是</a:t>
            </a:r>
            <a:r>
              <a:rPr lang="en-US" altLang="zh-CN" sz="1800" b="0" dirty="0" smtClean="0">
                <a:latin typeface="微软雅黑" pitchFamily="34" charset="-122"/>
                <a:ea typeface="微软雅黑" pitchFamily="34" charset="-122"/>
              </a:rPr>
              <a:t>1000</a:t>
            </a:r>
            <a:r>
              <a:rPr lang="zh-CN" altLang="en-US" sz="1800" b="0" dirty="0" smtClean="0">
                <a:latin typeface="微软雅黑" pitchFamily="34" charset="-122"/>
                <a:ea typeface="微软雅黑" pitchFamily="34" charset="-122"/>
              </a:rPr>
              <a:t>元。则设计一些测试用例，使他们刚好产生</a:t>
            </a:r>
            <a:r>
              <a:rPr lang="en-US" altLang="zh-CN" sz="1800" b="0" dirty="0" smtClean="0">
                <a:latin typeface="微软雅黑" pitchFamily="34" charset="-122"/>
                <a:ea typeface="微软雅黑" pitchFamily="34" charset="-122"/>
              </a:rPr>
              <a:t>0</a:t>
            </a:r>
            <a:r>
              <a:rPr lang="zh-CN" altLang="en-US" sz="1800" b="0" dirty="0" smtClean="0">
                <a:latin typeface="微软雅黑" pitchFamily="34" charset="-122"/>
                <a:ea typeface="微软雅黑" pitchFamily="34" charset="-122"/>
              </a:rPr>
              <a:t>元和</a:t>
            </a:r>
            <a:r>
              <a:rPr lang="en-US" altLang="zh-CN" sz="1800" b="0" dirty="0" smtClean="0">
                <a:latin typeface="微软雅黑" pitchFamily="34" charset="-122"/>
                <a:ea typeface="微软雅黑" pitchFamily="34" charset="-122"/>
              </a:rPr>
              <a:t>1000</a:t>
            </a:r>
            <a:r>
              <a:rPr lang="zh-CN" altLang="en-US" sz="1800" b="0" dirty="0" smtClean="0">
                <a:latin typeface="微软雅黑" pitchFamily="34" charset="-122"/>
                <a:ea typeface="微软雅黑" pitchFamily="34" charset="-122"/>
              </a:rPr>
              <a:t>元的结果</a:t>
            </a:r>
            <a:r>
              <a:rPr lang="zh-CN" altLang="en-US"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itchFamily="34" charset="-122"/>
              <a:ea typeface="微软雅黑" pitchFamily="34" charset="-122"/>
            </a:endParaRPr>
          </a:p>
          <a:p>
            <a:pPr>
              <a:lnSpc>
                <a:spcPct val="150000"/>
              </a:lnSpc>
              <a:buNone/>
            </a:pPr>
            <a:r>
              <a:rPr lang="en-US" altLang="zh-CN" sz="2000" b="0" dirty="0" smtClean="0">
                <a:latin typeface="微软雅黑" pitchFamily="34" charset="-122"/>
                <a:ea typeface="微软雅黑" pitchFamily="34" charset="-122"/>
              </a:rPr>
              <a:t>4</a:t>
            </a:r>
            <a:r>
              <a:rPr lang="zh-CN" altLang="en-US" sz="2000" b="0" dirty="0" smtClean="0">
                <a:latin typeface="微软雅黑" pitchFamily="34" charset="-122"/>
                <a:ea typeface="微软雅黑" pitchFamily="34" charset="-122"/>
              </a:rPr>
              <a:t>）如</a:t>
            </a:r>
            <a:r>
              <a:rPr lang="zh-CN" altLang="en-US" sz="2000" b="0" dirty="0">
                <a:latin typeface="微软雅黑" pitchFamily="34" charset="-122"/>
                <a:ea typeface="微软雅黑" pitchFamily="34" charset="-122"/>
              </a:rPr>
              <a:t>果程序的规格说明给出的输入域或输出域是有序集合，则应选取集合的第一个元素和最后一个元素作为测试用例</a:t>
            </a:r>
            <a:r>
              <a:rPr lang="zh-CN" altLang="en-US" sz="2000" b="0" dirty="0" smtClean="0">
                <a:latin typeface="微软雅黑" pitchFamily="34" charset="-122"/>
                <a:ea typeface="微软雅黑" pitchFamily="34" charset="-122"/>
              </a:rPr>
              <a:t>。</a:t>
            </a:r>
            <a:endParaRPr lang="zh-CN" altLang="en-US" sz="2000" b="0" dirty="0">
              <a:latin typeface="微软雅黑" pitchFamily="34" charset="-122"/>
              <a:ea typeface="微软雅黑" pitchFamily="34" charset="-122"/>
            </a:endParaRPr>
          </a:p>
          <a:p>
            <a:pPr>
              <a:lnSpc>
                <a:spcPct val="150000"/>
              </a:lnSpc>
              <a:buNone/>
            </a:pPr>
            <a:r>
              <a:rPr lang="en-US" altLang="zh-CN" sz="2000" b="0" dirty="0" smtClean="0">
                <a:latin typeface="微软雅黑" pitchFamily="34" charset="-122"/>
                <a:ea typeface="微软雅黑" pitchFamily="34" charset="-122"/>
              </a:rPr>
              <a:t>5</a:t>
            </a:r>
            <a:r>
              <a:rPr lang="zh-CN" altLang="en-US" sz="2000" b="0" dirty="0" smtClean="0">
                <a:latin typeface="微软雅黑" pitchFamily="34" charset="-122"/>
                <a:ea typeface="微软雅黑" pitchFamily="34" charset="-122"/>
              </a:rPr>
              <a:t>）分析规格说明，找出其他可能的边界条件。</a:t>
            </a:r>
            <a:endParaRPr lang="zh-CN" altLang="en-US" sz="2000" b="0" dirty="0">
              <a:latin typeface="微软雅黑" pitchFamily="34" charset="-122"/>
              <a:ea typeface="微软雅黑" pitchFamily="34" charset="-122"/>
            </a:endParaRPr>
          </a:p>
        </p:txBody>
      </p:sp>
      <p:sp>
        <p:nvSpPr>
          <p:cNvPr id="5" name="Rectangle 2"/>
          <p:cNvSpPr txBox="1">
            <a:spLocks noChangeArrowheads="1"/>
          </p:cNvSpPr>
          <p:nvPr/>
        </p:nvSpPr>
        <p:spPr>
          <a:xfrm>
            <a:off x="457200" y="181489"/>
            <a:ext cx="8229600" cy="523220"/>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smtClean="0">
                <a:latin typeface="微软雅黑" pitchFamily="34" charset="-122"/>
                <a:ea typeface="微软雅黑" pitchFamily="34" charset="-122"/>
              </a:rPr>
              <a:t>8.2.2 </a:t>
            </a:r>
            <a:r>
              <a:rPr lang="zh-CN" altLang="en-US" sz="2800" b="1" dirty="0" smtClean="0">
                <a:latin typeface="微软雅黑" pitchFamily="34" charset="-122"/>
                <a:ea typeface="微软雅黑" pitchFamily="34" charset="-122"/>
              </a:rPr>
              <a:t>边界值分析</a:t>
            </a:r>
            <a:endParaRPr lang="zh-CN" altLang="en-US" sz="2800" b="1" dirty="0" smtClean="0"/>
          </a:p>
        </p:txBody>
      </p:sp>
    </p:spTree>
    <p:extLst>
      <p:ext uri="{BB962C8B-B14F-4D97-AF65-F5344CB8AC3E}">
        <p14:creationId xmlns:p14="http://schemas.microsoft.com/office/powerpoint/2010/main" val="397137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2003">
                                            <p:txEl>
                                              <p:pRg st="0" end="0"/>
                                            </p:txEl>
                                          </p:spTgt>
                                        </p:tgtEl>
                                        <p:attrNameLst>
                                          <p:attrName>style.visibility</p:attrName>
                                        </p:attrNameLst>
                                      </p:cBhvr>
                                      <p:to>
                                        <p:strVal val="visible"/>
                                      </p:to>
                                    </p:set>
                                    <p:anim calcmode="lin" valueType="num">
                                      <p:cBhvr additive="base">
                                        <p:cTn id="7" dur="500" fill="hold"/>
                                        <p:tgtEl>
                                          <p:spTgt spid="1152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20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52003">
                                            <p:txEl>
                                              <p:pRg st="1" end="1"/>
                                            </p:txEl>
                                          </p:spTgt>
                                        </p:tgtEl>
                                        <p:attrNameLst>
                                          <p:attrName>style.visibility</p:attrName>
                                        </p:attrNameLst>
                                      </p:cBhvr>
                                      <p:to>
                                        <p:strVal val="visible"/>
                                      </p:to>
                                    </p:set>
                                    <p:anim calcmode="lin" valueType="num">
                                      <p:cBhvr additive="base">
                                        <p:cTn id="13" dur="500" fill="hold"/>
                                        <p:tgtEl>
                                          <p:spTgt spid="11520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52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52003">
                                            <p:txEl>
                                              <p:pRg st="2" end="2"/>
                                            </p:txEl>
                                          </p:spTgt>
                                        </p:tgtEl>
                                        <p:attrNameLst>
                                          <p:attrName>style.visibility</p:attrName>
                                        </p:attrNameLst>
                                      </p:cBhvr>
                                      <p:to>
                                        <p:strVal val="visible"/>
                                      </p:to>
                                    </p:set>
                                    <p:anim calcmode="lin" valueType="num">
                                      <p:cBhvr additive="base">
                                        <p:cTn id="19" dur="500" fill="hold"/>
                                        <p:tgtEl>
                                          <p:spTgt spid="11520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2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52003">
                                            <p:txEl>
                                              <p:pRg st="3" end="3"/>
                                            </p:txEl>
                                          </p:spTgt>
                                        </p:tgtEl>
                                        <p:attrNameLst>
                                          <p:attrName>style.visibility</p:attrName>
                                        </p:attrNameLst>
                                      </p:cBhvr>
                                      <p:to>
                                        <p:strVal val="visible"/>
                                      </p:to>
                                    </p:set>
                                    <p:anim calcmode="lin" valueType="num">
                                      <p:cBhvr additive="base">
                                        <p:cTn id="25" dur="500" fill="hold"/>
                                        <p:tgtEl>
                                          <p:spTgt spid="11520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520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a:xfrm>
            <a:off x="323528" y="816125"/>
            <a:ext cx="6696075" cy="636588"/>
          </a:xfrm>
        </p:spPr>
        <p:txBody>
          <a:bodyPr>
            <a:normAutofit/>
          </a:bodyPr>
          <a:lstStyle/>
          <a:p>
            <a:pPr algn="l"/>
            <a:r>
              <a:rPr lang="zh-CN" altLang="en-US" sz="2400" dirty="0">
                <a:solidFill>
                  <a:srgbClr val="00B0F0"/>
                </a:solidFill>
                <a:latin typeface="微软雅黑" pitchFamily="34" charset="-122"/>
                <a:ea typeface="微软雅黑" pitchFamily="34" charset="-122"/>
              </a:rPr>
              <a:t>例子</a:t>
            </a:r>
            <a:endParaRPr lang="zh-CN" altLang="en-US" sz="2400" dirty="0" smtClean="0">
              <a:solidFill>
                <a:srgbClr val="00B0F0"/>
              </a:solidFill>
              <a:latin typeface="微软雅黑" pitchFamily="34" charset="-122"/>
              <a:ea typeface="微软雅黑" pitchFamily="34" charset="-122"/>
            </a:endParaRPr>
          </a:p>
        </p:txBody>
      </p:sp>
      <p:sp>
        <p:nvSpPr>
          <p:cNvPr id="66563" name="Content Placeholder 2"/>
          <p:cNvSpPr>
            <a:spLocks noGrp="1"/>
          </p:cNvSpPr>
          <p:nvPr>
            <p:ph idx="4294967295"/>
          </p:nvPr>
        </p:nvSpPr>
        <p:spPr>
          <a:xfrm>
            <a:off x="576496" y="1556792"/>
            <a:ext cx="3962400" cy="4857750"/>
          </a:xfrm>
        </p:spPr>
        <p:txBody>
          <a:bodyPr>
            <a:normAutofit/>
          </a:bodyPr>
          <a:lstStyle/>
          <a:p>
            <a:pPr>
              <a:buFontTx/>
              <a:buNone/>
            </a:pPr>
            <a:r>
              <a:rPr lang="en-US" altLang="zh-CN" sz="1600" b="0" dirty="0" smtClean="0">
                <a:solidFill>
                  <a:schemeClr val="tx1"/>
                </a:solidFill>
                <a:latin typeface="微软雅黑" panose="020B0503020204020204" pitchFamily="34" charset="-122"/>
                <a:ea typeface="微软雅黑" panose="020B0503020204020204" pitchFamily="34" charset="-122"/>
              </a:rPr>
              <a:t>Void </a:t>
            </a:r>
            <a:r>
              <a:rPr lang="en-US" altLang="zh-CN" sz="1600" b="0" dirty="0" err="1" smtClean="0">
                <a:solidFill>
                  <a:schemeClr val="tx1"/>
                </a:solidFill>
                <a:latin typeface="微软雅黑" panose="020B0503020204020204" pitchFamily="34" charset="-122"/>
                <a:ea typeface="微软雅黑" panose="020B0503020204020204" pitchFamily="34" charset="-122"/>
              </a:rPr>
              <a:t>CMyClass</a:t>
            </a:r>
            <a:r>
              <a:rPr lang="en-US" altLang="zh-CN" sz="1600" b="0" dirty="0" smtClean="0">
                <a:solidFill>
                  <a:schemeClr val="tx1"/>
                </a:solidFill>
                <a:latin typeface="微软雅黑" panose="020B0503020204020204" pitchFamily="34" charset="-122"/>
                <a:ea typeface="微软雅黑" panose="020B0503020204020204" pitchFamily="34" charset="-122"/>
              </a:rPr>
              <a:t>::Grow(</a:t>
            </a:r>
            <a:r>
              <a:rPr lang="en-US" altLang="zh-CN" sz="1600" b="0" dirty="0" err="1" smtClean="0">
                <a:solidFill>
                  <a:schemeClr val="tx1"/>
                </a:solidFill>
                <a:latin typeface="微软雅黑" panose="020B0503020204020204" pitchFamily="34" charset="-122"/>
                <a:ea typeface="微软雅黑" panose="020B0503020204020204" pitchFamily="34" charset="-122"/>
              </a:rPr>
              <a:t>int</a:t>
            </a:r>
            <a:r>
              <a:rPr lang="en-US" altLang="zh-CN" sz="1600" b="0" dirty="0" smtClean="0">
                <a:solidFill>
                  <a:schemeClr val="tx1"/>
                </a:solidFill>
                <a:latin typeface="微软雅黑" panose="020B0503020204020204" pitchFamily="34" charset="-122"/>
                <a:ea typeface="微软雅黑" panose="020B0503020204020204" pitchFamily="34" charset="-122"/>
              </a:rPr>
              <a:t> years)</a:t>
            </a:r>
          </a:p>
          <a:p>
            <a:pPr>
              <a:buFontTx/>
              <a:buNone/>
            </a:pPr>
            <a:r>
              <a:rPr lang="en-US" altLang="zh-CN" sz="1600" b="0" dirty="0" smtClean="0">
                <a:solidFill>
                  <a:schemeClr val="tx1"/>
                </a:solidFill>
                <a:latin typeface="微软雅黑" panose="020B0503020204020204" pitchFamily="34" charset="-122"/>
                <a:ea typeface="微软雅黑" panose="020B0503020204020204" pitchFamily="34" charset="-122"/>
              </a:rPr>
              <a:t>{</a:t>
            </a:r>
          </a:p>
          <a:p>
            <a:pPr>
              <a:buFontTx/>
              <a:buNone/>
            </a:pPr>
            <a:r>
              <a:rPr lang="en-US" altLang="zh-CN" sz="1600" b="0" dirty="0" smtClean="0">
                <a:solidFill>
                  <a:schemeClr val="tx1"/>
                </a:solidFill>
                <a:latin typeface="微软雅黑" panose="020B0503020204020204" pitchFamily="34" charset="-122"/>
                <a:ea typeface="微软雅黑" panose="020B0503020204020204" pitchFamily="34" charset="-122"/>
              </a:rPr>
              <a:t>	</a:t>
            </a:r>
            <a:r>
              <a:rPr lang="en-US" altLang="zh-CN" sz="1600" b="0" dirty="0" err="1" smtClean="0">
                <a:solidFill>
                  <a:schemeClr val="tx1"/>
                </a:solidFill>
                <a:latin typeface="微软雅黑" panose="020B0503020204020204" pitchFamily="34" charset="-122"/>
                <a:ea typeface="微软雅黑" panose="020B0503020204020204" pitchFamily="34" charset="-122"/>
              </a:rPr>
              <a:t>mAge</a:t>
            </a:r>
            <a:r>
              <a:rPr lang="en-US" altLang="zh-CN" sz="1600" b="0" dirty="0" smtClean="0">
                <a:solidFill>
                  <a:schemeClr val="tx1"/>
                </a:solidFill>
                <a:latin typeface="微软雅黑" panose="020B0503020204020204" pitchFamily="34" charset="-122"/>
                <a:ea typeface="微软雅黑" panose="020B0503020204020204" pitchFamily="34" charset="-122"/>
              </a:rPr>
              <a:t> += years;</a:t>
            </a:r>
          </a:p>
          <a:p>
            <a:pPr>
              <a:buFontTx/>
              <a:buNone/>
            </a:pPr>
            <a:r>
              <a:rPr lang="en-US" altLang="zh-CN" sz="1600" b="0" dirty="0" smtClean="0">
                <a:solidFill>
                  <a:schemeClr val="tx1"/>
                </a:solidFill>
                <a:latin typeface="微软雅黑" panose="020B0503020204020204" pitchFamily="34" charset="-122"/>
                <a:ea typeface="微软雅黑" panose="020B0503020204020204" pitchFamily="34" charset="-122"/>
              </a:rPr>
              <a:t>	</a:t>
            </a:r>
          </a:p>
          <a:p>
            <a:pPr>
              <a:buFontTx/>
              <a:buNone/>
            </a:pPr>
            <a:r>
              <a:rPr lang="en-US" altLang="zh-CN" sz="1600" b="0" dirty="0" smtClean="0">
                <a:solidFill>
                  <a:schemeClr val="tx1"/>
                </a:solidFill>
                <a:latin typeface="微软雅黑" panose="020B0503020204020204" pitchFamily="34" charset="-122"/>
                <a:ea typeface="微软雅黑" panose="020B0503020204020204" pitchFamily="34" charset="-122"/>
              </a:rPr>
              <a:t>	if(</a:t>
            </a:r>
            <a:r>
              <a:rPr lang="en-US" altLang="zh-CN" sz="1600" b="0" dirty="0" err="1" smtClean="0">
                <a:solidFill>
                  <a:schemeClr val="tx1"/>
                </a:solidFill>
                <a:latin typeface="微软雅黑" panose="020B0503020204020204" pitchFamily="34" charset="-122"/>
                <a:ea typeface="微软雅黑" panose="020B0503020204020204" pitchFamily="34" charset="-122"/>
              </a:rPr>
              <a:t>mAge</a:t>
            </a:r>
            <a:r>
              <a:rPr lang="en-US" altLang="zh-CN" sz="1600" b="0" dirty="0" smtClean="0">
                <a:solidFill>
                  <a:schemeClr val="tx1"/>
                </a:solidFill>
                <a:latin typeface="微软雅黑" panose="020B0503020204020204" pitchFamily="34" charset="-122"/>
                <a:ea typeface="微软雅黑" panose="020B0503020204020204" pitchFamily="34" charset="-122"/>
              </a:rPr>
              <a:t>&lt;10)</a:t>
            </a:r>
          </a:p>
          <a:p>
            <a:pPr>
              <a:buFontTx/>
              <a:buNone/>
            </a:pPr>
            <a:r>
              <a:rPr lang="en-US" altLang="zh-CN" sz="1600" b="0" dirty="0" smtClean="0">
                <a:solidFill>
                  <a:schemeClr val="tx1"/>
                </a:solidFill>
                <a:latin typeface="微软雅黑" panose="020B0503020204020204" pitchFamily="34" charset="-122"/>
                <a:ea typeface="微软雅黑" panose="020B0503020204020204" pitchFamily="34" charset="-122"/>
              </a:rPr>
              <a:t>		</a:t>
            </a:r>
            <a:r>
              <a:rPr lang="en-US" altLang="zh-CN" sz="1600" b="0" dirty="0" err="1" smtClean="0">
                <a:solidFill>
                  <a:schemeClr val="tx1"/>
                </a:solidFill>
                <a:latin typeface="微软雅黑" panose="020B0503020204020204" pitchFamily="34" charset="-122"/>
                <a:ea typeface="微软雅黑" panose="020B0503020204020204" pitchFamily="34" charset="-122"/>
              </a:rPr>
              <a:t>mPhase</a:t>
            </a:r>
            <a:r>
              <a:rPr lang="en-US" altLang="zh-CN" sz="1600" b="0" dirty="0" smtClean="0">
                <a:solidFill>
                  <a:schemeClr val="tx1"/>
                </a:solidFill>
                <a:latin typeface="微软雅黑" panose="020B0503020204020204" pitchFamily="34" charset="-122"/>
                <a:ea typeface="微软雅黑" panose="020B0503020204020204" pitchFamily="34" charset="-122"/>
              </a:rPr>
              <a:t> = "</a:t>
            </a:r>
            <a:r>
              <a:rPr lang="zh-CN" altLang="en-US" sz="1600" b="0" dirty="0" smtClean="0">
                <a:solidFill>
                  <a:schemeClr val="tx1"/>
                </a:solidFill>
                <a:latin typeface="微软雅黑" panose="020B0503020204020204" pitchFamily="34" charset="-122"/>
                <a:ea typeface="微软雅黑" panose="020B0503020204020204" pitchFamily="34" charset="-122"/>
              </a:rPr>
              <a:t>儿童</a:t>
            </a:r>
            <a:r>
              <a:rPr lang="en-US" altLang="zh-CN" sz="1600" b="0" dirty="0" smtClean="0">
                <a:solidFill>
                  <a:schemeClr val="tx1"/>
                </a:solidFill>
                <a:latin typeface="微软雅黑" panose="020B0503020204020204" pitchFamily="34" charset="-122"/>
                <a:ea typeface="微软雅黑" panose="020B0503020204020204" pitchFamily="34" charset="-122"/>
              </a:rPr>
              <a:t>";</a:t>
            </a:r>
          </a:p>
          <a:p>
            <a:pPr>
              <a:buFontTx/>
              <a:buNone/>
            </a:pPr>
            <a:r>
              <a:rPr lang="en-US" altLang="zh-CN" sz="1600" b="0" dirty="0" smtClean="0">
                <a:solidFill>
                  <a:schemeClr val="tx1"/>
                </a:solidFill>
                <a:latin typeface="微软雅黑" panose="020B0503020204020204" pitchFamily="34" charset="-122"/>
                <a:ea typeface="微软雅黑" panose="020B0503020204020204" pitchFamily="34" charset="-122"/>
              </a:rPr>
              <a:t>	else if(</a:t>
            </a:r>
            <a:r>
              <a:rPr lang="en-US" altLang="zh-CN" sz="1600" b="0" dirty="0" err="1" smtClean="0">
                <a:solidFill>
                  <a:schemeClr val="tx1"/>
                </a:solidFill>
                <a:latin typeface="微软雅黑" panose="020B0503020204020204" pitchFamily="34" charset="-122"/>
                <a:ea typeface="微软雅黑" panose="020B0503020204020204" pitchFamily="34" charset="-122"/>
              </a:rPr>
              <a:t>mAge</a:t>
            </a:r>
            <a:r>
              <a:rPr lang="en-US" altLang="zh-CN" sz="1600" b="0" dirty="0" smtClean="0">
                <a:solidFill>
                  <a:schemeClr val="tx1"/>
                </a:solidFill>
                <a:latin typeface="微软雅黑" panose="020B0503020204020204" pitchFamily="34" charset="-122"/>
                <a:ea typeface="微软雅黑" panose="020B0503020204020204" pitchFamily="34" charset="-122"/>
              </a:rPr>
              <a:t>&lt;20)</a:t>
            </a:r>
          </a:p>
          <a:p>
            <a:pPr>
              <a:buFontTx/>
              <a:buNone/>
            </a:pPr>
            <a:r>
              <a:rPr lang="en-US" altLang="zh-CN" sz="1600" b="0" dirty="0" smtClean="0">
                <a:solidFill>
                  <a:schemeClr val="tx1"/>
                </a:solidFill>
                <a:latin typeface="微软雅黑" panose="020B0503020204020204" pitchFamily="34" charset="-122"/>
                <a:ea typeface="微软雅黑" panose="020B0503020204020204" pitchFamily="34" charset="-122"/>
              </a:rPr>
              <a:t>		</a:t>
            </a:r>
            <a:r>
              <a:rPr lang="en-US" altLang="zh-CN" sz="1600" b="0" dirty="0" err="1" smtClean="0">
                <a:solidFill>
                  <a:schemeClr val="tx1"/>
                </a:solidFill>
                <a:latin typeface="微软雅黑" panose="020B0503020204020204" pitchFamily="34" charset="-122"/>
                <a:ea typeface="微软雅黑" panose="020B0503020204020204" pitchFamily="34" charset="-122"/>
              </a:rPr>
              <a:t>mPhase</a:t>
            </a:r>
            <a:r>
              <a:rPr lang="en-US" altLang="zh-CN" sz="1600" b="0" dirty="0" smtClean="0">
                <a:solidFill>
                  <a:schemeClr val="tx1"/>
                </a:solidFill>
                <a:latin typeface="微软雅黑" panose="020B0503020204020204" pitchFamily="34" charset="-122"/>
                <a:ea typeface="微软雅黑" panose="020B0503020204020204" pitchFamily="34" charset="-122"/>
              </a:rPr>
              <a:t> = "</a:t>
            </a:r>
            <a:r>
              <a:rPr lang="zh-CN" altLang="en-US" sz="1600" b="0" dirty="0" smtClean="0">
                <a:solidFill>
                  <a:schemeClr val="tx1"/>
                </a:solidFill>
                <a:latin typeface="微软雅黑" panose="020B0503020204020204" pitchFamily="34" charset="-122"/>
                <a:ea typeface="微软雅黑" panose="020B0503020204020204" pitchFamily="34" charset="-122"/>
              </a:rPr>
              <a:t>少年</a:t>
            </a:r>
            <a:r>
              <a:rPr lang="en-US" altLang="zh-CN" sz="1600" b="0" dirty="0" smtClean="0">
                <a:solidFill>
                  <a:schemeClr val="tx1"/>
                </a:solidFill>
                <a:latin typeface="微软雅黑" panose="020B0503020204020204" pitchFamily="34" charset="-122"/>
                <a:ea typeface="微软雅黑" panose="020B0503020204020204" pitchFamily="34" charset="-122"/>
              </a:rPr>
              <a:t>";</a:t>
            </a:r>
          </a:p>
          <a:p>
            <a:pPr>
              <a:buFontTx/>
              <a:buNone/>
            </a:pPr>
            <a:r>
              <a:rPr lang="en-US" altLang="zh-CN" sz="1600" b="0" dirty="0" smtClean="0">
                <a:solidFill>
                  <a:schemeClr val="tx1"/>
                </a:solidFill>
                <a:latin typeface="微软雅黑" panose="020B0503020204020204" pitchFamily="34" charset="-122"/>
                <a:ea typeface="微软雅黑" panose="020B0503020204020204" pitchFamily="34" charset="-122"/>
              </a:rPr>
              <a:t>	else if(</a:t>
            </a:r>
            <a:r>
              <a:rPr lang="en-US" altLang="zh-CN" sz="1600" b="0" dirty="0" err="1" smtClean="0">
                <a:solidFill>
                  <a:schemeClr val="tx1"/>
                </a:solidFill>
                <a:latin typeface="微软雅黑" panose="020B0503020204020204" pitchFamily="34" charset="-122"/>
                <a:ea typeface="微软雅黑" panose="020B0503020204020204" pitchFamily="34" charset="-122"/>
              </a:rPr>
              <a:t>mAge</a:t>
            </a:r>
            <a:r>
              <a:rPr lang="en-US" altLang="zh-CN" sz="1600" b="0" dirty="0" smtClean="0">
                <a:solidFill>
                  <a:schemeClr val="tx1"/>
                </a:solidFill>
                <a:latin typeface="微软雅黑" panose="020B0503020204020204" pitchFamily="34" charset="-122"/>
                <a:ea typeface="微软雅黑" panose="020B0503020204020204" pitchFamily="34" charset="-122"/>
              </a:rPr>
              <a:t>&lt;45)</a:t>
            </a:r>
          </a:p>
          <a:p>
            <a:pPr>
              <a:buFontTx/>
              <a:buNone/>
            </a:pPr>
            <a:r>
              <a:rPr lang="en-US" altLang="zh-CN" sz="1600" b="0" dirty="0" smtClean="0">
                <a:solidFill>
                  <a:schemeClr val="tx1"/>
                </a:solidFill>
                <a:latin typeface="微软雅黑" panose="020B0503020204020204" pitchFamily="34" charset="-122"/>
                <a:ea typeface="微软雅黑" panose="020B0503020204020204" pitchFamily="34" charset="-122"/>
              </a:rPr>
              <a:t>		</a:t>
            </a:r>
            <a:r>
              <a:rPr lang="en-US" altLang="zh-CN" sz="1600" b="0" dirty="0" err="1" smtClean="0">
                <a:solidFill>
                  <a:schemeClr val="tx1"/>
                </a:solidFill>
                <a:latin typeface="微软雅黑" panose="020B0503020204020204" pitchFamily="34" charset="-122"/>
                <a:ea typeface="微软雅黑" panose="020B0503020204020204" pitchFamily="34" charset="-122"/>
              </a:rPr>
              <a:t>mPhase</a:t>
            </a:r>
            <a:r>
              <a:rPr lang="en-US" altLang="zh-CN" sz="1600" b="0" dirty="0" smtClean="0">
                <a:solidFill>
                  <a:schemeClr val="tx1"/>
                </a:solidFill>
                <a:latin typeface="微软雅黑" panose="020B0503020204020204" pitchFamily="34" charset="-122"/>
                <a:ea typeface="微软雅黑" panose="020B0503020204020204" pitchFamily="34" charset="-122"/>
              </a:rPr>
              <a:t> = "</a:t>
            </a:r>
            <a:r>
              <a:rPr lang="zh-CN" altLang="en-US" sz="1600" b="0" dirty="0" smtClean="0">
                <a:solidFill>
                  <a:schemeClr val="tx1"/>
                </a:solidFill>
                <a:latin typeface="微软雅黑" panose="020B0503020204020204" pitchFamily="34" charset="-122"/>
                <a:ea typeface="微软雅黑" panose="020B0503020204020204" pitchFamily="34" charset="-122"/>
              </a:rPr>
              <a:t>青年</a:t>
            </a:r>
            <a:r>
              <a:rPr lang="en-US" altLang="zh-CN" sz="1600" b="0" dirty="0" smtClean="0">
                <a:solidFill>
                  <a:schemeClr val="tx1"/>
                </a:solidFill>
                <a:latin typeface="微软雅黑" panose="020B0503020204020204" pitchFamily="34" charset="-122"/>
                <a:ea typeface="微软雅黑" panose="020B0503020204020204" pitchFamily="34" charset="-122"/>
              </a:rPr>
              <a:t>";</a:t>
            </a:r>
          </a:p>
          <a:p>
            <a:pPr>
              <a:buFontTx/>
              <a:buNone/>
            </a:pPr>
            <a:r>
              <a:rPr lang="en-US" altLang="zh-CN" sz="1600" b="0" dirty="0" smtClean="0">
                <a:solidFill>
                  <a:schemeClr val="tx1"/>
                </a:solidFill>
                <a:latin typeface="微软雅黑" panose="020B0503020204020204" pitchFamily="34" charset="-122"/>
                <a:ea typeface="微软雅黑" panose="020B0503020204020204" pitchFamily="34" charset="-122"/>
              </a:rPr>
              <a:t>	else if(</a:t>
            </a:r>
            <a:r>
              <a:rPr lang="en-US" altLang="zh-CN" sz="1600" b="0" dirty="0" err="1" smtClean="0">
                <a:solidFill>
                  <a:schemeClr val="tx1"/>
                </a:solidFill>
                <a:latin typeface="微软雅黑" panose="020B0503020204020204" pitchFamily="34" charset="-122"/>
                <a:ea typeface="微软雅黑" panose="020B0503020204020204" pitchFamily="34" charset="-122"/>
              </a:rPr>
              <a:t>mAge</a:t>
            </a:r>
            <a:r>
              <a:rPr lang="en-US" altLang="zh-CN" sz="1600" b="0" dirty="0" smtClean="0">
                <a:solidFill>
                  <a:schemeClr val="tx1"/>
                </a:solidFill>
                <a:latin typeface="微软雅黑" panose="020B0503020204020204" pitchFamily="34" charset="-122"/>
                <a:ea typeface="微软雅黑" panose="020B0503020204020204" pitchFamily="34" charset="-122"/>
              </a:rPr>
              <a:t>&lt;60)</a:t>
            </a:r>
          </a:p>
          <a:p>
            <a:pPr>
              <a:buFontTx/>
              <a:buNone/>
            </a:pPr>
            <a:r>
              <a:rPr lang="en-US" altLang="zh-CN" sz="1600" b="0" dirty="0" smtClean="0">
                <a:solidFill>
                  <a:schemeClr val="tx1"/>
                </a:solidFill>
                <a:latin typeface="微软雅黑" panose="020B0503020204020204" pitchFamily="34" charset="-122"/>
                <a:ea typeface="微软雅黑" panose="020B0503020204020204" pitchFamily="34" charset="-122"/>
              </a:rPr>
              <a:t>		</a:t>
            </a:r>
            <a:r>
              <a:rPr lang="en-US" altLang="zh-CN" sz="1600" b="0" dirty="0" err="1" smtClean="0">
                <a:solidFill>
                  <a:schemeClr val="tx1"/>
                </a:solidFill>
                <a:latin typeface="微软雅黑" panose="020B0503020204020204" pitchFamily="34" charset="-122"/>
                <a:ea typeface="微软雅黑" panose="020B0503020204020204" pitchFamily="34" charset="-122"/>
              </a:rPr>
              <a:t>mPhase</a:t>
            </a:r>
            <a:r>
              <a:rPr lang="en-US" altLang="zh-CN" sz="1600" b="0" dirty="0" smtClean="0">
                <a:solidFill>
                  <a:schemeClr val="tx1"/>
                </a:solidFill>
                <a:latin typeface="微软雅黑" panose="020B0503020204020204" pitchFamily="34" charset="-122"/>
                <a:ea typeface="微软雅黑" panose="020B0503020204020204" pitchFamily="34" charset="-122"/>
              </a:rPr>
              <a:t> = "</a:t>
            </a:r>
            <a:r>
              <a:rPr lang="zh-CN" altLang="en-US" sz="1600" b="0" dirty="0" smtClean="0">
                <a:solidFill>
                  <a:schemeClr val="tx1"/>
                </a:solidFill>
                <a:latin typeface="微软雅黑" panose="020B0503020204020204" pitchFamily="34" charset="-122"/>
                <a:ea typeface="微软雅黑" panose="020B0503020204020204" pitchFamily="34" charset="-122"/>
              </a:rPr>
              <a:t>中年</a:t>
            </a:r>
            <a:r>
              <a:rPr lang="en-US" altLang="zh-CN" sz="1600" b="0" dirty="0" smtClean="0">
                <a:solidFill>
                  <a:schemeClr val="tx1"/>
                </a:solidFill>
                <a:latin typeface="微软雅黑" panose="020B0503020204020204" pitchFamily="34" charset="-122"/>
                <a:ea typeface="微软雅黑" panose="020B0503020204020204" pitchFamily="34" charset="-122"/>
              </a:rPr>
              <a:t>";</a:t>
            </a:r>
          </a:p>
          <a:p>
            <a:pPr>
              <a:buFontTx/>
              <a:buNone/>
            </a:pPr>
            <a:r>
              <a:rPr lang="en-US" altLang="zh-CN" sz="1600" b="0" dirty="0" smtClean="0">
                <a:solidFill>
                  <a:schemeClr val="tx1"/>
                </a:solidFill>
                <a:latin typeface="微软雅黑" panose="020B0503020204020204" pitchFamily="34" charset="-122"/>
                <a:ea typeface="微软雅黑" panose="020B0503020204020204" pitchFamily="34" charset="-122"/>
              </a:rPr>
              <a:t>	else</a:t>
            </a:r>
          </a:p>
          <a:p>
            <a:pPr>
              <a:buFontTx/>
              <a:buNone/>
            </a:pPr>
            <a:r>
              <a:rPr lang="en-US" altLang="zh-CN" sz="1600" b="0" dirty="0" smtClean="0">
                <a:solidFill>
                  <a:schemeClr val="tx1"/>
                </a:solidFill>
                <a:latin typeface="微软雅黑" panose="020B0503020204020204" pitchFamily="34" charset="-122"/>
                <a:ea typeface="微软雅黑" panose="020B0503020204020204" pitchFamily="34" charset="-122"/>
              </a:rPr>
              <a:t>		</a:t>
            </a:r>
            <a:r>
              <a:rPr lang="en-US" altLang="zh-CN" sz="1600" b="0" dirty="0" err="1" smtClean="0">
                <a:solidFill>
                  <a:schemeClr val="tx1"/>
                </a:solidFill>
                <a:latin typeface="微软雅黑" panose="020B0503020204020204" pitchFamily="34" charset="-122"/>
                <a:ea typeface="微软雅黑" panose="020B0503020204020204" pitchFamily="34" charset="-122"/>
              </a:rPr>
              <a:t>mPhase</a:t>
            </a:r>
            <a:r>
              <a:rPr lang="en-US" altLang="zh-CN" sz="1600" b="0" dirty="0" smtClean="0">
                <a:solidFill>
                  <a:schemeClr val="tx1"/>
                </a:solidFill>
                <a:latin typeface="微软雅黑" panose="020B0503020204020204" pitchFamily="34" charset="-122"/>
                <a:ea typeface="微软雅黑" panose="020B0503020204020204" pitchFamily="34" charset="-122"/>
              </a:rPr>
              <a:t> = "</a:t>
            </a:r>
            <a:r>
              <a:rPr lang="zh-CN" altLang="en-US" sz="1600" b="0" dirty="0" smtClean="0">
                <a:solidFill>
                  <a:schemeClr val="tx1"/>
                </a:solidFill>
                <a:latin typeface="微软雅黑" panose="020B0503020204020204" pitchFamily="34" charset="-122"/>
                <a:ea typeface="微软雅黑" panose="020B0503020204020204" pitchFamily="34" charset="-122"/>
              </a:rPr>
              <a:t>老年</a:t>
            </a:r>
            <a:r>
              <a:rPr lang="en-US" altLang="zh-CN" sz="1600" b="0" dirty="0" smtClean="0">
                <a:solidFill>
                  <a:schemeClr val="tx1"/>
                </a:solidFill>
                <a:latin typeface="微软雅黑" panose="020B0503020204020204" pitchFamily="34" charset="-122"/>
                <a:ea typeface="微软雅黑" panose="020B0503020204020204" pitchFamily="34" charset="-122"/>
              </a:rPr>
              <a:t>";</a:t>
            </a:r>
          </a:p>
          <a:p>
            <a:pPr>
              <a:buFontTx/>
              <a:buNone/>
            </a:pPr>
            <a:r>
              <a:rPr lang="en-US" altLang="zh-CN" sz="1600" b="0" dirty="0" smtClean="0">
                <a:solidFill>
                  <a:schemeClr val="tx1"/>
                </a:solidFill>
                <a:latin typeface="微软雅黑" panose="020B0503020204020204" pitchFamily="34" charset="-122"/>
                <a:ea typeface="微软雅黑" panose="020B0503020204020204" pitchFamily="34" charset="-122"/>
              </a:rPr>
              <a:t>}</a:t>
            </a:r>
            <a:endParaRPr lang="zh-CN" altLang="en-US" sz="1600" b="0" dirty="0" smtClean="0">
              <a:solidFill>
                <a:schemeClr val="tx1"/>
              </a:solidFill>
              <a:latin typeface="微软雅黑" panose="020B0503020204020204" pitchFamily="34" charset="-122"/>
              <a:ea typeface="微软雅黑" panose="020B0503020204020204" pitchFamily="34" charset="-122"/>
            </a:endParaRPr>
          </a:p>
        </p:txBody>
      </p:sp>
      <p:graphicFrame>
        <p:nvGraphicFramePr>
          <p:cNvPr id="4" name="Table 3"/>
          <p:cNvGraphicFramePr>
            <a:graphicFrameLocks noGrp="1"/>
          </p:cNvGraphicFramePr>
          <p:nvPr>
            <p:extLst>
              <p:ext uri="{D42A27DB-BD31-4B8C-83A1-F6EECF244321}">
                <p14:modId xmlns:p14="http://schemas.microsoft.com/office/powerpoint/2010/main" val="1407581179"/>
              </p:ext>
            </p:extLst>
          </p:nvPr>
        </p:nvGraphicFramePr>
        <p:xfrm>
          <a:off x="4211960" y="2528700"/>
          <a:ext cx="4320480" cy="2124436"/>
        </p:xfrm>
        <a:graphic>
          <a:graphicData uri="http://schemas.openxmlformats.org/drawingml/2006/table">
            <a:tbl>
              <a:tblPr firstRow="1" bandRow="1">
                <a:tableStyleId>{F5AB1C69-6EDB-4FF4-983F-18BD219EF322}</a:tableStyleId>
              </a:tblPr>
              <a:tblGrid>
                <a:gridCol w="766732"/>
                <a:gridCol w="1260790"/>
                <a:gridCol w="814642"/>
                <a:gridCol w="766732"/>
                <a:gridCol w="711584"/>
              </a:tblGrid>
              <a:tr h="504056">
                <a:tc>
                  <a:txBody>
                    <a:bodyPr/>
                    <a:lstStyle/>
                    <a:p>
                      <a:pPr algn="ctr"/>
                      <a:r>
                        <a:rPr lang="zh-CN" altLang="en-US" sz="2000" dirty="0" smtClean="0">
                          <a:solidFill>
                            <a:schemeClr val="tx1"/>
                          </a:solidFill>
                        </a:rPr>
                        <a:t>序号</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宋体" pitchFamily="2" charset="-122"/>
                          <a:ea typeface="宋体" pitchFamily="2" charset="-122"/>
                        </a:rPr>
                        <a:t>表达式</a:t>
                      </a:r>
                      <a:endParaRPr lang="zh-CN" altLang="en-US" sz="2000" dirty="0">
                        <a:solidFill>
                          <a:schemeClr val="tx1"/>
                        </a:solidFill>
                        <a:latin typeface="宋体" pitchFamily="2" charset="-122"/>
                        <a:ea typeface="宋体" pitchFamily="2" charset="-122"/>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略小</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宋体" pitchFamily="2" charset="-122"/>
                          <a:ea typeface="宋体" pitchFamily="2" charset="-122"/>
                        </a:rPr>
                        <a:t>边界</a:t>
                      </a:r>
                      <a:endParaRPr lang="zh-CN" altLang="en-US" sz="2000" dirty="0">
                        <a:solidFill>
                          <a:schemeClr val="tx1"/>
                        </a:solidFill>
                        <a:latin typeface="宋体" pitchFamily="2" charset="-122"/>
                        <a:ea typeface="宋体" pitchFamily="2" charset="-122"/>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略大</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40">
                <a:tc>
                  <a:txBody>
                    <a:bodyPr/>
                    <a:lstStyle/>
                    <a:p>
                      <a:pPr algn="ctr"/>
                      <a:r>
                        <a:rPr lang="en-US" altLang="zh-CN" sz="2000" dirty="0" smtClean="0">
                          <a:solidFill>
                            <a:schemeClr val="tx1"/>
                          </a:solidFill>
                        </a:rPr>
                        <a:t>1</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solidFill>
                            <a:schemeClr val="tx1"/>
                          </a:solidFill>
                        </a:rPr>
                        <a:t>X&lt;10</a:t>
                      </a:r>
                      <a:endParaRPr lang="zh-CN" altLang="en-US" sz="2000" b="1"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solidFill>
                            <a:schemeClr val="tx1"/>
                          </a:solidFill>
                        </a:rPr>
                        <a:t>9</a:t>
                      </a:r>
                      <a:endParaRPr lang="zh-CN" altLang="en-US" sz="2000" b="1"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solidFill>
                            <a:schemeClr val="tx1"/>
                          </a:solidFill>
                        </a:rPr>
                        <a:t>10</a:t>
                      </a:r>
                      <a:endParaRPr lang="zh-CN" altLang="en-US" sz="2000" b="1"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solidFill>
                            <a:schemeClr val="tx1"/>
                          </a:solidFill>
                        </a:rPr>
                        <a:t>11</a:t>
                      </a:r>
                      <a:endParaRPr lang="zh-CN" altLang="en-US" sz="2000" b="1"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4">
                <a:tc>
                  <a:txBody>
                    <a:bodyPr/>
                    <a:lstStyle/>
                    <a:p>
                      <a:pPr algn="ctr"/>
                      <a:r>
                        <a:rPr lang="en-US" altLang="zh-CN" sz="2000" dirty="0" smtClean="0">
                          <a:solidFill>
                            <a:schemeClr val="tx1"/>
                          </a:solidFill>
                        </a:rPr>
                        <a:t>2</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solidFill>
                            <a:schemeClr val="tx1"/>
                          </a:solidFill>
                        </a:rPr>
                        <a:t>X&lt;20</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solidFill>
                            <a:schemeClr val="tx1"/>
                          </a:solidFill>
                        </a:rPr>
                        <a:t>19</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solidFill>
                            <a:schemeClr val="tx1"/>
                          </a:solidFill>
                        </a:rPr>
                        <a:t>20</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solidFill>
                            <a:schemeClr val="tx1"/>
                          </a:solidFill>
                        </a:rPr>
                        <a:t>21</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1648">
                <a:tc>
                  <a:txBody>
                    <a:bodyPr/>
                    <a:lstStyle/>
                    <a:p>
                      <a:pPr algn="ctr"/>
                      <a:r>
                        <a:rPr lang="en-US" altLang="zh-CN" sz="2000" b="1" dirty="0" smtClean="0">
                          <a:solidFill>
                            <a:schemeClr val="tx1"/>
                          </a:solidFill>
                        </a:rPr>
                        <a:t>3</a:t>
                      </a:r>
                      <a:endParaRPr lang="zh-CN" altLang="en-US" sz="2000" b="1"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0" dirty="0" smtClean="0">
                          <a:solidFill>
                            <a:schemeClr val="tx1"/>
                          </a:solidFill>
                        </a:rPr>
                        <a:t>X&lt;45</a:t>
                      </a:r>
                      <a:endParaRPr lang="zh-CN" altLang="en-US" sz="2000" b="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0" dirty="0" smtClean="0">
                          <a:solidFill>
                            <a:schemeClr val="tx1"/>
                          </a:solidFill>
                        </a:rPr>
                        <a:t>44</a:t>
                      </a:r>
                      <a:endParaRPr lang="zh-CN" altLang="en-US" sz="2000" b="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0" dirty="0" smtClean="0">
                          <a:solidFill>
                            <a:schemeClr val="tx1"/>
                          </a:solidFill>
                        </a:rPr>
                        <a:t>45</a:t>
                      </a:r>
                      <a:endParaRPr lang="zh-CN" altLang="en-US" sz="2000" b="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0" dirty="0" smtClean="0">
                          <a:solidFill>
                            <a:schemeClr val="tx1"/>
                          </a:solidFill>
                        </a:rPr>
                        <a:t>46</a:t>
                      </a:r>
                      <a:endParaRPr lang="zh-CN" altLang="en-US" sz="2000" b="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40">
                <a:tc>
                  <a:txBody>
                    <a:bodyPr/>
                    <a:lstStyle/>
                    <a:p>
                      <a:pPr algn="ctr"/>
                      <a:r>
                        <a:rPr lang="en-US" altLang="zh-CN" sz="2000" dirty="0" smtClean="0">
                          <a:solidFill>
                            <a:schemeClr val="tx1"/>
                          </a:solidFill>
                        </a:rPr>
                        <a:t>4</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solidFill>
                            <a:schemeClr val="tx1"/>
                          </a:solidFill>
                        </a:rPr>
                        <a:t>X&lt;60</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solidFill>
                            <a:schemeClr val="tx1"/>
                          </a:solidFill>
                        </a:rPr>
                        <a:t>59</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solidFill>
                            <a:schemeClr val="tx1"/>
                          </a:solidFill>
                        </a:rPr>
                        <a:t>60</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solidFill>
                            <a:schemeClr val="tx1"/>
                          </a:solidFill>
                        </a:rPr>
                        <a:t>61</a:t>
                      </a:r>
                      <a:endParaRPr lang="zh-CN" altLang="en-US" sz="20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Rectangle 2"/>
          <p:cNvSpPr txBox="1">
            <a:spLocks noChangeArrowheads="1"/>
          </p:cNvSpPr>
          <p:nvPr/>
        </p:nvSpPr>
        <p:spPr>
          <a:xfrm>
            <a:off x="457200" y="181489"/>
            <a:ext cx="8229600" cy="523220"/>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smtClean="0">
                <a:latin typeface="微软雅黑" pitchFamily="34" charset="-122"/>
                <a:ea typeface="微软雅黑" pitchFamily="34" charset="-122"/>
              </a:rPr>
              <a:t>8.2.2 </a:t>
            </a:r>
            <a:r>
              <a:rPr lang="zh-CN" altLang="en-US" sz="2800" b="1" dirty="0" smtClean="0">
                <a:latin typeface="微软雅黑" pitchFamily="34" charset="-122"/>
                <a:ea typeface="微软雅黑" pitchFamily="34" charset="-122"/>
              </a:rPr>
              <a:t>边界值分析</a:t>
            </a:r>
            <a:endParaRPr lang="zh-CN" altLang="en-US" sz="2800" b="1" dirty="0" smtClean="0"/>
          </a:p>
        </p:txBody>
      </p:sp>
    </p:spTree>
    <p:extLst>
      <p:ext uri="{BB962C8B-B14F-4D97-AF65-F5344CB8AC3E}">
        <p14:creationId xmlns:p14="http://schemas.microsoft.com/office/powerpoint/2010/main" val="2948595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106363"/>
            <a:ext cx="8229600" cy="523875"/>
          </a:xfrm>
          <a:noFill/>
        </p:spPr>
        <p:txBody>
          <a:bodyPr>
            <a:spAutoFit/>
          </a:bodyPr>
          <a:lstStyle/>
          <a:p>
            <a:r>
              <a:rPr lang="en-US" altLang="zh-CN" sz="2800" dirty="0" smtClean="0">
                <a:solidFill>
                  <a:schemeClr val="tx1"/>
                </a:solidFill>
                <a:latin typeface="微软雅黑" pitchFamily="34" charset="-122"/>
                <a:ea typeface="微软雅黑" pitchFamily="34" charset="-122"/>
              </a:rPr>
              <a:t>8.2 </a:t>
            </a:r>
            <a:r>
              <a:rPr lang="zh-CN" altLang="en-US" sz="2800" dirty="0" smtClean="0">
                <a:solidFill>
                  <a:schemeClr val="tx1"/>
                </a:solidFill>
                <a:latin typeface="微软雅黑" pitchFamily="34" charset="-122"/>
                <a:ea typeface="微软雅黑" pitchFamily="34" charset="-122"/>
              </a:rPr>
              <a:t>黑盒测试案例</a:t>
            </a:r>
            <a:endParaRPr lang="zh-CN" altLang="en-US" sz="2800" dirty="0">
              <a:solidFill>
                <a:schemeClr val="tx1"/>
              </a:solidFill>
              <a:latin typeface="微软雅黑" pitchFamily="34" charset="-122"/>
              <a:ea typeface="微软雅黑" pitchFamily="34" charset="-122"/>
            </a:endParaRPr>
          </a:p>
        </p:txBody>
      </p:sp>
      <p:sp>
        <p:nvSpPr>
          <p:cNvPr id="22530" name="Rectangle 3"/>
          <p:cNvSpPr>
            <a:spLocks noGrp="1" noChangeArrowheads="1"/>
          </p:cNvSpPr>
          <p:nvPr>
            <p:ph idx="4294967295"/>
          </p:nvPr>
        </p:nvSpPr>
        <p:spPr>
          <a:xfrm>
            <a:off x="768350" y="792163"/>
            <a:ext cx="8375650" cy="3716337"/>
          </a:xfrm>
        </p:spPr>
        <p:txBody>
          <a:bodyPr/>
          <a:lstStyle/>
          <a:p>
            <a:pPr eaLnBrk="1" hangingPunct="1">
              <a:buFont typeface="Wingdings" pitchFamily="2" charset="2"/>
              <a:buNone/>
            </a:pPr>
            <a:r>
              <a:rPr lang="zh-CN" altLang="en-US" sz="2400" dirty="0" smtClean="0">
                <a:solidFill>
                  <a:srgbClr val="0096D6"/>
                </a:solidFill>
                <a:latin typeface="微软雅黑" pitchFamily="34" charset="-122"/>
                <a:ea typeface="微软雅黑" pitchFamily="34" charset="-122"/>
              </a:rPr>
              <a:t>案例</a:t>
            </a:r>
            <a:r>
              <a:rPr lang="zh-CN" altLang="en-US" sz="2400" dirty="0" smtClean="0">
                <a:solidFill>
                  <a:srgbClr val="0096D6"/>
                </a:solidFill>
                <a:latin typeface="微软雅黑" pitchFamily="34" charset="-122"/>
                <a:ea typeface="微软雅黑" pitchFamily="34" charset="-122"/>
              </a:rPr>
              <a:t>分析</a:t>
            </a:r>
            <a:endParaRPr lang="en-US" altLang="zh-CN" sz="2400" dirty="0" smtClean="0">
              <a:solidFill>
                <a:srgbClr val="0096D6"/>
              </a:solidFill>
              <a:latin typeface="微软雅黑" pitchFamily="34" charset="-122"/>
              <a:ea typeface="微软雅黑" pitchFamily="34" charset="-122"/>
            </a:endParaRPr>
          </a:p>
        </p:txBody>
      </p:sp>
      <p:pic>
        <p:nvPicPr>
          <p:cNvPr id="22532"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7784" y="865798"/>
            <a:ext cx="3346470" cy="5949280"/>
          </a:xfrm>
          <a:prstGeom prst="rect">
            <a:avLst/>
          </a:prstGeom>
        </p:spPr>
      </p:pic>
    </p:spTree>
    <p:extLst>
      <p:ext uri="{BB962C8B-B14F-4D97-AF65-F5344CB8AC3E}">
        <p14:creationId xmlns:p14="http://schemas.microsoft.com/office/powerpoint/2010/main" val="2725548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63888" y="35565"/>
            <a:ext cx="8229600" cy="633412"/>
          </a:xfrm>
        </p:spPr>
        <p:txBody>
          <a:bodyPr>
            <a:noAutofit/>
          </a:bodyPr>
          <a:lstStyle/>
          <a:p>
            <a:pPr algn="l"/>
            <a:r>
              <a:rPr lang="zh-CN" altLang="en-US" sz="2800" b="0" dirty="0" smtClean="0">
                <a:solidFill>
                  <a:schemeClr val="tx1"/>
                </a:solidFill>
                <a:latin typeface="微软雅黑" panose="020B0503020204020204" pitchFamily="34" charset="-122"/>
                <a:ea typeface="微软雅黑" panose="020B0503020204020204" pitchFamily="34" charset="-122"/>
              </a:rPr>
              <a:t>小结</a:t>
            </a:r>
            <a:endParaRPr lang="zh-CN" altLang="en-US" sz="2800" b="0"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4294967295"/>
          </p:nvPr>
        </p:nvSpPr>
        <p:spPr>
          <a:xfrm>
            <a:off x="467544" y="1124744"/>
            <a:ext cx="8229600" cy="5145088"/>
          </a:xfrm>
        </p:spPr>
        <p:txBody>
          <a:bodyPr/>
          <a:lstStyle/>
          <a:p>
            <a:pPr marL="346075" lvl="1" indent="-231775" algn="just">
              <a:spcAft>
                <a:spcPct val="25000"/>
              </a:spcAft>
              <a:buClr>
                <a:srgbClr val="7B7B79"/>
              </a:buClr>
              <a:buSzPct val="90000"/>
              <a:buNone/>
            </a:pPr>
            <a:r>
              <a:rPr lang="zh-CN" altLang="en-US" sz="2000" dirty="0">
                <a:latin typeface="微软雅黑" panose="020B0503020204020204" pitchFamily="34" charset="-122"/>
                <a:ea typeface="微软雅黑" panose="020B0503020204020204" pitchFamily="34" charset="-122"/>
              </a:rPr>
              <a:t>什么是黑盒测试</a:t>
            </a:r>
            <a:endParaRPr lang="en-US" altLang="zh-CN" sz="2000" dirty="0">
              <a:latin typeface="微软雅黑" panose="020B0503020204020204" pitchFamily="34" charset="-122"/>
              <a:ea typeface="微软雅黑" panose="020B0503020204020204" pitchFamily="34" charset="-122"/>
            </a:endParaRPr>
          </a:p>
          <a:p>
            <a:pPr marL="346075" lvl="1" indent="-231775" algn="just">
              <a:spcAft>
                <a:spcPct val="25000"/>
              </a:spcAft>
              <a:buClr>
                <a:srgbClr val="7B7B79"/>
              </a:buClr>
              <a:buSzPct val="90000"/>
              <a:buNone/>
            </a:pPr>
            <a:r>
              <a:rPr lang="zh-CN" altLang="en-US" sz="2000" dirty="0">
                <a:latin typeface="微软雅黑" panose="020B0503020204020204" pitchFamily="34" charset="-122"/>
                <a:ea typeface="微软雅黑" panose="020B0503020204020204" pitchFamily="34" charset="-122"/>
              </a:rPr>
              <a:t>为什么要进行黑盒测试</a:t>
            </a:r>
            <a:endParaRPr lang="en-US" altLang="zh-CN" sz="2000" dirty="0">
              <a:latin typeface="微软雅黑" panose="020B0503020204020204" pitchFamily="34" charset="-122"/>
              <a:ea typeface="微软雅黑" panose="020B0503020204020204" pitchFamily="34" charset="-122"/>
            </a:endParaRPr>
          </a:p>
          <a:p>
            <a:pPr marL="346075" lvl="1" indent="-231775" algn="just">
              <a:spcAft>
                <a:spcPct val="25000"/>
              </a:spcAft>
              <a:buClr>
                <a:srgbClr val="7B7B79"/>
              </a:buClr>
              <a:buSzPct val="90000"/>
              <a:buNone/>
            </a:pPr>
            <a:r>
              <a:rPr lang="zh-CN" altLang="en-US" sz="2000" dirty="0">
                <a:latin typeface="微软雅黑" panose="020B0503020204020204" pitchFamily="34" charset="-122"/>
                <a:ea typeface="微软雅黑" panose="020B0503020204020204" pitchFamily="34" charset="-122"/>
              </a:rPr>
              <a:t>黑盒</a:t>
            </a:r>
            <a:r>
              <a:rPr lang="zh-CN" altLang="en-US" sz="2000" dirty="0" smtClean="0">
                <a:latin typeface="微软雅黑" panose="020B0503020204020204" pitchFamily="34" charset="-122"/>
                <a:ea typeface="微软雅黑" panose="020B0503020204020204" pitchFamily="34" charset="-122"/>
              </a:rPr>
              <a:t>测试</a:t>
            </a:r>
            <a:r>
              <a:rPr lang="zh-CN" altLang="en-US" sz="2000" dirty="0">
                <a:latin typeface="微软雅黑" panose="020B0503020204020204" pitchFamily="34" charset="-122"/>
                <a:ea typeface="微软雅黑" panose="020B0503020204020204" pitchFamily="34" charset="-122"/>
              </a:rPr>
              <a:t>有哪些技术和方法</a:t>
            </a:r>
            <a:endParaRPr lang="en-US" altLang="zh-CN" sz="2000" dirty="0">
              <a:latin typeface="微软雅黑" panose="020B0503020204020204" pitchFamily="34" charset="-122"/>
              <a:ea typeface="微软雅黑" panose="020B0503020204020204" pitchFamily="34" charset="-122"/>
            </a:endParaRPr>
          </a:p>
          <a:p>
            <a:pPr marL="346075" lvl="1" indent="-231775" algn="just">
              <a:spcAft>
                <a:spcPct val="25000"/>
              </a:spcAft>
              <a:buClr>
                <a:srgbClr val="7B7B79"/>
              </a:buClr>
              <a:buSzPct val="90000"/>
              <a:buNone/>
            </a:pPr>
            <a:r>
              <a:rPr lang="zh-CN" altLang="en-US" sz="2000" dirty="0">
                <a:latin typeface="微软雅黑" panose="020B0503020204020204" pitchFamily="34" charset="-122"/>
                <a:ea typeface="微软雅黑" panose="020B0503020204020204" pitchFamily="34" charset="-122"/>
              </a:rPr>
              <a:t>如何有效的进行黑盒测试</a:t>
            </a:r>
            <a:endParaRPr lang="en-US" altLang="zh-CN" sz="2000" dirty="0">
              <a:latin typeface="微软雅黑" panose="020B0503020204020204" pitchFamily="34" charset="-122"/>
              <a:ea typeface="微软雅黑" panose="020B0503020204020204" pitchFamily="34" charset="-122"/>
            </a:endParaRPr>
          </a:p>
          <a:p>
            <a:pPr marL="0" indent="0">
              <a:buNone/>
            </a:pPr>
            <a:endParaRPr lang="zh-CN" altLang="en-US" dirty="0"/>
          </a:p>
        </p:txBody>
      </p:sp>
    </p:spTree>
    <p:extLst>
      <p:ext uri="{BB962C8B-B14F-4D97-AF65-F5344CB8AC3E}">
        <p14:creationId xmlns:p14="http://schemas.microsoft.com/office/powerpoint/2010/main" val="16303388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908050"/>
            <a:ext cx="8229600" cy="5218113"/>
          </a:xfrm>
        </p:spPr>
        <p:txBody>
          <a:bodyPr>
            <a:normAutofit/>
          </a:bodyPr>
          <a:lstStyle/>
          <a:p>
            <a:pPr marL="533400" indent="-533400">
              <a:lnSpc>
                <a:spcPct val="150000"/>
              </a:lnSpc>
              <a:spcBef>
                <a:spcPts val="800"/>
              </a:spcBef>
              <a:buFontTx/>
              <a:buAutoNum type="arabicPeriod"/>
            </a:pPr>
            <a:r>
              <a:rPr lang="zh-CN" altLang="zh-CN" sz="2000" dirty="0" smtClean="0">
                <a:solidFill>
                  <a:srgbClr val="0096D6"/>
                </a:solidFill>
                <a:latin typeface="微软雅黑" pitchFamily="34" charset="-122"/>
                <a:ea typeface="微软雅黑" pitchFamily="34" charset="-122"/>
                <a:sym typeface="宋体" pitchFamily="2" charset="-122"/>
              </a:rPr>
              <a:t>什么是“黑盒”测试？“黑盒”测试一般采用哪些方法？我们如何进行“黑盒”测试？</a:t>
            </a:r>
            <a:endParaRPr lang="en-US" altLang="zh-CN" sz="2000" dirty="0" smtClean="0">
              <a:solidFill>
                <a:srgbClr val="0096D6"/>
              </a:solidFill>
              <a:latin typeface="微软雅黑" pitchFamily="34" charset="-122"/>
              <a:ea typeface="微软雅黑" pitchFamily="34" charset="-122"/>
              <a:sym typeface="宋体" pitchFamily="2" charset="-122"/>
            </a:endParaRPr>
          </a:p>
          <a:p>
            <a:pPr marL="533400" indent="-533400">
              <a:lnSpc>
                <a:spcPct val="150000"/>
              </a:lnSpc>
              <a:spcBef>
                <a:spcPts val="800"/>
              </a:spcBef>
              <a:buFontTx/>
              <a:buAutoNum type="arabicPeriod"/>
            </a:pPr>
            <a:r>
              <a:rPr lang="zh-CN" altLang="zh-CN" sz="2000" dirty="0" smtClean="0">
                <a:solidFill>
                  <a:srgbClr val="0096D6"/>
                </a:solidFill>
                <a:latin typeface="微软雅黑" pitchFamily="34" charset="-122"/>
                <a:ea typeface="微软雅黑" pitchFamily="34" charset="-122"/>
                <a:sym typeface="宋体" pitchFamily="2" charset="-122"/>
              </a:rPr>
              <a:t>什么是等价类划分法、边界值分析法？我们如何应用这些方法进行“黑盒”测试？</a:t>
            </a:r>
          </a:p>
        </p:txBody>
      </p:sp>
      <p:sp>
        <p:nvSpPr>
          <p:cNvPr id="4" name="Rectangle 2"/>
          <p:cNvSpPr>
            <a:spLocks noGrp="1" noChangeArrowheads="1"/>
          </p:cNvSpPr>
          <p:nvPr>
            <p:ph type="title" idx="4294967295"/>
          </p:nvPr>
        </p:nvSpPr>
        <p:spPr>
          <a:xfrm>
            <a:off x="0" y="117475"/>
            <a:ext cx="8229600" cy="647700"/>
          </a:xfrm>
          <a:noFill/>
        </p:spPr>
        <p:txBody>
          <a:bodyPr>
            <a:noAutofit/>
          </a:bodyPr>
          <a:lstStyle/>
          <a:p>
            <a:pPr eaLnBrk="1" hangingPunct="1"/>
            <a:r>
              <a:rPr lang="zh-CN" altLang="en-US" sz="4000" dirty="0" smtClean="0">
                <a:solidFill>
                  <a:schemeClr val="tx1"/>
                </a:solidFill>
                <a:latin typeface="微软雅黑" pitchFamily="34" charset="-122"/>
                <a:ea typeface="微软雅黑" pitchFamily="34" charset="-122"/>
                <a:sym typeface="HP Simplified" charset="-122"/>
              </a:rPr>
              <a:t>课后作业</a:t>
            </a:r>
            <a:endParaRPr lang="zh-CN" altLang="en-US" sz="4000" dirty="0" smtClean="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395536" y="2263478"/>
            <a:ext cx="6864824" cy="2324430"/>
            <a:chOff x="0" y="0"/>
            <a:chExt cx="9855" cy="3582"/>
          </a:xfrm>
        </p:grpSpPr>
        <p:sp>
          <p:nvSpPr>
            <p:cNvPr id="6" name="AutoShape 5"/>
            <p:cNvSpPr>
              <a:spLocks noChangeAspect="1" noChangeArrowheads="1"/>
            </p:cNvSpPr>
            <p:nvPr/>
          </p:nvSpPr>
          <p:spPr bwMode="auto">
            <a:xfrm>
              <a:off x="0" y="0"/>
              <a:ext cx="9855" cy="3582"/>
            </a:xfrm>
            <a:prstGeom prst="rect">
              <a:avLst/>
            </a:prstGeom>
            <a:noFill/>
            <a:ln w="9525">
              <a:noFill/>
              <a:miter lim="800000"/>
              <a:headEnd/>
              <a:tailEnd/>
            </a:ln>
          </p:spPr>
          <p:txBody>
            <a:bodyPr/>
            <a:lstStyle/>
            <a:p>
              <a:pPr eaLnBrk="1" hangingPunct="1"/>
              <a:endParaRPr lang="zh-CN" altLang="zh-CN">
                <a:solidFill>
                  <a:srgbClr val="1D1B10"/>
                </a:solidFill>
                <a:latin typeface="Calibri" pitchFamily="34" charset="0"/>
                <a:sym typeface="宋体" pitchFamily="2" charset="-122"/>
              </a:endParaRPr>
            </a:p>
          </p:txBody>
        </p:sp>
        <p:sp>
          <p:nvSpPr>
            <p:cNvPr id="7" name="Rectangle 6"/>
            <p:cNvSpPr>
              <a:spLocks noChangeArrowheads="1"/>
            </p:cNvSpPr>
            <p:nvPr/>
          </p:nvSpPr>
          <p:spPr bwMode="auto">
            <a:xfrm>
              <a:off x="3377" y="0"/>
              <a:ext cx="3995" cy="3582"/>
            </a:xfrm>
            <a:prstGeom prst="rect">
              <a:avLst/>
            </a:prstGeom>
            <a:solidFill>
              <a:srgbClr val="969696"/>
            </a:solidFill>
            <a:ln w="9525">
              <a:noFill/>
              <a:miter lim="800000"/>
              <a:headEnd/>
              <a:tailEnd/>
            </a:ln>
          </p:spPr>
          <p:txBody>
            <a:bodyPr anchor="ctr"/>
            <a:lstStyle/>
            <a:p>
              <a:pPr eaLnBrk="1" hangingPunct="1"/>
              <a:endParaRPr lang="zh-CN" altLang="zh-CN" b="1">
                <a:solidFill>
                  <a:srgbClr val="1D1B10"/>
                </a:solidFill>
                <a:latin typeface="Calibri" pitchFamily="34" charset="0"/>
                <a:sym typeface="宋体" pitchFamily="2" charset="-122"/>
              </a:endParaRPr>
            </a:p>
          </p:txBody>
        </p:sp>
        <p:sp>
          <p:nvSpPr>
            <p:cNvPr id="8" name="AutoShape 7"/>
            <p:cNvSpPr>
              <a:spLocks noChangeArrowheads="1"/>
            </p:cNvSpPr>
            <p:nvPr/>
          </p:nvSpPr>
          <p:spPr bwMode="auto">
            <a:xfrm>
              <a:off x="894" y="617"/>
              <a:ext cx="2465" cy="496"/>
            </a:xfrm>
            <a:prstGeom prst="rightArrow">
              <a:avLst>
                <a:gd name="adj1" fmla="val 50000"/>
                <a:gd name="adj2" fmla="val 124244"/>
              </a:avLst>
            </a:prstGeom>
            <a:solidFill>
              <a:srgbClr val="000000"/>
            </a:solidFill>
            <a:ln w="9525">
              <a:noFill/>
              <a:miter lim="800000"/>
              <a:headEnd/>
              <a:tailEnd/>
            </a:ln>
          </p:spPr>
          <p:txBody>
            <a:bodyPr anchor="ctr"/>
            <a:lstStyle/>
            <a:p>
              <a:pPr eaLnBrk="1" hangingPunct="1"/>
              <a:endParaRPr lang="zh-CN" altLang="zh-CN">
                <a:solidFill>
                  <a:srgbClr val="1D1B10"/>
                </a:solidFill>
                <a:latin typeface="Calibri" pitchFamily="34" charset="0"/>
                <a:sym typeface="宋体" pitchFamily="2" charset="-122"/>
              </a:endParaRPr>
            </a:p>
          </p:txBody>
        </p:sp>
        <p:sp>
          <p:nvSpPr>
            <p:cNvPr id="9" name="AutoShape 8"/>
            <p:cNvSpPr>
              <a:spLocks noChangeArrowheads="1"/>
            </p:cNvSpPr>
            <p:nvPr/>
          </p:nvSpPr>
          <p:spPr bwMode="auto">
            <a:xfrm>
              <a:off x="861" y="1620"/>
              <a:ext cx="2465" cy="496"/>
            </a:xfrm>
            <a:prstGeom prst="rightArrow">
              <a:avLst>
                <a:gd name="adj1" fmla="val 50000"/>
                <a:gd name="adj2" fmla="val 124244"/>
              </a:avLst>
            </a:prstGeom>
            <a:solidFill>
              <a:srgbClr val="000000"/>
            </a:solidFill>
            <a:ln w="9525">
              <a:noFill/>
              <a:miter lim="800000"/>
              <a:headEnd/>
              <a:tailEnd/>
            </a:ln>
          </p:spPr>
          <p:txBody>
            <a:bodyPr anchor="ctr"/>
            <a:lstStyle/>
            <a:p>
              <a:pPr eaLnBrk="1" hangingPunct="1"/>
              <a:endParaRPr lang="zh-CN" altLang="zh-CN">
                <a:solidFill>
                  <a:srgbClr val="1D1B10"/>
                </a:solidFill>
                <a:latin typeface="Calibri" pitchFamily="34" charset="0"/>
                <a:sym typeface="宋体" pitchFamily="2" charset="-122"/>
              </a:endParaRPr>
            </a:p>
          </p:txBody>
        </p:sp>
        <p:sp>
          <p:nvSpPr>
            <p:cNvPr id="10" name="AutoShape 9"/>
            <p:cNvSpPr>
              <a:spLocks noChangeArrowheads="1"/>
            </p:cNvSpPr>
            <p:nvPr/>
          </p:nvSpPr>
          <p:spPr bwMode="auto">
            <a:xfrm>
              <a:off x="891" y="2668"/>
              <a:ext cx="2466" cy="496"/>
            </a:xfrm>
            <a:prstGeom prst="rightArrow">
              <a:avLst>
                <a:gd name="adj1" fmla="val 50000"/>
                <a:gd name="adj2" fmla="val 124271"/>
              </a:avLst>
            </a:prstGeom>
            <a:solidFill>
              <a:srgbClr val="000000"/>
            </a:solidFill>
            <a:ln w="9525">
              <a:noFill/>
              <a:miter lim="800000"/>
              <a:headEnd/>
              <a:tailEnd/>
            </a:ln>
          </p:spPr>
          <p:txBody>
            <a:bodyPr anchor="ctr"/>
            <a:lstStyle/>
            <a:p>
              <a:pPr eaLnBrk="1" hangingPunct="1"/>
              <a:endParaRPr lang="zh-CN" altLang="zh-CN">
                <a:solidFill>
                  <a:srgbClr val="1D1B10"/>
                </a:solidFill>
                <a:latin typeface="Calibri" pitchFamily="34" charset="0"/>
                <a:sym typeface="宋体" pitchFamily="2" charset="-122"/>
              </a:endParaRPr>
            </a:p>
          </p:txBody>
        </p:sp>
        <p:sp>
          <p:nvSpPr>
            <p:cNvPr id="11" name="AutoShape 10"/>
            <p:cNvSpPr>
              <a:spLocks noChangeArrowheads="1"/>
            </p:cNvSpPr>
            <p:nvPr/>
          </p:nvSpPr>
          <p:spPr bwMode="auto">
            <a:xfrm>
              <a:off x="7390" y="936"/>
              <a:ext cx="2465" cy="497"/>
            </a:xfrm>
            <a:prstGeom prst="rightArrow">
              <a:avLst>
                <a:gd name="adj1" fmla="val 50000"/>
                <a:gd name="adj2" fmla="val 123994"/>
              </a:avLst>
            </a:prstGeom>
            <a:solidFill>
              <a:srgbClr val="000000"/>
            </a:solidFill>
            <a:ln w="9525">
              <a:noFill/>
              <a:miter lim="800000"/>
              <a:headEnd/>
              <a:tailEnd/>
            </a:ln>
          </p:spPr>
          <p:txBody>
            <a:bodyPr anchor="ctr"/>
            <a:lstStyle/>
            <a:p>
              <a:pPr eaLnBrk="1" hangingPunct="1"/>
              <a:endParaRPr lang="zh-CN" altLang="zh-CN">
                <a:solidFill>
                  <a:srgbClr val="1D1B10"/>
                </a:solidFill>
                <a:latin typeface="Calibri" pitchFamily="34" charset="0"/>
                <a:sym typeface="宋体" pitchFamily="2" charset="-122"/>
              </a:endParaRPr>
            </a:p>
          </p:txBody>
        </p:sp>
        <p:sp>
          <p:nvSpPr>
            <p:cNvPr id="12" name="AutoShape 11"/>
            <p:cNvSpPr>
              <a:spLocks noChangeArrowheads="1"/>
            </p:cNvSpPr>
            <p:nvPr/>
          </p:nvSpPr>
          <p:spPr bwMode="auto">
            <a:xfrm>
              <a:off x="7390" y="2308"/>
              <a:ext cx="2465" cy="496"/>
            </a:xfrm>
            <a:prstGeom prst="rightArrow">
              <a:avLst>
                <a:gd name="adj1" fmla="val 50000"/>
                <a:gd name="adj2" fmla="val 124244"/>
              </a:avLst>
            </a:prstGeom>
            <a:solidFill>
              <a:srgbClr val="000000"/>
            </a:solidFill>
            <a:ln w="9525">
              <a:noFill/>
              <a:miter lim="800000"/>
              <a:headEnd/>
              <a:tailEnd/>
            </a:ln>
          </p:spPr>
          <p:txBody>
            <a:bodyPr anchor="ctr"/>
            <a:lstStyle/>
            <a:p>
              <a:pPr eaLnBrk="1" hangingPunct="1"/>
              <a:endParaRPr lang="zh-CN" altLang="zh-CN">
                <a:solidFill>
                  <a:srgbClr val="1D1B10"/>
                </a:solidFill>
                <a:latin typeface="Calibri" pitchFamily="34" charset="0"/>
                <a:sym typeface="宋体" pitchFamily="2" charset="-122"/>
              </a:endParaRPr>
            </a:p>
          </p:txBody>
        </p:sp>
        <p:sp>
          <p:nvSpPr>
            <p:cNvPr id="13" name="Text Box 12"/>
            <p:cNvSpPr>
              <a:spLocks noChangeArrowheads="1"/>
            </p:cNvSpPr>
            <p:nvPr/>
          </p:nvSpPr>
          <p:spPr bwMode="auto">
            <a:xfrm>
              <a:off x="1387" y="17"/>
              <a:ext cx="1174" cy="627"/>
            </a:xfrm>
            <a:prstGeom prst="rect">
              <a:avLst/>
            </a:prstGeom>
            <a:noFill/>
            <a:ln w="9525">
              <a:noFill/>
              <a:miter lim="800000"/>
              <a:headEnd/>
              <a:tailEnd/>
            </a:ln>
          </p:spPr>
          <p:txBody>
            <a:bodyPr lIns="33376" tIns="16688" rIns="33376" bIns="16688"/>
            <a:lstStyle/>
            <a:p>
              <a:pPr algn="just" eaLnBrk="1" hangingPunct="1"/>
              <a:r>
                <a:rPr lang="zh-CN" altLang="en-US" sz="1600" b="1">
                  <a:solidFill>
                    <a:srgbClr val="000000"/>
                  </a:solidFill>
                  <a:latin typeface="Calibri" pitchFamily="34" charset="0"/>
                  <a:sym typeface="宋体" pitchFamily="2" charset="-122"/>
                </a:rPr>
                <a:t>输入</a:t>
              </a:r>
            </a:p>
          </p:txBody>
        </p:sp>
        <p:sp>
          <p:nvSpPr>
            <p:cNvPr id="14" name="Text Box 13"/>
            <p:cNvSpPr>
              <a:spLocks noChangeArrowheads="1"/>
            </p:cNvSpPr>
            <p:nvPr/>
          </p:nvSpPr>
          <p:spPr bwMode="auto">
            <a:xfrm>
              <a:off x="7738" y="168"/>
              <a:ext cx="1174" cy="627"/>
            </a:xfrm>
            <a:prstGeom prst="rect">
              <a:avLst/>
            </a:prstGeom>
            <a:noFill/>
            <a:ln w="9525">
              <a:noFill/>
              <a:miter lim="800000"/>
              <a:headEnd/>
              <a:tailEnd/>
            </a:ln>
          </p:spPr>
          <p:txBody>
            <a:bodyPr lIns="33376" tIns="16688" rIns="33376" bIns="16688"/>
            <a:lstStyle/>
            <a:p>
              <a:pPr algn="just" eaLnBrk="1" hangingPunct="1"/>
              <a:r>
                <a:rPr lang="zh-CN" altLang="en-US" sz="1600" b="1">
                  <a:solidFill>
                    <a:srgbClr val="000000"/>
                  </a:solidFill>
                  <a:latin typeface="Calibri" pitchFamily="34" charset="0"/>
                  <a:sym typeface="宋体" pitchFamily="2" charset="-122"/>
                </a:rPr>
                <a:t>输出</a:t>
              </a:r>
            </a:p>
          </p:txBody>
        </p:sp>
        <p:sp>
          <p:nvSpPr>
            <p:cNvPr id="15" name="Text Box 14"/>
            <p:cNvSpPr>
              <a:spLocks noChangeArrowheads="1"/>
            </p:cNvSpPr>
            <p:nvPr/>
          </p:nvSpPr>
          <p:spPr bwMode="auto">
            <a:xfrm>
              <a:off x="4757" y="505"/>
              <a:ext cx="1174" cy="627"/>
            </a:xfrm>
            <a:prstGeom prst="rect">
              <a:avLst/>
            </a:prstGeom>
            <a:noFill/>
            <a:ln w="9525">
              <a:noFill/>
              <a:miter lim="800000"/>
              <a:headEnd/>
              <a:tailEnd/>
            </a:ln>
          </p:spPr>
          <p:txBody>
            <a:bodyPr lIns="33376" tIns="16688" rIns="33376" bIns="16688"/>
            <a:lstStyle/>
            <a:p>
              <a:pPr algn="just" eaLnBrk="1" hangingPunct="1"/>
              <a:r>
                <a:rPr lang="zh-CN" altLang="en-US" sz="1600" b="1">
                  <a:solidFill>
                    <a:srgbClr val="000000"/>
                  </a:solidFill>
                  <a:latin typeface="Calibri" pitchFamily="34" charset="0"/>
                  <a:sym typeface="宋体" pitchFamily="2" charset="-122"/>
                </a:rPr>
                <a:t>黒盒</a:t>
              </a:r>
            </a:p>
          </p:txBody>
        </p:sp>
        <p:sp>
          <p:nvSpPr>
            <p:cNvPr id="16" name="Text Box 15"/>
            <p:cNvSpPr>
              <a:spLocks noChangeArrowheads="1"/>
            </p:cNvSpPr>
            <p:nvPr/>
          </p:nvSpPr>
          <p:spPr bwMode="auto">
            <a:xfrm>
              <a:off x="4294" y="2456"/>
              <a:ext cx="2253" cy="627"/>
            </a:xfrm>
            <a:prstGeom prst="rect">
              <a:avLst/>
            </a:prstGeom>
            <a:noFill/>
            <a:ln w="9525">
              <a:noFill/>
              <a:miter lim="800000"/>
              <a:headEnd/>
              <a:tailEnd/>
            </a:ln>
          </p:spPr>
          <p:txBody>
            <a:bodyPr lIns="33376" tIns="16688" rIns="33376" bIns="16688"/>
            <a:lstStyle/>
            <a:p>
              <a:pPr algn="just" eaLnBrk="1" hangingPunct="1"/>
              <a:r>
                <a:rPr lang="zh-CN" altLang="en-US" sz="1400" b="1" dirty="0">
                  <a:solidFill>
                    <a:srgbClr val="000000"/>
                  </a:solidFill>
                  <a:latin typeface="Calibri" pitchFamily="34" charset="0"/>
                  <a:sym typeface="宋体" pitchFamily="2" charset="-122"/>
                </a:rPr>
                <a:t>内部实现不可见</a:t>
              </a:r>
            </a:p>
          </p:txBody>
        </p:sp>
        <p:sp>
          <p:nvSpPr>
            <p:cNvPr id="17" name="Text Box 16"/>
            <p:cNvSpPr>
              <a:spLocks noChangeArrowheads="1"/>
            </p:cNvSpPr>
            <p:nvPr/>
          </p:nvSpPr>
          <p:spPr bwMode="auto">
            <a:xfrm>
              <a:off x="0" y="954"/>
              <a:ext cx="752" cy="2029"/>
            </a:xfrm>
            <a:prstGeom prst="rect">
              <a:avLst/>
            </a:prstGeom>
            <a:noFill/>
            <a:ln w="9525">
              <a:noFill/>
              <a:miter lim="800000"/>
              <a:headEnd/>
              <a:tailEnd/>
            </a:ln>
          </p:spPr>
          <p:txBody>
            <a:bodyPr lIns="33376" tIns="16688" rIns="33376" bIns="16688"/>
            <a:lstStyle/>
            <a:p>
              <a:pPr algn="just" eaLnBrk="1" hangingPunct="1"/>
              <a:r>
                <a:rPr lang="zh-CN" altLang="en-US" sz="1400" b="1">
                  <a:solidFill>
                    <a:srgbClr val="000000"/>
                  </a:solidFill>
                  <a:latin typeface="Calibri" pitchFamily="34" charset="0"/>
                  <a:sym typeface="宋体" pitchFamily="2" charset="-122"/>
                </a:rPr>
                <a:t>测试用例</a:t>
              </a:r>
              <a:endParaRPr lang="zh-CN" altLang="en-US" sz="1400" b="1">
                <a:solidFill>
                  <a:srgbClr val="1D1B10"/>
                </a:solidFill>
                <a:latin typeface="Calibri" pitchFamily="34" charset="0"/>
                <a:sym typeface="宋体" pitchFamily="2" charset="-122"/>
              </a:endParaRPr>
            </a:p>
          </p:txBody>
        </p:sp>
      </p:grpSp>
      <p:sp>
        <p:nvSpPr>
          <p:cNvPr id="18" name="Rectangle 2"/>
          <p:cNvSpPr>
            <a:spLocks noGrp="1" noChangeArrowheads="1"/>
          </p:cNvSpPr>
          <p:nvPr>
            <p:ph type="title" idx="4294967295"/>
          </p:nvPr>
        </p:nvSpPr>
        <p:spPr>
          <a:xfrm>
            <a:off x="0" y="895350"/>
            <a:ext cx="8229600" cy="733425"/>
          </a:xfrm>
        </p:spPr>
        <p:txBody>
          <a:bodyPr>
            <a:normAutofit/>
          </a:bodyPr>
          <a:lstStyle/>
          <a:p>
            <a:pPr algn="l"/>
            <a:r>
              <a:rPr lang="zh-CN" altLang="en-US" sz="2400" dirty="0" smtClean="0">
                <a:solidFill>
                  <a:srgbClr val="0096D6"/>
                </a:solidFill>
                <a:latin typeface="微软雅黑" panose="020B0503020204020204" pitchFamily="34" charset="-122"/>
                <a:ea typeface="微软雅黑" panose="020B0503020204020204" pitchFamily="34" charset="-122"/>
              </a:rPr>
              <a:t>什么是黑盒测试</a:t>
            </a:r>
          </a:p>
        </p:txBody>
      </p:sp>
      <p:sp>
        <p:nvSpPr>
          <p:cNvPr id="19" name="Rectangle 2"/>
          <p:cNvSpPr txBox="1">
            <a:spLocks noChangeArrowheads="1"/>
          </p:cNvSpPr>
          <p:nvPr/>
        </p:nvSpPr>
        <p:spPr>
          <a:xfrm>
            <a:off x="4110256" y="0"/>
            <a:ext cx="8229600" cy="7334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latin typeface="微软雅黑" panose="020B0503020204020204" pitchFamily="34" charset="-122"/>
                <a:ea typeface="微软雅黑" panose="020B0503020204020204" pitchFamily="34" charset="-122"/>
              </a:rPr>
              <a:t>绪论</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3851920" y="-160215"/>
            <a:ext cx="8245475" cy="1143000"/>
          </a:xfrm>
        </p:spPr>
        <p:txBody>
          <a:bodyPr>
            <a:normAutofit/>
          </a:bodyPr>
          <a:lstStyle/>
          <a:p>
            <a:pPr algn="l"/>
            <a:r>
              <a:rPr lang="zh-CN" altLang="en-US" sz="2800" dirty="0" smtClean="0">
                <a:solidFill>
                  <a:schemeClr val="tx1"/>
                </a:solidFill>
                <a:latin typeface="微软雅黑" panose="020B0503020204020204" pitchFamily="34" charset="-122"/>
                <a:ea typeface="微软雅黑" panose="020B0503020204020204" pitchFamily="34" charset="-122"/>
              </a:rPr>
              <a:t>绪论</a:t>
            </a:r>
          </a:p>
        </p:txBody>
      </p:sp>
      <p:sp>
        <p:nvSpPr>
          <p:cNvPr id="6" name="Rectangle 3"/>
          <p:cNvSpPr txBox="1">
            <a:spLocks noChangeArrowheads="1"/>
          </p:cNvSpPr>
          <p:nvPr/>
        </p:nvSpPr>
        <p:spPr bwMode="auto">
          <a:xfrm>
            <a:off x="0" y="1773238"/>
            <a:ext cx="8929688"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30000"/>
              </a:spcBef>
            </a:pPr>
            <a:r>
              <a:rPr lang="zh-CN" altLang="en-US" sz="2000" dirty="0" smtClean="0">
                <a:latin typeface="微软雅黑" pitchFamily="34" charset="-122"/>
                <a:ea typeface="微软雅黑" pitchFamily="34" charset="-122"/>
              </a:rPr>
              <a:t>黑盒测试又称功能测试或数据驱动测试</a:t>
            </a:r>
          </a:p>
          <a:p>
            <a:pPr lvl="1">
              <a:lnSpc>
                <a:spcPct val="150000"/>
              </a:lnSpc>
              <a:spcBef>
                <a:spcPct val="30000"/>
              </a:spcBef>
            </a:pPr>
            <a:r>
              <a:rPr lang="zh-CN" altLang="en-US" sz="2000" dirty="0" smtClean="0">
                <a:latin typeface="微软雅黑" pitchFamily="34" charset="-122"/>
                <a:ea typeface="微软雅黑" pitchFamily="34" charset="-122"/>
              </a:rPr>
              <a:t>把测试对象当作看不见内部的黑盒，</a:t>
            </a:r>
            <a:r>
              <a:rPr lang="zh-CN" altLang="en-US" sz="2000" dirty="0" smtClean="0">
                <a:latin typeface="微软雅黑" pitchFamily="34" charset="-122"/>
                <a:ea typeface="微软雅黑" pitchFamily="34" charset="-122"/>
                <a:sym typeface="宋体" pitchFamily="2" charset="-122"/>
              </a:rPr>
              <a:t>在完全</a:t>
            </a:r>
            <a:r>
              <a:rPr lang="zh-CN" altLang="en-US" sz="2000" b="1" dirty="0" smtClean="0">
                <a:latin typeface="微软雅黑" pitchFamily="34" charset="-122"/>
                <a:ea typeface="微软雅黑" pitchFamily="34" charset="-122"/>
                <a:sym typeface="宋体" pitchFamily="2" charset="-122"/>
              </a:rPr>
              <a:t>不考虑程序内部结构</a:t>
            </a:r>
            <a:r>
              <a:rPr lang="zh-CN" altLang="en-US" sz="2000" dirty="0" smtClean="0">
                <a:latin typeface="微软雅黑" pitchFamily="34" charset="-122"/>
                <a:ea typeface="微软雅黑" pitchFamily="34" charset="-122"/>
                <a:sym typeface="宋体" pitchFamily="2" charset="-122"/>
              </a:rPr>
              <a:t>和处理过程的情况下，测试者仅依据程序功能的需求规范考虑，确定测试用例和推断测试结果的正确性</a:t>
            </a:r>
            <a:r>
              <a:rPr lang="en-US" altLang="zh-CN" sz="2000" dirty="0" smtClean="0">
                <a:latin typeface="微软雅黑" pitchFamily="34" charset="-122"/>
                <a:ea typeface="微软雅黑" pitchFamily="34" charset="-122"/>
                <a:sym typeface="宋体" pitchFamily="2" charset="-122"/>
              </a:rPr>
              <a:t>.</a:t>
            </a:r>
            <a:endParaRPr lang="en-US" altLang="zh-CN" sz="2000" dirty="0" smtClean="0">
              <a:latin typeface="微软雅黑" pitchFamily="34" charset="-122"/>
              <a:ea typeface="微软雅黑" pitchFamily="34" charset="-122"/>
            </a:endParaRPr>
          </a:p>
          <a:p>
            <a:pPr lvl="1">
              <a:lnSpc>
                <a:spcPct val="150000"/>
              </a:lnSpc>
              <a:spcBef>
                <a:spcPct val="30000"/>
              </a:spcBef>
            </a:pPr>
            <a:r>
              <a:rPr lang="zh-CN" altLang="en-US" sz="2000" dirty="0" smtClean="0">
                <a:latin typeface="微软雅黑" pitchFamily="34" charset="-122"/>
                <a:ea typeface="微软雅黑" pitchFamily="34" charset="-122"/>
              </a:rPr>
              <a:t>站在使用软件或程序的角度，从输入数据与输出数据的对应关系进行的测试</a:t>
            </a:r>
            <a:endParaRPr lang="en-US" altLang="zh-CN" sz="2000" dirty="0" smtClean="0">
              <a:latin typeface="微软雅黑" pitchFamily="34" charset="-122"/>
              <a:ea typeface="微软雅黑" pitchFamily="34" charset="-122"/>
            </a:endParaRPr>
          </a:p>
          <a:p>
            <a:pPr lvl="1">
              <a:lnSpc>
                <a:spcPct val="150000"/>
              </a:lnSpc>
              <a:spcBef>
                <a:spcPct val="30000"/>
              </a:spcBef>
            </a:pPr>
            <a:r>
              <a:rPr lang="zh-CN" altLang="en-US" sz="2000" dirty="0" smtClean="0">
                <a:latin typeface="微软雅黑" pitchFamily="34" charset="-122"/>
                <a:ea typeface="微软雅黑" pitchFamily="34" charset="-122"/>
              </a:rPr>
              <a:t>在软件的接口处进行测试</a:t>
            </a:r>
            <a:endParaRPr lang="en-US" altLang="zh-CN" sz="2000" dirty="0" smtClean="0">
              <a:latin typeface="微软雅黑" pitchFamily="34" charset="-122"/>
              <a:ea typeface="微软雅黑" pitchFamily="34" charset="-122"/>
            </a:endParaRPr>
          </a:p>
          <a:p>
            <a:pPr lvl="1">
              <a:lnSpc>
                <a:spcPct val="150000"/>
              </a:lnSpc>
              <a:spcBef>
                <a:spcPct val="30000"/>
              </a:spcBef>
            </a:pPr>
            <a:r>
              <a:rPr lang="zh-CN" altLang="en-US" sz="2000" dirty="0" smtClean="0">
                <a:latin typeface="微软雅黑" pitchFamily="34" charset="-122"/>
                <a:ea typeface="微软雅黑" pitchFamily="34" charset="-122"/>
              </a:rPr>
              <a:t>通过导出执行程序所有功能需求的输入条件集，实现功能覆盖，需求覆盖</a:t>
            </a:r>
          </a:p>
          <a:p>
            <a:pPr lvl="1">
              <a:lnSpc>
                <a:spcPct val="150000"/>
              </a:lnSpc>
              <a:spcBef>
                <a:spcPct val="30000"/>
              </a:spcBef>
            </a:pPr>
            <a:endParaRPr lang="en-US" altLang="zh-CN" sz="2000" dirty="0" smtClean="0">
              <a:latin typeface="微软雅黑" pitchFamily="34" charset="-122"/>
              <a:ea typeface="微软雅黑" pitchFamily="34" charset="-122"/>
            </a:endParaRPr>
          </a:p>
          <a:p>
            <a:pPr lvl="1">
              <a:lnSpc>
                <a:spcPct val="150000"/>
              </a:lnSpc>
              <a:spcBef>
                <a:spcPct val="30000"/>
              </a:spcBef>
            </a:pPr>
            <a:endParaRPr lang="en-US" altLang="zh-CN" sz="2000" dirty="0" smtClean="0">
              <a:latin typeface="微软雅黑" pitchFamily="34" charset="-122"/>
              <a:ea typeface="微软雅黑" pitchFamily="34" charset="-122"/>
            </a:endParaRPr>
          </a:p>
        </p:txBody>
      </p:sp>
      <p:sp>
        <p:nvSpPr>
          <p:cNvPr id="7" name="Rectangle 2"/>
          <p:cNvSpPr txBox="1">
            <a:spLocks noChangeArrowheads="1"/>
          </p:cNvSpPr>
          <p:nvPr/>
        </p:nvSpPr>
        <p:spPr bwMode="auto">
          <a:xfrm>
            <a:off x="0" y="1039813"/>
            <a:ext cx="82296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a:lstStyle>
          <a:p>
            <a:pPr algn="l"/>
            <a:r>
              <a:rPr lang="zh-CN" altLang="en-US" sz="2400" dirty="0" smtClean="0">
                <a:solidFill>
                  <a:srgbClr val="0096D6"/>
                </a:solidFill>
                <a:latin typeface="微软雅黑" panose="020B0503020204020204" pitchFamily="34" charset="-122"/>
                <a:ea typeface="微软雅黑" panose="020B0503020204020204" pitchFamily="34" charset="-122"/>
              </a:rPr>
              <a:t>什么是黑盒测试</a:t>
            </a:r>
          </a:p>
        </p:txBody>
      </p:sp>
    </p:spTree>
    <p:extLst>
      <p:ext uri="{BB962C8B-B14F-4D97-AF65-F5344CB8AC3E}">
        <p14:creationId xmlns:p14="http://schemas.microsoft.com/office/powerpoint/2010/main" val="2372031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3851920" y="-160215"/>
            <a:ext cx="8245475" cy="1143000"/>
          </a:xfrm>
        </p:spPr>
        <p:txBody>
          <a:bodyPr>
            <a:normAutofit/>
          </a:bodyPr>
          <a:lstStyle/>
          <a:p>
            <a:pPr algn="l"/>
            <a:r>
              <a:rPr lang="zh-CN" altLang="en-US" sz="2800" dirty="0" smtClean="0">
                <a:solidFill>
                  <a:schemeClr val="tx1"/>
                </a:solidFill>
                <a:latin typeface="微软雅黑" panose="020B0503020204020204" pitchFamily="34" charset="-122"/>
                <a:ea typeface="微软雅黑" panose="020B0503020204020204" pitchFamily="34" charset="-122"/>
              </a:rPr>
              <a:t>绪论</a:t>
            </a:r>
          </a:p>
        </p:txBody>
      </p:sp>
      <p:sp>
        <p:nvSpPr>
          <p:cNvPr id="2" name="文本框 1"/>
          <p:cNvSpPr txBox="1"/>
          <p:nvPr/>
        </p:nvSpPr>
        <p:spPr>
          <a:xfrm>
            <a:off x="251520" y="922114"/>
            <a:ext cx="6120680" cy="424732"/>
          </a:xfrm>
          <a:prstGeom prst="rect">
            <a:avLst/>
          </a:prstGeom>
          <a:noFill/>
        </p:spPr>
        <p:txBody>
          <a:bodyPr wrap="square" rtlCol="0">
            <a:spAutoFit/>
          </a:bodyPr>
          <a:lstStyle/>
          <a:p>
            <a:pPr marL="282575" indent="-282575">
              <a:lnSpc>
                <a:spcPct val="90000"/>
              </a:lnSpc>
              <a:spcBef>
                <a:spcPts val="800"/>
              </a:spcBef>
            </a:pPr>
            <a:r>
              <a:rPr lang="zh-CN" altLang="en-US" sz="2400" b="1" dirty="0">
                <a:solidFill>
                  <a:srgbClr val="0096D6"/>
                </a:solidFill>
                <a:latin typeface="宋体" panose="02010600030101010101" pitchFamily="2" charset="-122"/>
                <a:ea typeface="微软雅黑" panose="020B0503020204020204" pitchFamily="34" charset="-122"/>
              </a:rPr>
              <a:t>黑盒</a:t>
            </a:r>
            <a:r>
              <a:rPr lang="zh-CN" altLang="en-US" sz="2400" b="1" dirty="0" smtClean="0">
                <a:solidFill>
                  <a:srgbClr val="0096D6"/>
                </a:solidFill>
                <a:latin typeface="宋体" panose="02010600030101010101" pitchFamily="2" charset="-122"/>
                <a:ea typeface="微软雅黑" panose="020B0503020204020204" pitchFamily="34" charset="-122"/>
              </a:rPr>
              <a:t>测试的案例</a:t>
            </a:r>
            <a:endParaRPr lang="zh-CN" altLang="en-US" sz="2400" b="1" dirty="0">
              <a:solidFill>
                <a:srgbClr val="0096D6"/>
              </a:solidFill>
              <a:latin typeface="宋体" panose="02010600030101010101" pitchFamily="2" charset="-122"/>
              <a:ea typeface="微软雅黑" panose="020B0503020204020204" pitchFamily="34" charset="-122"/>
            </a:endParaRPr>
          </a:p>
        </p:txBody>
      </p:sp>
      <p:sp>
        <p:nvSpPr>
          <p:cNvPr id="4" name="文本框 3"/>
          <p:cNvSpPr txBox="1"/>
          <p:nvPr/>
        </p:nvSpPr>
        <p:spPr>
          <a:xfrm>
            <a:off x="395536" y="1844824"/>
            <a:ext cx="7920880" cy="1015663"/>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个文本输入框允许</a:t>
            </a:r>
            <a:r>
              <a:rPr lang="zh-CN" altLang="en-US" sz="2000" dirty="0" smtClean="0">
                <a:latin typeface="微软雅黑" panose="020B0503020204020204" pitchFamily="34" charset="-122"/>
                <a:ea typeface="微软雅黑" panose="020B0503020204020204" pitchFamily="34" charset="-122"/>
              </a:rPr>
              <a:t>输入</a:t>
            </a:r>
            <a:r>
              <a:rPr lang="en-US" altLang="zh-CN" sz="2000" dirty="0" smtClean="0">
                <a:latin typeface="微软雅黑" panose="020B0503020204020204" pitchFamily="34" charset="-122"/>
                <a:ea typeface="微软雅黑" panose="020B0503020204020204" pitchFamily="34" charset="-122"/>
              </a:rPr>
              <a:t>1-10000</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整数，输入数据会有多少？如何准备</a:t>
            </a:r>
            <a:r>
              <a:rPr lang="zh-CN" altLang="en-US" sz="2000" dirty="0" smtClean="0">
                <a:latin typeface="微软雅黑" panose="020B0503020204020204" pitchFamily="34" charset="-122"/>
                <a:ea typeface="微软雅黑" panose="020B0503020204020204" pitchFamily="34" charset="-122"/>
              </a:rPr>
              <a:t>输入数据</a:t>
            </a:r>
            <a:endParaRPr lang="en-US" altLang="zh-CN" sz="2000" dirty="0" smtClean="0">
              <a:latin typeface="微软雅黑" panose="020B0503020204020204" pitchFamily="34" charset="-122"/>
              <a:ea typeface="微软雅黑" panose="020B0503020204020204" pitchFamily="34" charset="-122"/>
            </a:endParaRPr>
          </a:p>
          <a:p>
            <a:pPr marL="342900" indent="-342900">
              <a:buAutoNum type="arabicPeriod"/>
            </a:pPr>
            <a:endParaRPr lang="en-US" altLang="zh-CN" sz="2000" dirty="0" smtClean="0">
              <a:latin typeface="微软雅黑" panose="020B0503020204020204" pitchFamily="34" charset="-122"/>
              <a:ea typeface="微软雅黑" panose="020B0503020204020204" pitchFamily="34" charset="-122"/>
            </a:endParaRPr>
          </a:p>
        </p:txBody>
      </p:sp>
      <p:sp>
        <p:nvSpPr>
          <p:cNvPr id="3" name="矩形 2"/>
          <p:cNvSpPr/>
          <p:nvPr/>
        </p:nvSpPr>
        <p:spPr>
          <a:xfrm>
            <a:off x="395536" y="2690336"/>
            <a:ext cx="7920880" cy="1323439"/>
          </a:xfrm>
          <a:prstGeom prst="rect">
            <a:avLst/>
          </a:prstGeom>
        </p:spPr>
        <p:txBody>
          <a:bodyPr wrap="square">
            <a:spAutoFit/>
          </a:bodyPr>
          <a:lstStyle/>
          <a:p>
            <a:pPr marL="342900" indent="-342900">
              <a:buAutoNum type="arabicPeriod"/>
            </a:pPr>
            <a:endParaRPr lang="en-US" altLang="zh-CN" sz="2000" dirty="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台</a:t>
            </a:r>
            <a:r>
              <a:rPr lang="en-US" altLang="zh-CN" sz="2000" dirty="0">
                <a:latin typeface="微软雅黑" panose="020B0503020204020204" pitchFamily="34" charset="-122"/>
                <a:ea typeface="微软雅黑" panose="020B0503020204020204" pitchFamily="34" charset="-122"/>
              </a:rPr>
              <a:t>ATM</a:t>
            </a:r>
            <a:r>
              <a:rPr lang="zh-CN" altLang="en-US" sz="2000" dirty="0">
                <a:latin typeface="微软雅黑" panose="020B0503020204020204" pitchFamily="34" charset="-122"/>
                <a:ea typeface="微软雅黑" panose="020B0503020204020204" pitchFamily="34" charset="-122"/>
              </a:rPr>
              <a:t>机器，允许提取的增量为</a:t>
            </a:r>
            <a:r>
              <a:rPr lang="en-US" altLang="zh-CN" sz="2000" dirty="0">
                <a:latin typeface="微软雅黑" panose="020B0503020204020204" pitchFamily="34" charset="-122"/>
                <a:ea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rPr>
              <a:t>元，单天可以提取的总额为</a:t>
            </a:r>
            <a:r>
              <a:rPr lang="en-US" altLang="zh-CN" sz="2000" dirty="0">
                <a:latin typeface="微软雅黑" panose="020B0503020204020204" pitchFamily="34" charset="-122"/>
                <a:ea typeface="微软雅黑" panose="020B0503020204020204" pitchFamily="34" charset="-122"/>
              </a:rPr>
              <a:t>100-30000</a:t>
            </a:r>
            <a:r>
              <a:rPr lang="zh-CN" altLang="en-US" sz="2000" dirty="0">
                <a:latin typeface="微软雅黑" panose="020B0503020204020204" pitchFamily="34" charset="-122"/>
                <a:ea typeface="微软雅黑" panose="020B0503020204020204" pitchFamily="34" charset="-122"/>
              </a:rPr>
              <a:t>元不等的现金，每次最多取</a:t>
            </a:r>
            <a:r>
              <a:rPr lang="en-US" altLang="zh-CN" sz="2000" dirty="0">
                <a:latin typeface="微软雅黑" panose="020B0503020204020204" pitchFamily="34" charset="-122"/>
                <a:ea typeface="微软雅黑" panose="020B0503020204020204" pitchFamily="34" charset="-122"/>
              </a:rPr>
              <a:t>3000</a:t>
            </a:r>
            <a:r>
              <a:rPr lang="zh-CN" altLang="en-US" sz="2000" dirty="0">
                <a:latin typeface="微软雅黑" panose="020B0503020204020204" pitchFamily="34" charset="-122"/>
                <a:ea typeface="微软雅黑" panose="020B0503020204020204" pitchFamily="34" charset="-122"/>
              </a:rPr>
              <a:t>元，请用黑盒测试的方法进行测试</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718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0" y="114300"/>
            <a:ext cx="8245475" cy="623760"/>
          </a:xfrm>
        </p:spPr>
        <p:txBody>
          <a:bodyPr>
            <a:normAutofit/>
          </a:bodyPr>
          <a:lstStyle/>
          <a:p>
            <a:r>
              <a:rPr lang="zh-CN" altLang="en-US" sz="2800" dirty="0" smtClean="0">
                <a:solidFill>
                  <a:schemeClr val="tx1"/>
                </a:solidFill>
                <a:latin typeface="微软雅黑" panose="020B0503020204020204" pitchFamily="34" charset="-122"/>
                <a:ea typeface="微软雅黑" panose="020B0503020204020204" pitchFamily="34" charset="-122"/>
              </a:rPr>
              <a:t>绪论</a:t>
            </a:r>
          </a:p>
        </p:txBody>
      </p:sp>
      <p:sp>
        <p:nvSpPr>
          <p:cNvPr id="3" name="文本占位符 2"/>
          <p:cNvSpPr>
            <a:spLocks noGrp="1"/>
          </p:cNvSpPr>
          <p:nvPr>
            <p:ph type="body" sz="half" idx="4294967295"/>
          </p:nvPr>
        </p:nvSpPr>
        <p:spPr>
          <a:xfrm>
            <a:off x="251520" y="1561380"/>
            <a:ext cx="4059238" cy="4632325"/>
          </a:xfrm>
        </p:spPr>
        <p:txBody>
          <a:bodyPr>
            <a:normAutofit/>
          </a:bodyPr>
          <a:lstStyle/>
          <a:p>
            <a:pPr marL="457200" lvl="1" indent="0">
              <a:lnSpc>
                <a:spcPct val="150000"/>
              </a:lnSpc>
              <a:spcBef>
                <a:spcPct val="30000"/>
              </a:spcBef>
              <a:buNone/>
            </a:pPr>
            <a:r>
              <a:rPr lang="zh-CN" altLang="en-US" sz="2000" b="1" dirty="0">
                <a:latin typeface="微软雅黑" pitchFamily="34" charset="-122"/>
                <a:ea typeface="微软雅黑" pitchFamily="34" charset="-122"/>
              </a:rPr>
              <a:t>如何测试功能的</a:t>
            </a:r>
            <a:r>
              <a:rPr lang="zh-CN" altLang="en-US" sz="2000" b="1" dirty="0" smtClean="0">
                <a:latin typeface="微软雅黑" pitchFamily="34" charset="-122"/>
                <a:ea typeface="微软雅黑" pitchFamily="34" charset="-122"/>
              </a:rPr>
              <a:t>有效性</a:t>
            </a:r>
            <a:endParaRPr lang="en-US" altLang="zh-CN" sz="2000" b="1" dirty="0" smtClean="0">
              <a:latin typeface="微软雅黑" pitchFamily="34" charset="-122"/>
              <a:ea typeface="微软雅黑" pitchFamily="34" charset="-122"/>
            </a:endParaRPr>
          </a:p>
          <a:p>
            <a:pPr lvl="1">
              <a:lnSpc>
                <a:spcPct val="150000"/>
              </a:lnSpc>
              <a:spcBef>
                <a:spcPct val="30000"/>
              </a:spcBef>
            </a:pPr>
            <a:r>
              <a:rPr lang="zh-CN" altLang="en-US" sz="2000" dirty="0" smtClean="0">
                <a:latin typeface="微软雅黑" pitchFamily="34" charset="-122"/>
                <a:ea typeface="微软雅黑" pitchFamily="34" charset="-122"/>
              </a:rPr>
              <a:t>何种</a:t>
            </a:r>
            <a:r>
              <a:rPr lang="zh-CN" altLang="en-US" sz="2000" dirty="0">
                <a:latin typeface="微软雅黑" pitchFamily="34" charset="-122"/>
                <a:ea typeface="微软雅黑" pitchFamily="34" charset="-122"/>
              </a:rPr>
              <a:t>类型的输入会产生好的</a:t>
            </a:r>
            <a:r>
              <a:rPr lang="zh-CN" altLang="en-US" sz="2000" dirty="0" smtClean="0">
                <a:latin typeface="微软雅黑" pitchFamily="34" charset="-122"/>
                <a:ea typeface="微软雅黑" pitchFamily="34" charset="-122"/>
              </a:rPr>
              <a:t>测试用例</a:t>
            </a:r>
            <a:endParaRPr lang="en-US" altLang="zh-CN" sz="2000" dirty="0" smtClean="0">
              <a:latin typeface="微软雅黑" pitchFamily="34" charset="-122"/>
              <a:ea typeface="微软雅黑" pitchFamily="34" charset="-122"/>
            </a:endParaRPr>
          </a:p>
          <a:p>
            <a:pPr lvl="1">
              <a:lnSpc>
                <a:spcPct val="150000"/>
              </a:lnSpc>
              <a:spcBef>
                <a:spcPct val="30000"/>
              </a:spcBef>
            </a:pPr>
            <a:r>
              <a:rPr lang="zh-CN" altLang="en-US" sz="2000" dirty="0">
                <a:latin typeface="微软雅黑" pitchFamily="34" charset="-122"/>
                <a:ea typeface="微软雅黑" pitchFamily="34" charset="-122"/>
              </a:rPr>
              <a:t>如何分隔数据类的边界</a:t>
            </a:r>
          </a:p>
          <a:p>
            <a:pPr lvl="1">
              <a:lnSpc>
                <a:spcPct val="150000"/>
              </a:lnSpc>
              <a:spcBef>
                <a:spcPct val="30000"/>
              </a:spcBef>
            </a:pPr>
            <a:r>
              <a:rPr lang="zh-CN" altLang="en-US" sz="2000" dirty="0" smtClean="0">
                <a:latin typeface="微软雅黑" pitchFamily="34" charset="-122"/>
                <a:ea typeface="微软雅黑" pitchFamily="34" charset="-122"/>
              </a:rPr>
              <a:t>系统</a:t>
            </a:r>
            <a:r>
              <a:rPr lang="zh-CN" altLang="en-US" sz="2000" dirty="0">
                <a:latin typeface="微软雅黑" pitchFamily="34" charset="-122"/>
                <a:ea typeface="微软雅黑" pitchFamily="34" charset="-122"/>
              </a:rPr>
              <a:t>是否对特定的输入值特别敏感</a:t>
            </a:r>
            <a:endParaRPr lang="en-US" altLang="zh-CN" sz="2000" dirty="0">
              <a:latin typeface="微软雅黑" pitchFamily="34" charset="-122"/>
              <a:ea typeface="微软雅黑" pitchFamily="34" charset="-122"/>
            </a:endParaRPr>
          </a:p>
          <a:p>
            <a:pPr marL="457200" lvl="1" indent="0">
              <a:lnSpc>
                <a:spcPct val="150000"/>
              </a:lnSpc>
              <a:spcBef>
                <a:spcPct val="30000"/>
              </a:spcBef>
              <a:buNone/>
            </a:pPr>
            <a:endParaRPr lang="zh-CN" altLang="en-US" sz="2000" dirty="0">
              <a:latin typeface="微软雅黑" pitchFamily="34" charset="-122"/>
              <a:ea typeface="微软雅黑" pitchFamily="34" charset="-122"/>
            </a:endParaRPr>
          </a:p>
          <a:p>
            <a:pPr marL="457200" lvl="1" indent="0">
              <a:lnSpc>
                <a:spcPct val="150000"/>
              </a:lnSpc>
              <a:spcBef>
                <a:spcPct val="30000"/>
              </a:spcBef>
              <a:buNone/>
            </a:pPr>
            <a:endParaRPr lang="zh-CN" altLang="en-US" sz="2000" dirty="0">
              <a:latin typeface="微软雅黑" pitchFamily="34" charset="-122"/>
              <a:ea typeface="微软雅黑" pitchFamily="34" charset="-122"/>
            </a:endParaRPr>
          </a:p>
        </p:txBody>
      </p:sp>
      <p:sp>
        <p:nvSpPr>
          <p:cNvPr id="122883" name="Rectangle 3"/>
          <p:cNvSpPr>
            <a:spLocks noGrp="1" noChangeArrowheads="1"/>
          </p:cNvSpPr>
          <p:nvPr>
            <p:ph sz="half" idx="4294967295"/>
          </p:nvPr>
        </p:nvSpPr>
        <p:spPr>
          <a:xfrm>
            <a:off x="4343118" y="1561380"/>
            <a:ext cx="4060825" cy="4632325"/>
          </a:xfrm>
        </p:spPr>
        <p:txBody>
          <a:bodyPr>
            <a:normAutofit/>
          </a:bodyPr>
          <a:lstStyle/>
          <a:p>
            <a:pPr marL="457200" lvl="1" indent="0">
              <a:lnSpc>
                <a:spcPct val="150000"/>
              </a:lnSpc>
              <a:spcBef>
                <a:spcPct val="30000"/>
              </a:spcBef>
              <a:buNone/>
            </a:pPr>
            <a:r>
              <a:rPr lang="zh-CN" altLang="en-US" sz="2000" b="1" dirty="0" smtClean="0">
                <a:latin typeface="微软雅黑" pitchFamily="34" charset="-122"/>
                <a:ea typeface="微软雅黑" pitchFamily="34" charset="-122"/>
              </a:rPr>
              <a:t>如何测试系统行为和性能</a:t>
            </a:r>
          </a:p>
          <a:p>
            <a:pPr lvl="1">
              <a:lnSpc>
                <a:spcPct val="150000"/>
              </a:lnSpc>
              <a:spcBef>
                <a:spcPct val="30000"/>
              </a:spcBef>
            </a:pPr>
            <a:r>
              <a:rPr lang="zh-CN" altLang="en-US" sz="2000" dirty="0" smtClean="0">
                <a:latin typeface="微软雅黑" pitchFamily="34" charset="-122"/>
                <a:ea typeface="微软雅黑" pitchFamily="34" charset="-122"/>
              </a:rPr>
              <a:t>系统能够承受何种数据率和数据量</a:t>
            </a:r>
          </a:p>
        </p:txBody>
      </p:sp>
      <p:sp>
        <p:nvSpPr>
          <p:cNvPr id="2" name="文本框 1"/>
          <p:cNvSpPr txBox="1"/>
          <p:nvPr/>
        </p:nvSpPr>
        <p:spPr>
          <a:xfrm>
            <a:off x="251520" y="922114"/>
            <a:ext cx="6120680" cy="424732"/>
          </a:xfrm>
          <a:prstGeom prst="rect">
            <a:avLst/>
          </a:prstGeom>
          <a:noFill/>
        </p:spPr>
        <p:txBody>
          <a:bodyPr wrap="square" rtlCol="0">
            <a:spAutoFit/>
          </a:bodyPr>
          <a:lstStyle/>
          <a:p>
            <a:pPr marL="282575" indent="-282575">
              <a:lnSpc>
                <a:spcPct val="90000"/>
              </a:lnSpc>
              <a:spcBef>
                <a:spcPts val="800"/>
              </a:spcBef>
            </a:pPr>
            <a:r>
              <a:rPr lang="zh-CN" altLang="en-US" sz="2400" b="1" dirty="0">
                <a:solidFill>
                  <a:srgbClr val="0096D6"/>
                </a:solidFill>
                <a:latin typeface="宋体" panose="02010600030101010101" pitchFamily="2" charset="-122"/>
                <a:ea typeface="微软雅黑" panose="020B0503020204020204" pitchFamily="34" charset="-122"/>
              </a:rPr>
              <a:t>黑盒测试主要回答这几方面的问题</a:t>
            </a:r>
          </a:p>
        </p:txBody>
      </p:sp>
    </p:spTree>
    <p:extLst>
      <p:ext uri="{BB962C8B-B14F-4D97-AF65-F5344CB8AC3E}">
        <p14:creationId xmlns:p14="http://schemas.microsoft.com/office/powerpoint/2010/main" val="4171391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0" y="188913"/>
            <a:ext cx="8229600" cy="606059"/>
          </a:xfrm>
        </p:spPr>
        <p:txBody>
          <a:bodyPr>
            <a:normAutofit/>
          </a:bodyPr>
          <a:lstStyle/>
          <a:p>
            <a:r>
              <a:rPr lang="zh-CN" altLang="en-US" sz="2800" dirty="0" smtClean="0">
                <a:solidFill>
                  <a:schemeClr val="tx1"/>
                </a:solidFill>
                <a:latin typeface="微软雅黑" panose="020B0503020204020204" pitchFamily="34" charset="-122"/>
                <a:ea typeface="微软雅黑" panose="020B0503020204020204" pitchFamily="34" charset="-122"/>
              </a:rPr>
              <a:t>绪论</a:t>
            </a:r>
          </a:p>
        </p:txBody>
      </p:sp>
      <p:sp>
        <p:nvSpPr>
          <p:cNvPr id="123907" name="Rectangle 3"/>
          <p:cNvSpPr>
            <a:spLocks noGrp="1" noChangeArrowheads="1"/>
          </p:cNvSpPr>
          <p:nvPr>
            <p:ph idx="4294967295"/>
          </p:nvPr>
        </p:nvSpPr>
        <p:spPr>
          <a:xfrm>
            <a:off x="0" y="981075"/>
            <a:ext cx="6337300" cy="503238"/>
          </a:xfrm>
        </p:spPr>
        <p:txBody>
          <a:bodyPr>
            <a:normAutofit/>
          </a:bodyPr>
          <a:lstStyle/>
          <a:p>
            <a:pPr>
              <a:lnSpc>
                <a:spcPct val="110000"/>
              </a:lnSpc>
              <a:spcBef>
                <a:spcPct val="30000"/>
              </a:spcBef>
            </a:pPr>
            <a:r>
              <a:rPr lang="zh-CN" altLang="en-US" sz="2400" dirty="0" smtClean="0">
                <a:solidFill>
                  <a:srgbClr val="0096D6"/>
                </a:solidFill>
                <a:latin typeface="微软雅黑" pitchFamily="34" charset="-122"/>
                <a:ea typeface="微软雅黑" pitchFamily="34" charset="-122"/>
              </a:rPr>
              <a:t>黑盒测试要求</a:t>
            </a:r>
          </a:p>
        </p:txBody>
      </p:sp>
      <p:sp>
        <p:nvSpPr>
          <p:cNvPr id="5" name="矩形 4"/>
          <p:cNvSpPr/>
          <p:nvPr/>
        </p:nvSpPr>
        <p:spPr>
          <a:xfrm>
            <a:off x="714348" y="1571612"/>
            <a:ext cx="7429552" cy="2708434"/>
          </a:xfrm>
          <a:prstGeom prst="rect">
            <a:avLst/>
          </a:prstGeom>
        </p:spPr>
        <p:txBody>
          <a:bodyPr wrap="square">
            <a:spAutoFit/>
          </a:bodyPr>
          <a:lstStyle/>
          <a:p>
            <a:pPr marL="285750" indent="-285750">
              <a:lnSpc>
                <a:spcPct val="150000"/>
              </a:lnSpc>
              <a:buFont typeface="微软雅黑" panose="020B0503020204020204" pitchFamily="34" charset="-122"/>
              <a:buChar char="–"/>
            </a:pPr>
            <a:r>
              <a:rPr lang="zh-CN" altLang="en-US" sz="2000" dirty="0" smtClean="0">
                <a:latin typeface="微软雅黑" pitchFamily="34" charset="-122"/>
                <a:ea typeface="微软雅黑" pitchFamily="34" charset="-122"/>
              </a:rPr>
              <a:t>每个软件特性或功能必须被一个测试用例或一个被认可的异常所覆盖</a:t>
            </a:r>
          </a:p>
          <a:p>
            <a:pPr marL="285750" indent="-285750">
              <a:lnSpc>
                <a:spcPct val="150000"/>
              </a:lnSpc>
              <a:buFont typeface="微软雅黑" panose="020B0503020204020204" pitchFamily="34" charset="-122"/>
              <a:buChar char="–"/>
            </a:pPr>
            <a:r>
              <a:rPr lang="zh-CN" altLang="en-US" sz="2000" dirty="0" smtClean="0">
                <a:latin typeface="微软雅黑" pitchFamily="34" charset="-122"/>
                <a:ea typeface="微软雅黑" pitchFamily="34" charset="-122"/>
              </a:rPr>
              <a:t>构造数据类型和数据值的最小集测试</a:t>
            </a:r>
            <a:endParaRPr lang="en-US" altLang="zh-CN" sz="2000" dirty="0" smtClean="0">
              <a:latin typeface="微软雅黑" pitchFamily="34" charset="-122"/>
              <a:ea typeface="微软雅黑" pitchFamily="34" charset="-122"/>
            </a:endParaRPr>
          </a:p>
          <a:p>
            <a:pPr marL="285750" lvl="0" indent="-285750">
              <a:lnSpc>
                <a:spcPct val="150000"/>
              </a:lnSpc>
              <a:buFont typeface="微软雅黑" panose="020B0503020204020204" pitchFamily="34" charset="-122"/>
              <a:buChar char="–"/>
            </a:pPr>
            <a:r>
              <a:rPr lang="zh-CN" altLang="en-US" sz="2000" dirty="0" smtClean="0">
                <a:latin typeface="微软雅黑" pitchFamily="34" charset="-122"/>
                <a:ea typeface="微软雅黑" pitchFamily="34" charset="-122"/>
              </a:rPr>
              <a:t>测试排斥不规则输入的能力</a:t>
            </a:r>
          </a:p>
          <a:p>
            <a:pPr marL="285750" lvl="0" indent="-285750">
              <a:lnSpc>
                <a:spcPct val="150000"/>
              </a:lnSpc>
              <a:buFont typeface="微软雅黑" panose="020B0503020204020204" pitchFamily="34" charset="-122"/>
              <a:buChar char="–"/>
            </a:pPr>
            <a:r>
              <a:rPr lang="zh-CN" altLang="en-US" sz="2000" dirty="0" smtClean="0">
                <a:latin typeface="微软雅黑" pitchFamily="34" charset="-122"/>
                <a:ea typeface="微软雅黑" pitchFamily="34" charset="-122"/>
              </a:rPr>
              <a:t>对影响性能的关键模块，应测试模块性能</a:t>
            </a:r>
          </a:p>
          <a:p>
            <a:pPr lvl="0"/>
            <a:endParaRPr lang="en-US" sz="2000" dirty="0">
              <a:latin typeface="微软雅黑" pitchFamily="34" charset="-122"/>
              <a:ea typeface="微软雅黑" pitchFamily="34" charset="-122"/>
            </a:endParaRPr>
          </a:p>
        </p:txBody>
      </p:sp>
      <p:sp>
        <p:nvSpPr>
          <p:cNvPr id="2" name="文本框 1"/>
          <p:cNvSpPr txBox="1"/>
          <p:nvPr/>
        </p:nvSpPr>
        <p:spPr>
          <a:xfrm>
            <a:off x="694420" y="4280046"/>
            <a:ext cx="6840760" cy="1015663"/>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程序做了该做的</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程序没有做不该做的</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程序错误处理是否完整</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6087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0" y="114300"/>
            <a:ext cx="8245475" cy="578396"/>
          </a:xfrm>
        </p:spPr>
        <p:txBody>
          <a:bodyPr>
            <a:normAutofit/>
          </a:bodyPr>
          <a:lstStyle/>
          <a:p>
            <a:r>
              <a:rPr lang="zh-CN" altLang="en-US" sz="2800" dirty="0" smtClean="0">
                <a:solidFill>
                  <a:schemeClr val="tx1"/>
                </a:solidFill>
                <a:latin typeface="微软雅黑" panose="020B0503020204020204" pitchFamily="34" charset="-122"/>
                <a:ea typeface="微软雅黑" panose="020B0503020204020204" pitchFamily="34" charset="-122"/>
              </a:rPr>
              <a:t>绪论</a:t>
            </a:r>
          </a:p>
        </p:txBody>
      </p:sp>
      <p:sp>
        <p:nvSpPr>
          <p:cNvPr id="2" name="文本占位符 1"/>
          <p:cNvSpPr>
            <a:spLocks noGrp="1"/>
          </p:cNvSpPr>
          <p:nvPr>
            <p:ph type="body" sz="half" idx="4294967295"/>
          </p:nvPr>
        </p:nvSpPr>
        <p:spPr>
          <a:xfrm>
            <a:off x="0" y="1447800"/>
            <a:ext cx="4059238" cy="4632325"/>
          </a:xfrm>
        </p:spPr>
        <p:txBody>
          <a:bodyPr>
            <a:normAutofit/>
          </a:bodyPr>
          <a:lstStyle/>
          <a:p>
            <a:pPr>
              <a:lnSpc>
                <a:spcPct val="150000"/>
              </a:lnSpc>
              <a:spcBef>
                <a:spcPct val="30000"/>
              </a:spcBef>
            </a:pPr>
            <a:r>
              <a:rPr lang="zh-CN" altLang="en-US" sz="2400" dirty="0" smtClean="0">
                <a:latin typeface="微软雅黑" pitchFamily="34" charset="-122"/>
                <a:ea typeface="微软雅黑" pitchFamily="34" charset="-122"/>
              </a:rPr>
              <a:t>满足以下两个标准</a:t>
            </a:r>
            <a:endParaRPr lang="zh-CN" altLang="en-US" dirty="0" smtClean="0">
              <a:latin typeface="微软雅黑" pitchFamily="34" charset="-122"/>
              <a:ea typeface="微软雅黑" pitchFamily="34" charset="-122"/>
            </a:endParaRPr>
          </a:p>
          <a:p>
            <a:pPr lvl="1">
              <a:lnSpc>
                <a:spcPct val="150000"/>
              </a:lnSpc>
              <a:spcBef>
                <a:spcPct val="30000"/>
              </a:spcBef>
            </a:pPr>
            <a:r>
              <a:rPr lang="zh-CN" altLang="en-US" sz="2000" dirty="0" smtClean="0">
                <a:latin typeface="微软雅黑" pitchFamily="34" charset="-122"/>
                <a:ea typeface="微软雅黑" pitchFamily="34" charset="-122"/>
              </a:rPr>
              <a:t>测试用例</a:t>
            </a:r>
            <a:r>
              <a:rPr lang="zh-CN" altLang="en-US" sz="2000" dirty="0">
                <a:latin typeface="微软雅黑" pitchFamily="34" charset="-122"/>
                <a:ea typeface="微软雅黑" pitchFamily="34" charset="-122"/>
              </a:rPr>
              <a:t>数量为达到合理测试所需要设计的最少数 </a:t>
            </a:r>
          </a:p>
          <a:p>
            <a:pPr lvl="1">
              <a:lnSpc>
                <a:spcPct val="150000"/>
              </a:lnSpc>
              <a:spcBef>
                <a:spcPct val="30000"/>
              </a:spcBef>
            </a:pPr>
            <a:r>
              <a:rPr lang="zh-CN" altLang="en-US" sz="2000" dirty="0">
                <a:latin typeface="微软雅黑" pitchFamily="34" charset="-122"/>
                <a:ea typeface="微软雅黑" pitchFamily="34" charset="-122"/>
              </a:rPr>
              <a:t>测试用例要能够指明是否存在某些类型的错误，而不是仅仅指出与特定测试有关的错误是否存在</a:t>
            </a:r>
            <a:endParaRPr lang="en-US" altLang="zh-CN" sz="2000" dirty="0">
              <a:latin typeface="微软雅黑" pitchFamily="34" charset="-122"/>
              <a:ea typeface="微软雅黑" pitchFamily="34" charset="-122"/>
            </a:endParaRPr>
          </a:p>
        </p:txBody>
      </p:sp>
      <p:sp>
        <p:nvSpPr>
          <p:cNvPr id="123907" name="Rectangle 3"/>
          <p:cNvSpPr>
            <a:spLocks noGrp="1" noChangeArrowheads="1"/>
          </p:cNvSpPr>
          <p:nvPr>
            <p:ph sz="half" idx="4294967295"/>
          </p:nvPr>
        </p:nvSpPr>
        <p:spPr>
          <a:xfrm>
            <a:off x="4499992" y="1467466"/>
            <a:ext cx="4060825" cy="4632325"/>
          </a:xfrm>
        </p:spPr>
        <p:txBody>
          <a:bodyPr>
            <a:normAutofit/>
          </a:bodyPr>
          <a:lstStyle/>
          <a:p>
            <a:pPr>
              <a:lnSpc>
                <a:spcPct val="150000"/>
              </a:lnSpc>
              <a:spcBef>
                <a:spcPct val="30000"/>
              </a:spcBef>
            </a:pPr>
            <a:r>
              <a:rPr lang="zh-CN" altLang="en-US" sz="2400" dirty="0" smtClean="0">
                <a:latin typeface="微软雅黑" pitchFamily="34" charset="-122"/>
                <a:ea typeface="微软雅黑" pitchFamily="34" charset="-122"/>
              </a:rPr>
              <a:t>测试用例开发</a:t>
            </a:r>
            <a:endParaRPr lang="en-US" altLang="zh-CN" sz="2400" dirty="0" smtClean="0">
              <a:latin typeface="微软雅黑" pitchFamily="34" charset="-122"/>
              <a:ea typeface="微软雅黑" pitchFamily="34" charset="-122"/>
            </a:endParaRPr>
          </a:p>
          <a:p>
            <a:pPr lvl="1">
              <a:lnSpc>
                <a:spcPct val="150000"/>
              </a:lnSpc>
              <a:spcBef>
                <a:spcPct val="30000"/>
              </a:spcBef>
            </a:pPr>
            <a:r>
              <a:rPr lang="zh-CN" altLang="en-US" sz="2000" dirty="0" smtClean="0">
                <a:latin typeface="微软雅黑" pitchFamily="34" charset="-122"/>
                <a:ea typeface="微软雅黑" pitchFamily="34" charset="-122"/>
              </a:rPr>
              <a:t>黑盒测试与软件如何实现无关</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如实现发生变化</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黑盒测试用例仍然可用</a:t>
            </a:r>
            <a:endParaRPr lang="en-US" altLang="zh-CN" sz="2000" dirty="0" smtClean="0">
              <a:latin typeface="微软雅黑" pitchFamily="34" charset="-122"/>
              <a:ea typeface="微软雅黑" pitchFamily="34" charset="-122"/>
            </a:endParaRPr>
          </a:p>
          <a:p>
            <a:pPr lvl="1">
              <a:lnSpc>
                <a:spcPct val="150000"/>
              </a:lnSpc>
              <a:spcBef>
                <a:spcPct val="30000"/>
              </a:spcBef>
            </a:pPr>
            <a:r>
              <a:rPr lang="zh-CN" altLang="en-US" sz="2000" dirty="0" smtClean="0">
                <a:latin typeface="微软雅黑" pitchFamily="34" charset="-122"/>
                <a:ea typeface="微软雅黑" pitchFamily="34" charset="-122"/>
              </a:rPr>
              <a:t>黑盒测试用例开发可与软件开发同时进行，这样可节省软件开发时间，通过软件的用例就可设计出大部分黑盒测试用例</a:t>
            </a:r>
          </a:p>
          <a:p>
            <a:pPr marL="457200" lvl="1" indent="0">
              <a:lnSpc>
                <a:spcPct val="110000"/>
              </a:lnSpc>
              <a:spcBef>
                <a:spcPct val="30000"/>
              </a:spcBef>
              <a:buNone/>
            </a:pPr>
            <a:endParaRPr lang="en-US" altLang="zh-CN" sz="2000" b="1" dirty="0" smtClean="0">
              <a:latin typeface="微软雅黑" pitchFamily="34" charset="-122"/>
              <a:ea typeface="微软雅黑" pitchFamily="34" charset="-122"/>
            </a:endParaRPr>
          </a:p>
        </p:txBody>
      </p:sp>
      <p:sp>
        <p:nvSpPr>
          <p:cNvPr id="3" name="文本框 2"/>
          <p:cNvSpPr txBox="1"/>
          <p:nvPr/>
        </p:nvSpPr>
        <p:spPr>
          <a:xfrm>
            <a:off x="428625" y="980728"/>
            <a:ext cx="3279279" cy="461665"/>
          </a:xfrm>
          <a:prstGeom prst="rect">
            <a:avLst/>
          </a:prstGeom>
          <a:noFill/>
        </p:spPr>
        <p:txBody>
          <a:bodyPr wrap="square" rtlCol="0">
            <a:spAutoFit/>
          </a:bodyPr>
          <a:lstStyle/>
          <a:p>
            <a:r>
              <a:rPr lang="zh-CN" altLang="en-US" sz="2400" b="1" dirty="0" smtClean="0">
                <a:solidFill>
                  <a:srgbClr val="00B0F0"/>
                </a:solidFill>
                <a:latin typeface="微软雅黑" pitchFamily="34" charset="-122"/>
                <a:ea typeface="微软雅黑" pitchFamily="34" charset="-122"/>
              </a:rPr>
              <a:t>黑盒测试要求</a:t>
            </a:r>
            <a:endParaRPr lang="zh-CN" altLang="en-US" sz="2400" b="1" dirty="0">
              <a:solidFill>
                <a:srgbClr val="00B0F0"/>
              </a:solidFill>
            </a:endParaRPr>
          </a:p>
        </p:txBody>
      </p:sp>
    </p:spTree>
    <p:extLst>
      <p:ext uri="{BB962C8B-B14F-4D97-AF65-F5344CB8AC3E}">
        <p14:creationId xmlns:p14="http://schemas.microsoft.com/office/powerpoint/2010/main" val="1803855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with content">
  <a:themeElements>
    <a:clrScheme name="Custom 218">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3.xml><?xml version="1.0" encoding="utf-8"?>
<a:theme xmlns:a="http://schemas.openxmlformats.org/drawingml/2006/main" name="1_Title with content">
  <a:themeElements>
    <a:clrScheme name="Custom 218">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4.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5.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7.xml><?xml version="1.0" encoding="utf-8"?>
<a:theme xmlns:a="http://schemas.openxmlformats.org/drawingml/2006/main" name="7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3463</TotalTime>
  <Words>2683</Words>
  <Application>Microsoft Office PowerPoint</Application>
  <PresentationFormat>全屏显示(4:3)</PresentationFormat>
  <Paragraphs>382</Paragraphs>
  <Slides>39</Slides>
  <Notes>14</Notes>
  <HiddenSlides>4</HiddenSlides>
  <MMClips>0</MMClips>
  <ScaleCrop>false</ScaleCrop>
  <HeadingPairs>
    <vt:vector size="8" baseType="variant">
      <vt:variant>
        <vt:lpstr>已用的字体</vt:lpstr>
      </vt:variant>
      <vt:variant>
        <vt:i4>8</vt:i4>
      </vt:variant>
      <vt:variant>
        <vt:lpstr>主题</vt:lpstr>
      </vt:variant>
      <vt:variant>
        <vt:i4>7</vt:i4>
      </vt:variant>
      <vt:variant>
        <vt:lpstr>嵌入 OLE 服务器</vt:lpstr>
      </vt:variant>
      <vt:variant>
        <vt:i4>1</vt:i4>
      </vt:variant>
      <vt:variant>
        <vt:lpstr>幻灯片标题</vt:lpstr>
      </vt:variant>
      <vt:variant>
        <vt:i4>39</vt:i4>
      </vt:variant>
    </vt:vector>
  </HeadingPairs>
  <TitlesOfParts>
    <vt:vector size="55" baseType="lpstr">
      <vt:lpstr>HP Simplified</vt:lpstr>
      <vt:lpstr>Lucida Grande</vt:lpstr>
      <vt:lpstr>华文细黑</vt:lpstr>
      <vt:lpstr>宋体</vt:lpstr>
      <vt:lpstr>微软雅黑</vt:lpstr>
      <vt:lpstr>Arial</vt:lpstr>
      <vt:lpstr>Calibri</vt:lpstr>
      <vt:lpstr>Wingdings</vt:lpstr>
      <vt:lpstr>自定义设计方案</vt:lpstr>
      <vt:lpstr>Title with content</vt:lpstr>
      <vt:lpstr>1_Title with content</vt:lpstr>
      <vt:lpstr>ppt主题</vt:lpstr>
      <vt:lpstr>6_自定义设计方案</vt:lpstr>
      <vt:lpstr>1_ppt主题</vt:lpstr>
      <vt:lpstr>7_自定义设计方案</vt:lpstr>
      <vt:lpstr>文档</vt:lpstr>
      <vt:lpstr>第八章 动态测试</vt:lpstr>
      <vt:lpstr>PowerPoint 演示文稿</vt:lpstr>
      <vt:lpstr>本节教学目标及重点</vt:lpstr>
      <vt:lpstr>什么是黑盒测试</vt:lpstr>
      <vt:lpstr>绪论</vt:lpstr>
      <vt:lpstr>绪论</vt:lpstr>
      <vt:lpstr>绪论</vt:lpstr>
      <vt:lpstr>绪论</vt:lpstr>
      <vt:lpstr>绪论</vt:lpstr>
      <vt:lpstr>PowerPoint 演示文稿</vt:lpstr>
      <vt:lpstr>绪论</vt:lpstr>
      <vt:lpstr>8.2.1 等价类划分</vt:lpstr>
      <vt:lpstr>8.2.1 等价类划分</vt:lpstr>
      <vt:lpstr>8.2.1 等价类划分</vt:lpstr>
      <vt:lpstr>8.2.1 等价类划分</vt:lpstr>
      <vt:lpstr>8.2.1 等价类划分</vt:lpstr>
      <vt:lpstr>8.2.1 等价类划分</vt:lpstr>
      <vt:lpstr>8.2.1 等价类划分</vt:lpstr>
      <vt:lpstr>8.2.1 等价类划分</vt:lpstr>
      <vt:lpstr>8.2.1 等价类划分</vt:lpstr>
      <vt:lpstr>PowerPoint 演示文稿</vt:lpstr>
      <vt:lpstr>8.2.1 等价类划分</vt:lpstr>
      <vt:lpstr>创建等价类表</vt:lpstr>
      <vt:lpstr>构建测试案例</vt:lpstr>
      <vt:lpstr>8.2.1 等价类划分</vt:lpstr>
      <vt:lpstr>8.2.1 等价类划分</vt:lpstr>
      <vt:lpstr>8.2.1 等价类划分</vt:lpstr>
      <vt:lpstr>8.2.1 等价类划分</vt:lpstr>
      <vt:lpstr>8.2.1 等价类划分</vt:lpstr>
      <vt:lpstr>8.2.1 等价类划分</vt:lpstr>
      <vt:lpstr>8.2.2边界值分析</vt:lpstr>
      <vt:lpstr>8.2.2边界值分析</vt:lpstr>
      <vt:lpstr>8.2.2边界值分析</vt:lpstr>
      <vt:lpstr>边界值分析原则</vt:lpstr>
      <vt:lpstr>边界值分析原则</vt:lpstr>
      <vt:lpstr>例子</vt:lpstr>
      <vt:lpstr>8.2 黑盒测试案例</vt:lpstr>
      <vt:lpstr>小结</vt:lpstr>
      <vt:lpstr>课后作业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8.2 黑盒测试</dc:title>
  <cp:lastModifiedBy>zhang.li-tong</cp:lastModifiedBy>
  <cp:revision>505</cp:revision>
  <dcterms:modified xsi:type="dcterms:W3CDTF">2016-12-05T07:13:06Z</dcterms:modified>
</cp:coreProperties>
</file>