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690" r:id="rId3"/>
    <p:sldMasterId id="2147483702" r:id="rId4"/>
    <p:sldMasterId id="2147483717" r:id="rId5"/>
    <p:sldMasterId id="2147483730" r:id="rId6"/>
  </p:sldMasterIdLst>
  <p:notesMasterIdLst>
    <p:notesMasterId r:id="rId43"/>
  </p:notesMasterIdLst>
  <p:sldIdLst>
    <p:sldId id="442" r:id="rId7"/>
    <p:sldId id="443" r:id="rId8"/>
    <p:sldId id="336" r:id="rId9"/>
    <p:sldId id="412" r:id="rId10"/>
    <p:sldId id="338" r:id="rId11"/>
    <p:sldId id="339" r:id="rId12"/>
    <p:sldId id="341" r:id="rId13"/>
    <p:sldId id="418" r:id="rId14"/>
    <p:sldId id="342" r:id="rId15"/>
    <p:sldId id="343" r:id="rId16"/>
    <p:sldId id="344" r:id="rId17"/>
    <p:sldId id="345" r:id="rId18"/>
    <p:sldId id="346" r:id="rId19"/>
    <p:sldId id="347" r:id="rId20"/>
    <p:sldId id="348" r:id="rId21"/>
    <p:sldId id="349" r:id="rId22"/>
    <p:sldId id="362" r:id="rId23"/>
    <p:sldId id="415" r:id="rId24"/>
    <p:sldId id="416" r:id="rId25"/>
    <p:sldId id="428" r:id="rId26"/>
    <p:sldId id="438" r:id="rId27"/>
    <p:sldId id="371" r:id="rId28"/>
    <p:sldId id="426" r:id="rId29"/>
    <p:sldId id="441" r:id="rId30"/>
    <p:sldId id="372" r:id="rId31"/>
    <p:sldId id="429" r:id="rId32"/>
    <p:sldId id="373" r:id="rId33"/>
    <p:sldId id="420" r:id="rId34"/>
    <p:sldId id="419" r:id="rId35"/>
    <p:sldId id="421" r:id="rId36"/>
    <p:sldId id="440" r:id="rId37"/>
    <p:sldId id="432" r:id="rId38"/>
    <p:sldId id="422" r:id="rId39"/>
    <p:sldId id="423" r:id="rId40"/>
    <p:sldId id="424" r:id="rId41"/>
    <p:sldId id="431"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35" autoAdjust="0"/>
    <p:restoredTop sz="85451" autoAdjust="0"/>
  </p:normalViewPr>
  <p:slideViewPr>
    <p:cSldViewPr>
      <p:cViewPr varScale="1">
        <p:scale>
          <a:sx n="63" d="100"/>
          <a:sy n="63" d="100"/>
        </p:scale>
        <p:origin x="17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D2571-BF1B-4769-82FA-9FEEF08C9351}"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zh-CN" altLang="en-US"/>
        </a:p>
      </dgm:t>
    </dgm:pt>
    <dgm:pt modelId="{2B5688A5-E1FE-498E-A25A-A53185746C14}">
      <dgm:prSet phldrT="[文本]" custT="1"/>
      <dgm:spPr>
        <a:solidFill>
          <a:srgbClr val="0096D6"/>
        </a:solidFill>
      </dgm:spPr>
      <dgm:t>
        <a:bodyPr/>
        <a:lstStyle/>
        <a:p>
          <a:pPr algn="ctr"/>
          <a:r>
            <a:rPr lang="zh-CN" altLang="en-US" sz="2000" dirty="0" smtClean="0">
              <a:latin typeface="微软雅黑" pitchFamily="34" charset="-122"/>
              <a:ea typeface="微软雅黑" pitchFamily="34" charset="-122"/>
            </a:rPr>
            <a:t>灰盒测试的特性</a:t>
          </a:r>
          <a:endParaRPr lang="zh-CN" altLang="en-US" sz="2000" dirty="0">
            <a:latin typeface="微软雅黑" pitchFamily="34" charset="-122"/>
            <a:ea typeface="微软雅黑" pitchFamily="34" charset="-122"/>
          </a:endParaRPr>
        </a:p>
      </dgm:t>
    </dgm:pt>
    <dgm:pt modelId="{75A4A8CD-E1C5-44A9-933D-1376AAC8E5FA}" type="parTrans" cxnId="{A5A18B41-E9A8-4098-9609-66437E572D8D}">
      <dgm:prSet/>
      <dgm:spPr/>
      <dgm:t>
        <a:bodyPr/>
        <a:lstStyle/>
        <a:p>
          <a:endParaRPr lang="zh-CN" altLang="en-US"/>
        </a:p>
      </dgm:t>
    </dgm:pt>
    <dgm:pt modelId="{6EAC98D9-4294-435E-952A-543774D401E8}" type="sibTrans" cxnId="{A5A18B41-E9A8-4098-9609-66437E572D8D}">
      <dgm:prSet/>
      <dgm:spPr/>
      <dgm:t>
        <a:bodyPr/>
        <a:lstStyle/>
        <a:p>
          <a:endParaRPr lang="zh-CN" altLang="en-US"/>
        </a:p>
      </dgm:t>
    </dgm:pt>
    <dgm:pt modelId="{5424F3CE-A97E-46C2-8697-8C72DAB7895B}">
      <dgm:prSet phldrT="[文本]" custT="1"/>
      <dgm:spPr/>
      <dgm:t>
        <a:bodyPr/>
        <a:lstStyle/>
        <a:p>
          <a:pPr algn="l"/>
          <a:r>
            <a:rPr lang="zh-CN" altLang="en-US" sz="1800" b="0" i="0" baseline="0" dirty="0" smtClean="0">
              <a:latin typeface="微软雅黑" pitchFamily="34" charset="-122"/>
              <a:ea typeface="微软雅黑" pitchFamily="34" charset="-122"/>
            </a:rPr>
            <a:t>根据需求规格说明文档来进行测试用例的设计，但它要深入到系统内部的特殊点来进行功能测试和结构测试</a:t>
          </a:r>
          <a:endParaRPr lang="zh-CN" altLang="en-US" sz="1800" b="0" i="0" baseline="0" dirty="0">
            <a:latin typeface="微软雅黑" pitchFamily="34" charset="-122"/>
            <a:ea typeface="微软雅黑" pitchFamily="34" charset="-122"/>
          </a:endParaRPr>
        </a:p>
      </dgm:t>
    </dgm:pt>
    <dgm:pt modelId="{54A1DF0A-16A7-49E0-B174-FEA4151960D4}" type="parTrans" cxnId="{16614DD4-B05D-434D-9C02-FDE120F240BD}">
      <dgm:prSet/>
      <dgm:spPr/>
      <dgm:t>
        <a:bodyPr/>
        <a:lstStyle/>
        <a:p>
          <a:endParaRPr lang="zh-CN" altLang="en-US"/>
        </a:p>
      </dgm:t>
    </dgm:pt>
    <dgm:pt modelId="{A46CCC63-E48C-4A05-B31F-BBE11BBAAC0F}" type="sibTrans" cxnId="{16614DD4-B05D-434D-9C02-FDE120F240BD}">
      <dgm:prSet/>
      <dgm:spPr/>
      <dgm:t>
        <a:bodyPr/>
        <a:lstStyle/>
        <a:p>
          <a:endParaRPr lang="zh-CN" altLang="en-US"/>
        </a:p>
      </dgm:t>
    </dgm:pt>
    <dgm:pt modelId="{D494A8D8-FDD6-483C-BD17-6170263231E9}">
      <dgm:prSet phldrT="[文本]" custT="1"/>
      <dgm:spPr/>
      <dgm:t>
        <a:bodyPr/>
        <a:lstStyle/>
        <a:p>
          <a:pPr algn="l"/>
          <a:r>
            <a:rPr lang="zh-CN" altLang="en-US" sz="1800" b="0" i="0" baseline="0" dirty="0" smtClean="0">
              <a:latin typeface="微软雅黑" pitchFamily="34" charset="-122"/>
              <a:ea typeface="微软雅黑" pitchFamily="34" charset="-122"/>
            </a:rPr>
            <a:t>“灰盒”测试通常是在“白盒”测试之后，大规模集成测试之前进行</a:t>
          </a:r>
          <a:endParaRPr lang="zh-CN" altLang="en-US" sz="1800" b="0" i="0" baseline="0" dirty="0">
            <a:latin typeface="微软雅黑" pitchFamily="34" charset="-122"/>
            <a:ea typeface="微软雅黑" pitchFamily="34" charset="-122"/>
          </a:endParaRPr>
        </a:p>
      </dgm:t>
    </dgm:pt>
    <dgm:pt modelId="{25A65E75-EEC3-4EDF-A91F-A1121DA3B17B}" type="parTrans" cxnId="{4F70306C-7C89-4ACB-BBBC-9133FC3678F9}">
      <dgm:prSet/>
      <dgm:spPr/>
      <dgm:t>
        <a:bodyPr/>
        <a:lstStyle/>
        <a:p>
          <a:endParaRPr lang="zh-CN" altLang="en-US"/>
        </a:p>
      </dgm:t>
    </dgm:pt>
    <dgm:pt modelId="{4AAC5C35-5889-4E9F-9455-2E9DA7244168}" type="sibTrans" cxnId="{4F70306C-7C89-4ACB-BBBC-9133FC3678F9}">
      <dgm:prSet/>
      <dgm:spPr/>
      <dgm:t>
        <a:bodyPr/>
        <a:lstStyle/>
        <a:p>
          <a:endParaRPr lang="zh-CN" altLang="en-US"/>
        </a:p>
      </dgm:t>
    </dgm:pt>
    <dgm:pt modelId="{49049863-7BDE-46B1-9A34-7DD95322308F}">
      <dgm:prSet phldrT="[文本]" custT="1"/>
      <dgm:spPr/>
      <dgm:t>
        <a:bodyPr/>
        <a:lstStyle/>
        <a:p>
          <a:pPr algn="l"/>
          <a:r>
            <a:rPr lang="zh-CN" altLang="en-US" sz="1800" b="0" i="0" baseline="0" dirty="0" smtClean="0">
              <a:latin typeface="微软雅黑" pitchFamily="34" charset="-122"/>
              <a:ea typeface="微软雅黑" pitchFamily="34" charset="-122"/>
            </a:rPr>
            <a:t>“灰盒”测试需要了解代码工程的实现</a:t>
          </a:r>
          <a:endParaRPr lang="zh-CN" altLang="en-US" sz="1800" b="0" i="0" baseline="0" dirty="0">
            <a:latin typeface="微软雅黑" pitchFamily="34" charset="-122"/>
            <a:ea typeface="微软雅黑" pitchFamily="34" charset="-122"/>
          </a:endParaRPr>
        </a:p>
      </dgm:t>
    </dgm:pt>
    <dgm:pt modelId="{08D55E25-7C93-4E26-8A30-F3781B4A496D}" type="parTrans" cxnId="{077D9E5A-2C31-4D40-A3D7-D97D067CA590}">
      <dgm:prSet/>
      <dgm:spPr/>
      <dgm:t>
        <a:bodyPr/>
        <a:lstStyle/>
        <a:p>
          <a:endParaRPr lang="zh-CN" altLang="en-US"/>
        </a:p>
      </dgm:t>
    </dgm:pt>
    <dgm:pt modelId="{E793880D-E6E3-45FC-A67A-3C090B58CE4D}" type="sibTrans" cxnId="{077D9E5A-2C31-4D40-A3D7-D97D067CA590}">
      <dgm:prSet/>
      <dgm:spPr/>
      <dgm:t>
        <a:bodyPr/>
        <a:lstStyle/>
        <a:p>
          <a:endParaRPr lang="zh-CN" altLang="en-US"/>
        </a:p>
      </dgm:t>
    </dgm:pt>
    <dgm:pt modelId="{34C9FC15-B49B-4DC2-83D9-6089CC150D5F}">
      <dgm:prSet custT="1"/>
      <dgm:spPr/>
      <dgm:t>
        <a:bodyPr/>
        <a:lstStyle/>
        <a:p>
          <a:pPr algn="l"/>
          <a:r>
            <a:rPr lang="zh-CN" altLang="en-US" sz="1800" b="0" i="0" baseline="0" dirty="0" smtClean="0">
              <a:latin typeface="微软雅黑" pitchFamily="34" charset="-122"/>
              <a:ea typeface="微软雅黑" pitchFamily="34" charset="-122"/>
            </a:rPr>
            <a:t>“灰盒”测试是通过类似“白盒”测试的方法进行的</a:t>
          </a:r>
        </a:p>
      </dgm:t>
    </dgm:pt>
    <dgm:pt modelId="{7EB0F2AC-1C94-4CB8-B58D-8291D2B64718}" type="parTrans" cxnId="{3453763F-ACA7-40B2-BB8C-673B83A327C9}">
      <dgm:prSet/>
      <dgm:spPr/>
      <dgm:t>
        <a:bodyPr/>
        <a:lstStyle/>
        <a:p>
          <a:endParaRPr lang="zh-CN" altLang="en-US"/>
        </a:p>
      </dgm:t>
    </dgm:pt>
    <dgm:pt modelId="{AB4A5D0E-FEE0-4569-9504-3CECE6D69E3C}" type="sibTrans" cxnId="{3453763F-ACA7-40B2-BB8C-673B83A327C9}">
      <dgm:prSet/>
      <dgm:spPr/>
      <dgm:t>
        <a:bodyPr/>
        <a:lstStyle/>
        <a:p>
          <a:endParaRPr lang="zh-CN" altLang="en-US"/>
        </a:p>
      </dgm:t>
    </dgm:pt>
    <dgm:pt modelId="{44A36CA0-47D9-459B-A2E9-2C1BFD470666}">
      <dgm:prSet custT="1"/>
      <dgm:spPr/>
      <dgm:t>
        <a:bodyPr/>
        <a:lstStyle/>
        <a:p>
          <a:pPr algn="l"/>
          <a:r>
            <a:rPr lang="zh-CN" altLang="en-US" sz="1800" b="0" i="0" baseline="0" smtClean="0">
              <a:latin typeface="微软雅黑" pitchFamily="34" charset="-122"/>
              <a:ea typeface="微软雅黑" pitchFamily="34" charset="-122"/>
            </a:rPr>
            <a:t>“灰盒”测试是由测试人员进行测试的</a:t>
          </a:r>
          <a:endParaRPr lang="zh-CN" altLang="en-US" sz="1800" b="0" i="0" baseline="0" dirty="0" smtClean="0">
            <a:latin typeface="微软雅黑" pitchFamily="34" charset="-122"/>
            <a:ea typeface="微软雅黑" pitchFamily="34" charset="-122"/>
          </a:endParaRPr>
        </a:p>
      </dgm:t>
    </dgm:pt>
    <dgm:pt modelId="{9577F49D-B425-4A2F-87D5-D7380CDBB0A4}" type="parTrans" cxnId="{E297F7FE-CD09-480C-AFB9-12CD9AF38614}">
      <dgm:prSet/>
      <dgm:spPr/>
      <dgm:t>
        <a:bodyPr/>
        <a:lstStyle/>
        <a:p>
          <a:endParaRPr lang="zh-CN" altLang="en-US"/>
        </a:p>
      </dgm:t>
    </dgm:pt>
    <dgm:pt modelId="{566608B9-6736-41EE-8641-38052177F26A}" type="sibTrans" cxnId="{E297F7FE-CD09-480C-AFB9-12CD9AF38614}">
      <dgm:prSet/>
      <dgm:spPr/>
      <dgm:t>
        <a:bodyPr/>
        <a:lstStyle/>
        <a:p>
          <a:endParaRPr lang="zh-CN" altLang="en-US"/>
        </a:p>
      </dgm:t>
    </dgm:pt>
    <dgm:pt modelId="{5069C5A4-200A-4068-837C-96A9A2438168}" type="pres">
      <dgm:prSet presAssocID="{4FCD2571-BF1B-4769-82FA-9FEEF08C9351}" presName="composite" presStyleCnt="0">
        <dgm:presLayoutVars>
          <dgm:chMax val="1"/>
          <dgm:dir/>
          <dgm:resizeHandles val="exact"/>
        </dgm:presLayoutVars>
      </dgm:prSet>
      <dgm:spPr/>
      <dgm:t>
        <a:bodyPr/>
        <a:lstStyle/>
        <a:p>
          <a:endParaRPr lang="zh-CN" altLang="en-US"/>
        </a:p>
      </dgm:t>
    </dgm:pt>
    <dgm:pt modelId="{FFA130ED-7301-48E4-8EC8-B6FB73754E4B}" type="pres">
      <dgm:prSet presAssocID="{2B5688A5-E1FE-498E-A25A-A53185746C14}" presName="roof" presStyleLbl="dkBgShp" presStyleIdx="0" presStyleCnt="2" custScaleY="63313"/>
      <dgm:spPr/>
      <dgm:t>
        <a:bodyPr/>
        <a:lstStyle/>
        <a:p>
          <a:endParaRPr lang="zh-CN" altLang="en-US"/>
        </a:p>
      </dgm:t>
    </dgm:pt>
    <dgm:pt modelId="{7BAEC5F2-D1F8-4B97-9466-2119E800C8D1}" type="pres">
      <dgm:prSet presAssocID="{2B5688A5-E1FE-498E-A25A-A53185746C14}" presName="pillars" presStyleCnt="0"/>
      <dgm:spPr/>
    </dgm:pt>
    <dgm:pt modelId="{7C5D3294-26C9-423F-A160-8F4E5967F6C5}" type="pres">
      <dgm:prSet presAssocID="{2B5688A5-E1FE-498E-A25A-A53185746C14}" presName="pillar1" presStyleLbl="node1" presStyleIdx="0" presStyleCnt="5" custScaleX="37707" custScaleY="132294" custLinFactNeighborY="13973">
        <dgm:presLayoutVars>
          <dgm:bulletEnabled val="1"/>
        </dgm:presLayoutVars>
      </dgm:prSet>
      <dgm:spPr/>
      <dgm:t>
        <a:bodyPr/>
        <a:lstStyle/>
        <a:p>
          <a:endParaRPr lang="zh-CN" altLang="en-US"/>
        </a:p>
      </dgm:t>
    </dgm:pt>
    <dgm:pt modelId="{9406A069-6A19-42BC-82FE-F0C08B30C972}" type="pres">
      <dgm:prSet presAssocID="{D494A8D8-FDD6-483C-BD17-6170263231E9}" presName="pillarX" presStyleLbl="node1" presStyleIdx="1" presStyleCnt="5" custScaleX="26712" custScaleY="132294" custLinFactNeighborY="13973">
        <dgm:presLayoutVars>
          <dgm:bulletEnabled val="1"/>
        </dgm:presLayoutVars>
      </dgm:prSet>
      <dgm:spPr/>
      <dgm:t>
        <a:bodyPr/>
        <a:lstStyle/>
        <a:p>
          <a:endParaRPr lang="zh-CN" altLang="en-US"/>
        </a:p>
      </dgm:t>
    </dgm:pt>
    <dgm:pt modelId="{5BEA4411-F5E9-4263-B0DB-F79D1C39469E}" type="pres">
      <dgm:prSet presAssocID="{49049863-7BDE-46B1-9A34-7DD95322308F}" presName="pillarX" presStyleLbl="node1" presStyleIdx="2" presStyleCnt="5" custScaleX="28295" custScaleY="132294" custLinFactNeighborY="13973">
        <dgm:presLayoutVars>
          <dgm:bulletEnabled val="1"/>
        </dgm:presLayoutVars>
      </dgm:prSet>
      <dgm:spPr/>
      <dgm:t>
        <a:bodyPr/>
        <a:lstStyle/>
        <a:p>
          <a:endParaRPr lang="zh-CN" altLang="en-US"/>
        </a:p>
      </dgm:t>
    </dgm:pt>
    <dgm:pt modelId="{62FC0D67-1D3C-491F-A68E-C2487FE5D975}" type="pres">
      <dgm:prSet presAssocID="{34C9FC15-B49B-4DC2-83D9-6089CC150D5F}" presName="pillarX" presStyleLbl="node1" presStyleIdx="3" presStyleCnt="5" custScaleX="29232" custScaleY="132294" custLinFactNeighborY="13973">
        <dgm:presLayoutVars>
          <dgm:bulletEnabled val="1"/>
        </dgm:presLayoutVars>
      </dgm:prSet>
      <dgm:spPr/>
      <dgm:t>
        <a:bodyPr/>
        <a:lstStyle/>
        <a:p>
          <a:endParaRPr lang="zh-CN" altLang="en-US"/>
        </a:p>
      </dgm:t>
    </dgm:pt>
    <dgm:pt modelId="{8099CC76-AE50-4E37-8D1F-1A2A50EE98BF}" type="pres">
      <dgm:prSet presAssocID="{44A36CA0-47D9-459B-A2E9-2C1BFD470666}" presName="pillarX" presStyleLbl="node1" presStyleIdx="4" presStyleCnt="5" custScaleX="26455" custScaleY="132294" custLinFactNeighborY="13973">
        <dgm:presLayoutVars>
          <dgm:bulletEnabled val="1"/>
        </dgm:presLayoutVars>
      </dgm:prSet>
      <dgm:spPr/>
      <dgm:t>
        <a:bodyPr/>
        <a:lstStyle/>
        <a:p>
          <a:endParaRPr lang="zh-CN" altLang="en-US"/>
        </a:p>
      </dgm:t>
    </dgm:pt>
    <dgm:pt modelId="{6C8EFFEC-A37A-428A-B483-257D841792D5}" type="pres">
      <dgm:prSet presAssocID="{2B5688A5-E1FE-498E-A25A-A53185746C14}" presName="base" presStyleLbl="dkBgShp" presStyleIdx="1" presStyleCnt="2" custLinFactNeighborY="82090"/>
      <dgm:spPr>
        <a:solidFill>
          <a:srgbClr val="0096D6"/>
        </a:solidFill>
      </dgm:spPr>
      <dgm:t>
        <a:bodyPr/>
        <a:lstStyle/>
        <a:p>
          <a:endParaRPr lang="zh-CN" altLang="en-US"/>
        </a:p>
      </dgm:t>
    </dgm:pt>
  </dgm:ptLst>
  <dgm:cxnLst>
    <dgm:cxn modelId="{4F70306C-7C89-4ACB-BBBC-9133FC3678F9}" srcId="{2B5688A5-E1FE-498E-A25A-A53185746C14}" destId="{D494A8D8-FDD6-483C-BD17-6170263231E9}" srcOrd="1" destOrd="0" parTransId="{25A65E75-EEC3-4EDF-A91F-A1121DA3B17B}" sibTransId="{4AAC5C35-5889-4E9F-9455-2E9DA7244168}"/>
    <dgm:cxn modelId="{3453763F-ACA7-40B2-BB8C-673B83A327C9}" srcId="{2B5688A5-E1FE-498E-A25A-A53185746C14}" destId="{34C9FC15-B49B-4DC2-83D9-6089CC150D5F}" srcOrd="3" destOrd="0" parTransId="{7EB0F2AC-1C94-4CB8-B58D-8291D2B64718}" sibTransId="{AB4A5D0E-FEE0-4569-9504-3CECE6D69E3C}"/>
    <dgm:cxn modelId="{077D9E5A-2C31-4D40-A3D7-D97D067CA590}" srcId="{2B5688A5-E1FE-498E-A25A-A53185746C14}" destId="{49049863-7BDE-46B1-9A34-7DD95322308F}" srcOrd="2" destOrd="0" parTransId="{08D55E25-7C93-4E26-8A30-F3781B4A496D}" sibTransId="{E793880D-E6E3-45FC-A67A-3C090B58CE4D}"/>
    <dgm:cxn modelId="{2ECAD6A5-3AC3-40ED-B38A-8C0F736FAEA0}" type="presOf" srcId="{4FCD2571-BF1B-4769-82FA-9FEEF08C9351}" destId="{5069C5A4-200A-4068-837C-96A9A2438168}" srcOrd="0" destOrd="0" presId="urn:microsoft.com/office/officeart/2005/8/layout/hList3"/>
    <dgm:cxn modelId="{16614DD4-B05D-434D-9C02-FDE120F240BD}" srcId="{2B5688A5-E1FE-498E-A25A-A53185746C14}" destId="{5424F3CE-A97E-46C2-8697-8C72DAB7895B}" srcOrd="0" destOrd="0" parTransId="{54A1DF0A-16A7-49E0-B174-FEA4151960D4}" sibTransId="{A46CCC63-E48C-4A05-B31F-BBE11BBAAC0F}"/>
    <dgm:cxn modelId="{106F8AE6-E334-45EB-B1E3-6EC4889EAAA9}" type="presOf" srcId="{49049863-7BDE-46B1-9A34-7DD95322308F}" destId="{5BEA4411-F5E9-4263-B0DB-F79D1C39469E}" srcOrd="0" destOrd="0" presId="urn:microsoft.com/office/officeart/2005/8/layout/hList3"/>
    <dgm:cxn modelId="{A5A18B41-E9A8-4098-9609-66437E572D8D}" srcId="{4FCD2571-BF1B-4769-82FA-9FEEF08C9351}" destId="{2B5688A5-E1FE-498E-A25A-A53185746C14}" srcOrd="0" destOrd="0" parTransId="{75A4A8CD-E1C5-44A9-933D-1376AAC8E5FA}" sibTransId="{6EAC98D9-4294-435E-952A-543774D401E8}"/>
    <dgm:cxn modelId="{E297F7FE-CD09-480C-AFB9-12CD9AF38614}" srcId="{2B5688A5-E1FE-498E-A25A-A53185746C14}" destId="{44A36CA0-47D9-459B-A2E9-2C1BFD470666}" srcOrd="4" destOrd="0" parTransId="{9577F49D-B425-4A2F-87D5-D7380CDBB0A4}" sibTransId="{566608B9-6736-41EE-8641-38052177F26A}"/>
    <dgm:cxn modelId="{FB453507-3B69-4083-908F-FB12BD4D0C91}" type="presOf" srcId="{2B5688A5-E1FE-498E-A25A-A53185746C14}" destId="{FFA130ED-7301-48E4-8EC8-B6FB73754E4B}" srcOrd="0" destOrd="0" presId="urn:microsoft.com/office/officeart/2005/8/layout/hList3"/>
    <dgm:cxn modelId="{359B3439-7242-43C7-8976-C8A73BEC93CA}" type="presOf" srcId="{44A36CA0-47D9-459B-A2E9-2C1BFD470666}" destId="{8099CC76-AE50-4E37-8D1F-1A2A50EE98BF}" srcOrd="0" destOrd="0" presId="urn:microsoft.com/office/officeart/2005/8/layout/hList3"/>
    <dgm:cxn modelId="{14958B2E-6D55-4FDA-9E22-0DA364968C48}" type="presOf" srcId="{34C9FC15-B49B-4DC2-83D9-6089CC150D5F}" destId="{62FC0D67-1D3C-491F-A68E-C2487FE5D975}" srcOrd="0" destOrd="0" presId="urn:microsoft.com/office/officeart/2005/8/layout/hList3"/>
    <dgm:cxn modelId="{C9296558-B892-4794-BF11-3EC57E4AC670}" type="presOf" srcId="{D494A8D8-FDD6-483C-BD17-6170263231E9}" destId="{9406A069-6A19-42BC-82FE-F0C08B30C972}" srcOrd="0" destOrd="0" presId="urn:microsoft.com/office/officeart/2005/8/layout/hList3"/>
    <dgm:cxn modelId="{DC65FBDF-9F40-4484-B2D6-561CC123D87C}" type="presOf" srcId="{5424F3CE-A97E-46C2-8697-8C72DAB7895B}" destId="{7C5D3294-26C9-423F-A160-8F4E5967F6C5}" srcOrd="0" destOrd="0" presId="urn:microsoft.com/office/officeart/2005/8/layout/hList3"/>
    <dgm:cxn modelId="{7A19C52F-C16D-400D-8625-5E82B27E8F65}" type="presParOf" srcId="{5069C5A4-200A-4068-837C-96A9A2438168}" destId="{FFA130ED-7301-48E4-8EC8-B6FB73754E4B}" srcOrd="0" destOrd="0" presId="urn:microsoft.com/office/officeart/2005/8/layout/hList3"/>
    <dgm:cxn modelId="{04F342F1-EF32-421B-B8C9-C7EC95FC214D}" type="presParOf" srcId="{5069C5A4-200A-4068-837C-96A9A2438168}" destId="{7BAEC5F2-D1F8-4B97-9466-2119E800C8D1}" srcOrd="1" destOrd="0" presId="urn:microsoft.com/office/officeart/2005/8/layout/hList3"/>
    <dgm:cxn modelId="{2766F98E-99F6-4B4C-95F2-5261DC6D9FFF}" type="presParOf" srcId="{7BAEC5F2-D1F8-4B97-9466-2119E800C8D1}" destId="{7C5D3294-26C9-423F-A160-8F4E5967F6C5}" srcOrd="0" destOrd="0" presId="urn:microsoft.com/office/officeart/2005/8/layout/hList3"/>
    <dgm:cxn modelId="{AE1F807B-E2DA-4B1C-BDD8-E1541C87EB94}" type="presParOf" srcId="{7BAEC5F2-D1F8-4B97-9466-2119E800C8D1}" destId="{9406A069-6A19-42BC-82FE-F0C08B30C972}" srcOrd="1" destOrd="0" presId="urn:microsoft.com/office/officeart/2005/8/layout/hList3"/>
    <dgm:cxn modelId="{AA6E07C0-1411-472E-BAE0-CDD57434FDA7}" type="presParOf" srcId="{7BAEC5F2-D1F8-4B97-9466-2119E800C8D1}" destId="{5BEA4411-F5E9-4263-B0DB-F79D1C39469E}" srcOrd="2" destOrd="0" presId="urn:microsoft.com/office/officeart/2005/8/layout/hList3"/>
    <dgm:cxn modelId="{D1EDACA5-9D05-4DB7-8F2C-ACD621DD36C3}" type="presParOf" srcId="{7BAEC5F2-D1F8-4B97-9466-2119E800C8D1}" destId="{62FC0D67-1D3C-491F-A68E-C2487FE5D975}" srcOrd="3" destOrd="0" presId="urn:microsoft.com/office/officeart/2005/8/layout/hList3"/>
    <dgm:cxn modelId="{5711803C-00E7-4774-8268-DA74B10A0BBC}" type="presParOf" srcId="{7BAEC5F2-D1F8-4B97-9466-2119E800C8D1}" destId="{8099CC76-AE50-4E37-8D1F-1A2A50EE98BF}" srcOrd="4" destOrd="0" presId="urn:microsoft.com/office/officeart/2005/8/layout/hList3"/>
    <dgm:cxn modelId="{5FF86C00-7735-431F-BED6-FD659A923DB3}" type="presParOf" srcId="{5069C5A4-200A-4068-837C-96A9A2438168}" destId="{6C8EFFEC-A37A-428A-B483-257D841792D5}"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130ED-7301-48E4-8EC8-B6FB73754E4B}">
      <dsp:nvSpPr>
        <dsp:cNvPr id="0" name=""/>
        <dsp:cNvSpPr/>
      </dsp:nvSpPr>
      <dsp:spPr>
        <a:xfrm>
          <a:off x="0" y="57889"/>
          <a:ext cx="7823522" cy="943632"/>
        </a:xfrm>
        <a:prstGeom prst="rect">
          <a:avLst/>
        </a:prstGeom>
        <a:solidFill>
          <a:srgbClr val="0096D6"/>
        </a:solidFill>
        <a:ln>
          <a:noFill/>
        </a:ln>
        <a:effectLst/>
      </dsp:spPr>
      <dsp:style>
        <a:lnRef idx="0">
          <a:scrgbClr r="0" g="0" b="0"/>
        </a:lnRef>
        <a:fillRef idx="1">
          <a:scrgbClr r="0" g="0" b="0"/>
        </a:fillRef>
        <a:effectRef idx="1">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灰盒测试的特性</a:t>
          </a:r>
          <a:endParaRPr lang="zh-CN" altLang="en-US" sz="2000" kern="1200" dirty="0">
            <a:latin typeface="微软雅黑" pitchFamily="34" charset="-122"/>
            <a:ea typeface="微软雅黑" pitchFamily="34" charset="-122"/>
          </a:endParaRPr>
        </a:p>
      </dsp:txBody>
      <dsp:txXfrm>
        <a:off x="0" y="57889"/>
        <a:ext cx="7823522" cy="943632"/>
      </dsp:txXfrm>
    </dsp:sp>
    <dsp:sp modelId="{7C5D3294-26C9-423F-A160-8F4E5967F6C5}">
      <dsp:nvSpPr>
        <dsp:cNvPr id="0" name=""/>
        <dsp:cNvSpPr/>
      </dsp:nvSpPr>
      <dsp:spPr>
        <a:xfrm>
          <a:off x="126" y="827422"/>
          <a:ext cx="1987803" cy="414065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0" i="0" kern="1200" baseline="0" dirty="0" smtClean="0">
              <a:latin typeface="微软雅黑" pitchFamily="34" charset="-122"/>
              <a:ea typeface="微软雅黑" pitchFamily="34" charset="-122"/>
            </a:rPr>
            <a:t>根据需求规格说明文档来进行测试用例的设计，但它要深入到系统内部的特殊点来进行功能测试和结构测试</a:t>
          </a:r>
          <a:endParaRPr lang="zh-CN" altLang="en-US" sz="1800" b="0" i="0" kern="1200" baseline="0" dirty="0">
            <a:latin typeface="微软雅黑" pitchFamily="34" charset="-122"/>
            <a:ea typeface="微软雅黑" pitchFamily="34" charset="-122"/>
          </a:endParaRPr>
        </a:p>
      </dsp:txBody>
      <dsp:txXfrm>
        <a:off x="126" y="827422"/>
        <a:ext cx="1987803" cy="4140658"/>
      </dsp:txXfrm>
    </dsp:sp>
    <dsp:sp modelId="{9406A069-6A19-42BC-82FE-F0C08B30C972}">
      <dsp:nvSpPr>
        <dsp:cNvPr id="0" name=""/>
        <dsp:cNvSpPr/>
      </dsp:nvSpPr>
      <dsp:spPr>
        <a:xfrm>
          <a:off x="1987929" y="827422"/>
          <a:ext cx="1408178" cy="414065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0" i="0" kern="1200" baseline="0" dirty="0" smtClean="0">
              <a:latin typeface="微软雅黑" pitchFamily="34" charset="-122"/>
              <a:ea typeface="微软雅黑" pitchFamily="34" charset="-122"/>
            </a:rPr>
            <a:t>“灰盒”测试通常是在“白盒”测试之后，大规模集成测试之前进行</a:t>
          </a:r>
          <a:endParaRPr lang="zh-CN" altLang="en-US" sz="1800" b="0" i="0" kern="1200" baseline="0" dirty="0">
            <a:latin typeface="微软雅黑" pitchFamily="34" charset="-122"/>
            <a:ea typeface="微软雅黑" pitchFamily="34" charset="-122"/>
          </a:endParaRPr>
        </a:p>
      </dsp:txBody>
      <dsp:txXfrm>
        <a:off x="1987929" y="827422"/>
        <a:ext cx="1408178" cy="4140658"/>
      </dsp:txXfrm>
    </dsp:sp>
    <dsp:sp modelId="{5BEA4411-F5E9-4263-B0DB-F79D1C39469E}">
      <dsp:nvSpPr>
        <dsp:cNvPr id="0" name=""/>
        <dsp:cNvSpPr/>
      </dsp:nvSpPr>
      <dsp:spPr>
        <a:xfrm>
          <a:off x="3396108" y="827422"/>
          <a:ext cx="1491630" cy="414065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0" i="0" kern="1200" baseline="0" dirty="0" smtClean="0">
              <a:latin typeface="微软雅黑" pitchFamily="34" charset="-122"/>
              <a:ea typeface="微软雅黑" pitchFamily="34" charset="-122"/>
            </a:rPr>
            <a:t>“灰盒”测试需要了解代码工程的实现</a:t>
          </a:r>
          <a:endParaRPr lang="zh-CN" altLang="en-US" sz="1800" b="0" i="0" kern="1200" baseline="0" dirty="0">
            <a:latin typeface="微软雅黑" pitchFamily="34" charset="-122"/>
            <a:ea typeface="微软雅黑" pitchFamily="34" charset="-122"/>
          </a:endParaRPr>
        </a:p>
      </dsp:txBody>
      <dsp:txXfrm>
        <a:off x="3396108" y="827422"/>
        <a:ext cx="1491630" cy="4140658"/>
      </dsp:txXfrm>
    </dsp:sp>
    <dsp:sp modelId="{62FC0D67-1D3C-491F-A68E-C2487FE5D975}">
      <dsp:nvSpPr>
        <dsp:cNvPr id="0" name=""/>
        <dsp:cNvSpPr/>
      </dsp:nvSpPr>
      <dsp:spPr>
        <a:xfrm>
          <a:off x="4887738" y="827422"/>
          <a:ext cx="1541026" cy="414065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0" i="0" kern="1200" baseline="0" dirty="0" smtClean="0">
              <a:latin typeface="微软雅黑" pitchFamily="34" charset="-122"/>
              <a:ea typeface="微软雅黑" pitchFamily="34" charset="-122"/>
            </a:rPr>
            <a:t>“灰盒”测试是通过类似“白盒”测试的方法进行的</a:t>
          </a:r>
        </a:p>
      </dsp:txBody>
      <dsp:txXfrm>
        <a:off x="4887738" y="827422"/>
        <a:ext cx="1541026" cy="4140658"/>
      </dsp:txXfrm>
    </dsp:sp>
    <dsp:sp modelId="{8099CC76-AE50-4E37-8D1F-1A2A50EE98BF}">
      <dsp:nvSpPr>
        <dsp:cNvPr id="0" name=""/>
        <dsp:cNvSpPr/>
      </dsp:nvSpPr>
      <dsp:spPr>
        <a:xfrm>
          <a:off x="6428764" y="827422"/>
          <a:ext cx="1394630" cy="414065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0" i="0" kern="1200" baseline="0" smtClean="0">
              <a:latin typeface="微软雅黑" pitchFamily="34" charset="-122"/>
              <a:ea typeface="微软雅黑" pitchFamily="34" charset="-122"/>
            </a:rPr>
            <a:t>“灰盒”测试是由测试人员进行测试的</a:t>
          </a:r>
          <a:endParaRPr lang="zh-CN" altLang="en-US" sz="1800" b="0" i="0" kern="1200" baseline="0" dirty="0" smtClean="0">
            <a:latin typeface="微软雅黑" pitchFamily="34" charset="-122"/>
            <a:ea typeface="微软雅黑" pitchFamily="34" charset="-122"/>
          </a:endParaRPr>
        </a:p>
      </dsp:txBody>
      <dsp:txXfrm>
        <a:off x="6428764" y="827422"/>
        <a:ext cx="1394630" cy="4140658"/>
      </dsp:txXfrm>
    </dsp:sp>
    <dsp:sp modelId="{6C8EFFEC-A37A-428A-B483-257D841792D5}">
      <dsp:nvSpPr>
        <dsp:cNvPr id="0" name=""/>
        <dsp:cNvSpPr/>
      </dsp:nvSpPr>
      <dsp:spPr>
        <a:xfrm>
          <a:off x="0" y="4620315"/>
          <a:ext cx="7823522" cy="347765"/>
        </a:xfrm>
        <a:prstGeom prst="rect">
          <a:avLst/>
        </a:prstGeom>
        <a:solidFill>
          <a:srgbClr val="0096D6"/>
        </a:solidFill>
        <a:ln>
          <a:noFill/>
        </a:ln>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2FA15-22CF-4011-8DD6-F1C0B2A7CE75}" type="datetimeFigureOut">
              <a:rPr lang="zh-CN" altLang="en-US" smtClean="0"/>
              <a:pPr/>
              <a:t>2016/12/5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A471B9-2ADF-4E24-B56C-3554D4D220CB}" type="slidenum">
              <a:rPr lang="zh-CN" altLang="en-US" smtClean="0"/>
              <a:pPr/>
              <a:t>‹#›</a:t>
            </a:fld>
            <a:endParaRPr lang="zh-CN" altLang="en-US"/>
          </a:p>
        </p:txBody>
      </p:sp>
    </p:spTree>
    <p:extLst>
      <p:ext uri="{BB962C8B-B14F-4D97-AF65-F5344CB8AC3E}">
        <p14:creationId xmlns:p14="http://schemas.microsoft.com/office/powerpoint/2010/main" val="359810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spcBef>
                <a:spcPct val="30000"/>
              </a:spcBef>
              <a:buSzPct val="100000"/>
            </a:pPr>
            <a:r>
              <a:rPr lang="zh-CN" altLang="en-US" sz="2300" b="1" dirty="0" smtClean="0"/>
              <a:t>分析软件规格说明描述</a:t>
            </a:r>
            <a:r>
              <a:rPr lang="zh-CN" altLang="en-US" sz="2300" dirty="0" smtClean="0"/>
              <a:t>：原因、结果、标识符</a:t>
            </a:r>
            <a:endParaRPr lang="zh-CN" altLang="en-US" sz="2300" b="1" dirty="0" smtClean="0"/>
          </a:p>
          <a:p>
            <a:pPr lvl="2" eaLnBrk="1" hangingPunct="1">
              <a:spcBef>
                <a:spcPct val="30000"/>
              </a:spcBef>
              <a:buSzPct val="100000"/>
            </a:pPr>
            <a:r>
              <a:rPr lang="zh-CN" altLang="en-US" sz="2000" b="1" dirty="0" smtClean="0">
                <a:latin typeface="宋体" pitchFamily="2" charset="-122"/>
              </a:rPr>
              <a:t>哪些是原因</a:t>
            </a:r>
            <a:r>
              <a:rPr lang="en-US" altLang="zh-CN" sz="2000" b="1" dirty="0" smtClean="0">
                <a:latin typeface="宋体" pitchFamily="2" charset="-122"/>
              </a:rPr>
              <a:t>(</a:t>
            </a:r>
            <a:r>
              <a:rPr lang="zh-CN" altLang="en-US" sz="2000" b="1" dirty="0" smtClean="0">
                <a:latin typeface="宋体" pitchFamily="2" charset="-122"/>
              </a:rPr>
              <a:t>即输入条件或输入条件的等价类</a:t>
            </a:r>
            <a:r>
              <a:rPr lang="en-US" altLang="zh-CN" sz="2000" b="1" dirty="0" smtClean="0">
                <a:latin typeface="宋体" pitchFamily="2" charset="-122"/>
              </a:rPr>
              <a:t>)</a:t>
            </a:r>
          </a:p>
          <a:p>
            <a:pPr lvl="2" eaLnBrk="1" hangingPunct="1">
              <a:spcBef>
                <a:spcPct val="30000"/>
              </a:spcBef>
              <a:buSzPct val="100000"/>
            </a:pPr>
            <a:r>
              <a:rPr lang="zh-CN" altLang="en-US" sz="2000" b="1" dirty="0" smtClean="0">
                <a:latin typeface="宋体" pitchFamily="2" charset="-122"/>
              </a:rPr>
              <a:t>哪些是结果</a:t>
            </a:r>
            <a:r>
              <a:rPr lang="en-US" altLang="zh-CN" sz="2000" b="1" dirty="0" smtClean="0">
                <a:latin typeface="宋体" pitchFamily="2" charset="-122"/>
              </a:rPr>
              <a:t>(</a:t>
            </a:r>
            <a:r>
              <a:rPr lang="zh-CN" altLang="en-US" sz="2000" b="1" dirty="0" smtClean="0">
                <a:latin typeface="宋体" pitchFamily="2" charset="-122"/>
              </a:rPr>
              <a:t>即输出条件</a:t>
            </a:r>
            <a:r>
              <a:rPr lang="en-US" altLang="zh-CN" sz="2000" b="1" dirty="0" smtClean="0">
                <a:latin typeface="宋体" pitchFamily="2" charset="-122"/>
              </a:rPr>
              <a:t>)</a:t>
            </a:r>
          </a:p>
          <a:p>
            <a:pPr lvl="2" eaLnBrk="1" hangingPunct="1">
              <a:spcBef>
                <a:spcPct val="30000"/>
              </a:spcBef>
              <a:buSzPct val="100000"/>
            </a:pPr>
            <a:r>
              <a:rPr lang="zh-CN" altLang="en-US" sz="2000" b="1" dirty="0" smtClean="0">
                <a:latin typeface="宋体" pitchFamily="2" charset="-122"/>
              </a:rPr>
              <a:t>给每个原因和结果赋予一个标识符</a:t>
            </a:r>
          </a:p>
          <a:p>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4</a:t>
            </a:fld>
            <a:endParaRPr lang="zh-CN" altLang="en-US"/>
          </a:p>
        </p:txBody>
      </p:sp>
    </p:spTree>
    <p:extLst>
      <p:ext uri="{BB962C8B-B14F-4D97-AF65-F5344CB8AC3E}">
        <p14:creationId xmlns:p14="http://schemas.microsoft.com/office/powerpoint/2010/main" val="3448084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2">
              <a:lnSpc>
                <a:spcPct val="110000"/>
              </a:lnSpc>
              <a:spcBef>
                <a:spcPct val="30000"/>
              </a:spcBef>
            </a:pPr>
            <a:r>
              <a:rPr lang="zh-CN" altLang="en-US" sz="1800" b="1" dirty="0" smtClean="0">
                <a:latin typeface="宋体" pitchFamily="2" charset="-122"/>
              </a:rPr>
              <a:t>测试用例的选择只考虑了程序的输入，以及在该情况下的输出，并没有考虑程序的内部结构</a:t>
            </a:r>
          </a:p>
          <a:p>
            <a:pPr lvl="2">
              <a:lnSpc>
                <a:spcPct val="110000"/>
              </a:lnSpc>
              <a:spcBef>
                <a:spcPct val="30000"/>
              </a:spcBef>
            </a:pPr>
            <a:r>
              <a:rPr lang="zh-CN" altLang="en-US" sz="1800" b="1" dirty="0" smtClean="0">
                <a:latin typeface="宋体" pitchFamily="2" charset="-122"/>
              </a:rPr>
              <a:t>程序内部结构是否规范、结构化程度的好坏、系统性能如何等都得不到测试</a:t>
            </a:r>
            <a:endParaRPr lang="en-US" altLang="zh-CN" sz="1800" b="1" dirty="0" smtClean="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BEA471B9-2ADF-4E24-B56C-3554D4D220CB}" type="slidenum">
              <a:rPr lang="zh-CN" altLang="en-US" smtClean="0"/>
              <a:pPr/>
              <a:t>23</a:t>
            </a:fld>
            <a:endParaRPr lang="zh-CN" altLang="en-US"/>
          </a:p>
        </p:txBody>
      </p:sp>
    </p:spTree>
    <p:extLst>
      <p:ext uri="{BB962C8B-B14F-4D97-AF65-F5344CB8AC3E}">
        <p14:creationId xmlns:p14="http://schemas.microsoft.com/office/powerpoint/2010/main" val="118057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lnSpc>
                <a:spcPct val="110000"/>
              </a:lnSpc>
              <a:spcBef>
                <a:spcPct val="30000"/>
              </a:spcBef>
            </a:pPr>
            <a:r>
              <a:rPr lang="zh-CN" altLang="en-US" sz="2000" b="1" dirty="0" smtClean="0">
                <a:latin typeface="宋体" pitchFamily="2" charset="-122"/>
              </a:rPr>
              <a:t>要进行较全面的程序测试，分别用“白盒”和“黑盒”测试方法</a:t>
            </a:r>
          </a:p>
          <a:p>
            <a:pPr lvl="2">
              <a:lnSpc>
                <a:spcPct val="110000"/>
              </a:lnSpc>
              <a:spcBef>
                <a:spcPct val="30000"/>
              </a:spcBef>
            </a:pPr>
            <a:r>
              <a:rPr lang="zh-CN" altLang="en-US" sz="1800" b="1" dirty="0" smtClean="0">
                <a:latin typeface="宋体" pitchFamily="2" charset="-122"/>
              </a:rPr>
              <a:t>这样做不但浪费时间，而且测试的效果不一定好</a:t>
            </a:r>
          </a:p>
          <a:p>
            <a:endParaRPr lang="zh-CN" altLang="en-US" dirty="0"/>
          </a:p>
        </p:txBody>
      </p:sp>
      <p:sp>
        <p:nvSpPr>
          <p:cNvPr id="4" name="灯片编号占位符 3"/>
          <p:cNvSpPr>
            <a:spLocks noGrp="1"/>
          </p:cNvSpPr>
          <p:nvPr>
            <p:ph type="sldNum" sz="quarter" idx="10"/>
          </p:nvPr>
        </p:nvSpPr>
        <p:spPr/>
        <p:txBody>
          <a:bodyPr/>
          <a:lstStyle/>
          <a:p>
            <a:fld id="{BEA471B9-2ADF-4E24-B56C-3554D4D220CB}"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064603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marL="533400" indent="-533400">
              <a:lnSpc>
                <a:spcPct val="110000"/>
              </a:lnSpc>
              <a:spcBef>
                <a:spcPct val="30000"/>
              </a:spcBef>
            </a:pPr>
            <a:r>
              <a:rPr lang="zh-CN" altLang="en-US" sz="2400" b="1" dirty="0" smtClean="0">
                <a:solidFill>
                  <a:schemeClr val="tx1"/>
                </a:solidFill>
                <a:latin typeface="宋体"/>
              </a:rPr>
              <a:t>“</a:t>
            </a:r>
            <a:r>
              <a:rPr lang="zh-CN" altLang="en-US" sz="2400" b="1" dirty="0" smtClean="0">
                <a:solidFill>
                  <a:schemeClr val="tx1"/>
                </a:solidFill>
              </a:rPr>
              <a:t>灰盒</a:t>
            </a:r>
            <a:r>
              <a:rPr lang="zh-CN" altLang="en-US" sz="2400" b="1" dirty="0" smtClean="0">
                <a:solidFill>
                  <a:schemeClr val="tx1"/>
                </a:solidFill>
                <a:latin typeface="宋体"/>
              </a:rPr>
              <a:t>”</a:t>
            </a:r>
            <a:r>
              <a:rPr lang="zh-CN" altLang="en-US" sz="2400" b="1" dirty="0" smtClean="0">
                <a:solidFill>
                  <a:schemeClr val="tx1"/>
                </a:solidFill>
              </a:rPr>
              <a:t>测试特性</a:t>
            </a:r>
          </a:p>
          <a:p>
            <a:pPr marL="914400" lvl="1" indent="-457200">
              <a:lnSpc>
                <a:spcPct val="110000"/>
              </a:lnSpc>
              <a:spcBef>
                <a:spcPct val="30000"/>
              </a:spcBef>
              <a:buFontTx/>
              <a:buAutoNum type="arabicPeriod"/>
            </a:pPr>
            <a:r>
              <a:rPr lang="zh-CN" altLang="en-US" sz="2000" b="1" dirty="0" smtClean="0">
                <a:latin typeface="宋体" pitchFamily="2" charset="-122"/>
              </a:rPr>
              <a:t>“灰盒”测试同“黑盒”测试一样，也是根据需求规格说明文档来进行测试用例的设计</a:t>
            </a:r>
          </a:p>
          <a:p>
            <a:pPr marL="1295400" lvl="2" indent="-381000">
              <a:lnSpc>
                <a:spcPct val="110000"/>
              </a:lnSpc>
              <a:spcBef>
                <a:spcPct val="30000"/>
              </a:spcBef>
            </a:pPr>
            <a:r>
              <a:rPr lang="zh-CN" altLang="en-US" sz="1800" b="1" dirty="0" smtClean="0">
                <a:latin typeface="宋体" pitchFamily="2" charset="-122"/>
              </a:rPr>
              <a:t>但它要深入到系统内部的特殊点来进行功能测试和结构测试，如进行单元接口测试，就是通过将接口参数传递到被测单元中，检验软件在测试执行环境控制下的执行情况</a:t>
            </a:r>
          </a:p>
          <a:p>
            <a:pPr marL="914400" lvl="1" indent="-457200">
              <a:lnSpc>
                <a:spcPct val="110000"/>
              </a:lnSpc>
              <a:spcBef>
                <a:spcPct val="30000"/>
              </a:spcBef>
              <a:buFontTx/>
              <a:buAutoNum type="arabicPeriod"/>
            </a:pPr>
            <a:r>
              <a:rPr lang="zh-CN" altLang="en-US" sz="2000" b="1" dirty="0" smtClean="0">
                <a:latin typeface="宋体" pitchFamily="2" charset="-122"/>
              </a:rPr>
              <a:t>“灰盒”测试通常是在“白盒”测试之后集成测试之前进行</a:t>
            </a:r>
          </a:p>
          <a:p>
            <a:pPr marL="1295400" lvl="2" indent="-381000">
              <a:lnSpc>
                <a:spcPct val="110000"/>
              </a:lnSpc>
              <a:spcBef>
                <a:spcPct val="30000"/>
              </a:spcBef>
            </a:pPr>
            <a:r>
              <a:rPr lang="zh-CN" altLang="en-US" sz="1800" b="1" dirty="0" smtClean="0">
                <a:latin typeface="宋体" pitchFamily="2" charset="-122"/>
              </a:rPr>
              <a:t>“灰盒”测试通常在程序员做完“白盒”测试之后，在功能测试人员进行大规模集成测试之前进行</a:t>
            </a:r>
          </a:p>
          <a:p>
            <a:pPr marL="914400" lvl="1" indent="-457200">
              <a:lnSpc>
                <a:spcPct val="110000"/>
              </a:lnSpc>
              <a:spcBef>
                <a:spcPct val="30000"/>
              </a:spcBef>
              <a:buFontTx/>
              <a:buAutoNum type="arabicPeriod"/>
            </a:pPr>
            <a:r>
              <a:rPr lang="zh-CN" altLang="en-US" sz="2000" b="1" dirty="0" smtClean="0">
                <a:latin typeface="宋体" pitchFamily="2" charset="-122"/>
              </a:rPr>
              <a:t>“灰盒”测试需要了解代码工程的实现</a:t>
            </a:r>
          </a:p>
          <a:p>
            <a:pPr marL="914400" lvl="1" indent="-457200">
              <a:lnSpc>
                <a:spcPct val="110000"/>
              </a:lnSpc>
              <a:spcBef>
                <a:spcPct val="30000"/>
              </a:spcBef>
              <a:buFontTx/>
              <a:buAutoNum type="arabicPeriod"/>
            </a:pPr>
            <a:r>
              <a:rPr lang="zh-CN" altLang="en-US" sz="2000" b="1" dirty="0" smtClean="0">
                <a:latin typeface="宋体" pitchFamily="2" charset="-122"/>
              </a:rPr>
              <a:t>“灰盒”测试是通过类似“白盒”测试的方法进行的</a:t>
            </a:r>
          </a:p>
          <a:p>
            <a:pPr marL="1295400" lvl="2" indent="-381000">
              <a:lnSpc>
                <a:spcPct val="110000"/>
              </a:lnSpc>
              <a:spcBef>
                <a:spcPct val="30000"/>
              </a:spcBef>
            </a:pPr>
            <a:r>
              <a:rPr lang="zh-CN" altLang="en-US" sz="1800" b="1" dirty="0" smtClean="0">
                <a:latin typeface="宋体" pitchFamily="2" charset="-122"/>
              </a:rPr>
              <a:t>是通过编写代码，调用函数或者封装好的接口进行，但无需关心程序模块内部的实现细节，依然可把它当成一个黑盒</a:t>
            </a:r>
          </a:p>
          <a:p>
            <a:pPr marL="914400" lvl="1" indent="-457200">
              <a:lnSpc>
                <a:spcPct val="110000"/>
              </a:lnSpc>
              <a:spcBef>
                <a:spcPct val="30000"/>
              </a:spcBef>
              <a:buFontTx/>
              <a:buAutoNum type="arabicPeriod"/>
            </a:pPr>
            <a:r>
              <a:rPr lang="zh-CN" altLang="en-US" sz="2000" b="1" dirty="0" smtClean="0">
                <a:latin typeface="宋体" pitchFamily="2" charset="-122"/>
              </a:rPr>
              <a:t>“灰盒”测试是由测试人员进行测试的</a:t>
            </a:r>
          </a:p>
          <a:p>
            <a:endParaRPr lang="zh-CN" altLang="en-US" dirty="0"/>
          </a:p>
        </p:txBody>
      </p:sp>
      <p:sp>
        <p:nvSpPr>
          <p:cNvPr id="4" name="灯片编号占位符 3"/>
          <p:cNvSpPr>
            <a:spLocks noGrp="1"/>
          </p:cNvSpPr>
          <p:nvPr>
            <p:ph type="sldNum" sz="quarter" idx="10"/>
          </p:nvPr>
        </p:nvSpPr>
        <p:spPr/>
        <p:txBody>
          <a:bodyPr/>
          <a:lstStyle/>
          <a:p>
            <a:fld id="{BEA471B9-2ADF-4E24-B56C-3554D4D220CB}" type="slidenum">
              <a:rPr lang="zh-CN" altLang="en-US" smtClean="0"/>
              <a:pPr/>
              <a:t>27</a:t>
            </a:fld>
            <a:endParaRPr lang="zh-CN" altLang="en-US"/>
          </a:p>
        </p:txBody>
      </p:sp>
    </p:spTree>
    <p:extLst>
      <p:ext uri="{BB962C8B-B14F-4D97-AF65-F5344CB8AC3E}">
        <p14:creationId xmlns:p14="http://schemas.microsoft.com/office/powerpoint/2010/main" val="239730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（因为这是航空领域的实例，有些是专业术语或缩写，但这不影响阅读）</a:t>
            </a:r>
            <a:endParaRPr lang="zh-CN" altLang="en-US" dirty="0"/>
          </a:p>
        </p:txBody>
      </p:sp>
      <p:sp>
        <p:nvSpPr>
          <p:cNvPr id="4" name="灯片编号占位符 3"/>
          <p:cNvSpPr>
            <a:spLocks noGrp="1"/>
          </p:cNvSpPr>
          <p:nvPr>
            <p:ph type="sldNum" sz="quarter" idx="10"/>
          </p:nvPr>
        </p:nvSpPr>
        <p:spPr/>
        <p:txBody>
          <a:bodyPr/>
          <a:lstStyle/>
          <a:p>
            <a:fld id="{BEA471B9-2ADF-4E24-B56C-3554D4D220CB}" type="slidenum">
              <a:rPr lang="zh-CN" altLang="en-US" smtClean="0"/>
              <a:pPr/>
              <a:t>30</a:t>
            </a:fld>
            <a:endParaRPr lang="zh-CN" altLang="en-US"/>
          </a:p>
        </p:txBody>
      </p:sp>
    </p:spTree>
    <p:extLst>
      <p:ext uri="{BB962C8B-B14F-4D97-AF65-F5344CB8AC3E}">
        <p14:creationId xmlns:p14="http://schemas.microsoft.com/office/powerpoint/2010/main" val="2079752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10000"/>
              </a:lnSpc>
              <a:spcBef>
                <a:spcPct val="30000"/>
              </a:spcBef>
            </a:pPr>
            <a:r>
              <a:rPr lang="zh-CN" altLang="en-US" sz="2400" b="1" dirty="0" smtClean="0">
                <a:latin typeface="宋体" pitchFamily="2" charset="-122"/>
              </a:rPr>
              <a:t>在因果图中出现的基本符号</a:t>
            </a:r>
            <a:r>
              <a:rPr lang="zh-CN" altLang="en-US" sz="2400" b="1" dirty="0" smtClean="0">
                <a:solidFill>
                  <a:srgbClr val="3582CF"/>
                </a:solidFill>
                <a:latin typeface="宋体" pitchFamily="2" charset="-122"/>
              </a:rPr>
              <a:t>用</a:t>
            </a:r>
            <a:r>
              <a:rPr lang="en-US" altLang="zh-CN" sz="2400" b="1" dirty="0" err="1" smtClean="0">
                <a:solidFill>
                  <a:srgbClr val="3582CF"/>
                </a:solidFill>
                <a:latin typeface="宋体" pitchFamily="2" charset="-122"/>
              </a:rPr>
              <a:t>Ci</a:t>
            </a:r>
            <a:r>
              <a:rPr lang="zh-CN" altLang="en-US" sz="2400" b="1" dirty="0" smtClean="0">
                <a:solidFill>
                  <a:srgbClr val="3582CF"/>
                </a:solidFill>
                <a:latin typeface="宋体" pitchFamily="2" charset="-122"/>
              </a:rPr>
              <a:t>表示原因用</a:t>
            </a:r>
            <a:r>
              <a:rPr lang="en-US" altLang="zh-CN" sz="2400" b="1" dirty="0" err="1" smtClean="0">
                <a:solidFill>
                  <a:srgbClr val="3582CF"/>
                </a:solidFill>
                <a:latin typeface="宋体" pitchFamily="2" charset="-122"/>
              </a:rPr>
              <a:t>Ei</a:t>
            </a:r>
            <a:r>
              <a:rPr lang="zh-CN" altLang="en-US" sz="2400" b="1" dirty="0" smtClean="0">
                <a:solidFill>
                  <a:srgbClr val="3582CF"/>
                </a:solidFill>
                <a:latin typeface="宋体" pitchFamily="2" charset="-122"/>
              </a:rPr>
              <a:t>表示结果</a:t>
            </a:r>
            <a:endParaRPr lang="en-US" altLang="zh-CN" sz="2400" b="1" dirty="0" smtClean="0">
              <a:solidFill>
                <a:srgbClr val="3582CF"/>
              </a:solidFill>
              <a:latin typeface="宋体" pitchFamily="2" charset="-122"/>
            </a:endParaRPr>
          </a:p>
          <a:p>
            <a:pPr eaLnBrk="1" hangingPunct="1">
              <a:lnSpc>
                <a:spcPct val="110000"/>
              </a:lnSpc>
              <a:spcBef>
                <a:spcPct val="30000"/>
              </a:spcBef>
            </a:pPr>
            <a:r>
              <a:rPr lang="zh-CN" altLang="en-US" sz="2400" b="1" dirty="0" smtClean="0">
                <a:solidFill>
                  <a:srgbClr val="3582CF"/>
                </a:solidFill>
                <a:latin typeface="宋体" pitchFamily="2" charset="-122"/>
              </a:rPr>
              <a:t>各结点表示状态，可取值“</a:t>
            </a:r>
            <a:r>
              <a:rPr lang="en-US" altLang="zh-CN" sz="2400" b="1" dirty="0" smtClean="0">
                <a:solidFill>
                  <a:srgbClr val="3582CF"/>
                </a:solidFill>
                <a:latin typeface="宋体" pitchFamily="2" charset="-122"/>
              </a:rPr>
              <a:t>0”</a:t>
            </a:r>
            <a:r>
              <a:rPr lang="zh-CN" altLang="en-US" sz="2400" b="1" dirty="0" smtClean="0">
                <a:solidFill>
                  <a:srgbClr val="3582CF"/>
                </a:solidFill>
                <a:latin typeface="宋体" pitchFamily="2" charset="-122"/>
              </a:rPr>
              <a:t>或“</a:t>
            </a:r>
            <a:r>
              <a:rPr lang="en-US" altLang="zh-CN" sz="2400" b="1" dirty="0" smtClean="0">
                <a:solidFill>
                  <a:srgbClr val="3582CF"/>
                </a:solidFill>
                <a:latin typeface="宋体" pitchFamily="2" charset="-122"/>
              </a:rPr>
              <a:t>1”</a:t>
            </a:r>
            <a:r>
              <a:rPr lang="zh-CN" altLang="en-US" sz="2400" b="1" dirty="0" smtClean="0">
                <a:solidFill>
                  <a:srgbClr val="3582CF"/>
                </a:solidFill>
                <a:latin typeface="宋体" pitchFamily="2" charset="-122"/>
              </a:rPr>
              <a:t>，</a:t>
            </a:r>
            <a:r>
              <a:rPr lang="en-US" altLang="zh-CN" sz="2400" b="1" dirty="0" smtClean="0">
                <a:solidFill>
                  <a:srgbClr val="3582CF"/>
                </a:solidFill>
                <a:latin typeface="宋体" pitchFamily="2" charset="-122"/>
              </a:rPr>
              <a:t>“0”</a:t>
            </a:r>
            <a:r>
              <a:rPr lang="zh-CN" altLang="en-US" sz="2400" b="1" dirty="0" smtClean="0">
                <a:solidFill>
                  <a:srgbClr val="3582CF"/>
                </a:solidFill>
                <a:latin typeface="宋体" pitchFamily="2" charset="-122"/>
              </a:rPr>
              <a:t>表示某状态不出现，“</a:t>
            </a:r>
            <a:r>
              <a:rPr lang="en-US" altLang="zh-CN" sz="2400" b="1" dirty="0" smtClean="0">
                <a:solidFill>
                  <a:srgbClr val="3582CF"/>
                </a:solidFill>
                <a:latin typeface="宋体" pitchFamily="2" charset="-122"/>
              </a:rPr>
              <a:t>1”</a:t>
            </a:r>
            <a:r>
              <a:rPr lang="zh-CN" altLang="en-US" sz="2400" b="1" dirty="0" smtClean="0">
                <a:solidFill>
                  <a:srgbClr val="3582CF"/>
                </a:solidFill>
                <a:latin typeface="宋体" pitchFamily="2" charset="-122"/>
              </a:rPr>
              <a:t>表示某状态出现</a:t>
            </a:r>
          </a:p>
          <a:p>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5</a:t>
            </a:fld>
            <a:endParaRPr lang="zh-CN" altLang="en-US"/>
          </a:p>
        </p:txBody>
      </p:sp>
    </p:spTree>
    <p:extLst>
      <p:ext uri="{BB962C8B-B14F-4D97-AF65-F5344CB8AC3E}">
        <p14:creationId xmlns:p14="http://schemas.microsoft.com/office/powerpoint/2010/main" val="165158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150000"/>
              </a:lnSpc>
              <a:spcBef>
                <a:spcPct val="30000"/>
              </a:spcBef>
            </a:pPr>
            <a:r>
              <a:rPr lang="zh-CN" altLang="en-US" sz="2400" b="1" dirty="0" smtClean="0">
                <a:latin typeface="宋体" pitchFamily="2" charset="-122"/>
              </a:rPr>
              <a:t>表示原因与原因之间，结果与结果之间可能存在约束条件</a:t>
            </a:r>
            <a:endParaRPr lang="en-US" altLang="zh-CN" sz="2400" b="1" dirty="0" smtClean="0">
              <a:latin typeface="宋体" pitchFamily="2" charset="-122"/>
            </a:endParaRPr>
          </a:p>
          <a:p>
            <a:pPr lvl="1" eaLnBrk="1" hangingPunct="1">
              <a:lnSpc>
                <a:spcPct val="150000"/>
              </a:lnSpc>
              <a:spcBef>
                <a:spcPct val="30000"/>
              </a:spcBef>
            </a:pPr>
            <a:r>
              <a:rPr lang="zh-CN" altLang="en-US" sz="2000" b="1" dirty="0" smtClean="0">
                <a:latin typeface="宋体" pitchFamily="2" charset="-122"/>
              </a:rPr>
              <a:t>在因果图中可以附加一些表示约束条件的符号</a:t>
            </a:r>
          </a:p>
          <a:p>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6</a:t>
            </a:fld>
            <a:endParaRPr lang="zh-CN" altLang="en-US"/>
          </a:p>
        </p:txBody>
      </p:sp>
    </p:spTree>
    <p:extLst>
      <p:ext uri="{BB962C8B-B14F-4D97-AF65-F5344CB8AC3E}">
        <p14:creationId xmlns:p14="http://schemas.microsoft.com/office/powerpoint/2010/main" val="1923371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回顾因果图生成测试用例基本步骤：</a:t>
            </a:r>
            <a:endParaRPr lang="en-US" altLang="zh-CN" dirty="0" smtClean="0"/>
          </a:p>
          <a:p>
            <a:r>
              <a:rPr lang="en-US" altLang="zh-CN" dirty="0" smtClean="0"/>
              <a:t>1</a:t>
            </a:r>
            <a:r>
              <a:rPr lang="zh-CN" altLang="en-US" dirty="0" smtClean="0"/>
              <a:t>、列出原因、结果</a:t>
            </a:r>
            <a:endParaRPr lang="en-US" altLang="zh-CN" dirty="0" smtClean="0"/>
          </a:p>
          <a:p>
            <a:r>
              <a:rPr lang="en-US" altLang="zh-CN" dirty="0" smtClean="0"/>
              <a:t>2</a:t>
            </a:r>
            <a:r>
              <a:rPr lang="zh-CN" altLang="en-US" dirty="0" smtClean="0"/>
              <a:t>、找出原因与原因之间、原因与结果之间的关系</a:t>
            </a:r>
            <a:endParaRPr lang="en-US" altLang="zh-CN" dirty="0" smtClean="0"/>
          </a:p>
          <a:p>
            <a:r>
              <a:rPr lang="en-US" altLang="zh-CN" dirty="0" smtClean="0"/>
              <a:t>3</a:t>
            </a:r>
            <a:r>
              <a:rPr lang="zh-CN" altLang="en-US" dirty="0" smtClean="0"/>
              <a:t>、将因果图转换为判定表</a:t>
            </a:r>
            <a:endParaRPr lang="en-US" altLang="zh-CN" dirty="0" smtClean="0"/>
          </a:p>
          <a:p>
            <a:r>
              <a:rPr lang="en-US" altLang="zh-CN" dirty="0" smtClean="0"/>
              <a:t>4</a:t>
            </a:r>
            <a:r>
              <a:rPr lang="zh-CN" altLang="en-US" dirty="0" smtClean="0"/>
              <a:t>、根据判定表生成测试用例</a:t>
            </a:r>
            <a:endParaRPr lang="zh-CN" altLang="en-US" dirty="0"/>
          </a:p>
        </p:txBody>
      </p:sp>
      <p:sp>
        <p:nvSpPr>
          <p:cNvPr id="4" name="灯片编号占位符 3"/>
          <p:cNvSpPr>
            <a:spLocks noGrp="1"/>
          </p:cNvSpPr>
          <p:nvPr>
            <p:ph type="sldNum" sz="quarter" idx="10"/>
          </p:nvPr>
        </p:nvSpPr>
        <p:spPr/>
        <p:txBody>
          <a:bodyPr/>
          <a:lstStyle/>
          <a:p>
            <a:fld id="{BEA471B9-2ADF-4E24-B56C-3554D4D220CB}" type="slidenum">
              <a:rPr lang="zh-CN" altLang="en-US" smtClean="0"/>
              <a:pPr/>
              <a:t>7</a:t>
            </a:fld>
            <a:endParaRPr lang="zh-CN" altLang="en-US"/>
          </a:p>
        </p:txBody>
      </p:sp>
    </p:spTree>
    <p:extLst>
      <p:ext uri="{BB962C8B-B14F-4D97-AF65-F5344CB8AC3E}">
        <p14:creationId xmlns:p14="http://schemas.microsoft.com/office/powerpoint/2010/main" val="1744814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110000"/>
              </a:lnSpc>
              <a:spcBef>
                <a:spcPct val="30000"/>
              </a:spcBef>
            </a:pPr>
            <a:r>
              <a:rPr lang="zh-CN" altLang="en-US" sz="1200" b="1" dirty="0" smtClean="0">
                <a:latin typeface="宋体" pitchFamily="2" charset="-122"/>
              </a:rPr>
              <a:t>在因果图中出现的基本符号</a:t>
            </a:r>
            <a:r>
              <a:rPr lang="zh-CN" altLang="en-US" sz="1200" b="1" dirty="0" smtClean="0">
                <a:solidFill>
                  <a:srgbClr val="3582CF"/>
                </a:solidFill>
                <a:latin typeface="宋体" pitchFamily="2" charset="-122"/>
              </a:rPr>
              <a:t>用</a:t>
            </a:r>
            <a:r>
              <a:rPr lang="en-US" altLang="zh-CN" sz="1200" b="1" dirty="0" err="1" smtClean="0">
                <a:solidFill>
                  <a:srgbClr val="3582CF"/>
                </a:solidFill>
                <a:latin typeface="宋体" pitchFamily="2" charset="-122"/>
              </a:rPr>
              <a:t>Ci</a:t>
            </a:r>
            <a:r>
              <a:rPr lang="zh-CN" altLang="en-US" sz="1200" b="1" dirty="0" smtClean="0">
                <a:solidFill>
                  <a:srgbClr val="3582CF"/>
                </a:solidFill>
                <a:latin typeface="宋体" pitchFamily="2" charset="-122"/>
              </a:rPr>
              <a:t>表示原因用</a:t>
            </a:r>
            <a:r>
              <a:rPr lang="en-US" altLang="zh-CN" sz="1200" b="1" dirty="0" err="1" smtClean="0">
                <a:solidFill>
                  <a:srgbClr val="3582CF"/>
                </a:solidFill>
                <a:latin typeface="宋体" pitchFamily="2" charset="-122"/>
              </a:rPr>
              <a:t>Ei</a:t>
            </a:r>
            <a:r>
              <a:rPr lang="zh-CN" altLang="en-US" sz="1200" b="1" dirty="0" smtClean="0">
                <a:solidFill>
                  <a:srgbClr val="3582CF"/>
                </a:solidFill>
                <a:latin typeface="宋体" pitchFamily="2" charset="-122"/>
              </a:rPr>
              <a:t>表示结果</a:t>
            </a:r>
            <a:endParaRPr lang="en-US" altLang="zh-CN" sz="1200" b="1" dirty="0" smtClean="0">
              <a:solidFill>
                <a:srgbClr val="3582CF"/>
              </a:solidFill>
              <a:latin typeface="宋体" pitchFamily="2" charset="-122"/>
            </a:endParaRPr>
          </a:p>
          <a:p>
            <a:pPr eaLnBrk="1" hangingPunct="1">
              <a:lnSpc>
                <a:spcPct val="110000"/>
              </a:lnSpc>
              <a:spcBef>
                <a:spcPct val="30000"/>
              </a:spcBef>
            </a:pPr>
            <a:r>
              <a:rPr lang="zh-CN" altLang="en-US" sz="1200" b="1" dirty="0" smtClean="0">
                <a:solidFill>
                  <a:srgbClr val="3582CF"/>
                </a:solidFill>
                <a:latin typeface="宋体" pitchFamily="2" charset="-122"/>
              </a:rPr>
              <a:t>各结点表示状态，可取值“</a:t>
            </a:r>
            <a:r>
              <a:rPr lang="en-US" altLang="zh-CN" sz="1200" b="1" dirty="0" smtClean="0">
                <a:solidFill>
                  <a:srgbClr val="3582CF"/>
                </a:solidFill>
                <a:latin typeface="宋体" pitchFamily="2" charset="-122"/>
              </a:rPr>
              <a:t>0”</a:t>
            </a:r>
            <a:r>
              <a:rPr lang="zh-CN" altLang="en-US" sz="1200" b="1" dirty="0" smtClean="0">
                <a:solidFill>
                  <a:srgbClr val="3582CF"/>
                </a:solidFill>
                <a:latin typeface="宋体" pitchFamily="2" charset="-122"/>
              </a:rPr>
              <a:t>或“</a:t>
            </a:r>
            <a:r>
              <a:rPr lang="en-US" altLang="zh-CN" sz="1200" b="1" dirty="0" smtClean="0">
                <a:solidFill>
                  <a:srgbClr val="3582CF"/>
                </a:solidFill>
                <a:latin typeface="宋体" pitchFamily="2" charset="-122"/>
              </a:rPr>
              <a:t>1”</a:t>
            </a:r>
            <a:r>
              <a:rPr lang="zh-CN" altLang="en-US" sz="1200" b="1" dirty="0" smtClean="0">
                <a:solidFill>
                  <a:srgbClr val="3582CF"/>
                </a:solidFill>
                <a:latin typeface="宋体" pitchFamily="2" charset="-122"/>
              </a:rPr>
              <a:t>，</a:t>
            </a:r>
            <a:r>
              <a:rPr lang="en-US" altLang="zh-CN" sz="1200" b="1" dirty="0" smtClean="0">
                <a:solidFill>
                  <a:srgbClr val="3582CF"/>
                </a:solidFill>
                <a:latin typeface="宋体" pitchFamily="2" charset="-122"/>
              </a:rPr>
              <a:t>“0”</a:t>
            </a:r>
            <a:r>
              <a:rPr lang="zh-CN" altLang="en-US" sz="1200" b="1" dirty="0" smtClean="0">
                <a:solidFill>
                  <a:srgbClr val="3582CF"/>
                </a:solidFill>
                <a:latin typeface="宋体" pitchFamily="2" charset="-122"/>
              </a:rPr>
              <a:t>表示某状态不出现，“</a:t>
            </a:r>
            <a:r>
              <a:rPr lang="en-US" altLang="zh-CN" sz="1200" b="1" dirty="0" smtClean="0">
                <a:solidFill>
                  <a:srgbClr val="3582CF"/>
                </a:solidFill>
                <a:latin typeface="宋体" pitchFamily="2" charset="-122"/>
              </a:rPr>
              <a:t>1”</a:t>
            </a:r>
            <a:r>
              <a:rPr lang="zh-CN" altLang="en-US" sz="1200" b="1" dirty="0" smtClean="0">
                <a:solidFill>
                  <a:srgbClr val="3582CF"/>
                </a:solidFill>
                <a:latin typeface="宋体" pitchFamily="2" charset="-122"/>
              </a:rPr>
              <a:t>表示某状态出现</a:t>
            </a:r>
          </a:p>
          <a:p>
            <a:endParaRPr lang="zh-CN" altLang="en-US" dirty="0"/>
          </a:p>
        </p:txBody>
      </p:sp>
      <p:sp>
        <p:nvSpPr>
          <p:cNvPr id="4" name="灯片编号占位符 3"/>
          <p:cNvSpPr>
            <a:spLocks noGrp="1"/>
          </p:cNvSpPr>
          <p:nvPr>
            <p:ph type="sldNum" sz="quarter" idx="10"/>
          </p:nvPr>
        </p:nvSpPr>
        <p:spPr/>
        <p:txBody>
          <a:bodyPr/>
          <a:lstStyle/>
          <a:p>
            <a:fld id="{BEA471B9-2ADF-4E24-B56C-3554D4D220CB}" type="slidenum">
              <a:rPr lang="zh-CN" altLang="en-US" smtClean="0"/>
              <a:pPr/>
              <a:t>10</a:t>
            </a:fld>
            <a:endParaRPr lang="zh-CN" altLang="en-US"/>
          </a:p>
        </p:txBody>
      </p:sp>
    </p:spTree>
    <p:extLst>
      <p:ext uri="{BB962C8B-B14F-4D97-AF65-F5344CB8AC3E}">
        <p14:creationId xmlns:p14="http://schemas.microsoft.com/office/powerpoint/2010/main" val="2817630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110000"/>
              </a:lnSpc>
              <a:spcBef>
                <a:spcPct val="30000"/>
              </a:spcBef>
            </a:pPr>
            <a:r>
              <a:rPr lang="zh-CN" altLang="en-US" sz="2000" b="1" dirty="0" smtClean="0"/>
              <a:t>阴影部分表示因违反约束条件的不可能出现的情况，删去</a:t>
            </a:r>
          </a:p>
          <a:p>
            <a:pPr lvl="1" eaLnBrk="1" hangingPunct="1">
              <a:lnSpc>
                <a:spcPct val="110000"/>
              </a:lnSpc>
              <a:spcBef>
                <a:spcPct val="30000"/>
              </a:spcBef>
            </a:pPr>
            <a:r>
              <a:rPr lang="zh-CN" altLang="en-US" sz="2000" b="1" dirty="0" smtClean="0"/>
              <a:t>第</a:t>
            </a:r>
            <a:r>
              <a:rPr lang="en-US" altLang="zh-CN" sz="2000" b="1" dirty="0" smtClean="0"/>
              <a:t>16</a:t>
            </a:r>
            <a:r>
              <a:rPr lang="zh-CN" altLang="en-US" sz="2000" b="1" dirty="0" smtClean="0"/>
              <a:t>列与第</a:t>
            </a:r>
            <a:r>
              <a:rPr lang="en-US" altLang="zh-CN" sz="2000" b="1" dirty="0" smtClean="0"/>
              <a:t>32</a:t>
            </a:r>
            <a:r>
              <a:rPr lang="zh-CN" altLang="en-US" sz="2000" b="1" dirty="0" smtClean="0"/>
              <a:t>列因什么动作也没做，也删去</a:t>
            </a:r>
          </a:p>
          <a:p>
            <a:pPr lvl="1" eaLnBrk="1" hangingPunct="1">
              <a:lnSpc>
                <a:spcPct val="110000"/>
              </a:lnSpc>
              <a:spcBef>
                <a:spcPct val="30000"/>
              </a:spcBef>
            </a:pPr>
            <a:r>
              <a:rPr lang="zh-CN" altLang="en-US" sz="2000" b="1" dirty="0" smtClean="0"/>
              <a:t>最后可根据剩下的</a:t>
            </a:r>
            <a:r>
              <a:rPr lang="en-US" altLang="zh-CN" sz="2000" b="1" dirty="0" smtClean="0"/>
              <a:t>16</a:t>
            </a:r>
            <a:r>
              <a:rPr lang="zh-CN" altLang="en-US" sz="2000" b="1" dirty="0" smtClean="0"/>
              <a:t>列作为确定测试用例的依据</a:t>
            </a:r>
          </a:p>
          <a:p>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15</a:t>
            </a:fld>
            <a:endParaRPr lang="zh-CN" altLang="en-US"/>
          </a:p>
        </p:txBody>
      </p:sp>
    </p:spTree>
    <p:extLst>
      <p:ext uri="{BB962C8B-B14F-4D97-AF65-F5344CB8AC3E}">
        <p14:creationId xmlns:p14="http://schemas.microsoft.com/office/powerpoint/2010/main" val="369301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16</a:t>
            </a:fld>
            <a:endParaRPr lang="zh-CN" altLang="en-US"/>
          </a:p>
        </p:txBody>
      </p:sp>
    </p:spTree>
    <p:extLst>
      <p:ext uri="{BB962C8B-B14F-4D97-AF65-F5344CB8AC3E}">
        <p14:creationId xmlns:p14="http://schemas.microsoft.com/office/powerpoint/2010/main" val="414031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latin typeface="微软雅黑" pitchFamily="34" charset="-122"/>
                <a:ea typeface="微软雅黑" pitchFamily="34" charset="-122"/>
              </a:rPr>
              <a:t>探索性测试强调测试人员的主观能动性，抛弃繁杂的测试计划和测试用例设计过程，强调在碰到问题时及时改变测试策略。</a:t>
            </a:r>
            <a:endParaRPr lang="zh-CN" altLang="en-US" dirty="0"/>
          </a:p>
        </p:txBody>
      </p:sp>
      <p:sp>
        <p:nvSpPr>
          <p:cNvPr id="4" name="灯片编号占位符 3"/>
          <p:cNvSpPr>
            <a:spLocks noGrp="1"/>
          </p:cNvSpPr>
          <p:nvPr>
            <p:ph type="sldNum" sz="quarter" idx="10"/>
          </p:nvPr>
        </p:nvSpPr>
        <p:spPr/>
        <p:txBody>
          <a:bodyPr/>
          <a:lstStyle/>
          <a:p>
            <a:fld id="{BEA471B9-2ADF-4E24-B56C-3554D4D220CB}" type="slidenum">
              <a:rPr lang="zh-CN" altLang="en-US" smtClean="0"/>
              <a:pPr/>
              <a:t>19</a:t>
            </a:fld>
            <a:endParaRPr lang="zh-CN" altLang="en-US"/>
          </a:p>
        </p:txBody>
      </p:sp>
    </p:spTree>
    <p:extLst>
      <p:ext uri="{BB962C8B-B14F-4D97-AF65-F5344CB8AC3E}">
        <p14:creationId xmlns:p14="http://schemas.microsoft.com/office/powerpoint/2010/main" val="381091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强调测试设计和测试执行的同时性，相对于传统软件测试过程中严格的“先设计，后执行”来说的，测试人员通过测试来不断学习被测系统，同时把学习到的关于软件系统的更多信息通过综合的整理和分析，创造出更多的关于测试的主意。</a:t>
            </a:r>
            <a:endParaRPr lang="zh-CN" altLang="en-US" dirty="0"/>
          </a:p>
        </p:txBody>
      </p:sp>
      <p:sp>
        <p:nvSpPr>
          <p:cNvPr id="4" name="灯片编号占位符 3"/>
          <p:cNvSpPr>
            <a:spLocks noGrp="1"/>
          </p:cNvSpPr>
          <p:nvPr>
            <p:ph type="sldNum" sz="quarter" idx="10"/>
          </p:nvPr>
        </p:nvSpPr>
        <p:spPr/>
        <p:txBody>
          <a:bodyPr/>
          <a:lstStyle/>
          <a:p>
            <a:fld id="{BEA471B9-2ADF-4E24-B56C-3554D4D220CB}" type="slidenum">
              <a:rPr lang="zh-CN" altLang="en-US" smtClean="0"/>
              <a:pPr/>
              <a:t>20</a:t>
            </a:fld>
            <a:endParaRPr lang="zh-CN" altLang="en-US"/>
          </a:p>
        </p:txBody>
      </p:sp>
    </p:spTree>
    <p:extLst>
      <p:ext uri="{BB962C8B-B14F-4D97-AF65-F5344CB8AC3E}">
        <p14:creationId xmlns:p14="http://schemas.microsoft.com/office/powerpoint/2010/main" val="396555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
        <p:nvSpPr>
          <p:cNvPr id="7" name="TextBox 6"/>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HP Simplified"/>
                <a:cs typeface="HP Simplified"/>
              </a:rPr>
              <a:t>惠普国际软件人才基地教材</a:t>
            </a:r>
            <a:endParaRPr lang="en-US" sz="700" b="0" i="0" dirty="0" smtClean="0">
              <a:solidFill>
                <a:schemeClr val="bg1"/>
              </a:solidFill>
              <a:latin typeface="HP Simplified"/>
              <a:cs typeface="HP Simplified"/>
            </a:endParaRPr>
          </a:p>
        </p:txBody>
      </p:sp>
      <p:sp>
        <p:nvSpPr>
          <p:cNvPr id="8" name="TextBox 7"/>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title slide ">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r>
              <a:rPr lang="zh-CN" altLang="en-US" dirty="0" smtClean="0"/>
              <a:t>软件测试</a:t>
            </a:r>
            <a:r>
              <a:rPr lang="en-US" dirty="0" smtClean="0"/>
              <a: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u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HP Simplified"/>
                <a:cs typeface="HP Simplified"/>
              </a:rPr>
              <a:t>惠普国际软件人才基地教材</a:t>
            </a:r>
            <a:endParaRPr lang="en-US" sz="700" b="0" i="0" dirty="0" smtClean="0">
              <a:solidFill>
                <a:schemeClr val="bg1"/>
              </a:solidFill>
              <a:latin typeface="HP Simplified"/>
              <a:cs typeface="HP Simplified"/>
            </a:endParaRPr>
          </a:p>
        </p:txBody>
      </p:sp>
    </p:spTree>
    <p:extLst>
      <p:ext uri="{BB962C8B-B14F-4D97-AF65-F5344CB8AC3E}">
        <p14:creationId xmlns:p14="http://schemas.microsoft.com/office/powerpoint/2010/main" val="23203387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
        <p:nvSpPr>
          <p:cNvPr id="16" name="Title 1"/>
          <p:cNvSpPr>
            <a:spLocks noGrp="1"/>
          </p:cNvSpPr>
          <p:nvPr>
            <p:ph type="ctrTitle" hasCustomPrompt="1"/>
          </p:nvPr>
        </p:nvSpPr>
        <p:spPr bwMode="black">
          <a:xfrm>
            <a:off x="329184" y="316993"/>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rgbClr val="87898B"/>
                </a:solidFill>
                <a:latin typeface="HP Simplified"/>
                <a:cs typeface="HP Simplified"/>
              </a:rPr>
              <a:t>惠普国际软件人才基地教材</a:t>
            </a:r>
            <a:endParaRPr lang="en-US" sz="700" b="0" i="0" dirty="0" smtClean="0">
              <a:solidFill>
                <a:srgbClr val="87898B"/>
              </a:solidFill>
              <a:latin typeface="HP Simplified"/>
              <a:cs typeface="HP Simplified"/>
            </a:endParaRPr>
          </a:p>
        </p:txBody>
      </p:sp>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ue quote slide with subtitl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21226"/>
            <a:ext cx="7222352" cy="2675604"/>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4407148"/>
            <a:ext cx="5148072" cy="865632"/>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9" name="TextBox 8"/>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10" name="Picture 3" descr="HP_Blue_RGB_150_S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TextBox 2"/>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4" name="TextBox 3"/>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5"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8117904" cy="4293024"/>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5" name="TextBox 4"/>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8"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16262141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 title with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
        <p:nvSpPr>
          <p:cNvPr id="7" name="TextBox 6"/>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 title with bullet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1pPr marL="173038" indent="-173038">
              <a:buFont typeface="HP Simplified" pitchFamily="34" charset="0"/>
              <a:buChar char="•"/>
              <a:defRPr sz="1400" b="0">
                <a:solidFill>
                  <a:srgbClr val="000000"/>
                </a:solidFill>
              </a:defRPr>
            </a:lvl1pPr>
            <a:lvl2pPr marL="346075" indent="-173038">
              <a:buSzPct val="80000"/>
              <a:buFont typeface="HP Simplified"/>
              <a:buChar char="−"/>
              <a:tabLst/>
              <a:defRPr sz="1400">
                <a:solidFill>
                  <a:srgbClr val="000000"/>
                </a:solidFill>
              </a:defRPr>
            </a:lvl2pPr>
            <a:lvl3pPr marL="515938" indent="-169863">
              <a:tabLst/>
              <a:defRPr sz="1400">
                <a:solidFill>
                  <a:srgbClr val="000000"/>
                </a:solidFill>
              </a:defRPr>
            </a:lvl3pPr>
            <a:lvl4pPr marL="693738" indent="-180975">
              <a:defRPr sz="1400">
                <a:solidFill>
                  <a:srgbClr val="000000"/>
                </a:solidFill>
              </a:defRPr>
            </a:lvl4pPr>
            <a:lvl5pPr marL="838200" indent="-150813">
              <a:tabLst/>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5" y="313418"/>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584961"/>
            <a:ext cx="4030662"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7"/>
          </p:nvPr>
        </p:nvSpPr>
        <p:spPr>
          <a:xfrm>
            <a:off x="4568825" y="1584960"/>
            <a:ext cx="387826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6" name="TextBox 5"/>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7" name="TextBox 6"/>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alf-page text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8" y="1584961"/>
            <a:ext cx="3878263" cy="4293059"/>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page, sub title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8" y="1584961"/>
            <a:ext cx="3878263" cy="4296588"/>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9" name="TextBox 8"/>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5" y="313417"/>
            <a:ext cx="8460105"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584960"/>
            <a:ext cx="252374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1"/>
          <p:cNvSpPr>
            <a:spLocks noGrp="1"/>
          </p:cNvSpPr>
          <p:nvPr>
            <p:ph sz="quarter" idx="17"/>
          </p:nvPr>
        </p:nvSpPr>
        <p:spPr>
          <a:xfrm>
            <a:off x="3124486" y="1584961"/>
            <a:ext cx="2523744"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8"/>
          </p:nvPr>
        </p:nvSpPr>
        <p:spPr>
          <a:xfrm>
            <a:off x="5919788" y="1584960"/>
            <a:ext cx="2527300"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10" name="TextBox 9"/>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11"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smtClean="0">
                <a:solidFill>
                  <a:prstClr val="black"/>
                </a:solidFill>
                <a:cs typeface="HP Simplified"/>
              </a:rPr>
              <a:t>惠普国际软件人才基地教材</a:t>
            </a:r>
            <a:endParaRPr lang="en-US" sz="700" dirty="0" smtClean="0">
              <a:solidFill>
                <a:prstClr val="black"/>
              </a:solidFill>
              <a:cs typeface="HP Simplified"/>
            </a:endParaRPr>
          </a:p>
        </p:txBody>
      </p:sp>
    </p:spTree>
    <p:extLst>
      <p:ext uri="{BB962C8B-B14F-4D97-AF65-F5344CB8AC3E}">
        <p14:creationId xmlns:p14="http://schemas.microsoft.com/office/powerpoint/2010/main" val="38301598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
        <p:nvSpPr>
          <p:cNvPr id="16" name="Title 1"/>
          <p:cNvSpPr>
            <a:spLocks noGrp="1"/>
          </p:cNvSpPr>
          <p:nvPr>
            <p:ph type="ctrTitle" hasCustomPrompt="1"/>
          </p:nvPr>
        </p:nvSpPr>
        <p:spPr bwMode="black">
          <a:xfrm>
            <a:off x="329184" y="316993"/>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Tree>
    <p:extLst>
      <p:ext uri="{BB962C8B-B14F-4D97-AF65-F5344CB8AC3E}">
        <p14:creationId xmlns:p14="http://schemas.microsoft.com/office/powerpoint/2010/main" val="324665353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7202923"/>
      </p:ext>
    </p:extLst>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21226"/>
            <a:ext cx="7222352" cy="2675604"/>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en-US" sz="700" dirty="0" smtClean="0">
                <a:solidFill>
                  <a:prstClr val="white"/>
                </a:solidFill>
                <a:cs typeface="HP Simplified"/>
              </a:rPr>
              <a:t>© Copyright 2013 Hewlett-Packard Development Company, L.P.  The information contained herein is subject to change without notice.</a:t>
            </a:r>
          </a:p>
        </p:txBody>
      </p:sp>
      <p:sp>
        <p:nvSpPr>
          <p:cNvPr id="5" name="Subtitle 2"/>
          <p:cNvSpPr>
            <a:spLocks noGrp="1"/>
          </p:cNvSpPr>
          <p:nvPr>
            <p:ph type="subTitle" idx="1" hasCustomPrompt="1"/>
          </p:nvPr>
        </p:nvSpPr>
        <p:spPr>
          <a:xfrm>
            <a:off x="325269" y="4407148"/>
            <a:ext cx="5148072" cy="865632"/>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pic>
        <p:nvPicPr>
          <p:cNvPr id="10" name="Picture 3" descr="HP_Blue_RGB_150_S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78477232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TextBox 2"/>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pic>
        <p:nvPicPr>
          <p:cNvPr id="5"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8947593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
        <p:nvSpPr>
          <p:cNvPr id="7" name="TextBox 6"/>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HP Simplified"/>
                <a:cs typeface="HP Simplified"/>
              </a:rPr>
              <a:t>惠普国际软件人才基地教材</a:t>
            </a:r>
            <a:endParaRPr lang="en-US" sz="700" b="0" i="0" dirty="0" smtClean="0">
              <a:solidFill>
                <a:schemeClr val="bg1"/>
              </a:solidFill>
              <a:latin typeface="HP Simplified"/>
              <a:cs typeface="HP Simplifie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sub title with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1162316285"/>
      </p:ext>
    </p:extLst>
  </p:cSld>
  <p:clrMapOvr>
    <a:masterClrMapping/>
  </p:clrMapOvr>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ub title with bullet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1pPr marL="173038" indent="-173038">
              <a:buFont typeface="HP Simplified" pitchFamily="34" charset="0"/>
              <a:buChar char="•"/>
              <a:defRPr sz="1400" b="0">
                <a:solidFill>
                  <a:srgbClr val="000000"/>
                </a:solidFill>
              </a:defRPr>
            </a:lvl1pPr>
            <a:lvl2pPr marL="346075" indent="-173038">
              <a:buSzPct val="80000"/>
              <a:buFont typeface="HP Simplified"/>
              <a:buChar char="−"/>
              <a:tabLst/>
              <a:defRPr sz="1400">
                <a:solidFill>
                  <a:srgbClr val="000000"/>
                </a:solidFill>
              </a:defRPr>
            </a:lvl2pPr>
            <a:lvl3pPr marL="515938" indent="-169863">
              <a:tabLst/>
              <a:defRPr sz="1400">
                <a:solidFill>
                  <a:srgbClr val="000000"/>
                </a:solidFill>
              </a:defRPr>
            </a:lvl3pPr>
            <a:lvl4pPr marL="693738" indent="-180975">
              <a:defRPr sz="1400">
                <a:solidFill>
                  <a:srgbClr val="000000"/>
                </a:solidFill>
              </a:defRPr>
            </a:lvl4pPr>
            <a:lvl5pPr marL="838200" indent="-150813">
              <a:tabLst/>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645137689"/>
      </p:ext>
    </p:extLst>
  </p:cSld>
  <p:clrMapOvr>
    <a:masterClrMapping/>
  </p:clrMapOvr>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5" y="313418"/>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584961"/>
            <a:ext cx="4030662"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7"/>
          </p:nvPr>
        </p:nvSpPr>
        <p:spPr>
          <a:xfrm>
            <a:off x="4568825" y="1584960"/>
            <a:ext cx="387826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6" name="TextBox 5"/>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7" name="TextBox 6"/>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91628979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Half page, sub title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8" y="1584961"/>
            <a:ext cx="3878263" cy="4296588"/>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10" name="TextBox 9"/>
          <p:cNvSpPr txBox="1"/>
          <p:nvPr userDrawn="1"/>
        </p:nvSpPr>
        <p:spPr>
          <a:xfrm>
            <a:off x="533290" y="6345069"/>
            <a:ext cx="8012545" cy="304800"/>
          </a:xfrm>
          <a:prstGeom prst="rect">
            <a:avLst/>
          </a:prstGeom>
          <a:noFill/>
        </p:spPr>
        <p:txBody>
          <a:bodyPr wrap="square" lIns="0" rtlCol="0">
            <a:noAutofit/>
          </a:bodyPr>
          <a:lstStyle/>
          <a:p>
            <a:pPr defTabSz="457200">
              <a:defRPr/>
            </a:pPr>
            <a:r>
              <a:rPr lang="zh-CN" altLang="en-US" sz="700" dirty="0" smtClean="0">
                <a:solidFill>
                  <a:prstClr val="black"/>
                </a:solidFill>
                <a:cs typeface="HP Simplified"/>
              </a:rPr>
              <a:t>惠普国际软件人才基地教材</a:t>
            </a:r>
            <a:endParaRPr lang="en-US" sz="700" dirty="0" smtClean="0">
              <a:solidFill>
                <a:prstClr val="black"/>
              </a:solidFill>
              <a:cs typeface="HP Simplified"/>
            </a:endParaRPr>
          </a:p>
        </p:txBody>
      </p:sp>
    </p:spTree>
    <p:extLst>
      <p:ext uri="{BB962C8B-B14F-4D97-AF65-F5344CB8AC3E}">
        <p14:creationId xmlns:p14="http://schemas.microsoft.com/office/powerpoint/2010/main" val="38891338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5" y="313417"/>
            <a:ext cx="8460105"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584960"/>
            <a:ext cx="252374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1"/>
          <p:cNvSpPr>
            <a:spLocks noGrp="1"/>
          </p:cNvSpPr>
          <p:nvPr>
            <p:ph sz="quarter" idx="17"/>
          </p:nvPr>
        </p:nvSpPr>
        <p:spPr>
          <a:xfrm>
            <a:off x="3124486" y="1584961"/>
            <a:ext cx="2523744"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8"/>
          </p:nvPr>
        </p:nvSpPr>
        <p:spPr>
          <a:xfrm>
            <a:off x="5919788" y="1584960"/>
            <a:ext cx="2527300"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10" name="TextBox 9"/>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11"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56199702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33265291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pic>
        <p:nvPicPr>
          <p:cNvPr id="4"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4769" y="6319641"/>
            <a:ext cx="493735" cy="493735"/>
          </a:xfrm>
          <a:prstGeom prst="rect">
            <a:avLst/>
          </a:prstGeom>
        </p:spPr>
      </p:pic>
      <p:sp>
        <p:nvSpPr>
          <p:cNvPr id="5" name="TextBox 7"/>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
        <p:nvSpPr>
          <p:cNvPr id="6" name="TextBox 8"/>
          <p:cNvSpPr txBox="1"/>
          <p:nvPr userDrawn="1"/>
        </p:nvSpPr>
        <p:spPr>
          <a:xfrm>
            <a:off x="375879" y="6381328"/>
            <a:ext cx="8012545" cy="304800"/>
          </a:xfrm>
          <a:prstGeom prst="rect">
            <a:avLst/>
          </a:prstGeom>
          <a:noFill/>
        </p:spPr>
        <p:txBody>
          <a:bodyPr wrap="square" lIns="0" rtlCol="0">
            <a:noAutofit/>
          </a:bodyPr>
          <a:lstStyle/>
          <a:p>
            <a:pPr defTabSz="457200">
              <a:defRPr/>
            </a:pPr>
            <a:r>
              <a:rPr lang="zh-CN" altLang="en-US" sz="700" dirty="0" smtClean="0">
                <a:solidFill>
                  <a:prstClr val="black"/>
                </a:solidFill>
                <a:cs typeface="HP Simplified"/>
              </a:rPr>
              <a:t>惠普国际软件人才基地教材</a:t>
            </a:r>
            <a:endParaRPr lang="en-US" sz="700" dirty="0" smtClean="0">
              <a:solidFill>
                <a:prstClr val="black"/>
              </a:solidFill>
              <a:cs typeface="HP Simplified"/>
            </a:endParaRPr>
          </a:p>
        </p:txBody>
      </p:sp>
    </p:spTree>
    <p:extLst>
      <p:ext uri="{BB962C8B-B14F-4D97-AF65-F5344CB8AC3E}">
        <p14:creationId xmlns:p14="http://schemas.microsoft.com/office/powerpoint/2010/main" val="5210438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41598156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1794203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522869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9375082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4590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4303049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4516838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9063730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9647533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8625" y="114300"/>
            <a:ext cx="8245475" cy="11430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400050" y="1447800"/>
            <a:ext cx="8272463" cy="4632325"/>
          </a:xfrm>
        </p:spPr>
        <p:txBody>
          <a:bodyPr/>
          <a:lstStyle/>
          <a:p>
            <a:pPr lvl="0"/>
            <a:endParaRPr lang="zh-CN" altLang="en-US" noProof="0"/>
          </a:p>
        </p:txBody>
      </p:sp>
      <p:sp>
        <p:nvSpPr>
          <p:cNvPr id="7" name="TextBox 6"/>
          <p:cNvSpPr txBox="1"/>
          <p:nvPr userDrawn="1"/>
        </p:nvSpPr>
        <p:spPr>
          <a:xfrm>
            <a:off x="533291" y="6345069"/>
            <a:ext cx="8012545" cy="304800"/>
          </a:xfrm>
          <a:prstGeom prst="rect">
            <a:avLst/>
          </a:prstGeom>
          <a:noFill/>
        </p:spPr>
        <p:txBody>
          <a:bodyPr wrap="square" lIns="0" rtlCol="0">
            <a:noAutofit/>
          </a:bodyPr>
          <a:lstStyle/>
          <a:p>
            <a:pPr defTabSz="457200">
              <a:defRPr/>
            </a:pPr>
            <a:r>
              <a:rPr lang="zh-CN" altLang="en-US" sz="700" dirty="0" smtClean="0">
                <a:solidFill>
                  <a:prstClr val="black"/>
                </a:solidFill>
                <a:cs typeface="HP Simplified"/>
              </a:rPr>
              <a:t>惠普国际软件人才基地教材</a:t>
            </a:r>
            <a:endParaRPr lang="en-US" sz="700" dirty="0" smtClean="0">
              <a:solidFill>
                <a:prstClr val="black"/>
              </a:solidFill>
              <a:cs typeface="HP Simplified"/>
            </a:endParaRPr>
          </a:p>
        </p:txBody>
      </p:sp>
    </p:spTree>
    <p:extLst>
      <p:ext uri="{BB962C8B-B14F-4D97-AF65-F5344CB8AC3E}">
        <p14:creationId xmlns:p14="http://schemas.microsoft.com/office/powerpoint/2010/main" val="414816325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ue divider slide">
    <p:bg>
      <p:bgPr>
        <a:solidFill>
          <a:srgbClr val="0096D6"/>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HP Simplified"/>
                <a:cs typeface="HP Simplified"/>
              </a:rPr>
              <a:t>惠普国际软件人才基地教材</a:t>
            </a:r>
            <a:endParaRPr lang="en-US" sz="700" b="0" i="0" dirty="0" smtClean="0">
              <a:solidFill>
                <a:schemeClr val="bg1"/>
              </a:solidFill>
              <a:latin typeface="HP Simplified"/>
              <a:cs typeface="HP Simplified"/>
            </a:endParaRPr>
          </a:p>
        </p:txBody>
      </p:sp>
    </p:spTree>
    <p:extLst>
      <p:ext uri="{BB962C8B-B14F-4D97-AF65-F5344CB8AC3E}">
        <p14:creationId xmlns:p14="http://schemas.microsoft.com/office/powerpoint/2010/main" val="42839086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081458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65407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0976711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6637158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0023689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418428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242644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6552461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5776324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6179923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5351759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2285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tx1"/>
                </a:solidFill>
                <a:latin typeface="+mn-lt"/>
                <a:cs typeface="HP Simplified"/>
              </a:rPr>
              <a:t>惠普国际软件人才基地教材</a:t>
            </a:r>
            <a:endParaRPr lang="en-US" sz="700" b="0" i="0" dirty="0" smtClean="0">
              <a:solidFill>
                <a:schemeClr val="tx1"/>
              </a:solidFill>
              <a:latin typeface="+mn-lt"/>
              <a:cs typeface="HP Simplifie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16179497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90607298"/>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793347573"/>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146865288"/>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977487682"/>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394671837"/>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25010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703213515"/>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11162339"/>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9946352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4"/>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
        <p:nvSpPr>
          <p:cNvPr id="6" name="TextBox 5"/>
          <p:cNvSpPr txBox="1"/>
          <p:nvPr userDrawn="1"/>
        </p:nvSpPr>
        <p:spPr>
          <a:xfrm>
            <a:off x="402072" y="6444463"/>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tx1"/>
                </a:solidFill>
                <a:latin typeface="+mn-lt"/>
                <a:cs typeface="HP Simplified"/>
              </a:rPr>
              <a:t>惠普国际软件人才基地教材</a:t>
            </a:r>
            <a:endParaRPr lang="en-US" sz="700" b="0" i="0" dirty="0" smtClean="0">
              <a:solidFill>
                <a:schemeClr val="tx1"/>
              </a:solidFill>
              <a:latin typeface="+mn-lt"/>
              <a:cs typeface="HP Simplifie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817066766"/>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userDrawn="1">
  <p:cSld name="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smtClean="0">
                <a:solidFill>
                  <a:srgbClr val="000000"/>
                </a:solidFill>
                <a:cs typeface="HP Simplified"/>
              </a:rPr>
              <a:t>惠普国际软件人才基地教材</a:t>
            </a:r>
            <a:endParaRPr lang="en-US" sz="700" dirty="0" smtClean="0">
              <a:solidFill>
                <a:srgbClr val="000000"/>
              </a:solidFill>
              <a:cs typeface="HP Simplified"/>
            </a:endParaRPr>
          </a:p>
        </p:txBody>
      </p:sp>
    </p:spTree>
    <p:extLst>
      <p:ext uri="{BB962C8B-B14F-4D97-AF65-F5344CB8AC3E}">
        <p14:creationId xmlns:p14="http://schemas.microsoft.com/office/powerpoint/2010/main" val="27970048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Blue divider slide">
    <p:bg>
      <p:bgRef idx="1001">
        <a:schemeClr val="bg2"/>
      </p:bgRef>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defTabSz="457200">
              <a:defRPr/>
            </a:pPr>
            <a:r>
              <a:rPr lang="zh-CN" altLang="en-US" sz="700" dirty="0" smtClean="0">
                <a:solidFill>
                  <a:srgbClr val="000000"/>
                </a:solidFill>
                <a:latin typeface="HP Simplified"/>
                <a:cs typeface="HP Simplified"/>
              </a:rPr>
              <a:t>惠普国际软件人才基地教材</a:t>
            </a:r>
            <a:endParaRPr lang="en-US" sz="700" dirty="0" smtClean="0">
              <a:solidFill>
                <a:srgbClr val="000000"/>
              </a:solidFill>
              <a:latin typeface="HP Simplified"/>
              <a:cs typeface="HP Simplified"/>
            </a:endParaRPr>
          </a:p>
        </p:txBody>
      </p:sp>
    </p:spTree>
    <p:extLst>
      <p:ext uri="{BB962C8B-B14F-4D97-AF65-F5344CB8AC3E}">
        <p14:creationId xmlns:p14="http://schemas.microsoft.com/office/powerpoint/2010/main" val="24933653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_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smtClean="0">
                <a:solidFill>
                  <a:srgbClr val="000000"/>
                </a:solidFill>
                <a:cs typeface="HP Simplified"/>
              </a:rPr>
              <a:t>惠普国际软件人才基地教材</a:t>
            </a:r>
            <a:endParaRPr lang="en-US" sz="700" dirty="0" smtClean="0">
              <a:solidFill>
                <a:srgbClr val="000000"/>
              </a:solidFill>
              <a:cs typeface="HP Simplified"/>
            </a:endParaRPr>
          </a:p>
        </p:txBody>
      </p:sp>
    </p:spTree>
    <p:extLst>
      <p:ext uri="{BB962C8B-B14F-4D97-AF65-F5344CB8AC3E}">
        <p14:creationId xmlns:p14="http://schemas.microsoft.com/office/powerpoint/2010/main" val="6346301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Blue divider slide">
    <p:bg>
      <p:bgRef idx="1001">
        <a:schemeClr val="bg2"/>
      </p:bgRef>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defTabSz="457200">
              <a:defRPr/>
            </a:pPr>
            <a:r>
              <a:rPr lang="zh-CN" altLang="en-US" sz="700" dirty="0" smtClean="0">
                <a:solidFill>
                  <a:srgbClr val="000000"/>
                </a:solidFill>
                <a:latin typeface="HP Simplified"/>
                <a:cs typeface="HP Simplified"/>
              </a:rPr>
              <a:t>惠普国际软件人才基地教材</a:t>
            </a:r>
            <a:endParaRPr lang="en-US" sz="700" dirty="0" smtClean="0">
              <a:solidFill>
                <a:srgbClr val="000000"/>
              </a:solidFill>
              <a:latin typeface="HP Simplified"/>
              <a:cs typeface="HP Simplified"/>
            </a:endParaRPr>
          </a:p>
        </p:txBody>
      </p:sp>
    </p:spTree>
    <p:extLst>
      <p:ext uri="{BB962C8B-B14F-4D97-AF65-F5344CB8AC3E}">
        <p14:creationId xmlns:p14="http://schemas.microsoft.com/office/powerpoint/2010/main" val="24648878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
        <p:nvSpPr>
          <p:cNvPr id="16" name="Title 1"/>
          <p:cNvSpPr>
            <a:spLocks noGrp="1"/>
          </p:cNvSpPr>
          <p:nvPr>
            <p:ph type="ctrTitle" hasCustomPrompt="1"/>
          </p:nvPr>
        </p:nvSpPr>
        <p:spPr bwMode="black">
          <a:xfrm>
            <a:off x="329184" y="316993"/>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smtClean="0">
                <a:solidFill>
                  <a:srgbClr val="87898B"/>
                </a:solidFill>
                <a:latin typeface="HP Simplified"/>
                <a:cs typeface="HP Simplified"/>
              </a:rPr>
              <a:t>惠普国际软件人才基地教材</a:t>
            </a:r>
            <a:endParaRPr lang="en-US" sz="700" dirty="0" smtClean="0">
              <a:solidFill>
                <a:srgbClr val="87898B"/>
              </a:solidFill>
              <a:latin typeface="HP Simplified"/>
              <a:cs typeface="HP Simplified"/>
            </a:endParaRPr>
          </a:p>
        </p:txBody>
      </p:sp>
    </p:spTree>
    <p:extLst>
      <p:ext uri="{BB962C8B-B14F-4D97-AF65-F5344CB8AC3E}">
        <p14:creationId xmlns:p14="http://schemas.microsoft.com/office/powerpoint/2010/main" val="36814983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image" Target="../media/image4.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3.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5.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8.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7.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image" Target="../media/image5.pn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theme" Target="../theme/theme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solidFill>
              </a:defRPr>
            </a:lvl1pPr>
          </a:lstStyle>
          <a:p>
            <a:r>
              <a:rPr lang="zh-CN" altLang="en-US" dirty="0" smtClean="0">
                <a:cs typeface="HP Simplified"/>
              </a:rPr>
              <a:t>惠普国际软件人才基地教材</a:t>
            </a:r>
            <a:endParaRPr lang="en-US" altLang="zh-CN" dirty="0" smtClean="0">
              <a:cs typeface="HP Simplified"/>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313419"/>
            <a:ext cx="8123236" cy="574516"/>
          </a:xfrm>
          <a:prstGeom prst="rect">
            <a:avLst/>
          </a:prstGeom>
          <a:ln>
            <a:noFill/>
          </a:ln>
        </p:spPr>
        <p:txBody>
          <a:bodyPr vert="horz" wrap="square" lIns="0" tIns="0" rIns="0" bIns="0" rtlCol="0" anchor="t" anchorCtr="0">
            <a:noAutofit/>
          </a:bodyPr>
          <a:lstStyle/>
          <a:p>
            <a:r>
              <a:rPr lang="en-US" noProof="0" dirty="0" smtClean="0"/>
              <a:t>Click to edit master title style</a:t>
            </a:r>
            <a:endParaRPr lang="en-US" noProof="0" dirty="0"/>
          </a:p>
        </p:txBody>
      </p:sp>
      <p:sp>
        <p:nvSpPr>
          <p:cNvPr id="7" name="Text Placeholder 6"/>
          <p:cNvSpPr>
            <a:spLocks noGrp="1"/>
          </p:cNvSpPr>
          <p:nvPr>
            <p:ph type="body" idx="1"/>
          </p:nvPr>
        </p:nvSpPr>
        <p:spPr bwMode="black">
          <a:xfrm>
            <a:off x="329184" y="1584960"/>
            <a:ext cx="8119872" cy="4293024"/>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Box 8"/>
          <p:cNvSpPr txBox="1"/>
          <p:nvPr/>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4" name="Picture 3" descr="HP_Blue_RGB_150_SM.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313419"/>
            <a:ext cx="8123236" cy="574516"/>
          </a:xfrm>
          <a:prstGeom prst="rect">
            <a:avLst/>
          </a:prstGeom>
          <a:ln>
            <a:noFill/>
          </a:ln>
        </p:spPr>
        <p:txBody>
          <a:bodyPr vert="horz" wrap="square" lIns="0" tIns="0" rIns="0" bIns="0" rtlCol="0" anchor="t" anchorCtr="0">
            <a:noAutofit/>
          </a:bodyPr>
          <a:lstStyle/>
          <a:p>
            <a:r>
              <a:rPr lang="en-US" noProof="0" dirty="0" smtClean="0"/>
              <a:t>Click to edit master title style</a:t>
            </a:r>
            <a:endParaRPr lang="en-US" noProof="0" dirty="0"/>
          </a:p>
        </p:txBody>
      </p:sp>
      <p:sp>
        <p:nvSpPr>
          <p:cNvPr id="7" name="Text Placeholder 6"/>
          <p:cNvSpPr>
            <a:spLocks noGrp="1"/>
          </p:cNvSpPr>
          <p:nvPr>
            <p:ph type="body" idx="1"/>
          </p:nvPr>
        </p:nvSpPr>
        <p:spPr bwMode="black">
          <a:xfrm>
            <a:off x="329184" y="1584960"/>
            <a:ext cx="8119872" cy="4293024"/>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Box 8"/>
          <p:cNvSpPr txBox="1"/>
          <p:nvPr/>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8" name="TextBox 7"/>
          <p:cNvSpPr txBox="1"/>
          <p:nvPr/>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4" name="Picture 3" descr="HP_Blue_RGB_150_SM.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1366507166"/>
      </p:ext>
    </p:extLst>
  </p:cSld>
  <p:clrMap bg1="lt1" tx1="dk1" bg2="lt2" tx2="dk2" accent1="accent1" accent2="accent2" accent3="accent3" accent4="accent4" accent5="accent5" accent6="accent6" hlink="hlink" folHlink="folHlink"/>
  <p:sldLayoutIdLst>
    <p:sldLayoutId id="2147483691"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图片 5"/>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59248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5" r:id="rId12"/>
    <p:sldLayoutId id="2147483716" r:id="rId13"/>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408455386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图片 5"/>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4463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hdr="0" ftr="0" dt="0"/>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4.xml"/><Relationship Id="rId5" Type="http://schemas.openxmlformats.org/officeDocument/2006/relationships/slide" Target="slide1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5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2503357"/>
            <a:ext cx="6858000" cy="1006606"/>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第</a:t>
            </a:r>
            <a:r>
              <a:rPr lang="zh-CN" altLang="en-US" dirty="0">
                <a:solidFill>
                  <a:schemeClr val="tx1"/>
                </a:solidFill>
                <a:latin typeface="微软雅黑" panose="020B0503020204020204" pitchFamily="34" charset="-122"/>
                <a:ea typeface="微软雅黑" panose="020B0503020204020204" pitchFamily="34" charset="-122"/>
              </a:rPr>
              <a:t>八</a:t>
            </a:r>
            <a:r>
              <a:rPr lang="zh-CN" altLang="en-US" dirty="0" smtClean="0">
                <a:solidFill>
                  <a:schemeClr val="tx1"/>
                </a:solidFill>
                <a:latin typeface="微软雅黑" panose="020B0503020204020204" pitchFamily="34" charset="-122"/>
                <a:ea typeface="微软雅黑" panose="020B0503020204020204" pitchFamily="34" charset="-122"/>
              </a:rPr>
              <a:t>章 动态测试</a:t>
            </a:r>
            <a:endParaRPr 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0127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idx="4294967295"/>
          </p:nvPr>
        </p:nvSpPr>
        <p:spPr>
          <a:xfrm>
            <a:off x="0" y="549275"/>
            <a:ext cx="8245475" cy="708025"/>
          </a:xfrm>
        </p:spPr>
        <p:txBody>
          <a:bodyPr>
            <a:normAutofit/>
          </a:bodyPr>
          <a:lstStyle/>
          <a:p>
            <a:pPr algn="l"/>
            <a:r>
              <a:rPr lang="zh-CN" altLang="en-US" sz="2000" dirty="0" smtClean="0">
                <a:latin typeface="微软雅黑" pitchFamily="34" charset="-122"/>
                <a:ea typeface="微软雅黑" pitchFamily="34" charset="-122"/>
              </a:rPr>
              <a:t>转换为判定表</a:t>
            </a:r>
            <a:endParaRPr lang="en-US" altLang="zh-CN" sz="2000" dirty="0">
              <a:latin typeface="微软雅黑" pitchFamily="34" charset="-122"/>
              <a:ea typeface="微软雅黑" pitchFamily="34" charset="-122"/>
            </a:endParaRPr>
          </a:p>
        </p:txBody>
      </p:sp>
      <p:graphicFrame>
        <p:nvGraphicFramePr>
          <p:cNvPr id="1211713" name="Group 1345"/>
          <p:cNvGraphicFramePr>
            <a:graphicFrameLocks noGrp="1"/>
          </p:cNvGraphicFramePr>
          <p:nvPr>
            <p:ph type="tbl" idx="4294967295"/>
            <p:extLst>
              <p:ext uri="{D42A27DB-BD31-4B8C-83A1-F6EECF244321}">
                <p14:modId xmlns:p14="http://schemas.microsoft.com/office/powerpoint/2010/main" val="3872253317"/>
              </p:ext>
            </p:extLst>
          </p:nvPr>
        </p:nvGraphicFramePr>
        <p:xfrm>
          <a:off x="611560" y="1412776"/>
          <a:ext cx="8272463" cy="4632326"/>
        </p:xfrm>
        <a:graphic>
          <a:graphicData uri="http://schemas.openxmlformats.org/drawingml/2006/table">
            <a:tbl>
              <a:tblPr/>
              <a:tblGrid>
                <a:gridCol w="2171700"/>
                <a:gridCol w="684213"/>
                <a:gridCol w="600075"/>
                <a:gridCol w="598487"/>
                <a:gridCol w="668338"/>
                <a:gridCol w="757237"/>
                <a:gridCol w="668338"/>
                <a:gridCol w="719137"/>
                <a:gridCol w="685800"/>
                <a:gridCol w="719138"/>
              </a:tblGrid>
              <a:tr h="463550">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63550">
                <a:tc rowSpan="4">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条件（原因）</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C1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vMerge="1">
                  <a:txBody>
                    <a:bodyPr/>
                    <a:lstStyle/>
                    <a:p>
                      <a:endParaRPr lang="en-US"/>
                    </a:p>
                  </a:txBody>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C2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3550">
                <a:tc vMerge="1">
                  <a:txBody>
                    <a:bodyPr/>
                    <a:lstStyle/>
                    <a:p>
                      <a:endParaRPr lang="en-US"/>
                    </a:p>
                  </a:txBody>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C3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3550">
                <a:tc vMerge="1">
                  <a:txBody>
                    <a:bodyPr/>
                    <a:lstStyle/>
                    <a:p>
                      <a:endParaRPr lang="en-US"/>
                    </a:p>
                  </a:txBody>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solidFill>
                              <a:sysClr val="windowText" lastClr="000000"/>
                            </a:solidFill>
                          </a:ln>
                          <a:solidFill>
                            <a:sysClr val="windowText" lastClr="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dirty="0" smtClean="0">
                        <a:ln>
                          <a:solidFill>
                            <a:sysClr val="windowText" lastClr="000000"/>
                          </a:solid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solidFill>
                              <a:sysClr val="windowText" lastClr="000000"/>
                            </a:solidFill>
                          </a:ln>
                          <a:solidFill>
                            <a:sysClr val="windowText" lastClr="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dirty="0" smtClean="0">
                        <a:ln>
                          <a:solidFill>
                            <a:sysClr val="windowText" lastClr="000000"/>
                          </a:solid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463550">
                <a:tc rowSpan="3">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动作（结果）</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E1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solidFill>
                              <a:sysClr val="windowText" lastClr="000000"/>
                            </a:solidFill>
                          </a:ln>
                          <a:solidFill>
                            <a:sysClr val="windowText" lastClr="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dirty="0" smtClean="0">
                        <a:ln>
                          <a:solidFill>
                            <a:sysClr val="windowText" lastClr="000000"/>
                          </a:solid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solidFill>
                              <a:sysClr val="windowText" lastClr="000000"/>
                            </a:solidFill>
                          </a:ln>
                          <a:solidFill>
                            <a:sysClr val="windowText" lastClr="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dirty="0" smtClean="0">
                        <a:ln>
                          <a:solidFill>
                            <a:sysClr val="windowText" lastClr="000000"/>
                          </a:solid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2"/>
                        </a:rPr>
                        <a:t>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3550">
                <a:tc vMerge="1">
                  <a:txBody>
                    <a:bodyPr/>
                    <a:lstStyle/>
                    <a:p>
                      <a:endParaRPr lang="en-US"/>
                    </a:p>
                  </a:txBody>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E2</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solidFill>
                              <a:sysClr val="windowText" lastClr="000000"/>
                            </a:solidFill>
                          </a:ln>
                          <a:solidFill>
                            <a:sysClr val="windowText" lastClr="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dirty="0" smtClean="0">
                        <a:ln>
                          <a:solidFill>
                            <a:sysClr val="windowText" lastClr="000000"/>
                          </a:solid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solidFill>
                              <a:sysClr val="windowText" lastClr="000000"/>
                            </a:solidFill>
                          </a:ln>
                          <a:solidFill>
                            <a:sysClr val="windowText" lastClr="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dirty="0" smtClean="0">
                        <a:ln>
                          <a:solidFill>
                            <a:sysClr val="windowText" lastClr="000000"/>
                          </a:solid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2"/>
                        </a:rPr>
                        <a:t>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vMerge="1">
                  <a:txBody>
                    <a:bodyPr/>
                    <a:lstStyle/>
                    <a:p>
                      <a:endParaRPr lang="en-US"/>
                    </a:p>
                  </a:txBody>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E3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solidFill>
                              <a:sysClr val="windowText" lastClr="000000"/>
                            </a:solidFill>
                          </a:ln>
                          <a:solidFill>
                            <a:sysClr val="windowText" lastClr="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smtClean="0">
                        <a:ln>
                          <a:solidFill>
                            <a:sysClr val="windowText" lastClr="000000"/>
                          </a:solid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solidFill>
                              <a:sysClr val="windowText" lastClr="000000"/>
                            </a:solidFill>
                          </a:ln>
                          <a:solidFill>
                            <a:sysClr val="windowText" lastClr="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dirty="0" smtClean="0">
                        <a:ln>
                          <a:solidFill>
                            <a:sysClr val="windowText" lastClr="000000"/>
                          </a:solid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3550">
                <a:tc rowSpan="2">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测试用例</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solidFill>
                              <a:sysClr val="windowText" lastClr="000000"/>
                            </a:solidFill>
                          </a:ln>
                          <a:solidFill>
                            <a:sysClr val="windowText" lastClr="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smtClean="0">
                        <a:ln>
                          <a:solidFill>
                            <a:sysClr val="windowText" lastClr="000000"/>
                          </a:solid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solidFill>
                              <a:sysClr val="windowText" lastClr="000000"/>
                            </a:solidFill>
                          </a:ln>
                          <a:solidFill>
                            <a:sysClr val="windowText" lastClr="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dirty="0" smtClean="0">
                        <a:ln>
                          <a:solidFill>
                            <a:sysClr val="windowText" lastClr="000000"/>
                          </a:solid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A3</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AM</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B5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BN</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C2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DY</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3550">
                <a:tc vMerge="1">
                  <a:txBody>
                    <a:bodyPr/>
                    <a:lstStyle/>
                    <a:p>
                      <a:endParaRPr lang="en-US"/>
                    </a:p>
                  </a:txBody>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solidFill>
                              <a:sysClr val="windowText" lastClr="000000"/>
                            </a:solidFill>
                          </a:ln>
                          <a:solidFill>
                            <a:sysClr val="windowText" lastClr="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smtClean="0">
                        <a:ln>
                          <a:solidFill>
                            <a:sysClr val="windowText" lastClr="000000"/>
                          </a:solid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solidFill>
                              <a:sysClr val="windowText" lastClr="000000"/>
                            </a:solidFill>
                          </a:ln>
                          <a:solidFill>
                            <a:sysClr val="windowText" lastClr="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zh-CN" altLang="en-US" sz="1800" b="0" i="0" u="none" strike="noStrike" cap="none" normalizeH="0" baseline="0" dirty="0" smtClean="0">
                        <a:ln>
                          <a:solidFill>
                            <a:sysClr val="windowText" lastClr="000000"/>
                          </a:solid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A8</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A?</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B4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B!</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X6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spcAft>
                          <a:spcPct val="10000"/>
                        </a:spcAft>
                        <a:buClr>
                          <a:srgbClr val="ABA69F"/>
                        </a:buClr>
                        <a:buSzPct val="80000"/>
                        <a:defRPr sz="2400">
                          <a:solidFill>
                            <a:schemeClr val="tx1"/>
                          </a:solidFill>
                          <a:latin typeface="Futura Bk" panose="020B0502020204020303" pitchFamily="34" charset="0"/>
                        </a:defRPr>
                      </a:lvl1pPr>
                      <a:lvl2pPr>
                        <a:lnSpc>
                          <a:spcPct val="90000"/>
                        </a:lnSpc>
                        <a:spcBef>
                          <a:spcPct val="25000"/>
                        </a:spcBef>
                        <a:spcAft>
                          <a:spcPct val="10000"/>
                        </a:spcAft>
                        <a:buClr>
                          <a:srgbClr val="ABA69F"/>
                        </a:buClr>
                        <a:buFont typeface="Futura Bk" panose="020B0502020204020303" pitchFamily="34" charset="0"/>
                        <a:defRPr sz="2000">
                          <a:solidFill>
                            <a:schemeClr val="tx1"/>
                          </a:solidFill>
                          <a:latin typeface="Futura Bk" panose="020B0502020204020303" pitchFamily="34" charset="0"/>
                        </a:defRPr>
                      </a:lvl2pPr>
                      <a:lvl3pPr>
                        <a:lnSpc>
                          <a:spcPct val="90000"/>
                        </a:lnSpc>
                        <a:spcBef>
                          <a:spcPct val="25000"/>
                        </a:spcBef>
                        <a:spcAft>
                          <a:spcPct val="10000"/>
                        </a:spcAft>
                        <a:buClr>
                          <a:srgbClr val="ABA69F"/>
                        </a:buClr>
                        <a:defRPr>
                          <a:solidFill>
                            <a:schemeClr val="tx1"/>
                          </a:solidFill>
                          <a:latin typeface="Futura Bk" panose="020B0502020204020303" pitchFamily="34" charset="0"/>
                        </a:defRPr>
                      </a:lvl3pPr>
                      <a:lvl4pPr>
                        <a:lnSpc>
                          <a:spcPct val="90000"/>
                        </a:lnSpc>
                        <a:spcBef>
                          <a:spcPct val="25000"/>
                        </a:spcBef>
                        <a:spcAft>
                          <a:spcPct val="10000"/>
                        </a:spcAft>
                        <a:buClr>
                          <a:srgbClr val="ABA69F"/>
                        </a:buClr>
                        <a:buFont typeface="Futura Bk" panose="020B0502020204020303" pitchFamily="34" charset="0"/>
                        <a:defRPr>
                          <a:solidFill>
                            <a:schemeClr val="tx1"/>
                          </a:solidFill>
                          <a:latin typeface="Futura Bk" panose="020B0502020204020303" pitchFamily="34" charset="0"/>
                        </a:defRPr>
                      </a:lvl4pPr>
                      <a:lvl5pPr>
                        <a:lnSpc>
                          <a:spcPct val="90000"/>
                        </a:lnSpc>
                        <a:spcBef>
                          <a:spcPct val="25000"/>
                        </a:spcBef>
                        <a:spcAft>
                          <a:spcPct val="10000"/>
                        </a:spcAft>
                        <a:buClr>
                          <a:srgbClr val="ABA69F"/>
                        </a:buClr>
                        <a:defRPr>
                          <a:solidFill>
                            <a:schemeClr val="tx1"/>
                          </a:solidFill>
                          <a:latin typeface="Futura Bk" panose="020B0502020204020303" pitchFamily="34" charset="0"/>
                        </a:defRPr>
                      </a:lvl5pPr>
                      <a:lvl6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6pPr>
                      <a:lvl7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7pPr>
                      <a:lvl8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8pPr>
                      <a:lvl9pPr fontAlgn="base">
                        <a:lnSpc>
                          <a:spcPct val="90000"/>
                        </a:lnSpc>
                        <a:spcBef>
                          <a:spcPct val="25000"/>
                        </a:spcBef>
                        <a:spcAft>
                          <a:spcPct val="10000"/>
                        </a:spcAft>
                        <a:buClr>
                          <a:srgbClr val="ABA69F"/>
                        </a:buClr>
                        <a:defRPr>
                          <a:solidFill>
                            <a:schemeClr val="tx1"/>
                          </a:solidFill>
                          <a:latin typeface="Futura Bk" panose="020B0502020204020303"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P;</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Rectangle 2"/>
          <p:cNvSpPr txBox="1">
            <a:spLocks noChangeArrowheads="1"/>
          </p:cNvSpPr>
          <p:nvPr/>
        </p:nvSpPr>
        <p:spPr>
          <a:xfrm>
            <a:off x="179512" y="169476"/>
            <a:ext cx="8229600" cy="523220"/>
          </a:xfrm>
          <a:prstGeom prst="rect">
            <a:avLst/>
          </a:prstGeom>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微软雅黑" pitchFamily="34" charset="-122"/>
                <a:ea typeface="微软雅黑" pitchFamily="34" charset="-122"/>
              </a:rPr>
              <a:t>8.2.3 </a:t>
            </a:r>
            <a:r>
              <a:rPr lang="zh-CN" altLang="en-US" sz="2800" dirty="0" smtClean="0">
                <a:latin typeface="微软雅黑" pitchFamily="34" charset="-122"/>
                <a:ea typeface="微软雅黑" pitchFamily="34" charset="-122"/>
              </a:rPr>
              <a:t>因果图</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1678749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idx="4294967295"/>
          </p:nvPr>
        </p:nvSpPr>
        <p:spPr>
          <a:xfrm>
            <a:off x="0" y="910581"/>
            <a:ext cx="8229600" cy="461665"/>
          </a:xfrm>
        </p:spPr>
        <p:txBody>
          <a:bodyPr>
            <a:spAutoFit/>
          </a:bodyPr>
          <a:lstStyle/>
          <a:p>
            <a:pPr algn="l" eaLnBrk="1" hangingPunct="1"/>
            <a:r>
              <a:rPr lang="zh-CN" altLang="en-US" sz="2400" dirty="0" smtClean="0">
                <a:solidFill>
                  <a:srgbClr val="00B0F0"/>
                </a:solidFill>
                <a:latin typeface="微软雅黑" pitchFamily="34" charset="-122"/>
                <a:ea typeface="微软雅黑" pitchFamily="34" charset="-122"/>
              </a:rPr>
              <a:t>因果图练习</a:t>
            </a:r>
          </a:p>
        </p:txBody>
      </p:sp>
      <p:sp>
        <p:nvSpPr>
          <p:cNvPr id="177155" name="Rectangle 3"/>
          <p:cNvSpPr>
            <a:spLocks noGrp="1" noChangeArrowheads="1"/>
          </p:cNvSpPr>
          <p:nvPr>
            <p:ph idx="4294967295"/>
          </p:nvPr>
        </p:nvSpPr>
        <p:spPr>
          <a:xfrm>
            <a:off x="179512" y="1405038"/>
            <a:ext cx="8229600" cy="5218113"/>
          </a:xfrm>
        </p:spPr>
        <p:txBody>
          <a:bodyPr>
            <a:normAutofit/>
          </a:bodyPr>
          <a:lstStyle/>
          <a:p>
            <a:pPr marL="533400" indent="-533400" eaLnBrk="1" hangingPunct="1">
              <a:lnSpc>
                <a:spcPct val="150000"/>
              </a:lnSpc>
              <a:spcBef>
                <a:spcPct val="30000"/>
              </a:spcBef>
            </a:pPr>
            <a:r>
              <a:rPr lang="zh-CN" altLang="en-US" sz="2000" dirty="0" smtClean="0">
                <a:solidFill>
                  <a:schemeClr val="tx1"/>
                </a:solidFill>
                <a:latin typeface="微软雅黑" pitchFamily="34" charset="-122"/>
                <a:ea typeface="微软雅黑" pitchFamily="34" charset="-122"/>
              </a:rPr>
              <a:t>例如，有一个处理单价为</a:t>
            </a:r>
            <a:r>
              <a:rPr lang="en-US" altLang="zh-CN" sz="2000" dirty="0" smtClean="0">
                <a:solidFill>
                  <a:schemeClr val="tx1"/>
                </a:solidFill>
                <a:latin typeface="微软雅黑" pitchFamily="34" charset="-122"/>
                <a:ea typeface="微软雅黑" pitchFamily="34" charset="-122"/>
              </a:rPr>
              <a:t>5</a:t>
            </a:r>
            <a:r>
              <a:rPr lang="zh-CN" altLang="en-US" sz="2000" dirty="0" smtClean="0">
                <a:solidFill>
                  <a:schemeClr val="tx1"/>
                </a:solidFill>
                <a:latin typeface="微软雅黑" pitchFamily="34" charset="-122"/>
                <a:ea typeface="微软雅黑" pitchFamily="34" charset="-122"/>
              </a:rPr>
              <a:t>角钱的饮料的自动售货机软件测试用例的设计。其规格说明如下：</a:t>
            </a:r>
          </a:p>
          <a:p>
            <a:pPr marL="914400" lvl="1" indent="-457200" eaLnBrk="1" hangingPunct="1">
              <a:lnSpc>
                <a:spcPct val="150000"/>
              </a:lnSpc>
              <a:spcBef>
                <a:spcPct val="30000"/>
              </a:spcBef>
              <a:buFont typeface="Wingdings" pitchFamily="2" charset="2"/>
              <a:buAutoNum type="arabicPeriod"/>
            </a:pPr>
            <a:r>
              <a:rPr lang="zh-CN" altLang="en-US" sz="2000" dirty="0" smtClean="0">
                <a:solidFill>
                  <a:schemeClr val="tx1"/>
                </a:solidFill>
                <a:latin typeface="微软雅黑" pitchFamily="34" charset="-122"/>
                <a:ea typeface="微软雅黑" pitchFamily="34" charset="-122"/>
              </a:rPr>
              <a:t>若投入</a:t>
            </a:r>
            <a:r>
              <a:rPr lang="en-US" altLang="zh-CN" sz="2000" dirty="0" smtClean="0">
                <a:solidFill>
                  <a:schemeClr val="tx1"/>
                </a:solidFill>
                <a:latin typeface="微软雅黑" pitchFamily="34" charset="-122"/>
                <a:ea typeface="微软雅黑" pitchFamily="34" charset="-122"/>
              </a:rPr>
              <a:t>5</a:t>
            </a:r>
            <a:r>
              <a:rPr lang="zh-CN" altLang="en-US" sz="2000" dirty="0" smtClean="0">
                <a:solidFill>
                  <a:schemeClr val="tx1"/>
                </a:solidFill>
                <a:latin typeface="微软雅黑" pitchFamily="34" charset="-122"/>
                <a:ea typeface="微软雅黑" pitchFamily="34" charset="-122"/>
              </a:rPr>
              <a:t>角钱或</a:t>
            </a:r>
            <a:r>
              <a:rPr lang="en-US" altLang="zh-CN" sz="2000" dirty="0" smtClean="0">
                <a:solidFill>
                  <a:schemeClr val="tx1"/>
                </a:solidFill>
                <a:latin typeface="微软雅黑" pitchFamily="34" charset="-122"/>
                <a:ea typeface="微软雅黑" pitchFamily="34" charset="-122"/>
              </a:rPr>
              <a:t>1</a:t>
            </a:r>
            <a:r>
              <a:rPr lang="zh-CN" altLang="en-US" sz="2000" dirty="0" smtClean="0">
                <a:solidFill>
                  <a:schemeClr val="tx1"/>
                </a:solidFill>
                <a:latin typeface="微软雅黑" pitchFamily="34" charset="-122"/>
                <a:ea typeface="微软雅黑" pitchFamily="34" charset="-122"/>
              </a:rPr>
              <a:t>元钱的硬币，押下</a:t>
            </a:r>
            <a:r>
              <a:rPr lang="en-US" altLang="zh-CN" sz="2000" dirty="0" smtClean="0">
                <a:solidFill>
                  <a:schemeClr val="tx1"/>
                </a:solidFill>
                <a:latin typeface="微软雅黑" pitchFamily="34" charset="-122"/>
                <a:ea typeface="微软雅黑" pitchFamily="34" charset="-122"/>
              </a:rPr>
              <a:t>〖</a:t>
            </a:r>
            <a:r>
              <a:rPr lang="zh-CN" altLang="en-US" sz="2000" dirty="0" smtClean="0">
                <a:solidFill>
                  <a:schemeClr val="tx1"/>
                </a:solidFill>
                <a:latin typeface="微软雅黑" pitchFamily="34" charset="-122"/>
                <a:ea typeface="微软雅黑" pitchFamily="34" charset="-122"/>
              </a:rPr>
              <a:t>橙汁</a:t>
            </a:r>
            <a:r>
              <a:rPr lang="en-US" altLang="zh-CN" sz="2000" dirty="0" smtClean="0">
                <a:solidFill>
                  <a:schemeClr val="tx1"/>
                </a:solidFill>
                <a:latin typeface="微软雅黑" pitchFamily="34" charset="-122"/>
                <a:ea typeface="微软雅黑" pitchFamily="34" charset="-122"/>
              </a:rPr>
              <a:t>〗</a:t>
            </a:r>
            <a:r>
              <a:rPr lang="zh-CN" altLang="en-US" sz="2000" dirty="0" smtClean="0">
                <a:solidFill>
                  <a:schemeClr val="tx1"/>
                </a:solidFill>
                <a:latin typeface="微软雅黑" pitchFamily="34" charset="-122"/>
                <a:ea typeface="微软雅黑" pitchFamily="34" charset="-122"/>
              </a:rPr>
              <a:t>或</a:t>
            </a:r>
            <a:r>
              <a:rPr lang="en-US" altLang="zh-CN" sz="2000" dirty="0" smtClean="0">
                <a:solidFill>
                  <a:schemeClr val="tx1"/>
                </a:solidFill>
                <a:latin typeface="微软雅黑" pitchFamily="34" charset="-122"/>
                <a:ea typeface="微软雅黑" pitchFamily="34" charset="-122"/>
              </a:rPr>
              <a:t>〖</a:t>
            </a:r>
            <a:r>
              <a:rPr lang="zh-CN" altLang="en-US" sz="2000" dirty="0" smtClean="0">
                <a:solidFill>
                  <a:schemeClr val="tx1"/>
                </a:solidFill>
                <a:latin typeface="微软雅黑" pitchFamily="34" charset="-122"/>
                <a:ea typeface="微软雅黑" pitchFamily="34" charset="-122"/>
              </a:rPr>
              <a:t>啤酒</a:t>
            </a:r>
            <a:r>
              <a:rPr lang="en-US" altLang="zh-CN" sz="2000" dirty="0" smtClean="0">
                <a:solidFill>
                  <a:schemeClr val="tx1"/>
                </a:solidFill>
                <a:latin typeface="微软雅黑" pitchFamily="34" charset="-122"/>
                <a:ea typeface="微软雅黑" pitchFamily="34" charset="-122"/>
              </a:rPr>
              <a:t>〗</a:t>
            </a:r>
            <a:r>
              <a:rPr lang="zh-CN" altLang="en-US" sz="2000" dirty="0" smtClean="0">
                <a:solidFill>
                  <a:schemeClr val="tx1"/>
                </a:solidFill>
                <a:latin typeface="微软雅黑" pitchFamily="34" charset="-122"/>
                <a:ea typeface="微软雅黑" pitchFamily="34" charset="-122"/>
              </a:rPr>
              <a:t>的按钮，则相应的饮料就送出来。</a:t>
            </a:r>
          </a:p>
          <a:p>
            <a:pPr marL="914400" lvl="1" indent="-457200" eaLnBrk="1" hangingPunct="1">
              <a:lnSpc>
                <a:spcPct val="150000"/>
              </a:lnSpc>
              <a:spcBef>
                <a:spcPct val="30000"/>
              </a:spcBef>
              <a:buFont typeface="Wingdings" pitchFamily="2" charset="2"/>
              <a:buAutoNum type="arabicPeriod"/>
            </a:pPr>
            <a:r>
              <a:rPr lang="zh-CN" altLang="en-US" sz="2000" dirty="0" smtClean="0">
                <a:solidFill>
                  <a:schemeClr val="tx1"/>
                </a:solidFill>
                <a:latin typeface="微软雅黑" pitchFamily="34" charset="-122"/>
                <a:ea typeface="微软雅黑" pitchFamily="34" charset="-122"/>
              </a:rPr>
              <a:t>若售货机没有零钱找，则一个显示</a:t>
            </a:r>
            <a:r>
              <a:rPr lang="en-US" altLang="zh-CN" sz="2000" dirty="0" smtClean="0">
                <a:solidFill>
                  <a:schemeClr val="tx1"/>
                </a:solidFill>
                <a:latin typeface="微软雅黑" pitchFamily="34" charset="-122"/>
                <a:ea typeface="微软雅黑" pitchFamily="34" charset="-122"/>
              </a:rPr>
              <a:t>〖</a:t>
            </a:r>
            <a:r>
              <a:rPr lang="zh-CN" altLang="en-US" sz="2000" dirty="0" smtClean="0">
                <a:solidFill>
                  <a:schemeClr val="tx1"/>
                </a:solidFill>
                <a:latin typeface="微软雅黑" pitchFamily="34" charset="-122"/>
                <a:ea typeface="微软雅黑" pitchFamily="34" charset="-122"/>
              </a:rPr>
              <a:t>零钱找完</a:t>
            </a:r>
            <a:r>
              <a:rPr lang="en-US" altLang="zh-CN" sz="2000" dirty="0" smtClean="0">
                <a:solidFill>
                  <a:schemeClr val="tx1"/>
                </a:solidFill>
                <a:latin typeface="微软雅黑" pitchFamily="34" charset="-122"/>
                <a:ea typeface="微软雅黑" pitchFamily="34" charset="-122"/>
              </a:rPr>
              <a:t>〗</a:t>
            </a:r>
            <a:r>
              <a:rPr lang="zh-CN" altLang="en-US" sz="2000" dirty="0" smtClean="0">
                <a:solidFill>
                  <a:schemeClr val="tx1"/>
                </a:solidFill>
                <a:latin typeface="微软雅黑" pitchFamily="34" charset="-122"/>
                <a:ea typeface="微软雅黑" pitchFamily="34" charset="-122"/>
              </a:rPr>
              <a:t>的红灯亮；</a:t>
            </a:r>
          </a:p>
          <a:p>
            <a:pPr marL="1295400" lvl="2" indent="-381000" eaLnBrk="1" hangingPunct="1">
              <a:lnSpc>
                <a:spcPct val="150000"/>
              </a:lnSpc>
              <a:spcBef>
                <a:spcPct val="30000"/>
              </a:spcBef>
              <a:buNone/>
            </a:pPr>
            <a:r>
              <a:rPr lang="zh-CN" altLang="en-US" dirty="0" smtClean="0">
                <a:latin typeface="微软雅黑" pitchFamily="34" charset="-122"/>
                <a:ea typeface="微软雅黑" pitchFamily="34" charset="-122"/>
              </a:rPr>
              <a:t>投入</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元硬币并押下按钮后，饮料不送出来而且</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元硬币也退出来。</a:t>
            </a:r>
          </a:p>
          <a:p>
            <a:pPr marL="914400" lvl="1" indent="-457200" eaLnBrk="1" hangingPunct="1">
              <a:lnSpc>
                <a:spcPct val="150000"/>
              </a:lnSpc>
              <a:spcBef>
                <a:spcPct val="30000"/>
              </a:spcBef>
              <a:buFont typeface="Wingdings" pitchFamily="2" charset="2"/>
              <a:buAutoNum type="arabicPeriod"/>
            </a:pPr>
            <a:r>
              <a:rPr lang="zh-CN" altLang="en-US" sz="2000" dirty="0" smtClean="0">
                <a:solidFill>
                  <a:schemeClr val="tx1"/>
                </a:solidFill>
                <a:latin typeface="微软雅黑" pitchFamily="34" charset="-122"/>
                <a:ea typeface="微软雅黑" pitchFamily="34" charset="-122"/>
              </a:rPr>
              <a:t>若有零钱找，则显示</a:t>
            </a:r>
            <a:r>
              <a:rPr lang="en-US" altLang="zh-CN" sz="2000" dirty="0" smtClean="0">
                <a:solidFill>
                  <a:schemeClr val="tx1"/>
                </a:solidFill>
                <a:latin typeface="微软雅黑" pitchFamily="34" charset="-122"/>
                <a:ea typeface="微软雅黑" pitchFamily="34" charset="-122"/>
              </a:rPr>
              <a:t>〖</a:t>
            </a:r>
            <a:r>
              <a:rPr lang="zh-CN" altLang="en-US" sz="2000" dirty="0" smtClean="0">
                <a:solidFill>
                  <a:schemeClr val="tx1"/>
                </a:solidFill>
                <a:latin typeface="微软雅黑" pitchFamily="34" charset="-122"/>
                <a:ea typeface="微软雅黑" pitchFamily="34" charset="-122"/>
              </a:rPr>
              <a:t>零钱找完</a:t>
            </a:r>
            <a:r>
              <a:rPr lang="en-US" altLang="zh-CN" sz="2000" dirty="0" smtClean="0">
                <a:solidFill>
                  <a:schemeClr val="tx1"/>
                </a:solidFill>
                <a:latin typeface="微软雅黑" pitchFamily="34" charset="-122"/>
                <a:ea typeface="微软雅黑" pitchFamily="34" charset="-122"/>
              </a:rPr>
              <a:t>〗</a:t>
            </a:r>
            <a:r>
              <a:rPr lang="zh-CN" altLang="en-US" sz="2000" dirty="0" smtClean="0">
                <a:solidFill>
                  <a:schemeClr val="tx1"/>
                </a:solidFill>
                <a:latin typeface="微软雅黑" pitchFamily="34" charset="-122"/>
                <a:ea typeface="微软雅黑" pitchFamily="34" charset="-122"/>
              </a:rPr>
              <a:t>的红灯灭，在送出饮料的同时退还</a:t>
            </a:r>
            <a:r>
              <a:rPr lang="en-US" altLang="zh-CN" sz="2000" dirty="0" smtClean="0">
                <a:solidFill>
                  <a:schemeClr val="tx1"/>
                </a:solidFill>
                <a:latin typeface="微软雅黑" pitchFamily="34" charset="-122"/>
                <a:ea typeface="微软雅黑" pitchFamily="34" charset="-122"/>
              </a:rPr>
              <a:t>5</a:t>
            </a:r>
            <a:r>
              <a:rPr lang="zh-CN" altLang="en-US" sz="2000" dirty="0" smtClean="0">
                <a:solidFill>
                  <a:schemeClr val="tx1"/>
                </a:solidFill>
                <a:latin typeface="微软雅黑" pitchFamily="34" charset="-122"/>
                <a:ea typeface="微软雅黑" pitchFamily="34" charset="-122"/>
              </a:rPr>
              <a:t>角硬币。</a:t>
            </a:r>
          </a:p>
        </p:txBody>
      </p:sp>
      <p:sp>
        <p:nvSpPr>
          <p:cNvPr id="4" name="Rectangle 2"/>
          <p:cNvSpPr txBox="1">
            <a:spLocks noChangeArrowheads="1"/>
          </p:cNvSpPr>
          <p:nvPr/>
        </p:nvSpPr>
        <p:spPr>
          <a:xfrm>
            <a:off x="179512" y="169476"/>
            <a:ext cx="8229600" cy="523220"/>
          </a:xfrm>
          <a:prstGeom prst="rect">
            <a:avLst/>
          </a:prstGeom>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微软雅黑" pitchFamily="34" charset="-122"/>
                <a:ea typeface="微软雅黑" pitchFamily="34" charset="-122"/>
              </a:rPr>
              <a:t>8.2.3 </a:t>
            </a:r>
            <a:r>
              <a:rPr lang="zh-CN" altLang="en-US" sz="2800" dirty="0" smtClean="0">
                <a:latin typeface="微软雅黑" pitchFamily="34" charset="-122"/>
                <a:ea typeface="微软雅黑" pitchFamily="34" charset="-122"/>
              </a:rPr>
              <a:t>因果图</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127043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7155">
                                            <p:txEl>
                                              <p:pRg st="1" end="1"/>
                                            </p:txEl>
                                          </p:spTgt>
                                        </p:tgtEl>
                                        <p:attrNameLst>
                                          <p:attrName>style.visibility</p:attrName>
                                        </p:attrNameLst>
                                      </p:cBhvr>
                                      <p:to>
                                        <p:strVal val="visible"/>
                                      </p:to>
                                    </p:set>
                                    <p:anim calcmode="lin" valueType="num">
                                      <p:cBhvr additive="base">
                                        <p:cTn id="7" dur="500" fill="hold"/>
                                        <p:tgtEl>
                                          <p:spTgt spid="177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7155">
                                            <p:txEl>
                                              <p:pRg st="2" end="2"/>
                                            </p:txEl>
                                          </p:spTgt>
                                        </p:tgtEl>
                                        <p:attrNameLst>
                                          <p:attrName>style.visibility</p:attrName>
                                        </p:attrNameLst>
                                      </p:cBhvr>
                                      <p:to>
                                        <p:strVal val="visible"/>
                                      </p:to>
                                    </p:set>
                                    <p:anim calcmode="lin" valueType="num">
                                      <p:cBhvr additive="base">
                                        <p:cTn id="13" dur="500" fill="hold"/>
                                        <p:tgtEl>
                                          <p:spTgt spid="1771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7155">
                                            <p:txEl>
                                              <p:pRg st="3" end="3"/>
                                            </p:txEl>
                                          </p:spTgt>
                                        </p:tgtEl>
                                        <p:attrNameLst>
                                          <p:attrName>style.visibility</p:attrName>
                                        </p:attrNameLst>
                                      </p:cBhvr>
                                      <p:to>
                                        <p:strVal val="visible"/>
                                      </p:to>
                                    </p:set>
                                    <p:anim calcmode="lin" valueType="num">
                                      <p:cBhvr additive="base">
                                        <p:cTn id="19" dur="500" fill="hold"/>
                                        <p:tgtEl>
                                          <p:spTgt spid="1771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1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77155">
                                            <p:txEl>
                                              <p:pRg st="4" end="4"/>
                                            </p:txEl>
                                          </p:spTgt>
                                        </p:tgtEl>
                                        <p:attrNameLst>
                                          <p:attrName>style.visibility</p:attrName>
                                        </p:attrNameLst>
                                      </p:cBhvr>
                                      <p:to>
                                        <p:strVal val="visible"/>
                                      </p:to>
                                    </p:set>
                                    <p:anim calcmode="lin" valueType="num">
                                      <p:cBhvr additive="base">
                                        <p:cTn id="25" dur="500" fill="hold"/>
                                        <p:tgtEl>
                                          <p:spTgt spid="17715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771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idx="4294967295"/>
          </p:nvPr>
        </p:nvSpPr>
        <p:spPr>
          <a:xfrm>
            <a:off x="0" y="723900"/>
            <a:ext cx="8229600" cy="401638"/>
          </a:xfrm>
        </p:spPr>
        <p:txBody>
          <a:bodyPr wrap="square">
            <a:spAutoFit/>
          </a:bodyPr>
          <a:lstStyle/>
          <a:p>
            <a:pPr algn="l"/>
            <a:r>
              <a:rPr lang="zh-CN" altLang="en-US" sz="2000" dirty="0" smtClean="0">
                <a:latin typeface="微软雅黑" pitchFamily="34" charset="-122"/>
                <a:ea typeface="微软雅黑" pitchFamily="34" charset="-122"/>
              </a:rPr>
              <a:t>因果图练习</a:t>
            </a:r>
            <a:endParaRPr lang="zh-CN" altLang="en-US" sz="2000" b="1" dirty="0" smtClean="0">
              <a:solidFill>
                <a:schemeClr val="tx1"/>
              </a:solidFill>
              <a:latin typeface="宋体" pitchFamily="2" charset="-122"/>
            </a:endParaRPr>
          </a:p>
        </p:txBody>
      </p:sp>
      <p:sp>
        <p:nvSpPr>
          <p:cNvPr id="178179" name="Rectangle 3"/>
          <p:cNvSpPr>
            <a:spLocks noGrp="1" noChangeArrowheads="1"/>
          </p:cNvSpPr>
          <p:nvPr>
            <p:ph idx="4294967295"/>
          </p:nvPr>
        </p:nvSpPr>
        <p:spPr>
          <a:xfrm>
            <a:off x="2714625" y="836613"/>
            <a:ext cx="6429375" cy="5832475"/>
          </a:xfrm>
        </p:spPr>
        <p:txBody>
          <a:bodyPr>
            <a:noAutofit/>
          </a:bodyPr>
          <a:lstStyle/>
          <a:p>
            <a:pPr marL="533400" indent="-533400" eaLnBrk="1" hangingPunct="1">
              <a:lnSpc>
                <a:spcPct val="130000"/>
              </a:lnSpc>
              <a:spcBef>
                <a:spcPct val="30000"/>
              </a:spcBef>
              <a:buFont typeface="Wingdings" pitchFamily="2" charset="2"/>
              <a:buAutoNum type="arabicPeriod"/>
            </a:pPr>
            <a:r>
              <a:rPr lang="zh-CN" altLang="en-US" sz="1800" dirty="0" smtClean="0">
                <a:solidFill>
                  <a:schemeClr val="tx1"/>
                </a:solidFill>
                <a:latin typeface="微软雅黑" pitchFamily="34" charset="-122"/>
                <a:ea typeface="微软雅黑" pitchFamily="34" charset="-122"/>
              </a:rPr>
              <a:t>分析</a:t>
            </a:r>
            <a:r>
              <a:rPr lang="zh-CN" altLang="en-US" sz="1800" dirty="0">
                <a:solidFill>
                  <a:schemeClr val="tx1"/>
                </a:solidFill>
                <a:latin typeface="微软雅黑" pitchFamily="34" charset="-122"/>
                <a:ea typeface="微软雅黑" pitchFamily="34" charset="-122"/>
              </a:rPr>
              <a:t>规格</a:t>
            </a:r>
            <a:r>
              <a:rPr lang="zh-CN" altLang="en-US" sz="1800" dirty="0" smtClean="0">
                <a:solidFill>
                  <a:schemeClr val="tx1"/>
                </a:solidFill>
                <a:latin typeface="微软雅黑" pitchFamily="34" charset="-122"/>
                <a:ea typeface="微软雅黑" pitchFamily="34" charset="-122"/>
              </a:rPr>
              <a:t>说明，列出原因和结果</a:t>
            </a:r>
          </a:p>
          <a:p>
            <a:pPr marL="914400" lvl="1" indent="-457200" eaLnBrk="1" hangingPunct="1">
              <a:lnSpc>
                <a:spcPct val="130000"/>
              </a:lnSpc>
              <a:spcBef>
                <a:spcPct val="30000"/>
              </a:spcBef>
              <a:buFontTx/>
              <a:buNone/>
            </a:pPr>
            <a:r>
              <a:rPr lang="zh-CN" altLang="en-US" sz="1800" dirty="0" smtClean="0">
                <a:latin typeface="微软雅黑" pitchFamily="34" charset="-122"/>
                <a:ea typeface="微软雅黑" pitchFamily="34" charset="-122"/>
              </a:rPr>
              <a:t>原因</a:t>
            </a:r>
            <a:r>
              <a:rPr lang="en-US" altLang="zh-CN" sz="1800" dirty="0" smtClean="0">
                <a:latin typeface="微软雅黑" pitchFamily="34" charset="-122"/>
                <a:ea typeface="微软雅黑" pitchFamily="34" charset="-122"/>
              </a:rPr>
              <a:t>:</a:t>
            </a:r>
          </a:p>
          <a:p>
            <a:pPr marL="1295400" lvl="2" indent="-381000" eaLnBrk="1" hangingPunct="1">
              <a:lnSpc>
                <a:spcPct val="130000"/>
              </a:lnSpc>
              <a:spcBef>
                <a:spcPct val="30000"/>
              </a:spcBef>
              <a:buFont typeface="Wingdings" pitchFamily="2" charset="2"/>
              <a:buAutoNum type="arabicPeriod"/>
            </a:pPr>
            <a:r>
              <a:rPr lang="zh-CN" altLang="en-US" sz="1800" dirty="0" smtClean="0">
                <a:latin typeface="微软雅黑" pitchFamily="34" charset="-122"/>
                <a:ea typeface="微软雅黑" pitchFamily="34" charset="-122"/>
              </a:rPr>
              <a:t>售货机有零钱找；</a:t>
            </a:r>
          </a:p>
          <a:p>
            <a:pPr marL="1295400" lvl="2" indent="-381000" eaLnBrk="1" hangingPunct="1">
              <a:lnSpc>
                <a:spcPct val="130000"/>
              </a:lnSpc>
              <a:spcBef>
                <a:spcPct val="30000"/>
              </a:spcBef>
              <a:buFont typeface="Wingdings" pitchFamily="2" charset="2"/>
              <a:buAutoNum type="arabicPeriod"/>
            </a:pPr>
            <a:r>
              <a:rPr lang="zh-CN" altLang="en-US" sz="1800" dirty="0" smtClean="0">
                <a:latin typeface="微软雅黑" pitchFamily="34" charset="-122"/>
                <a:ea typeface="微软雅黑" pitchFamily="34" charset="-122"/>
              </a:rPr>
              <a:t>投入</a:t>
            </a:r>
            <a:r>
              <a:rPr lang="en-US" altLang="zh-CN"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元硬币；</a:t>
            </a:r>
          </a:p>
          <a:p>
            <a:pPr marL="1295400" lvl="2" indent="-381000" eaLnBrk="1" hangingPunct="1">
              <a:lnSpc>
                <a:spcPct val="130000"/>
              </a:lnSpc>
              <a:spcBef>
                <a:spcPct val="30000"/>
              </a:spcBef>
              <a:buFont typeface="Wingdings" pitchFamily="2" charset="2"/>
              <a:buAutoNum type="arabicPeriod"/>
            </a:pPr>
            <a:r>
              <a:rPr lang="zh-CN" altLang="en-US" sz="1800" dirty="0" smtClean="0">
                <a:latin typeface="微软雅黑" pitchFamily="34" charset="-122"/>
                <a:ea typeface="微软雅黑" pitchFamily="34" charset="-122"/>
              </a:rPr>
              <a:t>投入</a:t>
            </a:r>
            <a:r>
              <a:rPr lang="en-US" altLang="zh-CN" sz="1800" dirty="0" smtClean="0">
                <a:latin typeface="微软雅黑" pitchFamily="34" charset="-122"/>
                <a:ea typeface="微软雅黑" pitchFamily="34" charset="-122"/>
              </a:rPr>
              <a:t>5</a:t>
            </a:r>
            <a:r>
              <a:rPr lang="zh-CN" altLang="en-US" sz="1800" dirty="0" smtClean="0">
                <a:latin typeface="微软雅黑" pitchFamily="34" charset="-122"/>
                <a:ea typeface="微软雅黑" pitchFamily="34" charset="-122"/>
              </a:rPr>
              <a:t>角硬币；</a:t>
            </a:r>
          </a:p>
          <a:p>
            <a:pPr marL="1295400" lvl="2" indent="-381000" eaLnBrk="1" hangingPunct="1">
              <a:lnSpc>
                <a:spcPct val="130000"/>
              </a:lnSpc>
              <a:spcBef>
                <a:spcPct val="30000"/>
              </a:spcBef>
              <a:buFont typeface="Wingdings" pitchFamily="2" charset="2"/>
              <a:buAutoNum type="arabicPeriod"/>
            </a:pPr>
            <a:r>
              <a:rPr lang="zh-CN" altLang="en-US" sz="1800" dirty="0" smtClean="0">
                <a:latin typeface="微软雅黑" pitchFamily="34" charset="-122"/>
                <a:ea typeface="微软雅黑" pitchFamily="34" charset="-122"/>
              </a:rPr>
              <a:t>押下橙汁按钮；</a:t>
            </a:r>
          </a:p>
          <a:p>
            <a:pPr marL="1295400" lvl="2" indent="-381000" eaLnBrk="1" hangingPunct="1">
              <a:lnSpc>
                <a:spcPct val="130000"/>
              </a:lnSpc>
              <a:spcBef>
                <a:spcPct val="30000"/>
              </a:spcBef>
              <a:buFont typeface="Wingdings" pitchFamily="2" charset="2"/>
              <a:buAutoNum type="arabicPeriod"/>
            </a:pPr>
            <a:r>
              <a:rPr lang="zh-CN" altLang="en-US" sz="1800" dirty="0" smtClean="0">
                <a:latin typeface="微软雅黑" pitchFamily="34" charset="-122"/>
                <a:ea typeface="微软雅黑" pitchFamily="34" charset="-122"/>
              </a:rPr>
              <a:t>押下啤酒按钮</a:t>
            </a:r>
          </a:p>
          <a:p>
            <a:pPr marL="914400" lvl="1" indent="-457200" eaLnBrk="1" hangingPunct="1">
              <a:lnSpc>
                <a:spcPct val="130000"/>
              </a:lnSpc>
              <a:spcBef>
                <a:spcPct val="30000"/>
              </a:spcBef>
              <a:buFontTx/>
              <a:buNone/>
            </a:pPr>
            <a:r>
              <a:rPr lang="zh-CN" altLang="en-US" sz="1800" dirty="0" smtClean="0">
                <a:latin typeface="微软雅黑" pitchFamily="34" charset="-122"/>
                <a:ea typeface="微软雅黑" pitchFamily="34" charset="-122"/>
              </a:rPr>
              <a:t>结果：</a:t>
            </a:r>
          </a:p>
          <a:p>
            <a:pPr marL="1295400" lvl="2" indent="-381000" eaLnBrk="1" hangingPunct="1">
              <a:lnSpc>
                <a:spcPct val="130000"/>
              </a:lnSpc>
              <a:spcBef>
                <a:spcPct val="30000"/>
              </a:spcBef>
              <a:buFont typeface="+mj-lt"/>
              <a:buAutoNum type="arabicPeriod" startAt="21"/>
            </a:pPr>
            <a:r>
              <a:rPr lang="zh-CN" altLang="en-US" sz="1800" dirty="0" smtClean="0">
                <a:latin typeface="微软雅黑" pitchFamily="34" charset="-122"/>
                <a:ea typeface="微软雅黑" pitchFamily="34" charset="-122"/>
              </a:rPr>
              <a:t>售货机</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零钱找完</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灯亮；</a:t>
            </a:r>
          </a:p>
          <a:p>
            <a:pPr marL="1295400" lvl="2" indent="-381000" eaLnBrk="1" hangingPunct="1">
              <a:lnSpc>
                <a:spcPct val="130000"/>
              </a:lnSpc>
              <a:spcBef>
                <a:spcPct val="30000"/>
              </a:spcBef>
              <a:buFont typeface="+mj-lt"/>
              <a:buAutoNum type="arabicPeriod" startAt="21"/>
            </a:pPr>
            <a:r>
              <a:rPr lang="zh-CN" altLang="en-US" sz="1800" dirty="0" smtClean="0">
                <a:latin typeface="微软雅黑" pitchFamily="34" charset="-122"/>
                <a:ea typeface="微软雅黑" pitchFamily="34" charset="-122"/>
              </a:rPr>
              <a:t>退还</a:t>
            </a:r>
            <a:r>
              <a:rPr lang="en-US" altLang="zh-CN"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元硬币；</a:t>
            </a:r>
          </a:p>
          <a:p>
            <a:pPr marL="1295400" lvl="2" indent="-381000" eaLnBrk="1" hangingPunct="1">
              <a:lnSpc>
                <a:spcPct val="130000"/>
              </a:lnSpc>
              <a:spcBef>
                <a:spcPct val="30000"/>
              </a:spcBef>
              <a:buFont typeface="+mj-lt"/>
              <a:buAutoNum type="arabicPeriod" startAt="21"/>
            </a:pPr>
            <a:r>
              <a:rPr lang="zh-CN" altLang="en-US" sz="1800" dirty="0" smtClean="0">
                <a:latin typeface="微软雅黑" pitchFamily="34" charset="-122"/>
                <a:ea typeface="微软雅黑" pitchFamily="34" charset="-122"/>
              </a:rPr>
              <a:t>找还</a:t>
            </a:r>
            <a:r>
              <a:rPr lang="en-US" altLang="zh-CN" sz="1800" dirty="0" smtClean="0">
                <a:latin typeface="微软雅黑" pitchFamily="34" charset="-122"/>
                <a:ea typeface="微软雅黑" pitchFamily="34" charset="-122"/>
              </a:rPr>
              <a:t>5</a:t>
            </a:r>
            <a:r>
              <a:rPr lang="zh-CN" altLang="en-US" sz="1800" dirty="0" smtClean="0">
                <a:latin typeface="微软雅黑" pitchFamily="34" charset="-122"/>
                <a:ea typeface="微软雅黑" pitchFamily="34" charset="-122"/>
              </a:rPr>
              <a:t>角硬币；</a:t>
            </a:r>
          </a:p>
          <a:p>
            <a:pPr marL="1295400" lvl="2" indent="-381000" eaLnBrk="1" hangingPunct="1">
              <a:lnSpc>
                <a:spcPct val="130000"/>
              </a:lnSpc>
              <a:spcBef>
                <a:spcPct val="30000"/>
              </a:spcBef>
              <a:buFont typeface="+mj-lt"/>
              <a:buAutoNum type="arabicPeriod" startAt="21"/>
            </a:pPr>
            <a:r>
              <a:rPr lang="zh-CN" altLang="en-US" sz="1800" dirty="0" smtClean="0">
                <a:latin typeface="微软雅黑" pitchFamily="34" charset="-122"/>
                <a:ea typeface="微软雅黑" pitchFamily="34" charset="-122"/>
              </a:rPr>
              <a:t>送出橙汁饮料；</a:t>
            </a:r>
          </a:p>
          <a:p>
            <a:pPr marL="1295400" lvl="2" indent="-381000" eaLnBrk="1" hangingPunct="1">
              <a:lnSpc>
                <a:spcPct val="130000"/>
              </a:lnSpc>
              <a:spcBef>
                <a:spcPct val="30000"/>
              </a:spcBef>
              <a:buFont typeface="+mj-lt"/>
              <a:buAutoNum type="arabicPeriod" startAt="21"/>
            </a:pPr>
            <a:r>
              <a:rPr lang="zh-CN" altLang="en-US" sz="1800" dirty="0" smtClean="0">
                <a:latin typeface="微软雅黑" pitchFamily="34" charset="-122"/>
                <a:ea typeface="微软雅黑" pitchFamily="34" charset="-122"/>
              </a:rPr>
              <a:t>送出啤酒饮料</a:t>
            </a:r>
          </a:p>
        </p:txBody>
      </p:sp>
      <p:sp>
        <p:nvSpPr>
          <p:cNvPr id="4" name="Rectangle 2"/>
          <p:cNvSpPr txBox="1">
            <a:spLocks noChangeArrowheads="1"/>
          </p:cNvSpPr>
          <p:nvPr/>
        </p:nvSpPr>
        <p:spPr>
          <a:xfrm>
            <a:off x="179512" y="169476"/>
            <a:ext cx="8229600" cy="523220"/>
          </a:xfrm>
          <a:prstGeom prst="rect">
            <a:avLst/>
          </a:prstGeom>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微软雅黑" pitchFamily="34" charset="-122"/>
                <a:ea typeface="微软雅黑" pitchFamily="34" charset="-122"/>
              </a:rPr>
              <a:t>8.2.3 </a:t>
            </a:r>
            <a:r>
              <a:rPr lang="zh-CN" altLang="en-US" sz="2800" dirty="0" smtClean="0">
                <a:latin typeface="微软雅黑" pitchFamily="34" charset="-122"/>
                <a:ea typeface="微软雅黑" pitchFamily="34" charset="-122"/>
              </a:rPr>
              <a:t>因果图</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195790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7" dur="500"/>
                                        <p:tgtEl>
                                          <p:spTgt spid="1781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12" dur="500"/>
                                        <p:tgtEl>
                                          <p:spTgt spid="17817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17" dur="500"/>
                                        <p:tgtEl>
                                          <p:spTgt spid="17817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8179">
                                            <p:txEl>
                                              <p:pRg st="5" end="5"/>
                                            </p:txEl>
                                          </p:spTgt>
                                        </p:tgtEl>
                                        <p:attrNameLst>
                                          <p:attrName>style.visibility</p:attrName>
                                        </p:attrNameLst>
                                      </p:cBhvr>
                                      <p:to>
                                        <p:strVal val="visible"/>
                                      </p:to>
                                    </p:set>
                                    <p:animEffect transition="in" filter="blinds(horizontal)">
                                      <p:cBhvr>
                                        <p:cTn id="22" dur="500"/>
                                        <p:tgtEl>
                                          <p:spTgt spid="17817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8179">
                                            <p:txEl>
                                              <p:pRg st="6" end="6"/>
                                            </p:txEl>
                                          </p:spTgt>
                                        </p:tgtEl>
                                        <p:attrNameLst>
                                          <p:attrName>style.visibility</p:attrName>
                                        </p:attrNameLst>
                                      </p:cBhvr>
                                      <p:to>
                                        <p:strVal val="visible"/>
                                      </p:to>
                                    </p:set>
                                    <p:animEffect transition="in" filter="blinds(horizontal)">
                                      <p:cBhvr>
                                        <p:cTn id="27" dur="500"/>
                                        <p:tgtEl>
                                          <p:spTgt spid="1781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78179">
                                            <p:txEl>
                                              <p:pRg st="8" end="8"/>
                                            </p:txEl>
                                          </p:spTgt>
                                        </p:tgtEl>
                                        <p:attrNameLst>
                                          <p:attrName>style.visibility</p:attrName>
                                        </p:attrNameLst>
                                      </p:cBhvr>
                                      <p:to>
                                        <p:strVal val="visible"/>
                                      </p:to>
                                    </p:set>
                                    <p:anim calcmode="lin" valueType="num">
                                      <p:cBhvr additive="base">
                                        <p:cTn id="32" dur="500" fill="hold"/>
                                        <p:tgtEl>
                                          <p:spTgt spid="178179">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81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78179">
                                            <p:txEl>
                                              <p:pRg st="9" end="9"/>
                                            </p:txEl>
                                          </p:spTgt>
                                        </p:tgtEl>
                                        <p:attrNameLst>
                                          <p:attrName>style.visibility</p:attrName>
                                        </p:attrNameLst>
                                      </p:cBhvr>
                                      <p:to>
                                        <p:strVal val="visible"/>
                                      </p:to>
                                    </p:set>
                                    <p:anim calcmode="lin" valueType="num">
                                      <p:cBhvr additive="base">
                                        <p:cTn id="38" dur="500" fill="hold"/>
                                        <p:tgtEl>
                                          <p:spTgt spid="178179">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781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78179">
                                            <p:txEl>
                                              <p:pRg st="10" end="10"/>
                                            </p:txEl>
                                          </p:spTgt>
                                        </p:tgtEl>
                                        <p:attrNameLst>
                                          <p:attrName>style.visibility</p:attrName>
                                        </p:attrNameLst>
                                      </p:cBhvr>
                                      <p:to>
                                        <p:strVal val="visible"/>
                                      </p:to>
                                    </p:set>
                                    <p:anim calcmode="lin" valueType="num">
                                      <p:cBhvr additive="base">
                                        <p:cTn id="44" dur="500" fill="hold"/>
                                        <p:tgtEl>
                                          <p:spTgt spid="178179">
                                            <p:txEl>
                                              <p:pRg st="10" end="1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81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78179">
                                            <p:txEl>
                                              <p:pRg st="11" end="11"/>
                                            </p:txEl>
                                          </p:spTgt>
                                        </p:tgtEl>
                                        <p:attrNameLst>
                                          <p:attrName>style.visibility</p:attrName>
                                        </p:attrNameLst>
                                      </p:cBhvr>
                                      <p:to>
                                        <p:strVal val="visible"/>
                                      </p:to>
                                    </p:set>
                                    <p:anim calcmode="lin" valueType="num">
                                      <p:cBhvr additive="base">
                                        <p:cTn id="50" dur="500" fill="hold"/>
                                        <p:tgtEl>
                                          <p:spTgt spid="178179">
                                            <p:txEl>
                                              <p:pRg st="11" end="1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781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nodeType="clickEffect">
                                  <p:stCondLst>
                                    <p:cond delay="0"/>
                                  </p:stCondLst>
                                  <p:childTnLst>
                                    <p:set>
                                      <p:cBhvr>
                                        <p:cTn id="55" dur="1" fill="hold">
                                          <p:stCondLst>
                                            <p:cond delay="0"/>
                                          </p:stCondLst>
                                        </p:cTn>
                                        <p:tgtEl>
                                          <p:spTgt spid="178179">
                                            <p:txEl>
                                              <p:pRg st="12" end="12"/>
                                            </p:txEl>
                                          </p:spTgt>
                                        </p:tgtEl>
                                        <p:attrNameLst>
                                          <p:attrName>style.visibility</p:attrName>
                                        </p:attrNameLst>
                                      </p:cBhvr>
                                      <p:to>
                                        <p:strVal val="visible"/>
                                      </p:to>
                                    </p:set>
                                    <p:anim calcmode="lin" valueType="num">
                                      <p:cBhvr additive="base">
                                        <p:cTn id="56" dur="500" fill="hold"/>
                                        <p:tgtEl>
                                          <p:spTgt spid="178179">
                                            <p:txEl>
                                              <p:pRg st="12" end="12"/>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17817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0" y="893912"/>
            <a:ext cx="8229600" cy="461665"/>
          </a:xfrm>
        </p:spPr>
        <p:txBody>
          <a:bodyPr wrap="square">
            <a:spAutoFit/>
          </a:bodyPr>
          <a:lstStyle/>
          <a:p>
            <a:pPr algn="l"/>
            <a:r>
              <a:rPr lang="zh-CN" altLang="en-US" sz="2400" dirty="0" smtClean="0">
                <a:solidFill>
                  <a:srgbClr val="00B0F0"/>
                </a:solidFill>
                <a:latin typeface="微软雅黑" pitchFamily="34" charset="-122"/>
                <a:ea typeface="微软雅黑" pitchFamily="34" charset="-122"/>
              </a:rPr>
              <a:t>因果图练习</a:t>
            </a:r>
            <a:endParaRPr lang="zh-CN" altLang="en-US" sz="2400" b="1" dirty="0" smtClean="0">
              <a:solidFill>
                <a:srgbClr val="00B0F0"/>
              </a:solidFill>
              <a:latin typeface="宋体" pitchFamily="2" charset="-122"/>
            </a:endParaRPr>
          </a:p>
        </p:txBody>
      </p:sp>
      <p:sp>
        <p:nvSpPr>
          <p:cNvPr id="179203" name="Rectangle 3"/>
          <p:cNvSpPr>
            <a:spLocks noGrp="1" noChangeArrowheads="1"/>
          </p:cNvSpPr>
          <p:nvPr>
            <p:ph idx="4294967295"/>
          </p:nvPr>
        </p:nvSpPr>
        <p:spPr>
          <a:xfrm>
            <a:off x="1619672" y="1324769"/>
            <a:ext cx="7185992" cy="4824388"/>
          </a:xfrm>
        </p:spPr>
        <p:txBody>
          <a:bodyPr>
            <a:normAutofit fontScale="85000" lnSpcReduction="10000"/>
          </a:bodyPr>
          <a:lstStyle/>
          <a:p>
            <a:pPr marL="533400" indent="-533400" eaLnBrk="1" hangingPunct="1">
              <a:lnSpc>
                <a:spcPct val="150000"/>
              </a:lnSpc>
              <a:spcBef>
                <a:spcPct val="25000"/>
              </a:spcBef>
              <a:buFont typeface="+mj-lt"/>
              <a:buAutoNum type="arabicPeriod" startAt="2"/>
            </a:pPr>
            <a:r>
              <a:rPr lang="zh-CN" altLang="en-US" sz="1800" dirty="0" smtClean="0">
                <a:latin typeface="微软雅黑" pitchFamily="34" charset="-122"/>
                <a:ea typeface="微软雅黑" pitchFamily="34" charset="-122"/>
              </a:rPr>
              <a:t>分析这一段说明，列出原因和结果</a:t>
            </a:r>
          </a:p>
          <a:p>
            <a:pPr marL="914400" lvl="1" indent="-457200" eaLnBrk="1" hangingPunct="1">
              <a:lnSpc>
                <a:spcPct val="150000"/>
              </a:lnSpc>
              <a:spcBef>
                <a:spcPct val="30000"/>
              </a:spcBef>
            </a:pPr>
            <a:r>
              <a:rPr lang="zh-CN" altLang="en-US" sz="1800" dirty="0" smtClean="0">
                <a:latin typeface="微软雅黑" pitchFamily="34" charset="-122"/>
                <a:ea typeface="微软雅黑" pitchFamily="34" charset="-122"/>
              </a:rPr>
              <a:t>建立中间结点，表示处理中间状态</a:t>
            </a:r>
          </a:p>
          <a:p>
            <a:pPr marL="1295400" lvl="2" indent="-381000" eaLnBrk="1" hangingPunct="1">
              <a:lnSpc>
                <a:spcPct val="150000"/>
              </a:lnSpc>
              <a:spcBef>
                <a:spcPct val="30000"/>
              </a:spcBef>
              <a:buNone/>
            </a:pPr>
            <a:r>
              <a:rPr lang="en-US" altLang="zh-CN" sz="1800" dirty="0" smtClean="0">
                <a:latin typeface="微软雅黑" pitchFamily="34" charset="-122"/>
                <a:ea typeface="微软雅黑" pitchFamily="34" charset="-122"/>
              </a:rPr>
              <a:t>11.</a:t>
            </a:r>
            <a:r>
              <a:rPr lang="zh-CN" altLang="en-US" sz="1800" dirty="0" smtClean="0">
                <a:latin typeface="微软雅黑" pitchFamily="34" charset="-122"/>
                <a:ea typeface="微软雅黑" pitchFamily="34" charset="-122"/>
              </a:rPr>
              <a:t>投入</a:t>
            </a:r>
            <a:r>
              <a:rPr lang="en-US" altLang="zh-CN"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元硬币且押下饮料按钮；</a:t>
            </a:r>
          </a:p>
          <a:p>
            <a:pPr marL="1295400" lvl="2" indent="-381000" eaLnBrk="1" hangingPunct="1">
              <a:lnSpc>
                <a:spcPct val="150000"/>
              </a:lnSpc>
              <a:spcBef>
                <a:spcPct val="30000"/>
              </a:spcBef>
              <a:buNone/>
            </a:pPr>
            <a:r>
              <a:rPr lang="en-US" altLang="zh-CN" sz="1800" dirty="0" smtClean="0">
                <a:latin typeface="微软雅黑" pitchFamily="34" charset="-122"/>
                <a:ea typeface="微软雅黑" pitchFamily="34" charset="-122"/>
              </a:rPr>
              <a:t>12.</a:t>
            </a:r>
            <a:r>
              <a:rPr lang="zh-CN" altLang="en-US" sz="1800" dirty="0" smtClean="0">
                <a:latin typeface="微软雅黑" pitchFamily="34" charset="-122"/>
                <a:ea typeface="微软雅黑" pitchFamily="34" charset="-122"/>
              </a:rPr>
              <a:t>押下</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橙汁</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或</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啤酒</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的按钮</a:t>
            </a:r>
          </a:p>
          <a:p>
            <a:pPr marL="1295400" lvl="2" indent="-381000" eaLnBrk="1" hangingPunct="1">
              <a:lnSpc>
                <a:spcPct val="150000"/>
              </a:lnSpc>
              <a:spcBef>
                <a:spcPct val="30000"/>
              </a:spcBef>
              <a:buNone/>
            </a:pPr>
            <a:r>
              <a:rPr lang="en-US" altLang="zh-CN" sz="1800" dirty="0" smtClean="0">
                <a:latin typeface="微软雅黑" pitchFamily="34" charset="-122"/>
                <a:ea typeface="微软雅黑" pitchFamily="34" charset="-122"/>
              </a:rPr>
              <a:t>13.</a:t>
            </a:r>
            <a:r>
              <a:rPr lang="zh-CN" altLang="en-US" sz="1800" dirty="0" smtClean="0">
                <a:latin typeface="微软雅黑" pitchFamily="34" charset="-122"/>
                <a:ea typeface="微软雅黑" pitchFamily="34" charset="-122"/>
              </a:rPr>
              <a:t>应当找</a:t>
            </a:r>
            <a:r>
              <a:rPr lang="en-US" altLang="zh-CN" sz="1800" dirty="0" smtClean="0">
                <a:latin typeface="微软雅黑" pitchFamily="34" charset="-122"/>
                <a:ea typeface="微软雅黑" pitchFamily="34" charset="-122"/>
              </a:rPr>
              <a:t>5</a:t>
            </a:r>
            <a:r>
              <a:rPr lang="zh-CN" altLang="en-US" sz="1800" dirty="0" smtClean="0">
                <a:latin typeface="微软雅黑" pitchFamily="34" charset="-122"/>
                <a:ea typeface="微软雅黑" pitchFamily="34" charset="-122"/>
              </a:rPr>
              <a:t>角零钱并且售货机有零钱找；</a:t>
            </a:r>
          </a:p>
          <a:p>
            <a:pPr marL="1295400" lvl="2" indent="-381000" eaLnBrk="1" hangingPunct="1">
              <a:lnSpc>
                <a:spcPct val="150000"/>
              </a:lnSpc>
              <a:spcBef>
                <a:spcPct val="30000"/>
              </a:spcBef>
              <a:buNone/>
            </a:pPr>
            <a:r>
              <a:rPr lang="en-US" altLang="zh-CN" sz="1800" dirty="0" smtClean="0">
                <a:latin typeface="微软雅黑" pitchFamily="34" charset="-122"/>
                <a:ea typeface="微软雅黑" pitchFamily="34" charset="-122"/>
              </a:rPr>
              <a:t>14.</a:t>
            </a:r>
            <a:r>
              <a:rPr lang="zh-CN" altLang="en-US" sz="1800" dirty="0" smtClean="0">
                <a:latin typeface="微软雅黑" pitchFamily="34" charset="-122"/>
                <a:ea typeface="微软雅黑" pitchFamily="34" charset="-122"/>
              </a:rPr>
              <a:t>钱已付清</a:t>
            </a:r>
          </a:p>
          <a:p>
            <a:pPr marL="533400" indent="-533400" eaLnBrk="1" hangingPunct="1">
              <a:lnSpc>
                <a:spcPct val="150000"/>
              </a:lnSpc>
              <a:spcBef>
                <a:spcPct val="30000"/>
              </a:spcBef>
              <a:buFont typeface="+mj-lt"/>
              <a:buAutoNum type="arabicPeriod" startAt="2"/>
            </a:pPr>
            <a:r>
              <a:rPr lang="zh-CN" altLang="en-US" sz="1800" dirty="0" smtClean="0">
                <a:latin typeface="微软雅黑" pitchFamily="34" charset="-122"/>
                <a:ea typeface="微软雅黑" pitchFamily="34" charset="-122"/>
              </a:rPr>
              <a:t>画出因果图</a:t>
            </a:r>
          </a:p>
          <a:p>
            <a:pPr lvl="1" eaLnBrk="1" hangingPunct="1">
              <a:lnSpc>
                <a:spcPct val="150000"/>
              </a:lnSpc>
              <a:spcBef>
                <a:spcPct val="30000"/>
              </a:spcBef>
            </a:pPr>
            <a:r>
              <a:rPr lang="zh-CN" altLang="en-US" sz="1800" dirty="0" smtClean="0">
                <a:latin typeface="微软雅黑" pitchFamily="34" charset="-122"/>
                <a:ea typeface="微软雅黑" pitchFamily="34" charset="-122"/>
              </a:rPr>
              <a:t>所有原因结点列在左边</a:t>
            </a:r>
          </a:p>
          <a:p>
            <a:pPr lvl="1" eaLnBrk="1" hangingPunct="1">
              <a:lnSpc>
                <a:spcPct val="150000"/>
              </a:lnSpc>
              <a:spcBef>
                <a:spcPct val="30000"/>
              </a:spcBef>
            </a:pPr>
            <a:r>
              <a:rPr lang="zh-CN" altLang="en-US" sz="1800" dirty="0" smtClean="0">
                <a:latin typeface="微软雅黑" pitchFamily="34" charset="-122"/>
                <a:ea typeface="微软雅黑" pitchFamily="34" charset="-122"/>
              </a:rPr>
              <a:t>所有结果结点列在右边</a:t>
            </a:r>
          </a:p>
          <a:p>
            <a:pPr marL="533400" indent="-533400" eaLnBrk="1" hangingPunct="1">
              <a:lnSpc>
                <a:spcPct val="150000"/>
              </a:lnSpc>
              <a:spcBef>
                <a:spcPct val="30000"/>
              </a:spcBef>
              <a:buFont typeface="+mj-lt"/>
              <a:buAutoNum type="arabicPeriod" startAt="2"/>
            </a:pPr>
            <a:r>
              <a:rPr lang="zh-CN" altLang="en-US" sz="1800" dirty="0" smtClean="0">
                <a:latin typeface="微软雅黑" pitchFamily="34" charset="-122"/>
                <a:ea typeface="微软雅黑" pitchFamily="34" charset="-122"/>
              </a:rPr>
              <a:t>上文结果中的</a:t>
            </a:r>
            <a:r>
              <a:rPr lang="en-US" altLang="zh-CN" sz="1800" dirty="0" smtClean="0">
                <a:latin typeface="微软雅黑" pitchFamily="34" charset="-122"/>
                <a:ea typeface="微软雅黑" pitchFamily="34" charset="-122"/>
              </a:rPr>
              <a:t>22</a:t>
            </a:r>
            <a:r>
              <a:rPr lang="zh-CN" altLang="en-US" sz="1800" dirty="0" smtClean="0">
                <a:latin typeface="微软雅黑" pitchFamily="34" charset="-122"/>
                <a:ea typeface="微软雅黑" pitchFamily="34" charset="-122"/>
              </a:rPr>
              <a:t>与 </a:t>
            </a:r>
            <a:r>
              <a:rPr lang="en-US" altLang="zh-CN" sz="1800" dirty="0" smtClean="0">
                <a:latin typeface="微软雅黑" pitchFamily="34" charset="-122"/>
                <a:ea typeface="微软雅黑" pitchFamily="34" charset="-122"/>
              </a:rPr>
              <a:t>23 </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24 </a:t>
            </a:r>
            <a:r>
              <a:rPr lang="zh-CN" altLang="en-US" sz="1800" dirty="0" smtClean="0">
                <a:latin typeface="微软雅黑" pitchFamily="34" charset="-122"/>
                <a:ea typeface="微软雅黑" pitchFamily="34" charset="-122"/>
              </a:rPr>
              <a:t>与 </a:t>
            </a:r>
            <a:r>
              <a:rPr lang="en-US" altLang="zh-CN" sz="1800" dirty="0" smtClean="0">
                <a:latin typeface="微软雅黑" pitchFamily="34" charset="-122"/>
                <a:ea typeface="微软雅黑" pitchFamily="34" charset="-122"/>
              </a:rPr>
              <a:t>25 </a:t>
            </a:r>
            <a:r>
              <a:rPr lang="zh-CN" altLang="en-US" sz="1800" dirty="0" smtClean="0">
                <a:latin typeface="微软雅黑" pitchFamily="34" charset="-122"/>
                <a:ea typeface="微软雅黑" pitchFamily="34" charset="-122"/>
              </a:rPr>
              <a:t>不能同时发生</a:t>
            </a:r>
          </a:p>
          <a:p>
            <a:pPr lvl="1" eaLnBrk="1" hangingPunct="1">
              <a:lnSpc>
                <a:spcPct val="150000"/>
              </a:lnSpc>
              <a:spcBef>
                <a:spcPct val="30000"/>
              </a:spcBef>
            </a:pPr>
            <a:r>
              <a:rPr lang="zh-CN" altLang="en-US" sz="1800" dirty="0" smtClean="0">
                <a:latin typeface="微软雅黑" pitchFamily="34" charset="-122"/>
                <a:ea typeface="微软雅黑" pitchFamily="34" charset="-122"/>
              </a:rPr>
              <a:t>分别加上约束条件</a:t>
            </a:r>
            <a:r>
              <a:rPr lang="en-US" altLang="zh-CN" sz="1800" dirty="0" smtClean="0">
                <a:latin typeface="微软雅黑" pitchFamily="34" charset="-122"/>
                <a:ea typeface="微软雅黑" pitchFamily="34" charset="-122"/>
              </a:rPr>
              <a:t>E</a:t>
            </a:r>
          </a:p>
          <a:p>
            <a:pPr marL="533400" indent="-533400" eaLnBrk="1" hangingPunct="1">
              <a:lnSpc>
                <a:spcPct val="150000"/>
              </a:lnSpc>
              <a:spcBef>
                <a:spcPct val="30000"/>
              </a:spcBef>
              <a:buFont typeface="+mj-lt"/>
              <a:buAutoNum type="arabicPeriod" startAt="2"/>
            </a:pPr>
            <a:r>
              <a:rPr lang="zh-CN" altLang="en-US" sz="1800" dirty="0" smtClean="0">
                <a:latin typeface="微软雅黑" pitchFamily="34" charset="-122"/>
                <a:ea typeface="微软雅黑" pitchFamily="34" charset="-122"/>
              </a:rPr>
              <a:t>因果图转换成判定表</a:t>
            </a:r>
          </a:p>
        </p:txBody>
      </p:sp>
      <p:sp>
        <p:nvSpPr>
          <p:cNvPr id="4" name="Rectangle 2"/>
          <p:cNvSpPr txBox="1">
            <a:spLocks noChangeArrowheads="1"/>
          </p:cNvSpPr>
          <p:nvPr/>
        </p:nvSpPr>
        <p:spPr>
          <a:xfrm>
            <a:off x="179512" y="201474"/>
            <a:ext cx="8229600" cy="523220"/>
          </a:xfrm>
          <a:prstGeom prst="rect">
            <a:avLst/>
          </a:prstGeom>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微软雅黑" pitchFamily="34" charset="-122"/>
                <a:ea typeface="微软雅黑" pitchFamily="34" charset="-122"/>
              </a:rPr>
              <a:t>8.2.3 </a:t>
            </a:r>
            <a:r>
              <a:rPr lang="zh-CN" altLang="en-US" sz="2800" dirty="0" smtClean="0">
                <a:latin typeface="微软雅黑" pitchFamily="34" charset="-122"/>
                <a:ea typeface="微软雅黑" pitchFamily="34" charset="-122"/>
              </a:rPr>
              <a:t>因果图</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214058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9203">
                                            <p:txEl>
                                              <p:pRg st="2" end="2"/>
                                            </p:txEl>
                                          </p:spTgt>
                                        </p:tgtEl>
                                        <p:attrNameLst>
                                          <p:attrName>style.visibility</p:attrName>
                                        </p:attrNameLst>
                                      </p:cBhvr>
                                      <p:to>
                                        <p:strVal val="visible"/>
                                      </p:to>
                                    </p:set>
                                    <p:animEffect transition="in" filter="blinds(horizontal)">
                                      <p:cBhvr>
                                        <p:cTn id="7" dur="500"/>
                                        <p:tgtEl>
                                          <p:spTgt spid="17920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9203">
                                            <p:txEl>
                                              <p:pRg st="3" end="3"/>
                                            </p:txEl>
                                          </p:spTgt>
                                        </p:tgtEl>
                                        <p:attrNameLst>
                                          <p:attrName>style.visibility</p:attrName>
                                        </p:attrNameLst>
                                      </p:cBhvr>
                                      <p:to>
                                        <p:strVal val="visible"/>
                                      </p:to>
                                    </p:set>
                                    <p:animEffect transition="in" filter="blinds(horizontal)">
                                      <p:cBhvr>
                                        <p:cTn id="12" dur="500"/>
                                        <p:tgtEl>
                                          <p:spTgt spid="17920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9203">
                                            <p:txEl>
                                              <p:pRg st="4" end="4"/>
                                            </p:txEl>
                                          </p:spTgt>
                                        </p:tgtEl>
                                        <p:attrNameLst>
                                          <p:attrName>style.visibility</p:attrName>
                                        </p:attrNameLst>
                                      </p:cBhvr>
                                      <p:to>
                                        <p:strVal val="visible"/>
                                      </p:to>
                                    </p:set>
                                    <p:animEffect transition="in" filter="blinds(horizontal)">
                                      <p:cBhvr>
                                        <p:cTn id="17" dur="500"/>
                                        <p:tgtEl>
                                          <p:spTgt spid="17920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9203">
                                            <p:txEl>
                                              <p:pRg st="5" end="5"/>
                                            </p:txEl>
                                          </p:spTgt>
                                        </p:tgtEl>
                                        <p:attrNameLst>
                                          <p:attrName>style.visibility</p:attrName>
                                        </p:attrNameLst>
                                      </p:cBhvr>
                                      <p:to>
                                        <p:strVal val="visible"/>
                                      </p:to>
                                    </p:set>
                                    <p:animEffect transition="in" filter="blinds(horizontal)">
                                      <p:cBhvr>
                                        <p:cTn id="22" dur="500"/>
                                        <p:tgtEl>
                                          <p:spTgt spid="17920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9203">
                                            <p:txEl>
                                              <p:pRg st="6" end="6"/>
                                            </p:txEl>
                                          </p:spTgt>
                                        </p:tgtEl>
                                        <p:attrNameLst>
                                          <p:attrName>style.visibility</p:attrName>
                                        </p:attrNameLst>
                                      </p:cBhvr>
                                      <p:to>
                                        <p:strVal val="visible"/>
                                      </p:to>
                                    </p:set>
                                    <p:anim calcmode="lin" valueType="num">
                                      <p:cBhvr additive="base">
                                        <p:cTn id="27" dur="500" fill="hold"/>
                                        <p:tgtEl>
                                          <p:spTgt spid="17920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920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9203">
                                            <p:txEl>
                                              <p:pRg st="7" end="7"/>
                                            </p:txEl>
                                          </p:spTgt>
                                        </p:tgtEl>
                                        <p:attrNameLst>
                                          <p:attrName>style.visibility</p:attrName>
                                        </p:attrNameLst>
                                      </p:cBhvr>
                                      <p:to>
                                        <p:strVal val="visible"/>
                                      </p:to>
                                    </p:set>
                                    <p:anim calcmode="lin" valueType="num">
                                      <p:cBhvr additive="base">
                                        <p:cTn id="31" dur="500" fill="hold"/>
                                        <p:tgtEl>
                                          <p:spTgt spid="17920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920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9203">
                                            <p:txEl>
                                              <p:pRg st="8" end="8"/>
                                            </p:txEl>
                                          </p:spTgt>
                                        </p:tgtEl>
                                        <p:attrNameLst>
                                          <p:attrName>style.visibility</p:attrName>
                                        </p:attrNameLst>
                                      </p:cBhvr>
                                      <p:to>
                                        <p:strVal val="visible"/>
                                      </p:to>
                                    </p:set>
                                    <p:anim calcmode="lin" valueType="num">
                                      <p:cBhvr additive="base">
                                        <p:cTn id="35" dur="500" fill="hold"/>
                                        <p:tgtEl>
                                          <p:spTgt spid="17920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92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79203">
                                            <p:txEl>
                                              <p:pRg st="9" end="9"/>
                                            </p:txEl>
                                          </p:spTgt>
                                        </p:tgtEl>
                                        <p:attrNameLst>
                                          <p:attrName>style.visibility</p:attrName>
                                        </p:attrNameLst>
                                      </p:cBhvr>
                                      <p:to>
                                        <p:strVal val="visible"/>
                                      </p:to>
                                    </p:set>
                                    <p:anim calcmode="lin" valueType="num">
                                      <p:cBhvr additive="base">
                                        <p:cTn id="41" dur="500" fill="hold"/>
                                        <p:tgtEl>
                                          <p:spTgt spid="17920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920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9203">
                                            <p:txEl>
                                              <p:pRg st="10" end="10"/>
                                            </p:txEl>
                                          </p:spTgt>
                                        </p:tgtEl>
                                        <p:attrNameLst>
                                          <p:attrName>style.visibility</p:attrName>
                                        </p:attrNameLst>
                                      </p:cBhvr>
                                      <p:to>
                                        <p:strVal val="visible"/>
                                      </p:to>
                                    </p:set>
                                    <p:anim calcmode="lin" valueType="num">
                                      <p:cBhvr additive="base">
                                        <p:cTn id="45" dur="500" fill="hold"/>
                                        <p:tgtEl>
                                          <p:spTgt spid="17920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7920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179203">
                                            <p:txEl>
                                              <p:pRg st="11" end="11"/>
                                            </p:txEl>
                                          </p:spTgt>
                                        </p:tgtEl>
                                        <p:attrNameLst>
                                          <p:attrName>style.visibility</p:attrName>
                                        </p:attrNameLst>
                                      </p:cBhvr>
                                      <p:to>
                                        <p:strVal val="visible"/>
                                      </p:to>
                                    </p:set>
                                    <p:anim calcmode="lin" valueType="num">
                                      <p:cBhvr additive="base">
                                        <p:cTn id="51" dur="500" fill="hold"/>
                                        <p:tgtEl>
                                          <p:spTgt spid="179203">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7920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p:cNvPicPr>
            <a:picLocks noChangeArrowheads="1"/>
          </p:cNvPicPr>
          <p:nvPr/>
        </p:nvPicPr>
        <p:blipFill>
          <a:blip r:embed="rId2" cstate="print"/>
          <a:srcRect/>
          <a:stretch>
            <a:fillRect/>
          </a:stretch>
        </p:blipFill>
        <p:spPr bwMode="auto">
          <a:xfrm>
            <a:off x="2411760" y="1988840"/>
            <a:ext cx="5976664" cy="4005411"/>
          </a:xfrm>
          <a:prstGeom prst="rect">
            <a:avLst/>
          </a:prstGeom>
          <a:noFill/>
          <a:ln w="9525">
            <a:noFill/>
            <a:miter lim="800000"/>
            <a:headEnd/>
            <a:tailEnd/>
          </a:ln>
        </p:spPr>
      </p:pic>
      <p:sp>
        <p:nvSpPr>
          <p:cNvPr id="4" name="Rectangle 2"/>
          <p:cNvSpPr txBox="1">
            <a:spLocks noChangeArrowheads="1"/>
          </p:cNvSpPr>
          <p:nvPr/>
        </p:nvSpPr>
        <p:spPr>
          <a:xfrm>
            <a:off x="2987824" y="162830"/>
            <a:ext cx="8229600" cy="523220"/>
          </a:xfrm>
          <a:prstGeom prst="rect">
            <a:avLst/>
          </a:prstGeom>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latin typeface="微软雅黑" pitchFamily="34" charset="-122"/>
                <a:ea typeface="微软雅黑" pitchFamily="34" charset="-122"/>
              </a:rPr>
              <a:t>8.2.3 </a:t>
            </a:r>
            <a:r>
              <a:rPr lang="zh-CN" altLang="en-US" sz="2800" dirty="0" smtClean="0">
                <a:latin typeface="微软雅黑" pitchFamily="34" charset="-122"/>
                <a:ea typeface="微软雅黑" pitchFamily="34" charset="-122"/>
              </a:rPr>
              <a:t>因果图</a:t>
            </a:r>
            <a:endParaRPr lang="zh-CN" altLang="en-US" sz="2800" dirty="0">
              <a:latin typeface="微软雅黑" pitchFamily="34" charset="-122"/>
              <a:ea typeface="微软雅黑" pitchFamily="34" charset="-122"/>
            </a:endParaRPr>
          </a:p>
        </p:txBody>
      </p:sp>
      <p:sp>
        <p:nvSpPr>
          <p:cNvPr id="5" name="Rectangle 2"/>
          <p:cNvSpPr>
            <a:spLocks noGrp="1" noChangeArrowheads="1"/>
          </p:cNvSpPr>
          <p:nvPr>
            <p:ph type="title" idx="4294967295"/>
          </p:nvPr>
        </p:nvSpPr>
        <p:spPr>
          <a:xfrm>
            <a:off x="14286" y="906588"/>
            <a:ext cx="8229600" cy="461665"/>
          </a:xfrm>
        </p:spPr>
        <p:txBody>
          <a:bodyPr wrap="square">
            <a:spAutoFit/>
          </a:bodyPr>
          <a:lstStyle/>
          <a:p>
            <a:pPr algn="l"/>
            <a:r>
              <a:rPr lang="zh-CN" altLang="en-US" sz="2400" dirty="0" smtClean="0">
                <a:solidFill>
                  <a:srgbClr val="00B0F0"/>
                </a:solidFill>
                <a:latin typeface="微软雅黑" pitchFamily="34" charset="-122"/>
                <a:ea typeface="微软雅黑" pitchFamily="34" charset="-122"/>
              </a:rPr>
              <a:t>因果图练习</a:t>
            </a:r>
            <a:endParaRPr lang="zh-CN" altLang="en-US" sz="2400" b="1" dirty="0" smtClean="0">
              <a:solidFill>
                <a:srgbClr val="00B0F0"/>
              </a:solidFill>
              <a:latin typeface="宋体" pitchFamily="2" charset="-122"/>
            </a:endParaRPr>
          </a:p>
        </p:txBody>
      </p:sp>
    </p:spTree>
    <p:extLst>
      <p:ext uri="{BB962C8B-B14F-4D97-AF65-F5344CB8AC3E}">
        <p14:creationId xmlns:p14="http://schemas.microsoft.com/office/powerpoint/2010/main" val="624195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idx="4294967295"/>
          </p:nvPr>
        </p:nvSpPr>
        <p:spPr>
          <a:xfrm>
            <a:off x="0" y="0"/>
            <a:ext cx="7162800" cy="762000"/>
          </a:xfrm>
        </p:spPr>
        <p:txBody>
          <a:bodyPr>
            <a:spAutoFit/>
          </a:bodyPr>
          <a:lstStyle/>
          <a:p>
            <a:pPr algn="just" eaLnBrk="1" hangingPunct="1"/>
            <a:r>
              <a:rPr lang="en-US" altLang="zh-CN" dirty="0" smtClean="0">
                <a:solidFill>
                  <a:schemeClr val="tx1"/>
                </a:solidFill>
                <a:ea typeface="楷体_GB2312" pitchFamily="49" charset="-122"/>
              </a:rPr>
              <a:t>            </a:t>
            </a:r>
          </a:p>
        </p:txBody>
      </p:sp>
      <p:pic>
        <p:nvPicPr>
          <p:cNvPr id="150531" name="Picture 3"/>
          <p:cNvPicPr>
            <a:picLocks noChangeArrowheads="1"/>
          </p:cNvPicPr>
          <p:nvPr/>
        </p:nvPicPr>
        <p:blipFill>
          <a:blip r:embed="rId3" cstate="print"/>
          <a:srcRect/>
          <a:stretch>
            <a:fillRect/>
          </a:stretch>
        </p:blipFill>
        <p:spPr bwMode="auto">
          <a:xfrm>
            <a:off x="198342" y="1199265"/>
            <a:ext cx="8614346" cy="1131764"/>
          </a:xfrm>
          <a:prstGeom prst="rect">
            <a:avLst/>
          </a:prstGeom>
          <a:noFill/>
          <a:ln w="9525">
            <a:noFill/>
            <a:miter lim="800000"/>
            <a:headEnd/>
            <a:tailEnd/>
          </a:ln>
        </p:spPr>
      </p:pic>
      <p:pic>
        <p:nvPicPr>
          <p:cNvPr id="150532" name="Picture 4"/>
          <p:cNvPicPr>
            <a:picLocks noChangeArrowheads="1"/>
          </p:cNvPicPr>
          <p:nvPr/>
        </p:nvPicPr>
        <p:blipFill>
          <a:blip r:embed="rId4" cstate="print"/>
          <a:srcRect/>
          <a:stretch>
            <a:fillRect/>
          </a:stretch>
        </p:blipFill>
        <p:spPr bwMode="auto">
          <a:xfrm>
            <a:off x="198342" y="2581504"/>
            <a:ext cx="8873204" cy="4222918"/>
          </a:xfrm>
          <a:prstGeom prst="rect">
            <a:avLst/>
          </a:prstGeom>
          <a:noFill/>
          <a:ln w="9525">
            <a:noFill/>
            <a:miter lim="800000"/>
            <a:headEnd/>
            <a:tailEnd/>
          </a:ln>
        </p:spPr>
      </p:pic>
      <p:sp>
        <p:nvSpPr>
          <p:cNvPr id="150533" name="AutoShape 5">
            <a:hlinkClick r:id="rId5" action="ppaction://hlinksldjump" highlightClick="1"/>
          </p:cNvPr>
          <p:cNvSpPr>
            <a:spLocks noChangeArrowheads="1"/>
          </p:cNvSpPr>
          <p:nvPr/>
        </p:nvSpPr>
        <p:spPr bwMode="auto">
          <a:xfrm>
            <a:off x="8458200" y="6248400"/>
            <a:ext cx="685800" cy="1487488"/>
          </a:xfrm>
          <a:prstGeom prst="actionButtonBackPrevious">
            <a:avLst/>
          </a:prstGeom>
          <a:noFill/>
          <a:ln w="9525">
            <a:noFill/>
            <a:miter lim="800000"/>
            <a:headEnd/>
            <a:tailEnd/>
          </a:ln>
        </p:spPr>
        <p:txBody>
          <a:bodyPr wrap="none" anchor="ctr"/>
          <a:lstStyle/>
          <a:p>
            <a:endParaRPr lang="zh-CN" altLang="en-US"/>
          </a:p>
        </p:txBody>
      </p:sp>
      <p:sp>
        <p:nvSpPr>
          <p:cNvPr id="7" name="Rectangle 2"/>
          <p:cNvSpPr txBox="1">
            <a:spLocks noChangeArrowheads="1"/>
          </p:cNvSpPr>
          <p:nvPr/>
        </p:nvSpPr>
        <p:spPr>
          <a:xfrm>
            <a:off x="2915816" y="169381"/>
            <a:ext cx="8229600" cy="523220"/>
          </a:xfrm>
          <a:prstGeom prst="rect">
            <a:avLst/>
          </a:prstGeom>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latin typeface="微软雅黑" pitchFamily="34" charset="-122"/>
                <a:ea typeface="微软雅黑" pitchFamily="34" charset="-122"/>
              </a:rPr>
              <a:t>8.2.3 </a:t>
            </a:r>
            <a:r>
              <a:rPr lang="zh-CN" altLang="en-US" sz="2800" dirty="0" smtClean="0">
                <a:latin typeface="微软雅黑" pitchFamily="34" charset="-122"/>
                <a:ea typeface="微软雅黑" pitchFamily="34" charset="-122"/>
              </a:rPr>
              <a:t>因果图</a:t>
            </a:r>
            <a:endParaRPr lang="zh-CN" altLang="en-US" sz="2800" dirty="0">
              <a:latin typeface="微软雅黑" pitchFamily="34" charset="-122"/>
              <a:ea typeface="微软雅黑" pitchFamily="34" charset="-122"/>
            </a:endParaRPr>
          </a:p>
        </p:txBody>
      </p:sp>
      <p:sp>
        <p:nvSpPr>
          <p:cNvPr id="8" name="Rectangle 2"/>
          <p:cNvSpPr txBox="1">
            <a:spLocks noChangeArrowheads="1"/>
          </p:cNvSpPr>
          <p:nvPr/>
        </p:nvSpPr>
        <p:spPr>
          <a:xfrm>
            <a:off x="177349" y="715534"/>
            <a:ext cx="8229600" cy="461665"/>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00B0F0"/>
                </a:solidFill>
                <a:latin typeface="微软雅黑" pitchFamily="34" charset="-122"/>
                <a:ea typeface="微软雅黑" pitchFamily="34" charset="-122"/>
              </a:rPr>
              <a:t>因果图练习</a:t>
            </a:r>
            <a:endParaRPr lang="zh-CN" altLang="en-US" sz="2400" b="1" dirty="0" smtClean="0">
              <a:solidFill>
                <a:srgbClr val="00B0F0"/>
              </a:solidFill>
              <a:latin typeface="宋体" pitchFamily="2" charset="-122"/>
            </a:endParaRPr>
          </a:p>
        </p:txBody>
      </p:sp>
    </p:spTree>
    <p:extLst>
      <p:ext uri="{BB962C8B-B14F-4D97-AF65-F5344CB8AC3E}">
        <p14:creationId xmlns:p14="http://schemas.microsoft.com/office/powerpoint/2010/main" val="128276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idx="4294967295"/>
          </p:nvPr>
        </p:nvSpPr>
        <p:spPr>
          <a:xfrm>
            <a:off x="539552" y="692696"/>
            <a:ext cx="8229600" cy="5616575"/>
          </a:xfrm>
        </p:spPr>
        <p:txBody>
          <a:bodyPr>
            <a:noAutofit/>
          </a:bodyPr>
          <a:lstStyle/>
          <a:p>
            <a:pPr lvl="1">
              <a:lnSpc>
                <a:spcPct val="170000"/>
              </a:lnSpc>
              <a:spcBef>
                <a:spcPct val="30000"/>
              </a:spcBef>
              <a:buNone/>
            </a:pPr>
            <a:r>
              <a:rPr lang="zh-CN" altLang="en-US" b="1" dirty="0" smtClean="0">
                <a:solidFill>
                  <a:srgbClr val="00B0F0"/>
                </a:solidFill>
                <a:latin typeface="微软雅黑" pitchFamily="34" charset="-122"/>
                <a:ea typeface="微软雅黑" pitchFamily="34" charset="-122"/>
              </a:rPr>
              <a:t>小结</a:t>
            </a:r>
          </a:p>
          <a:p>
            <a:pPr lvl="1" eaLnBrk="1" hangingPunct="1">
              <a:lnSpc>
                <a:spcPct val="150000"/>
              </a:lnSpc>
              <a:spcBef>
                <a:spcPct val="30000"/>
              </a:spcBef>
            </a:pPr>
            <a:r>
              <a:rPr lang="zh-CN" altLang="en-US" sz="2000" dirty="0" smtClean="0">
                <a:latin typeface="微软雅黑" pitchFamily="34" charset="-122"/>
                <a:ea typeface="微软雅黑" pitchFamily="34" charset="-122"/>
              </a:rPr>
              <a:t>因果图方法是一个非常有效的黑盒测试方法</a:t>
            </a:r>
          </a:p>
          <a:p>
            <a:pPr lvl="2" eaLnBrk="1" hangingPunct="1">
              <a:lnSpc>
                <a:spcPct val="150000"/>
              </a:lnSpc>
              <a:spcBef>
                <a:spcPct val="30000"/>
              </a:spcBef>
            </a:pPr>
            <a:r>
              <a:rPr lang="zh-CN" altLang="en-US" sz="1800" dirty="0" smtClean="0">
                <a:latin typeface="微软雅黑" pitchFamily="34" charset="-122"/>
                <a:ea typeface="微软雅黑" pitchFamily="34" charset="-122"/>
              </a:rPr>
              <a:t>它能够生成没有重复性的且发现错误能力强的测试用例</a:t>
            </a:r>
          </a:p>
          <a:p>
            <a:pPr lvl="2" eaLnBrk="1" hangingPunct="1">
              <a:lnSpc>
                <a:spcPct val="150000"/>
              </a:lnSpc>
              <a:spcBef>
                <a:spcPct val="30000"/>
              </a:spcBef>
            </a:pPr>
            <a:r>
              <a:rPr lang="zh-CN" altLang="en-US" sz="1800" dirty="0" smtClean="0">
                <a:latin typeface="微软雅黑" pitchFamily="34" charset="-122"/>
                <a:ea typeface="微软雅黑" pitchFamily="34" charset="-122"/>
              </a:rPr>
              <a:t>而且对输入、输出同时进行了分析</a:t>
            </a:r>
          </a:p>
          <a:p>
            <a:pPr lvl="1">
              <a:lnSpc>
                <a:spcPct val="160000"/>
              </a:lnSpc>
              <a:spcBef>
                <a:spcPct val="30000"/>
              </a:spcBef>
            </a:pPr>
            <a:r>
              <a:rPr lang="zh-CN" altLang="en-US" sz="2000" dirty="0" smtClean="0">
                <a:latin typeface="微软雅黑" pitchFamily="34" charset="-122"/>
                <a:ea typeface="微软雅黑" pitchFamily="34" charset="-122"/>
              </a:rPr>
              <a:t>从因果图生成的测试用例包括了所有输入数据的取“真”与取“假</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的情况</a:t>
            </a:r>
          </a:p>
          <a:p>
            <a:pPr lvl="2">
              <a:lnSpc>
                <a:spcPct val="160000"/>
              </a:lnSpc>
              <a:spcBef>
                <a:spcPct val="30000"/>
              </a:spcBef>
            </a:pPr>
            <a:r>
              <a:rPr lang="zh-CN" altLang="en-US" sz="1800" dirty="0" smtClean="0">
                <a:latin typeface="微软雅黑" pitchFamily="34" charset="-122"/>
                <a:ea typeface="微软雅黑" pitchFamily="34" charset="-122"/>
              </a:rPr>
              <a:t>构成的测试用例数目达到最少</a:t>
            </a:r>
          </a:p>
          <a:p>
            <a:pPr lvl="2">
              <a:lnSpc>
                <a:spcPct val="160000"/>
              </a:lnSpc>
              <a:spcBef>
                <a:spcPct val="30000"/>
              </a:spcBef>
            </a:pPr>
            <a:r>
              <a:rPr lang="zh-CN" altLang="en-US" sz="1800" dirty="0" smtClean="0">
                <a:latin typeface="微软雅黑" pitchFamily="34" charset="-122"/>
                <a:ea typeface="微软雅黑" pitchFamily="34" charset="-122"/>
              </a:rPr>
              <a:t>测试用例数目随输入数据数目的增加而线性地增加</a:t>
            </a:r>
          </a:p>
          <a:p>
            <a:pPr lvl="1">
              <a:lnSpc>
                <a:spcPct val="170000"/>
              </a:lnSpc>
              <a:spcBef>
                <a:spcPct val="30000"/>
              </a:spcBef>
            </a:pPr>
            <a:r>
              <a:rPr lang="zh-CN" altLang="en-US" sz="2000" dirty="0" smtClean="0">
                <a:latin typeface="微软雅黑" pitchFamily="34" charset="-122"/>
                <a:ea typeface="微软雅黑" pitchFamily="34" charset="-122"/>
              </a:rPr>
              <a:t>如果哪个开发项目在设计阶段就采用了判定表，也就不必再画因果图</a:t>
            </a:r>
          </a:p>
          <a:p>
            <a:pPr lvl="2">
              <a:lnSpc>
                <a:spcPct val="170000"/>
              </a:lnSpc>
              <a:spcBef>
                <a:spcPct val="30000"/>
              </a:spcBef>
            </a:pPr>
            <a:r>
              <a:rPr lang="zh-CN" altLang="en-US" sz="1800" dirty="0" smtClean="0">
                <a:latin typeface="微软雅黑" pitchFamily="34" charset="-122"/>
                <a:ea typeface="微软雅黑" pitchFamily="34" charset="-122"/>
              </a:rPr>
              <a:t>可以直接利用判定表设计测试用例了</a:t>
            </a:r>
          </a:p>
        </p:txBody>
      </p:sp>
      <p:sp>
        <p:nvSpPr>
          <p:cNvPr id="5" name="Rectangle 2"/>
          <p:cNvSpPr txBox="1">
            <a:spLocks noChangeArrowheads="1"/>
          </p:cNvSpPr>
          <p:nvPr/>
        </p:nvSpPr>
        <p:spPr>
          <a:xfrm>
            <a:off x="179512" y="169476"/>
            <a:ext cx="8229600" cy="523220"/>
          </a:xfrm>
          <a:prstGeom prst="rect">
            <a:avLst/>
          </a:prstGeom>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微软雅黑" pitchFamily="34" charset="-122"/>
                <a:ea typeface="微软雅黑" pitchFamily="34" charset="-122"/>
              </a:rPr>
              <a:t>8.2.3 </a:t>
            </a:r>
            <a:r>
              <a:rPr lang="zh-CN" altLang="en-US" sz="2800" dirty="0" smtClean="0">
                <a:latin typeface="微软雅黑" pitchFamily="34" charset="-122"/>
                <a:ea typeface="微软雅黑" pitchFamily="34" charset="-122"/>
              </a:rPr>
              <a:t>因果图</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113110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 calcmode="lin" valueType="num">
                                      <p:cBhvr additive="base">
                                        <p:cTn id="7" dur="500" fill="hold"/>
                                        <p:tgtEl>
                                          <p:spTgt spid="1822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2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82275">
                                            <p:txEl>
                                              <p:pRg st="1" end="1"/>
                                            </p:txEl>
                                          </p:spTgt>
                                        </p:tgtEl>
                                        <p:attrNameLst>
                                          <p:attrName>style.visibility</p:attrName>
                                        </p:attrNameLst>
                                      </p:cBhvr>
                                      <p:to>
                                        <p:strVal val="visible"/>
                                      </p:to>
                                    </p:set>
                                    <p:animEffect transition="in" filter="fade">
                                      <p:cBhvr>
                                        <p:cTn id="13" dur="1000"/>
                                        <p:tgtEl>
                                          <p:spTgt spid="182275">
                                            <p:txEl>
                                              <p:pRg st="1" end="1"/>
                                            </p:txEl>
                                          </p:spTgt>
                                        </p:tgtEl>
                                      </p:cBhvr>
                                    </p:animEffect>
                                    <p:anim calcmode="lin" valueType="num">
                                      <p:cBhvr>
                                        <p:cTn id="14" dur="10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82275">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82275">
                                            <p:txEl>
                                              <p:pRg st="2" end="2"/>
                                            </p:txEl>
                                          </p:spTgt>
                                        </p:tgtEl>
                                        <p:attrNameLst>
                                          <p:attrName>style.visibility</p:attrName>
                                        </p:attrNameLst>
                                      </p:cBhvr>
                                      <p:to>
                                        <p:strVal val="visible"/>
                                      </p:to>
                                    </p:set>
                                    <p:animEffect transition="in" filter="fade">
                                      <p:cBhvr>
                                        <p:cTn id="18" dur="1000"/>
                                        <p:tgtEl>
                                          <p:spTgt spid="182275">
                                            <p:txEl>
                                              <p:pRg st="2" end="2"/>
                                            </p:txEl>
                                          </p:spTgt>
                                        </p:tgtEl>
                                      </p:cBhvr>
                                    </p:animEffect>
                                    <p:anim calcmode="lin" valueType="num">
                                      <p:cBhvr>
                                        <p:cTn id="19" dur="10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182275">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82275">
                                            <p:txEl>
                                              <p:pRg st="3" end="3"/>
                                            </p:txEl>
                                          </p:spTgt>
                                        </p:tgtEl>
                                        <p:attrNameLst>
                                          <p:attrName>style.visibility</p:attrName>
                                        </p:attrNameLst>
                                      </p:cBhvr>
                                      <p:to>
                                        <p:strVal val="visible"/>
                                      </p:to>
                                    </p:set>
                                    <p:animEffect transition="in" filter="fade">
                                      <p:cBhvr>
                                        <p:cTn id="23" dur="1000"/>
                                        <p:tgtEl>
                                          <p:spTgt spid="182275">
                                            <p:txEl>
                                              <p:pRg st="3" end="3"/>
                                            </p:txEl>
                                          </p:spTgt>
                                        </p:tgtEl>
                                      </p:cBhvr>
                                    </p:animEffect>
                                    <p:anim calcmode="lin" valueType="num">
                                      <p:cBhvr>
                                        <p:cTn id="24" dur="10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1822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82275">
                                            <p:txEl>
                                              <p:pRg st="4" end="4"/>
                                            </p:txEl>
                                          </p:spTgt>
                                        </p:tgtEl>
                                        <p:attrNameLst>
                                          <p:attrName>style.visibility</p:attrName>
                                        </p:attrNameLst>
                                      </p:cBhvr>
                                      <p:to>
                                        <p:strVal val="visible"/>
                                      </p:to>
                                    </p:set>
                                    <p:animEffect transition="in" filter="fade">
                                      <p:cBhvr>
                                        <p:cTn id="30" dur="1000"/>
                                        <p:tgtEl>
                                          <p:spTgt spid="182275">
                                            <p:txEl>
                                              <p:pRg st="4" end="4"/>
                                            </p:txEl>
                                          </p:spTgt>
                                        </p:tgtEl>
                                      </p:cBhvr>
                                    </p:animEffect>
                                    <p:anim calcmode="lin" valueType="num">
                                      <p:cBhvr>
                                        <p:cTn id="31" dur="10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182275">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82275">
                                            <p:txEl>
                                              <p:pRg st="5" end="5"/>
                                            </p:txEl>
                                          </p:spTgt>
                                        </p:tgtEl>
                                        <p:attrNameLst>
                                          <p:attrName>style.visibility</p:attrName>
                                        </p:attrNameLst>
                                      </p:cBhvr>
                                      <p:to>
                                        <p:strVal val="visible"/>
                                      </p:to>
                                    </p:set>
                                    <p:animEffect transition="in" filter="fade">
                                      <p:cBhvr>
                                        <p:cTn id="35" dur="1000"/>
                                        <p:tgtEl>
                                          <p:spTgt spid="182275">
                                            <p:txEl>
                                              <p:pRg st="5" end="5"/>
                                            </p:txEl>
                                          </p:spTgt>
                                        </p:tgtEl>
                                      </p:cBhvr>
                                    </p:animEffect>
                                    <p:anim calcmode="lin" valueType="num">
                                      <p:cBhvr>
                                        <p:cTn id="36" dur="1000" fill="hold"/>
                                        <p:tgtEl>
                                          <p:spTgt spid="18227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82275">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82275">
                                            <p:txEl>
                                              <p:pRg st="6" end="6"/>
                                            </p:txEl>
                                          </p:spTgt>
                                        </p:tgtEl>
                                        <p:attrNameLst>
                                          <p:attrName>style.visibility</p:attrName>
                                        </p:attrNameLst>
                                      </p:cBhvr>
                                      <p:to>
                                        <p:strVal val="visible"/>
                                      </p:to>
                                    </p:set>
                                    <p:animEffect transition="in" filter="fade">
                                      <p:cBhvr>
                                        <p:cTn id="40" dur="1000"/>
                                        <p:tgtEl>
                                          <p:spTgt spid="182275">
                                            <p:txEl>
                                              <p:pRg st="6" end="6"/>
                                            </p:txEl>
                                          </p:spTgt>
                                        </p:tgtEl>
                                      </p:cBhvr>
                                    </p:animEffect>
                                    <p:anim calcmode="lin" valueType="num">
                                      <p:cBhvr>
                                        <p:cTn id="41" dur="1000" fill="hold"/>
                                        <p:tgtEl>
                                          <p:spTgt spid="182275">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18227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82275">
                                            <p:txEl>
                                              <p:pRg st="7" end="7"/>
                                            </p:txEl>
                                          </p:spTgt>
                                        </p:tgtEl>
                                        <p:attrNameLst>
                                          <p:attrName>style.visibility</p:attrName>
                                        </p:attrNameLst>
                                      </p:cBhvr>
                                      <p:to>
                                        <p:strVal val="visible"/>
                                      </p:to>
                                    </p:set>
                                    <p:animEffect transition="in" filter="fade">
                                      <p:cBhvr>
                                        <p:cTn id="47" dur="1000"/>
                                        <p:tgtEl>
                                          <p:spTgt spid="182275">
                                            <p:txEl>
                                              <p:pRg st="7" end="7"/>
                                            </p:txEl>
                                          </p:spTgt>
                                        </p:tgtEl>
                                      </p:cBhvr>
                                    </p:animEffect>
                                    <p:anim calcmode="lin" valueType="num">
                                      <p:cBhvr>
                                        <p:cTn id="48" dur="1000" fill="hold"/>
                                        <p:tgtEl>
                                          <p:spTgt spid="182275">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182275">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82275">
                                            <p:txEl>
                                              <p:pRg st="8" end="8"/>
                                            </p:txEl>
                                          </p:spTgt>
                                        </p:tgtEl>
                                        <p:attrNameLst>
                                          <p:attrName>style.visibility</p:attrName>
                                        </p:attrNameLst>
                                      </p:cBhvr>
                                      <p:to>
                                        <p:strVal val="visible"/>
                                      </p:to>
                                    </p:set>
                                    <p:animEffect transition="in" filter="fade">
                                      <p:cBhvr>
                                        <p:cTn id="52" dur="1000"/>
                                        <p:tgtEl>
                                          <p:spTgt spid="182275">
                                            <p:txEl>
                                              <p:pRg st="8" end="8"/>
                                            </p:txEl>
                                          </p:spTgt>
                                        </p:tgtEl>
                                      </p:cBhvr>
                                    </p:animEffect>
                                    <p:anim calcmode="lin" valueType="num">
                                      <p:cBhvr>
                                        <p:cTn id="53" dur="1000" fill="hold"/>
                                        <p:tgtEl>
                                          <p:spTgt spid="182275">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18227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0" y="-26988"/>
            <a:ext cx="8229600" cy="927101"/>
          </a:xfrm>
        </p:spPr>
        <p:txBody>
          <a:bodyPr>
            <a:normAutofit/>
          </a:bodyPr>
          <a:lstStyle/>
          <a:p>
            <a:r>
              <a:rPr lang="en-US" altLang="zh-CN" sz="2800" dirty="0" smtClean="0">
                <a:solidFill>
                  <a:schemeClr val="tx1"/>
                </a:solidFill>
                <a:latin typeface="微软雅黑" panose="020B0503020204020204" pitchFamily="34" charset="-122"/>
                <a:ea typeface="微软雅黑" panose="020B0503020204020204" pitchFamily="34" charset="-122"/>
              </a:rPr>
              <a:t>8.2.4 </a:t>
            </a:r>
            <a:r>
              <a:rPr lang="zh-CN" altLang="en-US" sz="2800" dirty="0" smtClean="0">
                <a:solidFill>
                  <a:schemeClr val="tx1"/>
                </a:solidFill>
                <a:latin typeface="微软雅黑" panose="020B0503020204020204" pitchFamily="34" charset="-122"/>
                <a:ea typeface="微软雅黑" panose="020B0503020204020204" pitchFamily="34" charset="-122"/>
              </a:rPr>
              <a:t>随机测试</a:t>
            </a:r>
          </a:p>
        </p:txBody>
      </p:sp>
      <p:sp>
        <p:nvSpPr>
          <p:cNvPr id="153603" name="Rectangle 3"/>
          <p:cNvSpPr>
            <a:spLocks noGrp="1" noChangeArrowheads="1"/>
          </p:cNvSpPr>
          <p:nvPr>
            <p:ph idx="4294967295"/>
          </p:nvPr>
        </p:nvSpPr>
        <p:spPr>
          <a:xfrm>
            <a:off x="0" y="908050"/>
            <a:ext cx="8229600" cy="5218113"/>
          </a:xfrm>
        </p:spPr>
        <p:txBody>
          <a:bodyPr>
            <a:normAutofit/>
          </a:bodyPr>
          <a:lstStyle/>
          <a:p>
            <a:pPr>
              <a:lnSpc>
                <a:spcPct val="150000"/>
              </a:lnSpc>
              <a:spcBef>
                <a:spcPct val="30000"/>
              </a:spcBef>
            </a:pPr>
            <a:r>
              <a:rPr lang="zh-CN" altLang="en-US" sz="2400" dirty="0" smtClean="0">
                <a:solidFill>
                  <a:schemeClr val="tx1"/>
                </a:solidFill>
                <a:latin typeface="微软雅黑" pitchFamily="34" charset="-122"/>
                <a:ea typeface="微软雅黑" pitchFamily="34" charset="-122"/>
              </a:rPr>
              <a:t>随机测试指测试输入数据是所有可能输入值中随机选取的，是一种基本的黑盒测试方法。</a:t>
            </a:r>
          </a:p>
          <a:p>
            <a:pPr lvl="1">
              <a:lnSpc>
                <a:spcPct val="150000"/>
              </a:lnSpc>
              <a:spcBef>
                <a:spcPct val="30000"/>
              </a:spcBef>
            </a:pPr>
            <a:r>
              <a:rPr lang="zh-CN" altLang="en-US" sz="2000" b="0" dirty="0" smtClean="0">
                <a:latin typeface="微软雅黑" pitchFamily="34" charset="-122"/>
                <a:ea typeface="微软雅黑" pitchFamily="34" charset="-122"/>
              </a:rPr>
              <a:t>随机选取用随机模拟的方法，包括用伪随机数发生器、硬件随机模拟器产生输入数据。</a:t>
            </a:r>
          </a:p>
          <a:p>
            <a:pPr lvl="2">
              <a:lnSpc>
                <a:spcPct val="150000"/>
              </a:lnSpc>
              <a:spcBef>
                <a:spcPct val="30000"/>
              </a:spcBef>
            </a:pPr>
            <a:r>
              <a:rPr lang="zh-CN" altLang="en-US" b="0" dirty="0" smtClean="0">
                <a:latin typeface="微软雅黑" pitchFamily="34" charset="-122"/>
                <a:ea typeface="微软雅黑" pitchFamily="34" charset="-122"/>
              </a:rPr>
              <a:t>这种方法能够获得大量的测试数据，测试人员只需规定输入变量的</a:t>
            </a:r>
            <a:r>
              <a:rPr lang="zh-CN" altLang="en-US" dirty="0" smtClean="0">
                <a:latin typeface="微软雅黑" pitchFamily="34" charset="-122"/>
                <a:ea typeface="微软雅黑" pitchFamily="34" charset="-122"/>
              </a:rPr>
              <a:t>取值</a:t>
            </a:r>
            <a:r>
              <a:rPr lang="zh-CN" altLang="en-US" b="0" dirty="0" smtClean="0">
                <a:latin typeface="微软雅黑" pitchFamily="34" charset="-122"/>
                <a:ea typeface="微软雅黑" pitchFamily="34" charset="-122"/>
              </a:rPr>
              <a:t>区间、在需要的时候提供必要的变换机制，使产生的随机数服从预期的概率分布。</a:t>
            </a:r>
          </a:p>
          <a:p>
            <a:pPr lvl="1">
              <a:lnSpc>
                <a:spcPct val="150000"/>
              </a:lnSpc>
              <a:spcBef>
                <a:spcPct val="30000"/>
              </a:spcBef>
            </a:pPr>
            <a:r>
              <a:rPr lang="zh-CN" altLang="en-US" sz="2000" b="0" dirty="0" smtClean="0">
                <a:latin typeface="微软雅黑" pitchFamily="34" charset="-122"/>
                <a:ea typeface="微软雅黑" pitchFamily="34" charset="-122"/>
              </a:rPr>
              <a:t>不能事先将测试的输入数据存入文档，在排错时无法重现测试中错误发生的过程，难以进行回归测试</a:t>
            </a:r>
          </a:p>
          <a:p>
            <a:pPr lvl="2">
              <a:lnSpc>
                <a:spcPct val="150000"/>
              </a:lnSpc>
              <a:spcBef>
                <a:spcPct val="30000"/>
              </a:spcBef>
            </a:pPr>
            <a:r>
              <a:rPr lang="zh-CN" altLang="en-US" b="0" dirty="0" smtClean="0">
                <a:latin typeface="微软雅黑" pitchFamily="34" charset="-122"/>
                <a:ea typeface="微软雅黑" pitchFamily="34" charset="-122"/>
              </a:rPr>
              <a:t>补救的办法是将随机产生的测试数据记录备用</a:t>
            </a:r>
          </a:p>
        </p:txBody>
      </p:sp>
    </p:spTree>
    <p:extLst>
      <p:ext uri="{BB962C8B-B14F-4D97-AF65-F5344CB8AC3E}">
        <p14:creationId xmlns:p14="http://schemas.microsoft.com/office/powerpoint/2010/main" val="1072021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4450"/>
            <a:ext cx="8229600" cy="796925"/>
          </a:xfrm>
        </p:spPr>
        <p:txBody>
          <a:bodyPr>
            <a:normAutofit/>
          </a:bodyPr>
          <a:lstStyle/>
          <a:p>
            <a:r>
              <a:rPr lang="en-US" altLang="zh-CN" sz="2800" dirty="0" smtClean="0">
                <a:solidFill>
                  <a:schemeClr val="tx1"/>
                </a:solidFill>
                <a:latin typeface="微软雅黑" pitchFamily="34" charset="-122"/>
                <a:ea typeface="微软雅黑" pitchFamily="34" charset="-122"/>
              </a:rPr>
              <a:t>8.2.5 </a:t>
            </a:r>
            <a:r>
              <a:rPr lang="zh-CN" altLang="en-US" sz="2800" dirty="0" smtClean="0">
                <a:solidFill>
                  <a:schemeClr val="tx1"/>
                </a:solidFill>
                <a:latin typeface="微软雅黑" pitchFamily="34" charset="-122"/>
                <a:ea typeface="微软雅黑" pitchFamily="34" charset="-122"/>
              </a:rPr>
              <a:t>猜错法</a:t>
            </a:r>
            <a:endParaRPr lang="zh-CN" altLang="en-US" sz="2800" dirty="0">
              <a:solidFill>
                <a:schemeClr val="tx1"/>
              </a:solidFill>
              <a:latin typeface="微软雅黑" pitchFamily="34" charset="-122"/>
              <a:ea typeface="微软雅黑" pitchFamily="34" charset="-122"/>
            </a:endParaRPr>
          </a:p>
        </p:txBody>
      </p:sp>
      <p:sp>
        <p:nvSpPr>
          <p:cNvPr id="3" name="内容占位符 2"/>
          <p:cNvSpPr>
            <a:spLocks noGrp="1"/>
          </p:cNvSpPr>
          <p:nvPr>
            <p:ph idx="4294967295"/>
          </p:nvPr>
        </p:nvSpPr>
        <p:spPr>
          <a:xfrm>
            <a:off x="0" y="908050"/>
            <a:ext cx="8229600" cy="5218113"/>
          </a:xfrm>
        </p:spPr>
        <p:txBody>
          <a:bodyPr>
            <a:normAutofit/>
          </a:bodyPr>
          <a:lstStyle/>
          <a:p>
            <a:pPr>
              <a:lnSpc>
                <a:spcPct val="150000"/>
              </a:lnSpc>
            </a:pPr>
            <a:r>
              <a:rPr lang="zh-CN" altLang="en-US" sz="2000" b="0" dirty="0" smtClean="0">
                <a:latin typeface="微软雅黑" pitchFamily="34" charset="-122"/>
                <a:ea typeface="微软雅黑" pitchFamily="34" charset="-122"/>
              </a:rPr>
              <a:t>猜错法是基于经验和直觉推测程序中所有可能存在的各种错误，从而有针对性地设计测试用例的方法。</a:t>
            </a:r>
            <a:endParaRPr lang="en-US" altLang="zh-CN" sz="2000" b="0" dirty="0" smtClean="0">
              <a:latin typeface="微软雅黑" pitchFamily="34" charset="-122"/>
              <a:ea typeface="微软雅黑" pitchFamily="34" charset="-122"/>
            </a:endParaRPr>
          </a:p>
          <a:p>
            <a:pPr>
              <a:lnSpc>
                <a:spcPct val="150000"/>
              </a:lnSpc>
            </a:pPr>
            <a:r>
              <a:rPr lang="zh-CN" altLang="en-US" sz="2000" b="0" dirty="0" smtClean="0">
                <a:latin typeface="微软雅黑" pitchFamily="34" charset="-122"/>
                <a:ea typeface="微软雅黑" pitchFamily="34" charset="-122"/>
              </a:rPr>
              <a:t>猜错法的基本思想：列举出程序中所有可能有的错误和容易发生错误的特殊情况，根据它们选择测试用例。</a:t>
            </a:r>
            <a:endParaRPr lang="en-US" altLang="zh-CN" sz="2000" b="0" dirty="0" smtClean="0">
              <a:latin typeface="微软雅黑" pitchFamily="34" charset="-122"/>
              <a:ea typeface="微软雅黑" pitchFamily="34" charset="-122"/>
            </a:endParaRPr>
          </a:p>
          <a:p>
            <a:pPr>
              <a:lnSpc>
                <a:spcPct val="110000"/>
              </a:lnSpc>
              <a:spcBef>
                <a:spcPts val="800"/>
              </a:spcBef>
            </a:pPr>
            <a:r>
              <a:rPr lang="zh-CN" altLang="en-US" sz="2000" b="0" dirty="0" smtClean="0">
                <a:latin typeface="微软雅黑" pitchFamily="34" charset="-122"/>
                <a:ea typeface="微软雅黑" pitchFamily="34" charset="-122"/>
              </a:rPr>
              <a:t>经过大量的经验总结，程序中容易出错的情况有：</a:t>
            </a:r>
          </a:p>
          <a:p>
            <a:pPr>
              <a:lnSpc>
                <a:spcPct val="150000"/>
              </a:lnSpc>
              <a:spcBef>
                <a:spcPts val="800"/>
              </a:spcBef>
              <a:buNone/>
            </a:pPr>
            <a:r>
              <a:rPr lang="en-US" altLang="zh-CN" sz="20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1）输入数据为零或输出数据为零往往容易发生错误；</a:t>
            </a:r>
          </a:p>
          <a:p>
            <a:pPr>
              <a:lnSpc>
                <a:spcPct val="150000"/>
              </a:lnSpc>
              <a:spcBef>
                <a:spcPts val="800"/>
              </a:spcBef>
              <a:buNone/>
            </a:pP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2）如果输入或输出的数目允许变化，则输入或输出的数目为1或0的情况是      容易出错的情况等。</a:t>
            </a:r>
          </a:p>
          <a:p>
            <a:pPr>
              <a:lnSpc>
                <a:spcPct val="150000"/>
              </a:lnSpc>
              <a:spcBef>
                <a:spcPts val="800"/>
              </a:spcBef>
              <a:buNone/>
            </a:pP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3）还要仔细分析程序的规格说明书，注意找出其中遗漏或省略的部分，以便 设计出相应的测试方案，检测程序员对这些部分的处理是否正确。</a:t>
            </a:r>
          </a:p>
          <a:p>
            <a:pPr>
              <a:lnSpc>
                <a:spcPct val="150000"/>
              </a:lnSpc>
            </a:pPr>
            <a:endParaRPr lang="zh-CN" altLang="en-US" sz="2000"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15888"/>
            <a:ext cx="8229600" cy="796925"/>
          </a:xfrm>
        </p:spPr>
        <p:txBody>
          <a:bodyPr>
            <a:normAutofit/>
          </a:bodyPr>
          <a:lstStyle/>
          <a:p>
            <a:r>
              <a:rPr lang="en-US" altLang="zh-CN" sz="2800" dirty="0" smtClean="0">
                <a:solidFill>
                  <a:schemeClr val="tx1"/>
                </a:solidFill>
                <a:latin typeface="微软雅黑" pitchFamily="34" charset="-122"/>
                <a:ea typeface="微软雅黑" pitchFamily="34" charset="-122"/>
              </a:rPr>
              <a:t>8.2.6 </a:t>
            </a:r>
            <a:r>
              <a:rPr lang="zh-CN" altLang="en-US" sz="2800" dirty="0" smtClean="0">
                <a:solidFill>
                  <a:schemeClr val="tx1"/>
                </a:solidFill>
                <a:latin typeface="微软雅黑" pitchFamily="34" charset="-122"/>
                <a:ea typeface="微软雅黑" pitchFamily="34" charset="-122"/>
              </a:rPr>
              <a:t>探索性测试</a:t>
            </a:r>
            <a:endParaRPr lang="zh-CN" altLang="en-US" sz="2800" dirty="0">
              <a:solidFill>
                <a:schemeClr val="tx1"/>
              </a:solidFill>
              <a:latin typeface="微软雅黑" pitchFamily="34" charset="-122"/>
              <a:ea typeface="微软雅黑" pitchFamily="34" charset="-122"/>
            </a:endParaRPr>
          </a:p>
        </p:txBody>
      </p:sp>
      <p:sp>
        <p:nvSpPr>
          <p:cNvPr id="3" name="内容占位符 2"/>
          <p:cNvSpPr>
            <a:spLocks noGrp="1"/>
          </p:cNvSpPr>
          <p:nvPr>
            <p:ph idx="4294967295"/>
          </p:nvPr>
        </p:nvSpPr>
        <p:spPr>
          <a:xfrm>
            <a:off x="0" y="836613"/>
            <a:ext cx="8229600" cy="5545137"/>
          </a:xfrm>
        </p:spPr>
        <p:txBody>
          <a:bodyPr>
            <a:normAutofit fontScale="92500" lnSpcReduction="20000"/>
          </a:bodyPr>
          <a:lstStyle/>
          <a:p>
            <a:pPr>
              <a:lnSpc>
                <a:spcPct val="150000"/>
              </a:lnSpc>
            </a:pPr>
            <a:r>
              <a:rPr lang="zh-CN" altLang="en-US" sz="2200" dirty="0" smtClean="0">
                <a:latin typeface="微软雅黑" pitchFamily="34" charset="-122"/>
                <a:ea typeface="微软雅黑" pitchFamily="34" charset="-122"/>
              </a:rPr>
              <a:t>探索性测试是一种测试思维技术。它没有很多实际的测试方法、技术和工具，但是却是所有测试人员都应该掌握的一种测试思维方式。</a:t>
            </a:r>
            <a:endParaRPr lang="en-US" altLang="zh-CN" sz="2200" dirty="0" smtClean="0">
              <a:latin typeface="微软雅黑" pitchFamily="34" charset="-122"/>
              <a:ea typeface="微软雅黑" pitchFamily="34" charset="-122"/>
            </a:endParaRPr>
          </a:p>
          <a:p>
            <a:r>
              <a:rPr lang="zh-CN" altLang="en-US" sz="2200" dirty="0" smtClean="0">
                <a:latin typeface="微软雅黑" pitchFamily="34" charset="-122"/>
                <a:ea typeface="微软雅黑" pitchFamily="34" charset="-122"/>
              </a:rPr>
              <a:t>定义：</a:t>
            </a:r>
            <a:r>
              <a:rPr lang="zh-CN" altLang="en-US" sz="2000" dirty="0" smtClean="0">
                <a:solidFill>
                  <a:srgbClr val="FF0000"/>
                </a:solidFill>
                <a:latin typeface="微软雅黑" pitchFamily="34" charset="-122"/>
                <a:ea typeface="微软雅黑" pitchFamily="34" charset="-122"/>
              </a:rPr>
              <a:t>同时设计测试和执行测试</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342900" lvl="1" indent="-342900">
              <a:lnSpc>
                <a:spcPct val="150000"/>
              </a:lnSpc>
              <a:buFont typeface="Arial" pitchFamily="34" charset="0"/>
              <a:buChar char="•"/>
            </a:pPr>
            <a:r>
              <a:rPr lang="zh-CN" altLang="en-US" sz="2200" dirty="0" smtClean="0">
                <a:latin typeface="微软雅黑" pitchFamily="34" charset="-122"/>
                <a:ea typeface="微软雅黑" pitchFamily="34" charset="-122"/>
              </a:rPr>
              <a:t>基本过程：</a:t>
            </a:r>
            <a:endParaRPr lang="en-US" altLang="zh-CN" sz="2200" dirty="0" smtClean="0">
              <a:latin typeface="微软雅黑" pitchFamily="34" charset="-122"/>
              <a:ea typeface="微软雅黑" pitchFamily="34" charset="-122"/>
            </a:endParaRPr>
          </a:p>
          <a:p>
            <a:pPr lvl="1">
              <a:lnSpc>
                <a:spcPct val="160000"/>
              </a:lnSpc>
              <a:buFont typeface="Wingdings" pitchFamily="2" charset="2"/>
              <a:buChar char="Ø"/>
            </a:pPr>
            <a:r>
              <a:rPr lang="zh-CN" altLang="en-US" sz="1800" dirty="0" smtClean="0">
                <a:latin typeface="微软雅黑" pitchFamily="34" charset="-122"/>
                <a:ea typeface="微软雅黑" pitchFamily="34" charset="-122"/>
              </a:rPr>
              <a:t>识别软件系统的用途；</a:t>
            </a:r>
            <a:endParaRPr lang="en-US" altLang="zh-CN" sz="1800" dirty="0" smtClean="0">
              <a:latin typeface="微软雅黑" pitchFamily="34" charset="-122"/>
              <a:ea typeface="微软雅黑" pitchFamily="34" charset="-122"/>
            </a:endParaRPr>
          </a:p>
          <a:p>
            <a:pPr lvl="1">
              <a:lnSpc>
                <a:spcPct val="160000"/>
              </a:lnSpc>
              <a:buFont typeface="Wingdings" pitchFamily="2" charset="2"/>
              <a:buChar char="Ø"/>
            </a:pPr>
            <a:r>
              <a:rPr lang="zh-CN" altLang="en-US" sz="1800" dirty="0" smtClean="0">
                <a:latin typeface="微软雅黑" pitchFamily="34" charset="-122"/>
                <a:ea typeface="微软雅黑" pitchFamily="34" charset="-122"/>
              </a:rPr>
              <a:t>识别软件系统提供的功能；</a:t>
            </a:r>
            <a:endParaRPr lang="en-US" altLang="zh-CN" sz="1800" dirty="0" smtClean="0">
              <a:latin typeface="微软雅黑" pitchFamily="34" charset="-122"/>
              <a:ea typeface="微软雅黑" pitchFamily="34" charset="-122"/>
            </a:endParaRPr>
          </a:p>
          <a:p>
            <a:pPr lvl="1">
              <a:lnSpc>
                <a:spcPct val="160000"/>
              </a:lnSpc>
              <a:buFont typeface="Wingdings" pitchFamily="2" charset="2"/>
              <a:buChar char="Ø"/>
            </a:pPr>
            <a:r>
              <a:rPr lang="zh-CN" altLang="en-US" sz="1800" dirty="0" smtClean="0">
                <a:latin typeface="微软雅黑" pitchFamily="34" charset="-122"/>
                <a:ea typeface="微软雅黑" pitchFamily="34" charset="-122"/>
              </a:rPr>
              <a:t>识别软件系统潜在的不稳定的区域；</a:t>
            </a:r>
            <a:endParaRPr lang="en-US" altLang="zh-CN" sz="1800" dirty="0" smtClean="0">
              <a:latin typeface="微软雅黑" pitchFamily="34" charset="-122"/>
              <a:ea typeface="微软雅黑" pitchFamily="34" charset="-122"/>
            </a:endParaRPr>
          </a:p>
          <a:p>
            <a:pPr lvl="1">
              <a:lnSpc>
                <a:spcPct val="160000"/>
              </a:lnSpc>
              <a:buFont typeface="Wingdings" pitchFamily="2" charset="2"/>
              <a:buChar char="Ø"/>
            </a:pPr>
            <a:r>
              <a:rPr lang="zh-CN" altLang="en-US" sz="1800" dirty="0" smtClean="0">
                <a:latin typeface="微软雅黑" pitchFamily="34" charset="-122"/>
                <a:ea typeface="微软雅黑" pitchFamily="34" charset="-122"/>
              </a:rPr>
              <a:t>在探索软件系统的过程中记录关于软件的信息和问题</a:t>
            </a:r>
            <a:r>
              <a:rPr lang="zh-CN" altLang="en-US" sz="1600" dirty="0" smtClean="0"/>
              <a:t>。</a:t>
            </a:r>
            <a:endParaRPr lang="en-US" altLang="zh-CN" sz="1600" dirty="0" smtClean="0"/>
          </a:p>
          <a:p>
            <a:pPr marL="342900" lvl="1" indent="-342900">
              <a:lnSpc>
                <a:spcPct val="150000"/>
              </a:lnSpc>
              <a:buFont typeface="Arial" pitchFamily="34" charset="0"/>
              <a:buChar char="•"/>
            </a:pPr>
            <a:r>
              <a:rPr lang="zh-CN" altLang="en-US" sz="2200" dirty="0" smtClean="0">
                <a:latin typeface="微软雅黑" pitchFamily="34" charset="-122"/>
                <a:ea typeface="微软雅黑" pitchFamily="34" charset="-122"/>
              </a:rPr>
              <a:t>四个类型</a:t>
            </a:r>
            <a:endParaRPr lang="en-US" altLang="zh-CN" sz="2200" dirty="0" smtClean="0">
              <a:latin typeface="微软雅黑" pitchFamily="34" charset="-122"/>
              <a:ea typeface="微软雅黑" pitchFamily="34" charset="-122"/>
            </a:endParaRPr>
          </a:p>
          <a:p>
            <a:pPr lvl="1">
              <a:lnSpc>
                <a:spcPct val="160000"/>
              </a:lnSpc>
              <a:buFont typeface="Wingdings" pitchFamily="2" charset="2"/>
              <a:buChar char="Ø"/>
            </a:pPr>
            <a:r>
              <a:rPr lang="zh-CN" altLang="en-US" sz="1800" dirty="0" smtClean="0">
                <a:latin typeface="微软雅黑" pitchFamily="34" charset="-122"/>
                <a:ea typeface="微软雅黑" pitchFamily="34" charset="-122"/>
              </a:rPr>
              <a:t>自由探索式测试</a:t>
            </a:r>
            <a:endParaRPr lang="en-US" altLang="zh-CN" sz="1800" dirty="0" smtClean="0">
              <a:latin typeface="微软雅黑" pitchFamily="34" charset="-122"/>
              <a:ea typeface="微软雅黑" pitchFamily="34" charset="-122"/>
            </a:endParaRPr>
          </a:p>
          <a:p>
            <a:pPr lvl="1">
              <a:lnSpc>
                <a:spcPct val="160000"/>
              </a:lnSpc>
              <a:buFont typeface="Wingdings" pitchFamily="2" charset="2"/>
              <a:buChar char="Ø"/>
            </a:pPr>
            <a:r>
              <a:rPr lang="zh-CN" altLang="en-US" sz="1800" dirty="0" smtClean="0">
                <a:latin typeface="微软雅黑" pitchFamily="34" charset="-122"/>
                <a:ea typeface="微软雅黑" pitchFamily="34" charset="-122"/>
              </a:rPr>
              <a:t>基于场景的探索式测试</a:t>
            </a:r>
            <a:endParaRPr lang="en-US" altLang="zh-CN" sz="1800" dirty="0" smtClean="0">
              <a:latin typeface="微软雅黑" pitchFamily="34" charset="-122"/>
              <a:ea typeface="微软雅黑" pitchFamily="34" charset="-122"/>
            </a:endParaRPr>
          </a:p>
          <a:p>
            <a:pPr lvl="1">
              <a:lnSpc>
                <a:spcPct val="160000"/>
              </a:lnSpc>
              <a:buFont typeface="Wingdings" pitchFamily="2" charset="2"/>
              <a:buChar char="Ø"/>
            </a:pPr>
            <a:r>
              <a:rPr lang="zh-CN" altLang="en-US" sz="1800" dirty="0" smtClean="0">
                <a:latin typeface="微软雅黑" pitchFamily="34" charset="-122"/>
                <a:ea typeface="微软雅黑" pitchFamily="34" charset="-122"/>
              </a:rPr>
              <a:t>基于策略的探索式测试</a:t>
            </a:r>
            <a:endParaRPr lang="en-US" altLang="zh-CN" sz="1800" dirty="0" smtClean="0">
              <a:latin typeface="微软雅黑" pitchFamily="34" charset="-122"/>
              <a:ea typeface="微软雅黑" pitchFamily="34" charset="-122"/>
            </a:endParaRPr>
          </a:p>
          <a:p>
            <a:pPr lvl="1">
              <a:lnSpc>
                <a:spcPct val="160000"/>
              </a:lnSpc>
              <a:buFont typeface="Wingdings" pitchFamily="2" charset="2"/>
              <a:buChar char="Ø"/>
            </a:pPr>
            <a:r>
              <a:rPr lang="zh-CN" altLang="en-US" sz="1800" dirty="0" smtClean="0">
                <a:latin typeface="微软雅黑" pitchFamily="34" charset="-122"/>
                <a:ea typeface="微软雅黑" pitchFamily="34" charset="-122"/>
              </a:rPr>
              <a:t>基于反馈的探索式测试</a:t>
            </a:r>
            <a:endParaRPr lang="en-US" altLang="zh-CN" sz="18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black">
          <a:xfrm>
            <a:off x="2051720" y="3068960"/>
            <a:ext cx="4896544" cy="648072"/>
          </a:xfrm>
          <a:prstGeom prst="rect">
            <a:avLst/>
          </a:prstGeom>
          <a:ln>
            <a:noFill/>
          </a:ln>
        </p:spPr>
        <p:txBody>
          <a:bodyPr vert="horz" wrap="square" lIns="0" tIns="0" rIns="0" bIns="0" rtlCol="0" anchor="t" anchorCtr="0">
            <a:noAutofit/>
          </a:bodyPr>
          <a:lstStyle>
            <a:lvl1pPr algn="l" defTabSz="457200" rtl="0" eaLnBrk="1" latinLnBrk="0" hangingPunct="1">
              <a:lnSpc>
                <a:spcPct val="90000"/>
              </a:lnSpc>
              <a:spcBef>
                <a:spcPct val="0"/>
              </a:spcBef>
              <a:spcAft>
                <a:spcPts val="0"/>
              </a:spcAft>
              <a:buNone/>
              <a:defRPr lang="en-GB" sz="4000" b="1" i="0" kern="1200" spc="-100" baseline="0">
                <a:solidFill>
                  <a:schemeClr val="bg1"/>
                </a:solidFill>
                <a:latin typeface="HP Simplified" pitchFamily="34" charset="0"/>
                <a:ea typeface="+mj-ea"/>
                <a:cs typeface="HP Simplified" pitchFamily="34" charset="0"/>
              </a:defRPr>
            </a:lvl1pPr>
          </a:lstStyle>
          <a:p>
            <a:pPr marL="0" lvl="1">
              <a:spcBef>
                <a:spcPct val="0"/>
              </a:spcBef>
            </a:pPr>
            <a:r>
              <a:rPr lang="en-US" altLang="zh-CN" sz="4000" b="1" kern="0" dirty="0" smtClean="0">
                <a:solidFill>
                  <a:sysClr val="windowText" lastClr="000000"/>
                </a:solidFill>
                <a:latin typeface="微软雅黑" panose="020B0503020204020204" pitchFamily="34" charset="-122"/>
                <a:ea typeface="微软雅黑" panose="020B0503020204020204" pitchFamily="34" charset="-122"/>
              </a:rPr>
              <a:t>8.2 </a:t>
            </a:r>
            <a:r>
              <a:rPr lang="zh-CN" altLang="en-US" sz="4000" b="1" kern="0" dirty="0" smtClean="0">
                <a:solidFill>
                  <a:sysClr val="windowText" lastClr="000000"/>
                </a:solidFill>
                <a:latin typeface="微软雅黑" panose="020B0503020204020204" pitchFamily="34" charset="-122"/>
                <a:ea typeface="微软雅黑" panose="020B0503020204020204" pitchFamily="34" charset="-122"/>
              </a:rPr>
              <a:t>黑盒测试</a:t>
            </a:r>
            <a:endParaRPr lang="en-US" sz="4000" b="1" kern="0" dirty="0">
              <a:solidFill>
                <a:sysClr val="windowText" lastClr="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6612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8229600" cy="1042988"/>
          </a:xfrm>
        </p:spPr>
        <p:txBody>
          <a:bodyPr>
            <a:normAutofit/>
          </a:bodyPr>
          <a:lstStyle/>
          <a:p>
            <a:r>
              <a:rPr lang="en-US" altLang="zh-CN" sz="2800" dirty="0" smtClean="0">
                <a:solidFill>
                  <a:schemeClr val="tx1"/>
                </a:solidFill>
                <a:latin typeface="微软雅黑" pitchFamily="34" charset="-122"/>
                <a:ea typeface="微软雅黑" pitchFamily="34" charset="-122"/>
              </a:rPr>
              <a:t>8.2.6</a:t>
            </a:r>
            <a:r>
              <a:rPr lang="zh-CN" altLang="en-US" sz="2800" dirty="0" smtClean="0">
                <a:solidFill>
                  <a:schemeClr val="tx1"/>
                </a:solidFill>
                <a:latin typeface="微软雅黑" pitchFamily="34" charset="-122"/>
                <a:ea typeface="微软雅黑" pitchFamily="34" charset="-122"/>
              </a:rPr>
              <a:t>探索性测试</a:t>
            </a:r>
            <a:endParaRPr lang="zh-CN" altLang="en-US" sz="2800" dirty="0">
              <a:solidFill>
                <a:schemeClr val="tx1"/>
              </a:solidFill>
            </a:endParaRPr>
          </a:p>
        </p:txBody>
      </p:sp>
      <p:pic>
        <p:nvPicPr>
          <p:cNvPr id="4" name="图片 3" descr="探索性测试.jpg"/>
          <p:cNvPicPr>
            <a:picLocks noChangeAspect="1"/>
          </p:cNvPicPr>
          <p:nvPr/>
        </p:nvPicPr>
        <p:blipFill>
          <a:blip r:embed="rId3" cstate="print"/>
          <a:stretch>
            <a:fillRect/>
          </a:stretch>
        </p:blipFill>
        <p:spPr>
          <a:xfrm>
            <a:off x="1043608" y="1556792"/>
            <a:ext cx="7085242" cy="3525937"/>
          </a:xfrm>
          <a:prstGeom prst="rect">
            <a:avLst/>
          </a:prstGeom>
        </p:spPr>
      </p:pic>
      <p:sp>
        <p:nvSpPr>
          <p:cNvPr id="5" name="TextBox 4"/>
          <p:cNvSpPr txBox="1"/>
          <p:nvPr/>
        </p:nvSpPr>
        <p:spPr>
          <a:xfrm>
            <a:off x="3707904" y="5229200"/>
            <a:ext cx="216024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探索性测试过程图</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black">
          <a:xfrm>
            <a:off x="2771800" y="2780928"/>
            <a:ext cx="8229600" cy="648072"/>
          </a:xfrm>
          <a:prstGeom prst="rect">
            <a:avLst/>
          </a:prstGeom>
          <a:ln>
            <a:noFill/>
          </a:ln>
        </p:spPr>
        <p:txBody>
          <a:bodyPr vert="horz" wrap="square" lIns="0" tIns="0" rIns="0" bIns="0" rtlCol="0" anchor="t" anchorCtr="0">
            <a:noAutofit/>
          </a:bodyPr>
          <a:lstStyle>
            <a:lvl1pPr algn="l" defTabSz="457200" rtl="0" eaLnBrk="1" latinLnBrk="0" hangingPunct="1">
              <a:lnSpc>
                <a:spcPct val="90000"/>
              </a:lnSpc>
              <a:spcBef>
                <a:spcPct val="0"/>
              </a:spcBef>
              <a:spcAft>
                <a:spcPts val="0"/>
              </a:spcAft>
              <a:buNone/>
              <a:defRPr lang="en-GB" sz="4000" b="1" i="0" kern="1200" spc="-100" baseline="0">
                <a:solidFill>
                  <a:schemeClr val="bg1"/>
                </a:solidFill>
                <a:latin typeface="HP Simplified" pitchFamily="34" charset="0"/>
                <a:ea typeface="+mj-ea"/>
                <a:cs typeface="HP Simplified" pitchFamily="34" charset="0"/>
              </a:defRPr>
            </a:lvl1pPr>
          </a:lstStyle>
          <a:p>
            <a:pPr marL="0" lvl="1">
              <a:spcBef>
                <a:spcPct val="0"/>
              </a:spcBef>
            </a:pPr>
            <a:r>
              <a:rPr lang="en-US" altLang="zh-CN" sz="4000" dirty="0">
                <a:solidFill>
                  <a:schemeClr val="bg1"/>
                </a:solidFill>
                <a:latin typeface="微软雅黑" pitchFamily="34" charset="-122"/>
                <a:ea typeface="微软雅黑" pitchFamily="34" charset="-122"/>
              </a:rPr>
              <a:t>8.3 </a:t>
            </a:r>
            <a:r>
              <a:rPr lang="zh-CN" altLang="en-US" sz="4000" dirty="0">
                <a:solidFill>
                  <a:schemeClr val="bg1"/>
                </a:solidFill>
                <a:latin typeface="微软雅黑" pitchFamily="34" charset="-122"/>
                <a:ea typeface="微软雅黑" pitchFamily="34" charset="-122"/>
              </a:rPr>
              <a:t>灰盒测试</a:t>
            </a:r>
            <a:endParaRPr lang="zh-CN" altLang="en-US" sz="4000" b="1" kern="0"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92734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0" y="44450"/>
            <a:ext cx="8229600" cy="927100"/>
          </a:xfrm>
        </p:spPr>
        <p:txBody>
          <a:bodyPr>
            <a:normAutofit/>
          </a:bodyPr>
          <a:lstStyle/>
          <a:p>
            <a:r>
              <a:rPr lang="en-US" altLang="zh-CN" sz="2800" dirty="0" smtClean="0">
                <a:solidFill>
                  <a:schemeClr val="tx1"/>
                </a:solidFill>
                <a:latin typeface="微软雅黑" pitchFamily="34" charset="-122"/>
                <a:ea typeface="微软雅黑" pitchFamily="34" charset="-122"/>
              </a:rPr>
              <a:t>8.3.1</a:t>
            </a:r>
            <a:r>
              <a:rPr lang="zh-CN" altLang="en-US" sz="2800" dirty="0" smtClean="0">
                <a:solidFill>
                  <a:schemeClr val="tx1"/>
                </a:solidFill>
                <a:latin typeface="微软雅黑" pitchFamily="34" charset="-122"/>
                <a:ea typeface="微软雅黑" pitchFamily="34" charset="-122"/>
              </a:rPr>
              <a:t>“灰盒”测试概念</a:t>
            </a:r>
          </a:p>
        </p:txBody>
      </p:sp>
      <p:sp>
        <p:nvSpPr>
          <p:cNvPr id="155651" name="Rectangle 3"/>
          <p:cNvSpPr>
            <a:spLocks noGrp="1" noChangeArrowheads="1"/>
          </p:cNvSpPr>
          <p:nvPr>
            <p:ph idx="4294967295"/>
          </p:nvPr>
        </p:nvSpPr>
        <p:spPr>
          <a:xfrm>
            <a:off x="0" y="1125538"/>
            <a:ext cx="8229600" cy="5472112"/>
          </a:xfrm>
        </p:spPr>
        <p:txBody>
          <a:bodyPr>
            <a:normAutofit/>
          </a:bodyPr>
          <a:lstStyle/>
          <a:p>
            <a:pPr>
              <a:lnSpc>
                <a:spcPct val="110000"/>
              </a:lnSpc>
              <a:spcBef>
                <a:spcPct val="30000"/>
              </a:spcBef>
            </a:pPr>
            <a:r>
              <a:rPr lang="zh-CN" altLang="en-US" sz="2400" dirty="0" smtClean="0">
                <a:solidFill>
                  <a:srgbClr val="00B0F0"/>
                </a:solidFill>
                <a:latin typeface="微软雅黑" pitchFamily="34" charset="-122"/>
                <a:ea typeface="微软雅黑" pitchFamily="34" charset="-122"/>
              </a:rPr>
              <a:t>“灰盒”测试与白盒测试的区别</a:t>
            </a:r>
          </a:p>
          <a:p>
            <a:pPr lvl="1">
              <a:lnSpc>
                <a:spcPct val="150000"/>
              </a:lnSpc>
              <a:spcBef>
                <a:spcPct val="30000"/>
              </a:spcBef>
            </a:pPr>
            <a:r>
              <a:rPr lang="zh-CN" altLang="en-US" sz="2000" dirty="0" smtClean="0">
                <a:latin typeface="微软雅黑" pitchFamily="34" charset="-122"/>
                <a:ea typeface="微软雅黑" pitchFamily="34" charset="-122"/>
              </a:rPr>
              <a:t>“白盒”测试在测试过程中测试者可以看到被测的源程序，通过分析程序的内部结构，根据其内部结构设计测试用例</a:t>
            </a:r>
          </a:p>
          <a:p>
            <a:pPr lvl="1">
              <a:lnSpc>
                <a:spcPct val="150000"/>
              </a:lnSpc>
              <a:spcBef>
                <a:spcPct val="30000"/>
              </a:spcBef>
            </a:pPr>
            <a:r>
              <a:rPr lang="zh-CN" altLang="en-US" sz="2000" dirty="0" smtClean="0">
                <a:latin typeface="微软雅黑" pitchFamily="34" charset="-122"/>
                <a:ea typeface="微软雅黑" pitchFamily="34" charset="-122"/>
              </a:rPr>
              <a:t>理想的“白盒”测试应该使选取的测试用例覆盖所有的路径</a:t>
            </a:r>
          </a:p>
          <a:p>
            <a:pPr lvl="2">
              <a:lnSpc>
                <a:spcPct val="150000"/>
              </a:lnSpc>
              <a:spcBef>
                <a:spcPct val="30000"/>
              </a:spcBef>
            </a:pPr>
            <a:r>
              <a:rPr lang="zh-CN" altLang="en-US" sz="1800" dirty="0" smtClean="0">
                <a:latin typeface="微软雅黑" pitchFamily="34" charset="-122"/>
                <a:ea typeface="微软雅黑" pitchFamily="34" charset="-122"/>
              </a:rPr>
              <a:t>这是不可能的</a:t>
            </a:r>
          </a:p>
          <a:p>
            <a:pPr lvl="2">
              <a:lnSpc>
                <a:spcPct val="150000"/>
              </a:lnSpc>
              <a:spcBef>
                <a:spcPct val="30000"/>
              </a:spcBef>
            </a:pPr>
            <a:r>
              <a:rPr lang="zh-CN" altLang="en-US" sz="1800" dirty="0" smtClean="0">
                <a:latin typeface="微软雅黑" pitchFamily="34" charset="-122"/>
                <a:ea typeface="微软雅黑" pitchFamily="34" charset="-122"/>
              </a:rPr>
              <a:t>“白盒”测试它不关注测试程序的外部功能</a:t>
            </a:r>
            <a:endParaRPr lang="en-US" altLang="zh-CN" sz="1800" dirty="0" smtClean="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灰盒测试无需关心模块内部的实现细节</a:t>
            </a:r>
          </a:p>
        </p:txBody>
      </p:sp>
    </p:spTree>
    <p:extLst>
      <p:ext uri="{BB962C8B-B14F-4D97-AF65-F5344CB8AC3E}">
        <p14:creationId xmlns:p14="http://schemas.microsoft.com/office/powerpoint/2010/main" val="4189415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6988"/>
            <a:ext cx="8229600" cy="1012826"/>
          </a:xfrm>
        </p:spPr>
        <p:txBody>
          <a:bodyPr>
            <a:normAutofit/>
          </a:bodyPr>
          <a:lstStyle/>
          <a:p>
            <a:r>
              <a:rPr lang="en-US" altLang="zh-CN" sz="2800" dirty="0" smtClean="0">
                <a:solidFill>
                  <a:schemeClr val="tx1"/>
                </a:solidFill>
                <a:latin typeface="微软雅黑" pitchFamily="34" charset="-122"/>
                <a:ea typeface="微软雅黑" pitchFamily="34" charset="-122"/>
              </a:rPr>
              <a:t>8.3.1</a:t>
            </a:r>
            <a:r>
              <a:rPr lang="zh-CN" altLang="en-US" sz="2800" dirty="0" smtClean="0">
                <a:solidFill>
                  <a:schemeClr val="tx1"/>
                </a:solidFill>
                <a:latin typeface="微软雅黑" pitchFamily="34" charset="-122"/>
                <a:ea typeface="微软雅黑" pitchFamily="34" charset="-122"/>
              </a:rPr>
              <a:t>“灰盒”测试概念</a:t>
            </a:r>
            <a:endParaRPr lang="zh-CN" altLang="en-US" sz="2800" dirty="0">
              <a:solidFill>
                <a:schemeClr val="tx1"/>
              </a:solidFill>
            </a:endParaRPr>
          </a:p>
        </p:txBody>
      </p:sp>
      <p:sp>
        <p:nvSpPr>
          <p:cNvPr id="3" name="内容占位符 2"/>
          <p:cNvSpPr>
            <a:spLocks noGrp="1"/>
          </p:cNvSpPr>
          <p:nvPr>
            <p:ph idx="4294967295"/>
          </p:nvPr>
        </p:nvSpPr>
        <p:spPr>
          <a:xfrm>
            <a:off x="0" y="1052513"/>
            <a:ext cx="8229600" cy="4741862"/>
          </a:xfrm>
        </p:spPr>
        <p:txBody>
          <a:bodyPr>
            <a:normAutofit/>
          </a:bodyPr>
          <a:lstStyle/>
          <a:p>
            <a:pPr lvl="1">
              <a:lnSpc>
                <a:spcPct val="150000"/>
              </a:lnSpc>
              <a:spcBef>
                <a:spcPct val="30000"/>
              </a:spcBef>
              <a:buFont typeface="Arial"/>
              <a:buChar char="•"/>
            </a:pPr>
            <a:r>
              <a:rPr lang="zh-CN" altLang="en-US" b="1" dirty="0" smtClean="0">
                <a:solidFill>
                  <a:srgbClr val="00B0F0"/>
                </a:solidFill>
                <a:latin typeface="微软雅黑" pitchFamily="34" charset="-122"/>
                <a:ea typeface="微软雅黑" pitchFamily="34" charset="-122"/>
              </a:rPr>
              <a:t>灰盒测试与黑盒测试的区别</a:t>
            </a:r>
            <a:endParaRPr lang="en-US" altLang="zh-CN" b="1" dirty="0" smtClean="0">
              <a:solidFill>
                <a:srgbClr val="00B0F0"/>
              </a:solidFill>
              <a:latin typeface="微软雅黑" pitchFamily="34" charset="-122"/>
              <a:ea typeface="微软雅黑" pitchFamily="34" charset="-122"/>
            </a:endParaRPr>
          </a:p>
          <a:p>
            <a:pPr lvl="1">
              <a:lnSpc>
                <a:spcPct val="150000"/>
              </a:lnSpc>
              <a:spcBef>
                <a:spcPct val="30000"/>
              </a:spcBef>
            </a:pPr>
            <a:r>
              <a:rPr lang="zh-CN" altLang="en-US" sz="1800" dirty="0" smtClean="0">
                <a:latin typeface="微软雅黑" pitchFamily="34" charset="-122"/>
                <a:ea typeface="微软雅黑" pitchFamily="34" charset="-122"/>
              </a:rPr>
              <a:t>“黑盒”测试是在测试者完全不考虑程序内部结构和内部特征的情况下，根据需求规格说明书设计测试用例和推断的测试结果的正确性</a:t>
            </a:r>
          </a:p>
          <a:p>
            <a:pPr lvl="1">
              <a:lnSpc>
                <a:spcPct val="150000"/>
              </a:lnSpc>
              <a:spcBef>
                <a:spcPct val="30000"/>
              </a:spcBef>
            </a:pPr>
            <a:r>
              <a:rPr lang="zh-CN" altLang="en-US" sz="1800" dirty="0" smtClean="0">
                <a:latin typeface="微软雅黑" pitchFamily="34" charset="-122"/>
                <a:ea typeface="微软雅黑" pitchFamily="34" charset="-122"/>
              </a:rPr>
              <a:t>“黑盒”测试只考虑了程序的输入，以及在该情况下的输出，并没有考虑程序的内部结构。</a:t>
            </a:r>
          </a:p>
          <a:p>
            <a:pPr lvl="1">
              <a:lnSpc>
                <a:spcPct val="150000"/>
              </a:lnSpc>
              <a:spcBef>
                <a:spcPct val="30000"/>
              </a:spcBef>
            </a:pPr>
            <a:r>
              <a:rPr lang="zh-CN" altLang="en-US" sz="1800" dirty="0" smtClean="0">
                <a:latin typeface="微软雅黑" pitchFamily="34" charset="-122"/>
                <a:ea typeface="微软雅黑" pitchFamily="34" charset="-122"/>
              </a:rPr>
              <a:t>灰盒测试需关心模块与模块之间的交互。</a:t>
            </a: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0" y="44450"/>
            <a:ext cx="7931150" cy="792262"/>
          </a:xfrm>
        </p:spPr>
        <p:txBody>
          <a:bodyPr>
            <a:normAutofit/>
          </a:bodyPr>
          <a:lstStyle/>
          <a:p>
            <a:r>
              <a:rPr lang="en-US" altLang="zh-CN" sz="2800" dirty="0" smtClean="0">
                <a:solidFill>
                  <a:schemeClr val="tx1"/>
                </a:solidFill>
                <a:latin typeface="微软雅黑" pitchFamily="34" charset="-122"/>
                <a:ea typeface="微软雅黑" pitchFamily="34" charset="-122"/>
              </a:rPr>
              <a:t>8.3.1</a:t>
            </a:r>
            <a:r>
              <a:rPr lang="zh-CN" altLang="en-US" sz="2800" dirty="0" smtClean="0">
                <a:solidFill>
                  <a:schemeClr val="tx1"/>
                </a:solidFill>
                <a:latin typeface="微软雅黑" pitchFamily="34" charset="-122"/>
                <a:ea typeface="微软雅黑" pitchFamily="34" charset="-122"/>
              </a:rPr>
              <a:t>“灰盒”测试概念</a:t>
            </a:r>
          </a:p>
        </p:txBody>
      </p:sp>
      <p:sp>
        <p:nvSpPr>
          <p:cNvPr id="154627" name="Rectangle 3"/>
          <p:cNvSpPr>
            <a:spLocks noGrp="1" noChangeArrowheads="1"/>
          </p:cNvSpPr>
          <p:nvPr>
            <p:ph idx="4294967295"/>
          </p:nvPr>
        </p:nvSpPr>
        <p:spPr>
          <a:xfrm>
            <a:off x="0" y="1052513"/>
            <a:ext cx="8229600" cy="5073650"/>
          </a:xfrm>
        </p:spPr>
        <p:txBody>
          <a:bodyPr>
            <a:normAutofit/>
          </a:bodyPr>
          <a:lstStyle/>
          <a:p>
            <a:pPr>
              <a:lnSpc>
                <a:spcPct val="150000"/>
              </a:lnSpc>
              <a:spcBef>
                <a:spcPct val="30000"/>
              </a:spcBef>
            </a:pPr>
            <a:r>
              <a:rPr lang="en-US" altLang="zh-CN" sz="2000" b="0" dirty="0" smtClean="0">
                <a:latin typeface="微软雅黑" pitchFamily="34" charset="-122"/>
                <a:ea typeface="微软雅黑" pitchFamily="34" charset="-122"/>
              </a:rPr>
              <a:t>“</a:t>
            </a:r>
            <a:r>
              <a:rPr lang="zh-CN" altLang="en-US" sz="2000" b="0" dirty="0" smtClean="0">
                <a:latin typeface="微软雅黑" pitchFamily="34" charset="-122"/>
                <a:ea typeface="微软雅黑" pitchFamily="34" charset="-122"/>
              </a:rPr>
              <a:t>灰盒</a:t>
            </a:r>
            <a:r>
              <a:rPr lang="en-US" altLang="zh-CN" sz="2000" b="0" dirty="0" smtClean="0">
                <a:latin typeface="微软雅黑" pitchFamily="34" charset="-122"/>
                <a:ea typeface="微软雅黑" pitchFamily="34" charset="-122"/>
              </a:rPr>
              <a:t>”</a:t>
            </a:r>
            <a:r>
              <a:rPr lang="zh-CN" altLang="en-US" sz="2000" b="0" dirty="0" smtClean="0">
                <a:solidFill>
                  <a:schemeClr val="tx1"/>
                </a:solidFill>
                <a:latin typeface="微软雅黑" pitchFamily="34" charset="-122"/>
                <a:ea typeface="微软雅黑" pitchFamily="34" charset="-122"/>
              </a:rPr>
              <a:t>测试是一种综合测试法，</a:t>
            </a:r>
            <a:r>
              <a:rPr lang="zh-CN" altLang="en-US" sz="2000" b="0" dirty="0" smtClean="0">
                <a:latin typeface="微软雅黑" pitchFamily="34" charset="-122"/>
                <a:ea typeface="微软雅黑" pitchFamily="34" charset="-122"/>
              </a:rPr>
              <a:t>它将“黑盒”测试、“白盒”测试、回归测试结合在一起，构成一种无缝测试技术。</a:t>
            </a:r>
            <a:endParaRPr lang="en-US" altLang="zh-CN" sz="2000" b="0" dirty="0" smtClean="0">
              <a:latin typeface="微软雅黑" pitchFamily="34" charset="-122"/>
              <a:ea typeface="微软雅黑" pitchFamily="34" charset="-122"/>
            </a:endParaRPr>
          </a:p>
          <a:p>
            <a:pPr>
              <a:lnSpc>
                <a:spcPct val="150000"/>
              </a:lnSpc>
              <a:spcBef>
                <a:spcPct val="30000"/>
              </a:spcBef>
            </a:pPr>
            <a:r>
              <a:rPr lang="zh-CN" altLang="en-US" sz="2000" b="0" dirty="0" smtClean="0">
                <a:latin typeface="微软雅黑" pitchFamily="34" charset="-122"/>
                <a:ea typeface="微软雅黑" pitchFamily="34" charset="-122"/>
              </a:rPr>
              <a:t>灰盒测试一种软件全生命周期测试法，该方法通常是深入到用</a:t>
            </a:r>
            <a:r>
              <a:rPr lang="en-US" altLang="zh-CN" sz="2000" b="0" dirty="0" err="1" smtClean="0">
                <a:latin typeface="微软雅黑" pitchFamily="34" charset="-122"/>
                <a:ea typeface="微软雅黑" pitchFamily="34" charset="-122"/>
              </a:rPr>
              <a:t>Ada</a:t>
            </a:r>
            <a:r>
              <a:rPr lang="en-US" altLang="zh-CN" sz="2000" b="0" dirty="0" smtClean="0">
                <a:latin typeface="微软雅黑" pitchFamily="34" charset="-122"/>
                <a:ea typeface="微软雅黑" pitchFamily="34" charset="-122"/>
              </a:rPr>
              <a:t>/C/Fortran</a:t>
            </a:r>
            <a:r>
              <a:rPr lang="zh-CN" altLang="en-US" sz="2000" b="0" dirty="0" smtClean="0">
                <a:latin typeface="微软雅黑" pitchFamily="34" charset="-122"/>
                <a:ea typeface="微软雅黑" pitchFamily="34" charset="-122"/>
              </a:rPr>
              <a:t>或汇编语言开发的嵌入式应用软件代码中进行功能的测试，或者与</a:t>
            </a:r>
            <a:r>
              <a:rPr lang="en-US" altLang="zh-CN" sz="2000" b="0" dirty="0" smtClean="0">
                <a:latin typeface="微软雅黑" pitchFamily="34" charset="-122"/>
                <a:ea typeface="微软雅黑" pitchFamily="34" charset="-122"/>
              </a:rPr>
              <a:t>Web</a:t>
            </a:r>
            <a:r>
              <a:rPr lang="zh-CN" altLang="en-US" sz="2000" b="0" dirty="0" smtClean="0">
                <a:latin typeface="微软雅黑" pitchFamily="34" charset="-122"/>
                <a:ea typeface="微软雅黑" pitchFamily="34" charset="-122"/>
              </a:rPr>
              <a:t>服务一起使用。</a:t>
            </a:r>
          </a:p>
        </p:txBody>
      </p:sp>
    </p:spTree>
    <p:extLst>
      <p:ext uri="{BB962C8B-B14F-4D97-AF65-F5344CB8AC3E}">
        <p14:creationId xmlns:p14="http://schemas.microsoft.com/office/powerpoint/2010/main" val="3517441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idx="4294967295"/>
          </p:nvPr>
        </p:nvSpPr>
        <p:spPr>
          <a:xfrm>
            <a:off x="0" y="44450"/>
            <a:ext cx="8229600" cy="941388"/>
          </a:xfrm>
        </p:spPr>
        <p:txBody>
          <a:bodyPr>
            <a:normAutofit/>
          </a:bodyPr>
          <a:lstStyle/>
          <a:p>
            <a:r>
              <a:rPr lang="en-US" altLang="zh-CN" sz="2800" dirty="0" smtClean="0">
                <a:solidFill>
                  <a:schemeClr val="tx1"/>
                </a:solidFill>
                <a:latin typeface="微软雅黑" pitchFamily="34" charset="-122"/>
                <a:ea typeface="微软雅黑" pitchFamily="34" charset="-122"/>
              </a:rPr>
              <a:t>8.3.1</a:t>
            </a:r>
            <a:r>
              <a:rPr lang="zh-CN" altLang="en-US" sz="2800" dirty="0" smtClean="0">
                <a:solidFill>
                  <a:schemeClr val="tx1"/>
                </a:solidFill>
                <a:latin typeface="微软雅黑" pitchFamily="34" charset="-122"/>
                <a:ea typeface="微软雅黑" pitchFamily="34" charset="-122"/>
              </a:rPr>
              <a:t>“灰盒”测试概念</a:t>
            </a:r>
          </a:p>
        </p:txBody>
      </p:sp>
      <p:sp>
        <p:nvSpPr>
          <p:cNvPr id="156675" name="Rectangle 3"/>
          <p:cNvSpPr>
            <a:spLocks noGrp="1" noChangeArrowheads="1"/>
          </p:cNvSpPr>
          <p:nvPr>
            <p:ph idx="4294967295"/>
          </p:nvPr>
        </p:nvSpPr>
        <p:spPr>
          <a:xfrm>
            <a:off x="0" y="1125538"/>
            <a:ext cx="8229600" cy="3527425"/>
          </a:xfrm>
        </p:spPr>
        <p:txBody>
          <a:bodyPr>
            <a:noAutofit/>
          </a:bodyPr>
          <a:lstStyle/>
          <a:p>
            <a:pPr>
              <a:lnSpc>
                <a:spcPct val="110000"/>
              </a:lnSpc>
              <a:spcBef>
                <a:spcPct val="30000"/>
              </a:spcBef>
            </a:pPr>
            <a:r>
              <a:rPr lang="zh-CN" altLang="en-US" sz="2400" dirty="0" smtClean="0">
                <a:solidFill>
                  <a:srgbClr val="00B0F0"/>
                </a:solidFill>
                <a:latin typeface="微软雅黑" pitchFamily="34" charset="-122"/>
                <a:ea typeface="微软雅黑" pitchFamily="34" charset="-122"/>
              </a:rPr>
              <a:t>“灰盒”测试思想</a:t>
            </a:r>
          </a:p>
          <a:p>
            <a:pPr lvl="1">
              <a:lnSpc>
                <a:spcPct val="150000"/>
              </a:lnSpc>
              <a:spcBef>
                <a:spcPct val="30000"/>
              </a:spcBef>
            </a:pPr>
            <a:r>
              <a:rPr lang="zh-CN" altLang="en-US" sz="2000" dirty="0" smtClean="0">
                <a:latin typeface="微软雅黑" pitchFamily="34" charset="-122"/>
                <a:ea typeface="微软雅黑" pitchFamily="34" charset="-122"/>
              </a:rPr>
              <a:t>基于程序运行时的外部表现同时又结合程序内部逻辑结构来设计用例，执行程序并采集程序路径执行信息和外部用户接口结果的测试技术</a:t>
            </a:r>
          </a:p>
          <a:p>
            <a:pPr lvl="1">
              <a:lnSpc>
                <a:spcPct val="150000"/>
              </a:lnSpc>
              <a:spcBef>
                <a:spcPct val="30000"/>
              </a:spcBef>
            </a:pPr>
            <a:r>
              <a:rPr lang="zh-CN" altLang="en-US" sz="2000" dirty="0" smtClean="0">
                <a:latin typeface="微软雅黑" pitchFamily="34" charset="-122"/>
                <a:ea typeface="微软雅黑" pitchFamily="34" charset="-122"/>
              </a:rPr>
              <a:t>其目的是验证软件满足外部指标以及软件的所有通道或路径都进行了检验</a:t>
            </a:r>
          </a:p>
          <a:p>
            <a:pPr lvl="2">
              <a:lnSpc>
                <a:spcPct val="150000"/>
              </a:lnSpc>
              <a:spcBef>
                <a:spcPct val="30000"/>
              </a:spcBef>
            </a:pPr>
            <a:r>
              <a:rPr lang="zh-CN" altLang="en-US" dirty="0" smtClean="0">
                <a:latin typeface="微软雅黑" pitchFamily="34" charset="-122"/>
                <a:ea typeface="微软雅黑" pitchFamily="34" charset="-122"/>
              </a:rPr>
              <a:t>通过该程序的所有路径都进行了检验和验证后，就得到了全面验证</a:t>
            </a:r>
          </a:p>
        </p:txBody>
      </p:sp>
    </p:spTree>
    <p:extLst>
      <p:ext uri="{BB962C8B-B14F-4D97-AF65-F5344CB8AC3E}">
        <p14:creationId xmlns:p14="http://schemas.microsoft.com/office/powerpoint/2010/main" val="355337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675">
                                            <p:txEl>
                                              <p:pRg st="1" end="1"/>
                                            </p:txEl>
                                          </p:spTgt>
                                        </p:tgtEl>
                                        <p:attrNameLst>
                                          <p:attrName>style.visibility</p:attrName>
                                        </p:attrNameLst>
                                      </p:cBhvr>
                                      <p:to>
                                        <p:strVal val="visible"/>
                                      </p:to>
                                    </p:set>
                                    <p:anim calcmode="lin" valueType="num">
                                      <p:cBhvr additive="base">
                                        <p:cTn id="7" dur="500" fill="hold"/>
                                        <p:tgtEl>
                                          <p:spTgt spid="1566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6675">
                                            <p:txEl>
                                              <p:pRg st="2" end="2"/>
                                            </p:txEl>
                                          </p:spTgt>
                                        </p:tgtEl>
                                        <p:attrNameLst>
                                          <p:attrName>style.visibility</p:attrName>
                                        </p:attrNameLst>
                                      </p:cBhvr>
                                      <p:to>
                                        <p:strVal val="visible"/>
                                      </p:to>
                                    </p:set>
                                    <p:anim calcmode="lin" valueType="num">
                                      <p:cBhvr additive="base">
                                        <p:cTn id="13" dur="500" fill="hold"/>
                                        <p:tgtEl>
                                          <p:spTgt spid="1566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67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6675">
                                            <p:txEl>
                                              <p:pRg st="3" end="3"/>
                                            </p:txEl>
                                          </p:spTgt>
                                        </p:tgtEl>
                                        <p:attrNameLst>
                                          <p:attrName>style.visibility</p:attrName>
                                        </p:attrNameLst>
                                      </p:cBhvr>
                                      <p:to>
                                        <p:strVal val="visible"/>
                                      </p:to>
                                    </p:set>
                                    <p:anim calcmode="lin" valueType="num">
                                      <p:cBhvr additive="base">
                                        <p:cTn id="17" dur="500" fill="hold"/>
                                        <p:tgtEl>
                                          <p:spTgt spid="15667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66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914400" y="0"/>
            <a:ext cx="8229600" cy="1042988"/>
          </a:xfrm>
        </p:spPr>
        <p:txBody>
          <a:bodyPr>
            <a:normAutofit/>
          </a:bodyPr>
          <a:lstStyle/>
          <a:p>
            <a:r>
              <a:rPr lang="en-US" altLang="zh-CN" sz="2800" dirty="0" smtClean="0">
                <a:solidFill>
                  <a:schemeClr val="tx1"/>
                </a:solidFill>
                <a:latin typeface="微软雅黑" pitchFamily="34" charset="-122"/>
                <a:ea typeface="微软雅黑" pitchFamily="34" charset="-122"/>
              </a:rPr>
              <a:t>8.3.1</a:t>
            </a:r>
            <a:r>
              <a:rPr lang="zh-CN" altLang="en-US" sz="2800" dirty="0" smtClean="0">
                <a:solidFill>
                  <a:schemeClr val="tx1"/>
                </a:solidFill>
                <a:latin typeface="微软雅黑" pitchFamily="34" charset="-122"/>
                <a:ea typeface="微软雅黑" pitchFamily="34" charset="-122"/>
              </a:rPr>
              <a:t>“灰盒”测试概念</a:t>
            </a:r>
            <a:endParaRPr lang="zh-CN" altLang="en-US" sz="2800" dirty="0">
              <a:solidFill>
                <a:schemeClr val="tx1"/>
              </a:solidFill>
            </a:endParaRPr>
          </a:p>
        </p:txBody>
      </p:sp>
      <p:sp>
        <p:nvSpPr>
          <p:cNvPr id="3" name="内容占位符 2"/>
          <p:cNvSpPr>
            <a:spLocks noGrp="1"/>
          </p:cNvSpPr>
          <p:nvPr>
            <p:ph idx="4294967295"/>
          </p:nvPr>
        </p:nvSpPr>
        <p:spPr>
          <a:xfrm>
            <a:off x="0" y="1350963"/>
            <a:ext cx="8229600" cy="4525962"/>
          </a:xfrm>
        </p:spPr>
        <p:txBody>
          <a:bodyPr/>
          <a:lstStyle/>
          <a:p>
            <a:pPr lvl="1">
              <a:lnSpc>
                <a:spcPct val="150000"/>
              </a:lnSpc>
              <a:spcBef>
                <a:spcPct val="30000"/>
              </a:spcBef>
            </a:pPr>
            <a:r>
              <a:rPr lang="zh-CN" altLang="en-US" sz="2000" dirty="0" smtClean="0">
                <a:latin typeface="微软雅黑" pitchFamily="34" charset="-122"/>
                <a:ea typeface="微软雅黑" pitchFamily="34" charset="-122"/>
              </a:rPr>
              <a:t>以程序的主要功能和主要性能为测试依据</a:t>
            </a:r>
          </a:p>
          <a:p>
            <a:pPr lvl="2">
              <a:lnSpc>
                <a:spcPct val="150000"/>
              </a:lnSpc>
              <a:spcBef>
                <a:spcPct val="30000"/>
              </a:spcBef>
            </a:pPr>
            <a:r>
              <a:rPr lang="zh-CN" altLang="en-US" dirty="0" smtClean="0">
                <a:latin typeface="微软雅黑" pitchFamily="34" charset="-122"/>
                <a:ea typeface="微软雅黑" pitchFamily="34" charset="-122"/>
              </a:rPr>
              <a:t>根据程序图、功能说明书以及测试者的实践经验来设计</a:t>
            </a:r>
          </a:p>
          <a:p>
            <a:pPr lvl="1">
              <a:lnSpc>
                <a:spcPct val="150000"/>
              </a:lnSpc>
              <a:spcBef>
                <a:spcPct val="30000"/>
              </a:spcBef>
            </a:pPr>
            <a:r>
              <a:rPr lang="zh-CN" altLang="en-US" sz="2000" dirty="0" smtClean="0">
                <a:latin typeface="微软雅黑" pitchFamily="34" charset="-122"/>
                <a:ea typeface="微软雅黑" pitchFamily="34" charset="-122"/>
              </a:rPr>
              <a:t>在现在的测试工程中，最常见的“灰盒”测试是集成测试</a:t>
            </a:r>
          </a:p>
          <a:p>
            <a:pPr lvl="2">
              <a:lnSpc>
                <a:spcPct val="150000"/>
              </a:lnSpc>
              <a:spcBef>
                <a:spcPct val="30000"/>
              </a:spcBef>
            </a:pPr>
            <a:r>
              <a:rPr lang="zh-CN" altLang="en-US" dirty="0" smtClean="0">
                <a:latin typeface="微软雅黑" pitchFamily="34" charset="-122"/>
                <a:ea typeface="微软雅黑" pitchFamily="34" charset="-122"/>
              </a:rPr>
              <a:t>重点关注软件系统的各个模块之间的相互关联，即模块之间的互相调用、数据传递、同步</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互斥、等等</a:t>
            </a:r>
          </a:p>
          <a:p>
            <a:pPr>
              <a:buNone/>
            </a:pPr>
            <a:endParaRPr lang="zh-CN" altLang="en-US" sz="3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idx="4294967295"/>
          </p:nvPr>
        </p:nvSpPr>
        <p:spPr>
          <a:xfrm>
            <a:off x="0" y="44450"/>
            <a:ext cx="8229600" cy="868363"/>
          </a:xfrm>
        </p:spPr>
        <p:txBody>
          <a:bodyPr>
            <a:normAutofit/>
          </a:bodyPr>
          <a:lstStyle/>
          <a:p>
            <a:r>
              <a:rPr lang="en-US" altLang="zh-CN" sz="2800" dirty="0" smtClean="0">
                <a:solidFill>
                  <a:schemeClr val="tx1"/>
                </a:solidFill>
                <a:latin typeface="微软雅黑" pitchFamily="34" charset="-122"/>
                <a:ea typeface="微软雅黑" pitchFamily="34" charset="-122"/>
              </a:rPr>
              <a:t>8.3.1</a:t>
            </a:r>
            <a:r>
              <a:rPr lang="zh-CN" altLang="en-US" sz="2800" dirty="0" smtClean="0">
                <a:solidFill>
                  <a:schemeClr val="tx1"/>
                </a:solidFill>
                <a:latin typeface="微软雅黑" pitchFamily="34" charset="-122"/>
                <a:ea typeface="微软雅黑" pitchFamily="34" charset="-122"/>
              </a:rPr>
              <a:t>“灰盒”测试概念</a:t>
            </a:r>
          </a:p>
        </p:txBody>
      </p:sp>
      <p:graphicFrame>
        <p:nvGraphicFramePr>
          <p:cNvPr id="6" name="内容占位符 5"/>
          <p:cNvGraphicFramePr>
            <a:graphicFrameLocks noGrp="1"/>
          </p:cNvGraphicFramePr>
          <p:nvPr>
            <p:ph idx="4294967295"/>
            <p:extLst>
              <p:ext uri="{D42A27DB-BD31-4B8C-83A1-F6EECF244321}">
                <p14:modId xmlns:p14="http://schemas.microsoft.com/office/powerpoint/2010/main" val="2572964307"/>
              </p:ext>
            </p:extLst>
          </p:nvPr>
        </p:nvGraphicFramePr>
        <p:xfrm>
          <a:off x="683568" y="1124744"/>
          <a:ext cx="7823522" cy="4968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5034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idx="4294967295"/>
          </p:nvPr>
        </p:nvSpPr>
        <p:spPr>
          <a:xfrm>
            <a:off x="0" y="44450"/>
            <a:ext cx="8229600" cy="868363"/>
          </a:xfrm>
        </p:spPr>
        <p:txBody>
          <a:bodyPr>
            <a:normAutofit/>
          </a:bodyPr>
          <a:lstStyle/>
          <a:p>
            <a:r>
              <a:rPr lang="en-US" altLang="zh-CN" sz="2800" dirty="0" smtClean="0">
                <a:solidFill>
                  <a:schemeClr val="tx1"/>
                </a:solidFill>
                <a:latin typeface="微软雅黑" pitchFamily="34" charset="-122"/>
                <a:ea typeface="微软雅黑" pitchFamily="34" charset="-122"/>
              </a:rPr>
              <a:t>8.3.1</a:t>
            </a:r>
            <a:r>
              <a:rPr lang="zh-CN" altLang="en-US" sz="2800" dirty="0" smtClean="0">
                <a:solidFill>
                  <a:schemeClr val="tx1"/>
                </a:solidFill>
                <a:latin typeface="微软雅黑" pitchFamily="34" charset="-122"/>
                <a:ea typeface="微软雅黑" pitchFamily="34" charset="-122"/>
              </a:rPr>
              <a:t>“灰盒”测试概念</a:t>
            </a:r>
          </a:p>
        </p:txBody>
      </p:sp>
      <p:sp>
        <p:nvSpPr>
          <p:cNvPr id="4" name="矩形 3"/>
          <p:cNvSpPr/>
          <p:nvPr/>
        </p:nvSpPr>
        <p:spPr>
          <a:xfrm>
            <a:off x="428596" y="1785926"/>
            <a:ext cx="7358114" cy="3170099"/>
          </a:xfrm>
          <a:prstGeom prst="rect">
            <a:avLst/>
          </a:prstGeom>
        </p:spPr>
        <p:txBody>
          <a:bodyPr wrap="square">
            <a:spAutoFit/>
          </a:bodyPr>
          <a:lstStyle/>
          <a:p>
            <a:pPr lvl="0">
              <a:lnSpc>
                <a:spcPct val="150000"/>
              </a:lnSpc>
            </a:pP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、能够进行基于需求的覆盖测试和基于程序路径覆盖的测试；</a:t>
            </a:r>
            <a:endParaRPr lang="en-US" altLang="zh-CN" sz="2000" dirty="0" smtClean="0">
              <a:latin typeface="微软雅黑" pitchFamily="34" charset="-122"/>
              <a:ea typeface="微软雅黑" pitchFamily="34" charset="-122"/>
            </a:endParaRPr>
          </a:p>
          <a:p>
            <a:pPr>
              <a:lnSpc>
                <a:spcPct val="150000"/>
              </a:lnSpc>
            </a:pP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、测试结果可以对应到程序内部路径，便于</a:t>
            </a:r>
            <a:r>
              <a:rPr lang="en-US" altLang="zh-CN" sz="2000" dirty="0" smtClean="0">
                <a:latin typeface="微软雅黑" pitchFamily="34" charset="-122"/>
                <a:ea typeface="微软雅黑" pitchFamily="34" charset="-122"/>
              </a:rPr>
              <a:t>bug</a:t>
            </a:r>
            <a:r>
              <a:rPr lang="zh-CN" altLang="en-US" sz="2000" dirty="0" smtClean="0">
                <a:latin typeface="微软雅黑" pitchFamily="34" charset="-122"/>
                <a:ea typeface="微软雅黑" pitchFamily="34" charset="-122"/>
              </a:rPr>
              <a:t>的定位、分析和解决；</a:t>
            </a:r>
          </a:p>
          <a:p>
            <a:pPr>
              <a:lnSpc>
                <a:spcPct val="150000"/>
              </a:lnSpc>
            </a:pP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、能够保证设计的“黑盒”测试用例的完整性，防止遗漏软件的一些不常用的功能或功能组合；</a:t>
            </a:r>
          </a:p>
          <a:p>
            <a:pPr>
              <a:lnSpc>
                <a:spcPct val="150000"/>
              </a:lnSpc>
            </a:pPr>
            <a:r>
              <a:rPr lang="en-US" altLang="zh-CN" sz="2000" dirty="0" smtClean="0">
                <a:latin typeface="微软雅黑" pitchFamily="34" charset="-122"/>
                <a:ea typeface="微软雅黑" pitchFamily="34" charset="-122"/>
              </a:rPr>
              <a:t>4</a:t>
            </a:r>
            <a:r>
              <a:rPr lang="zh-CN" altLang="en-US" sz="2000" dirty="0" smtClean="0">
                <a:latin typeface="微软雅黑" pitchFamily="34" charset="-122"/>
                <a:ea typeface="微软雅黑" pitchFamily="34" charset="-122"/>
              </a:rPr>
              <a:t>、能够需求或设计不详细或不完整对测试造成的影响。</a:t>
            </a:r>
          </a:p>
          <a:p>
            <a:pPr lvl="0"/>
            <a:endParaRPr lang="zh-CN" altLang="en-US" sz="2000" dirty="0">
              <a:latin typeface="微软雅黑" pitchFamily="34" charset="-122"/>
              <a:ea typeface="微软雅黑" pitchFamily="34" charset="-122"/>
            </a:endParaRPr>
          </a:p>
        </p:txBody>
      </p:sp>
      <p:sp>
        <p:nvSpPr>
          <p:cNvPr id="8" name="矩形 7"/>
          <p:cNvSpPr/>
          <p:nvPr/>
        </p:nvSpPr>
        <p:spPr>
          <a:xfrm>
            <a:off x="500034" y="1142984"/>
            <a:ext cx="2928958" cy="461665"/>
          </a:xfrm>
          <a:prstGeom prst="rect">
            <a:avLst/>
          </a:prstGeom>
        </p:spPr>
        <p:txBody>
          <a:bodyPr wrap="square">
            <a:spAutoFit/>
          </a:bodyPr>
          <a:lstStyle/>
          <a:p>
            <a:pPr lvl="0"/>
            <a:r>
              <a:rPr lang="zh-CN" altLang="en-US" sz="2400" b="1" dirty="0" smtClean="0">
                <a:solidFill>
                  <a:srgbClr val="0096D6"/>
                </a:solidFill>
                <a:latin typeface="微软雅黑" pitchFamily="34" charset="-122"/>
                <a:ea typeface="微软雅黑" pitchFamily="34" charset="-122"/>
              </a:rPr>
              <a:t>“灰盒”测试的优点</a:t>
            </a:r>
            <a:endParaRPr lang="zh-CN" altLang="en-US" sz="2400" b="1" dirty="0">
              <a:solidFill>
                <a:srgbClr val="0096D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323528" y="1412776"/>
            <a:ext cx="8424936" cy="5184292"/>
            <a:chOff x="179512" y="836712"/>
            <a:chExt cx="8784976" cy="5585674"/>
          </a:xfrm>
        </p:grpSpPr>
        <p:grpSp>
          <p:nvGrpSpPr>
            <p:cNvPr id="4" name="Group 3"/>
            <p:cNvGrpSpPr>
              <a:grpSpLocks/>
            </p:cNvGrpSpPr>
            <p:nvPr/>
          </p:nvGrpSpPr>
          <p:grpSpPr bwMode="auto">
            <a:xfrm>
              <a:off x="179512" y="836712"/>
              <a:ext cx="7920990" cy="5585674"/>
              <a:chOff x="0" y="0"/>
              <a:chExt cx="12474" cy="8795"/>
            </a:xfrm>
          </p:grpSpPr>
          <p:pic>
            <p:nvPicPr>
              <p:cNvPr id="5" name="Picture 4" descr="结构组织图_03"/>
              <p:cNvPicPr>
                <a:picLocks noChangeAspect="1" noChangeArrowheads="1"/>
              </p:cNvPicPr>
              <p:nvPr/>
            </p:nvPicPr>
            <p:blipFill>
              <a:blip r:embed="rId2" cstate="print"/>
              <a:srcRect/>
              <a:stretch>
                <a:fillRect/>
              </a:stretch>
            </p:blipFill>
            <p:spPr bwMode="auto">
              <a:xfrm>
                <a:off x="4422" y="0"/>
                <a:ext cx="4990" cy="1020"/>
              </a:xfrm>
              <a:prstGeom prst="rect">
                <a:avLst/>
              </a:prstGeom>
              <a:noFill/>
              <a:ln w="9525">
                <a:noFill/>
                <a:miter lim="800000"/>
                <a:headEnd/>
                <a:tailEnd/>
              </a:ln>
              <a:effectLst/>
            </p:spPr>
          </p:pic>
          <p:grpSp>
            <p:nvGrpSpPr>
              <p:cNvPr id="6" name="Group 5"/>
              <p:cNvGrpSpPr>
                <a:grpSpLocks noChangeAspect="1"/>
              </p:cNvGrpSpPr>
              <p:nvPr/>
            </p:nvGrpSpPr>
            <p:grpSpPr bwMode="auto">
              <a:xfrm>
                <a:off x="0" y="2138"/>
                <a:ext cx="11010" cy="4437"/>
                <a:chOff x="0" y="0"/>
                <a:chExt cx="11011" cy="4438"/>
              </a:xfrm>
            </p:grpSpPr>
            <p:pic>
              <p:nvPicPr>
                <p:cNvPr id="22" name="Picture 6" descr="并列关系分类_03"/>
                <p:cNvPicPr>
                  <a:picLocks noChangeAspect="1" noChangeArrowheads="1"/>
                </p:cNvPicPr>
                <p:nvPr/>
              </p:nvPicPr>
              <p:blipFill>
                <a:blip r:embed="rId3" cstate="print"/>
                <a:srcRect/>
                <a:stretch>
                  <a:fillRect/>
                </a:stretch>
              </p:blipFill>
              <p:spPr bwMode="auto">
                <a:xfrm>
                  <a:off x="2833" y="0"/>
                  <a:ext cx="2506" cy="4439"/>
                </a:xfrm>
                <a:prstGeom prst="rect">
                  <a:avLst/>
                </a:prstGeom>
                <a:noFill/>
                <a:ln w="9525">
                  <a:noFill/>
                  <a:miter lim="800000"/>
                  <a:headEnd/>
                  <a:tailEnd/>
                </a:ln>
                <a:effectLst/>
              </p:spPr>
            </p:pic>
            <p:pic>
              <p:nvPicPr>
                <p:cNvPr id="23" name="Picture 7" descr="并列关系分类_03"/>
                <p:cNvPicPr>
                  <a:picLocks noChangeAspect="1" noChangeArrowheads="1"/>
                </p:cNvPicPr>
                <p:nvPr/>
              </p:nvPicPr>
              <p:blipFill>
                <a:blip r:embed="rId3" cstate="print"/>
                <a:srcRect/>
                <a:stretch>
                  <a:fillRect/>
                </a:stretch>
              </p:blipFill>
              <p:spPr bwMode="auto">
                <a:xfrm>
                  <a:off x="8507" y="0"/>
                  <a:ext cx="2505" cy="4439"/>
                </a:xfrm>
                <a:prstGeom prst="rect">
                  <a:avLst/>
                </a:prstGeom>
                <a:noFill/>
                <a:ln w="9525">
                  <a:noFill/>
                  <a:miter lim="800000"/>
                  <a:headEnd/>
                  <a:tailEnd/>
                </a:ln>
                <a:effectLst/>
              </p:spPr>
            </p:pic>
            <p:pic>
              <p:nvPicPr>
                <p:cNvPr id="24" name="Picture 8" descr="并列关系分类_03"/>
                <p:cNvPicPr>
                  <a:picLocks noChangeAspect="1" noChangeArrowheads="1"/>
                </p:cNvPicPr>
                <p:nvPr/>
              </p:nvPicPr>
              <p:blipFill>
                <a:blip r:embed="rId3" cstate="print"/>
                <a:srcRect/>
                <a:stretch>
                  <a:fillRect/>
                </a:stretch>
              </p:blipFill>
              <p:spPr bwMode="auto">
                <a:xfrm>
                  <a:off x="0" y="3"/>
                  <a:ext cx="2499" cy="4433"/>
                </a:xfrm>
                <a:prstGeom prst="rect">
                  <a:avLst/>
                </a:prstGeom>
                <a:noFill/>
                <a:ln w="9525">
                  <a:noFill/>
                  <a:miter lim="800000"/>
                  <a:headEnd/>
                  <a:tailEnd/>
                </a:ln>
                <a:effectLst/>
              </p:spPr>
            </p:pic>
            <p:pic>
              <p:nvPicPr>
                <p:cNvPr id="25" name="Picture 9" descr="并列关系分类_03"/>
                <p:cNvPicPr>
                  <a:picLocks noChangeAspect="1" noChangeArrowheads="1"/>
                </p:cNvPicPr>
                <p:nvPr/>
              </p:nvPicPr>
              <p:blipFill>
                <a:blip r:embed="rId3" cstate="print"/>
                <a:srcRect/>
                <a:stretch>
                  <a:fillRect/>
                </a:stretch>
              </p:blipFill>
              <p:spPr bwMode="auto">
                <a:xfrm>
                  <a:off x="5673" y="3"/>
                  <a:ext cx="2500" cy="4433"/>
                </a:xfrm>
                <a:prstGeom prst="rect">
                  <a:avLst/>
                </a:prstGeom>
                <a:noFill/>
                <a:ln w="9525">
                  <a:noFill/>
                  <a:miter lim="800000"/>
                  <a:headEnd/>
                  <a:tailEnd/>
                </a:ln>
                <a:effectLst/>
              </p:spPr>
            </p:pic>
          </p:grpSp>
          <p:sp>
            <p:nvSpPr>
              <p:cNvPr id="11" name="Line 14"/>
              <p:cNvSpPr>
                <a:spLocks noChangeShapeType="1"/>
              </p:cNvSpPr>
              <p:nvPr/>
            </p:nvSpPr>
            <p:spPr bwMode="auto">
              <a:xfrm>
                <a:off x="1250" y="1474"/>
                <a:ext cx="1" cy="340"/>
              </a:xfrm>
              <a:prstGeom prst="line">
                <a:avLst/>
              </a:prstGeom>
              <a:noFill/>
              <a:ln w="19050" cap="flat" cmpd="sng">
                <a:solidFill>
                  <a:srgbClr val="B2B2B2"/>
                </a:solidFill>
                <a:round/>
                <a:headEnd/>
                <a:tailEnd/>
              </a:ln>
              <a:effectLst/>
            </p:spPr>
            <p:txBody>
              <a:bodyPr/>
              <a:lstStyle/>
              <a:p>
                <a:endParaRPr lang="zh-CN" altLang="en-US"/>
              </a:p>
            </p:txBody>
          </p:sp>
          <p:sp>
            <p:nvSpPr>
              <p:cNvPr id="12" name="Line 15"/>
              <p:cNvSpPr>
                <a:spLocks noChangeShapeType="1"/>
              </p:cNvSpPr>
              <p:nvPr/>
            </p:nvSpPr>
            <p:spPr bwMode="auto">
              <a:xfrm>
                <a:off x="3819" y="1447"/>
                <a:ext cx="1" cy="340"/>
              </a:xfrm>
              <a:prstGeom prst="line">
                <a:avLst/>
              </a:prstGeom>
              <a:noFill/>
              <a:ln w="19050" cap="flat" cmpd="sng">
                <a:solidFill>
                  <a:srgbClr val="B2B2B2"/>
                </a:solidFill>
                <a:round/>
                <a:headEnd/>
                <a:tailEnd/>
              </a:ln>
              <a:effectLst/>
            </p:spPr>
            <p:txBody>
              <a:bodyPr/>
              <a:lstStyle/>
              <a:p>
                <a:endParaRPr lang="zh-CN" altLang="en-US"/>
              </a:p>
            </p:txBody>
          </p:sp>
          <p:sp>
            <p:nvSpPr>
              <p:cNvPr id="13" name="Line 16"/>
              <p:cNvSpPr>
                <a:spLocks noChangeShapeType="1"/>
              </p:cNvSpPr>
              <p:nvPr/>
            </p:nvSpPr>
            <p:spPr bwMode="auto">
              <a:xfrm>
                <a:off x="6954" y="1473"/>
                <a:ext cx="2" cy="340"/>
              </a:xfrm>
              <a:prstGeom prst="line">
                <a:avLst/>
              </a:prstGeom>
              <a:noFill/>
              <a:ln w="19050" cap="flat" cmpd="sng">
                <a:solidFill>
                  <a:srgbClr val="B2B2B2"/>
                </a:solidFill>
                <a:round/>
                <a:headEnd/>
                <a:tailEnd/>
              </a:ln>
              <a:effectLst/>
            </p:spPr>
            <p:txBody>
              <a:bodyPr/>
              <a:lstStyle/>
              <a:p>
                <a:endParaRPr lang="zh-CN" altLang="en-US"/>
              </a:p>
            </p:txBody>
          </p:sp>
          <p:sp>
            <p:nvSpPr>
              <p:cNvPr id="14" name="Line 17"/>
              <p:cNvSpPr>
                <a:spLocks noChangeShapeType="1"/>
              </p:cNvSpPr>
              <p:nvPr/>
            </p:nvSpPr>
            <p:spPr bwMode="auto">
              <a:xfrm>
                <a:off x="9869" y="1473"/>
                <a:ext cx="2" cy="340"/>
              </a:xfrm>
              <a:prstGeom prst="line">
                <a:avLst/>
              </a:prstGeom>
              <a:noFill/>
              <a:ln w="19050" cap="flat" cmpd="sng">
                <a:solidFill>
                  <a:srgbClr val="B2B2B2"/>
                </a:solidFill>
                <a:round/>
                <a:headEnd/>
                <a:tailEnd/>
              </a:ln>
              <a:effectLst/>
            </p:spPr>
            <p:txBody>
              <a:bodyPr/>
              <a:lstStyle/>
              <a:p>
                <a:endParaRPr lang="zh-CN" altLang="en-US"/>
              </a:p>
            </p:txBody>
          </p:sp>
          <p:sp>
            <p:nvSpPr>
              <p:cNvPr id="15" name="Line 18"/>
              <p:cNvSpPr>
                <a:spLocks noChangeShapeType="1"/>
              </p:cNvSpPr>
              <p:nvPr/>
            </p:nvSpPr>
            <p:spPr bwMode="auto">
              <a:xfrm flipV="1">
                <a:off x="1250" y="1474"/>
                <a:ext cx="11224" cy="0"/>
              </a:xfrm>
              <a:prstGeom prst="line">
                <a:avLst/>
              </a:prstGeom>
              <a:noFill/>
              <a:ln w="19050" cap="flat" cmpd="sng">
                <a:solidFill>
                  <a:srgbClr val="B2B2B2"/>
                </a:solidFill>
                <a:round/>
                <a:headEnd/>
                <a:tailEnd/>
              </a:ln>
              <a:effectLst/>
            </p:spPr>
            <p:txBody>
              <a:bodyPr/>
              <a:lstStyle/>
              <a:p>
                <a:endParaRPr lang="zh-CN" altLang="en-US"/>
              </a:p>
            </p:txBody>
          </p:sp>
          <p:sp>
            <p:nvSpPr>
              <p:cNvPr id="16" name="Line 19"/>
              <p:cNvSpPr>
                <a:spLocks noChangeShapeType="1"/>
              </p:cNvSpPr>
              <p:nvPr/>
            </p:nvSpPr>
            <p:spPr bwMode="auto">
              <a:xfrm>
                <a:off x="6917" y="1114"/>
                <a:ext cx="2" cy="340"/>
              </a:xfrm>
              <a:prstGeom prst="line">
                <a:avLst/>
              </a:prstGeom>
              <a:noFill/>
              <a:ln w="19050" cap="flat" cmpd="sng">
                <a:solidFill>
                  <a:srgbClr val="B2B2B2"/>
                </a:solidFill>
                <a:round/>
                <a:headEnd/>
                <a:tailEnd/>
              </a:ln>
              <a:effectLst/>
            </p:spPr>
            <p:txBody>
              <a:bodyPr/>
              <a:lstStyle/>
              <a:p>
                <a:endParaRPr lang="zh-CN" altLang="en-US"/>
              </a:p>
            </p:txBody>
          </p:sp>
          <p:sp>
            <p:nvSpPr>
              <p:cNvPr id="17" name="Text Box 20"/>
              <p:cNvSpPr txBox="1">
                <a:spLocks noChangeArrowheads="1"/>
              </p:cNvSpPr>
              <p:nvPr/>
            </p:nvSpPr>
            <p:spPr bwMode="auto">
              <a:xfrm>
                <a:off x="116" y="2614"/>
                <a:ext cx="2218" cy="5796"/>
              </a:xfrm>
              <a:prstGeom prst="rect">
                <a:avLst/>
              </a:prstGeom>
              <a:noFill/>
              <a:ln w="9525">
                <a:noFill/>
                <a:miter lim="800000"/>
                <a:headEnd/>
                <a:tailEnd/>
              </a:ln>
              <a:effectLst/>
            </p:spPr>
            <p:txBody>
              <a:bodyPr>
                <a:spAutoFit/>
              </a:bodyPr>
              <a:lstStyle/>
              <a:p>
                <a:r>
                  <a:rPr lang="zh-CN" altLang="en-US" dirty="0" smtClean="0">
                    <a:latin typeface="微软雅黑" pitchFamily="34" charset="-122"/>
                    <a:ea typeface="微软雅黑" pitchFamily="34" charset="-122"/>
                  </a:rPr>
                  <a:t>投入的时间比“黑盒”测试大概多</a:t>
                </a:r>
                <a:r>
                  <a:rPr lang="en-US" altLang="zh-CN" dirty="0" smtClean="0">
                    <a:latin typeface="微软雅黑" pitchFamily="34" charset="-122"/>
                    <a:ea typeface="微软雅黑" pitchFamily="34" charset="-122"/>
                  </a:rPr>
                  <a:t>20-40%</a:t>
                </a:r>
                <a:r>
                  <a:rPr lang="zh-CN" altLang="en-US" dirty="0" smtClean="0">
                    <a:latin typeface="微软雅黑" pitchFamily="34" charset="-122"/>
                    <a:ea typeface="微软雅黑" pitchFamily="34" charset="-122"/>
                  </a:rPr>
                  <a:t>的时间</a:t>
                </a: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p:txBody>
          </p:sp>
          <p:sp>
            <p:nvSpPr>
              <p:cNvPr id="18" name="Text Box 21"/>
              <p:cNvSpPr txBox="1">
                <a:spLocks noChangeArrowheads="1"/>
              </p:cNvSpPr>
              <p:nvPr/>
            </p:nvSpPr>
            <p:spPr bwMode="auto">
              <a:xfrm>
                <a:off x="3044" y="2614"/>
                <a:ext cx="2218" cy="5326"/>
              </a:xfrm>
              <a:prstGeom prst="rect">
                <a:avLst/>
              </a:prstGeom>
              <a:noFill/>
              <a:ln w="9525">
                <a:noFill/>
                <a:miter lim="800000"/>
                <a:headEnd/>
                <a:tailEnd/>
              </a:ln>
              <a:effectLst/>
            </p:spPr>
            <p:txBody>
              <a:bodyPr>
                <a:spAutoFit/>
              </a:bodyPr>
              <a:lstStyle/>
              <a:p>
                <a:r>
                  <a:rPr lang="zh-CN" altLang="en-US" dirty="0" smtClean="0">
                    <a:latin typeface="微软雅黑" pitchFamily="34" charset="-122"/>
                    <a:ea typeface="微软雅黑" pitchFamily="34" charset="-122"/>
                  </a:rPr>
                  <a:t>对测试人员的要求比“黑盒”测试高</a:t>
                </a: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a:p>
                <a:pPr>
                  <a:buFont typeface="Arial" charset="0"/>
                  <a:buChar char="•"/>
                </a:pPr>
                <a:endParaRPr lang="zh-CN" altLang="en-US" dirty="0">
                  <a:latin typeface="微软雅黑" pitchFamily="34" charset="-122"/>
                  <a:ea typeface="微软雅黑" pitchFamily="34" charset="-122"/>
                </a:endParaRPr>
              </a:p>
            </p:txBody>
          </p:sp>
          <p:sp>
            <p:nvSpPr>
              <p:cNvPr id="19" name="Text Box 22"/>
              <p:cNvSpPr txBox="1">
                <a:spLocks noChangeArrowheads="1"/>
              </p:cNvSpPr>
              <p:nvPr/>
            </p:nvSpPr>
            <p:spPr bwMode="auto">
              <a:xfrm>
                <a:off x="5737" y="2529"/>
                <a:ext cx="2218" cy="6266"/>
              </a:xfrm>
              <a:prstGeom prst="rect">
                <a:avLst/>
              </a:prstGeom>
              <a:noFill/>
              <a:ln w="9525">
                <a:noFill/>
                <a:miter lim="800000"/>
                <a:headEnd/>
                <a:tailEnd/>
              </a:ln>
              <a:effectLst/>
            </p:spPr>
            <p:txBody>
              <a:bodyPr>
                <a:spAutoFit/>
              </a:bodyPr>
              <a:lstStyle/>
              <a:p>
                <a:r>
                  <a:rPr lang="zh-CN" altLang="en-US" dirty="0" smtClean="0">
                    <a:latin typeface="微软雅黑" pitchFamily="34" charset="-122"/>
                    <a:ea typeface="微软雅黑" pitchFamily="34" charset="-122"/>
                  </a:rPr>
                  <a:t>要求测试人员清楚系统内部由哪些模块构成，模块之间如何协作</a:t>
                </a:r>
                <a:endParaRPr lang="zh-CN" altLang="en-US"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p:txBody>
          </p:sp>
          <p:sp>
            <p:nvSpPr>
              <p:cNvPr id="20" name="Text Box 23"/>
              <p:cNvSpPr txBox="1">
                <a:spLocks noChangeArrowheads="1"/>
              </p:cNvSpPr>
              <p:nvPr/>
            </p:nvSpPr>
            <p:spPr bwMode="auto">
              <a:xfrm>
                <a:off x="8817" y="2614"/>
                <a:ext cx="2218" cy="3446"/>
              </a:xfrm>
              <a:prstGeom prst="rect">
                <a:avLst/>
              </a:prstGeom>
              <a:noFill/>
              <a:ln w="9525">
                <a:noFill/>
                <a:miter lim="800000"/>
                <a:headEnd/>
                <a:tailEnd/>
              </a:ln>
              <a:effectLst/>
            </p:spPr>
            <p:txBody>
              <a:bodyPr>
                <a:spAutoFit/>
              </a:bodyPr>
              <a:lstStyle/>
              <a:p>
                <a:r>
                  <a:rPr lang="zh-CN" altLang="en-US" dirty="0" smtClean="0">
                    <a:latin typeface="微软雅黑" pitchFamily="34" charset="-122"/>
                    <a:ea typeface="微软雅黑" pitchFamily="34" charset="-122"/>
                  </a:rPr>
                  <a:t>不如白盒测试深入</a:t>
                </a:r>
                <a:endParaRPr lang="zh-CN" altLang="en-US"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p:txBody>
          </p:sp>
          <p:sp>
            <p:nvSpPr>
              <p:cNvPr id="21" name="Text Box 24"/>
              <p:cNvSpPr txBox="1">
                <a:spLocks noChangeArrowheads="1"/>
              </p:cNvSpPr>
              <p:nvPr/>
            </p:nvSpPr>
            <p:spPr bwMode="auto">
              <a:xfrm>
                <a:off x="4535" y="171"/>
                <a:ext cx="4653" cy="679"/>
              </a:xfrm>
              <a:prstGeom prst="rect">
                <a:avLst/>
              </a:prstGeom>
              <a:noFill/>
              <a:ln w="9525">
                <a:noFill/>
                <a:miter lim="800000"/>
                <a:headEnd/>
                <a:tailEnd/>
              </a:ln>
              <a:effectLst/>
            </p:spPr>
            <p:txBody>
              <a:bodyPr>
                <a:spAutoFit/>
              </a:bodyPr>
              <a:lstStyle/>
              <a:p>
                <a:pPr algn="ctr"/>
                <a:r>
                  <a:rPr lang="zh-CN" altLang="en-US" sz="2000" b="1" dirty="0" smtClean="0">
                    <a:latin typeface="微软雅黑" pitchFamily="34" charset="-122"/>
                    <a:ea typeface="微软雅黑" pitchFamily="34" charset="-122"/>
                  </a:rPr>
                  <a:t>灰盒测试的不足</a:t>
                </a:r>
                <a:endParaRPr lang="zh-CN" altLang="en-US" sz="2000" b="1" dirty="0">
                  <a:latin typeface="微软雅黑" pitchFamily="34" charset="-122"/>
                  <a:ea typeface="微软雅黑" pitchFamily="34" charset="-122"/>
                </a:endParaRPr>
              </a:p>
            </p:txBody>
          </p:sp>
        </p:grpSp>
        <p:grpSp>
          <p:nvGrpSpPr>
            <p:cNvPr id="30" name="组合 29"/>
            <p:cNvGrpSpPr/>
            <p:nvPr/>
          </p:nvGrpSpPr>
          <p:grpSpPr>
            <a:xfrm>
              <a:off x="7373957" y="2204864"/>
              <a:ext cx="1590531" cy="2818558"/>
              <a:chOff x="7373957" y="2204864"/>
              <a:chExt cx="1590531" cy="2818558"/>
            </a:xfrm>
          </p:grpSpPr>
          <p:pic>
            <p:nvPicPr>
              <p:cNvPr id="26" name="Picture 7" descr="并列关系分类_03"/>
              <p:cNvPicPr>
                <a:picLocks noChangeAspect="1" noChangeArrowheads="1"/>
              </p:cNvPicPr>
              <p:nvPr/>
            </p:nvPicPr>
            <p:blipFill>
              <a:blip r:embed="rId3" cstate="print"/>
              <a:srcRect/>
              <a:stretch>
                <a:fillRect/>
              </a:stretch>
            </p:blipFill>
            <p:spPr bwMode="auto">
              <a:xfrm>
                <a:off x="7373957" y="2204864"/>
                <a:ext cx="1590531" cy="2818558"/>
              </a:xfrm>
              <a:prstGeom prst="rect">
                <a:avLst/>
              </a:prstGeom>
              <a:noFill/>
              <a:ln w="9525">
                <a:noFill/>
                <a:miter lim="800000"/>
                <a:headEnd/>
                <a:tailEnd/>
              </a:ln>
              <a:effectLst/>
            </p:spPr>
          </p:pic>
          <p:sp>
            <p:nvSpPr>
              <p:cNvPr id="27" name="Text Box 23"/>
              <p:cNvSpPr txBox="1">
                <a:spLocks noChangeArrowheads="1"/>
              </p:cNvSpPr>
              <p:nvPr/>
            </p:nvSpPr>
            <p:spPr bwMode="auto">
              <a:xfrm>
                <a:off x="7452320" y="2477795"/>
                <a:ext cx="1408430" cy="2188595"/>
              </a:xfrm>
              <a:prstGeom prst="rect">
                <a:avLst/>
              </a:prstGeom>
              <a:noFill/>
              <a:ln w="9525">
                <a:noFill/>
                <a:miter lim="800000"/>
                <a:headEnd/>
                <a:tailEnd/>
              </a:ln>
              <a:effectLst/>
            </p:spPr>
            <p:txBody>
              <a:bodyPr>
                <a:spAutoFit/>
              </a:bodyPr>
              <a:lstStyle/>
              <a:p>
                <a:r>
                  <a:rPr lang="zh-CN" altLang="en-US" dirty="0" smtClean="0">
                    <a:latin typeface="微软雅黑" pitchFamily="34" charset="-122"/>
                    <a:ea typeface="微软雅黑" pitchFamily="34" charset="-122"/>
                  </a:rPr>
                  <a:t>不适用于简单的系统</a:t>
                </a:r>
                <a:endParaRPr lang="zh-CN" altLang="en-US"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a:p>
                <a:pPr>
                  <a:buFont typeface="Arial" charset="0"/>
                  <a:buChar char="•"/>
                </a:pPr>
                <a:endParaRPr lang="zh-CN" altLang="en-US" b="1" dirty="0">
                  <a:latin typeface="微软雅黑" pitchFamily="34" charset="-122"/>
                  <a:ea typeface="微软雅黑" pitchFamily="34" charset="-122"/>
                </a:endParaRPr>
              </a:p>
            </p:txBody>
          </p:sp>
        </p:grpSp>
      </p:grpSp>
      <p:sp>
        <p:nvSpPr>
          <p:cNvPr id="29" name="Line 17"/>
          <p:cNvSpPr>
            <a:spLocks noChangeShapeType="1"/>
          </p:cNvSpPr>
          <p:nvPr/>
        </p:nvSpPr>
        <p:spPr bwMode="auto">
          <a:xfrm>
            <a:off x="8099122" y="1772816"/>
            <a:ext cx="1270" cy="215933"/>
          </a:xfrm>
          <a:prstGeom prst="line">
            <a:avLst/>
          </a:prstGeom>
          <a:noFill/>
          <a:ln w="19050" cap="flat" cmpd="sng">
            <a:solidFill>
              <a:srgbClr val="B2B2B2"/>
            </a:solidFill>
            <a:round/>
            <a:headEnd/>
            <a:tailEnd/>
          </a:ln>
          <a:effectLst/>
        </p:spPr>
        <p:txBody>
          <a:bodyPr/>
          <a:lstStyle/>
          <a:p>
            <a:endParaRPr lang="zh-CN" altLang="en-US"/>
          </a:p>
        </p:txBody>
      </p:sp>
      <p:sp>
        <p:nvSpPr>
          <p:cNvPr id="28" name="Rectangle 2"/>
          <p:cNvSpPr>
            <a:spLocks noGrp="1" noChangeArrowheads="1"/>
          </p:cNvSpPr>
          <p:nvPr>
            <p:ph type="title" idx="4294967295"/>
          </p:nvPr>
        </p:nvSpPr>
        <p:spPr>
          <a:xfrm>
            <a:off x="0" y="44450"/>
            <a:ext cx="8229600" cy="868363"/>
          </a:xfrm>
        </p:spPr>
        <p:txBody>
          <a:bodyPr>
            <a:normAutofit/>
          </a:bodyPr>
          <a:lstStyle/>
          <a:p>
            <a:r>
              <a:rPr lang="en-US" altLang="zh-CN" sz="2800" dirty="0" smtClean="0">
                <a:solidFill>
                  <a:schemeClr val="tx1"/>
                </a:solidFill>
                <a:latin typeface="微软雅黑" pitchFamily="34" charset="-122"/>
                <a:ea typeface="微软雅黑" pitchFamily="34" charset="-122"/>
              </a:rPr>
              <a:t>8.3.1</a:t>
            </a:r>
            <a:r>
              <a:rPr lang="zh-CN" altLang="en-US" sz="2800" dirty="0" smtClean="0">
                <a:solidFill>
                  <a:schemeClr val="tx1"/>
                </a:solidFill>
                <a:latin typeface="微软雅黑" pitchFamily="34" charset="-122"/>
                <a:ea typeface="微软雅黑" pitchFamily="34" charset="-122"/>
              </a:rPr>
              <a:t>“灰盒”测试概念</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721519" y="188640"/>
            <a:ext cx="7772400" cy="523220"/>
          </a:xfrm>
          <a:prstGeom prst="rect">
            <a:avLst/>
          </a:prstGeom>
          <a:noFill/>
          <a:ln w="9525">
            <a:noFill/>
            <a:miter lim="800000"/>
            <a:headEnd/>
            <a:tailEnd/>
          </a:ln>
        </p:spPr>
        <p:txBody>
          <a:bodyPr anchor="ctr">
            <a:spAutoFit/>
          </a:bodyPr>
          <a:lstStyle/>
          <a:p>
            <a:pPr algn="ctr"/>
            <a:r>
              <a:rPr lang="en-US" altLang="zh-CN" sz="2800" b="1" dirty="0" smtClean="0">
                <a:latin typeface="微软雅黑" pitchFamily="34" charset="-122"/>
                <a:ea typeface="微软雅黑" pitchFamily="34" charset="-122"/>
              </a:rPr>
              <a:t>8.2.3 </a:t>
            </a:r>
            <a:r>
              <a:rPr lang="zh-CN" altLang="en-US" sz="2800" b="1" dirty="0" smtClean="0">
                <a:latin typeface="微软雅黑" pitchFamily="34" charset="-122"/>
                <a:ea typeface="微软雅黑" pitchFamily="34" charset="-122"/>
              </a:rPr>
              <a:t>因果</a:t>
            </a:r>
            <a:r>
              <a:rPr lang="zh-CN" altLang="en-US" sz="2800" b="1" dirty="0">
                <a:latin typeface="微软雅黑" pitchFamily="34" charset="-122"/>
                <a:ea typeface="微软雅黑" pitchFamily="34" charset="-122"/>
              </a:rPr>
              <a:t>图</a:t>
            </a:r>
          </a:p>
        </p:txBody>
      </p:sp>
      <p:sp>
        <p:nvSpPr>
          <p:cNvPr id="173059" name="Rectangle 3"/>
          <p:cNvSpPr>
            <a:spLocks noChangeArrowheads="1"/>
          </p:cNvSpPr>
          <p:nvPr/>
        </p:nvSpPr>
        <p:spPr bwMode="auto">
          <a:xfrm>
            <a:off x="179388" y="980728"/>
            <a:ext cx="8856662" cy="4590256"/>
          </a:xfrm>
          <a:prstGeom prst="rect">
            <a:avLst/>
          </a:prstGeom>
          <a:noFill/>
          <a:ln w="9525">
            <a:noFill/>
            <a:miter lim="800000"/>
            <a:headEnd/>
            <a:tailEnd/>
          </a:ln>
        </p:spPr>
        <p:txBody>
          <a:bodyPr/>
          <a:lstStyle/>
          <a:p>
            <a:pPr marL="342900" indent="-342900" algn="l">
              <a:lnSpc>
                <a:spcPct val="150000"/>
              </a:lnSpc>
              <a:spcBef>
                <a:spcPct val="30000"/>
              </a:spcBef>
              <a:buSzPct val="100000"/>
              <a:buFont typeface="Arial" pitchFamily="34" charset="0"/>
              <a:buChar char="•"/>
            </a:pPr>
            <a:r>
              <a:rPr lang="zh-CN" altLang="en-US" sz="2400" dirty="0">
                <a:latin typeface="微软雅黑" pitchFamily="34" charset="-122"/>
                <a:ea typeface="微软雅黑" pitchFamily="34" charset="-122"/>
              </a:rPr>
              <a:t>定义</a:t>
            </a:r>
            <a:endParaRPr lang="en-US" altLang="zh-CN" sz="2400" dirty="0" smtClean="0">
              <a:latin typeface="微软雅黑" pitchFamily="34" charset="-122"/>
              <a:ea typeface="微软雅黑" pitchFamily="34" charset="-122"/>
            </a:endParaRPr>
          </a:p>
          <a:p>
            <a:pPr lvl="1">
              <a:lnSpc>
                <a:spcPct val="150000"/>
              </a:lnSpc>
              <a:spcBef>
                <a:spcPct val="30000"/>
              </a:spcBef>
              <a:buSzPct val="100000"/>
            </a:pPr>
            <a:r>
              <a:rPr lang="zh-CN" altLang="en-US" sz="2000" dirty="0" smtClean="0">
                <a:latin typeface="微软雅黑" pitchFamily="34" charset="-122"/>
                <a:ea typeface="微软雅黑" pitchFamily="34" charset="-122"/>
              </a:rPr>
              <a:t>是</a:t>
            </a:r>
            <a:r>
              <a:rPr lang="zh-CN" altLang="en-US" sz="2000" dirty="0">
                <a:latin typeface="微软雅黑" pitchFamily="34" charset="-122"/>
                <a:ea typeface="微软雅黑" pitchFamily="34" charset="-122"/>
              </a:rPr>
              <a:t>一种利用</a:t>
            </a:r>
            <a:r>
              <a:rPr lang="zh-CN" altLang="en-US" sz="2000" dirty="0" smtClean="0">
                <a:latin typeface="微软雅黑" pitchFamily="34" charset="-122"/>
                <a:ea typeface="微软雅黑" pitchFamily="34" charset="-122"/>
              </a:rPr>
              <a:t>图解法分析</a:t>
            </a:r>
            <a:r>
              <a:rPr lang="zh-CN" altLang="en-US" sz="2000" dirty="0">
                <a:latin typeface="微软雅黑" pitchFamily="34" charset="-122"/>
                <a:ea typeface="微软雅黑" pitchFamily="34" charset="-122"/>
              </a:rPr>
              <a:t>输入的各种组合情况，从而设计测试用例的</a:t>
            </a:r>
            <a:r>
              <a:rPr lang="zh-CN" altLang="en-US" sz="2000" dirty="0" smtClean="0">
                <a:latin typeface="微软雅黑" pitchFamily="34" charset="-122"/>
                <a:ea typeface="微软雅黑" pitchFamily="34" charset="-122"/>
              </a:rPr>
              <a:t>方法，该方法充分考虑了</a:t>
            </a:r>
            <a:r>
              <a:rPr lang="zh-CN" altLang="en-US" sz="2000" dirty="0" smtClean="0">
                <a:solidFill>
                  <a:srgbClr val="FF0000"/>
                </a:solidFill>
                <a:latin typeface="微软雅黑" pitchFamily="34" charset="-122"/>
                <a:ea typeface="微软雅黑" pitchFamily="34" charset="-122"/>
              </a:rPr>
              <a:t>输入情况的各种组合</a:t>
            </a:r>
            <a:r>
              <a:rPr lang="zh-CN" altLang="en-US" sz="2000" dirty="0" smtClean="0">
                <a:latin typeface="微软雅黑" pitchFamily="34" charset="-122"/>
                <a:ea typeface="微软雅黑" pitchFamily="34" charset="-122"/>
              </a:rPr>
              <a:t>及</a:t>
            </a:r>
            <a:r>
              <a:rPr lang="zh-CN" altLang="en-US" sz="2000" dirty="0" smtClean="0">
                <a:solidFill>
                  <a:srgbClr val="FF0000"/>
                </a:solidFill>
                <a:latin typeface="微软雅黑" pitchFamily="34" charset="-122"/>
                <a:ea typeface="微软雅黑" pitchFamily="34" charset="-122"/>
              </a:rPr>
              <a:t>输入条件之间的相互制约关系</a:t>
            </a:r>
            <a:r>
              <a:rPr lang="zh-CN" altLang="en-US" sz="2000" dirty="0" smtClean="0">
                <a:latin typeface="Futura Bk" panose="020B0502020204020303" pitchFamily="34" charset="0"/>
              </a:rPr>
              <a:t>。</a:t>
            </a:r>
            <a:endParaRPr lang="en-US" altLang="zh-CN" sz="2000" b="1" dirty="0" smtClean="0">
              <a:latin typeface="宋体" pitchFamily="2" charset="-122"/>
            </a:endParaRPr>
          </a:p>
          <a:p>
            <a:pPr marL="342900" indent="-342900">
              <a:lnSpc>
                <a:spcPct val="150000"/>
              </a:lnSpc>
              <a:spcBef>
                <a:spcPct val="30000"/>
              </a:spcBef>
              <a:buSzPct val="100000"/>
              <a:buFont typeface="Arial" pitchFamily="34" charset="0"/>
              <a:buChar char="•"/>
            </a:pPr>
            <a:r>
              <a:rPr lang="zh-CN" altLang="en-US" sz="2400" dirty="0" smtClean="0">
                <a:latin typeface="微软雅黑" pitchFamily="34" charset="-122"/>
                <a:ea typeface="微软雅黑" pitchFamily="34" charset="-122"/>
              </a:rPr>
              <a:t>适用范围</a:t>
            </a:r>
            <a:endParaRPr lang="zh-CN" altLang="en-US" sz="2400" dirty="0">
              <a:latin typeface="微软雅黑" pitchFamily="34" charset="-122"/>
              <a:ea typeface="微软雅黑" pitchFamily="34" charset="-122"/>
            </a:endParaRPr>
          </a:p>
          <a:p>
            <a:pPr marL="914400" lvl="3" indent="-342900">
              <a:lnSpc>
                <a:spcPct val="150000"/>
              </a:lnSpc>
              <a:spcBef>
                <a:spcPct val="30000"/>
              </a:spcBef>
              <a:buSzPct val="100000"/>
              <a:buFont typeface="Arial" pitchFamily="34" charset="0"/>
              <a:buChar char="–"/>
            </a:pPr>
            <a:r>
              <a:rPr lang="zh-CN" altLang="en-US" sz="2000" dirty="0" smtClean="0">
                <a:latin typeface="微软雅黑" pitchFamily="34" charset="-122"/>
                <a:ea typeface="微软雅黑" pitchFamily="34" charset="-122"/>
              </a:rPr>
              <a:t>适合检查程序输入条件的各种组合情况</a:t>
            </a:r>
            <a:endParaRPr lang="en-US" altLang="zh-CN" sz="2000" dirty="0" smtClean="0">
              <a:latin typeface="微软雅黑" pitchFamily="34" charset="-122"/>
              <a:ea typeface="微软雅黑" pitchFamily="34" charset="-122"/>
            </a:endParaRPr>
          </a:p>
          <a:p>
            <a:pPr marL="342900" lvl="1" indent="-342900">
              <a:lnSpc>
                <a:spcPct val="150000"/>
              </a:lnSpc>
              <a:spcBef>
                <a:spcPct val="30000"/>
              </a:spcBef>
              <a:buSzPct val="100000"/>
              <a:buFont typeface="Arial" pitchFamily="34" charset="0"/>
              <a:buChar char="•"/>
            </a:pPr>
            <a:r>
              <a:rPr lang="zh-CN" altLang="en-US" sz="2400" dirty="0" smtClean="0">
                <a:latin typeface="微软雅黑" pitchFamily="34" charset="-122"/>
                <a:ea typeface="微软雅黑" pitchFamily="34" charset="-122"/>
              </a:rPr>
              <a:t>产生背景</a:t>
            </a:r>
            <a:endParaRPr lang="en-US" altLang="zh-CN" sz="2400" dirty="0" smtClean="0">
              <a:latin typeface="微软雅黑" pitchFamily="34" charset="-122"/>
              <a:ea typeface="微软雅黑" pitchFamily="34" charset="-122"/>
            </a:endParaRPr>
          </a:p>
          <a:p>
            <a:pPr marL="914400" lvl="3" indent="-342900">
              <a:lnSpc>
                <a:spcPct val="150000"/>
              </a:lnSpc>
              <a:spcBef>
                <a:spcPct val="30000"/>
              </a:spcBef>
              <a:buSzPct val="100000"/>
              <a:buFont typeface="Arial" pitchFamily="34" charset="0"/>
              <a:buChar char="–"/>
            </a:pPr>
            <a:r>
              <a:rPr lang="zh-CN" altLang="en-US" sz="2000" dirty="0" smtClean="0">
                <a:latin typeface="微软雅黑" pitchFamily="34" charset="-122"/>
                <a:ea typeface="微软雅黑" pitchFamily="34" charset="-122"/>
              </a:rPr>
              <a:t>等价类法、边界值法分析着重考虑输入条件，未考虑输入条件之间的关系</a:t>
            </a:r>
          </a:p>
        </p:txBody>
      </p:sp>
    </p:spTree>
    <p:extLst>
      <p:ext uri="{BB962C8B-B14F-4D97-AF65-F5344CB8AC3E}">
        <p14:creationId xmlns:p14="http://schemas.microsoft.com/office/powerpoint/2010/main" val="180664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3059">
                                            <p:txEl>
                                              <p:pRg st="1" end="1"/>
                                            </p:txEl>
                                          </p:spTgt>
                                        </p:tgtEl>
                                        <p:attrNameLst>
                                          <p:attrName>style.visibility</p:attrName>
                                        </p:attrNameLst>
                                      </p:cBhvr>
                                      <p:to>
                                        <p:strVal val="visible"/>
                                      </p:to>
                                    </p:set>
                                    <p:animEffect transition="in" filter="fade">
                                      <p:cBhvr>
                                        <p:cTn id="7" dur="1000"/>
                                        <p:tgtEl>
                                          <p:spTgt spid="173059">
                                            <p:txEl>
                                              <p:pRg st="1" end="1"/>
                                            </p:txEl>
                                          </p:spTgt>
                                        </p:tgtEl>
                                      </p:cBhvr>
                                    </p:animEffect>
                                    <p:anim calcmode="lin" valueType="num">
                                      <p:cBhvr>
                                        <p:cTn id="8" dur="1000" fill="hold"/>
                                        <p:tgtEl>
                                          <p:spTgt spid="17305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3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73059">
                                            <p:txEl>
                                              <p:pRg st="2" end="2"/>
                                            </p:txEl>
                                          </p:spTgt>
                                        </p:tgtEl>
                                        <p:attrNameLst>
                                          <p:attrName>style.visibility</p:attrName>
                                        </p:attrNameLst>
                                      </p:cBhvr>
                                      <p:to>
                                        <p:strVal val="visible"/>
                                      </p:to>
                                    </p:set>
                                    <p:anim calcmode="lin" valueType="num">
                                      <p:cBhvr additive="base">
                                        <p:cTn id="14" dur="500" fill="hold"/>
                                        <p:tgtEl>
                                          <p:spTgt spid="173059">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73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73059">
                                            <p:txEl>
                                              <p:pRg st="3" end="3"/>
                                            </p:txEl>
                                          </p:spTgt>
                                        </p:tgtEl>
                                        <p:attrNameLst>
                                          <p:attrName>style.visibility</p:attrName>
                                        </p:attrNameLst>
                                      </p:cBhvr>
                                      <p:to>
                                        <p:strVal val="visible"/>
                                      </p:to>
                                    </p:set>
                                    <p:animEffect transition="in" filter="fade">
                                      <p:cBhvr>
                                        <p:cTn id="20" dur="1000"/>
                                        <p:tgtEl>
                                          <p:spTgt spid="173059">
                                            <p:txEl>
                                              <p:pRg st="3" end="3"/>
                                            </p:txEl>
                                          </p:spTgt>
                                        </p:tgtEl>
                                      </p:cBhvr>
                                    </p:animEffect>
                                    <p:anim calcmode="lin" valueType="num">
                                      <p:cBhvr>
                                        <p:cTn id="21" dur="1000" fill="hold"/>
                                        <p:tgtEl>
                                          <p:spTgt spid="173059">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1730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73059">
                                            <p:txEl>
                                              <p:pRg st="4" end="4"/>
                                            </p:txEl>
                                          </p:spTgt>
                                        </p:tgtEl>
                                        <p:attrNameLst>
                                          <p:attrName>style.visibility</p:attrName>
                                        </p:attrNameLst>
                                      </p:cBhvr>
                                      <p:to>
                                        <p:strVal val="visible"/>
                                      </p:to>
                                    </p:set>
                                    <p:animEffect transition="in" filter="fade">
                                      <p:cBhvr>
                                        <p:cTn id="27" dur="1000"/>
                                        <p:tgtEl>
                                          <p:spTgt spid="173059">
                                            <p:txEl>
                                              <p:pRg st="4" end="4"/>
                                            </p:txEl>
                                          </p:spTgt>
                                        </p:tgtEl>
                                      </p:cBhvr>
                                    </p:animEffect>
                                    <p:anim calcmode="lin" valueType="num">
                                      <p:cBhvr>
                                        <p:cTn id="28" dur="1000" fill="hold"/>
                                        <p:tgtEl>
                                          <p:spTgt spid="17305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730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3059">
                                            <p:txEl>
                                              <p:pRg st="5" end="5"/>
                                            </p:txEl>
                                          </p:spTgt>
                                        </p:tgtEl>
                                        <p:attrNameLst>
                                          <p:attrName>style.visibility</p:attrName>
                                        </p:attrNameLst>
                                      </p:cBhvr>
                                      <p:to>
                                        <p:strVal val="visible"/>
                                      </p:to>
                                    </p:set>
                                    <p:animEffect transition="in" filter="fade">
                                      <p:cBhvr>
                                        <p:cTn id="34" dur="1000"/>
                                        <p:tgtEl>
                                          <p:spTgt spid="173059">
                                            <p:txEl>
                                              <p:pRg st="5" end="5"/>
                                            </p:txEl>
                                          </p:spTgt>
                                        </p:tgtEl>
                                      </p:cBhvr>
                                    </p:animEffect>
                                    <p:anim calcmode="lin" valueType="num">
                                      <p:cBhvr>
                                        <p:cTn id="35" dur="1000" fill="hold"/>
                                        <p:tgtEl>
                                          <p:spTgt spid="173059">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730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1163638"/>
            <a:ext cx="8229600" cy="5578475"/>
          </a:xfrm>
        </p:spPr>
        <p:txBody>
          <a:bodyPr>
            <a:normAutofit/>
          </a:bodyPr>
          <a:lstStyle/>
          <a:p>
            <a:pPr marL="609600" indent="-609600">
              <a:lnSpc>
                <a:spcPct val="110000"/>
              </a:lnSpc>
              <a:spcBef>
                <a:spcPts val="800"/>
              </a:spcBef>
              <a:buNone/>
            </a:pPr>
            <a:r>
              <a:rPr lang="zh-CN" altLang="en-US" sz="2400" dirty="0" smtClean="0">
                <a:solidFill>
                  <a:srgbClr val="0096D6"/>
                </a:solidFill>
                <a:latin typeface="微软雅黑" panose="020B0503020204020204" pitchFamily="34" charset="-122"/>
                <a:ea typeface="微软雅黑" panose="020B0503020204020204" pitchFamily="34" charset="-122"/>
                <a:sym typeface="宋体" pitchFamily="2" charset="-122"/>
              </a:rPr>
              <a:t>“灰盒”测试的准备 </a:t>
            </a:r>
          </a:p>
          <a:p>
            <a:pPr marL="990600" lvl="1" indent="-533400">
              <a:lnSpc>
                <a:spcPct val="150000"/>
              </a:lnSpc>
              <a:spcBef>
                <a:spcPts val="800"/>
              </a:spcBef>
              <a:buNone/>
            </a:pPr>
            <a:r>
              <a:rPr lang="zh-CN" altLang="en-US" sz="2000" dirty="0" smtClean="0">
                <a:latin typeface="微软雅黑" pitchFamily="34" charset="-122"/>
                <a:ea typeface="微软雅黑" pitchFamily="34" charset="-122"/>
                <a:sym typeface="宋体" pitchFamily="2" charset="-122"/>
              </a:rPr>
              <a:t>(1) 在测试中，部署产品之外，还要安装源代码。从源代码编译生成的目录中运行软件；  </a:t>
            </a:r>
          </a:p>
          <a:p>
            <a:pPr marL="990600" lvl="1" indent="-533400">
              <a:lnSpc>
                <a:spcPct val="150000"/>
              </a:lnSpc>
              <a:spcBef>
                <a:spcPts val="800"/>
              </a:spcBef>
              <a:buNone/>
            </a:pPr>
            <a:r>
              <a:rPr lang="zh-CN" altLang="en-US" sz="2000" dirty="0" smtClean="0">
                <a:latin typeface="微软雅黑" pitchFamily="34" charset="-122"/>
                <a:ea typeface="微软雅黑" pitchFamily="34" charset="-122"/>
                <a:sym typeface="宋体" pitchFamily="2" charset="-122"/>
              </a:rPr>
              <a:t>(2) 需要代码覆盖率工具的配置；部署可以针对本软件开发语言的代码覆盖率工具； </a:t>
            </a:r>
          </a:p>
          <a:p>
            <a:pPr marL="990600" lvl="1" indent="-533400">
              <a:lnSpc>
                <a:spcPct val="150000"/>
              </a:lnSpc>
              <a:spcBef>
                <a:spcPts val="800"/>
              </a:spcBef>
              <a:buNone/>
            </a:pPr>
            <a:r>
              <a:rPr lang="zh-CN" altLang="en-US" sz="2000" dirty="0" smtClean="0">
                <a:latin typeface="微软雅黑" pitchFamily="34" charset="-122"/>
                <a:ea typeface="微软雅黑" pitchFamily="34" charset="-122"/>
                <a:sym typeface="宋体" pitchFamily="2" charset="-122"/>
              </a:rPr>
              <a:t>(3) 测试人员要具备阅读代码的能力，其对开发语言的熟悉程度和程序设计经验多少决定了采用“灰盒”测试能够取得多大的好处，所以配置这方面的测试人员或进行必要的培训是必要的。 </a:t>
            </a:r>
          </a:p>
          <a:p>
            <a:endParaRPr lang="zh-CN" altLang="en-US" sz="2000" dirty="0"/>
          </a:p>
        </p:txBody>
      </p:sp>
      <p:sp>
        <p:nvSpPr>
          <p:cNvPr id="4" name="TextBox 3"/>
          <p:cNvSpPr txBox="1"/>
          <p:nvPr/>
        </p:nvSpPr>
        <p:spPr>
          <a:xfrm>
            <a:off x="467544" y="260648"/>
            <a:ext cx="8424936"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8.3.2 </a:t>
            </a:r>
            <a:r>
              <a:rPr lang="zh-CN" altLang="en-US" sz="2800" dirty="0" smtClean="0">
                <a:latin typeface="微软雅黑" pitchFamily="34" charset="-122"/>
                <a:ea typeface="微软雅黑" pitchFamily="34" charset="-122"/>
              </a:rPr>
              <a:t>“灰盒”测试步骤与应用举例</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467544" y="260648"/>
            <a:ext cx="8424936"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8.3.2 </a:t>
            </a:r>
            <a:r>
              <a:rPr lang="zh-CN" altLang="en-US" sz="2800" dirty="0" smtClean="0">
                <a:latin typeface="微软雅黑" pitchFamily="34" charset="-122"/>
                <a:ea typeface="微软雅黑" pitchFamily="34" charset="-122"/>
              </a:rPr>
              <a:t>“灰盒”测试步骤与应用举例</a:t>
            </a:r>
            <a:endParaRPr lang="zh-CN" altLang="en-US" sz="2800" dirty="0">
              <a:latin typeface="微软雅黑" pitchFamily="34" charset="-122"/>
              <a:ea typeface="微软雅黑" pitchFamily="34" charset="-122"/>
            </a:endParaRPr>
          </a:p>
        </p:txBody>
      </p:sp>
      <p:sp>
        <p:nvSpPr>
          <p:cNvPr id="25" name="矩形 24"/>
          <p:cNvSpPr/>
          <p:nvPr/>
        </p:nvSpPr>
        <p:spPr>
          <a:xfrm>
            <a:off x="467544" y="1086535"/>
            <a:ext cx="5992253" cy="470257"/>
          </a:xfrm>
          <a:prstGeom prst="rect">
            <a:avLst/>
          </a:prstGeom>
        </p:spPr>
        <p:txBody>
          <a:bodyPr wrap="square">
            <a:spAutoFit/>
          </a:bodyPr>
          <a:lstStyle/>
          <a:p>
            <a:pPr marL="609600" indent="-609600">
              <a:lnSpc>
                <a:spcPct val="110000"/>
              </a:lnSpc>
              <a:spcBef>
                <a:spcPts val="800"/>
              </a:spcBef>
              <a:buNone/>
            </a:pPr>
            <a:r>
              <a:rPr lang="zh-CN" altLang="en-US" sz="2400" b="1" dirty="0">
                <a:solidFill>
                  <a:srgbClr val="0096D6"/>
                </a:solidFill>
                <a:latin typeface="微软雅黑" panose="020B0503020204020204" pitchFamily="34" charset="-122"/>
                <a:ea typeface="微软雅黑" panose="020B0503020204020204" pitchFamily="34" charset="-122"/>
                <a:sym typeface="宋体" pitchFamily="2" charset="-122"/>
              </a:rPr>
              <a:t>“灰盒”测试的步骤 </a:t>
            </a:r>
          </a:p>
        </p:txBody>
      </p:sp>
      <p:sp>
        <p:nvSpPr>
          <p:cNvPr id="16" name="矩形 15"/>
          <p:cNvSpPr/>
          <p:nvPr/>
        </p:nvSpPr>
        <p:spPr>
          <a:xfrm>
            <a:off x="857224" y="1556792"/>
            <a:ext cx="6564618" cy="4939814"/>
          </a:xfrm>
          <a:prstGeom prst="rect">
            <a:avLst/>
          </a:prstGeom>
        </p:spPr>
        <p:txBody>
          <a:bodyPr wrap="none">
            <a:spAutoFit/>
          </a:bodyPr>
          <a:lstStyle/>
          <a:p>
            <a:pPr>
              <a:lnSpc>
                <a:spcPct val="150000"/>
              </a:lnSpc>
            </a:pPr>
            <a:r>
              <a:rPr lang="en-US" altLang="zh-CN" sz="2000" dirty="0" smtClean="0">
                <a:latin typeface="微软雅黑" pitchFamily="34" charset="-122"/>
                <a:ea typeface="微软雅黑" pitchFamily="34" charset="-122"/>
                <a:sym typeface="宋体" pitchFamily="2" charset="-122"/>
              </a:rPr>
              <a:t>1</a:t>
            </a:r>
            <a:r>
              <a:rPr lang="zh-CN" altLang="en-US" sz="2000" dirty="0" smtClean="0">
                <a:latin typeface="微软雅黑" pitchFamily="34" charset="-122"/>
                <a:ea typeface="微软雅黑" pitchFamily="34" charset="-122"/>
                <a:sym typeface="宋体" pitchFamily="2" charset="-122"/>
              </a:rPr>
              <a:t>、确定程序的所有输入和输出；</a:t>
            </a:r>
            <a:endParaRPr lang="en-US" altLang="zh-CN" sz="2000" dirty="0" smtClean="0">
              <a:latin typeface="微软雅黑" pitchFamily="34" charset="-122"/>
              <a:ea typeface="微软雅黑" pitchFamily="34" charset="-122"/>
              <a:sym typeface="宋体" pitchFamily="2" charset="-122"/>
            </a:endParaRPr>
          </a:p>
          <a:p>
            <a:pPr marL="0" lvl="1">
              <a:lnSpc>
                <a:spcPct val="150000"/>
              </a:lnSpc>
            </a:pPr>
            <a:r>
              <a:rPr lang="en-US" altLang="zh-CN" sz="2000" dirty="0" smtClean="0">
                <a:latin typeface="微软雅黑" pitchFamily="34" charset="-122"/>
                <a:ea typeface="微软雅黑" pitchFamily="34" charset="-122"/>
                <a:sym typeface="宋体" pitchFamily="2" charset="-122"/>
              </a:rPr>
              <a:t>2</a:t>
            </a:r>
            <a:r>
              <a:rPr lang="zh-CN" altLang="en-US" sz="2000" dirty="0" smtClean="0">
                <a:latin typeface="微软雅黑" pitchFamily="34" charset="-122"/>
                <a:ea typeface="微软雅黑" pitchFamily="34" charset="-122"/>
                <a:sym typeface="宋体" pitchFamily="2" charset="-122"/>
              </a:rPr>
              <a:t>、确定程序所有</a:t>
            </a:r>
            <a:r>
              <a:rPr lang="zh-CN" altLang="en-US" sz="2000" dirty="0" smtClean="0">
                <a:solidFill>
                  <a:srgbClr val="000000"/>
                </a:solidFill>
                <a:latin typeface="微软雅黑" panose="020B0503020204020204" pitchFamily="34" charset="-122"/>
                <a:ea typeface="微软雅黑" panose="020B0503020204020204" pitchFamily="34" charset="-122"/>
                <a:sym typeface="宋体" pitchFamily="2" charset="-122"/>
              </a:rPr>
              <a:t>状态</a:t>
            </a:r>
            <a:r>
              <a:rPr lang="zh-CN" altLang="en-US" sz="2000" dirty="0" smtClean="0">
                <a:latin typeface="微软雅黑" pitchFamily="34" charset="-122"/>
                <a:ea typeface="微软雅黑" pitchFamily="34" charset="-122"/>
                <a:sym typeface="宋体" pitchFamily="2" charset="-122"/>
              </a:rPr>
              <a:t>；</a:t>
            </a:r>
            <a:r>
              <a:rPr lang="en-US" altLang="ko-KR" sz="2000" dirty="0" smtClean="0">
                <a:solidFill>
                  <a:srgbClr val="000000"/>
                </a:solidFill>
                <a:latin typeface="微软雅黑" panose="020B0503020204020204" pitchFamily="34" charset="-122"/>
                <a:ea typeface="微软雅黑" panose="020B0503020204020204" pitchFamily="34" charset="-122"/>
              </a:rPr>
              <a:t> </a:t>
            </a:r>
          </a:p>
          <a:p>
            <a:pPr marL="0" lvl="1">
              <a:lnSpc>
                <a:spcPct val="150000"/>
              </a:lnSpc>
            </a:pPr>
            <a:r>
              <a:rPr lang="en-US" altLang="ko-KR" sz="2000" dirty="0" smtClean="0">
                <a:solidFill>
                  <a:srgbClr val="000000"/>
                </a:solidFill>
                <a:latin typeface="微软雅黑" panose="020B0503020204020204" pitchFamily="34" charset="-122"/>
                <a:ea typeface="微软雅黑" panose="020B0503020204020204" pitchFamily="34" charset="-122"/>
              </a:rPr>
              <a:t>3</a:t>
            </a:r>
            <a:r>
              <a:rPr lang="zh-CN" altLang="en-US" sz="2000" dirty="0" smtClean="0">
                <a:solidFill>
                  <a:srgbClr val="000000"/>
                </a:solidFill>
                <a:latin typeface="微软雅黑" panose="020B0503020204020204" pitchFamily="34" charset="-122"/>
                <a:ea typeface="微软雅黑" panose="020B0503020204020204" pitchFamily="34" charset="-122"/>
              </a:rPr>
              <a:t>、</a:t>
            </a:r>
            <a:r>
              <a:rPr lang="zh-CN" altLang="en-US" sz="2000" dirty="0" smtClean="0">
                <a:latin typeface="微软雅黑" pitchFamily="34" charset="-122"/>
                <a:ea typeface="微软雅黑" pitchFamily="34" charset="-122"/>
                <a:sym typeface="宋体" pitchFamily="2" charset="-122"/>
              </a:rPr>
              <a:t>确定程序主路径；</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marL="0" lvl="1">
              <a:lnSpc>
                <a:spcPct val="150000"/>
              </a:lnSpc>
            </a:pPr>
            <a:r>
              <a:rPr lang="en-US" altLang="ko-KR" sz="2000" dirty="0" smtClean="0">
                <a:solidFill>
                  <a:srgbClr val="000000"/>
                </a:solidFill>
                <a:latin typeface="微软雅黑" panose="020B0503020204020204" pitchFamily="34" charset="-122"/>
                <a:ea typeface="微软雅黑" panose="020B0503020204020204" pitchFamily="34" charset="-122"/>
              </a:rPr>
              <a:t>4</a:t>
            </a:r>
            <a:r>
              <a:rPr lang="zh-CN" altLang="en-US" sz="2000" dirty="0" smtClean="0">
                <a:solidFill>
                  <a:srgbClr val="000000"/>
                </a:solidFill>
                <a:latin typeface="微软雅黑" panose="020B0503020204020204" pitchFamily="34" charset="-122"/>
                <a:ea typeface="微软雅黑" panose="020B0503020204020204" pitchFamily="34" charset="-122"/>
              </a:rPr>
              <a:t>、</a:t>
            </a:r>
            <a:r>
              <a:rPr lang="zh-CN" altLang="en-US" sz="2000" dirty="0" smtClean="0">
                <a:latin typeface="微软雅黑" pitchFamily="34" charset="-122"/>
                <a:ea typeface="微软雅黑" pitchFamily="34" charset="-122"/>
                <a:sym typeface="宋体" pitchFamily="2" charset="-122"/>
              </a:rPr>
              <a:t>确定程序的功能； </a:t>
            </a:r>
          </a:p>
          <a:p>
            <a:pPr marL="0" lvl="1">
              <a:lnSpc>
                <a:spcPct val="150000"/>
              </a:lnSpc>
            </a:pPr>
            <a:r>
              <a:rPr lang="en-US" altLang="ko-KR" sz="2000" dirty="0" smtClean="0">
                <a:solidFill>
                  <a:srgbClr val="000000"/>
                </a:solidFill>
                <a:latin typeface="微软雅黑" panose="020B0503020204020204" pitchFamily="34" charset="-122"/>
                <a:ea typeface="굴림" pitchFamily="34" charset="-127"/>
              </a:rPr>
              <a:t>5</a:t>
            </a:r>
            <a:r>
              <a:rPr lang="zh-CN" altLang="en-US" sz="2000" dirty="0" smtClean="0">
                <a:solidFill>
                  <a:srgbClr val="000000"/>
                </a:solidFill>
                <a:latin typeface="微软雅黑" panose="020B0503020204020204" pitchFamily="34" charset="-122"/>
                <a:ea typeface="굴림" pitchFamily="34" charset="-127"/>
              </a:rPr>
              <a:t>、</a:t>
            </a:r>
            <a:r>
              <a:rPr lang="zh-CN" altLang="en-US" sz="2000" dirty="0" smtClean="0">
                <a:latin typeface="微软雅黑" pitchFamily="34" charset="-122"/>
                <a:ea typeface="微软雅黑" pitchFamily="34" charset="-122"/>
                <a:sym typeface="宋体" pitchFamily="2" charset="-122"/>
              </a:rPr>
              <a:t>产生试验子功能X的输入，这里X为许多子功能之一；</a:t>
            </a:r>
            <a:endParaRPr lang="en-US" altLang="zh-CN" sz="2000" dirty="0" smtClean="0">
              <a:latin typeface="微软雅黑" pitchFamily="34" charset="-122"/>
              <a:ea typeface="微软雅黑" pitchFamily="34" charset="-122"/>
              <a:sym typeface="宋体" pitchFamily="2" charset="-122"/>
            </a:endParaRPr>
          </a:p>
          <a:p>
            <a:pPr marL="0" lvl="1">
              <a:lnSpc>
                <a:spcPct val="150000"/>
              </a:lnSpc>
            </a:pPr>
            <a:r>
              <a:rPr lang="en-US" altLang="ko-KR" sz="2000" dirty="0" smtClean="0">
                <a:solidFill>
                  <a:srgbClr val="000000"/>
                </a:solidFill>
                <a:latin typeface="微软雅黑" pitchFamily="34" charset="-122"/>
                <a:ea typeface="微软雅黑" pitchFamily="34" charset="-122"/>
                <a:sym typeface="宋体" pitchFamily="2" charset="-122"/>
              </a:rPr>
              <a:t>6</a:t>
            </a:r>
            <a:r>
              <a:rPr lang="zh-CN" altLang="en-US" sz="2000" dirty="0" smtClean="0">
                <a:solidFill>
                  <a:srgbClr val="000000"/>
                </a:solidFill>
                <a:latin typeface="微软雅黑" pitchFamily="34" charset="-122"/>
                <a:ea typeface="微软雅黑" pitchFamily="34" charset="-122"/>
                <a:sym typeface="宋体" pitchFamily="2" charset="-122"/>
              </a:rPr>
              <a:t>、</a:t>
            </a:r>
            <a:r>
              <a:rPr lang="zh-CN" altLang="en-US" sz="2000" dirty="0" smtClean="0">
                <a:latin typeface="微软雅黑" pitchFamily="34" charset="-122"/>
                <a:ea typeface="微软雅黑" pitchFamily="34" charset="-122"/>
                <a:sym typeface="宋体" pitchFamily="2" charset="-122"/>
              </a:rPr>
              <a:t>制定验证子功能的X的输出；</a:t>
            </a:r>
            <a:endParaRPr lang="ko-KR" altLang="en-US" sz="2000" dirty="0" smtClean="0">
              <a:solidFill>
                <a:srgbClr val="000000"/>
              </a:solidFill>
              <a:latin typeface="微软雅黑" panose="020B0503020204020204" pitchFamily="34" charset="-122"/>
              <a:ea typeface="굴림" pitchFamily="34" charset="-127"/>
            </a:endParaRPr>
          </a:p>
          <a:p>
            <a:pPr marL="0" lvl="1">
              <a:lnSpc>
                <a:spcPct val="150000"/>
              </a:lnSpc>
            </a:pPr>
            <a:r>
              <a:rPr lang="en-US" altLang="ko-KR" sz="2000" dirty="0" smtClean="0">
                <a:solidFill>
                  <a:srgbClr val="000000"/>
                </a:solidFill>
                <a:latin typeface="微软雅黑" panose="020B0503020204020204" pitchFamily="34" charset="-122"/>
                <a:ea typeface="굴림" pitchFamily="34" charset="-127"/>
              </a:rPr>
              <a:t>7</a:t>
            </a:r>
            <a:r>
              <a:rPr lang="zh-CN" altLang="en-US" sz="2000" dirty="0" smtClean="0">
                <a:solidFill>
                  <a:srgbClr val="000000"/>
                </a:solidFill>
                <a:latin typeface="微软雅黑" panose="020B0503020204020204" pitchFamily="34" charset="-122"/>
                <a:ea typeface="굴림" pitchFamily="34" charset="-127"/>
              </a:rPr>
              <a:t>、</a:t>
            </a:r>
            <a:r>
              <a:rPr lang="zh-CN" altLang="en-US" sz="2000" dirty="0" smtClean="0">
                <a:latin typeface="微软雅黑" pitchFamily="34" charset="-122"/>
                <a:ea typeface="微软雅黑" pitchFamily="34" charset="-122"/>
                <a:sym typeface="宋体" pitchFamily="2" charset="-122"/>
              </a:rPr>
              <a:t>执行测试用例X的软件；</a:t>
            </a:r>
            <a:endParaRPr lang="en-US" altLang="zh-CN" sz="2000" dirty="0" smtClean="0">
              <a:latin typeface="微软雅黑" pitchFamily="34" charset="-122"/>
              <a:ea typeface="微软雅黑" pitchFamily="34" charset="-122"/>
              <a:sym typeface="宋体" pitchFamily="2" charset="-122"/>
            </a:endParaRPr>
          </a:p>
          <a:p>
            <a:pPr marL="0" lvl="1">
              <a:lnSpc>
                <a:spcPct val="150000"/>
              </a:lnSpc>
            </a:pPr>
            <a:r>
              <a:rPr lang="en-US" altLang="ko-KR" sz="2000" dirty="0" smtClean="0">
                <a:solidFill>
                  <a:srgbClr val="000000"/>
                </a:solidFill>
                <a:latin typeface="微软雅黑" pitchFamily="34" charset="-122"/>
                <a:ea typeface="微软雅黑" pitchFamily="34" charset="-122"/>
                <a:sym typeface="宋体" pitchFamily="2" charset="-122"/>
              </a:rPr>
              <a:t>8</a:t>
            </a:r>
            <a:r>
              <a:rPr lang="zh-CN" altLang="en-US" sz="2000" dirty="0" smtClean="0">
                <a:solidFill>
                  <a:srgbClr val="000000"/>
                </a:solidFill>
                <a:latin typeface="微软雅黑" pitchFamily="34" charset="-122"/>
                <a:ea typeface="微软雅黑" pitchFamily="34" charset="-122"/>
                <a:sym typeface="宋体" pitchFamily="2" charset="-122"/>
              </a:rPr>
              <a:t>、</a:t>
            </a:r>
            <a:r>
              <a:rPr lang="zh-CN" altLang="en-US" sz="2000" dirty="0" smtClean="0">
                <a:latin typeface="微软雅黑" panose="020B0503020204020204" pitchFamily="34" charset="-122"/>
                <a:ea typeface="微软雅黑" panose="020B0503020204020204" pitchFamily="34" charset="-122"/>
                <a:sym typeface="宋体" pitchFamily="2" charset="-122"/>
              </a:rPr>
              <a:t>检验测试用例X结果的正确性； </a:t>
            </a:r>
          </a:p>
          <a:p>
            <a:pPr marL="0" lvl="1">
              <a:lnSpc>
                <a:spcPct val="150000"/>
              </a:lnSpc>
            </a:pPr>
            <a:r>
              <a:rPr lang="en-US" altLang="ko-KR" sz="2000" dirty="0" smtClean="0">
                <a:solidFill>
                  <a:srgbClr val="000000"/>
                </a:solidFill>
                <a:latin typeface="微软雅黑" panose="020B0503020204020204" pitchFamily="34" charset="-122"/>
                <a:ea typeface="굴림" pitchFamily="34" charset="-127"/>
              </a:rPr>
              <a:t>9</a:t>
            </a:r>
            <a:r>
              <a:rPr lang="zh-CN" altLang="en-US" sz="2000" dirty="0" smtClean="0">
                <a:solidFill>
                  <a:srgbClr val="000000"/>
                </a:solidFill>
                <a:latin typeface="微软雅黑" panose="020B0503020204020204" pitchFamily="34" charset="-122"/>
                <a:ea typeface="굴림" pitchFamily="34" charset="-127"/>
              </a:rPr>
              <a:t>、</a:t>
            </a:r>
            <a:r>
              <a:rPr lang="zh-CN" altLang="en-US" sz="2000" dirty="0" smtClean="0">
                <a:latin typeface="微软雅黑" pitchFamily="34" charset="-122"/>
                <a:ea typeface="微软雅黑" pitchFamily="34" charset="-122"/>
                <a:sym typeface="宋体" pitchFamily="2" charset="-122"/>
              </a:rPr>
              <a:t>对其余子功能，重复(7)和(8)；</a:t>
            </a:r>
            <a:endParaRPr lang="ko-KR" altLang="en-US" sz="2000" dirty="0" smtClean="0">
              <a:solidFill>
                <a:srgbClr val="000000"/>
              </a:solidFill>
              <a:latin typeface="微软雅黑" panose="020B0503020204020204" pitchFamily="34" charset="-122"/>
              <a:ea typeface="굴림" pitchFamily="34" charset="-127"/>
            </a:endParaRPr>
          </a:p>
          <a:p>
            <a:pPr marL="0" lvl="1">
              <a:lnSpc>
                <a:spcPct val="150000"/>
              </a:lnSpc>
            </a:pPr>
            <a:r>
              <a:rPr lang="en-US" altLang="ko-KR" sz="2000" dirty="0" smtClean="0">
                <a:solidFill>
                  <a:srgbClr val="000000"/>
                </a:solidFill>
                <a:latin typeface="微软雅黑" panose="020B0503020204020204" pitchFamily="34" charset="-122"/>
                <a:ea typeface="굴림" pitchFamily="34" charset="-127"/>
              </a:rPr>
              <a:t>10</a:t>
            </a:r>
            <a:r>
              <a:rPr lang="zh-CN" altLang="en-US" sz="2000" dirty="0" smtClean="0">
                <a:solidFill>
                  <a:srgbClr val="000000"/>
                </a:solidFill>
                <a:latin typeface="微软雅黑" panose="020B0503020204020204" pitchFamily="34" charset="-122"/>
                <a:ea typeface="굴림" pitchFamily="34" charset="-127"/>
              </a:rPr>
              <a:t>、</a:t>
            </a:r>
            <a:r>
              <a:rPr lang="zh-CN" altLang="en-US" sz="2000" dirty="0" smtClean="0">
                <a:latin typeface="微软雅黑" panose="020B0503020204020204" pitchFamily="34" charset="-122"/>
                <a:ea typeface="微软雅黑" panose="020B0503020204020204" pitchFamily="34" charset="-122"/>
                <a:sym typeface="宋体" pitchFamily="2" charset="-122"/>
              </a:rPr>
              <a:t>重复(4)～(8)，然后再进行(9)，进行回归测试。</a:t>
            </a:r>
          </a:p>
          <a:p>
            <a:endParaRPr lang="zh-CN" altLang="en-US" dirty="0"/>
          </a:p>
        </p:txBody>
      </p:sp>
    </p:spTree>
    <p:extLst>
      <p:ext uri="{BB962C8B-B14F-4D97-AF65-F5344CB8AC3E}">
        <p14:creationId xmlns:p14="http://schemas.microsoft.com/office/powerpoint/2010/main" val="1051027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46856" y="731837"/>
            <a:ext cx="8229600" cy="557748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zh-CN" altLang="en-US" sz="20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下面是根据一个实例来介绍一种传统的“白盒”测试与“黑盒”测试相结合的“灰盒”测试方法的应用。</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zh-CN" altLang="en-US" sz="20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1</a:t>
            </a:r>
            <a:r>
              <a:rPr kumimoji="0" lang="zh-CN" altLang="en-US" sz="20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 阅读需求</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SDRD26537 (Software Design Requirement Document)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Requirement: Yes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Delivery: AESS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Magnetic Heading shall be ser invalid if value outside range of 180 inclusive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and 180 exclusive.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[/TCAS TPA-100X/Tests]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zh-CN" altLang="en-US" sz="20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   需求要求飞机在巡航过程中它的有效磁场角度范围为</a:t>
            </a:r>
            <a:r>
              <a:rPr kumimoji="0" lang="en-US" altLang="zh-CN" sz="20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[–180</a:t>
            </a:r>
            <a:r>
              <a:rPr kumimoji="0" lang="zh-CN" altLang="en-US" sz="20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180]</a:t>
            </a:r>
            <a:r>
              <a:rPr kumimoji="0" lang="zh-CN" altLang="en-US" sz="20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extBox 2"/>
          <p:cNvSpPr txBox="1"/>
          <p:nvPr/>
        </p:nvSpPr>
        <p:spPr>
          <a:xfrm>
            <a:off x="467544" y="260648"/>
            <a:ext cx="8424936"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8.3.2 </a:t>
            </a:r>
            <a:r>
              <a:rPr lang="zh-CN" altLang="en-US" sz="2800" dirty="0" smtClean="0">
                <a:latin typeface="微软雅黑" pitchFamily="34" charset="-122"/>
                <a:ea typeface="微软雅黑" pitchFamily="34" charset="-122"/>
              </a:rPr>
              <a:t>“灰盒”测试步骤与应用举例</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876300"/>
            <a:ext cx="8229600" cy="5432425"/>
          </a:xfrm>
        </p:spPr>
        <p:txBody>
          <a:bodyPr>
            <a:normAutofit/>
          </a:bodyPr>
          <a:lstStyle/>
          <a:p>
            <a:pPr>
              <a:buNone/>
            </a:pP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2</a:t>
            </a:r>
            <a:r>
              <a:rPr lang="zh-CN" altLang="en-US" sz="2000" b="0" dirty="0" smtClean="0">
                <a:latin typeface="微软雅黑" pitchFamily="34" charset="-122"/>
                <a:ea typeface="微软雅黑" pitchFamily="34" charset="-122"/>
              </a:rPr>
              <a:t>） 分析需求</a:t>
            </a:r>
          </a:p>
          <a:p>
            <a:pPr>
              <a:lnSpc>
                <a:spcPct val="150000"/>
              </a:lnSpc>
              <a:buNone/>
            </a:pPr>
            <a:r>
              <a:rPr lang="zh-CN" altLang="en-US" sz="1800" b="0" dirty="0" smtClean="0">
                <a:latin typeface="微软雅黑" pitchFamily="34" charset="-122"/>
                <a:ea typeface="微软雅黑" pitchFamily="34" charset="-122"/>
              </a:rPr>
              <a:t>   这个例子很简单，根据分析，测试人员优先选择“黑盒”测试方法的边界值分析方法，并确定取值范围为</a:t>
            </a:r>
            <a:r>
              <a:rPr lang="en-US" altLang="zh-CN" sz="1800" b="0" dirty="0" smtClean="0">
                <a:latin typeface="微软雅黑" pitchFamily="34" charset="-122"/>
                <a:ea typeface="微软雅黑" pitchFamily="34" charset="-122"/>
              </a:rPr>
              <a:t>[-180</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180]</a:t>
            </a:r>
            <a:r>
              <a:rPr lang="zh-CN" altLang="en-US" sz="1800" b="0" dirty="0" smtClean="0">
                <a:latin typeface="微软雅黑" pitchFamily="34" charset="-122"/>
                <a:ea typeface="微软雅黑" pitchFamily="34" charset="-122"/>
              </a:rPr>
              <a:t>。</a:t>
            </a:r>
            <a:endParaRPr lang="en-US" altLang="zh-CN" sz="1800" b="0" dirty="0" smtClean="0">
              <a:latin typeface="微软雅黑" pitchFamily="34" charset="-122"/>
              <a:ea typeface="微软雅黑" pitchFamily="34" charset="-122"/>
            </a:endParaRPr>
          </a:p>
          <a:p>
            <a:pPr>
              <a:lnSpc>
                <a:spcPct val="150000"/>
              </a:lnSpc>
              <a:buNone/>
            </a:pPr>
            <a:r>
              <a:rPr lang="zh-CN" altLang="en-US" sz="1800" b="0" dirty="0" smtClean="0">
                <a:latin typeface="微软雅黑" pitchFamily="34" charset="-122"/>
                <a:ea typeface="微软雅黑" pitchFamily="34" charset="-122"/>
              </a:rPr>
              <a:t>   设计一个健壮最坏情况边界值分析测试用例如下：</a:t>
            </a:r>
            <a:r>
              <a:rPr lang="en-US" altLang="zh-CN" sz="1800" b="0" dirty="0" smtClean="0">
                <a:latin typeface="微软雅黑" pitchFamily="34" charset="-122"/>
                <a:ea typeface="微软雅黑" pitchFamily="34" charset="-122"/>
              </a:rPr>
              <a:t>–180.1</a:t>
            </a:r>
            <a:r>
              <a:rPr lang="zh-CN" altLang="en-US" sz="1800" b="0" dirty="0" smtClean="0">
                <a:latin typeface="微软雅黑" pitchFamily="34" charset="-122"/>
                <a:ea typeface="微软雅黑" pitchFamily="34" charset="-122"/>
              </a:rPr>
              <a:t>， </a:t>
            </a:r>
            <a:r>
              <a:rPr lang="en-US" altLang="zh-CN" sz="1800" b="0" dirty="0" smtClean="0">
                <a:latin typeface="微软雅黑" pitchFamily="34" charset="-122"/>
                <a:ea typeface="微软雅黑" pitchFamily="34" charset="-122"/>
              </a:rPr>
              <a:t>–180.0</a:t>
            </a:r>
            <a:r>
              <a:rPr lang="zh-CN" altLang="en-US" sz="1800" b="0" dirty="0" smtClean="0">
                <a:latin typeface="微软雅黑" pitchFamily="34" charset="-122"/>
                <a:ea typeface="微软雅黑" pitchFamily="34" charset="-122"/>
              </a:rPr>
              <a:t>， </a:t>
            </a:r>
            <a:r>
              <a:rPr lang="en-US" altLang="zh-CN" sz="1800" b="0" dirty="0" smtClean="0">
                <a:latin typeface="微软雅黑" pitchFamily="34" charset="-122"/>
                <a:ea typeface="微软雅黑" pitchFamily="34" charset="-122"/>
              </a:rPr>
              <a:t>–179.9</a:t>
            </a:r>
            <a:r>
              <a:rPr lang="zh-CN" altLang="en-US" sz="1800" b="0" dirty="0" smtClean="0">
                <a:latin typeface="微软雅黑" pitchFamily="34" charset="-122"/>
                <a:ea typeface="微软雅黑" pitchFamily="34" charset="-122"/>
              </a:rPr>
              <a:t>， </a:t>
            </a:r>
            <a:r>
              <a:rPr lang="en-US" altLang="zh-CN" sz="1800" b="0" dirty="0" smtClean="0">
                <a:latin typeface="微软雅黑" pitchFamily="34" charset="-122"/>
                <a:ea typeface="微软雅黑" pitchFamily="34" charset="-122"/>
              </a:rPr>
              <a:t>–1.0</a:t>
            </a:r>
            <a:r>
              <a:rPr lang="zh-CN" altLang="en-US" sz="1800" b="0" dirty="0" smtClean="0">
                <a:latin typeface="微软雅黑" pitchFamily="34" charset="-122"/>
                <a:ea typeface="微软雅黑" pitchFamily="34" charset="-122"/>
              </a:rPr>
              <a:t>， </a:t>
            </a:r>
            <a:r>
              <a:rPr lang="en-US" altLang="zh-CN" sz="1800" b="0" dirty="0" smtClean="0">
                <a:latin typeface="微软雅黑" pitchFamily="34" charset="-122"/>
                <a:ea typeface="微软雅黑" pitchFamily="34" charset="-122"/>
              </a:rPr>
              <a:t>0.0</a:t>
            </a:r>
            <a:r>
              <a:rPr lang="zh-CN" altLang="en-US" sz="1800" b="0" dirty="0" smtClean="0">
                <a:latin typeface="微软雅黑" pitchFamily="34" charset="-122"/>
                <a:ea typeface="微软雅黑" pitchFamily="34" charset="-122"/>
              </a:rPr>
              <a:t>， </a:t>
            </a:r>
            <a:r>
              <a:rPr lang="en-US" altLang="zh-CN" sz="1800" b="0" dirty="0" smtClean="0">
                <a:latin typeface="微软雅黑" pitchFamily="34" charset="-122"/>
                <a:ea typeface="微软雅黑" pitchFamily="34" charset="-122"/>
              </a:rPr>
              <a:t>1.0</a:t>
            </a:r>
            <a:r>
              <a:rPr lang="zh-CN" altLang="en-US" sz="1800" b="0" dirty="0" smtClean="0">
                <a:latin typeface="微软雅黑" pitchFamily="34" charset="-122"/>
                <a:ea typeface="微软雅黑" pitchFamily="34" charset="-122"/>
              </a:rPr>
              <a:t>， </a:t>
            </a:r>
            <a:r>
              <a:rPr lang="en-US" altLang="zh-CN" sz="1800" b="0" dirty="0" smtClean="0">
                <a:latin typeface="微软雅黑" pitchFamily="34" charset="-122"/>
                <a:ea typeface="微软雅黑" pitchFamily="34" charset="-122"/>
              </a:rPr>
              <a:t>180.0</a:t>
            </a:r>
            <a:r>
              <a:rPr lang="zh-CN" altLang="en-US" sz="1800" b="0" dirty="0" smtClean="0">
                <a:latin typeface="微软雅黑" pitchFamily="34" charset="-122"/>
                <a:ea typeface="微软雅黑" pitchFamily="34" charset="-122"/>
              </a:rPr>
              <a:t>， </a:t>
            </a:r>
            <a:r>
              <a:rPr lang="en-US" altLang="zh-CN" sz="1800" b="0" dirty="0" smtClean="0">
                <a:latin typeface="微软雅黑" pitchFamily="34" charset="-122"/>
                <a:ea typeface="微软雅黑" pitchFamily="34" charset="-122"/>
              </a:rPr>
              <a:t>179.9 </a:t>
            </a:r>
            <a:r>
              <a:rPr lang="zh-CN" altLang="en-US" sz="1800" b="0" dirty="0" smtClean="0">
                <a:latin typeface="微软雅黑" pitchFamily="34" charset="-122"/>
                <a:ea typeface="微软雅黑" pitchFamily="34" charset="-122"/>
              </a:rPr>
              <a:t>。</a:t>
            </a:r>
          </a:p>
          <a:p>
            <a:endParaRPr lang="zh-CN" altLang="en-US" sz="2000" b="0" dirty="0"/>
          </a:p>
        </p:txBody>
      </p:sp>
      <p:sp>
        <p:nvSpPr>
          <p:cNvPr id="4" name="TextBox 3"/>
          <p:cNvSpPr txBox="1"/>
          <p:nvPr/>
        </p:nvSpPr>
        <p:spPr>
          <a:xfrm>
            <a:off x="467544" y="260648"/>
            <a:ext cx="8424936"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8.3.2 </a:t>
            </a:r>
            <a:r>
              <a:rPr lang="zh-CN" altLang="en-US" sz="2800" dirty="0" smtClean="0">
                <a:latin typeface="微软雅黑" pitchFamily="34" charset="-122"/>
                <a:ea typeface="微软雅黑" pitchFamily="34" charset="-122"/>
              </a:rPr>
              <a:t>“灰盒”测试步骤与应用举例</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947738"/>
            <a:ext cx="8229600" cy="5576887"/>
          </a:xfrm>
        </p:spPr>
        <p:txBody>
          <a:bodyPr>
            <a:normAutofit/>
          </a:bodyPr>
          <a:lstStyle/>
          <a:p>
            <a:pPr>
              <a:buNone/>
            </a:pP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3</a:t>
            </a:r>
            <a:r>
              <a:rPr lang="zh-CN" altLang="en-US" sz="2000" b="0" dirty="0" smtClean="0">
                <a:latin typeface="微软雅黑" pitchFamily="34" charset="-122"/>
                <a:ea typeface="微软雅黑" pitchFamily="34" charset="-122"/>
              </a:rPr>
              <a:t>） 根据分析写出测试用例脚本</a:t>
            </a:r>
          </a:p>
          <a:p>
            <a:pPr>
              <a:lnSpc>
                <a:spcPct val="150000"/>
              </a:lnSpc>
              <a:buNone/>
            </a:pPr>
            <a:r>
              <a:rPr lang="zh-CN" altLang="en-US" sz="2000" b="0" dirty="0" smtClean="0">
                <a:latin typeface="微软雅黑" pitchFamily="34" charset="-122"/>
                <a:ea typeface="微软雅黑" pitchFamily="34" charset="-122"/>
              </a:rPr>
              <a:t>            详细的测试用例脚本由于篇幅太长，故不在这里一一写出。然后将测试用例脚本在测试环境里运行出结果。</a:t>
            </a:r>
          </a:p>
          <a:p>
            <a:pPr>
              <a:lnSpc>
                <a:spcPct val="150000"/>
              </a:lnSpc>
              <a:buNone/>
            </a:pPr>
            <a:r>
              <a:rPr lang="zh-CN" altLang="en-US" sz="2000" b="0" dirty="0" smtClean="0">
                <a:latin typeface="微软雅黑" pitchFamily="34" charset="-122"/>
                <a:ea typeface="微软雅黑" pitchFamily="34" charset="-122"/>
              </a:rPr>
              <a:t>            但是在后面的测试工作中出现了意外，虽然测试用例的结果获得了通过，但是在做代码的“白盒”覆盖率时，未达到规定的覆盖率要求。为什么这么简单的一个单元测试失败了呢？在重新分析了需求和测试脚本以后，我们排除了这两方面带来的问题，原因很可能出在根据需求设计的脚本和源代码的实现有出入。</a:t>
            </a:r>
          </a:p>
          <a:p>
            <a:endParaRPr lang="zh-CN" altLang="en-US" sz="2000" b="0" dirty="0"/>
          </a:p>
        </p:txBody>
      </p:sp>
      <p:sp>
        <p:nvSpPr>
          <p:cNvPr id="4" name="TextBox 3"/>
          <p:cNvSpPr txBox="1"/>
          <p:nvPr/>
        </p:nvSpPr>
        <p:spPr>
          <a:xfrm>
            <a:off x="467544" y="260648"/>
            <a:ext cx="8424936"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8.3.2 </a:t>
            </a:r>
            <a:r>
              <a:rPr lang="zh-CN" altLang="en-US" sz="2800" dirty="0" smtClean="0">
                <a:latin typeface="微软雅黑" pitchFamily="34" charset="-122"/>
                <a:ea typeface="微软雅黑" pitchFamily="34" charset="-122"/>
              </a:rPr>
              <a:t>“灰盒”测试步骤与应用举例</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947738"/>
            <a:ext cx="8229600" cy="5360987"/>
          </a:xfrm>
        </p:spPr>
        <p:txBody>
          <a:bodyPr>
            <a:normAutofit/>
          </a:bodyPr>
          <a:lstStyle/>
          <a:p>
            <a:pPr>
              <a:buNone/>
            </a:pP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4</a:t>
            </a:r>
            <a:r>
              <a:rPr lang="zh-CN" altLang="en-US" sz="2000" b="0" dirty="0" smtClean="0">
                <a:latin typeface="微软雅黑" pitchFamily="34" charset="-122"/>
                <a:ea typeface="微软雅黑" pitchFamily="34" charset="-122"/>
              </a:rPr>
              <a:t>） 分析相应的源代码</a:t>
            </a:r>
            <a:endParaRPr lang="en-US" altLang="zh-CN" sz="2000" b="0" dirty="0" smtClean="0">
              <a:latin typeface="微软雅黑" pitchFamily="34" charset="-122"/>
              <a:ea typeface="微软雅黑" pitchFamily="34" charset="-122"/>
            </a:endParaRPr>
          </a:p>
          <a:p>
            <a:pPr>
              <a:lnSpc>
                <a:spcPct val="150000"/>
              </a:lnSpc>
              <a:buNone/>
            </a:pPr>
            <a:r>
              <a:rPr lang="zh-CN" altLang="en-US" sz="2000" b="0" dirty="0" smtClean="0">
                <a:latin typeface="微软雅黑" pitchFamily="34" charset="-122"/>
                <a:ea typeface="微软雅黑" pitchFamily="34" charset="-122"/>
              </a:rPr>
              <a:t>            经过对源代码的仔细分析，果然发现了问题所在。由于“黑盒”测试的特征以及</a:t>
            </a:r>
            <a:r>
              <a:rPr lang="en-US" altLang="zh-CN" sz="2000" b="0" dirty="0" smtClean="0">
                <a:latin typeface="微软雅黑" pitchFamily="34" charset="-122"/>
                <a:ea typeface="微软雅黑" pitchFamily="34" charset="-122"/>
              </a:rPr>
              <a:t>DO-178B</a:t>
            </a:r>
            <a:r>
              <a:rPr lang="zh-CN" altLang="en-US" sz="2000" b="0" dirty="0" smtClean="0">
                <a:latin typeface="微软雅黑" pitchFamily="34" charset="-122"/>
                <a:ea typeface="微软雅黑" pitchFamily="34" charset="-122"/>
              </a:rPr>
              <a:t>的规范，测试人员是完全根据需求文档来设计的测试用例。而需求文档在设计的时候设置的磁角度精确值统一为</a:t>
            </a:r>
            <a:r>
              <a:rPr lang="en-US" altLang="zh-CN" sz="2000" b="0" dirty="0" smtClean="0">
                <a:latin typeface="微软雅黑" pitchFamily="34" charset="-122"/>
                <a:ea typeface="微软雅黑" pitchFamily="34" charset="-122"/>
              </a:rPr>
              <a:t>0.1</a:t>
            </a:r>
            <a:r>
              <a:rPr lang="zh-CN" altLang="en-US" sz="2000" b="0" dirty="0" smtClean="0">
                <a:latin typeface="微软雅黑" pitchFamily="34" charset="-122"/>
                <a:ea typeface="微软雅黑" pitchFamily="34" charset="-122"/>
              </a:rPr>
              <a:t>，但是在实际软件开发过程中，因为可靠性的要求，精确度提升到了</a:t>
            </a:r>
            <a:r>
              <a:rPr lang="en-US" altLang="zh-CN" sz="2000" b="0" dirty="0" smtClean="0">
                <a:latin typeface="微软雅黑" pitchFamily="34" charset="-122"/>
                <a:ea typeface="微软雅黑" pitchFamily="34" charset="-122"/>
              </a:rPr>
              <a:t>0.001</a:t>
            </a:r>
            <a:r>
              <a:rPr lang="zh-CN" altLang="en-US" sz="2000" b="0" dirty="0" smtClean="0">
                <a:latin typeface="微软雅黑" pitchFamily="34" charset="-122"/>
                <a:ea typeface="微软雅黑" pitchFamily="34" charset="-122"/>
              </a:rPr>
              <a:t>。需求文档却未相应更新，导致最终的覆盖率失败。在这里，不能取</a:t>
            </a:r>
            <a:r>
              <a:rPr lang="en-US" altLang="zh-CN" sz="2000" b="0" dirty="0" smtClean="0">
                <a:latin typeface="微软雅黑" pitchFamily="34" charset="-122"/>
                <a:ea typeface="微软雅黑" pitchFamily="34" charset="-122"/>
              </a:rPr>
              <a:t>179.9</a:t>
            </a:r>
            <a:r>
              <a:rPr lang="zh-CN" altLang="en-US" sz="2000" b="0" dirty="0" smtClean="0">
                <a:latin typeface="微软雅黑" pitchFamily="34" charset="-122"/>
                <a:ea typeface="微软雅黑" pitchFamily="34" charset="-122"/>
              </a:rPr>
              <a:t>，而必须取</a:t>
            </a:r>
            <a:r>
              <a:rPr lang="en-US" altLang="zh-CN" sz="2000" b="0" dirty="0" smtClean="0">
                <a:latin typeface="微软雅黑" pitchFamily="34" charset="-122"/>
                <a:ea typeface="微软雅黑" pitchFamily="34" charset="-122"/>
              </a:rPr>
              <a:t>179.998</a:t>
            </a:r>
            <a:r>
              <a:rPr lang="zh-CN" altLang="en-US" sz="2000" b="0" dirty="0" smtClean="0">
                <a:latin typeface="微软雅黑" pitchFamily="34" charset="-122"/>
                <a:ea typeface="微软雅黑" pitchFamily="34" charset="-122"/>
              </a:rPr>
              <a:t>，才能完全覆盖到语句，这就是“黑盒”测试与“白盒”测试相结合的产物。</a:t>
            </a:r>
          </a:p>
          <a:p>
            <a:endParaRPr lang="zh-CN" altLang="en-US" sz="2000" b="0" dirty="0"/>
          </a:p>
        </p:txBody>
      </p:sp>
      <p:sp>
        <p:nvSpPr>
          <p:cNvPr id="4" name="TextBox 3"/>
          <p:cNvSpPr txBox="1"/>
          <p:nvPr/>
        </p:nvSpPr>
        <p:spPr>
          <a:xfrm>
            <a:off x="467544" y="260648"/>
            <a:ext cx="8424936"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8.3.2 </a:t>
            </a:r>
            <a:r>
              <a:rPr lang="zh-CN" altLang="en-US" sz="2800" dirty="0" smtClean="0">
                <a:latin typeface="微软雅黑" pitchFamily="34" charset="-122"/>
                <a:ea typeface="微软雅黑" pitchFamily="34" charset="-122"/>
              </a:rPr>
              <a:t>“灰盒”测试步骤与应用举例</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908050"/>
            <a:ext cx="8229600" cy="5218113"/>
          </a:xfrm>
        </p:spPr>
        <p:txBody>
          <a:bodyPr>
            <a:normAutofit/>
          </a:bodyPr>
          <a:lstStyle/>
          <a:p>
            <a:pPr marL="533400" indent="-533400">
              <a:lnSpc>
                <a:spcPct val="150000"/>
              </a:lnSpc>
              <a:spcBef>
                <a:spcPts val="800"/>
              </a:spcBef>
              <a:buFontTx/>
              <a:buAutoNum type="arabicPeriod"/>
            </a:pPr>
            <a:r>
              <a:rPr lang="zh-CN" altLang="zh-CN" sz="2000" dirty="0" smtClean="0">
                <a:solidFill>
                  <a:srgbClr val="0096D6"/>
                </a:solidFill>
                <a:latin typeface="微软雅黑" pitchFamily="34" charset="-122"/>
                <a:ea typeface="微软雅黑" pitchFamily="34" charset="-122"/>
                <a:sym typeface="宋体" pitchFamily="2" charset="-122"/>
              </a:rPr>
              <a:t>什么是“灰盒”测试？我们如何开展“灰盒”测试？</a:t>
            </a:r>
          </a:p>
          <a:p>
            <a:pPr marL="533400" indent="-533400">
              <a:lnSpc>
                <a:spcPct val="150000"/>
              </a:lnSpc>
              <a:spcBef>
                <a:spcPts val="800"/>
              </a:spcBef>
              <a:buFontTx/>
              <a:buAutoNum type="arabicPeriod"/>
            </a:pPr>
            <a:r>
              <a:rPr lang="zh-CN" altLang="zh-CN" sz="2000" dirty="0" smtClean="0">
                <a:solidFill>
                  <a:srgbClr val="0096D6"/>
                </a:solidFill>
                <a:latin typeface="微软雅黑" pitchFamily="34" charset="-122"/>
                <a:ea typeface="微软雅黑" pitchFamily="34" charset="-122"/>
                <a:sym typeface="宋体" pitchFamily="2" charset="-122"/>
              </a:rPr>
              <a:t>什么是因果图分析法？我们如何用因果图生成测试用例？</a:t>
            </a:r>
          </a:p>
          <a:p>
            <a:endParaRPr lang="zh-CN" altLang="en-US" sz="2000" dirty="0">
              <a:solidFill>
                <a:srgbClr val="0096D6"/>
              </a:solidFill>
              <a:latin typeface="微软雅黑" pitchFamily="34" charset="-122"/>
              <a:ea typeface="微软雅黑" pitchFamily="34" charset="-122"/>
            </a:endParaRPr>
          </a:p>
        </p:txBody>
      </p:sp>
      <p:sp>
        <p:nvSpPr>
          <p:cNvPr id="4" name="Rectangle 2"/>
          <p:cNvSpPr>
            <a:spLocks noGrp="1" noChangeArrowheads="1"/>
          </p:cNvSpPr>
          <p:nvPr>
            <p:ph type="title" idx="4294967295"/>
          </p:nvPr>
        </p:nvSpPr>
        <p:spPr>
          <a:xfrm>
            <a:off x="0" y="117475"/>
            <a:ext cx="8229600" cy="647700"/>
          </a:xfrm>
          <a:noFill/>
        </p:spPr>
        <p:txBody>
          <a:bodyPr>
            <a:noAutofit/>
          </a:bodyPr>
          <a:lstStyle/>
          <a:p>
            <a:pPr eaLnBrk="1" hangingPunct="1"/>
            <a:r>
              <a:rPr lang="zh-CN" altLang="en-US" sz="4000" dirty="0" smtClean="0">
                <a:solidFill>
                  <a:schemeClr val="tx1"/>
                </a:solidFill>
                <a:latin typeface="微软雅黑" pitchFamily="34" charset="-122"/>
                <a:ea typeface="微软雅黑" pitchFamily="34" charset="-122"/>
                <a:sym typeface="HP Simplified" charset="-122"/>
              </a:rPr>
              <a:t>课后作业</a:t>
            </a:r>
            <a:endParaRPr lang="zh-CN" altLang="en-US" sz="4000" dirty="0" smtClean="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323528" y="116632"/>
            <a:ext cx="8229600" cy="523875"/>
          </a:xfrm>
        </p:spPr>
        <p:txBody>
          <a:bodyPr>
            <a:spAutoFit/>
          </a:bodyPr>
          <a:lstStyle/>
          <a:p>
            <a:r>
              <a:rPr lang="en-US" altLang="zh-CN" sz="2800" dirty="0">
                <a:solidFill>
                  <a:schemeClr val="tx1"/>
                </a:solidFill>
                <a:latin typeface="微软雅黑" pitchFamily="34" charset="-122"/>
                <a:ea typeface="微软雅黑" pitchFamily="34" charset="-122"/>
              </a:rPr>
              <a:t>8.2.3 </a:t>
            </a:r>
            <a:r>
              <a:rPr lang="zh-CN" altLang="en-US" sz="2800" dirty="0">
                <a:solidFill>
                  <a:schemeClr val="tx1"/>
                </a:solidFill>
                <a:latin typeface="微软雅黑" pitchFamily="34" charset="-122"/>
                <a:ea typeface="微软雅黑" pitchFamily="34" charset="-122"/>
              </a:rPr>
              <a:t>因果图</a:t>
            </a:r>
          </a:p>
        </p:txBody>
      </p:sp>
      <p:sp>
        <p:nvSpPr>
          <p:cNvPr id="174083" name="Rectangle 3"/>
          <p:cNvSpPr>
            <a:spLocks noGrp="1" noChangeArrowheads="1"/>
          </p:cNvSpPr>
          <p:nvPr>
            <p:ph idx="4294967295"/>
          </p:nvPr>
        </p:nvSpPr>
        <p:spPr>
          <a:xfrm>
            <a:off x="914400" y="1125538"/>
            <a:ext cx="8229600" cy="4525962"/>
          </a:xfrm>
        </p:spPr>
        <p:txBody>
          <a:bodyPr>
            <a:normAutofit/>
          </a:bodyPr>
          <a:lstStyle/>
          <a:p>
            <a:pPr eaLnBrk="1" hangingPunct="1">
              <a:lnSpc>
                <a:spcPct val="150000"/>
              </a:lnSpc>
              <a:spcBef>
                <a:spcPct val="30000"/>
              </a:spcBef>
              <a:buSzPct val="100000"/>
            </a:pPr>
            <a:r>
              <a:rPr lang="zh-CN" altLang="en-US" sz="2400" dirty="0" smtClean="0">
                <a:solidFill>
                  <a:srgbClr val="00B0F0"/>
                </a:solidFill>
                <a:latin typeface="微软雅黑" pitchFamily="34" charset="-122"/>
                <a:ea typeface="微软雅黑" pitchFamily="34" charset="-122"/>
              </a:rPr>
              <a:t>用因果图生成测试用例的基本步骤</a:t>
            </a:r>
          </a:p>
          <a:p>
            <a:pPr marL="914400" lvl="1" indent="-457200" eaLnBrk="1" hangingPunct="1">
              <a:lnSpc>
                <a:spcPct val="150000"/>
              </a:lnSpc>
              <a:spcBef>
                <a:spcPct val="30000"/>
              </a:spcBef>
              <a:buSzPct val="100000"/>
              <a:buFont typeface="+mj-lt"/>
              <a:buAutoNum type="arabicPeriod"/>
            </a:pPr>
            <a:r>
              <a:rPr lang="zh-CN" altLang="en-US" sz="2000" dirty="0" smtClean="0">
                <a:latin typeface="微软雅黑" pitchFamily="34" charset="-122"/>
                <a:ea typeface="微软雅黑" pitchFamily="34" charset="-122"/>
              </a:rPr>
              <a:t>分析软件规格说明描述：</a:t>
            </a:r>
            <a:r>
              <a:rPr lang="zh-CN" altLang="en-US" sz="2000" dirty="0" smtClean="0">
                <a:solidFill>
                  <a:srgbClr val="FF0000"/>
                </a:solidFill>
                <a:latin typeface="微软雅黑" pitchFamily="34" charset="-122"/>
                <a:ea typeface="微软雅黑" pitchFamily="34" charset="-122"/>
              </a:rPr>
              <a:t>原因、结果、标识符</a:t>
            </a:r>
          </a:p>
          <a:p>
            <a:pPr marL="914400" lvl="1" indent="-457200" eaLnBrk="1" hangingPunct="1">
              <a:lnSpc>
                <a:spcPct val="150000"/>
              </a:lnSpc>
              <a:spcBef>
                <a:spcPct val="30000"/>
              </a:spcBef>
              <a:buSzPct val="100000"/>
              <a:buFont typeface="+mj-lt"/>
              <a:buAutoNum type="arabicPeriod"/>
            </a:pPr>
            <a:r>
              <a:rPr lang="zh-CN" altLang="en-US" sz="2000" dirty="0" smtClean="0">
                <a:latin typeface="微软雅黑" pitchFamily="34" charset="-122"/>
                <a:ea typeface="微软雅黑" pitchFamily="34" charset="-122"/>
              </a:rPr>
              <a:t>分析软件规格说明描述中的语义：</a:t>
            </a:r>
            <a:r>
              <a:rPr lang="zh-CN" altLang="en-US" sz="2000" dirty="0" smtClean="0">
                <a:solidFill>
                  <a:srgbClr val="FF0000"/>
                </a:solidFill>
                <a:latin typeface="微软雅黑" pitchFamily="34" charset="-122"/>
                <a:ea typeface="微软雅黑" pitchFamily="34" charset="-122"/>
              </a:rPr>
              <a:t>找出逻辑关系</a:t>
            </a:r>
          </a:p>
          <a:p>
            <a:pPr marL="914400" lvl="1" indent="-457200" eaLnBrk="1" hangingPunct="1">
              <a:lnSpc>
                <a:spcPct val="150000"/>
              </a:lnSpc>
              <a:spcBef>
                <a:spcPct val="30000"/>
              </a:spcBef>
              <a:buSzPct val="100000"/>
              <a:buFont typeface="+mj-lt"/>
              <a:buAutoNum type="arabicPeriod"/>
            </a:pPr>
            <a:r>
              <a:rPr lang="zh-CN" altLang="en-US" sz="2000" dirty="0" smtClean="0">
                <a:latin typeface="微软雅黑" pitchFamily="34" charset="-122"/>
                <a:ea typeface="微软雅黑" pitchFamily="34" charset="-122"/>
              </a:rPr>
              <a:t>由于语法或环境限制，有些原因与原因之间，原因与结果之间的组合情况不可能出现，</a:t>
            </a:r>
            <a:r>
              <a:rPr lang="zh-CN" altLang="en-US" sz="2000" dirty="0" smtClean="0">
                <a:solidFill>
                  <a:srgbClr val="FF0000"/>
                </a:solidFill>
                <a:latin typeface="微软雅黑" pitchFamily="34" charset="-122"/>
                <a:ea typeface="微软雅黑" pitchFamily="34" charset="-122"/>
              </a:rPr>
              <a:t>添加</a:t>
            </a:r>
            <a:r>
              <a:rPr lang="zh-CN" altLang="en-US" sz="2000" dirty="0">
                <a:solidFill>
                  <a:srgbClr val="FF0000"/>
                </a:solidFill>
                <a:latin typeface="微软雅黑" pitchFamily="34" charset="-122"/>
                <a:ea typeface="微软雅黑" pitchFamily="34" charset="-122"/>
              </a:rPr>
              <a:t>必要的</a:t>
            </a:r>
            <a:r>
              <a:rPr lang="zh-CN" altLang="en-US" sz="2000" dirty="0" smtClean="0">
                <a:solidFill>
                  <a:srgbClr val="FF0000"/>
                </a:solidFill>
                <a:latin typeface="微软雅黑" pitchFamily="34" charset="-122"/>
                <a:ea typeface="微软雅黑" pitchFamily="34" charset="-122"/>
              </a:rPr>
              <a:t>约束条件</a:t>
            </a:r>
          </a:p>
          <a:p>
            <a:pPr marL="914400" lvl="1" indent="-457200" eaLnBrk="1" hangingPunct="1">
              <a:lnSpc>
                <a:spcPct val="150000"/>
              </a:lnSpc>
              <a:spcBef>
                <a:spcPct val="30000"/>
              </a:spcBef>
              <a:buSzPct val="100000"/>
              <a:buFont typeface="+mj-lt"/>
              <a:buAutoNum type="arabicPeriod"/>
            </a:pPr>
            <a:r>
              <a:rPr lang="zh-CN" altLang="en-US" sz="2000" dirty="0" smtClean="0">
                <a:latin typeface="微软雅黑" pitchFamily="34" charset="-122"/>
                <a:ea typeface="微软雅黑" pitchFamily="34" charset="-122"/>
              </a:rPr>
              <a:t>把因果图转换成判定表</a:t>
            </a:r>
          </a:p>
          <a:p>
            <a:pPr marL="914400" lvl="1" indent="-457200" eaLnBrk="1" hangingPunct="1">
              <a:lnSpc>
                <a:spcPct val="150000"/>
              </a:lnSpc>
              <a:spcBef>
                <a:spcPct val="30000"/>
              </a:spcBef>
              <a:buSzPct val="100000"/>
              <a:buFont typeface="+mj-lt"/>
              <a:buAutoNum type="arabicPeriod"/>
            </a:pPr>
            <a:r>
              <a:rPr lang="zh-CN" altLang="en-US" sz="2000" dirty="0" smtClean="0">
                <a:latin typeface="微软雅黑" pitchFamily="34" charset="-122"/>
                <a:ea typeface="微软雅黑" pitchFamily="34" charset="-122"/>
              </a:rPr>
              <a:t>把判定表的每一列拿出来作为依据，设计测试用例</a:t>
            </a:r>
          </a:p>
        </p:txBody>
      </p:sp>
    </p:spTree>
    <p:extLst>
      <p:ext uri="{BB962C8B-B14F-4D97-AF65-F5344CB8AC3E}">
        <p14:creationId xmlns:p14="http://schemas.microsoft.com/office/powerpoint/2010/main" val="333687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083">
                                            <p:txEl>
                                              <p:pRg st="1" end="1"/>
                                            </p:txEl>
                                          </p:spTgt>
                                        </p:tgtEl>
                                        <p:attrNameLst>
                                          <p:attrName>style.visibility</p:attrName>
                                        </p:attrNameLst>
                                      </p:cBhvr>
                                      <p:to>
                                        <p:strVal val="visible"/>
                                      </p:to>
                                    </p:set>
                                    <p:anim calcmode="lin" valueType="num">
                                      <p:cBhvr additive="base">
                                        <p:cTn id="7" dur="500" fill="hold"/>
                                        <p:tgtEl>
                                          <p:spTgt spid="1740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083">
                                            <p:txEl>
                                              <p:pRg st="2" end="2"/>
                                            </p:txEl>
                                          </p:spTgt>
                                        </p:tgtEl>
                                        <p:attrNameLst>
                                          <p:attrName>style.visibility</p:attrName>
                                        </p:attrNameLst>
                                      </p:cBhvr>
                                      <p:to>
                                        <p:strVal val="visible"/>
                                      </p:to>
                                    </p:set>
                                    <p:anim calcmode="lin" valueType="num">
                                      <p:cBhvr additive="base">
                                        <p:cTn id="13" dur="500" fill="hold"/>
                                        <p:tgtEl>
                                          <p:spTgt spid="1740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083">
                                            <p:txEl>
                                              <p:pRg st="3" end="3"/>
                                            </p:txEl>
                                          </p:spTgt>
                                        </p:tgtEl>
                                        <p:attrNameLst>
                                          <p:attrName>style.visibility</p:attrName>
                                        </p:attrNameLst>
                                      </p:cBhvr>
                                      <p:to>
                                        <p:strVal val="visible"/>
                                      </p:to>
                                    </p:set>
                                    <p:anim calcmode="lin" valueType="num">
                                      <p:cBhvr additive="base">
                                        <p:cTn id="19" dur="500" fill="hold"/>
                                        <p:tgtEl>
                                          <p:spTgt spid="1740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083">
                                            <p:txEl>
                                              <p:pRg st="4" end="4"/>
                                            </p:txEl>
                                          </p:spTgt>
                                        </p:tgtEl>
                                        <p:attrNameLst>
                                          <p:attrName>style.visibility</p:attrName>
                                        </p:attrNameLst>
                                      </p:cBhvr>
                                      <p:to>
                                        <p:strVal val="visible"/>
                                      </p:to>
                                    </p:set>
                                    <p:anim calcmode="lin" valueType="num">
                                      <p:cBhvr additive="base">
                                        <p:cTn id="25" dur="500" fill="hold"/>
                                        <p:tgtEl>
                                          <p:spTgt spid="1740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74083">
                                            <p:txEl>
                                              <p:pRg st="5" end="5"/>
                                            </p:txEl>
                                          </p:spTgt>
                                        </p:tgtEl>
                                        <p:attrNameLst>
                                          <p:attrName>style.visibility</p:attrName>
                                        </p:attrNameLst>
                                      </p:cBhvr>
                                      <p:to>
                                        <p:strVal val="visible"/>
                                      </p:to>
                                    </p:set>
                                    <p:anim calcmode="lin" valueType="num">
                                      <p:cBhvr additive="base">
                                        <p:cTn id="31" dur="500" fill="hold"/>
                                        <p:tgtEl>
                                          <p:spTgt spid="17408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7408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idx="4294967295"/>
          </p:nvPr>
        </p:nvSpPr>
        <p:spPr>
          <a:xfrm>
            <a:off x="0" y="939156"/>
            <a:ext cx="8229600" cy="461665"/>
          </a:xfrm>
        </p:spPr>
        <p:txBody>
          <a:bodyPr wrap="square">
            <a:spAutoFit/>
          </a:bodyPr>
          <a:lstStyle/>
          <a:p>
            <a:pPr algn="l" eaLnBrk="1" hangingPunct="1"/>
            <a:r>
              <a:rPr lang="zh-CN" altLang="en-US" sz="2400" dirty="0" smtClean="0">
                <a:solidFill>
                  <a:srgbClr val="00B0F0"/>
                </a:solidFill>
                <a:latin typeface="微软雅黑" pitchFamily="34" charset="-122"/>
                <a:ea typeface="微软雅黑" pitchFamily="34" charset="-122"/>
              </a:rPr>
              <a:t>因果图标识</a:t>
            </a:r>
          </a:p>
        </p:txBody>
      </p:sp>
      <p:sp>
        <p:nvSpPr>
          <p:cNvPr id="175107" name="Rectangle 3"/>
          <p:cNvSpPr>
            <a:spLocks noGrp="1" noChangeArrowheads="1"/>
          </p:cNvSpPr>
          <p:nvPr>
            <p:ph idx="4294967295"/>
          </p:nvPr>
        </p:nvSpPr>
        <p:spPr>
          <a:xfrm>
            <a:off x="0" y="1628775"/>
            <a:ext cx="8229600" cy="460375"/>
          </a:xfrm>
        </p:spPr>
        <p:txBody>
          <a:bodyPr>
            <a:normAutofit/>
          </a:bodyPr>
          <a:lstStyle/>
          <a:p>
            <a:pPr eaLnBrk="1" hangingPunct="1">
              <a:lnSpc>
                <a:spcPct val="110000"/>
              </a:lnSpc>
              <a:spcBef>
                <a:spcPct val="30000"/>
              </a:spcBef>
            </a:pPr>
            <a:r>
              <a:rPr lang="zh-CN" altLang="en-US" sz="2000" dirty="0" smtClean="0">
                <a:latin typeface="微软雅黑" pitchFamily="34" charset="-122"/>
                <a:ea typeface="微软雅黑" pitchFamily="34" charset="-122"/>
              </a:rPr>
              <a:t>原因和结果之间的关系有</a:t>
            </a:r>
            <a:r>
              <a:rPr lang="en-US" altLang="zh-CN" sz="2000" dirty="0" smtClean="0">
                <a:latin typeface="微软雅黑" pitchFamily="34" charset="-122"/>
                <a:ea typeface="微软雅黑" pitchFamily="34" charset="-122"/>
              </a:rPr>
              <a:t>:</a:t>
            </a:r>
          </a:p>
        </p:txBody>
      </p:sp>
      <p:pic>
        <p:nvPicPr>
          <p:cNvPr id="175108" name="Picture 4"/>
          <p:cNvPicPr>
            <a:picLocks noChangeArrowheads="1"/>
          </p:cNvPicPr>
          <p:nvPr/>
        </p:nvPicPr>
        <p:blipFill>
          <a:blip r:embed="rId3" cstate="print"/>
          <a:srcRect/>
          <a:stretch>
            <a:fillRect/>
          </a:stretch>
        </p:blipFill>
        <p:spPr bwMode="auto">
          <a:xfrm>
            <a:off x="395536" y="2060848"/>
            <a:ext cx="8053387" cy="2381250"/>
          </a:xfrm>
          <a:prstGeom prst="rect">
            <a:avLst/>
          </a:prstGeom>
          <a:noFill/>
          <a:ln w="9525">
            <a:noFill/>
            <a:miter lim="800000"/>
            <a:headEnd/>
            <a:tailEnd/>
          </a:ln>
        </p:spPr>
      </p:pic>
      <p:sp>
        <p:nvSpPr>
          <p:cNvPr id="5" name="Text Box 7"/>
          <p:cNvSpPr txBox="1">
            <a:spLocks noChangeArrowheads="1"/>
          </p:cNvSpPr>
          <p:nvPr/>
        </p:nvSpPr>
        <p:spPr bwMode="auto">
          <a:xfrm>
            <a:off x="658713" y="4627002"/>
            <a:ext cx="764619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b="0" dirty="0">
                <a:solidFill>
                  <a:schemeClr val="tx1"/>
                </a:solidFill>
                <a:latin typeface="微软雅黑" pitchFamily="34" charset="-122"/>
                <a:ea typeface="微软雅黑" pitchFamily="34" charset="-122"/>
              </a:rPr>
              <a:t>①</a:t>
            </a:r>
            <a:r>
              <a:rPr lang="zh-CN" altLang="en-US" b="0" dirty="0">
                <a:solidFill>
                  <a:schemeClr val="tx1"/>
                </a:solidFill>
                <a:latin typeface="微软雅黑" pitchFamily="34" charset="-122"/>
                <a:ea typeface="微软雅黑" pitchFamily="34" charset="-122"/>
              </a:rPr>
              <a:t>恒等：</a:t>
            </a:r>
            <a:r>
              <a:rPr lang="zh-CN" altLang="en-US" b="0" dirty="0" smtClean="0">
                <a:solidFill>
                  <a:schemeClr val="tx1"/>
                </a:solidFill>
                <a:latin typeface="微软雅黑" pitchFamily="34" charset="-122"/>
                <a:ea typeface="微软雅黑" pitchFamily="34" charset="-122"/>
              </a:rPr>
              <a:t>若</a:t>
            </a:r>
            <a:r>
              <a:rPr lang="en-US" altLang="zh-CN" dirty="0" smtClean="0">
                <a:latin typeface="微软雅黑" pitchFamily="34" charset="-122"/>
                <a:ea typeface="微软雅黑" pitchFamily="34" charset="-122"/>
              </a:rPr>
              <a:t>C</a:t>
            </a:r>
            <a:r>
              <a:rPr lang="en-US" altLang="zh-CN" b="0" dirty="0" smtClean="0">
                <a:solidFill>
                  <a:schemeClr val="tx1"/>
                </a:solidFill>
                <a:latin typeface="微软雅黑" pitchFamily="34" charset="-122"/>
                <a:ea typeface="微软雅黑" pitchFamily="34" charset="-122"/>
              </a:rPr>
              <a:t>1</a:t>
            </a:r>
            <a:r>
              <a:rPr lang="zh-CN" altLang="en-US" b="0" dirty="0" smtClean="0">
                <a:solidFill>
                  <a:schemeClr val="tx1"/>
                </a:solidFill>
                <a:latin typeface="微软雅黑" pitchFamily="34" charset="-122"/>
                <a:ea typeface="微软雅黑" pitchFamily="34" charset="-122"/>
              </a:rPr>
              <a:t>是</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a:t>
            </a:r>
            <a:r>
              <a:rPr lang="zh-CN" altLang="en-US" b="0" dirty="0" smtClean="0">
                <a:solidFill>
                  <a:schemeClr val="tx1"/>
                </a:solidFill>
                <a:latin typeface="微软雅黑" pitchFamily="34" charset="-122"/>
                <a:ea typeface="微软雅黑" pitchFamily="34" charset="-122"/>
              </a:rPr>
              <a:t>则</a:t>
            </a:r>
            <a:r>
              <a:rPr lang="en-US" altLang="zh-CN" dirty="0" smtClean="0">
                <a:latin typeface="微软雅黑" pitchFamily="34" charset="-122"/>
                <a:ea typeface="微软雅黑" pitchFamily="34" charset="-122"/>
              </a:rPr>
              <a:t>E</a:t>
            </a:r>
            <a:r>
              <a:rPr lang="en-US" altLang="zh-CN" b="0" dirty="0" smtClean="0">
                <a:solidFill>
                  <a:schemeClr val="tx1"/>
                </a:solidFill>
                <a:latin typeface="微软雅黑" pitchFamily="34" charset="-122"/>
                <a:ea typeface="微软雅黑" pitchFamily="34" charset="-122"/>
              </a:rPr>
              <a:t>1</a:t>
            </a:r>
            <a:r>
              <a:rPr lang="zh-CN" altLang="en-US" b="0" dirty="0" smtClean="0">
                <a:solidFill>
                  <a:schemeClr val="tx1"/>
                </a:solidFill>
                <a:latin typeface="微软雅黑" pitchFamily="34" charset="-122"/>
                <a:ea typeface="微软雅黑" pitchFamily="34" charset="-122"/>
              </a:rPr>
              <a:t>也</a:t>
            </a:r>
            <a:r>
              <a:rPr lang="zh-CN" altLang="en-US" b="0" dirty="0">
                <a:solidFill>
                  <a:schemeClr val="tx1"/>
                </a:solidFill>
                <a:latin typeface="微软雅黑" pitchFamily="34" charset="-122"/>
                <a:ea typeface="微软雅黑" pitchFamily="34" charset="-122"/>
              </a:rPr>
              <a:t>是</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；否</a:t>
            </a:r>
            <a:r>
              <a:rPr lang="zh-CN" altLang="en-US" b="0" dirty="0" smtClean="0">
                <a:solidFill>
                  <a:schemeClr val="tx1"/>
                </a:solidFill>
                <a:latin typeface="微软雅黑" pitchFamily="34" charset="-122"/>
                <a:ea typeface="微软雅黑" pitchFamily="34" charset="-122"/>
              </a:rPr>
              <a:t>则</a:t>
            </a:r>
            <a:r>
              <a:rPr lang="en-US" altLang="zh-CN" dirty="0" smtClean="0">
                <a:latin typeface="微软雅黑" pitchFamily="34" charset="-122"/>
                <a:ea typeface="微软雅黑" pitchFamily="34" charset="-122"/>
              </a:rPr>
              <a:t>E1</a:t>
            </a:r>
            <a:r>
              <a:rPr lang="zh-CN" altLang="en-US" b="0" dirty="0" smtClean="0">
                <a:solidFill>
                  <a:schemeClr val="tx1"/>
                </a:solidFill>
                <a:latin typeface="微软雅黑" pitchFamily="34" charset="-122"/>
                <a:ea typeface="微软雅黑" pitchFamily="34" charset="-122"/>
              </a:rPr>
              <a:t>为</a:t>
            </a:r>
            <a:r>
              <a:rPr lang="en-US" altLang="zh-CN" b="0" dirty="0">
                <a:solidFill>
                  <a:schemeClr val="tx1"/>
                </a:solidFill>
                <a:latin typeface="微软雅黑" pitchFamily="34" charset="-122"/>
                <a:ea typeface="微软雅黑" pitchFamily="34" charset="-122"/>
              </a:rPr>
              <a:t>0</a:t>
            </a:r>
            <a:r>
              <a:rPr lang="zh-CN" altLang="en-US" b="0" dirty="0">
                <a:solidFill>
                  <a:schemeClr val="tx1"/>
                </a:solidFill>
                <a:latin typeface="微软雅黑" pitchFamily="34" charset="-122"/>
                <a:ea typeface="微软雅黑" pitchFamily="34" charset="-122"/>
              </a:rPr>
              <a:t>。</a:t>
            </a:r>
          </a:p>
          <a:p>
            <a:pPr>
              <a:lnSpc>
                <a:spcPct val="150000"/>
              </a:lnSpc>
            </a:pPr>
            <a:r>
              <a:rPr lang="zh-CN" altLang="en-US" b="0" dirty="0">
                <a:solidFill>
                  <a:schemeClr val="tx1"/>
                </a:solidFill>
                <a:latin typeface="微软雅黑" pitchFamily="34" charset="-122"/>
                <a:ea typeface="微软雅黑" pitchFamily="34" charset="-122"/>
              </a:rPr>
              <a:t>②非：</a:t>
            </a:r>
            <a:r>
              <a:rPr lang="zh-CN" altLang="en-US" b="0" dirty="0" smtClean="0">
                <a:solidFill>
                  <a:schemeClr val="tx1"/>
                </a:solidFill>
                <a:latin typeface="微软雅黑" pitchFamily="34" charset="-122"/>
                <a:ea typeface="微软雅黑" pitchFamily="34" charset="-122"/>
              </a:rPr>
              <a:t>若</a:t>
            </a:r>
            <a:r>
              <a:rPr lang="en-US" altLang="zh-CN" dirty="0" smtClean="0">
                <a:latin typeface="微软雅黑" pitchFamily="34" charset="-122"/>
                <a:ea typeface="微软雅黑" pitchFamily="34" charset="-122"/>
              </a:rPr>
              <a:t>C1</a:t>
            </a:r>
            <a:r>
              <a:rPr lang="zh-CN" altLang="en-US" b="0" dirty="0" smtClean="0">
                <a:solidFill>
                  <a:schemeClr val="tx1"/>
                </a:solidFill>
                <a:latin typeface="微软雅黑" pitchFamily="34" charset="-122"/>
                <a:ea typeface="微软雅黑" pitchFamily="34" charset="-122"/>
              </a:rPr>
              <a:t>是</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a:t>
            </a:r>
            <a:r>
              <a:rPr lang="zh-CN" altLang="en-US" b="0" dirty="0" smtClean="0">
                <a:solidFill>
                  <a:schemeClr val="tx1"/>
                </a:solidFill>
                <a:latin typeface="微软雅黑" pitchFamily="34" charset="-122"/>
                <a:ea typeface="微软雅黑" pitchFamily="34" charset="-122"/>
              </a:rPr>
              <a:t>则</a:t>
            </a:r>
            <a:r>
              <a:rPr lang="en-US" altLang="zh-CN" dirty="0" smtClean="0">
                <a:latin typeface="微软雅黑" pitchFamily="34" charset="-122"/>
                <a:ea typeface="微软雅黑" pitchFamily="34" charset="-122"/>
              </a:rPr>
              <a:t>E1</a:t>
            </a:r>
            <a:r>
              <a:rPr lang="zh-CN" altLang="en-US" b="0" dirty="0" smtClean="0">
                <a:solidFill>
                  <a:schemeClr val="tx1"/>
                </a:solidFill>
                <a:latin typeface="微软雅黑" pitchFamily="34" charset="-122"/>
                <a:ea typeface="微软雅黑" pitchFamily="34" charset="-122"/>
              </a:rPr>
              <a:t>是</a:t>
            </a:r>
            <a:r>
              <a:rPr lang="en-US" altLang="zh-CN" b="0" dirty="0">
                <a:solidFill>
                  <a:schemeClr val="tx1"/>
                </a:solidFill>
                <a:latin typeface="微软雅黑" pitchFamily="34" charset="-122"/>
                <a:ea typeface="微软雅黑" pitchFamily="34" charset="-122"/>
              </a:rPr>
              <a:t>0</a:t>
            </a:r>
            <a:r>
              <a:rPr lang="zh-CN" altLang="en-US" b="0" dirty="0">
                <a:solidFill>
                  <a:schemeClr val="tx1"/>
                </a:solidFill>
                <a:latin typeface="微软雅黑" pitchFamily="34" charset="-122"/>
                <a:ea typeface="微软雅黑" pitchFamily="34" charset="-122"/>
              </a:rPr>
              <a:t>；否</a:t>
            </a:r>
            <a:r>
              <a:rPr lang="zh-CN" altLang="en-US" b="0" dirty="0" smtClean="0">
                <a:solidFill>
                  <a:schemeClr val="tx1"/>
                </a:solidFill>
                <a:latin typeface="微软雅黑" pitchFamily="34" charset="-122"/>
                <a:ea typeface="微软雅黑" pitchFamily="34" charset="-122"/>
              </a:rPr>
              <a:t>则</a:t>
            </a:r>
            <a:r>
              <a:rPr lang="en-US" altLang="zh-CN" dirty="0" smtClean="0">
                <a:latin typeface="微软雅黑" pitchFamily="34" charset="-122"/>
                <a:ea typeface="微软雅黑" pitchFamily="34" charset="-122"/>
              </a:rPr>
              <a:t>E1</a:t>
            </a:r>
            <a:r>
              <a:rPr lang="zh-CN" altLang="en-US" b="0" dirty="0" smtClean="0">
                <a:solidFill>
                  <a:schemeClr val="tx1"/>
                </a:solidFill>
                <a:latin typeface="微软雅黑" pitchFamily="34" charset="-122"/>
                <a:ea typeface="微软雅黑" pitchFamily="34" charset="-122"/>
              </a:rPr>
              <a:t>是</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a:t>
            </a:r>
          </a:p>
          <a:p>
            <a:pPr>
              <a:lnSpc>
                <a:spcPct val="150000"/>
              </a:lnSpc>
            </a:pPr>
            <a:r>
              <a:rPr lang="zh-CN" altLang="en-US" b="0" dirty="0">
                <a:solidFill>
                  <a:schemeClr val="tx1"/>
                </a:solidFill>
                <a:latin typeface="微软雅黑" pitchFamily="34" charset="-122"/>
                <a:ea typeface="微软雅黑" pitchFamily="34" charset="-122"/>
              </a:rPr>
              <a:t>③或：若</a:t>
            </a:r>
            <a:r>
              <a:rPr lang="en-US" altLang="zh-CN" b="0" dirty="0">
                <a:solidFill>
                  <a:schemeClr val="tx1"/>
                </a:solidFill>
                <a:latin typeface="微软雅黑" pitchFamily="34" charset="-122"/>
                <a:ea typeface="微软雅黑" pitchFamily="34" charset="-122"/>
              </a:rPr>
              <a:t>c1</a:t>
            </a:r>
            <a:r>
              <a:rPr lang="zh-CN" altLang="en-US" b="0" dirty="0">
                <a:solidFill>
                  <a:schemeClr val="tx1"/>
                </a:solidFill>
                <a:latin typeface="微软雅黑" pitchFamily="34" charset="-122"/>
                <a:ea typeface="微软雅黑" pitchFamily="34" charset="-122"/>
              </a:rPr>
              <a:t>或</a:t>
            </a:r>
            <a:r>
              <a:rPr lang="en-US" altLang="zh-CN" b="0" dirty="0" smtClean="0">
                <a:solidFill>
                  <a:schemeClr val="tx1"/>
                </a:solidFill>
                <a:latin typeface="微软雅黑" pitchFamily="34" charset="-122"/>
                <a:ea typeface="微软雅黑" pitchFamily="34" charset="-122"/>
              </a:rPr>
              <a:t>c2</a:t>
            </a:r>
            <a:r>
              <a:rPr lang="zh-CN" altLang="en-US" b="0" dirty="0" smtClean="0">
                <a:solidFill>
                  <a:schemeClr val="tx1"/>
                </a:solidFill>
                <a:latin typeface="微软雅黑" pitchFamily="34" charset="-122"/>
                <a:ea typeface="微软雅黑" pitchFamily="34" charset="-122"/>
              </a:rPr>
              <a:t>是</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a:t>
            </a:r>
            <a:r>
              <a:rPr lang="zh-CN" altLang="en-US" b="0" dirty="0" smtClean="0">
                <a:solidFill>
                  <a:schemeClr val="tx1"/>
                </a:solidFill>
                <a:latin typeface="微软雅黑" pitchFamily="34" charset="-122"/>
                <a:ea typeface="微软雅黑" pitchFamily="34" charset="-122"/>
              </a:rPr>
              <a:t>则</a:t>
            </a:r>
            <a:r>
              <a:rPr lang="en-US" altLang="zh-CN" dirty="0" smtClean="0">
                <a:latin typeface="微软雅黑" pitchFamily="34" charset="-122"/>
                <a:ea typeface="微软雅黑" pitchFamily="34" charset="-122"/>
              </a:rPr>
              <a:t>E1</a:t>
            </a:r>
            <a:r>
              <a:rPr lang="zh-CN" altLang="en-US" b="0" dirty="0" smtClean="0">
                <a:solidFill>
                  <a:schemeClr val="tx1"/>
                </a:solidFill>
                <a:latin typeface="微软雅黑" pitchFamily="34" charset="-122"/>
                <a:ea typeface="微软雅黑" pitchFamily="34" charset="-122"/>
              </a:rPr>
              <a:t>是</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；否</a:t>
            </a:r>
            <a:r>
              <a:rPr lang="zh-CN" altLang="en-US" b="0" dirty="0" smtClean="0">
                <a:solidFill>
                  <a:schemeClr val="tx1"/>
                </a:solidFill>
                <a:latin typeface="微软雅黑" pitchFamily="34" charset="-122"/>
                <a:ea typeface="微软雅黑" pitchFamily="34" charset="-122"/>
              </a:rPr>
              <a:t>则</a:t>
            </a:r>
            <a:r>
              <a:rPr lang="en-US" altLang="zh-CN" dirty="0" smtClean="0">
                <a:latin typeface="微软雅黑" pitchFamily="34" charset="-122"/>
                <a:ea typeface="微软雅黑" pitchFamily="34" charset="-122"/>
              </a:rPr>
              <a:t>E1</a:t>
            </a:r>
            <a:r>
              <a:rPr lang="zh-CN" altLang="en-US" b="0" dirty="0" smtClean="0">
                <a:solidFill>
                  <a:schemeClr val="tx1"/>
                </a:solidFill>
                <a:latin typeface="微软雅黑" pitchFamily="34" charset="-122"/>
                <a:ea typeface="微软雅黑" pitchFamily="34" charset="-122"/>
              </a:rPr>
              <a:t>为</a:t>
            </a:r>
            <a:r>
              <a:rPr lang="en-US" altLang="zh-CN" b="0" dirty="0" smtClean="0">
                <a:solidFill>
                  <a:schemeClr val="tx1"/>
                </a:solidFill>
                <a:latin typeface="微软雅黑" pitchFamily="34" charset="-122"/>
                <a:ea typeface="微软雅黑" pitchFamily="34" charset="-122"/>
              </a:rPr>
              <a:t>0</a:t>
            </a:r>
            <a:r>
              <a:rPr lang="zh-CN" altLang="en-US" dirty="0" smtClean="0">
                <a:latin typeface="微软雅黑" pitchFamily="34" charset="-122"/>
                <a:ea typeface="微软雅黑" pitchFamily="34" charset="-122"/>
              </a:rPr>
              <a:t>，</a:t>
            </a:r>
            <a:r>
              <a:rPr lang="zh-CN" altLang="en-US" b="0" dirty="0" smtClean="0">
                <a:solidFill>
                  <a:schemeClr val="tx1"/>
                </a:solidFill>
                <a:latin typeface="微软雅黑" pitchFamily="34" charset="-122"/>
                <a:ea typeface="微软雅黑" pitchFamily="34" charset="-122"/>
              </a:rPr>
              <a:t>或</a:t>
            </a:r>
            <a:r>
              <a:rPr lang="zh-CN" altLang="en-US" b="0" dirty="0">
                <a:solidFill>
                  <a:schemeClr val="tx1"/>
                </a:solidFill>
                <a:latin typeface="微软雅黑" pitchFamily="34" charset="-122"/>
                <a:ea typeface="微软雅黑" pitchFamily="34" charset="-122"/>
              </a:rPr>
              <a:t>”可有任意个输入。</a:t>
            </a:r>
          </a:p>
          <a:p>
            <a:pPr>
              <a:lnSpc>
                <a:spcPct val="150000"/>
              </a:lnSpc>
            </a:pPr>
            <a:r>
              <a:rPr lang="zh-CN" altLang="en-US" b="0" dirty="0">
                <a:solidFill>
                  <a:schemeClr val="tx1"/>
                </a:solidFill>
                <a:latin typeface="微软雅黑" pitchFamily="34" charset="-122"/>
                <a:ea typeface="微软雅黑" pitchFamily="34" charset="-122"/>
              </a:rPr>
              <a:t>④与：若</a:t>
            </a:r>
            <a:r>
              <a:rPr lang="en-US" altLang="zh-CN" b="0" dirty="0">
                <a:solidFill>
                  <a:schemeClr val="tx1"/>
                </a:solidFill>
                <a:latin typeface="微软雅黑" pitchFamily="34" charset="-122"/>
                <a:ea typeface="微软雅黑" pitchFamily="34" charset="-122"/>
              </a:rPr>
              <a:t>c1</a:t>
            </a:r>
            <a:r>
              <a:rPr lang="zh-CN" altLang="en-US" b="0" dirty="0">
                <a:solidFill>
                  <a:schemeClr val="tx1"/>
                </a:solidFill>
                <a:latin typeface="微软雅黑" pitchFamily="34" charset="-122"/>
                <a:ea typeface="微软雅黑" pitchFamily="34" charset="-122"/>
              </a:rPr>
              <a:t>和</a:t>
            </a:r>
            <a:r>
              <a:rPr lang="en-US" altLang="zh-CN" b="0" dirty="0">
                <a:solidFill>
                  <a:schemeClr val="tx1"/>
                </a:solidFill>
                <a:latin typeface="微软雅黑" pitchFamily="34" charset="-122"/>
                <a:ea typeface="微软雅黑" pitchFamily="34" charset="-122"/>
              </a:rPr>
              <a:t>c2</a:t>
            </a:r>
            <a:r>
              <a:rPr lang="zh-CN" altLang="en-US" b="0" dirty="0">
                <a:solidFill>
                  <a:schemeClr val="tx1"/>
                </a:solidFill>
                <a:latin typeface="微软雅黑" pitchFamily="34" charset="-122"/>
                <a:ea typeface="微软雅黑" pitchFamily="34" charset="-122"/>
              </a:rPr>
              <a:t>都是</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a:t>
            </a:r>
            <a:r>
              <a:rPr lang="zh-CN" altLang="en-US" b="0" dirty="0" smtClean="0">
                <a:solidFill>
                  <a:schemeClr val="tx1"/>
                </a:solidFill>
                <a:latin typeface="微软雅黑" pitchFamily="34" charset="-122"/>
                <a:ea typeface="微软雅黑" pitchFamily="34" charset="-122"/>
              </a:rPr>
              <a:t>则</a:t>
            </a:r>
            <a:r>
              <a:rPr lang="en-US" altLang="zh-CN" dirty="0" smtClean="0">
                <a:latin typeface="微软雅黑" pitchFamily="34" charset="-122"/>
                <a:ea typeface="微软雅黑" pitchFamily="34" charset="-122"/>
              </a:rPr>
              <a:t>E1</a:t>
            </a:r>
            <a:r>
              <a:rPr lang="zh-CN" altLang="en-US" b="0" dirty="0" smtClean="0">
                <a:solidFill>
                  <a:schemeClr val="tx1"/>
                </a:solidFill>
                <a:latin typeface="微软雅黑" pitchFamily="34" charset="-122"/>
                <a:ea typeface="微软雅黑" pitchFamily="34" charset="-122"/>
              </a:rPr>
              <a:t>为</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；否</a:t>
            </a:r>
            <a:r>
              <a:rPr lang="zh-CN" altLang="en-US" b="0" dirty="0" smtClean="0">
                <a:solidFill>
                  <a:schemeClr val="tx1"/>
                </a:solidFill>
                <a:latin typeface="微软雅黑" pitchFamily="34" charset="-122"/>
                <a:ea typeface="微软雅黑" pitchFamily="34" charset="-122"/>
              </a:rPr>
              <a:t>则</a:t>
            </a:r>
            <a:r>
              <a:rPr lang="en-US" altLang="zh-CN" dirty="0" smtClean="0">
                <a:latin typeface="微软雅黑" pitchFamily="34" charset="-122"/>
                <a:ea typeface="微软雅黑" pitchFamily="34" charset="-122"/>
              </a:rPr>
              <a:t>E1</a:t>
            </a:r>
            <a:r>
              <a:rPr lang="zh-CN" altLang="en-US" b="0" dirty="0" smtClean="0">
                <a:solidFill>
                  <a:schemeClr val="tx1"/>
                </a:solidFill>
                <a:latin typeface="微软雅黑" pitchFamily="34" charset="-122"/>
                <a:ea typeface="微软雅黑" pitchFamily="34" charset="-122"/>
              </a:rPr>
              <a:t>为</a:t>
            </a:r>
            <a:r>
              <a:rPr lang="en-US" altLang="zh-CN" b="0" dirty="0" smtClean="0">
                <a:solidFill>
                  <a:schemeClr val="tx1"/>
                </a:solidFill>
                <a:latin typeface="微软雅黑" pitchFamily="34" charset="-122"/>
                <a:ea typeface="微软雅黑" pitchFamily="34" charset="-122"/>
              </a:rPr>
              <a:t>0</a:t>
            </a:r>
            <a:r>
              <a:rPr lang="en-US" altLang="zh-CN" dirty="0" smtClean="0">
                <a:latin typeface="微软雅黑" pitchFamily="34" charset="-122"/>
                <a:ea typeface="微软雅黑" pitchFamily="34" charset="-122"/>
              </a:rPr>
              <a:t>, </a:t>
            </a:r>
            <a:r>
              <a:rPr lang="zh-CN" altLang="en-US" b="0" dirty="0" smtClean="0">
                <a:solidFill>
                  <a:schemeClr val="tx1"/>
                </a:solidFill>
                <a:latin typeface="微软雅黑" pitchFamily="34" charset="-122"/>
                <a:ea typeface="微软雅黑" pitchFamily="34" charset="-122"/>
              </a:rPr>
              <a:t>与</a:t>
            </a:r>
            <a:r>
              <a:rPr lang="zh-CN" altLang="en-US" b="0" dirty="0">
                <a:solidFill>
                  <a:schemeClr val="tx1"/>
                </a:solidFill>
                <a:latin typeface="微软雅黑" pitchFamily="34" charset="-122"/>
                <a:ea typeface="微软雅黑" pitchFamily="34" charset="-122"/>
              </a:rPr>
              <a:t>”也可有任意个输入。</a:t>
            </a:r>
          </a:p>
        </p:txBody>
      </p:sp>
      <p:sp>
        <p:nvSpPr>
          <p:cNvPr id="6" name="TextBox 5"/>
          <p:cNvSpPr txBox="1"/>
          <p:nvPr/>
        </p:nvSpPr>
        <p:spPr>
          <a:xfrm>
            <a:off x="1259632" y="3100898"/>
            <a:ext cx="576064" cy="400110"/>
          </a:xfrm>
          <a:prstGeom prst="rect">
            <a:avLst/>
          </a:prstGeom>
          <a:noFill/>
        </p:spPr>
        <p:txBody>
          <a:bodyPr wrap="square" rtlCol="0">
            <a:spAutoFit/>
          </a:bodyPr>
          <a:lstStyle/>
          <a:p>
            <a:r>
              <a:rPr lang="en-US" altLang="zh-CN" sz="2000" b="1" dirty="0" smtClean="0"/>
              <a:t>C1</a:t>
            </a:r>
            <a:endParaRPr lang="zh-CN" altLang="en-US" sz="2000" b="1" dirty="0"/>
          </a:p>
        </p:txBody>
      </p:sp>
      <p:sp>
        <p:nvSpPr>
          <p:cNvPr id="7" name="TextBox 6"/>
          <p:cNvSpPr txBox="1"/>
          <p:nvPr/>
        </p:nvSpPr>
        <p:spPr>
          <a:xfrm>
            <a:off x="1547664" y="2348880"/>
            <a:ext cx="576064" cy="400110"/>
          </a:xfrm>
          <a:prstGeom prst="rect">
            <a:avLst/>
          </a:prstGeom>
          <a:noFill/>
        </p:spPr>
        <p:txBody>
          <a:bodyPr wrap="square" rtlCol="0">
            <a:spAutoFit/>
          </a:bodyPr>
          <a:lstStyle/>
          <a:p>
            <a:r>
              <a:rPr lang="en-US" altLang="zh-CN" sz="2000" b="1" dirty="0" smtClean="0"/>
              <a:t>C1</a:t>
            </a:r>
            <a:endParaRPr lang="zh-CN" altLang="en-US" sz="2000" b="1" dirty="0"/>
          </a:p>
        </p:txBody>
      </p:sp>
      <p:sp>
        <p:nvSpPr>
          <p:cNvPr id="8" name="TextBox 7"/>
          <p:cNvSpPr txBox="1"/>
          <p:nvPr/>
        </p:nvSpPr>
        <p:spPr>
          <a:xfrm>
            <a:off x="1259632" y="4005064"/>
            <a:ext cx="576064" cy="400110"/>
          </a:xfrm>
          <a:prstGeom prst="rect">
            <a:avLst/>
          </a:prstGeom>
          <a:noFill/>
        </p:spPr>
        <p:txBody>
          <a:bodyPr wrap="square" rtlCol="0">
            <a:spAutoFit/>
          </a:bodyPr>
          <a:lstStyle/>
          <a:p>
            <a:r>
              <a:rPr lang="en-US" altLang="zh-CN" sz="2000" b="1" dirty="0" smtClean="0"/>
              <a:t>C2</a:t>
            </a:r>
            <a:endParaRPr lang="zh-CN" altLang="en-US" sz="2000" b="1" dirty="0"/>
          </a:p>
        </p:txBody>
      </p:sp>
      <p:sp>
        <p:nvSpPr>
          <p:cNvPr id="9" name="Rectangle 2"/>
          <p:cNvSpPr txBox="1">
            <a:spLocks noChangeArrowheads="1"/>
          </p:cNvSpPr>
          <p:nvPr/>
        </p:nvSpPr>
        <p:spPr>
          <a:xfrm>
            <a:off x="457200" y="239742"/>
            <a:ext cx="8229600" cy="523220"/>
          </a:xfrm>
          <a:prstGeom prst="rect">
            <a:avLst/>
          </a:prstGeom>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微软雅黑" pitchFamily="34" charset="-122"/>
                <a:ea typeface="微软雅黑" pitchFamily="34" charset="-122"/>
              </a:rPr>
              <a:t>8.2.3 </a:t>
            </a:r>
            <a:r>
              <a:rPr lang="zh-CN" altLang="en-US" sz="2800" dirty="0" smtClean="0">
                <a:latin typeface="微软雅黑" pitchFamily="34" charset="-122"/>
                <a:ea typeface="微软雅黑" pitchFamily="34" charset="-122"/>
              </a:rPr>
              <a:t>因果图</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238108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idx="4294967295"/>
          </p:nvPr>
        </p:nvSpPr>
        <p:spPr>
          <a:xfrm>
            <a:off x="0" y="774056"/>
            <a:ext cx="8229600" cy="461665"/>
          </a:xfrm>
        </p:spPr>
        <p:txBody>
          <a:bodyPr wrap="square">
            <a:spAutoFit/>
          </a:bodyPr>
          <a:lstStyle/>
          <a:p>
            <a:pPr algn="l" eaLnBrk="1" hangingPunct="1"/>
            <a:r>
              <a:rPr lang="zh-CN" altLang="en-US" sz="2400" dirty="0" smtClean="0">
                <a:solidFill>
                  <a:srgbClr val="00B0F0"/>
                </a:solidFill>
                <a:latin typeface="微软雅黑" pitchFamily="34" charset="-122"/>
                <a:ea typeface="微软雅黑" pitchFamily="34" charset="-122"/>
              </a:rPr>
              <a:t>因果图约束</a:t>
            </a:r>
          </a:p>
        </p:txBody>
      </p:sp>
      <p:sp>
        <p:nvSpPr>
          <p:cNvPr id="176131" name="Rectangle 3"/>
          <p:cNvSpPr>
            <a:spLocks noGrp="1" noChangeArrowheads="1"/>
          </p:cNvSpPr>
          <p:nvPr>
            <p:ph idx="4294967295"/>
          </p:nvPr>
        </p:nvSpPr>
        <p:spPr>
          <a:xfrm>
            <a:off x="179512" y="1152527"/>
            <a:ext cx="8964613" cy="719137"/>
          </a:xfrm>
        </p:spPr>
        <p:txBody>
          <a:bodyPr>
            <a:normAutofit/>
          </a:bodyPr>
          <a:lstStyle/>
          <a:p>
            <a:pPr eaLnBrk="1" hangingPunct="1">
              <a:lnSpc>
                <a:spcPct val="150000"/>
              </a:lnSpc>
              <a:spcBef>
                <a:spcPct val="30000"/>
              </a:spcBef>
            </a:pPr>
            <a:r>
              <a:rPr lang="zh-CN" altLang="en-US" sz="2000" dirty="0" smtClean="0">
                <a:latin typeface="微软雅黑" pitchFamily="34" charset="-122"/>
                <a:ea typeface="微软雅黑" pitchFamily="34" charset="-122"/>
              </a:rPr>
              <a:t>约束条件符号</a:t>
            </a:r>
          </a:p>
        </p:txBody>
      </p:sp>
      <p:pic>
        <p:nvPicPr>
          <p:cNvPr id="176132" name="Picture 4"/>
          <p:cNvPicPr>
            <a:picLocks noChangeArrowheads="1"/>
          </p:cNvPicPr>
          <p:nvPr/>
        </p:nvPicPr>
        <p:blipFill>
          <a:blip r:embed="rId3" cstate="print"/>
          <a:srcRect/>
          <a:stretch>
            <a:fillRect/>
          </a:stretch>
        </p:blipFill>
        <p:spPr bwMode="auto">
          <a:xfrm>
            <a:off x="1187624" y="1852097"/>
            <a:ext cx="6336196" cy="988128"/>
          </a:xfrm>
          <a:prstGeom prst="rect">
            <a:avLst/>
          </a:prstGeom>
          <a:noFill/>
          <a:ln w="9525">
            <a:noFill/>
            <a:miter lim="800000"/>
            <a:headEnd/>
            <a:tailEnd/>
          </a:ln>
        </p:spPr>
      </p:pic>
      <p:sp>
        <p:nvSpPr>
          <p:cNvPr id="5" name="Text Box 54"/>
          <p:cNvSpPr txBox="1">
            <a:spLocks noChangeArrowheads="1"/>
          </p:cNvSpPr>
          <p:nvPr/>
        </p:nvSpPr>
        <p:spPr bwMode="auto">
          <a:xfrm>
            <a:off x="323528" y="3068960"/>
            <a:ext cx="8352928"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b="1" dirty="0">
                <a:solidFill>
                  <a:schemeClr val="tx1"/>
                </a:solidFill>
                <a:latin typeface="微软雅黑" pitchFamily="34" charset="-122"/>
                <a:ea typeface="微软雅黑" pitchFamily="34" charset="-122"/>
              </a:rPr>
              <a:t>A.</a:t>
            </a:r>
            <a:r>
              <a:rPr lang="zh-CN" altLang="en-US" b="1" dirty="0">
                <a:solidFill>
                  <a:schemeClr val="tx1"/>
                </a:solidFill>
                <a:latin typeface="微软雅黑" pitchFamily="34" charset="-122"/>
                <a:ea typeface="微软雅黑" pitchFamily="34" charset="-122"/>
              </a:rPr>
              <a:t>输入条件的约束有以下</a:t>
            </a:r>
            <a:r>
              <a:rPr lang="en-US" altLang="zh-CN" b="1" dirty="0">
                <a:solidFill>
                  <a:schemeClr val="tx1"/>
                </a:solidFill>
                <a:latin typeface="微软雅黑" pitchFamily="34" charset="-122"/>
                <a:ea typeface="微软雅黑" pitchFamily="34" charset="-122"/>
              </a:rPr>
              <a:t>4</a:t>
            </a:r>
            <a:r>
              <a:rPr lang="zh-CN" altLang="en-US" b="1" dirty="0">
                <a:solidFill>
                  <a:schemeClr val="tx1"/>
                </a:solidFill>
                <a:latin typeface="微软雅黑" pitchFamily="34" charset="-122"/>
                <a:ea typeface="微软雅黑" pitchFamily="34" charset="-122"/>
              </a:rPr>
              <a:t>类： </a:t>
            </a:r>
            <a:r>
              <a:rPr lang="zh-CN" altLang="en-US" b="0" dirty="0">
                <a:solidFill>
                  <a:schemeClr val="tx1"/>
                </a:solidFill>
                <a:latin typeface="微软雅黑" pitchFamily="34" charset="-122"/>
                <a:ea typeface="微软雅黑" pitchFamily="34" charset="-122"/>
              </a:rPr>
              <a:t> </a:t>
            </a:r>
          </a:p>
          <a:p>
            <a:pPr>
              <a:lnSpc>
                <a:spcPct val="150000"/>
              </a:lnSpc>
            </a:pPr>
            <a:r>
              <a:rPr lang="zh-CN" altLang="en-US" b="0" dirty="0">
                <a:solidFill>
                  <a:schemeClr val="tx1"/>
                </a:solidFill>
                <a:latin typeface="微软雅黑" pitchFamily="34" charset="-122"/>
                <a:ea typeface="微软雅黑" pitchFamily="34" charset="-122"/>
              </a:rPr>
              <a:t>① </a:t>
            </a:r>
            <a:r>
              <a:rPr lang="en-US" altLang="zh-CN" b="0" dirty="0">
                <a:solidFill>
                  <a:schemeClr val="tx1"/>
                </a:solidFill>
                <a:latin typeface="微软雅黑" pitchFamily="34" charset="-122"/>
                <a:ea typeface="微软雅黑" pitchFamily="34" charset="-122"/>
              </a:rPr>
              <a:t>E</a:t>
            </a:r>
            <a:r>
              <a:rPr lang="zh-CN" altLang="en-US" b="0" dirty="0">
                <a:solidFill>
                  <a:schemeClr val="tx1"/>
                </a:solidFill>
                <a:latin typeface="微软雅黑" pitchFamily="34" charset="-122"/>
                <a:ea typeface="微软雅黑" pitchFamily="34" charset="-122"/>
              </a:rPr>
              <a:t>约束</a:t>
            </a:r>
            <a:r>
              <a:rPr lang="zh-CN" altLang="en-US" b="0" dirty="0" smtClean="0">
                <a:solidFill>
                  <a:schemeClr val="tx1"/>
                </a:solidFill>
                <a:latin typeface="微软雅黑" pitchFamily="34" charset="-122"/>
                <a:ea typeface="微软雅黑" pitchFamily="34" charset="-122"/>
              </a:rPr>
              <a:t>（互斥</a:t>
            </a:r>
            <a:r>
              <a:rPr lang="en-US" altLang="zh-CN" b="0" dirty="0" smtClean="0">
                <a:solidFill>
                  <a:schemeClr val="tx1"/>
                </a:solidFill>
                <a:latin typeface="微软雅黑" pitchFamily="34" charset="-122"/>
                <a:ea typeface="微软雅黑" pitchFamily="34" charset="-122"/>
              </a:rPr>
              <a:t>/</a:t>
            </a:r>
            <a:r>
              <a:rPr lang="zh-CN" altLang="en-US" b="0" dirty="0" smtClean="0">
                <a:solidFill>
                  <a:schemeClr val="tx1"/>
                </a:solidFill>
                <a:latin typeface="微软雅黑" pitchFamily="34" charset="-122"/>
                <a:ea typeface="微软雅黑" pitchFamily="34" charset="-122"/>
              </a:rPr>
              <a:t>异）</a:t>
            </a:r>
            <a:r>
              <a:rPr lang="zh-CN" altLang="en-US" b="0" dirty="0">
                <a:solidFill>
                  <a:schemeClr val="tx1"/>
                </a:solidFill>
                <a:latin typeface="微软雅黑" pitchFamily="34" charset="-122"/>
                <a:ea typeface="微软雅黑" pitchFamily="34" charset="-122"/>
              </a:rPr>
              <a:t>：</a:t>
            </a:r>
            <a:r>
              <a:rPr lang="en-US" altLang="zh-CN" b="0" dirty="0">
                <a:solidFill>
                  <a:schemeClr val="tx1"/>
                </a:solidFill>
                <a:latin typeface="微软雅黑" pitchFamily="34" charset="-122"/>
                <a:ea typeface="微软雅黑" pitchFamily="34" charset="-122"/>
              </a:rPr>
              <a:t>a</a:t>
            </a:r>
            <a:r>
              <a:rPr lang="zh-CN" altLang="en-US" b="0" dirty="0">
                <a:solidFill>
                  <a:schemeClr val="tx1"/>
                </a:solidFill>
                <a:latin typeface="微软雅黑" pitchFamily="34" charset="-122"/>
                <a:ea typeface="微软雅黑" pitchFamily="34" charset="-122"/>
              </a:rPr>
              <a:t>和</a:t>
            </a:r>
            <a:r>
              <a:rPr lang="en-US" altLang="zh-CN" b="0" dirty="0">
                <a:solidFill>
                  <a:schemeClr val="tx1"/>
                </a:solidFill>
                <a:latin typeface="微软雅黑" pitchFamily="34" charset="-122"/>
                <a:ea typeface="微软雅黑" pitchFamily="34" charset="-122"/>
              </a:rPr>
              <a:t>b</a:t>
            </a:r>
            <a:r>
              <a:rPr lang="zh-CN" altLang="en-US" b="0" dirty="0">
                <a:solidFill>
                  <a:schemeClr val="tx1"/>
                </a:solidFill>
                <a:latin typeface="微软雅黑" pitchFamily="34" charset="-122"/>
                <a:ea typeface="微软雅黑" pitchFamily="34" charset="-122"/>
              </a:rPr>
              <a:t>中至多有一个可能为</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，即</a:t>
            </a:r>
            <a:r>
              <a:rPr lang="en-US" altLang="zh-CN" b="0" dirty="0">
                <a:solidFill>
                  <a:schemeClr val="tx1"/>
                </a:solidFill>
                <a:latin typeface="微软雅黑" pitchFamily="34" charset="-122"/>
                <a:ea typeface="微软雅黑" pitchFamily="34" charset="-122"/>
              </a:rPr>
              <a:t>a</a:t>
            </a:r>
            <a:r>
              <a:rPr lang="zh-CN" altLang="en-US" b="0" dirty="0">
                <a:solidFill>
                  <a:schemeClr val="tx1"/>
                </a:solidFill>
                <a:latin typeface="微软雅黑" pitchFamily="34" charset="-122"/>
                <a:ea typeface="微软雅黑" pitchFamily="34" charset="-122"/>
              </a:rPr>
              <a:t>和</a:t>
            </a:r>
            <a:r>
              <a:rPr lang="en-US" altLang="zh-CN" b="0" dirty="0">
                <a:solidFill>
                  <a:schemeClr val="tx1"/>
                </a:solidFill>
                <a:latin typeface="微软雅黑" pitchFamily="34" charset="-122"/>
                <a:ea typeface="微软雅黑" pitchFamily="34" charset="-122"/>
              </a:rPr>
              <a:t>b</a:t>
            </a:r>
            <a:r>
              <a:rPr lang="zh-CN" altLang="en-US" b="0" dirty="0">
                <a:solidFill>
                  <a:schemeClr val="tx1"/>
                </a:solidFill>
                <a:latin typeface="微软雅黑" pitchFamily="34" charset="-122"/>
                <a:ea typeface="微软雅黑" pitchFamily="34" charset="-122"/>
              </a:rPr>
              <a:t>不能同时为</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a:t>
            </a:r>
          </a:p>
          <a:p>
            <a:pPr>
              <a:lnSpc>
                <a:spcPct val="150000"/>
              </a:lnSpc>
            </a:pPr>
            <a:r>
              <a:rPr lang="zh-CN" altLang="en-US" b="0" dirty="0">
                <a:solidFill>
                  <a:schemeClr val="tx1"/>
                </a:solidFill>
                <a:latin typeface="微软雅黑" pitchFamily="34" charset="-122"/>
                <a:ea typeface="微软雅黑" pitchFamily="34" charset="-122"/>
              </a:rPr>
              <a:t>② </a:t>
            </a:r>
            <a:r>
              <a:rPr lang="en-US" altLang="zh-CN" b="0" dirty="0">
                <a:solidFill>
                  <a:schemeClr val="tx1"/>
                </a:solidFill>
                <a:latin typeface="微软雅黑" pitchFamily="34" charset="-122"/>
                <a:ea typeface="微软雅黑" pitchFamily="34" charset="-122"/>
              </a:rPr>
              <a:t>I</a:t>
            </a:r>
            <a:r>
              <a:rPr lang="zh-CN" altLang="en-US" b="0" dirty="0">
                <a:solidFill>
                  <a:schemeClr val="tx1"/>
                </a:solidFill>
                <a:latin typeface="微软雅黑" pitchFamily="34" charset="-122"/>
                <a:ea typeface="微软雅黑" pitchFamily="34" charset="-122"/>
              </a:rPr>
              <a:t>约束（或）：</a:t>
            </a:r>
            <a:r>
              <a:rPr lang="en-US" altLang="zh-CN" b="0" dirty="0">
                <a:solidFill>
                  <a:schemeClr val="tx1"/>
                </a:solidFill>
                <a:latin typeface="微软雅黑" pitchFamily="34" charset="-122"/>
                <a:ea typeface="微软雅黑" pitchFamily="34" charset="-122"/>
              </a:rPr>
              <a:t>a</a:t>
            </a:r>
            <a:r>
              <a:rPr lang="zh-CN" altLang="en-US" b="0" dirty="0">
                <a:solidFill>
                  <a:schemeClr val="tx1"/>
                </a:solidFill>
                <a:latin typeface="微软雅黑" pitchFamily="34" charset="-122"/>
                <a:ea typeface="微软雅黑" pitchFamily="34" charset="-122"/>
              </a:rPr>
              <a:t>、</a:t>
            </a:r>
            <a:r>
              <a:rPr lang="en-US" altLang="zh-CN" b="0" dirty="0">
                <a:solidFill>
                  <a:schemeClr val="tx1"/>
                </a:solidFill>
                <a:latin typeface="微软雅黑" pitchFamily="34" charset="-122"/>
                <a:ea typeface="微软雅黑" pitchFamily="34" charset="-122"/>
              </a:rPr>
              <a:t>b</a:t>
            </a:r>
            <a:r>
              <a:rPr lang="zh-CN" altLang="en-US" b="0" dirty="0">
                <a:solidFill>
                  <a:schemeClr val="tx1"/>
                </a:solidFill>
                <a:latin typeface="微软雅黑" pitchFamily="34" charset="-122"/>
                <a:ea typeface="微软雅黑" pitchFamily="34" charset="-122"/>
              </a:rPr>
              <a:t>和</a:t>
            </a:r>
            <a:r>
              <a:rPr lang="en-US" altLang="zh-CN" b="0" dirty="0">
                <a:solidFill>
                  <a:schemeClr val="tx1"/>
                </a:solidFill>
                <a:latin typeface="微软雅黑" pitchFamily="34" charset="-122"/>
                <a:ea typeface="微软雅黑" pitchFamily="34" charset="-122"/>
              </a:rPr>
              <a:t>c</a:t>
            </a:r>
            <a:r>
              <a:rPr lang="zh-CN" altLang="en-US" b="0" dirty="0">
                <a:solidFill>
                  <a:schemeClr val="tx1"/>
                </a:solidFill>
                <a:latin typeface="微软雅黑" pitchFamily="34" charset="-122"/>
                <a:ea typeface="微软雅黑" pitchFamily="34" charset="-122"/>
              </a:rPr>
              <a:t>中至少有一个必须是</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，即 </a:t>
            </a:r>
            <a:r>
              <a:rPr lang="en-US" altLang="zh-CN" b="0" dirty="0">
                <a:solidFill>
                  <a:schemeClr val="tx1"/>
                </a:solidFill>
                <a:latin typeface="微软雅黑" pitchFamily="34" charset="-122"/>
                <a:ea typeface="微软雅黑" pitchFamily="34" charset="-122"/>
              </a:rPr>
              <a:t>a</a:t>
            </a:r>
            <a:r>
              <a:rPr lang="zh-CN" altLang="en-US" b="0" dirty="0">
                <a:solidFill>
                  <a:schemeClr val="tx1"/>
                </a:solidFill>
                <a:latin typeface="微软雅黑" pitchFamily="34" charset="-122"/>
                <a:ea typeface="微软雅黑" pitchFamily="34" charset="-122"/>
              </a:rPr>
              <a:t>、</a:t>
            </a:r>
            <a:r>
              <a:rPr lang="en-US" altLang="zh-CN" b="0" dirty="0">
                <a:solidFill>
                  <a:schemeClr val="tx1"/>
                </a:solidFill>
                <a:latin typeface="微软雅黑" pitchFamily="34" charset="-122"/>
                <a:ea typeface="微软雅黑" pitchFamily="34" charset="-122"/>
              </a:rPr>
              <a:t>b </a:t>
            </a:r>
            <a:r>
              <a:rPr lang="zh-CN" altLang="en-US" b="0" dirty="0">
                <a:solidFill>
                  <a:schemeClr val="tx1"/>
                </a:solidFill>
                <a:latin typeface="微软雅黑" pitchFamily="34" charset="-122"/>
                <a:ea typeface="微软雅黑" pitchFamily="34" charset="-122"/>
              </a:rPr>
              <a:t>和</a:t>
            </a:r>
            <a:r>
              <a:rPr lang="en-US" altLang="zh-CN" b="0" dirty="0">
                <a:solidFill>
                  <a:schemeClr val="tx1"/>
                </a:solidFill>
                <a:latin typeface="微软雅黑" pitchFamily="34" charset="-122"/>
                <a:ea typeface="微软雅黑" pitchFamily="34" charset="-122"/>
              </a:rPr>
              <a:t>c</a:t>
            </a:r>
            <a:r>
              <a:rPr lang="zh-CN" altLang="en-US" b="0" dirty="0">
                <a:solidFill>
                  <a:schemeClr val="tx1"/>
                </a:solidFill>
                <a:latin typeface="微软雅黑" pitchFamily="34" charset="-122"/>
                <a:ea typeface="微软雅黑" pitchFamily="34" charset="-122"/>
              </a:rPr>
              <a:t>不能同时为</a:t>
            </a:r>
            <a:r>
              <a:rPr lang="en-US" altLang="zh-CN" b="0" dirty="0">
                <a:solidFill>
                  <a:schemeClr val="tx1"/>
                </a:solidFill>
                <a:latin typeface="微软雅黑" pitchFamily="34" charset="-122"/>
                <a:ea typeface="微软雅黑" pitchFamily="34" charset="-122"/>
              </a:rPr>
              <a:t>0</a:t>
            </a:r>
            <a:r>
              <a:rPr lang="zh-CN" altLang="en-US" b="0" dirty="0">
                <a:solidFill>
                  <a:schemeClr val="tx1"/>
                </a:solidFill>
                <a:latin typeface="微软雅黑" pitchFamily="34" charset="-122"/>
                <a:ea typeface="微软雅黑" pitchFamily="34" charset="-122"/>
              </a:rPr>
              <a:t>。</a:t>
            </a:r>
          </a:p>
          <a:p>
            <a:pPr>
              <a:lnSpc>
                <a:spcPct val="150000"/>
              </a:lnSpc>
            </a:pPr>
            <a:r>
              <a:rPr lang="zh-CN" altLang="en-US" b="0" dirty="0">
                <a:solidFill>
                  <a:schemeClr val="tx1"/>
                </a:solidFill>
                <a:latin typeface="微软雅黑" pitchFamily="34" charset="-122"/>
                <a:ea typeface="微软雅黑" pitchFamily="34" charset="-122"/>
              </a:rPr>
              <a:t>③ </a:t>
            </a:r>
            <a:r>
              <a:rPr lang="en-US" altLang="zh-CN" b="0" dirty="0">
                <a:solidFill>
                  <a:schemeClr val="tx1"/>
                </a:solidFill>
                <a:latin typeface="微软雅黑" pitchFamily="34" charset="-122"/>
                <a:ea typeface="微软雅黑" pitchFamily="34" charset="-122"/>
              </a:rPr>
              <a:t>O</a:t>
            </a:r>
            <a:r>
              <a:rPr lang="zh-CN" altLang="en-US" b="0" dirty="0">
                <a:solidFill>
                  <a:schemeClr val="tx1"/>
                </a:solidFill>
                <a:latin typeface="微软雅黑" pitchFamily="34" charset="-122"/>
                <a:ea typeface="微软雅黑" pitchFamily="34" charset="-122"/>
              </a:rPr>
              <a:t>约束（唯一）；</a:t>
            </a:r>
            <a:r>
              <a:rPr lang="en-US" altLang="zh-CN" b="0" dirty="0">
                <a:solidFill>
                  <a:schemeClr val="tx1"/>
                </a:solidFill>
                <a:latin typeface="微软雅黑" pitchFamily="34" charset="-122"/>
                <a:ea typeface="微软雅黑" pitchFamily="34" charset="-122"/>
              </a:rPr>
              <a:t>a</a:t>
            </a:r>
            <a:r>
              <a:rPr lang="zh-CN" altLang="en-US" b="0" dirty="0">
                <a:solidFill>
                  <a:schemeClr val="tx1"/>
                </a:solidFill>
                <a:latin typeface="微软雅黑" pitchFamily="34" charset="-122"/>
                <a:ea typeface="微软雅黑" pitchFamily="34" charset="-122"/>
              </a:rPr>
              <a:t>和</a:t>
            </a:r>
            <a:r>
              <a:rPr lang="en-US" altLang="zh-CN" b="0" dirty="0">
                <a:solidFill>
                  <a:schemeClr val="tx1"/>
                </a:solidFill>
                <a:latin typeface="微软雅黑" pitchFamily="34" charset="-122"/>
                <a:ea typeface="微软雅黑" pitchFamily="34" charset="-122"/>
              </a:rPr>
              <a:t>b</a:t>
            </a:r>
            <a:r>
              <a:rPr lang="zh-CN" altLang="en-US" b="0" dirty="0">
                <a:solidFill>
                  <a:schemeClr val="tx1"/>
                </a:solidFill>
                <a:latin typeface="微软雅黑" pitchFamily="34" charset="-122"/>
                <a:ea typeface="微软雅黑" pitchFamily="34" charset="-122"/>
              </a:rPr>
              <a:t>必须有一个，且仅有</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个为</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a:t>
            </a:r>
          </a:p>
          <a:p>
            <a:pPr>
              <a:lnSpc>
                <a:spcPct val="150000"/>
              </a:lnSpc>
            </a:pPr>
            <a:r>
              <a:rPr lang="zh-CN" altLang="en-US" b="0" dirty="0">
                <a:solidFill>
                  <a:schemeClr val="tx1"/>
                </a:solidFill>
                <a:latin typeface="微软雅黑" pitchFamily="34" charset="-122"/>
                <a:ea typeface="微软雅黑" pitchFamily="34" charset="-122"/>
              </a:rPr>
              <a:t>④</a:t>
            </a:r>
            <a:r>
              <a:rPr lang="en-US" altLang="zh-CN" b="0" dirty="0">
                <a:solidFill>
                  <a:schemeClr val="tx1"/>
                </a:solidFill>
                <a:latin typeface="微软雅黑" pitchFamily="34" charset="-122"/>
                <a:ea typeface="微软雅黑" pitchFamily="34" charset="-122"/>
              </a:rPr>
              <a:t>R</a:t>
            </a:r>
            <a:r>
              <a:rPr lang="zh-CN" altLang="en-US" b="0" dirty="0">
                <a:solidFill>
                  <a:schemeClr val="tx1"/>
                </a:solidFill>
                <a:latin typeface="微软雅黑" pitchFamily="34" charset="-122"/>
                <a:ea typeface="微软雅黑" pitchFamily="34" charset="-122"/>
              </a:rPr>
              <a:t>约束（要求）：</a:t>
            </a:r>
            <a:r>
              <a:rPr lang="en-US" altLang="zh-CN" b="0" dirty="0">
                <a:solidFill>
                  <a:schemeClr val="tx1"/>
                </a:solidFill>
                <a:latin typeface="微软雅黑" pitchFamily="34" charset="-122"/>
                <a:ea typeface="微软雅黑" pitchFamily="34" charset="-122"/>
              </a:rPr>
              <a:t>a</a:t>
            </a:r>
            <a:r>
              <a:rPr lang="zh-CN" altLang="en-US" b="0" dirty="0">
                <a:solidFill>
                  <a:schemeClr val="tx1"/>
                </a:solidFill>
                <a:latin typeface="微软雅黑" pitchFamily="34" charset="-122"/>
                <a:ea typeface="微软雅黑" pitchFamily="34" charset="-122"/>
              </a:rPr>
              <a:t>是</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时，</a:t>
            </a:r>
            <a:r>
              <a:rPr lang="en-US" altLang="zh-CN" b="0" dirty="0">
                <a:solidFill>
                  <a:schemeClr val="tx1"/>
                </a:solidFill>
                <a:latin typeface="微软雅黑" pitchFamily="34" charset="-122"/>
                <a:ea typeface="微软雅黑" pitchFamily="34" charset="-122"/>
              </a:rPr>
              <a:t>b</a:t>
            </a:r>
            <a:r>
              <a:rPr lang="zh-CN" altLang="en-US" b="0" dirty="0">
                <a:solidFill>
                  <a:schemeClr val="tx1"/>
                </a:solidFill>
                <a:latin typeface="微软雅黑" pitchFamily="34" charset="-122"/>
                <a:ea typeface="微软雅黑" pitchFamily="34" charset="-122"/>
              </a:rPr>
              <a:t>必须是</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，即不可能</a:t>
            </a:r>
            <a:r>
              <a:rPr lang="en-US" altLang="zh-CN" b="0" dirty="0">
                <a:solidFill>
                  <a:schemeClr val="tx1"/>
                </a:solidFill>
                <a:latin typeface="微软雅黑" pitchFamily="34" charset="-122"/>
                <a:ea typeface="微软雅黑" pitchFamily="34" charset="-122"/>
              </a:rPr>
              <a:t>a</a:t>
            </a:r>
            <a:r>
              <a:rPr lang="zh-CN" altLang="en-US" b="0" dirty="0">
                <a:solidFill>
                  <a:schemeClr val="tx1"/>
                </a:solidFill>
                <a:latin typeface="微软雅黑" pitchFamily="34" charset="-122"/>
                <a:ea typeface="微软雅黑" pitchFamily="34" charset="-122"/>
              </a:rPr>
              <a:t>是</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时</a:t>
            </a:r>
            <a:r>
              <a:rPr lang="en-US" altLang="zh-CN" b="0" dirty="0">
                <a:solidFill>
                  <a:schemeClr val="tx1"/>
                </a:solidFill>
                <a:latin typeface="微软雅黑" pitchFamily="34" charset="-122"/>
                <a:ea typeface="微软雅黑" pitchFamily="34" charset="-122"/>
              </a:rPr>
              <a:t>b</a:t>
            </a:r>
            <a:r>
              <a:rPr lang="zh-CN" altLang="en-US" b="0" dirty="0">
                <a:solidFill>
                  <a:schemeClr val="tx1"/>
                </a:solidFill>
                <a:latin typeface="微软雅黑" pitchFamily="34" charset="-122"/>
                <a:ea typeface="微软雅黑" pitchFamily="34" charset="-122"/>
              </a:rPr>
              <a:t>是</a:t>
            </a:r>
            <a:r>
              <a:rPr lang="en-US" altLang="zh-CN" b="0" dirty="0">
                <a:solidFill>
                  <a:schemeClr val="tx1"/>
                </a:solidFill>
                <a:latin typeface="微软雅黑" pitchFamily="34" charset="-122"/>
                <a:ea typeface="微软雅黑" pitchFamily="34" charset="-122"/>
              </a:rPr>
              <a:t>0</a:t>
            </a:r>
            <a:r>
              <a:rPr lang="zh-CN" altLang="en-US" b="0" dirty="0">
                <a:solidFill>
                  <a:schemeClr val="tx1"/>
                </a:solidFill>
                <a:latin typeface="微软雅黑" pitchFamily="34" charset="-122"/>
                <a:ea typeface="微软雅黑" pitchFamily="34" charset="-122"/>
              </a:rPr>
              <a:t>。</a:t>
            </a:r>
          </a:p>
          <a:p>
            <a:pPr>
              <a:lnSpc>
                <a:spcPct val="150000"/>
              </a:lnSpc>
            </a:pPr>
            <a:r>
              <a:rPr lang="en-US" altLang="zh-CN" b="1" dirty="0">
                <a:solidFill>
                  <a:schemeClr val="tx1"/>
                </a:solidFill>
                <a:latin typeface="微软雅黑" pitchFamily="34" charset="-122"/>
                <a:ea typeface="微软雅黑" pitchFamily="34" charset="-122"/>
              </a:rPr>
              <a:t>B.</a:t>
            </a:r>
            <a:r>
              <a:rPr lang="zh-CN" altLang="en-US" b="1" dirty="0">
                <a:solidFill>
                  <a:schemeClr val="tx1"/>
                </a:solidFill>
                <a:latin typeface="微软雅黑" pitchFamily="34" charset="-122"/>
                <a:ea typeface="微软雅黑" pitchFamily="34" charset="-122"/>
              </a:rPr>
              <a:t>输出条件约束类型</a:t>
            </a:r>
          </a:p>
          <a:p>
            <a:pPr>
              <a:lnSpc>
                <a:spcPct val="150000"/>
              </a:lnSpc>
            </a:pPr>
            <a:r>
              <a:rPr lang="zh-CN" altLang="en-US" b="0" dirty="0">
                <a:solidFill>
                  <a:schemeClr val="tx1"/>
                </a:solidFill>
                <a:latin typeface="微软雅黑" pitchFamily="34" charset="-122"/>
                <a:ea typeface="微软雅黑" pitchFamily="34" charset="-122"/>
              </a:rPr>
              <a:t>输出条件的约束只有</a:t>
            </a:r>
            <a:r>
              <a:rPr lang="en-US" altLang="zh-CN" b="0" dirty="0">
                <a:solidFill>
                  <a:schemeClr val="tx1"/>
                </a:solidFill>
                <a:latin typeface="微软雅黑" pitchFamily="34" charset="-122"/>
                <a:ea typeface="微软雅黑" pitchFamily="34" charset="-122"/>
              </a:rPr>
              <a:t>M</a:t>
            </a:r>
            <a:r>
              <a:rPr lang="zh-CN" altLang="en-US" b="0" dirty="0">
                <a:solidFill>
                  <a:schemeClr val="tx1"/>
                </a:solidFill>
                <a:latin typeface="微软雅黑" pitchFamily="34" charset="-122"/>
                <a:ea typeface="微软雅黑" pitchFamily="34" charset="-122"/>
              </a:rPr>
              <a:t>约束</a:t>
            </a:r>
            <a:r>
              <a:rPr lang="zh-CN" altLang="en-US" b="0" dirty="0" smtClean="0">
                <a:solidFill>
                  <a:schemeClr val="tx1"/>
                </a:solidFill>
                <a:latin typeface="微软雅黑" pitchFamily="34" charset="-122"/>
                <a:ea typeface="微软雅黑" pitchFamily="34" charset="-122"/>
              </a:rPr>
              <a:t>（屏蔽</a:t>
            </a:r>
            <a:r>
              <a:rPr lang="en-US" altLang="zh-CN" b="0" dirty="0" smtClean="0">
                <a:solidFill>
                  <a:schemeClr val="tx1"/>
                </a:solidFill>
                <a:latin typeface="微软雅黑" pitchFamily="34" charset="-122"/>
                <a:ea typeface="微软雅黑" pitchFamily="34" charset="-122"/>
              </a:rPr>
              <a:t>/</a:t>
            </a:r>
            <a:r>
              <a:rPr lang="zh-CN" altLang="en-US" b="0" dirty="0" smtClean="0">
                <a:solidFill>
                  <a:schemeClr val="tx1"/>
                </a:solidFill>
                <a:latin typeface="微软雅黑" pitchFamily="34" charset="-122"/>
                <a:ea typeface="微软雅黑" pitchFamily="34" charset="-122"/>
              </a:rPr>
              <a:t>强制</a:t>
            </a:r>
            <a:r>
              <a:rPr lang="zh-CN" altLang="en-US" b="0" dirty="0">
                <a:solidFill>
                  <a:schemeClr val="tx1"/>
                </a:solidFill>
                <a:latin typeface="微软雅黑" pitchFamily="34" charset="-122"/>
                <a:ea typeface="微软雅黑" pitchFamily="34" charset="-122"/>
              </a:rPr>
              <a:t>）：若结果</a:t>
            </a:r>
            <a:r>
              <a:rPr lang="en-US" altLang="zh-CN" b="0" dirty="0">
                <a:solidFill>
                  <a:schemeClr val="tx1"/>
                </a:solidFill>
                <a:latin typeface="微软雅黑" pitchFamily="34" charset="-122"/>
                <a:ea typeface="微软雅黑" pitchFamily="34" charset="-122"/>
              </a:rPr>
              <a:t>a</a:t>
            </a:r>
            <a:r>
              <a:rPr lang="zh-CN" altLang="en-US" b="0" dirty="0">
                <a:solidFill>
                  <a:schemeClr val="tx1"/>
                </a:solidFill>
                <a:latin typeface="微软雅黑" pitchFamily="34" charset="-122"/>
                <a:ea typeface="微软雅黑" pitchFamily="34" charset="-122"/>
              </a:rPr>
              <a:t>是</a:t>
            </a:r>
            <a:r>
              <a:rPr lang="en-US" altLang="zh-CN" b="0" dirty="0">
                <a:solidFill>
                  <a:schemeClr val="tx1"/>
                </a:solidFill>
                <a:latin typeface="微软雅黑" pitchFamily="34" charset="-122"/>
                <a:ea typeface="微软雅黑" pitchFamily="34" charset="-122"/>
              </a:rPr>
              <a:t>1</a:t>
            </a:r>
            <a:r>
              <a:rPr lang="zh-CN" altLang="en-US" b="0" dirty="0">
                <a:solidFill>
                  <a:schemeClr val="tx1"/>
                </a:solidFill>
                <a:latin typeface="微软雅黑" pitchFamily="34" charset="-122"/>
                <a:ea typeface="微软雅黑" pitchFamily="34" charset="-122"/>
              </a:rPr>
              <a:t>，则结果</a:t>
            </a:r>
            <a:r>
              <a:rPr lang="en-US" altLang="zh-CN" b="0" dirty="0">
                <a:solidFill>
                  <a:schemeClr val="tx1"/>
                </a:solidFill>
                <a:latin typeface="微软雅黑" pitchFamily="34" charset="-122"/>
                <a:ea typeface="微软雅黑" pitchFamily="34" charset="-122"/>
              </a:rPr>
              <a:t>b</a:t>
            </a:r>
            <a:r>
              <a:rPr lang="zh-CN" altLang="en-US" b="0" dirty="0">
                <a:solidFill>
                  <a:schemeClr val="tx1"/>
                </a:solidFill>
                <a:latin typeface="微软雅黑" pitchFamily="34" charset="-122"/>
                <a:ea typeface="微软雅黑" pitchFamily="34" charset="-122"/>
              </a:rPr>
              <a:t>强制为</a:t>
            </a:r>
            <a:r>
              <a:rPr lang="en-US" altLang="zh-CN" b="0" dirty="0">
                <a:solidFill>
                  <a:schemeClr val="tx1"/>
                </a:solidFill>
                <a:latin typeface="微软雅黑" pitchFamily="34" charset="-122"/>
                <a:ea typeface="微软雅黑" pitchFamily="34" charset="-122"/>
              </a:rPr>
              <a:t>0</a:t>
            </a:r>
            <a:r>
              <a:rPr lang="zh-CN" altLang="en-US" b="0" dirty="0">
                <a:solidFill>
                  <a:schemeClr val="tx1"/>
                </a:solidFill>
                <a:latin typeface="微软雅黑" pitchFamily="34" charset="-122"/>
                <a:ea typeface="微软雅黑" pitchFamily="34" charset="-122"/>
              </a:rPr>
              <a:t>。</a:t>
            </a:r>
          </a:p>
        </p:txBody>
      </p:sp>
      <p:sp>
        <p:nvSpPr>
          <p:cNvPr id="6" name="Rectangle 2"/>
          <p:cNvSpPr txBox="1">
            <a:spLocks noChangeArrowheads="1"/>
          </p:cNvSpPr>
          <p:nvPr/>
        </p:nvSpPr>
        <p:spPr>
          <a:xfrm>
            <a:off x="201216" y="235438"/>
            <a:ext cx="8229600" cy="523220"/>
          </a:xfrm>
          <a:prstGeom prst="rect">
            <a:avLst/>
          </a:prstGeom>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微软雅黑" pitchFamily="34" charset="-122"/>
                <a:ea typeface="微软雅黑" pitchFamily="34" charset="-122"/>
              </a:rPr>
              <a:t>8.2.3 </a:t>
            </a:r>
            <a:r>
              <a:rPr lang="zh-CN" altLang="en-US" sz="2800" dirty="0" smtClean="0">
                <a:latin typeface="微软雅黑" pitchFamily="34" charset="-122"/>
                <a:ea typeface="微软雅黑" pitchFamily="34" charset="-122"/>
              </a:rPr>
              <a:t>因果图</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54998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linds(horizontal)">
                                      <p:cBhvr>
                                        <p:cTn id="7" dur="500"/>
                                        <p:tgtEl>
                                          <p:spTgt spid="176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 calcmode="lin" valueType="num">
                                      <p:cBhvr additive="base">
                                        <p:cTn id="12" dur="500" fill="hold"/>
                                        <p:tgtEl>
                                          <p:spTgt spid="176132"/>
                                        </p:tgtEl>
                                        <p:attrNameLst>
                                          <p:attrName>ppt_x</p:attrName>
                                        </p:attrNameLst>
                                      </p:cBhvr>
                                      <p:tavLst>
                                        <p:tav tm="0">
                                          <p:val>
                                            <p:strVal val="#ppt_x"/>
                                          </p:val>
                                        </p:tav>
                                        <p:tav tm="100000">
                                          <p:val>
                                            <p:strVal val="#ppt_x"/>
                                          </p:val>
                                        </p:tav>
                                      </p:tavLst>
                                    </p:anim>
                                    <p:anim calcmode="lin" valueType="num">
                                      <p:cBhvr additive="base">
                                        <p:cTn id="13" dur="500" fill="hold"/>
                                        <p:tgtEl>
                                          <p:spTgt spid="17613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Grp="1" noChangeArrowheads="1"/>
          </p:cNvSpPr>
          <p:nvPr>
            <p:ph type="title" idx="4294967295"/>
          </p:nvPr>
        </p:nvSpPr>
        <p:spPr>
          <a:xfrm>
            <a:off x="464423" y="787620"/>
            <a:ext cx="8229600" cy="658812"/>
          </a:xfrm>
        </p:spPr>
        <p:txBody>
          <a:bodyPr>
            <a:normAutofit/>
          </a:bodyPr>
          <a:lstStyle/>
          <a:p>
            <a:pPr algn="l"/>
            <a:r>
              <a:rPr lang="zh-CN" altLang="en-US" sz="2400" dirty="0">
                <a:solidFill>
                  <a:srgbClr val="00B0F0"/>
                </a:solidFill>
                <a:latin typeface="微软雅黑" pitchFamily="34" charset="-122"/>
                <a:ea typeface="微软雅黑" pitchFamily="34" charset="-122"/>
              </a:rPr>
              <a:t>例子</a:t>
            </a:r>
            <a:endParaRPr lang="en-US" altLang="zh-CN" sz="2400" dirty="0">
              <a:solidFill>
                <a:srgbClr val="00B0F0"/>
              </a:solidFill>
              <a:latin typeface="微软雅黑" pitchFamily="34" charset="-122"/>
              <a:ea typeface="微软雅黑" pitchFamily="34" charset="-122"/>
            </a:endParaRPr>
          </a:p>
        </p:txBody>
      </p:sp>
      <p:sp>
        <p:nvSpPr>
          <p:cNvPr id="1207299" name="Rectangle 3"/>
          <p:cNvSpPr>
            <a:spLocks noGrp="1" noChangeArrowheads="1"/>
          </p:cNvSpPr>
          <p:nvPr>
            <p:ph idx="4294967295"/>
          </p:nvPr>
        </p:nvSpPr>
        <p:spPr>
          <a:xfrm>
            <a:off x="467544" y="1571333"/>
            <a:ext cx="8272462" cy="2520950"/>
          </a:xfrm>
        </p:spPr>
        <p:txBody>
          <a:bodyPr>
            <a:normAutofit/>
          </a:bodyPr>
          <a:lstStyle/>
          <a:p>
            <a:pPr>
              <a:lnSpc>
                <a:spcPct val="150000"/>
              </a:lnSpc>
            </a:pPr>
            <a:r>
              <a:rPr lang="zh-CN" altLang="en-US" sz="2000" b="0" dirty="0">
                <a:solidFill>
                  <a:schemeClr val="tx1"/>
                </a:solidFill>
                <a:latin typeface="微软雅黑" pitchFamily="34" charset="-122"/>
                <a:ea typeface="微软雅黑" pitchFamily="34" charset="-122"/>
              </a:rPr>
              <a:t>某软件规格说明书包含这样的要求：第一列字符必须是</a:t>
            </a:r>
            <a:r>
              <a:rPr lang="en-US" altLang="zh-CN" sz="2000" b="0" dirty="0">
                <a:solidFill>
                  <a:schemeClr val="tx1"/>
                </a:solidFill>
                <a:latin typeface="微软雅黑" pitchFamily="34" charset="-122"/>
                <a:ea typeface="微软雅黑" pitchFamily="34" charset="-122"/>
              </a:rPr>
              <a:t>A</a:t>
            </a:r>
            <a:r>
              <a:rPr lang="zh-CN" altLang="en-US" sz="2000" b="0" dirty="0">
                <a:solidFill>
                  <a:schemeClr val="tx1"/>
                </a:solidFill>
                <a:latin typeface="微软雅黑" pitchFamily="34" charset="-122"/>
                <a:ea typeface="微软雅黑" pitchFamily="34" charset="-122"/>
              </a:rPr>
              <a:t>或</a:t>
            </a:r>
            <a:r>
              <a:rPr lang="en-US" altLang="zh-CN" sz="2000" b="0" dirty="0">
                <a:solidFill>
                  <a:schemeClr val="tx1"/>
                </a:solidFill>
                <a:latin typeface="微软雅黑" pitchFamily="34" charset="-122"/>
                <a:ea typeface="微软雅黑" pitchFamily="34" charset="-122"/>
              </a:rPr>
              <a:t>B</a:t>
            </a:r>
            <a:r>
              <a:rPr lang="zh-CN" altLang="en-US" sz="2000" b="0" dirty="0">
                <a:solidFill>
                  <a:schemeClr val="tx1"/>
                </a:solidFill>
                <a:latin typeface="微软雅黑" pitchFamily="34" charset="-122"/>
                <a:ea typeface="微软雅黑" pitchFamily="34" charset="-122"/>
              </a:rPr>
              <a:t>，第二列字符必须是一个数字，在此情况下进行文件的修改，但如果第一列字符不正确，则给出信息</a:t>
            </a:r>
            <a:r>
              <a:rPr lang="en-US" altLang="zh-CN" sz="2000" b="0" dirty="0">
                <a:solidFill>
                  <a:schemeClr val="tx1"/>
                </a:solidFill>
                <a:latin typeface="微软雅黑" pitchFamily="34" charset="-122"/>
                <a:ea typeface="微软雅黑" pitchFamily="34" charset="-122"/>
              </a:rPr>
              <a:t>L</a:t>
            </a:r>
            <a:r>
              <a:rPr lang="zh-CN" altLang="en-US" sz="2000" b="0" dirty="0">
                <a:solidFill>
                  <a:schemeClr val="tx1"/>
                </a:solidFill>
                <a:latin typeface="微软雅黑" pitchFamily="34" charset="-122"/>
                <a:ea typeface="微软雅黑" pitchFamily="34" charset="-122"/>
              </a:rPr>
              <a:t>；如果第二列字符不是数字，则给出信息</a:t>
            </a:r>
            <a:r>
              <a:rPr lang="en-US" altLang="zh-CN" sz="2000" b="0" dirty="0">
                <a:solidFill>
                  <a:schemeClr val="tx1"/>
                </a:solidFill>
                <a:latin typeface="微软雅黑" pitchFamily="34" charset="-122"/>
                <a:ea typeface="微软雅黑" pitchFamily="34" charset="-122"/>
              </a:rPr>
              <a:t>M</a:t>
            </a:r>
            <a:r>
              <a:rPr lang="zh-CN" altLang="en-US" sz="2000" b="0" dirty="0">
                <a:solidFill>
                  <a:schemeClr val="tx1"/>
                </a:solidFill>
                <a:latin typeface="微软雅黑" pitchFamily="34" charset="-122"/>
                <a:ea typeface="微软雅黑" pitchFamily="34" charset="-122"/>
              </a:rPr>
              <a:t>。 </a:t>
            </a:r>
          </a:p>
        </p:txBody>
      </p:sp>
      <p:sp>
        <p:nvSpPr>
          <p:cNvPr id="5" name="Rectangle 2"/>
          <p:cNvSpPr txBox="1">
            <a:spLocks noChangeArrowheads="1"/>
          </p:cNvSpPr>
          <p:nvPr/>
        </p:nvSpPr>
        <p:spPr>
          <a:xfrm>
            <a:off x="179512" y="97468"/>
            <a:ext cx="8229600" cy="523220"/>
          </a:xfrm>
          <a:prstGeom prst="rect">
            <a:avLst/>
          </a:prstGeom>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微软雅黑" pitchFamily="34" charset="-122"/>
                <a:ea typeface="微软雅黑" pitchFamily="34" charset="-122"/>
              </a:rPr>
              <a:t>8.2.3 </a:t>
            </a:r>
            <a:r>
              <a:rPr lang="zh-CN" altLang="en-US" sz="2800" dirty="0" smtClean="0">
                <a:latin typeface="微软雅黑" pitchFamily="34" charset="-122"/>
                <a:ea typeface="微软雅黑" pitchFamily="34" charset="-122"/>
              </a:rPr>
              <a:t>因果图</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2199433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981075"/>
            <a:ext cx="6059488" cy="4525963"/>
          </a:xfrm>
        </p:spPr>
        <p:txBody>
          <a:bodyPr>
            <a:normAutofit/>
          </a:bodyPr>
          <a:lstStyle/>
          <a:p>
            <a:pPr>
              <a:buFontTx/>
              <a:buNone/>
            </a:pPr>
            <a:r>
              <a:rPr lang="zh-CN" altLang="en-US" sz="2400" dirty="0" smtClean="0">
                <a:solidFill>
                  <a:srgbClr val="00B0F0"/>
                </a:solidFill>
                <a:latin typeface="微软雅黑" pitchFamily="34" charset="-122"/>
                <a:ea typeface="微软雅黑" pitchFamily="34" charset="-122"/>
              </a:rPr>
              <a:t>	找出原因和结果：</a:t>
            </a:r>
          </a:p>
          <a:p>
            <a:pPr>
              <a:buFontTx/>
              <a:buNone/>
            </a:pPr>
            <a:r>
              <a:rPr lang="zh-CN" altLang="en-US" sz="2000" b="0" dirty="0" smtClean="0">
                <a:ea typeface="宋体" panose="02010600030101010101" pitchFamily="2" charset="-122"/>
              </a:rPr>
              <a:t>       </a:t>
            </a:r>
            <a:r>
              <a:rPr lang="zh-CN" altLang="en-US" sz="2000" b="0" dirty="0" smtClean="0">
                <a:latin typeface="微软雅黑" pitchFamily="34" charset="-122"/>
                <a:ea typeface="微软雅黑" pitchFamily="34" charset="-122"/>
              </a:rPr>
              <a:t>原因：</a:t>
            </a:r>
          </a:p>
          <a:p>
            <a:pPr>
              <a:buNone/>
            </a:pPr>
            <a:r>
              <a:rPr lang="zh-CN" altLang="en-US" sz="2000" b="0" dirty="0" smtClean="0">
                <a:ea typeface="宋体" panose="02010600030101010101" pitchFamily="2" charset="-122"/>
              </a:rPr>
              <a:t>        </a:t>
            </a: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C1——</a:t>
            </a:r>
            <a:r>
              <a:rPr lang="zh-CN" altLang="en-US" sz="2000" b="0" dirty="0" smtClean="0">
                <a:latin typeface="微软雅黑" pitchFamily="34" charset="-122"/>
                <a:ea typeface="微软雅黑" pitchFamily="34" charset="-122"/>
              </a:rPr>
              <a:t>第一列字符是</a:t>
            </a:r>
            <a:r>
              <a:rPr lang="en-US" altLang="zh-CN" sz="2000" b="0" dirty="0" smtClean="0">
                <a:latin typeface="微软雅黑" pitchFamily="34" charset="-122"/>
                <a:ea typeface="微软雅黑" pitchFamily="34" charset="-122"/>
              </a:rPr>
              <a:t>A</a:t>
            </a:r>
            <a:endParaRPr lang="zh-CN" altLang="en-US" sz="2000" b="0" dirty="0" smtClean="0">
              <a:latin typeface="微软雅黑" pitchFamily="34" charset="-122"/>
              <a:ea typeface="微软雅黑" pitchFamily="34" charset="-122"/>
            </a:endParaRPr>
          </a:p>
          <a:p>
            <a:pPr>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C2——</a:t>
            </a:r>
            <a:r>
              <a:rPr lang="zh-CN" altLang="en-US" sz="2000" b="0" dirty="0" smtClean="0">
                <a:latin typeface="微软雅黑" pitchFamily="34" charset="-122"/>
                <a:ea typeface="微软雅黑" pitchFamily="34" charset="-122"/>
              </a:rPr>
              <a:t>第一列字符是</a:t>
            </a:r>
            <a:r>
              <a:rPr lang="en-US" altLang="zh-CN" sz="2000" b="0" dirty="0" smtClean="0">
                <a:latin typeface="微软雅黑" pitchFamily="34" charset="-122"/>
                <a:ea typeface="微软雅黑" pitchFamily="34" charset="-122"/>
              </a:rPr>
              <a:t>B</a:t>
            </a:r>
            <a:endParaRPr lang="zh-CN" altLang="en-US" sz="2000" b="0" dirty="0" smtClean="0">
              <a:latin typeface="微软雅黑" pitchFamily="34" charset="-122"/>
              <a:ea typeface="微软雅黑" pitchFamily="34" charset="-122"/>
            </a:endParaRPr>
          </a:p>
          <a:p>
            <a:pPr>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C3——</a:t>
            </a:r>
            <a:r>
              <a:rPr lang="zh-CN" altLang="en-US" sz="2000" b="0" dirty="0" smtClean="0">
                <a:latin typeface="微软雅黑" pitchFamily="34" charset="-122"/>
                <a:ea typeface="微软雅黑" pitchFamily="34" charset="-122"/>
              </a:rPr>
              <a:t>第二列字符是一数字</a:t>
            </a:r>
          </a:p>
          <a:p>
            <a:pPr>
              <a:buFontTx/>
              <a:buNone/>
            </a:pPr>
            <a:r>
              <a:rPr lang="zh-CN" altLang="en-US" sz="2000" b="0" dirty="0" smtClean="0">
                <a:latin typeface="微软雅黑" pitchFamily="34" charset="-122"/>
                <a:ea typeface="微软雅黑" pitchFamily="34" charset="-122"/>
              </a:rPr>
              <a:t>       </a:t>
            </a:r>
            <a:endParaRPr lang="en-US" altLang="zh-CN" sz="2000" b="0" dirty="0" smtClean="0">
              <a:latin typeface="微软雅黑" pitchFamily="34" charset="-122"/>
              <a:ea typeface="微软雅黑" pitchFamily="34" charset="-122"/>
            </a:endParaRPr>
          </a:p>
          <a:p>
            <a:pPr lvl="1">
              <a:buFontTx/>
              <a:buNone/>
            </a:pPr>
            <a:r>
              <a:rPr lang="zh-CN" altLang="en-US" sz="2000" b="0" dirty="0" smtClean="0">
                <a:latin typeface="微软雅黑" pitchFamily="34" charset="-122"/>
                <a:ea typeface="微软雅黑" pitchFamily="34" charset="-122"/>
              </a:rPr>
              <a:t>结果：</a:t>
            </a:r>
          </a:p>
          <a:p>
            <a:pPr>
              <a:buNone/>
            </a:pPr>
            <a:endParaRPr lang="zh-CN" altLang="en-US" sz="2000" b="0" dirty="0" smtClean="0">
              <a:latin typeface="微软雅黑" pitchFamily="34" charset="-122"/>
              <a:ea typeface="微软雅黑" pitchFamily="34" charset="-122"/>
            </a:endParaRPr>
          </a:p>
          <a:p>
            <a:pPr>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E1——</a:t>
            </a:r>
            <a:r>
              <a:rPr lang="zh-CN" altLang="en-US" sz="2000" b="0" dirty="0" smtClean="0">
                <a:latin typeface="微软雅黑" pitchFamily="34" charset="-122"/>
                <a:ea typeface="微软雅黑" pitchFamily="34" charset="-122"/>
              </a:rPr>
              <a:t>给出信息</a:t>
            </a:r>
            <a:r>
              <a:rPr lang="en-US" altLang="zh-CN" sz="2000" b="0" dirty="0" smtClean="0">
                <a:latin typeface="微软雅黑" pitchFamily="34" charset="-122"/>
                <a:ea typeface="微软雅黑" pitchFamily="34" charset="-122"/>
              </a:rPr>
              <a:t>L</a:t>
            </a:r>
          </a:p>
          <a:p>
            <a:pPr>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E2——</a:t>
            </a:r>
            <a:r>
              <a:rPr lang="zh-CN" altLang="en-US" sz="2000" b="0" dirty="0" smtClean="0">
                <a:latin typeface="微软雅黑" pitchFamily="34" charset="-122"/>
                <a:ea typeface="微软雅黑" pitchFamily="34" charset="-122"/>
              </a:rPr>
              <a:t>修改文件</a:t>
            </a:r>
            <a:endParaRPr lang="en-US" altLang="zh-CN" sz="2000" b="0" dirty="0" smtClean="0">
              <a:latin typeface="微软雅黑" pitchFamily="34" charset="-122"/>
              <a:ea typeface="微软雅黑" pitchFamily="34" charset="-122"/>
            </a:endParaRPr>
          </a:p>
          <a:p>
            <a:pPr>
              <a:buNone/>
            </a:pPr>
            <a:r>
              <a:rPr lang="zh-CN" altLang="en-US" sz="2000" b="0" dirty="0" smtClean="0">
                <a:ea typeface="宋体" panose="02010600030101010101" pitchFamily="2" charset="-122"/>
              </a:rPr>
              <a:t>     </a:t>
            </a: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E3——</a:t>
            </a:r>
            <a:r>
              <a:rPr lang="zh-CN" altLang="en-US" sz="2000" b="0" dirty="0" smtClean="0">
                <a:latin typeface="微软雅黑" pitchFamily="34" charset="-122"/>
                <a:ea typeface="微软雅黑" pitchFamily="34" charset="-122"/>
              </a:rPr>
              <a:t>给出信息</a:t>
            </a:r>
            <a:r>
              <a:rPr lang="en-US" altLang="zh-CN" sz="2000" b="0" dirty="0" smtClean="0">
                <a:latin typeface="微软雅黑" pitchFamily="34" charset="-122"/>
                <a:ea typeface="微软雅黑" pitchFamily="34" charset="-122"/>
              </a:rPr>
              <a:t>M</a:t>
            </a:r>
            <a:endParaRPr lang="zh-CN" altLang="en-US" sz="2000" b="0" dirty="0" smtClean="0">
              <a:latin typeface="微软雅黑" pitchFamily="34" charset="-122"/>
              <a:ea typeface="微软雅黑" pitchFamily="34" charset="-122"/>
            </a:endParaRPr>
          </a:p>
        </p:txBody>
      </p:sp>
      <p:sp>
        <p:nvSpPr>
          <p:cNvPr id="4" name="Rectangle 2"/>
          <p:cNvSpPr txBox="1">
            <a:spLocks noChangeArrowheads="1"/>
          </p:cNvSpPr>
          <p:nvPr/>
        </p:nvSpPr>
        <p:spPr>
          <a:xfrm>
            <a:off x="179512" y="169476"/>
            <a:ext cx="8229600" cy="523220"/>
          </a:xfrm>
          <a:prstGeom prst="rect">
            <a:avLst/>
          </a:prstGeom>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微软雅黑" pitchFamily="34" charset="-122"/>
                <a:ea typeface="微软雅黑" pitchFamily="34" charset="-122"/>
              </a:rPr>
              <a:t>8.2.3 </a:t>
            </a:r>
            <a:r>
              <a:rPr lang="zh-CN" altLang="en-US" sz="2800" dirty="0" smtClean="0">
                <a:latin typeface="微软雅黑" pitchFamily="34" charset="-122"/>
                <a:ea typeface="微软雅黑" pitchFamily="34" charset="-122"/>
              </a:rPr>
              <a:t>因果图</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3568" y="620986"/>
            <a:ext cx="8229600" cy="792162"/>
          </a:xfrm>
        </p:spPr>
        <p:txBody>
          <a:bodyPr>
            <a:normAutofit/>
          </a:bodyPr>
          <a:lstStyle/>
          <a:p>
            <a:pPr algn="l"/>
            <a:r>
              <a:rPr lang="zh-CN" altLang="en-US" sz="2400" dirty="0" smtClean="0">
                <a:solidFill>
                  <a:srgbClr val="00B0F0"/>
                </a:solidFill>
                <a:latin typeface="微软雅黑" pitchFamily="34" charset="-122"/>
                <a:ea typeface="微软雅黑" pitchFamily="34" charset="-122"/>
              </a:rPr>
              <a:t>生成因果</a:t>
            </a:r>
            <a:r>
              <a:rPr lang="zh-CN" altLang="en-US" sz="2400" dirty="0">
                <a:solidFill>
                  <a:srgbClr val="00B0F0"/>
                </a:solidFill>
                <a:latin typeface="微软雅黑" pitchFamily="34" charset="-122"/>
                <a:ea typeface="微软雅黑" pitchFamily="34" charset="-122"/>
              </a:rPr>
              <a:t>图</a:t>
            </a:r>
            <a:endParaRPr lang="en-US" sz="2400" dirty="0">
              <a:solidFill>
                <a:srgbClr val="00B0F0"/>
              </a:solidFill>
              <a:latin typeface="微软雅黑" pitchFamily="34" charset="-122"/>
              <a:ea typeface="微软雅黑" pitchFamily="34" charset="-122"/>
            </a:endParaRPr>
          </a:p>
        </p:txBody>
      </p:sp>
      <p:pic>
        <p:nvPicPr>
          <p:cNvPr id="4" name="Content Placeholder 3"/>
          <p:cNvPicPr>
            <a:picLocks noGrp="1" noChangeAspect="1"/>
          </p:cNvPicPr>
          <p:nvPr>
            <p:ph idx="4294967295"/>
          </p:nvPr>
        </p:nvPicPr>
        <p:blipFill>
          <a:blip r:embed="rId2" cstate="print"/>
          <a:stretch>
            <a:fillRect/>
          </a:stretch>
        </p:blipFill>
        <p:spPr>
          <a:xfrm>
            <a:off x="0" y="1341438"/>
            <a:ext cx="7051675" cy="4175125"/>
          </a:xfrm>
          <a:prstGeom prst="rect">
            <a:avLst/>
          </a:prstGeom>
        </p:spPr>
      </p:pic>
      <p:sp>
        <p:nvSpPr>
          <p:cNvPr id="5" name="Rectangle 2"/>
          <p:cNvSpPr txBox="1">
            <a:spLocks noChangeArrowheads="1"/>
          </p:cNvSpPr>
          <p:nvPr/>
        </p:nvSpPr>
        <p:spPr>
          <a:xfrm>
            <a:off x="179512" y="169476"/>
            <a:ext cx="8229600" cy="523220"/>
          </a:xfrm>
          <a:prstGeom prst="rect">
            <a:avLst/>
          </a:prstGeom>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微软雅黑" pitchFamily="34" charset="-122"/>
                <a:ea typeface="微软雅黑" pitchFamily="34" charset="-122"/>
              </a:rPr>
              <a:t>8.2.3 </a:t>
            </a:r>
            <a:r>
              <a:rPr lang="zh-CN" altLang="en-US" sz="2800" dirty="0" smtClean="0">
                <a:latin typeface="微软雅黑" pitchFamily="34" charset="-122"/>
                <a:ea typeface="微软雅黑" pitchFamily="34" charset="-122"/>
              </a:rPr>
              <a:t>因果图</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1627894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with content">
  <a:themeElements>
    <a:clrScheme name="Custom 218">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3.xml><?xml version="1.0" encoding="utf-8"?>
<a:theme xmlns:a="http://schemas.openxmlformats.org/drawingml/2006/main" name="1_Title with content">
  <a:themeElements>
    <a:clrScheme name="Custom 218">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4.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5.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2358</TotalTime>
  <Words>2982</Words>
  <Application>Microsoft Office PowerPoint</Application>
  <PresentationFormat>全屏显示(4:3)</PresentationFormat>
  <Paragraphs>383</Paragraphs>
  <Slides>36</Slides>
  <Notes>13</Notes>
  <HiddenSlides>0</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36</vt:i4>
      </vt:variant>
    </vt:vector>
  </HeadingPairs>
  <TitlesOfParts>
    <vt:vector size="54" baseType="lpstr">
      <vt:lpstr>Arial Unicode MS</vt:lpstr>
      <vt:lpstr>Futura Bk</vt:lpstr>
      <vt:lpstr>굴림</vt:lpstr>
      <vt:lpstr>HP Simplified</vt:lpstr>
      <vt:lpstr>Lucida Grande</vt:lpstr>
      <vt:lpstr>华文细黑</vt:lpstr>
      <vt:lpstr>楷体_GB2312</vt:lpstr>
      <vt:lpstr>宋体</vt:lpstr>
      <vt:lpstr>微软雅黑</vt:lpstr>
      <vt:lpstr>Arial</vt:lpstr>
      <vt:lpstr>Calibri</vt:lpstr>
      <vt:lpstr>Wingdings</vt:lpstr>
      <vt:lpstr>自定义设计方案</vt:lpstr>
      <vt:lpstr>Title with content</vt:lpstr>
      <vt:lpstr>1_Title with content</vt:lpstr>
      <vt:lpstr>ppt主题</vt:lpstr>
      <vt:lpstr>6_自定义设计方案</vt:lpstr>
      <vt:lpstr>1_ppt主题</vt:lpstr>
      <vt:lpstr>第八章 动态测试</vt:lpstr>
      <vt:lpstr>PowerPoint 演示文稿</vt:lpstr>
      <vt:lpstr>PowerPoint 演示文稿</vt:lpstr>
      <vt:lpstr>8.2.3 因果图</vt:lpstr>
      <vt:lpstr>因果图标识</vt:lpstr>
      <vt:lpstr>因果图约束</vt:lpstr>
      <vt:lpstr>例子</vt:lpstr>
      <vt:lpstr>PowerPoint 演示文稿</vt:lpstr>
      <vt:lpstr>生成因果图</vt:lpstr>
      <vt:lpstr>转换为判定表</vt:lpstr>
      <vt:lpstr>因果图练习</vt:lpstr>
      <vt:lpstr>因果图练习</vt:lpstr>
      <vt:lpstr>因果图练习</vt:lpstr>
      <vt:lpstr>因果图练习</vt:lpstr>
      <vt:lpstr>            </vt:lpstr>
      <vt:lpstr>PowerPoint 演示文稿</vt:lpstr>
      <vt:lpstr>8.2.4 随机测试</vt:lpstr>
      <vt:lpstr>8.2.5 猜错法</vt:lpstr>
      <vt:lpstr>8.2.6 探索性测试</vt:lpstr>
      <vt:lpstr>8.2.6探索性测试</vt:lpstr>
      <vt:lpstr>PowerPoint 演示文稿</vt:lpstr>
      <vt:lpstr>8.3.1“灰盒”测试概念</vt:lpstr>
      <vt:lpstr>8.3.1“灰盒”测试概念</vt:lpstr>
      <vt:lpstr>8.3.1“灰盒”测试概念</vt:lpstr>
      <vt:lpstr>8.3.1“灰盒”测试概念</vt:lpstr>
      <vt:lpstr>8.3.1“灰盒”测试概念</vt:lpstr>
      <vt:lpstr>8.3.1“灰盒”测试概念</vt:lpstr>
      <vt:lpstr>8.3.1“灰盒”测试概念</vt:lpstr>
      <vt:lpstr>8.3.1“灰盒”测试概念</vt:lpstr>
      <vt:lpstr>PowerPoint 演示文稿</vt:lpstr>
      <vt:lpstr>PowerPoint 演示文稿</vt:lpstr>
      <vt:lpstr>PowerPoint 演示文稿</vt:lpstr>
      <vt:lpstr>PowerPoint 演示文稿</vt:lpstr>
      <vt:lpstr>PowerPoint 演示文稿</vt:lpstr>
      <vt:lpstr>PowerPoint 演示文稿</vt:lpstr>
      <vt:lpstr>课后作业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8.2 黑盒测试</dc:title>
  <cp:lastModifiedBy>zhang.li-tong</cp:lastModifiedBy>
  <cp:revision>391</cp:revision>
  <dcterms:modified xsi:type="dcterms:W3CDTF">2016-12-05T08:10:38Z</dcterms:modified>
</cp:coreProperties>
</file>