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hibernat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1532;6&#31456;_&#36741;&#21161;&#26448;&#26009;/c6_1_&#26144;&#23556;&#25991;&#20214;Person.hbm.xml.txt" TargetMode="External"/><Relationship Id="rId2" Type="http://schemas.openxmlformats.org/officeDocument/2006/relationships/hyperlink" Target="&#31532;6&#31456;_&#36741;&#21161;&#26448;&#26009;/c6_1_Person&#31867;.tx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&#31532;6&#31456;_&#36741;&#21161;&#26448;&#26009;/c6_1_&#25968;&#25454;&#24211;&#37197;&#32622;&#25991;&#20214;hibernate.cfg.xml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&#31532;6&#31456;_&#36741;&#21161;&#26448;&#26009;/c6_1_&#35774;&#35745;&#20027;&#31867;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搭建</a:t>
            </a:r>
            <a:r>
              <a:rPr lang="en-US" altLang="zh-CN" b="1" dirty="0">
                <a:solidFill>
                  <a:srgbClr val="FF0000"/>
                </a:solidFill>
              </a:rPr>
              <a:t>Hibernate</a:t>
            </a:r>
            <a:r>
              <a:rPr lang="zh-CN" altLang="en-US" b="1" dirty="0">
                <a:solidFill>
                  <a:srgbClr val="FF0000"/>
                </a:solidFill>
              </a:rPr>
              <a:t>开发环境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        </a:t>
            </a:r>
            <a:r>
              <a:rPr lang="zh-CN" altLang="en-US" sz="2800" b="1" dirty="0" smtClean="0"/>
              <a:t>在</a:t>
            </a:r>
            <a:r>
              <a:rPr lang="zh-CN" altLang="en-US" sz="2800" b="1" dirty="0"/>
              <a:t>开发的项目中引用“</a:t>
            </a:r>
            <a:r>
              <a:rPr lang="en-US" altLang="zh-CN" sz="2800" b="1" dirty="0"/>
              <a:t>Hibernate”</a:t>
            </a:r>
            <a:r>
              <a:rPr lang="zh-CN" altLang="en-US" sz="2800" b="1" dirty="0"/>
              <a:t>框架，就需要搭建支持</a:t>
            </a:r>
            <a:r>
              <a:rPr lang="en-US" altLang="zh-CN" sz="2800" b="1" dirty="0"/>
              <a:t>Hibernate</a:t>
            </a:r>
            <a:r>
              <a:rPr lang="zh-CN" altLang="en-US" sz="2800" b="1" dirty="0"/>
              <a:t>的开发环境和运行环境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搭建</a:t>
            </a:r>
            <a:r>
              <a:rPr lang="en-US" altLang="zh-CN" sz="2800" b="1" dirty="0">
                <a:solidFill>
                  <a:srgbClr val="0000FF"/>
                </a:solidFill>
              </a:rPr>
              <a:t>Hibernate</a:t>
            </a:r>
            <a:r>
              <a:rPr lang="zh-CN" altLang="en-US" sz="2800" b="1" dirty="0">
                <a:solidFill>
                  <a:srgbClr val="0000FF"/>
                </a:solidFill>
              </a:rPr>
              <a:t>开发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环境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2800" b="1" dirty="0" smtClean="0"/>
              <a:t> 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）在</a:t>
            </a:r>
            <a:r>
              <a:rPr lang="zh-CN" altLang="en-US" sz="2800" b="1" dirty="0"/>
              <a:t>工程中导</a:t>
            </a:r>
            <a:r>
              <a:rPr lang="zh-CN" altLang="en-US" sz="2800" b="1" dirty="0" smtClean="0"/>
              <a:t>入：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             Hibernate</a:t>
            </a:r>
            <a:r>
              <a:rPr lang="zh-CN" altLang="en-US" sz="2800" b="1" dirty="0">
                <a:solidFill>
                  <a:srgbClr val="FF0000"/>
                </a:solidFill>
              </a:rPr>
              <a:t>必须的</a:t>
            </a:r>
            <a:r>
              <a:rPr lang="en-US" altLang="zh-CN" sz="2800" b="1" dirty="0">
                <a:solidFill>
                  <a:srgbClr val="FF0000"/>
                </a:solidFill>
              </a:rPr>
              <a:t>jar</a:t>
            </a:r>
            <a:r>
              <a:rPr lang="zh-CN" altLang="en-US" sz="2800" b="1" dirty="0">
                <a:solidFill>
                  <a:srgbClr val="FF0000"/>
                </a:solidFill>
              </a:rPr>
              <a:t>包</a:t>
            </a:r>
            <a:r>
              <a:rPr lang="zh-CN" altLang="en-US" sz="2800" b="1" dirty="0"/>
              <a:t>及</a:t>
            </a:r>
            <a:r>
              <a:rPr lang="zh-CN" altLang="en-US" sz="2800" b="1" dirty="0">
                <a:solidFill>
                  <a:srgbClr val="FF0000"/>
                </a:solidFill>
              </a:rPr>
              <a:t>数据库驱动</a:t>
            </a:r>
            <a:r>
              <a:rPr lang="en-US" altLang="zh-CN" sz="2800" b="1" dirty="0">
                <a:solidFill>
                  <a:srgbClr val="FF0000"/>
                </a:solidFill>
              </a:rPr>
              <a:t>jar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包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另外</a:t>
            </a:r>
            <a:r>
              <a:rPr lang="zh-CN" altLang="en-US" sz="2800" b="1" dirty="0"/>
              <a:t>为了提高开发效率，还需要在</a:t>
            </a:r>
            <a:r>
              <a:rPr lang="en-US" altLang="zh-CN" sz="2800" b="1" dirty="0">
                <a:solidFill>
                  <a:srgbClr val="FF0000"/>
                </a:solidFill>
              </a:rPr>
              <a:t>Eclipse</a:t>
            </a:r>
            <a:r>
              <a:rPr lang="zh-CN" altLang="en-US" sz="2800" b="1" dirty="0">
                <a:solidFill>
                  <a:srgbClr val="FF0000"/>
                </a:solidFill>
              </a:rPr>
              <a:t>下安装</a:t>
            </a:r>
            <a:r>
              <a:rPr lang="en-US" altLang="zh-CN" sz="2800" b="1" dirty="0">
                <a:solidFill>
                  <a:srgbClr val="FF0000"/>
                </a:solidFill>
              </a:rPr>
              <a:t>Hibernate</a:t>
            </a:r>
            <a:r>
              <a:rPr lang="zh-CN" altLang="en-US" sz="2800" b="1" dirty="0">
                <a:solidFill>
                  <a:srgbClr val="FF0000"/>
                </a:solidFill>
              </a:rPr>
              <a:t>插件（</a:t>
            </a:r>
            <a:r>
              <a:rPr lang="en-US" altLang="zh-CN" sz="2800" b="1" dirty="0">
                <a:solidFill>
                  <a:srgbClr val="FF0000"/>
                </a:solidFill>
              </a:rPr>
              <a:t>Hibernate Tools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en-US" sz="2800" b="1" dirty="0"/>
          </a:p>
          <a:p>
            <a:pPr marL="0" indent="0">
              <a:buNone/>
            </a:pPr>
            <a:r>
              <a:rPr lang="en-US" altLang="zh-CN" sz="2800" b="1" dirty="0" smtClean="0"/>
              <a:t> </a:t>
            </a:r>
            <a:endParaRPr lang="zh-CN" altLang="en-US" sz="28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1052736"/>
            <a:ext cx="9144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4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087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实现数据库操作的常用命令：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）利用</a:t>
            </a:r>
            <a:r>
              <a:rPr lang="en-US" altLang="zh-CN" sz="2200" b="1" dirty="0"/>
              <a:t>get()</a:t>
            </a:r>
            <a:r>
              <a:rPr lang="zh-CN" altLang="en-US" sz="2200" b="1" dirty="0"/>
              <a:t>方法，获取</a:t>
            </a:r>
            <a:r>
              <a:rPr lang="en-US" altLang="zh-CN" sz="2200" b="1" dirty="0"/>
              <a:t>id</a:t>
            </a:r>
            <a:r>
              <a:rPr lang="zh-CN" altLang="en-US" sz="2200" b="1" dirty="0"/>
              <a:t>为</a:t>
            </a:r>
            <a:r>
              <a:rPr lang="en-US" altLang="zh-CN" sz="2200" b="1" dirty="0"/>
              <a:t>10</a:t>
            </a:r>
            <a:r>
              <a:rPr lang="zh-CN" altLang="en-US" sz="2200" b="1" dirty="0"/>
              <a:t>的对象，其语句为：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  Person </a:t>
            </a:r>
            <a:r>
              <a:rPr lang="en-US" altLang="zh-CN" sz="2200" b="1" dirty="0">
                <a:solidFill>
                  <a:srgbClr val="FF0000"/>
                </a:solidFill>
              </a:rPr>
              <a:t>person=(Person)</a:t>
            </a:r>
            <a:r>
              <a:rPr lang="en-US" altLang="zh-CN" sz="2200" b="1" dirty="0" err="1">
                <a:solidFill>
                  <a:srgbClr val="FF0000"/>
                </a:solidFill>
              </a:rPr>
              <a:t>sesstion.get</a:t>
            </a:r>
            <a:r>
              <a:rPr lang="en-US" altLang="zh-CN" sz="2200" b="1" dirty="0">
                <a:solidFill>
                  <a:srgbClr val="FF0000"/>
                </a:solidFill>
              </a:rPr>
              <a:t>(Person.Class,10);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2</a:t>
            </a:r>
            <a:r>
              <a:rPr lang="zh-CN" altLang="en-US" sz="2200" b="1" dirty="0"/>
              <a:t>）利用</a:t>
            </a:r>
            <a:r>
              <a:rPr lang="en-US" altLang="zh-CN" sz="2200" b="1" dirty="0"/>
              <a:t>load()</a:t>
            </a:r>
            <a:r>
              <a:rPr lang="zh-CN" altLang="en-US" sz="2200" b="1" dirty="0"/>
              <a:t>方法，获取</a:t>
            </a:r>
            <a:r>
              <a:rPr lang="en-US" altLang="zh-CN" sz="2200" b="1" dirty="0"/>
              <a:t>id</a:t>
            </a:r>
            <a:r>
              <a:rPr lang="zh-CN" altLang="en-US" sz="2200" b="1" dirty="0"/>
              <a:t>为</a:t>
            </a:r>
            <a:r>
              <a:rPr lang="en-US" altLang="zh-CN" sz="2200" b="1" dirty="0"/>
              <a:t>10</a:t>
            </a:r>
            <a:r>
              <a:rPr lang="zh-CN" altLang="en-US" sz="2200" b="1" dirty="0"/>
              <a:t>的对象，其语句为：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/>
              <a:t>      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Person </a:t>
            </a:r>
            <a:r>
              <a:rPr lang="en-US" altLang="zh-CN" sz="2200" b="1" dirty="0">
                <a:solidFill>
                  <a:srgbClr val="0000FF"/>
                </a:solidFill>
              </a:rPr>
              <a:t>person=(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Person)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sesstion.load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(Person.Class,10</a:t>
            </a:r>
            <a:r>
              <a:rPr lang="en-US" altLang="zh-CN" sz="22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）利用</a:t>
            </a:r>
            <a:r>
              <a:rPr lang="en-US" altLang="zh-CN" sz="2200" b="1" dirty="0"/>
              <a:t>save()</a:t>
            </a:r>
            <a:r>
              <a:rPr lang="zh-CN" altLang="en-US" sz="2200" b="1" dirty="0"/>
              <a:t>方法，将对象</a:t>
            </a:r>
            <a:r>
              <a:rPr lang="en-US" altLang="zh-CN" sz="2200" b="1" dirty="0"/>
              <a:t>person</a:t>
            </a:r>
            <a:r>
              <a:rPr lang="zh-CN" altLang="en-US" sz="2200" b="1" dirty="0"/>
              <a:t>保存，其语句：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/>
              <a:t>   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Person </a:t>
            </a:r>
            <a:r>
              <a:rPr lang="en-US" altLang="zh-CN" sz="2200" b="1" dirty="0">
                <a:solidFill>
                  <a:srgbClr val="FF0000"/>
                </a:solidFill>
              </a:rPr>
              <a:t>person=new Person(“</a:t>
            </a:r>
            <a:r>
              <a:rPr lang="zh-CN" altLang="en-US" sz="2200" b="1" dirty="0">
                <a:solidFill>
                  <a:srgbClr val="FF0000"/>
                </a:solidFill>
              </a:rPr>
              <a:t>张三”，“男”，</a:t>
            </a:r>
            <a:r>
              <a:rPr lang="en-US" altLang="zh-CN" sz="2200" b="1" dirty="0">
                <a:solidFill>
                  <a:srgbClr val="FF0000"/>
                </a:solidFill>
              </a:rPr>
              <a:t>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  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n=(</a:t>
            </a:r>
            <a:r>
              <a:rPr lang="en-US" altLang="zh-CN" sz="2200" b="1" dirty="0" err="1">
                <a:solidFill>
                  <a:srgbClr val="FF0000"/>
                </a:solidFill>
              </a:rPr>
              <a:t>int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  <a:r>
              <a:rPr lang="en-US" altLang="zh-CN" sz="2200" b="1" dirty="0" err="1">
                <a:solidFill>
                  <a:srgbClr val="FF0000"/>
                </a:solidFill>
              </a:rPr>
              <a:t>sesstion.save</a:t>
            </a:r>
            <a:r>
              <a:rPr lang="en-US" altLang="zh-CN" sz="2200" b="1" dirty="0">
                <a:solidFill>
                  <a:srgbClr val="FF0000"/>
                </a:solidFill>
              </a:rPr>
              <a:t>(person);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4</a:t>
            </a:r>
            <a:r>
              <a:rPr lang="zh-CN" altLang="en-US" sz="2200" b="1" dirty="0"/>
              <a:t>）利用</a:t>
            </a:r>
            <a:r>
              <a:rPr lang="en-US" altLang="zh-CN" sz="2200" b="1" dirty="0"/>
              <a:t>update()</a:t>
            </a:r>
            <a:r>
              <a:rPr lang="zh-CN" altLang="en-US" sz="2200" b="1" dirty="0"/>
              <a:t>方法，修改</a:t>
            </a:r>
            <a:r>
              <a:rPr lang="en-US" altLang="zh-CN" sz="2200" b="1" dirty="0"/>
              <a:t>id</a:t>
            </a:r>
            <a:r>
              <a:rPr lang="zh-CN" altLang="en-US" sz="2200" b="1" dirty="0"/>
              <a:t>为</a:t>
            </a:r>
            <a:r>
              <a:rPr lang="en-US" altLang="zh-CN" sz="2200" b="1" dirty="0"/>
              <a:t>10</a:t>
            </a:r>
            <a:r>
              <a:rPr lang="zh-CN" altLang="en-US" sz="2200" b="1" dirty="0"/>
              <a:t>的对象，其语句：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/>
              <a:t>      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Person </a:t>
            </a:r>
            <a:r>
              <a:rPr lang="en-US" altLang="zh-CN" sz="2200" b="1" dirty="0">
                <a:solidFill>
                  <a:srgbClr val="0000FF"/>
                </a:solidFill>
              </a:rPr>
              <a:t>person=(Person)</a:t>
            </a:r>
            <a:r>
              <a:rPr lang="en-US" altLang="zh-CN" sz="2200" b="1" dirty="0" err="1">
                <a:solidFill>
                  <a:srgbClr val="0000FF"/>
                </a:solidFill>
              </a:rPr>
              <a:t>sesstion.get</a:t>
            </a:r>
            <a:r>
              <a:rPr lang="en-US" altLang="zh-CN" sz="2200" b="1" dirty="0">
                <a:solidFill>
                  <a:srgbClr val="0000FF"/>
                </a:solidFill>
              </a:rPr>
              <a:t>(Person.Class,10);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00FF"/>
                </a:solidFill>
              </a:rPr>
              <a:t>      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person.setName</a:t>
            </a:r>
            <a:r>
              <a:rPr lang="en-US" altLang="zh-CN" sz="2200" b="1" dirty="0">
                <a:solidFill>
                  <a:srgbClr val="0000FF"/>
                </a:solidFill>
              </a:rPr>
              <a:t>(“</a:t>
            </a:r>
            <a:r>
              <a:rPr lang="zh-CN" altLang="en-US" sz="2200" b="1" dirty="0">
                <a:solidFill>
                  <a:srgbClr val="0000FF"/>
                </a:solidFill>
              </a:rPr>
              <a:t>李四”</a:t>
            </a:r>
            <a:r>
              <a:rPr lang="en-US" altLang="zh-CN" sz="22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00FF"/>
                </a:solidFill>
              </a:rPr>
              <a:t>       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person.set.Age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(25</a:t>
            </a:r>
            <a:r>
              <a:rPr lang="en-US" altLang="zh-CN" sz="2200" b="1" dirty="0">
                <a:solidFill>
                  <a:srgbClr val="0000FF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00FF"/>
                </a:solidFill>
              </a:rPr>
              <a:t>        </a:t>
            </a:r>
            <a:r>
              <a:rPr lang="en-US" altLang="zh-CN" sz="2200" b="1" dirty="0" err="1" smtClean="0">
                <a:solidFill>
                  <a:srgbClr val="0000FF"/>
                </a:solidFill>
              </a:rPr>
              <a:t>sesstion.update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(person</a:t>
            </a:r>
            <a:r>
              <a:rPr lang="en-US" altLang="zh-CN" sz="2200" b="1" dirty="0">
                <a:solidFill>
                  <a:srgbClr val="0000FF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5</a:t>
            </a:r>
            <a:r>
              <a:rPr lang="zh-CN" altLang="en-US" sz="2200" b="1" dirty="0"/>
              <a:t>）利用</a:t>
            </a:r>
            <a:r>
              <a:rPr lang="en-US" altLang="zh-CN" sz="2200" b="1" dirty="0"/>
              <a:t>delete()</a:t>
            </a:r>
            <a:r>
              <a:rPr lang="zh-CN" altLang="en-US" sz="2200" b="1" dirty="0"/>
              <a:t>方法，删除</a:t>
            </a:r>
            <a:r>
              <a:rPr lang="en-US" altLang="zh-CN" sz="2200" b="1" dirty="0"/>
              <a:t>id</a:t>
            </a:r>
            <a:r>
              <a:rPr lang="zh-CN" altLang="en-US" sz="2200" b="1" dirty="0"/>
              <a:t>为</a:t>
            </a:r>
            <a:r>
              <a:rPr lang="en-US" altLang="zh-CN" sz="2200" b="1" dirty="0"/>
              <a:t>20</a:t>
            </a:r>
            <a:r>
              <a:rPr lang="zh-CN" altLang="en-US" sz="2200" b="1" dirty="0"/>
              <a:t>的对象，其语句为：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/>
              <a:t>      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Person </a:t>
            </a:r>
            <a:r>
              <a:rPr lang="en-US" altLang="zh-CN" sz="2200" b="1" dirty="0">
                <a:solidFill>
                  <a:srgbClr val="FF0000"/>
                </a:solidFill>
              </a:rPr>
              <a:t>person=(Person)</a:t>
            </a:r>
            <a:r>
              <a:rPr lang="en-US" altLang="zh-CN" sz="2200" b="1" dirty="0" err="1">
                <a:solidFill>
                  <a:srgbClr val="FF0000"/>
                </a:solidFill>
              </a:rPr>
              <a:t>sesstion.get</a:t>
            </a:r>
            <a:r>
              <a:rPr lang="en-US" altLang="zh-CN" sz="2200" b="1" dirty="0">
                <a:solidFill>
                  <a:srgbClr val="FF0000"/>
                </a:solidFill>
              </a:rPr>
              <a:t>(Person.Class,20);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sesstion.delete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(person</a:t>
            </a:r>
            <a:r>
              <a:rPr lang="en-US" altLang="zh-CN" sz="2200" b="1" dirty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200" b="1" dirty="0"/>
              <a:t>（</a:t>
            </a:r>
            <a:r>
              <a:rPr lang="en-US" altLang="zh-CN" sz="2200" b="1" dirty="0"/>
              <a:t>6</a:t>
            </a:r>
            <a:r>
              <a:rPr lang="zh-CN" altLang="en-US" sz="2200" b="1" dirty="0"/>
              <a:t>）</a:t>
            </a:r>
            <a:r>
              <a:rPr lang="en-US" altLang="zh-CN" sz="2200" b="1" dirty="0" err="1"/>
              <a:t>createQuery</a:t>
            </a:r>
            <a:r>
              <a:rPr lang="en-US" altLang="zh-CN" sz="2200" b="1" dirty="0"/>
              <a:t>()</a:t>
            </a:r>
            <a:r>
              <a:rPr lang="zh-CN" altLang="en-US" sz="2200" b="1" dirty="0"/>
              <a:t>方法：由</a:t>
            </a:r>
            <a:r>
              <a:rPr lang="en-US" altLang="zh-CN" sz="2200" b="1" dirty="0"/>
              <a:t>HQL</a:t>
            </a:r>
            <a:r>
              <a:rPr lang="zh-CN" altLang="en-US" sz="2200" b="1" dirty="0"/>
              <a:t>语言查询语句，创建查询接口</a:t>
            </a:r>
            <a:r>
              <a:rPr lang="zh-CN" altLang="en-US" sz="2200" b="1" dirty="0" smtClean="0"/>
              <a:t>对象：</a:t>
            </a:r>
            <a:endParaRPr lang="zh-CN" altLang="en-US" sz="22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0000FF"/>
                </a:solidFill>
              </a:rPr>
              <a:t>       Query </a:t>
            </a:r>
            <a:r>
              <a:rPr lang="en-US" altLang="zh-CN" sz="2200" b="1" dirty="0">
                <a:solidFill>
                  <a:srgbClr val="0000FF"/>
                </a:solidFill>
              </a:rPr>
              <a:t>query= </a:t>
            </a:r>
            <a:r>
              <a:rPr lang="en-US" altLang="zh-CN" sz="2200" b="1" dirty="0" err="1">
                <a:solidFill>
                  <a:srgbClr val="0000FF"/>
                </a:solidFill>
              </a:rPr>
              <a:t>sesstion.createQuery</a:t>
            </a:r>
            <a:r>
              <a:rPr lang="en-US" altLang="zh-CN" sz="2200" b="1" dirty="0">
                <a:solidFill>
                  <a:srgbClr val="0000FF"/>
                </a:solidFill>
              </a:rPr>
              <a:t>("HQL</a:t>
            </a:r>
            <a:r>
              <a:rPr lang="zh-CN" altLang="en-US" sz="2200" b="1" dirty="0">
                <a:solidFill>
                  <a:srgbClr val="0000FF"/>
                </a:solidFill>
              </a:rPr>
              <a:t>语句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");</a:t>
            </a:r>
            <a:endParaRPr lang="zh-CN" altLang="en-US" sz="2200" b="1" dirty="0">
              <a:solidFill>
                <a:srgbClr val="0000F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624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</a:rPr>
              <a:t>导入</a:t>
            </a:r>
            <a:r>
              <a:rPr lang="en-US" altLang="zh-CN" sz="2800" b="1" dirty="0">
                <a:solidFill>
                  <a:srgbClr val="0000FF"/>
                </a:solidFill>
              </a:rPr>
              <a:t>Hibernate</a:t>
            </a:r>
            <a:r>
              <a:rPr lang="zh-CN" altLang="en-US" sz="2800" b="1" dirty="0">
                <a:solidFill>
                  <a:srgbClr val="0000FF"/>
                </a:solidFill>
              </a:rPr>
              <a:t>核心</a:t>
            </a:r>
            <a:r>
              <a:rPr lang="en-US" altLang="zh-CN" sz="2800" b="1" dirty="0">
                <a:solidFill>
                  <a:srgbClr val="0000FF"/>
                </a:solidFill>
              </a:rPr>
              <a:t>jar</a:t>
            </a:r>
            <a:r>
              <a:rPr lang="zh-CN" altLang="en-US" sz="2800" b="1" dirty="0">
                <a:solidFill>
                  <a:srgbClr val="0000FF"/>
                </a:solidFill>
              </a:rPr>
              <a:t>包及相关的其他</a:t>
            </a:r>
            <a:r>
              <a:rPr lang="en-US" altLang="zh-CN" sz="2800" b="1" dirty="0">
                <a:solidFill>
                  <a:srgbClr val="0000FF"/>
                </a:solidFill>
              </a:rPr>
              <a:t>jar</a:t>
            </a:r>
            <a:r>
              <a:rPr lang="zh-CN" altLang="en-US" sz="2800" b="1" dirty="0">
                <a:solidFill>
                  <a:srgbClr val="0000FF"/>
                </a:solidFill>
              </a:rPr>
              <a:t>包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 下载</a:t>
            </a:r>
            <a:r>
              <a:rPr lang="en-US" altLang="zh-CN" sz="2400" b="1" dirty="0"/>
              <a:t>Hibernate</a:t>
            </a:r>
            <a:r>
              <a:rPr lang="zh-CN" altLang="en-US" sz="2400" b="1" dirty="0" smtClean="0"/>
              <a:t>地址：</a:t>
            </a:r>
            <a:r>
              <a:rPr lang="en-US" altLang="zh-CN" sz="2400" b="1" dirty="0" smtClean="0">
                <a:hlinkClick r:id="rId2"/>
              </a:rPr>
              <a:t>http</a:t>
            </a:r>
            <a:r>
              <a:rPr lang="en-US" altLang="zh-CN" sz="2400" b="1" dirty="0">
                <a:hlinkClick r:id="rId2"/>
              </a:rPr>
              <a:t>://www.hibernate.org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               </a:t>
            </a:r>
            <a:r>
              <a:rPr lang="zh-CN" altLang="en-US" sz="2400" b="1" dirty="0" smtClean="0"/>
              <a:t>从</a:t>
            </a:r>
            <a:r>
              <a:rPr lang="zh-CN" altLang="en-US" sz="2400" b="1" dirty="0"/>
              <a:t>该地址可以下载最新版本的</a:t>
            </a:r>
            <a:r>
              <a:rPr lang="en-US" altLang="zh-CN" sz="2400" b="1" dirty="0"/>
              <a:t>Hibernate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</a:t>
            </a:r>
            <a:r>
              <a:rPr lang="zh-CN" altLang="en-US" sz="2400" b="1" dirty="0" smtClean="0"/>
              <a:t>我们使用</a:t>
            </a:r>
            <a:r>
              <a:rPr lang="en-US" altLang="zh-CN" sz="2400" b="1" dirty="0"/>
              <a:t>Hibernate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4.3.10</a:t>
            </a:r>
            <a:r>
              <a:rPr lang="zh-CN" altLang="en-US" sz="2400" b="1" dirty="0"/>
              <a:t>版本，解压下载的</a:t>
            </a:r>
            <a:r>
              <a:rPr lang="en-US" altLang="zh-CN" sz="2400" b="1" dirty="0"/>
              <a:t>hibernate-release-4.3.10.Final</a:t>
            </a:r>
            <a:r>
              <a:rPr lang="zh-CN" altLang="en-US" sz="2400" b="1" dirty="0"/>
              <a:t>压缩文件即可。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）导入</a:t>
            </a:r>
            <a:r>
              <a:rPr lang="en-US" altLang="zh-CN" sz="2400" b="1" dirty="0">
                <a:solidFill>
                  <a:srgbClr val="FF0000"/>
                </a:solidFill>
              </a:rPr>
              <a:t>Hibernate</a:t>
            </a:r>
            <a:r>
              <a:rPr lang="zh-CN" altLang="en-US" sz="2400" b="1" dirty="0">
                <a:solidFill>
                  <a:srgbClr val="FF0000"/>
                </a:solidFill>
              </a:rPr>
              <a:t>开发必须的</a:t>
            </a:r>
            <a:r>
              <a:rPr lang="en-US" altLang="zh-CN" sz="2400" b="1" dirty="0">
                <a:solidFill>
                  <a:srgbClr val="FF0000"/>
                </a:solidFill>
              </a:rPr>
              <a:t>jar</a:t>
            </a:r>
            <a:r>
              <a:rPr lang="zh-CN" altLang="en-US" sz="2400" b="1" dirty="0">
                <a:solidFill>
                  <a:srgbClr val="FF0000"/>
                </a:solidFill>
              </a:rPr>
              <a:t>包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在</a:t>
            </a:r>
            <a:r>
              <a:rPr lang="zh-CN" altLang="en-US" sz="2400" b="1" dirty="0"/>
              <a:t>解压</a:t>
            </a:r>
            <a:r>
              <a:rPr lang="en-US" altLang="zh-CN" sz="2400" b="1" dirty="0"/>
              <a:t>Hibernate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lib\required</a:t>
            </a:r>
            <a:r>
              <a:rPr lang="zh-CN" altLang="en-US" sz="2400" b="1" dirty="0"/>
              <a:t>目录下放置了</a:t>
            </a:r>
            <a:r>
              <a:rPr lang="en-US" altLang="zh-CN" sz="2400" b="1" dirty="0"/>
              <a:t>Hibernate</a:t>
            </a:r>
            <a:r>
              <a:rPr lang="zh-CN" altLang="en-US" sz="2400" b="1" dirty="0"/>
              <a:t>开发必须的</a:t>
            </a:r>
            <a:r>
              <a:rPr lang="en-US" altLang="zh-CN" sz="2400" b="1" dirty="0"/>
              <a:t>jar</a:t>
            </a:r>
            <a:r>
              <a:rPr lang="zh-CN" altLang="en-US" sz="2400" b="1" dirty="0"/>
              <a:t>包</a:t>
            </a:r>
            <a:r>
              <a:rPr lang="zh-CN" altLang="en-US" sz="2400" b="1" dirty="0" smtClean="0"/>
              <a:t>，将</a:t>
            </a:r>
            <a:r>
              <a:rPr lang="zh-CN" altLang="en-US" sz="2400" b="1" dirty="0"/>
              <a:t>这些</a:t>
            </a:r>
            <a:r>
              <a:rPr lang="en-US" altLang="zh-CN" sz="2400" b="1" dirty="0"/>
              <a:t>Jar</a:t>
            </a:r>
            <a:r>
              <a:rPr lang="zh-CN" altLang="en-US" sz="2400" b="1" dirty="0"/>
              <a:t>包导入工程中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）导入数据库的驱动</a:t>
            </a:r>
            <a:r>
              <a:rPr lang="en-US" altLang="zh-CN" sz="2400" b="1" dirty="0">
                <a:solidFill>
                  <a:srgbClr val="FF0000"/>
                </a:solidFill>
              </a:rPr>
              <a:t>jar</a:t>
            </a:r>
            <a:r>
              <a:rPr lang="zh-CN" altLang="en-US" sz="2400" b="1" dirty="0">
                <a:solidFill>
                  <a:srgbClr val="FF0000"/>
                </a:solidFill>
              </a:rPr>
              <a:t>包：</a:t>
            </a:r>
            <a:r>
              <a:rPr lang="en-US" altLang="zh-CN" sz="2400" b="1" dirty="0">
                <a:solidFill>
                  <a:srgbClr val="FF0000"/>
                </a:solidFill>
              </a:rPr>
              <a:t>mysql-connector-java-5.1.6-bin.jar</a:t>
            </a:r>
            <a:r>
              <a:rPr lang="zh-CN" altLang="en-US" sz="2400" b="1" dirty="0"/>
              <a:t>。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328" y="3573016"/>
            <a:ext cx="3744416" cy="210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6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88640"/>
            <a:ext cx="8856984" cy="586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．安装</a:t>
            </a:r>
            <a:r>
              <a:rPr lang="en-US" altLang="zh-CN" b="1" dirty="0"/>
              <a:t>Hibernate </a:t>
            </a:r>
            <a:r>
              <a:rPr lang="en-US" altLang="zh-CN" b="1" dirty="0" smtClean="0"/>
              <a:t>Tools</a:t>
            </a:r>
            <a:r>
              <a:rPr lang="zh-CN" altLang="en-US" b="1" dirty="0" smtClean="0"/>
              <a:t>（</a:t>
            </a:r>
            <a:r>
              <a:rPr lang="zh-CN" altLang="en-US" b="1" dirty="0" smtClean="0">
                <a:solidFill>
                  <a:srgbClr val="0000FF"/>
                </a:solidFill>
              </a:rPr>
              <a:t>插件工具</a:t>
            </a:r>
            <a:r>
              <a:rPr lang="zh-CN" altLang="en-US" b="1" dirty="0" smtClean="0"/>
              <a:t>）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400" b="1" dirty="0" smtClean="0"/>
              <a:t>          Hibernate </a:t>
            </a:r>
            <a:r>
              <a:rPr lang="en-US" altLang="zh-CN" sz="2400" b="1" dirty="0"/>
              <a:t>Tools</a:t>
            </a:r>
            <a:r>
              <a:rPr lang="zh-CN" altLang="en-US" sz="2400" b="1" dirty="0"/>
              <a:t>是一个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插件，利用该插件可以更方便的在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平台上开发基于</a:t>
            </a:r>
            <a:r>
              <a:rPr lang="en-US" altLang="zh-CN" sz="2400" b="1" dirty="0"/>
              <a:t>Hibernate</a:t>
            </a:r>
            <a:r>
              <a:rPr lang="zh-CN" altLang="en-US" sz="2400" b="1" dirty="0"/>
              <a:t>的应用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安装</a:t>
            </a:r>
            <a:r>
              <a:rPr lang="en-US" altLang="zh-CN" sz="2400" b="1" dirty="0"/>
              <a:t>Hibernate Tools</a:t>
            </a:r>
            <a:r>
              <a:rPr lang="zh-CN" altLang="en-US" sz="2400" b="1" dirty="0"/>
              <a:t>有</a:t>
            </a:r>
            <a:r>
              <a:rPr lang="zh-CN" altLang="en-US" sz="2400" b="1" dirty="0">
                <a:solidFill>
                  <a:srgbClr val="0000FF"/>
                </a:solidFill>
              </a:rPr>
              <a:t>在线安装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0000FF"/>
                </a:solidFill>
              </a:rPr>
              <a:t>离线安装</a:t>
            </a:r>
            <a:r>
              <a:rPr lang="zh-CN" altLang="en-US" sz="2400" b="1" dirty="0"/>
              <a:t>两种方式。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首先进入官方网站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/>
              <a:t>http</a:t>
            </a:r>
            <a:r>
              <a:rPr lang="en-US" altLang="zh-CN" sz="2400" b="1" dirty="0"/>
              <a:t>://tools.jboss.org/downloads/jbosstools/luna/4.2.3.Final.html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然后</a:t>
            </a:r>
            <a:r>
              <a:rPr lang="zh-CN" altLang="en-US" sz="2400" b="1" dirty="0"/>
              <a:t>根据安装方式选择操作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注意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</a:t>
            </a:r>
            <a:r>
              <a:rPr lang="zh-CN" altLang="en-US" sz="2400" b="1" dirty="0" smtClean="0"/>
              <a:t>该</a:t>
            </a:r>
            <a:r>
              <a:rPr lang="zh-CN" altLang="en-US" sz="2400" b="1" dirty="0"/>
              <a:t>网页已经给出提示，所使用</a:t>
            </a:r>
            <a:r>
              <a:rPr lang="en-US" altLang="zh-CN" sz="2400" b="1" dirty="0"/>
              <a:t>Hibernate Tools</a:t>
            </a:r>
            <a:r>
              <a:rPr lang="zh-CN" altLang="en-US" sz="2400" b="1" dirty="0"/>
              <a:t>版本必须与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的版本号一致（在本教材中，我们使用</a:t>
            </a:r>
            <a:r>
              <a:rPr lang="zh-CN" altLang="en-US" sz="2400" b="1" dirty="0" smtClean="0"/>
              <a:t>的是</a:t>
            </a:r>
            <a:r>
              <a:rPr lang="en-US" altLang="zh-CN" sz="2400" b="1" dirty="0"/>
              <a:t>Eclipse 4.4.2</a:t>
            </a:r>
            <a:r>
              <a:rPr lang="zh-CN" altLang="en-US" sz="2400" b="1" dirty="0"/>
              <a:t>版本）。</a:t>
            </a:r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92696"/>
            <a:ext cx="9144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16632"/>
            <a:ext cx="8892988" cy="345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）在线安装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 采用</a:t>
            </a:r>
            <a:r>
              <a:rPr lang="zh-CN" altLang="en-US" sz="2400" b="1" dirty="0"/>
              <a:t>在线安装，</a:t>
            </a:r>
            <a:r>
              <a:rPr lang="zh-CN" altLang="en-US" sz="2400" b="1" dirty="0" smtClean="0"/>
              <a:t>选择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update site</a:t>
            </a:r>
            <a:r>
              <a:rPr lang="zh-CN" altLang="en-US" sz="2400" b="1" dirty="0" smtClean="0"/>
              <a:t>项</a:t>
            </a:r>
            <a:r>
              <a:rPr lang="zh-CN" altLang="en-US" sz="2400" b="1" dirty="0"/>
              <a:t>，按给出的提示操作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首先</a:t>
            </a:r>
            <a:r>
              <a:rPr lang="zh-CN" altLang="en-US" sz="2400" b="1" dirty="0"/>
              <a:t>复制网址：</a:t>
            </a:r>
            <a:r>
              <a:rPr lang="en-US" altLang="zh-CN" sz="2400" b="1" dirty="0"/>
              <a:t>http://download.jboss.org/jbosstools/updates/stable/luna/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en-US" sz="2400" b="1" dirty="0" smtClean="0"/>
              <a:t>然后</a:t>
            </a:r>
            <a:r>
              <a:rPr lang="zh-CN" altLang="en-US" sz="2400" b="1" dirty="0"/>
              <a:t>，在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按菜单</a:t>
            </a:r>
            <a:r>
              <a:rPr lang="en-US" altLang="zh-CN" sz="2400" b="1" dirty="0"/>
              <a:t>【Help】--&gt;【Install New Software…】--&gt;【Work with】</a:t>
            </a:r>
            <a:r>
              <a:rPr lang="zh-CN" altLang="en-US" sz="2400" b="1" dirty="0"/>
              <a:t>，将该网址粘贴到</a:t>
            </a:r>
            <a:r>
              <a:rPr lang="en-US" altLang="zh-CN" sz="2400" b="1" dirty="0"/>
              <a:t>Work with</a:t>
            </a:r>
            <a:r>
              <a:rPr lang="zh-CN" altLang="en-US" sz="2400" b="1" dirty="0"/>
              <a:t>文本框中，单击</a:t>
            </a:r>
            <a:r>
              <a:rPr lang="en-US" altLang="zh-CN" sz="2400" b="1" dirty="0"/>
              <a:t>【Add】</a:t>
            </a:r>
            <a:r>
              <a:rPr lang="zh-CN" altLang="en-US" sz="2400" b="1" dirty="0"/>
              <a:t>，再按提示操作，选择要安装的模块：“</a:t>
            </a:r>
            <a:r>
              <a:rPr lang="en-US" altLang="zh-CN" sz="2400" b="1" dirty="0"/>
              <a:t>Hibernate Tools”</a:t>
            </a:r>
            <a:r>
              <a:rPr lang="zh-CN" altLang="en-US" sz="2400" b="1" dirty="0"/>
              <a:t>即可。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6" y="3068960"/>
            <a:ext cx="7632848" cy="35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1"/>
            <a:ext cx="8784976" cy="2448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）离线安装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 采用</a:t>
            </a:r>
            <a:r>
              <a:rPr lang="zh-CN" altLang="en-US" sz="2400" b="1" dirty="0"/>
              <a:t>离线安装</a:t>
            </a:r>
            <a:r>
              <a:rPr lang="zh-CN" altLang="en-US" sz="2400" b="1" dirty="0" smtClean="0"/>
              <a:t>选择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Artifacts</a:t>
            </a:r>
            <a:r>
              <a:rPr lang="en-US" altLang="zh-CN" sz="2400" b="1" dirty="0" smtClean="0"/>
              <a:t>”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en-US" sz="2400" b="1" dirty="0" smtClean="0"/>
              <a:t>首先</a:t>
            </a:r>
            <a:r>
              <a:rPr lang="zh-CN" altLang="en-US" sz="2400" b="1" dirty="0"/>
              <a:t>选择要下载的文件，然后按提示操作：在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环境下，通过菜单</a:t>
            </a:r>
            <a:r>
              <a:rPr lang="en-US" altLang="zh-CN" sz="2400" b="1" dirty="0"/>
              <a:t>【Help】--&gt;【Install New Software…】--&gt;【Add…】--&gt; 【Archive…】</a:t>
            </a:r>
            <a:r>
              <a:rPr lang="zh-CN" altLang="en-US" sz="2400" b="1" dirty="0"/>
              <a:t>依次进行，然后选在你所下载的文件，并按提示选择要安装的模块“</a:t>
            </a:r>
            <a:r>
              <a:rPr lang="en-US" altLang="zh-CN" sz="2400" b="1" dirty="0"/>
              <a:t>Hibernate Tools”</a:t>
            </a:r>
            <a:r>
              <a:rPr lang="zh-CN" altLang="en-US" sz="2400" b="1" dirty="0"/>
              <a:t>即可。</a:t>
            </a:r>
          </a:p>
          <a:p>
            <a:pPr marL="0" indent="0">
              <a:buNone/>
            </a:pPr>
            <a:endParaRPr lang="zh-CN" alt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4903"/>
            <a:ext cx="8964488" cy="41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4096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 smtClean="0">
                <a:solidFill>
                  <a:srgbClr val="FF0000"/>
                </a:solidFill>
              </a:rPr>
              <a:t>三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Hibernate</a:t>
            </a:r>
            <a:r>
              <a:rPr lang="zh-CN" altLang="en-US" sz="3600" b="1" dirty="0">
                <a:solidFill>
                  <a:srgbClr val="FF0000"/>
                </a:solidFill>
              </a:rPr>
              <a:t>入门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案例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/>
            </a:r>
            <a:br>
              <a:rPr lang="en-US" altLang="zh-CN" sz="3600" b="1" dirty="0" smtClean="0">
                <a:solidFill>
                  <a:srgbClr val="FF0000"/>
                </a:solidFill>
              </a:rPr>
            </a:br>
            <a:r>
              <a:rPr lang="en-US" altLang="zh-CN" sz="3600" b="1" dirty="0" smtClean="0">
                <a:solidFill>
                  <a:srgbClr val="0000FF"/>
                </a:solidFill>
              </a:rPr>
              <a:t>                             ——</a:t>
            </a:r>
            <a:r>
              <a:rPr lang="zh-CN" altLang="en-US" sz="3600" b="1" dirty="0">
                <a:solidFill>
                  <a:srgbClr val="0000FF"/>
                </a:solidFill>
              </a:rPr>
              <a:t>数据库中添加记录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【</a:t>
            </a:r>
            <a:r>
              <a:rPr lang="zh-CN" altLang="en-US" sz="2600" b="1" dirty="0">
                <a:solidFill>
                  <a:srgbClr val="FF0000"/>
                </a:solidFill>
              </a:rPr>
              <a:t>例</a:t>
            </a:r>
            <a:r>
              <a:rPr lang="en-US" altLang="zh-CN" sz="2600" b="1" dirty="0">
                <a:solidFill>
                  <a:srgbClr val="FF0000"/>
                </a:solidFill>
              </a:rPr>
              <a:t>6-1】</a:t>
            </a:r>
            <a:r>
              <a:rPr lang="zh-CN" altLang="en-US" sz="2600" b="1" dirty="0"/>
              <a:t>将“人员”信息保存到</a:t>
            </a:r>
            <a:r>
              <a:rPr lang="en-US" altLang="zh-CN" sz="2600" b="1" dirty="0" err="1"/>
              <a:t>MySql</a:t>
            </a:r>
            <a:r>
              <a:rPr lang="zh-CN" altLang="en-US" sz="2600" b="1" dirty="0"/>
              <a:t>数据库中，人员信息有：</a:t>
            </a:r>
            <a:r>
              <a:rPr lang="en-US" altLang="zh-CN" sz="2600" b="1" dirty="0"/>
              <a:t>id(Integer</a:t>
            </a:r>
            <a:r>
              <a:rPr lang="zh-CN" altLang="en-US" sz="2600" b="1" dirty="0"/>
              <a:t>类型），名字</a:t>
            </a:r>
            <a:r>
              <a:rPr lang="en-US" altLang="zh-CN" sz="2600" b="1" dirty="0"/>
              <a:t>name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String</a:t>
            </a:r>
            <a:r>
              <a:rPr lang="zh-CN" altLang="en-US" sz="2600" b="1" dirty="0"/>
              <a:t>类型），性别</a:t>
            </a:r>
            <a:r>
              <a:rPr lang="en-US" altLang="zh-CN" sz="2600" b="1" dirty="0"/>
              <a:t>sex</a:t>
            </a:r>
            <a:r>
              <a:rPr lang="zh-CN" altLang="en-US" sz="2600" b="1" dirty="0"/>
              <a:t>（</a:t>
            </a:r>
            <a:r>
              <a:rPr lang="en-US" altLang="zh-CN" sz="2600" b="1" dirty="0"/>
              <a:t>String</a:t>
            </a:r>
            <a:r>
              <a:rPr lang="zh-CN" altLang="en-US" sz="2600" b="1" dirty="0"/>
              <a:t>类型），年龄</a:t>
            </a:r>
            <a:r>
              <a:rPr lang="en-US" altLang="zh-CN" sz="2600" b="1" dirty="0"/>
              <a:t>age</a:t>
            </a:r>
            <a:r>
              <a:rPr lang="zh-CN" altLang="en-US" sz="2600" b="1" dirty="0"/>
              <a:t>（</a:t>
            </a:r>
            <a:r>
              <a:rPr lang="en-US" altLang="zh-CN" sz="2600" b="1" dirty="0" err="1"/>
              <a:t>int</a:t>
            </a:r>
            <a:r>
              <a:rPr lang="zh-CN" altLang="en-US" sz="2600" b="1" dirty="0"/>
              <a:t>类型）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0" indent="0">
              <a:buNone/>
            </a:pPr>
            <a:endParaRPr lang="zh-CN" altLang="en-US" sz="2600" b="1" dirty="0"/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【</a:t>
            </a:r>
            <a:r>
              <a:rPr lang="zh-CN" altLang="en-US" sz="2600" b="1" dirty="0">
                <a:solidFill>
                  <a:srgbClr val="FF0000"/>
                </a:solidFill>
              </a:rPr>
              <a:t>分析与设计</a:t>
            </a:r>
            <a:r>
              <a:rPr lang="en-US" altLang="zh-CN" sz="2600" b="1" dirty="0">
                <a:solidFill>
                  <a:srgbClr val="FF0000"/>
                </a:solidFill>
              </a:rPr>
              <a:t>】</a:t>
            </a:r>
          </a:p>
          <a:p>
            <a:pPr marL="0" indent="0">
              <a:buNone/>
            </a:pPr>
            <a:r>
              <a:rPr lang="zh-CN" altLang="en-US" sz="2600" b="1" dirty="0" smtClean="0"/>
              <a:t>      建立</a:t>
            </a:r>
            <a:r>
              <a:rPr lang="en-US" altLang="zh-CN" sz="2600" b="1" dirty="0"/>
              <a:t>Java</a:t>
            </a:r>
            <a:r>
              <a:rPr lang="zh-CN" altLang="en-US" sz="2600" b="1" dirty="0"/>
              <a:t>工程，利用</a:t>
            </a:r>
            <a:r>
              <a:rPr lang="en-US" altLang="zh-CN" sz="2600" b="1" dirty="0"/>
              <a:t>Hibernate</a:t>
            </a:r>
            <a:r>
              <a:rPr lang="zh-CN" altLang="en-US" sz="2600" b="1" dirty="0"/>
              <a:t>实现数据库的连接及其向数据库中添加记录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0" indent="0">
              <a:buNone/>
            </a:pPr>
            <a:r>
              <a:rPr lang="en-US" altLang="zh-CN" sz="2600" b="1" dirty="0"/>
              <a:t> </a:t>
            </a:r>
            <a:r>
              <a:rPr lang="en-US" altLang="zh-CN" sz="2600" b="1" dirty="0" smtClean="0"/>
              <a:t>    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该</a:t>
            </a:r>
            <a:r>
              <a:rPr lang="zh-CN" altLang="en-US" sz="2600" b="1" dirty="0">
                <a:solidFill>
                  <a:srgbClr val="0000FF"/>
                </a:solidFill>
              </a:rPr>
              <a:t>案例关键是：</a:t>
            </a:r>
            <a:r>
              <a:rPr lang="en-US" altLang="zh-CN" sz="2600" b="1" dirty="0"/>
              <a:t>Hibernate</a:t>
            </a:r>
            <a:r>
              <a:rPr lang="zh-CN" altLang="en-US" sz="2600" b="1" dirty="0"/>
              <a:t>的对数据库的操作过程。在实现时按前面介绍的方法和步骤处理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0" indent="0">
              <a:buNone/>
            </a:pPr>
            <a:endParaRPr lang="zh-CN" altLang="en-US" sz="2600" b="1" dirty="0"/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注意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：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600" b="1" dirty="0"/>
              <a:t> </a:t>
            </a:r>
            <a:r>
              <a:rPr lang="en-US" altLang="zh-CN" sz="2600" b="1" dirty="0" smtClean="0"/>
              <a:t>     </a:t>
            </a:r>
            <a:r>
              <a:rPr lang="zh-CN" altLang="en-US" sz="2600" b="1" dirty="0" smtClean="0"/>
              <a:t>在</a:t>
            </a:r>
            <a:r>
              <a:rPr lang="zh-CN" altLang="en-US" sz="2600" b="1" dirty="0"/>
              <a:t>该案例中，对于配置文件和映射文件，使用已安装的</a:t>
            </a:r>
            <a:r>
              <a:rPr lang="en-US" altLang="zh-CN" sz="2600" b="1" dirty="0"/>
              <a:t>Hibernate Tools</a:t>
            </a:r>
            <a:r>
              <a:rPr lang="zh-CN" altLang="en-US" sz="2600" b="1" dirty="0"/>
              <a:t>插件按操作引导给出自动创建</a:t>
            </a:r>
            <a:r>
              <a:rPr lang="zh-CN" altLang="en-US" sz="2600" b="1" dirty="0" smtClean="0"/>
              <a:t>。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实现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r>
              <a:rPr lang="zh-CN" altLang="en-US" sz="2800" b="1" dirty="0">
                <a:solidFill>
                  <a:srgbClr val="FF0000"/>
                </a:solidFill>
              </a:rPr>
              <a:t>按开发过程，其实现步骤依次是：</a:t>
            </a:r>
          </a:p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）建立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工程：</a:t>
            </a:r>
            <a:r>
              <a:rPr lang="en-US" altLang="zh-CN" sz="2400" b="1" dirty="0" err="1"/>
              <a:t>HibernateTest</a:t>
            </a:r>
            <a:r>
              <a:rPr lang="zh-CN" altLang="en-US" sz="2400" b="1" dirty="0"/>
              <a:t>，并创建</a:t>
            </a:r>
            <a:r>
              <a:rPr lang="en-US" altLang="zh-CN" sz="2400" b="1" dirty="0"/>
              <a:t>lib</a:t>
            </a:r>
            <a:r>
              <a:rPr lang="zh-CN" altLang="en-US" sz="2400" b="1" dirty="0"/>
              <a:t>目录。</a:t>
            </a:r>
          </a:p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）将</a:t>
            </a:r>
            <a:r>
              <a:rPr lang="en-US" altLang="zh-CN" sz="2400" b="1" dirty="0"/>
              <a:t>Hibernate</a:t>
            </a:r>
            <a:r>
              <a:rPr lang="zh-CN" altLang="en-US" sz="2400" b="1" dirty="0"/>
              <a:t>核心</a:t>
            </a:r>
            <a:r>
              <a:rPr lang="en-US" altLang="zh-CN" sz="2400" b="1" dirty="0"/>
              <a:t>jar</a:t>
            </a:r>
            <a:r>
              <a:rPr lang="zh-CN" altLang="en-US" sz="2400" b="1" dirty="0"/>
              <a:t>包和</a:t>
            </a:r>
            <a:r>
              <a:rPr lang="en-US" altLang="zh-CN" sz="2400" b="1" dirty="0" err="1"/>
              <a:t>MySql</a:t>
            </a:r>
            <a:r>
              <a:rPr lang="zh-CN" altLang="en-US" sz="2400" b="1" dirty="0"/>
              <a:t>驱动程序</a:t>
            </a:r>
            <a:r>
              <a:rPr lang="en-US" altLang="zh-CN" sz="2400" b="1" dirty="0"/>
              <a:t>jar</a:t>
            </a:r>
            <a:r>
              <a:rPr lang="zh-CN" altLang="en-US" sz="2400" b="1" dirty="0"/>
              <a:t>包复制到工程目录</a:t>
            </a:r>
            <a:r>
              <a:rPr lang="en-US" altLang="zh-CN" sz="2400" b="1" dirty="0"/>
              <a:t>\lib</a:t>
            </a:r>
            <a:r>
              <a:rPr lang="zh-CN" altLang="en-US" sz="2400" b="1" dirty="0"/>
              <a:t>下。</a:t>
            </a:r>
          </a:p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）建立</a:t>
            </a:r>
            <a:r>
              <a:rPr lang="zh-CN" altLang="en-US" sz="2400" b="1" dirty="0" smtClean="0"/>
              <a:t>对象模型（实体类）；</a:t>
            </a:r>
            <a:r>
              <a:rPr lang="en-US" altLang="zh-CN" sz="2400" b="1" dirty="0"/>
              <a:t>Person</a:t>
            </a:r>
            <a:r>
              <a:rPr lang="zh-CN" altLang="en-US" sz="2400" b="1" dirty="0" smtClean="0"/>
              <a:t>类。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>
                <a:hlinkClick r:id="rId2" action="ppaction://hlinkfile"/>
              </a:rPr>
              <a:t>源代码</a:t>
            </a:r>
            <a:r>
              <a:rPr lang="en-US" altLang="zh-CN" sz="2400" b="1" dirty="0" smtClean="0"/>
              <a:t>》</a:t>
            </a:r>
          </a:p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）建立映射文件</a:t>
            </a:r>
            <a:r>
              <a:rPr lang="en-US" altLang="zh-CN" sz="2400" b="1" dirty="0" smtClean="0"/>
              <a:t>Person.hbm.xml</a:t>
            </a:r>
            <a:r>
              <a:rPr lang="zh-CN" altLang="en-US" sz="2400" b="1" dirty="0" smtClean="0"/>
              <a:t>。</a:t>
            </a:r>
            <a:r>
              <a:rPr lang="en-US" altLang="zh-CN" sz="2400" b="1" dirty="0"/>
              <a:t>《</a:t>
            </a:r>
            <a:r>
              <a:rPr lang="zh-CN" altLang="en-US" sz="2400" b="1" dirty="0">
                <a:hlinkClick r:id="rId3" action="ppaction://hlinkfile"/>
              </a:rPr>
              <a:t>源代码</a:t>
            </a:r>
            <a:r>
              <a:rPr lang="en-US" altLang="zh-CN" sz="2400" b="1" dirty="0" smtClean="0"/>
              <a:t>》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 smtClean="0">
                <a:solidFill>
                  <a:srgbClr val="FF0000"/>
                </a:solidFill>
              </a:rPr>
              <a:t>      注意：</a:t>
            </a:r>
            <a:r>
              <a:rPr lang="zh-CN" altLang="en-US" sz="2400" b="1" dirty="0" smtClean="0"/>
              <a:t>映射</a:t>
            </a:r>
            <a:r>
              <a:rPr lang="zh-CN" altLang="en-US" sz="2400" b="1" dirty="0"/>
              <a:t>文件要求与持久化实体类在同一个包内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命名</a:t>
            </a:r>
            <a:r>
              <a:rPr lang="zh-CN" altLang="en-US" sz="2400" b="1" dirty="0">
                <a:solidFill>
                  <a:srgbClr val="FF0000"/>
                </a:solidFill>
              </a:rPr>
              <a:t>规范：</a:t>
            </a:r>
            <a:r>
              <a:rPr lang="zh-CN" altLang="en-US" sz="2400" b="1" dirty="0"/>
              <a:t>持久化类类名</a:t>
            </a:r>
            <a:r>
              <a:rPr lang="en-US" altLang="zh-CN" sz="2400" b="1" dirty="0"/>
              <a:t>.</a:t>
            </a:r>
            <a:r>
              <a:rPr lang="en-US" altLang="zh-CN" sz="2400" b="1" dirty="0" smtClean="0"/>
              <a:t>hbm.xml</a:t>
            </a: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Person.hbm.xml</a:t>
            </a:r>
            <a:r>
              <a:rPr lang="zh-CN" altLang="en-US" sz="2400" b="1" dirty="0" smtClean="0"/>
              <a:t>）：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该</a:t>
            </a:r>
            <a:r>
              <a:rPr lang="zh-CN" altLang="en-US" sz="2400" b="1" dirty="0"/>
              <a:t>文件给出了“实体类”与“数据库表”、“类属性”与“表字段”之间的映射关系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创建映射文件的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具体</a:t>
            </a:r>
            <a:r>
              <a:rPr lang="zh-CN" altLang="en-US" sz="2400" b="1" dirty="0">
                <a:solidFill>
                  <a:srgbClr val="FF0000"/>
                </a:solidFill>
              </a:rPr>
              <a:t>步骤如下：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  右</a:t>
            </a:r>
            <a:r>
              <a:rPr lang="zh-CN" altLang="en-US" sz="2400" b="1" dirty="0"/>
              <a:t>击</a:t>
            </a:r>
            <a:r>
              <a:rPr lang="en-US" altLang="zh-CN" sz="2400" b="1" dirty="0"/>
              <a:t>Person.java—&gt;【New】—&gt;【Other…】—&gt;【Hibernate】—&gt;【Hibernate XML Mapping file(hbm.xml)】—&gt;【Next】—&gt;</a:t>
            </a:r>
            <a:r>
              <a:rPr lang="zh-CN" altLang="en-US" sz="2400" b="1" dirty="0"/>
              <a:t>选择类</a:t>
            </a:r>
            <a:r>
              <a:rPr lang="en-US" altLang="zh-CN" sz="2400" b="1" dirty="0"/>
              <a:t>Person—&gt;</a:t>
            </a:r>
            <a:r>
              <a:rPr lang="zh-CN" altLang="en-US" sz="2400" b="1" dirty="0"/>
              <a:t>点击</a:t>
            </a:r>
            <a:r>
              <a:rPr lang="en-US" altLang="zh-CN" sz="2400" b="1" dirty="0"/>
              <a:t>【Next】</a:t>
            </a:r>
            <a:r>
              <a:rPr lang="zh-CN" altLang="en-US" sz="2400" b="1" dirty="0"/>
              <a:t>按钮两次</a:t>
            </a:r>
            <a:r>
              <a:rPr lang="en-US" altLang="zh-CN" sz="2400" b="1" dirty="0"/>
              <a:t>—&gt;【Finish】</a:t>
            </a:r>
            <a:r>
              <a:rPr lang="zh-CN" altLang="en-US" sz="2400" b="1" dirty="0"/>
              <a:t>即</a:t>
            </a:r>
            <a:r>
              <a:rPr lang="zh-CN" altLang="en-US" sz="2400" b="1" dirty="0">
                <a:solidFill>
                  <a:srgbClr val="0000FF"/>
                </a:solidFill>
              </a:rPr>
              <a:t>可生成映射文件</a:t>
            </a:r>
            <a:r>
              <a:rPr lang="zh-CN" altLang="en-US" sz="2400" b="1" dirty="0"/>
              <a:t>，</a:t>
            </a:r>
          </a:p>
          <a:p>
            <a:pPr marL="0" indent="0">
              <a:buNone/>
            </a:pP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6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）建立数据库配置文件</a:t>
            </a:r>
            <a:r>
              <a:rPr lang="en-US" altLang="zh-CN" sz="2400" b="1" dirty="0"/>
              <a:t>hibernate.cfg.xml</a:t>
            </a:r>
            <a:r>
              <a:rPr lang="zh-CN" altLang="en-US" sz="2400" b="1" dirty="0"/>
              <a:t>：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 该</a:t>
            </a:r>
            <a:r>
              <a:rPr lang="zh-CN" altLang="en-US" sz="2400" b="1" dirty="0"/>
              <a:t>文件建立在</a:t>
            </a:r>
            <a:r>
              <a:rPr lang="en-US" altLang="zh-CN" sz="2400" b="1" dirty="0" err="1"/>
              <a:t>src</a:t>
            </a:r>
            <a:r>
              <a:rPr lang="zh-CN" altLang="en-US" sz="2400" b="1" dirty="0"/>
              <a:t>目录下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其</a:t>
            </a:r>
            <a:r>
              <a:rPr lang="zh-CN" altLang="en-US" sz="2400" b="1" dirty="0">
                <a:solidFill>
                  <a:srgbClr val="FF0000"/>
                </a:solidFill>
              </a:rPr>
              <a:t>配置信息有：</a:t>
            </a:r>
            <a:r>
              <a:rPr lang="zh-CN" altLang="en-US" sz="2400" b="1" dirty="0"/>
              <a:t>采用</a:t>
            </a:r>
            <a:r>
              <a:rPr lang="en-US" altLang="zh-CN" sz="2400" b="1" dirty="0"/>
              <a:t>MySQL</a:t>
            </a:r>
            <a:r>
              <a:rPr lang="zh-CN" altLang="en-US" sz="2400" b="1" dirty="0"/>
              <a:t>数据库，其数据库名为</a:t>
            </a:r>
            <a:r>
              <a:rPr lang="en-US" altLang="zh-CN" sz="2400" b="1" dirty="0" err="1"/>
              <a:t>javaee</a:t>
            </a:r>
            <a:r>
              <a:rPr lang="zh-CN" altLang="en-US" sz="2400" b="1" dirty="0"/>
              <a:t>，数据库操作用户名为</a:t>
            </a:r>
            <a:r>
              <a:rPr lang="en-US" altLang="zh-CN" sz="2400" b="1" dirty="0"/>
              <a:t>root</a:t>
            </a:r>
            <a:r>
              <a:rPr lang="zh-CN" altLang="en-US" sz="2400" b="1" dirty="0"/>
              <a:t>，密码为</a:t>
            </a:r>
            <a:r>
              <a:rPr lang="en-US" altLang="zh-CN" sz="2400" b="1" dirty="0"/>
              <a:t>123456</a:t>
            </a:r>
            <a:r>
              <a:rPr lang="zh-CN" altLang="en-US" sz="2400" b="1" dirty="0"/>
              <a:t>，数据库编码为</a:t>
            </a:r>
            <a:r>
              <a:rPr lang="en-US" altLang="zh-CN" sz="2400" b="1" dirty="0"/>
              <a:t>UTF-8</a:t>
            </a:r>
            <a:r>
              <a:rPr lang="zh-CN" altLang="en-US" sz="2400" b="1" dirty="0"/>
              <a:t>。同时，利用映射文件信息，自动创建数据库表</a:t>
            </a:r>
            <a:r>
              <a:rPr lang="en-US" altLang="zh-CN" sz="2400" b="1" dirty="0"/>
              <a:t>person</a:t>
            </a:r>
            <a:r>
              <a:rPr lang="zh-CN" altLang="en-US" sz="2400" b="1" dirty="0"/>
              <a:t>。</a:t>
            </a:r>
          </a:p>
          <a:p>
            <a:pPr marL="0" indent="0">
              <a:buNone/>
            </a:pPr>
            <a:r>
              <a:rPr lang="zh-CN" altLang="en-US" sz="2400" b="1" dirty="0" smtClean="0"/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具体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</a:t>
            </a:r>
            <a:r>
              <a:rPr lang="zh-CN" altLang="en-US" sz="2400" b="1" dirty="0" smtClean="0"/>
              <a:t>右</a:t>
            </a:r>
            <a:r>
              <a:rPr lang="zh-CN" altLang="en-US" sz="2400" b="1" dirty="0"/>
              <a:t>击</a:t>
            </a:r>
            <a:r>
              <a:rPr lang="en-US" altLang="zh-CN" sz="2400" b="1" dirty="0" err="1"/>
              <a:t>src</a:t>
            </a:r>
            <a:r>
              <a:rPr lang="en-US" altLang="zh-CN" sz="2400" b="1" dirty="0"/>
              <a:t>—&gt;New—&gt;Other—&gt;Hibernate—&gt;Hibernate Configuration File(cfg.xml)—&gt;</a:t>
            </a:r>
            <a:r>
              <a:rPr lang="zh-CN" altLang="en-US" sz="2400" b="1" dirty="0"/>
              <a:t>点击</a:t>
            </a:r>
            <a:r>
              <a:rPr lang="en-US" altLang="zh-CN" sz="2400" b="1" dirty="0"/>
              <a:t>Next</a:t>
            </a:r>
            <a:r>
              <a:rPr lang="zh-CN" altLang="en-US" sz="2400" b="1" dirty="0"/>
              <a:t>按钮两次</a:t>
            </a:r>
            <a:r>
              <a:rPr lang="en-US" altLang="zh-CN" sz="2400" b="1" dirty="0"/>
              <a:t>—&gt;</a:t>
            </a:r>
            <a:r>
              <a:rPr lang="zh-CN" altLang="en-US" sz="2400" b="1" dirty="0"/>
              <a:t>点击</a:t>
            </a:r>
            <a:r>
              <a:rPr lang="en-US" altLang="zh-CN" sz="2400" b="1" dirty="0"/>
              <a:t>Finish</a:t>
            </a:r>
            <a:r>
              <a:rPr lang="zh-CN" altLang="en-US" sz="2400" b="1" dirty="0"/>
              <a:t>按钮即可生成配置文件框架，然后</a:t>
            </a:r>
            <a:r>
              <a:rPr lang="zh-CN" altLang="en-US" sz="2400" b="1" dirty="0" smtClean="0"/>
              <a:t>填写配置信息。</a:t>
            </a:r>
            <a:r>
              <a:rPr lang="en-US" altLang="zh-CN" sz="2400" b="1" dirty="0" smtClean="0"/>
              <a:t>《</a:t>
            </a:r>
            <a:r>
              <a:rPr lang="zh-CN" altLang="en-US" sz="2400" b="1" dirty="0" smtClean="0">
                <a:hlinkClick r:id="rId2" action="ppaction://hlinkfile"/>
              </a:rPr>
              <a:t>配置内容</a:t>
            </a:r>
            <a:r>
              <a:rPr lang="en-US" altLang="zh-CN" sz="2400" b="1" dirty="0" smtClean="0"/>
              <a:t>》</a:t>
            </a:r>
            <a:endParaRPr lang="zh-CN" altLang="en-US" sz="2400" b="1" dirty="0"/>
          </a:p>
          <a:p>
            <a:pPr marL="0" indent="0">
              <a:buNone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0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568952" cy="612068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zh-CN" altLang="en-US" sz="2800" b="1" dirty="0">
                <a:solidFill>
                  <a:prstClr val="black"/>
                </a:solidFill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</a:rPr>
              <a:t>6</a:t>
            </a:r>
            <a:r>
              <a:rPr lang="zh-CN" altLang="en-US" sz="2800" b="1" dirty="0">
                <a:solidFill>
                  <a:prstClr val="black"/>
                </a:solidFill>
              </a:rPr>
              <a:t>）设计主类。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sz="2800" b="1" dirty="0">
                <a:solidFill>
                  <a:prstClr val="black"/>
                </a:solidFill>
              </a:rPr>
              <a:t>       完成项数据库保存记录的功能，注意，处理过程按</a:t>
            </a:r>
            <a:r>
              <a:rPr lang="en-US" altLang="zh-CN" sz="2800" b="1" dirty="0">
                <a:solidFill>
                  <a:prstClr val="black"/>
                </a:solidFill>
              </a:rPr>
              <a:t>6.1.4</a:t>
            </a:r>
            <a:r>
              <a:rPr lang="zh-CN" altLang="en-US" sz="2800" b="1" dirty="0">
                <a:solidFill>
                  <a:prstClr val="black"/>
                </a:solidFill>
              </a:rPr>
              <a:t>节给出的步骤。</a:t>
            </a:r>
            <a:r>
              <a:rPr lang="en-US" altLang="zh-CN" sz="2800" b="1" dirty="0">
                <a:solidFill>
                  <a:prstClr val="black"/>
                </a:solidFill>
              </a:rPr>
              <a:t>《</a:t>
            </a:r>
            <a:r>
              <a:rPr lang="zh-CN" altLang="en-US" sz="2800" b="1" dirty="0">
                <a:solidFill>
                  <a:prstClr val="black"/>
                </a:solidFill>
                <a:hlinkClick r:id="rId2" action="ppaction://hlinkfile"/>
              </a:rPr>
              <a:t>源代码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》</a:t>
            </a:r>
          </a:p>
          <a:p>
            <a:pPr marL="0" lvl="0" indent="0">
              <a:buNone/>
            </a:pPr>
            <a:endParaRPr lang="en-US" altLang="zh-CN" sz="28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sz="2800" b="1" dirty="0">
                <a:solidFill>
                  <a:prstClr val="black"/>
                </a:solidFill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</a:rPr>
              <a:t>7</a:t>
            </a:r>
            <a:r>
              <a:rPr lang="zh-CN" altLang="en-US" sz="2800" b="1" dirty="0">
                <a:solidFill>
                  <a:prstClr val="black"/>
                </a:solidFill>
              </a:rPr>
              <a:t>）运行程序</a:t>
            </a:r>
          </a:p>
          <a:p>
            <a:pPr marL="0" lvl="0" indent="0">
              <a:buNone/>
            </a:pPr>
            <a:r>
              <a:rPr lang="zh-CN" altLang="en-US" sz="2800" b="1" dirty="0">
                <a:solidFill>
                  <a:prstClr val="black"/>
                </a:solidFill>
              </a:rPr>
              <a:t>      当运行结束后，自动创建数据表，并在表内添加了一条记录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。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800" b="1" dirty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   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当</a:t>
            </a:r>
            <a:r>
              <a:rPr lang="zh-CN" altLang="en-US" sz="2800" b="1" dirty="0">
                <a:solidFill>
                  <a:prstClr val="black"/>
                </a:solidFill>
              </a:rPr>
              <a:t>再运行程序，可继续向数据库表内添加记录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。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CN" sz="28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打开</a:t>
            </a:r>
            <a:r>
              <a:rPr lang="zh-CN" altLang="en-US" sz="2800" b="1" dirty="0">
                <a:solidFill>
                  <a:prstClr val="black"/>
                </a:solidFill>
              </a:rPr>
              <a:t>数据库</a:t>
            </a:r>
            <a:r>
              <a:rPr lang="en-US" altLang="zh-CN" sz="2800" b="1" dirty="0" err="1">
                <a:solidFill>
                  <a:prstClr val="black"/>
                </a:solidFill>
              </a:rPr>
              <a:t>javaee</a:t>
            </a:r>
            <a:r>
              <a:rPr lang="zh-CN" altLang="en-US" sz="2800" b="1" dirty="0">
                <a:solidFill>
                  <a:prstClr val="black"/>
                </a:solidFill>
              </a:rPr>
              <a:t>和数据库表</a:t>
            </a:r>
            <a:r>
              <a:rPr lang="en-US" altLang="zh-CN" sz="2800" b="1" dirty="0">
                <a:solidFill>
                  <a:prstClr val="black"/>
                </a:solidFill>
              </a:rPr>
              <a:t>user</a:t>
            </a:r>
            <a:r>
              <a:rPr lang="zh-CN" altLang="en-US" sz="2800" b="1" dirty="0">
                <a:solidFill>
                  <a:prstClr val="black"/>
                </a:solidFill>
              </a:rPr>
              <a:t>，查看所插入的信息</a:t>
            </a:r>
            <a:r>
              <a:rPr lang="zh-CN" altLang="en-US" sz="2800" b="1" dirty="0" smtClean="0">
                <a:solidFill>
                  <a:prstClr val="black"/>
                </a:solidFill>
              </a:rPr>
              <a:t>。</a:t>
            </a:r>
            <a:endParaRPr lang="en-US" altLang="zh-CN" sz="28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zh-CN" sz="2800" b="1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同样，可以实现查询、删除、修改等操作。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80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Microsoft Office PowerPoint</Application>
  <PresentationFormat>全屏显示(4:3)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二、 搭建Hibernate开发环境</vt:lpstr>
      <vt:lpstr>PowerPoint 演示文稿</vt:lpstr>
      <vt:lpstr>PowerPoint 演示文稿</vt:lpstr>
      <vt:lpstr>PowerPoint 演示文稿</vt:lpstr>
      <vt:lpstr>PowerPoint 演示文稿</vt:lpstr>
      <vt:lpstr>三 、Hibernate入门案例                              ——数据库中添加记录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二、 搭建Hibernate开发环境</dc:title>
  <dc:creator>Administrator</dc:creator>
  <cp:lastModifiedBy>Administrator</cp:lastModifiedBy>
  <cp:revision>1</cp:revision>
  <dcterms:created xsi:type="dcterms:W3CDTF">2016-11-10T01:11:03Z</dcterms:created>
  <dcterms:modified xsi:type="dcterms:W3CDTF">2016-11-10T01:12:20Z</dcterms:modified>
</cp:coreProperties>
</file>