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CE121-F1F9-4AEB-9D19-3C6AD3F7933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55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C5B11-9AAD-4E83-AFEF-873FEDC089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5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43E7C-F098-4BCB-8389-BCC38470343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9C16E-5749-45EF-ABF0-E1C2475CF67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8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ACC62-9901-4A30-90CD-23BD056676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6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EDE61-41F7-428F-93F3-0BC9ECE20DF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6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C69C9-1D43-44C2-8B36-88F034E8AD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5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10BDE-3006-49CB-A9B8-D4038EF12F6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2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7FD97-DAA2-4FB1-AC09-15234B0CBF7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7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775AC-98D1-4A2F-9F7E-CA9956C054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4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790D2-545D-4A84-9497-8A697F13AD0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D947BD-C345-40BB-A0A4-1FE1F4F533B7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abc/xyz.j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作业与要求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713788" cy="48529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）按所要求的设计模式（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种描述），分别设计</a:t>
            </a:r>
            <a:r>
              <a:rPr lang="en-US" altLang="zh-CN" sz="2800" b="1" dirty="0" smtClean="0"/>
              <a:t>Web</a:t>
            </a:r>
            <a:r>
              <a:rPr lang="zh-CN" altLang="en-US" sz="2800" b="1" dirty="0" smtClean="0"/>
              <a:t>程序。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）对于每个题目，请给出分析、设计、各组件之间的关联关系（用图形描述，按例题格式），然后给出实现，并部署</a:t>
            </a:r>
            <a:r>
              <a:rPr lang="zh-CN" altLang="en-US" sz="2800" b="1" dirty="0" smtClean="0"/>
              <a:t>运行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按软件工程的开发方法</a:t>
            </a:r>
            <a:r>
              <a:rPr lang="zh-CN" altLang="en-US" sz="2800" b="1" dirty="0" smtClean="0"/>
              <a:t>。</a:t>
            </a:r>
            <a:endParaRPr lang="zh-CN" altLang="en-US" sz="2800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）理解每种设计模式的差异，以及各组件之间是如何传递数据，又如何实现组件之间的控制跳转的。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0" y="1341438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1</a:t>
            </a:r>
            <a:r>
              <a:rPr lang="zh-CN" altLang="en-US" smtClean="0"/>
              <a:t>、利用单纯的</a:t>
            </a:r>
            <a:r>
              <a:rPr lang="en-US" altLang="zh-CN" smtClean="0"/>
              <a:t>JSP</a:t>
            </a:r>
            <a:r>
              <a:rPr lang="zh-CN" altLang="en-US" smtClean="0"/>
              <a:t>页面开发模式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14398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 </a:t>
            </a:r>
            <a:r>
              <a:rPr lang="zh-CN" altLang="en-US" smtClean="0"/>
              <a:t>设计</a:t>
            </a:r>
            <a:r>
              <a:rPr lang="en-US" altLang="zh-CN" smtClean="0"/>
              <a:t>Web</a:t>
            </a:r>
            <a:r>
              <a:rPr lang="zh-CN" altLang="en-US" smtClean="0"/>
              <a:t>程序，计算</a:t>
            </a:r>
            <a:r>
              <a:rPr lang="en-US" altLang="zh-CN" smtClean="0"/>
              <a:t>1+2+3+….+100</a:t>
            </a:r>
            <a:r>
              <a:rPr lang="zh-CN" altLang="en-US" smtClean="0"/>
              <a:t>的和值，并在网页上显示结果，运行界面如图。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141663"/>
            <a:ext cx="5256213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0" y="1341438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9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       </a:t>
            </a:r>
            <a:r>
              <a:rPr lang="zh-CN" altLang="en-US" sz="2800" smtClean="0"/>
              <a:t>设计</a:t>
            </a:r>
            <a:r>
              <a:rPr lang="en-US" altLang="zh-CN" sz="2800" smtClean="0"/>
              <a:t>Web</a:t>
            </a:r>
            <a:r>
              <a:rPr lang="zh-CN" altLang="en-US" sz="2800" smtClean="0"/>
              <a:t>程序，计算任意两个整数之间累加和值，并在网页上显示结果，其运行界面如图</a:t>
            </a:r>
            <a:r>
              <a:rPr lang="en-US" altLang="zh-CN" sz="2800" smtClean="0"/>
              <a:t>(a)</a:t>
            </a:r>
            <a:r>
              <a:rPr lang="zh-CN" altLang="en-US" sz="2800" smtClean="0"/>
              <a:t>和</a:t>
            </a:r>
            <a:r>
              <a:rPr lang="en-US" altLang="zh-CN" sz="2800" smtClean="0"/>
              <a:t>(b)</a:t>
            </a:r>
            <a:r>
              <a:rPr lang="zh-CN" altLang="en-US" sz="2800" smtClean="0"/>
              <a:t>所示 。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23850" y="404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smtClean="0">
                <a:solidFill>
                  <a:srgbClr val="000000"/>
                </a:solidFill>
              </a:rPr>
              <a:t>2</a:t>
            </a:r>
            <a:r>
              <a:rPr lang="zh-CN" altLang="en-US" sz="4400" smtClean="0">
                <a:solidFill>
                  <a:srgbClr val="000000"/>
                </a:solidFill>
              </a:rPr>
              <a:t>、利用单纯的</a:t>
            </a:r>
            <a:r>
              <a:rPr lang="en-US" altLang="zh-CN" sz="4400" smtClean="0">
                <a:solidFill>
                  <a:srgbClr val="000000"/>
                </a:solidFill>
              </a:rPr>
              <a:t>JSP</a:t>
            </a:r>
            <a:r>
              <a:rPr lang="zh-CN" altLang="en-US" sz="4400" smtClean="0">
                <a:solidFill>
                  <a:srgbClr val="000000"/>
                </a:solidFill>
              </a:rPr>
              <a:t>页面开发模式 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141663"/>
            <a:ext cx="3673475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0" y="1133475"/>
            <a:ext cx="28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  <a:cs typeface="Times New Roman" pitchFamily="18" charset="0"/>
              </a:rPr>
              <a:t>   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3994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1663"/>
            <a:ext cx="36004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Line 9"/>
          <p:cNvSpPr>
            <a:spLocks noChangeShapeType="1"/>
          </p:cNvSpPr>
          <p:nvPr/>
        </p:nvSpPr>
        <p:spPr bwMode="auto">
          <a:xfrm>
            <a:off x="0" y="1341438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250825" y="260350"/>
            <a:ext cx="6556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smtClean="0">
                <a:solidFill>
                  <a:srgbClr val="000000"/>
                </a:solidFill>
              </a:rPr>
              <a:t>3</a:t>
            </a:r>
            <a:r>
              <a:rPr lang="zh-CN" altLang="en-US" sz="4000" smtClean="0">
                <a:solidFill>
                  <a:srgbClr val="000000"/>
                </a:solidFill>
              </a:rPr>
              <a:t>、</a:t>
            </a:r>
            <a:r>
              <a:rPr lang="en-US" altLang="zh-CN" sz="4000" smtClean="0">
                <a:solidFill>
                  <a:srgbClr val="000000"/>
                </a:solidFill>
              </a:rPr>
              <a:t>JSP+JavaBean</a:t>
            </a:r>
            <a:r>
              <a:rPr lang="zh-CN" altLang="en-US" sz="4000" smtClean="0">
                <a:solidFill>
                  <a:srgbClr val="000000"/>
                </a:solidFill>
              </a:rPr>
              <a:t>开发模式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468313" y="1196975"/>
            <a:ext cx="82296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smtClean="0">
                <a:solidFill>
                  <a:srgbClr val="000000"/>
                </a:solidFill>
              </a:rPr>
              <a:t>       </a:t>
            </a:r>
            <a:r>
              <a:rPr lang="zh-CN" altLang="en-US" sz="2800" smtClean="0">
                <a:solidFill>
                  <a:srgbClr val="000000"/>
                </a:solidFill>
              </a:rPr>
              <a:t>设计</a:t>
            </a:r>
            <a:r>
              <a:rPr lang="en-US" altLang="zh-CN" sz="2800" smtClean="0">
                <a:solidFill>
                  <a:srgbClr val="000000"/>
                </a:solidFill>
              </a:rPr>
              <a:t>Web</a:t>
            </a:r>
            <a:r>
              <a:rPr lang="zh-CN" altLang="en-US" sz="2800" smtClean="0">
                <a:solidFill>
                  <a:srgbClr val="000000"/>
                </a:solidFill>
              </a:rPr>
              <a:t>程序，计算任意两个整数之间累加和值，并在网页上显示结果，其运行界面如图</a:t>
            </a:r>
            <a:r>
              <a:rPr lang="en-US" altLang="zh-CN" sz="2800" smtClean="0">
                <a:solidFill>
                  <a:srgbClr val="000000"/>
                </a:solidFill>
              </a:rPr>
              <a:t>(a)</a:t>
            </a:r>
            <a:r>
              <a:rPr lang="zh-CN" altLang="en-US" sz="2800" smtClean="0">
                <a:solidFill>
                  <a:srgbClr val="000000"/>
                </a:solidFill>
              </a:rPr>
              <a:t>和</a:t>
            </a:r>
            <a:r>
              <a:rPr lang="en-US" altLang="zh-CN" sz="2800" smtClean="0">
                <a:solidFill>
                  <a:srgbClr val="000000"/>
                </a:solidFill>
              </a:rPr>
              <a:t>(b)</a:t>
            </a:r>
            <a:r>
              <a:rPr lang="zh-CN" altLang="en-US" sz="2800" smtClean="0">
                <a:solidFill>
                  <a:srgbClr val="000000"/>
                </a:solidFill>
              </a:rPr>
              <a:t>所示 。</a:t>
            </a: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97200"/>
            <a:ext cx="3673475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997200"/>
            <a:ext cx="36004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9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JSP+Servlet</a:t>
            </a:r>
            <a:r>
              <a:rPr lang="zh-CN" altLang="en-US" smtClean="0"/>
              <a:t>开发模式 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68313" y="1268413"/>
            <a:ext cx="82296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smtClean="0">
                <a:solidFill>
                  <a:srgbClr val="000000"/>
                </a:solidFill>
              </a:rPr>
              <a:t>       </a:t>
            </a:r>
            <a:r>
              <a:rPr lang="zh-CN" altLang="en-US" sz="2800" smtClean="0">
                <a:solidFill>
                  <a:srgbClr val="000000"/>
                </a:solidFill>
              </a:rPr>
              <a:t>设计</a:t>
            </a:r>
            <a:r>
              <a:rPr lang="en-US" altLang="zh-CN" sz="2800" smtClean="0">
                <a:solidFill>
                  <a:srgbClr val="000000"/>
                </a:solidFill>
              </a:rPr>
              <a:t>Web</a:t>
            </a:r>
            <a:r>
              <a:rPr lang="zh-CN" altLang="en-US" sz="2800" smtClean="0">
                <a:solidFill>
                  <a:srgbClr val="000000"/>
                </a:solidFill>
              </a:rPr>
              <a:t>程序，计算任意两个整数之间累加和值，并在网页上显示结果，其运行界面如图</a:t>
            </a:r>
            <a:r>
              <a:rPr lang="en-US" altLang="zh-CN" sz="2800" smtClean="0">
                <a:solidFill>
                  <a:srgbClr val="000000"/>
                </a:solidFill>
              </a:rPr>
              <a:t>(a)</a:t>
            </a:r>
            <a:r>
              <a:rPr lang="zh-CN" altLang="en-US" sz="2800" smtClean="0">
                <a:solidFill>
                  <a:srgbClr val="000000"/>
                </a:solidFill>
              </a:rPr>
              <a:t>和</a:t>
            </a:r>
            <a:r>
              <a:rPr lang="en-US" altLang="zh-CN" sz="2800" smtClean="0">
                <a:solidFill>
                  <a:srgbClr val="000000"/>
                </a:solidFill>
              </a:rPr>
              <a:t>(b)</a:t>
            </a:r>
            <a:r>
              <a:rPr lang="zh-CN" altLang="en-US" sz="2800" smtClean="0">
                <a:solidFill>
                  <a:srgbClr val="000000"/>
                </a:solidFill>
              </a:rPr>
              <a:t>所示 。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3673475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068638"/>
            <a:ext cx="36004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5</a:t>
            </a:r>
            <a:r>
              <a:rPr lang="zh-CN" altLang="en-US" sz="4000" smtClean="0"/>
              <a:t>、</a:t>
            </a:r>
            <a:r>
              <a:rPr lang="en-US" altLang="zh-CN" sz="4000" smtClean="0"/>
              <a:t>JSP+Servlet+JavaBean</a:t>
            </a:r>
            <a:r>
              <a:rPr lang="zh-CN" altLang="en-US" sz="4000" smtClean="0"/>
              <a:t>开发 模式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68313" y="1268413"/>
            <a:ext cx="82296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smtClean="0">
                <a:solidFill>
                  <a:srgbClr val="000000"/>
                </a:solidFill>
              </a:rPr>
              <a:t>       </a:t>
            </a:r>
            <a:r>
              <a:rPr lang="zh-CN" altLang="en-US" sz="2800" smtClean="0">
                <a:solidFill>
                  <a:srgbClr val="000000"/>
                </a:solidFill>
              </a:rPr>
              <a:t>设计</a:t>
            </a:r>
            <a:r>
              <a:rPr lang="en-US" altLang="zh-CN" sz="2800" smtClean="0">
                <a:solidFill>
                  <a:srgbClr val="000000"/>
                </a:solidFill>
              </a:rPr>
              <a:t>Web</a:t>
            </a:r>
            <a:r>
              <a:rPr lang="zh-CN" altLang="en-US" sz="2800" smtClean="0">
                <a:solidFill>
                  <a:srgbClr val="000000"/>
                </a:solidFill>
              </a:rPr>
              <a:t>程序，计算任意两个整数之间累加和值，并在网页上显示结果，其运行界面如图</a:t>
            </a:r>
            <a:r>
              <a:rPr lang="en-US" altLang="zh-CN" sz="2800" smtClean="0">
                <a:solidFill>
                  <a:srgbClr val="000000"/>
                </a:solidFill>
              </a:rPr>
              <a:t>(a)</a:t>
            </a:r>
            <a:r>
              <a:rPr lang="zh-CN" altLang="en-US" sz="2800" smtClean="0">
                <a:solidFill>
                  <a:srgbClr val="000000"/>
                </a:solidFill>
              </a:rPr>
              <a:t>和</a:t>
            </a:r>
            <a:r>
              <a:rPr lang="en-US" altLang="zh-CN" sz="2800" smtClean="0">
                <a:solidFill>
                  <a:srgbClr val="000000"/>
                </a:solidFill>
              </a:rPr>
              <a:t>(b)</a:t>
            </a:r>
            <a:r>
              <a:rPr lang="zh-CN" altLang="en-US" sz="2800" smtClean="0">
                <a:solidFill>
                  <a:srgbClr val="000000"/>
                </a:solidFill>
              </a:rPr>
              <a:t>所示 。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3673475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068638"/>
            <a:ext cx="36004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作业与练习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713787" cy="597693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1</a:t>
            </a:r>
            <a:r>
              <a:rPr lang="zh-CN" altLang="en-US" sz="2400" b="1" smtClean="0"/>
              <a:t>、下载有关的软件，构建开发</a:t>
            </a:r>
            <a:r>
              <a:rPr lang="en-US" altLang="zh-CN" sz="2400" b="1" smtClean="0"/>
              <a:t>Web</a:t>
            </a:r>
            <a:r>
              <a:rPr lang="zh-CN" altLang="en-US" sz="2400" b="1" smtClean="0"/>
              <a:t>应用程序的开发环境。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2</a:t>
            </a:r>
            <a:r>
              <a:rPr lang="zh-CN" altLang="en-US" sz="2400" b="1" smtClean="0"/>
              <a:t>、创建一个简单的应用程序，理解什么是部署、打包；并创建虚拟目录。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3</a:t>
            </a:r>
            <a:r>
              <a:rPr lang="zh-CN" altLang="en-US" sz="2400" b="1" smtClean="0"/>
              <a:t>、解决在输入网址时，不输入</a:t>
            </a:r>
            <a:r>
              <a:rPr lang="en-US" altLang="zh-CN" sz="2400" b="1" smtClean="0"/>
              <a:t>8080</a:t>
            </a:r>
            <a:r>
              <a:rPr lang="zh-CN" altLang="en-US" sz="2400" b="1" smtClean="0"/>
              <a:t>端口的方法。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mtClean="0"/>
              <a:t>           例如：假设有一工程，</a:t>
            </a:r>
            <a:r>
              <a:rPr lang="en-US" altLang="zh-CN" sz="2400" b="1" smtClean="0"/>
              <a:t>abc</a:t>
            </a:r>
            <a:r>
              <a:rPr lang="zh-CN" altLang="en-US" sz="2400" b="1" smtClean="0"/>
              <a:t>，且其主页面为</a:t>
            </a:r>
            <a:r>
              <a:rPr lang="en-US" altLang="zh-CN" sz="2400" b="1" smtClean="0"/>
              <a:t>xyz.jsp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              </a:t>
            </a:r>
            <a:r>
              <a:rPr lang="zh-CN" altLang="en-US" sz="2400" b="1" smtClean="0"/>
              <a:t>通常我们输入的方式为：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mtClean="0"/>
              <a:t>                                       </a:t>
            </a:r>
            <a:r>
              <a:rPr lang="en-US" altLang="zh-CN" sz="2400" b="1" smtClean="0"/>
              <a:t>http://127.0.0.1:8080/abc/xyz.jsp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                </a:t>
            </a:r>
            <a:r>
              <a:rPr lang="zh-CN" altLang="en-US" sz="2400" b="1" smtClean="0"/>
              <a:t>现采用如下： </a:t>
            </a:r>
            <a:r>
              <a:rPr lang="en-US" altLang="zh-CN" sz="2400" b="1" smtClean="0">
                <a:hlinkClick r:id="rId2"/>
              </a:rPr>
              <a:t>http://127.0.0.1/abc/xyz.jsp</a:t>
            </a:r>
            <a:endParaRPr lang="en-US" altLang="zh-CN" sz="2400" b="1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      </a:t>
            </a:r>
            <a:r>
              <a:rPr lang="zh-CN" altLang="en-US" sz="2400" b="1" smtClean="0"/>
              <a:t>另，再设置默认工程名，如何实现。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4</a:t>
            </a:r>
            <a:r>
              <a:rPr lang="zh-CN" altLang="en-US" sz="2400" b="1" smtClean="0"/>
              <a:t>、创建简单的应用程序，理解</a:t>
            </a:r>
            <a:r>
              <a:rPr lang="en-US" altLang="zh-CN" sz="2400" b="1" smtClean="0"/>
              <a:t>Web</a:t>
            </a:r>
            <a:r>
              <a:rPr lang="zh-CN" altLang="en-US" sz="2400" b="1" smtClean="0"/>
              <a:t>组件之间的关系：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>
                <a:solidFill>
                  <a:srgbClr val="FF0066"/>
                </a:solidFill>
              </a:rPr>
              <a:t>3</a:t>
            </a:r>
            <a:r>
              <a:rPr lang="zh-CN" altLang="en-US" sz="2400" b="1" smtClean="0">
                <a:solidFill>
                  <a:srgbClr val="FF0066"/>
                </a:solidFill>
              </a:rPr>
              <a:t>种数据共享；</a:t>
            </a:r>
            <a:r>
              <a:rPr lang="en-US" altLang="zh-CN" sz="2400" b="1" smtClean="0">
                <a:solidFill>
                  <a:srgbClr val="FF0066"/>
                </a:solidFill>
              </a:rPr>
              <a:t>3</a:t>
            </a:r>
            <a:r>
              <a:rPr lang="zh-CN" altLang="en-US" sz="2400" b="1" smtClean="0">
                <a:solidFill>
                  <a:srgbClr val="FF0066"/>
                </a:solidFill>
              </a:rPr>
              <a:t>种关联关系；</a:t>
            </a:r>
            <a:r>
              <a:rPr lang="en-US" altLang="zh-CN" sz="2400" b="1" smtClean="0">
                <a:solidFill>
                  <a:srgbClr val="FF0066"/>
                </a:solidFill>
              </a:rPr>
              <a:t>4</a:t>
            </a:r>
            <a:r>
              <a:rPr lang="zh-CN" altLang="en-US" sz="2400" b="1" smtClean="0">
                <a:solidFill>
                  <a:srgbClr val="FF0066"/>
                </a:solidFill>
              </a:rPr>
              <a:t>种跟踪方式。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注意</a:t>
            </a:r>
            <a:r>
              <a:rPr lang="zh-CN" altLang="en-US" sz="2400" b="1" smtClean="0">
                <a:solidFill>
                  <a:srgbClr val="FF3399"/>
                </a:solidFill>
              </a:rPr>
              <a:t>：</a:t>
            </a:r>
            <a:r>
              <a:rPr lang="zh-CN" altLang="en-US" sz="2400" b="1" smtClean="0"/>
              <a:t>对于以上</a:t>
            </a:r>
            <a:r>
              <a:rPr lang="en-US" altLang="zh-CN" sz="2400" b="1" smtClean="0"/>
              <a:t>4</a:t>
            </a:r>
            <a:r>
              <a:rPr lang="zh-CN" altLang="en-US" sz="2400" b="1" smtClean="0"/>
              <a:t>个问题都需要通过程序验证并理解，便于以后的使用</a:t>
            </a:r>
            <a:r>
              <a:rPr lang="zh-CN" altLang="en-US" sz="2400" smtClean="0"/>
              <a:t>。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0" y="620713"/>
            <a:ext cx="86423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全屏显示(4:3)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作业与要求</vt:lpstr>
      <vt:lpstr>1、利用单纯的JSP页面开发模式 </vt:lpstr>
      <vt:lpstr>PowerPoint 演示文稿</vt:lpstr>
      <vt:lpstr>PowerPoint 演示文稿</vt:lpstr>
      <vt:lpstr>4、JSP+Servlet开发模式 </vt:lpstr>
      <vt:lpstr>5、JSP+Servlet+JavaBean开发 模式</vt:lpstr>
      <vt:lpstr>作业与练习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作业与要求</dc:title>
  <dc:creator>lenovo</dc:creator>
  <cp:lastModifiedBy>lenovo</cp:lastModifiedBy>
  <cp:revision>1</cp:revision>
  <dcterms:created xsi:type="dcterms:W3CDTF">2016-09-04T10:59:19Z</dcterms:created>
  <dcterms:modified xsi:type="dcterms:W3CDTF">2016-09-04T11:01:37Z</dcterms:modified>
</cp:coreProperties>
</file>